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embeddings/Microsoft_Excel_Worksheet67.xlsx" ContentType="application/haansoftxlsx"/>
  <Override PartName="/ppt/charts/chart11.xml" ContentType="application/vnd.openxmlformats-officedocument.drawingml.chart+xml"/>
  <Override PartName="/ppt/theme/themeOverride11.xml" ContentType="application/vnd.openxmlformats-officedocument.themeOverride+xml"/>
  <Override PartName="/ppt/embeddings/Microsoft_Excel_Worksheet679.xlsx" ContentType="application/haansoftxlsx"/>
  <Override PartName="/ppt/charts/chart1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embeddings/Microsoft_Excel_Worksheet2222.xlsx" ContentType="application/haansoftxlsx"/>
  <Override PartName="/ppt/charts/chart14.xml" ContentType="application/vnd.openxmlformats-officedocument.drawingml.chart+xml"/>
  <Override PartName="/ppt/theme/themeOverride14.xml" ContentType="application/vnd.openxmlformats-officedocument.themeOverride+xml"/>
  <Override PartName="/ppt/embeddings/Microsoft_Excel_Worksheet222210.xlsx" ContentType="application/haansoftxlsx"/>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9" r:id="rId2"/>
    <p:sldMasterId id="2147483677" r:id="rId3"/>
    <p:sldMasterId id="2147483688" r:id="rId4"/>
    <p:sldMasterId id="2147483706" r:id="rId5"/>
    <p:sldMasterId id="2147483721" r:id="rId6"/>
  </p:sldMasterIdLst>
  <p:notesMasterIdLst>
    <p:notesMasterId r:id="rId153"/>
  </p:notesMasterIdLst>
  <p:sldIdLst>
    <p:sldId id="10913" r:id="rId7"/>
    <p:sldId id="345" r:id="rId8"/>
    <p:sldId id="346" r:id="rId9"/>
    <p:sldId id="347" r:id="rId10"/>
    <p:sldId id="10910" r:id="rId11"/>
    <p:sldId id="348" r:id="rId12"/>
    <p:sldId id="3066" r:id="rId13"/>
    <p:sldId id="343" r:id="rId14"/>
    <p:sldId id="344" r:id="rId15"/>
    <p:sldId id="10914" r:id="rId16"/>
    <p:sldId id="3702" r:id="rId17"/>
    <p:sldId id="10907" r:id="rId18"/>
    <p:sldId id="349" r:id="rId19"/>
    <p:sldId id="10908" r:id="rId20"/>
    <p:sldId id="10909" r:id="rId21"/>
    <p:sldId id="4685" r:id="rId22"/>
    <p:sldId id="4691" r:id="rId23"/>
    <p:sldId id="10882" r:id="rId24"/>
    <p:sldId id="10883" r:id="rId25"/>
    <p:sldId id="10884" r:id="rId26"/>
    <p:sldId id="10885" r:id="rId27"/>
    <p:sldId id="10886" r:id="rId28"/>
    <p:sldId id="10888" r:id="rId29"/>
    <p:sldId id="10887" r:id="rId30"/>
    <p:sldId id="10915" r:id="rId31"/>
    <p:sldId id="264" r:id="rId32"/>
    <p:sldId id="261" r:id="rId33"/>
    <p:sldId id="269" r:id="rId34"/>
    <p:sldId id="301" r:id="rId35"/>
    <p:sldId id="321" r:id="rId36"/>
    <p:sldId id="308" r:id="rId37"/>
    <p:sldId id="310" r:id="rId38"/>
    <p:sldId id="320" r:id="rId39"/>
    <p:sldId id="312" r:id="rId40"/>
    <p:sldId id="10848" r:id="rId41"/>
    <p:sldId id="318" r:id="rId42"/>
    <p:sldId id="313" r:id="rId43"/>
    <p:sldId id="305" r:id="rId44"/>
    <p:sldId id="315" r:id="rId45"/>
    <p:sldId id="299" r:id="rId46"/>
    <p:sldId id="259" r:id="rId47"/>
    <p:sldId id="283" r:id="rId48"/>
    <p:sldId id="324" r:id="rId49"/>
    <p:sldId id="332" r:id="rId50"/>
    <p:sldId id="273" r:id="rId51"/>
    <p:sldId id="323" r:id="rId52"/>
    <p:sldId id="262" r:id="rId53"/>
    <p:sldId id="10876" r:id="rId54"/>
    <p:sldId id="10877" r:id="rId55"/>
    <p:sldId id="10878" r:id="rId56"/>
    <p:sldId id="341" r:id="rId57"/>
    <p:sldId id="316" r:id="rId58"/>
    <p:sldId id="10875" r:id="rId59"/>
    <p:sldId id="314" r:id="rId60"/>
    <p:sldId id="278" r:id="rId61"/>
    <p:sldId id="10879" r:id="rId62"/>
    <p:sldId id="268" r:id="rId63"/>
    <p:sldId id="10880" r:id="rId64"/>
    <p:sldId id="326" r:id="rId65"/>
    <p:sldId id="10881" r:id="rId66"/>
    <p:sldId id="10870" r:id="rId67"/>
    <p:sldId id="295" r:id="rId68"/>
    <p:sldId id="270" r:id="rId69"/>
    <p:sldId id="274" r:id="rId70"/>
    <p:sldId id="275" r:id="rId71"/>
    <p:sldId id="10860" r:id="rId72"/>
    <p:sldId id="10861" r:id="rId73"/>
    <p:sldId id="276" r:id="rId74"/>
    <p:sldId id="282" r:id="rId75"/>
    <p:sldId id="10862" r:id="rId76"/>
    <p:sldId id="288" r:id="rId77"/>
    <p:sldId id="289" r:id="rId78"/>
    <p:sldId id="298" r:id="rId79"/>
    <p:sldId id="293" r:id="rId80"/>
    <p:sldId id="294" r:id="rId81"/>
    <p:sldId id="291" r:id="rId82"/>
    <p:sldId id="292" r:id="rId83"/>
    <p:sldId id="333" r:id="rId84"/>
    <p:sldId id="334" r:id="rId85"/>
    <p:sldId id="335" r:id="rId86"/>
    <p:sldId id="336" r:id="rId87"/>
    <p:sldId id="342" r:id="rId88"/>
    <p:sldId id="4616" r:id="rId89"/>
    <p:sldId id="4615" r:id="rId90"/>
    <p:sldId id="1220" r:id="rId91"/>
    <p:sldId id="10896" r:id="rId92"/>
    <p:sldId id="10897" r:id="rId93"/>
    <p:sldId id="10898" r:id="rId94"/>
    <p:sldId id="10899" r:id="rId95"/>
    <p:sldId id="10903" r:id="rId96"/>
    <p:sldId id="10904" r:id="rId97"/>
    <p:sldId id="325" r:id="rId98"/>
    <p:sldId id="10906" r:id="rId99"/>
    <p:sldId id="10891" r:id="rId100"/>
    <p:sldId id="10916" r:id="rId101"/>
    <p:sldId id="256" r:id="rId102"/>
    <p:sldId id="271" r:id="rId103"/>
    <p:sldId id="322" r:id="rId104"/>
    <p:sldId id="272" r:id="rId105"/>
    <p:sldId id="286" r:id="rId106"/>
    <p:sldId id="12090" r:id="rId107"/>
    <p:sldId id="290" r:id="rId108"/>
    <p:sldId id="10917" r:id="rId109"/>
    <p:sldId id="339" r:id="rId110"/>
    <p:sldId id="287" r:id="rId111"/>
    <p:sldId id="267" r:id="rId112"/>
    <p:sldId id="280" r:id="rId113"/>
    <p:sldId id="10863" r:id="rId114"/>
    <p:sldId id="279" r:id="rId115"/>
    <p:sldId id="309" r:id="rId116"/>
    <p:sldId id="302" r:id="rId117"/>
    <p:sldId id="284" r:id="rId118"/>
    <p:sldId id="10918" r:id="rId119"/>
    <p:sldId id="260" r:id="rId120"/>
    <p:sldId id="263" r:id="rId121"/>
    <p:sldId id="317" r:id="rId122"/>
    <p:sldId id="10889" r:id="rId123"/>
    <p:sldId id="12071" r:id="rId124"/>
    <p:sldId id="12077" r:id="rId125"/>
    <p:sldId id="12078" r:id="rId126"/>
    <p:sldId id="12082" r:id="rId127"/>
    <p:sldId id="10919" r:id="rId128"/>
    <p:sldId id="306" r:id="rId129"/>
    <p:sldId id="319" r:id="rId130"/>
    <p:sldId id="257" r:id="rId131"/>
    <p:sldId id="258" r:id="rId132"/>
    <p:sldId id="266" r:id="rId133"/>
    <p:sldId id="296" r:id="rId134"/>
    <p:sldId id="4900" r:id="rId135"/>
    <p:sldId id="10920" r:id="rId136"/>
    <p:sldId id="4729" r:id="rId137"/>
    <p:sldId id="4733" r:id="rId138"/>
    <p:sldId id="4734" r:id="rId139"/>
    <p:sldId id="4735" r:id="rId140"/>
    <p:sldId id="327" r:id="rId141"/>
    <p:sldId id="10853" r:id="rId142"/>
    <p:sldId id="10905" r:id="rId143"/>
    <p:sldId id="307" r:id="rId144"/>
    <p:sldId id="10921" r:id="rId145"/>
    <p:sldId id="329" r:id="rId146"/>
    <p:sldId id="330" r:id="rId147"/>
    <p:sldId id="331" r:id="rId148"/>
    <p:sldId id="10892" r:id="rId149"/>
    <p:sldId id="10893" r:id="rId150"/>
    <p:sldId id="10894" r:id="rId151"/>
    <p:sldId id="10923" r:id="rId152"/>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492"/>
    <a:srgbClr val="014AB9"/>
    <a:srgbClr val="D9D9D9"/>
    <a:srgbClr val="103492"/>
    <a:srgbClr val="3C87F5"/>
    <a:srgbClr val="196AA6"/>
    <a:srgbClr val="AACDE8"/>
    <a:srgbClr val="2A81C6"/>
    <a:srgbClr val="BFBFBF"/>
    <a:srgbClr val="D3E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280" autoAdjust="0"/>
  </p:normalViewPr>
  <p:slideViewPr>
    <p:cSldViewPr snapToGrid="0" showGuides="1">
      <p:cViewPr varScale="1">
        <p:scale>
          <a:sx n="67" d="100"/>
          <a:sy n="67" d="100"/>
        </p:scale>
        <p:origin x="702" y="60"/>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364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viewProps" Target="viewProp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notesMaster" Target="notesMasters/notes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presProps" Target="presProp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67.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679.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9.xlsx"/></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222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222210.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6.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rgbClr val="228DDD">
                  <a:lumMod val="40000"/>
                  <a:lumOff val="60000"/>
                </a:srgbClr>
              </a:solidFill>
              <a:ln w="19050">
                <a:solidFill>
                  <a:schemeClr val="lt1"/>
                </a:solidFill>
              </a:ln>
              <a:effectLst/>
            </c:spPr>
            <c:extLst>
              <c:ext xmlns:c16="http://schemas.microsoft.com/office/drawing/2014/chart" uri="{C3380CC4-5D6E-409C-BE32-E72D297353CC}">
                <c16:uniqueId val="{00000001-EBF1-4D11-8318-3C138A79B9A2}"/>
              </c:ext>
            </c:extLst>
          </c:dPt>
          <c:dPt>
            <c:idx val="1"/>
            <c:bubble3D val="0"/>
            <c:spPr>
              <a:solidFill>
                <a:srgbClr val="0846A1">
                  <a:lumMod val="75000"/>
                </a:srgbClr>
              </a:solidFill>
              <a:ln w="19050">
                <a:solidFill>
                  <a:schemeClr val="lt1"/>
                </a:solidFill>
              </a:ln>
              <a:effectLst/>
            </c:spPr>
            <c:extLst>
              <c:ext xmlns:c16="http://schemas.microsoft.com/office/drawing/2014/chart" uri="{C3380CC4-5D6E-409C-BE32-E72D297353CC}">
                <c16:uniqueId val="{00000003-EBF1-4D11-8318-3C138A79B9A2}"/>
              </c:ext>
            </c:extLst>
          </c:dPt>
          <c:dPt>
            <c:idx val="2"/>
            <c:bubble3D val="0"/>
            <c:spPr>
              <a:solidFill>
                <a:srgbClr val="2993D5"/>
              </a:solidFill>
              <a:ln w="19050">
                <a:solidFill>
                  <a:schemeClr val="lt1"/>
                </a:solidFill>
              </a:ln>
              <a:effectLst/>
            </c:spPr>
            <c:extLst>
              <c:ext xmlns:c16="http://schemas.microsoft.com/office/drawing/2014/chart" uri="{C3380CC4-5D6E-409C-BE32-E72D297353CC}">
                <c16:uniqueId val="{00000005-EBF1-4D11-8318-3C138A79B9A2}"/>
              </c:ext>
            </c:extLst>
          </c:dPt>
          <c:dPt>
            <c:idx val="3"/>
            <c:bubble3D val="0"/>
            <c:spPr>
              <a:solidFill>
                <a:srgbClr val="228DDD">
                  <a:lumMod val="40000"/>
                  <a:lumOff val="60000"/>
                </a:srgbClr>
              </a:solidFill>
              <a:ln w="19050">
                <a:solidFill>
                  <a:schemeClr val="lt1"/>
                </a:solidFill>
              </a:ln>
              <a:effectLst/>
            </c:spPr>
            <c:extLst>
              <c:ext xmlns:c16="http://schemas.microsoft.com/office/drawing/2014/chart" uri="{C3380CC4-5D6E-409C-BE32-E72D297353CC}">
                <c16:uniqueId val="{00000007-EBF1-4D11-8318-3C138A79B9A2}"/>
              </c:ext>
            </c:extLst>
          </c:dPt>
          <c:dPt>
            <c:idx val="4"/>
            <c:bubble3D val="0"/>
            <c:spPr>
              <a:solidFill>
                <a:srgbClr val="0846A1">
                  <a:lumMod val="75000"/>
                </a:srgbClr>
              </a:solidFill>
              <a:ln w="19050">
                <a:solidFill>
                  <a:schemeClr val="lt1"/>
                </a:solidFill>
              </a:ln>
              <a:effectLst/>
            </c:spPr>
            <c:extLst>
              <c:ext xmlns:c16="http://schemas.microsoft.com/office/drawing/2014/chart" uri="{C3380CC4-5D6E-409C-BE32-E72D297353CC}">
                <c16:uniqueId val="{00000009-EBF1-4D11-8318-3C138A79B9A2}"/>
              </c:ext>
            </c:extLst>
          </c:dPt>
          <c:dPt>
            <c:idx val="5"/>
            <c:bubble3D val="0"/>
            <c:spPr>
              <a:solidFill>
                <a:srgbClr val="2993D5"/>
              </a:solidFill>
              <a:ln w="19050">
                <a:solidFill>
                  <a:schemeClr val="lt1"/>
                </a:solidFill>
              </a:ln>
              <a:effectLst/>
            </c:spPr>
            <c:extLst>
              <c:ext xmlns:c16="http://schemas.microsoft.com/office/drawing/2014/chart" uri="{C3380CC4-5D6E-409C-BE32-E72D297353CC}">
                <c16:uniqueId val="{0000000B-EBF1-4D11-8318-3C138A79B9A2}"/>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0.16666666666666666</c:v>
                </c:pt>
                <c:pt idx="1">
                  <c:v>0.16666666666666666</c:v>
                </c:pt>
                <c:pt idx="2">
                  <c:v>0.16666666666666666</c:v>
                </c:pt>
                <c:pt idx="3">
                  <c:v>0.16666666666666666</c:v>
                </c:pt>
                <c:pt idx="4">
                  <c:v>0.16666666666666666</c:v>
                </c:pt>
                <c:pt idx="5">
                  <c:v>0.16666666666666666</c:v>
                </c:pt>
              </c:numCache>
            </c:numRef>
          </c:val>
          <c:extLst>
            <c:ext xmlns:c16="http://schemas.microsoft.com/office/drawing/2014/chart" uri="{C3380CC4-5D6E-409C-BE32-E72D297353CC}">
              <c16:uniqueId val="{0000000C-EBF1-4D11-8318-3C138A79B9A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spPr>
            <a:solidFill>
              <a:srgbClr val="1448CC">
                <a:lumMod val="75000"/>
              </a:srgbClr>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40</c:v>
                </c:pt>
                <c:pt idx="1">
                  <c:v>25</c:v>
                </c:pt>
                <c:pt idx="2">
                  <c:v>35</c:v>
                </c:pt>
                <c:pt idx="3">
                  <c:v>45</c:v>
                </c:pt>
              </c:numCache>
            </c:numRef>
          </c:val>
          <c:extLst>
            <c:ext xmlns:c16="http://schemas.microsoft.com/office/drawing/2014/chart" uri="{C3380CC4-5D6E-409C-BE32-E72D297353CC}">
              <c16:uniqueId val="{00000000-CD54-4E79-A681-7CDA3D3ED97D}"/>
            </c:ext>
          </c:extLst>
        </c:ser>
        <c:ser>
          <c:idx val="1"/>
          <c:order val="1"/>
          <c:tx>
            <c:strRef>
              <c:f>Sheet1!$C$1</c:f>
              <c:strCache>
                <c:ptCount val="1"/>
                <c:pt idx="0">
                  <c:v>Series 2</c:v>
                </c:pt>
              </c:strCache>
            </c:strRef>
          </c:tx>
          <c:spPr>
            <a:solidFill>
              <a:srgbClr val="4E5456">
                <a:lumMod val="40000"/>
                <a:lumOff val="60000"/>
              </a:srgbClr>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c:ext xmlns:c16="http://schemas.microsoft.com/office/drawing/2014/chart" uri="{C3380CC4-5D6E-409C-BE32-E72D297353CC}">
              <c16:uniqueId val="{00000001-CD54-4E79-A681-7CDA3D3ED97D}"/>
            </c:ext>
          </c:extLst>
        </c:ser>
        <c:ser>
          <c:idx val="2"/>
          <c:order val="2"/>
          <c:tx>
            <c:strRef>
              <c:f>Sheet1!$D$1</c:f>
              <c:strCache>
                <c:ptCount val="1"/>
                <c:pt idx="0">
                  <c:v>Series 3</c:v>
                </c:pt>
              </c:strCache>
            </c:strRef>
          </c:tx>
          <c:spPr>
            <a:solidFill>
              <a:srgbClr val="4E5456">
                <a:lumMod val="20000"/>
                <a:lumOff val="80000"/>
              </a:srgbClr>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15</c:v>
                </c:pt>
                <c:pt idx="2">
                  <c:v>25</c:v>
                </c:pt>
                <c:pt idx="3">
                  <c:v>18</c:v>
                </c:pt>
              </c:numCache>
            </c:numRef>
          </c:val>
          <c:extLst>
            <c:ext xmlns:c16="http://schemas.microsoft.com/office/drawing/2014/chart" uri="{C3380CC4-5D6E-409C-BE32-E72D297353CC}">
              <c16:uniqueId val="{00000002-CD54-4E79-A681-7CDA3D3ED97D}"/>
            </c:ext>
          </c:extLst>
        </c:ser>
        <c:dLbls>
          <c:showLegendKey val="0"/>
          <c:showVal val="0"/>
          <c:showCatName val="0"/>
          <c:showSerName val="0"/>
          <c:showPercent val="0"/>
          <c:showBubbleSize val="0"/>
        </c:dLbls>
        <c:gapWidth val="321"/>
        <c:overlap val="100"/>
        <c:axId val="-789418704"/>
        <c:axId val="-789414896"/>
      </c:barChart>
      <c:catAx>
        <c:axId val="-789418704"/>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789414896"/>
        <c:crosses val="autoZero"/>
        <c:auto val="1"/>
        <c:lblAlgn val="ctr"/>
        <c:lblOffset val="100"/>
        <c:noMultiLvlLbl val="0"/>
      </c:catAx>
      <c:valAx>
        <c:axId val="-789414896"/>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7894187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spPr>
            <a:solidFill>
              <a:srgbClr val="1448CC">
                <a:lumMod val="75000"/>
              </a:srgbClr>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40</c:v>
                </c:pt>
                <c:pt idx="1">
                  <c:v>25</c:v>
                </c:pt>
                <c:pt idx="2">
                  <c:v>35</c:v>
                </c:pt>
                <c:pt idx="3">
                  <c:v>45</c:v>
                </c:pt>
              </c:numCache>
            </c:numRef>
          </c:val>
          <c:extLst>
            <c:ext xmlns:c16="http://schemas.microsoft.com/office/drawing/2014/chart" uri="{C3380CC4-5D6E-409C-BE32-E72D297353CC}">
              <c16:uniqueId val="{00000000-CD54-4E79-A681-7CDA3D3ED97D}"/>
            </c:ext>
          </c:extLst>
        </c:ser>
        <c:ser>
          <c:idx val="1"/>
          <c:order val="1"/>
          <c:tx>
            <c:strRef>
              <c:f>Sheet1!$C$1</c:f>
              <c:strCache>
                <c:ptCount val="1"/>
                <c:pt idx="0">
                  <c:v>Series 2</c:v>
                </c:pt>
              </c:strCache>
            </c:strRef>
          </c:tx>
          <c:spPr>
            <a:solidFill>
              <a:srgbClr val="4E5456">
                <a:lumMod val="40000"/>
                <a:lumOff val="60000"/>
              </a:srgbClr>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c:ext xmlns:c16="http://schemas.microsoft.com/office/drawing/2014/chart" uri="{C3380CC4-5D6E-409C-BE32-E72D297353CC}">
              <c16:uniqueId val="{00000001-CD54-4E79-A681-7CDA3D3ED97D}"/>
            </c:ext>
          </c:extLst>
        </c:ser>
        <c:ser>
          <c:idx val="2"/>
          <c:order val="2"/>
          <c:tx>
            <c:strRef>
              <c:f>Sheet1!$D$1</c:f>
              <c:strCache>
                <c:ptCount val="1"/>
                <c:pt idx="0">
                  <c:v>Series 3</c:v>
                </c:pt>
              </c:strCache>
            </c:strRef>
          </c:tx>
          <c:spPr>
            <a:solidFill>
              <a:srgbClr val="4E5456">
                <a:lumMod val="20000"/>
                <a:lumOff val="80000"/>
              </a:srgbClr>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15</c:v>
                </c:pt>
                <c:pt idx="2">
                  <c:v>25</c:v>
                </c:pt>
                <c:pt idx="3">
                  <c:v>18</c:v>
                </c:pt>
              </c:numCache>
            </c:numRef>
          </c:val>
          <c:extLst>
            <c:ext xmlns:c16="http://schemas.microsoft.com/office/drawing/2014/chart" uri="{C3380CC4-5D6E-409C-BE32-E72D297353CC}">
              <c16:uniqueId val="{00000002-CD54-4E79-A681-7CDA3D3ED97D}"/>
            </c:ext>
          </c:extLst>
        </c:ser>
        <c:dLbls>
          <c:showLegendKey val="0"/>
          <c:showVal val="0"/>
          <c:showCatName val="0"/>
          <c:showSerName val="0"/>
          <c:showPercent val="0"/>
          <c:showBubbleSize val="0"/>
        </c:dLbls>
        <c:gapWidth val="321"/>
        <c:overlap val="100"/>
        <c:axId val="-789418704"/>
        <c:axId val="-789414896"/>
      </c:barChart>
      <c:catAx>
        <c:axId val="-789418704"/>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789414896"/>
        <c:crosses val="autoZero"/>
        <c:auto val="1"/>
        <c:lblAlgn val="ctr"/>
        <c:lblOffset val="100"/>
        <c:noMultiLvlLbl val="0"/>
      </c:catAx>
      <c:valAx>
        <c:axId val="-789414896"/>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7894187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2"/>
                </a:solidFill>
                <a:latin typeface="Arial" panose="020B0604020202020204" pitchFamily="34" charset="0"/>
                <a:ea typeface="+mn-ea"/>
                <a:cs typeface="Arial" panose="020B0604020202020204" pitchFamily="34" charset="0"/>
              </a:defRPr>
            </a:pPr>
            <a:r>
              <a:rPr lang="en-US" sz="1600" b="1" dirty="0">
                <a:solidFill>
                  <a:schemeClr val="tx2"/>
                </a:solidFill>
                <a:latin typeface="Arial" panose="020B0604020202020204" pitchFamily="34" charset="0"/>
                <a:cs typeface="Arial" panose="020B0604020202020204" pitchFamily="34" charset="0"/>
              </a:rPr>
              <a:t>Lorem Ipsum</a:t>
            </a:r>
          </a:p>
        </c:rich>
      </c:tx>
      <c:layout>
        <c:manualLayout>
          <c:xMode val="edge"/>
          <c:yMode val="edge"/>
          <c:x val="7.6757758221398761E-4"/>
          <c:y val="2.6642985877329398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2"/>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Target</c:v>
                </c:pt>
              </c:strCache>
            </c:strRef>
          </c:tx>
          <c:spPr>
            <a:solidFill>
              <a:srgbClr val="06A2BC">
                <a:lumMod val="75000"/>
              </a:srgb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12A-4BCB-A93A-8530CD022D93}"/>
            </c:ext>
          </c:extLst>
        </c:ser>
        <c:ser>
          <c:idx val="1"/>
          <c:order val="1"/>
          <c:tx>
            <c:strRef>
              <c:f>Sheet1!$C$1</c:f>
              <c:strCache>
                <c:ptCount val="1"/>
                <c:pt idx="0">
                  <c:v>Actual</c:v>
                </c:pt>
              </c:strCache>
            </c:strRef>
          </c:tx>
          <c:spPr>
            <a:solidFill>
              <a:srgbClr val="FFFFFF">
                <a:lumMod val="65000"/>
              </a:srgb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12A-4BCB-A93A-8530CD022D93}"/>
            </c:ext>
          </c:extLst>
        </c:ser>
        <c:dLbls>
          <c:showLegendKey val="0"/>
          <c:showVal val="0"/>
          <c:showCatName val="0"/>
          <c:showSerName val="0"/>
          <c:showPercent val="0"/>
          <c:showBubbleSize val="0"/>
        </c:dLbls>
        <c:gapWidth val="219"/>
        <c:overlap val="-27"/>
        <c:axId val="478104208"/>
        <c:axId val="478104864"/>
      </c:barChart>
      <c:catAx>
        <c:axId val="478104208"/>
        <c:scaling>
          <c:orientation val="minMax"/>
        </c:scaling>
        <c:delete val="1"/>
        <c:axPos val="b"/>
        <c:numFmt formatCode="General" sourceLinked="1"/>
        <c:majorTickMark val="none"/>
        <c:minorTickMark val="none"/>
        <c:tickLblPos val="nextTo"/>
        <c:crossAx val="478104864"/>
        <c:crosses val="autoZero"/>
        <c:auto val="1"/>
        <c:lblAlgn val="ctr"/>
        <c:lblOffset val="100"/>
        <c:noMultiLvlLbl val="0"/>
      </c:catAx>
      <c:valAx>
        <c:axId val="4781048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47810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stacked"/>
        <c:varyColors val="0"/>
        <c:ser>
          <c:idx val="0"/>
          <c:order val="0"/>
          <c:tx>
            <c:strRef>
              <c:f>Sheet1!$B$1</c:f>
              <c:strCache>
                <c:ptCount val="1"/>
                <c:pt idx="0">
                  <c:v>Series 1</c:v>
                </c:pt>
              </c:strCache>
            </c:strRef>
          </c:tx>
          <c:spPr>
            <a:solidFill>
              <a:srgbClr val="4E5456">
                <a:lumMod val="20000"/>
                <a:lumOff val="80000"/>
              </a:srgbClr>
            </a:solidFill>
          </c:spPr>
          <c:invertIfNegative val="0"/>
          <c:cat>
            <c:strRef>
              <c:f>Sheet1!$A$2:$A$5</c:f>
              <c:strCache>
                <c:ptCount val="4"/>
                <c:pt idx="0">
                  <c:v>Text 1</c:v>
                </c:pt>
                <c:pt idx="1">
                  <c:v>Text 2</c:v>
                </c:pt>
                <c:pt idx="2">
                  <c:v>Text 3</c:v>
                </c:pt>
                <c:pt idx="3">
                  <c:v>Text 4</c:v>
                </c:pt>
              </c:strCache>
            </c:strRef>
          </c:cat>
          <c:val>
            <c:numRef>
              <c:f>Sheet1!$B$2:$B$5</c:f>
              <c:numCache>
                <c:formatCode>General</c:formatCode>
                <c:ptCount val="4"/>
                <c:pt idx="0">
                  <c:v>40</c:v>
                </c:pt>
                <c:pt idx="1">
                  <c:v>25</c:v>
                </c:pt>
                <c:pt idx="2">
                  <c:v>20</c:v>
                </c:pt>
                <c:pt idx="3">
                  <c:v>45</c:v>
                </c:pt>
              </c:numCache>
            </c:numRef>
          </c:val>
          <c:extLst>
            <c:ext xmlns:c16="http://schemas.microsoft.com/office/drawing/2014/chart" uri="{C3380CC4-5D6E-409C-BE32-E72D297353CC}">
              <c16:uniqueId val="{00000000-7431-4F9A-B51A-B0928B295061}"/>
            </c:ext>
          </c:extLst>
        </c:ser>
        <c:ser>
          <c:idx val="1"/>
          <c:order val="1"/>
          <c:tx>
            <c:strRef>
              <c:f>Sheet1!$C$1</c:f>
              <c:strCache>
                <c:ptCount val="1"/>
                <c:pt idx="0">
                  <c:v>Series 2</c:v>
                </c:pt>
              </c:strCache>
            </c:strRef>
          </c:tx>
          <c:spPr>
            <a:solidFill>
              <a:srgbClr val="228DDD">
                <a:lumMod val="75000"/>
              </a:srgbClr>
            </a:solidFill>
          </c:spPr>
          <c:invertIfNegative val="0"/>
          <c:cat>
            <c:strRef>
              <c:f>Sheet1!$A$2:$A$5</c:f>
              <c:strCache>
                <c:ptCount val="4"/>
                <c:pt idx="0">
                  <c:v>Text 1</c:v>
                </c:pt>
                <c:pt idx="1">
                  <c:v>Text 2</c:v>
                </c:pt>
                <c:pt idx="2">
                  <c:v>Text 3</c:v>
                </c:pt>
                <c:pt idx="3">
                  <c:v>Text 4</c:v>
                </c:pt>
              </c:strCache>
            </c:strRef>
          </c:cat>
          <c:val>
            <c:numRef>
              <c:f>Sheet1!$C$2:$C$5</c:f>
              <c:numCache>
                <c:formatCode>General</c:formatCode>
                <c:ptCount val="4"/>
                <c:pt idx="0">
                  <c:v>20</c:v>
                </c:pt>
                <c:pt idx="1">
                  <c:v>44</c:v>
                </c:pt>
                <c:pt idx="2">
                  <c:v>18</c:v>
                </c:pt>
                <c:pt idx="3">
                  <c:v>28</c:v>
                </c:pt>
              </c:numCache>
            </c:numRef>
          </c:val>
          <c:extLst>
            <c:ext xmlns:c16="http://schemas.microsoft.com/office/drawing/2014/chart" uri="{C3380CC4-5D6E-409C-BE32-E72D297353CC}">
              <c16:uniqueId val="{00000001-7431-4F9A-B51A-B0928B295061}"/>
            </c:ext>
          </c:extLst>
        </c:ser>
        <c:ser>
          <c:idx val="2"/>
          <c:order val="2"/>
          <c:tx>
            <c:strRef>
              <c:f>Sheet1!$D$1</c:f>
              <c:strCache>
                <c:ptCount val="1"/>
                <c:pt idx="0">
                  <c:v>Series 3</c:v>
                </c:pt>
              </c:strCache>
            </c:strRef>
          </c:tx>
          <c:spPr>
            <a:solidFill>
              <a:srgbClr val="4E5456">
                <a:lumMod val="20000"/>
                <a:lumOff val="80000"/>
              </a:srgbClr>
            </a:solidFill>
          </c:spPr>
          <c:invertIfNegative val="0"/>
          <c:cat>
            <c:strRef>
              <c:f>Sheet1!$A$2:$A$5</c:f>
              <c:strCache>
                <c:ptCount val="4"/>
                <c:pt idx="0">
                  <c:v>Text 1</c:v>
                </c:pt>
                <c:pt idx="1">
                  <c:v>Text 2</c:v>
                </c:pt>
                <c:pt idx="2">
                  <c:v>Text 3</c:v>
                </c:pt>
                <c:pt idx="3">
                  <c:v>Text 4</c:v>
                </c:pt>
              </c:strCache>
            </c:strRef>
          </c:cat>
          <c:val>
            <c:numRef>
              <c:f>Sheet1!$D$2:$D$5</c:f>
              <c:numCache>
                <c:formatCode>General</c:formatCode>
                <c:ptCount val="4"/>
                <c:pt idx="0">
                  <c:v>35</c:v>
                </c:pt>
                <c:pt idx="1">
                  <c:v>15</c:v>
                </c:pt>
                <c:pt idx="2">
                  <c:v>30</c:v>
                </c:pt>
                <c:pt idx="3">
                  <c:v>15</c:v>
                </c:pt>
              </c:numCache>
            </c:numRef>
          </c:val>
          <c:extLst>
            <c:ext xmlns:c16="http://schemas.microsoft.com/office/drawing/2014/chart" uri="{C3380CC4-5D6E-409C-BE32-E72D297353CC}">
              <c16:uniqueId val="{00000002-7431-4F9A-B51A-B0928B295061}"/>
            </c:ext>
          </c:extLst>
        </c:ser>
        <c:dLbls>
          <c:showLegendKey val="0"/>
          <c:showVal val="0"/>
          <c:showCatName val="0"/>
          <c:showSerName val="0"/>
          <c:showPercent val="0"/>
          <c:showBubbleSize val="0"/>
        </c:dLbls>
        <c:gapWidth val="150"/>
        <c:overlap val="100"/>
        <c:axId val="-975603696"/>
        <c:axId val="-975603152"/>
      </c:barChart>
      <c:catAx>
        <c:axId val="-975603696"/>
        <c:scaling>
          <c:orientation val="minMax"/>
        </c:scaling>
        <c:delete val="0"/>
        <c:axPos val="l"/>
        <c:numFmt formatCode="General" sourceLinked="0"/>
        <c:majorTickMark val="out"/>
        <c:minorTickMark val="none"/>
        <c:tickLblPos val="nextTo"/>
        <c:txPr>
          <a:bodyPr/>
          <a:lstStyle/>
          <a:p>
            <a:pPr>
              <a:defRPr sz="1200">
                <a:latin typeface="Arial" pitchFamily="34" charset="0"/>
                <a:cs typeface="Arial" pitchFamily="34" charset="0"/>
              </a:defRPr>
            </a:pPr>
            <a:endParaRPr lang="en-US"/>
          </a:p>
        </c:txPr>
        <c:crossAx val="-975603152"/>
        <c:crosses val="autoZero"/>
        <c:auto val="1"/>
        <c:lblAlgn val="ctr"/>
        <c:lblOffset val="100"/>
        <c:noMultiLvlLbl val="0"/>
      </c:catAx>
      <c:valAx>
        <c:axId val="-975603152"/>
        <c:scaling>
          <c:orientation val="minMax"/>
        </c:scaling>
        <c:delete val="0"/>
        <c:axPos val="b"/>
        <c:majorGridlines/>
        <c:numFmt formatCode="General" sourceLinked="1"/>
        <c:majorTickMark val="out"/>
        <c:minorTickMark val="none"/>
        <c:tickLblPos val="nextTo"/>
        <c:txPr>
          <a:bodyPr/>
          <a:lstStyle/>
          <a:p>
            <a:pPr>
              <a:defRPr sz="1200">
                <a:latin typeface="Arial" pitchFamily="34" charset="0"/>
                <a:cs typeface="Arial" pitchFamily="34" charset="0"/>
              </a:defRPr>
            </a:pPr>
            <a:endParaRPr lang="en-US"/>
          </a:p>
        </c:txPr>
        <c:crossAx val="-97560369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stacked"/>
        <c:varyColors val="0"/>
        <c:ser>
          <c:idx val="0"/>
          <c:order val="0"/>
          <c:tx>
            <c:strRef>
              <c:f>Sheet1!$B$1</c:f>
              <c:strCache>
                <c:ptCount val="1"/>
                <c:pt idx="0">
                  <c:v>Series 1</c:v>
                </c:pt>
              </c:strCache>
            </c:strRef>
          </c:tx>
          <c:spPr>
            <a:solidFill>
              <a:srgbClr val="FFFFFF">
                <a:lumMod val="85000"/>
              </a:srgbClr>
            </a:solidFill>
          </c:spPr>
          <c:invertIfNegative val="0"/>
          <c:cat>
            <c:strRef>
              <c:f>Sheet1!$A$2:$A$5</c:f>
              <c:strCache>
                <c:ptCount val="4"/>
                <c:pt idx="0">
                  <c:v>Text 1</c:v>
                </c:pt>
                <c:pt idx="1">
                  <c:v>Text 2</c:v>
                </c:pt>
                <c:pt idx="2">
                  <c:v>Text 3</c:v>
                </c:pt>
                <c:pt idx="3">
                  <c:v>Text 4</c:v>
                </c:pt>
              </c:strCache>
            </c:strRef>
          </c:cat>
          <c:val>
            <c:numRef>
              <c:f>Sheet1!$B$2:$B$5</c:f>
              <c:numCache>
                <c:formatCode>General</c:formatCode>
                <c:ptCount val="4"/>
                <c:pt idx="0">
                  <c:v>40</c:v>
                </c:pt>
                <c:pt idx="1">
                  <c:v>25</c:v>
                </c:pt>
                <c:pt idx="2">
                  <c:v>20</c:v>
                </c:pt>
                <c:pt idx="3">
                  <c:v>45</c:v>
                </c:pt>
              </c:numCache>
            </c:numRef>
          </c:val>
          <c:extLst>
            <c:ext xmlns:c16="http://schemas.microsoft.com/office/drawing/2014/chart" uri="{C3380CC4-5D6E-409C-BE32-E72D297353CC}">
              <c16:uniqueId val="{00000000-87B2-487C-AD74-D3FC4DB55C04}"/>
            </c:ext>
          </c:extLst>
        </c:ser>
        <c:ser>
          <c:idx val="1"/>
          <c:order val="1"/>
          <c:tx>
            <c:strRef>
              <c:f>Sheet1!$C$1</c:f>
              <c:strCache>
                <c:ptCount val="1"/>
                <c:pt idx="0">
                  <c:v>Series 2</c:v>
                </c:pt>
              </c:strCache>
            </c:strRef>
          </c:tx>
          <c:spPr>
            <a:solidFill>
              <a:srgbClr val="0F3492">
                <a:lumMod val="75000"/>
              </a:srgbClr>
            </a:solidFill>
          </c:spPr>
          <c:invertIfNegative val="0"/>
          <c:cat>
            <c:strRef>
              <c:f>Sheet1!$A$2:$A$5</c:f>
              <c:strCache>
                <c:ptCount val="4"/>
                <c:pt idx="0">
                  <c:v>Text 1</c:v>
                </c:pt>
                <c:pt idx="1">
                  <c:v>Text 2</c:v>
                </c:pt>
                <c:pt idx="2">
                  <c:v>Text 3</c:v>
                </c:pt>
                <c:pt idx="3">
                  <c:v>Text 4</c:v>
                </c:pt>
              </c:strCache>
            </c:strRef>
          </c:cat>
          <c:val>
            <c:numRef>
              <c:f>Sheet1!$C$2:$C$5</c:f>
              <c:numCache>
                <c:formatCode>General</c:formatCode>
                <c:ptCount val="4"/>
                <c:pt idx="0">
                  <c:v>20</c:v>
                </c:pt>
                <c:pt idx="1">
                  <c:v>44</c:v>
                </c:pt>
                <c:pt idx="2">
                  <c:v>18</c:v>
                </c:pt>
                <c:pt idx="3">
                  <c:v>28</c:v>
                </c:pt>
              </c:numCache>
            </c:numRef>
          </c:val>
          <c:extLst>
            <c:ext xmlns:c16="http://schemas.microsoft.com/office/drawing/2014/chart" uri="{C3380CC4-5D6E-409C-BE32-E72D297353CC}">
              <c16:uniqueId val="{00000001-87B2-487C-AD74-D3FC4DB55C04}"/>
            </c:ext>
          </c:extLst>
        </c:ser>
        <c:ser>
          <c:idx val="2"/>
          <c:order val="2"/>
          <c:tx>
            <c:strRef>
              <c:f>Sheet1!$D$1</c:f>
              <c:strCache>
                <c:ptCount val="1"/>
                <c:pt idx="0">
                  <c:v>Series 3</c:v>
                </c:pt>
              </c:strCache>
            </c:strRef>
          </c:tx>
          <c:spPr>
            <a:solidFill>
              <a:srgbClr val="FFFFFF">
                <a:lumMod val="85000"/>
              </a:srgbClr>
            </a:solidFill>
          </c:spPr>
          <c:invertIfNegative val="0"/>
          <c:cat>
            <c:strRef>
              <c:f>Sheet1!$A$2:$A$5</c:f>
              <c:strCache>
                <c:ptCount val="4"/>
                <c:pt idx="0">
                  <c:v>Text 1</c:v>
                </c:pt>
                <c:pt idx="1">
                  <c:v>Text 2</c:v>
                </c:pt>
                <c:pt idx="2">
                  <c:v>Text 3</c:v>
                </c:pt>
                <c:pt idx="3">
                  <c:v>Text 4</c:v>
                </c:pt>
              </c:strCache>
            </c:strRef>
          </c:cat>
          <c:val>
            <c:numRef>
              <c:f>Sheet1!$D$2:$D$5</c:f>
              <c:numCache>
                <c:formatCode>General</c:formatCode>
                <c:ptCount val="4"/>
                <c:pt idx="0">
                  <c:v>35</c:v>
                </c:pt>
                <c:pt idx="1">
                  <c:v>15</c:v>
                </c:pt>
                <c:pt idx="2">
                  <c:v>30</c:v>
                </c:pt>
                <c:pt idx="3">
                  <c:v>15</c:v>
                </c:pt>
              </c:numCache>
            </c:numRef>
          </c:val>
          <c:extLst>
            <c:ext xmlns:c16="http://schemas.microsoft.com/office/drawing/2014/chart" uri="{C3380CC4-5D6E-409C-BE32-E72D297353CC}">
              <c16:uniqueId val="{00000002-87B2-487C-AD74-D3FC4DB55C04}"/>
            </c:ext>
          </c:extLst>
        </c:ser>
        <c:dLbls>
          <c:showLegendKey val="0"/>
          <c:showVal val="0"/>
          <c:showCatName val="0"/>
          <c:showSerName val="0"/>
          <c:showPercent val="0"/>
          <c:showBubbleSize val="0"/>
        </c:dLbls>
        <c:gapWidth val="150"/>
        <c:overlap val="100"/>
        <c:axId val="-975603696"/>
        <c:axId val="-975603152"/>
      </c:barChart>
      <c:catAx>
        <c:axId val="-975603696"/>
        <c:scaling>
          <c:orientation val="minMax"/>
        </c:scaling>
        <c:delete val="0"/>
        <c:axPos val="l"/>
        <c:numFmt formatCode="General" sourceLinked="0"/>
        <c:majorTickMark val="out"/>
        <c:minorTickMark val="none"/>
        <c:tickLblPos val="nextTo"/>
        <c:txPr>
          <a:bodyPr/>
          <a:lstStyle/>
          <a:p>
            <a:pPr>
              <a:defRPr sz="1200">
                <a:latin typeface="Arial" pitchFamily="34" charset="0"/>
                <a:cs typeface="Arial" pitchFamily="34" charset="0"/>
              </a:defRPr>
            </a:pPr>
            <a:endParaRPr lang="en-US"/>
          </a:p>
        </c:txPr>
        <c:crossAx val="-975603152"/>
        <c:crosses val="autoZero"/>
        <c:auto val="1"/>
        <c:lblAlgn val="ctr"/>
        <c:lblOffset val="100"/>
        <c:noMultiLvlLbl val="0"/>
      </c:catAx>
      <c:valAx>
        <c:axId val="-975603152"/>
        <c:scaling>
          <c:orientation val="minMax"/>
        </c:scaling>
        <c:delete val="0"/>
        <c:axPos val="b"/>
        <c:majorGridlines/>
        <c:numFmt formatCode="General" sourceLinked="1"/>
        <c:majorTickMark val="out"/>
        <c:minorTickMark val="none"/>
        <c:tickLblPos val="nextTo"/>
        <c:txPr>
          <a:bodyPr/>
          <a:lstStyle/>
          <a:p>
            <a:pPr>
              <a:defRPr sz="1200">
                <a:latin typeface="Arial" pitchFamily="34" charset="0"/>
                <a:cs typeface="Arial" pitchFamily="34" charset="0"/>
              </a:defRPr>
            </a:pPr>
            <a:endParaRPr lang="en-US"/>
          </a:p>
        </c:txPr>
        <c:crossAx val="-97560369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tx>
            <c:strRef>
              <c:f>Sheet1!$B$1</c:f>
              <c:strCache>
                <c:ptCount val="1"/>
                <c:pt idx="0">
                  <c:v>Series 1</c:v>
                </c:pt>
              </c:strCache>
            </c:strRef>
          </c:tx>
          <c:spPr>
            <a:solidFill>
              <a:srgbClr val="0F3492">
                <a:lumMod val="75000"/>
              </a:srgbClr>
            </a:solidFill>
            <a:effectLst/>
          </c:spPr>
          <c:invertIfNegative val="0"/>
          <c:dPt>
            <c:idx val="0"/>
            <c:invertIfNegative val="0"/>
            <c:bubble3D val="0"/>
            <c:extLst>
              <c:ext xmlns:c16="http://schemas.microsoft.com/office/drawing/2014/chart" uri="{C3380CC4-5D6E-409C-BE32-E72D297353CC}">
                <c16:uniqueId val="{00000000-E789-45C3-8ADA-B5D1DA785A49}"/>
              </c:ext>
            </c:extLst>
          </c:dPt>
          <c:dPt>
            <c:idx val="1"/>
            <c:invertIfNegative val="0"/>
            <c:bubble3D val="0"/>
            <c:extLst>
              <c:ext xmlns:c16="http://schemas.microsoft.com/office/drawing/2014/chart" uri="{C3380CC4-5D6E-409C-BE32-E72D297353CC}">
                <c16:uniqueId val="{00000001-E789-45C3-8ADA-B5D1DA785A49}"/>
              </c:ext>
            </c:extLst>
          </c:dPt>
          <c:dPt>
            <c:idx val="2"/>
            <c:invertIfNegative val="0"/>
            <c:bubble3D val="0"/>
            <c:extLst>
              <c:ext xmlns:c16="http://schemas.microsoft.com/office/drawing/2014/chart" uri="{C3380CC4-5D6E-409C-BE32-E72D297353CC}">
                <c16:uniqueId val="{00000002-E789-45C3-8ADA-B5D1DA785A49}"/>
              </c:ext>
            </c:extLst>
          </c:dPt>
          <c:dPt>
            <c:idx val="3"/>
            <c:invertIfNegative val="0"/>
            <c:bubble3D val="0"/>
            <c:extLst>
              <c:ext xmlns:c16="http://schemas.microsoft.com/office/drawing/2014/chart" uri="{C3380CC4-5D6E-409C-BE32-E72D297353CC}">
                <c16:uniqueId val="{00000003-E789-45C3-8ADA-B5D1DA785A49}"/>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45</c:v>
                </c:pt>
                <c:pt idx="1">
                  <c:v>50</c:v>
                </c:pt>
                <c:pt idx="2">
                  <c:v>65</c:v>
                </c:pt>
                <c:pt idx="3">
                  <c:v>50</c:v>
                </c:pt>
              </c:numCache>
            </c:numRef>
          </c:val>
          <c:extLst>
            <c:ext xmlns:c16="http://schemas.microsoft.com/office/drawing/2014/chart" uri="{C3380CC4-5D6E-409C-BE32-E72D297353CC}">
              <c16:uniqueId val="{00000004-E789-45C3-8ADA-B5D1DA785A49}"/>
            </c:ext>
          </c:extLst>
        </c:ser>
        <c:dLbls>
          <c:showLegendKey val="0"/>
          <c:showVal val="0"/>
          <c:showCatName val="0"/>
          <c:showSerName val="0"/>
          <c:showPercent val="0"/>
          <c:showBubbleSize val="0"/>
        </c:dLbls>
        <c:gapWidth val="60"/>
        <c:overlap val="100"/>
        <c:axId val="209032320"/>
        <c:axId val="209033856"/>
      </c:barChart>
      <c:catAx>
        <c:axId val="209032320"/>
        <c:scaling>
          <c:orientation val="minMax"/>
        </c:scaling>
        <c:delete val="1"/>
        <c:axPos val="l"/>
        <c:numFmt formatCode="General" sourceLinked="0"/>
        <c:majorTickMark val="out"/>
        <c:minorTickMark val="none"/>
        <c:tickLblPos val="nextTo"/>
        <c:crossAx val="209033856"/>
        <c:crosses val="autoZero"/>
        <c:auto val="1"/>
        <c:lblAlgn val="ctr"/>
        <c:lblOffset val="100"/>
        <c:noMultiLvlLbl val="0"/>
      </c:catAx>
      <c:valAx>
        <c:axId val="209033856"/>
        <c:scaling>
          <c:orientation val="minMax"/>
        </c:scaling>
        <c:delete val="1"/>
        <c:axPos val="b"/>
        <c:majorGridlines>
          <c:spPr>
            <a:ln>
              <a:noFill/>
            </a:ln>
          </c:spPr>
        </c:majorGridlines>
        <c:numFmt formatCode="General" sourceLinked="1"/>
        <c:majorTickMark val="out"/>
        <c:minorTickMark val="none"/>
        <c:tickLblPos val="nextTo"/>
        <c:crossAx val="209032320"/>
        <c:crosses val="autoZero"/>
        <c:crossBetween val="between"/>
      </c:valAx>
      <c:spPr>
        <a:noFill/>
        <a:ln>
          <a:noFill/>
        </a:ln>
      </c:spPr>
    </c:plotArea>
    <c:plotVisOnly val="1"/>
    <c:dispBlanksAs val="gap"/>
    <c:showDLblsOverMax val="0"/>
  </c:chart>
  <c:spPr>
    <a:effectLst/>
  </c:spPr>
  <c:txPr>
    <a:bodyPr/>
    <a:lstStyle/>
    <a:p>
      <a:pPr>
        <a:defRPr sz="800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tx>
            <c:strRef>
              <c:f>Sheet1!$B$1</c:f>
              <c:strCache>
                <c:ptCount val="1"/>
                <c:pt idx="0">
                  <c:v>Series 1</c:v>
                </c:pt>
              </c:strCache>
            </c:strRef>
          </c:tx>
          <c:spPr>
            <a:solidFill>
              <a:srgbClr val="228DDD">
                <a:lumMod val="60000"/>
                <a:lumOff val="40000"/>
              </a:srgbClr>
            </a:solidFill>
            <a:effectLst/>
          </c:spPr>
          <c:invertIfNegative val="0"/>
          <c:dPt>
            <c:idx val="0"/>
            <c:invertIfNegative val="0"/>
            <c:bubble3D val="0"/>
            <c:extLst>
              <c:ext xmlns:c16="http://schemas.microsoft.com/office/drawing/2014/chart" uri="{C3380CC4-5D6E-409C-BE32-E72D297353CC}">
                <c16:uniqueId val="{00000000-5A4C-45AA-8FFC-410D70F3F081}"/>
              </c:ext>
            </c:extLst>
          </c:dPt>
          <c:dPt>
            <c:idx val="1"/>
            <c:invertIfNegative val="0"/>
            <c:bubble3D val="0"/>
            <c:extLst>
              <c:ext xmlns:c16="http://schemas.microsoft.com/office/drawing/2014/chart" uri="{C3380CC4-5D6E-409C-BE32-E72D297353CC}">
                <c16:uniqueId val="{00000001-5A4C-45AA-8FFC-410D70F3F081}"/>
              </c:ext>
            </c:extLst>
          </c:dPt>
          <c:dPt>
            <c:idx val="2"/>
            <c:invertIfNegative val="0"/>
            <c:bubble3D val="0"/>
            <c:extLst>
              <c:ext xmlns:c16="http://schemas.microsoft.com/office/drawing/2014/chart" uri="{C3380CC4-5D6E-409C-BE32-E72D297353CC}">
                <c16:uniqueId val="{00000002-5A4C-45AA-8FFC-410D70F3F081}"/>
              </c:ext>
            </c:extLst>
          </c:dPt>
          <c:dPt>
            <c:idx val="3"/>
            <c:invertIfNegative val="0"/>
            <c:bubble3D val="0"/>
            <c:extLst>
              <c:ext xmlns:c16="http://schemas.microsoft.com/office/drawing/2014/chart" uri="{C3380CC4-5D6E-409C-BE32-E72D297353CC}">
                <c16:uniqueId val="{00000003-5A4C-45AA-8FFC-410D70F3F081}"/>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45</c:v>
                </c:pt>
                <c:pt idx="1">
                  <c:v>50</c:v>
                </c:pt>
                <c:pt idx="2">
                  <c:v>65</c:v>
                </c:pt>
                <c:pt idx="3">
                  <c:v>50</c:v>
                </c:pt>
              </c:numCache>
            </c:numRef>
          </c:val>
          <c:extLst>
            <c:ext xmlns:c16="http://schemas.microsoft.com/office/drawing/2014/chart" uri="{C3380CC4-5D6E-409C-BE32-E72D297353CC}">
              <c16:uniqueId val="{00000004-5A4C-45AA-8FFC-410D70F3F081}"/>
            </c:ext>
          </c:extLst>
        </c:ser>
        <c:dLbls>
          <c:showLegendKey val="0"/>
          <c:showVal val="0"/>
          <c:showCatName val="0"/>
          <c:showSerName val="0"/>
          <c:showPercent val="0"/>
          <c:showBubbleSize val="0"/>
        </c:dLbls>
        <c:gapWidth val="60"/>
        <c:overlap val="100"/>
        <c:axId val="209032320"/>
        <c:axId val="209033856"/>
      </c:barChart>
      <c:catAx>
        <c:axId val="209032320"/>
        <c:scaling>
          <c:orientation val="minMax"/>
        </c:scaling>
        <c:delete val="1"/>
        <c:axPos val="l"/>
        <c:numFmt formatCode="General" sourceLinked="0"/>
        <c:majorTickMark val="out"/>
        <c:minorTickMark val="none"/>
        <c:tickLblPos val="nextTo"/>
        <c:crossAx val="209033856"/>
        <c:crosses val="autoZero"/>
        <c:auto val="1"/>
        <c:lblAlgn val="ctr"/>
        <c:lblOffset val="100"/>
        <c:noMultiLvlLbl val="0"/>
      </c:catAx>
      <c:valAx>
        <c:axId val="209033856"/>
        <c:scaling>
          <c:orientation val="minMax"/>
        </c:scaling>
        <c:delete val="1"/>
        <c:axPos val="b"/>
        <c:majorGridlines>
          <c:spPr>
            <a:ln>
              <a:noFill/>
            </a:ln>
          </c:spPr>
        </c:majorGridlines>
        <c:numFmt formatCode="General" sourceLinked="1"/>
        <c:majorTickMark val="out"/>
        <c:minorTickMark val="none"/>
        <c:tickLblPos val="nextTo"/>
        <c:crossAx val="209032320"/>
        <c:crosses val="autoZero"/>
        <c:crossBetween val="between"/>
      </c:valAx>
      <c:spPr>
        <a:noFill/>
        <a:ln>
          <a:noFill/>
        </a:ln>
      </c:spPr>
    </c:plotArea>
    <c:plotVisOnly val="1"/>
    <c:dispBlanksAs val="gap"/>
    <c:showDLblsOverMax val="0"/>
  </c:chart>
  <c:spPr>
    <a:effectLst/>
  </c:spPr>
  <c:txPr>
    <a:bodyPr/>
    <a:lstStyle/>
    <a:p>
      <a:pPr>
        <a:defRPr sz="80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rgbClr val="228DDD">
                  <a:lumMod val="20000"/>
                  <a:lumOff val="80000"/>
                </a:srgbClr>
              </a:solidFill>
            </c:spPr>
            <c:extLst>
              <c:ext xmlns:c16="http://schemas.microsoft.com/office/drawing/2014/chart" uri="{C3380CC4-5D6E-409C-BE32-E72D297353CC}">
                <c16:uniqueId val="{00000001-BEA0-4CC9-828B-5C5DF275F244}"/>
              </c:ext>
            </c:extLst>
          </c:dPt>
          <c:dPt>
            <c:idx val="1"/>
            <c:bubble3D val="0"/>
            <c:spPr>
              <a:solidFill>
                <a:schemeClr val="bg1">
                  <a:lumMod val="85000"/>
                </a:schemeClr>
              </a:solidFill>
            </c:spPr>
            <c:extLst>
              <c:ext xmlns:c16="http://schemas.microsoft.com/office/drawing/2014/chart" uri="{C3380CC4-5D6E-409C-BE32-E72D297353CC}">
                <c16:uniqueId val="{00000003-BEA0-4CC9-828B-5C5DF275F244}"/>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BEA0-4CC9-828B-5C5DF275F244}"/>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rgbClr val="228DDD"/>
              </a:solidFill>
            </c:spPr>
            <c:extLst>
              <c:ext xmlns:c16="http://schemas.microsoft.com/office/drawing/2014/chart" uri="{C3380CC4-5D6E-409C-BE32-E72D297353CC}">
                <c16:uniqueId val="{00000001-D80A-4BFE-ACDF-052BE5AF6C3C}"/>
              </c:ext>
            </c:extLst>
          </c:dPt>
          <c:dPt>
            <c:idx val="1"/>
            <c:bubble3D val="0"/>
            <c:spPr>
              <a:solidFill>
                <a:schemeClr val="bg1">
                  <a:lumMod val="85000"/>
                </a:schemeClr>
              </a:solidFill>
            </c:spPr>
            <c:extLst>
              <c:ext xmlns:c16="http://schemas.microsoft.com/office/drawing/2014/chart" uri="{C3380CC4-5D6E-409C-BE32-E72D297353CC}">
                <c16:uniqueId val="{00000003-D80A-4BFE-ACDF-052BE5AF6C3C}"/>
              </c:ext>
            </c:extLst>
          </c:dPt>
          <c:cat>
            <c:strRef>
              <c:f>Sheet1!$A$2:$A$3</c:f>
              <c:strCache>
                <c:ptCount val="2"/>
                <c:pt idx="0">
                  <c:v>1st Qtr</c:v>
                </c:pt>
                <c:pt idx="1">
                  <c:v>2nd Qtr</c:v>
                </c:pt>
              </c:strCache>
            </c:strRef>
          </c:cat>
          <c:val>
            <c:numRef>
              <c:f>Sheet1!$B$2:$B$3</c:f>
              <c:numCache>
                <c:formatCode>General</c:formatCode>
                <c:ptCount val="2"/>
                <c:pt idx="0">
                  <c:v>55</c:v>
                </c:pt>
                <c:pt idx="1">
                  <c:v>45</c:v>
                </c:pt>
              </c:numCache>
            </c:numRef>
          </c:val>
          <c:extLst>
            <c:ext xmlns:c16="http://schemas.microsoft.com/office/drawing/2014/chart" uri="{C3380CC4-5D6E-409C-BE32-E72D297353CC}">
              <c16:uniqueId val="{00000004-D80A-4BFE-ACDF-052BE5AF6C3C}"/>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rgbClr val="4E5456">
                  <a:lumMod val="75000"/>
                </a:srgbClr>
              </a:solidFill>
            </c:spPr>
            <c:extLst>
              <c:ext xmlns:c16="http://schemas.microsoft.com/office/drawing/2014/chart" uri="{C3380CC4-5D6E-409C-BE32-E72D297353CC}">
                <c16:uniqueId val="{00000001-E022-43C3-AD6D-A5CC5A1D3382}"/>
              </c:ext>
            </c:extLst>
          </c:dPt>
          <c:dPt>
            <c:idx val="1"/>
            <c:bubble3D val="0"/>
            <c:spPr>
              <a:solidFill>
                <a:schemeClr val="bg1">
                  <a:lumMod val="85000"/>
                </a:schemeClr>
              </a:solidFill>
            </c:spPr>
            <c:extLst>
              <c:ext xmlns:c16="http://schemas.microsoft.com/office/drawing/2014/chart" uri="{C3380CC4-5D6E-409C-BE32-E72D297353CC}">
                <c16:uniqueId val="{00000003-E022-43C3-AD6D-A5CC5A1D3382}"/>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E022-43C3-AD6D-A5CC5A1D3382}"/>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rgbClr val="0846A1">
                  <a:lumMod val="40000"/>
                  <a:lumOff val="60000"/>
                </a:srgbClr>
              </a:solidFill>
            </c:spPr>
            <c:extLst>
              <c:ext xmlns:c16="http://schemas.microsoft.com/office/drawing/2014/chart" uri="{C3380CC4-5D6E-409C-BE32-E72D297353CC}">
                <c16:uniqueId val="{00000001-054C-4A1C-B0AA-9353A2A9BF07}"/>
              </c:ext>
            </c:extLst>
          </c:dPt>
          <c:dPt>
            <c:idx val="1"/>
            <c:bubble3D val="0"/>
            <c:spPr>
              <a:solidFill>
                <a:schemeClr val="bg1">
                  <a:lumMod val="85000"/>
                </a:schemeClr>
              </a:solidFill>
            </c:spPr>
            <c:extLst>
              <c:ext xmlns:c16="http://schemas.microsoft.com/office/drawing/2014/chart" uri="{C3380CC4-5D6E-409C-BE32-E72D297353CC}">
                <c16:uniqueId val="{00000003-054C-4A1C-B0AA-9353A2A9BF07}"/>
              </c:ext>
            </c:extLst>
          </c:dPt>
          <c:cat>
            <c:strRef>
              <c:f>Sheet1!$A$2:$A$3</c:f>
              <c:strCache>
                <c:ptCount val="2"/>
                <c:pt idx="0">
                  <c:v>1st Qtr</c:v>
                </c:pt>
                <c:pt idx="1">
                  <c:v>2nd Qtr</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054C-4A1C-B0AA-9353A2A9BF0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rgbClr val="0846A1"/>
              </a:solidFill>
            </c:spPr>
            <c:extLst>
              <c:ext xmlns:c16="http://schemas.microsoft.com/office/drawing/2014/chart" uri="{C3380CC4-5D6E-409C-BE32-E72D297353CC}">
                <c16:uniqueId val="{00000001-7D2D-47E0-A0EC-1BD67ECE20DC}"/>
              </c:ext>
            </c:extLst>
          </c:dPt>
          <c:dPt>
            <c:idx val="1"/>
            <c:bubble3D val="0"/>
            <c:spPr>
              <a:solidFill>
                <a:schemeClr val="bg1">
                  <a:lumMod val="85000"/>
                </a:schemeClr>
              </a:solidFill>
            </c:spPr>
            <c:extLst>
              <c:ext xmlns:c16="http://schemas.microsoft.com/office/drawing/2014/chart" uri="{C3380CC4-5D6E-409C-BE32-E72D297353CC}">
                <c16:uniqueId val="{00000003-7D2D-47E0-A0EC-1BD67ECE20DC}"/>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7D2D-47E0-A0EC-1BD67ECE20DC}"/>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rgbClr val="1448CC">
                  <a:lumMod val="50000"/>
                </a:srgbClr>
              </a:solidFill>
            </c:spPr>
            <c:extLst>
              <c:ext xmlns:c16="http://schemas.microsoft.com/office/drawing/2014/chart" uri="{C3380CC4-5D6E-409C-BE32-E72D297353CC}">
                <c16:uniqueId val="{00000001-0125-4C2B-A0EB-76BAF98794AF}"/>
              </c:ext>
            </c:extLst>
          </c:dPt>
          <c:dPt>
            <c:idx val="1"/>
            <c:bubble3D val="0"/>
            <c:spPr>
              <a:solidFill>
                <a:schemeClr val="bg1">
                  <a:lumMod val="85000"/>
                </a:schemeClr>
              </a:solidFill>
            </c:spPr>
            <c:extLst>
              <c:ext xmlns:c16="http://schemas.microsoft.com/office/drawing/2014/chart" uri="{C3380CC4-5D6E-409C-BE32-E72D297353CC}">
                <c16:uniqueId val="{00000003-0125-4C2B-A0EB-76BAF98794AF}"/>
              </c:ext>
            </c:extLst>
          </c:dPt>
          <c:cat>
            <c:strRef>
              <c:f>Sheet1!$A$2:$A$3</c:f>
              <c:strCache>
                <c:ptCount val="2"/>
                <c:pt idx="0">
                  <c:v>1st Qtr</c:v>
                </c:pt>
                <c:pt idx="1">
                  <c:v>2nd Qtr</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0125-4C2B-A0EB-76BAF98794AF}"/>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6435441724131099E-2"/>
          <c:y val="3.9080358712853876E-2"/>
          <c:w val="0.87698836354560294"/>
          <c:h val="0.87548934319269245"/>
        </c:manualLayout>
      </c:layout>
      <c:barChart>
        <c:barDir val="col"/>
        <c:grouping val="clustered"/>
        <c:varyColors val="0"/>
        <c:ser>
          <c:idx val="0"/>
          <c:order val="0"/>
          <c:tx>
            <c:strRef>
              <c:f>Sheet1!$B$1</c:f>
              <c:strCache>
                <c:ptCount val="1"/>
                <c:pt idx="0">
                  <c:v>Series 1</c:v>
                </c:pt>
              </c:strCache>
            </c:strRef>
          </c:tx>
          <c:spPr>
            <a:solidFill>
              <a:srgbClr val="228DDD">
                <a:lumMod val="60000"/>
                <a:lumOff val="40000"/>
              </a:srgbClr>
            </a:solidFill>
          </c:spPr>
          <c:invertIfNegative val="0"/>
          <c:cat>
            <c:strRef>
              <c:f>Sheet1!$A$2:$A$5</c:f>
              <c:strCache>
                <c:ptCount val="4"/>
                <c:pt idx="0">
                  <c:v>Content 1</c:v>
                </c:pt>
                <c:pt idx="1">
                  <c:v>Content 2</c:v>
                </c:pt>
                <c:pt idx="2">
                  <c:v>Content 3</c:v>
                </c:pt>
                <c:pt idx="3">
                  <c:v>Content 4</c:v>
                </c:pt>
              </c:strCache>
            </c:strRef>
          </c:cat>
          <c:val>
            <c:numRef>
              <c:f>Sheet1!$B$2:$B$5</c:f>
              <c:numCache>
                <c:formatCode>General</c:formatCode>
                <c:ptCount val="4"/>
                <c:pt idx="0">
                  <c:v>75</c:v>
                </c:pt>
                <c:pt idx="1">
                  <c:v>60</c:v>
                </c:pt>
                <c:pt idx="2">
                  <c:v>80</c:v>
                </c:pt>
                <c:pt idx="3">
                  <c:v>65</c:v>
                </c:pt>
              </c:numCache>
            </c:numRef>
          </c:val>
          <c:extLst>
            <c:ext xmlns:c16="http://schemas.microsoft.com/office/drawing/2014/chart" uri="{C3380CC4-5D6E-409C-BE32-E72D297353CC}">
              <c16:uniqueId val="{00000000-A7E7-4F99-BBC7-0AD8FC28197E}"/>
            </c:ext>
          </c:extLst>
        </c:ser>
        <c:ser>
          <c:idx val="1"/>
          <c:order val="1"/>
          <c:tx>
            <c:strRef>
              <c:f>Sheet1!$C$1</c:f>
              <c:strCache>
                <c:ptCount val="1"/>
                <c:pt idx="0">
                  <c:v>Series 2</c:v>
                </c:pt>
              </c:strCache>
            </c:strRef>
          </c:tx>
          <c:spPr>
            <a:solidFill>
              <a:srgbClr val="FFFFFF">
                <a:lumMod val="65000"/>
              </a:srgbClr>
            </a:solidFill>
          </c:spPr>
          <c:invertIfNegative val="0"/>
          <c:cat>
            <c:strRef>
              <c:f>Sheet1!$A$2:$A$5</c:f>
              <c:strCache>
                <c:ptCount val="4"/>
                <c:pt idx="0">
                  <c:v>Content 1</c:v>
                </c:pt>
                <c:pt idx="1">
                  <c:v>Content 2</c:v>
                </c:pt>
                <c:pt idx="2">
                  <c:v>Content 3</c:v>
                </c:pt>
                <c:pt idx="3">
                  <c:v>Content 4</c:v>
                </c:pt>
              </c:strCache>
            </c:strRef>
          </c:cat>
          <c:val>
            <c:numRef>
              <c:f>Sheet1!$C$2:$C$5</c:f>
              <c:numCache>
                <c:formatCode>General</c:formatCode>
                <c:ptCount val="4"/>
                <c:pt idx="0">
                  <c:v>65</c:v>
                </c:pt>
                <c:pt idx="1">
                  <c:v>45</c:v>
                </c:pt>
                <c:pt idx="2">
                  <c:v>75</c:v>
                </c:pt>
                <c:pt idx="3">
                  <c:v>45</c:v>
                </c:pt>
              </c:numCache>
            </c:numRef>
          </c:val>
          <c:extLst>
            <c:ext xmlns:c16="http://schemas.microsoft.com/office/drawing/2014/chart" uri="{C3380CC4-5D6E-409C-BE32-E72D297353CC}">
              <c16:uniqueId val="{00000001-A7E7-4F99-BBC7-0AD8FC28197E}"/>
            </c:ext>
          </c:extLst>
        </c:ser>
        <c:ser>
          <c:idx val="2"/>
          <c:order val="2"/>
          <c:tx>
            <c:strRef>
              <c:f>Sheet1!$D$1</c:f>
              <c:strCache>
                <c:ptCount val="1"/>
                <c:pt idx="0">
                  <c:v>Series 3</c:v>
                </c:pt>
              </c:strCache>
            </c:strRef>
          </c:tx>
          <c:spPr>
            <a:solidFill>
              <a:srgbClr val="0F3492">
                <a:lumMod val="75000"/>
              </a:srgbClr>
            </a:solidFill>
          </c:spPr>
          <c:invertIfNegative val="0"/>
          <c:dPt>
            <c:idx val="0"/>
            <c:invertIfNegative val="0"/>
            <c:bubble3D val="0"/>
            <c:spPr>
              <a:solidFill>
                <a:srgbClr val="0F3492">
                  <a:lumMod val="75000"/>
                </a:srgbClr>
              </a:solidFill>
              <a:ln>
                <a:solidFill>
                  <a:srgbClr val="B0B0B0"/>
                </a:solidFill>
              </a:ln>
            </c:spPr>
            <c:extLst>
              <c:ext xmlns:c16="http://schemas.microsoft.com/office/drawing/2014/chart" uri="{C3380CC4-5D6E-409C-BE32-E72D297353CC}">
                <c16:uniqueId val="{00000003-A7E7-4F99-BBC7-0AD8FC28197E}"/>
              </c:ext>
            </c:extLst>
          </c:dPt>
          <c:cat>
            <c:strRef>
              <c:f>Sheet1!$A$2:$A$5</c:f>
              <c:strCache>
                <c:ptCount val="4"/>
                <c:pt idx="0">
                  <c:v>Content 1</c:v>
                </c:pt>
                <c:pt idx="1">
                  <c:v>Content 2</c:v>
                </c:pt>
                <c:pt idx="2">
                  <c:v>Content 3</c:v>
                </c:pt>
                <c:pt idx="3">
                  <c:v>Content 4</c:v>
                </c:pt>
              </c:strCache>
            </c:strRef>
          </c:cat>
          <c:val>
            <c:numRef>
              <c:f>Sheet1!$D$2:$D$5</c:f>
              <c:numCache>
                <c:formatCode>General</c:formatCode>
                <c:ptCount val="4"/>
                <c:pt idx="0">
                  <c:v>55</c:v>
                </c:pt>
                <c:pt idx="1">
                  <c:v>60</c:v>
                </c:pt>
                <c:pt idx="2">
                  <c:v>90</c:v>
                </c:pt>
                <c:pt idx="3">
                  <c:v>50</c:v>
                </c:pt>
              </c:numCache>
            </c:numRef>
          </c:val>
          <c:extLst>
            <c:ext xmlns:c16="http://schemas.microsoft.com/office/drawing/2014/chart" uri="{C3380CC4-5D6E-409C-BE32-E72D297353CC}">
              <c16:uniqueId val="{00000004-A7E7-4F99-BBC7-0AD8FC28197E}"/>
            </c:ext>
          </c:extLst>
        </c:ser>
        <c:dLbls>
          <c:showLegendKey val="0"/>
          <c:showVal val="0"/>
          <c:showCatName val="0"/>
          <c:showSerName val="0"/>
          <c:showPercent val="0"/>
          <c:showBubbleSize val="0"/>
        </c:dLbls>
        <c:gapWidth val="150"/>
        <c:axId val="323170304"/>
        <c:axId val="323171840"/>
      </c:barChart>
      <c:catAx>
        <c:axId val="323170304"/>
        <c:scaling>
          <c:orientation val="minMax"/>
        </c:scaling>
        <c:delete val="0"/>
        <c:axPos val="b"/>
        <c:numFmt formatCode="General" sourceLinked="0"/>
        <c:majorTickMark val="out"/>
        <c:minorTickMark val="none"/>
        <c:tickLblPos val="nextTo"/>
        <c:spPr>
          <a:ln>
            <a:solidFill>
              <a:schemeClr val="tx1">
                <a:lumMod val="75000"/>
                <a:lumOff val="25000"/>
              </a:schemeClr>
            </a:solidFill>
          </a:ln>
        </c:spPr>
        <c:txPr>
          <a:bodyPr/>
          <a:lstStyle/>
          <a:p>
            <a:pPr>
              <a:defRPr sz="1200" baseline="0">
                <a:solidFill>
                  <a:schemeClr val="tx1">
                    <a:lumMod val="75000"/>
                    <a:lumOff val="25000"/>
                  </a:schemeClr>
                </a:solidFill>
                <a:latin typeface="Arial" panose="020B0604020202020204" pitchFamily="34" charset="0"/>
                <a:cs typeface="Arial" panose="020B0604020202020204" pitchFamily="34" charset="0"/>
              </a:defRPr>
            </a:pPr>
            <a:endParaRPr lang="en-US"/>
          </a:p>
        </c:txPr>
        <c:crossAx val="323171840"/>
        <c:crosses val="autoZero"/>
        <c:auto val="1"/>
        <c:lblAlgn val="ctr"/>
        <c:lblOffset val="100"/>
        <c:noMultiLvlLbl val="0"/>
      </c:catAx>
      <c:valAx>
        <c:axId val="323171840"/>
        <c:scaling>
          <c:orientation val="minMax"/>
          <c:max val="100"/>
        </c:scaling>
        <c:delete val="0"/>
        <c:axPos val="l"/>
        <c:numFmt formatCode="General" sourceLinked="1"/>
        <c:majorTickMark val="out"/>
        <c:minorTickMark val="none"/>
        <c:tickLblPos val="nextTo"/>
        <c:spPr>
          <a:ln>
            <a:solidFill>
              <a:schemeClr val="tx1">
                <a:lumMod val="75000"/>
                <a:lumOff val="25000"/>
              </a:schemeClr>
            </a:solidFill>
          </a:ln>
        </c:spPr>
        <c:txPr>
          <a:bodyPr/>
          <a:lstStyle/>
          <a:p>
            <a:pPr>
              <a:defRPr sz="1200" baseline="0">
                <a:solidFill>
                  <a:schemeClr val="tx1">
                    <a:lumMod val="75000"/>
                    <a:lumOff val="25000"/>
                  </a:schemeClr>
                </a:solidFill>
                <a:latin typeface="Arial" panose="020B0604020202020204" pitchFamily="34" charset="0"/>
                <a:cs typeface="Arial" panose="020B0604020202020204" pitchFamily="34" charset="0"/>
              </a:defRPr>
            </a:pPr>
            <a:endParaRPr lang="en-US"/>
          </a:p>
        </c:txPr>
        <c:crossAx val="323170304"/>
        <c:crosses val="autoZero"/>
        <c:crossBetween val="between"/>
      </c:valAx>
      <c:spPr>
        <a:ln>
          <a:noFill/>
        </a:ln>
      </c:spPr>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4787531652180305E-2"/>
          <c:y val="0.10874717462740865"/>
          <c:w val="0.93352961973957638"/>
          <c:h val="0.69305092529088663"/>
        </c:manualLayout>
      </c:layout>
      <c:barChart>
        <c:barDir val="col"/>
        <c:grouping val="clustered"/>
        <c:varyColors val="0"/>
        <c:ser>
          <c:idx val="0"/>
          <c:order val="0"/>
          <c:tx>
            <c:strRef>
              <c:f>Sheet1!$B$1</c:f>
              <c:strCache>
                <c:ptCount val="1"/>
                <c:pt idx="0">
                  <c:v>Main Station</c:v>
                </c:pt>
              </c:strCache>
            </c:strRef>
          </c:tx>
          <c:spPr>
            <a:solidFill>
              <a:srgbClr val="0F3492">
                <a:lumMod val="75000"/>
              </a:srgbClr>
            </a:solidFill>
            <a:ln>
              <a:noFill/>
            </a:ln>
            <a:effectLst/>
          </c:spPr>
          <c:invertIfNegative val="0"/>
          <c:dLbls>
            <c:dLbl>
              <c:idx val="0"/>
              <c:layout>
                <c:manualLayout>
                  <c:x val="-2.722352421168069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9B2-44FB-AEE2-0546072A4653}"/>
                </c:ext>
              </c:extLst>
            </c:dLbl>
            <c:dLbl>
              <c:idx val="1"/>
              <c:layout>
                <c:manualLayout>
                  <c:x val="-8.16705726350425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9B2-44FB-AEE2-0546072A465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5">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Increased Damand</c:v>
                </c:pt>
                <c:pt idx="1">
                  <c:v>Constant Damand</c:v>
                </c:pt>
                <c:pt idx="2">
                  <c:v>Decreased Damand</c:v>
                </c:pt>
              </c:strCache>
            </c:strRef>
          </c:cat>
          <c:val>
            <c:numRef>
              <c:f>Sheet1!$B$2:$B$4</c:f>
              <c:numCache>
                <c:formatCode>0.0%</c:formatCode>
                <c:ptCount val="3"/>
                <c:pt idx="0">
                  <c:v>0.16200000000000001</c:v>
                </c:pt>
                <c:pt idx="1">
                  <c:v>4.3999999999999997E-2</c:v>
                </c:pt>
              </c:numCache>
            </c:numRef>
          </c:val>
          <c:extLst>
            <c:ext xmlns:c16="http://schemas.microsoft.com/office/drawing/2014/chart" uri="{C3380CC4-5D6E-409C-BE32-E72D297353CC}">
              <c16:uniqueId val="{00000002-69B2-44FB-AEE2-0546072A4653}"/>
            </c:ext>
          </c:extLst>
        </c:ser>
        <c:ser>
          <c:idx val="1"/>
          <c:order val="1"/>
          <c:tx>
            <c:strRef>
              <c:f>Sheet1!$C$1</c:f>
              <c:strCache>
                <c:ptCount val="1"/>
                <c:pt idx="0">
                  <c:v>Public</c:v>
                </c:pt>
              </c:strCache>
            </c:strRef>
          </c:tx>
          <c:spPr>
            <a:solidFill>
              <a:srgbClr val="0846A1">
                <a:lumMod val="60000"/>
                <a:lumOff val="4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5">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Increased Damand</c:v>
                </c:pt>
                <c:pt idx="1">
                  <c:v>Constant Damand</c:v>
                </c:pt>
                <c:pt idx="2">
                  <c:v>Decreased Damand</c:v>
                </c:pt>
              </c:strCache>
            </c:strRef>
          </c:cat>
          <c:val>
            <c:numRef>
              <c:f>Sheet1!$C$2:$C$4</c:f>
              <c:numCache>
                <c:formatCode>0.0%</c:formatCode>
                <c:ptCount val="3"/>
                <c:pt idx="0">
                  <c:v>0.442</c:v>
                </c:pt>
                <c:pt idx="1">
                  <c:v>4.3999999999999997E-2</c:v>
                </c:pt>
                <c:pt idx="2">
                  <c:v>0.223</c:v>
                </c:pt>
              </c:numCache>
            </c:numRef>
          </c:val>
          <c:extLst>
            <c:ext xmlns:c16="http://schemas.microsoft.com/office/drawing/2014/chart" uri="{C3380CC4-5D6E-409C-BE32-E72D297353CC}">
              <c16:uniqueId val="{00000003-69B2-44FB-AEE2-0546072A4653}"/>
            </c:ext>
          </c:extLst>
        </c:ser>
        <c:ser>
          <c:idx val="2"/>
          <c:order val="2"/>
          <c:tx>
            <c:strRef>
              <c:f>Sheet1!$D$1</c:f>
              <c:strCache>
                <c:ptCount val="1"/>
                <c:pt idx="0">
                  <c:v>Community</c:v>
                </c:pt>
              </c:strCache>
            </c:strRef>
          </c:tx>
          <c:spPr>
            <a:solidFill>
              <a:srgbClr val="228DDD">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5">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Increased Damand</c:v>
                </c:pt>
                <c:pt idx="1">
                  <c:v>Constant Damand</c:v>
                </c:pt>
                <c:pt idx="2">
                  <c:v>Decreased Damand</c:v>
                </c:pt>
              </c:strCache>
            </c:strRef>
          </c:cat>
          <c:val>
            <c:numRef>
              <c:f>Sheet1!$D$2:$D$4</c:f>
              <c:numCache>
                <c:formatCode>0.0%</c:formatCode>
                <c:ptCount val="3"/>
                <c:pt idx="0" formatCode="0%">
                  <c:v>7.0000000000000007E-2</c:v>
                </c:pt>
                <c:pt idx="1">
                  <c:v>0.32900000000000001</c:v>
                </c:pt>
                <c:pt idx="2">
                  <c:v>0.57299999999999995</c:v>
                </c:pt>
              </c:numCache>
            </c:numRef>
          </c:val>
          <c:extLst>
            <c:ext xmlns:c16="http://schemas.microsoft.com/office/drawing/2014/chart" uri="{C3380CC4-5D6E-409C-BE32-E72D297353CC}">
              <c16:uniqueId val="{00000004-69B2-44FB-AEE2-0546072A4653}"/>
            </c:ext>
          </c:extLst>
        </c:ser>
        <c:ser>
          <c:idx val="3"/>
          <c:order val="3"/>
          <c:tx>
            <c:strRef>
              <c:f>Sheet1!$E$1</c:f>
              <c:strCache>
                <c:ptCount val="1"/>
                <c:pt idx="0">
                  <c:v>Commercial</c:v>
                </c:pt>
              </c:strCache>
            </c:strRef>
          </c:tx>
          <c:spPr>
            <a:solidFill>
              <a:srgbClr val="D9D9D9"/>
            </a:solidFill>
            <a:ln>
              <a:noFill/>
            </a:ln>
            <a:effectLst/>
          </c:spPr>
          <c:invertIfNegative val="0"/>
          <c:dLbls>
            <c:dLbl>
              <c:idx val="1"/>
              <c:layout>
                <c:manualLayout>
                  <c:x val="1.3611762105840346E-2"/>
                  <c:y val="1.244546534280887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9B2-44FB-AEE2-0546072A4653}"/>
                </c:ext>
              </c:extLst>
            </c:dLbl>
            <c:dLbl>
              <c:idx val="2"/>
              <c:layout>
                <c:manualLayout>
                  <c:x val="1.6334114527008416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9B2-44FB-AEE2-0546072A465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5">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Increased Damand</c:v>
                </c:pt>
                <c:pt idx="1">
                  <c:v>Constant Damand</c:v>
                </c:pt>
                <c:pt idx="2">
                  <c:v>Decreased Damand</c:v>
                </c:pt>
              </c:strCache>
            </c:strRef>
          </c:cat>
          <c:val>
            <c:numRef>
              <c:f>Sheet1!$E$2:$E$4</c:f>
              <c:numCache>
                <c:formatCode>0.0%</c:formatCode>
                <c:ptCount val="3"/>
                <c:pt idx="0">
                  <c:v>0.32600000000000001</c:v>
                </c:pt>
                <c:pt idx="1">
                  <c:v>0.26100000000000001</c:v>
                </c:pt>
                <c:pt idx="2">
                  <c:v>0.20399999999999999</c:v>
                </c:pt>
              </c:numCache>
            </c:numRef>
          </c:val>
          <c:extLst>
            <c:ext xmlns:c16="http://schemas.microsoft.com/office/drawing/2014/chart" uri="{C3380CC4-5D6E-409C-BE32-E72D297353CC}">
              <c16:uniqueId val="{00000007-69B2-44FB-AEE2-0546072A4653}"/>
            </c:ext>
          </c:extLst>
        </c:ser>
        <c:dLbls>
          <c:dLblPos val="outEnd"/>
          <c:showLegendKey val="0"/>
          <c:showVal val="1"/>
          <c:showCatName val="0"/>
          <c:showSerName val="0"/>
          <c:showPercent val="0"/>
          <c:showBubbleSize val="0"/>
        </c:dLbls>
        <c:gapWidth val="219"/>
        <c:overlap val="-27"/>
        <c:axId val="240207743"/>
        <c:axId val="237332367"/>
      </c:barChart>
      <c:catAx>
        <c:axId val="240207743"/>
        <c:scaling>
          <c:orientation val="minMax"/>
        </c:scaling>
        <c:delete val="0"/>
        <c:axPos val="b"/>
        <c:numFmt formatCode="General" sourceLinked="1"/>
        <c:majorTickMark val="none"/>
        <c:minorTickMark val="none"/>
        <c:tickLblPos val="nextTo"/>
        <c:spPr>
          <a:noFill/>
          <a:ln w="9525" cap="flat" cmpd="sng" algn="ctr">
            <a:solidFill>
              <a:srgbClr val="002060"/>
            </a:solidFill>
            <a:round/>
          </a:ln>
          <a:effectLst/>
        </c:spPr>
        <c:txPr>
          <a:bodyPr rot="-60000000" spcFirstLastPara="1" vertOverflow="ellipsis" vert="horz" wrap="square" anchor="ctr" anchorCtr="1"/>
          <a:lstStyle/>
          <a:p>
            <a:pPr>
              <a:defRPr sz="1100" b="0" i="0" u="none" strike="noStrike" kern="1200" baseline="0">
                <a:solidFill>
                  <a:schemeClr val="accent5">
                    <a:lumMod val="75000"/>
                  </a:schemeClr>
                </a:solidFill>
                <a:latin typeface="+mn-lt"/>
                <a:ea typeface="+mn-ea"/>
                <a:cs typeface="+mn-cs"/>
              </a:defRPr>
            </a:pPr>
            <a:endParaRPr lang="en-US"/>
          </a:p>
        </c:txPr>
        <c:crossAx val="237332367"/>
        <c:crossesAt val="0"/>
        <c:auto val="1"/>
        <c:lblAlgn val="ctr"/>
        <c:lblOffset val="100"/>
        <c:noMultiLvlLbl val="0"/>
      </c:catAx>
      <c:valAx>
        <c:axId val="237332367"/>
        <c:scaling>
          <c:orientation val="minMax"/>
          <c:max val="1"/>
          <c:min val="0"/>
        </c:scaling>
        <c:delete val="0"/>
        <c:axPos val="l"/>
        <c:numFmt formatCode="0%" sourceLinked="0"/>
        <c:majorTickMark val="none"/>
        <c:minorTickMark val="none"/>
        <c:tickLblPos val="nextTo"/>
        <c:spPr>
          <a:noFill/>
          <a:ln>
            <a:solidFill>
              <a:srgbClr val="002060"/>
            </a:solidFill>
          </a:ln>
          <a:effectLst/>
        </c:spPr>
        <c:txPr>
          <a:bodyPr rot="-60000000" spcFirstLastPara="1" vertOverflow="ellipsis" vert="horz" wrap="square" anchor="ctr" anchorCtr="1"/>
          <a:lstStyle/>
          <a:p>
            <a:pPr>
              <a:defRPr sz="1100" b="0" i="0" u="none" strike="noStrike" kern="1200" baseline="0">
                <a:solidFill>
                  <a:schemeClr val="accent5">
                    <a:lumMod val="75000"/>
                  </a:schemeClr>
                </a:solidFill>
                <a:latin typeface="+mn-lt"/>
                <a:ea typeface="+mn-ea"/>
                <a:cs typeface="+mn-cs"/>
              </a:defRPr>
            </a:pPr>
            <a:endParaRPr lang="en-US"/>
          </a:p>
        </c:txPr>
        <c:crossAx val="240207743"/>
        <c:crosses val="autoZero"/>
        <c:crossBetween val="between"/>
        <c:majorUnit val="0.2"/>
      </c:valAx>
      <c:spPr>
        <a:noFill/>
        <a:ln>
          <a:noFill/>
        </a:ln>
        <a:effectLst/>
      </c:spPr>
    </c:plotArea>
    <c:legend>
      <c:legendPos val="b"/>
      <c:layout>
        <c:manualLayout>
          <c:xMode val="edge"/>
          <c:yMode val="edge"/>
          <c:x val="6.326257822832547E-2"/>
          <c:y val="0.88544861320029866"/>
          <c:w val="0.91841457698083595"/>
          <c:h val="6.5582192757423774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accent5">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5">
              <a:lumMod val="75000"/>
            </a:schemeClr>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xfrm>
          <a:off x="1428530" y="0"/>
          <a:ext cx="973992" cy="847624"/>
        </a:xfrm>
        <a:prstGeom prst="trapezoid">
          <a:avLst>
            <a:gd name="adj" fmla="val 58298"/>
          </a:avLst>
        </a:prstGeom>
        <a:solidFill>
          <a:srgbClr val="002060"/>
        </a:solidFill>
        <a:ln w="25400" cap="flat" cmpd="sng" algn="ctr">
          <a:solidFill>
            <a:sysClr val="window" lastClr="FFFFFF">
              <a:lumMod val="95000"/>
            </a:sysClr>
          </a:solidFill>
          <a:prstDash val="solid"/>
          <a:miter lim="800000"/>
        </a:ln>
        <a:effectLst/>
      </dgm:spPr>
      <dgm:t>
        <a:bodyPr anchor="ctr"/>
        <a:lstStyle/>
        <a:p>
          <a:pPr algn="ctr">
            <a:buNone/>
          </a:pPr>
          <a:r>
            <a:rPr lang="en-US" altLang="ko-KR" sz="1600" b="1" dirty="0">
              <a:solidFill>
                <a:sysClr val="window" lastClr="FFFFFF"/>
              </a:solidFill>
              <a:latin typeface="Arial" pitchFamily="34" charset="0"/>
              <a:ea typeface="맑은 고딕" panose="020B0503020000020004" pitchFamily="34" charset="-127"/>
              <a:cs typeface="Arial" pitchFamily="34" charset="0"/>
            </a:rPr>
            <a:t>A</a:t>
          </a:r>
          <a:endParaRPr lang="en-JM" sz="1600" b="1" dirty="0">
            <a:solidFill>
              <a:sysClr val="window" lastClr="FFFFFF"/>
            </a:solidFill>
            <a:latin typeface="Arial" pitchFamily="34" charset="0"/>
            <a:ea typeface="+mn-ea"/>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xfrm>
          <a:off x="710687" y="1457150"/>
          <a:ext cx="2409678" cy="609525"/>
        </a:xfrm>
        <a:prstGeom prst="trapezoid">
          <a:avLst>
            <a:gd name="adj" fmla="val 58298"/>
          </a:avLst>
        </a:prstGeom>
        <a:solidFill>
          <a:schemeClr val="accent3">
            <a:lumMod val="60000"/>
            <a:lumOff val="40000"/>
          </a:schemeClr>
        </a:solidFill>
        <a:ln w="25400" cap="flat" cmpd="sng" algn="ctr">
          <a:solidFill>
            <a:sysClr val="window" lastClr="FFFFFF">
              <a:lumMod val="95000"/>
            </a:sysClr>
          </a:solidFill>
          <a:prstDash val="solid"/>
          <a:miter lim="800000"/>
        </a:ln>
        <a:effectLst/>
      </dgm:spPr>
      <dgm:t>
        <a:bodyPr anchor="ctr"/>
        <a:lstStyle/>
        <a:p>
          <a:pPr algn="ctr">
            <a:buNone/>
          </a:pPr>
          <a:r>
            <a:rPr lang="en-US" altLang="ko-KR" sz="1600" b="1" dirty="0">
              <a:solidFill>
                <a:sysClr val="window" lastClr="FFFFFF"/>
              </a:solidFill>
              <a:latin typeface="Arial" pitchFamily="34" charset="0"/>
              <a:ea typeface="맑은 고딕" panose="020B0503020000020004" pitchFamily="34" charset="-127"/>
              <a:cs typeface="Arial" pitchFamily="34" charset="0"/>
            </a:rPr>
            <a:t>C</a:t>
          </a:r>
          <a:r>
            <a:rPr lang="ko-KR" altLang="en-US" sz="1600" b="1" dirty="0">
              <a:solidFill>
                <a:sysClr val="window" lastClr="FFFFFF"/>
              </a:solidFill>
              <a:latin typeface="Arial" pitchFamily="34" charset="0"/>
              <a:ea typeface="맑은 고딕" panose="020B0503020000020004" pitchFamily="34" charset="-127"/>
              <a:cs typeface="Arial" pitchFamily="34" charset="0"/>
            </a:rPr>
            <a:t> </a:t>
          </a:r>
          <a:r>
            <a:rPr lang="en-US" altLang="ko-KR" sz="1600" b="1" dirty="0">
              <a:solidFill>
                <a:sysClr val="window" lastClr="FFFFFF"/>
              </a:solidFill>
              <a:latin typeface="Arial" pitchFamily="34" charset="0"/>
              <a:ea typeface="맑은 고딕" panose="020B0503020000020004" pitchFamily="34" charset="-127"/>
              <a:cs typeface="Arial" pitchFamily="34" charset="0"/>
            </a:rPr>
            <a:t> </a:t>
          </a:r>
          <a:endParaRPr lang="en-JM" sz="1600" b="1" dirty="0">
            <a:solidFill>
              <a:sysClr val="window" lastClr="FFFFFF"/>
            </a:solidFill>
            <a:latin typeface="Arial" pitchFamily="34" charset="0"/>
            <a:ea typeface="+mn-ea"/>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53563D61-A301-4644-8AE7-FCAFDA9A58AB}">
      <dgm:prSet phldrT="[Text]" custT="1"/>
      <dgm:spPr>
        <a:xfrm>
          <a:off x="355343" y="2066676"/>
          <a:ext cx="3120366" cy="609525"/>
        </a:xfrm>
        <a:prstGeom prst="trapezoid">
          <a:avLst>
            <a:gd name="adj" fmla="val 58298"/>
          </a:avLst>
        </a:prstGeom>
        <a:solidFill>
          <a:schemeClr val="accent5">
            <a:lumMod val="20000"/>
            <a:lumOff val="80000"/>
          </a:schemeClr>
        </a:solidFill>
        <a:ln w="25400" cap="flat" cmpd="sng" algn="ctr">
          <a:solidFill>
            <a:sysClr val="window" lastClr="FFFFFF">
              <a:lumMod val="95000"/>
            </a:sysClr>
          </a:solidFill>
          <a:prstDash val="solid"/>
          <a:miter lim="800000"/>
        </a:ln>
        <a:effectLst/>
      </dgm:spPr>
      <dgm:t>
        <a:bodyPr anchor="ctr"/>
        <a:lstStyle/>
        <a:p>
          <a:pPr algn="ctr">
            <a:buNone/>
          </a:pPr>
          <a:r>
            <a:rPr lang="en-US" altLang="ko-KR" sz="1600" b="1" dirty="0">
              <a:solidFill>
                <a:sysClr val="window" lastClr="FFFFFF"/>
              </a:solidFill>
              <a:latin typeface="Arial" pitchFamily="34" charset="0"/>
              <a:ea typeface="맑은 고딕" panose="020B0503020000020004" pitchFamily="34" charset="-127"/>
              <a:cs typeface="Arial" pitchFamily="34" charset="0"/>
            </a:rPr>
            <a:t>D</a:t>
          </a:r>
          <a:r>
            <a:rPr lang="ko-KR" altLang="en-US" sz="1600" b="1" dirty="0">
              <a:solidFill>
                <a:sysClr val="window" lastClr="FFFFFF"/>
              </a:solidFill>
              <a:latin typeface="Arial" pitchFamily="34" charset="0"/>
              <a:ea typeface="맑은 고딕" panose="020B0503020000020004" pitchFamily="34" charset="-127"/>
              <a:cs typeface="Arial" pitchFamily="34" charset="0"/>
            </a:rPr>
            <a:t> </a:t>
          </a:r>
          <a:r>
            <a:rPr lang="en-US" altLang="ko-KR" sz="1600" b="1" dirty="0">
              <a:solidFill>
                <a:sysClr val="window" lastClr="FFFFFF"/>
              </a:solidFill>
              <a:latin typeface="Arial" pitchFamily="34" charset="0"/>
              <a:ea typeface="맑은 고딕" panose="020B0503020000020004" pitchFamily="34" charset="-127"/>
              <a:cs typeface="Arial" pitchFamily="34" charset="0"/>
            </a:rPr>
            <a:t> </a:t>
          </a:r>
          <a:endParaRPr lang="en-JM" sz="1600" b="1" dirty="0">
            <a:solidFill>
              <a:sysClr val="window" lastClr="FFFFFF"/>
            </a:solidFill>
            <a:latin typeface="Arial" pitchFamily="34" charset="0"/>
            <a:ea typeface="+mn-ea"/>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9BC44171-365F-452D-AE92-EBE2E89770BA}">
      <dgm:prSet phldrT="[Text]" custT="1"/>
      <dgm:spPr>
        <a:xfrm>
          <a:off x="0" y="2676202"/>
          <a:ext cx="3831054" cy="609525"/>
        </a:xfrm>
        <a:prstGeom prst="trapezoid">
          <a:avLst>
            <a:gd name="adj" fmla="val 58298"/>
          </a:avLst>
        </a:prstGeom>
        <a:solidFill>
          <a:schemeClr val="accent3">
            <a:lumMod val="75000"/>
          </a:schemeClr>
        </a:solidFill>
        <a:ln w="25400" cap="flat" cmpd="sng" algn="ctr">
          <a:solidFill>
            <a:sysClr val="window" lastClr="FFFFFF">
              <a:lumMod val="95000"/>
            </a:sysClr>
          </a:solidFill>
          <a:prstDash val="solid"/>
          <a:miter lim="800000"/>
        </a:ln>
        <a:effectLst/>
      </dgm:spPr>
      <dgm:t>
        <a:bodyPr anchor="ctr"/>
        <a:lstStyle/>
        <a:p>
          <a:pPr algn="ctr">
            <a:buNone/>
          </a:pPr>
          <a:r>
            <a:rPr lang="en-US" altLang="ko-KR" sz="1600" b="1" dirty="0">
              <a:solidFill>
                <a:sysClr val="window" lastClr="FFFFFF"/>
              </a:solidFill>
              <a:latin typeface="Arial" pitchFamily="34" charset="0"/>
              <a:ea typeface="맑은 고딕" panose="020B0503020000020004" pitchFamily="34" charset="-127"/>
              <a:cs typeface="Arial" pitchFamily="34" charset="0"/>
            </a:rPr>
            <a:t>E</a:t>
          </a:r>
          <a:r>
            <a:rPr lang="ko-KR" altLang="en-US" sz="1600" b="1" dirty="0">
              <a:solidFill>
                <a:sysClr val="window" lastClr="FFFFFF"/>
              </a:solidFill>
              <a:latin typeface="Arial" pitchFamily="34" charset="0"/>
              <a:ea typeface="맑은 고딕" panose="020B0503020000020004" pitchFamily="34" charset="-127"/>
              <a:cs typeface="Arial" pitchFamily="34" charset="0"/>
            </a:rPr>
            <a:t> </a:t>
          </a:r>
          <a:r>
            <a:rPr lang="en-US" altLang="ko-KR" sz="1600" b="1" dirty="0">
              <a:solidFill>
                <a:sysClr val="window" lastClr="FFFFFF"/>
              </a:solidFill>
              <a:latin typeface="Arial" pitchFamily="34" charset="0"/>
              <a:ea typeface="맑은 고딕" panose="020B0503020000020004" pitchFamily="34" charset="-127"/>
              <a:cs typeface="Arial" pitchFamily="34" charset="0"/>
            </a:rPr>
            <a:t> </a:t>
          </a:r>
          <a:endParaRPr lang="en-JM" sz="1600" b="1" dirty="0">
            <a:solidFill>
              <a:sysClr val="window" lastClr="FFFFFF"/>
            </a:solidFill>
            <a:latin typeface="Arial" pitchFamily="34" charset="0"/>
            <a:ea typeface="+mn-ea"/>
            <a:cs typeface="Arial" pitchFamily="34" charset="0"/>
          </a:endParaRPr>
        </a:p>
      </dgm:t>
    </dgm:pt>
    <dgm:pt modelId="{7679D3FA-0101-42D1-A23D-75BD8EF1DA28}" type="parTrans" cxnId="{15D8F364-6809-49BA-A228-EAE95F4BE6B9}">
      <dgm:prSet/>
      <dgm:spPr/>
      <dgm:t>
        <a:bodyPr/>
        <a:lstStyle/>
        <a:p>
          <a:endParaRPr lang="en-JM">
            <a:solidFill>
              <a:schemeClr val="bg1"/>
            </a:solidFill>
          </a:endParaRPr>
        </a:p>
      </dgm:t>
    </dgm:pt>
    <dgm:pt modelId="{FF5F2014-EE5D-4FD1-9103-39F792365AE5}" type="sibTrans" cxnId="{15D8F364-6809-49BA-A228-EAE95F4BE6B9}">
      <dgm:prSet/>
      <dgm:spPr/>
      <dgm:t>
        <a:bodyPr/>
        <a:lstStyle/>
        <a:p>
          <a:endParaRPr lang="en-JM">
            <a:solidFill>
              <a:schemeClr val="bg1"/>
            </a:solidFill>
          </a:endParaRPr>
        </a:p>
      </dgm:t>
    </dgm:pt>
    <dgm:pt modelId="{85631E1F-364A-4A2A-9989-E896E5049557}">
      <dgm:prSet phldrT="[Text]" custT="1"/>
      <dgm:spPr>
        <a:xfrm>
          <a:off x="1066031" y="847624"/>
          <a:ext cx="1698991" cy="609525"/>
        </a:xfrm>
        <a:prstGeom prst="trapezoid">
          <a:avLst>
            <a:gd name="adj" fmla="val 58298"/>
          </a:avLst>
        </a:prstGeom>
        <a:solidFill>
          <a:schemeClr val="accent5">
            <a:lumMod val="40000"/>
            <a:lumOff val="60000"/>
          </a:schemeClr>
        </a:solidFill>
        <a:ln w="25400" cap="flat" cmpd="sng" algn="ctr">
          <a:solidFill>
            <a:sysClr val="window" lastClr="FFFFFF">
              <a:lumMod val="95000"/>
            </a:sysClr>
          </a:solidFill>
          <a:prstDash val="solid"/>
          <a:miter lim="800000"/>
        </a:ln>
        <a:effectLst/>
      </dgm:spPr>
      <dgm:t>
        <a:bodyPr anchor="ctr"/>
        <a:lstStyle/>
        <a:p>
          <a:pPr algn="ctr">
            <a:buNone/>
          </a:pPr>
          <a:r>
            <a:rPr lang="en-US" altLang="ko-KR" sz="1600" b="1" dirty="0">
              <a:solidFill>
                <a:sysClr val="window" lastClr="FFFFFF"/>
              </a:solidFill>
              <a:latin typeface="Arial" pitchFamily="34" charset="0"/>
              <a:ea typeface="맑은 고딕" panose="020B0503020000020004" pitchFamily="34" charset="-127"/>
              <a:cs typeface="Arial" pitchFamily="34" charset="0"/>
            </a:rPr>
            <a:t>B</a:t>
          </a:r>
          <a:r>
            <a:rPr lang="ko-KR" altLang="en-US" sz="1600" b="1" dirty="0">
              <a:solidFill>
                <a:sysClr val="window" lastClr="FFFFFF"/>
              </a:solidFill>
              <a:latin typeface="Arial" pitchFamily="34" charset="0"/>
              <a:ea typeface="맑은 고딕" panose="020B0503020000020004" pitchFamily="34" charset="-127"/>
              <a:cs typeface="Arial" pitchFamily="34" charset="0"/>
            </a:rPr>
            <a:t> </a:t>
          </a:r>
          <a:r>
            <a:rPr lang="en-US" altLang="ko-KR" sz="1600" b="1" dirty="0">
              <a:solidFill>
                <a:sysClr val="window" lastClr="FFFFFF"/>
              </a:solidFill>
              <a:latin typeface="Arial" pitchFamily="34" charset="0"/>
              <a:ea typeface="맑은 고딕" panose="020B0503020000020004" pitchFamily="34" charset="-127"/>
              <a:cs typeface="Arial" pitchFamily="34" charset="0"/>
            </a:rPr>
            <a:t> </a:t>
          </a:r>
          <a:endParaRPr lang="en-JM" sz="1600" b="1" dirty="0">
            <a:solidFill>
              <a:sysClr val="window" lastClr="FFFFFF"/>
            </a:solidFill>
            <a:latin typeface="Arial" pitchFamily="34" charset="0"/>
            <a:ea typeface="+mn-ea"/>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5" custScaleX="98552" custScaleY="139063">
        <dgm:presLayoutVars>
          <dgm:chMax val="1"/>
          <dgm:bulletEnabled val="1"/>
        </dgm:presLayoutVars>
      </dgm:prSet>
      <dgm:spPr/>
    </dgm:pt>
    <dgm:pt modelId="{A8AE7F33-3372-4D78-96A6-FD2B204E9D9D}" type="pres">
      <dgm:prSet presAssocID="{E924DC90-2427-4BE5-A522-6ACD4563EB45}" presName="levelTx" presStyleLbl="revTx" presStyleIdx="0" presStyleCnt="0">
        <dgm:presLayoutVars>
          <dgm:chMax val="1"/>
          <dgm:bulletEnabled val="1"/>
        </dgm:presLayoutVars>
      </dgm:prSet>
      <dgm:spPr/>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5">
        <dgm:presLayoutVars>
          <dgm:chMax val="1"/>
          <dgm:bulletEnabled val="1"/>
        </dgm:presLayoutVars>
      </dgm:prSet>
      <dgm:spPr/>
    </dgm:pt>
    <dgm:pt modelId="{DC549F7C-7B63-4EBA-944C-0C5CAC570546}" type="pres">
      <dgm:prSet presAssocID="{85631E1F-364A-4A2A-9989-E896E5049557}" presName="levelTx" presStyleLbl="revTx" presStyleIdx="0" presStyleCnt="0">
        <dgm:presLayoutVars>
          <dgm:chMax val="1"/>
          <dgm:bulletEnabled val="1"/>
        </dgm:presLayoutVars>
      </dgm:prSet>
      <dgm:spPr/>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5">
        <dgm:presLayoutVars>
          <dgm:chMax val="1"/>
          <dgm:bulletEnabled val="1"/>
        </dgm:presLayoutVars>
      </dgm:prSet>
      <dgm:spPr/>
    </dgm:pt>
    <dgm:pt modelId="{7E617F38-6BB2-4E03-8198-FF7E7F898924}" type="pres">
      <dgm:prSet presAssocID="{9D67B1F7-C4FF-4E1E-94F4-69209A4E7C47}" presName="levelTx" presStyleLbl="revTx" presStyleIdx="0" presStyleCnt="0">
        <dgm:presLayoutVars>
          <dgm:chMax val="1"/>
          <dgm:bulletEnabled val="1"/>
        </dgm:presLayoutVars>
      </dgm:prSet>
      <dgm:spPr/>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3" presStyleCnt="5">
        <dgm:presLayoutVars>
          <dgm:chMax val="1"/>
          <dgm:bulletEnabled val="1"/>
        </dgm:presLayoutVars>
      </dgm:prSet>
      <dgm:spPr/>
    </dgm:pt>
    <dgm:pt modelId="{2E9D1362-172A-4369-8415-6E089FA67356}" type="pres">
      <dgm:prSet presAssocID="{53563D61-A301-4644-8AE7-FCAFDA9A58AB}" presName="levelTx" presStyleLbl="revTx" presStyleIdx="0" presStyleCnt="0">
        <dgm:presLayoutVars>
          <dgm:chMax val="1"/>
          <dgm:bulletEnabled val="1"/>
        </dgm:presLayoutVars>
      </dgm:prSet>
      <dgm:spPr/>
    </dgm:pt>
    <dgm:pt modelId="{E55855A1-EC9E-41EF-AA5C-B0A6C62BC58F}" type="pres">
      <dgm:prSet presAssocID="{9BC44171-365F-452D-AE92-EBE2E89770BA}" presName="Name8" presStyleCnt="0"/>
      <dgm:spPr/>
    </dgm:pt>
    <dgm:pt modelId="{285279A8-A2FF-4704-92DF-4753853CE322}" type="pres">
      <dgm:prSet presAssocID="{9BC44171-365F-452D-AE92-EBE2E89770BA}" presName="level" presStyleLbl="node1" presStyleIdx="4" presStyleCnt="5">
        <dgm:presLayoutVars>
          <dgm:chMax val="1"/>
          <dgm:bulletEnabled val="1"/>
        </dgm:presLayoutVars>
      </dgm:prSet>
      <dgm:spPr/>
    </dgm:pt>
    <dgm:pt modelId="{48B1057C-5EDF-4EC8-9A6B-B059EB7B0F8E}" type="pres">
      <dgm:prSet presAssocID="{9BC44171-365F-452D-AE92-EBE2E89770BA}" presName="levelTx" presStyleLbl="revTx" presStyleIdx="0" presStyleCnt="0">
        <dgm:presLayoutVars>
          <dgm:chMax val="1"/>
          <dgm:bulletEnabled val="1"/>
        </dgm:presLayoutVars>
      </dgm:prSet>
      <dgm:spPr/>
    </dgm:pt>
  </dgm:ptLst>
  <dgm:cxnLst>
    <dgm:cxn modelId="{04570C11-0AAF-4105-B53C-59BDB2A1EB11}" type="presOf" srcId="{28FD3D57-F3BB-4E5E-B091-1500A3C92E81}" destId="{6346E340-6B27-47A2-93A8-AA7F0249167F}" srcOrd="0" destOrd="0" presId="urn:microsoft.com/office/officeart/2005/8/layout/pyramid1"/>
    <dgm:cxn modelId="{66D00D19-FA9D-4051-B6B5-B80F0AC47E4A}" type="presOf" srcId="{85631E1F-364A-4A2A-9989-E896E5049557}" destId="{DC549F7C-7B63-4EBA-944C-0C5CAC570546}" srcOrd="1" destOrd="0" presId="urn:microsoft.com/office/officeart/2005/8/layout/pyramid1"/>
    <dgm:cxn modelId="{1263D722-8372-4789-B9F5-BFD8D9C870F1}" srcId="{28FD3D57-F3BB-4E5E-B091-1500A3C92E81}" destId="{9D67B1F7-C4FF-4E1E-94F4-69209A4E7C47}" srcOrd="2" destOrd="0" parTransId="{BD4D3042-AB5C-4E8F-B8BE-BC3A20988EB3}" sibTransId="{B379D14A-425C-47B8-B779-1E5D839E4BC8}"/>
    <dgm:cxn modelId="{31A5E032-4767-484E-9516-2D6EC1BAC818}" type="presOf" srcId="{53563D61-A301-4644-8AE7-FCAFDA9A58AB}" destId="{2E9D1362-172A-4369-8415-6E089FA67356}" srcOrd="1" destOrd="0" presId="urn:microsoft.com/office/officeart/2005/8/layout/pyramid1"/>
    <dgm:cxn modelId="{F2629F3A-4FE3-4B3E-B83D-0555BE7C8FBD}" type="presOf" srcId="{85631E1F-364A-4A2A-9989-E896E5049557}" destId="{3CE8FECB-ADC6-4195-8C29-ECF1EEE9F8FA}" srcOrd="0" destOrd="0" presId="urn:microsoft.com/office/officeart/2005/8/layout/pyramid1"/>
    <dgm:cxn modelId="{15D8F364-6809-49BA-A228-EAE95F4BE6B9}" srcId="{28FD3D57-F3BB-4E5E-B091-1500A3C92E81}" destId="{9BC44171-365F-452D-AE92-EBE2E89770BA}" srcOrd="4" destOrd="0" parTransId="{7679D3FA-0101-42D1-A23D-75BD8EF1DA28}" sibTransId="{FF5F2014-EE5D-4FD1-9103-39F792365AE5}"/>
    <dgm:cxn modelId="{F3697A49-7026-40CE-A2B9-71761A0223E3}" srcId="{28FD3D57-F3BB-4E5E-B091-1500A3C92E81}" destId="{53563D61-A301-4644-8AE7-FCAFDA9A58AB}" srcOrd="3" destOrd="0" parTransId="{B60323EE-B859-4184-88BB-62221AE106AB}" sibTransId="{426A8813-506E-429E-87DB-53AA3F5535D1}"/>
    <dgm:cxn modelId="{8FDB5E6D-661C-41AC-9FA0-91D3F8FFD6D9}" type="presOf" srcId="{9D67B1F7-C4FF-4E1E-94F4-69209A4E7C47}" destId="{7E617F38-6BB2-4E03-8198-FF7E7F898924}" srcOrd="1" destOrd="0" presId="urn:microsoft.com/office/officeart/2005/8/layout/pyramid1"/>
    <dgm:cxn modelId="{685D1073-2D3C-412E-A123-0EF4D596743E}" srcId="{28FD3D57-F3BB-4E5E-B091-1500A3C92E81}" destId="{E924DC90-2427-4BE5-A522-6ACD4563EB45}" srcOrd="0" destOrd="0" parTransId="{9E545862-1292-4DB6-B36C-D6247532E625}" sibTransId="{BD5A33EB-119A-4BA7-8787-7DF55D1248BC}"/>
    <dgm:cxn modelId="{A88E4273-F7D4-48AF-943F-7FA4DF9C2606}" type="presOf" srcId="{E924DC90-2427-4BE5-A522-6ACD4563EB45}" destId="{A8AE7F33-3372-4D78-96A6-FD2B204E9D9D}" srcOrd="1" destOrd="0" presId="urn:microsoft.com/office/officeart/2005/8/layout/pyramid1"/>
    <dgm:cxn modelId="{33ED1854-A9ED-45DA-8913-7FC839AAB981}" type="presOf" srcId="{9BC44171-365F-452D-AE92-EBE2E89770BA}" destId="{285279A8-A2FF-4704-92DF-4753853CE322}" srcOrd="0" destOrd="0" presId="urn:microsoft.com/office/officeart/2005/8/layout/pyramid1"/>
    <dgm:cxn modelId="{723E9675-955D-4A18-A032-DE43ECB85624}" type="presOf" srcId="{E924DC90-2427-4BE5-A522-6ACD4563EB45}" destId="{864F954D-81D4-4546-B08E-448FBA7A18FE}" srcOrd="0" destOrd="0" presId="urn:microsoft.com/office/officeart/2005/8/layout/pyramid1"/>
    <dgm:cxn modelId="{BD1903A1-E006-4340-B4CF-7CD782490A38}" type="presOf" srcId="{53563D61-A301-4644-8AE7-FCAFDA9A58AB}" destId="{E6279944-4AC5-4561-B5D0-64EE0E57E695}" srcOrd="0" destOrd="0" presId="urn:microsoft.com/office/officeart/2005/8/layout/pyramid1"/>
    <dgm:cxn modelId="{689B59B0-BF9D-489D-8A96-D6B2CF499ABF}" srcId="{28FD3D57-F3BB-4E5E-B091-1500A3C92E81}" destId="{85631E1F-364A-4A2A-9989-E896E5049557}" srcOrd="1" destOrd="0" parTransId="{EBE3CA2F-C22D-4DAD-BBB2-CC29F3FBCF68}" sibTransId="{DC75A793-C6A2-4960-947A-450C2653BBC6}"/>
    <dgm:cxn modelId="{739B5CEA-1932-4053-852F-247E63691C79}" type="presOf" srcId="{9D67B1F7-C4FF-4E1E-94F4-69209A4E7C47}" destId="{753AA43A-5097-42D8-A3EF-20B11215D8F3}" srcOrd="0" destOrd="0" presId="urn:microsoft.com/office/officeart/2005/8/layout/pyramid1"/>
    <dgm:cxn modelId="{AE3EB5FA-4927-4388-BD48-8F9079826EFA}" type="presOf" srcId="{9BC44171-365F-452D-AE92-EBE2E89770BA}" destId="{48B1057C-5EDF-4EC8-9A6B-B059EB7B0F8E}" srcOrd="1" destOrd="0" presId="urn:microsoft.com/office/officeart/2005/8/layout/pyramid1"/>
    <dgm:cxn modelId="{724B3B8E-5A8F-455C-8CB0-246FA07650C9}" type="presParOf" srcId="{6346E340-6B27-47A2-93A8-AA7F0249167F}" destId="{8351BCDF-D287-464A-AB10-4261CFFC4E79}" srcOrd="0" destOrd="0" presId="urn:microsoft.com/office/officeart/2005/8/layout/pyramid1"/>
    <dgm:cxn modelId="{B83998B2-F33F-4A19-AA8B-C12ABE92F459}" type="presParOf" srcId="{8351BCDF-D287-464A-AB10-4261CFFC4E79}" destId="{864F954D-81D4-4546-B08E-448FBA7A18FE}" srcOrd="0" destOrd="0" presId="urn:microsoft.com/office/officeart/2005/8/layout/pyramid1"/>
    <dgm:cxn modelId="{FF697D92-14FA-49DE-854A-3B45160627C8}" type="presParOf" srcId="{8351BCDF-D287-464A-AB10-4261CFFC4E79}" destId="{A8AE7F33-3372-4D78-96A6-FD2B204E9D9D}" srcOrd="1" destOrd="0" presId="urn:microsoft.com/office/officeart/2005/8/layout/pyramid1"/>
    <dgm:cxn modelId="{6D9A8C80-BA20-44C0-99AE-EE8926DED6ED}" type="presParOf" srcId="{6346E340-6B27-47A2-93A8-AA7F0249167F}" destId="{45295FEF-34B7-47B0-80DB-E881F25871A9}" srcOrd="1" destOrd="0" presId="urn:microsoft.com/office/officeart/2005/8/layout/pyramid1"/>
    <dgm:cxn modelId="{8C832AED-0FDB-40CA-9B4E-8C02CD2D33C4}" type="presParOf" srcId="{45295FEF-34B7-47B0-80DB-E881F25871A9}" destId="{3CE8FECB-ADC6-4195-8C29-ECF1EEE9F8FA}" srcOrd="0" destOrd="0" presId="urn:microsoft.com/office/officeart/2005/8/layout/pyramid1"/>
    <dgm:cxn modelId="{ACBFE7D8-DD9F-41BE-A1DD-16390180B717}" type="presParOf" srcId="{45295FEF-34B7-47B0-80DB-E881F25871A9}" destId="{DC549F7C-7B63-4EBA-944C-0C5CAC570546}" srcOrd="1" destOrd="0" presId="urn:microsoft.com/office/officeart/2005/8/layout/pyramid1"/>
    <dgm:cxn modelId="{2EDC6386-FD2E-4944-AD02-6C33BADDF850}" type="presParOf" srcId="{6346E340-6B27-47A2-93A8-AA7F0249167F}" destId="{BF7100C5-692A-476D-9242-E6DE2BFA407E}" srcOrd="2" destOrd="0" presId="urn:microsoft.com/office/officeart/2005/8/layout/pyramid1"/>
    <dgm:cxn modelId="{9F690A36-CAD6-4D83-A70F-6D713D279C68}" type="presParOf" srcId="{BF7100C5-692A-476D-9242-E6DE2BFA407E}" destId="{753AA43A-5097-42D8-A3EF-20B11215D8F3}" srcOrd="0" destOrd="0" presId="urn:microsoft.com/office/officeart/2005/8/layout/pyramid1"/>
    <dgm:cxn modelId="{5F0851C6-5FFF-49BF-8B49-C965411D433D}" type="presParOf" srcId="{BF7100C5-692A-476D-9242-E6DE2BFA407E}" destId="{7E617F38-6BB2-4E03-8198-FF7E7F898924}" srcOrd="1" destOrd="0" presId="urn:microsoft.com/office/officeart/2005/8/layout/pyramid1"/>
    <dgm:cxn modelId="{2A13AAA8-9828-4015-BBB7-DE44145677B4}" type="presParOf" srcId="{6346E340-6B27-47A2-93A8-AA7F0249167F}" destId="{29C42FD2-6503-4F77-8487-9B33E0527141}" srcOrd="3" destOrd="0" presId="urn:microsoft.com/office/officeart/2005/8/layout/pyramid1"/>
    <dgm:cxn modelId="{00F821B7-D3E5-4C49-B208-956861463A6F}" type="presParOf" srcId="{29C42FD2-6503-4F77-8487-9B33E0527141}" destId="{E6279944-4AC5-4561-B5D0-64EE0E57E695}" srcOrd="0" destOrd="0" presId="urn:microsoft.com/office/officeart/2005/8/layout/pyramid1"/>
    <dgm:cxn modelId="{C91F242C-6B21-4D23-AA2B-248635A67730}" type="presParOf" srcId="{29C42FD2-6503-4F77-8487-9B33E0527141}" destId="{2E9D1362-172A-4369-8415-6E089FA67356}" srcOrd="1" destOrd="0" presId="urn:microsoft.com/office/officeart/2005/8/layout/pyramid1"/>
    <dgm:cxn modelId="{130A802C-F9E0-46A4-9B2E-CAB53EFCE87E}" type="presParOf" srcId="{6346E340-6B27-47A2-93A8-AA7F0249167F}" destId="{E55855A1-EC9E-41EF-AA5C-B0A6C62BC58F}" srcOrd="4" destOrd="0" presId="urn:microsoft.com/office/officeart/2005/8/layout/pyramid1"/>
    <dgm:cxn modelId="{BD156B57-D9E2-44F0-9AD7-4D9DF28539CB}" type="presParOf" srcId="{E55855A1-EC9E-41EF-AA5C-B0A6C62BC58F}" destId="{285279A8-A2FF-4704-92DF-4753853CE322}" srcOrd="0" destOrd="0" presId="urn:microsoft.com/office/officeart/2005/8/layout/pyramid1"/>
    <dgm:cxn modelId="{413DE596-B7D9-4866-8068-990990E67353}" type="presParOf" srcId="{E55855A1-EC9E-41EF-AA5C-B0A6C62BC58F}" destId="{48B1057C-5EDF-4EC8-9A6B-B059EB7B0F8E}"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1642243" y="0"/>
          <a:ext cx="1119705" cy="1021152"/>
        </a:xfrm>
        <a:prstGeom prst="trapezoid">
          <a:avLst>
            <a:gd name="adj" fmla="val 58298"/>
          </a:avLst>
        </a:prstGeom>
        <a:solidFill>
          <a:srgbClr val="002060"/>
        </a:solidFill>
        <a:ln w="25400" cap="flat" cmpd="sng" algn="ctr">
          <a:solidFill>
            <a:sysClr val="window" lastClr="FFFFFF">
              <a:lumMod val="9500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ysClr val="window" lastClr="FFFFFF"/>
              </a:solidFill>
              <a:latin typeface="Arial" pitchFamily="34" charset="0"/>
              <a:ea typeface="맑은 고딕" panose="020B0503020000020004" pitchFamily="34" charset="-127"/>
              <a:cs typeface="Arial" pitchFamily="34" charset="0"/>
            </a:rPr>
            <a:t>A</a:t>
          </a:r>
          <a:endParaRPr lang="en-JM" sz="1600" b="1" kern="1200" dirty="0">
            <a:solidFill>
              <a:sysClr val="window" lastClr="FFFFFF"/>
            </a:solidFill>
            <a:latin typeface="Arial" pitchFamily="34" charset="0"/>
            <a:ea typeface="+mn-ea"/>
            <a:cs typeface="Arial" pitchFamily="34" charset="0"/>
          </a:endParaRPr>
        </a:p>
      </dsp:txBody>
      <dsp:txXfrm>
        <a:off x="2015478" y="340384"/>
        <a:ext cx="373235" cy="680768"/>
      </dsp:txXfrm>
    </dsp:sp>
    <dsp:sp modelId="{3CE8FECB-ADC6-4195-8C29-ECF1EEE9F8FA}">
      <dsp:nvSpPr>
        <dsp:cNvPr id="0" name=""/>
        <dsp:cNvSpPr/>
      </dsp:nvSpPr>
      <dsp:spPr>
        <a:xfrm>
          <a:off x="1225513" y="1021152"/>
          <a:ext cx="1953166" cy="734309"/>
        </a:xfrm>
        <a:prstGeom prst="trapezoid">
          <a:avLst>
            <a:gd name="adj" fmla="val 58298"/>
          </a:avLst>
        </a:prstGeom>
        <a:solidFill>
          <a:schemeClr val="accent5">
            <a:lumMod val="40000"/>
            <a:lumOff val="60000"/>
          </a:schemeClr>
        </a:solidFill>
        <a:ln w="25400" cap="flat" cmpd="sng" algn="ctr">
          <a:solidFill>
            <a:sysClr val="window" lastClr="FFFFFF">
              <a:lumMod val="9500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ysClr val="window" lastClr="FFFFFF"/>
              </a:solidFill>
              <a:latin typeface="Arial" pitchFamily="34" charset="0"/>
              <a:ea typeface="맑은 고딕" panose="020B0503020000020004" pitchFamily="34" charset="-127"/>
              <a:cs typeface="Arial" pitchFamily="34" charset="0"/>
            </a:rPr>
            <a:t>B</a:t>
          </a:r>
          <a:r>
            <a:rPr lang="ko-KR" altLang="en-US" sz="1600" b="1" kern="1200" dirty="0">
              <a:solidFill>
                <a:sysClr val="window" lastClr="FFFFFF"/>
              </a:solidFill>
              <a:latin typeface="Arial" pitchFamily="34" charset="0"/>
              <a:ea typeface="맑은 고딕" panose="020B0503020000020004" pitchFamily="34" charset="-127"/>
              <a:cs typeface="Arial" pitchFamily="34" charset="0"/>
            </a:rPr>
            <a:t> </a:t>
          </a:r>
          <a:r>
            <a:rPr lang="en-US" altLang="ko-KR" sz="1600" b="1" kern="1200" dirty="0">
              <a:solidFill>
                <a:sysClr val="window" lastClr="FFFFFF"/>
              </a:solidFill>
              <a:latin typeface="Arial" pitchFamily="34" charset="0"/>
              <a:ea typeface="맑은 고딕" panose="020B0503020000020004" pitchFamily="34" charset="-127"/>
              <a:cs typeface="Arial" pitchFamily="34" charset="0"/>
            </a:rPr>
            <a:t> </a:t>
          </a:r>
          <a:endParaRPr lang="en-JM" sz="1600" b="1" kern="1200" dirty="0">
            <a:solidFill>
              <a:sysClr val="window" lastClr="FFFFFF"/>
            </a:solidFill>
            <a:latin typeface="Arial" pitchFamily="34" charset="0"/>
            <a:ea typeface="+mn-ea"/>
            <a:cs typeface="Arial" pitchFamily="34" charset="0"/>
          </a:endParaRPr>
        </a:p>
      </dsp:txBody>
      <dsp:txXfrm>
        <a:off x="1852709" y="1186222"/>
        <a:ext cx="698773" cy="569239"/>
      </dsp:txXfrm>
    </dsp:sp>
    <dsp:sp modelId="{753AA43A-5097-42D8-A3EF-20B11215D8F3}">
      <dsp:nvSpPr>
        <dsp:cNvPr id="0" name=""/>
        <dsp:cNvSpPr/>
      </dsp:nvSpPr>
      <dsp:spPr>
        <a:xfrm>
          <a:off x="817008" y="1755461"/>
          <a:ext cx="2770175" cy="734309"/>
        </a:xfrm>
        <a:prstGeom prst="trapezoid">
          <a:avLst>
            <a:gd name="adj" fmla="val 58298"/>
          </a:avLst>
        </a:prstGeom>
        <a:solidFill>
          <a:schemeClr val="accent3">
            <a:lumMod val="60000"/>
            <a:lumOff val="40000"/>
          </a:schemeClr>
        </a:solidFill>
        <a:ln w="25400" cap="flat" cmpd="sng" algn="ctr">
          <a:solidFill>
            <a:sysClr val="window" lastClr="FFFFFF">
              <a:lumMod val="9500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ysClr val="window" lastClr="FFFFFF"/>
              </a:solidFill>
              <a:latin typeface="Arial" pitchFamily="34" charset="0"/>
              <a:ea typeface="맑은 고딕" panose="020B0503020000020004" pitchFamily="34" charset="-127"/>
              <a:cs typeface="Arial" pitchFamily="34" charset="0"/>
            </a:rPr>
            <a:t>C</a:t>
          </a:r>
          <a:r>
            <a:rPr lang="ko-KR" altLang="en-US" sz="1600" b="1" kern="1200" dirty="0">
              <a:solidFill>
                <a:sysClr val="window" lastClr="FFFFFF"/>
              </a:solidFill>
              <a:latin typeface="Arial" pitchFamily="34" charset="0"/>
              <a:ea typeface="맑은 고딕" panose="020B0503020000020004" pitchFamily="34" charset="-127"/>
              <a:cs typeface="Arial" pitchFamily="34" charset="0"/>
            </a:rPr>
            <a:t> </a:t>
          </a:r>
          <a:r>
            <a:rPr lang="en-US" altLang="ko-KR" sz="1600" b="1" kern="1200" dirty="0">
              <a:solidFill>
                <a:sysClr val="window" lastClr="FFFFFF"/>
              </a:solidFill>
              <a:latin typeface="Arial" pitchFamily="34" charset="0"/>
              <a:ea typeface="맑은 고딕" panose="020B0503020000020004" pitchFamily="34" charset="-127"/>
              <a:cs typeface="Arial" pitchFamily="34" charset="0"/>
            </a:rPr>
            <a:t> </a:t>
          </a:r>
          <a:endParaRPr lang="en-JM" sz="1600" b="1" kern="1200" dirty="0">
            <a:solidFill>
              <a:sysClr val="window" lastClr="FFFFFF"/>
            </a:solidFill>
            <a:latin typeface="Arial" pitchFamily="34" charset="0"/>
            <a:ea typeface="+mn-ea"/>
            <a:cs typeface="Arial" pitchFamily="34" charset="0"/>
          </a:endParaRPr>
        </a:p>
      </dsp:txBody>
      <dsp:txXfrm>
        <a:off x="1587181" y="1871847"/>
        <a:ext cx="1229829" cy="617923"/>
      </dsp:txXfrm>
    </dsp:sp>
    <dsp:sp modelId="{E6279944-4AC5-4561-B5D0-64EE0E57E695}">
      <dsp:nvSpPr>
        <dsp:cNvPr id="0" name=""/>
        <dsp:cNvSpPr/>
      </dsp:nvSpPr>
      <dsp:spPr>
        <a:xfrm>
          <a:off x="408504" y="2489770"/>
          <a:ext cx="3587184" cy="734309"/>
        </a:xfrm>
        <a:prstGeom prst="trapezoid">
          <a:avLst>
            <a:gd name="adj" fmla="val 58298"/>
          </a:avLst>
        </a:prstGeom>
        <a:solidFill>
          <a:schemeClr val="accent5">
            <a:lumMod val="20000"/>
            <a:lumOff val="80000"/>
          </a:schemeClr>
        </a:solidFill>
        <a:ln w="25400" cap="flat" cmpd="sng" algn="ctr">
          <a:solidFill>
            <a:sysClr val="window" lastClr="FFFFFF">
              <a:lumMod val="9500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ysClr val="window" lastClr="FFFFFF"/>
              </a:solidFill>
              <a:latin typeface="Arial" pitchFamily="34" charset="0"/>
              <a:ea typeface="맑은 고딕" panose="020B0503020000020004" pitchFamily="34" charset="-127"/>
              <a:cs typeface="Arial" pitchFamily="34" charset="0"/>
            </a:rPr>
            <a:t>D</a:t>
          </a:r>
          <a:r>
            <a:rPr lang="ko-KR" altLang="en-US" sz="1600" b="1" kern="1200" dirty="0">
              <a:solidFill>
                <a:sysClr val="window" lastClr="FFFFFF"/>
              </a:solidFill>
              <a:latin typeface="Arial" pitchFamily="34" charset="0"/>
              <a:ea typeface="맑은 고딕" panose="020B0503020000020004" pitchFamily="34" charset="-127"/>
              <a:cs typeface="Arial" pitchFamily="34" charset="0"/>
            </a:rPr>
            <a:t> </a:t>
          </a:r>
          <a:r>
            <a:rPr lang="en-US" altLang="ko-KR" sz="1600" b="1" kern="1200" dirty="0">
              <a:solidFill>
                <a:sysClr val="window" lastClr="FFFFFF"/>
              </a:solidFill>
              <a:latin typeface="Arial" pitchFamily="34" charset="0"/>
              <a:ea typeface="맑은 고딕" panose="020B0503020000020004" pitchFamily="34" charset="-127"/>
              <a:cs typeface="Arial" pitchFamily="34" charset="0"/>
            </a:rPr>
            <a:t> </a:t>
          </a:r>
          <a:endParaRPr lang="en-JM" sz="1600" b="1" kern="1200" dirty="0">
            <a:solidFill>
              <a:sysClr val="window" lastClr="FFFFFF"/>
            </a:solidFill>
            <a:latin typeface="Arial" pitchFamily="34" charset="0"/>
            <a:ea typeface="+mn-ea"/>
            <a:cs typeface="Arial" pitchFamily="34" charset="0"/>
          </a:endParaRPr>
        </a:p>
      </dsp:txBody>
      <dsp:txXfrm>
        <a:off x="1321653" y="2579648"/>
        <a:ext cx="1760885" cy="644431"/>
      </dsp:txXfrm>
    </dsp:sp>
    <dsp:sp modelId="{285279A8-A2FF-4704-92DF-4753853CE322}">
      <dsp:nvSpPr>
        <dsp:cNvPr id="0" name=""/>
        <dsp:cNvSpPr/>
      </dsp:nvSpPr>
      <dsp:spPr>
        <a:xfrm>
          <a:off x="0" y="3224079"/>
          <a:ext cx="4404193" cy="734309"/>
        </a:xfrm>
        <a:prstGeom prst="trapezoid">
          <a:avLst>
            <a:gd name="adj" fmla="val 58298"/>
          </a:avLst>
        </a:prstGeom>
        <a:solidFill>
          <a:schemeClr val="accent3">
            <a:lumMod val="75000"/>
          </a:schemeClr>
        </a:solidFill>
        <a:ln w="25400" cap="flat" cmpd="sng" algn="ctr">
          <a:solidFill>
            <a:sysClr val="window" lastClr="FFFFFF">
              <a:lumMod val="9500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ysClr val="window" lastClr="FFFFFF"/>
              </a:solidFill>
              <a:latin typeface="Arial" pitchFamily="34" charset="0"/>
              <a:ea typeface="맑은 고딕" panose="020B0503020000020004" pitchFamily="34" charset="-127"/>
              <a:cs typeface="Arial" pitchFamily="34" charset="0"/>
            </a:rPr>
            <a:t>E</a:t>
          </a:r>
          <a:r>
            <a:rPr lang="ko-KR" altLang="en-US" sz="1600" b="1" kern="1200" dirty="0">
              <a:solidFill>
                <a:sysClr val="window" lastClr="FFFFFF"/>
              </a:solidFill>
              <a:latin typeface="Arial" pitchFamily="34" charset="0"/>
              <a:ea typeface="맑은 고딕" panose="020B0503020000020004" pitchFamily="34" charset="-127"/>
              <a:cs typeface="Arial" pitchFamily="34" charset="0"/>
            </a:rPr>
            <a:t> </a:t>
          </a:r>
          <a:r>
            <a:rPr lang="en-US" altLang="ko-KR" sz="1600" b="1" kern="1200" dirty="0">
              <a:solidFill>
                <a:sysClr val="window" lastClr="FFFFFF"/>
              </a:solidFill>
              <a:latin typeface="Arial" pitchFamily="34" charset="0"/>
              <a:ea typeface="맑은 고딕" panose="020B0503020000020004" pitchFamily="34" charset="-127"/>
              <a:cs typeface="Arial" pitchFamily="34" charset="0"/>
            </a:rPr>
            <a:t> </a:t>
          </a:r>
          <a:endParaRPr lang="en-JM" sz="1600" b="1" kern="1200" dirty="0">
            <a:solidFill>
              <a:sysClr val="window" lastClr="FFFFFF"/>
            </a:solidFill>
            <a:latin typeface="Arial" pitchFamily="34" charset="0"/>
            <a:ea typeface="+mn-ea"/>
            <a:cs typeface="Arial" pitchFamily="34" charset="0"/>
          </a:endParaRPr>
        </a:p>
      </dsp:txBody>
      <dsp:txXfrm>
        <a:off x="1056125" y="3297284"/>
        <a:ext cx="2291941" cy="6611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3A3729-A688-4861-8B13-1036F758E2BB}" type="datetimeFigureOut">
              <a:rPr lang="en-US" smtClean="0"/>
              <a:t>11/24/2021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7D0A5-5B99-4B19-AEBD-B67B91FA584F}" type="slidenum">
              <a:rPr lang="en-US" smtClean="0"/>
              <a:t>‹#›</a:t>
            </a:fld>
            <a:endParaRPr lang="en-US"/>
          </a:p>
        </p:txBody>
      </p:sp>
    </p:spTree>
    <p:extLst>
      <p:ext uri="{BB962C8B-B14F-4D97-AF65-F5344CB8AC3E}">
        <p14:creationId xmlns:p14="http://schemas.microsoft.com/office/powerpoint/2010/main" val="1829258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55555"/>
                </a:solidFill>
                <a:effectLst/>
                <a:latin typeface="Tahoma" panose="020B0604030504040204" pitchFamily="34" charset="0"/>
              </a:rPr>
              <a:t>leading software developer and professional services provider. Freewill Solutions covers a wide range of products and services to help drive business value in local and international companies. Customer offerings are divided into the following three groups:</a:t>
            </a:r>
          </a:p>
          <a:p>
            <a:pPr algn="l">
              <a:buFont typeface="Arial" panose="020B0604020202020204" pitchFamily="34" charset="0"/>
              <a:buChar char="•"/>
            </a:pPr>
            <a:r>
              <a:rPr lang="en-US" b="1" i="0" dirty="0">
                <a:solidFill>
                  <a:srgbClr val="333333"/>
                </a:solidFill>
                <a:effectLst/>
                <a:latin typeface="arial_rounded_mtregular"/>
              </a:rPr>
              <a:t>Securities Solutions:</a:t>
            </a:r>
            <a:r>
              <a:rPr lang="en-US" b="0" i="0" dirty="0">
                <a:solidFill>
                  <a:srgbClr val="333333"/>
                </a:solidFill>
                <a:effectLst/>
                <a:latin typeface="arial_rounded_mtregular"/>
              </a:rPr>
              <a:t> With over 10 years experience in the securities industry, Freewill Solutions provides Securities Management Application Real Time Technology (SMART) solutions to local and international securities companies. With over 70% market share of Thai brokerage firms, Freewill Solutions provides front and back office applications to increase efficiency, cut costs, and increase customer satisfaction for clients. </a:t>
            </a:r>
          </a:p>
          <a:p>
            <a:pPr algn="l">
              <a:buFont typeface="Arial" panose="020B0604020202020204" pitchFamily="34" charset="0"/>
              <a:buChar char="•"/>
            </a:pPr>
            <a:r>
              <a:rPr lang="en-US" b="1" i="0" dirty="0">
                <a:solidFill>
                  <a:srgbClr val="333333"/>
                </a:solidFill>
                <a:effectLst/>
                <a:latin typeface="arial_rounded_mtregular"/>
              </a:rPr>
              <a:t>Business and Technology Consulting Services:</a:t>
            </a:r>
            <a:r>
              <a:rPr lang="en-US" b="0" i="0" dirty="0">
                <a:solidFill>
                  <a:srgbClr val="333333"/>
                </a:solidFill>
                <a:effectLst/>
                <a:latin typeface="arial_rounded_mtregular"/>
              </a:rPr>
              <a:t> This business unit provides multiple services to large Thai and International companies including business consulting, technology consulting, systems deployment, systems integration focusing on SAP, PeopleSoft and Mobile Technologies. Freewill Solutions’ IT systems and services add value to our clients’ businesses and give them an edge over competitors by increasing their efficiency, making known the areas to improve, and allowing the company to respond quickly to changes in the market. </a:t>
            </a:r>
          </a:p>
          <a:p>
            <a:pPr algn="l">
              <a:buFont typeface="Arial" panose="020B0604020202020204" pitchFamily="34" charset="0"/>
              <a:buChar char="•"/>
            </a:pPr>
            <a:r>
              <a:rPr lang="en-US" b="1" i="0" dirty="0">
                <a:solidFill>
                  <a:srgbClr val="333333"/>
                </a:solidFill>
                <a:effectLst/>
                <a:latin typeface="arial_rounded_mtregular"/>
              </a:rPr>
              <a:t>Insurance Solutions:</a:t>
            </a:r>
            <a:r>
              <a:rPr lang="en-US" b="0" i="0" dirty="0">
                <a:solidFill>
                  <a:srgbClr val="333333"/>
                </a:solidFill>
                <a:effectLst/>
                <a:latin typeface="arial_rounded_mtregular"/>
              </a:rPr>
              <a:t> Freewill Solutions provides state of the art end-to-end solution technologies covering all core insurance processes allowing our clients to cut costs while increasing efficiency, improve customer satisfaction, and create channels to the market.</a:t>
            </a:r>
          </a:p>
          <a:p>
            <a:pPr algn="r"/>
            <a:r>
              <a:rPr lang="en-US" b="0" i="0" dirty="0">
                <a:solidFill>
                  <a:srgbClr val="FF0000"/>
                </a:solidFill>
                <a:effectLst/>
                <a:latin typeface="arial_rounded_mtregular"/>
              </a:rPr>
              <a:t>0 Jo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1E242E"/>
              </a:solidFill>
              <a:effectLst/>
              <a:latin typeface="helvetica-w01-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1E242E"/>
              </a:solidFill>
              <a:effectLst/>
              <a:latin typeface="helvetica-w01-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1E242E"/>
              </a:solidFill>
              <a:effectLst/>
              <a:latin typeface="helvetica-w01-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1E242E"/>
                </a:solidFill>
                <a:effectLst/>
                <a:latin typeface="helvetica-w01-light"/>
              </a:rPr>
              <a:t>EduTech</a:t>
            </a:r>
            <a:r>
              <a:rPr lang="en-US" b="1" dirty="0">
                <a:solidFill>
                  <a:srgbClr val="1E242E"/>
                </a:solidFill>
                <a:effectLst/>
                <a:latin typeface="helvetica-w01-light"/>
              </a:rPr>
              <a:t> Thailand: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1E242E"/>
                </a:solidFill>
                <a:effectLst/>
                <a:latin typeface="helvetica-w01-light"/>
              </a:rPr>
              <a:t>We offer an entire range of education solutions that enhance learning in classrooms, libraries, corporate and industrial training centers and school, college and vocational laboratories. Our services focus on providing consulting, system integration, training and outsourcing.</a:t>
            </a:r>
            <a:endParaRPr lang="en-US" b="1" dirty="0">
              <a:solidFill>
                <a:srgbClr val="1E242E"/>
              </a:solidFill>
              <a:effectLst/>
              <a:latin typeface="times new roman" panose="02020603050405020304" pitchFamily="18" charset="0"/>
            </a:endParaRPr>
          </a:p>
          <a:p>
            <a:pPr algn="l"/>
            <a:r>
              <a:rPr lang="en-US" b="0" i="0" dirty="0">
                <a:solidFill>
                  <a:srgbClr val="6B6B6B"/>
                </a:solidFill>
                <a:effectLst/>
                <a:latin typeface="Source Sans Pro" panose="020B0604020202020204" pitchFamily="34" charset="0"/>
              </a:rPr>
              <a:t>SAG is a provider of premier systems integrator service and boutique consulting group. </a:t>
            </a:r>
          </a:p>
          <a:p>
            <a:pPr algn="l"/>
            <a:r>
              <a:rPr lang="en-US" b="0" i="0" dirty="0">
                <a:solidFill>
                  <a:srgbClr val="6B6B6B"/>
                </a:solidFill>
                <a:effectLst/>
                <a:latin typeface="Source Sans Pro" panose="020B0604020202020204" pitchFamily="34" charset="0"/>
              </a:rPr>
              <a:t>offers a wide range of services for both vendors and clients. </a:t>
            </a:r>
          </a:p>
          <a:p>
            <a:pPr algn="l"/>
            <a:r>
              <a:rPr lang="en-US" b="0" i="0" dirty="0">
                <a:solidFill>
                  <a:srgbClr val="6B6B6B"/>
                </a:solidFill>
                <a:effectLst/>
                <a:latin typeface="Source Sans Pro" panose="020B0604020202020204" pitchFamily="34" charset="0"/>
              </a:rPr>
              <a:t>With more than 150 dedicated personnel, SAG staffs are experts in a diverse field of telecommunication subjects such as data communications, networking, computer based solutions, and software development. By integrating both the technical and management staff into an effective system integration branch, this innovative strategy unique in Thailand makes SAG more customer-focused and thereby ensures prompt service. On our staff are professionals with experiences both in Thailand and overseas attesting to our exacting global professional standard. By offering regular training to its staff by qualified trainers from Thailand, North America, and Europe – SAG ensures that its staff is always up-to-date.</a:t>
            </a:r>
          </a:p>
          <a:p>
            <a:endParaRPr lang="th-T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A320C3-4339-4174-BC8C-2351EBCAC6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062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A320C3-4339-4174-BC8C-2351EBCAC6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35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Schools are required to collect fees, other fees to improve the quality of education or other fees each school year at an authorized rate. If it is divided several times in each semester, it can be charged, but when combined, it must not exceed the approved rate in each semester</a:t>
            </a:r>
            <a:endParaRPr lang="th-TH" dirty="0"/>
          </a:p>
          <a:p>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r>
              <a:rPr lang="th-TH" dirty="0">
                <a:solidFill>
                  <a:srgbClr val="002060"/>
                </a:solidFill>
              </a:rPr>
              <a:t>โรงเรียนต้องเก็บค่าธรรมเนียม ค่าธรรมเนียมอื่นเพื่อพัฒนาคุณภาพการศึกษาหรือค่าธรรมเนียมอื่นในแต่ละปีการศึกษาตามภาคเรียนในอัตราที่ได้รับอนุญาติ ถ้าจจะแบ่งเก็บหลายครั้งในแต่ละภาคเรียน ให้เรียกเก็บได้ แต่เมื่อรวมกันแล้วต้องไม่เกินอัตราที่ได้รับอนุณาตในแต่ละภาคเรียนนั้นๆ</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A320C3-4339-4174-BC8C-2351EBCAC6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380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37373"/>
                </a:solidFill>
                <a:effectLst/>
                <a:latin typeface="ApexNew-Book"/>
              </a:rPr>
              <a:t>Achieving inclusive and quality education for all reaffirms the belief that education is one of the most powerful and proven vehicles for sustainable development. This goal ensures that all girls and boys complete free primary and secondary schooling by 2030. It also aims to provide equal access to affordable vocational training, and to eliminate gender and wealth disparities with the aim of achieving universal access to a quality higher education.</a:t>
            </a:r>
            <a:endParaRPr lang="en-US" b="0" i="0" dirty="0">
              <a:solidFill>
                <a:srgbClr val="636363"/>
              </a:solidFill>
              <a:effectLst/>
              <a:latin typeface="Arial" panose="020B0604020202020204" pitchFamily="34" charset="0"/>
            </a:endParaRPr>
          </a:p>
          <a:p>
            <a:pPr algn="l"/>
            <a:endParaRPr lang="en-US" b="0" i="0" dirty="0">
              <a:solidFill>
                <a:srgbClr val="636363"/>
              </a:solidFill>
              <a:effectLst/>
              <a:latin typeface="Arial" panose="020B0604020202020204" pitchFamily="34" charset="0"/>
            </a:endParaRPr>
          </a:p>
          <a:p>
            <a:pPr algn="l"/>
            <a:endParaRPr lang="en-US" b="0" i="0" dirty="0">
              <a:solidFill>
                <a:srgbClr val="636363"/>
              </a:solidFill>
              <a:effectLst/>
              <a:latin typeface="Arial" panose="020B0604020202020204" pitchFamily="34" charset="0"/>
            </a:endParaRPr>
          </a:p>
          <a:p>
            <a:pPr algn="l"/>
            <a:r>
              <a:rPr lang="en-US" b="0" i="0" dirty="0">
                <a:solidFill>
                  <a:srgbClr val="636363"/>
                </a:solidFill>
                <a:effectLst/>
                <a:latin typeface="Arial" panose="020B0604020202020204" pitchFamily="34" charset="0"/>
              </a:rPr>
              <a:t>Virtual Reality (VR) has gained tremendous popularity in the educational field. VR provides an opportunity for students to see something as if it is real, thus, increase knowledge retention to a significant level, where the traditional classroom based lectures harvested less knowledge retention rate in the past</a:t>
            </a:r>
          </a:p>
          <a:p>
            <a:pPr algn="l"/>
            <a:r>
              <a:rPr lang="en-US" b="0" i="0" dirty="0">
                <a:solidFill>
                  <a:srgbClr val="636363"/>
                </a:solidFill>
                <a:effectLst/>
                <a:latin typeface="Arial" panose="020B0604020202020204" pitchFamily="34" charset="0"/>
              </a:rPr>
              <a:t>The increasing number of Smartphone users is also an advantage of providing a good opportunity for the students to get an education online. Online education includes online courses along with online examinations which have acquired a lot of popularity among the working professionals to learn new things and expand the aperture of their knowledge.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7DA5F-3950-47F3-AED6-74821001F7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17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EA0D41-3FA5-477F-A07E-B5C99C0F7A13}" type="slidenum">
              <a:rPr lang="en-US" smtClean="0"/>
              <a:t>129</a:t>
            </a:fld>
            <a:endParaRPr lang="en-US"/>
          </a:p>
        </p:txBody>
      </p:sp>
    </p:spTree>
    <p:extLst>
      <p:ext uri="{BB962C8B-B14F-4D97-AF65-F5344CB8AC3E}">
        <p14:creationId xmlns:p14="http://schemas.microsoft.com/office/powerpoint/2010/main" val="28463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A320C3-4339-4174-BC8C-2351EBCAC6BF}" type="slidenum">
              <a:rPr lang="en-US" smtClean="0"/>
              <a:t>136</a:t>
            </a:fld>
            <a:endParaRPr lang="en-US"/>
          </a:p>
        </p:txBody>
      </p:sp>
    </p:spTree>
    <p:extLst>
      <p:ext uri="{BB962C8B-B14F-4D97-AF65-F5344CB8AC3E}">
        <p14:creationId xmlns:p14="http://schemas.microsoft.com/office/powerpoint/2010/main" val="4141771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9.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9.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9.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9.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9.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9.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688C1C-9E0C-491A-BAC5-B94D0FB7A90D}"/>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4" name="Graphic 3">
            <a:extLst>
              <a:ext uri="{FF2B5EF4-FFF2-40B4-BE49-F238E27FC236}">
                <a16:creationId xmlns:a16="http://schemas.microsoft.com/office/drawing/2014/main" id="{1687597E-C079-4AF7-84E2-ADE384EC16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2827817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33CE25-C8A2-406F-A9C2-33BCAD010944}"/>
              </a:ext>
            </a:extLst>
          </p:cNvPr>
          <p:cNvSpPr>
            <a:spLocks noGrp="1"/>
          </p:cNvSpPr>
          <p:nvPr>
            <p:ph type="ctrTitle"/>
          </p:nvPr>
        </p:nvSpPr>
        <p:spPr>
          <a:xfrm>
            <a:off x="429580" y="2343104"/>
            <a:ext cx="3419955" cy="1333520"/>
          </a:xfrm>
          <a:effectLst/>
        </p:spPr>
        <p:txBody>
          <a:bodyPr lIns="0" tIns="0" rIns="0" bIns="0" anchor="t">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4" name="Subtitle 2">
            <a:extLst>
              <a:ext uri="{FF2B5EF4-FFF2-40B4-BE49-F238E27FC236}">
                <a16:creationId xmlns:a16="http://schemas.microsoft.com/office/drawing/2014/main" id="{266EF6E0-79E6-43F9-AC81-4A065C583543}"/>
              </a:ext>
            </a:extLst>
          </p:cNvPr>
          <p:cNvSpPr>
            <a:spLocks noGrp="1"/>
          </p:cNvSpPr>
          <p:nvPr>
            <p:ph type="subTitle" idx="1"/>
          </p:nvPr>
        </p:nvSpPr>
        <p:spPr>
          <a:xfrm>
            <a:off x="429580" y="4326181"/>
            <a:ext cx="3419955" cy="1423263"/>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2DFBEB97-5DA7-4C7F-943F-87DC01A0EF8B}"/>
              </a:ext>
            </a:extLst>
          </p:cNvPr>
          <p:cNvSpPr/>
          <p:nvPr userDrawn="1"/>
        </p:nvSpPr>
        <p:spPr>
          <a:xfrm>
            <a:off x="362905" y="3959280"/>
            <a:ext cx="1782493" cy="5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C50903B-D42D-4D22-A958-C1CD2AD939EE}"/>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70F5F562-BA8F-4BB6-8EE1-7951C77A0E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3824497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ME_Title and Content">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14F22FEF-0E2F-48B4-9C9A-F3D786374EF5}"/>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dirty="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dirty="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03870805-F264-4014-89E0-FC5D2FD10BD6}"/>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sp>
        <p:nvSpPr>
          <p:cNvPr id="8" name="Title 1">
            <a:extLst>
              <a:ext uri="{FF2B5EF4-FFF2-40B4-BE49-F238E27FC236}">
                <a16:creationId xmlns:a16="http://schemas.microsoft.com/office/drawing/2014/main" id="{6A00F674-7D3A-4972-8A15-D48B2A1C1BAF}"/>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800" b="1">
                <a:solidFill>
                  <a:schemeClr val="accent1"/>
                </a:solidFill>
                <a:latin typeface="TH SarabunPSK" panose="020B0500040200020003" pitchFamily="34" charset="-34"/>
                <a:cs typeface="TH SarabunPSK" panose="020B0500040200020003" pitchFamily="34" charset="-34"/>
              </a:defRPr>
            </a:lvl1pPr>
          </a:lstStyle>
          <a:p>
            <a:r>
              <a:rPr lang="en-US" dirty="0"/>
              <a:t>Click to edit Master title style</a:t>
            </a:r>
          </a:p>
        </p:txBody>
      </p:sp>
      <p:sp>
        <p:nvSpPr>
          <p:cNvPr id="6" name="Rectangle 5">
            <a:extLst>
              <a:ext uri="{FF2B5EF4-FFF2-40B4-BE49-F238E27FC236}">
                <a16:creationId xmlns:a16="http://schemas.microsoft.com/office/drawing/2014/main" id="{0EA27278-9FBB-4583-A265-575659DA74AC}"/>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9" name="Picture 4" descr="ธกส BAAC Thailand - Home | Facebook">
            <a:extLst>
              <a:ext uri="{FF2B5EF4-FFF2-40B4-BE49-F238E27FC236}">
                <a16:creationId xmlns:a16="http://schemas.microsoft.com/office/drawing/2014/main" id="{5ED66B32-8A9A-414C-9FBB-B4B029C834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5066" y="6369066"/>
            <a:ext cx="393871" cy="393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F789B025-431E-4355-96D3-D756EF5624B0}"/>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3541"/>
          <a:stretch/>
        </p:blipFill>
        <p:spPr bwMode="auto">
          <a:xfrm>
            <a:off x="1100728" y="6369066"/>
            <a:ext cx="393871" cy="4140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AA895CE-A9FB-4966-82DA-01E7612EC905}"/>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13" name="Graphic 12">
            <a:extLst>
              <a:ext uri="{FF2B5EF4-FFF2-40B4-BE49-F238E27FC236}">
                <a16:creationId xmlns:a16="http://schemas.microsoft.com/office/drawing/2014/main" id="{6BEC1A39-CF9E-41E5-A57F-8F4937DDCB8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27861141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5" orient="horz" pos="4020">
          <p15:clr>
            <a:srgbClr val="FBAE40"/>
          </p15:clr>
        </p15:guide>
        <p15:guide id="6" orient="horz"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ME_Cover Layou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2C7BDF-FD24-4406-9403-149A2AB264C6}"/>
              </a:ext>
            </a:extLst>
          </p:cNvPr>
          <p:cNvSpPr>
            <a:spLocks noGrp="1"/>
          </p:cNvSpPr>
          <p:nvPr>
            <p:ph type="ctrTitle"/>
          </p:nvPr>
        </p:nvSpPr>
        <p:spPr>
          <a:xfrm>
            <a:off x="3162298" y="1713911"/>
            <a:ext cx="8334375" cy="1411876"/>
          </a:xfrm>
          <a:effectLst>
            <a:outerShdw blurRad="50800" dist="38100" dir="2700000" algn="tl" rotWithShape="0">
              <a:prstClr val="black">
                <a:alpha val="40000"/>
              </a:prstClr>
            </a:outerShdw>
          </a:effectLst>
        </p:spPr>
        <p:txBody>
          <a:bodyPr lIns="0" tIns="0" rIns="0" bIns="0" anchor="b">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7" name="Subtitle 2">
            <a:extLst>
              <a:ext uri="{FF2B5EF4-FFF2-40B4-BE49-F238E27FC236}">
                <a16:creationId xmlns:a16="http://schemas.microsoft.com/office/drawing/2014/main" id="{1D8286AD-A9FB-4FF7-B52D-196825ADA01E}"/>
              </a:ext>
            </a:extLst>
          </p:cNvPr>
          <p:cNvSpPr>
            <a:spLocks noGrp="1"/>
          </p:cNvSpPr>
          <p:nvPr>
            <p:ph type="subTitle" idx="1"/>
          </p:nvPr>
        </p:nvSpPr>
        <p:spPr>
          <a:xfrm>
            <a:off x="3162298" y="3732214"/>
            <a:ext cx="8334375" cy="652462"/>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B69B62BF-E5DD-4793-A4DC-C37228770935}"/>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5" name="Graphic 4">
            <a:extLst>
              <a:ext uri="{FF2B5EF4-FFF2-40B4-BE49-F238E27FC236}">
                <a16:creationId xmlns:a16="http://schemas.microsoft.com/office/drawing/2014/main" id="{E911E209-3454-4577-A831-4CB87039FF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3962997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ME_Cover Layou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33CE25-C8A2-406F-A9C2-33BCAD010944}"/>
              </a:ext>
            </a:extLst>
          </p:cNvPr>
          <p:cNvSpPr>
            <a:spLocks noGrp="1"/>
          </p:cNvSpPr>
          <p:nvPr>
            <p:ph type="ctrTitle"/>
          </p:nvPr>
        </p:nvSpPr>
        <p:spPr>
          <a:xfrm>
            <a:off x="429580" y="2343104"/>
            <a:ext cx="3419955" cy="1333520"/>
          </a:xfrm>
          <a:effectLst/>
        </p:spPr>
        <p:txBody>
          <a:bodyPr lIns="0" tIns="0" rIns="0" bIns="0" anchor="t">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4" name="Subtitle 2">
            <a:extLst>
              <a:ext uri="{FF2B5EF4-FFF2-40B4-BE49-F238E27FC236}">
                <a16:creationId xmlns:a16="http://schemas.microsoft.com/office/drawing/2014/main" id="{266EF6E0-79E6-43F9-AC81-4A065C583543}"/>
              </a:ext>
            </a:extLst>
          </p:cNvPr>
          <p:cNvSpPr>
            <a:spLocks noGrp="1"/>
          </p:cNvSpPr>
          <p:nvPr>
            <p:ph type="subTitle" idx="1"/>
          </p:nvPr>
        </p:nvSpPr>
        <p:spPr>
          <a:xfrm>
            <a:off x="429580" y="4326181"/>
            <a:ext cx="3419955" cy="1423263"/>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2DFBEB97-5DA7-4C7F-943F-87DC01A0EF8B}"/>
              </a:ext>
            </a:extLst>
          </p:cNvPr>
          <p:cNvSpPr/>
          <p:nvPr userDrawn="1"/>
        </p:nvSpPr>
        <p:spPr>
          <a:xfrm>
            <a:off x="362905" y="3959280"/>
            <a:ext cx="1782493" cy="5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F49AFFC-8ACE-40E5-974D-D9A4E91F2AB0}"/>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2075CABF-C5F6-4957-9691-76D89BF188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2247620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D7FE6D5-315A-453A-9418-DC2502628851}"/>
              </a:ext>
            </a:extLst>
          </p:cNvPr>
          <p:cNvSpPr>
            <a:spLocks noGrp="1"/>
          </p:cNvSpPr>
          <p:nvPr>
            <p:ph type="pic" sz="quarter" idx="41" hasCustomPrompt="1"/>
          </p:nvPr>
        </p:nvSpPr>
        <p:spPr>
          <a:xfrm>
            <a:off x="5339723"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37523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838200" y="746013"/>
            <a:ext cx="10515600" cy="624417"/>
          </a:xfrm>
        </p:spPr>
        <p:txBody>
          <a:bodyPr>
            <a:noAutofit/>
          </a:bodyPr>
          <a:lstStyle>
            <a:lvl1pPr algn="ctr">
              <a:defRPr sz="4800">
                <a:solidFill>
                  <a:srgbClr val="FFFFFF"/>
                </a:solidFill>
              </a:defRPr>
            </a:lvl1pPr>
          </a:lstStyle>
          <a:p>
            <a:r>
              <a:rPr lang="en-US" dirty="0"/>
              <a:t>MASTER TITLE HERE</a:t>
            </a:r>
          </a:p>
        </p:txBody>
      </p:sp>
    </p:spTree>
    <p:extLst>
      <p:ext uri="{BB962C8B-B14F-4D97-AF65-F5344CB8AC3E}">
        <p14:creationId xmlns:p14="http://schemas.microsoft.com/office/powerpoint/2010/main" val="4220885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_Cover Layou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2C7BDF-FD24-4406-9403-149A2AB264C6}"/>
              </a:ext>
            </a:extLst>
          </p:cNvPr>
          <p:cNvSpPr>
            <a:spLocks noGrp="1"/>
          </p:cNvSpPr>
          <p:nvPr>
            <p:ph type="ctrTitle"/>
          </p:nvPr>
        </p:nvSpPr>
        <p:spPr>
          <a:xfrm>
            <a:off x="3162298" y="1713911"/>
            <a:ext cx="8334375" cy="1411876"/>
          </a:xfrm>
          <a:effectLst>
            <a:outerShdw blurRad="50800" dist="38100" dir="2700000" algn="tl" rotWithShape="0">
              <a:prstClr val="black">
                <a:alpha val="40000"/>
              </a:prstClr>
            </a:outerShdw>
          </a:effectLst>
        </p:spPr>
        <p:txBody>
          <a:bodyPr lIns="0" tIns="0" rIns="0" bIns="0" anchor="b">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7" name="Subtitle 2">
            <a:extLst>
              <a:ext uri="{FF2B5EF4-FFF2-40B4-BE49-F238E27FC236}">
                <a16:creationId xmlns:a16="http://schemas.microsoft.com/office/drawing/2014/main" id="{1D8286AD-A9FB-4FF7-B52D-196825ADA01E}"/>
              </a:ext>
            </a:extLst>
          </p:cNvPr>
          <p:cNvSpPr>
            <a:spLocks noGrp="1"/>
          </p:cNvSpPr>
          <p:nvPr>
            <p:ph type="subTitle" idx="1"/>
          </p:nvPr>
        </p:nvSpPr>
        <p:spPr>
          <a:xfrm>
            <a:off x="3162298" y="3732214"/>
            <a:ext cx="8334375" cy="652462"/>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D03E2350-28BD-408A-9E62-419DF32412EA}"/>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5" name="Graphic 4">
            <a:extLst>
              <a:ext uri="{FF2B5EF4-FFF2-40B4-BE49-F238E27FC236}">
                <a16:creationId xmlns:a16="http://schemas.microsoft.com/office/drawing/2014/main" id="{8A9330B2-FD25-4647-BC4E-E006B53070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3454693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_Cover Layou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33CE25-C8A2-406F-A9C2-33BCAD010944}"/>
              </a:ext>
            </a:extLst>
          </p:cNvPr>
          <p:cNvSpPr>
            <a:spLocks noGrp="1"/>
          </p:cNvSpPr>
          <p:nvPr>
            <p:ph type="ctrTitle"/>
          </p:nvPr>
        </p:nvSpPr>
        <p:spPr>
          <a:xfrm>
            <a:off x="429580" y="2343104"/>
            <a:ext cx="3419955" cy="1333520"/>
          </a:xfrm>
          <a:effectLst/>
        </p:spPr>
        <p:txBody>
          <a:bodyPr lIns="0" tIns="0" rIns="0" bIns="0" anchor="t">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4" name="Subtitle 2">
            <a:extLst>
              <a:ext uri="{FF2B5EF4-FFF2-40B4-BE49-F238E27FC236}">
                <a16:creationId xmlns:a16="http://schemas.microsoft.com/office/drawing/2014/main" id="{266EF6E0-79E6-43F9-AC81-4A065C583543}"/>
              </a:ext>
            </a:extLst>
          </p:cNvPr>
          <p:cNvSpPr>
            <a:spLocks noGrp="1"/>
          </p:cNvSpPr>
          <p:nvPr>
            <p:ph type="subTitle" idx="1"/>
          </p:nvPr>
        </p:nvSpPr>
        <p:spPr>
          <a:xfrm>
            <a:off x="429580" y="4326181"/>
            <a:ext cx="3419955" cy="1423263"/>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2DFBEB97-5DA7-4C7F-943F-87DC01A0EF8B}"/>
              </a:ext>
            </a:extLst>
          </p:cNvPr>
          <p:cNvSpPr/>
          <p:nvPr userDrawn="1"/>
        </p:nvSpPr>
        <p:spPr>
          <a:xfrm>
            <a:off x="362905" y="3959280"/>
            <a:ext cx="1782493" cy="5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1D25A5-1E59-4F6C-9F7C-1B7A32253ECB}"/>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19B80197-8753-40BC-849C-EE5BFAF7CB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1082666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ME_Title and Content">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14F22FEF-0E2F-48B4-9C9A-F3D786374EF5}"/>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dirty="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dirty="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03870805-F264-4014-89E0-FC5D2FD10BD6}"/>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sp>
        <p:nvSpPr>
          <p:cNvPr id="8" name="Title 1">
            <a:extLst>
              <a:ext uri="{FF2B5EF4-FFF2-40B4-BE49-F238E27FC236}">
                <a16:creationId xmlns:a16="http://schemas.microsoft.com/office/drawing/2014/main" id="{6A00F674-7D3A-4972-8A15-D48B2A1C1BAF}"/>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0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0EA27278-9FBB-4583-A265-575659DA74AC}"/>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9" name="Picture 2" descr="ABOUT US | SIASUN">
            <a:extLst>
              <a:ext uri="{FF2B5EF4-FFF2-40B4-BE49-F238E27FC236}">
                <a16:creationId xmlns:a16="http://schemas.microsoft.com/office/drawing/2014/main" id="{FF25BA99-BA40-4C49-88E7-F835BD7A71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60403" y="6281818"/>
            <a:ext cx="1260122" cy="5683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245A29-E84C-4297-9983-82DF6D3C8BCB}"/>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12" name="Graphic 11">
            <a:extLst>
              <a:ext uri="{FF2B5EF4-FFF2-40B4-BE49-F238E27FC236}">
                <a16:creationId xmlns:a16="http://schemas.microsoft.com/office/drawing/2014/main" id="{3033DCC7-8235-4B4E-809C-5851C070A3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3136702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5" orient="horz" pos="4020">
          <p15:clr>
            <a:srgbClr val="FBAE40"/>
          </p15:clr>
        </p15:guide>
        <p15:guide id="6" orient="horz" pos="6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_Title and Content">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14F22FEF-0E2F-48B4-9C9A-F3D786374EF5}"/>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dirty="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dirty="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03870805-F264-4014-89E0-FC5D2FD10BD6}"/>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sp>
        <p:nvSpPr>
          <p:cNvPr id="4" name="TextBox 3">
            <a:extLst>
              <a:ext uri="{FF2B5EF4-FFF2-40B4-BE49-F238E27FC236}">
                <a16:creationId xmlns:a16="http://schemas.microsoft.com/office/drawing/2014/main" id="{1E45840B-E847-4618-BE28-B35E92B8FD24}"/>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5" name="Graphic 4">
            <a:extLst>
              <a:ext uri="{FF2B5EF4-FFF2-40B4-BE49-F238E27FC236}">
                <a16:creationId xmlns:a16="http://schemas.microsoft.com/office/drawing/2014/main" id="{1489FA83-7595-4712-A887-16ACBD0626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35349306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5" orient="horz" pos="4020">
          <p15:clr>
            <a:srgbClr val="FBAE40"/>
          </p15:clr>
        </p15:guide>
        <p15:guide id="6"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953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_Title and Content">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14F22FEF-0E2F-48B4-9C9A-F3D786374EF5}"/>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dirty="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dirty="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03870805-F264-4014-89E0-FC5D2FD10BD6}"/>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sp>
        <p:nvSpPr>
          <p:cNvPr id="3" name="Picture Placeholder 2">
            <a:extLst>
              <a:ext uri="{FF2B5EF4-FFF2-40B4-BE49-F238E27FC236}">
                <a16:creationId xmlns:a16="http://schemas.microsoft.com/office/drawing/2014/main" id="{46A0A5EE-B47D-4868-BE4B-4E01C0B46F81}"/>
              </a:ext>
            </a:extLst>
          </p:cNvPr>
          <p:cNvSpPr>
            <a:spLocks noGrp="1"/>
          </p:cNvSpPr>
          <p:nvPr>
            <p:ph type="pic" sz="quarter" idx="10"/>
          </p:nvPr>
        </p:nvSpPr>
        <p:spPr>
          <a:xfrm>
            <a:off x="996359" y="1403494"/>
            <a:ext cx="6537325" cy="4108450"/>
          </a:xfrm>
        </p:spPr>
        <p:txBody>
          <a:bodyPr>
            <a:normAutofit/>
          </a:bodyPr>
          <a:lstStyle>
            <a:lvl1pPr>
              <a:defRPr sz="1800"/>
            </a:lvl1pPr>
          </a:lstStyle>
          <a:p>
            <a:endParaRPr lang="en-US"/>
          </a:p>
        </p:txBody>
      </p:sp>
      <p:sp>
        <p:nvSpPr>
          <p:cNvPr id="5" name="TextBox 4">
            <a:extLst>
              <a:ext uri="{FF2B5EF4-FFF2-40B4-BE49-F238E27FC236}">
                <a16:creationId xmlns:a16="http://schemas.microsoft.com/office/drawing/2014/main" id="{688CE4F4-A976-4F69-87EA-CD1BAF18F9E8}"/>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6" name="Graphic 5">
            <a:extLst>
              <a:ext uri="{FF2B5EF4-FFF2-40B4-BE49-F238E27FC236}">
                <a16:creationId xmlns:a16="http://schemas.microsoft.com/office/drawing/2014/main" id="{78CFDDAA-944F-4C19-86E7-9062DB03AD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42977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5" orient="horz" pos="4020">
          <p15:clr>
            <a:srgbClr val="FBAE40"/>
          </p15:clr>
        </p15:guide>
        <p15:guide id="6" orient="horz" pos="69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14F22FEF-0E2F-48B4-9C9A-F3D786374EF5}"/>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dirty="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dirty="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03870805-F264-4014-89E0-FC5D2FD10BD6}"/>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sp>
        <p:nvSpPr>
          <p:cNvPr id="8" name="Title 1">
            <a:extLst>
              <a:ext uri="{FF2B5EF4-FFF2-40B4-BE49-F238E27FC236}">
                <a16:creationId xmlns:a16="http://schemas.microsoft.com/office/drawing/2014/main" id="{6A00F674-7D3A-4972-8A15-D48B2A1C1BAF}"/>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0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0EA27278-9FBB-4583-A265-575659DA74AC}"/>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1026" name="Picture 2" descr="ABOUT US | SIASUN">
            <a:extLst>
              <a:ext uri="{FF2B5EF4-FFF2-40B4-BE49-F238E27FC236}">
                <a16:creationId xmlns:a16="http://schemas.microsoft.com/office/drawing/2014/main" id="{FBDFC9DF-0552-43BF-861E-C81F79A2B9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60403" y="6281818"/>
            <a:ext cx="1260122" cy="5683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D29BCE9-2728-494B-AF58-B4C7DD5D8B7E}"/>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11" name="Graphic 10">
            <a:extLst>
              <a:ext uri="{FF2B5EF4-FFF2-40B4-BE49-F238E27FC236}">
                <a16:creationId xmlns:a16="http://schemas.microsoft.com/office/drawing/2014/main" id="{B4E8A74F-076E-4885-AAB9-7880D8C15D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12849026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5" orient="horz" pos="4020">
          <p15:clr>
            <a:srgbClr val="FBAE40"/>
          </p15:clr>
        </p15:guide>
        <p15:guide id="6" orient="horz" pos="69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95A58711-D04B-40DE-AF0D-002E2ACA9881}"/>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dirty="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dirty="0">
                <a:latin typeface="Arial" panose="020B0604020202020204" pitchFamily="34" charset="0"/>
                <a:cs typeface="Arial" panose="020B0604020202020204" pitchFamily="34" charset="0"/>
              </a:rPr>
              <a:t> –</a:t>
            </a:r>
          </a:p>
        </p:txBody>
      </p:sp>
      <p:sp>
        <p:nvSpPr>
          <p:cNvPr id="3" name="TextBox 2">
            <a:extLst>
              <a:ext uri="{FF2B5EF4-FFF2-40B4-BE49-F238E27FC236}">
                <a16:creationId xmlns:a16="http://schemas.microsoft.com/office/drawing/2014/main" id="{AE6C48BB-B9CE-4B3A-B315-A2CBFED3A897}"/>
              </a:ext>
            </a:extLst>
          </p:cNvPr>
          <p:cNvSpPr txBox="1"/>
          <p:nvPr userDrawn="1"/>
        </p:nvSpPr>
        <p:spPr>
          <a:xfrm rot="16200000">
            <a:off x="10385413" y="4506994"/>
            <a:ext cx="3219151"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4" name="Graphic 3">
            <a:extLst>
              <a:ext uri="{FF2B5EF4-FFF2-40B4-BE49-F238E27FC236}">
                <a16:creationId xmlns:a16="http://schemas.microsoft.com/office/drawing/2014/main" id="{28B2C640-2D9D-4DF2-98B2-F98D971578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2083982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93B1-1A89-415B-BAC2-6AA066BA7C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282F583F-3905-42CE-A989-FF8E88599A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521E498B-D083-4490-88F3-C01E42B9729A}"/>
              </a:ext>
            </a:extLst>
          </p:cNvPr>
          <p:cNvSpPr>
            <a:spLocks noGrp="1"/>
          </p:cNvSpPr>
          <p:nvPr>
            <p:ph type="dt" sz="half" idx="10"/>
          </p:nvPr>
        </p:nvSpPr>
        <p:spPr/>
        <p:txBody>
          <a:bodyPr/>
          <a:lstStyle/>
          <a:p>
            <a:fld id="{F92E66E1-459F-48BE-9DA9-B455A78DFF7B}" type="datetimeFigureOut">
              <a:rPr lang="th-TH" smtClean="0"/>
              <a:t>24/11/64</a:t>
            </a:fld>
            <a:endParaRPr lang="th-TH"/>
          </a:p>
        </p:txBody>
      </p:sp>
      <p:sp>
        <p:nvSpPr>
          <p:cNvPr id="5" name="Footer Placeholder 4">
            <a:extLst>
              <a:ext uri="{FF2B5EF4-FFF2-40B4-BE49-F238E27FC236}">
                <a16:creationId xmlns:a16="http://schemas.microsoft.com/office/drawing/2014/main" id="{269E4CD6-7CC4-4D7B-BE2C-2907B0AF60BF}"/>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DA1828EF-0EA0-41CE-8A71-F6B99BE3A8BF}"/>
              </a:ext>
            </a:extLst>
          </p:cNvPr>
          <p:cNvSpPr>
            <a:spLocks noGrp="1"/>
          </p:cNvSpPr>
          <p:nvPr>
            <p:ph type="sldNum" sz="quarter" idx="12"/>
          </p:nvPr>
        </p:nvSpPr>
        <p:spPr/>
        <p:txBody>
          <a:bodyPr/>
          <a:lstStyle/>
          <a:p>
            <a:fld id="{599F539D-2447-4D57-BDB0-BD4396063F58}" type="slidenum">
              <a:rPr lang="th-TH" smtClean="0"/>
              <a:t>‹#›</a:t>
            </a:fld>
            <a:endParaRPr lang="th-TH"/>
          </a:p>
        </p:txBody>
      </p:sp>
    </p:spTree>
    <p:extLst>
      <p:ext uri="{BB962C8B-B14F-4D97-AF65-F5344CB8AC3E}">
        <p14:creationId xmlns:p14="http://schemas.microsoft.com/office/powerpoint/2010/main" val="39631722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F8DB-BBE5-4F2C-95C1-20FE74547E92}"/>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36084F32-7345-4297-9D31-12859D4C84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A4B242E5-3768-4437-8976-E78B7B369323}"/>
              </a:ext>
            </a:extLst>
          </p:cNvPr>
          <p:cNvSpPr>
            <a:spLocks noGrp="1"/>
          </p:cNvSpPr>
          <p:nvPr>
            <p:ph type="dt" sz="half" idx="10"/>
          </p:nvPr>
        </p:nvSpPr>
        <p:spPr/>
        <p:txBody>
          <a:bodyPr/>
          <a:lstStyle/>
          <a:p>
            <a:fld id="{F92E66E1-459F-48BE-9DA9-B455A78DFF7B}" type="datetimeFigureOut">
              <a:rPr lang="th-TH" smtClean="0"/>
              <a:t>24/11/64</a:t>
            </a:fld>
            <a:endParaRPr lang="th-TH"/>
          </a:p>
        </p:txBody>
      </p:sp>
      <p:sp>
        <p:nvSpPr>
          <p:cNvPr id="5" name="Footer Placeholder 4">
            <a:extLst>
              <a:ext uri="{FF2B5EF4-FFF2-40B4-BE49-F238E27FC236}">
                <a16:creationId xmlns:a16="http://schemas.microsoft.com/office/drawing/2014/main" id="{839923F3-923A-41B3-A00D-601035CE793F}"/>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2C961F99-BC43-4B26-86AC-A347CCB9A416}"/>
              </a:ext>
            </a:extLst>
          </p:cNvPr>
          <p:cNvSpPr>
            <a:spLocks noGrp="1"/>
          </p:cNvSpPr>
          <p:nvPr>
            <p:ph type="sldNum" sz="quarter" idx="12"/>
          </p:nvPr>
        </p:nvSpPr>
        <p:spPr/>
        <p:txBody>
          <a:bodyPr/>
          <a:lstStyle/>
          <a:p>
            <a:fld id="{599F539D-2447-4D57-BDB0-BD4396063F58}" type="slidenum">
              <a:rPr lang="th-TH" smtClean="0"/>
              <a:t>‹#›</a:t>
            </a:fld>
            <a:endParaRPr lang="th-TH"/>
          </a:p>
        </p:txBody>
      </p:sp>
    </p:spTree>
    <p:extLst>
      <p:ext uri="{BB962C8B-B14F-4D97-AF65-F5344CB8AC3E}">
        <p14:creationId xmlns:p14="http://schemas.microsoft.com/office/powerpoint/2010/main" val="1842854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81A1-E872-4A59-95B1-7AD5BEA69D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D42B35E5-A0A1-43BA-87C5-6174925375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1D6898-5BE7-4F02-9702-249D40DA5F75}"/>
              </a:ext>
            </a:extLst>
          </p:cNvPr>
          <p:cNvSpPr>
            <a:spLocks noGrp="1"/>
          </p:cNvSpPr>
          <p:nvPr>
            <p:ph type="dt" sz="half" idx="10"/>
          </p:nvPr>
        </p:nvSpPr>
        <p:spPr/>
        <p:txBody>
          <a:bodyPr/>
          <a:lstStyle/>
          <a:p>
            <a:fld id="{F92E66E1-459F-48BE-9DA9-B455A78DFF7B}" type="datetimeFigureOut">
              <a:rPr lang="th-TH" smtClean="0"/>
              <a:t>24/11/64</a:t>
            </a:fld>
            <a:endParaRPr lang="th-TH"/>
          </a:p>
        </p:txBody>
      </p:sp>
      <p:sp>
        <p:nvSpPr>
          <p:cNvPr id="5" name="Footer Placeholder 4">
            <a:extLst>
              <a:ext uri="{FF2B5EF4-FFF2-40B4-BE49-F238E27FC236}">
                <a16:creationId xmlns:a16="http://schemas.microsoft.com/office/drawing/2014/main" id="{0A5EC978-84B2-40DF-B932-185EE548E359}"/>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FC3184D5-A02A-4F06-9460-4F8E65808DFD}"/>
              </a:ext>
            </a:extLst>
          </p:cNvPr>
          <p:cNvSpPr>
            <a:spLocks noGrp="1"/>
          </p:cNvSpPr>
          <p:nvPr>
            <p:ph type="sldNum" sz="quarter" idx="12"/>
          </p:nvPr>
        </p:nvSpPr>
        <p:spPr/>
        <p:txBody>
          <a:bodyPr/>
          <a:lstStyle/>
          <a:p>
            <a:fld id="{599F539D-2447-4D57-BDB0-BD4396063F58}" type="slidenum">
              <a:rPr lang="th-TH" smtClean="0"/>
              <a:t>‹#›</a:t>
            </a:fld>
            <a:endParaRPr lang="th-TH"/>
          </a:p>
        </p:txBody>
      </p:sp>
    </p:spTree>
    <p:extLst>
      <p:ext uri="{BB962C8B-B14F-4D97-AF65-F5344CB8AC3E}">
        <p14:creationId xmlns:p14="http://schemas.microsoft.com/office/powerpoint/2010/main" val="814850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B61E-0759-4673-A806-F01DCA9A53E4}"/>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7076A2FB-15F5-4ABB-A14B-FA7A91D756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27736FD0-00F4-4EFB-9551-4A7886DE2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6A7A624F-ABD4-4A95-B994-34361D2389FD}"/>
              </a:ext>
            </a:extLst>
          </p:cNvPr>
          <p:cNvSpPr>
            <a:spLocks noGrp="1"/>
          </p:cNvSpPr>
          <p:nvPr>
            <p:ph type="dt" sz="half" idx="10"/>
          </p:nvPr>
        </p:nvSpPr>
        <p:spPr/>
        <p:txBody>
          <a:bodyPr/>
          <a:lstStyle/>
          <a:p>
            <a:fld id="{F92E66E1-459F-48BE-9DA9-B455A78DFF7B}" type="datetimeFigureOut">
              <a:rPr lang="th-TH" smtClean="0"/>
              <a:t>24/11/64</a:t>
            </a:fld>
            <a:endParaRPr lang="th-TH"/>
          </a:p>
        </p:txBody>
      </p:sp>
      <p:sp>
        <p:nvSpPr>
          <p:cNvPr id="6" name="Footer Placeholder 5">
            <a:extLst>
              <a:ext uri="{FF2B5EF4-FFF2-40B4-BE49-F238E27FC236}">
                <a16:creationId xmlns:a16="http://schemas.microsoft.com/office/drawing/2014/main" id="{0E8F6212-6228-4539-ABBD-DE66201D5EBA}"/>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DD615E74-568A-4602-A246-AC4105B854FC}"/>
              </a:ext>
            </a:extLst>
          </p:cNvPr>
          <p:cNvSpPr>
            <a:spLocks noGrp="1"/>
          </p:cNvSpPr>
          <p:nvPr>
            <p:ph type="sldNum" sz="quarter" idx="12"/>
          </p:nvPr>
        </p:nvSpPr>
        <p:spPr/>
        <p:txBody>
          <a:bodyPr/>
          <a:lstStyle/>
          <a:p>
            <a:fld id="{599F539D-2447-4D57-BDB0-BD4396063F58}" type="slidenum">
              <a:rPr lang="th-TH" smtClean="0"/>
              <a:t>‹#›</a:t>
            </a:fld>
            <a:endParaRPr lang="th-TH"/>
          </a:p>
        </p:txBody>
      </p:sp>
    </p:spTree>
    <p:extLst>
      <p:ext uri="{BB962C8B-B14F-4D97-AF65-F5344CB8AC3E}">
        <p14:creationId xmlns:p14="http://schemas.microsoft.com/office/powerpoint/2010/main" val="1337033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D09C8-F7F6-4EB7-9C8B-DA82B3874D08}"/>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D3BA79EA-23EC-46B7-9188-52E14D053B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E37014-C5F7-485F-9E6F-11086CC604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98196131-95D3-4D83-A564-5493C55667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85921D-E257-4E1A-AD61-2A714DE0A1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A0A68124-465A-4235-8B82-38D5DBB76898}"/>
              </a:ext>
            </a:extLst>
          </p:cNvPr>
          <p:cNvSpPr>
            <a:spLocks noGrp="1"/>
          </p:cNvSpPr>
          <p:nvPr>
            <p:ph type="dt" sz="half" idx="10"/>
          </p:nvPr>
        </p:nvSpPr>
        <p:spPr/>
        <p:txBody>
          <a:bodyPr/>
          <a:lstStyle/>
          <a:p>
            <a:fld id="{F92E66E1-459F-48BE-9DA9-B455A78DFF7B}" type="datetimeFigureOut">
              <a:rPr lang="th-TH" smtClean="0"/>
              <a:t>24/11/64</a:t>
            </a:fld>
            <a:endParaRPr lang="th-TH"/>
          </a:p>
        </p:txBody>
      </p:sp>
      <p:sp>
        <p:nvSpPr>
          <p:cNvPr id="8" name="Footer Placeholder 7">
            <a:extLst>
              <a:ext uri="{FF2B5EF4-FFF2-40B4-BE49-F238E27FC236}">
                <a16:creationId xmlns:a16="http://schemas.microsoft.com/office/drawing/2014/main" id="{F5278731-DAC3-4C42-85E9-C64DCB7FF19F}"/>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CA590573-2F5C-4718-B37F-C2BFCF2185FD}"/>
              </a:ext>
            </a:extLst>
          </p:cNvPr>
          <p:cNvSpPr>
            <a:spLocks noGrp="1"/>
          </p:cNvSpPr>
          <p:nvPr>
            <p:ph type="sldNum" sz="quarter" idx="12"/>
          </p:nvPr>
        </p:nvSpPr>
        <p:spPr/>
        <p:txBody>
          <a:bodyPr/>
          <a:lstStyle/>
          <a:p>
            <a:fld id="{599F539D-2447-4D57-BDB0-BD4396063F58}" type="slidenum">
              <a:rPr lang="th-TH" smtClean="0"/>
              <a:t>‹#›</a:t>
            </a:fld>
            <a:endParaRPr lang="th-TH"/>
          </a:p>
        </p:txBody>
      </p:sp>
    </p:spTree>
    <p:extLst>
      <p:ext uri="{BB962C8B-B14F-4D97-AF65-F5344CB8AC3E}">
        <p14:creationId xmlns:p14="http://schemas.microsoft.com/office/powerpoint/2010/main" val="28323418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6A780-864D-4EAB-BA8C-B2F35182560D}"/>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9341B81D-F471-4F0F-A843-4FC5B62D6C35}"/>
              </a:ext>
            </a:extLst>
          </p:cNvPr>
          <p:cNvSpPr>
            <a:spLocks noGrp="1"/>
          </p:cNvSpPr>
          <p:nvPr>
            <p:ph type="dt" sz="half" idx="10"/>
          </p:nvPr>
        </p:nvSpPr>
        <p:spPr/>
        <p:txBody>
          <a:bodyPr/>
          <a:lstStyle/>
          <a:p>
            <a:fld id="{F92E66E1-459F-48BE-9DA9-B455A78DFF7B}" type="datetimeFigureOut">
              <a:rPr lang="th-TH" smtClean="0"/>
              <a:t>24/11/64</a:t>
            </a:fld>
            <a:endParaRPr lang="th-TH"/>
          </a:p>
        </p:txBody>
      </p:sp>
      <p:sp>
        <p:nvSpPr>
          <p:cNvPr id="4" name="Footer Placeholder 3">
            <a:extLst>
              <a:ext uri="{FF2B5EF4-FFF2-40B4-BE49-F238E27FC236}">
                <a16:creationId xmlns:a16="http://schemas.microsoft.com/office/drawing/2014/main" id="{90AA7983-DDD0-4CCD-8035-271A8BA63FF9}"/>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2792AD4D-F27D-40CC-84D4-6BEB3C81749E}"/>
              </a:ext>
            </a:extLst>
          </p:cNvPr>
          <p:cNvSpPr>
            <a:spLocks noGrp="1"/>
          </p:cNvSpPr>
          <p:nvPr>
            <p:ph type="sldNum" sz="quarter" idx="12"/>
          </p:nvPr>
        </p:nvSpPr>
        <p:spPr/>
        <p:txBody>
          <a:bodyPr/>
          <a:lstStyle/>
          <a:p>
            <a:fld id="{599F539D-2447-4D57-BDB0-BD4396063F58}" type="slidenum">
              <a:rPr lang="th-TH" smtClean="0"/>
              <a:t>‹#›</a:t>
            </a:fld>
            <a:endParaRPr lang="th-TH"/>
          </a:p>
        </p:txBody>
      </p:sp>
    </p:spTree>
    <p:extLst>
      <p:ext uri="{BB962C8B-B14F-4D97-AF65-F5344CB8AC3E}">
        <p14:creationId xmlns:p14="http://schemas.microsoft.com/office/powerpoint/2010/main" val="2884901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C4B732-712F-4296-9BAA-D533BF1E4DF5}"/>
              </a:ext>
            </a:extLst>
          </p:cNvPr>
          <p:cNvSpPr>
            <a:spLocks noGrp="1"/>
          </p:cNvSpPr>
          <p:nvPr>
            <p:ph type="dt" sz="half" idx="10"/>
          </p:nvPr>
        </p:nvSpPr>
        <p:spPr/>
        <p:txBody>
          <a:bodyPr/>
          <a:lstStyle/>
          <a:p>
            <a:fld id="{F92E66E1-459F-48BE-9DA9-B455A78DFF7B}" type="datetimeFigureOut">
              <a:rPr lang="th-TH" smtClean="0"/>
              <a:t>24/11/64</a:t>
            </a:fld>
            <a:endParaRPr lang="th-TH"/>
          </a:p>
        </p:txBody>
      </p:sp>
      <p:sp>
        <p:nvSpPr>
          <p:cNvPr id="3" name="Footer Placeholder 2">
            <a:extLst>
              <a:ext uri="{FF2B5EF4-FFF2-40B4-BE49-F238E27FC236}">
                <a16:creationId xmlns:a16="http://schemas.microsoft.com/office/drawing/2014/main" id="{353094B9-BD12-416B-A2BA-EE6EAE74CF64}"/>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6347E241-D4D4-4E94-B6B5-A0EA7E5B9FB8}"/>
              </a:ext>
            </a:extLst>
          </p:cNvPr>
          <p:cNvSpPr>
            <a:spLocks noGrp="1"/>
          </p:cNvSpPr>
          <p:nvPr>
            <p:ph type="sldNum" sz="quarter" idx="12"/>
          </p:nvPr>
        </p:nvSpPr>
        <p:spPr/>
        <p:txBody>
          <a:bodyPr/>
          <a:lstStyle/>
          <a:p>
            <a:fld id="{599F539D-2447-4D57-BDB0-BD4396063F58}" type="slidenum">
              <a:rPr lang="th-TH" smtClean="0"/>
              <a:t>‹#›</a:t>
            </a:fld>
            <a:endParaRPr lang="th-TH"/>
          </a:p>
        </p:txBody>
      </p:sp>
    </p:spTree>
    <p:extLst>
      <p:ext uri="{BB962C8B-B14F-4D97-AF65-F5344CB8AC3E}">
        <p14:creationId xmlns:p14="http://schemas.microsoft.com/office/powerpoint/2010/main" val="222778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DEE9D87-F212-47CA-8A8C-D26D16E2C92B}"/>
              </a:ext>
            </a:extLst>
          </p:cNvPr>
          <p:cNvSpPr>
            <a:spLocks noGrp="1"/>
          </p:cNvSpPr>
          <p:nvPr>
            <p:ph type="pic" idx="14" hasCustomPrompt="1"/>
          </p:nvPr>
        </p:nvSpPr>
        <p:spPr>
          <a:xfrm>
            <a:off x="6936000" y="0"/>
            <a:ext cx="5256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a16="http://schemas.microsoft.com/office/drawing/2014/main" id="{47EB8A2F-B113-423E-8438-046095768671}"/>
              </a:ext>
            </a:extLst>
          </p:cNvPr>
          <p:cNvSpPr>
            <a:spLocks noGrp="1"/>
          </p:cNvSpPr>
          <p:nvPr>
            <p:ph type="pic" idx="15" hasCustomPrompt="1"/>
          </p:nvPr>
        </p:nvSpPr>
        <p:spPr>
          <a:xfrm>
            <a:off x="-1" y="2043000"/>
            <a:ext cx="5255999" cy="277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320481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48F9-15F8-4C04-80B0-9E24D85C1E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424FDD66-AB44-4FBD-A914-9BAAF3531F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105BB4C4-0712-43A8-904C-C17992E00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6A2A9D-457C-4D58-8710-64E1124A28A5}"/>
              </a:ext>
            </a:extLst>
          </p:cNvPr>
          <p:cNvSpPr>
            <a:spLocks noGrp="1"/>
          </p:cNvSpPr>
          <p:nvPr>
            <p:ph type="dt" sz="half" idx="10"/>
          </p:nvPr>
        </p:nvSpPr>
        <p:spPr/>
        <p:txBody>
          <a:bodyPr/>
          <a:lstStyle/>
          <a:p>
            <a:fld id="{F92E66E1-459F-48BE-9DA9-B455A78DFF7B}" type="datetimeFigureOut">
              <a:rPr lang="th-TH" smtClean="0"/>
              <a:t>24/11/64</a:t>
            </a:fld>
            <a:endParaRPr lang="th-TH"/>
          </a:p>
        </p:txBody>
      </p:sp>
      <p:sp>
        <p:nvSpPr>
          <p:cNvPr id="6" name="Footer Placeholder 5">
            <a:extLst>
              <a:ext uri="{FF2B5EF4-FFF2-40B4-BE49-F238E27FC236}">
                <a16:creationId xmlns:a16="http://schemas.microsoft.com/office/drawing/2014/main" id="{DA0B4973-14C1-4121-8BA2-129039C6023A}"/>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EE4BA42A-CB2A-4064-A8AD-1E6933677B93}"/>
              </a:ext>
            </a:extLst>
          </p:cNvPr>
          <p:cNvSpPr>
            <a:spLocks noGrp="1"/>
          </p:cNvSpPr>
          <p:nvPr>
            <p:ph type="sldNum" sz="quarter" idx="12"/>
          </p:nvPr>
        </p:nvSpPr>
        <p:spPr/>
        <p:txBody>
          <a:bodyPr/>
          <a:lstStyle/>
          <a:p>
            <a:fld id="{599F539D-2447-4D57-BDB0-BD4396063F58}" type="slidenum">
              <a:rPr lang="th-TH" smtClean="0"/>
              <a:t>‹#›</a:t>
            </a:fld>
            <a:endParaRPr lang="th-TH"/>
          </a:p>
        </p:txBody>
      </p:sp>
    </p:spTree>
    <p:extLst>
      <p:ext uri="{BB962C8B-B14F-4D97-AF65-F5344CB8AC3E}">
        <p14:creationId xmlns:p14="http://schemas.microsoft.com/office/powerpoint/2010/main" val="15163526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69482-243A-40B3-9562-165FD41492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A27989C0-5E33-4620-8343-5785860173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th-TH"/>
          </a:p>
        </p:txBody>
      </p:sp>
      <p:sp>
        <p:nvSpPr>
          <p:cNvPr id="4" name="Text Placeholder 3">
            <a:extLst>
              <a:ext uri="{FF2B5EF4-FFF2-40B4-BE49-F238E27FC236}">
                <a16:creationId xmlns:a16="http://schemas.microsoft.com/office/drawing/2014/main" id="{FC1B9325-1984-4C35-9CFD-512E861321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E52D02-1CAA-4ABA-A639-2105AAE31C40}"/>
              </a:ext>
            </a:extLst>
          </p:cNvPr>
          <p:cNvSpPr>
            <a:spLocks noGrp="1"/>
          </p:cNvSpPr>
          <p:nvPr>
            <p:ph type="dt" sz="half" idx="10"/>
          </p:nvPr>
        </p:nvSpPr>
        <p:spPr/>
        <p:txBody>
          <a:bodyPr/>
          <a:lstStyle/>
          <a:p>
            <a:fld id="{F92E66E1-459F-48BE-9DA9-B455A78DFF7B}" type="datetimeFigureOut">
              <a:rPr lang="th-TH" smtClean="0"/>
              <a:t>24/11/64</a:t>
            </a:fld>
            <a:endParaRPr lang="th-TH"/>
          </a:p>
        </p:txBody>
      </p:sp>
      <p:sp>
        <p:nvSpPr>
          <p:cNvPr id="6" name="Footer Placeholder 5">
            <a:extLst>
              <a:ext uri="{FF2B5EF4-FFF2-40B4-BE49-F238E27FC236}">
                <a16:creationId xmlns:a16="http://schemas.microsoft.com/office/drawing/2014/main" id="{09DA53D1-9D35-4979-8C9C-9B44EE15FA38}"/>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4EFF1A1D-2CB3-42FB-BEB3-B13DFAAFC170}"/>
              </a:ext>
            </a:extLst>
          </p:cNvPr>
          <p:cNvSpPr>
            <a:spLocks noGrp="1"/>
          </p:cNvSpPr>
          <p:nvPr>
            <p:ph type="sldNum" sz="quarter" idx="12"/>
          </p:nvPr>
        </p:nvSpPr>
        <p:spPr/>
        <p:txBody>
          <a:bodyPr/>
          <a:lstStyle/>
          <a:p>
            <a:fld id="{599F539D-2447-4D57-BDB0-BD4396063F58}" type="slidenum">
              <a:rPr lang="th-TH" smtClean="0"/>
              <a:t>‹#›</a:t>
            </a:fld>
            <a:endParaRPr lang="th-TH"/>
          </a:p>
        </p:txBody>
      </p:sp>
    </p:spTree>
    <p:extLst>
      <p:ext uri="{BB962C8B-B14F-4D97-AF65-F5344CB8AC3E}">
        <p14:creationId xmlns:p14="http://schemas.microsoft.com/office/powerpoint/2010/main" val="464286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89A88-06A7-4121-B600-03D99D509FB4}"/>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CC3A0023-F830-45E5-91EA-C74FA43A40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17B0D2A8-70C3-478A-A09E-4234B32E8570}"/>
              </a:ext>
            </a:extLst>
          </p:cNvPr>
          <p:cNvSpPr>
            <a:spLocks noGrp="1"/>
          </p:cNvSpPr>
          <p:nvPr>
            <p:ph type="dt" sz="half" idx="10"/>
          </p:nvPr>
        </p:nvSpPr>
        <p:spPr/>
        <p:txBody>
          <a:bodyPr/>
          <a:lstStyle/>
          <a:p>
            <a:fld id="{F92E66E1-459F-48BE-9DA9-B455A78DFF7B}" type="datetimeFigureOut">
              <a:rPr lang="th-TH" smtClean="0"/>
              <a:t>24/11/64</a:t>
            </a:fld>
            <a:endParaRPr lang="th-TH"/>
          </a:p>
        </p:txBody>
      </p:sp>
      <p:sp>
        <p:nvSpPr>
          <p:cNvPr id="5" name="Footer Placeholder 4">
            <a:extLst>
              <a:ext uri="{FF2B5EF4-FFF2-40B4-BE49-F238E27FC236}">
                <a16:creationId xmlns:a16="http://schemas.microsoft.com/office/drawing/2014/main" id="{FAC7227B-690E-4129-BF8D-6A0F28CC30C2}"/>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E67EA9B1-2608-4E09-91EC-150F2D98F11A}"/>
              </a:ext>
            </a:extLst>
          </p:cNvPr>
          <p:cNvSpPr>
            <a:spLocks noGrp="1"/>
          </p:cNvSpPr>
          <p:nvPr>
            <p:ph type="sldNum" sz="quarter" idx="12"/>
          </p:nvPr>
        </p:nvSpPr>
        <p:spPr/>
        <p:txBody>
          <a:bodyPr/>
          <a:lstStyle/>
          <a:p>
            <a:fld id="{599F539D-2447-4D57-BDB0-BD4396063F58}" type="slidenum">
              <a:rPr lang="th-TH" smtClean="0"/>
              <a:t>‹#›</a:t>
            </a:fld>
            <a:endParaRPr lang="th-TH"/>
          </a:p>
        </p:txBody>
      </p:sp>
    </p:spTree>
    <p:extLst>
      <p:ext uri="{BB962C8B-B14F-4D97-AF65-F5344CB8AC3E}">
        <p14:creationId xmlns:p14="http://schemas.microsoft.com/office/powerpoint/2010/main" val="29008459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782D79-59F5-4747-AFBF-F27E1367D4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5BC1456F-F113-4CC2-B1CF-760A754514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A3A34A8E-CFED-4EAE-9236-3E74637111D4}"/>
              </a:ext>
            </a:extLst>
          </p:cNvPr>
          <p:cNvSpPr>
            <a:spLocks noGrp="1"/>
          </p:cNvSpPr>
          <p:nvPr>
            <p:ph type="dt" sz="half" idx="10"/>
          </p:nvPr>
        </p:nvSpPr>
        <p:spPr/>
        <p:txBody>
          <a:bodyPr/>
          <a:lstStyle/>
          <a:p>
            <a:fld id="{F92E66E1-459F-48BE-9DA9-B455A78DFF7B}" type="datetimeFigureOut">
              <a:rPr lang="th-TH" smtClean="0"/>
              <a:t>24/11/64</a:t>
            </a:fld>
            <a:endParaRPr lang="th-TH"/>
          </a:p>
        </p:txBody>
      </p:sp>
      <p:sp>
        <p:nvSpPr>
          <p:cNvPr id="5" name="Footer Placeholder 4">
            <a:extLst>
              <a:ext uri="{FF2B5EF4-FFF2-40B4-BE49-F238E27FC236}">
                <a16:creationId xmlns:a16="http://schemas.microsoft.com/office/drawing/2014/main" id="{9558D3ED-015E-414C-97F4-A1FDB3EF985E}"/>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347C49DB-ECCA-4EF4-A4D0-93C37D54C6C8}"/>
              </a:ext>
            </a:extLst>
          </p:cNvPr>
          <p:cNvSpPr>
            <a:spLocks noGrp="1"/>
          </p:cNvSpPr>
          <p:nvPr>
            <p:ph type="sldNum" sz="quarter" idx="12"/>
          </p:nvPr>
        </p:nvSpPr>
        <p:spPr/>
        <p:txBody>
          <a:bodyPr/>
          <a:lstStyle/>
          <a:p>
            <a:fld id="{599F539D-2447-4D57-BDB0-BD4396063F58}" type="slidenum">
              <a:rPr lang="th-TH" smtClean="0"/>
              <a:t>‹#›</a:t>
            </a:fld>
            <a:endParaRPr lang="th-TH"/>
          </a:p>
        </p:txBody>
      </p:sp>
    </p:spTree>
    <p:extLst>
      <p:ext uri="{BB962C8B-B14F-4D97-AF65-F5344CB8AC3E}">
        <p14:creationId xmlns:p14="http://schemas.microsoft.com/office/powerpoint/2010/main" val="34030817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2399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724A5E-A875-42A3-83F9-0921D946704D}"/>
              </a:ext>
            </a:extLst>
          </p:cNvPr>
          <p:cNvSpPr/>
          <p:nvPr userDrawn="1"/>
        </p:nvSpPr>
        <p:spPr>
          <a:xfrm>
            <a:off x="0" y="0"/>
            <a:ext cx="12192000" cy="10836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TH SarabunPSK" panose="020B0500040200020003" pitchFamily="34" charset="-34"/>
              <a:cs typeface="TH SarabunPSK" panose="020B0500040200020003" pitchFamily="34" charset="-34"/>
            </a:endParaRPr>
          </a:p>
        </p:txBody>
      </p:sp>
      <p:sp>
        <p:nvSpPr>
          <p:cNvPr id="2" name="Title 1">
            <a:extLst>
              <a:ext uri="{FF2B5EF4-FFF2-40B4-BE49-F238E27FC236}">
                <a16:creationId xmlns:a16="http://schemas.microsoft.com/office/drawing/2014/main" id="{A6F0BEC4-F611-4F86-9193-40ECCE1BFCE7}"/>
              </a:ext>
            </a:extLst>
          </p:cNvPr>
          <p:cNvSpPr>
            <a:spLocks noGrp="1"/>
          </p:cNvSpPr>
          <p:nvPr>
            <p:ph type="title"/>
          </p:nvPr>
        </p:nvSpPr>
        <p:spPr>
          <a:xfrm>
            <a:off x="266700" y="165259"/>
            <a:ext cx="11658600" cy="782752"/>
          </a:xfrm>
          <a:prstGeom prst="rect">
            <a:avLst/>
          </a:prstGeom>
        </p:spPr>
        <p:txBody>
          <a:bodyPr anchor="ctr">
            <a:normAutofit/>
          </a:bodyPr>
          <a:lstStyle>
            <a:lvl1pPr>
              <a:lnSpc>
                <a:spcPct val="100000"/>
              </a:lnSpc>
              <a:spcBef>
                <a:spcPts val="600"/>
              </a:spcBef>
              <a:defRPr sz="3200" b="1">
                <a:solidFill>
                  <a:srgbClr val="002060"/>
                </a:solidFill>
                <a:latin typeface="TH SarabunPSK" panose="020B0500040200020003" pitchFamily="34" charset="-34"/>
                <a:cs typeface="TH SarabunPSK" panose="020B0500040200020003" pitchFamily="34" charset="-34"/>
              </a:defRPr>
            </a:lvl1pPr>
          </a:lstStyle>
          <a:p>
            <a:r>
              <a:rPr lang="en-US" dirty="0"/>
              <a:t>Click to edit Master title style</a:t>
            </a:r>
          </a:p>
        </p:txBody>
      </p:sp>
      <p:sp>
        <p:nvSpPr>
          <p:cNvPr id="10" name="Slide Number Placeholder 3">
            <a:extLst>
              <a:ext uri="{FF2B5EF4-FFF2-40B4-BE49-F238E27FC236}">
                <a16:creationId xmlns:a16="http://schemas.microsoft.com/office/drawing/2014/main" id="{14F22FEF-0E2F-48B4-9C9A-F3D786374EF5}"/>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dirty="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dirty="0">
                <a:latin typeface="Arial" panose="020B0604020202020204" pitchFamily="34" charset="0"/>
                <a:cs typeface="Arial" panose="020B0604020202020204" pitchFamily="34" charset="0"/>
              </a:rPr>
              <a:t> –</a:t>
            </a:r>
          </a:p>
        </p:txBody>
      </p:sp>
      <p:sp>
        <p:nvSpPr>
          <p:cNvPr id="12" name="Title 1">
            <a:extLst>
              <a:ext uri="{FF2B5EF4-FFF2-40B4-BE49-F238E27FC236}">
                <a16:creationId xmlns:a16="http://schemas.microsoft.com/office/drawing/2014/main" id="{B7620858-741E-4AE1-B530-8627BF5BA45F}"/>
              </a:ext>
            </a:extLst>
          </p:cNvPr>
          <p:cNvSpPr txBox="1">
            <a:spLocks/>
          </p:cNvSpPr>
          <p:nvPr userDrawn="1"/>
        </p:nvSpPr>
        <p:spPr>
          <a:xfrm>
            <a:off x="546652" y="1268929"/>
            <a:ext cx="11114306" cy="357807"/>
          </a:xfrm>
          <a:prstGeom prst="rect">
            <a:avLst/>
          </a:prstGeom>
        </p:spPr>
        <p:txBody>
          <a:bodyPr vert="horz" lIns="91440" tIns="45720" rIns="91440" bIns="45720" rtlCol="0" anchor="ctr">
            <a:normAutofit/>
          </a:bodyPr>
          <a:lstStyle>
            <a:lvl1pPr>
              <a:lnSpc>
                <a:spcPct val="90000"/>
              </a:lnSpc>
              <a:spcBef>
                <a:spcPct val="0"/>
              </a:spcBef>
              <a:buNone/>
              <a:defRPr sz="1600">
                <a:latin typeface="Arial" panose="020B0604020202020204" pitchFamily="34" charset="0"/>
                <a:ea typeface="+mj-ea"/>
                <a:cs typeface="Arial" panose="020B0604020202020204" pitchFamily="34" charset="0"/>
              </a:defRPr>
            </a:lvl1pPr>
          </a:lstStyle>
          <a:p>
            <a:pPr lvl="0" algn="ctr"/>
            <a:r>
              <a:rPr lang="en-US" sz="1400" b="1" dirty="0">
                <a:solidFill>
                  <a:schemeClr val="bg1"/>
                </a:solidFill>
              </a:rPr>
              <a:t>Click to edit Master title style</a:t>
            </a:r>
          </a:p>
        </p:txBody>
      </p:sp>
      <p:sp>
        <p:nvSpPr>
          <p:cNvPr id="7" name="TextBox 6">
            <a:extLst>
              <a:ext uri="{FF2B5EF4-FFF2-40B4-BE49-F238E27FC236}">
                <a16:creationId xmlns:a16="http://schemas.microsoft.com/office/drawing/2014/main" id="{03870805-F264-4014-89E0-FC5D2FD10BD6}"/>
              </a:ext>
            </a:extLst>
          </p:cNvPr>
          <p:cNvSpPr txBox="1"/>
          <p:nvPr userDrawn="1"/>
        </p:nvSpPr>
        <p:spPr>
          <a:xfrm rot="16200000">
            <a:off x="10234731" y="4506994"/>
            <a:ext cx="3520516"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sp>
        <p:nvSpPr>
          <p:cNvPr id="14" name="Rectangle 13">
            <a:extLst>
              <a:ext uri="{FF2B5EF4-FFF2-40B4-BE49-F238E27FC236}">
                <a16:creationId xmlns:a16="http://schemas.microsoft.com/office/drawing/2014/main" id="{A81DF8F8-0587-4802-A07F-9AE051A0D0FB}"/>
              </a:ext>
            </a:extLst>
          </p:cNvPr>
          <p:cNvSpPr/>
          <p:nvPr userDrawn="1"/>
        </p:nvSpPr>
        <p:spPr>
          <a:xfrm>
            <a:off x="0" y="1083602"/>
            <a:ext cx="12192000"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endParaRPr>
          </a:p>
        </p:txBody>
      </p:sp>
      <p:pic>
        <p:nvPicPr>
          <p:cNvPr id="15" name="Picture 14" descr="A close up of a sign&#10;&#10;Description automatically generated">
            <a:extLst>
              <a:ext uri="{FF2B5EF4-FFF2-40B4-BE49-F238E27FC236}">
                <a16:creationId xmlns:a16="http://schemas.microsoft.com/office/drawing/2014/main" id="{BE92A721-1B4E-4586-9E38-9717B4B958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031"/>
          <a:stretch/>
        </p:blipFill>
        <p:spPr>
          <a:xfrm>
            <a:off x="394174" y="6407960"/>
            <a:ext cx="624729" cy="312561"/>
          </a:xfrm>
          <a:prstGeom prst="rect">
            <a:avLst/>
          </a:prstGeom>
        </p:spPr>
      </p:pic>
      <p:pic>
        <p:nvPicPr>
          <p:cNvPr id="17" name="Picture 16" descr="A close up of a sign&#10;&#10;Description automatically generated">
            <a:extLst>
              <a:ext uri="{FF2B5EF4-FFF2-40B4-BE49-F238E27FC236}">
                <a16:creationId xmlns:a16="http://schemas.microsoft.com/office/drawing/2014/main" id="{518D8E2D-769A-4CC0-890D-B5E4F8B1F6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43444" y="6384896"/>
            <a:ext cx="1217584" cy="341216"/>
          </a:xfrm>
          <a:prstGeom prst="rect">
            <a:avLst/>
          </a:prstGeom>
        </p:spPr>
      </p:pic>
    </p:spTree>
    <p:extLst>
      <p:ext uri="{BB962C8B-B14F-4D97-AF65-F5344CB8AC3E}">
        <p14:creationId xmlns:p14="http://schemas.microsoft.com/office/powerpoint/2010/main" val="9030698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40">
          <p15:clr>
            <a:srgbClr val="FBAE40"/>
          </p15:clr>
        </p15:guide>
        <p15:guide id="4" pos="74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ECD5EA-BC2A-4916-8942-BBD553F749F4}"/>
              </a:ext>
            </a:extLst>
          </p:cNvPr>
          <p:cNvSpPr/>
          <p:nvPr userDrawn="1"/>
        </p:nvSpPr>
        <p:spPr>
          <a:xfrm>
            <a:off x="0" y="0"/>
            <a:ext cx="12192000" cy="10836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TH SarabunPSK" panose="020B0500040200020003" pitchFamily="34" charset="-34"/>
              <a:cs typeface="TH SarabunPSK" panose="020B0500040200020003" pitchFamily="34" charset="-34"/>
            </a:endParaRPr>
          </a:p>
        </p:txBody>
      </p:sp>
      <p:sp>
        <p:nvSpPr>
          <p:cNvPr id="17" name="Title 1">
            <a:extLst>
              <a:ext uri="{FF2B5EF4-FFF2-40B4-BE49-F238E27FC236}">
                <a16:creationId xmlns:a16="http://schemas.microsoft.com/office/drawing/2014/main" id="{A1DC0CD7-35CC-45D0-AB6D-2B2FBD5AA9B8}"/>
              </a:ext>
            </a:extLst>
          </p:cNvPr>
          <p:cNvSpPr>
            <a:spLocks noGrp="1"/>
          </p:cNvSpPr>
          <p:nvPr>
            <p:ph type="title"/>
          </p:nvPr>
        </p:nvSpPr>
        <p:spPr>
          <a:xfrm>
            <a:off x="266700" y="165259"/>
            <a:ext cx="11658600" cy="782752"/>
          </a:xfrm>
          <a:prstGeom prst="rect">
            <a:avLst/>
          </a:prstGeom>
        </p:spPr>
        <p:txBody>
          <a:bodyPr anchor="ctr">
            <a:normAutofit/>
          </a:bodyPr>
          <a:lstStyle>
            <a:lvl1pPr>
              <a:lnSpc>
                <a:spcPct val="100000"/>
              </a:lnSpc>
              <a:spcBef>
                <a:spcPts val="600"/>
              </a:spcBef>
              <a:defRPr sz="3200" b="1">
                <a:solidFill>
                  <a:srgbClr val="002060"/>
                </a:solidFill>
                <a:latin typeface="TH SarabunPSK" panose="020B0500040200020003" pitchFamily="34" charset="-34"/>
                <a:cs typeface="TH SarabunPSK" panose="020B0500040200020003" pitchFamily="34" charset="-34"/>
              </a:defRPr>
            </a:lvl1pPr>
          </a:lstStyle>
          <a:p>
            <a:r>
              <a:rPr lang="en-US" dirty="0"/>
              <a:t>Click to edit Master title style</a:t>
            </a:r>
          </a:p>
        </p:txBody>
      </p:sp>
      <p:sp>
        <p:nvSpPr>
          <p:cNvPr id="18" name="Slide Number Placeholder 3">
            <a:extLst>
              <a:ext uri="{FF2B5EF4-FFF2-40B4-BE49-F238E27FC236}">
                <a16:creationId xmlns:a16="http://schemas.microsoft.com/office/drawing/2014/main" id="{87C81DE1-2DC4-4112-B184-466DBED589D4}"/>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dirty="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dirty="0">
                <a:latin typeface="Arial" panose="020B0604020202020204" pitchFamily="34" charset="0"/>
                <a:cs typeface="Arial" panose="020B0604020202020204" pitchFamily="34" charset="0"/>
              </a:rPr>
              <a:t> –</a:t>
            </a:r>
          </a:p>
        </p:txBody>
      </p:sp>
      <p:sp>
        <p:nvSpPr>
          <p:cNvPr id="19" name="Title 1">
            <a:extLst>
              <a:ext uri="{FF2B5EF4-FFF2-40B4-BE49-F238E27FC236}">
                <a16:creationId xmlns:a16="http://schemas.microsoft.com/office/drawing/2014/main" id="{58971326-90F1-41F6-B3BD-221E3B23DF8F}"/>
              </a:ext>
            </a:extLst>
          </p:cNvPr>
          <p:cNvSpPr txBox="1">
            <a:spLocks/>
          </p:cNvSpPr>
          <p:nvPr userDrawn="1"/>
        </p:nvSpPr>
        <p:spPr>
          <a:xfrm>
            <a:off x="546652" y="1268929"/>
            <a:ext cx="11114306" cy="357807"/>
          </a:xfrm>
          <a:prstGeom prst="rect">
            <a:avLst/>
          </a:prstGeom>
        </p:spPr>
        <p:txBody>
          <a:bodyPr vert="horz" lIns="91440" tIns="45720" rIns="91440" bIns="45720" rtlCol="0" anchor="ctr">
            <a:normAutofit/>
          </a:bodyPr>
          <a:lstStyle>
            <a:lvl1pPr>
              <a:lnSpc>
                <a:spcPct val="90000"/>
              </a:lnSpc>
              <a:spcBef>
                <a:spcPct val="0"/>
              </a:spcBef>
              <a:buNone/>
              <a:defRPr sz="1600">
                <a:latin typeface="Arial" panose="020B0604020202020204" pitchFamily="34" charset="0"/>
                <a:ea typeface="+mj-ea"/>
                <a:cs typeface="Arial" panose="020B0604020202020204" pitchFamily="34" charset="0"/>
              </a:defRPr>
            </a:lvl1pPr>
          </a:lstStyle>
          <a:p>
            <a:pPr lvl="0" algn="ctr"/>
            <a:r>
              <a:rPr lang="en-US" sz="1400" b="1" dirty="0">
                <a:solidFill>
                  <a:schemeClr val="bg1"/>
                </a:solidFill>
              </a:rPr>
              <a:t>Click to edit Master title style</a:t>
            </a:r>
          </a:p>
        </p:txBody>
      </p:sp>
      <p:sp>
        <p:nvSpPr>
          <p:cNvPr id="20" name="TextBox 19">
            <a:extLst>
              <a:ext uri="{FF2B5EF4-FFF2-40B4-BE49-F238E27FC236}">
                <a16:creationId xmlns:a16="http://schemas.microsoft.com/office/drawing/2014/main" id="{F35B3194-E62A-4542-B2D1-6BBD1859E9FE}"/>
              </a:ext>
            </a:extLst>
          </p:cNvPr>
          <p:cNvSpPr txBox="1"/>
          <p:nvPr userDrawn="1"/>
        </p:nvSpPr>
        <p:spPr>
          <a:xfrm rot="16200000">
            <a:off x="10234731" y="4506994"/>
            <a:ext cx="3520516" cy="230832"/>
          </a:xfrm>
          <a:prstGeom prst="rect">
            <a:avLst/>
          </a:prstGeom>
          <a:noFill/>
        </p:spPr>
        <p:txBody>
          <a:bodyPr wrap="non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sp>
        <p:nvSpPr>
          <p:cNvPr id="21" name="Rectangle 20">
            <a:extLst>
              <a:ext uri="{FF2B5EF4-FFF2-40B4-BE49-F238E27FC236}">
                <a16:creationId xmlns:a16="http://schemas.microsoft.com/office/drawing/2014/main" id="{91FC1CEC-437C-4D88-93E8-2B7F3548E03A}"/>
              </a:ext>
            </a:extLst>
          </p:cNvPr>
          <p:cNvSpPr/>
          <p:nvPr userDrawn="1"/>
        </p:nvSpPr>
        <p:spPr>
          <a:xfrm>
            <a:off x="0" y="1083602"/>
            <a:ext cx="12192000"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endParaRPr>
          </a:p>
        </p:txBody>
      </p:sp>
      <p:pic>
        <p:nvPicPr>
          <p:cNvPr id="22" name="Picture 21" descr="A close up of a sign&#10;&#10;Description automatically generated">
            <a:extLst>
              <a:ext uri="{FF2B5EF4-FFF2-40B4-BE49-F238E27FC236}">
                <a16:creationId xmlns:a16="http://schemas.microsoft.com/office/drawing/2014/main" id="{1C94B196-E765-4F89-8572-F1031DBEEC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031"/>
          <a:stretch/>
        </p:blipFill>
        <p:spPr>
          <a:xfrm>
            <a:off x="394174" y="6407960"/>
            <a:ext cx="624729" cy="312561"/>
          </a:xfrm>
          <a:prstGeom prst="rect">
            <a:avLst/>
          </a:prstGeom>
        </p:spPr>
      </p:pic>
      <p:pic>
        <p:nvPicPr>
          <p:cNvPr id="23" name="Picture 22" descr="A close up of a sign&#10;&#10;Description automatically generated">
            <a:extLst>
              <a:ext uri="{FF2B5EF4-FFF2-40B4-BE49-F238E27FC236}">
                <a16:creationId xmlns:a16="http://schemas.microsoft.com/office/drawing/2014/main" id="{2243D11D-85E7-4529-8287-A80B6F3948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43444" y="6384896"/>
            <a:ext cx="1217584" cy="341216"/>
          </a:xfrm>
          <a:prstGeom prst="rect">
            <a:avLst/>
          </a:prstGeom>
        </p:spPr>
      </p:pic>
    </p:spTree>
    <p:extLst>
      <p:ext uri="{BB962C8B-B14F-4D97-AF65-F5344CB8AC3E}">
        <p14:creationId xmlns:p14="http://schemas.microsoft.com/office/powerpoint/2010/main" val="39700052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40">
          <p15:clr>
            <a:srgbClr val="FBAE40"/>
          </p15:clr>
        </p15:guide>
        <p15:guide id="4" pos="7440">
          <p15:clr>
            <a:srgbClr val="FBAE40"/>
          </p15:clr>
        </p15:guide>
        <p15:guide id="5" orient="horz" pos="400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688C1C-9E0C-491A-BAC5-B94D0FB7A90D}"/>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4" name="Graphic 3">
            <a:extLst>
              <a:ext uri="{FF2B5EF4-FFF2-40B4-BE49-F238E27FC236}">
                <a16:creationId xmlns:a16="http://schemas.microsoft.com/office/drawing/2014/main" id="{1687597E-C079-4AF7-84E2-ADE384EC16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pic>
        <p:nvPicPr>
          <p:cNvPr id="5" name="Picture 4">
            <a:extLst>
              <a:ext uri="{FF2B5EF4-FFF2-40B4-BE49-F238E27FC236}">
                <a16:creationId xmlns:a16="http://schemas.microsoft.com/office/drawing/2014/main" id="{E50C8ED4-6E89-42EC-8F8E-062A182D7D02}"/>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87256" y="6252112"/>
            <a:ext cx="1203625" cy="676828"/>
          </a:xfrm>
          <a:prstGeom prst="rect">
            <a:avLst/>
          </a:prstGeom>
        </p:spPr>
      </p:pic>
    </p:spTree>
    <p:extLst>
      <p:ext uri="{BB962C8B-B14F-4D97-AF65-F5344CB8AC3E}">
        <p14:creationId xmlns:p14="http://schemas.microsoft.com/office/powerpoint/2010/main" val="37796650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167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DEE9D87-F212-47CA-8A8C-D26D16E2C92B}"/>
              </a:ext>
            </a:extLst>
          </p:cNvPr>
          <p:cNvSpPr>
            <a:spLocks noGrp="1"/>
          </p:cNvSpPr>
          <p:nvPr>
            <p:ph type="pic" idx="14" hasCustomPrompt="1"/>
          </p:nvPr>
        </p:nvSpPr>
        <p:spPr>
          <a:xfrm>
            <a:off x="6936000" y="0"/>
            <a:ext cx="5256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a16="http://schemas.microsoft.com/office/drawing/2014/main" id="{47EB8A2F-B113-423E-8438-046095768671}"/>
              </a:ext>
            </a:extLst>
          </p:cNvPr>
          <p:cNvSpPr>
            <a:spLocks noGrp="1"/>
          </p:cNvSpPr>
          <p:nvPr>
            <p:ph type="pic" idx="15" hasCustomPrompt="1"/>
          </p:nvPr>
        </p:nvSpPr>
        <p:spPr>
          <a:xfrm>
            <a:off x="-1" y="2043000"/>
            <a:ext cx="5255999" cy="277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805702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A2AF107-4134-4BBE-8F2E-793F5AD877FA}"/>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0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F18F1AA8-40B0-4909-8D47-7C88E2E18C09}"/>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36554B45-1B74-463A-ABC4-471C359524EF}"/>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F2CEE50A-31BF-4507-9EB8-12A90B5897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82506324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A2AF107-4134-4BBE-8F2E-793F5AD877FA}"/>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0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F18F1AA8-40B0-4909-8D47-7C88E2E18C09}"/>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36554B45-1B74-463A-ABC4-471C359524EF}"/>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F2CEE50A-31BF-4507-9EB8-12A90B5897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pic>
        <p:nvPicPr>
          <p:cNvPr id="8" name="Picture 7">
            <a:extLst>
              <a:ext uri="{FF2B5EF4-FFF2-40B4-BE49-F238E27FC236}">
                <a16:creationId xmlns:a16="http://schemas.microsoft.com/office/drawing/2014/main" id="{F95E24D3-8FF2-4545-BCA4-827FD2FF7624}"/>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87256" y="6252112"/>
            <a:ext cx="1203625" cy="676828"/>
          </a:xfrm>
          <a:prstGeom prst="rect">
            <a:avLst/>
          </a:prstGeom>
        </p:spPr>
      </p:pic>
    </p:spTree>
    <p:extLst>
      <p:ext uri="{BB962C8B-B14F-4D97-AF65-F5344CB8AC3E}">
        <p14:creationId xmlns:p14="http://schemas.microsoft.com/office/powerpoint/2010/main" val="1884775692"/>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1755B-EBE9-463E-B026-7CCFB8A07967}"/>
              </a:ext>
            </a:extLst>
          </p:cNvPr>
          <p:cNvSpPr>
            <a:spLocks noGrp="1"/>
          </p:cNvSpPr>
          <p:nvPr>
            <p:ph type="pic" sz="quarter" idx="10"/>
          </p:nvPr>
        </p:nvSpPr>
        <p:spPr>
          <a:xfrm>
            <a:off x="955675" y="1404938"/>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9" name="Picture Placeholder 2">
            <a:extLst>
              <a:ext uri="{FF2B5EF4-FFF2-40B4-BE49-F238E27FC236}">
                <a16:creationId xmlns:a16="http://schemas.microsoft.com/office/drawing/2014/main" id="{F3DB46A3-4D62-4322-B9D7-9290DA7ED4BE}"/>
              </a:ext>
            </a:extLst>
          </p:cNvPr>
          <p:cNvSpPr>
            <a:spLocks noGrp="1"/>
          </p:cNvSpPr>
          <p:nvPr>
            <p:ph type="pic" sz="quarter" idx="11"/>
          </p:nvPr>
        </p:nvSpPr>
        <p:spPr>
          <a:xfrm>
            <a:off x="3742093" y="1404697"/>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0" name="Picture Placeholder 2">
            <a:extLst>
              <a:ext uri="{FF2B5EF4-FFF2-40B4-BE49-F238E27FC236}">
                <a16:creationId xmlns:a16="http://schemas.microsoft.com/office/drawing/2014/main" id="{921F38CA-67C4-420E-B1DB-2FFE640E548A}"/>
              </a:ext>
            </a:extLst>
          </p:cNvPr>
          <p:cNvSpPr>
            <a:spLocks noGrp="1"/>
          </p:cNvSpPr>
          <p:nvPr>
            <p:ph type="pic" sz="quarter" idx="12"/>
          </p:nvPr>
        </p:nvSpPr>
        <p:spPr>
          <a:xfrm>
            <a:off x="955675" y="3972992"/>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2" name="Picture Placeholder 2">
            <a:extLst>
              <a:ext uri="{FF2B5EF4-FFF2-40B4-BE49-F238E27FC236}">
                <a16:creationId xmlns:a16="http://schemas.microsoft.com/office/drawing/2014/main" id="{9C041C2E-0254-4B0E-BE6B-368CA2FFA518}"/>
              </a:ext>
            </a:extLst>
          </p:cNvPr>
          <p:cNvSpPr>
            <a:spLocks noGrp="1"/>
          </p:cNvSpPr>
          <p:nvPr>
            <p:ph type="pic" sz="quarter" idx="13"/>
          </p:nvPr>
        </p:nvSpPr>
        <p:spPr>
          <a:xfrm>
            <a:off x="3742093" y="3932405"/>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3" name="Title 1">
            <a:extLst>
              <a:ext uri="{FF2B5EF4-FFF2-40B4-BE49-F238E27FC236}">
                <a16:creationId xmlns:a16="http://schemas.microsoft.com/office/drawing/2014/main" id="{FF03A268-0036-4EC7-BD42-5B7A8BB10038}"/>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0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4" name="Rectangle 13">
            <a:extLst>
              <a:ext uri="{FF2B5EF4-FFF2-40B4-BE49-F238E27FC236}">
                <a16:creationId xmlns:a16="http://schemas.microsoft.com/office/drawing/2014/main" id="{30B3F4FB-FADE-4AAC-B262-CC5658D50697}"/>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63092040-4E68-421D-81D0-056AA853BDCE}"/>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15" name="Graphic 14">
            <a:extLst>
              <a:ext uri="{FF2B5EF4-FFF2-40B4-BE49-F238E27FC236}">
                <a16:creationId xmlns:a16="http://schemas.microsoft.com/office/drawing/2014/main" id="{09C4E683-BCAC-4E6A-8CD7-08C78691BA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pic>
        <p:nvPicPr>
          <p:cNvPr id="16" name="Picture 15">
            <a:extLst>
              <a:ext uri="{FF2B5EF4-FFF2-40B4-BE49-F238E27FC236}">
                <a16:creationId xmlns:a16="http://schemas.microsoft.com/office/drawing/2014/main" id="{292212A3-CD67-4F47-9BF8-00481ED0777E}"/>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87256" y="6252112"/>
            <a:ext cx="1203625" cy="676828"/>
          </a:xfrm>
          <a:prstGeom prst="rect">
            <a:avLst/>
          </a:prstGeom>
        </p:spPr>
      </p:pic>
    </p:spTree>
    <p:extLst>
      <p:ext uri="{BB962C8B-B14F-4D97-AF65-F5344CB8AC3E}">
        <p14:creationId xmlns:p14="http://schemas.microsoft.com/office/powerpoint/2010/main" val="153042270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1755B-EBE9-463E-B026-7CCFB8A07967}"/>
              </a:ext>
            </a:extLst>
          </p:cNvPr>
          <p:cNvSpPr>
            <a:spLocks noGrp="1"/>
          </p:cNvSpPr>
          <p:nvPr>
            <p:ph type="pic" sz="quarter" idx="10"/>
          </p:nvPr>
        </p:nvSpPr>
        <p:spPr>
          <a:xfrm>
            <a:off x="955675" y="1404938"/>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9" name="Picture Placeholder 2">
            <a:extLst>
              <a:ext uri="{FF2B5EF4-FFF2-40B4-BE49-F238E27FC236}">
                <a16:creationId xmlns:a16="http://schemas.microsoft.com/office/drawing/2014/main" id="{F3DB46A3-4D62-4322-B9D7-9290DA7ED4BE}"/>
              </a:ext>
            </a:extLst>
          </p:cNvPr>
          <p:cNvSpPr>
            <a:spLocks noGrp="1"/>
          </p:cNvSpPr>
          <p:nvPr>
            <p:ph type="pic" sz="quarter" idx="11"/>
          </p:nvPr>
        </p:nvSpPr>
        <p:spPr>
          <a:xfrm>
            <a:off x="3742093" y="1404697"/>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0" name="Title 1">
            <a:extLst>
              <a:ext uri="{FF2B5EF4-FFF2-40B4-BE49-F238E27FC236}">
                <a16:creationId xmlns:a16="http://schemas.microsoft.com/office/drawing/2014/main" id="{DAA390AB-D434-4876-A675-E9E76C712DD6}"/>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0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2" name="Rectangle 11">
            <a:extLst>
              <a:ext uri="{FF2B5EF4-FFF2-40B4-BE49-F238E27FC236}">
                <a16:creationId xmlns:a16="http://schemas.microsoft.com/office/drawing/2014/main" id="{A372598B-7B4C-41DA-9AEB-82AD1CF09311}"/>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2FE8A609-647D-43AC-B225-B8BDE2A6032B}"/>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D4A02211-CAC8-4455-9B56-58DE292663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pic>
        <p:nvPicPr>
          <p:cNvPr id="8" name="Picture 7">
            <a:extLst>
              <a:ext uri="{FF2B5EF4-FFF2-40B4-BE49-F238E27FC236}">
                <a16:creationId xmlns:a16="http://schemas.microsoft.com/office/drawing/2014/main" id="{C49157D8-82E9-4CF6-A141-9A8E5ABA4114}"/>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87256" y="6252112"/>
            <a:ext cx="1203625" cy="676828"/>
          </a:xfrm>
          <a:prstGeom prst="rect">
            <a:avLst/>
          </a:prstGeom>
        </p:spPr>
      </p:pic>
    </p:spTree>
    <p:extLst>
      <p:ext uri="{BB962C8B-B14F-4D97-AF65-F5344CB8AC3E}">
        <p14:creationId xmlns:p14="http://schemas.microsoft.com/office/powerpoint/2010/main" val="1616056218"/>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ME_Cover Layou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33CE25-C8A2-406F-A9C2-33BCAD010944}"/>
              </a:ext>
            </a:extLst>
          </p:cNvPr>
          <p:cNvSpPr>
            <a:spLocks noGrp="1"/>
          </p:cNvSpPr>
          <p:nvPr>
            <p:ph type="ctrTitle"/>
          </p:nvPr>
        </p:nvSpPr>
        <p:spPr>
          <a:xfrm>
            <a:off x="429580" y="2343104"/>
            <a:ext cx="3419955" cy="1333520"/>
          </a:xfrm>
          <a:effectLst/>
        </p:spPr>
        <p:txBody>
          <a:bodyPr lIns="0" tIns="0" rIns="0" bIns="0" anchor="t">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4" name="Subtitle 2">
            <a:extLst>
              <a:ext uri="{FF2B5EF4-FFF2-40B4-BE49-F238E27FC236}">
                <a16:creationId xmlns:a16="http://schemas.microsoft.com/office/drawing/2014/main" id="{266EF6E0-79E6-43F9-AC81-4A065C583543}"/>
              </a:ext>
            </a:extLst>
          </p:cNvPr>
          <p:cNvSpPr>
            <a:spLocks noGrp="1"/>
          </p:cNvSpPr>
          <p:nvPr>
            <p:ph type="subTitle" idx="1"/>
          </p:nvPr>
        </p:nvSpPr>
        <p:spPr>
          <a:xfrm>
            <a:off x="429580" y="4326181"/>
            <a:ext cx="3419955" cy="1423263"/>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2DFBEB97-5DA7-4C7F-943F-87DC01A0EF8B}"/>
              </a:ext>
            </a:extLst>
          </p:cNvPr>
          <p:cNvSpPr/>
          <p:nvPr userDrawn="1"/>
        </p:nvSpPr>
        <p:spPr>
          <a:xfrm>
            <a:off x="362905" y="3959280"/>
            <a:ext cx="1782493" cy="5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B577360-2D13-409E-801C-F56928BE4435}"/>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ABF331FF-67EF-42B4-80F6-FE6CFADAE7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pic>
        <p:nvPicPr>
          <p:cNvPr id="8" name="Picture 7">
            <a:extLst>
              <a:ext uri="{FF2B5EF4-FFF2-40B4-BE49-F238E27FC236}">
                <a16:creationId xmlns:a16="http://schemas.microsoft.com/office/drawing/2014/main" id="{AC69873B-F057-4A37-A138-A90CBF5130CE}"/>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87256" y="6252112"/>
            <a:ext cx="1203625" cy="676828"/>
          </a:xfrm>
          <a:prstGeom prst="rect">
            <a:avLst/>
          </a:prstGeom>
        </p:spPr>
      </p:pic>
    </p:spTree>
    <p:extLst>
      <p:ext uri="{BB962C8B-B14F-4D97-AF65-F5344CB8AC3E}">
        <p14:creationId xmlns:p14="http://schemas.microsoft.com/office/powerpoint/2010/main" val="2537961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A0343-3BC9-4B75-AE3B-D3E244C41505}"/>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3" name="Graphic 2">
            <a:extLst>
              <a:ext uri="{FF2B5EF4-FFF2-40B4-BE49-F238E27FC236}">
                <a16:creationId xmlns:a16="http://schemas.microsoft.com/office/drawing/2014/main" id="{15E12047-F984-456B-BF0D-B3BDEC3205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pic>
        <p:nvPicPr>
          <p:cNvPr id="4" name="Picture 3">
            <a:extLst>
              <a:ext uri="{FF2B5EF4-FFF2-40B4-BE49-F238E27FC236}">
                <a16:creationId xmlns:a16="http://schemas.microsoft.com/office/drawing/2014/main" id="{E6E04928-7C81-47EA-BFD6-EF6A7FF0A7B1}"/>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87256" y="6252112"/>
            <a:ext cx="1203625" cy="676828"/>
          </a:xfrm>
          <a:prstGeom prst="rect">
            <a:avLst/>
          </a:prstGeom>
        </p:spPr>
      </p:pic>
    </p:spTree>
    <p:extLst>
      <p:ext uri="{BB962C8B-B14F-4D97-AF65-F5344CB8AC3E}">
        <p14:creationId xmlns:p14="http://schemas.microsoft.com/office/powerpoint/2010/main" val="24508007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ME_Cover Layou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2C7BDF-FD24-4406-9403-149A2AB264C6}"/>
              </a:ext>
            </a:extLst>
          </p:cNvPr>
          <p:cNvSpPr>
            <a:spLocks noGrp="1"/>
          </p:cNvSpPr>
          <p:nvPr>
            <p:ph type="ctrTitle"/>
          </p:nvPr>
        </p:nvSpPr>
        <p:spPr>
          <a:xfrm>
            <a:off x="3162298" y="1713911"/>
            <a:ext cx="8334375" cy="1411876"/>
          </a:xfrm>
          <a:effectLst>
            <a:outerShdw blurRad="50800" dist="38100" dir="2700000" algn="tl" rotWithShape="0">
              <a:prstClr val="black">
                <a:alpha val="40000"/>
              </a:prstClr>
            </a:outerShdw>
          </a:effectLst>
        </p:spPr>
        <p:txBody>
          <a:bodyPr lIns="0" tIns="0" rIns="0" bIns="0" anchor="b">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7" name="Subtitle 2">
            <a:extLst>
              <a:ext uri="{FF2B5EF4-FFF2-40B4-BE49-F238E27FC236}">
                <a16:creationId xmlns:a16="http://schemas.microsoft.com/office/drawing/2014/main" id="{1D8286AD-A9FB-4FF7-B52D-196825ADA01E}"/>
              </a:ext>
            </a:extLst>
          </p:cNvPr>
          <p:cNvSpPr>
            <a:spLocks noGrp="1"/>
          </p:cNvSpPr>
          <p:nvPr>
            <p:ph type="subTitle" idx="1"/>
          </p:nvPr>
        </p:nvSpPr>
        <p:spPr>
          <a:xfrm>
            <a:off x="3162298" y="3732214"/>
            <a:ext cx="8334375" cy="652462"/>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090F3D74-D91B-450B-AA7B-6314B0D71EBD}"/>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5" name="Graphic 4">
            <a:extLst>
              <a:ext uri="{FF2B5EF4-FFF2-40B4-BE49-F238E27FC236}">
                <a16:creationId xmlns:a16="http://schemas.microsoft.com/office/drawing/2014/main" id="{355F4D02-83B3-4CF1-8C10-512AEE43EA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610311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33CE25-C8A2-406F-A9C2-33BCAD010944}"/>
              </a:ext>
            </a:extLst>
          </p:cNvPr>
          <p:cNvSpPr>
            <a:spLocks noGrp="1"/>
          </p:cNvSpPr>
          <p:nvPr>
            <p:ph type="ctrTitle"/>
          </p:nvPr>
        </p:nvSpPr>
        <p:spPr>
          <a:xfrm>
            <a:off x="429580" y="2343104"/>
            <a:ext cx="3419955" cy="1333520"/>
          </a:xfrm>
          <a:effectLst/>
        </p:spPr>
        <p:txBody>
          <a:bodyPr lIns="0" tIns="0" rIns="0" bIns="0" anchor="t">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4" name="Subtitle 2">
            <a:extLst>
              <a:ext uri="{FF2B5EF4-FFF2-40B4-BE49-F238E27FC236}">
                <a16:creationId xmlns:a16="http://schemas.microsoft.com/office/drawing/2014/main" id="{266EF6E0-79E6-43F9-AC81-4A065C583543}"/>
              </a:ext>
            </a:extLst>
          </p:cNvPr>
          <p:cNvSpPr>
            <a:spLocks noGrp="1"/>
          </p:cNvSpPr>
          <p:nvPr>
            <p:ph type="subTitle" idx="1"/>
          </p:nvPr>
        </p:nvSpPr>
        <p:spPr>
          <a:xfrm>
            <a:off x="429580" y="4326181"/>
            <a:ext cx="3419955" cy="1423263"/>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2DFBEB97-5DA7-4C7F-943F-87DC01A0EF8B}"/>
              </a:ext>
            </a:extLst>
          </p:cNvPr>
          <p:cNvSpPr/>
          <p:nvPr userDrawn="1"/>
        </p:nvSpPr>
        <p:spPr>
          <a:xfrm>
            <a:off x="362905" y="3959280"/>
            <a:ext cx="1782493" cy="5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C50903B-D42D-4D22-A958-C1CD2AD939EE}"/>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70F5F562-BA8F-4BB6-8EE1-7951C77A0E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42106665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ME_Cover Layou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2C7BDF-FD24-4406-9403-149A2AB264C6}"/>
              </a:ext>
            </a:extLst>
          </p:cNvPr>
          <p:cNvSpPr>
            <a:spLocks noGrp="1"/>
          </p:cNvSpPr>
          <p:nvPr>
            <p:ph type="ctrTitle"/>
          </p:nvPr>
        </p:nvSpPr>
        <p:spPr>
          <a:xfrm>
            <a:off x="3162298" y="1713911"/>
            <a:ext cx="8334375" cy="1411876"/>
          </a:xfrm>
          <a:effectLst>
            <a:outerShdw blurRad="50800" dist="38100" dir="2700000" algn="tl" rotWithShape="0">
              <a:prstClr val="black">
                <a:alpha val="40000"/>
              </a:prstClr>
            </a:outerShdw>
          </a:effectLst>
        </p:spPr>
        <p:txBody>
          <a:bodyPr lIns="0" tIns="0" rIns="0" bIns="0" anchor="b">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7" name="Subtitle 2">
            <a:extLst>
              <a:ext uri="{FF2B5EF4-FFF2-40B4-BE49-F238E27FC236}">
                <a16:creationId xmlns:a16="http://schemas.microsoft.com/office/drawing/2014/main" id="{1D8286AD-A9FB-4FF7-B52D-196825ADA01E}"/>
              </a:ext>
            </a:extLst>
          </p:cNvPr>
          <p:cNvSpPr>
            <a:spLocks noGrp="1"/>
          </p:cNvSpPr>
          <p:nvPr>
            <p:ph type="subTitle" idx="1"/>
          </p:nvPr>
        </p:nvSpPr>
        <p:spPr>
          <a:xfrm>
            <a:off x="3162298" y="3732214"/>
            <a:ext cx="8334375" cy="652462"/>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B69B62BF-E5DD-4793-A4DC-C37228770935}"/>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5" name="Graphic 4">
            <a:extLst>
              <a:ext uri="{FF2B5EF4-FFF2-40B4-BE49-F238E27FC236}">
                <a16:creationId xmlns:a16="http://schemas.microsoft.com/office/drawing/2014/main" id="{E911E209-3454-4577-A831-4CB87039FF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33981881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ME_Cover Layou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33CE25-C8A2-406F-A9C2-33BCAD010944}"/>
              </a:ext>
            </a:extLst>
          </p:cNvPr>
          <p:cNvSpPr>
            <a:spLocks noGrp="1"/>
          </p:cNvSpPr>
          <p:nvPr>
            <p:ph type="ctrTitle"/>
          </p:nvPr>
        </p:nvSpPr>
        <p:spPr>
          <a:xfrm>
            <a:off x="429580" y="2343104"/>
            <a:ext cx="3419955" cy="1333520"/>
          </a:xfrm>
          <a:effectLst/>
        </p:spPr>
        <p:txBody>
          <a:bodyPr lIns="0" tIns="0" rIns="0" bIns="0" anchor="t">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4" name="Subtitle 2">
            <a:extLst>
              <a:ext uri="{FF2B5EF4-FFF2-40B4-BE49-F238E27FC236}">
                <a16:creationId xmlns:a16="http://schemas.microsoft.com/office/drawing/2014/main" id="{266EF6E0-79E6-43F9-AC81-4A065C583543}"/>
              </a:ext>
            </a:extLst>
          </p:cNvPr>
          <p:cNvSpPr>
            <a:spLocks noGrp="1"/>
          </p:cNvSpPr>
          <p:nvPr>
            <p:ph type="subTitle" idx="1"/>
          </p:nvPr>
        </p:nvSpPr>
        <p:spPr>
          <a:xfrm>
            <a:off x="429580" y="4326181"/>
            <a:ext cx="3419955" cy="1423263"/>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2DFBEB97-5DA7-4C7F-943F-87DC01A0EF8B}"/>
              </a:ext>
            </a:extLst>
          </p:cNvPr>
          <p:cNvSpPr/>
          <p:nvPr userDrawn="1"/>
        </p:nvSpPr>
        <p:spPr>
          <a:xfrm>
            <a:off x="362905" y="3959280"/>
            <a:ext cx="1782493" cy="5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F49AFFC-8ACE-40E5-974D-D9A4E91F2AB0}"/>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2075CABF-C5F6-4957-9691-76D89BF188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28000480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D7FE6D5-315A-453A-9418-DC2502628851}"/>
              </a:ext>
            </a:extLst>
          </p:cNvPr>
          <p:cNvSpPr>
            <a:spLocks noGrp="1"/>
          </p:cNvSpPr>
          <p:nvPr>
            <p:ph type="pic" sz="quarter" idx="41" hasCustomPrompt="1"/>
          </p:nvPr>
        </p:nvSpPr>
        <p:spPr>
          <a:xfrm>
            <a:off x="5339723"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9573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1755B-EBE9-463E-B026-7CCFB8A07967}"/>
              </a:ext>
            </a:extLst>
          </p:cNvPr>
          <p:cNvSpPr>
            <a:spLocks noGrp="1"/>
          </p:cNvSpPr>
          <p:nvPr>
            <p:ph type="pic" sz="quarter" idx="10"/>
          </p:nvPr>
        </p:nvSpPr>
        <p:spPr>
          <a:xfrm>
            <a:off x="955675" y="1404938"/>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9" name="Picture Placeholder 2">
            <a:extLst>
              <a:ext uri="{FF2B5EF4-FFF2-40B4-BE49-F238E27FC236}">
                <a16:creationId xmlns:a16="http://schemas.microsoft.com/office/drawing/2014/main" id="{F3DB46A3-4D62-4322-B9D7-9290DA7ED4BE}"/>
              </a:ext>
            </a:extLst>
          </p:cNvPr>
          <p:cNvSpPr>
            <a:spLocks noGrp="1"/>
          </p:cNvSpPr>
          <p:nvPr>
            <p:ph type="pic" sz="quarter" idx="11"/>
          </p:nvPr>
        </p:nvSpPr>
        <p:spPr>
          <a:xfrm>
            <a:off x="3742093" y="1404697"/>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0" name="Picture Placeholder 2">
            <a:extLst>
              <a:ext uri="{FF2B5EF4-FFF2-40B4-BE49-F238E27FC236}">
                <a16:creationId xmlns:a16="http://schemas.microsoft.com/office/drawing/2014/main" id="{921F38CA-67C4-420E-B1DB-2FFE640E548A}"/>
              </a:ext>
            </a:extLst>
          </p:cNvPr>
          <p:cNvSpPr>
            <a:spLocks noGrp="1"/>
          </p:cNvSpPr>
          <p:nvPr>
            <p:ph type="pic" sz="quarter" idx="12"/>
          </p:nvPr>
        </p:nvSpPr>
        <p:spPr>
          <a:xfrm>
            <a:off x="955675" y="3972992"/>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2" name="Picture Placeholder 2">
            <a:extLst>
              <a:ext uri="{FF2B5EF4-FFF2-40B4-BE49-F238E27FC236}">
                <a16:creationId xmlns:a16="http://schemas.microsoft.com/office/drawing/2014/main" id="{9C041C2E-0254-4B0E-BE6B-368CA2FFA518}"/>
              </a:ext>
            </a:extLst>
          </p:cNvPr>
          <p:cNvSpPr>
            <a:spLocks noGrp="1"/>
          </p:cNvSpPr>
          <p:nvPr>
            <p:ph type="pic" sz="quarter" idx="13"/>
          </p:nvPr>
        </p:nvSpPr>
        <p:spPr>
          <a:xfrm>
            <a:off x="3742093" y="3932405"/>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3" name="Title 1">
            <a:extLst>
              <a:ext uri="{FF2B5EF4-FFF2-40B4-BE49-F238E27FC236}">
                <a16:creationId xmlns:a16="http://schemas.microsoft.com/office/drawing/2014/main" id="{FF03A268-0036-4EC7-BD42-5B7A8BB10038}"/>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0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4" name="Rectangle 13">
            <a:extLst>
              <a:ext uri="{FF2B5EF4-FFF2-40B4-BE49-F238E27FC236}">
                <a16:creationId xmlns:a16="http://schemas.microsoft.com/office/drawing/2014/main" id="{30B3F4FB-FADE-4AAC-B262-CC5658D50697}"/>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63092040-4E68-421D-81D0-056AA853BDCE}"/>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15" name="Graphic 14">
            <a:extLst>
              <a:ext uri="{FF2B5EF4-FFF2-40B4-BE49-F238E27FC236}">
                <a16:creationId xmlns:a16="http://schemas.microsoft.com/office/drawing/2014/main" id="{09C4E683-BCAC-4E6A-8CD7-08C78691BA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218833106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1755B-EBE9-463E-B026-7CCFB8A07967}"/>
              </a:ext>
            </a:extLst>
          </p:cNvPr>
          <p:cNvSpPr>
            <a:spLocks noGrp="1"/>
          </p:cNvSpPr>
          <p:nvPr>
            <p:ph type="pic" sz="quarter" idx="10"/>
          </p:nvPr>
        </p:nvSpPr>
        <p:spPr>
          <a:xfrm>
            <a:off x="955675" y="1404938"/>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9" name="Picture Placeholder 2">
            <a:extLst>
              <a:ext uri="{FF2B5EF4-FFF2-40B4-BE49-F238E27FC236}">
                <a16:creationId xmlns:a16="http://schemas.microsoft.com/office/drawing/2014/main" id="{F3DB46A3-4D62-4322-B9D7-9290DA7ED4BE}"/>
              </a:ext>
            </a:extLst>
          </p:cNvPr>
          <p:cNvSpPr>
            <a:spLocks noGrp="1"/>
          </p:cNvSpPr>
          <p:nvPr>
            <p:ph type="pic" sz="quarter" idx="11"/>
          </p:nvPr>
        </p:nvSpPr>
        <p:spPr>
          <a:xfrm>
            <a:off x="3742093" y="1404697"/>
            <a:ext cx="2101850" cy="1608137"/>
          </a:xfrm>
        </p:spPr>
        <p:txBody>
          <a:bodyPr>
            <a:normAutofit/>
          </a:bodyPr>
          <a:lstStyle>
            <a:lvl1pPr>
              <a:defRPr sz="1400">
                <a:latin typeface="Arial" panose="020B0604020202020204" pitchFamily="34" charset="0"/>
                <a:cs typeface="Arial" panose="020B0604020202020204" pitchFamily="34" charset="0"/>
              </a:defRPr>
            </a:lvl1pPr>
          </a:lstStyle>
          <a:p>
            <a:endParaRPr lang="en-US"/>
          </a:p>
        </p:txBody>
      </p:sp>
      <p:sp>
        <p:nvSpPr>
          <p:cNvPr id="10" name="Title 1">
            <a:extLst>
              <a:ext uri="{FF2B5EF4-FFF2-40B4-BE49-F238E27FC236}">
                <a16:creationId xmlns:a16="http://schemas.microsoft.com/office/drawing/2014/main" id="{DAA390AB-D434-4876-A675-E9E76C712DD6}"/>
              </a:ext>
            </a:extLst>
          </p:cNvPr>
          <p:cNvSpPr>
            <a:spLocks noGrp="1"/>
          </p:cNvSpPr>
          <p:nvPr>
            <p:ph type="title"/>
          </p:nvPr>
        </p:nvSpPr>
        <p:spPr>
          <a:xfrm>
            <a:off x="272536" y="165259"/>
            <a:ext cx="11658600" cy="782752"/>
          </a:xfrm>
          <a:prstGeom prst="rect">
            <a:avLst/>
          </a:prstGeom>
        </p:spPr>
        <p:txBody>
          <a:bodyPr>
            <a:normAutofit/>
          </a:bodyPr>
          <a:lstStyle>
            <a:lvl1pPr>
              <a:lnSpc>
                <a:spcPct val="114000"/>
              </a:lnSpc>
              <a:spcBef>
                <a:spcPts val="600"/>
              </a:spcBef>
              <a:defRPr sz="20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2" name="Rectangle 11">
            <a:extLst>
              <a:ext uri="{FF2B5EF4-FFF2-40B4-BE49-F238E27FC236}">
                <a16:creationId xmlns:a16="http://schemas.microsoft.com/office/drawing/2014/main" id="{A372598B-7B4C-41DA-9AEB-82AD1CF09311}"/>
              </a:ext>
            </a:extLst>
          </p:cNvPr>
          <p:cNvSpPr/>
          <p:nvPr userDrawn="1"/>
        </p:nvSpPr>
        <p:spPr>
          <a:xfrm>
            <a:off x="381391" y="1083602"/>
            <a:ext cx="11439134" cy="4571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2FE8A609-647D-43AC-B225-B8BDE2A6032B}"/>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D4A02211-CAC8-4455-9B56-58DE292663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35270095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ME_Cover Layou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33CE25-C8A2-406F-A9C2-33BCAD010944}"/>
              </a:ext>
            </a:extLst>
          </p:cNvPr>
          <p:cNvSpPr>
            <a:spLocks noGrp="1"/>
          </p:cNvSpPr>
          <p:nvPr>
            <p:ph type="ctrTitle"/>
          </p:nvPr>
        </p:nvSpPr>
        <p:spPr>
          <a:xfrm>
            <a:off x="429580" y="2343104"/>
            <a:ext cx="3419955" cy="1333520"/>
          </a:xfrm>
          <a:effectLst/>
        </p:spPr>
        <p:txBody>
          <a:bodyPr lIns="0" tIns="0" rIns="0" bIns="0" anchor="t">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4" name="Subtitle 2">
            <a:extLst>
              <a:ext uri="{FF2B5EF4-FFF2-40B4-BE49-F238E27FC236}">
                <a16:creationId xmlns:a16="http://schemas.microsoft.com/office/drawing/2014/main" id="{266EF6E0-79E6-43F9-AC81-4A065C583543}"/>
              </a:ext>
            </a:extLst>
          </p:cNvPr>
          <p:cNvSpPr>
            <a:spLocks noGrp="1"/>
          </p:cNvSpPr>
          <p:nvPr>
            <p:ph type="subTitle" idx="1"/>
          </p:nvPr>
        </p:nvSpPr>
        <p:spPr>
          <a:xfrm>
            <a:off x="429580" y="4326181"/>
            <a:ext cx="3419955" cy="1423263"/>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2DFBEB97-5DA7-4C7F-943F-87DC01A0EF8B}"/>
              </a:ext>
            </a:extLst>
          </p:cNvPr>
          <p:cNvSpPr/>
          <p:nvPr userDrawn="1"/>
        </p:nvSpPr>
        <p:spPr>
          <a:xfrm>
            <a:off x="362905" y="3959280"/>
            <a:ext cx="1782493" cy="5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B577360-2D13-409E-801C-F56928BE4435}"/>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7" name="Graphic 6">
            <a:extLst>
              <a:ext uri="{FF2B5EF4-FFF2-40B4-BE49-F238E27FC236}">
                <a16:creationId xmlns:a16="http://schemas.microsoft.com/office/drawing/2014/main" id="{ABF331FF-67EF-42B4-80F6-FE6CFADAE7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2266693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A0343-3BC9-4B75-AE3B-D3E244C41505}"/>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3" name="Graphic 2">
            <a:extLst>
              <a:ext uri="{FF2B5EF4-FFF2-40B4-BE49-F238E27FC236}">
                <a16:creationId xmlns:a16="http://schemas.microsoft.com/office/drawing/2014/main" id="{15E12047-F984-456B-BF0D-B3BDEC3205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2941017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ME_Cover Layou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2C7BDF-FD24-4406-9403-149A2AB264C6}"/>
              </a:ext>
            </a:extLst>
          </p:cNvPr>
          <p:cNvSpPr>
            <a:spLocks noGrp="1"/>
          </p:cNvSpPr>
          <p:nvPr>
            <p:ph type="ctrTitle"/>
          </p:nvPr>
        </p:nvSpPr>
        <p:spPr>
          <a:xfrm>
            <a:off x="3162298" y="1713911"/>
            <a:ext cx="8334375" cy="1411876"/>
          </a:xfrm>
          <a:effectLst>
            <a:outerShdw blurRad="50800" dist="38100" dir="2700000" algn="tl" rotWithShape="0">
              <a:prstClr val="black">
                <a:alpha val="40000"/>
              </a:prstClr>
            </a:outerShdw>
          </a:effectLst>
        </p:spPr>
        <p:txBody>
          <a:bodyPr lIns="0" tIns="0" rIns="0" bIns="0" anchor="b">
            <a:normAutofit/>
          </a:bodyPr>
          <a:lstStyle>
            <a:lvl1pPr algn="l">
              <a:defRPr sz="3200">
                <a:solidFill>
                  <a:schemeClr val="bg1"/>
                </a:solidFill>
                <a:latin typeface="Arial" panose="020B0604020202020204" pitchFamily="34" charset="0"/>
              </a:defRPr>
            </a:lvl1pPr>
          </a:lstStyle>
          <a:p>
            <a:r>
              <a:rPr lang="en-US" dirty="0"/>
              <a:t>Click to edit Master title style</a:t>
            </a:r>
          </a:p>
        </p:txBody>
      </p:sp>
      <p:sp>
        <p:nvSpPr>
          <p:cNvPr id="7" name="Subtitle 2">
            <a:extLst>
              <a:ext uri="{FF2B5EF4-FFF2-40B4-BE49-F238E27FC236}">
                <a16:creationId xmlns:a16="http://schemas.microsoft.com/office/drawing/2014/main" id="{1D8286AD-A9FB-4FF7-B52D-196825ADA01E}"/>
              </a:ext>
            </a:extLst>
          </p:cNvPr>
          <p:cNvSpPr>
            <a:spLocks noGrp="1"/>
          </p:cNvSpPr>
          <p:nvPr>
            <p:ph type="subTitle" idx="1"/>
          </p:nvPr>
        </p:nvSpPr>
        <p:spPr>
          <a:xfrm>
            <a:off x="3162298" y="3732214"/>
            <a:ext cx="8334375" cy="652462"/>
          </a:xfrm>
          <a:effectLst>
            <a:outerShdw blurRad="50800" dist="38100" dir="2700000" algn="tl" rotWithShape="0">
              <a:prstClr val="black">
                <a:alpha val="40000"/>
              </a:prstClr>
            </a:outerShdw>
          </a:effectLst>
        </p:spPr>
        <p:txBody>
          <a:bodyPr lIns="0" tIns="0" rIns="0" bIns="0">
            <a:normAutofit/>
          </a:bodyPr>
          <a:lstStyle>
            <a:lvl1pPr marL="0" indent="0" algn="l">
              <a:buNone/>
              <a:defRPr sz="160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090F3D74-D91B-450B-AA7B-6314B0D71EBD}"/>
              </a:ext>
            </a:extLst>
          </p:cNvPr>
          <p:cNvSpPr txBox="1"/>
          <p:nvPr userDrawn="1"/>
        </p:nvSpPr>
        <p:spPr>
          <a:xfrm rot="16200000">
            <a:off x="10188683" y="4310264"/>
            <a:ext cx="3612611" cy="230832"/>
          </a:xfrm>
          <a:prstGeom prst="rect">
            <a:avLst/>
          </a:prstGeom>
          <a:noFill/>
        </p:spPr>
        <p:txBody>
          <a:bodyPr wrap="square" rtlCol="0">
            <a:spAutoFit/>
          </a:bodyPr>
          <a:lstStyle/>
          <a:p>
            <a:r>
              <a:rPr lang="en-US" sz="900" dirty="0">
                <a:solidFill>
                  <a:schemeClr val="bg1">
                    <a:lumMod val="65000"/>
                  </a:schemeClr>
                </a:solidFill>
              </a:rPr>
              <a:t>Copyright © 2020 TIME Consulting Co., Ltd., Strictly Confidential </a:t>
            </a:r>
            <a:endParaRPr lang="en-US" sz="900" dirty="0">
              <a:solidFill>
                <a:schemeClr val="bg1">
                  <a:lumMod val="65000"/>
                </a:schemeClr>
              </a:solidFill>
              <a:latin typeface="+mn-lt"/>
            </a:endParaRPr>
          </a:p>
        </p:txBody>
      </p:sp>
      <p:pic>
        <p:nvPicPr>
          <p:cNvPr id="5" name="Graphic 4">
            <a:extLst>
              <a:ext uri="{FF2B5EF4-FFF2-40B4-BE49-F238E27FC236}">
                <a16:creationId xmlns:a16="http://schemas.microsoft.com/office/drawing/2014/main" id="{355F4D02-83B3-4CF1-8C10-512AEE43EA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4916" y="6433268"/>
            <a:ext cx="644400" cy="308027"/>
          </a:xfrm>
          <a:prstGeom prst="rect">
            <a:avLst/>
          </a:prstGeom>
        </p:spPr>
      </p:pic>
    </p:spTree>
    <p:extLst>
      <p:ext uri="{BB962C8B-B14F-4D97-AF65-F5344CB8AC3E}">
        <p14:creationId xmlns:p14="http://schemas.microsoft.com/office/powerpoint/2010/main" val="122961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5.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94941-E063-4542-9CAF-3B53DB13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h-TH" dirty="0"/>
          </a:p>
        </p:txBody>
      </p:sp>
      <p:sp>
        <p:nvSpPr>
          <p:cNvPr id="3" name="Text Placeholder 2">
            <a:extLst>
              <a:ext uri="{FF2B5EF4-FFF2-40B4-BE49-F238E27FC236}">
                <a16:creationId xmlns:a16="http://schemas.microsoft.com/office/drawing/2014/main" id="{5E03315D-830E-4BB8-8B52-8154653224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h-TH" dirty="0"/>
          </a:p>
        </p:txBody>
      </p:sp>
      <p:sp>
        <p:nvSpPr>
          <p:cNvPr id="7" name="Slide Number Placeholder 3">
            <a:extLst>
              <a:ext uri="{FF2B5EF4-FFF2-40B4-BE49-F238E27FC236}">
                <a16:creationId xmlns:a16="http://schemas.microsoft.com/office/drawing/2014/main" id="{DE7DC81F-4ED3-4B9D-A0CB-B2EB876FB8D3}"/>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dirty="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98464590"/>
      </p:ext>
    </p:extLst>
  </p:cSld>
  <p:clrMap bg1="lt1" tx1="dk1" bg2="lt2" tx2="dk2" accent1="accent1" accent2="accent2" accent3="accent3" accent4="accent4" accent5="accent5" accent6="accent6" hlink="hlink" folHlink="folHlink"/>
  <p:sldLayoutIdLst>
    <p:sldLayoutId id="2147483674" r:id="rId1"/>
    <p:sldLayoutId id="2147483704" r:id="rId2"/>
    <p:sldLayoutId id="2147483705" r:id="rId3"/>
    <p:sldLayoutId id="2147483673" r:id="rId4"/>
    <p:sldLayoutId id="2147483675" r:id="rId5"/>
    <p:sldLayoutId id="2147483676" r:id="rId6"/>
    <p:sldLayoutId id="2147483681" r:id="rId7"/>
    <p:sldLayoutId id="2147483682" r:id="rId8"/>
    <p:sldLayoutId id="2147483683" r:id="rId9"/>
    <p:sldLayoutId id="2147483700" r:id="rId10"/>
    <p:sldLayoutId id="2147483701" r:id="rId11"/>
    <p:sldLayoutId id="2147483697" r:id="rId12"/>
    <p:sldLayoutId id="2147483698" r:id="rId13"/>
    <p:sldLayoutId id="2147483703" r:id="rId14"/>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008" userDrawn="1">
          <p15:clr>
            <a:srgbClr val="F26B43"/>
          </p15:clr>
        </p15:guide>
        <p15:guide id="4" orient="horz" pos="696" userDrawn="1">
          <p15:clr>
            <a:srgbClr val="F26B43"/>
          </p15:clr>
        </p15:guide>
        <p15:guide id="5" pos="234" userDrawn="1">
          <p15:clr>
            <a:srgbClr val="F26B43"/>
          </p15:clr>
        </p15:guide>
        <p15:guide id="6" pos="744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83000">
              <a:srgbClr val="0F3492"/>
            </a:gs>
            <a:gs pos="100000">
              <a:srgbClr val="0F3492"/>
            </a:gs>
          </a:gsLst>
          <a:lin ang="27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446472"/>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6AFCA"/>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id-ID"/>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FFFFFF"/>
                </a:solidFill>
                <a:latin typeface="+mn-lt"/>
                <a:ea typeface="+mn-ea"/>
                <a:cs typeface="+mn-cs"/>
              </a:defRPr>
            </a:lvl1pPr>
          </a:lstStyle>
          <a:p>
            <a:pPr>
              <a:defRPr/>
            </a:pPr>
            <a:fld id="{FFD840DA-4D2C-8F4A-B82B-1C8946E3EC90}" type="datetimeFigureOut">
              <a:rPr lang="id-ID" smtClean="0"/>
              <a:pPr>
                <a:defRPr/>
              </a:pPr>
              <a:t>24/11/2021</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rgbClr val="FFFFFF"/>
                </a:solidFill>
                <a:latin typeface="+mn-lt"/>
                <a:ea typeface="+mn-ea"/>
                <a:cs typeface="+mn-cs"/>
              </a:defRPr>
            </a:lvl1pPr>
          </a:lstStyle>
          <a:p>
            <a:pPr>
              <a:defRPr/>
            </a:pPr>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rgbClr val="FFFFFF"/>
                </a:solidFill>
                <a:latin typeface="+mn-lt"/>
                <a:ea typeface="+mn-ea"/>
                <a:cs typeface="+mn-cs"/>
              </a:defRPr>
            </a:lvl1pPr>
          </a:lstStyle>
          <a:p>
            <a:pPr>
              <a:defRPr/>
            </a:pPr>
            <a:fld id="{B3DB0D12-A61E-7344-A50E-285C37E5456D}" type="slidenum">
              <a:rPr lang="id-ID" smtClean="0"/>
              <a:pPr>
                <a:defRPr/>
              </a:pPr>
              <a:t>‹#›</a:t>
            </a:fld>
            <a:endParaRPr lang="id-ID"/>
          </a:p>
        </p:txBody>
      </p:sp>
    </p:spTree>
    <p:extLst>
      <p:ext uri="{BB962C8B-B14F-4D97-AF65-F5344CB8AC3E}">
        <p14:creationId xmlns:p14="http://schemas.microsoft.com/office/powerpoint/2010/main" val="18485585"/>
      </p:ext>
    </p:extLst>
  </p:cSld>
  <p:clrMap bg1="lt1" tx1="dk1" bg2="lt2" tx2="dk2" accent1="accent1" accent2="accent2" accent3="accent3" accent4="accent4" accent5="accent5" accent6="accent6" hlink="hlink" folHlink="folHlink"/>
  <p:sldLayoutIdLst>
    <p:sldLayoutId id="2147483678" r:id="rId1"/>
  </p:sldLayoutIdLst>
  <p:txStyles>
    <p:titleStyle>
      <a:lvl1pPr algn="l" rtl="0" eaLnBrk="1" fontAlgn="base" hangingPunct="1">
        <a:lnSpc>
          <a:spcPct val="90000"/>
        </a:lnSpc>
        <a:spcBef>
          <a:spcPct val="0"/>
        </a:spcBef>
        <a:spcAft>
          <a:spcPct val="0"/>
        </a:spcAft>
        <a:defRPr sz="4400" kern="1200">
          <a:solidFill>
            <a:srgbClr val="FFFFFF"/>
          </a:solidFill>
          <a:latin typeface="Roboto"/>
          <a:ea typeface="ＭＳ Ｐゴシック" charset="0"/>
          <a:cs typeface="Roboto"/>
        </a:defRPr>
      </a:lvl1pPr>
      <a:lvl2pPr algn="l" rtl="0" eaLnBrk="1" fontAlgn="base" hangingPunct="1">
        <a:lnSpc>
          <a:spcPct val="90000"/>
        </a:lnSpc>
        <a:spcBef>
          <a:spcPct val="0"/>
        </a:spcBef>
        <a:spcAft>
          <a:spcPct val="0"/>
        </a:spcAft>
        <a:defRPr sz="4400">
          <a:solidFill>
            <a:srgbClr val="6C6C6C"/>
          </a:solidFill>
          <a:latin typeface="Roboto" charset="0"/>
          <a:ea typeface="ＭＳ Ｐゴシック" charset="0"/>
        </a:defRPr>
      </a:lvl2pPr>
      <a:lvl3pPr algn="l" rtl="0" eaLnBrk="1" fontAlgn="base" hangingPunct="1">
        <a:lnSpc>
          <a:spcPct val="90000"/>
        </a:lnSpc>
        <a:spcBef>
          <a:spcPct val="0"/>
        </a:spcBef>
        <a:spcAft>
          <a:spcPct val="0"/>
        </a:spcAft>
        <a:defRPr sz="4400">
          <a:solidFill>
            <a:srgbClr val="6C6C6C"/>
          </a:solidFill>
          <a:latin typeface="Roboto" charset="0"/>
          <a:ea typeface="ＭＳ Ｐゴシック" charset="0"/>
        </a:defRPr>
      </a:lvl3pPr>
      <a:lvl4pPr algn="l" rtl="0" eaLnBrk="1" fontAlgn="base" hangingPunct="1">
        <a:lnSpc>
          <a:spcPct val="90000"/>
        </a:lnSpc>
        <a:spcBef>
          <a:spcPct val="0"/>
        </a:spcBef>
        <a:spcAft>
          <a:spcPct val="0"/>
        </a:spcAft>
        <a:defRPr sz="4400">
          <a:solidFill>
            <a:srgbClr val="6C6C6C"/>
          </a:solidFill>
          <a:latin typeface="Roboto" charset="0"/>
          <a:ea typeface="ＭＳ Ｐゴシック" charset="0"/>
        </a:defRPr>
      </a:lvl4pPr>
      <a:lvl5pPr algn="l" rtl="0" eaLnBrk="1" fontAlgn="base" hangingPunct="1">
        <a:lnSpc>
          <a:spcPct val="90000"/>
        </a:lnSpc>
        <a:spcBef>
          <a:spcPct val="0"/>
        </a:spcBef>
        <a:spcAft>
          <a:spcPct val="0"/>
        </a:spcAft>
        <a:defRPr sz="4400">
          <a:solidFill>
            <a:srgbClr val="6C6C6C"/>
          </a:solidFill>
          <a:latin typeface="Roboto" charset="0"/>
          <a:ea typeface="ＭＳ Ｐゴシック" charset="0"/>
        </a:defRPr>
      </a:lvl5pPr>
      <a:lvl6pPr marL="457200" algn="l" rtl="0" eaLnBrk="1" fontAlgn="base" hangingPunct="1">
        <a:lnSpc>
          <a:spcPct val="90000"/>
        </a:lnSpc>
        <a:spcBef>
          <a:spcPct val="0"/>
        </a:spcBef>
        <a:spcAft>
          <a:spcPct val="0"/>
        </a:spcAft>
        <a:defRPr sz="4400">
          <a:solidFill>
            <a:srgbClr val="6C6C6C"/>
          </a:solidFill>
          <a:latin typeface="Roboto" charset="0"/>
          <a:ea typeface="ＭＳ Ｐゴシック" charset="0"/>
        </a:defRPr>
      </a:lvl6pPr>
      <a:lvl7pPr marL="914400" algn="l" rtl="0" eaLnBrk="1" fontAlgn="base" hangingPunct="1">
        <a:lnSpc>
          <a:spcPct val="90000"/>
        </a:lnSpc>
        <a:spcBef>
          <a:spcPct val="0"/>
        </a:spcBef>
        <a:spcAft>
          <a:spcPct val="0"/>
        </a:spcAft>
        <a:defRPr sz="4400">
          <a:solidFill>
            <a:srgbClr val="6C6C6C"/>
          </a:solidFill>
          <a:latin typeface="Roboto" charset="0"/>
          <a:ea typeface="ＭＳ Ｐゴシック" charset="0"/>
        </a:defRPr>
      </a:lvl7pPr>
      <a:lvl8pPr marL="1371600" algn="l" rtl="0" eaLnBrk="1" fontAlgn="base" hangingPunct="1">
        <a:lnSpc>
          <a:spcPct val="90000"/>
        </a:lnSpc>
        <a:spcBef>
          <a:spcPct val="0"/>
        </a:spcBef>
        <a:spcAft>
          <a:spcPct val="0"/>
        </a:spcAft>
        <a:defRPr sz="4400">
          <a:solidFill>
            <a:srgbClr val="6C6C6C"/>
          </a:solidFill>
          <a:latin typeface="Roboto" charset="0"/>
          <a:ea typeface="ＭＳ Ｐゴシック" charset="0"/>
        </a:defRPr>
      </a:lvl8pPr>
      <a:lvl9pPr marL="1828800" algn="l" rtl="0" eaLnBrk="1" fontAlgn="base" hangingPunct="1">
        <a:lnSpc>
          <a:spcPct val="90000"/>
        </a:lnSpc>
        <a:spcBef>
          <a:spcPct val="0"/>
        </a:spcBef>
        <a:spcAft>
          <a:spcPct val="0"/>
        </a:spcAft>
        <a:defRPr sz="4400">
          <a:solidFill>
            <a:srgbClr val="6C6C6C"/>
          </a:solidFill>
          <a:latin typeface="Roboto" charset="0"/>
          <a:ea typeface="ＭＳ Ｐゴシック" charset="0"/>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rgbClr val="FFFFFF"/>
          </a:solidFill>
          <a:latin typeface="Roboto"/>
          <a:ea typeface="ＭＳ Ｐゴシック" charset="0"/>
          <a:cs typeface="Roboto"/>
        </a:defRPr>
      </a:lvl1pPr>
      <a:lvl2pPr marL="685800" indent="-228600" algn="l" rtl="0" eaLnBrk="1" fontAlgn="base" hangingPunct="1">
        <a:lnSpc>
          <a:spcPct val="90000"/>
        </a:lnSpc>
        <a:spcBef>
          <a:spcPts val="500"/>
        </a:spcBef>
        <a:spcAft>
          <a:spcPct val="0"/>
        </a:spcAft>
        <a:buFont typeface="Arial" charset="0"/>
        <a:buChar char="•"/>
        <a:defRPr sz="2400" kern="1200">
          <a:solidFill>
            <a:srgbClr val="FFFFFF"/>
          </a:solidFill>
          <a:latin typeface="Roboto"/>
          <a:ea typeface="ＭＳ Ｐゴシック" charset="0"/>
          <a:cs typeface="Roboto"/>
        </a:defRPr>
      </a:lvl2pPr>
      <a:lvl3pPr marL="1143000" indent="-228600" algn="l" rtl="0" eaLnBrk="1" fontAlgn="base" hangingPunct="1">
        <a:lnSpc>
          <a:spcPct val="90000"/>
        </a:lnSpc>
        <a:spcBef>
          <a:spcPts val="500"/>
        </a:spcBef>
        <a:spcAft>
          <a:spcPct val="0"/>
        </a:spcAft>
        <a:buFont typeface="Arial" charset="0"/>
        <a:buChar char="•"/>
        <a:defRPr sz="2000" kern="1200">
          <a:solidFill>
            <a:srgbClr val="FFFFFF"/>
          </a:solidFill>
          <a:latin typeface="Roboto"/>
          <a:ea typeface="ＭＳ Ｐゴシック" charset="0"/>
          <a:cs typeface="Roboto"/>
        </a:defRPr>
      </a:lvl3pPr>
      <a:lvl4pPr marL="1600200" indent="-228600" algn="l" rtl="0" eaLnBrk="1" fontAlgn="base" hangingPunct="1">
        <a:lnSpc>
          <a:spcPct val="90000"/>
        </a:lnSpc>
        <a:spcBef>
          <a:spcPts val="500"/>
        </a:spcBef>
        <a:spcAft>
          <a:spcPct val="0"/>
        </a:spcAft>
        <a:buFont typeface="Arial" charset="0"/>
        <a:buChar char="•"/>
        <a:defRPr kern="1200">
          <a:solidFill>
            <a:srgbClr val="FFFFFF"/>
          </a:solidFill>
          <a:latin typeface="Roboto"/>
          <a:ea typeface="ＭＳ Ｐゴシック" charset="0"/>
          <a:cs typeface="Roboto"/>
        </a:defRPr>
      </a:lvl4pPr>
      <a:lvl5pPr marL="2057400" indent="-228600" algn="l" rtl="0" eaLnBrk="1" fontAlgn="base" hangingPunct="1">
        <a:lnSpc>
          <a:spcPct val="90000"/>
        </a:lnSpc>
        <a:spcBef>
          <a:spcPts val="500"/>
        </a:spcBef>
        <a:spcAft>
          <a:spcPct val="0"/>
        </a:spcAft>
        <a:buFont typeface="Arial" charset="0"/>
        <a:buChar char="•"/>
        <a:defRPr kern="1200">
          <a:solidFill>
            <a:srgbClr val="FFFFFF"/>
          </a:solidFill>
          <a:latin typeface="Roboto"/>
          <a:ea typeface="ＭＳ Ｐゴシック" charset="0"/>
          <a:cs typeface="Robo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94941-E063-4542-9CAF-3B53DB13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h-TH" dirty="0"/>
          </a:p>
        </p:txBody>
      </p:sp>
      <p:sp>
        <p:nvSpPr>
          <p:cNvPr id="3" name="Text Placeholder 2">
            <a:extLst>
              <a:ext uri="{FF2B5EF4-FFF2-40B4-BE49-F238E27FC236}">
                <a16:creationId xmlns:a16="http://schemas.microsoft.com/office/drawing/2014/main" id="{5E03315D-830E-4BB8-8B52-8154653224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h-TH" dirty="0"/>
          </a:p>
        </p:txBody>
      </p:sp>
      <p:sp>
        <p:nvSpPr>
          <p:cNvPr id="7" name="Slide Number Placeholder 3">
            <a:extLst>
              <a:ext uri="{FF2B5EF4-FFF2-40B4-BE49-F238E27FC236}">
                <a16:creationId xmlns:a16="http://schemas.microsoft.com/office/drawing/2014/main" id="{5F27BA57-DF97-45A9-B6D8-C9A50E139FA2}"/>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dirty="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26273311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020">
          <p15:clr>
            <a:srgbClr val="F26B43"/>
          </p15:clr>
        </p15:guide>
        <p15:guide id="4" orient="horz" pos="696">
          <p15:clr>
            <a:srgbClr val="F26B43"/>
          </p15:clr>
        </p15:guide>
        <p15:guide id="5" pos="234">
          <p15:clr>
            <a:srgbClr val="F26B43"/>
          </p15:clr>
        </p15:guide>
        <p15:guide id="6" pos="744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94941-E063-4542-9CAF-3B53DB13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a:extLst>
              <a:ext uri="{FF2B5EF4-FFF2-40B4-BE49-F238E27FC236}">
                <a16:creationId xmlns:a16="http://schemas.microsoft.com/office/drawing/2014/main" id="{5E03315D-830E-4BB8-8B52-8154653224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9120CE56-9824-4649-BD04-21E8C83838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E66E1-459F-48BE-9DA9-B455A78DFF7B}" type="datetimeFigureOut">
              <a:rPr lang="th-TH" smtClean="0"/>
              <a:t>24/11/64</a:t>
            </a:fld>
            <a:endParaRPr lang="th-TH"/>
          </a:p>
        </p:txBody>
      </p:sp>
      <p:sp>
        <p:nvSpPr>
          <p:cNvPr id="5" name="Footer Placeholder 4">
            <a:extLst>
              <a:ext uri="{FF2B5EF4-FFF2-40B4-BE49-F238E27FC236}">
                <a16:creationId xmlns:a16="http://schemas.microsoft.com/office/drawing/2014/main" id="{A8DB73B1-4ED3-4871-9412-F44BF76D02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a:extLst>
              <a:ext uri="{FF2B5EF4-FFF2-40B4-BE49-F238E27FC236}">
                <a16:creationId xmlns:a16="http://schemas.microsoft.com/office/drawing/2014/main" id="{5970F054-E267-491F-9AC7-D5B4176EFA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F539D-2447-4D57-BDB0-BD4396063F58}" type="slidenum">
              <a:rPr lang="th-TH" smtClean="0"/>
              <a:t>‹#›</a:t>
            </a:fld>
            <a:endParaRPr lang="th-TH"/>
          </a:p>
        </p:txBody>
      </p:sp>
    </p:spTree>
    <p:extLst>
      <p:ext uri="{BB962C8B-B14F-4D97-AF65-F5344CB8AC3E}">
        <p14:creationId xmlns:p14="http://schemas.microsoft.com/office/powerpoint/2010/main" val="110935109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94941-E063-4542-9CAF-3B53DB138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h-TH" dirty="0"/>
          </a:p>
        </p:txBody>
      </p:sp>
      <p:sp>
        <p:nvSpPr>
          <p:cNvPr id="3" name="Text Placeholder 2">
            <a:extLst>
              <a:ext uri="{FF2B5EF4-FFF2-40B4-BE49-F238E27FC236}">
                <a16:creationId xmlns:a16="http://schemas.microsoft.com/office/drawing/2014/main" id="{5E03315D-830E-4BB8-8B52-8154653224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h-TH" dirty="0"/>
          </a:p>
        </p:txBody>
      </p:sp>
      <p:sp>
        <p:nvSpPr>
          <p:cNvPr id="7" name="Slide Number Placeholder 3">
            <a:extLst>
              <a:ext uri="{FF2B5EF4-FFF2-40B4-BE49-F238E27FC236}">
                <a16:creationId xmlns:a16="http://schemas.microsoft.com/office/drawing/2014/main" id="{DE7DC81F-4ED3-4B9D-A0CB-B2EB876FB8D3}"/>
              </a:ext>
            </a:extLst>
          </p:cNvPr>
          <p:cNvSpPr txBox="1">
            <a:spLocks/>
          </p:cNvSpPr>
          <p:nvPr userDrawn="1"/>
        </p:nvSpPr>
        <p:spPr>
          <a:xfrm>
            <a:off x="5643209" y="6470506"/>
            <a:ext cx="900685" cy="19099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00" dirty="0">
                <a:latin typeface="Arial" panose="020B0604020202020204" pitchFamily="34" charset="0"/>
                <a:cs typeface="Arial" panose="020B0604020202020204" pitchFamily="34" charset="0"/>
              </a:rPr>
              <a:t>– </a:t>
            </a:r>
            <a:fld id="{0BE42143-7310-4A8F-A2D9-68016CEE3D5A}" type="slidenum">
              <a:rPr lang="de-DE" sz="1000" smtClean="0">
                <a:latin typeface="Arial" panose="020B0604020202020204" pitchFamily="34" charset="0"/>
                <a:cs typeface="Arial" panose="020B0604020202020204" pitchFamily="34" charset="0"/>
              </a:rPr>
              <a:pPr algn="ctr"/>
              <a:t>‹#›</a:t>
            </a:fld>
            <a:r>
              <a:rPr lang="de-DE" sz="1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9185520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008">
          <p15:clr>
            <a:srgbClr val="F26B43"/>
          </p15:clr>
        </p15:guide>
        <p15:guide id="4" orient="horz" pos="696">
          <p15:clr>
            <a:srgbClr val="F26B43"/>
          </p15:clr>
        </p15:guide>
        <p15:guide id="5" pos="234">
          <p15:clr>
            <a:srgbClr val="F26B43"/>
          </p15:clr>
        </p15:guide>
        <p15:guide id="6" pos="744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3" Type="http://schemas.openxmlformats.org/officeDocument/2006/relationships/tags" Target="../tags/tag29.xml"/><Relationship Id="rId18" Type="http://schemas.openxmlformats.org/officeDocument/2006/relationships/tags" Target="../tags/tag34.xml"/><Relationship Id="rId26" Type="http://schemas.openxmlformats.org/officeDocument/2006/relationships/tags" Target="../tags/tag42.xml"/><Relationship Id="rId39" Type="http://schemas.openxmlformats.org/officeDocument/2006/relationships/tags" Target="../tags/tag55.xml"/><Relationship Id="rId21" Type="http://schemas.openxmlformats.org/officeDocument/2006/relationships/tags" Target="../tags/tag37.xml"/><Relationship Id="rId34" Type="http://schemas.openxmlformats.org/officeDocument/2006/relationships/tags" Target="../tags/tag50.xml"/><Relationship Id="rId42" Type="http://schemas.openxmlformats.org/officeDocument/2006/relationships/tags" Target="../tags/tag58.xml"/><Relationship Id="rId47" Type="http://schemas.openxmlformats.org/officeDocument/2006/relationships/tags" Target="../tags/tag63.xml"/><Relationship Id="rId50" Type="http://schemas.openxmlformats.org/officeDocument/2006/relationships/tags" Target="../tags/tag66.xml"/><Relationship Id="rId55" Type="http://schemas.openxmlformats.org/officeDocument/2006/relationships/tags" Target="../tags/tag71.xml"/><Relationship Id="rId63" Type="http://schemas.openxmlformats.org/officeDocument/2006/relationships/tags" Target="../tags/tag79.xml"/><Relationship Id="rId7" Type="http://schemas.openxmlformats.org/officeDocument/2006/relationships/tags" Target="../tags/tag23.xml"/><Relationship Id="rId2" Type="http://schemas.openxmlformats.org/officeDocument/2006/relationships/tags" Target="../tags/tag18.xml"/><Relationship Id="rId16" Type="http://schemas.openxmlformats.org/officeDocument/2006/relationships/tags" Target="../tags/tag32.xml"/><Relationship Id="rId29" Type="http://schemas.openxmlformats.org/officeDocument/2006/relationships/tags" Target="../tags/tag45.xml"/><Relationship Id="rId11" Type="http://schemas.openxmlformats.org/officeDocument/2006/relationships/tags" Target="../tags/tag27.xml"/><Relationship Id="rId24" Type="http://schemas.openxmlformats.org/officeDocument/2006/relationships/tags" Target="../tags/tag40.xml"/><Relationship Id="rId32" Type="http://schemas.openxmlformats.org/officeDocument/2006/relationships/tags" Target="../tags/tag48.xml"/><Relationship Id="rId37" Type="http://schemas.openxmlformats.org/officeDocument/2006/relationships/tags" Target="../tags/tag53.xml"/><Relationship Id="rId40" Type="http://schemas.openxmlformats.org/officeDocument/2006/relationships/tags" Target="../tags/tag56.xml"/><Relationship Id="rId45" Type="http://schemas.openxmlformats.org/officeDocument/2006/relationships/tags" Target="../tags/tag61.xml"/><Relationship Id="rId53" Type="http://schemas.openxmlformats.org/officeDocument/2006/relationships/tags" Target="../tags/tag69.xml"/><Relationship Id="rId58" Type="http://schemas.openxmlformats.org/officeDocument/2006/relationships/tags" Target="../tags/tag74.xml"/><Relationship Id="rId5" Type="http://schemas.openxmlformats.org/officeDocument/2006/relationships/tags" Target="../tags/tag21.xml"/><Relationship Id="rId61" Type="http://schemas.openxmlformats.org/officeDocument/2006/relationships/tags" Target="../tags/tag77.xml"/><Relationship Id="rId19" Type="http://schemas.openxmlformats.org/officeDocument/2006/relationships/tags" Target="../tags/tag35.xml"/><Relationship Id="rId14" Type="http://schemas.openxmlformats.org/officeDocument/2006/relationships/tags" Target="../tags/tag30.xml"/><Relationship Id="rId22" Type="http://schemas.openxmlformats.org/officeDocument/2006/relationships/tags" Target="../tags/tag38.xml"/><Relationship Id="rId27" Type="http://schemas.openxmlformats.org/officeDocument/2006/relationships/tags" Target="../tags/tag43.xml"/><Relationship Id="rId30" Type="http://schemas.openxmlformats.org/officeDocument/2006/relationships/tags" Target="../tags/tag46.xml"/><Relationship Id="rId35" Type="http://schemas.openxmlformats.org/officeDocument/2006/relationships/tags" Target="../tags/tag51.xml"/><Relationship Id="rId43" Type="http://schemas.openxmlformats.org/officeDocument/2006/relationships/tags" Target="../tags/tag59.xml"/><Relationship Id="rId48" Type="http://schemas.openxmlformats.org/officeDocument/2006/relationships/tags" Target="../tags/tag64.xml"/><Relationship Id="rId56" Type="http://schemas.openxmlformats.org/officeDocument/2006/relationships/tags" Target="../tags/tag72.xml"/><Relationship Id="rId64" Type="http://schemas.openxmlformats.org/officeDocument/2006/relationships/slideLayout" Target="../slideLayouts/slideLayout4.xml"/><Relationship Id="rId8" Type="http://schemas.openxmlformats.org/officeDocument/2006/relationships/tags" Target="../tags/tag24.xml"/><Relationship Id="rId51" Type="http://schemas.openxmlformats.org/officeDocument/2006/relationships/tags" Target="../tags/tag67.xml"/><Relationship Id="rId3" Type="http://schemas.openxmlformats.org/officeDocument/2006/relationships/tags" Target="../tags/tag19.xml"/><Relationship Id="rId12" Type="http://schemas.openxmlformats.org/officeDocument/2006/relationships/tags" Target="../tags/tag28.xml"/><Relationship Id="rId17" Type="http://schemas.openxmlformats.org/officeDocument/2006/relationships/tags" Target="../tags/tag33.xml"/><Relationship Id="rId25" Type="http://schemas.openxmlformats.org/officeDocument/2006/relationships/tags" Target="../tags/tag41.xml"/><Relationship Id="rId33" Type="http://schemas.openxmlformats.org/officeDocument/2006/relationships/tags" Target="../tags/tag49.xml"/><Relationship Id="rId38" Type="http://schemas.openxmlformats.org/officeDocument/2006/relationships/tags" Target="../tags/tag54.xml"/><Relationship Id="rId46" Type="http://schemas.openxmlformats.org/officeDocument/2006/relationships/tags" Target="../tags/tag62.xml"/><Relationship Id="rId59" Type="http://schemas.openxmlformats.org/officeDocument/2006/relationships/tags" Target="../tags/tag75.xml"/><Relationship Id="rId20" Type="http://schemas.openxmlformats.org/officeDocument/2006/relationships/tags" Target="../tags/tag36.xml"/><Relationship Id="rId41" Type="http://schemas.openxmlformats.org/officeDocument/2006/relationships/tags" Target="../tags/tag57.xml"/><Relationship Id="rId54" Type="http://schemas.openxmlformats.org/officeDocument/2006/relationships/tags" Target="../tags/tag70.xml"/><Relationship Id="rId62" Type="http://schemas.openxmlformats.org/officeDocument/2006/relationships/tags" Target="../tags/tag78.xml"/><Relationship Id="rId1" Type="http://schemas.openxmlformats.org/officeDocument/2006/relationships/tags" Target="../tags/tag17.xml"/><Relationship Id="rId6" Type="http://schemas.openxmlformats.org/officeDocument/2006/relationships/tags" Target="../tags/tag22.xml"/><Relationship Id="rId15" Type="http://schemas.openxmlformats.org/officeDocument/2006/relationships/tags" Target="../tags/tag31.xml"/><Relationship Id="rId23" Type="http://schemas.openxmlformats.org/officeDocument/2006/relationships/tags" Target="../tags/tag39.xml"/><Relationship Id="rId28" Type="http://schemas.openxmlformats.org/officeDocument/2006/relationships/tags" Target="../tags/tag44.xml"/><Relationship Id="rId36" Type="http://schemas.openxmlformats.org/officeDocument/2006/relationships/tags" Target="../tags/tag52.xml"/><Relationship Id="rId49" Type="http://schemas.openxmlformats.org/officeDocument/2006/relationships/tags" Target="../tags/tag65.xml"/><Relationship Id="rId57" Type="http://schemas.openxmlformats.org/officeDocument/2006/relationships/tags" Target="../tags/tag73.xml"/><Relationship Id="rId10" Type="http://schemas.openxmlformats.org/officeDocument/2006/relationships/tags" Target="../tags/tag26.xml"/><Relationship Id="rId31" Type="http://schemas.openxmlformats.org/officeDocument/2006/relationships/tags" Target="../tags/tag47.xml"/><Relationship Id="rId44" Type="http://schemas.openxmlformats.org/officeDocument/2006/relationships/tags" Target="../tags/tag60.xml"/><Relationship Id="rId52" Type="http://schemas.openxmlformats.org/officeDocument/2006/relationships/tags" Target="../tags/tag68.xml"/><Relationship Id="rId60" Type="http://schemas.openxmlformats.org/officeDocument/2006/relationships/tags" Target="../tags/tag76.xml"/><Relationship Id="rId4" Type="http://schemas.openxmlformats.org/officeDocument/2006/relationships/tags" Target="../tags/tag20.xml"/><Relationship Id="rId9" Type="http://schemas.openxmlformats.org/officeDocument/2006/relationships/tags" Target="../tags/tag25.xml"/></Relationships>
</file>

<file path=ppt/slides/_rels/slide101.xml.rels><?xml version="1.0" encoding="UTF-8" standalone="yes"?>
<Relationships xmlns="http://schemas.openxmlformats.org/package/2006/relationships"><Relationship Id="rId8" Type="http://schemas.openxmlformats.org/officeDocument/2006/relationships/image" Target="../media/image234.jpeg"/><Relationship Id="rId3" Type="http://schemas.openxmlformats.org/officeDocument/2006/relationships/image" Target="../media/image229.jpeg"/><Relationship Id="rId7" Type="http://schemas.openxmlformats.org/officeDocument/2006/relationships/image" Target="../media/image233.png"/><Relationship Id="rId2" Type="http://schemas.openxmlformats.org/officeDocument/2006/relationships/notesSlide" Target="../notesSlides/notesSlide1.xml"/><Relationship Id="rId1" Type="http://schemas.openxmlformats.org/officeDocument/2006/relationships/slideLayout" Target="../slideLayouts/slideLayout40.xml"/><Relationship Id="rId6" Type="http://schemas.openxmlformats.org/officeDocument/2006/relationships/image" Target="../media/image232.png"/><Relationship Id="rId5" Type="http://schemas.openxmlformats.org/officeDocument/2006/relationships/image" Target="../media/image231.jpeg"/><Relationship Id="rId4" Type="http://schemas.openxmlformats.org/officeDocument/2006/relationships/image" Target="../media/image23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4.xml"/><Relationship Id="rId6" Type="http://schemas.openxmlformats.org/officeDocument/2006/relationships/image" Target="../media/image239.png"/><Relationship Id="rId11" Type="http://schemas.openxmlformats.org/officeDocument/2006/relationships/image" Target="../media/image244.png"/><Relationship Id="rId5" Type="http://schemas.openxmlformats.org/officeDocument/2006/relationships/image" Target="../media/image238.png"/><Relationship Id="rId10" Type="http://schemas.openxmlformats.org/officeDocument/2006/relationships/image" Target="../media/image243.png"/><Relationship Id="rId4" Type="http://schemas.openxmlformats.org/officeDocument/2006/relationships/image" Target="../media/image237.png"/><Relationship Id="rId9" Type="http://schemas.openxmlformats.org/officeDocument/2006/relationships/image" Target="../media/image242.png"/></Relationships>
</file>

<file path=ppt/slides/_rels/slide10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chart" Target="../charts/chart10.xml"/><Relationship Id="rId1" Type="http://schemas.openxmlformats.org/officeDocument/2006/relationships/slideLayout" Target="../slideLayouts/slideLayout4.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0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chart" Target="../charts/chart11.xml"/><Relationship Id="rId1" Type="http://schemas.openxmlformats.org/officeDocument/2006/relationships/slideLayout" Target="../slideLayouts/slideLayout4.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0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8" Type="http://schemas.openxmlformats.org/officeDocument/2006/relationships/image" Target="../media/image254.svg"/><Relationship Id="rId13" Type="http://schemas.openxmlformats.org/officeDocument/2006/relationships/image" Target="../media/image259.png"/><Relationship Id="rId3" Type="http://schemas.openxmlformats.org/officeDocument/2006/relationships/image" Target="../media/image250.png"/><Relationship Id="rId7" Type="http://schemas.openxmlformats.org/officeDocument/2006/relationships/image" Target="../media/image253.png"/><Relationship Id="rId12" Type="http://schemas.openxmlformats.org/officeDocument/2006/relationships/image" Target="../media/image258.svg"/><Relationship Id="rId17" Type="http://schemas.openxmlformats.org/officeDocument/2006/relationships/image" Target="../media/image263.svg"/><Relationship Id="rId2" Type="http://schemas.openxmlformats.org/officeDocument/2006/relationships/image" Target="../media/image249.png"/><Relationship Id="rId16" Type="http://schemas.openxmlformats.org/officeDocument/2006/relationships/image" Target="../media/image262.png"/><Relationship Id="rId1" Type="http://schemas.openxmlformats.org/officeDocument/2006/relationships/slideLayout" Target="../slideLayouts/slideLayout4.xml"/><Relationship Id="rId6" Type="http://schemas.microsoft.com/office/2007/relationships/hdphoto" Target="../media/hdphoto9.wdp"/><Relationship Id="rId11" Type="http://schemas.openxmlformats.org/officeDocument/2006/relationships/image" Target="../media/image257.png"/><Relationship Id="rId5" Type="http://schemas.openxmlformats.org/officeDocument/2006/relationships/image" Target="../media/image252.png"/><Relationship Id="rId15" Type="http://schemas.openxmlformats.org/officeDocument/2006/relationships/image" Target="../media/image261.png"/><Relationship Id="rId10" Type="http://schemas.openxmlformats.org/officeDocument/2006/relationships/image" Target="../media/image256.svg"/><Relationship Id="rId4" Type="http://schemas.openxmlformats.org/officeDocument/2006/relationships/image" Target="../media/image251.png"/><Relationship Id="rId9" Type="http://schemas.openxmlformats.org/officeDocument/2006/relationships/image" Target="../media/image255.png"/><Relationship Id="rId14" Type="http://schemas.openxmlformats.org/officeDocument/2006/relationships/image" Target="../media/image260.svg"/></Relationships>
</file>

<file path=ppt/slides/_rels/slide11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8" Type="http://schemas.openxmlformats.org/officeDocument/2006/relationships/image" Target="../media/image254.svg"/><Relationship Id="rId13" Type="http://schemas.openxmlformats.org/officeDocument/2006/relationships/image" Target="../media/image259.png"/><Relationship Id="rId3" Type="http://schemas.openxmlformats.org/officeDocument/2006/relationships/image" Target="../media/image250.png"/><Relationship Id="rId7" Type="http://schemas.openxmlformats.org/officeDocument/2006/relationships/image" Target="../media/image253.png"/><Relationship Id="rId12" Type="http://schemas.openxmlformats.org/officeDocument/2006/relationships/image" Target="../media/image258.svg"/><Relationship Id="rId17" Type="http://schemas.openxmlformats.org/officeDocument/2006/relationships/image" Target="../media/image263.svg"/><Relationship Id="rId2" Type="http://schemas.openxmlformats.org/officeDocument/2006/relationships/image" Target="../media/image249.png"/><Relationship Id="rId16" Type="http://schemas.openxmlformats.org/officeDocument/2006/relationships/image" Target="../media/image262.png"/><Relationship Id="rId1" Type="http://schemas.openxmlformats.org/officeDocument/2006/relationships/slideLayout" Target="../slideLayouts/slideLayout4.xml"/><Relationship Id="rId6" Type="http://schemas.microsoft.com/office/2007/relationships/hdphoto" Target="../media/hdphoto9.wdp"/><Relationship Id="rId11" Type="http://schemas.openxmlformats.org/officeDocument/2006/relationships/image" Target="../media/image257.png"/><Relationship Id="rId5" Type="http://schemas.openxmlformats.org/officeDocument/2006/relationships/image" Target="../media/image252.png"/><Relationship Id="rId15" Type="http://schemas.openxmlformats.org/officeDocument/2006/relationships/image" Target="../media/image261.png"/><Relationship Id="rId10" Type="http://schemas.openxmlformats.org/officeDocument/2006/relationships/image" Target="../media/image256.svg"/><Relationship Id="rId4" Type="http://schemas.openxmlformats.org/officeDocument/2006/relationships/image" Target="../media/image251.png"/><Relationship Id="rId9" Type="http://schemas.openxmlformats.org/officeDocument/2006/relationships/image" Target="../media/image255.png"/><Relationship Id="rId14" Type="http://schemas.openxmlformats.org/officeDocument/2006/relationships/image" Target="../media/image260.svg"/></Relationships>
</file>

<file path=ppt/slides/_rels/slide118.xml.rels><?xml version="1.0" encoding="UTF-8" standalone="yes"?>
<Relationships xmlns="http://schemas.openxmlformats.org/package/2006/relationships"><Relationship Id="rId8" Type="http://schemas.openxmlformats.org/officeDocument/2006/relationships/image" Target="../media/image269.sv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image" Target="../media/image267.svg"/><Relationship Id="rId5" Type="http://schemas.openxmlformats.org/officeDocument/2006/relationships/image" Target="../media/image266.png"/><Relationship Id="rId4" Type="http://schemas.openxmlformats.org/officeDocument/2006/relationships/image" Target="../media/image265.svg"/></Relationships>
</file>

<file path=ppt/slides/_rels/slide119.xml.rels><?xml version="1.0" encoding="UTF-8" standalone="yes"?>
<Relationships xmlns="http://schemas.openxmlformats.org/package/2006/relationships"><Relationship Id="rId8" Type="http://schemas.openxmlformats.org/officeDocument/2006/relationships/image" Target="../media/image276.svg"/><Relationship Id="rId3" Type="http://schemas.openxmlformats.org/officeDocument/2006/relationships/image" Target="../media/image271.png"/><Relationship Id="rId7" Type="http://schemas.openxmlformats.org/officeDocument/2006/relationships/image" Target="../media/image275.png"/><Relationship Id="rId2" Type="http://schemas.openxmlformats.org/officeDocument/2006/relationships/image" Target="../media/image270.png"/><Relationship Id="rId1" Type="http://schemas.openxmlformats.org/officeDocument/2006/relationships/slideLayout" Target="../slideLayouts/slideLayout40.xml"/><Relationship Id="rId6" Type="http://schemas.openxmlformats.org/officeDocument/2006/relationships/image" Target="../media/image274.png"/><Relationship Id="rId5" Type="http://schemas.openxmlformats.org/officeDocument/2006/relationships/image" Target="../media/image273.png"/><Relationship Id="rId10" Type="http://schemas.openxmlformats.org/officeDocument/2006/relationships/image" Target="../media/image278.svg"/><Relationship Id="rId4" Type="http://schemas.openxmlformats.org/officeDocument/2006/relationships/image" Target="../media/image272.png"/><Relationship Id="rId9" Type="http://schemas.openxmlformats.org/officeDocument/2006/relationships/image" Target="../media/image277.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79.png"/><Relationship Id="rId7" Type="http://schemas.openxmlformats.org/officeDocument/2006/relationships/image" Target="../media/image283.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282.svg"/><Relationship Id="rId5" Type="http://schemas.openxmlformats.org/officeDocument/2006/relationships/image" Target="../media/image281.png"/><Relationship Id="rId4" Type="http://schemas.openxmlformats.org/officeDocument/2006/relationships/image" Target="../media/image280.svg"/></Relationships>
</file>

<file path=ppt/slides/_rels/slide121.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svg"/><Relationship Id="rId3" Type="http://schemas.openxmlformats.org/officeDocument/2006/relationships/image" Target="../media/image285.png"/><Relationship Id="rId7" Type="http://schemas.openxmlformats.org/officeDocument/2006/relationships/image" Target="../media/image289.svg"/><Relationship Id="rId12" Type="http://schemas.openxmlformats.org/officeDocument/2006/relationships/image" Target="../media/image294.png"/><Relationship Id="rId17" Type="http://schemas.openxmlformats.org/officeDocument/2006/relationships/image" Target="../media/image299.svg"/><Relationship Id="rId2" Type="http://schemas.openxmlformats.org/officeDocument/2006/relationships/notesSlide" Target="../notesSlides/notesSlide4.xml"/><Relationship Id="rId16" Type="http://schemas.openxmlformats.org/officeDocument/2006/relationships/image" Target="../media/image298.png"/><Relationship Id="rId1" Type="http://schemas.openxmlformats.org/officeDocument/2006/relationships/slideLayout" Target="../slideLayouts/slideLayout40.xml"/><Relationship Id="rId6" Type="http://schemas.openxmlformats.org/officeDocument/2006/relationships/image" Target="../media/image288.png"/><Relationship Id="rId11" Type="http://schemas.openxmlformats.org/officeDocument/2006/relationships/image" Target="../media/image293.svg"/><Relationship Id="rId5" Type="http://schemas.openxmlformats.org/officeDocument/2006/relationships/image" Target="../media/image287.svg"/><Relationship Id="rId15" Type="http://schemas.openxmlformats.org/officeDocument/2006/relationships/image" Target="../media/image297.svg"/><Relationship Id="rId10" Type="http://schemas.openxmlformats.org/officeDocument/2006/relationships/image" Target="../media/image292.png"/><Relationship Id="rId4" Type="http://schemas.openxmlformats.org/officeDocument/2006/relationships/image" Target="../media/image286.png"/><Relationship Id="rId9" Type="http://schemas.openxmlformats.org/officeDocument/2006/relationships/image" Target="../media/image291.svg"/><Relationship Id="rId14" Type="http://schemas.openxmlformats.org/officeDocument/2006/relationships/image" Target="../media/image296.png"/></Relationships>
</file>

<file path=ppt/slides/_rels/slide1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8" Type="http://schemas.openxmlformats.org/officeDocument/2006/relationships/tags" Target="../tags/tag87.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9"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03.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309.jpg"/><Relationship Id="rId2" Type="http://schemas.openxmlformats.org/officeDocument/2006/relationships/image" Target="../media/image308.jpg"/><Relationship Id="rId1" Type="http://schemas.openxmlformats.org/officeDocument/2006/relationships/slideLayout" Target="../slideLayouts/slideLayout18.xml"/><Relationship Id="rId4" Type="http://schemas.openxmlformats.org/officeDocument/2006/relationships/image" Target="../media/image310.jpg"/></Relationships>
</file>

<file path=ppt/slides/_rels/slide13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11.pn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313.jpg"/><Relationship Id="rId2" Type="http://schemas.openxmlformats.org/officeDocument/2006/relationships/image" Target="../media/image312.jpeg"/><Relationship Id="rId1" Type="http://schemas.openxmlformats.org/officeDocument/2006/relationships/slideLayout" Target="../slideLayouts/slideLayout18.xml"/><Relationship Id="rId5" Type="http://schemas.openxmlformats.org/officeDocument/2006/relationships/image" Target="../media/image315.jpg"/><Relationship Id="rId4" Type="http://schemas.openxmlformats.org/officeDocument/2006/relationships/image" Target="../media/image314.jpg"/></Relationships>
</file>

<file path=ppt/slides/_rels/slide134.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jpeg"/><Relationship Id="rId1" Type="http://schemas.openxmlformats.org/officeDocument/2006/relationships/slideLayout" Target="../slideLayouts/slideLayout18.xml"/><Relationship Id="rId4" Type="http://schemas.openxmlformats.org/officeDocument/2006/relationships/image" Target="../media/image318.png"/></Relationships>
</file>

<file path=ppt/slides/_rels/slide135.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image" Target="../media/image320.png"/><Relationship Id="rId7" Type="http://schemas.openxmlformats.org/officeDocument/2006/relationships/image" Target="../media/image323.jpeg"/><Relationship Id="rId2" Type="http://schemas.openxmlformats.org/officeDocument/2006/relationships/image" Target="../media/image319.jpg"/><Relationship Id="rId1" Type="http://schemas.openxmlformats.org/officeDocument/2006/relationships/slideLayout" Target="../slideLayouts/slideLayout4.xml"/><Relationship Id="rId6" Type="http://schemas.openxmlformats.org/officeDocument/2006/relationships/image" Target="../media/image322.jpeg"/><Relationship Id="rId5" Type="http://schemas.openxmlformats.org/officeDocument/2006/relationships/image" Target="../media/image321.jpeg"/><Relationship Id="rId10" Type="http://schemas.openxmlformats.org/officeDocument/2006/relationships/image" Target="../media/image326.jpeg"/><Relationship Id="rId4" Type="http://schemas.microsoft.com/office/2007/relationships/hdphoto" Target="../media/hdphoto11.wdp"/><Relationship Id="rId9" Type="http://schemas.openxmlformats.org/officeDocument/2006/relationships/image" Target="../media/image325.png"/></Relationships>
</file>

<file path=ppt/slides/_rels/slide136.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27.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329.png"/><Relationship Id="rId7" Type="http://schemas.openxmlformats.org/officeDocument/2006/relationships/image" Target="../media/image331.png"/><Relationship Id="rId2" Type="http://schemas.openxmlformats.org/officeDocument/2006/relationships/image" Target="../media/image328.jpg"/><Relationship Id="rId1" Type="http://schemas.openxmlformats.org/officeDocument/2006/relationships/slideLayout" Target="../slideLayouts/slideLayout11.xml"/><Relationship Id="rId6" Type="http://schemas.microsoft.com/office/2007/relationships/hdphoto" Target="../media/hdphoto14.wdp"/><Relationship Id="rId5" Type="http://schemas.openxmlformats.org/officeDocument/2006/relationships/image" Target="../media/image330.png"/><Relationship Id="rId10" Type="http://schemas.microsoft.com/office/2007/relationships/hdphoto" Target="../media/hdphoto16.wdp"/><Relationship Id="rId4" Type="http://schemas.microsoft.com/office/2007/relationships/hdphoto" Target="../media/hdphoto13.wdp"/><Relationship Id="rId9" Type="http://schemas.openxmlformats.org/officeDocument/2006/relationships/image" Target="../media/image332.png"/></Relationships>
</file>

<file path=ppt/slides/_rels/slide1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334.svg"/><Relationship Id="rId7" Type="http://schemas.openxmlformats.org/officeDocument/2006/relationships/image" Target="../media/image338.svg"/><Relationship Id="rId2" Type="http://schemas.openxmlformats.org/officeDocument/2006/relationships/image" Target="../media/image333.png"/><Relationship Id="rId1" Type="http://schemas.openxmlformats.org/officeDocument/2006/relationships/slideLayout" Target="../slideLayouts/slideLayout4.xml"/><Relationship Id="rId6" Type="http://schemas.openxmlformats.org/officeDocument/2006/relationships/image" Target="../media/image337.png"/><Relationship Id="rId5" Type="http://schemas.openxmlformats.org/officeDocument/2006/relationships/image" Target="../media/image336.svg"/><Relationship Id="rId4" Type="http://schemas.openxmlformats.org/officeDocument/2006/relationships/image" Target="../media/image335.png"/></Relationships>
</file>

<file path=ppt/slides/_rels/slide14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8" Type="http://schemas.openxmlformats.org/officeDocument/2006/relationships/image" Target="../media/image348.svg"/><Relationship Id="rId3" Type="http://schemas.openxmlformats.org/officeDocument/2006/relationships/image" Target="../media/image343.png"/><Relationship Id="rId7" Type="http://schemas.openxmlformats.org/officeDocument/2006/relationships/image" Target="../media/image347.png"/><Relationship Id="rId2" Type="http://schemas.openxmlformats.org/officeDocument/2006/relationships/image" Target="../media/image342.jpg"/><Relationship Id="rId1" Type="http://schemas.openxmlformats.org/officeDocument/2006/relationships/slideLayout" Target="../slideLayouts/slideLayout4.xml"/><Relationship Id="rId6" Type="http://schemas.openxmlformats.org/officeDocument/2006/relationships/image" Target="../media/image346.svg"/><Relationship Id="rId5" Type="http://schemas.openxmlformats.org/officeDocument/2006/relationships/image" Target="../media/image345.png"/><Relationship Id="rId10" Type="http://schemas.openxmlformats.org/officeDocument/2006/relationships/image" Target="../media/image350.svg"/><Relationship Id="rId4" Type="http://schemas.openxmlformats.org/officeDocument/2006/relationships/image" Target="../media/image344.svg"/><Relationship Id="rId9" Type="http://schemas.openxmlformats.org/officeDocument/2006/relationships/image" Target="../media/image349.png"/></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png"/><Relationship Id="rId16" Type="http://schemas.openxmlformats.org/officeDocument/2006/relationships/image" Target="../media/image48.svg"/><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sv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diagramLayout" Target="../diagrams/layout1.xml"/><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diagramData" Target="../diagrams/data1.xml"/><Relationship Id="rId16" Type="http://schemas.openxmlformats.org/officeDocument/2006/relationships/image" Target="../media/image61.svg"/><Relationship Id="rId1" Type="http://schemas.openxmlformats.org/officeDocument/2006/relationships/slideLayout" Target="../slideLayouts/slideLayout4.xml"/><Relationship Id="rId6" Type="http://schemas.microsoft.com/office/2007/relationships/diagramDrawing" Target="../diagrams/drawing1.xml"/><Relationship Id="rId11" Type="http://schemas.openxmlformats.org/officeDocument/2006/relationships/image" Target="../media/image56.png"/><Relationship Id="rId5" Type="http://schemas.openxmlformats.org/officeDocument/2006/relationships/diagramColors" Target="../diagrams/colors1.xml"/><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diagramQuickStyle" Target="../diagrams/quickStyle1.xml"/><Relationship Id="rId9" Type="http://schemas.openxmlformats.org/officeDocument/2006/relationships/image" Target="../media/image54.png"/><Relationship Id="rId14" Type="http://schemas.openxmlformats.org/officeDocument/2006/relationships/image" Target="../media/image59.svg"/></Relationships>
</file>

<file path=ppt/slides/_rels/slide4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4.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44.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72.png"/><Relationship Id="rId21" Type="http://schemas.openxmlformats.org/officeDocument/2006/relationships/image" Target="../media/image84.png"/><Relationship Id="rId7" Type="http://schemas.openxmlformats.org/officeDocument/2006/relationships/image" Target="../media/image74.png"/><Relationship Id="rId12" Type="http://schemas.microsoft.com/office/2007/relationships/hdphoto" Target="../media/hdphoto5.wdp"/><Relationship Id="rId17" Type="http://schemas.openxmlformats.org/officeDocument/2006/relationships/image" Target="../media/image80.png"/><Relationship Id="rId25" Type="http://schemas.openxmlformats.org/officeDocument/2006/relationships/image" Target="../media/image88.svg"/><Relationship Id="rId33" Type="http://schemas.openxmlformats.org/officeDocument/2006/relationships/image" Target="../media/image96.png"/><Relationship Id="rId2" Type="http://schemas.openxmlformats.org/officeDocument/2006/relationships/chart" Target="../charts/chart1.xml"/><Relationship Id="rId16" Type="http://schemas.microsoft.com/office/2007/relationships/hdphoto" Target="../media/hdphoto6.wdp"/><Relationship Id="rId20" Type="http://schemas.openxmlformats.org/officeDocument/2006/relationships/image" Target="../media/image83.png"/><Relationship Id="rId29" Type="http://schemas.openxmlformats.org/officeDocument/2006/relationships/image" Target="../media/image92.svg"/><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76.png"/><Relationship Id="rId24" Type="http://schemas.openxmlformats.org/officeDocument/2006/relationships/image" Target="../media/image87.png"/><Relationship Id="rId32" Type="http://schemas.openxmlformats.org/officeDocument/2006/relationships/image" Target="../media/image95.png"/><Relationship Id="rId5" Type="http://schemas.openxmlformats.org/officeDocument/2006/relationships/image" Target="../media/image73.png"/><Relationship Id="rId15" Type="http://schemas.openxmlformats.org/officeDocument/2006/relationships/image" Target="../media/image79.png"/><Relationship Id="rId23" Type="http://schemas.openxmlformats.org/officeDocument/2006/relationships/image" Target="../media/image86.svg"/><Relationship Id="rId28" Type="http://schemas.openxmlformats.org/officeDocument/2006/relationships/image" Target="../media/image91.png"/><Relationship Id="rId10" Type="http://schemas.microsoft.com/office/2007/relationships/hdphoto" Target="../media/hdphoto4.wdp"/><Relationship Id="rId19" Type="http://schemas.openxmlformats.org/officeDocument/2006/relationships/image" Target="../media/image82.png"/><Relationship Id="rId31" Type="http://schemas.openxmlformats.org/officeDocument/2006/relationships/image" Target="../media/image94.jpeg"/><Relationship Id="rId4" Type="http://schemas.microsoft.com/office/2007/relationships/hdphoto" Target="../media/hdphoto1.wdp"/><Relationship Id="rId9" Type="http://schemas.openxmlformats.org/officeDocument/2006/relationships/image" Target="../media/image75.png"/><Relationship Id="rId14" Type="http://schemas.openxmlformats.org/officeDocument/2006/relationships/image" Target="../media/image78.png"/><Relationship Id="rId22" Type="http://schemas.openxmlformats.org/officeDocument/2006/relationships/image" Target="../media/image85.png"/><Relationship Id="rId27" Type="http://schemas.openxmlformats.org/officeDocument/2006/relationships/image" Target="../media/image90.svg"/><Relationship Id="rId30" Type="http://schemas.openxmlformats.org/officeDocument/2006/relationships/image" Target="../media/image93.png"/><Relationship Id="rId8" Type="http://schemas.microsoft.com/office/2007/relationships/hdphoto" Target="../media/hdphoto3.wdp"/></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9.png"/><Relationship Id="rId1" Type="http://schemas.openxmlformats.org/officeDocument/2006/relationships/slideLayout" Target="../slideLayouts/slideLayout4.xml"/><Relationship Id="rId5" Type="http://schemas.microsoft.com/office/2007/relationships/hdphoto" Target="../media/hdphoto8.wdp"/><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9.png"/><Relationship Id="rId1" Type="http://schemas.openxmlformats.org/officeDocument/2006/relationships/slideLayout" Target="../slideLayouts/slideLayout4.xml"/><Relationship Id="rId5" Type="http://schemas.microsoft.com/office/2007/relationships/hdphoto" Target="../media/hdphoto8.wdp"/><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9.png"/><Relationship Id="rId1" Type="http://schemas.openxmlformats.org/officeDocument/2006/relationships/slideLayout" Target="../slideLayouts/slideLayout4.xml"/><Relationship Id="rId5" Type="http://schemas.microsoft.com/office/2007/relationships/hdphoto" Target="../media/hdphoto8.wdp"/><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9.png"/><Relationship Id="rId1" Type="http://schemas.openxmlformats.org/officeDocument/2006/relationships/slideLayout" Target="../slideLayouts/slideLayout4.xml"/><Relationship Id="rId5" Type="http://schemas.microsoft.com/office/2007/relationships/hdphoto" Target="../media/hdphoto8.wdp"/><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4.xml"/><Relationship Id="rId5" Type="http://schemas.openxmlformats.org/officeDocument/2006/relationships/image" Target="../media/image119.png"/><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Layout" Target="../slideLayouts/slideLayout34.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4.xml"/><Relationship Id="rId5" Type="http://schemas.openxmlformats.org/officeDocument/2006/relationships/image" Target="../media/image119.png"/><Relationship Id="rId4" Type="http://schemas.openxmlformats.org/officeDocument/2006/relationships/image" Target="../media/image1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svg"/><Relationship Id="rId7" Type="http://schemas.openxmlformats.org/officeDocument/2006/relationships/image" Target="../media/image125.sv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4.png"/><Relationship Id="rId5" Type="http://schemas.openxmlformats.org/officeDocument/2006/relationships/image" Target="../media/image123.sv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svg"/></Relationships>
</file>

<file path=ppt/slides/_rels/slide7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svg"/><Relationship Id="rId3" Type="http://schemas.openxmlformats.org/officeDocument/2006/relationships/image" Target="../media/image130.svg"/><Relationship Id="rId7" Type="http://schemas.openxmlformats.org/officeDocument/2006/relationships/image" Target="../media/image134.svg"/><Relationship Id="rId12" Type="http://schemas.openxmlformats.org/officeDocument/2006/relationships/image" Target="../media/image139.png"/><Relationship Id="rId2" Type="http://schemas.openxmlformats.org/officeDocument/2006/relationships/image" Target="../media/image129.png"/><Relationship Id="rId1" Type="http://schemas.openxmlformats.org/officeDocument/2006/relationships/slideLayout" Target="../slideLayouts/slideLayout4.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132.sv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svg"/></Relationships>
</file>

<file path=ppt/slides/_rels/slide80.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44.svg"/><Relationship Id="rId7" Type="http://schemas.openxmlformats.org/officeDocument/2006/relationships/image" Target="../media/image148.svg"/><Relationship Id="rId2" Type="http://schemas.openxmlformats.org/officeDocument/2006/relationships/image" Target="../media/image143.png"/><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6.svg"/><Relationship Id="rId4" Type="http://schemas.openxmlformats.org/officeDocument/2006/relationships/image" Target="../media/image145.png"/></Relationships>
</file>

<file path=ppt/slides/_rels/slide82.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svg"/><Relationship Id="rId7" Type="http://schemas.openxmlformats.org/officeDocument/2006/relationships/image" Target="../media/image154.svg"/><Relationship Id="rId2" Type="http://schemas.openxmlformats.org/officeDocument/2006/relationships/image" Target="../media/image149.png"/><Relationship Id="rId1" Type="http://schemas.openxmlformats.org/officeDocument/2006/relationships/slideLayout" Target="../slideLayouts/slideLayout4.xml"/><Relationship Id="rId6" Type="http://schemas.openxmlformats.org/officeDocument/2006/relationships/image" Target="../media/image153.png"/><Relationship Id="rId11" Type="http://schemas.openxmlformats.org/officeDocument/2006/relationships/image" Target="../media/image158.svg"/><Relationship Id="rId5" Type="http://schemas.openxmlformats.org/officeDocument/2006/relationships/image" Target="../media/image152.sv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svg"/></Relationships>
</file>

<file path=ppt/slides/_rels/slide8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21.xml"/><Relationship Id="rId6" Type="http://schemas.openxmlformats.org/officeDocument/2006/relationships/image" Target="../media/image163.jpeg"/><Relationship Id="rId5" Type="http://schemas.openxmlformats.org/officeDocument/2006/relationships/image" Target="../media/image162.png"/><Relationship Id="rId4" Type="http://schemas.openxmlformats.org/officeDocument/2006/relationships/image" Target="../media/image161.png"/></Relationships>
</file>

<file path=ppt/slides/_rels/slide84.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1.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8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8" Type="http://schemas.openxmlformats.org/officeDocument/2006/relationships/image" Target="../media/image184.svg"/><Relationship Id="rId13" Type="http://schemas.openxmlformats.org/officeDocument/2006/relationships/image" Target="../media/image189.png"/><Relationship Id="rId3" Type="http://schemas.openxmlformats.org/officeDocument/2006/relationships/image" Target="../media/image179.png"/><Relationship Id="rId7" Type="http://schemas.openxmlformats.org/officeDocument/2006/relationships/image" Target="../media/image183.png"/><Relationship Id="rId12" Type="http://schemas.openxmlformats.org/officeDocument/2006/relationships/image" Target="../media/image188.svg"/><Relationship Id="rId2" Type="http://schemas.openxmlformats.org/officeDocument/2006/relationships/image" Target="../media/image178.png"/><Relationship Id="rId1" Type="http://schemas.openxmlformats.org/officeDocument/2006/relationships/slideLayout" Target="../slideLayouts/slideLayout11.xml"/><Relationship Id="rId6" Type="http://schemas.openxmlformats.org/officeDocument/2006/relationships/image" Target="../media/image182.sv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svg"/><Relationship Id="rId4" Type="http://schemas.openxmlformats.org/officeDocument/2006/relationships/image" Target="../media/image180.svg"/><Relationship Id="rId9" Type="http://schemas.openxmlformats.org/officeDocument/2006/relationships/image" Target="../media/image185.png"/><Relationship Id="rId14" Type="http://schemas.openxmlformats.org/officeDocument/2006/relationships/image" Target="../media/image190.svg"/></Relationships>
</file>

<file path=ppt/slides/_rels/slide8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jpeg"/><Relationship Id="rId1" Type="http://schemas.openxmlformats.org/officeDocument/2006/relationships/slideLayout" Target="../slideLayouts/slideLayout11.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hyperlink" Target="https://www.salika.co/2019/10/22/digital-technology-agricultural-disruptive/" TargetMode="External"/><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image" Target="../media/image196.png"/><Relationship Id="rId1" Type="http://schemas.openxmlformats.org/officeDocument/2006/relationships/slideLayout" Target="../slideLayouts/slideLayout11.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png"/><Relationship Id="rId9" Type="http://schemas.openxmlformats.org/officeDocument/2006/relationships/image" Target="../media/image20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svg"/></Relationships>
</file>

<file path=ppt/slides/_rels/slide90.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206.png"/><Relationship Id="rId1" Type="http://schemas.openxmlformats.org/officeDocument/2006/relationships/slideLayout" Target="../slideLayouts/slideLayout11.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image" Target="../media/image213.jpg"/><Relationship Id="rId1" Type="http://schemas.openxmlformats.org/officeDocument/2006/relationships/slideLayout" Target="../slideLayouts/slideLayout11.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svg"/></Relationships>
</file>

<file path=ppt/slides/_rels/slide93.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png"/><Relationship Id="rId1" Type="http://schemas.openxmlformats.org/officeDocument/2006/relationships/slideLayout" Target="../slideLayouts/slideLayout11.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9" Type="http://schemas.openxmlformats.org/officeDocument/2006/relationships/image" Target="../media/image2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chart" Target="../charts/chart2.xml"/><Relationship Id="rId1" Type="http://schemas.openxmlformats.org/officeDocument/2006/relationships/slideLayout" Target="../slideLayouts/slideLayout4.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99.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987E8-034C-4AAF-ACA6-8DB3F636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965"/>
            <a:ext cx="12192000" cy="7176655"/>
          </a:xfrm>
          <a:prstGeom prst="rect">
            <a:avLst/>
          </a:prstGeom>
        </p:spPr>
      </p:pic>
      <p:sp>
        <p:nvSpPr>
          <p:cNvPr id="6" name="Freeform: Shape 5">
            <a:extLst>
              <a:ext uri="{FF2B5EF4-FFF2-40B4-BE49-F238E27FC236}">
                <a16:creationId xmlns:a16="http://schemas.microsoft.com/office/drawing/2014/main" id="{CC834404-740A-4DDE-A718-29BAFF1490F2}"/>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0B276D">
              <a:alpha val="85098"/>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p:txBody>
      </p:sp>
      <p:sp>
        <p:nvSpPr>
          <p:cNvPr id="7" name="Freeform: Shape 6">
            <a:extLst>
              <a:ext uri="{FF2B5EF4-FFF2-40B4-BE49-F238E27FC236}">
                <a16:creationId xmlns:a16="http://schemas.microsoft.com/office/drawing/2014/main" id="{5F85E9F5-36DB-4AF7-8536-1910D20D38C7}"/>
              </a:ext>
            </a:extLst>
          </p:cNvPr>
          <p:cNvSpPr/>
          <p:nvPr/>
        </p:nvSpPr>
        <p:spPr>
          <a:xfrm>
            <a:off x="6096000" y="0"/>
            <a:ext cx="6095999"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chemeClr val="bg1">
              <a:lumMod val="95000"/>
              <a:alpha val="69804"/>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BDC686E9-0799-4B44-8A26-A1C761D0E5DE}"/>
              </a:ext>
            </a:extLst>
          </p:cNvPr>
          <p:cNvSpPr txBox="1"/>
          <p:nvPr/>
        </p:nvSpPr>
        <p:spPr>
          <a:xfrm>
            <a:off x="371475" y="1863179"/>
            <a:ext cx="5973907"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TIME Consulting 2020 Chart Pool:</a:t>
            </a: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Cover Slide</a:t>
            </a:r>
          </a:p>
        </p:txBody>
      </p:sp>
    </p:spTree>
    <p:extLst>
      <p:ext uri="{BB962C8B-B14F-4D97-AF65-F5344CB8AC3E}">
        <p14:creationId xmlns:p14="http://schemas.microsoft.com/office/powerpoint/2010/main" val="1163128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987E8-034C-4AAF-ACA6-8DB3F636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965"/>
            <a:ext cx="12192000" cy="7176655"/>
          </a:xfrm>
          <a:prstGeom prst="rect">
            <a:avLst/>
          </a:prstGeom>
        </p:spPr>
      </p:pic>
      <p:sp>
        <p:nvSpPr>
          <p:cNvPr id="6" name="Freeform: Shape 5">
            <a:extLst>
              <a:ext uri="{FF2B5EF4-FFF2-40B4-BE49-F238E27FC236}">
                <a16:creationId xmlns:a16="http://schemas.microsoft.com/office/drawing/2014/main" id="{CC834404-740A-4DDE-A718-29BAFF1490F2}"/>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0B276D">
              <a:alpha val="85098"/>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p:txBody>
      </p:sp>
      <p:sp>
        <p:nvSpPr>
          <p:cNvPr id="7" name="Freeform: Shape 6">
            <a:extLst>
              <a:ext uri="{FF2B5EF4-FFF2-40B4-BE49-F238E27FC236}">
                <a16:creationId xmlns:a16="http://schemas.microsoft.com/office/drawing/2014/main" id="{5F85E9F5-36DB-4AF7-8536-1910D20D38C7}"/>
              </a:ext>
            </a:extLst>
          </p:cNvPr>
          <p:cNvSpPr/>
          <p:nvPr/>
        </p:nvSpPr>
        <p:spPr>
          <a:xfrm>
            <a:off x="6096000" y="0"/>
            <a:ext cx="6095999"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chemeClr val="bg1">
              <a:lumMod val="95000"/>
              <a:alpha val="69804"/>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BDC686E9-0799-4B44-8A26-A1C761D0E5DE}"/>
              </a:ext>
            </a:extLst>
          </p:cNvPr>
          <p:cNvSpPr txBox="1"/>
          <p:nvPr/>
        </p:nvSpPr>
        <p:spPr>
          <a:xfrm>
            <a:off x="371475" y="1863179"/>
            <a:ext cx="5973907"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TIME Consulting 2020 Chart Pool:</a:t>
            </a: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Chapter Slide</a:t>
            </a:r>
          </a:p>
        </p:txBody>
      </p:sp>
    </p:spTree>
    <p:extLst>
      <p:ext uri="{BB962C8B-B14F-4D97-AF65-F5344CB8AC3E}">
        <p14:creationId xmlns:p14="http://schemas.microsoft.com/office/powerpoint/2010/main" val="19743198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a:extLst>
              <a:ext uri="{FF2B5EF4-FFF2-40B4-BE49-F238E27FC236}">
                <a16:creationId xmlns:a16="http://schemas.microsoft.com/office/drawing/2014/main" id="{92DE387F-5553-4BBE-A0DA-BB90B1F0B62B}"/>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grpSp>
        <p:nvGrpSpPr>
          <p:cNvPr id="3" name="Group 2">
            <a:extLst>
              <a:ext uri="{FF2B5EF4-FFF2-40B4-BE49-F238E27FC236}">
                <a16:creationId xmlns:a16="http://schemas.microsoft.com/office/drawing/2014/main" id="{E44CEB4B-70E2-49C1-8758-BE6C5A0B65AE}"/>
              </a:ext>
            </a:extLst>
          </p:cNvPr>
          <p:cNvGrpSpPr/>
          <p:nvPr/>
        </p:nvGrpSpPr>
        <p:grpSpPr>
          <a:xfrm>
            <a:off x="554371" y="1636295"/>
            <a:ext cx="5541630" cy="4500016"/>
            <a:chOff x="1982500" y="1605601"/>
            <a:chExt cx="6044805" cy="4805152"/>
          </a:xfrm>
          <a:solidFill>
            <a:schemeClr val="bg1">
              <a:lumMod val="95000"/>
            </a:schemeClr>
          </a:solidFill>
          <a:effectLst/>
        </p:grpSpPr>
        <p:sp>
          <p:nvSpPr>
            <p:cNvPr id="4" name="Freeform 55">
              <a:extLst>
                <a:ext uri="{FF2B5EF4-FFF2-40B4-BE49-F238E27FC236}">
                  <a16:creationId xmlns:a16="http://schemas.microsoft.com/office/drawing/2014/main" id="{292F21A6-3936-4E4B-B5EF-5518C1EA032C}"/>
                </a:ext>
              </a:extLst>
            </p:cNvPr>
            <p:cNvSpPr>
              <a:spLocks/>
            </p:cNvSpPr>
            <p:nvPr>
              <p:custDataLst>
                <p:tags r:id="rId1"/>
              </p:custDataLst>
            </p:nvPr>
          </p:nvSpPr>
          <p:spPr bwMode="auto">
            <a:xfrm>
              <a:off x="3737179" y="6056417"/>
              <a:ext cx="95753" cy="123471"/>
            </a:xfrm>
            <a:custGeom>
              <a:avLst/>
              <a:gdLst/>
              <a:ahLst/>
              <a:cxnLst>
                <a:cxn ang="0">
                  <a:pos x="0" y="8"/>
                </a:cxn>
                <a:cxn ang="0">
                  <a:pos x="0" y="12"/>
                </a:cxn>
                <a:cxn ang="0">
                  <a:pos x="12" y="30"/>
                </a:cxn>
                <a:cxn ang="0">
                  <a:pos x="16" y="36"/>
                </a:cxn>
                <a:cxn ang="0">
                  <a:pos x="22" y="38"/>
                </a:cxn>
                <a:cxn ang="0">
                  <a:pos x="28" y="46"/>
                </a:cxn>
                <a:cxn ang="0">
                  <a:pos x="30" y="54"/>
                </a:cxn>
                <a:cxn ang="0">
                  <a:pos x="36" y="68"/>
                </a:cxn>
                <a:cxn ang="0">
                  <a:pos x="52" y="82"/>
                </a:cxn>
                <a:cxn ang="0">
                  <a:pos x="60" y="92"/>
                </a:cxn>
                <a:cxn ang="0">
                  <a:pos x="68" y="96"/>
                </a:cxn>
                <a:cxn ang="0">
                  <a:pos x="76" y="98"/>
                </a:cxn>
                <a:cxn ang="0">
                  <a:pos x="74" y="94"/>
                </a:cxn>
                <a:cxn ang="0">
                  <a:pos x="72" y="92"/>
                </a:cxn>
                <a:cxn ang="0">
                  <a:pos x="66" y="84"/>
                </a:cxn>
                <a:cxn ang="0">
                  <a:pos x="58" y="80"/>
                </a:cxn>
                <a:cxn ang="0">
                  <a:pos x="52" y="76"/>
                </a:cxn>
                <a:cxn ang="0">
                  <a:pos x="50" y="72"/>
                </a:cxn>
                <a:cxn ang="0">
                  <a:pos x="50" y="66"/>
                </a:cxn>
                <a:cxn ang="0">
                  <a:pos x="54" y="64"/>
                </a:cxn>
                <a:cxn ang="0">
                  <a:pos x="58" y="60"/>
                </a:cxn>
                <a:cxn ang="0">
                  <a:pos x="56" y="58"/>
                </a:cxn>
                <a:cxn ang="0">
                  <a:pos x="54" y="54"/>
                </a:cxn>
                <a:cxn ang="0">
                  <a:pos x="44" y="38"/>
                </a:cxn>
                <a:cxn ang="0">
                  <a:pos x="44" y="26"/>
                </a:cxn>
                <a:cxn ang="0">
                  <a:pos x="44" y="12"/>
                </a:cxn>
                <a:cxn ang="0">
                  <a:pos x="40" y="2"/>
                </a:cxn>
                <a:cxn ang="0">
                  <a:pos x="38" y="0"/>
                </a:cxn>
                <a:cxn ang="0">
                  <a:pos x="32" y="10"/>
                </a:cxn>
                <a:cxn ang="0">
                  <a:pos x="22" y="6"/>
                </a:cxn>
                <a:cxn ang="0">
                  <a:pos x="12" y="6"/>
                </a:cxn>
                <a:cxn ang="0">
                  <a:pos x="0" y="8"/>
                </a:cxn>
              </a:cxnLst>
              <a:rect l="0" t="0" r="r" b="b"/>
              <a:pathLst>
                <a:path w="76" h="98">
                  <a:moveTo>
                    <a:pt x="0" y="8"/>
                  </a:moveTo>
                  <a:lnTo>
                    <a:pt x="0" y="8"/>
                  </a:lnTo>
                  <a:lnTo>
                    <a:pt x="0" y="8"/>
                  </a:lnTo>
                  <a:lnTo>
                    <a:pt x="0" y="12"/>
                  </a:lnTo>
                  <a:lnTo>
                    <a:pt x="4" y="18"/>
                  </a:lnTo>
                  <a:lnTo>
                    <a:pt x="12" y="30"/>
                  </a:lnTo>
                  <a:lnTo>
                    <a:pt x="12" y="30"/>
                  </a:lnTo>
                  <a:lnTo>
                    <a:pt x="16" y="36"/>
                  </a:lnTo>
                  <a:lnTo>
                    <a:pt x="22" y="38"/>
                  </a:lnTo>
                  <a:lnTo>
                    <a:pt x="22" y="38"/>
                  </a:lnTo>
                  <a:lnTo>
                    <a:pt x="26" y="42"/>
                  </a:lnTo>
                  <a:lnTo>
                    <a:pt x="28" y="46"/>
                  </a:lnTo>
                  <a:lnTo>
                    <a:pt x="30" y="54"/>
                  </a:lnTo>
                  <a:lnTo>
                    <a:pt x="30" y="54"/>
                  </a:lnTo>
                  <a:lnTo>
                    <a:pt x="34" y="62"/>
                  </a:lnTo>
                  <a:lnTo>
                    <a:pt x="36" y="68"/>
                  </a:lnTo>
                  <a:lnTo>
                    <a:pt x="36" y="68"/>
                  </a:lnTo>
                  <a:lnTo>
                    <a:pt x="52" y="82"/>
                  </a:lnTo>
                  <a:lnTo>
                    <a:pt x="52" y="82"/>
                  </a:lnTo>
                  <a:lnTo>
                    <a:pt x="60" y="92"/>
                  </a:lnTo>
                  <a:lnTo>
                    <a:pt x="60" y="92"/>
                  </a:lnTo>
                  <a:lnTo>
                    <a:pt x="68" y="96"/>
                  </a:lnTo>
                  <a:lnTo>
                    <a:pt x="74" y="98"/>
                  </a:lnTo>
                  <a:lnTo>
                    <a:pt x="76" y="98"/>
                  </a:lnTo>
                  <a:lnTo>
                    <a:pt x="76" y="98"/>
                  </a:lnTo>
                  <a:lnTo>
                    <a:pt x="74" y="94"/>
                  </a:lnTo>
                  <a:lnTo>
                    <a:pt x="72" y="92"/>
                  </a:lnTo>
                  <a:lnTo>
                    <a:pt x="72" y="92"/>
                  </a:lnTo>
                  <a:lnTo>
                    <a:pt x="70" y="88"/>
                  </a:lnTo>
                  <a:lnTo>
                    <a:pt x="66" y="84"/>
                  </a:lnTo>
                  <a:lnTo>
                    <a:pt x="66" y="84"/>
                  </a:lnTo>
                  <a:lnTo>
                    <a:pt x="58" y="80"/>
                  </a:lnTo>
                  <a:lnTo>
                    <a:pt x="54" y="78"/>
                  </a:lnTo>
                  <a:lnTo>
                    <a:pt x="52" y="76"/>
                  </a:lnTo>
                  <a:lnTo>
                    <a:pt x="52" y="76"/>
                  </a:lnTo>
                  <a:lnTo>
                    <a:pt x="50" y="72"/>
                  </a:lnTo>
                  <a:lnTo>
                    <a:pt x="50" y="70"/>
                  </a:lnTo>
                  <a:lnTo>
                    <a:pt x="50" y="66"/>
                  </a:lnTo>
                  <a:lnTo>
                    <a:pt x="50" y="66"/>
                  </a:lnTo>
                  <a:lnTo>
                    <a:pt x="54" y="64"/>
                  </a:lnTo>
                  <a:lnTo>
                    <a:pt x="56" y="62"/>
                  </a:lnTo>
                  <a:lnTo>
                    <a:pt x="58" y="60"/>
                  </a:lnTo>
                  <a:lnTo>
                    <a:pt x="58" y="60"/>
                  </a:lnTo>
                  <a:lnTo>
                    <a:pt x="56" y="58"/>
                  </a:lnTo>
                  <a:lnTo>
                    <a:pt x="54" y="54"/>
                  </a:lnTo>
                  <a:lnTo>
                    <a:pt x="54" y="54"/>
                  </a:lnTo>
                  <a:lnTo>
                    <a:pt x="44" y="38"/>
                  </a:lnTo>
                  <a:lnTo>
                    <a:pt x="44" y="38"/>
                  </a:lnTo>
                  <a:lnTo>
                    <a:pt x="42" y="32"/>
                  </a:lnTo>
                  <a:lnTo>
                    <a:pt x="44" y="26"/>
                  </a:lnTo>
                  <a:lnTo>
                    <a:pt x="44" y="26"/>
                  </a:lnTo>
                  <a:lnTo>
                    <a:pt x="44" y="12"/>
                  </a:lnTo>
                  <a:lnTo>
                    <a:pt x="42" y="4"/>
                  </a:lnTo>
                  <a:lnTo>
                    <a:pt x="40" y="2"/>
                  </a:lnTo>
                  <a:lnTo>
                    <a:pt x="38" y="0"/>
                  </a:lnTo>
                  <a:lnTo>
                    <a:pt x="38" y="0"/>
                  </a:lnTo>
                  <a:lnTo>
                    <a:pt x="32" y="10"/>
                  </a:lnTo>
                  <a:lnTo>
                    <a:pt x="32" y="10"/>
                  </a:lnTo>
                  <a:lnTo>
                    <a:pt x="28" y="6"/>
                  </a:lnTo>
                  <a:lnTo>
                    <a:pt x="22" y="6"/>
                  </a:lnTo>
                  <a:lnTo>
                    <a:pt x="22" y="6"/>
                  </a:lnTo>
                  <a:lnTo>
                    <a:pt x="12" y="6"/>
                  </a:lnTo>
                  <a:lnTo>
                    <a:pt x="0" y="8"/>
                  </a:lnTo>
                  <a:lnTo>
                    <a:pt x="0" y="8"/>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5" name="Freeform 56">
              <a:extLst>
                <a:ext uri="{FF2B5EF4-FFF2-40B4-BE49-F238E27FC236}">
                  <a16:creationId xmlns:a16="http://schemas.microsoft.com/office/drawing/2014/main" id="{19450BFA-299A-4C37-B032-35B4A106787E}"/>
                </a:ext>
              </a:extLst>
            </p:cNvPr>
            <p:cNvSpPr>
              <a:spLocks/>
            </p:cNvSpPr>
            <p:nvPr>
              <p:custDataLst>
                <p:tags r:id="rId2"/>
              </p:custDataLst>
            </p:nvPr>
          </p:nvSpPr>
          <p:spPr bwMode="auto">
            <a:xfrm>
              <a:off x="2580232" y="6350277"/>
              <a:ext cx="148669" cy="60476"/>
            </a:xfrm>
            <a:custGeom>
              <a:avLst/>
              <a:gdLst/>
              <a:ahLst/>
              <a:cxnLst>
                <a:cxn ang="0">
                  <a:pos x="112" y="0"/>
                </a:cxn>
                <a:cxn ang="0">
                  <a:pos x="102" y="4"/>
                </a:cxn>
                <a:cxn ang="0">
                  <a:pos x="90" y="6"/>
                </a:cxn>
                <a:cxn ang="0">
                  <a:pos x="88" y="8"/>
                </a:cxn>
                <a:cxn ang="0">
                  <a:pos x="86" y="6"/>
                </a:cxn>
                <a:cxn ang="0">
                  <a:pos x="74" y="6"/>
                </a:cxn>
                <a:cxn ang="0">
                  <a:pos x="62" y="26"/>
                </a:cxn>
                <a:cxn ang="0">
                  <a:pos x="56" y="28"/>
                </a:cxn>
                <a:cxn ang="0">
                  <a:pos x="50" y="28"/>
                </a:cxn>
                <a:cxn ang="0">
                  <a:pos x="48" y="22"/>
                </a:cxn>
                <a:cxn ang="0">
                  <a:pos x="44" y="18"/>
                </a:cxn>
                <a:cxn ang="0">
                  <a:pos x="40" y="16"/>
                </a:cxn>
                <a:cxn ang="0">
                  <a:pos x="30" y="18"/>
                </a:cxn>
                <a:cxn ang="0">
                  <a:pos x="30" y="22"/>
                </a:cxn>
                <a:cxn ang="0">
                  <a:pos x="28" y="24"/>
                </a:cxn>
                <a:cxn ang="0">
                  <a:pos x="20" y="22"/>
                </a:cxn>
                <a:cxn ang="0">
                  <a:pos x="8" y="36"/>
                </a:cxn>
                <a:cxn ang="0">
                  <a:pos x="2" y="42"/>
                </a:cxn>
                <a:cxn ang="0">
                  <a:pos x="0" y="46"/>
                </a:cxn>
                <a:cxn ang="0">
                  <a:pos x="2" y="48"/>
                </a:cxn>
                <a:cxn ang="0">
                  <a:pos x="10" y="44"/>
                </a:cxn>
                <a:cxn ang="0">
                  <a:pos x="32" y="32"/>
                </a:cxn>
                <a:cxn ang="0">
                  <a:pos x="40" y="30"/>
                </a:cxn>
                <a:cxn ang="0">
                  <a:pos x="48" y="34"/>
                </a:cxn>
                <a:cxn ang="0">
                  <a:pos x="52" y="36"/>
                </a:cxn>
                <a:cxn ang="0">
                  <a:pos x="58" y="36"/>
                </a:cxn>
                <a:cxn ang="0">
                  <a:pos x="66" y="34"/>
                </a:cxn>
                <a:cxn ang="0">
                  <a:pos x="80" y="30"/>
                </a:cxn>
                <a:cxn ang="0">
                  <a:pos x="90" y="28"/>
                </a:cxn>
                <a:cxn ang="0">
                  <a:pos x="90" y="26"/>
                </a:cxn>
                <a:cxn ang="0">
                  <a:pos x="94" y="18"/>
                </a:cxn>
                <a:cxn ang="0">
                  <a:pos x="96" y="16"/>
                </a:cxn>
                <a:cxn ang="0">
                  <a:pos x="106" y="12"/>
                </a:cxn>
                <a:cxn ang="0">
                  <a:pos x="110" y="12"/>
                </a:cxn>
                <a:cxn ang="0">
                  <a:pos x="114" y="12"/>
                </a:cxn>
                <a:cxn ang="0">
                  <a:pos x="118" y="6"/>
                </a:cxn>
                <a:cxn ang="0">
                  <a:pos x="116" y="0"/>
                </a:cxn>
                <a:cxn ang="0">
                  <a:pos x="112" y="0"/>
                </a:cxn>
              </a:cxnLst>
              <a:rect l="0" t="0" r="r" b="b"/>
              <a:pathLst>
                <a:path w="118" h="48">
                  <a:moveTo>
                    <a:pt x="112" y="0"/>
                  </a:moveTo>
                  <a:lnTo>
                    <a:pt x="112" y="0"/>
                  </a:lnTo>
                  <a:lnTo>
                    <a:pt x="108" y="0"/>
                  </a:lnTo>
                  <a:lnTo>
                    <a:pt x="102" y="4"/>
                  </a:lnTo>
                  <a:lnTo>
                    <a:pt x="102" y="4"/>
                  </a:lnTo>
                  <a:lnTo>
                    <a:pt x="90" y="6"/>
                  </a:lnTo>
                  <a:lnTo>
                    <a:pt x="90" y="6"/>
                  </a:lnTo>
                  <a:lnTo>
                    <a:pt x="88" y="8"/>
                  </a:lnTo>
                  <a:lnTo>
                    <a:pt x="86" y="6"/>
                  </a:lnTo>
                  <a:lnTo>
                    <a:pt x="86" y="6"/>
                  </a:lnTo>
                  <a:lnTo>
                    <a:pt x="80" y="6"/>
                  </a:lnTo>
                  <a:lnTo>
                    <a:pt x="74" y="6"/>
                  </a:lnTo>
                  <a:lnTo>
                    <a:pt x="72" y="20"/>
                  </a:lnTo>
                  <a:lnTo>
                    <a:pt x="62" y="26"/>
                  </a:lnTo>
                  <a:lnTo>
                    <a:pt x="62" y="26"/>
                  </a:lnTo>
                  <a:lnTo>
                    <a:pt x="56" y="28"/>
                  </a:lnTo>
                  <a:lnTo>
                    <a:pt x="52" y="28"/>
                  </a:lnTo>
                  <a:lnTo>
                    <a:pt x="50" y="28"/>
                  </a:lnTo>
                  <a:lnTo>
                    <a:pt x="50" y="28"/>
                  </a:lnTo>
                  <a:lnTo>
                    <a:pt x="48" y="22"/>
                  </a:lnTo>
                  <a:lnTo>
                    <a:pt x="48" y="22"/>
                  </a:lnTo>
                  <a:lnTo>
                    <a:pt x="44" y="18"/>
                  </a:lnTo>
                  <a:lnTo>
                    <a:pt x="40" y="16"/>
                  </a:lnTo>
                  <a:lnTo>
                    <a:pt x="40" y="16"/>
                  </a:lnTo>
                  <a:lnTo>
                    <a:pt x="36" y="16"/>
                  </a:lnTo>
                  <a:lnTo>
                    <a:pt x="30" y="18"/>
                  </a:lnTo>
                  <a:lnTo>
                    <a:pt x="30" y="18"/>
                  </a:lnTo>
                  <a:lnTo>
                    <a:pt x="30" y="22"/>
                  </a:lnTo>
                  <a:lnTo>
                    <a:pt x="28" y="24"/>
                  </a:lnTo>
                  <a:lnTo>
                    <a:pt x="28" y="24"/>
                  </a:lnTo>
                  <a:lnTo>
                    <a:pt x="20" y="22"/>
                  </a:lnTo>
                  <a:lnTo>
                    <a:pt x="20" y="22"/>
                  </a:lnTo>
                  <a:lnTo>
                    <a:pt x="8" y="36"/>
                  </a:lnTo>
                  <a:lnTo>
                    <a:pt x="8" y="36"/>
                  </a:lnTo>
                  <a:lnTo>
                    <a:pt x="2" y="42"/>
                  </a:lnTo>
                  <a:lnTo>
                    <a:pt x="2" y="42"/>
                  </a:lnTo>
                  <a:lnTo>
                    <a:pt x="0" y="46"/>
                  </a:lnTo>
                  <a:lnTo>
                    <a:pt x="0" y="46"/>
                  </a:lnTo>
                  <a:lnTo>
                    <a:pt x="2" y="48"/>
                  </a:lnTo>
                  <a:lnTo>
                    <a:pt x="2" y="48"/>
                  </a:lnTo>
                  <a:lnTo>
                    <a:pt x="6" y="46"/>
                  </a:lnTo>
                  <a:lnTo>
                    <a:pt x="10" y="44"/>
                  </a:lnTo>
                  <a:lnTo>
                    <a:pt x="10" y="44"/>
                  </a:lnTo>
                  <a:lnTo>
                    <a:pt x="32" y="32"/>
                  </a:lnTo>
                  <a:lnTo>
                    <a:pt x="32" y="32"/>
                  </a:lnTo>
                  <a:lnTo>
                    <a:pt x="40" y="30"/>
                  </a:lnTo>
                  <a:lnTo>
                    <a:pt x="46" y="32"/>
                  </a:lnTo>
                  <a:lnTo>
                    <a:pt x="48" y="34"/>
                  </a:lnTo>
                  <a:lnTo>
                    <a:pt x="48" y="34"/>
                  </a:lnTo>
                  <a:lnTo>
                    <a:pt x="52" y="36"/>
                  </a:lnTo>
                  <a:lnTo>
                    <a:pt x="52" y="36"/>
                  </a:lnTo>
                  <a:lnTo>
                    <a:pt x="58" y="36"/>
                  </a:lnTo>
                  <a:lnTo>
                    <a:pt x="66" y="34"/>
                  </a:lnTo>
                  <a:lnTo>
                    <a:pt x="66" y="34"/>
                  </a:lnTo>
                  <a:lnTo>
                    <a:pt x="80" y="30"/>
                  </a:lnTo>
                  <a:lnTo>
                    <a:pt x="80" y="30"/>
                  </a:lnTo>
                  <a:lnTo>
                    <a:pt x="86" y="30"/>
                  </a:lnTo>
                  <a:lnTo>
                    <a:pt x="90" y="28"/>
                  </a:lnTo>
                  <a:lnTo>
                    <a:pt x="90" y="26"/>
                  </a:lnTo>
                  <a:lnTo>
                    <a:pt x="90" y="26"/>
                  </a:lnTo>
                  <a:lnTo>
                    <a:pt x="92" y="20"/>
                  </a:lnTo>
                  <a:lnTo>
                    <a:pt x="94" y="18"/>
                  </a:lnTo>
                  <a:lnTo>
                    <a:pt x="96" y="16"/>
                  </a:lnTo>
                  <a:lnTo>
                    <a:pt x="96" y="16"/>
                  </a:lnTo>
                  <a:lnTo>
                    <a:pt x="100" y="12"/>
                  </a:lnTo>
                  <a:lnTo>
                    <a:pt x="106" y="12"/>
                  </a:lnTo>
                  <a:lnTo>
                    <a:pt x="106" y="12"/>
                  </a:lnTo>
                  <a:lnTo>
                    <a:pt x="110" y="12"/>
                  </a:lnTo>
                  <a:lnTo>
                    <a:pt x="114" y="12"/>
                  </a:lnTo>
                  <a:lnTo>
                    <a:pt x="114" y="12"/>
                  </a:lnTo>
                  <a:lnTo>
                    <a:pt x="116" y="10"/>
                  </a:lnTo>
                  <a:lnTo>
                    <a:pt x="118" y="6"/>
                  </a:lnTo>
                  <a:lnTo>
                    <a:pt x="118" y="2"/>
                  </a:lnTo>
                  <a:lnTo>
                    <a:pt x="116" y="0"/>
                  </a:lnTo>
                  <a:lnTo>
                    <a:pt x="116" y="0"/>
                  </a:lnTo>
                  <a:lnTo>
                    <a:pt x="112" y="0"/>
                  </a:lnTo>
                  <a:lnTo>
                    <a:pt x="112" y="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6" name="Freeform 57">
              <a:extLst>
                <a:ext uri="{FF2B5EF4-FFF2-40B4-BE49-F238E27FC236}">
                  <a16:creationId xmlns:a16="http://schemas.microsoft.com/office/drawing/2014/main" id="{A268BF4B-562A-44E2-BA2E-BD6DD0FD9967}"/>
                </a:ext>
              </a:extLst>
            </p:cNvPr>
            <p:cNvSpPr>
              <a:spLocks/>
            </p:cNvSpPr>
            <p:nvPr>
              <p:custDataLst>
                <p:tags r:id="rId3"/>
              </p:custDataLst>
            </p:nvPr>
          </p:nvSpPr>
          <p:spPr bwMode="auto">
            <a:xfrm>
              <a:off x="3149710" y="6156252"/>
              <a:ext cx="100793" cy="118432"/>
            </a:xfrm>
            <a:custGeom>
              <a:avLst/>
              <a:gdLst/>
              <a:ahLst/>
              <a:cxnLst>
                <a:cxn ang="0">
                  <a:pos x="66" y="2"/>
                </a:cxn>
                <a:cxn ang="0">
                  <a:pos x="68" y="6"/>
                </a:cxn>
                <a:cxn ang="0">
                  <a:pos x="62" y="10"/>
                </a:cxn>
                <a:cxn ang="0">
                  <a:pos x="52" y="20"/>
                </a:cxn>
                <a:cxn ang="0">
                  <a:pos x="38" y="26"/>
                </a:cxn>
                <a:cxn ang="0">
                  <a:pos x="32" y="30"/>
                </a:cxn>
                <a:cxn ang="0">
                  <a:pos x="26" y="32"/>
                </a:cxn>
                <a:cxn ang="0">
                  <a:pos x="10" y="48"/>
                </a:cxn>
                <a:cxn ang="0">
                  <a:pos x="0" y="60"/>
                </a:cxn>
                <a:cxn ang="0">
                  <a:pos x="0" y="60"/>
                </a:cxn>
                <a:cxn ang="0">
                  <a:pos x="0" y="60"/>
                </a:cxn>
                <a:cxn ang="0">
                  <a:pos x="6" y="72"/>
                </a:cxn>
                <a:cxn ang="0">
                  <a:pos x="6" y="78"/>
                </a:cxn>
                <a:cxn ang="0">
                  <a:pos x="8" y="82"/>
                </a:cxn>
                <a:cxn ang="0">
                  <a:pos x="16" y="94"/>
                </a:cxn>
                <a:cxn ang="0">
                  <a:pos x="20" y="94"/>
                </a:cxn>
                <a:cxn ang="0">
                  <a:pos x="24" y="94"/>
                </a:cxn>
                <a:cxn ang="0">
                  <a:pos x="28" y="92"/>
                </a:cxn>
                <a:cxn ang="0">
                  <a:pos x="46" y="82"/>
                </a:cxn>
                <a:cxn ang="0">
                  <a:pos x="52" y="80"/>
                </a:cxn>
                <a:cxn ang="0">
                  <a:pos x="58" y="78"/>
                </a:cxn>
                <a:cxn ang="0">
                  <a:pos x="66" y="68"/>
                </a:cxn>
                <a:cxn ang="0">
                  <a:pos x="66" y="66"/>
                </a:cxn>
                <a:cxn ang="0">
                  <a:pos x="68" y="62"/>
                </a:cxn>
                <a:cxn ang="0">
                  <a:pos x="68" y="62"/>
                </a:cxn>
                <a:cxn ang="0">
                  <a:pos x="70" y="56"/>
                </a:cxn>
                <a:cxn ang="0">
                  <a:pos x="68" y="50"/>
                </a:cxn>
                <a:cxn ang="0">
                  <a:pos x="66" y="42"/>
                </a:cxn>
                <a:cxn ang="0">
                  <a:pos x="72" y="34"/>
                </a:cxn>
                <a:cxn ang="0">
                  <a:pos x="80" y="24"/>
                </a:cxn>
                <a:cxn ang="0">
                  <a:pos x="80" y="20"/>
                </a:cxn>
                <a:cxn ang="0">
                  <a:pos x="72" y="8"/>
                </a:cxn>
                <a:cxn ang="0">
                  <a:pos x="72" y="2"/>
                </a:cxn>
                <a:cxn ang="0">
                  <a:pos x="68" y="0"/>
                </a:cxn>
              </a:cxnLst>
              <a:rect l="0" t="0" r="r" b="b"/>
              <a:pathLst>
                <a:path w="80" h="94">
                  <a:moveTo>
                    <a:pt x="68" y="0"/>
                  </a:moveTo>
                  <a:lnTo>
                    <a:pt x="66" y="2"/>
                  </a:lnTo>
                  <a:lnTo>
                    <a:pt x="66" y="2"/>
                  </a:lnTo>
                  <a:lnTo>
                    <a:pt x="68" y="6"/>
                  </a:lnTo>
                  <a:lnTo>
                    <a:pt x="66" y="6"/>
                  </a:lnTo>
                  <a:lnTo>
                    <a:pt x="62" y="10"/>
                  </a:lnTo>
                  <a:lnTo>
                    <a:pt x="62" y="10"/>
                  </a:lnTo>
                  <a:lnTo>
                    <a:pt x="52" y="20"/>
                  </a:lnTo>
                  <a:lnTo>
                    <a:pt x="52" y="20"/>
                  </a:lnTo>
                  <a:lnTo>
                    <a:pt x="38" y="26"/>
                  </a:lnTo>
                  <a:lnTo>
                    <a:pt x="38" y="26"/>
                  </a:lnTo>
                  <a:lnTo>
                    <a:pt x="32" y="30"/>
                  </a:lnTo>
                  <a:lnTo>
                    <a:pt x="26" y="32"/>
                  </a:lnTo>
                  <a:lnTo>
                    <a:pt x="26" y="32"/>
                  </a:lnTo>
                  <a:lnTo>
                    <a:pt x="18" y="40"/>
                  </a:lnTo>
                  <a:lnTo>
                    <a:pt x="10" y="48"/>
                  </a:lnTo>
                  <a:lnTo>
                    <a:pt x="10" y="48"/>
                  </a:lnTo>
                  <a:lnTo>
                    <a:pt x="0" y="60"/>
                  </a:lnTo>
                  <a:lnTo>
                    <a:pt x="0" y="60"/>
                  </a:lnTo>
                  <a:lnTo>
                    <a:pt x="0" y="60"/>
                  </a:lnTo>
                  <a:lnTo>
                    <a:pt x="0" y="60"/>
                  </a:lnTo>
                  <a:lnTo>
                    <a:pt x="0" y="60"/>
                  </a:lnTo>
                  <a:lnTo>
                    <a:pt x="4" y="66"/>
                  </a:lnTo>
                  <a:lnTo>
                    <a:pt x="6" y="72"/>
                  </a:lnTo>
                  <a:lnTo>
                    <a:pt x="6" y="72"/>
                  </a:lnTo>
                  <a:lnTo>
                    <a:pt x="6" y="78"/>
                  </a:lnTo>
                  <a:lnTo>
                    <a:pt x="8" y="82"/>
                  </a:lnTo>
                  <a:lnTo>
                    <a:pt x="8" y="82"/>
                  </a:lnTo>
                  <a:lnTo>
                    <a:pt x="12" y="90"/>
                  </a:lnTo>
                  <a:lnTo>
                    <a:pt x="16" y="94"/>
                  </a:lnTo>
                  <a:lnTo>
                    <a:pt x="20" y="94"/>
                  </a:lnTo>
                  <a:lnTo>
                    <a:pt x="20" y="94"/>
                  </a:lnTo>
                  <a:lnTo>
                    <a:pt x="22" y="94"/>
                  </a:lnTo>
                  <a:lnTo>
                    <a:pt x="24" y="94"/>
                  </a:lnTo>
                  <a:lnTo>
                    <a:pt x="28" y="92"/>
                  </a:lnTo>
                  <a:lnTo>
                    <a:pt x="28" y="92"/>
                  </a:lnTo>
                  <a:lnTo>
                    <a:pt x="38" y="86"/>
                  </a:lnTo>
                  <a:lnTo>
                    <a:pt x="46" y="82"/>
                  </a:lnTo>
                  <a:lnTo>
                    <a:pt x="46" y="82"/>
                  </a:lnTo>
                  <a:lnTo>
                    <a:pt x="52" y="80"/>
                  </a:lnTo>
                  <a:lnTo>
                    <a:pt x="58" y="78"/>
                  </a:lnTo>
                  <a:lnTo>
                    <a:pt x="58" y="78"/>
                  </a:lnTo>
                  <a:lnTo>
                    <a:pt x="62" y="74"/>
                  </a:lnTo>
                  <a:lnTo>
                    <a:pt x="66" y="68"/>
                  </a:lnTo>
                  <a:lnTo>
                    <a:pt x="66" y="68"/>
                  </a:lnTo>
                  <a:lnTo>
                    <a:pt x="66" y="66"/>
                  </a:lnTo>
                  <a:lnTo>
                    <a:pt x="68" y="62"/>
                  </a:lnTo>
                  <a:lnTo>
                    <a:pt x="68" y="62"/>
                  </a:lnTo>
                  <a:lnTo>
                    <a:pt x="68" y="62"/>
                  </a:lnTo>
                  <a:lnTo>
                    <a:pt x="68" y="62"/>
                  </a:lnTo>
                  <a:lnTo>
                    <a:pt x="70" y="60"/>
                  </a:lnTo>
                  <a:lnTo>
                    <a:pt x="70" y="56"/>
                  </a:lnTo>
                  <a:lnTo>
                    <a:pt x="68" y="50"/>
                  </a:lnTo>
                  <a:lnTo>
                    <a:pt x="68" y="50"/>
                  </a:lnTo>
                  <a:lnTo>
                    <a:pt x="66" y="42"/>
                  </a:lnTo>
                  <a:lnTo>
                    <a:pt x="66" y="42"/>
                  </a:lnTo>
                  <a:lnTo>
                    <a:pt x="68" y="38"/>
                  </a:lnTo>
                  <a:lnTo>
                    <a:pt x="72" y="34"/>
                  </a:lnTo>
                  <a:lnTo>
                    <a:pt x="76" y="30"/>
                  </a:lnTo>
                  <a:lnTo>
                    <a:pt x="80" y="24"/>
                  </a:lnTo>
                  <a:lnTo>
                    <a:pt x="80" y="24"/>
                  </a:lnTo>
                  <a:lnTo>
                    <a:pt x="80" y="20"/>
                  </a:lnTo>
                  <a:lnTo>
                    <a:pt x="78" y="16"/>
                  </a:lnTo>
                  <a:lnTo>
                    <a:pt x="72" y="8"/>
                  </a:lnTo>
                  <a:lnTo>
                    <a:pt x="72" y="8"/>
                  </a:lnTo>
                  <a:lnTo>
                    <a:pt x="72" y="2"/>
                  </a:lnTo>
                  <a:lnTo>
                    <a:pt x="70" y="0"/>
                  </a:lnTo>
                  <a:lnTo>
                    <a:pt x="68" y="0"/>
                  </a:lnTo>
                  <a:lnTo>
                    <a:pt x="68" y="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7" name="Freeform 58">
              <a:extLst>
                <a:ext uri="{FF2B5EF4-FFF2-40B4-BE49-F238E27FC236}">
                  <a16:creationId xmlns:a16="http://schemas.microsoft.com/office/drawing/2014/main" id="{BADC6BA0-D92A-42AB-A6FA-5A2BF167BCAF}"/>
                </a:ext>
              </a:extLst>
            </p:cNvPr>
            <p:cNvSpPr>
              <a:spLocks/>
            </p:cNvSpPr>
            <p:nvPr>
              <p:custDataLst>
                <p:tags r:id="rId4"/>
              </p:custDataLst>
            </p:nvPr>
          </p:nvSpPr>
          <p:spPr bwMode="auto">
            <a:xfrm>
              <a:off x="2813467" y="6310471"/>
              <a:ext cx="57956" cy="45358"/>
            </a:xfrm>
            <a:custGeom>
              <a:avLst/>
              <a:gdLst/>
              <a:ahLst/>
              <a:cxnLst>
                <a:cxn ang="0">
                  <a:pos x="8" y="20"/>
                </a:cxn>
                <a:cxn ang="0">
                  <a:pos x="10" y="22"/>
                </a:cxn>
                <a:cxn ang="0">
                  <a:pos x="12" y="26"/>
                </a:cxn>
                <a:cxn ang="0">
                  <a:pos x="16" y="28"/>
                </a:cxn>
                <a:cxn ang="0">
                  <a:pos x="20" y="32"/>
                </a:cxn>
                <a:cxn ang="0">
                  <a:pos x="22" y="34"/>
                </a:cxn>
                <a:cxn ang="0">
                  <a:pos x="26" y="32"/>
                </a:cxn>
                <a:cxn ang="0">
                  <a:pos x="28" y="32"/>
                </a:cxn>
                <a:cxn ang="0">
                  <a:pos x="30" y="30"/>
                </a:cxn>
                <a:cxn ang="0">
                  <a:pos x="36" y="30"/>
                </a:cxn>
                <a:cxn ang="0">
                  <a:pos x="40" y="30"/>
                </a:cxn>
                <a:cxn ang="0">
                  <a:pos x="44" y="26"/>
                </a:cxn>
                <a:cxn ang="0">
                  <a:pos x="42" y="26"/>
                </a:cxn>
                <a:cxn ang="0">
                  <a:pos x="42" y="22"/>
                </a:cxn>
                <a:cxn ang="0">
                  <a:pos x="42" y="20"/>
                </a:cxn>
                <a:cxn ang="0">
                  <a:pos x="46" y="14"/>
                </a:cxn>
                <a:cxn ang="0">
                  <a:pos x="44" y="12"/>
                </a:cxn>
                <a:cxn ang="0">
                  <a:pos x="42" y="10"/>
                </a:cxn>
                <a:cxn ang="0">
                  <a:pos x="40" y="10"/>
                </a:cxn>
                <a:cxn ang="0">
                  <a:pos x="36" y="8"/>
                </a:cxn>
                <a:cxn ang="0">
                  <a:pos x="32" y="4"/>
                </a:cxn>
                <a:cxn ang="0">
                  <a:pos x="28" y="2"/>
                </a:cxn>
                <a:cxn ang="0">
                  <a:pos x="24" y="2"/>
                </a:cxn>
                <a:cxn ang="0">
                  <a:pos x="20" y="2"/>
                </a:cxn>
                <a:cxn ang="0">
                  <a:pos x="18" y="4"/>
                </a:cxn>
                <a:cxn ang="0">
                  <a:pos x="14" y="2"/>
                </a:cxn>
                <a:cxn ang="0">
                  <a:pos x="6" y="0"/>
                </a:cxn>
                <a:cxn ang="0">
                  <a:pos x="0" y="0"/>
                </a:cxn>
                <a:cxn ang="0">
                  <a:pos x="0" y="2"/>
                </a:cxn>
                <a:cxn ang="0">
                  <a:pos x="0" y="8"/>
                </a:cxn>
                <a:cxn ang="0">
                  <a:pos x="0" y="14"/>
                </a:cxn>
                <a:cxn ang="0">
                  <a:pos x="4" y="18"/>
                </a:cxn>
                <a:cxn ang="0">
                  <a:pos x="8" y="20"/>
                </a:cxn>
              </a:cxnLst>
              <a:rect l="0" t="0" r="r" b="b"/>
              <a:pathLst>
                <a:path w="46" h="36">
                  <a:moveTo>
                    <a:pt x="8" y="20"/>
                  </a:moveTo>
                  <a:lnTo>
                    <a:pt x="8" y="20"/>
                  </a:lnTo>
                  <a:lnTo>
                    <a:pt x="10" y="22"/>
                  </a:lnTo>
                  <a:lnTo>
                    <a:pt x="10" y="22"/>
                  </a:lnTo>
                  <a:lnTo>
                    <a:pt x="12" y="24"/>
                  </a:lnTo>
                  <a:lnTo>
                    <a:pt x="12" y="26"/>
                  </a:lnTo>
                  <a:lnTo>
                    <a:pt x="14" y="28"/>
                  </a:lnTo>
                  <a:lnTo>
                    <a:pt x="16" y="28"/>
                  </a:lnTo>
                  <a:lnTo>
                    <a:pt x="16" y="28"/>
                  </a:lnTo>
                  <a:lnTo>
                    <a:pt x="20" y="32"/>
                  </a:lnTo>
                  <a:lnTo>
                    <a:pt x="20" y="32"/>
                  </a:lnTo>
                  <a:lnTo>
                    <a:pt x="22" y="34"/>
                  </a:lnTo>
                  <a:lnTo>
                    <a:pt x="24" y="36"/>
                  </a:lnTo>
                  <a:lnTo>
                    <a:pt x="26" y="32"/>
                  </a:lnTo>
                  <a:lnTo>
                    <a:pt x="26" y="32"/>
                  </a:lnTo>
                  <a:lnTo>
                    <a:pt x="28" y="32"/>
                  </a:lnTo>
                  <a:lnTo>
                    <a:pt x="28" y="32"/>
                  </a:lnTo>
                  <a:lnTo>
                    <a:pt x="30" y="30"/>
                  </a:lnTo>
                  <a:lnTo>
                    <a:pt x="30" y="30"/>
                  </a:lnTo>
                  <a:lnTo>
                    <a:pt x="36" y="30"/>
                  </a:lnTo>
                  <a:lnTo>
                    <a:pt x="36" y="30"/>
                  </a:lnTo>
                  <a:lnTo>
                    <a:pt x="40" y="30"/>
                  </a:lnTo>
                  <a:lnTo>
                    <a:pt x="40" y="30"/>
                  </a:lnTo>
                  <a:lnTo>
                    <a:pt x="44" y="26"/>
                  </a:lnTo>
                  <a:lnTo>
                    <a:pt x="44" y="26"/>
                  </a:lnTo>
                  <a:lnTo>
                    <a:pt x="42" y="26"/>
                  </a:lnTo>
                  <a:lnTo>
                    <a:pt x="42" y="26"/>
                  </a:lnTo>
                  <a:lnTo>
                    <a:pt x="42" y="22"/>
                  </a:lnTo>
                  <a:lnTo>
                    <a:pt x="42" y="20"/>
                  </a:lnTo>
                  <a:lnTo>
                    <a:pt x="42" y="20"/>
                  </a:lnTo>
                  <a:lnTo>
                    <a:pt x="44" y="16"/>
                  </a:lnTo>
                  <a:lnTo>
                    <a:pt x="46" y="14"/>
                  </a:lnTo>
                  <a:lnTo>
                    <a:pt x="46" y="14"/>
                  </a:lnTo>
                  <a:lnTo>
                    <a:pt x="44" y="12"/>
                  </a:lnTo>
                  <a:lnTo>
                    <a:pt x="44" y="12"/>
                  </a:lnTo>
                  <a:lnTo>
                    <a:pt x="42" y="10"/>
                  </a:lnTo>
                  <a:lnTo>
                    <a:pt x="40" y="10"/>
                  </a:lnTo>
                  <a:lnTo>
                    <a:pt x="40" y="10"/>
                  </a:lnTo>
                  <a:lnTo>
                    <a:pt x="36" y="8"/>
                  </a:lnTo>
                  <a:lnTo>
                    <a:pt x="36" y="8"/>
                  </a:lnTo>
                  <a:lnTo>
                    <a:pt x="32" y="4"/>
                  </a:lnTo>
                  <a:lnTo>
                    <a:pt x="32" y="4"/>
                  </a:lnTo>
                  <a:lnTo>
                    <a:pt x="32" y="2"/>
                  </a:lnTo>
                  <a:lnTo>
                    <a:pt x="28" y="2"/>
                  </a:lnTo>
                  <a:lnTo>
                    <a:pt x="28" y="2"/>
                  </a:lnTo>
                  <a:lnTo>
                    <a:pt x="24" y="2"/>
                  </a:lnTo>
                  <a:lnTo>
                    <a:pt x="24" y="2"/>
                  </a:lnTo>
                  <a:lnTo>
                    <a:pt x="20" y="2"/>
                  </a:lnTo>
                  <a:lnTo>
                    <a:pt x="20" y="2"/>
                  </a:lnTo>
                  <a:lnTo>
                    <a:pt x="18" y="4"/>
                  </a:lnTo>
                  <a:lnTo>
                    <a:pt x="14" y="2"/>
                  </a:lnTo>
                  <a:lnTo>
                    <a:pt x="14" y="2"/>
                  </a:lnTo>
                  <a:lnTo>
                    <a:pt x="6" y="0"/>
                  </a:lnTo>
                  <a:lnTo>
                    <a:pt x="6" y="0"/>
                  </a:lnTo>
                  <a:lnTo>
                    <a:pt x="0" y="0"/>
                  </a:lnTo>
                  <a:lnTo>
                    <a:pt x="0" y="0"/>
                  </a:lnTo>
                  <a:lnTo>
                    <a:pt x="0" y="2"/>
                  </a:lnTo>
                  <a:lnTo>
                    <a:pt x="0" y="2"/>
                  </a:lnTo>
                  <a:lnTo>
                    <a:pt x="0" y="8"/>
                  </a:lnTo>
                  <a:lnTo>
                    <a:pt x="0" y="8"/>
                  </a:lnTo>
                  <a:lnTo>
                    <a:pt x="0" y="14"/>
                  </a:lnTo>
                  <a:lnTo>
                    <a:pt x="0" y="14"/>
                  </a:lnTo>
                  <a:lnTo>
                    <a:pt x="4" y="18"/>
                  </a:lnTo>
                  <a:lnTo>
                    <a:pt x="4" y="18"/>
                  </a:lnTo>
                  <a:lnTo>
                    <a:pt x="8" y="20"/>
                  </a:lnTo>
                  <a:lnTo>
                    <a:pt x="8" y="2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8" name="Freeform 5">
              <a:extLst>
                <a:ext uri="{FF2B5EF4-FFF2-40B4-BE49-F238E27FC236}">
                  <a16:creationId xmlns:a16="http://schemas.microsoft.com/office/drawing/2014/main" id="{3519254A-F174-4566-A713-333D59CBDEB7}"/>
                </a:ext>
              </a:extLst>
            </p:cNvPr>
            <p:cNvSpPr>
              <a:spLocks/>
            </p:cNvSpPr>
            <p:nvPr>
              <p:custDataLst>
                <p:tags r:id="rId5"/>
              </p:custDataLst>
            </p:nvPr>
          </p:nvSpPr>
          <p:spPr bwMode="auto">
            <a:xfrm>
              <a:off x="4207275" y="2883145"/>
              <a:ext cx="937369" cy="481284"/>
            </a:xfrm>
            <a:custGeom>
              <a:avLst/>
              <a:gdLst/>
              <a:ahLst/>
              <a:cxnLst>
                <a:cxn ang="0">
                  <a:pos x="744" y="382"/>
                </a:cxn>
                <a:cxn ang="0">
                  <a:pos x="734" y="362"/>
                </a:cxn>
                <a:cxn ang="0">
                  <a:pos x="716" y="338"/>
                </a:cxn>
                <a:cxn ang="0">
                  <a:pos x="714" y="314"/>
                </a:cxn>
                <a:cxn ang="0">
                  <a:pos x="698" y="294"/>
                </a:cxn>
                <a:cxn ang="0">
                  <a:pos x="702" y="270"/>
                </a:cxn>
                <a:cxn ang="0">
                  <a:pos x="686" y="258"/>
                </a:cxn>
                <a:cxn ang="0">
                  <a:pos x="696" y="224"/>
                </a:cxn>
                <a:cxn ang="0">
                  <a:pos x="680" y="202"/>
                </a:cxn>
                <a:cxn ang="0">
                  <a:pos x="676" y="164"/>
                </a:cxn>
                <a:cxn ang="0">
                  <a:pos x="658" y="100"/>
                </a:cxn>
                <a:cxn ang="0">
                  <a:pos x="644" y="98"/>
                </a:cxn>
                <a:cxn ang="0">
                  <a:pos x="640" y="74"/>
                </a:cxn>
                <a:cxn ang="0">
                  <a:pos x="642" y="68"/>
                </a:cxn>
                <a:cxn ang="0">
                  <a:pos x="572" y="42"/>
                </a:cxn>
                <a:cxn ang="0">
                  <a:pos x="518" y="52"/>
                </a:cxn>
                <a:cxn ang="0">
                  <a:pos x="468" y="24"/>
                </a:cxn>
                <a:cxn ang="0">
                  <a:pos x="22" y="0"/>
                </a:cxn>
                <a:cxn ang="0">
                  <a:pos x="0" y="220"/>
                </a:cxn>
                <a:cxn ang="0">
                  <a:pos x="170" y="246"/>
                </a:cxn>
                <a:cxn ang="0">
                  <a:pos x="164" y="356"/>
                </a:cxn>
                <a:cxn ang="0">
                  <a:pos x="744" y="382"/>
                </a:cxn>
              </a:cxnLst>
              <a:rect l="0" t="0" r="r" b="b"/>
              <a:pathLst>
                <a:path w="744" h="382">
                  <a:moveTo>
                    <a:pt x="744" y="382"/>
                  </a:moveTo>
                  <a:lnTo>
                    <a:pt x="734" y="362"/>
                  </a:lnTo>
                  <a:lnTo>
                    <a:pt x="716" y="338"/>
                  </a:lnTo>
                  <a:lnTo>
                    <a:pt x="714" y="314"/>
                  </a:lnTo>
                  <a:lnTo>
                    <a:pt x="698" y="294"/>
                  </a:lnTo>
                  <a:lnTo>
                    <a:pt x="702" y="270"/>
                  </a:lnTo>
                  <a:lnTo>
                    <a:pt x="686" y="258"/>
                  </a:lnTo>
                  <a:lnTo>
                    <a:pt x="696" y="224"/>
                  </a:lnTo>
                  <a:lnTo>
                    <a:pt x="680" y="202"/>
                  </a:lnTo>
                  <a:lnTo>
                    <a:pt x="676" y="164"/>
                  </a:lnTo>
                  <a:lnTo>
                    <a:pt x="658" y="100"/>
                  </a:lnTo>
                  <a:lnTo>
                    <a:pt x="644" y="98"/>
                  </a:lnTo>
                  <a:lnTo>
                    <a:pt x="640" y="74"/>
                  </a:lnTo>
                  <a:lnTo>
                    <a:pt x="642" y="68"/>
                  </a:lnTo>
                  <a:lnTo>
                    <a:pt x="572" y="42"/>
                  </a:lnTo>
                  <a:lnTo>
                    <a:pt x="518" y="52"/>
                  </a:lnTo>
                  <a:lnTo>
                    <a:pt x="468" y="24"/>
                  </a:lnTo>
                  <a:lnTo>
                    <a:pt x="22" y="0"/>
                  </a:lnTo>
                  <a:lnTo>
                    <a:pt x="0" y="220"/>
                  </a:lnTo>
                  <a:lnTo>
                    <a:pt x="170" y="246"/>
                  </a:lnTo>
                  <a:lnTo>
                    <a:pt x="164" y="356"/>
                  </a:lnTo>
                  <a:lnTo>
                    <a:pt x="744" y="382"/>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9" name="Freeform 6">
              <a:extLst>
                <a:ext uri="{FF2B5EF4-FFF2-40B4-BE49-F238E27FC236}">
                  <a16:creationId xmlns:a16="http://schemas.microsoft.com/office/drawing/2014/main" id="{69E5A362-7700-4F7E-BB08-6B3DF87D3E13}"/>
                </a:ext>
              </a:extLst>
            </p:cNvPr>
            <p:cNvSpPr>
              <a:spLocks/>
            </p:cNvSpPr>
            <p:nvPr>
              <p:custDataLst>
                <p:tags r:id="rId6"/>
              </p:custDataLst>
            </p:nvPr>
          </p:nvSpPr>
          <p:spPr bwMode="auto">
            <a:xfrm>
              <a:off x="4383662" y="3331671"/>
              <a:ext cx="851696" cy="473724"/>
            </a:xfrm>
            <a:custGeom>
              <a:avLst/>
              <a:gdLst/>
              <a:ahLst/>
              <a:cxnLst>
                <a:cxn ang="0">
                  <a:pos x="676" y="376"/>
                </a:cxn>
                <a:cxn ang="0">
                  <a:pos x="670" y="138"/>
                </a:cxn>
                <a:cxn ang="0">
                  <a:pos x="628" y="88"/>
                </a:cxn>
                <a:cxn ang="0">
                  <a:pos x="648" y="46"/>
                </a:cxn>
                <a:cxn ang="0">
                  <a:pos x="610" y="40"/>
                </a:cxn>
                <a:cxn ang="0">
                  <a:pos x="604" y="26"/>
                </a:cxn>
                <a:cxn ang="0">
                  <a:pos x="24" y="0"/>
                </a:cxn>
                <a:cxn ang="0">
                  <a:pos x="0" y="346"/>
                </a:cxn>
                <a:cxn ang="0">
                  <a:pos x="676" y="376"/>
                </a:cxn>
              </a:cxnLst>
              <a:rect l="0" t="0" r="r" b="b"/>
              <a:pathLst>
                <a:path w="676" h="376">
                  <a:moveTo>
                    <a:pt x="676" y="376"/>
                  </a:moveTo>
                  <a:lnTo>
                    <a:pt x="670" y="138"/>
                  </a:lnTo>
                  <a:lnTo>
                    <a:pt x="628" y="88"/>
                  </a:lnTo>
                  <a:lnTo>
                    <a:pt x="648" y="46"/>
                  </a:lnTo>
                  <a:lnTo>
                    <a:pt x="610" y="40"/>
                  </a:lnTo>
                  <a:lnTo>
                    <a:pt x="604" y="26"/>
                  </a:lnTo>
                  <a:lnTo>
                    <a:pt x="24" y="0"/>
                  </a:lnTo>
                  <a:lnTo>
                    <a:pt x="0" y="346"/>
                  </a:lnTo>
                  <a:lnTo>
                    <a:pt x="676" y="37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10" name="Freeform 7">
              <a:extLst>
                <a:ext uri="{FF2B5EF4-FFF2-40B4-BE49-F238E27FC236}">
                  <a16:creationId xmlns:a16="http://schemas.microsoft.com/office/drawing/2014/main" id="{8C1B9317-8733-449A-B6F8-028102F9A8C4}"/>
                </a:ext>
              </a:extLst>
            </p:cNvPr>
            <p:cNvSpPr>
              <a:spLocks/>
            </p:cNvSpPr>
            <p:nvPr>
              <p:custDataLst>
                <p:tags r:id="rId7"/>
              </p:custDataLst>
            </p:nvPr>
          </p:nvSpPr>
          <p:spPr bwMode="auto">
            <a:xfrm>
              <a:off x="3756230" y="3843194"/>
              <a:ext cx="1607637" cy="1587482"/>
            </a:xfrm>
            <a:custGeom>
              <a:avLst/>
              <a:gdLst/>
              <a:ahLst/>
              <a:cxnLst>
                <a:cxn ang="0">
                  <a:pos x="1252" y="604"/>
                </a:cxn>
                <a:cxn ang="0">
                  <a:pos x="1234" y="396"/>
                </a:cxn>
                <a:cxn ang="0">
                  <a:pos x="1182" y="360"/>
                </a:cxn>
                <a:cxn ang="0">
                  <a:pos x="1122" y="318"/>
                </a:cxn>
                <a:cxn ang="0">
                  <a:pos x="1056" y="332"/>
                </a:cxn>
                <a:cxn ang="0">
                  <a:pos x="962" y="326"/>
                </a:cxn>
                <a:cxn ang="0">
                  <a:pos x="936" y="338"/>
                </a:cxn>
                <a:cxn ang="0">
                  <a:pos x="920" y="332"/>
                </a:cxn>
                <a:cxn ang="0">
                  <a:pos x="868" y="334"/>
                </a:cxn>
                <a:cxn ang="0">
                  <a:pos x="854" y="326"/>
                </a:cxn>
                <a:cxn ang="0">
                  <a:pos x="838" y="310"/>
                </a:cxn>
                <a:cxn ang="0">
                  <a:pos x="838" y="300"/>
                </a:cxn>
                <a:cxn ang="0">
                  <a:pos x="768" y="292"/>
                </a:cxn>
                <a:cxn ang="0">
                  <a:pos x="744" y="288"/>
                </a:cxn>
                <a:cxn ang="0">
                  <a:pos x="730" y="262"/>
                </a:cxn>
                <a:cxn ang="0">
                  <a:pos x="688" y="258"/>
                </a:cxn>
                <a:cxn ang="0">
                  <a:pos x="678" y="246"/>
                </a:cxn>
                <a:cxn ang="0">
                  <a:pos x="674" y="20"/>
                </a:cxn>
                <a:cxn ang="0">
                  <a:pos x="4" y="480"/>
                </a:cxn>
                <a:cxn ang="0">
                  <a:pos x="12" y="514"/>
                </a:cxn>
                <a:cxn ang="0">
                  <a:pos x="44" y="538"/>
                </a:cxn>
                <a:cxn ang="0">
                  <a:pos x="98" y="592"/>
                </a:cxn>
                <a:cxn ang="0">
                  <a:pos x="146" y="652"/>
                </a:cxn>
                <a:cxn ang="0">
                  <a:pos x="156" y="686"/>
                </a:cxn>
                <a:cxn ang="0">
                  <a:pos x="166" y="718"/>
                </a:cxn>
                <a:cxn ang="0">
                  <a:pos x="196" y="776"/>
                </a:cxn>
                <a:cxn ang="0">
                  <a:pos x="270" y="860"/>
                </a:cxn>
                <a:cxn ang="0">
                  <a:pos x="366" y="784"/>
                </a:cxn>
                <a:cxn ang="0">
                  <a:pos x="416" y="786"/>
                </a:cxn>
                <a:cxn ang="0">
                  <a:pos x="466" y="788"/>
                </a:cxn>
                <a:cxn ang="0">
                  <a:pos x="518" y="812"/>
                </a:cxn>
                <a:cxn ang="0">
                  <a:pos x="558" y="864"/>
                </a:cxn>
                <a:cxn ang="0">
                  <a:pos x="572" y="894"/>
                </a:cxn>
                <a:cxn ang="0">
                  <a:pos x="590" y="962"/>
                </a:cxn>
                <a:cxn ang="0">
                  <a:pos x="616" y="1008"/>
                </a:cxn>
                <a:cxn ang="0">
                  <a:pos x="636" y="1030"/>
                </a:cxn>
                <a:cxn ang="0">
                  <a:pos x="660" y="1064"/>
                </a:cxn>
                <a:cxn ang="0">
                  <a:pos x="686" y="1128"/>
                </a:cxn>
                <a:cxn ang="0">
                  <a:pos x="722" y="1178"/>
                </a:cxn>
                <a:cxn ang="0">
                  <a:pos x="772" y="1220"/>
                </a:cxn>
                <a:cxn ang="0">
                  <a:pos x="806" y="1234"/>
                </a:cxn>
                <a:cxn ang="0">
                  <a:pos x="920" y="1260"/>
                </a:cxn>
                <a:cxn ang="0">
                  <a:pos x="908" y="1174"/>
                </a:cxn>
                <a:cxn ang="0">
                  <a:pos x="930" y="1104"/>
                </a:cxn>
                <a:cxn ang="0">
                  <a:pos x="976" y="1044"/>
                </a:cxn>
                <a:cxn ang="0">
                  <a:pos x="1078" y="954"/>
                </a:cxn>
                <a:cxn ang="0">
                  <a:pos x="1158" y="884"/>
                </a:cxn>
                <a:cxn ang="0">
                  <a:pos x="1222" y="836"/>
                </a:cxn>
                <a:cxn ang="0">
                  <a:pos x="1258" y="822"/>
                </a:cxn>
                <a:cxn ang="0">
                  <a:pos x="1260" y="784"/>
                </a:cxn>
                <a:cxn ang="0">
                  <a:pos x="1268" y="766"/>
                </a:cxn>
                <a:cxn ang="0">
                  <a:pos x="1268" y="738"/>
                </a:cxn>
                <a:cxn ang="0">
                  <a:pos x="1270" y="708"/>
                </a:cxn>
                <a:cxn ang="0">
                  <a:pos x="1276" y="664"/>
                </a:cxn>
              </a:cxnLst>
              <a:rect l="0" t="0" r="r" b="b"/>
              <a:pathLst>
                <a:path w="1276" h="1260">
                  <a:moveTo>
                    <a:pt x="1276" y="664"/>
                  </a:moveTo>
                  <a:lnTo>
                    <a:pt x="1272" y="628"/>
                  </a:lnTo>
                  <a:lnTo>
                    <a:pt x="1252" y="604"/>
                  </a:lnTo>
                  <a:lnTo>
                    <a:pt x="1252" y="580"/>
                  </a:lnTo>
                  <a:lnTo>
                    <a:pt x="1230" y="552"/>
                  </a:lnTo>
                  <a:lnTo>
                    <a:pt x="1234" y="396"/>
                  </a:lnTo>
                  <a:lnTo>
                    <a:pt x="1228" y="368"/>
                  </a:lnTo>
                  <a:lnTo>
                    <a:pt x="1212" y="368"/>
                  </a:lnTo>
                  <a:lnTo>
                    <a:pt x="1182" y="360"/>
                  </a:lnTo>
                  <a:lnTo>
                    <a:pt x="1182" y="350"/>
                  </a:lnTo>
                  <a:lnTo>
                    <a:pt x="1160" y="354"/>
                  </a:lnTo>
                  <a:lnTo>
                    <a:pt x="1122" y="318"/>
                  </a:lnTo>
                  <a:lnTo>
                    <a:pt x="1104" y="332"/>
                  </a:lnTo>
                  <a:lnTo>
                    <a:pt x="1092" y="320"/>
                  </a:lnTo>
                  <a:lnTo>
                    <a:pt x="1056" y="332"/>
                  </a:lnTo>
                  <a:lnTo>
                    <a:pt x="1008" y="342"/>
                  </a:lnTo>
                  <a:lnTo>
                    <a:pt x="962" y="326"/>
                  </a:lnTo>
                  <a:lnTo>
                    <a:pt x="962" y="326"/>
                  </a:lnTo>
                  <a:lnTo>
                    <a:pt x="950" y="334"/>
                  </a:lnTo>
                  <a:lnTo>
                    <a:pt x="940" y="338"/>
                  </a:lnTo>
                  <a:lnTo>
                    <a:pt x="936" y="338"/>
                  </a:lnTo>
                  <a:lnTo>
                    <a:pt x="932" y="336"/>
                  </a:lnTo>
                  <a:lnTo>
                    <a:pt x="932" y="336"/>
                  </a:lnTo>
                  <a:lnTo>
                    <a:pt x="920" y="332"/>
                  </a:lnTo>
                  <a:lnTo>
                    <a:pt x="906" y="326"/>
                  </a:lnTo>
                  <a:lnTo>
                    <a:pt x="886" y="322"/>
                  </a:lnTo>
                  <a:lnTo>
                    <a:pt x="868" y="334"/>
                  </a:lnTo>
                  <a:lnTo>
                    <a:pt x="868" y="334"/>
                  </a:lnTo>
                  <a:lnTo>
                    <a:pt x="860" y="330"/>
                  </a:lnTo>
                  <a:lnTo>
                    <a:pt x="854" y="326"/>
                  </a:lnTo>
                  <a:lnTo>
                    <a:pt x="844" y="318"/>
                  </a:lnTo>
                  <a:lnTo>
                    <a:pt x="844" y="318"/>
                  </a:lnTo>
                  <a:lnTo>
                    <a:pt x="838" y="310"/>
                  </a:lnTo>
                  <a:lnTo>
                    <a:pt x="836" y="304"/>
                  </a:lnTo>
                  <a:lnTo>
                    <a:pt x="838" y="302"/>
                  </a:lnTo>
                  <a:lnTo>
                    <a:pt x="838" y="300"/>
                  </a:lnTo>
                  <a:lnTo>
                    <a:pt x="812" y="306"/>
                  </a:lnTo>
                  <a:lnTo>
                    <a:pt x="812" y="306"/>
                  </a:lnTo>
                  <a:lnTo>
                    <a:pt x="768" y="292"/>
                  </a:lnTo>
                  <a:lnTo>
                    <a:pt x="768" y="292"/>
                  </a:lnTo>
                  <a:lnTo>
                    <a:pt x="756" y="288"/>
                  </a:lnTo>
                  <a:lnTo>
                    <a:pt x="744" y="288"/>
                  </a:lnTo>
                  <a:lnTo>
                    <a:pt x="732" y="288"/>
                  </a:lnTo>
                  <a:lnTo>
                    <a:pt x="730" y="262"/>
                  </a:lnTo>
                  <a:lnTo>
                    <a:pt x="730" y="262"/>
                  </a:lnTo>
                  <a:lnTo>
                    <a:pt x="710" y="262"/>
                  </a:lnTo>
                  <a:lnTo>
                    <a:pt x="694" y="262"/>
                  </a:lnTo>
                  <a:lnTo>
                    <a:pt x="688" y="258"/>
                  </a:lnTo>
                  <a:lnTo>
                    <a:pt x="684" y="256"/>
                  </a:lnTo>
                  <a:lnTo>
                    <a:pt x="684" y="256"/>
                  </a:lnTo>
                  <a:lnTo>
                    <a:pt x="678" y="246"/>
                  </a:lnTo>
                  <a:lnTo>
                    <a:pt x="670" y="240"/>
                  </a:lnTo>
                  <a:lnTo>
                    <a:pt x="660" y="234"/>
                  </a:lnTo>
                  <a:lnTo>
                    <a:pt x="674" y="20"/>
                  </a:lnTo>
                  <a:lnTo>
                    <a:pt x="388" y="0"/>
                  </a:lnTo>
                  <a:lnTo>
                    <a:pt x="350" y="522"/>
                  </a:lnTo>
                  <a:lnTo>
                    <a:pt x="4" y="480"/>
                  </a:lnTo>
                  <a:lnTo>
                    <a:pt x="0" y="510"/>
                  </a:lnTo>
                  <a:lnTo>
                    <a:pt x="0" y="510"/>
                  </a:lnTo>
                  <a:lnTo>
                    <a:pt x="12" y="514"/>
                  </a:lnTo>
                  <a:lnTo>
                    <a:pt x="24" y="522"/>
                  </a:lnTo>
                  <a:lnTo>
                    <a:pt x="34" y="528"/>
                  </a:lnTo>
                  <a:lnTo>
                    <a:pt x="44" y="538"/>
                  </a:lnTo>
                  <a:lnTo>
                    <a:pt x="44" y="538"/>
                  </a:lnTo>
                  <a:lnTo>
                    <a:pt x="70" y="564"/>
                  </a:lnTo>
                  <a:lnTo>
                    <a:pt x="98" y="592"/>
                  </a:lnTo>
                  <a:lnTo>
                    <a:pt x="124" y="620"/>
                  </a:lnTo>
                  <a:lnTo>
                    <a:pt x="136" y="636"/>
                  </a:lnTo>
                  <a:lnTo>
                    <a:pt x="146" y="652"/>
                  </a:lnTo>
                  <a:lnTo>
                    <a:pt x="146" y="652"/>
                  </a:lnTo>
                  <a:lnTo>
                    <a:pt x="152" y="668"/>
                  </a:lnTo>
                  <a:lnTo>
                    <a:pt x="156" y="686"/>
                  </a:lnTo>
                  <a:lnTo>
                    <a:pt x="160" y="702"/>
                  </a:lnTo>
                  <a:lnTo>
                    <a:pt x="166" y="718"/>
                  </a:lnTo>
                  <a:lnTo>
                    <a:pt x="166" y="718"/>
                  </a:lnTo>
                  <a:lnTo>
                    <a:pt x="174" y="738"/>
                  </a:lnTo>
                  <a:lnTo>
                    <a:pt x="184" y="758"/>
                  </a:lnTo>
                  <a:lnTo>
                    <a:pt x="196" y="776"/>
                  </a:lnTo>
                  <a:lnTo>
                    <a:pt x="210" y="794"/>
                  </a:lnTo>
                  <a:lnTo>
                    <a:pt x="240" y="828"/>
                  </a:lnTo>
                  <a:lnTo>
                    <a:pt x="270" y="860"/>
                  </a:lnTo>
                  <a:lnTo>
                    <a:pt x="312" y="870"/>
                  </a:lnTo>
                  <a:lnTo>
                    <a:pt x="366" y="784"/>
                  </a:lnTo>
                  <a:lnTo>
                    <a:pt x="366" y="784"/>
                  </a:lnTo>
                  <a:lnTo>
                    <a:pt x="378" y="784"/>
                  </a:lnTo>
                  <a:lnTo>
                    <a:pt x="396" y="784"/>
                  </a:lnTo>
                  <a:lnTo>
                    <a:pt x="416" y="786"/>
                  </a:lnTo>
                  <a:lnTo>
                    <a:pt x="416" y="786"/>
                  </a:lnTo>
                  <a:lnTo>
                    <a:pt x="442" y="788"/>
                  </a:lnTo>
                  <a:lnTo>
                    <a:pt x="466" y="788"/>
                  </a:lnTo>
                  <a:lnTo>
                    <a:pt x="492" y="786"/>
                  </a:lnTo>
                  <a:lnTo>
                    <a:pt x="492" y="786"/>
                  </a:lnTo>
                  <a:lnTo>
                    <a:pt x="518" y="812"/>
                  </a:lnTo>
                  <a:lnTo>
                    <a:pt x="540" y="838"/>
                  </a:lnTo>
                  <a:lnTo>
                    <a:pt x="550" y="850"/>
                  </a:lnTo>
                  <a:lnTo>
                    <a:pt x="558" y="864"/>
                  </a:lnTo>
                  <a:lnTo>
                    <a:pt x="558" y="864"/>
                  </a:lnTo>
                  <a:lnTo>
                    <a:pt x="566" y="878"/>
                  </a:lnTo>
                  <a:lnTo>
                    <a:pt x="572" y="894"/>
                  </a:lnTo>
                  <a:lnTo>
                    <a:pt x="582" y="926"/>
                  </a:lnTo>
                  <a:lnTo>
                    <a:pt x="590" y="962"/>
                  </a:lnTo>
                  <a:lnTo>
                    <a:pt x="590" y="962"/>
                  </a:lnTo>
                  <a:lnTo>
                    <a:pt x="594" y="968"/>
                  </a:lnTo>
                  <a:lnTo>
                    <a:pt x="602" y="986"/>
                  </a:lnTo>
                  <a:lnTo>
                    <a:pt x="616" y="1008"/>
                  </a:lnTo>
                  <a:lnTo>
                    <a:pt x="626" y="1018"/>
                  </a:lnTo>
                  <a:lnTo>
                    <a:pt x="636" y="1030"/>
                  </a:lnTo>
                  <a:lnTo>
                    <a:pt x="636" y="1030"/>
                  </a:lnTo>
                  <a:lnTo>
                    <a:pt x="646" y="1040"/>
                  </a:lnTo>
                  <a:lnTo>
                    <a:pt x="654" y="1052"/>
                  </a:lnTo>
                  <a:lnTo>
                    <a:pt x="660" y="1064"/>
                  </a:lnTo>
                  <a:lnTo>
                    <a:pt x="666" y="1078"/>
                  </a:lnTo>
                  <a:lnTo>
                    <a:pt x="676" y="1104"/>
                  </a:lnTo>
                  <a:lnTo>
                    <a:pt x="686" y="1128"/>
                  </a:lnTo>
                  <a:lnTo>
                    <a:pt x="686" y="1128"/>
                  </a:lnTo>
                  <a:lnTo>
                    <a:pt x="700" y="1152"/>
                  </a:lnTo>
                  <a:lnTo>
                    <a:pt x="722" y="1178"/>
                  </a:lnTo>
                  <a:lnTo>
                    <a:pt x="746" y="1202"/>
                  </a:lnTo>
                  <a:lnTo>
                    <a:pt x="758" y="1212"/>
                  </a:lnTo>
                  <a:lnTo>
                    <a:pt x="772" y="1220"/>
                  </a:lnTo>
                  <a:lnTo>
                    <a:pt x="772" y="1220"/>
                  </a:lnTo>
                  <a:lnTo>
                    <a:pt x="786" y="1228"/>
                  </a:lnTo>
                  <a:lnTo>
                    <a:pt x="806" y="1234"/>
                  </a:lnTo>
                  <a:lnTo>
                    <a:pt x="850" y="1244"/>
                  </a:lnTo>
                  <a:lnTo>
                    <a:pt x="920" y="1260"/>
                  </a:lnTo>
                  <a:lnTo>
                    <a:pt x="920" y="1260"/>
                  </a:lnTo>
                  <a:lnTo>
                    <a:pt x="912" y="1230"/>
                  </a:lnTo>
                  <a:lnTo>
                    <a:pt x="908" y="1200"/>
                  </a:lnTo>
                  <a:lnTo>
                    <a:pt x="908" y="1174"/>
                  </a:lnTo>
                  <a:lnTo>
                    <a:pt x="912" y="1148"/>
                  </a:lnTo>
                  <a:lnTo>
                    <a:pt x="920" y="1126"/>
                  </a:lnTo>
                  <a:lnTo>
                    <a:pt x="930" y="1104"/>
                  </a:lnTo>
                  <a:lnTo>
                    <a:pt x="942" y="1082"/>
                  </a:lnTo>
                  <a:lnTo>
                    <a:pt x="958" y="1062"/>
                  </a:lnTo>
                  <a:lnTo>
                    <a:pt x="976" y="1044"/>
                  </a:lnTo>
                  <a:lnTo>
                    <a:pt x="994" y="1024"/>
                  </a:lnTo>
                  <a:lnTo>
                    <a:pt x="1036" y="990"/>
                  </a:lnTo>
                  <a:lnTo>
                    <a:pt x="1078" y="954"/>
                  </a:lnTo>
                  <a:lnTo>
                    <a:pt x="1122" y="916"/>
                  </a:lnTo>
                  <a:lnTo>
                    <a:pt x="1122" y="916"/>
                  </a:lnTo>
                  <a:lnTo>
                    <a:pt x="1158" y="884"/>
                  </a:lnTo>
                  <a:lnTo>
                    <a:pt x="1190" y="858"/>
                  </a:lnTo>
                  <a:lnTo>
                    <a:pt x="1206" y="846"/>
                  </a:lnTo>
                  <a:lnTo>
                    <a:pt x="1222" y="836"/>
                  </a:lnTo>
                  <a:lnTo>
                    <a:pt x="1240" y="828"/>
                  </a:lnTo>
                  <a:lnTo>
                    <a:pt x="1258" y="822"/>
                  </a:lnTo>
                  <a:lnTo>
                    <a:pt x="1258" y="822"/>
                  </a:lnTo>
                  <a:lnTo>
                    <a:pt x="1258" y="796"/>
                  </a:lnTo>
                  <a:lnTo>
                    <a:pt x="1258" y="796"/>
                  </a:lnTo>
                  <a:lnTo>
                    <a:pt x="1260" y="784"/>
                  </a:lnTo>
                  <a:lnTo>
                    <a:pt x="1262" y="778"/>
                  </a:lnTo>
                  <a:lnTo>
                    <a:pt x="1264" y="774"/>
                  </a:lnTo>
                  <a:lnTo>
                    <a:pt x="1268" y="766"/>
                  </a:lnTo>
                  <a:lnTo>
                    <a:pt x="1268" y="766"/>
                  </a:lnTo>
                  <a:lnTo>
                    <a:pt x="1268" y="752"/>
                  </a:lnTo>
                  <a:lnTo>
                    <a:pt x="1268" y="738"/>
                  </a:lnTo>
                  <a:lnTo>
                    <a:pt x="1268" y="722"/>
                  </a:lnTo>
                  <a:lnTo>
                    <a:pt x="1270" y="708"/>
                  </a:lnTo>
                  <a:lnTo>
                    <a:pt x="1270" y="708"/>
                  </a:lnTo>
                  <a:lnTo>
                    <a:pt x="1274" y="696"/>
                  </a:lnTo>
                  <a:lnTo>
                    <a:pt x="1276" y="680"/>
                  </a:lnTo>
                  <a:lnTo>
                    <a:pt x="1276" y="664"/>
                  </a:lnTo>
                  <a:lnTo>
                    <a:pt x="1276" y="664"/>
                  </a:lnTo>
                  <a:close/>
                </a:path>
              </a:pathLst>
            </a:custGeom>
            <a:solidFill>
              <a:schemeClr val="tx2"/>
            </a:solidFill>
            <a:ln w="3175">
              <a:solidFill>
                <a:sysClr val="window" lastClr="FFFFFF"/>
              </a:solidFill>
            </a:ln>
            <a:effectLst/>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11" name="Freeform 8">
              <a:extLst>
                <a:ext uri="{FF2B5EF4-FFF2-40B4-BE49-F238E27FC236}">
                  <a16:creationId xmlns:a16="http://schemas.microsoft.com/office/drawing/2014/main" id="{1306571A-3437-40B5-AA96-1E0F604C3394}"/>
                </a:ext>
              </a:extLst>
            </p:cNvPr>
            <p:cNvSpPr>
              <a:spLocks/>
            </p:cNvSpPr>
            <p:nvPr>
              <p:custDataLst>
                <p:tags r:id="rId8"/>
              </p:custDataLst>
            </p:nvPr>
          </p:nvSpPr>
          <p:spPr bwMode="auto">
            <a:xfrm>
              <a:off x="6286118" y="4006980"/>
              <a:ext cx="637512" cy="650112"/>
            </a:xfrm>
            <a:custGeom>
              <a:avLst/>
              <a:gdLst/>
              <a:ahLst/>
              <a:cxnLst>
                <a:cxn ang="0">
                  <a:pos x="506" y="316"/>
                </a:cxn>
                <a:cxn ang="0">
                  <a:pos x="506" y="316"/>
                </a:cxn>
                <a:cxn ang="0">
                  <a:pos x="482" y="306"/>
                </a:cxn>
                <a:cxn ang="0">
                  <a:pos x="474" y="300"/>
                </a:cxn>
                <a:cxn ang="0">
                  <a:pos x="472" y="294"/>
                </a:cxn>
                <a:cxn ang="0">
                  <a:pos x="472" y="294"/>
                </a:cxn>
                <a:cxn ang="0">
                  <a:pos x="468" y="286"/>
                </a:cxn>
                <a:cxn ang="0">
                  <a:pos x="464" y="274"/>
                </a:cxn>
                <a:cxn ang="0">
                  <a:pos x="456" y="260"/>
                </a:cxn>
                <a:cxn ang="0">
                  <a:pos x="438" y="256"/>
                </a:cxn>
                <a:cxn ang="0">
                  <a:pos x="436" y="238"/>
                </a:cxn>
                <a:cxn ang="0">
                  <a:pos x="422" y="206"/>
                </a:cxn>
                <a:cxn ang="0">
                  <a:pos x="386" y="180"/>
                </a:cxn>
                <a:cxn ang="0">
                  <a:pos x="380" y="170"/>
                </a:cxn>
                <a:cxn ang="0">
                  <a:pos x="332" y="124"/>
                </a:cxn>
                <a:cxn ang="0">
                  <a:pos x="308" y="112"/>
                </a:cxn>
                <a:cxn ang="0">
                  <a:pos x="266" y="56"/>
                </a:cxn>
                <a:cxn ang="0">
                  <a:pos x="256" y="58"/>
                </a:cxn>
                <a:cxn ang="0">
                  <a:pos x="224" y="38"/>
                </a:cxn>
                <a:cxn ang="0">
                  <a:pos x="224" y="38"/>
                </a:cxn>
                <a:cxn ang="0">
                  <a:pos x="230" y="32"/>
                </a:cxn>
                <a:cxn ang="0">
                  <a:pos x="238" y="20"/>
                </a:cxn>
                <a:cxn ang="0">
                  <a:pos x="238" y="20"/>
                </a:cxn>
                <a:cxn ang="0">
                  <a:pos x="240" y="12"/>
                </a:cxn>
                <a:cxn ang="0">
                  <a:pos x="242" y="0"/>
                </a:cxn>
                <a:cxn ang="0">
                  <a:pos x="0" y="22"/>
                </a:cxn>
                <a:cxn ang="0">
                  <a:pos x="78" y="292"/>
                </a:cxn>
                <a:cxn ang="0">
                  <a:pos x="78" y="292"/>
                </a:cxn>
                <a:cxn ang="0">
                  <a:pos x="88" y="304"/>
                </a:cxn>
                <a:cxn ang="0">
                  <a:pos x="96" y="312"/>
                </a:cxn>
                <a:cxn ang="0">
                  <a:pos x="98" y="320"/>
                </a:cxn>
                <a:cxn ang="0">
                  <a:pos x="98" y="320"/>
                </a:cxn>
                <a:cxn ang="0">
                  <a:pos x="98" y="332"/>
                </a:cxn>
                <a:cxn ang="0">
                  <a:pos x="106" y="342"/>
                </a:cxn>
                <a:cxn ang="0">
                  <a:pos x="104" y="352"/>
                </a:cxn>
                <a:cxn ang="0">
                  <a:pos x="92" y="358"/>
                </a:cxn>
                <a:cxn ang="0">
                  <a:pos x="90" y="374"/>
                </a:cxn>
                <a:cxn ang="0">
                  <a:pos x="106" y="410"/>
                </a:cxn>
                <a:cxn ang="0">
                  <a:pos x="106" y="482"/>
                </a:cxn>
                <a:cxn ang="0">
                  <a:pos x="126" y="510"/>
                </a:cxn>
                <a:cxn ang="0">
                  <a:pos x="388" y="504"/>
                </a:cxn>
                <a:cxn ang="0">
                  <a:pos x="390" y="514"/>
                </a:cxn>
                <a:cxn ang="0">
                  <a:pos x="410" y="516"/>
                </a:cxn>
                <a:cxn ang="0">
                  <a:pos x="410" y="492"/>
                </a:cxn>
                <a:cxn ang="0">
                  <a:pos x="404" y="474"/>
                </a:cxn>
                <a:cxn ang="0">
                  <a:pos x="448" y="472"/>
                </a:cxn>
                <a:cxn ang="0">
                  <a:pos x="448" y="472"/>
                </a:cxn>
                <a:cxn ang="0">
                  <a:pos x="448" y="464"/>
                </a:cxn>
                <a:cxn ang="0">
                  <a:pos x="446" y="454"/>
                </a:cxn>
                <a:cxn ang="0">
                  <a:pos x="450" y="434"/>
                </a:cxn>
                <a:cxn ang="0">
                  <a:pos x="456" y="414"/>
                </a:cxn>
                <a:cxn ang="0">
                  <a:pos x="464" y="394"/>
                </a:cxn>
                <a:cxn ang="0">
                  <a:pos x="486" y="356"/>
                </a:cxn>
                <a:cxn ang="0">
                  <a:pos x="498" y="336"/>
                </a:cxn>
                <a:cxn ang="0">
                  <a:pos x="506" y="316"/>
                </a:cxn>
                <a:cxn ang="0">
                  <a:pos x="506" y="316"/>
                </a:cxn>
              </a:cxnLst>
              <a:rect l="0" t="0" r="r" b="b"/>
              <a:pathLst>
                <a:path w="506" h="516">
                  <a:moveTo>
                    <a:pt x="506" y="316"/>
                  </a:moveTo>
                  <a:lnTo>
                    <a:pt x="506" y="316"/>
                  </a:lnTo>
                  <a:lnTo>
                    <a:pt x="482" y="306"/>
                  </a:lnTo>
                  <a:lnTo>
                    <a:pt x="474" y="300"/>
                  </a:lnTo>
                  <a:lnTo>
                    <a:pt x="472" y="294"/>
                  </a:lnTo>
                  <a:lnTo>
                    <a:pt x="472" y="294"/>
                  </a:lnTo>
                  <a:lnTo>
                    <a:pt x="468" y="286"/>
                  </a:lnTo>
                  <a:lnTo>
                    <a:pt x="464" y="274"/>
                  </a:lnTo>
                  <a:lnTo>
                    <a:pt x="456" y="260"/>
                  </a:lnTo>
                  <a:lnTo>
                    <a:pt x="438" y="256"/>
                  </a:lnTo>
                  <a:lnTo>
                    <a:pt x="436" y="238"/>
                  </a:lnTo>
                  <a:lnTo>
                    <a:pt x="422" y="206"/>
                  </a:lnTo>
                  <a:lnTo>
                    <a:pt x="386" y="180"/>
                  </a:lnTo>
                  <a:lnTo>
                    <a:pt x="380" y="170"/>
                  </a:lnTo>
                  <a:lnTo>
                    <a:pt x="332" y="124"/>
                  </a:lnTo>
                  <a:lnTo>
                    <a:pt x="308" y="112"/>
                  </a:lnTo>
                  <a:lnTo>
                    <a:pt x="266" y="56"/>
                  </a:lnTo>
                  <a:lnTo>
                    <a:pt x="256" y="58"/>
                  </a:lnTo>
                  <a:lnTo>
                    <a:pt x="224" y="38"/>
                  </a:lnTo>
                  <a:lnTo>
                    <a:pt x="224" y="38"/>
                  </a:lnTo>
                  <a:lnTo>
                    <a:pt x="230" y="32"/>
                  </a:lnTo>
                  <a:lnTo>
                    <a:pt x="238" y="20"/>
                  </a:lnTo>
                  <a:lnTo>
                    <a:pt x="238" y="20"/>
                  </a:lnTo>
                  <a:lnTo>
                    <a:pt x="240" y="12"/>
                  </a:lnTo>
                  <a:lnTo>
                    <a:pt x="242" y="0"/>
                  </a:lnTo>
                  <a:lnTo>
                    <a:pt x="0" y="22"/>
                  </a:lnTo>
                  <a:lnTo>
                    <a:pt x="78" y="292"/>
                  </a:lnTo>
                  <a:lnTo>
                    <a:pt x="78" y="292"/>
                  </a:lnTo>
                  <a:lnTo>
                    <a:pt x="88" y="304"/>
                  </a:lnTo>
                  <a:lnTo>
                    <a:pt x="96" y="312"/>
                  </a:lnTo>
                  <a:lnTo>
                    <a:pt x="98" y="320"/>
                  </a:lnTo>
                  <a:lnTo>
                    <a:pt x="98" y="320"/>
                  </a:lnTo>
                  <a:lnTo>
                    <a:pt x="98" y="332"/>
                  </a:lnTo>
                  <a:lnTo>
                    <a:pt x="106" y="342"/>
                  </a:lnTo>
                  <a:lnTo>
                    <a:pt x="104" y="352"/>
                  </a:lnTo>
                  <a:lnTo>
                    <a:pt x="92" y="358"/>
                  </a:lnTo>
                  <a:lnTo>
                    <a:pt x="90" y="374"/>
                  </a:lnTo>
                  <a:lnTo>
                    <a:pt x="106" y="410"/>
                  </a:lnTo>
                  <a:lnTo>
                    <a:pt x="106" y="482"/>
                  </a:lnTo>
                  <a:lnTo>
                    <a:pt x="126" y="510"/>
                  </a:lnTo>
                  <a:lnTo>
                    <a:pt x="388" y="504"/>
                  </a:lnTo>
                  <a:lnTo>
                    <a:pt x="390" y="514"/>
                  </a:lnTo>
                  <a:lnTo>
                    <a:pt x="410" y="516"/>
                  </a:lnTo>
                  <a:lnTo>
                    <a:pt x="410" y="492"/>
                  </a:lnTo>
                  <a:lnTo>
                    <a:pt x="404" y="474"/>
                  </a:lnTo>
                  <a:lnTo>
                    <a:pt x="448" y="472"/>
                  </a:lnTo>
                  <a:lnTo>
                    <a:pt x="448" y="472"/>
                  </a:lnTo>
                  <a:lnTo>
                    <a:pt x="448" y="464"/>
                  </a:lnTo>
                  <a:lnTo>
                    <a:pt x="446" y="454"/>
                  </a:lnTo>
                  <a:lnTo>
                    <a:pt x="450" y="434"/>
                  </a:lnTo>
                  <a:lnTo>
                    <a:pt x="456" y="414"/>
                  </a:lnTo>
                  <a:lnTo>
                    <a:pt x="464" y="394"/>
                  </a:lnTo>
                  <a:lnTo>
                    <a:pt x="486" y="356"/>
                  </a:lnTo>
                  <a:lnTo>
                    <a:pt x="498" y="336"/>
                  </a:lnTo>
                  <a:lnTo>
                    <a:pt x="506" y="316"/>
                  </a:lnTo>
                  <a:lnTo>
                    <a:pt x="506" y="31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12" name="Freeform 9">
              <a:extLst>
                <a:ext uri="{FF2B5EF4-FFF2-40B4-BE49-F238E27FC236}">
                  <a16:creationId xmlns:a16="http://schemas.microsoft.com/office/drawing/2014/main" id="{C3A7E896-6CD1-43A5-A79A-B5441B0295FF}"/>
                </a:ext>
              </a:extLst>
            </p:cNvPr>
            <p:cNvSpPr>
              <a:spLocks/>
            </p:cNvSpPr>
            <p:nvPr>
              <p:custDataLst>
                <p:tags r:id="rId9"/>
              </p:custDataLst>
            </p:nvPr>
          </p:nvSpPr>
          <p:spPr bwMode="auto">
            <a:xfrm>
              <a:off x="6568336" y="3951544"/>
              <a:ext cx="584596" cy="453567"/>
            </a:xfrm>
            <a:custGeom>
              <a:avLst/>
              <a:gdLst/>
              <a:ahLst/>
              <a:cxnLst>
                <a:cxn ang="0">
                  <a:pos x="0" y="82"/>
                </a:cxn>
                <a:cxn ang="0">
                  <a:pos x="32" y="102"/>
                </a:cxn>
                <a:cxn ang="0">
                  <a:pos x="42" y="100"/>
                </a:cxn>
                <a:cxn ang="0">
                  <a:pos x="84" y="156"/>
                </a:cxn>
                <a:cxn ang="0">
                  <a:pos x="108" y="168"/>
                </a:cxn>
                <a:cxn ang="0">
                  <a:pos x="156" y="214"/>
                </a:cxn>
                <a:cxn ang="0">
                  <a:pos x="162" y="224"/>
                </a:cxn>
                <a:cxn ang="0">
                  <a:pos x="198" y="250"/>
                </a:cxn>
                <a:cxn ang="0">
                  <a:pos x="212" y="282"/>
                </a:cxn>
                <a:cxn ang="0">
                  <a:pos x="214" y="300"/>
                </a:cxn>
                <a:cxn ang="0">
                  <a:pos x="232" y="304"/>
                </a:cxn>
                <a:cxn ang="0">
                  <a:pos x="232" y="304"/>
                </a:cxn>
                <a:cxn ang="0">
                  <a:pos x="240" y="318"/>
                </a:cxn>
                <a:cxn ang="0">
                  <a:pos x="244" y="330"/>
                </a:cxn>
                <a:cxn ang="0">
                  <a:pos x="248" y="338"/>
                </a:cxn>
                <a:cxn ang="0">
                  <a:pos x="248" y="338"/>
                </a:cxn>
                <a:cxn ang="0">
                  <a:pos x="250" y="344"/>
                </a:cxn>
                <a:cxn ang="0">
                  <a:pos x="258" y="350"/>
                </a:cxn>
                <a:cxn ang="0">
                  <a:pos x="282" y="360"/>
                </a:cxn>
                <a:cxn ang="0">
                  <a:pos x="282" y="360"/>
                </a:cxn>
                <a:cxn ang="0">
                  <a:pos x="288" y="344"/>
                </a:cxn>
                <a:cxn ang="0">
                  <a:pos x="292" y="326"/>
                </a:cxn>
                <a:cxn ang="0">
                  <a:pos x="292" y="310"/>
                </a:cxn>
                <a:cxn ang="0">
                  <a:pos x="288" y="292"/>
                </a:cxn>
                <a:cxn ang="0">
                  <a:pos x="288" y="292"/>
                </a:cxn>
                <a:cxn ang="0">
                  <a:pos x="298" y="292"/>
                </a:cxn>
                <a:cxn ang="0">
                  <a:pos x="308" y="290"/>
                </a:cxn>
                <a:cxn ang="0">
                  <a:pos x="316" y="286"/>
                </a:cxn>
                <a:cxn ang="0">
                  <a:pos x="326" y="280"/>
                </a:cxn>
                <a:cxn ang="0">
                  <a:pos x="336" y="270"/>
                </a:cxn>
                <a:cxn ang="0">
                  <a:pos x="344" y="260"/>
                </a:cxn>
                <a:cxn ang="0">
                  <a:pos x="362" y="236"/>
                </a:cxn>
                <a:cxn ang="0">
                  <a:pos x="396" y="182"/>
                </a:cxn>
                <a:cxn ang="0">
                  <a:pos x="410" y="158"/>
                </a:cxn>
                <a:cxn ang="0">
                  <a:pos x="424" y="140"/>
                </a:cxn>
                <a:cxn ang="0">
                  <a:pos x="424" y="140"/>
                </a:cxn>
                <a:cxn ang="0">
                  <a:pos x="434" y="132"/>
                </a:cxn>
                <a:cxn ang="0">
                  <a:pos x="444" y="124"/>
                </a:cxn>
                <a:cxn ang="0">
                  <a:pos x="464" y="112"/>
                </a:cxn>
                <a:cxn ang="0">
                  <a:pos x="344" y="12"/>
                </a:cxn>
                <a:cxn ang="0">
                  <a:pos x="234" y="34"/>
                </a:cxn>
                <a:cxn ang="0">
                  <a:pos x="234" y="18"/>
                </a:cxn>
                <a:cxn ang="0">
                  <a:pos x="208" y="0"/>
                </a:cxn>
                <a:cxn ang="0">
                  <a:pos x="74" y="8"/>
                </a:cxn>
                <a:cxn ang="0">
                  <a:pos x="20" y="44"/>
                </a:cxn>
                <a:cxn ang="0">
                  <a:pos x="18" y="44"/>
                </a:cxn>
                <a:cxn ang="0">
                  <a:pos x="18" y="44"/>
                </a:cxn>
                <a:cxn ang="0">
                  <a:pos x="16" y="56"/>
                </a:cxn>
                <a:cxn ang="0">
                  <a:pos x="14" y="64"/>
                </a:cxn>
                <a:cxn ang="0">
                  <a:pos x="14" y="64"/>
                </a:cxn>
                <a:cxn ang="0">
                  <a:pos x="6" y="76"/>
                </a:cxn>
                <a:cxn ang="0">
                  <a:pos x="0" y="82"/>
                </a:cxn>
                <a:cxn ang="0">
                  <a:pos x="0" y="82"/>
                </a:cxn>
              </a:cxnLst>
              <a:rect l="0" t="0" r="r" b="b"/>
              <a:pathLst>
                <a:path w="464" h="360">
                  <a:moveTo>
                    <a:pt x="0" y="82"/>
                  </a:moveTo>
                  <a:lnTo>
                    <a:pt x="32" y="102"/>
                  </a:lnTo>
                  <a:lnTo>
                    <a:pt x="42" y="100"/>
                  </a:lnTo>
                  <a:lnTo>
                    <a:pt x="84" y="156"/>
                  </a:lnTo>
                  <a:lnTo>
                    <a:pt x="108" y="168"/>
                  </a:lnTo>
                  <a:lnTo>
                    <a:pt x="156" y="214"/>
                  </a:lnTo>
                  <a:lnTo>
                    <a:pt x="162" y="224"/>
                  </a:lnTo>
                  <a:lnTo>
                    <a:pt x="198" y="250"/>
                  </a:lnTo>
                  <a:lnTo>
                    <a:pt x="212" y="282"/>
                  </a:lnTo>
                  <a:lnTo>
                    <a:pt x="214" y="300"/>
                  </a:lnTo>
                  <a:lnTo>
                    <a:pt x="232" y="304"/>
                  </a:lnTo>
                  <a:lnTo>
                    <a:pt x="232" y="304"/>
                  </a:lnTo>
                  <a:lnTo>
                    <a:pt x="240" y="318"/>
                  </a:lnTo>
                  <a:lnTo>
                    <a:pt x="244" y="330"/>
                  </a:lnTo>
                  <a:lnTo>
                    <a:pt x="248" y="338"/>
                  </a:lnTo>
                  <a:lnTo>
                    <a:pt x="248" y="338"/>
                  </a:lnTo>
                  <a:lnTo>
                    <a:pt x="250" y="344"/>
                  </a:lnTo>
                  <a:lnTo>
                    <a:pt x="258" y="350"/>
                  </a:lnTo>
                  <a:lnTo>
                    <a:pt x="282" y="360"/>
                  </a:lnTo>
                  <a:lnTo>
                    <a:pt x="282" y="360"/>
                  </a:lnTo>
                  <a:lnTo>
                    <a:pt x="288" y="344"/>
                  </a:lnTo>
                  <a:lnTo>
                    <a:pt x="292" y="326"/>
                  </a:lnTo>
                  <a:lnTo>
                    <a:pt x="292" y="310"/>
                  </a:lnTo>
                  <a:lnTo>
                    <a:pt x="288" y="292"/>
                  </a:lnTo>
                  <a:lnTo>
                    <a:pt x="288" y="292"/>
                  </a:lnTo>
                  <a:lnTo>
                    <a:pt x="298" y="292"/>
                  </a:lnTo>
                  <a:lnTo>
                    <a:pt x="308" y="290"/>
                  </a:lnTo>
                  <a:lnTo>
                    <a:pt x="316" y="286"/>
                  </a:lnTo>
                  <a:lnTo>
                    <a:pt x="326" y="280"/>
                  </a:lnTo>
                  <a:lnTo>
                    <a:pt x="336" y="270"/>
                  </a:lnTo>
                  <a:lnTo>
                    <a:pt x="344" y="260"/>
                  </a:lnTo>
                  <a:lnTo>
                    <a:pt x="362" y="236"/>
                  </a:lnTo>
                  <a:lnTo>
                    <a:pt x="396" y="182"/>
                  </a:lnTo>
                  <a:lnTo>
                    <a:pt x="410" y="158"/>
                  </a:lnTo>
                  <a:lnTo>
                    <a:pt x="424" y="140"/>
                  </a:lnTo>
                  <a:lnTo>
                    <a:pt x="424" y="140"/>
                  </a:lnTo>
                  <a:lnTo>
                    <a:pt x="434" y="132"/>
                  </a:lnTo>
                  <a:lnTo>
                    <a:pt x="444" y="124"/>
                  </a:lnTo>
                  <a:lnTo>
                    <a:pt x="464" y="112"/>
                  </a:lnTo>
                  <a:lnTo>
                    <a:pt x="344" y="12"/>
                  </a:lnTo>
                  <a:lnTo>
                    <a:pt x="234" y="34"/>
                  </a:lnTo>
                  <a:lnTo>
                    <a:pt x="234" y="18"/>
                  </a:lnTo>
                  <a:lnTo>
                    <a:pt x="208" y="0"/>
                  </a:lnTo>
                  <a:lnTo>
                    <a:pt x="74" y="8"/>
                  </a:lnTo>
                  <a:lnTo>
                    <a:pt x="20" y="44"/>
                  </a:lnTo>
                  <a:lnTo>
                    <a:pt x="18" y="44"/>
                  </a:lnTo>
                  <a:lnTo>
                    <a:pt x="18" y="44"/>
                  </a:lnTo>
                  <a:lnTo>
                    <a:pt x="16" y="56"/>
                  </a:lnTo>
                  <a:lnTo>
                    <a:pt x="14" y="64"/>
                  </a:lnTo>
                  <a:lnTo>
                    <a:pt x="14" y="64"/>
                  </a:lnTo>
                  <a:lnTo>
                    <a:pt x="6" y="76"/>
                  </a:lnTo>
                  <a:lnTo>
                    <a:pt x="0" y="82"/>
                  </a:lnTo>
                  <a:lnTo>
                    <a:pt x="0" y="82"/>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13" name="Freeform 10">
              <a:extLst>
                <a:ext uri="{FF2B5EF4-FFF2-40B4-BE49-F238E27FC236}">
                  <a16:creationId xmlns:a16="http://schemas.microsoft.com/office/drawing/2014/main" id="{6E98CA92-CABD-45E4-9048-07569B4B4F10}"/>
                </a:ext>
              </a:extLst>
            </p:cNvPr>
            <p:cNvSpPr>
              <a:spLocks/>
            </p:cNvSpPr>
            <p:nvPr>
              <p:custDataLst>
                <p:tags r:id="rId10"/>
              </p:custDataLst>
            </p:nvPr>
          </p:nvSpPr>
          <p:spPr bwMode="auto">
            <a:xfrm>
              <a:off x="5396626" y="2341385"/>
              <a:ext cx="561916" cy="645072"/>
            </a:xfrm>
            <a:custGeom>
              <a:avLst/>
              <a:gdLst/>
              <a:ahLst/>
              <a:cxnLst>
                <a:cxn ang="0">
                  <a:pos x="428" y="428"/>
                </a:cxn>
                <a:cxn ang="0">
                  <a:pos x="432" y="364"/>
                </a:cxn>
                <a:cxn ang="0">
                  <a:pos x="436" y="302"/>
                </a:cxn>
                <a:cxn ang="0">
                  <a:pos x="436" y="270"/>
                </a:cxn>
                <a:cxn ang="0">
                  <a:pos x="446" y="196"/>
                </a:cxn>
                <a:cxn ang="0">
                  <a:pos x="432" y="170"/>
                </a:cxn>
                <a:cxn ang="0">
                  <a:pos x="412" y="124"/>
                </a:cxn>
                <a:cxn ang="0">
                  <a:pos x="390" y="112"/>
                </a:cxn>
                <a:cxn ang="0">
                  <a:pos x="376" y="94"/>
                </a:cxn>
                <a:cxn ang="0">
                  <a:pos x="372" y="92"/>
                </a:cxn>
                <a:cxn ang="0">
                  <a:pos x="356" y="94"/>
                </a:cxn>
                <a:cxn ang="0">
                  <a:pos x="218" y="64"/>
                </a:cxn>
                <a:cxn ang="0">
                  <a:pos x="210" y="26"/>
                </a:cxn>
                <a:cxn ang="0">
                  <a:pos x="184" y="22"/>
                </a:cxn>
                <a:cxn ang="0">
                  <a:pos x="154" y="4"/>
                </a:cxn>
                <a:cxn ang="0">
                  <a:pos x="150" y="0"/>
                </a:cxn>
                <a:cxn ang="0">
                  <a:pos x="140" y="4"/>
                </a:cxn>
                <a:cxn ang="0">
                  <a:pos x="124" y="18"/>
                </a:cxn>
                <a:cxn ang="0">
                  <a:pos x="102" y="30"/>
                </a:cxn>
                <a:cxn ang="0">
                  <a:pos x="86" y="36"/>
                </a:cxn>
                <a:cxn ang="0">
                  <a:pos x="62" y="38"/>
                </a:cxn>
                <a:cxn ang="0">
                  <a:pos x="50" y="34"/>
                </a:cxn>
                <a:cxn ang="0">
                  <a:pos x="46" y="100"/>
                </a:cxn>
                <a:cxn ang="0">
                  <a:pos x="22" y="174"/>
                </a:cxn>
                <a:cxn ang="0">
                  <a:pos x="12" y="258"/>
                </a:cxn>
                <a:cxn ang="0">
                  <a:pos x="84" y="304"/>
                </a:cxn>
                <a:cxn ang="0">
                  <a:pos x="146" y="358"/>
                </a:cxn>
                <a:cxn ang="0">
                  <a:pos x="160" y="452"/>
                </a:cxn>
                <a:cxn ang="0">
                  <a:pos x="194" y="504"/>
                </a:cxn>
                <a:cxn ang="0">
                  <a:pos x="446" y="502"/>
                </a:cxn>
                <a:cxn ang="0">
                  <a:pos x="434" y="466"/>
                </a:cxn>
                <a:cxn ang="0">
                  <a:pos x="428" y="428"/>
                </a:cxn>
              </a:cxnLst>
              <a:rect l="0" t="0" r="r" b="b"/>
              <a:pathLst>
                <a:path w="446" h="512">
                  <a:moveTo>
                    <a:pt x="428" y="428"/>
                  </a:moveTo>
                  <a:lnTo>
                    <a:pt x="428" y="428"/>
                  </a:lnTo>
                  <a:lnTo>
                    <a:pt x="428" y="396"/>
                  </a:lnTo>
                  <a:lnTo>
                    <a:pt x="432" y="364"/>
                  </a:lnTo>
                  <a:lnTo>
                    <a:pt x="434" y="332"/>
                  </a:lnTo>
                  <a:lnTo>
                    <a:pt x="436" y="302"/>
                  </a:lnTo>
                  <a:lnTo>
                    <a:pt x="436" y="302"/>
                  </a:lnTo>
                  <a:lnTo>
                    <a:pt x="436" y="270"/>
                  </a:lnTo>
                  <a:lnTo>
                    <a:pt x="438" y="242"/>
                  </a:lnTo>
                  <a:lnTo>
                    <a:pt x="446" y="196"/>
                  </a:lnTo>
                  <a:lnTo>
                    <a:pt x="432" y="188"/>
                  </a:lnTo>
                  <a:lnTo>
                    <a:pt x="432" y="170"/>
                  </a:lnTo>
                  <a:lnTo>
                    <a:pt x="404" y="162"/>
                  </a:lnTo>
                  <a:lnTo>
                    <a:pt x="412" y="124"/>
                  </a:lnTo>
                  <a:lnTo>
                    <a:pt x="390" y="112"/>
                  </a:lnTo>
                  <a:lnTo>
                    <a:pt x="390" y="112"/>
                  </a:lnTo>
                  <a:lnTo>
                    <a:pt x="386" y="108"/>
                  </a:lnTo>
                  <a:lnTo>
                    <a:pt x="376" y="94"/>
                  </a:lnTo>
                  <a:lnTo>
                    <a:pt x="376" y="94"/>
                  </a:lnTo>
                  <a:lnTo>
                    <a:pt x="372" y="92"/>
                  </a:lnTo>
                  <a:lnTo>
                    <a:pt x="368" y="92"/>
                  </a:lnTo>
                  <a:lnTo>
                    <a:pt x="356" y="94"/>
                  </a:lnTo>
                  <a:lnTo>
                    <a:pt x="340" y="102"/>
                  </a:lnTo>
                  <a:lnTo>
                    <a:pt x="218" y="64"/>
                  </a:lnTo>
                  <a:lnTo>
                    <a:pt x="210" y="26"/>
                  </a:lnTo>
                  <a:lnTo>
                    <a:pt x="210" y="26"/>
                  </a:lnTo>
                  <a:lnTo>
                    <a:pt x="196" y="26"/>
                  </a:lnTo>
                  <a:lnTo>
                    <a:pt x="184" y="22"/>
                  </a:lnTo>
                  <a:lnTo>
                    <a:pt x="170" y="16"/>
                  </a:lnTo>
                  <a:lnTo>
                    <a:pt x="154" y="4"/>
                  </a:lnTo>
                  <a:lnTo>
                    <a:pt x="154" y="4"/>
                  </a:lnTo>
                  <a:lnTo>
                    <a:pt x="150" y="0"/>
                  </a:lnTo>
                  <a:lnTo>
                    <a:pt x="144" y="2"/>
                  </a:lnTo>
                  <a:lnTo>
                    <a:pt x="140" y="4"/>
                  </a:lnTo>
                  <a:lnTo>
                    <a:pt x="132" y="10"/>
                  </a:lnTo>
                  <a:lnTo>
                    <a:pt x="124" y="18"/>
                  </a:lnTo>
                  <a:lnTo>
                    <a:pt x="114" y="24"/>
                  </a:lnTo>
                  <a:lnTo>
                    <a:pt x="102" y="30"/>
                  </a:lnTo>
                  <a:lnTo>
                    <a:pt x="86" y="36"/>
                  </a:lnTo>
                  <a:lnTo>
                    <a:pt x="86" y="36"/>
                  </a:lnTo>
                  <a:lnTo>
                    <a:pt x="72" y="38"/>
                  </a:lnTo>
                  <a:lnTo>
                    <a:pt x="62" y="38"/>
                  </a:lnTo>
                  <a:lnTo>
                    <a:pt x="54" y="36"/>
                  </a:lnTo>
                  <a:lnTo>
                    <a:pt x="50" y="34"/>
                  </a:lnTo>
                  <a:lnTo>
                    <a:pt x="48" y="34"/>
                  </a:lnTo>
                  <a:lnTo>
                    <a:pt x="46" y="100"/>
                  </a:lnTo>
                  <a:lnTo>
                    <a:pt x="0" y="148"/>
                  </a:lnTo>
                  <a:lnTo>
                    <a:pt x="22" y="174"/>
                  </a:lnTo>
                  <a:lnTo>
                    <a:pt x="14" y="214"/>
                  </a:lnTo>
                  <a:lnTo>
                    <a:pt x="12" y="258"/>
                  </a:lnTo>
                  <a:lnTo>
                    <a:pt x="54" y="288"/>
                  </a:lnTo>
                  <a:lnTo>
                    <a:pt x="84" y="304"/>
                  </a:lnTo>
                  <a:lnTo>
                    <a:pt x="98" y="326"/>
                  </a:lnTo>
                  <a:lnTo>
                    <a:pt x="146" y="358"/>
                  </a:lnTo>
                  <a:lnTo>
                    <a:pt x="146" y="412"/>
                  </a:lnTo>
                  <a:lnTo>
                    <a:pt x="160" y="452"/>
                  </a:lnTo>
                  <a:lnTo>
                    <a:pt x="160" y="486"/>
                  </a:lnTo>
                  <a:lnTo>
                    <a:pt x="194" y="504"/>
                  </a:lnTo>
                  <a:lnTo>
                    <a:pt x="200" y="512"/>
                  </a:lnTo>
                  <a:lnTo>
                    <a:pt x="446" y="502"/>
                  </a:lnTo>
                  <a:lnTo>
                    <a:pt x="446" y="502"/>
                  </a:lnTo>
                  <a:lnTo>
                    <a:pt x="434" y="466"/>
                  </a:lnTo>
                  <a:lnTo>
                    <a:pt x="430" y="446"/>
                  </a:lnTo>
                  <a:lnTo>
                    <a:pt x="428" y="428"/>
                  </a:lnTo>
                  <a:lnTo>
                    <a:pt x="428" y="428"/>
                  </a:lnTo>
                  <a:close/>
                </a:path>
              </a:pathLst>
            </a:custGeom>
            <a:solidFill>
              <a:schemeClr val="tx2"/>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14" name="Freeform 11">
              <a:extLst>
                <a:ext uri="{FF2B5EF4-FFF2-40B4-BE49-F238E27FC236}">
                  <a16:creationId xmlns:a16="http://schemas.microsoft.com/office/drawing/2014/main" id="{0042EA05-E6AC-4949-B8A7-6A3381FE2B16}"/>
                </a:ext>
              </a:extLst>
            </p:cNvPr>
            <p:cNvSpPr>
              <a:spLocks/>
            </p:cNvSpPr>
            <p:nvPr>
              <p:custDataLst>
                <p:tags r:id="rId11"/>
              </p:custDataLst>
            </p:nvPr>
          </p:nvSpPr>
          <p:spPr bwMode="auto">
            <a:xfrm>
              <a:off x="6588495" y="3137646"/>
              <a:ext cx="511521" cy="519082"/>
            </a:xfrm>
            <a:custGeom>
              <a:avLst/>
              <a:gdLst/>
              <a:ahLst/>
              <a:cxnLst>
                <a:cxn ang="0">
                  <a:pos x="138" y="40"/>
                </a:cxn>
                <a:cxn ang="0">
                  <a:pos x="132" y="88"/>
                </a:cxn>
                <a:cxn ang="0">
                  <a:pos x="130" y="116"/>
                </a:cxn>
                <a:cxn ang="0">
                  <a:pos x="110" y="138"/>
                </a:cxn>
                <a:cxn ang="0">
                  <a:pos x="82" y="162"/>
                </a:cxn>
                <a:cxn ang="0">
                  <a:pos x="72" y="168"/>
                </a:cxn>
                <a:cxn ang="0">
                  <a:pos x="56" y="190"/>
                </a:cxn>
                <a:cxn ang="0">
                  <a:pos x="60" y="200"/>
                </a:cxn>
                <a:cxn ang="0">
                  <a:pos x="60" y="210"/>
                </a:cxn>
                <a:cxn ang="0">
                  <a:pos x="56" y="212"/>
                </a:cxn>
                <a:cxn ang="0">
                  <a:pos x="46" y="214"/>
                </a:cxn>
                <a:cxn ang="0">
                  <a:pos x="32" y="216"/>
                </a:cxn>
                <a:cxn ang="0">
                  <a:pos x="28" y="220"/>
                </a:cxn>
                <a:cxn ang="0">
                  <a:pos x="26" y="238"/>
                </a:cxn>
                <a:cxn ang="0">
                  <a:pos x="30" y="254"/>
                </a:cxn>
                <a:cxn ang="0">
                  <a:pos x="0" y="314"/>
                </a:cxn>
                <a:cxn ang="0">
                  <a:pos x="54" y="376"/>
                </a:cxn>
                <a:cxn ang="0">
                  <a:pos x="84" y="408"/>
                </a:cxn>
                <a:cxn ang="0">
                  <a:pos x="130" y="390"/>
                </a:cxn>
                <a:cxn ang="0">
                  <a:pos x="166" y="390"/>
                </a:cxn>
                <a:cxn ang="0">
                  <a:pos x="214" y="364"/>
                </a:cxn>
                <a:cxn ang="0">
                  <a:pos x="254" y="226"/>
                </a:cxn>
                <a:cxn ang="0">
                  <a:pos x="304" y="188"/>
                </a:cxn>
                <a:cxn ang="0">
                  <a:pos x="340" y="160"/>
                </a:cxn>
                <a:cxn ang="0">
                  <a:pos x="354" y="102"/>
                </a:cxn>
                <a:cxn ang="0">
                  <a:pos x="406" y="92"/>
                </a:cxn>
                <a:cxn ang="0">
                  <a:pos x="400" y="88"/>
                </a:cxn>
                <a:cxn ang="0">
                  <a:pos x="374" y="80"/>
                </a:cxn>
                <a:cxn ang="0">
                  <a:pos x="364" y="80"/>
                </a:cxn>
                <a:cxn ang="0">
                  <a:pos x="348" y="82"/>
                </a:cxn>
                <a:cxn ang="0">
                  <a:pos x="336" y="90"/>
                </a:cxn>
                <a:cxn ang="0">
                  <a:pos x="308" y="92"/>
                </a:cxn>
                <a:cxn ang="0">
                  <a:pos x="282" y="116"/>
                </a:cxn>
                <a:cxn ang="0">
                  <a:pos x="248" y="88"/>
                </a:cxn>
                <a:cxn ang="0">
                  <a:pos x="152" y="0"/>
                </a:cxn>
                <a:cxn ang="0">
                  <a:pos x="126" y="12"/>
                </a:cxn>
              </a:cxnLst>
              <a:rect l="0" t="0" r="r" b="b"/>
              <a:pathLst>
                <a:path w="406" h="412">
                  <a:moveTo>
                    <a:pt x="126" y="12"/>
                  </a:moveTo>
                  <a:lnTo>
                    <a:pt x="138" y="40"/>
                  </a:lnTo>
                  <a:lnTo>
                    <a:pt x="128" y="58"/>
                  </a:lnTo>
                  <a:lnTo>
                    <a:pt x="132" y="88"/>
                  </a:lnTo>
                  <a:lnTo>
                    <a:pt x="120" y="96"/>
                  </a:lnTo>
                  <a:lnTo>
                    <a:pt x="130" y="116"/>
                  </a:lnTo>
                  <a:lnTo>
                    <a:pt x="130" y="116"/>
                  </a:lnTo>
                  <a:lnTo>
                    <a:pt x="110" y="138"/>
                  </a:lnTo>
                  <a:lnTo>
                    <a:pt x="94" y="152"/>
                  </a:lnTo>
                  <a:lnTo>
                    <a:pt x="82" y="162"/>
                  </a:lnTo>
                  <a:lnTo>
                    <a:pt x="82" y="162"/>
                  </a:lnTo>
                  <a:lnTo>
                    <a:pt x="72" y="168"/>
                  </a:lnTo>
                  <a:lnTo>
                    <a:pt x="64" y="178"/>
                  </a:lnTo>
                  <a:lnTo>
                    <a:pt x="56" y="190"/>
                  </a:lnTo>
                  <a:lnTo>
                    <a:pt x="56" y="190"/>
                  </a:lnTo>
                  <a:lnTo>
                    <a:pt x="60" y="200"/>
                  </a:lnTo>
                  <a:lnTo>
                    <a:pt x="60" y="208"/>
                  </a:lnTo>
                  <a:lnTo>
                    <a:pt x="60" y="210"/>
                  </a:lnTo>
                  <a:lnTo>
                    <a:pt x="56" y="212"/>
                  </a:lnTo>
                  <a:lnTo>
                    <a:pt x="56" y="212"/>
                  </a:lnTo>
                  <a:lnTo>
                    <a:pt x="50" y="214"/>
                  </a:lnTo>
                  <a:lnTo>
                    <a:pt x="46" y="214"/>
                  </a:lnTo>
                  <a:lnTo>
                    <a:pt x="40" y="214"/>
                  </a:lnTo>
                  <a:lnTo>
                    <a:pt x="32" y="216"/>
                  </a:lnTo>
                  <a:lnTo>
                    <a:pt x="32" y="216"/>
                  </a:lnTo>
                  <a:lnTo>
                    <a:pt x="28" y="220"/>
                  </a:lnTo>
                  <a:lnTo>
                    <a:pt x="26" y="224"/>
                  </a:lnTo>
                  <a:lnTo>
                    <a:pt x="26" y="238"/>
                  </a:lnTo>
                  <a:lnTo>
                    <a:pt x="28" y="250"/>
                  </a:lnTo>
                  <a:lnTo>
                    <a:pt x="30" y="254"/>
                  </a:lnTo>
                  <a:lnTo>
                    <a:pt x="0" y="282"/>
                  </a:lnTo>
                  <a:lnTo>
                    <a:pt x="0" y="314"/>
                  </a:lnTo>
                  <a:lnTo>
                    <a:pt x="38" y="368"/>
                  </a:lnTo>
                  <a:lnTo>
                    <a:pt x="54" y="376"/>
                  </a:lnTo>
                  <a:lnTo>
                    <a:pt x="64" y="388"/>
                  </a:lnTo>
                  <a:lnTo>
                    <a:pt x="84" y="408"/>
                  </a:lnTo>
                  <a:lnTo>
                    <a:pt x="108" y="412"/>
                  </a:lnTo>
                  <a:lnTo>
                    <a:pt x="130" y="390"/>
                  </a:lnTo>
                  <a:lnTo>
                    <a:pt x="144" y="404"/>
                  </a:lnTo>
                  <a:lnTo>
                    <a:pt x="166" y="390"/>
                  </a:lnTo>
                  <a:lnTo>
                    <a:pt x="176" y="376"/>
                  </a:lnTo>
                  <a:lnTo>
                    <a:pt x="214" y="364"/>
                  </a:lnTo>
                  <a:lnTo>
                    <a:pt x="248" y="262"/>
                  </a:lnTo>
                  <a:lnTo>
                    <a:pt x="254" y="226"/>
                  </a:lnTo>
                  <a:lnTo>
                    <a:pt x="284" y="236"/>
                  </a:lnTo>
                  <a:lnTo>
                    <a:pt x="304" y="188"/>
                  </a:lnTo>
                  <a:lnTo>
                    <a:pt x="320" y="180"/>
                  </a:lnTo>
                  <a:lnTo>
                    <a:pt x="340" y="160"/>
                  </a:lnTo>
                  <a:lnTo>
                    <a:pt x="352" y="136"/>
                  </a:lnTo>
                  <a:lnTo>
                    <a:pt x="354" y="102"/>
                  </a:lnTo>
                  <a:lnTo>
                    <a:pt x="402" y="128"/>
                  </a:lnTo>
                  <a:lnTo>
                    <a:pt x="406" y="92"/>
                  </a:lnTo>
                  <a:lnTo>
                    <a:pt x="406" y="92"/>
                  </a:lnTo>
                  <a:lnTo>
                    <a:pt x="400" y="88"/>
                  </a:lnTo>
                  <a:lnTo>
                    <a:pt x="390" y="84"/>
                  </a:lnTo>
                  <a:lnTo>
                    <a:pt x="374" y="80"/>
                  </a:lnTo>
                  <a:lnTo>
                    <a:pt x="374" y="80"/>
                  </a:lnTo>
                  <a:lnTo>
                    <a:pt x="364" y="80"/>
                  </a:lnTo>
                  <a:lnTo>
                    <a:pt x="356" y="80"/>
                  </a:lnTo>
                  <a:lnTo>
                    <a:pt x="348" y="82"/>
                  </a:lnTo>
                  <a:lnTo>
                    <a:pt x="344" y="84"/>
                  </a:lnTo>
                  <a:lnTo>
                    <a:pt x="336" y="90"/>
                  </a:lnTo>
                  <a:lnTo>
                    <a:pt x="332" y="92"/>
                  </a:lnTo>
                  <a:lnTo>
                    <a:pt x="308" y="92"/>
                  </a:lnTo>
                  <a:lnTo>
                    <a:pt x="300" y="106"/>
                  </a:lnTo>
                  <a:lnTo>
                    <a:pt x="282" y="116"/>
                  </a:lnTo>
                  <a:lnTo>
                    <a:pt x="254" y="150"/>
                  </a:lnTo>
                  <a:lnTo>
                    <a:pt x="248" y="88"/>
                  </a:lnTo>
                  <a:lnTo>
                    <a:pt x="162" y="104"/>
                  </a:lnTo>
                  <a:lnTo>
                    <a:pt x="152" y="0"/>
                  </a:lnTo>
                  <a:lnTo>
                    <a:pt x="138" y="0"/>
                  </a:lnTo>
                  <a:lnTo>
                    <a:pt x="126" y="12"/>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15" name="Freeform 12">
              <a:extLst>
                <a:ext uri="{FF2B5EF4-FFF2-40B4-BE49-F238E27FC236}">
                  <a16:creationId xmlns:a16="http://schemas.microsoft.com/office/drawing/2014/main" id="{E8B400F0-A06F-4576-A621-D071896057D8}"/>
                </a:ext>
              </a:extLst>
            </p:cNvPr>
            <p:cNvSpPr>
              <a:spLocks/>
            </p:cNvSpPr>
            <p:nvPr>
              <p:custDataLst>
                <p:tags r:id="rId12"/>
              </p:custDataLst>
            </p:nvPr>
          </p:nvSpPr>
          <p:spPr bwMode="auto">
            <a:xfrm>
              <a:off x="4260191" y="3767599"/>
              <a:ext cx="985245" cy="521601"/>
            </a:xfrm>
            <a:custGeom>
              <a:avLst/>
              <a:gdLst/>
              <a:ahLst/>
              <a:cxnLst>
                <a:cxn ang="0">
                  <a:pos x="98" y="0"/>
                </a:cxn>
                <a:cxn ang="0">
                  <a:pos x="4" y="2"/>
                </a:cxn>
                <a:cxn ang="0">
                  <a:pos x="0" y="60"/>
                </a:cxn>
                <a:cxn ang="0">
                  <a:pos x="274" y="80"/>
                </a:cxn>
                <a:cxn ang="0">
                  <a:pos x="260" y="294"/>
                </a:cxn>
                <a:cxn ang="0">
                  <a:pos x="260" y="294"/>
                </a:cxn>
                <a:cxn ang="0">
                  <a:pos x="270" y="300"/>
                </a:cxn>
                <a:cxn ang="0">
                  <a:pos x="278" y="306"/>
                </a:cxn>
                <a:cxn ang="0">
                  <a:pos x="284" y="316"/>
                </a:cxn>
                <a:cxn ang="0">
                  <a:pos x="284" y="316"/>
                </a:cxn>
                <a:cxn ang="0">
                  <a:pos x="288" y="318"/>
                </a:cxn>
                <a:cxn ang="0">
                  <a:pos x="294" y="322"/>
                </a:cxn>
                <a:cxn ang="0">
                  <a:pos x="310" y="322"/>
                </a:cxn>
                <a:cxn ang="0">
                  <a:pos x="330" y="322"/>
                </a:cxn>
                <a:cxn ang="0">
                  <a:pos x="332" y="348"/>
                </a:cxn>
                <a:cxn ang="0">
                  <a:pos x="332" y="348"/>
                </a:cxn>
                <a:cxn ang="0">
                  <a:pos x="344" y="348"/>
                </a:cxn>
                <a:cxn ang="0">
                  <a:pos x="356" y="348"/>
                </a:cxn>
                <a:cxn ang="0">
                  <a:pos x="368" y="352"/>
                </a:cxn>
                <a:cxn ang="0">
                  <a:pos x="368" y="352"/>
                </a:cxn>
                <a:cxn ang="0">
                  <a:pos x="412" y="366"/>
                </a:cxn>
                <a:cxn ang="0">
                  <a:pos x="438" y="360"/>
                </a:cxn>
                <a:cxn ang="0">
                  <a:pos x="438" y="360"/>
                </a:cxn>
                <a:cxn ang="0">
                  <a:pos x="438" y="362"/>
                </a:cxn>
                <a:cxn ang="0">
                  <a:pos x="436" y="364"/>
                </a:cxn>
                <a:cxn ang="0">
                  <a:pos x="438" y="370"/>
                </a:cxn>
                <a:cxn ang="0">
                  <a:pos x="444" y="378"/>
                </a:cxn>
                <a:cxn ang="0">
                  <a:pos x="444" y="378"/>
                </a:cxn>
                <a:cxn ang="0">
                  <a:pos x="454" y="386"/>
                </a:cxn>
                <a:cxn ang="0">
                  <a:pos x="460" y="390"/>
                </a:cxn>
                <a:cxn ang="0">
                  <a:pos x="468" y="394"/>
                </a:cxn>
                <a:cxn ang="0">
                  <a:pos x="486" y="382"/>
                </a:cxn>
                <a:cxn ang="0">
                  <a:pos x="486" y="382"/>
                </a:cxn>
                <a:cxn ang="0">
                  <a:pos x="506" y="386"/>
                </a:cxn>
                <a:cxn ang="0">
                  <a:pos x="520" y="392"/>
                </a:cxn>
                <a:cxn ang="0">
                  <a:pos x="532" y="396"/>
                </a:cxn>
                <a:cxn ang="0">
                  <a:pos x="532" y="396"/>
                </a:cxn>
                <a:cxn ang="0">
                  <a:pos x="536" y="398"/>
                </a:cxn>
                <a:cxn ang="0">
                  <a:pos x="540" y="398"/>
                </a:cxn>
                <a:cxn ang="0">
                  <a:pos x="550" y="394"/>
                </a:cxn>
                <a:cxn ang="0">
                  <a:pos x="562" y="386"/>
                </a:cxn>
                <a:cxn ang="0">
                  <a:pos x="608" y="402"/>
                </a:cxn>
                <a:cxn ang="0">
                  <a:pos x="656" y="392"/>
                </a:cxn>
                <a:cxn ang="0">
                  <a:pos x="692" y="380"/>
                </a:cxn>
                <a:cxn ang="0">
                  <a:pos x="704" y="392"/>
                </a:cxn>
                <a:cxn ang="0">
                  <a:pos x="722" y="378"/>
                </a:cxn>
                <a:cxn ang="0">
                  <a:pos x="760" y="414"/>
                </a:cxn>
                <a:cxn ang="0">
                  <a:pos x="782" y="410"/>
                </a:cxn>
                <a:cxn ang="0">
                  <a:pos x="774" y="30"/>
                </a:cxn>
                <a:cxn ang="0">
                  <a:pos x="98" y="0"/>
                </a:cxn>
              </a:cxnLst>
              <a:rect l="0" t="0" r="r" b="b"/>
              <a:pathLst>
                <a:path w="782" h="414">
                  <a:moveTo>
                    <a:pt x="98" y="0"/>
                  </a:moveTo>
                  <a:lnTo>
                    <a:pt x="4" y="2"/>
                  </a:lnTo>
                  <a:lnTo>
                    <a:pt x="0" y="60"/>
                  </a:lnTo>
                  <a:lnTo>
                    <a:pt x="274" y="80"/>
                  </a:lnTo>
                  <a:lnTo>
                    <a:pt x="260" y="294"/>
                  </a:lnTo>
                  <a:lnTo>
                    <a:pt x="260" y="294"/>
                  </a:lnTo>
                  <a:lnTo>
                    <a:pt x="270" y="300"/>
                  </a:lnTo>
                  <a:lnTo>
                    <a:pt x="278" y="306"/>
                  </a:lnTo>
                  <a:lnTo>
                    <a:pt x="284" y="316"/>
                  </a:lnTo>
                  <a:lnTo>
                    <a:pt x="284" y="316"/>
                  </a:lnTo>
                  <a:lnTo>
                    <a:pt x="288" y="318"/>
                  </a:lnTo>
                  <a:lnTo>
                    <a:pt x="294" y="322"/>
                  </a:lnTo>
                  <a:lnTo>
                    <a:pt x="310" y="322"/>
                  </a:lnTo>
                  <a:lnTo>
                    <a:pt x="330" y="322"/>
                  </a:lnTo>
                  <a:lnTo>
                    <a:pt x="332" y="348"/>
                  </a:lnTo>
                  <a:lnTo>
                    <a:pt x="332" y="348"/>
                  </a:lnTo>
                  <a:lnTo>
                    <a:pt x="344" y="348"/>
                  </a:lnTo>
                  <a:lnTo>
                    <a:pt x="356" y="348"/>
                  </a:lnTo>
                  <a:lnTo>
                    <a:pt x="368" y="352"/>
                  </a:lnTo>
                  <a:lnTo>
                    <a:pt x="368" y="352"/>
                  </a:lnTo>
                  <a:lnTo>
                    <a:pt x="412" y="366"/>
                  </a:lnTo>
                  <a:lnTo>
                    <a:pt x="438" y="360"/>
                  </a:lnTo>
                  <a:lnTo>
                    <a:pt x="438" y="360"/>
                  </a:lnTo>
                  <a:lnTo>
                    <a:pt x="438" y="362"/>
                  </a:lnTo>
                  <a:lnTo>
                    <a:pt x="436" y="364"/>
                  </a:lnTo>
                  <a:lnTo>
                    <a:pt x="438" y="370"/>
                  </a:lnTo>
                  <a:lnTo>
                    <a:pt x="444" y="378"/>
                  </a:lnTo>
                  <a:lnTo>
                    <a:pt x="444" y="378"/>
                  </a:lnTo>
                  <a:lnTo>
                    <a:pt x="454" y="386"/>
                  </a:lnTo>
                  <a:lnTo>
                    <a:pt x="460" y="390"/>
                  </a:lnTo>
                  <a:lnTo>
                    <a:pt x="468" y="394"/>
                  </a:lnTo>
                  <a:lnTo>
                    <a:pt x="486" y="382"/>
                  </a:lnTo>
                  <a:lnTo>
                    <a:pt x="486" y="382"/>
                  </a:lnTo>
                  <a:lnTo>
                    <a:pt x="506" y="386"/>
                  </a:lnTo>
                  <a:lnTo>
                    <a:pt x="520" y="392"/>
                  </a:lnTo>
                  <a:lnTo>
                    <a:pt x="532" y="396"/>
                  </a:lnTo>
                  <a:lnTo>
                    <a:pt x="532" y="396"/>
                  </a:lnTo>
                  <a:lnTo>
                    <a:pt x="536" y="398"/>
                  </a:lnTo>
                  <a:lnTo>
                    <a:pt x="540" y="398"/>
                  </a:lnTo>
                  <a:lnTo>
                    <a:pt x="550" y="394"/>
                  </a:lnTo>
                  <a:lnTo>
                    <a:pt x="562" y="386"/>
                  </a:lnTo>
                  <a:lnTo>
                    <a:pt x="608" y="402"/>
                  </a:lnTo>
                  <a:lnTo>
                    <a:pt x="656" y="392"/>
                  </a:lnTo>
                  <a:lnTo>
                    <a:pt x="692" y="380"/>
                  </a:lnTo>
                  <a:lnTo>
                    <a:pt x="704" y="392"/>
                  </a:lnTo>
                  <a:lnTo>
                    <a:pt x="722" y="378"/>
                  </a:lnTo>
                  <a:lnTo>
                    <a:pt x="760" y="414"/>
                  </a:lnTo>
                  <a:lnTo>
                    <a:pt x="782" y="410"/>
                  </a:lnTo>
                  <a:lnTo>
                    <a:pt x="774" y="30"/>
                  </a:lnTo>
                  <a:lnTo>
                    <a:pt x="98" y="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16" name="Freeform 13">
              <a:extLst>
                <a:ext uri="{FF2B5EF4-FFF2-40B4-BE49-F238E27FC236}">
                  <a16:creationId xmlns:a16="http://schemas.microsoft.com/office/drawing/2014/main" id="{E99DF9CC-CE92-4970-B493-4C40FBB8891E}"/>
                </a:ext>
              </a:extLst>
            </p:cNvPr>
            <p:cNvSpPr>
              <a:spLocks/>
            </p:cNvSpPr>
            <p:nvPr>
              <p:custDataLst>
                <p:tags r:id="rId13"/>
              </p:custDataLst>
            </p:nvPr>
          </p:nvSpPr>
          <p:spPr bwMode="auto">
            <a:xfrm>
              <a:off x="3443773" y="2482495"/>
              <a:ext cx="821458" cy="677830"/>
            </a:xfrm>
            <a:custGeom>
              <a:avLst/>
              <a:gdLst/>
              <a:ahLst/>
              <a:cxnLst>
                <a:cxn ang="0">
                  <a:pos x="606" y="538"/>
                </a:cxn>
                <a:cxn ang="0">
                  <a:pos x="652" y="82"/>
                </a:cxn>
                <a:cxn ang="0">
                  <a:pos x="88" y="0"/>
                </a:cxn>
                <a:cxn ang="0">
                  <a:pos x="24" y="346"/>
                </a:cxn>
                <a:cxn ang="0">
                  <a:pos x="0" y="466"/>
                </a:cxn>
                <a:cxn ang="0">
                  <a:pos x="606" y="538"/>
                </a:cxn>
              </a:cxnLst>
              <a:rect l="0" t="0" r="r" b="b"/>
              <a:pathLst>
                <a:path w="652" h="538">
                  <a:moveTo>
                    <a:pt x="606" y="538"/>
                  </a:moveTo>
                  <a:lnTo>
                    <a:pt x="652" y="82"/>
                  </a:lnTo>
                  <a:lnTo>
                    <a:pt x="88" y="0"/>
                  </a:lnTo>
                  <a:lnTo>
                    <a:pt x="24" y="346"/>
                  </a:lnTo>
                  <a:lnTo>
                    <a:pt x="0" y="466"/>
                  </a:lnTo>
                  <a:lnTo>
                    <a:pt x="606" y="538"/>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17" name="Freeform 14">
              <a:extLst>
                <a:ext uri="{FF2B5EF4-FFF2-40B4-BE49-F238E27FC236}">
                  <a16:creationId xmlns:a16="http://schemas.microsoft.com/office/drawing/2014/main" id="{1DF53B10-9829-4655-907E-9DEBD04B864D}"/>
                </a:ext>
              </a:extLst>
            </p:cNvPr>
            <p:cNvSpPr>
              <a:spLocks/>
            </p:cNvSpPr>
            <p:nvPr>
              <p:custDataLst>
                <p:tags r:id="rId14"/>
              </p:custDataLst>
            </p:nvPr>
          </p:nvSpPr>
          <p:spPr bwMode="auto">
            <a:xfrm>
              <a:off x="3448812" y="3681925"/>
              <a:ext cx="816418" cy="841617"/>
            </a:xfrm>
            <a:custGeom>
              <a:avLst/>
              <a:gdLst/>
              <a:ahLst/>
              <a:cxnLst>
                <a:cxn ang="0">
                  <a:pos x="96" y="0"/>
                </a:cxn>
                <a:cxn ang="0">
                  <a:pos x="0" y="656"/>
                </a:cxn>
                <a:cxn ang="0">
                  <a:pos x="82" y="668"/>
                </a:cxn>
                <a:cxn ang="0">
                  <a:pos x="94" y="614"/>
                </a:cxn>
                <a:cxn ang="0">
                  <a:pos x="94" y="614"/>
                </a:cxn>
                <a:cxn ang="0">
                  <a:pos x="130" y="618"/>
                </a:cxn>
                <a:cxn ang="0">
                  <a:pos x="168" y="622"/>
                </a:cxn>
                <a:cxn ang="0">
                  <a:pos x="208" y="628"/>
                </a:cxn>
                <a:cxn ang="0">
                  <a:pos x="226" y="632"/>
                </a:cxn>
                <a:cxn ang="0">
                  <a:pos x="244" y="638"/>
                </a:cxn>
                <a:cxn ang="0">
                  <a:pos x="248" y="608"/>
                </a:cxn>
                <a:cxn ang="0">
                  <a:pos x="594" y="650"/>
                </a:cxn>
                <a:cxn ang="0">
                  <a:pos x="632" y="128"/>
                </a:cxn>
                <a:cxn ang="0">
                  <a:pos x="644" y="128"/>
                </a:cxn>
                <a:cxn ang="0">
                  <a:pos x="648" y="70"/>
                </a:cxn>
                <a:cxn ang="0">
                  <a:pos x="96" y="0"/>
                </a:cxn>
              </a:cxnLst>
              <a:rect l="0" t="0" r="r" b="b"/>
              <a:pathLst>
                <a:path w="648" h="668">
                  <a:moveTo>
                    <a:pt x="96" y="0"/>
                  </a:moveTo>
                  <a:lnTo>
                    <a:pt x="0" y="656"/>
                  </a:lnTo>
                  <a:lnTo>
                    <a:pt x="82" y="668"/>
                  </a:lnTo>
                  <a:lnTo>
                    <a:pt x="94" y="614"/>
                  </a:lnTo>
                  <a:lnTo>
                    <a:pt x="94" y="614"/>
                  </a:lnTo>
                  <a:lnTo>
                    <a:pt x="130" y="618"/>
                  </a:lnTo>
                  <a:lnTo>
                    <a:pt x="168" y="622"/>
                  </a:lnTo>
                  <a:lnTo>
                    <a:pt x="208" y="628"/>
                  </a:lnTo>
                  <a:lnTo>
                    <a:pt x="226" y="632"/>
                  </a:lnTo>
                  <a:lnTo>
                    <a:pt x="244" y="638"/>
                  </a:lnTo>
                  <a:lnTo>
                    <a:pt x="248" y="608"/>
                  </a:lnTo>
                  <a:lnTo>
                    <a:pt x="594" y="650"/>
                  </a:lnTo>
                  <a:lnTo>
                    <a:pt x="632" y="128"/>
                  </a:lnTo>
                  <a:lnTo>
                    <a:pt x="644" y="128"/>
                  </a:lnTo>
                  <a:lnTo>
                    <a:pt x="648" y="70"/>
                  </a:lnTo>
                  <a:lnTo>
                    <a:pt x="96" y="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18" name="Freeform 15">
              <a:extLst>
                <a:ext uri="{FF2B5EF4-FFF2-40B4-BE49-F238E27FC236}">
                  <a16:creationId xmlns:a16="http://schemas.microsoft.com/office/drawing/2014/main" id="{8AC95288-9DBD-4DF3-BE31-FD11BEE3417C}"/>
                </a:ext>
              </a:extLst>
            </p:cNvPr>
            <p:cNvSpPr>
              <a:spLocks/>
            </p:cNvSpPr>
            <p:nvPr>
              <p:custDataLst>
                <p:tags r:id="rId15"/>
              </p:custDataLst>
            </p:nvPr>
          </p:nvSpPr>
          <p:spPr bwMode="auto">
            <a:xfrm>
              <a:off x="3007846" y="2852908"/>
              <a:ext cx="650111" cy="829018"/>
            </a:xfrm>
            <a:custGeom>
              <a:avLst/>
              <a:gdLst/>
              <a:ahLst/>
              <a:cxnLst>
                <a:cxn ang="0">
                  <a:pos x="346" y="172"/>
                </a:cxn>
                <a:cxn ang="0">
                  <a:pos x="370" y="52"/>
                </a:cxn>
                <a:cxn ang="0">
                  <a:pos x="124" y="0"/>
                </a:cxn>
                <a:cxn ang="0">
                  <a:pos x="124" y="0"/>
                </a:cxn>
                <a:cxn ang="0">
                  <a:pos x="66" y="270"/>
                </a:cxn>
                <a:cxn ang="0">
                  <a:pos x="0" y="580"/>
                </a:cxn>
                <a:cxn ang="0">
                  <a:pos x="446" y="658"/>
                </a:cxn>
                <a:cxn ang="0">
                  <a:pos x="446" y="658"/>
                </a:cxn>
                <a:cxn ang="0">
                  <a:pos x="516" y="192"/>
                </a:cxn>
                <a:cxn ang="0">
                  <a:pos x="346" y="172"/>
                </a:cxn>
              </a:cxnLst>
              <a:rect l="0" t="0" r="r" b="b"/>
              <a:pathLst>
                <a:path w="516" h="658">
                  <a:moveTo>
                    <a:pt x="346" y="172"/>
                  </a:moveTo>
                  <a:lnTo>
                    <a:pt x="370" y="52"/>
                  </a:lnTo>
                  <a:lnTo>
                    <a:pt x="124" y="0"/>
                  </a:lnTo>
                  <a:lnTo>
                    <a:pt x="124" y="0"/>
                  </a:lnTo>
                  <a:lnTo>
                    <a:pt x="66" y="270"/>
                  </a:lnTo>
                  <a:lnTo>
                    <a:pt x="0" y="580"/>
                  </a:lnTo>
                  <a:lnTo>
                    <a:pt x="446" y="658"/>
                  </a:lnTo>
                  <a:lnTo>
                    <a:pt x="446" y="658"/>
                  </a:lnTo>
                  <a:lnTo>
                    <a:pt x="516" y="192"/>
                  </a:lnTo>
                  <a:lnTo>
                    <a:pt x="346" y="172"/>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19" name="Freeform 16">
              <a:extLst>
                <a:ext uri="{FF2B5EF4-FFF2-40B4-BE49-F238E27FC236}">
                  <a16:creationId xmlns:a16="http://schemas.microsoft.com/office/drawing/2014/main" id="{F755E4E0-6386-4B13-95C4-B2931B834A6A}"/>
                </a:ext>
              </a:extLst>
            </p:cNvPr>
            <p:cNvSpPr>
              <a:spLocks/>
            </p:cNvSpPr>
            <p:nvPr>
              <p:custDataLst>
                <p:tags r:id="rId16"/>
              </p:custDataLst>
            </p:nvPr>
          </p:nvSpPr>
          <p:spPr bwMode="auto">
            <a:xfrm>
              <a:off x="3569764" y="3094809"/>
              <a:ext cx="851696" cy="675309"/>
            </a:xfrm>
            <a:custGeom>
              <a:avLst/>
              <a:gdLst/>
              <a:ahLst/>
              <a:cxnLst>
                <a:cxn ang="0">
                  <a:pos x="506" y="52"/>
                </a:cxn>
                <a:cxn ang="0">
                  <a:pos x="70" y="0"/>
                </a:cxn>
                <a:cxn ang="0">
                  <a:pos x="0" y="466"/>
                </a:cxn>
                <a:cxn ang="0">
                  <a:pos x="552" y="536"/>
                </a:cxn>
                <a:cxn ang="0">
                  <a:pos x="646" y="534"/>
                </a:cxn>
                <a:cxn ang="0">
                  <a:pos x="676" y="78"/>
                </a:cxn>
                <a:cxn ang="0">
                  <a:pos x="506" y="52"/>
                </a:cxn>
              </a:cxnLst>
              <a:rect l="0" t="0" r="r" b="b"/>
              <a:pathLst>
                <a:path w="676" h="536">
                  <a:moveTo>
                    <a:pt x="506" y="52"/>
                  </a:moveTo>
                  <a:lnTo>
                    <a:pt x="70" y="0"/>
                  </a:lnTo>
                  <a:lnTo>
                    <a:pt x="0" y="466"/>
                  </a:lnTo>
                  <a:lnTo>
                    <a:pt x="552" y="536"/>
                  </a:lnTo>
                  <a:lnTo>
                    <a:pt x="646" y="534"/>
                  </a:lnTo>
                  <a:lnTo>
                    <a:pt x="676" y="78"/>
                  </a:lnTo>
                  <a:lnTo>
                    <a:pt x="506" y="52"/>
                  </a:lnTo>
                  <a:close/>
                </a:path>
              </a:pathLst>
            </a:custGeom>
            <a:solidFill>
              <a:schemeClr val="tx2"/>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20" name="Freeform 17">
              <a:extLst>
                <a:ext uri="{FF2B5EF4-FFF2-40B4-BE49-F238E27FC236}">
                  <a16:creationId xmlns:a16="http://schemas.microsoft.com/office/drawing/2014/main" id="{AF668B1B-001E-4D6D-BF24-A6FBB7652C2E}"/>
                </a:ext>
              </a:extLst>
            </p:cNvPr>
            <p:cNvSpPr>
              <a:spLocks/>
            </p:cNvSpPr>
            <p:nvPr>
              <p:custDataLst>
                <p:tags r:id="rId17"/>
              </p:custDataLst>
            </p:nvPr>
          </p:nvSpPr>
          <p:spPr bwMode="auto">
            <a:xfrm>
              <a:off x="2123393" y="1963413"/>
              <a:ext cx="909651" cy="808860"/>
            </a:xfrm>
            <a:custGeom>
              <a:avLst/>
              <a:gdLst/>
              <a:ahLst/>
              <a:cxnLst>
                <a:cxn ang="0">
                  <a:pos x="500" y="136"/>
                </a:cxn>
                <a:cxn ang="0">
                  <a:pos x="474" y="138"/>
                </a:cxn>
                <a:cxn ang="0">
                  <a:pos x="416" y="126"/>
                </a:cxn>
                <a:cxn ang="0">
                  <a:pos x="362" y="136"/>
                </a:cxn>
                <a:cxn ang="0">
                  <a:pos x="328" y="116"/>
                </a:cxn>
                <a:cxn ang="0">
                  <a:pos x="316" y="112"/>
                </a:cxn>
                <a:cxn ang="0">
                  <a:pos x="290" y="108"/>
                </a:cxn>
                <a:cxn ang="0">
                  <a:pos x="274" y="104"/>
                </a:cxn>
                <a:cxn ang="0">
                  <a:pos x="260" y="92"/>
                </a:cxn>
                <a:cxn ang="0">
                  <a:pos x="252" y="74"/>
                </a:cxn>
                <a:cxn ang="0">
                  <a:pos x="244" y="34"/>
                </a:cxn>
                <a:cxn ang="0">
                  <a:pos x="242" y="30"/>
                </a:cxn>
                <a:cxn ang="0">
                  <a:pos x="222" y="16"/>
                </a:cxn>
                <a:cxn ang="0">
                  <a:pos x="180" y="0"/>
                </a:cxn>
                <a:cxn ang="0">
                  <a:pos x="174" y="24"/>
                </a:cxn>
                <a:cxn ang="0">
                  <a:pos x="162" y="60"/>
                </a:cxn>
                <a:cxn ang="0">
                  <a:pos x="118" y="170"/>
                </a:cxn>
                <a:cxn ang="0">
                  <a:pos x="102" y="204"/>
                </a:cxn>
                <a:cxn ang="0">
                  <a:pos x="70" y="272"/>
                </a:cxn>
                <a:cxn ang="0">
                  <a:pos x="60" y="308"/>
                </a:cxn>
                <a:cxn ang="0">
                  <a:pos x="50" y="310"/>
                </a:cxn>
                <a:cxn ang="0">
                  <a:pos x="36" y="316"/>
                </a:cxn>
                <a:cxn ang="0">
                  <a:pos x="24" y="330"/>
                </a:cxn>
                <a:cxn ang="0">
                  <a:pos x="12" y="358"/>
                </a:cxn>
                <a:cxn ang="0">
                  <a:pos x="4" y="404"/>
                </a:cxn>
                <a:cxn ang="0">
                  <a:pos x="330" y="580"/>
                </a:cxn>
                <a:cxn ang="0">
                  <a:pos x="618" y="458"/>
                </a:cxn>
                <a:cxn ang="0">
                  <a:pos x="626" y="442"/>
                </a:cxn>
                <a:cxn ang="0">
                  <a:pos x="640" y="406"/>
                </a:cxn>
                <a:cxn ang="0">
                  <a:pos x="640" y="388"/>
                </a:cxn>
                <a:cxn ang="0">
                  <a:pos x="636" y="374"/>
                </a:cxn>
                <a:cxn ang="0">
                  <a:pos x="624" y="358"/>
                </a:cxn>
                <a:cxn ang="0">
                  <a:pos x="700" y="282"/>
                </a:cxn>
                <a:cxn ang="0">
                  <a:pos x="720" y="234"/>
                </a:cxn>
                <a:cxn ang="0">
                  <a:pos x="722" y="226"/>
                </a:cxn>
                <a:cxn ang="0">
                  <a:pos x="714" y="206"/>
                </a:cxn>
                <a:cxn ang="0">
                  <a:pos x="548" y="142"/>
                </a:cxn>
              </a:cxnLst>
              <a:rect l="0" t="0" r="r" b="b"/>
              <a:pathLst>
                <a:path w="722" h="642">
                  <a:moveTo>
                    <a:pt x="530" y="142"/>
                  </a:moveTo>
                  <a:lnTo>
                    <a:pt x="500" y="136"/>
                  </a:lnTo>
                  <a:lnTo>
                    <a:pt x="486" y="144"/>
                  </a:lnTo>
                  <a:lnTo>
                    <a:pt x="474" y="138"/>
                  </a:lnTo>
                  <a:lnTo>
                    <a:pt x="428" y="142"/>
                  </a:lnTo>
                  <a:lnTo>
                    <a:pt x="416" y="126"/>
                  </a:lnTo>
                  <a:lnTo>
                    <a:pt x="362" y="136"/>
                  </a:lnTo>
                  <a:lnTo>
                    <a:pt x="362" y="136"/>
                  </a:lnTo>
                  <a:lnTo>
                    <a:pt x="342" y="124"/>
                  </a:lnTo>
                  <a:lnTo>
                    <a:pt x="328" y="116"/>
                  </a:lnTo>
                  <a:lnTo>
                    <a:pt x="316" y="112"/>
                  </a:lnTo>
                  <a:lnTo>
                    <a:pt x="316" y="112"/>
                  </a:lnTo>
                  <a:lnTo>
                    <a:pt x="300" y="112"/>
                  </a:lnTo>
                  <a:lnTo>
                    <a:pt x="290" y="108"/>
                  </a:lnTo>
                  <a:lnTo>
                    <a:pt x="274" y="104"/>
                  </a:lnTo>
                  <a:lnTo>
                    <a:pt x="274" y="104"/>
                  </a:lnTo>
                  <a:lnTo>
                    <a:pt x="266" y="98"/>
                  </a:lnTo>
                  <a:lnTo>
                    <a:pt x="260" y="92"/>
                  </a:lnTo>
                  <a:lnTo>
                    <a:pt x="254" y="82"/>
                  </a:lnTo>
                  <a:lnTo>
                    <a:pt x="252" y="74"/>
                  </a:lnTo>
                  <a:lnTo>
                    <a:pt x="246" y="52"/>
                  </a:lnTo>
                  <a:lnTo>
                    <a:pt x="244" y="34"/>
                  </a:lnTo>
                  <a:lnTo>
                    <a:pt x="244" y="34"/>
                  </a:lnTo>
                  <a:lnTo>
                    <a:pt x="242" y="30"/>
                  </a:lnTo>
                  <a:lnTo>
                    <a:pt x="236" y="24"/>
                  </a:lnTo>
                  <a:lnTo>
                    <a:pt x="222" y="16"/>
                  </a:lnTo>
                  <a:lnTo>
                    <a:pt x="202" y="6"/>
                  </a:lnTo>
                  <a:lnTo>
                    <a:pt x="180" y="0"/>
                  </a:lnTo>
                  <a:lnTo>
                    <a:pt x="180" y="0"/>
                  </a:lnTo>
                  <a:lnTo>
                    <a:pt x="174" y="24"/>
                  </a:lnTo>
                  <a:lnTo>
                    <a:pt x="174" y="24"/>
                  </a:lnTo>
                  <a:lnTo>
                    <a:pt x="162" y="60"/>
                  </a:lnTo>
                  <a:lnTo>
                    <a:pt x="148" y="98"/>
                  </a:lnTo>
                  <a:lnTo>
                    <a:pt x="118" y="170"/>
                  </a:lnTo>
                  <a:lnTo>
                    <a:pt x="118" y="170"/>
                  </a:lnTo>
                  <a:lnTo>
                    <a:pt x="102" y="204"/>
                  </a:lnTo>
                  <a:lnTo>
                    <a:pt x="86" y="238"/>
                  </a:lnTo>
                  <a:lnTo>
                    <a:pt x="70" y="272"/>
                  </a:lnTo>
                  <a:lnTo>
                    <a:pt x="64" y="290"/>
                  </a:lnTo>
                  <a:lnTo>
                    <a:pt x="60" y="308"/>
                  </a:lnTo>
                  <a:lnTo>
                    <a:pt x="60" y="308"/>
                  </a:lnTo>
                  <a:lnTo>
                    <a:pt x="50" y="310"/>
                  </a:lnTo>
                  <a:lnTo>
                    <a:pt x="42" y="312"/>
                  </a:lnTo>
                  <a:lnTo>
                    <a:pt x="36" y="316"/>
                  </a:lnTo>
                  <a:lnTo>
                    <a:pt x="30" y="322"/>
                  </a:lnTo>
                  <a:lnTo>
                    <a:pt x="24" y="330"/>
                  </a:lnTo>
                  <a:lnTo>
                    <a:pt x="20" y="338"/>
                  </a:lnTo>
                  <a:lnTo>
                    <a:pt x="12" y="358"/>
                  </a:lnTo>
                  <a:lnTo>
                    <a:pt x="6" y="380"/>
                  </a:lnTo>
                  <a:lnTo>
                    <a:pt x="4" y="404"/>
                  </a:lnTo>
                  <a:lnTo>
                    <a:pt x="0" y="456"/>
                  </a:lnTo>
                  <a:lnTo>
                    <a:pt x="330" y="580"/>
                  </a:lnTo>
                  <a:lnTo>
                    <a:pt x="578" y="642"/>
                  </a:lnTo>
                  <a:lnTo>
                    <a:pt x="618" y="458"/>
                  </a:lnTo>
                  <a:lnTo>
                    <a:pt x="618" y="458"/>
                  </a:lnTo>
                  <a:lnTo>
                    <a:pt x="626" y="442"/>
                  </a:lnTo>
                  <a:lnTo>
                    <a:pt x="640" y="406"/>
                  </a:lnTo>
                  <a:lnTo>
                    <a:pt x="640" y="406"/>
                  </a:lnTo>
                  <a:lnTo>
                    <a:pt x="642" y="398"/>
                  </a:lnTo>
                  <a:lnTo>
                    <a:pt x="640" y="388"/>
                  </a:lnTo>
                  <a:lnTo>
                    <a:pt x="638" y="380"/>
                  </a:lnTo>
                  <a:lnTo>
                    <a:pt x="636" y="374"/>
                  </a:lnTo>
                  <a:lnTo>
                    <a:pt x="628" y="362"/>
                  </a:lnTo>
                  <a:lnTo>
                    <a:pt x="624" y="358"/>
                  </a:lnTo>
                  <a:lnTo>
                    <a:pt x="700" y="282"/>
                  </a:lnTo>
                  <a:lnTo>
                    <a:pt x="700" y="282"/>
                  </a:lnTo>
                  <a:lnTo>
                    <a:pt x="708" y="266"/>
                  </a:lnTo>
                  <a:lnTo>
                    <a:pt x="720" y="234"/>
                  </a:lnTo>
                  <a:lnTo>
                    <a:pt x="720" y="234"/>
                  </a:lnTo>
                  <a:lnTo>
                    <a:pt x="722" y="226"/>
                  </a:lnTo>
                  <a:lnTo>
                    <a:pt x="718" y="216"/>
                  </a:lnTo>
                  <a:lnTo>
                    <a:pt x="714" y="206"/>
                  </a:lnTo>
                  <a:lnTo>
                    <a:pt x="710" y="198"/>
                  </a:lnTo>
                  <a:lnTo>
                    <a:pt x="548" y="142"/>
                  </a:lnTo>
                  <a:lnTo>
                    <a:pt x="530" y="142"/>
                  </a:lnTo>
                  <a:close/>
                </a:path>
              </a:pathLst>
            </a:custGeom>
            <a:solidFill>
              <a:schemeClr val="accent3">
                <a:lumMod val="75000"/>
              </a:schemeClr>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21" name="Freeform 18">
              <a:extLst>
                <a:ext uri="{FF2B5EF4-FFF2-40B4-BE49-F238E27FC236}">
                  <a16:creationId xmlns:a16="http://schemas.microsoft.com/office/drawing/2014/main" id="{B2311904-C73C-4905-96D3-92483C990347}"/>
                </a:ext>
              </a:extLst>
            </p:cNvPr>
            <p:cNvSpPr>
              <a:spLocks/>
            </p:cNvSpPr>
            <p:nvPr>
              <p:custDataLst>
                <p:tags r:id="rId18"/>
              </p:custDataLst>
            </p:nvPr>
          </p:nvSpPr>
          <p:spPr bwMode="auto">
            <a:xfrm>
              <a:off x="2350176" y="1605601"/>
              <a:ext cx="763502" cy="607275"/>
            </a:xfrm>
            <a:custGeom>
              <a:avLst/>
              <a:gdLst/>
              <a:ahLst/>
              <a:cxnLst>
                <a:cxn ang="0">
                  <a:pos x="528" y="434"/>
                </a:cxn>
                <a:cxn ang="0">
                  <a:pos x="524" y="404"/>
                </a:cxn>
                <a:cxn ang="0">
                  <a:pos x="606" y="132"/>
                </a:cxn>
                <a:cxn ang="0">
                  <a:pos x="336" y="46"/>
                </a:cxn>
                <a:cxn ang="0">
                  <a:pos x="202" y="0"/>
                </a:cxn>
                <a:cxn ang="0">
                  <a:pos x="202" y="36"/>
                </a:cxn>
                <a:cxn ang="0">
                  <a:pos x="198" y="66"/>
                </a:cxn>
                <a:cxn ang="0">
                  <a:pos x="188" y="86"/>
                </a:cxn>
                <a:cxn ang="0">
                  <a:pos x="182" y="92"/>
                </a:cxn>
                <a:cxn ang="0">
                  <a:pos x="166" y="94"/>
                </a:cxn>
                <a:cxn ang="0">
                  <a:pos x="132" y="78"/>
                </a:cxn>
                <a:cxn ang="0">
                  <a:pos x="96" y="58"/>
                </a:cxn>
                <a:cxn ang="0">
                  <a:pos x="36" y="28"/>
                </a:cxn>
                <a:cxn ang="0">
                  <a:pos x="32" y="48"/>
                </a:cxn>
                <a:cxn ang="0">
                  <a:pos x="26" y="106"/>
                </a:cxn>
                <a:cxn ang="0">
                  <a:pos x="28" y="184"/>
                </a:cxn>
                <a:cxn ang="0">
                  <a:pos x="26" y="200"/>
                </a:cxn>
                <a:cxn ang="0">
                  <a:pos x="12" y="242"/>
                </a:cxn>
                <a:cxn ang="0">
                  <a:pos x="0" y="284"/>
                </a:cxn>
                <a:cxn ang="0">
                  <a:pos x="22" y="290"/>
                </a:cxn>
                <a:cxn ang="0">
                  <a:pos x="56" y="308"/>
                </a:cxn>
                <a:cxn ang="0">
                  <a:pos x="64" y="318"/>
                </a:cxn>
                <a:cxn ang="0">
                  <a:pos x="66" y="336"/>
                </a:cxn>
                <a:cxn ang="0">
                  <a:pos x="74" y="366"/>
                </a:cxn>
                <a:cxn ang="0">
                  <a:pos x="86" y="382"/>
                </a:cxn>
                <a:cxn ang="0">
                  <a:pos x="94" y="388"/>
                </a:cxn>
                <a:cxn ang="0">
                  <a:pos x="120" y="396"/>
                </a:cxn>
                <a:cxn ang="0">
                  <a:pos x="136" y="396"/>
                </a:cxn>
                <a:cxn ang="0">
                  <a:pos x="162" y="408"/>
                </a:cxn>
                <a:cxn ang="0">
                  <a:pos x="236" y="410"/>
                </a:cxn>
                <a:cxn ang="0">
                  <a:pos x="294" y="422"/>
                </a:cxn>
                <a:cxn ang="0">
                  <a:pos x="320" y="420"/>
                </a:cxn>
                <a:cxn ang="0">
                  <a:pos x="368" y="426"/>
                </a:cxn>
                <a:cxn ang="0">
                  <a:pos x="530" y="482"/>
                </a:cxn>
                <a:cxn ang="0">
                  <a:pos x="520" y="468"/>
                </a:cxn>
                <a:cxn ang="0">
                  <a:pos x="526" y="448"/>
                </a:cxn>
                <a:cxn ang="0">
                  <a:pos x="528" y="434"/>
                </a:cxn>
              </a:cxnLst>
              <a:rect l="0" t="0" r="r" b="b"/>
              <a:pathLst>
                <a:path w="606" h="482">
                  <a:moveTo>
                    <a:pt x="528" y="434"/>
                  </a:moveTo>
                  <a:lnTo>
                    <a:pt x="528" y="434"/>
                  </a:lnTo>
                  <a:lnTo>
                    <a:pt x="526" y="412"/>
                  </a:lnTo>
                  <a:lnTo>
                    <a:pt x="524" y="404"/>
                  </a:lnTo>
                  <a:lnTo>
                    <a:pt x="606" y="132"/>
                  </a:lnTo>
                  <a:lnTo>
                    <a:pt x="606" y="132"/>
                  </a:lnTo>
                  <a:lnTo>
                    <a:pt x="468" y="88"/>
                  </a:lnTo>
                  <a:lnTo>
                    <a:pt x="336" y="46"/>
                  </a:lnTo>
                  <a:lnTo>
                    <a:pt x="202" y="0"/>
                  </a:lnTo>
                  <a:lnTo>
                    <a:pt x="202" y="0"/>
                  </a:lnTo>
                  <a:lnTo>
                    <a:pt x="204" y="12"/>
                  </a:lnTo>
                  <a:lnTo>
                    <a:pt x="202" y="36"/>
                  </a:lnTo>
                  <a:lnTo>
                    <a:pt x="200" y="52"/>
                  </a:lnTo>
                  <a:lnTo>
                    <a:pt x="198" y="66"/>
                  </a:lnTo>
                  <a:lnTo>
                    <a:pt x="194" y="78"/>
                  </a:lnTo>
                  <a:lnTo>
                    <a:pt x="188" y="86"/>
                  </a:lnTo>
                  <a:lnTo>
                    <a:pt x="188" y="86"/>
                  </a:lnTo>
                  <a:lnTo>
                    <a:pt x="182" y="92"/>
                  </a:lnTo>
                  <a:lnTo>
                    <a:pt x="174" y="94"/>
                  </a:lnTo>
                  <a:lnTo>
                    <a:pt x="166" y="94"/>
                  </a:lnTo>
                  <a:lnTo>
                    <a:pt x="156" y="92"/>
                  </a:lnTo>
                  <a:lnTo>
                    <a:pt x="132" y="78"/>
                  </a:lnTo>
                  <a:lnTo>
                    <a:pt x="96" y="58"/>
                  </a:lnTo>
                  <a:lnTo>
                    <a:pt x="96" y="58"/>
                  </a:lnTo>
                  <a:lnTo>
                    <a:pt x="62" y="40"/>
                  </a:lnTo>
                  <a:lnTo>
                    <a:pt x="36" y="28"/>
                  </a:lnTo>
                  <a:lnTo>
                    <a:pt x="36" y="28"/>
                  </a:lnTo>
                  <a:lnTo>
                    <a:pt x="32" y="48"/>
                  </a:lnTo>
                  <a:lnTo>
                    <a:pt x="28" y="66"/>
                  </a:lnTo>
                  <a:lnTo>
                    <a:pt x="26" y="106"/>
                  </a:lnTo>
                  <a:lnTo>
                    <a:pt x="26" y="144"/>
                  </a:lnTo>
                  <a:lnTo>
                    <a:pt x="28" y="184"/>
                  </a:lnTo>
                  <a:lnTo>
                    <a:pt x="28" y="184"/>
                  </a:lnTo>
                  <a:lnTo>
                    <a:pt x="26" y="200"/>
                  </a:lnTo>
                  <a:lnTo>
                    <a:pt x="22" y="214"/>
                  </a:lnTo>
                  <a:lnTo>
                    <a:pt x="12" y="242"/>
                  </a:lnTo>
                  <a:lnTo>
                    <a:pt x="12" y="242"/>
                  </a:lnTo>
                  <a:lnTo>
                    <a:pt x="0" y="284"/>
                  </a:lnTo>
                  <a:lnTo>
                    <a:pt x="0" y="284"/>
                  </a:lnTo>
                  <a:lnTo>
                    <a:pt x="22" y="290"/>
                  </a:lnTo>
                  <a:lnTo>
                    <a:pt x="42" y="300"/>
                  </a:lnTo>
                  <a:lnTo>
                    <a:pt x="56" y="308"/>
                  </a:lnTo>
                  <a:lnTo>
                    <a:pt x="62" y="314"/>
                  </a:lnTo>
                  <a:lnTo>
                    <a:pt x="64" y="318"/>
                  </a:lnTo>
                  <a:lnTo>
                    <a:pt x="64" y="318"/>
                  </a:lnTo>
                  <a:lnTo>
                    <a:pt x="66" y="336"/>
                  </a:lnTo>
                  <a:lnTo>
                    <a:pt x="72" y="358"/>
                  </a:lnTo>
                  <a:lnTo>
                    <a:pt x="74" y="366"/>
                  </a:lnTo>
                  <a:lnTo>
                    <a:pt x="80" y="376"/>
                  </a:lnTo>
                  <a:lnTo>
                    <a:pt x="86" y="382"/>
                  </a:lnTo>
                  <a:lnTo>
                    <a:pt x="94" y="388"/>
                  </a:lnTo>
                  <a:lnTo>
                    <a:pt x="94" y="388"/>
                  </a:lnTo>
                  <a:lnTo>
                    <a:pt x="110" y="392"/>
                  </a:lnTo>
                  <a:lnTo>
                    <a:pt x="120" y="396"/>
                  </a:lnTo>
                  <a:lnTo>
                    <a:pt x="136" y="396"/>
                  </a:lnTo>
                  <a:lnTo>
                    <a:pt x="136" y="396"/>
                  </a:lnTo>
                  <a:lnTo>
                    <a:pt x="148" y="400"/>
                  </a:lnTo>
                  <a:lnTo>
                    <a:pt x="162" y="408"/>
                  </a:lnTo>
                  <a:lnTo>
                    <a:pt x="182" y="420"/>
                  </a:lnTo>
                  <a:lnTo>
                    <a:pt x="236" y="410"/>
                  </a:lnTo>
                  <a:lnTo>
                    <a:pt x="248" y="426"/>
                  </a:lnTo>
                  <a:lnTo>
                    <a:pt x="294" y="422"/>
                  </a:lnTo>
                  <a:lnTo>
                    <a:pt x="306" y="428"/>
                  </a:lnTo>
                  <a:lnTo>
                    <a:pt x="320" y="420"/>
                  </a:lnTo>
                  <a:lnTo>
                    <a:pt x="350" y="426"/>
                  </a:lnTo>
                  <a:lnTo>
                    <a:pt x="368" y="426"/>
                  </a:lnTo>
                  <a:lnTo>
                    <a:pt x="530" y="482"/>
                  </a:lnTo>
                  <a:lnTo>
                    <a:pt x="530" y="482"/>
                  </a:lnTo>
                  <a:lnTo>
                    <a:pt x="520" y="468"/>
                  </a:lnTo>
                  <a:lnTo>
                    <a:pt x="520" y="468"/>
                  </a:lnTo>
                  <a:lnTo>
                    <a:pt x="524" y="458"/>
                  </a:lnTo>
                  <a:lnTo>
                    <a:pt x="526" y="448"/>
                  </a:lnTo>
                  <a:lnTo>
                    <a:pt x="528" y="434"/>
                  </a:lnTo>
                  <a:lnTo>
                    <a:pt x="528" y="434"/>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22" name="Freeform 19">
              <a:extLst>
                <a:ext uri="{FF2B5EF4-FFF2-40B4-BE49-F238E27FC236}">
                  <a16:creationId xmlns:a16="http://schemas.microsoft.com/office/drawing/2014/main" id="{68B8CCC1-78C9-4C8D-B676-BF042F528865}"/>
                </a:ext>
              </a:extLst>
            </p:cNvPr>
            <p:cNvSpPr>
              <a:spLocks/>
            </p:cNvSpPr>
            <p:nvPr>
              <p:custDataLst>
                <p:tags r:id="rId19"/>
              </p:custDataLst>
            </p:nvPr>
          </p:nvSpPr>
          <p:spPr bwMode="auto">
            <a:xfrm>
              <a:off x="7578780" y="1860101"/>
              <a:ext cx="448525" cy="685389"/>
            </a:xfrm>
            <a:custGeom>
              <a:avLst/>
              <a:gdLst/>
              <a:ahLst/>
              <a:cxnLst>
                <a:cxn ang="0">
                  <a:pos x="328" y="234"/>
                </a:cxn>
                <a:cxn ang="0">
                  <a:pos x="328" y="222"/>
                </a:cxn>
                <a:cxn ang="0">
                  <a:pos x="330" y="214"/>
                </a:cxn>
                <a:cxn ang="0">
                  <a:pos x="292" y="198"/>
                </a:cxn>
                <a:cxn ang="0">
                  <a:pos x="258" y="174"/>
                </a:cxn>
                <a:cxn ang="0">
                  <a:pos x="232" y="142"/>
                </a:cxn>
                <a:cxn ang="0">
                  <a:pos x="216" y="104"/>
                </a:cxn>
                <a:cxn ang="0">
                  <a:pos x="210" y="72"/>
                </a:cxn>
                <a:cxn ang="0">
                  <a:pos x="202" y="40"/>
                </a:cxn>
                <a:cxn ang="0">
                  <a:pos x="186" y="12"/>
                </a:cxn>
                <a:cxn ang="0">
                  <a:pos x="172" y="4"/>
                </a:cxn>
                <a:cxn ang="0">
                  <a:pos x="156" y="0"/>
                </a:cxn>
                <a:cxn ang="0">
                  <a:pos x="150" y="0"/>
                </a:cxn>
                <a:cxn ang="0">
                  <a:pos x="132" y="12"/>
                </a:cxn>
                <a:cxn ang="0">
                  <a:pos x="112" y="26"/>
                </a:cxn>
                <a:cxn ang="0">
                  <a:pos x="106" y="28"/>
                </a:cxn>
                <a:cxn ang="0">
                  <a:pos x="90" y="28"/>
                </a:cxn>
                <a:cxn ang="0">
                  <a:pos x="66" y="26"/>
                </a:cxn>
                <a:cxn ang="0">
                  <a:pos x="52" y="32"/>
                </a:cxn>
                <a:cxn ang="0">
                  <a:pos x="46" y="40"/>
                </a:cxn>
                <a:cxn ang="0">
                  <a:pos x="34" y="78"/>
                </a:cxn>
                <a:cxn ang="0">
                  <a:pos x="32" y="122"/>
                </a:cxn>
                <a:cxn ang="0">
                  <a:pos x="36" y="206"/>
                </a:cxn>
                <a:cxn ang="0">
                  <a:pos x="34" y="228"/>
                </a:cxn>
                <a:cxn ang="0">
                  <a:pos x="28" y="258"/>
                </a:cxn>
                <a:cxn ang="0">
                  <a:pos x="20" y="276"/>
                </a:cxn>
                <a:cxn ang="0">
                  <a:pos x="0" y="290"/>
                </a:cxn>
                <a:cxn ang="0">
                  <a:pos x="72" y="510"/>
                </a:cxn>
                <a:cxn ang="0">
                  <a:pos x="90" y="542"/>
                </a:cxn>
                <a:cxn ang="0">
                  <a:pos x="102" y="544"/>
                </a:cxn>
                <a:cxn ang="0">
                  <a:pos x="106" y="528"/>
                </a:cxn>
                <a:cxn ang="0">
                  <a:pos x="124" y="492"/>
                </a:cxn>
                <a:cxn ang="0">
                  <a:pos x="130" y="476"/>
                </a:cxn>
                <a:cxn ang="0">
                  <a:pos x="140" y="448"/>
                </a:cxn>
                <a:cxn ang="0">
                  <a:pos x="158" y="428"/>
                </a:cxn>
                <a:cxn ang="0">
                  <a:pos x="168" y="420"/>
                </a:cxn>
                <a:cxn ang="0">
                  <a:pos x="190" y="402"/>
                </a:cxn>
                <a:cxn ang="0">
                  <a:pos x="198" y="392"/>
                </a:cxn>
                <a:cxn ang="0">
                  <a:pos x="204" y="370"/>
                </a:cxn>
                <a:cxn ang="0">
                  <a:pos x="208" y="352"/>
                </a:cxn>
                <a:cxn ang="0">
                  <a:pos x="212" y="348"/>
                </a:cxn>
                <a:cxn ang="0">
                  <a:pos x="222" y="344"/>
                </a:cxn>
                <a:cxn ang="0">
                  <a:pos x="232" y="346"/>
                </a:cxn>
                <a:cxn ang="0">
                  <a:pos x="250" y="352"/>
                </a:cxn>
                <a:cxn ang="0">
                  <a:pos x="260" y="350"/>
                </a:cxn>
                <a:cxn ang="0">
                  <a:pos x="270" y="342"/>
                </a:cxn>
                <a:cxn ang="0">
                  <a:pos x="284" y="320"/>
                </a:cxn>
                <a:cxn ang="0">
                  <a:pos x="290" y="308"/>
                </a:cxn>
                <a:cxn ang="0">
                  <a:pos x="312" y="284"/>
                </a:cxn>
                <a:cxn ang="0">
                  <a:pos x="338" y="262"/>
                </a:cxn>
                <a:cxn ang="0">
                  <a:pos x="350" y="272"/>
                </a:cxn>
                <a:cxn ang="0">
                  <a:pos x="356" y="256"/>
                </a:cxn>
                <a:cxn ang="0">
                  <a:pos x="350" y="250"/>
                </a:cxn>
                <a:cxn ang="0">
                  <a:pos x="332" y="238"/>
                </a:cxn>
                <a:cxn ang="0">
                  <a:pos x="328" y="234"/>
                </a:cxn>
              </a:cxnLst>
              <a:rect l="0" t="0" r="r" b="b"/>
              <a:pathLst>
                <a:path w="356" h="544">
                  <a:moveTo>
                    <a:pt x="328" y="234"/>
                  </a:moveTo>
                  <a:lnTo>
                    <a:pt x="328" y="234"/>
                  </a:lnTo>
                  <a:lnTo>
                    <a:pt x="328" y="228"/>
                  </a:lnTo>
                  <a:lnTo>
                    <a:pt x="328" y="222"/>
                  </a:lnTo>
                  <a:lnTo>
                    <a:pt x="330" y="214"/>
                  </a:lnTo>
                  <a:lnTo>
                    <a:pt x="330" y="214"/>
                  </a:lnTo>
                  <a:lnTo>
                    <a:pt x="310" y="208"/>
                  </a:lnTo>
                  <a:lnTo>
                    <a:pt x="292" y="198"/>
                  </a:lnTo>
                  <a:lnTo>
                    <a:pt x="274" y="188"/>
                  </a:lnTo>
                  <a:lnTo>
                    <a:pt x="258" y="174"/>
                  </a:lnTo>
                  <a:lnTo>
                    <a:pt x="244" y="160"/>
                  </a:lnTo>
                  <a:lnTo>
                    <a:pt x="232" y="142"/>
                  </a:lnTo>
                  <a:lnTo>
                    <a:pt x="224" y="124"/>
                  </a:lnTo>
                  <a:lnTo>
                    <a:pt x="216" y="104"/>
                  </a:lnTo>
                  <a:lnTo>
                    <a:pt x="216" y="104"/>
                  </a:lnTo>
                  <a:lnTo>
                    <a:pt x="210" y="72"/>
                  </a:lnTo>
                  <a:lnTo>
                    <a:pt x="208" y="56"/>
                  </a:lnTo>
                  <a:lnTo>
                    <a:pt x="202" y="40"/>
                  </a:lnTo>
                  <a:lnTo>
                    <a:pt x="194" y="24"/>
                  </a:lnTo>
                  <a:lnTo>
                    <a:pt x="186" y="12"/>
                  </a:lnTo>
                  <a:lnTo>
                    <a:pt x="180" y="8"/>
                  </a:lnTo>
                  <a:lnTo>
                    <a:pt x="172" y="4"/>
                  </a:lnTo>
                  <a:lnTo>
                    <a:pt x="166" y="2"/>
                  </a:lnTo>
                  <a:lnTo>
                    <a:pt x="156" y="0"/>
                  </a:lnTo>
                  <a:lnTo>
                    <a:pt x="156" y="0"/>
                  </a:lnTo>
                  <a:lnTo>
                    <a:pt x="150" y="0"/>
                  </a:lnTo>
                  <a:lnTo>
                    <a:pt x="144" y="2"/>
                  </a:lnTo>
                  <a:lnTo>
                    <a:pt x="132" y="12"/>
                  </a:lnTo>
                  <a:lnTo>
                    <a:pt x="120" y="22"/>
                  </a:lnTo>
                  <a:lnTo>
                    <a:pt x="112" y="26"/>
                  </a:lnTo>
                  <a:lnTo>
                    <a:pt x="106" y="28"/>
                  </a:lnTo>
                  <a:lnTo>
                    <a:pt x="106" y="28"/>
                  </a:lnTo>
                  <a:lnTo>
                    <a:pt x="98" y="28"/>
                  </a:lnTo>
                  <a:lnTo>
                    <a:pt x="90" y="28"/>
                  </a:lnTo>
                  <a:lnTo>
                    <a:pt x="74" y="26"/>
                  </a:lnTo>
                  <a:lnTo>
                    <a:pt x="66" y="26"/>
                  </a:lnTo>
                  <a:lnTo>
                    <a:pt x="60" y="28"/>
                  </a:lnTo>
                  <a:lnTo>
                    <a:pt x="52" y="32"/>
                  </a:lnTo>
                  <a:lnTo>
                    <a:pt x="46" y="40"/>
                  </a:lnTo>
                  <a:lnTo>
                    <a:pt x="46" y="40"/>
                  </a:lnTo>
                  <a:lnTo>
                    <a:pt x="40" y="58"/>
                  </a:lnTo>
                  <a:lnTo>
                    <a:pt x="34" y="78"/>
                  </a:lnTo>
                  <a:lnTo>
                    <a:pt x="32" y="98"/>
                  </a:lnTo>
                  <a:lnTo>
                    <a:pt x="32" y="122"/>
                  </a:lnTo>
                  <a:lnTo>
                    <a:pt x="36" y="166"/>
                  </a:lnTo>
                  <a:lnTo>
                    <a:pt x="36" y="206"/>
                  </a:lnTo>
                  <a:lnTo>
                    <a:pt x="36" y="206"/>
                  </a:lnTo>
                  <a:lnTo>
                    <a:pt x="34" y="228"/>
                  </a:lnTo>
                  <a:lnTo>
                    <a:pt x="32" y="246"/>
                  </a:lnTo>
                  <a:lnTo>
                    <a:pt x="28" y="258"/>
                  </a:lnTo>
                  <a:lnTo>
                    <a:pt x="24" y="268"/>
                  </a:lnTo>
                  <a:lnTo>
                    <a:pt x="20" y="276"/>
                  </a:lnTo>
                  <a:lnTo>
                    <a:pt x="14" y="282"/>
                  </a:lnTo>
                  <a:lnTo>
                    <a:pt x="0" y="290"/>
                  </a:lnTo>
                  <a:lnTo>
                    <a:pt x="66" y="492"/>
                  </a:lnTo>
                  <a:lnTo>
                    <a:pt x="72" y="510"/>
                  </a:lnTo>
                  <a:lnTo>
                    <a:pt x="90" y="522"/>
                  </a:lnTo>
                  <a:lnTo>
                    <a:pt x="90" y="542"/>
                  </a:lnTo>
                  <a:lnTo>
                    <a:pt x="102" y="544"/>
                  </a:lnTo>
                  <a:lnTo>
                    <a:pt x="102" y="544"/>
                  </a:lnTo>
                  <a:lnTo>
                    <a:pt x="104" y="536"/>
                  </a:lnTo>
                  <a:lnTo>
                    <a:pt x="106" y="528"/>
                  </a:lnTo>
                  <a:lnTo>
                    <a:pt x="114" y="510"/>
                  </a:lnTo>
                  <a:lnTo>
                    <a:pt x="124" y="492"/>
                  </a:lnTo>
                  <a:lnTo>
                    <a:pt x="130" y="476"/>
                  </a:lnTo>
                  <a:lnTo>
                    <a:pt x="130" y="476"/>
                  </a:lnTo>
                  <a:lnTo>
                    <a:pt x="136" y="460"/>
                  </a:lnTo>
                  <a:lnTo>
                    <a:pt x="140" y="448"/>
                  </a:lnTo>
                  <a:lnTo>
                    <a:pt x="148" y="438"/>
                  </a:lnTo>
                  <a:lnTo>
                    <a:pt x="158" y="428"/>
                  </a:lnTo>
                  <a:lnTo>
                    <a:pt x="158" y="428"/>
                  </a:lnTo>
                  <a:lnTo>
                    <a:pt x="168" y="420"/>
                  </a:lnTo>
                  <a:lnTo>
                    <a:pt x="180" y="412"/>
                  </a:lnTo>
                  <a:lnTo>
                    <a:pt x="190" y="402"/>
                  </a:lnTo>
                  <a:lnTo>
                    <a:pt x="198" y="392"/>
                  </a:lnTo>
                  <a:lnTo>
                    <a:pt x="198" y="392"/>
                  </a:lnTo>
                  <a:lnTo>
                    <a:pt x="202" y="382"/>
                  </a:lnTo>
                  <a:lnTo>
                    <a:pt x="204" y="370"/>
                  </a:lnTo>
                  <a:lnTo>
                    <a:pt x="206" y="358"/>
                  </a:lnTo>
                  <a:lnTo>
                    <a:pt x="208" y="352"/>
                  </a:lnTo>
                  <a:lnTo>
                    <a:pt x="212" y="348"/>
                  </a:lnTo>
                  <a:lnTo>
                    <a:pt x="212" y="348"/>
                  </a:lnTo>
                  <a:lnTo>
                    <a:pt x="218" y="344"/>
                  </a:lnTo>
                  <a:lnTo>
                    <a:pt x="222" y="344"/>
                  </a:lnTo>
                  <a:lnTo>
                    <a:pt x="228" y="344"/>
                  </a:lnTo>
                  <a:lnTo>
                    <a:pt x="232" y="346"/>
                  </a:lnTo>
                  <a:lnTo>
                    <a:pt x="244" y="350"/>
                  </a:lnTo>
                  <a:lnTo>
                    <a:pt x="250" y="352"/>
                  </a:lnTo>
                  <a:lnTo>
                    <a:pt x="260" y="350"/>
                  </a:lnTo>
                  <a:lnTo>
                    <a:pt x="260" y="350"/>
                  </a:lnTo>
                  <a:lnTo>
                    <a:pt x="266" y="346"/>
                  </a:lnTo>
                  <a:lnTo>
                    <a:pt x="270" y="342"/>
                  </a:lnTo>
                  <a:lnTo>
                    <a:pt x="278" y="332"/>
                  </a:lnTo>
                  <a:lnTo>
                    <a:pt x="284" y="320"/>
                  </a:lnTo>
                  <a:lnTo>
                    <a:pt x="290" y="308"/>
                  </a:lnTo>
                  <a:lnTo>
                    <a:pt x="290" y="308"/>
                  </a:lnTo>
                  <a:lnTo>
                    <a:pt x="300" y="296"/>
                  </a:lnTo>
                  <a:lnTo>
                    <a:pt x="312" y="284"/>
                  </a:lnTo>
                  <a:lnTo>
                    <a:pt x="338" y="262"/>
                  </a:lnTo>
                  <a:lnTo>
                    <a:pt x="338" y="262"/>
                  </a:lnTo>
                  <a:lnTo>
                    <a:pt x="350" y="272"/>
                  </a:lnTo>
                  <a:lnTo>
                    <a:pt x="350" y="272"/>
                  </a:lnTo>
                  <a:lnTo>
                    <a:pt x="356" y="262"/>
                  </a:lnTo>
                  <a:lnTo>
                    <a:pt x="356" y="256"/>
                  </a:lnTo>
                  <a:lnTo>
                    <a:pt x="354" y="252"/>
                  </a:lnTo>
                  <a:lnTo>
                    <a:pt x="350" y="250"/>
                  </a:lnTo>
                  <a:lnTo>
                    <a:pt x="338" y="244"/>
                  </a:lnTo>
                  <a:lnTo>
                    <a:pt x="332" y="238"/>
                  </a:lnTo>
                  <a:lnTo>
                    <a:pt x="328" y="234"/>
                  </a:lnTo>
                  <a:lnTo>
                    <a:pt x="328" y="234"/>
                  </a:lnTo>
                  <a:close/>
                </a:path>
              </a:pathLst>
            </a:custGeom>
            <a:solidFill>
              <a:schemeClr val="accent3">
                <a:lumMod val="75000"/>
              </a:schemeClr>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23" name="Freeform 20">
              <a:extLst>
                <a:ext uri="{FF2B5EF4-FFF2-40B4-BE49-F238E27FC236}">
                  <a16:creationId xmlns:a16="http://schemas.microsoft.com/office/drawing/2014/main" id="{C3AF45A4-F245-4798-9BB2-38DF18B08E62}"/>
                </a:ext>
              </a:extLst>
            </p:cNvPr>
            <p:cNvSpPr>
              <a:spLocks/>
            </p:cNvSpPr>
            <p:nvPr>
              <p:custDataLst>
                <p:tags r:id="rId20"/>
              </p:custDataLst>
            </p:nvPr>
          </p:nvSpPr>
          <p:spPr bwMode="auto">
            <a:xfrm>
              <a:off x="7460349" y="2565648"/>
              <a:ext cx="395610" cy="216705"/>
            </a:xfrm>
            <a:custGeom>
              <a:avLst/>
              <a:gdLst/>
              <a:ahLst/>
              <a:cxnLst>
                <a:cxn ang="0">
                  <a:pos x="310" y="100"/>
                </a:cxn>
                <a:cxn ang="0">
                  <a:pos x="310" y="100"/>
                </a:cxn>
                <a:cxn ang="0">
                  <a:pos x="306" y="94"/>
                </a:cxn>
                <a:cxn ang="0">
                  <a:pos x="302" y="90"/>
                </a:cxn>
                <a:cxn ang="0">
                  <a:pos x="302" y="90"/>
                </a:cxn>
                <a:cxn ang="0">
                  <a:pos x="298" y="96"/>
                </a:cxn>
                <a:cxn ang="0">
                  <a:pos x="288" y="104"/>
                </a:cxn>
                <a:cxn ang="0">
                  <a:pos x="282" y="108"/>
                </a:cxn>
                <a:cxn ang="0">
                  <a:pos x="274" y="112"/>
                </a:cxn>
                <a:cxn ang="0">
                  <a:pos x="266" y="112"/>
                </a:cxn>
                <a:cxn ang="0">
                  <a:pos x="258" y="112"/>
                </a:cxn>
                <a:cxn ang="0">
                  <a:pos x="258" y="112"/>
                </a:cxn>
                <a:cxn ang="0">
                  <a:pos x="250" y="108"/>
                </a:cxn>
                <a:cxn ang="0">
                  <a:pos x="244" y="102"/>
                </a:cxn>
                <a:cxn ang="0">
                  <a:pos x="232" y="92"/>
                </a:cxn>
                <a:cxn ang="0">
                  <a:pos x="220" y="82"/>
                </a:cxn>
                <a:cxn ang="0">
                  <a:pos x="212" y="78"/>
                </a:cxn>
                <a:cxn ang="0">
                  <a:pos x="204" y="76"/>
                </a:cxn>
                <a:cxn ang="0">
                  <a:pos x="204" y="76"/>
                </a:cxn>
                <a:cxn ang="0">
                  <a:pos x="208" y="66"/>
                </a:cxn>
                <a:cxn ang="0">
                  <a:pos x="216" y="54"/>
                </a:cxn>
                <a:cxn ang="0">
                  <a:pos x="220" y="42"/>
                </a:cxn>
                <a:cxn ang="0">
                  <a:pos x="222" y="38"/>
                </a:cxn>
                <a:cxn ang="0">
                  <a:pos x="222" y="32"/>
                </a:cxn>
                <a:cxn ang="0">
                  <a:pos x="222" y="32"/>
                </a:cxn>
                <a:cxn ang="0">
                  <a:pos x="218" y="22"/>
                </a:cxn>
                <a:cxn ang="0">
                  <a:pos x="212" y="16"/>
                </a:cxn>
                <a:cxn ang="0">
                  <a:pos x="204" y="8"/>
                </a:cxn>
                <a:cxn ang="0">
                  <a:pos x="200" y="0"/>
                </a:cxn>
                <a:cxn ang="0">
                  <a:pos x="162" y="36"/>
                </a:cxn>
                <a:cxn ang="0">
                  <a:pos x="4" y="82"/>
                </a:cxn>
                <a:cxn ang="0">
                  <a:pos x="0" y="162"/>
                </a:cxn>
                <a:cxn ang="0">
                  <a:pos x="6" y="168"/>
                </a:cxn>
                <a:cxn ang="0">
                  <a:pos x="184" y="122"/>
                </a:cxn>
                <a:cxn ang="0">
                  <a:pos x="184" y="130"/>
                </a:cxn>
                <a:cxn ang="0">
                  <a:pos x="218" y="172"/>
                </a:cxn>
                <a:cxn ang="0">
                  <a:pos x="218" y="172"/>
                </a:cxn>
                <a:cxn ang="0">
                  <a:pos x="226" y="166"/>
                </a:cxn>
                <a:cxn ang="0">
                  <a:pos x="234" y="160"/>
                </a:cxn>
                <a:cxn ang="0">
                  <a:pos x="234" y="160"/>
                </a:cxn>
                <a:cxn ang="0">
                  <a:pos x="258" y="152"/>
                </a:cxn>
                <a:cxn ang="0">
                  <a:pos x="274" y="146"/>
                </a:cxn>
                <a:cxn ang="0">
                  <a:pos x="288" y="140"/>
                </a:cxn>
                <a:cxn ang="0">
                  <a:pos x="302" y="132"/>
                </a:cxn>
                <a:cxn ang="0">
                  <a:pos x="310" y="122"/>
                </a:cxn>
                <a:cxn ang="0">
                  <a:pos x="314" y="118"/>
                </a:cxn>
                <a:cxn ang="0">
                  <a:pos x="314" y="112"/>
                </a:cxn>
                <a:cxn ang="0">
                  <a:pos x="314" y="106"/>
                </a:cxn>
                <a:cxn ang="0">
                  <a:pos x="310" y="100"/>
                </a:cxn>
                <a:cxn ang="0">
                  <a:pos x="310" y="100"/>
                </a:cxn>
              </a:cxnLst>
              <a:rect l="0" t="0" r="r" b="b"/>
              <a:pathLst>
                <a:path w="314" h="172">
                  <a:moveTo>
                    <a:pt x="310" y="100"/>
                  </a:moveTo>
                  <a:lnTo>
                    <a:pt x="310" y="100"/>
                  </a:lnTo>
                  <a:lnTo>
                    <a:pt x="306" y="94"/>
                  </a:lnTo>
                  <a:lnTo>
                    <a:pt x="302" y="90"/>
                  </a:lnTo>
                  <a:lnTo>
                    <a:pt x="302" y="90"/>
                  </a:lnTo>
                  <a:lnTo>
                    <a:pt x="298" y="96"/>
                  </a:lnTo>
                  <a:lnTo>
                    <a:pt x="288" y="104"/>
                  </a:lnTo>
                  <a:lnTo>
                    <a:pt x="282" y="108"/>
                  </a:lnTo>
                  <a:lnTo>
                    <a:pt x="274" y="112"/>
                  </a:lnTo>
                  <a:lnTo>
                    <a:pt x="266" y="112"/>
                  </a:lnTo>
                  <a:lnTo>
                    <a:pt x="258" y="112"/>
                  </a:lnTo>
                  <a:lnTo>
                    <a:pt x="258" y="112"/>
                  </a:lnTo>
                  <a:lnTo>
                    <a:pt x="250" y="108"/>
                  </a:lnTo>
                  <a:lnTo>
                    <a:pt x="244" y="102"/>
                  </a:lnTo>
                  <a:lnTo>
                    <a:pt x="232" y="92"/>
                  </a:lnTo>
                  <a:lnTo>
                    <a:pt x="220" y="82"/>
                  </a:lnTo>
                  <a:lnTo>
                    <a:pt x="212" y="78"/>
                  </a:lnTo>
                  <a:lnTo>
                    <a:pt x="204" y="76"/>
                  </a:lnTo>
                  <a:lnTo>
                    <a:pt x="204" y="76"/>
                  </a:lnTo>
                  <a:lnTo>
                    <a:pt x="208" y="66"/>
                  </a:lnTo>
                  <a:lnTo>
                    <a:pt x="216" y="54"/>
                  </a:lnTo>
                  <a:lnTo>
                    <a:pt x="220" y="42"/>
                  </a:lnTo>
                  <a:lnTo>
                    <a:pt x="222" y="38"/>
                  </a:lnTo>
                  <a:lnTo>
                    <a:pt x="222" y="32"/>
                  </a:lnTo>
                  <a:lnTo>
                    <a:pt x="222" y="32"/>
                  </a:lnTo>
                  <a:lnTo>
                    <a:pt x="218" y="22"/>
                  </a:lnTo>
                  <a:lnTo>
                    <a:pt x="212" y="16"/>
                  </a:lnTo>
                  <a:lnTo>
                    <a:pt x="204" y="8"/>
                  </a:lnTo>
                  <a:lnTo>
                    <a:pt x="200" y="0"/>
                  </a:lnTo>
                  <a:lnTo>
                    <a:pt x="162" y="36"/>
                  </a:lnTo>
                  <a:lnTo>
                    <a:pt x="4" y="82"/>
                  </a:lnTo>
                  <a:lnTo>
                    <a:pt x="0" y="162"/>
                  </a:lnTo>
                  <a:lnTo>
                    <a:pt x="6" y="168"/>
                  </a:lnTo>
                  <a:lnTo>
                    <a:pt x="184" y="122"/>
                  </a:lnTo>
                  <a:lnTo>
                    <a:pt x="184" y="130"/>
                  </a:lnTo>
                  <a:lnTo>
                    <a:pt x="218" y="172"/>
                  </a:lnTo>
                  <a:lnTo>
                    <a:pt x="218" y="172"/>
                  </a:lnTo>
                  <a:lnTo>
                    <a:pt x="226" y="166"/>
                  </a:lnTo>
                  <a:lnTo>
                    <a:pt x="234" y="160"/>
                  </a:lnTo>
                  <a:lnTo>
                    <a:pt x="234" y="160"/>
                  </a:lnTo>
                  <a:lnTo>
                    <a:pt x="258" y="152"/>
                  </a:lnTo>
                  <a:lnTo>
                    <a:pt x="274" y="146"/>
                  </a:lnTo>
                  <a:lnTo>
                    <a:pt x="288" y="140"/>
                  </a:lnTo>
                  <a:lnTo>
                    <a:pt x="302" y="132"/>
                  </a:lnTo>
                  <a:lnTo>
                    <a:pt x="310" y="122"/>
                  </a:lnTo>
                  <a:lnTo>
                    <a:pt x="314" y="118"/>
                  </a:lnTo>
                  <a:lnTo>
                    <a:pt x="314" y="112"/>
                  </a:lnTo>
                  <a:lnTo>
                    <a:pt x="314" y="106"/>
                  </a:lnTo>
                  <a:lnTo>
                    <a:pt x="310" y="100"/>
                  </a:lnTo>
                  <a:lnTo>
                    <a:pt x="310" y="10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24" name="Freeform 21">
              <a:extLst>
                <a:ext uri="{FF2B5EF4-FFF2-40B4-BE49-F238E27FC236}">
                  <a16:creationId xmlns:a16="http://schemas.microsoft.com/office/drawing/2014/main" id="{2ABC9954-9430-442C-85C8-F4258198E4D6}"/>
                </a:ext>
              </a:extLst>
            </p:cNvPr>
            <p:cNvSpPr>
              <a:spLocks/>
            </p:cNvSpPr>
            <p:nvPr>
              <p:custDataLst>
                <p:tags r:id="rId21"/>
              </p:custDataLst>
            </p:nvPr>
          </p:nvSpPr>
          <p:spPr bwMode="auto">
            <a:xfrm>
              <a:off x="7467908" y="2731957"/>
              <a:ext cx="199066" cy="249462"/>
            </a:xfrm>
            <a:custGeom>
              <a:avLst/>
              <a:gdLst/>
              <a:ahLst/>
              <a:cxnLst>
                <a:cxn ang="0">
                  <a:pos x="140" y="0"/>
                </a:cxn>
                <a:cxn ang="0">
                  <a:pos x="0" y="36"/>
                </a:cxn>
                <a:cxn ang="0">
                  <a:pos x="2" y="38"/>
                </a:cxn>
                <a:cxn ang="0">
                  <a:pos x="18" y="124"/>
                </a:cxn>
                <a:cxn ang="0">
                  <a:pos x="8" y="142"/>
                </a:cxn>
                <a:cxn ang="0">
                  <a:pos x="38" y="198"/>
                </a:cxn>
                <a:cxn ang="0">
                  <a:pos x="38" y="198"/>
                </a:cxn>
                <a:cxn ang="0">
                  <a:pos x="56" y="184"/>
                </a:cxn>
                <a:cxn ang="0">
                  <a:pos x="76" y="168"/>
                </a:cxn>
                <a:cxn ang="0">
                  <a:pos x="118" y="142"/>
                </a:cxn>
                <a:cxn ang="0">
                  <a:pos x="118" y="142"/>
                </a:cxn>
                <a:cxn ang="0">
                  <a:pos x="140" y="128"/>
                </a:cxn>
                <a:cxn ang="0">
                  <a:pos x="150" y="120"/>
                </a:cxn>
                <a:cxn ang="0">
                  <a:pos x="158" y="112"/>
                </a:cxn>
                <a:cxn ang="0">
                  <a:pos x="154" y="44"/>
                </a:cxn>
                <a:cxn ang="0">
                  <a:pos x="140" y="0"/>
                </a:cxn>
              </a:cxnLst>
              <a:rect l="0" t="0" r="r" b="b"/>
              <a:pathLst>
                <a:path w="158" h="198">
                  <a:moveTo>
                    <a:pt x="140" y="0"/>
                  </a:moveTo>
                  <a:lnTo>
                    <a:pt x="0" y="36"/>
                  </a:lnTo>
                  <a:lnTo>
                    <a:pt x="2" y="38"/>
                  </a:lnTo>
                  <a:lnTo>
                    <a:pt x="18" y="124"/>
                  </a:lnTo>
                  <a:lnTo>
                    <a:pt x="8" y="142"/>
                  </a:lnTo>
                  <a:lnTo>
                    <a:pt x="38" y="198"/>
                  </a:lnTo>
                  <a:lnTo>
                    <a:pt x="38" y="198"/>
                  </a:lnTo>
                  <a:lnTo>
                    <a:pt x="56" y="184"/>
                  </a:lnTo>
                  <a:lnTo>
                    <a:pt x="76" y="168"/>
                  </a:lnTo>
                  <a:lnTo>
                    <a:pt x="118" y="142"/>
                  </a:lnTo>
                  <a:lnTo>
                    <a:pt x="118" y="142"/>
                  </a:lnTo>
                  <a:lnTo>
                    <a:pt x="140" y="128"/>
                  </a:lnTo>
                  <a:lnTo>
                    <a:pt x="150" y="120"/>
                  </a:lnTo>
                  <a:lnTo>
                    <a:pt x="158" y="112"/>
                  </a:lnTo>
                  <a:lnTo>
                    <a:pt x="154" y="44"/>
                  </a:lnTo>
                  <a:lnTo>
                    <a:pt x="140" y="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25" name="Freeform 22">
              <a:extLst>
                <a:ext uri="{FF2B5EF4-FFF2-40B4-BE49-F238E27FC236}">
                  <a16:creationId xmlns:a16="http://schemas.microsoft.com/office/drawing/2014/main" id="{BE70E0C7-E5D6-47B5-9440-B540D3BA13DD}"/>
                </a:ext>
              </a:extLst>
            </p:cNvPr>
            <p:cNvSpPr>
              <a:spLocks/>
            </p:cNvSpPr>
            <p:nvPr>
              <p:custDataLst>
                <p:tags r:id="rId22"/>
              </p:custDataLst>
            </p:nvPr>
          </p:nvSpPr>
          <p:spPr bwMode="auto">
            <a:xfrm>
              <a:off x="7644295" y="2719358"/>
              <a:ext cx="90713" cy="153708"/>
            </a:xfrm>
            <a:custGeom>
              <a:avLst/>
              <a:gdLst/>
              <a:ahLst/>
              <a:cxnLst>
                <a:cxn ang="0">
                  <a:pos x="72" y="50"/>
                </a:cxn>
                <a:cxn ang="0">
                  <a:pos x="38" y="8"/>
                </a:cxn>
                <a:cxn ang="0">
                  <a:pos x="38" y="0"/>
                </a:cxn>
                <a:cxn ang="0">
                  <a:pos x="0" y="10"/>
                </a:cxn>
                <a:cxn ang="0">
                  <a:pos x="14" y="54"/>
                </a:cxn>
                <a:cxn ang="0">
                  <a:pos x="18" y="122"/>
                </a:cxn>
                <a:cxn ang="0">
                  <a:pos x="18" y="122"/>
                </a:cxn>
                <a:cxn ang="0">
                  <a:pos x="18" y="122"/>
                </a:cxn>
                <a:cxn ang="0">
                  <a:pos x="18" y="122"/>
                </a:cxn>
                <a:cxn ang="0">
                  <a:pos x="30" y="104"/>
                </a:cxn>
                <a:cxn ang="0">
                  <a:pos x="44" y="86"/>
                </a:cxn>
                <a:cxn ang="0">
                  <a:pos x="56" y="68"/>
                </a:cxn>
                <a:cxn ang="0">
                  <a:pos x="72" y="50"/>
                </a:cxn>
                <a:cxn ang="0">
                  <a:pos x="72" y="50"/>
                </a:cxn>
              </a:cxnLst>
              <a:rect l="0" t="0" r="r" b="b"/>
              <a:pathLst>
                <a:path w="72" h="122">
                  <a:moveTo>
                    <a:pt x="72" y="50"/>
                  </a:moveTo>
                  <a:lnTo>
                    <a:pt x="38" y="8"/>
                  </a:lnTo>
                  <a:lnTo>
                    <a:pt x="38" y="0"/>
                  </a:lnTo>
                  <a:lnTo>
                    <a:pt x="0" y="10"/>
                  </a:lnTo>
                  <a:lnTo>
                    <a:pt x="14" y="54"/>
                  </a:lnTo>
                  <a:lnTo>
                    <a:pt x="18" y="122"/>
                  </a:lnTo>
                  <a:lnTo>
                    <a:pt x="18" y="122"/>
                  </a:lnTo>
                  <a:lnTo>
                    <a:pt x="18" y="122"/>
                  </a:lnTo>
                  <a:lnTo>
                    <a:pt x="18" y="122"/>
                  </a:lnTo>
                  <a:lnTo>
                    <a:pt x="30" y="104"/>
                  </a:lnTo>
                  <a:lnTo>
                    <a:pt x="44" y="86"/>
                  </a:lnTo>
                  <a:lnTo>
                    <a:pt x="56" y="68"/>
                  </a:lnTo>
                  <a:lnTo>
                    <a:pt x="72" y="50"/>
                  </a:lnTo>
                  <a:lnTo>
                    <a:pt x="72" y="5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26" name="Freeform 23">
              <a:extLst>
                <a:ext uri="{FF2B5EF4-FFF2-40B4-BE49-F238E27FC236}">
                  <a16:creationId xmlns:a16="http://schemas.microsoft.com/office/drawing/2014/main" id="{4BC2879F-360F-413E-8F07-9E435ADA9643}"/>
                </a:ext>
              </a:extLst>
            </p:cNvPr>
            <p:cNvSpPr>
              <a:spLocks/>
            </p:cNvSpPr>
            <p:nvPr>
              <p:custDataLst>
                <p:tags r:id="rId23"/>
              </p:custDataLst>
            </p:nvPr>
          </p:nvSpPr>
          <p:spPr bwMode="auto">
            <a:xfrm>
              <a:off x="6802679" y="2343905"/>
              <a:ext cx="713106" cy="672790"/>
            </a:xfrm>
            <a:custGeom>
              <a:avLst/>
              <a:gdLst/>
              <a:ahLst/>
              <a:cxnLst>
                <a:cxn ang="0">
                  <a:pos x="536" y="450"/>
                </a:cxn>
                <a:cxn ang="0">
                  <a:pos x="530" y="346"/>
                </a:cxn>
                <a:cxn ang="0">
                  <a:pos x="526" y="256"/>
                </a:cxn>
                <a:cxn ang="0">
                  <a:pos x="488" y="158"/>
                </a:cxn>
                <a:cxn ang="0">
                  <a:pos x="488" y="144"/>
                </a:cxn>
                <a:cxn ang="0">
                  <a:pos x="474" y="108"/>
                </a:cxn>
                <a:cxn ang="0">
                  <a:pos x="472" y="96"/>
                </a:cxn>
                <a:cxn ang="0">
                  <a:pos x="472" y="58"/>
                </a:cxn>
                <a:cxn ang="0">
                  <a:pos x="458" y="0"/>
                </a:cxn>
                <a:cxn ang="0">
                  <a:pos x="398" y="12"/>
                </a:cxn>
                <a:cxn ang="0">
                  <a:pos x="348" y="20"/>
                </a:cxn>
                <a:cxn ang="0">
                  <a:pos x="316" y="28"/>
                </a:cxn>
                <a:cxn ang="0">
                  <a:pos x="296" y="46"/>
                </a:cxn>
                <a:cxn ang="0">
                  <a:pos x="286" y="72"/>
                </a:cxn>
                <a:cxn ang="0">
                  <a:pos x="280" y="100"/>
                </a:cxn>
                <a:cxn ang="0">
                  <a:pos x="274" y="164"/>
                </a:cxn>
                <a:cxn ang="0">
                  <a:pos x="266" y="208"/>
                </a:cxn>
                <a:cxn ang="0">
                  <a:pos x="262" y="222"/>
                </a:cxn>
                <a:cxn ang="0">
                  <a:pos x="248" y="242"/>
                </a:cxn>
                <a:cxn ang="0">
                  <a:pos x="232" y="256"/>
                </a:cxn>
                <a:cxn ang="0">
                  <a:pos x="202" y="264"/>
                </a:cxn>
                <a:cxn ang="0">
                  <a:pos x="150" y="276"/>
                </a:cxn>
                <a:cxn ang="0">
                  <a:pos x="98" y="286"/>
                </a:cxn>
                <a:cxn ang="0">
                  <a:pos x="78" y="294"/>
                </a:cxn>
                <a:cxn ang="0">
                  <a:pos x="70" y="302"/>
                </a:cxn>
                <a:cxn ang="0">
                  <a:pos x="58" y="318"/>
                </a:cxn>
                <a:cxn ang="0">
                  <a:pos x="46" y="358"/>
                </a:cxn>
                <a:cxn ang="0">
                  <a:pos x="40" y="378"/>
                </a:cxn>
                <a:cxn ang="0">
                  <a:pos x="22" y="406"/>
                </a:cxn>
                <a:cxn ang="0">
                  <a:pos x="0" y="430"/>
                </a:cxn>
                <a:cxn ang="0">
                  <a:pos x="370" y="382"/>
                </a:cxn>
                <a:cxn ang="0">
                  <a:pos x="406" y="422"/>
                </a:cxn>
                <a:cxn ang="0">
                  <a:pos x="444" y="438"/>
                </a:cxn>
                <a:cxn ang="0">
                  <a:pos x="548" y="534"/>
                </a:cxn>
                <a:cxn ang="0">
                  <a:pos x="552" y="522"/>
                </a:cxn>
                <a:cxn ang="0">
                  <a:pos x="560" y="512"/>
                </a:cxn>
                <a:cxn ang="0">
                  <a:pos x="566" y="506"/>
                </a:cxn>
              </a:cxnLst>
              <a:rect l="0" t="0" r="r" b="b"/>
              <a:pathLst>
                <a:path w="566" h="534">
                  <a:moveTo>
                    <a:pt x="566" y="506"/>
                  </a:moveTo>
                  <a:lnTo>
                    <a:pt x="536" y="450"/>
                  </a:lnTo>
                  <a:lnTo>
                    <a:pt x="546" y="432"/>
                  </a:lnTo>
                  <a:lnTo>
                    <a:pt x="530" y="346"/>
                  </a:lnTo>
                  <a:lnTo>
                    <a:pt x="522" y="338"/>
                  </a:lnTo>
                  <a:lnTo>
                    <a:pt x="526" y="256"/>
                  </a:lnTo>
                  <a:lnTo>
                    <a:pt x="502" y="168"/>
                  </a:lnTo>
                  <a:lnTo>
                    <a:pt x="488" y="158"/>
                  </a:lnTo>
                  <a:lnTo>
                    <a:pt x="488" y="144"/>
                  </a:lnTo>
                  <a:lnTo>
                    <a:pt x="488" y="144"/>
                  </a:lnTo>
                  <a:lnTo>
                    <a:pt x="480" y="124"/>
                  </a:lnTo>
                  <a:lnTo>
                    <a:pt x="474" y="108"/>
                  </a:lnTo>
                  <a:lnTo>
                    <a:pt x="472" y="96"/>
                  </a:lnTo>
                  <a:lnTo>
                    <a:pt x="472" y="96"/>
                  </a:lnTo>
                  <a:lnTo>
                    <a:pt x="470" y="74"/>
                  </a:lnTo>
                  <a:lnTo>
                    <a:pt x="472" y="58"/>
                  </a:lnTo>
                  <a:lnTo>
                    <a:pt x="464" y="48"/>
                  </a:lnTo>
                  <a:lnTo>
                    <a:pt x="458" y="0"/>
                  </a:lnTo>
                  <a:lnTo>
                    <a:pt x="458" y="0"/>
                  </a:lnTo>
                  <a:lnTo>
                    <a:pt x="398" y="12"/>
                  </a:lnTo>
                  <a:lnTo>
                    <a:pt x="348" y="20"/>
                  </a:lnTo>
                  <a:lnTo>
                    <a:pt x="348" y="20"/>
                  </a:lnTo>
                  <a:lnTo>
                    <a:pt x="330" y="24"/>
                  </a:lnTo>
                  <a:lnTo>
                    <a:pt x="316" y="28"/>
                  </a:lnTo>
                  <a:lnTo>
                    <a:pt x="306" y="36"/>
                  </a:lnTo>
                  <a:lnTo>
                    <a:pt x="296" y="46"/>
                  </a:lnTo>
                  <a:lnTo>
                    <a:pt x="290" y="58"/>
                  </a:lnTo>
                  <a:lnTo>
                    <a:pt x="286" y="72"/>
                  </a:lnTo>
                  <a:lnTo>
                    <a:pt x="282" y="86"/>
                  </a:lnTo>
                  <a:lnTo>
                    <a:pt x="280" y="100"/>
                  </a:lnTo>
                  <a:lnTo>
                    <a:pt x="276" y="132"/>
                  </a:lnTo>
                  <a:lnTo>
                    <a:pt x="274" y="164"/>
                  </a:lnTo>
                  <a:lnTo>
                    <a:pt x="270" y="194"/>
                  </a:lnTo>
                  <a:lnTo>
                    <a:pt x="266" y="208"/>
                  </a:lnTo>
                  <a:lnTo>
                    <a:pt x="262" y="222"/>
                  </a:lnTo>
                  <a:lnTo>
                    <a:pt x="262" y="222"/>
                  </a:lnTo>
                  <a:lnTo>
                    <a:pt x="256" y="234"/>
                  </a:lnTo>
                  <a:lnTo>
                    <a:pt x="248" y="242"/>
                  </a:lnTo>
                  <a:lnTo>
                    <a:pt x="242" y="250"/>
                  </a:lnTo>
                  <a:lnTo>
                    <a:pt x="232" y="256"/>
                  </a:lnTo>
                  <a:lnTo>
                    <a:pt x="218" y="260"/>
                  </a:lnTo>
                  <a:lnTo>
                    <a:pt x="202" y="264"/>
                  </a:lnTo>
                  <a:lnTo>
                    <a:pt x="150" y="276"/>
                  </a:lnTo>
                  <a:lnTo>
                    <a:pt x="150" y="276"/>
                  </a:lnTo>
                  <a:lnTo>
                    <a:pt x="108" y="284"/>
                  </a:lnTo>
                  <a:lnTo>
                    <a:pt x="98" y="286"/>
                  </a:lnTo>
                  <a:lnTo>
                    <a:pt x="88" y="290"/>
                  </a:lnTo>
                  <a:lnTo>
                    <a:pt x="78" y="294"/>
                  </a:lnTo>
                  <a:lnTo>
                    <a:pt x="70" y="302"/>
                  </a:lnTo>
                  <a:lnTo>
                    <a:pt x="70" y="302"/>
                  </a:lnTo>
                  <a:lnTo>
                    <a:pt x="64" y="310"/>
                  </a:lnTo>
                  <a:lnTo>
                    <a:pt x="58" y="318"/>
                  </a:lnTo>
                  <a:lnTo>
                    <a:pt x="52" y="338"/>
                  </a:lnTo>
                  <a:lnTo>
                    <a:pt x="46" y="358"/>
                  </a:lnTo>
                  <a:lnTo>
                    <a:pt x="40" y="378"/>
                  </a:lnTo>
                  <a:lnTo>
                    <a:pt x="40" y="378"/>
                  </a:lnTo>
                  <a:lnTo>
                    <a:pt x="32" y="392"/>
                  </a:lnTo>
                  <a:lnTo>
                    <a:pt x="22" y="406"/>
                  </a:lnTo>
                  <a:lnTo>
                    <a:pt x="12" y="418"/>
                  </a:lnTo>
                  <a:lnTo>
                    <a:pt x="0" y="430"/>
                  </a:lnTo>
                  <a:lnTo>
                    <a:pt x="4" y="462"/>
                  </a:lnTo>
                  <a:lnTo>
                    <a:pt x="370" y="382"/>
                  </a:lnTo>
                  <a:lnTo>
                    <a:pt x="402" y="398"/>
                  </a:lnTo>
                  <a:lnTo>
                    <a:pt x="406" y="422"/>
                  </a:lnTo>
                  <a:lnTo>
                    <a:pt x="418" y="444"/>
                  </a:lnTo>
                  <a:lnTo>
                    <a:pt x="444" y="438"/>
                  </a:lnTo>
                  <a:lnTo>
                    <a:pt x="524" y="474"/>
                  </a:lnTo>
                  <a:lnTo>
                    <a:pt x="548" y="534"/>
                  </a:lnTo>
                  <a:lnTo>
                    <a:pt x="548" y="534"/>
                  </a:lnTo>
                  <a:lnTo>
                    <a:pt x="552" y="522"/>
                  </a:lnTo>
                  <a:lnTo>
                    <a:pt x="560" y="512"/>
                  </a:lnTo>
                  <a:lnTo>
                    <a:pt x="560" y="512"/>
                  </a:lnTo>
                  <a:lnTo>
                    <a:pt x="566" y="506"/>
                  </a:lnTo>
                  <a:lnTo>
                    <a:pt x="566" y="50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27" name="Freeform 24">
              <a:extLst>
                <a:ext uri="{FF2B5EF4-FFF2-40B4-BE49-F238E27FC236}">
                  <a16:creationId xmlns:a16="http://schemas.microsoft.com/office/drawing/2014/main" id="{0275A5F7-355E-4B3F-8764-F59885643B75}"/>
                </a:ext>
              </a:extLst>
            </p:cNvPr>
            <p:cNvSpPr>
              <a:spLocks/>
            </p:cNvSpPr>
            <p:nvPr>
              <p:custDataLst>
                <p:tags r:id="rId24"/>
              </p:custDataLst>
            </p:nvPr>
          </p:nvSpPr>
          <p:spPr bwMode="auto">
            <a:xfrm>
              <a:off x="7331838" y="2898264"/>
              <a:ext cx="161268" cy="415769"/>
            </a:xfrm>
            <a:custGeom>
              <a:avLst/>
              <a:gdLst/>
              <a:ahLst/>
              <a:cxnLst>
                <a:cxn ang="0">
                  <a:pos x="128" y="94"/>
                </a:cxn>
                <a:cxn ang="0">
                  <a:pos x="104" y="34"/>
                </a:cxn>
                <a:cxn ang="0">
                  <a:pos x="26" y="0"/>
                </a:cxn>
                <a:cxn ang="0">
                  <a:pos x="10" y="32"/>
                </a:cxn>
                <a:cxn ang="0">
                  <a:pos x="0" y="54"/>
                </a:cxn>
                <a:cxn ang="0">
                  <a:pos x="10" y="74"/>
                </a:cxn>
                <a:cxn ang="0">
                  <a:pos x="2" y="94"/>
                </a:cxn>
                <a:cxn ang="0">
                  <a:pos x="48" y="150"/>
                </a:cxn>
                <a:cxn ang="0">
                  <a:pos x="12" y="188"/>
                </a:cxn>
                <a:cxn ang="0">
                  <a:pos x="12" y="188"/>
                </a:cxn>
                <a:cxn ang="0">
                  <a:pos x="8" y="194"/>
                </a:cxn>
                <a:cxn ang="0">
                  <a:pos x="6" y="202"/>
                </a:cxn>
                <a:cxn ang="0">
                  <a:pos x="4" y="210"/>
                </a:cxn>
                <a:cxn ang="0">
                  <a:pos x="2" y="222"/>
                </a:cxn>
                <a:cxn ang="0">
                  <a:pos x="6" y="236"/>
                </a:cxn>
                <a:cxn ang="0">
                  <a:pos x="12" y="250"/>
                </a:cxn>
                <a:cxn ang="0">
                  <a:pos x="24" y="266"/>
                </a:cxn>
                <a:cxn ang="0">
                  <a:pos x="24" y="266"/>
                </a:cxn>
                <a:cxn ang="0">
                  <a:pos x="78" y="330"/>
                </a:cxn>
                <a:cxn ang="0">
                  <a:pos x="78" y="330"/>
                </a:cxn>
                <a:cxn ang="0">
                  <a:pos x="80" y="296"/>
                </a:cxn>
                <a:cxn ang="0">
                  <a:pos x="82" y="280"/>
                </a:cxn>
                <a:cxn ang="0">
                  <a:pos x="84" y="266"/>
                </a:cxn>
                <a:cxn ang="0">
                  <a:pos x="84" y="266"/>
                </a:cxn>
                <a:cxn ang="0">
                  <a:pos x="94" y="242"/>
                </a:cxn>
                <a:cxn ang="0">
                  <a:pos x="104" y="218"/>
                </a:cxn>
                <a:cxn ang="0">
                  <a:pos x="104" y="218"/>
                </a:cxn>
                <a:cxn ang="0">
                  <a:pos x="112" y="202"/>
                </a:cxn>
                <a:cxn ang="0">
                  <a:pos x="116" y="190"/>
                </a:cxn>
                <a:cxn ang="0">
                  <a:pos x="118" y="174"/>
                </a:cxn>
                <a:cxn ang="0">
                  <a:pos x="114" y="158"/>
                </a:cxn>
                <a:cxn ang="0">
                  <a:pos x="114" y="158"/>
                </a:cxn>
                <a:cxn ang="0">
                  <a:pos x="120" y="150"/>
                </a:cxn>
                <a:cxn ang="0">
                  <a:pos x="122" y="142"/>
                </a:cxn>
                <a:cxn ang="0">
                  <a:pos x="124" y="126"/>
                </a:cxn>
                <a:cxn ang="0">
                  <a:pos x="126" y="110"/>
                </a:cxn>
                <a:cxn ang="0">
                  <a:pos x="128" y="94"/>
                </a:cxn>
                <a:cxn ang="0">
                  <a:pos x="128" y="94"/>
                </a:cxn>
              </a:cxnLst>
              <a:rect l="0" t="0" r="r" b="b"/>
              <a:pathLst>
                <a:path w="128" h="330">
                  <a:moveTo>
                    <a:pt x="128" y="94"/>
                  </a:moveTo>
                  <a:lnTo>
                    <a:pt x="104" y="34"/>
                  </a:lnTo>
                  <a:lnTo>
                    <a:pt x="26" y="0"/>
                  </a:lnTo>
                  <a:lnTo>
                    <a:pt x="10" y="32"/>
                  </a:lnTo>
                  <a:lnTo>
                    <a:pt x="0" y="54"/>
                  </a:lnTo>
                  <a:lnTo>
                    <a:pt x="10" y="74"/>
                  </a:lnTo>
                  <a:lnTo>
                    <a:pt x="2" y="94"/>
                  </a:lnTo>
                  <a:lnTo>
                    <a:pt x="48" y="150"/>
                  </a:lnTo>
                  <a:lnTo>
                    <a:pt x="12" y="188"/>
                  </a:lnTo>
                  <a:lnTo>
                    <a:pt x="12" y="188"/>
                  </a:lnTo>
                  <a:lnTo>
                    <a:pt x="8" y="194"/>
                  </a:lnTo>
                  <a:lnTo>
                    <a:pt x="6" y="202"/>
                  </a:lnTo>
                  <a:lnTo>
                    <a:pt x="4" y="210"/>
                  </a:lnTo>
                  <a:lnTo>
                    <a:pt x="2" y="222"/>
                  </a:lnTo>
                  <a:lnTo>
                    <a:pt x="6" y="236"/>
                  </a:lnTo>
                  <a:lnTo>
                    <a:pt x="12" y="250"/>
                  </a:lnTo>
                  <a:lnTo>
                    <a:pt x="24" y="266"/>
                  </a:lnTo>
                  <a:lnTo>
                    <a:pt x="24" y="266"/>
                  </a:lnTo>
                  <a:lnTo>
                    <a:pt x="78" y="330"/>
                  </a:lnTo>
                  <a:lnTo>
                    <a:pt x="78" y="330"/>
                  </a:lnTo>
                  <a:lnTo>
                    <a:pt x="80" y="296"/>
                  </a:lnTo>
                  <a:lnTo>
                    <a:pt x="82" y="280"/>
                  </a:lnTo>
                  <a:lnTo>
                    <a:pt x="84" y="266"/>
                  </a:lnTo>
                  <a:lnTo>
                    <a:pt x="84" y="266"/>
                  </a:lnTo>
                  <a:lnTo>
                    <a:pt x="94" y="242"/>
                  </a:lnTo>
                  <a:lnTo>
                    <a:pt x="104" y="218"/>
                  </a:lnTo>
                  <a:lnTo>
                    <a:pt x="104" y="218"/>
                  </a:lnTo>
                  <a:lnTo>
                    <a:pt x="112" y="202"/>
                  </a:lnTo>
                  <a:lnTo>
                    <a:pt x="116" y="190"/>
                  </a:lnTo>
                  <a:lnTo>
                    <a:pt x="118" y="174"/>
                  </a:lnTo>
                  <a:lnTo>
                    <a:pt x="114" y="158"/>
                  </a:lnTo>
                  <a:lnTo>
                    <a:pt x="114" y="158"/>
                  </a:lnTo>
                  <a:lnTo>
                    <a:pt x="120" y="150"/>
                  </a:lnTo>
                  <a:lnTo>
                    <a:pt x="122" y="142"/>
                  </a:lnTo>
                  <a:lnTo>
                    <a:pt x="124" y="126"/>
                  </a:lnTo>
                  <a:lnTo>
                    <a:pt x="126" y="110"/>
                  </a:lnTo>
                  <a:lnTo>
                    <a:pt x="128" y="94"/>
                  </a:lnTo>
                  <a:lnTo>
                    <a:pt x="128" y="94"/>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28" name="Freeform 25">
              <a:extLst>
                <a:ext uri="{FF2B5EF4-FFF2-40B4-BE49-F238E27FC236}">
                  <a16:creationId xmlns:a16="http://schemas.microsoft.com/office/drawing/2014/main" id="{6E0B40A8-F0F7-4F18-8847-C4CDD8CFD048}"/>
                </a:ext>
              </a:extLst>
            </p:cNvPr>
            <p:cNvSpPr>
              <a:spLocks/>
            </p:cNvSpPr>
            <p:nvPr>
              <p:custDataLst>
                <p:tags r:id="rId25"/>
              </p:custDataLst>
            </p:nvPr>
          </p:nvSpPr>
          <p:spPr bwMode="auto">
            <a:xfrm>
              <a:off x="7301600" y="3142686"/>
              <a:ext cx="128510" cy="201585"/>
            </a:xfrm>
            <a:custGeom>
              <a:avLst/>
              <a:gdLst/>
              <a:ahLst/>
              <a:cxnLst>
                <a:cxn ang="0">
                  <a:pos x="0" y="20"/>
                </a:cxn>
                <a:cxn ang="0">
                  <a:pos x="0" y="20"/>
                </a:cxn>
                <a:cxn ang="0">
                  <a:pos x="2" y="36"/>
                </a:cxn>
                <a:cxn ang="0">
                  <a:pos x="6" y="56"/>
                </a:cxn>
                <a:cxn ang="0">
                  <a:pos x="20" y="102"/>
                </a:cxn>
                <a:cxn ang="0">
                  <a:pos x="38" y="160"/>
                </a:cxn>
                <a:cxn ang="0">
                  <a:pos x="102" y="152"/>
                </a:cxn>
                <a:cxn ang="0">
                  <a:pos x="102" y="152"/>
                </a:cxn>
                <a:cxn ang="0">
                  <a:pos x="102" y="136"/>
                </a:cxn>
                <a:cxn ang="0">
                  <a:pos x="102" y="136"/>
                </a:cxn>
                <a:cxn ang="0">
                  <a:pos x="48" y="72"/>
                </a:cxn>
                <a:cxn ang="0">
                  <a:pos x="48" y="72"/>
                </a:cxn>
                <a:cxn ang="0">
                  <a:pos x="38" y="60"/>
                </a:cxn>
                <a:cxn ang="0">
                  <a:pos x="32" y="48"/>
                </a:cxn>
                <a:cxn ang="0">
                  <a:pos x="28" y="36"/>
                </a:cxn>
                <a:cxn ang="0">
                  <a:pos x="26" y="26"/>
                </a:cxn>
                <a:cxn ang="0">
                  <a:pos x="26" y="18"/>
                </a:cxn>
                <a:cxn ang="0">
                  <a:pos x="28" y="10"/>
                </a:cxn>
                <a:cxn ang="0">
                  <a:pos x="34" y="0"/>
                </a:cxn>
                <a:cxn ang="0">
                  <a:pos x="34" y="0"/>
                </a:cxn>
                <a:cxn ang="0">
                  <a:pos x="22" y="0"/>
                </a:cxn>
                <a:cxn ang="0">
                  <a:pos x="10" y="4"/>
                </a:cxn>
                <a:cxn ang="0">
                  <a:pos x="6" y="8"/>
                </a:cxn>
                <a:cxn ang="0">
                  <a:pos x="4" y="10"/>
                </a:cxn>
                <a:cxn ang="0">
                  <a:pos x="2" y="16"/>
                </a:cxn>
                <a:cxn ang="0">
                  <a:pos x="0" y="20"/>
                </a:cxn>
                <a:cxn ang="0">
                  <a:pos x="0" y="20"/>
                </a:cxn>
              </a:cxnLst>
              <a:rect l="0" t="0" r="r" b="b"/>
              <a:pathLst>
                <a:path w="102" h="160">
                  <a:moveTo>
                    <a:pt x="0" y="20"/>
                  </a:moveTo>
                  <a:lnTo>
                    <a:pt x="0" y="20"/>
                  </a:lnTo>
                  <a:lnTo>
                    <a:pt x="2" y="36"/>
                  </a:lnTo>
                  <a:lnTo>
                    <a:pt x="6" y="56"/>
                  </a:lnTo>
                  <a:lnTo>
                    <a:pt x="20" y="102"/>
                  </a:lnTo>
                  <a:lnTo>
                    <a:pt x="38" y="160"/>
                  </a:lnTo>
                  <a:lnTo>
                    <a:pt x="102" y="152"/>
                  </a:lnTo>
                  <a:lnTo>
                    <a:pt x="102" y="152"/>
                  </a:lnTo>
                  <a:lnTo>
                    <a:pt x="102" y="136"/>
                  </a:lnTo>
                  <a:lnTo>
                    <a:pt x="102" y="136"/>
                  </a:lnTo>
                  <a:lnTo>
                    <a:pt x="48" y="72"/>
                  </a:lnTo>
                  <a:lnTo>
                    <a:pt x="48" y="72"/>
                  </a:lnTo>
                  <a:lnTo>
                    <a:pt x="38" y="60"/>
                  </a:lnTo>
                  <a:lnTo>
                    <a:pt x="32" y="48"/>
                  </a:lnTo>
                  <a:lnTo>
                    <a:pt x="28" y="36"/>
                  </a:lnTo>
                  <a:lnTo>
                    <a:pt x="26" y="26"/>
                  </a:lnTo>
                  <a:lnTo>
                    <a:pt x="26" y="18"/>
                  </a:lnTo>
                  <a:lnTo>
                    <a:pt x="28" y="10"/>
                  </a:lnTo>
                  <a:lnTo>
                    <a:pt x="34" y="0"/>
                  </a:lnTo>
                  <a:lnTo>
                    <a:pt x="34" y="0"/>
                  </a:lnTo>
                  <a:lnTo>
                    <a:pt x="22" y="0"/>
                  </a:lnTo>
                  <a:lnTo>
                    <a:pt x="10" y="4"/>
                  </a:lnTo>
                  <a:lnTo>
                    <a:pt x="6" y="8"/>
                  </a:lnTo>
                  <a:lnTo>
                    <a:pt x="4" y="10"/>
                  </a:lnTo>
                  <a:lnTo>
                    <a:pt x="2" y="16"/>
                  </a:lnTo>
                  <a:lnTo>
                    <a:pt x="0" y="20"/>
                  </a:lnTo>
                  <a:lnTo>
                    <a:pt x="0" y="2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29" name="Freeform 26">
              <a:extLst>
                <a:ext uri="{FF2B5EF4-FFF2-40B4-BE49-F238E27FC236}">
                  <a16:creationId xmlns:a16="http://schemas.microsoft.com/office/drawing/2014/main" id="{37B66259-48D6-491C-90C0-BB3F3A200705}"/>
                </a:ext>
              </a:extLst>
            </p:cNvPr>
            <p:cNvSpPr>
              <a:spLocks/>
            </p:cNvSpPr>
            <p:nvPr>
              <p:custDataLst>
                <p:tags r:id="rId26"/>
              </p:custDataLst>
            </p:nvPr>
          </p:nvSpPr>
          <p:spPr bwMode="auto">
            <a:xfrm>
              <a:off x="6732123" y="2825190"/>
              <a:ext cx="660189" cy="443487"/>
            </a:xfrm>
            <a:custGeom>
              <a:avLst/>
              <a:gdLst/>
              <a:ahLst/>
              <a:cxnLst>
                <a:cxn ang="0">
                  <a:pos x="36" y="236"/>
                </a:cxn>
                <a:cxn ang="0">
                  <a:pos x="48" y="352"/>
                </a:cxn>
                <a:cxn ang="0">
                  <a:pos x="452" y="276"/>
                </a:cxn>
                <a:cxn ang="0">
                  <a:pos x="452" y="276"/>
                </a:cxn>
                <a:cxn ang="0">
                  <a:pos x="452" y="272"/>
                </a:cxn>
                <a:cxn ang="0">
                  <a:pos x="452" y="272"/>
                </a:cxn>
                <a:cxn ang="0">
                  <a:pos x="454" y="268"/>
                </a:cxn>
                <a:cxn ang="0">
                  <a:pos x="456" y="262"/>
                </a:cxn>
                <a:cxn ang="0">
                  <a:pos x="458" y="260"/>
                </a:cxn>
                <a:cxn ang="0">
                  <a:pos x="462" y="256"/>
                </a:cxn>
                <a:cxn ang="0">
                  <a:pos x="474" y="252"/>
                </a:cxn>
                <a:cxn ang="0">
                  <a:pos x="486" y="252"/>
                </a:cxn>
                <a:cxn ang="0">
                  <a:pos x="486" y="252"/>
                </a:cxn>
                <a:cxn ang="0">
                  <a:pos x="488" y="246"/>
                </a:cxn>
                <a:cxn ang="0">
                  <a:pos x="524" y="208"/>
                </a:cxn>
                <a:cxn ang="0">
                  <a:pos x="478" y="152"/>
                </a:cxn>
                <a:cxn ang="0">
                  <a:pos x="486" y="132"/>
                </a:cxn>
                <a:cxn ang="0">
                  <a:pos x="476" y="112"/>
                </a:cxn>
                <a:cxn ang="0">
                  <a:pos x="486" y="90"/>
                </a:cxn>
                <a:cxn ang="0">
                  <a:pos x="502" y="58"/>
                </a:cxn>
                <a:cxn ang="0">
                  <a:pos x="500" y="56"/>
                </a:cxn>
                <a:cxn ang="0">
                  <a:pos x="474" y="62"/>
                </a:cxn>
                <a:cxn ang="0">
                  <a:pos x="462" y="40"/>
                </a:cxn>
                <a:cxn ang="0">
                  <a:pos x="458" y="16"/>
                </a:cxn>
                <a:cxn ang="0">
                  <a:pos x="426" y="0"/>
                </a:cxn>
                <a:cxn ang="0">
                  <a:pos x="60" y="80"/>
                </a:cxn>
                <a:cxn ang="0">
                  <a:pos x="56" y="48"/>
                </a:cxn>
                <a:cxn ang="0">
                  <a:pos x="56" y="48"/>
                </a:cxn>
                <a:cxn ang="0">
                  <a:pos x="28" y="70"/>
                </a:cxn>
                <a:cxn ang="0">
                  <a:pos x="0" y="90"/>
                </a:cxn>
                <a:cxn ang="0">
                  <a:pos x="18" y="224"/>
                </a:cxn>
                <a:cxn ang="0">
                  <a:pos x="36" y="236"/>
                </a:cxn>
              </a:cxnLst>
              <a:rect l="0" t="0" r="r" b="b"/>
              <a:pathLst>
                <a:path w="524" h="352">
                  <a:moveTo>
                    <a:pt x="36" y="236"/>
                  </a:moveTo>
                  <a:lnTo>
                    <a:pt x="48" y="352"/>
                  </a:lnTo>
                  <a:lnTo>
                    <a:pt x="452" y="276"/>
                  </a:lnTo>
                  <a:lnTo>
                    <a:pt x="452" y="276"/>
                  </a:lnTo>
                  <a:lnTo>
                    <a:pt x="452" y="272"/>
                  </a:lnTo>
                  <a:lnTo>
                    <a:pt x="452" y="272"/>
                  </a:lnTo>
                  <a:lnTo>
                    <a:pt x="454" y="268"/>
                  </a:lnTo>
                  <a:lnTo>
                    <a:pt x="456" y="262"/>
                  </a:lnTo>
                  <a:lnTo>
                    <a:pt x="458" y="260"/>
                  </a:lnTo>
                  <a:lnTo>
                    <a:pt x="462" y="256"/>
                  </a:lnTo>
                  <a:lnTo>
                    <a:pt x="474" y="252"/>
                  </a:lnTo>
                  <a:lnTo>
                    <a:pt x="486" y="252"/>
                  </a:lnTo>
                  <a:lnTo>
                    <a:pt x="486" y="252"/>
                  </a:lnTo>
                  <a:lnTo>
                    <a:pt x="488" y="246"/>
                  </a:lnTo>
                  <a:lnTo>
                    <a:pt x="524" y="208"/>
                  </a:lnTo>
                  <a:lnTo>
                    <a:pt x="478" y="152"/>
                  </a:lnTo>
                  <a:lnTo>
                    <a:pt x="486" y="132"/>
                  </a:lnTo>
                  <a:lnTo>
                    <a:pt x="476" y="112"/>
                  </a:lnTo>
                  <a:lnTo>
                    <a:pt x="486" y="90"/>
                  </a:lnTo>
                  <a:lnTo>
                    <a:pt x="502" y="58"/>
                  </a:lnTo>
                  <a:lnTo>
                    <a:pt x="500" y="56"/>
                  </a:lnTo>
                  <a:lnTo>
                    <a:pt x="474" y="62"/>
                  </a:lnTo>
                  <a:lnTo>
                    <a:pt x="462" y="40"/>
                  </a:lnTo>
                  <a:lnTo>
                    <a:pt x="458" y="16"/>
                  </a:lnTo>
                  <a:lnTo>
                    <a:pt x="426" y="0"/>
                  </a:lnTo>
                  <a:lnTo>
                    <a:pt x="60" y="80"/>
                  </a:lnTo>
                  <a:lnTo>
                    <a:pt x="56" y="48"/>
                  </a:lnTo>
                  <a:lnTo>
                    <a:pt x="56" y="48"/>
                  </a:lnTo>
                  <a:lnTo>
                    <a:pt x="28" y="70"/>
                  </a:lnTo>
                  <a:lnTo>
                    <a:pt x="0" y="90"/>
                  </a:lnTo>
                  <a:lnTo>
                    <a:pt x="18" y="224"/>
                  </a:lnTo>
                  <a:lnTo>
                    <a:pt x="36" y="23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30" name="Freeform 27">
              <a:extLst>
                <a:ext uri="{FF2B5EF4-FFF2-40B4-BE49-F238E27FC236}">
                  <a16:creationId xmlns:a16="http://schemas.microsoft.com/office/drawing/2014/main" id="{ECEEEBA0-EF42-46CA-8367-C0093DDEE1A1}"/>
                </a:ext>
              </a:extLst>
            </p:cNvPr>
            <p:cNvSpPr>
              <a:spLocks/>
            </p:cNvSpPr>
            <p:nvPr>
              <p:custDataLst>
                <p:tags r:id="rId27"/>
              </p:custDataLst>
            </p:nvPr>
          </p:nvSpPr>
          <p:spPr bwMode="auto">
            <a:xfrm>
              <a:off x="6900950" y="3172923"/>
              <a:ext cx="529160" cy="377972"/>
            </a:xfrm>
            <a:custGeom>
              <a:avLst/>
              <a:gdLst/>
              <a:ahLst/>
              <a:cxnLst>
                <a:cxn ang="0">
                  <a:pos x="416" y="138"/>
                </a:cxn>
                <a:cxn ang="0">
                  <a:pos x="416" y="138"/>
                </a:cxn>
                <a:cxn ang="0">
                  <a:pos x="420" y="128"/>
                </a:cxn>
                <a:cxn ang="0">
                  <a:pos x="356" y="136"/>
                </a:cxn>
                <a:cxn ang="0">
                  <a:pos x="356" y="136"/>
                </a:cxn>
                <a:cxn ang="0">
                  <a:pos x="338" y="80"/>
                </a:cxn>
                <a:cxn ang="0">
                  <a:pos x="326" y="36"/>
                </a:cxn>
                <a:cxn ang="0">
                  <a:pos x="322" y="16"/>
                </a:cxn>
                <a:cxn ang="0">
                  <a:pos x="318" y="0"/>
                </a:cxn>
                <a:cxn ang="0">
                  <a:pos x="0" y="60"/>
                </a:cxn>
                <a:cxn ang="0">
                  <a:pos x="6" y="122"/>
                </a:cxn>
                <a:cxn ang="0">
                  <a:pos x="34" y="88"/>
                </a:cxn>
                <a:cxn ang="0">
                  <a:pos x="52" y="78"/>
                </a:cxn>
                <a:cxn ang="0">
                  <a:pos x="60" y="64"/>
                </a:cxn>
                <a:cxn ang="0">
                  <a:pos x="84" y="64"/>
                </a:cxn>
                <a:cxn ang="0">
                  <a:pos x="84" y="64"/>
                </a:cxn>
                <a:cxn ang="0">
                  <a:pos x="88" y="62"/>
                </a:cxn>
                <a:cxn ang="0">
                  <a:pos x="96" y="56"/>
                </a:cxn>
                <a:cxn ang="0">
                  <a:pos x="100" y="54"/>
                </a:cxn>
                <a:cxn ang="0">
                  <a:pos x="108" y="52"/>
                </a:cxn>
                <a:cxn ang="0">
                  <a:pos x="116" y="52"/>
                </a:cxn>
                <a:cxn ang="0">
                  <a:pos x="126" y="52"/>
                </a:cxn>
                <a:cxn ang="0">
                  <a:pos x="126" y="52"/>
                </a:cxn>
                <a:cxn ang="0">
                  <a:pos x="142" y="56"/>
                </a:cxn>
                <a:cxn ang="0">
                  <a:pos x="152" y="60"/>
                </a:cxn>
                <a:cxn ang="0">
                  <a:pos x="158" y="64"/>
                </a:cxn>
                <a:cxn ang="0">
                  <a:pos x="156" y="76"/>
                </a:cxn>
                <a:cxn ang="0">
                  <a:pos x="184" y="82"/>
                </a:cxn>
                <a:cxn ang="0">
                  <a:pos x="190" y="104"/>
                </a:cxn>
                <a:cxn ang="0">
                  <a:pos x="222" y="104"/>
                </a:cxn>
                <a:cxn ang="0">
                  <a:pos x="230" y="116"/>
                </a:cxn>
                <a:cxn ang="0">
                  <a:pos x="226" y="158"/>
                </a:cxn>
                <a:cxn ang="0">
                  <a:pos x="226" y="178"/>
                </a:cxn>
                <a:cxn ang="0">
                  <a:pos x="310" y="198"/>
                </a:cxn>
                <a:cxn ang="0">
                  <a:pos x="324" y="226"/>
                </a:cxn>
                <a:cxn ang="0">
                  <a:pos x="320" y="252"/>
                </a:cxn>
                <a:cxn ang="0">
                  <a:pos x="386" y="300"/>
                </a:cxn>
                <a:cxn ang="0">
                  <a:pos x="386" y="300"/>
                </a:cxn>
                <a:cxn ang="0">
                  <a:pos x="386" y="300"/>
                </a:cxn>
                <a:cxn ang="0">
                  <a:pos x="386" y="300"/>
                </a:cxn>
                <a:cxn ang="0">
                  <a:pos x="390" y="260"/>
                </a:cxn>
                <a:cxn ang="0">
                  <a:pos x="396" y="218"/>
                </a:cxn>
                <a:cxn ang="0">
                  <a:pos x="406" y="178"/>
                </a:cxn>
                <a:cxn ang="0">
                  <a:pos x="416" y="138"/>
                </a:cxn>
                <a:cxn ang="0">
                  <a:pos x="416" y="138"/>
                </a:cxn>
              </a:cxnLst>
              <a:rect l="0" t="0" r="r" b="b"/>
              <a:pathLst>
                <a:path w="420" h="300">
                  <a:moveTo>
                    <a:pt x="416" y="138"/>
                  </a:moveTo>
                  <a:lnTo>
                    <a:pt x="416" y="138"/>
                  </a:lnTo>
                  <a:lnTo>
                    <a:pt x="420" y="128"/>
                  </a:lnTo>
                  <a:lnTo>
                    <a:pt x="356" y="136"/>
                  </a:lnTo>
                  <a:lnTo>
                    <a:pt x="356" y="136"/>
                  </a:lnTo>
                  <a:lnTo>
                    <a:pt x="338" y="80"/>
                  </a:lnTo>
                  <a:lnTo>
                    <a:pt x="326" y="36"/>
                  </a:lnTo>
                  <a:lnTo>
                    <a:pt x="322" y="16"/>
                  </a:lnTo>
                  <a:lnTo>
                    <a:pt x="318" y="0"/>
                  </a:lnTo>
                  <a:lnTo>
                    <a:pt x="0" y="60"/>
                  </a:lnTo>
                  <a:lnTo>
                    <a:pt x="6" y="122"/>
                  </a:lnTo>
                  <a:lnTo>
                    <a:pt x="34" y="88"/>
                  </a:lnTo>
                  <a:lnTo>
                    <a:pt x="52" y="78"/>
                  </a:lnTo>
                  <a:lnTo>
                    <a:pt x="60" y="64"/>
                  </a:lnTo>
                  <a:lnTo>
                    <a:pt x="84" y="64"/>
                  </a:lnTo>
                  <a:lnTo>
                    <a:pt x="84" y="64"/>
                  </a:lnTo>
                  <a:lnTo>
                    <a:pt x="88" y="62"/>
                  </a:lnTo>
                  <a:lnTo>
                    <a:pt x="96" y="56"/>
                  </a:lnTo>
                  <a:lnTo>
                    <a:pt x="100" y="54"/>
                  </a:lnTo>
                  <a:lnTo>
                    <a:pt x="108" y="52"/>
                  </a:lnTo>
                  <a:lnTo>
                    <a:pt x="116" y="52"/>
                  </a:lnTo>
                  <a:lnTo>
                    <a:pt x="126" y="52"/>
                  </a:lnTo>
                  <a:lnTo>
                    <a:pt x="126" y="52"/>
                  </a:lnTo>
                  <a:lnTo>
                    <a:pt x="142" y="56"/>
                  </a:lnTo>
                  <a:lnTo>
                    <a:pt x="152" y="60"/>
                  </a:lnTo>
                  <a:lnTo>
                    <a:pt x="158" y="64"/>
                  </a:lnTo>
                  <a:lnTo>
                    <a:pt x="156" y="76"/>
                  </a:lnTo>
                  <a:lnTo>
                    <a:pt x="184" y="82"/>
                  </a:lnTo>
                  <a:lnTo>
                    <a:pt x="190" y="104"/>
                  </a:lnTo>
                  <a:lnTo>
                    <a:pt x="222" y="104"/>
                  </a:lnTo>
                  <a:lnTo>
                    <a:pt x="230" y="116"/>
                  </a:lnTo>
                  <a:lnTo>
                    <a:pt x="226" y="158"/>
                  </a:lnTo>
                  <a:lnTo>
                    <a:pt x="226" y="178"/>
                  </a:lnTo>
                  <a:lnTo>
                    <a:pt x="310" y="198"/>
                  </a:lnTo>
                  <a:lnTo>
                    <a:pt x="324" y="226"/>
                  </a:lnTo>
                  <a:lnTo>
                    <a:pt x="320" y="252"/>
                  </a:lnTo>
                  <a:lnTo>
                    <a:pt x="386" y="300"/>
                  </a:lnTo>
                  <a:lnTo>
                    <a:pt x="386" y="300"/>
                  </a:lnTo>
                  <a:lnTo>
                    <a:pt x="386" y="300"/>
                  </a:lnTo>
                  <a:lnTo>
                    <a:pt x="386" y="300"/>
                  </a:lnTo>
                  <a:lnTo>
                    <a:pt x="390" y="260"/>
                  </a:lnTo>
                  <a:lnTo>
                    <a:pt x="396" y="218"/>
                  </a:lnTo>
                  <a:lnTo>
                    <a:pt x="406" y="178"/>
                  </a:lnTo>
                  <a:lnTo>
                    <a:pt x="416" y="138"/>
                  </a:lnTo>
                  <a:lnTo>
                    <a:pt x="416" y="138"/>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31" name="Freeform 28">
              <a:extLst>
                <a:ext uri="{FF2B5EF4-FFF2-40B4-BE49-F238E27FC236}">
                  <a16:creationId xmlns:a16="http://schemas.microsoft.com/office/drawing/2014/main" id="{5075C1EB-126C-4009-BD3F-C829EE39F8FD}"/>
                </a:ext>
              </a:extLst>
            </p:cNvPr>
            <p:cNvSpPr>
              <a:spLocks/>
            </p:cNvSpPr>
            <p:nvPr>
              <p:custDataLst>
                <p:tags r:id="rId28"/>
              </p:custDataLst>
            </p:nvPr>
          </p:nvSpPr>
          <p:spPr bwMode="auto">
            <a:xfrm>
              <a:off x="6069414" y="2482496"/>
              <a:ext cx="418288" cy="569477"/>
            </a:xfrm>
            <a:custGeom>
              <a:avLst/>
              <a:gdLst/>
              <a:ahLst/>
              <a:cxnLst>
                <a:cxn ang="0">
                  <a:pos x="288" y="432"/>
                </a:cxn>
                <a:cxn ang="0">
                  <a:pos x="286" y="412"/>
                </a:cxn>
                <a:cxn ang="0">
                  <a:pos x="294" y="390"/>
                </a:cxn>
                <a:cxn ang="0">
                  <a:pos x="312" y="350"/>
                </a:cxn>
                <a:cxn ang="0">
                  <a:pos x="324" y="312"/>
                </a:cxn>
                <a:cxn ang="0">
                  <a:pos x="330" y="272"/>
                </a:cxn>
                <a:cxn ang="0">
                  <a:pos x="330" y="234"/>
                </a:cxn>
                <a:cxn ang="0">
                  <a:pos x="318" y="196"/>
                </a:cxn>
                <a:cxn ang="0">
                  <a:pos x="310" y="176"/>
                </a:cxn>
                <a:cxn ang="0">
                  <a:pos x="304" y="170"/>
                </a:cxn>
                <a:cxn ang="0">
                  <a:pos x="298" y="174"/>
                </a:cxn>
                <a:cxn ang="0">
                  <a:pos x="286" y="182"/>
                </a:cxn>
                <a:cxn ang="0">
                  <a:pos x="250" y="208"/>
                </a:cxn>
                <a:cxn ang="0">
                  <a:pos x="230" y="220"/>
                </a:cxn>
                <a:cxn ang="0">
                  <a:pos x="212" y="220"/>
                </a:cxn>
                <a:cxn ang="0">
                  <a:pos x="208" y="218"/>
                </a:cxn>
                <a:cxn ang="0">
                  <a:pos x="206" y="210"/>
                </a:cxn>
                <a:cxn ang="0">
                  <a:pos x="218" y="186"/>
                </a:cxn>
                <a:cxn ang="0">
                  <a:pos x="228" y="160"/>
                </a:cxn>
                <a:cxn ang="0">
                  <a:pos x="238" y="124"/>
                </a:cxn>
                <a:cxn ang="0">
                  <a:pos x="240" y="88"/>
                </a:cxn>
                <a:cxn ang="0">
                  <a:pos x="232" y="54"/>
                </a:cxn>
                <a:cxn ang="0">
                  <a:pos x="210" y="26"/>
                </a:cxn>
                <a:cxn ang="0">
                  <a:pos x="198" y="16"/>
                </a:cxn>
                <a:cxn ang="0">
                  <a:pos x="178" y="2"/>
                </a:cxn>
                <a:cxn ang="0">
                  <a:pos x="160" y="0"/>
                </a:cxn>
                <a:cxn ang="0">
                  <a:pos x="142" y="2"/>
                </a:cxn>
                <a:cxn ang="0">
                  <a:pos x="120" y="18"/>
                </a:cxn>
                <a:cxn ang="0">
                  <a:pos x="88" y="46"/>
                </a:cxn>
                <a:cxn ang="0">
                  <a:pos x="72" y="60"/>
                </a:cxn>
                <a:cxn ang="0">
                  <a:pos x="46" y="72"/>
                </a:cxn>
                <a:cxn ang="0">
                  <a:pos x="28" y="82"/>
                </a:cxn>
                <a:cxn ang="0">
                  <a:pos x="24" y="88"/>
                </a:cxn>
                <a:cxn ang="0">
                  <a:pos x="12" y="116"/>
                </a:cxn>
                <a:cxn ang="0">
                  <a:pos x="6" y="146"/>
                </a:cxn>
                <a:cxn ang="0">
                  <a:pos x="2" y="210"/>
                </a:cxn>
                <a:cxn ang="0">
                  <a:pos x="4" y="220"/>
                </a:cxn>
                <a:cxn ang="0">
                  <a:pos x="14" y="248"/>
                </a:cxn>
                <a:cxn ang="0">
                  <a:pos x="28" y="276"/>
                </a:cxn>
                <a:cxn ang="0">
                  <a:pos x="32" y="286"/>
                </a:cxn>
                <a:cxn ang="0">
                  <a:pos x="34" y="322"/>
                </a:cxn>
                <a:cxn ang="0">
                  <a:pos x="32" y="360"/>
                </a:cxn>
                <a:cxn ang="0">
                  <a:pos x="22" y="406"/>
                </a:cxn>
                <a:cxn ang="0">
                  <a:pos x="6" y="440"/>
                </a:cxn>
                <a:cxn ang="0">
                  <a:pos x="176" y="452"/>
                </a:cxn>
              </a:cxnLst>
              <a:rect l="0" t="0" r="r" b="b"/>
              <a:pathLst>
                <a:path w="332" h="452">
                  <a:moveTo>
                    <a:pt x="288" y="432"/>
                  </a:moveTo>
                  <a:lnTo>
                    <a:pt x="288" y="432"/>
                  </a:lnTo>
                  <a:lnTo>
                    <a:pt x="286" y="422"/>
                  </a:lnTo>
                  <a:lnTo>
                    <a:pt x="286" y="412"/>
                  </a:lnTo>
                  <a:lnTo>
                    <a:pt x="290" y="402"/>
                  </a:lnTo>
                  <a:lnTo>
                    <a:pt x="294" y="390"/>
                  </a:lnTo>
                  <a:lnTo>
                    <a:pt x="304" y="368"/>
                  </a:lnTo>
                  <a:lnTo>
                    <a:pt x="312" y="350"/>
                  </a:lnTo>
                  <a:lnTo>
                    <a:pt x="312" y="350"/>
                  </a:lnTo>
                  <a:lnTo>
                    <a:pt x="324" y="312"/>
                  </a:lnTo>
                  <a:lnTo>
                    <a:pt x="328" y="292"/>
                  </a:lnTo>
                  <a:lnTo>
                    <a:pt x="330" y="272"/>
                  </a:lnTo>
                  <a:lnTo>
                    <a:pt x="332" y="254"/>
                  </a:lnTo>
                  <a:lnTo>
                    <a:pt x="330" y="234"/>
                  </a:lnTo>
                  <a:lnTo>
                    <a:pt x="326" y="214"/>
                  </a:lnTo>
                  <a:lnTo>
                    <a:pt x="318" y="196"/>
                  </a:lnTo>
                  <a:lnTo>
                    <a:pt x="318" y="196"/>
                  </a:lnTo>
                  <a:lnTo>
                    <a:pt x="310" y="176"/>
                  </a:lnTo>
                  <a:lnTo>
                    <a:pt x="306" y="172"/>
                  </a:lnTo>
                  <a:lnTo>
                    <a:pt x="304" y="170"/>
                  </a:lnTo>
                  <a:lnTo>
                    <a:pt x="302" y="172"/>
                  </a:lnTo>
                  <a:lnTo>
                    <a:pt x="298" y="174"/>
                  </a:lnTo>
                  <a:lnTo>
                    <a:pt x="286" y="182"/>
                  </a:lnTo>
                  <a:lnTo>
                    <a:pt x="286" y="182"/>
                  </a:lnTo>
                  <a:lnTo>
                    <a:pt x="270" y="192"/>
                  </a:lnTo>
                  <a:lnTo>
                    <a:pt x="250" y="208"/>
                  </a:lnTo>
                  <a:lnTo>
                    <a:pt x="240" y="216"/>
                  </a:lnTo>
                  <a:lnTo>
                    <a:pt x="230" y="220"/>
                  </a:lnTo>
                  <a:lnTo>
                    <a:pt x="220" y="222"/>
                  </a:lnTo>
                  <a:lnTo>
                    <a:pt x="212" y="220"/>
                  </a:lnTo>
                  <a:lnTo>
                    <a:pt x="212" y="220"/>
                  </a:lnTo>
                  <a:lnTo>
                    <a:pt x="208" y="218"/>
                  </a:lnTo>
                  <a:lnTo>
                    <a:pt x="206" y="214"/>
                  </a:lnTo>
                  <a:lnTo>
                    <a:pt x="206" y="210"/>
                  </a:lnTo>
                  <a:lnTo>
                    <a:pt x="210" y="204"/>
                  </a:lnTo>
                  <a:lnTo>
                    <a:pt x="218" y="186"/>
                  </a:lnTo>
                  <a:lnTo>
                    <a:pt x="228" y="160"/>
                  </a:lnTo>
                  <a:lnTo>
                    <a:pt x="228" y="160"/>
                  </a:lnTo>
                  <a:lnTo>
                    <a:pt x="234" y="142"/>
                  </a:lnTo>
                  <a:lnTo>
                    <a:pt x="238" y="124"/>
                  </a:lnTo>
                  <a:lnTo>
                    <a:pt x="240" y="106"/>
                  </a:lnTo>
                  <a:lnTo>
                    <a:pt x="240" y="88"/>
                  </a:lnTo>
                  <a:lnTo>
                    <a:pt x="236" y="72"/>
                  </a:lnTo>
                  <a:lnTo>
                    <a:pt x="232" y="54"/>
                  </a:lnTo>
                  <a:lnTo>
                    <a:pt x="222" y="40"/>
                  </a:lnTo>
                  <a:lnTo>
                    <a:pt x="210" y="26"/>
                  </a:lnTo>
                  <a:lnTo>
                    <a:pt x="210" y="26"/>
                  </a:lnTo>
                  <a:lnTo>
                    <a:pt x="198" y="16"/>
                  </a:lnTo>
                  <a:lnTo>
                    <a:pt x="188" y="8"/>
                  </a:lnTo>
                  <a:lnTo>
                    <a:pt x="178" y="2"/>
                  </a:lnTo>
                  <a:lnTo>
                    <a:pt x="168" y="0"/>
                  </a:lnTo>
                  <a:lnTo>
                    <a:pt x="160" y="0"/>
                  </a:lnTo>
                  <a:lnTo>
                    <a:pt x="150" y="0"/>
                  </a:lnTo>
                  <a:lnTo>
                    <a:pt x="142" y="2"/>
                  </a:lnTo>
                  <a:lnTo>
                    <a:pt x="134" y="6"/>
                  </a:lnTo>
                  <a:lnTo>
                    <a:pt x="120" y="18"/>
                  </a:lnTo>
                  <a:lnTo>
                    <a:pt x="104" y="30"/>
                  </a:lnTo>
                  <a:lnTo>
                    <a:pt x="88" y="46"/>
                  </a:lnTo>
                  <a:lnTo>
                    <a:pt x="72" y="60"/>
                  </a:lnTo>
                  <a:lnTo>
                    <a:pt x="72" y="60"/>
                  </a:lnTo>
                  <a:lnTo>
                    <a:pt x="60" y="66"/>
                  </a:lnTo>
                  <a:lnTo>
                    <a:pt x="46" y="72"/>
                  </a:lnTo>
                  <a:lnTo>
                    <a:pt x="34" y="78"/>
                  </a:lnTo>
                  <a:lnTo>
                    <a:pt x="28" y="82"/>
                  </a:lnTo>
                  <a:lnTo>
                    <a:pt x="24" y="88"/>
                  </a:lnTo>
                  <a:lnTo>
                    <a:pt x="24" y="88"/>
                  </a:lnTo>
                  <a:lnTo>
                    <a:pt x="16" y="102"/>
                  </a:lnTo>
                  <a:lnTo>
                    <a:pt x="12" y="116"/>
                  </a:lnTo>
                  <a:lnTo>
                    <a:pt x="8" y="130"/>
                  </a:lnTo>
                  <a:lnTo>
                    <a:pt x="6" y="146"/>
                  </a:lnTo>
                  <a:lnTo>
                    <a:pt x="2" y="176"/>
                  </a:lnTo>
                  <a:lnTo>
                    <a:pt x="2" y="210"/>
                  </a:lnTo>
                  <a:lnTo>
                    <a:pt x="2" y="210"/>
                  </a:lnTo>
                  <a:lnTo>
                    <a:pt x="4" y="220"/>
                  </a:lnTo>
                  <a:lnTo>
                    <a:pt x="6" y="230"/>
                  </a:lnTo>
                  <a:lnTo>
                    <a:pt x="14" y="248"/>
                  </a:lnTo>
                  <a:lnTo>
                    <a:pt x="24" y="266"/>
                  </a:lnTo>
                  <a:lnTo>
                    <a:pt x="28" y="276"/>
                  </a:lnTo>
                  <a:lnTo>
                    <a:pt x="32" y="286"/>
                  </a:lnTo>
                  <a:lnTo>
                    <a:pt x="32" y="286"/>
                  </a:lnTo>
                  <a:lnTo>
                    <a:pt x="34" y="304"/>
                  </a:lnTo>
                  <a:lnTo>
                    <a:pt x="34" y="322"/>
                  </a:lnTo>
                  <a:lnTo>
                    <a:pt x="32" y="360"/>
                  </a:lnTo>
                  <a:lnTo>
                    <a:pt x="32" y="360"/>
                  </a:lnTo>
                  <a:lnTo>
                    <a:pt x="28" y="382"/>
                  </a:lnTo>
                  <a:lnTo>
                    <a:pt x="22" y="406"/>
                  </a:lnTo>
                  <a:lnTo>
                    <a:pt x="12" y="428"/>
                  </a:lnTo>
                  <a:lnTo>
                    <a:pt x="6" y="440"/>
                  </a:lnTo>
                  <a:lnTo>
                    <a:pt x="0" y="448"/>
                  </a:lnTo>
                  <a:lnTo>
                    <a:pt x="176" y="452"/>
                  </a:lnTo>
                  <a:lnTo>
                    <a:pt x="288" y="432"/>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32" name="Freeform 29">
              <a:extLst>
                <a:ext uri="{FF2B5EF4-FFF2-40B4-BE49-F238E27FC236}">
                  <a16:creationId xmlns:a16="http://schemas.microsoft.com/office/drawing/2014/main" id="{1789E02E-FD14-48BD-BF60-8A60ABBD9738}"/>
                </a:ext>
              </a:extLst>
            </p:cNvPr>
            <p:cNvSpPr>
              <a:spLocks/>
            </p:cNvSpPr>
            <p:nvPr>
              <p:custDataLst>
                <p:tags r:id="rId29"/>
              </p:custDataLst>
            </p:nvPr>
          </p:nvSpPr>
          <p:spPr bwMode="auto">
            <a:xfrm>
              <a:off x="5661205" y="2260751"/>
              <a:ext cx="597195" cy="327575"/>
            </a:xfrm>
            <a:custGeom>
              <a:avLst/>
              <a:gdLst/>
              <a:ahLst/>
              <a:cxnLst>
                <a:cxn ang="0">
                  <a:pos x="130" y="166"/>
                </a:cxn>
                <a:cxn ang="0">
                  <a:pos x="158" y="156"/>
                </a:cxn>
                <a:cxn ang="0">
                  <a:pos x="166" y="158"/>
                </a:cxn>
                <a:cxn ang="0">
                  <a:pos x="176" y="172"/>
                </a:cxn>
                <a:cxn ang="0">
                  <a:pos x="202" y="188"/>
                </a:cxn>
                <a:cxn ang="0">
                  <a:pos x="222" y="234"/>
                </a:cxn>
                <a:cxn ang="0">
                  <a:pos x="236" y="260"/>
                </a:cxn>
                <a:cxn ang="0">
                  <a:pos x="244" y="218"/>
                </a:cxn>
                <a:cxn ang="0">
                  <a:pos x="246" y="206"/>
                </a:cxn>
                <a:cxn ang="0">
                  <a:pos x="256" y="194"/>
                </a:cxn>
                <a:cxn ang="0">
                  <a:pos x="278" y="188"/>
                </a:cxn>
                <a:cxn ang="0">
                  <a:pos x="296" y="180"/>
                </a:cxn>
                <a:cxn ang="0">
                  <a:pos x="308" y="174"/>
                </a:cxn>
                <a:cxn ang="0">
                  <a:pos x="338" y="150"/>
                </a:cxn>
                <a:cxn ang="0">
                  <a:pos x="358" y="136"/>
                </a:cxn>
                <a:cxn ang="0">
                  <a:pos x="384" y="132"/>
                </a:cxn>
                <a:cxn ang="0">
                  <a:pos x="400" y="134"/>
                </a:cxn>
                <a:cxn ang="0">
                  <a:pos x="426" y="142"/>
                </a:cxn>
                <a:cxn ang="0">
                  <a:pos x="442" y="140"/>
                </a:cxn>
                <a:cxn ang="0">
                  <a:pos x="456" y="134"/>
                </a:cxn>
                <a:cxn ang="0">
                  <a:pos x="472" y="122"/>
                </a:cxn>
                <a:cxn ang="0">
                  <a:pos x="472" y="108"/>
                </a:cxn>
                <a:cxn ang="0">
                  <a:pos x="460" y="96"/>
                </a:cxn>
                <a:cxn ang="0">
                  <a:pos x="430" y="78"/>
                </a:cxn>
                <a:cxn ang="0">
                  <a:pos x="382" y="64"/>
                </a:cxn>
                <a:cxn ang="0">
                  <a:pos x="366" y="62"/>
                </a:cxn>
                <a:cxn ang="0">
                  <a:pos x="336" y="68"/>
                </a:cxn>
                <a:cxn ang="0">
                  <a:pos x="280" y="86"/>
                </a:cxn>
                <a:cxn ang="0">
                  <a:pos x="250" y="90"/>
                </a:cxn>
                <a:cxn ang="0">
                  <a:pos x="234" y="88"/>
                </a:cxn>
                <a:cxn ang="0">
                  <a:pos x="196" y="76"/>
                </a:cxn>
                <a:cxn ang="0">
                  <a:pos x="182" y="68"/>
                </a:cxn>
                <a:cxn ang="0">
                  <a:pos x="178" y="62"/>
                </a:cxn>
                <a:cxn ang="0">
                  <a:pos x="172" y="36"/>
                </a:cxn>
                <a:cxn ang="0">
                  <a:pos x="170" y="20"/>
                </a:cxn>
                <a:cxn ang="0">
                  <a:pos x="162" y="6"/>
                </a:cxn>
                <a:cxn ang="0">
                  <a:pos x="152" y="2"/>
                </a:cxn>
                <a:cxn ang="0">
                  <a:pos x="130" y="2"/>
                </a:cxn>
                <a:cxn ang="0">
                  <a:pos x="100" y="20"/>
                </a:cxn>
                <a:cxn ang="0">
                  <a:pos x="84" y="34"/>
                </a:cxn>
                <a:cxn ang="0">
                  <a:pos x="22" y="82"/>
                </a:cxn>
                <a:cxn ang="0">
                  <a:pos x="0" y="90"/>
                </a:cxn>
                <a:cxn ang="0">
                  <a:pos x="130" y="166"/>
                </a:cxn>
              </a:cxnLst>
              <a:rect l="0" t="0" r="r" b="b"/>
              <a:pathLst>
                <a:path w="474" h="260">
                  <a:moveTo>
                    <a:pt x="130" y="166"/>
                  </a:moveTo>
                  <a:lnTo>
                    <a:pt x="130" y="166"/>
                  </a:lnTo>
                  <a:lnTo>
                    <a:pt x="146" y="158"/>
                  </a:lnTo>
                  <a:lnTo>
                    <a:pt x="158" y="156"/>
                  </a:lnTo>
                  <a:lnTo>
                    <a:pt x="162" y="156"/>
                  </a:lnTo>
                  <a:lnTo>
                    <a:pt x="166" y="158"/>
                  </a:lnTo>
                  <a:lnTo>
                    <a:pt x="166" y="158"/>
                  </a:lnTo>
                  <a:lnTo>
                    <a:pt x="176" y="172"/>
                  </a:lnTo>
                  <a:lnTo>
                    <a:pt x="180" y="176"/>
                  </a:lnTo>
                  <a:lnTo>
                    <a:pt x="202" y="188"/>
                  </a:lnTo>
                  <a:lnTo>
                    <a:pt x="194" y="226"/>
                  </a:lnTo>
                  <a:lnTo>
                    <a:pt x="222" y="234"/>
                  </a:lnTo>
                  <a:lnTo>
                    <a:pt x="222" y="252"/>
                  </a:lnTo>
                  <a:lnTo>
                    <a:pt x="236" y="260"/>
                  </a:lnTo>
                  <a:lnTo>
                    <a:pt x="236" y="260"/>
                  </a:lnTo>
                  <a:lnTo>
                    <a:pt x="244" y="218"/>
                  </a:lnTo>
                  <a:lnTo>
                    <a:pt x="244" y="218"/>
                  </a:lnTo>
                  <a:lnTo>
                    <a:pt x="246" y="206"/>
                  </a:lnTo>
                  <a:lnTo>
                    <a:pt x="250" y="200"/>
                  </a:lnTo>
                  <a:lnTo>
                    <a:pt x="256" y="194"/>
                  </a:lnTo>
                  <a:lnTo>
                    <a:pt x="262" y="192"/>
                  </a:lnTo>
                  <a:lnTo>
                    <a:pt x="278" y="188"/>
                  </a:lnTo>
                  <a:lnTo>
                    <a:pt x="286" y="184"/>
                  </a:lnTo>
                  <a:lnTo>
                    <a:pt x="296" y="180"/>
                  </a:lnTo>
                  <a:lnTo>
                    <a:pt x="296" y="180"/>
                  </a:lnTo>
                  <a:lnTo>
                    <a:pt x="308" y="174"/>
                  </a:lnTo>
                  <a:lnTo>
                    <a:pt x="318" y="166"/>
                  </a:lnTo>
                  <a:lnTo>
                    <a:pt x="338" y="150"/>
                  </a:lnTo>
                  <a:lnTo>
                    <a:pt x="348" y="142"/>
                  </a:lnTo>
                  <a:lnTo>
                    <a:pt x="358" y="136"/>
                  </a:lnTo>
                  <a:lnTo>
                    <a:pt x="372" y="132"/>
                  </a:lnTo>
                  <a:lnTo>
                    <a:pt x="384" y="132"/>
                  </a:lnTo>
                  <a:lnTo>
                    <a:pt x="384" y="132"/>
                  </a:lnTo>
                  <a:lnTo>
                    <a:pt x="400" y="134"/>
                  </a:lnTo>
                  <a:lnTo>
                    <a:pt x="414" y="138"/>
                  </a:lnTo>
                  <a:lnTo>
                    <a:pt x="426" y="142"/>
                  </a:lnTo>
                  <a:lnTo>
                    <a:pt x="434" y="142"/>
                  </a:lnTo>
                  <a:lnTo>
                    <a:pt x="442" y="140"/>
                  </a:lnTo>
                  <a:lnTo>
                    <a:pt x="442" y="140"/>
                  </a:lnTo>
                  <a:lnTo>
                    <a:pt x="456" y="134"/>
                  </a:lnTo>
                  <a:lnTo>
                    <a:pt x="466" y="128"/>
                  </a:lnTo>
                  <a:lnTo>
                    <a:pt x="472" y="122"/>
                  </a:lnTo>
                  <a:lnTo>
                    <a:pt x="474" y="116"/>
                  </a:lnTo>
                  <a:lnTo>
                    <a:pt x="472" y="108"/>
                  </a:lnTo>
                  <a:lnTo>
                    <a:pt x="466" y="102"/>
                  </a:lnTo>
                  <a:lnTo>
                    <a:pt x="460" y="96"/>
                  </a:lnTo>
                  <a:lnTo>
                    <a:pt x="452" y="90"/>
                  </a:lnTo>
                  <a:lnTo>
                    <a:pt x="430" y="78"/>
                  </a:lnTo>
                  <a:lnTo>
                    <a:pt x="406" y="70"/>
                  </a:lnTo>
                  <a:lnTo>
                    <a:pt x="382" y="64"/>
                  </a:lnTo>
                  <a:lnTo>
                    <a:pt x="366" y="62"/>
                  </a:lnTo>
                  <a:lnTo>
                    <a:pt x="366" y="62"/>
                  </a:lnTo>
                  <a:lnTo>
                    <a:pt x="350" y="64"/>
                  </a:lnTo>
                  <a:lnTo>
                    <a:pt x="336" y="68"/>
                  </a:lnTo>
                  <a:lnTo>
                    <a:pt x="308" y="78"/>
                  </a:lnTo>
                  <a:lnTo>
                    <a:pt x="280" y="86"/>
                  </a:lnTo>
                  <a:lnTo>
                    <a:pt x="264" y="88"/>
                  </a:lnTo>
                  <a:lnTo>
                    <a:pt x="250" y="90"/>
                  </a:lnTo>
                  <a:lnTo>
                    <a:pt x="250" y="90"/>
                  </a:lnTo>
                  <a:lnTo>
                    <a:pt x="234" y="88"/>
                  </a:lnTo>
                  <a:lnTo>
                    <a:pt x="214" y="82"/>
                  </a:lnTo>
                  <a:lnTo>
                    <a:pt x="196" y="76"/>
                  </a:lnTo>
                  <a:lnTo>
                    <a:pt x="188" y="72"/>
                  </a:lnTo>
                  <a:lnTo>
                    <a:pt x="182" y="68"/>
                  </a:lnTo>
                  <a:lnTo>
                    <a:pt x="182" y="68"/>
                  </a:lnTo>
                  <a:lnTo>
                    <a:pt x="178" y="62"/>
                  </a:lnTo>
                  <a:lnTo>
                    <a:pt x="174" y="54"/>
                  </a:lnTo>
                  <a:lnTo>
                    <a:pt x="172" y="36"/>
                  </a:lnTo>
                  <a:lnTo>
                    <a:pt x="172" y="28"/>
                  </a:lnTo>
                  <a:lnTo>
                    <a:pt x="170" y="20"/>
                  </a:lnTo>
                  <a:lnTo>
                    <a:pt x="168" y="12"/>
                  </a:lnTo>
                  <a:lnTo>
                    <a:pt x="162" y="6"/>
                  </a:lnTo>
                  <a:lnTo>
                    <a:pt x="162" y="6"/>
                  </a:lnTo>
                  <a:lnTo>
                    <a:pt x="152" y="2"/>
                  </a:lnTo>
                  <a:lnTo>
                    <a:pt x="142" y="0"/>
                  </a:lnTo>
                  <a:lnTo>
                    <a:pt x="130" y="2"/>
                  </a:lnTo>
                  <a:lnTo>
                    <a:pt x="120" y="8"/>
                  </a:lnTo>
                  <a:lnTo>
                    <a:pt x="100" y="20"/>
                  </a:lnTo>
                  <a:lnTo>
                    <a:pt x="84" y="34"/>
                  </a:lnTo>
                  <a:lnTo>
                    <a:pt x="84" y="34"/>
                  </a:lnTo>
                  <a:lnTo>
                    <a:pt x="42" y="68"/>
                  </a:lnTo>
                  <a:lnTo>
                    <a:pt x="22" y="82"/>
                  </a:lnTo>
                  <a:lnTo>
                    <a:pt x="10" y="86"/>
                  </a:lnTo>
                  <a:lnTo>
                    <a:pt x="0" y="90"/>
                  </a:lnTo>
                  <a:lnTo>
                    <a:pt x="8" y="128"/>
                  </a:lnTo>
                  <a:lnTo>
                    <a:pt x="130" y="16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33" name="Freeform 30">
              <a:extLst>
                <a:ext uri="{FF2B5EF4-FFF2-40B4-BE49-F238E27FC236}">
                  <a16:creationId xmlns:a16="http://schemas.microsoft.com/office/drawing/2014/main" id="{36C00B8C-BDED-4605-B0C5-05DBFEE695EB}"/>
                </a:ext>
              </a:extLst>
            </p:cNvPr>
            <p:cNvSpPr>
              <a:spLocks/>
            </p:cNvSpPr>
            <p:nvPr>
              <p:custDataLst>
                <p:tags r:id="rId30"/>
              </p:custDataLst>
            </p:nvPr>
          </p:nvSpPr>
          <p:spPr bwMode="auto">
            <a:xfrm>
              <a:off x="6107211" y="4601658"/>
              <a:ext cx="1020523" cy="841617"/>
            </a:xfrm>
            <a:custGeom>
              <a:avLst/>
              <a:gdLst/>
              <a:ahLst/>
              <a:cxnLst>
                <a:cxn ang="0">
                  <a:pos x="800" y="412"/>
                </a:cxn>
                <a:cxn ang="0">
                  <a:pos x="780" y="374"/>
                </a:cxn>
                <a:cxn ang="0">
                  <a:pos x="758" y="338"/>
                </a:cxn>
                <a:cxn ang="0">
                  <a:pos x="730" y="298"/>
                </a:cxn>
                <a:cxn ang="0">
                  <a:pos x="726" y="286"/>
                </a:cxn>
                <a:cxn ang="0">
                  <a:pos x="724" y="266"/>
                </a:cxn>
                <a:cxn ang="0">
                  <a:pos x="718" y="238"/>
                </a:cxn>
                <a:cxn ang="0">
                  <a:pos x="680" y="168"/>
                </a:cxn>
                <a:cxn ang="0">
                  <a:pos x="646" y="106"/>
                </a:cxn>
                <a:cxn ang="0">
                  <a:pos x="600" y="22"/>
                </a:cxn>
                <a:cxn ang="0">
                  <a:pos x="590" y="0"/>
                </a:cxn>
                <a:cxn ang="0">
                  <a:pos x="552" y="20"/>
                </a:cxn>
                <a:cxn ang="0">
                  <a:pos x="532" y="42"/>
                </a:cxn>
                <a:cxn ang="0">
                  <a:pos x="268" y="38"/>
                </a:cxn>
                <a:cxn ang="0">
                  <a:pos x="0" y="38"/>
                </a:cxn>
                <a:cxn ang="0">
                  <a:pos x="18" y="82"/>
                </a:cxn>
                <a:cxn ang="0">
                  <a:pos x="16" y="120"/>
                </a:cxn>
                <a:cxn ang="0">
                  <a:pos x="102" y="100"/>
                </a:cxn>
                <a:cxn ang="0">
                  <a:pos x="128" y="102"/>
                </a:cxn>
                <a:cxn ang="0">
                  <a:pos x="148" y="106"/>
                </a:cxn>
                <a:cxn ang="0">
                  <a:pos x="202" y="132"/>
                </a:cxn>
                <a:cxn ang="0">
                  <a:pos x="234" y="148"/>
                </a:cxn>
                <a:cxn ang="0">
                  <a:pos x="268" y="152"/>
                </a:cxn>
                <a:cxn ang="0">
                  <a:pos x="282" y="150"/>
                </a:cxn>
                <a:cxn ang="0">
                  <a:pos x="324" y="128"/>
                </a:cxn>
                <a:cxn ang="0">
                  <a:pos x="352" y="116"/>
                </a:cxn>
                <a:cxn ang="0">
                  <a:pos x="370" y="114"/>
                </a:cxn>
                <a:cxn ang="0">
                  <a:pos x="376" y="116"/>
                </a:cxn>
                <a:cxn ang="0">
                  <a:pos x="396" y="130"/>
                </a:cxn>
                <a:cxn ang="0">
                  <a:pos x="426" y="164"/>
                </a:cxn>
                <a:cxn ang="0">
                  <a:pos x="442" y="178"/>
                </a:cxn>
                <a:cxn ang="0">
                  <a:pos x="456" y="190"/>
                </a:cxn>
                <a:cxn ang="0">
                  <a:pos x="482" y="216"/>
                </a:cxn>
                <a:cxn ang="0">
                  <a:pos x="492" y="234"/>
                </a:cxn>
                <a:cxn ang="0">
                  <a:pos x="496" y="248"/>
                </a:cxn>
                <a:cxn ang="0">
                  <a:pos x="496" y="282"/>
                </a:cxn>
                <a:cxn ang="0">
                  <a:pos x="494" y="298"/>
                </a:cxn>
                <a:cxn ang="0">
                  <a:pos x="504" y="330"/>
                </a:cxn>
                <a:cxn ang="0">
                  <a:pos x="518" y="362"/>
                </a:cxn>
                <a:cxn ang="0">
                  <a:pos x="536" y="400"/>
                </a:cxn>
                <a:cxn ang="0">
                  <a:pos x="580" y="470"/>
                </a:cxn>
                <a:cxn ang="0">
                  <a:pos x="604" y="504"/>
                </a:cxn>
                <a:cxn ang="0">
                  <a:pos x="642" y="554"/>
                </a:cxn>
                <a:cxn ang="0">
                  <a:pos x="658" y="568"/>
                </a:cxn>
                <a:cxn ang="0">
                  <a:pos x="684" y="602"/>
                </a:cxn>
                <a:cxn ang="0">
                  <a:pos x="712" y="634"/>
                </a:cxn>
                <a:cxn ang="0">
                  <a:pos x="718" y="638"/>
                </a:cxn>
                <a:cxn ang="0">
                  <a:pos x="730" y="640"/>
                </a:cxn>
                <a:cxn ang="0">
                  <a:pos x="746" y="636"/>
                </a:cxn>
                <a:cxn ang="0">
                  <a:pos x="758" y="636"/>
                </a:cxn>
                <a:cxn ang="0">
                  <a:pos x="762" y="638"/>
                </a:cxn>
                <a:cxn ang="0">
                  <a:pos x="764" y="652"/>
                </a:cxn>
                <a:cxn ang="0">
                  <a:pos x="766" y="666"/>
                </a:cxn>
                <a:cxn ang="0">
                  <a:pos x="770" y="668"/>
                </a:cxn>
                <a:cxn ang="0">
                  <a:pos x="780" y="664"/>
                </a:cxn>
                <a:cxn ang="0">
                  <a:pos x="788" y="654"/>
                </a:cxn>
                <a:cxn ang="0">
                  <a:pos x="796" y="632"/>
                </a:cxn>
                <a:cxn ang="0">
                  <a:pos x="800" y="604"/>
                </a:cxn>
                <a:cxn ang="0">
                  <a:pos x="804" y="548"/>
                </a:cxn>
                <a:cxn ang="0">
                  <a:pos x="806" y="518"/>
                </a:cxn>
                <a:cxn ang="0">
                  <a:pos x="810" y="466"/>
                </a:cxn>
                <a:cxn ang="0">
                  <a:pos x="804" y="426"/>
                </a:cxn>
                <a:cxn ang="0">
                  <a:pos x="800" y="412"/>
                </a:cxn>
              </a:cxnLst>
              <a:rect l="0" t="0" r="r" b="b"/>
              <a:pathLst>
                <a:path w="810" h="668">
                  <a:moveTo>
                    <a:pt x="800" y="412"/>
                  </a:moveTo>
                  <a:lnTo>
                    <a:pt x="800" y="412"/>
                  </a:lnTo>
                  <a:lnTo>
                    <a:pt x="792" y="394"/>
                  </a:lnTo>
                  <a:lnTo>
                    <a:pt x="780" y="374"/>
                  </a:lnTo>
                  <a:lnTo>
                    <a:pt x="758" y="338"/>
                  </a:lnTo>
                  <a:lnTo>
                    <a:pt x="758" y="338"/>
                  </a:lnTo>
                  <a:lnTo>
                    <a:pt x="740" y="312"/>
                  </a:lnTo>
                  <a:lnTo>
                    <a:pt x="730" y="298"/>
                  </a:lnTo>
                  <a:lnTo>
                    <a:pt x="728" y="292"/>
                  </a:lnTo>
                  <a:lnTo>
                    <a:pt x="726" y="286"/>
                  </a:lnTo>
                  <a:lnTo>
                    <a:pt x="726" y="286"/>
                  </a:lnTo>
                  <a:lnTo>
                    <a:pt x="724" y="266"/>
                  </a:lnTo>
                  <a:lnTo>
                    <a:pt x="718" y="238"/>
                  </a:lnTo>
                  <a:lnTo>
                    <a:pt x="718" y="238"/>
                  </a:lnTo>
                  <a:lnTo>
                    <a:pt x="706" y="214"/>
                  </a:lnTo>
                  <a:lnTo>
                    <a:pt x="680" y="168"/>
                  </a:lnTo>
                  <a:lnTo>
                    <a:pt x="646" y="106"/>
                  </a:lnTo>
                  <a:lnTo>
                    <a:pt x="646" y="106"/>
                  </a:lnTo>
                  <a:lnTo>
                    <a:pt x="600" y="22"/>
                  </a:lnTo>
                  <a:lnTo>
                    <a:pt x="600" y="22"/>
                  </a:lnTo>
                  <a:lnTo>
                    <a:pt x="594" y="12"/>
                  </a:lnTo>
                  <a:lnTo>
                    <a:pt x="590" y="0"/>
                  </a:lnTo>
                  <a:lnTo>
                    <a:pt x="546" y="2"/>
                  </a:lnTo>
                  <a:lnTo>
                    <a:pt x="552" y="20"/>
                  </a:lnTo>
                  <a:lnTo>
                    <a:pt x="552" y="44"/>
                  </a:lnTo>
                  <a:lnTo>
                    <a:pt x="532" y="42"/>
                  </a:lnTo>
                  <a:lnTo>
                    <a:pt x="530" y="32"/>
                  </a:lnTo>
                  <a:lnTo>
                    <a:pt x="268" y="38"/>
                  </a:lnTo>
                  <a:lnTo>
                    <a:pt x="248" y="10"/>
                  </a:lnTo>
                  <a:lnTo>
                    <a:pt x="0" y="38"/>
                  </a:lnTo>
                  <a:lnTo>
                    <a:pt x="0" y="54"/>
                  </a:lnTo>
                  <a:lnTo>
                    <a:pt x="18" y="82"/>
                  </a:lnTo>
                  <a:lnTo>
                    <a:pt x="16" y="120"/>
                  </a:lnTo>
                  <a:lnTo>
                    <a:pt x="16" y="120"/>
                  </a:lnTo>
                  <a:lnTo>
                    <a:pt x="72" y="106"/>
                  </a:lnTo>
                  <a:lnTo>
                    <a:pt x="102" y="100"/>
                  </a:lnTo>
                  <a:lnTo>
                    <a:pt x="114" y="100"/>
                  </a:lnTo>
                  <a:lnTo>
                    <a:pt x="128" y="102"/>
                  </a:lnTo>
                  <a:lnTo>
                    <a:pt x="128" y="102"/>
                  </a:lnTo>
                  <a:lnTo>
                    <a:pt x="148" y="106"/>
                  </a:lnTo>
                  <a:lnTo>
                    <a:pt x="166" y="114"/>
                  </a:lnTo>
                  <a:lnTo>
                    <a:pt x="202" y="132"/>
                  </a:lnTo>
                  <a:lnTo>
                    <a:pt x="218" y="140"/>
                  </a:lnTo>
                  <a:lnTo>
                    <a:pt x="234" y="148"/>
                  </a:lnTo>
                  <a:lnTo>
                    <a:pt x="252" y="152"/>
                  </a:lnTo>
                  <a:lnTo>
                    <a:pt x="268" y="152"/>
                  </a:lnTo>
                  <a:lnTo>
                    <a:pt x="268" y="152"/>
                  </a:lnTo>
                  <a:lnTo>
                    <a:pt x="282" y="150"/>
                  </a:lnTo>
                  <a:lnTo>
                    <a:pt x="296" y="144"/>
                  </a:lnTo>
                  <a:lnTo>
                    <a:pt x="324" y="128"/>
                  </a:lnTo>
                  <a:lnTo>
                    <a:pt x="338" y="122"/>
                  </a:lnTo>
                  <a:lnTo>
                    <a:pt x="352" y="116"/>
                  </a:lnTo>
                  <a:lnTo>
                    <a:pt x="364" y="114"/>
                  </a:lnTo>
                  <a:lnTo>
                    <a:pt x="370" y="114"/>
                  </a:lnTo>
                  <a:lnTo>
                    <a:pt x="376" y="116"/>
                  </a:lnTo>
                  <a:lnTo>
                    <a:pt x="376" y="116"/>
                  </a:lnTo>
                  <a:lnTo>
                    <a:pt x="386" y="122"/>
                  </a:lnTo>
                  <a:lnTo>
                    <a:pt x="396" y="130"/>
                  </a:lnTo>
                  <a:lnTo>
                    <a:pt x="412" y="146"/>
                  </a:lnTo>
                  <a:lnTo>
                    <a:pt x="426" y="164"/>
                  </a:lnTo>
                  <a:lnTo>
                    <a:pt x="434" y="172"/>
                  </a:lnTo>
                  <a:lnTo>
                    <a:pt x="442" y="178"/>
                  </a:lnTo>
                  <a:lnTo>
                    <a:pt x="442" y="178"/>
                  </a:lnTo>
                  <a:lnTo>
                    <a:pt x="456" y="190"/>
                  </a:lnTo>
                  <a:lnTo>
                    <a:pt x="470" y="202"/>
                  </a:lnTo>
                  <a:lnTo>
                    <a:pt x="482" y="216"/>
                  </a:lnTo>
                  <a:lnTo>
                    <a:pt x="492" y="234"/>
                  </a:lnTo>
                  <a:lnTo>
                    <a:pt x="492" y="234"/>
                  </a:lnTo>
                  <a:lnTo>
                    <a:pt x="494" y="240"/>
                  </a:lnTo>
                  <a:lnTo>
                    <a:pt x="496" y="248"/>
                  </a:lnTo>
                  <a:lnTo>
                    <a:pt x="496" y="264"/>
                  </a:lnTo>
                  <a:lnTo>
                    <a:pt x="496" y="282"/>
                  </a:lnTo>
                  <a:lnTo>
                    <a:pt x="494" y="298"/>
                  </a:lnTo>
                  <a:lnTo>
                    <a:pt x="494" y="298"/>
                  </a:lnTo>
                  <a:lnTo>
                    <a:pt x="498" y="314"/>
                  </a:lnTo>
                  <a:lnTo>
                    <a:pt x="504" y="330"/>
                  </a:lnTo>
                  <a:lnTo>
                    <a:pt x="512" y="344"/>
                  </a:lnTo>
                  <a:lnTo>
                    <a:pt x="518" y="362"/>
                  </a:lnTo>
                  <a:lnTo>
                    <a:pt x="518" y="362"/>
                  </a:lnTo>
                  <a:lnTo>
                    <a:pt x="536" y="400"/>
                  </a:lnTo>
                  <a:lnTo>
                    <a:pt x="556" y="436"/>
                  </a:lnTo>
                  <a:lnTo>
                    <a:pt x="580" y="470"/>
                  </a:lnTo>
                  <a:lnTo>
                    <a:pt x="604" y="504"/>
                  </a:lnTo>
                  <a:lnTo>
                    <a:pt x="604" y="504"/>
                  </a:lnTo>
                  <a:lnTo>
                    <a:pt x="630" y="538"/>
                  </a:lnTo>
                  <a:lnTo>
                    <a:pt x="642" y="554"/>
                  </a:lnTo>
                  <a:lnTo>
                    <a:pt x="658" y="568"/>
                  </a:lnTo>
                  <a:lnTo>
                    <a:pt x="658" y="568"/>
                  </a:lnTo>
                  <a:lnTo>
                    <a:pt x="672" y="584"/>
                  </a:lnTo>
                  <a:lnTo>
                    <a:pt x="684" y="602"/>
                  </a:lnTo>
                  <a:lnTo>
                    <a:pt x="698" y="618"/>
                  </a:lnTo>
                  <a:lnTo>
                    <a:pt x="712" y="634"/>
                  </a:lnTo>
                  <a:lnTo>
                    <a:pt x="712" y="634"/>
                  </a:lnTo>
                  <a:lnTo>
                    <a:pt x="718" y="638"/>
                  </a:lnTo>
                  <a:lnTo>
                    <a:pt x="724" y="640"/>
                  </a:lnTo>
                  <a:lnTo>
                    <a:pt x="730" y="640"/>
                  </a:lnTo>
                  <a:lnTo>
                    <a:pt x="736" y="640"/>
                  </a:lnTo>
                  <a:lnTo>
                    <a:pt x="746" y="636"/>
                  </a:lnTo>
                  <a:lnTo>
                    <a:pt x="752" y="634"/>
                  </a:lnTo>
                  <a:lnTo>
                    <a:pt x="758" y="636"/>
                  </a:lnTo>
                  <a:lnTo>
                    <a:pt x="758" y="636"/>
                  </a:lnTo>
                  <a:lnTo>
                    <a:pt x="762" y="638"/>
                  </a:lnTo>
                  <a:lnTo>
                    <a:pt x="764" y="642"/>
                  </a:lnTo>
                  <a:lnTo>
                    <a:pt x="764" y="652"/>
                  </a:lnTo>
                  <a:lnTo>
                    <a:pt x="764" y="662"/>
                  </a:lnTo>
                  <a:lnTo>
                    <a:pt x="766" y="666"/>
                  </a:lnTo>
                  <a:lnTo>
                    <a:pt x="770" y="668"/>
                  </a:lnTo>
                  <a:lnTo>
                    <a:pt x="770" y="668"/>
                  </a:lnTo>
                  <a:lnTo>
                    <a:pt x="776" y="668"/>
                  </a:lnTo>
                  <a:lnTo>
                    <a:pt x="780" y="664"/>
                  </a:lnTo>
                  <a:lnTo>
                    <a:pt x="784" y="660"/>
                  </a:lnTo>
                  <a:lnTo>
                    <a:pt x="788" y="654"/>
                  </a:lnTo>
                  <a:lnTo>
                    <a:pt x="794" y="642"/>
                  </a:lnTo>
                  <a:lnTo>
                    <a:pt x="796" y="632"/>
                  </a:lnTo>
                  <a:lnTo>
                    <a:pt x="796" y="632"/>
                  </a:lnTo>
                  <a:lnTo>
                    <a:pt x="800" y="604"/>
                  </a:lnTo>
                  <a:lnTo>
                    <a:pt x="802" y="576"/>
                  </a:lnTo>
                  <a:lnTo>
                    <a:pt x="804" y="548"/>
                  </a:lnTo>
                  <a:lnTo>
                    <a:pt x="806" y="518"/>
                  </a:lnTo>
                  <a:lnTo>
                    <a:pt x="806" y="518"/>
                  </a:lnTo>
                  <a:lnTo>
                    <a:pt x="808" y="492"/>
                  </a:lnTo>
                  <a:lnTo>
                    <a:pt x="810" y="466"/>
                  </a:lnTo>
                  <a:lnTo>
                    <a:pt x="808" y="438"/>
                  </a:lnTo>
                  <a:lnTo>
                    <a:pt x="804" y="426"/>
                  </a:lnTo>
                  <a:lnTo>
                    <a:pt x="800" y="412"/>
                  </a:lnTo>
                  <a:lnTo>
                    <a:pt x="800" y="412"/>
                  </a:lnTo>
                  <a:close/>
                </a:path>
              </a:pathLst>
            </a:custGeom>
            <a:solidFill>
              <a:schemeClr val="bg1">
                <a:lumMod val="75000"/>
              </a:schemeClr>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34" name="Freeform 31">
              <a:extLst>
                <a:ext uri="{FF2B5EF4-FFF2-40B4-BE49-F238E27FC236}">
                  <a16:creationId xmlns:a16="http://schemas.microsoft.com/office/drawing/2014/main" id="{D660BC72-727A-48EB-AA95-EB012989D4FE}"/>
                </a:ext>
              </a:extLst>
            </p:cNvPr>
            <p:cNvSpPr>
              <a:spLocks/>
            </p:cNvSpPr>
            <p:nvPr>
              <p:custDataLst>
                <p:tags r:id="rId31"/>
              </p:custDataLst>
            </p:nvPr>
          </p:nvSpPr>
          <p:spPr bwMode="auto">
            <a:xfrm>
              <a:off x="5991300" y="4034700"/>
              <a:ext cx="428368" cy="723186"/>
            </a:xfrm>
            <a:custGeom>
              <a:avLst/>
              <a:gdLst/>
              <a:ahLst/>
              <a:cxnLst>
                <a:cxn ang="0">
                  <a:pos x="326" y="336"/>
                </a:cxn>
                <a:cxn ang="0">
                  <a:pos x="338" y="330"/>
                </a:cxn>
                <a:cxn ang="0">
                  <a:pos x="340" y="320"/>
                </a:cxn>
                <a:cxn ang="0">
                  <a:pos x="332" y="310"/>
                </a:cxn>
                <a:cxn ang="0">
                  <a:pos x="332" y="310"/>
                </a:cxn>
                <a:cxn ang="0">
                  <a:pos x="332" y="298"/>
                </a:cxn>
                <a:cxn ang="0">
                  <a:pos x="332" y="298"/>
                </a:cxn>
                <a:cxn ang="0">
                  <a:pos x="330" y="290"/>
                </a:cxn>
                <a:cxn ang="0">
                  <a:pos x="322" y="282"/>
                </a:cxn>
                <a:cxn ang="0">
                  <a:pos x="312" y="270"/>
                </a:cxn>
                <a:cxn ang="0">
                  <a:pos x="234" y="0"/>
                </a:cxn>
                <a:cxn ang="0">
                  <a:pos x="0" y="22"/>
                </a:cxn>
                <a:cxn ang="0">
                  <a:pos x="10" y="38"/>
                </a:cxn>
                <a:cxn ang="0">
                  <a:pos x="14" y="570"/>
                </a:cxn>
                <a:cxn ang="0">
                  <a:pos x="14" y="570"/>
                </a:cxn>
                <a:cxn ang="0">
                  <a:pos x="52" y="572"/>
                </a:cxn>
                <a:cxn ang="0">
                  <a:pos x="84" y="574"/>
                </a:cxn>
                <a:cxn ang="0">
                  <a:pos x="84" y="574"/>
                </a:cxn>
                <a:cxn ang="0">
                  <a:pos x="96" y="572"/>
                </a:cxn>
                <a:cxn ang="0">
                  <a:pos x="108" y="570"/>
                </a:cxn>
                <a:cxn ang="0">
                  <a:pos x="110" y="532"/>
                </a:cxn>
                <a:cxn ang="0">
                  <a:pos x="92" y="504"/>
                </a:cxn>
                <a:cxn ang="0">
                  <a:pos x="92" y="488"/>
                </a:cxn>
                <a:cxn ang="0">
                  <a:pos x="340" y="460"/>
                </a:cxn>
                <a:cxn ang="0">
                  <a:pos x="340" y="388"/>
                </a:cxn>
                <a:cxn ang="0">
                  <a:pos x="324" y="352"/>
                </a:cxn>
                <a:cxn ang="0">
                  <a:pos x="326" y="336"/>
                </a:cxn>
              </a:cxnLst>
              <a:rect l="0" t="0" r="r" b="b"/>
              <a:pathLst>
                <a:path w="340" h="574">
                  <a:moveTo>
                    <a:pt x="326" y="336"/>
                  </a:moveTo>
                  <a:lnTo>
                    <a:pt x="338" y="330"/>
                  </a:lnTo>
                  <a:lnTo>
                    <a:pt x="340" y="320"/>
                  </a:lnTo>
                  <a:lnTo>
                    <a:pt x="332" y="310"/>
                  </a:lnTo>
                  <a:lnTo>
                    <a:pt x="332" y="310"/>
                  </a:lnTo>
                  <a:lnTo>
                    <a:pt x="332" y="298"/>
                  </a:lnTo>
                  <a:lnTo>
                    <a:pt x="332" y="298"/>
                  </a:lnTo>
                  <a:lnTo>
                    <a:pt x="330" y="290"/>
                  </a:lnTo>
                  <a:lnTo>
                    <a:pt x="322" y="282"/>
                  </a:lnTo>
                  <a:lnTo>
                    <a:pt x="312" y="270"/>
                  </a:lnTo>
                  <a:lnTo>
                    <a:pt x="234" y="0"/>
                  </a:lnTo>
                  <a:lnTo>
                    <a:pt x="0" y="22"/>
                  </a:lnTo>
                  <a:lnTo>
                    <a:pt x="10" y="38"/>
                  </a:lnTo>
                  <a:lnTo>
                    <a:pt x="14" y="570"/>
                  </a:lnTo>
                  <a:lnTo>
                    <a:pt x="14" y="570"/>
                  </a:lnTo>
                  <a:lnTo>
                    <a:pt x="52" y="572"/>
                  </a:lnTo>
                  <a:lnTo>
                    <a:pt x="84" y="574"/>
                  </a:lnTo>
                  <a:lnTo>
                    <a:pt x="84" y="574"/>
                  </a:lnTo>
                  <a:lnTo>
                    <a:pt x="96" y="572"/>
                  </a:lnTo>
                  <a:lnTo>
                    <a:pt x="108" y="570"/>
                  </a:lnTo>
                  <a:lnTo>
                    <a:pt x="110" y="532"/>
                  </a:lnTo>
                  <a:lnTo>
                    <a:pt x="92" y="504"/>
                  </a:lnTo>
                  <a:lnTo>
                    <a:pt x="92" y="488"/>
                  </a:lnTo>
                  <a:lnTo>
                    <a:pt x="340" y="460"/>
                  </a:lnTo>
                  <a:lnTo>
                    <a:pt x="340" y="388"/>
                  </a:lnTo>
                  <a:lnTo>
                    <a:pt x="324" y="352"/>
                  </a:lnTo>
                  <a:lnTo>
                    <a:pt x="326" y="33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35" name="Freeform 32">
              <a:extLst>
                <a:ext uri="{FF2B5EF4-FFF2-40B4-BE49-F238E27FC236}">
                  <a16:creationId xmlns:a16="http://schemas.microsoft.com/office/drawing/2014/main" id="{A922E368-4965-4D1D-B996-832071BBE815}"/>
                </a:ext>
              </a:extLst>
            </p:cNvPr>
            <p:cNvSpPr>
              <a:spLocks/>
            </p:cNvSpPr>
            <p:nvPr>
              <p:custDataLst>
                <p:tags r:id="rId32"/>
              </p:custDataLst>
            </p:nvPr>
          </p:nvSpPr>
          <p:spPr bwMode="auto">
            <a:xfrm>
              <a:off x="5598210" y="4062418"/>
              <a:ext cx="410729" cy="735785"/>
            </a:xfrm>
            <a:custGeom>
              <a:avLst/>
              <a:gdLst/>
              <a:ahLst/>
              <a:cxnLst>
                <a:cxn ang="0">
                  <a:pos x="312" y="0"/>
                </a:cxn>
                <a:cxn ang="0">
                  <a:pos x="118" y="18"/>
                </a:cxn>
                <a:cxn ang="0">
                  <a:pos x="116" y="22"/>
                </a:cxn>
                <a:cxn ang="0">
                  <a:pos x="96" y="42"/>
                </a:cxn>
                <a:cxn ang="0">
                  <a:pos x="90" y="76"/>
                </a:cxn>
                <a:cxn ang="0">
                  <a:pos x="62" y="100"/>
                </a:cxn>
                <a:cxn ang="0">
                  <a:pos x="52" y="138"/>
                </a:cxn>
                <a:cxn ang="0">
                  <a:pos x="34" y="178"/>
                </a:cxn>
                <a:cxn ang="0">
                  <a:pos x="42" y="200"/>
                </a:cxn>
                <a:cxn ang="0">
                  <a:pos x="42" y="200"/>
                </a:cxn>
                <a:cxn ang="0">
                  <a:pos x="44" y="218"/>
                </a:cxn>
                <a:cxn ang="0">
                  <a:pos x="46" y="234"/>
                </a:cxn>
                <a:cxn ang="0">
                  <a:pos x="46" y="248"/>
                </a:cxn>
                <a:cxn ang="0">
                  <a:pos x="46" y="248"/>
                </a:cxn>
                <a:cxn ang="0">
                  <a:pos x="44" y="268"/>
                </a:cxn>
                <a:cxn ang="0">
                  <a:pos x="44" y="276"/>
                </a:cxn>
                <a:cxn ang="0">
                  <a:pos x="48" y="286"/>
                </a:cxn>
                <a:cxn ang="0">
                  <a:pos x="48" y="286"/>
                </a:cxn>
                <a:cxn ang="0">
                  <a:pos x="50" y="296"/>
                </a:cxn>
                <a:cxn ang="0">
                  <a:pos x="48" y="302"/>
                </a:cxn>
                <a:cxn ang="0">
                  <a:pos x="46" y="304"/>
                </a:cxn>
                <a:cxn ang="0">
                  <a:pos x="46" y="306"/>
                </a:cxn>
                <a:cxn ang="0">
                  <a:pos x="64" y="332"/>
                </a:cxn>
                <a:cxn ang="0">
                  <a:pos x="60" y="358"/>
                </a:cxn>
                <a:cxn ang="0">
                  <a:pos x="40" y="370"/>
                </a:cxn>
                <a:cxn ang="0">
                  <a:pos x="12" y="446"/>
                </a:cxn>
                <a:cxn ang="0">
                  <a:pos x="0" y="462"/>
                </a:cxn>
                <a:cxn ang="0">
                  <a:pos x="10" y="482"/>
                </a:cxn>
                <a:cxn ang="0">
                  <a:pos x="192" y="482"/>
                </a:cxn>
                <a:cxn ang="0">
                  <a:pos x="194" y="500"/>
                </a:cxn>
                <a:cxn ang="0">
                  <a:pos x="194" y="500"/>
                </a:cxn>
                <a:cxn ang="0">
                  <a:pos x="186" y="508"/>
                </a:cxn>
                <a:cxn ang="0">
                  <a:pos x="182" y="516"/>
                </a:cxn>
                <a:cxn ang="0">
                  <a:pos x="182" y="520"/>
                </a:cxn>
                <a:cxn ang="0">
                  <a:pos x="182" y="522"/>
                </a:cxn>
                <a:cxn ang="0">
                  <a:pos x="182" y="522"/>
                </a:cxn>
                <a:cxn ang="0">
                  <a:pos x="188" y="530"/>
                </a:cxn>
                <a:cxn ang="0">
                  <a:pos x="196" y="536"/>
                </a:cxn>
                <a:cxn ang="0">
                  <a:pos x="204" y="542"/>
                </a:cxn>
                <a:cxn ang="0">
                  <a:pos x="244" y="584"/>
                </a:cxn>
                <a:cxn ang="0">
                  <a:pos x="244" y="584"/>
                </a:cxn>
                <a:cxn ang="0">
                  <a:pos x="246" y="576"/>
                </a:cxn>
                <a:cxn ang="0">
                  <a:pos x="252" y="568"/>
                </a:cxn>
                <a:cxn ang="0">
                  <a:pos x="252" y="568"/>
                </a:cxn>
                <a:cxn ang="0">
                  <a:pos x="258" y="562"/>
                </a:cxn>
                <a:cxn ang="0">
                  <a:pos x="264" y="556"/>
                </a:cxn>
                <a:cxn ang="0">
                  <a:pos x="272" y="552"/>
                </a:cxn>
                <a:cxn ang="0">
                  <a:pos x="282" y="550"/>
                </a:cxn>
                <a:cxn ang="0">
                  <a:pos x="302" y="548"/>
                </a:cxn>
                <a:cxn ang="0">
                  <a:pos x="326" y="548"/>
                </a:cxn>
                <a:cxn ang="0">
                  <a:pos x="322" y="16"/>
                </a:cxn>
                <a:cxn ang="0">
                  <a:pos x="312" y="0"/>
                </a:cxn>
              </a:cxnLst>
              <a:rect l="0" t="0" r="r" b="b"/>
              <a:pathLst>
                <a:path w="326" h="584">
                  <a:moveTo>
                    <a:pt x="312" y="0"/>
                  </a:moveTo>
                  <a:lnTo>
                    <a:pt x="118" y="18"/>
                  </a:lnTo>
                  <a:lnTo>
                    <a:pt x="116" y="22"/>
                  </a:lnTo>
                  <a:lnTo>
                    <a:pt x="96" y="42"/>
                  </a:lnTo>
                  <a:lnTo>
                    <a:pt x="90" y="76"/>
                  </a:lnTo>
                  <a:lnTo>
                    <a:pt x="62" y="100"/>
                  </a:lnTo>
                  <a:lnTo>
                    <a:pt x="52" y="138"/>
                  </a:lnTo>
                  <a:lnTo>
                    <a:pt x="34" y="178"/>
                  </a:lnTo>
                  <a:lnTo>
                    <a:pt x="42" y="200"/>
                  </a:lnTo>
                  <a:lnTo>
                    <a:pt x="42" y="200"/>
                  </a:lnTo>
                  <a:lnTo>
                    <a:pt x="44" y="218"/>
                  </a:lnTo>
                  <a:lnTo>
                    <a:pt x="46" y="234"/>
                  </a:lnTo>
                  <a:lnTo>
                    <a:pt x="46" y="248"/>
                  </a:lnTo>
                  <a:lnTo>
                    <a:pt x="46" y="248"/>
                  </a:lnTo>
                  <a:lnTo>
                    <a:pt x="44" y="268"/>
                  </a:lnTo>
                  <a:lnTo>
                    <a:pt x="44" y="276"/>
                  </a:lnTo>
                  <a:lnTo>
                    <a:pt x="48" y="286"/>
                  </a:lnTo>
                  <a:lnTo>
                    <a:pt x="48" y="286"/>
                  </a:lnTo>
                  <a:lnTo>
                    <a:pt x="50" y="296"/>
                  </a:lnTo>
                  <a:lnTo>
                    <a:pt x="48" y="302"/>
                  </a:lnTo>
                  <a:lnTo>
                    <a:pt x="46" y="304"/>
                  </a:lnTo>
                  <a:lnTo>
                    <a:pt x="46" y="306"/>
                  </a:lnTo>
                  <a:lnTo>
                    <a:pt x="64" y="332"/>
                  </a:lnTo>
                  <a:lnTo>
                    <a:pt x="60" y="358"/>
                  </a:lnTo>
                  <a:lnTo>
                    <a:pt x="40" y="370"/>
                  </a:lnTo>
                  <a:lnTo>
                    <a:pt x="12" y="446"/>
                  </a:lnTo>
                  <a:lnTo>
                    <a:pt x="0" y="462"/>
                  </a:lnTo>
                  <a:lnTo>
                    <a:pt x="10" y="482"/>
                  </a:lnTo>
                  <a:lnTo>
                    <a:pt x="192" y="482"/>
                  </a:lnTo>
                  <a:lnTo>
                    <a:pt x="194" y="500"/>
                  </a:lnTo>
                  <a:lnTo>
                    <a:pt x="194" y="500"/>
                  </a:lnTo>
                  <a:lnTo>
                    <a:pt x="186" y="508"/>
                  </a:lnTo>
                  <a:lnTo>
                    <a:pt x="182" y="516"/>
                  </a:lnTo>
                  <a:lnTo>
                    <a:pt x="182" y="520"/>
                  </a:lnTo>
                  <a:lnTo>
                    <a:pt x="182" y="522"/>
                  </a:lnTo>
                  <a:lnTo>
                    <a:pt x="182" y="522"/>
                  </a:lnTo>
                  <a:lnTo>
                    <a:pt x="188" y="530"/>
                  </a:lnTo>
                  <a:lnTo>
                    <a:pt x="196" y="536"/>
                  </a:lnTo>
                  <a:lnTo>
                    <a:pt x="204" y="542"/>
                  </a:lnTo>
                  <a:lnTo>
                    <a:pt x="244" y="584"/>
                  </a:lnTo>
                  <a:lnTo>
                    <a:pt x="244" y="584"/>
                  </a:lnTo>
                  <a:lnTo>
                    <a:pt x="246" y="576"/>
                  </a:lnTo>
                  <a:lnTo>
                    <a:pt x="252" y="568"/>
                  </a:lnTo>
                  <a:lnTo>
                    <a:pt x="252" y="568"/>
                  </a:lnTo>
                  <a:lnTo>
                    <a:pt x="258" y="562"/>
                  </a:lnTo>
                  <a:lnTo>
                    <a:pt x="264" y="556"/>
                  </a:lnTo>
                  <a:lnTo>
                    <a:pt x="272" y="552"/>
                  </a:lnTo>
                  <a:lnTo>
                    <a:pt x="282" y="550"/>
                  </a:lnTo>
                  <a:lnTo>
                    <a:pt x="302" y="548"/>
                  </a:lnTo>
                  <a:lnTo>
                    <a:pt x="326" y="548"/>
                  </a:lnTo>
                  <a:lnTo>
                    <a:pt x="322" y="16"/>
                  </a:lnTo>
                  <a:lnTo>
                    <a:pt x="312" y="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36" name="Freeform 33">
              <a:extLst>
                <a:ext uri="{FF2B5EF4-FFF2-40B4-BE49-F238E27FC236}">
                  <a16:creationId xmlns:a16="http://schemas.microsoft.com/office/drawing/2014/main" id="{0B94298D-FEB3-4FD0-A055-9BC32DE41DA9}"/>
                </a:ext>
              </a:extLst>
            </p:cNvPr>
            <p:cNvSpPr>
              <a:spLocks/>
            </p:cNvSpPr>
            <p:nvPr>
              <p:custDataLst>
                <p:tags r:id="rId33"/>
              </p:custDataLst>
            </p:nvPr>
          </p:nvSpPr>
          <p:spPr bwMode="auto">
            <a:xfrm>
              <a:off x="6444866" y="3611371"/>
              <a:ext cx="992804" cy="481284"/>
            </a:xfrm>
            <a:custGeom>
              <a:avLst/>
              <a:gdLst/>
              <a:ahLst/>
              <a:cxnLst>
                <a:cxn ang="0">
                  <a:pos x="788" y="104"/>
                </a:cxn>
                <a:cxn ang="0">
                  <a:pos x="770" y="50"/>
                </a:cxn>
                <a:cxn ang="0">
                  <a:pos x="754" y="0"/>
                </a:cxn>
                <a:cxn ang="0">
                  <a:pos x="222" y="102"/>
                </a:cxn>
                <a:cxn ang="0">
                  <a:pos x="226" y="134"/>
                </a:cxn>
                <a:cxn ang="0">
                  <a:pos x="220" y="134"/>
                </a:cxn>
                <a:cxn ang="0">
                  <a:pos x="208" y="148"/>
                </a:cxn>
                <a:cxn ang="0">
                  <a:pos x="198" y="168"/>
                </a:cxn>
                <a:cxn ang="0">
                  <a:pos x="156" y="190"/>
                </a:cxn>
                <a:cxn ang="0">
                  <a:pos x="152" y="186"/>
                </a:cxn>
                <a:cxn ang="0">
                  <a:pos x="144" y="186"/>
                </a:cxn>
                <a:cxn ang="0">
                  <a:pos x="130" y="200"/>
                </a:cxn>
                <a:cxn ang="0">
                  <a:pos x="116" y="220"/>
                </a:cxn>
                <a:cxn ang="0">
                  <a:pos x="48" y="258"/>
                </a:cxn>
                <a:cxn ang="0">
                  <a:pos x="26" y="292"/>
                </a:cxn>
                <a:cxn ang="0">
                  <a:pos x="2" y="302"/>
                </a:cxn>
                <a:cxn ang="0">
                  <a:pos x="118" y="314"/>
                </a:cxn>
                <a:cxn ang="0">
                  <a:pos x="306" y="270"/>
                </a:cxn>
                <a:cxn ang="0">
                  <a:pos x="332" y="304"/>
                </a:cxn>
                <a:cxn ang="0">
                  <a:pos x="562" y="382"/>
                </a:cxn>
                <a:cxn ang="0">
                  <a:pos x="586" y="370"/>
                </a:cxn>
                <a:cxn ang="0">
                  <a:pos x="608" y="356"/>
                </a:cxn>
                <a:cxn ang="0">
                  <a:pos x="620" y="344"/>
                </a:cxn>
                <a:cxn ang="0">
                  <a:pos x="650" y="300"/>
                </a:cxn>
                <a:cxn ang="0">
                  <a:pos x="670" y="274"/>
                </a:cxn>
                <a:cxn ang="0">
                  <a:pos x="700" y="256"/>
                </a:cxn>
                <a:cxn ang="0">
                  <a:pos x="716" y="250"/>
                </a:cxn>
                <a:cxn ang="0">
                  <a:pos x="738" y="232"/>
                </a:cxn>
                <a:cxn ang="0">
                  <a:pos x="750" y="208"/>
                </a:cxn>
                <a:cxn ang="0">
                  <a:pos x="766" y="164"/>
                </a:cxn>
                <a:cxn ang="0">
                  <a:pos x="774" y="148"/>
                </a:cxn>
                <a:cxn ang="0">
                  <a:pos x="786" y="126"/>
                </a:cxn>
                <a:cxn ang="0">
                  <a:pos x="788" y="112"/>
                </a:cxn>
                <a:cxn ang="0">
                  <a:pos x="788" y="104"/>
                </a:cxn>
              </a:cxnLst>
              <a:rect l="0" t="0" r="r" b="b"/>
              <a:pathLst>
                <a:path w="788" h="382">
                  <a:moveTo>
                    <a:pt x="788" y="104"/>
                  </a:moveTo>
                  <a:lnTo>
                    <a:pt x="788" y="104"/>
                  </a:lnTo>
                  <a:lnTo>
                    <a:pt x="778" y="76"/>
                  </a:lnTo>
                  <a:lnTo>
                    <a:pt x="770" y="50"/>
                  </a:lnTo>
                  <a:lnTo>
                    <a:pt x="760" y="26"/>
                  </a:lnTo>
                  <a:lnTo>
                    <a:pt x="754" y="0"/>
                  </a:lnTo>
                  <a:lnTo>
                    <a:pt x="226" y="102"/>
                  </a:lnTo>
                  <a:lnTo>
                    <a:pt x="222" y="102"/>
                  </a:lnTo>
                  <a:lnTo>
                    <a:pt x="226" y="134"/>
                  </a:lnTo>
                  <a:lnTo>
                    <a:pt x="226" y="134"/>
                  </a:lnTo>
                  <a:lnTo>
                    <a:pt x="224" y="134"/>
                  </a:lnTo>
                  <a:lnTo>
                    <a:pt x="220" y="134"/>
                  </a:lnTo>
                  <a:lnTo>
                    <a:pt x="214" y="138"/>
                  </a:lnTo>
                  <a:lnTo>
                    <a:pt x="208" y="148"/>
                  </a:lnTo>
                  <a:lnTo>
                    <a:pt x="208" y="148"/>
                  </a:lnTo>
                  <a:lnTo>
                    <a:pt x="198" y="168"/>
                  </a:lnTo>
                  <a:lnTo>
                    <a:pt x="180" y="164"/>
                  </a:lnTo>
                  <a:lnTo>
                    <a:pt x="156" y="190"/>
                  </a:lnTo>
                  <a:lnTo>
                    <a:pt x="156" y="190"/>
                  </a:lnTo>
                  <a:lnTo>
                    <a:pt x="152" y="186"/>
                  </a:lnTo>
                  <a:lnTo>
                    <a:pt x="148" y="184"/>
                  </a:lnTo>
                  <a:lnTo>
                    <a:pt x="144" y="186"/>
                  </a:lnTo>
                  <a:lnTo>
                    <a:pt x="144" y="186"/>
                  </a:lnTo>
                  <a:lnTo>
                    <a:pt x="130" y="200"/>
                  </a:lnTo>
                  <a:lnTo>
                    <a:pt x="118" y="200"/>
                  </a:lnTo>
                  <a:lnTo>
                    <a:pt x="116" y="220"/>
                  </a:lnTo>
                  <a:lnTo>
                    <a:pt x="72" y="254"/>
                  </a:lnTo>
                  <a:lnTo>
                    <a:pt x="48" y="258"/>
                  </a:lnTo>
                  <a:lnTo>
                    <a:pt x="26" y="270"/>
                  </a:lnTo>
                  <a:lnTo>
                    <a:pt x="26" y="292"/>
                  </a:lnTo>
                  <a:lnTo>
                    <a:pt x="8" y="294"/>
                  </a:lnTo>
                  <a:lnTo>
                    <a:pt x="2" y="302"/>
                  </a:lnTo>
                  <a:lnTo>
                    <a:pt x="0" y="324"/>
                  </a:lnTo>
                  <a:lnTo>
                    <a:pt x="118" y="314"/>
                  </a:lnTo>
                  <a:lnTo>
                    <a:pt x="172" y="278"/>
                  </a:lnTo>
                  <a:lnTo>
                    <a:pt x="306" y="270"/>
                  </a:lnTo>
                  <a:lnTo>
                    <a:pt x="332" y="288"/>
                  </a:lnTo>
                  <a:lnTo>
                    <a:pt x="332" y="304"/>
                  </a:lnTo>
                  <a:lnTo>
                    <a:pt x="442" y="282"/>
                  </a:lnTo>
                  <a:lnTo>
                    <a:pt x="562" y="382"/>
                  </a:lnTo>
                  <a:lnTo>
                    <a:pt x="562" y="382"/>
                  </a:lnTo>
                  <a:lnTo>
                    <a:pt x="586" y="370"/>
                  </a:lnTo>
                  <a:lnTo>
                    <a:pt x="598" y="364"/>
                  </a:lnTo>
                  <a:lnTo>
                    <a:pt x="608" y="356"/>
                  </a:lnTo>
                  <a:lnTo>
                    <a:pt x="608" y="356"/>
                  </a:lnTo>
                  <a:lnTo>
                    <a:pt x="620" y="344"/>
                  </a:lnTo>
                  <a:lnTo>
                    <a:pt x="630" y="330"/>
                  </a:lnTo>
                  <a:lnTo>
                    <a:pt x="650" y="300"/>
                  </a:lnTo>
                  <a:lnTo>
                    <a:pt x="660" y="286"/>
                  </a:lnTo>
                  <a:lnTo>
                    <a:pt x="670" y="274"/>
                  </a:lnTo>
                  <a:lnTo>
                    <a:pt x="684" y="264"/>
                  </a:lnTo>
                  <a:lnTo>
                    <a:pt x="700" y="256"/>
                  </a:lnTo>
                  <a:lnTo>
                    <a:pt x="700" y="256"/>
                  </a:lnTo>
                  <a:lnTo>
                    <a:pt x="716" y="250"/>
                  </a:lnTo>
                  <a:lnTo>
                    <a:pt x="728" y="240"/>
                  </a:lnTo>
                  <a:lnTo>
                    <a:pt x="738" y="232"/>
                  </a:lnTo>
                  <a:lnTo>
                    <a:pt x="744" y="220"/>
                  </a:lnTo>
                  <a:lnTo>
                    <a:pt x="750" y="208"/>
                  </a:lnTo>
                  <a:lnTo>
                    <a:pt x="756" y="194"/>
                  </a:lnTo>
                  <a:lnTo>
                    <a:pt x="766" y="164"/>
                  </a:lnTo>
                  <a:lnTo>
                    <a:pt x="766" y="164"/>
                  </a:lnTo>
                  <a:lnTo>
                    <a:pt x="774" y="148"/>
                  </a:lnTo>
                  <a:lnTo>
                    <a:pt x="782" y="134"/>
                  </a:lnTo>
                  <a:lnTo>
                    <a:pt x="786" y="126"/>
                  </a:lnTo>
                  <a:lnTo>
                    <a:pt x="788" y="120"/>
                  </a:lnTo>
                  <a:lnTo>
                    <a:pt x="788" y="112"/>
                  </a:lnTo>
                  <a:lnTo>
                    <a:pt x="788" y="104"/>
                  </a:lnTo>
                  <a:lnTo>
                    <a:pt x="788" y="104"/>
                  </a:lnTo>
                  <a:close/>
                </a:path>
              </a:pathLst>
            </a:custGeom>
            <a:solidFill>
              <a:schemeClr val="tx2"/>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37" name="Freeform 34">
              <a:extLst>
                <a:ext uri="{FF2B5EF4-FFF2-40B4-BE49-F238E27FC236}">
                  <a16:creationId xmlns:a16="http://schemas.microsoft.com/office/drawing/2014/main" id="{E1D00014-8E5E-420B-A9C7-8D8BBDF4428D}"/>
                </a:ext>
              </a:extLst>
            </p:cNvPr>
            <p:cNvSpPr>
              <a:spLocks/>
            </p:cNvSpPr>
            <p:nvPr>
              <p:custDataLst>
                <p:tags r:id="rId34"/>
              </p:custDataLst>
            </p:nvPr>
          </p:nvSpPr>
          <p:spPr bwMode="auto">
            <a:xfrm>
              <a:off x="5746879" y="3739881"/>
              <a:ext cx="982726" cy="345215"/>
            </a:xfrm>
            <a:custGeom>
              <a:avLst/>
              <a:gdLst/>
              <a:ahLst/>
              <a:cxnLst>
                <a:cxn ang="0">
                  <a:pos x="562" y="192"/>
                </a:cxn>
                <a:cxn ang="0">
                  <a:pos x="580" y="190"/>
                </a:cxn>
                <a:cxn ang="0">
                  <a:pos x="580" y="168"/>
                </a:cxn>
                <a:cxn ang="0">
                  <a:pos x="602" y="156"/>
                </a:cxn>
                <a:cxn ang="0">
                  <a:pos x="626" y="152"/>
                </a:cxn>
                <a:cxn ang="0">
                  <a:pos x="670" y="118"/>
                </a:cxn>
                <a:cxn ang="0">
                  <a:pos x="672" y="98"/>
                </a:cxn>
                <a:cxn ang="0">
                  <a:pos x="684" y="98"/>
                </a:cxn>
                <a:cxn ang="0">
                  <a:pos x="684" y="98"/>
                </a:cxn>
                <a:cxn ang="0">
                  <a:pos x="698" y="84"/>
                </a:cxn>
                <a:cxn ang="0">
                  <a:pos x="698" y="84"/>
                </a:cxn>
                <a:cxn ang="0">
                  <a:pos x="702" y="82"/>
                </a:cxn>
                <a:cxn ang="0">
                  <a:pos x="706" y="84"/>
                </a:cxn>
                <a:cxn ang="0">
                  <a:pos x="710" y="88"/>
                </a:cxn>
                <a:cxn ang="0">
                  <a:pos x="734" y="62"/>
                </a:cxn>
                <a:cxn ang="0">
                  <a:pos x="752" y="66"/>
                </a:cxn>
                <a:cxn ang="0">
                  <a:pos x="752" y="66"/>
                </a:cxn>
                <a:cxn ang="0">
                  <a:pos x="762" y="46"/>
                </a:cxn>
                <a:cxn ang="0">
                  <a:pos x="762" y="46"/>
                </a:cxn>
                <a:cxn ang="0">
                  <a:pos x="768" y="36"/>
                </a:cxn>
                <a:cxn ang="0">
                  <a:pos x="774" y="32"/>
                </a:cxn>
                <a:cxn ang="0">
                  <a:pos x="778" y="32"/>
                </a:cxn>
                <a:cxn ang="0">
                  <a:pos x="780" y="32"/>
                </a:cxn>
                <a:cxn ang="0">
                  <a:pos x="776" y="0"/>
                </a:cxn>
                <a:cxn ang="0">
                  <a:pos x="220" y="68"/>
                </a:cxn>
                <a:cxn ang="0">
                  <a:pos x="210" y="60"/>
                </a:cxn>
                <a:cxn ang="0">
                  <a:pos x="194" y="60"/>
                </a:cxn>
                <a:cxn ang="0">
                  <a:pos x="192" y="84"/>
                </a:cxn>
                <a:cxn ang="0">
                  <a:pos x="58" y="92"/>
                </a:cxn>
                <a:cxn ang="0">
                  <a:pos x="56" y="94"/>
                </a:cxn>
                <a:cxn ang="0">
                  <a:pos x="44" y="170"/>
                </a:cxn>
                <a:cxn ang="0">
                  <a:pos x="32" y="180"/>
                </a:cxn>
                <a:cxn ang="0">
                  <a:pos x="0" y="274"/>
                </a:cxn>
                <a:cxn ang="0">
                  <a:pos x="554" y="222"/>
                </a:cxn>
                <a:cxn ang="0">
                  <a:pos x="556" y="200"/>
                </a:cxn>
                <a:cxn ang="0">
                  <a:pos x="562" y="192"/>
                </a:cxn>
              </a:cxnLst>
              <a:rect l="0" t="0" r="r" b="b"/>
              <a:pathLst>
                <a:path w="780" h="274">
                  <a:moveTo>
                    <a:pt x="562" y="192"/>
                  </a:moveTo>
                  <a:lnTo>
                    <a:pt x="580" y="190"/>
                  </a:lnTo>
                  <a:lnTo>
                    <a:pt x="580" y="168"/>
                  </a:lnTo>
                  <a:lnTo>
                    <a:pt x="602" y="156"/>
                  </a:lnTo>
                  <a:lnTo>
                    <a:pt x="626" y="152"/>
                  </a:lnTo>
                  <a:lnTo>
                    <a:pt x="670" y="118"/>
                  </a:lnTo>
                  <a:lnTo>
                    <a:pt x="672" y="98"/>
                  </a:lnTo>
                  <a:lnTo>
                    <a:pt x="684" y="98"/>
                  </a:lnTo>
                  <a:lnTo>
                    <a:pt x="684" y="98"/>
                  </a:lnTo>
                  <a:lnTo>
                    <a:pt x="698" y="84"/>
                  </a:lnTo>
                  <a:lnTo>
                    <a:pt x="698" y="84"/>
                  </a:lnTo>
                  <a:lnTo>
                    <a:pt x="702" y="82"/>
                  </a:lnTo>
                  <a:lnTo>
                    <a:pt x="706" y="84"/>
                  </a:lnTo>
                  <a:lnTo>
                    <a:pt x="710" y="88"/>
                  </a:lnTo>
                  <a:lnTo>
                    <a:pt x="734" y="62"/>
                  </a:lnTo>
                  <a:lnTo>
                    <a:pt x="752" y="66"/>
                  </a:lnTo>
                  <a:lnTo>
                    <a:pt x="752" y="66"/>
                  </a:lnTo>
                  <a:lnTo>
                    <a:pt x="762" y="46"/>
                  </a:lnTo>
                  <a:lnTo>
                    <a:pt x="762" y="46"/>
                  </a:lnTo>
                  <a:lnTo>
                    <a:pt x="768" y="36"/>
                  </a:lnTo>
                  <a:lnTo>
                    <a:pt x="774" y="32"/>
                  </a:lnTo>
                  <a:lnTo>
                    <a:pt x="778" y="32"/>
                  </a:lnTo>
                  <a:lnTo>
                    <a:pt x="780" y="32"/>
                  </a:lnTo>
                  <a:lnTo>
                    <a:pt x="776" y="0"/>
                  </a:lnTo>
                  <a:lnTo>
                    <a:pt x="220" y="68"/>
                  </a:lnTo>
                  <a:lnTo>
                    <a:pt x="210" y="60"/>
                  </a:lnTo>
                  <a:lnTo>
                    <a:pt x="194" y="60"/>
                  </a:lnTo>
                  <a:lnTo>
                    <a:pt x="192" y="84"/>
                  </a:lnTo>
                  <a:lnTo>
                    <a:pt x="58" y="92"/>
                  </a:lnTo>
                  <a:lnTo>
                    <a:pt x="56" y="94"/>
                  </a:lnTo>
                  <a:lnTo>
                    <a:pt x="44" y="170"/>
                  </a:lnTo>
                  <a:lnTo>
                    <a:pt x="32" y="180"/>
                  </a:lnTo>
                  <a:lnTo>
                    <a:pt x="0" y="274"/>
                  </a:lnTo>
                  <a:lnTo>
                    <a:pt x="554" y="222"/>
                  </a:lnTo>
                  <a:lnTo>
                    <a:pt x="556" y="200"/>
                  </a:lnTo>
                  <a:lnTo>
                    <a:pt x="562" y="192"/>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38" name="Freeform 35">
              <a:extLst>
                <a:ext uri="{FF2B5EF4-FFF2-40B4-BE49-F238E27FC236}">
                  <a16:creationId xmlns:a16="http://schemas.microsoft.com/office/drawing/2014/main" id="{28C0A38E-AC5E-4A68-9F87-7623EEF5E01D}"/>
                </a:ext>
              </a:extLst>
            </p:cNvPr>
            <p:cNvSpPr>
              <a:spLocks/>
            </p:cNvSpPr>
            <p:nvPr>
              <p:custDataLst>
                <p:tags r:id="rId35"/>
              </p:custDataLst>
            </p:nvPr>
          </p:nvSpPr>
          <p:spPr bwMode="auto">
            <a:xfrm>
              <a:off x="5819953" y="3419866"/>
              <a:ext cx="844136" cy="435928"/>
            </a:xfrm>
            <a:custGeom>
              <a:avLst/>
              <a:gdLst/>
              <a:ahLst/>
              <a:cxnLst>
                <a:cxn ang="0">
                  <a:pos x="616" y="216"/>
                </a:cxn>
                <a:cxn ang="0">
                  <a:pos x="664" y="152"/>
                </a:cxn>
                <a:cxn ang="0">
                  <a:pos x="610" y="90"/>
                </a:cxn>
                <a:cxn ang="0">
                  <a:pos x="570" y="30"/>
                </a:cxn>
                <a:cxn ang="0">
                  <a:pos x="530" y="42"/>
                </a:cxn>
                <a:cxn ang="0">
                  <a:pos x="490" y="36"/>
                </a:cxn>
                <a:cxn ang="0">
                  <a:pos x="438" y="2"/>
                </a:cxn>
                <a:cxn ang="0">
                  <a:pos x="398" y="18"/>
                </a:cxn>
                <a:cxn ang="0">
                  <a:pos x="374" y="54"/>
                </a:cxn>
                <a:cxn ang="0">
                  <a:pos x="372" y="52"/>
                </a:cxn>
                <a:cxn ang="0">
                  <a:pos x="364" y="48"/>
                </a:cxn>
                <a:cxn ang="0">
                  <a:pos x="356" y="52"/>
                </a:cxn>
                <a:cxn ang="0">
                  <a:pos x="352" y="56"/>
                </a:cxn>
                <a:cxn ang="0">
                  <a:pos x="350" y="64"/>
                </a:cxn>
                <a:cxn ang="0">
                  <a:pos x="356" y="74"/>
                </a:cxn>
                <a:cxn ang="0">
                  <a:pos x="358" y="76"/>
                </a:cxn>
                <a:cxn ang="0">
                  <a:pos x="336" y="98"/>
                </a:cxn>
                <a:cxn ang="0">
                  <a:pos x="324" y="116"/>
                </a:cxn>
                <a:cxn ang="0">
                  <a:pos x="318" y="132"/>
                </a:cxn>
                <a:cxn ang="0">
                  <a:pos x="308" y="146"/>
                </a:cxn>
                <a:cxn ang="0">
                  <a:pos x="306" y="154"/>
                </a:cxn>
                <a:cxn ang="0">
                  <a:pos x="290" y="146"/>
                </a:cxn>
                <a:cxn ang="0">
                  <a:pos x="280" y="138"/>
                </a:cxn>
                <a:cxn ang="0">
                  <a:pos x="268" y="136"/>
                </a:cxn>
                <a:cxn ang="0">
                  <a:pos x="266" y="138"/>
                </a:cxn>
                <a:cxn ang="0">
                  <a:pos x="258" y="152"/>
                </a:cxn>
                <a:cxn ang="0">
                  <a:pos x="256" y="164"/>
                </a:cxn>
                <a:cxn ang="0">
                  <a:pos x="234" y="160"/>
                </a:cxn>
                <a:cxn ang="0">
                  <a:pos x="228" y="162"/>
                </a:cxn>
                <a:cxn ang="0">
                  <a:pos x="210" y="174"/>
                </a:cxn>
                <a:cxn ang="0">
                  <a:pos x="138" y="174"/>
                </a:cxn>
                <a:cxn ang="0">
                  <a:pos x="118" y="190"/>
                </a:cxn>
                <a:cxn ang="0">
                  <a:pos x="120" y="222"/>
                </a:cxn>
                <a:cxn ang="0">
                  <a:pos x="94" y="232"/>
                </a:cxn>
                <a:cxn ang="0">
                  <a:pos x="86" y="234"/>
                </a:cxn>
                <a:cxn ang="0">
                  <a:pos x="86" y="240"/>
                </a:cxn>
                <a:cxn ang="0">
                  <a:pos x="96" y="264"/>
                </a:cxn>
                <a:cxn ang="0">
                  <a:pos x="46" y="264"/>
                </a:cxn>
                <a:cxn ang="0">
                  <a:pos x="30" y="282"/>
                </a:cxn>
                <a:cxn ang="0">
                  <a:pos x="0" y="346"/>
                </a:cxn>
                <a:cxn ang="0">
                  <a:pos x="136" y="314"/>
                </a:cxn>
                <a:cxn ang="0">
                  <a:pos x="162" y="322"/>
                </a:cxn>
                <a:cxn ang="0">
                  <a:pos x="596" y="242"/>
                </a:cxn>
              </a:cxnLst>
              <a:rect l="0" t="0" r="r" b="b"/>
              <a:pathLst>
                <a:path w="670" h="346">
                  <a:moveTo>
                    <a:pt x="610" y="230"/>
                  </a:moveTo>
                  <a:lnTo>
                    <a:pt x="616" y="216"/>
                  </a:lnTo>
                  <a:lnTo>
                    <a:pt x="670" y="158"/>
                  </a:lnTo>
                  <a:lnTo>
                    <a:pt x="664" y="152"/>
                  </a:lnTo>
                  <a:lnTo>
                    <a:pt x="648" y="144"/>
                  </a:lnTo>
                  <a:lnTo>
                    <a:pt x="610" y="90"/>
                  </a:lnTo>
                  <a:lnTo>
                    <a:pt x="610" y="60"/>
                  </a:lnTo>
                  <a:lnTo>
                    <a:pt x="570" y="30"/>
                  </a:lnTo>
                  <a:lnTo>
                    <a:pt x="548" y="50"/>
                  </a:lnTo>
                  <a:lnTo>
                    <a:pt x="530" y="42"/>
                  </a:lnTo>
                  <a:lnTo>
                    <a:pt x="506" y="46"/>
                  </a:lnTo>
                  <a:lnTo>
                    <a:pt x="490" y="36"/>
                  </a:lnTo>
                  <a:lnTo>
                    <a:pt x="456" y="34"/>
                  </a:lnTo>
                  <a:lnTo>
                    <a:pt x="438" y="2"/>
                  </a:lnTo>
                  <a:lnTo>
                    <a:pt x="404" y="0"/>
                  </a:lnTo>
                  <a:lnTo>
                    <a:pt x="398" y="18"/>
                  </a:lnTo>
                  <a:lnTo>
                    <a:pt x="408" y="48"/>
                  </a:lnTo>
                  <a:lnTo>
                    <a:pt x="374" y="54"/>
                  </a:lnTo>
                  <a:lnTo>
                    <a:pt x="374" y="54"/>
                  </a:lnTo>
                  <a:lnTo>
                    <a:pt x="372" y="52"/>
                  </a:lnTo>
                  <a:lnTo>
                    <a:pt x="370" y="50"/>
                  </a:lnTo>
                  <a:lnTo>
                    <a:pt x="364" y="48"/>
                  </a:lnTo>
                  <a:lnTo>
                    <a:pt x="360" y="50"/>
                  </a:lnTo>
                  <a:lnTo>
                    <a:pt x="356" y="52"/>
                  </a:lnTo>
                  <a:lnTo>
                    <a:pt x="356" y="52"/>
                  </a:lnTo>
                  <a:lnTo>
                    <a:pt x="352" y="56"/>
                  </a:lnTo>
                  <a:lnTo>
                    <a:pt x="350" y="60"/>
                  </a:lnTo>
                  <a:lnTo>
                    <a:pt x="350" y="64"/>
                  </a:lnTo>
                  <a:lnTo>
                    <a:pt x="352" y="68"/>
                  </a:lnTo>
                  <a:lnTo>
                    <a:pt x="356" y="74"/>
                  </a:lnTo>
                  <a:lnTo>
                    <a:pt x="358" y="76"/>
                  </a:lnTo>
                  <a:lnTo>
                    <a:pt x="358" y="76"/>
                  </a:lnTo>
                  <a:lnTo>
                    <a:pt x="336" y="98"/>
                  </a:lnTo>
                  <a:lnTo>
                    <a:pt x="336" y="98"/>
                  </a:lnTo>
                  <a:lnTo>
                    <a:pt x="328" y="106"/>
                  </a:lnTo>
                  <a:lnTo>
                    <a:pt x="324" y="116"/>
                  </a:lnTo>
                  <a:lnTo>
                    <a:pt x="322" y="124"/>
                  </a:lnTo>
                  <a:lnTo>
                    <a:pt x="318" y="132"/>
                  </a:lnTo>
                  <a:lnTo>
                    <a:pt x="318" y="132"/>
                  </a:lnTo>
                  <a:lnTo>
                    <a:pt x="308" y="146"/>
                  </a:lnTo>
                  <a:lnTo>
                    <a:pt x="306" y="154"/>
                  </a:lnTo>
                  <a:lnTo>
                    <a:pt x="306" y="154"/>
                  </a:lnTo>
                  <a:lnTo>
                    <a:pt x="300" y="152"/>
                  </a:lnTo>
                  <a:lnTo>
                    <a:pt x="290" y="146"/>
                  </a:lnTo>
                  <a:lnTo>
                    <a:pt x="290" y="146"/>
                  </a:lnTo>
                  <a:lnTo>
                    <a:pt x="280" y="138"/>
                  </a:lnTo>
                  <a:lnTo>
                    <a:pt x="274" y="136"/>
                  </a:lnTo>
                  <a:lnTo>
                    <a:pt x="268" y="136"/>
                  </a:lnTo>
                  <a:lnTo>
                    <a:pt x="268" y="136"/>
                  </a:lnTo>
                  <a:lnTo>
                    <a:pt x="266" y="138"/>
                  </a:lnTo>
                  <a:lnTo>
                    <a:pt x="262" y="142"/>
                  </a:lnTo>
                  <a:lnTo>
                    <a:pt x="258" y="152"/>
                  </a:lnTo>
                  <a:lnTo>
                    <a:pt x="256" y="164"/>
                  </a:lnTo>
                  <a:lnTo>
                    <a:pt x="256" y="164"/>
                  </a:lnTo>
                  <a:lnTo>
                    <a:pt x="246" y="162"/>
                  </a:lnTo>
                  <a:lnTo>
                    <a:pt x="234" y="160"/>
                  </a:lnTo>
                  <a:lnTo>
                    <a:pt x="234" y="160"/>
                  </a:lnTo>
                  <a:lnTo>
                    <a:pt x="228" y="162"/>
                  </a:lnTo>
                  <a:lnTo>
                    <a:pt x="220" y="166"/>
                  </a:lnTo>
                  <a:lnTo>
                    <a:pt x="210" y="174"/>
                  </a:lnTo>
                  <a:lnTo>
                    <a:pt x="178" y="174"/>
                  </a:lnTo>
                  <a:lnTo>
                    <a:pt x="138" y="174"/>
                  </a:lnTo>
                  <a:lnTo>
                    <a:pt x="128" y="184"/>
                  </a:lnTo>
                  <a:lnTo>
                    <a:pt x="118" y="190"/>
                  </a:lnTo>
                  <a:lnTo>
                    <a:pt x="120" y="222"/>
                  </a:lnTo>
                  <a:lnTo>
                    <a:pt x="120" y="222"/>
                  </a:lnTo>
                  <a:lnTo>
                    <a:pt x="106" y="228"/>
                  </a:lnTo>
                  <a:lnTo>
                    <a:pt x="94" y="232"/>
                  </a:lnTo>
                  <a:lnTo>
                    <a:pt x="86" y="234"/>
                  </a:lnTo>
                  <a:lnTo>
                    <a:pt x="86" y="234"/>
                  </a:lnTo>
                  <a:lnTo>
                    <a:pt x="86" y="236"/>
                  </a:lnTo>
                  <a:lnTo>
                    <a:pt x="86" y="240"/>
                  </a:lnTo>
                  <a:lnTo>
                    <a:pt x="88" y="250"/>
                  </a:lnTo>
                  <a:lnTo>
                    <a:pt x="96" y="264"/>
                  </a:lnTo>
                  <a:lnTo>
                    <a:pt x="84" y="276"/>
                  </a:lnTo>
                  <a:lnTo>
                    <a:pt x="46" y="264"/>
                  </a:lnTo>
                  <a:lnTo>
                    <a:pt x="26" y="280"/>
                  </a:lnTo>
                  <a:lnTo>
                    <a:pt x="30" y="282"/>
                  </a:lnTo>
                  <a:lnTo>
                    <a:pt x="32" y="320"/>
                  </a:lnTo>
                  <a:lnTo>
                    <a:pt x="0" y="346"/>
                  </a:lnTo>
                  <a:lnTo>
                    <a:pt x="134" y="338"/>
                  </a:lnTo>
                  <a:lnTo>
                    <a:pt x="136" y="314"/>
                  </a:lnTo>
                  <a:lnTo>
                    <a:pt x="152" y="314"/>
                  </a:lnTo>
                  <a:lnTo>
                    <a:pt x="162" y="322"/>
                  </a:lnTo>
                  <a:lnTo>
                    <a:pt x="578" y="272"/>
                  </a:lnTo>
                  <a:lnTo>
                    <a:pt x="596" y="242"/>
                  </a:lnTo>
                  <a:lnTo>
                    <a:pt x="610" y="23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39" name="Freeform 36">
              <a:extLst>
                <a:ext uri="{FF2B5EF4-FFF2-40B4-BE49-F238E27FC236}">
                  <a16:creationId xmlns:a16="http://schemas.microsoft.com/office/drawing/2014/main" id="{47FFFF17-3614-44B8-9BF4-E57FA196A929}"/>
                </a:ext>
              </a:extLst>
            </p:cNvPr>
            <p:cNvSpPr>
              <a:spLocks/>
            </p:cNvSpPr>
            <p:nvPr>
              <p:custDataLst>
                <p:tags r:id="rId36"/>
              </p:custDataLst>
            </p:nvPr>
          </p:nvSpPr>
          <p:spPr bwMode="auto">
            <a:xfrm>
              <a:off x="6548178" y="3266157"/>
              <a:ext cx="846655" cy="496402"/>
            </a:xfrm>
            <a:custGeom>
              <a:avLst/>
              <a:gdLst/>
              <a:ahLst/>
              <a:cxnLst>
                <a:cxn ang="0">
                  <a:pos x="672" y="274"/>
                </a:cxn>
                <a:cxn ang="0">
                  <a:pos x="672" y="274"/>
                </a:cxn>
                <a:cxn ang="0">
                  <a:pos x="668" y="252"/>
                </a:cxn>
                <a:cxn ang="0">
                  <a:pos x="666" y="226"/>
                </a:cxn>
                <a:cxn ang="0">
                  <a:pos x="600" y="178"/>
                </a:cxn>
                <a:cxn ang="0">
                  <a:pos x="604" y="152"/>
                </a:cxn>
                <a:cxn ang="0">
                  <a:pos x="590" y="124"/>
                </a:cxn>
                <a:cxn ang="0">
                  <a:pos x="506" y="104"/>
                </a:cxn>
                <a:cxn ang="0">
                  <a:pos x="506" y="84"/>
                </a:cxn>
                <a:cxn ang="0">
                  <a:pos x="510" y="42"/>
                </a:cxn>
                <a:cxn ang="0">
                  <a:pos x="502" y="30"/>
                </a:cxn>
                <a:cxn ang="0">
                  <a:pos x="470" y="30"/>
                </a:cxn>
                <a:cxn ang="0">
                  <a:pos x="464" y="8"/>
                </a:cxn>
                <a:cxn ang="0">
                  <a:pos x="436" y="2"/>
                </a:cxn>
                <a:cxn ang="0">
                  <a:pos x="434" y="26"/>
                </a:cxn>
                <a:cxn ang="0">
                  <a:pos x="386" y="0"/>
                </a:cxn>
                <a:cxn ang="0">
                  <a:pos x="384" y="34"/>
                </a:cxn>
                <a:cxn ang="0">
                  <a:pos x="372" y="58"/>
                </a:cxn>
                <a:cxn ang="0">
                  <a:pos x="352" y="78"/>
                </a:cxn>
                <a:cxn ang="0">
                  <a:pos x="336" y="86"/>
                </a:cxn>
                <a:cxn ang="0">
                  <a:pos x="316" y="134"/>
                </a:cxn>
                <a:cxn ang="0">
                  <a:pos x="286" y="124"/>
                </a:cxn>
                <a:cxn ang="0">
                  <a:pos x="280" y="160"/>
                </a:cxn>
                <a:cxn ang="0">
                  <a:pos x="246" y="262"/>
                </a:cxn>
                <a:cxn ang="0">
                  <a:pos x="208" y="274"/>
                </a:cxn>
                <a:cxn ang="0">
                  <a:pos x="198" y="288"/>
                </a:cxn>
                <a:cxn ang="0">
                  <a:pos x="176" y="302"/>
                </a:cxn>
                <a:cxn ang="0">
                  <a:pos x="162" y="288"/>
                </a:cxn>
                <a:cxn ang="0">
                  <a:pos x="140" y="310"/>
                </a:cxn>
                <a:cxn ang="0">
                  <a:pos x="116" y="306"/>
                </a:cxn>
                <a:cxn ang="0">
                  <a:pos x="96" y="286"/>
                </a:cxn>
                <a:cxn ang="0">
                  <a:pos x="92" y="280"/>
                </a:cxn>
                <a:cxn ang="0">
                  <a:pos x="38" y="338"/>
                </a:cxn>
                <a:cxn ang="0">
                  <a:pos x="32" y="352"/>
                </a:cxn>
                <a:cxn ang="0">
                  <a:pos x="18" y="364"/>
                </a:cxn>
                <a:cxn ang="0">
                  <a:pos x="0" y="394"/>
                </a:cxn>
                <a:cxn ang="0">
                  <a:pos x="144" y="376"/>
                </a:cxn>
                <a:cxn ang="0">
                  <a:pos x="672" y="274"/>
                </a:cxn>
              </a:cxnLst>
              <a:rect l="0" t="0" r="r" b="b"/>
              <a:pathLst>
                <a:path w="672" h="394">
                  <a:moveTo>
                    <a:pt x="672" y="274"/>
                  </a:moveTo>
                  <a:lnTo>
                    <a:pt x="672" y="274"/>
                  </a:lnTo>
                  <a:lnTo>
                    <a:pt x="668" y="252"/>
                  </a:lnTo>
                  <a:lnTo>
                    <a:pt x="666" y="226"/>
                  </a:lnTo>
                  <a:lnTo>
                    <a:pt x="600" y="178"/>
                  </a:lnTo>
                  <a:lnTo>
                    <a:pt x="604" y="152"/>
                  </a:lnTo>
                  <a:lnTo>
                    <a:pt x="590" y="124"/>
                  </a:lnTo>
                  <a:lnTo>
                    <a:pt x="506" y="104"/>
                  </a:lnTo>
                  <a:lnTo>
                    <a:pt x="506" y="84"/>
                  </a:lnTo>
                  <a:lnTo>
                    <a:pt x="510" y="42"/>
                  </a:lnTo>
                  <a:lnTo>
                    <a:pt x="502" y="30"/>
                  </a:lnTo>
                  <a:lnTo>
                    <a:pt x="470" y="30"/>
                  </a:lnTo>
                  <a:lnTo>
                    <a:pt x="464" y="8"/>
                  </a:lnTo>
                  <a:lnTo>
                    <a:pt x="436" y="2"/>
                  </a:lnTo>
                  <a:lnTo>
                    <a:pt x="434" y="26"/>
                  </a:lnTo>
                  <a:lnTo>
                    <a:pt x="386" y="0"/>
                  </a:lnTo>
                  <a:lnTo>
                    <a:pt x="384" y="34"/>
                  </a:lnTo>
                  <a:lnTo>
                    <a:pt x="372" y="58"/>
                  </a:lnTo>
                  <a:lnTo>
                    <a:pt x="352" y="78"/>
                  </a:lnTo>
                  <a:lnTo>
                    <a:pt x="336" y="86"/>
                  </a:lnTo>
                  <a:lnTo>
                    <a:pt x="316" y="134"/>
                  </a:lnTo>
                  <a:lnTo>
                    <a:pt x="286" y="124"/>
                  </a:lnTo>
                  <a:lnTo>
                    <a:pt x="280" y="160"/>
                  </a:lnTo>
                  <a:lnTo>
                    <a:pt x="246" y="262"/>
                  </a:lnTo>
                  <a:lnTo>
                    <a:pt x="208" y="274"/>
                  </a:lnTo>
                  <a:lnTo>
                    <a:pt x="198" y="288"/>
                  </a:lnTo>
                  <a:lnTo>
                    <a:pt x="176" y="302"/>
                  </a:lnTo>
                  <a:lnTo>
                    <a:pt x="162" y="288"/>
                  </a:lnTo>
                  <a:lnTo>
                    <a:pt x="140" y="310"/>
                  </a:lnTo>
                  <a:lnTo>
                    <a:pt x="116" y="306"/>
                  </a:lnTo>
                  <a:lnTo>
                    <a:pt x="96" y="286"/>
                  </a:lnTo>
                  <a:lnTo>
                    <a:pt x="92" y="280"/>
                  </a:lnTo>
                  <a:lnTo>
                    <a:pt x="38" y="338"/>
                  </a:lnTo>
                  <a:lnTo>
                    <a:pt x="32" y="352"/>
                  </a:lnTo>
                  <a:lnTo>
                    <a:pt x="18" y="364"/>
                  </a:lnTo>
                  <a:lnTo>
                    <a:pt x="0" y="394"/>
                  </a:lnTo>
                  <a:lnTo>
                    <a:pt x="144" y="376"/>
                  </a:lnTo>
                  <a:lnTo>
                    <a:pt x="672" y="274"/>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40" name="Freeform 37">
              <a:extLst>
                <a:ext uri="{FF2B5EF4-FFF2-40B4-BE49-F238E27FC236}">
                  <a16:creationId xmlns:a16="http://schemas.microsoft.com/office/drawing/2014/main" id="{A1460714-F7BB-46AC-B3D8-076CC6B0F919}"/>
                </a:ext>
              </a:extLst>
            </p:cNvPr>
            <p:cNvSpPr>
              <a:spLocks/>
            </p:cNvSpPr>
            <p:nvPr>
              <p:custDataLst>
                <p:tags r:id="rId37"/>
              </p:custDataLst>
            </p:nvPr>
          </p:nvSpPr>
          <p:spPr bwMode="auto">
            <a:xfrm>
              <a:off x="6278557" y="2938581"/>
              <a:ext cx="501442" cy="556879"/>
            </a:xfrm>
            <a:custGeom>
              <a:avLst/>
              <a:gdLst/>
              <a:ahLst/>
              <a:cxnLst>
                <a:cxn ang="0">
                  <a:pos x="396" y="146"/>
                </a:cxn>
                <a:cxn ang="0">
                  <a:pos x="360" y="0"/>
                </a:cxn>
                <a:cxn ang="0">
                  <a:pos x="304" y="38"/>
                </a:cxn>
                <a:cxn ang="0">
                  <a:pos x="258" y="70"/>
                </a:cxn>
                <a:cxn ang="0">
                  <a:pos x="220" y="90"/>
                </a:cxn>
                <a:cxn ang="0">
                  <a:pos x="192" y="100"/>
                </a:cxn>
                <a:cxn ang="0">
                  <a:pos x="170" y="102"/>
                </a:cxn>
                <a:cxn ang="0">
                  <a:pos x="154" y="98"/>
                </a:cxn>
                <a:cxn ang="0">
                  <a:pos x="132" y="82"/>
                </a:cxn>
                <a:cxn ang="0">
                  <a:pos x="124" y="74"/>
                </a:cxn>
                <a:cxn ang="0">
                  <a:pos x="10" y="90"/>
                </a:cxn>
                <a:cxn ang="0">
                  <a:pos x="34" y="384"/>
                </a:cxn>
                <a:cxn ang="0">
                  <a:pos x="40" y="382"/>
                </a:cxn>
                <a:cxn ang="0">
                  <a:pos x="92" y="416"/>
                </a:cxn>
                <a:cxn ang="0">
                  <a:pos x="142" y="428"/>
                </a:cxn>
                <a:cxn ang="0">
                  <a:pos x="184" y="432"/>
                </a:cxn>
                <a:cxn ang="0">
                  <a:pos x="246" y="442"/>
                </a:cxn>
                <a:cxn ang="0">
                  <a:pos x="276" y="412"/>
                </a:cxn>
                <a:cxn ang="0">
                  <a:pos x="274" y="408"/>
                </a:cxn>
                <a:cxn ang="0">
                  <a:pos x="272" y="382"/>
                </a:cxn>
                <a:cxn ang="0">
                  <a:pos x="278" y="374"/>
                </a:cxn>
                <a:cxn ang="0">
                  <a:pos x="286" y="372"/>
                </a:cxn>
                <a:cxn ang="0">
                  <a:pos x="296" y="372"/>
                </a:cxn>
                <a:cxn ang="0">
                  <a:pos x="302" y="370"/>
                </a:cxn>
                <a:cxn ang="0">
                  <a:pos x="306" y="366"/>
                </a:cxn>
                <a:cxn ang="0">
                  <a:pos x="302" y="348"/>
                </a:cxn>
                <a:cxn ang="0">
                  <a:pos x="310" y="336"/>
                </a:cxn>
                <a:cxn ang="0">
                  <a:pos x="328" y="320"/>
                </a:cxn>
                <a:cxn ang="0">
                  <a:pos x="340" y="310"/>
                </a:cxn>
                <a:cxn ang="0">
                  <a:pos x="376" y="274"/>
                </a:cxn>
                <a:cxn ang="0">
                  <a:pos x="378" y="246"/>
                </a:cxn>
                <a:cxn ang="0">
                  <a:pos x="384" y="198"/>
                </a:cxn>
                <a:cxn ang="0">
                  <a:pos x="384" y="158"/>
                </a:cxn>
              </a:cxnLst>
              <a:rect l="0" t="0" r="r" b="b"/>
              <a:pathLst>
                <a:path w="398" h="442">
                  <a:moveTo>
                    <a:pt x="398" y="158"/>
                  </a:moveTo>
                  <a:lnTo>
                    <a:pt x="396" y="146"/>
                  </a:lnTo>
                  <a:lnTo>
                    <a:pt x="378" y="134"/>
                  </a:lnTo>
                  <a:lnTo>
                    <a:pt x="360" y="0"/>
                  </a:lnTo>
                  <a:lnTo>
                    <a:pt x="360" y="0"/>
                  </a:lnTo>
                  <a:lnTo>
                    <a:pt x="304" y="38"/>
                  </a:lnTo>
                  <a:lnTo>
                    <a:pt x="304" y="38"/>
                  </a:lnTo>
                  <a:lnTo>
                    <a:pt x="258" y="70"/>
                  </a:lnTo>
                  <a:lnTo>
                    <a:pt x="238" y="80"/>
                  </a:lnTo>
                  <a:lnTo>
                    <a:pt x="220" y="90"/>
                  </a:lnTo>
                  <a:lnTo>
                    <a:pt x="206" y="96"/>
                  </a:lnTo>
                  <a:lnTo>
                    <a:pt x="192" y="100"/>
                  </a:lnTo>
                  <a:lnTo>
                    <a:pt x="180" y="102"/>
                  </a:lnTo>
                  <a:lnTo>
                    <a:pt x="170" y="102"/>
                  </a:lnTo>
                  <a:lnTo>
                    <a:pt x="162" y="100"/>
                  </a:lnTo>
                  <a:lnTo>
                    <a:pt x="154" y="98"/>
                  </a:lnTo>
                  <a:lnTo>
                    <a:pt x="142" y="92"/>
                  </a:lnTo>
                  <a:lnTo>
                    <a:pt x="132" y="82"/>
                  </a:lnTo>
                  <a:lnTo>
                    <a:pt x="124" y="74"/>
                  </a:lnTo>
                  <a:lnTo>
                    <a:pt x="124" y="74"/>
                  </a:lnTo>
                  <a:lnTo>
                    <a:pt x="122" y="70"/>
                  </a:lnTo>
                  <a:lnTo>
                    <a:pt x="10" y="90"/>
                  </a:lnTo>
                  <a:lnTo>
                    <a:pt x="0" y="90"/>
                  </a:lnTo>
                  <a:lnTo>
                    <a:pt x="34" y="384"/>
                  </a:lnTo>
                  <a:lnTo>
                    <a:pt x="38" y="388"/>
                  </a:lnTo>
                  <a:lnTo>
                    <a:pt x="40" y="382"/>
                  </a:lnTo>
                  <a:lnTo>
                    <a:pt x="74" y="384"/>
                  </a:lnTo>
                  <a:lnTo>
                    <a:pt x="92" y="416"/>
                  </a:lnTo>
                  <a:lnTo>
                    <a:pt x="126" y="418"/>
                  </a:lnTo>
                  <a:lnTo>
                    <a:pt x="142" y="428"/>
                  </a:lnTo>
                  <a:lnTo>
                    <a:pt x="166" y="424"/>
                  </a:lnTo>
                  <a:lnTo>
                    <a:pt x="184" y="432"/>
                  </a:lnTo>
                  <a:lnTo>
                    <a:pt x="206" y="412"/>
                  </a:lnTo>
                  <a:lnTo>
                    <a:pt x="246" y="442"/>
                  </a:lnTo>
                  <a:lnTo>
                    <a:pt x="246" y="440"/>
                  </a:lnTo>
                  <a:lnTo>
                    <a:pt x="276" y="412"/>
                  </a:lnTo>
                  <a:lnTo>
                    <a:pt x="276" y="412"/>
                  </a:lnTo>
                  <a:lnTo>
                    <a:pt x="274" y="408"/>
                  </a:lnTo>
                  <a:lnTo>
                    <a:pt x="272" y="396"/>
                  </a:lnTo>
                  <a:lnTo>
                    <a:pt x="272" y="382"/>
                  </a:lnTo>
                  <a:lnTo>
                    <a:pt x="274" y="378"/>
                  </a:lnTo>
                  <a:lnTo>
                    <a:pt x="278" y="374"/>
                  </a:lnTo>
                  <a:lnTo>
                    <a:pt x="278" y="374"/>
                  </a:lnTo>
                  <a:lnTo>
                    <a:pt x="286" y="372"/>
                  </a:lnTo>
                  <a:lnTo>
                    <a:pt x="292" y="372"/>
                  </a:lnTo>
                  <a:lnTo>
                    <a:pt x="296" y="372"/>
                  </a:lnTo>
                  <a:lnTo>
                    <a:pt x="302" y="370"/>
                  </a:lnTo>
                  <a:lnTo>
                    <a:pt x="302" y="370"/>
                  </a:lnTo>
                  <a:lnTo>
                    <a:pt x="306" y="368"/>
                  </a:lnTo>
                  <a:lnTo>
                    <a:pt x="306" y="366"/>
                  </a:lnTo>
                  <a:lnTo>
                    <a:pt x="306" y="358"/>
                  </a:lnTo>
                  <a:lnTo>
                    <a:pt x="302" y="348"/>
                  </a:lnTo>
                  <a:lnTo>
                    <a:pt x="302" y="348"/>
                  </a:lnTo>
                  <a:lnTo>
                    <a:pt x="310" y="336"/>
                  </a:lnTo>
                  <a:lnTo>
                    <a:pt x="318" y="326"/>
                  </a:lnTo>
                  <a:lnTo>
                    <a:pt x="328" y="320"/>
                  </a:lnTo>
                  <a:lnTo>
                    <a:pt x="328" y="320"/>
                  </a:lnTo>
                  <a:lnTo>
                    <a:pt x="340" y="310"/>
                  </a:lnTo>
                  <a:lnTo>
                    <a:pt x="356" y="296"/>
                  </a:lnTo>
                  <a:lnTo>
                    <a:pt x="376" y="274"/>
                  </a:lnTo>
                  <a:lnTo>
                    <a:pt x="366" y="254"/>
                  </a:lnTo>
                  <a:lnTo>
                    <a:pt x="378" y="246"/>
                  </a:lnTo>
                  <a:lnTo>
                    <a:pt x="374" y="216"/>
                  </a:lnTo>
                  <a:lnTo>
                    <a:pt x="384" y="198"/>
                  </a:lnTo>
                  <a:lnTo>
                    <a:pt x="372" y="170"/>
                  </a:lnTo>
                  <a:lnTo>
                    <a:pt x="384" y="158"/>
                  </a:lnTo>
                  <a:lnTo>
                    <a:pt x="398" y="158"/>
                  </a:lnTo>
                  <a:close/>
                </a:path>
              </a:pathLst>
            </a:custGeom>
            <a:solidFill>
              <a:schemeClr val="bg1">
                <a:lumMod val="75000"/>
              </a:schemeClr>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41" name="Freeform 38">
              <a:extLst>
                <a:ext uri="{FF2B5EF4-FFF2-40B4-BE49-F238E27FC236}">
                  <a16:creationId xmlns:a16="http://schemas.microsoft.com/office/drawing/2014/main" id="{C3FF64B2-D7D4-42A5-8A67-038B306F706B}"/>
                </a:ext>
              </a:extLst>
            </p:cNvPr>
            <p:cNvSpPr>
              <a:spLocks/>
            </p:cNvSpPr>
            <p:nvPr>
              <p:custDataLst>
                <p:tags r:id="rId38"/>
              </p:custDataLst>
            </p:nvPr>
          </p:nvSpPr>
          <p:spPr bwMode="auto">
            <a:xfrm>
              <a:off x="5565452" y="2973858"/>
              <a:ext cx="456084" cy="798780"/>
            </a:xfrm>
            <a:custGeom>
              <a:avLst/>
              <a:gdLst/>
              <a:ahLst/>
              <a:cxnLst>
                <a:cxn ang="0">
                  <a:pos x="326" y="490"/>
                </a:cxn>
                <a:cxn ang="0">
                  <a:pos x="350" y="374"/>
                </a:cxn>
                <a:cxn ang="0">
                  <a:pos x="338" y="82"/>
                </a:cxn>
                <a:cxn ang="0">
                  <a:pos x="330" y="82"/>
                </a:cxn>
                <a:cxn ang="0">
                  <a:pos x="324" y="74"/>
                </a:cxn>
                <a:cxn ang="0">
                  <a:pos x="322" y="58"/>
                </a:cxn>
                <a:cxn ang="0">
                  <a:pos x="322" y="40"/>
                </a:cxn>
                <a:cxn ang="0">
                  <a:pos x="312" y="0"/>
                </a:cxn>
                <a:cxn ang="0">
                  <a:pos x="88" y="42"/>
                </a:cxn>
                <a:cxn ang="0">
                  <a:pos x="112" y="88"/>
                </a:cxn>
                <a:cxn ang="0">
                  <a:pos x="106" y="90"/>
                </a:cxn>
                <a:cxn ang="0">
                  <a:pos x="96" y="104"/>
                </a:cxn>
                <a:cxn ang="0">
                  <a:pos x="90" y="114"/>
                </a:cxn>
                <a:cxn ang="0">
                  <a:pos x="74" y="134"/>
                </a:cxn>
                <a:cxn ang="0">
                  <a:pos x="64" y="138"/>
                </a:cxn>
                <a:cxn ang="0">
                  <a:pos x="44" y="140"/>
                </a:cxn>
                <a:cxn ang="0">
                  <a:pos x="38" y="142"/>
                </a:cxn>
                <a:cxn ang="0">
                  <a:pos x="36" y="150"/>
                </a:cxn>
                <a:cxn ang="0">
                  <a:pos x="38" y="156"/>
                </a:cxn>
                <a:cxn ang="0">
                  <a:pos x="42" y="172"/>
                </a:cxn>
                <a:cxn ang="0">
                  <a:pos x="42" y="182"/>
                </a:cxn>
                <a:cxn ang="0">
                  <a:pos x="36" y="202"/>
                </a:cxn>
                <a:cxn ang="0">
                  <a:pos x="16" y="242"/>
                </a:cxn>
                <a:cxn ang="0">
                  <a:pos x="6" y="260"/>
                </a:cxn>
                <a:cxn ang="0">
                  <a:pos x="2" y="270"/>
                </a:cxn>
                <a:cxn ang="0">
                  <a:pos x="2" y="288"/>
                </a:cxn>
                <a:cxn ang="0">
                  <a:pos x="4" y="296"/>
                </a:cxn>
                <a:cxn ang="0">
                  <a:pos x="16" y="338"/>
                </a:cxn>
                <a:cxn ang="0">
                  <a:pos x="84" y="434"/>
                </a:cxn>
                <a:cxn ang="0">
                  <a:pos x="94" y="432"/>
                </a:cxn>
                <a:cxn ang="0">
                  <a:pos x="120" y="430"/>
                </a:cxn>
                <a:cxn ang="0">
                  <a:pos x="128" y="436"/>
                </a:cxn>
                <a:cxn ang="0">
                  <a:pos x="130" y="444"/>
                </a:cxn>
                <a:cxn ang="0">
                  <a:pos x="128" y="448"/>
                </a:cxn>
                <a:cxn ang="0">
                  <a:pos x="120" y="474"/>
                </a:cxn>
                <a:cxn ang="0">
                  <a:pos x="118" y="510"/>
                </a:cxn>
                <a:cxn ang="0">
                  <a:pos x="146" y="540"/>
                </a:cxn>
                <a:cxn ang="0">
                  <a:pos x="206" y="596"/>
                </a:cxn>
                <a:cxn ang="0">
                  <a:pos x="228" y="634"/>
                </a:cxn>
                <a:cxn ang="0">
                  <a:pos x="286" y="630"/>
                </a:cxn>
                <a:cxn ang="0">
                  <a:pos x="298" y="618"/>
                </a:cxn>
                <a:cxn ang="0">
                  <a:pos x="288" y="594"/>
                </a:cxn>
                <a:cxn ang="0">
                  <a:pos x="288" y="588"/>
                </a:cxn>
                <a:cxn ang="0">
                  <a:pos x="296" y="586"/>
                </a:cxn>
                <a:cxn ang="0">
                  <a:pos x="322" y="576"/>
                </a:cxn>
                <a:cxn ang="0">
                  <a:pos x="324" y="542"/>
                </a:cxn>
                <a:cxn ang="0">
                  <a:pos x="326" y="506"/>
                </a:cxn>
              </a:cxnLst>
              <a:rect l="0" t="0" r="r" b="b"/>
              <a:pathLst>
                <a:path w="362" h="634">
                  <a:moveTo>
                    <a:pt x="326" y="506"/>
                  </a:moveTo>
                  <a:lnTo>
                    <a:pt x="326" y="490"/>
                  </a:lnTo>
                  <a:lnTo>
                    <a:pt x="362" y="434"/>
                  </a:lnTo>
                  <a:lnTo>
                    <a:pt x="350" y="374"/>
                  </a:lnTo>
                  <a:lnTo>
                    <a:pt x="356" y="348"/>
                  </a:lnTo>
                  <a:lnTo>
                    <a:pt x="338" y="82"/>
                  </a:lnTo>
                  <a:lnTo>
                    <a:pt x="338" y="82"/>
                  </a:lnTo>
                  <a:lnTo>
                    <a:pt x="330" y="82"/>
                  </a:lnTo>
                  <a:lnTo>
                    <a:pt x="326" y="78"/>
                  </a:lnTo>
                  <a:lnTo>
                    <a:pt x="324" y="74"/>
                  </a:lnTo>
                  <a:lnTo>
                    <a:pt x="322" y="70"/>
                  </a:lnTo>
                  <a:lnTo>
                    <a:pt x="322" y="58"/>
                  </a:lnTo>
                  <a:lnTo>
                    <a:pt x="322" y="40"/>
                  </a:lnTo>
                  <a:lnTo>
                    <a:pt x="322" y="40"/>
                  </a:lnTo>
                  <a:lnTo>
                    <a:pt x="318" y="20"/>
                  </a:lnTo>
                  <a:lnTo>
                    <a:pt x="312" y="0"/>
                  </a:lnTo>
                  <a:lnTo>
                    <a:pt x="66" y="10"/>
                  </a:lnTo>
                  <a:lnTo>
                    <a:pt x="88" y="42"/>
                  </a:lnTo>
                  <a:lnTo>
                    <a:pt x="112" y="50"/>
                  </a:lnTo>
                  <a:lnTo>
                    <a:pt x="112" y="88"/>
                  </a:lnTo>
                  <a:lnTo>
                    <a:pt x="112" y="88"/>
                  </a:lnTo>
                  <a:lnTo>
                    <a:pt x="106" y="90"/>
                  </a:lnTo>
                  <a:lnTo>
                    <a:pt x="100" y="96"/>
                  </a:lnTo>
                  <a:lnTo>
                    <a:pt x="96" y="104"/>
                  </a:lnTo>
                  <a:lnTo>
                    <a:pt x="96" y="104"/>
                  </a:lnTo>
                  <a:lnTo>
                    <a:pt x="90" y="114"/>
                  </a:lnTo>
                  <a:lnTo>
                    <a:pt x="82" y="124"/>
                  </a:lnTo>
                  <a:lnTo>
                    <a:pt x="74" y="134"/>
                  </a:lnTo>
                  <a:lnTo>
                    <a:pt x="64" y="138"/>
                  </a:lnTo>
                  <a:lnTo>
                    <a:pt x="64" y="138"/>
                  </a:lnTo>
                  <a:lnTo>
                    <a:pt x="52" y="140"/>
                  </a:lnTo>
                  <a:lnTo>
                    <a:pt x="44" y="140"/>
                  </a:lnTo>
                  <a:lnTo>
                    <a:pt x="42" y="140"/>
                  </a:lnTo>
                  <a:lnTo>
                    <a:pt x="38" y="142"/>
                  </a:lnTo>
                  <a:lnTo>
                    <a:pt x="38" y="146"/>
                  </a:lnTo>
                  <a:lnTo>
                    <a:pt x="36" y="150"/>
                  </a:lnTo>
                  <a:lnTo>
                    <a:pt x="36" y="150"/>
                  </a:lnTo>
                  <a:lnTo>
                    <a:pt x="38" y="156"/>
                  </a:lnTo>
                  <a:lnTo>
                    <a:pt x="38" y="162"/>
                  </a:lnTo>
                  <a:lnTo>
                    <a:pt x="42" y="172"/>
                  </a:lnTo>
                  <a:lnTo>
                    <a:pt x="42" y="176"/>
                  </a:lnTo>
                  <a:lnTo>
                    <a:pt x="42" y="182"/>
                  </a:lnTo>
                  <a:lnTo>
                    <a:pt x="40" y="190"/>
                  </a:lnTo>
                  <a:lnTo>
                    <a:pt x="36" y="202"/>
                  </a:lnTo>
                  <a:lnTo>
                    <a:pt x="36" y="202"/>
                  </a:lnTo>
                  <a:lnTo>
                    <a:pt x="16" y="242"/>
                  </a:lnTo>
                  <a:lnTo>
                    <a:pt x="6" y="260"/>
                  </a:lnTo>
                  <a:lnTo>
                    <a:pt x="6" y="260"/>
                  </a:lnTo>
                  <a:lnTo>
                    <a:pt x="4" y="262"/>
                  </a:lnTo>
                  <a:lnTo>
                    <a:pt x="2" y="270"/>
                  </a:lnTo>
                  <a:lnTo>
                    <a:pt x="0" y="280"/>
                  </a:lnTo>
                  <a:lnTo>
                    <a:pt x="2" y="288"/>
                  </a:lnTo>
                  <a:lnTo>
                    <a:pt x="4" y="296"/>
                  </a:lnTo>
                  <a:lnTo>
                    <a:pt x="4" y="296"/>
                  </a:lnTo>
                  <a:lnTo>
                    <a:pt x="14" y="326"/>
                  </a:lnTo>
                  <a:lnTo>
                    <a:pt x="16" y="338"/>
                  </a:lnTo>
                  <a:lnTo>
                    <a:pt x="72" y="390"/>
                  </a:lnTo>
                  <a:lnTo>
                    <a:pt x="84" y="434"/>
                  </a:lnTo>
                  <a:lnTo>
                    <a:pt x="84" y="434"/>
                  </a:lnTo>
                  <a:lnTo>
                    <a:pt x="94" y="432"/>
                  </a:lnTo>
                  <a:lnTo>
                    <a:pt x="112" y="428"/>
                  </a:lnTo>
                  <a:lnTo>
                    <a:pt x="120" y="430"/>
                  </a:lnTo>
                  <a:lnTo>
                    <a:pt x="126" y="432"/>
                  </a:lnTo>
                  <a:lnTo>
                    <a:pt x="128" y="436"/>
                  </a:lnTo>
                  <a:lnTo>
                    <a:pt x="130" y="438"/>
                  </a:lnTo>
                  <a:lnTo>
                    <a:pt x="130" y="444"/>
                  </a:lnTo>
                  <a:lnTo>
                    <a:pt x="128" y="448"/>
                  </a:lnTo>
                  <a:lnTo>
                    <a:pt x="128" y="448"/>
                  </a:lnTo>
                  <a:lnTo>
                    <a:pt x="122" y="462"/>
                  </a:lnTo>
                  <a:lnTo>
                    <a:pt x="120" y="474"/>
                  </a:lnTo>
                  <a:lnTo>
                    <a:pt x="118" y="494"/>
                  </a:lnTo>
                  <a:lnTo>
                    <a:pt x="118" y="510"/>
                  </a:lnTo>
                  <a:lnTo>
                    <a:pt x="118" y="516"/>
                  </a:lnTo>
                  <a:lnTo>
                    <a:pt x="146" y="540"/>
                  </a:lnTo>
                  <a:lnTo>
                    <a:pt x="188" y="562"/>
                  </a:lnTo>
                  <a:lnTo>
                    <a:pt x="206" y="596"/>
                  </a:lnTo>
                  <a:lnTo>
                    <a:pt x="200" y="622"/>
                  </a:lnTo>
                  <a:lnTo>
                    <a:pt x="228" y="634"/>
                  </a:lnTo>
                  <a:lnTo>
                    <a:pt x="248" y="618"/>
                  </a:lnTo>
                  <a:lnTo>
                    <a:pt x="286" y="630"/>
                  </a:lnTo>
                  <a:lnTo>
                    <a:pt x="298" y="618"/>
                  </a:lnTo>
                  <a:lnTo>
                    <a:pt x="298" y="618"/>
                  </a:lnTo>
                  <a:lnTo>
                    <a:pt x="290" y="604"/>
                  </a:lnTo>
                  <a:lnTo>
                    <a:pt x="288" y="594"/>
                  </a:lnTo>
                  <a:lnTo>
                    <a:pt x="288" y="590"/>
                  </a:lnTo>
                  <a:lnTo>
                    <a:pt x="288" y="588"/>
                  </a:lnTo>
                  <a:lnTo>
                    <a:pt x="288" y="588"/>
                  </a:lnTo>
                  <a:lnTo>
                    <a:pt x="296" y="586"/>
                  </a:lnTo>
                  <a:lnTo>
                    <a:pt x="308" y="582"/>
                  </a:lnTo>
                  <a:lnTo>
                    <a:pt x="322" y="576"/>
                  </a:lnTo>
                  <a:lnTo>
                    <a:pt x="320" y="544"/>
                  </a:lnTo>
                  <a:lnTo>
                    <a:pt x="324" y="542"/>
                  </a:lnTo>
                  <a:lnTo>
                    <a:pt x="316" y="524"/>
                  </a:lnTo>
                  <a:lnTo>
                    <a:pt x="326" y="50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42" name="Freeform 39">
              <a:extLst>
                <a:ext uri="{FF2B5EF4-FFF2-40B4-BE49-F238E27FC236}">
                  <a16:creationId xmlns:a16="http://schemas.microsoft.com/office/drawing/2014/main" id="{AED80B3F-CD62-49C4-B4DC-9051DCD5A65F}"/>
                </a:ext>
              </a:extLst>
            </p:cNvPr>
            <p:cNvSpPr>
              <a:spLocks/>
            </p:cNvSpPr>
            <p:nvPr>
              <p:custDataLst>
                <p:tags r:id="rId39"/>
              </p:custDataLst>
            </p:nvPr>
          </p:nvSpPr>
          <p:spPr bwMode="auto">
            <a:xfrm>
              <a:off x="5963581" y="3046934"/>
              <a:ext cx="370412" cy="609795"/>
            </a:xfrm>
            <a:custGeom>
              <a:avLst/>
              <a:gdLst/>
              <a:ahLst/>
              <a:cxnLst>
                <a:cxn ang="0">
                  <a:pos x="288" y="302"/>
                </a:cxn>
                <a:cxn ang="0">
                  <a:pos x="250" y="4"/>
                </a:cxn>
                <a:cxn ang="0">
                  <a:pos x="84" y="0"/>
                </a:cxn>
                <a:cxn ang="0">
                  <a:pos x="64" y="18"/>
                </a:cxn>
                <a:cxn ang="0">
                  <a:pos x="36" y="24"/>
                </a:cxn>
                <a:cxn ang="0">
                  <a:pos x="22" y="24"/>
                </a:cxn>
                <a:cxn ang="0">
                  <a:pos x="34" y="316"/>
                </a:cxn>
                <a:cxn ang="0">
                  <a:pos x="10" y="432"/>
                </a:cxn>
                <a:cxn ang="0">
                  <a:pos x="0" y="466"/>
                </a:cxn>
                <a:cxn ang="0">
                  <a:pos x="14" y="480"/>
                </a:cxn>
                <a:cxn ang="0">
                  <a:pos x="64" y="470"/>
                </a:cxn>
                <a:cxn ang="0">
                  <a:pos x="96" y="470"/>
                </a:cxn>
                <a:cxn ang="0">
                  <a:pos x="114" y="458"/>
                </a:cxn>
                <a:cxn ang="0">
                  <a:pos x="120" y="456"/>
                </a:cxn>
                <a:cxn ang="0">
                  <a:pos x="142" y="460"/>
                </a:cxn>
                <a:cxn ang="0">
                  <a:pos x="144" y="448"/>
                </a:cxn>
                <a:cxn ang="0">
                  <a:pos x="152" y="434"/>
                </a:cxn>
                <a:cxn ang="0">
                  <a:pos x="154" y="432"/>
                </a:cxn>
                <a:cxn ang="0">
                  <a:pos x="166" y="434"/>
                </a:cxn>
                <a:cxn ang="0">
                  <a:pos x="176" y="442"/>
                </a:cxn>
                <a:cxn ang="0">
                  <a:pos x="192" y="450"/>
                </a:cxn>
                <a:cxn ang="0">
                  <a:pos x="194" y="442"/>
                </a:cxn>
                <a:cxn ang="0">
                  <a:pos x="204" y="428"/>
                </a:cxn>
                <a:cxn ang="0">
                  <a:pos x="210" y="412"/>
                </a:cxn>
                <a:cxn ang="0">
                  <a:pos x="222" y="394"/>
                </a:cxn>
                <a:cxn ang="0">
                  <a:pos x="244" y="372"/>
                </a:cxn>
                <a:cxn ang="0">
                  <a:pos x="242" y="370"/>
                </a:cxn>
                <a:cxn ang="0">
                  <a:pos x="236" y="360"/>
                </a:cxn>
                <a:cxn ang="0">
                  <a:pos x="238" y="352"/>
                </a:cxn>
                <a:cxn ang="0">
                  <a:pos x="242" y="348"/>
                </a:cxn>
                <a:cxn ang="0">
                  <a:pos x="250" y="344"/>
                </a:cxn>
                <a:cxn ang="0">
                  <a:pos x="258" y="348"/>
                </a:cxn>
                <a:cxn ang="0">
                  <a:pos x="294" y="344"/>
                </a:cxn>
              </a:cxnLst>
              <a:rect l="0" t="0" r="r" b="b"/>
              <a:pathLst>
                <a:path w="294" h="484">
                  <a:moveTo>
                    <a:pt x="284" y="314"/>
                  </a:moveTo>
                  <a:lnTo>
                    <a:pt x="288" y="302"/>
                  </a:lnTo>
                  <a:lnTo>
                    <a:pt x="284" y="298"/>
                  </a:lnTo>
                  <a:lnTo>
                    <a:pt x="250" y="4"/>
                  </a:lnTo>
                  <a:lnTo>
                    <a:pt x="84" y="0"/>
                  </a:lnTo>
                  <a:lnTo>
                    <a:pt x="84" y="0"/>
                  </a:lnTo>
                  <a:lnTo>
                    <a:pt x="74" y="10"/>
                  </a:lnTo>
                  <a:lnTo>
                    <a:pt x="64" y="18"/>
                  </a:lnTo>
                  <a:lnTo>
                    <a:pt x="50" y="22"/>
                  </a:lnTo>
                  <a:lnTo>
                    <a:pt x="36" y="24"/>
                  </a:lnTo>
                  <a:lnTo>
                    <a:pt x="36" y="24"/>
                  </a:lnTo>
                  <a:lnTo>
                    <a:pt x="22" y="24"/>
                  </a:lnTo>
                  <a:lnTo>
                    <a:pt x="40" y="290"/>
                  </a:lnTo>
                  <a:lnTo>
                    <a:pt x="34" y="316"/>
                  </a:lnTo>
                  <a:lnTo>
                    <a:pt x="46" y="376"/>
                  </a:lnTo>
                  <a:lnTo>
                    <a:pt x="10" y="432"/>
                  </a:lnTo>
                  <a:lnTo>
                    <a:pt x="10" y="448"/>
                  </a:lnTo>
                  <a:lnTo>
                    <a:pt x="0" y="466"/>
                  </a:lnTo>
                  <a:lnTo>
                    <a:pt x="8" y="484"/>
                  </a:lnTo>
                  <a:lnTo>
                    <a:pt x="14" y="480"/>
                  </a:lnTo>
                  <a:lnTo>
                    <a:pt x="24" y="470"/>
                  </a:lnTo>
                  <a:lnTo>
                    <a:pt x="64" y="470"/>
                  </a:lnTo>
                  <a:lnTo>
                    <a:pt x="96" y="470"/>
                  </a:lnTo>
                  <a:lnTo>
                    <a:pt x="96" y="470"/>
                  </a:lnTo>
                  <a:lnTo>
                    <a:pt x="106" y="462"/>
                  </a:lnTo>
                  <a:lnTo>
                    <a:pt x="114" y="458"/>
                  </a:lnTo>
                  <a:lnTo>
                    <a:pt x="120" y="456"/>
                  </a:lnTo>
                  <a:lnTo>
                    <a:pt x="120" y="456"/>
                  </a:lnTo>
                  <a:lnTo>
                    <a:pt x="132" y="458"/>
                  </a:lnTo>
                  <a:lnTo>
                    <a:pt x="142" y="460"/>
                  </a:lnTo>
                  <a:lnTo>
                    <a:pt x="142" y="460"/>
                  </a:lnTo>
                  <a:lnTo>
                    <a:pt x="144" y="448"/>
                  </a:lnTo>
                  <a:lnTo>
                    <a:pt x="148" y="438"/>
                  </a:lnTo>
                  <a:lnTo>
                    <a:pt x="152" y="434"/>
                  </a:lnTo>
                  <a:lnTo>
                    <a:pt x="154" y="432"/>
                  </a:lnTo>
                  <a:lnTo>
                    <a:pt x="154" y="432"/>
                  </a:lnTo>
                  <a:lnTo>
                    <a:pt x="160" y="432"/>
                  </a:lnTo>
                  <a:lnTo>
                    <a:pt x="166" y="434"/>
                  </a:lnTo>
                  <a:lnTo>
                    <a:pt x="176" y="442"/>
                  </a:lnTo>
                  <a:lnTo>
                    <a:pt x="176" y="442"/>
                  </a:lnTo>
                  <a:lnTo>
                    <a:pt x="186" y="448"/>
                  </a:lnTo>
                  <a:lnTo>
                    <a:pt x="192" y="450"/>
                  </a:lnTo>
                  <a:lnTo>
                    <a:pt x="192" y="450"/>
                  </a:lnTo>
                  <a:lnTo>
                    <a:pt x="194" y="442"/>
                  </a:lnTo>
                  <a:lnTo>
                    <a:pt x="204" y="428"/>
                  </a:lnTo>
                  <a:lnTo>
                    <a:pt x="204" y="428"/>
                  </a:lnTo>
                  <a:lnTo>
                    <a:pt x="208" y="420"/>
                  </a:lnTo>
                  <a:lnTo>
                    <a:pt x="210" y="412"/>
                  </a:lnTo>
                  <a:lnTo>
                    <a:pt x="214" y="402"/>
                  </a:lnTo>
                  <a:lnTo>
                    <a:pt x="222" y="394"/>
                  </a:lnTo>
                  <a:lnTo>
                    <a:pt x="222" y="394"/>
                  </a:lnTo>
                  <a:lnTo>
                    <a:pt x="244" y="372"/>
                  </a:lnTo>
                  <a:lnTo>
                    <a:pt x="244" y="372"/>
                  </a:lnTo>
                  <a:lnTo>
                    <a:pt x="242" y="370"/>
                  </a:lnTo>
                  <a:lnTo>
                    <a:pt x="238" y="364"/>
                  </a:lnTo>
                  <a:lnTo>
                    <a:pt x="236" y="360"/>
                  </a:lnTo>
                  <a:lnTo>
                    <a:pt x="236" y="356"/>
                  </a:lnTo>
                  <a:lnTo>
                    <a:pt x="238" y="352"/>
                  </a:lnTo>
                  <a:lnTo>
                    <a:pt x="242" y="348"/>
                  </a:lnTo>
                  <a:lnTo>
                    <a:pt x="242" y="348"/>
                  </a:lnTo>
                  <a:lnTo>
                    <a:pt x="246" y="346"/>
                  </a:lnTo>
                  <a:lnTo>
                    <a:pt x="250" y="344"/>
                  </a:lnTo>
                  <a:lnTo>
                    <a:pt x="256" y="346"/>
                  </a:lnTo>
                  <a:lnTo>
                    <a:pt x="258" y="348"/>
                  </a:lnTo>
                  <a:lnTo>
                    <a:pt x="260" y="350"/>
                  </a:lnTo>
                  <a:lnTo>
                    <a:pt x="294" y="344"/>
                  </a:lnTo>
                  <a:lnTo>
                    <a:pt x="284" y="314"/>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43" name="Freeform 40">
              <a:extLst>
                <a:ext uri="{FF2B5EF4-FFF2-40B4-BE49-F238E27FC236}">
                  <a16:creationId xmlns:a16="http://schemas.microsoft.com/office/drawing/2014/main" id="{492F2011-021E-43D2-B492-8CC3DC1F1F0D}"/>
                </a:ext>
              </a:extLst>
            </p:cNvPr>
            <p:cNvSpPr>
              <a:spLocks/>
            </p:cNvSpPr>
            <p:nvPr>
              <p:custDataLst>
                <p:tags r:id="rId40"/>
              </p:custDataLst>
            </p:nvPr>
          </p:nvSpPr>
          <p:spPr bwMode="auto">
            <a:xfrm>
              <a:off x="5235357" y="3865873"/>
              <a:ext cx="571997" cy="524121"/>
            </a:xfrm>
            <a:custGeom>
              <a:avLst/>
              <a:gdLst/>
              <a:ahLst/>
              <a:cxnLst>
                <a:cxn ang="0">
                  <a:pos x="334" y="404"/>
                </a:cxn>
                <a:cxn ang="0">
                  <a:pos x="334" y="404"/>
                </a:cxn>
                <a:cxn ang="0">
                  <a:pos x="334" y="390"/>
                </a:cxn>
                <a:cxn ang="0">
                  <a:pos x="332" y="374"/>
                </a:cxn>
                <a:cxn ang="0">
                  <a:pos x="330" y="356"/>
                </a:cxn>
                <a:cxn ang="0">
                  <a:pos x="322" y="334"/>
                </a:cxn>
                <a:cxn ang="0">
                  <a:pos x="340" y="294"/>
                </a:cxn>
                <a:cxn ang="0">
                  <a:pos x="350" y="256"/>
                </a:cxn>
                <a:cxn ang="0">
                  <a:pos x="378" y="232"/>
                </a:cxn>
                <a:cxn ang="0">
                  <a:pos x="384" y="198"/>
                </a:cxn>
                <a:cxn ang="0">
                  <a:pos x="404" y="178"/>
                </a:cxn>
                <a:cxn ang="0">
                  <a:pos x="438" y="80"/>
                </a:cxn>
                <a:cxn ang="0">
                  <a:pos x="450" y="70"/>
                </a:cxn>
                <a:cxn ang="0">
                  <a:pos x="454" y="50"/>
                </a:cxn>
                <a:cxn ang="0">
                  <a:pos x="386" y="48"/>
                </a:cxn>
                <a:cxn ang="0">
                  <a:pos x="410" y="22"/>
                </a:cxn>
                <a:cxn ang="0">
                  <a:pos x="404" y="0"/>
                </a:cxn>
                <a:cxn ang="0">
                  <a:pos x="0" y="6"/>
                </a:cxn>
                <a:cxn ang="0">
                  <a:pos x="8" y="342"/>
                </a:cxn>
                <a:cxn ang="0">
                  <a:pos x="38" y="350"/>
                </a:cxn>
                <a:cxn ang="0">
                  <a:pos x="54" y="350"/>
                </a:cxn>
                <a:cxn ang="0">
                  <a:pos x="60" y="378"/>
                </a:cxn>
                <a:cxn ang="0">
                  <a:pos x="58" y="416"/>
                </a:cxn>
                <a:cxn ang="0">
                  <a:pos x="334" y="406"/>
                </a:cxn>
                <a:cxn ang="0">
                  <a:pos x="334" y="406"/>
                </a:cxn>
                <a:cxn ang="0">
                  <a:pos x="334" y="404"/>
                </a:cxn>
                <a:cxn ang="0">
                  <a:pos x="334" y="404"/>
                </a:cxn>
              </a:cxnLst>
              <a:rect l="0" t="0" r="r" b="b"/>
              <a:pathLst>
                <a:path w="454" h="416">
                  <a:moveTo>
                    <a:pt x="334" y="404"/>
                  </a:moveTo>
                  <a:lnTo>
                    <a:pt x="334" y="404"/>
                  </a:lnTo>
                  <a:lnTo>
                    <a:pt x="334" y="390"/>
                  </a:lnTo>
                  <a:lnTo>
                    <a:pt x="332" y="374"/>
                  </a:lnTo>
                  <a:lnTo>
                    <a:pt x="330" y="356"/>
                  </a:lnTo>
                  <a:lnTo>
                    <a:pt x="322" y="334"/>
                  </a:lnTo>
                  <a:lnTo>
                    <a:pt x="340" y="294"/>
                  </a:lnTo>
                  <a:lnTo>
                    <a:pt x="350" y="256"/>
                  </a:lnTo>
                  <a:lnTo>
                    <a:pt x="378" y="232"/>
                  </a:lnTo>
                  <a:lnTo>
                    <a:pt x="384" y="198"/>
                  </a:lnTo>
                  <a:lnTo>
                    <a:pt x="404" y="178"/>
                  </a:lnTo>
                  <a:lnTo>
                    <a:pt x="438" y="80"/>
                  </a:lnTo>
                  <a:lnTo>
                    <a:pt x="450" y="70"/>
                  </a:lnTo>
                  <a:lnTo>
                    <a:pt x="454" y="50"/>
                  </a:lnTo>
                  <a:lnTo>
                    <a:pt x="386" y="48"/>
                  </a:lnTo>
                  <a:lnTo>
                    <a:pt x="410" y="22"/>
                  </a:lnTo>
                  <a:lnTo>
                    <a:pt x="404" y="0"/>
                  </a:lnTo>
                  <a:lnTo>
                    <a:pt x="0" y="6"/>
                  </a:lnTo>
                  <a:lnTo>
                    <a:pt x="8" y="342"/>
                  </a:lnTo>
                  <a:lnTo>
                    <a:pt x="38" y="350"/>
                  </a:lnTo>
                  <a:lnTo>
                    <a:pt x="54" y="350"/>
                  </a:lnTo>
                  <a:lnTo>
                    <a:pt x="60" y="378"/>
                  </a:lnTo>
                  <a:lnTo>
                    <a:pt x="58" y="416"/>
                  </a:lnTo>
                  <a:lnTo>
                    <a:pt x="334" y="406"/>
                  </a:lnTo>
                  <a:lnTo>
                    <a:pt x="334" y="406"/>
                  </a:lnTo>
                  <a:lnTo>
                    <a:pt x="334" y="404"/>
                  </a:lnTo>
                  <a:lnTo>
                    <a:pt x="334" y="404"/>
                  </a:lnTo>
                  <a:close/>
                </a:path>
              </a:pathLst>
            </a:custGeom>
            <a:solidFill>
              <a:schemeClr val="bg1">
                <a:lumMod val="75000"/>
              </a:schemeClr>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44" name="Freeform 41">
              <a:extLst>
                <a:ext uri="{FF2B5EF4-FFF2-40B4-BE49-F238E27FC236}">
                  <a16:creationId xmlns:a16="http://schemas.microsoft.com/office/drawing/2014/main" id="{9570BCCB-D3D7-4C2D-A1E5-2B1D748724BA}"/>
                </a:ext>
              </a:extLst>
            </p:cNvPr>
            <p:cNvSpPr>
              <a:spLocks/>
            </p:cNvSpPr>
            <p:nvPr>
              <p:custDataLst>
                <p:tags r:id="rId41"/>
              </p:custDataLst>
            </p:nvPr>
          </p:nvSpPr>
          <p:spPr bwMode="auto">
            <a:xfrm>
              <a:off x="5305912" y="4377394"/>
              <a:ext cx="619872" cy="564438"/>
            </a:xfrm>
            <a:custGeom>
              <a:avLst/>
              <a:gdLst/>
              <a:ahLst/>
              <a:cxnLst>
                <a:cxn ang="0">
                  <a:pos x="492" y="424"/>
                </a:cxn>
                <a:cxn ang="0">
                  <a:pos x="488" y="402"/>
                </a:cxn>
                <a:cxn ang="0">
                  <a:pos x="476" y="356"/>
                </a:cxn>
                <a:cxn ang="0">
                  <a:pos x="476" y="334"/>
                </a:cxn>
                <a:cxn ang="0">
                  <a:pos x="436" y="292"/>
                </a:cxn>
                <a:cxn ang="0">
                  <a:pos x="420" y="280"/>
                </a:cxn>
                <a:cxn ang="0">
                  <a:pos x="414" y="272"/>
                </a:cxn>
                <a:cxn ang="0">
                  <a:pos x="414" y="266"/>
                </a:cxn>
                <a:cxn ang="0">
                  <a:pos x="426" y="250"/>
                </a:cxn>
                <a:cxn ang="0">
                  <a:pos x="242" y="232"/>
                </a:cxn>
                <a:cxn ang="0">
                  <a:pos x="244" y="196"/>
                </a:cxn>
                <a:cxn ang="0">
                  <a:pos x="292" y="108"/>
                </a:cxn>
                <a:cxn ang="0">
                  <a:pos x="278" y="56"/>
                </a:cxn>
                <a:cxn ang="0">
                  <a:pos x="278" y="54"/>
                </a:cxn>
                <a:cxn ang="0">
                  <a:pos x="282" y="46"/>
                </a:cxn>
                <a:cxn ang="0">
                  <a:pos x="280" y="36"/>
                </a:cxn>
                <a:cxn ang="0">
                  <a:pos x="276" y="18"/>
                </a:cxn>
                <a:cxn ang="0">
                  <a:pos x="2" y="10"/>
                </a:cxn>
                <a:cxn ang="0">
                  <a:pos x="22" y="156"/>
                </a:cxn>
                <a:cxn ang="0">
                  <a:pos x="42" y="204"/>
                </a:cxn>
                <a:cxn ang="0">
                  <a:pos x="46" y="240"/>
                </a:cxn>
                <a:cxn ang="0">
                  <a:pos x="44" y="272"/>
                </a:cxn>
                <a:cxn ang="0">
                  <a:pos x="40" y="284"/>
                </a:cxn>
                <a:cxn ang="0">
                  <a:pos x="38" y="314"/>
                </a:cxn>
                <a:cxn ang="0">
                  <a:pos x="38" y="342"/>
                </a:cxn>
                <a:cxn ang="0">
                  <a:pos x="34" y="350"/>
                </a:cxn>
                <a:cxn ang="0">
                  <a:pos x="30" y="360"/>
                </a:cxn>
                <a:cxn ang="0">
                  <a:pos x="28" y="372"/>
                </a:cxn>
                <a:cxn ang="0">
                  <a:pos x="28" y="398"/>
                </a:cxn>
                <a:cxn ang="0">
                  <a:pos x="74" y="392"/>
                </a:cxn>
                <a:cxn ang="0">
                  <a:pos x="130" y="400"/>
                </a:cxn>
                <a:cxn ang="0">
                  <a:pos x="146" y="404"/>
                </a:cxn>
                <a:cxn ang="0">
                  <a:pos x="170" y="406"/>
                </a:cxn>
                <a:cxn ang="0">
                  <a:pos x="184" y="402"/>
                </a:cxn>
                <a:cxn ang="0">
                  <a:pos x="190" y="396"/>
                </a:cxn>
                <a:cxn ang="0">
                  <a:pos x="196" y="386"/>
                </a:cxn>
                <a:cxn ang="0">
                  <a:pos x="206" y="380"/>
                </a:cxn>
                <a:cxn ang="0">
                  <a:pos x="218" y="378"/>
                </a:cxn>
                <a:cxn ang="0">
                  <a:pos x="236" y="386"/>
                </a:cxn>
                <a:cxn ang="0">
                  <a:pos x="258" y="410"/>
                </a:cxn>
                <a:cxn ang="0">
                  <a:pos x="272" y="422"/>
                </a:cxn>
                <a:cxn ang="0">
                  <a:pos x="312" y="440"/>
                </a:cxn>
                <a:cxn ang="0">
                  <a:pos x="356" y="448"/>
                </a:cxn>
                <a:cxn ang="0">
                  <a:pos x="354" y="446"/>
                </a:cxn>
                <a:cxn ang="0">
                  <a:pos x="364" y="444"/>
                </a:cxn>
                <a:cxn ang="0">
                  <a:pos x="438" y="430"/>
                </a:cxn>
                <a:cxn ang="0">
                  <a:pos x="448" y="430"/>
                </a:cxn>
                <a:cxn ang="0">
                  <a:pos x="446" y="432"/>
                </a:cxn>
                <a:cxn ang="0">
                  <a:pos x="460" y="434"/>
                </a:cxn>
                <a:cxn ang="0">
                  <a:pos x="482" y="446"/>
                </a:cxn>
                <a:cxn ang="0">
                  <a:pos x="488" y="444"/>
                </a:cxn>
                <a:cxn ang="0">
                  <a:pos x="492" y="438"/>
                </a:cxn>
                <a:cxn ang="0">
                  <a:pos x="492" y="424"/>
                </a:cxn>
              </a:cxnLst>
              <a:rect l="0" t="0" r="r" b="b"/>
              <a:pathLst>
                <a:path w="492" h="448">
                  <a:moveTo>
                    <a:pt x="492" y="424"/>
                  </a:moveTo>
                  <a:lnTo>
                    <a:pt x="492" y="424"/>
                  </a:lnTo>
                  <a:lnTo>
                    <a:pt x="492" y="414"/>
                  </a:lnTo>
                  <a:lnTo>
                    <a:pt x="488" y="402"/>
                  </a:lnTo>
                  <a:lnTo>
                    <a:pt x="482" y="380"/>
                  </a:lnTo>
                  <a:lnTo>
                    <a:pt x="476" y="356"/>
                  </a:lnTo>
                  <a:lnTo>
                    <a:pt x="474" y="346"/>
                  </a:lnTo>
                  <a:lnTo>
                    <a:pt x="476" y="334"/>
                  </a:lnTo>
                  <a:lnTo>
                    <a:pt x="436" y="292"/>
                  </a:lnTo>
                  <a:lnTo>
                    <a:pt x="436" y="292"/>
                  </a:lnTo>
                  <a:lnTo>
                    <a:pt x="428" y="286"/>
                  </a:lnTo>
                  <a:lnTo>
                    <a:pt x="420" y="280"/>
                  </a:lnTo>
                  <a:lnTo>
                    <a:pt x="414" y="272"/>
                  </a:lnTo>
                  <a:lnTo>
                    <a:pt x="414" y="272"/>
                  </a:lnTo>
                  <a:lnTo>
                    <a:pt x="414" y="270"/>
                  </a:lnTo>
                  <a:lnTo>
                    <a:pt x="414" y="266"/>
                  </a:lnTo>
                  <a:lnTo>
                    <a:pt x="418" y="258"/>
                  </a:lnTo>
                  <a:lnTo>
                    <a:pt x="426" y="250"/>
                  </a:lnTo>
                  <a:lnTo>
                    <a:pt x="424" y="232"/>
                  </a:lnTo>
                  <a:lnTo>
                    <a:pt x="242" y="232"/>
                  </a:lnTo>
                  <a:lnTo>
                    <a:pt x="232" y="212"/>
                  </a:lnTo>
                  <a:lnTo>
                    <a:pt x="244" y="196"/>
                  </a:lnTo>
                  <a:lnTo>
                    <a:pt x="272" y="120"/>
                  </a:lnTo>
                  <a:lnTo>
                    <a:pt x="292" y="108"/>
                  </a:lnTo>
                  <a:lnTo>
                    <a:pt x="296" y="82"/>
                  </a:lnTo>
                  <a:lnTo>
                    <a:pt x="278" y="56"/>
                  </a:lnTo>
                  <a:lnTo>
                    <a:pt x="278" y="56"/>
                  </a:lnTo>
                  <a:lnTo>
                    <a:pt x="278" y="54"/>
                  </a:lnTo>
                  <a:lnTo>
                    <a:pt x="280" y="52"/>
                  </a:lnTo>
                  <a:lnTo>
                    <a:pt x="282" y="46"/>
                  </a:lnTo>
                  <a:lnTo>
                    <a:pt x="280" y="36"/>
                  </a:lnTo>
                  <a:lnTo>
                    <a:pt x="280" y="36"/>
                  </a:lnTo>
                  <a:lnTo>
                    <a:pt x="276" y="26"/>
                  </a:lnTo>
                  <a:lnTo>
                    <a:pt x="276" y="18"/>
                  </a:lnTo>
                  <a:lnTo>
                    <a:pt x="278" y="0"/>
                  </a:lnTo>
                  <a:lnTo>
                    <a:pt x="2" y="10"/>
                  </a:lnTo>
                  <a:lnTo>
                    <a:pt x="0" y="128"/>
                  </a:lnTo>
                  <a:lnTo>
                    <a:pt x="22" y="156"/>
                  </a:lnTo>
                  <a:lnTo>
                    <a:pt x="22" y="180"/>
                  </a:lnTo>
                  <a:lnTo>
                    <a:pt x="42" y="204"/>
                  </a:lnTo>
                  <a:lnTo>
                    <a:pt x="46" y="240"/>
                  </a:lnTo>
                  <a:lnTo>
                    <a:pt x="46" y="240"/>
                  </a:lnTo>
                  <a:lnTo>
                    <a:pt x="46" y="256"/>
                  </a:lnTo>
                  <a:lnTo>
                    <a:pt x="44" y="272"/>
                  </a:lnTo>
                  <a:lnTo>
                    <a:pt x="40" y="284"/>
                  </a:lnTo>
                  <a:lnTo>
                    <a:pt x="40" y="284"/>
                  </a:lnTo>
                  <a:lnTo>
                    <a:pt x="38" y="298"/>
                  </a:lnTo>
                  <a:lnTo>
                    <a:pt x="38" y="314"/>
                  </a:lnTo>
                  <a:lnTo>
                    <a:pt x="38" y="328"/>
                  </a:lnTo>
                  <a:lnTo>
                    <a:pt x="38" y="342"/>
                  </a:lnTo>
                  <a:lnTo>
                    <a:pt x="38" y="342"/>
                  </a:lnTo>
                  <a:lnTo>
                    <a:pt x="34" y="350"/>
                  </a:lnTo>
                  <a:lnTo>
                    <a:pt x="32" y="354"/>
                  </a:lnTo>
                  <a:lnTo>
                    <a:pt x="30" y="360"/>
                  </a:lnTo>
                  <a:lnTo>
                    <a:pt x="28" y="372"/>
                  </a:lnTo>
                  <a:lnTo>
                    <a:pt x="28" y="372"/>
                  </a:lnTo>
                  <a:lnTo>
                    <a:pt x="28" y="398"/>
                  </a:lnTo>
                  <a:lnTo>
                    <a:pt x="28" y="398"/>
                  </a:lnTo>
                  <a:lnTo>
                    <a:pt x="50" y="392"/>
                  </a:lnTo>
                  <a:lnTo>
                    <a:pt x="74" y="392"/>
                  </a:lnTo>
                  <a:lnTo>
                    <a:pt x="100" y="394"/>
                  </a:lnTo>
                  <a:lnTo>
                    <a:pt x="130" y="400"/>
                  </a:lnTo>
                  <a:lnTo>
                    <a:pt x="130" y="400"/>
                  </a:lnTo>
                  <a:lnTo>
                    <a:pt x="146" y="404"/>
                  </a:lnTo>
                  <a:lnTo>
                    <a:pt x="162" y="406"/>
                  </a:lnTo>
                  <a:lnTo>
                    <a:pt x="170" y="406"/>
                  </a:lnTo>
                  <a:lnTo>
                    <a:pt x="178" y="406"/>
                  </a:lnTo>
                  <a:lnTo>
                    <a:pt x="184" y="402"/>
                  </a:lnTo>
                  <a:lnTo>
                    <a:pt x="190" y="396"/>
                  </a:lnTo>
                  <a:lnTo>
                    <a:pt x="190" y="396"/>
                  </a:lnTo>
                  <a:lnTo>
                    <a:pt x="194" y="390"/>
                  </a:lnTo>
                  <a:lnTo>
                    <a:pt x="196" y="386"/>
                  </a:lnTo>
                  <a:lnTo>
                    <a:pt x="200" y="382"/>
                  </a:lnTo>
                  <a:lnTo>
                    <a:pt x="206" y="380"/>
                  </a:lnTo>
                  <a:lnTo>
                    <a:pt x="206" y="380"/>
                  </a:lnTo>
                  <a:lnTo>
                    <a:pt x="218" y="378"/>
                  </a:lnTo>
                  <a:lnTo>
                    <a:pt x="228" y="380"/>
                  </a:lnTo>
                  <a:lnTo>
                    <a:pt x="236" y="386"/>
                  </a:lnTo>
                  <a:lnTo>
                    <a:pt x="244" y="394"/>
                  </a:lnTo>
                  <a:lnTo>
                    <a:pt x="258" y="410"/>
                  </a:lnTo>
                  <a:lnTo>
                    <a:pt x="264" y="418"/>
                  </a:lnTo>
                  <a:lnTo>
                    <a:pt x="272" y="422"/>
                  </a:lnTo>
                  <a:lnTo>
                    <a:pt x="272" y="422"/>
                  </a:lnTo>
                  <a:lnTo>
                    <a:pt x="312" y="440"/>
                  </a:lnTo>
                  <a:lnTo>
                    <a:pt x="330" y="444"/>
                  </a:lnTo>
                  <a:lnTo>
                    <a:pt x="356" y="448"/>
                  </a:lnTo>
                  <a:lnTo>
                    <a:pt x="356" y="448"/>
                  </a:lnTo>
                  <a:lnTo>
                    <a:pt x="354" y="446"/>
                  </a:lnTo>
                  <a:lnTo>
                    <a:pt x="356" y="446"/>
                  </a:lnTo>
                  <a:lnTo>
                    <a:pt x="364" y="444"/>
                  </a:lnTo>
                  <a:lnTo>
                    <a:pt x="402" y="436"/>
                  </a:lnTo>
                  <a:lnTo>
                    <a:pt x="438" y="430"/>
                  </a:lnTo>
                  <a:lnTo>
                    <a:pt x="448" y="430"/>
                  </a:lnTo>
                  <a:lnTo>
                    <a:pt x="448" y="430"/>
                  </a:lnTo>
                  <a:lnTo>
                    <a:pt x="446" y="432"/>
                  </a:lnTo>
                  <a:lnTo>
                    <a:pt x="446" y="432"/>
                  </a:lnTo>
                  <a:lnTo>
                    <a:pt x="452" y="432"/>
                  </a:lnTo>
                  <a:lnTo>
                    <a:pt x="460" y="434"/>
                  </a:lnTo>
                  <a:lnTo>
                    <a:pt x="476" y="444"/>
                  </a:lnTo>
                  <a:lnTo>
                    <a:pt x="482" y="446"/>
                  </a:lnTo>
                  <a:lnTo>
                    <a:pt x="486" y="446"/>
                  </a:lnTo>
                  <a:lnTo>
                    <a:pt x="488" y="444"/>
                  </a:lnTo>
                  <a:lnTo>
                    <a:pt x="490" y="442"/>
                  </a:lnTo>
                  <a:lnTo>
                    <a:pt x="492" y="438"/>
                  </a:lnTo>
                  <a:lnTo>
                    <a:pt x="492" y="424"/>
                  </a:lnTo>
                  <a:lnTo>
                    <a:pt x="492" y="424"/>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45" name="Freeform 42">
              <a:extLst>
                <a:ext uri="{FF2B5EF4-FFF2-40B4-BE49-F238E27FC236}">
                  <a16:creationId xmlns:a16="http://schemas.microsoft.com/office/drawing/2014/main" id="{78BE7CE3-83CA-46F3-8D3F-3D94363CC52F}"/>
                </a:ext>
              </a:extLst>
            </p:cNvPr>
            <p:cNvSpPr>
              <a:spLocks/>
            </p:cNvSpPr>
            <p:nvPr>
              <p:custDataLst>
                <p:tags r:id="rId42"/>
              </p:custDataLst>
            </p:nvPr>
          </p:nvSpPr>
          <p:spPr bwMode="auto">
            <a:xfrm>
              <a:off x="5099288" y="3268676"/>
              <a:ext cx="760982" cy="660190"/>
            </a:xfrm>
            <a:custGeom>
              <a:avLst/>
              <a:gdLst/>
              <a:ahLst/>
              <a:cxnLst>
                <a:cxn ang="0">
                  <a:pos x="602" y="402"/>
                </a:cxn>
                <a:cxn ang="0">
                  <a:pos x="570" y="388"/>
                </a:cxn>
                <a:cxn ang="0">
                  <a:pos x="576" y="362"/>
                </a:cxn>
                <a:cxn ang="0">
                  <a:pos x="558" y="328"/>
                </a:cxn>
                <a:cxn ang="0">
                  <a:pos x="516" y="306"/>
                </a:cxn>
                <a:cxn ang="0">
                  <a:pos x="488" y="282"/>
                </a:cxn>
                <a:cxn ang="0">
                  <a:pos x="488" y="282"/>
                </a:cxn>
                <a:cxn ang="0">
                  <a:pos x="488" y="276"/>
                </a:cxn>
                <a:cxn ang="0">
                  <a:pos x="488" y="260"/>
                </a:cxn>
                <a:cxn ang="0">
                  <a:pos x="490" y="240"/>
                </a:cxn>
                <a:cxn ang="0">
                  <a:pos x="492" y="228"/>
                </a:cxn>
                <a:cxn ang="0">
                  <a:pos x="498" y="214"/>
                </a:cxn>
                <a:cxn ang="0">
                  <a:pos x="498" y="214"/>
                </a:cxn>
                <a:cxn ang="0">
                  <a:pos x="500" y="210"/>
                </a:cxn>
                <a:cxn ang="0">
                  <a:pos x="500" y="204"/>
                </a:cxn>
                <a:cxn ang="0">
                  <a:pos x="498" y="202"/>
                </a:cxn>
                <a:cxn ang="0">
                  <a:pos x="496" y="198"/>
                </a:cxn>
                <a:cxn ang="0">
                  <a:pos x="490" y="196"/>
                </a:cxn>
                <a:cxn ang="0">
                  <a:pos x="482" y="194"/>
                </a:cxn>
                <a:cxn ang="0">
                  <a:pos x="464" y="198"/>
                </a:cxn>
                <a:cxn ang="0">
                  <a:pos x="454" y="200"/>
                </a:cxn>
                <a:cxn ang="0">
                  <a:pos x="442" y="156"/>
                </a:cxn>
                <a:cxn ang="0">
                  <a:pos x="386" y="104"/>
                </a:cxn>
                <a:cxn ang="0">
                  <a:pos x="386" y="104"/>
                </a:cxn>
                <a:cxn ang="0">
                  <a:pos x="384" y="92"/>
                </a:cxn>
                <a:cxn ang="0">
                  <a:pos x="374" y="62"/>
                </a:cxn>
                <a:cxn ang="0">
                  <a:pos x="374" y="62"/>
                </a:cxn>
                <a:cxn ang="0">
                  <a:pos x="372" y="54"/>
                </a:cxn>
                <a:cxn ang="0">
                  <a:pos x="370" y="46"/>
                </a:cxn>
                <a:cxn ang="0">
                  <a:pos x="372" y="36"/>
                </a:cxn>
                <a:cxn ang="0">
                  <a:pos x="374" y="28"/>
                </a:cxn>
                <a:cxn ang="0">
                  <a:pos x="376" y="26"/>
                </a:cxn>
                <a:cxn ang="0">
                  <a:pos x="376" y="26"/>
                </a:cxn>
                <a:cxn ang="0">
                  <a:pos x="380" y="20"/>
                </a:cxn>
                <a:cxn ang="0">
                  <a:pos x="348" y="4"/>
                </a:cxn>
                <a:cxn ang="0">
                  <a:pos x="0" y="0"/>
                </a:cxn>
                <a:cxn ang="0">
                  <a:pos x="6" y="8"/>
                </a:cxn>
                <a:cxn ang="0">
                  <a:pos x="8" y="32"/>
                </a:cxn>
                <a:cxn ang="0">
                  <a:pos x="26" y="56"/>
                </a:cxn>
                <a:cxn ang="0">
                  <a:pos x="42" y="90"/>
                </a:cxn>
                <a:cxn ang="0">
                  <a:pos x="80" y="96"/>
                </a:cxn>
                <a:cxn ang="0">
                  <a:pos x="60" y="138"/>
                </a:cxn>
                <a:cxn ang="0">
                  <a:pos x="102" y="188"/>
                </a:cxn>
                <a:cxn ang="0">
                  <a:pos x="108" y="480"/>
                </a:cxn>
                <a:cxn ang="0">
                  <a:pos x="512" y="474"/>
                </a:cxn>
                <a:cxn ang="0">
                  <a:pos x="518" y="496"/>
                </a:cxn>
                <a:cxn ang="0">
                  <a:pos x="494" y="522"/>
                </a:cxn>
                <a:cxn ang="0">
                  <a:pos x="562" y="524"/>
                </a:cxn>
                <a:cxn ang="0">
                  <a:pos x="570" y="468"/>
                </a:cxn>
                <a:cxn ang="0">
                  <a:pos x="604" y="440"/>
                </a:cxn>
                <a:cxn ang="0">
                  <a:pos x="602" y="402"/>
                </a:cxn>
              </a:cxnLst>
              <a:rect l="0" t="0" r="r" b="b"/>
              <a:pathLst>
                <a:path w="604" h="524">
                  <a:moveTo>
                    <a:pt x="602" y="402"/>
                  </a:moveTo>
                  <a:lnTo>
                    <a:pt x="570" y="388"/>
                  </a:lnTo>
                  <a:lnTo>
                    <a:pt x="576" y="362"/>
                  </a:lnTo>
                  <a:lnTo>
                    <a:pt x="558" y="328"/>
                  </a:lnTo>
                  <a:lnTo>
                    <a:pt x="516" y="306"/>
                  </a:lnTo>
                  <a:lnTo>
                    <a:pt x="488" y="282"/>
                  </a:lnTo>
                  <a:lnTo>
                    <a:pt x="488" y="282"/>
                  </a:lnTo>
                  <a:lnTo>
                    <a:pt x="488" y="276"/>
                  </a:lnTo>
                  <a:lnTo>
                    <a:pt x="488" y="260"/>
                  </a:lnTo>
                  <a:lnTo>
                    <a:pt x="490" y="240"/>
                  </a:lnTo>
                  <a:lnTo>
                    <a:pt x="492" y="228"/>
                  </a:lnTo>
                  <a:lnTo>
                    <a:pt x="498" y="214"/>
                  </a:lnTo>
                  <a:lnTo>
                    <a:pt x="498" y="214"/>
                  </a:lnTo>
                  <a:lnTo>
                    <a:pt x="500" y="210"/>
                  </a:lnTo>
                  <a:lnTo>
                    <a:pt x="500" y="204"/>
                  </a:lnTo>
                  <a:lnTo>
                    <a:pt x="498" y="202"/>
                  </a:lnTo>
                  <a:lnTo>
                    <a:pt x="496" y="198"/>
                  </a:lnTo>
                  <a:lnTo>
                    <a:pt x="490" y="196"/>
                  </a:lnTo>
                  <a:lnTo>
                    <a:pt x="482" y="194"/>
                  </a:lnTo>
                  <a:lnTo>
                    <a:pt x="464" y="198"/>
                  </a:lnTo>
                  <a:lnTo>
                    <a:pt x="454" y="200"/>
                  </a:lnTo>
                  <a:lnTo>
                    <a:pt x="442" y="156"/>
                  </a:lnTo>
                  <a:lnTo>
                    <a:pt x="386" y="104"/>
                  </a:lnTo>
                  <a:lnTo>
                    <a:pt x="386" y="104"/>
                  </a:lnTo>
                  <a:lnTo>
                    <a:pt x="384" y="92"/>
                  </a:lnTo>
                  <a:lnTo>
                    <a:pt x="374" y="62"/>
                  </a:lnTo>
                  <a:lnTo>
                    <a:pt x="374" y="62"/>
                  </a:lnTo>
                  <a:lnTo>
                    <a:pt x="372" y="54"/>
                  </a:lnTo>
                  <a:lnTo>
                    <a:pt x="370" y="46"/>
                  </a:lnTo>
                  <a:lnTo>
                    <a:pt x="372" y="36"/>
                  </a:lnTo>
                  <a:lnTo>
                    <a:pt x="374" y="28"/>
                  </a:lnTo>
                  <a:lnTo>
                    <a:pt x="376" y="26"/>
                  </a:lnTo>
                  <a:lnTo>
                    <a:pt x="376" y="26"/>
                  </a:lnTo>
                  <a:lnTo>
                    <a:pt x="380" y="20"/>
                  </a:lnTo>
                  <a:lnTo>
                    <a:pt x="348" y="4"/>
                  </a:lnTo>
                  <a:lnTo>
                    <a:pt x="0" y="0"/>
                  </a:lnTo>
                  <a:lnTo>
                    <a:pt x="6" y="8"/>
                  </a:lnTo>
                  <a:lnTo>
                    <a:pt x="8" y="32"/>
                  </a:lnTo>
                  <a:lnTo>
                    <a:pt x="26" y="56"/>
                  </a:lnTo>
                  <a:lnTo>
                    <a:pt x="42" y="90"/>
                  </a:lnTo>
                  <a:lnTo>
                    <a:pt x="80" y="96"/>
                  </a:lnTo>
                  <a:lnTo>
                    <a:pt x="60" y="138"/>
                  </a:lnTo>
                  <a:lnTo>
                    <a:pt x="102" y="188"/>
                  </a:lnTo>
                  <a:lnTo>
                    <a:pt x="108" y="480"/>
                  </a:lnTo>
                  <a:lnTo>
                    <a:pt x="512" y="474"/>
                  </a:lnTo>
                  <a:lnTo>
                    <a:pt x="518" y="496"/>
                  </a:lnTo>
                  <a:lnTo>
                    <a:pt x="494" y="522"/>
                  </a:lnTo>
                  <a:lnTo>
                    <a:pt x="562" y="524"/>
                  </a:lnTo>
                  <a:lnTo>
                    <a:pt x="570" y="468"/>
                  </a:lnTo>
                  <a:lnTo>
                    <a:pt x="604" y="440"/>
                  </a:lnTo>
                  <a:lnTo>
                    <a:pt x="602" y="402"/>
                  </a:lnTo>
                  <a:close/>
                </a:path>
              </a:pathLst>
            </a:custGeom>
            <a:solidFill>
              <a:schemeClr val="accent3">
                <a:lumMod val="75000"/>
              </a:schemeClr>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46" name="Freeform 43">
              <a:extLst>
                <a:ext uri="{FF2B5EF4-FFF2-40B4-BE49-F238E27FC236}">
                  <a16:creationId xmlns:a16="http://schemas.microsoft.com/office/drawing/2014/main" id="{63E1CF99-6412-4D0B-9426-D19A5C999538}"/>
                </a:ext>
              </a:extLst>
            </p:cNvPr>
            <p:cNvSpPr>
              <a:spLocks/>
            </p:cNvSpPr>
            <p:nvPr>
              <p:custDataLst>
                <p:tags r:id="rId43"/>
              </p:custDataLst>
            </p:nvPr>
          </p:nvSpPr>
          <p:spPr bwMode="auto">
            <a:xfrm>
              <a:off x="5013614" y="2842829"/>
              <a:ext cx="692947" cy="451047"/>
            </a:xfrm>
            <a:custGeom>
              <a:avLst/>
              <a:gdLst/>
              <a:ahLst/>
              <a:cxnLst>
                <a:cxn ang="0">
                  <a:pos x="526" y="146"/>
                </a:cxn>
                <a:cxn ang="0">
                  <a:pos x="498" y="106"/>
                </a:cxn>
                <a:cxn ang="0">
                  <a:pos x="464" y="88"/>
                </a:cxn>
                <a:cxn ang="0">
                  <a:pos x="464" y="54"/>
                </a:cxn>
                <a:cxn ang="0">
                  <a:pos x="450" y="14"/>
                </a:cxn>
                <a:cxn ang="0">
                  <a:pos x="450" y="0"/>
                </a:cxn>
                <a:cxn ang="0">
                  <a:pos x="8" y="2"/>
                </a:cxn>
                <a:cxn ang="0">
                  <a:pos x="0" y="6"/>
                </a:cxn>
                <a:cxn ang="0">
                  <a:pos x="12" y="48"/>
                </a:cxn>
                <a:cxn ang="0">
                  <a:pos x="0" y="106"/>
                </a:cxn>
                <a:cxn ang="0">
                  <a:pos x="4" y="130"/>
                </a:cxn>
                <a:cxn ang="0">
                  <a:pos x="18" y="132"/>
                </a:cxn>
                <a:cxn ang="0">
                  <a:pos x="36" y="196"/>
                </a:cxn>
                <a:cxn ang="0">
                  <a:pos x="40" y="234"/>
                </a:cxn>
                <a:cxn ang="0">
                  <a:pos x="56" y="256"/>
                </a:cxn>
                <a:cxn ang="0">
                  <a:pos x="46" y="290"/>
                </a:cxn>
                <a:cxn ang="0">
                  <a:pos x="62" y="302"/>
                </a:cxn>
                <a:cxn ang="0">
                  <a:pos x="58" y="326"/>
                </a:cxn>
                <a:cxn ang="0">
                  <a:pos x="68" y="338"/>
                </a:cxn>
                <a:cxn ang="0">
                  <a:pos x="416" y="342"/>
                </a:cxn>
                <a:cxn ang="0">
                  <a:pos x="448" y="358"/>
                </a:cxn>
                <a:cxn ang="0">
                  <a:pos x="448" y="358"/>
                </a:cxn>
                <a:cxn ang="0">
                  <a:pos x="474" y="306"/>
                </a:cxn>
                <a:cxn ang="0">
                  <a:pos x="474" y="306"/>
                </a:cxn>
                <a:cxn ang="0">
                  <a:pos x="478" y="294"/>
                </a:cxn>
                <a:cxn ang="0">
                  <a:pos x="480" y="286"/>
                </a:cxn>
                <a:cxn ang="0">
                  <a:pos x="480" y="280"/>
                </a:cxn>
                <a:cxn ang="0">
                  <a:pos x="480" y="276"/>
                </a:cxn>
                <a:cxn ang="0">
                  <a:pos x="476" y="266"/>
                </a:cxn>
                <a:cxn ang="0">
                  <a:pos x="476" y="260"/>
                </a:cxn>
                <a:cxn ang="0">
                  <a:pos x="474" y="254"/>
                </a:cxn>
                <a:cxn ang="0">
                  <a:pos x="474" y="254"/>
                </a:cxn>
                <a:cxn ang="0">
                  <a:pos x="476" y="250"/>
                </a:cxn>
                <a:cxn ang="0">
                  <a:pos x="476" y="246"/>
                </a:cxn>
                <a:cxn ang="0">
                  <a:pos x="480" y="244"/>
                </a:cxn>
                <a:cxn ang="0">
                  <a:pos x="482" y="244"/>
                </a:cxn>
                <a:cxn ang="0">
                  <a:pos x="490" y="244"/>
                </a:cxn>
                <a:cxn ang="0">
                  <a:pos x="502" y="242"/>
                </a:cxn>
                <a:cxn ang="0">
                  <a:pos x="502" y="242"/>
                </a:cxn>
                <a:cxn ang="0">
                  <a:pos x="512" y="238"/>
                </a:cxn>
                <a:cxn ang="0">
                  <a:pos x="520" y="228"/>
                </a:cxn>
                <a:cxn ang="0">
                  <a:pos x="528" y="218"/>
                </a:cxn>
                <a:cxn ang="0">
                  <a:pos x="534" y="208"/>
                </a:cxn>
                <a:cxn ang="0">
                  <a:pos x="534" y="208"/>
                </a:cxn>
                <a:cxn ang="0">
                  <a:pos x="538" y="200"/>
                </a:cxn>
                <a:cxn ang="0">
                  <a:pos x="544" y="194"/>
                </a:cxn>
                <a:cxn ang="0">
                  <a:pos x="550" y="192"/>
                </a:cxn>
                <a:cxn ang="0">
                  <a:pos x="550" y="154"/>
                </a:cxn>
                <a:cxn ang="0">
                  <a:pos x="526" y="146"/>
                </a:cxn>
              </a:cxnLst>
              <a:rect l="0" t="0" r="r" b="b"/>
              <a:pathLst>
                <a:path w="550" h="358">
                  <a:moveTo>
                    <a:pt x="526" y="146"/>
                  </a:moveTo>
                  <a:lnTo>
                    <a:pt x="498" y="106"/>
                  </a:lnTo>
                  <a:lnTo>
                    <a:pt x="464" y="88"/>
                  </a:lnTo>
                  <a:lnTo>
                    <a:pt x="464" y="54"/>
                  </a:lnTo>
                  <a:lnTo>
                    <a:pt x="450" y="14"/>
                  </a:lnTo>
                  <a:lnTo>
                    <a:pt x="450" y="0"/>
                  </a:lnTo>
                  <a:lnTo>
                    <a:pt x="8" y="2"/>
                  </a:lnTo>
                  <a:lnTo>
                    <a:pt x="0" y="6"/>
                  </a:lnTo>
                  <a:lnTo>
                    <a:pt x="12" y="48"/>
                  </a:lnTo>
                  <a:lnTo>
                    <a:pt x="0" y="106"/>
                  </a:lnTo>
                  <a:lnTo>
                    <a:pt x="4" y="130"/>
                  </a:lnTo>
                  <a:lnTo>
                    <a:pt x="18" y="132"/>
                  </a:lnTo>
                  <a:lnTo>
                    <a:pt x="36" y="196"/>
                  </a:lnTo>
                  <a:lnTo>
                    <a:pt x="40" y="234"/>
                  </a:lnTo>
                  <a:lnTo>
                    <a:pt x="56" y="256"/>
                  </a:lnTo>
                  <a:lnTo>
                    <a:pt x="46" y="290"/>
                  </a:lnTo>
                  <a:lnTo>
                    <a:pt x="62" y="302"/>
                  </a:lnTo>
                  <a:lnTo>
                    <a:pt x="58" y="326"/>
                  </a:lnTo>
                  <a:lnTo>
                    <a:pt x="68" y="338"/>
                  </a:lnTo>
                  <a:lnTo>
                    <a:pt x="416" y="342"/>
                  </a:lnTo>
                  <a:lnTo>
                    <a:pt x="448" y="358"/>
                  </a:lnTo>
                  <a:lnTo>
                    <a:pt x="448" y="358"/>
                  </a:lnTo>
                  <a:lnTo>
                    <a:pt x="474" y="306"/>
                  </a:lnTo>
                  <a:lnTo>
                    <a:pt x="474" y="306"/>
                  </a:lnTo>
                  <a:lnTo>
                    <a:pt x="478" y="294"/>
                  </a:lnTo>
                  <a:lnTo>
                    <a:pt x="480" y="286"/>
                  </a:lnTo>
                  <a:lnTo>
                    <a:pt x="480" y="280"/>
                  </a:lnTo>
                  <a:lnTo>
                    <a:pt x="480" y="276"/>
                  </a:lnTo>
                  <a:lnTo>
                    <a:pt x="476" y="266"/>
                  </a:lnTo>
                  <a:lnTo>
                    <a:pt x="476" y="260"/>
                  </a:lnTo>
                  <a:lnTo>
                    <a:pt x="474" y="254"/>
                  </a:lnTo>
                  <a:lnTo>
                    <a:pt x="474" y="254"/>
                  </a:lnTo>
                  <a:lnTo>
                    <a:pt x="476" y="250"/>
                  </a:lnTo>
                  <a:lnTo>
                    <a:pt x="476" y="246"/>
                  </a:lnTo>
                  <a:lnTo>
                    <a:pt x="480" y="244"/>
                  </a:lnTo>
                  <a:lnTo>
                    <a:pt x="482" y="244"/>
                  </a:lnTo>
                  <a:lnTo>
                    <a:pt x="490" y="244"/>
                  </a:lnTo>
                  <a:lnTo>
                    <a:pt x="502" y="242"/>
                  </a:lnTo>
                  <a:lnTo>
                    <a:pt x="502" y="242"/>
                  </a:lnTo>
                  <a:lnTo>
                    <a:pt x="512" y="238"/>
                  </a:lnTo>
                  <a:lnTo>
                    <a:pt x="520" y="228"/>
                  </a:lnTo>
                  <a:lnTo>
                    <a:pt x="528" y="218"/>
                  </a:lnTo>
                  <a:lnTo>
                    <a:pt x="534" y="208"/>
                  </a:lnTo>
                  <a:lnTo>
                    <a:pt x="534" y="208"/>
                  </a:lnTo>
                  <a:lnTo>
                    <a:pt x="538" y="200"/>
                  </a:lnTo>
                  <a:lnTo>
                    <a:pt x="544" y="194"/>
                  </a:lnTo>
                  <a:lnTo>
                    <a:pt x="550" y="192"/>
                  </a:lnTo>
                  <a:lnTo>
                    <a:pt x="550" y="154"/>
                  </a:lnTo>
                  <a:lnTo>
                    <a:pt x="526" y="14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47" name="Freeform 44">
              <a:extLst>
                <a:ext uri="{FF2B5EF4-FFF2-40B4-BE49-F238E27FC236}">
                  <a16:creationId xmlns:a16="http://schemas.microsoft.com/office/drawing/2014/main" id="{2CFD8BF0-04CF-4921-9900-3B2ECA3BACD5}"/>
                </a:ext>
              </a:extLst>
            </p:cNvPr>
            <p:cNvSpPr>
              <a:spLocks/>
            </p:cNvSpPr>
            <p:nvPr>
              <p:custDataLst>
                <p:tags r:id="rId44"/>
              </p:custDataLst>
            </p:nvPr>
          </p:nvSpPr>
          <p:spPr bwMode="auto">
            <a:xfrm>
              <a:off x="4973296" y="1988612"/>
              <a:ext cx="713106" cy="856736"/>
            </a:xfrm>
            <a:custGeom>
              <a:avLst/>
              <a:gdLst/>
              <a:ahLst/>
              <a:cxnLst>
                <a:cxn ang="0">
                  <a:pos x="434" y="606"/>
                </a:cxn>
                <a:cxn ang="0">
                  <a:pos x="390" y="568"/>
                </a:cxn>
                <a:cxn ang="0">
                  <a:pos x="350" y="494"/>
                </a:cxn>
                <a:cxn ang="0">
                  <a:pos x="336" y="428"/>
                </a:cxn>
                <a:cxn ang="0">
                  <a:pos x="384" y="314"/>
                </a:cxn>
                <a:cxn ang="0">
                  <a:pos x="386" y="314"/>
                </a:cxn>
                <a:cxn ang="0">
                  <a:pos x="382" y="306"/>
                </a:cxn>
                <a:cxn ang="0">
                  <a:pos x="384" y="302"/>
                </a:cxn>
                <a:cxn ang="0">
                  <a:pos x="428" y="274"/>
                </a:cxn>
                <a:cxn ang="0">
                  <a:pos x="486" y="232"/>
                </a:cxn>
                <a:cxn ang="0">
                  <a:pos x="502" y="216"/>
                </a:cxn>
                <a:cxn ang="0">
                  <a:pos x="566" y="146"/>
                </a:cxn>
                <a:cxn ang="0">
                  <a:pos x="558" y="142"/>
                </a:cxn>
                <a:cxn ang="0">
                  <a:pos x="534" y="132"/>
                </a:cxn>
                <a:cxn ang="0">
                  <a:pos x="494" y="128"/>
                </a:cxn>
                <a:cxn ang="0">
                  <a:pos x="434" y="126"/>
                </a:cxn>
                <a:cxn ang="0">
                  <a:pos x="416" y="122"/>
                </a:cxn>
                <a:cxn ang="0">
                  <a:pos x="394" y="112"/>
                </a:cxn>
                <a:cxn ang="0">
                  <a:pos x="348" y="88"/>
                </a:cxn>
                <a:cxn ang="0">
                  <a:pos x="322" y="82"/>
                </a:cxn>
                <a:cxn ang="0">
                  <a:pos x="306" y="82"/>
                </a:cxn>
                <a:cxn ang="0">
                  <a:pos x="278" y="84"/>
                </a:cxn>
                <a:cxn ang="0">
                  <a:pos x="262" y="80"/>
                </a:cxn>
                <a:cxn ang="0">
                  <a:pos x="212" y="68"/>
                </a:cxn>
                <a:cxn ang="0">
                  <a:pos x="202" y="64"/>
                </a:cxn>
                <a:cxn ang="0">
                  <a:pos x="152" y="0"/>
                </a:cxn>
                <a:cxn ang="0">
                  <a:pos x="148" y="48"/>
                </a:cxn>
                <a:cxn ang="0">
                  <a:pos x="0" y="44"/>
                </a:cxn>
                <a:cxn ang="0">
                  <a:pos x="0" y="100"/>
                </a:cxn>
                <a:cxn ang="0">
                  <a:pos x="10" y="126"/>
                </a:cxn>
                <a:cxn ang="0">
                  <a:pos x="26" y="298"/>
                </a:cxn>
                <a:cxn ang="0">
                  <a:pos x="24" y="322"/>
                </a:cxn>
                <a:cxn ang="0">
                  <a:pos x="28" y="344"/>
                </a:cxn>
                <a:cxn ang="0">
                  <a:pos x="32" y="360"/>
                </a:cxn>
                <a:cxn ang="0">
                  <a:pos x="38" y="404"/>
                </a:cxn>
                <a:cxn ang="0">
                  <a:pos x="26" y="418"/>
                </a:cxn>
                <a:cxn ang="0">
                  <a:pos x="16" y="436"/>
                </a:cxn>
                <a:cxn ang="0">
                  <a:pos x="16" y="442"/>
                </a:cxn>
                <a:cxn ang="0">
                  <a:pos x="24" y="454"/>
                </a:cxn>
                <a:cxn ang="0">
                  <a:pos x="44" y="472"/>
                </a:cxn>
                <a:cxn ang="0">
                  <a:pos x="54" y="488"/>
                </a:cxn>
                <a:cxn ang="0">
                  <a:pos x="56" y="498"/>
                </a:cxn>
                <a:cxn ang="0">
                  <a:pos x="48" y="678"/>
                </a:cxn>
                <a:cxn ang="0">
                  <a:pos x="482" y="678"/>
                </a:cxn>
              </a:cxnLst>
              <a:rect l="0" t="0" r="r" b="b"/>
              <a:pathLst>
                <a:path w="566" h="680">
                  <a:moveTo>
                    <a:pt x="482" y="638"/>
                  </a:moveTo>
                  <a:lnTo>
                    <a:pt x="434" y="606"/>
                  </a:lnTo>
                  <a:lnTo>
                    <a:pt x="420" y="584"/>
                  </a:lnTo>
                  <a:lnTo>
                    <a:pt x="390" y="568"/>
                  </a:lnTo>
                  <a:lnTo>
                    <a:pt x="348" y="538"/>
                  </a:lnTo>
                  <a:lnTo>
                    <a:pt x="350" y="494"/>
                  </a:lnTo>
                  <a:lnTo>
                    <a:pt x="358" y="454"/>
                  </a:lnTo>
                  <a:lnTo>
                    <a:pt x="336" y="428"/>
                  </a:lnTo>
                  <a:lnTo>
                    <a:pt x="382" y="380"/>
                  </a:lnTo>
                  <a:lnTo>
                    <a:pt x="384" y="314"/>
                  </a:lnTo>
                  <a:lnTo>
                    <a:pt x="386" y="314"/>
                  </a:lnTo>
                  <a:lnTo>
                    <a:pt x="386" y="314"/>
                  </a:lnTo>
                  <a:lnTo>
                    <a:pt x="384" y="310"/>
                  </a:lnTo>
                  <a:lnTo>
                    <a:pt x="382" y="306"/>
                  </a:lnTo>
                  <a:lnTo>
                    <a:pt x="384" y="302"/>
                  </a:lnTo>
                  <a:lnTo>
                    <a:pt x="384" y="302"/>
                  </a:lnTo>
                  <a:lnTo>
                    <a:pt x="396" y="294"/>
                  </a:lnTo>
                  <a:lnTo>
                    <a:pt x="428" y="274"/>
                  </a:lnTo>
                  <a:lnTo>
                    <a:pt x="466" y="246"/>
                  </a:lnTo>
                  <a:lnTo>
                    <a:pt x="486" y="232"/>
                  </a:lnTo>
                  <a:lnTo>
                    <a:pt x="502" y="216"/>
                  </a:lnTo>
                  <a:lnTo>
                    <a:pt x="502" y="216"/>
                  </a:lnTo>
                  <a:lnTo>
                    <a:pt x="548" y="164"/>
                  </a:lnTo>
                  <a:lnTo>
                    <a:pt x="566" y="146"/>
                  </a:lnTo>
                  <a:lnTo>
                    <a:pt x="566" y="146"/>
                  </a:lnTo>
                  <a:lnTo>
                    <a:pt x="558" y="142"/>
                  </a:lnTo>
                  <a:lnTo>
                    <a:pt x="550" y="138"/>
                  </a:lnTo>
                  <a:lnTo>
                    <a:pt x="534" y="132"/>
                  </a:lnTo>
                  <a:lnTo>
                    <a:pt x="514" y="130"/>
                  </a:lnTo>
                  <a:lnTo>
                    <a:pt x="494" y="128"/>
                  </a:lnTo>
                  <a:lnTo>
                    <a:pt x="454" y="128"/>
                  </a:lnTo>
                  <a:lnTo>
                    <a:pt x="434" y="126"/>
                  </a:lnTo>
                  <a:lnTo>
                    <a:pt x="416" y="122"/>
                  </a:lnTo>
                  <a:lnTo>
                    <a:pt x="416" y="122"/>
                  </a:lnTo>
                  <a:lnTo>
                    <a:pt x="404" y="118"/>
                  </a:lnTo>
                  <a:lnTo>
                    <a:pt x="394" y="112"/>
                  </a:lnTo>
                  <a:lnTo>
                    <a:pt x="370" y="100"/>
                  </a:lnTo>
                  <a:lnTo>
                    <a:pt x="348" y="88"/>
                  </a:lnTo>
                  <a:lnTo>
                    <a:pt x="336" y="84"/>
                  </a:lnTo>
                  <a:lnTo>
                    <a:pt x="322" y="82"/>
                  </a:lnTo>
                  <a:lnTo>
                    <a:pt x="322" y="82"/>
                  </a:lnTo>
                  <a:lnTo>
                    <a:pt x="306" y="82"/>
                  </a:lnTo>
                  <a:lnTo>
                    <a:pt x="292" y="84"/>
                  </a:lnTo>
                  <a:lnTo>
                    <a:pt x="278" y="84"/>
                  </a:lnTo>
                  <a:lnTo>
                    <a:pt x="262" y="80"/>
                  </a:lnTo>
                  <a:lnTo>
                    <a:pt x="262" y="80"/>
                  </a:lnTo>
                  <a:lnTo>
                    <a:pt x="230" y="74"/>
                  </a:lnTo>
                  <a:lnTo>
                    <a:pt x="212" y="68"/>
                  </a:lnTo>
                  <a:lnTo>
                    <a:pt x="202" y="64"/>
                  </a:lnTo>
                  <a:lnTo>
                    <a:pt x="202" y="64"/>
                  </a:lnTo>
                  <a:lnTo>
                    <a:pt x="174" y="0"/>
                  </a:lnTo>
                  <a:lnTo>
                    <a:pt x="152" y="0"/>
                  </a:lnTo>
                  <a:lnTo>
                    <a:pt x="148" y="48"/>
                  </a:lnTo>
                  <a:lnTo>
                    <a:pt x="148" y="48"/>
                  </a:lnTo>
                  <a:lnTo>
                    <a:pt x="120" y="48"/>
                  </a:lnTo>
                  <a:lnTo>
                    <a:pt x="0" y="44"/>
                  </a:lnTo>
                  <a:lnTo>
                    <a:pt x="6" y="76"/>
                  </a:lnTo>
                  <a:lnTo>
                    <a:pt x="0" y="100"/>
                  </a:lnTo>
                  <a:lnTo>
                    <a:pt x="10" y="126"/>
                  </a:lnTo>
                  <a:lnTo>
                    <a:pt x="10" y="126"/>
                  </a:lnTo>
                  <a:lnTo>
                    <a:pt x="18" y="206"/>
                  </a:lnTo>
                  <a:lnTo>
                    <a:pt x="26" y="298"/>
                  </a:lnTo>
                  <a:lnTo>
                    <a:pt x="26" y="298"/>
                  </a:lnTo>
                  <a:lnTo>
                    <a:pt x="24" y="322"/>
                  </a:lnTo>
                  <a:lnTo>
                    <a:pt x="26" y="332"/>
                  </a:lnTo>
                  <a:lnTo>
                    <a:pt x="28" y="344"/>
                  </a:lnTo>
                  <a:lnTo>
                    <a:pt x="28" y="344"/>
                  </a:lnTo>
                  <a:lnTo>
                    <a:pt x="32" y="360"/>
                  </a:lnTo>
                  <a:lnTo>
                    <a:pt x="36" y="380"/>
                  </a:lnTo>
                  <a:lnTo>
                    <a:pt x="38" y="404"/>
                  </a:lnTo>
                  <a:lnTo>
                    <a:pt x="38" y="404"/>
                  </a:lnTo>
                  <a:lnTo>
                    <a:pt x="26" y="418"/>
                  </a:lnTo>
                  <a:lnTo>
                    <a:pt x="18" y="430"/>
                  </a:lnTo>
                  <a:lnTo>
                    <a:pt x="16" y="436"/>
                  </a:lnTo>
                  <a:lnTo>
                    <a:pt x="16" y="442"/>
                  </a:lnTo>
                  <a:lnTo>
                    <a:pt x="16" y="442"/>
                  </a:lnTo>
                  <a:lnTo>
                    <a:pt x="20" y="448"/>
                  </a:lnTo>
                  <a:lnTo>
                    <a:pt x="24" y="454"/>
                  </a:lnTo>
                  <a:lnTo>
                    <a:pt x="38" y="466"/>
                  </a:lnTo>
                  <a:lnTo>
                    <a:pt x="44" y="472"/>
                  </a:lnTo>
                  <a:lnTo>
                    <a:pt x="50" y="480"/>
                  </a:lnTo>
                  <a:lnTo>
                    <a:pt x="54" y="488"/>
                  </a:lnTo>
                  <a:lnTo>
                    <a:pt x="56" y="498"/>
                  </a:lnTo>
                  <a:lnTo>
                    <a:pt x="56" y="498"/>
                  </a:lnTo>
                  <a:lnTo>
                    <a:pt x="52" y="598"/>
                  </a:lnTo>
                  <a:lnTo>
                    <a:pt x="48" y="678"/>
                  </a:lnTo>
                  <a:lnTo>
                    <a:pt x="40" y="680"/>
                  </a:lnTo>
                  <a:lnTo>
                    <a:pt x="482" y="678"/>
                  </a:lnTo>
                  <a:lnTo>
                    <a:pt x="482" y="638"/>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grpSp>
          <p:nvGrpSpPr>
            <p:cNvPr id="48" name="Group 210">
              <a:extLst>
                <a:ext uri="{FF2B5EF4-FFF2-40B4-BE49-F238E27FC236}">
                  <a16:creationId xmlns:a16="http://schemas.microsoft.com/office/drawing/2014/main" id="{61E6B510-DAC2-4E7F-B61B-228AB3F1EB76}"/>
                </a:ext>
              </a:extLst>
            </p:cNvPr>
            <p:cNvGrpSpPr/>
            <p:nvPr/>
          </p:nvGrpSpPr>
          <p:grpSpPr>
            <a:xfrm>
              <a:off x="1982500" y="4932495"/>
              <a:ext cx="1015484" cy="740825"/>
              <a:chOff x="4313108" y="5619653"/>
              <a:chExt cx="1015484" cy="740824"/>
            </a:xfrm>
            <a:grpFill/>
            <a:effectLst/>
          </p:grpSpPr>
          <p:sp>
            <p:nvSpPr>
              <p:cNvPr id="60" name="Freeform 47">
                <a:extLst>
                  <a:ext uri="{FF2B5EF4-FFF2-40B4-BE49-F238E27FC236}">
                    <a16:creationId xmlns:a16="http://schemas.microsoft.com/office/drawing/2014/main" id="{D5D15909-BEB3-4BBA-93F1-073E12FA5B5B}"/>
                  </a:ext>
                </a:extLst>
              </p:cNvPr>
              <p:cNvSpPr>
                <a:spLocks/>
              </p:cNvSpPr>
              <p:nvPr>
                <p:custDataLst>
                  <p:tags r:id="rId56"/>
                </p:custDataLst>
              </p:nvPr>
            </p:nvSpPr>
            <p:spPr bwMode="auto">
              <a:xfrm>
                <a:off x="5096770" y="6058100"/>
                <a:ext cx="231822" cy="302377"/>
              </a:xfrm>
              <a:custGeom>
                <a:avLst/>
                <a:gdLst/>
                <a:ahLst/>
                <a:cxnLst>
                  <a:cxn ang="0">
                    <a:pos x="182" y="132"/>
                  </a:cxn>
                  <a:cxn ang="0">
                    <a:pos x="168" y="120"/>
                  </a:cxn>
                  <a:cxn ang="0">
                    <a:pos x="158" y="112"/>
                  </a:cxn>
                  <a:cxn ang="0">
                    <a:pos x="156" y="106"/>
                  </a:cxn>
                  <a:cxn ang="0">
                    <a:pos x="150" y="94"/>
                  </a:cxn>
                  <a:cxn ang="0">
                    <a:pos x="144" y="96"/>
                  </a:cxn>
                  <a:cxn ang="0">
                    <a:pos x="140" y="96"/>
                  </a:cxn>
                  <a:cxn ang="0">
                    <a:pos x="140" y="92"/>
                  </a:cxn>
                  <a:cxn ang="0">
                    <a:pos x="140" y="82"/>
                  </a:cxn>
                  <a:cxn ang="0">
                    <a:pos x="140" y="72"/>
                  </a:cxn>
                  <a:cxn ang="0">
                    <a:pos x="138" y="68"/>
                  </a:cxn>
                  <a:cxn ang="0">
                    <a:pos x="116" y="46"/>
                  </a:cxn>
                  <a:cxn ang="0">
                    <a:pos x="104" y="40"/>
                  </a:cxn>
                  <a:cxn ang="0">
                    <a:pos x="72" y="30"/>
                  </a:cxn>
                  <a:cxn ang="0">
                    <a:pos x="64" y="24"/>
                  </a:cxn>
                  <a:cxn ang="0">
                    <a:pos x="54" y="14"/>
                  </a:cxn>
                  <a:cxn ang="0">
                    <a:pos x="34" y="0"/>
                  </a:cxn>
                  <a:cxn ang="0">
                    <a:pos x="22" y="4"/>
                  </a:cxn>
                  <a:cxn ang="0">
                    <a:pos x="20" y="10"/>
                  </a:cxn>
                  <a:cxn ang="0">
                    <a:pos x="22" y="24"/>
                  </a:cxn>
                  <a:cxn ang="0">
                    <a:pos x="26" y="56"/>
                  </a:cxn>
                  <a:cxn ang="0">
                    <a:pos x="22" y="70"/>
                  </a:cxn>
                  <a:cxn ang="0">
                    <a:pos x="14" y="72"/>
                  </a:cxn>
                  <a:cxn ang="0">
                    <a:pos x="8" y="72"/>
                  </a:cxn>
                  <a:cxn ang="0">
                    <a:pos x="2" y="78"/>
                  </a:cxn>
                  <a:cxn ang="0">
                    <a:pos x="0" y="94"/>
                  </a:cxn>
                  <a:cxn ang="0">
                    <a:pos x="10" y="132"/>
                  </a:cxn>
                  <a:cxn ang="0">
                    <a:pos x="18" y="150"/>
                  </a:cxn>
                  <a:cxn ang="0">
                    <a:pos x="20" y="164"/>
                  </a:cxn>
                  <a:cxn ang="0">
                    <a:pos x="16" y="196"/>
                  </a:cxn>
                  <a:cxn ang="0">
                    <a:pos x="18" y="208"/>
                  </a:cxn>
                  <a:cxn ang="0">
                    <a:pos x="24" y="216"/>
                  </a:cxn>
                  <a:cxn ang="0">
                    <a:pos x="44" y="232"/>
                  </a:cxn>
                  <a:cxn ang="0">
                    <a:pos x="52" y="240"/>
                  </a:cxn>
                  <a:cxn ang="0">
                    <a:pos x="58" y="228"/>
                  </a:cxn>
                  <a:cxn ang="0">
                    <a:pos x="98" y="188"/>
                  </a:cxn>
                  <a:cxn ang="0">
                    <a:pos x="112" y="176"/>
                  </a:cxn>
                  <a:cxn ang="0">
                    <a:pos x="128" y="172"/>
                  </a:cxn>
                  <a:cxn ang="0">
                    <a:pos x="168" y="154"/>
                  </a:cxn>
                  <a:cxn ang="0">
                    <a:pos x="182" y="144"/>
                  </a:cxn>
                  <a:cxn ang="0">
                    <a:pos x="184" y="136"/>
                  </a:cxn>
                  <a:cxn ang="0">
                    <a:pos x="182" y="132"/>
                  </a:cxn>
                  <a:cxn ang="0">
                    <a:pos x="182" y="132"/>
                  </a:cxn>
                </a:cxnLst>
                <a:rect l="0" t="0" r="r" b="b"/>
                <a:pathLst>
                  <a:path w="184" h="240">
                    <a:moveTo>
                      <a:pt x="182" y="132"/>
                    </a:moveTo>
                    <a:lnTo>
                      <a:pt x="182" y="132"/>
                    </a:lnTo>
                    <a:lnTo>
                      <a:pt x="176" y="124"/>
                    </a:lnTo>
                    <a:lnTo>
                      <a:pt x="168" y="120"/>
                    </a:lnTo>
                    <a:lnTo>
                      <a:pt x="160" y="114"/>
                    </a:lnTo>
                    <a:lnTo>
                      <a:pt x="158" y="112"/>
                    </a:lnTo>
                    <a:lnTo>
                      <a:pt x="156" y="106"/>
                    </a:lnTo>
                    <a:lnTo>
                      <a:pt x="156" y="106"/>
                    </a:lnTo>
                    <a:lnTo>
                      <a:pt x="152" y="96"/>
                    </a:lnTo>
                    <a:lnTo>
                      <a:pt x="150" y="94"/>
                    </a:lnTo>
                    <a:lnTo>
                      <a:pt x="148" y="94"/>
                    </a:lnTo>
                    <a:lnTo>
                      <a:pt x="144" y="96"/>
                    </a:lnTo>
                    <a:lnTo>
                      <a:pt x="142" y="96"/>
                    </a:lnTo>
                    <a:lnTo>
                      <a:pt x="140" y="96"/>
                    </a:lnTo>
                    <a:lnTo>
                      <a:pt x="140" y="96"/>
                    </a:lnTo>
                    <a:lnTo>
                      <a:pt x="140" y="92"/>
                    </a:lnTo>
                    <a:lnTo>
                      <a:pt x="138" y="90"/>
                    </a:lnTo>
                    <a:lnTo>
                      <a:pt x="140" y="82"/>
                    </a:lnTo>
                    <a:lnTo>
                      <a:pt x="140" y="74"/>
                    </a:lnTo>
                    <a:lnTo>
                      <a:pt x="140" y="72"/>
                    </a:lnTo>
                    <a:lnTo>
                      <a:pt x="138" y="68"/>
                    </a:lnTo>
                    <a:lnTo>
                      <a:pt x="138" y="68"/>
                    </a:lnTo>
                    <a:lnTo>
                      <a:pt x="116" y="46"/>
                    </a:lnTo>
                    <a:lnTo>
                      <a:pt x="116" y="46"/>
                    </a:lnTo>
                    <a:lnTo>
                      <a:pt x="110" y="44"/>
                    </a:lnTo>
                    <a:lnTo>
                      <a:pt x="104" y="40"/>
                    </a:lnTo>
                    <a:lnTo>
                      <a:pt x="88" y="34"/>
                    </a:lnTo>
                    <a:lnTo>
                      <a:pt x="72" y="30"/>
                    </a:lnTo>
                    <a:lnTo>
                      <a:pt x="66" y="26"/>
                    </a:lnTo>
                    <a:lnTo>
                      <a:pt x="64" y="24"/>
                    </a:lnTo>
                    <a:lnTo>
                      <a:pt x="64" y="24"/>
                    </a:lnTo>
                    <a:lnTo>
                      <a:pt x="54" y="14"/>
                    </a:lnTo>
                    <a:lnTo>
                      <a:pt x="40" y="4"/>
                    </a:lnTo>
                    <a:lnTo>
                      <a:pt x="34" y="0"/>
                    </a:lnTo>
                    <a:lnTo>
                      <a:pt x="26" y="0"/>
                    </a:lnTo>
                    <a:lnTo>
                      <a:pt x="22" y="4"/>
                    </a:lnTo>
                    <a:lnTo>
                      <a:pt x="20" y="10"/>
                    </a:lnTo>
                    <a:lnTo>
                      <a:pt x="20" y="10"/>
                    </a:lnTo>
                    <a:lnTo>
                      <a:pt x="20" y="16"/>
                    </a:lnTo>
                    <a:lnTo>
                      <a:pt x="22" y="24"/>
                    </a:lnTo>
                    <a:lnTo>
                      <a:pt x="26" y="46"/>
                    </a:lnTo>
                    <a:lnTo>
                      <a:pt x="26" y="56"/>
                    </a:lnTo>
                    <a:lnTo>
                      <a:pt x="26" y="64"/>
                    </a:lnTo>
                    <a:lnTo>
                      <a:pt x="22" y="70"/>
                    </a:lnTo>
                    <a:lnTo>
                      <a:pt x="18" y="72"/>
                    </a:lnTo>
                    <a:lnTo>
                      <a:pt x="14" y="72"/>
                    </a:lnTo>
                    <a:lnTo>
                      <a:pt x="14" y="72"/>
                    </a:lnTo>
                    <a:lnTo>
                      <a:pt x="8" y="72"/>
                    </a:lnTo>
                    <a:lnTo>
                      <a:pt x="4" y="74"/>
                    </a:lnTo>
                    <a:lnTo>
                      <a:pt x="2" y="78"/>
                    </a:lnTo>
                    <a:lnTo>
                      <a:pt x="0" y="82"/>
                    </a:lnTo>
                    <a:lnTo>
                      <a:pt x="0" y="94"/>
                    </a:lnTo>
                    <a:lnTo>
                      <a:pt x="2" y="106"/>
                    </a:lnTo>
                    <a:lnTo>
                      <a:pt x="10" y="132"/>
                    </a:lnTo>
                    <a:lnTo>
                      <a:pt x="18" y="150"/>
                    </a:lnTo>
                    <a:lnTo>
                      <a:pt x="18" y="150"/>
                    </a:lnTo>
                    <a:lnTo>
                      <a:pt x="20" y="156"/>
                    </a:lnTo>
                    <a:lnTo>
                      <a:pt x="20" y="164"/>
                    </a:lnTo>
                    <a:lnTo>
                      <a:pt x="18" y="180"/>
                    </a:lnTo>
                    <a:lnTo>
                      <a:pt x="16" y="196"/>
                    </a:lnTo>
                    <a:lnTo>
                      <a:pt x="16" y="202"/>
                    </a:lnTo>
                    <a:lnTo>
                      <a:pt x="18" y="208"/>
                    </a:lnTo>
                    <a:lnTo>
                      <a:pt x="18" y="208"/>
                    </a:lnTo>
                    <a:lnTo>
                      <a:pt x="24" y="216"/>
                    </a:lnTo>
                    <a:lnTo>
                      <a:pt x="34" y="224"/>
                    </a:lnTo>
                    <a:lnTo>
                      <a:pt x="44" y="232"/>
                    </a:lnTo>
                    <a:lnTo>
                      <a:pt x="52" y="240"/>
                    </a:lnTo>
                    <a:lnTo>
                      <a:pt x="52" y="240"/>
                    </a:lnTo>
                    <a:lnTo>
                      <a:pt x="54" y="236"/>
                    </a:lnTo>
                    <a:lnTo>
                      <a:pt x="58" y="228"/>
                    </a:lnTo>
                    <a:lnTo>
                      <a:pt x="76" y="208"/>
                    </a:lnTo>
                    <a:lnTo>
                      <a:pt x="98" y="188"/>
                    </a:lnTo>
                    <a:lnTo>
                      <a:pt x="106" y="180"/>
                    </a:lnTo>
                    <a:lnTo>
                      <a:pt x="112" y="176"/>
                    </a:lnTo>
                    <a:lnTo>
                      <a:pt x="112" y="176"/>
                    </a:lnTo>
                    <a:lnTo>
                      <a:pt x="128" y="172"/>
                    </a:lnTo>
                    <a:lnTo>
                      <a:pt x="156" y="160"/>
                    </a:lnTo>
                    <a:lnTo>
                      <a:pt x="168" y="154"/>
                    </a:lnTo>
                    <a:lnTo>
                      <a:pt x="178" y="146"/>
                    </a:lnTo>
                    <a:lnTo>
                      <a:pt x="182" y="144"/>
                    </a:lnTo>
                    <a:lnTo>
                      <a:pt x="184" y="140"/>
                    </a:lnTo>
                    <a:lnTo>
                      <a:pt x="184" y="136"/>
                    </a:lnTo>
                    <a:lnTo>
                      <a:pt x="182" y="132"/>
                    </a:lnTo>
                    <a:lnTo>
                      <a:pt x="182" y="132"/>
                    </a:lnTo>
                    <a:lnTo>
                      <a:pt x="182" y="132"/>
                    </a:lnTo>
                    <a:lnTo>
                      <a:pt x="182" y="132"/>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61" name="Freeform 48">
                <a:extLst>
                  <a:ext uri="{FF2B5EF4-FFF2-40B4-BE49-F238E27FC236}">
                    <a16:creationId xmlns:a16="http://schemas.microsoft.com/office/drawing/2014/main" id="{A2FE691A-17B5-4F8E-8B38-269D4E821676}"/>
                  </a:ext>
                </a:extLst>
              </p:cNvPr>
              <p:cNvSpPr>
                <a:spLocks/>
              </p:cNvSpPr>
              <p:nvPr>
                <p:custDataLst>
                  <p:tags r:id="rId57"/>
                </p:custDataLst>
              </p:nvPr>
            </p:nvSpPr>
            <p:spPr bwMode="auto">
              <a:xfrm>
                <a:off x="4859907" y="5843916"/>
                <a:ext cx="110872" cy="40317"/>
              </a:xfrm>
              <a:custGeom>
                <a:avLst/>
                <a:gdLst/>
                <a:ahLst/>
                <a:cxnLst>
                  <a:cxn ang="0">
                    <a:pos x="88" y="10"/>
                  </a:cxn>
                  <a:cxn ang="0">
                    <a:pos x="88" y="10"/>
                  </a:cxn>
                  <a:cxn ang="0">
                    <a:pos x="88" y="10"/>
                  </a:cxn>
                  <a:cxn ang="0">
                    <a:pos x="88" y="10"/>
                  </a:cxn>
                  <a:cxn ang="0">
                    <a:pos x="72" y="6"/>
                  </a:cxn>
                  <a:cxn ang="0">
                    <a:pos x="56" y="2"/>
                  </a:cxn>
                  <a:cxn ang="0">
                    <a:pos x="56" y="2"/>
                  </a:cxn>
                  <a:cxn ang="0">
                    <a:pos x="40" y="2"/>
                  </a:cxn>
                  <a:cxn ang="0">
                    <a:pos x="22" y="2"/>
                  </a:cxn>
                  <a:cxn ang="0">
                    <a:pos x="22" y="2"/>
                  </a:cxn>
                  <a:cxn ang="0">
                    <a:pos x="12" y="0"/>
                  </a:cxn>
                  <a:cxn ang="0">
                    <a:pos x="6" y="0"/>
                  </a:cxn>
                  <a:cxn ang="0">
                    <a:pos x="2" y="2"/>
                  </a:cxn>
                  <a:cxn ang="0">
                    <a:pos x="2" y="2"/>
                  </a:cxn>
                  <a:cxn ang="0">
                    <a:pos x="0" y="8"/>
                  </a:cxn>
                  <a:cxn ang="0">
                    <a:pos x="0" y="14"/>
                  </a:cxn>
                  <a:cxn ang="0">
                    <a:pos x="0" y="14"/>
                  </a:cxn>
                  <a:cxn ang="0">
                    <a:pos x="2" y="18"/>
                  </a:cxn>
                  <a:cxn ang="0">
                    <a:pos x="6" y="22"/>
                  </a:cxn>
                  <a:cxn ang="0">
                    <a:pos x="14" y="24"/>
                  </a:cxn>
                  <a:cxn ang="0">
                    <a:pos x="22" y="22"/>
                  </a:cxn>
                  <a:cxn ang="0">
                    <a:pos x="30" y="20"/>
                  </a:cxn>
                  <a:cxn ang="0">
                    <a:pos x="30" y="20"/>
                  </a:cxn>
                  <a:cxn ang="0">
                    <a:pos x="34" y="20"/>
                  </a:cxn>
                  <a:cxn ang="0">
                    <a:pos x="38" y="22"/>
                  </a:cxn>
                  <a:cxn ang="0">
                    <a:pos x="46" y="26"/>
                  </a:cxn>
                  <a:cxn ang="0">
                    <a:pos x="56" y="32"/>
                  </a:cxn>
                  <a:cxn ang="0">
                    <a:pos x="60" y="32"/>
                  </a:cxn>
                  <a:cxn ang="0">
                    <a:pos x="64" y="32"/>
                  </a:cxn>
                  <a:cxn ang="0">
                    <a:pos x="64" y="32"/>
                  </a:cxn>
                  <a:cxn ang="0">
                    <a:pos x="78" y="22"/>
                  </a:cxn>
                  <a:cxn ang="0">
                    <a:pos x="86" y="14"/>
                  </a:cxn>
                  <a:cxn ang="0">
                    <a:pos x="88" y="12"/>
                  </a:cxn>
                  <a:cxn ang="0">
                    <a:pos x="88" y="10"/>
                  </a:cxn>
                  <a:cxn ang="0">
                    <a:pos x="88" y="10"/>
                  </a:cxn>
                </a:cxnLst>
                <a:rect l="0" t="0" r="r" b="b"/>
                <a:pathLst>
                  <a:path w="88" h="32">
                    <a:moveTo>
                      <a:pt x="88" y="10"/>
                    </a:moveTo>
                    <a:lnTo>
                      <a:pt x="88" y="10"/>
                    </a:lnTo>
                    <a:lnTo>
                      <a:pt x="88" y="10"/>
                    </a:lnTo>
                    <a:lnTo>
                      <a:pt x="88" y="10"/>
                    </a:lnTo>
                    <a:lnTo>
                      <a:pt x="72" y="6"/>
                    </a:lnTo>
                    <a:lnTo>
                      <a:pt x="56" y="2"/>
                    </a:lnTo>
                    <a:lnTo>
                      <a:pt x="56" y="2"/>
                    </a:lnTo>
                    <a:lnTo>
                      <a:pt x="40" y="2"/>
                    </a:lnTo>
                    <a:lnTo>
                      <a:pt x="22" y="2"/>
                    </a:lnTo>
                    <a:lnTo>
                      <a:pt x="22" y="2"/>
                    </a:lnTo>
                    <a:lnTo>
                      <a:pt x="12" y="0"/>
                    </a:lnTo>
                    <a:lnTo>
                      <a:pt x="6" y="0"/>
                    </a:lnTo>
                    <a:lnTo>
                      <a:pt x="2" y="2"/>
                    </a:lnTo>
                    <a:lnTo>
                      <a:pt x="2" y="2"/>
                    </a:lnTo>
                    <a:lnTo>
                      <a:pt x="0" y="8"/>
                    </a:lnTo>
                    <a:lnTo>
                      <a:pt x="0" y="14"/>
                    </a:lnTo>
                    <a:lnTo>
                      <a:pt x="0" y="14"/>
                    </a:lnTo>
                    <a:lnTo>
                      <a:pt x="2" y="18"/>
                    </a:lnTo>
                    <a:lnTo>
                      <a:pt x="6" y="22"/>
                    </a:lnTo>
                    <a:lnTo>
                      <a:pt x="14" y="24"/>
                    </a:lnTo>
                    <a:lnTo>
                      <a:pt x="22" y="22"/>
                    </a:lnTo>
                    <a:lnTo>
                      <a:pt x="30" y="20"/>
                    </a:lnTo>
                    <a:lnTo>
                      <a:pt x="30" y="20"/>
                    </a:lnTo>
                    <a:lnTo>
                      <a:pt x="34" y="20"/>
                    </a:lnTo>
                    <a:lnTo>
                      <a:pt x="38" y="22"/>
                    </a:lnTo>
                    <a:lnTo>
                      <a:pt x="46" y="26"/>
                    </a:lnTo>
                    <a:lnTo>
                      <a:pt x="56" y="32"/>
                    </a:lnTo>
                    <a:lnTo>
                      <a:pt x="60" y="32"/>
                    </a:lnTo>
                    <a:lnTo>
                      <a:pt x="64" y="32"/>
                    </a:lnTo>
                    <a:lnTo>
                      <a:pt x="64" y="32"/>
                    </a:lnTo>
                    <a:lnTo>
                      <a:pt x="78" y="22"/>
                    </a:lnTo>
                    <a:lnTo>
                      <a:pt x="86" y="14"/>
                    </a:lnTo>
                    <a:lnTo>
                      <a:pt x="88" y="12"/>
                    </a:lnTo>
                    <a:lnTo>
                      <a:pt x="88" y="10"/>
                    </a:lnTo>
                    <a:lnTo>
                      <a:pt x="88" y="1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62" name="Freeform 49">
                <a:extLst>
                  <a:ext uri="{FF2B5EF4-FFF2-40B4-BE49-F238E27FC236}">
                    <a16:creationId xmlns:a16="http://schemas.microsoft.com/office/drawing/2014/main" id="{615565D7-D8D0-4B6A-8946-C4FCCC112C7C}"/>
                  </a:ext>
                </a:extLst>
              </p:cNvPr>
              <p:cNvSpPr>
                <a:spLocks/>
              </p:cNvSpPr>
              <p:nvPr>
                <p:custDataLst>
                  <p:tags r:id="rId58"/>
                </p:custDataLst>
              </p:nvPr>
            </p:nvSpPr>
            <p:spPr bwMode="auto">
              <a:xfrm>
                <a:off x="4907783" y="5909431"/>
                <a:ext cx="42837" cy="45357"/>
              </a:xfrm>
              <a:custGeom>
                <a:avLst/>
                <a:gdLst/>
                <a:ahLst/>
                <a:cxnLst>
                  <a:cxn ang="0">
                    <a:pos x="34" y="16"/>
                  </a:cxn>
                  <a:cxn ang="0">
                    <a:pos x="34" y="16"/>
                  </a:cxn>
                  <a:cxn ang="0">
                    <a:pos x="28" y="8"/>
                  </a:cxn>
                  <a:cxn ang="0">
                    <a:pos x="22" y="4"/>
                  </a:cxn>
                  <a:cxn ang="0">
                    <a:pos x="14" y="0"/>
                  </a:cxn>
                  <a:cxn ang="0">
                    <a:pos x="4" y="0"/>
                  </a:cxn>
                  <a:cxn ang="0">
                    <a:pos x="4" y="0"/>
                  </a:cxn>
                  <a:cxn ang="0">
                    <a:pos x="0" y="2"/>
                  </a:cxn>
                  <a:cxn ang="0">
                    <a:pos x="0" y="4"/>
                  </a:cxn>
                  <a:cxn ang="0">
                    <a:pos x="0" y="6"/>
                  </a:cxn>
                  <a:cxn ang="0">
                    <a:pos x="0" y="10"/>
                  </a:cxn>
                  <a:cxn ang="0">
                    <a:pos x="6" y="18"/>
                  </a:cxn>
                  <a:cxn ang="0">
                    <a:pos x="8" y="24"/>
                  </a:cxn>
                  <a:cxn ang="0">
                    <a:pos x="8" y="24"/>
                  </a:cxn>
                  <a:cxn ang="0">
                    <a:pos x="10" y="30"/>
                  </a:cxn>
                  <a:cxn ang="0">
                    <a:pos x="14" y="34"/>
                  </a:cxn>
                  <a:cxn ang="0">
                    <a:pos x="18" y="36"/>
                  </a:cxn>
                  <a:cxn ang="0">
                    <a:pos x="24" y="34"/>
                  </a:cxn>
                  <a:cxn ang="0">
                    <a:pos x="28" y="30"/>
                  </a:cxn>
                  <a:cxn ang="0">
                    <a:pos x="32" y="26"/>
                  </a:cxn>
                  <a:cxn ang="0">
                    <a:pos x="34" y="22"/>
                  </a:cxn>
                  <a:cxn ang="0">
                    <a:pos x="34" y="16"/>
                  </a:cxn>
                  <a:cxn ang="0">
                    <a:pos x="34" y="16"/>
                  </a:cxn>
                  <a:cxn ang="0">
                    <a:pos x="34" y="16"/>
                  </a:cxn>
                  <a:cxn ang="0">
                    <a:pos x="34" y="16"/>
                  </a:cxn>
                </a:cxnLst>
                <a:rect l="0" t="0" r="r" b="b"/>
                <a:pathLst>
                  <a:path w="34" h="36">
                    <a:moveTo>
                      <a:pt x="34" y="16"/>
                    </a:moveTo>
                    <a:lnTo>
                      <a:pt x="34" y="16"/>
                    </a:lnTo>
                    <a:lnTo>
                      <a:pt x="28" y="8"/>
                    </a:lnTo>
                    <a:lnTo>
                      <a:pt x="22" y="4"/>
                    </a:lnTo>
                    <a:lnTo>
                      <a:pt x="14" y="0"/>
                    </a:lnTo>
                    <a:lnTo>
                      <a:pt x="4" y="0"/>
                    </a:lnTo>
                    <a:lnTo>
                      <a:pt x="4" y="0"/>
                    </a:lnTo>
                    <a:lnTo>
                      <a:pt x="0" y="2"/>
                    </a:lnTo>
                    <a:lnTo>
                      <a:pt x="0" y="4"/>
                    </a:lnTo>
                    <a:lnTo>
                      <a:pt x="0" y="6"/>
                    </a:lnTo>
                    <a:lnTo>
                      <a:pt x="0" y="10"/>
                    </a:lnTo>
                    <a:lnTo>
                      <a:pt x="6" y="18"/>
                    </a:lnTo>
                    <a:lnTo>
                      <a:pt x="8" y="24"/>
                    </a:lnTo>
                    <a:lnTo>
                      <a:pt x="8" y="24"/>
                    </a:lnTo>
                    <a:lnTo>
                      <a:pt x="10" y="30"/>
                    </a:lnTo>
                    <a:lnTo>
                      <a:pt x="14" y="34"/>
                    </a:lnTo>
                    <a:lnTo>
                      <a:pt x="18" y="36"/>
                    </a:lnTo>
                    <a:lnTo>
                      <a:pt x="24" y="34"/>
                    </a:lnTo>
                    <a:lnTo>
                      <a:pt x="28" y="30"/>
                    </a:lnTo>
                    <a:lnTo>
                      <a:pt x="32" y="26"/>
                    </a:lnTo>
                    <a:lnTo>
                      <a:pt x="34" y="22"/>
                    </a:lnTo>
                    <a:lnTo>
                      <a:pt x="34" y="16"/>
                    </a:lnTo>
                    <a:lnTo>
                      <a:pt x="34" y="16"/>
                    </a:lnTo>
                    <a:lnTo>
                      <a:pt x="34" y="16"/>
                    </a:lnTo>
                    <a:lnTo>
                      <a:pt x="34" y="1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63" name="Freeform 50">
                <a:extLst>
                  <a:ext uri="{FF2B5EF4-FFF2-40B4-BE49-F238E27FC236}">
                    <a16:creationId xmlns:a16="http://schemas.microsoft.com/office/drawing/2014/main" id="{F4BDAD6F-BC47-4E55-9D74-FDEC078EB2A3}"/>
                  </a:ext>
                </a:extLst>
              </p:cNvPr>
              <p:cNvSpPr>
                <a:spLocks/>
              </p:cNvSpPr>
              <p:nvPr>
                <p:custDataLst>
                  <p:tags r:id="rId59"/>
                </p:custDataLst>
              </p:nvPr>
            </p:nvSpPr>
            <p:spPr bwMode="auto">
              <a:xfrm>
                <a:off x="4973298" y="5886753"/>
                <a:ext cx="131030" cy="103312"/>
              </a:xfrm>
              <a:custGeom>
                <a:avLst/>
                <a:gdLst/>
                <a:ahLst/>
                <a:cxnLst>
                  <a:cxn ang="0">
                    <a:pos x="96" y="66"/>
                  </a:cxn>
                  <a:cxn ang="0">
                    <a:pos x="96" y="66"/>
                  </a:cxn>
                  <a:cxn ang="0">
                    <a:pos x="100" y="60"/>
                  </a:cxn>
                  <a:cxn ang="0">
                    <a:pos x="104" y="54"/>
                  </a:cxn>
                  <a:cxn ang="0">
                    <a:pos x="104" y="48"/>
                  </a:cxn>
                  <a:cxn ang="0">
                    <a:pos x="102" y="44"/>
                  </a:cxn>
                  <a:cxn ang="0">
                    <a:pos x="100" y="40"/>
                  </a:cxn>
                  <a:cxn ang="0">
                    <a:pos x="94" y="36"/>
                  </a:cxn>
                  <a:cxn ang="0">
                    <a:pos x="82" y="30"/>
                  </a:cxn>
                  <a:cxn ang="0">
                    <a:pos x="82" y="30"/>
                  </a:cxn>
                  <a:cxn ang="0">
                    <a:pos x="76" y="26"/>
                  </a:cxn>
                  <a:cxn ang="0">
                    <a:pos x="72" y="22"/>
                  </a:cxn>
                  <a:cxn ang="0">
                    <a:pos x="68" y="18"/>
                  </a:cxn>
                  <a:cxn ang="0">
                    <a:pos x="64" y="16"/>
                  </a:cxn>
                  <a:cxn ang="0">
                    <a:pos x="64" y="16"/>
                  </a:cxn>
                  <a:cxn ang="0">
                    <a:pos x="56" y="18"/>
                  </a:cxn>
                  <a:cxn ang="0">
                    <a:pos x="48" y="20"/>
                  </a:cxn>
                  <a:cxn ang="0">
                    <a:pos x="42" y="24"/>
                  </a:cxn>
                  <a:cxn ang="0">
                    <a:pos x="34" y="24"/>
                  </a:cxn>
                  <a:cxn ang="0">
                    <a:pos x="34" y="24"/>
                  </a:cxn>
                  <a:cxn ang="0">
                    <a:pos x="30" y="22"/>
                  </a:cxn>
                  <a:cxn ang="0">
                    <a:pos x="26" y="20"/>
                  </a:cxn>
                  <a:cxn ang="0">
                    <a:pos x="22" y="10"/>
                  </a:cxn>
                  <a:cxn ang="0">
                    <a:pos x="22" y="6"/>
                  </a:cxn>
                  <a:cxn ang="0">
                    <a:pos x="18" y="2"/>
                  </a:cxn>
                  <a:cxn ang="0">
                    <a:pos x="16" y="0"/>
                  </a:cxn>
                  <a:cxn ang="0">
                    <a:pos x="10" y="0"/>
                  </a:cxn>
                  <a:cxn ang="0">
                    <a:pos x="10" y="0"/>
                  </a:cxn>
                  <a:cxn ang="0">
                    <a:pos x="4" y="4"/>
                  </a:cxn>
                  <a:cxn ang="0">
                    <a:pos x="2" y="8"/>
                  </a:cxn>
                  <a:cxn ang="0">
                    <a:pos x="0" y="14"/>
                  </a:cxn>
                  <a:cxn ang="0">
                    <a:pos x="2" y="22"/>
                  </a:cxn>
                  <a:cxn ang="0">
                    <a:pos x="4" y="30"/>
                  </a:cxn>
                  <a:cxn ang="0">
                    <a:pos x="8" y="36"/>
                  </a:cxn>
                  <a:cxn ang="0">
                    <a:pos x="14" y="40"/>
                  </a:cxn>
                  <a:cxn ang="0">
                    <a:pos x="20" y="42"/>
                  </a:cxn>
                  <a:cxn ang="0">
                    <a:pos x="20" y="42"/>
                  </a:cxn>
                  <a:cxn ang="0">
                    <a:pos x="26" y="44"/>
                  </a:cxn>
                  <a:cxn ang="0">
                    <a:pos x="30" y="50"/>
                  </a:cxn>
                  <a:cxn ang="0">
                    <a:pos x="36" y="64"/>
                  </a:cxn>
                  <a:cxn ang="0">
                    <a:pos x="42" y="78"/>
                  </a:cxn>
                  <a:cxn ang="0">
                    <a:pos x="46" y="82"/>
                  </a:cxn>
                  <a:cxn ang="0">
                    <a:pos x="50" y="80"/>
                  </a:cxn>
                  <a:cxn ang="0">
                    <a:pos x="50" y="80"/>
                  </a:cxn>
                  <a:cxn ang="0">
                    <a:pos x="54" y="78"/>
                  </a:cxn>
                  <a:cxn ang="0">
                    <a:pos x="60" y="76"/>
                  </a:cxn>
                  <a:cxn ang="0">
                    <a:pos x="74" y="74"/>
                  </a:cxn>
                  <a:cxn ang="0">
                    <a:pos x="86" y="72"/>
                  </a:cxn>
                  <a:cxn ang="0">
                    <a:pos x="92" y="70"/>
                  </a:cxn>
                  <a:cxn ang="0">
                    <a:pos x="96" y="66"/>
                  </a:cxn>
                  <a:cxn ang="0">
                    <a:pos x="96" y="66"/>
                  </a:cxn>
                  <a:cxn ang="0">
                    <a:pos x="96" y="66"/>
                  </a:cxn>
                  <a:cxn ang="0">
                    <a:pos x="96" y="66"/>
                  </a:cxn>
                </a:cxnLst>
                <a:rect l="0" t="0" r="r" b="b"/>
                <a:pathLst>
                  <a:path w="104" h="82">
                    <a:moveTo>
                      <a:pt x="96" y="66"/>
                    </a:moveTo>
                    <a:lnTo>
                      <a:pt x="96" y="66"/>
                    </a:lnTo>
                    <a:lnTo>
                      <a:pt x="100" y="60"/>
                    </a:lnTo>
                    <a:lnTo>
                      <a:pt x="104" y="54"/>
                    </a:lnTo>
                    <a:lnTo>
                      <a:pt x="104" y="48"/>
                    </a:lnTo>
                    <a:lnTo>
                      <a:pt x="102" y="44"/>
                    </a:lnTo>
                    <a:lnTo>
                      <a:pt x="100" y="40"/>
                    </a:lnTo>
                    <a:lnTo>
                      <a:pt x="94" y="36"/>
                    </a:lnTo>
                    <a:lnTo>
                      <a:pt x="82" y="30"/>
                    </a:lnTo>
                    <a:lnTo>
                      <a:pt x="82" y="30"/>
                    </a:lnTo>
                    <a:lnTo>
                      <a:pt x="76" y="26"/>
                    </a:lnTo>
                    <a:lnTo>
                      <a:pt x="72" y="22"/>
                    </a:lnTo>
                    <a:lnTo>
                      <a:pt x="68" y="18"/>
                    </a:lnTo>
                    <a:lnTo>
                      <a:pt x="64" y="16"/>
                    </a:lnTo>
                    <a:lnTo>
                      <a:pt x="64" y="16"/>
                    </a:lnTo>
                    <a:lnTo>
                      <a:pt x="56" y="18"/>
                    </a:lnTo>
                    <a:lnTo>
                      <a:pt x="48" y="20"/>
                    </a:lnTo>
                    <a:lnTo>
                      <a:pt x="42" y="24"/>
                    </a:lnTo>
                    <a:lnTo>
                      <a:pt x="34" y="24"/>
                    </a:lnTo>
                    <a:lnTo>
                      <a:pt x="34" y="24"/>
                    </a:lnTo>
                    <a:lnTo>
                      <a:pt x="30" y="22"/>
                    </a:lnTo>
                    <a:lnTo>
                      <a:pt x="26" y="20"/>
                    </a:lnTo>
                    <a:lnTo>
                      <a:pt x="22" y="10"/>
                    </a:lnTo>
                    <a:lnTo>
                      <a:pt x="22" y="6"/>
                    </a:lnTo>
                    <a:lnTo>
                      <a:pt x="18" y="2"/>
                    </a:lnTo>
                    <a:lnTo>
                      <a:pt x="16" y="0"/>
                    </a:lnTo>
                    <a:lnTo>
                      <a:pt x="10" y="0"/>
                    </a:lnTo>
                    <a:lnTo>
                      <a:pt x="10" y="0"/>
                    </a:lnTo>
                    <a:lnTo>
                      <a:pt x="4" y="4"/>
                    </a:lnTo>
                    <a:lnTo>
                      <a:pt x="2" y="8"/>
                    </a:lnTo>
                    <a:lnTo>
                      <a:pt x="0" y="14"/>
                    </a:lnTo>
                    <a:lnTo>
                      <a:pt x="2" y="22"/>
                    </a:lnTo>
                    <a:lnTo>
                      <a:pt x="4" y="30"/>
                    </a:lnTo>
                    <a:lnTo>
                      <a:pt x="8" y="36"/>
                    </a:lnTo>
                    <a:lnTo>
                      <a:pt x="14" y="40"/>
                    </a:lnTo>
                    <a:lnTo>
                      <a:pt x="20" y="42"/>
                    </a:lnTo>
                    <a:lnTo>
                      <a:pt x="20" y="42"/>
                    </a:lnTo>
                    <a:lnTo>
                      <a:pt x="26" y="44"/>
                    </a:lnTo>
                    <a:lnTo>
                      <a:pt x="30" y="50"/>
                    </a:lnTo>
                    <a:lnTo>
                      <a:pt x="36" y="64"/>
                    </a:lnTo>
                    <a:lnTo>
                      <a:pt x="42" y="78"/>
                    </a:lnTo>
                    <a:lnTo>
                      <a:pt x="46" y="82"/>
                    </a:lnTo>
                    <a:lnTo>
                      <a:pt x="50" y="80"/>
                    </a:lnTo>
                    <a:lnTo>
                      <a:pt x="50" y="80"/>
                    </a:lnTo>
                    <a:lnTo>
                      <a:pt x="54" y="78"/>
                    </a:lnTo>
                    <a:lnTo>
                      <a:pt x="60" y="76"/>
                    </a:lnTo>
                    <a:lnTo>
                      <a:pt x="74" y="74"/>
                    </a:lnTo>
                    <a:lnTo>
                      <a:pt x="86" y="72"/>
                    </a:lnTo>
                    <a:lnTo>
                      <a:pt x="92" y="70"/>
                    </a:lnTo>
                    <a:lnTo>
                      <a:pt x="96" y="66"/>
                    </a:lnTo>
                    <a:lnTo>
                      <a:pt x="96" y="66"/>
                    </a:lnTo>
                    <a:lnTo>
                      <a:pt x="96" y="66"/>
                    </a:lnTo>
                    <a:lnTo>
                      <a:pt x="96" y="6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64" name="Freeform 51">
                <a:extLst>
                  <a:ext uri="{FF2B5EF4-FFF2-40B4-BE49-F238E27FC236}">
                    <a16:creationId xmlns:a16="http://schemas.microsoft.com/office/drawing/2014/main" id="{091CE63B-A870-4E05-B8E1-89587CA3212B}"/>
                  </a:ext>
                </a:extLst>
              </p:cNvPr>
              <p:cNvSpPr>
                <a:spLocks/>
              </p:cNvSpPr>
              <p:nvPr>
                <p:custDataLst>
                  <p:tags r:id="rId60"/>
                </p:custDataLst>
              </p:nvPr>
            </p:nvSpPr>
            <p:spPr bwMode="auto">
              <a:xfrm>
                <a:off x="4973298" y="5982506"/>
                <a:ext cx="27718" cy="22678"/>
              </a:xfrm>
              <a:custGeom>
                <a:avLst/>
                <a:gdLst/>
                <a:ahLst/>
                <a:cxnLst>
                  <a:cxn ang="0">
                    <a:pos x="22" y="12"/>
                  </a:cxn>
                  <a:cxn ang="0">
                    <a:pos x="22" y="12"/>
                  </a:cxn>
                  <a:cxn ang="0">
                    <a:pos x="22" y="4"/>
                  </a:cxn>
                  <a:cxn ang="0">
                    <a:pos x="22" y="2"/>
                  </a:cxn>
                  <a:cxn ang="0">
                    <a:pos x="20" y="0"/>
                  </a:cxn>
                  <a:cxn ang="0">
                    <a:pos x="20" y="0"/>
                  </a:cxn>
                  <a:cxn ang="0">
                    <a:pos x="14" y="2"/>
                  </a:cxn>
                  <a:cxn ang="0">
                    <a:pos x="8" y="6"/>
                  </a:cxn>
                  <a:cxn ang="0">
                    <a:pos x="2" y="12"/>
                  </a:cxn>
                  <a:cxn ang="0">
                    <a:pos x="0" y="14"/>
                  </a:cxn>
                  <a:cxn ang="0">
                    <a:pos x="0" y="16"/>
                  </a:cxn>
                  <a:cxn ang="0">
                    <a:pos x="0" y="16"/>
                  </a:cxn>
                  <a:cxn ang="0">
                    <a:pos x="6" y="18"/>
                  </a:cxn>
                  <a:cxn ang="0">
                    <a:pos x="10" y="18"/>
                  </a:cxn>
                  <a:cxn ang="0">
                    <a:pos x="16" y="16"/>
                  </a:cxn>
                  <a:cxn ang="0">
                    <a:pos x="20" y="14"/>
                  </a:cxn>
                  <a:cxn ang="0">
                    <a:pos x="20" y="14"/>
                  </a:cxn>
                  <a:cxn ang="0">
                    <a:pos x="22" y="12"/>
                  </a:cxn>
                  <a:cxn ang="0">
                    <a:pos x="22" y="12"/>
                  </a:cxn>
                </a:cxnLst>
                <a:rect l="0" t="0" r="r" b="b"/>
                <a:pathLst>
                  <a:path w="22" h="18">
                    <a:moveTo>
                      <a:pt x="22" y="12"/>
                    </a:moveTo>
                    <a:lnTo>
                      <a:pt x="22" y="12"/>
                    </a:lnTo>
                    <a:lnTo>
                      <a:pt x="22" y="4"/>
                    </a:lnTo>
                    <a:lnTo>
                      <a:pt x="22" y="2"/>
                    </a:lnTo>
                    <a:lnTo>
                      <a:pt x="20" y="0"/>
                    </a:lnTo>
                    <a:lnTo>
                      <a:pt x="20" y="0"/>
                    </a:lnTo>
                    <a:lnTo>
                      <a:pt x="14" y="2"/>
                    </a:lnTo>
                    <a:lnTo>
                      <a:pt x="8" y="6"/>
                    </a:lnTo>
                    <a:lnTo>
                      <a:pt x="2" y="12"/>
                    </a:lnTo>
                    <a:lnTo>
                      <a:pt x="0" y="14"/>
                    </a:lnTo>
                    <a:lnTo>
                      <a:pt x="0" y="16"/>
                    </a:lnTo>
                    <a:lnTo>
                      <a:pt x="0" y="16"/>
                    </a:lnTo>
                    <a:lnTo>
                      <a:pt x="6" y="18"/>
                    </a:lnTo>
                    <a:lnTo>
                      <a:pt x="10" y="18"/>
                    </a:lnTo>
                    <a:lnTo>
                      <a:pt x="16" y="16"/>
                    </a:lnTo>
                    <a:lnTo>
                      <a:pt x="20" y="14"/>
                    </a:lnTo>
                    <a:lnTo>
                      <a:pt x="20" y="14"/>
                    </a:lnTo>
                    <a:lnTo>
                      <a:pt x="22" y="12"/>
                    </a:lnTo>
                    <a:lnTo>
                      <a:pt x="22" y="12"/>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65" name="Freeform 52">
                <a:extLst>
                  <a:ext uri="{FF2B5EF4-FFF2-40B4-BE49-F238E27FC236}">
                    <a16:creationId xmlns:a16="http://schemas.microsoft.com/office/drawing/2014/main" id="{03956575-0AAF-4484-9D37-337A03CED90D}"/>
                  </a:ext>
                </a:extLst>
              </p:cNvPr>
              <p:cNvSpPr>
                <a:spLocks/>
              </p:cNvSpPr>
              <p:nvPr>
                <p:custDataLst>
                  <p:tags r:id="rId61"/>
                </p:custDataLst>
              </p:nvPr>
            </p:nvSpPr>
            <p:spPr bwMode="auto">
              <a:xfrm>
                <a:off x="4313108" y="5672569"/>
                <a:ext cx="35277" cy="50396"/>
              </a:xfrm>
              <a:custGeom>
                <a:avLst/>
                <a:gdLst/>
                <a:ahLst/>
                <a:cxnLst>
                  <a:cxn ang="0">
                    <a:pos x="28" y="0"/>
                  </a:cxn>
                  <a:cxn ang="0">
                    <a:pos x="28" y="0"/>
                  </a:cxn>
                  <a:cxn ang="0">
                    <a:pos x="26" y="0"/>
                  </a:cxn>
                  <a:cxn ang="0">
                    <a:pos x="24" y="0"/>
                  </a:cxn>
                  <a:cxn ang="0">
                    <a:pos x="20" y="2"/>
                  </a:cxn>
                  <a:cxn ang="0">
                    <a:pos x="14" y="8"/>
                  </a:cxn>
                  <a:cxn ang="0">
                    <a:pos x="6" y="16"/>
                  </a:cxn>
                  <a:cxn ang="0">
                    <a:pos x="2" y="24"/>
                  </a:cxn>
                  <a:cxn ang="0">
                    <a:pos x="0" y="30"/>
                  </a:cxn>
                  <a:cxn ang="0">
                    <a:pos x="0" y="36"/>
                  </a:cxn>
                  <a:cxn ang="0">
                    <a:pos x="2" y="38"/>
                  </a:cxn>
                  <a:cxn ang="0">
                    <a:pos x="6" y="40"/>
                  </a:cxn>
                  <a:cxn ang="0">
                    <a:pos x="6" y="40"/>
                  </a:cxn>
                  <a:cxn ang="0">
                    <a:pos x="18" y="22"/>
                  </a:cxn>
                  <a:cxn ang="0">
                    <a:pos x="26" y="10"/>
                  </a:cxn>
                  <a:cxn ang="0">
                    <a:pos x="28" y="4"/>
                  </a:cxn>
                  <a:cxn ang="0">
                    <a:pos x="28" y="0"/>
                  </a:cxn>
                  <a:cxn ang="0">
                    <a:pos x="28" y="0"/>
                  </a:cxn>
                  <a:cxn ang="0">
                    <a:pos x="28" y="0"/>
                  </a:cxn>
                  <a:cxn ang="0">
                    <a:pos x="28" y="0"/>
                  </a:cxn>
                </a:cxnLst>
                <a:rect l="0" t="0" r="r" b="b"/>
                <a:pathLst>
                  <a:path w="28" h="40">
                    <a:moveTo>
                      <a:pt x="28" y="0"/>
                    </a:moveTo>
                    <a:lnTo>
                      <a:pt x="28" y="0"/>
                    </a:lnTo>
                    <a:lnTo>
                      <a:pt x="26" y="0"/>
                    </a:lnTo>
                    <a:lnTo>
                      <a:pt x="24" y="0"/>
                    </a:lnTo>
                    <a:lnTo>
                      <a:pt x="20" y="2"/>
                    </a:lnTo>
                    <a:lnTo>
                      <a:pt x="14" y="8"/>
                    </a:lnTo>
                    <a:lnTo>
                      <a:pt x="6" y="16"/>
                    </a:lnTo>
                    <a:lnTo>
                      <a:pt x="2" y="24"/>
                    </a:lnTo>
                    <a:lnTo>
                      <a:pt x="0" y="30"/>
                    </a:lnTo>
                    <a:lnTo>
                      <a:pt x="0" y="36"/>
                    </a:lnTo>
                    <a:lnTo>
                      <a:pt x="2" y="38"/>
                    </a:lnTo>
                    <a:lnTo>
                      <a:pt x="6" y="40"/>
                    </a:lnTo>
                    <a:lnTo>
                      <a:pt x="6" y="40"/>
                    </a:lnTo>
                    <a:lnTo>
                      <a:pt x="18" y="22"/>
                    </a:lnTo>
                    <a:lnTo>
                      <a:pt x="26" y="10"/>
                    </a:lnTo>
                    <a:lnTo>
                      <a:pt x="28" y="4"/>
                    </a:lnTo>
                    <a:lnTo>
                      <a:pt x="28" y="0"/>
                    </a:lnTo>
                    <a:lnTo>
                      <a:pt x="28" y="0"/>
                    </a:lnTo>
                    <a:lnTo>
                      <a:pt x="28" y="0"/>
                    </a:lnTo>
                    <a:lnTo>
                      <a:pt x="28" y="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66" name="Freeform 53">
                <a:extLst>
                  <a:ext uri="{FF2B5EF4-FFF2-40B4-BE49-F238E27FC236}">
                    <a16:creationId xmlns:a16="http://schemas.microsoft.com/office/drawing/2014/main" id="{810C8C17-E3CF-490C-A21C-C26E7B028EDF}"/>
                  </a:ext>
                </a:extLst>
              </p:cNvPr>
              <p:cNvSpPr>
                <a:spLocks/>
              </p:cNvSpPr>
              <p:nvPr>
                <p:custDataLst>
                  <p:tags r:id="rId62"/>
                </p:custDataLst>
              </p:nvPr>
            </p:nvSpPr>
            <p:spPr bwMode="auto">
              <a:xfrm>
                <a:off x="4393742" y="5619653"/>
                <a:ext cx="95753" cy="75594"/>
              </a:xfrm>
              <a:custGeom>
                <a:avLst/>
                <a:gdLst/>
                <a:ahLst/>
                <a:cxnLst>
                  <a:cxn ang="0">
                    <a:pos x="76" y="16"/>
                  </a:cxn>
                  <a:cxn ang="0">
                    <a:pos x="76" y="16"/>
                  </a:cxn>
                  <a:cxn ang="0">
                    <a:pos x="76" y="16"/>
                  </a:cxn>
                  <a:cxn ang="0">
                    <a:pos x="76" y="16"/>
                  </a:cxn>
                  <a:cxn ang="0">
                    <a:pos x="70" y="10"/>
                  </a:cxn>
                  <a:cxn ang="0">
                    <a:pos x="64" y="4"/>
                  </a:cxn>
                  <a:cxn ang="0">
                    <a:pos x="56" y="0"/>
                  </a:cxn>
                  <a:cxn ang="0">
                    <a:pos x="52" y="0"/>
                  </a:cxn>
                  <a:cxn ang="0">
                    <a:pos x="46" y="2"/>
                  </a:cxn>
                  <a:cxn ang="0">
                    <a:pos x="46" y="2"/>
                  </a:cxn>
                  <a:cxn ang="0">
                    <a:pos x="38" y="4"/>
                  </a:cxn>
                  <a:cxn ang="0">
                    <a:pos x="20" y="12"/>
                  </a:cxn>
                  <a:cxn ang="0">
                    <a:pos x="10" y="16"/>
                  </a:cxn>
                  <a:cxn ang="0">
                    <a:pos x="4" y="22"/>
                  </a:cxn>
                  <a:cxn ang="0">
                    <a:pos x="0" y="30"/>
                  </a:cxn>
                  <a:cxn ang="0">
                    <a:pos x="0" y="34"/>
                  </a:cxn>
                  <a:cxn ang="0">
                    <a:pos x="2" y="38"/>
                  </a:cxn>
                  <a:cxn ang="0">
                    <a:pos x="2" y="38"/>
                  </a:cxn>
                  <a:cxn ang="0">
                    <a:pos x="10" y="48"/>
                  </a:cxn>
                  <a:cxn ang="0">
                    <a:pos x="20" y="56"/>
                  </a:cxn>
                  <a:cxn ang="0">
                    <a:pos x="32" y="60"/>
                  </a:cxn>
                  <a:cxn ang="0">
                    <a:pos x="44" y="60"/>
                  </a:cxn>
                  <a:cxn ang="0">
                    <a:pos x="44" y="60"/>
                  </a:cxn>
                  <a:cxn ang="0">
                    <a:pos x="54" y="58"/>
                  </a:cxn>
                  <a:cxn ang="0">
                    <a:pos x="62" y="54"/>
                  </a:cxn>
                  <a:cxn ang="0">
                    <a:pos x="62" y="54"/>
                  </a:cxn>
                  <a:cxn ang="0">
                    <a:pos x="68" y="50"/>
                  </a:cxn>
                  <a:cxn ang="0">
                    <a:pos x="70" y="44"/>
                  </a:cxn>
                  <a:cxn ang="0">
                    <a:pos x="72" y="32"/>
                  </a:cxn>
                  <a:cxn ang="0">
                    <a:pos x="72" y="32"/>
                  </a:cxn>
                  <a:cxn ang="0">
                    <a:pos x="74" y="24"/>
                  </a:cxn>
                  <a:cxn ang="0">
                    <a:pos x="76" y="18"/>
                  </a:cxn>
                  <a:cxn ang="0">
                    <a:pos x="76" y="16"/>
                  </a:cxn>
                  <a:cxn ang="0">
                    <a:pos x="76" y="16"/>
                  </a:cxn>
                </a:cxnLst>
                <a:rect l="0" t="0" r="r" b="b"/>
                <a:pathLst>
                  <a:path w="76" h="60">
                    <a:moveTo>
                      <a:pt x="76" y="16"/>
                    </a:moveTo>
                    <a:lnTo>
                      <a:pt x="76" y="16"/>
                    </a:lnTo>
                    <a:lnTo>
                      <a:pt x="76" y="16"/>
                    </a:lnTo>
                    <a:lnTo>
                      <a:pt x="76" y="16"/>
                    </a:lnTo>
                    <a:lnTo>
                      <a:pt x="70" y="10"/>
                    </a:lnTo>
                    <a:lnTo>
                      <a:pt x="64" y="4"/>
                    </a:lnTo>
                    <a:lnTo>
                      <a:pt x="56" y="0"/>
                    </a:lnTo>
                    <a:lnTo>
                      <a:pt x="52" y="0"/>
                    </a:lnTo>
                    <a:lnTo>
                      <a:pt x="46" y="2"/>
                    </a:lnTo>
                    <a:lnTo>
                      <a:pt x="46" y="2"/>
                    </a:lnTo>
                    <a:lnTo>
                      <a:pt x="38" y="4"/>
                    </a:lnTo>
                    <a:lnTo>
                      <a:pt x="20" y="12"/>
                    </a:lnTo>
                    <a:lnTo>
                      <a:pt x="10" y="16"/>
                    </a:lnTo>
                    <a:lnTo>
                      <a:pt x="4" y="22"/>
                    </a:lnTo>
                    <a:lnTo>
                      <a:pt x="0" y="30"/>
                    </a:lnTo>
                    <a:lnTo>
                      <a:pt x="0" y="34"/>
                    </a:lnTo>
                    <a:lnTo>
                      <a:pt x="2" y="38"/>
                    </a:lnTo>
                    <a:lnTo>
                      <a:pt x="2" y="38"/>
                    </a:lnTo>
                    <a:lnTo>
                      <a:pt x="10" y="48"/>
                    </a:lnTo>
                    <a:lnTo>
                      <a:pt x="20" y="56"/>
                    </a:lnTo>
                    <a:lnTo>
                      <a:pt x="32" y="60"/>
                    </a:lnTo>
                    <a:lnTo>
                      <a:pt x="44" y="60"/>
                    </a:lnTo>
                    <a:lnTo>
                      <a:pt x="44" y="60"/>
                    </a:lnTo>
                    <a:lnTo>
                      <a:pt x="54" y="58"/>
                    </a:lnTo>
                    <a:lnTo>
                      <a:pt x="62" y="54"/>
                    </a:lnTo>
                    <a:lnTo>
                      <a:pt x="62" y="54"/>
                    </a:lnTo>
                    <a:lnTo>
                      <a:pt x="68" y="50"/>
                    </a:lnTo>
                    <a:lnTo>
                      <a:pt x="70" y="44"/>
                    </a:lnTo>
                    <a:lnTo>
                      <a:pt x="72" y="32"/>
                    </a:lnTo>
                    <a:lnTo>
                      <a:pt x="72" y="32"/>
                    </a:lnTo>
                    <a:lnTo>
                      <a:pt x="74" y="24"/>
                    </a:lnTo>
                    <a:lnTo>
                      <a:pt x="76" y="18"/>
                    </a:lnTo>
                    <a:lnTo>
                      <a:pt x="76" y="16"/>
                    </a:lnTo>
                    <a:lnTo>
                      <a:pt x="76" y="1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67" name="Freeform 54">
                <a:extLst>
                  <a:ext uri="{FF2B5EF4-FFF2-40B4-BE49-F238E27FC236}">
                    <a16:creationId xmlns:a16="http://schemas.microsoft.com/office/drawing/2014/main" id="{77A4883C-C77D-4685-A782-EB94C42C1961}"/>
                  </a:ext>
                </a:extLst>
              </p:cNvPr>
              <p:cNvSpPr>
                <a:spLocks/>
              </p:cNvSpPr>
              <p:nvPr>
                <p:custDataLst>
                  <p:tags r:id="rId63"/>
                </p:custDataLst>
              </p:nvPr>
            </p:nvSpPr>
            <p:spPr bwMode="auto">
              <a:xfrm>
                <a:off x="4678481" y="5738084"/>
                <a:ext cx="113391" cy="98273"/>
              </a:xfrm>
              <a:custGeom>
                <a:avLst/>
                <a:gdLst/>
                <a:ahLst/>
                <a:cxnLst>
                  <a:cxn ang="0">
                    <a:pos x="90" y="68"/>
                  </a:cxn>
                  <a:cxn ang="0">
                    <a:pos x="90" y="68"/>
                  </a:cxn>
                  <a:cxn ang="0">
                    <a:pos x="84" y="58"/>
                  </a:cxn>
                  <a:cxn ang="0">
                    <a:pos x="84" y="52"/>
                  </a:cxn>
                  <a:cxn ang="0">
                    <a:pos x="82" y="46"/>
                  </a:cxn>
                  <a:cxn ang="0">
                    <a:pos x="76" y="44"/>
                  </a:cxn>
                  <a:cxn ang="0">
                    <a:pos x="70" y="44"/>
                  </a:cxn>
                  <a:cxn ang="0">
                    <a:pos x="66" y="42"/>
                  </a:cxn>
                  <a:cxn ang="0">
                    <a:pos x="64" y="36"/>
                  </a:cxn>
                  <a:cxn ang="0">
                    <a:pos x="58" y="22"/>
                  </a:cxn>
                  <a:cxn ang="0">
                    <a:pos x="54" y="10"/>
                  </a:cxn>
                  <a:cxn ang="0">
                    <a:pos x="54" y="8"/>
                  </a:cxn>
                  <a:cxn ang="0">
                    <a:pos x="48" y="0"/>
                  </a:cxn>
                  <a:cxn ang="0">
                    <a:pos x="40" y="0"/>
                  </a:cxn>
                  <a:cxn ang="0">
                    <a:pos x="36" y="4"/>
                  </a:cxn>
                  <a:cxn ang="0">
                    <a:pos x="24" y="18"/>
                  </a:cxn>
                  <a:cxn ang="0">
                    <a:pos x="20" y="20"/>
                  </a:cxn>
                  <a:cxn ang="0">
                    <a:pos x="4" y="20"/>
                  </a:cxn>
                  <a:cxn ang="0">
                    <a:pos x="0" y="22"/>
                  </a:cxn>
                  <a:cxn ang="0">
                    <a:pos x="2" y="34"/>
                  </a:cxn>
                  <a:cxn ang="0">
                    <a:pos x="10" y="46"/>
                  </a:cxn>
                  <a:cxn ang="0">
                    <a:pos x="24" y="64"/>
                  </a:cxn>
                  <a:cxn ang="0">
                    <a:pos x="32" y="70"/>
                  </a:cxn>
                  <a:cxn ang="0">
                    <a:pos x="38" y="72"/>
                  </a:cxn>
                  <a:cxn ang="0">
                    <a:pos x="40" y="68"/>
                  </a:cxn>
                  <a:cxn ang="0">
                    <a:pos x="42" y="64"/>
                  </a:cxn>
                  <a:cxn ang="0">
                    <a:pos x="46" y="62"/>
                  </a:cxn>
                  <a:cxn ang="0">
                    <a:pos x="52" y="64"/>
                  </a:cxn>
                  <a:cxn ang="0">
                    <a:pos x="74" y="74"/>
                  </a:cxn>
                  <a:cxn ang="0">
                    <a:pos x="86" y="78"/>
                  </a:cxn>
                  <a:cxn ang="0">
                    <a:pos x="90" y="74"/>
                  </a:cxn>
                  <a:cxn ang="0">
                    <a:pos x="90" y="68"/>
                  </a:cxn>
                </a:cxnLst>
                <a:rect l="0" t="0" r="r" b="b"/>
                <a:pathLst>
                  <a:path w="90" h="78">
                    <a:moveTo>
                      <a:pt x="90" y="68"/>
                    </a:moveTo>
                    <a:lnTo>
                      <a:pt x="90" y="68"/>
                    </a:lnTo>
                    <a:lnTo>
                      <a:pt x="90" y="68"/>
                    </a:lnTo>
                    <a:lnTo>
                      <a:pt x="90" y="68"/>
                    </a:lnTo>
                    <a:lnTo>
                      <a:pt x="86" y="64"/>
                    </a:lnTo>
                    <a:lnTo>
                      <a:pt x="84" y="58"/>
                    </a:lnTo>
                    <a:lnTo>
                      <a:pt x="84" y="58"/>
                    </a:lnTo>
                    <a:lnTo>
                      <a:pt x="84" y="52"/>
                    </a:lnTo>
                    <a:lnTo>
                      <a:pt x="82" y="46"/>
                    </a:lnTo>
                    <a:lnTo>
                      <a:pt x="82" y="46"/>
                    </a:lnTo>
                    <a:lnTo>
                      <a:pt x="80" y="44"/>
                    </a:lnTo>
                    <a:lnTo>
                      <a:pt x="76" y="44"/>
                    </a:lnTo>
                    <a:lnTo>
                      <a:pt x="74" y="46"/>
                    </a:lnTo>
                    <a:lnTo>
                      <a:pt x="70" y="44"/>
                    </a:lnTo>
                    <a:lnTo>
                      <a:pt x="70" y="44"/>
                    </a:lnTo>
                    <a:lnTo>
                      <a:pt x="66" y="42"/>
                    </a:lnTo>
                    <a:lnTo>
                      <a:pt x="64" y="36"/>
                    </a:lnTo>
                    <a:lnTo>
                      <a:pt x="64" y="36"/>
                    </a:lnTo>
                    <a:lnTo>
                      <a:pt x="58" y="22"/>
                    </a:lnTo>
                    <a:lnTo>
                      <a:pt x="58" y="22"/>
                    </a:lnTo>
                    <a:lnTo>
                      <a:pt x="54" y="16"/>
                    </a:lnTo>
                    <a:lnTo>
                      <a:pt x="54" y="10"/>
                    </a:lnTo>
                    <a:lnTo>
                      <a:pt x="54" y="10"/>
                    </a:lnTo>
                    <a:lnTo>
                      <a:pt x="54" y="8"/>
                    </a:lnTo>
                    <a:lnTo>
                      <a:pt x="54" y="4"/>
                    </a:lnTo>
                    <a:lnTo>
                      <a:pt x="48" y="0"/>
                    </a:lnTo>
                    <a:lnTo>
                      <a:pt x="42" y="0"/>
                    </a:lnTo>
                    <a:lnTo>
                      <a:pt x="40" y="0"/>
                    </a:lnTo>
                    <a:lnTo>
                      <a:pt x="36" y="4"/>
                    </a:lnTo>
                    <a:lnTo>
                      <a:pt x="36" y="4"/>
                    </a:lnTo>
                    <a:lnTo>
                      <a:pt x="30" y="12"/>
                    </a:lnTo>
                    <a:lnTo>
                      <a:pt x="24" y="18"/>
                    </a:lnTo>
                    <a:lnTo>
                      <a:pt x="24" y="18"/>
                    </a:lnTo>
                    <a:lnTo>
                      <a:pt x="20" y="20"/>
                    </a:lnTo>
                    <a:lnTo>
                      <a:pt x="12" y="20"/>
                    </a:lnTo>
                    <a:lnTo>
                      <a:pt x="4" y="20"/>
                    </a:lnTo>
                    <a:lnTo>
                      <a:pt x="0" y="22"/>
                    </a:lnTo>
                    <a:lnTo>
                      <a:pt x="0" y="22"/>
                    </a:lnTo>
                    <a:lnTo>
                      <a:pt x="0" y="28"/>
                    </a:lnTo>
                    <a:lnTo>
                      <a:pt x="2" y="34"/>
                    </a:lnTo>
                    <a:lnTo>
                      <a:pt x="10" y="46"/>
                    </a:lnTo>
                    <a:lnTo>
                      <a:pt x="10" y="46"/>
                    </a:lnTo>
                    <a:lnTo>
                      <a:pt x="18" y="58"/>
                    </a:lnTo>
                    <a:lnTo>
                      <a:pt x="24" y="64"/>
                    </a:lnTo>
                    <a:lnTo>
                      <a:pt x="32" y="70"/>
                    </a:lnTo>
                    <a:lnTo>
                      <a:pt x="32" y="70"/>
                    </a:lnTo>
                    <a:lnTo>
                      <a:pt x="34" y="72"/>
                    </a:lnTo>
                    <a:lnTo>
                      <a:pt x="38" y="72"/>
                    </a:lnTo>
                    <a:lnTo>
                      <a:pt x="38" y="72"/>
                    </a:lnTo>
                    <a:lnTo>
                      <a:pt x="40" y="68"/>
                    </a:lnTo>
                    <a:lnTo>
                      <a:pt x="40" y="66"/>
                    </a:lnTo>
                    <a:lnTo>
                      <a:pt x="42" y="64"/>
                    </a:lnTo>
                    <a:lnTo>
                      <a:pt x="42" y="64"/>
                    </a:lnTo>
                    <a:lnTo>
                      <a:pt x="46" y="62"/>
                    </a:lnTo>
                    <a:lnTo>
                      <a:pt x="52" y="64"/>
                    </a:lnTo>
                    <a:lnTo>
                      <a:pt x="52" y="64"/>
                    </a:lnTo>
                    <a:lnTo>
                      <a:pt x="74" y="74"/>
                    </a:lnTo>
                    <a:lnTo>
                      <a:pt x="74" y="74"/>
                    </a:lnTo>
                    <a:lnTo>
                      <a:pt x="78" y="76"/>
                    </a:lnTo>
                    <a:lnTo>
                      <a:pt x="86" y="78"/>
                    </a:lnTo>
                    <a:lnTo>
                      <a:pt x="86" y="78"/>
                    </a:lnTo>
                    <a:lnTo>
                      <a:pt x="90" y="74"/>
                    </a:lnTo>
                    <a:lnTo>
                      <a:pt x="90" y="72"/>
                    </a:lnTo>
                    <a:lnTo>
                      <a:pt x="90" y="68"/>
                    </a:lnTo>
                    <a:lnTo>
                      <a:pt x="90" y="68"/>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grpSp>
        <p:sp>
          <p:nvSpPr>
            <p:cNvPr id="49" name="Freeform 164">
              <a:extLst>
                <a:ext uri="{FF2B5EF4-FFF2-40B4-BE49-F238E27FC236}">
                  <a16:creationId xmlns:a16="http://schemas.microsoft.com/office/drawing/2014/main" id="{DC542AD8-3463-4B26-B765-9B11FFC54FDE}"/>
                </a:ext>
              </a:extLst>
            </p:cNvPr>
            <p:cNvSpPr>
              <a:spLocks/>
            </p:cNvSpPr>
            <p:nvPr>
              <p:custDataLst>
                <p:tags r:id="rId45"/>
              </p:custDataLst>
            </p:nvPr>
          </p:nvSpPr>
          <p:spPr bwMode="auto">
            <a:xfrm>
              <a:off x="2614755" y="5428156"/>
              <a:ext cx="75594" cy="78115"/>
            </a:xfrm>
            <a:custGeom>
              <a:avLst/>
              <a:gdLst/>
              <a:ahLst/>
              <a:cxnLst>
                <a:cxn ang="0">
                  <a:pos x="12" y="26"/>
                </a:cxn>
                <a:cxn ang="0">
                  <a:pos x="18" y="28"/>
                </a:cxn>
                <a:cxn ang="0">
                  <a:pos x="22" y="32"/>
                </a:cxn>
                <a:cxn ang="0">
                  <a:pos x="24" y="38"/>
                </a:cxn>
                <a:cxn ang="0">
                  <a:pos x="28" y="50"/>
                </a:cxn>
                <a:cxn ang="0">
                  <a:pos x="32" y="52"/>
                </a:cxn>
                <a:cxn ang="0">
                  <a:pos x="34" y="54"/>
                </a:cxn>
                <a:cxn ang="0">
                  <a:pos x="34" y="58"/>
                </a:cxn>
                <a:cxn ang="0">
                  <a:pos x="36" y="60"/>
                </a:cxn>
                <a:cxn ang="0">
                  <a:pos x="38" y="60"/>
                </a:cxn>
                <a:cxn ang="0">
                  <a:pos x="46" y="54"/>
                </a:cxn>
                <a:cxn ang="0">
                  <a:pos x="54" y="62"/>
                </a:cxn>
                <a:cxn ang="0">
                  <a:pos x="58" y="58"/>
                </a:cxn>
                <a:cxn ang="0">
                  <a:pos x="60" y="52"/>
                </a:cxn>
                <a:cxn ang="0">
                  <a:pos x="56" y="48"/>
                </a:cxn>
                <a:cxn ang="0">
                  <a:pos x="50" y="48"/>
                </a:cxn>
                <a:cxn ang="0">
                  <a:pos x="46" y="46"/>
                </a:cxn>
                <a:cxn ang="0">
                  <a:pos x="46" y="40"/>
                </a:cxn>
                <a:cxn ang="0">
                  <a:pos x="42" y="34"/>
                </a:cxn>
                <a:cxn ang="0">
                  <a:pos x="40" y="28"/>
                </a:cxn>
                <a:cxn ang="0">
                  <a:pos x="38" y="22"/>
                </a:cxn>
                <a:cxn ang="0">
                  <a:pos x="36" y="18"/>
                </a:cxn>
                <a:cxn ang="0">
                  <a:pos x="30" y="16"/>
                </a:cxn>
                <a:cxn ang="0">
                  <a:pos x="22" y="18"/>
                </a:cxn>
                <a:cxn ang="0">
                  <a:pos x="16" y="10"/>
                </a:cxn>
                <a:cxn ang="0">
                  <a:pos x="12" y="6"/>
                </a:cxn>
                <a:cxn ang="0">
                  <a:pos x="10" y="0"/>
                </a:cxn>
                <a:cxn ang="0">
                  <a:pos x="8" y="2"/>
                </a:cxn>
                <a:cxn ang="0">
                  <a:pos x="6" y="4"/>
                </a:cxn>
                <a:cxn ang="0">
                  <a:pos x="2" y="8"/>
                </a:cxn>
                <a:cxn ang="0">
                  <a:pos x="0" y="12"/>
                </a:cxn>
                <a:cxn ang="0">
                  <a:pos x="0" y="22"/>
                </a:cxn>
                <a:cxn ang="0">
                  <a:pos x="4" y="28"/>
                </a:cxn>
                <a:cxn ang="0">
                  <a:pos x="12" y="26"/>
                </a:cxn>
              </a:cxnLst>
              <a:rect l="0" t="0" r="r" b="b"/>
              <a:pathLst>
                <a:path w="60" h="62">
                  <a:moveTo>
                    <a:pt x="12" y="26"/>
                  </a:moveTo>
                  <a:lnTo>
                    <a:pt x="12" y="26"/>
                  </a:lnTo>
                  <a:lnTo>
                    <a:pt x="14" y="26"/>
                  </a:lnTo>
                  <a:lnTo>
                    <a:pt x="18" y="28"/>
                  </a:lnTo>
                  <a:lnTo>
                    <a:pt x="22" y="32"/>
                  </a:lnTo>
                  <a:lnTo>
                    <a:pt x="22" y="32"/>
                  </a:lnTo>
                  <a:lnTo>
                    <a:pt x="24" y="38"/>
                  </a:lnTo>
                  <a:lnTo>
                    <a:pt x="24" y="38"/>
                  </a:lnTo>
                  <a:lnTo>
                    <a:pt x="28" y="50"/>
                  </a:lnTo>
                  <a:lnTo>
                    <a:pt x="28" y="50"/>
                  </a:lnTo>
                  <a:lnTo>
                    <a:pt x="32" y="52"/>
                  </a:lnTo>
                  <a:lnTo>
                    <a:pt x="32" y="52"/>
                  </a:lnTo>
                  <a:lnTo>
                    <a:pt x="34" y="54"/>
                  </a:lnTo>
                  <a:lnTo>
                    <a:pt x="34" y="54"/>
                  </a:lnTo>
                  <a:lnTo>
                    <a:pt x="34" y="54"/>
                  </a:lnTo>
                  <a:lnTo>
                    <a:pt x="34" y="58"/>
                  </a:lnTo>
                  <a:lnTo>
                    <a:pt x="34" y="58"/>
                  </a:lnTo>
                  <a:lnTo>
                    <a:pt x="36" y="60"/>
                  </a:lnTo>
                  <a:lnTo>
                    <a:pt x="38" y="60"/>
                  </a:lnTo>
                  <a:lnTo>
                    <a:pt x="38" y="60"/>
                  </a:lnTo>
                  <a:lnTo>
                    <a:pt x="46" y="54"/>
                  </a:lnTo>
                  <a:lnTo>
                    <a:pt x="46" y="54"/>
                  </a:lnTo>
                  <a:lnTo>
                    <a:pt x="54" y="62"/>
                  </a:lnTo>
                  <a:lnTo>
                    <a:pt x="54" y="62"/>
                  </a:lnTo>
                  <a:lnTo>
                    <a:pt x="58" y="58"/>
                  </a:lnTo>
                  <a:lnTo>
                    <a:pt x="58" y="58"/>
                  </a:lnTo>
                  <a:lnTo>
                    <a:pt x="60" y="56"/>
                  </a:lnTo>
                  <a:lnTo>
                    <a:pt x="60" y="52"/>
                  </a:lnTo>
                  <a:lnTo>
                    <a:pt x="60" y="52"/>
                  </a:lnTo>
                  <a:lnTo>
                    <a:pt x="56" y="48"/>
                  </a:lnTo>
                  <a:lnTo>
                    <a:pt x="54" y="48"/>
                  </a:lnTo>
                  <a:lnTo>
                    <a:pt x="50" y="48"/>
                  </a:lnTo>
                  <a:lnTo>
                    <a:pt x="46" y="46"/>
                  </a:lnTo>
                  <a:lnTo>
                    <a:pt x="46" y="46"/>
                  </a:lnTo>
                  <a:lnTo>
                    <a:pt x="46" y="44"/>
                  </a:lnTo>
                  <a:lnTo>
                    <a:pt x="46" y="40"/>
                  </a:lnTo>
                  <a:lnTo>
                    <a:pt x="46" y="40"/>
                  </a:lnTo>
                  <a:lnTo>
                    <a:pt x="42" y="34"/>
                  </a:lnTo>
                  <a:lnTo>
                    <a:pt x="40" y="32"/>
                  </a:lnTo>
                  <a:lnTo>
                    <a:pt x="40" y="28"/>
                  </a:lnTo>
                  <a:lnTo>
                    <a:pt x="40" y="28"/>
                  </a:lnTo>
                  <a:lnTo>
                    <a:pt x="38" y="22"/>
                  </a:lnTo>
                  <a:lnTo>
                    <a:pt x="36" y="18"/>
                  </a:lnTo>
                  <a:lnTo>
                    <a:pt x="36" y="18"/>
                  </a:lnTo>
                  <a:lnTo>
                    <a:pt x="34" y="16"/>
                  </a:lnTo>
                  <a:lnTo>
                    <a:pt x="30" y="16"/>
                  </a:lnTo>
                  <a:lnTo>
                    <a:pt x="22" y="18"/>
                  </a:lnTo>
                  <a:lnTo>
                    <a:pt x="22" y="18"/>
                  </a:lnTo>
                  <a:lnTo>
                    <a:pt x="20" y="14"/>
                  </a:lnTo>
                  <a:lnTo>
                    <a:pt x="16" y="10"/>
                  </a:lnTo>
                  <a:lnTo>
                    <a:pt x="16" y="10"/>
                  </a:lnTo>
                  <a:lnTo>
                    <a:pt x="12" y="6"/>
                  </a:lnTo>
                  <a:lnTo>
                    <a:pt x="10" y="0"/>
                  </a:lnTo>
                  <a:lnTo>
                    <a:pt x="10" y="0"/>
                  </a:lnTo>
                  <a:lnTo>
                    <a:pt x="8" y="2"/>
                  </a:lnTo>
                  <a:lnTo>
                    <a:pt x="8" y="2"/>
                  </a:lnTo>
                  <a:lnTo>
                    <a:pt x="6" y="4"/>
                  </a:lnTo>
                  <a:lnTo>
                    <a:pt x="6" y="4"/>
                  </a:lnTo>
                  <a:lnTo>
                    <a:pt x="2" y="8"/>
                  </a:lnTo>
                  <a:lnTo>
                    <a:pt x="2" y="8"/>
                  </a:lnTo>
                  <a:lnTo>
                    <a:pt x="0" y="12"/>
                  </a:lnTo>
                  <a:lnTo>
                    <a:pt x="0" y="12"/>
                  </a:lnTo>
                  <a:lnTo>
                    <a:pt x="0" y="22"/>
                  </a:lnTo>
                  <a:lnTo>
                    <a:pt x="0" y="22"/>
                  </a:lnTo>
                  <a:lnTo>
                    <a:pt x="4" y="28"/>
                  </a:lnTo>
                  <a:lnTo>
                    <a:pt x="4" y="28"/>
                  </a:lnTo>
                  <a:lnTo>
                    <a:pt x="8" y="28"/>
                  </a:lnTo>
                  <a:lnTo>
                    <a:pt x="12" y="26"/>
                  </a:lnTo>
                  <a:lnTo>
                    <a:pt x="12" y="26"/>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50" name="Freeform 165">
              <a:extLst>
                <a:ext uri="{FF2B5EF4-FFF2-40B4-BE49-F238E27FC236}">
                  <a16:creationId xmlns:a16="http://schemas.microsoft.com/office/drawing/2014/main" id="{564776E0-952B-41A6-B8F8-8AC180836A80}"/>
                </a:ext>
              </a:extLst>
            </p:cNvPr>
            <p:cNvSpPr>
              <a:spLocks noEditPoints="1"/>
            </p:cNvSpPr>
            <p:nvPr>
              <p:custDataLst>
                <p:tags r:id="rId46"/>
              </p:custDataLst>
            </p:nvPr>
          </p:nvSpPr>
          <p:spPr bwMode="auto">
            <a:xfrm>
              <a:off x="3362411" y="5103706"/>
              <a:ext cx="1259904" cy="1106197"/>
            </a:xfrm>
            <a:custGeom>
              <a:avLst/>
              <a:gdLst/>
              <a:ahLst/>
              <a:cxnLst>
                <a:cxn ang="0">
                  <a:pos x="910" y="748"/>
                </a:cxn>
                <a:cxn ang="0">
                  <a:pos x="812" y="626"/>
                </a:cxn>
                <a:cxn ang="0">
                  <a:pos x="774" y="668"/>
                </a:cxn>
                <a:cxn ang="0">
                  <a:pos x="730" y="628"/>
                </a:cxn>
                <a:cxn ang="0">
                  <a:pos x="690" y="618"/>
                </a:cxn>
                <a:cxn ang="0">
                  <a:pos x="672" y="406"/>
                </a:cxn>
                <a:cxn ang="0">
                  <a:pos x="642" y="94"/>
                </a:cxn>
                <a:cxn ang="0">
                  <a:pos x="522" y="62"/>
                </a:cxn>
                <a:cxn ang="0">
                  <a:pos x="472" y="28"/>
                </a:cxn>
                <a:cxn ang="0">
                  <a:pos x="424" y="0"/>
                </a:cxn>
                <a:cxn ang="0">
                  <a:pos x="370" y="6"/>
                </a:cxn>
                <a:cxn ang="0">
                  <a:pos x="296" y="44"/>
                </a:cxn>
                <a:cxn ang="0">
                  <a:pos x="224" y="68"/>
                </a:cxn>
                <a:cxn ang="0">
                  <a:pos x="202" y="90"/>
                </a:cxn>
                <a:cxn ang="0">
                  <a:pos x="228" y="174"/>
                </a:cxn>
                <a:cxn ang="0">
                  <a:pos x="250" y="244"/>
                </a:cxn>
                <a:cxn ang="0">
                  <a:pos x="214" y="218"/>
                </a:cxn>
                <a:cxn ang="0">
                  <a:pos x="178" y="210"/>
                </a:cxn>
                <a:cxn ang="0">
                  <a:pos x="154" y="212"/>
                </a:cxn>
                <a:cxn ang="0">
                  <a:pos x="116" y="228"/>
                </a:cxn>
                <a:cxn ang="0">
                  <a:pos x="130" y="288"/>
                </a:cxn>
                <a:cxn ang="0">
                  <a:pos x="216" y="338"/>
                </a:cxn>
                <a:cxn ang="0">
                  <a:pos x="218" y="384"/>
                </a:cxn>
                <a:cxn ang="0">
                  <a:pos x="152" y="392"/>
                </a:cxn>
                <a:cxn ang="0">
                  <a:pos x="96" y="424"/>
                </a:cxn>
                <a:cxn ang="0">
                  <a:pos x="90" y="488"/>
                </a:cxn>
                <a:cxn ang="0">
                  <a:pos x="86" y="512"/>
                </a:cxn>
                <a:cxn ang="0">
                  <a:pos x="106" y="556"/>
                </a:cxn>
                <a:cxn ang="0">
                  <a:pos x="130" y="574"/>
                </a:cxn>
                <a:cxn ang="0">
                  <a:pos x="150" y="592"/>
                </a:cxn>
                <a:cxn ang="0">
                  <a:pos x="130" y="640"/>
                </a:cxn>
                <a:cxn ang="0">
                  <a:pos x="178" y="636"/>
                </a:cxn>
                <a:cxn ang="0">
                  <a:pos x="222" y="664"/>
                </a:cxn>
                <a:cxn ang="0">
                  <a:pos x="254" y="672"/>
                </a:cxn>
                <a:cxn ang="0">
                  <a:pos x="164" y="770"/>
                </a:cxn>
                <a:cxn ang="0">
                  <a:pos x="66" y="812"/>
                </a:cxn>
                <a:cxn ang="0">
                  <a:pos x="8" y="848"/>
                </a:cxn>
                <a:cxn ang="0">
                  <a:pos x="56" y="830"/>
                </a:cxn>
                <a:cxn ang="0">
                  <a:pos x="124" y="834"/>
                </a:cxn>
                <a:cxn ang="0">
                  <a:pos x="152" y="808"/>
                </a:cxn>
                <a:cxn ang="0">
                  <a:pos x="184" y="808"/>
                </a:cxn>
                <a:cxn ang="0">
                  <a:pos x="208" y="784"/>
                </a:cxn>
                <a:cxn ang="0">
                  <a:pos x="250" y="764"/>
                </a:cxn>
                <a:cxn ang="0">
                  <a:pos x="350" y="684"/>
                </a:cxn>
                <a:cxn ang="0">
                  <a:pos x="340" y="660"/>
                </a:cxn>
                <a:cxn ang="0">
                  <a:pos x="356" y="640"/>
                </a:cxn>
                <a:cxn ang="0">
                  <a:pos x="430" y="554"/>
                </a:cxn>
                <a:cxn ang="0">
                  <a:pos x="426" y="576"/>
                </a:cxn>
                <a:cxn ang="0">
                  <a:pos x="402" y="624"/>
                </a:cxn>
                <a:cxn ang="0">
                  <a:pos x="420" y="634"/>
                </a:cxn>
                <a:cxn ang="0">
                  <a:pos x="406" y="662"/>
                </a:cxn>
                <a:cxn ang="0">
                  <a:pos x="460" y="622"/>
                </a:cxn>
                <a:cxn ang="0">
                  <a:pos x="504" y="580"/>
                </a:cxn>
                <a:cxn ang="0">
                  <a:pos x="554" y="612"/>
                </a:cxn>
                <a:cxn ang="0">
                  <a:pos x="680" y="640"/>
                </a:cxn>
                <a:cxn ang="0">
                  <a:pos x="786" y="708"/>
                </a:cxn>
                <a:cxn ang="0">
                  <a:pos x="824" y="756"/>
                </a:cxn>
                <a:cxn ang="0">
                  <a:pos x="866" y="806"/>
                </a:cxn>
                <a:cxn ang="0">
                  <a:pos x="912" y="868"/>
                </a:cxn>
                <a:cxn ang="0">
                  <a:pos x="952" y="862"/>
                </a:cxn>
                <a:cxn ang="0">
                  <a:pos x="998" y="836"/>
                </a:cxn>
                <a:cxn ang="0">
                  <a:pos x="392" y="16"/>
                </a:cxn>
              </a:cxnLst>
              <a:rect l="0" t="0" r="r" b="b"/>
              <a:pathLst>
                <a:path w="1000" h="878">
                  <a:moveTo>
                    <a:pt x="968" y="786"/>
                  </a:moveTo>
                  <a:lnTo>
                    <a:pt x="968" y="786"/>
                  </a:lnTo>
                  <a:lnTo>
                    <a:pt x="954" y="782"/>
                  </a:lnTo>
                  <a:lnTo>
                    <a:pt x="948" y="780"/>
                  </a:lnTo>
                  <a:lnTo>
                    <a:pt x="940" y="778"/>
                  </a:lnTo>
                  <a:lnTo>
                    <a:pt x="930" y="772"/>
                  </a:lnTo>
                  <a:lnTo>
                    <a:pt x="930" y="772"/>
                  </a:lnTo>
                  <a:lnTo>
                    <a:pt x="922" y="768"/>
                  </a:lnTo>
                  <a:lnTo>
                    <a:pt x="918" y="762"/>
                  </a:lnTo>
                  <a:lnTo>
                    <a:pt x="910" y="748"/>
                  </a:lnTo>
                  <a:lnTo>
                    <a:pt x="902" y="730"/>
                  </a:lnTo>
                  <a:lnTo>
                    <a:pt x="896" y="722"/>
                  </a:lnTo>
                  <a:lnTo>
                    <a:pt x="888" y="712"/>
                  </a:lnTo>
                  <a:lnTo>
                    <a:pt x="888" y="712"/>
                  </a:lnTo>
                  <a:lnTo>
                    <a:pt x="870" y="690"/>
                  </a:lnTo>
                  <a:lnTo>
                    <a:pt x="852" y="670"/>
                  </a:lnTo>
                  <a:lnTo>
                    <a:pt x="834" y="652"/>
                  </a:lnTo>
                  <a:lnTo>
                    <a:pt x="816" y="630"/>
                  </a:lnTo>
                  <a:lnTo>
                    <a:pt x="816" y="630"/>
                  </a:lnTo>
                  <a:lnTo>
                    <a:pt x="812" y="626"/>
                  </a:lnTo>
                  <a:lnTo>
                    <a:pt x="808" y="626"/>
                  </a:lnTo>
                  <a:lnTo>
                    <a:pt x="806" y="628"/>
                  </a:lnTo>
                  <a:lnTo>
                    <a:pt x="804" y="630"/>
                  </a:lnTo>
                  <a:lnTo>
                    <a:pt x="800" y="638"/>
                  </a:lnTo>
                  <a:lnTo>
                    <a:pt x="800" y="642"/>
                  </a:lnTo>
                  <a:lnTo>
                    <a:pt x="800" y="642"/>
                  </a:lnTo>
                  <a:lnTo>
                    <a:pt x="792" y="650"/>
                  </a:lnTo>
                  <a:lnTo>
                    <a:pt x="784" y="660"/>
                  </a:lnTo>
                  <a:lnTo>
                    <a:pt x="774" y="668"/>
                  </a:lnTo>
                  <a:lnTo>
                    <a:pt x="774" y="668"/>
                  </a:lnTo>
                  <a:lnTo>
                    <a:pt x="768" y="672"/>
                  </a:lnTo>
                  <a:lnTo>
                    <a:pt x="764" y="672"/>
                  </a:lnTo>
                  <a:lnTo>
                    <a:pt x="762" y="670"/>
                  </a:lnTo>
                  <a:lnTo>
                    <a:pt x="762" y="668"/>
                  </a:lnTo>
                  <a:lnTo>
                    <a:pt x="762" y="668"/>
                  </a:lnTo>
                  <a:lnTo>
                    <a:pt x="752" y="658"/>
                  </a:lnTo>
                  <a:lnTo>
                    <a:pt x="742" y="648"/>
                  </a:lnTo>
                  <a:lnTo>
                    <a:pt x="742" y="648"/>
                  </a:lnTo>
                  <a:lnTo>
                    <a:pt x="734" y="638"/>
                  </a:lnTo>
                  <a:lnTo>
                    <a:pt x="730" y="628"/>
                  </a:lnTo>
                  <a:lnTo>
                    <a:pt x="718" y="610"/>
                  </a:lnTo>
                  <a:lnTo>
                    <a:pt x="718" y="610"/>
                  </a:lnTo>
                  <a:lnTo>
                    <a:pt x="712" y="604"/>
                  </a:lnTo>
                  <a:lnTo>
                    <a:pt x="710" y="604"/>
                  </a:lnTo>
                  <a:lnTo>
                    <a:pt x="710" y="604"/>
                  </a:lnTo>
                  <a:lnTo>
                    <a:pt x="706" y="610"/>
                  </a:lnTo>
                  <a:lnTo>
                    <a:pt x="702" y="614"/>
                  </a:lnTo>
                  <a:lnTo>
                    <a:pt x="702" y="614"/>
                  </a:lnTo>
                  <a:lnTo>
                    <a:pt x="694" y="616"/>
                  </a:lnTo>
                  <a:lnTo>
                    <a:pt x="690" y="618"/>
                  </a:lnTo>
                  <a:lnTo>
                    <a:pt x="684" y="616"/>
                  </a:lnTo>
                  <a:lnTo>
                    <a:pt x="682" y="614"/>
                  </a:lnTo>
                  <a:lnTo>
                    <a:pt x="678" y="610"/>
                  </a:lnTo>
                  <a:lnTo>
                    <a:pt x="676" y="606"/>
                  </a:lnTo>
                  <a:lnTo>
                    <a:pt x="672" y="594"/>
                  </a:lnTo>
                  <a:lnTo>
                    <a:pt x="672" y="580"/>
                  </a:lnTo>
                  <a:lnTo>
                    <a:pt x="672" y="564"/>
                  </a:lnTo>
                  <a:lnTo>
                    <a:pt x="672" y="542"/>
                  </a:lnTo>
                  <a:lnTo>
                    <a:pt x="672" y="542"/>
                  </a:lnTo>
                  <a:lnTo>
                    <a:pt x="672" y="406"/>
                  </a:lnTo>
                  <a:lnTo>
                    <a:pt x="670" y="268"/>
                  </a:lnTo>
                  <a:lnTo>
                    <a:pt x="670" y="268"/>
                  </a:lnTo>
                  <a:lnTo>
                    <a:pt x="666" y="112"/>
                  </a:lnTo>
                  <a:lnTo>
                    <a:pt x="666" y="112"/>
                  </a:lnTo>
                  <a:lnTo>
                    <a:pt x="662" y="114"/>
                  </a:lnTo>
                  <a:lnTo>
                    <a:pt x="662" y="114"/>
                  </a:lnTo>
                  <a:lnTo>
                    <a:pt x="656" y="106"/>
                  </a:lnTo>
                  <a:lnTo>
                    <a:pt x="648" y="98"/>
                  </a:lnTo>
                  <a:lnTo>
                    <a:pt x="648" y="98"/>
                  </a:lnTo>
                  <a:lnTo>
                    <a:pt x="642" y="94"/>
                  </a:lnTo>
                  <a:lnTo>
                    <a:pt x="636" y="92"/>
                  </a:lnTo>
                  <a:lnTo>
                    <a:pt x="624" y="88"/>
                  </a:lnTo>
                  <a:lnTo>
                    <a:pt x="600" y="86"/>
                  </a:lnTo>
                  <a:lnTo>
                    <a:pt x="600" y="86"/>
                  </a:lnTo>
                  <a:lnTo>
                    <a:pt x="572" y="82"/>
                  </a:lnTo>
                  <a:lnTo>
                    <a:pt x="560" y="80"/>
                  </a:lnTo>
                  <a:lnTo>
                    <a:pt x="548" y="74"/>
                  </a:lnTo>
                  <a:lnTo>
                    <a:pt x="548" y="74"/>
                  </a:lnTo>
                  <a:lnTo>
                    <a:pt x="530" y="64"/>
                  </a:lnTo>
                  <a:lnTo>
                    <a:pt x="522" y="62"/>
                  </a:lnTo>
                  <a:lnTo>
                    <a:pt x="512" y="62"/>
                  </a:lnTo>
                  <a:lnTo>
                    <a:pt x="512" y="62"/>
                  </a:lnTo>
                  <a:lnTo>
                    <a:pt x="502" y="60"/>
                  </a:lnTo>
                  <a:lnTo>
                    <a:pt x="496" y="58"/>
                  </a:lnTo>
                  <a:lnTo>
                    <a:pt x="492" y="56"/>
                  </a:lnTo>
                  <a:lnTo>
                    <a:pt x="492" y="56"/>
                  </a:lnTo>
                  <a:lnTo>
                    <a:pt x="486" y="50"/>
                  </a:lnTo>
                  <a:lnTo>
                    <a:pt x="482" y="42"/>
                  </a:lnTo>
                  <a:lnTo>
                    <a:pt x="478" y="36"/>
                  </a:lnTo>
                  <a:lnTo>
                    <a:pt x="472" y="28"/>
                  </a:lnTo>
                  <a:lnTo>
                    <a:pt x="472" y="28"/>
                  </a:lnTo>
                  <a:lnTo>
                    <a:pt x="464" y="24"/>
                  </a:lnTo>
                  <a:lnTo>
                    <a:pt x="454" y="20"/>
                  </a:lnTo>
                  <a:lnTo>
                    <a:pt x="446" y="16"/>
                  </a:lnTo>
                  <a:lnTo>
                    <a:pt x="436" y="12"/>
                  </a:lnTo>
                  <a:lnTo>
                    <a:pt x="436" y="12"/>
                  </a:lnTo>
                  <a:lnTo>
                    <a:pt x="430" y="4"/>
                  </a:lnTo>
                  <a:lnTo>
                    <a:pt x="428" y="2"/>
                  </a:lnTo>
                  <a:lnTo>
                    <a:pt x="424" y="0"/>
                  </a:lnTo>
                  <a:lnTo>
                    <a:pt x="424" y="0"/>
                  </a:lnTo>
                  <a:lnTo>
                    <a:pt x="416" y="0"/>
                  </a:lnTo>
                  <a:lnTo>
                    <a:pt x="410" y="2"/>
                  </a:lnTo>
                  <a:lnTo>
                    <a:pt x="404" y="8"/>
                  </a:lnTo>
                  <a:lnTo>
                    <a:pt x="398" y="12"/>
                  </a:lnTo>
                  <a:lnTo>
                    <a:pt x="398" y="12"/>
                  </a:lnTo>
                  <a:lnTo>
                    <a:pt x="390" y="12"/>
                  </a:lnTo>
                  <a:lnTo>
                    <a:pt x="384" y="10"/>
                  </a:lnTo>
                  <a:lnTo>
                    <a:pt x="378" y="8"/>
                  </a:lnTo>
                  <a:lnTo>
                    <a:pt x="370" y="6"/>
                  </a:lnTo>
                  <a:lnTo>
                    <a:pt x="370" y="6"/>
                  </a:lnTo>
                  <a:lnTo>
                    <a:pt x="364" y="8"/>
                  </a:lnTo>
                  <a:lnTo>
                    <a:pt x="360" y="10"/>
                  </a:lnTo>
                  <a:lnTo>
                    <a:pt x="352" y="18"/>
                  </a:lnTo>
                  <a:lnTo>
                    <a:pt x="352" y="18"/>
                  </a:lnTo>
                  <a:lnTo>
                    <a:pt x="340" y="22"/>
                  </a:lnTo>
                  <a:lnTo>
                    <a:pt x="328" y="26"/>
                  </a:lnTo>
                  <a:lnTo>
                    <a:pt x="316" y="30"/>
                  </a:lnTo>
                  <a:lnTo>
                    <a:pt x="304" y="36"/>
                  </a:lnTo>
                  <a:lnTo>
                    <a:pt x="304" y="36"/>
                  </a:lnTo>
                  <a:lnTo>
                    <a:pt x="296" y="44"/>
                  </a:lnTo>
                  <a:lnTo>
                    <a:pt x="288" y="52"/>
                  </a:lnTo>
                  <a:lnTo>
                    <a:pt x="282" y="62"/>
                  </a:lnTo>
                  <a:lnTo>
                    <a:pt x="274" y="70"/>
                  </a:lnTo>
                  <a:lnTo>
                    <a:pt x="274" y="70"/>
                  </a:lnTo>
                  <a:lnTo>
                    <a:pt x="264" y="76"/>
                  </a:lnTo>
                  <a:lnTo>
                    <a:pt x="254" y="78"/>
                  </a:lnTo>
                  <a:lnTo>
                    <a:pt x="242" y="78"/>
                  </a:lnTo>
                  <a:lnTo>
                    <a:pt x="230" y="74"/>
                  </a:lnTo>
                  <a:lnTo>
                    <a:pt x="230" y="74"/>
                  </a:lnTo>
                  <a:lnTo>
                    <a:pt x="224" y="68"/>
                  </a:lnTo>
                  <a:lnTo>
                    <a:pt x="224" y="68"/>
                  </a:lnTo>
                  <a:lnTo>
                    <a:pt x="218" y="68"/>
                  </a:lnTo>
                  <a:lnTo>
                    <a:pt x="216" y="70"/>
                  </a:lnTo>
                  <a:lnTo>
                    <a:pt x="214" y="76"/>
                  </a:lnTo>
                  <a:lnTo>
                    <a:pt x="214" y="76"/>
                  </a:lnTo>
                  <a:lnTo>
                    <a:pt x="212" y="80"/>
                  </a:lnTo>
                  <a:lnTo>
                    <a:pt x="208" y="82"/>
                  </a:lnTo>
                  <a:lnTo>
                    <a:pt x="204" y="86"/>
                  </a:lnTo>
                  <a:lnTo>
                    <a:pt x="202" y="90"/>
                  </a:lnTo>
                  <a:lnTo>
                    <a:pt x="202" y="90"/>
                  </a:lnTo>
                  <a:lnTo>
                    <a:pt x="200" y="94"/>
                  </a:lnTo>
                  <a:lnTo>
                    <a:pt x="200" y="100"/>
                  </a:lnTo>
                  <a:lnTo>
                    <a:pt x="204" y="110"/>
                  </a:lnTo>
                  <a:lnTo>
                    <a:pt x="218" y="130"/>
                  </a:lnTo>
                  <a:lnTo>
                    <a:pt x="218" y="130"/>
                  </a:lnTo>
                  <a:lnTo>
                    <a:pt x="220" y="138"/>
                  </a:lnTo>
                  <a:lnTo>
                    <a:pt x="222" y="146"/>
                  </a:lnTo>
                  <a:lnTo>
                    <a:pt x="226" y="162"/>
                  </a:lnTo>
                  <a:lnTo>
                    <a:pt x="226" y="162"/>
                  </a:lnTo>
                  <a:lnTo>
                    <a:pt x="228" y="174"/>
                  </a:lnTo>
                  <a:lnTo>
                    <a:pt x="234" y="186"/>
                  </a:lnTo>
                  <a:lnTo>
                    <a:pt x="250" y="206"/>
                  </a:lnTo>
                  <a:lnTo>
                    <a:pt x="250" y="206"/>
                  </a:lnTo>
                  <a:lnTo>
                    <a:pt x="252" y="210"/>
                  </a:lnTo>
                  <a:lnTo>
                    <a:pt x="252" y="216"/>
                  </a:lnTo>
                  <a:lnTo>
                    <a:pt x="252" y="226"/>
                  </a:lnTo>
                  <a:lnTo>
                    <a:pt x="252" y="226"/>
                  </a:lnTo>
                  <a:lnTo>
                    <a:pt x="252" y="236"/>
                  </a:lnTo>
                  <a:lnTo>
                    <a:pt x="252" y="240"/>
                  </a:lnTo>
                  <a:lnTo>
                    <a:pt x="250" y="244"/>
                  </a:lnTo>
                  <a:lnTo>
                    <a:pt x="250" y="244"/>
                  </a:lnTo>
                  <a:lnTo>
                    <a:pt x="244" y="244"/>
                  </a:lnTo>
                  <a:lnTo>
                    <a:pt x="238" y="244"/>
                  </a:lnTo>
                  <a:lnTo>
                    <a:pt x="224" y="240"/>
                  </a:lnTo>
                  <a:lnTo>
                    <a:pt x="224" y="240"/>
                  </a:lnTo>
                  <a:lnTo>
                    <a:pt x="216" y="232"/>
                  </a:lnTo>
                  <a:lnTo>
                    <a:pt x="208" y="224"/>
                  </a:lnTo>
                  <a:lnTo>
                    <a:pt x="208" y="224"/>
                  </a:lnTo>
                  <a:lnTo>
                    <a:pt x="212" y="222"/>
                  </a:lnTo>
                  <a:lnTo>
                    <a:pt x="214" y="218"/>
                  </a:lnTo>
                  <a:lnTo>
                    <a:pt x="216" y="212"/>
                  </a:lnTo>
                  <a:lnTo>
                    <a:pt x="216" y="208"/>
                  </a:lnTo>
                  <a:lnTo>
                    <a:pt x="214" y="204"/>
                  </a:lnTo>
                  <a:lnTo>
                    <a:pt x="212" y="202"/>
                  </a:lnTo>
                  <a:lnTo>
                    <a:pt x="206" y="200"/>
                  </a:lnTo>
                  <a:lnTo>
                    <a:pt x="206" y="200"/>
                  </a:lnTo>
                  <a:lnTo>
                    <a:pt x="196" y="200"/>
                  </a:lnTo>
                  <a:lnTo>
                    <a:pt x="188" y="204"/>
                  </a:lnTo>
                  <a:lnTo>
                    <a:pt x="188" y="204"/>
                  </a:lnTo>
                  <a:lnTo>
                    <a:pt x="178" y="210"/>
                  </a:lnTo>
                  <a:lnTo>
                    <a:pt x="174" y="216"/>
                  </a:lnTo>
                  <a:lnTo>
                    <a:pt x="174" y="218"/>
                  </a:lnTo>
                  <a:lnTo>
                    <a:pt x="174" y="218"/>
                  </a:lnTo>
                  <a:lnTo>
                    <a:pt x="174" y="218"/>
                  </a:lnTo>
                  <a:lnTo>
                    <a:pt x="168" y="214"/>
                  </a:lnTo>
                  <a:lnTo>
                    <a:pt x="166" y="212"/>
                  </a:lnTo>
                  <a:lnTo>
                    <a:pt x="164" y="208"/>
                  </a:lnTo>
                  <a:lnTo>
                    <a:pt x="164" y="208"/>
                  </a:lnTo>
                  <a:lnTo>
                    <a:pt x="162" y="210"/>
                  </a:lnTo>
                  <a:lnTo>
                    <a:pt x="154" y="212"/>
                  </a:lnTo>
                  <a:lnTo>
                    <a:pt x="142" y="216"/>
                  </a:lnTo>
                  <a:lnTo>
                    <a:pt x="142" y="216"/>
                  </a:lnTo>
                  <a:lnTo>
                    <a:pt x="128" y="220"/>
                  </a:lnTo>
                  <a:lnTo>
                    <a:pt x="122" y="222"/>
                  </a:lnTo>
                  <a:lnTo>
                    <a:pt x="120" y="222"/>
                  </a:lnTo>
                  <a:lnTo>
                    <a:pt x="120" y="220"/>
                  </a:lnTo>
                  <a:lnTo>
                    <a:pt x="120" y="220"/>
                  </a:lnTo>
                  <a:lnTo>
                    <a:pt x="116" y="222"/>
                  </a:lnTo>
                  <a:lnTo>
                    <a:pt x="116" y="222"/>
                  </a:lnTo>
                  <a:lnTo>
                    <a:pt x="116" y="228"/>
                  </a:lnTo>
                  <a:lnTo>
                    <a:pt x="120" y="236"/>
                  </a:lnTo>
                  <a:lnTo>
                    <a:pt x="126" y="252"/>
                  </a:lnTo>
                  <a:lnTo>
                    <a:pt x="126" y="252"/>
                  </a:lnTo>
                  <a:lnTo>
                    <a:pt x="130" y="260"/>
                  </a:lnTo>
                  <a:lnTo>
                    <a:pt x="132" y="268"/>
                  </a:lnTo>
                  <a:lnTo>
                    <a:pt x="132" y="268"/>
                  </a:lnTo>
                  <a:lnTo>
                    <a:pt x="130" y="278"/>
                  </a:lnTo>
                  <a:lnTo>
                    <a:pt x="130" y="282"/>
                  </a:lnTo>
                  <a:lnTo>
                    <a:pt x="130" y="288"/>
                  </a:lnTo>
                  <a:lnTo>
                    <a:pt x="130" y="288"/>
                  </a:lnTo>
                  <a:lnTo>
                    <a:pt x="132" y="294"/>
                  </a:lnTo>
                  <a:lnTo>
                    <a:pt x="136" y="298"/>
                  </a:lnTo>
                  <a:lnTo>
                    <a:pt x="144" y="302"/>
                  </a:lnTo>
                  <a:lnTo>
                    <a:pt x="144" y="302"/>
                  </a:lnTo>
                  <a:lnTo>
                    <a:pt x="158" y="310"/>
                  </a:lnTo>
                  <a:lnTo>
                    <a:pt x="172" y="316"/>
                  </a:lnTo>
                  <a:lnTo>
                    <a:pt x="172" y="316"/>
                  </a:lnTo>
                  <a:lnTo>
                    <a:pt x="188" y="324"/>
                  </a:lnTo>
                  <a:lnTo>
                    <a:pt x="202" y="332"/>
                  </a:lnTo>
                  <a:lnTo>
                    <a:pt x="216" y="338"/>
                  </a:lnTo>
                  <a:lnTo>
                    <a:pt x="224" y="340"/>
                  </a:lnTo>
                  <a:lnTo>
                    <a:pt x="234" y="340"/>
                  </a:lnTo>
                  <a:lnTo>
                    <a:pt x="234" y="340"/>
                  </a:lnTo>
                  <a:lnTo>
                    <a:pt x="234" y="356"/>
                  </a:lnTo>
                  <a:lnTo>
                    <a:pt x="234" y="364"/>
                  </a:lnTo>
                  <a:lnTo>
                    <a:pt x="232" y="372"/>
                  </a:lnTo>
                  <a:lnTo>
                    <a:pt x="232" y="372"/>
                  </a:lnTo>
                  <a:lnTo>
                    <a:pt x="230" y="378"/>
                  </a:lnTo>
                  <a:lnTo>
                    <a:pt x="226" y="380"/>
                  </a:lnTo>
                  <a:lnTo>
                    <a:pt x="218" y="384"/>
                  </a:lnTo>
                  <a:lnTo>
                    <a:pt x="208" y="386"/>
                  </a:lnTo>
                  <a:lnTo>
                    <a:pt x="198" y="386"/>
                  </a:lnTo>
                  <a:lnTo>
                    <a:pt x="198" y="386"/>
                  </a:lnTo>
                  <a:lnTo>
                    <a:pt x="188" y="386"/>
                  </a:lnTo>
                  <a:lnTo>
                    <a:pt x="178" y="390"/>
                  </a:lnTo>
                  <a:lnTo>
                    <a:pt x="170" y="394"/>
                  </a:lnTo>
                  <a:lnTo>
                    <a:pt x="160" y="394"/>
                  </a:lnTo>
                  <a:lnTo>
                    <a:pt x="160" y="394"/>
                  </a:lnTo>
                  <a:lnTo>
                    <a:pt x="156" y="394"/>
                  </a:lnTo>
                  <a:lnTo>
                    <a:pt x="152" y="392"/>
                  </a:lnTo>
                  <a:lnTo>
                    <a:pt x="144" y="388"/>
                  </a:lnTo>
                  <a:lnTo>
                    <a:pt x="144" y="388"/>
                  </a:lnTo>
                  <a:lnTo>
                    <a:pt x="138" y="388"/>
                  </a:lnTo>
                  <a:lnTo>
                    <a:pt x="134" y="390"/>
                  </a:lnTo>
                  <a:lnTo>
                    <a:pt x="126" y="398"/>
                  </a:lnTo>
                  <a:lnTo>
                    <a:pt x="126" y="398"/>
                  </a:lnTo>
                  <a:lnTo>
                    <a:pt x="118" y="406"/>
                  </a:lnTo>
                  <a:lnTo>
                    <a:pt x="110" y="412"/>
                  </a:lnTo>
                  <a:lnTo>
                    <a:pt x="104" y="418"/>
                  </a:lnTo>
                  <a:lnTo>
                    <a:pt x="96" y="424"/>
                  </a:lnTo>
                  <a:lnTo>
                    <a:pt x="96" y="424"/>
                  </a:lnTo>
                  <a:lnTo>
                    <a:pt x="94" y="432"/>
                  </a:lnTo>
                  <a:lnTo>
                    <a:pt x="90" y="438"/>
                  </a:lnTo>
                  <a:lnTo>
                    <a:pt x="90" y="438"/>
                  </a:lnTo>
                  <a:lnTo>
                    <a:pt x="82" y="448"/>
                  </a:lnTo>
                  <a:lnTo>
                    <a:pt x="78" y="454"/>
                  </a:lnTo>
                  <a:lnTo>
                    <a:pt x="78" y="462"/>
                  </a:lnTo>
                  <a:lnTo>
                    <a:pt x="82" y="474"/>
                  </a:lnTo>
                  <a:lnTo>
                    <a:pt x="82" y="474"/>
                  </a:lnTo>
                  <a:lnTo>
                    <a:pt x="90" y="488"/>
                  </a:lnTo>
                  <a:lnTo>
                    <a:pt x="92" y="496"/>
                  </a:lnTo>
                  <a:lnTo>
                    <a:pt x="92" y="500"/>
                  </a:lnTo>
                  <a:lnTo>
                    <a:pt x="92" y="500"/>
                  </a:lnTo>
                  <a:lnTo>
                    <a:pt x="90" y="502"/>
                  </a:lnTo>
                  <a:lnTo>
                    <a:pt x="86" y="502"/>
                  </a:lnTo>
                  <a:lnTo>
                    <a:pt x="84" y="502"/>
                  </a:lnTo>
                  <a:lnTo>
                    <a:pt x="82" y="506"/>
                  </a:lnTo>
                  <a:lnTo>
                    <a:pt x="82" y="506"/>
                  </a:lnTo>
                  <a:lnTo>
                    <a:pt x="82" y="510"/>
                  </a:lnTo>
                  <a:lnTo>
                    <a:pt x="86" y="512"/>
                  </a:lnTo>
                  <a:lnTo>
                    <a:pt x="90" y="518"/>
                  </a:lnTo>
                  <a:lnTo>
                    <a:pt x="90" y="518"/>
                  </a:lnTo>
                  <a:lnTo>
                    <a:pt x="92" y="524"/>
                  </a:lnTo>
                  <a:lnTo>
                    <a:pt x="92" y="530"/>
                  </a:lnTo>
                  <a:lnTo>
                    <a:pt x="92" y="534"/>
                  </a:lnTo>
                  <a:lnTo>
                    <a:pt x="94" y="540"/>
                  </a:lnTo>
                  <a:lnTo>
                    <a:pt x="94" y="540"/>
                  </a:lnTo>
                  <a:lnTo>
                    <a:pt x="100" y="548"/>
                  </a:lnTo>
                  <a:lnTo>
                    <a:pt x="106" y="556"/>
                  </a:lnTo>
                  <a:lnTo>
                    <a:pt x="106" y="556"/>
                  </a:lnTo>
                  <a:lnTo>
                    <a:pt x="100" y="558"/>
                  </a:lnTo>
                  <a:lnTo>
                    <a:pt x="100" y="558"/>
                  </a:lnTo>
                  <a:lnTo>
                    <a:pt x="100" y="562"/>
                  </a:lnTo>
                  <a:lnTo>
                    <a:pt x="102" y="566"/>
                  </a:lnTo>
                  <a:lnTo>
                    <a:pt x="106" y="572"/>
                  </a:lnTo>
                  <a:lnTo>
                    <a:pt x="114" y="578"/>
                  </a:lnTo>
                  <a:lnTo>
                    <a:pt x="122" y="578"/>
                  </a:lnTo>
                  <a:lnTo>
                    <a:pt x="122" y="578"/>
                  </a:lnTo>
                  <a:lnTo>
                    <a:pt x="126" y="578"/>
                  </a:lnTo>
                  <a:lnTo>
                    <a:pt x="130" y="574"/>
                  </a:lnTo>
                  <a:lnTo>
                    <a:pt x="136" y="568"/>
                  </a:lnTo>
                  <a:lnTo>
                    <a:pt x="140" y="558"/>
                  </a:lnTo>
                  <a:lnTo>
                    <a:pt x="144" y="552"/>
                  </a:lnTo>
                  <a:lnTo>
                    <a:pt x="144" y="552"/>
                  </a:lnTo>
                  <a:lnTo>
                    <a:pt x="148" y="558"/>
                  </a:lnTo>
                  <a:lnTo>
                    <a:pt x="150" y="566"/>
                  </a:lnTo>
                  <a:lnTo>
                    <a:pt x="150" y="580"/>
                  </a:lnTo>
                  <a:lnTo>
                    <a:pt x="150" y="580"/>
                  </a:lnTo>
                  <a:lnTo>
                    <a:pt x="150" y="586"/>
                  </a:lnTo>
                  <a:lnTo>
                    <a:pt x="150" y="592"/>
                  </a:lnTo>
                  <a:lnTo>
                    <a:pt x="144" y="600"/>
                  </a:lnTo>
                  <a:lnTo>
                    <a:pt x="144" y="600"/>
                  </a:lnTo>
                  <a:lnTo>
                    <a:pt x="142" y="608"/>
                  </a:lnTo>
                  <a:lnTo>
                    <a:pt x="142" y="612"/>
                  </a:lnTo>
                  <a:lnTo>
                    <a:pt x="142" y="622"/>
                  </a:lnTo>
                  <a:lnTo>
                    <a:pt x="142" y="626"/>
                  </a:lnTo>
                  <a:lnTo>
                    <a:pt x="140" y="630"/>
                  </a:lnTo>
                  <a:lnTo>
                    <a:pt x="136" y="634"/>
                  </a:lnTo>
                  <a:lnTo>
                    <a:pt x="130" y="640"/>
                  </a:lnTo>
                  <a:lnTo>
                    <a:pt x="130" y="640"/>
                  </a:lnTo>
                  <a:lnTo>
                    <a:pt x="134" y="644"/>
                  </a:lnTo>
                  <a:lnTo>
                    <a:pt x="140" y="646"/>
                  </a:lnTo>
                  <a:lnTo>
                    <a:pt x="152" y="648"/>
                  </a:lnTo>
                  <a:lnTo>
                    <a:pt x="152" y="648"/>
                  </a:lnTo>
                  <a:lnTo>
                    <a:pt x="158" y="648"/>
                  </a:lnTo>
                  <a:lnTo>
                    <a:pt x="162" y="644"/>
                  </a:lnTo>
                  <a:lnTo>
                    <a:pt x="166" y="640"/>
                  </a:lnTo>
                  <a:lnTo>
                    <a:pt x="170" y="638"/>
                  </a:lnTo>
                  <a:lnTo>
                    <a:pt x="170" y="638"/>
                  </a:lnTo>
                  <a:lnTo>
                    <a:pt x="178" y="636"/>
                  </a:lnTo>
                  <a:lnTo>
                    <a:pt x="184" y="640"/>
                  </a:lnTo>
                  <a:lnTo>
                    <a:pt x="190" y="646"/>
                  </a:lnTo>
                  <a:lnTo>
                    <a:pt x="194" y="654"/>
                  </a:lnTo>
                  <a:lnTo>
                    <a:pt x="202" y="668"/>
                  </a:lnTo>
                  <a:lnTo>
                    <a:pt x="206" y="672"/>
                  </a:lnTo>
                  <a:lnTo>
                    <a:pt x="210" y="672"/>
                  </a:lnTo>
                  <a:lnTo>
                    <a:pt x="210" y="672"/>
                  </a:lnTo>
                  <a:lnTo>
                    <a:pt x="214" y="670"/>
                  </a:lnTo>
                  <a:lnTo>
                    <a:pt x="218" y="668"/>
                  </a:lnTo>
                  <a:lnTo>
                    <a:pt x="222" y="664"/>
                  </a:lnTo>
                  <a:lnTo>
                    <a:pt x="226" y="662"/>
                  </a:lnTo>
                  <a:lnTo>
                    <a:pt x="226" y="662"/>
                  </a:lnTo>
                  <a:lnTo>
                    <a:pt x="238" y="662"/>
                  </a:lnTo>
                  <a:lnTo>
                    <a:pt x="242" y="662"/>
                  </a:lnTo>
                  <a:lnTo>
                    <a:pt x="248" y="660"/>
                  </a:lnTo>
                  <a:lnTo>
                    <a:pt x="248" y="660"/>
                  </a:lnTo>
                  <a:lnTo>
                    <a:pt x="250" y="660"/>
                  </a:lnTo>
                  <a:lnTo>
                    <a:pt x="252" y="664"/>
                  </a:lnTo>
                  <a:lnTo>
                    <a:pt x="254" y="672"/>
                  </a:lnTo>
                  <a:lnTo>
                    <a:pt x="254" y="672"/>
                  </a:lnTo>
                  <a:lnTo>
                    <a:pt x="250" y="678"/>
                  </a:lnTo>
                  <a:lnTo>
                    <a:pt x="248" y="684"/>
                  </a:lnTo>
                  <a:lnTo>
                    <a:pt x="248" y="684"/>
                  </a:lnTo>
                  <a:lnTo>
                    <a:pt x="240" y="702"/>
                  </a:lnTo>
                  <a:lnTo>
                    <a:pt x="230" y="718"/>
                  </a:lnTo>
                  <a:lnTo>
                    <a:pt x="230" y="718"/>
                  </a:lnTo>
                  <a:lnTo>
                    <a:pt x="224" y="728"/>
                  </a:lnTo>
                  <a:lnTo>
                    <a:pt x="216" y="738"/>
                  </a:lnTo>
                  <a:lnTo>
                    <a:pt x="200" y="750"/>
                  </a:lnTo>
                  <a:lnTo>
                    <a:pt x="164" y="770"/>
                  </a:lnTo>
                  <a:lnTo>
                    <a:pt x="164" y="770"/>
                  </a:lnTo>
                  <a:lnTo>
                    <a:pt x="144" y="782"/>
                  </a:lnTo>
                  <a:lnTo>
                    <a:pt x="134" y="786"/>
                  </a:lnTo>
                  <a:lnTo>
                    <a:pt x="122" y="788"/>
                  </a:lnTo>
                  <a:lnTo>
                    <a:pt x="122" y="788"/>
                  </a:lnTo>
                  <a:lnTo>
                    <a:pt x="110" y="790"/>
                  </a:lnTo>
                  <a:lnTo>
                    <a:pt x="98" y="794"/>
                  </a:lnTo>
                  <a:lnTo>
                    <a:pt x="76" y="808"/>
                  </a:lnTo>
                  <a:lnTo>
                    <a:pt x="76" y="808"/>
                  </a:lnTo>
                  <a:lnTo>
                    <a:pt x="66" y="812"/>
                  </a:lnTo>
                  <a:lnTo>
                    <a:pt x="56" y="814"/>
                  </a:lnTo>
                  <a:lnTo>
                    <a:pt x="36" y="818"/>
                  </a:lnTo>
                  <a:lnTo>
                    <a:pt x="26" y="820"/>
                  </a:lnTo>
                  <a:lnTo>
                    <a:pt x="16" y="824"/>
                  </a:lnTo>
                  <a:lnTo>
                    <a:pt x="8" y="828"/>
                  </a:lnTo>
                  <a:lnTo>
                    <a:pt x="0" y="836"/>
                  </a:lnTo>
                  <a:lnTo>
                    <a:pt x="0" y="836"/>
                  </a:lnTo>
                  <a:lnTo>
                    <a:pt x="2" y="842"/>
                  </a:lnTo>
                  <a:lnTo>
                    <a:pt x="4" y="846"/>
                  </a:lnTo>
                  <a:lnTo>
                    <a:pt x="8" y="848"/>
                  </a:lnTo>
                  <a:lnTo>
                    <a:pt x="12" y="848"/>
                  </a:lnTo>
                  <a:lnTo>
                    <a:pt x="20" y="844"/>
                  </a:lnTo>
                  <a:lnTo>
                    <a:pt x="28" y="842"/>
                  </a:lnTo>
                  <a:lnTo>
                    <a:pt x="28" y="842"/>
                  </a:lnTo>
                  <a:lnTo>
                    <a:pt x="40" y="840"/>
                  </a:lnTo>
                  <a:lnTo>
                    <a:pt x="52" y="842"/>
                  </a:lnTo>
                  <a:lnTo>
                    <a:pt x="52" y="842"/>
                  </a:lnTo>
                  <a:lnTo>
                    <a:pt x="52" y="836"/>
                  </a:lnTo>
                  <a:lnTo>
                    <a:pt x="54" y="832"/>
                  </a:lnTo>
                  <a:lnTo>
                    <a:pt x="56" y="830"/>
                  </a:lnTo>
                  <a:lnTo>
                    <a:pt x="60" y="830"/>
                  </a:lnTo>
                  <a:lnTo>
                    <a:pt x="78" y="830"/>
                  </a:lnTo>
                  <a:lnTo>
                    <a:pt x="78" y="830"/>
                  </a:lnTo>
                  <a:lnTo>
                    <a:pt x="90" y="828"/>
                  </a:lnTo>
                  <a:lnTo>
                    <a:pt x="100" y="824"/>
                  </a:lnTo>
                  <a:lnTo>
                    <a:pt x="110" y="820"/>
                  </a:lnTo>
                  <a:lnTo>
                    <a:pt x="116" y="820"/>
                  </a:lnTo>
                  <a:lnTo>
                    <a:pt x="124" y="822"/>
                  </a:lnTo>
                  <a:lnTo>
                    <a:pt x="124" y="822"/>
                  </a:lnTo>
                  <a:lnTo>
                    <a:pt x="124" y="834"/>
                  </a:lnTo>
                  <a:lnTo>
                    <a:pt x="126" y="836"/>
                  </a:lnTo>
                  <a:lnTo>
                    <a:pt x="132" y="838"/>
                  </a:lnTo>
                  <a:lnTo>
                    <a:pt x="132" y="838"/>
                  </a:lnTo>
                  <a:lnTo>
                    <a:pt x="132" y="830"/>
                  </a:lnTo>
                  <a:lnTo>
                    <a:pt x="134" y="820"/>
                  </a:lnTo>
                  <a:lnTo>
                    <a:pt x="134" y="820"/>
                  </a:lnTo>
                  <a:lnTo>
                    <a:pt x="138" y="816"/>
                  </a:lnTo>
                  <a:lnTo>
                    <a:pt x="142" y="812"/>
                  </a:lnTo>
                  <a:lnTo>
                    <a:pt x="152" y="808"/>
                  </a:lnTo>
                  <a:lnTo>
                    <a:pt x="152" y="808"/>
                  </a:lnTo>
                  <a:lnTo>
                    <a:pt x="156" y="814"/>
                  </a:lnTo>
                  <a:lnTo>
                    <a:pt x="160" y="818"/>
                  </a:lnTo>
                  <a:lnTo>
                    <a:pt x="160" y="818"/>
                  </a:lnTo>
                  <a:lnTo>
                    <a:pt x="164" y="818"/>
                  </a:lnTo>
                  <a:lnTo>
                    <a:pt x="166" y="818"/>
                  </a:lnTo>
                  <a:lnTo>
                    <a:pt x="168" y="812"/>
                  </a:lnTo>
                  <a:lnTo>
                    <a:pt x="168" y="812"/>
                  </a:lnTo>
                  <a:lnTo>
                    <a:pt x="174" y="808"/>
                  </a:lnTo>
                  <a:lnTo>
                    <a:pt x="178" y="808"/>
                  </a:lnTo>
                  <a:lnTo>
                    <a:pt x="184" y="808"/>
                  </a:lnTo>
                  <a:lnTo>
                    <a:pt x="190" y="808"/>
                  </a:lnTo>
                  <a:lnTo>
                    <a:pt x="190" y="808"/>
                  </a:lnTo>
                  <a:lnTo>
                    <a:pt x="194" y="806"/>
                  </a:lnTo>
                  <a:lnTo>
                    <a:pt x="198" y="804"/>
                  </a:lnTo>
                  <a:lnTo>
                    <a:pt x="200" y="798"/>
                  </a:lnTo>
                  <a:lnTo>
                    <a:pt x="200" y="792"/>
                  </a:lnTo>
                  <a:lnTo>
                    <a:pt x="204" y="786"/>
                  </a:lnTo>
                  <a:lnTo>
                    <a:pt x="204" y="786"/>
                  </a:lnTo>
                  <a:lnTo>
                    <a:pt x="206" y="784"/>
                  </a:lnTo>
                  <a:lnTo>
                    <a:pt x="208" y="784"/>
                  </a:lnTo>
                  <a:lnTo>
                    <a:pt x="212" y="784"/>
                  </a:lnTo>
                  <a:lnTo>
                    <a:pt x="212" y="784"/>
                  </a:lnTo>
                  <a:lnTo>
                    <a:pt x="216" y="782"/>
                  </a:lnTo>
                  <a:lnTo>
                    <a:pt x="220" y="778"/>
                  </a:lnTo>
                  <a:lnTo>
                    <a:pt x="220" y="778"/>
                  </a:lnTo>
                  <a:lnTo>
                    <a:pt x="230" y="770"/>
                  </a:lnTo>
                  <a:lnTo>
                    <a:pt x="236" y="768"/>
                  </a:lnTo>
                  <a:lnTo>
                    <a:pt x="242" y="766"/>
                  </a:lnTo>
                  <a:lnTo>
                    <a:pt x="242" y="766"/>
                  </a:lnTo>
                  <a:lnTo>
                    <a:pt x="250" y="764"/>
                  </a:lnTo>
                  <a:lnTo>
                    <a:pt x="256" y="760"/>
                  </a:lnTo>
                  <a:lnTo>
                    <a:pt x="266" y="750"/>
                  </a:lnTo>
                  <a:lnTo>
                    <a:pt x="266" y="750"/>
                  </a:lnTo>
                  <a:lnTo>
                    <a:pt x="276" y="740"/>
                  </a:lnTo>
                  <a:lnTo>
                    <a:pt x="286" y="732"/>
                  </a:lnTo>
                  <a:lnTo>
                    <a:pt x="310" y="718"/>
                  </a:lnTo>
                  <a:lnTo>
                    <a:pt x="310" y="718"/>
                  </a:lnTo>
                  <a:lnTo>
                    <a:pt x="330" y="702"/>
                  </a:lnTo>
                  <a:lnTo>
                    <a:pt x="350" y="684"/>
                  </a:lnTo>
                  <a:lnTo>
                    <a:pt x="350" y="684"/>
                  </a:lnTo>
                  <a:lnTo>
                    <a:pt x="352" y="682"/>
                  </a:lnTo>
                  <a:lnTo>
                    <a:pt x="356" y="680"/>
                  </a:lnTo>
                  <a:lnTo>
                    <a:pt x="356" y="680"/>
                  </a:lnTo>
                  <a:lnTo>
                    <a:pt x="356" y="678"/>
                  </a:lnTo>
                  <a:lnTo>
                    <a:pt x="356" y="674"/>
                  </a:lnTo>
                  <a:lnTo>
                    <a:pt x="354" y="668"/>
                  </a:lnTo>
                  <a:lnTo>
                    <a:pt x="350" y="662"/>
                  </a:lnTo>
                  <a:lnTo>
                    <a:pt x="346" y="656"/>
                  </a:lnTo>
                  <a:lnTo>
                    <a:pt x="346" y="656"/>
                  </a:lnTo>
                  <a:lnTo>
                    <a:pt x="340" y="660"/>
                  </a:lnTo>
                  <a:lnTo>
                    <a:pt x="336" y="658"/>
                  </a:lnTo>
                  <a:lnTo>
                    <a:pt x="334" y="658"/>
                  </a:lnTo>
                  <a:lnTo>
                    <a:pt x="334" y="654"/>
                  </a:lnTo>
                  <a:lnTo>
                    <a:pt x="334" y="654"/>
                  </a:lnTo>
                  <a:lnTo>
                    <a:pt x="336" y="650"/>
                  </a:lnTo>
                  <a:lnTo>
                    <a:pt x="338" y="646"/>
                  </a:lnTo>
                  <a:lnTo>
                    <a:pt x="344" y="642"/>
                  </a:lnTo>
                  <a:lnTo>
                    <a:pt x="344" y="642"/>
                  </a:lnTo>
                  <a:lnTo>
                    <a:pt x="350" y="642"/>
                  </a:lnTo>
                  <a:lnTo>
                    <a:pt x="356" y="640"/>
                  </a:lnTo>
                  <a:lnTo>
                    <a:pt x="362" y="636"/>
                  </a:lnTo>
                  <a:lnTo>
                    <a:pt x="368" y="628"/>
                  </a:lnTo>
                  <a:lnTo>
                    <a:pt x="378" y="616"/>
                  </a:lnTo>
                  <a:lnTo>
                    <a:pt x="384" y="606"/>
                  </a:lnTo>
                  <a:lnTo>
                    <a:pt x="384" y="606"/>
                  </a:lnTo>
                  <a:lnTo>
                    <a:pt x="398" y="586"/>
                  </a:lnTo>
                  <a:lnTo>
                    <a:pt x="398" y="586"/>
                  </a:lnTo>
                  <a:lnTo>
                    <a:pt x="406" y="574"/>
                  </a:lnTo>
                  <a:lnTo>
                    <a:pt x="422" y="560"/>
                  </a:lnTo>
                  <a:lnTo>
                    <a:pt x="430" y="554"/>
                  </a:lnTo>
                  <a:lnTo>
                    <a:pt x="436" y="552"/>
                  </a:lnTo>
                  <a:lnTo>
                    <a:pt x="440" y="552"/>
                  </a:lnTo>
                  <a:lnTo>
                    <a:pt x="442" y="554"/>
                  </a:lnTo>
                  <a:lnTo>
                    <a:pt x="444" y="556"/>
                  </a:lnTo>
                  <a:lnTo>
                    <a:pt x="446" y="562"/>
                  </a:lnTo>
                  <a:lnTo>
                    <a:pt x="446" y="562"/>
                  </a:lnTo>
                  <a:lnTo>
                    <a:pt x="444" y="564"/>
                  </a:lnTo>
                  <a:lnTo>
                    <a:pt x="444" y="566"/>
                  </a:lnTo>
                  <a:lnTo>
                    <a:pt x="438" y="570"/>
                  </a:lnTo>
                  <a:lnTo>
                    <a:pt x="426" y="576"/>
                  </a:lnTo>
                  <a:lnTo>
                    <a:pt x="426" y="576"/>
                  </a:lnTo>
                  <a:lnTo>
                    <a:pt x="418" y="578"/>
                  </a:lnTo>
                  <a:lnTo>
                    <a:pt x="416" y="580"/>
                  </a:lnTo>
                  <a:lnTo>
                    <a:pt x="414" y="586"/>
                  </a:lnTo>
                  <a:lnTo>
                    <a:pt x="414" y="586"/>
                  </a:lnTo>
                  <a:lnTo>
                    <a:pt x="412" y="596"/>
                  </a:lnTo>
                  <a:lnTo>
                    <a:pt x="408" y="608"/>
                  </a:lnTo>
                  <a:lnTo>
                    <a:pt x="408" y="608"/>
                  </a:lnTo>
                  <a:lnTo>
                    <a:pt x="404" y="616"/>
                  </a:lnTo>
                  <a:lnTo>
                    <a:pt x="402" y="624"/>
                  </a:lnTo>
                  <a:lnTo>
                    <a:pt x="402" y="624"/>
                  </a:lnTo>
                  <a:lnTo>
                    <a:pt x="402" y="630"/>
                  </a:lnTo>
                  <a:lnTo>
                    <a:pt x="402" y="634"/>
                  </a:lnTo>
                  <a:lnTo>
                    <a:pt x="404" y="636"/>
                  </a:lnTo>
                  <a:lnTo>
                    <a:pt x="404" y="636"/>
                  </a:lnTo>
                  <a:lnTo>
                    <a:pt x="408" y="636"/>
                  </a:lnTo>
                  <a:lnTo>
                    <a:pt x="412" y="636"/>
                  </a:lnTo>
                  <a:lnTo>
                    <a:pt x="418" y="636"/>
                  </a:lnTo>
                  <a:lnTo>
                    <a:pt x="420" y="634"/>
                  </a:lnTo>
                  <a:lnTo>
                    <a:pt x="420" y="634"/>
                  </a:lnTo>
                  <a:lnTo>
                    <a:pt x="418" y="638"/>
                  </a:lnTo>
                  <a:lnTo>
                    <a:pt x="414" y="642"/>
                  </a:lnTo>
                  <a:lnTo>
                    <a:pt x="402" y="650"/>
                  </a:lnTo>
                  <a:lnTo>
                    <a:pt x="398" y="652"/>
                  </a:lnTo>
                  <a:lnTo>
                    <a:pt x="394" y="656"/>
                  </a:lnTo>
                  <a:lnTo>
                    <a:pt x="394" y="660"/>
                  </a:lnTo>
                  <a:lnTo>
                    <a:pt x="398" y="664"/>
                  </a:lnTo>
                  <a:lnTo>
                    <a:pt x="398" y="664"/>
                  </a:lnTo>
                  <a:lnTo>
                    <a:pt x="402" y="664"/>
                  </a:lnTo>
                  <a:lnTo>
                    <a:pt x="406" y="662"/>
                  </a:lnTo>
                  <a:lnTo>
                    <a:pt x="416" y="658"/>
                  </a:lnTo>
                  <a:lnTo>
                    <a:pt x="434" y="648"/>
                  </a:lnTo>
                  <a:lnTo>
                    <a:pt x="434" y="648"/>
                  </a:lnTo>
                  <a:lnTo>
                    <a:pt x="434" y="652"/>
                  </a:lnTo>
                  <a:lnTo>
                    <a:pt x="432" y="656"/>
                  </a:lnTo>
                  <a:lnTo>
                    <a:pt x="432" y="656"/>
                  </a:lnTo>
                  <a:lnTo>
                    <a:pt x="448" y="640"/>
                  </a:lnTo>
                  <a:lnTo>
                    <a:pt x="456" y="632"/>
                  </a:lnTo>
                  <a:lnTo>
                    <a:pt x="460" y="622"/>
                  </a:lnTo>
                  <a:lnTo>
                    <a:pt x="460" y="622"/>
                  </a:lnTo>
                  <a:lnTo>
                    <a:pt x="466" y="628"/>
                  </a:lnTo>
                  <a:lnTo>
                    <a:pt x="470" y="628"/>
                  </a:lnTo>
                  <a:lnTo>
                    <a:pt x="476" y="626"/>
                  </a:lnTo>
                  <a:lnTo>
                    <a:pt x="482" y="622"/>
                  </a:lnTo>
                  <a:lnTo>
                    <a:pt x="490" y="612"/>
                  </a:lnTo>
                  <a:lnTo>
                    <a:pt x="496" y="602"/>
                  </a:lnTo>
                  <a:lnTo>
                    <a:pt x="496" y="602"/>
                  </a:lnTo>
                  <a:lnTo>
                    <a:pt x="500" y="586"/>
                  </a:lnTo>
                  <a:lnTo>
                    <a:pt x="502" y="582"/>
                  </a:lnTo>
                  <a:lnTo>
                    <a:pt x="504" y="580"/>
                  </a:lnTo>
                  <a:lnTo>
                    <a:pt x="508" y="578"/>
                  </a:lnTo>
                  <a:lnTo>
                    <a:pt x="514" y="578"/>
                  </a:lnTo>
                  <a:lnTo>
                    <a:pt x="514" y="578"/>
                  </a:lnTo>
                  <a:lnTo>
                    <a:pt x="520" y="578"/>
                  </a:lnTo>
                  <a:lnTo>
                    <a:pt x="526" y="580"/>
                  </a:lnTo>
                  <a:lnTo>
                    <a:pt x="534" y="588"/>
                  </a:lnTo>
                  <a:lnTo>
                    <a:pt x="540" y="596"/>
                  </a:lnTo>
                  <a:lnTo>
                    <a:pt x="548" y="606"/>
                  </a:lnTo>
                  <a:lnTo>
                    <a:pt x="548" y="606"/>
                  </a:lnTo>
                  <a:lnTo>
                    <a:pt x="554" y="612"/>
                  </a:lnTo>
                  <a:lnTo>
                    <a:pt x="562" y="618"/>
                  </a:lnTo>
                  <a:lnTo>
                    <a:pt x="572" y="622"/>
                  </a:lnTo>
                  <a:lnTo>
                    <a:pt x="582" y="624"/>
                  </a:lnTo>
                  <a:lnTo>
                    <a:pt x="602" y="628"/>
                  </a:lnTo>
                  <a:lnTo>
                    <a:pt x="622" y="630"/>
                  </a:lnTo>
                  <a:lnTo>
                    <a:pt x="622" y="630"/>
                  </a:lnTo>
                  <a:lnTo>
                    <a:pt x="644" y="632"/>
                  </a:lnTo>
                  <a:lnTo>
                    <a:pt x="668" y="636"/>
                  </a:lnTo>
                  <a:lnTo>
                    <a:pt x="668" y="636"/>
                  </a:lnTo>
                  <a:lnTo>
                    <a:pt x="680" y="640"/>
                  </a:lnTo>
                  <a:lnTo>
                    <a:pt x="694" y="646"/>
                  </a:lnTo>
                  <a:lnTo>
                    <a:pt x="706" y="652"/>
                  </a:lnTo>
                  <a:lnTo>
                    <a:pt x="718" y="660"/>
                  </a:lnTo>
                  <a:lnTo>
                    <a:pt x="742" y="678"/>
                  </a:lnTo>
                  <a:lnTo>
                    <a:pt x="764" y="696"/>
                  </a:lnTo>
                  <a:lnTo>
                    <a:pt x="762" y="696"/>
                  </a:lnTo>
                  <a:lnTo>
                    <a:pt x="762" y="696"/>
                  </a:lnTo>
                  <a:lnTo>
                    <a:pt x="766" y="698"/>
                  </a:lnTo>
                  <a:lnTo>
                    <a:pt x="774" y="702"/>
                  </a:lnTo>
                  <a:lnTo>
                    <a:pt x="786" y="708"/>
                  </a:lnTo>
                  <a:lnTo>
                    <a:pt x="786" y="708"/>
                  </a:lnTo>
                  <a:lnTo>
                    <a:pt x="790" y="710"/>
                  </a:lnTo>
                  <a:lnTo>
                    <a:pt x="794" y="710"/>
                  </a:lnTo>
                  <a:lnTo>
                    <a:pt x="794" y="710"/>
                  </a:lnTo>
                  <a:lnTo>
                    <a:pt x="792" y="712"/>
                  </a:lnTo>
                  <a:lnTo>
                    <a:pt x="792" y="716"/>
                  </a:lnTo>
                  <a:lnTo>
                    <a:pt x="800" y="728"/>
                  </a:lnTo>
                  <a:lnTo>
                    <a:pt x="814" y="744"/>
                  </a:lnTo>
                  <a:lnTo>
                    <a:pt x="814" y="744"/>
                  </a:lnTo>
                  <a:lnTo>
                    <a:pt x="824" y="756"/>
                  </a:lnTo>
                  <a:lnTo>
                    <a:pt x="830" y="768"/>
                  </a:lnTo>
                  <a:lnTo>
                    <a:pt x="842" y="796"/>
                  </a:lnTo>
                  <a:lnTo>
                    <a:pt x="842" y="796"/>
                  </a:lnTo>
                  <a:lnTo>
                    <a:pt x="846" y="802"/>
                  </a:lnTo>
                  <a:lnTo>
                    <a:pt x="848" y="806"/>
                  </a:lnTo>
                  <a:lnTo>
                    <a:pt x="852" y="808"/>
                  </a:lnTo>
                  <a:lnTo>
                    <a:pt x="852" y="808"/>
                  </a:lnTo>
                  <a:lnTo>
                    <a:pt x="856" y="810"/>
                  </a:lnTo>
                  <a:lnTo>
                    <a:pt x="860" y="808"/>
                  </a:lnTo>
                  <a:lnTo>
                    <a:pt x="866" y="806"/>
                  </a:lnTo>
                  <a:lnTo>
                    <a:pt x="870" y="804"/>
                  </a:lnTo>
                  <a:lnTo>
                    <a:pt x="870" y="804"/>
                  </a:lnTo>
                  <a:lnTo>
                    <a:pt x="876" y="808"/>
                  </a:lnTo>
                  <a:lnTo>
                    <a:pt x="884" y="814"/>
                  </a:lnTo>
                  <a:lnTo>
                    <a:pt x="894" y="826"/>
                  </a:lnTo>
                  <a:lnTo>
                    <a:pt x="894" y="826"/>
                  </a:lnTo>
                  <a:lnTo>
                    <a:pt x="898" y="834"/>
                  </a:lnTo>
                  <a:lnTo>
                    <a:pt x="900" y="840"/>
                  </a:lnTo>
                  <a:lnTo>
                    <a:pt x="906" y="854"/>
                  </a:lnTo>
                  <a:lnTo>
                    <a:pt x="912" y="868"/>
                  </a:lnTo>
                  <a:lnTo>
                    <a:pt x="916" y="874"/>
                  </a:lnTo>
                  <a:lnTo>
                    <a:pt x="924" y="878"/>
                  </a:lnTo>
                  <a:lnTo>
                    <a:pt x="924" y="878"/>
                  </a:lnTo>
                  <a:lnTo>
                    <a:pt x="932" y="874"/>
                  </a:lnTo>
                  <a:lnTo>
                    <a:pt x="932" y="874"/>
                  </a:lnTo>
                  <a:lnTo>
                    <a:pt x="940" y="872"/>
                  </a:lnTo>
                  <a:lnTo>
                    <a:pt x="948" y="872"/>
                  </a:lnTo>
                  <a:lnTo>
                    <a:pt x="948" y="872"/>
                  </a:lnTo>
                  <a:lnTo>
                    <a:pt x="948" y="866"/>
                  </a:lnTo>
                  <a:lnTo>
                    <a:pt x="952" y="862"/>
                  </a:lnTo>
                  <a:lnTo>
                    <a:pt x="962" y="852"/>
                  </a:lnTo>
                  <a:lnTo>
                    <a:pt x="962" y="852"/>
                  </a:lnTo>
                  <a:lnTo>
                    <a:pt x="966" y="854"/>
                  </a:lnTo>
                  <a:lnTo>
                    <a:pt x="972" y="858"/>
                  </a:lnTo>
                  <a:lnTo>
                    <a:pt x="982" y="864"/>
                  </a:lnTo>
                  <a:lnTo>
                    <a:pt x="982" y="864"/>
                  </a:lnTo>
                  <a:lnTo>
                    <a:pt x="988" y="870"/>
                  </a:lnTo>
                  <a:lnTo>
                    <a:pt x="988" y="870"/>
                  </a:lnTo>
                  <a:lnTo>
                    <a:pt x="994" y="852"/>
                  </a:lnTo>
                  <a:lnTo>
                    <a:pt x="998" y="836"/>
                  </a:lnTo>
                  <a:lnTo>
                    <a:pt x="998" y="836"/>
                  </a:lnTo>
                  <a:lnTo>
                    <a:pt x="1000" y="828"/>
                  </a:lnTo>
                  <a:lnTo>
                    <a:pt x="998" y="818"/>
                  </a:lnTo>
                  <a:lnTo>
                    <a:pt x="996" y="812"/>
                  </a:lnTo>
                  <a:lnTo>
                    <a:pt x="992" y="806"/>
                  </a:lnTo>
                  <a:lnTo>
                    <a:pt x="988" y="800"/>
                  </a:lnTo>
                  <a:lnTo>
                    <a:pt x="982" y="794"/>
                  </a:lnTo>
                  <a:lnTo>
                    <a:pt x="968" y="786"/>
                  </a:lnTo>
                  <a:lnTo>
                    <a:pt x="968" y="786"/>
                  </a:lnTo>
                  <a:close/>
                  <a:moveTo>
                    <a:pt x="392" y="16"/>
                  </a:moveTo>
                  <a:lnTo>
                    <a:pt x="392" y="16"/>
                  </a:lnTo>
                  <a:lnTo>
                    <a:pt x="392" y="16"/>
                  </a:lnTo>
                  <a:lnTo>
                    <a:pt x="392" y="16"/>
                  </a:lnTo>
                  <a:lnTo>
                    <a:pt x="392" y="16"/>
                  </a:lnTo>
                  <a:lnTo>
                    <a:pt x="392" y="16"/>
                  </a:lnTo>
                  <a:close/>
                </a:path>
              </a:pathLst>
            </a:custGeom>
            <a:grpFill/>
            <a:ln w="3175">
              <a:solidFill>
                <a:sysClr val="window" lastClr="FFFFFF"/>
              </a:solidFill>
            </a:ln>
            <a:effectLst/>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51" name="Freeform 166">
              <a:extLst>
                <a:ext uri="{FF2B5EF4-FFF2-40B4-BE49-F238E27FC236}">
                  <a16:creationId xmlns:a16="http://schemas.microsoft.com/office/drawing/2014/main" id="{4979866A-A5DB-42DF-8606-CD40AE140B0D}"/>
                </a:ext>
              </a:extLst>
            </p:cNvPr>
            <p:cNvSpPr>
              <a:spLocks/>
            </p:cNvSpPr>
            <p:nvPr>
              <p:custDataLst>
                <p:tags r:id="rId47"/>
              </p:custDataLst>
            </p:nvPr>
          </p:nvSpPr>
          <p:spPr bwMode="auto">
            <a:xfrm>
              <a:off x="2032680" y="2537931"/>
              <a:ext cx="841616" cy="1652997"/>
            </a:xfrm>
            <a:custGeom>
              <a:avLst/>
              <a:gdLst/>
              <a:ahLst/>
              <a:cxnLst>
                <a:cxn ang="0">
                  <a:pos x="612" y="1256"/>
                </a:cxn>
                <a:cxn ang="0">
                  <a:pos x="612" y="1238"/>
                </a:cxn>
                <a:cxn ang="0">
                  <a:pos x="622" y="1188"/>
                </a:cxn>
                <a:cxn ang="0">
                  <a:pos x="628" y="1172"/>
                </a:cxn>
                <a:cxn ang="0">
                  <a:pos x="646" y="1130"/>
                </a:cxn>
                <a:cxn ang="0">
                  <a:pos x="652" y="1104"/>
                </a:cxn>
                <a:cxn ang="0">
                  <a:pos x="656" y="1078"/>
                </a:cxn>
                <a:cxn ang="0">
                  <a:pos x="668" y="1044"/>
                </a:cxn>
                <a:cxn ang="0">
                  <a:pos x="402" y="124"/>
                </a:cxn>
                <a:cxn ang="0">
                  <a:pos x="72" y="0"/>
                </a:cxn>
                <a:cxn ang="0">
                  <a:pos x="68" y="56"/>
                </a:cxn>
                <a:cxn ang="0">
                  <a:pos x="62" y="96"/>
                </a:cxn>
                <a:cxn ang="0">
                  <a:pos x="54" y="108"/>
                </a:cxn>
                <a:cxn ang="0">
                  <a:pos x="24" y="152"/>
                </a:cxn>
                <a:cxn ang="0">
                  <a:pos x="6" y="182"/>
                </a:cxn>
                <a:cxn ang="0">
                  <a:pos x="0" y="210"/>
                </a:cxn>
                <a:cxn ang="0">
                  <a:pos x="4" y="228"/>
                </a:cxn>
                <a:cxn ang="0">
                  <a:pos x="18" y="264"/>
                </a:cxn>
                <a:cxn ang="0">
                  <a:pos x="20" y="284"/>
                </a:cxn>
                <a:cxn ang="0">
                  <a:pos x="20" y="310"/>
                </a:cxn>
                <a:cxn ang="0">
                  <a:pos x="18" y="362"/>
                </a:cxn>
                <a:cxn ang="0">
                  <a:pos x="18" y="390"/>
                </a:cxn>
                <a:cxn ang="0">
                  <a:pos x="28" y="510"/>
                </a:cxn>
                <a:cxn ang="0">
                  <a:pos x="40" y="578"/>
                </a:cxn>
                <a:cxn ang="0">
                  <a:pos x="54" y="612"/>
                </a:cxn>
                <a:cxn ang="0">
                  <a:pos x="60" y="618"/>
                </a:cxn>
                <a:cxn ang="0">
                  <a:pos x="62" y="628"/>
                </a:cxn>
                <a:cxn ang="0">
                  <a:pos x="82" y="648"/>
                </a:cxn>
                <a:cxn ang="0">
                  <a:pos x="86" y="654"/>
                </a:cxn>
                <a:cxn ang="0">
                  <a:pos x="94" y="678"/>
                </a:cxn>
                <a:cxn ang="0">
                  <a:pos x="94" y="718"/>
                </a:cxn>
                <a:cxn ang="0">
                  <a:pos x="92" y="760"/>
                </a:cxn>
                <a:cxn ang="0">
                  <a:pos x="96" y="790"/>
                </a:cxn>
                <a:cxn ang="0">
                  <a:pos x="100" y="798"/>
                </a:cxn>
                <a:cxn ang="0">
                  <a:pos x="122" y="856"/>
                </a:cxn>
                <a:cxn ang="0">
                  <a:pos x="136" y="916"/>
                </a:cxn>
                <a:cxn ang="0">
                  <a:pos x="142" y="942"/>
                </a:cxn>
                <a:cxn ang="0">
                  <a:pos x="152" y="964"/>
                </a:cxn>
                <a:cxn ang="0">
                  <a:pos x="168" y="982"/>
                </a:cxn>
                <a:cxn ang="0">
                  <a:pos x="190" y="996"/>
                </a:cxn>
                <a:cxn ang="0">
                  <a:pos x="220" y="1014"/>
                </a:cxn>
                <a:cxn ang="0">
                  <a:pos x="282" y="1060"/>
                </a:cxn>
                <a:cxn ang="0">
                  <a:pos x="340" y="1116"/>
                </a:cxn>
                <a:cxn ang="0">
                  <a:pos x="374" y="1162"/>
                </a:cxn>
                <a:cxn ang="0">
                  <a:pos x="390" y="1194"/>
                </a:cxn>
                <a:cxn ang="0">
                  <a:pos x="396" y="1210"/>
                </a:cxn>
                <a:cxn ang="0">
                  <a:pos x="404" y="1248"/>
                </a:cxn>
                <a:cxn ang="0">
                  <a:pos x="404" y="1266"/>
                </a:cxn>
                <a:cxn ang="0">
                  <a:pos x="394" y="1280"/>
                </a:cxn>
                <a:cxn ang="0">
                  <a:pos x="520" y="1302"/>
                </a:cxn>
                <a:cxn ang="0">
                  <a:pos x="590" y="1312"/>
                </a:cxn>
                <a:cxn ang="0">
                  <a:pos x="604" y="1294"/>
                </a:cxn>
                <a:cxn ang="0">
                  <a:pos x="618" y="1280"/>
                </a:cxn>
                <a:cxn ang="0">
                  <a:pos x="624" y="1272"/>
                </a:cxn>
                <a:cxn ang="0">
                  <a:pos x="618" y="1268"/>
                </a:cxn>
                <a:cxn ang="0">
                  <a:pos x="612" y="1256"/>
                </a:cxn>
              </a:cxnLst>
              <a:rect l="0" t="0" r="r" b="b"/>
              <a:pathLst>
                <a:path w="668" h="1312">
                  <a:moveTo>
                    <a:pt x="612" y="1256"/>
                  </a:moveTo>
                  <a:lnTo>
                    <a:pt x="612" y="1256"/>
                  </a:lnTo>
                  <a:lnTo>
                    <a:pt x="612" y="1246"/>
                  </a:lnTo>
                  <a:lnTo>
                    <a:pt x="612" y="1238"/>
                  </a:lnTo>
                  <a:lnTo>
                    <a:pt x="614" y="1220"/>
                  </a:lnTo>
                  <a:lnTo>
                    <a:pt x="622" y="1188"/>
                  </a:lnTo>
                  <a:lnTo>
                    <a:pt x="622" y="1188"/>
                  </a:lnTo>
                  <a:lnTo>
                    <a:pt x="628" y="1172"/>
                  </a:lnTo>
                  <a:lnTo>
                    <a:pt x="638" y="1152"/>
                  </a:lnTo>
                  <a:lnTo>
                    <a:pt x="646" y="1130"/>
                  </a:lnTo>
                  <a:lnTo>
                    <a:pt x="650" y="1118"/>
                  </a:lnTo>
                  <a:lnTo>
                    <a:pt x="652" y="1104"/>
                  </a:lnTo>
                  <a:lnTo>
                    <a:pt x="652" y="1104"/>
                  </a:lnTo>
                  <a:lnTo>
                    <a:pt x="656" y="1078"/>
                  </a:lnTo>
                  <a:lnTo>
                    <a:pt x="662" y="1060"/>
                  </a:lnTo>
                  <a:lnTo>
                    <a:pt x="668" y="1044"/>
                  </a:lnTo>
                  <a:lnTo>
                    <a:pt x="308" y="454"/>
                  </a:lnTo>
                  <a:lnTo>
                    <a:pt x="402" y="124"/>
                  </a:lnTo>
                  <a:lnTo>
                    <a:pt x="402" y="124"/>
                  </a:lnTo>
                  <a:lnTo>
                    <a:pt x="72" y="0"/>
                  </a:lnTo>
                  <a:lnTo>
                    <a:pt x="72" y="0"/>
                  </a:lnTo>
                  <a:lnTo>
                    <a:pt x="68" y="56"/>
                  </a:lnTo>
                  <a:lnTo>
                    <a:pt x="66" y="78"/>
                  </a:lnTo>
                  <a:lnTo>
                    <a:pt x="62" y="96"/>
                  </a:lnTo>
                  <a:lnTo>
                    <a:pt x="62" y="96"/>
                  </a:lnTo>
                  <a:lnTo>
                    <a:pt x="54" y="108"/>
                  </a:lnTo>
                  <a:lnTo>
                    <a:pt x="46" y="122"/>
                  </a:lnTo>
                  <a:lnTo>
                    <a:pt x="24" y="152"/>
                  </a:lnTo>
                  <a:lnTo>
                    <a:pt x="14" y="166"/>
                  </a:lnTo>
                  <a:lnTo>
                    <a:pt x="6" y="182"/>
                  </a:lnTo>
                  <a:lnTo>
                    <a:pt x="2" y="196"/>
                  </a:lnTo>
                  <a:lnTo>
                    <a:pt x="0" y="210"/>
                  </a:lnTo>
                  <a:lnTo>
                    <a:pt x="0" y="210"/>
                  </a:lnTo>
                  <a:lnTo>
                    <a:pt x="4" y="228"/>
                  </a:lnTo>
                  <a:lnTo>
                    <a:pt x="12" y="246"/>
                  </a:lnTo>
                  <a:lnTo>
                    <a:pt x="18" y="264"/>
                  </a:lnTo>
                  <a:lnTo>
                    <a:pt x="20" y="274"/>
                  </a:lnTo>
                  <a:lnTo>
                    <a:pt x="20" y="284"/>
                  </a:lnTo>
                  <a:lnTo>
                    <a:pt x="20" y="284"/>
                  </a:lnTo>
                  <a:lnTo>
                    <a:pt x="20" y="310"/>
                  </a:lnTo>
                  <a:lnTo>
                    <a:pt x="18" y="336"/>
                  </a:lnTo>
                  <a:lnTo>
                    <a:pt x="18" y="362"/>
                  </a:lnTo>
                  <a:lnTo>
                    <a:pt x="18" y="390"/>
                  </a:lnTo>
                  <a:lnTo>
                    <a:pt x="18" y="390"/>
                  </a:lnTo>
                  <a:lnTo>
                    <a:pt x="20" y="438"/>
                  </a:lnTo>
                  <a:lnTo>
                    <a:pt x="28" y="510"/>
                  </a:lnTo>
                  <a:lnTo>
                    <a:pt x="34" y="546"/>
                  </a:lnTo>
                  <a:lnTo>
                    <a:pt x="40" y="578"/>
                  </a:lnTo>
                  <a:lnTo>
                    <a:pt x="50" y="604"/>
                  </a:lnTo>
                  <a:lnTo>
                    <a:pt x="54" y="612"/>
                  </a:lnTo>
                  <a:lnTo>
                    <a:pt x="60" y="618"/>
                  </a:lnTo>
                  <a:lnTo>
                    <a:pt x="60" y="618"/>
                  </a:lnTo>
                  <a:lnTo>
                    <a:pt x="60" y="622"/>
                  </a:lnTo>
                  <a:lnTo>
                    <a:pt x="62" y="628"/>
                  </a:lnTo>
                  <a:lnTo>
                    <a:pt x="68" y="634"/>
                  </a:lnTo>
                  <a:lnTo>
                    <a:pt x="82" y="648"/>
                  </a:lnTo>
                  <a:lnTo>
                    <a:pt x="82" y="648"/>
                  </a:lnTo>
                  <a:lnTo>
                    <a:pt x="86" y="654"/>
                  </a:lnTo>
                  <a:lnTo>
                    <a:pt x="90" y="662"/>
                  </a:lnTo>
                  <a:lnTo>
                    <a:pt x="94" y="678"/>
                  </a:lnTo>
                  <a:lnTo>
                    <a:pt x="94" y="698"/>
                  </a:lnTo>
                  <a:lnTo>
                    <a:pt x="94" y="718"/>
                  </a:lnTo>
                  <a:lnTo>
                    <a:pt x="92" y="740"/>
                  </a:lnTo>
                  <a:lnTo>
                    <a:pt x="92" y="760"/>
                  </a:lnTo>
                  <a:lnTo>
                    <a:pt x="94" y="780"/>
                  </a:lnTo>
                  <a:lnTo>
                    <a:pt x="96" y="790"/>
                  </a:lnTo>
                  <a:lnTo>
                    <a:pt x="100" y="798"/>
                  </a:lnTo>
                  <a:lnTo>
                    <a:pt x="100" y="798"/>
                  </a:lnTo>
                  <a:lnTo>
                    <a:pt x="112" y="826"/>
                  </a:lnTo>
                  <a:lnTo>
                    <a:pt x="122" y="856"/>
                  </a:lnTo>
                  <a:lnTo>
                    <a:pt x="130" y="886"/>
                  </a:lnTo>
                  <a:lnTo>
                    <a:pt x="136" y="916"/>
                  </a:lnTo>
                  <a:lnTo>
                    <a:pt x="136" y="916"/>
                  </a:lnTo>
                  <a:lnTo>
                    <a:pt x="142" y="942"/>
                  </a:lnTo>
                  <a:lnTo>
                    <a:pt x="146" y="952"/>
                  </a:lnTo>
                  <a:lnTo>
                    <a:pt x="152" y="964"/>
                  </a:lnTo>
                  <a:lnTo>
                    <a:pt x="160" y="972"/>
                  </a:lnTo>
                  <a:lnTo>
                    <a:pt x="168" y="982"/>
                  </a:lnTo>
                  <a:lnTo>
                    <a:pt x="178" y="990"/>
                  </a:lnTo>
                  <a:lnTo>
                    <a:pt x="190" y="996"/>
                  </a:lnTo>
                  <a:lnTo>
                    <a:pt x="190" y="996"/>
                  </a:lnTo>
                  <a:lnTo>
                    <a:pt x="220" y="1014"/>
                  </a:lnTo>
                  <a:lnTo>
                    <a:pt x="250" y="1036"/>
                  </a:lnTo>
                  <a:lnTo>
                    <a:pt x="282" y="1060"/>
                  </a:lnTo>
                  <a:lnTo>
                    <a:pt x="312" y="1086"/>
                  </a:lnTo>
                  <a:lnTo>
                    <a:pt x="340" y="1116"/>
                  </a:lnTo>
                  <a:lnTo>
                    <a:pt x="364" y="1146"/>
                  </a:lnTo>
                  <a:lnTo>
                    <a:pt x="374" y="1162"/>
                  </a:lnTo>
                  <a:lnTo>
                    <a:pt x="384" y="1178"/>
                  </a:lnTo>
                  <a:lnTo>
                    <a:pt x="390" y="1194"/>
                  </a:lnTo>
                  <a:lnTo>
                    <a:pt x="396" y="1210"/>
                  </a:lnTo>
                  <a:lnTo>
                    <a:pt x="396" y="1210"/>
                  </a:lnTo>
                  <a:lnTo>
                    <a:pt x="400" y="1226"/>
                  </a:lnTo>
                  <a:lnTo>
                    <a:pt x="404" y="1248"/>
                  </a:lnTo>
                  <a:lnTo>
                    <a:pt x="404" y="1258"/>
                  </a:lnTo>
                  <a:lnTo>
                    <a:pt x="404" y="1266"/>
                  </a:lnTo>
                  <a:lnTo>
                    <a:pt x="400" y="1274"/>
                  </a:lnTo>
                  <a:lnTo>
                    <a:pt x="394" y="1280"/>
                  </a:lnTo>
                  <a:lnTo>
                    <a:pt x="394" y="1280"/>
                  </a:lnTo>
                  <a:lnTo>
                    <a:pt x="520" y="1302"/>
                  </a:lnTo>
                  <a:lnTo>
                    <a:pt x="520" y="1302"/>
                  </a:lnTo>
                  <a:lnTo>
                    <a:pt x="590" y="1312"/>
                  </a:lnTo>
                  <a:lnTo>
                    <a:pt x="590" y="1312"/>
                  </a:lnTo>
                  <a:lnTo>
                    <a:pt x="604" y="1294"/>
                  </a:lnTo>
                  <a:lnTo>
                    <a:pt x="618" y="1280"/>
                  </a:lnTo>
                  <a:lnTo>
                    <a:pt x="618" y="1280"/>
                  </a:lnTo>
                  <a:lnTo>
                    <a:pt x="624" y="1274"/>
                  </a:lnTo>
                  <a:lnTo>
                    <a:pt x="624" y="1272"/>
                  </a:lnTo>
                  <a:lnTo>
                    <a:pt x="622" y="1272"/>
                  </a:lnTo>
                  <a:lnTo>
                    <a:pt x="618" y="1268"/>
                  </a:lnTo>
                  <a:lnTo>
                    <a:pt x="616" y="1264"/>
                  </a:lnTo>
                  <a:lnTo>
                    <a:pt x="612" y="1256"/>
                  </a:lnTo>
                  <a:lnTo>
                    <a:pt x="612" y="1256"/>
                  </a:lnTo>
                  <a:close/>
                </a:path>
              </a:pathLst>
            </a:custGeom>
            <a:solidFill>
              <a:schemeClr val="tx2"/>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52" name="Freeform 167">
              <a:extLst>
                <a:ext uri="{FF2B5EF4-FFF2-40B4-BE49-F238E27FC236}">
                  <a16:creationId xmlns:a16="http://schemas.microsoft.com/office/drawing/2014/main" id="{C5B2C3FF-EBD2-418C-B255-E0262F1B6368}"/>
                </a:ext>
              </a:extLst>
            </p:cNvPr>
            <p:cNvSpPr>
              <a:spLocks/>
            </p:cNvSpPr>
            <p:nvPr>
              <p:custDataLst>
                <p:tags r:id="rId48"/>
              </p:custDataLst>
            </p:nvPr>
          </p:nvSpPr>
          <p:spPr bwMode="auto">
            <a:xfrm>
              <a:off x="2776023" y="3583653"/>
              <a:ext cx="793740" cy="924771"/>
            </a:xfrm>
            <a:custGeom>
              <a:avLst/>
              <a:gdLst/>
              <a:ahLst/>
              <a:cxnLst>
                <a:cxn ang="0">
                  <a:pos x="630" y="78"/>
                </a:cxn>
                <a:cxn ang="0">
                  <a:pos x="184" y="0"/>
                </a:cxn>
                <a:cxn ang="0">
                  <a:pos x="184" y="0"/>
                </a:cxn>
                <a:cxn ang="0">
                  <a:pos x="162" y="94"/>
                </a:cxn>
                <a:cxn ang="0">
                  <a:pos x="162" y="94"/>
                </a:cxn>
                <a:cxn ang="0">
                  <a:pos x="160" y="98"/>
                </a:cxn>
                <a:cxn ang="0">
                  <a:pos x="158" y="100"/>
                </a:cxn>
                <a:cxn ang="0">
                  <a:pos x="152" y="102"/>
                </a:cxn>
                <a:cxn ang="0">
                  <a:pos x="146" y="100"/>
                </a:cxn>
                <a:cxn ang="0">
                  <a:pos x="144" y="100"/>
                </a:cxn>
                <a:cxn ang="0">
                  <a:pos x="144" y="100"/>
                </a:cxn>
                <a:cxn ang="0">
                  <a:pos x="136" y="94"/>
                </a:cxn>
                <a:cxn ang="0">
                  <a:pos x="126" y="90"/>
                </a:cxn>
                <a:cxn ang="0">
                  <a:pos x="112" y="88"/>
                </a:cxn>
                <a:cxn ang="0">
                  <a:pos x="112" y="88"/>
                </a:cxn>
                <a:cxn ang="0">
                  <a:pos x="104" y="90"/>
                </a:cxn>
                <a:cxn ang="0">
                  <a:pos x="100" y="94"/>
                </a:cxn>
                <a:cxn ang="0">
                  <a:pos x="98" y="98"/>
                </a:cxn>
                <a:cxn ang="0">
                  <a:pos x="96" y="104"/>
                </a:cxn>
                <a:cxn ang="0">
                  <a:pos x="96" y="116"/>
                </a:cxn>
                <a:cxn ang="0">
                  <a:pos x="96" y="122"/>
                </a:cxn>
                <a:cxn ang="0">
                  <a:pos x="90" y="196"/>
                </a:cxn>
                <a:cxn ang="0">
                  <a:pos x="78" y="214"/>
                </a:cxn>
                <a:cxn ang="0">
                  <a:pos x="78" y="214"/>
                </a:cxn>
                <a:cxn ang="0">
                  <a:pos x="72" y="230"/>
                </a:cxn>
                <a:cxn ang="0">
                  <a:pos x="66" y="248"/>
                </a:cxn>
                <a:cxn ang="0">
                  <a:pos x="62" y="274"/>
                </a:cxn>
                <a:cxn ang="0">
                  <a:pos x="62" y="274"/>
                </a:cxn>
                <a:cxn ang="0">
                  <a:pos x="60" y="288"/>
                </a:cxn>
                <a:cxn ang="0">
                  <a:pos x="56" y="300"/>
                </a:cxn>
                <a:cxn ang="0">
                  <a:pos x="48" y="322"/>
                </a:cxn>
                <a:cxn ang="0">
                  <a:pos x="38" y="342"/>
                </a:cxn>
                <a:cxn ang="0">
                  <a:pos x="32" y="358"/>
                </a:cxn>
                <a:cxn ang="0">
                  <a:pos x="32" y="358"/>
                </a:cxn>
                <a:cxn ang="0">
                  <a:pos x="24" y="390"/>
                </a:cxn>
                <a:cxn ang="0">
                  <a:pos x="22" y="408"/>
                </a:cxn>
                <a:cxn ang="0">
                  <a:pos x="22" y="416"/>
                </a:cxn>
                <a:cxn ang="0">
                  <a:pos x="22" y="426"/>
                </a:cxn>
                <a:cxn ang="0">
                  <a:pos x="22" y="426"/>
                </a:cxn>
                <a:cxn ang="0">
                  <a:pos x="26" y="434"/>
                </a:cxn>
                <a:cxn ang="0">
                  <a:pos x="28" y="438"/>
                </a:cxn>
                <a:cxn ang="0">
                  <a:pos x="32" y="442"/>
                </a:cxn>
                <a:cxn ang="0">
                  <a:pos x="34" y="442"/>
                </a:cxn>
                <a:cxn ang="0">
                  <a:pos x="34" y="444"/>
                </a:cxn>
                <a:cxn ang="0">
                  <a:pos x="28" y="450"/>
                </a:cxn>
                <a:cxn ang="0">
                  <a:pos x="28" y="450"/>
                </a:cxn>
                <a:cxn ang="0">
                  <a:pos x="14" y="464"/>
                </a:cxn>
                <a:cxn ang="0">
                  <a:pos x="0" y="482"/>
                </a:cxn>
                <a:cxn ang="0">
                  <a:pos x="0" y="482"/>
                </a:cxn>
                <a:cxn ang="0">
                  <a:pos x="14" y="484"/>
                </a:cxn>
                <a:cxn ang="0">
                  <a:pos x="18" y="498"/>
                </a:cxn>
                <a:cxn ang="0">
                  <a:pos x="358" y="708"/>
                </a:cxn>
                <a:cxn ang="0">
                  <a:pos x="534" y="734"/>
                </a:cxn>
                <a:cxn ang="0">
                  <a:pos x="630" y="78"/>
                </a:cxn>
                <a:cxn ang="0">
                  <a:pos x="630" y="78"/>
                </a:cxn>
              </a:cxnLst>
              <a:rect l="0" t="0" r="r" b="b"/>
              <a:pathLst>
                <a:path w="630" h="734">
                  <a:moveTo>
                    <a:pt x="630" y="78"/>
                  </a:moveTo>
                  <a:lnTo>
                    <a:pt x="184" y="0"/>
                  </a:lnTo>
                  <a:lnTo>
                    <a:pt x="184" y="0"/>
                  </a:lnTo>
                  <a:lnTo>
                    <a:pt x="162" y="94"/>
                  </a:lnTo>
                  <a:lnTo>
                    <a:pt x="162" y="94"/>
                  </a:lnTo>
                  <a:lnTo>
                    <a:pt x="160" y="98"/>
                  </a:lnTo>
                  <a:lnTo>
                    <a:pt x="158" y="100"/>
                  </a:lnTo>
                  <a:lnTo>
                    <a:pt x="152" y="102"/>
                  </a:lnTo>
                  <a:lnTo>
                    <a:pt x="146" y="100"/>
                  </a:lnTo>
                  <a:lnTo>
                    <a:pt x="144" y="100"/>
                  </a:lnTo>
                  <a:lnTo>
                    <a:pt x="144" y="100"/>
                  </a:lnTo>
                  <a:lnTo>
                    <a:pt x="136" y="94"/>
                  </a:lnTo>
                  <a:lnTo>
                    <a:pt x="126" y="90"/>
                  </a:lnTo>
                  <a:lnTo>
                    <a:pt x="112" y="88"/>
                  </a:lnTo>
                  <a:lnTo>
                    <a:pt x="112" y="88"/>
                  </a:lnTo>
                  <a:lnTo>
                    <a:pt x="104" y="90"/>
                  </a:lnTo>
                  <a:lnTo>
                    <a:pt x="100" y="94"/>
                  </a:lnTo>
                  <a:lnTo>
                    <a:pt x="98" y="98"/>
                  </a:lnTo>
                  <a:lnTo>
                    <a:pt x="96" y="104"/>
                  </a:lnTo>
                  <a:lnTo>
                    <a:pt x="96" y="116"/>
                  </a:lnTo>
                  <a:lnTo>
                    <a:pt x="96" y="122"/>
                  </a:lnTo>
                  <a:lnTo>
                    <a:pt x="90" y="196"/>
                  </a:lnTo>
                  <a:lnTo>
                    <a:pt x="78" y="214"/>
                  </a:lnTo>
                  <a:lnTo>
                    <a:pt x="78" y="214"/>
                  </a:lnTo>
                  <a:lnTo>
                    <a:pt x="72" y="230"/>
                  </a:lnTo>
                  <a:lnTo>
                    <a:pt x="66" y="248"/>
                  </a:lnTo>
                  <a:lnTo>
                    <a:pt x="62" y="274"/>
                  </a:lnTo>
                  <a:lnTo>
                    <a:pt x="62" y="274"/>
                  </a:lnTo>
                  <a:lnTo>
                    <a:pt x="60" y="288"/>
                  </a:lnTo>
                  <a:lnTo>
                    <a:pt x="56" y="300"/>
                  </a:lnTo>
                  <a:lnTo>
                    <a:pt x="48" y="322"/>
                  </a:lnTo>
                  <a:lnTo>
                    <a:pt x="38" y="342"/>
                  </a:lnTo>
                  <a:lnTo>
                    <a:pt x="32" y="358"/>
                  </a:lnTo>
                  <a:lnTo>
                    <a:pt x="32" y="358"/>
                  </a:lnTo>
                  <a:lnTo>
                    <a:pt x="24" y="390"/>
                  </a:lnTo>
                  <a:lnTo>
                    <a:pt x="22" y="408"/>
                  </a:lnTo>
                  <a:lnTo>
                    <a:pt x="22" y="416"/>
                  </a:lnTo>
                  <a:lnTo>
                    <a:pt x="22" y="426"/>
                  </a:lnTo>
                  <a:lnTo>
                    <a:pt x="22" y="426"/>
                  </a:lnTo>
                  <a:lnTo>
                    <a:pt x="26" y="434"/>
                  </a:lnTo>
                  <a:lnTo>
                    <a:pt x="28" y="438"/>
                  </a:lnTo>
                  <a:lnTo>
                    <a:pt x="32" y="442"/>
                  </a:lnTo>
                  <a:lnTo>
                    <a:pt x="34" y="442"/>
                  </a:lnTo>
                  <a:lnTo>
                    <a:pt x="34" y="444"/>
                  </a:lnTo>
                  <a:lnTo>
                    <a:pt x="28" y="450"/>
                  </a:lnTo>
                  <a:lnTo>
                    <a:pt x="28" y="450"/>
                  </a:lnTo>
                  <a:lnTo>
                    <a:pt x="14" y="464"/>
                  </a:lnTo>
                  <a:lnTo>
                    <a:pt x="0" y="482"/>
                  </a:lnTo>
                  <a:lnTo>
                    <a:pt x="0" y="482"/>
                  </a:lnTo>
                  <a:lnTo>
                    <a:pt x="14" y="484"/>
                  </a:lnTo>
                  <a:lnTo>
                    <a:pt x="18" y="498"/>
                  </a:lnTo>
                  <a:lnTo>
                    <a:pt x="358" y="708"/>
                  </a:lnTo>
                  <a:lnTo>
                    <a:pt x="534" y="734"/>
                  </a:lnTo>
                  <a:lnTo>
                    <a:pt x="630" y="78"/>
                  </a:lnTo>
                  <a:lnTo>
                    <a:pt x="630" y="78"/>
                  </a:lnTo>
                  <a:close/>
                </a:path>
              </a:pathLst>
            </a:custGeom>
            <a:solidFill>
              <a:schemeClr val="accent3">
                <a:lumMod val="75000"/>
              </a:schemeClr>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53" name="Freeform 168">
              <a:extLst>
                <a:ext uri="{FF2B5EF4-FFF2-40B4-BE49-F238E27FC236}">
                  <a16:creationId xmlns:a16="http://schemas.microsoft.com/office/drawing/2014/main" id="{8EB9C20F-EA56-4EA7-82B4-B057E191B4D8}"/>
                </a:ext>
              </a:extLst>
            </p:cNvPr>
            <p:cNvSpPr>
              <a:spLocks/>
            </p:cNvSpPr>
            <p:nvPr>
              <p:custDataLst>
                <p:tags r:id="rId49"/>
              </p:custDataLst>
            </p:nvPr>
          </p:nvSpPr>
          <p:spPr bwMode="auto">
            <a:xfrm>
              <a:off x="7379714" y="2308629"/>
              <a:ext cx="201585" cy="360333"/>
            </a:xfrm>
            <a:custGeom>
              <a:avLst/>
              <a:gdLst/>
              <a:ahLst/>
              <a:cxnLst>
                <a:cxn ang="0">
                  <a:pos x="134" y="180"/>
                </a:cxn>
                <a:cxn ang="0">
                  <a:pos x="134" y="180"/>
                </a:cxn>
                <a:cxn ang="0">
                  <a:pos x="140" y="154"/>
                </a:cxn>
                <a:cxn ang="0">
                  <a:pos x="146" y="140"/>
                </a:cxn>
                <a:cxn ang="0">
                  <a:pos x="152" y="128"/>
                </a:cxn>
                <a:cxn ang="0">
                  <a:pos x="158" y="110"/>
                </a:cxn>
                <a:cxn ang="0">
                  <a:pos x="158" y="110"/>
                </a:cxn>
                <a:cxn ang="0">
                  <a:pos x="160" y="100"/>
                </a:cxn>
                <a:cxn ang="0">
                  <a:pos x="160" y="88"/>
                </a:cxn>
                <a:cxn ang="0">
                  <a:pos x="156" y="74"/>
                </a:cxn>
                <a:cxn ang="0">
                  <a:pos x="152" y="62"/>
                </a:cxn>
                <a:cxn ang="0">
                  <a:pos x="140" y="36"/>
                </a:cxn>
                <a:cxn ang="0">
                  <a:pos x="128" y="12"/>
                </a:cxn>
                <a:cxn ang="0">
                  <a:pos x="128" y="12"/>
                </a:cxn>
                <a:cxn ang="0">
                  <a:pos x="126" y="0"/>
                </a:cxn>
                <a:cxn ang="0">
                  <a:pos x="126" y="0"/>
                </a:cxn>
                <a:cxn ang="0">
                  <a:pos x="76" y="12"/>
                </a:cxn>
                <a:cxn ang="0">
                  <a:pos x="0" y="28"/>
                </a:cxn>
                <a:cxn ang="0">
                  <a:pos x="6" y="76"/>
                </a:cxn>
                <a:cxn ang="0">
                  <a:pos x="14" y="86"/>
                </a:cxn>
                <a:cxn ang="0">
                  <a:pos x="14" y="86"/>
                </a:cxn>
                <a:cxn ang="0">
                  <a:pos x="12" y="102"/>
                </a:cxn>
                <a:cxn ang="0">
                  <a:pos x="14" y="124"/>
                </a:cxn>
                <a:cxn ang="0">
                  <a:pos x="14" y="124"/>
                </a:cxn>
                <a:cxn ang="0">
                  <a:pos x="16" y="136"/>
                </a:cxn>
                <a:cxn ang="0">
                  <a:pos x="22" y="152"/>
                </a:cxn>
                <a:cxn ang="0">
                  <a:pos x="30" y="172"/>
                </a:cxn>
                <a:cxn ang="0">
                  <a:pos x="30" y="186"/>
                </a:cxn>
                <a:cxn ang="0">
                  <a:pos x="44" y="196"/>
                </a:cxn>
                <a:cxn ang="0">
                  <a:pos x="68" y="284"/>
                </a:cxn>
                <a:cxn ang="0">
                  <a:pos x="68" y="286"/>
                </a:cxn>
                <a:cxn ang="0">
                  <a:pos x="120" y="270"/>
                </a:cxn>
                <a:cxn ang="0">
                  <a:pos x="120" y="270"/>
                </a:cxn>
                <a:cxn ang="0">
                  <a:pos x="120" y="262"/>
                </a:cxn>
                <a:cxn ang="0">
                  <a:pos x="120" y="262"/>
                </a:cxn>
                <a:cxn ang="0">
                  <a:pos x="120" y="246"/>
                </a:cxn>
                <a:cxn ang="0">
                  <a:pos x="124" y="228"/>
                </a:cxn>
                <a:cxn ang="0">
                  <a:pos x="134" y="180"/>
                </a:cxn>
                <a:cxn ang="0">
                  <a:pos x="134" y="180"/>
                </a:cxn>
              </a:cxnLst>
              <a:rect l="0" t="0" r="r" b="b"/>
              <a:pathLst>
                <a:path w="160" h="286">
                  <a:moveTo>
                    <a:pt x="134" y="180"/>
                  </a:moveTo>
                  <a:lnTo>
                    <a:pt x="134" y="180"/>
                  </a:lnTo>
                  <a:lnTo>
                    <a:pt x="140" y="154"/>
                  </a:lnTo>
                  <a:lnTo>
                    <a:pt x="146" y="140"/>
                  </a:lnTo>
                  <a:lnTo>
                    <a:pt x="152" y="128"/>
                  </a:lnTo>
                  <a:lnTo>
                    <a:pt x="158" y="110"/>
                  </a:lnTo>
                  <a:lnTo>
                    <a:pt x="158" y="110"/>
                  </a:lnTo>
                  <a:lnTo>
                    <a:pt x="160" y="100"/>
                  </a:lnTo>
                  <a:lnTo>
                    <a:pt x="160" y="88"/>
                  </a:lnTo>
                  <a:lnTo>
                    <a:pt x="156" y="74"/>
                  </a:lnTo>
                  <a:lnTo>
                    <a:pt x="152" y="62"/>
                  </a:lnTo>
                  <a:lnTo>
                    <a:pt x="140" y="36"/>
                  </a:lnTo>
                  <a:lnTo>
                    <a:pt x="128" y="12"/>
                  </a:lnTo>
                  <a:lnTo>
                    <a:pt x="128" y="12"/>
                  </a:lnTo>
                  <a:lnTo>
                    <a:pt x="126" y="0"/>
                  </a:lnTo>
                  <a:lnTo>
                    <a:pt x="126" y="0"/>
                  </a:lnTo>
                  <a:lnTo>
                    <a:pt x="76" y="12"/>
                  </a:lnTo>
                  <a:lnTo>
                    <a:pt x="0" y="28"/>
                  </a:lnTo>
                  <a:lnTo>
                    <a:pt x="6" y="76"/>
                  </a:lnTo>
                  <a:lnTo>
                    <a:pt x="14" y="86"/>
                  </a:lnTo>
                  <a:lnTo>
                    <a:pt x="14" y="86"/>
                  </a:lnTo>
                  <a:lnTo>
                    <a:pt x="12" y="102"/>
                  </a:lnTo>
                  <a:lnTo>
                    <a:pt x="14" y="124"/>
                  </a:lnTo>
                  <a:lnTo>
                    <a:pt x="14" y="124"/>
                  </a:lnTo>
                  <a:lnTo>
                    <a:pt x="16" y="136"/>
                  </a:lnTo>
                  <a:lnTo>
                    <a:pt x="22" y="152"/>
                  </a:lnTo>
                  <a:lnTo>
                    <a:pt x="30" y="172"/>
                  </a:lnTo>
                  <a:lnTo>
                    <a:pt x="30" y="186"/>
                  </a:lnTo>
                  <a:lnTo>
                    <a:pt x="44" y="196"/>
                  </a:lnTo>
                  <a:lnTo>
                    <a:pt x="68" y="284"/>
                  </a:lnTo>
                  <a:lnTo>
                    <a:pt x="68" y="286"/>
                  </a:lnTo>
                  <a:lnTo>
                    <a:pt x="120" y="270"/>
                  </a:lnTo>
                  <a:lnTo>
                    <a:pt x="120" y="270"/>
                  </a:lnTo>
                  <a:lnTo>
                    <a:pt x="120" y="262"/>
                  </a:lnTo>
                  <a:lnTo>
                    <a:pt x="120" y="262"/>
                  </a:lnTo>
                  <a:lnTo>
                    <a:pt x="120" y="246"/>
                  </a:lnTo>
                  <a:lnTo>
                    <a:pt x="124" y="228"/>
                  </a:lnTo>
                  <a:lnTo>
                    <a:pt x="134" y="180"/>
                  </a:lnTo>
                  <a:lnTo>
                    <a:pt x="134" y="18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54" name="Freeform 169">
              <a:extLst>
                <a:ext uri="{FF2B5EF4-FFF2-40B4-BE49-F238E27FC236}">
                  <a16:creationId xmlns:a16="http://schemas.microsoft.com/office/drawing/2014/main" id="{9B3FDB86-6AD7-450F-8573-BA876F1C5F81}"/>
                </a:ext>
              </a:extLst>
            </p:cNvPr>
            <p:cNvSpPr>
              <a:spLocks/>
            </p:cNvSpPr>
            <p:nvPr>
              <p:custDataLst>
                <p:tags r:id="rId50"/>
              </p:custDataLst>
            </p:nvPr>
          </p:nvSpPr>
          <p:spPr bwMode="auto">
            <a:xfrm>
              <a:off x="7530903" y="2225474"/>
              <a:ext cx="181425" cy="423328"/>
            </a:xfrm>
            <a:custGeom>
              <a:avLst/>
              <a:gdLst/>
              <a:ahLst/>
              <a:cxnLst>
                <a:cxn ang="0">
                  <a:pos x="144" y="270"/>
                </a:cxn>
                <a:cxn ang="0">
                  <a:pos x="144" y="270"/>
                </a:cxn>
                <a:cxn ang="0">
                  <a:pos x="140" y="260"/>
                </a:cxn>
                <a:cxn ang="0">
                  <a:pos x="140" y="260"/>
                </a:cxn>
                <a:cxn ang="0">
                  <a:pos x="140" y="254"/>
                </a:cxn>
                <a:cxn ang="0">
                  <a:pos x="128" y="252"/>
                </a:cxn>
                <a:cxn ang="0">
                  <a:pos x="128" y="232"/>
                </a:cxn>
                <a:cxn ang="0">
                  <a:pos x="110" y="220"/>
                </a:cxn>
                <a:cxn ang="0">
                  <a:pos x="104" y="202"/>
                </a:cxn>
                <a:cxn ang="0">
                  <a:pos x="38" y="0"/>
                </a:cxn>
                <a:cxn ang="0">
                  <a:pos x="38" y="0"/>
                </a:cxn>
                <a:cxn ang="0">
                  <a:pos x="28" y="10"/>
                </a:cxn>
                <a:cxn ang="0">
                  <a:pos x="28" y="10"/>
                </a:cxn>
                <a:cxn ang="0">
                  <a:pos x="20" y="18"/>
                </a:cxn>
                <a:cxn ang="0">
                  <a:pos x="14" y="26"/>
                </a:cxn>
                <a:cxn ang="0">
                  <a:pos x="12" y="36"/>
                </a:cxn>
                <a:cxn ang="0">
                  <a:pos x="12" y="44"/>
                </a:cxn>
                <a:cxn ang="0">
                  <a:pos x="12" y="58"/>
                </a:cxn>
                <a:cxn ang="0">
                  <a:pos x="14" y="64"/>
                </a:cxn>
                <a:cxn ang="0">
                  <a:pos x="14" y="64"/>
                </a:cxn>
                <a:cxn ang="0">
                  <a:pos x="6" y="66"/>
                </a:cxn>
                <a:cxn ang="0">
                  <a:pos x="6" y="66"/>
                </a:cxn>
                <a:cxn ang="0">
                  <a:pos x="8" y="78"/>
                </a:cxn>
                <a:cxn ang="0">
                  <a:pos x="8" y="78"/>
                </a:cxn>
                <a:cxn ang="0">
                  <a:pos x="20" y="102"/>
                </a:cxn>
                <a:cxn ang="0">
                  <a:pos x="32" y="128"/>
                </a:cxn>
                <a:cxn ang="0">
                  <a:pos x="36" y="140"/>
                </a:cxn>
                <a:cxn ang="0">
                  <a:pos x="40" y="154"/>
                </a:cxn>
                <a:cxn ang="0">
                  <a:pos x="40" y="166"/>
                </a:cxn>
                <a:cxn ang="0">
                  <a:pos x="38" y="176"/>
                </a:cxn>
                <a:cxn ang="0">
                  <a:pos x="38" y="176"/>
                </a:cxn>
                <a:cxn ang="0">
                  <a:pos x="32" y="194"/>
                </a:cxn>
                <a:cxn ang="0">
                  <a:pos x="26" y="206"/>
                </a:cxn>
                <a:cxn ang="0">
                  <a:pos x="20" y="220"/>
                </a:cxn>
                <a:cxn ang="0">
                  <a:pos x="14" y="246"/>
                </a:cxn>
                <a:cxn ang="0">
                  <a:pos x="14" y="246"/>
                </a:cxn>
                <a:cxn ang="0">
                  <a:pos x="4" y="294"/>
                </a:cxn>
                <a:cxn ang="0">
                  <a:pos x="0" y="312"/>
                </a:cxn>
                <a:cxn ang="0">
                  <a:pos x="0" y="328"/>
                </a:cxn>
                <a:cxn ang="0">
                  <a:pos x="0" y="328"/>
                </a:cxn>
                <a:cxn ang="0">
                  <a:pos x="0" y="336"/>
                </a:cxn>
                <a:cxn ang="0">
                  <a:pos x="106" y="306"/>
                </a:cxn>
                <a:cxn ang="0">
                  <a:pos x="144" y="270"/>
                </a:cxn>
              </a:cxnLst>
              <a:rect l="0" t="0" r="r" b="b"/>
              <a:pathLst>
                <a:path w="144" h="336">
                  <a:moveTo>
                    <a:pt x="144" y="270"/>
                  </a:moveTo>
                  <a:lnTo>
                    <a:pt x="144" y="270"/>
                  </a:lnTo>
                  <a:lnTo>
                    <a:pt x="140" y="260"/>
                  </a:lnTo>
                  <a:lnTo>
                    <a:pt x="140" y="260"/>
                  </a:lnTo>
                  <a:lnTo>
                    <a:pt x="140" y="254"/>
                  </a:lnTo>
                  <a:lnTo>
                    <a:pt x="128" y="252"/>
                  </a:lnTo>
                  <a:lnTo>
                    <a:pt x="128" y="232"/>
                  </a:lnTo>
                  <a:lnTo>
                    <a:pt x="110" y="220"/>
                  </a:lnTo>
                  <a:lnTo>
                    <a:pt x="104" y="202"/>
                  </a:lnTo>
                  <a:lnTo>
                    <a:pt x="38" y="0"/>
                  </a:lnTo>
                  <a:lnTo>
                    <a:pt x="38" y="0"/>
                  </a:lnTo>
                  <a:lnTo>
                    <a:pt x="28" y="10"/>
                  </a:lnTo>
                  <a:lnTo>
                    <a:pt x="28" y="10"/>
                  </a:lnTo>
                  <a:lnTo>
                    <a:pt x="20" y="18"/>
                  </a:lnTo>
                  <a:lnTo>
                    <a:pt x="14" y="26"/>
                  </a:lnTo>
                  <a:lnTo>
                    <a:pt x="12" y="36"/>
                  </a:lnTo>
                  <a:lnTo>
                    <a:pt x="12" y="44"/>
                  </a:lnTo>
                  <a:lnTo>
                    <a:pt x="12" y="58"/>
                  </a:lnTo>
                  <a:lnTo>
                    <a:pt x="14" y="64"/>
                  </a:lnTo>
                  <a:lnTo>
                    <a:pt x="14" y="64"/>
                  </a:lnTo>
                  <a:lnTo>
                    <a:pt x="6" y="66"/>
                  </a:lnTo>
                  <a:lnTo>
                    <a:pt x="6" y="66"/>
                  </a:lnTo>
                  <a:lnTo>
                    <a:pt x="8" y="78"/>
                  </a:lnTo>
                  <a:lnTo>
                    <a:pt x="8" y="78"/>
                  </a:lnTo>
                  <a:lnTo>
                    <a:pt x="20" y="102"/>
                  </a:lnTo>
                  <a:lnTo>
                    <a:pt x="32" y="128"/>
                  </a:lnTo>
                  <a:lnTo>
                    <a:pt x="36" y="140"/>
                  </a:lnTo>
                  <a:lnTo>
                    <a:pt x="40" y="154"/>
                  </a:lnTo>
                  <a:lnTo>
                    <a:pt x="40" y="166"/>
                  </a:lnTo>
                  <a:lnTo>
                    <a:pt x="38" y="176"/>
                  </a:lnTo>
                  <a:lnTo>
                    <a:pt x="38" y="176"/>
                  </a:lnTo>
                  <a:lnTo>
                    <a:pt x="32" y="194"/>
                  </a:lnTo>
                  <a:lnTo>
                    <a:pt x="26" y="206"/>
                  </a:lnTo>
                  <a:lnTo>
                    <a:pt x="20" y="220"/>
                  </a:lnTo>
                  <a:lnTo>
                    <a:pt x="14" y="246"/>
                  </a:lnTo>
                  <a:lnTo>
                    <a:pt x="14" y="246"/>
                  </a:lnTo>
                  <a:lnTo>
                    <a:pt x="4" y="294"/>
                  </a:lnTo>
                  <a:lnTo>
                    <a:pt x="0" y="312"/>
                  </a:lnTo>
                  <a:lnTo>
                    <a:pt x="0" y="328"/>
                  </a:lnTo>
                  <a:lnTo>
                    <a:pt x="0" y="328"/>
                  </a:lnTo>
                  <a:lnTo>
                    <a:pt x="0" y="336"/>
                  </a:lnTo>
                  <a:lnTo>
                    <a:pt x="106" y="306"/>
                  </a:lnTo>
                  <a:lnTo>
                    <a:pt x="144" y="27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55" name="Freeform 170">
              <a:extLst>
                <a:ext uri="{FF2B5EF4-FFF2-40B4-BE49-F238E27FC236}">
                  <a16:creationId xmlns:a16="http://schemas.microsoft.com/office/drawing/2014/main" id="{795DD7ED-7E35-4687-81A0-EE23C562A259}"/>
                </a:ext>
              </a:extLst>
            </p:cNvPr>
            <p:cNvSpPr>
              <a:spLocks/>
            </p:cNvSpPr>
            <p:nvPr>
              <p:custDataLst>
                <p:tags r:id="rId51"/>
              </p:custDataLst>
            </p:nvPr>
          </p:nvSpPr>
          <p:spPr bwMode="auto">
            <a:xfrm>
              <a:off x="2851618" y="1771907"/>
              <a:ext cx="695467" cy="1146514"/>
            </a:xfrm>
            <a:custGeom>
              <a:avLst/>
              <a:gdLst/>
              <a:ahLst/>
              <a:cxnLst>
                <a:cxn ang="0">
                  <a:pos x="454" y="570"/>
                </a:cxn>
                <a:cxn ang="0">
                  <a:pos x="448" y="556"/>
                </a:cxn>
                <a:cxn ang="0">
                  <a:pos x="430" y="522"/>
                </a:cxn>
                <a:cxn ang="0">
                  <a:pos x="420" y="496"/>
                </a:cxn>
                <a:cxn ang="0">
                  <a:pos x="416" y="484"/>
                </a:cxn>
                <a:cxn ang="0">
                  <a:pos x="400" y="450"/>
                </a:cxn>
                <a:cxn ang="0">
                  <a:pos x="374" y="420"/>
                </a:cxn>
                <a:cxn ang="0">
                  <a:pos x="364" y="412"/>
                </a:cxn>
                <a:cxn ang="0">
                  <a:pos x="358" y="424"/>
                </a:cxn>
                <a:cxn ang="0">
                  <a:pos x="352" y="444"/>
                </a:cxn>
                <a:cxn ang="0">
                  <a:pos x="342" y="452"/>
                </a:cxn>
                <a:cxn ang="0">
                  <a:pos x="332" y="454"/>
                </a:cxn>
                <a:cxn ang="0">
                  <a:pos x="324" y="452"/>
                </a:cxn>
                <a:cxn ang="0">
                  <a:pos x="322" y="446"/>
                </a:cxn>
                <a:cxn ang="0">
                  <a:pos x="326" y="434"/>
                </a:cxn>
                <a:cxn ang="0">
                  <a:pos x="324" y="412"/>
                </a:cxn>
                <a:cxn ang="0">
                  <a:pos x="324" y="392"/>
                </a:cxn>
                <a:cxn ang="0">
                  <a:pos x="328" y="376"/>
                </a:cxn>
                <a:cxn ang="0">
                  <a:pos x="328" y="360"/>
                </a:cxn>
                <a:cxn ang="0">
                  <a:pos x="326" y="352"/>
                </a:cxn>
                <a:cxn ang="0">
                  <a:pos x="310" y="326"/>
                </a:cxn>
                <a:cxn ang="0">
                  <a:pos x="292" y="310"/>
                </a:cxn>
                <a:cxn ang="0">
                  <a:pos x="284" y="296"/>
                </a:cxn>
                <a:cxn ang="0">
                  <a:pos x="282" y="290"/>
                </a:cxn>
                <a:cxn ang="0">
                  <a:pos x="286" y="276"/>
                </a:cxn>
                <a:cxn ang="0">
                  <a:pos x="290" y="264"/>
                </a:cxn>
                <a:cxn ang="0">
                  <a:pos x="286" y="250"/>
                </a:cxn>
                <a:cxn ang="0">
                  <a:pos x="274" y="208"/>
                </a:cxn>
                <a:cxn ang="0">
                  <a:pos x="268" y="180"/>
                </a:cxn>
                <a:cxn ang="0">
                  <a:pos x="264" y="150"/>
                </a:cxn>
                <a:cxn ang="0">
                  <a:pos x="266" y="110"/>
                </a:cxn>
                <a:cxn ang="0">
                  <a:pos x="272" y="70"/>
                </a:cxn>
                <a:cxn ang="0">
                  <a:pos x="274" y="58"/>
                </a:cxn>
                <a:cxn ang="0">
                  <a:pos x="288" y="22"/>
                </a:cxn>
                <a:cxn ang="0">
                  <a:pos x="208" y="0"/>
                </a:cxn>
                <a:cxn ang="0">
                  <a:pos x="126" y="272"/>
                </a:cxn>
                <a:cxn ang="0">
                  <a:pos x="130" y="302"/>
                </a:cxn>
                <a:cxn ang="0">
                  <a:pos x="128" y="316"/>
                </a:cxn>
                <a:cxn ang="0">
                  <a:pos x="122" y="336"/>
                </a:cxn>
                <a:cxn ang="0">
                  <a:pos x="126" y="340"/>
                </a:cxn>
                <a:cxn ang="0">
                  <a:pos x="142" y="372"/>
                </a:cxn>
                <a:cxn ang="0">
                  <a:pos x="142" y="386"/>
                </a:cxn>
                <a:cxn ang="0">
                  <a:pos x="130" y="418"/>
                </a:cxn>
                <a:cxn ang="0">
                  <a:pos x="46" y="510"/>
                </a:cxn>
                <a:cxn ang="0">
                  <a:pos x="50" y="514"/>
                </a:cxn>
                <a:cxn ang="0">
                  <a:pos x="60" y="532"/>
                </a:cxn>
                <a:cxn ang="0">
                  <a:pos x="64" y="550"/>
                </a:cxn>
                <a:cxn ang="0">
                  <a:pos x="62" y="558"/>
                </a:cxn>
                <a:cxn ang="0">
                  <a:pos x="40" y="610"/>
                </a:cxn>
                <a:cxn ang="0">
                  <a:pos x="242" y="856"/>
                </a:cxn>
                <a:cxn ang="0">
                  <a:pos x="552" y="596"/>
                </a:cxn>
                <a:cxn ang="0">
                  <a:pos x="524" y="584"/>
                </a:cxn>
                <a:cxn ang="0">
                  <a:pos x="490" y="584"/>
                </a:cxn>
                <a:cxn ang="0">
                  <a:pos x="468" y="580"/>
                </a:cxn>
                <a:cxn ang="0">
                  <a:pos x="456" y="572"/>
                </a:cxn>
                <a:cxn ang="0">
                  <a:pos x="454" y="570"/>
                </a:cxn>
              </a:cxnLst>
              <a:rect l="0" t="0" r="r" b="b"/>
              <a:pathLst>
                <a:path w="552" h="910">
                  <a:moveTo>
                    <a:pt x="454" y="570"/>
                  </a:moveTo>
                  <a:lnTo>
                    <a:pt x="454" y="570"/>
                  </a:lnTo>
                  <a:lnTo>
                    <a:pt x="452" y="562"/>
                  </a:lnTo>
                  <a:lnTo>
                    <a:pt x="448" y="556"/>
                  </a:lnTo>
                  <a:lnTo>
                    <a:pt x="440" y="542"/>
                  </a:lnTo>
                  <a:lnTo>
                    <a:pt x="430" y="522"/>
                  </a:lnTo>
                  <a:lnTo>
                    <a:pt x="424" y="510"/>
                  </a:lnTo>
                  <a:lnTo>
                    <a:pt x="420" y="496"/>
                  </a:lnTo>
                  <a:lnTo>
                    <a:pt x="420" y="496"/>
                  </a:lnTo>
                  <a:lnTo>
                    <a:pt x="416" y="484"/>
                  </a:lnTo>
                  <a:lnTo>
                    <a:pt x="412" y="472"/>
                  </a:lnTo>
                  <a:lnTo>
                    <a:pt x="400" y="450"/>
                  </a:lnTo>
                  <a:lnTo>
                    <a:pt x="384" y="428"/>
                  </a:lnTo>
                  <a:lnTo>
                    <a:pt x="374" y="420"/>
                  </a:lnTo>
                  <a:lnTo>
                    <a:pt x="364" y="412"/>
                  </a:lnTo>
                  <a:lnTo>
                    <a:pt x="364" y="412"/>
                  </a:lnTo>
                  <a:lnTo>
                    <a:pt x="360" y="418"/>
                  </a:lnTo>
                  <a:lnTo>
                    <a:pt x="358" y="424"/>
                  </a:lnTo>
                  <a:lnTo>
                    <a:pt x="354" y="438"/>
                  </a:lnTo>
                  <a:lnTo>
                    <a:pt x="352" y="444"/>
                  </a:lnTo>
                  <a:lnTo>
                    <a:pt x="348" y="450"/>
                  </a:lnTo>
                  <a:lnTo>
                    <a:pt x="342" y="452"/>
                  </a:lnTo>
                  <a:lnTo>
                    <a:pt x="332" y="454"/>
                  </a:lnTo>
                  <a:lnTo>
                    <a:pt x="332" y="454"/>
                  </a:lnTo>
                  <a:lnTo>
                    <a:pt x="326" y="454"/>
                  </a:lnTo>
                  <a:lnTo>
                    <a:pt x="324" y="452"/>
                  </a:lnTo>
                  <a:lnTo>
                    <a:pt x="322" y="450"/>
                  </a:lnTo>
                  <a:lnTo>
                    <a:pt x="322" y="446"/>
                  </a:lnTo>
                  <a:lnTo>
                    <a:pt x="326" y="434"/>
                  </a:lnTo>
                  <a:lnTo>
                    <a:pt x="326" y="434"/>
                  </a:lnTo>
                  <a:lnTo>
                    <a:pt x="326" y="422"/>
                  </a:lnTo>
                  <a:lnTo>
                    <a:pt x="324" y="412"/>
                  </a:lnTo>
                  <a:lnTo>
                    <a:pt x="322" y="402"/>
                  </a:lnTo>
                  <a:lnTo>
                    <a:pt x="324" y="392"/>
                  </a:lnTo>
                  <a:lnTo>
                    <a:pt x="324" y="392"/>
                  </a:lnTo>
                  <a:lnTo>
                    <a:pt x="328" y="376"/>
                  </a:lnTo>
                  <a:lnTo>
                    <a:pt x="328" y="370"/>
                  </a:lnTo>
                  <a:lnTo>
                    <a:pt x="328" y="360"/>
                  </a:lnTo>
                  <a:lnTo>
                    <a:pt x="328" y="360"/>
                  </a:lnTo>
                  <a:lnTo>
                    <a:pt x="326" y="352"/>
                  </a:lnTo>
                  <a:lnTo>
                    <a:pt x="320" y="342"/>
                  </a:lnTo>
                  <a:lnTo>
                    <a:pt x="310" y="326"/>
                  </a:lnTo>
                  <a:lnTo>
                    <a:pt x="310" y="326"/>
                  </a:lnTo>
                  <a:lnTo>
                    <a:pt x="292" y="310"/>
                  </a:lnTo>
                  <a:lnTo>
                    <a:pt x="286" y="300"/>
                  </a:lnTo>
                  <a:lnTo>
                    <a:pt x="284" y="296"/>
                  </a:lnTo>
                  <a:lnTo>
                    <a:pt x="282" y="290"/>
                  </a:lnTo>
                  <a:lnTo>
                    <a:pt x="282" y="290"/>
                  </a:lnTo>
                  <a:lnTo>
                    <a:pt x="284" y="282"/>
                  </a:lnTo>
                  <a:lnTo>
                    <a:pt x="286" y="276"/>
                  </a:lnTo>
                  <a:lnTo>
                    <a:pt x="288" y="270"/>
                  </a:lnTo>
                  <a:lnTo>
                    <a:pt x="290" y="264"/>
                  </a:lnTo>
                  <a:lnTo>
                    <a:pt x="290" y="264"/>
                  </a:lnTo>
                  <a:lnTo>
                    <a:pt x="286" y="250"/>
                  </a:lnTo>
                  <a:lnTo>
                    <a:pt x="282" y="236"/>
                  </a:lnTo>
                  <a:lnTo>
                    <a:pt x="274" y="208"/>
                  </a:lnTo>
                  <a:lnTo>
                    <a:pt x="274" y="208"/>
                  </a:lnTo>
                  <a:lnTo>
                    <a:pt x="268" y="180"/>
                  </a:lnTo>
                  <a:lnTo>
                    <a:pt x="264" y="150"/>
                  </a:lnTo>
                  <a:lnTo>
                    <a:pt x="264" y="150"/>
                  </a:lnTo>
                  <a:lnTo>
                    <a:pt x="264" y="130"/>
                  </a:lnTo>
                  <a:lnTo>
                    <a:pt x="266" y="110"/>
                  </a:lnTo>
                  <a:lnTo>
                    <a:pt x="270" y="90"/>
                  </a:lnTo>
                  <a:lnTo>
                    <a:pt x="272" y="70"/>
                  </a:lnTo>
                  <a:lnTo>
                    <a:pt x="272" y="70"/>
                  </a:lnTo>
                  <a:lnTo>
                    <a:pt x="274" y="58"/>
                  </a:lnTo>
                  <a:lnTo>
                    <a:pt x="278" y="46"/>
                  </a:lnTo>
                  <a:lnTo>
                    <a:pt x="288" y="22"/>
                  </a:lnTo>
                  <a:lnTo>
                    <a:pt x="288" y="22"/>
                  </a:lnTo>
                  <a:lnTo>
                    <a:pt x="208" y="0"/>
                  </a:lnTo>
                  <a:lnTo>
                    <a:pt x="126" y="272"/>
                  </a:lnTo>
                  <a:lnTo>
                    <a:pt x="126" y="272"/>
                  </a:lnTo>
                  <a:lnTo>
                    <a:pt x="128" y="280"/>
                  </a:lnTo>
                  <a:lnTo>
                    <a:pt x="130" y="302"/>
                  </a:lnTo>
                  <a:lnTo>
                    <a:pt x="130" y="302"/>
                  </a:lnTo>
                  <a:lnTo>
                    <a:pt x="128" y="316"/>
                  </a:lnTo>
                  <a:lnTo>
                    <a:pt x="126" y="326"/>
                  </a:lnTo>
                  <a:lnTo>
                    <a:pt x="122" y="336"/>
                  </a:lnTo>
                  <a:lnTo>
                    <a:pt x="122" y="336"/>
                  </a:lnTo>
                  <a:lnTo>
                    <a:pt x="126" y="340"/>
                  </a:lnTo>
                  <a:lnTo>
                    <a:pt x="134" y="354"/>
                  </a:lnTo>
                  <a:lnTo>
                    <a:pt x="142" y="372"/>
                  </a:lnTo>
                  <a:lnTo>
                    <a:pt x="144" y="380"/>
                  </a:lnTo>
                  <a:lnTo>
                    <a:pt x="142" y="386"/>
                  </a:lnTo>
                  <a:lnTo>
                    <a:pt x="142" y="386"/>
                  </a:lnTo>
                  <a:lnTo>
                    <a:pt x="130" y="418"/>
                  </a:lnTo>
                  <a:lnTo>
                    <a:pt x="122" y="434"/>
                  </a:lnTo>
                  <a:lnTo>
                    <a:pt x="46" y="510"/>
                  </a:lnTo>
                  <a:lnTo>
                    <a:pt x="46" y="510"/>
                  </a:lnTo>
                  <a:lnTo>
                    <a:pt x="50" y="514"/>
                  </a:lnTo>
                  <a:lnTo>
                    <a:pt x="58" y="526"/>
                  </a:lnTo>
                  <a:lnTo>
                    <a:pt x="60" y="532"/>
                  </a:lnTo>
                  <a:lnTo>
                    <a:pt x="62" y="540"/>
                  </a:lnTo>
                  <a:lnTo>
                    <a:pt x="64" y="550"/>
                  </a:lnTo>
                  <a:lnTo>
                    <a:pt x="62" y="558"/>
                  </a:lnTo>
                  <a:lnTo>
                    <a:pt x="62" y="558"/>
                  </a:lnTo>
                  <a:lnTo>
                    <a:pt x="48" y="594"/>
                  </a:lnTo>
                  <a:lnTo>
                    <a:pt x="40" y="610"/>
                  </a:lnTo>
                  <a:lnTo>
                    <a:pt x="0" y="794"/>
                  </a:lnTo>
                  <a:lnTo>
                    <a:pt x="242" y="856"/>
                  </a:lnTo>
                  <a:lnTo>
                    <a:pt x="494" y="910"/>
                  </a:lnTo>
                  <a:lnTo>
                    <a:pt x="552" y="596"/>
                  </a:lnTo>
                  <a:lnTo>
                    <a:pt x="524" y="584"/>
                  </a:lnTo>
                  <a:lnTo>
                    <a:pt x="524" y="584"/>
                  </a:lnTo>
                  <a:lnTo>
                    <a:pt x="514" y="584"/>
                  </a:lnTo>
                  <a:lnTo>
                    <a:pt x="490" y="584"/>
                  </a:lnTo>
                  <a:lnTo>
                    <a:pt x="478" y="582"/>
                  </a:lnTo>
                  <a:lnTo>
                    <a:pt x="468" y="580"/>
                  </a:lnTo>
                  <a:lnTo>
                    <a:pt x="458" y="576"/>
                  </a:lnTo>
                  <a:lnTo>
                    <a:pt x="456" y="572"/>
                  </a:lnTo>
                  <a:lnTo>
                    <a:pt x="454" y="570"/>
                  </a:lnTo>
                  <a:lnTo>
                    <a:pt x="454" y="57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56" name="Freeform 171">
              <a:extLst>
                <a:ext uri="{FF2B5EF4-FFF2-40B4-BE49-F238E27FC236}">
                  <a16:creationId xmlns:a16="http://schemas.microsoft.com/office/drawing/2014/main" id="{AD43DEB9-702B-4841-B31B-CACFE27A0663}"/>
                </a:ext>
              </a:extLst>
            </p:cNvPr>
            <p:cNvSpPr>
              <a:spLocks/>
            </p:cNvSpPr>
            <p:nvPr>
              <p:custDataLst>
                <p:tags r:id="rId52"/>
              </p:custDataLst>
            </p:nvPr>
          </p:nvSpPr>
          <p:spPr bwMode="auto">
            <a:xfrm>
              <a:off x="3184233" y="1799625"/>
              <a:ext cx="1138953" cy="786181"/>
            </a:xfrm>
            <a:custGeom>
              <a:avLst/>
              <a:gdLst/>
              <a:ahLst/>
              <a:cxnLst>
                <a:cxn ang="0">
                  <a:pos x="904" y="154"/>
                </a:cxn>
                <a:cxn ang="0">
                  <a:pos x="784" y="138"/>
                </a:cxn>
                <a:cxn ang="0">
                  <a:pos x="430" y="80"/>
                </a:cxn>
                <a:cxn ang="0">
                  <a:pos x="94" y="18"/>
                </a:cxn>
                <a:cxn ang="0">
                  <a:pos x="24" y="0"/>
                </a:cxn>
                <a:cxn ang="0">
                  <a:pos x="14" y="24"/>
                </a:cxn>
                <a:cxn ang="0">
                  <a:pos x="8" y="48"/>
                </a:cxn>
                <a:cxn ang="0">
                  <a:pos x="6" y="68"/>
                </a:cxn>
                <a:cxn ang="0">
                  <a:pos x="0" y="108"/>
                </a:cxn>
                <a:cxn ang="0">
                  <a:pos x="0" y="128"/>
                </a:cxn>
                <a:cxn ang="0">
                  <a:pos x="10" y="186"/>
                </a:cxn>
                <a:cxn ang="0">
                  <a:pos x="18" y="214"/>
                </a:cxn>
                <a:cxn ang="0">
                  <a:pos x="26" y="242"/>
                </a:cxn>
                <a:cxn ang="0">
                  <a:pos x="24" y="248"/>
                </a:cxn>
                <a:cxn ang="0">
                  <a:pos x="20" y="260"/>
                </a:cxn>
                <a:cxn ang="0">
                  <a:pos x="18" y="268"/>
                </a:cxn>
                <a:cxn ang="0">
                  <a:pos x="22" y="278"/>
                </a:cxn>
                <a:cxn ang="0">
                  <a:pos x="46" y="304"/>
                </a:cxn>
                <a:cxn ang="0">
                  <a:pos x="56" y="320"/>
                </a:cxn>
                <a:cxn ang="0">
                  <a:pos x="64" y="338"/>
                </a:cxn>
                <a:cxn ang="0">
                  <a:pos x="64" y="348"/>
                </a:cxn>
                <a:cxn ang="0">
                  <a:pos x="60" y="370"/>
                </a:cxn>
                <a:cxn ang="0">
                  <a:pos x="58" y="380"/>
                </a:cxn>
                <a:cxn ang="0">
                  <a:pos x="62" y="400"/>
                </a:cxn>
                <a:cxn ang="0">
                  <a:pos x="62" y="412"/>
                </a:cxn>
                <a:cxn ang="0">
                  <a:pos x="58" y="428"/>
                </a:cxn>
                <a:cxn ang="0">
                  <a:pos x="62" y="432"/>
                </a:cxn>
                <a:cxn ang="0">
                  <a:pos x="68" y="432"/>
                </a:cxn>
                <a:cxn ang="0">
                  <a:pos x="84" y="428"/>
                </a:cxn>
                <a:cxn ang="0">
                  <a:pos x="90" y="416"/>
                </a:cxn>
                <a:cxn ang="0">
                  <a:pos x="96" y="396"/>
                </a:cxn>
                <a:cxn ang="0">
                  <a:pos x="100" y="390"/>
                </a:cxn>
                <a:cxn ang="0">
                  <a:pos x="120" y="406"/>
                </a:cxn>
                <a:cxn ang="0">
                  <a:pos x="148" y="450"/>
                </a:cxn>
                <a:cxn ang="0">
                  <a:pos x="156" y="474"/>
                </a:cxn>
                <a:cxn ang="0">
                  <a:pos x="160" y="488"/>
                </a:cxn>
                <a:cxn ang="0">
                  <a:pos x="176" y="520"/>
                </a:cxn>
                <a:cxn ang="0">
                  <a:pos x="188" y="540"/>
                </a:cxn>
                <a:cxn ang="0">
                  <a:pos x="190" y="548"/>
                </a:cxn>
                <a:cxn ang="0">
                  <a:pos x="194" y="554"/>
                </a:cxn>
                <a:cxn ang="0">
                  <a:pos x="214" y="560"/>
                </a:cxn>
                <a:cxn ang="0">
                  <a:pos x="250" y="562"/>
                </a:cxn>
                <a:cxn ang="0">
                  <a:pos x="288" y="574"/>
                </a:cxn>
                <a:cxn ang="0">
                  <a:pos x="858" y="624"/>
                </a:cxn>
              </a:cxnLst>
              <a:rect l="0" t="0" r="r" b="b"/>
              <a:pathLst>
                <a:path w="904" h="624">
                  <a:moveTo>
                    <a:pt x="858" y="624"/>
                  </a:moveTo>
                  <a:lnTo>
                    <a:pt x="904" y="154"/>
                  </a:lnTo>
                  <a:lnTo>
                    <a:pt x="904" y="154"/>
                  </a:lnTo>
                  <a:lnTo>
                    <a:pt x="784" y="138"/>
                  </a:lnTo>
                  <a:lnTo>
                    <a:pt x="664" y="120"/>
                  </a:lnTo>
                  <a:lnTo>
                    <a:pt x="430" y="80"/>
                  </a:lnTo>
                  <a:lnTo>
                    <a:pt x="230" y="44"/>
                  </a:lnTo>
                  <a:lnTo>
                    <a:pt x="94" y="18"/>
                  </a:lnTo>
                  <a:lnTo>
                    <a:pt x="94" y="18"/>
                  </a:lnTo>
                  <a:lnTo>
                    <a:pt x="24" y="0"/>
                  </a:lnTo>
                  <a:lnTo>
                    <a:pt x="24" y="0"/>
                  </a:lnTo>
                  <a:lnTo>
                    <a:pt x="14" y="24"/>
                  </a:lnTo>
                  <a:lnTo>
                    <a:pt x="10" y="36"/>
                  </a:lnTo>
                  <a:lnTo>
                    <a:pt x="8" y="48"/>
                  </a:lnTo>
                  <a:lnTo>
                    <a:pt x="8" y="48"/>
                  </a:lnTo>
                  <a:lnTo>
                    <a:pt x="6" y="68"/>
                  </a:lnTo>
                  <a:lnTo>
                    <a:pt x="2" y="88"/>
                  </a:lnTo>
                  <a:lnTo>
                    <a:pt x="0" y="108"/>
                  </a:lnTo>
                  <a:lnTo>
                    <a:pt x="0" y="128"/>
                  </a:lnTo>
                  <a:lnTo>
                    <a:pt x="0" y="128"/>
                  </a:lnTo>
                  <a:lnTo>
                    <a:pt x="4" y="158"/>
                  </a:lnTo>
                  <a:lnTo>
                    <a:pt x="10" y="186"/>
                  </a:lnTo>
                  <a:lnTo>
                    <a:pt x="10" y="186"/>
                  </a:lnTo>
                  <a:lnTo>
                    <a:pt x="18" y="214"/>
                  </a:lnTo>
                  <a:lnTo>
                    <a:pt x="22" y="228"/>
                  </a:lnTo>
                  <a:lnTo>
                    <a:pt x="26" y="242"/>
                  </a:lnTo>
                  <a:lnTo>
                    <a:pt x="26" y="242"/>
                  </a:lnTo>
                  <a:lnTo>
                    <a:pt x="24" y="248"/>
                  </a:lnTo>
                  <a:lnTo>
                    <a:pt x="22" y="254"/>
                  </a:lnTo>
                  <a:lnTo>
                    <a:pt x="20" y="260"/>
                  </a:lnTo>
                  <a:lnTo>
                    <a:pt x="18" y="268"/>
                  </a:lnTo>
                  <a:lnTo>
                    <a:pt x="18" y="268"/>
                  </a:lnTo>
                  <a:lnTo>
                    <a:pt x="20" y="274"/>
                  </a:lnTo>
                  <a:lnTo>
                    <a:pt x="22" y="278"/>
                  </a:lnTo>
                  <a:lnTo>
                    <a:pt x="28" y="288"/>
                  </a:lnTo>
                  <a:lnTo>
                    <a:pt x="46" y="304"/>
                  </a:lnTo>
                  <a:lnTo>
                    <a:pt x="46" y="304"/>
                  </a:lnTo>
                  <a:lnTo>
                    <a:pt x="56" y="320"/>
                  </a:lnTo>
                  <a:lnTo>
                    <a:pt x="62" y="330"/>
                  </a:lnTo>
                  <a:lnTo>
                    <a:pt x="64" y="338"/>
                  </a:lnTo>
                  <a:lnTo>
                    <a:pt x="64" y="338"/>
                  </a:lnTo>
                  <a:lnTo>
                    <a:pt x="64" y="348"/>
                  </a:lnTo>
                  <a:lnTo>
                    <a:pt x="64" y="354"/>
                  </a:lnTo>
                  <a:lnTo>
                    <a:pt x="60" y="370"/>
                  </a:lnTo>
                  <a:lnTo>
                    <a:pt x="60" y="370"/>
                  </a:lnTo>
                  <a:lnTo>
                    <a:pt x="58" y="380"/>
                  </a:lnTo>
                  <a:lnTo>
                    <a:pt x="60" y="390"/>
                  </a:lnTo>
                  <a:lnTo>
                    <a:pt x="62" y="400"/>
                  </a:lnTo>
                  <a:lnTo>
                    <a:pt x="62" y="412"/>
                  </a:lnTo>
                  <a:lnTo>
                    <a:pt x="62" y="412"/>
                  </a:lnTo>
                  <a:lnTo>
                    <a:pt x="58" y="424"/>
                  </a:lnTo>
                  <a:lnTo>
                    <a:pt x="58" y="428"/>
                  </a:lnTo>
                  <a:lnTo>
                    <a:pt x="60" y="430"/>
                  </a:lnTo>
                  <a:lnTo>
                    <a:pt x="62" y="432"/>
                  </a:lnTo>
                  <a:lnTo>
                    <a:pt x="68" y="432"/>
                  </a:lnTo>
                  <a:lnTo>
                    <a:pt x="68" y="432"/>
                  </a:lnTo>
                  <a:lnTo>
                    <a:pt x="78" y="430"/>
                  </a:lnTo>
                  <a:lnTo>
                    <a:pt x="84" y="428"/>
                  </a:lnTo>
                  <a:lnTo>
                    <a:pt x="88" y="422"/>
                  </a:lnTo>
                  <a:lnTo>
                    <a:pt x="90" y="416"/>
                  </a:lnTo>
                  <a:lnTo>
                    <a:pt x="94" y="402"/>
                  </a:lnTo>
                  <a:lnTo>
                    <a:pt x="96" y="396"/>
                  </a:lnTo>
                  <a:lnTo>
                    <a:pt x="100" y="390"/>
                  </a:lnTo>
                  <a:lnTo>
                    <a:pt x="100" y="390"/>
                  </a:lnTo>
                  <a:lnTo>
                    <a:pt x="110" y="398"/>
                  </a:lnTo>
                  <a:lnTo>
                    <a:pt x="120" y="406"/>
                  </a:lnTo>
                  <a:lnTo>
                    <a:pt x="136" y="428"/>
                  </a:lnTo>
                  <a:lnTo>
                    <a:pt x="148" y="450"/>
                  </a:lnTo>
                  <a:lnTo>
                    <a:pt x="152" y="462"/>
                  </a:lnTo>
                  <a:lnTo>
                    <a:pt x="156" y="474"/>
                  </a:lnTo>
                  <a:lnTo>
                    <a:pt x="156" y="474"/>
                  </a:lnTo>
                  <a:lnTo>
                    <a:pt x="160" y="488"/>
                  </a:lnTo>
                  <a:lnTo>
                    <a:pt x="166" y="500"/>
                  </a:lnTo>
                  <a:lnTo>
                    <a:pt x="176" y="520"/>
                  </a:lnTo>
                  <a:lnTo>
                    <a:pt x="184" y="534"/>
                  </a:lnTo>
                  <a:lnTo>
                    <a:pt x="188" y="540"/>
                  </a:lnTo>
                  <a:lnTo>
                    <a:pt x="190" y="548"/>
                  </a:lnTo>
                  <a:lnTo>
                    <a:pt x="190" y="548"/>
                  </a:lnTo>
                  <a:lnTo>
                    <a:pt x="192" y="550"/>
                  </a:lnTo>
                  <a:lnTo>
                    <a:pt x="194" y="554"/>
                  </a:lnTo>
                  <a:lnTo>
                    <a:pt x="204" y="558"/>
                  </a:lnTo>
                  <a:lnTo>
                    <a:pt x="214" y="560"/>
                  </a:lnTo>
                  <a:lnTo>
                    <a:pt x="226" y="562"/>
                  </a:lnTo>
                  <a:lnTo>
                    <a:pt x="250" y="562"/>
                  </a:lnTo>
                  <a:lnTo>
                    <a:pt x="260" y="562"/>
                  </a:lnTo>
                  <a:lnTo>
                    <a:pt x="288" y="574"/>
                  </a:lnTo>
                  <a:lnTo>
                    <a:pt x="294" y="542"/>
                  </a:lnTo>
                  <a:lnTo>
                    <a:pt x="858" y="624"/>
                  </a:lnTo>
                  <a:close/>
                </a:path>
              </a:pathLst>
            </a:custGeom>
            <a:solidFill>
              <a:schemeClr val="bg1">
                <a:lumMod val="75000"/>
              </a:schemeClr>
            </a:solid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57" name="Freeform 172">
              <a:extLst>
                <a:ext uri="{FF2B5EF4-FFF2-40B4-BE49-F238E27FC236}">
                  <a16:creationId xmlns:a16="http://schemas.microsoft.com/office/drawing/2014/main" id="{31C00A89-46E1-4D06-8CEF-33943E92E24F}"/>
                </a:ext>
              </a:extLst>
            </p:cNvPr>
            <p:cNvSpPr>
              <a:spLocks/>
            </p:cNvSpPr>
            <p:nvPr>
              <p:custDataLst>
                <p:tags r:id="rId53"/>
              </p:custDataLst>
            </p:nvPr>
          </p:nvSpPr>
          <p:spPr bwMode="auto">
            <a:xfrm>
              <a:off x="2420730" y="2694158"/>
              <a:ext cx="743344" cy="1159113"/>
            </a:xfrm>
            <a:custGeom>
              <a:avLst/>
              <a:gdLst/>
              <a:ahLst/>
              <a:cxnLst>
                <a:cxn ang="0">
                  <a:pos x="584" y="124"/>
                </a:cxn>
                <a:cxn ang="0">
                  <a:pos x="342" y="62"/>
                </a:cxn>
                <a:cxn ang="0">
                  <a:pos x="338" y="62"/>
                </a:cxn>
                <a:cxn ang="0">
                  <a:pos x="332" y="60"/>
                </a:cxn>
                <a:cxn ang="0">
                  <a:pos x="332" y="60"/>
                </a:cxn>
                <a:cxn ang="0">
                  <a:pos x="94" y="0"/>
                </a:cxn>
                <a:cxn ang="0">
                  <a:pos x="0" y="330"/>
                </a:cxn>
                <a:cxn ang="0">
                  <a:pos x="360" y="920"/>
                </a:cxn>
                <a:cxn ang="0">
                  <a:pos x="372" y="902"/>
                </a:cxn>
                <a:cxn ang="0">
                  <a:pos x="378" y="828"/>
                </a:cxn>
                <a:cxn ang="0">
                  <a:pos x="378" y="828"/>
                </a:cxn>
                <a:cxn ang="0">
                  <a:pos x="378" y="822"/>
                </a:cxn>
                <a:cxn ang="0">
                  <a:pos x="378" y="810"/>
                </a:cxn>
                <a:cxn ang="0">
                  <a:pos x="380" y="804"/>
                </a:cxn>
                <a:cxn ang="0">
                  <a:pos x="382" y="800"/>
                </a:cxn>
                <a:cxn ang="0">
                  <a:pos x="386" y="796"/>
                </a:cxn>
                <a:cxn ang="0">
                  <a:pos x="394" y="794"/>
                </a:cxn>
                <a:cxn ang="0">
                  <a:pos x="394" y="794"/>
                </a:cxn>
                <a:cxn ang="0">
                  <a:pos x="408" y="796"/>
                </a:cxn>
                <a:cxn ang="0">
                  <a:pos x="418" y="800"/>
                </a:cxn>
                <a:cxn ang="0">
                  <a:pos x="426" y="806"/>
                </a:cxn>
                <a:cxn ang="0">
                  <a:pos x="426" y="806"/>
                </a:cxn>
                <a:cxn ang="0">
                  <a:pos x="428" y="806"/>
                </a:cxn>
                <a:cxn ang="0">
                  <a:pos x="434" y="808"/>
                </a:cxn>
                <a:cxn ang="0">
                  <a:pos x="440" y="806"/>
                </a:cxn>
                <a:cxn ang="0">
                  <a:pos x="442" y="804"/>
                </a:cxn>
                <a:cxn ang="0">
                  <a:pos x="444" y="800"/>
                </a:cxn>
                <a:cxn ang="0">
                  <a:pos x="444" y="800"/>
                </a:cxn>
                <a:cxn ang="0">
                  <a:pos x="466" y="710"/>
                </a:cxn>
                <a:cxn ang="0">
                  <a:pos x="508" y="512"/>
                </a:cxn>
                <a:cxn ang="0">
                  <a:pos x="590" y="126"/>
                </a:cxn>
                <a:cxn ang="0">
                  <a:pos x="584" y="124"/>
                </a:cxn>
              </a:cxnLst>
              <a:rect l="0" t="0" r="r" b="b"/>
              <a:pathLst>
                <a:path w="590" h="920">
                  <a:moveTo>
                    <a:pt x="584" y="124"/>
                  </a:moveTo>
                  <a:lnTo>
                    <a:pt x="342" y="62"/>
                  </a:lnTo>
                  <a:lnTo>
                    <a:pt x="338" y="62"/>
                  </a:lnTo>
                  <a:lnTo>
                    <a:pt x="332" y="60"/>
                  </a:lnTo>
                  <a:lnTo>
                    <a:pt x="332" y="60"/>
                  </a:lnTo>
                  <a:lnTo>
                    <a:pt x="94" y="0"/>
                  </a:lnTo>
                  <a:lnTo>
                    <a:pt x="0" y="330"/>
                  </a:lnTo>
                  <a:lnTo>
                    <a:pt x="360" y="920"/>
                  </a:lnTo>
                  <a:lnTo>
                    <a:pt x="372" y="902"/>
                  </a:lnTo>
                  <a:lnTo>
                    <a:pt x="378" y="828"/>
                  </a:lnTo>
                  <a:lnTo>
                    <a:pt x="378" y="828"/>
                  </a:lnTo>
                  <a:lnTo>
                    <a:pt x="378" y="822"/>
                  </a:lnTo>
                  <a:lnTo>
                    <a:pt x="378" y="810"/>
                  </a:lnTo>
                  <a:lnTo>
                    <a:pt x="380" y="804"/>
                  </a:lnTo>
                  <a:lnTo>
                    <a:pt x="382" y="800"/>
                  </a:lnTo>
                  <a:lnTo>
                    <a:pt x="386" y="796"/>
                  </a:lnTo>
                  <a:lnTo>
                    <a:pt x="394" y="794"/>
                  </a:lnTo>
                  <a:lnTo>
                    <a:pt x="394" y="794"/>
                  </a:lnTo>
                  <a:lnTo>
                    <a:pt x="408" y="796"/>
                  </a:lnTo>
                  <a:lnTo>
                    <a:pt x="418" y="800"/>
                  </a:lnTo>
                  <a:lnTo>
                    <a:pt x="426" y="806"/>
                  </a:lnTo>
                  <a:lnTo>
                    <a:pt x="426" y="806"/>
                  </a:lnTo>
                  <a:lnTo>
                    <a:pt x="428" y="806"/>
                  </a:lnTo>
                  <a:lnTo>
                    <a:pt x="434" y="808"/>
                  </a:lnTo>
                  <a:lnTo>
                    <a:pt x="440" y="806"/>
                  </a:lnTo>
                  <a:lnTo>
                    <a:pt x="442" y="804"/>
                  </a:lnTo>
                  <a:lnTo>
                    <a:pt x="444" y="800"/>
                  </a:lnTo>
                  <a:lnTo>
                    <a:pt x="444" y="800"/>
                  </a:lnTo>
                  <a:lnTo>
                    <a:pt x="466" y="710"/>
                  </a:lnTo>
                  <a:lnTo>
                    <a:pt x="508" y="512"/>
                  </a:lnTo>
                  <a:lnTo>
                    <a:pt x="590" y="126"/>
                  </a:lnTo>
                  <a:lnTo>
                    <a:pt x="584" y="124"/>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58" name="Freeform 173">
              <a:extLst>
                <a:ext uri="{FF2B5EF4-FFF2-40B4-BE49-F238E27FC236}">
                  <a16:creationId xmlns:a16="http://schemas.microsoft.com/office/drawing/2014/main" id="{5C7178E1-41F3-4DDB-92EB-84726052D048}"/>
                </a:ext>
              </a:extLst>
            </p:cNvPr>
            <p:cNvSpPr>
              <a:spLocks/>
            </p:cNvSpPr>
            <p:nvPr>
              <p:custDataLst>
                <p:tags r:id="rId54"/>
              </p:custDataLst>
            </p:nvPr>
          </p:nvSpPr>
          <p:spPr bwMode="auto">
            <a:xfrm>
              <a:off x="4275309" y="1993650"/>
              <a:ext cx="745864" cy="529160"/>
            </a:xfrm>
            <a:custGeom>
              <a:avLst/>
              <a:gdLst/>
              <a:ahLst/>
              <a:cxnLst>
                <a:cxn ang="0">
                  <a:pos x="592" y="400"/>
                </a:cxn>
                <a:cxn ang="0">
                  <a:pos x="592" y="400"/>
                </a:cxn>
                <a:cxn ang="0">
                  <a:pos x="590" y="376"/>
                </a:cxn>
                <a:cxn ang="0">
                  <a:pos x="586" y="356"/>
                </a:cxn>
                <a:cxn ang="0">
                  <a:pos x="582" y="340"/>
                </a:cxn>
                <a:cxn ang="0">
                  <a:pos x="582" y="340"/>
                </a:cxn>
                <a:cxn ang="0">
                  <a:pos x="580" y="328"/>
                </a:cxn>
                <a:cxn ang="0">
                  <a:pos x="578" y="318"/>
                </a:cxn>
                <a:cxn ang="0">
                  <a:pos x="580" y="294"/>
                </a:cxn>
                <a:cxn ang="0">
                  <a:pos x="580" y="294"/>
                </a:cxn>
                <a:cxn ang="0">
                  <a:pos x="572" y="202"/>
                </a:cxn>
                <a:cxn ang="0">
                  <a:pos x="564" y="122"/>
                </a:cxn>
                <a:cxn ang="0">
                  <a:pos x="554" y="96"/>
                </a:cxn>
                <a:cxn ang="0">
                  <a:pos x="560" y="72"/>
                </a:cxn>
                <a:cxn ang="0">
                  <a:pos x="554" y="40"/>
                </a:cxn>
                <a:cxn ang="0">
                  <a:pos x="554" y="40"/>
                </a:cxn>
                <a:cxn ang="0">
                  <a:pos x="448" y="34"/>
                </a:cxn>
                <a:cxn ang="0">
                  <a:pos x="304" y="26"/>
                </a:cxn>
                <a:cxn ang="0">
                  <a:pos x="304" y="26"/>
                </a:cxn>
                <a:cxn ang="0">
                  <a:pos x="244" y="22"/>
                </a:cxn>
                <a:cxn ang="0">
                  <a:pos x="178" y="16"/>
                </a:cxn>
                <a:cxn ang="0">
                  <a:pos x="38" y="0"/>
                </a:cxn>
                <a:cxn ang="0">
                  <a:pos x="0" y="380"/>
                </a:cxn>
                <a:cxn ang="0">
                  <a:pos x="576" y="420"/>
                </a:cxn>
                <a:cxn ang="0">
                  <a:pos x="576" y="420"/>
                </a:cxn>
                <a:cxn ang="0">
                  <a:pos x="586" y="406"/>
                </a:cxn>
                <a:cxn ang="0">
                  <a:pos x="592" y="400"/>
                </a:cxn>
                <a:cxn ang="0">
                  <a:pos x="592" y="400"/>
                </a:cxn>
              </a:cxnLst>
              <a:rect l="0" t="0" r="r" b="b"/>
              <a:pathLst>
                <a:path w="592" h="420">
                  <a:moveTo>
                    <a:pt x="592" y="400"/>
                  </a:moveTo>
                  <a:lnTo>
                    <a:pt x="592" y="400"/>
                  </a:lnTo>
                  <a:lnTo>
                    <a:pt x="590" y="376"/>
                  </a:lnTo>
                  <a:lnTo>
                    <a:pt x="586" y="356"/>
                  </a:lnTo>
                  <a:lnTo>
                    <a:pt x="582" y="340"/>
                  </a:lnTo>
                  <a:lnTo>
                    <a:pt x="582" y="340"/>
                  </a:lnTo>
                  <a:lnTo>
                    <a:pt x="580" y="328"/>
                  </a:lnTo>
                  <a:lnTo>
                    <a:pt x="578" y="318"/>
                  </a:lnTo>
                  <a:lnTo>
                    <a:pt x="580" y="294"/>
                  </a:lnTo>
                  <a:lnTo>
                    <a:pt x="580" y="294"/>
                  </a:lnTo>
                  <a:lnTo>
                    <a:pt x="572" y="202"/>
                  </a:lnTo>
                  <a:lnTo>
                    <a:pt x="564" y="122"/>
                  </a:lnTo>
                  <a:lnTo>
                    <a:pt x="554" y="96"/>
                  </a:lnTo>
                  <a:lnTo>
                    <a:pt x="560" y="72"/>
                  </a:lnTo>
                  <a:lnTo>
                    <a:pt x="554" y="40"/>
                  </a:lnTo>
                  <a:lnTo>
                    <a:pt x="554" y="40"/>
                  </a:lnTo>
                  <a:lnTo>
                    <a:pt x="448" y="34"/>
                  </a:lnTo>
                  <a:lnTo>
                    <a:pt x="304" y="26"/>
                  </a:lnTo>
                  <a:lnTo>
                    <a:pt x="304" y="26"/>
                  </a:lnTo>
                  <a:lnTo>
                    <a:pt x="244" y="22"/>
                  </a:lnTo>
                  <a:lnTo>
                    <a:pt x="178" y="16"/>
                  </a:lnTo>
                  <a:lnTo>
                    <a:pt x="38" y="0"/>
                  </a:lnTo>
                  <a:lnTo>
                    <a:pt x="0" y="380"/>
                  </a:lnTo>
                  <a:lnTo>
                    <a:pt x="576" y="420"/>
                  </a:lnTo>
                  <a:lnTo>
                    <a:pt x="576" y="420"/>
                  </a:lnTo>
                  <a:lnTo>
                    <a:pt x="586" y="406"/>
                  </a:lnTo>
                  <a:lnTo>
                    <a:pt x="592" y="400"/>
                  </a:lnTo>
                  <a:lnTo>
                    <a:pt x="592" y="400"/>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sp>
          <p:nvSpPr>
            <p:cNvPr id="59" name="Freeform 174">
              <a:extLst>
                <a:ext uri="{FF2B5EF4-FFF2-40B4-BE49-F238E27FC236}">
                  <a16:creationId xmlns:a16="http://schemas.microsoft.com/office/drawing/2014/main" id="{A38FBC6F-E563-466B-9114-5ACAA1D3120B}"/>
                </a:ext>
              </a:extLst>
            </p:cNvPr>
            <p:cNvSpPr>
              <a:spLocks/>
            </p:cNvSpPr>
            <p:nvPr>
              <p:custDataLst>
                <p:tags r:id="rId55"/>
              </p:custDataLst>
            </p:nvPr>
          </p:nvSpPr>
          <p:spPr bwMode="auto">
            <a:xfrm>
              <a:off x="4234994" y="2472411"/>
              <a:ext cx="808859" cy="496402"/>
            </a:xfrm>
            <a:custGeom>
              <a:avLst/>
              <a:gdLst/>
              <a:ahLst/>
              <a:cxnLst>
                <a:cxn ang="0">
                  <a:pos x="602" y="58"/>
                </a:cxn>
                <a:cxn ang="0">
                  <a:pos x="602" y="58"/>
                </a:cxn>
                <a:cxn ang="0">
                  <a:pos x="604" y="50"/>
                </a:cxn>
                <a:cxn ang="0">
                  <a:pos x="608" y="40"/>
                </a:cxn>
                <a:cxn ang="0">
                  <a:pos x="32" y="0"/>
                </a:cxn>
                <a:cxn ang="0">
                  <a:pos x="0" y="326"/>
                </a:cxn>
                <a:cxn ang="0">
                  <a:pos x="446" y="350"/>
                </a:cxn>
                <a:cxn ang="0">
                  <a:pos x="496" y="378"/>
                </a:cxn>
                <a:cxn ang="0">
                  <a:pos x="550" y="368"/>
                </a:cxn>
                <a:cxn ang="0">
                  <a:pos x="620" y="394"/>
                </a:cxn>
                <a:cxn ang="0">
                  <a:pos x="630" y="342"/>
                </a:cxn>
                <a:cxn ang="0">
                  <a:pos x="618" y="300"/>
                </a:cxn>
                <a:cxn ang="0">
                  <a:pos x="634" y="294"/>
                </a:cxn>
                <a:cxn ang="0">
                  <a:pos x="634" y="294"/>
                </a:cxn>
                <a:cxn ang="0">
                  <a:pos x="638" y="214"/>
                </a:cxn>
                <a:cxn ang="0">
                  <a:pos x="642" y="114"/>
                </a:cxn>
                <a:cxn ang="0">
                  <a:pos x="642" y="114"/>
                </a:cxn>
                <a:cxn ang="0">
                  <a:pos x="640" y="104"/>
                </a:cxn>
                <a:cxn ang="0">
                  <a:pos x="636" y="96"/>
                </a:cxn>
                <a:cxn ang="0">
                  <a:pos x="630" y="88"/>
                </a:cxn>
                <a:cxn ang="0">
                  <a:pos x="624" y="82"/>
                </a:cxn>
                <a:cxn ang="0">
                  <a:pos x="610" y="70"/>
                </a:cxn>
                <a:cxn ang="0">
                  <a:pos x="606" y="64"/>
                </a:cxn>
                <a:cxn ang="0">
                  <a:pos x="602" y="58"/>
                </a:cxn>
                <a:cxn ang="0">
                  <a:pos x="602" y="58"/>
                </a:cxn>
              </a:cxnLst>
              <a:rect l="0" t="0" r="r" b="b"/>
              <a:pathLst>
                <a:path w="642" h="394">
                  <a:moveTo>
                    <a:pt x="602" y="58"/>
                  </a:moveTo>
                  <a:lnTo>
                    <a:pt x="602" y="58"/>
                  </a:lnTo>
                  <a:lnTo>
                    <a:pt x="604" y="50"/>
                  </a:lnTo>
                  <a:lnTo>
                    <a:pt x="608" y="40"/>
                  </a:lnTo>
                  <a:lnTo>
                    <a:pt x="32" y="0"/>
                  </a:lnTo>
                  <a:lnTo>
                    <a:pt x="0" y="326"/>
                  </a:lnTo>
                  <a:lnTo>
                    <a:pt x="446" y="350"/>
                  </a:lnTo>
                  <a:lnTo>
                    <a:pt x="496" y="378"/>
                  </a:lnTo>
                  <a:lnTo>
                    <a:pt x="550" y="368"/>
                  </a:lnTo>
                  <a:lnTo>
                    <a:pt x="620" y="394"/>
                  </a:lnTo>
                  <a:lnTo>
                    <a:pt x="630" y="342"/>
                  </a:lnTo>
                  <a:lnTo>
                    <a:pt x="618" y="300"/>
                  </a:lnTo>
                  <a:lnTo>
                    <a:pt x="634" y="294"/>
                  </a:lnTo>
                  <a:lnTo>
                    <a:pt x="634" y="294"/>
                  </a:lnTo>
                  <a:lnTo>
                    <a:pt x="638" y="214"/>
                  </a:lnTo>
                  <a:lnTo>
                    <a:pt x="642" y="114"/>
                  </a:lnTo>
                  <a:lnTo>
                    <a:pt x="642" y="114"/>
                  </a:lnTo>
                  <a:lnTo>
                    <a:pt x="640" y="104"/>
                  </a:lnTo>
                  <a:lnTo>
                    <a:pt x="636" y="96"/>
                  </a:lnTo>
                  <a:lnTo>
                    <a:pt x="630" y="88"/>
                  </a:lnTo>
                  <a:lnTo>
                    <a:pt x="624" y="82"/>
                  </a:lnTo>
                  <a:lnTo>
                    <a:pt x="610" y="70"/>
                  </a:lnTo>
                  <a:lnTo>
                    <a:pt x="606" y="64"/>
                  </a:lnTo>
                  <a:lnTo>
                    <a:pt x="602" y="58"/>
                  </a:lnTo>
                  <a:lnTo>
                    <a:pt x="602" y="58"/>
                  </a:lnTo>
                  <a:close/>
                </a:path>
              </a:pathLst>
            </a:custGeom>
            <a:grpFill/>
            <a:ln w="3175">
              <a:solidFill>
                <a:sysClr val="window" lastClr="FFFFFF"/>
              </a:solidFill>
            </a:ln>
          </p:spPr>
          <p:txBody>
            <a:bodyPr vert="horz" wrap="square" lIns="83092" tIns="41546" rIns="83092" bIns="4154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6" b="0" i="0" u="none" strike="noStrike" kern="0" cap="none" spc="0" normalizeH="0" baseline="0" noProof="0" dirty="0">
                <a:ln>
                  <a:noFill/>
                </a:ln>
                <a:solidFill>
                  <a:srgbClr val="000000"/>
                </a:solidFill>
                <a:effectLst/>
                <a:uLnTx/>
                <a:uFillTx/>
                <a:latin typeface="Calibri" pitchFamily="34" charset="0"/>
              </a:endParaRPr>
            </a:p>
          </p:txBody>
        </p:sp>
      </p:grpSp>
      <p:grpSp>
        <p:nvGrpSpPr>
          <p:cNvPr id="68" name="Group 67">
            <a:extLst>
              <a:ext uri="{FF2B5EF4-FFF2-40B4-BE49-F238E27FC236}">
                <a16:creationId xmlns:a16="http://schemas.microsoft.com/office/drawing/2014/main" id="{88E245BF-F852-4A4D-84EF-35403D71FCAA}"/>
              </a:ext>
            </a:extLst>
          </p:cNvPr>
          <p:cNvGrpSpPr/>
          <p:nvPr/>
        </p:nvGrpSpPr>
        <p:grpSpPr>
          <a:xfrm>
            <a:off x="6679108" y="1784338"/>
            <a:ext cx="5059079" cy="1211564"/>
            <a:chOff x="6675721" y="1732479"/>
            <a:chExt cx="5059079" cy="1211564"/>
          </a:xfrm>
          <a:solidFill>
            <a:schemeClr val="tx2"/>
          </a:solidFill>
        </p:grpSpPr>
        <p:sp>
          <p:nvSpPr>
            <p:cNvPr id="69" name="Rectangle 68">
              <a:extLst>
                <a:ext uri="{FF2B5EF4-FFF2-40B4-BE49-F238E27FC236}">
                  <a16:creationId xmlns:a16="http://schemas.microsoft.com/office/drawing/2014/main" id="{F23AB4FB-0BE8-471B-9847-A4D5442372DE}"/>
                </a:ext>
              </a:extLst>
            </p:cNvPr>
            <p:cNvSpPr/>
            <p:nvPr/>
          </p:nvSpPr>
          <p:spPr>
            <a:xfrm>
              <a:off x="6675721" y="1732479"/>
              <a:ext cx="5059079" cy="100071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70" name="Right Triangle 69">
              <a:extLst>
                <a:ext uri="{FF2B5EF4-FFF2-40B4-BE49-F238E27FC236}">
                  <a16:creationId xmlns:a16="http://schemas.microsoft.com/office/drawing/2014/main" id="{5FBD93FD-7A2D-4CFE-8816-DCCBE3B3E8B1}"/>
                </a:ext>
              </a:extLst>
            </p:cNvPr>
            <p:cNvSpPr/>
            <p:nvPr/>
          </p:nvSpPr>
          <p:spPr>
            <a:xfrm rot="10800000">
              <a:off x="6675721" y="2733189"/>
              <a:ext cx="210854" cy="210854"/>
            </a:xfrm>
            <a:prstGeom prst="r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grpSp>
      <p:grpSp>
        <p:nvGrpSpPr>
          <p:cNvPr id="71" name="Group 70">
            <a:extLst>
              <a:ext uri="{FF2B5EF4-FFF2-40B4-BE49-F238E27FC236}">
                <a16:creationId xmlns:a16="http://schemas.microsoft.com/office/drawing/2014/main" id="{C17D0883-156A-4C7D-81B0-AC08B1E0E415}"/>
              </a:ext>
            </a:extLst>
          </p:cNvPr>
          <p:cNvGrpSpPr/>
          <p:nvPr/>
        </p:nvGrpSpPr>
        <p:grpSpPr>
          <a:xfrm>
            <a:off x="6675721" y="3164531"/>
            <a:ext cx="5059079" cy="1211564"/>
            <a:chOff x="6675721" y="1732479"/>
            <a:chExt cx="5059079" cy="1211564"/>
          </a:xfrm>
          <a:solidFill>
            <a:schemeClr val="bg1">
              <a:lumMod val="75000"/>
            </a:schemeClr>
          </a:solidFill>
        </p:grpSpPr>
        <p:sp>
          <p:nvSpPr>
            <p:cNvPr id="72" name="Rectangle 71">
              <a:extLst>
                <a:ext uri="{FF2B5EF4-FFF2-40B4-BE49-F238E27FC236}">
                  <a16:creationId xmlns:a16="http://schemas.microsoft.com/office/drawing/2014/main" id="{24A46A97-4729-4472-8A8F-EBF22A166873}"/>
                </a:ext>
              </a:extLst>
            </p:cNvPr>
            <p:cNvSpPr/>
            <p:nvPr/>
          </p:nvSpPr>
          <p:spPr>
            <a:xfrm>
              <a:off x="6675721" y="1732479"/>
              <a:ext cx="5059079" cy="100071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73" name="Right Triangle 72">
              <a:extLst>
                <a:ext uri="{FF2B5EF4-FFF2-40B4-BE49-F238E27FC236}">
                  <a16:creationId xmlns:a16="http://schemas.microsoft.com/office/drawing/2014/main" id="{2C9991D5-F44E-4489-8BD5-13A389555C4E}"/>
                </a:ext>
              </a:extLst>
            </p:cNvPr>
            <p:cNvSpPr/>
            <p:nvPr/>
          </p:nvSpPr>
          <p:spPr>
            <a:xfrm rot="10800000">
              <a:off x="6675721" y="2733189"/>
              <a:ext cx="210854" cy="210854"/>
            </a:xfrm>
            <a:prstGeom prst="r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grpSp>
      <p:grpSp>
        <p:nvGrpSpPr>
          <p:cNvPr id="74" name="Group 73">
            <a:extLst>
              <a:ext uri="{FF2B5EF4-FFF2-40B4-BE49-F238E27FC236}">
                <a16:creationId xmlns:a16="http://schemas.microsoft.com/office/drawing/2014/main" id="{029D6820-35C3-4EDB-A0AD-36124D03B130}"/>
              </a:ext>
            </a:extLst>
          </p:cNvPr>
          <p:cNvGrpSpPr/>
          <p:nvPr/>
        </p:nvGrpSpPr>
        <p:grpSpPr>
          <a:xfrm>
            <a:off x="6675720" y="4544725"/>
            <a:ext cx="5059079" cy="1211564"/>
            <a:chOff x="6675721" y="1732479"/>
            <a:chExt cx="5059079" cy="1211564"/>
          </a:xfrm>
          <a:solidFill>
            <a:schemeClr val="accent3">
              <a:lumMod val="75000"/>
            </a:schemeClr>
          </a:solidFill>
        </p:grpSpPr>
        <p:sp>
          <p:nvSpPr>
            <p:cNvPr id="75" name="Rectangle 74">
              <a:extLst>
                <a:ext uri="{FF2B5EF4-FFF2-40B4-BE49-F238E27FC236}">
                  <a16:creationId xmlns:a16="http://schemas.microsoft.com/office/drawing/2014/main" id="{D65277D7-A106-4E67-BE67-4B2853D6E0A6}"/>
                </a:ext>
              </a:extLst>
            </p:cNvPr>
            <p:cNvSpPr/>
            <p:nvPr/>
          </p:nvSpPr>
          <p:spPr>
            <a:xfrm>
              <a:off x="6675721" y="1732479"/>
              <a:ext cx="5059079" cy="100071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76" name="Right Triangle 75">
              <a:extLst>
                <a:ext uri="{FF2B5EF4-FFF2-40B4-BE49-F238E27FC236}">
                  <a16:creationId xmlns:a16="http://schemas.microsoft.com/office/drawing/2014/main" id="{43B58DB1-1A51-4B52-8AA8-AA003195886B}"/>
                </a:ext>
              </a:extLst>
            </p:cNvPr>
            <p:cNvSpPr/>
            <p:nvPr/>
          </p:nvSpPr>
          <p:spPr>
            <a:xfrm rot="10800000">
              <a:off x="6675721" y="2733189"/>
              <a:ext cx="210854" cy="210854"/>
            </a:xfrm>
            <a:prstGeom prst="r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grpSp>
      <p:sp>
        <p:nvSpPr>
          <p:cNvPr id="77" name="TextBox 76">
            <a:extLst>
              <a:ext uri="{FF2B5EF4-FFF2-40B4-BE49-F238E27FC236}">
                <a16:creationId xmlns:a16="http://schemas.microsoft.com/office/drawing/2014/main" id="{DA696EF2-3B61-4120-9963-EECAA5DD8AA1}"/>
              </a:ext>
            </a:extLst>
          </p:cNvPr>
          <p:cNvSpPr txBox="1"/>
          <p:nvPr/>
        </p:nvSpPr>
        <p:spPr>
          <a:xfrm>
            <a:off x="7726519" y="2023930"/>
            <a:ext cx="3934772" cy="492443"/>
          </a:xfrm>
          <a:prstGeom prst="rect">
            <a:avLst/>
          </a:prstGeom>
          <a:noFill/>
        </p:spPr>
        <p:txBody>
          <a:bodyPr wrap="square" lIns="0" tIns="0" rIns="0" bIns="0" rtlCol="0" anchor="ctr">
            <a:spAutoFit/>
          </a:bodyPr>
          <a:lstStyle/>
          <a:p>
            <a:r>
              <a:rPr lang="en-US" sz="1600" dirty="0">
                <a:solidFill>
                  <a:prstClr val="white"/>
                </a:solidFill>
                <a:latin typeface="Segoe UI Light"/>
              </a:rPr>
              <a:t>Lorem ipsum dolor sit </a:t>
            </a:r>
            <a:r>
              <a:rPr lang="en-US" sz="1600" dirty="0" err="1">
                <a:solidFill>
                  <a:prstClr val="white"/>
                </a:solidFill>
                <a:latin typeface="Segoe UI Light"/>
              </a:rPr>
              <a:t>amet</a:t>
            </a:r>
            <a:r>
              <a:rPr lang="en-US" sz="1600" dirty="0">
                <a:solidFill>
                  <a:prstClr val="white"/>
                </a:solidFill>
                <a:latin typeface="Segoe UI Light"/>
              </a:rPr>
              <a:t>, </a:t>
            </a:r>
            <a:r>
              <a:rPr lang="en-US" sz="1600" dirty="0" err="1">
                <a:solidFill>
                  <a:prstClr val="white"/>
                </a:solidFill>
                <a:latin typeface="Segoe UI Light"/>
              </a:rPr>
              <a:t>consectetur</a:t>
            </a:r>
            <a:r>
              <a:rPr lang="en-US" sz="1600" dirty="0">
                <a:solidFill>
                  <a:prstClr val="white"/>
                </a:solidFill>
                <a:latin typeface="Segoe UI Light"/>
              </a:rPr>
              <a:t> </a:t>
            </a:r>
            <a:r>
              <a:rPr lang="en-US" sz="1600" dirty="0" err="1">
                <a:solidFill>
                  <a:prstClr val="white"/>
                </a:solidFill>
                <a:latin typeface="Segoe UI Light"/>
              </a:rPr>
              <a:t>adipiscing</a:t>
            </a:r>
            <a:r>
              <a:rPr lang="en-US" sz="1600" dirty="0">
                <a:solidFill>
                  <a:prstClr val="white"/>
                </a:solidFill>
                <a:latin typeface="Segoe UI Light"/>
              </a:rPr>
              <a:t> </a:t>
            </a:r>
            <a:r>
              <a:rPr lang="en-US" sz="1600" dirty="0" err="1">
                <a:solidFill>
                  <a:prstClr val="white"/>
                </a:solidFill>
                <a:latin typeface="Segoe UI Light"/>
              </a:rPr>
              <a:t>elit</a:t>
            </a:r>
            <a:r>
              <a:rPr lang="en-US" sz="1600" dirty="0">
                <a:solidFill>
                  <a:prstClr val="white"/>
                </a:solidFill>
                <a:latin typeface="Segoe UI Light"/>
              </a:rPr>
              <a:t>. </a:t>
            </a:r>
            <a:r>
              <a:rPr lang="en-US" sz="1600" dirty="0" err="1">
                <a:solidFill>
                  <a:prstClr val="white"/>
                </a:solidFill>
                <a:latin typeface="Segoe UI Light"/>
              </a:rPr>
              <a:t>Proin</a:t>
            </a:r>
            <a:r>
              <a:rPr lang="en-US" sz="1600" dirty="0">
                <a:solidFill>
                  <a:prstClr val="white"/>
                </a:solidFill>
                <a:latin typeface="Segoe UI Light"/>
              </a:rPr>
              <a:t> a </a:t>
            </a:r>
            <a:r>
              <a:rPr lang="en-US" sz="1600" dirty="0" err="1">
                <a:solidFill>
                  <a:prstClr val="white"/>
                </a:solidFill>
                <a:latin typeface="Segoe UI Light"/>
              </a:rPr>
              <a:t>condimentum</a:t>
            </a:r>
            <a:r>
              <a:rPr lang="en-US" sz="1600" dirty="0">
                <a:solidFill>
                  <a:prstClr val="white"/>
                </a:solidFill>
                <a:latin typeface="Segoe UI Light"/>
              </a:rPr>
              <a:t> diam.</a:t>
            </a:r>
          </a:p>
        </p:txBody>
      </p:sp>
      <p:sp>
        <p:nvSpPr>
          <p:cNvPr id="78" name="TextBox 77">
            <a:extLst>
              <a:ext uri="{FF2B5EF4-FFF2-40B4-BE49-F238E27FC236}">
                <a16:creationId xmlns:a16="http://schemas.microsoft.com/office/drawing/2014/main" id="{03A84B7C-F613-4B40-90F8-7AD3D2E4382A}"/>
              </a:ext>
            </a:extLst>
          </p:cNvPr>
          <p:cNvSpPr txBox="1"/>
          <p:nvPr/>
        </p:nvSpPr>
        <p:spPr>
          <a:xfrm>
            <a:off x="7723132" y="3386271"/>
            <a:ext cx="3934772" cy="492443"/>
          </a:xfrm>
          <a:prstGeom prst="rect">
            <a:avLst/>
          </a:prstGeom>
          <a:noFill/>
        </p:spPr>
        <p:txBody>
          <a:bodyPr wrap="square" lIns="0" tIns="0" rIns="0" bIns="0" rtlCol="0" anchor="ctr">
            <a:spAutoFit/>
          </a:bodyPr>
          <a:lstStyle/>
          <a:p>
            <a:r>
              <a:rPr lang="en-US" sz="1600" dirty="0">
                <a:solidFill>
                  <a:prstClr val="white"/>
                </a:solidFill>
                <a:latin typeface="Segoe UI Light"/>
              </a:rPr>
              <a:t>Lorem ipsum dolor sit </a:t>
            </a:r>
            <a:r>
              <a:rPr lang="en-US" sz="1600" dirty="0" err="1">
                <a:solidFill>
                  <a:prstClr val="white"/>
                </a:solidFill>
                <a:latin typeface="Segoe UI Light"/>
              </a:rPr>
              <a:t>amet</a:t>
            </a:r>
            <a:r>
              <a:rPr lang="en-US" sz="1600" dirty="0">
                <a:solidFill>
                  <a:prstClr val="white"/>
                </a:solidFill>
                <a:latin typeface="Segoe UI Light"/>
              </a:rPr>
              <a:t>, </a:t>
            </a:r>
            <a:r>
              <a:rPr lang="en-US" sz="1600" dirty="0" err="1">
                <a:solidFill>
                  <a:prstClr val="white"/>
                </a:solidFill>
                <a:latin typeface="Segoe UI Light"/>
              </a:rPr>
              <a:t>consectetur</a:t>
            </a:r>
            <a:r>
              <a:rPr lang="en-US" sz="1600" dirty="0">
                <a:solidFill>
                  <a:prstClr val="white"/>
                </a:solidFill>
                <a:latin typeface="Segoe UI Light"/>
              </a:rPr>
              <a:t> </a:t>
            </a:r>
            <a:r>
              <a:rPr lang="en-US" sz="1600" dirty="0" err="1">
                <a:solidFill>
                  <a:prstClr val="white"/>
                </a:solidFill>
                <a:latin typeface="Segoe UI Light"/>
              </a:rPr>
              <a:t>adipiscing</a:t>
            </a:r>
            <a:r>
              <a:rPr lang="en-US" sz="1600" dirty="0">
                <a:solidFill>
                  <a:prstClr val="white"/>
                </a:solidFill>
                <a:latin typeface="Segoe UI Light"/>
              </a:rPr>
              <a:t> </a:t>
            </a:r>
            <a:r>
              <a:rPr lang="en-US" sz="1600" dirty="0" err="1">
                <a:solidFill>
                  <a:prstClr val="white"/>
                </a:solidFill>
                <a:latin typeface="Segoe UI Light"/>
              </a:rPr>
              <a:t>elit</a:t>
            </a:r>
            <a:r>
              <a:rPr lang="en-US" sz="1600" dirty="0">
                <a:solidFill>
                  <a:prstClr val="white"/>
                </a:solidFill>
                <a:latin typeface="Segoe UI Light"/>
              </a:rPr>
              <a:t>. </a:t>
            </a:r>
            <a:r>
              <a:rPr lang="en-US" sz="1600" dirty="0" err="1">
                <a:solidFill>
                  <a:prstClr val="white"/>
                </a:solidFill>
                <a:latin typeface="Segoe UI Light"/>
              </a:rPr>
              <a:t>Proin</a:t>
            </a:r>
            <a:r>
              <a:rPr lang="en-US" sz="1600" dirty="0">
                <a:solidFill>
                  <a:prstClr val="white"/>
                </a:solidFill>
                <a:latin typeface="Segoe UI Light"/>
              </a:rPr>
              <a:t> a </a:t>
            </a:r>
            <a:r>
              <a:rPr lang="en-US" sz="1600" dirty="0" err="1">
                <a:solidFill>
                  <a:prstClr val="white"/>
                </a:solidFill>
                <a:latin typeface="Segoe UI Light"/>
              </a:rPr>
              <a:t>condimentum</a:t>
            </a:r>
            <a:r>
              <a:rPr lang="en-US" sz="1600" dirty="0">
                <a:solidFill>
                  <a:prstClr val="white"/>
                </a:solidFill>
                <a:latin typeface="Segoe UI Light"/>
              </a:rPr>
              <a:t> diam.</a:t>
            </a:r>
          </a:p>
        </p:txBody>
      </p:sp>
      <p:sp>
        <p:nvSpPr>
          <p:cNvPr id="79" name="TextBox 78">
            <a:extLst>
              <a:ext uri="{FF2B5EF4-FFF2-40B4-BE49-F238E27FC236}">
                <a16:creationId xmlns:a16="http://schemas.microsoft.com/office/drawing/2014/main" id="{5AA57591-1CC6-4DF2-8360-7D935ACCB962}"/>
              </a:ext>
            </a:extLst>
          </p:cNvPr>
          <p:cNvSpPr txBox="1"/>
          <p:nvPr/>
        </p:nvSpPr>
        <p:spPr>
          <a:xfrm>
            <a:off x="7723131" y="4808973"/>
            <a:ext cx="3934772" cy="492443"/>
          </a:xfrm>
          <a:prstGeom prst="rect">
            <a:avLst/>
          </a:prstGeom>
          <a:noFill/>
        </p:spPr>
        <p:txBody>
          <a:bodyPr wrap="square" lIns="0" tIns="0" rIns="0" bIns="0" rtlCol="0" anchor="ctr">
            <a:spAutoFit/>
          </a:bodyPr>
          <a:lstStyle/>
          <a:p>
            <a:r>
              <a:rPr lang="en-US" sz="1600" dirty="0">
                <a:solidFill>
                  <a:prstClr val="white"/>
                </a:solidFill>
                <a:latin typeface="Segoe UI Light"/>
              </a:rPr>
              <a:t>Lorem ipsum dolor sit </a:t>
            </a:r>
            <a:r>
              <a:rPr lang="en-US" sz="1600" dirty="0" err="1">
                <a:solidFill>
                  <a:prstClr val="white"/>
                </a:solidFill>
                <a:latin typeface="Segoe UI Light"/>
              </a:rPr>
              <a:t>amet</a:t>
            </a:r>
            <a:r>
              <a:rPr lang="en-US" sz="1600" dirty="0">
                <a:solidFill>
                  <a:prstClr val="white"/>
                </a:solidFill>
                <a:latin typeface="Segoe UI Light"/>
              </a:rPr>
              <a:t>, </a:t>
            </a:r>
            <a:r>
              <a:rPr lang="en-US" sz="1600" dirty="0" err="1">
                <a:solidFill>
                  <a:prstClr val="white"/>
                </a:solidFill>
                <a:latin typeface="Segoe UI Light"/>
              </a:rPr>
              <a:t>consectetur</a:t>
            </a:r>
            <a:r>
              <a:rPr lang="en-US" sz="1600" dirty="0">
                <a:solidFill>
                  <a:prstClr val="white"/>
                </a:solidFill>
                <a:latin typeface="Segoe UI Light"/>
              </a:rPr>
              <a:t> </a:t>
            </a:r>
            <a:r>
              <a:rPr lang="en-US" sz="1600" dirty="0" err="1">
                <a:solidFill>
                  <a:prstClr val="white"/>
                </a:solidFill>
                <a:latin typeface="Segoe UI Light"/>
              </a:rPr>
              <a:t>adipiscing</a:t>
            </a:r>
            <a:r>
              <a:rPr lang="en-US" sz="1600" dirty="0">
                <a:solidFill>
                  <a:prstClr val="white"/>
                </a:solidFill>
                <a:latin typeface="Segoe UI Light"/>
              </a:rPr>
              <a:t> </a:t>
            </a:r>
            <a:r>
              <a:rPr lang="en-US" sz="1600" dirty="0" err="1">
                <a:solidFill>
                  <a:prstClr val="white"/>
                </a:solidFill>
                <a:latin typeface="Segoe UI Light"/>
              </a:rPr>
              <a:t>elit</a:t>
            </a:r>
            <a:r>
              <a:rPr lang="en-US" sz="1600" dirty="0">
                <a:solidFill>
                  <a:prstClr val="white"/>
                </a:solidFill>
                <a:latin typeface="Segoe UI Light"/>
              </a:rPr>
              <a:t>. </a:t>
            </a:r>
            <a:r>
              <a:rPr lang="en-US" sz="1600" dirty="0" err="1">
                <a:solidFill>
                  <a:prstClr val="white"/>
                </a:solidFill>
                <a:latin typeface="Segoe UI Light"/>
              </a:rPr>
              <a:t>Proin</a:t>
            </a:r>
            <a:r>
              <a:rPr lang="en-US" sz="1600" dirty="0">
                <a:solidFill>
                  <a:prstClr val="white"/>
                </a:solidFill>
                <a:latin typeface="Segoe UI Light"/>
              </a:rPr>
              <a:t> a </a:t>
            </a:r>
            <a:r>
              <a:rPr lang="en-US" sz="1600" dirty="0" err="1">
                <a:solidFill>
                  <a:prstClr val="white"/>
                </a:solidFill>
                <a:latin typeface="Segoe UI Light"/>
              </a:rPr>
              <a:t>condimentum</a:t>
            </a:r>
            <a:r>
              <a:rPr lang="en-US" sz="1600" dirty="0">
                <a:solidFill>
                  <a:prstClr val="white"/>
                </a:solidFill>
                <a:latin typeface="Segoe UI Light"/>
              </a:rPr>
              <a:t> diam.</a:t>
            </a:r>
          </a:p>
        </p:txBody>
      </p:sp>
      <p:sp>
        <p:nvSpPr>
          <p:cNvPr id="80" name="Oval 79">
            <a:extLst>
              <a:ext uri="{FF2B5EF4-FFF2-40B4-BE49-F238E27FC236}">
                <a16:creationId xmlns:a16="http://schemas.microsoft.com/office/drawing/2014/main" id="{0763D8D4-1FF1-48BF-B3B9-4BC44C241019}"/>
              </a:ext>
            </a:extLst>
          </p:cNvPr>
          <p:cNvSpPr/>
          <p:nvPr/>
        </p:nvSpPr>
        <p:spPr>
          <a:xfrm>
            <a:off x="6838505" y="1917797"/>
            <a:ext cx="704710" cy="704710"/>
          </a:xfrm>
          <a:prstGeom prst="ellipse">
            <a:avLst/>
          </a:prstGeom>
          <a:solidFill>
            <a:schemeClr val="tx2"/>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1" name="Oval 80">
            <a:extLst>
              <a:ext uri="{FF2B5EF4-FFF2-40B4-BE49-F238E27FC236}">
                <a16:creationId xmlns:a16="http://schemas.microsoft.com/office/drawing/2014/main" id="{882D77B3-E566-44F9-BEE2-5870B0A20FAD}"/>
              </a:ext>
            </a:extLst>
          </p:cNvPr>
          <p:cNvSpPr/>
          <p:nvPr/>
        </p:nvSpPr>
        <p:spPr>
          <a:xfrm>
            <a:off x="6835118" y="3331393"/>
            <a:ext cx="704710" cy="704710"/>
          </a:xfrm>
          <a:prstGeom prst="ellipse">
            <a:avLst/>
          </a:prstGeom>
          <a:solidFill>
            <a:schemeClr val="bg1">
              <a:lumMod val="75000"/>
            </a:schemeClr>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2" name="Oval 81">
            <a:extLst>
              <a:ext uri="{FF2B5EF4-FFF2-40B4-BE49-F238E27FC236}">
                <a16:creationId xmlns:a16="http://schemas.microsoft.com/office/drawing/2014/main" id="{400F06FD-2326-4830-92FD-608FB8052975}"/>
              </a:ext>
            </a:extLst>
          </p:cNvPr>
          <p:cNvSpPr/>
          <p:nvPr/>
        </p:nvSpPr>
        <p:spPr>
          <a:xfrm>
            <a:off x="6835117" y="4702839"/>
            <a:ext cx="704710" cy="704710"/>
          </a:xfrm>
          <a:prstGeom prst="ellipse">
            <a:avLst/>
          </a:prstGeom>
          <a:solidFill>
            <a:schemeClr val="accent3">
              <a:lumMod val="75000"/>
            </a:schemeClr>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83" name="Group 82">
            <a:extLst>
              <a:ext uri="{FF2B5EF4-FFF2-40B4-BE49-F238E27FC236}">
                <a16:creationId xmlns:a16="http://schemas.microsoft.com/office/drawing/2014/main" id="{A6DC3D65-0776-474A-BA5A-368D2C7E40D6}"/>
              </a:ext>
            </a:extLst>
          </p:cNvPr>
          <p:cNvGrpSpPr/>
          <p:nvPr/>
        </p:nvGrpSpPr>
        <p:grpSpPr>
          <a:xfrm>
            <a:off x="7043803" y="4916288"/>
            <a:ext cx="287338" cy="277813"/>
            <a:chOff x="4892675" y="2501900"/>
            <a:chExt cx="287338" cy="277813"/>
          </a:xfrm>
          <a:solidFill>
            <a:sysClr val="window" lastClr="FFFFFF"/>
          </a:solidFill>
        </p:grpSpPr>
        <p:sp>
          <p:nvSpPr>
            <p:cNvPr id="84" name="Freeform 300">
              <a:extLst>
                <a:ext uri="{FF2B5EF4-FFF2-40B4-BE49-F238E27FC236}">
                  <a16:creationId xmlns:a16="http://schemas.microsoft.com/office/drawing/2014/main" id="{558DC00D-6D87-493F-8246-6F6FB38FB13E}"/>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a:endParaRPr>
            </a:p>
          </p:txBody>
        </p:sp>
        <p:sp>
          <p:nvSpPr>
            <p:cNvPr id="85" name="Freeform 301">
              <a:extLst>
                <a:ext uri="{FF2B5EF4-FFF2-40B4-BE49-F238E27FC236}">
                  <a16:creationId xmlns:a16="http://schemas.microsoft.com/office/drawing/2014/main" id="{8441F864-5F27-447E-8735-0AECA05D3E6E}"/>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a:endParaRPr>
            </a:p>
          </p:txBody>
        </p:sp>
      </p:grpSp>
      <p:grpSp>
        <p:nvGrpSpPr>
          <p:cNvPr id="86" name="Group 85">
            <a:extLst>
              <a:ext uri="{FF2B5EF4-FFF2-40B4-BE49-F238E27FC236}">
                <a16:creationId xmlns:a16="http://schemas.microsoft.com/office/drawing/2014/main" id="{5FE9D9F4-30A3-49D5-BEA8-93B699010296}"/>
              </a:ext>
            </a:extLst>
          </p:cNvPr>
          <p:cNvGrpSpPr/>
          <p:nvPr/>
        </p:nvGrpSpPr>
        <p:grpSpPr>
          <a:xfrm>
            <a:off x="7044598" y="3540079"/>
            <a:ext cx="285750" cy="287338"/>
            <a:chOff x="3746500" y="1344613"/>
            <a:chExt cx="285750" cy="287338"/>
          </a:xfrm>
          <a:solidFill>
            <a:sysClr val="window" lastClr="FFFFFF"/>
          </a:solidFill>
        </p:grpSpPr>
        <p:sp>
          <p:nvSpPr>
            <p:cNvPr id="87" name="Freeform 497">
              <a:extLst>
                <a:ext uri="{FF2B5EF4-FFF2-40B4-BE49-F238E27FC236}">
                  <a16:creationId xmlns:a16="http://schemas.microsoft.com/office/drawing/2014/main" id="{44B53620-E80D-4657-A68A-102B1599057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a:endParaRPr>
            </a:p>
          </p:txBody>
        </p:sp>
        <p:sp>
          <p:nvSpPr>
            <p:cNvPr id="88" name="Freeform 498">
              <a:extLst>
                <a:ext uri="{FF2B5EF4-FFF2-40B4-BE49-F238E27FC236}">
                  <a16:creationId xmlns:a16="http://schemas.microsoft.com/office/drawing/2014/main" id="{E35996F7-349A-4FA3-8764-0E178F02CD66}"/>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a:endParaRPr>
            </a:p>
          </p:txBody>
        </p:sp>
        <p:sp>
          <p:nvSpPr>
            <p:cNvPr id="89" name="Freeform 499">
              <a:extLst>
                <a:ext uri="{FF2B5EF4-FFF2-40B4-BE49-F238E27FC236}">
                  <a16:creationId xmlns:a16="http://schemas.microsoft.com/office/drawing/2014/main" id="{1CFF10A2-E4F8-4E52-8447-F7A96BA145E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a:endParaRPr>
            </a:p>
          </p:txBody>
        </p:sp>
        <p:sp>
          <p:nvSpPr>
            <p:cNvPr id="90" name="Freeform 500">
              <a:extLst>
                <a:ext uri="{FF2B5EF4-FFF2-40B4-BE49-F238E27FC236}">
                  <a16:creationId xmlns:a16="http://schemas.microsoft.com/office/drawing/2014/main" id="{97C3D4B7-7FFC-4F6B-8B3D-C540C03F917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a:endParaRPr>
            </a:p>
          </p:txBody>
        </p:sp>
        <p:sp>
          <p:nvSpPr>
            <p:cNvPr id="91" name="Freeform 501">
              <a:extLst>
                <a:ext uri="{FF2B5EF4-FFF2-40B4-BE49-F238E27FC236}">
                  <a16:creationId xmlns:a16="http://schemas.microsoft.com/office/drawing/2014/main" id="{D8D32059-9FA2-451A-8B77-BDD9289CC04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a:endParaRPr>
            </a:p>
          </p:txBody>
        </p:sp>
        <p:sp>
          <p:nvSpPr>
            <p:cNvPr id="92" name="Freeform 502">
              <a:extLst>
                <a:ext uri="{FF2B5EF4-FFF2-40B4-BE49-F238E27FC236}">
                  <a16:creationId xmlns:a16="http://schemas.microsoft.com/office/drawing/2014/main" id="{5BFA9262-9362-4707-9361-B8D47E1A7A1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a:endParaRPr>
            </a:p>
          </p:txBody>
        </p:sp>
        <p:sp>
          <p:nvSpPr>
            <p:cNvPr id="93" name="Freeform 503">
              <a:extLst>
                <a:ext uri="{FF2B5EF4-FFF2-40B4-BE49-F238E27FC236}">
                  <a16:creationId xmlns:a16="http://schemas.microsoft.com/office/drawing/2014/main" id="{91198D1F-42F2-4804-A97B-088650F035F2}"/>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a:endParaRPr>
            </a:p>
          </p:txBody>
        </p:sp>
        <p:sp>
          <p:nvSpPr>
            <p:cNvPr id="94" name="Freeform 504">
              <a:extLst>
                <a:ext uri="{FF2B5EF4-FFF2-40B4-BE49-F238E27FC236}">
                  <a16:creationId xmlns:a16="http://schemas.microsoft.com/office/drawing/2014/main" id="{9BF1825F-2CA8-4CC7-8EE3-256ABC2CA545}"/>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a:endParaRPr>
            </a:p>
          </p:txBody>
        </p:sp>
      </p:grpSp>
      <p:sp>
        <p:nvSpPr>
          <p:cNvPr id="95" name="Freeform 513">
            <a:extLst>
              <a:ext uri="{FF2B5EF4-FFF2-40B4-BE49-F238E27FC236}">
                <a16:creationId xmlns:a16="http://schemas.microsoft.com/office/drawing/2014/main" id="{1C3EFB73-2841-475A-9418-9CFF8BCC66F5}"/>
              </a:ext>
            </a:extLst>
          </p:cNvPr>
          <p:cNvSpPr>
            <a:spLocks noEditPoints="1"/>
          </p:cNvSpPr>
          <p:nvPr/>
        </p:nvSpPr>
        <p:spPr bwMode="auto">
          <a:xfrm>
            <a:off x="7047081" y="2136755"/>
            <a:ext cx="285750" cy="247650"/>
          </a:xfrm>
          <a:custGeom>
            <a:avLst/>
            <a:gdLst>
              <a:gd name="T0" fmla="*/ 808 w 903"/>
              <a:gd name="T1" fmla="*/ 246 h 783"/>
              <a:gd name="T2" fmla="*/ 811 w 903"/>
              <a:gd name="T3" fmla="*/ 262 h 783"/>
              <a:gd name="T4" fmla="*/ 797 w 903"/>
              <a:gd name="T5" fmla="*/ 271 h 783"/>
              <a:gd name="T6" fmla="*/ 665 w 903"/>
              <a:gd name="T7" fmla="*/ 264 h 783"/>
              <a:gd name="T8" fmla="*/ 665 w 903"/>
              <a:gd name="T9" fmla="*/ 248 h 783"/>
              <a:gd name="T10" fmla="*/ 482 w 903"/>
              <a:gd name="T11" fmla="*/ 150 h 783"/>
              <a:gd name="T12" fmla="*/ 897 w 903"/>
              <a:gd name="T13" fmla="*/ 47 h 783"/>
              <a:gd name="T14" fmla="*/ 869 w 903"/>
              <a:gd name="T15" fmla="*/ 13 h 783"/>
              <a:gd name="T16" fmla="*/ 828 w 903"/>
              <a:gd name="T17" fmla="*/ 0 h 783"/>
              <a:gd name="T18" fmla="*/ 245 w 903"/>
              <a:gd name="T19" fmla="*/ 7 h 783"/>
              <a:gd name="T20" fmla="*/ 218 w 903"/>
              <a:gd name="T21" fmla="*/ 33 h 783"/>
              <a:gd name="T22" fmla="*/ 211 w 903"/>
              <a:gd name="T23" fmla="*/ 150 h 783"/>
              <a:gd name="T24" fmla="*/ 411 w 903"/>
              <a:gd name="T25" fmla="*/ 161 h 783"/>
              <a:gd name="T26" fmla="*/ 459 w 903"/>
              <a:gd name="T27" fmla="*/ 199 h 783"/>
              <a:gd name="T28" fmla="*/ 474 w 903"/>
              <a:gd name="T29" fmla="*/ 291 h 783"/>
              <a:gd name="T30" fmla="*/ 451 w 903"/>
              <a:gd name="T31" fmla="*/ 350 h 783"/>
              <a:gd name="T32" fmla="*/ 398 w 903"/>
              <a:gd name="T33" fmla="*/ 384 h 783"/>
              <a:gd name="T34" fmla="*/ 297 w 903"/>
              <a:gd name="T35" fmla="*/ 405 h 783"/>
              <a:gd name="T36" fmla="*/ 252 w 903"/>
              <a:gd name="T37" fmla="*/ 473 h 783"/>
              <a:gd name="T38" fmla="*/ 181 w 903"/>
              <a:gd name="T39" fmla="*/ 511 h 783"/>
              <a:gd name="T40" fmla="*/ 153 w 903"/>
              <a:gd name="T41" fmla="*/ 505 h 783"/>
              <a:gd name="T42" fmla="*/ 153 w 903"/>
              <a:gd name="T43" fmla="*/ 488 h 783"/>
              <a:gd name="T44" fmla="*/ 173 w 903"/>
              <a:gd name="T45" fmla="*/ 482 h 783"/>
              <a:gd name="T46" fmla="*/ 226 w 903"/>
              <a:gd name="T47" fmla="*/ 456 h 783"/>
              <a:gd name="T48" fmla="*/ 277 w 903"/>
              <a:gd name="T49" fmla="*/ 376 h 783"/>
              <a:gd name="T50" fmla="*/ 296 w 903"/>
              <a:gd name="T51" fmla="*/ 361 h 783"/>
              <a:gd name="T52" fmla="*/ 395 w 903"/>
              <a:gd name="T53" fmla="*/ 353 h 783"/>
              <a:gd name="T54" fmla="*/ 431 w 903"/>
              <a:gd name="T55" fmla="*/ 326 h 783"/>
              <a:gd name="T56" fmla="*/ 444 w 903"/>
              <a:gd name="T57" fmla="*/ 249 h 783"/>
              <a:gd name="T58" fmla="*/ 427 w 903"/>
              <a:gd name="T59" fmla="*/ 208 h 783"/>
              <a:gd name="T60" fmla="*/ 389 w 903"/>
              <a:gd name="T61" fmla="*/ 184 h 783"/>
              <a:gd name="T62" fmla="*/ 172 w 903"/>
              <a:gd name="T63" fmla="*/ 190 h 783"/>
              <a:gd name="T64" fmla="*/ 67 w 903"/>
              <a:gd name="T65" fmla="*/ 253 h 783"/>
              <a:gd name="T66" fmla="*/ 28 w 903"/>
              <a:gd name="T67" fmla="*/ 311 h 783"/>
              <a:gd name="T68" fmla="*/ 5 w 903"/>
              <a:gd name="T69" fmla="*/ 388 h 783"/>
              <a:gd name="T70" fmla="*/ 0 w 903"/>
              <a:gd name="T71" fmla="*/ 582 h 783"/>
              <a:gd name="T72" fmla="*/ 26 w 903"/>
              <a:gd name="T73" fmla="*/ 670 h 783"/>
              <a:gd name="T74" fmla="*/ 112 w 903"/>
              <a:gd name="T75" fmla="*/ 756 h 783"/>
              <a:gd name="T76" fmla="*/ 200 w 903"/>
              <a:gd name="T77" fmla="*/ 782 h 783"/>
              <a:gd name="T78" fmla="*/ 517 w 903"/>
              <a:gd name="T79" fmla="*/ 777 h 783"/>
              <a:gd name="T80" fmla="*/ 546 w 903"/>
              <a:gd name="T81" fmla="*/ 750 h 783"/>
              <a:gd name="T82" fmla="*/ 557 w 903"/>
              <a:gd name="T83" fmla="*/ 708 h 783"/>
              <a:gd name="T84" fmla="*/ 655 w 903"/>
              <a:gd name="T85" fmla="*/ 662 h 783"/>
              <a:gd name="T86" fmla="*/ 694 w 903"/>
              <a:gd name="T87" fmla="*/ 645 h 783"/>
              <a:gd name="T88" fmla="*/ 719 w 903"/>
              <a:gd name="T89" fmla="*/ 609 h 783"/>
              <a:gd name="T90" fmla="*/ 719 w 903"/>
              <a:gd name="T91" fmla="*/ 565 h 783"/>
              <a:gd name="T92" fmla="*/ 694 w 903"/>
              <a:gd name="T93" fmla="*/ 530 h 783"/>
              <a:gd name="T94" fmla="*/ 655 w 903"/>
              <a:gd name="T95" fmla="*/ 512 h 783"/>
              <a:gd name="T96" fmla="*/ 273 w 903"/>
              <a:gd name="T97" fmla="*/ 501 h 783"/>
              <a:gd name="T98" fmla="*/ 271 w 903"/>
              <a:gd name="T99" fmla="*/ 479 h 783"/>
              <a:gd name="T100" fmla="*/ 850 w 903"/>
              <a:gd name="T101" fmla="*/ 478 h 783"/>
              <a:gd name="T102" fmla="*/ 885 w 903"/>
              <a:gd name="T103" fmla="*/ 454 h 783"/>
              <a:gd name="T104" fmla="*/ 902 w 903"/>
              <a:gd name="T105" fmla="*/ 414 h 783"/>
              <a:gd name="T106" fmla="*/ 473 w 903"/>
              <a:gd name="T107" fmla="*/ 178 h 783"/>
              <a:gd name="T108" fmla="*/ 467 w 903"/>
              <a:gd name="T109" fmla="*/ 162 h 783"/>
              <a:gd name="T110" fmla="*/ 479 w 903"/>
              <a:gd name="T111" fmla="*/ 15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783">
                <a:moveTo>
                  <a:pt x="677" y="240"/>
                </a:moveTo>
                <a:lnTo>
                  <a:pt x="798" y="240"/>
                </a:lnTo>
                <a:lnTo>
                  <a:pt x="800" y="241"/>
                </a:lnTo>
                <a:lnTo>
                  <a:pt x="804" y="242"/>
                </a:lnTo>
                <a:lnTo>
                  <a:pt x="806" y="243"/>
                </a:lnTo>
                <a:lnTo>
                  <a:pt x="808" y="246"/>
                </a:lnTo>
                <a:lnTo>
                  <a:pt x="810" y="248"/>
                </a:lnTo>
                <a:lnTo>
                  <a:pt x="811" y="250"/>
                </a:lnTo>
                <a:lnTo>
                  <a:pt x="812" y="253"/>
                </a:lnTo>
                <a:lnTo>
                  <a:pt x="813" y="255"/>
                </a:lnTo>
                <a:lnTo>
                  <a:pt x="812" y="258"/>
                </a:lnTo>
                <a:lnTo>
                  <a:pt x="811" y="262"/>
                </a:lnTo>
                <a:lnTo>
                  <a:pt x="810" y="264"/>
                </a:lnTo>
                <a:lnTo>
                  <a:pt x="808" y="266"/>
                </a:lnTo>
                <a:lnTo>
                  <a:pt x="806" y="268"/>
                </a:lnTo>
                <a:lnTo>
                  <a:pt x="804" y="269"/>
                </a:lnTo>
                <a:lnTo>
                  <a:pt x="800" y="270"/>
                </a:lnTo>
                <a:lnTo>
                  <a:pt x="797" y="271"/>
                </a:lnTo>
                <a:lnTo>
                  <a:pt x="677" y="270"/>
                </a:lnTo>
                <a:lnTo>
                  <a:pt x="674" y="270"/>
                </a:lnTo>
                <a:lnTo>
                  <a:pt x="672" y="269"/>
                </a:lnTo>
                <a:lnTo>
                  <a:pt x="669" y="268"/>
                </a:lnTo>
                <a:lnTo>
                  <a:pt x="666" y="266"/>
                </a:lnTo>
                <a:lnTo>
                  <a:pt x="665" y="264"/>
                </a:lnTo>
                <a:lnTo>
                  <a:pt x="663" y="262"/>
                </a:lnTo>
                <a:lnTo>
                  <a:pt x="662" y="258"/>
                </a:lnTo>
                <a:lnTo>
                  <a:pt x="662" y="255"/>
                </a:lnTo>
                <a:lnTo>
                  <a:pt x="662" y="253"/>
                </a:lnTo>
                <a:lnTo>
                  <a:pt x="663" y="250"/>
                </a:lnTo>
                <a:lnTo>
                  <a:pt x="665" y="248"/>
                </a:lnTo>
                <a:lnTo>
                  <a:pt x="666" y="246"/>
                </a:lnTo>
                <a:lnTo>
                  <a:pt x="669" y="243"/>
                </a:lnTo>
                <a:lnTo>
                  <a:pt x="672" y="242"/>
                </a:lnTo>
                <a:lnTo>
                  <a:pt x="674" y="241"/>
                </a:lnTo>
                <a:lnTo>
                  <a:pt x="677" y="240"/>
                </a:lnTo>
                <a:close/>
                <a:moveTo>
                  <a:pt x="482" y="150"/>
                </a:moveTo>
                <a:lnTo>
                  <a:pt x="903" y="150"/>
                </a:lnTo>
                <a:lnTo>
                  <a:pt x="903" y="75"/>
                </a:lnTo>
                <a:lnTo>
                  <a:pt x="902" y="68"/>
                </a:lnTo>
                <a:lnTo>
                  <a:pt x="901" y="60"/>
                </a:lnTo>
                <a:lnTo>
                  <a:pt x="899" y="54"/>
                </a:lnTo>
                <a:lnTo>
                  <a:pt x="897" y="47"/>
                </a:lnTo>
                <a:lnTo>
                  <a:pt x="894" y="40"/>
                </a:lnTo>
                <a:lnTo>
                  <a:pt x="889" y="34"/>
                </a:lnTo>
                <a:lnTo>
                  <a:pt x="885" y="28"/>
                </a:lnTo>
                <a:lnTo>
                  <a:pt x="880" y="22"/>
                </a:lnTo>
                <a:lnTo>
                  <a:pt x="874" y="18"/>
                </a:lnTo>
                <a:lnTo>
                  <a:pt x="869" y="13"/>
                </a:lnTo>
                <a:lnTo>
                  <a:pt x="863" y="10"/>
                </a:lnTo>
                <a:lnTo>
                  <a:pt x="856" y="6"/>
                </a:lnTo>
                <a:lnTo>
                  <a:pt x="850" y="3"/>
                </a:lnTo>
                <a:lnTo>
                  <a:pt x="842" y="1"/>
                </a:lnTo>
                <a:lnTo>
                  <a:pt x="835" y="0"/>
                </a:lnTo>
                <a:lnTo>
                  <a:pt x="828" y="0"/>
                </a:lnTo>
                <a:lnTo>
                  <a:pt x="279" y="0"/>
                </a:lnTo>
                <a:lnTo>
                  <a:pt x="272" y="0"/>
                </a:lnTo>
                <a:lnTo>
                  <a:pt x="264" y="1"/>
                </a:lnTo>
                <a:lnTo>
                  <a:pt x="258" y="2"/>
                </a:lnTo>
                <a:lnTo>
                  <a:pt x="251" y="4"/>
                </a:lnTo>
                <a:lnTo>
                  <a:pt x="245" y="7"/>
                </a:lnTo>
                <a:lnTo>
                  <a:pt x="240" y="11"/>
                </a:lnTo>
                <a:lnTo>
                  <a:pt x="234" y="14"/>
                </a:lnTo>
                <a:lnTo>
                  <a:pt x="230" y="18"/>
                </a:lnTo>
                <a:lnTo>
                  <a:pt x="226" y="24"/>
                </a:lnTo>
                <a:lnTo>
                  <a:pt x="221" y="28"/>
                </a:lnTo>
                <a:lnTo>
                  <a:pt x="218" y="33"/>
                </a:lnTo>
                <a:lnTo>
                  <a:pt x="216" y="40"/>
                </a:lnTo>
                <a:lnTo>
                  <a:pt x="214" y="46"/>
                </a:lnTo>
                <a:lnTo>
                  <a:pt x="212" y="53"/>
                </a:lnTo>
                <a:lnTo>
                  <a:pt x="211" y="59"/>
                </a:lnTo>
                <a:lnTo>
                  <a:pt x="211" y="66"/>
                </a:lnTo>
                <a:lnTo>
                  <a:pt x="211" y="150"/>
                </a:lnTo>
                <a:lnTo>
                  <a:pt x="361" y="150"/>
                </a:lnTo>
                <a:lnTo>
                  <a:pt x="371" y="151"/>
                </a:lnTo>
                <a:lnTo>
                  <a:pt x="382" y="152"/>
                </a:lnTo>
                <a:lnTo>
                  <a:pt x="392" y="154"/>
                </a:lnTo>
                <a:lnTo>
                  <a:pt x="401" y="158"/>
                </a:lnTo>
                <a:lnTo>
                  <a:pt x="411" y="161"/>
                </a:lnTo>
                <a:lnTo>
                  <a:pt x="421" y="166"/>
                </a:lnTo>
                <a:lnTo>
                  <a:pt x="429" y="172"/>
                </a:lnTo>
                <a:lnTo>
                  <a:pt x="438" y="178"/>
                </a:lnTo>
                <a:lnTo>
                  <a:pt x="445" y="184"/>
                </a:lnTo>
                <a:lnTo>
                  <a:pt x="453" y="192"/>
                </a:lnTo>
                <a:lnTo>
                  <a:pt x="459" y="199"/>
                </a:lnTo>
                <a:lnTo>
                  <a:pt x="464" y="209"/>
                </a:lnTo>
                <a:lnTo>
                  <a:pt x="468" y="218"/>
                </a:lnTo>
                <a:lnTo>
                  <a:pt x="471" y="227"/>
                </a:lnTo>
                <a:lnTo>
                  <a:pt x="473" y="238"/>
                </a:lnTo>
                <a:lnTo>
                  <a:pt x="474" y="249"/>
                </a:lnTo>
                <a:lnTo>
                  <a:pt x="474" y="291"/>
                </a:lnTo>
                <a:lnTo>
                  <a:pt x="473" y="302"/>
                </a:lnTo>
                <a:lnTo>
                  <a:pt x="471" y="313"/>
                </a:lnTo>
                <a:lnTo>
                  <a:pt x="468" y="323"/>
                </a:lnTo>
                <a:lnTo>
                  <a:pt x="463" y="333"/>
                </a:lnTo>
                <a:lnTo>
                  <a:pt x="457" y="342"/>
                </a:lnTo>
                <a:lnTo>
                  <a:pt x="451" y="350"/>
                </a:lnTo>
                <a:lnTo>
                  <a:pt x="443" y="357"/>
                </a:lnTo>
                <a:lnTo>
                  <a:pt x="436" y="365"/>
                </a:lnTo>
                <a:lnTo>
                  <a:pt x="427" y="370"/>
                </a:lnTo>
                <a:lnTo>
                  <a:pt x="418" y="375"/>
                </a:lnTo>
                <a:lnTo>
                  <a:pt x="408" y="381"/>
                </a:lnTo>
                <a:lnTo>
                  <a:pt x="398" y="384"/>
                </a:lnTo>
                <a:lnTo>
                  <a:pt x="390" y="387"/>
                </a:lnTo>
                <a:lnTo>
                  <a:pt x="380" y="389"/>
                </a:lnTo>
                <a:lnTo>
                  <a:pt x="370" y="390"/>
                </a:lnTo>
                <a:lnTo>
                  <a:pt x="361" y="391"/>
                </a:lnTo>
                <a:lnTo>
                  <a:pt x="304" y="391"/>
                </a:lnTo>
                <a:lnTo>
                  <a:pt x="297" y="405"/>
                </a:lnTo>
                <a:lnTo>
                  <a:pt x="289" y="424"/>
                </a:lnTo>
                <a:lnTo>
                  <a:pt x="283" y="433"/>
                </a:lnTo>
                <a:lnTo>
                  <a:pt x="277" y="443"/>
                </a:lnTo>
                <a:lnTo>
                  <a:pt x="270" y="453"/>
                </a:lnTo>
                <a:lnTo>
                  <a:pt x="261" y="463"/>
                </a:lnTo>
                <a:lnTo>
                  <a:pt x="252" y="473"/>
                </a:lnTo>
                <a:lnTo>
                  <a:pt x="243" y="482"/>
                </a:lnTo>
                <a:lnTo>
                  <a:pt x="232" y="490"/>
                </a:lnTo>
                <a:lnTo>
                  <a:pt x="220" y="498"/>
                </a:lnTo>
                <a:lnTo>
                  <a:pt x="208" y="503"/>
                </a:lnTo>
                <a:lnTo>
                  <a:pt x="194" y="507"/>
                </a:lnTo>
                <a:lnTo>
                  <a:pt x="181" y="511"/>
                </a:lnTo>
                <a:lnTo>
                  <a:pt x="166" y="512"/>
                </a:lnTo>
                <a:lnTo>
                  <a:pt x="162" y="512"/>
                </a:lnTo>
                <a:lnTo>
                  <a:pt x="160" y="511"/>
                </a:lnTo>
                <a:lnTo>
                  <a:pt x="157" y="509"/>
                </a:lnTo>
                <a:lnTo>
                  <a:pt x="155" y="507"/>
                </a:lnTo>
                <a:lnTo>
                  <a:pt x="153" y="505"/>
                </a:lnTo>
                <a:lnTo>
                  <a:pt x="152" y="503"/>
                </a:lnTo>
                <a:lnTo>
                  <a:pt x="150" y="500"/>
                </a:lnTo>
                <a:lnTo>
                  <a:pt x="150" y="497"/>
                </a:lnTo>
                <a:lnTo>
                  <a:pt x="150" y="493"/>
                </a:lnTo>
                <a:lnTo>
                  <a:pt x="152" y="491"/>
                </a:lnTo>
                <a:lnTo>
                  <a:pt x="153" y="488"/>
                </a:lnTo>
                <a:lnTo>
                  <a:pt x="155" y="486"/>
                </a:lnTo>
                <a:lnTo>
                  <a:pt x="157" y="484"/>
                </a:lnTo>
                <a:lnTo>
                  <a:pt x="160" y="483"/>
                </a:lnTo>
                <a:lnTo>
                  <a:pt x="162" y="482"/>
                </a:lnTo>
                <a:lnTo>
                  <a:pt x="166" y="482"/>
                </a:lnTo>
                <a:lnTo>
                  <a:pt x="173" y="482"/>
                </a:lnTo>
                <a:lnTo>
                  <a:pt x="179" y="481"/>
                </a:lnTo>
                <a:lnTo>
                  <a:pt x="186" y="478"/>
                </a:lnTo>
                <a:lnTo>
                  <a:pt x="192" y="477"/>
                </a:lnTo>
                <a:lnTo>
                  <a:pt x="204" y="472"/>
                </a:lnTo>
                <a:lnTo>
                  <a:pt x="216" y="464"/>
                </a:lnTo>
                <a:lnTo>
                  <a:pt x="226" y="456"/>
                </a:lnTo>
                <a:lnTo>
                  <a:pt x="235" y="447"/>
                </a:lnTo>
                <a:lnTo>
                  <a:pt x="244" y="438"/>
                </a:lnTo>
                <a:lnTo>
                  <a:pt x="251" y="427"/>
                </a:lnTo>
                <a:lnTo>
                  <a:pt x="263" y="407"/>
                </a:lnTo>
                <a:lnTo>
                  <a:pt x="272" y="389"/>
                </a:lnTo>
                <a:lnTo>
                  <a:pt x="277" y="376"/>
                </a:lnTo>
                <a:lnTo>
                  <a:pt x="279" y="371"/>
                </a:lnTo>
                <a:lnTo>
                  <a:pt x="281" y="367"/>
                </a:lnTo>
                <a:lnTo>
                  <a:pt x="285" y="364"/>
                </a:lnTo>
                <a:lnTo>
                  <a:pt x="289" y="361"/>
                </a:lnTo>
                <a:lnTo>
                  <a:pt x="293" y="361"/>
                </a:lnTo>
                <a:lnTo>
                  <a:pt x="296" y="361"/>
                </a:lnTo>
                <a:lnTo>
                  <a:pt x="361" y="361"/>
                </a:lnTo>
                <a:lnTo>
                  <a:pt x="368" y="360"/>
                </a:lnTo>
                <a:lnTo>
                  <a:pt x="375" y="359"/>
                </a:lnTo>
                <a:lnTo>
                  <a:pt x="381" y="358"/>
                </a:lnTo>
                <a:lnTo>
                  <a:pt x="389" y="356"/>
                </a:lnTo>
                <a:lnTo>
                  <a:pt x="395" y="353"/>
                </a:lnTo>
                <a:lnTo>
                  <a:pt x="403" y="350"/>
                </a:lnTo>
                <a:lnTo>
                  <a:pt x="409" y="346"/>
                </a:lnTo>
                <a:lnTo>
                  <a:pt x="415" y="342"/>
                </a:lnTo>
                <a:lnTo>
                  <a:pt x="421" y="337"/>
                </a:lnTo>
                <a:lnTo>
                  <a:pt x="427" y="331"/>
                </a:lnTo>
                <a:lnTo>
                  <a:pt x="431" y="326"/>
                </a:lnTo>
                <a:lnTo>
                  <a:pt x="436" y="320"/>
                </a:lnTo>
                <a:lnTo>
                  <a:pt x="439" y="313"/>
                </a:lnTo>
                <a:lnTo>
                  <a:pt x="442" y="307"/>
                </a:lnTo>
                <a:lnTo>
                  <a:pt x="443" y="299"/>
                </a:lnTo>
                <a:lnTo>
                  <a:pt x="444" y="291"/>
                </a:lnTo>
                <a:lnTo>
                  <a:pt x="444" y="249"/>
                </a:lnTo>
                <a:lnTo>
                  <a:pt x="443" y="241"/>
                </a:lnTo>
                <a:lnTo>
                  <a:pt x="442" y="234"/>
                </a:lnTo>
                <a:lnTo>
                  <a:pt x="439" y="226"/>
                </a:lnTo>
                <a:lnTo>
                  <a:pt x="436" y="220"/>
                </a:lnTo>
                <a:lnTo>
                  <a:pt x="431" y="213"/>
                </a:lnTo>
                <a:lnTo>
                  <a:pt x="427" y="208"/>
                </a:lnTo>
                <a:lnTo>
                  <a:pt x="421" y="203"/>
                </a:lnTo>
                <a:lnTo>
                  <a:pt x="415" y="198"/>
                </a:lnTo>
                <a:lnTo>
                  <a:pt x="409" y="194"/>
                </a:lnTo>
                <a:lnTo>
                  <a:pt x="403" y="191"/>
                </a:lnTo>
                <a:lnTo>
                  <a:pt x="395" y="188"/>
                </a:lnTo>
                <a:lnTo>
                  <a:pt x="389" y="184"/>
                </a:lnTo>
                <a:lnTo>
                  <a:pt x="375" y="181"/>
                </a:lnTo>
                <a:lnTo>
                  <a:pt x="361" y="180"/>
                </a:lnTo>
                <a:lnTo>
                  <a:pt x="211" y="180"/>
                </a:lnTo>
                <a:lnTo>
                  <a:pt x="211" y="182"/>
                </a:lnTo>
                <a:lnTo>
                  <a:pt x="191" y="186"/>
                </a:lnTo>
                <a:lnTo>
                  <a:pt x="172" y="190"/>
                </a:lnTo>
                <a:lnTo>
                  <a:pt x="153" y="196"/>
                </a:lnTo>
                <a:lnTo>
                  <a:pt x="134" y="204"/>
                </a:lnTo>
                <a:lnTo>
                  <a:pt x="116" y="213"/>
                </a:lnTo>
                <a:lnTo>
                  <a:pt x="99" y="225"/>
                </a:lnTo>
                <a:lnTo>
                  <a:pt x="82" y="238"/>
                </a:lnTo>
                <a:lnTo>
                  <a:pt x="67" y="253"/>
                </a:lnTo>
                <a:lnTo>
                  <a:pt x="59" y="262"/>
                </a:lnTo>
                <a:lnTo>
                  <a:pt x="53" y="270"/>
                </a:lnTo>
                <a:lnTo>
                  <a:pt x="45" y="280"/>
                </a:lnTo>
                <a:lnTo>
                  <a:pt x="39" y="290"/>
                </a:lnTo>
                <a:lnTo>
                  <a:pt x="34" y="300"/>
                </a:lnTo>
                <a:lnTo>
                  <a:pt x="28" y="311"/>
                </a:lnTo>
                <a:lnTo>
                  <a:pt x="23" y="322"/>
                </a:lnTo>
                <a:lnTo>
                  <a:pt x="19" y="335"/>
                </a:lnTo>
                <a:lnTo>
                  <a:pt x="14" y="346"/>
                </a:lnTo>
                <a:lnTo>
                  <a:pt x="11" y="360"/>
                </a:lnTo>
                <a:lnTo>
                  <a:pt x="8" y="373"/>
                </a:lnTo>
                <a:lnTo>
                  <a:pt x="5" y="388"/>
                </a:lnTo>
                <a:lnTo>
                  <a:pt x="2" y="403"/>
                </a:lnTo>
                <a:lnTo>
                  <a:pt x="1" y="418"/>
                </a:lnTo>
                <a:lnTo>
                  <a:pt x="0" y="434"/>
                </a:lnTo>
                <a:lnTo>
                  <a:pt x="0" y="452"/>
                </a:lnTo>
                <a:lnTo>
                  <a:pt x="0" y="572"/>
                </a:lnTo>
                <a:lnTo>
                  <a:pt x="0" y="582"/>
                </a:lnTo>
                <a:lnTo>
                  <a:pt x="1" y="593"/>
                </a:lnTo>
                <a:lnTo>
                  <a:pt x="2" y="603"/>
                </a:lnTo>
                <a:lnTo>
                  <a:pt x="5" y="614"/>
                </a:lnTo>
                <a:lnTo>
                  <a:pt x="10" y="633"/>
                </a:lnTo>
                <a:lnTo>
                  <a:pt x="18" y="652"/>
                </a:lnTo>
                <a:lnTo>
                  <a:pt x="26" y="670"/>
                </a:lnTo>
                <a:lnTo>
                  <a:pt x="37" y="688"/>
                </a:lnTo>
                <a:lnTo>
                  <a:pt x="50" y="705"/>
                </a:lnTo>
                <a:lnTo>
                  <a:pt x="64" y="720"/>
                </a:lnTo>
                <a:lnTo>
                  <a:pt x="79" y="734"/>
                </a:lnTo>
                <a:lnTo>
                  <a:pt x="95" y="745"/>
                </a:lnTo>
                <a:lnTo>
                  <a:pt x="112" y="756"/>
                </a:lnTo>
                <a:lnTo>
                  <a:pt x="130" y="766"/>
                </a:lnTo>
                <a:lnTo>
                  <a:pt x="149" y="773"/>
                </a:lnTo>
                <a:lnTo>
                  <a:pt x="170" y="779"/>
                </a:lnTo>
                <a:lnTo>
                  <a:pt x="179" y="780"/>
                </a:lnTo>
                <a:lnTo>
                  <a:pt x="190" y="782"/>
                </a:lnTo>
                <a:lnTo>
                  <a:pt x="200" y="782"/>
                </a:lnTo>
                <a:lnTo>
                  <a:pt x="211" y="783"/>
                </a:lnTo>
                <a:lnTo>
                  <a:pt x="492" y="783"/>
                </a:lnTo>
                <a:lnTo>
                  <a:pt x="498" y="782"/>
                </a:lnTo>
                <a:lnTo>
                  <a:pt x="505" y="781"/>
                </a:lnTo>
                <a:lnTo>
                  <a:pt x="511" y="780"/>
                </a:lnTo>
                <a:lnTo>
                  <a:pt x="517" y="777"/>
                </a:lnTo>
                <a:lnTo>
                  <a:pt x="523" y="773"/>
                </a:lnTo>
                <a:lnTo>
                  <a:pt x="529" y="770"/>
                </a:lnTo>
                <a:lnTo>
                  <a:pt x="533" y="766"/>
                </a:lnTo>
                <a:lnTo>
                  <a:pt x="538" y="762"/>
                </a:lnTo>
                <a:lnTo>
                  <a:pt x="542" y="756"/>
                </a:lnTo>
                <a:lnTo>
                  <a:pt x="546" y="750"/>
                </a:lnTo>
                <a:lnTo>
                  <a:pt x="549" y="744"/>
                </a:lnTo>
                <a:lnTo>
                  <a:pt x="552" y="737"/>
                </a:lnTo>
                <a:lnTo>
                  <a:pt x="554" y="730"/>
                </a:lnTo>
                <a:lnTo>
                  <a:pt x="556" y="723"/>
                </a:lnTo>
                <a:lnTo>
                  <a:pt x="557" y="715"/>
                </a:lnTo>
                <a:lnTo>
                  <a:pt x="557" y="708"/>
                </a:lnTo>
                <a:lnTo>
                  <a:pt x="556" y="695"/>
                </a:lnTo>
                <a:lnTo>
                  <a:pt x="554" y="683"/>
                </a:lnTo>
                <a:lnTo>
                  <a:pt x="549" y="673"/>
                </a:lnTo>
                <a:lnTo>
                  <a:pt x="544" y="662"/>
                </a:lnTo>
                <a:lnTo>
                  <a:pt x="647" y="662"/>
                </a:lnTo>
                <a:lnTo>
                  <a:pt x="655" y="662"/>
                </a:lnTo>
                <a:lnTo>
                  <a:pt x="662" y="661"/>
                </a:lnTo>
                <a:lnTo>
                  <a:pt x="669" y="659"/>
                </a:lnTo>
                <a:lnTo>
                  <a:pt x="676" y="656"/>
                </a:lnTo>
                <a:lnTo>
                  <a:pt x="682" y="653"/>
                </a:lnTo>
                <a:lnTo>
                  <a:pt x="689" y="649"/>
                </a:lnTo>
                <a:lnTo>
                  <a:pt x="694" y="645"/>
                </a:lnTo>
                <a:lnTo>
                  <a:pt x="700" y="639"/>
                </a:lnTo>
                <a:lnTo>
                  <a:pt x="705" y="634"/>
                </a:lnTo>
                <a:lnTo>
                  <a:pt x="709" y="629"/>
                </a:lnTo>
                <a:lnTo>
                  <a:pt x="714" y="622"/>
                </a:lnTo>
                <a:lnTo>
                  <a:pt x="717" y="616"/>
                </a:lnTo>
                <a:lnTo>
                  <a:pt x="719" y="609"/>
                </a:lnTo>
                <a:lnTo>
                  <a:pt x="721" y="602"/>
                </a:lnTo>
                <a:lnTo>
                  <a:pt x="722" y="594"/>
                </a:lnTo>
                <a:lnTo>
                  <a:pt x="722" y="587"/>
                </a:lnTo>
                <a:lnTo>
                  <a:pt x="722" y="579"/>
                </a:lnTo>
                <a:lnTo>
                  <a:pt x="721" y="572"/>
                </a:lnTo>
                <a:lnTo>
                  <a:pt x="719" y="565"/>
                </a:lnTo>
                <a:lnTo>
                  <a:pt x="717" y="558"/>
                </a:lnTo>
                <a:lnTo>
                  <a:pt x="714" y="551"/>
                </a:lnTo>
                <a:lnTo>
                  <a:pt x="709" y="546"/>
                </a:lnTo>
                <a:lnTo>
                  <a:pt x="705" y="540"/>
                </a:lnTo>
                <a:lnTo>
                  <a:pt x="700" y="534"/>
                </a:lnTo>
                <a:lnTo>
                  <a:pt x="694" y="530"/>
                </a:lnTo>
                <a:lnTo>
                  <a:pt x="689" y="525"/>
                </a:lnTo>
                <a:lnTo>
                  <a:pt x="682" y="521"/>
                </a:lnTo>
                <a:lnTo>
                  <a:pt x="676" y="518"/>
                </a:lnTo>
                <a:lnTo>
                  <a:pt x="669" y="515"/>
                </a:lnTo>
                <a:lnTo>
                  <a:pt x="662" y="514"/>
                </a:lnTo>
                <a:lnTo>
                  <a:pt x="655" y="512"/>
                </a:lnTo>
                <a:lnTo>
                  <a:pt x="647" y="512"/>
                </a:lnTo>
                <a:lnTo>
                  <a:pt x="301" y="512"/>
                </a:lnTo>
                <a:lnTo>
                  <a:pt x="293" y="511"/>
                </a:lnTo>
                <a:lnTo>
                  <a:pt x="287" y="508"/>
                </a:lnTo>
                <a:lnTo>
                  <a:pt x="279" y="505"/>
                </a:lnTo>
                <a:lnTo>
                  <a:pt x="273" y="501"/>
                </a:lnTo>
                <a:lnTo>
                  <a:pt x="267" y="496"/>
                </a:lnTo>
                <a:lnTo>
                  <a:pt x="263" y="489"/>
                </a:lnTo>
                <a:lnTo>
                  <a:pt x="259" y="483"/>
                </a:lnTo>
                <a:lnTo>
                  <a:pt x="257" y="475"/>
                </a:lnTo>
                <a:lnTo>
                  <a:pt x="264" y="478"/>
                </a:lnTo>
                <a:lnTo>
                  <a:pt x="271" y="479"/>
                </a:lnTo>
                <a:lnTo>
                  <a:pt x="278" y="482"/>
                </a:lnTo>
                <a:lnTo>
                  <a:pt x="286" y="482"/>
                </a:lnTo>
                <a:lnTo>
                  <a:pt x="828" y="482"/>
                </a:lnTo>
                <a:lnTo>
                  <a:pt x="836" y="482"/>
                </a:lnTo>
                <a:lnTo>
                  <a:pt x="842" y="479"/>
                </a:lnTo>
                <a:lnTo>
                  <a:pt x="850" y="478"/>
                </a:lnTo>
                <a:lnTo>
                  <a:pt x="856" y="475"/>
                </a:lnTo>
                <a:lnTo>
                  <a:pt x="863" y="472"/>
                </a:lnTo>
                <a:lnTo>
                  <a:pt x="869" y="469"/>
                </a:lnTo>
                <a:lnTo>
                  <a:pt x="876" y="463"/>
                </a:lnTo>
                <a:lnTo>
                  <a:pt x="881" y="459"/>
                </a:lnTo>
                <a:lnTo>
                  <a:pt x="885" y="454"/>
                </a:lnTo>
                <a:lnTo>
                  <a:pt x="889" y="447"/>
                </a:lnTo>
                <a:lnTo>
                  <a:pt x="894" y="442"/>
                </a:lnTo>
                <a:lnTo>
                  <a:pt x="897" y="435"/>
                </a:lnTo>
                <a:lnTo>
                  <a:pt x="899" y="428"/>
                </a:lnTo>
                <a:lnTo>
                  <a:pt x="901" y="422"/>
                </a:lnTo>
                <a:lnTo>
                  <a:pt x="902" y="414"/>
                </a:lnTo>
                <a:lnTo>
                  <a:pt x="903" y="407"/>
                </a:lnTo>
                <a:lnTo>
                  <a:pt x="903" y="180"/>
                </a:lnTo>
                <a:lnTo>
                  <a:pt x="482" y="180"/>
                </a:lnTo>
                <a:lnTo>
                  <a:pt x="479" y="180"/>
                </a:lnTo>
                <a:lnTo>
                  <a:pt x="475" y="179"/>
                </a:lnTo>
                <a:lnTo>
                  <a:pt x="473" y="178"/>
                </a:lnTo>
                <a:lnTo>
                  <a:pt x="471" y="176"/>
                </a:lnTo>
                <a:lnTo>
                  <a:pt x="469" y="174"/>
                </a:lnTo>
                <a:lnTo>
                  <a:pt x="468" y="172"/>
                </a:lnTo>
                <a:lnTo>
                  <a:pt x="467" y="168"/>
                </a:lnTo>
                <a:lnTo>
                  <a:pt x="467" y="165"/>
                </a:lnTo>
                <a:lnTo>
                  <a:pt x="467" y="162"/>
                </a:lnTo>
                <a:lnTo>
                  <a:pt x="468" y="160"/>
                </a:lnTo>
                <a:lnTo>
                  <a:pt x="469" y="157"/>
                </a:lnTo>
                <a:lnTo>
                  <a:pt x="471" y="154"/>
                </a:lnTo>
                <a:lnTo>
                  <a:pt x="473" y="153"/>
                </a:lnTo>
                <a:lnTo>
                  <a:pt x="475" y="151"/>
                </a:lnTo>
                <a:lnTo>
                  <a:pt x="479" y="150"/>
                </a:lnTo>
                <a:lnTo>
                  <a:pt x="482" y="15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a:endParaRPr>
          </a:p>
        </p:txBody>
      </p:sp>
      <p:sp>
        <p:nvSpPr>
          <p:cNvPr id="97" name="Freeform 5">
            <a:extLst>
              <a:ext uri="{FF2B5EF4-FFF2-40B4-BE49-F238E27FC236}">
                <a16:creationId xmlns:a16="http://schemas.microsoft.com/office/drawing/2014/main" id="{B4BF1668-8DD2-4D85-BE15-C21436E20C80}"/>
              </a:ext>
            </a:extLst>
          </p:cNvPr>
          <p:cNvSpPr/>
          <p:nvPr/>
        </p:nvSpPr>
        <p:spPr>
          <a:xfrm>
            <a:off x="6403149" y="1521820"/>
            <a:ext cx="5453436" cy="1517904"/>
          </a:xfrm>
          <a:custGeom>
            <a:avLst/>
            <a:gdLst>
              <a:gd name="connsiteX0" fmla="*/ 6035040 w 6042355"/>
              <a:gd name="connsiteY0" fmla="*/ 0 h 3035808"/>
              <a:gd name="connsiteX1" fmla="*/ 0 w 6042355"/>
              <a:gd name="connsiteY1" fmla="*/ 29261 h 3035808"/>
              <a:gd name="connsiteX2" fmla="*/ 0 w 6042355"/>
              <a:gd name="connsiteY2" fmla="*/ 3035808 h 3035808"/>
              <a:gd name="connsiteX3" fmla="*/ 6042355 w 6042355"/>
              <a:gd name="connsiteY3" fmla="*/ 3035808 h 3035808"/>
              <a:gd name="connsiteX0" fmla="*/ 6035040 w 6042355"/>
              <a:gd name="connsiteY0" fmla="*/ 0 h 3035808"/>
              <a:gd name="connsiteX1" fmla="*/ 7316 w 6042355"/>
              <a:gd name="connsiteY1" fmla="*/ 0 h 3035808"/>
              <a:gd name="connsiteX2" fmla="*/ 0 w 6042355"/>
              <a:gd name="connsiteY2" fmla="*/ 3035808 h 3035808"/>
              <a:gd name="connsiteX3" fmla="*/ 6042355 w 6042355"/>
              <a:gd name="connsiteY3" fmla="*/ 3035808 h 3035808"/>
            </a:gdLst>
            <a:ahLst/>
            <a:cxnLst>
              <a:cxn ang="0">
                <a:pos x="connsiteX0" y="connsiteY0"/>
              </a:cxn>
              <a:cxn ang="0">
                <a:pos x="connsiteX1" y="connsiteY1"/>
              </a:cxn>
              <a:cxn ang="0">
                <a:pos x="connsiteX2" y="connsiteY2"/>
              </a:cxn>
              <a:cxn ang="0">
                <a:pos x="connsiteX3" y="connsiteY3"/>
              </a:cxn>
            </a:cxnLst>
            <a:rect l="l" t="t" r="r" b="b"/>
            <a:pathLst>
              <a:path w="6042355" h="3035808">
                <a:moveTo>
                  <a:pt x="6035040" y="0"/>
                </a:moveTo>
                <a:lnTo>
                  <a:pt x="7316" y="0"/>
                </a:lnTo>
                <a:cubicBezTo>
                  <a:pt x="4877" y="1011936"/>
                  <a:pt x="2439" y="2023872"/>
                  <a:pt x="0" y="3035808"/>
                </a:cubicBezTo>
                <a:lnTo>
                  <a:pt x="6042355" y="3035808"/>
                </a:lnTo>
              </a:path>
            </a:pathLst>
          </a:custGeom>
          <a:noFill/>
          <a:ln w="25400" cap="flat" cmpd="sng" algn="ctr">
            <a:solidFill>
              <a:schemeClr val="bg2">
                <a:lumMod val="7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
        <p:nvSpPr>
          <p:cNvPr id="98" name="Rectangle 97">
            <a:extLst>
              <a:ext uri="{FF2B5EF4-FFF2-40B4-BE49-F238E27FC236}">
                <a16:creationId xmlns:a16="http://schemas.microsoft.com/office/drawing/2014/main" id="{E2195CEF-3AB5-4065-90F8-8FDCEE120B9E}"/>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21126139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E700D-7EE5-4B76-AD24-B0B1A83B8416}"/>
              </a:ext>
            </a:extLst>
          </p:cNvPr>
          <p:cNvSpPr>
            <a:spLocks noGrp="1"/>
          </p:cNvSpPr>
          <p:nvPr>
            <p:ph type="title"/>
          </p:nvPr>
        </p:nvSpPr>
        <p:spPr>
          <a:xfrm>
            <a:off x="298174" y="165259"/>
            <a:ext cx="11677926" cy="782752"/>
          </a:xfrm>
        </p:spPr>
        <p:txBody>
          <a:bodyPr>
            <a:normAutofit/>
          </a:bodyPr>
          <a:lstStyle/>
          <a:p>
            <a:r>
              <a:rPr lang="en-US"/>
              <a:t>In education industry, System integrators are the one who provide both platform and contents for the institutions. In Thailand, there are few number of specific SI for smart education.</a:t>
            </a:r>
            <a:endParaRPr lang="en-US" dirty="0"/>
          </a:p>
        </p:txBody>
      </p:sp>
      <p:sp>
        <p:nvSpPr>
          <p:cNvPr id="5" name="Rectangle 4">
            <a:extLst>
              <a:ext uri="{FF2B5EF4-FFF2-40B4-BE49-F238E27FC236}">
                <a16:creationId xmlns:a16="http://schemas.microsoft.com/office/drawing/2014/main" id="{1B39D1A1-62A1-4D13-BF95-9C01E7E7AEFA}"/>
              </a:ext>
            </a:extLst>
          </p:cNvPr>
          <p:cNvSpPr/>
          <p:nvPr/>
        </p:nvSpPr>
        <p:spPr>
          <a:xfrm>
            <a:off x="12906318" y="587751"/>
            <a:ext cx="4680000" cy="2923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prstClr val="white"/>
                </a:solidFill>
                <a:effectLst/>
                <a:uLnTx/>
                <a:uFillTx/>
                <a:latin typeface="Arial" panose="020B0604020202020204"/>
                <a:ea typeface="+mn-ea"/>
                <a:cs typeface="Cordia New" panose="020B0304020202020204" pitchFamily="34" charset="-34"/>
              </a:rPr>
              <a:t>ใส่เพิ่มว่าอะไรที่เป็น </a:t>
            </a: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SI </a:t>
            </a:r>
            <a:r>
              <a:rPr kumimoji="0" lang="th-TH" sz="1800" b="0" i="0" u="none" strike="noStrike" kern="1200" cap="none" spc="0" normalizeH="0" baseline="0" noProof="0" dirty="0">
                <a:ln>
                  <a:noFill/>
                </a:ln>
                <a:solidFill>
                  <a:prstClr val="white"/>
                </a:solidFill>
                <a:effectLst/>
                <a:uLnTx/>
                <a:uFillTx/>
                <a:latin typeface="Arial" panose="020B0604020202020204"/>
                <a:ea typeface="+mn-ea"/>
                <a:cs typeface="Cordia New" panose="020B0304020202020204" pitchFamily="34" charset="-34"/>
              </a:rPr>
              <a:t>ไก้บ้าง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Start Up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SI in medical </a:t>
            </a:r>
            <a:r>
              <a:rPr kumimoji="0" lang="en-AU" sz="1800" b="0" i="0" u="none" strike="noStrike" kern="1200" cap="none" spc="0" normalizeH="0" baseline="0" noProof="0" dirty="0" err="1">
                <a:ln>
                  <a:noFill/>
                </a:ln>
                <a:solidFill>
                  <a:prstClr val="white"/>
                </a:solidFill>
                <a:effectLst/>
                <a:uLnTx/>
                <a:uFillTx/>
                <a:latin typeface="Arial" panose="020B0604020202020204"/>
                <a:ea typeface="+mn-ea"/>
                <a:cs typeface="+mn-cs"/>
              </a:rPr>
              <a:t>center</a:t>
            </a: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 differs from others ??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If yes, Draw the process for specific SI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Arial" panose="020B0604020202020204"/>
                <a:ea typeface="+mn-ea"/>
                <a:cs typeface="+mn-cs"/>
              </a:rPr>
              <a:t>Have to have medical certificate such as HL7 </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5DF11933-F772-4F3A-85FE-21152998A6EF}"/>
              </a:ext>
            </a:extLst>
          </p:cNvPr>
          <p:cNvSpPr txBox="1"/>
          <p:nvPr/>
        </p:nvSpPr>
        <p:spPr>
          <a:xfrm>
            <a:off x="12765786" y="2633809"/>
            <a:ext cx="4276086" cy="2364575"/>
          </a:xfrm>
          <a:prstGeom prst="rect">
            <a:avLst/>
          </a:prstGeom>
          <a:solidFill>
            <a:srgbClr val="92D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38" name="Straight Connector 37">
            <a:extLst>
              <a:ext uri="{FF2B5EF4-FFF2-40B4-BE49-F238E27FC236}">
                <a16:creationId xmlns:a16="http://schemas.microsoft.com/office/drawing/2014/main" id="{5FCE0378-577A-4D1F-8455-088F14AB52E1}"/>
              </a:ext>
            </a:extLst>
          </p:cNvPr>
          <p:cNvCxnSpPr>
            <a:cxnSpLocks/>
          </p:cNvCxnSpPr>
          <p:nvPr/>
        </p:nvCxnSpPr>
        <p:spPr>
          <a:xfrm>
            <a:off x="387626" y="1392698"/>
            <a:ext cx="11432899" cy="0"/>
          </a:xfrm>
          <a:prstGeom prst="line">
            <a:avLst/>
          </a:prstGeom>
          <a:noFill/>
          <a:ln w="12700" cap="flat" cmpd="sng" algn="ctr">
            <a:solidFill>
              <a:srgbClr val="002060"/>
            </a:solidFill>
            <a:prstDash val="solid"/>
            <a:miter lim="800000"/>
          </a:ln>
          <a:effectLst/>
        </p:spPr>
      </p:cxnSp>
      <p:sp>
        <p:nvSpPr>
          <p:cNvPr id="44" name="TextBox 43">
            <a:extLst>
              <a:ext uri="{FF2B5EF4-FFF2-40B4-BE49-F238E27FC236}">
                <a16:creationId xmlns:a16="http://schemas.microsoft.com/office/drawing/2014/main" id="{7AA4E373-EEA4-4AEC-B92C-32A3EBD93B28}"/>
              </a:ext>
            </a:extLst>
          </p:cNvPr>
          <p:cNvSpPr txBox="1"/>
          <p:nvPr/>
        </p:nvSpPr>
        <p:spPr>
          <a:xfrm>
            <a:off x="3818950" y="1208032"/>
            <a:ext cx="4554101" cy="369332"/>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a:ea typeface="+mn-ea"/>
                <a:cs typeface="+mn-cs"/>
              </a:rPr>
              <a:t>Thailand’s System Integrators (SI)</a:t>
            </a:r>
          </a:p>
        </p:txBody>
      </p:sp>
      <p:pic>
        <p:nvPicPr>
          <p:cNvPr id="47" name="Picture 4" descr="Moodle | LinkedIn">
            <a:extLst>
              <a:ext uri="{FF2B5EF4-FFF2-40B4-BE49-F238E27FC236}">
                <a16:creationId xmlns:a16="http://schemas.microsoft.com/office/drawing/2014/main" id="{6D7378FD-8FFD-4BAE-899F-5F4CCC3540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263" b="29361"/>
          <a:stretch/>
        </p:blipFill>
        <p:spPr bwMode="auto">
          <a:xfrm>
            <a:off x="6608615" y="4018606"/>
            <a:ext cx="1165743" cy="36576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132C68D-6A6F-42C4-A9F6-3A6C1F2CC700}"/>
              </a:ext>
            </a:extLst>
          </p:cNvPr>
          <p:cNvSpPr/>
          <p:nvPr/>
        </p:nvSpPr>
        <p:spPr>
          <a:xfrm>
            <a:off x="483798" y="3452124"/>
            <a:ext cx="5612202" cy="12801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52" name="Arrow: Pentagon 51">
            <a:extLst>
              <a:ext uri="{FF2B5EF4-FFF2-40B4-BE49-F238E27FC236}">
                <a16:creationId xmlns:a16="http://schemas.microsoft.com/office/drawing/2014/main" id="{FC2F6323-25A3-4672-8E3E-EFDB173F1BF2}"/>
              </a:ext>
            </a:extLst>
          </p:cNvPr>
          <p:cNvSpPr/>
          <p:nvPr/>
        </p:nvSpPr>
        <p:spPr>
          <a:xfrm flipH="1">
            <a:off x="704612" y="3239944"/>
            <a:ext cx="2212363" cy="36574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Freewill Solutions</a:t>
            </a:r>
          </a:p>
        </p:txBody>
      </p:sp>
      <p:sp>
        <p:nvSpPr>
          <p:cNvPr id="53" name="Rectangle 52">
            <a:extLst>
              <a:ext uri="{FF2B5EF4-FFF2-40B4-BE49-F238E27FC236}">
                <a16:creationId xmlns:a16="http://schemas.microsoft.com/office/drawing/2014/main" id="{9AD4781A-61FF-4A24-8306-DE08E2ED7361}"/>
              </a:ext>
            </a:extLst>
          </p:cNvPr>
          <p:cNvSpPr/>
          <p:nvPr/>
        </p:nvSpPr>
        <p:spPr>
          <a:xfrm>
            <a:off x="6343941" y="5075220"/>
            <a:ext cx="5467059" cy="12801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54" name="Rectangle 53">
            <a:extLst>
              <a:ext uri="{FF2B5EF4-FFF2-40B4-BE49-F238E27FC236}">
                <a16:creationId xmlns:a16="http://schemas.microsoft.com/office/drawing/2014/main" id="{17E80E0F-75AE-48AF-AB65-EC79ACD582AB}"/>
              </a:ext>
            </a:extLst>
          </p:cNvPr>
          <p:cNvSpPr/>
          <p:nvPr/>
        </p:nvSpPr>
        <p:spPr>
          <a:xfrm>
            <a:off x="483798" y="1844418"/>
            <a:ext cx="5612202" cy="12801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55" name="Arrow: Pentagon 54">
            <a:extLst>
              <a:ext uri="{FF2B5EF4-FFF2-40B4-BE49-F238E27FC236}">
                <a16:creationId xmlns:a16="http://schemas.microsoft.com/office/drawing/2014/main" id="{4FB4E38D-8B63-41A4-967C-4573E5953A9D}"/>
              </a:ext>
            </a:extLst>
          </p:cNvPr>
          <p:cNvSpPr/>
          <p:nvPr/>
        </p:nvSpPr>
        <p:spPr>
          <a:xfrm flipH="1">
            <a:off x="704612" y="1650654"/>
            <a:ext cx="2212363" cy="36574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G-Able</a:t>
            </a:r>
          </a:p>
        </p:txBody>
      </p:sp>
      <p:sp>
        <p:nvSpPr>
          <p:cNvPr id="56" name="Oval 55">
            <a:extLst>
              <a:ext uri="{FF2B5EF4-FFF2-40B4-BE49-F238E27FC236}">
                <a16:creationId xmlns:a16="http://schemas.microsoft.com/office/drawing/2014/main" id="{65EEF2A3-AD68-4FAB-8310-661DC47E8A26}"/>
              </a:ext>
            </a:extLst>
          </p:cNvPr>
          <p:cNvSpPr/>
          <p:nvPr/>
        </p:nvSpPr>
        <p:spPr>
          <a:xfrm>
            <a:off x="467069" y="1650654"/>
            <a:ext cx="365760" cy="36576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1</a:t>
            </a:r>
          </a:p>
        </p:txBody>
      </p:sp>
      <p:sp>
        <p:nvSpPr>
          <p:cNvPr id="58" name="Arrow: Pentagon 57">
            <a:extLst>
              <a:ext uri="{FF2B5EF4-FFF2-40B4-BE49-F238E27FC236}">
                <a16:creationId xmlns:a16="http://schemas.microsoft.com/office/drawing/2014/main" id="{1814AF40-46C1-446C-81A5-66AB625F003B}"/>
              </a:ext>
            </a:extLst>
          </p:cNvPr>
          <p:cNvSpPr/>
          <p:nvPr/>
        </p:nvSpPr>
        <p:spPr>
          <a:xfrm flipH="1">
            <a:off x="6564755" y="4896286"/>
            <a:ext cx="2212363" cy="36574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Arial" panose="020B0604020202020204"/>
                <a:ea typeface="+mn-ea"/>
                <a:cs typeface="+mn-cs"/>
              </a:rPr>
              <a:t>EduTech</a:t>
            </a: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 Thailand</a:t>
            </a:r>
          </a:p>
        </p:txBody>
      </p:sp>
      <p:sp>
        <p:nvSpPr>
          <p:cNvPr id="59" name="Oval 58">
            <a:extLst>
              <a:ext uri="{FF2B5EF4-FFF2-40B4-BE49-F238E27FC236}">
                <a16:creationId xmlns:a16="http://schemas.microsoft.com/office/drawing/2014/main" id="{7488D3EB-186A-49E7-8A0C-161032248BF9}"/>
              </a:ext>
            </a:extLst>
          </p:cNvPr>
          <p:cNvSpPr/>
          <p:nvPr/>
        </p:nvSpPr>
        <p:spPr>
          <a:xfrm>
            <a:off x="467069" y="3239944"/>
            <a:ext cx="365760" cy="36576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2</a:t>
            </a:r>
          </a:p>
        </p:txBody>
      </p:sp>
      <p:sp>
        <p:nvSpPr>
          <p:cNvPr id="60" name="Rectangle 59">
            <a:extLst>
              <a:ext uri="{FF2B5EF4-FFF2-40B4-BE49-F238E27FC236}">
                <a16:creationId xmlns:a16="http://schemas.microsoft.com/office/drawing/2014/main" id="{063E4696-7CE1-4F1A-8FD7-544293182E54}"/>
              </a:ext>
            </a:extLst>
          </p:cNvPr>
          <p:cNvSpPr/>
          <p:nvPr/>
        </p:nvSpPr>
        <p:spPr>
          <a:xfrm>
            <a:off x="483798" y="5075220"/>
            <a:ext cx="5612202" cy="12801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61" name="Arrow: Pentagon 60">
            <a:extLst>
              <a:ext uri="{FF2B5EF4-FFF2-40B4-BE49-F238E27FC236}">
                <a16:creationId xmlns:a16="http://schemas.microsoft.com/office/drawing/2014/main" id="{48003253-5E5C-4C2E-83D2-6352A26D4172}"/>
              </a:ext>
            </a:extLst>
          </p:cNvPr>
          <p:cNvSpPr/>
          <p:nvPr/>
        </p:nvSpPr>
        <p:spPr>
          <a:xfrm flipH="1">
            <a:off x="704612" y="4896286"/>
            <a:ext cx="2212363" cy="36574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System Advisors Group</a:t>
            </a:r>
          </a:p>
        </p:txBody>
      </p:sp>
      <p:sp>
        <p:nvSpPr>
          <p:cNvPr id="62" name="Oval 61">
            <a:extLst>
              <a:ext uri="{FF2B5EF4-FFF2-40B4-BE49-F238E27FC236}">
                <a16:creationId xmlns:a16="http://schemas.microsoft.com/office/drawing/2014/main" id="{7C471AC7-DFB8-4425-BBEF-602C1F41D9F1}"/>
              </a:ext>
            </a:extLst>
          </p:cNvPr>
          <p:cNvSpPr/>
          <p:nvPr/>
        </p:nvSpPr>
        <p:spPr>
          <a:xfrm>
            <a:off x="467069" y="4896286"/>
            <a:ext cx="365760" cy="36576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3</a:t>
            </a:r>
          </a:p>
        </p:txBody>
      </p:sp>
      <p:sp>
        <p:nvSpPr>
          <p:cNvPr id="63" name="Rectangle 62">
            <a:extLst>
              <a:ext uri="{FF2B5EF4-FFF2-40B4-BE49-F238E27FC236}">
                <a16:creationId xmlns:a16="http://schemas.microsoft.com/office/drawing/2014/main" id="{2B87BB5A-8FB2-479A-9F7F-92E4C5780E61}"/>
              </a:ext>
            </a:extLst>
          </p:cNvPr>
          <p:cNvSpPr/>
          <p:nvPr/>
        </p:nvSpPr>
        <p:spPr>
          <a:xfrm>
            <a:off x="6343941" y="1844418"/>
            <a:ext cx="5467059" cy="12801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64" name="Arrow: Pentagon 63">
            <a:extLst>
              <a:ext uri="{FF2B5EF4-FFF2-40B4-BE49-F238E27FC236}">
                <a16:creationId xmlns:a16="http://schemas.microsoft.com/office/drawing/2014/main" id="{55283D57-5862-4A95-BEF1-C2081499BFA5}"/>
              </a:ext>
            </a:extLst>
          </p:cNvPr>
          <p:cNvSpPr/>
          <p:nvPr/>
        </p:nvSpPr>
        <p:spPr>
          <a:xfrm flipH="1">
            <a:off x="6564755" y="1650654"/>
            <a:ext cx="2212363" cy="36574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KN System Integrator</a:t>
            </a:r>
          </a:p>
        </p:txBody>
      </p:sp>
      <p:sp>
        <p:nvSpPr>
          <p:cNvPr id="65" name="Oval 64">
            <a:extLst>
              <a:ext uri="{FF2B5EF4-FFF2-40B4-BE49-F238E27FC236}">
                <a16:creationId xmlns:a16="http://schemas.microsoft.com/office/drawing/2014/main" id="{DAD2B9FD-BA6C-491F-AB53-F17F8FD9EFF1}"/>
              </a:ext>
            </a:extLst>
          </p:cNvPr>
          <p:cNvSpPr/>
          <p:nvPr/>
        </p:nvSpPr>
        <p:spPr>
          <a:xfrm>
            <a:off x="6327212" y="1650654"/>
            <a:ext cx="365760" cy="36576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4</a:t>
            </a:r>
          </a:p>
        </p:txBody>
      </p:sp>
      <p:sp>
        <p:nvSpPr>
          <p:cNvPr id="66" name="Rectangle 65">
            <a:extLst>
              <a:ext uri="{FF2B5EF4-FFF2-40B4-BE49-F238E27FC236}">
                <a16:creationId xmlns:a16="http://schemas.microsoft.com/office/drawing/2014/main" id="{95DF6D21-0275-465B-9862-6D45145E2C65}"/>
              </a:ext>
            </a:extLst>
          </p:cNvPr>
          <p:cNvSpPr/>
          <p:nvPr/>
        </p:nvSpPr>
        <p:spPr>
          <a:xfrm>
            <a:off x="6343941" y="3452124"/>
            <a:ext cx="5467059" cy="12801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67" name="Arrow: Pentagon 66">
            <a:extLst>
              <a:ext uri="{FF2B5EF4-FFF2-40B4-BE49-F238E27FC236}">
                <a16:creationId xmlns:a16="http://schemas.microsoft.com/office/drawing/2014/main" id="{FFB62779-029C-49B0-A09A-6C627C436FC3}"/>
              </a:ext>
            </a:extLst>
          </p:cNvPr>
          <p:cNvSpPr/>
          <p:nvPr/>
        </p:nvSpPr>
        <p:spPr>
          <a:xfrm flipH="1">
            <a:off x="6564755" y="3239944"/>
            <a:ext cx="2212363" cy="36574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Moodle</a:t>
            </a:r>
          </a:p>
        </p:txBody>
      </p:sp>
      <p:sp>
        <p:nvSpPr>
          <p:cNvPr id="68" name="Oval 67">
            <a:extLst>
              <a:ext uri="{FF2B5EF4-FFF2-40B4-BE49-F238E27FC236}">
                <a16:creationId xmlns:a16="http://schemas.microsoft.com/office/drawing/2014/main" id="{A95CFBB9-6EE3-4AC6-B505-0C97ECEFDC9B}"/>
              </a:ext>
            </a:extLst>
          </p:cNvPr>
          <p:cNvSpPr/>
          <p:nvPr/>
        </p:nvSpPr>
        <p:spPr>
          <a:xfrm>
            <a:off x="6327212" y="3239944"/>
            <a:ext cx="365760" cy="36576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5</a:t>
            </a:r>
          </a:p>
        </p:txBody>
      </p:sp>
      <p:sp>
        <p:nvSpPr>
          <p:cNvPr id="69" name="Oval 68">
            <a:extLst>
              <a:ext uri="{FF2B5EF4-FFF2-40B4-BE49-F238E27FC236}">
                <a16:creationId xmlns:a16="http://schemas.microsoft.com/office/drawing/2014/main" id="{64CB55A9-45B1-4D51-BA91-0A7007BF319A}"/>
              </a:ext>
            </a:extLst>
          </p:cNvPr>
          <p:cNvSpPr/>
          <p:nvPr/>
        </p:nvSpPr>
        <p:spPr>
          <a:xfrm>
            <a:off x="6327212" y="4896286"/>
            <a:ext cx="365760" cy="36576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a:ea typeface="+mn-ea"/>
                <a:cs typeface="+mn-cs"/>
              </a:rPr>
              <a:t>6</a:t>
            </a:r>
          </a:p>
        </p:txBody>
      </p:sp>
      <p:pic>
        <p:nvPicPr>
          <p:cNvPr id="70" name="Picture 2" descr="Logo_G-ABLE_full (1) | G-ABLE">
            <a:extLst>
              <a:ext uri="{FF2B5EF4-FFF2-40B4-BE49-F238E27FC236}">
                <a16:creationId xmlns:a16="http://schemas.microsoft.com/office/drawing/2014/main" id="{062D5D72-92C0-476B-BFB3-7C35279A8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26" y="2293364"/>
            <a:ext cx="1115789" cy="379049"/>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93F0CD39-E1A3-46C7-BF56-ED26D18BB277}"/>
              </a:ext>
            </a:extLst>
          </p:cNvPr>
          <p:cNvSpPr txBox="1"/>
          <p:nvPr/>
        </p:nvSpPr>
        <p:spPr>
          <a:xfrm>
            <a:off x="1739241" y="2049534"/>
            <a:ext cx="4109078" cy="64633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G-Able, a leading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IT and digital solutions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provider, expertises in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cloud applications, big data &amp; analytics</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 digital marketing and enterprise businesses.</a:t>
            </a:r>
          </a:p>
        </p:txBody>
      </p:sp>
      <p:sp>
        <p:nvSpPr>
          <p:cNvPr id="72" name="TextBox 71">
            <a:extLst>
              <a:ext uri="{FF2B5EF4-FFF2-40B4-BE49-F238E27FC236}">
                <a16:creationId xmlns:a16="http://schemas.microsoft.com/office/drawing/2014/main" id="{8D7D98DA-6150-40AD-9507-A316C22091EB}"/>
              </a:ext>
            </a:extLst>
          </p:cNvPr>
          <p:cNvSpPr txBox="1"/>
          <p:nvPr/>
        </p:nvSpPr>
        <p:spPr>
          <a:xfrm>
            <a:off x="7726490" y="3723484"/>
            <a:ext cx="4309244" cy="101566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Moodle create a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learning platform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designed to provide educators, administrators and learners with a single robust, secure and integrated system to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create personalized learning environments</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Create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all-in-one learning platform</a:t>
            </a:r>
          </a:p>
        </p:txBody>
      </p:sp>
      <p:sp>
        <p:nvSpPr>
          <p:cNvPr id="73" name="TextBox 72">
            <a:extLst>
              <a:ext uri="{FF2B5EF4-FFF2-40B4-BE49-F238E27FC236}">
                <a16:creationId xmlns:a16="http://schemas.microsoft.com/office/drawing/2014/main" id="{71B4A081-5848-4EA4-9E76-8F9DBC2CE194}"/>
              </a:ext>
            </a:extLst>
          </p:cNvPr>
          <p:cNvSpPr txBox="1"/>
          <p:nvPr/>
        </p:nvSpPr>
        <p:spPr>
          <a:xfrm>
            <a:off x="1704053" y="3680009"/>
            <a:ext cx="4201848" cy="101566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The company is a leading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software developer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and professional services provider.</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Its key focuses are on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securities solutions, business &amp; technology consulting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services and insurance solutions.</a:t>
            </a:r>
          </a:p>
        </p:txBody>
      </p:sp>
      <p:pic>
        <p:nvPicPr>
          <p:cNvPr id="74" name="Picture 8" descr="Freewill Group Recruitment - รูปภาพ 762 ภาพ - บริการด้านธุรกิจ ...">
            <a:extLst>
              <a:ext uri="{FF2B5EF4-FFF2-40B4-BE49-F238E27FC236}">
                <a16:creationId xmlns:a16="http://schemas.microsoft.com/office/drawing/2014/main" id="{A4A52222-86FD-4A6C-A1D8-EA0DAFF00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154" y="3802763"/>
            <a:ext cx="698214" cy="69821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4F1EDAA4-8E2C-4948-8381-B0FA9802394E}"/>
              </a:ext>
            </a:extLst>
          </p:cNvPr>
          <p:cNvSpPr txBox="1"/>
          <p:nvPr/>
        </p:nvSpPr>
        <p:spPr>
          <a:xfrm>
            <a:off x="1747175" y="5360757"/>
            <a:ext cx="4109078" cy="830997"/>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SAG is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a provider of premier systems integrator services, software solution</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 and boutique consulting group that offers a wide range of services for both vendors and clients</a:t>
            </a:r>
          </a:p>
        </p:txBody>
      </p:sp>
      <p:pic>
        <p:nvPicPr>
          <p:cNvPr id="76" name="Picture 6" descr="Back Home">
            <a:extLst>
              <a:ext uri="{FF2B5EF4-FFF2-40B4-BE49-F238E27FC236}">
                <a16:creationId xmlns:a16="http://schemas.microsoft.com/office/drawing/2014/main" id="{54B02963-48AA-457E-9323-B0DECDE12E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060" y="5709012"/>
            <a:ext cx="1115789" cy="22315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หน้าหลัก">
            <a:extLst>
              <a:ext uri="{FF2B5EF4-FFF2-40B4-BE49-F238E27FC236}">
                <a16:creationId xmlns:a16="http://schemas.microsoft.com/office/drawing/2014/main" id="{4CF7B66C-A380-4CDE-AAA3-D6B56D0E9D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8615" y="2086008"/>
            <a:ext cx="1059208" cy="818272"/>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594FFBB8-D4AB-4A43-A864-173F50BC7BE4}"/>
              </a:ext>
            </a:extLst>
          </p:cNvPr>
          <p:cNvSpPr txBox="1"/>
          <p:nvPr/>
        </p:nvSpPr>
        <p:spPr>
          <a:xfrm>
            <a:off x="7726490" y="2064968"/>
            <a:ext cx="4109078" cy="101566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The company provides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solutions and after sale services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to customers.</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It installs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audio systems, security systems and telecommunication systems</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 for various sectors e.g. hospitals, government, police stations and universities.</a:t>
            </a:r>
          </a:p>
        </p:txBody>
      </p:sp>
      <p:pic>
        <p:nvPicPr>
          <p:cNvPr id="79" name="Picture 2" descr="EDUTECH Thailand – คณะศิลปศาสตร์ มหาวิทยาลัยเทคโนโลยีราชมงคลพระนคร">
            <a:extLst>
              <a:ext uri="{FF2B5EF4-FFF2-40B4-BE49-F238E27FC236}">
                <a16:creationId xmlns:a16="http://schemas.microsoft.com/office/drawing/2014/main" id="{B77E70E0-F995-4107-BF8A-71A8190965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8615" y="5378999"/>
            <a:ext cx="781733" cy="78173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D6078055-AA37-407A-9490-AE76FEDB98A1}"/>
              </a:ext>
            </a:extLst>
          </p:cNvPr>
          <p:cNvSpPr txBox="1"/>
          <p:nvPr/>
        </p:nvSpPr>
        <p:spPr>
          <a:xfrm>
            <a:off x="7726490" y="5262035"/>
            <a:ext cx="4108819" cy="101566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srgbClr val="002060"/>
                </a:solidFill>
                <a:effectLst/>
                <a:uLnTx/>
                <a:uFillTx/>
                <a:latin typeface="Arial" panose="020B0604020202020204"/>
                <a:ea typeface="+mn-ea"/>
                <a:cs typeface="+mn-cs"/>
              </a:rPr>
              <a:t>EduTech</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offer wide range of education solutions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that enhance learning in classrooms, corporate and school, college, and vocational laboratories. </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Focus on providing consulting, system integration, training and outsourcing</a:t>
            </a:r>
          </a:p>
        </p:txBody>
      </p:sp>
    </p:spTree>
    <p:extLst>
      <p:ext uri="{BB962C8B-B14F-4D97-AF65-F5344CB8AC3E}">
        <p14:creationId xmlns:p14="http://schemas.microsoft.com/office/powerpoint/2010/main" val="33204667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a:extLst>
              <a:ext uri="{FF2B5EF4-FFF2-40B4-BE49-F238E27FC236}">
                <a16:creationId xmlns:a16="http://schemas.microsoft.com/office/drawing/2014/main" id="{3179860F-EE8D-46B4-A4CD-86ED53C63A65}"/>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grpSp>
        <p:nvGrpSpPr>
          <p:cNvPr id="4" name="แผนที่ประเทศไทย 77 จังหวัด">
            <a:extLst>
              <a:ext uri="{FF2B5EF4-FFF2-40B4-BE49-F238E27FC236}">
                <a16:creationId xmlns:a16="http://schemas.microsoft.com/office/drawing/2014/main" id="{0014E11D-F21F-47F0-988E-CAD8504150A4}"/>
              </a:ext>
            </a:extLst>
          </p:cNvPr>
          <p:cNvGrpSpPr/>
          <p:nvPr/>
        </p:nvGrpSpPr>
        <p:grpSpPr>
          <a:xfrm>
            <a:off x="4203511" y="1214651"/>
            <a:ext cx="4409290" cy="5038867"/>
            <a:chOff x="1509076" y="962256"/>
            <a:chExt cx="4625285" cy="5484774"/>
          </a:xfrm>
        </p:grpSpPr>
        <p:sp>
          <p:nvSpPr>
            <p:cNvPr id="5" name="ภูเก็ต">
              <a:extLst>
                <a:ext uri="{FF2B5EF4-FFF2-40B4-BE49-F238E27FC236}">
                  <a16:creationId xmlns:a16="http://schemas.microsoft.com/office/drawing/2014/main" id="{8076ED85-7E6A-46A8-A3FD-F34273F42A37}"/>
                </a:ext>
              </a:extLst>
            </p:cNvPr>
            <p:cNvSpPr>
              <a:spLocks/>
            </p:cNvSpPr>
            <p:nvPr/>
          </p:nvSpPr>
          <p:spPr bwMode="auto">
            <a:xfrm>
              <a:off x="2357932" y="5530774"/>
              <a:ext cx="60353" cy="146308"/>
            </a:xfrm>
            <a:custGeom>
              <a:avLst/>
              <a:gdLst>
                <a:gd name="T0" fmla="*/ 132 w 148"/>
                <a:gd name="T1" fmla="*/ 128 h 360"/>
                <a:gd name="T2" fmla="*/ 132 w 148"/>
                <a:gd name="T3" fmla="*/ 88 h 360"/>
                <a:gd name="T4" fmla="*/ 108 w 148"/>
                <a:gd name="T5" fmla="*/ 92 h 360"/>
                <a:gd name="T6" fmla="*/ 92 w 148"/>
                <a:gd name="T7" fmla="*/ 100 h 360"/>
                <a:gd name="T8" fmla="*/ 76 w 148"/>
                <a:gd name="T9" fmla="*/ 72 h 360"/>
                <a:gd name="T10" fmla="*/ 52 w 148"/>
                <a:gd name="T11" fmla="*/ 68 h 360"/>
                <a:gd name="T12" fmla="*/ 44 w 148"/>
                <a:gd name="T13" fmla="*/ 32 h 360"/>
                <a:gd name="T14" fmla="*/ 20 w 148"/>
                <a:gd name="T15" fmla="*/ 0 h 360"/>
                <a:gd name="T16" fmla="*/ 8 w 148"/>
                <a:gd name="T17" fmla="*/ 20 h 360"/>
                <a:gd name="T18" fmla="*/ 20 w 148"/>
                <a:gd name="T19" fmla="*/ 48 h 360"/>
                <a:gd name="T20" fmla="*/ 0 w 148"/>
                <a:gd name="T21" fmla="*/ 100 h 360"/>
                <a:gd name="T22" fmla="*/ 20 w 148"/>
                <a:gd name="T23" fmla="*/ 140 h 360"/>
                <a:gd name="T24" fmla="*/ 0 w 148"/>
                <a:gd name="T25" fmla="*/ 192 h 360"/>
                <a:gd name="T26" fmla="*/ 12 w 148"/>
                <a:gd name="T27" fmla="*/ 232 h 360"/>
                <a:gd name="T28" fmla="*/ 12 w 148"/>
                <a:gd name="T29" fmla="*/ 312 h 360"/>
                <a:gd name="T30" fmla="*/ 20 w 148"/>
                <a:gd name="T31" fmla="*/ 332 h 360"/>
                <a:gd name="T32" fmla="*/ 28 w 148"/>
                <a:gd name="T33" fmla="*/ 360 h 360"/>
                <a:gd name="T34" fmla="*/ 48 w 148"/>
                <a:gd name="T35" fmla="*/ 360 h 360"/>
                <a:gd name="T36" fmla="*/ 68 w 148"/>
                <a:gd name="T37" fmla="*/ 316 h 360"/>
                <a:gd name="T38" fmla="*/ 148 w 148"/>
                <a:gd name="T39" fmla="*/ 268 h 360"/>
                <a:gd name="T40" fmla="*/ 112 w 148"/>
                <a:gd name="T41" fmla="*/ 200 h 360"/>
                <a:gd name="T42" fmla="*/ 132 w 148"/>
                <a:gd name="T43" fmla="*/ 12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360">
                  <a:moveTo>
                    <a:pt x="132" y="128"/>
                  </a:moveTo>
                  <a:cubicBezTo>
                    <a:pt x="136" y="124"/>
                    <a:pt x="132" y="88"/>
                    <a:pt x="132" y="88"/>
                  </a:cubicBezTo>
                  <a:cubicBezTo>
                    <a:pt x="108" y="92"/>
                    <a:pt x="108" y="92"/>
                    <a:pt x="108" y="92"/>
                  </a:cubicBezTo>
                  <a:cubicBezTo>
                    <a:pt x="92" y="100"/>
                    <a:pt x="92" y="100"/>
                    <a:pt x="92" y="100"/>
                  </a:cubicBezTo>
                  <a:cubicBezTo>
                    <a:pt x="76" y="72"/>
                    <a:pt x="76" y="72"/>
                    <a:pt x="76" y="72"/>
                  </a:cubicBezTo>
                  <a:cubicBezTo>
                    <a:pt x="76" y="72"/>
                    <a:pt x="56" y="68"/>
                    <a:pt x="52" y="68"/>
                  </a:cubicBezTo>
                  <a:cubicBezTo>
                    <a:pt x="48" y="68"/>
                    <a:pt x="48" y="36"/>
                    <a:pt x="44" y="32"/>
                  </a:cubicBezTo>
                  <a:cubicBezTo>
                    <a:pt x="40" y="28"/>
                    <a:pt x="20" y="0"/>
                    <a:pt x="20" y="0"/>
                  </a:cubicBezTo>
                  <a:cubicBezTo>
                    <a:pt x="8" y="20"/>
                    <a:pt x="8" y="20"/>
                    <a:pt x="8" y="20"/>
                  </a:cubicBezTo>
                  <a:cubicBezTo>
                    <a:pt x="20" y="48"/>
                    <a:pt x="20" y="48"/>
                    <a:pt x="20" y="48"/>
                  </a:cubicBezTo>
                  <a:cubicBezTo>
                    <a:pt x="0" y="100"/>
                    <a:pt x="0" y="100"/>
                    <a:pt x="0" y="100"/>
                  </a:cubicBezTo>
                  <a:cubicBezTo>
                    <a:pt x="20" y="140"/>
                    <a:pt x="20" y="140"/>
                    <a:pt x="20" y="140"/>
                  </a:cubicBezTo>
                  <a:cubicBezTo>
                    <a:pt x="0" y="192"/>
                    <a:pt x="0" y="192"/>
                    <a:pt x="0" y="192"/>
                  </a:cubicBezTo>
                  <a:cubicBezTo>
                    <a:pt x="12" y="232"/>
                    <a:pt x="12" y="232"/>
                    <a:pt x="12" y="232"/>
                  </a:cubicBezTo>
                  <a:cubicBezTo>
                    <a:pt x="12" y="312"/>
                    <a:pt x="12" y="312"/>
                    <a:pt x="12" y="312"/>
                  </a:cubicBezTo>
                  <a:cubicBezTo>
                    <a:pt x="20" y="332"/>
                    <a:pt x="20" y="332"/>
                    <a:pt x="20" y="332"/>
                  </a:cubicBezTo>
                  <a:cubicBezTo>
                    <a:pt x="20" y="332"/>
                    <a:pt x="24" y="360"/>
                    <a:pt x="28" y="360"/>
                  </a:cubicBezTo>
                  <a:cubicBezTo>
                    <a:pt x="48" y="360"/>
                    <a:pt x="48" y="360"/>
                    <a:pt x="48" y="360"/>
                  </a:cubicBezTo>
                  <a:cubicBezTo>
                    <a:pt x="52" y="360"/>
                    <a:pt x="68" y="316"/>
                    <a:pt x="68" y="316"/>
                  </a:cubicBezTo>
                  <a:cubicBezTo>
                    <a:pt x="148" y="268"/>
                    <a:pt x="148" y="268"/>
                    <a:pt x="148" y="268"/>
                  </a:cubicBezTo>
                  <a:cubicBezTo>
                    <a:pt x="148" y="268"/>
                    <a:pt x="112" y="208"/>
                    <a:pt x="112" y="200"/>
                  </a:cubicBezTo>
                  <a:cubicBezTo>
                    <a:pt x="112" y="192"/>
                    <a:pt x="128" y="132"/>
                    <a:pt x="132" y="128"/>
                  </a:cubicBezTo>
                  <a:close/>
                </a:path>
              </a:pathLst>
            </a:custGeom>
            <a:solidFill>
              <a:sysClr val="window" lastClr="FFFFFF">
                <a:lumMod val="85000"/>
              </a:sysClr>
            </a:solidFill>
            <a:ln w="3175"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dirty="0">
                <a:ln>
                  <a:noFill/>
                </a:ln>
                <a:solidFill>
                  <a:prstClr val="black"/>
                </a:solidFill>
                <a:effectLst/>
                <a:uLnTx/>
                <a:uFillTx/>
              </a:endParaRPr>
            </a:p>
          </p:txBody>
        </p:sp>
        <p:sp>
          <p:nvSpPr>
            <p:cNvPr id="6" name="เกาะพยาม (ระนอง)">
              <a:extLst>
                <a:ext uri="{FF2B5EF4-FFF2-40B4-BE49-F238E27FC236}">
                  <a16:creationId xmlns:a16="http://schemas.microsoft.com/office/drawing/2014/main" id="{278D8258-C921-476E-AD1D-44AECF526248}"/>
                </a:ext>
              </a:extLst>
            </p:cNvPr>
            <p:cNvSpPr>
              <a:spLocks/>
            </p:cNvSpPr>
            <p:nvPr/>
          </p:nvSpPr>
          <p:spPr bwMode="auto">
            <a:xfrm>
              <a:off x="2352445" y="5183292"/>
              <a:ext cx="25604" cy="45722"/>
            </a:xfrm>
            <a:custGeom>
              <a:avLst/>
              <a:gdLst>
                <a:gd name="T0" fmla="*/ 0 w 14"/>
                <a:gd name="T1" fmla="*/ 24 h 25"/>
                <a:gd name="T2" fmla="*/ 7 w 14"/>
                <a:gd name="T3" fmla="*/ 25 h 25"/>
                <a:gd name="T4" fmla="*/ 14 w 14"/>
                <a:gd name="T5" fmla="*/ 15 h 25"/>
                <a:gd name="T6" fmla="*/ 7 w 14"/>
                <a:gd name="T7" fmla="*/ 1 h 25"/>
                <a:gd name="T8" fmla="*/ 0 w 14"/>
                <a:gd name="T9" fmla="*/ 0 h 25"/>
                <a:gd name="T10" fmla="*/ 0 w 14"/>
                <a:gd name="T11" fmla="*/ 24 h 25"/>
              </a:gdLst>
              <a:ahLst/>
              <a:cxnLst>
                <a:cxn ang="0">
                  <a:pos x="T0" y="T1"/>
                </a:cxn>
                <a:cxn ang="0">
                  <a:pos x="T2" y="T3"/>
                </a:cxn>
                <a:cxn ang="0">
                  <a:pos x="T4" y="T5"/>
                </a:cxn>
                <a:cxn ang="0">
                  <a:pos x="T6" y="T7"/>
                </a:cxn>
                <a:cxn ang="0">
                  <a:pos x="T8" y="T9"/>
                </a:cxn>
                <a:cxn ang="0">
                  <a:pos x="T10" y="T11"/>
                </a:cxn>
              </a:cxnLst>
              <a:rect l="0" t="0" r="r" b="b"/>
              <a:pathLst>
                <a:path w="14" h="25">
                  <a:moveTo>
                    <a:pt x="0" y="24"/>
                  </a:moveTo>
                  <a:lnTo>
                    <a:pt x="7" y="25"/>
                  </a:lnTo>
                  <a:lnTo>
                    <a:pt x="14" y="15"/>
                  </a:lnTo>
                  <a:lnTo>
                    <a:pt x="7" y="1"/>
                  </a:lnTo>
                  <a:lnTo>
                    <a:pt x="0" y="0"/>
                  </a:lnTo>
                  <a:lnTo>
                    <a:pt x="0" y="24"/>
                  </a:lnTo>
                  <a:close/>
                </a:path>
              </a:pathLst>
            </a:custGeom>
            <a:solidFill>
              <a:sysClr val="window" lastClr="FFFFFF">
                <a:lumMod val="85000"/>
              </a:sysClr>
            </a:solidFill>
            <a:ln w="3175"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7" name="เกาะช้าง (ระนอง)">
              <a:extLst>
                <a:ext uri="{FF2B5EF4-FFF2-40B4-BE49-F238E27FC236}">
                  <a16:creationId xmlns:a16="http://schemas.microsoft.com/office/drawing/2014/main" id="{0161725C-46DC-4887-B301-A4323EC2AB1F}"/>
                </a:ext>
              </a:extLst>
            </p:cNvPr>
            <p:cNvSpPr>
              <a:spLocks/>
            </p:cNvSpPr>
            <p:nvPr/>
          </p:nvSpPr>
          <p:spPr bwMode="auto">
            <a:xfrm>
              <a:off x="2356103" y="5146715"/>
              <a:ext cx="14631" cy="29262"/>
            </a:xfrm>
            <a:custGeom>
              <a:avLst/>
              <a:gdLst>
                <a:gd name="T0" fmla="*/ 36 w 36"/>
                <a:gd name="T1" fmla="*/ 0 h 72"/>
                <a:gd name="T2" fmla="*/ 0 w 36"/>
                <a:gd name="T3" fmla="*/ 40 h 72"/>
                <a:gd name="T4" fmla="*/ 0 w 36"/>
                <a:gd name="T5" fmla="*/ 68 h 72"/>
                <a:gd name="T6" fmla="*/ 16 w 36"/>
                <a:gd name="T7" fmla="*/ 72 h 72"/>
                <a:gd name="T8" fmla="*/ 28 w 36"/>
                <a:gd name="T9" fmla="*/ 48 h 72"/>
                <a:gd name="T10" fmla="*/ 36 w 36"/>
                <a:gd name="T11" fmla="*/ 0 h 72"/>
              </a:gdLst>
              <a:ahLst/>
              <a:cxnLst>
                <a:cxn ang="0">
                  <a:pos x="T0" y="T1"/>
                </a:cxn>
                <a:cxn ang="0">
                  <a:pos x="T2" y="T3"/>
                </a:cxn>
                <a:cxn ang="0">
                  <a:pos x="T4" y="T5"/>
                </a:cxn>
                <a:cxn ang="0">
                  <a:pos x="T6" y="T7"/>
                </a:cxn>
                <a:cxn ang="0">
                  <a:pos x="T8" y="T9"/>
                </a:cxn>
                <a:cxn ang="0">
                  <a:pos x="T10" y="T11"/>
                </a:cxn>
              </a:cxnLst>
              <a:rect l="0" t="0" r="r" b="b"/>
              <a:pathLst>
                <a:path w="36" h="72">
                  <a:moveTo>
                    <a:pt x="36" y="0"/>
                  </a:moveTo>
                  <a:cubicBezTo>
                    <a:pt x="36" y="0"/>
                    <a:pt x="0" y="36"/>
                    <a:pt x="0" y="40"/>
                  </a:cubicBezTo>
                  <a:cubicBezTo>
                    <a:pt x="0" y="68"/>
                    <a:pt x="0" y="68"/>
                    <a:pt x="0" y="68"/>
                  </a:cubicBezTo>
                  <a:cubicBezTo>
                    <a:pt x="16" y="72"/>
                    <a:pt x="16" y="72"/>
                    <a:pt x="16" y="72"/>
                  </a:cubicBezTo>
                  <a:cubicBezTo>
                    <a:pt x="28" y="48"/>
                    <a:pt x="28" y="48"/>
                    <a:pt x="28" y="48"/>
                  </a:cubicBezTo>
                  <a:lnTo>
                    <a:pt x="36" y="0"/>
                  </a:lnTo>
                  <a:close/>
                </a:path>
              </a:pathLst>
            </a:custGeom>
            <a:solidFill>
              <a:sysClr val="window" lastClr="FFFFFF">
                <a:lumMod val="85000"/>
              </a:sysClr>
            </a:solidFill>
            <a:ln w="3175"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8" name="ระนอง">
              <a:extLst>
                <a:ext uri="{FF2B5EF4-FFF2-40B4-BE49-F238E27FC236}">
                  <a16:creationId xmlns:a16="http://schemas.microsoft.com/office/drawing/2014/main" id="{CFB03EB3-EC06-43DD-9D23-AC6A515F2001}"/>
                </a:ext>
              </a:extLst>
            </p:cNvPr>
            <p:cNvSpPr>
              <a:spLocks/>
            </p:cNvSpPr>
            <p:nvPr/>
          </p:nvSpPr>
          <p:spPr bwMode="auto">
            <a:xfrm>
              <a:off x="2396338" y="4599887"/>
              <a:ext cx="201174" cy="534025"/>
            </a:xfrm>
            <a:custGeom>
              <a:avLst/>
              <a:gdLst>
                <a:gd name="T0" fmla="*/ 470 w 491"/>
                <a:gd name="T1" fmla="*/ 354 h 1308"/>
                <a:gd name="T2" fmla="*/ 438 w 491"/>
                <a:gd name="T3" fmla="*/ 422 h 1308"/>
                <a:gd name="T4" fmla="*/ 412 w 491"/>
                <a:gd name="T5" fmla="*/ 510 h 1308"/>
                <a:gd name="T6" fmla="*/ 402 w 491"/>
                <a:gd name="T7" fmla="*/ 599 h 1308"/>
                <a:gd name="T8" fmla="*/ 381 w 491"/>
                <a:gd name="T9" fmla="*/ 630 h 1308"/>
                <a:gd name="T10" fmla="*/ 433 w 491"/>
                <a:gd name="T11" fmla="*/ 646 h 1308"/>
                <a:gd name="T12" fmla="*/ 376 w 491"/>
                <a:gd name="T13" fmla="*/ 703 h 1308"/>
                <a:gd name="T14" fmla="*/ 339 w 491"/>
                <a:gd name="T15" fmla="*/ 735 h 1308"/>
                <a:gd name="T16" fmla="*/ 266 w 491"/>
                <a:gd name="T17" fmla="*/ 823 h 1308"/>
                <a:gd name="T18" fmla="*/ 219 w 491"/>
                <a:gd name="T19" fmla="*/ 943 h 1308"/>
                <a:gd name="T20" fmla="*/ 244 w 491"/>
                <a:gd name="T21" fmla="*/ 1007 h 1308"/>
                <a:gd name="T22" fmla="*/ 298 w 491"/>
                <a:gd name="T23" fmla="*/ 1037 h 1308"/>
                <a:gd name="T24" fmla="*/ 282 w 491"/>
                <a:gd name="T25" fmla="*/ 1120 h 1308"/>
                <a:gd name="T26" fmla="*/ 240 w 491"/>
                <a:gd name="T27" fmla="*/ 1173 h 1308"/>
                <a:gd name="T28" fmla="*/ 209 w 491"/>
                <a:gd name="T29" fmla="*/ 1225 h 1308"/>
                <a:gd name="T30" fmla="*/ 230 w 491"/>
                <a:gd name="T31" fmla="*/ 1272 h 1308"/>
                <a:gd name="T32" fmla="*/ 167 w 491"/>
                <a:gd name="T33" fmla="*/ 1251 h 1308"/>
                <a:gd name="T34" fmla="*/ 103 w 491"/>
                <a:gd name="T35" fmla="*/ 1296 h 1308"/>
                <a:gd name="T36" fmla="*/ 51 w 491"/>
                <a:gd name="T37" fmla="*/ 1303 h 1308"/>
                <a:gd name="T38" fmla="*/ 53 w 491"/>
                <a:gd name="T39" fmla="*/ 1277 h 1308"/>
                <a:gd name="T40" fmla="*/ 0 w 491"/>
                <a:gd name="T41" fmla="*/ 1270 h 1308"/>
                <a:gd name="T42" fmla="*/ 44 w 491"/>
                <a:gd name="T43" fmla="*/ 1174 h 1308"/>
                <a:gd name="T44" fmla="*/ 64 w 491"/>
                <a:gd name="T45" fmla="*/ 1082 h 1308"/>
                <a:gd name="T46" fmla="*/ 136 w 491"/>
                <a:gd name="T47" fmla="*/ 1094 h 1308"/>
                <a:gd name="T48" fmla="*/ 80 w 491"/>
                <a:gd name="T49" fmla="*/ 1022 h 1308"/>
                <a:gd name="T50" fmla="*/ 136 w 491"/>
                <a:gd name="T51" fmla="*/ 954 h 1308"/>
                <a:gd name="T52" fmla="*/ 112 w 491"/>
                <a:gd name="T53" fmla="*/ 890 h 1308"/>
                <a:gd name="T54" fmla="*/ 132 w 491"/>
                <a:gd name="T55" fmla="*/ 850 h 1308"/>
                <a:gd name="T56" fmla="*/ 176 w 491"/>
                <a:gd name="T57" fmla="*/ 750 h 1308"/>
                <a:gd name="T58" fmla="*/ 228 w 491"/>
                <a:gd name="T59" fmla="*/ 582 h 1308"/>
                <a:gd name="T60" fmla="*/ 264 w 491"/>
                <a:gd name="T61" fmla="*/ 506 h 1308"/>
                <a:gd name="T62" fmla="*/ 372 w 491"/>
                <a:gd name="T63" fmla="*/ 262 h 1308"/>
                <a:gd name="T64" fmla="*/ 356 w 491"/>
                <a:gd name="T65" fmla="*/ 194 h 1308"/>
                <a:gd name="T66" fmla="*/ 332 w 491"/>
                <a:gd name="T67" fmla="*/ 138 h 1308"/>
                <a:gd name="T68" fmla="*/ 404 w 491"/>
                <a:gd name="T69" fmla="*/ 2 h 1308"/>
                <a:gd name="T70" fmla="*/ 444 w 491"/>
                <a:gd name="T71" fmla="*/ 30 h 1308"/>
                <a:gd name="T72" fmla="*/ 459 w 491"/>
                <a:gd name="T73" fmla="*/ 83 h 1308"/>
                <a:gd name="T74" fmla="*/ 475 w 491"/>
                <a:gd name="T75" fmla="*/ 176 h 1308"/>
                <a:gd name="T76" fmla="*/ 423 w 491"/>
                <a:gd name="T77" fmla="*/ 281 h 1308"/>
                <a:gd name="T78" fmla="*/ 454 w 491"/>
                <a:gd name="T79" fmla="*/ 333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308">
                  <a:moveTo>
                    <a:pt x="454" y="333"/>
                  </a:moveTo>
                  <a:cubicBezTo>
                    <a:pt x="470" y="354"/>
                    <a:pt x="470" y="354"/>
                    <a:pt x="470" y="354"/>
                  </a:cubicBezTo>
                  <a:cubicBezTo>
                    <a:pt x="470" y="385"/>
                    <a:pt x="470" y="385"/>
                    <a:pt x="470" y="385"/>
                  </a:cubicBezTo>
                  <a:cubicBezTo>
                    <a:pt x="438" y="422"/>
                    <a:pt x="438" y="422"/>
                    <a:pt x="438" y="422"/>
                  </a:cubicBezTo>
                  <a:cubicBezTo>
                    <a:pt x="438" y="458"/>
                    <a:pt x="438" y="458"/>
                    <a:pt x="438" y="458"/>
                  </a:cubicBezTo>
                  <a:cubicBezTo>
                    <a:pt x="412" y="510"/>
                    <a:pt x="412" y="510"/>
                    <a:pt x="412" y="510"/>
                  </a:cubicBezTo>
                  <a:cubicBezTo>
                    <a:pt x="418" y="547"/>
                    <a:pt x="418" y="547"/>
                    <a:pt x="418" y="547"/>
                  </a:cubicBezTo>
                  <a:cubicBezTo>
                    <a:pt x="402" y="599"/>
                    <a:pt x="402" y="599"/>
                    <a:pt x="402" y="599"/>
                  </a:cubicBezTo>
                  <a:cubicBezTo>
                    <a:pt x="381" y="620"/>
                    <a:pt x="381" y="620"/>
                    <a:pt x="381" y="620"/>
                  </a:cubicBezTo>
                  <a:cubicBezTo>
                    <a:pt x="381" y="630"/>
                    <a:pt x="381" y="630"/>
                    <a:pt x="381" y="630"/>
                  </a:cubicBezTo>
                  <a:cubicBezTo>
                    <a:pt x="412" y="630"/>
                    <a:pt x="412" y="630"/>
                    <a:pt x="412" y="630"/>
                  </a:cubicBezTo>
                  <a:cubicBezTo>
                    <a:pt x="433" y="646"/>
                    <a:pt x="433" y="646"/>
                    <a:pt x="433" y="646"/>
                  </a:cubicBezTo>
                  <a:cubicBezTo>
                    <a:pt x="433" y="672"/>
                    <a:pt x="433" y="672"/>
                    <a:pt x="433" y="672"/>
                  </a:cubicBezTo>
                  <a:cubicBezTo>
                    <a:pt x="376" y="703"/>
                    <a:pt x="376" y="703"/>
                    <a:pt x="376" y="703"/>
                  </a:cubicBezTo>
                  <a:cubicBezTo>
                    <a:pt x="365" y="735"/>
                    <a:pt x="365" y="735"/>
                    <a:pt x="365" y="735"/>
                  </a:cubicBezTo>
                  <a:cubicBezTo>
                    <a:pt x="339" y="735"/>
                    <a:pt x="339" y="735"/>
                    <a:pt x="339" y="735"/>
                  </a:cubicBezTo>
                  <a:cubicBezTo>
                    <a:pt x="303" y="745"/>
                    <a:pt x="303" y="745"/>
                    <a:pt x="303" y="745"/>
                  </a:cubicBezTo>
                  <a:cubicBezTo>
                    <a:pt x="266" y="823"/>
                    <a:pt x="266" y="823"/>
                    <a:pt x="266" y="823"/>
                  </a:cubicBezTo>
                  <a:cubicBezTo>
                    <a:pt x="199" y="896"/>
                    <a:pt x="199" y="896"/>
                    <a:pt x="199" y="896"/>
                  </a:cubicBezTo>
                  <a:cubicBezTo>
                    <a:pt x="219" y="943"/>
                    <a:pt x="219" y="943"/>
                    <a:pt x="219" y="943"/>
                  </a:cubicBezTo>
                  <a:cubicBezTo>
                    <a:pt x="214" y="990"/>
                    <a:pt x="214" y="990"/>
                    <a:pt x="214" y="990"/>
                  </a:cubicBezTo>
                  <a:cubicBezTo>
                    <a:pt x="244" y="1007"/>
                    <a:pt x="244" y="1007"/>
                    <a:pt x="244" y="1007"/>
                  </a:cubicBezTo>
                  <a:cubicBezTo>
                    <a:pt x="295" y="1036"/>
                    <a:pt x="295" y="1036"/>
                    <a:pt x="295" y="1036"/>
                  </a:cubicBezTo>
                  <a:cubicBezTo>
                    <a:pt x="298" y="1037"/>
                    <a:pt x="298" y="1037"/>
                    <a:pt x="298" y="1037"/>
                  </a:cubicBezTo>
                  <a:cubicBezTo>
                    <a:pt x="313" y="1089"/>
                    <a:pt x="313" y="1089"/>
                    <a:pt x="313" y="1089"/>
                  </a:cubicBezTo>
                  <a:cubicBezTo>
                    <a:pt x="282" y="1120"/>
                    <a:pt x="282" y="1120"/>
                    <a:pt x="282" y="1120"/>
                  </a:cubicBezTo>
                  <a:cubicBezTo>
                    <a:pt x="277" y="1147"/>
                    <a:pt x="277" y="1147"/>
                    <a:pt x="277" y="1147"/>
                  </a:cubicBezTo>
                  <a:cubicBezTo>
                    <a:pt x="240" y="1173"/>
                    <a:pt x="240" y="1173"/>
                    <a:pt x="240" y="1173"/>
                  </a:cubicBezTo>
                  <a:cubicBezTo>
                    <a:pt x="209" y="1199"/>
                    <a:pt x="209" y="1199"/>
                    <a:pt x="209" y="1199"/>
                  </a:cubicBezTo>
                  <a:cubicBezTo>
                    <a:pt x="209" y="1225"/>
                    <a:pt x="209" y="1225"/>
                    <a:pt x="209" y="1225"/>
                  </a:cubicBezTo>
                  <a:cubicBezTo>
                    <a:pt x="230" y="1240"/>
                    <a:pt x="230" y="1240"/>
                    <a:pt x="230" y="1240"/>
                  </a:cubicBezTo>
                  <a:cubicBezTo>
                    <a:pt x="230" y="1272"/>
                    <a:pt x="230" y="1272"/>
                    <a:pt x="230" y="1272"/>
                  </a:cubicBezTo>
                  <a:cubicBezTo>
                    <a:pt x="188" y="1272"/>
                    <a:pt x="188" y="1272"/>
                    <a:pt x="188" y="1272"/>
                  </a:cubicBezTo>
                  <a:cubicBezTo>
                    <a:pt x="167" y="1251"/>
                    <a:pt x="167" y="1251"/>
                    <a:pt x="167" y="1251"/>
                  </a:cubicBezTo>
                  <a:cubicBezTo>
                    <a:pt x="136" y="1251"/>
                    <a:pt x="136" y="1251"/>
                    <a:pt x="136" y="1251"/>
                  </a:cubicBezTo>
                  <a:cubicBezTo>
                    <a:pt x="103" y="1296"/>
                    <a:pt x="103" y="1296"/>
                    <a:pt x="103" y="1296"/>
                  </a:cubicBezTo>
                  <a:cubicBezTo>
                    <a:pt x="94" y="1308"/>
                    <a:pt x="94" y="1308"/>
                    <a:pt x="94" y="1308"/>
                  </a:cubicBezTo>
                  <a:cubicBezTo>
                    <a:pt x="51" y="1303"/>
                    <a:pt x="51" y="1303"/>
                    <a:pt x="51" y="1303"/>
                  </a:cubicBezTo>
                  <a:cubicBezTo>
                    <a:pt x="47" y="1303"/>
                    <a:pt x="47" y="1303"/>
                    <a:pt x="47" y="1303"/>
                  </a:cubicBezTo>
                  <a:cubicBezTo>
                    <a:pt x="53" y="1277"/>
                    <a:pt x="53" y="1277"/>
                    <a:pt x="53" y="1277"/>
                  </a:cubicBezTo>
                  <a:cubicBezTo>
                    <a:pt x="32" y="1267"/>
                    <a:pt x="32" y="1267"/>
                    <a:pt x="32" y="1267"/>
                  </a:cubicBezTo>
                  <a:cubicBezTo>
                    <a:pt x="0" y="1270"/>
                    <a:pt x="0" y="1270"/>
                    <a:pt x="0" y="1270"/>
                  </a:cubicBezTo>
                  <a:cubicBezTo>
                    <a:pt x="19" y="1230"/>
                    <a:pt x="19" y="1230"/>
                    <a:pt x="19" y="1230"/>
                  </a:cubicBezTo>
                  <a:cubicBezTo>
                    <a:pt x="44" y="1174"/>
                    <a:pt x="44" y="1174"/>
                    <a:pt x="44" y="1174"/>
                  </a:cubicBezTo>
                  <a:cubicBezTo>
                    <a:pt x="36" y="1118"/>
                    <a:pt x="36" y="1118"/>
                    <a:pt x="36" y="1118"/>
                  </a:cubicBezTo>
                  <a:cubicBezTo>
                    <a:pt x="64" y="1082"/>
                    <a:pt x="64" y="1082"/>
                    <a:pt x="64" y="1082"/>
                  </a:cubicBezTo>
                  <a:cubicBezTo>
                    <a:pt x="92" y="1118"/>
                    <a:pt x="92" y="1118"/>
                    <a:pt x="92" y="1118"/>
                  </a:cubicBezTo>
                  <a:cubicBezTo>
                    <a:pt x="136" y="1094"/>
                    <a:pt x="136" y="1094"/>
                    <a:pt x="136" y="1094"/>
                  </a:cubicBezTo>
                  <a:cubicBezTo>
                    <a:pt x="148" y="1050"/>
                    <a:pt x="148" y="1050"/>
                    <a:pt x="148" y="1050"/>
                  </a:cubicBezTo>
                  <a:cubicBezTo>
                    <a:pt x="80" y="1022"/>
                    <a:pt x="80" y="1022"/>
                    <a:pt x="80" y="1022"/>
                  </a:cubicBezTo>
                  <a:cubicBezTo>
                    <a:pt x="125" y="968"/>
                    <a:pt x="125" y="968"/>
                    <a:pt x="125" y="968"/>
                  </a:cubicBezTo>
                  <a:cubicBezTo>
                    <a:pt x="136" y="954"/>
                    <a:pt x="136" y="954"/>
                    <a:pt x="136" y="954"/>
                  </a:cubicBezTo>
                  <a:cubicBezTo>
                    <a:pt x="136" y="918"/>
                    <a:pt x="136" y="918"/>
                    <a:pt x="136" y="918"/>
                  </a:cubicBezTo>
                  <a:cubicBezTo>
                    <a:pt x="112" y="890"/>
                    <a:pt x="112" y="890"/>
                    <a:pt x="112" y="890"/>
                  </a:cubicBezTo>
                  <a:cubicBezTo>
                    <a:pt x="136" y="870"/>
                    <a:pt x="136" y="870"/>
                    <a:pt x="136" y="870"/>
                  </a:cubicBezTo>
                  <a:cubicBezTo>
                    <a:pt x="132" y="850"/>
                    <a:pt x="132" y="850"/>
                    <a:pt x="132" y="850"/>
                  </a:cubicBezTo>
                  <a:cubicBezTo>
                    <a:pt x="120" y="814"/>
                    <a:pt x="120" y="814"/>
                    <a:pt x="120" y="814"/>
                  </a:cubicBezTo>
                  <a:cubicBezTo>
                    <a:pt x="176" y="750"/>
                    <a:pt x="176" y="750"/>
                    <a:pt x="176" y="750"/>
                  </a:cubicBezTo>
                  <a:cubicBezTo>
                    <a:pt x="160" y="694"/>
                    <a:pt x="160" y="694"/>
                    <a:pt x="160" y="694"/>
                  </a:cubicBezTo>
                  <a:cubicBezTo>
                    <a:pt x="228" y="582"/>
                    <a:pt x="228" y="582"/>
                    <a:pt x="228" y="582"/>
                  </a:cubicBezTo>
                  <a:cubicBezTo>
                    <a:pt x="224" y="542"/>
                    <a:pt x="224" y="542"/>
                    <a:pt x="224" y="542"/>
                  </a:cubicBezTo>
                  <a:cubicBezTo>
                    <a:pt x="264" y="506"/>
                    <a:pt x="264" y="506"/>
                    <a:pt x="264" y="506"/>
                  </a:cubicBezTo>
                  <a:cubicBezTo>
                    <a:pt x="320" y="338"/>
                    <a:pt x="320" y="338"/>
                    <a:pt x="320" y="338"/>
                  </a:cubicBezTo>
                  <a:cubicBezTo>
                    <a:pt x="320" y="338"/>
                    <a:pt x="368" y="262"/>
                    <a:pt x="372" y="262"/>
                  </a:cubicBezTo>
                  <a:cubicBezTo>
                    <a:pt x="376" y="262"/>
                    <a:pt x="372" y="218"/>
                    <a:pt x="372" y="218"/>
                  </a:cubicBezTo>
                  <a:cubicBezTo>
                    <a:pt x="356" y="194"/>
                    <a:pt x="356" y="194"/>
                    <a:pt x="356" y="194"/>
                  </a:cubicBezTo>
                  <a:cubicBezTo>
                    <a:pt x="360" y="166"/>
                    <a:pt x="360" y="166"/>
                    <a:pt x="360" y="166"/>
                  </a:cubicBezTo>
                  <a:cubicBezTo>
                    <a:pt x="332" y="138"/>
                    <a:pt x="332" y="138"/>
                    <a:pt x="332" y="138"/>
                  </a:cubicBezTo>
                  <a:cubicBezTo>
                    <a:pt x="340" y="86"/>
                    <a:pt x="340" y="86"/>
                    <a:pt x="340" y="86"/>
                  </a:cubicBezTo>
                  <a:cubicBezTo>
                    <a:pt x="404" y="2"/>
                    <a:pt x="404" y="2"/>
                    <a:pt x="404" y="2"/>
                  </a:cubicBezTo>
                  <a:cubicBezTo>
                    <a:pt x="425" y="0"/>
                    <a:pt x="425" y="0"/>
                    <a:pt x="425" y="0"/>
                  </a:cubicBezTo>
                  <a:cubicBezTo>
                    <a:pt x="444" y="30"/>
                    <a:pt x="444" y="30"/>
                    <a:pt x="444" y="30"/>
                  </a:cubicBezTo>
                  <a:cubicBezTo>
                    <a:pt x="433" y="67"/>
                    <a:pt x="433" y="67"/>
                    <a:pt x="433" y="67"/>
                  </a:cubicBezTo>
                  <a:cubicBezTo>
                    <a:pt x="459" y="83"/>
                    <a:pt x="459" y="83"/>
                    <a:pt x="459" y="83"/>
                  </a:cubicBezTo>
                  <a:cubicBezTo>
                    <a:pt x="480" y="145"/>
                    <a:pt x="480" y="145"/>
                    <a:pt x="480" y="145"/>
                  </a:cubicBezTo>
                  <a:cubicBezTo>
                    <a:pt x="475" y="176"/>
                    <a:pt x="475" y="176"/>
                    <a:pt x="475" y="176"/>
                  </a:cubicBezTo>
                  <a:cubicBezTo>
                    <a:pt x="491" y="213"/>
                    <a:pt x="491" y="213"/>
                    <a:pt x="491" y="213"/>
                  </a:cubicBezTo>
                  <a:cubicBezTo>
                    <a:pt x="423" y="281"/>
                    <a:pt x="423" y="281"/>
                    <a:pt x="423" y="281"/>
                  </a:cubicBezTo>
                  <a:cubicBezTo>
                    <a:pt x="428" y="323"/>
                    <a:pt x="428" y="323"/>
                    <a:pt x="428" y="323"/>
                  </a:cubicBezTo>
                  <a:lnTo>
                    <a:pt x="454" y="333"/>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9" name="เกาะสมุย (สุราษฎร์ธานี)">
              <a:extLst>
                <a:ext uri="{FF2B5EF4-FFF2-40B4-BE49-F238E27FC236}">
                  <a16:creationId xmlns:a16="http://schemas.microsoft.com/office/drawing/2014/main" id="{73F0908D-2A77-4171-B65A-2333E0FD0FA2}"/>
                </a:ext>
              </a:extLst>
            </p:cNvPr>
            <p:cNvSpPr>
              <a:spLocks/>
            </p:cNvSpPr>
            <p:nvPr/>
          </p:nvSpPr>
          <p:spPr bwMode="auto">
            <a:xfrm>
              <a:off x="2941336" y="5029668"/>
              <a:ext cx="60353" cy="62181"/>
            </a:xfrm>
            <a:custGeom>
              <a:avLst/>
              <a:gdLst>
                <a:gd name="T0" fmla="*/ 29 w 33"/>
                <a:gd name="T1" fmla="*/ 0 h 34"/>
                <a:gd name="T2" fmla="*/ 18 w 33"/>
                <a:gd name="T3" fmla="*/ 5 h 34"/>
                <a:gd name="T4" fmla="*/ 12 w 33"/>
                <a:gd name="T5" fmla="*/ 0 h 34"/>
                <a:gd name="T6" fmla="*/ 2 w 33"/>
                <a:gd name="T7" fmla="*/ 3 h 34"/>
                <a:gd name="T8" fmla="*/ 0 w 33"/>
                <a:gd name="T9" fmla="*/ 17 h 34"/>
                <a:gd name="T10" fmla="*/ 4 w 33"/>
                <a:gd name="T11" fmla="*/ 20 h 34"/>
                <a:gd name="T12" fmla="*/ 3 w 33"/>
                <a:gd name="T13" fmla="*/ 33 h 34"/>
                <a:gd name="T14" fmla="*/ 15 w 33"/>
                <a:gd name="T15" fmla="*/ 34 h 34"/>
                <a:gd name="T16" fmla="*/ 28 w 33"/>
                <a:gd name="T17" fmla="*/ 22 h 34"/>
                <a:gd name="T18" fmla="*/ 26 w 33"/>
                <a:gd name="T19" fmla="*/ 16 h 34"/>
                <a:gd name="T20" fmla="*/ 33 w 33"/>
                <a:gd name="T21" fmla="*/ 6 h 34"/>
                <a:gd name="T22" fmla="*/ 29 w 33"/>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4">
                  <a:moveTo>
                    <a:pt x="29" y="0"/>
                  </a:moveTo>
                  <a:lnTo>
                    <a:pt x="18" y="5"/>
                  </a:lnTo>
                  <a:lnTo>
                    <a:pt x="12" y="0"/>
                  </a:lnTo>
                  <a:lnTo>
                    <a:pt x="2" y="3"/>
                  </a:lnTo>
                  <a:lnTo>
                    <a:pt x="0" y="17"/>
                  </a:lnTo>
                  <a:lnTo>
                    <a:pt x="4" y="20"/>
                  </a:lnTo>
                  <a:lnTo>
                    <a:pt x="3" y="33"/>
                  </a:lnTo>
                  <a:lnTo>
                    <a:pt x="15" y="34"/>
                  </a:lnTo>
                  <a:lnTo>
                    <a:pt x="28" y="22"/>
                  </a:lnTo>
                  <a:lnTo>
                    <a:pt x="26" y="16"/>
                  </a:lnTo>
                  <a:lnTo>
                    <a:pt x="33" y="6"/>
                  </a:lnTo>
                  <a:lnTo>
                    <a:pt x="29" y="0"/>
                  </a:lnTo>
                  <a:close/>
                </a:path>
              </a:pathLst>
            </a:custGeom>
            <a:solidFill>
              <a:sysClr val="window" lastClr="FFFFFF">
                <a:lumMod val="85000"/>
              </a:sysClr>
            </a:solidFill>
            <a:ln w="3175"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10" name="เกาะพะงัน (สุราษฎร์ธานี)">
              <a:extLst>
                <a:ext uri="{FF2B5EF4-FFF2-40B4-BE49-F238E27FC236}">
                  <a16:creationId xmlns:a16="http://schemas.microsoft.com/office/drawing/2014/main" id="{BEE1B5AE-BA5B-4630-91CE-DEEC5919B2D5}"/>
                </a:ext>
              </a:extLst>
            </p:cNvPr>
            <p:cNvSpPr>
              <a:spLocks/>
            </p:cNvSpPr>
            <p:nvPr/>
          </p:nvSpPr>
          <p:spPr bwMode="auto">
            <a:xfrm>
              <a:off x="2952309" y="4958342"/>
              <a:ext cx="43892" cy="38406"/>
            </a:xfrm>
            <a:custGeom>
              <a:avLst/>
              <a:gdLst>
                <a:gd name="T0" fmla="*/ 108 w 108"/>
                <a:gd name="T1" fmla="*/ 56 h 92"/>
                <a:gd name="T2" fmla="*/ 96 w 108"/>
                <a:gd name="T3" fmla="*/ 0 h 92"/>
                <a:gd name="T4" fmla="*/ 20 w 108"/>
                <a:gd name="T5" fmla="*/ 0 h 92"/>
                <a:gd name="T6" fmla="*/ 0 w 108"/>
                <a:gd name="T7" fmla="*/ 28 h 92"/>
                <a:gd name="T8" fmla="*/ 24 w 108"/>
                <a:gd name="T9" fmla="*/ 76 h 92"/>
                <a:gd name="T10" fmla="*/ 84 w 108"/>
                <a:gd name="T11" fmla="*/ 92 h 92"/>
                <a:gd name="T12" fmla="*/ 108 w 108"/>
                <a:gd name="T13" fmla="*/ 56 h 92"/>
              </a:gdLst>
              <a:ahLst/>
              <a:cxnLst>
                <a:cxn ang="0">
                  <a:pos x="T0" y="T1"/>
                </a:cxn>
                <a:cxn ang="0">
                  <a:pos x="T2" y="T3"/>
                </a:cxn>
                <a:cxn ang="0">
                  <a:pos x="T4" y="T5"/>
                </a:cxn>
                <a:cxn ang="0">
                  <a:pos x="T6" y="T7"/>
                </a:cxn>
                <a:cxn ang="0">
                  <a:pos x="T8" y="T9"/>
                </a:cxn>
                <a:cxn ang="0">
                  <a:pos x="T10" y="T11"/>
                </a:cxn>
                <a:cxn ang="0">
                  <a:pos x="T12" y="T13"/>
                </a:cxn>
              </a:cxnLst>
              <a:rect l="0" t="0" r="r" b="b"/>
              <a:pathLst>
                <a:path w="108" h="92">
                  <a:moveTo>
                    <a:pt x="108" y="56"/>
                  </a:moveTo>
                  <a:cubicBezTo>
                    <a:pt x="96" y="0"/>
                    <a:pt x="96" y="0"/>
                    <a:pt x="96" y="0"/>
                  </a:cubicBezTo>
                  <a:cubicBezTo>
                    <a:pt x="20" y="0"/>
                    <a:pt x="20" y="0"/>
                    <a:pt x="20" y="0"/>
                  </a:cubicBezTo>
                  <a:cubicBezTo>
                    <a:pt x="0" y="28"/>
                    <a:pt x="0" y="28"/>
                    <a:pt x="0" y="28"/>
                  </a:cubicBezTo>
                  <a:cubicBezTo>
                    <a:pt x="24" y="76"/>
                    <a:pt x="24" y="76"/>
                    <a:pt x="24" y="76"/>
                  </a:cubicBezTo>
                  <a:cubicBezTo>
                    <a:pt x="24" y="76"/>
                    <a:pt x="80" y="92"/>
                    <a:pt x="84" y="92"/>
                  </a:cubicBezTo>
                  <a:cubicBezTo>
                    <a:pt x="88" y="92"/>
                    <a:pt x="108" y="56"/>
                    <a:pt x="108" y="56"/>
                  </a:cubicBezTo>
                  <a:close/>
                </a:path>
              </a:pathLst>
            </a:custGeom>
            <a:solidFill>
              <a:sysClr val="window" lastClr="FFFFFF">
                <a:lumMod val="85000"/>
              </a:sysClr>
            </a:solidFill>
            <a:ln w="3175"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11" name="สุราษฎร์ธานี">
              <a:extLst>
                <a:ext uri="{FF2B5EF4-FFF2-40B4-BE49-F238E27FC236}">
                  <a16:creationId xmlns:a16="http://schemas.microsoft.com/office/drawing/2014/main" id="{32D53182-FA6E-4B5D-BE57-C10A3DA73BF5}"/>
                </a:ext>
              </a:extLst>
            </p:cNvPr>
            <p:cNvSpPr>
              <a:spLocks/>
            </p:cNvSpPr>
            <p:nvPr/>
          </p:nvSpPr>
          <p:spPr bwMode="auto">
            <a:xfrm>
              <a:off x="2412798" y="4980288"/>
              <a:ext cx="477331" cy="515737"/>
            </a:xfrm>
            <a:custGeom>
              <a:avLst/>
              <a:gdLst>
                <a:gd name="T0" fmla="*/ 1116 w 1168"/>
                <a:gd name="T1" fmla="*/ 506 h 1262"/>
                <a:gd name="T2" fmla="*/ 1168 w 1168"/>
                <a:gd name="T3" fmla="*/ 553 h 1262"/>
                <a:gd name="T4" fmla="*/ 1132 w 1168"/>
                <a:gd name="T5" fmla="*/ 610 h 1262"/>
                <a:gd name="T6" fmla="*/ 1085 w 1168"/>
                <a:gd name="T7" fmla="*/ 709 h 1262"/>
                <a:gd name="T8" fmla="*/ 980 w 1168"/>
                <a:gd name="T9" fmla="*/ 756 h 1262"/>
                <a:gd name="T10" fmla="*/ 949 w 1168"/>
                <a:gd name="T11" fmla="*/ 897 h 1262"/>
                <a:gd name="T12" fmla="*/ 892 w 1168"/>
                <a:gd name="T13" fmla="*/ 1017 h 1262"/>
                <a:gd name="T14" fmla="*/ 829 w 1168"/>
                <a:gd name="T15" fmla="*/ 1085 h 1262"/>
                <a:gd name="T16" fmla="*/ 699 w 1168"/>
                <a:gd name="T17" fmla="*/ 1189 h 1262"/>
                <a:gd name="T18" fmla="*/ 699 w 1168"/>
                <a:gd name="T19" fmla="*/ 1262 h 1262"/>
                <a:gd name="T20" fmla="*/ 537 w 1168"/>
                <a:gd name="T21" fmla="*/ 1215 h 1262"/>
                <a:gd name="T22" fmla="*/ 438 w 1168"/>
                <a:gd name="T23" fmla="*/ 1017 h 1262"/>
                <a:gd name="T24" fmla="*/ 401 w 1168"/>
                <a:gd name="T25" fmla="*/ 939 h 1262"/>
                <a:gd name="T26" fmla="*/ 308 w 1168"/>
                <a:gd name="T27" fmla="*/ 954 h 1262"/>
                <a:gd name="T28" fmla="*/ 250 w 1168"/>
                <a:gd name="T29" fmla="*/ 954 h 1262"/>
                <a:gd name="T30" fmla="*/ 209 w 1168"/>
                <a:gd name="T31" fmla="*/ 949 h 1262"/>
                <a:gd name="T32" fmla="*/ 141 w 1168"/>
                <a:gd name="T33" fmla="*/ 970 h 1262"/>
                <a:gd name="T34" fmla="*/ 83 w 1168"/>
                <a:gd name="T35" fmla="*/ 944 h 1262"/>
                <a:gd name="T36" fmla="*/ 141 w 1168"/>
                <a:gd name="T37" fmla="*/ 824 h 1262"/>
                <a:gd name="T38" fmla="*/ 83 w 1168"/>
                <a:gd name="T39" fmla="*/ 772 h 1262"/>
                <a:gd name="T40" fmla="*/ 0 w 1168"/>
                <a:gd name="T41" fmla="*/ 683 h 1262"/>
                <a:gd name="T42" fmla="*/ 26 w 1168"/>
                <a:gd name="T43" fmla="*/ 600 h 1262"/>
                <a:gd name="T44" fmla="*/ 31 w 1168"/>
                <a:gd name="T45" fmla="*/ 537 h 1262"/>
                <a:gd name="T46" fmla="*/ 73 w 1168"/>
                <a:gd name="T47" fmla="*/ 433 h 1262"/>
                <a:gd name="T48" fmla="*/ 66 w 1168"/>
                <a:gd name="T49" fmla="*/ 363 h 1262"/>
                <a:gd name="T50" fmla="*/ 130 w 1168"/>
                <a:gd name="T51" fmla="*/ 318 h 1262"/>
                <a:gd name="T52" fmla="*/ 193 w 1168"/>
                <a:gd name="T53" fmla="*/ 339 h 1262"/>
                <a:gd name="T54" fmla="*/ 172 w 1168"/>
                <a:gd name="T55" fmla="*/ 292 h 1262"/>
                <a:gd name="T56" fmla="*/ 203 w 1168"/>
                <a:gd name="T57" fmla="*/ 240 h 1262"/>
                <a:gd name="T58" fmla="*/ 245 w 1168"/>
                <a:gd name="T59" fmla="*/ 187 h 1262"/>
                <a:gd name="T60" fmla="*/ 261 w 1168"/>
                <a:gd name="T61" fmla="*/ 104 h 1262"/>
                <a:gd name="T62" fmla="*/ 282 w 1168"/>
                <a:gd name="T63" fmla="*/ 88 h 1262"/>
                <a:gd name="T64" fmla="*/ 308 w 1168"/>
                <a:gd name="T65" fmla="*/ 26 h 1262"/>
                <a:gd name="T66" fmla="*/ 365 w 1168"/>
                <a:gd name="T67" fmla="*/ 0 h 1262"/>
                <a:gd name="T68" fmla="*/ 433 w 1168"/>
                <a:gd name="T69" fmla="*/ 36 h 1262"/>
                <a:gd name="T70" fmla="*/ 506 w 1168"/>
                <a:gd name="T71" fmla="*/ 26 h 1262"/>
                <a:gd name="T72" fmla="*/ 632 w 1168"/>
                <a:gd name="T73" fmla="*/ 21 h 1262"/>
                <a:gd name="T74" fmla="*/ 691 w 1168"/>
                <a:gd name="T75" fmla="*/ 137 h 1262"/>
                <a:gd name="T76" fmla="*/ 759 w 1168"/>
                <a:gd name="T77" fmla="*/ 281 h 1262"/>
                <a:gd name="T78" fmla="*/ 675 w 1168"/>
                <a:gd name="T79" fmla="*/ 369 h 1262"/>
                <a:gd name="T80" fmla="*/ 723 w 1168"/>
                <a:gd name="T81" fmla="*/ 437 h 1262"/>
                <a:gd name="T82" fmla="*/ 803 w 1168"/>
                <a:gd name="T83" fmla="*/ 481 h 1262"/>
                <a:gd name="T84" fmla="*/ 887 w 1168"/>
                <a:gd name="T85" fmla="*/ 465 h 1262"/>
                <a:gd name="T86" fmla="*/ 951 w 1168"/>
                <a:gd name="T87" fmla="*/ 393 h 1262"/>
                <a:gd name="T88" fmla="*/ 999 w 1168"/>
                <a:gd name="T89" fmla="*/ 405 h 1262"/>
                <a:gd name="T90" fmla="*/ 1027 w 1168"/>
                <a:gd name="T91" fmla="*/ 397 h 1262"/>
                <a:gd name="T92" fmla="*/ 1155 w 1168"/>
                <a:gd name="T93" fmla="*/ 361 h 1262"/>
                <a:gd name="T94" fmla="*/ 1168 w 1168"/>
                <a:gd name="T95" fmla="*/ 407 h 1262"/>
                <a:gd name="T96" fmla="*/ 1147 w 1168"/>
                <a:gd name="T97" fmla="*/ 48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68" h="1262">
                  <a:moveTo>
                    <a:pt x="1147" y="480"/>
                  </a:moveTo>
                  <a:cubicBezTo>
                    <a:pt x="1116" y="506"/>
                    <a:pt x="1116" y="506"/>
                    <a:pt x="1116" y="506"/>
                  </a:cubicBezTo>
                  <a:cubicBezTo>
                    <a:pt x="1126" y="542"/>
                    <a:pt x="1126" y="542"/>
                    <a:pt x="1126" y="542"/>
                  </a:cubicBezTo>
                  <a:cubicBezTo>
                    <a:pt x="1168" y="553"/>
                    <a:pt x="1168" y="553"/>
                    <a:pt x="1168" y="553"/>
                  </a:cubicBezTo>
                  <a:cubicBezTo>
                    <a:pt x="1168" y="594"/>
                    <a:pt x="1168" y="594"/>
                    <a:pt x="1168" y="594"/>
                  </a:cubicBezTo>
                  <a:cubicBezTo>
                    <a:pt x="1132" y="610"/>
                    <a:pt x="1132" y="610"/>
                    <a:pt x="1132" y="610"/>
                  </a:cubicBezTo>
                  <a:cubicBezTo>
                    <a:pt x="1126" y="667"/>
                    <a:pt x="1126" y="667"/>
                    <a:pt x="1126" y="667"/>
                  </a:cubicBezTo>
                  <a:cubicBezTo>
                    <a:pt x="1085" y="709"/>
                    <a:pt x="1085" y="709"/>
                    <a:pt x="1085" y="709"/>
                  </a:cubicBezTo>
                  <a:cubicBezTo>
                    <a:pt x="1006" y="719"/>
                    <a:pt x="1006" y="719"/>
                    <a:pt x="1006" y="719"/>
                  </a:cubicBezTo>
                  <a:cubicBezTo>
                    <a:pt x="980" y="756"/>
                    <a:pt x="980" y="756"/>
                    <a:pt x="980" y="756"/>
                  </a:cubicBezTo>
                  <a:cubicBezTo>
                    <a:pt x="965" y="819"/>
                    <a:pt x="965" y="819"/>
                    <a:pt x="965" y="819"/>
                  </a:cubicBezTo>
                  <a:cubicBezTo>
                    <a:pt x="949" y="897"/>
                    <a:pt x="949" y="897"/>
                    <a:pt x="949" y="897"/>
                  </a:cubicBezTo>
                  <a:cubicBezTo>
                    <a:pt x="897" y="965"/>
                    <a:pt x="897" y="965"/>
                    <a:pt x="897" y="965"/>
                  </a:cubicBezTo>
                  <a:cubicBezTo>
                    <a:pt x="892" y="1017"/>
                    <a:pt x="892" y="1017"/>
                    <a:pt x="892" y="1017"/>
                  </a:cubicBezTo>
                  <a:cubicBezTo>
                    <a:pt x="845" y="1038"/>
                    <a:pt x="845" y="1038"/>
                    <a:pt x="845" y="1038"/>
                  </a:cubicBezTo>
                  <a:cubicBezTo>
                    <a:pt x="829" y="1085"/>
                    <a:pt x="829" y="1085"/>
                    <a:pt x="829" y="1085"/>
                  </a:cubicBezTo>
                  <a:cubicBezTo>
                    <a:pt x="735" y="1116"/>
                    <a:pt x="735" y="1116"/>
                    <a:pt x="735" y="1116"/>
                  </a:cubicBezTo>
                  <a:cubicBezTo>
                    <a:pt x="699" y="1189"/>
                    <a:pt x="699" y="1189"/>
                    <a:pt x="699" y="1189"/>
                  </a:cubicBezTo>
                  <a:cubicBezTo>
                    <a:pt x="733" y="1253"/>
                    <a:pt x="733" y="1253"/>
                    <a:pt x="733" y="1253"/>
                  </a:cubicBezTo>
                  <a:cubicBezTo>
                    <a:pt x="699" y="1262"/>
                    <a:pt x="699" y="1262"/>
                    <a:pt x="699" y="1262"/>
                  </a:cubicBezTo>
                  <a:cubicBezTo>
                    <a:pt x="626" y="1215"/>
                    <a:pt x="626" y="1215"/>
                    <a:pt x="626" y="1215"/>
                  </a:cubicBezTo>
                  <a:cubicBezTo>
                    <a:pt x="537" y="1215"/>
                    <a:pt x="537" y="1215"/>
                    <a:pt x="537" y="1215"/>
                  </a:cubicBezTo>
                  <a:cubicBezTo>
                    <a:pt x="438" y="1147"/>
                    <a:pt x="438" y="1147"/>
                    <a:pt x="438" y="1147"/>
                  </a:cubicBezTo>
                  <a:cubicBezTo>
                    <a:pt x="438" y="1017"/>
                    <a:pt x="438" y="1017"/>
                    <a:pt x="438" y="1017"/>
                  </a:cubicBezTo>
                  <a:cubicBezTo>
                    <a:pt x="412" y="1001"/>
                    <a:pt x="412" y="1001"/>
                    <a:pt x="412" y="1001"/>
                  </a:cubicBezTo>
                  <a:cubicBezTo>
                    <a:pt x="401" y="939"/>
                    <a:pt x="401" y="939"/>
                    <a:pt x="401" y="939"/>
                  </a:cubicBezTo>
                  <a:cubicBezTo>
                    <a:pt x="344" y="928"/>
                    <a:pt x="344" y="928"/>
                    <a:pt x="344" y="928"/>
                  </a:cubicBezTo>
                  <a:cubicBezTo>
                    <a:pt x="308" y="954"/>
                    <a:pt x="308" y="954"/>
                    <a:pt x="308" y="954"/>
                  </a:cubicBezTo>
                  <a:cubicBezTo>
                    <a:pt x="271" y="939"/>
                    <a:pt x="271" y="939"/>
                    <a:pt x="271" y="939"/>
                  </a:cubicBezTo>
                  <a:cubicBezTo>
                    <a:pt x="250" y="954"/>
                    <a:pt x="250" y="954"/>
                    <a:pt x="250" y="954"/>
                  </a:cubicBezTo>
                  <a:cubicBezTo>
                    <a:pt x="229" y="970"/>
                    <a:pt x="229" y="970"/>
                    <a:pt x="229" y="970"/>
                  </a:cubicBezTo>
                  <a:cubicBezTo>
                    <a:pt x="209" y="949"/>
                    <a:pt x="209" y="949"/>
                    <a:pt x="209" y="949"/>
                  </a:cubicBezTo>
                  <a:cubicBezTo>
                    <a:pt x="177" y="949"/>
                    <a:pt x="177" y="949"/>
                    <a:pt x="177" y="949"/>
                  </a:cubicBezTo>
                  <a:cubicBezTo>
                    <a:pt x="141" y="970"/>
                    <a:pt x="141" y="970"/>
                    <a:pt x="141" y="970"/>
                  </a:cubicBezTo>
                  <a:cubicBezTo>
                    <a:pt x="109" y="970"/>
                    <a:pt x="109" y="970"/>
                    <a:pt x="109" y="970"/>
                  </a:cubicBezTo>
                  <a:cubicBezTo>
                    <a:pt x="83" y="944"/>
                    <a:pt x="83" y="944"/>
                    <a:pt x="83" y="944"/>
                  </a:cubicBezTo>
                  <a:cubicBezTo>
                    <a:pt x="125" y="902"/>
                    <a:pt x="125" y="902"/>
                    <a:pt x="125" y="902"/>
                  </a:cubicBezTo>
                  <a:cubicBezTo>
                    <a:pt x="141" y="824"/>
                    <a:pt x="141" y="824"/>
                    <a:pt x="141" y="824"/>
                  </a:cubicBezTo>
                  <a:cubicBezTo>
                    <a:pt x="99" y="813"/>
                    <a:pt x="99" y="813"/>
                    <a:pt x="99" y="813"/>
                  </a:cubicBezTo>
                  <a:cubicBezTo>
                    <a:pt x="83" y="772"/>
                    <a:pt x="83" y="772"/>
                    <a:pt x="83" y="772"/>
                  </a:cubicBezTo>
                  <a:cubicBezTo>
                    <a:pt x="10" y="746"/>
                    <a:pt x="10" y="746"/>
                    <a:pt x="10" y="746"/>
                  </a:cubicBezTo>
                  <a:cubicBezTo>
                    <a:pt x="0" y="683"/>
                    <a:pt x="0" y="683"/>
                    <a:pt x="0" y="683"/>
                  </a:cubicBezTo>
                  <a:cubicBezTo>
                    <a:pt x="47" y="657"/>
                    <a:pt x="47" y="657"/>
                    <a:pt x="47" y="657"/>
                  </a:cubicBezTo>
                  <a:cubicBezTo>
                    <a:pt x="26" y="600"/>
                    <a:pt x="26" y="600"/>
                    <a:pt x="26" y="600"/>
                  </a:cubicBezTo>
                  <a:cubicBezTo>
                    <a:pt x="47" y="579"/>
                    <a:pt x="47" y="579"/>
                    <a:pt x="47" y="579"/>
                  </a:cubicBezTo>
                  <a:cubicBezTo>
                    <a:pt x="31" y="537"/>
                    <a:pt x="31" y="537"/>
                    <a:pt x="31" y="537"/>
                  </a:cubicBezTo>
                  <a:cubicBezTo>
                    <a:pt x="42" y="480"/>
                    <a:pt x="42" y="480"/>
                    <a:pt x="42" y="480"/>
                  </a:cubicBezTo>
                  <a:cubicBezTo>
                    <a:pt x="73" y="433"/>
                    <a:pt x="73" y="433"/>
                    <a:pt x="73" y="433"/>
                  </a:cubicBezTo>
                  <a:cubicBezTo>
                    <a:pt x="78" y="386"/>
                    <a:pt x="78" y="386"/>
                    <a:pt x="78" y="386"/>
                  </a:cubicBezTo>
                  <a:cubicBezTo>
                    <a:pt x="66" y="363"/>
                    <a:pt x="66" y="363"/>
                    <a:pt x="66" y="363"/>
                  </a:cubicBezTo>
                  <a:cubicBezTo>
                    <a:pt x="99" y="318"/>
                    <a:pt x="99" y="318"/>
                    <a:pt x="99" y="318"/>
                  </a:cubicBezTo>
                  <a:cubicBezTo>
                    <a:pt x="130" y="318"/>
                    <a:pt x="130" y="318"/>
                    <a:pt x="130" y="318"/>
                  </a:cubicBezTo>
                  <a:cubicBezTo>
                    <a:pt x="151" y="339"/>
                    <a:pt x="151" y="339"/>
                    <a:pt x="151" y="339"/>
                  </a:cubicBezTo>
                  <a:cubicBezTo>
                    <a:pt x="193" y="339"/>
                    <a:pt x="193" y="339"/>
                    <a:pt x="193" y="339"/>
                  </a:cubicBezTo>
                  <a:cubicBezTo>
                    <a:pt x="193" y="307"/>
                    <a:pt x="193" y="307"/>
                    <a:pt x="193" y="307"/>
                  </a:cubicBezTo>
                  <a:cubicBezTo>
                    <a:pt x="172" y="292"/>
                    <a:pt x="172" y="292"/>
                    <a:pt x="172" y="292"/>
                  </a:cubicBezTo>
                  <a:cubicBezTo>
                    <a:pt x="172" y="266"/>
                    <a:pt x="172" y="266"/>
                    <a:pt x="172" y="266"/>
                  </a:cubicBezTo>
                  <a:cubicBezTo>
                    <a:pt x="203" y="240"/>
                    <a:pt x="203" y="240"/>
                    <a:pt x="203" y="240"/>
                  </a:cubicBezTo>
                  <a:cubicBezTo>
                    <a:pt x="240" y="214"/>
                    <a:pt x="240" y="214"/>
                    <a:pt x="240" y="214"/>
                  </a:cubicBezTo>
                  <a:cubicBezTo>
                    <a:pt x="245" y="187"/>
                    <a:pt x="245" y="187"/>
                    <a:pt x="245" y="187"/>
                  </a:cubicBezTo>
                  <a:cubicBezTo>
                    <a:pt x="276" y="156"/>
                    <a:pt x="276" y="156"/>
                    <a:pt x="276" y="156"/>
                  </a:cubicBezTo>
                  <a:cubicBezTo>
                    <a:pt x="261" y="104"/>
                    <a:pt x="261" y="104"/>
                    <a:pt x="261" y="104"/>
                  </a:cubicBezTo>
                  <a:cubicBezTo>
                    <a:pt x="258" y="103"/>
                    <a:pt x="258" y="103"/>
                    <a:pt x="258" y="103"/>
                  </a:cubicBezTo>
                  <a:cubicBezTo>
                    <a:pt x="282" y="88"/>
                    <a:pt x="282" y="88"/>
                    <a:pt x="282" y="88"/>
                  </a:cubicBezTo>
                  <a:cubicBezTo>
                    <a:pt x="282" y="47"/>
                    <a:pt x="282" y="47"/>
                    <a:pt x="282" y="47"/>
                  </a:cubicBezTo>
                  <a:cubicBezTo>
                    <a:pt x="308" y="26"/>
                    <a:pt x="308" y="26"/>
                    <a:pt x="308" y="26"/>
                  </a:cubicBezTo>
                  <a:cubicBezTo>
                    <a:pt x="344" y="26"/>
                    <a:pt x="344" y="26"/>
                    <a:pt x="344" y="26"/>
                  </a:cubicBezTo>
                  <a:cubicBezTo>
                    <a:pt x="365" y="0"/>
                    <a:pt x="365" y="0"/>
                    <a:pt x="365" y="0"/>
                  </a:cubicBezTo>
                  <a:cubicBezTo>
                    <a:pt x="401" y="0"/>
                    <a:pt x="401" y="0"/>
                    <a:pt x="401" y="0"/>
                  </a:cubicBezTo>
                  <a:cubicBezTo>
                    <a:pt x="433" y="36"/>
                    <a:pt x="433" y="36"/>
                    <a:pt x="433" y="36"/>
                  </a:cubicBezTo>
                  <a:cubicBezTo>
                    <a:pt x="469" y="47"/>
                    <a:pt x="469" y="47"/>
                    <a:pt x="469" y="47"/>
                  </a:cubicBezTo>
                  <a:cubicBezTo>
                    <a:pt x="506" y="26"/>
                    <a:pt x="506" y="26"/>
                    <a:pt x="506" y="26"/>
                  </a:cubicBezTo>
                  <a:cubicBezTo>
                    <a:pt x="537" y="21"/>
                    <a:pt x="537" y="21"/>
                    <a:pt x="537" y="21"/>
                  </a:cubicBezTo>
                  <a:cubicBezTo>
                    <a:pt x="632" y="21"/>
                    <a:pt x="632" y="21"/>
                    <a:pt x="632" y="21"/>
                  </a:cubicBezTo>
                  <a:cubicBezTo>
                    <a:pt x="643" y="57"/>
                    <a:pt x="643" y="57"/>
                    <a:pt x="643" y="57"/>
                  </a:cubicBezTo>
                  <a:cubicBezTo>
                    <a:pt x="691" y="137"/>
                    <a:pt x="691" y="137"/>
                    <a:pt x="691" y="137"/>
                  </a:cubicBezTo>
                  <a:cubicBezTo>
                    <a:pt x="695" y="209"/>
                    <a:pt x="695" y="209"/>
                    <a:pt x="695" y="209"/>
                  </a:cubicBezTo>
                  <a:cubicBezTo>
                    <a:pt x="759" y="281"/>
                    <a:pt x="759" y="281"/>
                    <a:pt x="759" y="281"/>
                  </a:cubicBezTo>
                  <a:cubicBezTo>
                    <a:pt x="759" y="281"/>
                    <a:pt x="703" y="309"/>
                    <a:pt x="699" y="321"/>
                  </a:cubicBezTo>
                  <a:cubicBezTo>
                    <a:pt x="695" y="333"/>
                    <a:pt x="675" y="369"/>
                    <a:pt x="675" y="369"/>
                  </a:cubicBezTo>
                  <a:cubicBezTo>
                    <a:pt x="703" y="421"/>
                    <a:pt x="703" y="421"/>
                    <a:pt x="703" y="421"/>
                  </a:cubicBezTo>
                  <a:cubicBezTo>
                    <a:pt x="723" y="437"/>
                    <a:pt x="723" y="437"/>
                    <a:pt x="723" y="437"/>
                  </a:cubicBezTo>
                  <a:cubicBezTo>
                    <a:pt x="799" y="449"/>
                    <a:pt x="799" y="449"/>
                    <a:pt x="799" y="449"/>
                  </a:cubicBezTo>
                  <a:cubicBezTo>
                    <a:pt x="803" y="481"/>
                    <a:pt x="803" y="481"/>
                    <a:pt x="803" y="481"/>
                  </a:cubicBezTo>
                  <a:cubicBezTo>
                    <a:pt x="847" y="449"/>
                    <a:pt x="847" y="449"/>
                    <a:pt x="847" y="449"/>
                  </a:cubicBezTo>
                  <a:cubicBezTo>
                    <a:pt x="847" y="449"/>
                    <a:pt x="879" y="461"/>
                    <a:pt x="887" y="465"/>
                  </a:cubicBezTo>
                  <a:cubicBezTo>
                    <a:pt x="895" y="469"/>
                    <a:pt x="939" y="437"/>
                    <a:pt x="939" y="437"/>
                  </a:cubicBezTo>
                  <a:cubicBezTo>
                    <a:pt x="951" y="393"/>
                    <a:pt x="951" y="393"/>
                    <a:pt x="951" y="393"/>
                  </a:cubicBezTo>
                  <a:cubicBezTo>
                    <a:pt x="979" y="389"/>
                    <a:pt x="979" y="389"/>
                    <a:pt x="979" y="389"/>
                  </a:cubicBezTo>
                  <a:cubicBezTo>
                    <a:pt x="999" y="405"/>
                    <a:pt x="999" y="405"/>
                    <a:pt x="999" y="405"/>
                  </a:cubicBezTo>
                  <a:cubicBezTo>
                    <a:pt x="1015" y="401"/>
                    <a:pt x="1015" y="401"/>
                    <a:pt x="1015" y="401"/>
                  </a:cubicBezTo>
                  <a:cubicBezTo>
                    <a:pt x="1027" y="397"/>
                    <a:pt x="1027" y="397"/>
                    <a:pt x="1027" y="397"/>
                  </a:cubicBezTo>
                  <a:cubicBezTo>
                    <a:pt x="1075" y="361"/>
                    <a:pt x="1075" y="361"/>
                    <a:pt x="1075" y="361"/>
                  </a:cubicBezTo>
                  <a:cubicBezTo>
                    <a:pt x="1155" y="361"/>
                    <a:pt x="1155" y="361"/>
                    <a:pt x="1155" y="361"/>
                  </a:cubicBezTo>
                  <a:cubicBezTo>
                    <a:pt x="1168" y="369"/>
                    <a:pt x="1168" y="369"/>
                    <a:pt x="1168" y="369"/>
                  </a:cubicBezTo>
                  <a:cubicBezTo>
                    <a:pt x="1168" y="407"/>
                    <a:pt x="1168" y="407"/>
                    <a:pt x="1168" y="407"/>
                  </a:cubicBezTo>
                  <a:cubicBezTo>
                    <a:pt x="1147" y="422"/>
                    <a:pt x="1147" y="422"/>
                    <a:pt x="1147" y="422"/>
                  </a:cubicBezTo>
                  <a:lnTo>
                    <a:pt x="1147" y="480"/>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12" name="สตูล">
              <a:extLst>
                <a:ext uri="{FF2B5EF4-FFF2-40B4-BE49-F238E27FC236}">
                  <a16:creationId xmlns:a16="http://schemas.microsoft.com/office/drawing/2014/main" id="{75588E0E-04F6-4916-866F-7FB6781C2B3B}"/>
                </a:ext>
              </a:extLst>
            </p:cNvPr>
            <p:cNvSpPr>
              <a:spLocks/>
            </p:cNvSpPr>
            <p:nvPr/>
          </p:nvSpPr>
          <p:spPr bwMode="auto">
            <a:xfrm>
              <a:off x="2851723" y="5894715"/>
              <a:ext cx="201174" cy="272500"/>
            </a:xfrm>
            <a:custGeom>
              <a:avLst/>
              <a:gdLst>
                <a:gd name="T0" fmla="*/ 458 w 490"/>
                <a:gd name="T1" fmla="*/ 344 h 669"/>
                <a:gd name="T2" fmla="*/ 479 w 490"/>
                <a:gd name="T3" fmla="*/ 376 h 669"/>
                <a:gd name="T4" fmla="*/ 479 w 490"/>
                <a:gd name="T5" fmla="*/ 403 h 669"/>
                <a:gd name="T6" fmla="*/ 457 w 490"/>
                <a:gd name="T7" fmla="*/ 381 h 669"/>
                <a:gd name="T8" fmla="*/ 435 w 490"/>
                <a:gd name="T9" fmla="*/ 399 h 669"/>
                <a:gd name="T10" fmla="*/ 424 w 490"/>
                <a:gd name="T11" fmla="*/ 409 h 669"/>
                <a:gd name="T12" fmla="*/ 436 w 490"/>
                <a:gd name="T13" fmla="*/ 421 h 669"/>
                <a:gd name="T14" fmla="*/ 436 w 490"/>
                <a:gd name="T15" fmla="*/ 453 h 669"/>
                <a:gd name="T16" fmla="*/ 424 w 490"/>
                <a:gd name="T17" fmla="*/ 469 h 669"/>
                <a:gd name="T18" fmla="*/ 440 w 490"/>
                <a:gd name="T19" fmla="*/ 513 h 669"/>
                <a:gd name="T20" fmla="*/ 420 w 490"/>
                <a:gd name="T21" fmla="*/ 517 h 669"/>
                <a:gd name="T22" fmla="*/ 417 w 490"/>
                <a:gd name="T23" fmla="*/ 605 h 669"/>
                <a:gd name="T24" fmla="*/ 400 w 490"/>
                <a:gd name="T25" fmla="*/ 669 h 669"/>
                <a:gd name="T26" fmla="*/ 372 w 490"/>
                <a:gd name="T27" fmla="*/ 565 h 669"/>
                <a:gd name="T28" fmla="*/ 384 w 490"/>
                <a:gd name="T29" fmla="*/ 541 h 669"/>
                <a:gd name="T30" fmla="*/ 376 w 490"/>
                <a:gd name="T31" fmla="*/ 537 h 669"/>
                <a:gd name="T32" fmla="*/ 352 w 490"/>
                <a:gd name="T33" fmla="*/ 537 h 669"/>
                <a:gd name="T34" fmla="*/ 332 w 490"/>
                <a:gd name="T35" fmla="*/ 549 h 669"/>
                <a:gd name="T36" fmla="*/ 300 w 490"/>
                <a:gd name="T37" fmla="*/ 533 h 669"/>
                <a:gd name="T38" fmla="*/ 288 w 490"/>
                <a:gd name="T39" fmla="*/ 505 h 669"/>
                <a:gd name="T40" fmla="*/ 288 w 490"/>
                <a:gd name="T41" fmla="*/ 473 h 669"/>
                <a:gd name="T42" fmla="*/ 252 w 490"/>
                <a:gd name="T43" fmla="*/ 445 h 669"/>
                <a:gd name="T44" fmla="*/ 228 w 490"/>
                <a:gd name="T45" fmla="*/ 441 h 669"/>
                <a:gd name="T46" fmla="*/ 212 w 490"/>
                <a:gd name="T47" fmla="*/ 389 h 669"/>
                <a:gd name="T48" fmla="*/ 172 w 490"/>
                <a:gd name="T49" fmla="*/ 385 h 669"/>
                <a:gd name="T50" fmla="*/ 96 w 490"/>
                <a:gd name="T51" fmla="*/ 309 h 669"/>
                <a:gd name="T52" fmla="*/ 80 w 490"/>
                <a:gd name="T53" fmla="*/ 273 h 669"/>
                <a:gd name="T54" fmla="*/ 44 w 490"/>
                <a:gd name="T55" fmla="*/ 265 h 669"/>
                <a:gd name="T56" fmla="*/ 20 w 490"/>
                <a:gd name="T57" fmla="*/ 221 h 669"/>
                <a:gd name="T58" fmla="*/ 0 w 490"/>
                <a:gd name="T59" fmla="*/ 105 h 669"/>
                <a:gd name="T60" fmla="*/ 38 w 490"/>
                <a:gd name="T61" fmla="*/ 67 h 669"/>
                <a:gd name="T62" fmla="*/ 104 w 490"/>
                <a:gd name="T63" fmla="*/ 73 h 669"/>
                <a:gd name="T64" fmla="*/ 174 w 490"/>
                <a:gd name="T65" fmla="*/ 35 h 669"/>
                <a:gd name="T66" fmla="*/ 213 w 490"/>
                <a:gd name="T67" fmla="*/ 0 h 669"/>
                <a:gd name="T68" fmla="*/ 250 w 490"/>
                <a:gd name="T69" fmla="*/ 16 h 669"/>
                <a:gd name="T70" fmla="*/ 274 w 490"/>
                <a:gd name="T71" fmla="*/ 64 h 669"/>
                <a:gd name="T72" fmla="*/ 281 w 490"/>
                <a:gd name="T73" fmla="*/ 78 h 669"/>
                <a:gd name="T74" fmla="*/ 307 w 490"/>
                <a:gd name="T75" fmla="*/ 94 h 669"/>
                <a:gd name="T76" fmla="*/ 339 w 490"/>
                <a:gd name="T77" fmla="*/ 76 h 669"/>
                <a:gd name="T78" fmla="*/ 344 w 490"/>
                <a:gd name="T79" fmla="*/ 73 h 669"/>
                <a:gd name="T80" fmla="*/ 344 w 490"/>
                <a:gd name="T81" fmla="*/ 141 h 669"/>
                <a:gd name="T82" fmla="*/ 364 w 490"/>
                <a:gd name="T83" fmla="*/ 178 h 669"/>
                <a:gd name="T84" fmla="*/ 364 w 490"/>
                <a:gd name="T85" fmla="*/ 204 h 669"/>
                <a:gd name="T86" fmla="*/ 406 w 490"/>
                <a:gd name="T87" fmla="*/ 251 h 669"/>
                <a:gd name="T88" fmla="*/ 463 w 490"/>
                <a:gd name="T89" fmla="*/ 251 h 669"/>
                <a:gd name="T90" fmla="*/ 490 w 490"/>
                <a:gd name="T91" fmla="*/ 287 h 669"/>
                <a:gd name="T92" fmla="*/ 458 w 490"/>
                <a:gd name="T93" fmla="*/ 344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0" h="669">
                  <a:moveTo>
                    <a:pt x="458" y="344"/>
                  </a:moveTo>
                  <a:cubicBezTo>
                    <a:pt x="479" y="376"/>
                    <a:pt x="479" y="376"/>
                    <a:pt x="479" y="376"/>
                  </a:cubicBezTo>
                  <a:cubicBezTo>
                    <a:pt x="479" y="403"/>
                    <a:pt x="479" y="403"/>
                    <a:pt x="479" y="403"/>
                  </a:cubicBezTo>
                  <a:cubicBezTo>
                    <a:pt x="469" y="393"/>
                    <a:pt x="457" y="381"/>
                    <a:pt x="457" y="381"/>
                  </a:cubicBezTo>
                  <a:cubicBezTo>
                    <a:pt x="435" y="399"/>
                    <a:pt x="435" y="399"/>
                    <a:pt x="435" y="399"/>
                  </a:cubicBezTo>
                  <a:cubicBezTo>
                    <a:pt x="424" y="409"/>
                    <a:pt x="424" y="409"/>
                    <a:pt x="424" y="409"/>
                  </a:cubicBezTo>
                  <a:cubicBezTo>
                    <a:pt x="436" y="421"/>
                    <a:pt x="436" y="421"/>
                    <a:pt x="436" y="421"/>
                  </a:cubicBezTo>
                  <a:cubicBezTo>
                    <a:pt x="436" y="453"/>
                    <a:pt x="436" y="453"/>
                    <a:pt x="436" y="453"/>
                  </a:cubicBezTo>
                  <a:cubicBezTo>
                    <a:pt x="424" y="469"/>
                    <a:pt x="424" y="469"/>
                    <a:pt x="424" y="469"/>
                  </a:cubicBezTo>
                  <a:cubicBezTo>
                    <a:pt x="440" y="513"/>
                    <a:pt x="440" y="513"/>
                    <a:pt x="440" y="513"/>
                  </a:cubicBezTo>
                  <a:cubicBezTo>
                    <a:pt x="420" y="517"/>
                    <a:pt x="420" y="517"/>
                    <a:pt x="420" y="517"/>
                  </a:cubicBezTo>
                  <a:cubicBezTo>
                    <a:pt x="417" y="605"/>
                    <a:pt x="417" y="605"/>
                    <a:pt x="417" y="605"/>
                  </a:cubicBezTo>
                  <a:cubicBezTo>
                    <a:pt x="400" y="669"/>
                    <a:pt x="400" y="669"/>
                    <a:pt x="400" y="669"/>
                  </a:cubicBezTo>
                  <a:cubicBezTo>
                    <a:pt x="372" y="565"/>
                    <a:pt x="372" y="565"/>
                    <a:pt x="372" y="565"/>
                  </a:cubicBezTo>
                  <a:cubicBezTo>
                    <a:pt x="384" y="541"/>
                    <a:pt x="384" y="541"/>
                    <a:pt x="384" y="541"/>
                  </a:cubicBezTo>
                  <a:cubicBezTo>
                    <a:pt x="376" y="537"/>
                    <a:pt x="376" y="537"/>
                    <a:pt x="376" y="537"/>
                  </a:cubicBezTo>
                  <a:cubicBezTo>
                    <a:pt x="352" y="537"/>
                    <a:pt x="352" y="537"/>
                    <a:pt x="352" y="537"/>
                  </a:cubicBezTo>
                  <a:cubicBezTo>
                    <a:pt x="332" y="549"/>
                    <a:pt x="332" y="549"/>
                    <a:pt x="332" y="549"/>
                  </a:cubicBezTo>
                  <a:cubicBezTo>
                    <a:pt x="300" y="533"/>
                    <a:pt x="300" y="533"/>
                    <a:pt x="300" y="533"/>
                  </a:cubicBezTo>
                  <a:cubicBezTo>
                    <a:pt x="288" y="505"/>
                    <a:pt x="288" y="505"/>
                    <a:pt x="288" y="505"/>
                  </a:cubicBezTo>
                  <a:cubicBezTo>
                    <a:pt x="288" y="473"/>
                    <a:pt x="288" y="473"/>
                    <a:pt x="288" y="473"/>
                  </a:cubicBezTo>
                  <a:cubicBezTo>
                    <a:pt x="252" y="445"/>
                    <a:pt x="252" y="445"/>
                    <a:pt x="252" y="445"/>
                  </a:cubicBezTo>
                  <a:cubicBezTo>
                    <a:pt x="228" y="441"/>
                    <a:pt x="228" y="441"/>
                    <a:pt x="228" y="441"/>
                  </a:cubicBezTo>
                  <a:cubicBezTo>
                    <a:pt x="212" y="389"/>
                    <a:pt x="212" y="389"/>
                    <a:pt x="212" y="389"/>
                  </a:cubicBezTo>
                  <a:cubicBezTo>
                    <a:pt x="172" y="385"/>
                    <a:pt x="172" y="385"/>
                    <a:pt x="172" y="385"/>
                  </a:cubicBezTo>
                  <a:cubicBezTo>
                    <a:pt x="96" y="309"/>
                    <a:pt x="96" y="309"/>
                    <a:pt x="96" y="309"/>
                  </a:cubicBezTo>
                  <a:cubicBezTo>
                    <a:pt x="80" y="273"/>
                    <a:pt x="80" y="273"/>
                    <a:pt x="80" y="273"/>
                  </a:cubicBezTo>
                  <a:cubicBezTo>
                    <a:pt x="44" y="265"/>
                    <a:pt x="44" y="265"/>
                    <a:pt x="44" y="265"/>
                  </a:cubicBezTo>
                  <a:cubicBezTo>
                    <a:pt x="20" y="221"/>
                    <a:pt x="20" y="221"/>
                    <a:pt x="20" y="221"/>
                  </a:cubicBezTo>
                  <a:cubicBezTo>
                    <a:pt x="0" y="105"/>
                    <a:pt x="0" y="105"/>
                    <a:pt x="0" y="105"/>
                  </a:cubicBezTo>
                  <a:cubicBezTo>
                    <a:pt x="38" y="67"/>
                    <a:pt x="38" y="67"/>
                    <a:pt x="38" y="67"/>
                  </a:cubicBezTo>
                  <a:cubicBezTo>
                    <a:pt x="53" y="73"/>
                    <a:pt x="77" y="79"/>
                    <a:pt x="104" y="73"/>
                  </a:cubicBezTo>
                  <a:cubicBezTo>
                    <a:pt x="126" y="68"/>
                    <a:pt x="152" y="51"/>
                    <a:pt x="174" y="35"/>
                  </a:cubicBezTo>
                  <a:cubicBezTo>
                    <a:pt x="196" y="17"/>
                    <a:pt x="213" y="0"/>
                    <a:pt x="213" y="0"/>
                  </a:cubicBezTo>
                  <a:cubicBezTo>
                    <a:pt x="250" y="16"/>
                    <a:pt x="250" y="16"/>
                    <a:pt x="250" y="16"/>
                  </a:cubicBezTo>
                  <a:cubicBezTo>
                    <a:pt x="274" y="64"/>
                    <a:pt x="274" y="64"/>
                    <a:pt x="274" y="64"/>
                  </a:cubicBezTo>
                  <a:cubicBezTo>
                    <a:pt x="281" y="78"/>
                    <a:pt x="281" y="78"/>
                    <a:pt x="281" y="78"/>
                  </a:cubicBezTo>
                  <a:cubicBezTo>
                    <a:pt x="307" y="94"/>
                    <a:pt x="307" y="94"/>
                    <a:pt x="307" y="94"/>
                  </a:cubicBezTo>
                  <a:cubicBezTo>
                    <a:pt x="339" y="76"/>
                    <a:pt x="339" y="76"/>
                    <a:pt x="339" y="76"/>
                  </a:cubicBezTo>
                  <a:cubicBezTo>
                    <a:pt x="344" y="73"/>
                    <a:pt x="344" y="73"/>
                    <a:pt x="344" y="73"/>
                  </a:cubicBezTo>
                  <a:cubicBezTo>
                    <a:pt x="344" y="141"/>
                    <a:pt x="344" y="141"/>
                    <a:pt x="344" y="141"/>
                  </a:cubicBezTo>
                  <a:cubicBezTo>
                    <a:pt x="364" y="178"/>
                    <a:pt x="364" y="178"/>
                    <a:pt x="364" y="178"/>
                  </a:cubicBezTo>
                  <a:cubicBezTo>
                    <a:pt x="364" y="204"/>
                    <a:pt x="364" y="204"/>
                    <a:pt x="364" y="204"/>
                  </a:cubicBezTo>
                  <a:cubicBezTo>
                    <a:pt x="406" y="251"/>
                    <a:pt x="406" y="251"/>
                    <a:pt x="406" y="251"/>
                  </a:cubicBezTo>
                  <a:cubicBezTo>
                    <a:pt x="463" y="251"/>
                    <a:pt x="463" y="251"/>
                    <a:pt x="463" y="251"/>
                  </a:cubicBezTo>
                  <a:cubicBezTo>
                    <a:pt x="469" y="251"/>
                    <a:pt x="490" y="287"/>
                    <a:pt x="490" y="287"/>
                  </a:cubicBezTo>
                  <a:lnTo>
                    <a:pt x="458" y="344"/>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13" name="พัทลุง">
              <a:extLst>
                <a:ext uri="{FF2B5EF4-FFF2-40B4-BE49-F238E27FC236}">
                  <a16:creationId xmlns:a16="http://schemas.microsoft.com/office/drawing/2014/main" id="{71DC7AA4-94B9-4730-850B-0F8672F987B9}"/>
                </a:ext>
              </a:extLst>
            </p:cNvPr>
            <p:cNvSpPr>
              <a:spLocks/>
            </p:cNvSpPr>
            <p:nvPr/>
          </p:nvSpPr>
          <p:spPr bwMode="auto">
            <a:xfrm>
              <a:off x="2877327" y="5645991"/>
              <a:ext cx="245066" cy="287131"/>
            </a:xfrm>
            <a:custGeom>
              <a:avLst/>
              <a:gdLst>
                <a:gd name="T0" fmla="*/ 599 w 599"/>
                <a:gd name="T1" fmla="*/ 522 h 704"/>
                <a:gd name="T2" fmla="*/ 583 w 599"/>
                <a:gd name="T3" fmla="*/ 563 h 704"/>
                <a:gd name="T4" fmla="*/ 557 w 599"/>
                <a:gd name="T5" fmla="*/ 522 h 704"/>
                <a:gd name="T6" fmla="*/ 541 w 599"/>
                <a:gd name="T7" fmla="*/ 532 h 704"/>
                <a:gd name="T8" fmla="*/ 505 w 599"/>
                <a:gd name="T9" fmla="*/ 600 h 704"/>
                <a:gd name="T10" fmla="*/ 411 w 599"/>
                <a:gd name="T11" fmla="*/ 626 h 704"/>
                <a:gd name="T12" fmla="*/ 359 w 599"/>
                <a:gd name="T13" fmla="*/ 657 h 704"/>
                <a:gd name="T14" fmla="*/ 322 w 599"/>
                <a:gd name="T15" fmla="*/ 652 h 704"/>
                <a:gd name="T16" fmla="*/ 286 w 599"/>
                <a:gd name="T17" fmla="*/ 668 h 704"/>
                <a:gd name="T18" fmla="*/ 276 w 599"/>
                <a:gd name="T19" fmla="*/ 686 h 704"/>
                <a:gd name="T20" fmla="*/ 244 w 599"/>
                <a:gd name="T21" fmla="*/ 704 h 704"/>
                <a:gd name="T22" fmla="*/ 218 w 599"/>
                <a:gd name="T23" fmla="*/ 688 h 704"/>
                <a:gd name="T24" fmla="*/ 211 w 599"/>
                <a:gd name="T25" fmla="*/ 674 h 704"/>
                <a:gd name="T26" fmla="*/ 187 w 599"/>
                <a:gd name="T27" fmla="*/ 626 h 704"/>
                <a:gd name="T28" fmla="*/ 166 w 599"/>
                <a:gd name="T29" fmla="*/ 574 h 704"/>
                <a:gd name="T30" fmla="*/ 187 w 599"/>
                <a:gd name="T31" fmla="*/ 537 h 704"/>
                <a:gd name="T32" fmla="*/ 166 w 599"/>
                <a:gd name="T33" fmla="*/ 501 h 704"/>
                <a:gd name="T34" fmla="*/ 134 w 599"/>
                <a:gd name="T35" fmla="*/ 480 h 704"/>
                <a:gd name="T36" fmla="*/ 88 w 599"/>
                <a:gd name="T37" fmla="*/ 344 h 704"/>
                <a:gd name="T38" fmla="*/ 88 w 599"/>
                <a:gd name="T39" fmla="*/ 308 h 704"/>
                <a:gd name="T40" fmla="*/ 51 w 599"/>
                <a:gd name="T41" fmla="*/ 276 h 704"/>
                <a:gd name="T42" fmla="*/ 46 w 599"/>
                <a:gd name="T43" fmla="*/ 224 h 704"/>
                <a:gd name="T44" fmla="*/ 72 w 599"/>
                <a:gd name="T45" fmla="*/ 203 h 704"/>
                <a:gd name="T46" fmla="*/ 61 w 599"/>
                <a:gd name="T47" fmla="*/ 172 h 704"/>
                <a:gd name="T48" fmla="*/ 30 w 599"/>
                <a:gd name="T49" fmla="*/ 162 h 704"/>
                <a:gd name="T50" fmla="*/ 30 w 599"/>
                <a:gd name="T51" fmla="*/ 115 h 704"/>
                <a:gd name="T52" fmla="*/ 0 w 599"/>
                <a:gd name="T53" fmla="*/ 41 h 704"/>
                <a:gd name="T54" fmla="*/ 30 w 599"/>
                <a:gd name="T55" fmla="*/ 36 h 704"/>
                <a:gd name="T56" fmla="*/ 67 w 599"/>
                <a:gd name="T57" fmla="*/ 0 h 704"/>
                <a:gd name="T58" fmla="*/ 140 w 599"/>
                <a:gd name="T59" fmla="*/ 16 h 704"/>
                <a:gd name="T60" fmla="*/ 176 w 599"/>
                <a:gd name="T61" fmla="*/ 16 h 704"/>
                <a:gd name="T62" fmla="*/ 281 w 599"/>
                <a:gd name="T63" fmla="*/ 47 h 704"/>
                <a:gd name="T64" fmla="*/ 312 w 599"/>
                <a:gd name="T65" fmla="*/ 26 h 704"/>
                <a:gd name="T66" fmla="*/ 380 w 599"/>
                <a:gd name="T67" fmla="*/ 26 h 704"/>
                <a:gd name="T68" fmla="*/ 400 w 599"/>
                <a:gd name="T69" fmla="*/ 63 h 704"/>
                <a:gd name="T70" fmla="*/ 400 w 599"/>
                <a:gd name="T71" fmla="*/ 94 h 704"/>
                <a:gd name="T72" fmla="*/ 427 w 599"/>
                <a:gd name="T73" fmla="*/ 136 h 704"/>
                <a:gd name="T74" fmla="*/ 437 w 599"/>
                <a:gd name="T75" fmla="*/ 235 h 704"/>
                <a:gd name="T76" fmla="*/ 427 w 599"/>
                <a:gd name="T77" fmla="*/ 302 h 704"/>
                <a:gd name="T78" fmla="*/ 458 w 599"/>
                <a:gd name="T79" fmla="*/ 355 h 704"/>
                <a:gd name="T80" fmla="*/ 500 w 599"/>
                <a:gd name="T81" fmla="*/ 355 h 704"/>
                <a:gd name="T82" fmla="*/ 541 w 599"/>
                <a:gd name="T83" fmla="*/ 329 h 704"/>
                <a:gd name="T84" fmla="*/ 567 w 599"/>
                <a:gd name="T85" fmla="*/ 355 h 704"/>
                <a:gd name="T86" fmla="*/ 557 w 599"/>
                <a:gd name="T87" fmla="*/ 412 h 704"/>
                <a:gd name="T88" fmla="*/ 578 w 599"/>
                <a:gd name="T89" fmla="*/ 428 h 704"/>
                <a:gd name="T90" fmla="*/ 599 w 599"/>
                <a:gd name="T91" fmla="*/ 52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9" h="704">
                  <a:moveTo>
                    <a:pt x="599" y="522"/>
                  </a:moveTo>
                  <a:cubicBezTo>
                    <a:pt x="583" y="563"/>
                    <a:pt x="583" y="563"/>
                    <a:pt x="583" y="563"/>
                  </a:cubicBezTo>
                  <a:cubicBezTo>
                    <a:pt x="557" y="522"/>
                    <a:pt x="557" y="522"/>
                    <a:pt x="557" y="522"/>
                  </a:cubicBezTo>
                  <a:cubicBezTo>
                    <a:pt x="541" y="532"/>
                    <a:pt x="541" y="532"/>
                    <a:pt x="541" y="532"/>
                  </a:cubicBezTo>
                  <a:cubicBezTo>
                    <a:pt x="505" y="600"/>
                    <a:pt x="505" y="600"/>
                    <a:pt x="505" y="600"/>
                  </a:cubicBezTo>
                  <a:cubicBezTo>
                    <a:pt x="411" y="626"/>
                    <a:pt x="411" y="626"/>
                    <a:pt x="411" y="626"/>
                  </a:cubicBezTo>
                  <a:cubicBezTo>
                    <a:pt x="359" y="657"/>
                    <a:pt x="359" y="657"/>
                    <a:pt x="359" y="657"/>
                  </a:cubicBezTo>
                  <a:cubicBezTo>
                    <a:pt x="322" y="652"/>
                    <a:pt x="322" y="652"/>
                    <a:pt x="322" y="652"/>
                  </a:cubicBezTo>
                  <a:cubicBezTo>
                    <a:pt x="286" y="668"/>
                    <a:pt x="286" y="668"/>
                    <a:pt x="286" y="668"/>
                  </a:cubicBezTo>
                  <a:cubicBezTo>
                    <a:pt x="276" y="686"/>
                    <a:pt x="276" y="686"/>
                    <a:pt x="276" y="686"/>
                  </a:cubicBezTo>
                  <a:cubicBezTo>
                    <a:pt x="244" y="704"/>
                    <a:pt x="244" y="704"/>
                    <a:pt x="244" y="704"/>
                  </a:cubicBezTo>
                  <a:cubicBezTo>
                    <a:pt x="218" y="688"/>
                    <a:pt x="218" y="688"/>
                    <a:pt x="218" y="688"/>
                  </a:cubicBezTo>
                  <a:cubicBezTo>
                    <a:pt x="211" y="674"/>
                    <a:pt x="211" y="674"/>
                    <a:pt x="211" y="674"/>
                  </a:cubicBezTo>
                  <a:cubicBezTo>
                    <a:pt x="187" y="626"/>
                    <a:pt x="187" y="626"/>
                    <a:pt x="187" y="626"/>
                  </a:cubicBezTo>
                  <a:cubicBezTo>
                    <a:pt x="166" y="574"/>
                    <a:pt x="166" y="574"/>
                    <a:pt x="166" y="574"/>
                  </a:cubicBezTo>
                  <a:cubicBezTo>
                    <a:pt x="187" y="537"/>
                    <a:pt x="187" y="537"/>
                    <a:pt x="187" y="537"/>
                  </a:cubicBezTo>
                  <a:cubicBezTo>
                    <a:pt x="166" y="501"/>
                    <a:pt x="166" y="501"/>
                    <a:pt x="166" y="501"/>
                  </a:cubicBezTo>
                  <a:cubicBezTo>
                    <a:pt x="134" y="480"/>
                    <a:pt x="134" y="480"/>
                    <a:pt x="134" y="480"/>
                  </a:cubicBezTo>
                  <a:cubicBezTo>
                    <a:pt x="88" y="344"/>
                    <a:pt x="88" y="344"/>
                    <a:pt x="88" y="344"/>
                  </a:cubicBezTo>
                  <a:cubicBezTo>
                    <a:pt x="88" y="308"/>
                    <a:pt x="88" y="308"/>
                    <a:pt x="88" y="308"/>
                  </a:cubicBezTo>
                  <a:cubicBezTo>
                    <a:pt x="51" y="276"/>
                    <a:pt x="51" y="276"/>
                    <a:pt x="51" y="276"/>
                  </a:cubicBezTo>
                  <a:cubicBezTo>
                    <a:pt x="46" y="224"/>
                    <a:pt x="46" y="224"/>
                    <a:pt x="46" y="224"/>
                  </a:cubicBezTo>
                  <a:cubicBezTo>
                    <a:pt x="72" y="203"/>
                    <a:pt x="72" y="203"/>
                    <a:pt x="72" y="203"/>
                  </a:cubicBezTo>
                  <a:cubicBezTo>
                    <a:pt x="61" y="172"/>
                    <a:pt x="61" y="172"/>
                    <a:pt x="61" y="172"/>
                  </a:cubicBezTo>
                  <a:cubicBezTo>
                    <a:pt x="30" y="162"/>
                    <a:pt x="30" y="162"/>
                    <a:pt x="30" y="162"/>
                  </a:cubicBezTo>
                  <a:cubicBezTo>
                    <a:pt x="30" y="115"/>
                    <a:pt x="30" y="115"/>
                    <a:pt x="30" y="115"/>
                  </a:cubicBezTo>
                  <a:cubicBezTo>
                    <a:pt x="0" y="41"/>
                    <a:pt x="0" y="41"/>
                    <a:pt x="0" y="41"/>
                  </a:cubicBezTo>
                  <a:cubicBezTo>
                    <a:pt x="30" y="36"/>
                    <a:pt x="30" y="36"/>
                    <a:pt x="30" y="36"/>
                  </a:cubicBezTo>
                  <a:cubicBezTo>
                    <a:pt x="67" y="0"/>
                    <a:pt x="67" y="0"/>
                    <a:pt x="67" y="0"/>
                  </a:cubicBezTo>
                  <a:cubicBezTo>
                    <a:pt x="140" y="16"/>
                    <a:pt x="140" y="16"/>
                    <a:pt x="140" y="16"/>
                  </a:cubicBezTo>
                  <a:cubicBezTo>
                    <a:pt x="176" y="16"/>
                    <a:pt x="176" y="16"/>
                    <a:pt x="176" y="16"/>
                  </a:cubicBezTo>
                  <a:cubicBezTo>
                    <a:pt x="281" y="47"/>
                    <a:pt x="281" y="47"/>
                    <a:pt x="281" y="47"/>
                  </a:cubicBezTo>
                  <a:cubicBezTo>
                    <a:pt x="312" y="26"/>
                    <a:pt x="312" y="26"/>
                    <a:pt x="312" y="26"/>
                  </a:cubicBezTo>
                  <a:cubicBezTo>
                    <a:pt x="380" y="26"/>
                    <a:pt x="380" y="26"/>
                    <a:pt x="380" y="26"/>
                  </a:cubicBezTo>
                  <a:cubicBezTo>
                    <a:pt x="400" y="63"/>
                    <a:pt x="400" y="63"/>
                    <a:pt x="400" y="63"/>
                  </a:cubicBezTo>
                  <a:cubicBezTo>
                    <a:pt x="400" y="94"/>
                    <a:pt x="400" y="94"/>
                    <a:pt x="400" y="94"/>
                  </a:cubicBezTo>
                  <a:cubicBezTo>
                    <a:pt x="427" y="136"/>
                    <a:pt x="427" y="136"/>
                    <a:pt x="427" y="136"/>
                  </a:cubicBezTo>
                  <a:cubicBezTo>
                    <a:pt x="437" y="235"/>
                    <a:pt x="437" y="235"/>
                    <a:pt x="437" y="235"/>
                  </a:cubicBezTo>
                  <a:cubicBezTo>
                    <a:pt x="437" y="235"/>
                    <a:pt x="421" y="297"/>
                    <a:pt x="427" y="302"/>
                  </a:cubicBezTo>
                  <a:cubicBezTo>
                    <a:pt x="432" y="308"/>
                    <a:pt x="453" y="355"/>
                    <a:pt x="458" y="355"/>
                  </a:cubicBezTo>
                  <a:cubicBezTo>
                    <a:pt x="500" y="355"/>
                    <a:pt x="500" y="355"/>
                    <a:pt x="500" y="355"/>
                  </a:cubicBezTo>
                  <a:cubicBezTo>
                    <a:pt x="541" y="329"/>
                    <a:pt x="541" y="329"/>
                    <a:pt x="541" y="329"/>
                  </a:cubicBezTo>
                  <a:cubicBezTo>
                    <a:pt x="567" y="355"/>
                    <a:pt x="567" y="355"/>
                    <a:pt x="567" y="355"/>
                  </a:cubicBezTo>
                  <a:cubicBezTo>
                    <a:pt x="557" y="412"/>
                    <a:pt x="557" y="412"/>
                    <a:pt x="557" y="412"/>
                  </a:cubicBezTo>
                  <a:cubicBezTo>
                    <a:pt x="578" y="428"/>
                    <a:pt x="578" y="428"/>
                    <a:pt x="578" y="428"/>
                  </a:cubicBezTo>
                  <a:lnTo>
                    <a:pt x="599" y="522"/>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14" name="สงขลา">
              <a:extLst>
                <a:ext uri="{FF2B5EF4-FFF2-40B4-BE49-F238E27FC236}">
                  <a16:creationId xmlns:a16="http://schemas.microsoft.com/office/drawing/2014/main" id="{5E143C6E-1F64-4E07-95D1-5F583C74E054}"/>
                </a:ext>
              </a:extLst>
            </p:cNvPr>
            <p:cNvSpPr>
              <a:spLocks/>
            </p:cNvSpPr>
            <p:nvPr/>
          </p:nvSpPr>
          <p:spPr bwMode="auto">
            <a:xfrm>
              <a:off x="2990716" y="5631360"/>
              <a:ext cx="378573" cy="590720"/>
            </a:xfrm>
            <a:custGeom>
              <a:avLst/>
              <a:gdLst>
                <a:gd name="T0" fmla="*/ 921 w 922"/>
                <a:gd name="T1" fmla="*/ 1170 h 1449"/>
                <a:gd name="T2" fmla="*/ 865 w 922"/>
                <a:gd name="T3" fmla="*/ 1249 h 1449"/>
                <a:gd name="T4" fmla="*/ 808 w 922"/>
                <a:gd name="T5" fmla="*/ 1281 h 1449"/>
                <a:gd name="T6" fmla="*/ 761 w 922"/>
                <a:gd name="T7" fmla="*/ 1348 h 1449"/>
                <a:gd name="T8" fmla="*/ 776 w 922"/>
                <a:gd name="T9" fmla="*/ 1415 h 1449"/>
                <a:gd name="T10" fmla="*/ 718 w 922"/>
                <a:gd name="T11" fmla="*/ 1449 h 1449"/>
                <a:gd name="T12" fmla="*/ 678 w 922"/>
                <a:gd name="T13" fmla="*/ 1449 h 1449"/>
                <a:gd name="T14" fmla="*/ 614 w 922"/>
                <a:gd name="T15" fmla="*/ 1257 h 1449"/>
                <a:gd name="T16" fmla="*/ 583 w 922"/>
                <a:gd name="T17" fmla="*/ 1226 h 1449"/>
                <a:gd name="T18" fmla="*/ 554 w 922"/>
                <a:gd name="T19" fmla="*/ 1253 h 1449"/>
                <a:gd name="T20" fmla="*/ 494 w 922"/>
                <a:gd name="T21" fmla="*/ 1269 h 1449"/>
                <a:gd name="T22" fmla="*/ 386 w 922"/>
                <a:gd name="T23" fmla="*/ 1229 h 1449"/>
                <a:gd name="T24" fmla="*/ 290 w 922"/>
                <a:gd name="T25" fmla="*/ 1205 h 1449"/>
                <a:gd name="T26" fmla="*/ 205 w 922"/>
                <a:gd name="T27" fmla="*/ 1133 h 1449"/>
                <a:gd name="T28" fmla="*/ 222 w 922"/>
                <a:gd name="T29" fmla="*/ 1077 h 1449"/>
                <a:gd name="T30" fmla="*/ 193 w 922"/>
                <a:gd name="T31" fmla="*/ 1037 h 1449"/>
                <a:gd name="T32" fmla="*/ 153 w 922"/>
                <a:gd name="T33" fmla="*/ 1061 h 1449"/>
                <a:gd name="T34" fmla="*/ 140 w 922"/>
                <a:gd name="T35" fmla="*/ 1020 h 1449"/>
                <a:gd name="T36" fmla="*/ 151 w 922"/>
                <a:gd name="T37" fmla="*/ 931 h 1449"/>
                <a:gd name="T38" fmla="*/ 67 w 922"/>
                <a:gd name="T39" fmla="*/ 895 h 1449"/>
                <a:gd name="T40" fmla="*/ 25 w 922"/>
                <a:gd name="T41" fmla="*/ 822 h 1449"/>
                <a:gd name="T42" fmla="*/ 5 w 922"/>
                <a:gd name="T43" fmla="*/ 717 h 1449"/>
                <a:gd name="T44" fmla="*/ 10 w 922"/>
                <a:gd name="T45" fmla="*/ 702 h 1449"/>
                <a:gd name="T46" fmla="*/ 83 w 922"/>
                <a:gd name="T47" fmla="*/ 691 h 1449"/>
                <a:gd name="T48" fmla="*/ 229 w 922"/>
                <a:gd name="T49" fmla="*/ 634 h 1449"/>
                <a:gd name="T50" fmla="*/ 281 w 922"/>
                <a:gd name="T51" fmla="*/ 556 h 1449"/>
                <a:gd name="T52" fmla="*/ 323 w 922"/>
                <a:gd name="T53" fmla="*/ 556 h 1449"/>
                <a:gd name="T54" fmla="*/ 281 w 922"/>
                <a:gd name="T55" fmla="*/ 446 h 1449"/>
                <a:gd name="T56" fmla="*/ 265 w 922"/>
                <a:gd name="T57" fmla="*/ 363 h 1449"/>
                <a:gd name="T58" fmla="*/ 182 w 922"/>
                <a:gd name="T59" fmla="*/ 389 h 1449"/>
                <a:gd name="T60" fmla="*/ 161 w 922"/>
                <a:gd name="T61" fmla="*/ 269 h 1449"/>
                <a:gd name="T62" fmla="*/ 124 w 922"/>
                <a:gd name="T63" fmla="*/ 128 h 1449"/>
                <a:gd name="T64" fmla="*/ 104 w 922"/>
                <a:gd name="T65" fmla="*/ 60 h 1449"/>
                <a:gd name="T66" fmla="*/ 177 w 922"/>
                <a:gd name="T67" fmla="*/ 18 h 1449"/>
                <a:gd name="T68" fmla="*/ 245 w 922"/>
                <a:gd name="T69" fmla="*/ 49 h 1449"/>
                <a:gd name="T70" fmla="*/ 366 w 922"/>
                <a:gd name="T71" fmla="*/ 465 h 1449"/>
                <a:gd name="T72" fmla="*/ 426 w 922"/>
                <a:gd name="T73" fmla="*/ 581 h 1449"/>
                <a:gd name="T74" fmla="*/ 474 w 922"/>
                <a:gd name="T75" fmla="*/ 613 h 1449"/>
                <a:gd name="T76" fmla="*/ 578 w 922"/>
                <a:gd name="T77" fmla="*/ 777 h 1449"/>
                <a:gd name="T78" fmla="*/ 686 w 922"/>
                <a:gd name="T79" fmla="*/ 833 h 1449"/>
                <a:gd name="T80" fmla="*/ 800 w 922"/>
                <a:gd name="T81" fmla="*/ 908 h 1449"/>
                <a:gd name="T82" fmla="*/ 807 w 922"/>
                <a:gd name="T83" fmla="*/ 912 h 1449"/>
                <a:gd name="T84" fmla="*/ 822 w 922"/>
                <a:gd name="T85" fmla="*/ 921 h 1449"/>
                <a:gd name="T86" fmla="*/ 870 w 922"/>
                <a:gd name="T87" fmla="*/ 968 h 1449"/>
                <a:gd name="T88" fmla="*/ 844 w 922"/>
                <a:gd name="T89" fmla="*/ 1051 h 1449"/>
                <a:gd name="T90" fmla="*/ 886 w 922"/>
                <a:gd name="T91" fmla="*/ 1124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22" h="1449">
                  <a:moveTo>
                    <a:pt x="922" y="1166"/>
                  </a:moveTo>
                  <a:cubicBezTo>
                    <a:pt x="921" y="1170"/>
                    <a:pt x="921" y="1170"/>
                    <a:pt x="921" y="1170"/>
                  </a:cubicBezTo>
                  <a:cubicBezTo>
                    <a:pt x="902" y="1218"/>
                    <a:pt x="902" y="1218"/>
                    <a:pt x="902" y="1218"/>
                  </a:cubicBezTo>
                  <a:cubicBezTo>
                    <a:pt x="865" y="1249"/>
                    <a:pt x="865" y="1249"/>
                    <a:pt x="865" y="1249"/>
                  </a:cubicBezTo>
                  <a:cubicBezTo>
                    <a:pt x="870" y="1286"/>
                    <a:pt x="870" y="1286"/>
                    <a:pt x="870" y="1286"/>
                  </a:cubicBezTo>
                  <a:cubicBezTo>
                    <a:pt x="808" y="1281"/>
                    <a:pt x="808" y="1281"/>
                    <a:pt x="808" y="1281"/>
                  </a:cubicBezTo>
                  <a:cubicBezTo>
                    <a:pt x="766" y="1312"/>
                    <a:pt x="766" y="1312"/>
                    <a:pt x="766" y="1312"/>
                  </a:cubicBezTo>
                  <a:cubicBezTo>
                    <a:pt x="761" y="1348"/>
                    <a:pt x="761" y="1348"/>
                    <a:pt x="761" y="1348"/>
                  </a:cubicBezTo>
                  <a:cubicBezTo>
                    <a:pt x="776" y="1380"/>
                    <a:pt x="776" y="1380"/>
                    <a:pt x="776" y="1380"/>
                  </a:cubicBezTo>
                  <a:cubicBezTo>
                    <a:pt x="776" y="1415"/>
                    <a:pt x="776" y="1415"/>
                    <a:pt x="776" y="1415"/>
                  </a:cubicBezTo>
                  <a:cubicBezTo>
                    <a:pt x="754" y="1449"/>
                    <a:pt x="754" y="1449"/>
                    <a:pt x="754" y="1449"/>
                  </a:cubicBezTo>
                  <a:cubicBezTo>
                    <a:pt x="718" y="1449"/>
                    <a:pt x="718" y="1449"/>
                    <a:pt x="718" y="1449"/>
                  </a:cubicBezTo>
                  <a:cubicBezTo>
                    <a:pt x="698" y="1429"/>
                    <a:pt x="698" y="1429"/>
                    <a:pt x="698" y="1429"/>
                  </a:cubicBezTo>
                  <a:cubicBezTo>
                    <a:pt x="678" y="1449"/>
                    <a:pt x="678" y="1449"/>
                    <a:pt x="678" y="1449"/>
                  </a:cubicBezTo>
                  <a:cubicBezTo>
                    <a:pt x="646" y="1277"/>
                    <a:pt x="646" y="1277"/>
                    <a:pt x="646" y="1277"/>
                  </a:cubicBezTo>
                  <a:cubicBezTo>
                    <a:pt x="614" y="1257"/>
                    <a:pt x="614" y="1257"/>
                    <a:pt x="614" y="1257"/>
                  </a:cubicBezTo>
                  <a:cubicBezTo>
                    <a:pt x="594" y="1257"/>
                    <a:pt x="594" y="1257"/>
                    <a:pt x="594" y="1257"/>
                  </a:cubicBezTo>
                  <a:cubicBezTo>
                    <a:pt x="583" y="1226"/>
                    <a:pt x="583" y="1226"/>
                    <a:pt x="583" y="1226"/>
                  </a:cubicBezTo>
                  <a:cubicBezTo>
                    <a:pt x="582" y="1221"/>
                    <a:pt x="582" y="1221"/>
                    <a:pt x="582" y="1221"/>
                  </a:cubicBezTo>
                  <a:cubicBezTo>
                    <a:pt x="554" y="1253"/>
                    <a:pt x="554" y="1253"/>
                    <a:pt x="554" y="1253"/>
                  </a:cubicBezTo>
                  <a:cubicBezTo>
                    <a:pt x="514" y="1273"/>
                    <a:pt x="514" y="1273"/>
                    <a:pt x="514" y="1273"/>
                  </a:cubicBezTo>
                  <a:cubicBezTo>
                    <a:pt x="494" y="1269"/>
                    <a:pt x="494" y="1269"/>
                    <a:pt x="494" y="1269"/>
                  </a:cubicBezTo>
                  <a:cubicBezTo>
                    <a:pt x="438" y="1233"/>
                    <a:pt x="438" y="1233"/>
                    <a:pt x="438" y="1233"/>
                  </a:cubicBezTo>
                  <a:cubicBezTo>
                    <a:pt x="386" y="1229"/>
                    <a:pt x="386" y="1229"/>
                    <a:pt x="386" y="1229"/>
                  </a:cubicBezTo>
                  <a:cubicBezTo>
                    <a:pt x="370" y="1205"/>
                    <a:pt x="370" y="1205"/>
                    <a:pt x="370" y="1205"/>
                  </a:cubicBezTo>
                  <a:cubicBezTo>
                    <a:pt x="290" y="1205"/>
                    <a:pt x="290" y="1205"/>
                    <a:pt x="290" y="1205"/>
                  </a:cubicBezTo>
                  <a:cubicBezTo>
                    <a:pt x="266" y="1197"/>
                    <a:pt x="266" y="1197"/>
                    <a:pt x="266" y="1197"/>
                  </a:cubicBezTo>
                  <a:cubicBezTo>
                    <a:pt x="205" y="1133"/>
                    <a:pt x="205" y="1133"/>
                    <a:pt x="205" y="1133"/>
                  </a:cubicBezTo>
                  <a:cubicBezTo>
                    <a:pt x="226" y="1121"/>
                    <a:pt x="226" y="1121"/>
                    <a:pt x="226" y="1121"/>
                  </a:cubicBezTo>
                  <a:cubicBezTo>
                    <a:pt x="222" y="1077"/>
                    <a:pt x="222" y="1077"/>
                    <a:pt x="222" y="1077"/>
                  </a:cubicBezTo>
                  <a:cubicBezTo>
                    <a:pt x="201" y="1073"/>
                    <a:pt x="201" y="1073"/>
                    <a:pt x="201" y="1073"/>
                  </a:cubicBezTo>
                  <a:cubicBezTo>
                    <a:pt x="193" y="1037"/>
                    <a:pt x="193" y="1037"/>
                    <a:pt x="193" y="1037"/>
                  </a:cubicBezTo>
                  <a:cubicBezTo>
                    <a:pt x="161" y="1037"/>
                    <a:pt x="161" y="1037"/>
                    <a:pt x="161" y="1037"/>
                  </a:cubicBezTo>
                  <a:cubicBezTo>
                    <a:pt x="161" y="1037"/>
                    <a:pt x="158" y="1065"/>
                    <a:pt x="153" y="1061"/>
                  </a:cubicBezTo>
                  <a:cubicBezTo>
                    <a:pt x="152" y="1059"/>
                    <a:pt x="146" y="1054"/>
                    <a:pt x="140" y="1047"/>
                  </a:cubicBezTo>
                  <a:cubicBezTo>
                    <a:pt x="140" y="1020"/>
                    <a:pt x="140" y="1020"/>
                    <a:pt x="140" y="1020"/>
                  </a:cubicBezTo>
                  <a:cubicBezTo>
                    <a:pt x="119" y="988"/>
                    <a:pt x="119" y="988"/>
                    <a:pt x="119" y="988"/>
                  </a:cubicBezTo>
                  <a:cubicBezTo>
                    <a:pt x="151" y="931"/>
                    <a:pt x="151" y="931"/>
                    <a:pt x="151" y="931"/>
                  </a:cubicBezTo>
                  <a:cubicBezTo>
                    <a:pt x="151" y="931"/>
                    <a:pt x="130" y="895"/>
                    <a:pt x="124" y="895"/>
                  </a:cubicBezTo>
                  <a:cubicBezTo>
                    <a:pt x="67" y="895"/>
                    <a:pt x="67" y="895"/>
                    <a:pt x="67" y="895"/>
                  </a:cubicBezTo>
                  <a:cubicBezTo>
                    <a:pt x="25" y="848"/>
                    <a:pt x="25" y="848"/>
                    <a:pt x="25" y="848"/>
                  </a:cubicBezTo>
                  <a:cubicBezTo>
                    <a:pt x="25" y="822"/>
                    <a:pt x="25" y="822"/>
                    <a:pt x="25" y="822"/>
                  </a:cubicBezTo>
                  <a:cubicBezTo>
                    <a:pt x="5" y="785"/>
                    <a:pt x="5" y="785"/>
                    <a:pt x="5" y="785"/>
                  </a:cubicBezTo>
                  <a:cubicBezTo>
                    <a:pt x="5" y="717"/>
                    <a:pt x="5" y="717"/>
                    <a:pt x="5" y="717"/>
                  </a:cubicBezTo>
                  <a:cubicBezTo>
                    <a:pt x="0" y="720"/>
                    <a:pt x="0" y="720"/>
                    <a:pt x="0" y="720"/>
                  </a:cubicBezTo>
                  <a:cubicBezTo>
                    <a:pt x="10" y="702"/>
                    <a:pt x="10" y="702"/>
                    <a:pt x="10" y="702"/>
                  </a:cubicBezTo>
                  <a:cubicBezTo>
                    <a:pt x="46" y="686"/>
                    <a:pt x="46" y="686"/>
                    <a:pt x="46" y="686"/>
                  </a:cubicBezTo>
                  <a:cubicBezTo>
                    <a:pt x="83" y="691"/>
                    <a:pt x="83" y="691"/>
                    <a:pt x="83" y="691"/>
                  </a:cubicBezTo>
                  <a:cubicBezTo>
                    <a:pt x="135" y="660"/>
                    <a:pt x="135" y="660"/>
                    <a:pt x="135" y="660"/>
                  </a:cubicBezTo>
                  <a:cubicBezTo>
                    <a:pt x="229" y="634"/>
                    <a:pt x="229" y="634"/>
                    <a:pt x="229" y="634"/>
                  </a:cubicBezTo>
                  <a:cubicBezTo>
                    <a:pt x="265" y="566"/>
                    <a:pt x="265" y="566"/>
                    <a:pt x="265" y="566"/>
                  </a:cubicBezTo>
                  <a:cubicBezTo>
                    <a:pt x="281" y="556"/>
                    <a:pt x="281" y="556"/>
                    <a:pt x="281" y="556"/>
                  </a:cubicBezTo>
                  <a:cubicBezTo>
                    <a:pt x="307" y="597"/>
                    <a:pt x="307" y="597"/>
                    <a:pt x="307" y="597"/>
                  </a:cubicBezTo>
                  <a:cubicBezTo>
                    <a:pt x="323" y="556"/>
                    <a:pt x="323" y="556"/>
                    <a:pt x="323" y="556"/>
                  </a:cubicBezTo>
                  <a:cubicBezTo>
                    <a:pt x="302" y="462"/>
                    <a:pt x="302" y="462"/>
                    <a:pt x="302" y="462"/>
                  </a:cubicBezTo>
                  <a:cubicBezTo>
                    <a:pt x="281" y="446"/>
                    <a:pt x="281" y="446"/>
                    <a:pt x="281" y="446"/>
                  </a:cubicBezTo>
                  <a:cubicBezTo>
                    <a:pt x="291" y="389"/>
                    <a:pt x="291" y="389"/>
                    <a:pt x="291" y="389"/>
                  </a:cubicBezTo>
                  <a:cubicBezTo>
                    <a:pt x="265" y="363"/>
                    <a:pt x="265" y="363"/>
                    <a:pt x="265" y="363"/>
                  </a:cubicBezTo>
                  <a:cubicBezTo>
                    <a:pt x="224" y="389"/>
                    <a:pt x="224" y="389"/>
                    <a:pt x="224" y="389"/>
                  </a:cubicBezTo>
                  <a:cubicBezTo>
                    <a:pt x="182" y="389"/>
                    <a:pt x="182" y="389"/>
                    <a:pt x="182" y="389"/>
                  </a:cubicBezTo>
                  <a:cubicBezTo>
                    <a:pt x="177" y="389"/>
                    <a:pt x="156" y="342"/>
                    <a:pt x="151" y="336"/>
                  </a:cubicBezTo>
                  <a:cubicBezTo>
                    <a:pt x="145" y="331"/>
                    <a:pt x="161" y="269"/>
                    <a:pt x="161" y="269"/>
                  </a:cubicBezTo>
                  <a:cubicBezTo>
                    <a:pt x="151" y="170"/>
                    <a:pt x="151" y="170"/>
                    <a:pt x="151" y="170"/>
                  </a:cubicBezTo>
                  <a:cubicBezTo>
                    <a:pt x="124" y="128"/>
                    <a:pt x="124" y="128"/>
                    <a:pt x="124" y="128"/>
                  </a:cubicBezTo>
                  <a:cubicBezTo>
                    <a:pt x="124" y="97"/>
                    <a:pt x="124" y="97"/>
                    <a:pt x="124" y="97"/>
                  </a:cubicBezTo>
                  <a:cubicBezTo>
                    <a:pt x="104" y="60"/>
                    <a:pt x="104" y="60"/>
                    <a:pt x="104" y="60"/>
                  </a:cubicBezTo>
                  <a:cubicBezTo>
                    <a:pt x="114" y="60"/>
                    <a:pt x="114" y="60"/>
                    <a:pt x="114" y="60"/>
                  </a:cubicBezTo>
                  <a:cubicBezTo>
                    <a:pt x="177" y="18"/>
                    <a:pt x="177" y="18"/>
                    <a:pt x="177" y="18"/>
                  </a:cubicBezTo>
                  <a:cubicBezTo>
                    <a:pt x="237" y="0"/>
                    <a:pt x="237" y="0"/>
                    <a:pt x="237" y="0"/>
                  </a:cubicBezTo>
                  <a:cubicBezTo>
                    <a:pt x="245" y="49"/>
                    <a:pt x="245" y="49"/>
                    <a:pt x="245" y="49"/>
                  </a:cubicBezTo>
                  <a:cubicBezTo>
                    <a:pt x="318" y="325"/>
                    <a:pt x="318" y="325"/>
                    <a:pt x="318" y="325"/>
                  </a:cubicBezTo>
                  <a:cubicBezTo>
                    <a:pt x="366" y="465"/>
                    <a:pt x="366" y="465"/>
                    <a:pt x="366" y="465"/>
                  </a:cubicBezTo>
                  <a:cubicBezTo>
                    <a:pt x="406" y="557"/>
                    <a:pt x="406" y="557"/>
                    <a:pt x="406" y="557"/>
                  </a:cubicBezTo>
                  <a:cubicBezTo>
                    <a:pt x="426" y="581"/>
                    <a:pt x="426" y="581"/>
                    <a:pt x="426" y="581"/>
                  </a:cubicBezTo>
                  <a:cubicBezTo>
                    <a:pt x="442" y="581"/>
                    <a:pt x="442" y="581"/>
                    <a:pt x="442" y="581"/>
                  </a:cubicBezTo>
                  <a:cubicBezTo>
                    <a:pt x="474" y="613"/>
                    <a:pt x="474" y="613"/>
                    <a:pt x="474" y="613"/>
                  </a:cubicBezTo>
                  <a:cubicBezTo>
                    <a:pt x="518" y="689"/>
                    <a:pt x="518" y="689"/>
                    <a:pt x="518" y="689"/>
                  </a:cubicBezTo>
                  <a:cubicBezTo>
                    <a:pt x="578" y="777"/>
                    <a:pt x="578" y="777"/>
                    <a:pt x="578" y="777"/>
                  </a:cubicBezTo>
                  <a:cubicBezTo>
                    <a:pt x="646" y="833"/>
                    <a:pt x="646" y="833"/>
                    <a:pt x="646" y="833"/>
                  </a:cubicBezTo>
                  <a:cubicBezTo>
                    <a:pt x="686" y="833"/>
                    <a:pt x="686" y="833"/>
                    <a:pt x="686" y="833"/>
                  </a:cubicBezTo>
                  <a:cubicBezTo>
                    <a:pt x="742" y="877"/>
                    <a:pt x="742" y="877"/>
                    <a:pt x="742" y="877"/>
                  </a:cubicBezTo>
                  <a:cubicBezTo>
                    <a:pt x="742" y="877"/>
                    <a:pt x="776" y="895"/>
                    <a:pt x="800" y="908"/>
                  </a:cubicBezTo>
                  <a:cubicBezTo>
                    <a:pt x="800" y="908"/>
                    <a:pt x="801" y="909"/>
                    <a:pt x="802" y="909"/>
                  </a:cubicBezTo>
                  <a:cubicBezTo>
                    <a:pt x="804" y="910"/>
                    <a:pt x="805" y="911"/>
                    <a:pt x="807" y="912"/>
                  </a:cubicBezTo>
                  <a:cubicBezTo>
                    <a:pt x="809" y="913"/>
                    <a:pt x="812" y="915"/>
                    <a:pt x="814" y="916"/>
                  </a:cubicBezTo>
                  <a:cubicBezTo>
                    <a:pt x="818" y="918"/>
                    <a:pt x="821" y="920"/>
                    <a:pt x="822" y="921"/>
                  </a:cubicBezTo>
                  <a:cubicBezTo>
                    <a:pt x="824" y="923"/>
                    <a:pt x="873" y="923"/>
                    <a:pt x="912" y="922"/>
                  </a:cubicBezTo>
                  <a:cubicBezTo>
                    <a:pt x="870" y="968"/>
                    <a:pt x="870" y="968"/>
                    <a:pt x="870" y="968"/>
                  </a:cubicBezTo>
                  <a:cubicBezTo>
                    <a:pt x="870" y="1009"/>
                    <a:pt x="870" y="1009"/>
                    <a:pt x="870" y="1009"/>
                  </a:cubicBezTo>
                  <a:cubicBezTo>
                    <a:pt x="844" y="1051"/>
                    <a:pt x="844" y="1051"/>
                    <a:pt x="844" y="1051"/>
                  </a:cubicBezTo>
                  <a:cubicBezTo>
                    <a:pt x="886" y="1088"/>
                    <a:pt x="886" y="1088"/>
                    <a:pt x="886" y="1088"/>
                  </a:cubicBezTo>
                  <a:cubicBezTo>
                    <a:pt x="886" y="1124"/>
                    <a:pt x="886" y="1124"/>
                    <a:pt x="886" y="1124"/>
                  </a:cubicBezTo>
                  <a:lnTo>
                    <a:pt x="922" y="1166"/>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15" name="ยะลา">
              <a:extLst>
                <a:ext uri="{FF2B5EF4-FFF2-40B4-BE49-F238E27FC236}">
                  <a16:creationId xmlns:a16="http://schemas.microsoft.com/office/drawing/2014/main" id="{AAEADB2A-8267-4391-B1DE-931D358E4F99}"/>
                </a:ext>
              </a:extLst>
            </p:cNvPr>
            <p:cNvSpPr>
              <a:spLocks/>
            </p:cNvSpPr>
            <p:nvPr/>
          </p:nvSpPr>
          <p:spPr bwMode="auto">
            <a:xfrm>
              <a:off x="3303449" y="6086745"/>
              <a:ext cx="237751" cy="360285"/>
            </a:xfrm>
            <a:custGeom>
              <a:avLst/>
              <a:gdLst>
                <a:gd name="T0" fmla="*/ 417 w 584"/>
                <a:gd name="T1" fmla="*/ 250 h 883"/>
                <a:gd name="T2" fmla="*/ 391 w 584"/>
                <a:gd name="T3" fmla="*/ 365 h 883"/>
                <a:gd name="T4" fmla="*/ 448 w 584"/>
                <a:gd name="T5" fmla="*/ 474 h 883"/>
                <a:gd name="T6" fmla="*/ 490 w 584"/>
                <a:gd name="T7" fmla="*/ 631 h 883"/>
                <a:gd name="T8" fmla="*/ 381 w 584"/>
                <a:gd name="T9" fmla="*/ 659 h 883"/>
                <a:gd name="T10" fmla="*/ 269 w 584"/>
                <a:gd name="T11" fmla="*/ 711 h 883"/>
                <a:gd name="T12" fmla="*/ 261 w 584"/>
                <a:gd name="T13" fmla="*/ 743 h 883"/>
                <a:gd name="T14" fmla="*/ 241 w 584"/>
                <a:gd name="T15" fmla="*/ 815 h 883"/>
                <a:gd name="T16" fmla="*/ 229 w 584"/>
                <a:gd name="T17" fmla="*/ 843 h 883"/>
                <a:gd name="T18" fmla="*/ 197 w 584"/>
                <a:gd name="T19" fmla="*/ 855 h 883"/>
                <a:gd name="T20" fmla="*/ 165 w 584"/>
                <a:gd name="T21" fmla="*/ 883 h 883"/>
                <a:gd name="T22" fmla="*/ 101 w 584"/>
                <a:gd name="T23" fmla="*/ 763 h 883"/>
                <a:gd name="T24" fmla="*/ 33 w 584"/>
                <a:gd name="T25" fmla="*/ 727 h 883"/>
                <a:gd name="T26" fmla="*/ 61 w 584"/>
                <a:gd name="T27" fmla="*/ 687 h 883"/>
                <a:gd name="T28" fmla="*/ 121 w 584"/>
                <a:gd name="T29" fmla="*/ 623 h 883"/>
                <a:gd name="T30" fmla="*/ 133 w 584"/>
                <a:gd name="T31" fmla="*/ 547 h 883"/>
                <a:gd name="T32" fmla="*/ 145 w 584"/>
                <a:gd name="T33" fmla="*/ 483 h 883"/>
                <a:gd name="T34" fmla="*/ 101 w 584"/>
                <a:gd name="T35" fmla="*/ 423 h 883"/>
                <a:gd name="T36" fmla="*/ 129 w 584"/>
                <a:gd name="T37" fmla="*/ 387 h 883"/>
                <a:gd name="T38" fmla="*/ 141 w 584"/>
                <a:gd name="T39" fmla="*/ 323 h 883"/>
                <a:gd name="T40" fmla="*/ 89 w 584"/>
                <a:gd name="T41" fmla="*/ 315 h 883"/>
                <a:gd name="T42" fmla="*/ 17 w 584"/>
                <a:gd name="T43" fmla="*/ 299 h 883"/>
                <a:gd name="T44" fmla="*/ 15 w 584"/>
                <a:gd name="T45" fmla="*/ 266 h 883"/>
                <a:gd name="T46" fmla="*/ 5 w 584"/>
                <a:gd name="T47" fmla="*/ 198 h 883"/>
                <a:gd name="T48" fmla="*/ 109 w 584"/>
                <a:gd name="T49" fmla="*/ 172 h 883"/>
                <a:gd name="T50" fmla="*/ 141 w 584"/>
                <a:gd name="T51" fmla="*/ 104 h 883"/>
                <a:gd name="T52" fmla="*/ 255 w 584"/>
                <a:gd name="T53" fmla="*/ 73 h 883"/>
                <a:gd name="T54" fmla="*/ 323 w 584"/>
                <a:gd name="T55" fmla="*/ 73 h 883"/>
                <a:gd name="T56" fmla="*/ 422 w 584"/>
                <a:gd name="T57" fmla="*/ 78 h 883"/>
                <a:gd name="T58" fmla="*/ 511 w 584"/>
                <a:gd name="T59" fmla="*/ 62 h 883"/>
                <a:gd name="T60" fmla="*/ 558 w 584"/>
                <a:gd name="T61" fmla="*/ 109 h 883"/>
                <a:gd name="T62" fmla="*/ 584 w 584"/>
                <a:gd name="T63" fmla="*/ 125 h 883"/>
                <a:gd name="T64" fmla="*/ 433 w 584"/>
                <a:gd name="T65" fmla="*/ 182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4" h="883">
                  <a:moveTo>
                    <a:pt x="433" y="182"/>
                  </a:moveTo>
                  <a:cubicBezTo>
                    <a:pt x="417" y="250"/>
                    <a:pt x="417" y="250"/>
                    <a:pt x="417" y="250"/>
                  </a:cubicBezTo>
                  <a:cubicBezTo>
                    <a:pt x="422" y="323"/>
                    <a:pt x="422" y="323"/>
                    <a:pt x="422" y="323"/>
                  </a:cubicBezTo>
                  <a:cubicBezTo>
                    <a:pt x="391" y="365"/>
                    <a:pt x="391" y="365"/>
                    <a:pt x="391" y="365"/>
                  </a:cubicBezTo>
                  <a:cubicBezTo>
                    <a:pt x="391" y="443"/>
                    <a:pt x="391" y="443"/>
                    <a:pt x="391" y="443"/>
                  </a:cubicBezTo>
                  <a:cubicBezTo>
                    <a:pt x="448" y="474"/>
                    <a:pt x="448" y="474"/>
                    <a:pt x="448" y="474"/>
                  </a:cubicBezTo>
                  <a:cubicBezTo>
                    <a:pt x="490" y="558"/>
                    <a:pt x="490" y="558"/>
                    <a:pt x="490" y="558"/>
                  </a:cubicBezTo>
                  <a:cubicBezTo>
                    <a:pt x="490" y="631"/>
                    <a:pt x="490" y="631"/>
                    <a:pt x="490" y="631"/>
                  </a:cubicBezTo>
                  <a:cubicBezTo>
                    <a:pt x="469" y="655"/>
                    <a:pt x="469" y="655"/>
                    <a:pt x="469" y="655"/>
                  </a:cubicBezTo>
                  <a:cubicBezTo>
                    <a:pt x="381" y="659"/>
                    <a:pt x="381" y="659"/>
                    <a:pt x="381" y="659"/>
                  </a:cubicBezTo>
                  <a:cubicBezTo>
                    <a:pt x="341" y="715"/>
                    <a:pt x="341" y="715"/>
                    <a:pt x="341" y="715"/>
                  </a:cubicBezTo>
                  <a:cubicBezTo>
                    <a:pt x="269" y="711"/>
                    <a:pt x="269" y="711"/>
                    <a:pt x="269" y="711"/>
                  </a:cubicBezTo>
                  <a:cubicBezTo>
                    <a:pt x="269" y="735"/>
                    <a:pt x="269" y="735"/>
                    <a:pt x="269" y="735"/>
                  </a:cubicBezTo>
                  <a:cubicBezTo>
                    <a:pt x="269" y="739"/>
                    <a:pt x="261" y="743"/>
                    <a:pt x="261" y="743"/>
                  </a:cubicBezTo>
                  <a:cubicBezTo>
                    <a:pt x="261" y="815"/>
                    <a:pt x="261" y="815"/>
                    <a:pt x="261" y="815"/>
                  </a:cubicBezTo>
                  <a:cubicBezTo>
                    <a:pt x="241" y="815"/>
                    <a:pt x="241" y="815"/>
                    <a:pt x="241" y="815"/>
                  </a:cubicBezTo>
                  <a:cubicBezTo>
                    <a:pt x="233" y="823"/>
                    <a:pt x="233" y="823"/>
                    <a:pt x="233" y="823"/>
                  </a:cubicBezTo>
                  <a:cubicBezTo>
                    <a:pt x="229" y="843"/>
                    <a:pt x="229" y="843"/>
                    <a:pt x="229" y="843"/>
                  </a:cubicBezTo>
                  <a:cubicBezTo>
                    <a:pt x="205" y="843"/>
                    <a:pt x="205" y="843"/>
                    <a:pt x="205" y="843"/>
                  </a:cubicBezTo>
                  <a:cubicBezTo>
                    <a:pt x="197" y="855"/>
                    <a:pt x="197" y="855"/>
                    <a:pt x="197" y="855"/>
                  </a:cubicBezTo>
                  <a:cubicBezTo>
                    <a:pt x="189" y="855"/>
                    <a:pt x="189" y="855"/>
                    <a:pt x="189" y="855"/>
                  </a:cubicBezTo>
                  <a:cubicBezTo>
                    <a:pt x="165" y="883"/>
                    <a:pt x="165" y="883"/>
                    <a:pt x="165" y="883"/>
                  </a:cubicBezTo>
                  <a:cubicBezTo>
                    <a:pt x="157" y="843"/>
                    <a:pt x="157" y="843"/>
                    <a:pt x="157" y="843"/>
                  </a:cubicBezTo>
                  <a:cubicBezTo>
                    <a:pt x="101" y="763"/>
                    <a:pt x="101" y="763"/>
                    <a:pt x="101" y="763"/>
                  </a:cubicBezTo>
                  <a:cubicBezTo>
                    <a:pt x="69" y="767"/>
                    <a:pt x="69" y="767"/>
                    <a:pt x="69" y="767"/>
                  </a:cubicBezTo>
                  <a:cubicBezTo>
                    <a:pt x="33" y="727"/>
                    <a:pt x="33" y="727"/>
                    <a:pt x="33" y="727"/>
                  </a:cubicBezTo>
                  <a:cubicBezTo>
                    <a:pt x="33" y="703"/>
                    <a:pt x="33" y="703"/>
                    <a:pt x="33" y="703"/>
                  </a:cubicBezTo>
                  <a:cubicBezTo>
                    <a:pt x="61" y="687"/>
                    <a:pt x="61" y="687"/>
                    <a:pt x="61" y="687"/>
                  </a:cubicBezTo>
                  <a:cubicBezTo>
                    <a:pt x="65" y="627"/>
                    <a:pt x="65" y="627"/>
                    <a:pt x="65" y="627"/>
                  </a:cubicBezTo>
                  <a:cubicBezTo>
                    <a:pt x="121" y="623"/>
                    <a:pt x="121" y="623"/>
                    <a:pt x="121" y="623"/>
                  </a:cubicBezTo>
                  <a:cubicBezTo>
                    <a:pt x="153" y="563"/>
                    <a:pt x="153" y="563"/>
                    <a:pt x="153" y="563"/>
                  </a:cubicBezTo>
                  <a:cubicBezTo>
                    <a:pt x="133" y="547"/>
                    <a:pt x="133" y="547"/>
                    <a:pt x="133" y="547"/>
                  </a:cubicBezTo>
                  <a:cubicBezTo>
                    <a:pt x="133" y="483"/>
                    <a:pt x="133" y="483"/>
                    <a:pt x="133" y="483"/>
                  </a:cubicBezTo>
                  <a:cubicBezTo>
                    <a:pt x="145" y="483"/>
                    <a:pt x="145" y="483"/>
                    <a:pt x="145" y="483"/>
                  </a:cubicBezTo>
                  <a:cubicBezTo>
                    <a:pt x="149" y="447"/>
                    <a:pt x="149" y="447"/>
                    <a:pt x="149" y="447"/>
                  </a:cubicBezTo>
                  <a:cubicBezTo>
                    <a:pt x="101" y="423"/>
                    <a:pt x="101" y="423"/>
                    <a:pt x="101" y="423"/>
                  </a:cubicBezTo>
                  <a:cubicBezTo>
                    <a:pt x="97" y="407"/>
                    <a:pt x="97" y="407"/>
                    <a:pt x="97" y="407"/>
                  </a:cubicBezTo>
                  <a:cubicBezTo>
                    <a:pt x="129" y="387"/>
                    <a:pt x="129" y="387"/>
                    <a:pt x="129" y="387"/>
                  </a:cubicBezTo>
                  <a:cubicBezTo>
                    <a:pt x="153" y="375"/>
                    <a:pt x="153" y="375"/>
                    <a:pt x="153" y="375"/>
                  </a:cubicBezTo>
                  <a:cubicBezTo>
                    <a:pt x="141" y="323"/>
                    <a:pt x="141" y="323"/>
                    <a:pt x="141" y="323"/>
                  </a:cubicBezTo>
                  <a:cubicBezTo>
                    <a:pt x="109" y="315"/>
                    <a:pt x="109" y="315"/>
                    <a:pt x="109" y="315"/>
                  </a:cubicBezTo>
                  <a:cubicBezTo>
                    <a:pt x="89" y="315"/>
                    <a:pt x="89" y="315"/>
                    <a:pt x="89" y="315"/>
                  </a:cubicBezTo>
                  <a:cubicBezTo>
                    <a:pt x="61" y="335"/>
                    <a:pt x="61" y="335"/>
                    <a:pt x="61" y="335"/>
                  </a:cubicBezTo>
                  <a:cubicBezTo>
                    <a:pt x="17" y="299"/>
                    <a:pt x="17" y="299"/>
                    <a:pt x="17" y="299"/>
                  </a:cubicBezTo>
                  <a:cubicBezTo>
                    <a:pt x="15" y="301"/>
                    <a:pt x="15" y="301"/>
                    <a:pt x="15" y="301"/>
                  </a:cubicBezTo>
                  <a:cubicBezTo>
                    <a:pt x="15" y="266"/>
                    <a:pt x="15" y="266"/>
                    <a:pt x="15" y="266"/>
                  </a:cubicBezTo>
                  <a:cubicBezTo>
                    <a:pt x="0" y="234"/>
                    <a:pt x="0" y="234"/>
                    <a:pt x="0" y="234"/>
                  </a:cubicBezTo>
                  <a:cubicBezTo>
                    <a:pt x="5" y="198"/>
                    <a:pt x="5" y="198"/>
                    <a:pt x="5" y="198"/>
                  </a:cubicBezTo>
                  <a:cubicBezTo>
                    <a:pt x="47" y="167"/>
                    <a:pt x="47" y="167"/>
                    <a:pt x="47" y="167"/>
                  </a:cubicBezTo>
                  <a:cubicBezTo>
                    <a:pt x="109" y="172"/>
                    <a:pt x="109" y="172"/>
                    <a:pt x="109" y="172"/>
                  </a:cubicBezTo>
                  <a:cubicBezTo>
                    <a:pt x="104" y="135"/>
                    <a:pt x="104" y="135"/>
                    <a:pt x="104" y="135"/>
                  </a:cubicBezTo>
                  <a:cubicBezTo>
                    <a:pt x="141" y="104"/>
                    <a:pt x="141" y="104"/>
                    <a:pt x="141" y="104"/>
                  </a:cubicBezTo>
                  <a:cubicBezTo>
                    <a:pt x="160" y="56"/>
                    <a:pt x="160" y="56"/>
                    <a:pt x="160" y="56"/>
                  </a:cubicBezTo>
                  <a:cubicBezTo>
                    <a:pt x="255" y="73"/>
                    <a:pt x="255" y="73"/>
                    <a:pt x="255" y="73"/>
                  </a:cubicBezTo>
                  <a:cubicBezTo>
                    <a:pt x="323" y="0"/>
                    <a:pt x="323" y="0"/>
                    <a:pt x="323" y="0"/>
                  </a:cubicBezTo>
                  <a:cubicBezTo>
                    <a:pt x="323" y="73"/>
                    <a:pt x="323" y="73"/>
                    <a:pt x="323" y="73"/>
                  </a:cubicBezTo>
                  <a:cubicBezTo>
                    <a:pt x="360" y="109"/>
                    <a:pt x="360" y="109"/>
                    <a:pt x="360" y="109"/>
                  </a:cubicBezTo>
                  <a:cubicBezTo>
                    <a:pt x="422" y="78"/>
                    <a:pt x="422" y="78"/>
                    <a:pt x="422" y="78"/>
                  </a:cubicBezTo>
                  <a:cubicBezTo>
                    <a:pt x="464" y="83"/>
                    <a:pt x="464" y="83"/>
                    <a:pt x="464" y="83"/>
                  </a:cubicBezTo>
                  <a:cubicBezTo>
                    <a:pt x="511" y="62"/>
                    <a:pt x="511" y="62"/>
                    <a:pt x="511" y="62"/>
                  </a:cubicBezTo>
                  <a:cubicBezTo>
                    <a:pt x="527" y="99"/>
                    <a:pt x="527" y="99"/>
                    <a:pt x="527" y="99"/>
                  </a:cubicBezTo>
                  <a:cubicBezTo>
                    <a:pt x="558" y="109"/>
                    <a:pt x="558" y="109"/>
                    <a:pt x="558" y="109"/>
                  </a:cubicBezTo>
                  <a:cubicBezTo>
                    <a:pt x="575" y="104"/>
                    <a:pt x="575" y="104"/>
                    <a:pt x="575" y="104"/>
                  </a:cubicBezTo>
                  <a:cubicBezTo>
                    <a:pt x="584" y="125"/>
                    <a:pt x="584" y="125"/>
                    <a:pt x="584" y="125"/>
                  </a:cubicBezTo>
                  <a:cubicBezTo>
                    <a:pt x="537" y="161"/>
                    <a:pt x="537" y="161"/>
                    <a:pt x="537" y="161"/>
                  </a:cubicBezTo>
                  <a:lnTo>
                    <a:pt x="433" y="182"/>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16" name="เกาะยาวใหญ่ (พังงา)">
              <a:extLst>
                <a:ext uri="{FF2B5EF4-FFF2-40B4-BE49-F238E27FC236}">
                  <a16:creationId xmlns:a16="http://schemas.microsoft.com/office/drawing/2014/main" id="{43070274-D6B2-4979-8529-C2F26C8366BE}"/>
                </a:ext>
              </a:extLst>
            </p:cNvPr>
            <p:cNvSpPr>
              <a:spLocks/>
            </p:cNvSpPr>
            <p:nvPr/>
          </p:nvSpPr>
          <p:spPr bwMode="auto">
            <a:xfrm>
              <a:off x="2451203" y="5563693"/>
              <a:ext cx="23776" cy="64010"/>
            </a:xfrm>
            <a:custGeom>
              <a:avLst/>
              <a:gdLst>
                <a:gd name="T0" fmla="*/ 0 w 60"/>
                <a:gd name="T1" fmla="*/ 0 h 160"/>
                <a:gd name="T2" fmla="*/ 0 w 60"/>
                <a:gd name="T3" fmla="*/ 44 h 160"/>
                <a:gd name="T4" fmla="*/ 40 w 60"/>
                <a:gd name="T5" fmla="*/ 80 h 160"/>
                <a:gd name="T6" fmla="*/ 40 w 60"/>
                <a:gd name="T7" fmla="*/ 100 h 160"/>
                <a:gd name="T8" fmla="*/ 28 w 60"/>
                <a:gd name="T9" fmla="*/ 116 h 160"/>
                <a:gd name="T10" fmla="*/ 36 w 60"/>
                <a:gd name="T11" fmla="*/ 152 h 160"/>
                <a:gd name="T12" fmla="*/ 48 w 60"/>
                <a:gd name="T13" fmla="*/ 160 h 160"/>
                <a:gd name="T14" fmla="*/ 60 w 60"/>
                <a:gd name="T15" fmla="*/ 148 h 160"/>
                <a:gd name="T16" fmla="*/ 60 w 60"/>
                <a:gd name="T17" fmla="*/ 56 h 160"/>
                <a:gd name="T18" fmla="*/ 48 w 60"/>
                <a:gd name="T19" fmla="*/ 36 h 160"/>
                <a:gd name="T20" fmla="*/ 0 w 60"/>
                <a:gd name="T2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160">
                  <a:moveTo>
                    <a:pt x="0" y="0"/>
                  </a:moveTo>
                  <a:cubicBezTo>
                    <a:pt x="0" y="44"/>
                    <a:pt x="0" y="44"/>
                    <a:pt x="0" y="44"/>
                  </a:cubicBezTo>
                  <a:cubicBezTo>
                    <a:pt x="40" y="80"/>
                    <a:pt x="40" y="80"/>
                    <a:pt x="40" y="80"/>
                  </a:cubicBezTo>
                  <a:cubicBezTo>
                    <a:pt x="40" y="100"/>
                    <a:pt x="40" y="100"/>
                    <a:pt x="40" y="100"/>
                  </a:cubicBezTo>
                  <a:cubicBezTo>
                    <a:pt x="28" y="116"/>
                    <a:pt x="28" y="116"/>
                    <a:pt x="28" y="116"/>
                  </a:cubicBezTo>
                  <a:cubicBezTo>
                    <a:pt x="36" y="152"/>
                    <a:pt x="36" y="152"/>
                    <a:pt x="36" y="152"/>
                  </a:cubicBezTo>
                  <a:cubicBezTo>
                    <a:pt x="48" y="160"/>
                    <a:pt x="48" y="160"/>
                    <a:pt x="48" y="160"/>
                  </a:cubicBezTo>
                  <a:cubicBezTo>
                    <a:pt x="52" y="160"/>
                    <a:pt x="60" y="148"/>
                    <a:pt x="60" y="148"/>
                  </a:cubicBezTo>
                  <a:cubicBezTo>
                    <a:pt x="60" y="56"/>
                    <a:pt x="60" y="56"/>
                    <a:pt x="60" y="56"/>
                  </a:cubicBezTo>
                  <a:cubicBezTo>
                    <a:pt x="48" y="36"/>
                    <a:pt x="48" y="36"/>
                    <a:pt x="48" y="36"/>
                  </a:cubicBezTo>
                  <a:lnTo>
                    <a:pt x="0" y="0"/>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17" name="เกาะยาวน้อย (พังงา)">
              <a:extLst>
                <a:ext uri="{FF2B5EF4-FFF2-40B4-BE49-F238E27FC236}">
                  <a16:creationId xmlns:a16="http://schemas.microsoft.com/office/drawing/2014/main" id="{C4FD58AF-97A5-4F13-B8D1-17EE03DD47BD}"/>
                </a:ext>
              </a:extLst>
            </p:cNvPr>
            <p:cNvSpPr>
              <a:spLocks/>
            </p:cNvSpPr>
            <p:nvPr/>
          </p:nvSpPr>
          <p:spPr bwMode="auto">
            <a:xfrm>
              <a:off x="2469492" y="5541747"/>
              <a:ext cx="12803" cy="18289"/>
            </a:xfrm>
            <a:custGeom>
              <a:avLst/>
              <a:gdLst>
                <a:gd name="T0" fmla="*/ 3 w 7"/>
                <a:gd name="T1" fmla="*/ 2 h 10"/>
                <a:gd name="T2" fmla="*/ 0 w 7"/>
                <a:gd name="T3" fmla="*/ 7 h 10"/>
                <a:gd name="T4" fmla="*/ 0 w 7"/>
                <a:gd name="T5" fmla="*/ 10 h 10"/>
                <a:gd name="T6" fmla="*/ 5 w 7"/>
                <a:gd name="T7" fmla="*/ 10 h 10"/>
                <a:gd name="T8" fmla="*/ 7 w 7"/>
                <a:gd name="T9" fmla="*/ 2 h 10"/>
                <a:gd name="T10" fmla="*/ 5 w 7"/>
                <a:gd name="T11" fmla="*/ 0 h 10"/>
                <a:gd name="T12" fmla="*/ 3 w 7"/>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2"/>
                  </a:moveTo>
                  <a:lnTo>
                    <a:pt x="0" y="7"/>
                  </a:lnTo>
                  <a:lnTo>
                    <a:pt x="0" y="10"/>
                  </a:lnTo>
                  <a:lnTo>
                    <a:pt x="5" y="10"/>
                  </a:lnTo>
                  <a:lnTo>
                    <a:pt x="7" y="2"/>
                  </a:lnTo>
                  <a:lnTo>
                    <a:pt x="5" y="0"/>
                  </a:lnTo>
                  <a:lnTo>
                    <a:pt x="3" y="2"/>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18" name="พังงา">
              <a:extLst>
                <a:ext uri="{FF2B5EF4-FFF2-40B4-BE49-F238E27FC236}">
                  <a16:creationId xmlns:a16="http://schemas.microsoft.com/office/drawing/2014/main" id="{A9E08CEC-7A44-4D08-A257-7AC161902CD0}"/>
                </a:ext>
              </a:extLst>
            </p:cNvPr>
            <p:cNvSpPr>
              <a:spLocks/>
            </p:cNvSpPr>
            <p:nvPr/>
          </p:nvSpPr>
          <p:spPr bwMode="auto">
            <a:xfrm>
              <a:off x="2334157" y="5117453"/>
              <a:ext cx="173742" cy="426123"/>
            </a:xfrm>
            <a:custGeom>
              <a:avLst/>
              <a:gdLst>
                <a:gd name="T0" fmla="*/ 424 w 424"/>
                <a:gd name="T1" fmla="*/ 641 h 1044"/>
                <a:gd name="T2" fmla="*/ 403 w 424"/>
                <a:gd name="T3" fmla="*/ 735 h 1044"/>
                <a:gd name="T4" fmla="*/ 395 w 424"/>
                <a:gd name="T5" fmla="*/ 741 h 1044"/>
                <a:gd name="T6" fmla="*/ 371 w 424"/>
                <a:gd name="T7" fmla="*/ 761 h 1044"/>
                <a:gd name="T8" fmla="*/ 387 w 424"/>
                <a:gd name="T9" fmla="*/ 792 h 1044"/>
                <a:gd name="T10" fmla="*/ 372 w 424"/>
                <a:gd name="T11" fmla="*/ 820 h 1044"/>
                <a:gd name="T12" fmla="*/ 340 w 424"/>
                <a:gd name="T13" fmla="*/ 820 h 1044"/>
                <a:gd name="T14" fmla="*/ 312 w 424"/>
                <a:gd name="T15" fmla="*/ 864 h 1044"/>
                <a:gd name="T16" fmla="*/ 304 w 424"/>
                <a:gd name="T17" fmla="*/ 866 h 1044"/>
                <a:gd name="T18" fmla="*/ 192 w 424"/>
                <a:gd name="T19" fmla="*/ 900 h 1044"/>
                <a:gd name="T20" fmla="*/ 212 w 424"/>
                <a:gd name="T21" fmla="*/ 924 h 1044"/>
                <a:gd name="T22" fmla="*/ 208 w 424"/>
                <a:gd name="T23" fmla="*/ 956 h 1044"/>
                <a:gd name="T24" fmla="*/ 224 w 424"/>
                <a:gd name="T25" fmla="*/ 988 h 1044"/>
                <a:gd name="T26" fmla="*/ 192 w 424"/>
                <a:gd name="T27" fmla="*/ 1036 h 1044"/>
                <a:gd name="T28" fmla="*/ 164 w 424"/>
                <a:gd name="T29" fmla="*/ 1028 h 1044"/>
                <a:gd name="T30" fmla="*/ 136 w 424"/>
                <a:gd name="T31" fmla="*/ 1044 h 1044"/>
                <a:gd name="T32" fmla="*/ 116 w 424"/>
                <a:gd name="T33" fmla="*/ 1000 h 1044"/>
                <a:gd name="T34" fmla="*/ 60 w 424"/>
                <a:gd name="T35" fmla="*/ 980 h 1044"/>
                <a:gd name="T36" fmla="*/ 60 w 424"/>
                <a:gd name="T37" fmla="*/ 908 h 1044"/>
                <a:gd name="T38" fmla="*/ 0 w 424"/>
                <a:gd name="T39" fmla="*/ 700 h 1044"/>
                <a:gd name="T40" fmla="*/ 36 w 424"/>
                <a:gd name="T41" fmla="*/ 728 h 1044"/>
                <a:gd name="T42" fmla="*/ 44 w 424"/>
                <a:gd name="T43" fmla="*/ 716 h 1044"/>
                <a:gd name="T44" fmla="*/ 16 w 424"/>
                <a:gd name="T45" fmla="*/ 672 h 1044"/>
                <a:gd name="T46" fmla="*/ 16 w 424"/>
                <a:gd name="T47" fmla="*/ 596 h 1044"/>
                <a:gd name="T48" fmla="*/ 56 w 424"/>
                <a:gd name="T49" fmla="*/ 423 h 1044"/>
                <a:gd name="T50" fmla="*/ 36 w 424"/>
                <a:gd name="T51" fmla="*/ 379 h 1044"/>
                <a:gd name="T52" fmla="*/ 60 w 424"/>
                <a:gd name="T53" fmla="*/ 291 h 1044"/>
                <a:gd name="T54" fmla="*/ 120 w 424"/>
                <a:gd name="T55" fmla="*/ 335 h 1044"/>
                <a:gd name="T56" fmla="*/ 148 w 424"/>
                <a:gd name="T57" fmla="*/ 335 h 1044"/>
                <a:gd name="T58" fmla="*/ 148 w 424"/>
                <a:gd name="T59" fmla="*/ 303 h 1044"/>
                <a:gd name="T60" fmla="*/ 104 w 424"/>
                <a:gd name="T61" fmla="*/ 271 h 1044"/>
                <a:gd name="T62" fmla="*/ 132 w 424"/>
                <a:gd name="T63" fmla="*/ 211 h 1044"/>
                <a:gd name="T64" fmla="*/ 100 w 424"/>
                <a:gd name="T65" fmla="*/ 159 h 1044"/>
                <a:gd name="T66" fmla="*/ 108 w 424"/>
                <a:gd name="T67" fmla="*/ 123 h 1044"/>
                <a:gd name="T68" fmla="*/ 148 w 424"/>
                <a:gd name="T69" fmla="*/ 107 h 1044"/>
                <a:gd name="T70" fmla="*/ 128 w 424"/>
                <a:gd name="T71" fmla="*/ 55 h 1044"/>
                <a:gd name="T72" fmla="*/ 152 w 424"/>
                <a:gd name="T73" fmla="*/ 3 h 1044"/>
                <a:gd name="T74" fmla="*/ 184 w 424"/>
                <a:gd name="T75" fmla="*/ 0 h 1044"/>
                <a:gd name="T76" fmla="*/ 205 w 424"/>
                <a:gd name="T77" fmla="*/ 10 h 1044"/>
                <a:gd name="T78" fmla="*/ 199 w 424"/>
                <a:gd name="T79" fmla="*/ 36 h 1044"/>
                <a:gd name="T80" fmla="*/ 203 w 424"/>
                <a:gd name="T81" fmla="*/ 36 h 1044"/>
                <a:gd name="T82" fmla="*/ 246 w 424"/>
                <a:gd name="T83" fmla="*/ 41 h 1044"/>
                <a:gd name="T84" fmla="*/ 255 w 424"/>
                <a:gd name="T85" fmla="*/ 29 h 1044"/>
                <a:gd name="T86" fmla="*/ 267 w 424"/>
                <a:gd name="T87" fmla="*/ 52 h 1044"/>
                <a:gd name="T88" fmla="*/ 262 w 424"/>
                <a:gd name="T89" fmla="*/ 99 h 1044"/>
                <a:gd name="T90" fmla="*/ 231 w 424"/>
                <a:gd name="T91" fmla="*/ 146 h 1044"/>
                <a:gd name="T92" fmla="*/ 220 w 424"/>
                <a:gd name="T93" fmla="*/ 203 h 1044"/>
                <a:gd name="T94" fmla="*/ 236 w 424"/>
                <a:gd name="T95" fmla="*/ 245 h 1044"/>
                <a:gd name="T96" fmla="*/ 215 w 424"/>
                <a:gd name="T97" fmla="*/ 266 h 1044"/>
                <a:gd name="T98" fmla="*/ 236 w 424"/>
                <a:gd name="T99" fmla="*/ 323 h 1044"/>
                <a:gd name="T100" fmla="*/ 189 w 424"/>
                <a:gd name="T101" fmla="*/ 349 h 1044"/>
                <a:gd name="T102" fmla="*/ 199 w 424"/>
                <a:gd name="T103" fmla="*/ 412 h 1044"/>
                <a:gd name="T104" fmla="*/ 272 w 424"/>
                <a:gd name="T105" fmla="*/ 438 h 1044"/>
                <a:gd name="T106" fmla="*/ 288 w 424"/>
                <a:gd name="T107" fmla="*/ 479 h 1044"/>
                <a:gd name="T108" fmla="*/ 330 w 424"/>
                <a:gd name="T109" fmla="*/ 490 h 1044"/>
                <a:gd name="T110" fmla="*/ 314 w 424"/>
                <a:gd name="T111" fmla="*/ 568 h 1044"/>
                <a:gd name="T112" fmla="*/ 272 w 424"/>
                <a:gd name="T113" fmla="*/ 610 h 1044"/>
                <a:gd name="T114" fmla="*/ 298 w 424"/>
                <a:gd name="T115" fmla="*/ 636 h 1044"/>
                <a:gd name="T116" fmla="*/ 330 w 424"/>
                <a:gd name="T117" fmla="*/ 636 h 1044"/>
                <a:gd name="T118" fmla="*/ 366 w 424"/>
                <a:gd name="T119" fmla="*/ 615 h 1044"/>
                <a:gd name="T120" fmla="*/ 398 w 424"/>
                <a:gd name="T121" fmla="*/ 615 h 1044"/>
                <a:gd name="T122" fmla="*/ 424 w 424"/>
                <a:gd name="T123" fmla="*/ 64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4" h="1044">
                  <a:moveTo>
                    <a:pt x="424" y="641"/>
                  </a:moveTo>
                  <a:cubicBezTo>
                    <a:pt x="403" y="735"/>
                    <a:pt x="403" y="735"/>
                    <a:pt x="403" y="735"/>
                  </a:cubicBezTo>
                  <a:cubicBezTo>
                    <a:pt x="395" y="741"/>
                    <a:pt x="395" y="741"/>
                    <a:pt x="395" y="741"/>
                  </a:cubicBezTo>
                  <a:cubicBezTo>
                    <a:pt x="371" y="761"/>
                    <a:pt x="371" y="761"/>
                    <a:pt x="371" y="761"/>
                  </a:cubicBezTo>
                  <a:cubicBezTo>
                    <a:pt x="387" y="792"/>
                    <a:pt x="387" y="792"/>
                    <a:pt x="387" y="792"/>
                  </a:cubicBezTo>
                  <a:cubicBezTo>
                    <a:pt x="372" y="820"/>
                    <a:pt x="372" y="820"/>
                    <a:pt x="372" y="820"/>
                  </a:cubicBezTo>
                  <a:cubicBezTo>
                    <a:pt x="340" y="820"/>
                    <a:pt x="340" y="820"/>
                    <a:pt x="340" y="820"/>
                  </a:cubicBezTo>
                  <a:cubicBezTo>
                    <a:pt x="312" y="864"/>
                    <a:pt x="312" y="864"/>
                    <a:pt x="312" y="864"/>
                  </a:cubicBezTo>
                  <a:cubicBezTo>
                    <a:pt x="304" y="866"/>
                    <a:pt x="304" y="866"/>
                    <a:pt x="304" y="866"/>
                  </a:cubicBezTo>
                  <a:cubicBezTo>
                    <a:pt x="192" y="900"/>
                    <a:pt x="192" y="900"/>
                    <a:pt x="192" y="900"/>
                  </a:cubicBezTo>
                  <a:cubicBezTo>
                    <a:pt x="212" y="924"/>
                    <a:pt x="212" y="924"/>
                    <a:pt x="212" y="924"/>
                  </a:cubicBezTo>
                  <a:cubicBezTo>
                    <a:pt x="208" y="956"/>
                    <a:pt x="208" y="956"/>
                    <a:pt x="208" y="956"/>
                  </a:cubicBezTo>
                  <a:cubicBezTo>
                    <a:pt x="224" y="988"/>
                    <a:pt x="224" y="988"/>
                    <a:pt x="224" y="988"/>
                  </a:cubicBezTo>
                  <a:cubicBezTo>
                    <a:pt x="192" y="1036"/>
                    <a:pt x="192" y="1036"/>
                    <a:pt x="192" y="1036"/>
                  </a:cubicBezTo>
                  <a:cubicBezTo>
                    <a:pt x="164" y="1028"/>
                    <a:pt x="164" y="1028"/>
                    <a:pt x="164" y="1028"/>
                  </a:cubicBezTo>
                  <a:cubicBezTo>
                    <a:pt x="136" y="1044"/>
                    <a:pt x="136" y="1044"/>
                    <a:pt x="136" y="1044"/>
                  </a:cubicBezTo>
                  <a:cubicBezTo>
                    <a:pt x="116" y="1000"/>
                    <a:pt x="116" y="1000"/>
                    <a:pt x="116" y="1000"/>
                  </a:cubicBezTo>
                  <a:cubicBezTo>
                    <a:pt x="60" y="980"/>
                    <a:pt x="60" y="980"/>
                    <a:pt x="60" y="980"/>
                  </a:cubicBezTo>
                  <a:cubicBezTo>
                    <a:pt x="60" y="908"/>
                    <a:pt x="60" y="908"/>
                    <a:pt x="60" y="908"/>
                  </a:cubicBezTo>
                  <a:cubicBezTo>
                    <a:pt x="0" y="700"/>
                    <a:pt x="0" y="700"/>
                    <a:pt x="0" y="700"/>
                  </a:cubicBezTo>
                  <a:cubicBezTo>
                    <a:pt x="36" y="728"/>
                    <a:pt x="36" y="728"/>
                    <a:pt x="36" y="728"/>
                  </a:cubicBezTo>
                  <a:cubicBezTo>
                    <a:pt x="44" y="716"/>
                    <a:pt x="44" y="716"/>
                    <a:pt x="44" y="716"/>
                  </a:cubicBezTo>
                  <a:cubicBezTo>
                    <a:pt x="16" y="672"/>
                    <a:pt x="16" y="672"/>
                    <a:pt x="16" y="672"/>
                  </a:cubicBezTo>
                  <a:cubicBezTo>
                    <a:pt x="16" y="596"/>
                    <a:pt x="16" y="596"/>
                    <a:pt x="16" y="596"/>
                  </a:cubicBezTo>
                  <a:cubicBezTo>
                    <a:pt x="56" y="423"/>
                    <a:pt x="56" y="423"/>
                    <a:pt x="56" y="423"/>
                  </a:cubicBezTo>
                  <a:cubicBezTo>
                    <a:pt x="36" y="379"/>
                    <a:pt x="36" y="379"/>
                    <a:pt x="36" y="379"/>
                  </a:cubicBezTo>
                  <a:cubicBezTo>
                    <a:pt x="60" y="291"/>
                    <a:pt x="60" y="291"/>
                    <a:pt x="60" y="291"/>
                  </a:cubicBezTo>
                  <a:cubicBezTo>
                    <a:pt x="120" y="335"/>
                    <a:pt x="120" y="335"/>
                    <a:pt x="120" y="335"/>
                  </a:cubicBezTo>
                  <a:cubicBezTo>
                    <a:pt x="148" y="335"/>
                    <a:pt x="148" y="335"/>
                    <a:pt x="148" y="335"/>
                  </a:cubicBezTo>
                  <a:cubicBezTo>
                    <a:pt x="148" y="303"/>
                    <a:pt x="148" y="303"/>
                    <a:pt x="148" y="303"/>
                  </a:cubicBezTo>
                  <a:cubicBezTo>
                    <a:pt x="104" y="271"/>
                    <a:pt x="104" y="271"/>
                    <a:pt x="104" y="271"/>
                  </a:cubicBezTo>
                  <a:cubicBezTo>
                    <a:pt x="104" y="271"/>
                    <a:pt x="136" y="219"/>
                    <a:pt x="132" y="211"/>
                  </a:cubicBezTo>
                  <a:cubicBezTo>
                    <a:pt x="128" y="203"/>
                    <a:pt x="100" y="159"/>
                    <a:pt x="100" y="159"/>
                  </a:cubicBezTo>
                  <a:cubicBezTo>
                    <a:pt x="108" y="123"/>
                    <a:pt x="108" y="123"/>
                    <a:pt x="108" y="123"/>
                  </a:cubicBezTo>
                  <a:cubicBezTo>
                    <a:pt x="148" y="107"/>
                    <a:pt x="148" y="107"/>
                    <a:pt x="148" y="107"/>
                  </a:cubicBezTo>
                  <a:cubicBezTo>
                    <a:pt x="128" y="55"/>
                    <a:pt x="128" y="55"/>
                    <a:pt x="128" y="55"/>
                  </a:cubicBezTo>
                  <a:cubicBezTo>
                    <a:pt x="152" y="3"/>
                    <a:pt x="152" y="3"/>
                    <a:pt x="152" y="3"/>
                  </a:cubicBezTo>
                  <a:cubicBezTo>
                    <a:pt x="184" y="0"/>
                    <a:pt x="184" y="0"/>
                    <a:pt x="184" y="0"/>
                  </a:cubicBezTo>
                  <a:cubicBezTo>
                    <a:pt x="205" y="10"/>
                    <a:pt x="205" y="10"/>
                    <a:pt x="205" y="10"/>
                  </a:cubicBezTo>
                  <a:cubicBezTo>
                    <a:pt x="199" y="36"/>
                    <a:pt x="199" y="36"/>
                    <a:pt x="199" y="36"/>
                  </a:cubicBezTo>
                  <a:cubicBezTo>
                    <a:pt x="203" y="36"/>
                    <a:pt x="203" y="36"/>
                    <a:pt x="203" y="36"/>
                  </a:cubicBezTo>
                  <a:cubicBezTo>
                    <a:pt x="246" y="41"/>
                    <a:pt x="246" y="41"/>
                    <a:pt x="246" y="41"/>
                  </a:cubicBezTo>
                  <a:cubicBezTo>
                    <a:pt x="255" y="29"/>
                    <a:pt x="255" y="29"/>
                    <a:pt x="255" y="29"/>
                  </a:cubicBezTo>
                  <a:cubicBezTo>
                    <a:pt x="267" y="52"/>
                    <a:pt x="267" y="52"/>
                    <a:pt x="267" y="52"/>
                  </a:cubicBezTo>
                  <a:cubicBezTo>
                    <a:pt x="262" y="99"/>
                    <a:pt x="262" y="99"/>
                    <a:pt x="262" y="99"/>
                  </a:cubicBezTo>
                  <a:cubicBezTo>
                    <a:pt x="231" y="146"/>
                    <a:pt x="231" y="146"/>
                    <a:pt x="231" y="146"/>
                  </a:cubicBezTo>
                  <a:cubicBezTo>
                    <a:pt x="220" y="203"/>
                    <a:pt x="220" y="203"/>
                    <a:pt x="220" y="203"/>
                  </a:cubicBezTo>
                  <a:cubicBezTo>
                    <a:pt x="236" y="245"/>
                    <a:pt x="236" y="245"/>
                    <a:pt x="236" y="245"/>
                  </a:cubicBezTo>
                  <a:cubicBezTo>
                    <a:pt x="215" y="266"/>
                    <a:pt x="215" y="266"/>
                    <a:pt x="215" y="266"/>
                  </a:cubicBezTo>
                  <a:cubicBezTo>
                    <a:pt x="236" y="323"/>
                    <a:pt x="236" y="323"/>
                    <a:pt x="236" y="323"/>
                  </a:cubicBezTo>
                  <a:cubicBezTo>
                    <a:pt x="189" y="349"/>
                    <a:pt x="189" y="349"/>
                    <a:pt x="189" y="349"/>
                  </a:cubicBezTo>
                  <a:cubicBezTo>
                    <a:pt x="199" y="412"/>
                    <a:pt x="199" y="412"/>
                    <a:pt x="199" y="412"/>
                  </a:cubicBezTo>
                  <a:cubicBezTo>
                    <a:pt x="272" y="438"/>
                    <a:pt x="272" y="438"/>
                    <a:pt x="272" y="438"/>
                  </a:cubicBezTo>
                  <a:cubicBezTo>
                    <a:pt x="288" y="479"/>
                    <a:pt x="288" y="479"/>
                    <a:pt x="288" y="479"/>
                  </a:cubicBezTo>
                  <a:cubicBezTo>
                    <a:pt x="330" y="490"/>
                    <a:pt x="330" y="490"/>
                    <a:pt x="330" y="490"/>
                  </a:cubicBezTo>
                  <a:cubicBezTo>
                    <a:pt x="314" y="568"/>
                    <a:pt x="314" y="568"/>
                    <a:pt x="314" y="568"/>
                  </a:cubicBezTo>
                  <a:cubicBezTo>
                    <a:pt x="272" y="610"/>
                    <a:pt x="272" y="610"/>
                    <a:pt x="272" y="610"/>
                  </a:cubicBezTo>
                  <a:cubicBezTo>
                    <a:pt x="298" y="636"/>
                    <a:pt x="298" y="636"/>
                    <a:pt x="298" y="636"/>
                  </a:cubicBezTo>
                  <a:cubicBezTo>
                    <a:pt x="330" y="636"/>
                    <a:pt x="330" y="636"/>
                    <a:pt x="330" y="636"/>
                  </a:cubicBezTo>
                  <a:cubicBezTo>
                    <a:pt x="366" y="615"/>
                    <a:pt x="366" y="615"/>
                    <a:pt x="366" y="615"/>
                  </a:cubicBezTo>
                  <a:cubicBezTo>
                    <a:pt x="398" y="615"/>
                    <a:pt x="398" y="615"/>
                    <a:pt x="398" y="615"/>
                  </a:cubicBezTo>
                  <a:lnTo>
                    <a:pt x="424" y="641"/>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19" name="ปัตตานี">
              <a:extLst>
                <a:ext uri="{FF2B5EF4-FFF2-40B4-BE49-F238E27FC236}">
                  <a16:creationId xmlns:a16="http://schemas.microsoft.com/office/drawing/2014/main" id="{9703B5AB-07AC-44EE-9AB9-C5F7871BC807}"/>
                </a:ext>
              </a:extLst>
            </p:cNvPr>
            <p:cNvSpPr>
              <a:spLocks/>
            </p:cNvSpPr>
            <p:nvPr/>
          </p:nvSpPr>
          <p:spPr bwMode="auto">
            <a:xfrm>
              <a:off x="3336368" y="5991645"/>
              <a:ext cx="252382" cy="138993"/>
            </a:xfrm>
            <a:custGeom>
              <a:avLst/>
              <a:gdLst>
                <a:gd name="T0" fmla="*/ 616 w 616"/>
                <a:gd name="T1" fmla="*/ 319 h 342"/>
                <a:gd name="T2" fmla="*/ 579 w 616"/>
                <a:gd name="T3" fmla="*/ 321 h 342"/>
                <a:gd name="T4" fmla="*/ 537 w 616"/>
                <a:gd name="T5" fmla="*/ 269 h 342"/>
                <a:gd name="T6" fmla="*/ 496 w 616"/>
                <a:gd name="T7" fmla="*/ 274 h 342"/>
                <a:gd name="T8" fmla="*/ 506 w 616"/>
                <a:gd name="T9" fmla="*/ 332 h 342"/>
                <a:gd name="T10" fmla="*/ 492 w 616"/>
                <a:gd name="T11" fmla="*/ 337 h 342"/>
                <a:gd name="T12" fmla="*/ 475 w 616"/>
                <a:gd name="T13" fmla="*/ 342 h 342"/>
                <a:gd name="T14" fmla="*/ 444 w 616"/>
                <a:gd name="T15" fmla="*/ 332 h 342"/>
                <a:gd name="T16" fmla="*/ 428 w 616"/>
                <a:gd name="T17" fmla="*/ 295 h 342"/>
                <a:gd name="T18" fmla="*/ 381 w 616"/>
                <a:gd name="T19" fmla="*/ 316 h 342"/>
                <a:gd name="T20" fmla="*/ 339 w 616"/>
                <a:gd name="T21" fmla="*/ 311 h 342"/>
                <a:gd name="T22" fmla="*/ 277 w 616"/>
                <a:gd name="T23" fmla="*/ 342 h 342"/>
                <a:gd name="T24" fmla="*/ 240 w 616"/>
                <a:gd name="T25" fmla="*/ 306 h 342"/>
                <a:gd name="T26" fmla="*/ 240 w 616"/>
                <a:gd name="T27" fmla="*/ 233 h 342"/>
                <a:gd name="T28" fmla="*/ 172 w 616"/>
                <a:gd name="T29" fmla="*/ 306 h 342"/>
                <a:gd name="T30" fmla="*/ 77 w 616"/>
                <a:gd name="T31" fmla="*/ 289 h 342"/>
                <a:gd name="T32" fmla="*/ 78 w 616"/>
                <a:gd name="T33" fmla="*/ 285 h 342"/>
                <a:gd name="T34" fmla="*/ 42 w 616"/>
                <a:gd name="T35" fmla="*/ 243 h 342"/>
                <a:gd name="T36" fmla="*/ 42 w 616"/>
                <a:gd name="T37" fmla="*/ 207 h 342"/>
                <a:gd name="T38" fmla="*/ 0 w 616"/>
                <a:gd name="T39" fmla="*/ 170 h 342"/>
                <a:gd name="T40" fmla="*/ 26 w 616"/>
                <a:gd name="T41" fmla="*/ 128 h 342"/>
                <a:gd name="T42" fmla="*/ 26 w 616"/>
                <a:gd name="T43" fmla="*/ 87 h 342"/>
                <a:gd name="T44" fmla="*/ 68 w 616"/>
                <a:gd name="T45" fmla="*/ 41 h 342"/>
                <a:gd name="T46" fmla="*/ 114 w 616"/>
                <a:gd name="T47" fmla="*/ 40 h 342"/>
                <a:gd name="T48" fmla="*/ 170 w 616"/>
                <a:gd name="T49" fmla="*/ 0 h 342"/>
                <a:gd name="T50" fmla="*/ 206 w 616"/>
                <a:gd name="T51" fmla="*/ 0 h 342"/>
                <a:gd name="T52" fmla="*/ 254 w 616"/>
                <a:gd name="T53" fmla="*/ 24 h 342"/>
                <a:gd name="T54" fmla="*/ 270 w 616"/>
                <a:gd name="T55" fmla="*/ 0 h 342"/>
                <a:gd name="T56" fmla="*/ 310 w 616"/>
                <a:gd name="T57" fmla="*/ 0 h 342"/>
                <a:gd name="T58" fmla="*/ 326 w 616"/>
                <a:gd name="T59" fmla="*/ 12 h 342"/>
                <a:gd name="T60" fmla="*/ 398 w 616"/>
                <a:gd name="T61" fmla="*/ 20 h 342"/>
                <a:gd name="T62" fmla="*/ 450 w 616"/>
                <a:gd name="T63" fmla="*/ 40 h 342"/>
                <a:gd name="T64" fmla="*/ 514 w 616"/>
                <a:gd name="T65" fmla="*/ 156 h 342"/>
                <a:gd name="T66" fmla="*/ 533 w 616"/>
                <a:gd name="T67" fmla="*/ 187 h 342"/>
                <a:gd name="T68" fmla="*/ 590 w 616"/>
                <a:gd name="T69" fmla="*/ 276 h 342"/>
                <a:gd name="T70" fmla="*/ 616 w 616"/>
                <a:gd name="T71" fmla="*/ 31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6" h="342">
                  <a:moveTo>
                    <a:pt x="616" y="319"/>
                  </a:moveTo>
                  <a:cubicBezTo>
                    <a:pt x="598" y="320"/>
                    <a:pt x="582" y="321"/>
                    <a:pt x="579" y="321"/>
                  </a:cubicBezTo>
                  <a:cubicBezTo>
                    <a:pt x="574" y="321"/>
                    <a:pt x="537" y="269"/>
                    <a:pt x="537" y="269"/>
                  </a:cubicBezTo>
                  <a:cubicBezTo>
                    <a:pt x="496" y="274"/>
                    <a:pt x="496" y="274"/>
                    <a:pt x="496" y="274"/>
                  </a:cubicBezTo>
                  <a:cubicBezTo>
                    <a:pt x="506" y="332"/>
                    <a:pt x="506" y="332"/>
                    <a:pt x="506" y="332"/>
                  </a:cubicBezTo>
                  <a:cubicBezTo>
                    <a:pt x="492" y="337"/>
                    <a:pt x="492" y="337"/>
                    <a:pt x="492" y="337"/>
                  </a:cubicBezTo>
                  <a:cubicBezTo>
                    <a:pt x="475" y="342"/>
                    <a:pt x="475" y="342"/>
                    <a:pt x="475" y="342"/>
                  </a:cubicBezTo>
                  <a:cubicBezTo>
                    <a:pt x="444" y="332"/>
                    <a:pt x="444" y="332"/>
                    <a:pt x="444" y="332"/>
                  </a:cubicBezTo>
                  <a:cubicBezTo>
                    <a:pt x="428" y="295"/>
                    <a:pt x="428" y="295"/>
                    <a:pt x="428" y="295"/>
                  </a:cubicBezTo>
                  <a:cubicBezTo>
                    <a:pt x="381" y="316"/>
                    <a:pt x="381" y="316"/>
                    <a:pt x="381" y="316"/>
                  </a:cubicBezTo>
                  <a:cubicBezTo>
                    <a:pt x="339" y="311"/>
                    <a:pt x="339" y="311"/>
                    <a:pt x="339" y="311"/>
                  </a:cubicBezTo>
                  <a:cubicBezTo>
                    <a:pt x="277" y="342"/>
                    <a:pt x="277" y="342"/>
                    <a:pt x="277" y="342"/>
                  </a:cubicBezTo>
                  <a:cubicBezTo>
                    <a:pt x="240" y="306"/>
                    <a:pt x="240" y="306"/>
                    <a:pt x="240" y="306"/>
                  </a:cubicBezTo>
                  <a:cubicBezTo>
                    <a:pt x="240" y="233"/>
                    <a:pt x="240" y="233"/>
                    <a:pt x="240" y="233"/>
                  </a:cubicBezTo>
                  <a:cubicBezTo>
                    <a:pt x="172" y="306"/>
                    <a:pt x="172" y="306"/>
                    <a:pt x="172" y="306"/>
                  </a:cubicBezTo>
                  <a:cubicBezTo>
                    <a:pt x="77" y="289"/>
                    <a:pt x="77" y="289"/>
                    <a:pt x="77" y="289"/>
                  </a:cubicBezTo>
                  <a:cubicBezTo>
                    <a:pt x="78" y="285"/>
                    <a:pt x="78" y="285"/>
                    <a:pt x="78" y="285"/>
                  </a:cubicBezTo>
                  <a:cubicBezTo>
                    <a:pt x="42" y="243"/>
                    <a:pt x="42" y="243"/>
                    <a:pt x="42" y="243"/>
                  </a:cubicBezTo>
                  <a:cubicBezTo>
                    <a:pt x="42" y="207"/>
                    <a:pt x="42" y="207"/>
                    <a:pt x="42" y="207"/>
                  </a:cubicBezTo>
                  <a:cubicBezTo>
                    <a:pt x="0" y="170"/>
                    <a:pt x="0" y="170"/>
                    <a:pt x="0" y="170"/>
                  </a:cubicBezTo>
                  <a:cubicBezTo>
                    <a:pt x="26" y="128"/>
                    <a:pt x="26" y="128"/>
                    <a:pt x="26" y="128"/>
                  </a:cubicBezTo>
                  <a:cubicBezTo>
                    <a:pt x="26" y="87"/>
                    <a:pt x="26" y="87"/>
                    <a:pt x="26" y="87"/>
                  </a:cubicBezTo>
                  <a:cubicBezTo>
                    <a:pt x="68" y="41"/>
                    <a:pt x="68" y="41"/>
                    <a:pt x="68" y="41"/>
                  </a:cubicBezTo>
                  <a:cubicBezTo>
                    <a:pt x="93" y="40"/>
                    <a:pt x="114" y="40"/>
                    <a:pt x="114" y="40"/>
                  </a:cubicBezTo>
                  <a:cubicBezTo>
                    <a:pt x="170" y="0"/>
                    <a:pt x="170" y="0"/>
                    <a:pt x="170" y="0"/>
                  </a:cubicBezTo>
                  <a:cubicBezTo>
                    <a:pt x="206" y="0"/>
                    <a:pt x="206" y="0"/>
                    <a:pt x="206" y="0"/>
                  </a:cubicBezTo>
                  <a:cubicBezTo>
                    <a:pt x="254" y="24"/>
                    <a:pt x="254" y="24"/>
                    <a:pt x="254" y="24"/>
                  </a:cubicBezTo>
                  <a:cubicBezTo>
                    <a:pt x="270" y="0"/>
                    <a:pt x="270" y="0"/>
                    <a:pt x="270" y="0"/>
                  </a:cubicBezTo>
                  <a:cubicBezTo>
                    <a:pt x="310" y="0"/>
                    <a:pt x="310" y="0"/>
                    <a:pt x="310" y="0"/>
                  </a:cubicBezTo>
                  <a:cubicBezTo>
                    <a:pt x="326" y="12"/>
                    <a:pt x="326" y="12"/>
                    <a:pt x="326" y="12"/>
                  </a:cubicBezTo>
                  <a:cubicBezTo>
                    <a:pt x="398" y="20"/>
                    <a:pt x="398" y="20"/>
                    <a:pt x="398" y="20"/>
                  </a:cubicBezTo>
                  <a:cubicBezTo>
                    <a:pt x="450" y="40"/>
                    <a:pt x="450" y="40"/>
                    <a:pt x="450" y="40"/>
                  </a:cubicBezTo>
                  <a:cubicBezTo>
                    <a:pt x="514" y="156"/>
                    <a:pt x="514" y="156"/>
                    <a:pt x="514" y="156"/>
                  </a:cubicBezTo>
                  <a:cubicBezTo>
                    <a:pt x="533" y="187"/>
                    <a:pt x="533" y="187"/>
                    <a:pt x="533" y="187"/>
                  </a:cubicBezTo>
                  <a:cubicBezTo>
                    <a:pt x="590" y="276"/>
                    <a:pt x="590" y="276"/>
                    <a:pt x="590" y="276"/>
                  </a:cubicBezTo>
                  <a:lnTo>
                    <a:pt x="616" y="319"/>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20" name="นราธิวาส">
              <a:extLst>
                <a:ext uri="{FF2B5EF4-FFF2-40B4-BE49-F238E27FC236}">
                  <a16:creationId xmlns:a16="http://schemas.microsoft.com/office/drawing/2014/main" id="{4BC0AA74-40CE-4AEB-B477-26CB5C8951B7}"/>
                </a:ext>
              </a:extLst>
            </p:cNvPr>
            <p:cNvSpPr>
              <a:spLocks/>
            </p:cNvSpPr>
            <p:nvPr/>
          </p:nvSpPr>
          <p:spPr bwMode="auto">
            <a:xfrm>
              <a:off x="3462560" y="6101376"/>
              <a:ext cx="245066" cy="301761"/>
            </a:xfrm>
            <a:custGeom>
              <a:avLst/>
              <a:gdLst>
                <a:gd name="T0" fmla="*/ 586 w 598"/>
                <a:gd name="T1" fmla="*/ 327 h 739"/>
                <a:gd name="T2" fmla="*/ 590 w 598"/>
                <a:gd name="T3" fmla="*/ 367 h 739"/>
                <a:gd name="T4" fmla="*/ 582 w 598"/>
                <a:gd name="T5" fmla="*/ 419 h 739"/>
                <a:gd name="T6" fmla="*/ 550 w 598"/>
                <a:gd name="T7" fmla="*/ 455 h 739"/>
                <a:gd name="T8" fmla="*/ 482 w 598"/>
                <a:gd name="T9" fmla="*/ 503 h 739"/>
                <a:gd name="T10" fmla="*/ 454 w 598"/>
                <a:gd name="T11" fmla="*/ 579 h 739"/>
                <a:gd name="T12" fmla="*/ 474 w 598"/>
                <a:gd name="T13" fmla="*/ 611 h 739"/>
                <a:gd name="T14" fmla="*/ 450 w 598"/>
                <a:gd name="T15" fmla="*/ 647 h 739"/>
                <a:gd name="T16" fmla="*/ 418 w 598"/>
                <a:gd name="T17" fmla="*/ 647 h 739"/>
                <a:gd name="T18" fmla="*/ 410 w 598"/>
                <a:gd name="T19" fmla="*/ 691 h 739"/>
                <a:gd name="T20" fmla="*/ 374 w 598"/>
                <a:gd name="T21" fmla="*/ 691 h 739"/>
                <a:gd name="T22" fmla="*/ 370 w 598"/>
                <a:gd name="T23" fmla="*/ 739 h 739"/>
                <a:gd name="T24" fmla="*/ 310 w 598"/>
                <a:gd name="T25" fmla="*/ 683 h 739"/>
                <a:gd name="T26" fmla="*/ 282 w 598"/>
                <a:gd name="T27" fmla="*/ 687 h 739"/>
                <a:gd name="T28" fmla="*/ 270 w 598"/>
                <a:gd name="T29" fmla="*/ 699 h 739"/>
                <a:gd name="T30" fmla="*/ 266 w 598"/>
                <a:gd name="T31" fmla="*/ 719 h 739"/>
                <a:gd name="T32" fmla="*/ 250 w 598"/>
                <a:gd name="T33" fmla="*/ 719 h 739"/>
                <a:gd name="T34" fmla="*/ 250 w 598"/>
                <a:gd name="T35" fmla="*/ 695 h 739"/>
                <a:gd name="T36" fmla="*/ 226 w 598"/>
                <a:gd name="T37" fmla="*/ 663 h 739"/>
                <a:gd name="T38" fmla="*/ 222 w 598"/>
                <a:gd name="T39" fmla="*/ 615 h 739"/>
                <a:gd name="T40" fmla="*/ 190 w 598"/>
                <a:gd name="T41" fmla="*/ 611 h 739"/>
                <a:gd name="T42" fmla="*/ 190 w 598"/>
                <a:gd name="T43" fmla="*/ 583 h 739"/>
                <a:gd name="T44" fmla="*/ 176 w 598"/>
                <a:gd name="T45" fmla="*/ 574 h 739"/>
                <a:gd name="T46" fmla="*/ 158 w 598"/>
                <a:gd name="T47" fmla="*/ 563 h 739"/>
                <a:gd name="T48" fmla="*/ 106 w 598"/>
                <a:gd name="T49" fmla="*/ 587 h 739"/>
                <a:gd name="T50" fmla="*/ 99 w 598"/>
                <a:gd name="T51" fmla="*/ 595 h 739"/>
                <a:gd name="T52" fmla="*/ 99 w 598"/>
                <a:gd name="T53" fmla="*/ 522 h 739"/>
                <a:gd name="T54" fmla="*/ 57 w 598"/>
                <a:gd name="T55" fmla="*/ 438 h 739"/>
                <a:gd name="T56" fmla="*/ 0 w 598"/>
                <a:gd name="T57" fmla="*/ 407 h 739"/>
                <a:gd name="T58" fmla="*/ 0 w 598"/>
                <a:gd name="T59" fmla="*/ 329 h 739"/>
                <a:gd name="T60" fmla="*/ 31 w 598"/>
                <a:gd name="T61" fmla="*/ 287 h 739"/>
                <a:gd name="T62" fmla="*/ 26 w 598"/>
                <a:gd name="T63" fmla="*/ 214 h 739"/>
                <a:gd name="T64" fmla="*/ 42 w 598"/>
                <a:gd name="T65" fmla="*/ 146 h 739"/>
                <a:gd name="T66" fmla="*/ 146 w 598"/>
                <a:gd name="T67" fmla="*/ 125 h 739"/>
                <a:gd name="T68" fmla="*/ 193 w 598"/>
                <a:gd name="T69" fmla="*/ 89 h 739"/>
                <a:gd name="T70" fmla="*/ 184 w 598"/>
                <a:gd name="T71" fmla="*/ 68 h 739"/>
                <a:gd name="T72" fmla="*/ 198 w 598"/>
                <a:gd name="T73" fmla="*/ 63 h 739"/>
                <a:gd name="T74" fmla="*/ 188 w 598"/>
                <a:gd name="T75" fmla="*/ 5 h 739"/>
                <a:gd name="T76" fmla="*/ 229 w 598"/>
                <a:gd name="T77" fmla="*/ 0 h 739"/>
                <a:gd name="T78" fmla="*/ 271 w 598"/>
                <a:gd name="T79" fmla="*/ 52 h 739"/>
                <a:gd name="T80" fmla="*/ 308 w 598"/>
                <a:gd name="T81" fmla="*/ 50 h 739"/>
                <a:gd name="T82" fmla="*/ 330 w 598"/>
                <a:gd name="T83" fmla="*/ 87 h 739"/>
                <a:gd name="T84" fmla="*/ 374 w 598"/>
                <a:gd name="T85" fmla="*/ 123 h 739"/>
                <a:gd name="T86" fmla="*/ 400 w 598"/>
                <a:gd name="T87" fmla="*/ 136 h 739"/>
                <a:gd name="T88" fmla="*/ 422 w 598"/>
                <a:gd name="T89" fmla="*/ 147 h 739"/>
                <a:gd name="T90" fmla="*/ 454 w 598"/>
                <a:gd name="T91" fmla="*/ 191 h 739"/>
                <a:gd name="T92" fmla="*/ 510 w 598"/>
                <a:gd name="T93" fmla="*/ 243 h 739"/>
                <a:gd name="T94" fmla="*/ 530 w 598"/>
                <a:gd name="T95" fmla="*/ 243 h 739"/>
                <a:gd name="T96" fmla="*/ 554 w 598"/>
                <a:gd name="T97" fmla="*/ 267 h 739"/>
                <a:gd name="T98" fmla="*/ 598 w 598"/>
                <a:gd name="T99" fmla="*/ 299 h 739"/>
                <a:gd name="T100" fmla="*/ 586 w 598"/>
                <a:gd name="T101" fmla="*/ 327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8" h="739">
                  <a:moveTo>
                    <a:pt x="586" y="327"/>
                  </a:moveTo>
                  <a:cubicBezTo>
                    <a:pt x="590" y="367"/>
                    <a:pt x="590" y="367"/>
                    <a:pt x="590" y="367"/>
                  </a:cubicBezTo>
                  <a:cubicBezTo>
                    <a:pt x="582" y="419"/>
                    <a:pt x="582" y="419"/>
                    <a:pt x="582" y="419"/>
                  </a:cubicBezTo>
                  <a:cubicBezTo>
                    <a:pt x="582" y="419"/>
                    <a:pt x="558" y="455"/>
                    <a:pt x="550" y="455"/>
                  </a:cubicBezTo>
                  <a:cubicBezTo>
                    <a:pt x="542" y="455"/>
                    <a:pt x="486" y="495"/>
                    <a:pt x="482" y="503"/>
                  </a:cubicBezTo>
                  <a:cubicBezTo>
                    <a:pt x="478" y="511"/>
                    <a:pt x="454" y="579"/>
                    <a:pt x="454" y="579"/>
                  </a:cubicBezTo>
                  <a:cubicBezTo>
                    <a:pt x="474" y="611"/>
                    <a:pt x="474" y="611"/>
                    <a:pt x="474" y="611"/>
                  </a:cubicBezTo>
                  <a:cubicBezTo>
                    <a:pt x="474" y="611"/>
                    <a:pt x="462" y="647"/>
                    <a:pt x="450" y="647"/>
                  </a:cubicBezTo>
                  <a:cubicBezTo>
                    <a:pt x="438" y="647"/>
                    <a:pt x="418" y="643"/>
                    <a:pt x="418" y="647"/>
                  </a:cubicBezTo>
                  <a:cubicBezTo>
                    <a:pt x="418" y="651"/>
                    <a:pt x="414" y="691"/>
                    <a:pt x="410" y="691"/>
                  </a:cubicBezTo>
                  <a:cubicBezTo>
                    <a:pt x="406" y="691"/>
                    <a:pt x="370" y="687"/>
                    <a:pt x="374" y="691"/>
                  </a:cubicBezTo>
                  <a:cubicBezTo>
                    <a:pt x="378" y="695"/>
                    <a:pt x="370" y="739"/>
                    <a:pt x="370" y="739"/>
                  </a:cubicBezTo>
                  <a:cubicBezTo>
                    <a:pt x="310" y="683"/>
                    <a:pt x="310" y="683"/>
                    <a:pt x="310" y="683"/>
                  </a:cubicBezTo>
                  <a:cubicBezTo>
                    <a:pt x="282" y="687"/>
                    <a:pt x="282" y="687"/>
                    <a:pt x="282" y="687"/>
                  </a:cubicBezTo>
                  <a:cubicBezTo>
                    <a:pt x="270" y="699"/>
                    <a:pt x="270" y="699"/>
                    <a:pt x="270" y="699"/>
                  </a:cubicBezTo>
                  <a:cubicBezTo>
                    <a:pt x="266" y="719"/>
                    <a:pt x="266" y="719"/>
                    <a:pt x="266" y="719"/>
                  </a:cubicBezTo>
                  <a:cubicBezTo>
                    <a:pt x="266" y="719"/>
                    <a:pt x="250" y="723"/>
                    <a:pt x="250" y="719"/>
                  </a:cubicBezTo>
                  <a:cubicBezTo>
                    <a:pt x="250" y="715"/>
                    <a:pt x="254" y="695"/>
                    <a:pt x="250" y="695"/>
                  </a:cubicBezTo>
                  <a:cubicBezTo>
                    <a:pt x="246" y="695"/>
                    <a:pt x="226" y="663"/>
                    <a:pt x="226" y="663"/>
                  </a:cubicBezTo>
                  <a:cubicBezTo>
                    <a:pt x="222" y="615"/>
                    <a:pt x="222" y="615"/>
                    <a:pt x="222" y="615"/>
                  </a:cubicBezTo>
                  <a:cubicBezTo>
                    <a:pt x="190" y="611"/>
                    <a:pt x="190" y="611"/>
                    <a:pt x="190" y="611"/>
                  </a:cubicBezTo>
                  <a:cubicBezTo>
                    <a:pt x="190" y="583"/>
                    <a:pt x="190" y="583"/>
                    <a:pt x="190" y="583"/>
                  </a:cubicBezTo>
                  <a:cubicBezTo>
                    <a:pt x="176" y="574"/>
                    <a:pt x="176" y="574"/>
                    <a:pt x="176" y="574"/>
                  </a:cubicBezTo>
                  <a:cubicBezTo>
                    <a:pt x="158" y="563"/>
                    <a:pt x="158" y="563"/>
                    <a:pt x="158" y="563"/>
                  </a:cubicBezTo>
                  <a:cubicBezTo>
                    <a:pt x="106" y="587"/>
                    <a:pt x="106" y="587"/>
                    <a:pt x="106" y="587"/>
                  </a:cubicBezTo>
                  <a:cubicBezTo>
                    <a:pt x="99" y="595"/>
                    <a:pt x="99" y="595"/>
                    <a:pt x="99" y="595"/>
                  </a:cubicBezTo>
                  <a:cubicBezTo>
                    <a:pt x="99" y="522"/>
                    <a:pt x="99" y="522"/>
                    <a:pt x="99" y="522"/>
                  </a:cubicBezTo>
                  <a:cubicBezTo>
                    <a:pt x="57" y="438"/>
                    <a:pt x="57" y="438"/>
                    <a:pt x="57" y="438"/>
                  </a:cubicBezTo>
                  <a:cubicBezTo>
                    <a:pt x="0" y="407"/>
                    <a:pt x="0" y="407"/>
                    <a:pt x="0" y="407"/>
                  </a:cubicBezTo>
                  <a:cubicBezTo>
                    <a:pt x="0" y="329"/>
                    <a:pt x="0" y="329"/>
                    <a:pt x="0" y="329"/>
                  </a:cubicBezTo>
                  <a:cubicBezTo>
                    <a:pt x="31" y="287"/>
                    <a:pt x="31" y="287"/>
                    <a:pt x="31" y="287"/>
                  </a:cubicBezTo>
                  <a:cubicBezTo>
                    <a:pt x="26" y="214"/>
                    <a:pt x="26" y="214"/>
                    <a:pt x="26" y="214"/>
                  </a:cubicBezTo>
                  <a:cubicBezTo>
                    <a:pt x="42" y="146"/>
                    <a:pt x="42" y="146"/>
                    <a:pt x="42" y="146"/>
                  </a:cubicBezTo>
                  <a:cubicBezTo>
                    <a:pt x="146" y="125"/>
                    <a:pt x="146" y="125"/>
                    <a:pt x="146" y="125"/>
                  </a:cubicBezTo>
                  <a:cubicBezTo>
                    <a:pt x="193" y="89"/>
                    <a:pt x="193" y="89"/>
                    <a:pt x="193" y="89"/>
                  </a:cubicBezTo>
                  <a:cubicBezTo>
                    <a:pt x="184" y="68"/>
                    <a:pt x="184" y="68"/>
                    <a:pt x="184" y="68"/>
                  </a:cubicBezTo>
                  <a:cubicBezTo>
                    <a:pt x="198" y="63"/>
                    <a:pt x="198" y="63"/>
                    <a:pt x="198" y="63"/>
                  </a:cubicBezTo>
                  <a:cubicBezTo>
                    <a:pt x="188" y="5"/>
                    <a:pt x="188" y="5"/>
                    <a:pt x="188" y="5"/>
                  </a:cubicBezTo>
                  <a:cubicBezTo>
                    <a:pt x="229" y="0"/>
                    <a:pt x="229" y="0"/>
                    <a:pt x="229" y="0"/>
                  </a:cubicBezTo>
                  <a:cubicBezTo>
                    <a:pt x="229" y="0"/>
                    <a:pt x="266" y="52"/>
                    <a:pt x="271" y="52"/>
                  </a:cubicBezTo>
                  <a:cubicBezTo>
                    <a:pt x="274" y="52"/>
                    <a:pt x="290" y="51"/>
                    <a:pt x="308" y="50"/>
                  </a:cubicBezTo>
                  <a:cubicBezTo>
                    <a:pt x="330" y="87"/>
                    <a:pt x="330" y="87"/>
                    <a:pt x="330" y="87"/>
                  </a:cubicBezTo>
                  <a:cubicBezTo>
                    <a:pt x="374" y="123"/>
                    <a:pt x="374" y="123"/>
                    <a:pt x="374" y="123"/>
                  </a:cubicBezTo>
                  <a:cubicBezTo>
                    <a:pt x="400" y="136"/>
                    <a:pt x="400" y="136"/>
                    <a:pt x="400" y="136"/>
                  </a:cubicBezTo>
                  <a:cubicBezTo>
                    <a:pt x="422" y="147"/>
                    <a:pt x="422" y="147"/>
                    <a:pt x="422" y="147"/>
                  </a:cubicBezTo>
                  <a:cubicBezTo>
                    <a:pt x="454" y="191"/>
                    <a:pt x="454" y="191"/>
                    <a:pt x="454" y="191"/>
                  </a:cubicBezTo>
                  <a:cubicBezTo>
                    <a:pt x="510" y="243"/>
                    <a:pt x="510" y="243"/>
                    <a:pt x="510" y="243"/>
                  </a:cubicBezTo>
                  <a:cubicBezTo>
                    <a:pt x="530" y="243"/>
                    <a:pt x="530" y="243"/>
                    <a:pt x="530" y="243"/>
                  </a:cubicBezTo>
                  <a:cubicBezTo>
                    <a:pt x="554" y="267"/>
                    <a:pt x="554" y="267"/>
                    <a:pt x="554" y="267"/>
                  </a:cubicBezTo>
                  <a:cubicBezTo>
                    <a:pt x="598" y="299"/>
                    <a:pt x="598" y="299"/>
                    <a:pt x="598" y="299"/>
                  </a:cubicBezTo>
                  <a:lnTo>
                    <a:pt x="586" y="327"/>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21" name="นครศรีธรรมราช">
              <a:extLst>
                <a:ext uri="{FF2B5EF4-FFF2-40B4-BE49-F238E27FC236}">
                  <a16:creationId xmlns:a16="http://schemas.microsoft.com/office/drawing/2014/main" id="{32AA29A1-AB17-4B61-A65B-1AD759082990}"/>
                </a:ext>
              </a:extLst>
            </p:cNvPr>
            <p:cNvSpPr>
              <a:spLocks/>
            </p:cNvSpPr>
            <p:nvPr/>
          </p:nvSpPr>
          <p:spPr bwMode="auto">
            <a:xfrm>
              <a:off x="2698099" y="5132084"/>
              <a:ext cx="389546" cy="532197"/>
            </a:xfrm>
            <a:custGeom>
              <a:avLst/>
              <a:gdLst>
                <a:gd name="T0" fmla="*/ 892 w 952"/>
                <a:gd name="T1" fmla="*/ 1242 h 1305"/>
                <a:gd name="T2" fmla="*/ 751 w 952"/>
                <a:gd name="T3" fmla="*/ 1284 h 1305"/>
                <a:gd name="T4" fmla="*/ 615 w 952"/>
                <a:gd name="T5" fmla="*/ 1274 h 1305"/>
                <a:gd name="T6" fmla="*/ 506 w 952"/>
                <a:gd name="T7" fmla="*/ 1258 h 1305"/>
                <a:gd name="T8" fmla="*/ 439 w 952"/>
                <a:gd name="T9" fmla="*/ 1299 h 1305"/>
                <a:gd name="T10" fmla="*/ 433 w 952"/>
                <a:gd name="T11" fmla="*/ 1211 h 1305"/>
                <a:gd name="T12" fmla="*/ 422 w 952"/>
                <a:gd name="T13" fmla="*/ 1159 h 1305"/>
                <a:gd name="T14" fmla="*/ 344 w 952"/>
                <a:gd name="T15" fmla="*/ 1159 h 1305"/>
                <a:gd name="T16" fmla="*/ 255 w 952"/>
                <a:gd name="T17" fmla="*/ 1274 h 1305"/>
                <a:gd name="T18" fmla="*/ 146 w 952"/>
                <a:gd name="T19" fmla="*/ 1232 h 1305"/>
                <a:gd name="T20" fmla="*/ 130 w 952"/>
                <a:gd name="T21" fmla="*/ 1216 h 1305"/>
                <a:gd name="T22" fmla="*/ 130 w 952"/>
                <a:gd name="T23" fmla="*/ 1049 h 1305"/>
                <a:gd name="T24" fmla="*/ 42 w 952"/>
                <a:gd name="T25" fmla="*/ 1008 h 1305"/>
                <a:gd name="T26" fmla="*/ 57 w 952"/>
                <a:gd name="T27" fmla="*/ 961 h 1305"/>
                <a:gd name="T28" fmla="*/ 42 w 952"/>
                <a:gd name="T29" fmla="*/ 882 h 1305"/>
                <a:gd name="T30" fmla="*/ 0 w 952"/>
                <a:gd name="T31" fmla="*/ 820 h 1305"/>
                <a:gd name="T32" fmla="*/ 130 w 952"/>
                <a:gd name="T33" fmla="*/ 716 h 1305"/>
                <a:gd name="T34" fmla="*/ 193 w 952"/>
                <a:gd name="T35" fmla="*/ 648 h 1305"/>
                <a:gd name="T36" fmla="*/ 250 w 952"/>
                <a:gd name="T37" fmla="*/ 528 h 1305"/>
                <a:gd name="T38" fmla="*/ 281 w 952"/>
                <a:gd name="T39" fmla="*/ 387 h 1305"/>
                <a:gd name="T40" fmla="*/ 386 w 952"/>
                <a:gd name="T41" fmla="*/ 340 h 1305"/>
                <a:gd name="T42" fmla="*/ 433 w 952"/>
                <a:gd name="T43" fmla="*/ 241 h 1305"/>
                <a:gd name="T44" fmla="*/ 469 w 952"/>
                <a:gd name="T45" fmla="*/ 184 h 1305"/>
                <a:gd name="T46" fmla="*/ 417 w 952"/>
                <a:gd name="T47" fmla="*/ 137 h 1305"/>
                <a:gd name="T48" fmla="*/ 448 w 952"/>
                <a:gd name="T49" fmla="*/ 53 h 1305"/>
                <a:gd name="T50" fmla="*/ 469 w 952"/>
                <a:gd name="T51" fmla="*/ 0 h 1305"/>
                <a:gd name="T52" fmla="*/ 512 w 952"/>
                <a:gd name="T53" fmla="*/ 4 h 1305"/>
                <a:gd name="T54" fmla="*/ 552 w 952"/>
                <a:gd name="T55" fmla="*/ 140 h 1305"/>
                <a:gd name="T56" fmla="*/ 584 w 952"/>
                <a:gd name="T57" fmla="*/ 368 h 1305"/>
                <a:gd name="T58" fmla="*/ 612 w 952"/>
                <a:gd name="T59" fmla="*/ 513 h 1305"/>
                <a:gd name="T60" fmla="*/ 680 w 952"/>
                <a:gd name="T61" fmla="*/ 661 h 1305"/>
                <a:gd name="T62" fmla="*/ 780 w 952"/>
                <a:gd name="T63" fmla="*/ 801 h 1305"/>
                <a:gd name="T64" fmla="*/ 824 w 952"/>
                <a:gd name="T65" fmla="*/ 729 h 1305"/>
                <a:gd name="T66" fmla="*/ 901 w 952"/>
                <a:gd name="T67" fmla="*/ 921 h 1305"/>
                <a:gd name="T68" fmla="*/ 947 w 952"/>
                <a:gd name="T69" fmla="*/ 119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2" h="1305">
                  <a:moveTo>
                    <a:pt x="952" y="1224"/>
                  </a:moveTo>
                  <a:cubicBezTo>
                    <a:pt x="892" y="1242"/>
                    <a:pt x="892" y="1242"/>
                    <a:pt x="892" y="1242"/>
                  </a:cubicBezTo>
                  <a:cubicBezTo>
                    <a:pt x="829" y="1284"/>
                    <a:pt x="829" y="1284"/>
                    <a:pt x="829" y="1284"/>
                  </a:cubicBezTo>
                  <a:cubicBezTo>
                    <a:pt x="751" y="1284"/>
                    <a:pt x="751" y="1284"/>
                    <a:pt x="751" y="1284"/>
                  </a:cubicBezTo>
                  <a:cubicBezTo>
                    <a:pt x="720" y="1305"/>
                    <a:pt x="720" y="1305"/>
                    <a:pt x="720" y="1305"/>
                  </a:cubicBezTo>
                  <a:cubicBezTo>
                    <a:pt x="615" y="1274"/>
                    <a:pt x="615" y="1274"/>
                    <a:pt x="615" y="1274"/>
                  </a:cubicBezTo>
                  <a:cubicBezTo>
                    <a:pt x="579" y="1274"/>
                    <a:pt x="579" y="1274"/>
                    <a:pt x="579" y="1274"/>
                  </a:cubicBezTo>
                  <a:cubicBezTo>
                    <a:pt x="506" y="1258"/>
                    <a:pt x="506" y="1258"/>
                    <a:pt x="506" y="1258"/>
                  </a:cubicBezTo>
                  <a:cubicBezTo>
                    <a:pt x="469" y="1294"/>
                    <a:pt x="469" y="1294"/>
                    <a:pt x="469" y="1294"/>
                  </a:cubicBezTo>
                  <a:cubicBezTo>
                    <a:pt x="439" y="1299"/>
                    <a:pt x="439" y="1299"/>
                    <a:pt x="439" y="1299"/>
                  </a:cubicBezTo>
                  <a:cubicBezTo>
                    <a:pt x="433" y="1284"/>
                    <a:pt x="433" y="1284"/>
                    <a:pt x="433" y="1284"/>
                  </a:cubicBezTo>
                  <a:cubicBezTo>
                    <a:pt x="433" y="1211"/>
                    <a:pt x="433" y="1211"/>
                    <a:pt x="433" y="1211"/>
                  </a:cubicBezTo>
                  <a:cubicBezTo>
                    <a:pt x="448" y="1185"/>
                    <a:pt x="448" y="1185"/>
                    <a:pt x="448" y="1185"/>
                  </a:cubicBezTo>
                  <a:cubicBezTo>
                    <a:pt x="422" y="1159"/>
                    <a:pt x="422" y="1159"/>
                    <a:pt x="422" y="1159"/>
                  </a:cubicBezTo>
                  <a:cubicBezTo>
                    <a:pt x="386" y="1164"/>
                    <a:pt x="386" y="1164"/>
                    <a:pt x="386" y="1164"/>
                  </a:cubicBezTo>
                  <a:cubicBezTo>
                    <a:pt x="344" y="1159"/>
                    <a:pt x="344" y="1159"/>
                    <a:pt x="344" y="1159"/>
                  </a:cubicBezTo>
                  <a:cubicBezTo>
                    <a:pt x="344" y="1159"/>
                    <a:pt x="276" y="1221"/>
                    <a:pt x="271" y="1232"/>
                  </a:cubicBezTo>
                  <a:cubicBezTo>
                    <a:pt x="266" y="1242"/>
                    <a:pt x="255" y="1274"/>
                    <a:pt x="255" y="1274"/>
                  </a:cubicBezTo>
                  <a:cubicBezTo>
                    <a:pt x="156" y="1274"/>
                    <a:pt x="156" y="1274"/>
                    <a:pt x="156" y="1274"/>
                  </a:cubicBezTo>
                  <a:cubicBezTo>
                    <a:pt x="146" y="1232"/>
                    <a:pt x="146" y="1232"/>
                    <a:pt x="146" y="1232"/>
                  </a:cubicBezTo>
                  <a:cubicBezTo>
                    <a:pt x="124" y="1219"/>
                    <a:pt x="124" y="1219"/>
                    <a:pt x="124" y="1219"/>
                  </a:cubicBezTo>
                  <a:cubicBezTo>
                    <a:pt x="130" y="1216"/>
                    <a:pt x="130" y="1216"/>
                    <a:pt x="130" y="1216"/>
                  </a:cubicBezTo>
                  <a:cubicBezTo>
                    <a:pt x="156" y="1159"/>
                    <a:pt x="156" y="1159"/>
                    <a:pt x="156" y="1159"/>
                  </a:cubicBezTo>
                  <a:cubicBezTo>
                    <a:pt x="156" y="1159"/>
                    <a:pt x="135" y="1055"/>
                    <a:pt x="130" y="1049"/>
                  </a:cubicBezTo>
                  <a:cubicBezTo>
                    <a:pt x="125" y="1044"/>
                    <a:pt x="47" y="1049"/>
                    <a:pt x="47" y="1049"/>
                  </a:cubicBezTo>
                  <a:cubicBezTo>
                    <a:pt x="42" y="1008"/>
                    <a:pt x="42" y="1008"/>
                    <a:pt x="42" y="1008"/>
                  </a:cubicBezTo>
                  <a:cubicBezTo>
                    <a:pt x="68" y="987"/>
                    <a:pt x="68" y="987"/>
                    <a:pt x="68" y="987"/>
                  </a:cubicBezTo>
                  <a:cubicBezTo>
                    <a:pt x="57" y="961"/>
                    <a:pt x="57" y="961"/>
                    <a:pt x="57" y="961"/>
                  </a:cubicBezTo>
                  <a:cubicBezTo>
                    <a:pt x="88" y="924"/>
                    <a:pt x="88" y="924"/>
                    <a:pt x="88" y="924"/>
                  </a:cubicBezTo>
                  <a:cubicBezTo>
                    <a:pt x="42" y="882"/>
                    <a:pt x="42" y="882"/>
                    <a:pt x="42" y="882"/>
                  </a:cubicBezTo>
                  <a:cubicBezTo>
                    <a:pt x="34" y="884"/>
                    <a:pt x="34" y="884"/>
                    <a:pt x="34" y="884"/>
                  </a:cubicBezTo>
                  <a:cubicBezTo>
                    <a:pt x="0" y="820"/>
                    <a:pt x="0" y="820"/>
                    <a:pt x="0" y="820"/>
                  </a:cubicBezTo>
                  <a:cubicBezTo>
                    <a:pt x="36" y="747"/>
                    <a:pt x="36" y="747"/>
                    <a:pt x="36" y="747"/>
                  </a:cubicBezTo>
                  <a:cubicBezTo>
                    <a:pt x="130" y="716"/>
                    <a:pt x="130" y="716"/>
                    <a:pt x="130" y="716"/>
                  </a:cubicBezTo>
                  <a:cubicBezTo>
                    <a:pt x="146" y="669"/>
                    <a:pt x="146" y="669"/>
                    <a:pt x="146" y="669"/>
                  </a:cubicBezTo>
                  <a:cubicBezTo>
                    <a:pt x="193" y="648"/>
                    <a:pt x="193" y="648"/>
                    <a:pt x="193" y="648"/>
                  </a:cubicBezTo>
                  <a:cubicBezTo>
                    <a:pt x="198" y="596"/>
                    <a:pt x="198" y="596"/>
                    <a:pt x="198" y="596"/>
                  </a:cubicBezTo>
                  <a:cubicBezTo>
                    <a:pt x="250" y="528"/>
                    <a:pt x="250" y="528"/>
                    <a:pt x="250" y="528"/>
                  </a:cubicBezTo>
                  <a:cubicBezTo>
                    <a:pt x="266" y="450"/>
                    <a:pt x="266" y="450"/>
                    <a:pt x="266" y="450"/>
                  </a:cubicBezTo>
                  <a:cubicBezTo>
                    <a:pt x="281" y="387"/>
                    <a:pt x="281" y="387"/>
                    <a:pt x="281" y="387"/>
                  </a:cubicBezTo>
                  <a:cubicBezTo>
                    <a:pt x="308" y="350"/>
                    <a:pt x="308" y="350"/>
                    <a:pt x="308" y="350"/>
                  </a:cubicBezTo>
                  <a:cubicBezTo>
                    <a:pt x="386" y="340"/>
                    <a:pt x="386" y="340"/>
                    <a:pt x="386" y="340"/>
                  </a:cubicBezTo>
                  <a:cubicBezTo>
                    <a:pt x="427" y="298"/>
                    <a:pt x="427" y="298"/>
                    <a:pt x="427" y="298"/>
                  </a:cubicBezTo>
                  <a:cubicBezTo>
                    <a:pt x="433" y="241"/>
                    <a:pt x="433" y="241"/>
                    <a:pt x="433" y="241"/>
                  </a:cubicBezTo>
                  <a:cubicBezTo>
                    <a:pt x="469" y="225"/>
                    <a:pt x="469" y="225"/>
                    <a:pt x="469" y="225"/>
                  </a:cubicBezTo>
                  <a:cubicBezTo>
                    <a:pt x="469" y="184"/>
                    <a:pt x="469" y="184"/>
                    <a:pt x="469" y="184"/>
                  </a:cubicBezTo>
                  <a:cubicBezTo>
                    <a:pt x="427" y="173"/>
                    <a:pt x="427" y="173"/>
                    <a:pt x="427" y="173"/>
                  </a:cubicBezTo>
                  <a:cubicBezTo>
                    <a:pt x="417" y="137"/>
                    <a:pt x="417" y="137"/>
                    <a:pt x="417" y="137"/>
                  </a:cubicBezTo>
                  <a:cubicBezTo>
                    <a:pt x="448" y="111"/>
                    <a:pt x="448" y="111"/>
                    <a:pt x="448" y="111"/>
                  </a:cubicBezTo>
                  <a:cubicBezTo>
                    <a:pt x="448" y="53"/>
                    <a:pt x="448" y="53"/>
                    <a:pt x="448" y="53"/>
                  </a:cubicBezTo>
                  <a:cubicBezTo>
                    <a:pt x="469" y="38"/>
                    <a:pt x="469" y="38"/>
                    <a:pt x="469" y="38"/>
                  </a:cubicBezTo>
                  <a:cubicBezTo>
                    <a:pt x="469" y="0"/>
                    <a:pt x="469" y="0"/>
                    <a:pt x="469" y="0"/>
                  </a:cubicBezTo>
                  <a:cubicBezTo>
                    <a:pt x="476" y="4"/>
                    <a:pt x="476" y="4"/>
                    <a:pt x="476" y="4"/>
                  </a:cubicBezTo>
                  <a:cubicBezTo>
                    <a:pt x="512" y="4"/>
                    <a:pt x="512" y="4"/>
                    <a:pt x="512" y="4"/>
                  </a:cubicBezTo>
                  <a:cubicBezTo>
                    <a:pt x="548" y="72"/>
                    <a:pt x="548" y="72"/>
                    <a:pt x="548" y="72"/>
                  </a:cubicBezTo>
                  <a:cubicBezTo>
                    <a:pt x="552" y="140"/>
                    <a:pt x="552" y="140"/>
                    <a:pt x="552" y="140"/>
                  </a:cubicBezTo>
                  <a:cubicBezTo>
                    <a:pt x="588" y="208"/>
                    <a:pt x="588" y="208"/>
                    <a:pt x="588" y="208"/>
                  </a:cubicBezTo>
                  <a:cubicBezTo>
                    <a:pt x="584" y="368"/>
                    <a:pt x="584" y="368"/>
                    <a:pt x="584" y="368"/>
                  </a:cubicBezTo>
                  <a:cubicBezTo>
                    <a:pt x="596" y="384"/>
                    <a:pt x="596" y="384"/>
                    <a:pt x="596" y="384"/>
                  </a:cubicBezTo>
                  <a:cubicBezTo>
                    <a:pt x="612" y="513"/>
                    <a:pt x="612" y="513"/>
                    <a:pt x="612" y="513"/>
                  </a:cubicBezTo>
                  <a:cubicBezTo>
                    <a:pt x="616" y="601"/>
                    <a:pt x="616" y="601"/>
                    <a:pt x="616" y="601"/>
                  </a:cubicBezTo>
                  <a:cubicBezTo>
                    <a:pt x="680" y="661"/>
                    <a:pt x="680" y="661"/>
                    <a:pt x="680" y="661"/>
                  </a:cubicBezTo>
                  <a:cubicBezTo>
                    <a:pt x="728" y="769"/>
                    <a:pt x="728" y="769"/>
                    <a:pt x="728" y="769"/>
                  </a:cubicBezTo>
                  <a:cubicBezTo>
                    <a:pt x="780" y="801"/>
                    <a:pt x="780" y="801"/>
                    <a:pt x="780" y="801"/>
                  </a:cubicBezTo>
                  <a:cubicBezTo>
                    <a:pt x="812" y="801"/>
                    <a:pt x="812" y="801"/>
                    <a:pt x="812" y="801"/>
                  </a:cubicBezTo>
                  <a:cubicBezTo>
                    <a:pt x="824" y="729"/>
                    <a:pt x="824" y="729"/>
                    <a:pt x="824" y="729"/>
                  </a:cubicBezTo>
                  <a:cubicBezTo>
                    <a:pt x="856" y="769"/>
                    <a:pt x="856" y="769"/>
                    <a:pt x="856" y="769"/>
                  </a:cubicBezTo>
                  <a:cubicBezTo>
                    <a:pt x="901" y="921"/>
                    <a:pt x="901" y="921"/>
                    <a:pt x="901" y="921"/>
                  </a:cubicBezTo>
                  <a:cubicBezTo>
                    <a:pt x="929" y="1081"/>
                    <a:pt x="929" y="1081"/>
                    <a:pt x="929" y="1081"/>
                  </a:cubicBezTo>
                  <a:cubicBezTo>
                    <a:pt x="947" y="1190"/>
                    <a:pt x="947" y="1190"/>
                    <a:pt x="947" y="1190"/>
                  </a:cubicBezTo>
                  <a:lnTo>
                    <a:pt x="952" y="1224"/>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22" name="ตรัง">
              <a:extLst>
                <a:ext uri="{FF2B5EF4-FFF2-40B4-BE49-F238E27FC236}">
                  <a16:creationId xmlns:a16="http://schemas.microsoft.com/office/drawing/2014/main" id="{197C6B17-1B3B-4C57-8785-EF46D7FF8C09}"/>
                </a:ext>
              </a:extLst>
            </p:cNvPr>
            <p:cNvSpPr>
              <a:spLocks/>
            </p:cNvSpPr>
            <p:nvPr/>
          </p:nvSpPr>
          <p:spPr bwMode="auto">
            <a:xfrm>
              <a:off x="2712730" y="5603928"/>
              <a:ext cx="241409" cy="321878"/>
            </a:xfrm>
            <a:custGeom>
              <a:avLst/>
              <a:gdLst>
                <a:gd name="T0" fmla="*/ 569 w 590"/>
                <a:gd name="T1" fmla="*/ 673 h 788"/>
                <a:gd name="T2" fmla="*/ 590 w 590"/>
                <a:gd name="T3" fmla="*/ 725 h 788"/>
                <a:gd name="T4" fmla="*/ 553 w 590"/>
                <a:gd name="T5" fmla="*/ 709 h 788"/>
                <a:gd name="T6" fmla="*/ 514 w 590"/>
                <a:gd name="T7" fmla="*/ 744 h 788"/>
                <a:gd name="T8" fmla="*/ 444 w 590"/>
                <a:gd name="T9" fmla="*/ 782 h 788"/>
                <a:gd name="T10" fmla="*/ 378 w 590"/>
                <a:gd name="T11" fmla="*/ 776 h 788"/>
                <a:gd name="T12" fmla="*/ 404 w 590"/>
                <a:gd name="T13" fmla="*/ 750 h 788"/>
                <a:gd name="T14" fmla="*/ 344 w 590"/>
                <a:gd name="T15" fmla="*/ 742 h 788"/>
                <a:gd name="T16" fmla="*/ 338 w 590"/>
                <a:gd name="T17" fmla="*/ 731 h 788"/>
                <a:gd name="T18" fmla="*/ 304 w 590"/>
                <a:gd name="T19" fmla="*/ 674 h 788"/>
                <a:gd name="T20" fmla="*/ 300 w 590"/>
                <a:gd name="T21" fmla="*/ 710 h 788"/>
                <a:gd name="T22" fmla="*/ 272 w 590"/>
                <a:gd name="T23" fmla="*/ 726 h 788"/>
                <a:gd name="T24" fmla="*/ 212 w 590"/>
                <a:gd name="T25" fmla="*/ 634 h 788"/>
                <a:gd name="T26" fmla="*/ 192 w 590"/>
                <a:gd name="T27" fmla="*/ 602 h 788"/>
                <a:gd name="T28" fmla="*/ 128 w 590"/>
                <a:gd name="T29" fmla="*/ 594 h 788"/>
                <a:gd name="T30" fmla="*/ 68 w 590"/>
                <a:gd name="T31" fmla="*/ 530 h 788"/>
                <a:gd name="T32" fmla="*/ 56 w 590"/>
                <a:gd name="T33" fmla="*/ 442 h 788"/>
                <a:gd name="T34" fmla="*/ 16 w 590"/>
                <a:gd name="T35" fmla="*/ 390 h 788"/>
                <a:gd name="T36" fmla="*/ 16 w 590"/>
                <a:gd name="T37" fmla="*/ 346 h 788"/>
                <a:gd name="T38" fmla="*/ 4 w 590"/>
                <a:gd name="T39" fmla="*/ 290 h 788"/>
                <a:gd name="T40" fmla="*/ 0 w 590"/>
                <a:gd name="T41" fmla="*/ 284 h 788"/>
                <a:gd name="T42" fmla="*/ 26 w 590"/>
                <a:gd name="T43" fmla="*/ 261 h 788"/>
                <a:gd name="T44" fmla="*/ 26 w 590"/>
                <a:gd name="T45" fmla="*/ 188 h 788"/>
                <a:gd name="T46" fmla="*/ 6 w 590"/>
                <a:gd name="T47" fmla="*/ 146 h 788"/>
                <a:gd name="T48" fmla="*/ 37 w 590"/>
                <a:gd name="T49" fmla="*/ 115 h 788"/>
                <a:gd name="T50" fmla="*/ 21 w 590"/>
                <a:gd name="T51" fmla="*/ 83 h 788"/>
                <a:gd name="T52" fmla="*/ 28 w 590"/>
                <a:gd name="T53" fmla="*/ 81 h 788"/>
                <a:gd name="T54" fmla="*/ 88 w 590"/>
                <a:gd name="T55" fmla="*/ 60 h 788"/>
                <a:gd name="T56" fmla="*/ 110 w 590"/>
                <a:gd name="T57" fmla="*/ 73 h 788"/>
                <a:gd name="T58" fmla="*/ 120 w 590"/>
                <a:gd name="T59" fmla="*/ 115 h 788"/>
                <a:gd name="T60" fmla="*/ 219 w 590"/>
                <a:gd name="T61" fmla="*/ 115 h 788"/>
                <a:gd name="T62" fmla="*/ 235 w 590"/>
                <a:gd name="T63" fmla="*/ 73 h 788"/>
                <a:gd name="T64" fmla="*/ 308 w 590"/>
                <a:gd name="T65" fmla="*/ 0 h 788"/>
                <a:gd name="T66" fmla="*/ 350 w 590"/>
                <a:gd name="T67" fmla="*/ 5 h 788"/>
                <a:gd name="T68" fmla="*/ 386 w 590"/>
                <a:gd name="T69" fmla="*/ 0 h 788"/>
                <a:gd name="T70" fmla="*/ 412 w 590"/>
                <a:gd name="T71" fmla="*/ 26 h 788"/>
                <a:gd name="T72" fmla="*/ 397 w 590"/>
                <a:gd name="T73" fmla="*/ 52 h 788"/>
                <a:gd name="T74" fmla="*/ 397 w 590"/>
                <a:gd name="T75" fmla="*/ 125 h 788"/>
                <a:gd name="T76" fmla="*/ 403 w 590"/>
                <a:gd name="T77" fmla="*/ 140 h 788"/>
                <a:gd name="T78" fmla="*/ 433 w 590"/>
                <a:gd name="T79" fmla="*/ 214 h 788"/>
                <a:gd name="T80" fmla="*/ 433 w 590"/>
                <a:gd name="T81" fmla="*/ 261 h 788"/>
                <a:gd name="T82" fmla="*/ 464 w 590"/>
                <a:gd name="T83" fmla="*/ 271 h 788"/>
                <a:gd name="T84" fmla="*/ 475 w 590"/>
                <a:gd name="T85" fmla="*/ 302 h 788"/>
                <a:gd name="T86" fmla="*/ 449 w 590"/>
                <a:gd name="T87" fmla="*/ 323 h 788"/>
                <a:gd name="T88" fmla="*/ 454 w 590"/>
                <a:gd name="T89" fmla="*/ 375 h 788"/>
                <a:gd name="T90" fmla="*/ 491 w 590"/>
                <a:gd name="T91" fmla="*/ 407 h 788"/>
                <a:gd name="T92" fmla="*/ 491 w 590"/>
                <a:gd name="T93" fmla="*/ 443 h 788"/>
                <a:gd name="T94" fmla="*/ 537 w 590"/>
                <a:gd name="T95" fmla="*/ 579 h 788"/>
                <a:gd name="T96" fmla="*/ 569 w 590"/>
                <a:gd name="T97" fmla="*/ 600 h 788"/>
                <a:gd name="T98" fmla="*/ 590 w 590"/>
                <a:gd name="T99" fmla="*/ 636 h 788"/>
                <a:gd name="T100" fmla="*/ 569 w 590"/>
                <a:gd name="T101" fmla="*/ 67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 h="788">
                  <a:moveTo>
                    <a:pt x="569" y="673"/>
                  </a:moveTo>
                  <a:cubicBezTo>
                    <a:pt x="590" y="725"/>
                    <a:pt x="590" y="725"/>
                    <a:pt x="590" y="725"/>
                  </a:cubicBezTo>
                  <a:cubicBezTo>
                    <a:pt x="553" y="709"/>
                    <a:pt x="553" y="709"/>
                    <a:pt x="553" y="709"/>
                  </a:cubicBezTo>
                  <a:cubicBezTo>
                    <a:pt x="553" y="709"/>
                    <a:pt x="536" y="726"/>
                    <a:pt x="514" y="744"/>
                  </a:cubicBezTo>
                  <a:cubicBezTo>
                    <a:pt x="492" y="760"/>
                    <a:pt x="466" y="777"/>
                    <a:pt x="444" y="782"/>
                  </a:cubicBezTo>
                  <a:cubicBezTo>
                    <a:pt x="417" y="788"/>
                    <a:pt x="393" y="782"/>
                    <a:pt x="378" y="776"/>
                  </a:cubicBezTo>
                  <a:cubicBezTo>
                    <a:pt x="404" y="750"/>
                    <a:pt x="404" y="750"/>
                    <a:pt x="404" y="750"/>
                  </a:cubicBezTo>
                  <a:cubicBezTo>
                    <a:pt x="344" y="742"/>
                    <a:pt x="344" y="742"/>
                    <a:pt x="344" y="742"/>
                  </a:cubicBezTo>
                  <a:cubicBezTo>
                    <a:pt x="338" y="731"/>
                    <a:pt x="338" y="731"/>
                    <a:pt x="338" y="731"/>
                  </a:cubicBezTo>
                  <a:cubicBezTo>
                    <a:pt x="304" y="674"/>
                    <a:pt x="304" y="674"/>
                    <a:pt x="304" y="674"/>
                  </a:cubicBezTo>
                  <a:cubicBezTo>
                    <a:pt x="300" y="710"/>
                    <a:pt x="300" y="710"/>
                    <a:pt x="300" y="710"/>
                  </a:cubicBezTo>
                  <a:cubicBezTo>
                    <a:pt x="272" y="726"/>
                    <a:pt x="272" y="726"/>
                    <a:pt x="272" y="726"/>
                  </a:cubicBezTo>
                  <a:cubicBezTo>
                    <a:pt x="212" y="634"/>
                    <a:pt x="212" y="634"/>
                    <a:pt x="212" y="634"/>
                  </a:cubicBezTo>
                  <a:cubicBezTo>
                    <a:pt x="212" y="634"/>
                    <a:pt x="196" y="602"/>
                    <a:pt x="192" y="602"/>
                  </a:cubicBezTo>
                  <a:cubicBezTo>
                    <a:pt x="188" y="602"/>
                    <a:pt x="128" y="594"/>
                    <a:pt x="128" y="594"/>
                  </a:cubicBezTo>
                  <a:cubicBezTo>
                    <a:pt x="128" y="594"/>
                    <a:pt x="72" y="534"/>
                    <a:pt x="68" y="530"/>
                  </a:cubicBezTo>
                  <a:cubicBezTo>
                    <a:pt x="64" y="526"/>
                    <a:pt x="56" y="442"/>
                    <a:pt x="56" y="442"/>
                  </a:cubicBezTo>
                  <a:cubicBezTo>
                    <a:pt x="16" y="390"/>
                    <a:pt x="16" y="390"/>
                    <a:pt x="16" y="390"/>
                  </a:cubicBezTo>
                  <a:cubicBezTo>
                    <a:pt x="16" y="346"/>
                    <a:pt x="16" y="346"/>
                    <a:pt x="16" y="346"/>
                  </a:cubicBezTo>
                  <a:cubicBezTo>
                    <a:pt x="4" y="290"/>
                    <a:pt x="4" y="290"/>
                    <a:pt x="4" y="290"/>
                  </a:cubicBezTo>
                  <a:cubicBezTo>
                    <a:pt x="0" y="284"/>
                    <a:pt x="0" y="284"/>
                    <a:pt x="0" y="284"/>
                  </a:cubicBezTo>
                  <a:cubicBezTo>
                    <a:pt x="26" y="261"/>
                    <a:pt x="26" y="261"/>
                    <a:pt x="26" y="261"/>
                  </a:cubicBezTo>
                  <a:cubicBezTo>
                    <a:pt x="26" y="188"/>
                    <a:pt x="26" y="188"/>
                    <a:pt x="26" y="188"/>
                  </a:cubicBezTo>
                  <a:cubicBezTo>
                    <a:pt x="6" y="146"/>
                    <a:pt x="6" y="146"/>
                    <a:pt x="6" y="146"/>
                  </a:cubicBezTo>
                  <a:cubicBezTo>
                    <a:pt x="37" y="115"/>
                    <a:pt x="37" y="115"/>
                    <a:pt x="37" y="115"/>
                  </a:cubicBezTo>
                  <a:cubicBezTo>
                    <a:pt x="21" y="83"/>
                    <a:pt x="21" y="83"/>
                    <a:pt x="21" y="83"/>
                  </a:cubicBezTo>
                  <a:cubicBezTo>
                    <a:pt x="28" y="81"/>
                    <a:pt x="28" y="81"/>
                    <a:pt x="28" y="81"/>
                  </a:cubicBezTo>
                  <a:cubicBezTo>
                    <a:pt x="88" y="60"/>
                    <a:pt x="88" y="60"/>
                    <a:pt x="88" y="60"/>
                  </a:cubicBezTo>
                  <a:cubicBezTo>
                    <a:pt x="110" y="73"/>
                    <a:pt x="110" y="73"/>
                    <a:pt x="110" y="73"/>
                  </a:cubicBezTo>
                  <a:cubicBezTo>
                    <a:pt x="120" y="115"/>
                    <a:pt x="120" y="115"/>
                    <a:pt x="120" y="115"/>
                  </a:cubicBezTo>
                  <a:cubicBezTo>
                    <a:pt x="219" y="115"/>
                    <a:pt x="219" y="115"/>
                    <a:pt x="219" y="115"/>
                  </a:cubicBezTo>
                  <a:cubicBezTo>
                    <a:pt x="219" y="115"/>
                    <a:pt x="230" y="83"/>
                    <a:pt x="235" y="73"/>
                  </a:cubicBezTo>
                  <a:cubicBezTo>
                    <a:pt x="240" y="62"/>
                    <a:pt x="308" y="0"/>
                    <a:pt x="308" y="0"/>
                  </a:cubicBezTo>
                  <a:cubicBezTo>
                    <a:pt x="350" y="5"/>
                    <a:pt x="350" y="5"/>
                    <a:pt x="350" y="5"/>
                  </a:cubicBezTo>
                  <a:cubicBezTo>
                    <a:pt x="386" y="0"/>
                    <a:pt x="386" y="0"/>
                    <a:pt x="386" y="0"/>
                  </a:cubicBezTo>
                  <a:cubicBezTo>
                    <a:pt x="412" y="26"/>
                    <a:pt x="412" y="26"/>
                    <a:pt x="412" y="26"/>
                  </a:cubicBezTo>
                  <a:cubicBezTo>
                    <a:pt x="397" y="52"/>
                    <a:pt x="397" y="52"/>
                    <a:pt x="397" y="52"/>
                  </a:cubicBezTo>
                  <a:cubicBezTo>
                    <a:pt x="397" y="125"/>
                    <a:pt x="397" y="125"/>
                    <a:pt x="397" y="125"/>
                  </a:cubicBezTo>
                  <a:cubicBezTo>
                    <a:pt x="403" y="140"/>
                    <a:pt x="403" y="140"/>
                    <a:pt x="403" y="140"/>
                  </a:cubicBezTo>
                  <a:cubicBezTo>
                    <a:pt x="433" y="214"/>
                    <a:pt x="433" y="214"/>
                    <a:pt x="433" y="214"/>
                  </a:cubicBezTo>
                  <a:cubicBezTo>
                    <a:pt x="433" y="261"/>
                    <a:pt x="433" y="261"/>
                    <a:pt x="433" y="261"/>
                  </a:cubicBezTo>
                  <a:cubicBezTo>
                    <a:pt x="464" y="271"/>
                    <a:pt x="464" y="271"/>
                    <a:pt x="464" y="271"/>
                  </a:cubicBezTo>
                  <a:cubicBezTo>
                    <a:pt x="475" y="302"/>
                    <a:pt x="475" y="302"/>
                    <a:pt x="475" y="302"/>
                  </a:cubicBezTo>
                  <a:cubicBezTo>
                    <a:pt x="449" y="323"/>
                    <a:pt x="449" y="323"/>
                    <a:pt x="449" y="323"/>
                  </a:cubicBezTo>
                  <a:cubicBezTo>
                    <a:pt x="454" y="375"/>
                    <a:pt x="454" y="375"/>
                    <a:pt x="454" y="375"/>
                  </a:cubicBezTo>
                  <a:cubicBezTo>
                    <a:pt x="491" y="407"/>
                    <a:pt x="491" y="407"/>
                    <a:pt x="491" y="407"/>
                  </a:cubicBezTo>
                  <a:cubicBezTo>
                    <a:pt x="491" y="443"/>
                    <a:pt x="491" y="443"/>
                    <a:pt x="491" y="443"/>
                  </a:cubicBezTo>
                  <a:cubicBezTo>
                    <a:pt x="537" y="579"/>
                    <a:pt x="537" y="579"/>
                    <a:pt x="537" y="579"/>
                  </a:cubicBezTo>
                  <a:cubicBezTo>
                    <a:pt x="569" y="600"/>
                    <a:pt x="569" y="600"/>
                    <a:pt x="569" y="600"/>
                  </a:cubicBezTo>
                  <a:cubicBezTo>
                    <a:pt x="590" y="636"/>
                    <a:pt x="590" y="636"/>
                    <a:pt x="590" y="636"/>
                  </a:cubicBezTo>
                  <a:lnTo>
                    <a:pt x="569" y="673"/>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23" name="ชุมพร">
              <a:extLst>
                <a:ext uri="{FF2B5EF4-FFF2-40B4-BE49-F238E27FC236}">
                  <a16:creationId xmlns:a16="http://schemas.microsoft.com/office/drawing/2014/main" id="{BB9A7D69-93BB-4BEA-9F08-2FFA36D0C192}"/>
                </a:ext>
              </a:extLst>
            </p:cNvPr>
            <p:cNvSpPr>
              <a:spLocks/>
            </p:cNvSpPr>
            <p:nvPr/>
          </p:nvSpPr>
          <p:spPr bwMode="auto">
            <a:xfrm>
              <a:off x="2478637" y="4508444"/>
              <a:ext cx="314563" cy="513908"/>
            </a:xfrm>
            <a:custGeom>
              <a:avLst/>
              <a:gdLst>
                <a:gd name="T0" fmla="*/ 757 w 769"/>
                <a:gd name="T1" fmla="*/ 150 h 1260"/>
                <a:gd name="T2" fmla="*/ 705 w 769"/>
                <a:gd name="T3" fmla="*/ 166 h 1260"/>
                <a:gd name="T4" fmla="*/ 649 w 769"/>
                <a:gd name="T5" fmla="*/ 322 h 1260"/>
                <a:gd name="T6" fmla="*/ 589 w 769"/>
                <a:gd name="T7" fmla="*/ 354 h 1260"/>
                <a:gd name="T8" fmla="*/ 509 w 769"/>
                <a:gd name="T9" fmla="*/ 474 h 1260"/>
                <a:gd name="T10" fmla="*/ 545 w 769"/>
                <a:gd name="T11" fmla="*/ 530 h 1260"/>
                <a:gd name="T12" fmla="*/ 569 w 769"/>
                <a:gd name="T13" fmla="*/ 598 h 1260"/>
                <a:gd name="T14" fmla="*/ 509 w 769"/>
                <a:gd name="T15" fmla="*/ 582 h 1260"/>
                <a:gd name="T16" fmla="*/ 457 w 769"/>
                <a:gd name="T17" fmla="*/ 630 h 1260"/>
                <a:gd name="T18" fmla="*/ 465 w 769"/>
                <a:gd name="T19" fmla="*/ 678 h 1260"/>
                <a:gd name="T20" fmla="*/ 521 w 769"/>
                <a:gd name="T21" fmla="*/ 714 h 1260"/>
                <a:gd name="T22" fmla="*/ 457 w 769"/>
                <a:gd name="T23" fmla="*/ 854 h 1260"/>
                <a:gd name="T24" fmla="*/ 465 w 769"/>
                <a:gd name="T25" fmla="*/ 938 h 1260"/>
                <a:gd name="T26" fmla="*/ 457 w 769"/>
                <a:gd name="T27" fmla="*/ 1078 h 1260"/>
                <a:gd name="T28" fmla="*/ 470 w 769"/>
                <a:gd name="T29" fmla="*/ 1178 h 1260"/>
                <a:gd name="T30" fmla="*/ 344 w 769"/>
                <a:gd name="T31" fmla="*/ 1183 h 1260"/>
                <a:gd name="T32" fmla="*/ 271 w 769"/>
                <a:gd name="T33" fmla="*/ 1193 h 1260"/>
                <a:gd name="T34" fmla="*/ 203 w 769"/>
                <a:gd name="T35" fmla="*/ 1157 h 1260"/>
                <a:gd name="T36" fmla="*/ 146 w 769"/>
                <a:gd name="T37" fmla="*/ 1183 h 1260"/>
                <a:gd name="T38" fmla="*/ 120 w 769"/>
                <a:gd name="T39" fmla="*/ 1245 h 1260"/>
                <a:gd name="T40" fmla="*/ 45 w 769"/>
                <a:gd name="T41" fmla="*/ 1231 h 1260"/>
                <a:gd name="T42" fmla="*/ 20 w 769"/>
                <a:gd name="T43" fmla="*/ 1167 h 1260"/>
                <a:gd name="T44" fmla="*/ 67 w 769"/>
                <a:gd name="T45" fmla="*/ 1047 h 1260"/>
                <a:gd name="T46" fmla="*/ 140 w 769"/>
                <a:gd name="T47" fmla="*/ 959 h 1260"/>
                <a:gd name="T48" fmla="*/ 177 w 769"/>
                <a:gd name="T49" fmla="*/ 927 h 1260"/>
                <a:gd name="T50" fmla="*/ 234 w 769"/>
                <a:gd name="T51" fmla="*/ 870 h 1260"/>
                <a:gd name="T52" fmla="*/ 182 w 769"/>
                <a:gd name="T53" fmla="*/ 854 h 1260"/>
                <a:gd name="T54" fmla="*/ 203 w 769"/>
                <a:gd name="T55" fmla="*/ 823 h 1260"/>
                <a:gd name="T56" fmla="*/ 213 w 769"/>
                <a:gd name="T57" fmla="*/ 734 h 1260"/>
                <a:gd name="T58" fmla="*/ 239 w 769"/>
                <a:gd name="T59" fmla="*/ 646 h 1260"/>
                <a:gd name="T60" fmla="*/ 271 w 769"/>
                <a:gd name="T61" fmla="*/ 578 h 1260"/>
                <a:gd name="T62" fmla="*/ 229 w 769"/>
                <a:gd name="T63" fmla="*/ 547 h 1260"/>
                <a:gd name="T64" fmla="*/ 292 w 769"/>
                <a:gd name="T65" fmla="*/ 437 h 1260"/>
                <a:gd name="T66" fmla="*/ 281 w 769"/>
                <a:gd name="T67" fmla="*/ 369 h 1260"/>
                <a:gd name="T68" fmla="*/ 234 w 769"/>
                <a:gd name="T69" fmla="*/ 291 h 1260"/>
                <a:gd name="T70" fmla="*/ 226 w 769"/>
                <a:gd name="T71" fmla="*/ 224 h 1260"/>
                <a:gd name="T72" fmla="*/ 261 w 769"/>
                <a:gd name="T73" fmla="*/ 186 h 1260"/>
                <a:gd name="T74" fmla="*/ 341 w 769"/>
                <a:gd name="T75" fmla="*/ 158 h 1260"/>
                <a:gd name="T76" fmla="*/ 349 w 769"/>
                <a:gd name="T77" fmla="*/ 54 h 1260"/>
                <a:gd name="T78" fmla="*/ 409 w 769"/>
                <a:gd name="T79" fmla="*/ 62 h 1260"/>
                <a:gd name="T80" fmla="*/ 459 w 769"/>
                <a:gd name="T81" fmla="*/ 0 h 1260"/>
                <a:gd name="T82" fmla="*/ 563 w 769"/>
                <a:gd name="T83" fmla="*/ 88 h 1260"/>
                <a:gd name="T84" fmla="*/ 672 w 769"/>
                <a:gd name="T85" fmla="*/ 88 h 1260"/>
                <a:gd name="T86" fmla="*/ 763 w 769"/>
                <a:gd name="T87" fmla="*/ 19 h 1260"/>
                <a:gd name="T88" fmla="*/ 749 w 769"/>
                <a:gd name="T89" fmla="*/ 9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9" h="1260">
                  <a:moveTo>
                    <a:pt x="769" y="126"/>
                  </a:moveTo>
                  <a:cubicBezTo>
                    <a:pt x="757" y="150"/>
                    <a:pt x="757" y="150"/>
                    <a:pt x="757" y="150"/>
                  </a:cubicBezTo>
                  <a:cubicBezTo>
                    <a:pt x="725" y="146"/>
                    <a:pt x="725" y="146"/>
                    <a:pt x="725" y="146"/>
                  </a:cubicBezTo>
                  <a:cubicBezTo>
                    <a:pt x="705" y="166"/>
                    <a:pt x="705" y="166"/>
                    <a:pt x="705" y="166"/>
                  </a:cubicBezTo>
                  <a:cubicBezTo>
                    <a:pt x="685" y="258"/>
                    <a:pt x="685" y="258"/>
                    <a:pt x="685" y="258"/>
                  </a:cubicBezTo>
                  <a:cubicBezTo>
                    <a:pt x="649" y="322"/>
                    <a:pt x="649" y="322"/>
                    <a:pt x="649" y="322"/>
                  </a:cubicBezTo>
                  <a:cubicBezTo>
                    <a:pt x="613" y="322"/>
                    <a:pt x="613" y="322"/>
                    <a:pt x="613" y="322"/>
                  </a:cubicBezTo>
                  <a:cubicBezTo>
                    <a:pt x="589" y="354"/>
                    <a:pt x="589" y="354"/>
                    <a:pt x="589" y="354"/>
                  </a:cubicBezTo>
                  <a:cubicBezTo>
                    <a:pt x="573" y="438"/>
                    <a:pt x="573" y="438"/>
                    <a:pt x="573" y="438"/>
                  </a:cubicBezTo>
                  <a:cubicBezTo>
                    <a:pt x="509" y="474"/>
                    <a:pt x="509" y="474"/>
                    <a:pt x="509" y="474"/>
                  </a:cubicBezTo>
                  <a:cubicBezTo>
                    <a:pt x="545" y="510"/>
                    <a:pt x="545" y="510"/>
                    <a:pt x="545" y="510"/>
                  </a:cubicBezTo>
                  <a:cubicBezTo>
                    <a:pt x="545" y="530"/>
                    <a:pt x="545" y="530"/>
                    <a:pt x="545" y="530"/>
                  </a:cubicBezTo>
                  <a:cubicBezTo>
                    <a:pt x="573" y="558"/>
                    <a:pt x="573" y="558"/>
                    <a:pt x="573" y="558"/>
                  </a:cubicBezTo>
                  <a:cubicBezTo>
                    <a:pt x="573" y="558"/>
                    <a:pt x="573" y="598"/>
                    <a:pt x="569" y="598"/>
                  </a:cubicBezTo>
                  <a:cubicBezTo>
                    <a:pt x="525" y="598"/>
                    <a:pt x="525" y="598"/>
                    <a:pt x="525" y="598"/>
                  </a:cubicBezTo>
                  <a:cubicBezTo>
                    <a:pt x="509" y="582"/>
                    <a:pt x="509" y="582"/>
                    <a:pt x="509" y="582"/>
                  </a:cubicBezTo>
                  <a:cubicBezTo>
                    <a:pt x="457" y="586"/>
                    <a:pt x="457" y="586"/>
                    <a:pt x="457" y="586"/>
                  </a:cubicBezTo>
                  <a:cubicBezTo>
                    <a:pt x="457" y="630"/>
                    <a:pt x="457" y="630"/>
                    <a:pt x="457" y="630"/>
                  </a:cubicBezTo>
                  <a:cubicBezTo>
                    <a:pt x="445" y="646"/>
                    <a:pt x="445" y="646"/>
                    <a:pt x="445" y="646"/>
                  </a:cubicBezTo>
                  <a:cubicBezTo>
                    <a:pt x="465" y="678"/>
                    <a:pt x="465" y="678"/>
                    <a:pt x="465" y="678"/>
                  </a:cubicBezTo>
                  <a:cubicBezTo>
                    <a:pt x="489" y="678"/>
                    <a:pt x="489" y="678"/>
                    <a:pt x="489" y="678"/>
                  </a:cubicBezTo>
                  <a:cubicBezTo>
                    <a:pt x="521" y="714"/>
                    <a:pt x="521" y="714"/>
                    <a:pt x="521" y="714"/>
                  </a:cubicBezTo>
                  <a:cubicBezTo>
                    <a:pt x="457" y="814"/>
                    <a:pt x="457" y="814"/>
                    <a:pt x="457" y="814"/>
                  </a:cubicBezTo>
                  <a:cubicBezTo>
                    <a:pt x="457" y="854"/>
                    <a:pt x="457" y="854"/>
                    <a:pt x="457" y="854"/>
                  </a:cubicBezTo>
                  <a:cubicBezTo>
                    <a:pt x="489" y="878"/>
                    <a:pt x="489" y="878"/>
                    <a:pt x="489" y="878"/>
                  </a:cubicBezTo>
                  <a:cubicBezTo>
                    <a:pt x="465" y="938"/>
                    <a:pt x="465" y="938"/>
                    <a:pt x="465" y="938"/>
                  </a:cubicBezTo>
                  <a:cubicBezTo>
                    <a:pt x="473" y="1066"/>
                    <a:pt x="473" y="1066"/>
                    <a:pt x="473" y="1066"/>
                  </a:cubicBezTo>
                  <a:cubicBezTo>
                    <a:pt x="457" y="1078"/>
                    <a:pt x="457" y="1078"/>
                    <a:pt x="457" y="1078"/>
                  </a:cubicBezTo>
                  <a:cubicBezTo>
                    <a:pt x="457" y="1138"/>
                    <a:pt x="457" y="1138"/>
                    <a:pt x="457" y="1138"/>
                  </a:cubicBezTo>
                  <a:cubicBezTo>
                    <a:pt x="470" y="1178"/>
                    <a:pt x="470" y="1178"/>
                    <a:pt x="470" y="1178"/>
                  </a:cubicBezTo>
                  <a:cubicBezTo>
                    <a:pt x="375" y="1178"/>
                    <a:pt x="375" y="1178"/>
                    <a:pt x="375" y="1178"/>
                  </a:cubicBezTo>
                  <a:cubicBezTo>
                    <a:pt x="344" y="1183"/>
                    <a:pt x="344" y="1183"/>
                    <a:pt x="344" y="1183"/>
                  </a:cubicBezTo>
                  <a:cubicBezTo>
                    <a:pt x="307" y="1204"/>
                    <a:pt x="307" y="1204"/>
                    <a:pt x="307" y="1204"/>
                  </a:cubicBezTo>
                  <a:cubicBezTo>
                    <a:pt x="271" y="1193"/>
                    <a:pt x="271" y="1193"/>
                    <a:pt x="271" y="1193"/>
                  </a:cubicBezTo>
                  <a:cubicBezTo>
                    <a:pt x="239" y="1157"/>
                    <a:pt x="239" y="1157"/>
                    <a:pt x="239" y="1157"/>
                  </a:cubicBezTo>
                  <a:cubicBezTo>
                    <a:pt x="203" y="1157"/>
                    <a:pt x="203" y="1157"/>
                    <a:pt x="203" y="1157"/>
                  </a:cubicBezTo>
                  <a:cubicBezTo>
                    <a:pt x="182" y="1183"/>
                    <a:pt x="182" y="1183"/>
                    <a:pt x="182" y="1183"/>
                  </a:cubicBezTo>
                  <a:cubicBezTo>
                    <a:pt x="146" y="1183"/>
                    <a:pt x="146" y="1183"/>
                    <a:pt x="146" y="1183"/>
                  </a:cubicBezTo>
                  <a:cubicBezTo>
                    <a:pt x="120" y="1204"/>
                    <a:pt x="120" y="1204"/>
                    <a:pt x="120" y="1204"/>
                  </a:cubicBezTo>
                  <a:cubicBezTo>
                    <a:pt x="120" y="1245"/>
                    <a:pt x="120" y="1245"/>
                    <a:pt x="120" y="1245"/>
                  </a:cubicBezTo>
                  <a:cubicBezTo>
                    <a:pt x="96" y="1260"/>
                    <a:pt x="96" y="1260"/>
                    <a:pt x="96" y="1260"/>
                  </a:cubicBezTo>
                  <a:cubicBezTo>
                    <a:pt x="45" y="1231"/>
                    <a:pt x="45" y="1231"/>
                    <a:pt x="45" y="1231"/>
                  </a:cubicBezTo>
                  <a:cubicBezTo>
                    <a:pt x="15" y="1214"/>
                    <a:pt x="15" y="1214"/>
                    <a:pt x="15" y="1214"/>
                  </a:cubicBezTo>
                  <a:cubicBezTo>
                    <a:pt x="20" y="1167"/>
                    <a:pt x="20" y="1167"/>
                    <a:pt x="20" y="1167"/>
                  </a:cubicBezTo>
                  <a:cubicBezTo>
                    <a:pt x="0" y="1120"/>
                    <a:pt x="0" y="1120"/>
                    <a:pt x="0" y="1120"/>
                  </a:cubicBezTo>
                  <a:cubicBezTo>
                    <a:pt x="67" y="1047"/>
                    <a:pt x="67" y="1047"/>
                    <a:pt x="67" y="1047"/>
                  </a:cubicBezTo>
                  <a:cubicBezTo>
                    <a:pt x="104" y="969"/>
                    <a:pt x="104" y="969"/>
                    <a:pt x="104" y="969"/>
                  </a:cubicBezTo>
                  <a:cubicBezTo>
                    <a:pt x="140" y="959"/>
                    <a:pt x="140" y="959"/>
                    <a:pt x="140" y="959"/>
                  </a:cubicBezTo>
                  <a:cubicBezTo>
                    <a:pt x="166" y="959"/>
                    <a:pt x="166" y="959"/>
                    <a:pt x="166" y="959"/>
                  </a:cubicBezTo>
                  <a:cubicBezTo>
                    <a:pt x="177" y="927"/>
                    <a:pt x="177" y="927"/>
                    <a:pt x="177" y="927"/>
                  </a:cubicBezTo>
                  <a:cubicBezTo>
                    <a:pt x="234" y="896"/>
                    <a:pt x="234" y="896"/>
                    <a:pt x="234" y="896"/>
                  </a:cubicBezTo>
                  <a:cubicBezTo>
                    <a:pt x="234" y="870"/>
                    <a:pt x="234" y="870"/>
                    <a:pt x="234" y="870"/>
                  </a:cubicBezTo>
                  <a:cubicBezTo>
                    <a:pt x="213" y="854"/>
                    <a:pt x="213" y="854"/>
                    <a:pt x="213" y="854"/>
                  </a:cubicBezTo>
                  <a:cubicBezTo>
                    <a:pt x="182" y="854"/>
                    <a:pt x="182" y="854"/>
                    <a:pt x="182" y="854"/>
                  </a:cubicBezTo>
                  <a:cubicBezTo>
                    <a:pt x="182" y="844"/>
                    <a:pt x="182" y="844"/>
                    <a:pt x="182" y="844"/>
                  </a:cubicBezTo>
                  <a:cubicBezTo>
                    <a:pt x="203" y="823"/>
                    <a:pt x="203" y="823"/>
                    <a:pt x="203" y="823"/>
                  </a:cubicBezTo>
                  <a:cubicBezTo>
                    <a:pt x="219" y="771"/>
                    <a:pt x="219" y="771"/>
                    <a:pt x="219" y="771"/>
                  </a:cubicBezTo>
                  <a:cubicBezTo>
                    <a:pt x="213" y="734"/>
                    <a:pt x="213" y="734"/>
                    <a:pt x="213" y="734"/>
                  </a:cubicBezTo>
                  <a:cubicBezTo>
                    <a:pt x="239" y="682"/>
                    <a:pt x="239" y="682"/>
                    <a:pt x="239" y="682"/>
                  </a:cubicBezTo>
                  <a:cubicBezTo>
                    <a:pt x="239" y="646"/>
                    <a:pt x="239" y="646"/>
                    <a:pt x="239" y="646"/>
                  </a:cubicBezTo>
                  <a:cubicBezTo>
                    <a:pt x="271" y="609"/>
                    <a:pt x="271" y="609"/>
                    <a:pt x="271" y="609"/>
                  </a:cubicBezTo>
                  <a:cubicBezTo>
                    <a:pt x="271" y="578"/>
                    <a:pt x="271" y="578"/>
                    <a:pt x="271" y="578"/>
                  </a:cubicBezTo>
                  <a:cubicBezTo>
                    <a:pt x="255" y="557"/>
                    <a:pt x="255" y="557"/>
                    <a:pt x="255" y="557"/>
                  </a:cubicBezTo>
                  <a:cubicBezTo>
                    <a:pt x="229" y="547"/>
                    <a:pt x="229" y="547"/>
                    <a:pt x="229" y="547"/>
                  </a:cubicBezTo>
                  <a:cubicBezTo>
                    <a:pt x="224" y="505"/>
                    <a:pt x="224" y="505"/>
                    <a:pt x="224" y="505"/>
                  </a:cubicBezTo>
                  <a:cubicBezTo>
                    <a:pt x="292" y="437"/>
                    <a:pt x="292" y="437"/>
                    <a:pt x="292" y="437"/>
                  </a:cubicBezTo>
                  <a:cubicBezTo>
                    <a:pt x="276" y="400"/>
                    <a:pt x="276" y="400"/>
                    <a:pt x="276" y="400"/>
                  </a:cubicBezTo>
                  <a:cubicBezTo>
                    <a:pt x="281" y="369"/>
                    <a:pt x="281" y="369"/>
                    <a:pt x="281" y="369"/>
                  </a:cubicBezTo>
                  <a:cubicBezTo>
                    <a:pt x="260" y="307"/>
                    <a:pt x="260" y="307"/>
                    <a:pt x="260" y="307"/>
                  </a:cubicBezTo>
                  <a:cubicBezTo>
                    <a:pt x="234" y="291"/>
                    <a:pt x="234" y="291"/>
                    <a:pt x="234" y="291"/>
                  </a:cubicBezTo>
                  <a:cubicBezTo>
                    <a:pt x="245" y="254"/>
                    <a:pt x="245" y="254"/>
                    <a:pt x="245" y="254"/>
                  </a:cubicBezTo>
                  <a:cubicBezTo>
                    <a:pt x="226" y="224"/>
                    <a:pt x="226" y="224"/>
                    <a:pt x="226" y="224"/>
                  </a:cubicBezTo>
                  <a:cubicBezTo>
                    <a:pt x="253" y="222"/>
                    <a:pt x="253" y="222"/>
                    <a:pt x="253" y="222"/>
                  </a:cubicBezTo>
                  <a:cubicBezTo>
                    <a:pt x="261" y="186"/>
                    <a:pt x="261" y="186"/>
                    <a:pt x="261" y="186"/>
                  </a:cubicBezTo>
                  <a:cubicBezTo>
                    <a:pt x="289" y="198"/>
                    <a:pt x="289" y="198"/>
                    <a:pt x="289" y="198"/>
                  </a:cubicBezTo>
                  <a:cubicBezTo>
                    <a:pt x="341" y="158"/>
                    <a:pt x="341" y="158"/>
                    <a:pt x="341" y="158"/>
                  </a:cubicBezTo>
                  <a:cubicBezTo>
                    <a:pt x="321" y="118"/>
                    <a:pt x="321" y="118"/>
                    <a:pt x="321" y="118"/>
                  </a:cubicBezTo>
                  <a:cubicBezTo>
                    <a:pt x="349" y="54"/>
                    <a:pt x="349" y="54"/>
                    <a:pt x="349" y="54"/>
                  </a:cubicBezTo>
                  <a:cubicBezTo>
                    <a:pt x="377" y="82"/>
                    <a:pt x="377" y="82"/>
                    <a:pt x="377" y="82"/>
                  </a:cubicBezTo>
                  <a:cubicBezTo>
                    <a:pt x="409" y="62"/>
                    <a:pt x="409" y="62"/>
                    <a:pt x="409" y="62"/>
                  </a:cubicBezTo>
                  <a:cubicBezTo>
                    <a:pt x="417" y="22"/>
                    <a:pt x="417" y="22"/>
                    <a:pt x="417" y="22"/>
                  </a:cubicBezTo>
                  <a:cubicBezTo>
                    <a:pt x="459" y="0"/>
                    <a:pt x="459" y="0"/>
                    <a:pt x="459" y="0"/>
                  </a:cubicBezTo>
                  <a:cubicBezTo>
                    <a:pt x="459" y="30"/>
                    <a:pt x="459" y="30"/>
                    <a:pt x="459" y="30"/>
                  </a:cubicBezTo>
                  <a:cubicBezTo>
                    <a:pt x="459" y="35"/>
                    <a:pt x="563" y="88"/>
                    <a:pt x="563" y="88"/>
                  </a:cubicBezTo>
                  <a:cubicBezTo>
                    <a:pt x="641" y="72"/>
                    <a:pt x="641" y="72"/>
                    <a:pt x="641" y="72"/>
                  </a:cubicBezTo>
                  <a:cubicBezTo>
                    <a:pt x="672" y="88"/>
                    <a:pt x="672" y="88"/>
                    <a:pt x="672" y="88"/>
                  </a:cubicBezTo>
                  <a:cubicBezTo>
                    <a:pt x="714" y="72"/>
                    <a:pt x="714" y="72"/>
                    <a:pt x="714" y="72"/>
                  </a:cubicBezTo>
                  <a:cubicBezTo>
                    <a:pt x="763" y="19"/>
                    <a:pt x="763" y="19"/>
                    <a:pt x="763" y="19"/>
                  </a:cubicBezTo>
                  <a:cubicBezTo>
                    <a:pt x="761" y="54"/>
                    <a:pt x="761" y="54"/>
                    <a:pt x="761" y="54"/>
                  </a:cubicBezTo>
                  <a:cubicBezTo>
                    <a:pt x="749" y="90"/>
                    <a:pt x="749" y="90"/>
                    <a:pt x="749" y="90"/>
                  </a:cubicBezTo>
                  <a:lnTo>
                    <a:pt x="769" y="126"/>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24" name="เกาะลันตา (กระบี่)">
              <a:extLst>
                <a:ext uri="{FF2B5EF4-FFF2-40B4-BE49-F238E27FC236}">
                  <a16:creationId xmlns:a16="http://schemas.microsoft.com/office/drawing/2014/main" id="{27EF7EB2-A15E-45D0-98A2-66FD6E3918C4}"/>
                </a:ext>
              </a:extLst>
            </p:cNvPr>
            <p:cNvSpPr>
              <a:spLocks/>
            </p:cNvSpPr>
            <p:nvPr/>
          </p:nvSpPr>
          <p:spPr bwMode="auto">
            <a:xfrm>
              <a:off x="2626773" y="5711830"/>
              <a:ext cx="31091" cy="71326"/>
            </a:xfrm>
            <a:custGeom>
              <a:avLst/>
              <a:gdLst>
                <a:gd name="T0" fmla="*/ 0 w 76"/>
                <a:gd name="T1" fmla="*/ 40 h 176"/>
                <a:gd name="T2" fmla="*/ 4 w 76"/>
                <a:gd name="T3" fmla="*/ 96 h 176"/>
                <a:gd name="T4" fmla="*/ 32 w 76"/>
                <a:gd name="T5" fmla="*/ 168 h 176"/>
                <a:gd name="T6" fmla="*/ 48 w 76"/>
                <a:gd name="T7" fmla="*/ 176 h 176"/>
                <a:gd name="T8" fmla="*/ 60 w 76"/>
                <a:gd name="T9" fmla="*/ 148 h 176"/>
                <a:gd name="T10" fmla="*/ 36 w 76"/>
                <a:gd name="T11" fmla="*/ 104 h 176"/>
                <a:gd name="T12" fmla="*/ 36 w 76"/>
                <a:gd name="T13" fmla="*/ 88 h 176"/>
                <a:gd name="T14" fmla="*/ 72 w 76"/>
                <a:gd name="T15" fmla="*/ 68 h 176"/>
                <a:gd name="T16" fmla="*/ 76 w 76"/>
                <a:gd name="T17" fmla="*/ 12 h 176"/>
                <a:gd name="T18" fmla="*/ 20 w 76"/>
                <a:gd name="T19" fmla="*/ 0 h 176"/>
                <a:gd name="T20" fmla="*/ 0 w 76"/>
                <a:gd name="T21"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76">
                  <a:moveTo>
                    <a:pt x="0" y="40"/>
                  </a:moveTo>
                  <a:cubicBezTo>
                    <a:pt x="4" y="96"/>
                    <a:pt x="4" y="96"/>
                    <a:pt x="4" y="96"/>
                  </a:cubicBezTo>
                  <a:cubicBezTo>
                    <a:pt x="32" y="168"/>
                    <a:pt x="32" y="168"/>
                    <a:pt x="32" y="168"/>
                  </a:cubicBezTo>
                  <a:cubicBezTo>
                    <a:pt x="48" y="176"/>
                    <a:pt x="48" y="176"/>
                    <a:pt x="48" y="176"/>
                  </a:cubicBezTo>
                  <a:cubicBezTo>
                    <a:pt x="60" y="148"/>
                    <a:pt x="60" y="148"/>
                    <a:pt x="60" y="148"/>
                  </a:cubicBezTo>
                  <a:cubicBezTo>
                    <a:pt x="36" y="104"/>
                    <a:pt x="36" y="104"/>
                    <a:pt x="36" y="104"/>
                  </a:cubicBezTo>
                  <a:cubicBezTo>
                    <a:pt x="36" y="88"/>
                    <a:pt x="36" y="88"/>
                    <a:pt x="36" y="88"/>
                  </a:cubicBezTo>
                  <a:cubicBezTo>
                    <a:pt x="72" y="68"/>
                    <a:pt x="72" y="68"/>
                    <a:pt x="72" y="68"/>
                  </a:cubicBezTo>
                  <a:cubicBezTo>
                    <a:pt x="76" y="12"/>
                    <a:pt x="76" y="12"/>
                    <a:pt x="76" y="12"/>
                  </a:cubicBezTo>
                  <a:cubicBezTo>
                    <a:pt x="76" y="12"/>
                    <a:pt x="24" y="0"/>
                    <a:pt x="20" y="0"/>
                  </a:cubicBezTo>
                  <a:lnTo>
                    <a:pt x="0" y="40"/>
                  </a:lnTo>
                  <a:close/>
                </a:path>
              </a:pathLst>
            </a:custGeom>
            <a:solidFill>
              <a:sysClr val="window" lastClr="FFFFFF">
                <a:lumMod val="85000"/>
              </a:sysClr>
            </a:solidFill>
            <a:ln w="3175"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25" name="กระบี่">
              <a:extLst>
                <a:ext uri="{FF2B5EF4-FFF2-40B4-BE49-F238E27FC236}">
                  <a16:creationId xmlns:a16="http://schemas.microsoft.com/office/drawing/2014/main" id="{AAE0F354-4F1C-4E3A-AA4B-00CA52A9C769}"/>
                </a:ext>
              </a:extLst>
            </p:cNvPr>
            <p:cNvSpPr>
              <a:spLocks/>
            </p:cNvSpPr>
            <p:nvPr/>
          </p:nvSpPr>
          <p:spPr bwMode="auto">
            <a:xfrm>
              <a:off x="2484123" y="5360690"/>
              <a:ext cx="277986" cy="360285"/>
            </a:xfrm>
            <a:custGeom>
              <a:avLst/>
              <a:gdLst>
                <a:gd name="T0" fmla="*/ 654 w 680"/>
                <a:gd name="T1" fmla="*/ 657 h 884"/>
                <a:gd name="T2" fmla="*/ 588 w 680"/>
                <a:gd name="T3" fmla="*/ 681 h 884"/>
                <a:gd name="T4" fmla="*/ 597 w 680"/>
                <a:gd name="T5" fmla="*/ 715 h 884"/>
                <a:gd name="T6" fmla="*/ 586 w 680"/>
                <a:gd name="T7" fmla="*/ 788 h 884"/>
                <a:gd name="T8" fmla="*/ 560 w 680"/>
                <a:gd name="T9" fmla="*/ 884 h 884"/>
                <a:gd name="T10" fmla="*/ 513 w 680"/>
                <a:gd name="T11" fmla="*/ 856 h 884"/>
                <a:gd name="T12" fmla="*/ 452 w 680"/>
                <a:gd name="T13" fmla="*/ 806 h 884"/>
                <a:gd name="T14" fmla="*/ 432 w 680"/>
                <a:gd name="T15" fmla="*/ 770 h 884"/>
                <a:gd name="T16" fmla="*/ 356 w 680"/>
                <a:gd name="T17" fmla="*/ 830 h 884"/>
                <a:gd name="T18" fmla="*/ 342 w 680"/>
                <a:gd name="T19" fmla="*/ 760 h 884"/>
                <a:gd name="T20" fmla="*/ 324 w 680"/>
                <a:gd name="T21" fmla="*/ 690 h 884"/>
                <a:gd name="T22" fmla="*/ 344 w 680"/>
                <a:gd name="T23" fmla="*/ 722 h 884"/>
                <a:gd name="T24" fmla="*/ 380 w 680"/>
                <a:gd name="T25" fmla="*/ 682 h 884"/>
                <a:gd name="T26" fmla="*/ 380 w 680"/>
                <a:gd name="T27" fmla="*/ 622 h 884"/>
                <a:gd name="T28" fmla="*/ 316 w 680"/>
                <a:gd name="T29" fmla="*/ 638 h 884"/>
                <a:gd name="T30" fmla="*/ 288 w 680"/>
                <a:gd name="T31" fmla="*/ 562 h 884"/>
                <a:gd name="T32" fmla="*/ 188 w 680"/>
                <a:gd name="T33" fmla="*/ 578 h 884"/>
                <a:gd name="T34" fmla="*/ 128 w 680"/>
                <a:gd name="T35" fmla="*/ 546 h 884"/>
                <a:gd name="T36" fmla="*/ 108 w 680"/>
                <a:gd name="T37" fmla="*/ 406 h 884"/>
                <a:gd name="T38" fmla="*/ 52 w 680"/>
                <a:gd name="T39" fmla="*/ 298 h 884"/>
                <a:gd name="T40" fmla="*/ 0 w 680"/>
                <a:gd name="T41" fmla="*/ 330 h 884"/>
                <a:gd name="T42" fmla="*/ 36 w 680"/>
                <a:gd name="T43" fmla="*/ 250 h 884"/>
                <a:gd name="T44" fmla="*/ 8 w 680"/>
                <a:gd name="T45" fmla="*/ 226 h 884"/>
                <a:gd name="T46" fmla="*/ 7 w 680"/>
                <a:gd name="T47" fmla="*/ 167 h 884"/>
                <a:gd name="T48" fmla="*/ 39 w 680"/>
                <a:gd name="T49" fmla="*/ 141 h 884"/>
                <a:gd name="T50" fmla="*/ 54 w 680"/>
                <a:gd name="T51" fmla="*/ 42 h 884"/>
                <a:gd name="T52" fmla="*/ 96 w 680"/>
                <a:gd name="T53" fmla="*/ 11 h 884"/>
                <a:gd name="T54" fmla="*/ 169 w 680"/>
                <a:gd name="T55" fmla="*/ 0 h 884"/>
                <a:gd name="T56" fmla="*/ 237 w 680"/>
                <a:gd name="T57" fmla="*/ 73 h 884"/>
                <a:gd name="T58" fmla="*/ 263 w 680"/>
                <a:gd name="T59" fmla="*/ 219 h 884"/>
                <a:gd name="T60" fmla="*/ 451 w 680"/>
                <a:gd name="T61" fmla="*/ 287 h 884"/>
                <a:gd name="T62" fmla="*/ 558 w 680"/>
                <a:gd name="T63" fmla="*/ 325 h 884"/>
                <a:gd name="T64" fmla="*/ 612 w 680"/>
                <a:gd name="T65" fmla="*/ 365 h 884"/>
                <a:gd name="T66" fmla="*/ 592 w 680"/>
                <a:gd name="T67" fmla="*/ 428 h 884"/>
                <a:gd name="T68" fmla="*/ 571 w 680"/>
                <a:gd name="T69" fmla="*/ 490 h 884"/>
                <a:gd name="T70" fmla="*/ 680 w 680"/>
                <a:gd name="T71" fmla="*/ 60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0" h="884">
                  <a:moveTo>
                    <a:pt x="680" y="600"/>
                  </a:moveTo>
                  <a:cubicBezTo>
                    <a:pt x="654" y="657"/>
                    <a:pt x="654" y="657"/>
                    <a:pt x="654" y="657"/>
                  </a:cubicBezTo>
                  <a:cubicBezTo>
                    <a:pt x="648" y="660"/>
                    <a:pt x="648" y="660"/>
                    <a:pt x="648" y="660"/>
                  </a:cubicBezTo>
                  <a:cubicBezTo>
                    <a:pt x="588" y="681"/>
                    <a:pt x="588" y="681"/>
                    <a:pt x="588" y="681"/>
                  </a:cubicBezTo>
                  <a:cubicBezTo>
                    <a:pt x="581" y="683"/>
                    <a:pt x="581" y="683"/>
                    <a:pt x="581" y="683"/>
                  </a:cubicBezTo>
                  <a:cubicBezTo>
                    <a:pt x="597" y="715"/>
                    <a:pt x="597" y="715"/>
                    <a:pt x="597" y="715"/>
                  </a:cubicBezTo>
                  <a:cubicBezTo>
                    <a:pt x="566" y="746"/>
                    <a:pt x="566" y="746"/>
                    <a:pt x="566" y="746"/>
                  </a:cubicBezTo>
                  <a:cubicBezTo>
                    <a:pt x="586" y="788"/>
                    <a:pt x="586" y="788"/>
                    <a:pt x="586" y="788"/>
                  </a:cubicBezTo>
                  <a:cubicBezTo>
                    <a:pt x="586" y="861"/>
                    <a:pt x="586" y="861"/>
                    <a:pt x="586" y="861"/>
                  </a:cubicBezTo>
                  <a:cubicBezTo>
                    <a:pt x="560" y="884"/>
                    <a:pt x="560" y="884"/>
                    <a:pt x="560" y="884"/>
                  </a:cubicBezTo>
                  <a:cubicBezTo>
                    <a:pt x="544" y="862"/>
                    <a:pt x="544" y="862"/>
                    <a:pt x="544" y="862"/>
                  </a:cubicBezTo>
                  <a:cubicBezTo>
                    <a:pt x="513" y="856"/>
                    <a:pt x="513" y="856"/>
                    <a:pt x="513" y="856"/>
                  </a:cubicBezTo>
                  <a:cubicBezTo>
                    <a:pt x="504" y="854"/>
                    <a:pt x="504" y="854"/>
                    <a:pt x="504" y="854"/>
                  </a:cubicBezTo>
                  <a:cubicBezTo>
                    <a:pt x="452" y="806"/>
                    <a:pt x="452" y="806"/>
                    <a:pt x="452" y="806"/>
                  </a:cubicBezTo>
                  <a:cubicBezTo>
                    <a:pt x="448" y="762"/>
                    <a:pt x="448" y="762"/>
                    <a:pt x="448" y="762"/>
                  </a:cubicBezTo>
                  <a:cubicBezTo>
                    <a:pt x="432" y="770"/>
                    <a:pt x="432" y="770"/>
                    <a:pt x="432" y="770"/>
                  </a:cubicBezTo>
                  <a:cubicBezTo>
                    <a:pt x="432" y="770"/>
                    <a:pt x="412" y="830"/>
                    <a:pt x="408" y="834"/>
                  </a:cubicBezTo>
                  <a:cubicBezTo>
                    <a:pt x="404" y="838"/>
                    <a:pt x="360" y="834"/>
                    <a:pt x="356" y="830"/>
                  </a:cubicBezTo>
                  <a:cubicBezTo>
                    <a:pt x="352" y="826"/>
                    <a:pt x="336" y="766"/>
                    <a:pt x="340" y="762"/>
                  </a:cubicBezTo>
                  <a:cubicBezTo>
                    <a:pt x="341" y="761"/>
                    <a:pt x="341" y="761"/>
                    <a:pt x="342" y="760"/>
                  </a:cubicBezTo>
                  <a:cubicBezTo>
                    <a:pt x="324" y="718"/>
                    <a:pt x="324" y="718"/>
                    <a:pt x="324" y="718"/>
                  </a:cubicBezTo>
                  <a:cubicBezTo>
                    <a:pt x="324" y="690"/>
                    <a:pt x="324" y="690"/>
                    <a:pt x="324" y="690"/>
                  </a:cubicBezTo>
                  <a:cubicBezTo>
                    <a:pt x="324" y="686"/>
                    <a:pt x="344" y="690"/>
                    <a:pt x="344" y="690"/>
                  </a:cubicBezTo>
                  <a:cubicBezTo>
                    <a:pt x="344" y="722"/>
                    <a:pt x="344" y="722"/>
                    <a:pt x="344" y="722"/>
                  </a:cubicBezTo>
                  <a:cubicBezTo>
                    <a:pt x="357" y="731"/>
                    <a:pt x="357" y="731"/>
                    <a:pt x="357" y="731"/>
                  </a:cubicBezTo>
                  <a:cubicBezTo>
                    <a:pt x="368" y="708"/>
                    <a:pt x="380" y="682"/>
                    <a:pt x="380" y="682"/>
                  </a:cubicBezTo>
                  <a:cubicBezTo>
                    <a:pt x="396" y="630"/>
                    <a:pt x="396" y="630"/>
                    <a:pt x="396" y="630"/>
                  </a:cubicBezTo>
                  <a:cubicBezTo>
                    <a:pt x="380" y="622"/>
                    <a:pt x="380" y="622"/>
                    <a:pt x="380" y="622"/>
                  </a:cubicBezTo>
                  <a:cubicBezTo>
                    <a:pt x="356" y="670"/>
                    <a:pt x="356" y="670"/>
                    <a:pt x="356" y="670"/>
                  </a:cubicBezTo>
                  <a:cubicBezTo>
                    <a:pt x="316" y="638"/>
                    <a:pt x="316" y="638"/>
                    <a:pt x="316" y="638"/>
                  </a:cubicBezTo>
                  <a:cubicBezTo>
                    <a:pt x="280" y="634"/>
                    <a:pt x="280" y="634"/>
                    <a:pt x="280" y="634"/>
                  </a:cubicBezTo>
                  <a:cubicBezTo>
                    <a:pt x="288" y="562"/>
                    <a:pt x="288" y="562"/>
                    <a:pt x="288" y="562"/>
                  </a:cubicBezTo>
                  <a:cubicBezTo>
                    <a:pt x="236" y="546"/>
                    <a:pt x="236" y="546"/>
                    <a:pt x="236" y="546"/>
                  </a:cubicBezTo>
                  <a:cubicBezTo>
                    <a:pt x="188" y="578"/>
                    <a:pt x="188" y="578"/>
                    <a:pt x="188" y="578"/>
                  </a:cubicBezTo>
                  <a:cubicBezTo>
                    <a:pt x="160" y="550"/>
                    <a:pt x="160" y="550"/>
                    <a:pt x="160" y="550"/>
                  </a:cubicBezTo>
                  <a:cubicBezTo>
                    <a:pt x="128" y="546"/>
                    <a:pt x="128" y="546"/>
                    <a:pt x="128" y="546"/>
                  </a:cubicBezTo>
                  <a:cubicBezTo>
                    <a:pt x="108" y="518"/>
                    <a:pt x="108" y="518"/>
                    <a:pt x="108" y="518"/>
                  </a:cubicBezTo>
                  <a:cubicBezTo>
                    <a:pt x="108" y="406"/>
                    <a:pt x="108" y="406"/>
                    <a:pt x="108" y="406"/>
                  </a:cubicBezTo>
                  <a:cubicBezTo>
                    <a:pt x="80" y="378"/>
                    <a:pt x="80" y="378"/>
                    <a:pt x="80" y="378"/>
                  </a:cubicBezTo>
                  <a:cubicBezTo>
                    <a:pt x="52" y="298"/>
                    <a:pt x="52" y="298"/>
                    <a:pt x="52" y="298"/>
                  </a:cubicBezTo>
                  <a:cubicBezTo>
                    <a:pt x="28" y="334"/>
                    <a:pt x="28" y="334"/>
                    <a:pt x="28" y="334"/>
                  </a:cubicBezTo>
                  <a:cubicBezTo>
                    <a:pt x="0" y="330"/>
                    <a:pt x="0" y="330"/>
                    <a:pt x="0" y="330"/>
                  </a:cubicBezTo>
                  <a:cubicBezTo>
                    <a:pt x="0" y="278"/>
                    <a:pt x="0" y="278"/>
                    <a:pt x="0" y="278"/>
                  </a:cubicBezTo>
                  <a:cubicBezTo>
                    <a:pt x="36" y="250"/>
                    <a:pt x="36" y="250"/>
                    <a:pt x="36" y="250"/>
                  </a:cubicBezTo>
                  <a:cubicBezTo>
                    <a:pt x="8" y="226"/>
                    <a:pt x="8" y="226"/>
                    <a:pt x="8" y="226"/>
                  </a:cubicBezTo>
                  <a:cubicBezTo>
                    <a:pt x="8" y="226"/>
                    <a:pt x="8" y="226"/>
                    <a:pt x="8" y="226"/>
                  </a:cubicBezTo>
                  <a:cubicBezTo>
                    <a:pt x="23" y="198"/>
                    <a:pt x="23" y="198"/>
                    <a:pt x="23" y="198"/>
                  </a:cubicBezTo>
                  <a:cubicBezTo>
                    <a:pt x="7" y="167"/>
                    <a:pt x="7" y="167"/>
                    <a:pt x="7" y="167"/>
                  </a:cubicBezTo>
                  <a:cubicBezTo>
                    <a:pt x="31" y="147"/>
                    <a:pt x="31" y="147"/>
                    <a:pt x="31" y="147"/>
                  </a:cubicBezTo>
                  <a:cubicBezTo>
                    <a:pt x="39" y="141"/>
                    <a:pt x="39" y="141"/>
                    <a:pt x="39" y="141"/>
                  </a:cubicBezTo>
                  <a:cubicBezTo>
                    <a:pt x="60" y="47"/>
                    <a:pt x="60" y="47"/>
                    <a:pt x="60" y="47"/>
                  </a:cubicBezTo>
                  <a:cubicBezTo>
                    <a:pt x="54" y="42"/>
                    <a:pt x="54" y="42"/>
                    <a:pt x="54" y="42"/>
                  </a:cubicBezTo>
                  <a:cubicBezTo>
                    <a:pt x="75" y="26"/>
                    <a:pt x="75" y="26"/>
                    <a:pt x="75" y="26"/>
                  </a:cubicBezTo>
                  <a:cubicBezTo>
                    <a:pt x="96" y="11"/>
                    <a:pt x="96" y="11"/>
                    <a:pt x="96" y="11"/>
                  </a:cubicBezTo>
                  <a:cubicBezTo>
                    <a:pt x="133" y="26"/>
                    <a:pt x="133" y="26"/>
                    <a:pt x="133" y="26"/>
                  </a:cubicBezTo>
                  <a:cubicBezTo>
                    <a:pt x="169" y="0"/>
                    <a:pt x="169" y="0"/>
                    <a:pt x="169" y="0"/>
                  </a:cubicBezTo>
                  <a:cubicBezTo>
                    <a:pt x="226" y="11"/>
                    <a:pt x="226" y="11"/>
                    <a:pt x="226" y="11"/>
                  </a:cubicBezTo>
                  <a:cubicBezTo>
                    <a:pt x="237" y="73"/>
                    <a:pt x="237" y="73"/>
                    <a:pt x="237" y="73"/>
                  </a:cubicBezTo>
                  <a:cubicBezTo>
                    <a:pt x="263" y="89"/>
                    <a:pt x="263" y="89"/>
                    <a:pt x="263" y="89"/>
                  </a:cubicBezTo>
                  <a:cubicBezTo>
                    <a:pt x="263" y="219"/>
                    <a:pt x="263" y="219"/>
                    <a:pt x="263" y="219"/>
                  </a:cubicBezTo>
                  <a:cubicBezTo>
                    <a:pt x="362" y="287"/>
                    <a:pt x="362" y="287"/>
                    <a:pt x="362" y="287"/>
                  </a:cubicBezTo>
                  <a:cubicBezTo>
                    <a:pt x="451" y="287"/>
                    <a:pt x="451" y="287"/>
                    <a:pt x="451" y="287"/>
                  </a:cubicBezTo>
                  <a:cubicBezTo>
                    <a:pt x="524" y="334"/>
                    <a:pt x="524" y="334"/>
                    <a:pt x="524" y="334"/>
                  </a:cubicBezTo>
                  <a:cubicBezTo>
                    <a:pt x="558" y="325"/>
                    <a:pt x="558" y="325"/>
                    <a:pt x="558" y="325"/>
                  </a:cubicBezTo>
                  <a:cubicBezTo>
                    <a:pt x="566" y="323"/>
                    <a:pt x="566" y="323"/>
                    <a:pt x="566" y="323"/>
                  </a:cubicBezTo>
                  <a:cubicBezTo>
                    <a:pt x="612" y="365"/>
                    <a:pt x="612" y="365"/>
                    <a:pt x="612" y="365"/>
                  </a:cubicBezTo>
                  <a:cubicBezTo>
                    <a:pt x="581" y="402"/>
                    <a:pt x="581" y="402"/>
                    <a:pt x="581" y="402"/>
                  </a:cubicBezTo>
                  <a:cubicBezTo>
                    <a:pt x="592" y="428"/>
                    <a:pt x="592" y="428"/>
                    <a:pt x="592" y="428"/>
                  </a:cubicBezTo>
                  <a:cubicBezTo>
                    <a:pt x="566" y="449"/>
                    <a:pt x="566" y="449"/>
                    <a:pt x="566" y="449"/>
                  </a:cubicBezTo>
                  <a:cubicBezTo>
                    <a:pt x="571" y="490"/>
                    <a:pt x="571" y="490"/>
                    <a:pt x="571" y="490"/>
                  </a:cubicBezTo>
                  <a:cubicBezTo>
                    <a:pt x="571" y="490"/>
                    <a:pt x="649" y="485"/>
                    <a:pt x="654" y="490"/>
                  </a:cubicBezTo>
                  <a:cubicBezTo>
                    <a:pt x="659" y="496"/>
                    <a:pt x="680" y="600"/>
                    <a:pt x="680" y="600"/>
                  </a:cubicBezTo>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26" name="===ภาคใต้===">
              <a:extLst>
                <a:ext uri="{FF2B5EF4-FFF2-40B4-BE49-F238E27FC236}">
                  <a16:creationId xmlns:a16="http://schemas.microsoft.com/office/drawing/2014/main" id="{559F2082-411E-4B9F-8B04-B0E333719D91}"/>
                </a:ext>
              </a:extLst>
            </p:cNvPr>
            <p:cNvSpPr txBox="1"/>
            <p:nvPr/>
          </p:nvSpPr>
          <p:spPr>
            <a:xfrm>
              <a:off x="1979809" y="5856850"/>
              <a:ext cx="844464" cy="284761"/>
            </a:xfrm>
            <a:prstGeom prst="rect">
              <a:avLst/>
            </a:prstGeom>
            <a:noFill/>
          </p:spPr>
          <p:txBody>
            <a:bodyPr wrap="none" rtlCol="0">
              <a:spAutoFit/>
            </a:bodyPr>
            <a:lstStyle/>
            <a:p>
              <a:r>
                <a:rPr lang="en-US" sz="1100" b="1" dirty="0">
                  <a:solidFill>
                    <a:srgbClr val="333333"/>
                  </a:solidFill>
                  <a:latin typeface="Arial" panose="020B0604020202020204" pitchFamily="34" charset="0"/>
                  <a:cs typeface="Arial" panose="020B0604020202020204" pitchFamily="34" charset="0"/>
                </a:rPr>
                <a:t>Southern</a:t>
              </a:r>
            </a:p>
          </p:txBody>
        </p:sp>
        <p:sp>
          <p:nvSpPr>
            <p:cNvPr id="27" name="ราชบุรี">
              <a:extLst>
                <a:ext uri="{FF2B5EF4-FFF2-40B4-BE49-F238E27FC236}">
                  <a16:creationId xmlns:a16="http://schemas.microsoft.com/office/drawing/2014/main" id="{6A429352-0430-4777-9416-11D230216C5A}"/>
                </a:ext>
              </a:extLst>
            </p:cNvPr>
            <p:cNvSpPr>
              <a:spLocks/>
            </p:cNvSpPr>
            <p:nvPr/>
          </p:nvSpPr>
          <p:spPr bwMode="auto">
            <a:xfrm>
              <a:off x="2663350" y="3451367"/>
              <a:ext cx="329194" cy="296274"/>
            </a:xfrm>
            <a:custGeom>
              <a:avLst/>
              <a:gdLst>
                <a:gd name="T0" fmla="*/ 798 w 803"/>
                <a:gd name="T1" fmla="*/ 271 h 725"/>
                <a:gd name="T2" fmla="*/ 767 w 803"/>
                <a:gd name="T3" fmla="*/ 398 h 725"/>
                <a:gd name="T4" fmla="*/ 710 w 803"/>
                <a:gd name="T5" fmla="*/ 428 h 725"/>
                <a:gd name="T6" fmla="*/ 642 w 803"/>
                <a:gd name="T7" fmla="*/ 402 h 725"/>
                <a:gd name="T8" fmla="*/ 636 w 803"/>
                <a:gd name="T9" fmla="*/ 503 h 725"/>
                <a:gd name="T10" fmla="*/ 517 w 803"/>
                <a:gd name="T11" fmla="*/ 553 h 725"/>
                <a:gd name="T12" fmla="*/ 438 w 803"/>
                <a:gd name="T13" fmla="*/ 678 h 725"/>
                <a:gd name="T14" fmla="*/ 329 w 803"/>
                <a:gd name="T15" fmla="*/ 673 h 725"/>
                <a:gd name="T16" fmla="*/ 245 w 803"/>
                <a:gd name="T17" fmla="*/ 699 h 725"/>
                <a:gd name="T18" fmla="*/ 157 w 803"/>
                <a:gd name="T19" fmla="*/ 647 h 725"/>
                <a:gd name="T20" fmla="*/ 131 w 803"/>
                <a:gd name="T21" fmla="*/ 725 h 725"/>
                <a:gd name="T22" fmla="*/ 52 w 803"/>
                <a:gd name="T23" fmla="*/ 678 h 725"/>
                <a:gd name="T24" fmla="*/ 40 w 803"/>
                <a:gd name="T25" fmla="*/ 674 h 725"/>
                <a:gd name="T26" fmla="*/ 28 w 803"/>
                <a:gd name="T27" fmla="*/ 626 h 725"/>
                <a:gd name="T28" fmla="*/ 40 w 803"/>
                <a:gd name="T29" fmla="*/ 606 h 725"/>
                <a:gd name="T30" fmla="*/ 20 w 803"/>
                <a:gd name="T31" fmla="*/ 578 h 725"/>
                <a:gd name="T32" fmla="*/ 33 w 803"/>
                <a:gd name="T33" fmla="*/ 545 h 725"/>
                <a:gd name="T34" fmla="*/ 16 w 803"/>
                <a:gd name="T35" fmla="*/ 410 h 725"/>
                <a:gd name="T36" fmla="*/ 0 w 803"/>
                <a:gd name="T37" fmla="*/ 334 h 725"/>
                <a:gd name="T38" fmla="*/ 12 w 803"/>
                <a:gd name="T39" fmla="*/ 314 h 725"/>
                <a:gd name="T40" fmla="*/ 0 w 803"/>
                <a:gd name="T41" fmla="*/ 215 h 725"/>
                <a:gd name="T42" fmla="*/ 94 w 803"/>
                <a:gd name="T43" fmla="*/ 188 h 725"/>
                <a:gd name="T44" fmla="*/ 204 w 803"/>
                <a:gd name="T45" fmla="*/ 172 h 725"/>
                <a:gd name="T46" fmla="*/ 303 w 803"/>
                <a:gd name="T47" fmla="*/ 162 h 725"/>
                <a:gd name="T48" fmla="*/ 449 w 803"/>
                <a:gd name="T49" fmla="*/ 89 h 725"/>
                <a:gd name="T50" fmla="*/ 564 w 803"/>
                <a:gd name="T51" fmla="*/ 109 h 725"/>
                <a:gd name="T52" fmla="*/ 663 w 803"/>
                <a:gd name="T53" fmla="*/ 0 h 725"/>
                <a:gd name="T54" fmla="*/ 652 w 803"/>
                <a:gd name="T55" fmla="*/ 31 h 725"/>
                <a:gd name="T56" fmla="*/ 704 w 803"/>
                <a:gd name="T57" fmla="*/ 99 h 725"/>
                <a:gd name="T58" fmla="*/ 678 w 803"/>
                <a:gd name="T59" fmla="*/ 182 h 725"/>
                <a:gd name="T60" fmla="*/ 731 w 803"/>
                <a:gd name="T61" fmla="*/ 182 h 725"/>
                <a:gd name="T62" fmla="*/ 757 w 803"/>
                <a:gd name="T63" fmla="*/ 229 h 725"/>
                <a:gd name="T64" fmla="*/ 803 w 803"/>
                <a:gd name="T65" fmla="*/ 271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3" h="725">
                  <a:moveTo>
                    <a:pt x="803" y="271"/>
                  </a:moveTo>
                  <a:cubicBezTo>
                    <a:pt x="798" y="271"/>
                    <a:pt x="798" y="271"/>
                    <a:pt x="798" y="271"/>
                  </a:cubicBezTo>
                  <a:cubicBezTo>
                    <a:pt x="772" y="313"/>
                    <a:pt x="772" y="313"/>
                    <a:pt x="772" y="313"/>
                  </a:cubicBezTo>
                  <a:cubicBezTo>
                    <a:pt x="767" y="398"/>
                    <a:pt x="767" y="398"/>
                    <a:pt x="767" y="398"/>
                  </a:cubicBezTo>
                  <a:cubicBezTo>
                    <a:pt x="731" y="407"/>
                    <a:pt x="731" y="407"/>
                    <a:pt x="731" y="407"/>
                  </a:cubicBezTo>
                  <a:cubicBezTo>
                    <a:pt x="710" y="428"/>
                    <a:pt x="710" y="428"/>
                    <a:pt x="710" y="428"/>
                  </a:cubicBezTo>
                  <a:cubicBezTo>
                    <a:pt x="668" y="391"/>
                    <a:pt x="668" y="391"/>
                    <a:pt x="668" y="391"/>
                  </a:cubicBezTo>
                  <a:cubicBezTo>
                    <a:pt x="642" y="402"/>
                    <a:pt x="642" y="402"/>
                    <a:pt x="642" y="402"/>
                  </a:cubicBezTo>
                  <a:cubicBezTo>
                    <a:pt x="647" y="469"/>
                    <a:pt x="647" y="469"/>
                    <a:pt x="647" y="469"/>
                  </a:cubicBezTo>
                  <a:cubicBezTo>
                    <a:pt x="636" y="503"/>
                    <a:pt x="636" y="503"/>
                    <a:pt x="636" y="503"/>
                  </a:cubicBezTo>
                  <a:cubicBezTo>
                    <a:pt x="616" y="561"/>
                    <a:pt x="616" y="561"/>
                    <a:pt x="616" y="561"/>
                  </a:cubicBezTo>
                  <a:cubicBezTo>
                    <a:pt x="517" y="553"/>
                    <a:pt x="517" y="553"/>
                    <a:pt x="517" y="553"/>
                  </a:cubicBezTo>
                  <a:cubicBezTo>
                    <a:pt x="444" y="610"/>
                    <a:pt x="444" y="610"/>
                    <a:pt x="444" y="610"/>
                  </a:cubicBezTo>
                  <a:cubicBezTo>
                    <a:pt x="438" y="678"/>
                    <a:pt x="438" y="678"/>
                    <a:pt x="438" y="678"/>
                  </a:cubicBezTo>
                  <a:cubicBezTo>
                    <a:pt x="376" y="683"/>
                    <a:pt x="376" y="683"/>
                    <a:pt x="376" y="683"/>
                  </a:cubicBezTo>
                  <a:cubicBezTo>
                    <a:pt x="329" y="673"/>
                    <a:pt x="329" y="673"/>
                    <a:pt x="329" y="673"/>
                  </a:cubicBezTo>
                  <a:cubicBezTo>
                    <a:pt x="329" y="673"/>
                    <a:pt x="298" y="699"/>
                    <a:pt x="292" y="699"/>
                  </a:cubicBezTo>
                  <a:cubicBezTo>
                    <a:pt x="245" y="699"/>
                    <a:pt x="245" y="699"/>
                    <a:pt x="245" y="699"/>
                  </a:cubicBezTo>
                  <a:cubicBezTo>
                    <a:pt x="183" y="652"/>
                    <a:pt x="183" y="652"/>
                    <a:pt x="183" y="652"/>
                  </a:cubicBezTo>
                  <a:cubicBezTo>
                    <a:pt x="157" y="647"/>
                    <a:pt x="157" y="647"/>
                    <a:pt x="157" y="647"/>
                  </a:cubicBezTo>
                  <a:cubicBezTo>
                    <a:pt x="146" y="673"/>
                    <a:pt x="146" y="673"/>
                    <a:pt x="146" y="673"/>
                  </a:cubicBezTo>
                  <a:cubicBezTo>
                    <a:pt x="131" y="725"/>
                    <a:pt x="131" y="725"/>
                    <a:pt x="131" y="725"/>
                  </a:cubicBezTo>
                  <a:cubicBezTo>
                    <a:pt x="94" y="725"/>
                    <a:pt x="94" y="725"/>
                    <a:pt x="94" y="725"/>
                  </a:cubicBezTo>
                  <a:cubicBezTo>
                    <a:pt x="52" y="678"/>
                    <a:pt x="52" y="678"/>
                    <a:pt x="52" y="678"/>
                  </a:cubicBezTo>
                  <a:cubicBezTo>
                    <a:pt x="40" y="674"/>
                    <a:pt x="40" y="674"/>
                    <a:pt x="40" y="674"/>
                  </a:cubicBezTo>
                  <a:cubicBezTo>
                    <a:pt x="40" y="674"/>
                    <a:pt x="40" y="674"/>
                    <a:pt x="40" y="674"/>
                  </a:cubicBezTo>
                  <a:cubicBezTo>
                    <a:pt x="24" y="642"/>
                    <a:pt x="24" y="642"/>
                    <a:pt x="24" y="642"/>
                  </a:cubicBezTo>
                  <a:cubicBezTo>
                    <a:pt x="28" y="626"/>
                    <a:pt x="28" y="626"/>
                    <a:pt x="28" y="626"/>
                  </a:cubicBezTo>
                  <a:cubicBezTo>
                    <a:pt x="40" y="622"/>
                    <a:pt x="40" y="622"/>
                    <a:pt x="40" y="622"/>
                  </a:cubicBezTo>
                  <a:cubicBezTo>
                    <a:pt x="40" y="606"/>
                    <a:pt x="40" y="606"/>
                    <a:pt x="40" y="606"/>
                  </a:cubicBezTo>
                  <a:cubicBezTo>
                    <a:pt x="20" y="598"/>
                    <a:pt x="20" y="598"/>
                    <a:pt x="20" y="598"/>
                  </a:cubicBezTo>
                  <a:cubicBezTo>
                    <a:pt x="20" y="578"/>
                    <a:pt x="20" y="578"/>
                    <a:pt x="20" y="578"/>
                  </a:cubicBezTo>
                  <a:cubicBezTo>
                    <a:pt x="32" y="554"/>
                    <a:pt x="32" y="554"/>
                    <a:pt x="32" y="554"/>
                  </a:cubicBezTo>
                  <a:cubicBezTo>
                    <a:pt x="33" y="545"/>
                    <a:pt x="33" y="545"/>
                    <a:pt x="33" y="545"/>
                  </a:cubicBezTo>
                  <a:cubicBezTo>
                    <a:pt x="36" y="426"/>
                    <a:pt x="36" y="426"/>
                    <a:pt x="36" y="426"/>
                  </a:cubicBezTo>
                  <a:cubicBezTo>
                    <a:pt x="16" y="410"/>
                    <a:pt x="16" y="410"/>
                    <a:pt x="16" y="410"/>
                  </a:cubicBezTo>
                  <a:cubicBezTo>
                    <a:pt x="24" y="358"/>
                    <a:pt x="24" y="358"/>
                    <a:pt x="24" y="358"/>
                  </a:cubicBezTo>
                  <a:cubicBezTo>
                    <a:pt x="0" y="334"/>
                    <a:pt x="0" y="334"/>
                    <a:pt x="0" y="334"/>
                  </a:cubicBezTo>
                  <a:cubicBezTo>
                    <a:pt x="12" y="330"/>
                    <a:pt x="12" y="330"/>
                    <a:pt x="12" y="330"/>
                  </a:cubicBezTo>
                  <a:cubicBezTo>
                    <a:pt x="12" y="314"/>
                    <a:pt x="12" y="314"/>
                    <a:pt x="12" y="314"/>
                  </a:cubicBezTo>
                  <a:cubicBezTo>
                    <a:pt x="0" y="310"/>
                    <a:pt x="0" y="310"/>
                    <a:pt x="0" y="310"/>
                  </a:cubicBezTo>
                  <a:cubicBezTo>
                    <a:pt x="0" y="215"/>
                    <a:pt x="0" y="215"/>
                    <a:pt x="0" y="215"/>
                  </a:cubicBezTo>
                  <a:cubicBezTo>
                    <a:pt x="52" y="182"/>
                    <a:pt x="52" y="182"/>
                    <a:pt x="52" y="182"/>
                  </a:cubicBezTo>
                  <a:cubicBezTo>
                    <a:pt x="94" y="188"/>
                    <a:pt x="94" y="188"/>
                    <a:pt x="94" y="188"/>
                  </a:cubicBezTo>
                  <a:cubicBezTo>
                    <a:pt x="141" y="172"/>
                    <a:pt x="141" y="172"/>
                    <a:pt x="141" y="172"/>
                  </a:cubicBezTo>
                  <a:cubicBezTo>
                    <a:pt x="204" y="172"/>
                    <a:pt x="204" y="172"/>
                    <a:pt x="204" y="172"/>
                  </a:cubicBezTo>
                  <a:cubicBezTo>
                    <a:pt x="266" y="136"/>
                    <a:pt x="266" y="136"/>
                    <a:pt x="266" y="136"/>
                  </a:cubicBezTo>
                  <a:cubicBezTo>
                    <a:pt x="303" y="162"/>
                    <a:pt x="303" y="162"/>
                    <a:pt x="303" y="162"/>
                  </a:cubicBezTo>
                  <a:cubicBezTo>
                    <a:pt x="303" y="162"/>
                    <a:pt x="386" y="162"/>
                    <a:pt x="391" y="156"/>
                  </a:cubicBezTo>
                  <a:cubicBezTo>
                    <a:pt x="397" y="151"/>
                    <a:pt x="449" y="89"/>
                    <a:pt x="449" y="89"/>
                  </a:cubicBezTo>
                  <a:cubicBezTo>
                    <a:pt x="506" y="115"/>
                    <a:pt x="506" y="115"/>
                    <a:pt x="506" y="115"/>
                  </a:cubicBezTo>
                  <a:cubicBezTo>
                    <a:pt x="564" y="109"/>
                    <a:pt x="564" y="109"/>
                    <a:pt x="564" y="109"/>
                  </a:cubicBezTo>
                  <a:cubicBezTo>
                    <a:pt x="635" y="2"/>
                    <a:pt x="635" y="2"/>
                    <a:pt x="635" y="2"/>
                  </a:cubicBezTo>
                  <a:cubicBezTo>
                    <a:pt x="663" y="0"/>
                    <a:pt x="663" y="0"/>
                    <a:pt x="663" y="0"/>
                  </a:cubicBezTo>
                  <a:cubicBezTo>
                    <a:pt x="678" y="10"/>
                    <a:pt x="678" y="10"/>
                    <a:pt x="678" y="10"/>
                  </a:cubicBezTo>
                  <a:cubicBezTo>
                    <a:pt x="652" y="31"/>
                    <a:pt x="652" y="31"/>
                    <a:pt x="652" y="31"/>
                  </a:cubicBezTo>
                  <a:cubicBezTo>
                    <a:pt x="657" y="89"/>
                    <a:pt x="657" y="89"/>
                    <a:pt x="657" y="89"/>
                  </a:cubicBezTo>
                  <a:cubicBezTo>
                    <a:pt x="704" y="99"/>
                    <a:pt x="704" y="99"/>
                    <a:pt x="704" y="99"/>
                  </a:cubicBezTo>
                  <a:cubicBezTo>
                    <a:pt x="704" y="136"/>
                    <a:pt x="704" y="136"/>
                    <a:pt x="704" y="136"/>
                  </a:cubicBezTo>
                  <a:cubicBezTo>
                    <a:pt x="678" y="182"/>
                    <a:pt x="678" y="182"/>
                    <a:pt x="678" y="182"/>
                  </a:cubicBezTo>
                  <a:cubicBezTo>
                    <a:pt x="678" y="182"/>
                    <a:pt x="704" y="198"/>
                    <a:pt x="715" y="198"/>
                  </a:cubicBezTo>
                  <a:cubicBezTo>
                    <a:pt x="725" y="198"/>
                    <a:pt x="731" y="182"/>
                    <a:pt x="731" y="182"/>
                  </a:cubicBezTo>
                  <a:cubicBezTo>
                    <a:pt x="762" y="182"/>
                    <a:pt x="762" y="182"/>
                    <a:pt x="762" y="182"/>
                  </a:cubicBezTo>
                  <a:cubicBezTo>
                    <a:pt x="757" y="229"/>
                    <a:pt x="757" y="229"/>
                    <a:pt x="757" y="229"/>
                  </a:cubicBezTo>
                  <a:cubicBezTo>
                    <a:pt x="793" y="235"/>
                    <a:pt x="793" y="235"/>
                    <a:pt x="793" y="235"/>
                  </a:cubicBezTo>
                  <a:lnTo>
                    <a:pt x="803" y="271"/>
                  </a:lnTo>
                  <a:close/>
                </a:path>
              </a:pathLst>
            </a:custGeom>
            <a:solidFill>
              <a:srgbClr val="2D8183">
                <a:lumMod val="20000"/>
                <a:lumOff val="80000"/>
              </a:srgbClr>
            </a:solidFill>
            <a:ln w="3175">
              <a:solidFill>
                <a:sysClr val="windowText" lastClr="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28" name="เพชรบุรี">
              <a:extLst>
                <a:ext uri="{FF2B5EF4-FFF2-40B4-BE49-F238E27FC236}">
                  <a16:creationId xmlns:a16="http://schemas.microsoft.com/office/drawing/2014/main" id="{9B1CA6F3-E2A3-4B36-B48E-C6B71B5CB527}"/>
                </a:ext>
              </a:extLst>
            </p:cNvPr>
            <p:cNvSpPr>
              <a:spLocks/>
            </p:cNvSpPr>
            <p:nvPr/>
          </p:nvSpPr>
          <p:spPr bwMode="auto">
            <a:xfrm>
              <a:off x="2639576" y="3678145"/>
              <a:ext cx="362113" cy="285301"/>
            </a:xfrm>
            <a:custGeom>
              <a:avLst/>
              <a:gdLst>
                <a:gd name="T0" fmla="*/ 836 w 884"/>
                <a:gd name="T1" fmla="*/ 341 h 699"/>
                <a:gd name="T2" fmla="*/ 810 w 884"/>
                <a:gd name="T3" fmla="*/ 443 h 699"/>
                <a:gd name="T4" fmla="*/ 766 w 884"/>
                <a:gd name="T5" fmla="*/ 615 h 699"/>
                <a:gd name="T6" fmla="*/ 712 w 884"/>
                <a:gd name="T7" fmla="*/ 641 h 699"/>
                <a:gd name="T8" fmla="*/ 650 w 884"/>
                <a:gd name="T9" fmla="*/ 647 h 699"/>
                <a:gd name="T10" fmla="*/ 540 w 884"/>
                <a:gd name="T11" fmla="*/ 667 h 699"/>
                <a:gd name="T12" fmla="*/ 472 w 884"/>
                <a:gd name="T13" fmla="*/ 631 h 699"/>
                <a:gd name="T14" fmla="*/ 420 w 884"/>
                <a:gd name="T15" fmla="*/ 693 h 699"/>
                <a:gd name="T16" fmla="*/ 347 w 884"/>
                <a:gd name="T17" fmla="*/ 678 h 699"/>
                <a:gd name="T18" fmla="*/ 300 w 884"/>
                <a:gd name="T19" fmla="*/ 685 h 699"/>
                <a:gd name="T20" fmla="*/ 252 w 884"/>
                <a:gd name="T21" fmla="*/ 657 h 699"/>
                <a:gd name="T22" fmla="*/ 200 w 884"/>
                <a:gd name="T23" fmla="*/ 601 h 699"/>
                <a:gd name="T24" fmla="*/ 164 w 884"/>
                <a:gd name="T25" fmla="*/ 561 h 699"/>
                <a:gd name="T26" fmla="*/ 112 w 884"/>
                <a:gd name="T27" fmla="*/ 465 h 699"/>
                <a:gd name="T28" fmla="*/ 80 w 884"/>
                <a:gd name="T29" fmla="*/ 389 h 699"/>
                <a:gd name="T30" fmla="*/ 84 w 884"/>
                <a:gd name="T31" fmla="*/ 349 h 699"/>
                <a:gd name="T32" fmla="*/ 0 w 884"/>
                <a:gd name="T33" fmla="*/ 237 h 699"/>
                <a:gd name="T34" fmla="*/ 28 w 884"/>
                <a:gd name="T35" fmla="*/ 153 h 699"/>
                <a:gd name="T36" fmla="*/ 36 w 884"/>
                <a:gd name="T37" fmla="*/ 121 h 699"/>
                <a:gd name="T38" fmla="*/ 80 w 884"/>
                <a:gd name="T39" fmla="*/ 133 h 699"/>
                <a:gd name="T40" fmla="*/ 112 w 884"/>
                <a:gd name="T41" fmla="*/ 125 h 699"/>
                <a:gd name="T42" fmla="*/ 191 w 884"/>
                <a:gd name="T43" fmla="*/ 172 h 699"/>
                <a:gd name="T44" fmla="*/ 217 w 884"/>
                <a:gd name="T45" fmla="*/ 94 h 699"/>
                <a:gd name="T46" fmla="*/ 305 w 884"/>
                <a:gd name="T47" fmla="*/ 146 h 699"/>
                <a:gd name="T48" fmla="*/ 389 w 884"/>
                <a:gd name="T49" fmla="*/ 120 h 699"/>
                <a:gd name="T50" fmla="*/ 498 w 884"/>
                <a:gd name="T51" fmla="*/ 125 h 699"/>
                <a:gd name="T52" fmla="*/ 577 w 884"/>
                <a:gd name="T53" fmla="*/ 0 h 699"/>
                <a:gd name="T54" fmla="*/ 676 w 884"/>
                <a:gd name="T55" fmla="*/ 10 h 699"/>
                <a:gd name="T56" fmla="*/ 702 w 884"/>
                <a:gd name="T57" fmla="*/ 94 h 699"/>
                <a:gd name="T58" fmla="*/ 761 w 884"/>
                <a:gd name="T59" fmla="*/ 40 h 699"/>
                <a:gd name="T60" fmla="*/ 820 w 884"/>
                <a:gd name="T61" fmla="*/ 149 h 699"/>
                <a:gd name="T62" fmla="*/ 848 w 884"/>
                <a:gd name="T63" fmla="*/ 233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4" h="699">
                  <a:moveTo>
                    <a:pt x="884" y="277"/>
                  </a:moveTo>
                  <a:cubicBezTo>
                    <a:pt x="836" y="341"/>
                    <a:pt x="836" y="341"/>
                    <a:pt x="836" y="341"/>
                  </a:cubicBezTo>
                  <a:cubicBezTo>
                    <a:pt x="832" y="393"/>
                    <a:pt x="832" y="393"/>
                    <a:pt x="832" y="393"/>
                  </a:cubicBezTo>
                  <a:cubicBezTo>
                    <a:pt x="810" y="443"/>
                    <a:pt x="810" y="443"/>
                    <a:pt x="810" y="443"/>
                  </a:cubicBezTo>
                  <a:cubicBezTo>
                    <a:pt x="760" y="557"/>
                    <a:pt x="760" y="557"/>
                    <a:pt x="760" y="557"/>
                  </a:cubicBezTo>
                  <a:cubicBezTo>
                    <a:pt x="766" y="615"/>
                    <a:pt x="766" y="615"/>
                    <a:pt x="766" y="615"/>
                  </a:cubicBezTo>
                  <a:cubicBezTo>
                    <a:pt x="769" y="637"/>
                    <a:pt x="769" y="637"/>
                    <a:pt x="769" y="637"/>
                  </a:cubicBezTo>
                  <a:cubicBezTo>
                    <a:pt x="712" y="641"/>
                    <a:pt x="712" y="641"/>
                    <a:pt x="712" y="641"/>
                  </a:cubicBezTo>
                  <a:cubicBezTo>
                    <a:pt x="691" y="657"/>
                    <a:pt x="691" y="657"/>
                    <a:pt x="691" y="657"/>
                  </a:cubicBezTo>
                  <a:cubicBezTo>
                    <a:pt x="650" y="647"/>
                    <a:pt x="650" y="647"/>
                    <a:pt x="650" y="647"/>
                  </a:cubicBezTo>
                  <a:cubicBezTo>
                    <a:pt x="577" y="657"/>
                    <a:pt x="577" y="657"/>
                    <a:pt x="577" y="657"/>
                  </a:cubicBezTo>
                  <a:cubicBezTo>
                    <a:pt x="540" y="667"/>
                    <a:pt x="540" y="667"/>
                    <a:pt x="540" y="667"/>
                  </a:cubicBezTo>
                  <a:cubicBezTo>
                    <a:pt x="498" y="631"/>
                    <a:pt x="498" y="631"/>
                    <a:pt x="498" y="631"/>
                  </a:cubicBezTo>
                  <a:cubicBezTo>
                    <a:pt x="472" y="631"/>
                    <a:pt x="472" y="631"/>
                    <a:pt x="472" y="631"/>
                  </a:cubicBezTo>
                  <a:cubicBezTo>
                    <a:pt x="462" y="683"/>
                    <a:pt x="462" y="683"/>
                    <a:pt x="462" y="683"/>
                  </a:cubicBezTo>
                  <a:cubicBezTo>
                    <a:pt x="420" y="693"/>
                    <a:pt x="420" y="693"/>
                    <a:pt x="420" y="693"/>
                  </a:cubicBezTo>
                  <a:cubicBezTo>
                    <a:pt x="368" y="699"/>
                    <a:pt x="368" y="699"/>
                    <a:pt x="368" y="699"/>
                  </a:cubicBezTo>
                  <a:cubicBezTo>
                    <a:pt x="347" y="678"/>
                    <a:pt x="347" y="678"/>
                    <a:pt x="347" y="678"/>
                  </a:cubicBezTo>
                  <a:cubicBezTo>
                    <a:pt x="300" y="686"/>
                    <a:pt x="300" y="686"/>
                    <a:pt x="300" y="686"/>
                  </a:cubicBezTo>
                  <a:cubicBezTo>
                    <a:pt x="300" y="685"/>
                    <a:pt x="300" y="685"/>
                    <a:pt x="300" y="685"/>
                  </a:cubicBezTo>
                  <a:cubicBezTo>
                    <a:pt x="284" y="657"/>
                    <a:pt x="284" y="657"/>
                    <a:pt x="284" y="657"/>
                  </a:cubicBezTo>
                  <a:cubicBezTo>
                    <a:pt x="252" y="657"/>
                    <a:pt x="252" y="657"/>
                    <a:pt x="252" y="657"/>
                  </a:cubicBezTo>
                  <a:cubicBezTo>
                    <a:pt x="239" y="642"/>
                    <a:pt x="239" y="642"/>
                    <a:pt x="239" y="642"/>
                  </a:cubicBezTo>
                  <a:cubicBezTo>
                    <a:pt x="200" y="601"/>
                    <a:pt x="200" y="601"/>
                    <a:pt x="200" y="601"/>
                  </a:cubicBezTo>
                  <a:cubicBezTo>
                    <a:pt x="168" y="601"/>
                    <a:pt x="168" y="601"/>
                    <a:pt x="168" y="601"/>
                  </a:cubicBezTo>
                  <a:cubicBezTo>
                    <a:pt x="164" y="561"/>
                    <a:pt x="164" y="561"/>
                    <a:pt x="164" y="561"/>
                  </a:cubicBezTo>
                  <a:cubicBezTo>
                    <a:pt x="120" y="557"/>
                    <a:pt x="120" y="557"/>
                    <a:pt x="120" y="557"/>
                  </a:cubicBezTo>
                  <a:cubicBezTo>
                    <a:pt x="112" y="465"/>
                    <a:pt x="112" y="465"/>
                    <a:pt x="112" y="465"/>
                  </a:cubicBezTo>
                  <a:cubicBezTo>
                    <a:pt x="72" y="445"/>
                    <a:pt x="72" y="445"/>
                    <a:pt x="72" y="445"/>
                  </a:cubicBezTo>
                  <a:cubicBezTo>
                    <a:pt x="80" y="389"/>
                    <a:pt x="80" y="389"/>
                    <a:pt x="80" y="389"/>
                  </a:cubicBezTo>
                  <a:cubicBezTo>
                    <a:pt x="52" y="373"/>
                    <a:pt x="52" y="373"/>
                    <a:pt x="52" y="373"/>
                  </a:cubicBezTo>
                  <a:cubicBezTo>
                    <a:pt x="84" y="349"/>
                    <a:pt x="84" y="349"/>
                    <a:pt x="84" y="349"/>
                  </a:cubicBezTo>
                  <a:cubicBezTo>
                    <a:pt x="84" y="313"/>
                    <a:pt x="84" y="313"/>
                    <a:pt x="84" y="313"/>
                  </a:cubicBezTo>
                  <a:cubicBezTo>
                    <a:pt x="0" y="237"/>
                    <a:pt x="0" y="237"/>
                    <a:pt x="0" y="237"/>
                  </a:cubicBezTo>
                  <a:cubicBezTo>
                    <a:pt x="28" y="221"/>
                    <a:pt x="28" y="221"/>
                    <a:pt x="28" y="221"/>
                  </a:cubicBezTo>
                  <a:cubicBezTo>
                    <a:pt x="28" y="153"/>
                    <a:pt x="28" y="153"/>
                    <a:pt x="28" y="153"/>
                  </a:cubicBezTo>
                  <a:cubicBezTo>
                    <a:pt x="12" y="145"/>
                    <a:pt x="12" y="145"/>
                    <a:pt x="12" y="145"/>
                  </a:cubicBezTo>
                  <a:cubicBezTo>
                    <a:pt x="36" y="121"/>
                    <a:pt x="36" y="121"/>
                    <a:pt x="36" y="121"/>
                  </a:cubicBezTo>
                  <a:cubicBezTo>
                    <a:pt x="60" y="117"/>
                    <a:pt x="60" y="117"/>
                    <a:pt x="60" y="117"/>
                  </a:cubicBezTo>
                  <a:cubicBezTo>
                    <a:pt x="80" y="133"/>
                    <a:pt x="80" y="133"/>
                    <a:pt x="80" y="133"/>
                  </a:cubicBezTo>
                  <a:cubicBezTo>
                    <a:pt x="100" y="121"/>
                    <a:pt x="100" y="121"/>
                    <a:pt x="100" y="121"/>
                  </a:cubicBezTo>
                  <a:cubicBezTo>
                    <a:pt x="112" y="125"/>
                    <a:pt x="112" y="125"/>
                    <a:pt x="112" y="125"/>
                  </a:cubicBezTo>
                  <a:cubicBezTo>
                    <a:pt x="154" y="172"/>
                    <a:pt x="154" y="172"/>
                    <a:pt x="154" y="172"/>
                  </a:cubicBezTo>
                  <a:cubicBezTo>
                    <a:pt x="191" y="172"/>
                    <a:pt x="191" y="172"/>
                    <a:pt x="191" y="172"/>
                  </a:cubicBezTo>
                  <a:cubicBezTo>
                    <a:pt x="206" y="120"/>
                    <a:pt x="206" y="120"/>
                    <a:pt x="206" y="120"/>
                  </a:cubicBezTo>
                  <a:cubicBezTo>
                    <a:pt x="217" y="94"/>
                    <a:pt x="217" y="94"/>
                    <a:pt x="217" y="94"/>
                  </a:cubicBezTo>
                  <a:cubicBezTo>
                    <a:pt x="243" y="99"/>
                    <a:pt x="243" y="99"/>
                    <a:pt x="243" y="99"/>
                  </a:cubicBezTo>
                  <a:cubicBezTo>
                    <a:pt x="305" y="146"/>
                    <a:pt x="305" y="146"/>
                    <a:pt x="305" y="146"/>
                  </a:cubicBezTo>
                  <a:cubicBezTo>
                    <a:pt x="352" y="146"/>
                    <a:pt x="352" y="146"/>
                    <a:pt x="352" y="146"/>
                  </a:cubicBezTo>
                  <a:cubicBezTo>
                    <a:pt x="358" y="146"/>
                    <a:pt x="389" y="120"/>
                    <a:pt x="389" y="120"/>
                  </a:cubicBezTo>
                  <a:cubicBezTo>
                    <a:pt x="436" y="130"/>
                    <a:pt x="436" y="130"/>
                    <a:pt x="436" y="130"/>
                  </a:cubicBezTo>
                  <a:cubicBezTo>
                    <a:pt x="498" y="125"/>
                    <a:pt x="498" y="125"/>
                    <a:pt x="498" y="125"/>
                  </a:cubicBezTo>
                  <a:cubicBezTo>
                    <a:pt x="504" y="57"/>
                    <a:pt x="504" y="57"/>
                    <a:pt x="504" y="57"/>
                  </a:cubicBezTo>
                  <a:cubicBezTo>
                    <a:pt x="577" y="0"/>
                    <a:pt x="577" y="0"/>
                    <a:pt x="577" y="0"/>
                  </a:cubicBezTo>
                  <a:cubicBezTo>
                    <a:pt x="676" y="8"/>
                    <a:pt x="676" y="8"/>
                    <a:pt x="676" y="8"/>
                  </a:cubicBezTo>
                  <a:cubicBezTo>
                    <a:pt x="676" y="10"/>
                    <a:pt x="676" y="10"/>
                    <a:pt x="676" y="10"/>
                  </a:cubicBezTo>
                  <a:cubicBezTo>
                    <a:pt x="676" y="94"/>
                    <a:pt x="676" y="94"/>
                    <a:pt x="676" y="94"/>
                  </a:cubicBezTo>
                  <a:cubicBezTo>
                    <a:pt x="676" y="99"/>
                    <a:pt x="702" y="94"/>
                    <a:pt x="702" y="94"/>
                  </a:cubicBezTo>
                  <a:cubicBezTo>
                    <a:pt x="723" y="47"/>
                    <a:pt x="723" y="47"/>
                    <a:pt x="723" y="47"/>
                  </a:cubicBezTo>
                  <a:cubicBezTo>
                    <a:pt x="761" y="40"/>
                    <a:pt x="761" y="40"/>
                    <a:pt x="761" y="40"/>
                  </a:cubicBezTo>
                  <a:cubicBezTo>
                    <a:pt x="764" y="73"/>
                    <a:pt x="764" y="73"/>
                    <a:pt x="764" y="73"/>
                  </a:cubicBezTo>
                  <a:cubicBezTo>
                    <a:pt x="820" y="149"/>
                    <a:pt x="820" y="149"/>
                    <a:pt x="820" y="149"/>
                  </a:cubicBezTo>
                  <a:cubicBezTo>
                    <a:pt x="852" y="161"/>
                    <a:pt x="852" y="161"/>
                    <a:pt x="852" y="161"/>
                  </a:cubicBezTo>
                  <a:cubicBezTo>
                    <a:pt x="852" y="161"/>
                    <a:pt x="844" y="229"/>
                    <a:pt x="848" y="233"/>
                  </a:cubicBezTo>
                  <a:cubicBezTo>
                    <a:pt x="852" y="237"/>
                    <a:pt x="884" y="277"/>
                    <a:pt x="884" y="277"/>
                  </a:cubicBezTo>
                </a:path>
              </a:pathLst>
            </a:custGeom>
            <a:solidFill>
              <a:srgbClr val="2D8183">
                <a:lumMod val="20000"/>
                <a:lumOff val="80000"/>
              </a:srgbClr>
            </a:solidFill>
            <a:ln w="3175">
              <a:solidFill>
                <a:sysClr val="windowText" lastClr="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29" name="ประจวบคีรีขันธ์">
              <a:extLst>
                <a:ext uri="{FF2B5EF4-FFF2-40B4-BE49-F238E27FC236}">
                  <a16:creationId xmlns:a16="http://schemas.microsoft.com/office/drawing/2014/main" id="{E0D36EE7-592F-4EE5-8516-8FC3FE3DC3C9}"/>
                </a:ext>
              </a:extLst>
            </p:cNvPr>
            <p:cNvSpPr>
              <a:spLocks/>
            </p:cNvSpPr>
            <p:nvPr/>
          </p:nvSpPr>
          <p:spPr bwMode="auto">
            <a:xfrm>
              <a:off x="2667008" y="3936014"/>
              <a:ext cx="309077" cy="609009"/>
            </a:xfrm>
            <a:custGeom>
              <a:avLst/>
              <a:gdLst>
                <a:gd name="T0" fmla="*/ 706 w 758"/>
                <a:gd name="T1" fmla="*/ 438 h 1492"/>
                <a:gd name="T2" fmla="*/ 598 w 758"/>
                <a:gd name="T3" fmla="*/ 578 h 1492"/>
                <a:gd name="T4" fmla="*/ 594 w 758"/>
                <a:gd name="T5" fmla="*/ 706 h 1492"/>
                <a:gd name="T6" fmla="*/ 562 w 758"/>
                <a:gd name="T7" fmla="*/ 778 h 1492"/>
                <a:gd name="T8" fmla="*/ 354 w 758"/>
                <a:gd name="T9" fmla="*/ 1158 h 1492"/>
                <a:gd name="T10" fmla="*/ 354 w 758"/>
                <a:gd name="T11" fmla="*/ 1258 h 1492"/>
                <a:gd name="T12" fmla="*/ 290 w 758"/>
                <a:gd name="T13" fmla="*/ 1342 h 1492"/>
                <a:gd name="T14" fmla="*/ 304 w 758"/>
                <a:gd name="T15" fmla="*/ 1423 h 1492"/>
                <a:gd name="T16" fmla="*/ 213 w 758"/>
                <a:gd name="T17" fmla="*/ 1492 h 1492"/>
                <a:gd name="T18" fmla="*/ 104 w 758"/>
                <a:gd name="T19" fmla="*/ 1492 h 1492"/>
                <a:gd name="T20" fmla="*/ 0 w 758"/>
                <a:gd name="T21" fmla="*/ 1404 h 1492"/>
                <a:gd name="T22" fmla="*/ 22 w 758"/>
                <a:gd name="T23" fmla="*/ 1362 h 1492"/>
                <a:gd name="T24" fmla="*/ 66 w 758"/>
                <a:gd name="T25" fmla="*/ 1306 h 1492"/>
                <a:gd name="T26" fmla="*/ 94 w 758"/>
                <a:gd name="T27" fmla="*/ 1242 h 1492"/>
                <a:gd name="T28" fmla="*/ 146 w 758"/>
                <a:gd name="T29" fmla="*/ 1142 h 1492"/>
                <a:gd name="T30" fmla="*/ 210 w 758"/>
                <a:gd name="T31" fmla="*/ 1030 h 1492"/>
                <a:gd name="T32" fmla="*/ 274 w 758"/>
                <a:gd name="T33" fmla="*/ 962 h 1492"/>
                <a:gd name="T34" fmla="*/ 310 w 758"/>
                <a:gd name="T35" fmla="*/ 874 h 1492"/>
                <a:gd name="T36" fmla="*/ 326 w 758"/>
                <a:gd name="T37" fmla="*/ 890 h 1492"/>
                <a:gd name="T38" fmla="*/ 390 w 758"/>
                <a:gd name="T39" fmla="*/ 810 h 1492"/>
                <a:gd name="T40" fmla="*/ 426 w 758"/>
                <a:gd name="T41" fmla="*/ 754 h 1492"/>
                <a:gd name="T42" fmla="*/ 398 w 758"/>
                <a:gd name="T43" fmla="*/ 690 h 1492"/>
                <a:gd name="T44" fmla="*/ 378 w 758"/>
                <a:gd name="T45" fmla="*/ 658 h 1492"/>
                <a:gd name="T46" fmla="*/ 334 w 758"/>
                <a:gd name="T47" fmla="*/ 538 h 1492"/>
                <a:gd name="T48" fmla="*/ 362 w 758"/>
                <a:gd name="T49" fmla="*/ 434 h 1492"/>
                <a:gd name="T50" fmla="*/ 278 w 758"/>
                <a:gd name="T51" fmla="*/ 438 h 1492"/>
                <a:gd name="T52" fmla="*/ 298 w 758"/>
                <a:gd name="T53" fmla="*/ 382 h 1492"/>
                <a:gd name="T54" fmla="*/ 278 w 758"/>
                <a:gd name="T55" fmla="*/ 322 h 1492"/>
                <a:gd name="T56" fmla="*/ 242 w 758"/>
                <a:gd name="T57" fmla="*/ 250 h 1492"/>
                <a:gd name="T58" fmla="*/ 214 w 758"/>
                <a:gd name="T59" fmla="*/ 146 h 1492"/>
                <a:gd name="T60" fmla="*/ 234 w 758"/>
                <a:gd name="T61" fmla="*/ 78 h 1492"/>
                <a:gd name="T62" fmla="*/ 281 w 758"/>
                <a:gd name="T63" fmla="*/ 47 h 1492"/>
                <a:gd name="T64" fmla="*/ 354 w 758"/>
                <a:gd name="T65" fmla="*/ 62 h 1492"/>
                <a:gd name="T66" fmla="*/ 406 w 758"/>
                <a:gd name="T67" fmla="*/ 0 h 1492"/>
                <a:gd name="T68" fmla="*/ 474 w 758"/>
                <a:gd name="T69" fmla="*/ 36 h 1492"/>
                <a:gd name="T70" fmla="*/ 584 w 758"/>
                <a:gd name="T71" fmla="*/ 16 h 1492"/>
                <a:gd name="T72" fmla="*/ 646 w 758"/>
                <a:gd name="T73" fmla="*/ 10 h 1492"/>
                <a:gd name="T74" fmla="*/ 730 w 758"/>
                <a:gd name="T75" fmla="*/ 234 h 1492"/>
                <a:gd name="T76" fmla="*/ 758 w 758"/>
                <a:gd name="T77" fmla="*/ 398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8" h="1492">
                  <a:moveTo>
                    <a:pt x="758" y="398"/>
                  </a:moveTo>
                  <a:cubicBezTo>
                    <a:pt x="706" y="438"/>
                    <a:pt x="706" y="438"/>
                    <a:pt x="706" y="438"/>
                  </a:cubicBezTo>
                  <a:cubicBezTo>
                    <a:pt x="690" y="494"/>
                    <a:pt x="690" y="494"/>
                    <a:pt x="690" y="494"/>
                  </a:cubicBezTo>
                  <a:cubicBezTo>
                    <a:pt x="598" y="578"/>
                    <a:pt x="598" y="578"/>
                    <a:pt x="598" y="578"/>
                  </a:cubicBezTo>
                  <a:cubicBezTo>
                    <a:pt x="574" y="654"/>
                    <a:pt x="574" y="654"/>
                    <a:pt x="574" y="654"/>
                  </a:cubicBezTo>
                  <a:cubicBezTo>
                    <a:pt x="594" y="706"/>
                    <a:pt x="594" y="706"/>
                    <a:pt x="594" y="706"/>
                  </a:cubicBezTo>
                  <a:cubicBezTo>
                    <a:pt x="566" y="726"/>
                    <a:pt x="566" y="726"/>
                    <a:pt x="566" y="726"/>
                  </a:cubicBezTo>
                  <a:cubicBezTo>
                    <a:pt x="562" y="778"/>
                    <a:pt x="562" y="778"/>
                    <a:pt x="562" y="778"/>
                  </a:cubicBezTo>
                  <a:cubicBezTo>
                    <a:pt x="562" y="778"/>
                    <a:pt x="506" y="842"/>
                    <a:pt x="498" y="846"/>
                  </a:cubicBezTo>
                  <a:cubicBezTo>
                    <a:pt x="490" y="850"/>
                    <a:pt x="354" y="1158"/>
                    <a:pt x="354" y="1158"/>
                  </a:cubicBezTo>
                  <a:cubicBezTo>
                    <a:pt x="362" y="1210"/>
                    <a:pt x="362" y="1210"/>
                    <a:pt x="362" y="1210"/>
                  </a:cubicBezTo>
                  <a:cubicBezTo>
                    <a:pt x="362" y="1210"/>
                    <a:pt x="354" y="1254"/>
                    <a:pt x="354" y="1258"/>
                  </a:cubicBezTo>
                  <a:cubicBezTo>
                    <a:pt x="354" y="1262"/>
                    <a:pt x="290" y="1310"/>
                    <a:pt x="290" y="1310"/>
                  </a:cubicBezTo>
                  <a:cubicBezTo>
                    <a:pt x="290" y="1342"/>
                    <a:pt x="290" y="1342"/>
                    <a:pt x="290" y="1342"/>
                  </a:cubicBezTo>
                  <a:cubicBezTo>
                    <a:pt x="306" y="1358"/>
                    <a:pt x="306" y="1358"/>
                    <a:pt x="306" y="1358"/>
                  </a:cubicBezTo>
                  <a:cubicBezTo>
                    <a:pt x="304" y="1423"/>
                    <a:pt x="304" y="1423"/>
                    <a:pt x="304" y="1423"/>
                  </a:cubicBezTo>
                  <a:cubicBezTo>
                    <a:pt x="255" y="1476"/>
                    <a:pt x="255" y="1476"/>
                    <a:pt x="255" y="1476"/>
                  </a:cubicBezTo>
                  <a:cubicBezTo>
                    <a:pt x="213" y="1492"/>
                    <a:pt x="213" y="1492"/>
                    <a:pt x="213" y="1492"/>
                  </a:cubicBezTo>
                  <a:cubicBezTo>
                    <a:pt x="182" y="1476"/>
                    <a:pt x="182" y="1476"/>
                    <a:pt x="182" y="1476"/>
                  </a:cubicBezTo>
                  <a:cubicBezTo>
                    <a:pt x="104" y="1492"/>
                    <a:pt x="104" y="1492"/>
                    <a:pt x="104" y="1492"/>
                  </a:cubicBezTo>
                  <a:cubicBezTo>
                    <a:pt x="104" y="1492"/>
                    <a:pt x="0" y="1439"/>
                    <a:pt x="0" y="1434"/>
                  </a:cubicBezTo>
                  <a:cubicBezTo>
                    <a:pt x="0" y="1404"/>
                    <a:pt x="0" y="1404"/>
                    <a:pt x="0" y="1404"/>
                  </a:cubicBezTo>
                  <a:cubicBezTo>
                    <a:pt x="18" y="1394"/>
                    <a:pt x="18" y="1394"/>
                    <a:pt x="18" y="1394"/>
                  </a:cubicBezTo>
                  <a:cubicBezTo>
                    <a:pt x="22" y="1362"/>
                    <a:pt x="22" y="1362"/>
                    <a:pt x="22" y="1362"/>
                  </a:cubicBezTo>
                  <a:cubicBezTo>
                    <a:pt x="66" y="1338"/>
                    <a:pt x="66" y="1338"/>
                    <a:pt x="66" y="1338"/>
                  </a:cubicBezTo>
                  <a:cubicBezTo>
                    <a:pt x="66" y="1306"/>
                    <a:pt x="66" y="1306"/>
                    <a:pt x="66" y="1306"/>
                  </a:cubicBezTo>
                  <a:cubicBezTo>
                    <a:pt x="94" y="1278"/>
                    <a:pt x="94" y="1278"/>
                    <a:pt x="94" y="1278"/>
                  </a:cubicBezTo>
                  <a:cubicBezTo>
                    <a:pt x="94" y="1242"/>
                    <a:pt x="94" y="1242"/>
                    <a:pt x="94" y="1242"/>
                  </a:cubicBezTo>
                  <a:cubicBezTo>
                    <a:pt x="150" y="1186"/>
                    <a:pt x="150" y="1186"/>
                    <a:pt x="150" y="1186"/>
                  </a:cubicBezTo>
                  <a:cubicBezTo>
                    <a:pt x="146" y="1142"/>
                    <a:pt x="146" y="1142"/>
                    <a:pt x="146" y="1142"/>
                  </a:cubicBezTo>
                  <a:cubicBezTo>
                    <a:pt x="218" y="1094"/>
                    <a:pt x="218" y="1094"/>
                    <a:pt x="218" y="1094"/>
                  </a:cubicBezTo>
                  <a:cubicBezTo>
                    <a:pt x="210" y="1030"/>
                    <a:pt x="210" y="1030"/>
                    <a:pt x="210" y="1030"/>
                  </a:cubicBezTo>
                  <a:cubicBezTo>
                    <a:pt x="254" y="1014"/>
                    <a:pt x="254" y="1014"/>
                    <a:pt x="254" y="1014"/>
                  </a:cubicBezTo>
                  <a:cubicBezTo>
                    <a:pt x="274" y="962"/>
                    <a:pt x="274" y="962"/>
                    <a:pt x="274" y="962"/>
                  </a:cubicBezTo>
                  <a:cubicBezTo>
                    <a:pt x="274" y="898"/>
                    <a:pt x="274" y="898"/>
                    <a:pt x="274" y="898"/>
                  </a:cubicBezTo>
                  <a:cubicBezTo>
                    <a:pt x="310" y="874"/>
                    <a:pt x="310" y="874"/>
                    <a:pt x="310" y="874"/>
                  </a:cubicBezTo>
                  <a:cubicBezTo>
                    <a:pt x="322" y="874"/>
                    <a:pt x="322" y="874"/>
                    <a:pt x="322" y="874"/>
                  </a:cubicBezTo>
                  <a:cubicBezTo>
                    <a:pt x="326" y="890"/>
                    <a:pt x="326" y="890"/>
                    <a:pt x="326" y="890"/>
                  </a:cubicBezTo>
                  <a:cubicBezTo>
                    <a:pt x="358" y="882"/>
                    <a:pt x="358" y="882"/>
                    <a:pt x="358" y="882"/>
                  </a:cubicBezTo>
                  <a:cubicBezTo>
                    <a:pt x="390" y="810"/>
                    <a:pt x="390" y="810"/>
                    <a:pt x="390" y="810"/>
                  </a:cubicBezTo>
                  <a:cubicBezTo>
                    <a:pt x="426" y="794"/>
                    <a:pt x="426" y="794"/>
                    <a:pt x="426" y="794"/>
                  </a:cubicBezTo>
                  <a:cubicBezTo>
                    <a:pt x="426" y="754"/>
                    <a:pt x="426" y="754"/>
                    <a:pt x="426" y="754"/>
                  </a:cubicBezTo>
                  <a:cubicBezTo>
                    <a:pt x="434" y="718"/>
                    <a:pt x="434" y="718"/>
                    <a:pt x="434" y="718"/>
                  </a:cubicBezTo>
                  <a:cubicBezTo>
                    <a:pt x="398" y="690"/>
                    <a:pt x="398" y="690"/>
                    <a:pt x="398" y="690"/>
                  </a:cubicBezTo>
                  <a:cubicBezTo>
                    <a:pt x="394" y="658"/>
                    <a:pt x="394" y="658"/>
                    <a:pt x="394" y="658"/>
                  </a:cubicBezTo>
                  <a:cubicBezTo>
                    <a:pt x="378" y="658"/>
                    <a:pt x="378" y="658"/>
                    <a:pt x="378" y="658"/>
                  </a:cubicBezTo>
                  <a:cubicBezTo>
                    <a:pt x="378" y="558"/>
                    <a:pt x="378" y="558"/>
                    <a:pt x="378" y="558"/>
                  </a:cubicBezTo>
                  <a:cubicBezTo>
                    <a:pt x="334" y="538"/>
                    <a:pt x="334" y="538"/>
                    <a:pt x="334" y="538"/>
                  </a:cubicBezTo>
                  <a:cubicBezTo>
                    <a:pt x="330" y="490"/>
                    <a:pt x="330" y="490"/>
                    <a:pt x="330" y="490"/>
                  </a:cubicBezTo>
                  <a:cubicBezTo>
                    <a:pt x="362" y="434"/>
                    <a:pt x="362" y="434"/>
                    <a:pt x="362" y="434"/>
                  </a:cubicBezTo>
                  <a:cubicBezTo>
                    <a:pt x="358" y="422"/>
                    <a:pt x="358" y="422"/>
                    <a:pt x="358" y="422"/>
                  </a:cubicBezTo>
                  <a:cubicBezTo>
                    <a:pt x="278" y="438"/>
                    <a:pt x="278" y="438"/>
                    <a:pt x="278" y="438"/>
                  </a:cubicBezTo>
                  <a:cubicBezTo>
                    <a:pt x="282" y="410"/>
                    <a:pt x="282" y="410"/>
                    <a:pt x="282" y="410"/>
                  </a:cubicBezTo>
                  <a:cubicBezTo>
                    <a:pt x="298" y="382"/>
                    <a:pt x="298" y="382"/>
                    <a:pt x="298" y="382"/>
                  </a:cubicBezTo>
                  <a:cubicBezTo>
                    <a:pt x="278" y="358"/>
                    <a:pt x="278" y="358"/>
                    <a:pt x="278" y="358"/>
                  </a:cubicBezTo>
                  <a:cubicBezTo>
                    <a:pt x="278" y="322"/>
                    <a:pt x="278" y="322"/>
                    <a:pt x="278" y="322"/>
                  </a:cubicBezTo>
                  <a:cubicBezTo>
                    <a:pt x="290" y="310"/>
                    <a:pt x="290" y="310"/>
                    <a:pt x="290" y="310"/>
                  </a:cubicBezTo>
                  <a:cubicBezTo>
                    <a:pt x="242" y="250"/>
                    <a:pt x="242" y="250"/>
                    <a:pt x="242" y="250"/>
                  </a:cubicBezTo>
                  <a:cubicBezTo>
                    <a:pt x="250" y="198"/>
                    <a:pt x="250" y="198"/>
                    <a:pt x="250" y="198"/>
                  </a:cubicBezTo>
                  <a:cubicBezTo>
                    <a:pt x="214" y="146"/>
                    <a:pt x="214" y="146"/>
                    <a:pt x="214" y="146"/>
                  </a:cubicBezTo>
                  <a:cubicBezTo>
                    <a:pt x="242" y="106"/>
                    <a:pt x="242" y="106"/>
                    <a:pt x="242" y="106"/>
                  </a:cubicBezTo>
                  <a:cubicBezTo>
                    <a:pt x="234" y="78"/>
                    <a:pt x="234" y="78"/>
                    <a:pt x="234" y="78"/>
                  </a:cubicBezTo>
                  <a:cubicBezTo>
                    <a:pt x="234" y="55"/>
                    <a:pt x="234" y="55"/>
                    <a:pt x="234" y="55"/>
                  </a:cubicBezTo>
                  <a:cubicBezTo>
                    <a:pt x="281" y="47"/>
                    <a:pt x="281" y="47"/>
                    <a:pt x="281" y="47"/>
                  </a:cubicBezTo>
                  <a:cubicBezTo>
                    <a:pt x="302" y="68"/>
                    <a:pt x="302" y="68"/>
                    <a:pt x="302" y="68"/>
                  </a:cubicBezTo>
                  <a:cubicBezTo>
                    <a:pt x="354" y="62"/>
                    <a:pt x="354" y="62"/>
                    <a:pt x="354" y="62"/>
                  </a:cubicBezTo>
                  <a:cubicBezTo>
                    <a:pt x="396" y="52"/>
                    <a:pt x="396" y="52"/>
                    <a:pt x="396" y="52"/>
                  </a:cubicBezTo>
                  <a:cubicBezTo>
                    <a:pt x="406" y="0"/>
                    <a:pt x="406" y="0"/>
                    <a:pt x="406" y="0"/>
                  </a:cubicBezTo>
                  <a:cubicBezTo>
                    <a:pt x="432" y="0"/>
                    <a:pt x="432" y="0"/>
                    <a:pt x="432" y="0"/>
                  </a:cubicBezTo>
                  <a:cubicBezTo>
                    <a:pt x="474" y="36"/>
                    <a:pt x="474" y="36"/>
                    <a:pt x="474" y="36"/>
                  </a:cubicBezTo>
                  <a:cubicBezTo>
                    <a:pt x="511" y="26"/>
                    <a:pt x="511" y="26"/>
                    <a:pt x="511" y="26"/>
                  </a:cubicBezTo>
                  <a:cubicBezTo>
                    <a:pt x="584" y="16"/>
                    <a:pt x="584" y="16"/>
                    <a:pt x="584" y="16"/>
                  </a:cubicBezTo>
                  <a:cubicBezTo>
                    <a:pt x="625" y="26"/>
                    <a:pt x="625" y="26"/>
                    <a:pt x="625" y="26"/>
                  </a:cubicBezTo>
                  <a:cubicBezTo>
                    <a:pt x="646" y="10"/>
                    <a:pt x="646" y="10"/>
                    <a:pt x="646" y="10"/>
                  </a:cubicBezTo>
                  <a:cubicBezTo>
                    <a:pt x="703" y="6"/>
                    <a:pt x="703" y="6"/>
                    <a:pt x="703" y="6"/>
                  </a:cubicBezTo>
                  <a:cubicBezTo>
                    <a:pt x="730" y="234"/>
                    <a:pt x="730" y="234"/>
                    <a:pt x="730" y="234"/>
                  </a:cubicBezTo>
                  <a:cubicBezTo>
                    <a:pt x="730" y="354"/>
                    <a:pt x="730" y="354"/>
                    <a:pt x="730" y="354"/>
                  </a:cubicBezTo>
                  <a:lnTo>
                    <a:pt x="758" y="398"/>
                  </a:lnTo>
                  <a:close/>
                </a:path>
              </a:pathLst>
            </a:custGeom>
            <a:solidFill>
              <a:srgbClr val="2D8183">
                <a:lumMod val="20000"/>
                <a:lumOff val="8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30" name="ตาก">
              <a:extLst>
                <a:ext uri="{FF2B5EF4-FFF2-40B4-BE49-F238E27FC236}">
                  <a16:creationId xmlns:a16="http://schemas.microsoft.com/office/drawing/2014/main" id="{C4AA0526-791D-4040-B357-2EA76C45817B}"/>
                </a:ext>
              </a:extLst>
            </p:cNvPr>
            <p:cNvSpPr>
              <a:spLocks/>
            </p:cNvSpPr>
            <p:nvPr/>
          </p:nvSpPr>
          <p:spPr bwMode="auto">
            <a:xfrm>
              <a:off x="2151271" y="1984626"/>
              <a:ext cx="630955" cy="1020500"/>
            </a:xfrm>
            <a:custGeom>
              <a:avLst/>
              <a:gdLst>
                <a:gd name="T0" fmla="*/ 1513 w 1539"/>
                <a:gd name="T1" fmla="*/ 913 h 2499"/>
                <a:gd name="T2" fmla="*/ 1388 w 1539"/>
                <a:gd name="T3" fmla="*/ 965 h 2499"/>
                <a:gd name="T4" fmla="*/ 1325 w 1539"/>
                <a:gd name="T5" fmla="*/ 1132 h 2499"/>
                <a:gd name="T6" fmla="*/ 1211 w 1539"/>
                <a:gd name="T7" fmla="*/ 1283 h 2499"/>
                <a:gd name="T8" fmla="*/ 1101 w 1539"/>
                <a:gd name="T9" fmla="*/ 1273 h 2499"/>
                <a:gd name="T10" fmla="*/ 1122 w 1539"/>
                <a:gd name="T11" fmla="*/ 1362 h 2499"/>
                <a:gd name="T12" fmla="*/ 1179 w 1539"/>
                <a:gd name="T13" fmla="*/ 1523 h 2499"/>
                <a:gd name="T14" fmla="*/ 1211 w 1539"/>
                <a:gd name="T15" fmla="*/ 1659 h 2499"/>
                <a:gd name="T16" fmla="*/ 1188 w 1539"/>
                <a:gd name="T17" fmla="*/ 1806 h 2499"/>
                <a:gd name="T18" fmla="*/ 1231 w 1539"/>
                <a:gd name="T19" fmla="*/ 1904 h 2499"/>
                <a:gd name="T20" fmla="*/ 1200 w 1539"/>
                <a:gd name="T21" fmla="*/ 2081 h 2499"/>
                <a:gd name="T22" fmla="*/ 1179 w 1539"/>
                <a:gd name="T23" fmla="*/ 2175 h 2499"/>
                <a:gd name="T24" fmla="*/ 1143 w 1539"/>
                <a:gd name="T25" fmla="*/ 2316 h 2499"/>
                <a:gd name="T26" fmla="*/ 1112 w 1539"/>
                <a:gd name="T27" fmla="*/ 2499 h 2499"/>
                <a:gd name="T28" fmla="*/ 1002 w 1539"/>
                <a:gd name="T29" fmla="*/ 2353 h 2499"/>
                <a:gd name="T30" fmla="*/ 894 w 1539"/>
                <a:gd name="T31" fmla="*/ 2198 h 2499"/>
                <a:gd name="T32" fmla="*/ 799 w 1539"/>
                <a:gd name="T33" fmla="*/ 2061 h 2499"/>
                <a:gd name="T34" fmla="*/ 715 w 1539"/>
                <a:gd name="T35" fmla="*/ 2029 h 2499"/>
                <a:gd name="T36" fmla="*/ 764 w 1539"/>
                <a:gd name="T37" fmla="*/ 1827 h 2499"/>
                <a:gd name="T38" fmla="*/ 760 w 1539"/>
                <a:gd name="T39" fmla="*/ 1735 h 2499"/>
                <a:gd name="T40" fmla="*/ 768 w 1539"/>
                <a:gd name="T41" fmla="*/ 1683 h 2499"/>
                <a:gd name="T42" fmla="*/ 808 w 1539"/>
                <a:gd name="T43" fmla="*/ 1615 h 2499"/>
                <a:gd name="T44" fmla="*/ 936 w 1539"/>
                <a:gd name="T45" fmla="*/ 1623 h 2499"/>
                <a:gd name="T46" fmla="*/ 1028 w 1539"/>
                <a:gd name="T47" fmla="*/ 1479 h 2499"/>
                <a:gd name="T48" fmla="*/ 1028 w 1539"/>
                <a:gd name="T49" fmla="*/ 1399 h 2499"/>
                <a:gd name="T50" fmla="*/ 948 w 1539"/>
                <a:gd name="T51" fmla="*/ 1331 h 2499"/>
                <a:gd name="T52" fmla="*/ 848 w 1539"/>
                <a:gd name="T53" fmla="*/ 1471 h 2499"/>
                <a:gd name="T54" fmla="*/ 792 w 1539"/>
                <a:gd name="T55" fmla="*/ 1387 h 2499"/>
                <a:gd name="T56" fmla="*/ 804 w 1539"/>
                <a:gd name="T57" fmla="*/ 1295 h 2499"/>
                <a:gd name="T58" fmla="*/ 708 w 1539"/>
                <a:gd name="T59" fmla="*/ 1127 h 2499"/>
                <a:gd name="T60" fmla="*/ 636 w 1539"/>
                <a:gd name="T61" fmla="*/ 1059 h 2499"/>
                <a:gd name="T62" fmla="*/ 660 w 1539"/>
                <a:gd name="T63" fmla="*/ 939 h 2499"/>
                <a:gd name="T64" fmla="*/ 648 w 1539"/>
                <a:gd name="T65" fmla="*/ 839 h 2499"/>
                <a:gd name="T66" fmla="*/ 524 w 1539"/>
                <a:gd name="T67" fmla="*/ 751 h 2499"/>
                <a:gd name="T68" fmla="*/ 324 w 1539"/>
                <a:gd name="T69" fmla="*/ 507 h 2499"/>
                <a:gd name="T70" fmla="*/ 264 w 1539"/>
                <a:gd name="T71" fmla="*/ 403 h 2499"/>
                <a:gd name="T72" fmla="*/ 192 w 1539"/>
                <a:gd name="T73" fmla="*/ 323 h 2499"/>
                <a:gd name="T74" fmla="*/ 16 w 1539"/>
                <a:gd name="T75" fmla="*/ 131 h 2499"/>
                <a:gd name="T76" fmla="*/ 21 w 1539"/>
                <a:gd name="T77" fmla="*/ 63 h 2499"/>
                <a:gd name="T78" fmla="*/ 141 w 1539"/>
                <a:gd name="T79" fmla="*/ 37 h 2499"/>
                <a:gd name="T80" fmla="*/ 230 w 1539"/>
                <a:gd name="T81" fmla="*/ 73 h 2499"/>
                <a:gd name="T82" fmla="*/ 298 w 1539"/>
                <a:gd name="T83" fmla="*/ 209 h 2499"/>
                <a:gd name="T84" fmla="*/ 444 w 1539"/>
                <a:gd name="T85" fmla="*/ 272 h 2499"/>
                <a:gd name="T86" fmla="*/ 512 w 1539"/>
                <a:gd name="T87" fmla="*/ 402 h 2499"/>
                <a:gd name="T88" fmla="*/ 512 w 1539"/>
                <a:gd name="T89" fmla="*/ 459 h 2499"/>
                <a:gd name="T90" fmla="*/ 553 w 1539"/>
                <a:gd name="T91" fmla="*/ 564 h 2499"/>
                <a:gd name="T92" fmla="*/ 710 w 1539"/>
                <a:gd name="T93" fmla="*/ 532 h 2499"/>
                <a:gd name="T94" fmla="*/ 715 w 1539"/>
                <a:gd name="T95" fmla="*/ 402 h 2499"/>
                <a:gd name="T96" fmla="*/ 694 w 1539"/>
                <a:gd name="T97" fmla="*/ 199 h 2499"/>
                <a:gd name="T98" fmla="*/ 694 w 1539"/>
                <a:gd name="T99" fmla="*/ 42 h 2499"/>
                <a:gd name="T100" fmla="*/ 772 w 1539"/>
                <a:gd name="T101" fmla="*/ 73 h 2499"/>
                <a:gd name="T102" fmla="*/ 830 w 1539"/>
                <a:gd name="T103" fmla="*/ 58 h 2499"/>
                <a:gd name="T104" fmla="*/ 882 w 1539"/>
                <a:gd name="T105" fmla="*/ 141 h 2499"/>
                <a:gd name="T106" fmla="*/ 830 w 1539"/>
                <a:gd name="T107" fmla="*/ 183 h 2499"/>
                <a:gd name="T108" fmla="*/ 830 w 1539"/>
                <a:gd name="T109" fmla="*/ 386 h 2499"/>
                <a:gd name="T110" fmla="*/ 1002 w 1539"/>
                <a:gd name="T111" fmla="*/ 345 h 2499"/>
                <a:gd name="T112" fmla="*/ 1085 w 1539"/>
                <a:gd name="T113" fmla="*/ 360 h 2499"/>
                <a:gd name="T114" fmla="*/ 1231 w 1539"/>
                <a:gd name="T115" fmla="*/ 480 h 2499"/>
                <a:gd name="T116" fmla="*/ 1341 w 1539"/>
                <a:gd name="T117" fmla="*/ 423 h 2499"/>
                <a:gd name="T118" fmla="*/ 1392 w 1539"/>
                <a:gd name="T119" fmla="*/ 550 h 2499"/>
                <a:gd name="T120" fmla="*/ 1430 w 1539"/>
                <a:gd name="T121" fmla="*/ 710 h 2499"/>
                <a:gd name="T122" fmla="*/ 1492 w 1539"/>
                <a:gd name="T123" fmla="*/ 814 h 2499"/>
                <a:gd name="T124" fmla="*/ 1539 w 1539"/>
                <a:gd name="T125" fmla="*/ 871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9" h="2499">
                  <a:moveTo>
                    <a:pt x="1539" y="871"/>
                  </a:moveTo>
                  <a:cubicBezTo>
                    <a:pt x="1536" y="876"/>
                    <a:pt x="1536" y="876"/>
                    <a:pt x="1536" y="876"/>
                  </a:cubicBezTo>
                  <a:cubicBezTo>
                    <a:pt x="1513" y="913"/>
                    <a:pt x="1513" y="913"/>
                    <a:pt x="1513" y="913"/>
                  </a:cubicBezTo>
                  <a:cubicBezTo>
                    <a:pt x="1451" y="913"/>
                    <a:pt x="1451" y="913"/>
                    <a:pt x="1451" y="913"/>
                  </a:cubicBezTo>
                  <a:cubicBezTo>
                    <a:pt x="1445" y="965"/>
                    <a:pt x="1445" y="965"/>
                    <a:pt x="1445" y="965"/>
                  </a:cubicBezTo>
                  <a:cubicBezTo>
                    <a:pt x="1388" y="965"/>
                    <a:pt x="1388" y="965"/>
                    <a:pt x="1388" y="965"/>
                  </a:cubicBezTo>
                  <a:cubicBezTo>
                    <a:pt x="1367" y="997"/>
                    <a:pt x="1367" y="997"/>
                    <a:pt x="1367" y="997"/>
                  </a:cubicBezTo>
                  <a:cubicBezTo>
                    <a:pt x="1378" y="1033"/>
                    <a:pt x="1378" y="1033"/>
                    <a:pt x="1378" y="1033"/>
                  </a:cubicBezTo>
                  <a:cubicBezTo>
                    <a:pt x="1325" y="1132"/>
                    <a:pt x="1325" y="1132"/>
                    <a:pt x="1325" y="1132"/>
                  </a:cubicBezTo>
                  <a:cubicBezTo>
                    <a:pt x="1325" y="1221"/>
                    <a:pt x="1325" y="1221"/>
                    <a:pt x="1325" y="1221"/>
                  </a:cubicBezTo>
                  <a:cubicBezTo>
                    <a:pt x="1284" y="1221"/>
                    <a:pt x="1284" y="1221"/>
                    <a:pt x="1284" y="1221"/>
                  </a:cubicBezTo>
                  <a:cubicBezTo>
                    <a:pt x="1211" y="1283"/>
                    <a:pt x="1211" y="1283"/>
                    <a:pt x="1211" y="1283"/>
                  </a:cubicBezTo>
                  <a:cubicBezTo>
                    <a:pt x="1143" y="1283"/>
                    <a:pt x="1143" y="1283"/>
                    <a:pt x="1143" y="1283"/>
                  </a:cubicBezTo>
                  <a:cubicBezTo>
                    <a:pt x="1117" y="1263"/>
                    <a:pt x="1117" y="1263"/>
                    <a:pt x="1117" y="1263"/>
                  </a:cubicBezTo>
                  <a:cubicBezTo>
                    <a:pt x="1101" y="1273"/>
                    <a:pt x="1101" y="1273"/>
                    <a:pt x="1101" y="1273"/>
                  </a:cubicBezTo>
                  <a:cubicBezTo>
                    <a:pt x="1101" y="1294"/>
                    <a:pt x="1101" y="1294"/>
                    <a:pt x="1101" y="1294"/>
                  </a:cubicBezTo>
                  <a:cubicBezTo>
                    <a:pt x="1127" y="1325"/>
                    <a:pt x="1127" y="1325"/>
                    <a:pt x="1127" y="1325"/>
                  </a:cubicBezTo>
                  <a:cubicBezTo>
                    <a:pt x="1127" y="1325"/>
                    <a:pt x="1122" y="1356"/>
                    <a:pt x="1122" y="1362"/>
                  </a:cubicBezTo>
                  <a:cubicBezTo>
                    <a:pt x="1122" y="1367"/>
                    <a:pt x="1158" y="1383"/>
                    <a:pt x="1158" y="1383"/>
                  </a:cubicBezTo>
                  <a:cubicBezTo>
                    <a:pt x="1148" y="1471"/>
                    <a:pt x="1148" y="1471"/>
                    <a:pt x="1148" y="1471"/>
                  </a:cubicBezTo>
                  <a:cubicBezTo>
                    <a:pt x="1179" y="1523"/>
                    <a:pt x="1179" y="1523"/>
                    <a:pt x="1179" y="1523"/>
                  </a:cubicBezTo>
                  <a:cubicBezTo>
                    <a:pt x="1148" y="1586"/>
                    <a:pt x="1148" y="1586"/>
                    <a:pt x="1148" y="1586"/>
                  </a:cubicBezTo>
                  <a:cubicBezTo>
                    <a:pt x="1179" y="1596"/>
                    <a:pt x="1179" y="1596"/>
                    <a:pt x="1179" y="1596"/>
                  </a:cubicBezTo>
                  <a:cubicBezTo>
                    <a:pt x="1211" y="1659"/>
                    <a:pt x="1211" y="1659"/>
                    <a:pt x="1211" y="1659"/>
                  </a:cubicBezTo>
                  <a:cubicBezTo>
                    <a:pt x="1211" y="1659"/>
                    <a:pt x="1174" y="1742"/>
                    <a:pt x="1174" y="1748"/>
                  </a:cubicBezTo>
                  <a:cubicBezTo>
                    <a:pt x="1174" y="1753"/>
                    <a:pt x="1190" y="1784"/>
                    <a:pt x="1190" y="1784"/>
                  </a:cubicBezTo>
                  <a:cubicBezTo>
                    <a:pt x="1188" y="1806"/>
                    <a:pt x="1188" y="1806"/>
                    <a:pt x="1188" y="1806"/>
                  </a:cubicBezTo>
                  <a:cubicBezTo>
                    <a:pt x="1185" y="1858"/>
                    <a:pt x="1185" y="1858"/>
                    <a:pt x="1185" y="1858"/>
                  </a:cubicBezTo>
                  <a:cubicBezTo>
                    <a:pt x="1185" y="1862"/>
                    <a:pt x="1185" y="1862"/>
                    <a:pt x="1185" y="1862"/>
                  </a:cubicBezTo>
                  <a:cubicBezTo>
                    <a:pt x="1231" y="1904"/>
                    <a:pt x="1231" y="1904"/>
                    <a:pt x="1231" y="1904"/>
                  </a:cubicBezTo>
                  <a:cubicBezTo>
                    <a:pt x="1231" y="1977"/>
                    <a:pt x="1231" y="1977"/>
                    <a:pt x="1231" y="1977"/>
                  </a:cubicBezTo>
                  <a:cubicBezTo>
                    <a:pt x="1200" y="2008"/>
                    <a:pt x="1200" y="2008"/>
                    <a:pt x="1200" y="2008"/>
                  </a:cubicBezTo>
                  <a:cubicBezTo>
                    <a:pt x="1200" y="2081"/>
                    <a:pt x="1200" y="2081"/>
                    <a:pt x="1200" y="2081"/>
                  </a:cubicBezTo>
                  <a:cubicBezTo>
                    <a:pt x="1153" y="2107"/>
                    <a:pt x="1153" y="2107"/>
                    <a:pt x="1153" y="2107"/>
                  </a:cubicBezTo>
                  <a:cubicBezTo>
                    <a:pt x="1158" y="2139"/>
                    <a:pt x="1158" y="2139"/>
                    <a:pt x="1158" y="2139"/>
                  </a:cubicBezTo>
                  <a:cubicBezTo>
                    <a:pt x="1179" y="2175"/>
                    <a:pt x="1179" y="2175"/>
                    <a:pt x="1179" y="2175"/>
                  </a:cubicBezTo>
                  <a:cubicBezTo>
                    <a:pt x="1158" y="2207"/>
                    <a:pt x="1158" y="2207"/>
                    <a:pt x="1158" y="2207"/>
                  </a:cubicBezTo>
                  <a:cubicBezTo>
                    <a:pt x="1169" y="2274"/>
                    <a:pt x="1169" y="2274"/>
                    <a:pt x="1169" y="2274"/>
                  </a:cubicBezTo>
                  <a:cubicBezTo>
                    <a:pt x="1143" y="2316"/>
                    <a:pt x="1143" y="2316"/>
                    <a:pt x="1143" y="2316"/>
                  </a:cubicBezTo>
                  <a:cubicBezTo>
                    <a:pt x="1148" y="2363"/>
                    <a:pt x="1148" y="2363"/>
                    <a:pt x="1148" y="2363"/>
                  </a:cubicBezTo>
                  <a:cubicBezTo>
                    <a:pt x="1122" y="2400"/>
                    <a:pt x="1122" y="2400"/>
                    <a:pt x="1122" y="2400"/>
                  </a:cubicBezTo>
                  <a:cubicBezTo>
                    <a:pt x="1112" y="2499"/>
                    <a:pt x="1112" y="2499"/>
                    <a:pt x="1112" y="2499"/>
                  </a:cubicBezTo>
                  <a:cubicBezTo>
                    <a:pt x="1065" y="2410"/>
                    <a:pt x="1065" y="2410"/>
                    <a:pt x="1065" y="2410"/>
                  </a:cubicBezTo>
                  <a:cubicBezTo>
                    <a:pt x="1012" y="2394"/>
                    <a:pt x="1012" y="2394"/>
                    <a:pt x="1012" y="2394"/>
                  </a:cubicBezTo>
                  <a:cubicBezTo>
                    <a:pt x="1002" y="2353"/>
                    <a:pt x="1002" y="2353"/>
                    <a:pt x="1002" y="2353"/>
                  </a:cubicBezTo>
                  <a:cubicBezTo>
                    <a:pt x="898" y="2243"/>
                    <a:pt x="898" y="2243"/>
                    <a:pt x="898" y="2243"/>
                  </a:cubicBezTo>
                  <a:cubicBezTo>
                    <a:pt x="898" y="2201"/>
                    <a:pt x="898" y="2201"/>
                    <a:pt x="898" y="2201"/>
                  </a:cubicBezTo>
                  <a:cubicBezTo>
                    <a:pt x="898" y="2200"/>
                    <a:pt x="896" y="2199"/>
                    <a:pt x="894" y="2198"/>
                  </a:cubicBezTo>
                  <a:cubicBezTo>
                    <a:pt x="885" y="2190"/>
                    <a:pt x="856" y="2175"/>
                    <a:pt x="856" y="2175"/>
                  </a:cubicBezTo>
                  <a:cubicBezTo>
                    <a:pt x="861" y="2149"/>
                    <a:pt x="861" y="2149"/>
                    <a:pt x="861" y="2149"/>
                  </a:cubicBezTo>
                  <a:cubicBezTo>
                    <a:pt x="799" y="2061"/>
                    <a:pt x="799" y="2061"/>
                    <a:pt x="799" y="2061"/>
                  </a:cubicBezTo>
                  <a:cubicBezTo>
                    <a:pt x="762" y="2061"/>
                    <a:pt x="762" y="2061"/>
                    <a:pt x="762" y="2061"/>
                  </a:cubicBezTo>
                  <a:cubicBezTo>
                    <a:pt x="741" y="2034"/>
                    <a:pt x="741" y="2034"/>
                    <a:pt x="741" y="2034"/>
                  </a:cubicBezTo>
                  <a:cubicBezTo>
                    <a:pt x="715" y="2029"/>
                    <a:pt x="715" y="2029"/>
                    <a:pt x="715" y="2029"/>
                  </a:cubicBezTo>
                  <a:cubicBezTo>
                    <a:pt x="708" y="1991"/>
                    <a:pt x="708" y="1991"/>
                    <a:pt x="708" y="1991"/>
                  </a:cubicBezTo>
                  <a:cubicBezTo>
                    <a:pt x="711" y="1983"/>
                    <a:pt x="711" y="1983"/>
                    <a:pt x="711" y="1983"/>
                  </a:cubicBezTo>
                  <a:cubicBezTo>
                    <a:pt x="764" y="1827"/>
                    <a:pt x="764" y="1827"/>
                    <a:pt x="764" y="1827"/>
                  </a:cubicBezTo>
                  <a:cubicBezTo>
                    <a:pt x="744" y="1827"/>
                    <a:pt x="744" y="1827"/>
                    <a:pt x="744" y="1827"/>
                  </a:cubicBezTo>
                  <a:cubicBezTo>
                    <a:pt x="736" y="1787"/>
                    <a:pt x="736" y="1787"/>
                    <a:pt x="736" y="1787"/>
                  </a:cubicBezTo>
                  <a:cubicBezTo>
                    <a:pt x="760" y="1735"/>
                    <a:pt x="760" y="1735"/>
                    <a:pt x="760" y="1735"/>
                  </a:cubicBezTo>
                  <a:cubicBezTo>
                    <a:pt x="716" y="1679"/>
                    <a:pt x="716" y="1679"/>
                    <a:pt x="716" y="1679"/>
                  </a:cubicBezTo>
                  <a:cubicBezTo>
                    <a:pt x="740" y="1647"/>
                    <a:pt x="740" y="1647"/>
                    <a:pt x="740" y="1647"/>
                  </a:cubicBezTo>
                  <a:cubicBezTo>
                    <a:pt x="768" y="1683"/>
                    <a:pt x="768" y="1683"/>
                    <a:pt x="768" y="1683"/>
                  </a:cubicBezTo>
                  <a:cubicBezTo>
                    <a:pt x="776" y="1659"/>
                    <a:pt x="776" y="1659"/>
                    <a:pt x="776" y="1659"/>
                  </a:cubicBezTo>
                  <a:cubicBezTo>
                    <a:pt x="808" y="1655"/>
                    <a:pt x="808" y="1655"/>
                    <a:pt x="808" y="1655"/>
                  </a:cubicBezTo>
                  <a:cubicBezTo>
                    <a:pt x="808" y="1615"/>
                    <a:pt x="808" y="1615"/>
                    <a:pt x="808" y="1615"/>
                  </a:cubicBezTo>
                  <a:cubicBezTo>
                    <a:pt x="840" y="1591"/>
                    <a:pt x="840" y="1591"/>
                    <a:pt x="840" y="1591"/>
                  </a:cubicBezTo>
                  <a:cubicBezTo>
                    <a:pt x="920" y="1599"/>
                    <a:pt x="920" y="1599"/>
                    <a:pt x="920" y="1599"/>
                  </a:cubicBezTo>
                  <a:cubicBezTo>
                    <a:pt x="936" y="1623"/>
                    <a:pt x="936" y="1623"/>
                    <a:pt x="936" y="1623"/>
                  </a:cubicBezTo>
                  <a:cubicBezTo>
                    <a:pt x="972" y="1595"/>
                    <a:pt x="972" y="1595"/>
                    <a:pt x="972" y="1595"/>
                  </a:cubicBezTo>
                  <a:cubicBezTo>
                    <a:pt x="976" y="1507"/>
                    <a:pt x="976" y="1507"/>
                    <a:pt x="976" y="1507"/>
                  </a:cubicBezTo>
                  <a:cubicBezTo>
                    <a:pt x="1028" y="1479"/>
                    <a:pt x="1028" y="1479"/>
                    <a:pt x="1028" y="1479"/>
                  </a:cubicBezTo>
                  <a:cubicBezTo>
                    <a:pt x="1032" y="1435"/>
                    <a:pt x="1032" y="1435"/>
                    <a:pt x="1032" y="1435"/>
                  </a:cubicBezTo>
                  <a:cubicBezTo>
                    <a:pt x="1052" y="1423"/>
                    <a:pt x="1052" y="1423"/>
                    <a:pt x="1052" y="1423"/>
                  </a:cubicBezTo>
                  <a:cubicBezTo>
                    <a:pt x="1028" y="1399"/>
                    <a:pt x="1028" y="1399"/>
                    <a:pt x="1028" y="1399"/>
                  </a:cubicBezTo>
                  <a:cubicBezTo>
                    <a:pt x="1036" y="1363"/>
                    <a:pt x="1036" y="1363"/>
                    <a:pt x="1036" y="1363"/>
                  </a:cubicBezTo>
                  <a:cubicBezTo>
                    <a:pt x="1000" y="1327"/>
                    <a:pt x="1000" y="1327"/>
                    <a:pt x="1000" y="1327"/>
                  </a:cubicBezTo>
                  <a:cubicBezTo>
                    <a:pt x="948" y="1331"/>
                    <a:pt x="948" y="1331"/>
                    <a:pt x="948" y="1331"/>
                  </a:cubicBezTo>
                  <a:cubicBezTo>
                    <a:pt x="912" y="1399"/>
                    <a:pt x="912" y="1399"/>
                    <a:pt x="912" y="1399"/>
                  </a:cubicBezTo>
                  <a:cubicBezTo>
                    <a:pt x="876" y="1395"/>
                    <a:pt x="876" y="1395"/>
                    <a:pt x="876" y="1395"/>
                  </a:cubicBezTo>
                  <a:cubicBezTo>
                    <a:pt x="848" y="1471"/>
                    <a:pt x="848" y="1471"/>
                    <a:pt x="848" y="1471"/>
                  </a:cubicBezTo>
                  <a:cubicBezTo>
                    <a:pt x="820" y="1467"/>
                    <a:pt x="820" y="1467"/>
                    <a:pt x="820" y="1467"/>
                  </a:cubicBezTo>
                  <a:cubicBezTo>
                    <a:pt x="808" y="1395"/>
                    <a:pt x="808" y="1395"/>
                    <a:pt x="808" y="1395"/>
                  </a:cubicBezTo>
                  <a:cubicBezTo>
                    <a:pt x="792" y="1387"/>
                    <a:pt x="792" y="1387"/>
                    <a:pt x="792" y="1387"/>
                  </a:cubicBezTo>
                  <a:cubicBezTo>
                    <a:pt x="804" y="1347"/>
                    <a:pt x="804" y="1347"/>
                    <a:pt x="804" y="1347"/>
                  </a:cubicBezTo>
                  <a:cubicBezTo>
                    <a:pt x="780" y="1339"/>
                    <a:pt x="780" y="1339"/>
                    <a:pt x="780" y="1339"/>
                  </a:cubicBezTo>
                  <a:cubicBezTo>
                    <a:pt x="804" y="1295"/>
                    <a:pt x="804" y="1295"/>
                    <a:pt x="804" y="1295"/>
                  </a:cubicBezTo>
                  <a:cubicBezTo>
                    <a:pt x="732" y="1207"/>
                    <a:pt x="732" y="1207"/>
                    <a:pt x="732" y="1207"/>
                  </a:cubicBezTo>
                  <a:cubicBezTo>
                    <a:pt x="740" y="1171"/>
                    <a:pt x="740" y="1171"/>
                    <a:pt x="740" y="1171"/>
                  </a:cubicBezTo>
                  <a:cubicBezTo>
                    <a:pt x="708" y="1127"/>
                    <a:pt x="708" y="1127"/>
                    <a:pt x="708" y="1127"/>
                  </a:cubicBezTo>
                  <a:cubicBezTo>
                    <a:pt x="672" y="1127"/>
                    <a:pt x="672" y="1127"/>
                    <a:pt x="672" y="1127"/>
                  </a:cubicBezTo>
                  <a:cubicBezTo>
                    <a:pt x="676" y="1083"/>
                    <a:pt x="676" y="1083"/>
                    <a:pt x="676" y="1083"/>
                  </a:cubicBezTo>
                  <a:cubicBezTo>
                    <a:pt x="636" y="1059"/>
                    <a:pt x="636" y="1059"/>
                    <a:pt x="636" y="1059"/>
                  </a:cubicBezTo>
                  <a:cubicBezTo>
                    <a:pt x="632" y="1023"/>
                    <a:pt x="632" y="1023"/>
                    <a:pt x="632" y="1023"/>
                  </a:cubicBezTo>
                  <a:cubicBezTo>
                    <a:pt x="664" y="983"/>
                    <a:pt x="664" y="983"/>
                    <a:pt x="664" y="983"/>
                  </a:cubicBezTo>
                  <a:cubicBezTo>
                    <a:pt x="660" y="939"/>
                    <a:pt x="660" y="939"/>
                    <a:pt x="660" y="939"/>
                  </a:cubicBezTo>
                  <a:cubicBezTo>
                    <a:pt x="692" y="903"/>
                    <a:pt x="692" y="903"/>
                    <a:pt x="692" y="903"/>
                  </a:cubicBezTo>
                  <a:cubicBezTo>
                    <a:pt x="692" y="871"/>
                    <a:pt x="692" y="871"/>
                    <a:pt x="692" y="871"/>
                  </a:cubicBezTo>
                  <a:cubicBezTo>
                    <a:pt x="648" y="839"/>
                    <a:pt x="648" y="839"/>
                    <a:pt x="648" y="839"/>
                  </a:cubicBezTo>
                  <a:cubicBezTo>
                    <a:pt x="644" y="803"/>
                    <a:pt x="644" y="803"/>
                    <a:pt x="644" y="803"/>
                  </a:cubicBezTo>
                  <a:cubicBezTo>
                    <a:pt x="592" y="751"/>
                    <a:pt x="592" y="751"/>
                    <a:pt x="592" y="751"/>
                  </a:cubicBezTo>
                  <a:cubicBezTo>
                    <a:pt x="524" y="751"/>
                    <a:pt x="524" y="751"/>
                    <a:pt x="524" y="751"/>
                  </a:cubicBezTo>
                  <a:cubicBezTo>
                    <a:pt x="488" y="711"/>
                    <a:pt x="488" y="711"/>
                    <a:pt x="488" y="711"/>
                  </a:cubicBezTo>
                  <a:cubicBezTo>
                    <a:pt x="484" y="663"/>
                    <a:pt x="484" y="663"/>
                    <a:pt x="484" y="663"/>
                  </a:cubicBezTo>
                  <a:cubicBezTo>
                    <a:pt x="324" y="507"/>
                    <a:pt x="324" y="507"/>
                    <a:pt x="324" y="507"/>
                  </a:cubicBezTo>
                  <a:cubicBezTo>
                    <a:pt x="324" y="439"/>
                    <a:pt x="324" y="439"/>
                    <a:pt x="324" y="439"/>
                  </a:cubicBezTo>
                  <a:cubicBezTo>
                    <a:pt x="300" y="439"/>
                    <a:pt x="300" y="439"/>
                    <a:pt x="300" y="439"/>
                  </a:cubicBezTo>
                  <a:cubicBezTo>
                    <a:pt x="264" y="403"/>
                    <a:pt x="264" y="403"/>
                    <a:pt x="264" y="403"/>
                  </a:cubicBezTo>
                  <a:cubicBezTo>
                    <a:pt x="268" y="379"/>
                    <a:pt x="268" y="379"/>
                    <a:pt x="268" y="379"/>
                  </a:cubicBezTo>
                  <a:cubicBezTo>
                    <a:pt x="216" y="323"/>
                    <a:pt x="216" y="323"/>
                    <a:pt x="216" y="323"/>
                  </a:cubicBezTo>
                  <a:cubicBezTo>
                    <a:pt x="192" y="323"/>
                    <a:pt x="192" y="323"/>
                    <a:pt x="192" y="323"/>
                  </a:cubicBezTo>
                  <a:cubicBezTo>
                    <a:pt x="148" y="287"/>
                    <a:pt x="148" y="287"/>
                    <a:pt x="148" y="287"/>
                  </a:cubicBezTo>
                  <a:cubicBezTo>
                    <a:pt x="144" y="259"/>
                    <a:pt x="144" y="259"/>
                    <a:pt x="144" y="259"/>
                  </a:cubicBezTo>
                  <a:cubicBezTo>
                    <a:pt x="16" y="131"/>
                    <a:pt x="16" y="131"/>
                    <a:pt x="16" y="131"/>
                  </a:cubicBezTo>
                  <a:cubicBezTo>
                    <a:pt x="20" y="103"/>
                    <a:pt x="20" y="103"/>
                    <a:pt x="20" y="103"/>
                  </a:cubicBezTo>
                  <a:cubicBezTo>
                    <a:pt x="0" y="75"/>
                    <a:pt x="0" y="75"/>
                    <a:pt x="0" y="75"/>
                  </a:cubicBezTo>
                  <a:cubicBezTo>
                    <a:pt x="21" y="63"/>
                    <a:pt x="21" y="63"/>
                    <a:pt x="21" y="63"/>
                  </a:cubicBezTo>
                  <a:cubicBezTo>
                    <a:pt x="58" y="73"/>
                    <a:pt x="58" y="73"/>
                    <a:pt x="58" y="73"/>
                  </a:cubicBezTo>
                  <a:cubicBezTo>
                    <a:pt x="115" y="63"/>
                    <a:pt x="115" y="63"/>
                    <a:pt x="115" y="63"/>
                  </a:cubicBezTo>
                  <a:cubicBezTo>
                    <a:pt x="141" y="37"/>
                    <a:pt x="141" y="37"/>
                    <a:pt x="141" y="37"/>
                  </a:cubicBezTo>
                  <a:cubicBezTo>
                    <a:pt x="141" y="0"/>
                    <a:pt x="141" y="0"/>
                    <a:pt x="141" y="0"/>
                  </a:cubicBezTo>
                  <a:cubicBezTo>
                    <a:pt x="194" y="0"/>
                    <a:pt x="194" y="0"/>
                    <a:pt x="194" y="0"/>
                  </a:cubicBezTo>
                  <a:cubicBezTo>
                    <a:pt x="230" y="73"/>
                    <a:pt x="230" y="73"/>
                    <a:pt x="230" y="73"/>
                  </a:cubicBezTo>
                  <a:cubicBezTo>
                    <a:pt x="230" y="73"/>
                    <a:pt x="251" y="157"/>
                    <a:pt x="251" y="162"/>
                  </a:cubicBezTo>
                  <a:cubicBezTo>
                    <a:pt x="251" y="166"/>
                    <a:pt x="281" y="190"/>
                    <a:pt x="302" y="206"/>
                  </a:cubicBezTo>
                  <a:cubicBezTo>
                    <a:pt x="298" y="209"/>
                    <a:pt x="298" y="209"/>
                    <a:pt x="298" y="209"/>
                  </a:cubicBezTo>
                  <a:cubicBezTo>
                    <a:pt x="298" y="209"/>
                    <a:pt x="340" y="287"/>
                    <a:pt x="345" y="292"/>
                  </a:cubicBezTo>
                  <a:cubicBezTo>
                    <a:pt x="350" y="298"/>
                    <a:pt x="402" y="303"/>
                    <a:pt x="407" y="298"/>
                  </a:cubicBezTo>
                  <a:cubicBezTo>
                    <a:pt x="413" y="292"/>
                    <a:pt x="444" y="272"/>
                    <a:pt x="444" y="272"/>
                  </a:cubicBezTo>
                  <a:cubicBezTo>
                    <a:pt x="486" y="272"/>
                    <a:pt x="486" y="272"/>
                    <a:pt x="486" y="272"/>
                  </a:cubicBezTo>
                  <a:cubicBezTo>
                    <a:pt x="501" y="319"/>
                    <a:pt x="501" y="319"/>
                    <a:pt x="501" y="319"/>
                  </a:cubicBezTo>
                  <a:cubicBezTo>
                    <a:pt x="512" y="402"/>
                    <a:pt x="512" y="402"/>
                    <a:pt x="512" y="402"/>
                  </a:cubicBezTo>
                  <a:cubicBezTo>
                    <a:pt x="486" y="412"/>
                    <a:pt x="486" y="412"/>
                    <a:pt x="486" y="412"/>
                  </a:cubicBezTo>
                  <a:cubicBezTo>
                    <a:pt x="486" y="433"/>
                    <a:pt x="486" y="433"/>
                    <a:pt x="486" y="433"/>
                  </a:cubicBezTo>
                  <a:cubicBezTo>
                    <a:pt x="512" y="459"/>
                    <a:pt x="512" y="459"/>
                    <a:pt x="512" y="459"/>
                  </a:cubicBezTo>
                  <a:cubicBezTo>
                    <a:pt x="507" y="512"/>
                    <a:pt x="507" y="512"/>
                    <a:pt x="507" y="512"/>
                  </a:cubicBezTo>
                  <a:cubicBezTo>
                    <a:pt x="543" y="532"/>
                    <a:pt x="543" y="532"/>
                    <a:pt x="543" y="532"/>
                  </a:cubicBezTo>
                  <a:cubicBezTo>
                    <a:pt x="553" y="564"/>
                    <a:pt x="553" y="564"/>
                    <a:pt x="553" y="564"/>
                  </a:cubicBezTo>
                  <a:cubicBezTo>
                    <a:pt x="590" y="569"/>
                    <a:pt x="590" y="569"/>
                    <a:pt x="590" y="569"/>
                  </a:cubicBezTo>
                  <a:cubicBezTo>
                    <a:pt x="626" y="543"/>
                    <a:pt x="626" y="543"/>
                    <a:pt x="626" y="543"/>
                  </a:cubicBezTo>
                  <a:cubicBezTo>
                    <a:pt x="710" y="532"/>
                    <a:pt x="710" y="532"/>
                    <a:pt x="710" y="532"/>
                  </a:cubicBezTo>
                  <a:cubicBezTo>
                    <a:pt x="720" y="485"/>
                    <a:pt x="720" y="485"/>
                    <a:pt x="720" y="485"/>
                  </a:cubicBezTo>
                  <a:cubicBezTo>
                    <a:pt x="699" y="449"/>
                    <a:pt x="699" y="449"/>
                    <a:pt x="699" y="449"/>
                  </a:cubicBezTo>
                  <a:cubicBezTo>
                    <a:pt x="715" y="402"/>
                    <a:pt x="715" y="402"/>
                    <a:pt x="715" y="402"/>
                  </a:cubicBezTo>
                  <a:cubicBezTo>
                    <a:pt x="684" y="350"/>
                    <a:pt x="684" y="350"/>
                    <a:pt x="684" y="350"/>
                  </a:cubicBezTo>
                  <a:cubicBezTo>
                    <a:pt x="699" y="282"/>
                    <a:pt x="699" y="282"/>
                    <a:pt x="699" y="282"/>
                  </a:cubicBezTo>
                  <a:cubicBezTo>
                    <a:pt x="694" y="199"/>
                    <a:pt x="694" y="199"/>
                    <a:pt x="694" y="199"/>
                  </a:cubicBezTo>
                  <a:cubicBezTo>
                    <a:pt x="658" y="58"/>
                    <a:pt x="658" y="58"/>
                    <a:pt x="658" y="58"/>
                  </a:cubicBezTo>
                  <a:cubicBezTo>
                    <a:pt x="673" y="32"/>
                    <a:pt x="673" y="32"/>
                    <a:pt x="673" y="32"/>
                  </a:cubicBezTo>
                  <a:cubicBezTo>
                    <a:pt x="694" y="42"/>
                    <a:pt x="694" y="42"/>
                    <a:pt x="694" y="42"/>
                  </a:cubicBezTo>
                  <a:cubicBezTo>
                    <a:pt x="694" y="42"/>
                    <a:pt x="720" y="63"/>
                    <a:pt x="726" y="63"/>
                  </a:cubicBezTo>
                  <a:cubicBezTo>
                    <a:pt x="731" y="63"/>
                    <a:pt x="746" y="47"/>
                    <a:pt x="746" y="47"/>
                  </a:cubicBezTo>
                  <a:cubicBezTo>
                    <a:pt x="772" y="73"/>
                    <a:pt x="772" y="73"/>
                    <a:pt x="772" y="73"/>
                  </a:cubicBezTo>
                  <a:cubicBezTo>
                    <a:pt x="783" y="47"/>
                    <a:pt x="783" y="47"/>
                    <a:pt x="783" y="47"/>
                  </a:cubicBezTo>
                  <a:cubicBezTo>
                    <a:pt x="809" y="26"/>
                    <a:pt x="809" y="26"/>
                    <a:pt x="809" y="26"/>
                  </a:cubicBezTo>
                  <a:cubicBezTo>
                    <a:pt x="830" y="58"/>
                    <a:pt x="830" y="58"/>
                    <a:pt x="830" y="58"/>
                  </a:cubicBezTo>
                  <a:cubicBezTo>
                    <a:pt x="834" y="58"/>
                    <a:pt x="834" y="58"/>
                    <a:pt x="834" y="58"/>
                  </a:cubicBezTo>
                  <a:cubicBezTo>
                    <a:pt x="830" y="73"/>
                    <a:pt x="830" y="73"/>
                    <a:pt x="830" y="73"/>
                  </a:cubicBezTo>
                  <a:cubicBezTo>
                    <a:pt x="882" y="141"/>
                    <a:pt x="882" y="141"/>
                    <a:pt x="882" y="141"/>
                  </a:cubicBezTo>
                  <a:cubicBezTo>
                    <a:pt x="877" y="167"/>
                    <a:pt x="877" y="167"/>
                    <a:pt x="877" y="167"/>
                  </a:cubicBezTo>
                  <a:cubicBezTo>
                    <a:pt x="846" y="167"/>
                    <a:pt x="846" y="167"/>
                    <a:pt x="846" y="167"/>
                  </a:cubicBezTo>
                  <a:cubicBezTo>
                    <a:pt x="830" y="183"/>
                    <a:pt x="830" y="183"/>
                    <a:pt x="830" y="183"/>
                  </a:cubicBezTo>
                  <a:cubicBezTo>
                    <a:pt x="830" y="246"/>
                    <a:pt x="830" y="246"/>
                    <a:pt x="830" y="246"/>
                  </a:cubicBezTo>
                  <a:cubicBezTo>
                    <a:pt x="846" y="319"/>
                    <a:pt x="846" y="319"/>
                    <a:pt x="846" y="319"/>
                  </a:cubicBezTo>
                  <a:cubicBezTo>
                    <a:pt x="830" y="386"/>
                    <a:pt x="830" y="386"/>
                    <a:pt x="830" y="386"/>
                  </a:cubicBezTo>
                  <a:cubicBezTo>
                    <a:pt x="830" y="386"/>
                    <a:pt x="877" y="371"/>
                    <a:pt x="882" y="365"/>
                  </a:cubicBezTo>
                  <a:cubicBezTo>
                    <a:pt x="887" y="360"/>
                    <a:pt x="960" y="324"/>
                    <a:pt x="960" y="324"/>
                  </a:cubicBezTo>
                  <a:cubicBezTo>
                    <a:pt x="1002" y="345"/>
                    <a:pt x="1002" y="345"/>
                    <a:pt x="1002" y="345"/>
                  </a:cubicBezTo>
                  <a:cubicBezTo>
                    <a:pt x="1034" y="307"/>
                    <a:pt x="1034" y="307"/>
                    <a:pt x="1034" y="307"/>
                  </a:cubicBezTo>
                  <a:cubicBezTo>
                    <a:pt x="1049" y="360"/>
                    <a:pt x="1049" y="360"/>
                    <a:pt x="1049" y="360"/>
                  </a:cubicBezTo>
                  <a:cubicBezTo>
                    <a:pt x="1085" y="360"/>
                    <a:pt x="1085" y="360"/>
                    <a:pt x="1085" y="360"/>
                  </a:cubicBezTo>
                  <a:cubicBezTo>
                    <a:pt x="1174" y="454"/>
                    <a:pt x="1174" y="454"/>
                    <a:pt x="1174" y="454"/>
                  </a:cubicBezTo>
                  <a:cubicBezTo>
                    <a:pt x="1211" y="454"/>
                    <a:pt x="1211" y="454"/>
                    <a:pt x="1211" y="454"/>
                  </a:cubicBezTo>
                  <a:cubicBezTo>
                    <a:pt x="1231" y="480"/>
                    <a:pt x="1231" y="480"/>
                    <a:pt x="1231" y="480"/>
                  </a:cubicBezTo>
                  <a:cubicBezTo>
                    <a:pt x="1268" y="480"/>
                    <a:pt x="1268" y="480"/>
                    <a:pt x="1268" y="480"/>
                  </a:cubicBezTo>
                  <a:cubicBezTo>
                    <a:pt x="1304" y="423"/>
                    <a:pt x="1304" y="423"/>
                    <a:pt x="1304" y="423"/>
                  </a:cubicBezTo>
                  <a:cubicBezTo>
                    <a:pt x="1341" y="423"/>
                    <a:pt x="1341" y="423"/>
                    <a:pt x="1341" y="423"/>
                  </a:cubicBezTo>
                  <a:cubicBezTo>
                    <a:pt x="1341" y="454"/>
                    <a:pt x="1341" y="454"/>
                    <a:pt x="1341" y="454"/>
                  </a:cubicBezTo>
                  <a:cubicBezTo>
                    <a:pt x="1362" y="538"/>
                    <a:pt x="1362" y="538"/>
                    <a:pt x="1362" y="538"/>
                  </a:cubicBezTo>
                  <a:cubicBezTo>
                    <a:pt x="1392" y="550"/>
                    <a:pt x="1392" y="550"/>
                    <a:pt x="1392" y="550"/>
                  </a:cubicBezTo>
                  <a:cubicBezTo>
                    <a:pt x="1388" y="663"/>
                    <a:pt x="1388" y="663"/>
                    <a:pt x="1388" y="663"/>
                  </a:cubicBezTo>
                  <a:cubicBezTo>
                    <a:pt x="1398" y="710"/>
                    <a:pt x="1398" y="710"/>
                    <a:pt x="1398" y="710"/>
                  </a:cubicBezTo>
                  <a:cubicBezTo>
                    <a:pt x="1430" y="710"/>
                    <a:pt x="1430" y="710"/>
                    <a:pt x="1430" y="710"/>
                  </a:cubicBezTo>
                  <a:cubicBezTo>
                    <a:pt x="1461" y="725"/>
                    <a:pt x="1461" y="725"/>
                    <a:pt x="1461" y="725"/>
                  </a:cubicBezTo>
                  <a:cubicBezTo>
                    <a:pt x="1451" y="762"/>
                    <a:pt x="1451" y="762"/>
                    <a:pt x="1451" y="762"/>
                  </a:cubicBezTo>
                  <a:cubicBezTo>
                    <a:pt x="1492" y="814"/>
                    <a:pt x="1492" y="814"/>
                    <a:pt x="1492" y="814"/>
                  </a:cubicBezTo>
                  <a:cubicBezTo>
                    <a:pt x="1513" y="814"/>
                    <a:pt x="1513" y="814"/>
                    <a:pt x="1513" y="814"/>
                  </a:cubicBezTo>
                  <a:cubicBezTo>
                    <a:pt x="1521" y="831"/>
                    <a:pt x="1521" y="831"/>
                    <a:pt x="1521" y="831"/>
                  </a:cubicBezTo>
                  <a:lnTo>
                    <a:pt x="1539" y="871"/>
                  </a:lnTo>
                  <a:close/>
                </a:path>
              </a:pathLst>
            </a:custGeom>
            <a:solidFill>
              <a:srgbClr val="2D8183">
                <a:lumMod val="20000"/>
                <a:lumOff val="8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31" name="กาญจนบุรี">
              <a:extLst>
                <a:ext uri="{FF2B5EF4-FFF2-40B4-BE49-F238E27FC236}">
                  <a16:creationId xmlns:a16="http://schemas.microsoft.com/office/drawing/2014/main" id="{BE8BB956-058E-4CAC-AD4B-46A266AA83B8}"/>
                </a:ext>
              </a:extLst>
            </p:cNvPr>
            <p:cNvSpPr>
              <a:spLocks/>
            </p:cNvSpPr>
            <p:nvPr/>
          </p:nvSpPr>
          <p:spPr bwMode="auto">
            <a:xfrm>
              <a:off x="2306724" y="2813098"/>
              <a:ext cx="618152" cy="726055"/>
            </a:xfrm>
            <a:custGeom>
              <a:avLst/>
              <a:gdLst>
                <a:gd name="T0" fmla="*/ 1507 w 1509"/>
                <a:gd name="T1" fmla="*/ 1567 h 1780"/>
                <a:gd name="T2" fmla="*/ 1378 w 1509"/>
                <a:gd name="T3" fmla="*/ 1680 h 1780"/>
                <a:gd name="T4" fmla="*/ 1264 w 1509"/>
                <a:gd name="T5" fmla="*/ 1721 h 1780"/>
                <a:gd name="T6" fmla="*/ 1138 w 1509"/>
                <a:gd name="T7" fmla="*/ 1701 h 1780"/>
                <a:gd name="T8" fmla="*/ 1013 w 1509"/>
                <a:gd name="T9" fmla="*/ 1737 h 1780"/>
                <a:gd name="T10" fmla="*/ 924 w 1509"/>
                <a:gd name="T11" fmla="*/ 1747 h 1780"/>
                <a:gd name="T12" fmla="*/ 872 w 1509"/>
                <a:gd name="T13" fmla="*/ 1759 h 1780"/>
                <a:gd name="T14" fmla="*/ 832 w 1509"/>
                <a:gd name="T15" fmla="*/ 1667 h 1780"/>
                <a:gd name="T16" fmla="*/ 816 w 1509"/>
                <a:gd name="T17" fmla="*/ 1611 h 1780"/>
                <a:gd name="T18" fmla="*/ 744 w 1509"/>
                <a:gd name="T19" fmla="*/ 1571 h 1780"/>
                <a:gd name="T20" fmla="*/ 692 w 1509"/>
                <a:gd name="T21" fmla="*/ 1483 h 1780"/>
                <a:gd name="T22" fmla="*/ 612 w 1509"/>
                <a:gd name="T23" fmla="*/ 1411 h 1780"/>
                <a:gd name="T24" fmla="*/ 476 w 1509"/>
                <a:gd name="T25" fmla="*/ 1299 h 1780"/>
                <a:gd name="T26" fmla="*/ 368 w 1509"/>
                <a:gd name="T27" fmla="*/ 1219 h 1780"/>
                <a:gd name="T28" fmla="*/ 348 w 1509"/>
                <a:gd name="T29" fmla="*/ 1179 h 1780"/>
                <a:gd name="T30" fmla="*/ 244 w 1509"/>
                <a:gd name="T31" fmla="*/ 1031 h 1780"/>
                <a:gd name="T32" fmla="*/ 140 w 1509"/>
                <a:gd name="T33" fmla="*/ 883 h 1780"/>
                <a:gd name="T34" fmla="*/ 68 w 1509"/>
                <a:gd name="T35" fmla="*/ 726 h 1780"/>
                <a:gd name="T36" fmla="*/ 48 w 1509"/>
                <a:gd name="T37" fmla="*/ 686 h 1780"/>
                <a:gd name="T38" fmla="*/ 48 w 1509"/>
                <a:gd name="T39" fmla="*/ 634 h 1780"/>
                <a:gd name="T40" fmla="*/ 28 w 1509"/>
                <a:gd name="T41" fmla="*/ 606 h 1780"/>
                <a:gd name="T42" fmla="*/ 0 w 1509"/>
                <a:gd name="T43" fmla="*/ 506 h 1780"/>
                <a:gd name="T44" fmla="*/ 16 w 1509"/>
                <a:gd name="T45" fmla="*/ 390 h 1780"/>
                <a:gd name="T46" fmla="*/ 108 w 1509"/>
                <a:gd name="T47" fmla="*/ 350 h 1780"/>
                <a:gd name="T48" fmla="*/ 196 w 1509"/>
                <a:gd name="T49" fmla="*/ 366 h 1780"/>
                <a:gd name="T50" fmla="*/ 188 w 1509"/>
                <a:gd name="T51" fmla="*/ 298 h 1780"/>
                <a:gd name="T52" fmla="*/ 236 w 1509"/>
                <a:gd name="T53" fmla="*/ 266 h 1780"/>
                <a:gd name="T54" fmla="*/ 336 w 1509"/>
                <a:gd name="T55" fmla="*/ 290 h 1780"/>
                <a:gd name="T56" fmla="*/ 360 w 1509"/>
                <a:gd name="T57" fmla="*/ 142 h 1780"/>
                <a:gd name="T58" fmla="*/ 361 w 1509"/>
                <a:gd name="T59" fmla="*/ 5 h 1780"/>
                <a:gd name="T60" fmla="*/ 419 w 1509"/>
                <a:gd name="T61" fmla="*/ 32 h 1780"/>
                <a:gd name="T62" fmla="*/ 476 w 1509"/>
                <a:gd name="T63" fmla="*/ 146 h 1780"/>
                <a:gd name="T64" fmla="*/ 518 w 1509"/>
                <a:gd name="T65" fmla="*/ 172 h 1780"/>
                <a:gd name="T66" fmla="*/ 622 w 1509"/>
                <a:gd name="T67" fmla="*/ 324 h 1780"/>
                <a:gd name="T68" fmla="*/ 685 w 1509"/>
                <a:gd name="T69" fmla="*/ 381 h 1780"/>
                <a:gd name="T70" fmla="*/ 737 w 1509"/>
                <a:gd name="T71" fmla="*/ 553 h 1780"/>
                <a:gd name="T72" fmla="*/ 841 w 1509"/>
                <a:gd name="T73" fmla="*/ 564 h 1780"/>
                <a:gd name="T74" fmla="*/ 893 w 1509"/>
                <a:gd name="T75" fmla="*/ 585 h 1780"/>
                <a:gd name="T76" fmla="*/ 945 w 1509"/>
                <a:gd name="T77" fmla="*/ 616 h 1780"/>
                <a:gd name="T78" fmla="*/ 977 w 1509"/>
                <a:gd name="T79" fmla="*/ 610 h 1780"/>
                <a:gd name="T80" fmla="*/ 1008 w 1509"/>
                <a:gd name="T81" fmla="*/ 704 h 1780"/>
                <a:gd name="T82" fmla="*/ 1050 w 1509"/>
                <a:gd name="T83" fmla="*/ 809 h 1780"/>
                <a:gd name="T84" fmla="*/ 1123 w 1509"/>
                <a:gd name="T85" fmla="*/ 856 h 1780"/>
                <a:gd name="T86" fmla="*/ 1232 w 1509"/>
                <a:gd name="T87" fmla="*/ 850 h 1780"/>
                <a:gd name="T88" fmla="*/ 1321 w 1509"/>
                <a:gd name="T89" fmla="*/ 762 h 1780"/>
                <a:gd name="T90" fmla="*/ 1420 w 1509"/>
                <a:gd name="T91" fmla="*/ 882 h 1780"/>
                <a:gd name="T92" fmla="*/ 1430 w 1509"/>
                <a:gd name="T93" fmla="*/ 960 h 1780"/>
                <a:gd name="T94" fmla="*/ 1456 w 1509"/>
                <a:gd name="T95" fmla="*/ 1054 h 1780"/>
                <a:gd name="T96" fmla="*/ 1399 w 1509"/>
                <a:gd name="T97" fmla="*/ 1356 h 1780"/>
                <a:gd name="T98" fmla="*/ 1442 w 1509"/>
                <a:gd name="T99" fmla="*/ 1446 h 1780"/>
                <a:gd name="T100" fmla="*/ 1483 w 1509"/>
                <a:gd name="T101" fmla="*/ 1476 h 1780"/>
                <a:gd name="T102" fmla="*/ 1481 w 1509"/>
                <a:gd name="T103" fmla="*/ 1527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9" h="1780">
                  <a:moveTo>
                    <a:pt x="1509" y="1565"/>
                  </a:moveTo>
                  <a:cubicBezTo>
                    <a:pt x="1507" y="1567"/>
                    <a:pt x="1507" y="1567"/>
                    <a:pt x="1507" y="1567"/>
                  </a:cubicBezTo>
                  <a:cubicBezTo>
                    <a:pt x="1436" y="1674"/>
                    <a:pt x="1436" y="1674"/>
                    <a:pt x="1436" y="1674"/>
                  </a:cubicBezTo>
                  <a:cubicBezTo>
                    <a:pt x="1378" y="1680"/>
                    <a:pt x="1378" y="1680"/>
                    <a:pt x="1378" y="1680"/>
                  </a:cubicBezTo>
                  <a:cubicBezTo>
                    <a:pt x="1321" y="1654"/>
                    <a:pt x="1321" y="1654"/>
                    <a:pt x="1321" y="1654"/>
                  </a:cubicBezTo>
                  <a:cubicBezTo>
                    <a:pt x="1321" y="1654"/>
                    <a:pt x="1269" y="1716"/>
                    <a:pt x="1264" y="1721"/>
                  </a:cubicBezTo>
                  <a:cubicBezTo>
                    <a:pt x="1258" y="1727"/>
                    <a:pt x="1175" y="1727"/>
                    <a:pt x="1175" y="1727"/>
                  </a:cubicBezTo>
                  <a:cubicBezTo>
                    <a:pt x="1138" y="1701"/>
                    <a:pt x="1138" y="1701"/>
                    <a:pt x="1138" y="1701"/>
                  </a:cubicBezTo>
                  <a:cubicBezTo>
                    <a:pt x="1076" y="1737"/>
                    <a:pt x="1076" y="1737"/>
                    <a:pt x="1076" y="1737"/>
                  </a:cubicBezTo>
                  <a:cubicBezTo>
                    <a:pt x="1013" y="1737"/>
                    <a:pt x="1013" y="1737"/>
                    <a:pt x="1013" y="1737"/>
                  </a:cubicBezTo>
                  <a:cubicBezTo>
                    <a:pt x="966" y="1753"/>
                    <a:pt x="966" y="1753"/>
                    <a:pt x="966" y="1753"/>
                  </a:cubicBezTo>
                  <a:cubicBezTo>
                    <a:pt x="924" y="1747"/>
                    <a:pt x="924" y="1747"/>
                    <a:pt x="924" y="1747"/>
                  </a:cubicBezTo>
                  <a:cubicBezTo>
                    <a:pt x="872" y="1780"/>
                    <a:pt x="872" y="1780"/>
                    <a:pt x="872" y="1780"/>
                  </a:cubicBezTo>
                  <a:cubicBezTo>
                    <a:pt x="872" y="1759"/>
                    <a:pt x="872" y="1759"/>
                    <a:pt x="872" y="1759"/>
                  </a:cubicBezTo>
                  <a:cubicBezTo>
                    <a:pt x="828" y="1723"/>
                    <a:pt x="828" y="1723"/>
                    <a:pt x="828" y="1723"/>
                  </a:cubicBezTo>
                  <a:cubicBezTo>
                    <a:pt x="832" y="1667"/>
                    <a:pt x="832" y="1667"/>
                    <a:pt x="832" y="1667"/>
                  </a:cubicBezTo>
                  <a:cubicBezTo>
                    <a:pt x="816" y="1667"/>
                    <a:pt x="816" y="1667"/>
                    <a:pt x="816" y="1667"/>
                  </a:cubicBezTo>
                  <a:cubicBezTo>
                    <a:pt x="816" y="1611"/>
                    <a:pt x="816" y="1611"/>
                    <a:pt x="816" y="1611"/>
                  </a:cubicBezTo>
                  <a:cubicBezTo>
                    <a:pt x="792" y="1611"/>
                    <a:pt x="792" y="1611"/>
                    <a:pt x="792" y="1611"/>
                  </a:cubicBezTo>
                  <a:cubicBezTo>
                    <a:pt x="792" y="1611"/>
                    <a:pt x="784" y="1579"/>
                    <a:pt x="744" y="1571"/>
                  </a:cubicBezTo>
                  <a:cubicBezTo>
                    <a:pt x="740" y="1559"/>
                    <a:pt x="724" y="1495"/>
                    <a:pt x="724" y="1495"/>
                  </a:cubicBezTo>
                  <a:cubicBezTo>
                    <a:pt x="692" y="1483"/>
                    <a:pt x="692" y="1483"/>
                    <a:pt x="692" y="1483"/>
                  </a:cubicBezTo>
                  <a:cubicBezTo>
                    <a:pt x="692" y="1431"/>
                    <a:pt x="692" y="1431"/>
                    <a:pt x="692" y="1431"/>
                  </a:cubicBezTo>
                  <a:cubicBezTo>
                    <a:pt x="612" y="1411"/>
                    <a:pt x="612" y="1411"/>
                    <a:pt x="612" y="1411"/>
                  </a:cubicBezTo>
                  <a:cubicBezTo>
                    <a:pt x="612" y="1383"/>
                    <a:pt x="612" y="1383"/>
                    <a:pt x="612" y="1383"/>
                  </a:cubicBezTo>
                  <a:cubicBezTo>
                    <a:pt x="476" y="1299"/>
                    <a:pt x="476" y="1299"/>
                    <a:pt x="476" y="1299"/>
                  </a:cubicBezTo>
                  <a:cubicBezTo>
                    <a:pt x="468" y="1275"/>
                    <a:pt x="468" y="1275"/>
                    <a:pt x="468" y="1275"/>
                  </a:cubicBezTo>
                  <a:cubicBezTo>
                    <a:pt x="368" y="1219"/>
                    <a:pt x="368" y="1219"/>
                    <a:pt x="368" y="1219"/>
                  </a:cubicBezTo>
                  <a:cubicBezTo>
                    <a:pt x="368" y="1175"/>
                    <a:pt x="368" y="1175"/>
                    <a:pt x="368" y="1175"/>
                  </a:cubicBezTo>
                  <a:cubicBezTo>
                    <a:pt x="348" y="1179"/>
                    <a:pt x="348" y="1179"/>
                    <a:pt x="348" y="1179"/>
                  </a:cubicBezTo>
                  <a:cubicBezTo>
                    <a:pt x="280" y="1023"/>
                    <a:pt x="280" y="1023"/>
                    <a:pt x="280" y="1023"/>
                  </a:cubicBezTo>
                  <a:cubicBezTo>
                    <a:pt x="244" y="1031"/>
                    <a:pt x="244" y="1031"/>
                    <a:pt x="244" y="1031"/>
                  </a:cubicBezTo>
                  <a:cubicBezTo>
                    <a:pt x="244" y="983"/>
                    <a:pt x="244" y="983"/>
                    <a:pt x="244" y="983"/>
                  </a:cubicBezTo>
                  <a:cubicBezTo>
                    <a:pt x="244" y="983"/>
                    <a:pt x="228" y="947"/>
                    <a:pt x="140" y="883"/>
                  </a:cubicBezTo>
                  <a:cubicBezTo>
                    <a:pt x="104" y="851"/>
                    <a:pt x="60" y="754"/>
                    <a:pt x="60" y="754"/>
                  </a:cubicBezTo>
                  <a:cubicBezTo>
                    <a:pt x="68" y="726"/>
                    <a:pt x="68" y="726"/>
                    <a:pt x="68" y="726"/>
                  </a:cubicBezTo>
                  <a:cubicBezTo>
                    <a:pt x="48" y="707"/>
                    <a:pt x="48" y="707"/>
                    <a:pt x="48" y="707"/>
                  </a:cubicBezTo>
                  <a:cubicBezTo>
                    <a:pt x="48" y="686"/>
                    <a:pt x="48" y="686"/>
                    <a:pt x="48" y="686"/>
                  </a:cubicBezTo>
                  <a:cubicBezTo>
                    <a:pt x="60" y="670"/>
                    <a:pt x="60" y="670"/>
                    <a:pt x="60" y="670"/>
                  </a:cubicBezTo>
                  <a:cubicBezTo>
                    <a:pt x="48" y="634"/>
                    <a:pt x="48" y="634"/>
                    <a:pt x="48" y="634"/>
                  </a:cubicBezTo>
                  <a:cubicBezTo>
                    <a:pt x="28" y="626"/>
                    <a:pt x="28" y="626"/>
                    <a:pt x="28" y="626"/>
                  </a:cubicBezTo>
                  <a:cubicBezTo>
                    <a:pt x="28" y="606"/>
                    <a:pt x="28" y="606"/>
                    <a:pt x="28" y="606"/>
                  </a:cubicBezTo>
                  <a:cubicBezTo>
                    <a:pt x="48" y="566"/>
                    <a:pt x="48" y="566"/>
                    <a:pt x="48" y="566"/>
                  </a:cubicBezTo>
                  <a:cubicBezTo>
                    <a:pt x="0" y="506"/>
                    <a:pt x="0" y="506"/>
                    <a:pt x="0" y="506"/>
                  </a:cubicBezTo>
                  <a:cubicBezTo>
                    <a:pt x="28" y="434"/>
                    <a:pt x="28" y="434"/>
                    <a:pt x="28" y="434"/>
                  </a:cubicBezTo>
                  <a:cubicBezTo>
                    <a:pt x="16" y="390"/>
                    <a:pt x="16" y="390"/>
                    <a:pt x="16" y="390"/>
                  </a:cubicBezTo>
                  <a:cubicBezTo>
                    <a:pt x="72" y="390"/>
                    <a:pt x="72" y="390"/>
                    <a:pt x="72" y="390"/>
                  </a:cubicBezTo>
                  <a:cubicBezTo>
                    <a:pt x="72" y="390"/>
                    <a:pt x="96" y="362"/>
                    <a:pt x="108" y="350"/>
                  </a:cubicBezTo>
                  <a:cubicBezTo>
                    <a:pt x="108" y="322"/>
                    <a:pt x="108" y="322"/>
                    <a:pt x="108" y="322"/>
                  </a:cubicBezTo>
                  <a:cubicBezTo>
                    <a:pt x="108" y="322"/>
                    <a:pt x="168" y="326"/>
                    <a:pt x="196" y="366"/>
                  </a:cubicBezTo>
                  <a:cubicBezTo>
                    <a:pt x="210" y="357"/>
                    <a:pt x="215" y="355"/>
                    <a:pt x="216" y="354"/>
                  </a:cubicBezTo>
                  <a:cubicBezTo>
                    <a:pt x="188" y="298"/>
                    <a:pt x="188" y="298"/>
                    <a:pt x="188" y="298"/>
                  </a:cubicBezTo>
                  <a:cubicBezTo>
                    <a:pt x="208" y="266"/>
                    <a:pt x="208" y="266"/>
                    <a:pt x="208" y="266"/>
                  </a:cubicBezTo>
                  <a:cubicBezTo>
                    <a:pt x="236" y="266"/>
                    <a:pt x="236" y="266"/>
                    <a:pt x="236" y="266"/>
                  </a:cubicBezTo>
                  <a:cubicBezTo>
                    <a:pt x="288" y="250"/>
                    <a:pt x="288" y="250"/>
                    <a:pt x="288" y="250"/>
                  </a:cubicBezTo>
                  <a:cubicBezTo>
                    <a:pt x="336" y="290"/>
                    <a:pt x="336" y="290"/>
                    <a:pt x="336" y="290"/>
                  </a:cubicBezTo>
                  <a:cubicBezTo>
                    <a:pt x="360" y="266"/>
                    <a:pt x="360" y="266"/>
                    <a:pt x="360" y="266"/>
                  </a:cubicBezTo>
                  <a:cubicBezTo>
                    <a:pt x="360" y="142"/>
                    <a:pt x="360" y="142"/>
                    <a:pt x="360" y="142"/>
                  </a:cubicBezTo>
                  <a:cubicBezTo>
                    <a:pt x="335" y="0"/>
                    <a:pt x="335" y="0"/>
                    <a:pt x="335" y="0"/>
                  </a:cubicBezTo>
                  <a:cubicBezTo>
                    <a:pt x="361" y="5"/>
                    <a:pt x="361" y="5"/>
                    <a:pt x="361" y="5"/>
                  </a:cubicBezTo>
                  <a:cubicBezTo>
                    <a:pt x="382" y="32"/>
                    <a:pt x="382" y="32"/>
                    <a:pt x="382" y="32"/>
                  </a:cubicBezTo>
                  <a:cubicBezTo>
                    <a:pt x="419" y="32"/>
                    <a:pt x="419" y="32"/>
                    <a:pt x="419" y="32"/>
                  </a:cubicBezTo>
                  <a:cubicBezTo>
                    <a:pt x="481" y="120"/>
                    <a:pt x="481" y="120"/>
                    <a:pt x="481" y="120"/>
                  </a:cubicBezTo>
                  <a:cubicBezTo>
                    <a:pt x="476" y="146"/>
                    <a:pt x="476" y="146"/>
                    <a:pt x="476" y="146"/>
                  </a:cubicBezTo>
                  <a:cubicBezTo>
                    <a:pt x="476" y="146"/>
                    <a:pt x="505" y="161"/>
                    <a:pt x="514" y="169"/>
                  </a:cubicBezTo>
                  <a:cubicBezTo>
                    <a:pt x="516" y="170"/>
                    <a:pt x="518" y="171"/>
                    <a:pt x="518" y="172"/>
                  </a:cubicBezTo>
                  <a:cubicBezTo>
                    <a:pt x="518" y="214"/>
                    <a:pt x="518" y="214"/>
                    <a:pt x="518" y="214"/>
                  </a:cubicBezTo>
                  <a:cubicBezTo>
                    <a:pt x="622" y="324"/>
                    <a:pt x="622" y="324"/>
                    <a:pt x="622" y="324"/>
                  </a:cubicBezTo>
                  <a:cubicBezTo>
                    <a:pt x="632" y="365"/>
                    <a:pt x="632" y="365"/>
                    <a:pt x="632" y="365"/>
                  </a:cubicBezTo>
                  <a:cubicBezTo>
                    <a:pt x="685" y="381"/>
                    <a:pt x="685" y="381"/>
                    <a:pt x="685" y="381"/>
                  </a:cubicBezTo>
                  <a:cubicBezTo>
                    <a:pt x="732" y="470"/>
                    <a:pt x="732" y="470"/>
                    <a:pt x="732" y="470"/>
                  </a:cubicBezTo>
                  <a:cubicBezTo>
                    <a:pt x="737" y="553"/>
                    <a:pt x="737" y="553"/>
                    <a:pt x="737" y="553"/>
                  </a:cubicBezTo>
                  <a:cubicBezTo>
                    <a:pt x="789" y="574"/>
                    <a:pt x="789" y="574"/>
                    <a:pt x="789" y="574"/>
                  </a:cubicBezTo>
                  <a:cubicBezTo>
                    <a:pt x="841" y="564"/>
                    <a:pt x="841" y="564"/>
                    <a:pt x="841" y="564"/>
                  </a:cubicBezTo>
                  <a:cubicBezTo>
                    <a:pt x="867" y="590"/>
                    <a:pt x="867" y="590"/>
                    <a:pt x="867" y="590"/>
                  </a:cubicBezTo>
                  <a:cubicBezTo>
                    <a:pt x="893" y="585"/>
                    <a:pt x="893" y="585"/>
                    <a:pt x="893" y="585"/>
                  </a:cubicBezTo>
                  <a:cubicBezTo>
                    <a:pt x="898" y="584"/>
                    <a:pt x="898" y="584"/>
                    <a:pt x="898" y="584"/>
                  </a:cubicBezTo>
                  <a:cubicBezTo>
                    <a:pt x="945" y="616"/>
                    <a:pt x="945" y="616"/>
                    <a:pt x="945" y="616"/>
                  </a:cubicBezTo>
                  <a:cubicBezTo>
                    <a:pt x="976" y="611"/>
                    <a:pt x="976" y="611"/>
                    <a:pt x="976" y="611"/>
                  </a:cubicBezTo>
                  <a:cubicBezTo>
                    <a:pt x="977" y="610"/>
                    <a:pt x="977" y="610"/>
                    <a:pt x="977" y="610"/>
                  </a:cubicBezTo>
                  <a:cubicBezTo>
                    <a:pt x="1003" y="631"/>
                    <a:pt x="1003" y="631"/>
                    <a:pt x="1003" y="631"/>
                  </a:cubicBezTo>
                  <a:cubicBezTo>
                    <a:pt x="1008" y="704"/>
                    <a:pt x="1008" y="704"/>
                    <a:pt x="1008" y="704"/>
                  </a:cubicBezTo>
                  <a:cubicBezTo>
                    <a:pt x="982" y="746"/>
                    <a:pt x="982" y="746"/>
                    <a:pt x="982" y="746"/>
                  </a:cubicBezTo>
                  <a:cubicBezTo>
                    <a:pt x="1050" y="809"/>
                    <a:pt x="1050" y="809"/>
                    <a:pt x="1050" y="809"/>
                  </a:cubicBezTo>
                  <a:cubicBezTo>
                    <a:pt x="1097" y="809"/>
                    <a:pt x="1097" y="809"/>
                    <a:pt x="1097" y="809"/>
                  </a:cubicBezTo>
                  <a:cubicBezTo>
                    <a:pt x="1123" y="856"/>
                    <a:pt x="1123" y="856"/>
                    <a:pt x="1123" y="856"/>
                  </a:cubicBezTo>
                  <a:cubicBezTo>
                    <a:pt x="1180" y="876"/>
                    <a:pt x="1180" y="876"/>
                    <a:pt x="1180" y="876"/>
                  </a:cubicBezTo>
                  <a:cubicBezTo>
                    <a:pt x="1232" y="850"/>
                    <a:pt x="1232" y="850"/>
                    <a:pt x="1232" y="850"/>
                  </a:cubicBezTo>
                  <a:cubicBezTo>
                    <a:pt x="1243" y="798"/>
                    <a:pt x="1243" y="798"/>
                    <a:pt x="1243" y="798"/>
                  </a:cubicBezTo>
                  <a:cubicBezTo>
                    <a:pt x="1321" y="762"/>
                    <a:pt x="1321" y="762"/>
                    <a:pt x="1321" y="762"/>
                  </a:cubicBezTo>
                  <a:cubicBezTo>
                    <a:pt x="1357" y="850"/>
                    <a:pt x="1357" y="850"/>
                    <a:pt x="1357" y="850"/>
                  </a:cubicBezTo>
                  <a:cubicBezTo>
                    <a:pt x="1420" y="882"/>
                    <a:pt x="1420" y="882"/>
                    <a:pt x="1420" y="882"/>
                  </a:cubicBezTo>
                  <a:cubicBezTo>
                    <a:pt x="1456" y="939"/>
                    <a:pt x="1456" y="939"/>
                    <a:pt x="1456" y="939"/>
                  </a:cubicBezTo>
                  <a:cubicBezTo>
                    <a:pt x="1430" y="960"/>
                    <a:pt x="1430" y="960"/>
                    <a:pt x="1430" y="960"/>
                  </a:cubicBezTo>
                  <a:cubicBezTo>
                    <a:pt x="1425" y="1017"/>
                    <a:pt x="1425" y="1017"/>
                    <a:pt x="1425" y="1017"/>
                  </a:cubicBezTo>
                  <a:cubicBezTo>
                    <a:pt x="1456" y="1054"/>
                    <a:pt x="1456" y="1054"/>
                    <a:pt x="1456" y="1054"/>
                  </a:cubicBezTo>
                  <a:cubicBezTo>
                    <a:pt x="1456" y="1054"/>
                    <a:pt x="1456" y="1309"/>
                    <a:pt x="1451" y="1309"/>
                  </a:cubicBezTo>
                  <a:cubicBezTo>
                    <a:pt x="1446" y="1309"/>
                    <a:pt x="1399" y="1356"/>
                    <a:pt x="1399" y="1356"/>
                  </a:cubicBezTo>
                  <a:cubicBezTo>
                    <a:pt x="1420" y="1429"/>
                    <a:pt x="1420" y="1429"/>
                    <a:pt x="1420" y="1429"/>
                  </a:cubicBezTo>
                  <a:cubicBezTo>
                    <a:pt x="1442" y="1446"/>
                    <a:pt x="1442" y="1446"/>
                    <a:pt x="1442" y="1446"/>
                  </a:cubicBezTo>
                  <a:cubicBezTo>
                    <a:pt x="1468" y="1465"/>
                    <a:pt x="1468" y="1465"/>
                    <a:pt x="1468" y="1465"/>
                  </a:cubicBezTo>
                  <a:cubicBezTo>
                    <a:pt x="1483" y="1476"/>
                    <a:pt x="1483" y="1476"/>
                    <a:pt x="1483" y="1476"/>
                  </a:cubicBezTo>
                  <a:cubicBezTo>
                    <a:pt x="1467" y="1508"/>
                    <a:pt x="1467" y="1508"/>
                    <a:pt x="1467" y="1508"/>
                  </a:cubicBezTo>
                  <a:cubicBezTo>
                    <a:pt x="1481" y="1527"/>
                    <a:pt x="1481" y="1527"/>
                    <a:pt x="1481" y="1527"/>
                  </a:cubicBezTo>
                  <a:lnTo>
                    <a:pt x="1509" y="1565"/>
                  </a:lnTo>
                  <a:close/>
                </a:path>
              </a:pathLst>
            </a:custGeom>
            <a:solidFill>
              <a:srgbClr val="2D8183">
                <a:lumMod val="20000"/>
                <a:lumOff val="8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32" name="===ภาคตะวันตก===">
              <a:extLst>
                <a:ext uri="{FF2B5EF4-FFF2-40B4-BE49-F238E27FC236}">
                  <a16:creationId xmlns:a16="http://schemas.microsoft.com/office/drawing/2014/main" id="{0E93F0E4-C392-4C1D-B137-4E26827F218C}"/>
                </a:ext>
              </a:extLst>
            </p:cNvPr>
            <p:cNvSpPr txBox="1"/>
            <p:nvPr/>
          </p:nvSpPr>
          <p:spPr>
            <a:xfrm>
              <a:off x="1509076" y="2999642"/>
              <a:ext cx="777202" cy="284761"/>
            </a:xfrm>
            <a:prstGeom prst="rect">
              <a:avLst/>
            </a:prstGeom>
            <a:noFill/>
          </p:spPr>
          <p:txBody>
            <a:bodyPr wrap="none" rtlCol="0">
              <a:spAutoFit/>
            </a:bodyPr>
            <a:lstStyle/>
            <a:p>
              <a:r>
                <a:rPr lang="en-US" sz="1100" b="1" dirty="0">
                  <a:solidFill>
                    <a:srgbClr val="333333"/>
                  </a:solidFill>
                  <a:latin typeface="Arial" panose="020B0604020202020204" pitchFamily="34" charset="0"/>
                  <a:cs typeface="Arial" panose="020B0604020202020204" pitchFamily="34" charset="0"/>
                </a:rPr>
                <a:t>Western</a:t>
              </a:r>
            </a:p>
          </p:txBody>
        </p:sp>
        <p:sp>
          <p:nvSpPr>
            <p:cNvPr id="33" name="สระแก้ว">
              <a:extLst>
                <a:ext uri="{FF2B5EF4-FFF2-40B4-BE49-F238E27FC236}">
                  <a16:creationId xmlns:a16="http://schemas.microsoft.com/office/drawing/2014/main" id="{93922E68-2484-4BE2-9153-D9926CF7A568}"/>
                </a:ext>
              </a:extLst>
            </p:cNvPr>
            <p:cNvSpPr>
              <a:spLocks/>
            </p:cNvSpPr>
            <p:nvPr/>
          </p:nvSpPr>
          <p:spPr bwMode="auto">
            <a:xfrm>
              <a:off x="3643616" y="3367240"/>
              <a:ext cx="385889" cy="341996"/>
            </a:xfrm>
            <a:custGeom>
              <a:avLst/>
              <a:gdLst>
                <a:gd name="T0" fmla="*/ 915 w 943"/>
                <a:gd name="T1" fmla="*/ 147 h 840"/>
                <a:gd name="T2" fmla="*/ 875 w 943"/>
                <a:gd name="T3" fmla="*/ 159 h 840"/>
                <a:gd name="T4" fmla="*/ 795 w 943"/>
                <a:gd name="T5" fmla="*/ 239 h 840"/>
                <a:gd name="T6" fmla="*/ 791 w 943"/>
                <a:gd name="T7" fmla="*/ 291 h 840"/>
                <a:gd name="T8" fmla="*/ 751 w 943"/>
                <a:gd name="T9" fmla="*/ 343 h 840"/>
                <a:gd name="T10" fmla="*/ 751 w 943"/>
                <a:gd name="T11" fmla="*/ 375 h 840"/>
                <a:gd name="T12" fmla="*/ 639 w 943"/>
                <a:gd name="T13" fmla="*/ 411 h 840"/>
                <a:gd name="T14" fmla="*/ 599 w 943"/>
                <a:gd name="T15" fmla="*/ 471 h 840"/>
                <a:gd name="T16" fmla="*/ 651 w 943"/>
                <a:gd name="T17" fmla="*/ 515 h 840"/>
                <a:gd name="T18" fmla="*/ 619 w 943"/>
                <a:gd name="T19" fmla="*/ 527 h 840"/>
                <a:gd name="T20" fmla="*/ 599 w 943"/>
                <a:gd name="T21" fmla="*/ 547 h 840"/>
                <a:gd name="T22" fmla="*/ 559 w 943"/>
                <a:gd name="T23" fmla="*/ 559 h 840"/>
                <a:gd name="T24" fmla="*/ 471 w 943"/>
                <a:gd name="T25" fmla="*/ 555 h 840"/>
                <a:gd name="T26" fmla="*/ 431 w 943"/>
                <a:gd name="T27" fmla="*/ 535 h 840"/>
                <a:gd name="T28" fmla="*/ 399 w 943"/>
                <a:gd name="T29" fmla="*/ 579 h 840"/>
                <a:gd name="T30" fmla="*/ 427 w 943"/>
                <a:gd name="T31" fmla="*/ 603 h 840"/>
                <a:gd name="T32" fmla="*/ 415 w 943"/>
                <a:gd name="T33" fmla="*/ 807 h 840"/>
                <a:gd name="T34" fmla="*/ 415 w 943"/>
                <a:gd name="T35" fmla="*/ 808 h 840"/>
                <a:gd name="T36" fmla="*/ 371 w 943"/>
                <a:gd name="T37" fmla="*/ 804 h 840"/>
                <a:gd name="T38" fmla="*/ 334 w 943"/>
                <a:gd name="T39" fmla="*/ 840 h 840"/>
                <a:gd name="T40" fmla="*/ 287 w 943"/>
                <a:gd name="T41" fmla="*/ 835 h 840"/>
                <a:gd name="T42" fmla="*/ 266 w 943"/>
                <a:gd name="T43" fmla="*/ 783 h 840"/>
                <a:gd name="T44" fmla="*/ 219 w 943"/>
                <a:gd name="T45" fmla="*/ 772 h 840"/>
                <a:gd name="T46" fmla="*/ 188 w 943"/>
                <a:gd name="T47" fmla="*/ 830 h 840"/>
                <a:gd name="T48" fmla="*/ 131 w 943"/>
                <a:gd name="T49" fmla="*/ 840 h 840"/>
                <a:gd name="T50" fmla="*/ 115 w 943"/>
                <a:gd name="T51" fmla="*/ 814 h 840"/>
                <a:gd name="T52" fmla="*/ 94 w 943"/>
                <a:gd name="T53" fmla="*/ 777 h 840"/>
                <a:gd name="T54" fmla="*/ 94 w 943"/>
                <a:gd name="T55" fmla="*/ 715 h 840"/>
                <a:gd name="T56" fmla="*/ 68 w 943"/>
                <a:gd name="T57" fmla="*/ 694 h 840"/>
                <a:gd name="T58" fmla="*/ 52 w 943"/>
                <a:gd name="T59" fmla="*/ 647 h 840"/>
                <a:gd name="T60" fmla="*/ 16 w 943"/>
                <a:gd name="T61" fmla="*/ 647 h 840"/>
                <a:gd name="T62" fmla="*/ 3 w 943"/>
                <a:gd name="T63" fmla="*/ 605 h 840"/>
                <a:gd name="T64" fmla="*/ 0 w 943"/>
                <a:gd name="T65" fmla="*/ 595 h 840"/>
                <a:gd name="T66" fmla="*/ 24 w 943"/>
                <a:gd name="T67" fmla="*/ 555 h 840"/>
                <a:gd name="T68" fmla="*/ 63 w 943"/>
                <a:gd name="T69" fmla="*/ 491 h 840"/>
                <a:gd name="T70" fmla="*/ 68 w 943"/>
                <a:gd name="T71" fmla="*/ 360 h 840"/>
                <a:gd name="T72" fmla="*/ 37 w 943"/>
                <a:gd name="T73" fmla="*/ 298 h 840"/>
                <a:gd name="T74" fmla="*/ 26 w 943"/>
                <a:gd name="T75" fmla="*/ 230 h 840"/>
                <a:gd name="T76" fmla="*/ 68 w 943"/>
                <a:gd name="T77" fmla="*/ 209 h 840"/>
                <a:gd name="T78" fmla="*/ 42 w 943"/>
                <a:gd name="T79" fmla="*/ 136 h 840"/>
                <a:gd name="T80" fmla="*/ 167 w 943"/>
                <a:gd name="T81" fmla="*/ 136 h 840"/>
                <a:gd name="T82" fmla="*/ 167 w 943"/>
                <a:gd name="T83" fmla="*/ 73 h 840"/>
                <a:gd name="T84" fmla="*/ 199 w 943"/>
                <a:gd name="T85" fmla="*/ 36 h 840"/>
                <a:gd name="T86" fmla="*/ 225 w 943"/>
                <a:gd name="T87" fmla="*/ 52 h 840"/>
                <a:gd name="T88" fmla="*/ 286 w 943"/>
                <a:gd name="T89" fmla="*/ 16 h 840"/>
                <a:gd name="T90" fmla="*/ 287 w 943"/>
                <a:gd name="T91" fmla="*/ 16 h 840"/>
                <a:gd name="T92" fmla="*/ 371 w 943"/>
                <a:gd name="T93" fmla="*/ 52 h 840"/>
                <a:gd name="T94" fmla="*/ 499 w 943"/>
                <a:gd name="T95" fmla="*/ 19 h 840"/>
                <a:gd name="T96" fmla="*/ 517 w 943"/>
                <a:gd name="T97" fmla="*/ 37 h 840"/>
                <a:gd name="T98" fmla="*/ 590 w 943"/>
                <a:gd name="T99" fmla="*/ 37 h 840"/>
                <a:gd name="T100" fmla="*/ 642 w 943"/>
                <a:gd name="T101" fmla="*/ 6 h 840"/>
                <a:gd name="T102" fmla="*/ 689 w 943"/>
                <a:gd name="T103" fmla="*/ 11 h 840"/>
                <a:gd name="T104" fmla="*/ 720 w 943"/>
                <a:gd name="T105" fmla="*/ 37 h 840"/>
                <a:gd name="T106" fmla="*/ 772 w 943"/>
                <a:gd name="T107" fmla="*/ 37 h 840"/>
                <a:gd name="T108" fmla="*/ 803 w 943"/>
                <a:gd name="T109" fmla="*/ 11 h 840"/>
                <a:gd name="T110" fmla="*/ 866 w 943"/>
                <a:gd name="T111" fmla="*/ 11 h 840"/>
                <a:gd name="T112" fmla="*/ 932 w 943"/>
                <a:gd name="T113" fmla="*/ 0 h 840"/>
                <a:gd name="T114" fmla="*/ 931 w 943"/>
                <a:gd name="T115" fmla="*/ 3 h 840"/>
                <a:gd name="T116" fmla="*/ 943 w 943"/>
                <a:gd name="T117" fmla="*/ 35 h 840"/>
                <a:gd name="T118" fmla="*/ 907 w 943"/>
                <a:gd name="T119" fmla="*/ 75 h 840"/>
                <a:gd name="T120" fmla="*/ 915 w 943"/>
                <a:gd name="T121" fmla="*/ 147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3" h="840">
                  <a:moveTo>
                    <a:pt x="915" y="147"/>
                  </a:moveTo>
                  <a:cubicBezTo>
                    <a:pt x="875" y="159"/>
                    <a:pt x="875" y="159"/>
                    <a:pt x="875" y="159"/>
                  </a:cubicBezTo>
                  <a:cubicBezTo>
                    <a:pt x="875" y="159"/>
                    <a:pt x="795" y="235"/>
                    <a:pt x="795" y="239"/>
                  </a:cubicBezTo>
                  <a:cubicBezTo>
                    <a:pt x="795" y="243"/>
                    <a:pt x="791" y="291"/>
                    <a:pt x="791" y="291"/>
                  </a:cubicBezTo>
                  <a:cubicBezTo>
                    <a:pt x="751" y="343"/>
                    <a:pt x="751" y="343"/>
                    <a:pt x="751" y="343"/>
                  </a:cubicBezTo>
                  <a:cubicBezTo>
                    <a:pt x="751" y="375"/>
                    <a:pt x="751" y="375"/>
                    <a:pt x="751" y="375"/>
                  </a:cubicBezTo>
                  <a:cubicBezTo>
                    <a:pt x="639" y="411"/>
                    <a:pt x="639" y="411"/>
                    <a:pt x="639" y="411"/>
                  </a:cubicBezTo>
                  <a:cubicBezTo>
                    <a:pt x="599" y="471"/>
                    <a:pt x="599" y="471"/>
                    <a:pt x="599" y="471"/>
                  </a:cubicBezTo>
                  <a:cubicBezTo>
                    <a:pt x="651" y="515"/>
                    <a:pt x="651" y="515"/>
                    <a:pt x="651" y="515"/>
                  </a:cubicBezTo>
                  <a:cubicBezTo>
                    <a:pt x="619" y="527"/>
                    <a:pt x="619" y="527"/>
                    <a:pt x="619" y="527"/>
                  </a:cubicBezTo>
                  <a:cubicBezTo>
                    <a:pt x="599" y="547"/>
                    <a:pt x="599" y="547"/>
                    <a:pt x="599" y="547"/>
                  </a:cubicBezTo>
                  <a:cubicBezTo>
                    <a:pt x="559" y="559"/>
                    <a:pt x="559" y="559"/>
                    <a:pt x="559" y="559"/>
                  </a:cubicBezTo>
                  <a:cubicBezTo>
                    <a:pt x="471" y="555"/>
                    <a:pt x="471" y="555"/>
                    <a:pt x="471" y="555"/>
                  </a:cubicBezTo>
                  <a:cubicBezTo>
                    <a:pt x="431" y="535"/>
                    <a:pt x="431" y="535"/>
                    <a:pt x="431" y="535"/>
                  </a:cubicBezTo>
                  <a:cubicBezTo>
                    <a:pt x="399" y="579"/>
                    <a:pt x="399" y="579"/>
                    <a:pt x="399" y="579"/>
                  </a:cubicBezTo>
                  <a:cubicBezTo>
                    <a:pt x="427" y="603"/>
                    <a:pt x="427" y="603"/>
                    <a:pt x="427" y="603"/>
                  </a:cubicBezTo>
                  <a:cubicBezTo>
                    <a:pt x="415" y="807"/>
                    <a:pt x="415" y="807"/>
                    <a:pt x="415" y="807"/>
                  </a:cubicBezTo>
                  <a:cubicBezTo>
                    <a:pt x="415" y="808"/>
                    <a:pt x="415" y="808"/>
                    <a:pt x="415" y="808"/>
                  </a:cubicBezTo>
                  <a:cubicBezTo>
                    <a:pt x="371" y="804"/>
                    <a:pt x="371" y="804"/>
                    <a:pt x="371" y="804"/>
                  </a:cubicBezTo>
                  <a:cubicBezTo>
                    <a:pt x="334" y="840"/>
                    <a:pt x="334" y="840"/>
                    <a:pt x="334" y="840"/>
                  </a:cubicBezTo>
                  <a:cubicBezTo>
                    <a:pt x="287" y="835"/>
                    <a:pt x="287" y="835"/>
                    <a:pt x="287" y="835"/>
                  </a:cubicBezTo>
                  <a:cubicBezTo>
                    <a:pt x="266" y="783"/>
                    <a:pt x="266" y="783"/>
                    <a:pt x="266" y="783"/>
                  </a:cubicBezTo>
                  <a:cubicBezTo>
                    <a:pt x="219" y="772"/>
                    <a:pt x="219" y="772"/>
                    <a:pt x="219" y="772"/>
                  </a:cubicBezTo>
                  <a:cubicBezTo>
                    <a:pt x="188" y="830"/>
                    <a:pt x="188" y="830"/>
                    <a:pt x="188" y="830"/>
                  </a:cubicBezTo>
                  <a:cubicBezTo>
                    <a:pt x="131" y="840"/>
                    <a:pt x="131" y="840"/>
                    <a:pt x="131" y="840"/>
                  </a:cubicBezTo>
                  <a:cubicBezTo>
                    <a:pt x="115" y="814"/>
                    <a:pt x="115" y="814"/>
                    <a:pt x="115" y="814"/>
                  </a:cubicBezTo>
                  <a:cubicBezTo>
                    <a:pt x="94" y="777"/>
                    <a:pt x="94" y="777"/>
                    <a:pt x="94" y="777"/>
                  </a:cubicBezTo>
                  <a:cubicBezTo>
                    <a:pt x="94" y="715"/>
                    <a:pt x="94" y="715"/>
                    <a:pt x="94" y="715"/>
                  </a:cubicBezTo>
                  <a:cubicBezTo>
                    <a:pt x="68" y="694"/>
                    <a:pt x="68" y="694"/>
                    <a:pt x="68" y="694"/>
                  </a:cubicBezTo>
                  <a:cubicBezTo>
                    <a:pt x="52" y="647"/>
                    <a:pt x="52" y="647"/>
                    <a:pt x="52" y="647"/>
                  </a:cubicBezTo>
                  <a:cubicBezTo>
                    <a:pt x="16" y="647"/>
                    <a:pt x="16" y="647"/>
                    <a:pt x="16" y="647"/>
                  </a:cubicBezTo>
                  <a:cubicBezTo>
                    <a:pt x="3" y="605"/>
                    <a:pt x="3" y="605"/>
                    <a:pt x="3" y="605"/>
                  </a:cubicBezTo>
                  <a:cubicBezTo>
                    <a:pt x="0" y="595"/>
                    <a:pt x="0" y="595"/>
                    <a:pt x="0" y="595"/>
                  </a:cubicBezTo>
                  <a:cubicBezTo>
                    <a:pt x="24" y="555"/>
                    <a:pt x="24" y="555"/>
                    <a:pt x="24" y="555"/>
                  </a:cubicBezTo>
                  <a:cubicBezTo>
                    <a:pt x="63" y="491"/>
                    <a:pt x="63" y="491"/>
                    <a:pt x="63" y="491"/>
                  </a:cubicBezTo>
                  <a:cubicBezTo>
                    <a:pt x="68" y="360"/>
                    <a:pt x="68" y="360"/>
                    <a:pt x="68" y="360"/>
                  </a:cubicBezTo>
                  <a:cubicBezTo>
                    <a:pt x="37" y="298"/>
                    <a:pt x="37" y="298"/>
                    <a:pt x="37" y="298"/>
                  </a:cubicBezTo>
                  <a:cubicBezTo>
                    <a:pt x="26" y="230"/>
                    <a:pt x="26" y="230"/>
                    <a:pt x="26" y="230"/>
                  </a:cubicBezTo>
                  <a:cubicBezTo>
                    <a:pt x="68" y="209"/>
                    <a:pt x="68" y="209"/>
                    <a:pt x="68" y="209"/>
                  </a:cubicBezTo>
                  <a:cubicBezTo>
                    <a:pt x="42" y="136"/>
                    <a:pt x="42" y="136"/>
                    <a:pt x="42" y="136"/>
                  </a:cubicBezTo>
                  <a:cubicBezTo>
                    <a:pt x="167" y="136"/>
                    <a:pt x="167" y="136"/>
                    <a:pt x="167" y="136"/>
                  </a:cubicBezTo>
                  <a:cubicBezTo>
                    <a:pt x="167" y="73"/>
                    <a:pt x="167" y="73"/>
                    <a:pt x="167" y="73"/>
                  </a:cubicBezTo>
                  <a:cubicBezTo>
                    <a:pt x="199" y="36"/>
                    <a:pt x="199" y="36"/>
                    <a:pt x="199" y="36"/>
                  </a:cubicBezTo>
                  <a:cubicBezTo>
                    <a:pt x="225" y="52"/>
                    <a:pt x="225" y="52"/>
                    <a:pt x="225" y="52"/>
                  </a:cubicBezTo>
                  <a:cubicBezTo>
                    <a:pt x="286" y="16"/>
                    <a:pt x="286" y="16"/>
                    <a:pt x="286" y="16"/>
                  </a:cubicBezTo>
                  <a:cubicBezTo>
                    <a:pt x="287" y="16"/>
                    <a:pt x="287" y="16"/>
                    <a:pt x="287" y="16"/>
                  </a:cubicBezTo>
                  <a:cubicBezTo>
                    <a:pt x="371" y="52"/>
                    <a:pt x="371" y="52"/>
                    <a:pt x="371" y="52"/>
                  </a:cubicBezTo>
                  <a:cubicBezTo>
                    <a:pt x="499" y="19"/>
                    <a:pt x="499" y="19"/>
                    <a:pt x="499" y="19"/>
                  </a:cubicBezTo>
                  <a:cubicBezTo>
                    <a:pt x="517" y="37"/>
                    <a:pt x="517" y="37"/>
                    <a:pt x="517" y="37"/>
                  </a:cubicBezTo>
                  <a:cubicBezTo>
                    <a:pt x="590" y="37"/>
                    <a:pt x="590" y="37"/>
                    <a:pt x="590" y="37"/>
                  </a:cubicBezTo>
                  <a:cubicBezTo>
                    <a:pt x="642" y="6"/>
                    <a:pt x="642" y="6"/>
                    <a:pt x="642" y="6"/>
                  </a:cubicBezTo>
                  <a:cubicBezTo>
                    <a:pt x="689" y="11"/>
                    <a:pt x="689" y="11"/>
                    <a:pt x="689" y="11"/>
                  </a:cubicBezTo>
                  <a:cubicBezTo>
                    <a:pt x="720" y="37"/>
                    <a:pt x="720" y="37"/>
                    <a:pt x="720" y="37"/>
                  </a:cubicBezTo>
                  <a:cubicBezTo>
                    <a:pt x="772" y="37"/>
                    <a:pt x="772" y="37"/>
                    <a:pt x="772" y="37"/>
                  </a:cubicBezTo>
                  <a:cubicBezTo>
                    <a:pt x="803" y="11"/>
                    <a:pt x="803" y="11"/>
                    <a:pt x="803" y="11"/>
                  </a:cubicBezTo>
                  <a:cubicBezTo>
                    <a:pt x="866" y="11"/>
                    <a:pt x="866" y="11"/>
                    <a:pt x="866" y="11"/>
                  </a:cubicBezTo>
                  <a:cubicBezTo>
                    <a:pt x="932" y="0"/>
                    <a:pt x="932" y="0"/>
                    <a:pt x="932" y="0"/>
                  </a:cubicBezTo>
                  <a:cubicBezTo>
                    <a:pt x="931" y="3"/>
                    <a:pt x="931" y="3"/>
                    <a:pt x="931" y="3"/>
                  </a:cubicBezTo>
                  <a:cubicBezTo>
                    <a:pt x="943" y="35"/>
                    <a:pt x="943" y="35"/>
                    <a:pt x="943" y="35"/>
                  </a:cubicBezTo>
                  <a:cubicBezTo>
                    <a:pt x="943" y="35"/>
                    <a:pt x="911" y="67"/>
                    <a:pt x="907" y="75"/>
                  </a:cubicBezTo>
                  <a:cubicBezTo>
                    <a:pt x="903" y="83"/>
                    <a:pt x="915" y="147"/>
                    <a:pt x="915" y="147"/>
                  </a:cubicBezTo>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34" name="ระยอง">
              <a:extLst>
                <a:ext uri="{FF2B5EF4-FFF2-40B4-BE49-F238E27FC236}">
                  <a16:creationId xmlns:a16="http://schemas.microsoft.com/office/drawing/2014/main" id="{A3CBB012-1D15-4528-8A59-CB591F80D564}"/>
                </a:ext>
              </a:extLst>
            </p:cNvPr>
            <p:cNvSpPr>
              <a:spLocks/>
            </p:cNvSpPr>
            <p:nvPr/>
          </p:nvSpPr>
          <p:spPr bwMode="auto">
            <a:xfrm>
              <a:off x="3318080" y="3743983"/>
              <a:ext cx="307247" cy="210319"/>
            </a:xfrm>
            <a:custGeom>
              <a:avLst/>
              <a:gdLst>
                <a:gd name="T0" fmla="*/ 168 w 168"/>
                <a:gd name="T1" fmla="*/ 67 h 115"/>
                <a:gd name="T2" fmla="*/ 162 w 168"/>
                <a:gd name="T3" fmla="*/ 88 h 115"/>
                <a:gd name="T4" fmla="*/ 159 w 168"/>
                <a:gd name="T5" fmla="*/ 96 h 115"/>
                <a:gd name="T6" fmla="*/ 153 w 168"/>
                <a:gd name="T7" fmla="*/ 92 h 115"/>
                <a:gd name="T8" fmla="*/ 144 w 168"/>
                <a:gd name="T9" fmla="*/ 93 h 115"/>
                <a:gd name="T10" fmla="*/ 133 w 168"/>
                <a:gd name="T11" fmla="*/ 104 h 115"/>
                <a:gd name="T12" fmla="*/ 118 w 168"/>
                <a:gd name="T13" fmla="*/ 104 h 115"/>
                <a:gd name="T14" fmla="*/ 116 w 168"/>
                <a:gd name="T15" fmla="*/ 109 h 115"/>
                <a:gd name="T16" fmla="*/ 106 w 168"/>
                <a:gd name="T17" fmla="*/ 109 h 115"/>
                <a:gd name="T18" fmla="*/ 105 w 168"/>
                <a:gd name="T19" fmla="*/ 106 h 115"/>
                <a:gd name="T20" fmla="*/ 94 w 168"/>
                <a:gd name="T21" fmla="*/ 106 h 115"/>
                <a:gd name="T22" fmla="*/ 91 w 168"/>
                <a:gd name="T23" fmla="*/ 115 h 115"/>
                <a:gd name="T24" fmla="*/ 84 w 168"/>
                <a:gd name="T25" fmla="*/ 114 h 115"/>
                <a:gd name="T26" fmla="*/ 76 w 168"/>
                <a:gd name="T27" fmla="*/ 107 h 115"/>
                <a:gd name="T28" fmla="*/ 63 w 168"/>
                <a:gd name="T29" fmla="*/ 103 h 115"/>
                <a:gd name="T30" fmla="*/ 57 w 168"/>
                <a:gd name="T31" fmla="*/ 101 h 115"/>
                <a:gd name="T32" fmla="*/ 29 w 168"/>
                <a:gd name="T33" fmla="*/ 100 h 115"/>
                <a:gd name="T34" fmla="*/ 24 w 168"/>
                <a:gd name="T35" fmla="*/ 97 h 115"/>
                <a:gd name="T36" fmla="*/ 16 w 168"/>
                <a:gd name="T37" fmla="*/ 99 h 115"/>
                <a:gd name="T38" fmla="*/ 15 w 168"/>
                <a:gd name="T39" fmla="*/ 101 h 115"/>
                <a:gd name="T40" fmla="*/ 2 w 168"/>
                <a:gd name="T41" fmla="*/ 103 h 115"/>
                <a:gd name="T42" fmla="*/ 0 w 168"/>
                <a:gd name="T43" fmla="*/ 94 h 115"/>
                <a:gd name="T44" fmla="*/ 9 w 168"/>
                <a:gd name="T45" fmla="*/ 81 h 115"/>
                <a:gd name="T46" fmla="*/ 7 w 168"/>
                <a:gd name="T47" fmla="*/ 73 h 115"/>
                <a:gd name="T48" fmla="*/ 16 w 168"/>
                <a:gd name="T49" fmla="*/ 67 h 115"/>
                <a:gd name="T50" fmla="*/ 24 w 168"/>
                <a:gd name="T51" fmla="*/ 45 h 115"/>
                <a:gd name="T52" fmla="*/ 21 w 168"/>
                <a:gd name="T53" fmla="*/ 34 h 115"/>
                <a:gd name="T54" fmla="*/ 22 w 168"/>
                <a:gd name="T55" fmla="*/ 26 h 115"/>
                <a:gd name="T56" fmla="*/ 31 w 168"/>
                <a:gd name="T57" fmla="*/ 30 h 115"/>
                <a:gd name="T58" fmla="*/ 39 w 168"/>
                <a:gd name="T59" fmla="*/ 23 h 115"/>
                <a:gd name="T60" fmla="*/ 42 w 168"/>
                <a:gd name="T61" fmla="*/ 16 h 115"/>
                <a:gd name="T62" fmla="*/ 58 w 168"/>
                <a:gd name="T63" fmla="*/ 19 h 115"/>
                <a:gd name="T64" fmla="*/ 71 w 168"/>
                <a:gd name="T65" fmla="*/ 16 h 115"/>
                <a:gd name="T66" fmla="*/ 81 w 168"/>
                <a:gd name="T67" fmla="*/ 28 h 115"/>
                <a:gd name="T68" fmla="*/ 111 w 168"/>
                <a:gd name="T69" fmla="*/ 21 h 115"/>
                <a:gd name="T70" fmla="*/ 120 w 168"/>
                <a:gd name="T71" fmla="*/ 6 h 115"/>
                <a:gd name="T72" fmla="*/ 130 w 168"/>
                <a:gd name="T73" fmla="*/ 0 h 115"/>
                <a:gd name="T74" fmla="*/ 142 w 168"/>
                <a:gd name="T75" fmla="*/ 2 h 115"/>
                <a:gd name="T76" fmla="*/ 140 w 168"/>
                <a:gd name="T77" fmla="*/ 6 h 115"/>
                <a:gd name="T78" fmla="*/ 142 w 168"/>
                <a:gd name="T79" fmla="*/ 25 h 115"/>
                <a:gd name="T80" fmla="*/ 153 w 168"/>
                <a:gd name="T81" fmla="*/ 29 h 115"/>
                <a:gd name="T82" fmla="*/ 148 w 168"/>
                <a:gd name="T83" fmla="*/ 40 h 115"/>
                <a:gd name="T84" fmla="*/ 153 w 168"/>
                <a:gd name="T85" fmla="*/ 47 h 115"/>
                <a:gd name="T86" fmla="*/ 161 w 168"/>
                <a:gd name="T87" fmla="*/ 47 h 115"/>
                <a:gd name="T88" fmla="*/ 168 w 168"/>
                <a:gd name="T89" fmla="*/ 6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8" h="115">
                  <a:moveTo>
                    <a:pt x="168" y="67"/>
                  </a:moveTo>
                  <a:lnTo>
                    <a:pt x="162" y="88"/>
                  </a:lnTo>
                  <a:lnTo>
                    <a:pt x="159" y="96"/>
                  </a:lnTo>
                  <a:lnTo>
                    <a:pt x="153" y="92"/>
                  </a:lnTo>
                  <a:lnTo>
                    <a:pt x="144" y="93"/>
                  </a:lnTo>
                  <a:lnTo>
                    <a:pt x="133" y="104"/>
                  </a:lnTo>
                  <a:lnTo>
                    <a:pt x="118" y="104"/>
                  </a:lnTo>
                  <a:lnTo>
                    <a:pt x="116" y="109"/>
                  </a:lnTo>
                  <a:lnTo>
                    <a:pt x="106" y="109"/>
                  </a:lnTo>
                  <a:lnTo>
                    <a:pt x="105" y="106"/>
                  </a:lnTo>
                  <a:lnTo>
                    <a:pt x="94" y="106"/>
                  </a:lnTo>
                  <a:lnTo>
                    <a:pt x="91" y="115"/>
                  </a:lnTo>
                  <a:lnTo>
                    <a:pt x="84" y="114"/>
                  </a:lnTo>
                  <a:lnTo>
                    <a:pt x="76" y="107"/>
                  </a:lnTo>
                  <a:lnTo>
                    <a:pt x="63" y="103"/>
                  </a:lnTo>
                  <a:lnTo>
                    <a:pt x="57" y="101"/>
                  </a:lnTo>
                  <a:lnTo>
                    <a:pt x="29" y="100"/>
                  </a:lnTo>
                  <a:lnTo>
                    <a:pt x="24" y="97"/>
                  </a:lnTo>
                  <a:lnTo>
                    <a:pt x="16" y="99"/>
                  </a:lnTo>
                  <a:lnTo>
                    <a:pt x="15" y="101"/>
                  </a:lnTo>
                  <a:lnTo>
                    <a:pt x="2" y="103"/>
                  </a:lnTo>
                  <a:lnTo>
                    <a:pt x="0" y="94"/>
                  </a:lnTo>
                  <a:lnTo>
                    <a:pt x="9" y="81"/>
                  </a:lnTo>
                  <a:lnTo>
                    <a:pt x="7" y="73"/>
                  </a:lnTo>
                  <a:lnTo>
                    <a:pt x="16" y="67"/>
                  </a:lnTo>
                  <a:lnTo>
                    <a:pt x="24" y="45"/>
                  </a:lnTo>
                  <a:lnTo>
                    <a:pt x="21" y="34"/>
                  </a:lnTo>
                  <a:lnTo>
                    <a:pt x="22" y="26"/>
                  </a:lnTo>
                  <a:lnTo>
                    <a:pt x="31" y="30"/>
                  </a:lnTo>
                  <a:lnTo>
                    <a:pt x="39" y="23"/>
                  </a:lnTo>
                  <a:lnTo>
                    <a:pt x="42" y="16"/>
                  </a:lnTo>
                  <a:lnTo>
                    <a:pt x="58" y="19"/>
                  </a:lnTo>
                  <a:lnTo>
                    <a:pt x="71" y="16"/>
                  </a:lnTo>
                  <a:lnTo>
                    <a:pt x="81" y="28"/>
                  </a:lnTo>
                  <a:lnTo>
                    <a:pt x="111" y="21"/>
                  </a:lnTo>
                  <a:lnTo>
                    <a:pt x="120" y="6"/>
                  </a:lnTo>
                  <a:lnTo>
                    <a:pt x="130" y="0"/>
                  </a:lnTo>
                  <a:lnTo>
                    <a:pt x="142" y="2"/>
                  </a:lnTo>
                  <a:lnTo>
                    <a:pt x="140" y="6"/>
                  </a:lnTo>
                  <a:lnTo>
                    <a:pt x="142" y="25"/>
                  </a:lnTo>
                  <a:lnTo>
                    <a:pt x="153" y="29"/>
                  </a:lnTo>
                  <a:lnTo>
                    <a:pt x="148" y="40"/>
                  </a:lnTo>
                  <a:lnTo>
                    <a:pt x="153" y="47"/>
                  </a:lnTo>
                  <a:lnTo>
                    <a:pt x="161" y="47"/>
                  </a:lnTo>
                  <a:lnTo>
                    <a:pt x="168" y="67"/>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35" name="ปราจีนบุรี">
              <a:extLst>
                <a:ext uri="{FF2B5EF4-FFF2-40B4-BE49-F238E27FC236}">
                  <a16:creationId xmlns:a16="http://schemas.microsoft.com/office/drawing/2014/main" id="{E63891EE-B623-48EB-A494-6F40EC6EE0D7}"/>
                </a:ext>
              </a:extLst>
            </p:cNvPr>
            <p:cNvSpPr>
              <a:spLocks/>
            </p:cNvSpPr>
            <p:nvPr/>
          </p:nvSpPr>
          <p:spPr bwMode="auto">
            <a:xfrm>
              <a:off x="3372945" y="3262995"/>
              <a:ext cx="352969" cy="329194"/>
            </a:xfrm>
            <a:custGeom>
              <a:avLst/>
              <a:gdLst>
                <a:gd name="T0" fmla="*/ 862 w 862"/>
                <a:gd name="T1" fmla="*/ 291 h 810"/>
                <a:gd name="T2" fmla="*/ 830 w 862"/>
                <a:gd name="T3" fmla="*/ 328 h 810"/>
                <a:gd name="T4" fmla="*/ 830 w 862"/>
                <a:gd name="T5" fmla="*/ 391 h 810"/>
                <a:gd name="T6" fmla="*/ 705 w 862"/>
                <a:gd name="T7" fmla="*/ 391 h 810"/>
                <a:gd name="T8" fmla="*/ 731 w 862"/>
                <a:gd name="T9" fmla="*/ 464 h 810"/>
                <a:gd name="T10" fmla="*/ 689 w 862"/>
                <a:gd name="T11" fmla="*/ 485 h 810"/>
                <a:gd name="T12" fmla="*/ 700 w 862"/>
                <a:gd name="T13" fmla="*/ 553 h 810"/>
                <a:gd name="T14" fmla="*/ 731 w 862"/>
                <a:gd name="T15" fmla="*/ 615 h 810"/>
                <a:gd name="T16" fmla="*/ 726 w 862"/>
                <a:gd name="T17" fmla="*/ 746 h 810"/>
                <a:gd name="T18" fmla="*/ 687 w 862"/>
                <a:gd name="T19" fmla="*/ 810 h 810"/>
                <a:gd name="T20" fmla="*/ 663 w 862"/>
                <a:gd name="T21" fmla="*/ 766 h 810"/>
                <a:gd name="T22" fmla="*/ 632 w 862"/>
                <a:gd name="T23" fmla="*/ 756 h 810"/>
                <a:gd name="T24" fmla="*/ 622 w 862"/>
                <a:gd name="T25" fmla="*/ 730 h 810"/>
                <a:gd name="T26" fmla="*/ 632 w 862"/>
                <a:gd name="T27" fmla="*/ 714 h 810"/>
                <a:gd name="T28" fmla="*/ 632 w 862"/>
                <a:gd name="T29" fmla="*/ 688 h 810"/>
                <a:gd name="T30" fmla="*/ 601 w 862"/>
                <a:gd name="T31" fmla="*/ 688 h 810"/>
                <a:gd name="T32" fmla="*/ 590 w 862"/>
                <a:gd name="T33" fmla="*/ 657 h 810"/>
                <a:gd name="T34" fmla="*/ 549 w 862"/>
                <a:gd name="T35" fmla="*/ 626 h 810"/>
                <a:gd name="T36" fmla="*/ 486 w 862"/>
                <a:gd name="T37" fmla="*/ 646 h 810"/>
                <a:gd name="T38" fmla="*/ 429 w 862"/>
                <a:gd name="T39" fmla="*/ 657 h 810"/>
                <a:gd name="T40" fmla="*/ 387 w 862"/>
                <a:gd name="T41" fmla="*/ 615 h 810"/>
                <a:gd name="T42" fmla="*/ 350 w 862"/>
                <a:gd name="T43" fmla="*/ 615 h 810"/>
                <a:gd name="T44" fmla="*/ 309 w 862"/>
                <a:gd name="T45" fmla="*/ 579 h 810"/>
                <a:gd name="T46" fmla="*/ 225 w 862"/>
                <a:gd name="T47" fmla="*/ 553 h 810"/>
                <a:gd name="T48" fmla="*/ 204 w 862"/>
                <a:gd name="T49" fmla="*/ 532 h 810"/>
                <a:gd name="T50" fmla="*/ 105 w 862"/>
                <a:gd name="T51" fmla="*/ 537 h 810"/>
                <a:gd name="T52" fmla="*/ 74 w 862"/>
                <a:gd name="T53" fmla="*/ 516 h 810"/>
                <a:gd name="T54" fmla="*/ 27 w 862"/>
                <a:gd name="T55" fmla="*/ 542 h 810"/>
                <a:gd name="T56" fmla="*/ 22 w 862"/>
                <a:gd name="T57" fmla="*/ 500 h 810"/>
                <a:gd name="T58" fmla="*/ 32 w 862"/>
                <a:gd name="T59" fmla="*/ 474 h 810"/>
                <a:gd name="T60" fmla="*/ 6 w 862"/>
                <a:gd name="T61" fmla="*/ 443 h 810"/>
                <a:gd name="T62" fmla="*/ 0 w 862"/>
                <a:gd name="T63" fmla="*/ 443 h 810"/>
                <a:gd name="T64" fmla="*/ 11 w 862"/>
                <a:gd name="T65" fmla="*/ 417 h 810"/>
                <a:gd name="T66" fmla="*/ 53 w 862"/>
                <a:gd name="T67" fmla="*/ 407 h 810"/>
                <a:gd name="T68" fmla="*/ 74 w 862"/>
                <a:gd name="T69" fmla="*/ 370 h 810"/>
                <a:gd name="T70" fmla="*/ 173 w 862"/>
                <a:gd name="T71" fmla="*/ 360 h 810"/>
                <a:gd name="T72" fmla="*/ 147 w 862"/>
                <a:gd name="T73" fmla="*/ 292 h 810"/>
                <a:gd name="T74" fmla="*/ 183 w 862"/>
                <a:gd name="T75" fmla="*/ 240 h 810"/>
                <a:gd name="T76" fmla="*/ 246 w 862"/>
                <a:gd name="T77" fmla="*/ 229 h 810"/>
                <a:gd name="T78" fmla="*/ 246 w 862"/>
                <a:gd name="T79" fmla="*/ 208 h 810"/>
                <a:gd name="T80" fmla="*/ 225 w 862"/>
                <a:gd name="T81" fmla="*/ 198 h 810"/>
                <a:gd name="T82" fmla="*/ 230 w 862"/>
                <a:gd name="T83" fmla="*/ 172 h 810"/>
                <a:gd name="T84" fmla="*/ 288 w 862"/>
                <a:gd name="T85" fmla="*/ 177 h 810"/>
                <a:gd name="T86" fmla="*/ 329 w 862"/>
                <a:gd name="T87" fmla="*/ 167 h 810"/>
                <a:gd name="T88" fmla="*/ 329 w 862"/>
                <a:gd name="T89" fmla="*/ 104 h 810"/>
                <a:gd name="T90" fmla="*/ 272 w 862"/>
                <a:gd name="T91" fmla="*/ 62 h 810"/>
                <a:gd name="T92" fmla="*/ 283 w 862"/>
                <a:gd name="T93" fmla="*/ 15 h 810"/>
                <a:gd name="T94" fmla="*/ 288 w 862"/>
                <a:gd name="T95" fmla="*/ 13 h 810"/>
                <a:gd name="T96" fmla="*/ 319 w 862"/>
                <a:gd name="T97" fmla="*/ 0 h 810"/>
                <a:gd name="T98" fmla="*/ 356 w 862"/>
                <a:gd name="T99" fmla="*/ 21 h 810"/>
                <a:gd name="T100" fmla="*/ 423 w 862"/>
                <a:gd name="T101" fmla="*/ 15 h 810"/>
                <a:gd name="T102" fmla="*/ 522 w 862"/>
                <a:gd name="T103" fmla="*/ 120 h 810"/>
                <a:gd name="T104" fmla="*/ 559 w 862"/>
                <a:gd name="T105" fmla="*/ 83 h 810"/>
                <a:gd name="T106" fmla="*/ 606 w 862"/>
                <a:gd name="T107" fmla="*/ 83 h 810"/>
                <a:gd name="T108" fmla="*/ 648 w 862"/>
                <a:gd name="T109" fmla="*/ 120 h 810"/>
                <a:gd name="T110" fmla="*/ 705 w 862"/>
                <a:gd name="T111" fmla="*/ 120 h 810"/>
                <a:gd name="T112" fmla="*/ 721 w 862"/>
                <a:gd name="T113" fmla="*/ 198 h 810"/>
                <a:gd name="T114" fmla="*/ 862 w 862"/>
                <a:gd name="T115" fmla="*/ 291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2" h="810">
                  <a:moveTo>
                    <a:pt x="862" y="291"/>
                  </a:moveTo>
                  <a:cubicBezTo>
                    <a:pt x="830" y="328"/>
                    <a:pt x="830" y="328"/>
                    <a:pt x="830" y="328"/>
                  </a:cubicBezTo>
                  <a:cubicBezTo>
                    <a:pt x="830" y="391"/>
                    <a:pt x="830" y="391"/>
                    <a:pt x="830" y="391"/>
                  </a:cubicBezTo>
                  <a:cubicBezTo>
                    <a:pt x="705" y="391"/>
                    <a:pt x="705" y="391"/>
                    <a:pt x="705" y="391"/>
                  </a:cubicBezTo>
                  <a:cubicBezTo>
                    <a:pt x="731" y="464"/>
                    <a:pt x="731" y="464"/>
                    <a:pt x="731" y="464"/>
                  </a:cubicBezTo>
                  <a:cubicBezTo>
                    <a:pt x="689" y="485"/>
                    <a:pt x="689" y="485"/>
                    <a:pt x="689" y="485"/>
                  </a:cubicBezTo>
                  <a:cubicBezTo>
                    <a:pt x="700" y="553"/>
                    <a:pt x="700" y="553"/>
                    <a:pt x="700" y="553"/>
                  </a:cubicBezTo>
                  <a:cubicBezTo>
                    <a:pt x="731" y="615"/>
                    <a:pt x="731" y="615"/>
                    <a:pt x="731" y="615"/>
                  </a:cubicBezTo>
                  <a:cubicBezTo>
                    <a:pt x="726" y="746"/>
                    <a:pt x="726" y="746"/>
                    <a:pt x="726" y="746"/>
                  </a:cubicBezTo>
                  <a:cubicBezTo>
                    <a:pt x="687" y="810"/>
                    <a:pt x="687" y="810"/>
                    <a:pt x="687" y="810"/>
                  </a:cubicBezTo>
                  <a:cubicBezTo>
                    <a:pt x="663" y="766"/>
                    <a:pt x="663" y="766"/>
                    <a:pt x="663" y="766"/>
                  </a:cubicBezTo>
                  <a:cubicBezTo>
                    <a:pt x="632" y="756"/>
                    <a:pt x="632" y="756"/>
                    <a:pt x="632" y="756"/>
                  </a:cubicBezTo>
                  <a:cubicBezTo>
                    <a:pt x="622" y="730"/>
                    <a:pt x="622" y="730"/>
                    <a:pt x="622" y="730"/>
                  </a:cubicBezTo>
                  <a:cubicBezTo>
                    <a:pt x="632" y="714"/>
                    <a:pt x="632" y="714"/>
                    <a:pt x="632" y="714"/>
                  </a:cubicBezTo>
                  <a:cubicBezTo>
                    <a:pt x="632" y="688"/>
                    <a:pt x="632" y="688"/>
                    <a:pt x="632" y="688"/>
                  </a:cubicBezTo>
                  <a:cubicBezTo>
                    <a:pt x="601" y="688"/>
                    <a:pt x="601" y="688"/>
                    <a:pt x="601" y="688"/>
                  </a:cubicBezTo>
                  <a:cubicBezTo>
                    <a:pt x="590" y="657"/>
                    <a:pt x="590" y="657"/>
                    <a:pt x="590" y="657"/>
                  </a:cubicBezTo>
                  <a:cubicBezTo>
                    <a:pt x="549" y="626"/>
                    <a:pt x="549" y="626"/>
                    <a:pt x="549" y="626"/>
                  </a:cubicBezTo>
                  <a:cubicBezTo>
                    <a:pt x="549" y="626"/>
                    <a:pt x="491" y="646"/>
                    <a:pt x="486" y="646"/>
                  </a:cubicBezTo>
                  <a:cubicBezTo>
                    <a:pt x="481" y="646"/>
                    <a:pt x="429" y="657"/>
                    <a:pt x="429" y="657"/>
                  </a:cubicBezTo>
                  <a:cubicBezTo>
                    <a:pt x="387" y="615"/>
                    <a:pt x="387" y="615"/>
                    <a:pt x="387" y="615"/>
                  </a:cubicBezTo>
                  <a:cubicBezTo>
                    <a:pt x="350" y="615"/>
                    <a:pt x="350" y="615"/>
                    <a:pt x="350" y="615"/>
                  </a:cubicBezTo>
                  <a:cubicBezTo>
                    <a:pt x="345" y="615"/>
                    <a:pt x="309" y="579"/>
                    <a:pt x="309" y="579"/>
                  </a:cubicBezTo>
                  <a:cubicBezTo>
                    <a:pt x="225" y="553"/>
                    <a:pt x="225" y="553"/>
                    <a:pt x="225" y="553"/>
                  </a:cubicBezTo>
                  <a:cubicBezTo>
                    <a:pt x="204" y="532"/>
                    <a:pt x="204" y="532"/>
                    <a:pt x="204" y="532"/>
                  </a:cubicBezTo>
                  <a:cubicBezTo>
                    <a:pt x="105" y="537"/>
                    <a:pt x="105" y="537"/>
                    <a:pt x="105" y="537"/>
                  </a:cubicBezTo>
                  <a:cubicBezTo>
                    <a:pt x="74" y="516"/>
                    <a:pt x="74" y="516"/>
                    <a:pt x="74" y="516"/>
                  </a:cubicBezTo>
                  <a:cubicBezTo>
                    <a:pt x="27" y="542"/>
                    <a:pt x="27" y="542"/>
                    <a:pt x="27" y="542"/>
                  </a:cubicBezTo>
                  <a:cubicBezTo>
                    <a:pt x="22" y="500"/>
                    <a:pt x="22" y="500"/>
                    <a:pt x="22" y="500"/>
                  </a:cubicBezTo>
                  <a:cubicBezTo>
                    <a:pt x="32" y="474"/>
                    <a:pt x="32" y="474"/>
                    <a:pt x="32" y="474"/>
                  </a:cubicBezTo>
                  <a:cubicBezTo>
                    <a:pt x="6" y="443"/>
                    <a:pt x="6" y="443"/>
                    <a:pt x="6" y="443"/>
                  </a:cubicBezTo>
                  <a:cubicBezTo>
                    <a:pt x="0" y="443"/>
                    <a:pt x="0" y="443"/>
                    <a:pt x="0" y="443"/>
                  </a:cubicBezTo>
                  <a:cubicBezTo>
                    <a:pt x="11" y="417"/>
                    <a:pt x="11" y="417"/>
                    <a:pt x="11" y="417"/>
                  </a:cubicBezTo>
                  <a:cubicBezTo>
                    <a:pt x="53" y="407"/>
                    <a:pt x="53" y="407"/>
                    <a:pt x="53" y="407"/>
                  </a:cubicBezTo>
                  <a:cubicBezTo>
                    <a:pt x="74" y="370"/>
                    <a:pt x="74" y="370"/>
                    <a:pt x="74" y="370"/>
                  </a:cubicBezTo>
                  <a:cubicBezTo>
                    <a:pt x="173" y="360"/>
                    <a:pt x="173" y="360"/>
                    <a:pt x="173" y="360"/>
                  </a:cubicBezTo>
                  <a:cubicBezTo>
                    <a:pt x="147" y="292"/>
                    <a:pt x="147" y="292"/>
                    <a:pt x="147" y="292"/>
                  </a:cubicBezTo>
                  <a:cubicBezTo>
                    <a:pt x="183" y="240"/>
                    <a:pt x="183" y="240"/>
                    <a:pt x="183" y="240"/>
                  </a:cubicBezTo>
                  <a:cubicBezTo>
                    <a:pt x="246" y="229"/>
                    <a:pt x="246" y="229"/>
                    <a:pt x="246" y="229"/>
                  </a:cubicBezTo>
                  <a:cubicBezTo>
                    <a:pt x="246" y="208"/>
                    <a:pt x="246" y="208"/>
                    <a:pt x="246" y="208"/>
                  </a:cubicBezTo>
                  <a:cubicBezTo>
                    <a:pt x="225" y="198"/>
                    <a:pt x="225" y="198"/>
                    <a:pt x="225" y="198"/>
                  </a:cubicBezTo>
                  <a:cubicBezTo>
                    <a:pt x="230" y="172"/>
                    <a:pt x="230" y="172"/>
                    <a:pt x="230" y="172"/>
                  </a:cubicBezTo>
                  <a:cubicBezTo>
                    <a:pt x="288" y="177"/>
                    <a:pt x="288" y="177"/>
                    <a:pt x="288" y="177"/>
                  </a:cubicBezTo>
                  <a:cubicBezTo>
                    <a:pt x="329" y="167"/>
                    <a:pt x="329" y="167"/>
                    <a:pt x="329" y="167"/>
                  </a:cubicBezTo>
                  <a:cubicBezTo>
                    <a:pt x="329" y="104"/>
                    <a:pt x="329" y="104"/>
                    <a:pt x="329" y="104"/>
                  </a:cubicBezTo>
                  <a:cubicBezTo>
                    <a:pt x="272" y="62"/>
                    <a:pt x="272" y="62"/>
                    <a:pt x="272" y="62"/>
                  </a:cubicBezTo>
                  <a:cubicBezTo>
                    <a:pt x="283" y="15"/>
                    <a:pt x="283" y="15"/>
                    <a:pt x="283" y="15"/>
                  </a:cubicBezTo>
                  <a:cubicBezTo>
                    <a:pt x="288" y="13"/>
                    <a:pt x="288" y="13"/>
                    <a:pt x="288" y="13"/>
                  </a:cubicBezTo>
                  <a:cubicBezTo>
                    <a:pt x="319" y="0"/>
                    <a:pt x="319" y="0"/>
                    <a:pt x="319" y="0"/>
                  </a:cubicBezTo>
                  <a:cubicBezTo>
                    <a:pt x="356" y="21"/>
                    <a:pt x="356" y="21"/>
                    <a:pt x="356" y="21"/>
                  </a:cubicBezTo>
                  <a:cubicBezTo>
                    <a:pt x="423" y="15"/>
                    <a:pt x="423" y="15"/>
                    <a:pt x="423" y="15"/>
                  </a:cubicBezTo>
                  <a:cubicBezTo>
                    <a:pt x="522" y="120"/>
                    <a:pt x="522" y="120"/>
                    <a:pt x="522" y="120"/>
                  </a:cubicBezTo>
                  <a:cubicBezTo>
                    <a:pt x="559" y="83"/>
                    <a:pt x="559" y="83"/>
                    <a:pt x="559" y="83"/>
                  </a:cubicBezTo>
                  <a:cubicBezTo>
                    <a:pt x="606" y="83"/>
                    <a:pt x="606" y="83"/>
                    <a:pt x="606" y="83"/>
                  </a:cubicBezTo>
                  <a:cubicBezTo>
                    <a:pt x="648" y="120"/>
                    <a:pt x="648" y="120"/>
                    <a:pt x="648" y="120"/>
                  </a:cubicBezTo>
                  <a:cubicBezTo>
                    <a:pt x="705" y="120"/>
                    <a:pt x="705" y="120"/>
                    <a:pt x="705" y="120"/>
                  </a:cubicBezTo>
                  <a:cubicBezTo>
                    <a:pt x="721" y="198"/>
                    <a:pt x="721" y="198"/>
                    <a:pt x="721" y="198"/>
                  </a:cubicBezTo>
                  <a:lnTo>
                    <a:pt x="862" y="291"/>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36" name="ตราด (เกาะช้าง)">
              <a:extLst>
                <a:ext uri="{FF2B5EF4-FFF2-40B4-BE49-F238E27FC236}">
                  <a16:creationId xmlns:a16="http://schemas.microsoft.com/office/drawing/2014/main" id="{9F905A79-BC75-4AE5-B136-4A0182AF8C9F}"/>
                </a:ext>
              </a:extLst>
            </p:cNvPr>
            <p:cNvSpPr>
              <a:spLocks/>
            </p:cNvSpPr>
            <p:nvPr/>
          </p:nvSpPr>
          <p:spPr bwMode="auto">
            <a:xfrm>
              <a:off x="3821015" y="4148161"/>
              <a:ext cx="60353" cy="73154"/>
            </a:xfrm>
            <a:custGeom>
              <a:avLst/>
              <a:gdLst>
                <a:gd name="T0" fmla="*/ 0 w 146"/>
                <a:gd name="T1" fmla="*/ 0 h 178"/>
                <a:gd name="T2" fmla="*/ 58 w 146"/>
                <a:gd name="T3" fmla="*/ 11 h 178"/>
                <a:gd name="T4" fmla="*/ 94 w 146"/>
                <a:gd name="T5" fmla="*/ 47 h 178"/>
                <a:gd name="T6" fmla="*/ 146 w 146"/>
                <a:gd name="T7" fmla="*/ 136 h 178"/>
                <a:gd name="T8" fmla="*/ 146 w 146"/>
                <a:gd name="T9" fmla="*/ 162 h 178"/>
                <a:gd name="T10" fmla="*/ 115 w 146"/>
                <a:gd name="T11" fmla="*/ 131 h 178"/>
                <a:gd name="T12" fmla="*/ 99 w 146"/>
                <a:gd name="T13" fmla="*/ 136 h 178"/>
                <a:gd name="T14" fmla="*/ 120 w 146"/>
                <a:gd name="T15" fmla="*/ 167 h 178"/>
                <a:gd name="T16" fmla="*/ 84 w 146"/>
                <a:gd name="T17" fmla="*/ 178 h 178"/>
                <a:gd name="T18" fmla="*/ 26 w 146"/>
                <a:gd name="T19" fmla="*/ 146 h 178"/>
                <a:gd name="T20" fmla="*/ 21 w 146"/>
                <a:gd name="T21" fmla="*/ 73 h 178"/>
                <a:gd name="T22" fmla="*/ 0 w 146"/>
                <a:gd name="T23" fmla="*/ 42 h 178"/>
                <a:gd name="T24" fmla="*/ 0 w 146"/>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78">
                  <a:moveTo>
                    <a:pt x="0" y="0"/>
                  </a:moveTo>
                  <a:cubicBezTo>
                    <a:pt x="58" y="11"/>
                    <a:pt x="58" y="11"/>
                    <a:pt x="58" y="11"/>
                  </a:cubicBezTo>
                  <a:cubicBezTo>
                    <a:pt x="94" y="47"/>
                    <a:pt x="94" y="47"/>
                    <a:pt x="94" y="47"/>
                  </a:cubicBezTo>
                  <a:cubicBezTo>
                    <a:pt x="146" y="136"/>
                    <a:pt x="146" y="136"/>
                    <a:pt x="146" y="136"/>
                  </a:cubicBezTo>
                  <a:cubicBezTo>
                    <a:pt x="146" y="162"/>
                    <a:pt x="146" y="162"/>
                    <a:pt x="146" y="162"/>
                  </a:cubicBezTo>
                  <a:cubicBezTo>
                    <a:pt x="115" y="131"/>
                    <a:pt x="115" y="131"/>
                    <a:pt x="115" y="131"/>
                  </a:cubicBezTo>
                  <a:cubicBezTo>
                    <a:pt x="99" y="136"/>
                    <a:pt x="99" y="136"/>
                    <a:pt x="99" y="136"/>
                  </a:cubicBezTo>
                  <a:cubicBezTo>
                    <a:pt x="120" y="167"/>
                    <a:pt x="120" y="167"/>
                    <a:pt x="120" y="167"/>
                  </a:cubicBezTo>
                  <a:cubicBezTo>
                    <a:pt x="120" y="167"/>
                    <a:pt x="94" y="178"/>
                    <a:pt x="84" y="178"/>
                  </a:cubicBezTo>
                  <a:cubicBezTo>
                    <a:pt x="73" y="178"/>
                    <a:pt x="26" y="146"/>
                    <a:pt x="26" y="146"/>
                  </a:cubicBezTo>
                  <a:cubicBezTo>
                    <a:pt x="21" y="73"/>
                    <a:pt x="21" y="73"/>
                    <a:pt x="21" y="73"/>
                  </a:cubicBezTo>
                  <a:cubicBezTo>
                    <a:pt x="0" y="42"/>
                    <a:pt x="0" y="42"/>
                    <a:pt x="0" y="42"/>
                  </a:cubicBezTo>
                  <a:lnTo>
                    <a:pt x="0" y="0"/>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37" name="ตราด">
              <a:extLst>
                <a:ext uri="{FF2B5EF4-FFF2-40B4-BE49-F238E27FC236}">
                  <a16:creationId xmlns:a16="http://schemas.microsoft.com/office/drawing/2014/main" id="{558EA08D-29A7-4E24-A3F8-1477A642762D}"/>
                </a:ext>
              </a:extLst>
            </p:cNvPr>
            <p:cNvSpPr>
              <a:spLocks/>
            </p:cNvSpPr>
            <p:nvPr/>
          </p:nvSpPr>
          <p:spPr bwMode="auto">
            <a:xfrm>
              <a:off x="3788096" y="3897607"/>
              <a:ext cx="226778" cy="367600"/>
            </a:xfrm>
            <a:custGeom>
              <a:avLst/>
              <a:gdLst>
                <a:gd name="T0" fmla="*/ 400 w 557"/>
                <a:gd name="T1" fmla="*/ 348 h 902"/>
                <a:gd name="T2" fmla="*/ 384 w 557"/>
                <a:gd name="T3" fmla="*/ 520 h 902"/>
                <a:gd name="T4" fmla="*/ 440 w 557"/>
                <a:gd name="T5" fmla="*/ 608 h 902"/>
                <a:gd name="T6" fmla="*/ 447 w 557"/>
                <a:gd name="T7" fmla="*/ 662 h 902"/>
                <a:gd name="T8" fmla="*/ 452 w 557"/>
                <a:gd name="T9" fmla="*/ 704 h 902"/>
                <a:gd name="T10" fmla="*/ 557 w 557"/>
                <a:gd name="T11" fmla="*/ 902 h 902"/>
                <a:gd name="T12" fmla="*/ 447 w 557"/>
                <a:gd name="T13" fmla="*/ 756 h 902"/>
                <a:gd name="T14" fmla="*/ 432 w 557"/>
                <a:gd name="T15" fmla="*/ 662 h 902"/>
                <a:gd name="T16" fmla="*/ 320 w 557"/>
                <a:gd name="T17" fmla="*/ 548 h 902"/>
                <a:gd name="T18" fmla="*/ 344 w 557"/>
                <a:gd name="T19" fmla="*/ 532 h 902"/>
                <a:gd name="T20" fmla="*/ 292 w 557"/>
                <a:gd name="T21" fmla="*/ 484 h 902"/>
                <a:gd name="T22" fmla="*/ 260 w 557"/>
                <a:gd name="T23" fmla="*/ 508 h 902"/>
                <a:gd name="T24" fmla="*/ 260 w 557"/>
                <a:gd name="T25" fmla="*/ 604 h 902"/>
                <a:gd name="T26" fmla="*/ 280 w 557"/>
                <a:gd name="T27" fmla="*/ 640 h 902"/>
                <a:gd name="T28" fmla="*/ 224 w 557"/>
                <a:gd name="T29" fmla="*/ 608 h 902"/>
                <a:gd name="T30" fmla="*/ 228 w 557"/>
                <a:gd name="T31" fmla="*/ 580 h 902"/>
                <a:gd name="T32" fmla="*/ 184 w 557"/>
                <a:gd name="T33" fmla="*/ 528 h 902"/>
                <a:gd name="T34" fmla="*/ 116 w 557"/>
                <a:gd name="T35" fmla="*/ 528 h 902"/>
                <a:gd name="T36" fmla="*/ 96 w 557"/>
                <a:gd name="T37" fmla="*/ 500 h 902"/>
                <a:gd name="T38" fmla="*/ 16 w 557"/>
                <a:gd name="T39" fmla="*/ 500 h 902"/>
                <a:gd name="T40" fmla="*/ 3 w 557"/>
                <a:gd name="T41" fmla="*/ 437 h 902"/>
                <a:gd name="T42" fmla="*/ 0 w 557"/>
                <a:gd name="T43" fmla="*/ 424 h 902"/>
                <a:gd name="T44" fmla="*/ 44 w 557"/>
                <a:gd name="T45" fmla="*/ 416 h 902"/>
                <a:gd name="T46" fmla="*/ 80 w 557"/>
                <a:gd name="T47" fmla="*/ 372 h 902"/>
                <a:gd name="T48" fmla="*/ 61 w 557"/>
                <a:gd name="T49" fmla="*/ 346 h 902"/>
                <a:gd name="T50" fmla="*/ 61 w 557"/>
                <a:gd name="T51" fmla="*/ 344 h 902"/>
                <a:gd name="T52" fmla="*/ 77 w 557"/>
                <a:gd name="T53" fmla="*/ 323 h 902"/>
                <a:gd name="T54" fmla="*/ 40 w 557"/>
                <a:gd name="T55" fmla="*/ 297 h 902"/>
                <a:gd name="T56" fmla="*/ 40 w 557"/>
                <a:gd name="T57" fmla="*/ 250 h 902"/>
                <a:gd name="T58" fmla="*/ 30 w 557"/>
                <a:gd name="T59" fmla="*/ 209 h 902"/>
                <a:gd name="T60" fmla="*/ 35 w 557"/>
                <a:gd name="T61" fmla="*/ 167 h 902"/>
                <a:gd name="T62" fmla="*/ 82 w 557"/>
                <a:gd name="T63" fmla="*/ 141 h 902"/>
                <a:gd name="T64" fmla="*/ 103 w 557"/>
                <a:gd name="T65" fmla="*/ 125 h 902"/>
                <a:gd name="T66" fmla="*/ 93 w 557"/>
                <a:gd name="T67" fmla="*/ 57 h 902"/>
                <a:gd name="T68" fmla="*/ 160 w 557"/>
                <a:gd name="T69" fmla="*/ 0 h 902"/>
                <a:gd name="T70" fmla="*/ 198 w 557"/>
                <a:gd name="T71" fmla="*/ 0 h 902"/>
                <a:gd name="T72" fmla="*/ 196 w 557"/>
                <a:gd name="T73" fmla="*/ 4 h 902"/>
                <a:gd name="T74" fmla="*/ 200 w 557"/>
                <a:gd name="T75" fmla="*/ 56 h 902"/>
                <a:gd name="T76" fmla="*/ 232 w 557"/>
                <a:gd name="T77" fmla="*/ 84 h 902"/>
                <a:gd name="T78" fmla="*/ 272 w 557"/>
                <a:gd name="T79" fmla="*/ 80 h 902"/>
                <a:gd name="T80" fmla="*/ 275 w 557"/>
                <a:gd name="T81" fmla="*/ 84 h 902"/>
                <a:gd name="T82" fmla="*/ 277 w 557"/>
                <a:gd name="T83" fmla="*/ 85 h 902"/>
                <a:gd name="T84" fmla="*/ 293 w 557"/>
                <a:gd name="T85" fmla="*/ 98 h 902"/>
                <a:gd name="T86" fmla="*/ 295 w 557"/>
                <a:gd name="T87" fmla="*/ 100 h 902"/>
                <a:gd name="T88" fmla="*/ 298 w 557"/>
                <a:gd name="T89" fmla="*/ 102 h 902"/>
                <a:gd name="T90" fmla="*/ 332 w 557"/>
                <a:gd name="T91" fmla="*/ 128 h 902"/>
                <a:gd name="T92" fmla="*/ 352 w 557"/>
                <a:gd name="T93" fmla="*/ 180 h 902"/>
                <a:gd name="T94" fmla="*/ 400 w 557"/>
                <a:gd name="T95" fmla="*/ 208 h 902"/>
                <a:gd name="T96" fmla="*/ 396 w 557"/>
                <a:gd name="T97" fmla="*/ 236 h 902"/>
                <a:gd name="T98" fmla="*/ 456 w 557"/>
                <a:gd name="T99" fmla="*/ 288 h 902"/>
                <a:gd name="T100" fmla="*/ 452 w 557"/>
                <a:gd name="T101" fmla="*/ 312 h 902"/>
                <a:gd name="T102" fmla="*/ 400 w 557"/>
                <a:gd name="T103" fmla="*/ 348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7" h="902">
                  <a:moveTo>
                    <a:pt x="400" y="348"/>
                  </a:moveTo>
                  <a:cubicBezTo>
                    <a:pt x="384" y="520"/>
                    <a:pt x="384" y="520"/>
                    <a:pt x="384" y="520"/>
                  </a:cubicBezTo>
                  <a:cubicBezTo>
                    <a:pt x="440" y="608"/>
                    <a:pt x="440" y="608"/>
                    <a:pt x="440" y="608"/>
                  </a:cubicBezTo>
                  <a:cubicBezTo>
                    <a:pt x="447" y="662"/>
                    <a:pt x="447" y="662"/>
                    <a:pt x="447" y="662"/>
                  </a:cubicBezTo>
                  <a:cubicBezTo>
                    <a:pt x="447" y="663"/>
                    <a:pt x="452" y="703"/>
                    <a:pt x="452" y="704"/>
                  </a:cubicBezTo>
                  <a:cubicBezTo>
                    <a:pt x="557" y="902"/>
                    <a:pt x="557" y="902"/>
                    <a:pt x="557" y="902"/>
                  </a:cubicBezTo>
                  <a:cubicBezTo>
                    <a:pt x="447" y="756"/>
                    <a:pt x="447" y="756"/>
                    <a:pt x="447" y="756"/>
                  </a:cubicBezTo>
                  <a:cubicBezTo>
                    <a:pt x="432" y="662"/>
                    <a:pt x="432" y="662"/>
                    <a:pt x="432" y="662"/>
                  </a:cubicBezTo>
                  <a:cubicBezTo>
                    <a:pt x="320" y="548"/>
                    <a:pt x="320" y="548"/>
                    <a:pt x="320" y="548"/>
                  </a:cubicBezTo>
                  <a:cubicBezTo>
                    <a:pt x="344" y="532"/>
                    <a:pt x="344" y="532"/>
                    <a:pt x="344" y="532"/>
                  </a:cubicBezTo>
                  <a:cubicBezTo>
                    <a:pt x="292" y="484"/>
                    <a:pt x="292" y="484"/>
                    <a:pt x="292" y="484"/>
                  </a:cubicBezTo>
                  <a:cubicBezTo>
                    <a:pt x="260" y="508"/>
                    <a:pt x="260" y="508"/>
                    <a:pt x="260" y="508"/>
                  </a:cubicBezTo>
                  <a:cubicBezTo>
                    <a:pt x="260" y="604"/>
                    <a:pt x="260" y="604"/>
                    <a:pt x="260" y="604"/>
                  </a:cubicBezTo>
                  <a:cubicBezTo>
                    <a:pt x="280" y="640"/>
                    <a:pt x="280" y="640"/>
                    <a:pt x="280" y="640"/>
                  </a:cubicBezTo>
                  <a:cubicBezTo>
                    <a:pt x="224" y="608"/>
                    <a:pt x="224" y="608"/>
                    <a:pt x="224" y="608"/>
                  </a:cubicBezTo>
                  <a:cubicBezTo>
                    <a:pt x="228" y="580"/>
                    <a:pt x="228" y="580"/>
                    <a:pt x="228" y="580"/>
                  </a:cubicBezTo>
                  <a:cubicBezTo>
                    <a:pt x="184" y="528"/>
                    <a:pt x="184" y="528"/>
                    <a:pt x="184" y="528"/>
                  </a:cubicBezTo>
                  <a:cubicBezTo>
                    <a:pt x="116" y="528"/>
                    <a:pt x="116" y="528"/>
                    <a:pt x="116" y="528"/>
                  </a:cubicBezTo>
                  <a:cubicBezTo>
                    <a:pt x="96" y="500"/>
                    <a:pt x="96" y="500"/>
                    <a:pt x="96" y="500"/>
                  </a:cubicBezTo>
                  <a:cubicBezTo>
                    <a:pt x="16" y="500"/>
                    <a:pt x="16" y="500"/>
                    <a:pt x="16" y="500"/>
                  </a:cubicBezTo>
                  <a:cubicBezTo>
                    <a:pt x="3" y="437"/>
                    <a:pt x="3" y="437"/>
                    <a:pt x="3" y="437"/>
                  </a:cubicBezTo>
                  <a:cubicBezTo>
                    <a:pt x="0" y="424"/>
                    <a:pt x="0" y="424"/>
                    <a:pt x="0" y="424"/>
                  </a:cubicBezTo>
                  <a:cubicBezTo>
                    <a:pt x="44" y="416"/>
                    <a:pt x="44" y="416"/>
                    <a:pt x="44" y="416"/>
                  </a:cubicBezTo>
                  <a:cubicBezTo>
                    <a:pt x="80" y="372"/>
                    <a:pt x="80" y="372"/>
                    <a:pt x="80" y="372"/>
                  </a:cubicBezTo>
                  <a:cubicBezTo>
                    <a:pt x="61" y="346"/>
                    <a:pt x="61" y="346"/>
                    <a:pt x="61" y="346"/>
                  </a:cubicBezTo>
                  <a:cubicBezTo>
                    <a:pt x="61" y="344"/>
                    <a:pt x="61" y="344"/>
                    <a:pt x="61" y="344"/>
                  </a:cubicBezTo>
                  <a:cubicBezTo>
                    <a:pt x="77" y="323"/>
                    <a:pt x="77" y="323"/>
                    <a:pt x="77" y="323"/>
                  </a:cubicBezTo>
                  <a:cubicBezTo>
                    <a:pt x="40" y="297"/>
                    <a:pt x="40" y="297"/>
                    <a:pt x="40" y="297"/>
                  </a:cubicBezTo>
                  <a:cubicBezTo>
                    <a:pt x="40" y="250"/>
                    <a:pt x="40" y="250"/>
                    <a:pt x="40" y="250"/>
                  </a:cubicBezTo>
                  <a:cubicBezTo>
                    <a:pt x="30" y="209"/>
                    <a:pt x="30" y="209"/>
                    <a:pt x="30" y="209"/>
                  </a:cubicBezTo>
                  <a:cubicBezTo>
                    <a:pt x="35" y="167"/>
                    <a:pt x="35" y="167"/>
                    <a:pt x="35" y="167"/>
                  </a:cubicBezTo>
                  <a:cubicBezTo>
                    <a:pt x="82" y="141"/>
                    <a:pt x="82" y="141"/>
                    <a:pt x="82" y="141"/>
                  </a:cubicBezTo>
                  <a:cubicBezTo>
                    <a:pt x="103" y="125"/>
                    <a:pt x="103" y="125"/>
                    <a:pt x="103" y="125"/>
                  </a:cubicBezTo>
                  <a:cubicBezTo>
                    <a:pt x="103" y="125"/>
                    <a:pt x="98" y="63"/>
                    <a:pt x="93" y="57"/>
                  </a:cubicBezTo>
                  <a:cubicBezTo>
                    <a:pt x="87" y="52"/>
                    <a:pt x="160" y="0"/>
                    <a:pt x="160" y="0"/>
                  </a:cubicBezTo>
                  <a:cubicBezTo>
                    <a:pt x="198" y="0"/>
                    <a:pt x="198" y="0"/>
                    <a:pt x="198" y="0"/>
                  </a:cubicBezTo>
                  <a:cubicBezTo>
                    <a:pt x="196" y="4"/>
                    <a:pt x="196" y="4"/>
                    <a:pt x="196" y="4"/>
                  </a:cubicBezTo>
                  <a:cubicBezTo>
                    <a:pt x="200" y="56"/>
                    <a:pt x="200" y="56"/>
                    <a:pt x="200" y="56"/>
                  </a:cubicBezTo>
                  <a:cubicBezTo>
                    <a:pt x="232" y="84"/>
                    <a:pt x="232" y="84"/>
                    <a:pt x="232" y="84"/>
                  </a:cubicBezTo>
                  <a:cubicBezTo>
                    <a:pt x="232" y="84"/>
                    <a:pt x="272" y="76"/>
                    <a:pt x="272" y="80"/>
                  </a:cubicBezTo>
                  <a:cubicBezTo>
                    <a:pt x="272" y="80"/>
                    <a:pt x="273" y="82"/>
                    <a:pt x="275" y="84"/>
                  </a:cubicBezTo>
                  <a:cubicBezTo>
                    <a:pt x="276" y="84"/>
                    <a:pt x="276" y="85"/>
                    <a:pt x="277" y="85"/>
                  </a:cubicBezTo>
                  <a:cubicBezTo>
                    <a:pt x="280" y="88"/>
                    <a:pt x="286" y="93"/>
                    <a:pt x="293" y="98"/>
                  </a:cubicBezTo>
                  <a:cubicBezTo>
                    <a:pt x="294" y="99"/>
                    <a:pt x="295" y="100"/>
                    <a:pt x="295" y="100"/>
                  </a:cubicBezTo>
                  <a:cubicBezTo>
                    <a:pt x="296" y="101"/>
                    <a:pt x="297" y="102"/>
                    <a:pt x="298" y="102"/>
                  </a:cubicBezTo>
                  <a:cubicBezTo>
                    <a:pt x="314" y="115"/>
                    <a:pt x="332" y="128"/>
                    <a:pt x="332" y="128"/>
                  </a:cubicBezTo>
                  <a:cubicBezTo>
                    <a:pt x="352" y="180"/>
                    <a:pt x="352" y="180"/>
                    <a:pt x="352" y="180"/>
                  </a:cubicBezTo>
                  <a:cubicBezTo>
                    <a:pt x="400" y="208"/>
                    <a:pt x="400" y="208"/>
                    <a:pt x="400" y="208"/>
                  </a:cubicBezTo>
                  <a:cubicBezTo>
                    <a:pt x="400" y="208"/>
                    <a:pt x="392" y="236"/>
                    <a:pt x="396" y="236"/>
                  </a:cubicBezTo>
                  <a:cubicBezTo>
                    <a:pt x="400" y="236"/>
                    <a:pt x="456" y="288"/>
                    <a:pt x="456" y="288"/>
                  </a:cubicBezTo>
                  <a:cubicBezTo>
                    <a:pt x="456" y="288"/>
                    <a:pt x="456" y="308"/>
                    <a:pt x="452" y="312"/>
                  </a:cubicBezTo>
                  <a:cubicBezTo>
                    <a:pt x="448" y="316"/>
                    <a:pt x="400" y="348"/>
                    <a:pt x="400" y="348"/>
                  </a:cubicBezTo>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38" name="ชลบุรี">
              <a:extLst>
                <a:ext uri="{FF2B5EF4-FFF2-40B4-BE49-F238E27FC236}">
                  <a16:creationId xmlns:a16="http://schemas.microsoft.com/office/drawing/2014/main" id="{E6549565-1B01-4FB7-AED6-C46C8CC9864D}"/>
                </a:ext>
              </a:extLst>
            </p:cNvPr>
            <p:cNvSpPr>
              <a:spLocks/>
            </p:cNvSpPr>
            <p:nvPr/>
          </p:nvSpPr>
          <p:spPr bwMode="auto">
            <a:xfrm>
              <a:off x="3276017" y="3586702"/>
              <a:ext cx="312735" cy="367600"/>
            </a:xfrm>
            <a:custGeom>
              <a:avLst/>
              <a:gdLst>
                <a:gd name="T0" fmla="*/ 171 w 171"/>
                <a:gd name="T1" fmla="*/ 81 h 201"/>
                <a:gd name="T2" fmla="*/ 169 w 171"/>
                <a:gd name="T3" fmla="*/ 81 h 201"/>
                <a:gd name="T4" fmla="*/ 165 w 171"/>
                <a:gd name="T5" fmla="*/ 86 h 201"/>
                <a:gd name="T6" fmla="*/ 165 w 171"/>
                <a:gd name="T7" fmla="*/ 88 h 201"/>
                <a:gd name="T8" fmla="*/ 153 w 171"/>
                <a:gd name="T9" fmla="*/ 86 h 201"/>
                <a:gd name="T10" fmla="*/ 143 w 171"/>
                <a:gd name="T11" fmla="*/ 92 h 201"/>
                <a:gd name="T12" fmla="*/ 134 w 171"/>
                <a:gd name="T13" fmla="*/ 107 h 201"/>
                <a:gd name="T14" fmla="*/ 104 w 171"/>
                <a:gd name="T15" fmla="*/ 114 h 201"/>
                <a:gd name="T16" fmla="*/ 94 w 171"/>
                <a:gd name="T17" fmla="*/ 102 h 201"/>
                <a:gd name="T18" fmla="*/ 81 w 171"/>
                <a:gd name="T19" fmla="*/ 105 h 201"/>
                <a:gd name="T20" fmla="*/ 65 w 171"/>
                <a:gd name="T21" fmla="*/ 102 h 201"/>
                <a:gd name="T22" fmla="*/ 62 w 171"/>
                <a:gd name="T23" fmla="*/ 109 h 201"/>
                <a:gd name="T24" fmla="*/ 54 w 171"/>
                <a:gd name="T25" fmla="*/ 116 h 201"/>
                <a:gd name="T26" fmla="*/ 45 w 171"/>
                <a:gd name="T27" fmla="*/ 112 h 201"/>
                <a:gd name="T28" fmla="*/ 44 w 171"/>
                <a:gd name="T29" fmla="*/ 120 h 201"/>
                <a:gd name="T30" fmla="*/ 47 w 171"/>
                <a:gd name="T31" fmla="*/ 131 h 201"/>
                <a:gd name="T32" fmla="*/ 39 w 171"/>
                <a:gd name="T33" fmla="*/ 153 h 201"/>
                <a:gd name="T34" fmla="*/ 30 w 171"/>
                <a:gd name="T35" fmla="*/ 159 h 201"/>
                <a:gd name="T36" fmla="*/ 32 w 171"/>
                <a:gd name="T37" fmla="*/ 167 h 201"/>
                <a:gd name="T38" fmla="*/ 23 w 171"/>
                <a:gd name="T39" fmla="*/ 180 h 201"/>
                <a:gd name="T40" fmla="*/ 25 w 171"/>
                <a:gd name="T41" fmla="*/ 189 h 201"/>
                <a:gd name="T42" fmla="*/ 25 w 171"/>
                <a:gd name="T43" fmla="*/ 189 h 201"/>
                <a:gd name="T44" fmla="*/ 22 w 171"/>
                <a:gd name="T45" fmla="*/ 201 h 201"/>
                <a:gd name="T46" fmla="*/ 19 w 171"/>
                <a:gd name="T47" fmla="*/ 199 h 201"/>
                <a:gd name="T48" fmla="*/ 14 w 171"/>
                <a:gd name="T49" fmla="*/ 198 h 201"/>
                <a:gd name="T50" fmla="*/ 15 w 171"/>
                <a:gd name="T51" fmla="*/ 189 h 201"/>
                <a:gd name="T52" fmla="*/ 0 w 171"/>
                <a:gd name="T53" fmla="*/ 187 h 201"/>
                <a:gd name="T54" fmla="*/ 1 w 171"/>
                <a:gd name="T55" fmla="*/ 168 h 201"/>
                <a:gd name="T56" fmla="*/ 9 w 171"/>
                <a:gd name="T57" fmla="*/ 163 h 201"/>
                <a:gd name="T58" fmla="*/ 11 w 171"/>
                <a:gd name="T59" fmla="*/ 148 h 201"/>
                <a:gd name="T60" fmla="*/ 1 w 171"/>
                <a:gd name="T61" fmla="*/ 138 h 201"/>
                <a:gd name="T62" fmla="*/ 3 w 171"/>
                <a:gd name="T63" fmla="*/ 127 h 201"/>
                <a:gd name="T64" fmla="*/ 14 w 171"/>
                <a:gd name="T65" fmla="*/ 120 h 201"/>
                <a:gd name="T66" fmla="*/ 13 w 171"/>
                <a:gd name="T67" fmla="*/ 111 h 201"/>
                <a:gd name="T68" fmla="*/ 7 w 171"/>
                <a:gd name="T69" fmla="*/ 103 h 201"/>
                <a:gd name="T70" fmla="*/ 7 w 171"/>
                <a:gd name="T71" fmla="*/ 95 h 201"/>
                <a:gd name="T72" fmla="*/ 17 w 171"/>
                <a:gd name="T73" fmla="*/ 78 h 201"/>
                <a:gd name="T74" fmla="*/ 11 w 171"/>
                <a:gd name="T75" fmla="*/ 63 h 201"/>
                <a:gd name="T76" fmla="*/ 10 w 171"/>
                <a:gd name="T77" fmla="*/ 56 h 201"/>
                <a:gd name="T78" fmla="*/ 14 w 171"/>
                <a:gd name="T79" fmla="*/ 51 h 201"/>
                <a:gd name="T80" fmla="*/ 24 w 171"/>
                <a:gd name="T81" fmla="*/ 45 h 201"/>
                <a:gd name="T82" fmla="*/ 24 w 171"/>
                <a:gd name="T83" fmla="*/ 33 h 201"/>
                <a:gd name="T84" fmla="*/ 24 w 171"/>
                <a:gd name="T85" fmla="*/ 30 h 201"/>
                <a:gd name="T86" fmla="*/ 32 w 171"/>
                <a:gd name="T87" fmla="*/ 19 h 201"/>
                <a:gd name="T88" fmla="*/ 41 w 171"/>
                <a:gd name="T89" fmla="*/ 15 h 201"/>
                <a:gd name="T90" fmla="*/ 39 w 171"/>
                <a:gd name="T91" fmla="*/ 5 h 201"/>
                <a:gd name="T92" fmla="*/ 55 w 171"/>
                <a:gd name="T93" fmla="*/ 0 h 201"/>
                <a:gd name="T94" fmla="*/ 75 w 171"/>
                <a:gd name="T95" fmla="*/ 3 h 201"/>
                <a:gd name="T96" fmla="*/ 98 w 171"/>
                <a:gd name="T97" fmla="*/ 24 h 201"/>
                <a:gd name="T98" fmla="*/ 132 w 171"/>
                <a:gd name="T99" fmla="*/ 34 h 201"/>
                <a:gd name="T100" fmla="*/ 138 w 171"/>
                <a:gd name="T101" fmla="*/ 52 h 201"/>
                <a:gd name="T102" fmla="*/ 160 w 171"/>
                <a:gd name="T103" fmla="*/ 64 h 201"/>
                <a:gd name="T104" fmla="*/ 171 w 171"/>
                <a:gd name="T105" fmla="*/ 8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1" h="201">
                  <a:moveTo>
                    <a:pt x="171" y="81"/>
                  </a:moveTo>
                  <a:lnTo>
                    <a:pt x="169" y="81"/>
                  </a:lnTo>
                  <a:lnTo>
                    <a:pt x="165" y="86"/>
                  </a:lnTo>
                  <a:lnTo>
                    <a:pt x="165" y="88"/>
                  </a:lnTo>
                  <a:lnTo>
                    <a:pt x="153" y="86"/>
                  </a:lnTo>
                  <a:lnTo>
                    <a:pt x="143" y="92"/>
                  </a:lnTo>
                  <a:lnTo>
                    <a:pt x="134" y="107"/>
                  </a:lnTo>
                  <a:lnTo>
                    <a:pt x="104" y="114"/>
                  </a:lnTo>
                  <a:lnTo>
                    <a:pt x="94" y="102"/>
                  </a:lnTo>
                  <a:lnTo>
                    <a:pt x="81" y="105"/>
                  </a:lnTo>
                  <a:lnTo>
                    <a:pt x="65" y="102"/>
                  </a:lnTo>
                  <a:lnTo>
                    <a:pt x="62" y="109"/>
                  </a:lnTo>
                  <a:lnTo>
                    <a:pt x="54" y="116"/>
                  </a:lnTo>
                  <a:lnTo>
                    <a:pt x="45" y="112"/>
                  </a:lnTo>
                  <a:lnTo>
                    <a:pt x="44" y="120"/>
                  </a:lnTo>
                  <a:lnTo>
                    <a:pt x="47" y="131"/>
                  </a:lnTo>
                  <a:lnTo>
                    <a:pt x="39" y="153"/>
                  </a:lnTo>
                  <a:lnTo>
                    <a:pt x="30" y="159"/>
                  </a:lnTo>
                  <a:lnTo>
                    <a:pt x="32" y="167"/>
                  </a:lnTo>
                  <a:lnTo>
                    <a:pt x="23" y="180"/>
                  </a:lnTo>
                  <a:lnTo>
                    <a:pt x="25" y="189"/>
                  </a:lnTo>
                  <a:lnTo>
                    <a:pt x="25" y="189"/>
                  </a:lnTo>
                  <a:lnTo>
                    <a:pt x="22" y="201"/>
                  </a:lnTo>
                  <a:lnTo>
                    <a:pt x="19" y="199"/>
                  </a:lnTo>
                  <a:lnTo>
                    <a:pt x="14" y="198"/>
                  </a:lnTo>
                  <a:lnTo>
                    <a:pt x="15" y="189"/>
                  </a:lnTo>
                  <a:lnTo>
                    <a:pt x="0" y="187"/>
                  </a:lnTo>
                  <a:lnTo>
                    <a:pt x="1" y="168"/>
                  </a:lnTo>
                  <a:lnTo>
                    <a:pt x="9" y="163"/>
                  </a:lnTo>
                  <a:lnTo>
                    <a:pt x="11" y="148"/>
                  </a:lnTo>
                  <a:lnTo>
                    <a:pt x="1" y="138"/>
                  </a:lnTo>
                  <a:lnTo>
                    <a:pt x="3" y="127"/>
                  </a:lnTo>
                  <a:lnTo>
                    <a:pt x="14" y="120"/>
                  </a:lnTo>
                  <a:lnTo>
                    <a:pt x="13" y="111"/>
                  </a:lnTo>
                  <a:lnTo>
                    <a:pt x="7" y="103"/>
                  </a:lnTo>
                  <a:lnTo>
                    <a:pt x="7" y="95"/>
                  </a:lnTo>
                  <a:lnTo>
                    <a:pt x="17" y="78"/>
                  </a:lnTo>
                  <a:lnTo>
                    <a:pt x="11" y="63"/>
                  </a:lnTo>
                  <a:lnTo>
                    <a:pt x="10" y="56"/>
                  </a:lnTo>
                  <a:lnTo>
                    <a:pt x="14" y="51"/>
                  </a:lnTo>
                  <a:lnTo>
                    <a:pt x="24" y="45"/>
                  </a:lnTo>
                  <a:lnTo>
                    <a:pt x="24" y="33"/>
                  </a:lnTo>
                  <a:lnTo>
                    <a:pt x="24" y="30"/>
                  </a:lnTo>
                  <a:lnTo>
                    <a:pt x="32" y="19"/>
                  </a:lnTo>
                  <a:lnTo>
                    <a:pt x="41" y="15"/>
                  </a:lnTo>
                  <a:lnTo>
                    <a:pt x="39" y="5"/>
                  </a:lnTo>
                  <a:lnTo>
                    <a:pt x="55" y="0"/>
                  </a:lnTo>
                  <a:lnTo>
                    <a:pt x="75" y="3"/>
                  </a:lnTo>
                  <a:lnTo>
                    <a:pt x="98" y="24"/>
                  </a:lnTo>
                  <a:lnTo>
                    <a:pt x="132" y="34"/>
                  </a:lnTo>
                  <a:lnTo>
                    <a:pt x="138" y="52"/>
                  </a:lnTo>
                  <a:lnTo>
                    <a:pt x="160" y="64"/>
                  </a:lnTo>
                  <a:lnTo>
                    <a:pt x="171" y="81"/>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39" name="ฉะเชิงเทรา">
              <a:extLst>
                <a:ext uri="{FF2B5EF4-FFF2-40B4-BE49-F238E27FC236}">
                  <a16:creationId xmlns:a16="http://schemas.microsoft.com/office/drawing/2014/main" id="{6F4432C8-64E5-494D-8608-DB0859DA3DD2}"/>
                </a:ext>
              </a:extLst>
            </p:cNvPr>
            <p:cNvSpPr>
              <a:spLocks/>
            </p:cNvSpPr>
            <p:nvPr/>
          </p:nvSpPr>
          <p:spPr bwMode="auto">
            <a:xfrm>
              <a:off x="3274187" y="3440394"/>
              <a:ext cx="407835" cy="294446"/>
            </a:xfrm>
            <a:custGeom>
              <a:avLst/>
              <a:gdLst>
                <a:gd name="T0" fmla="*/ 996 w 996"/>
                <a:gd name="T1" fmla="*/ 594 h 718"/>
                <a:gd name="T2" fmla="*/ 918 w 996"/>
                <a:gd name="T3" fmla="*/ 678 h 718"/>
                <a:gd name="T4" fmla="*/ 845 w 996"/>
                <a:gd name="T5" fmla="*/ 678 h 718"/>
                <a:gd name="T6" fmla="*/ 767 w 996"/>
                <a:gd name="T7" fmla="*/ 718 h 718"/>
                <a:gd name="T8" fmla="*/ 621 w 996"/>
                <a:gd name="T9" fmla="*/ 589 h 718"/>
                <a:gd name="T10" fmla="*/ 443 w 996"/>
                <a:gd name="T11" fmla="*/ 464 h 718"/>
                <a:gd name="T12" fmla="*/ 250 w 996"/>
                <a:gd name="T13" fmla="*/ 355 h 718"/>
                <a:gd name="T14" fmla="*/ 188 w 996"/>
                <a:gd name="T15" fmla="*/ 422 h 718"/>
                <a:gd name="T16" fmla="*/ 112 w 996"/>
                <a:gd name="T17" fmla="*/ 492 h 718"/>
                <a:gd name="T18" fmla="*/ 105 w 996"/>
                <a:gd name="T19" fmla="*/ 448 h 718"/>
                <a:gd name="T20" fmla="*/ 81 w 996"/>
                <a:gd name="T21" fmla="*/ 468 h 718"/>
                <a:gd name="T22" fmla="*/ 8 w 996"/>
                <a:gd name="T23" fmla="*/ 438 h 718"/>
                <a:gd name="T24" fmla="*/ 78 w 996"/>
                <a:gd name="T25" fmla="*/ 323 h 718"/>
                <a:gd name="T26" fmla="*/ 0 w 996"/>
                <a:gd name="T27" fmla="*/ 255 h 718"/>
                <a:gd name="T28" fmla="*/ 73 w 996"/>
                <a:gd name="T29" fmla="*/ 146 h 718"/>
                <a:gd name="T30" fmla="*/ 49 w 996"/>
                <a:gd name="T31" fmla="*/ 33 h 718"/>
                <a:gd name="T32" fmla="*/ 52 w 996"/>
                <a:gd name="T33" fmla="*/ 16 h 718"/>
                <a:gd name="T34" fmla="*/ 107 w 996"/>
                <a:gd name="T35" fmla="*/ 1 h 718"/>
                <a:gd name="T36" fmla="*/ 239 w 996"/>
                <a:gd name="T37" fmla="*/ 5 h 718"/>
                <a:gd name="T38" fmla="*/ 271 w 996"/>
                <a:gd name="T39" fmla="*/ 36 h 718"/>
                <a:gd name="T40" fmla="*/ 266 w 996"/>
                <a:gd name="T41" fmla="*/ 104 h 718"/>
                <a:gd name="T42" fmla="*/ 344 w 996"/>
                <a:gd name="T43" fmla="*/ 99 h 718"/>
                <a:gd name="T44" fmla="*/ 464 w 996"/>
                <a:gd name="T45" fmla="*/ 115 h 718"/>
                <a:gd name="T46" fmla="*/ 589 w 996"/>
                <a:gd name="T47" fmla="*/ 177 h 718"/>
                <a:gd name="T48" fmla="*/ 668 w 996"/>
                <a:gd name="T49" fmla="*/ 219 h 718"/>
                <a:gd name="T50" fmla="*/ 788 w 996"/>
                <a:gd name="T51" fmla="*/ 188 h 718"/>
                <a:gd name="T52" fmla="*/ 840 w 996"/>
                <a:gd name="T53" fmla="*/ 250 h 718"/>
                <a:gd name="T54" fmla="*/ 871 w 996"/>
                <a:gd name="T55" fmla="*/ 276 h 718"/>
                <a:gd name="T56" fmla="*/ 871 w 996"/>
                <a:gd name="T57" fmla="*/ 318 h 718"/>
                <a:gd name="T58" fmla="*/ 926 w 996"/>
                <a:gd name="T59" fmla="*/ 372 h 718"/>
                <a:gd name="T60" fmla="*/ 905 w 996"/>
                <a:gd name="T61" fmla="*/ 422 h 718"/>
                <a:gd name="T62" fmla="*/ 954 w 996"/>
                <a:gd name="T63" fmla="*/ 464 h 718"/>
                <a:gd name="T64" fmla="*/ 996 w 996"/>
                <a:gd name="T65" fmla="*/ 53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6" h="718">
                  <a:moveTo>
                    <a:pt x="996" y="532"/>
                  </a:moveTo>
                  <a:cubicBezTo>
                    <a:pt x="996" y="594"/>
                    <a:pt x="996" y="594"/>
                    <a:pt x="996" y="594"/>
                  </a:cubicBezTo>
                  <a:cubicBezTo>
                    <a:pt x="918" y="636"/>
                    <a:pt x="918" y="636"/>
                    <a:pt x="918" y="636"/>
                  </a:cubicBezTo>
                  <a:cubicBezTo>
                    <a:pt x="918" y="678"/>
                    <a:pt x="918" y="678"/>
                    <a:pt x="918" y="678"/>
                  </a:cubicBezTo>
                  <a:cubicBezTo>
                    <a:pt x="881" y="694"/>
                    <a:pt x="881" y="694"/>
                    <a:pt x="881" y="694"/>
                  </a:cubicBezTo>
                  <a:cubicBezTo>
                    <a:pt x="845" y="678"/>
                    <a:pt x="845" y="678"/>
                    <a:pt x="845" y="678"/>
                  </a:cubicBezTo>
                  <a:cubicBezTo>
                    <a:pt x="808" y="714"/>
                    <a:pt x="808" y="714"/>
                    <a:pt x="808" y="714"/>
                  </a:cubicBezTo>
                  <a:cubicBezTo>
                    <a:pt x="767" y="718"/>
                    <a:pt x="767" y="718"/>
                    <a:pt x="767" y="718"/>
                  </a:cubicBezTo>
                  <a:cubicBezTo>
                    <a:pt x="720" y="641"/>
                    <a:pt x="720" y="641"/>
                    <a:pt x="720" y="641"/>
                  </a:cubicBezTo>
                  <a:cubicBezTo>
                    <a:pt x="621" y="589"/>
                    <a:pt x="621" y="589"/>
                    <a:pt x="621" y="589"/>
                  </a:cubicBezTo>
                  <a:cubicBezTo>
                    <a:pt x="595" y="511"/>
                    <a:pt x="595" y="511"/>
                    <a:pt x="595" y="511"/>
                  </a:cubicBezTo>
                  <a:cubicBezTo>
                    <a:pt x="443" y="464"/>
                    <a:pt x="443" y="464"/>
                    <a:pt x="443" y="464"/>
                  </a:cubicBezTo>
                  <a:cubicBezTo>
                    <a:pt x="339" y="370"/>
                    <a:pt x="339" y="370"/>
                    <a:pt x="339" y="370"/>
                  </a:cubicBezTo>
                  <a:cubicBezTo>
                    <a:pt x="250" y="355"/>
                    <a:pt x="250" y="355"/>
                    <a:pt x="250" y="355"/>
                  </a:cubicBezTo>
                  <a:cubicBezTo>
                    <a:pt x="177" y="381"/>
                    <a:pt x="177" y="381"/>
                    <a:pt x="177" y="381"/>
                  </a:cubicBezTo>
                  <a:cubicBezTo>
                    <a:pt x="188" y="422"/>
                    <a:pt x="188" y="422"/>
                    <a:pt x="188" y="422"/>
                  </a:cubicBezTo>
                  <a:cubicBezTo>
                    <a:pt x="146" y="443"/>
                    <a:pt x="146" y="443"/>
                    <a:pt x="146" y="443"/>
                  </a:cubicBezTo>
                  <a:cubicBezTo>
                    <a:pt x="112" y="492"/>
                    <a:pt x="112" y="492"/>
                    <a:pt x="112" y="492"/>
                  </a:cubicBezTo>
                  <a:cubicBezTo>
                    <a:pt x="113" y="472"/>
                    <a:pt x="113" y="472"/>
                    <a:pt x="113" y="472"/>
                  </a:cubicBezTo>
                  <a:cubicBezTo>
                    <a:pt x="105" y="448"/>
                    <a:pt x="105" y="448"/>
                    <a:pt x="105" y="448"/>
                  </a:cubicBezTo>
                  <a:cubicBezTo>
                    <a:pt x="86" y="464"/>
                    <a:pt x="86" y="464"/>
                    <a:pt x="86" y="464"/>
                  </a:cubicBezTo>
                  <a:cubicBezTo>
                    <a:pt x="81" y="468"/>
                    <a:pt x="81" y="468"/>
                    <a:pt x="81" y="468"/>
                  </a:cubicBezTo>
                  <a:cubicBezTo>
                    <a:pt x="41" y="464"/>
                    <a:pt x="41" y="464"/>
                    <a:pt x="41" y="464"/>
                  </a:cubicBezTo>
                  <a:cubicBezTo>
                    <a:pt x="8" y="438"/>
                    <a:pt x="8" y="438"/>
                    <a:pt x="8" y="438"/>
                  </a:cubicBezTo>
                  <a:cubicBezTo>
                    <a:pt x="16" y="396"/>
                    <a:pt x="16" y="396"/>
                    <a:pt x="16" y="396"/>
                  </a:cubicBezTo>
                  <a:cubicBezTo>
                    <a:pt x="78" y="323"/>
                    <a:pt x="78" y="323"/>
                    <a:pt x="78" y="323"/>
                  </a:cubicBezTo>
                  <a:cubicBezTo>
                    <a:pt x="24" y="276"/>
                    <a:pt x="24" y="276"/>
                    <a:pt x="24" y="276"/>
                  </a:cubicBezTo>
                  <a:cubicBezTo>
                    <a:pt x="0" y="255"/>
                    <a:pt x="0" y="255"/>
                    <a:pt x="0" y="255"/>
                  </a:cubicBezTo>
                  <a:cubicBezTo>
                    <a:pt x="1" y="253"/>
                    <a:pt x="1" y="253"/>
                    <a:pt x="1" y="253"/>
                  </a:cubicBezTo>
                  <a:cubicBezTo>
                    <a:pt x="73" y="146"/>
                    <a:pt x="73" y="146"/>
                    <a:pt x="73" y="146"/>
                  </a:cubicBezTo>
                  <a:cubicBezTo>
                    <a:pt x="37" y="109"/>
                    <a:pt x="37" y="109"/>
                    <a:pt x="37" y="109"/>
                  </a:cubicBezTo>
                  <a:cubicBezTo>
                    <a:pt x="49" y="33"/>
                    <a:pt x="49" y="33"/>
                    <a:pt x="49" y="33"/>
                  </a:cubicBezTo>
                  <a:cubicBezTo>
                    <a:pt x="49" y="33"/>
                    <a:pt x="49" y="33"/>
                    <a:pt x="49" y="33"/>
                  </a:cubicBezTo>
                  <a:cubicBezTo>
                    <a:pt x="52" y="16"/>
                    <a:pt x="52" y="16"/>
                    <a:pt x="52" y="16"/>
                  </a:cubicBezTo>
                  <a:cubicBezTo>
                    <a:pt x="106" y="1"/>
                    <a:pt x="106" y="1"/>
                    <a:pt x="106" y="1"/>
                  </a:cubicBezTo>
                  <a:cubicBezTo>
                    <a:pt x="107" y="1"/>
                    <a:pt x="107" y="1"/>
                    <a:pt x="107" y="1"/>
                  </a:cubicBezTo>
                  <a:cubicBezTo>
                    <a:pt x="110" y="0"/>
                    <a:pt x="110" y="0"/>
                    <a:pt x="110" y="0"/>
                  </a:cubicBezTo>
                  <a:cubicBezTo>
                    <a:pt x="239" y="5"/>
                    <a:pt x="239" y="5"/>
                    <a:pt x="239" y="5"/>
                  </a:cubicBezTo>
                  <a:cubicBezTo>
                    <a:pt x="245" y="5"/>
                    <a:pt x="245" y="5"/>
                    <a:pt x="245" y="5"/>
                  </a:cubicBezTo>
                  <a:cubicBezTo>
                    <a:pt x="271" y="36"/>
                    <a:pt x="271" y="36"/>
                    <a:pt x="271" y="36"/>
                  </a:cubicBezTo>
                  <a:cubicBezTo>
                    <a:pt x="261" y="62"/>
                    <a:pt x="261" y="62"/>
                    <a:pt x="261" y="62"/>
                  </a:cubicBezTo>
                  <a:cubicBezTo>
                    <a:pt x="266" y="104"/>
                    <a:pt x="266" y="104"/>
                    <a:pt x="266" y="104"/>
                  </a:cubicBezTo>
                  <a:cubicBezTo>
                    <a:pt x="313" y="78"/>
                    <a:pt x="313" y="78"/>
                    <a:pt x="313" y="78"/>
                  </a:cubicBezTo>
                  <a:cubicBezTo>
                    <a:pt x="344" y="99"/>
                    <a:pt x="344" y="99"/>
                    <a:pt x="344" y="99"/>
                  </a:cubicBezTo>
                  <a:cubicBezTo>
                    <a:pt x="443" y="94"/>
                    <a:pt x="443" y="94"/>
                    <a:pt x="443" y="94"/>
                  </a:cubicBezTo>
                  <a:cubicBezTo>
                    <a:pt x="464" y="115"/>
                    <a:pt x="464" y="115"/>
                    <a:pt x="464" y="115"/>
                  </a:cubicBezTo>
                  <a:cubicBezTo>
                    <a:pt x="548" y="141"/>
                    <a:pt x="548" y="141"/>
                    <a:pt x="548" y="141"/>
                  </a:cubicBezTo>
                  <a:cubicBezTo>
                    <a:pt x="548" y="141"/>
                    <a:pt x="584" y="177"/>
                    <a:pt x="589" y="177"/>
                  </a:cubicBezTo>
                  <a:cubicBezTo>
                    <a:pt x="626" y="177"/>
                    <a:pt x="626" y="177"/>
                    <a:pt x="626" y="177"/>
                  </a:cubicBezTo>
                  <a:cubicBezTo>
                    <a:pt x="668" y="219"/>
                    <a:pt x="668" y="219"/>
                    <a:pt x="668" y="219"/>
                  </a:cubicBezTo>
                  <a:cubicBezTo>
                    <a:pt x="668" y="219"/>
                    <a:pt x="720" y="208"/>
                    <a:pt x="725" y="208"/>
                  </a:cubicBezTo>
                  <a:cubicBezTo>
                    <a:pt x="730" y="208"/>
                    <a:pt x="788" y="188"/>
                    <a:pt x="788" y="188"/>
                  </a:cubicBezTo>
                  <a:cubicBezTo>
                    <a:pt x="829" y="219"/>
                    <a:pt x="829" y="219"/>
                    <a:pt x="829" y="219"/>
                  </a:cubicBezTo>
                  <a:cubicBezTo>
                    <a:pt x="840" y="250"/>
                    <a:pt x="840" y="250"/>
                    <a:pt x="840" y="250"/>
                  </a:cubicBezTo>
                  <a:cubicBezTo>
                    <a:pt x="871" y="250"/>
                    <a:pt x="871" y="250"/>
                    <a:pt x="871" y="250"/>
                  </a:cubicBezTo>
                  <a:cubicBezTo>
                    <a:pt x="871" y="276"/>
                    <a:pt x="871" y="276"/>
                    <a:pt x="871" y="276"/>
                  </a:cubicBezTo>
                  <a:cubicBezTo>
                    <a:pt x="861" y="292"/>
                    <a:pt x="861" y="292"/>
                    <a:pt x="861" y="292"/>
                  </a:cubicBezTo>
                  <a:cubicBezTo>
                    <a:pt x="871" y="318"/>
                    <a:pt x="871" y="318"/>
                    <a:pt x="871" y="318"/>
                  </a:cubicBezTo>
                  <a:cubicBezTo>
                    <a:pt x="902" y="328"/>
                    <a:pt x="902" y="328"/>
                    <a:pt x="902" y="328"/>
                  </a:cubicBezTo>
                  <a:cubicBezTo>
                    <a:pt x="926" y="372"/>
                    <a:pt x="926" y="372"/>
                    <a:pt x="926" y="372"/>
                  </a:cubicBezTo>
                  <a:cubicBezTo>
                    <a:pt x="902" y="412"/>
                    <a:pt x="902" y="412"/>
                    <a:pt x="902" y="412"/>
                  </a:cubicBezTo>
                  <a:cubicBezTo>
                    <a:pt x="905" y="422"/>
                    <a:pt x="905" y="422"/>
                    <a:pt x="905" y="422"/>
                  </a:cubicBezTo>
                  <a:cubicBezTo>
                    <a:pt x="918" y="464"/>
                    <a:pt x="918" y="464"/>
                    <a:pt x="918" y="464"/>
                  </a:cubicBezTo>
                  <a:cubicBezTo>
                    <a:pt x="954" y="464"/>
                    <a:pt x="954" y="464"/>
                    <a:pt x="954" y="464"/>
                  </a:cubicBezTo>
                  <a:cubicBezTo>
                    <a:pt x="970" y="511"/>
                    <a:pt x="970" y="511"/>
                    <a:pt x="970" y="511"/>
                  </a:cubicBezTo>
                  <a:lnTo>
                    <a:pt x="996" y="532"/>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40" name="จันทบุรี">
              <a:extLst>
                <a:ext uri="{FF2B5EF4-FFF2-40B4-BE49-F238E27FC236}">
                  <a16:creationId xmlns:a16="http://schemas.microsoft.com/office/drawing/2014/main" id="{E185BDD5-1868-4E69-A690-FF42DAA169C6}"/>
                </a:ext>
              </a:extLst>
            </p:cNvPr>
            <p:cNvSpPr>
              <a:spLocks/>
            </p:cNvSpPr>
            <p:nvPr/>
          </p:nvSpPr>
          <p:spPr bwMode="auto">
            <a:xfrm>
              <a:off x="3574119" y="3681802"/>
              <a:ext cx="307247" cy="374916"/>
            </a:xfrm>
            <a:custGeom>
              <a:avLst/>
              <a:gdLst>
                <a:gd name="T0" fmla="*/ 721 w 751"/>
                <a:gd name="T1" fmla="*/ 527 h 919"/>
                <a:gd name="T2" fmla="*/ 616 w 751"/>
                <a:gd name="T3" fmla="*/ 584 h 919"/>
                <a:gd name="T4" fmla="*/ 605 w 751"/>
                <a:gd name="T5" fmla="*/ 668 h 919"/>
                <a:gd name="T6" fmla="*/ 553 w 751"/>
                <a:gd name="T7" fmla="*/ 736 h 919"/>
                <a:gd name="T8" fmla="*/ 563 w 751"/>
                <a:gd name="T9" fmla="*/ 824 h 919"/>
                <a:gd name="T10" fmla="*/ 584 w 751"/>
                <a:gd name="T11" fmla="*/ 871 h 919"/>
                <a:gd name="T12" fmla="*/ 583 w 751"/>
                <a:gd name="T13" fmla="*/ 871 h 919"/>
                <a:gd name="T14" fmla="*/ 527 w 751"/>
                <a:gd name="T15" fmla="*/ 887 h 919"/>
                <a:gd name="T16" fmla="*/ 507 w 751"/>
                <a:gd name="T17" fmla="*/ 819 h 919"/>
                <a:gd name="T18" fmla="*/ 491 w 751"/>
                <a:gd name="T19" fmla="*/ 855 h 919"/>
                <a:gd name="T20" fmla="*/ 499 w 751"/>
                <a:gd name="T21" fmla="*/ 919 h 919"/>
                <a:gd name="T22" fmla="*/ 295 w 751"/>
                <a:gd name="T23" fmla="*/ 727 h 919"/>
                <a:gd name="T24" fmla="*/ 195 w 751"/>
                <a:gd name="T25" fmla="*/ 671 h 919"/>
                <a:gd name="T26" fmla="*/ 151 w 751"/>
                <a:gd name="T27" fmla="*/ 623 h 919"/>
                <a:gd name="T28" fmla="*/ 99 w 751"/>
                <a:gd name="T29" fmla="*/ 548 h 919"/>
                <a:gd name="T30" fmla="*/ 94 w 751"/>
                <a:gd name="T31" fmla="*/ 365 h 919"/>
                <a:gd name="T32" fmla="*/ 37 w 751"/>
                <a:gd name="T33" fmla="*/ 334 h 919"/>
                <a:gd name="T34" fmla="*/ 11 w 751"/>
                <a:gd name="T35" fmla="*/ 266 h 919"/>
                <a:gd name="T36" fmla="*/ 9 w 751"/>
                <a:gd name="T37" fmla="*/ 161 h 919"/>
                <a:gd name="T38" fmla="*/ 26 w 751"/>
                <a:gd name="T39" fmla="*/ 131 h 919"/>
                <a:gd name="T40" fmla="*/ 78 w 751"/>
                <a:gd name="T41" fmla="*/ 125 h 919"/>
                <a:gd name="T42" fmla="*/ 151 w 751"/>
                <a:gd name="T43" fmla="*/ 105 h 919"/>
                <a:gd name="T44" fmla="*/ 188 w 751"/>
                <a:gd name="T45" fmla="*/ 47 h 919"/>
                <a:gd name="T46" fmla="*/ 287 w 751"/>
                <a:gd name="T47" fmla="*/ 42 h 919"/>
                <a:gd name="T48" fmla="*/ 360 w 751"/>
                <a:gd name="T49" fmla="*/ 58 h 919"/>
                <a:gd name="T50" fmla="*/ 438 w 751"/>
                <a:gd name="T51" fmla="*/ 11 h 919"/>
                <a:gd name="T52" fmla="*/ 506 w 751"/>
                <a:gd name="T53" fmla="*/ 68 h 919"/>
                <a:gd name="T54" fmla="*/ 587 w 751"/>
                <a:gd name="T55" fmla="*/ 36 h 919"/>
                <a:gd name="T56" fmla="*/ 599 w 751"/>
                <a:gd name="T57" fmla="*/ 127 h 919"/>
                <a:gd name="T58" fmla="*/ 652 w 751"/>
                <a:gd name="T59" fmla="*/ 199 h 919"/>
                <a:gd name="T60" fmla="*/ 711 w 751"/>
                <a:gd name="T61" fmla="*/ 279 h 919"/>
                <a:gd name="T62" fmla="*/ 707 w 751"/>
                <a:gd name="T63" fmla="*/ 319 h 919"/>
                <a:gd name="T64" fmla="*/ 723 w 751"/>
                <a:gd name="T65" fmla="*/ 435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919">
                  <a:moveTo>
                    <a:pt x="751" y="483"/>
                  </a:moveTo>
                  <a:cubicBezTo>
                    <a:pt x="721" y="527"/>
                    <a:pt x="721" y="527"/>
                    <a:pt x="721" y="527"/>
                  </a:cubicBezTo>
                  <a:cubicBezTo>
                    <a:pt x="683" y="527"/>
                    <a:pt x="683" y="527"/>
                    <a:pt x="683" y="527"/>
                  </a:cubicBezTo>
                  <a:cubicBezTo>
                    <a:pt x="683" y="527"/>
                    <a:pt x="610" y="579"/>
                    <a:pt x="616" y="584"/>
                  </a:cubicBezTo>
                  <a:cubicBezTo>
                    <a:pt x="621" y="590"/>
                    <a:pt x="626" y="652"/>
                    <a:pt x="626" y="652"/>
                  </a:cubicBezTo>
                  <a:cubicBezTo>
                    <a:pt x="605" y="668"/>
                    <a:pt x="605" y="668"/>
                    <a:pt x="605" y="668"/>
                  </a:cubicBezTo>
                  <a:cubicBezTo>
                    <a:pt x="558" y="694"/>
                    <a:pt x="558" y="694"/>
                    <a:pt x="558" y="694"/>
                  </a:cubicBezTo>
                  <a:cubicBezTo>
                    <a:pt x="553" y="736"/>
                    <a:pt x="553" y="736"/>
                    <a:pt x="553" y="736"/>
                  </a:cubicBezTo>
                  <a:cubicBezTo>
                    <a:pt x="563" y="777"/>
                    <a:pt x="563" y="777"/>
                    <a:pt x="563" y="777"/>
                  </a:cubicBezTo>
                  <a:cubicBezTo>
                    <a:pt x="563" y="824"/>
                    <a:pt x="563" y="824"/>
                    <a:pt x="563" y="824"/>
                  </a:cubicBezTo>
                  <a:cubicBezTo>
                    <a:pt x="600" y="850"/>
                    <a:pt x="600" y="850"/>
                    <a:pt x="600" y="850"/>
                  </a:cubicBezTo>
                  <a:cubicBezTo>
                    <a:pt x="584" y="871"/>
                    <a:pt x="584" y="871"/>
                    <a:pt x="584" y="871"/>
                  </a:cubicBezTo>
                  <a:cubicBezTo>
                    <a:pt x="584" y="873"/>
                    <a:pt x="584" y="873"/>
                    <a:pt x="584" y="873"/>
                  </a:cubicBezTo>
                  <a:cubicBezTo>
                    <a:pt x="583" y="871"/>
                    <a:pt x="583" y="871"/>
                    <a:pt x="583" y="871"/>
                  </a:cubicBezTo>
                  <a:cubicBezTo>
                    <a:pt x="583" y="871"/>
                    <a:pt x="563" y="907"/>
                    <a:pt x="559" y="907"/>
                  </a:cubicBezTo>
                  <a:cubicBezTo>
                    <a:pt x="555" y="907"/>
                    <a:pt x="527" y="887"/>
                    <a:pt x="527" y="887"/>
                  </a:cubicBezTo>
                  <a:cubicBezTo>
                    <a:pt x="539" y="863"/>
                    <a:pt x="539" y="863"/>
                    <a:pt x="539" y="863"/>
                  </a:cubicBezTo>
                  <a:cubicBezTo>
                    <a:pt x="507" y="819"/>
                    <a:pt x="507" y="819"/>
                    <a:pt x="507" y="819"/>
                  </a:cubicBezTo>
                  <a:cubicBezTo>
                    <a:pt x="491" y="835"/>
                    <a:pt x="491" y="835"/>
                    <a:pt x="491" y="835"/>
                  </a:cubicBezTo>
                  <a:cubicBezTo>
                    <a:pt x="491" y="855"/>
                    <a:pt x="491" y="855"/>
                    <a:pt x="491" y="855"/>
                  </a:cubicBezTo>
                  <a:cubicBezTo>
                    <a:pt x="527" y="919"/>
                    <a:pt x="527" y="919"/>
                    <a:pt x="527" y="919"/>
                  </a:cubicBezTo>
                  <a:cubicBezTo>
                    <a:pt x="499" y="919"/>
                    <a:pt x="499" y="919"/>
                    <a:pt x="499" y="919"/>
                  </a:cubicBezTo>
                  <a:cubicBezTo>
                    <a:pt x="335" y="763"/>
                    <a:pt x="335" y="763"/>
                    <a:pt x="335" y="763"/>
                  </a:cubicBezTo>
                  <a:cubicBezTo>
                    <a:pt x="295" y="727"/>
                    <a:pt x="295" y="727"/>
                    <a:pt x="295" y="727"/>
                  </a:cubicBezTo>
                  <a:cubicBezTo>
                    <a:pt x="235" y="723"/>
                    <a:pt x="235" y="723"/>
                    <a:pt x="235" y="723"/>
                  </a:cubicBezTo>
                  <a:cubicBezTo>
                    <a:pt x="195" y="671"/>
                    <a:pt x="195" y="671"/>
                    <a:pt x="195" y="671"/>
                  </a:cubicBezTo>
                  <a:cubicBezTo>
                    <a:pt x="156" y="629"/>
                    <a:pt x="156" y="629"/>
                    <a:pt x="156" y="629"/>
                  </a:cubicBezTo>
                  <a:cubicBezTo>
                    <a:pt x="151" y="623"/>
                    <a:pt x="151" y="623"/>
                    <a:pt x="151" y="623"/>
                  </a:cubicBezTo>
                  <a:cubicBezTo>
                    <a:pt x="88" y="582"/>
                    <a:pt x="88" y="582"/>
                    <a:pt x="88" y="582"/>
                  </a:cubicBezTo>
                  <a:cubicBezTo>
                    <a:pt x="99" y="548"/>
                    <a:pt x="99" y="548"/>
                    <a:pt x="99" y="548"/>
                  </a:cubicBezTo>
                  <a:cubicBezTo>
                    <a:pt x="125" y="454"/>
                    <a:pt x="125" y="454"/>
                    <a:pt x="125" y="454"/>
                  </a:cubicBezTo>
                  <a:cubicBezTo>
                    <a:pt x="94" y="365"/>
                    <a:pt x="94" y="365"/>
                    <a:pt x="94" y="365"/>
                  </a:cubicBezTo>
                  <a:cubicBezTo>
                    <a:pt x="58" y="365"/>
                    <a:pt x="58" y="365"/>
                    <a:pt x="58" y="365"/>
                  </a:cubicBezTo>
                  <a:cubicBezTo>
                    <a:pt x="37" y="334"/>
                    <a:pt x="37" y="334"/>
                    <a:pt x="37" y="334"/>
                  </a:cubicBezTo>
                  <a:cubicBezTo>
                    <a:pt x="58" y="282"/>
                    <a:pt x="58" y="282"/>
                    <a:pt x="58" y="282"/>
                  </a:cubicBezTo>
                  <a:cubicBezTo>
                    <a:pt x="11" y="266"/>
                    <a:pt x="11" y="266"/>
                    <a:pt x="11" y="266"/>
                  </a:cubicBezTo>
                  <a:cubicBezTo>
                    <a:pt x="0" y="178"/>
                    <a:pt x="0" y="178"/>
                    <a:pt x="0" y="178"/>
                  </a:cubicBezTo>
                  <a:cubicBezTo>
                    <a:pt x="9" y="161"/>
                    <a:pt x="9" y="161"/>
                    <a:pt x="9" y="161"/>
                  </a:cubicBezTo>
                  <a:cubicBezTo>
                    <a:pt x="12" y="155"/>
                    <a:pt x="12" y="155"/>
                    <a:pt x="12" y="155"/>
                  </a:cubicBezTo>
                  <a:cubicBezTo>
                    <a:pt x="26" y="131"/>
                    <a:pt x="26" y="131"/>
                    <a:pt x="26" y="131"/>
                  </a:cubicBezTo>
                  <a:cubicBezTo>
                    <a:pt x="37" y="129"/>
                    <a:pt x="37" y="129"/>
                    <a:pt x="37" y="129"/>
                  </a:cubicBezTo>
                  <a:cubicBezTo>
                    <a:pt x="78" y="125"/>
                    <a:pt x="78" y="125"/>
                    <a:pt x="78" y="125"/>
                  </a:cubicBezTo>
                  <a:cubicBezTo>
                    <a:pt x="115" y="89"/>
                    <a:pt x="115" y="89"/>
                    <a:pt x="115" y="89"/>
                  </a:cubicBezTo>
                  <a:cubicBezTo>
                    <a:pt x="151" y="105"/>
                    <a:pt x="151" y="105"/>
                    <a:pt x="151" y="105"/>
                  </a:cubicBezTo>
                  <a:cubicBezTo>
                    <a:pt x="188" y="89"/>
                    <a:pt x="188" y="89"/>
                    <a:pt x="188" y="89"/>
                  </a:cubicBezTo>
                  <a:cubicBezTo>
                    <a:pt x="188" y="47"/>
                    <a:pt x="188" y="47"/>
                    <a:pt x="188" y="47"/>
                  </a:cubicBezTo>
                  <a:cubicBezTo>
                    <a:pt x="266" y="5"/>
                    <a:pt x="266" y="5"/>
                    <a:pt x="266" y="5"/>
                  </a:cubicBezTo>
                  <a:cubicBezTo>
                    <a:pt x="287" y="42"/>
                    <a:pt x="287" y="42"/>
                    <a:pt x="287" y="42"/>
                  </a:cubicBezTo>
                  <a:cubicBezTo>
                    <a:pt x="303" y="68"/>
                    <a:pt x="303" y="68"/>
                    <a:pt x="303" y="68"/>
                  </a:cubicBezTo>
                  <a:cubicBezTo>
                    <a:pt x="360" y="58"/>
                    <a:pt x="360" y="58"/>
                    <a:pt x="360" y="58"/>
                  </a:cubicBezTo>
                  <a:cubicBezTo>
                    <a:pt x="391" y="0"/>
                    <a:pt x="391" y="0"/>
                    <a:pt x="391" y="0"/>
                  </a:cubicBezTo>
                  <a:cubicBezTo>
                    <a:pt x="438" y="11"/>
                    <a:pt x="438" y="11"/>
                    <a:pt x="438" y="11"/>
                  </a:cubicBezTo>
                  <a:cubicBezTo>
                    <a:pt x="459" y="63"/>
                    <a:pt x="459" y="63"/>
                    <a:pt x="459" y="63"/>
                  </a:cubicBezTo>
                  <a:cubicBezTo>
                    <a:pt x="506" y="68"/>
                    <a:pt x="506" y="68"/>
                    <a:pt x="506" y="68"/>
                  </a:cubicBezTo>
                  <a:cubicBezTo>
                    <a:pt x="543" y="32"/>
                    <a:pt x="543" y="32"/>
                    <a:pt x="543" y="32"/>
                  </a:cubicBezTo>
                  <a:cubicBezTo>
                    <a:pt x="587" y="36"/>
                    <a:pt x="587" y="36"/>
                    <a:pt x="587" y="36"/>
                  </a:cubicBezTo>
                  <a:cubicBezTo>
                    <a:pt x="603" y="75"/>
                    <a:pt x="603" y="75"/>
                    <a:pt x="603" y="75"/>
                  </a:cubicBezTo>
                  <a:cubicBezTo>
                    <a:pt x="599" y="127"/>
                    <a:pt x="599" y="127"/>
                    <a:pt x="599" y="127"/>
                  </a:cubicBezTo>
                  <a:cubicBezTo>
                    <a:pt x="639" y="191"/>
                    <a:pt x="639" y="191"/>
                    <a:pt x="639" y="191"/>
                  </a:cubicBezTo>
                  <a:cubicBezTo>
                    <a:pt x="652" y="199"/>
                    <a:pt x="652" y="199"/>
                    <a:pt x="652" y="199"/>
                  </a:cubicBezTo>
                  <a:cubicBezTo>
                    <a:pt x="683" y="219"/>
                    <a:pt x="683" y="219"/>
                    <a:pt x="683" y="219"/>
                  </a:cubicBezTo>
                  <a:cubicBezTo>
                    <a:pt x="683" y="219"/>
                    <a:pt x="707" y="275"/>
                    <a:pt x="711" y="279"/>
                  </a:cubicBezTo>
                  <a:cubicBezTo>
                    <a:pt x="715" y="283"/>
                    <a:pt x="747" y="295"/>
                    <a:pt x="747" y="295"/>
                  </a:cubicBezTo>
                  <a:cubicBezTo>
                    <a:pt x="707" y="319"/>
                    <a:pt x="707" y="319"/>
                    <a:pt x="707" y="319"/>
                  </a:cubicBezTo>
                  <a:cubicBezTo>
                    <a:pt x="731" y="387"/>
                    <a:pt x="731" y="387"/>
                    <a:pt x="731" y="387"/>
                  </a:cubicBezTo>
                  <a:cubicBezTo>
                    <a:pt x="723" y="435"/>
                    <a:pt x="723" y="435"/>
                    <a:pt x="723" y="435"/>
                  </a:cubicBezTo>
                  <a:lnTo>
                    <a:pt x="751" y="483"/>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41" name="===ภาคตะวันออก===">
              <a:extLst>
                <a:ext uri="{FF2B5EF4-FFF2-40B4-BE49-F238E27FC236}">
                  <a16:creationId xmlns:a16="http://schemas.microsoft.com/office/drawing/2014/main" id="{DA484AE0-8E78-45C1-8701-4132D04D8C7D}"/>
                </a:ext>
              </a:extLst>
            </p:cNvPr>
            <p:cNvSpPr txBox="1"/>
            <p:nvPr/>
          </p:nvSpPr>
          <p:spPr>
            <a:xfrm>
              <a:off x="4047793" y="3667214"/>
              <a:ext cx="736846" cy="284761"/>
            </a:xfrm>
            <a:prstGeom prst="rect">
              <a:avLst/>
            </a:prstGeom>
            <a:noFill/>
          </p:spPr>
          <p:txBody>
            <a:bodyPr wrap="none" rtlCol="0">
              <a:spAutoFit/>
            </a:bodyPr>
            <a:lstStyle/>
            <a:p>
              <a:r>
                <a:rPr lang="en-US" sz="1100" b="1" dirty="0">
                  <a:solidFill>
                    <a:srgbClr val="333333"/>
                  </a:solidFill>
                  <a:latin typeface="Arial" panose="020B0604020202020204" pitchFamily="34" charset="0"/>
                  <a:cs typeface="Arial" panose="020B0604020202020204" pitchFamily="34" charset="0"/>
                </a:rPr>
                <a:t>Eastern</a:t>
              </a:r>
            </a:p>
          </p:txBody>
        </p:sp>
        <p:sp>
          <p:nvSpPr>
            <p:cNvPr id="42" name="อุทัยธานี">
              <a:extLst>
                <a:ext uri="{FF2B5EF4-FFF2-40B4-BE49-F238E27FC236}">
                  <a16:creationId xmlns:a16="http://schemas.microsoft.com/office/drawing/2014/main" id="{0C51EBFE-45E2-4A24-B4C3-06E7FD4F1EC2}"/>
                </a:ext>
              </a:extLst>
            </p:cNvPr>
            <p:cNvSpPr>
              <a:spLocks/>
            </p:cNvSpPr>
            <p:nvPr/>
          </p:nvSpPr>
          <p:spPr bwMode="auto">
            <a:xfrm>
              <a:off x="2606656" y="2763718"/>
              <a:ext cx="400519" cy="316392"/>
            </a:xfrm>
            <a:custGeom>
              <a:avLst/>
              <a:gdLst>
                <a:gd name="T0" fmla="*/ 954 w 978"/>
                <a:gd name="T1" fmla="*/ 379 h 775"/>
                <a:gd name="T2" fmla="*/ 970 w 978"/>
                <a:gd name="T3" fmla="*/ 421 h 775"/>
                <a:gd name="T4" fmla="*/ 923 w 978"/>
                <a:gd name="T5" fmla="*/ 468 h 775"/>
                <a:gd name="T6" fmla="*/ 897 w 978"/>
                <a:gd name="T7" fmla="*/ 452 h 775"/>
                <a:gd name="T8" fmla="*/ 813 w 978"/>
                <a:gd name="T9" fmla="*/ 447 h 775"/>
                <a:gd name="T10" fmla="*/ 777 w 978"/>
                <a:gd name="T11" fmla="*/ 457 h 775"/>
                <a:gd name="T12" fmla="*/ 751 w 978"/>
                <a:gd name="T13" fmla="*/ 431 h 775"/>
                <a:gd name="T14" fmla="*/ 693 w 978"/>
                <a:gd name="T15" fmla="*/ 421 h 775"/>
                <a:gd name="T16" fmla="*/ 646 w 978"/>
                <a:gd name="T17" fmla="*/ 457 h 775"/>
                <a:gd name="T18" fmla="*/ 636 w 978"/>
                <a:gd name="T19" fmla="*/ 520 h 775"/>
                <a:gd name="T20" fmla="*/ 693 w 978"/>
                <a:gd name="T21" fmla="*/ 588 h 775"/>
                <a:gd name="T22" fmla="*/ 693 w 978"/>
                <a:gd name="T23" fmla="*/ 650 h 775"/>
                <a:gd name="T24" fmla="*/ 641 w 978"/>
                <a:gd name="T25" fmla="*/ 713 h 775"/>
                <a:gd name="T26" fmla="*/ 641 w 978"/>
                <a:gd name="T27" fmla="*/ 755 h 775"/>
                <a:gd name="T28" fmla="*/ 578 w 978"/>
                <a:gd name="T29" fmla="*/ 739 h 775"/>
                <a:gd name="T30" fmla="*/ 547 w 978"/>
                <a:gd name="T31" fmla="*/ 775 h 775"/>
                <a:gd name="T32" fmla="*/ 438 w 978"/>
                <a:gd name="T33" fmla="*/ 734 h 775"/>
                <a:gd name="T34" fmla="*/ 380 w 978"/>
                <a:gd name="T35" fmla="*/ 734 h 775"/>
                <a:gd name="T36" fmla="*/ 365 w 978"/>
                <a:gd name="T37" fmla="*/ 671 h 775"/>
                <a:gd name="T38" fmla="*/ 312 w 978"/>
                <a:gd name="T39" fmla="*/ 671 h 775"/>
                <a:gd name="T40" fmla="*/ 297 w 978"/>
                <a:gd name="T41" fmla="*/ 650 h 775"/>
                <a:gd name="T42" fmla="*/ 266 w 978"/>
                <a:gd name="T43" fmla="*/ 671 h 775"/>
                <a:gd name="T44" fmla="*/ 244 w 978"/>
                <a:gd name="T45" fmla="*/ 729 h 775"/>
                <a:gd name="T46" fmla="*/ 213 w 978"/>
                <a:gd name="T47" fmla="*/ 734 h 775"/>
                <a:gd name="T48" fmla="*/ 166 w 978"/>
                <a:gd name="T49" fmla="*/ 702 h 775"/>
                <a:gd name="T50" fmla="*/ 161 w 978"/>
                <a:gd name="T51" fmla="*/ 703 h 775"/>
                <a:gd name="T52" fmla="*/ 135 w 978"/>
                <a:gd name="T53" fmla="*/ 708 h 775"/>
                <a:gd name="T54" fmla="*/ 109 w 978"/>
                <a:gd name="T55" fmla="*/ 682 h 775"/>
                <a:gd name="T56" fmla="*/ 57 w 978"/>
                <a:gd name="T57" fmla="*/ 692 h 775"/>
                <a:gd name="T58" fmla="*/ 5 w 978"/>
                <a:gd name="T59" fmla="*/ 671 h 775"/>
                <a:gd name="T60" fmla="*/ 0 w 978"/>
                <a:gd name="T61" fmla="*/ 588 h 775"/>
                <a:gd name="T62" fmla="*/ 10 w 978"/>
                <a:gd name="T63" fmla="*/ 489 h 775"/>
                <a:gd name="T64" fmla="*/ 36 w 978"/>
                <a:gd name="T65" fmla="*/ 452 h 775"/>
                <a:gd name="T66" fmla="*/ 31 w 978"/>
                <a:gd name="T67" fmla="*/ 405 h 775"/>
                <a:gd name="T68" fmla="*/ 57 w 978"/>
                <a:gd name="T69" fmla="*/ 363 h 775"/>
                <a:gd name="T70" fmla="*/ 46 w 978"/>
                <a:gd name="T71" fmla="*/ 296 h 775"/>
                <a:gd name="T72" fmla="*/ 67 w 978"/>
                <a:gd name="T73" fmla="*/ 264 h 775"/>
                <a:gd name="T74" fmla="*/ 46 w 978"/>
                <a:gd name="T75" fmla="*/ 228 h 775"/>
                <a:gd name="T76" fmla="*/ 41 w 978"/>
                <a:gd name="T77" fmla="*/ 196 h 775"/>
                <a:gd name="T78" fmla="*/ 88 w 978"/>
                <a:gd name="T79" fmla="*/ 170 h 775"/>
                <a:gd name="T80" fmla="*/ 88 w 978"/>
                <a:gd name="T81" fmla="*/ 97 h 775"/>
                <a:gd name="T82" fmla="*/ 119 w 978"/>
                <a:gd name="T83" fmla="*/ 66 h 775"/>
                <a:gd name="T84" fmla="*/ 119 w 978"/>
                <a:gd name="T85" fmla="*/ 0 h 775"/>
                <a:gd name="T86" fmla="*/ 182 w 978"/>
                <a:gd name="T87" fmla="*/ 14 h 775"/>
                <a:gd name="T88" fmla="*/ 208 w 978"/>
                <a:gd name="T89" fmla="*/ 61 h 775"/>
                <a:gd name="T90" fmla="*/ 307 w 978"/>
                <a:gd name="T91" fmla="*/ 97 h 775"/>
                <a:gd name="T92" fmla="*/ 323 w 978"/>
                <a:gd name="T93" fmla="*/ 144 h 775"/>
                <a:gd name="T94" fmla="*/ 401 w 978"/>
                <a:gd name="T95" fmla="*/ 207 h 775"/>
                <a:gd name="T96" fmla="*/ 464 w 978"/>
                <a:gd name="T97" fmla="*/ 207 h 775"/>
                <a:gd name="T98" fmla="*/ 599 w 978"/>
                <a:gd name="T99" fmla="*/ 113 h 775"/>
                <a:gd name="T100" fmla="*/ 662 w 978"/>
                <a:gd name="T101" fmla="*/ 97 h 775"/>
                <a:gd name="T102" fmla="*/ 751 w 978"/>
                <a:gd name="T103" fmla="*/ 155 h 775"/>
                <a:gd name="T104" fmla="*/ 761 w 978"/>
                <a:gd name="T105" fmla="*/ 118 h 775"/>
                <a:gd name="T106" fmla="*/ 797 w 978"/>
                <a:gd name="T107" fmla="*/ 97 h 775"/>
                <a:gd name="T108" fmla="*/ 824 w 978"/>
                <a:gd name="T109" fmla="*/ 129 h 775"/>
                <a:gd name="T110" fmla="*/ 824 w 978"/>
                <a:gd name="T111" fmla="*/ 207 h 775"/>
                <a:gd name="T112" fmla="*/ 826 w 978"/>
                <a:gd name="T113" fmla="*/ 234 h 775"/>
                <a:gd name="T114" fmla="*/ 829 w 978"/>
                <a:gd name="T115" fmla="*/ 264 h 775"/>
                <a:gd name="T116" fmla="*/ 886 w 978"/>
                <a:gd name="T117" fmla="*/ 275 h 775"/>
                <a:gd name="T118" fmla="*/ 928 w 978"/>
                <a:gd name="T119" fmla="*/ 296 h 775"/>
                <a:gd name="T120" fmla="*/ 928 w 978"/>
                <a:gd name="T121" fmla="*/ 332 h 775"/>
                <a:gd name="T122" fmla="*/ 978 w 978"/>
                <a:gd name="T123" fmla="*/ 346 h 775"/>
                <a:gd name="T124" fmla="*/ 954 w 978"/>
                <a:gd name="T125" fmla="*/ 379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8" h="775">
                  <a:moveTo>
                    <a:pt x="954" y="379"/>
                  </a:moveTo>
                  <a:cubicBezTo>
                    <a:pt x="970" y="421"/>
                    <a:pt x="970" y="421"/>
                    <a:pt x="970" y="421"/>
                  </a:cubicBezTo>
                  <a:cubicBezTo>
                    <a:pt x="923" y="468"/>
                    <a:pt x="923" y="468"/>
                    <a:pt x="923" y="468"/>
                  </a:cubicBezTo>
                  <a:cubicBezTo>
                    <a:pt x="897" y="452"/>
                    <a:pt x="897" y="452"/>
                    <a:pt x="897" y="452"/>
                  </a:cubicBezTo>
                  <a:cubicBezTo>
                    <a:pt x="813" y="447"/>
                    <a:pt x="813" y="447"/>
                    <a:pt x="813" y="447"/>
                  </a:cubicBezTo>
                  <a:cubicBezTo>
                    <a:pt x="777" y="457"/>
                    <a:pt x="777" y="457"/>
                    <a:pt x="777" y="457"/>
                  </a:cubicBezTo>
                  <a:cubicBezTo>
                    <a:pt x="751" y="431"/>
                    <a:pt x="751" y="431"/>
                    <a:pt x="751" y="431"/>
                  </a:cubicBezTo>
                  <a:cubicBezTo>
                    <a:pt x="693" y="421"/>
                    <a:pt x="693" y="421"/>
                    <a:pt x="693" y="421"/>
                  </a:cubicBezTo>
                  <a:cubicBezTo>
                    <a:pt x="646" y="457"/>
                    <a:pt x="646" y="457"/>
                    <a:pt x="646" y="457"/>
                  </a:cubicBezTo>
                  <a:cubicBezTo>
                    <a:pt x="636" y="520"/>
                    <a:pt x="636" y="520"/>
                    <a:pt x="636" y="520"/>
                  </a:cubicBezTo>
                  <a:cubicBezTo>
                    <a:pt x="693" y="588"/>
                    <a:pt x="693" y="588"/>
                    <a:pt x="693" y="588"/>
                  </a:cubicBezTo>
                  <a:cubicBezTo>
                    <a:pt x="693" y="650"/>
                    <a:pt x="693" y="650"/>
                    <a:pt x="693" y="650"/>
                  </a:cubicBezTo>
                  <a:cubicBezTo>
                    <a:pt x="641" y="713"/>
                    <a:pt x="641" y="713"/>
                    <a:pt x="641" y="713"/>
                  </a:cubicBezTo>
                  <a:cubicBezTo>
                    <a:pt x="641" y="755"/>
                    <a:pt x="641" y="755"/>
                    <a:pt x="641" y="755"/>
                  </a:cubicBezTo>
                  <a:cubicBezTo>
                    <a:pt x="578" y="739"/>
                    <a:pt x="578" y="739"/>
                    <a:pt x="578" y="739"/>
                  </a:cubicBezTo>
                  <a:cubicBezTo>
                    <a:pt x="547" y="775"/>
                    <a:pt x="547" y="775"/>
                    <a:pt x="547" y="775"/>
                  </a:cubicBezTo>
                  <a:cubicBezTo>
                    <a:pt x="438" y="734"/>
                    <a:pt x="438" y="734"/>
                    <a:pt x="438" y="734"/>
                  </a:cubicBezTo>
                  <a:cubicBezTo>
                    <a:pt x="380" y="734"/>
                    <a:pt x="380" y="734"/>
                    <a:pt x="380" y="734"/>
                  </a:cubicBezTo>
                  <a:cubicBezTo>
                    <a:pt x="365" y="671"/>
                    <a:pt x="365" y="671"/>
                    <a:pt x="365" y="671"/>
                  </a:cubicBezTo>
                  <a:cubicBezTo>
                    <a:pt x="312" y="671"/>
                    <a:pt x="312" y="671"/>
                    <a:pt x="312" y="671"/>
                  </a:cubicBezTo>
                  <a:cubicBezTo>
                    <a:pt x="297" y="650"/>
                    <a:pt x="297" y="650"/>
                    <a:pt x="297" y="650"/>
                  </a:cubicBezTo>
                  <a:cubicBezTo>
                    <a:pt x="266" y="671"/>
                    <a:pt x="266" y="671"/>
                    <a:pt x="266" y="671"/>
                  </a:cubicBezTo>
                  <a:cubicBezTo>
                    <a:pt x="244" y="729"/>
                    <a:pt x="244" y="729"/>
                    <a:pt x="244" y="729"/>
                  </a:cubicBezTo>
                  <a:cubicBezTo>
                    <a:pt x="213" y="734"/>
                    <a:pt x="213" y="734"/>
                    <a:pt x="213" y="734"/>
                  </a:cubicBezTo>
                  <a:cubicBezTo>
                    <a:pt x="166" y="702"/>
                    <a:pt x="166" y="702"/>
                    <a:pt x="166" y="702"/>
                  </a:cubicBezTo>
                  <a:cubicBezTo>
                    <a:pt x="161" y="703"/>
                    <a:pt x="161" y="703"/>
                    <a:pt x="161" y="703"/>
                  </a:cubicBezTo>
                  <a:cubicBezTo>
                    <a:pt x="135" y="708"/>
                    <a:pt x="135" y="708"/>
                    <a:pt x="135" y="708"/>
                  </a:cubicBezTo>
                  <a:cubicBezTo>
                    <a:pt x="109" y="682"/>
                    <a:pt x="109" y="682"/>
                    <a:pt x="109" y="682"/>
                  </a:cubicBezTo>
                  <a:cubicBezTo>
                    <a:pt x="57" y="692"/>
                    <a:pt x="57" y="692"/>
                    <a:pt x="57" y="692"/>
                  </a:cubicBezTo>
                  <a:cubicBezTo>
                    <a:pt x="5" y="671"/>
                    <a:pt x="5" y="671"/>
                    <a:pt x="5" y="671"/>
                  </a:cubicBezTo>
                  <a:cubicBezTo>
                    <a:pt x="0" y="588"/>
                    <a:pt x="0" y="588"/>
                    <a:pt x="0" y="588"/>
                  </a:cubicBezTo>
                  <a:cubicBezTo>
                    <a:pt x="10" y="489"/>
                    <a:pt x="10" y="489"/>
                    <a:pt x="10" y="489"/>
                  </a:cubicBezTo>
                  <a:cubicBezTo>
                    <a:pt x="36" y="452"/>
                    <a:pt x="36" y="452"/>
                    <a:pt x="36" y="452"/>
                  </a:cubicBezTo>
                  <a:cubicBezTo>
                    <a:pt x="31" y="405"/>
                    <a:pt x="31" y="405"/>
                    <a:pt x="31" y="405"/>
                  </a:cubicBezTo>
                  <a:cubicBezTo>
                    <a:pt x="57" y="363"/>
                    <a:pt x="57" y="363"/>
                    <a:pt x="57" y="363"/>
                  </a:cubicBezTo>
                  <a:cubicBezTo>
                    <a:pt x="46" y="296"/>
                    <a:pt x="46" y="296"/>
                    <a:pt x="46" y="296"/>
                  </a:cubicBezTo>
                  <a:cubicBezTo>
                    <a:pt x="67" y="264"/>
                    <a:pt x="67" y="264"/>
                    <a:pt x="67" y="264"/>
                  </a:cubicBezTo>
                  <a:cubicBezTo>
                    <a:pt x="46" y="228"/>
                    <a:pt x="46" y="228"/>
                    <a:pt x="46" y="228"/>
                  </a:cubicBezTo>
                  <a:cubicBezTo>
                    <a:pt x="41" y="196"/>
                    <a:pt x="41" y="196"/>
                    <a:pt x="41" y="196"/>
                  </a:cubicBezTo>
                  <a:cubicBezTo>
                    <a:pt x="88" y="170"/>
                    <a:pt x="88" y="170"/>
                    <a:pt x="88" y="170"/>
                  </a:cubicBezTo>
                  <a:cubicBezTo>
                    <a:pt x="88" y="97"/>
                    <a:pt x="88" y="97"/>
                    <a:pt x="88" y="97"/>
                  </a:cubicBezTo>
                  <a:cubicBezTo>
                    <a:pt x="119" y="66"/>
                    <a:pt x="119" y="66"/>
                    <a:pt x="119" y="66"/>
                  </a:cubicBezTo>
                  <a:cubicBezTo>
                    <a:pt x="119" y="0"/>
                    <a:pt x="119" y="0"/>
                    <a:pt x="119" y="0"/>
                  </a:cubicBezTo>
                  <a:cubicBezTo>
                    <a:pt x="182" y="14"/>
                    <a:pt x="182" y="14"/>
                    <a:pt x="182" y="14"/>
                  </a:cubicBezTo>
                  <a:cubicBezTo>
                    <a:pt x="208" y="61"/>
                    <a:pt x="208" y="61"/>
                    <a:pt x="208" y="61"/>
                  </a:cubicBezTo>
                  <a:cubicBezTo>
                    <a:pt x="307" y="97"/>
                    <a:pt x="307" y="97"/>
                    <a:pt x="307" y="97"/>
                  </a:cubicBezTo>
                  <a:cubicBezTo>
                    <a:pt x="323" y="144"/>
                    <a:pt x="323" y="144"/>
                    <a:pt x="323" y="144"/>
                  </a:cubicBezTo>
                  <a:cubicBezTo>
                    <a:pt x="401" y="207"/>
                    <a:pt x="401" y="207"/>
                    <a:pt x="401" y="207"/>
                  </a:cubicBezTo>
                  <a:cubicBezTo>
                    <a:pt x="464" y="207"/>
                    <a:pt x="464" y="207"/>
                    <a:pt x="464" y="207"/>
                  </a:cubicBezTo>
                  <a:cubicBezTo>
                    <a:pt x="599" y="113"/>
                    <a:pt x="599" y="113"/>
                    <a:pt x="599" y="113"/>
                  </a:cubicBezTo>
                  <a:cubicBezTo>
                    <a:pt x="662" y="97"/>
                    <a:pt x="662" y="97"/>
                    <a:pt x="662" y="97"/>
                  </a:cubicBezTo>
                  <a:cubicBezTo>
                    <a:pt x="751" y="155"/>
                    <a:pt x="751" y="155"/>
                    <a:pt x="751" y="155"/>
                  </a:cubicBezTo>
                  <a:cubicBezTo>
                    <a:pt x="761" y="118"/>
                    <a:pt x="761" y="118"/>
                    <a:pt x="761" y="118"/>
                  </a:cubicBezTo>
                  <a:cubicBezTo>
                    <a:pt x="797" y="97"/>
                    <a:pt x="797" y="97"/>
                    <a:pt x="797" y="97"/>
                  </a:cubicBezTo>
                  <a:cubicBezTo>
                    <a:pt x="824" y="129"/>
                    <a:pt x="824" y="129"/>
                    <a:pt x="824" y="129"/>
                  </a:cubicBezTo>
                  <a:cubicBezTo>
                    <a:pt x="824" y="207"/>
                    <a:pt x="824" y="207"/>
                    <a:pt x="824" y="207"/>
                  </a:cubicBezTo>
                  <a:cubicBezTo>
                    <a:pt x="826" y="234"/>
                    <a:pt x="826" y="234"/>
                    <a:pt x="826" y="234"/>
                  </a:cubicBezTo>
                  <a:cubicBezTo>
                    <a:pt x="829" y="264"/>
                    <a:pt x="829" y="264"/>
                    <a:pt x="829" y="264"/>
                  </a:cubicBezTo>
                  <a:cubicBezTo>
                    <a:pt x="886" y="275"/>
                    <a:pt x="886" y="275"/>
                    <a:pt x="886" y="275"/>
                  </a:cubicBezTo>
                  <a:cubicBezTo>
                    <a:pt x="928" y="296"/>
                    <a:pt x="928" y="296"/>
                    <a:pt x="928" y="296"/>
                  </a:cubicBezTo>
                  <a:cubicBezTo>
                    <a:pt x="928" y="296"/>
                    <a:pt x="923" y="327"/>
                    <a:pt x="928" y="332"/>
                  </a:cubicBezTo>
                  <a:cubicBezTo>
                    <a:pt x="932" y="336"/>
                    <a:pt x="964" y="343"/>
                    <a:pt x="978" y="346"/>
                  </a:cubicBezTo>
                  <a:lnTo>
                    <a:pt x="954" y="379"/>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43" name="อ่างทอง">
              <a:extLst>
                <a:ext uri="{FF2B5EF4-FFF2-40B4-BE49-F238E27FC236}">
                  <a16:creationId xmlns:a16="http://schemas.microsoft.com/office/drawing/2014/main" id="{01F9E19D-1DCC-4DE9-BF7B-5A0FFFB15F57}"/>
                </a:ext>
              </a:extLst>
            </p:cNvPr>
            <p:cNvSpPr>
              <a:spLocks/>
            </p:cNvSpPr>
            <p:nvPr/>
          </p:nvSpPr>
          <p:spPr bwMode="auto">
            <a:xfrm>
              <a:off x="3036436" y="3134976"/>
              <a:ext cx="118876" cy="133507"/>
            </a:xfrm>
            <a:custGeom>
              <a:avLst/>
              <a:gdLst>
                <a:gd name="T0" fmla="*/ 271 w 292"/>
                <a:gd name="T1" fmla="*/ 140 h 327"/>
                <a:gd name="T2" fmla="*/ 255 w 292"/>
                <a:gd name="T3" fmla="*/ 192 h 327"/>
                <a:gd name="T4" fmla="*/ 271 w 292"/>
                <a:gd name="T5" fmla="*/ 234 h 327"/>
                <a:gd name="T6" fmla="*/ 271 w 292"/>
                <a:gd name="T7" fmla="*/ 296 h 327"/>
                <a:gd name="T8" fmla="*/ 250 w 292"/>
                <a:gd name="T9" fmla="*/ 327 h 327"/>
                <a:gd name="T10" fmla="*/ 203 w 292"/>
                <a:gd name="T11" fmla="*/ 322 h 327"/>
                <a:gd name="T12" fmla="*/ 208 w 292"/>
                <a:gd name="T13" fmla="*/ 280 h 327"/>
                <a:gd name="T14" fmla="*/ 177 w 292"/>
                <a:gd name="T15" fmla="*/ 265 h 327"/>
                <a:gd name="T16" fmla="*/ 151 w 292"/>
                <a:gd name="T17" fmla="*/ 270 h 327"/>
                <a:gd name="T18" fmla="*/ 115 w 292"/>
                <a:gd name="T19" fmla="*/ 286 h 327"/>
                <a:gd name="T20" fmla="*/ 68 w 292"/>
                <a:gd name="T21" fmla="*/ 275 h 327"/>
                <a:gd name="T22" fmla="*/ 38 w 292"/>
                <a:gd name="T23" fmla="*/ 291 h 327"/>
                <a:gd name="T24" fmla="*/ 36 w 292"/>
                <a:gd name="T25" fmla="*/ 270 h 327"/>
                <a:gd name="T26" fmla="*/ 11 w 292"/>
                <a:gd name="T27" fmla="*/ 237 h 327"/>
                <a:gd name="T28" fmla="*/ 0 w 292"/>
                <a:gd name="T29" fmla="*/ 223 h 327"/>
                <a:gd name="T30" fmla="*/ 10 w 292"/>
                <a:gd name="T31" fmla="*/ 187 h 327"/>
                <a:gd name="T32" fmla="*/ 10 w 292"/>
                <a:gd name="T33" fmla="*/ 155 h 327"/>
                <a:gd name="T34" fmla="*/ 26 w 292"/>
                <a:gd name="T35" fmla="*/ 114 h 327"/>
                <a:gd name="T36" fmla="*/ 5 w 292"/>
                <a:gd name="T37" fmla="*/ 41 h 327"/>
                <a:gd name="T38" fmla="*/ 19 w 292"/>
                <a:gd name="T39" fmla="*/ 0 h 327"/>
                <a:gd name="T40" fmla="*/ 89 w 292"/>
                <a:gd name="T41" fmla="*/ 20 h 327"/>
                <a:gd name="T42" fmla="*/ 120 w 292"/>
                <a:gd name="T43" fmla="*/ 9 h 327"/>
                <a:gd name="T44" fmla="*/ 193 w 292"/>
                <a:gd name="T45" fmla="*/ 67 h 327"/>
                <a:gd name="T46" fmla="*/ 250 w 292"/>
                <a:gd name="T47" fmla="*/ 83 h 327"/>
                <a:gd name="T48" fmla="*/ 250 w 292"/>
                <a:gd name="T49" fmla="*/ 87 h 327"/>
                <a:gd name="T50" fmla="*/ 287 w 292"/>
                <a:gd name="T51" fmla="*/ 124 h 327"/>
                <a:gd name="T52" fmla="*/ 292 w 292"/>
                <a:gd name="T53" fmla="*/ 125 h 327"/>
                <a:gd name="T54" fmla="*/ 271 w 292"/>
                <a:gd name="T55" fmla="*/ 14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327">
                  <a:moveTo>
                    <a:pt x="271" y="140"/>
                  </a:moveTo>
                  <a:cubicBezTo>
                    <a:pt x="271" y="140"/>
                    <a:pt x="255" y="187"/>
                    <a:pt x="255" y="192"/>
                  </a:cubicBezTo>
                  <a:cubicBezTo>
                    <a:pt x="255" y="197"/>
                    <a:pt x="271" y="234"/>
                    <a:pt x="271" y="234"/>
                  </a:cubicBezTo>
                  <a:cubicBezTo>
                    <a:pt x="271" y="296"/>
                    <a:pt x="271" y="296"/>
                    <a:pt x="271" y="296"/>
                  </a:cubicBezTo>
                  <a:cubicBezTo>
                    <a:pt x="250" y="327"/>
                    <a:pt x="250" y="327"/>
                    <a:pt x="250" y="327"/>
                  </a:cubicBezTo>
                  <a:cubicBezTo>
                    <a:pt x="250" y="327"/>
                    <a:pt x="208" y="327"/>
                    <a:pt x="203" y="322"/>
                  </a:cubicBezTo>
                  <a:cubicBezTo>
                    <a:pt x="198" y="317"/>
                    <a:pt x="208" y="280"/>
                    <a:pt x="208" y="280"/>
                  </a:cubicBezTo>
                  <a:cubicBezTo>
                    <a:pt x="177" y="265"/>
                    <a:pt x="177" y="265"/>
                    <a:pt x="177" y="265"/>
                  </a:cubicBezTo>
                  <a:cubicBezTo>
                    <a:pt x="151" y="270"/>
                    <a:pt x="151" y="270"/>
                    <a:pt x="151" y="270"/>
                  </a:cubicBezTo>
                  <a:cubicBezTo>
                    <a:pt x="115" y="286"/>
                    <a:pt x="115" y="286"/>
                    <a:pt x="115" y="286"/>
                  </a:cubicBezTo>
                  <a:cubicBezTo>
                    <a:pt x="68" y="275"/>
                    <a:pt x="68" y="275"/>
                    <a:pt x="68" y="275"/>
                  </a:cubicBezTo>
                  <a:cubicBezTo>
                    <a:pt x="38" y="291"/>
                    <a:pt x="38" y="291"/>
                    <a:pt x="38" y="291"/>
                  </a:cubicBezTo>
                  <a:cubicBezTo>
                    <a:pt x="36" y="270"/>
                    <a:pt x="36" y="270"/>
                    <a:pt x="36" y="270"/>
                  </a:cubicBezTo>
                  <a:cubicBezTo>
                    <a:pt x="11" y="237"/>
                    <a:pt x="11" y="237"/>
                    <a:pt x="11" y="237"/>
                  </a:cubicBezTo>
                  <a:cubicBezTo>
                    <a:pt x="0" y="223"/>
                    <a:pt x="0" y="223"/>
                    <a:pt x="0" y="223"/>
                  </a:cubicBezTo>
                  <a:cubicBezTo>
                    <a:pt x="10" y="187"/>
                    <a:pt x="10" y="187"/>
                    <a:pt x="10" y="187"/>
                  </a:cubicBezTo>
                  <a:cubicBezTo>
                    <a:pt x="10" y="155"/>
                    <a:pt x="10" y="155"/>
                    <a:pt x="10" y="155"/>
                  </a:cubicBezTo>
                  <a:cubicBezTo>
                    <a:pt x="26" y="114"/>
                    <a:pt x="26" y="114"/>
                    <a:pt x="26" y="114"/>
                  </a:cubicBezTo>
                  <a:cubicBezTo>
                    <a:pt x="5" y="41"/>
                    <a:pt x="5" y="41"/>
                    <a:pt x="5" y="41"/>
                  </a:cubicBezTo>
                  <a:cubicBezTo>
                    <a:pt x="19" y="0"/>
                    <a:pt x="19" y="0"/>
                    <a:pt x="19" y="0"/>
                  </a:cubicBezTo>
                  <a:cubicBezTo>
                    <a:pt x="89" y="20"/>
                    <a:pt x="89" y="20"/>
                    <a:pt x="89" y="20"/>
                  </a:cubicBezTo>
                  <a:cubicBezTo>
                    <a:pt x="120" y="9"/>
                    <a:pt x="120" y="9"/>
                    <a:pt x="120" y="9"/>
                  </a:cubicBezTo>
                  <a:cubicBezTo>
                    <a:pt x="193" y="67"/>
                    <a:pt x="193" y="67"/>
                    <a:pt x="193" y="67"/>
                  </a:cubicBezTo>
                  <a:cubicBezTo>
                    <a:pt x="250" y="83"/>
                    <a:pt x="250" y="83"/>
                    <a:pt x="250" y="83"/>
                  </a:cubicBezTo>
                  <a:cubicBezTo>
                    <a:pt x="250" y="87"/>
                    <a:pt x="250" y="87"/>
                    <a:pt x="250" y="87"/>
                  </a:cubicBezTo>
                  <a:cubicBezTo>
                    <a:pt x="287" y="124"/>
                    <a:pt x="287" y="124"/>
                    <a:pt x="287" y="124"/>
                  </a:cubicBezTo>
                  <a:cubicBezTo>
                    <a:pt x="292" y="125"/>
                    <a:pt x="292" y="125"/>
                    <a:pt x="292" y="125"/>
                  </a:cubicBezTo>
                  <a:lnTo>
                    <a:pt x="271" y="140"/>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44" name="สระบุรี">
              <a:extLst>
                <a:ext uri="{FF2B5EF4-FFF2-40B4-BE49-F238E27FC236}">
                  <a16:creationId xmlns:a16="http://schemas.microsoft.com/office/drawing/2014/main" id="{47D62EEE-3F2C-4307-9F6C-67E76A4FA4EC}"/>
                </a:ext>
              </a:extLst>
            </p:cNvPr>
            <p:cNvSpPr>
              <a:spLocks/>
            </p:cNvSpPr>
            <p:nvPr/>
          </p:nvSpPr>
          <p:spPr bwMode="auto">
            <a:xfrm>
              <a:off x="3169943" y="3043533"/>
              <a:ext cx="320050" cy="298104"/>
            </a:xfrm>
            <a:custGeom>
              <a:avLst/>
              <a:gdLst>
                <a:gd name="T0" fmla="*/ 689 w 783"/>
                <a:gd name="T1" fmla="*/ 229 h 730"/>
                <a:gd name="T2" fmla="*/ 558 w 783"/>
                <a:gd name="T3" fmla="*/ 266 h 730"/>
                <a:gd name="T4" fmla="*/ 569 w 783"/>
                <a:gd name="T5" fmla="*/ 344 h 730"/>
                <a:gd name="T6" fmla="*/ 553 w 783"/>
                <a:gd name="T7" fmla="*/ 438 h 730"/>
                <a:gd name="T8" fmla="*/ 595 w 783"/>
                <a:gd name="T9" fmla="*/ 516 h 730"/>
                <a:gd name="T10" fmla="*/ 564 w 783"/>
                <a:gd name="T11" fmla="*/ 563 h 730"/>
                <a:gd name="T12" fmla="*/ 569 w 783"/>
                <a:gd name="T13" fmla="*/ 620 h 730"/>
                <a:gd name="T14" fmla="*/ 512 w 783"/>
                <a:gd name="T15" fmla="*/ 620 h 730"/>
                <a:gd name="T16" fmla="*/ 439 w 783"/>
                <a:gd name="T17" fmla="*/ 641 h 730"/>
                <a:gd name="T18" fmla="*/ 351 w 783"/>
                <a:gd name="T19" fmla="*/ 684 h 730"/>
                <a:gd name="T20" fmla="*/ 345 w 783"/>
                <a:gd name="T21" fmla="*/ 711 h 730"/>
                <a:gd name="T22" fmla="*/ 266 w 783"/>
                <a:gd name="T23" fmla="*/ 709 h 730"/>
                <a:gd name="T24" fmla="*/ 225 w 783"/>
                <a:gd name="T25" fmla="*/ 662 h 730"/>
                <a:gd name="T26" fmla="*/ 196 w 783"/>
                <a:gd name="T27" fmla="*/ 600 h 730"/>
                <a:gd name="T28" fmla="*/ 173 w 783"/>
                <a:gd name="T29" fmla="*/ 573 h 730"/>
                <a:gd name="T30" fmla="*/ 162 w 783"/>
                <a:gd name="T31" fmla="*/ 479 h 730"/>
                <a:gd name="T32" fmla="*/ 193 w 783"/>
                <a:gd name="T33" fmla="*/ 432 h 730"/>
                <a:gd name="T34" fmla="*/ 110 w 783"/>
                <a:gd name="T35" fmla="*/ 422 h 730"/>
                <a:gd name="T36" fmla="*/ 37 w 783"/>
                <a:gd name="T37" fmla="*/ 438 h 730"/>
                <a:gd name="T38" fmla="*/ 25 w 783"/>
                <a:gd name="T39" fmla="*/ 358 h 730"/>
                <a:gd name="T40" fmla="*/ 70 w 783"/>
                <a:gd name="T41" fmla="*/ 321 h 730"/>
                <a:gd name="T42" fmla="*/ 110 w 783"/>
                <a:gd name="T43" fmla="*/ 239 h 730"/>
                <a:gd name="T44" fmla="*/ 193 w 783"/>
                <a:gd name="T45" fmla="*/ 219 h 730"/>
                <a:gd name="T46" fmla="*/ 266 w 783"/>
                <a:gd name="T47" fmla="*/ 250 h 730"/>
                <a:gd name="T48" fmla="*/ 334 w 783"/>
                <a:gd name="T49" fmla="*/ 271 h 730"/>
                <a:gd name="T50" fmla="*/ 444 w 783"/>
                <a:gd name="T51" fmla="*/ 250 h 730"/>
                <a:gd name="T52" fmla="*/ 454 w 783"/>
                <a:gd name="T53" fmla="*/ 146 h 730"/>
                <a:gd name="T54" fmla="*/ 517 w 783"/>
                <a:gd name="T55" fmla="*/ 135 h 730"/>
                <a:gd name="T56" fmla="*/ 626 w 783"/>
                <a:gd name="T57" fmla="*/ 119 h 730"/>
                <a:gd name="T58" fmla="*/ 684 w 783"/>
                <a:gd name="T59" fmla="*/ 62 h 730"/>
                <a:gd name="T60" fmla="*/ 710 w 783"/>
                <a:gd name="T61" fmla="*/ 0 h 730"/>
                <a:gd name="T62" fmla="*/ 783 w 783"/>
                <a:gd name="T63" fmla="*/ 172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3" h="730">
                  <a:moveTo>
                    <a:pt x="783" y="172"/>
                  </a:moveTo>
                  <a:cubicBezTo>
                    <a:pt x="689" y="229"/>
                    <a:pt x="689" y="229"/>
                    <a:pt x="689" y="229"/>
                  </a:cubicBezTo>
                  <a:cubicBezTo>
                    <a:pt x="637" y="286"/>
                    <a:pt x="637" y="286"/>
                    <a:pt x="637" y="286"/>
                  </a:cubicBezTo>
                  <a:cubicBezTo>
                    <a:pt x="558" y="266"/>
                    <a:pt x="558" y="266"/>
                    <a:pt x="558" y="266"/>
                  </a:cubicBezTo>
                  <a:cubicBezTo>
                    <a:pt x="548" y="292"/>
                    <a:pt x="548" y="292"/>
                    <a:pt x="548" y="292"/>
                  </a:cubicBezTo>
                  <a:cubicBezTo>
                    <a:pt x="569" y="344"/>
                    <a:pt x="569" y="344"/>
                    <a:pt x="569" y="344"/>
                  </a:cubicBezTo>
                  <a:cubicBezTo>
                    <a:pt x="574" y="412"/>
                    <a:pt x="574" y="412"/>
                    <a:pt x="574" y="412"/>
                  </a:cubicBezTo>
                  <a:cubicBezTo>
                    <a:pt x="553" y="438"/>
                    <a:pt x="553" y="438"/>
                    <a:pt x="553" y="438"/>
                  </a:cubicBezTo>
                  <a:cubicBezTo>
                    <a:pt x="548" y="469"/>
                    <a:pt x="548" y="469"/>
                    <a:pt x="548" y="469"/>
                  </a:cubicBezTo>
                  <a:cubicBezTo>
                    <a:pt x="595" y="516"/>
                    <a:pt x="595" y="516"/>
                    <a:pt x="595" y="516"/>
                  </a:cubicBezTo>
                  <a:cubicBezTo>
                    <a:pt x="585" y="558"/>
                    <a:pt x="585" y="558"/>
                    <a:pt x="585" y="558"/>
                  </a:cubicBezTo>
                  <a:cubicBezTo>
                    <a:pt x="564" y="563"/>
                    <a:pt x="564" y="563"/>
                    <a:pt x="564" y="563"/>
                  </a:cubicBezTo>
                  <a:cubicBezTo>
                    <a:pt x="558" y="589"/>
                    <a:pt x="558" y="589"/>
                    <a:pt x="558" y="589"/>
                  </a:cubicBezTo>
                  <a:cubicBezTo>
                    <a:pt x="569" y="620"/>
                    <a:pt x="569" y="620"/>
                    <a:pt x="569" y="620"/>
                  </a:cubicBezTo>
                  <a:cubicBezTo>
                    <a:pt x="538" y="641"/>
                    <a:pt x="538" y="641"/>
                    <a:pt x="538" y="641"/>
                  </a:cubicBezTo>
                  <a:cubicBezTo>
                    <a:pt x="512" y="620"/>
                    <a:pt x="512" y="620"/>
                    <a:pt x="512" y="620"/>
                  </a:cubicBezTo>
                  <a:cubicBezTo>
                    <a:pt x="433" y="578"/>
                    <a:pt x="433" y="578"/>
                    <a:pt x="433" y="578"/>
                  </a:cubicBezTo>
                  <a:cubicBezTo>
                    <a:pt x="439" y="641"/>
                    <a:pt x="439" y="641"/>
                    <a:pt x="439" y="641"/>
                  </a:cubicBezTo>
                  <a:cubicBezTo>
                    <a:pt x="386" y="688"/>
                    <a:pt x="386" y="688"/>
                    <a:pt x="386" y="688"/>
                  </a:cubicBezTo>
                  <a:cubicBezTo>
                    <a:pt x="351" y="684"/>
                    <a:pt x="351" y="684"/>
                    <a:pt x="351" y="684"/>
                  </a:cubicBezTo>
                  <a:cubicBezTo>
                    <a:pt x="345" y="683"/>
                    <a:pt x="345" y="683"/>
                    <a:pt x="345" y="683"/>
                  </a:cubicBezTo>
                  <a:cubicBezTo>
                    <a:pt x="345" y="711"/>
                    <a:pt x="345" y="711"/>
                    <a:pt x="345" y="711"/>
                  </a:cubicBezTo>
                  <a:cubicBezTo>
                    <a:pt x="293" y="719"/>
                    <a:pt x="293" y="719"/>
                    <a:pt x="293" y="719"/>
                  </a:cubicBezTo>
                  <a:cubicBezTo>
                    <a:pt x="266" y="709"/>
                    <a:pt x="266" y="709"/>
                    <a:pt x="266" y="709"/>
                  </a:cubicBezTo>
                  <a:cubicBezTo>
                    <a:pt x="225" y="730"/>
                    <a:pt x="225" y="730"/>
                    <a:pt x="225" y="730"/>
                  </a:cubicBezTo>
                  <a:cubicBezTo>
                    <a:pt x="225" y="662"/>
                    <a:pt x="225" y="662"/>
                    <a:pt x="225" y="662"/>
                  </a:cubicBezTo>
                  <a:cubicBezTo>
                    <a:pt x="188" y="636"/>
                    <a:pt x="188" y="636"/>
                    <a:pt x="188" y="636"/>
                  </a:cubicBezTo>
                  <a:cubicBezTo>
                    <a:pt x="196" y="600"/>
                    <a:pt x="196" y="600"/>
                    <a:pt x="196" y="600"/>
                  </a:cubicBezTo>
                  <a:cubicBezTo>
                    <a:pt x="199" y="589"/>
                    <a:pt x="199" y="589"/>
                    <a:pt x="199" y="589"/>
                  </a:cubicBezTo>
                  <a:cubicBezTo>
                    <a:pt x="173" y="573"/>
                    <a:pt x="173" y="573"/>
                    <a:pt x="173" y="573"/>
                  </a:cubicBezTo>
                  <a:cubicBezTo>
                    <a:pt x="183" y="505"/>
                    <a:pt x="183" y="505"/>
                    <a:pt x="183" y="505"/>
                  </a:cubicBezTo>
                  <a:cubicBezTo>
                    <a:pt x="162" y="479"/>
                    <a:pt x="162" y="479"/>
                    <a:pt x="162" y="479"/>
                  </a:cubicBezTo>
                  <a:cubicBezTo>
                    <a:pt x="193" y="453"/>
                    <a:pt x="193" y="453"/>
                    <a:pt x="193" y="453"/>
                  </a:cubicBezTo>
                  <a:cubicBezTo>
                    <a:pt x="193" y="432"/>
                    <a:pt x="193" y="432"/>
                    <a:pt x="193" y="432"/>
                  </a:cubicBezTo>
                  <a:cubicBezTo>
                    <a:pt x="136" y="432"/>
                    <a:pt x="136" y="432"/>
                    <a:pt x="136" y="432"/>
                  </a:cubicBezTo>
                  <a:cubicBezTo>
                    <a:pt x="110" y="422"/>
                    <a:pt x="110" y="422"/>
                    <a:pt x="110" y="422"/>
                  </a:cubicBezTo>
                  <a:cubicBezTo>
                    <a:pt x="94" y="443"/>
                    <a:pt x="94" y="443"/>
                    <a:pt x="94" y="443"/>
                  </a:cubicBezTo>
                  <a:cubicBezTo>
                    <a:pt x="37" y="438"/>
                    <a:pt x="37" y="438"/>
                    <a:pt x="37" y="438"/>
                  </a:cubicBezTo>
                  <a:cubicBezTo>
                    <a:pt x="0" y="401"/>
                    <a:pt x="0" y="401"/>
                    <a:pt x="0" y="401"/>
                  </a:cubicBezTo>
                  <a:cubicBezTo>
                    <a:pt x="25" y="358"/>
                    <a:pt x="25" y="358"/>
                    <a:pt x="25" y="358"/>
                  </a:cubicBezTo>
                  <a:cubicBezTo>
                    <a:pt x="37" y="359"/>
                    <a:pt x="37" y="359"/>
                    <a:pt x="37" y="359"/>
                  </a:cubicBezTo>
                  <a:cubicBezTo>
                    <a:pt x="70" y="321"/>
                    <a:pt x="70" y="321"/>
                    <a:pt x="70" y="321"/>
                  </a:cubicBezTo>
                  <a:cubicBezTo>
                    <a:pt x="94" y="292"/>
                    <a:pt x="94" y="292"/>
                    <a:pt x="94" y="292"/>
                  </a:cubicBezTo>
                  <a:cubicBezTo>
                    <a:pt x="110" y="239"/>
                    <a:pt x="110" y="239"/>
                    <a:pt x="110" y="239"/>
                  </a:cubicBezTo>
                  <a:cubicBezTo>
                    <a:pt x="167" y="208"/>
                    <a:pt x="167" y="208"/>
                    <a:pt x="167" y="208"/>
                  </a:cubicBezTo>
                  <a:cubicBezTo>
                    <a:pt x="167" y="208"/>
                    <a:pt x="188" y="219"/>
                    <a:pt x="193" y="219"/>
                  </a:cubicBezTo>
                  <a:cubicBezTo>
                    <a:pt x="240" y="219"/>
                    <a:pt x="240" y="219"/>
                    <a:pt x="240" y="219"/>
                  </a:cubicBezTo>
                  <a:cubicBezTo>
                    <a:pt x="266" y="250"/>
                    <a:pt x="266" y="250"/>
                    <a:pt x="266" y="250"/>
                  </a:cubicBezTo>
                  <a:cubicBezTo>
                    <a:pt x="298" y="250"/>
                    <a:pt x="298" y="250"/>
                    <a:pt x="298" y="250"/>
                  </a:cubicBezTo>
                  <a:cubicBezTo>
                    <a:pt x="334" y="271"/>
                    <a:pt x="334" y="271"/>
                    <a:pt x="334" y="271"/>
                  </a:cubicBezTo>
                  <a:cubicBezTo>
                    <a:pt x="402" y="229"/>
                    <a:pt x="402" y="229"/>
                    <a:pt x="402" y="229"/>
                  </a:cubicBezTo>
                  <a:cubicBezTo>
                    <a:pt x="444" y="250"/>
                    <a:pt x="444" y="250"/>
                    <a:pt x="444" y="250"/>
                  </a:cubicBezTo>
                  <a:cubicBezTo>
                    <a:pt x="465" y="182"/>
                    <a:pt x="465" y="182"/>
                    <a:pt x="465" y="182"/>
                  </a:cubicBezTo>
                  <a:cubicBezTo>
                    <a:pt x="454" y="146"/>
                    <a:pt x="454" y="146"/>
                    <a:pt x="454" y="146"/>
                  </a:cubicBezTo>
                  <a:cubicBezTo>
                    <a:pt x="475" y="125"/>
                    <a:pt x="475" y="125"/>
                    <a:pt x="475" y="125"/>
                  </a:cubicBezTo>
                  <a:cubicBezTo>
                    <a:pt x="517" y="135"/>
                    <a:pt x="517" y="135"/>
                    <a:pt x="517" y="135"/>
                  </a:cubicBezTo>
                  <a:cubicBezTo>
                    <a:pt x="548" y="114"/>
                    <a:pt x="548" y="114"/>
                    <a:pt x="548" y="114"/>
                  </a:cubicBezTo>
                  <a:cubicBezTo>
                    <a:pt x="626" y="119"/>
                    <a:pt x="626" y="119"/>
                    <a:pt x="626" y="119"/>
                  </a:cubicBezTo>
                  <a:cubicBezTo>
                    <a:pt x="637" y="73"/>
                    <a:pt x="637" y="73"/>
                    <a:pt x="637" y="73"/>
                  </a:cubicBezTo>
                  <a:cubicBezTo>
                    <a:pt x="684" y="62"/>
                    <a:pt x="684" y="62"/>
                    <a:pt x="684" y="62"/>
                  </a:cubicBezTo>
                  <a:cubicBezTo>
                    <a:pt x="705" y="36"/>
                    <a:pt x="705" y="36"/>
                    <a:pt x="705" y="36"/>
                  </a:cubicBezTo>
                  <a:cubicBezTo>
                    <a:pt x="710" y="0"/>
                    <a:pt x="710" y="0"/>
                    <a:pt x="710" y="0"/>
                  </a:cubicBezTo>
                  <a:cubicBezTo>
                    <a:pt x="746" y="0"/>
                    <a:pt x="746" y="0"/>
                    <a:pt x="746" y="0"/>
                  </a:cubicBezTo>
                  <a:lnTo>
                    <a:pt x="783" y="172"/>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45" name="สุพรรณบุรี">
              <a:extLst>
                <a:ext uri="{FF2B5EF4-FFF2-40B4-BE49-F238E27FC236}">
                  <a16:creationId xmlns:a16="http://schemas.microsoft.com/office/drawing/2014/main" id="{6FE0085A-56B7-495A-BB33-2373A45B6B91}"/>
                </a:ext>
              </a:extLst>
            </p:cNvPr>
            <p:cNvSpPr>
              <a:spLocks/>
            </p:cNvSpPr>
            <p:nvPr/>
          </p:nvSpPr>
          <p:spPr bwMode="auto">
            <a:xfrm>
              <a:off x="2707243" y="3030731"/>
              <a:ext cx="360285" cy="380402"/>
            </a:xfrm>
            <a:custGeom>
              <a:avLst/>
              <a:gdLst>
                <a:gd name="T0" fmla="*/ 882 w 882"/>
                <a:gd name="T1" fmla="*/ 689 h 933"/>
                <a:gd name="T2" fmla="*/ 856 w 882"/>
                <a:gd name="T3" fmla="*/ 751 h 933"/>
                <a:gd name="T4" fmla="*/ 840 w 882"/>
                <a:gd name="T5" fmla="*/ 803 h 933"/>
                <a:gd name="T6" fmla="*/ 757 w 882"/>
                <a:gd name="T7" fmla="*/ 856 h 933"/>
                <a:gd name="T8" fmla="*/ 559 w 882"/>
                <a:gd name="T9" fmla="*/ 871 h 933"/>
                <a:gd name="T10" fmla="*/ 466 w 882"/>
                <a:gd name="T11" fmla="*/ 914 h 933"/>
                <a:gd name="T12" fmla="*/ 423 w 882"/>
                <a:gd name="T13" fmla="*/ 824 h 933"/>
                <a:gd name="T14" fmla="*/ 480 w 882"/>
                <a:gd name="T15" fmla="*/ 522 h 933"/>
                <a:gd name="T16" fmla="*/ 454 w 882"/>
                <a:gd name="T17" fmla="*/ 428 h 933"/>
                <a:gd name="T18" fmla="*/ 444 w 882"/>
                <a:gd name="T19" fmla="*/ 350 h 933"/>
                <a:gd name="T20" fmla="*/ 345 w 882"/>
                <a:gd name="T21" fmla="*/ 230 h 933"/>
                <a:gd name="T22" fmla="*/ 256 w 882"/>
                <a:gd name="T23" fmla="*/ 318 h 933"/>
                <a:gd name="T24" fmla="*/ 147 w 882"/>
                <a:gd name="T25" fmla="*/ 324 h 933"/>
                <a:gd name="T26" fmla="*/ 74 w 882"/>
                <a:gd name="T27" fmla="*/ 277 h 933"/>
                <a:gd name="T28" fmla="*/ 32 w 882"/>
                <a:gd name="T29" fmla="*/ 172 h 933"/>
                <a:gd name="T30" fmla="*/ 1 w 882"/>
                <a:gd name="T31" fmla="*/ 78 h 933"/>
                <a:gd name="T32" fmla="*/ 22 w 882"/>
                <a:gd name="T33" fmla="*/ 21 h 933"/>
                <a:gd name="T34" fmla="*/ 68 w 882"/>
                <a:gd name="T35" fmla="*/ 21 h 933"/>
                <a:gd name="T36" fmla="*/ 136 w 882"/>
                <a:gd name="T37" fmla="*/ 84 h 933"/>
                <a:gd name="T38" fmla="*/ 303 w 882"/>
                <a:gd name="T39" fmla="*/ 125 h 933"/>
                <a:gd name="T40" fmla="*/ 397 w 882"/>
                <a:gd name="T41" fmla="*/ 105 h 933"/>
                <a:gd name="T42" fmla="*/ 454 w 882"/>
                <a:gd name="T43" fmla="*/ 136 h 933"/>
                <a:gd name="T44" fmla="*/ 653 w 882"/>
                <a:gd name="T45" fmla="*/ 151 h 933"/>
                <a:gd name="T46" fmla="*/ 720 w 882"/>
                <a:gd name="T47" fmla="*/ 125 h 933"/>
                <a:gd name="T48" fmla="*/ 757 w 882"/>
                <a:gd name="T49" fmla="*/ 151 h 933"/>
                <a:gd name="T50" fmla="*/ 830 w 882"/>
                <a:gd name="T51" fmla="*/ 172 h 933"/>
                <a:gd name="T52" fmla="*/ 819 w 882"/>
                <a:gd name="T53" fmla="*/ 214 h 933"/>
                <a:gd name="T54" fmla="*/ 823 w 882"/>
                <a:gd name="T55" fmla="*/ 257 h 933"/>
                <a:gd name="T56" fmla="*/ 830 w 882"/>
                <a:gd name="T57" fmla="*/ 371 h 933"/>
                <a:gd name="T58" fmla="*/ 814 w 882"/>
                <a:gd name="T59" fmla="*/ 444 h 933"/>
                <a:gd name="T60" fmla="*/ 815 w 882"/>
                <a:gd name="T61" fmla="*/ 494 h 933"/>
                <a:gd name="T62" fmla="*/ 842 w 882"/>
                <a:gd name="T63" fmla="*/ 548 h 933"/>
                <a:gd name="T64" fmla="*/ 882 w 882"/>
                <a:gd name="T65"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2" h="933">
                  <a:moveTo>
                    <a:pt x="882" y="621"/>
                  </a:moveTo>
                  <a:cubicBezTo>
                    <a:pt x="882" y="689"/>
                    <a:pt x="882" y="689"/>
                    <a:pt x="882" y="689"/>
                  </a:cubicBezTo>
                  <a:cubicBezTo>
                    <a:pt x="856" y="715"/>
                    <a:pt x="856" y="715"/>
                    <a:pt x="856" y="715"/>
                  </a:cubicBezTo>
                  <a:cubicBezTo>
                    <a:pt x="856" y="751"/>
                    <a:pt x="856" y="751"/>
                    <a:pt x="856" y="751"/>
                  </a:cubicBezTo>
                  <a:cubicBezTo>
                    <a:pt x="843" y="793"/>
                    <a:pt x="843" y="793"/>
                    <a:pt x="843" y="793"/>
                  </a:cubicBezTo>
                  <a:cubicBezTo>
                    <a:pt x="840" y="803"/>
                    <a:pt x="840" y="803"/>
                    <a:pt x="840" y="803"/>
                  </a:cubicBezTo>
                  <a:cubicBezTo>
                    <a:pt x="819" y="817"/>
                    <a:pt x="819" y="817"/>
                    <a:pt x="819" y="817"/>
                  </a:cubicBezTo>
                  <a:cubicBezTo>
                    <a:pt x="757" y="856"/>
                    <a:pt x="757" y="856"/>
                    <a:pt x="757" y="856"/>
                  </a:cubicBezTo>
                  <a:cubicBezTo>
                    <a:pt x="658" y="845"/>
                    <a:pt x="658" y="845"/>
                    <a:pt x="658" y="845"/>
                  </a:cubicBezTo>
                  <a:cubicBezTo>
                    <a:pt x="559" y="871"/>
                    <a:pt x="559" y="871"/>
                    <a:pt x="559" y="871"/>
                  </a:cubicBezTo>
                  <a:cubicBezTo>
                    <a:pt x="492" y="933"/>
                    <a:pt x="492" y="933"/>
                    <a:pt x="492" y="933"/>
                  </a:cubicBezTo>
                  <a:cubicBezTo>
                    <a:pt x="466" y="914"/>
                    <a:pt x="466" y="914"/>
                    <a:pt x="466" y="914"/>
                  </a:cubicBezTo>
                  <a:cubicBezTo>
                    <a:pt x="444" y="897"/>
                    <a:pt x="444" y="897"/>
                    <a:pt x="444" y="897"/>
                  </a:cubicBezTo>
                  <a:cubicBezTo>
                    <a:pt x="423" y="824"/>
                    <a:pt x="423" y="824"/>
                    <a:pt x="423" y="824"/>
                  </a:cubicBezTo>
                  <a:cubicBezTo>
                    <a:pt x="423" y="824"/>
                    <a:pt x="470" y="777"/>
                    <a:pt x="475" y="777"/>
                  </a:cubicBezTo>
                  <a:cubicBezTo>
                    <a:pt x="480" y="777"/>
                    <a:pt x="480" y="522"/>
                    <a:pt x="480" y="522"/>
                  </a:cubicBezTo>
                  <a:cubicBezTo>
                    <a:pt x="449" y="485"/>
                    <a:pt x="449" y="485"/>
                    <a:pt x="449" y="485"/>
                  </a:cubicBezTo>
                  <a:cubicBezTo>
                    <a:pt x="454" y="428"/>
                    <a:pt x="454" y="428"/>
                    <a:pt x="454" y="428"/>
                  </a:cubicBezTo>
                  <a:cubicBezTo>
                    <a:pt x="480" y="407"/>
                    <a:pt x="480" y="407"/>
                    <a:pt x="480" y="407"/>
                  </a:cubicBezTo>
                  <a:cubicBezTo>
                    <a:pt x="444" y="350"/>
                    <a:pt x="444" y="350"/>
                    <a:pt x="444" y="350"/>
                  </a:cubicBezTo>
                  <a:cubicBezTo>
                    <a:pt x="381" y="318"/>
                    <a:pt x="381" y="318"/>
                    <a:pt x="381" y="318"/>
                  </a:cubicBezTo>
                  <a:cubicBezTo>
                    <a:pt x="345" y="230"/>
                    <a:pt x="345" y="230"/>
                    <a:pt x="345" y="230"/>
                  </a:cubicBezTo>
                  <a:cubicBezTo>
                    <a:pt x="267" y="266"/>
                    <a:pt x="267" y="266"/>
                    <a:pt x="267" y="266"/>
                  </a:cubicBezTo>
                  <a:cubicBezTo>
                    <a:pt x="256" y="318"/>
                    <a:pt x="256" y="318"/>
                    <a:pt x="256" y="318"/>
                  </a:cubicBezTo>
                  <a:cubicBezTo>
                    <a:pt x="204" y="344"/>
                    <a:pt x="204" y="344"/>
                    <a:pt x="204" y="344"/>
                  </a:cubicBezTo>
                  <a:cubicBezTo>
                    <a:pt x="147" y="324"/>
                    <a:pt x="147" y="324"/>
                    <a:pt x="147" y="324"/>
                  </a:cubicBezTo>
                  <a:cubicBezTo>
                    <a:pt x="121" y="277"/>
                    <a:pt x="121" y="277"/>
                    <a:pt x="121" y="277"/>
                  </a:cubicBezTo>
                  <a:cubicBezTo>
                    <a:pt x="74" y="277"/>
                    <a:pt x="74" y="277"/>
                    <a:pt x="74" y="277"/>
                  </a:cubicBezTo>
                  <a:cubicBezTo>
                    <a:pt x="6" y="214"/>
                    <a:pt x="6" y="214"/>
                    <a:pt x="6" y="214"/>
                  </a:cubicBezTo>
                  <a:cubicBezTo>
                    <a:pt x="32" y="172"/>
                    <a:pt x="32" y="172"/>
                    <a:pt x="32" y="172"/>
                  </a:cubicBezTo>
                  <a:cubicBezTo>
                    <a:pt x="27" y="99"/>
                    <a:pt x="27" y="99"/>
                    <a:pt x="27" y="99"/>
                  </a:cubicBezTo>
                  <a:cubicBezTo>
                    <a:pt x="1" y="78"/>
                    <a:pt x="1" y="78"/>
                    <a:pt x="1" y="78"/>
                  </a:cubicBezTo>
                  <a:cubicBezTo>
                    <a:pt x="0" y="79"/>
                    <a:pt x="0" y="79"/>
                    <a:pt x="0" y="79"/>
                  </a:cubicBezTo>
                  <a:cubicBezTo>
                    <a:pt x="22" y="21"/>
                    <a:pt x="22" y="21"/>
                    <a:pt x="22" y="21"/>
                  </a:cubicBezTo>
                  <a:cubicBezTo>
                    <a:pt x="53" y="0"/>
                    <a:pt x="53" y="0"/>
                    <a:pt x="53" y="0"/>
                  </a:cubicBezTo>
                  <a:cubicBezTo>
                    <a:pt x="68" y="21"/>
                    <a:pt x="68" y="21"/>
                    <a:pt x="68" y="21"/>
                  </a:cubicBezTo>
                  <a:cubicBezTo>
                    <a:pt x="121" y="21"/>
                    <a:pt x="121" y="21"/>
                    <a:pt x="121" y="21"/>
                  </a:cubicBezTo>
                  <a:cubicBezTo>
                    <a:pt x="136" y="84"/>
                    <a:pt x="136" y="84"/>
                    <a:pt x="136" y="84"/>
                  </a:cubicBezTo>
                  <a:cubicBezTo>
                    <a:pt x="194" y="84"/>
                    <a:pt x="194" y="84"/>
                    <a:pt x="194" y="84"/>
                  </a:cubicBezTo>
                  <a:cubicBezTo>
                    <a:pt x="303" y="125"/>
                    <a:pt x="303" y="125"/>
                    <a:pt x="303" y="125"/>
                  </a:cubicBezTo>
                  <a:cubicBezTo>
                    <a:pt x="334" y="89"/>
                    <a:pt x="334" y="89"/>
                    <a:pt x="334" y="89"/>
                  </a:cubicBezTo>
                  <a:cubicBezTo>
                    <a:pt x="397" y="105"/>
                    <a:pt x="397" y="105"/>
                    <a:pt x="397" y="105"/>
                  </a:cubicBezTo>
                  <a:cubicBezTo>
                    <a:pt x="397" y="102"/>
                    <a:pt x="397" y="102"/>
                    <a:pt x="397" y="102"/>
                  </a:cubicBezTo>
                  <a:cubicBezTo>
                    <a:pt x="454" y="136"/>
                    <a:pt x="454" y="136"/>
                    <a:pt x="454" y="136"/>
                  </a:cubicBezTo>
                  <a:cubicBezTo>
                    <a:pt x="564" y="162"/>
                    <a:pt x="564" y="162"/>
                    <a:pt x="564" y="162"/>
                  </a:cubicBezTo>
                  <a:cubicBezTo>
                    <a:pt x="653" y="151"/>
                    <a:pt x="653" y="151"/>
                    <a:pt x="653" y="151"/>
                  </a:cubicBezTo>
                  <a:cubicBezTo>
                    <a:pt x="668" y="110"/>
                    <a:pt x="668" y="110"/>
                    <a:pt x="668" y="110"/>
                  </a:cubicBezTo>
                  <a:cubicBezTo>
                    <a:pt x="720" y="125"/>
                    <a:pt x="720" y="125"/>
                    <a:pt x="720" y="125"/>
                  </a:cubicBezTo>
                  <a:cubicBezTo>
                    <a:pt x="755" y="150"/>
                    <a:pt x="755" y="150"/>
                    <a:pt x="755" y="150"/>
                  </a:cubicBezTo>
                  <a:cubicBezTo>
                    <a:pt x="757" y="151"/>
                    <a:pt x="757" y="151"/>
                    <a:pt x="757" y="151"/>
                  </a:cubicBezTo>
                  <a:cubicBezTo>
                    <a:pt x="788" y="130"/>
                    <a:pt x="788" y="130"/>
                    <a:pt x="788" y="130"/>
                  </a:cubicBezTo>
                  <a:cubicBezTo>
                    <a:pt x="830" y="172"/>
                    <a:pt x="830" y="172"/>
                    <a:pt x="830" y="172"/>
                  </a:cubicBezTo>
                  <a:cubicBezTo>
                    <a:pt x="827" y="186"/>
                    <a:pt x="827" y="186"/>
                    <a:pt x="827" y="186"/>
                  </a:cubicBezTo>
                  <a:cubicBezTo>
                    <a:pt x="819" y="214"/>
                    <a:pt x="819" y="214"/>
                    <a:pt x="819" y="214"/>
                  </a:cubicBezTo>
                  <a:cubicBezTo>
                    <a:pt x="825" y="251"/>
                    <a:pt x="825" y="251"/>
                    <a:pt x="825" y="251"/>
                  </a:cubicBezTo>
                  <a:cubicBezTo>
                    <a:pt x="823" y="257"/>
                    <a:pt x="823" y="257"/>
                    <a:pt x="823" y="257"/>
                  </a:cubicBezTo>
                  <a:cubicBezTo>
                    <a:pt x="809" y="298"/>
                    <a:pt x="809" y="298"/>
                    <a:pt x="809" y="298"/>
                  </a:cubicBezTo>
                  <a:cubicBezTo>
                    <a:pt x="830" y="371"/>
                    <a:pt x="830" y="371"/>
                    <a:pt x="830" y="371"/>
                  </a:cubicBezTo>
                  <a:cubicBezTo>
                    <a:pt x="814" y="412"/>
                    <a:pt x="814" y="412"/>
                    <a:pt x="814" y="412"/>
                  </a:cubicBezTo>
                  <a:cubicBezTo>
                    <a:pt x="814" y="444"/>
                    <a:pt x="814" y="444"/>
                    <a:pt x="814" y="444"/>
                  </a:cubicBezTo>
                  <a:cubicBezTo>
                    <a:pt x="804" y="480"/>
                    <a:pt x="804" y="480"/>
                    <a:pt x="804" y="480"/>
                  </a:cubicBezTo>
                  <a:cubicBezTo>
                    <a:pt x="815" y="494"/>
                    <a:pt x="815" y="494"/>
                    <a:pt x="815" y="494"/>
                  </a:cubicBezTo>
                  <a:cubicBezTo>
                    <a:pt x="840" y="527"/>
                    <a:pt x="840" y="527"/>
                    <a:pt x="840" y="527"/>
                  </a:cubicBezTo>
                  <a:cubicBezTo>
                    <a:pt x="842" y="548"/>
                    <a:pt x="842" y="548"/>
                    <a:pt x="842" y="548"/>
                  </a:cubicBezTo>
                  <a:cubicBezTo>
                    <a:pt x="846" y="579"/>
                    <a:pt x="846" y="579"/>
                    <a:pt x="846" y="579"/>
                  </a:cubicBezTo>
                  <a:lnTo>
                    <a:pt x="882" y="621"/>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46" name="สุโขทัย">
              <a:extLst>
                <a:ext uri="{FF2B5EF4-FFF2-40B4-BE49-F238E27FC236}">
                  <a16:creationId xmlns:a16="http://schemas.microsoft.com/office/drawing/2014/main" id="{605EB70C-01BB-439C-B479-450FFC79B4D3}"/>
                </a:ext>
              </a:extLst>
            </p:cNvPr>
            <p:cNvSpPr>
              <a:spLocks/>
            </p:cNvSpPr>
            <p:nvPr/>
          </p:nvSpPr>
          <p:spPr bwMode="auto">
            <a:xfrm>
              <a:off x="2720045" y="1999257"/>
              <a:ext cx="285301" cy="427952"/>
            </a:xfrm>
            <a:custGeom>
              <a:avLst/>
              <a:gdLst>
                <a:gd name="T0" fmla="*/ 699 w 699"/>
                <a:gd name="T1" fmla="*/ 845 h 1048"/>
                <a:gd name="T2" fmla="*/ 610 w 699"/>
                <a:gd name="T3" fmla="*/ 860 h 1048"/>
                <a:gd name="T4" fmla="*/ 558 w 699"/>
                <a:gd name="T5" fmla="*/ 892 h 1048"/>
                <a:gd name="T6" fmla="*/ 516 w 699"/>
                <a:gd name="T7" fmla="*/ 949 h 1048"/>
                <a:gd name="T8" fmla="*/ 485 w 699"/>
                <a:gd name="T9" fmla="*/ 1020 h 1048"/>
                <a:gd name="T10" fmla="*/ 464 w 699"/>
                <a:gd name="T11" fmla="*/ 1012 h 1048"/>
                <a:gd name="T12" fmla="*/ 375 w 699"/>
                <a:gd name="T13" fmla="*/ 996 h 1048"/>
                <a:gd name="T14" fmla="*/ 266 w 699"/>
                <a:gd name="T15" fmla="*/ 980 h 1048"/>
                <a:gd name="T16" fmla="*/ 224 w 699"/>
                <a:gd name="T17" fmla="*/ 892 h 1048"/>
                <a:gd name="T18" fmla="*/ 193 w 699"/>
                <a:gd name="T19" fmla="*/ 913 h 1048"/>
                <a:gd name="T20" fmla="*/ 151 w 699"/>
                <a:gd name="T21" fmla="*/ 840 h 1048"/>
                <a:gd name="T22" fmla="*/ 151 w 699"/>
                <a:gd name="T23" fmla="*/ 834 h 1048"/>
                <a:gd name="T24" fmla="*/ 125 w 699"/>
                <a:gd name="T25" fmla="*/ 777 h 1048"/>
                <a:gd name="T26" fmla="*/ 63 w 699"/>
                <a:gd name="T27" fmla="*/ 725 h 1048"/>
                <a:gd name="T28" fmla="*/ 42 w 699"/>
                <a:gd name="T29" fmla="*/ 673 h 1048"/>
                <a:gd name="T30" fmla="*/ 0 w 699"/>
                <a:gd name="T31" fmla="*/ 626 h 1048"/>
                <a:gd name="T32" fmla="*/ 10 w 699"/>
                <a:gd name="T33" fmla="*/ 516 h 1048"/>
                <a:gd name="T34" fmla="*/ 120 w 699"/>
                <a:gd name="T35" fmla="*/ 516 h 1048"/>
                <a:gd name="T36" fmla="*/ 136 w 699"/>
                <a:gd name="T37" fmla="*/ 428 h 1048"/>
                <a:gd name="T38" fmla="*/ 104 w 699"/>
                <a:gd name="T39" fmla="*/ 360 h 1048"/>
                <a:gd name="T40" fmla="*/ 104 w 699"/>
                <a:gd name="T41" fmla="*/ 276 h 1048"/>
                <a:gd name="T42" fmla="*/ 120 w 699"/>
                <a:gd name="T43" fmla="*/ 209 h 1048"/>
                <a:gd name="T44" fmla="*/ 136 w 699"/>
                <a:gd name="T45" fmla="*/ 120 h 1048"/>
                <a:gd name="T46" fmla="*/ 130 w 699"/>
                <a:gd name="T47" fmla="*/ 87 h 1048"/>
                <a:gd name="T48" fmla="*/ 250 w 699"/>
                <a:gd name="T49" fmla="*/ 0 h 1048"/>
                <a:gd name="T50" fmla="*/ 349 w 699"/>
                <a:gd name="T51" fmla="*/ 89 h 1048"/>
                <a:gd name="T52" fmla="*/ 511 w 699"/>
                <a:gd name="T53" fmla="*/ 16 h 1048"/>
                <a:gd name="T54" fmla="*/ 527 w 699"/>
                <a:gd name="T55" fmla="*/ 52 h 1048"/>
                <a:gd name="T56" fmla="*/ 579 w 699"/>
                <a:gd name="T57" fmla="*/ 167 h 1048"/>
                <a:gd name="T58" fmla="*/ 548 w 699"/>
                <a:gd name="T59" fmla="*/ 282 h 1048"/>
                <a:gd name="T60" fmla="*/ 615 w 699"/>
                <a:gd name="T61" fmla="*/ 365 h 1048"/>
                <a:gd name="T62" fmla="*/ 603 w 699"/>
                <a:gd name="T63" fmla="*/ 416 h 1048"/>
                <a:gd name="T64" fmla="*/ 610 w 699"/>
                <a:gd name="T65" fmla="*/ 469 h 1048"/>
                <a:gd name="T66" fmla="*/ 563 w 699"/>
                <a:gd name="T67" fmla="*/ 521 h 1048"/>
                <a:gd name="T68" fmla="*/ 584 w 699"/>
                <a:gd name="T69" fmla="*/ 592 h 1048"/>
                <a:gd name="T70" fmla="*/ 558 w 699"/>
                <a:gd name="T71" fmla="*/ 636 h 1048"/>
                <a:gd name="T72" fmla="*/ 589 w 699"/>
                <a:gd name="T73" fmla="*/ 683 h 1048"/>
                <a:gd name="T74" fmla="*/ 621 w 699"/>
                <a:gd name="T75" fmla="*/ 735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9" h="1048">
                  <a:moveTo>
                    <a:pt x="699" y="782"/>
                  </a:moveTo>
                  <a:cubicBezTo>
                    <a:pt x="699" y="845"/>
                    <a:pt x="699" y="845"/>
                    <a:pt x="699" y="845"/>
                  </a:cubicBezTo>
                  <a:cubicBezTo>
                    <a:pt x="699" y="845"/>
                    <a:pt x="673" y="871"/>
                    <a:pt x="662" y="866"/>
                  </a:cubicBezTo>
                  <a:cubicBezTo>
                    <a:pt x="652" y="860"/>
                    <a:pt x="610" y="860"/>
                    <a:pt x="610" y="860"/>
                  </a:cubicBezTo>
                  <a:cubicBezTo>
                    <a:pt x="605" y="881"/>
                    <a:pt x="605" y="881"/>
                    <a:pt x="605" y="881"/>
                  </a:cubicBezTo>
                  <a:cubicBezTo>
                    <a:pt x="558" y="892"/>
                    <a:pt x="558" y="892"/>
                    <a:pt x="558" y="892"/>
                  </a:cubicBezTo>
                  <a:cubicBezTo>
                    <a:pt x="558" y="928"/>
                    <a:pt x="558" y="928"/>
                    <a:pt x="558" y="928"/>
                  </a:cubicBezTo>
                  <a:cubicBezTo>
                    <a:pt x="516" y="949"/>
                    <a:pt x="516" y="949"/>
                    <a:pt x="516" y="949"/>
                  </a:cubicBezTo>
                  <a:cubicBezTo>
                    <a:pt x="495" y="960"/>
                    <a:pt x="495" y="960"/>
                    <a:pt x="495" y="960"/>
                  </a:cubicBezTo>
                  <a:cubicBezTo>
                    <a:pt x="485" y="1020"/>
                    <a:pt x="485" y="1020"/>
                    <a:pt x="485" y="1020"/>
                  </a:cubicBezTo>
                  <a:cubicBezTo>
                    <a:pt x="485" y="1022"/>
                    <a:pt x="485" y="1022"/>
                    <a:pt x="485" y="1022"/>
                  </a:cubicBezTo>
                  <a:cubicBezTo>
                    <a:pt x="485" y="1022"/>
                    <a:pt x="469" y="1012"/>
                    <a:pt x="464" y="1012"/>
                  </a:cubicBezTo>
                  <a:cubicBezTo>
                    <a:pt x="459" y="1012"/>
                    <a:pt x="402" y="1048"/>
                    <a:pt x="402" y="1048"/>
                  </a:cubicBezTo>
                  <a:cubicBezTo>
                    <a:pt x="375" y="996"/>
                    <a:pt x="375" y="996"/>
                    <a:pt x="375" y="996"/>
                  </a:cubicBezTo>
                  <a:cubicBezTo>
                    <a:pt x="344" y="1017"/>
                    <a:pt x="344" y="1017"/>
                    <a:pt x="344" y="1017"/>
                  </a:cubicBezTo>
                  <a:cubicBezTo>
                    <a:pt x="266" y="980"/>
                    <a:pt x="266" y="980"/>
                    <a:pt x="266" y="980"/>
                  </a:cubicBezTo>
                  <a:cubicBezTo>
                    <a:pt x="224" y="928"/>
                    <a:pt x="224" y="928"/>
                    <a:pt x="224" y="928"/>
                  </a:cubicBezTo>
                  <a:cubicBezTo>
                    <a:pt x="224" y="892"/>
                    <a:pt x="224" y="892"/>
                    <a:pt x="224" y="892"/>
                  </a:cubicBezTo>
                  <a:cubicBezTo>
                    <a:pt x="203" y="887"/>
                    <a:pt x="203" y="887"/>
                    <a:pt x="203" y="887"/>
                  </a:cubicBezTo>
                  <a:cubicBezTo>
                    <a:pt x="193" y="913"/>
                    <a:pt x="193" y="913"/>
                    <a:pt x="193" y="913"/>
                  </a:cubicBezTo>
                  <a:cubicBezTo>
                    <a:pt x="182" y="923"/>
                    <a:pt x="182" y="923"/>
                    <a:pt x="182" y="923"/>
                  </a:cubicBezTo>
                  <a:cubicBezTo>
                    <a:pt x="151" y="840"/>
                    <a:pt x="151" y="840"/>
                    <a:pt x="151" y="840"/>
                  </a:cubicBezTo>
                  <a:cubicBezTo>
                    <a:pt x="148" y="839"/>
                    <a:pt x="148" y="839"/>
                    <a:pt x="148" y="839"/>
                  </a:cubicBezTo>
                  <a:cubicBezTo>
                    <a:pt x="151" y="834"/>
                    <a:pt x="151" y="834"/>
                    <a:pt x="151" y="834"/>
                  </a:cubicBezTo>
                  <a:cubicBezTo>
                    <a:pt x="133" y="794"/>
                    <a:pt x="133" y="794"/>
                    <a:pt x="133" y="794"/>
                  </a:cubicBezTo>
                  <a:cubicBezTo>
                    <a:pt x="125" y="777"/>
                    <a:pt x="125" y="777"/>
                    <a:pt x="125" y="777"/>
                  </a:cubicBezTo>
                  <a:cubicBezTo>
                    <a:pt x="104" y="777"/>
                    <a:pt x="104" y="777"/>
                    <a:pt x="104" y="777"/>
                  </a:cubicBezTo>
                  <a:cubicBezTo>
                    <a:pt x="63" y="725"/>
                    <a:pt x="63" y="725"/>
                    <a:pt x="63" y="725"/>
                  </a:cubicBezTo>
                  <a:cubicBezTo>
                    <a:pt x="73" y="688"/>
                    <a:pt x="73" y="688"/>
                    <a:pt x="73" y="688"/>
                  </a:cubicBezTo>
                  <a:cubicBezTo>
                    <a:pt x="42" y="673"/>
                    <a:pt x="42" y="673"/>
                    <a:pt x="42" y="673"/>
                  </a:cubicBezTo>
                  <a:cubicBezTo>
                    <a:pt x="10" y="673"/>
                    <a:pt x="10" y="673"/>
                    <a:pt x="10" y="673"/>
                  </a:cubicBezTo>
                  <a:cubicBezTo>
                    <a:pt x="0" y="626"/>
                    <a:pt x="0" y="626"/>
                    <a:pt x="0" y="626"/>
                  </a:cubicBezTo>
                  <a:cubicBezTo>
                    <a:pt x="4" y="513"/>
                    <a:pt x="4" y="513"/>
                    <a:pt x="4" y="513"/>
                  </a:cubicBezTo>
                  <a:cubicBezTo>
                    <a:pt x="10" y="516"/>
                    <a:pt x="10" y="516"/>
                    <a:pt x="10" y="516"/>
                  </a:cubicBezTo>
                  <a:cubicBezTo>
                    <a:pt x="68" y="568"/>
                    <a:pt x="68" y="568"/>
                    <a:pt x="68" y="568"/>
                  </a:cubicBezTo>
                  <a:cubicBezTo>
                    <a:pt x="120" y="516"/>
                    <a:pt x="120" y="516"/>
                    <a:pt x="120" y="516"/>
                  </a:cubicBezTo>
                  <a:cubicBezTo>
                    <a:pt x="125" y="485"/>
                    <a:pt x="125" y="485"/>
                    <a:pt x="125" y="485"/>
                  </a:cubicBezTo>
                  <a:cubicBezTo>
                    <a:pt x="125" y="485"/>
                    <a:pt x="141" y="433"/>
                    <a:pt x="136" y="428"/>
                  </a:cubicBezTo>
                  <a:cubicBezTo>
                    <a:pt x="130" y="422"/>
                    <a:pt x="109" y="407"/>
                    <a:pt x="109" y="407"/>
                  </a:cubicBezTo>
                  <a:cubicBezTo>
                    <a:pt x="104" y="360"/>
                    <a:pt x="104" y="360"/>
                    <a:pt x="104" y="360"/>
                  </a:cubicBezTo>
                  <a:cubicBezTo>
                    <a:pt x="83" y="328"/>
                    <a:pt x="83" y="328"/>
                    <a:pt x="83" y="328"/>
                  </a:cubicBezTo>
                  <a:cubicBezTo>
                    <a:pt x="104" y="276"/>
                    <a:pt x="104" y="276"/>
                    <a:pt x="104" y="276"/>
                  </a:cubicBezTo>
                  <a:cubicBezTo>
                    <a:pt x="99" y="250"/>
                    <a:pt x="99" y="250"/>
                    <a:pt x="99" y="250"/>
                  </a:cubicBezTo>
                  <a:cubicBezTo>
                    <a:pt x="120" y="209"/>
                    <a:pt x="120" y="209"/>
                    <a:pt x="120" y="209"/>
                  </a:cubicBezTo>
                  <a:cubicBezTo>
                    <a:pt x="120" y="177"/>
                    <a:pt x="120" y="177"/>
                    <a:pt x="120" y="177"/>
                  </a:cubicBezTo>
                  <a:cubicBezTo>
                    <a:pt x="120" y="172"/>
                    <a:pt x="136" y="120"/>
                    <a:pt x="136" y="120"/>
                  </a:cubicBezTo>
                  <a:cubicBezTo>
                    <a:pt x="130" y="87"/>
                    <a:pt x="130" y="87"/>
                    <a:pt x="130" y="87"/>
                  </a:cubicBezTo>
                  <a:cubicBezTo>
                    <a:pt x="130" y="87"/>
                    <a:pt x="130" y="87"/>
                    <a:pt x="130" y="87"/>
                  </a:cubicBezTo>
                  <a:cubicBezTo>
                    <a:pt x="193" y="16"/>
                    <a:pt x="193" y="16"/>
                    <a:pt x="193" y="16"/>
                  </a:cubicBezTo>
                  <a:cubicBezTo>
                    <a:pt x="250" y="0"/>
                    <a:pt x="250" y="0"/>
                    <a:pt x="250" y="0"/>
                  </a:cubicBezTo>
                  <a:cubicBezTo>
                    <a:pt x="313" y="21"/>
                    <a:pt x="313" y="21"/>
                    <a:pt x="313" y="21"/>
                  </a:cubicBezTo>
                  <a:cubicBezTo>
                    <a:pt x="349" y="89"/>
                    <a:pt x="349" y="89"/>
                    <a:pt x="349" y="89"/>
                  </a:cubicBezTo>
                  <a:cubicBezTo>
                    <a:pt x="433" y="10"/>
                    <a:pt x="433" y="10"/>
                    <a:pt x="433" y="10"/>
                  </a:cubicBezTo>
                  <a:cubicBezTo>
                    <a:pt x="511" y="16"/>
                    <a:pt x="511" y="16"/>
                    <a:pt x="511" y="16"/>
                  </a:cubicBezTo>
                  <a:cubicBezTo>
                    <a:pt x="535" y="32"/>
                    <a:pt x="535" y="32"/>
                    <a:pt x="535" y="32"/>
                  </a:cubicBezTo>
                  <a:cubicBezTo>
                    <a:pt x="527" y="52"/>
                    <a:pt x="527" y="52"/>
                    <a:pt x="527" y="52"/>
                  </a:cubicBezTo>
                  <a:cubicBezTo>
                    <a:pt x="574" y="104"/>
                    <a:pt x="574" y="104"/>
                    <a:pt x="574" y="104"/>
                  </a:cubicBezTo>
                  <a:cubicBezTo>
                    <a:pt x="579" y="167"/>
                    <a:pt x="579" y="167"/>
                    <a:pt x="579" y="167"/>
                  </a:cubicBezTo>
                  <a:cubicBezTo>
                    <a:pt x="548" y="203"/>
                    <a:pt x="548" y="203"/>
                    <a:pt x="548" y="203"/>
                  </a:cubicBezTo>
                  <a:cubicBezTo>
                    <a:pt x="548" y="282"/>
                    <a:pt x="548" y="282"/>
                    <a:pt x="548" y="282"/>
                  </a:cubicBezTo>
                  <a:cubicBezTo>
                    <a:pt x="615" y="323"/>
                    <a:pt x="615" y="323"/>
                    <a:pt x="615" y="323"/>
                  </a:cubicBezTo>
                  <a:cubicBezTo>
                    <a:pt x="615" y="365"/>
                    <a:pt x="615" y="365"/>
                    <a:pt x="615" y="365"/>
                  </a:cubicBezTo>
                  <a:cubicBezTo>
                    <a:pt x="600" y="381"/>
                    <a:pt x="600" y="381"/>
                    <a:pt x="600" y="381"/>
                  </a:cubicBezTo>
                  <a:cubicBezTo>
                    <a:pt x="603" y="416"/>
                    <a:pt x="603" y="416"/>
                    <a:pt x="603" y="416"/>
                  </a:cubicBezTo>
                  <a:cubicBezTo>
                    <a:pt x="605" y="433"/>
                    <a:pt x="605" y="433"/>
                    <a:pt x="605" y="433"/>
                  </a:cubicBezTo>
                  <a:cubicBezTo>
                    <a:pt x="610" y="469"/>
                    <a:pt x="610" y="469"/>
                    <a:pt x="610" y="469"/>
                  </a:cubicBezTo>
                  <a:cubicBezTo>
                    <a:pt x="579" y="490"/>
                    <a:pt x="579" y="490"/>
                    <a:pt x="579" y="490"/>
                  </a:cubicBezTo>
                  <a:cubicBezTo>
                    <a:pt x="563" y="521"/>
                    <a:pt x="563" y="521"/>
                    <a:pt x="563" y="521"/>
                  </a:cubicBezTo>
                  <a:cubicBezTo>
                    <a:pt x="584" y="553"/>
                    <a:pt x="584" y="553"/>
                    <a:pt x="584" y="553"/>
                  </a:cubicBezTo>
                  <a:cubicBezTo>
                    <a:pt x="584" y="592"/>
                    <a:pt x="584" y="592"/>
                    <a:pt x="584" y="592"/>
                  </a:cubicBezTo>
                  <a:cubicBezTo>
                    <a:pt x="558" y="605"/>
                    <a:pt x="558" y="605"/>
                    <a:pt x="558" y="605"/>
                  </a:cubicBezTo>
                  <a:cubicBezTo>
                    <a:pt x="558" y="636"/>
                    <a:pt x="558" y="636"/>
                    <a:pt x="558" y="636"/>
                  </a:cubicBezTo>
                  <a:cubicBezTo>
                    <a:pt x="579" y="662"/>
                    <a:pt x="579" y="662"/>
                    <a:pt x="579" y="662"/>
                  </a:cubicBezTo>
                  <a:cubicBezTo>
                    <a:pt x="589" y="683"/>
                    <a:pt x="589" y="683"/>
                    <a:pt x="589" y="683"/>
                  </a:cubicBezTo>
                  <a:cubicBezTo>
                    <a:pt x="621" y="709"/>
                    <a:pt x="621" y="709"/>
                    <a:pt x="621" y="709"/>
                  </a:cubicBezTo>
                  <a:cubicBezTo>
                    <a:pt x="621" y="735"/>
                    <a:pt x="621" y="735"/>
                    <a:pt x="621" y="735"/>
                  </a:cubicBezTo>
                  <a:cubicBezTo>
                    <a:pt x="621" y="741"/>
                    <a:pt x="699" y="782"/>
                    <a:pt x="699" y="782"/>
                  </a:cubicBezTo>
                  <a:close/>
                </a:path>
              </a:pathLst>
            </a:custGeom>
            <a:solidFill>
              <a:schemeClr val="bg2"/>
            </a:solidFill>
            <a:ln w="3175"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47" name="สิงห์บุรี">
              <a:extLst>
                <a:ext uri="{FF2B5EF4-FFF2-40B4-BE49-F238E27FC236}">
                  <a16:creationId xmlns:a16="http://schemas.microsoft.com/office/drawing/2014/main" id="{0B619578-B721-4FDF-B549-5380B8164AD9}"/>
                </a:ext>
              </a:extLst>
            </p:cNvPr>
            <p:cNvSpPr>
              <a:spLocks/>
            </p:cNvSpPr>
            <p:nvPr/>
          </p:nvSpPr>
          <p:spPr bwMode="auto">
            <a:xfrm>
              <a:off x="3029121" y="3016100"/>
              <a:ext cx="109731" cy="151795"/>
            </a:xfrm>
            <a:custGeom>
              <a:avLst/>
              <a:gdLst>
                <a:gd name="T0" fmla="*/ 60 w 60"/>
                <a:gd name="T1" fmla="*/ 60 h 83"/>
                <a:gd name="T2" fmla="*/ 60 w 60"/>
                <a:gd name="T3" fmla="*/ 83 h 83"/>
                <a:gd name="T4" fmla="*/ 47 w 60"/>
                <a:gd name="T5" fmla="*/ 80 h 83"/>
                <a:gd name="T6" fmla="*/ 30 w 60"/>
                <a:gd name="T7" fmla="*/ 67 h 83"/>
                <a:gd name="T8" fmla="*/ 24 w 60"/>
                <a:gd name="T9" fmla="*/ 69 h 83"/>
                <a:gd name="T10" fmla="*/ 8 w 60"/>
                <a:gd name="T11" fmla="*/ 65 h 83"/>
                <a:gd name="T12" fmla="*/ 8 w 60"/>
                <a:gd name="T13" fmla="*/ 64 h 83"/>
                <a:gd name="T14" fmla="*/ 7 w 60"/>
                <a:gd name="T15" fmla="*/ 55 h 83"/>
                <a:gd name="T16" fmla="*/ 9 w 60"/>
                <a:gd name="T17" fmla="*/ 49 h 83"/>
                <a:gd name="T18" fmla="*/ 9 w 60"/>
                <a:gd name="T19" fmla="*/ 46 h 83"/>
                <a:gd name="T20" fmla="*/ 0 w 60"/>
                <a:gd name="T21" fmla="*/ 37 h 83"/>
                <a:gd name="T22" fmla="*/ 5 w 60"/>
                <a:gd name="T23" fmla="*/ 33 h 83"/>
                <a:gd name="T24" fmla="*/ 17 w 60"/>
                <a:gd name="T25" fmla="*/ 33 h 83"/>
                <a:gd name="T26" fmla="*/ 17 w 60"/>
                <a:gd name="T27" fmla="*/ 21 h 83"/>
                <a:gd name="T28" fmla="*/ 12 w 60"/>
                <a:gd name="T29" fmla="*/ 17 h 83"/>
                <a:gd name="T30" fmla="*/ 16 w 60"/>
                <a:gd name="T31" fmla="*/ 12 h 83"/>
                <a:gd name="T32" fmla="*/ 25 w 60"/>
                <a:gd name="T33" fmla="*/ 12 h 83"/>
                <a:gd name="T34" fmla="*/ 27 w 60"/>
                <a:gd name="T35" fmla="*/ 5 h 83"/>
                <a:gd name="T36" fmla="*/ 35 w 60"/>
                <a:gd name="T37" fmla="*/ 0 h 83"/>
                <a:gd name="T38" fmla="*/ 36 w 60"/>
                <a:gd name="T39" fmla="*/ 5 h 83"/>
                <a:gd name="T40" fmla="*/ 48 w 60"/>
                <a:gd name="T41" fmla="*/ 12 h 83"/>
                <a:gd name="T42" fmla="*/ 51 w 60"/>
                <a:gd name="T43" fmla="*/ 8 h 83"/>
                <a:gd name="T44" fmla="*/ 57 w 60"/>
                <a:gd name="T45" fmla="*/ 16 h 83"/>
                <a:gd name="T46" fmla="*/ 53 w 60"/>
                <a:gd name="T47" fmla="*/ 26 h 83"/>
                <a:gd name="T48" fmla="*/ 55 w 60"/>
                <a:gd name="T49" fmla="*/ 33 h 83"/>
                <a:gd name="T50" fmla="*/ 50 w 60"/>
                <a:gd name="T51" fmla="*/ 44 h 83"/>
                <a:gd name="T52" fmla="*/ 53 w 60"/>
                <a:gd name="T53" fmla="*/ 48 h 83"/>
                <a:gd name="T54" fmla="*/ 60 w 60"/>
                <a:gd name="T55" fmla="*/ 6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 h="83">
                  <a:moveTo>
                    <a:pt x="60" y="60"/>
                  </a:moveTo>
                  <a:lnTo>
                    <a:pt x="60" y="83"/>
                  </a:lnTo>
                  <a:lnTo>
                    <a:pt x="47" y="80"/>
                  </a:lnTo>
                  <a:lnTo>
                    <a:pt x="30" y="67"/>
                  </a:lnTo>
                  <a:lnTo>
                    <a:pt x="24" y="69"/>
                  </a:lnTo>
                  <a:lnTo>
                    <a:pt x="8" y="65"/>
                  </a:lnTo>
                  <a:lnTo>
                    <a:pt x="8" y="64"/>
                  </a:lnTo>
                  <a:lnTo>
                    <a:pt x="7" y="55"/>
                  </a:lnTo>
                  <a:lnTo>
                    <a:pt x="9" y="49"/>
                  </a:lnTo>
                  <a:lnTo>
                    <a:pt x="9" y="46"/>
                  </a:lnTo>
                  <a:lnTo>
                    <a:pt x="0" y="37"/>
                  </a:lnTo>
                  <a:lnTo>
                    <a:pt x="5" y="33"/>
                  </a:lnTo>
                  <a:lnTo>
                    <a:pt x="17" y="33"/>
                  </a:lnTo>
                  <a:lnTo>
                    <a:pt x="17" y="21"/>
                  </a:lnTo>
                  <a:lnTo>
                    <a:pt x="12" y="17"/>
                  </a:lnTo>
                  <a:lnTo>
                    <a:pt x="16" y="12"/>
                  </a:lnTo>
                  <a:lnTo>
                    <a:pt x="25" y="12"/>
                  </a:lnTo>
                  <a:lnTo>
                    <a:pt x="27" y="5"/>
                  </a:lnTo>
                  <a:lnTo>
                    <a:pt x="35" y="0"/>
                  </a:lnTo>
                  <a:lnTo>
                    <a:pt x="36" y="5"/>
                  </a:lnTo>
                  <a:lnTo>
                    <a:pt x="48" y="12"/>
                  </a:lnTo>
                  <a:lnTo>
                    <a:pt x="51" y="8"/>
                  </a:lnTo>
                  <a:lnTo>
                    <a:pt x="57" y="16"/>
                  </a:lnTo>
                  <a:lnTo>
                    <a:pt x="53" y="26"/>
                  </a:lnTo>
                  <a:lnTo>
                    <a:pt x="55" y="33"/>
                  </a:lnTo>
                  <a:lnTo>
                    <a:pt x="50" y="44"/>
                  </a:lnTo>
                  <a:lnTo>
                    <a:pt x="53" y="48"/>
                  </a:lnTo>
                  <a:lnTo>
                    <a:pt x="60" y="60"/>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48" name="สมุทรสาคร">
              <a:extLst>
                <a:ext uri="{FF2B5EF4-FFF2-40B4-BE49-F238E27FC236}">
                  <a16:creationId xmlns:a16="http://schemas.microsoft.com/office/drawing/2014/main" id="{EA5C438F-8768-4FAE-9E4A-63B9CCD84EA8}"/>
                </a:ext>
              </a:extLst>
            </p:cNvPr>
            <p:cNvSpPr>
              <a:spLocks/>
            </p:cNvSpPr>
            <p:nvPr/>
          </p:nvSpPr>
          <p:spPr bwMode="auto">
            <a:xfrm>
              <a:off x="2977913" y="3539152"/>
              <a:ext cx="137165" cy="111561"/>
            </a:xfrm>
            <a:custGeom>
              <a:avLst/>
              <a:gdLst>
                <a:gd name="T0" fmla="*/ 75 w 75"/>
                <a:gd name="T1" fmla="*/ 35 h 61"/>
                <a:gd name="T2" fmla="*/ 74 w 75"/>
                <a:gd name="T3" fmla="*/ 46 h 61"/>
                <a:gd name="T4" fmla="*/ 57 w 75"/>
                <a:gd name="T5" fmla="*/ 46 h 61"/>
                <a:gd name="T6" fmla="*/ 53 w 75"/>
                <a:gd name="T7" fmla="*/ 44 h 61"/>
                <a:gd name="T8" fmla="*/ 48 w 75"/>
                <a:gd name="T9" fmla="*/ 44 h 61"/>
                <a:gd name="T10" fmla="*/ 46 w 75"/>
                <a:gd name="T11" fmla="*/ 49 h 61"/>
                <a:gd name="T12" fmla="*/ 39 w 75"/>
                <a:gd name="T13" fmla="*/ 50 h 61"/>
                <a:gd name="T14" fmla="*/ 32 w 75"/>
                <a:gd name="T15" fmla="*/ 52 h 61"/>
                <a:gd name="T16" fmla="*/ 24 w 75"/>
                <a:gd name="T17" fmla="*/ 54 h 61"/>
                <a:gd name="T18" fmla="*/ 17 w 75"/>
                <a:gd name="T19" fmla="*/ 56 h 61"/>
                <a:gd name="T20" fmla="*/ 15 w 75"/>
                <a:gd name="T21" fmla="*/ 57 h 61"/>
                <a:gd name="T22" fmla="*/ 11 w 75"/>
                <a:gd name="T23" fmla="*/ 61 h 61"/>
                <a:gd name="T24" fmla="*/ 11 w 75"/>
                <a:gd name="T25" fmla="*/ 57 h 61"/>
                <a:gd name="T26" fmla="*/ 2 w 75"/>
                <a:gd name="T27" fmla="*/ 44 h 61"/>
                <a:gd name="T28" fmla="*/ 0 w 75"/>
                <a:gd name="T29" fmla="*/ 42 h 61"/>
                <a:gd name="T30" fmla="*/ 0 w 75"/>
                <a:gd name="T31" fmla="*/ 41 h 61"/>
                <a:gd name="T32" fmla="*/ 1 w 75"/>
                <a:gd name="T33" fmla="*/ 22 h 61"/>
                <a:gd name="T34" fmla="*/ 7 w 75"/>
                <a:gd name="T35" fmla="*/ 13 h 61"/>
                <a:gd name="T36" fmla="*/ 17 w 75"/>
                <a:gd name="T37" fmla="*/ 13 h 61"/>
                <a:gd name="T38" fmla="*/ 17 w 75"/>
                <a:gd name="T39" fmla="*/ 8 h 61"/>
                <a:gd name="T40" fmla="*/ 20 w 75"/>
                <a:gd name="T41" fmla="*/ 8 h 61"/>
                <a:gd name="T42" fmla="*/ 35 w 75"/>
                <a:gd name="T43" fmla="*/ 5 h 61"/>
                <a:gd name="T44" fmla="*/ 35 w 75"/>
                <a:gd name="T45" fmla="*/ 9 h 61"/>
                <a:gd name="T46" fmla="*/ 41 w 75"/>
                <a:gd name="T47" fmla="*/ 9 h 61"/>
                <a:gd name="T48" fmla="*/ 50 w 75"/>
                <a:gd name="T49" fmla="*/ 7 h 61"/>
                <a:gd name="T50" fmla="*/ 47 w 75"/>
                <a:gd name="T51" fmla="*/ 2 h 61"/>
                <a:gd name="T52" fmla="*/ 59 w 75"/>
                <a:gd name="T53" fmla="*/ 0 h 61"/>
                <a:gd name="T54" fmla="*/ 60 w 75"/>
                <a:gd name="T55" fmla="*/ 1 h 61"/>
                <a:gd name="T56" fmla="*/ 60 w 75"/>
                <a:gd name="T57" fmla="*/ 11 h 61"/>
                <a:gd name="T58" fmla="*/ 61 w 75"/>
                <a:gd name="T59" fmla="*/ 14 h 61"/>
                <a:gd name="T60" fmla="*/ 68 w 75"/>
                <a:gd name="T61" fmla="*/ 21 h 61"/>
                <a:gd name="T62" fmla="*/ 70 w 75"/>
                <a:gd name="T63" fmla="*/ 29 h 61"/>
                <a:gd name="T64" fmla="*/ 75 w 75"/>
                <a:gd name="T65"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61">
                  <a:moveTo>
                    <a:pt x="75" y="35"/>
                  </a:moveTo>
                  <a:lnTo>
                    <a:pt x="74" y="46"/>
                  </a:lnTo>
                  <a:lnTo>
                    <a:pt x="57" y="46"/>
                  </a:lnTo>
                  <a:lnTo>
                    <a:pt x="53" y="44"/>
                  </a:lnTo>
                  <a:lnTo>
                    <a:pt x="48" y="44"/>
                  </a:lnTo>
                  <a:lnTo>
                    <a:pt x="46" y="49"/>
                  </a:lnTo>
                  <a:lnTo>
                    <a:pt x="39" y="50"/>
                  </a:lnTo>
                  <a:lnTo>
                    <a:pt x="32" y="52"/>
                  </a:lnTo>
                  <a:lnTo>
                    <a:pt x="24" y="54"/>
                  </a:lnTo>
                  <a:lnTo>
                    <a:pt x="17" y="56"/>
                  </a:lnTo>
                  <a:lnTo>
                    <a:pt x="15" y="57"/>
                  </a:lnTo>
                  <a:lnTo>
                    <a:pt x="11" y="61"/>
                  </a:lnTo>
                  <a:lnTo>
                    <a:pt x="11" y="57"/>
                  </a:lnTo>
                  <a:lnTo>
                    <a:pt x="2" y="44"/>
                  </a:lnTo>
                  <a:lnTo>
                    <a:pt x="0" y="42"/>
                  </a:lnTo>
                  <a:lnTo>
                    <a:pt x="0" y="41"/>
                  </a:lnTo>
                  <a:lnTo>
                    <a:pt x="1" y="22"/>
                  </a:lnTo>
                  <a:lnTo>
                    <a:pt x="7" y="13"/>
                  </a:lnTo>
                  <a:lnTo>
                    <a:pt x="17" y="13"/>
                  </a:lnTo>
                  <a:lnTo>
                    <a:pt x="17" y="8"/>
                  </a:lnTo>
                  <a:lnTo>
                    <a:pt x="20" y="8"/>
                  </a:lnTo>
                  <a:lnTo>
                    <a:pt x="35" y="5"/>
                  </a:lnTo>
                  <a:lnTo>
                    <a:pt x="35" y="9"/>
                  </a:lnTo>
                  <a:lnTo>
                    <a:pt x="41" y="9"/>
                  </a:lnTo>
                  <a:lnTo>
                    <a:pt x="50" y="7"/>
                  </a:lnTo>
                  <a:lnTo>
                    <a:pt x="47" y="2"/>
                  </a:lnTo>
                  <a:lnTo>
                    <a:pt x="59" y="0"/>
                  </a:lnTo>
                  <a:lnTo>
                    <a:pt x="60" y="1"/>
                  </a:lnTo>
                  <a:lnTo>
                    <a:pt x="60" y="11"/>
                  </a:lnTo>
                  <a:lnTo>
                    <a:pt x="61" y="14"/>
                  </a:lnTo>
                  <a:lnTo>
                    <a:pt x="68" y="21"/>
                  </a:lnTo>
                  <a:lnTo>
                    <a:pt x="70" y="29"/>
                  </a:lnTo>
                  <a:lnTo>
                    <a:pt x="75" y="35"/>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49" name="สมุทรสงคราม">
              <a:extLst>
                <a:ext uri="{FF2B5EF4-FFF2-40B4-BE49-F238E27FC236}">
                  <a16:creationId xmlns:a16="http://schemas.microsoft.com/office/drawing/2014/main" id="{C141AC65-0EFE-4F10-BB20-6D50FD321601}"/>
                </a:ext>
              </a:extLst>
            </p:cNvPr>
            <p:cNvSpPr>
              <a:spLocks/>
            </p:cNvSpPr>
            <p:nvPr/>
          </p:nvSpPr>
          <p:spPr bwMode="auto">
            <a:xfrm>
              <a:off x="2915732" y="3610478"/>
              <a:ext cx="82299" cy="107903"/>
            </a:xfrm>
            <a:custGeom>
              <a:avLst/>
              <a:gdLst>
                <a:gd name="T0" fmla="*/ 198 w 198"/>
                <a:gd name="T1" fmla="*/ 78 h 261"/>
                <a:gd name="T2" fmla="*/ 198 w 198"/>
                <a:gd name="T3" fmla="*/ 97 h 261"/>
                <a:gd name="T4" fmla="*/ 188 w 198"/>
                <a:gd name="T5" fmla="*/ 107 h 261"/>
                <a:gd name="T6" fmla="*/ 168 w 198"/>
                <a:gd name="T7" fmla="*/ 111 h 261"/>
                <a:gd name="T8" fmla="*/ 148 w 198"/>
                <a:gd name="T9" fmla="*/ 143 h 261"/>
                <a:gd name="T10" fmla="*/ 136 w 198"/>
                <a:gd name="T11" fmla="*/ 144 h 261"/>
                <a:gd name="T12" fmla="*/ 116 w 198"/>
                <a:gd name="T13" fmla="*/ 147 h 261"/>
                <a:gd name="T14" fmla="*/ 116 w 198"/>
                <a:gd name="T15" fmla="*/ 183 h 261"/>
                <a:gd name="T16" fmla="*/ 84 w 198"/>
                <a:gd name="T17" fmla="*/ 199 h 261"/>
                <a:gd name="T18" fmla="*/ 85 w 198"/>
                <a:gd name="T19" fmla="*/ 202 h 261"/>
                <a:gd name="T20" fmla="*/ 47 w 198"/>
                <a:gd name="T21" fmla="*/ 209 h 261"/>
                <a:gd name="T22" fmla="*/ 26 w 198"/>
                <a:gd name="T23" fmla="*/ 256 h 261"/>
                <a:gd name="T24" fmla="*/ 0 w 198"/>
                <a:gd name="T25" fmla="*/ 256 h 261"/>
                <a:gd name="T26" fmla="*/ 0 w 198"/>
                <a:gd name="T27" fmla="*/ 172 h 261"/>
                <a:gd name="T28" fmla="*/ 0 w 198"/>
                <a:gd name="T29" fmla="*/ 170 h 261"/>
                <a:gd name="T30" fmla="*/ 20 w 198"/>
                <a:gd name="T31" fmla="*/ 112 h 261"/>
                <a:gd name="T32" fmla="*/ 31 w 198"/>
                <a:gd name="T33" fmla="*/ 78 h 261"/>
                <a:gd name="T34" fmla="*/ 26 w 198"/>
                <a:gd name="T35" fmla="*/ 11 h 261"/>
                <a:gd name="T36" fmla="*/ 52 w 198"/>
                <a:gd name="T37" fmla="*/ 0 h 261"/>
                <a:gd name="T38" fmla="*/ 94 w 198"/>
                <a:gd name="T39" fmla="*/ 37 h 261"/>
                <a:gd name="T40" fmla="*/ 115 w 198"/>
                <a:gd name="T41" fmla="*/ 16 h 261"/>
                <a:gd name="T42" fmla="*/ 151 w 198"/>
                <a:gd name="T43" fmla="*/ 7 h 261"/>
                <a:gd name="T44" fmla="*/ 151 w 198"/>
                <a:gd name="T45" fmla="*/ 11 h 261"/>
                <a:gd name="T46" fmla="*/ 159 w 198"/>
                <a:gd name="T47" fmla="*/ 22 h 261"/>
                <a:gd name="T48" fmla="*/ 198 w 198"/>
                <a:gd name="T49" fmla="*/ 7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8" h="261">
                  <a:moveTo>
                    <a:pt x="198" y="78"/>
                  </a:moveTo>
                  <a:cubicBezTo>
                    <a:pt x="198" y="97"/>
                    <a:pt x="198" y="97"/>
                    <a:pt x="198" y="97"/>
                  </a:cubicBezTo>
                  <a:cubicBezTo>
                    <a:pt x="188" y="107"/>
                    <a:pt x="188" y="107"/>
                    <a:pt x="188" y="107"/>
                  </a:cubicBezTo>
                  <a:cubicBezTo>
                    <a:pt x="168" y="111"/>
                    <a:pt x="168" y="111"/>
                    <a:pt x="168" y="111"/>
                  </a:cubicBezTo>
                  <a:cubicBezTo>
                    <a:pt x="148" y="143"/>
                    <a:pt x="148" y="143"/>
                    <a:pt x="148" y="143"/>
                  </a:cubicBezTo>
                  <a:cubicBezTo>
                    <a:pt x="136" y="144"/>
                    <a:pt x="136" y="144"/>
                    <a:pt x="136" y="144"/>
                  </a:cubicBezTo>
                  <a:cubicBezTo>
                    <a:pt x="116" y="147"/>
                    <a:pt x="116" y="147"/>
                    <a:pt x="116" y="147"/>
                  </a:cubicBezTo>
                  <a:cubicBezTo>
                    <a:pt x="116" y="183"/>
                    <a:pt x="116" y="183"/>
                    <a:pt x="116" y="183"/>
                  </a:cubicBezTo>
                  <a:cubicBezTo>
                    <a:pt x="84" y="199"/>
                    <a:pt x="84" y="199"/>
                    <a:pt x="84" y="199"/>
                  </a:cubicBezTo>
                  <a:cubicBezTo>
                    <a:pt x="85" y="202"/>
                    <a:pt x="85" y="202"/>
                    <a:pt x="85" y="202"/>
                  </a:cubicBezTo>
                  <a:cubicBezTo>
                    <a:pt x="47" y="209"/>
                    <a:pt x="47" y="209"/>
                    <a:pt x="47" y="209"/>
                  </a:cubicBezTo>
                  <a:cubicBezTo>
                    <a:pt x="26" y="256"/>
                    <a:pt x="26" y="256"/>
                    <a:pt x="26" y="256"/>
                  </a:cubicBezTo>
                  <a:cubicBezTo>
                    <a:pt x="26" y="256"/>
                    <a:pt x="0" y="261"/>
                    <a:pt x="0" y="256"/>
                  </a:cubicBezTo>
                  <a:cubicBezTo>
                    <a:pt x="0" y="172"/>
                    <a:pt x="0" y="172"/>
                    <a:pt x="0" y="172"/>
                  </a:cubicBezTo>
                  <a:cubicBezTo>
                    <a:pt x="0" y="170"/>
                    <a:pt x="0" y="170"/>
                    <a:pt x="0" y="170"/>
                  </a:cubicBezTo>
                  <a:cubicBezTo>
                    <a:pt x="20" y="112"/>
                    <a:pt x="20" y="112"/>
                    <a:pt x="20" y="112"/>
                  </a:cubicBezTo>
                  <a:cubicBezTo>
                    <a:pt x="31" y="78"/>
                    <a:pt x="31" y="78"/>
                    <a:pt x="31" y="78"/>
                  </a:cubicBezTo>
                  <a:cubicBezTo>
                    <a:pt x="26" y="11"/>
                    <a:pt x="26" y="11"/>
                    <a:pt x="26" y="11"/>
                  </a:cubicBezTo>
                  <a:cubicBezTo>
                    <a:pt x="52" y="0"/>
                    <a:pt x="52" y="0"/>
                    <a:pt x="52" y="0"/>
                  </a:cubicBezTo>
                  <a:cubicBezTo>
                    <a:pt x="94" y="37"/>
                    <a:pt x="94" y="37"/>
                    <a:pt x="94" y="37"/>
                  </a:cubicBezTo>
                  <a:cubicBezTo>
                    <a:pt x="115" y="16"/>
                    <a:pt x="115" y="16"/>
                    <a:pt x="115" y="16"/>
                  </a:cubicBezTo>
                  <a:cubicBezTo>
                    <a:pt x="151" y="7"/>
                    <a:pt x="151" y="7"/>
                    <a:pt x="151" y="7"/>
                  </a:cubicBezTo>
                  <a:cubicBezTo>
                    <a:pt x="151" y="11"/>
                    <a:pt x="151" y="11"/>
                    <a:pt x="151" y="11"/>
                  </a:cubicBezTo>
                  <a:cubicBezTo>
                    <a:pt x="159" y="22"/>
                    <a:pt x="159" y="22"/>
                    <a:pt x="159" y="22"/>
                  </a:cubicBezTo>
                  <a:lnTo>
                    <a:pt x="198" y="78"/>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50" name="สมุทรปราการ">
              <a:extLst>
                <a:ext uri="{FF2B5EF4-FFF2-40B4-BE49-F238E27FC236}">
                  <a16:creationId xmlns:a16="http://schemas.microsoft.com/office/drawing/2014/main" id="{D53325D1-654F-4226-BE47-27115FB6B529}"/>
                </a:ext>
              </a:extLst>
            </p:cNvPr>
            <p:cNvSpPr>
              <a:spLocks/>
            </p:cNvSpPr>
            <p:nvPr/>
          </p:nvSpPr>
          <p:spPr bwMode="auto">
            <a:xfrm>
              <a:off x="3127879" y="3537324"/>
              <a:ext cx="179228" cy="82299"/>
            </a:xfrm>
            <a:custGeom>
              <a:avLst/>
              <a:gdLst>
                <a:gd name="T0" fmla="*/ 98 w 98"/>
                <a:gd name="T1" fmla="*/ 20 h 45"/>
                <a:gd name="T2" fmla="*/ 84 w 98"/>
                <a:gd name="T3" fmla="*/ 36 h 45"/>
                <a:gd name="T4" fmla="*/ 82 w 98"/>
                <a:gd name="T5" fmla="*/ 45 h 45"/>
                <a:gd name="T6" fmla="*/ 81 w 98"/>
                <a:gd name="T7" fmla="*/ 45 h 45"/>
                <a:gd name="T8" fmla="*/ 66 w 98"/>
                <a:gd name="T9" fmla="*/ 45 h 45"/>
                <a:gd name="T10" fmla="*/ 64 w 98"/>
                <a:gd name="T11" fmla="*/ 44 h 45"/>
                <a:gd name="T12" fmla="*/ 49 w 98"/>
                <a:gd name="T13" fmla="*/ 44 h 45"/>
                <a:gd name="T14" fmla="*/ 36 w 98"/>
                <a:gd name="T15" fmla="*/ 38 h 45"/>
                <a:gd name="T16" fmla="*/ 30 w 98"/>
                <a:gd name="T17" fmla="*/ 38 h 45"/>
                <a:gd name="T18" fmla="*/ 25 w 98"/>
                <a:gd name="T19" fmla="*/ 42 h 45"/>
                <a:gd name="T20" fmla="*/ 15 w 98"/>
                <a:gd name="T21" fmla="*/ 43 h 45"/>
                <a:gd name="T22" fmla="*/ 13 w 98"/>
                <a:gd name="T23" fmla="*/ 45 h 45"/>
                <a:gd name="T24" fmla="*/ 1 w 98"/>
                <a:gd name="T25" fmla="*/ 45 h 45"/>
                <a:gd name="T26" fmla="*/ 2 w 98"/>
                <a:gd name="T27" fmla="*/ 36 h 45"/>
                <a:gd name="T28" fmla="*/ 0 w 98"/>
                <a:gd name="T29" fmla="*/ 27 h 45"/>
                <a:gd name="T30" fmla="*/ 3 w 98"/>
                <a:gd name="T31" fmla="*/ 23 h 45"/>
                <a:gd name="T32" fmla="*/ 8 w 98"/>
                <a:gd name="T33" fmla="*/ 28 h 45"/>
                <a:gd name="T34" fmla="*/ 14 w 98"/>
                <a:gd name="T35" fmla="*/ 28 h 45"/>
                <a:gd name="T36" fmla="*/ 16 w 98"/>
                <a:gd name="T37" fmla="*/ 21 h 45"/>
                <a:gd name="T38" fmla="*/ 15 w 98"/>
                <a:gd name="T39" fmla="*/ 14 h 45"/>
                <a:gd name="T40" fmla="*/ 20 w 98"/>
                <a:gd name="T41" fmla="*/ 9 h 45"/>
                <a:gd name="T42" fmla="*/ 22 w 98"/>
                <a:gd name="T43" fmla="*/ 4 h 45"/>
                <a:gd name="T44" fmla="*/ 27 w 98"/>
                <a:gd name="T45" fmla="*/ 4 h 45"/>
                <a:gd name="T46" fmla="*/ 29 w 98"/>
                <a:gd name="T47" fmla="*/ 11 h 45"/>
                <a:gd name="T48" fmla="*/ 36 w 98"/>
                <a:gd name="T49" fmla="*/ 15 h 45"/>
                <a:gd name="T50" fmla="*/ 50 w 98"/>
                <a:gd name="T51" fmla="*/ 14 h 45"/>
                <a:gd name="T52" fmla="*/ 53 w 98"/>
                <a:gd name="T53" fmla="*/ 0 h 45"/>
                <a:gd name="T54" fmla="*/ 81 w 98"/>
                <a:gd name="T55" fmla="*/ 4 h 45"/>
                <a:gd name="T56" fmla="*/ 80 w 98"/>
                <a:gd name="T57" fmla="*/ 4 h 45"/>
                <a:gd name="T58" fmla="*/ 86 w 98"/>
                <a:gd name="T59" fmla="*/ 9 h 45"/>
                <a:gd name="T60" fmla="*/ 98 w 98"/>
                <a:gd name="T61"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45">
                  <a:moveTo>
                    <a:pt x="98" y="20"/>
                  </a:moveTo>
                  <a:lnTo>
                    <a:pt x="84" y="36"/>
                  </a:lnTo>
                  <a:lnTo>
                    <a:pt x="82" y="45"/>
                  </a:lnTo>
                  <a:lnTo>
                    <a:pt x="81" y="45"/>
                  </a:lnTo>
                  <a:lnTo>
                    <a:pt x="66" y="45"/>
                  </a:lnTo>
                  <a:lnTo>
                    <a:pt x="64" y="44"/>
                  </a:lnTo>
                  <a:lnTo>
                    <a:pt x="49" y="44"/>
                  </a:lnTo>
                  <a:lnTo>
                    <a:pt x="36" y="38"/>
                  </a:lnTo>
                  <a:lnTo>
                    <a:pt x="30" y="38"/>
                  </a:lnTo>
                  <a:lnTo>
                    <a:pt x="25" y="42"/>
                  </a:lnTo>
                  <a:lnTo>
                    <a:pt x="15" y="43"/>
                  </a:lnTo>
                  <a:lnTo>
                    <a:pt x="13" y="45"/>
                  </a:lnTo>
                  <a:lnTo>
                    <a:pt x="1" y="45"/>
                  </a:lnTo>
                  <a:lnTo>
                    <a:pt x="2" y="36"/>
                  </a:lnTo>
                  <a:lnTo>
                    <a:pt x="0" y="27"/>
                  </a:lnTo>
                  <a:lnTo>
                    <a:pt x="3" y="23"/>
                  </a:lnTo>
                  <a:lnTo>
                    <a:pt x="8" y="28"/>
                  </a:lnTo>
                  <a:lnTo>
                    <a:pt x="14" y="28"/>
                  </a:lnTo>
                  <a:lnTo>
                    <a:pt x="16" y="21"/>
                  </a:lnTo>
                  <a:lnTo>
                    <a:pt x="15" y="14"/>
                  </a:lnTo>
                  <a:lnTo>
                    <a:pt x="20" y="9"/>
                  </a:lnTo>
                  <a:lnTo>
                    <a:pt x="22" y="4"/>
                  </a:lnTo>
                  <a:lnTo>
                    <a:pt x="27" y="4"/>
                  </a:lnTo>
                  <a:lnTo>
                    <a:pt x="29" y="11"/>
                  </a:lnTo>
                  <a:lnTo>
                    <a:pt x="36" y="15"/>
                  </a:lnTo>
                  <a:lnTo>
                    <a:pt x="50" y="14"/>
                  </a:lnTo>
                  <a:lnTo>
                    <a:pt x="53" y="0"/>
                  </a:lnTo>
                  <a:lnTo>
                    <a:pt x="81" y="4"/>
                  </a:lnTo>
                  <a:lnTo>
                    <a:pt x="80" y="4"/>
                  </a:lnTo>
                  <a:lnTo>
                    <a:pt x="86" y="9"/>
                  </a:lnTo>
                  <a:lnTo>
                    <a:pt x="98" y="20"/>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51" name="ลพบุรี">
              <a:extLst>
                <a:ext uri="{FF2B5EF4-FFF2-40B4-BE49-F238E27FC236}">
                  <a16:creationId xmlns:a16="http://schemas.microsoft.com/office/drawing/2014/main" id="{8E774AEE-41A5-453B-9724-7EFEB5AD5219}"/>
                </a:ext>
              </a:extLst>
            </p:cNvPr>
            <p:cNvSpPr>
              <a:spLocks/>
            </p:cNvSpPr>
            <p:nvPr/>
          </p:nvSpPr>
          <p:spPr bwMode="auto">
            <a:xfrm>
              <a:off x="3120564" y="2780178"/>
              <a:ext cx="354798" cy="409663"/>
            </a:xfrm>
            <a:custGeom>
              <a:avLst/>
              <a:gdLst>
                <a:gd name="T0" fmla="*/ 830 w 866"/>
                <a:gd name="T1" fmla="*/ 645 h 1004"/>
                <a:gd name="T2" fmla="*/ 804 w 866"/>
                <a:gd name="T3" fmla="*/ 707 h 1004"/>
                <a:gd name="T4" fmla="*/ 746 w 866"/>
                <a:gd name="T5" fmla="*/ 764 h 1004"/>
                <a:gd name="T6" fmla="*/ 637 w 866"/>
                <a:gd name="T7" fmla="*/ 780 h 1004"/>
                <a:gd name="T8" fmla="*/ 574 w 866"/>
                <a:gd name="T9" fmla="*/ 791 h 1004"/>
                <a:gd name="T10" fmla="*/ 564 w 866"/>
                <a:gd name="T11" fmla="*/ 895 h 1004"/>
                <a:gd name="T12" fmla="*/ 454 w 866"/>
                <a:gd name="T13" fmla="*/ 916 h 1004"/>
                <a:gd name="T14" fmla="*/ 386 w 866"/>
                <a:gd name="T15" fmla="*/ 895 h 1004"/>
                <a:gd name="T16" fmla="*/ 313 w 866"/>
                <a:gd name="T17" fmla="*/ 864 h 1004"/>
                <a:gd name="T18" fmla="*/ 230 w 866"/>
                <a:gd name="T19" fmla="*/ 884 h 1004"/>
                <a:gd name="T20" fmla="*/ 190 w 866"/>
                <a:gd name="T21" fmla="*/ 966 h 1004"/>
                <a:gd name="T22" fmla="*/ 145 w 866"/>
                <a:gd name="T23" fmla="*/ 1003 h 1004"/>
                <a:gd name="T24" fmla="*/ 79 w 866"/>
                <a:gd name="T25" fmla="*/ 994 h 1004"/>
                <a:gd name="T26" fmla="*/ 42 w 866"/>
                <a:gd name="T27" fmla="*/ 848 h 1004"/>
                <a:gd name="T28" fmla="*/ 0 w 866"/>
                <a:gd name="T29" fmla="*/ 775 h 1004"/>
                <a:gd name="T30" fmla="*/ 11 w 866"/>
                <a:gd name="T31" fmla="*/ 697 h 1004"/>
                <a:gd name="T32" fmla="*/ 6 w 866"/>
                <a:gd name="T33" fmla="*/ 616 h 1004"/>
                <a:gd name="T34" fmla="*/ 68 w 866"/>
                <a:gd name="T35" fmla="*/ 566 h 1004"/>
                <a:gd name="T36" fmla="*/ 89 w 866"/>
                <a:gd name="T37" fmla="*/ 509 h 1004"/>
                <a:gd name="T38" fmla="*/ 147 w 866"/>
                <a:gd name="T39" fmla="*/ 420 h 1004"/>
                <a:gd name="T40" fmla="*/ 178 w 866"/>
                <a:gd name="T41" fmla="*/ 326 h 1004"/>
                <a:gd name="T42" fmla="*/ 272 w 866"/>
                <a:gd name="T43" fmla="*/ 274 h 1004"/>
                <a:gd name="T44" fmla="*/ 293 w 866"/>
                <a:gd name="T45" fmla="*/ 206 h 1004"/>
                <a:gd name="T46" fmla="*/ 349 w 866"/>
                <a:gd name="T47" fmla="*/ 164 h 1004"/>
                <a:gd name="T48" fmla="*/ 444 w 866"/>
                <a:gd name="T49" fmla="*/ 233 h 1004"/>
                <a:gd name="T50" fmla="*/ 480 w 866"/>
                <a:gd name="T51" fmla="*/ 347 h 1004"/>
                <a:gd name="T52" fmla="*/ 548 w 866"/>
                <a:gd name="T53" fmla="*/ 394 h 1004"/>
                <a:gd name="T54" fmla="*/ 684 w 866"/>
                <a:gd name="T55" fmla="*/ 368 h 1004"/>
                <a:gd name="T56" fmla="*/ 752 w 866"/>
                <a:gd name="T57" fmla="*/ 352 h 1004"/>
                <a:gd name="T58" fmla="*/ 772 w 866"/>
                <a:gd name="T59" fmla="*/ 159 h 1004"/>
                <a:gd name="T60" fmla="*/ 804 w 866"/>
                <a:gd name="T61" fmla="*/ 24 h 1004"/>
                <a:gd name="T62" fmla="*/ 845 w 866"/>
                <a:gd name="T63" fmla="*/ 3 h 1004"/>
                <a:gd name="T64" fmla="*/ 819 w 866"/>
                <a:gd name="T65" fmla="*/ 165 h 1004"/>
                <a:gd name="T66" fmla="*/ 840 w 866"/>
                <a:gd name="T67" fmla="*/ 332 h 1004"/>
                <a:gd name="T68" fmla="*/ 851 w 866"/>
                <a:gd name="T69" fmla="*/ 399 h 1004"/>
                <a:gd name="T70" fmla="*/ 858 w 866"/>
                <a:gd name="T71" fmla="*/ 543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6" h="1004">
                  <a:moveTo>
                    <a:pt x="866" y="645"/>
                  </a:moveTo>
                  <a:cubicBezTo>
                    <a:pt x="830" y="645"/>
                    <a:pt x="830" y="645"/>
                    <a:pt x="830" y="645"/>
                  </a:cubicBezTo>
                  <a:cubicBezTo>
                    <a:pt x="825" y="681"/>
                    <a:pt x="825" y="681"/>
                    <a:pt x="825" y="681"/>
                  </a:cubicBezTo>
                  <a:cubicBezTo>
                    <a:pt x="804" y="707"/>
                    <a:pt x="804" y="707"/>
                    <a:pt x="804" y="707"/>
                  </a:cubicBezTo>
                  <a:cubicBezTo>
                    <a:pt x="757" y="718"/>
                    <a:pt x="757" y="718"/>
                    <a:pt x="757" y="718"/>
                  </a:cubicBezTo>
                  <a:cubicBezTo>
                    <a:pt x="746" y="764"/>
                    <a:pt x="746" y="764"/>
                    <a:pt x="746" y="764"/>
                  </a:cubicBezTo>
                  <a:cubicBezTo>
                    <a:pt x="668" y="759"/>
                    <a:pt x="668" y="759"/>
                    <a:pt x="668" y="759"/>
                  </a:cubicBezTo>
                  <a:cubicBezTo>
                    <a:pt x="637" y="780"/>
                    <a:pt x="637" y="780"/>
                    <a:pt x="637" y="780"/>
                  </a:cubicBezTo>
                  <a:cubicBezTo>
                    <a:pt x="595" y="770"/>
                    <a:pt x="595" y="770"/>
                    <a:pt x="595" y="770"/>
                  </a:cubicBezTo>
                  <a:cubicBezTo>
                    <a:pt x="574" y="791"/>
                    <a:pt x="574" y="791"/>
                    <a:pt x="574" y="791"/>
                  </a:cubicBezTo>
                  <a:cubicBezTo>
                    <a:pt x="585" y="827"/>
                    <a:pt x="585" y="827"/>
                    <a:pt x="585" y="827"/>
                  </a:cubicBezTo>
                  <a:cubicBezTo>
                    <a:pt x="564" y="895"/>
                    <a:pt x="564" y="895"/>
                    <a:pt x="564" y="895"/>
                  </a:cubicBezTo>
                  <a:cubicBezTo>
                    <a:pt x="522" y="874"/>
                    <a:pt x="522" y="874"/>
                    <a:pt x="522" y="874"/>
                  </a:cubicBezTo>
                  <a:cubicBezTo>
                    <a:pt x="454" y="916"/>
                    <a:pt x="454" y="916"/>
                    <a:pt x="454" y="916"/>
                  </a:cubicBezTo>
                  <a:cubicBezTo>
                    <a:pt x="418" y="895"/>
                    <a:pt x="418" y="895"/>
                    <a:pt x="418" y="895"/>
                  </a:cubicBezTo>
                  <a:cubicBezTo>
                    <a:pt x="386" y="895"/>
                    <a:pt x="386" y="895"/>
                    <a:pt x="386" y="895"/>
                  </a:cubicBezTo>
                  <a:cubicBezTo>
                    <a:pt x="360" y="864"/>
                    <a:pt x="360" y="864"/>
                    <a:pt x="360" y="864"/>
                  </a:cubicBezTo>
                  <a:cubicBezTo>
                    <a:pt x="313" y="864"/>
                    <a:pt x="313" y="864"/>
                    <a:pt x="313" y="864"/>
                  </a:cubicBezTo>
                  <a:cubicBezTo>
                    <a:pt x="308" y="864"/>
                    <a:pt x="287" y="853"/>
                    <a:pt x="287" y="853"/>
                  </a:cubicBezTo>
                  <a:cubicBezTo>
                    <a:pt x="230" y="884"/>
                    <a:pt x="230" y="884"/>
                    <a:pt x="230" y="884"/>
                  </a:cubicBezTo>
                  <a:cubicBezTo>
                    <a:pt x="214" y="937"/>
                    <a:pt x="214" y="937"/>
                    <a:pt x="214" y="937"/>
                  </a:cubicBezTo>
                  <a:cubicBezTo>
                    <a:pt x="190" y="966"/>
                    <a:pt x="190" y="966"/>
                    <a:pt x="190" y="966"/>
                  </a:cubicBezTo>
                  <a:cubicBezTo>
                    <a:pt x="157" y="1004"/>
                    <a:pt x="157" y="1004"/>
                    <a:pt x="157" y="1004"/>
                  </a:cubicBezTo>
                  <a:cubicBezTo>
                    <a:pt x="145" y="1003"/>
                    <a:pt x="145" y="1003"/>
                    <a:pt x="145" y="1003"/>
                  </a:cubicBezTo>
                  <a:cubicBezTo>
                    <a:pt x="84" y="995"/>
                    <a:pt x="84" y="995"/>
                    <a:pt x="84" y="995"/>
                  </a:cubicBezTo>
                  <a:cubicBezTo>
                    <a:pt x="79" y="994"/>
                    <a:pt x="79" y="994"/>
                    <a:pt x="79" y="994"/>
                  </a:cubicBezTo>
                  <a:cubicBezTo>
                    <a:pt x="42" y="957"/>
                    <a:pt x="42" y="957"/>
                    <a:pt x="42" y="957"/>
                  </a:cubicBezTo>
                  <a:cubicBezTo>
                    <a:pt x="42" y="848"/>
                    <a:pt x="42" y="848"/>
                    <a:pt x="42" y="848"/>
                  </a:cubicBezTo>
                  <a:cubicBezTo>
                    <a:pt x="11" y="793"/>
                    <a:pt x="11" y="793"/>
                    <a:pt x="11" y="793"/>
                  </a:cubicBezTo>
                  <a:cubicBezTo>
                    <a:pt x="0" y="775"/>
                    <a:pt x="0" y="775"/>
                    <a:pt x="0" y="775"/>
                  </a:cubicBezTo>
                  <a:cubicBezTo>
                    <a:pt x="21" y="728"/>
                    <a:pt x="21" y="728"/>
                    <a:pt x="21" y="728"/>
                  </a:cubicBezTo>
                  <a:cubicBezTo>
                    <a:pt x="11" y="697"/>
                    <a:pt x="11" y="697"/>
                    <a:pt x="11" y="697"/>
                  </a:cubicBezTo>
                  <a:cubicBezTo>
                    <a:pt x="32" y="650"/>
                    <a:pt x="32" y="650"/>
                    <a:pt x="32" y="650"/>
                  </a:cubicBezTo>
                  <a:cubicBezTo>
                    <a:pt x="6" y="616"/>
                    <a:pt x="6" y="616"/>
                    <a:pt x="6" y="616"/>
                  </a:cubicBezTo>
                  <a:cubicBezTo>
                    <a:pt x="27" y="592"/>
                    <a:pt x="27" y="592"/>
                    <a:pt x="27" y="592"/>
                  </a:cubicBezTo>
                  <a:cubicBezTo>
                    <a:pt x="27" y="592"/>
                    <a:pt x="63" y="572"/>
                    <a:pt x="68" y="566"/>
                  </a:cubicBezTo>
                  <a:cubicBezTo>
                    <a:pt x="71" y="563"/>
                    <a:pt x="77" y="547"/>
                    <a:pt x="82" y="533"/>
                  </a:cubicBezTo>
                  <a:cubicBezTo>
                    <a:pt x="86" y="520"/>
                    <a:pt x="89" y="509"/>
                    <a:pt x="89" y="509"/>
                  </a:cubicBezTo>
                  <a:cubicBezTo>
                    <a:pt x="152" y="462"/>
                    <a:pt x="152" y="462"/>
                    <a:pt x="152" y="462"/>
                  </a:cubicBezTo>
                  <a:cubicBezTo>
                    <a:pt x="147" y="420"/>
                    <a:pt x="147" y="420"/>
                    <a:pt x="147" y="420"/>
                  </a:cubicBezTo>
                  <a:cubicBezTo>
                    <a:pt x="183" y="389"/>
                    <a:pt x="183" y="389"/>
                    <a:pt x="183" y="389"/>
                  </a:cubicBezTo>
                  <a:cubicBezTo>
                    <a:pt x="178" y="326"/>
                    <a:pt x="178" y="326"/>
                    <a:pt x="178" y="326"/>
                  </a:cubicBezTo>
                  <a:cubicBezTo>
                    <a:pt x="220" y="274"/>
                    <a:pt x="220" y="274"/>
                    <a:pt x="220" y="274"/>
                  </a:cubicBezTo>
                  <a:cubicBezTo>
                    <a:pt x="272" y="274"/>
                    <a:pt x="272" y="274"/>
                    <a:pt x="272" y="274"/>
                  </a:cubicBezTo>
                  <a:cubicBezTo>
                    <a:pt x="303" y="253"/>
                    <a:pt x="303" y="253"/>
                    <a:pt x="303" y="253"/>
                  </a:cubicBezTo>
                  <a:cubicBezTo>
                    <a:pt x="293" y="206"/>
                    <a:pt x="293" y="206"/>
                    <a:pt x="293" y="206"/>
                  </a:cubicBezTo>
                  <a:cubicBezTo>
                    <a:pt x="313" y="180"/>
                    <a:pt x="313" y="180"/>
                    <a:pt x="313" y="180"/>
                  </a:cubicBezTo>
                  <a:cubicBezTo>
                    <a:pt x="349" y="164"/>
                    <a:pt x="349" y="164"/>
                    <a:pt x="349" y="164"/>
                  </a:cubicBezTo>
                  <a:cubicBezTo>
                    <a:pt x="381" y="206"/>
                    <a:pt x="381" y="206"/>
                    <a:pt x="381" y="206"/>
                  </a:cubicBezTo>
                  <a:cubicBezTo>
                    <a:pt x="444" y="233"/>
                    <a:pt x="444" y="233"/>
                    <a:pt x="444" y="233"/>
                  </a:cubicBezTo>
                  <a:cubicBezTo>
                    <a:pt x="444" y="316"/>
                    <a:pt x="444" y="316"/>
                    <a:pt x="444" y="316"/>
                  </a:cubicBezTo>
                  <a:cubicBezTo>
                    <a:pt x="480" y="347"/>
                    <a:pt x="480" y="347"/>
                    <a:pt x="480" y="347"/>
                  </a:cubicBezTo>
                  <a:cubicBezTo>
                    <a:pt x="491" y="394"/>
                    <a:pt x="491" y="394"/>
                    <a:pt x="491" y="394"/>
                  </a:cubicBezTo>
                  <a:cubicBezTo>
                    <a:pt x="548" y="394"/>
                    <a:pt x="548" y="394"/>
                    <a:pt x="548" y="394"/>
                  </a:cubicBezTo>
                  <a:cubicBezTo>
                    <a:pt x="652" y="347"/>
                    <a:pt x="652" y="347"/>
                    <a:pt x="652" y="347"/>
                  </a:cubicBezTo>
                  <a:cubicBezTo>
                    <a:pt x="684" y="368"/>
                    <a:pt x="684" y="368"/>
                    <a:pt x="684" y="368"/>
                  </a:cubicBezTo>
                  <a:cubicBezTo>
                    <a:pt x="720" y="373"/>
                    <a:pt x="720" y="373"/>
                    <a:pt x="720" y="373"/>
                  </a:cubicBezTo>
                  <a:cubicBezTo>
                    <a:pt x="752" y="352"/>
                    <a:pt x="752" y="352"/>
                    <a:pt x="752" y="352"/>
                  </a:cubicBezTo>
                  <a:cubicBezTo>
                    <a:pt x="752" y="238"/>
                    <a:pt x="752" y="238"/>
                    <a:pt x="752" y="238"/>
                  </a:cubicBezTo>
                  <a:cubicBezTo>
                    <a:pt x="772" y="159"/>
                    <a:pt x="772" y="159"/>
                    <a:pt x="772" y="159"/>
                  </a:cubicBezTo>
                  <a:cubicBezTo>
                    <a:pt x="819" y="55"/>
                    <a:pt x="819" y="55"/>
                    <a:pt x="819" y="55"/>
                  </a:cubicBezTo>
                  <a:cubicBezTo>
                    <a:pt x="804" y="24"/>
                    <a:pt x="804" y="24"/>
                    <a:pt x="804" y="24"/>
                  </a:cubicBezTo>
                  <a:cubicBezTo>
                    <a:pt x="807" y="0"/>
                    <a:pt x="807" y="0"/>
                    <a:pt x="807" y="0"/>
                  </a:cubicBezTo>
                  <a:cubicBezTo>
                    <a:pt x="845" y="3"/>
                    <a:pt x="845" y="3"/>
                    <a:pt x="845" y="3"/>
                  </a:cubicBezTo>
                  <a:cubicBezTo>
                    <a:pt x="856" y="60"/>
                    <a:pt x="856" y="60"/>
                    <a:pt x="856" y="60"/>
                  </a:cubicBezTo>
                  <a:cubicBezTo>
                    <a:pt x="819" y="165"/>
                    <a:pt x="819" y="165"/>
                    <a:pt x="819" y="165"/>
                  </a:cubicBezTo>
                  <a:cubicBezTo>
                    <a:pt x="840" y="227"/>
                    <a:pt x="840" y="227"/>
                    <a:pt x="840" y="227"/>
                  </a:cubicBezTo>
                  <a:cubicBezTo>
                    <a:pt x="840" y="332"/>
                    <a:pt x="840" y="332"/>
                    <a:pt x="840" y="332"/>
                  </a:cubicBezTo>
                  <a:cubicBezTo>
                    <a:pt x="858" y="337"/>
                    <a:pt x="858" y="337"/>
                    <a:pt x="858" y="337"/>
                  </a:cubicBezTo>
                  <a:cubicBezTo>
                    <a:pt x="851" y="399"/>
                    <a:pt x="851" y="399"/>
                    <a:pt x="851" y="399"/>
                  </a:cubicBezTo>
                  <a:cubicBezTo>
                    <a:pt x="856" y="514"/>
                    <a:pt x="856" y="514"/>
                    <a:pt x="856" y="514"/>
                  </a:cubicBezTo>
                  <a:cubicBezTo>
                    <a:pt x="858" y="543"/>
                    <a:pt x="858" y="543"/>
                    <a:pt x="858" y="543"/>
                  </a:cubicBezTo>
                  <a:lnTo>
                    <a:pt x="866" y="645"/>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52" name="เพชรบูรณ์">
              <a:extLst>
                <a:ext uri="{FF2B5EF4-FFF2-40B4-BE49-F238E27FC236}">
                  <a16:creationId xmlns:a16="http://schemas.microsoft.com/office/drawing/2014/main" id="{66CDBA05-BAFE-4C8B-96A2-681A1B21FE01}"/>
                </a:ext>
              </a:extLst>
            </p:cNvPr>
            <p:cNvSpPr>
              <a:spLocks/>
            </p:cNvSpPr>
            <p:nvPr/>
          </p:nvSpPr>
          <p:spPr bwMode="auto">
            <a:xfrm>
              <a:off x="3199205" y="2242495"/>
              <a:ext cx="413321" cy="698622"/>
            </a:xfrm>
            <a:custGeom>
              <a:avLst/>
              <a:gdLst>
                <a:gd name="T0" fmla="*/ 1007 w 1010"/>
                <a:gd name="T1" fmla="*/ 423 h 1711"/>
                <a:gd name="T2" fmla="*/ 979 w 1010"/>
                <a:gd name="T3" fmla="*/ 465 h 1711"/>
                <a:gd name="T4" fmla="*/ 918 w 1010"/>
                <a:gd name="T5" fmla="*/ 454 h 1711"/>
                <a:gd name="T6" fmla="*/ 845 w 1010"/>
                <a:gd name="T7" fmla="*/ 444 h 1711"/>
                <a:gd name="T8" fmla="*/ 767 w 1010"/>
                <a:gd name="T9" fmla="*/ 517 h 1711"/>
                <a:gd name="T10" fmla="*/ 762 w 1010"/>
                <a:gd name="T11" fmla="*/ 579 h 1711"/>
                <a:gd name="T12" fmla="*/ 736 w 1010"/>
                <a:gd name="T13" fmla="*/ 642 h 1711"/>
                <a:gd name="T14" fmla="*/ 621 w 1010"/>
                <a:gd name="T15" fmla="*/ 840 h 1711"/>
                <a:gd name="T16" fmla="*/ 600 w 1010"/>
                <a:gd name="T17" fmla="*/ 1064 h 1711"/>
                <a:gd name="T18" fmla="*/ 647 w 1010"/>
                <a:gd name="T19" fmla="*/ 1143 h 1711"/>
                <a:gd name="T20" fmla="*/ 616 w 1010"/>
                <a:gd name="T21" fmla="*/ 1205 h 1711"/>
                <a:gd name="T22" fmla="*/ 600 w 1010"/>
                <a:gd name="T23" fmla="*/ 1252 h 1711"/>
                <a:gd name="T24" fmla="*/ 614 w 1010"/>
                <a:gd name="T25" fmla="*/ 1317 h 1711"/>
                <a:gd name="T26" fmla="*/ 626 w 1010"/>
                <a:gd name="T27" fmla="*/ 1372 h 1711"/>
                <a:gd name="T28" fmla="*/ 559 w 1010"/>
                <a:gd name="T29" fmla="*/ 1555 h 1711"/>
                <a:gd name="T30" fmla="*/ 527 w 1010"/>
                <a:gd name="T31" fmla="*/ 1690 h 1711"/>
                <a:gd name="T32" fmla="*/ 459 w 1010"/>
                <a:gd name="T33" fmla="*/ 1664 h 1711"/>
                <a:gd name="T34" fmla="*/ 298 w 1010"/>
                <a:gd name="T35" fmla="*/ 1711 h 1711"/>
                <a:gd name="T36" fmla="*/ 251 w 1010"/>
                <a:gd name="T37" fmla="*/ 1633 h 1711"/>
                <a:gd name="T38" fmla="*/ 188 w 1010"/>
                <a:gd name="T39" fmla="*/ 1523 h 1711"/>
                <a:gd name="T40" fmla="*/ 141 w 1010"/>
                <a:gd name="T41" fmla="*/ 1461 h 1711"/>
                <a:gd name="T42" fmla="*/ 156 w 1010"/>
                <a:gd name="T43" fmla="*/ 1319 h 1711"/>
                <a:gd name="T44" fmla="*/ 152 w 1010"/>
                <a:gd name="T45" fmla="*/ 1195 h 1711"/>
                <a:gd name="T46" fmla="*/ 105 w 1010"/>
                <a:gd name="T47" fmla="*/ 1148 h 1711"/>
                <a:gd name="T48" fmla="*/ 131 w 1010"/>
                <a:gd name="T49" fmla="*/ 1122 h 1711"/>
                <a:gd name="T50" fmla="*/ 32 w 1010"/>
                <a:gd name="T51" fmla="*/ 1054 h 1711"/>
                <a:gd name="T52" fmla="*/ 0 w 1010"/>
                <a:gd name="T53" fmla="*/ 934 h 1711"/>
                <a:gd name="T54" fmla="*/ 0 w 1010"/>
                <a:gd name="T55" fmla="*/ 798 h 1711"/>
                <a:gd name="T56" fmla="*/ 47 w 1010"/>
                <a:gd name="T57" fmla="*/ 757 h 1711"/>
                <a:gd name="T58" fmla="*/ 68 w 1010"/>
                <a:gd name="T59" fmla="*/ 699 h 1711"/>
                <a:gd name="T60" fmla="*/ 136 w 1010"/>
                <a:gd name="T61" fmla="*/ 652 h 1711"/>
                <a:gd name="T62" fmla="*/ 178 w 1010"/>
                <a:gd name="T63" fmla="*/ 564 h 1711"/>
                <a:gd name="T64" fmla="*/ 204 w 1010"/>
                <a:gd name="T65" fmla="*/ 480 h 1711"/>
                <a:gd name="T66" fmla="*/ 230 w 1010"/>
                <a:gd name="T67" fmla="*/ 392 h 1711"/>
                <a:gd name="T68" fmla="*/ 293 w 1010"/>
                <a:gd name="T69" fmla="*/ 329 h 1711"/>
                <a:gd name="T70" fmla="*/ 339 w 1010"/>
                <a:gd name="T71" fmla="*/ 277 h 1711"/>
                <a:gd name="T72" fmla="*/ 371 w 1010"/>
                <a:gd name="T73" fmla="*/ 261 h 1711"/>
                <a:gd name="T74" fmla="*/ 418 w 1010"/>
                <a:gd name="T75" fmla="*/ 141 h 1711"/>
                <a:gd name="T76" fmla="*/ 522 w 1010"/>
                <a:gd name="T77" fmla="*/ 105 h 1711"/>
                <a:gd name="T78" fmla="*/ 553 w 1010"/>
                <a:gd name="T79" fmla="*/ 73 h 1711"/>
                <a:gd name="T80" fmla="*/ 668 w 1010"/>
                <a:gd name="T81" fmla="*/ 0 h 1711"/>
                <a:gd name="T82" fmla="*/ 725 w 1010"/>
                <a:gd name="T83" fmla="*/ 58 h 1711"/>
                <a:gd name="T84" fmla="*/ 772 w 1010"/>
                <a:gd name="T85" fmla="*/ 115 h 1711"/>
                <a:gd name="T86" fmla="*/ 809 w 1010"/>
                <a:gd name="T87" fmla="*/ 183 h 1711"/>
                <a:gd name="T88" fmla="*/ 856 w 1010"/>
                <a:gd name="T89" fmla="*/ 131 h 1711"/>
                <a:gd name="T90" fmla="*/ 898 w 1010"/>
                <a:gd name="T91" fmla="*/ 162 h 1711"/>
                <a:gd name="T92" fmla="*/ 918 w 1010"/>
                <a:gd name="T93" fmla="*/ 225 h 1711"/>
                <a:gd name="T94" fmla="*/ 913 w 1010"/>
                <a:gd name="T95" fmla="*/ 277 h 1711"/>
                <a:gd name="T96" fmla="*/ 939 w 1010"/>
                <a:gd name="T97" fmla="*/ 329 h 1711"/>
                <a:gd name="T98" fmla="*/ 955 w 1010"/>
                <a:gd name="T99" fmla="*/ 392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0" h="1711">
                  <a:moveTo>
                    <a:pt x="1010" y="381"/>
                  </a:moveTo>
                  <a:cubicBezTo>
                    <a:pt x="1007" y="423"/>
                    <a:pt x="1007" y="423"/>
                    <a:pt x="1007" y="423"/>
                  </a:cubicBezTo>
                  <a:cubicBezTo>
                    <a:pt x="1002" y="430"/>
                    <a:pt x="1002" y="430"/>
                    <a:pt x="1002" y="430"/>
                  </a:cubicBezTo>
                  <a:cubicBezTo>
                    <a:pt x="979" y="465"/>
                    <a:pt x="979" y="465"/>
                    <a:pt x="979" y="465"/>
                  </a:cubicBezTo>
                  <a:cubicBezTo>
                    <a:pt x="950" y="475"/>
                    <a:pt x="950" y="475"/>
                    <a:pt x="950" y="475"/>
                  </a:cubicBezTo>
                  <a:cubicBezTo>
                    <a:pt x="918" y="454"/>
                    <a:pt x="918" y="454"/>
                    <a:pt x="918" y="454"/>
                  </a:cubicBezTo>
                  <a:cubicBezTo>
                    <a:pt x="866" y="465"/>
                    <a:pt x="866" y="465"/>
                    <a:pt x="866" y="465"/>
                  </a:cubicBezTo>
                  <a:cubicBezTo>
                    <a:pt x="845" y="444"/>
                    <a:pt x="845" y="444"/>
                    <a:pt x="845" y="444"/>
                  </a:cubicBezTo>
                  <a:cubicBezTo>
                    <a:pt x="788" y="465"/>
                    <a:pt x="788" y="465"/>
                    <a:pt x="788" y="465"/>
                  </a:cubicBezTo>
                  <a:cubicBezTo>
                    <a:pt x="767" y="517"/>
                    <a:pt x="767" y="517"/>
                    <a:pt x="767" y="517"/>
                  </a:cubicBezTo>
                  <a:cubicBezTo>
                    <a:pt x="751" y="543"/>
                    <a:pt x="751" y="543"/>
                    <a:pt x="751" y="543"/>
                  </a:cubicBezTo>
                  <a:cubicBezTo>
                    <a:pt x="762" y="579"/>
                    <a:pt x="762" y="579"/>
                    <a:pt x="762" y="579"/>
                  </a:cubicBezTo>
                  <a:cubicBezTo>
                    <a:pt x="731" y="595"/>
                    <a:pt x="731" y="595"/>
                    <a:pt x="731" y="595"/>
                  </a:cubicBezTo>
                  <a:cubicBezTo>
                    <a:pt x="736" y="642"/>
                    <a:pt x="736" y="642"/>
                    <a:pt x="736" y="642"/>
                  </a:cubicBezTo>
                  <a:cubicBezTo>
                    <a:pt x="647" y="762"/>
                    <a:pt x="647" y="762"/>
                    <a:pt x="647" y="762"/>
                  </a:cubicBezTo>
                  <a:cubicBezTo>
                    <a:pt x="621" y="840"/>
                    <a:pt x="621" y="840"/>
                    <a:pt x="621" y="840"/>
                  </a:cubicBezTo>
                  <a:cubicBezTo>
                    <a:pt x="626" y="924"/>
                    <a:pt x="626" y="924"/>
                    <a:pt x="626" y="924"/>
                  </a:cubicBezTo>
                  <a:cubicBezTo>
                    <a:pt x="600" y="1064"/>
                    <a:pt x="600" y="1064"/>
                    <a:pt x="600" y="1064"/>
                  </a:cubicBezTo>
                  <a:cubicBezTo>
                    <a:pt x="658" y="1117"/>
                    <a:pt x="658" y="1117"/>
                    <a:pt x="658" y="1117"/>
                  </a:cubicBezTo>
                  <a:cubicBezTo>
                    <a:pt x="647" y="1143"/>
                    <a:pt x="647" y="1143"/>
                    <a:pt x="647" y="1143"/>
                  </a:cubicBezTo>
                  <a:cubicBezTo>
                    <a:pt x="647" y="1179"/>
                    <a:pt x="647" y="1179"/>
                    <a:pt x="647" y="1179"/>
                  </a:cubicBezTo>
                  <a:cubicBezTo>
                    <a:pt x="616" y="1205"/>
                    <a:pt x="616" y="1205"/>
                    <a:pt x="616" y="1205"/>
                  </a:cubicBezTo>
                  <a:cubicBezTo>
                    <a:pt x="613" y="1213"/>
                    <a:pt x="613" y="1213"/>
                    <a:pt x="613" y="1213"/>
                  </a:cubicBezTo>
                  <a:cubicBezTo>
                    <a:pt x="600" y="1252"/>
                    <a:pt x="600" y="1252"/>
                    <a:pt x="600" y="1252"/>
                  </a:cubicBezTo>
                  <a:cubicBezTo>
                    <a:pt x="616" y="1304"/>
                    <a:pt x="616" y="1304"/>
                    <a:pt x="616" y="1304"/>
                  </a:cubicBezTo>
                  <a:cubicBezTo>
                    <a:pt x="614" y="1317"/>
                    <a:pt x="614" y="1317"/>
                    <a:pt x="614" y="1317"/>
                  </a:cubicBezTo>
                  <a:cubicBezTo>
                    <a:pt x="611" y="1341"/>
                    <a:pt x="611" y="1341"/>
                    <a:pt x="611" y="1341"/>
                  </a:cubicBezTo>
                  <a:cubicBezTo>
                    <a:pt x="626" y="1372"/>
                    <a:pt x="626" y="1372"/>
                    <a:pt x="626" y="1372"/>
                  </a:cubicBezTo>
                  <a:cubicBezTo>
                    <a:pt x="579" y="1476"/>
                    <a:pt x="579" y="1476"/>
                    <a:pt x="579" y="1476"/>
                  </a:cubicBezTo>
                  <a:cubicBezTo>
                    <a:pt x="559" y="1555"/>
                    <a:pt x="559" y="1555"/>
                    <a:pt x="559" y="1555"/>
                  </a:cubicBezTo>
                  <a:cubicBezTo>
                    <a:pt x="559" y="1669"/>
                    <a:pt x="559" y="1669"/>
                    <a:pt x="559" y="1669"/>
                  </a:cubicBezTo>
                  <a:cubicBezTo>
                    <a:pt x="527" y="1690"/>
                    <a:pt x="527" y="1690"/>
                    <a:pt x="527" y="1690"/>
                  </a:cubicBezTo>
                  <a:cubicBezTo>
                    <a:pt x="491" y="1685"/>
                    <a:pt x="491" y="1685"/>
                    <a:pt x="491" y="1685"/>
                  </a:cubicBezTo>
                  <a:cubicBezTo>
                    <a:pt x="459" y="1664"/>
                    <a:pt x="459" y="1664"/>
                    <a:pt x="459" y="1664"/>
                  </a:cubicBezTo>
                  <a:cubicBezTo>
                    <a:pt x="355" y="1711"/>
                    <a:pt x="355" y="1711"/>
                    <a:pt x="355" y="1711"/>
                  </a:cubicBezTo>
                  <a:cubicBezTo>
                    <a:pt x="298" y="1711"/>
                    <a:pt x="298" y="1711"/>
                    <a:pt x="298" y="1711"/>
                  </a:cubicBezTo>
                  <a:cubicBezTo>
                    <a:pt x="287" y="1664"/>
                    <a:pt x="287" y="1664"/>
                    <a:pt x="287" y="1664"/>
                  </a:cubicBezTo>
                  <a:cubicBezTo>
                    <a:pt x="251" y="1633"/>
                    <a:pt x="251" y="1633"/>
                    <a:pt x="251" y="1633"/>
                  </a:cubicBezTo>
                  <a:cubicBezTo>
                    <a:pt x="251" y="1550"/>
                    <a:pt x="251" y="1550"/>
                    <a:pt x="251" y="1550"/>
                  </a:cubicBezTo>
                  <a:cubicBezTo>
                    <a:pt x="188" y="1523"/>
                    <a:pt x="188" y="1523"/>
                    <a:pt x="188" y="1523"/>
                  </a:cubicBezTo>
                  <a:cubicBezTo>
                    <a:pt x="156" y="1481"/>
                    <a:pt x="156" y="1481"/>
                    <a:pt x="156" y="1481"/>
                  </a:cubicBezTo>
                  <a:cubicBezTo>
                    <a:pt x="141" y="1461"/>
                    <a:pt x="141" y="1461"/>
                    <a:pt x="141" y="1461"/>
                  </a:cubicBezTo>
                  <a:cubicBezTo>
                    <a:pt x="167" y="1367"/>
                    <a:pt x="167" y="1367"/>
                    <a:pt x="167" y="1367"/>
                  </a:cubicBezTo>
                  <a:cubicBezTo>
                    <a:pt x="156" y="1319"/>
                    <a:pt x="156" y="1319"/>
                    <a:pt x="156" y="1319"/>
                  </a:cubicBezTo>
                  <a:cubicBezTo>
                    <a:pt x="136" y="1231"/>
                    <a:pt x="136" y="1231"/>
                    <a:pt x="136" y="1231"/>
                  </a:cubicBezTo>
                  <a:cubicBezTo>
                    <a:pt x="152" y="1195"/>
                    <a:pt x="152" y="1195"/>
                    <a:pt x="152" y="1195"/>
                  </a:cubicBezTo>
                  <a:cubicBezTo>
                    <a:pt x="105" y="1184"/>
                    <a:pt x="105" y="1184"/>
                    <a:pt x="105" y="1184"/>
                  </a:cubicBezTo>
                  <a:cubicBezTo>
                    <a:pt x="105" y="1148"/>
                    <a:pt x="105" y="1148"/>
                    <a:pt x="105" y="1148"/>
                  </a:cubicBezTo>
                  <a:cubicBezTo>
                    <a:pt x="108" y="1145"/>
                    <a:pt x="108" y="1145"/>
                    <a:pt x="108" y="1145"/>
                  </a:cubicBezTo>
                  <a:cubicBezTo>
                    <a:pt x="131" y="1122"/>
                    <a:pt x="131" y="1122"/>
                    <a:pt x="131" y="1122"/>
                  </a:cubicBezTo>
                  <a:cubicBezTo>
                    <a:pt x="115" y="1085"/>
                    <a:pt x="115" y="1085"/>
                    <a:pt x="115" y="1085"/>
                  </a:cubicBezTo>
                  <a:cubicBezTo>
                    <a:pt x="32" y="1054"/>
                    <a:pt x="32" y="1054"/>
                    <a:pt x="32" y="1054"/>
                  </a:cubicBezTo>
                  <a:cubicBezTo>
                    <a:pt x="0" y="1028"/>
                    <a:pt x="0" y="1028"/>
                    <a:pt x="0" y="1028"/>
                  </a:cubicBezTo>
                  <a:cubicBezTo>
                    <a:pt x="0" y="934"/>
                    <a:pt x="0" y="934"/>
                    <a:pt x="0" y="934"/>
                  </a:cubicBezTo>
                  <a:cubicBezTo>
                    <a:pt x="63" y="861"/>
                    <a:pt x="63" y="861"/>
                    <a:pt x="63" y="861"/>
                  </a:cubicBezTo>
                  <a:cubicBezTo>
                    <a:pt x="0" y="798"/>
                    <a:pt x="0" y="798"/>
                    <a:pt x="0" y="798"/>
                  </a:cubicBezTo>
                  <a:cubicBezTo>
                    <a:pt x="12" y="782"/>
                    <a:pt x="12" y="782"/>
                    <a:pt x="12" y="782"/>
                  </a:cubicBezTo>
                  <a:cubicBezTo>
                    <a:pt x="47" y="757"/>
                    <a:pt x="47" y="757"/>
                    <a:pt x="47" y="757"/>
                  </a:cubicBezTo>
                  <a:cubicBezTo>
                    <a:pt x="58" y="720"/>
                    <a:pt x="58" y="720"/>
                    <a:pt x="58" y="720"/>
                  </a:cubicBezTo>
                  <a:cubicBezTo>
                    <a:pt x="68" y="699"/>
                    <a:pt x="68" y="699"/>
                    <a:pt x="68" y="699"/>
                  </a:cubicBezTo>
                  <a:cubicBezTo>
                    <a:pt x="105" y="694"/>
                    <a:pt x="105" y="694"/>
                    <a:pt x="105" y="694"/>
                  </a:cubicBezTo>
                  <a:cubicBezTo>
                    <a:pt x="136" y="652"/>
                    <a:pt x="136" y="652"/>
                    <a:pt x="136" y="652"/>
                  </a:cubicBezTo>
                  <a:cubicBezTo>
                    <a:pt x="188" y="585"/>
                    <a:pt x="188" y="585"/>
                    <a:pt x="188" y="585"/>
                  </a:cubicBezTo>
                  <a:cubicBezTo>
                    <a:pt x="178" y="564"/>
                    <a:pt x="178" y="564"/>
                    <a:pt x="178" y="564"/>
                  </a:cubicBezTo>
                  <a:cubicBezTo>
                    <a:pt x="178" y="522"/>
                    <a:pt x="178" y="522"/>
                    <a:pt x="178" y="522"/>
                  </a:cubicBezTo>
                  <a:cubicBezTo>
                    <a:pt x="204" y="480"/>
                    <a:pt x="204" y="480"/>
                    <a:pt x="204" y="480"/>
                  </a:cubicBezTo>
                  <a:cubicBezTo>
                    <a:pt x="266" y="459"/>
                    <a:pt x="266" y="459"/>
                    <a:pt x="266" y="459"/>
                  </a:cubicBezTo>
                  <a:cubicBezTo>
                    <a:pt x="230" y="392"/>
                    <a:pt x="230" y="392"/>
                    <a:pt x="230" y="392"/>
                  </a:cubicBezTo>
                  <a:cubicBezTo>
                    <a:pt x="230" y="360"/>
                    <a:pt x="230" y="360"/>
                    <a:pt x="230" y="360"/>
                  </a:cubicBezTo>
                  <a:cubicBezTo>
                    <a:pt x="293" y="329"/>
                    <a:pt x="293" y="329"/>
                    <a:pt x="293" y="329"/>
                  </a:cubicBezTo>
                  <a:cubicBezTo>
                    <a:pt x="293" y="303"/>
                    <a:pt x="293" y="303"/>
                    <a:pt x="293" y="303"/>
                  </a:cubicBezTo>
                  <a:cubicBezTo>
                    <a:pt x="339" y="277"/>
                    <a:pt x="339" y="277"/>
                    <a:pt x="339" y="277"/>
                  </a:cubicBezTo>
                  <a:cubicBezTo>
                    <a:pt x="339" y="225"/>
                    <a:pt x="339" y="225"/>
                    <a:pt x="339" y="225"/>
                  </a:cubicBezTo>
                  <a:cubicBezTo>
                    <a:pt x="371" y="261"/>
                    <a:pt x="371" y="261"/>
                    <a:pt x="371" y="261"/>
                  </a:cubicBezTo>
                  <a:cubicBezTo>
                    <a:pt x="407" y="246"/>
                    <a:pt x="407" y="246"/>
                    <a:pt x="407" y="246"/>
                  </a:cubicBezTo>
                  <a:cubicBezTo>
                    <a:pt x="418" y="141"/>
                    <a:pt x="418" y="141"/>
                    <a:pt x="418" y="141"/>
                  </a:cubicBezTo>
                  <a:cubicBezTo>
                    <a:pt x="496" y="94"/>
                    <a:pt x="496" y="94"/>
                    <a:pt x="496" y="94"/>
                  </a:cubicBezTo>
                  <a:cubicBezTo>
                    <a:pt x="522" y="105"/>
                    <a:pt x="522" y="105"/>
                    <a:pt x="522" y="105"/>
                  </a:cubicBezTo>
                  <a:cubicBezTo>
                    <a:pt x="532" y="68"/>
                    <a:pt x="532" y="68"/>
                    <a:pt x="532" y="68"/>
                  </a:cubicBezTo>
                  <a:cubicBezTo>
                    <a:pt x="553" y="73"/>
                    <a:pt x="553" y="73"/>
                    <a:pt x="553" y="73"/>
                  </a:cubicBezTo>
                  <a:cubicBezTo>
                    <a:pt x="621" y="11"/>
                    <a:pt x="621" y="11"/>
                    <a:pt x="621" y="11"/>
                  </a:cubicBezTo>
                  <a:cubicBezTo>
                    <a:pt x="668" y="0"/>
                    <a:pt x="668" y="0"/>
                    <a:pt x="668" y="0"/>
                  </a:cubicBezTo>
                  <a:cubicBezTo>
                    <a:pt x="710" y="27"/>
                    <a:pt x="710" y="27"/>
                    <a:pt x="710" y="27"/>
                  </a:cubicBezTo>
                  <a:cubicBezTo>
                    <a:pt x="725" y="58"/>
                    <a:pt x="725" y="58"/>
                    <a:pt x="725" y="58"/>
                  </a:cubicBezTo>
                  <a:cubicBezTo>
                    <a:pt x="725" y="89"/>
                    <a:pt x="725" y="89"/>
                    <a:pt x="725" y="89"/>
                  </a:cubicBezTo>
                  <a:cubicBezTo>
                    <a:pt x="772" y="115"/>
                    <a:pt x="772" y="115"/>
                    <a:pt x="772" y="115"/>
                  </a:cubicBezTo>
                  <a:cubicBezTo>
                    <a:pt x="772" y="152"/>
                    <a:pt x="772" y="152"/>
                    <a:pt x="772" y="152"/>
                  </a:cubicBezTo>
                  <a:cubicBezTo>
                    <a:pt x="809" y="183"/>
                    <a:pt x="809" y="183"/>
                    <a:pt x="809" y="183"/>
                  </a:cubicBezTo>
                  <a:cubicBezTo>
                    <a:pt x="851" y="167"/>
                    <a:pt x="851" y="167"/>
                    <a:pt x="851" y="167"/>
                  </a:cubicBezTo>
                  <a:cubicBezTo>
                    <a:pt x="856" y="131"/>
                    <a:pt x="856" y="131"/>
                    <a:pt x="856" y="131"/>
                  </a:cubicBezTo>
                  <a:cubicBezTo>
                    <a:pt x="882" y="126"/>
                    <a:pt x="882" y="126"/>
                    <a:pt x="882" y="126"/>
                  </a:cubicBezTo>
                  <a:cubicBezTo>
                    <a:pt x="898" y="162"/>
                    <a:pt x="898" y="162"/>
                    <a:pt x="898" y="162"/>
                  </a:cubicBezTo>
                  <a:cubicBezTo>
                    <a:pt x="903" y="220"/>
                    <a:pt x="903" y="220"/>
                    <a:pt x="903" y="220"/>
                  </a:cubicBezTo>
                  <a:cubicBezTo>
                    <a:pt x="918" y="225"/>
                    <a:pt x="918" y="225"/>
                    <a:pt x="918" y="225"/>
                  </a:cubicBezTo>
                  <a:cubicBezTo>
                    <a:pt x="918" y="240"/>
                    <a:pt x="918" y="240"/>
                    <a:pt x="918" y="240"/>
                  </a:cubicBezTo>
                  <a:cubicBezTo>
                    <a:pt x="913" y="277"/>
                    <a:pt x="913" y="277"/>
                    <a:pt x="913" y="277"/>
                  </a:cubicBezTo>
                  <a:cubicBezTo>
                    <a:pt x="913" y="277"/>
                    <a:pt x="918" y="298"/>
                    <a:pt x="918" y="303"/>
                  </a:cubicBezTo>
                  <a:cubicBezTo>
                    <a:pt x="918" y="308"/>
                    <a:pt x="939" y="329"/>
                    <a:pt x="939" y="329"/>
                  </a:cubicBezTo>
                  <a:cubicBezTo>
                    <a:pt x="929" y="366"/>
                    <a:pt x="929" y="366"/>
                    <a:pt x="929" y="366"/>
                  </a:cubicBezTo>
                  <a:cubicBezTo>
                    <a:pt x="929" y="366"/>
                    <a:pt x="950" y="392"/>
                    <a:pt x="955" y="392"/>
                  </a:cubicBezTo>
                  <a:cubicBezTo>
                    <a:pt x="960" y="392"/>
                    <a:pt x="997" y="382"/>
                    <a:pt x="1010" y="381"/>
                  </a:cubicBezTo>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53" name="พิษณุโลก">
              <a:extLst>
                <a:ext uri="{FF2B5EF4-FFF2-40B4-BE49-F238E27FC236}">
                  <a16:creationId xmlns:a16="http://schemas.microsoft.com/office/drawing/2014/main" id="{F176C6E0-56EE-4EA6-B915-677EBA07A7C5}"/>
                </a:ext>
              </a:extLst>
            </p:cNvPr>
            <p:cNvSpPr>
              <a:spLocks/>
            </p:cNvSpPr>
            <p:nvPr/>
          </p:nvSpPr>
          <p:spPr bwMode="auto">
            <a:xfrm>
              <a:off x="2917561" y="2030348"/>
              <a:ext cx="448070" cy="530368"/>
            </a:xfrm>
            <a:custGeom>
              <a:avLst/>
              <a:gdLst>
                <a:gd name="T0" fmla="*/ 1085 w 1095"/>
                <a:gd name="T1" fmla="*/ 493 h 1303"/>
                <a:gd name="T2" fmla="*/ 1064 w 1095"/>
                <a:gd name="T3" fmla="*/ 520 h 1303"/>
                <a:gd name="T4" fmla="*/ 1048 w 1095"/>
                <a:gd name="T5" fmla="*/ 583 h 1303"/>
                <a:gd name="T6" fmla="*/ 1027 w 1095"/>
                <a:gd name="T7" fmla="*/ 745 h 1303"/>
                <a:gd name="T8" fmla="*/ 981 w 1095"/>
                <a:gd name="T9" fmla="*/ 823 h 1303"/>
                <a:gd name="T10" fmla="*/ 918 w 1095"/>
                <a:gd name="T11" fmla="*/ 880 h 1303"/>
                <a:gd name="T12" fmla="*/ 954 w 1095"/>
                <a:gd name="T13" fmla="*/ 979 h 1303"/>
                <a:gd name="T14" fmla="*/ 866 w 1095"/>
                <a:gd name="T15" fmla="*/ 1042 h 1303"/>
                <a:gd name="T16" fmla="*/ 876 w 1095"/>
                <a:gd name="T17" fmla="*/ 1105 h 1303"/>
                <a:gd name="T18" fmla="*/ 793 w 1095"/>
                <a:gd name="T19" fmla="*/ 1214 h 1303"/>
                <a:gd name="T20" fmla="*/ 746 w 1095"/>
                <a:gd name="T21" fmla="*/ 1240 h 1303"/>
                <a:gd name="T22" fmla="*/ 700 w 1095"/>
                <a:gd name="T23" fmla="*/ 1302 h 1303"/>
                <a:gd name="T24" fmla="*/ 668 w 1095"/>
                <a:gd name="T25" fmla="*/ 1266 h 1303"/>
                <a:gd name="T26" fmla="*/ 621 w 1095"/>
                <a:gd name="T27" fmla="*/ 1188 h 1303"/>
                <a:gd name="T28" fmla="*/ 615 w 1095"/>
                <a:gd name="T29" fmla="*/ 1068 h 1303"/>
                <a:gd name="T30" fmla="*/ 568 w 1095"/>
                <a:gd name="T31" fmla="*/ 1073 h 1303"/>
                <a:gd name="T32" fmla="*/ 495 w 1095"/>
                <a:gd name="T33" fmla="*/ 1141 h 1303"/>
                <a:gd name="T34" fmla="*/ 454 w 1095"/>
                <a:gd name="T35" fmla="*/ 1094 h 1303"/>
                <a:gd name="T36" fmla="*/ 282 w 1095"/>
                <a:gd name="T37" fmla="*/ 1136 h 1303"/>
                <a:gd name="T38" fmla="*/ 318 w 1095"/>
                <a:gd name="T39" fmla="*/ 1073 h 1303"/>
                <a:gd name="T40" fmla="*/ 302 w 1095"/>
                <a:gd name="T41" fmla="*/ 1021 h 1303"/>
                <a:gd name="T42" fmla="*/ 266 w 1095"/>
                <a:gd name="T43" fmla="*/ 1068 h 1303"/>
                <a:gd name="T44" fmla="*/ 214 w 1095"/>
                <a:gd name="T45" fmla="*/ 1032 h 1303"/>
                <a:gd name="T46" fmla="*/ 119 w 1095"/>
                <a:gd name="T47" fmla="*/ 1080 h 1303"/>
                <a:gd name="T48" fmla="*/ 42 w 1095"/>
                <a:gd name="T49" fmla="*/ 1052 h 1303"/>
                <a:gd name="T50" fmla="*/ 0 w 1095"/>
                <a:gd name="T51" fmla="*/ 946 h 1303"/>
                <a:gd name="T52" fmla="*/ 31 w 1095"/>
                <a:gd name="T53" fmla="*/ 875 h 1303"/>
                <a:gd name="T54" fmla="*/ 73 w 1095"/>
                <a:gd name="T55" fmla="*/ 818 h 1303"/>
                <a:gd name="T56" fmla="*/ 125 w 1095"/>
                <a:gd name="T57" fmla="*/ 786 h 1303"/>
                <a:gd name="T58" fmla="*/ 214 w 1095"/>
                <a:gd name="T59" fmla="*/ 771 h 1303"/>
                <a:gd name="T60" fmla="*/ 136 w 1095"/>
                <a:gd name="T61" fmla="*/ 661 h 1303"/>
                <a:gd name="T62" fmla="*/ 104 w 1095"/>
                <a:gd name="T63" fmla="*/ 609 h 1303"/>
                <a:gd name="T64" fmla="*/ 73 w 1095"/>
                <a:gd name="T65" fmla="*/ 562 h 1303"/>
                <a:gd name="T66" fmla="*/ 99 w 1095"/>
                <a:gd name="T67" fmla="*/ 518 h 1303"/>
                <a:gd name="T68" fmla="*/ 151 w 1095"/>
                <a:gd name="T69" fmla="*/ 520 h 1303"/>
                <a:gd name="T70" fmla="*/ 323 w 1095"/>
                <a:gd name="T71" fmla="*/ 489 h 1303"/>
                <a:gd name="T72" fmla="*/ 381 w 1095"/>
                <a:gd name="T73" fmla="*/ 343 h 1303"/>
                <a:gd name="T74" fmla="*/ 433 w 1095"/>
                <a:gd name="T75" fmla="*/ 333 h 1303"/>
                <a:gd name="T76" fmla="*/ 516 w 1095"/>
                <a:gd name="T77" fmla="*/ 296 h 1303"/>
                <a:gd name="T78" fmla="*/ 574 w 1095"/>
                <a:gd name="T79" fmla="*/ 307 h 1303"/>
                <a:gd name="T80" fmla="*/ 673 w 1095"/>
                <a:gd name="T81" fmla="*/ 228 h 1303"/>
                <a:gd name="T82" fmla="*/ 819 w 1095"/>
                <a:gd name="T83" fmla="*/ 114 h 1303"/>
                <a:gd name="T84" fmla="*/ 876 w 1095"/>
                <a:gd name="T85" fmla="*/ 41 h 1303"/>
                <a:gd name="T86" fmla="*/ 923 w 1095"/>
                <a:gd name="T87" fmla="*/ 41 h 1303"/>
                <a:gd name="T88" fmla="*/ 990 w 1095"/>
                <a:gd name="T89" fmla="*/ 0 h 1303"/>
                <a:gd name="T90" fmla="*/ 1008 w 1095"/>
                <a:gd name="T91" fmla="*/ 40 h 1303"/>
                <a:gd name="T92" fmla="*/ 949 w 1095"/>
                <a:gd name="T93" fmla="*/ 166 h 1303"/>
                <a:gd name="T94" fmla="*/ 881 w 1095"/>
                <a:gd name="T95" fmla="*/ 171 h 1303"/>
                <a:gd name="T96" fmla="*/ 855 w 1095"/>
                <a:gd name="T97" fmla="*/ 244 h 1303"/>
                <a:gd name="T98" fmla="*/ 902 w 1095"/>
                <a:gd name="T99" fmla="*/ 260 h 1303"/>
                <a:gd name="T100" fmla="*/ 923 w 1095"/>
                <a:gd name="T101" fmla="*/ 369 h 1303"/>
                <a:gd name="T102" fmla="*/ 1017 w 1095"/>
                <a:gd name="T103" fmla="*/ 406 h 1303"/>
                <a:gd name="T104" fmla="*/ 1095 w 1095"/>
                <a:gd name="T105" fmla="*/ 46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1303">
                  <a:moveTo>
                    <a:pt x="1095" y="463"/>
                  </a:moveTo>
                  <a:cubicBezTo>
                    <a:pt x="1085" y="493"/>
                    <a:pt x="1085" y="493"/>
                    <a:pt x="1085" y="493"/>
                  </a:cubicBezTo>
                  <a:cubicBezTo>
                    <a:pt x="1085" y="494"/>
                    <a:pt x="1085" y="494"/>
                    <a:pt x="1085" y="494"/>
                  </a:cubicBezTo>
                  <a:cubicBezTo>
                    <a:pt x="1064" y="520"/>
                    <a:pt x="1064" y="520"/>
                    <a:pt x="1064" y="520"/>
                  </a:cubicBezTo>
                  <a:cubicBezTo>
                    <a:pt x="1069" y="562"/>
                    <a:pt x="1069" y="562"/>
                    <a:pt x="1069" y="562"/>
                  </a:cubicBezTo>
                  <a:cubicBezTo>
                    <a:pt x="1048" y="583"/>
                    <a:pt x="1048" y="583"/>
                    <a:pt x="1048" y="583"/>
                  </a:cubicBezTo>
                  <a:cubicBezTo>
                    <a:pt x="1043" y="729"/>
                    <a:pt x="1043" y="729"/>
                    <a:pt x="1043" y="729"/>
                  </a:cubicBezTo>
                  <a:cubicBezTo>
                    <a:pt x="1027" y="745"/>
                    <a:pt x="1027" y="745"/>
                    <a:pt x="1027" y="745"/>
                  </a:cubicBezTo>
                  <a:cubicBezTo>
                    <a:pt x="1027" y="797"/>
                    <a:pt x="1027" y="797"/>
                    <a:pt x="1027" y="797"/>
                  </a:cubicBezTo>
                  <a:cubicBezTo>
                    <a:pt x="981" y="823"/>
                    <a:pt x="981" y="823"/>
                    <a:pt x="981" y="823"/>
                  </a:cubicBezTo>
                  <a:cubicBezTo>
                    <a:pt x="981" y="849"/>
                    <a:pt x="981" y="849"/>
                    <a:pt x="981" y="849"/>
                  </a:cubicBezTo>
                  <a:cubicBezTo>
                    <a:pt x="918" y="880"/>
                    <a:pt x="918" y="880"/>
                    <a:pt x="918" y="880"/>
                  </a:cubicBezTo>
                  <a:cubicBezTo>
                    <a:pt x="918" y="912"/>
                    <a:pt x="918" y="912"/>
                    <a:pt x="918" y="912"/>
                  </a:cubicBezTo>
                  <a:cubicBezTo>
                    <a:pt x="954" y="979"/>
                    <a:pt x="954" y="979"/>
                    <a:pt x="954" y="979"/>
                  </a:cubicBezTo>
                  <a:cubicBezTo>
                    <a:pt x="892" y="1000"/>
                    <a:pt x="892" y="1000"/>
                    <a:pt x="892" y="1000"/>
                  </a:cubicBezTo>
                  <a:cubicBezTo>
                    <a:pt x="866" y="1042"/>
                    <a:pt x="866" y="1042"/>
                    <a:pt x="866" y="1042"/>
                  </a:cubicBezTo>
                  <a:cubicBezTo>
                    <a:pt x="866" y="1084"/>
                    <a:pt x="866" y="1084"/>
                    <a:pt x="866" y="1084"/>
                  </a:cubicBezTo>
                  <a:cubicBezTo>
                    <a:pt x="876" y="1105"/>
                    <a:pt x="876" y="1105"/>
                    <a:pt x="876" y="1105"/>
                  </a:cubicBezTo>
                  <a:cubicBezTo>
                    <a:pt x="824" y="1172"/>
                    <a:pt x="824" y="1172"/>
                    <a:pt x="824" y="1172"/>
                  </a:cubicBezTo>
                  <a:cubicBezTo>
                    <a:pt x="793" y="1214"/>
                    <a:pt x="793" y="1214"/>
                    <a:pt x="793" y="1214"/>
                  </a:cubicBezTo>
                  <a:cubicBezTo>
                    <a:pt x="756" y="1219"/>
                    <a:pt x="756" y="1219"/>
                    <a:pt x="756" y="1219"/>
                  </a:cubicBezTo>
                  <a:cubicBezTo>
                    <a:pt x="746" y="1240"/>
                    <a:pt x="746" y="1240"/>
                    <a:pt x="746" y="1240"/>
                  </a:cubicBezTo>
                  <a:cubicBezTo>
                    <a:pt x="735" y="1277"/>
                    <a:pt x="735" y="1277"/>
                    <a:pt x="735" y="1277"/>
                  </a:cubicBezTo>
                  <a:cubicBezTo>
                    <a:pt x="700" y="1302"/>
                    <a:pt x="700" y="1302"/>
                    <a:pt x="700" y="1302"/>
                  </a:cubicBezTo>
                  <a:cubicBezTo>
                    <a:pt x="699" y="1303"/>
                    <a:pt x="699" y="1303"/>
                    <a:pt x="699" y="1303"/>
                  </a:cubicBezTo>
                  <a:cubicBezTo>
                    <a:pt x="668" y="1266"/>
                    <a:pt x="668" y="1266"/>
                    <a:pt x="668" y="1266"/>
                  </a:cubicBezTo>
                  <a:cubicBezTo>
                    <a:pt x="662" y="1235"/>
                    <a:pt x="662" y="1235"/>
                    <a:pt x="662" y="1235"/>
                  </a:cubicBezTo>
                  <a:cubicBezTo>
                    <a:pt x="621" y="1188"/>
                    <a:pt x="621" y="1188"/>
                    <a:pt x="621" y="1188"/>
                  </a:cubicBezTo>
                  <a:cubicBezTo>
                    <a:pt x="631" y="1089"/>
                    <a:pt x="631" y="1089"/>
                    <a:pt x="631" y="1089"/>
                  </a:cubicBezTo>
                  <a:cubicBezTo>
                    <a:pt x="615" y="1068"/>
                    <a:pt x="615" y="1068"/>
                    <a:pt x="615" y="1068"/>
                  </a:cubicBezTo>
                  <a:cubicBezTo>
                    <a:pt x="595" y="1079"/>
                    <a:pt x="595" y="1079"/>
                    <a:pt x="595" y="1079"/>
                  </a:cubicBezTo>
                  <a:cubicBezTo>
                    <a:pt x="568" y="1073"/>
                    <a:pt x="568" y="1073"/>
                    <a:pt x="568" y="1073"/>
                  </a:cubicBezTo>
                  <a:cubicBezTo>
                    <a:pt x="553" y="1110"/>
                    <a:pt x="553" y="1110"/>
                    <a:pt x="553" y="1110"/>
                  </a:cubicBezTo>
                  <a:cubicBezTo>
                    <a:pt x="553" y="1110"/>
                    <a:pt x="501" y="1141"/>
                    <a:pt x="495" y="1141"/>
                  </a:cubicBezTo>
                  <a:cubicBezTo>
                    <a:pt x="490" y="1141"/>
                    <a:pt x="480" y="1105"/>
                    <a:pt x="480" y="1105"/>
                  </a:cubicBezTo>
                  <a:cubicBezTo>
                    <a:pt x="454" y="1094"/>
                    <a:pt x="454" y="1094"/>
                    <a:pt x="454" y="1094"/>
                  </a:cubicBezTo>
                  <a:cubicBezTo>
                    <a:pt x="417" y="1120"/>
                    <a:pt x="417" y="1120"/>
                    <a:pt x="417" y="1120"/>
                  </a:cubicBezTo>
                  <a:cubicBezTo>
                    <a:pt x="282" y="1136"/>
                    <a:pt x="282" y="1136"/>
                    <a:pt x="282" y="1136"/>
                  </a:cubicBezTo>
                  <a:cubicBezTo>
                    <a:pt x="276" y="1125"/>
                    <a:pt x="276" y="1125"/>
                    <a:pt x="276" y="1125"/>
                  </a:cubicBezTo>
                  <a:cubicBezTo>
                    <a:pt x="318" y="1073"/>
                    <a:pt x="318" y="1073"/>
                    <a:pt x="318" y="1073"/>
                  </a:cubicBezTo>
                  <a:cubicBezTo>
                    <a:pt x="318" y="1042"/>
                    <a:pt x="318" y="1042"/>
                    <a:pt x="318" y="1042"/>
                  </a:cubicBezTo>
                  <a:cubicBezTo>
                    <a:pt x="302" y="1021"/>
                    <a:pt x="302" y="1021"/>
                    <a:pt x="302" y="1021"/>
                  </a:cubicBezTo>
                  <a:cubicBezTo>
                    <a:pt x="287" y="1047"/>
                    <a:pt x="287" y="1047"/>
                    <a:pt x="287" y="1047"/>
                  </a:cubicBezTo>
                  <a:cubicBezTo>
                    <a:pt x="266" y="1068"/>
                    <a:pt x="266" y="1068"/>
                    <a:pt x="266" y="1068"/>
                  </a:cubicBezTo>
                  <a:cubicBezTo>
                    <a:pt x="240" y="1037"/>
                    <a:pt x="240" y="1037"/>
                    <a:pt x="240" y="1037"/>
                  </a:cubicBezTo>
                  <a:cubicBezTo>
                    <a:pt x="214" y="1032"/>
                    <a:pt x="214" y="1032"/>
                    <a:pt x="214" y="1032"/>
                  </a:cubicBezTo>
                  <a:cubicBezTo>
                    <a:pt x="214" y="1032"/>
                    <a:pt x="172" y="1073"/>
                    <a:pt x="172" y="1079"/>
                  </a:cubicBezTo>
                  <a:cubicBezTo>
                    <a:pt x="172" y="1082"/>
                    <a:pt x="141" y="1081"/>
                    <a:pt x="119" y="1080"/>
                  </a:cubicBezTo>
                  <a:cubicBezTo>
                    <a:pt x="108" y="1079"/>
                    <a:pt x="99" y="1079"/>
                    <a:pt x="99" y="1079"/>
                  </a:cubicBezTo>
                  <a:cubicBezTo>
                    <a:pt x="42" y="1052"/>
                    <a:pt x="42" y="1052"/>
                    <a:pt x="42" y="1052"/>
                  </a:cubicBezTo>
                  <a:cubicBezTo>
                    <a:pt x="29" y="1020"/>
                    <a:pt x="29" y="1020"/>
                    <a:pt x="29" y="1020"/>
                  </a:cubicBezTo>
                  <a:cubicBezTo>
                    <a:pt x="0" y="946"/>
                    <a:pt x="0" y="946"/>
                    <a:pt x="0" y="946"/>
                  </a:cubicBezTo>
                  <a:cubicBezTo>
                    <a:pt x="10" y="886"/>
                    <a:pt x="10" y="886"/>
                    <a:pt x="10" y="886"/>
                  </a:cubicBezTo>
                  <a:cubicBezTo>
                    <a:pt x="31" y="875"/>
                    <a:pt x="31" y="875"/>
                    <a:pt x="31" y="875"/>
                  </a:cubicBezTo>
                  <a:cubicBezTo>
                    <a:pt x="73" y="854"/>
                    <a:pt x="73" y="854"/>
                    <a:pt x="73" y="854"/>
                  </a:cubicBezTo>
                  <a:cubicBezTo>
                    <a:pt x="73" y="818"/>
                    <a:pt x="73" y="818"/>
                    <a:pt x="73" y="818"/>
                  </a:cubicBezTo>
                  <a:cubicBezTo>
                    <a:pt x="120" y="807"/>
                    <a:pt x="120" y="807"/>
                    <a:pt x="120" y="807"/>
                  </a:cubicBezTo>
                  <a:cubicBezTo>
                    <a:pt x="125" y="786"/>
                    <a:pt x="125" y="786"/>
                    <a:pt x="125" y="786"/>
                  </a:cubicBezTo>
                  <a:cubicBezTo>
                    <a:pt x="125" y="786"/>
                    <a:pt x="167" y="786"/>
                    <a:pt x="177" y="792"/>
                  </a:cubicBezTo>
                  <a:cubicBezTo>
                    <a:pt x="188" y="797"/>
                    <a:pt x="214" y="771"/>
                    <a:pt x="214" y="771"/>
                  </a:cubicBezTo>
                  <a:cubicBezTo>
                    <a:pt x="214" y="708"/>
                    <a:pt x="214" y="708"/>
                    <a:pt x="214" y="708"/>
                  </a:cubicBezTo>
                  <a:cubicBezTo>
                    <a:pt x="214" y="708"/>
                    <a:pt x="136" y="667"/>
                    <a:pt x="136" y="661"/>
                  </a:cubicBezTo>
                  <a:cubicBezTo>
                    <a:pt x="136" y="635"/>
                    <a:pt x="136" y="635"/>
                    <a:pt x="136" y="635"/>
                  </a:cubicBezTo>
                  <a:cubicBezTo>
                    <a:pt x="104" y="609"/>
                    <a:pt x="104" y="609"/>
                    <a:pt x="104" y="609"/>
                  </a:cubicBezTo>
                  <a:cubicBezTo>
                    <a:pt x="94" y="588"/>
                    <a:pt x="94" y="588"/>
                    <a:pt x="94" y="588"/>
                  </a:cubicBezTo>
                  <a:cubicBezTo>
                    <a:pt x="73" y="562"/>
                    <a:pt x="73" y="562"/>
                    <a:pt x="73" y="562"/>
                  </a:cubicBezTo>
                  <a:cubicBezTo>
                    <a:pt x="73" y="531"/>
                    <a:pt x="73" y="531"/>
                    <a:pt x="73" y="531"/>
                  </a:cubicBezTo>
                  <a:cubicBezTo>
                    <a:pt x="99" y="518"/>
                    <a:pt x="99" y="518"/>
                    <a:pt x="99" y="518"/>
                  </a:cubicBezTo>
                  <a:cubicBezTo>
                    <a:pt x="99" y="520"/>
                    <a:pt x="99" y="520"/>
                    <a:pt x="99" y="520"/>
                  </a:cubicBezTo>
                  <a:cubicBezTo>
                    <a:pt x="151" y="520"/>
                    <a:pt x="151" y="520"/>
                    <a:pt x="151" y="520"/>
                  </a:cubicBezTo>
                  <a:cubicBezTo>
                    <a:pt x="250" y="510"/>
                    <a:pt x="250" y="510"/>
                    <a:pt x="250" y="510"/>
                  </a:cubicBezTo>
                  <a:cubicBezTo>
                    <a:pt x="323" y="489"/>
                    <a:pt x="323" y="489"/>
                    <a:pt x="323" y="489"/>
                  </a:cubicBezTo>
                  <a:cubicBezTo>
                    <a:pt x="360" y="442"/>
                    <a:pt x="360" y="442"/>
                    <a:pt x="360" y="442"/>
                  </a:cubicBezTo>
                  <a:cubicBezTo>
                    <a:pt x="381" y="343"/>
                    <a:pt x="381" y="343"/>
                    <a:pt x="381" y="343"/>
                  </a:cubicBezTo>
                  <a:cubicBezTo>
                    <a:pt x="412" y="333"/>
                    <a:pt x="412" y="333"/>
                    <a:pt x="412" y="333"/>
                  </a:cubicBezTo>
                  <a:cubicBezTo>
                    <a:pt x="433" y="333"/>
                    <a:pt x="433" y="333"/>
                    <a:pt x="433" y="333"/>
                  </a:cubicBezTo>
                  <a:cubicBezTo>
                    <a:pt x="480" y="296"/>
                    <a:pt x="480" y="296"/>
                    <a:pt x="480" y="296"/>
                  </a:cubicBezTo>
                  <a:cubicBezTo>
                    <a:pt x="516" y="296"/>
                    <a:pt x="516" y="296"/>
                    <a:pt x="516" y="296"/>
                  </a:cubicBezTo>
                  <a:cubicBezTo>
                    <a:pt x="548" y="291"/>
                    <a:pt x="548" y="291"/>
                    <a:pt x="548" y="291"/>
                  </a:cubicBezTo>
                  <a:cubicBezTo>
                    <a:pt x="574" y="307"/>
                    <a:pt x="574" y="307"/>
                    <a:pt x="574" y="307"/>
                  </a:cubicBezTo>
                  <a:cubicBezTo>
                    <a:pt x="652" y="291"/>
                    <a:pt x="652" y="291"/>
                    <a:pt x="652" y="291"/>
                  </a:cubicBezTo>
                  <a:cubicBezTo>
                    <a:pt x="673" y="228"/>
                    <a:pt x="673" y="228"/>
                    <a:pt x="673" y="228"/>
                  </a:cubicBezTo>
                  <a:cubicBezTo>
                    <a:pt x="803" y="155"/>
                    <a:pt x="803" y="155"/>
                    <a:pt x="803" y="155"/>
                  </a:cubicBezTo>
                  <a:cubicBezTo>
                    <a:pt x="819" y="114"/>
                    <a:pt x="819" y="114"/>
                    <a:pt x="819" y="114"/>
                  </a:cubicBezTo>
                  <a:cubicBezTo>
                    <a:pt x="876" y="72"/>
                    <a:pt x="876" y="72"/>
                    <a:pt x="876" y="72"/>
                  </a:cubicBezTo>
                  <a:cubicBezTo>
                    <a:pt x="876" y="41"/>
                    <a:pt x="876" y="41"/>
                    <a:pt x="876" y="41"/>
                  </a:cubicBezTo>
                  <a:cubicBezTo>
                    <a:pt x="908" y="30"/>
                    <a:pt x="908" y="30"/>
                    <a:pt x="908" y="30"/>
                  </a:cubicBezTo>
                  <a:cubicBezTo>
                    <a:pt x="923" y="41"/>
                    <a:pt x="923" y="41"/>
                    <a:pt x="923" y="41"/>
                  </a:cubicBezTo>
                  <a:cubicBezTo>
                    <a:pt x="970" y="41"/>
                    <a:pt x="970" y="41"/>
                    <a:pt x="970" y="41"/>
                  </a:cubicBezTo>
                  <a:cubicBezTo>
                    <a:pt x="990" y="0"/>
                    <a:pt x="990" y="0"/>
                    <a:pt x="990" y="0"/>
                  </a:cubicBezTo>
                  <a:cubicBezTo>
                    <a:pt x="1008" y="4"/>
                    <a:pt x="1008" y="4"/>
                    <a:pt x="1008" y="4"/>
                  </a:cubicBezTo>
                  <a:cubicBezTo>
                    <a:pt x="1008" y="40"/>
                    <a:pt x="1008" y="40"/>
                    <a:pt x="1008" y="40"/>
                  </a:cubicBezTo>
                  <a:cubicBezTo>
                    <a:pt x="972" y="154"/>
                    <a:pt x="972" y="154"/>
                    <a:pt x="972" y="154"/>
                  </a:cubicBezTo>
                  <a:cubicBezTo>
                    <a:pt x="949" y="166"/>
                    <a:pt x="949" y="166"/>
                    <a:pt x="949" y="166"/>
                  </a:cubicBezTo>
                  <a:cubicBezTo>
                    <a:pt x="913" y="145"/>
                    <a:pt x="913" y="145"/>
                    <a:pt x="913" y="145"/>
                  </a:cubicBezTo>
                  <a:cubicBezTo>
                    <a:pt x="881" y="171"/>
                    <a:pt x="881" y="171"/>
                    <a:pt x="881" y="171"/>
                  </a:cubicBezTo>
                  <a:cubicBezTo>
                    <a:pt x="892" y="208"/>
                    <a:pt x="892" y="208"/>
                    <a:pt x="892" y="208"/>
                  </a:cubicBezTo>
                  <a:cubicBezTo>
                    <a:pt x="855" y="244"/>
                    <a:pt x="855" y="244"/>
                    <a:pt x="855" y="244"/>
                  </a:cubicBezTo>
                  <a:cubicBezTo>
                    <a:pt x="866" y="270"/>
                    <a:pt x="866" y="270"/>
                    <a:pt x="866" y="270"/>
                  </a:cubicBezTo>
                  <a:cubicBezTo>
                    <a:pt x="902" y="260"/>
                    <a:pt x="902" y="260"/>
                    <a:pt x="902" y="260"/>
                  </a:cubicBezTo>
                  <a:cubicBezTo>
                    <a:pt x="923" y="270"/>
                    <a:pt x="923" y="270"/>
                    <a:pt x="923" y="270"/>
                  </a:cubicBezTo>
                  <a:cubicBezTo>
                    <a:pt x="923" y="369"/>
                    <a:pt x="923" y="369"/>
                    <a:pt x="923" y="369"/>
                  </a:cubicBezTo>
                  <a:cubicBezTo>
                    <a:pt x="991" y="369"/>
                    <a:pt x="991" y="369"/>
                    <a:pt x="991" y="369"/>
                  </a:cubicBezTo>
                  <a:cubicBezTo>
                    <a:pt x="991" y="369"/>
                    <a:pt x="1001" y="395"/>
                    <a:pt x="1017" y="406"/>
                  </a:cubicBezTo>
                  <a:cubicBezTo>
                    <a:pt x="1033" y="416"/>
                    <a:pt x="1074" y="421"/>
                    <a:pt x="1074" y="421"/>
                  </a:cubicBezTo>
                  <a:lnTo>
                    <a:pt x="1095" y="463"/>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54" name="พิจิตร">
              <a:extLst>
                <a:ext uri="{FF2B5EF4-FFF2-40B4-BE49-F238E27FC236}">
                  <a16:creationId xmlns:a16="http://schemas.microsoft.com/office/drawing/2014/main" id="{4621C99A-D5DC-473B-B3E2-384284A589DB}"/>
                </a:ext>
              </a:extLst>
            </p:cNvPr>
            <p:cNvSpPr>
              <a:spLocks/>
            </p:cNvSpPr>
            <p:nvPr/>
          </p:nvSpPr>
          <p:spPr bwMode="auto">
            <a:xfrm>
              <a:off x="2955967" y="2447327"/>
              <a:ext cx="298104" cy="267013"/>
            </a:xfrm>
            <a:custGeom>
              <a:avLst/>
              <a:gdLst>
                <a:gd name="T0" fmla="*/ 725 w 725"/>
                <a:gd name="T1" fmla="*/ 621 h 657"/>
                <a:gd name="T2" fmla="*/ 702 w 725"/>
                <a:gd name="T3" fmla="*/ 644 h 657"/>
                <a:gd name="T4" fmla="*/ 673 w 725"/>
                <a:gd name="T5" fmla="*/ 590 h 657"/>
                <a:gd name="T6" fmla="*/ 631 w 725"/>
                <a:gd name="T7" fmla="*/ 595 h 657"/>
                <a:gd name="T8" fmla="*/ 605 w 725"/>
                <a:gd name="T9" fmla="*/ 579 h 657"/>
                <a:gd name="T10" fmla="*/ 579 w 725"/>
                <a:gd name="T11" fmla="*/ 579 h 657"/>
                <a:gd name="T12" fmla="*/ 511 w 725"/>
                <a:gd name="T13" fmla="*/ 642 h 657"/>
                <a:gd name="T14" fmla="*/ 339 w 725"/>
                <a:gd name="T15" fmla="*/ 642 h 657"/>
                <a:gd name="T16" fmla="*/ 323 w 725"/>
                <a:gd name="T17" fmla="*/ 610 h 657"/>
                <a:gd name="T18" fmla="*/ 302 w 725"/>
                <a:gd name="T19" fmla="*/ 600 h 657"/>
                <a:gd name="T20" fmla="*/ 282 w 725"/>
                <a:gd name="T21" fmla="*/ 631 h 657"/>
                <a:gd name="T22" fmla="*/ 214 w 725"/>
                <a:gd name="T23" fmla="*/ 657 h 657"/>
                <a:gd name="T24" fmla="*/ 177 w 725"/>
                <a:gd name="T25" fmla="*/ 642 h 657"/>
                <a:gd name="T26" fmla="*/ 120 w 725"/>
                <a:gd name="T27" fmla="*/ 522 h 657"/>
                <a:gd name="T28" fmla="*/ 89 w 725"/>
                <a:gd name="T29" fmla="*/ 443 h 657"/>
                <a:gd name="T30" fmla="*/ 49 w 725"/>
                <a:gd name="T31" fmla="*/ 422 h 657"/>
                <a:gd name="T32" fmla="*/ 57 w 725"/>
                <a:gd name="T33" fmla="*/ 407 h 657"/>
                <a:gd name="T34" fmla="*/ 48 w 725"/>
                <a:gd name="T35" fmla="*/ 386 h 657"/>
                <a:gd name="T36" fmla="*/ 26 w 725"/>
                <a:gd name="T37" fmla="*/ 334 h 657"/>
                <a:gd name="T38" fmla="*/ 36 w 725"/>
                <a:gd name="T39" fmla="*/ 282 h 657"/>
                <a:gd name="T40" fmla="*/ 0 w 725"/>
                <a:gd name="T41" fmla="*/ 209 h 657"/>
                <a:gd name="T42" fmla="*/ 57 w 725"/>
                <a:gd name="T43" fmla="*/ 115 h 657"/>
                <a:gd name="T44" fmla="*/ 25 w 725"/>
                <a:gd name="T45" fmla="*/ 59 h 657"/>
                <a:gd name="T46" fmla="*/ 78 w 725"/>
                <a:gd name="T47" fmla="*/ 58 h 657"/>
                <a:gd name="T48" fmla="*/ 120 w 725"/>
                <a:gd name="T49" fmla="*/ 11 h 657"/>
                <a:gd name="T50" fmla="*/ 146 w 725"/>
                <a:gd name="T51" fmla="*/ 16 h 657"/>
                <a:gd name="T52" fmla="*/ 172 w 725"/>
                <a:gd name="T53" fmla="*/ 47 h 657"/>
                <a:gd name="T54" fmla="*/ 193 w 725"/>
                <a:gd name="T55" fmla="*/ 26 h 657"/>
                <a:gd name="T56" fmla="*/ 208 w 725"/>
                <a:gd name="T57" fmla="*/ 0 h 657"/>
                <a:gd name="T58" fmla="*/ 224 w 725"/>
                <a:gd name="T59" fmla="*/ 21 h 657"/>
                <a:gd name="T60" fmla="*/ 224 w 725"/>
                <a:gd name="T61" fmla="*/ 52 h 657"/>
                <a:gd name="T62" fmla="*/ 182 w 725"/>
                <a:gd name="T63" fmla="*/ 104 h 657"/>
                <a:gd name="T64" fmla="*/ 188 w 725"/>
                <a:gd name="T65" fmla="*/ 115 h 657"/>
                <a:gd name="T66" fmla="*/ 323 w 725"/>
                <a:gd name="T67" fmla="*/ 99 h 657"/>
                <a:gd name="T68" fmla="*/ 360 w 725"/>
                <a:gd name="T69" fmla="*/ 73 h 657"/>
                <a:gd name="T70" fmla="*/ 386 w 725"/>
                <a:gd name="T71" fmla="*/ 84 h 657"/>
                <a:gd name="T72" fmla="*/ 401 w 725"/>
                <a:gd name="T73" fmla="*/ 120 h 657"/>
                <a:gd name="T74" fmla="*/ 459 w 725"/>
                <a:gd name="T75" fmla="*/ 89 h 657"/>
                <a:gd name="T76" fmla="*/ 474 w 725"/>
                <a:gd name="T77" fmla="*/ 52 h 657"/>
                <a:gd name="T78" fmla="*/ 501 w 725"/>
                <a:gd name="T79" fmla="*/ 58 h 657"/>
                <a:gd name="T80" fmla="*/ 521 w 725"/>
                <a:gd name="T81" fmla="*/ 47 h 657"/>
                <a:gd name="T82" fmla="*/ 537 w 725"/>
                <a:gd name="T83" fmla="*/ 68 h 657"/>
                <a:gd name="T84" fmla="*/ 527 w 725"/>
                <a:gd name="T85" fmla="*/ 167 h 657"/>
                <a:gd name="T86" fmla="*/ 568 w 725"/>
                <a:gd name="T87" fmla="*/ 214 h 657"/>
                <a:gd name="T88" fmla="*/ 574 w 725"/>
                <a:gd name="T89" fmla="*/ 245 h 657"/>
                <a:gd name="T90" fmla="*/ 605 w 725"/>
                <a:gd name="T91" fmla="*/ 282 h 657"/>
                <a:gd name="T92" fmla="*/ 606 w 725"/>
                <a:gd name="T93" fmla="*/ 281 h 657"/>
                <a:gd name="T94" fmla="*/ 594 w 725"/>
                <a:gd name="T95" fmla="*/ 297 h 657"/>
                <a:gd name="T96" fmla="*/ 657 w 725"/>
                <a:gd name="T97" fmla="*/ 360 h 657"/>
                <a:gd name="T98" fmla="*/ 594 w 725"/>
                <a:gd name="T99" fmla="*/ 433 h 657"/>
                <a:gd name="T100" fmla="*/ 594 w 725"/>
                <a:gd name="T101" fmla="*/ 527 h 657"/>
                <a:gd name="T102" fmla="*/ 626 w 725"/>
                <a:gd name="T103" fmla="*/ 553 h 657"/>
                <a:gd name="T104" fmla="*/ 709 w 725"/>
                <a:gd name="T105" fmla="*/ 584 h 657"/>
                <a:gd name="T106" fmla="*/ 725 w 725"/>
                <a:gd name="T107" fmla="*/ 62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5" h="657">
                  <a:moveTo>
                    <a:pt x="725" y="621"/>
                  </a:moveTo>
                  <a:cubicBezTo>
                    <a:pt x="702" y="644"/>
                    <a:pt x="702" y="644"/>
                    <a:pt x="702" y="644"/>
                  </a:cubicBezTo>
                  <a:cubicBezTo>
                    <a:pt x="673" y="590"/>
                    <a:pt x="673" y="590"/>
                    <a:pt x="673" y="590"/>
                  </a:cubicBezTo>
                  <a:cubicBezTo>
                    <a:pt x="631" y="595"/>
                    <a:pt x="631" y="595"/>
                    <a:pt x="631" y="595"/>
                  </a:cubicBezTo>
                  <a:cubicBezTo>
                    <a:pt x="605" y="579"/>
                    <a:pt x="605" y="579"/>
                    <a:pt x="605" y="579"/>
                  </a:cubicBezTo>
                  <a:cubicBezTo>
                    <a:pt x="579" y="579"/>
                    <a:pt x="579" y="579"/>
                    <a:pt x="579" y="579"/>
                  </a:cubicBezTo>
                  <a:cubicBezTo>
                    <a:pt x="511" y="642"/>
                    <a:pt x="511" y="642"/>
                    <a:pt x="511" y="642"/>
                  </a:cubicBezTo>
                  <a:cubicBezTo>
                    <a:pt x="339" y="642"/>
                    <a:pt x="339" y="642"/>
                    <a:pt x="339" y="642"/>
                  </a:cubicBezTo>
                  <a:cubicBezTo>
                    <a:pt x="323" y="610"/>
                    <a:pt x="323" y="610"/>
                    <a:pt x="323" y="610"/>
                  </a:cubicBezTo>
                  <a:cubicBezTo>
                    <a:pt x="302" y="600"/>
                    <a:pt x="302" y="600"/>
                    <a:pt x="302" y="600"/>
                  </a:cubicBezTo>
                  <a:cubicBezTo>
                    <a:pt x="282" y="631"/>
                    <a:pt x="282" y="631"/>
                    <a:pt x="282" y="631"/>
                  </a:cubicBezTo>
                  <a:cubicBezTo>
                    <a:pt x="214" y="657"/>
                    <a:pt x="214" y="657"/>
                    <a:pt x="214" y="657"/>
                  </a:cubicBezTo>
                  <a:cubicBezTo>
                    <a:pt x="177" y="642"/>
                    <a:pt x="177" y="642"/>
                    <a:pt x="177" y="642"/>
                  </a:cubicBezTo>
                  <a:cubicBezTo>
                    <a:pt x="120" y="522"/>
                    <a:pt x="120" y="522"/>
                    <a:pt x="120" y="522"/>
                  </a:cubicBezTo>
                  <a:cubicBezTo>
                    <a:pt x="89" y="443"/>
                    <a:pt x="89" y="443"/>
                    <a:pt x="89" y="443"/>
                  </a:cubicBezTo>
                  <a:cubicBezTo>
                    <a:pt x="49" y="422"/>
                    <a:pt x="49" y="422"/>
                    <a:pt x="49" y="422"/>
                  </a:cubicBezTo>
                  <a:cubicBezTo>
                    <a:pt x="57" y="407"/>
                    <a:pt x="57" y="407"/>
                    <a:pt x="57" y="407"/>
                  </a:cubicBezTo>
                  <a:cubicBezTo>
                    <a:pt x="48" y="386"/>
                    <a:pt x="48" y="386"/>
                    <a:pt x="48" y="386"/>
                  </a:cubicBezTo>
                  <a:cubicBezTo>
                    <a:pt x="26" y="334"/>
                    <a:pt x="26" y="334"/>
                    <a:pt x="26" y="334"/>
                  </a:cubicBezTo>
                  <a:cubicBezTo>
                    <a:pt x="36" y="282"/>
                    <a:pt x="36" y="282"/>
                    <a:pt x="36" y="282"/>
                  </a:cubicBezTo>
                  <a:cubicBezTo>
                    <a:pt x="0" y="209"/>
                    <a:pt x="0" y="209"/>
                    <a:pt x="0" y="209"/>
                  </a:cubicBezTo>
                  <a:cubicBezTo>
                    <a:pt x="57" y="115"/>
                    <a:pt x="57" y="115"/>
                    <a:pt x="57" y="115"/>
                  </a:cubicBezTo>
                  <a:cubicBezTo>
                    <a:pt x="25" y="59"/>
                    <a:pt x="25" y="59"/>
                    <a:pt x="25" y="59"/>
                  </a:cubicBezTo>
                  <a:cubicBezTo>
                    <a:pt x="47" y="60"/>
                    <a:pt x="78" y="61"/>
                    <a:pt x="78" y="58"/>
                  </a:cubicBezTo>
                  <a:cubicBezTo>
                    <a:pt x="78" y="52"/>
                    <a:pt x="120" y="11"/>
                    <a:pt x="120" y="11"/>
                  </a:cubicBezTo>
                  <a:cubicBezTo>
                    <a:pt x="146" y="16"/>
                    <a:pt x="146" y="16"/>
                    <a:pt x="146" y="16"/>
                  </a:cubicBezTo>
                  <a:cubicBezTo>
                    <a:pt x="172" y="47"/>
                    <a:pt x="172" y="47"/>
                    <a:pt x="172" y="47"/>
                  </a:cubicBezTo>
                  <a:cubicBezTo>
                    <a:pt x="193" y="26"/>
                    <a:pt x="193" y="26"/>
                    <a:pt x="193" y="26"/>
                  </a:cubicBezTo>
                  <a:cubicBezTo>
                    <a:pt x="208" y="0"/>
                    <a:pt x="208" y="0"/>
                    <a:pt x="208" y="0"/>
                  </a:cubicBezTo>
                  <a:cubicBezTo>
                    <a:pt x="224" y="21"/>
                    <a:pt x="224" y="21"/>
                    <a:pt x="224" y="21"/>
                  </a:cubicBezTo>
                  <a:cubicBezTo>
                    <a:pt x="224" y="52"/>
                    <a:pt x="224" y="52"/>
                    <a:pt x="224" y="52"/>
                  </a:cubicBezTo>
                  <a:cubicBezTo>
                    <a:pt x="182" y="104"/>
                    <a:pt x="182" y="104"/>
                    <a:pt x="182" y="104"/>
                  </a:cubicBezTo>
                  <a:cubicBezTo>
                    <a:pt x="188" y="115"/>
                    <a:pt x="188" y="115"/>
                    <a:pt x="188" y="115"/>
                  </a:cubicBezTo>
                  <a:cubicBezTo>
                    <a:pt x="323" y="99"/>
                    <a:pt x="323" y="99"/>
                    <a:pt x="323" y="99"/>
                  </a:cubicBezTo>
                  <a:cubicBezTo>
                    <a:pt x="360" y="73"/>
                    <a:pt x="360" y="73"/>
                    <a:pt x="360" y="73"/>
                  </a:cubicBezTo>
                  <a:cubicBezTo>
                    <a:pt x="386" y="84"/>
                    <a:pt x="386" y="84"/>
                    <a:pt x="386" y="84"/>
                  </a:cubicBezTo>
                  <a:cubicBezTo>
                    <a:pt x="386" y="84"/>
                    <a:pt x="396" y="120"/>
                    <a:pt x="401" y="120"/>
                  </a:cubicBezTo>
                  <a:cubicBezTo>
                    <a:pt x="407" y="120"/>
                    <a:pt x="459" y="89"/>
                    <a:pt x="459" y="89"/>
                  </a:cubicBezTo>
                  <a:cubicBezTo>
                    <a:pt x="474" y="52"/>
                    <a:pt x="474" y="52"/>
                    <a:pt x="474" y="52"/>
                  </a:cubicBezTo>
                  <a:cubicBezTo>
                    <a:pt x="501" y="58"/>
                    <a:pt x="501" y="58"/>
                    <a:pt x="501" y="58"/>
                  </a:cubicBezTo>
                  <a:cubicBezTo>
                    <a:pt x="521" y="47"/>
                    <a:pt x="521" y="47"/>
                    <a:pt x="521" y="47"/>
                  </a:cubicBezTo>
                  <a:cubicBezTo>
                    <a:pt x="537" y="68"/>
                    <a:pt x="537" y="68"/>
                    <a:pt x="537" y="68"/>
                  </a:cubicBezTo>
                  <a:cubicBezTo>
                    <a:pt x="527" y="167"/>
                    <a:pt x="527" y="167"/>
                    <a:pt x="527" y="167"/>
                  </a:cubicBezTo>
                  <a:cubicBezTo>
                    <a:pt x="568" y="214"/>
                    <a:pt x="568" y="214"/>
                    <a:pt x="568" y="214"/>
                  </a:cubicBezTo>
                  <a:cubicBezTo>
                    <a:pt x="574" y="245"/>
                    <a:pt x="574" y="245"/>
                    <a:pt x="574" y="245"/>
                  </a:cubicBezTo>
                  <a:cubicBezTo>
                    <a:pt x="605" y="282"/>
                    <a:pt x="605" y="282"/>
                    <a:pt x="605" y="282"/>
                  </a:cubicBezTo>
                  <a:cubicBezTo>
                    <a:pt x="606" y="281"/>
                    <a:pt x="606" y="281"/>
                    <a:pt x="606" y="281"/>
                  </a:cubicBezTo>
                  <a:cubicBezTo>
                    <a:pt x="594" y="297"/>
                    <a:pt x="594" y="297"/>
                    <a:pt x="594" y="297"/>
                  </a:cubicBezTo>
                  <a:cubicBezTo>
                    <a:pt x="657" y="360"/>
                    <a:pt x="657" y="360"/>
                    <a:pt x="657" y="360"/>
                  </a:cubicBezTo>
                  <a:cubicBezTo>
                    <a:pt x="594" y="433"/>
                    <a:pt x="594" y="433"/>
                    <a:pt x="594" y="433"/>
                  </a:cubicBezTo>
                  <a:cubicBezTo>
                    <a:pt x="594" y="527"/>
                    <a:pt x="594" y="527"/>
                    <a:pt x="594" y="527"/>
                  </a:cubicBezTo>
                  <a:cubicBezTo>
                    <a:pt x="626" y="553"/>
                    <a:pt x="626" y="553"/>
                    <a:pt x="626" y="553"/>
                  </a:cubicBezTo>
                  <a:cubicBezTo>
                    <a:pt x="709" y="584"/>
                    <a:pt x="709" y="584"/>
                    <a:pt x="709" y="584"/>
                  </a:cubicBezTo>
                  <a:lnTo>
                    <a:pt x="725" y="621"/>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55" name="พระนครศรีอยุธยา">
              <a:extLst>
                <a:ext uri="{FF2B5EF4-FFF2-40B4-BE49-F238E27FC236}">
                  <a16:creationId xmlns:a16="http://schemas.microsoft.com/office/drawing/2014/main" id="{16A918D9-3551-4B01-A8F9-27765A4CFFCF}"/>
                </a:ext>
              </a:extLst>
            </p:cNvPr>
            <p:cNvSpPr>
              <a:spLocks/>
            </p:cNvSpPr>
            <p:nvPr/>
          </p:nvSpPr>
          <p:spPr bwMode="auto">
            <a:xfrm>
              <a:off x="3041923" y="3186184"/>
              <a:ext cx="219462" cy="208489"/>
            </a:xfrm>
            <a:custGeom>
              <a:avLst/>
              <a:gdLst>
                <a:gd name="T0" fmla="*/ 538 w 538"/>
                <a:gd name="T1" fmla="*/ 312 h 510"/>
                <a:gd name="T2" fmla="*/ 538 w 538"/>
                <a:gd name="T3" fmla="*/ 380 h 510"/>
                <a:gd name="T4" fmla="*/ 371 w 538"/>
                <a:gd name="T5" fmla="*/ 474 h 510"/>
                <a:gd name="T6" fmla="*/ 345 w 538"/>
                <a:gd name="T7" fmla="*/ 479 h 510"/>
                <a:gd name="T8" fmla="*/ 313 w 538"/>
                <a:gd name="T9" fmla="*/ 500 h 510"/>
                <a:gd name="T10" fmla="*/ 271 w 538"/>
                <a:gd name="T11" fmla="*/ 491 h 510"/>
                <a:gd name="T12" fmla="*/ 261 w 538"/>
                <a:gd name="T13" fmla="*/ 489 h 510"/>
                <a:gd name="T14" fmla="*/ 235 w 538"/>
                <a:gd name="T15" fmla="*/ 510 h 510"/>
                <a:gd name="T16" fmla="*/ 121 w 538"/>
                <a:gd name="T17" fmla="*/ 505 h 510"/>
                <a:gd name="T18" fmla="*/ 120 w 538"/>
                <a:gd name="T19" fmla="*/ 505 h 510"/>
                <a:gd name="T20" fmla="*/ 110 w 538"/>
                <a:gd name="T21" fmla="*/ 489 h 510"/>
                <a:gd name="T22" fmla="*/ 93 w 538"/>
                <a:gd name="T23" fmla="*/ 484 h 510"/>
                <a:gd name="T24" fmla="*/ 79 w 538"/>
                <a:gd name="T25" fmla="*/ 479 h 510"/>
                <a:gd name="T26" fmla="*/ 68 w 538"/>
                <a:gd name="T27" fmla="*/ 489 h 510"/>
                <a:gd name="T28" fmla="*/ 58 w 538"/>
                <a:gd name="T29" fmla="*/ 489 h 510"/>
                <a:gd name="T30" fmla="*/ 58 w 538"/>
                <a:gd name="T31" fmla="*/ 442 h 510"/>
                <a:gd name="T32" fmla="*/ 0 w 538"/>
                <a:gd name="T33" fmla="*/ 435 h 510"/>
                <a:gd name="T34" fmla="*/ 21 w 538"/>
                <a:gd name="T35" fmla="*/ 421 h 510"/>
                <a:gd name="T36" fmla="*/ 24 w 538"/>
                <a:gd name="T37" fmla="*/ 411 h 510"/>
                <a:gd name="T38" fmla="*/ 37 w 538"/>
                <a:gd name="T39" fmla="*/ 369 h 510"/>
                <a:gd name="T40" fmla="*/ 37 w 538"/>
                <a:gd name="T41" fmla="*/ 333 h 510"/>
                <a:gd name="T42" fmla="*/ 63 w 538"/>
                <a:gd name="T43" fmla="*/ 307 h 510"/>
                <a:gd name="T44" fmla="*/ 63 w 538"/>
                <a:gd name="T45" fmla="*/ 239 h 510"/>
                <a:gd name="T46" fmla="*/ 27 w 538"/>
                <a:gd name="T47" fmla="*/ 197 h 510"/>
                <a:gd name="T48" fmla="*/ 23 w 538"/>
                <a:gd name="T49" fmla="*/ 166 h 510"/>
                <a:gd name="T50" fmla="*/ 53 w 538"/>
                <a:gd name="T51" fmla="*/ 150 h 510"/>
                <a:gd name="T52" fmla="*/ 100 w 538"/>
                <a:gd name="T53" fmla="*/ 161 h 510"/>
                <a:gd name="T54" fmla="*/ 136 w 538"/>
                <a:gd name="T55" fmla="*/ 145 h 510"/>
                <a:gd name="T56" fmla="*/ 162 w 538"/>
                <a:gd name="T57" fmla="*/ 140 h 510"/>
                <a:gd name="T58" fmla="*/ 193 w 538"/>
                <a:gd name="T59" fmla="*/ 155 h 510"/>
                <a:gd name="T60" fmla="*/ 188 w 538"/>
                <a:gd name="T61" fmla="*/ 197 h 510"/>
                <a:gd name="T62" fmla="*/ 235 w 538"/>
                <a:gd name="T63" fmla="*/ 202 h 510"/>
                <a:gd name="T64" fmla="*/ 256 w 538"/>
                <a:gd name="T65" fmla="*/ 171 h 510"/>
                <a:gd name="T66" fmla="*/ 256 w 538"/>
                <a:gd name="T67" fmla="*/ 109 h 510"/>
                <a:gd name="T68" fmla="*/ 240 w 538"/>
                <a:gd name="T69" fmla="*/ 67 h 510"/>
                <a:gd name="T70" fmla="*/ 256 w 538"/>
                <a:gd name="T71" fmla="*/ 15 h 510"/>
                <a:gd name="T72" fmla="*/ 277 w 538"/>
                <a:gd name="T73" fmla="*/ 0 h 510"/>
                <a:gd name="T74" fmla="*/ 338 w 538"/>
                <a:gd name="T75" fmla="*/ 8 h 510"/>
                <a:gd name="T76" fmla="*/ 313 w 538"/>
                <a:gd name="T77" fmla="*/ 51 h 510"/>
                <a:gd name="T78" fmla="*/ 350 w 538"/>
                <a:gd name="T79" fmla="*/ 88 h 510"/>
                <a:gd name="T80" fmla="*/ 407 w 538"/>
                <a:gd name="T81" fmla="*/ 93 h 510"/>
                <a:gd name="T82" fmla="*/ 423 w 538"/>
                <a:gd name="T83" fmla="*/ 72 h 510"/>
                <a:gd name="T84" fmla="*/ 449 w 538"/>
                <a:gd name="T85" fmla="*/ 82 h 510"/>
                <a:gd name="T86" fmla="*/ 506 w 538"/>
                <a:gd name="T87" fmla="*/ 82 h 510"/>
                <a:gd name="T88" fmla="*/ 506 w 538"/>
                <a:gd name="T89" fmla="*/ 103 h 510"/>
                <a:gd name="T90" fmla="*/ 475 w 538"/>
                <a:gd name="T91" fmla="*/ 129 h 510"/>
                <a:gd name="T92" fmla="*/ 496 w 538"/>
                <a:gd name="T93" fmla="*/ 155 h 510"/>
                <a:gd name="T94" fmla="*/ 486 w 538"/>
                <a:gd name="T95" fmla="*/ 223 h 510"/>
                <a:gd name="T96" fmla="*/ 512 w 538"/>
                <a:gd name="T97" fmla="*/ 239 h 510"/>
                <a:gd name="T98" fmla="*/ 509 w 538"/>
                <a:gd name="T99" fmla="*/ 250 h 510"/>
                <a:gd name="T100" fmla="*/ 501 w 538"/>
                <a:gd name="T101" fmla="*/ 286 h 510"/>
                <a:gd name="T102" fmla="*/ 538 w 538"/>
                <a:gd name="T103" fmla="*/ 31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8" h="510">
                  <a:moveTo>
                    <a:pt x="538" y="312"/>
                  </a:moveTo>
                  <a:cubicBezTo>
                    <a:pt x="538" y="380"/>
                    <a:pt x="538" y="380"/>
                    <a:pt x="538" y="380"/>
                  </a:cubicBezTo>
                  <a:cubicBezTo>
                    <a:pt x="371" y="474"/>
                    <a:pt x="371" y="474"/>
                    <a:pt x="371" y="474"/>
                  </a:cubicBezTo>
                  <a:cubicBezTo>
                    <a:pt x="345" y="479"/>
                    <a:pt x="345" y="479"/>
                    <a:pt x="345" y="479"/>
                  </a:cubicBezTo>
                  <a:cubicBezTo>
                    <a:pt x="313" y="500"/>
                    <a:pt x="313" y="500"/>
                    <a:pt x="313" y="500"/>
                  </a:cubicBezTo>
                  <a:cubicBezTo>
                    <a:pt x="271" y="491"/>
                    <a:pt x="271" y="491"/>
                    <a:pt x="271" y="491"/>
                  </a:cubicBezTo>
                  <a:cubicBezTo>
                    <a:pt x="261" y="489"/>
                    <a:pt x="261" y="489"/>
                    <a:pt x="261" y="489"/>
                  </a:cubicBezTo>
                  <a:cubicBezTo>
                    <a:pt x="261" y="489"/>
                    <a:pt x="240" y="510"/>
                    <a:pt x="235" y="510"/>
                  </a:cubicBezTo>
                  <a:cubicBezTo>
                    <a:pt x="230" y="510"/>
                    <a:pt x="130" y="505"/>
                    <a:pt x="121" y="505"/>
                  </a:cubicBezTo>
                  <a:cubicBezTo>
                    <a:pt x="120" y="505"/>
                    <a:pt x="120" y="505"/>
                    <a:pt x="120" y="505"/>
                  </a:cubicBezTo>
                  <a:cubicBezTo>
                    <a:pt x="110" y="489"/>
                    <a:pt x="110" y="489"/>
                    <a:pt x="110" y="489"/>
                  </a:cubicBezTo>
                  <a:cubicBezTo>
                    <a:pt x="93" y="484"/>
                    <a:pt x="93" y="484"/>
                    <a:pt x="93" y="484"/>
                  </a:cubicBezTo>
                  <a:cubicBezTo>
                    <a:pt x="79" y="479"/>
                    <a:pt x="79" y="479"/>
                    <a:pt x="79" y="479"/>
                  </a:cubicBezTo>
                  <a:cubicBezTo>
                    <a:pt x="68" y="489"/>
                    <a:pt x="68" y="489"/>
                    <a:pt x="68" y="489"/>
                  </a:cubicBezTo>
                  <a:cubicBezTo>
                    <a:pt x="58" y="489"/>
                    <a:pt x="58" y="489"/>
                    <a:pt x="58" y="489"/>
                  </a:cubicBezTo>
                  <a:cubicBezTo>
                    <a:pt x="58" y="442"/>
                    <a:pt x="58" y="442"/>
                    <a:pt x="58" y="442"/>
                  </a:cubicBezTo>
                  <a:cubicBezTo>
                    <a:pt x="0" y="435"/>
                    <a:pt x="0" y="435"/>
                    <a:pt x="0" y="435"/>
                  </a:cubicBezTo>
                  <a:cubicBezTo>
                    <a:pt x="21" y="421"/>
                    <a:pt x="21" y="421"/>
                    <a:pt x="21" y="421"/>
                  </a:cubicBezTo>
                  <a:cubicBezTo>
                    <a:pt x="24" y="411"/>
                    <a:pt x="24" y="411"/>
                    <a:pt x="24" y="411"/>
                  </a:cubicBezTo>
                  <a:cubicBezTo>
                    <a:pt x="37" y="369"/>
                    <a:pt x="37" y="369"/>
                    <a:pt x="37" y="369"/>
                  </a:cubicBezTo>
                  <a:cubicBezTo>
                    <a:pt x="37" y="333"/>
                    <a:pt x="37" y="333"/>
                    <a:pt x="37" y="333"/>
                  </a:cubicBezTo>
                  <a:cubicBezTo>
                    <a:pt x="63" y="307"/>
                    <a:pt x="63" y="307"/>
                    <a:pt x="63" y="307"/>
                  </a:cubicBezTo>
                  <a:cubicBezTo>
                    <a:pt x="63" y="239"/>
                    <a:pt x="63" y="239"/>
                    <a:pt x="63" y="239"/>
                  </a:cubicBezTo>
                  <a:cubicBezTo>
                    <a:pt x="27" y="197"/>
                    <a:pt x="27" y="197"/>
                    <a:pt x="27" y="197"/>
                  </a:cubicBezTo>
                  <a:cubicBezTo>
                    <a:pt x="23" y="166"/>
                    <a:pt x="23" y="166"/>
                    <a:pt x="23" y="166"/>
                  </a:cubicBezTo>
                  <a:cubicBezTo>
                    <a:pt x="53" y="150"/>
                    <a:pt x="53" y="150"/>
                    <a:pt x="53" y="150"/>
                  </a:cubicBezTo>
                  <a:cubicBezTo>
                    <a:pt x="100" y="161"/>
                    <a:pt x="100" y="161"/>
                    <a:pt x="100" y="161"/>
                  </a:cubicBezTo>
                  <a:cubicBezTo>
                    <a:pt x="136" y="145"/>
                    <a:pt x="136" y="145"/>
                    <a:pt x="136" y="145"/>
                  </a:cubicBezTo>
                  <a:cubicBezTo>
                    <a:pt x="162" y="140"/>
                    <a:pt x="162" y="140"/>
                    <a:pt x="162" y="140"/>
                  </a:cubicBezTo>
                  <a:cubicBezTo>
                    <a:pt x="193" y="155"/>
                    <a:pt x="193" y="155"/>
                    <a:pt x="193" y="155"/>
                  </a:cubicBezTo>
                  <a:cubicBezTo>
                    <a:pt x="193" y="155"/>
                    <a:pt x="183" y="192"/>
                    <a:pt x="188" y="197"/>
                  </a:cubicBezTo>
                  <a:cubicBezTo>
                    <a:pt x="193" y="202"/>
                    <a:pt x="235" y="202"/>
                    <a:pt x="235" y="202"/>
                  </a:cubicBezTo>
                  <a:cubicBezTo>
                    <a:pt x="256" y="171"/>
                    <a:pt x="256" y="171"/>
                    <a:pt x="256" y="171"/>
                  </a:cubicBezTo>
                  <a:cubicBezTo>
                    <a:pt x="256" y="109"/>
                    <a:pt x="256" y="109"/>
                    <a:pt x="256" y="109"/>
                  </a:cubicBezTo>
                  <a:cubicBezTo>
                    <a:pt x="256" y="109"/>
                    <a:pt x="240" y="72"/>
                    <a:pt x="240" y="67"/>
                  </a:cubicBezTo>
                  <a:cubicBezTo>
                    <a:pt x="240" y="62"/>
                    <a:pt x="256" y="15"/>
                    <a:pt x="256" y="15"/>
                  </a:cubicBezTo>
                  <a:cubicBezTo>
                    <a:pt x="277" y="0"/>
                    <a:pt x="277" y="0"/>
                    <a:pt x="277" y="0"/>
                  </a:cubicBezTo>
                  <a:cubicBezTo>
                    <a:pt x="338" y="8"/>
                    <a:pt x="338" y="8"/>
                    <a:pt x="338" y="8"/>
                  </a:cubicBezTo>
                  <a:cubicBezTo>
                    <a:pt x="313" y="51"/>
                    <a:pt x="313" y="51"/>
                    <a:pt x="313" y="51"/>
                  </a:cubicBezTo>
                  <a:cubicBezTo>
                    <a:pt x="350" y="88"/>
                    <a:pt x="350" y="88"/>
                    <a:pt x="350" y="88"/>
                  </a:cubicBezTo>
                  <a:cubicBezTo>
                    <a:pt x="407" y="93"/>
                    <a:pt x="407" y="93"/>
                    <a:pt x="407" y="93"/>
                  </a:cubicBezTo>
                  <a:cubicBezTo>
                    <a:pt x="423" y="72"/>
                    <a:pt x="423" y="72"/>
                    <a:pt x="423" y="72"/>
                  </a:cubicBezTo>
                  <a:cubicBezTo>
                    <a:pt x="449" y="82"/>
                    <a:pt x="449" y="82"/>
                    <a:pt x="449" y="82"/>
                  </a:cubicBezTo>
                  <a:cubicBezTo>
                    <a:pt x="506" y="82"/>
                    <a:pt x="506" y="82"/>
                    <a:pt x="506" y="82"/>
                  </a:cubicBezTo>
                  <a:cubicBezTo>
                    <a:pt x="506" y="103"/>
                    <a:pt x="506" y="103"/>
                    <a:pt x="506" y="103"/>
                  </a:cubicBezTo>
                  <a:cubicBezTo>
                    <a:pt x="475" y="129"/>
                    <a:pt x="475" y="129"/>
                    <a:pt x="475" y="129"/>
                  </a:cubicBezTo>
                  <a:cubicBezTo>
                    <a:pt x="496" y="155"/>
                    <a:pt x="496" y="155"/>
                    <a:pt x="496" y="155"/>
                  </a:cubicBezTo>
                  <a:cubicBezTo>
                    <a:pt x="486" y="223"/>
                    <a:pt x="486" y="223"/>
                    <a:pt x="486" y="223"/>
                  </a:cubicBezTo>
                  <a:cubicBezTo>
                    <a:pt x="512" y="239"/>
                    <a:pt x="512" y="239"/>
                    <a:pt x="512" y="239"/>
                  </a:cubicBezTo>
                  <a:cubicBezTo>
                    <a:pt x="509" y="250"/>
                    <a:pt x="509" y="250"/>
                    <a:pt x="509" y="250"/>
                  </a:cubicBezTo>
                  <a:cubicBezTo>
                    <a:pt x="501" y="286"/>
                    <a:pt x="501" y="286"/>
                    <a:pt x="501" y="286"/>
                  </a:cubicBezTo>
                  <a:lnTo>
                    <a:pt x="538" y="312"/>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56" name="ปทุมธานี">
              <a:extLst>
                <a:ext uri="{FF2B5EF4-FFF2-40B4-BE49-F238E27FC236}">
                  <a16:creationId xmlns:a16="http://schemas.microsoft.com/office/drawing/2014/main" id="{38A4327A-1A0C-4200-AE82-61D9D14817EE}"/>
                </a:ext>
              </a:extLst>
            </p:cNvPr>
            <p:cNvSpPr>
              <a:spLocks/>
            </p:cNvSpPr>
            <p:nvPr/>
          </p:nvSpPr>
          <p:spPr bwMode="auto">
            <a:xfrm>
              <a:off x="3087644" y="3332492"/>
              <a:ext cx="223120" cy="133507"/>
            </a:xfrm>
            <a:custGeom>
              <a:avLst/>
              <a:gdLst>
                <a:gd name="T0" fmla="*/ 548 w 548"/>
                <a:gd name="T1" fmla="*/ 2 h 328"/>
                <a:gd name="T2" fmla="*/ 548 w 548"/>
                <a:gd name="T3" fmla="*/ 16 h 328"/>
                <a:gd name="T4" fmla="*/ 511 w 548"/>
                <a:gd name="T5" fmla="*/ 47 h 328"/>
                <a:gd name="T6" fmla="*/ 511 w 548"/>
                <a:gd name="T7" fmla="*/ 282 h 328"/>
                <a:gd name="T8" fmla="*/ 508 w 548"/>
                <a:gd name="T9" fmla="*/ 299 h 328"/>
                <a:gd name="T10" fmla="*/ 508 w 548"/>
                <a:gd name="T11" fmla="*/ 299 h 328"/>
                <a:gd name="T12" fmla="*/ 428 w 548"/>
                <a:gd name="T13" fmla="*/ 318 h 328"/>
                <a:gd name="T14" fmla="*/ 402 w 548"/>
                <a:gd name="T15" fmla="*/ 308 h 328"/>
                <a:gd name="T16" fmla="*/ 381 w 548"/>
                <a:gd name="T17" fmla="*/ 328 h 328"/>
                <a:gd name="T18" fmla="*/ 276 w 548"/>
                <a:gd name="T19" fmla="*/ 328 h 328"/>
                <a:gd name="T20" fmla="*/ 235 w 548"/>
                <a:gd name="T21" fmla="*/ 292 h 328"/>
                <a:gd name="T22" fmla="*/ 151 w 548"/>
                <a:gd name="T23" fmla="*/ 292 h 328"/>
                <a:gd name="T24" fmla="*/ 110 w 548"/>
                <a:gd name="T25" fmla="*/ 266 h 328"/>
                <a:gd name="T26" fmla="*/ 47 w 548"/>
                <a:gd name="T27" fmla="*/ 266 h 328"/>
                <a:gd name="T28" fmla="*/ 21 w 548"/>
                <a:gd name="T29" fmla="*/ 245 h 328"/>
                <a:gd name="T30" fmla="*/ 0 w 548"/>
                <a:gd name="T31" fmla="*/ 208 h 328"/>
                <a:gd name="T32" fmla="*/ 11 w 548"/>
                <a:gd name="T33" fmla="*/ 146 h 328"/>
                <a:gd name="T34" fmla="*/ 125 w 548"/>
                <a:gd name="T35" fmla="*/ 151 h 328"/>
                <a:gd name="T36" fmla="*/ 151 w 548"/>
                <a:gd name="T37" fmla="*/ 130 h 328"/>
                <a:gd name="T38" fmla="*/ 161 w 548"/>
                <a:gd name="T39" fmla="*/ 132 h 328"/>
                <a:gd name="T40" fmla="*/ 203 w 548"/>
                <a:gd name="T41" fmla="*/ 141 h 328"/>
                <a:gd name="T42" fmla="*/ 235 w 548"/>
                <a:gd name="T43" fmla="*/ 120 h 328"/>
                <a:gd name="T44" fmla="*/ 261 w 548"/>
                <a:gd name="T45" fmla="*/ 115 h 328"/>
                <a:gd name="T46" fmla="*/ 428 w 548"/>
                <a:gd name="T47" fmla="*/ 21 h 328"/>
                <a:gd name="T48" fmla="*/ 469 w 548"/>
                <a:gd name="T49" fmla="*/ 0 h 328"/>
                <a:gd name="T50" fmla="*/ 496 w 548"/>
                <a:gd name="T51" fmla="*/ 10 h 328"/>
                <a:gd name="T52" fmla="*/ 548 w 548"/>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8" h="328">
                  <a:moveTo>
                    <a:pt x="548" y="2"/>
                  </a:moveTo>
                  <a:cubicBezTo>
                    <a:pt x="548" y="16"/>
                    <a:pt x="548" y="16"/>
                    <a:pt x="548" y="16"/>
                  </a:cubicBezTo>
                  <a:cubicBezTo>
                    <a:pt x="511" y="47"/>
                    <a:pt x="511" y="47"/>
                    <a:pt x="511" y="47"/>
                  </a:cubicBezTo>
                  <a:cubicBezTo>
                    <a:pt x="511" y="282"/>
                    <a:pt x="511" y="282"/>
                    <a:pt x="511" y="282"/>
                  </a:cubicBezTo>
                  <a:cubicBezTo>
                    <a:pt x="508" y="299"/>
                    <a:pt x="508" y="299"/>
                    <a:pt x="508" y="299"/>
                  </a:cubicBezTo>
                  <a:cubicBezTo>
                    <a:pt x="508" y="299"/>
                    <a:pt x="508" y="299"/>
                    <a:pt x="508" y="299"/>
                  </a:cubicBezTo>
                  <a:cubicBezTo>
                    <a:pt x="494" y="303"/>
                    <a:pt x="432" y="318"/>
                    <a:pt x="428" y="318"/>
                  </a:cubicBezTo>
                  <a:cubicBezTo>
                    <a:pt x="422" y="318"/>
                    <a:pt x="402" y="308"/>
                    <a:pt x="402" y="308"/>
                  </a:cubicBezTo>
                  <a:cubicBezTo>
                    <a:pt x="381" y="328"/>
                    <a:pt x="381" y="328"/>
                    <a:pt x="381" y="328"/>
                  </a:cubicBezTo>
                  <a:cubicBezTo>
                    <a:pt x="276" y="328"/>
                    <a:pt x="276" y="328"/>
                    <a:pt x="276" y="328"/>
                  </a:cubicBezTo>
                  <a:cubicBezTo>
                    <a:pt x="235" y="292"/>
                    <a:pt x="235" y="292"/>
                    <a:pt x="235" y="292"/>
                  </a:cubicBezTo>
                  <a:cubicBezTo>
                    <a:pt x="151" y="292"/>
                    <a:pt x="151" y="292"/>
                    <a:pt x="151" y="292"/>
                  </a:cubicBezTo>
                  <a:cubicBezTo>
                    <a:pt x="110" y="266"/>
                    <a:pt x="110" y="266"/>
                    <a:pt x="110" y="266"/>
                  </a:cubicBezTo>
                  <a:cubicBezTo>
                    <a:pt x="47" y="266"/>
                    <a:pt x="47" y="266"/>
                    <a:pt x="47" y="266"/>
                  </a:cubicBezTo>
                  <a:cubicBezTo>
                    <a:pt x="21" y="245"/>
                    <a:pt x="21" y="245"/>
                    <a:pt x="21" y="245"/>
                  </a:cubicBezTo>
                  <a:cubicBezTo>
                    <a:pt x="0" y="208"/>
                    <a:pt x="0" y="208"/>
                    <a:pt x="0" y="208"/>
                  </a:cubicBezTo>
                  <a:cubicBezTo>
                    <a:pt x="11" y="146"/>
                    <a:pt x="11" y="146"/>
                    <a:pt x="11" y="146"/>
                  </a:cubicBezTo>
                  <a:cubicBezTo>
                    <a:pt x="20" y="146"/>
                    <a:pt x="120" y="151"/>
                    <a:pt x="125" y="151"/>
                  </a:cubicBezTo>
                  <a:cubicBezTo>
                    <a:pt x="130" y="151"/>
                    <a:pt x="151" y="130"/>
                    <a:pt x="151" y="130"/>
                  </a:cubicBezTo>
                  <a:cubicBezTo>
                    <a:pt x="161" y="132"/>
                    <a:pt x="161" y="132"/>
                    <a:pt x="161" y="132"/>
                  </a:cubicBezTo>
                  <a:cubicBezTo>
                    <a:pt x="203" y="141"/>
                    <a:pt x="203" y="141"/>
                    <a:pt x="203" y="141"/>
                  </a:cubicBezTo>
                  <a:cubicBezTo>
                    <a:pt x="235" y="120"/>
                    <a:pt x="235" y="120"/>
                    <a:pt x="235" y="120"/>
                  </a:cubicBezTo>
                  <a:cubicBezTo>
                    <a:pt x="261" y="115"/>
                    <a:pt x="261" y="115"/>
                    <a:pt x="261" y="115"/>
                  </a:cubicBezTo>
                  <a:cubicBezTo>
                    <a:pt x="428" y="21"/>
                    <a:pt x="428" y="21"/>
                    <a:pt x="428" y="21"/>
                  </a:cubicBezTo>
                  <a:cubicBezTo>
                    <a:pt x="469" y="0"/>
                    <a:pt x="469" y="0"/>
                    <a:pt x="469" y="0"/>
                  </a:cubicBezTo>
                  <a:cubicBezTo>
                    <a:pt x="496" y="10"/>
                    <a:pt x="496" y="10"/>
                    <a:pt x="496" y="10"/>
                  </a:cubicBezTo>
                  <a:lnTo>
                    <a:pt x="548" y="2"/>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57" name="นนทบุรี">
              <a:extLst>
                <a:ext uri="{FF2B5EF4-FFF2-40B4-BE49-F238E27FC236}">
                  <a16:creationId xmlns:a16="http://schemas.microsoft.com/office/drawing/2014/main" id="{24352E67-641A-4231-9A74-A04F271C6970}"/>
                </a:ext>
              </a:extLst>
            </p:cNvPr>
            <p:cNvSpPr>
              <a:spLocks/>
            </p:cNvSpPr>
            <p:nvPr/>
          </p:nvSpPr>
          <p:spPr bwMode="auto">
            <a:xfrm>
              <a:off x="3060212" y="3381870"/>
              <a:ext cx="109731" cy="128020"/>
            </a:xfrm>
            <a:custGeom>
              <a:avLst/>
              <a:gdLst>
                <a:gd name="T0" fmla="*/ 268 w 268"/>
                <a:gd name="T1" fmla="*/ 172 h 313"/>
                <a:gd name="T2" fmla="*/ 230 w 268"/>
                <a:gd name="T3" fmla="*/ 281 h 313"/>
                <a:gd name="T4" fmla="*/ 209 w 268"/>
                <a:gd name="T5" fmla="*/ 313 h 313"/>
                <a:gd name="T6" fmla="*/ 178 w 268"/>
                <a:gd name="T7" fmla="*/ 302 h 313"/>
                <a:gd name="T8" fmla="*/ 144 w 268"/>
                <a:gd name="T9" fmla="*/ 302 h 313"/>
                <a:gd name="T10" fmla="*/ 140 w 268"/>
                <a:gd name="T11" fmla="*/ 302 h 313"/>
                <a:gd name="T12" fmla="*/ 95 w 268"/>
                <a:gd name="T13" fmla="*/ 301 h 313"/>
                <a:gd name="T14" fmla="*/ 87 w 268"/>
                <a:gd name="T15" fmla="*/ 301 h 313"/>
                <a:gd name="T16" fmla="*/ 85 w 268"/>
                <a:gd name="T17" fmla="*/ 301 h 313"/>
                <a:gd name="T18" fmla="*/ 81 w 268"/>
                <a:gd name="T19" fmla="*/ 300 h 313"/>
                <a:gd name="T20" fmla="*/ 73 w 268"/>
                <a:gd name="T21" fmla="*/ 300 h 313"/>
                <a:gd name="T22" fmla="*/ 70 w 268"/>
                <a:gd name="T23" fmla="*/ 300 h 313"/>
                <a:gd name="T24" fmla="*/ 64 w 268"/>
                <a:gd name="T25" fmla="*/ 299 h 313"/>
                <a:gd name="T26" fmla="*/ 58 w 268"/>
                <a:gd name="T27" fmla="*/ 297 h 313"/>
                <a:gd name="T28" fmla="*/ 0 w 268"/>
                <a:gd name="T29" fmla="*/ 193 h 313"/>
                <a:gd name="T30" fmla="*/ 27 w 268"/>
                <a:gd name="T31" fmla="*/ 146 h 313"/>
                <a:gd name="T32" fmla="*/ 0 w 268"/>
                <a:gd name="T33" fmla="*/ 130 h 313"/>
                <a:gd name="T34" fmla="*/ 11 w 268"/>
                <a:gd name="T35" fmla="*/ 10 h 313"/>
                <a:gd name="T36" fmla="*/ 21 w 268"/>
                <a:gd name="T37" fmla="*/ 10 h 313"/>
                <a:gd name="T38" fmla="*/ 32 w 268"/>
                <a:gd name="T39" fmla="*/ 0 h 313"/>
                <a:gd name="T40" fmla="*/ 46 w 268"/>
                <a:gd name="T41" fmla="*/ 5 h 313"/>
                <a:gd name="T42" fmla="*/ 63 w 268"/>
                <a:gd name="T43" fmla="*/ 10 h 313"/>
                <a:gd name="T44" fmla="*/ 73 w 268"/>
                <a:gd name="T45" fmla="*/ 26 h 313"/>
                <a:gd name="T46" fmla="*/ 74 w 268"/>
                <a:gd name="T47" fmla="*/ 26 h 313"/>
                <a:gd name="T48" fmla="*/ 63 w 268"/>
                <a:gd name="T49" fmla="*/ 88 h 313"/>
                <a:gd name="T50" fmla="*/ 84 w 268"/>
                <a:gd name="T51" fmla="*/ 125 h 313"/>
                <a:gd name="T52" fmla="*/ 110 w 268"/>
                <a:gd name="T53" fmla="*/ 146 h 313"/>
                <a:gd name="T54" fmla="*/ 173 w 268"/>
                <a:gd name="T55" fmla="*/ 146 h 313"/>
                <a:gd name="T56" fmla="*/ 214 w 268"/>
                <a:gd name="T57" fmla="*/ 172 h 313"/>
                <a:gd name="T58" fmla="*/ 268 w 268"/>
                <a:gd name="T59" fmla="*/ 17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8" h="313">
                  <a:moveTo>
                    <a:pt x="268" y="172"/>
                  </a:moveTo>
                  <a:cubicBezTo>
                    <a:pt x="230" y="281"/>
                    <a:pt x="230" y="281"/>
                    <a:pt x="230" y="281"/>
                  </a:cubicBezTo>
                  <a:cubicBezTo>
                    <a:pt x="209" y="313"/>
                    <a:pt x="209" y="313"/>
                    <a:pt x="209" y="313"/>
                  </a:cubicBezTo>
                  <a:cubicBezTo>
                    <a:pt x="209" y="313"/>
                    <a:pt x="183" y="302"/>
                    <a:pt x="178" y="302"/>
                  </a:cubicBezTo>
                  <a:cubicBezTo>
                    <a:pt x="176" y="302"/>
                    <a:pt x="162" y="302"/>
                    <a:pt x="144" y="302"/>
                  </a:cubicBezTo>
                  <a:cubicBezTo>
                    <a:pt x="143" y="302"/>
                    <a:pt x="141" y="302"/>
                    <a:pt x="140" y="302"/>
                  </a:cubicBezTo>
                  <a:cubicBezTo>
                    <a:pt x="125" y="302"/>
                    <a:pt x="109" y="302"/>
                    <a:pt x="95" y="301"/>
                  </a:cubicBezTo>
                  <a:cubicBezTo>
                    <a:pt x="92" y="301"/>
                    <a:pt x="90" y="301"/>
                    <a:pt x="87" y="301"/>
                  </a:cubicBezTo>
                  <a:cubicBezTo>
                    <a:pt x="87" y="301"/>
                    <a:pt x="86" y="301"/>
                    <a:pt x="85" y="301"/>
                  </a:cubicBezTo>
                  <a:cubicBezTo>
                    <a:pt x="84" y="300"/>
                    <a:pt x="83" y="300"/>
                    <a:pt x="81" y="300"/>
                  </a:cubicBezTo>
                  <a:cubicBezTo>
                    <a:pt x="78" y="300"/>
                    <a:pt x="76" y="300"/>
                    <a:pt x="73" y="300"/>
                  </a:cubicBezTo>
                  <a:cubicBezTo>
                    <a:pt x="72" y="300"/>
                    <a:pt x="71" y="300"/>
                    <a:pt x="70" y="300"/>
                  </a:cubicBezTo>
                  <a:cubicBezTo>
                    <a:pt x="68" y="299"/>
                    <a:pt x="66" y="299"/>
                    <a:pt x="64" y="299"/>
                  </a:cubicBezTo>
                  <a:cubicBezTo>
                    <a:pt x="61" y="298"/>
                    <a:pt x="58" y="298"/>
                    <a:pt x="58" y="297"/>
                  </a:cubicBezTo>
                  <a:cubicBezTo>
                    <a:pt x="53" y="292"/>
                    <a:pt x="0" y="193"/>
                    <a:pt x="0" y="193"/>
                  </a:cubicBezTo>
                  <a:cubicBezTo>
                    <a:pt x="27" y="146"/>
                    <a:pt x="27" y="146"/>
                    <a:pt x="27" y="146"/>
                  </a:cubicBezTo>
                  <a:cubicBezTo>
                    <a:pt x="0" y="130"/>
                    <a:pt x="0" y="130"/>
                    <a:pt x="0" y="130"/>
                  </a:cubicBezTo>
                  <a:cubicBezTo>
                    <a:pt x="11" y="10"/>
                    <a:pt x="11" y="10"/>
                    <a:pt x="11" y="10"/>
                  </a:cubicBezTo>
                  <a:cubicBezTo>
                    <a:pt x="21" y="10"/>
                    <a:pt x="21" y="10"/>
                    <a:pt x="21" y="10"/>
                  </a:cubicBezTo>
                  <a:cubicBezTo>
                    <a:pt x="32" y="0"/>
                    <a:pt x="32" y="0"/>
                    <a:pt x="32" y="0"/>
                  </a:cubicBezTo>
                  <a:cubicBezTo>
                    <a:pt x="46" y="5"/>
                    <a:pt x="46" y="5"/>
                    <a:pt x="46" y="5"/>
                  </a:cubicBezTo>
                  <a:cubicBezTo>
                    <a:pt x="63" y="10"/>
                    <a:pt x="63" y="10"/>
                    <a:pt x="63" y="10"/>
                  </a:cubicBezTo>
                  <a:cubicBezTo>
                    <a:pt x="73" y="26"/>
                    <a:pt x="73" y="26"/>
                    <a:pt x="73" y="26"/>
                  </a:cubicBezTo>
                  <a:cubicBezTo>
                    <a:pt x="74" y="26"/>
                    <a:pt x="74" y="26"/>
                    <a:pt x="74" y="26"/>
                  </a:cubicBezTo>
                  <a:cubicBezTo>
                    <a:pt x="63" y="88"/>
                    <a:pt x="63" y="88"/>
                    <a:pt x="63" y="88"/>
                  </a:cubicBezTo>
                  <a:cubicBezTo>
                    <a:pt x="84" y="125"/>
                    <a:pt x="84" y="125"/>
                    <a:pt x="84" y="125"/>
                  </a:cubicBezTo>
                  <a:cubicBezTo>
                    <a:pt x="110" y="146"/>
                    <a:pt x="110" y="146"/>
                    <a:pt x="110" y="146"/>
                  </a:cubicBezTo>
                  <a:cubicBezTo>
                    <a:pt x="173" y="146"/>
                    <a:pt x="173" y="146"/>
                    <a:pt x="173" y="146"/>
                  </a:cubicBezTo>
                  <a:cubicBezTo>
                    <a:pt x="214" y="172"/>
                    <a:pt x="214" y="172"/>
                    <a:pt x="214" y="172"/>
                  </a:cubicBezTo>
                  <a:lnTo>
                    <a:pt x="268" y="172"/>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58" name="นครสวรรค์">
              <a:extLst>
                <a:ext uri="{FF2B5EF4-FFF2-40B4-BE49-F238E27FC236}">
                  <a16:creationId xmlns:a16="http://schemas.microsoft.com/office/drawing/2014/main" id="{C029DD2C-C8D0-424C-BB37-ED4CFA763141}"/>
                </a:ext>
              </a:extLst>
            </p:cNvPr>
            <p:cNvSpPr>
              <a:spLocks/>
            </p:cNvSpPr>
            <p:nvPr/>
          </p:nvSpPr>
          <p:spPr bwMode="auto">
            <a:xfrm>
              <a:off x="2635918" y="2619239"/>
              <a:ext cx="632783" cy="418808"/>
            </a:xfrm>
            <a:custGeom>
              <a:avLst/>
              <a:gdLst>
                <a:gd name="T0" fmla="*/ 1532 w 1543"/>
                <a:gd name="T1" fmla="*/ 558 h 1028"/>
                <a:gd name="T2" fmla="*/ 1476 w 1543"/>
                <a:gd name="T3" fmla="*/ 600 h 1028"/>
                <a:gd name="T4" fmla="*/ 1455 w 1543"/>
                <a:gd name="T5" fmla="*/ 668 h 1028"/>
                <a:gd name="T6" fmla="*/ 1361 w 1543"/>
                <a:gd name="T7" fmla="*/ 720 h 1028"/>
                <a:gd name="T8" fmla="*/ 1330 w 1543"/>
                <a:gd name="T9" fmla="*/ 814 h 1028"/>
                <a:gd name="T10" fmla="*/ 1272 w 1543"/>
                <a:gd name="T11" fmla="*/ 903 h 1028"/>
                <a:gd name="T12" fmla="*/ 1251 w 1543"/>
                <a:gd name="T13" fmla="*/ 960 h 1028"/>
                <a:gd name="T14" fmla="*/ 1189 w 1543"/>
                <a:gd name="T15" fmla="*/ 1010 h 1028"/>
                <a:gd name="T16" fmla="*/ 1121 w 1543"/>
                <a:gd name="T17" fmla="*/ 997 h 1028"/>
                <a:gd name="T18" fmla="*/ 1116 w 1543"/>
                <a:gd name="T19" fmla="*/ 971 h 1028"/>
                <a:gd name="T20" fmla="*/ 1048 w 1543"/>
                <a:gd name="T21" fmla="*/ 900 h 1028"/>
                <a:gd name="T22" fmla="*/ 1022 w 1543"/>
                <a:gd name="T23" fmla="*/ 830 h 1028"/>
                <a:gd name="T24" fmla="*/ 1006 w 1543"/>
                <a:gd name="T25" fmla="*/ 746 h 1028"/>
                <a:gd name="T26" fmla="*/ 912 w 1543"/>
                <a:gd name="T27" fmla="*/ 705 h 1028"/>
                <a:gd name="T28" fmla="*/ 855 w 1543"/>
                <a:gd name="T29" fmla="*/ 689 h 1028"/>
                <a:gd name="T30" fmla="*/ 813 w 1543"/>
                <a:gd name="T31" fmla="*/ 632 h 1028"/>
                <a:gd name="T32" fmla="*/ 753 w 1543"/>
                <a:gd name="T33" fmla="*/ 591 h 1028"/>
                <a:gd name="T34" fmla="*/ 751 w 1543"/>
                <a:gd name="T35" fmla="*/ 486 h 1028"/>
                <a:gd name="T36" fmla="*/ 688 w 1543"/>
                <a:gd name="T37" fmla="*/ 475 h 1028"/>
                <a:gd name="T38" fmla="*/ 589 w 1543"/>
                <a:gd name="T39" fmla="*/ 454 h 1028"/>
                <a:gd name="T40" fmla="*/ 391 w 1543"/>
                <a:gd name="T41" fmla="*/ 564 h 1028"/>
                <a:gd name="T42" fmla="*/ 250 w 1543"/>
                <a:gd name="T43" fmla="*/ 501 h 1028"/>
                <a:gd name="T44" fmla="*/ 135 w 1543"/>
                <a:gd name="T45" fmla="*/ 418 h 1028"/>
                <a:gd name="T46" fmla="*/ 46 w 1543"/>
                <a:gd name="T47" fmla="*/ 357 h 1028"/>
                <a:gd name="T48" fmla="*/ 0 w 1543"/>
                <a:gd name="T49" fmla="*/ 308 h 1028"/>
                <a:gd name="T50" fmla="*/ 3 w 1543"/>
                <a:gd name="T51" fmla="*/ 252 h 1028"/>
                <a:gd name="T52" fmla="*/ 114 w 1543"/>
                <a:gd name="T53" fmla="*/ 220 h 1028"/>
                <a:gd name="T54" fmla="*/ 323 w 1543"/>
                <a:gd name="T55" fmla="*/ 261 h 1028"/>
                <a:gd name="T56" fmla="*/ 505 w 1543"/>
                <a:gd name="T57" fmla="*/ 272 h 1028"/>
                <a:gd name="T58" fmla="*/ 625 w 1543"/>
                <a:gd name="T59" fmla="*/ 246 h 1028"/>
                <a:gd name="T60" fmla="*/ 730 w 1543"/>
                <a:gd name="T61" fmla="*/ 110 h 1028"/>
                <a:gd name="T62" fmla="*/ 831 w 1543"/>
                <a:gd name="T63" fmla="*/ 0 h 1028"/>
                <a:gd name="T64" fmla="*/ 902 w 1543"/>
                <a:gd name="T65" fmla="*/ 100 h 1028"/>
                <a:gd name="T66" fmla="*/ 996 w 1543"/>
                <a:gd name="T67" fmla="*/ 235 h 1028"/>
                <a:gd name="T68" fmla="*/ 1084 w 1543"/>
                <a:gd name="T69" fmla="*/ 178 h 1028"/>
                <a:gd name="T70" fmla="*/ 1121 w 1543"/>
                <a:gd name="T71" fmla="*/ 220 h 1028"/>
                <a:gd name="T72" fmla="*/ 1361 w 1543"/>
                <a:gd name="T73" fmla="*/ 157 h 1028"/>
                <a:gd name="T74" fmla="*/ 1413 w 1543"/>
                <a:gd name="T75" fmla="*/ 173 h 1028"/>
                <a:gd name="T76" fmla="*/ 1484 w 1543"/>
                <a:gd name="T77" fmla="*/ 222 h 1028"/>
                <a:gd name="T78" fmla="*/ 1481 w 1543"/>
                <a:gd name="T79" fmla="*/ 261 h 1028"/>
                <a:gd name="T80" fmla="*/ 1512 w 1543"/>
                <a:gd name="T81" fmla="*/ 308 h 1028"/>
                <a:gd name="T82" fmla="*/ 1543 w 1543"/>
                <a:gd name="T83" fmla="*/ 444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3" h="1028">
                  <a:moveTo>
                    <a:pt x="1517" y="538"/>
                  </a:moveTo>
                  <a:cubicBezTo>
                    <a:pt x="1532" y="558"/>
                    <a:pt x="1532" y="558"/>
                    <a:pt x="1532" y="558"/>
                  </a:cubicBezTo>
                  <a:cubicBezTo>
                    <a:pt x="1496" y="574"/>
                    <a:pt x="1496" y="574"/>
                    <a:pt x="1496" y="574"/>
                  </a:cubicBezTo>
                  <a:cubicBezTo>
                    <a:pt x="1476" y="600"/>
                    <a:pt x="1476" y="600"/>
                    <a:pt x="1476" y="600"/>
                  </a:cubicBezTo>
                  <a:cubicBezTo>
                    <a:pt x="1486" y="647"/>
                    <a:pt x="1486" y="647"/>
                    <a:pt x="1486" y="647"/>
                  </a:cubicBezTo>
                  <a:cubicBezTo>
                    <a:pt x="1455" y="668"/>
                    <a:pt x="1455" y="668"/>
                    <a:pt x="1455" y="668"/>
                  </a:cubicBezTo>
                  <a:cubicBezTo>
                    <a:pt x="1403" y="668"/>
                    <a:pt x="1403" y="668"/>
                    <a:pt x="1403" y="668"/>
                  </a:cubicBezTo>
                  <a:cubicBezTo>
                    <a:pt x="1361" y="720"/>
                    <a:pt x="1361" y="720"/>
                    <a:pt x="1361" y="720"/>
                  </a:cubicBezTo>
                  <a:cubicBezTo>
                    <a:pt x="1366" y="783"/>
                    <a:pt x="1366" y="783"/>
                    <a:pt x="1366" y="783"/>
                  </a:cubicBezTo>
                  <a:cubicBezTo>
                    <a:pt x="1330" y="814"/>
                    <a:pt x="1330" y="814"/>
                    <a:pt x="1330" y="814"/>
                  </a:cubicBezTo>
                  <a:cubicBezTo>
                    <a:pt x="1335" y="856"/>
                    <a:pt x="1335" y="856"/>
                    <a:pt x="1335" y="856"/>
                  </a:cubicBezTo>
                  <a:cubicBezTo>
                    <a:pt x="1272" y="903"/>
                    <a:pt x="1272" y="903"/>
                    <a:pt x="1272" y="903"/>
                  </a:cubicBezTo>
                  <a:cubicBezTo>
                    <a:pt x="1272" y="903"/>
                    <a:pt x="1269" y="914"/>
                    <a:pt x="1265" y="927"/>
                  </a:cubicBezTo>
                  <a:cubicBezTo>
                    <a:pt x="1260" y="941"/>
                    <a:pt x="1254" y="957"/>
                    <a:pt x="1251" y="960"/>
                  </a:cubicBezTo>
                  <a:cubicBezTo>
                    <a:pt x="1246" y="966"/>
                    <a:pt x="1210" y="986"/>
                    <a:pt x="1210" y="986"/>
                  </a:cubicBezTo>
                  <a:cubicBezTo>
                    <a:pt x="1189" y="1010"/>
                    <a:pt x="1189" y="1010"/>
                    <a:pt x="1189" y="1010"/>
                  </a:cubicBezTo>
                  <a:cubicBezTo>
                    <a:pt x="1173" y="1028"/>
                    <a:pt x="1173" y="1028"/>
                    <a:pt x="1173" y="1028"/>
                  </a:cubicBezTo>
                  <a:cubicBezTo>
                    <a:pt x="1121" y="997"/>
                    <a:pt x="1121" y="997"/>
                    <a:pt x="1121" y="997"/>
                  </a:cubicBezTo>
                  <a:cubicBezTo>
                    <a:pt x="1116" y="972"/>
                    <a:pt x="1116" y="972"/>
                    <a:pt x="1116" y="972"/>
                  </a:cubicBezTo>
                  <a:cubicBezTo>
                    <a:pt x="1116" y="971"/>
                    <a:pt x="1116" y="971"/>
                    <a:pt x="1116" y="971"/>
                  </a:cubicBezTo>
                  <a:cubicBezTo>
                    <a:pt x="1048" y="903"/>
                    <a:pt x="1048" y="903"/>
                    <a:pt x="1048" y="903"/>
                  </a:cubicBezTo>
                  <a:cubicBezTo>
                    <a:pt x="1048" y="900"/>
                    <a:pt x="1048" y="900"/>
                    <a:pt x="1048" y="900"/>
                  </a:cubicBezTo>
                  <a:cubicBezTo>
                    <a:pt x="1053" y="872"/>
                    <a:pt x="1053" y="872"/>
                    <a:pt x="1053" y="872"/>
                  </a:cubicBezTo>
                  <a:cubicBezTo>
                    <a:pt x="1022" y="830"/>
                    <a:pt x="1022" y="830"/>
                    <a:pt x="1022" y="830"/>
                  </a:cubicBezTo>
                  <a:cubicBezTo>
                    <a:pt x="1032" y="757"/>
                    <a:pt x="1032" y="757"/>
                    <a:pt x="1032" y="757"/>
                  </a:cubicBezTo>
                  <a:cubicBezTo>
                    <a:pt x="1006" y="746"/>
                    <a:pt x="1006" y="746"/>
                    <a:pt x="1006" y="746"/>
                  </a:cubicBezTo>
                  <a:cubicBezTo>
                    <a:pt x="975" y="757"/>
                    <a:pt x="975" y="757"/>
                    <a:pt x="975" y="757"/>
                  </a:cubicBezTo>
                  <a:cubicBezTo>
                    <a:pt x="912" y="705"/>
                    <a:pt x="912" y="705"/>
                    <a:pt x="912" y="705"/>
                  </a:cubicBezTo>
                  <a:cubicBezTo>
                    <a:pt x="912" y="705"/>
                    <a:pt x="910" y="704"/>
                    <a:pt x="905" y="703"/>
                  </a:cubicBezTo>
                  <a:cubicBezTo>
                    <a:pt x="891" y="700"/>
                    <a:pt x="859" y="693"/>
                    <a:pt x="855" y="689"/>
                  </a:cubicBezTo>
                  <a:cubicBezTo>
                    <a:pt x="850" y="684"/>
                    <a:pt x="855" y="653"/>
                    <a:pt x="855" y="653"/>
                  </a:cubicBezTo>
                  <a:cubicBezTo>
                    <a:pt x="813" y="632"/>
                    <a:pt x="813" y="632"/>
                    <a:pt x="813" y="632"/>
                  </a:cubicBezTo>
                  <a:cubicBezTo>
                    <a:pt x="756" y="621"/>
                    <a:pt x="756" y="621"/>
                    <a:pt x="756" y="621"/>
                  </a:cubicBezTo>
                  <a:cubicBezTo>
                    <a:pt x="753" y="591"/>
                    <a:pt x="753" y="591"/>
                    <a:pt x="753" y="591"/>
                  </a:cubicBezTo>
                  <a:cubicBezTo>
                    <a:pt x="751" y="564"/>
                    <a:pt x="751" y="564"/>
                    <a:pt x="751" y="564"/>
                  </a:cubicBezTo>
                  <a:cubicBezTo>
                    <a:pt x="751" y="486"/>
                    <a:pt x="751" y="486"/>
                    <a:pt x="751" y="486"/>
                  </a:cubicBezTo>
                  <a:cubicBezTo>
                    <a:pt x="724" y="454"/>
                    <a:pt x="724" y="454"/>
                    <a:pt x="724" y="454"/>
                  </a:cubicBezTo>
                  <a:cubicBezTo>
                    <a:pt x="688" y="475"/>
                    <a:pt x="688" y="475"/>
                    <a:pt x="688" y="475"/>
                  </a:cubicBezTo>
                  <a:cubicBezTo>
                    <a:pt x="678" y="512"/>
                    <a:pt x="678" y="512"/>
                    <a:pt x="678" y="512"/>
                  </a:cubicBezTo>
                  <a:cubicBezTo>
                    <a:pt x="589" y="454"/>
                    <a:pt x="589" y="454"/>
                    <a:pt x="589" y="454"/>
                  </a:cubicBezTo>
                  <a:cubicBezTo>
                    <a:pt x="526" y="470"/>
                    <a:pt x="526" y="470"/>
                    <a:pt x="526" y="470"/>
                  </a:cubicBezTo>
                  <a:cubicBezTo>
                    <a:pt x="391" y="564"/>
                    <a:pt x="391" y="564"/>
                    <a:pt x="391" y="564"/>
                  </a:cubicBezTo>
                  <a:cubicBezTo>
                    <a:pt x="328" y="564"/>
                    <a:pt x="328" y="564"/>
                    <a:pt x="328" y="564"/>
                  </a:cubicBezTo>
                  <a:cubicBezTo>
                    <a:pt x="250" y="501"/>
                    <a:pt x="250" y="501"/>
                    <a:pt x="250" y="501"/>
                  </a:cubicBezTo>
                  <a:cubicBezTo>
                    <a:pt x="234" y="454"/>
                    <a:pt x="234" y="454"/>
                    <a:pt x="234" y="454"/>
                  </a:cubicBezTo>
                  <a:cubicBezTo>
                    <a:pt x="135" y="418"/>
                    <a:pt x="135" y="418"/>
                    <a:pt x="135" y="418"/>
                  </a:cubicBezTo>
                  <a:cubicBezTo>
                    <a:pt x="109" y="371"/>
                    <a:pt x="109" y="371"/>
                    <a:pt x="109" y="371"/>
                  </a:cubicBezTo>
                  <a:cubicBezTo>
                    <a:pt x="46" y="357"/>
                    <a:pt x="46" y="357"/>
                    <a:pt x="46" y="357"/>
                  </a:cubicBezTo>
                  <a:cubicBezTo>
                    <a:pt x="46" y="350"/>
                    <a:pt x="46" y="350"/>
                    <a:pt x="46" y="350"/>
                  </a:cubicBezTo>
                  <a:cubicBezTo>
                    <a:pt x="0" y="308"/>
                    <a:pt x="0" y="308"/>
                    <a:pt x="0" y="308"/>
                  </a:cubicBezTo>
                  <a:cubicBezTo>
                    <a:pt x="0" y="304"/>
                    <a:pt x="0" y="304"/>
                    <a:pt x="0" y="304"/>
                  </a:cubicBezTo>
                  <a:cubicBezTo>
                    <a:pt x="3" y="252"/>
                    <a:pt x="3" y="252"/>
                    <a:pt x="3" y="252"/>
                  </a:cubicBezTo>
                  <a:cubicBezTo>
                    <a:pt x="41" y="261"/>
                    <a:pt x="41" y="261"/>
                    <a:pt x="41" y="261"/>
                  </a:cubicBezTo>
                  <a:cubicBezTo>
                    <a:pt x="114" y="220"/>
                    <a:pt x="114" y="220"/>
                    <a:pt x="114" y="220"/>
                  </a:cubicBezTo>
                  <a:cubicBezTo>
                    <a:pt x="172" y="261"/>
                    <a:pt x="172" y="261"/>
                    <a:pt x="172" y="261"/>
                  </a:cubicBezTo>
                  <a:cubicBezTo>
                    <a:pt x="323" y="261"/>
                    <a:pt x="323" y="261"/>
                    <a:pt x="323" y="261"/>
                  </a:cubicBezTo>
                  <a:cubicBezTo>
                    <a:pt x="365" y="241"/>
                    <a:pt x="365" y="241"/>
                    <a:pt x="365" y="241"/>
                  </a:cubicBezTo>
                  <a:cubicBezTo>
                    <a:pt x="505" y="272"/>
                    <a:pt x="505" y="272"/>
                    <a:pt x="505" y="272"/>
                  </a:cubicBezTo>
                  <a:cubicBezTo>
                    <a:pt x="552" y="246"/>
                    <a:pt x="552" y="246"/>
                    <a:pt x="552" y="246"/>
                  </a:cubicBezTo>
                  <a:cubicBezTo>
                    <a:pt x="625" y="246"/>
                    <a:pt x="625" y="246"/>
                    <a:pt x="625" y="246"/>
                  </a:cubicBezTo>
                  <a:cubicBezTo>
                    <a:pt x="672" y="141"/>
                    <a:pt x="672" y="141"/>
                    <a:pt x="672" y="141"/>
                  </a:cubicBezTo>
                  <a:cubicBezTo>
                    <a:pt x="730" y="110"/>
                    <a:pt x="730" y="110"/>
                    <a:pt x="730" y="110"/>
                  </a:cubicBezTo>
                  <a:cubicBezTo>
                    <a:pt x="766" y="110"/>
                    <a:pt x="766" y="110"/>
                    <a:pt x="766" y="110"/>
                  </a:cubicBezTo>
                  <a:cubicBezTo>
                    <a:pt x="831" y="0"/>
                    <a:pt x="831" y="0"/>
                    <a:pt x="831" y="0"/>
                  </a:cubicBezTo>
                  <a:cubicBezTo>
                    <a:pt x="871" y="21"/>
                    <a:pt x="871" y="21"/>
                    <a:pt x="871" y="21"/>
                  </a:cubicBezTo>
                  <a:cubicBezTo>
                    <a:pt x="902" y="100"/>
                    <a:pt x="902" y="100"/>
                    <a:pt x="902" y="100"/>
                  </a:cubicBezTo>
                  <a:cubicBezTo>
                    <a:pt x="959" y="220"/>
                    <a:pt x="959" y="220"/>
                    <a:pt x="959" y="220"/>
                  </a:cubicBezTo>
                  <a:cubicBezTo>
                    <a:pt x="996" y="235"/>
                    <a:pt x="996" y="235"/>
                    <a:pt x="996" y="235"/>
                  </a:cubicBezTo>
                  <a:cubicBezTo>
                    <a:pt x="1064" y="209"/>
                    <a:pt x="1064" y="209"/>
                    <a:pt x="1064" y="209"/>
                  </a:cubicBezTo>
                  <a:cubicBezTo>
                    <a:pt x="1084" y="178"/>
                    <a:pt x="1084" y="178"/>
                    <a:pt x="1084" y="178"/>
                  </a:cubicBezTo>
                  <a:cubicBezTo>
                    <a:pt x="1105" y="188"/>
                    <a:pt x="1105" y="188"/>
                    <a:pt x="1105" y="188"/>
                  </a:cubicBezTo>
                  <a:cubicBezTo>
                    <a:pt x="1121" y="220"/>
                    <a:pt x="1121" y="220"/>
                    <a:pt x="1121" y="220"/>
                  </a:cubicBezTo>
                  <a:cubicBezTo>
                    <a:pt x="1293" y="220"/>
                    <a:pt x="1293" y="220"/>
                    <a:pt x="1293" y="220"/>
                  </a:cubicBezTo>
                  <a:cubicBezTo>
                    <a:pt x="1361" y="157"/>
                    <a:pt x="1361" y="157"/>
                    <a:pt x="1361" y="157"/>
                  </a:cubicBezTo>
                  <a:cubicBezTo>
                    <a:pt x="1387" y="157"/>
                    <a:pt x="1387" y="157"/>
                    <a:pt x="1387" y="157"/>
                  </a:cubicBezTo>
                  <a:cubicBezTo>
                    <a:pt x="1413" y="173"/>
                    <a:pt x="1413" y="173"/>
                    <a:pt x="1413" y="173"/>
                  </a:cubicBezTo>
                  <a:cubicBezTo>
                    <a:pt x="1455" y="168"/>
                    <a:pt x="1455" y="168"/>
                    <a:pt x="1455" y="168"/>
                  </a:cubicBezTo>
                  <a:cubicBezTo>
                    <a:pt x="1484" y="222"/>
                    <a:pt x="1484" y="222"/>
                    <a:pt x="1484" y="222"/>
                  </a:cubicBezTo>
                  <a:cubicBezTo>
                    <a:pt x="1481" y="225"/>
                    <a:pt x="1481" y="225"/>
                    <a:pt x="1481" y="225"/>
                  </a:cubicBezTo>
                  <a:cubicBezTo>
                    <a:pt x="1481" y="261"/>
                    <a:pt x="1481" y="261"/>
                    <a:pt x="1481" y="261"/>
                  </a:cubicBezTo>
                  <a:cubicBezTo>
                    <a:pt x="1528" y="272"/>
                    <a:pt x="1528" y="272"/>
                    <a:pt x="1528" y="272"/>
                  </a:cubicBezTo>
                  <a:cubicBezTo>
                    <a:pt x="1512" y="308"/>
                    <a:pt x="1512" y="308"/>
                    <a:pt x="1512" y="308"/>
                  </a:cubicBezTo>
                  <a:cubicBezTo>
                    <a:pt x="1532" y="396"/>
                    <a:pt x="1532" y="396"/>
                    <a:pt x="1532" y="396"/>
                  </a:cubicBezTo>
                  <a:cubicBezTo>
                    <a:pt x="1543" y="444"/>
                    <a:pt x="1543" y="444"/>
                    <a:pt x="1543" y="444"/>
                  </a:cubicBezTo>
                  <a:lnTo>
                    <a:pt x="1517" y="538"/>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59" name="นครปฐม">
              <a:extLst>
                <a:ext uri="{FF2B5EF4-FFF2-40B4-BE49-F238E27FC236}">
                  <a16:creationId xmlns:a16="http://schemas.microsoft.com/office/drawing/2014/main" id="{854EED4B-5EBC-4657-A0C6-1B7EEC580800}"/>
                </a:ext>
              </a:extLst>
            </p:cNvPr>
            <p:cNvSpPr>
              <a:spLocks/>
            </p:cNvSpPr>
            <p:nvPr/>
          </p:nvSpPr>
          <p:spPr bwMode="auto">
            <a:xfrm>
              <a:off x="2908417" y="3363582"/>
              <a:ext cx="179228" cy="199346"/>
            </a:xfrm>
            <a:custGeom>
              <a:avLst/>
              <a:gdLst>
                <a:gd name="T0" fmla="*/ 434 w 439"/>
                <a:gd name="T1" fmla="*/ 429 h 487"/>
                <a:gd name="T2" fmla="*/ 381 w 439"/>
                <a:gd name="T3" fmla="*/ 440 h 487"/>
                <a:gd name="T4" fmla="*/ 396 w 439"/>
                <a:gd name="T5" fmla="*/ 461 h 487"/>
                <a:gd name="T6" fmla="*/ 355 w 439"/>
                <a:gd name="T7" fmla="*/ 471 h 487"/>
                <a:gd name="T8" fmla="*/ 328 w 439"/>
                <a:gd name="T9" fmla="*/ 471 h 487"/>
                <a:gd name="T10" fmla="*/ 328 w 439"/>
                <a:gd name="T11" fmla="*/ 451 h 487"/>
                <a:gd name="T12" fmla="*/ 263 w 439"/>
                <a:gd name="T13" fmla="*/ 464 h 487"/>
                <a:gd name="T14" fmla="*/ 250 w 439"/>
                <a:gd name="T15" fmla="*/ 466 h 487"/>
                <a:gd name="T16" fmla="*/ 250 w 439"/>
                <a:gd name="T17" fmla="*/ 487 h 487"/>
                <a:gd name="T18" fmla="*/ 208 w 439"/>
                <a:gd name="T19" fmla="*/ 487 h 487"/>
                <a:gd name="T20" fmla="*/ 198 w 439"/>
                <a:gd name="T21" fmla="*/ 451 h 487"/>
                <a:gd name="T22" fmla="*/ 162 w 439"/>
                <a:gd name="T23" fmla="*/ 445 h 487"/>
                <a:gd name="T24" fmla="*/ 167 w 439"/>
                <a:gd name="T25" fmla="*/ 398 h 487"/>
                <a:gd name="T26" fmla="*/ 136 w 439"/>
                <a:gd name="T27" fmla="*/ 398 h 487"/>
                <a:gd name="T28" fmla="*/ 120 w 439"/>
                <a:gd name="T29" fmla="*/ 414 h 487"/>
                <a:gd name="T30" fmla="*/ 83 w 439"/>
                <a:gd name="T31" fmla="*/ 398 h 487"/>
                <a:gd name="T32" fmla="*/ 109 w 439"/>
                <a:gd name="T33" fmla="*/ 352 h 487"/>
                <a:gd name="T34" fmla="*/ 109 w 439"/>
                <a:gd name="T35" fmla="*/ 315 h 487"/>
                <a:gd name="T36" fmla="*/ 62 w 439"/>
                <a:gd name="T37" fmla="*/ 305 h 487"/>
                <a:gd name="T38" fmla="*/ 57 w 439"/>
                <a:gd name="T39" fmla="*/ 247 h 487"/>
                <a:gd name="T40" fmla="*/ 83 w 439"/>
                <a:gd name="T41" fmla="*/ 226 h 487"/>
                <a:gd name="T42" fmla="*/ 68 w 439"/>
                <a:gd name="T43" fmla="*/ 216 h 487"/>
                <a:gd name="T44" fmla="*/ 40 w 439"/>
                <a:gd name="T45" fmla="*/ 218 h 487"/>
                <a:gd name="T46" fmla="*/ 42 w 439"/>
                <a:gd name="T47" fmla="*/ 216 h 487"/>
                <a:gd name="T48" fmla="*/ 14 w 439"/>
                <a:gd name="T49" fmla="*/ 178 h 487"/>
                <a:gd name="T50" fmla="*/ 0 w 439"/>
                <a:gd name="T51" fmla="*/ 159 h 487"/>
                <a:gd name="T52" fmla="*/ 16 w 439"/>
                <a:gd name="T53" fmla="*/ 127 h 487"/>
                <a:gd name="T54" fmla="*/ 1 w 439"/>
                <a:gd name="T55" fmla="*/ 116 h 487"/>
                <a:gd name="T56" fmla="*/ 68 w 439"/>
                <a:gd name="T57" fmla="*/ 54 h 487"/>
                <a:gd name="T58" fmla="*/ 167 w 439"/>
                <a:gd name="T59" fmla="*/ 28 h 487"/>
                <a:gd name="T60" fmla="*/ 266 w 439"/>
                <a:gd name="T61" fmla="*/ 39 h 487"/>
                <a:gd name="T62" fmla="*/ 328 w 439"/>
                <a:gd name="T63" fmla="*/ 0 h 487"/>
                <a:gd name="T64" fmla="*/ 386 w 439"/>
                <a:gd name="T65" fmla="*/ 7 h 487"/>
                <a:gd name="T66" fmla="*/ 386 w 439"/>
                <a:gd name="T67" fmla="*/ 54 h 487"/>
                <a:gd name="T68" fmla="*/ 375 w 439"/>
                <a:gd name="T69" fmla="*/ 174 h 487"/>
                <a:gd name="T70" fmla="*/ 402 w 439"/>
                <a:gd name="T71" fmla="*/ 190 h 487"/>
                <a:gd name="T72" fmla="*/ 375 w 439"/>
                <a:gd name="T73" fmla="*/ 237 h 487"/>
                <a:gd name="T74" fmla="*/ 433 w 439"/>
                <a:gd name="T75" fmla="*/ 341 h 487"/>
                <a:gd name="T76" fmla="*/ 439 w 439"/>
                <a:gd name="T77" fmla="*/ 343 h 487"/>
                <a:gd name="T78" fmla="*/ 428 w 439"/>
                <a:gd name="T79" fmla="*/ 419 h 487"/>
                <a:gd name="T80" fmla="*/ 434 w 439"/>
                <a:gd name="T81" fmla="*/ 42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9" h="487">
                  <a:moveTo>
                    <a:pt x="434" y="429"/>
                  </a:moveTo>
                  <a:cubicBezTo>
                    <a:pt x="381" y="440"/>
                    <a:pt x="381" y="440"/>
                    <a:pt x="381" y="440"/>
                  </a:cubicBezTo>
                  <a:cubicBezTo>
                    <a:pt x="396" y="461"/>
                    <a:pt x="396" y="461"/>
                    <a:pt x="396" y="461"/>
                  </a:cubicBezTo>
                  <a:cubicBezTo>
                    <a:pt x="355" y="471"/>
                    <a:pt x="355" y="471"/>
                    <a:pt x="355" y="471"/>
                  </a:cubicBezTo>
                  <a:cubicBezTo>
                    <a:pt x="328" y="471"/>
                    <a:pt x="328" y="471"/>
                    <a:pt x="328" y="471"/>
                  </a:cubicBezTo>
                  <a:cubicBezTo>
                    <a:pt x="328" y="451"/>
                    <a:pt x="328" y="451"/>
                    <a:pt x="328" y="451"/>
                  </a:cubicBezTo>
                  <a:cubicBezTo>
                    <a:pt x="263" y="464"/>
                    <a:pt x="263" y="464"/>
                    <a:pt x="263" y="464"/>
                  </a:cubicBezTo>
                  <a:cubicBezTo>
                    <a:pt x="250" y="466"/>
                    <a:pt x="250" y="466"/>
                    <a:pt x="250" y="466"/>
                  </a:cubicBezTo>
                  <a:cubicBezTo>
                    <a:pt x="250" y="487"/>
                    <a:pt x="250" y="487"/>
                    <a:pt x="250" y="487"/>
                  </a:cubicBezTo>
                  <a:cubicBezTo>
                    <a:pt x="208" y="487"/>
                    <a:pt x="208" y="487"/>
                    <a:pt x="208" y="487"/>
                  </a:cubicBezTo>
                  <a:cubicBezTo>
                    <a:pt x="198" y="451"/>
                    <a:pt x="198" y="451"/>
                    <a:pt x="198" y="451"/>
                  </a:cubicBezTo>
                  <a:cubicBezTo>
                    <a:pt x="162" y="445"/>
                    <a:pt x="162" y="445"/>
                    <a:pt x="162" y="445"/>
                  </a:cubicBezTo>
                  <a:cubicBezTo>
                    <a:pt x="167" y="398"/>
                    <a:pt x="167" y="398"/>
                    <a:pt x="167" y="398"/>
                  </a:cubicBezTo>
                  <a:cubicBezTo>
                    <a:pt x="136" y="398"/>
                    <a:pt x="136" y="398"/>
                    <a:pt x="136" y="398"/>
                  </a:cubicBezTo>
                  <a:cubicBezTo>
                    <a:pt x="136" y="398"/>
                    <a:pt x="130" y="414"/>
                    <a:pt x="120" y="414"/>
                  </a:cubicBezTo>
                  <a:cubicBezTo>
                    <a:pt x="109" y="414"/>
                    <a:pt x="83" y="398"/>
                    <a:pt x="83" y="398"/>
                  </a:cubicBezTo>
                  <a:cubicBezTo>
                    <a:pt x="109" y="352"/>
                    <a:pt x="109" y="352"/>
                    <a:pt x="109" y="352"/>
                  </a:cubicBezTo>
                  <a:cubicBezTo>
                    <a:pt x="109" y="315"/>
                    <a:pt x="109" y="315"/>
                    <a:pt x="109" y="315"/>
                  </a:cubicBezTo>
                  <a:cubicBezTo>
                    <a:pt x="62" y="305"/>
                    <a:pt x="62" y="305"/>
                    <a:pt x="62" y="305"/>
                  </a:cubicBezTo>
                  <a:cubicBezTo>
                    <a:pt x="57" y="247"/>
                    <a:pt x="57" y="247"/>
                    <a:pt x="57" y="247"/>
                  </a:cubicBezTo>
                  <a:cubicBezTo>
                    <a:pt x="83" y="226"/>
                    <a:pt x="83" y="226"/>
                    <a:pt x="83" y="226"/>
                  </a:cubicBezTo>
                  <a:cubicBezTo>
                    <a:pt x="68" y="216"/>
                    <a:pt x="68" y="216"/>
                    <a:pt x="68" y="216"/>
                  </a:cubicBezTo>
                  <a:cubicBezTo>
                    <a:pt x="40" y="218"/>
                    <a:pt x="40" y="218"/>
                    <a:pt x="40" y="218"/>
                  </a:cubicBezTo>
                  <a:cubicBezTo>
                    <a:pt x="42" y="216"/>
                    <a:pt x="42" y="216"/>
                    <a:pt x="42" y="216"/>
                  </a:cubicBezTo>
                  <a:cubicBezTo>
                    <a:pt x="14" y="178"/>
                    <a:pt x="14" y="178"/>
                    <a:pt x="14" y="178"/>
                  </a:cubicBezTo>
                  <a:cubicBezTo>
                    <a:pt x="0" y="159"/>
                    <a:pt x="0" y="159"/>
                    <a:pt x="0" y="159"/>
                  </a:cubicBezTo>
                  <a:cubicBezTo>
                    <a:pt x="16" y="127"/>
                    <a:pt x="16" y="127"/>
                    <a:pt x="16" y="127"/>
                  </a:cubicBezTo>
                  <a:cubicBezTo>
                    <a:pt x="1" y="116"/>
                    <a:pt x="1" y="116"/>
                    <a:pt x="1" y="116"/>
                  </a:cubicBezTo>
                  <a:cubicBezTo>
                    <a:pt x="68" y="54"/>
                    <a:pt x="68" y="54"/>
                    <a:pt x="68" y="54"/>
                  </a:cubicBezTo>
                  <a:cubicBezTo>
                    <a:pt x="167" y="28"/>
                    <a:pt x="167" y="28"/>
                    <a:pt x="167" y="28"/>
                  </a:cubicBezTo>
                  <a:cubicBezTo>
                    <a:pt x="266" y="39"/>
                    <a:pt x="266" y="39"/>
                    <a:pt x="266" y="39"/>
                  </a:cubicBezTo>
                  <a:cubicBezTo>
                    <a:pt x="328" y="0"/>
                    <a:pt x="328" y="0"/>
                    <a:pt x="328" y="0"/>
                  </a:cubicBezTo>
                  <a:cubicBezTo>
                    <a:pt x="386" y="7"/>
                    <a:pt x="386" y="7"/>
                    <a:pt x="386" y="7"/>
                  </a:cubicBezTo>
                  <a:cubicBezTo>
                    <a:pt x="386" y="54"/>
                    <a:pt x="386" y="54"/>
                    <a:pt x="386" y="54"/>
                  </a:cubicBezTo>
                  <a:cubicBezTo>
                    <a:pt x="375" y="174"/>
                    <a:pt x="375" y="174"/>
                    <a:pt x="375" y="174"/>
                  </a:cubicBezTo>
                  <a:cubicBezTo>
                    <a:pt x="402" y="190"/>
                    <a:pt x="402" y="190"/>
                    <a:pt x="402" y="190"/>
                  </a:cubicBezTo>
                  <a:cubicBezTo>
                    <a:pt x="375" y="237"/>
                    <a:pt x="375" y="237"/>
                    <a:pt x="375" y="237"/>
                  </a:cubicBezTo>
                  <a:cubicBezTo>
                    <a:pt x="375" y="237"/>
                    <a:pt x="428" y="336"/>
                    <a:pt x="433" y="341"/>
                  </a:cubicBezTo>
                  <a:cubicBezTo>
                    <a:pt x="433" y="342"/>
                    <a:pt x="436" y="342"/>
                    <a:pt x="439" y="343"/>
                  </a:cubicBezTo>
                  <a:cubicBezTo>
                    <a:pt x="428" y="419"/>
                    <a:pt x="428" y="419"/>
                    <a:pt x="428" y="419"/>
                  </a:cubicBezTo>
                  <a:lnTo>
                    <a:pt x="434" y="429"/>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60" name="นครนายก">
              <a:extLst>
                <a:ext uri="{FF2B5EF4-FFF2-40B4-BE49-F238E27FC236}">
                  <a16:creationId xmlns:a16="http://schemas.microsoft.com/office/drawing/2014/main" id="{8FAFF97A-9791-4F86-9548-024E053A0DA3}"/>
                </a:ext>
              </a:extLst>
            </p:cNvPr>
            <p:cNvSpPr>
              <a:spLocks/>
            </p:cNvSpPr>
            <p:nvPr/>
          </p:nvSpPr>
          <p:spPr bwMode="auto">
            <a:xfrm>
              <a:off x="3296134" y="3244707"/>
              <a:ext cx="210319" cy="203003"/>
            </a:xfrm>
            <a:custGeom>
              <a:avLst/>
              <a:gdLst>
                <a:gd name="T0" fmla="*/ 115 w 115"/>
                <a:gd name="T1" fmla="*/ 33 h 111"/>
                <a:gd name="T2" fmla="*/ 115 w 115"/>
                <a:gd name="T3" fmla="*/ 47 h 111"/>
                <a:gd name="T4" fmla="*/ 106 w 115"/>
                <a:gd name="T5" fmla="*/ 49 h 111"/>
                <a:gd name="T6" fmla="*/ 93 w 115"/>
                <a:gd name="T7" fmla="*/ 48 h 111"/>
                <a:gd name="T8" fmla="*/ 92 w 115"/>
                <a:gd name="T9" fmla="*/ 54 h 111"/>
                <a:gd name="T10" fmla="*/ 97 w 115"/>
                <a:gd name="T11" fmla="*/ 56 h 111"/>
                <a:gd name="T12" fmla="*/ 97 w 115"/>
                <a:gd name="T13" fmla="*/ 61 h 111"/>
                <a:gd name="T14" fmla="*/ 83 w 115"/>
                <a:gd name="T15" fmla="*/ 63 h 111"/>
                <a:gd name="T16" fmla="*/ 75 w 115"/>
                <a:gd name="T17" fmla="*/ 75 h 111"/>
                <a:gd name="T18" fmla="*/ 81 w 115"/>
                <a:gd name="T19" fmla="*/ 90 h 111"/>
                <a:gd name="T20" fmla="*/ 58 w 115"/>
                <a:gd name="T21" fmla="*/ 92 h 111"/>
                <a:gd name="T22" fmla="*/ 54 w 115"/>
                <a:gd name="T23" fmla="*/ 100 h 111"/>
                <a:gd name="T24" fmla="*/ 44 w 115"/>
                <a:gd name="T25" fmla="*/ 103 h 111"/>
                <a:gd name="T26" fmla="*/ 42 w 115"/>
                <a:gd name="T27" fmla="*/ 109 h 111"/>
                <a:gd name="T28" fmla="*/ 13 w 115"/>
                <a:gd name="T29" fmla="*/ 107 h 111"/>
                <a:gd name="T30" fmla="*/ 12 w 115"/>
                <a:gd name="T31" fmla="*/ 108 h 111"/>
                <a:gd name="T32" fmla="*/ 12 w 115"/>
                <a:gd name="T33" fmla="*/ 108 h 111"/>
                <a:gd name="T34" fmla="*/ 0 w 115"/>
                <a:gd name="T35" fmla="*/ 111 h 111"/>
                <a:gd name="T36" fmla="*/ 0 w 115"/>
                <a:gd name="T37" fmla="*/ 58 h 111"/>
                <a:gd name="T38" fmla="*/ 8 w 115"/>
                <a:gd name="T39" fmla="*/ 52 h 111"/>
                <a:gd name="T40" fmla="*/ 8 w 115"/>
                <a:gd name="T41" fmla="*/ 42 h 111"/>
                <a:gd name="T42" fmla="*/ 10 w 115"/>
                <a:gd name="T43" fmla="*/ 42 h 111"/>
                <a:gd name="T44" fmla="*/ 17 w 115"/>
                <a:gd name="T45" fmla="*/ 43 h 111"/>
                <a:gd name="T46" fmla="*/ 29 w 115"/>
                <a:gd name="T47" fmla="*/ 33 h 111"/>
                <a:gd name="T48" fmla="*/ 28 w 115"/>
                <a:gd name="T49" fmla="*/ 19 h 111"/>
                <a:gd name="T50" fmla="*/ 46 w 115"/>
                <a:gd name="T51" fmla="*/ 28 h 111"/>
                <a:gd name="T52" fmla="*/ 51 w 115"/>
                <a:gd name="T53" fmla="*/ 33 h 111"/>
                <a:gd name="T54" fmla="*/ 58 w 115"/>
                <a:gd name="T55" fmla="*/ 28 h 111"/>
                <a:gd name="T56" fmla="*/ 56 w 115"/>
                <a:gd name="T57" fmla="*/ 21 h 111"/>
                <a:gd name="T58" fmla="*/ 57 w 115"/>
                <a:gd name="T59" fmla="*/ 15 h 111"/>
                <a:gd name="T60" fmla="*/ 62 w 115"/>
                <a:gd name="T61" fmla="*/ 14 h 111"/>
                <a:gd name="T62" fmla="*/ 64 w 115"/>
                <a:gd name="T63" fmla="*/ 5 h 111"/>
                <a:gd name="T64" fmla="*/ 74 w 115"/>
                <a:gd name="T65" fmla="*/ 0 h 111"/>
                <a:gd name="T66" fmla="*/ 92 w 115"/>
                <a:gd name="T67" fmla="*/ 15 h 111"/>
                <a:gd name="T68" fmla="*/ 93 w 115"/>
                <a:gd name="T69" fmla="*/ 17 h 111"/>
                <a:gd name="T70" fmla="*/ 103 w 115"/>
                <a:gd name="T71" fmla="*/ 23 h 111"/>
                <a:gd name="T72" fmla="*/ 115 w 115"/>
                <a:gd name="T73"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1">
                  <a:moveTo>
                    <a:pt x="115" y="33"/>
                  </a:moveTo>
                  <a:lnTo>
                    <a:pt x="115" y="47"/>
                  </a:lnTo>
                  <a:lnTo>
                    <a:pt x="106" y="49"/>
                  </a:lnTo>
                  <a:lnTo>
                    <a:pt x="93" y="48"/>
                  </a:lnTo>
                  <a:lnTo>
                    <a:pt x="92" y="54"/>
                  </a:lnTo>
                  <a:lnTo>
                    <a:pt x="97" y="56"/>
                  </a:lnTo>
                  <a:lnTo>
                    <a:pt x="97" y="61"/>
                  </a:lnTo>
                  <a:lnTo>
                    <a:pt x="83" y="63"/>
                  </a:lnTo>
                  <a:lnTo>
                    <a:pt x="75" y="75"/>
                  </a:lnTo>
                  <a:lnTo>
                    <a:pt x="81" y="90"/>
                  </a:lnTo>
                  <a:lnTo>
                    <a:pt x="58" y="92"/>
                  </a:lnTo>
                  <a:lnTo>
                    <a:pt x="54" y="100"/>
                  </a:lnTo>
                  <a:lnTo>
                    <a:pt x="44" y="103"/>
                  </a:lnTo>
                  <a:lnTo>
                    <a:pt x="42" y="109"/>
                  </a:lnTo>
                  <a:lnTo>
                    <a:pt x="13" y="107"/>
                  </a:lnTo>
                  <a:lnTo>
                    <a:pt x="12" y="108"/>
                  </a:lnTo>
                  <a:lnTo>
                    <a:pt x="12" y="108"/>
                  </a:lnTo>
                  <a:lnTo>
                    <a:pt x="0" y="111"/>
                  </a:lnTo>
                  <a:lnTo>
                    <a:pt x="0" y="58"/>
                  </a:lnTo>
                  <a:lnTo>
                    <a:pt x="8" y="52"/>
                  </a:lnTo>
                  <a:lnTo>
                    <a:pt x="8" y="42"/>
                  </a:lnTo>
                  <a:lnTo>
                    <a:pt x="10" y="42"/>
                  </a:lnTo>
                  <a:lnTo>
                    <a:pt x="17" y="43"/>
                  </a:lnTo>
                  <a:lnTo>
                    <a:pt x="29" y="33"/>
                  </a:lnTo>
                  <a:lnTo>
                    <a:pt x="28" y="19"/>
                  </a:lnTo>
                  <a:lnTo>
                    <a:pt x="46" y="28"/>
                  </a:lnTo>
                  <a:lnTo>
                    <a:pt x="51" y="33"/>
                  </a:lnTo>
                  <a:lnTo>
                    <a:pt x="58" y="28"/>
                  </a:lnTo>
                  <a:lnTo>
                    <a:pt x="56" y="21"/>
                  </a:lnTo>
                  <a:lnTo>
                    <a:pt x="57" y="15"/>
                  </a:lnTo>
                  <a:lnTo>
                    <a:pt x="62" y="14"/>
                  </a:lnTo>
                  <a:lnTo>
                    <a:pt x="64" y="5"/>
                  </a:lnTo>
                  <a:lnTo>
                    <a:pt x="74" y="0"/>
                  </a:lnTo>
                  <a:lnTo>
                    <a:pt x="92" y="15"/>
                  </a:lnTo>
                  <a:lnTo>
                    <a:pt x="93" y="17"/>
                  </a:lnTo>
                  <a:lnTo>
                    <a:pt x="103" y="23"/>
                  </a:lnTo>
                  <a:lnTo>
                    <a:pt x="115" y="33"/>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61" name="ชัยนาท">
              <a:extLst>
                <a:ext uri="{FF2B5EF4-FFF2-40B4-BE49-F238E27FC236}">
                  <a16:creationId xmlns:a16="http://schemas.microsoft.com/office/drawing/2014/main" id="{BBDCD42B-1FA9-4EC4-8BD4-F0C03310F2E5}"/>
                </a:ext>
              </a:extLst>
            </p:cNvPr>
            <p:cNvSpPr>
              <a:spLocks/>
            </p:cNvSpPr>
            <p:nvPr/>
          </p:nvSpPr>
          <p:spPr bwMode="auto">
            <a:xfrm>
              <a:off x="2866354" y="2906368"/>
              <a:ext cx="226778" cy="190201"/>
            </a:xfrm>
            <a:custGeom>
              <a:avLst/>
              <a:gdLst>
                <a:gd name="T0" fmla="*/ 553 w 553"/>
                <a:gd name="T1" fmla="*/ 269 h 466"/>
                <a:gd name="T2" fmla="*/ 516 w 553"/>
                <a:gd name="T3" fmla="*/ 294 h 466"/>
                <a:gd name="T4" fmla="*/ 506 w 553"/>
                <a:gd name="T5" fmla="*/ 325 h 466"/>
                <a:gd name="T6" fmla="*/ 469 w 553"/>
                <a:gd name="T7" fmla="*/ 325 h 466"/>
                <a:gd name="T8" fmla="*/ 448 w 553"/>
                <a:gd name="T9" fmla="*/ 346 h 466"/>
                <a:gd name="T10" fmla="*/ 474 w 553"/>
                <a:gd name="T11" fmla="*/ 362 h 466"/>
                <a:gd name="T12" fmla="*/ 474 w 553"/>
                <a:gd name="T13" fmla="*/ 419 h 466"/>
                <a:gd name="T14" fmla="*/ 417 w 553"/>
                <a:gd name="T15" fmla="*/ 419 h 466"/>
                <a:gd name="T16" fmla="*/ 396 w 553"/>
                <a:gd name="T17" fmla="*/ 434 h 466"/>
                <a:gd name="T18" fmla="*/ 365 w 553"/>
                <a:gd name="T19" fmla="*/ 455 h 466"/>
                <a:gd name="T20" fmla="*/ 363 w 553"/>
                <a:gd name="T21" fmla="*/ 454 h 466"/>
                <a:gd name="T22" fmla="*/ 328 w 553"/>
                <a:gd name="T23" fmla="*/ 429 h 466"/>
                <a:gd name="T24" fmla="*/ 276 w 553"/>
                <a:gd name="T25" fmla="*/ 414 h 466"/>
                <a:gd name="T26" fmla="*/ 261 w 553"/>
                <a:gd name="T27" fmla="*/ 455 h 466"/>
                <a:gd name="T28" fmla="*/ 172 w 553"/>
                <a:gd name="T29" fmla="*/ 466 h 466"/>
                <a:gd name="T30" fmla="*/ 62 w 553"/>
                <a:gd name="T31" fmla="*/ 440 h 466"/>
                <a:gd name="T32" fmla="*/ 5 w 553"/>
                <a:gd name="T33" fmla="*/ 406 h 466"/>
                <a:gd name="T34" fmla="*/ 5 w 553"/>
                <a:gd name="T35" fmla="*/ 367 h 466"/>
                <a:gd name="T36" fmla="*/ 57 w 553"/>
                <a:gd name="T37" fmla="*/ 304 h 466"/>
                <a:gd name="T38" fmla="*/ 57 w 553"/>
                <a:gd name="T39" fmla="*/ 242 h 466"/>
                <a:gd name="T40" fmla="*/ 0 w 553"/>
                <a:gd name="T41" fmla="*/ 174 h 466"/>
                <a:gd name="T42" fmla="*/ 10 w 553"/>
                <a:gd name="T43" fmla="*/ 111 h 466"/>
                <a:gd name="T44" fmla="*/ 57 w 553"/>
                <a:gd name="T45" fmla="*/ 75 h 466"/>
                <a:gd name="T46" fmla="*/ 115 w 553"/>
                <a:gd name="T47" fmla="*/ 85 h 466"/>
                <a:gd name="T48" fmla="*/ 141 w 553"/>
                <a:gd name="T49" fmla="*/ 111 h 466"/>
                <a:gd name="T50" fmla="*/ 177 w 553"/>
                <a:gd name="T51" fmla="*/ 101 h 466"/>
                <a:gd name="T52" fmla="*/ 261 w 553"/>
                <a:gd name="T53" fmla="*/ 106 h 466"/>
                <a:gd name="T54" fmla="*/ 287 w 553"/>
                <a:gd name="T55" fmla="*/ 122 h 466"/>
                <a:gd name="T56" fmla="*/ 334 w 553"/>
                <a:gd name="T57" fmla="*/ 75 h 466"/>
                <a:gd name="T58" fmla="*/ 318 w 553"/>
                <a:gd name="T59" fmla="*/ 33 h 466"/>
                <a:gd name="T60" fmla="*/ 342 w 553"/>
                <a:gd name="T61" fmla="*/ 0 h 466"/>
                <a:gd name="T62" fmla="*/ 349 w 553"/>
                <a:gd name="T63" fmla="*/ 2 h 466"/>
                <a:gd name="T64" fmla="*/ 412 w 553"/>
                <a:gd name="T65" fmla="*/ 54 h 466"/>
                <a:gd name="T66" fmla="*/ 443 w 553"/>
                <a:gd name="T67" fmla="*/ 43 h 466"/>
                <a:gd name="T68" fmla="*/ 469 w 553"/>
                <a:gd name="T69" fmla="*/ 54 h 466"/>
                <a:gd name="T70" fmla="*/ 459 w 553"/>
                <a:gd name="T71" fmla="*/ 127 h 466"/>
                <a:gd name="T72" fmla="*/ 490 w 553"/>
                <a:gd name="T73" fmla="*/ 169 h 466"/>
                <a:gd name="T74" fmla="*/ 485 w 553"/>
                <a:gd name="T75" fmla="*/ 197 h 466"/>
                <a:gd name="T76" fmla="*/ 485 w 553"/>
                <a:gd name="T77" fmla="*/ 200 h 466"/>
                <a:gd name="T78" fmla="*/ 553 w 553"/>
                <a:gd name="T79" fmla="*/ 268 h 466"/>
                <a:gd name="T80" fmla="*/ 553 w 553"/>
                <a:gd name="T81" fmla="*/ 26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3" h="466">
                  <a:moveTo>
                    <a:pt x="553" y="269"/>
                  </a:moveTo>
                  <a:cubicBezTo>
                    <a:pt x="516" y="294"/>
                    <a:pt x="516" y="294"/>
                    <a:pt x="516" y="294"/>
                  </a:cubicBezTo>
                  <a:cubicBezTo>
                    <a:pt x="506" y="325"/>
                    <a:pt x="506" y="325"/>
                    <a:pt x="506" y="325"/>
                  </a:cubicBezTo>
                  <a:cubicBezTo>
                    <a:pt x="469" y="325"/>
                    <a:pt x="469" y="325"/>
                    <a:pt x="469" y="325"/>
                  </a:cubicBezTo>
                  <a:cubicBezTo>
                    <a:pt x="448" y="346"/>
                    <a:pt x="448" y="346"/>
                    <a:pt x="448" y="346"/>
                  </a:cubicBezTo>
                  <a:cubicBezTo>
                    <a:pt x="474" y="362"/>
                    <a:pt x="474" y="362"/>
                    <a:pt x="474" y="362"/>
                  </a:cubicBezTo>
                  <a:cubicBezTo>
                    <a:pt x="474" y="419"/>
                    <a:pt x="474" y="419"/>
                    <a:pt x="474" y="419"/>
                  </a:cubicBezTo>
                  <a:cubicBezTo>
                    <a:pt x="417" y="419"/>
                    <a:pt x="417" y="419"/>
                    <a:pt x="417" y="419"/>
                  </a:cubicBezTo>
                  <a:cubicBezTo>
                    <a:pt x="396" y="434"/>
                    <a:pt x="396" y="434"/>
                    <a:pt x="396" y="434"/>
                  </a:cubicBezTo>
                  <a:cubicBezTo>
                    <a:pt x="365" y="455"/>
                    <a:pt x="365" y="455"/>
                    <a:pt x="365" y="455"/>
                  </a:cubicBezTo>
                  <a:cubicBezTo>
                    <a:pt x="363" y="454"/>
                    <a:pt x="363" y="454"/>
                    <a:pt x="363" y="454"/>
                  </a:cubicBezTo>
                  <a:cubicBezTo>
                    <a:pt x="328" y="429"/>
                    <a:pt x="328" y="429"/>
                    <a:pt x="328" y="429"/>
                  </a:cubicBezTo>
                  <a:cubicBezTo>
                    <a:pt x="276" y="414"/>
                    <a:pt x="276" y="414"/>
                    <a:pt x="276" y="414"/>
                  </a:cubicBezTo>
                  <a:cubicBezTo>
                    <a:pt x="261" y="455"/>
                    <a:pt x="261" y="455"/>
                    <a:pt x="261" y="455"/>
                  </a:cubicBezTo>
                  <a:cubicBezTo>
                    <a:pt x="172" y="466"/>
                    <a:pt x="172" y="466"/>
                    <a:pt x="172" y="466"/>
                  </a:cubicBezTo>
                  <a:cubicBezTo>
                    <a:pt x="62" y="440"/>
                    <a:pt x="62" y="440"/>
                    <a:pt x="62" y="440"/>
                  </a:cubicBezTo>
                  <a:cubicBezTo>
                    <a:pt x="5" y="406"/>
                    <a:pt x="5" y="406"/>
                    <a:pt x="5" y="406"/>
                  </a:cubicBezTo>
                  <a:cubicBezTo>
                    <a:pt x="5" y="367"/>
                    <a:pt x="5" y="367"/>
                    <a:pt x="5" y="367"/>
                  </a:cubicBezTo>
                  <a:cubicBezTo>
                    <a:pt x="57" y="304"/>
                    <a:pt x="57" y="304"/>
                    <a:pt x="57" y="304"/>
                  </a:cubicBezTo>
                  <a:cubicBezTo>
                    <a:pt x="57" y="242"/>
                    <a:pt x="57" y="242"/>
                    <a:pt x="57" y="242"/>
                  </a:cubicBezTo>
                  <a:cubicBezTo>
                    <a:pt x="0" y="174"/>
                    <a:pt x="0" y="174"/>
                    <a:pt x="0" y="174"/>
                  </a:cubicBezTo>
                  <a:cubicBezTo>
                    <a:pt x="10" y="111"/>
                    <a:pt x="10" y="111"/>
                    <a:pt x="10" y="111"/>
                  </a:cubicBezTo>
                  <a:cubicBezTo>
                    <a:pt x="57" y="75"/>
                    <a:pt x="57" y="75"/>
                    <a:pt x="57" y="75"/>
                  </a:cubicBezTo>
                  <a:cubicBezTo>
                    <a:pt x="115" y="85"/>
                    <a:pt x="115" y="85"/>
                    <a:pt x="115" y="85"/>
                  </a:cubicBezTo>
                  <a:cubicBezTo>
                    <a:pt x="141" y="111"/>
                    <a:pt x="141" y="111"/>
                    <a:pt x="141" y="111"/>
                  </a:cubicBezTo>
                  <a:cubicBezTo>
                    <a:pt x="177" y="101"/>
                    <a:pt x="177" y="101"/>
                    <a:pt x="177" y="101"/>
                  </a:cubicBezTo>
                  <a:cubicBezTo>
                    <a:pt x="261" y="106"/>
                    <a:pt x="261" y="106"/>
                    <a:pt x="261" y="106"/>
                  </a:cubicBezTo>
                  <a:cubicBezTo>
                    <a:pt x="287" y="122"/>
                    <a:pt x="287" y="122"/>
                    <a:pt x="287" y="122"/>
                  </a:cubicBezTo>
                  <a:cubicBezTo>
                    <a:pt x="334" y="75"/>
                    <a:pt x="334" y="75"/>
                    <a:pt x="334" y="75"/>
                  </a:cubicBezTo>
                  <a:cubicBezTo>
                    <a:pt x="318" y="33"/>
                    <a:pt x="318" y="33"/>
                    <a:pt x="318" y="33"/>
                  </a:cubicBezTo>
                  <a:cubicBezTo>
                    <a:pt x="342" y="0"/>
                    <a:pt x="342" y="0"/>
                    <a:pt x="342" y="0"/>
                  </a:cubicBezTo>
                  <a:cubicBezTo>
                    <a:pt x="347" y="1"/>
                    <a:pt x="349" y="2"/>
                    <a:pt x="349" y="2"/>
                  </a:cubicBezTo>
                  <a:cubicBezTo>
                    <a:pt x="412" y="54"/>
                    <a:pt x="412" y="54"/>
                    <a:pt x="412" y="54"/>
                  </a:cubicBezTo>
                  <a:cubicBezTo>
                    <a:pt x="443" y="43"/>
                    <a:pt x="443" y="43"/>
                    <a:pt x="443" y="43"/>
                  </a:cubicBezTo>
                  <a:cubicBezTo>
                    <a:pt x="469" y="54"/>
                    <a:pt x="469" y="54"/>
                    <a:pt x="469" y="54"/>
                  </a:cubicBezTo>
                  <a:cubicBezTo>
                    <a:pt x="459" y="127"/>
                    <a:pt x="459" y="127"/>
                    <a:pt x="459" y="127"/>
                  </a:cubicBezTo>
                  <a:cubicBezTo>
                    <a:pt x="490" y="169"/>
                    <a:pt x="490" y="169"/>
                    <a:pt x="490" y="169"/>
                  </a:cubicBezTo>
                  <a:cubicBezTo>
                    <a:pt x="485" y="197"/>
                    <a:pt x="485" y="197"/>
                    <a:pt x="485" y="197"/>
                  </a:cubicBezTo>
                  <a:cubicBezTo>
                    <a:pt x="485" y="200"/>
                    <a:pt x="485" y="200"/>
                    <a:pt x="485" y="200"/>
                  </a:cubicBezTo>
                  <a:cubicBezTo>
                    <a:pt x="553" y="268"/>
                    <a:pt x="553" y="268"/>
                    <a:pt x="553" y="268"/>
                  </a:cubicBezTo>
                  <a:lnTo>
                    <a:pt x="553" y="269"/>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62" name="กำแพงเพชร">
              <a:extLst>
                <a:ext uri="{FF2B5EF4-FFF2-40B4-BE49-F238E27FC236}">
                  <a16:creationId xmlns:a16="http://schemas.microsoft.com/office/drawing/2014/main" id="{7F60D5EA-EFCD-463E-9CBE-7ECD87D5E04A}"/>
                </a:ext>
              </a:extLst>
            </p:cNvPr>
            <p:cNvSpPr>
              <a:spLocks/>
            </p:cNvSpPr>
            <p:nvPr/>
          </p:nvSpPr>
          <p:spPr bwMode="auto">
            <a:xfrm>
              <a:off x="2602999" y="2341253"/>
              <a:ext cx="376744" cy="387717"/>
            </a:xfrm>
            <a:custGeom>
              <a:avLst/>
              <a:gdLst>
                <a:gd name="T0" fmla="*/ 914 w 923"/>
                <a:gd name="T1" fmla="*/ 642 h 950"/>
                <a:gd name="T2" fmla="*/ 923 w 923"/>
                <a:gd name="T3" fmla="*/ 663 h 950"/>
                <a:gd name="T4" fmla="*/ 915 w 923"/>
                <a:gd name="T5" fmla="*/ 678 h 950"/>
                <a:gd name="T6" fmla="*/ 850 w 923"/>
                <a:gd name="T7" fmla="*/ 788 h 950"/>
                <a:gd name="T8" fmla="*/ 814 w 923"/>
                <a:gd name="T9" fmla="*/ 788 h 950"/>
                <a:gd name="T10" fmla="*/ 756 w 923"/>
                <a:gd name="T11" fmla="*/ 819 h 950"/>
                <a:gd name="T12" fmla="*/ 709 w 923"/>
                <a:gd name="T13" fmla="*/ 924 h 950"/>
                <a:gd name="T14" fmla="*/ 636 w 923"/>
                <a:gd name="T15" fmla="*/ 924 h 950"/>
                <a:gd name="T16" fmla="*/ 589 w 923"/>
                <a:gd name="T17" fmla="*/ 950 h 950"/>
                <a:gd name="T18" fmla="*/ 449 w 923"/>
                <a:gd name="T19" fmla="*/ 919 h 950"/>
                <a:gd name="T20" fmla="*/ 407 w 923"/>
                <a:gd name="T21" fmla="*/ 939 h 950"/>
                <a:gd name="T22" fmla="*/ 256 w 923"/>
                <a:gd name="T23" fmla="*/ 939 h 950"/>
                <a:gd name="T24" fmla="*/ 198 w 923"/>
                <a:gd name="T25" fmla="*/ 898 h 950"/>
                <a:gd name="T26" fmla="*/ 125 w 923"/>
                <a:gd name="T27" fmla="*/ 939 h 950"/>
                <a:gd name="T28" fmla="*/ 87 w 923"/>
                <a:gd name="T29" fmla="*/ 930 h 950"/>
                <a:gd name="T30" fmla="*/ 89 w 923"/>
                <a:gd name="T31" fmla="*/ 908 h 950"/>
                <a:gd name="T32" fmla="*/ 73 w 923"/>
                <a:gd name="T33" fmla="*/ 872 h 950"/>
                <a:gd name="T34" fmla="*/ 110 w 923"/>
                <a:gd name="T35" fmla="*/ 783 h 950"/>
                <a:gd name="T36" fmla="*/ 78 w 923"/>
                <a:gd name="T37" fmla="*/ 720 h 950"/>
                <a:gd name="T38" fmla="*/ 47 w 923"/>
                <a:gd name="T39" fmla="*/ 710 h 950"/>
                <a:gd name="T40" fmla="*/ 78 w 923"/>
                <a:gd name="T41" fmla="*/ 647 h 950"/>
                <a:gd name="T42" fmla="*/ 47 w 923"/>
                <a:gd name="T43" fmla="*/ 595 h 950"/>
                <a:gd name="T44" fmla="*/ 57 w 923"/>
                <a:gd name="T45" fmla="*/ 507 h 950"/>
                <a:gd name="T46" fmla="*/ 21 w 923"/>
                <a:gd name="T47" fmla="*/ 486 h 950"/>
                <a:gd name="T48" fmla="*/ 26 w 923"/>
                <a:gd name="T49" fmla="*/ 449 h 950"/>
                <a:gd name="T50" fmla="*/ 0 w 923"/>
                <a:gd name="T51" fmla="*/ 418 h 950"/>
                <a:gd name="T52" fmla="*/ 0 w 923"/>
                <a:gd name="T53" fmla="*/ 397 h 950"/>
                <a:gd name="T54" fmla="*/ 16 w 923"/>
                <a:gd name="T55" fmla="*/ 387 h 950"/>
                <a:gd name="T56" fmla="*/ 42 w 923"/>
                <a:gd name="T57" fmla="*/ 407 h 950"/>
                <a:gd name="T58" fmla="*/ 110 w 923"/>
                <a:gd name="T59" fmla="*/ 407 h 950"/>
                <a:gd name="T60" fmla="*/ 183 w 923"/>
                <a:gd name="T61" fmla="*/ 345 h 950"/>
                <a:gd name="T62" fmla="*/ 224 w 923"/>
                <a:gd name="T63" fmla="*/ 345 h 950"/>
                <a:gd name="T64" fmla="*/ 224 w 923"/>
                <a:gd name="T65" fmla="*/ 256 h 950"/>
                <a:gd name="T66" fmla="*/ 277 w 923"/>
                <a:gd name="T67" fmla="*/ 157 h 950"/>
                <a:gd name="T68" fmla="*/ 266 w 923"/>
                <a:gd name="T69" fmla="*/ 121 h 950"/>
                <a:gd name="T70" fmla="*/ 287 w 923"/>
                <a:gd name="T71" fmla="*/ 89 h 950"/>
                <a:gd name="T72" fmla="*/ 344 w 923"/>
                <a:gd name="T73" fmla="*/ 89 h 950"/>
                <a:gd name="T74" fmla="*/ 350 w 923"/>
                <a:gd name="T75" fmla="*/ 37 h 950"/>
                <a:gd name="T76" fmla="*/ 412 w 923"/>
                <a:gd name="T77" fmla="*/ 37 h 950"/>
                <a:gd name="T78" fmla="*/ 435 w 923"/>
                <a:gd name="T79" fmla="*/ 0 h 950"/>
                <a:gd name="T80" fmla="*/ 438 w 923"/>
                <a:gd name="T81" fmla="*/ 1 h 950"/>
                <a:gd name="T82" fmla="*/ 469 w 923"/>
                <a:gd name="T83" fmla="*/ 84 h 950"/>
                <a:gd name="T84" fmla="*/ 480 w 923"/>
                <a:gd name="T85" fmla="*/ 74 h 950"/>
                <a:gd name="T86" fmla="*/ 490 w 923"/>
                <a:gd name="T87" fmla="*/ 48 h 950"/>
                <a:gd name="T88" fmla="*/ 511 w 923"/>
                <a:gd name="T89" fmla="*/ 53 h 950"/>
                <a:gd name="T90" fmla="*/ 511 w 923"/>
                <a:gd name="T91" fmla="*/ 89 h 950"/>
                <a:gd name="T92" fmla="*/ 553 w 923"/>
                <a:gd name="T93" fmla="*/ 141 h 950"/>
                <a:gd name="T94" fmla="*/ 631 w 923"/>
                <a:gd name="T95" fmla="*/ 178 h 950"/>
                <a:gd name="T96" fmla="*/ 662 w 923"/>
                <a:gd name="T97" fmla="*/ 157 h 950"/>
                <a:gd name="T98" fmla="*/ 689 w 923"/>
                <a:gd name="T99" fmla="*/ 209 h 950"/>
                <a:gd name="T100" fmla="*/ 751 w 923"/>
                <a:gd name="T101" fmla="*/ 173 h 950"/>
                <a:gd name="T102" fmla="*/ 772 w 923"/>
                <a:gd name="T103" fmla="*/ 183 h 950"/>
                <a:gd name="T104" fmla="*/ 772 w 923"/>
                <a:gd name="T105" fmla="*/ 181 h 950"/>
                <a:gd name="T106" fmla="*/ 801 w 923"/>
                <a:gd name="T107" fmla="*/ 255 h 950"/>
                <a:gd name="T108" fmla="*/ 814 w 923"/>
                <a:gd name="T109" fmla="*/ 287 h 950"/>
                <a:gd name="T110" fmla="*/ 871 w 923"/>
                <a:gd name="T111" fmla="*/ 314 h 950"/>
                <a:gd name="T112" fmla="*/ 891 w 923"/>
                <a:gd name="T113" fmla="*/ 315 h 950"/>
                <a:gd name="T114" fmla="*/ 923 w 923"/>
                <a:gd name="T115" fmla="*/ 371 h 950"/>
                <a:gd name="T116" fmla="*/ 866 w 923"/>
                <a:gd name="T117" fmla="*/ 465 h 950"/>
                <a:gd name="T118" fmla="*/ 902 w 923"/>
                <a:gd name="T119" fmla="*/ 538 h 950"/>
                <a:gd name="T120" fmla="*/ 892 w 923"/>
                <a:gd name="T121" fmla="*/ 590 h 950"/>
                <a:gd name="T122" fmla="*/ 914 w 923"/>
                <a:gd name="T123" fmla="*/ 642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23" h="950">
                  <a:moveTo>
                    <a:pt x="914" y="642"/>
                  </a:moveTo>
                  <a:cubicBezTo>
                    <a:pt x="923" y="663"/>
                    <a:pt x="923" y="663"/>
                    <a:pt x="923" y="663"/>
                  </a:cubicBezTo>
                  <a:cubicBezTo>
                    <a:pt x="915" y="678"/>
                    <a:pt x="915" y="678"/>
                    <a:pt x="915" y="678"/>
                  </a:cubicBezTo>
                  <a:cubicBezTo>
                    <a:pt x="850" y="788"/>
                    <a:pt x="850" y="788"/>
                    <a:pt x="850" y="788"/>
                  </a:cubicBezTo>
                  <a:cubicBezTo>
                    <a:pt x="814" y="788"/>
                    <a:pt x="814" y="788"/>
                    <a:pt x="814" y="788"/>
                  </a:cubicBezTo>
                  <a:cubicBezTo>
                    <a:pt x="756" y="819"/>
                    <a:pt x="756" y="819"/>
                    <a:pt x="756" y="819"/>
                  </a:cubicBezTo>
                  <a:cubicBezTo>
                    <a:pt x="709" y="924"/>
                    <a:pt x="709" y="924"/>
                    <a:pt x="709" y="924"/>
                  </a:cubicBezTo>
                  <a:cubicBezTo>
                    <a:pt x="636" y="924"/>
                    <a:pt x="636" y="924"/>
                    <a:pt x="636" y="924"/>
                  </a:cubicBezTo>
                  <a:cubicBezTo>
                    <a:pt x="589" y="950"/>
                    <a:pt x="589" y="950"/>
                    <a:pt x="589" y="950"/>
                  </a:cubicBezTo>
                  <a:cubicBezTo>
                    <a:pt x="449" y="919"/>
                    <a:pt x="449" y="919"/>
                    <a:pt x="449" y="919"/>
                  </a:cubicBezTo>
                  <a:cubicBezTo>
                    <a:pt x="407" y="939"/>
                    <a:pt x="407" y="939"/>
                    <a:pt x="407" y="939"/>
                  </a:cubicBezTo>
                  <a:cubicBezTo>
                    <a:pt x="256" y="939"/>
                    <a:pt x="256" y="939"/>
                    <a:pt x="256" y="939"/>
                  </a:cubicBezTo>
                  <a:cubicBezTo>
                    <a:pt x="198" y="898"/>
                    <a:pt x="198" y="898"/>
                    <a:pt x="198" y="898"/>
                  </a:cubicBezTo>
                  <a:cubicBezTo>
                    <a:pt x="125" y="939"/>
                    <a:pt x="125" y="939"/>
                    <a:pt x="125" y="939"/>
                  </a:cubicBezTo>
                  <a:cubicBezTo>
                    <a:pt x="87" y="930"/>
                    <a:pt x="87" y="930"/>
                    <a:pt x="87" y="930"/>
                  </a:cubicBezTo>
                  <a:cubicBezTo>
                    <a:pt x="89" y="908"/>
                    <a:pt x="89" y="908"/>
                    <a:pt x="89" y="908"/>
                  </a:cubicBezTo>
                  <a:cubicBezTo>
                    <a:pt x="89" y="908"/>
                    <a:pt x="73" y="877"/>
                    <a:pt x="73" y="872"/>
                  </a:cubicBezTo>
                  <a:cubicBezTo>
                    <a:pt x="73" y="866"/>
                    <a:pt x="110" y="783"/>
                    <a:pt x="110" y="783"/>
                  </a:cubicBezTo>
                  <a:cubicBezTo>
                    <a:pt x="78" y="720"/>
                    <a:pt x="78" y="720"/>
                    <a:pt x="78" y="720"/>
                  </a:cubicBezTo>
                  <a:cubicBezTo>
                    <a:pt x="47" y="710"/>
                    <a:pt x="47" y="710"/>
                    <a:pt x="47" y="710"/>
                  </a:cubicBezTo>
                  <a:cubicBezTo>
                    <a:pt x="78" y="647"/>
                    <a:pt x="78" y="647"/>
                    <a:pt x="78" y="647"/>
                  </a:cubicBezTo>
                  <a:cubicBezTo>
                    <a:pt x="47" y="595"/>
                    <a:pt x="47" y="595"/>
                    <a:pt x="47" y="595"/>
                  </a:cubicBezTo>
                  <a:cubicBezTo>
                    <a:pt x="57" y="507"/>
                    <a:pt x="57" y="507"/>
                    <a:pt x="57" y="507"/>
                  </a:cubicBezTo>
                  <a:cubicBezTo>
                    <a:pt x="57" y="507"/>
                    <a:pt x="21" y="491"/>
                    <a:pt x="21" y="486"/>
                  </a:cubicBezTo>
                  <a:cubicBezTo>
                    <a:pt x="21" y="480"/>
                    <a:pt x="26" y="449"/>
                    <a:pt x="26" y="449"/>
                  </a:cubicBezTo>
                  <a:cubicBezTo>
                    <a:pt x="0" y="418"/>
                    <a:pt x="0" y="418"/>
                    <a:pt x="0" y="418"/>
                  </a:cubicBezTo>
                  <a:cubicBezTo>
                    <a:pt x="0" y="397"/>
                    <a:pt x="0" y="397"/>
                    <a:pt x="0" y="397"/>
                  </a:cubicBezTo>
                  <a:cubicBezTo>
                    <a:pt x="16" y="387"/>
                    <a:pt x="16" y="387"/>
                    <a:pt x="16" y="387"/>
                  </a:cubicBezTo>
                  <a:cubicBezTo>
                    <a:pt x="42" y="407"/>
                    <a:pt x="42" y="407"/>
                    <a:pt x="42" y="407"/>
                  </a:cubicBezTo>
                  <a:cubicBezTo>
                    <a:pt x="110" y="407"/>
                    <a:pt x="110" y="407"/>
                    <a:pt x="110" y="407"/>
                  </a:cubicBezTo>
                  <a:cubicBezTo>
                    <a:pt x="183" y="345"/>
                    <a:pt x="183" y="345"/>
                    <a:pt x="183" y="345"/>
                  </a:cubicBezTo>
                  <a:cubicBezTo>
                    <a:pt x="224" y="345"/>
                    <a:pt x="224" y="345"/>
                    <a:pt x="224" y="345"/>
                  </a:cubicBezTo>
                  <a:cubicBezTo>
                    <a:pt x="224" y="256"/>
                    <a:pt x="224" y="256"/>
                    <a:pt x="224" y="256"/>
                  </a:cubicBezTo>
                  <a:cubicBezTo>
                    <a:pt x="277" y="157"/>
                    <a:pt x="277" y="157"/>
                    <a:pt x="277" y="157"/>
                  </a:cubicBezTo>
                  <a:cubicBezTo>
                    <a:pt x="266" y="121"/>
                    <a:pt x="266" y="121"/>
                    <a:pt x="266" y="121"/>
                  </a:cubicBezTo>
                  <a:cubicBezTo>
                    <a:pt x="287" y="89"/>
                    <a:pt x="287" y="89"/>
                    <a:pt x="287" y="89"/>
                  </a:cubicBezTo>
                  <a:cubicBezTo>
                    <a:pt x="344" y="89"/>
                    <a:pt x="344" y="89"/>
                    <a:pt x="344" y="89"/>
                  </a:cubicBezTo>
                  <a:cubicBezTo>
                    <a:pt x="350" y="37"/>
                    <a:pt x="350" y="37"/>
                    <a:pt x="350" y="37"/>
                  </a:cubicBezTo>
                  <a:cubicBezTo>
                    <a:pt x="412" y="37"/>
                    <a:pt x="412" y="37"/>
                    <a:pt x="412" y="37"/>
                  </a:cubicBezTo>
                  <a:cubicBezTo>
                    <a:pt x="435" y="0"/>
                    <a:pt x="435" y="0"/>
                    <a:pt x="435" y="0"/>
                  </a:cubicBezTo>
                  <a:cubicBezTo>
                    <a:pt x="438" y="1"/>
                    <a:pt x="438" y="1"/>
                    <a:pt x="438" y="1"/>
                  </a:cubicBezTo>
                  <a:cubicBezTo>
                    <a:pt x="469" y="84"/>
                    <a:pt x="469" y="84"/>
                    <a:pt x="469" y="84"/>
                  </a:cubicBezTo>
                  <a:cubicBezTo>
                    <a:pt x="480" y="74"/>
                    <a:pt x="480" y="74"/>
                    <a:pt x="480" y="74"/>
                  </a:cubicBezTo>
                  <a:cubicBezTo>
                    <a:pt x="490" y="48"/>
                    <a:pt x="490" y="48"/>
                    <a:pt x="490" y="48"/>
                  </a:cubicBezTo>
                  <a:cubicBezTo>
                    <a:pt x="511" y="53"/>
                    <a:pt x="511" y="53"/>
                    <a:pt x="511" y="53"/>
                  </a:cubicBezTo>
                  <a:cubicBezTo>
                    <a:pt x="511" y="89"/>
                    <a:pt x="511" y="89"/>
                    <a:pt x="511" y="89"/>
                  </a:cubicBezTo>
                  <a:cubicBezTo>
                    <a:pt x="553" y="141"/>
                    <a:pt x="553" y="141"/>
                    <a:pt x="553" y="141"/>
                  </a:cubicBezTo>
                  <a:cubicBezTo>
                    <a:pt x="631" y="178"/>
                    <a:pt x="631" y="178"/>
                    <a:pt x="631" y="178"/>
                  </a:cubicBezTo>
                  <a:cubicBezTo>
                    <a:pt x="662" y="157"/>
                    <a:pt x="662" y="157"/>
                    <a:pt x="662" y="157"/>
                  </a:cubicBezTo>
                  <a:cubicBezTo>
                    <a:pt x="689" y="209"/>
                    <a:pt x="689" y="209"/>
                    <a:pt x="689" y="209"/>
                  </a:cubicBezTo>
                  <a:cubicBezTo>
                    <a:pt x="689" y="209"/>
                    <a:pt x="746" y="173"/>
                    <a:pt x="751" y="173"/>
                  </a:cubicBezTo>
                  <a:cubicBezTo>
                    <a:pt x="756" y="173"/>
                    <a:pt x="772" y="183"/>
                    <a:pt x="772" y="183"/>
                  </a:cubicBezTo>
                  <a:cubicBezTo>
                    <a:pt x="772" y="181"/>
                    <a:pt x="772" y="181"/>
                    <a:pt x="772" y="181"/>
                  </a:cubicBezTo>
                  <a:cubicBezTo>
                    <a:pt x="801" y="255"/>
                    <a:pt x="801" y="255"/>
                    <a:pt x="801" y="255"/>
                  </a:cubicBezTo>
                  <a:cubicBezTo>
                    <a:pt x="814" y="287"/>
                    <a:pt x="814" y="287"/>
                    <a:pt x="814" y="287"/>
                  </a:cubicBezTo>
                  <a:cubicBezTo>
                    <a:pt x="871" y="314"/>
                    <a:pt x="871" y="314"/>
                    <a:pt x="871" y="314"/>
                  </a:cubicBezTo>
                  <a:cubicBezTo>
                    <a:pt x="871" y="314"/>
                    <a:pt x="880" y="314"/>
                    <a:pt x="891" y="315"/>
                  </a:cubicBezTo>
                  <a:cubicBezTo>
                    <a:pt x="923" y="371"/>
                    <a:pt x="923" y="371"/>
                    <a:pt x="923" y="371"/>
                  </a:cubicBezTo>
                  <a:cubicBezTo>
                    <a:pt x="866" y="465"/>
                    <a:pt x="866" y="465"/>
                    <a:pt x="866" y="465"/>
                  </a:cubicBezTo>
                  <a:cubicBezTo>
                    <a:pt x="902" y="538"/>
                    <a:pt x="902" y="538"/>
                    <a:pt x="902" y="538"/>
                  </a:cubicBezTo>
                  <a:cubicBezTo>
                    <a:pt x="892" y="590"/>
                    <a:pt x="892" y="590"/>
                    <a:pt x="892" y="590"/>
                  </a:cubicBezTo>
                  <a:lnTo>
                    <a:pt x="914" y="642"/>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63" name="กรุงเทพมหานคร">
              <a:extLst>
                <a:ext uri="{FF2B5EF4-FFF2-40B4-BE49-F238E27FC236}">
                  <a16:creationId xmlns:a16="http://schemas.microsoft.com/office/drawing/2014/main" id="{BEEECD54-3789-4DF9-ADDB-FA76F2606043}"/>
                </a:ext>
              </a:extLst>
            </p:cNvPr>
            <p:cNvSpPr>
              <a:spLocks/>
            </p:cNvSpPr>
            <p:nvPr/>
          </p:nvSpPr>
          <p:spPr bwMode="auto">
            <a:xfrm>
              <a:off x="3082158" y="3451367"/>
              <a:ext cx="223120" cy="171912"/>
            </a:xfrm>
            <a:custGeom>
              <a:avLst/>
              <a:gdLst>
                <a:gd name="T0" fmla="*/ 542 w 542"/>
                <a:gd name="T1" fmla="*/ 120 h 418"/>
                <a:gd name="T2" fmla="*/ 470 w 542"/>
                <a:gd name="T3" fmla="*/ 227 h 418"/>
                <a:gd name="T4" fmla="*/ 349 w 542"/>
                <a:gd name="T5" fmla="*/ 209 h 418"/>
                <a:gd name="T6" fmla="*/ 333 w 542"/>
                <a:gd name="T7" fmla="*/ 271 h 418"/>
                <a:gd name="T8" fmla="*/ 271 w 542"/>
                <a:gd name="T9" fmla="*/ 276 h 418"/>
                <a:gd name="T10" fmla="*/ 240 w 542"/>
                <a:gd name="T11" fmla="*/ 261 h 418"/>
                <a:gd name="T12" fmla="*/ 229 w 542"/>
                <a:gd name="T13" fmla="*/ 229 h 418"/>
                <a:gd name="T14" fmla="*/ 208 w 542"/>
                <a:gd name="T15" fmla="*/ 229 h 418"/>
                <a:gd name="T16" fmla="*/ 198 w 542"/>
                <a:gd name="T17" fmla="*/ 250 h 418"/>
                <a:gd name="T18" fmla="*/ 177 w 542"/>
                <a:gd name="T19" fmla="*/ 271 h 418"/>
                <a:gd name="T20" fmla="*/ 182 w 542"/>
                <a:gd name="T21" fmla="*/ 302 h 418"/>
                <a:gd name="T22" fmla="*/ 172 w 542"/>
                <a:gd name="T23" fmla="*/ 334 h 418"/>
                <a:gd name="T24" fmla="*/ 146 w 542"/>
                <a:gd name="T25" fmla="*/ 334 h 418"/>
                <a:gd name="T26" fmla="*/ 125 w 542"/>
                <a:gd name="T27" fmla="*/ 313 h 418"/>
                <a:gd name="T28" fmla="*/ 109 w 542"/>
                <a:gd name="T29" fmla="*/ 329 h 418"/>
                <a:gd name="T30" fmla="*/ 120 w 542"/>
                <a:gd name="T31" fmla="*/ 370 h 418"/>
                <a:gd name="T32" fmla="*/ 116 w 542"/>
                <a:gd name="T33" fmla="*/ 410 h 418"/>
                <a:gd name="T34" fmla="*/ 114 w 542"/>
                <a:gd name="T35" fmla="*/ 410 h 418"/>
                <a:gd name="T36" fmla="*/ 104 w 542"/>
                <a:gd name="T37" fmla="*/ 414 h 418"/>
                <a:gd name="T38" fmla="*/ 94 w 542"/>
                <a:gd name="T39" fmla="*/ 418 h 418"/>
                <a:gd name="T40" fmla="*/ 74 w 542"/>
                <a:gd name="T41" fmla="*/ 418 h 418"/>
                <a:gd name="T42" fmla="*/ 78 w 542"/>
                <a:gd name="T43" fmla="*/ 370 h 418"/>
                <a:gd name="T44" fmla="*/ 57 w 542"/>
                <a:gd name="T45" fmla="*/ 344 h 418"/>
                <a:gd name="T46" fmla="*/ 47 w 542"/>
                <a:gd name="T47" fmla="*/ 308 h 418"/>
                <a:gd name="T48" fmla="*/ 15 w 542"/>
                <a:gd name="T49" fmla="*/ 276 h 418"/>
                <a:gd name="T50" fmla="*/ 14 w 542"/>
                <a:gd name="T51" fmla="*/ 262 h 418"/>
                <a:gd name="T52" fmla="*/ 10 w 542"/>
                <a:gd name="T53" fmla="*/ 219 h 418"/>
                <a:gd name="T54" fmla="*/ 6 w 542"/>
                <a:gd name="T55" fmla="*/ 213 h 418"/>
                <a:gd name="T56" fmla="*/ 0 w 542"/>
                <a:gd name="T57" fmla="*/ 203 h 418"/>
                <a:gd name="T58" fmla="*/ 11 w 542"/>
                <a:gd name="T59" fmla="*/ 127 h 418"/>
                <a:gd name="T60" fmla="*/ 17 w 542"/>
                <a:gd name="T61" fmla="*/ 128 h 418"/>
                <a:gd name="T62" fmla="*/ 20 w 542"/>
                <a:gd name="T63" fmla="*/ 128 h 418"/>
                <a:gd name="T64" fmla="*/ 28 w 542"/>
                <a:gd name="T65" fmla="*/ 128 h 418"/>
                <a:gd name="T66" fmla="*/ 33 w 542"/>
                <a:gd name="T67" fmla="*/ 129 h 418"/>
                <a:gd name="T68" fmla="*/ 34 w 542"/>
                <a:gd name="T69" fmla="*/ 129 h 418"/>
                <a:gd name="T70" fmla="*/ 42 w 542"/>
                <a:gd name="T71" fmla="*/ 129 h 418"/>
                <a:gd name="T72" fmla="*/ 87 w 542"/>
                <a:gd name="T73" fmla="*/ 130 h 418"/>
                <a:gd name="T74" fmla="*/ 91 w 542"/>
                <a:gd name="T75" fmla="*/ 130 h 418"/>
                <a:gd name="T76" fmla="*/ 125 w 542"/>
                <a:gd name="T77" fmla="*/ 130 h 418"/>
                <a:gd name="T78" fmla="*/ 156 w 542"/>
                <a:gd name="T79" fmla="*/ 141 h 418"/>
                <a:gd name="T80" fmla="*/ 177 w 542"/>
                <a:gd name="T81" fmla="*/ 109 h 418"/>
                <a:gd name="T82" fmla="*/ 215 w 542"/>
                <a:gd name="T83" fmla="*/ 0 h 418"/>
                <a:gd name="T84" fmla="*/ 245 w 542"/>
                <a:gd name="T85" fmla="*/ 0 h 418"/>
                <a:gd name="T86" fmla="*/ 286 w 542"/>
                <a:gd name="T87" fmla="*/ 36 h 418"/>
                <a:gd name="T88" fmla="*/ 391 w 542"/>
                <a:gd name="T89" fmla="*/ 36 h 418"/>
                <a:gd name="T90" fmla="*/ 412 w 542"/>
                <a:gd name="T91" fmla="*/ 16 h 418"/>
                <a:gd name="T92" fmla="*/ 438 w 542"/>
                <a:gd name="T93" fmla="*/ 26 h 418"/>
                <a:gd name="T94" fmla="*/ 518 w 542"/>
                <a:gd name="T95" fmla="*/ 7 h 418"/>
                <a:gd name="T96" fmla="*/ 506 w 542"/>
                <a:gd name="T97" fmla="*/ 83 h 418"/>
                <a:gd name="T98" fmla="*/ 542 w 542"/>
                <a:gd name="T99" fmla="*/ 1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418">
                  <a:moveTo>
                    <a:pt x="542" y="120"/>
                  </a:moveTo>
                  <a:cubicBezTo>
                    <a:pt x="470" y="227"/>
                    <a:pt x="470" y="227"/>
                    <a:pt x="470" y="227"/>
                  </a:cubicBezTo>
                  <a:cubicBezTo>
                    <a:pt x="349" y="209"/>
                    <a:pt x="349" y="209"/>
                    <a:pt x="349" y="209"/>
                  </a:cubicBezTo>
                  <a:cubicBezTo>
                    <a:pt x="333" y="271"/>
                    <a:pt x="333" y="271"/>
                    <a:pt x="333" y="271"/>
                  </a:cubicBezTo>
                  <a:cubicBezTo>
                    <a:pt x="271" y="276"/>
                    <a:pt x="271" y="276"/>
                    <a:pt x="271" y="276"/>
                  </a:cubicBezTo>
                  <a:cubicBezTo>
                    <a:pt x="240" y="261"/>
                    <a:pt x="240" y="261"/>
                    <a:pt x="240" y="261"/>
                  </a:cubicBezTo>
                  <a:cubicBezTo>
                    <a:pt x="229" y="229"/>
                    <a:pt x="229" y="229"/>
                    <a:pt x="229" y="229"/>
                  </a:cubicBezTo>
                  <a:cubicBezTo>
                    <a:pt x="208" y="229"/>
                    <a:pt x="208" y="229"/>
                    <a:pt x="208" y="229"/>
                  </a:cubicBezTo>
                  <a:cubicBezTo>
                    <a:pt x="198" y="250"/>
                    <a:pt x="198" y="250"/>
                    <a:pt x="198" y="250"/>
                  </a:cubicBezTo>
                  <a:cubicBezTo>
                    <a:pt x="177" y="271"/>
                    <a:pt x="177" y="271"/>
                    <a:pt x="177" y="271"/>
                  </a:cubicBezTo>
                  <a:cubicBezTo>
                    <a:pt x="182" y="302"/>
                    <a:pt x="182" y="302"/>
                    <a:pt x="182" y="302"/>
                  </a:cubicBezTo>
                  <a:cubicBezTo>
                    <a:pt x="172" y="334"/>
                    <a:pt x="172" y="334"/>
                    <a:pt x="172" y="334"/>
                  </a:cubicBezTo>
                  <a:cubicBezTo>
                    <a:pt x="146" y="334"/>
                    <a:pt x="146" y="334"/>
                    <a:pt x="146" y="334"/>
                  </a:cubicBezTo>
                  <a:cubicBezTo>
                    <a:pt x="125" y="313"/>
                    <a:pt x="125" y="313"/>
                    <a:pt x="125" y="313"/>
                  </a:cubicBezTo>
                  <a:cubicBezTo>
                    <a:pt x="109" y="329"/>
                    <a:pt x="109" y="329"/>
                    <a:pt x="109" y="329"/>
                  </a:cubicBezTo>
                  <a:cubicBezTo>
                    <a:pt x="120" y="370"/>
                    <a:pt x="120" y="370"/>
                    <a:pt x="120" y="370"/>
                  </a:cubicBezTo>
                  <a:cubicBezTo>
                    <a:pt x="116" y="410"/>
                    <a:pt x="116" y="410"/>
                    <a:pt x="116" y="410"/>
                  </a:cubicBezTo>
                  <a:cubicBezTo>
                    <a:pt x="114" y="410"/>
                    <a:pt x="114" y="410"/>
                    <a:pt x="114" y="410"/>
                  </a:cubicBezTo>
                  <a:cubicBezTo>
                    <a:pt x="104" y="414"/>
                    <a:pt x="104" y="414"/>
                    <a:pt x="104" y="414"/>
                  </a:cubicBezTo>
                  <a:cubicBezTo>
                    <a:pt x="94" y="418"/>
                    <a:pt x="94" y="418"/>
                    <a:pt x="94" y="418"/>
                  </a:cubicBezTo>
                  <a:cubicBezTo>
                    <a:pt x="74" y="418"/>
                    <a:pt x="74" y="418"/>
                    <a:pt x="74" y="418"/>
                  </a:cubicBezTo>
                  <a:cubicBezTo>
                    <a:pt x="78" y="370"/>
                    <a:pt x="78" y="370"/>
                    <a:pt x="78" y="370"/>
                  </a:cubicBezTo>
                  <a:cubicBezTo>
                    <a:pt x="57" y="344"/>
                    <a:pt x="57" y="344"/>
                    <a:pt x="57" y="344"/>
                  </a:cubicBezTo>
                  <a:cubicBezTo>
                    <a:pt x="47" y="308"/>
                    <a:pt x="47" y="308"/>
                    <a:pt x="47" y="308"/>
                  </a:cubicBezTo>
                  <a:cubicBezTo>
                    <a:pt x="15" y="276"/>
                    <a:pt x="15" y="276"/>
                    <a:pt x="15" y="276"/>
                  </a:cubicBezTo>
                  <a:cubicBezTo>
                    <a:pt x="14" y="262"/>
                    <a:pt x="14" y="262"/>
                    <a:pt x="14" y="262"/>
                  </a:cubicBezTo>
                  <a:cubicBezTo>
                    <a:pt x="10" y="219"/>
                    <a:pt x="10" y="219"/>
                    <a:pt x="10" y="219"/>
                  </a:cubicBezTo>
                  <a:cubicBezTo>
                    <a:pt x="6" y="213"/>
                    <a:pt x="6" y="213"/>
                    <a:pt x="6" y="213"/>
                  </a:cubicBezTo>
                  <a:cubicBezTo>
                    <a:pt x="0" y="203"/>
                    <a:pt x="0" y="203"/>
                    <a:pt x="0" y="203"/>
                  </a:cubicBezTo>
                  <a:cubicBezTo>
                    <a:pt x="11" y="127"/>
                    <a:pt x="11" y="127"/>
                    <a:pt x="11" y="127"/>
                  </a:cubicBezTo>
                  <a:cubicBezTo>
                    <a:pt x="13" y="127"/>
                    <a:pt x="15" y="127"/>
                    <a:pt x="17" y="128"/>
                  </a:cubicBezTo>
                  <a:cubicBezTo>
                    <a:pt x="18" y="128"/>
                    <a:pt x="19" y="128"/>
                    <a:pt x="20" y="128"/>
                  </a:cubicBezTo>
                  <a:cubicBezTo>
                    <a:pt x="23" y="128"/>
                    <a:pt x="25" y="128"/>
                    <a:pt x="28" y="128"/>
                  </a:cubicBezTo>
                  <a:cubicBezTo>
                    <a:pt x="30" y="128"/>
                    <a:pt x="31" y="128"/>
                    <a:pt x="33" y="129"/>
                  </a:cubicBezTo>
                  <a:cubicBezTo>
                    <a:pt x="33" y="129"/>
                    <a:pt x="34" y="129"/>
                    <a:pt x="34" y="129"/>
                  </a:cubicBezTo>
                  <a:cubicBezTo>
                    <a:pt x="37" y="129"/>
                    <a:pt x="39" y="129"/>
                    <a:pt x="42" y="129"/>
                  </a:cubicBezTo>
                  <a:cubicBezTo>
                    <a:pt x="56" y="130"/>
                    <a:pt x="72" y="130"/>
                    <a:pt x="87" y="130"/>
                  </a:cubicBezTo>
                  <a:cubicBezTo>
                    <a:pt x="88" y="130"/>
                    <a:pt x="90" y="130"/>
                    <a:pt x="91" y="130"/>
                  </a:cubicBezTo>
                  <a:cubicBezTo>
                    <a:pt x="109" y="130"/>
                    <a:pt x="123" y="130"/>
                    <a:pt x="125" y="130"/>
                  </a:cubicBezTo>
                  <a:cubicBezTo>
                    <a:pt x="130" y="130"/>
                    <a:pt x="156" y="141"/>
                    <a:pt x="156" y="141"/>
                  </a:cubicBezTo>
                  <a:cubicBezTo>
                    <a:pt x="177" y="109"/>
                    <a:pt x="177" y="109"/>
                    <a:pt x="177" y="109"/>
                  </a:cubicBezTo>
                  <a:cubicBezTo>
                    <a:pt x="215" y="0"/>
                    <a:pt x="215" y="0"/>
                    <a:pt x="215" y="0"/>
                  </a:cubicBezTo>
                  <a:cubicBezTo>
                    <a:pt x="245" y="0"/>
                    <a:pt x="245" y="0"/>
                    <a:pt x="245" y="0"/>
                  </a:cubicBezTo>
                  <a:cubicBezTo>
                    <a:pt x="286" y="36"/>
                    <a:pt x="286" y="36"/>
                    <a:pt x="286" y="36"/>
                  </a:cubicBezTo>
                  <a:cubicBezTo>
                    <a:pt x="391" y="36"/>
                    <a:pt x="391" y="36"/>
                    <a:pt x="391" y="36"/>
                  </a:cubicBezTo>
                  <a:cubicBezTo>
                    <a:pt x="412" y="16"/>
                    <a:pt x="412" y="16"/>
                    <a:pt x="412" y="16"/>
                  </a:cubicBezTo>
                  <a:cubicBezTo>
                    <a:pt x="412" y="16"/>
                    <a:pt x="432" y="26"/>
                    <a:pt x="438" y="26"/>
                  </a:cubicBezTo>
                  <a:cubicBezTo>
                    <a:pt x="442" y="26"/>
                    <a:pt x="504" y="11"/>
                    <a:pt x="518" y="7"/>
                  </a:cubicBezTo>
                  <a:cubicBezTo>
                    <a:pt x="506" y="83"/>
                    <a:pt x="506" y="83"/>
                    <a:pt x="506" y="83"/>
                  </a:cubicBezTo>
                  <a:lnTo>
                    <a:pt x="542" y="120"/>
                  </a:lnTo>
                  <a:close/>
                </a:path>
              </a:pathLst>
            </a:custGeom>
            <a:solidFill>
              <a:schemeClr val="bg2"/>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64" name="===ภาคกลาง===">
              <a:extLst>
                <a:ext uri="{FF2B5EF4-FFF2-40B4-BE49-F238E27FC236}">
                  <a16:creationId xmlns:a16="http://schemas.microsoft.com/office/drawing/2014/main" id="{EB035A41-5C4C-447C-99C3-7A6436E83030}"/>
                </a:ext>
              </a:extLst>
            </p:cNvPr>
            <p:cNvSpPr txBox="1"/>
            <p:nvPr/>
          </p:nvSpPr>
          <p:spPr>
            <a:xfrm>
              <a:off x="2805440" y="3617792"/>
              <a:ext cx="703215" cy="284761"/>
            </a:xfrm>
            <a:prstGeom prst="rect">
              <a:avLst/>
            </a:prstGeom>
            <a:noFill/>
          </p:spPr>
          <p:txBody>
            <a:bodyPr wrap="none" rtlCol="0">
              <a:spAutoFit/>
            </a:bodyPr>
            <a:lstStyle/>
            <a:p>
              <a:r>
                <a:rPr lang="en-US" sz="1100" b="1" dirty="0">
                  <a:solidFill>
                    <a:srgbClr val="333333"/>
                  </a:solidFill>
                  <a:latin typeface="Arial" panose="020B0604020202020204" pitchFamily="34" charset="0"/>
                  <a:cs typeface="Arial" panose="020B0604020202020204" pitchFamily="34" charset="0"/>
                </a:rPr>
                <a:t>Central</a:t>
              </a:r>
            </a:p>
          </p:txBody>
        </p:sp>
        <p:sp>
          <p:nvSpPr>
            <p:cNvPr id="65" name="อำนาจเจริญ">
              <a:extLst>
                <a:ext uri="{FF2B5EF4-FFF2-40B4-BE49-F238E27FC236}">
                  <a16:creationId xmlns:a16="http://schemas.microsoft.com/office/drawing/2014/main" id="{7E0E50DD-E472-45D7-9BB3-ED5836562A49}"/>
                </a:ext>
              </a:extLst>
            </p:cNvPr>
            <p:cNvSpPr>
              <a:spLocks/>
            </p:cNvSpPr>
            <p:nvPr/>
          </p:nvSpPr>
          <p:spPr bwMode="auto">
            <a:xfrm>
              <a:off x="4563530" y="2580833"/>
              <a:ext cx="228607" cy="274328"/>
            </a:xfrm>
            <a:custGeom>
              <a:avLst/>
              <a:gdLst>
                <a:gd name="T0" fmla="*/ 517 w 555"/>
                <a:gd name="T1" fmla="*/ 223 h 672"/>
                <a:gd name="T2" fmla="*/ 537 w 555"/>
                <a:gd name="T3" fmla="*/ 275 h 672"/>
                <a:gd name="T4" fmla="*/ 475 w 555"/>
                <a:gd name="T5" fmla="*/ 379 h 672"/>
                <a:gd name="T6" fmla="*/ 475 w 555"/>
                <a:gd name="T7" fmla="*/ 447 h 672"/>
                <a:gd name="T8" fmla="*/ 433 w 555"/>
                <a:gd name="T9" fmla="*/ 468 h 672"/>
                <a:gd name="T10" fmla="*/ 430 w 555"/>
                <a:gd name="T11" fmla="*/ 486 h 672"/>
                <a:gd name="T12" fmla="*/ 430 w 555"/>
                <a:gd name="T13" fmla="*/ 486 h 672"/>
                <a:gd name="T14" fmla="*/ 417 w 555"/>
                <a:gd name="T15" fmla="*/ 562 h 672"/>
                <a:gd name="T16" fmla="*/ 446 w 555"/>
                <a:gd name="T17" fmla="*/ 581 h 672"/>
                <a:gd name="T18" fmla="*/ 449 w 555"/>
                <a:gd name="T19" fmla="*/ 599 h 672"/>
                <a:gd name="T20" fmla="*/ 449 w 555"/>
                <a:gd name="T21" fmla="*/ 619 h 672"/>
                <a:gd name="T22" fmla="*/ 402 w 555"/>
                <a:gd name="T23" fmla="*/ 651 h 672"/>
                <a:gd name="T24" fmla="*/ 329 w 555"/>
                <a:gd name="T25" fmla="*/ 619 h 672"/>
                <a:gd name="T26" fmla="*/ 303 w 555"/>
                <a:gd name="T27" fmla="*/ 583 h 672"/>
                <a:gd name="T28" fmla="*/ 209 w 555"/>
                <a:gd name="T29" fmla="*/ 562 h 672"/>
                <a:gd name="T30" fmla="*/ 146 w 555"/>
                <a:gd name="T31" fmla="*/ 614 h 672"/>
                <a:gd name="T32" fmla="*/ 136 w 555"/>
                <a:gd name="T33" fmla="*/ 672 h 672"/>
                <a:gd name="T34" fmla="*/ 103 w 555"/>
                <a:gd name="T35" fmla="*/ 658 h 672"/>
                <a:gd name="T36" fmla="*/ 47 w 555"/>
                <a:gd name="T37" fmla="*/ 635 h 672"/>
                <a:gd name="T38" fmla="*/ 0 w 555"/>
                <a:gd name="T39" fmla="*/ 489 h 672"/>
                <a:gd name="T40" fmla="*/ 26 w 555"/>
                <a:gd name="T41" fmla="*/ 353 h 672"/>
                <a:gd name="T42" fmla="*/ 94 w 555"/>
                <a:gd name="T43" fmla="*/ 280 h 672"/>
                <a:gd name="T44" fmla="*/ 99 w 555"/>
                <a:gd name="T45" fmla="*/ 197 h 672"/>
                <a:gd name="T46" fmla="*/ 204 w 555"/>
                <a:gd name="T47" fmla="*/ 134 h 672"/>
                <a:gd name="T48" fmla="*/ 334 w 555"/>
                <a:gd name="T49" fmla="*/ 171 h 672"/>
                <a:gd name="T50" fmla="*/ 350 w 555"/>
                <a:gd name="T51" fmla="*/ 155 h 672"/>
                <a:gd name="T52" fmla="*/ 339 w 555"/>
                <a:gd name="T53" fmla="*/ 88 h 672"/>
                <a:gd name="T54" fmla="*/ 350 w 555"/>
                <a:gd name="T55" fmla="*/ 87 h 672"/>
                <a:gd name="T56" fmla="*/ 350 w 555"/>
                <a:gd name="T57" fmla="*/ 87 h 672"/>
                <a:gd name="T58" fmla="*/ 357 w 555"/>
                <a:gd name="T59" fmla="*/ 80 h 672"/>
                <a:gd name="T60" fmla="*/ 359 w 555"/>
                <a:gd name="T61" fmla="*/ 79 h 672"/>
                <a:gd name="T62" fmla="*/ 391 w 555"/>
                <a:gd name="T63" fmla="*/ 56 h 672"/>
                <a:gd name="T64" fmla="*/ 407 w 555"/>
                <a:gd name="T65" fmla="*/ 46 h 672"/>
                <a:gd name="T66" fmla="*/ 438 w 555"/>
                <a:gd name="T67" fmla="*/ 20 h 672"/>
                <a:gd name="T68" fmla="*/ 464 w 555"/>
                <a:gd name="T69" fmla="*/ 20 h 672"/>
                <a:gd name="T70" fmla="*/ 488 w 555"/>
                <a:gd name="T71" fmla="*/ 0 h 672"/>
                <a:gd name="T72" fmla="*/ 527 w 555"/>
                <a:gd name="T73" fmla="*/ 33 h 672"/>
                <a:gd name="T74" fmla="*/ 527 w 555"/>
                <a:gd name="T75" fmla="*/ 93 h 672"/>
                <a:gd name="T76" fmla="*/ 547 w 555"/>
                <a:gd name="T77" fmla="*/ 156 h 672"/>
                <a:gd name="T78" fmla="*/ 549 w 555"/>
                <a:gd name="T79" fmla="*/ 161 h 672"/>
                <a:gd name="T80" fmla="*/ 550 w 555"/>
                <a:gd name="T81" fmla="*/ 162 h 672"/>
                <a:gd name="T82" fmla="*/ 551 w 555"/>
                <a:gd name="T83" fmla="*/ 164 h 672"/>
                <a:gd name="T84" fmla="*/ 551 w 555"/>
                <a:gd name="T85" fmla="*/ 165 h 672"/>
                <a:gd name="T86" fmla="*/ 555 w 555"/>
                <a:gd name="T87" fmla="*/ 166 h 672"/>
                <a:gd name="T88" fmla="*/ 517 w 555"/>
                <a:gd name="T89" fmla="*/ 22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5" h="672">
                  <a:moveTo>
                    <a:pt x="517" y="223"/>
                  </a:moveTo>
                  <a:cubicBezTo>
                    <a:pt x="537" y="275"/>
                    <a:pt x="537" y="275"/>
                    <a:pt x="537" y="275"/>
                  </a:cubicBezTo>
                  <a:cubicBezTo>
                    <a:pt x="475" y="379"/>
                    <a:pt x="475" y="379"/>
                    <a:pt x="475" y="379"/>
                  </a:cubicBezTo>
                  <a:cubicBezTo>
                    <a:pt x="475" y="447"/>
                    <a:pt x="475" y="447"/>
                    <a:pt x="475" y="447"/>
                  </a:cubicBezTo>
                  <a:cubicBezTo>
                    <a:pt x="433" y="468"/>
                    <a:pt x="433" y="468"/>
                    <a:pt x="433" y="468"/>
                  </a:cubicBezTo>
                  <a:cubicBezTo>
                    <a:pt x="430" y="486"/>
                    <a:pt x="430" y="486"/>
                    <a:pt x="430" y="486"/>
                  </a:cubicBezTo>
                  <a:cubicBezTo>
                    <a:pt x="430" y="486"/>
                    <a:pt x="430" y="486"/>
                    <a:pt x="430" y="486"/>
                  </a:cubicBezTo>
                  <a:cubicBezTo>
                    <a:pt x="417" y="562"/>
                    <a:pt x="417" y="562"/>
                    <a:pt x="417" y="562"/>
                  </a:cubicBezTo>
                  <a:cubicBezTo>
                    <a:pt x="446" y="581"/>
                    <a:pt x="446" y="581"/>
                    <a:pt x="446" y="581"/>
                  </a:cubicBezTo>
                  <a:cubicBezTo>
                    <a:pt x="449" y="599"/>
                    <a:pt x="449" y="599"/>
                    <a:pt x="449" y="599"/>
                  </a:cubicBezTo>
                  <a:cubicBezTo>
                    <a:pt x="449" y="619"/>
                    <a:pt x="449" y="619"/>
                    <a:pt x="449" y="619"/>
                  </a:cubicBezTo>
                  <a:cubicBezTo>
                    <a:pt x="402" y="651"/>
                    <a:pt x="402" y="651"/>
                    <a:pt x="402" y="651"/>
                  </a:cubicBezTo>
                  <a:cubicBezTo>
                    <a:pt x="329" y="619"/>
                    <a:pt x="329" y="619"/>
                    <a:pt x="329" y="619"/>
                  </a:cubicBezTo>
                  <a:cubicBezTo>
                    <a:pt x="303" y="583"/>
                    <a:pt x="303" y="583"/>
                    <a:pt x="303" y="583"/>
                  </a:cubicBezTo>
                  <a:cubicBezTo>
                    <a:pt x="209" y="562"/>
                    <a:pt x="209" y="562"/>
                    <a:pt x="209" y="562"/>
                  </a:cubicBezTo>
                  <a:cubicBezTo>
                    <a:pt x="146" y="614"/>
                    <a:pt x="146" y="614"/>
                    <a:pt x="146" y="614"/>
                  </a:cubicBezTo>
                  <a:cubicBezTo>
                    <a:pt x="136" y="672"/>
                    <a:pt x="136" y="672"/>
                    <a:pt x="136" y="672"/>
                  </a:cubicBezTo>
                  <a:cubicBezTo>
                    <a:pt x="103" y="658"/>
                    <a:pt x="103" y="658"/>
                    <a:pt x="103" y="658"/>
                  </a:cubicBezTo>
                  <a:cubicBezTo>
                    <a:pt x="47" y="635"/>
                    <a:pt x="47" y="635"/>
                    <a:pt x="47" y="635"/>
                  </a:cubicBezTo>
                  <a:cubicBezTo>
                    <a:pt x="0" y="489"/>
                    <a:pt x="0" y="489"/>
                    <a:pt x="0" y="489"/>
                  </a:cubicBezTo>
                  <a:cubicBezTo>
                    <a:pt x="26" y="353"/>
                    <a:pt x="26" y="353"/>
                    <a:pt x="26" y="353"/>
                  </a:cubicBezTo>
                  <a:cubicBezTo>
                    <a:pt x="94" y="280"/>
                    <a:pt x="94" y="280"/>
                    <a:pt x="94" y="280"/>
                  </a:cubicBezTo>
                  <a:cubicBezTo>
                    <a:pt x="99" y="197"/>
                    <a:pt x="99" y="197"/>
                    <a:pt x="99" y="197"/>
                  </a:cubicBezTo>
                  <a:cubicBezTo>
                    <a:pt x="204" y="134"/>
                    <a:pt x="204" y="134"/>
                    <a:pt x="204" y="134"/>
                  </a:cubicBezTo>
                  <a:cubicBezTo>
                    <a:pt x="334" y="171"/>
                    <a:pt x="334" y="171"/>
                    <a:pt x="334" y="171"/>
                  </a:cubicBezTo>
                  <a:cubicBezTo>
                    <a:pt x="350" y="155"/>
                    <a:pt x="350" y="155"/>
                    <a:pt x="350" y="155"/>
                  </a:cubicBezTo>
                  <a:cubicBezTo>
                    <a:pt x="339" y="88"/>
                    <a:pt x="339" y="88"/>
                    <a:pt x="339" y="88"/>
                  </a:cubicBezTo>
                  <a:cubicBezTo>
                    <a:pt x="345" y="89"/>
                    <a:pt x="350" y="89"/>
                    <a:pt x="350" y="87"/>
                  </a:cubicBezTo>
                  <a:cubicBezTo>
                    <a:pt x="350" y="87"/>
                    <a:pt x="350" y="87"/>
                    <a:pt x="350" y="87"/>
                  </a:cubicBezTo>
                  <a:cubicBezTo>
                    <a:pt x="350" y="85"/>
                    <a:pt x="353" y="83"/>
                    <a:pt x="357" y="80"/>
                  </a:cubicBezTo>
                  <a:cubicBezTo>
                    <a:pt x="358" y="79"/>
                    <a:pt x="358" y="79"/>
                    <a:pt x="359" y="79"/>
                  </a:cubicBezTo>
                  <a:cubicBezTo>
                    <a:pt x="367" y="72"/>
                    <a:pt x="381" y="63"/>
                    <a:pt x="391" y="56"/>
                  </a:cubicBezTo>
                  <a:cubicBezTo>
                    <a:pt x="400" y="50"/>
                    <a:pt x="407" y="46"/>
                    <a:pt x="407" y="46"/>
                  </a:cubicBezTo>
                  <a:cubicBezTo>
                    <a:pt x="438" y="20"/>
                    <a:pt x="438" y="20"/>
                    <a:pt x="438" y="20"/>
                  </a:cubicBezTo>
                  <a:cubicBezTo>
                    <a:pt x="464" y="20"/>
                    <a:pt x="464" y="20"/>
                    <a:pt x="464" y="20"/>
                  </a:cubicBezTo>
                  <a:cubicBezTo>
                    <a:pt x="488" y="0"/>
                    <a:pt x="488" y="0"/>
                    <a:pt x="488" y="0"/>
                  </a:cubicBezTo>
                  <a:cubicBezTo>
                    <a:pt x="527" y="33"/>
                    <a:pt x="527" y="33"/>
                    <a:pt x="527" y="33"/>
                  </a:cubicBezTo>
                  <a:cubicBezTo>
                    <a:pt x="527" y="33"/>
                    <a:pt x="535" y="81"/>
                    <a:pt x="527" y="93"/>
                  </a:cubicBezTo>
                  <a:cubicBezTo>
                    <a:pt x="521" y="102"/>
                    <a:pt x="538" y="139"/>
                    <a:pt x="547" y="156"/>
                  </a:cubicBezTo>
                  <a:cubicBezTo>
                    <a:pt x="547" y="158"/>
                    <a:pt x="548" y="159"/>
                    <a:pt x="549" y="161"/>
                  </a:cubicBezTo>
                  <a:cubicBezTo>
                    <a:pt x="549" y="161"/>
                    <a:pt x="549" y="162"/>
                    <a:pt x="550" y="162"/>
                  </a:cubicBezTo>
                  <a:cubicBezTo>
                    <a:pt x="550" y="163"/>
                    <a:pt x="550" y="164"/>
                    <a:pt x="551" y="164"/>
                  </a:cubicBezTo>
                  <a:cubicBezTo>
                    <a:pt x="551" y="165"/>
                    <a:pt x="551" y="165"/>
                    <a:pt x="551" y="165"/>
                  </a:cubicBezTo>
                  <a:cubicBezTo>
                    <a:pt x="555" y="166"/>
                    <a:pt x="555" y="166"/>
                    <a:pt x="555" y="166"/>
                  </a:cubicBezTo>
                  <a:lnTo>
                    <a:pt x="517" y="223"/>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66" name="อุบลราชธานี">
              <a:extLst>
                <a:ext uri="{FF2B5EF4-FFF2-40B4-BE49-F238E27FC236}">
                  <a16:creationId xmlns:a16="http://schemas.microsoft.com/office/drawing/2014/main" id="{B6CF93FD-DA05-4837-967F-A81C74F050B3}"/>
                </a:ext>
              </a:extLst>
            </p:cNvPr>
            <p:cNvSpPr>
              <a:spLocks/>
            </p:cNvSpPr>
            <p:nvPr/>
          </p:nvSpPr>
          <p:spPr bwMode="auto">
            <a:xfrm>
              <a:off x="4547069" y="2648501"/>
              <a:ext cx="453556" cy="702280"/>
            </a:xfrm>
            <a:custGeom>
              <a:avLst/>
              <a:gdLst>
                <a:gd name="T0" fmla="*/ 1069 w 1109"/>
                <a:gd name="T1" fmla="*/ 535 h 1720"/>
                <a:gd name="T2" fmla="*/ 1041 w 1109"/>
                <a:gd name="T3" fmla="*/ 647 h 1720"/>
                <a:gd name="T4" fmla="*/ 961 w 1109"/>
                <a:gd name="T5" fmla="*/ 683 h 1720"/>
                <a:gd name="T6" fmla="*/ 1065 w 1109"/>
                <a:gd name="T7" fmla="*/ 707 h 1720"/>
                <a:gd name="T8" fmla="*/ 1005 w 1109"/>
                <a:gd name="T9" fmla="*/ 787 h 1720"/>
                <a:gd name="T10" fmla="*/ 985 w 1109"/>
                <a:gd name="T11" fmla="*/ 871 h 1720"/>
                <a:gd name="T12" fmla="*/ 1001 w 1109"/>
                <a:gd name="T13" fmla="*/ 923 h 1720"/>
                <a:gd name="T14" fmla="*/ 1041 w 1109"/>
                <a:gd name="T15" fmla="*/ 943 h 1720"/>
                <a:gd name="T16" fmla="*/ 1097 w 1109"/>
                <a:gd name="T17" fmla="*/ 1027 h 1720"/>
                <a:gd name="T18" fmla="*/ 1037 w 1109"/>
                <a:gd name="T19" fmla="*/ 1047 h 1720"/>
                <a:gd name="T20" fmla="*/ 1061 w 1109"/>
                <a:gd name="T21" fmla="*/ 1111 h 1720"/>
                <a:gd name="T22" fmla="*/ 1037 w 1109"/>
                <a:gd name="T23" fmla="*/ 1159 h 1720"/>
                <a:gd name="T24" fmla="*/ 1005 w 1109"/>
                <a:gd name="T25" fmla="*/ 1336 h 1720"/>
                <a:gd name="T26" fmla="*/ 1025 w 1109"/>
                <a:gd name="T27" fmla="*/ 1416 h 1720"/>
                <a:gd name="T28" fmla="*/ 929 w 1109"/>
                <a:gd name="T29" fmla="*/ 1536 h 1720"/>
                <a:gd name="T30" fmla="*/ 889 w 1109"/>
                <a:gd name="T31" fmla="*/ 1560 h 1720"/>
                <a:gd name="T32" fmla="*/ 809 w 1109"/>
                <a:gd name="T33" fmla="*/ 1592 h 1720"/>
                <a:gd name="T34" fmla="*/ 753 w 1109"/>
                <a:gd name="T35" fmla="*/ 1616 h 1720"/>
                <a:gd name="T36" fmla="*/ 665 w 1109"/>
                <a:gd name="T37" fmla="*/ 1720 h 1720"/>
                <a:gd name="T38" fmla="*/ 554 w 1109"/>
                <a:gd name="T39" fmla="*/ 1659 h 1720"/>
                <a:gd name="T40" fmla="*/ 549 w 1109"/>
                <a:gd name="T41" fmla="*/ 1588 h 1720"/>
                <a:gd name="T42" fmla="*/ 485 w 1109"/>
                <a:gd name="T43" fmla="*/ 1572 h 1720"/>
                <a:gd name="T44" fmla="*/ 407 w 1109"/>
                <a:gd name="T45" fmla="*/ 1528 h 1720"/>
                <a:gd name="T46" fmla="*/ 418 w 1109"/>
                <a:gd name="T47" fmla="*/ 1444 h 1720"/>
                <a:gd name="T48" fmla="*/ 418 w 1109"/>
                <a:gd name="T49" fmla="*/ 1319 h 1720"/>
                <a:gd name="T50" fmla="*/ 376 w 1109"/>
                <a:gd name="T51" fmla="*/ 1199 h 1720"/>
                <a:gd name="T52" fmla="*/ 339 w 1109"/>
                <a:gd name="T53" fmla="*/ 1074 h 1720"/>
                <a:gd name="T54" fmla="*/ 256 w 1109"/>
                <a:gd name="T55" fmla="*/ 975 h 1720"/>
                <a:gd name="T56" fmla="*/ 256 w 1109"/>
                <a:gd name="T57" fmla="*/ 902 h 1720"/>
                <a:gd name="T58" fmla="*/ 287 w 1109"/>
                <a:gd name="T59" fmla="*/ 819 h 1720"/>
                <a:gd name="T60" fmla="*/ 235 w 1109"/>
                <a:gd name="T61" fmla="*/ 782 h 1720"/>
                <a:gd name="T62" fmla="*/ 89 w 1109"/>
                <a:gd name="T63" fmla="*/ 772 h 1720"/>
                <a:gd name="T64" fmla="*/ 27 w 1109"/>
                <a:gd name="T65" fmla="*/ 737 h 1720"/>
                <a:gd name="T66" fmla="*/ 47 w 1109"/>
                <a:gd name="T67" fmla="*/ 688 h 1720"/>
                <a:gd name="T68" fmla="*/ 6 w 1109"/>
                <a:gd name="T69" fmla="*/ 626 h 1720"/>
                <a:gd name="T70" fmla="*/ 16 w 1109"/>
                <a:gd name="T71" fmla="*/ 521 h 1720"/>
                <a:gd name="T72" fmla="*/ 145 w 1109"/>
                <a:gd name="T73" fmla="*/ 492 h 1720"/>
                <a:gd name="T74" fmla="*/ 188 w 1109"/>
                <a:gd name="T75" fmla="*/ 448 h 1720"/>
                <a:gd name="T76" fmla="*/ 345 w 1109"/>
                <a:gd name="T77" fmla="*/ 417 h 1720"/>
                <a:gd name="T78" fmla="*/ 444 w 1109"/>
                <a:gd name="T79" fmla="*/ 485 h 1720"/>
                <a:gd name="T80" fmla="*/ 491 w 1109"/>
                <a:gd name="T81" fmla="*/ 417 h 1720"/>
                <a:gd name="T82" fmla="*/ 459 w 1109"/>
                <a:gd name="T83" fmla="*/ 396 h 1720"/>
                <a:gd name="T84" fmla="*/ 472 w 1109"/>
                <a:gd name="T85" fmla="*/ 320 h 1720"/>
                <a:gd name="T86" fmla="*/ 517 w 1109"/>
                <a:gd name="T87" fmla="*/ 281 h 1720"/>
                <a:gd name="T88" fmla="*/ 579 w 1109"/>
                <a:gd name="T89" fmla="*/ 109 h 1720"/>
                <a:gd name="T90" fmla="*/ 597 w 1109"/>
                <a:gd name="T91" fmla="*/ 0 h 1720"/>
                <a:gd name="T92" fmla="*/ 925 w 1109"/>
                <a:gd name="T93" fmla="*/ 103 h 1720"/>
                <a:gd name="T94" fmla="*/ 849 w 1109"/>
                <a:gd name="T95" fmla="*/ 167 h 1720"/>
                <a:gd name="T96" fmla="*/ 921 w 1109"/>
                <a:gd name="T97" fmla="*/ 283 h 1720"/>
                <a:gd name="T98" fmla="*/ 961 w 1109"/>
                <a:gd name="T99" fmla="*/ 323 h 1720"/>
                <a:gd name="T100" fmla="*/ 1081 w 1109"/>
                <a:gd name="T101" fmla="*/ 343 h 1720"/>
                <a:gd name="T102" fmla="*/ 1097 w 1109"/>
                <a:gd name="T103" fmla="*/ 503 h 1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9" h="1720">
                  <a:moveTo>
                    <a:pt x="1097" y="503"/>
                  </a:moveTo>
                  <a:cubicBezTo>
                    <a:pt x="1069" y="535"/>
                    <a:pt x="1069" y="535"/>
                    <a:pt x="1069" y="535"/>
                  </a:cubicBezTo>
                  <a:cubicBezTo>
                    <a:pt x="1069" y="535"/>
                    <a:pt x="1081" y="587"/>
                    <a:pt x="1077" y="599"/>
                  </a:cubicBezTo>
                  <a:cubicBezTo>
                    <a:pt x="1073" y="611"/>
                    <a:pt x="1041" y="647"/>
                    <a:pt x="1041" y="647"/>
                  </a:cubicBezTo>
                  <a:cubicBezTo>
                    <a:pt x="989" y="651"/>
                    <a:pt x="989" y="651"/>
                    <a:pt x="989" y="651"/>
                  </a:cubicBezTo>
                  <a:cubicBezTo>
                    <a:pt x="961" y="683"/>
                    <a:pt x="961" y="683"/>
                    <a:pt x="961" y="683"/>
                  </a:cubicBezTo>
                  <a:cubicBezTo>
                    <a:pt x="993" y="715"/>
                    <a:pt x="993" y="715"/>
                    <a:pt x="993" y="715"/>
                  </a:cubicBezTo>
                  <a:cubicBezTo>
                    <a:pt x="1065" y="707"/>
                    <a:pt x="1065" y="707"/>
                    <a:pt x="1065" y="707"/>
                  </a:cubicBezTo>
                  <a:cubicBezTo>
                    <a:pt x="1069" y="759"/>
                    <a:pt x="1069" y="759"/>
                    <a:pt x="1069" y="759"/>
                  </a:cubicBezTo>
                  <a:cubicBezTo>
                    <a:pt x="1005" y="787"/>
                    <a:pt x="1005" y="787"/>
                    <a:pt x="1005" y="787"/>
                  </a:cubicBezTo>
                  <a:cubicBezTo>
                    <a:pt x="1005" y="787"/>
                    <a:pt x="961" y="839"/>
                    <a:pt x="965" y="847"/>
                  </a:cubicBezTo>
                  <a:cubicBezTo>
                    <a:pt x="969" y="855"/>
                    <a:pt x="985" y="871"/>
                    <a:pt x="985" y="871"/>
                  </a:cubicBezTo>
                  <a:cubicBezTo>
                    <a:pt x="961" y="891"/>
                    <a:pt x="961" y="891"/>
                    <a:pt x="961" y="891"/>
                  </a:cubicBezTo>
                  <a:cubicBezTo>
                    <a:pt x="1001" y="923"/>
                    <a:pt x="1001" y="923"/>
                    <a:pt x="1001" y="923"/>
                  </a:cubicBezTo>
                  <a:cubicBezTo>
                    <a:pt x="1005" y="943"/>
                    <a:pt x="1005" y="943"/>
                    <a:pt x="1005" y="943"/>
                  </a:cubicBezTo>
                  <a:cubicBezTo>
                    <a:pt x="1041" y="943"/>
                    <a:pt x="1041" y="943"/>
                    <a:pt x="1041" y="943"/>
                  </a:cubicBezTo>
                  <a:cubicBezTo>
                    <a:pt x="1037" y="983"/>
                    <a:pt x="1037" y="983"/>
                    <a:pt x="1037" y="983"/>
                  </a:cubicBezTo>
                  <a:cubicBezTo>
                    <a:pt x="1097" y="1027"/>
                    <a:pt x="1097" y="1027"/>
                    <a:pt x="1097" y="1027"/>
                  </a:cubicBezTo>
                  <a:cubicBezTo>
                    <a:pt x="1061" y="1059"/>
                    <a:pt x="1061" y="1059"/>
                    <a:pt x="1061" y="1059"/>
                  </a:cubicBezTo>
                  <a:cubicBezTo>
                    <a:pt x="1037" y="1047"/>
                    <a:pt x="1037" y="1047"/>
                    <a:pt x="1037" y="1047"/>
                  </a:cubicBezTo>
                  <a:cubicBezTo>
                    <a:pt x="1033" y="1075"/>
                    <a:pt x="1033" y="1075"/>
                    <a:pt x="1033" y="1075"/>
                  </a:cubicBezTo>
                  <a:cubicBezTo>
                    <a:pt x="1061" y="1111"/>
                    <a:pt x="1061" y="1111"/>
                    <a:pt x="1061" y="1111"/>
                  </a:cubicBezTo>
                  <a:cubicBezTo>
                    <a:pt x="1037" y="1123"/>
                    <a:pt x="1037" y="1123"/>
                    <a:pt x="1037" y="1123"/>
                  </a:cubicBezTo>
                  <a:cubicBezTo>
                    <a:pt x="1037" y="1159"/>
                    <a:pt x="1037" y="1159"/>
                    <a:pt x="1037" y="1159"/>
                  </a:cubicBezTo>
                  <a:cubicBezTo>
                    <a:pt x="993" y="1171"/>
                    <a:pt x="993" y="1171"/>
                    <a:pt x="993" y="1171"/>
                  </a:cubicBezTo>
                  <a:cubicBezTo>
                    <a:pt x="993" y="1171"/>
                    <a:pt x="997" y="1327"/>
                    <a:pt x="1005" y="1336"/>
                  </a:cubicBezTo>
                  <a:cubicBezTo>
                    <a:pt x="1013" y="1344"/>
                    <a:pt x="1029" y="1352"/>
                    <a:pt x="1029" y="1352"/>
                  </a:cubicBezTo>
                  <a:cubicBezTo>
                    <a:pt x="1025" y="1416"/>
                    <a:pt x="1025" y="1416"/>
                    <a:pt x="1025" y="1416"/>
                  </a:cubicBezTo>
                  <a:cubicBezTo>
                    <a:pt x="961" y="1472"/>
                    <a:pt x="961" y="1472"/>
                    <a:pt x="961" y="1472"/>
                  </a:cubicBezTo>
                  <a:cubicBezTo>
                    <a:pt x="929" y="1536"/>
                    <a:pt x="929" y="1536"/>
                    <a:pt x="929" y="1536"/>
                  </a:cubicBezTo>
                  <a:cubicBezTo>
                    <a:pt x="901" y="1524"/>
                    <a:pt x="901" y="1524"/>
                    <a:pt x="901" y="1524"/>
                  </a:cubicBezTo>
                  <a:cubicBezTo>
                    <a:pt x="889" y="1560"/>
                    <a:pt x="889" y="1560"/>
                    <a:pt x="889" y="1560"/>
                  </a:cubicBezTo>
                  <a:cubicBezTo>
                    <a:pt x="833" y="1560"/>
                    <a:pt x="833" y="1560"/>
                    <a:pt x="833" y="1560"/>
                  </a:cubicBezTo>
                  <a:cubicBezTo>
                    <a:pt x="809" y="1592"/>
                    <a:pt x="809" y="1592"/>
                    <a:pt x="809" y="1592"/>
                  </a:cubicBezTo>
                  <a:cubicBezTo>
                    <a:pt x="773" y="1584"/>
                    <a:pt x="773" y="1584"/>
                    <a:pt x="773" y="1584"/>
                  </a:cubicBezTo>
                  <a:cubicBezTo>
                    <a:pt x="753" y="1616"/>
                    <a:pt x="753" y="1616"/>
                    <a:pt x="753" y="1616"/>
                  </a:cubicBezTo>
                  <a:cubicBezTo>
                    <a:pt x="701" y="1604"/>
                    <a:pt x="701" y="1604"/>
                    <a:pt x="701" y="1604"/>
                  </a:cubicBezTo>
                  <a:cubicBezTo>
                    <a:pt x="665" y="1720"/>
                    <a:pt x="665" y="1720"/>
                    <a:pt x="665" y="1720"/>
                  </a:cubicBezTo>
                  <a:cubicBezTo>
                    <a:pt x="589" y="1720"/>
                    <a:pt x="589" y="1720"/>
                    <a:pt x="589" y="1720"/>
                  </a:cubicBezTo>
                  <a:cubicBezTo>
                    <a:pt x="554" y="1659"/>
                    <a:pt x="554" y="1659"/>
                    <a:pt x="554" y="1659"/>
                  </a:cubicBezTo>
                  <a:cubicBezTo>
                    <a:pt x="533" y="1624"/>
                    <a:pt x="533" y="1624"/>
                    <a:pt x="533" y="1624"/>
                  </a:cubicBezTo>
                  <a:cubicBezTo>
                    <a:pt x="549" y="1588"/>
                    <a:pt x="549" y="1588"/>
                    <a:pt x="549" y="1588"/>
                  </a:cubicBezTo>
                  <a:cubicBezTo>
                    <a:pt x="525" y="1560"/>
                    <a:pt x="525" y="1560"/>
                    <a:pt x="525" y="1560"/>
                  </a:cubicBezTo>
                  <a:cubicBezTo>
                    <a:pt x="485" y="1572"/>
                    <a:pt x="485" y="1572"/>
                    <a:pt x="485" y="1572"/>
                  </a:cubicBezTo>
                  <a:cubicBezTo>
                    <a:pt x="421" y="1528"/>
                    <a:pt x="421" y="1528"/>
                    <a:pt x="421" y="1528"/>
                  </a:cubicBezTo>
                  <a:cubicBezTo>
                    <a:pt x="407" y="1528"/>
                    <a:pt x="407" y="1528"/>
                    <a:pt x="407" y="1528"/>
                  </a:cubicBezTo>
                  <a:cubicBezTo>
                    <a:pt x="402" y="1502"/>
                    <a:pt x="402" y="1502"/>
                    <a:pt x="402" y="1502"/>
                  </a:cubicBezTo>
                  <a:cubicBezTo>
                    <a:pt x="418" y="1444"/>
                    <a:pt x="418" y="1444"/>
                    <a:pt x="418" y="1444"/>
                  </a:cubicBezTo>
                  <a:cubicBezTo>
                    <a:pt x="386" y="1403"/>
                    <a:pt x="386" y="1403"/>
                    <a:pt x="386" y="1403"/>
                  </a:cubicBezTo>
                  <a:cubicBezTo>
                    <a:pt x="418" y="1319"/>
                    <a:pt x="418" y="1319"/>
                    <a:pt x="418" y="1319"/>
                  </a:cubicBezTo>
                  <a:cubicBezTo>
                    <a:pt x="418" y="1267"/>
                    <a:pt x="418" y="1267"/>
                    <a:pt x="418" y="1267"/>
                  </a:cubicBezTo>
                  <a:cubicBezTo>
                    <a:pt x="418" y="1262"/>
                    <a:pt x="376" y="1199"/>
                    <a:pt x="376" y="1199"/>
                  </a:cubicBezTo>
                  <a:cubicBezTo>
                    <a:pt x="392" y="1126"/>
                    <a:pt x="392" y="1126"/>
                    <a:pt x="392" y="1126"/>
                  </a:cubicBezTo>
                  <a:cubicBezTo>
                    <a:pt x="339" y="1074"/>
                    <a:pt x="339" y="1074"/>
                    <a:pt x="339" y="1074"/>
                  </a:cubicBezTo>
                  <a:cubicBezTo>
                    <a:pt x="277" y="1053"/>
                    <a:pt x="277" y="1053"/>
                    <a:pt x="277" y="1053"/>
                  </a:cubicBezTo>
                  <a:cubicBezTo>
                    <a:pt x="256" y="975"/>
                    <a:pt x="256" y="975"/>
                    <a:pt x="256" y="975"/>
                  </a:cubicBezTo>
                  <a:cubicBezTo>
                    <a:pt x="256" y="975"/>
                    <a:pt x="272" y="949"/>
                    <a:pt x="272" y="944"/>
                  </a:cubicBezTo>
                  <a:cubicBezTo>
                    <a:pt x="272" y="938"/>
                    <a:pt x="256" y="902"/>
                    <a:pt x="256" y="902"/>
                  </a:cubicBezTo>
                  <a:cubicBezTo>
                    <a:pt x="298" y="871"/>
                    <a:pt x="298" y="871"/>
                    <a:pt x="298" y="871"/>
                  </a:cubicBezTo>
                  <a:cubicBezTo>
                    <a:pt x="287" y="819"/>
                    <a:pt x="287" y="819"/>
                    <a:pt x="287" y="819"/>
                  </a:cubicBezTo>
                  <a:cubicBezTo>
                    <a:pt x="285" y="817"/>
                    <a:pt x="285" y="817"/>
                    <a:pt x="285" y="817"/>
                  </a:cubicBezTo>
                  <a:cubicBezTo>
                    <a:pt x="235" y="782"/>
                    <a:pt x="235" y="782"/>
                    <a:pt x="235" y="782"/>
                  </a:cubicBezTo>
                  <a:cubicBezTo>
                    <a:pt x="167" y="782"/>
                    <a:pt x="167" y="782"/>
                    <a:pt x="167" y="782"/>
                  </a:cubicBezTo>
                  <a:cubicBezTo>
                    <a:pt x="89" y="772"/>
                    <a:pt x="89" y="772"/>
                    <a:pt x="89" y="772"/>
                  </a:cubicBezTo>
                  <a:cubicBezTo>
                    <a:pt x="27" y="740"/>
                    <a:pt x="27" y="740"/>
                    <a:pt x="27" y="740"/>
                  </a:cubicBezTo>
                  <a:cubicBezTo>
                    <a:pt x="27" y="737"/>
                    <a:pt x="27" y="737"/>
                    <a:pt x="27" y="737"/>
                  </a:cubicBezTo>
                  <a:cubicBezTo>
                    <a:pt x="32" y="704"/>
                    <a:pt x="32" y="704"/>
                    <a:pt x="32" y="704"/>
                  </a:cubicBezTo>
                  <a:cubicBezTo>
                    <a:pt x="47" y="688"/>
                    <a:pt x="47" y="688"/>
                    <a:pt x="47" y="688"/>
                  </a:cubicBezTo>
                  <a:cubicBezTo>
                    <a:pt x="37" y="657"/>
                    <a:pt x="37" y="657"/>
                    <a:pt x="37" y="657"/>
                  </a:cubicBezTo>
                  <a:cubicBezTo>
                    <a:pt x="6" y="626"/>
                    <a:pt x="6" y="626"/>
                    <a:pt x="6" y="626"/>
                  </a:cubicBezTo>
                  <a:cubicBezTo>
                    <a:pt x="0" y="579"/>
                    <a:pt x="0" y="579"/>
                    <a:pt x="0" y="579"/>
                  </a:cubicBezTo>
                  <a:cubicBezTo>
                    <a:pt x="16" y="521"/>
                    <a:pt x="16" y="521"/>
                    <a:pt x="16" y="521"/>
                  </a:cubicBezTo>
                  <a:cubicBezTo>
                    <a:pt x="68" y="511"/>
                    <a:pt x="68" y="511"/>
                    <a:pt x="68" y="511"/>
                  </a:cubicBezTo>
                  <a:cubicBezTo>
                    <a:pt x="145" y="492"/>
                    <a:pt x="145" y="492"/>
                    <a:pt x="145" y="492"/>
                  </a:cubicBezTo>
                  <a:cubicBezTo>
                    <a:pt x="178" y="506"/>
                    <a:pt x="178" y="506"/>
                    <a:pt x="178" y="506"/>
                  </a:cubicBezTo>
                  <a:cubicBezTo>
                    <a:pt x="188" y="448"/>
                    <a:pt x="188" y="448"/>
                    <a:pt x="188" y="448"/>
                  </a:cubicBezTo>
                  <a:cubicBezTo>
                    <a:pt x="251" y="396"/>
                    <a:pt x="251" y="396"/>
                    <a:pt x="251" y="396"/>
                  </a:cubicBezTo>
                  <a:cubicBezTo>
                    <a:pt x="345" y="417"/>
                    <a:pt x="345" y="417"/>
                    <a:pt x="345" y="417"/>
                  </a:cubicBezTo>
                  <a:cubicBezTo>
                    <a:pt x="371" y="453"/>
                    <a:pt x="371" y="453"/>
                    <a:pt x="371" y="453"/>
                  </a:cubicBezTo>
                  <a:cubicBezTo>
                    <a:pt x="444" y="485"/>
                    <a:pt x="444" y="485"/>
                    <a:pt x="444" y="485"/>
                  </a:cubicBezTo>
                  <a:cubicBezTo>
                    <a:pt x="491" y="453"/>
                    <a:pt x="491" y="453"/>
                    <a:pt x="491" y="453"/>
                  </a:cubicBezTo>
                  <a:cubicBezTo>
                    <a:pt x="491" y="417"/>
                    <a:pt x="491" y="417"/>
                    <a:pt x="491" y="417"/>
                  </a:cubicBezTo>
                  <a:cubicBezTo>
                    <a:pt x="488" y="415"/>
                    <a:pt x="488" y="415"/>
                    <a:pt x="488" y="415"/>
                  </a:cubicBezTo>
                  <a:cubicBezTo>
                    <a:pt x="459" y="396"/>
                    <a:pt x="459" y="396"/>
                    <a:pt x="459" y="396"/>
                  </a:cubicBezTo>
                  <a:cubicBezTo>
                    <a:pt x="472" y="320"/>
                    <a:pt x="472" y="320"/>
                    <a:pt x="472" y="320"/>
                  </a:cubicBezTo>
                  <a:cubicBezTo>
                    <a:pt x="472" y="320"/>
                    <a:pt x="472" y="320"/>
                    <a:pt x="472" y="320"/>
                  </a:cubicBezTo>
                  <a:cubicBezTo>
                    <a:pt x="475" y="302"/>
                    <a:pt x="475" y="302"/>
                    <a:pt x="475" y="302"/>
                  </a:cubicBezTo>
                  <a:cubicBezTo>
                    <a:pt x="517" y="281"/>
                    <a:pt x="517" y="281"/>
                    <a:pt x="517" y="281"/>
                  </a:cubicBezTo>
                  <a:cubicBezTo>
                    <a:pt x="517" y="213"/>
                    <a:pt x="517" y="213"/>
                    <a:pt x="517" y="213"/>
                  </a:cubicBezTo>
                  <a:cubicBezTo>
                    <a:pt x="579" y="109"/>
                    <a:pt x="579" y="109"/>
                    <a:pt x="579" y="109"/>
                  </a:cubicBezTo>
                  <a:cubicBezTo>
                    <a:pt x="559" y="57"/>
                    <a:pt x="559" y="57"/>
                    <a:pt x="559" y="57"/>
                  </a:cubicBezTo>
                  <a:cubicBezTo>
                    <a:pt x="597" y="0"/>
                    <a:pt x="597" y="0"/>
                    <a:pt x="597" y="0"/>
                  </a:cubicBezTo>
                  <a:cubicBezTo>
                    <a:pt x="925" y="79"/>
                    <a:pt x="925" y="79"/>
                    <a:pt x="925" y="79"/>
                  </a:cubicBezTo>
                  <a:cubicBezTo>
                    <a:pt x="925" y="79"/>
                    <a:pt x="937" y="99"/>
                    <a:pt x="925" y="103"/>
                  </a:cubicBezTo>
                  <a:cubicBezTo>
                    <a:pt x="913" y="107"/>
                    <a:pt x="869" y="103"/>
                    <a:pt x="869" y="103"/>
                  </a:cubicBezTo>
                  <a:cubicBezTo>
                    <a:pt x="849" y="167"/>
                    <a:pt x="849" y="167"/>
                    <a:pt x="849" y="167"/>
                  </a:cubicBezTo>
                  <a:cubicBezTo>
                    <a:pt x="889" y="267"/>
                    <a:pt x="889" y="267"/>
                    <a:pt x="889" y="267"/>
                  </a:cubicBezTo>
                  <a:cubicBezTo>
                    <a:pt x="921" y="283"/>
                    <a:pt x="921" y="283"/>
                    <a:pt x="921" y="283"/>
                  </a:cubicBezTo>
                  <a:cubicBezTo>
                    <a:pt x="937" y="323"/>
                    <a:pt x="937" y="323"/>
                    <a:pt x="937" y="323"/>
                  </a:cubicBezTo>
                  <a:cubicBezTo>
                    <a:pt x="961" y="323"/>
                    <a:pt x="961" y="323"/>
                    <a:pt x="961" y="323"/>
                  </a:cubicBezTo>
                  <a:cubicBezTo>
                    <a:pt x="1005" y="307"/>
                    <a:pt x="1005" y="307"/>
                    <a:pt x="1005" y="307"/>
                  </a:cubicBezTo>
                  <a:cubicBezTo>
                    <a:pt x="1081" y="343"/>
                    <a:pt x="1081" y="343"/>
                    <a:pt x="1081" y="343"/>
                  </a:cubicBezTo>
                  <a:cubicBezTo>
                    <a:pt x="1109" y="403"/>
                    <a:pt x="1109" y="403"/>
                    <a:pt x="1109" y="403"/>
                  </a:cubicBezTo>
                  <a:lnTo>
                    <a:pt x="1097" y="503"/>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67" name="อุดรธานี">
              <a:extLst>
                <a:ext uri="{FF2B5EF4-FFF2-40B4-BE49-F238E27FC236}">
                  <a16:creationId xmlns:a16="http://schemas.microsoft.com/office/drawing/2014/main" id="{97042B4C-E5A4-4E4D-A347-9130F5E49A61}"/>
                </a:ext>
              </a:extLst>
            </p:cNvPr>
            <p:cNvSpPr>
              <a:spLocks/>
            </p:cNvSpPr>
            <p:nvPr/>
          </p:nvSpPr>
          <p:spPr bwMode="auto">
            <a:xfrm>
              <a:off x="3694824" y="1905986"/>
              <a:ext cx="596206" cy="477331"/>
            </a:xfrm>
            <a:custGeom>
              <a:avLst/>
              <a:gdLst>
                <a:gd name="T0" fmla="*/ 1445 w 1456"/>
                <a:gd name="T1" fmla="*/ 963 h 1167"/>
                <a:gd name="T2" fmla="*/ 1430 w 1456"/>
                <a:gd name="T3" fmla="*/ 942 h 1167"/>
                <a:gd name="T4" fmla="*/ 1351 w 1456"/>
                <a:gd name="T5" fmla="*/ 901 h 1167"/>
                <a:gd name="T6" fmla="*/ 1325 w 1456"/>
                <a:gd name="T7" fmla="*/ 979 h 1167"/>
                <a:gd name="T8" fmla="*/ 1273 w 1456"/>
                <a:gd name="T9" fmla="*/ 1130 h 1167"/>
                <a:gd name="T10" fmla="*/ 1226 w 1456"/>
                <a:gd name="T11" fmla="*/ 1099 h 1167"/>
                <a:gd name="T12" fmla="*/ 1169 w 1456"/>
                <a:gd name="T13" fmla="*/ 1073 h 1167"/>
                <a:gd name="T14" fmla="*/ 1106 w 1456"/>
                <a:gd name="T15" fmla="*/ 1052 h 1167"/>
                <a:gd name="T16" fmla="*/ 1064 w 1456"/>
                <a:gd name="T17" fmla="*/ 1026 h 1167"/>
                <a:gd name="T18" fmla="*/ 1023 w 1456"/>
                <a:gd name="T19" fmla="*/ 1036 h 1167"/>
                <a:gd name="T20" fmla="*/ 965 w 1456"/>
                <a:gd name="T21" fmla="*/ 1036 h 1167"/>
                <a:gd name="T22" fmla="*/ 955 w 1456"/>
                <a:gd name="T23" fmla="*/ 1073 h 1167"/>
                <a:gd name="T24" fmla="*/ 783 w 1456"/>
                <a:gd name="T25" fmla="*/ 1130 h 1167"/>
                <a:gd name="T26" fmla="*/ 736 w 1456"/>
                <a:gd name="T27" fmla="*/ 1109 h 1167"/>
                <a:gd name="T28" fmla="*/ 705 w 1456"/>
                <a:gd name="T29" fmla="*/ 1036 h 1167"/>
                <a:gd name="T30" fmla="*/ 689 w 1456"/>
                <a:gd name="T31" fmla="*/ 979 h 1167"/>
                <a:gd name="T32" fmla="*/ 605 w 1456"/>
                <a:gd name="T33" fmla="*/ 916 h 1167"/>
                <a:gd name="T34" fmla="*/ 579 w 1456"/>
                <a:gd name="T35" fmla="*/ 1000 h 1167"/>
                <a:gd name="T36" fmla="*/ 501 w 1456"/>
                <a:gd name="T37" fmla="*/ 958 h 1167"/>
                <a:gd name="T38" fmla="*/ 442 w 1456"/>
                <a:gd name="T39" fmla="*/ 891 h 1167"/>
                <a:gd name="T40" fmla="*/ 440 w 1456"/>
                <a:gd name="T41" fmla="*/ 872 h 1167"/>
                <a:gd name="T42" fmla="*/ 440 w 1456"/>
                <a:gd name="T43" fmla="*/ 866 h 1167"/>
                <a:gd name="T44" fmla="*/ 439 w 1456"/>
                <a:gd name="T45" fmla="*/ 856 h 1167"/>
                <a:gd name="T46" fmla="*/ 439 w 1456"/>
                <a:gd name="T47" fmla="*/ 831 h 1167"/>
                <a:gd name="T48" fmla="*/ 449 w 1456"/>
                <a:gd name="T49" fmla="*/ 781 h 1167"/>
                <a:gd name="T50" fmla="*/ 412 w 1456"/>
                <a:gd name="T51" fmla="*/ 723 h 1167"/>
                <a:gd name="T52" fmla="*/ 366 w 1456"/>
                <a:gd name="T53" fmla="*/ 656 h 1167"/>
                <a:gd name="T54" fmla="*/ 266 w 1456"/>
                <a:gd name="T55" fmla="*/ 405 h 1167"/>
                <a:gd name="T56" fmla="*/ 235 w 1456"/>
                <a:gd name="T57" fmla="*/ 364 h 1167"/>
                <a:gd name="T58" fmla="*/ 167 w 1456"/>
                <a:gd name="T59" fmla="*/ 379 h 1167"/>
                <a:gd name="T60" fmla="*/ 105 w 1456"/>
                <a:gd name="T61" fmla="*/ 395 h 1167"/>
                <a:gd name="T62" fmla="*/ 47 w 1456"/>
                <a:gd name="T63" fmla="*/ 384 h 1167"/>
                <a:gd name="T64" fmla="*/ 7 w 1456"/>
                <a:gd name="T65" fmla="*/ 328 h 1167"/>
                <a:gd name="T66" fmla="*/ 21 w 1456"/>
                <a:gd name="T67" fmla="*/ 254 h 1167"/>
                <a:gd name="T68" fmla="*/ 0 w 1456"/>
                <a:gd name="T69" fmla="*/ 87 h 1167"/>
                <a:gd name="T70" fmla="*/ 21 w 1456"/>
                <a:gd name="T71" fmla="*/ 35 h 1167"/>
                <a:gd name="T72" fmla="*/ 73 w 1456"/>
                <a:gd name="T73" fmla="*/ 9 h 1167"/>
                <a:gd name="T74" fmla="*/ 188 w 1456"/>
                <a:gd name="T75" fmla="*/ 51 h 1167"/>
                <a:gd name="T76" fmla="*/ 329 w 1456"/>
                <a:gd name="T77" fmla="*/ 160 h 1167"/>
                <a:gd name="T78" fmla="*/ 371 w 1456"/>
                <a:gd name="T79" fmla="*/ 228 h 1167"/>
                <a:gd name="T80" fmla="*/ 459 w 1456"/>
                <a:gd name="T81" fmla="*/ 296 h 1167"/>
                <a:gd name="T82" fmla="*/ 501 w 1456"/>
                <a:gd name="T83" fmla="*/ 410 h 1167"/>
                <a:gd name="T84" fmla="*/ 590 w 1456"/>
                <a:gd name="T85" fmla="*/ 416 h 1167"/>
                <a:gd name="T86" fmla="*/ 668 w 1456"/>
                <a:gd name="T87" fmla="*/ 405 h 1167"/>
                <a:gd name="T88" fmla="*/ 720 w 1456"/>
                <a:gd name="T89" fmla="*/ 348 h 1167"/>
                <a:gd name="T90" fmla="*/ 720 w 1456"/>
                <a:gd name="T91" fmla="*/ 244 h 1167"/>
                <a:gd name="T92" fmla="*/ 783 w 1456"/>
                <a:gd name="T93" fmla="*/ 176 h 1167"/>
                <a:gd name="T94" fmla="*/ 851 w 1456"/>
                <a:gd name="T95" fmla="*/ 202 h 1167"/>
                <a:gd name="T96" fmla="*/ 877 w 1456"/>
                <a:gd name="T97" fmla="*/ 165 h 1167"/>
                <a:gd name="T98" fmla="*/ 997 w 1456"/>
                <a:gd name="T99" fmla="*/ 228 h 1167"/>
                <a:gd name="T100" fmla="*/ 1075 w 1456"/>
                <a:gd name="T101" fmla="*/ 160 h 1167"/>
                <a:gd name="T102" fmla="*/ 1179 w 1456"/>
                <a:gd name="T103" fmla="*/ 191 h 1167"/>
                <a:gd name="T104" fmla="*/ 1218 w 1456"/>
                <a:gd name="T105" fmla="*/ 211 h 1167"/>
                <a:gd name="T106" fmla="*/ 1231 w 1456"/>
                <a:gd name="T107" fmla="*/ 311 h 1167"/>
                <a:gd name="T108" fmla="*/ 1221 w 1456"/>
                <a:gd name="T109" fmla="*/ 442 h 1167"/>
                <a:gd name="T110" fmla="*/ 1122 w 1456"/>
                <a:gd name="T111" fmla="*/ 515 h 1167"/>
                <a:gd name="T112" fmla="*/ 1132 w 1456"/>
                <a:gd name="T113" fmla="*/ 619 h 1167"/>
                <a:gd name="T114" fmla="*/ 1096 w 1456"/>
                <a:gd name="T115" fmla="*/ 703 h 1167"/>
                <a:gd name="T116" fmla="*/ 1164 w 1456"/>
                <a:gd name="T117" fmla="*/ 744 h 1167"/>
                <a:gd name="T118" fmla="*/ 1185 w 1456"/>
                <a:gd name="T119" fmla="*/ 759 h 1167"/>
                <a:gd name="T120" fmla="*/ 1257 w 1456"/>
                <a:gd name="T121" fmla="*/ 786 h 1167"/>
                <a:gd name="T122" fmla="*/ 1357 w 1456"/>
                <a:gd name="T123" fmla="*/ 828 h 1167"/>
                <a:gd name="T124" fmla="*/ 1430 w 1456"/>
                <a:gd name="T125" fmla="*/ 88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6" h="1167">
                  <a:moveTo>
                    <a:pt x="1456" y="890"/>
                  </a:moveTo>
                  <a:cubicBezTo>
                    <a:pt x="1445" y="963"/>
                    <a:pt x="1445" y="963"/>
                    <a:pt x="1445" y="963"/>
                  </a:cubicBezTo>
                  <a:cubicBezTo>
                    <a:pt x="1443" y="961"/>
                    <a:pt x="1443" y="961"/>
                    <a:pt x="1443" y="961"/>
                  </a:cubicBezTo>
                  <a:cubicBezTo>
                    <a:pt x="1430" y="942"/>
                    <a:pt x="1430" y="942"/>
                    <a:pt x="1430" y="942"/>
                  </a:cubicBezTo>
                  <a:cubicBezTo>
                    <a:pt x="1409" y="906"/>
                    <a:pt x="1409" y="906"/>
                    <a:pt x="1409" y="906"/>
                  </a:cubicBezTo>
                  <a:cubicBezTo>
                    <a:pt x="1351" y="901"/>
                    <a:pt x="1351" y="901"/>
                    <a:pt x="1351" y="901"/>
                  </a:cubicBezTo>
                  <a:cubicBezTo>
                    <a:pt x="1315" y="948"/>
                    <a:pt x="1315" y="948"/>
                    <a:pt x="1315" y="948"/>
                  </a:cubicBezTo>
                  <a:cubicBezTo>
                    <a:pt x="1325" y="979"/>
                    <a:pt x="1325" y="979"/>
                    <a:pt x="1325" y="979"/>
                  </a:cubicBezTo>
                  <a:cubicBezTo>
                    <a:pt x="1310" y="1057"/>
                    <a:pt x="1310" y="1057"/>
                    <a:pt x="1310" y="1057"/>
                  </a:cubicBezTo>
                  <a:cubicBezTo>
                    <a:pt x="1273" y="1130"/>
                    <a:pt x="1273" y="1130"/>
                    <a:pt x="1273" y="1130"/>
                  </a:cubicBezTo>
                  <a:cubicBezTo>
                    <a:pt x="1242" y="1167"/>
                    <a:pt x="1242" y="1167"/>
                    <a:pt x="1242" y="1167"/>
                  </a:cubicBezTo>
                  <a:cubicBezTo>
                    <a:pt x="1226" y="1099"/>
                    <a:pt x="1226" y="1099"/>
                    <a:pt x="1226" y="1099"/>
                  </a:cubicBezTo>
                  <a:cubicBezTo>
                    <a:pt x="1205" y="1078"/>
                    <a:pt x="1205" y="1078"/>
                    <a:pt x="1205" y="1078"/>
                  </a:cubicBezTo>
                  <a:cubicBezTo>
                    <a:pt x="1169" y="1073"/>
                    <a:pt x="1169" y="1073"/>
                    <a:pt x="1169" y="1073"/>
                  </a:cubicBezTo>
                  <a:cubicBezTo>
                    <a:pt x="1110" y="1053"/>
                    <a:pt x="1110" y="1053"/>
                    <a:pt x="1110" y="1053"/>
                  </a:cubicBezTo>
                  <a:cubicBezTo>
                    <a:pt x="1106" y="1052"/>
                    <a:pt x="1106" y="1052"/>
                    <a:pt x="1106" y="1052"/>
                  </a:cubicBezTo>
                  <a:cubicBezTo>
                    <a:pt x="1085" y="1031"/>
                    <a:pt x="1085" y="1031"/>
                    <a:pt x="1085" y="1031"/>
                  </a:cubicBezTo>
                  <a:cubicBezTo>
                    <a:pt x="1064" y="1026"/>
                    <a:pt x="1064" y="1026"/>
                    <a:pt x="1064" y="1026"/>
                  </a:cubicBezTo>
                  <a:cubicBezTo>
                    <a:pt x="1049" y="1036"/>
                    <a:pt x="1049" y="1036"/>
                    <a:pt x="1049" y="1036"/>
                  </a:cubicBezTo>
                  <a:cubicBezTo>
                    <a:pt x="1023" y="1036"/>
                    <a:pt x="1023" y="1036"/>
                    <a:pt x="1023" y="1036"/>
                  </a:cubicBezTo>
                  <a:cubicBezTo>
                    <a:pt x="991" y="1026"/>
                    <a:pt x="991" y="1026"/>
                    <a:pt x="991" y="1026"/>
                  </a:cubicBezTo>
                  <a:cubicBezTo>
                    <a:pt x="965" y="1036"/>
                    <a:pt x="965" y="1036"/>
                    <a:pt x="965" y="1036"/>
                  </a:cubicBezTo>
                  <a:cubicBezTo>
                    <a:pt x="956" y="1070"/>
                    <a:pt x="956" y="1070"/>
                    <a:pt x="956" y="1070"/>
                  </a:cubicBezTo>
                  <a:cubicBezTo>
                    <a:pt x="955" y="1073"/>
                    <a:pt x="955" y="1073"/>
                    <a:pt x="955" y="1073"/>
                  </a:cubicBezTo>
                  <a:cubicBezTo>
                    <a:pt x="819" y="1141"/>
                    <a:pt x="819" y="1141"/>
                    <a:pt x="819" y="1141"/>
                  </a:cubicBezTo>
                  <a:cubicBezTo>
                    <a:pt x="783" y="1130"/>
                    <a:pt x="783" y="1130"/>
                    <a:pt x="783" y="1130"/>
                  </a:cubicBezTo>
                  <a:cubicBezTo>
                    <a:pt x="757" y="1099"/>
                    <a:pt x="757" y="1099"/>
                    <a:pt x="757" y="1099"/>
                  </a:cubicBezTo>
                  <a:cubicBezTo>
                    <a:pt x="736" y="1109"/>
                    <a:pt x="736" y="1109"/>
                    <a:pt x="736" y="1109"/>
                  </a:cubicBezTo>
                  <a:cubicBezTo>
                    <a:pt x="710" y="1099"/>
                    <a:pt x="710" y="1099"/>
                    <a:pt x="710" y="1099"/>
                  </a:cubicBezTo>
                  <a:cubicBezTo>
                    <a:pt x="705" y="1036"/>
                    <a:pt x="705" y="1036"/>
                    <a:pt x="705" y="1036"/>
                  </a:cubicBezTo>
                  <a:cubicBezTo>
                    <a:pt x="710" y="1010"/>
                    <a:pt x="710" y="1010"/>
                    <a:pt x="710" y="1010"/>
                  </a:cubicBezTo>
                  <a:cubicBezTo>
                    <a:pt x="689" y="979"/>
                    <a:pt x="689" y="979"/>
                    <a:pt x="689" y="979"/>
                  </a:cubicBezTo>
                  <a:cubicBezTo>
                    <a:pt x="647" y="953"/>
                    <a:pt x="647" y="953"/>
                    <a:pt x="647" y="953"/>
                  </a:cubicBezTo>
                  <a:cubicBezTo>
                    <a:pt x="605" y="916"/>
                    <a:pt x="605" y="916"/>
                    <a:pt x="605" y="916"/>
                  </a:cubicBezTo>
                  <a:cubicBezTo>
                    <a:pt x="585" y="963"/>
                    <a:pt x="585" y="963"/>
                    <a:pt x="585" y="963"/>
                  </a:cubicBezTo>
                  <a:cubicBezTo>
                    <a:pt x="579" y="1000"/>
                    <a:pt x="579" y="1000"/>
                    <a:pt x="579" y="1000"/>
                  </a:cubicBezTo>
                  <a:cubicBezTo>
                    <a:pt x="577" y="999"/>
                    <a:pt x="577" y="999"/>
                    <a:pt x="577" y="999"/>
                  </a:cubicBezTo>
                  <a:cubicBezTo>
                    <a:pt x="501" y="958"/>
                    <a:pt x="501" y="958"/>
                    <a:pt x="501" y="958"/>
                  </a:cubicBezTo>
                  <a:cubicBezTo>
                    <a:pt x="501" y="958"/>
                    <a:pt x="449" y="901"/>
                    <a:pt x="444" y="895"/>
                  </a:cubicBezTo>
                  <a:cubicBezTo>
                    <a:pt x="443" y="895"/>
                    <a:pt x="443" y="893"/>
                    <a:pt x="442" y="891"/>
                  </a:cubicBezTo>
                  <a:cubicBezTo>
                    <a:pt x="442" y="890"/>
                    <a:pt x="442" y="890"/>
                    <a:pt x="442" y="889"/>
                  </a:cubicBezTo>
                  <a:cubicBezTo>
                    <a:pt x="441" y="885"/>
                    <a:pt x="440" y="878"/>
                    <a:pt x="440" y="872"/>
                  </a:cubicBezTo>
                  <a:cubicBezTo>
                    <a:pt x="440" y="870"/>
                    <a:pt x="440" y="869"/>
                    <a:pt x="440" y="868"/>
                  </a:cubicBezTo>
                  <a:cubicBezTo>
                    <a:pt x="440" y="867"/>
                    <a:pt x="440" y="866"/>
                    <a:pt x="440" y="866"/>
                  </a:cubicBezTo>
                  <a:cubicBezTo>
                    <a:pt x="440" y="865"/>
                    <a:pt x="440" y="864"/>
                    <a:pt x="439" y="863"/>
                  </a:cubicBezTo>
                  <a:cubicBezTo>
                    <a:pt x="439" y="861"/>
                    <a:pt x="439" y="858"/>
                    <a:pt x="439" y="856"/>
                  </a:cubicBezTo>
                  <a:cubicBezTo>
                    <a:pt x="439" y="850"/>
                    <a:pt x="439" y="843"/>
                    <a:pt x="439" y="838"/>
                  </a:cubicBezTo>
                  <a:cubicBezTo>
                    <a:pt x="439" y="835"/>
                    <a:pt x="439" y="833"/>
                    <a:pt x="439" y="831"/>
                  </a:cubicBezTo>
                  <a:cubicBezTo>
                    <a:pt x="439" y="826"/>
                    <a:pt x="439" y="822"/>
                    <a:pt x="439" y="822"/>
                  </a:cubicBezTo>
                  <a:cubicBezTo>
                    <a:pt x="449" y="781"/>
                    <a:pt x="449" y="781"/>
                    <a:pt x="449" y="781"/>
                  </a:cubicBezTo>
                  <a:cubicBezTo>
                    <a:pt x="449" y="749"/>
                    <a:pt x="449" y="749"/>
                    <a:pt x="449" y="749"/>
                  </a:cubicBezTo>
                  <a:cubicBezTo>
                    <a:pt x="449" y="749"/>
                    <a:pt x="418" y="723"/>
                    <a:pt x="412" y="723"/>
                  </a:cubicBezTo>
                  <a:cubicBezTo>
                    <a:pt x="407" y="723"/>
                    <a:pt x="371" y="718"/>
                    <a:pt x="371" y="718"/>
                  </a:cubicBezTo>
                  <a:cubicBezTo>
                    <a:pt x="366" y="656"/>
                    <a:pt x="366" y="656"/>
                    <a:pt x="366" y="656"/>
                  </a:cubicBezTo>
                  <a:cubicBezTo>
                    <a:pt x="366" y="656"/>
                    <a:pt x="272" y="478"/>
                    <a:pt x="266" y="473"/>
                  </a:cubicBezTo>
                  <a:cubicBezTo>
                    <a:pt x="261" y="468"/>
                    <a:pt x="266" y="405"/>
                    <a:pt x="266" y="405"/>
                  </a:cubicBezTo>
                  <a:cubicBezTo>
                    <a:pt x="266" y="364"/>
                    <a:pt x="266" y="364"/>
                    <a:pt x="266" y="364"/>
                  </a:cubicBezTo>
                  <a:cubicBezTo>
                    <a:pt x="235" y="364"/>
                    <a:pt x="235" y="364"/>
                    <a:pt x="235" y="364"/>
                  </a:cubicBezTo>
                  <a:cubicBezTo>
                    <a:pt x="230" y="364"/>
                    <a:pt x="225" y="379"/>
                    <a:pt x="225" y="379"/>
                  </a:cubicBezTo>
                  <a:cubicBezTo>
                    <a:pt x="167" y="379"/>
                    <a:pt x="167" y="379"/>
                    <a:pt x="167" y="379"/>
                  </a:cubicBezTo>
                  <a:cubicBezTo>
                    <a:pt x="162" y="379"/>
                    <a:pt x="120" y="369"/>
                    <a:pt x="120" y="369"/>
                  </a:cubicBezTo>
                  <a:cubicBezTo>
                    <a:pt x="105" y="395"/>
                    <a:pt x="105" y="395"/>
                    <a:pt x="105" y="395"/>
                  </a:cubicBezTo>
                  <a:cubicBezTo>
                    <a:pt x="51" y="391"/>
                    <a:pt x="51" y="391"/>
                    <a:pt x="51" y="391"/>
                  </a:cubicBezTo>
                  <a:cubicBezTo>
                    <a:pt x="47" y="384"/>
                    <a:pt x="47" y="384"/>
                    <a:pt x="47" y="384"/>
                  </a:cubicBezTo>
                  <a:cubicBezTo>
                    <a:pt x="16" y="379"/>
                    <a:pt x="16" y="379"/>
                    <a:pt x="16" y="379"/>
                  </a:cubicBezTo>
                  <a:cubicBezTo>
                    <a:pt x="7" y="328"/>
                    <a:pt x="7" y="328"/>
                    <a:pt x="7" y="328"/>
                  </a:cubicBezTo>
                  <a:cubicBezTo>
                    <a:pt x="0" y="296"/>
                    <a:pt x="0" y="296"/>
                    <a:pt x="0" y="296"/>
                  </a:cubicBezTo>
                  <a:cubicBezTo>
                    <a:pt x="21" y="254"/>
                    <a:pt x="21" y="254"/>
                    <a:pt x="21" y="254"/>
                  </a:cubicBezTo>
                  <a:cubicBezTo>
                    <a:pt x="32" y="181"/>
                    <a:pt x="32" y="181"/>
                    <a:pt x="32" y="181"/>
                  </a:cubicBezTo>
                  <a:cubicBezTo>
                    <a:pt x="0" y="87"/>
                    <a:pt x="0" y="87"/>
                    <a:pt x="0" y="87"/>
                  </a:cubicBezTo>
                  <a:cubicBezTo>
                    <a:pt x="21" y="66"/>
                    <a:pt x="21" y="66"/>
                    <a:pt x="21" y="66"/>
                  </a:cubicBezTo>
                  <a:cubicBezTo>
                    <a:pt x="21" y="35"/>
                    <a:pt x="21" y="35"/>
                    <a:pt x="21" y="35"/>
                  </a:cubicBezTo>
                  <a:cubicBezTo>
                    <a:pt x="42" y="0"/>
                    <a:pt x="42" y="0"/>
                    <a:pt x="42" y="0"/>
                  </a:cubicBezTo>
                  <a:cubicBezTo>
                    <a:pt x="73" y="9"/>
                    <a:pt x="73" y="9"/>
                    <a:pt x="73" y="9"/>
                  </a:cubicBezTo>
                  <a:cubicBezTo>
                    <a:pt x="120" y="61"/>
                    <a:pt x="120" y="61"/>
                    <a:pt x="120" y="61"/>
                  </a:cubicBezTo>
                  <a:cubicBezTo>
                    <a:pt x="188" y="51"/>
                    <a:pt x="188" y="51"/>
                    <a:pt x="188" y="51"/>
                  </a:cubicBezTo>
                  <a:cubicBezTo>
                    <a:pt x="246" y="124"/>
                    <a:pt x="246" y="124"/>
                    <a:pt x="246" y="124"/>
                  </a:cubicBezTo>
                  <a:cubicBezTo>
                    <a:pt x="329" y="160"/>
                    <a:pt x="329" y="160"/>
                    <a:pt x="329" y="160"/>
                  </a:cubicBezTo>
                  <a:cubicBezTo>
                    <a:pt x="329" y="197"/>
                    <a:pt x="329" y="197"/>
                    <a:pt x="329" y="197"/>
                  </a:cubicBezTo>
                  <a:cubicBezTo>
                    <a:pt x="371" y="228"/>
                    <a:pt x="371" y="228"/>
                    <a:pt x="371" y="228"/>
                  </a:cubicBezTo>
                  <a:cubicBezTo>
                    <a:pt x="392" y="290"/>
                    <a:pt x="392" y="290"/>
                    <a:pt x="392" y="290"/>
                  </a:cubicBezTo>
                  <a:cubicBezTo>
                    <a:pt x="459" y="296"/>
                    <a:pt x="459" y="296"/>
                    <a:pt x="459" y="296"/>
                  </a:cubicBezTo>
                  <a:cubicBezTo>
                    <a:pt x="522" y="348"/>
                    <a:pt x="522" y="348"/>
                    <a:pt x="522" y="348"/>
                  </a:cubicBezTo>
                  <a:cubicBezTo>
                    <a:pt x="501" y="410"/>
                    <a:pt x="501" y="410"/>
                    <a:pt x="501" y="410"/>
                  </a:cubicBezTo>
                  <a:cubicBezTo>
                    <a:pt x="501" y="410"/>
                    <a:pt x="548" y="431"/>
                    <a:pt x="553" y="431"/>
                  </a:cubicBezTo>
                  <a:cubicBezTo>
                    <a:pt x="559" y="431"/>
                    <a:pt x="590" y="416"/>
                    <a:pt x="590" y="416"/>
                  </a:cubicBezTo>
                  <a:cubicBezTo>
                    <a:pt x="611" y="431"/>
                    <a:pt x="611" y="431"/>
                    <a:pt x="611" y="431"/>
                  </a:cubicBezTo>
                  <a:cubicBezTo>
                    <a:pt x="668" y="405"/>
                    <a:pt x="668" y="405"/>
                    <a:pt x="668" y="405"/>
                  </a:cubicBezTo>
                  <a:cubicBezTo>
                    <a:pt x="689" y="348"/>
                    <a:pt x="689" y="348"/>
                    <a:pt x="689" y="348"/>
                  </a:cubicBezTo>
                  <a:cubicBezTo>
                    <a:pt x="720" y="348"/>
                    <a:pt x="720" y="348"/>
                    <a:pt x="720" y="348"/>
                  </a:cubicBezTo>
                  <a:cubicBezTo>
                    <a:pt x="741" y="270"/>
                    <a:pt x="741" y="270"/>
                    <a:pt x="741" y="270"/>
                  </a:cubicBezTo>
                  <a:cubicBezTo>
                    <a:pt x="720" y="244"/>
                    <a:pt x="720" y="244"/>
                    <a:pt x="720" y="244"/>
                  </a:cubicBezTo>
                  <a:cubicBezTo>
                    <a:pt x="746" y="197"/>
                    <a:pt x="746" y="197"/>
                    <a:pt x="746" y="197"/>
                  </a:cubicBezTo>
                  <a:cubicBezTo>
                    <a:pt x="783" y="176"/>
                    <a:pt x="783" y="176"/>
                    <a:pt x="783" y="176"/>
                  </a:cubicBezTo>
                  <a:cubicBezTo>
                    <a:pt x="835" y="228"/>
                    <a:pt x="835" y="228"/>
                    <a:pt x="835" y="228"/>
                  </a:cubicBezTo>
                  <a:cubicBezTo>
                    <a:pt x="851" y="202"/>
                    <a:pt x="851" y="202"/>
                    <a:pt x="851" y="202"/>
                  </a:cubicBezTo>
                  <a:cubicBezTo>
                    <a:pt x="861" y="150"/>
                    <a:pt x="861" y="150"/>
                    <a:pt x="861" y="150"/>
                  </a:cubicBezTo>
                  <a:cubicBezTo>
                    <a:pt x="877" y="165"/>
                    <a:pt x="877" y="165"/>
                    <a:pt x="877" y="165"/>
                  </a:cubicBezTo>
                  <a:cubicBezTo>
                    <a:pt x="929" y="160"/>
                    <a:pt x="929" y="160"/>
                    <a:pt x="929" y="160"/>
                  </a:cubicBezTo>
                  <a:cubicBezTo>
                    <a:pt x="929" y="160"/>
                    <a:pt x="981" y="233"/>
                    <a:pt x="997" y="228"/>
                  </a:cubicBezTo>
                  <a:cubicBezTo>
                    <a:pt x="1012" y="223"/>
                    <a:pt x="1023" y="191"/>
                    <a:pt x="1023" y="191"/>
                  </a:cubicBezTo>
                  <a:cubicBezTo>
                    <a:pt x="1075" y="160"/>
                    <a:pt x="1075" y="160"/>
                    <a:pt x="1075" y="160"/>
                  </a:cubicBezTo>
                  <a:cubicBezTo>
                    <a:pt x="1143" y="228"/>
                    <a:pt x="1143" y="228"/>
                    <a:pt x="1143" y="228"/>
                  </a:cubicBezTo>
                  <a:cubicBezTo>
                    <a:pt x="1143" y="228"/>
                    <a:pt x="1169" y="197"/>
                    <a:pt x="1179" y="191"/>
                  </a:cubicBezTo>
                  <a:cubicBezTo>
                    <a:pt x="1190" y="186"/>
                    <a:pt x="1210" y="212"/>
                    <a:pt x="1216" y="212"/>
                  </a:cubicBezTo>
                  <a:cubicBezTo>
                    <a:pt x="1216" y="212"/>
                    <a:pt x="1217" y="212"/>
                    <a:pt x="1218" y="211"/>
                  </a:cubicBezTo>
                  <a:cubicBezTo>
                    <a:pt x="1195" y="259"/>
                    <a:pt x="1195" y="259"/>
                    <a:pt x="1195" y="259"/>
                  </a:cubicBezTo>
                  <a:cubicBezTo>
                    <a:pt x="1231" y="311"/>
                    <a:pt x="1231" y="311"/>
                    <a:pt x="1231" y="311"/>
                  </a:cubicBezTo>
                  <a:cubicBezTo>
                    <a:pt x="1231" y="416"/>
                    <a:pt x="1231" y="416"/>
                    <a:pt x="1231" y="416"/>
                  </a:cubicBezTo>
                  <a:cubicBezTo>
                    <a:pt x="1221" y="442"/>
                    <a:pt x="1221" y="442"/>
                    <a:pt x="1221" y="442"/>
                  </a:cubicBezTo>
                  <a:cubicBezTo>
                    <a:pt x="1184" y="447"/>
                    <a:pt x="1184" y="447"/>
                    <a:pt x="1184" y="447"/>
                  </a:cubicBezTo>
                  <a:cubicBezTo>
                    <a:pt x="1122" y="515"/>
                    <a:pt x="1122" y="515"/>
                    <a:pt x="1122" y="515"/>
                  </a:cubicBezTo>
                  <a:cubicBezTo>
                    <a:pt x="1111" y="583"/>
                    <a:pt x="1111" y="583"/>
                    <a:pt x="1111" y="583"/>
                  </a:cubicBezTo>
                  <a:cubicBezTo>
                    <a:pt x="1132" y="619"/>
                    <a:pt x="1132" y="619"/>
                    <a:pt x="1132" y="619"/>
                  </a:cubicBezTo>
                  <a:cubicBezTo>
                    <a:pt x="1122" y="640"/>
                    <a:pt x="1122" y="640"/>
                    <a:pt x="1122" y="640"/>
                  </a:cubicBezTo>
                  <a:cubicBezTo>
                    <a:pt x="1096" y="703"/>
                    <a:pt x="1096" y="703"/>
                    <a:pt x="1096" y="703"/>
                  </a:cubicBezTo>
                  <a:cubicBezTo>
                    <a:pt x="1117" y="739"/>
                    <a:pt x="1117" y="739"/>
                    <a:pt x="1117" y="739"/>
                  </a:cubicBezTo>
                  <a:cubicBezTo>
                    <a:pt x="1164" y="744"/>
                    <a:pt x="1164" y="744"/>
                    <a:pt x="1164" y="744"/>
                  </a:cubicBezTo>
                  <a:cubicBezTo>
                    <a:pt x="1185" y="759"/>
                    <a:pt x="1185" y="759"/>
                    <a:pt x="1185" y="759"/>
                  </a:cubicBezTo>
                  <a:cubicBezTo>
                    <a:pt x="1185" y="759"/>
                    <a:pt x="1185" y="759"/>
                    <a:pt x="1185" y="759"/>
                  </a:cubicBezTo>
                  <a:cubicBezTo>
                    <a:pt x="1195" y="765"/>
                    <a:pt x="1195" y="765"/>
                    <a:pt x="1195" y="765"/>
                  </a:cubicBezTo>
                  <a:cubicBezTo>
                    <a:pt x="1257" y="786"/>
                    <a:pt x="1257" y="786"/>
                    <a:pt x="1257" y="786"/>
                  </a:cubicBezTo>
                  <a:cubicBezTo>
                    <a:pt x="1278" y="770"/>
                    <a:pt x="1278" y="770"/>
                    <a:pt x="1278" y="770"/>
                  </a:cubicBezTo>
                  <a:cubicBezTo>
                    <a:pt x="1357" y="828"/>
                    <a:pt x="1357" y="828"/>
                    <a:pt x="1357" y="828"/>
                  </a:cubicBezTo>
                  <a:cubicBezTo>
                    <a:pt x="1393" y="822"/>
                    <a:pt x="1393" y="822"/>
                    <a:pt x="1393" y="822"/>
                  </a:cubicBezTo>
                  <a:cubicBezTo>
                    <a:pt x="1430" y="880"/>
                    <a:pt x="1430" y="880"/>
                    <a:pt x="1430" y="880"/>
                  </a:cubicBezTo>
                  <a:lnTo>
                    <a:pt x="1456" y="890"/>
                  </a:lnTo>
                  <a:close/>
                </a:path>
              </a:pathLst>
            </a:custGeom>
            <a:solidFill>
              <a:srgbClr val="83D3D4">
                <a:lumMod val="40000"/>
                <a:lumOff val="60000"/>
              </a:srgbClr>
            </a:solidFill>
            <a:ln w="3175">
              <a:solidFill>
                <a:sysClr val="windowText" lastClr="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68" name="หนองบัวลำภู">
              <a:extLst>
                <a:ext uri="{FF2B5EF4-FFF2-40B4-BE49-F238E27FC236}">
                  <a16:creationId xmlns:a16="http://schemas.microsoft.com/office/drawing/2014/main" id="{E29BC3D7-5CAA-49D5-B949-D71942961313}"/>
                </a:ext>
              </a:extLst>
            </p:cNvPr>
            <p:cNvSpPr>
              <a:spLocks/>
            </p:cNvSpPr>
            <p:nvPr/>
          </p:nvSpPr>
          <p:spPr bwMode="auto">
            <a:xfrm>
              <a:off x="3682022" y="2054123"/>
              <a:ext cx="252382" cy="341996"/>
            </a:xfrm>
            <a:custGeom>
              <a:avLst/>
              <a:gdLst>
                <a:gd name="T0" fmla="*/ 616 w 616"/>
                <a:gd name="T1" fmla="*/ 667 h 834"/>
                <a:gd name="T2" fmla="*/ 537 w 616"/>
                <a:gd name="T3" fmla="*/ 834 h 834"/>
                <a:gd name="T4" fmla="*/ 449 w 616"/>
                <a:gd name="T5" fmla="*/ 797 h 834"/>
                <a:gd name="T6" fmla="*/ 397 w 616"/>
                <a:gd name="T7" fmla="*/ 808 h 834"/>
                <a:gd name="T8" fmla="*/ 365 w 616"/>
                <a:gd name="T9" fmla="*/ 792 h 834"/>
                <a:gd name="T10" fmla="*/ 318 w 616"/>
                <a:gd name="T11" fmla="*/ 797 h 834"/>
                <a:gd name="T12" fmla="*/ 308 w 616"/>
                <a:gd name="T13" fmla="*/ 756 h 834"/>
                <a:gd name="T14" fmla="*/ 287 w 616"/>
                <a:gd name="T15" fmla="*/ 730 h 834"/>
                <a:gd name="T16" fmla="*/ 240 w 616"/>
                <a:gd name="T17" fmla="*/ 724 h 834"/>
                <a:gd name="T18" fmla="*/ 198 w 616"/>
                <a:gd name="T19" fmla="*/ 756 h 834"/>
                <a:gd name="T20" fmla="*/ 110 w 616"/>
                <a:gd name="T21" fmla="*/ 724 h 834"/>
                <a:gd name="T22" fmla="*/ 78 w 616"/>
                <a:gd name="T23" fmla="*/ 724 h 834"/>
                <a:gd name="T24" fmla="*/ 47 w 616"/>
                <a:gd name="T25" fmla="*/ 672 h 834"/>
                <a:gd name="T26" fmla="*/ 63 w 616"/>
                <a:gd name="T27" fmla="*/ 657 h 834"/>
                <a:gd name="T28" fmla="*/ 157 w 616"/>
                <a:gd name="T29" fmla="*/ 605 h 834"/>
                <a:gd name="T30" fmla="*/ 114 w 616"/>
                <a:gd name="T31" fmla="*/ 570 h 834"/>
                <a:gd name="T32" fmla="*/ 104 w 616"/>
                <a:gd name="T33" fmla="*/ 563 h 834"/>
                <a:gd name="T34" fmla="*/ 104 w 616"/>
                <a:gd name="T35" fmla="*/ 526 h 834"/>
                <a:gd name="T36" fmla="*/ 47 w 616"/>
                <a:gd name="T37" fmla="*/ 490 h 834"/>
                <a:gd name="T38" fmla="*/ 52 w 616"/>
                <a:gd name="T39" fmla="*/ 464 h 834"/>
                <a:gd name="T40" fmla="*/ 31 w 616"/>
                <a:gd name="T41" fmla="*/ 443 h 834"/>
                <a:gd name="T42" fmla="*/ 52 w 616"/>
                <a:gd name="T43" fmla="*/ 422 h 834"/>
                <a:gd name="T44" fmla="*/ 73 w 616"/>
                <a:gd name="T45" fmla="*/ 443 h 834"/>
                <a:gd name="T46" fmla="*/ 84 w 616"/>
                <a:gd name="T47" fmla="*/ 417 h 834"/>
                <a:gd name="T48" fmla="*/ 0 w 616"/>
                <a:gd name="T49" fmla="*/ 328 h 834"/>
                <a:gd name="T50" fmla="*/ 21 w 616"/>
                <a:gd name="T51" fmla="*/ 312 h 834"/>
                <a:gd name="T52" fmla="*/ 31 w 616"/>
                <a:gd name="T53" fmla="*/ 281 h 834"/>
                <a:gd name="T54" fmla="*/ 5 w 616"/>
                <a:gd name="T55" fmla="*/ 234 h 834"/>
                <a:gd name="T56" fmla="*/ 11 w 616"/>
                <a:gd name="T57" fmla="*/ 198 h 834"/>
                <a:gd name="T58" fmla="*/ 73 w 616"/>
                <a:gd name="T59" fmla="*/ 203 h 834"/>
                <a:gd name="T60" fmla="*/ 131 w 616"/>
                <a:gd name="T61" fmla="*/ 166 h 834"/>
                <a:gd name="T62" fmla="*/ 131 w 616"/>
                <a:gd name="T63" fmla="*/ 104 h 834"/>
                <a:gd name="T64" fmla="*/ 82 w 616"/>
                <a:gd name="T65" fmla="*/ 27 h 834"/>
                <a:gd name="T66" fmla="*/ 136 w 616"/>
                <a:gd name="T67" fmla="*/ 31 h 834"/>
                <a:gd name="T68" fmla="*/ 151 w 616"/>
                <a:gd name="T69" fmla="*/ 5 h 834"/>
                <a:gd name="T70" fmla="*/ 198 w 616"/>
                <a:gd name="T71" fmla="*/ 15 h 834"/>
                <a:gd name="T72" fmla="*/ 256 w 616"/>
                <a:gd name="T73" fmla="*/ 15 h 834"/>
                <a:gd name="T74" fmla="*/ 266 w 616"/>
                <a:gd name="T75" fmla="*/ 0 h 834"/>
                <a:gd name="T76" fmla="*/ 297 w 616"/>
                <a:gd name="T77" fmla="*/ 0 h 834"/>
                <a:gd name="T78" fmla="*/ 297 w 616"/>
                <a:gd name="T79" fmla="*/ 41 h 834"/>
                <a:gd name="T80" fmla="*/ 297 w 616"/>
                <a:gd name="T81" fmla="*/ 109 h 834"/>
                <a:gd name="T82" fmla="*/ 397 w 616"/>
                <a:gd name="T83" fmla="*/ 292 h 834"/>
                <a:gd name="T84" fmla="*/ 402 w 616"/>
                <a:gd name="T85" fmla="*/ 354 h 834"/>
                <a:gd name="T86" fmla="*/ 443 w 616"/>
                <a:gd name="T87" fmla="*/ 359 h 834"/>
                <a:gd name="T88" fmla="*/ 480 w 616"/>
                <a:gd name="T89" fmla="*/ 385 h 834"/>
                <a:gd name="T90" fmla="*/ 480 w 616"/>
                <a:gd name="T91" fmla="*/ 417 h 834"/>
                <a:gd name="T92" fmla="*/ 470 w 616"/>
                <a:gd name="T93" fmla="*/ 458 h 834"/>
                <a:gd name="T94" fmla="*/ 470 w 616"/>
                <a:gd name="T95" fmla="*/ 467 h 834"/>
                <a:gd name="T96" fmla="*/ 470 w 616"/>
                <a:gd name="T97" fmla="*/ 474 h 834"/>
                <a:gd name="T98" fmla="*/ 470 w 616"/>
                <a:gd name="T99" fmla="*/ 492 h 834"/>
                <a:gd name="T100" fmla="*/ 470 w 616"/>
                <a:gd name="T101" fmla="*/ 499 h 834"/>
                <a:gd name="T102" fmla="*/ 471 w 616"/>
                <a:gd name="T103" fmla="*/ 502 h 834"/>
                <a:gd name="T104" fmla="*/ 471 w 616"/>
                <a:gd name="T105" fmla="*/ 504 h 834"/>
                <a:gd name="T106" fmla="*/ 471 w 616"/>
                <a:gd name="T107" fmla="*/ 508 h 834"/>
                <a:gd name="T108" fmla="*/ 473 w 616"/>
                <a:gd name="T109" fmla="*/ 525 h 834"/>
                <a:gd name="T110" fmla="*/ 473 w 616"/>
                <a:gd name="T111" fmla="*/ 527 h 834"/>
                <a:gd name="T112" fmla="*/ 475 w 616"/>
                <a:gd name="T113" fmla="*/ 531 h 834"/>
                <a:gd name="T114" fmla="*/ 532 w 616"/>
                <a:gd name="T115" fmla="*/ 594 h 834"/>
                <a:gd name="T116" fmla="*/ 608 w 616"/>
                <a:gd name="T117" fmla="*/ 635 h 834"/>
                <a:gd name="T118" fmla="*/ 616 w 616"/>
                <a:gd name="T119" fmla="*/ 667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6" h="834">
                  <a:moveTo>
                    <a:pt x="616" y="667"/>
                  </a:moveTo>
                  <a:cubicBezTo>
                    <a:pt x="616" y="667"/>
                    <a:pt x="543" y="834"/>
                    <a:pt x="537" y="834"/>
                  </a:cubicBezTo>
                  <a:cubicBezTo>
                    <a:pt x="532" y="834"/>
                    <a:pt x="449" y="797"/>
                    <a:pt x="449" y="797"/>
                  </a:cubicBezTo>
                  <a:cubicBezTo>
                    <a:pt x="397" y="808"/>
                    <a:pt x="397" y="808"/>
                    <a:pt x="397" y="808"/>
                  </a:cubicBezTo>
                  <a:cubicBezTo>
                    <a:pt x="365" y="792"/>
                    <a:pt x="365" y="792"/>
                    <a:pt x="365" y="792"/>
                  </a:cubicBezTo>
                  <a:cubicBezTo>
                    <a:pt x="318" y="797"/>
                    <a:pt x="318" y="797"/>
                    <a:pt x="318" y="797"/>
                  </a:cubicBezTo>
                  <a:cubicBezTo>
                    <a:pt x="308" y="756"/>
                    <a:pt x="308" y="756"/>
                    <a:pt x="308" y="756"/>
                  </a:cubicBezTo>
                  <a:cubicBezTo>
                    <a:pt x="287" y="730"/>
                    <a:pt x="287" y="730"/>
                    <a:pt x="287" y="730"/>
                  </a:cubicBezTo>
                  <a:cubicBezTo>
                    <a:pt x="240" y="724"/>
                    <a:pt x="240" y="724"/>
                    <a:pt x="240" y="724"/>
                  </a:cubicBezTo>
                  <a:cubicBezTo>
                    <a:pt x="198" y="756"/>
                    <a:pt x="198" y="756"/>
                    <a:pt x="198" y="756"/>
                  </a:cubicBezTo>
                  <a:cubicBezTo>
                    <a:pt x="110" y="724"/>
                    <a:pt x="110" y="724"/>
                    <a:pt x="110" y="724"/>
                  </a:cubicBezTo>
                  <a:cubicBezTo>
                    <a:pt x="78" y="724"/>
                    <a:pt x="78" y="724"/>
                    <a:pt x="78" y="724"/>
                  </a:cubicBezTo>
                  <a:cubicBezTo>
                    <a:pt x="47" y="672"/>
                    <a:pt x="47" y="672"/>
                    <a:pt x="47" y="672"/>
                  </a:cubicBezTo>
                  <a:cubicBezTo>
                    <a:pt x="63" y="657"/>
                    <a:pt x="63" y="657"/>
                    <a:pt x="63" y="657"/>
                  </a:cubicBezTo>
                  <a:cubicBezTo>
                    <a:pt x="157" y="605"/>
                    <a:pt x="157" y="605"/>
                    <a:pt x="157" y="605"/>
                  </a:cubicBezTo>
                  <a:cubicBezTo>
                    <a:pt x="114" y="570"/>
                    <a:pt x="114" y="570"/>
                    <a:pt x="114" y="570"/>
                  </a:cubicBezTo>
                  <a:cubicBezTo>
                    <a:pt x="104" y="563"/>
                    <a:pt x="104" y="563"/>
                    <a:pt x="104" y="563"/>
                  </a:cubicBezTo>
                  <a:cubicBezTo>
                    <a:pt x="104" y="526"/>
                    <a:pt x="104" y="526"/>
                    <a:pt x="104" y="526"/>
                  </a:cubicBezTo>
                  <a:cubicBezTo>
                    <a:pt x="47" y="490"/>
                    <a:pt x="47" y="490"/>
                    <a:pt x="47" y="490"/>
                  </a:cubicBezTo>
                  <a:cubicBezTo>
                    <a:pt x="52" y="464"/>
                    <a:pt x="52" y="464"/>
                    <a:pt x="52" y="464"/>
                  </a:cubicBezTo>
                  <a:cubicBezTo>
                    <a:pt x="31" y="443"/>
                    <a:pt x="31" y="443"/>
                    <a:pt x="31" y="443"/>
                  </a:cubicBezTo>
                  <a:cubicBezTo>
                    <a:pt x="52" y="422"/>
                    <a:pt x="52" y="422"/>
                    <a:pt x="52" y="422"/>
                  </a:cubicBezTo>
                  <a:cubicBezTo>
                    <a:pt x="73" y="443"/>
                    <a:pt x="73" y="443"/>
                    <a:pt x="73" y="443"/>
                  </a:cubicBezTo>
                  <a:cubicBezTo>
                    <a:pt x="84" y="417"/>
                    <a:pt x="84" y="417"/>
                    <a:pt x="84" y="417"/>
                  </a:cubicBezTo>
                  <a:cubicBezTo>
                    <a:pt x="0" y="328"/>
                    <a:pt x="0" y="328"/>
                    <a:pt x="0" y="328"/>
                  </a:cubicBezTo>
                  <a:cubicBezTo>
                    <a:pt x="21" y="312"/>
                    <a:pt x="21" y="312"/>
                    <a:pt x="21" y="312"/>
                  </a:cubicBezTo>
                  <a:cubicBezTo>
                    <a:pt x="31" y="281"/>
                    <a:pt x="31" y="281"/>
                    <a:pt x="31" y="281"/>
                  </a:cubicBezTo>
                  <a:cubicBezTo>
                    <a:pt x="5" y="234"/>
                    <a:pt x="5" y="234"/>
                    <a:pt x="5" y="234"/>
                  </a:cubicBezTo>
                  <a:cubicBezTo>
                    <a:pt x="11" y="198"/>
                    <a:pt x="11" y="198"/>
                    <a:pt x="11" y="198"/>
                  </a:cubicBezTo>
                  <a:cubicBezTo>
                    <a:pt x="73" y="203"/>
                    <a:pt x="73" y="203"/>
                    <a:pt x="73" y="203"/>
                  </a:cubicBezTo>
                  <a:cubicBezTo>
                    <a:pt x="131" y="166"/>
                    <a:pt x="131" y="166"/>
                    <a:pt x="131" y="166"/>
                  </a:cubicBezTo>
                  <a:cubicBezTo>
                    <a:pt x="131" y="104"/>
                    <a:pt x="131" y="104"/>
                    <a:pt x="131" y="104"/>
                  </a:cubicBezTo>
                  <a:cubicBezTo>
                    <a:pt x="82" y="27"/>
                    <a:pt x="82" y="27"/>
                    <a:pt x="82" y="27"/>
                  </a:cubicBezTo>
                  <a:cubicBezTo>
                    <a:pt x="136" y="31"/>
                    <a:pt x="136" y="31"/>
                    <a:pt x="136" y="31"/>
                  </a:cubicBezTo>
                  <a:cubicBezTo>
                    <a:pt x="151" y="5"/>
                    <a:pt x="151" y="5"/>
                    <a:pt x="151" y="5"/>
                  </a:cubicBezTo>
                  <a:cubicBezTo>
                    <a:pt x="151" y="5"/>
                    <a:pt x="193" y="15"/>
                    <a:pt x="198" y="15"/>
                  </a:cubicBezTo>
                  <a:cubicBezTo>
                    <a:pt x="256" y="15"/>
                    <a:pt x="256" y="15"/>
                    <a:pt x="256" y="15"/>
                  </a:cubicBezTo>
                  <a:cubicBezTo>
                    <a:pt x="256" y="15"/>
                    <a:pt x="261" y="0"/>
                    <a:pt x="266" y="0"/>
                  </a:cubicBezTo>
                  <a:cubicBezTo>
                    <a:pt x="297" y="0"/>
                    <a:pt x="297" y="0"/>
                    <a:pt x="297" y="0"/>
                  </a:cubicBezTo>
                  <a:cubicBezTo>
                    <a:pt x="297" y="41"/>
                    <a:pt x="297" y="41"/>
                    <a:pt x="297" y="41"/>
                  </a:cubicBezTo>
                  <a:cubicBezTo>
                    <a:pt x="297" y="41"/>
                    <a:pt x="292" y="104"/>
                    <a:pt x="297" y="109"/>
                  </a:cubicBezTo>
                  <a:cubicBezTo>
                    <a:pt x="303" y="114"/>
                    <a:pt x="397" y="292"/>
                    <a:pt x="397" y="292"/>
                  </a:cubicBezTo>
                  <a:cubicBezTo>
                    <a:pt x="402" y="354"/>
                    <a:pt x="402" y="354"/>
                    <a:pt x="402" y="354"/>
                  </a:cubicBezTo>
                  <a:cubicBezTo>
                    <a:pt x="402" y="354"/>
                    <a:pt x="438" y="359"/>
                    <a:pt x="443" y="359"/>
                  </a:cubicBezTo>
                  <a:cubicBezTo>
                    <a:pt x="449" y="359"/>
                    <a:pt x="480" y="385"/>
                    <a:pt x="480" y="385"/>
                  </a:cubicBezTo>
                  <a:cubicBezTo>
                    <a:pt x="480" y="417"/>
                    <a:pt x="480" y="417"/>
                    <a:pt x="480" y="417"/>
                  </a:cubicBezTo>
                  <a:cubicBezTo>
                    <a:pt x="470" y="458"/>
                    <a:pt x="470" y="458"/>
                    <a:pt x="470" y="458"/>
                  </a:cubicBezTo>
                  <a:cubicBezTo>
                    <a:pt x="470" y="458"/>
                    <a:pt x="470" y="462"/>
                    <a:pt x="470" y="467"/>
                  </a:cubicBezTo>
                  <a:cubicBezTo>
                    <a:pt x="470" y="469"/>
                    <a:pt x="470" y="471"/>
                    <a:pt x="470" y="474"/>
                  </a:cubicBezTo>
                  <a:cubicBezTo>
                    <a:pt x="470" y="479"/>
                    <a:pt x="470" y="486"/>
                    <a:pt x="470" y="492"/>
                  </a:cubicBezTo>
                  <a:cubicBezTo>
                    <a:pt x="470" y="494"/>
                    <a:pt x="470" y="497"/>
                    <a:pt x="470" y="499"/>
                  </a:cubicBezTo>
                  <a:cubicBezTo>
                    <a:pt x="471" y="500"/>
                    <a:pt x="471" y="501"/>
                    <a:pt x="471" y="502"/>
                  </a:cubicBezTo>
                  <a:cubicBezTo>
                    <a:pt x="471" y="502"/>
                    <a:pt x="471" y="503"/>
                    <a:pt x="471" y="504"/>
                  </a:cubicBezTo>
                  <a:cubicBezTo>
                    <a:pt x="471" y="505"/>
                    <a:pt x="471" y="506"/>
                    <a:pt x="471" y="508"/>
                  </a:cubicBezTo>
                  <a:cubicBezTo>
                    <a:pt x="471" y="514"/>
                    <a:pt x="472" y="521"/>
                    <a:pt x="473" y="525"/>
                  </a:cubicBezTo>
                  <a:cubicBezTo>
                    <a:pt x="473" y="526"/>
                    <a:pt x="473" y="526"/>
                    <a:pt x="473" y="527"/>
                  </a:cubicBezTo>
                  <a:cubicBezTo>
                    <a:pt x="474" y="529"/>
                    <a:pt x="474" y="531"/>
                    <a:pt x="475" y="531"/>
                  </a:cubicBezTo>
                  <a:cubicBezTo>
                    <a:pt x="480" y="537"/>
                    <a:pt x="532" y="594"/>
                    <a:pt x="532" y="594"/>
                  </a:cubicBezTo>
                  <a:cubicBezTo>
                    <a:pt x="608" y="635"/>
                    <a:pt x="608" y="635"/>
                    <a:pt x="608" y="635"/>
                  </a:cubicBezTo>
                  <a:lnTo>
                    <a:pt x="616" y="667"/>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69" name="หนองคาย">
              <a:extLst>
                <a:ext uri="{FF2B5EF4-FFF2-40B4-BE49-F238E27FC236}">
                  <a16:creationId xmlns:a16="http://schemas.microsoft.com/office/drawing/2014/main" id="{9021CD7F-5E8C-466D-AF02-8C2F32F522E0}"/>
                </a:ext>
              </a:extLst>
            </p:cNvPr>
            <p:cNvSpPr>
              <a:spLocks/>
            </p:cNvSpPr>
            <p:nvPr/>
          </p:nvSpPr>
          <p:spPr bwMode="auto">
            <a:xfrm>
              <a:off x="3709454" y="1816372"/>
              <a:ext cx="490133" cy="265184"/>
            </a:xfrm>
            <a:custGeom>
              <a:avLst/>
              <a:gdLst>
                <a:gd name="T0" fmla="*/ 1190 w 1194"/>
                <a:gd name="T1" fmla="*/ 415 h 653"/>
                <a:gd name="T2" fmla="*/ 1179 w 1194"/>
                <a:gd name="T3" fmla="*/ 434 h 653"/>
                <a:gd name="T4" fmla="*/ 1106 w 1194"/>
                <a:gd name="T5" fmla="*/ 450 h 653"/>
                <a:gd name="T6" fmla="*/ 986 w 1194"/>
                <a:gd name="T7" fmla="*/ 413 h 653"/>
                <a:gd name="T8" fmla="*/ 892 w 1194"/>
                <a:gd name="T9" fmla="*/ 382 h 653"/>
                <a:gd name="T10" fmla="*/ 824 w 1194"/>
                <a:gd name="T11" fmla="*/ 372 h 653"/>
                <a:gd name="T12" fmla="*/ 798 w 1194"/>
                <a:gd name="T13" fmla="*/ 450 h 653"/>
                <a:gd name="T14" fmla="*/ 709 w 1194"/>
                <a:gd name="T15" fmla="*/ 419 h 653"/>
                <a:gd name="T16" fmla="*/ 704 w 1194"/>
                <a:gd name="T17" fmla="*/ 492 h 653"/>
                <a:gd name="T18" fmla="*/ 652 w 1194"/>
                <a:gd name="T19" fmla="*/ 570 h 653"/>
                <a:gd name="T20" fmla="*/ 574 w 1194"/>
                <a:gd name="T21" fmla="*/ 653 h 653"/>
                <a:gd name="T22" fmla="*/ 516 w 1194"/>
                <a:gd name="T23" fmla="*/ 653 h 653"/>
                <a:gd name="T24" fmla="*/ 485 w 1194"/>
                <a:gd name="T25" fmla="*/ 570 h 653"/>
                <a:gd name="T26" fmla="*/ 355 w 1194"/>
                <a:gd name="T27" fmla="*/ 512 h 653"/>
                <a:gd name="T28" fmla="*/ 292 w 1194"/>
                <a:gd name="T29" fmla="*/ 419 h 653"/>
                <a:gd name="T30" fmla="*/ 209 w 1194"/>
                <a:gd name="T31" fmla="*/ 346 h 653"/>
                <a:gd name="T32" fmla="*/ 83 w 1194"/>
                <a:gd name="T33" fmla="*/ 283 h 653"/>
                <a:gd name="T34" fmla="*/ 5 w 1194"/>
                <a:gd name="T35" fmla="*/ 222 h 653"/>
                <a:gd name="T36" fmla="*/ 0 w 1194"/>
                <a:gd name="T37" fmla="*/ 153 h 653"/>
                <a:gd name="T38" fmla="*/ 39 w 1194"/>
                <a:gd name="T39" fmla="*/ 80 h 653"/>
                <a:gd name="T40" fmla="*/ 61 w 1194"/>
                <a:gd name="T41" fmla="*/ 92 h 653"/>
                <a:gd name="T42" fmla="*/ 105 w 1194"/>
                <a:gd name="T43" fmla="*/ 144 h 653"/>
                <a:gd name="T44" fmla="*/ 205 w 1194"/>
                <a:gd name="T45" fmla="*/ 232 h 653"/>
                <a:gd name="T46" fmla="*/ 337 w 1194"/>
                <a:gd name="T47" fmla="*/ 308 h 653"/>
                <a:gd name="T48" fmla="*/ 489 w 1194"/>
                <a:gd name="T49" fmla="*/ 376 h 653"/>
                <a:gd name="T50" fmla="*/ 501 w 1194"/>
                <a:gd name="T51" fmla="*/ 432 h 653"/>
                <a:gd name="T52" fmla="*/ 561 w 1194"/>
                <a:gd name="T53" fmla="*/ 448 h 653"/>
                <a:gd name="T54" fmla="*/ 585 w 1194"/>
                <a:gd name="T55" fmla="*/ 396 h 653"/>
                <a:gd name="T56" fmla="*/ 629 w 1194"/>
                <a:gd name="T57" fmla="*/ 344 h 653"/>
                <a:gd name="T58" fmla="*/ 841 w 1194"/>
                <a:gd name="T59" fmla="*/ 308 h 653"/>
                <a:gd name="T60" fmla="*/ 893 w 1194"/>
                <a:gd name="T61" fmla="*/ 188 h 653"/>
                <a:gd name="T62" fmla="*/ 977 w 1194"/>
                <a:gd name="T63" fmla="*/ 40 h 653"/>
                <a:gd name="T64" fmla="*/ 1095 w 1194"/>
                <a:gd name="T65" fmla="*/ 1 h 653"/>
                <a:gd name="T66" fmla="*/ 1090 w 1194"/>
                <a:gd name="T67" fmla="*/ 48 h 653"/>
                <a:gd name="T68" fmla="*/ 1142 w 1194"/>
                <a:gd name="T69" fmla="*/ 137 h 653"/>
                <a:gd name="T70" fmla="*/ 1132 w 1194"/>
                <a:gd name="T71" fmla="*/ 246 h 653"/>
                <a:gd name="T72" fmla="*/ 1179 w 1194"/>
                <a:gd name="T73" fmla="*/ 252 h 653"/>
                <a:gd name="T74" fmla="*/ 1183 w 1194"/>
                <a:gd name="T75" fmla="*/ 290 h 653"/>
                <a:gd name="T76" fmla="*/ 1194 w 1194"/>
                <a:gd name="T77" fmla="*/ 398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4" h="653">
                  <a:moveTo>
                    <a:pt x="1194" y="398"/>
                  </a:moveTo>
                  <a:cubicBezTo>
                    <a:pt x="1194" y="400"/>
                    <a:pt x="1192" y="407"/>
                    <a:pt x="1190" y="415"/>
                  </a:cubicBezTo>
                  <a:cubicBezTo>
                    <a:pt x="1181" y="433"/>
                    <a:pt x="1181" y="433"/>
                    <a:pt x="1181" y="433"/>
                  </a:cubicBezTo>
                  <a:cubicBezTo>
                    <a:pt x="1180" y="434"/>
                    <a:pt x="1179" y="434"/>
                    <a:pt x="1179" y="434"/>
                  </a:cubicBezTo>
                  <a:cubicBezTo>
                    <a:pt x="1173" y="434"/>
                    <a:pt x="1153" y="408"/>
                    <a:pt x="1142" y="413"/>
                  </a:cubicBezTo>
                  <a:cubicBezTo>
                    <a:pt x="1132" y="419"/>
                    <a:pt x="1106" y="450"/>
                    <a:pt x="1106" y="450"/>
                  </a:cubicBezTo>
                  <a:cubicBezTo>
                    <a:pt x="1038" y="382"/>
                    <a:pt x="1038" y="382"/>
                    <a:pt x="1038" y="382"/>
                  </a:cubicBezTo>
                  <a:cubicBezTo>
                    <a:pt x="986" y="413"/>
                    <a:pt x="986" y="413"/>
                    <a:pt x="986" y="413"/>
                  </a:cubicBezTo>
                  <a:cubicBezTo>
                    <a:pt x="986" y="413"/>
                    <a:pt x="975" y="445"/>
                    <a:pt x="960" y="450"/>
                  </a:cubicBezTo>
                  <a:cubicBezTo>
                    <a:pt x="944" y="455"/>
                    <a:pt x="892" y="382"/>
                    <a:pt x="892" y="382"/>
                  </a:cubicBezTo>
                  <a:cubicBezTo>
                    <a:pt x="840" y="387"/>
                    <a:pt x="840" y="387"/>
                    <a:pt x="840" y="387"/>
                  </a:cubicBezTo>
                  <a:cubicBezTo>
                    <a:pt x="824" y="372"/>
                    <a:pt x="824" y="372"/>
                    <a:pt x="824" y="372"/>
                  </a:cubicBezTo>
                  <a:cubicBezTo>
                    <a:pt x="814" y="424"/>
                    <a:pt x="814" y="424"/>
                    <a:pt x="814" y="424"/>
                  </a:cubicBezTo>
                  <a:cubicBezTo>
                    <a:pt x="798" y="450"/>
                    <a:pt x="798" y="450"/>
                    <a:pt x="798" y="450"/>
                  </a:cubicBezTo>
                  <a:cubicBezTo>
                    <a:pt x="746" y="398"/>
                    <a:pt x="746" y="398"/>
                    <a:pt x="746" y="398"/>
                  </a:cubicBezTo>
                  <a:cubicBezTo>
                    <a:pt x="709" y="419"/>
                    <a:pt x="709" y="419"/>
                    <a:pt x="709" y="419"/>
                  </a:cubicBezTo>
                  <a:cubicBezTo>
                    <a:pt x="683" y="466"/>
                    <a:pt x="683" y="466"/>
                    <a:pt x="683" y="466"/>
                  </a:cubicBezTo>
                  <a:cubicBezTo>
                    <a:pt x="704" y="492"/>
                    <a:pt x="704" y="492"/>
                    <a:pt x="704" y="492"/>
                  </a:cubicBezTo>
                  <a:cubicBezTo>
                    <a:pt x="683" y="570"/>
                    <a:pt x="683" y="570"/>
                    <a:pt x="683" y="570"/>
                  </a:cubicBezTo>
                  <a:cubicBezTo>
                    <a:pt x="652" y="570"/>
                    <a:pt x="652" y="570"/>
                    <a:pt x="652" y="570"/>
                  </a:cubicBezTo>
                  <a:cubicBezTo>
                    <a:pt x="631" y="627"/>
                    <a:pt x="631" y="627"/>
                    <a:pt x="631" y="627"/>
                  </a:cubicBezTo>
                  <a:cubicBezTo>
                    <a:pt x="574" y="653"/>
                    <a:pt x="574" y="653"/>
                    <a:pt x="574" y="653"/>
                  </a:cubicBezTo>
                  <a:cubicBezTo>
                    <a:pt x="553" y="638"/>
                    <a:pt x="553" y="638"/>
                    <a:pt x="553" y="638"/>
                  </a:cubicBezTo>
                  <a:cubicBezTo>
                    <a:pt x="553" y="638"/>
                    <a:pt x="522" y="653"/>
                    <a:pt x="516" y="653"/>
                  </a:cubicBezTo>
                  <a:cubicBezTo>
                    <a:pt x="511" y="653"/>
                    <a:pt x="464" y="632"/>
                    <a:pt x="464" y="632"/>
                  </a:cubicBezTo>
                  <a:cubicBezTo>
                    <a:pt x="485" y="570"/>
                    <a:pt x="485" y="570"/>
                    <a:pt x="485" y="570"/>
                  </a:cubicBezTo>
                  <a:cubicBezTo>
                    <a:pt x="422" y="518"/>
                    <a:pt x="422" y="518"/>
                    <a:pt x="422" y="518"/>
                  </a:cubicBezTo>
                  <a:cubicBezTo>
                    <a:pt x="355" y="512"/>
                    <a:pt x="355" y="512"/>
                    <a:pt x="355" y="512"/>
                  </a:cubicBezTo>
                  <a:cubicBezTo>
                    <a:pt x="334" y="450"/>
                    <a:pt x="334" y="450"/>
                    <a:pt x="334" y="450"/>
                  </a:cubicBezTo>
                  <a:cubicBezTo>
                    <a:pt x="292" y="419"/>
                    <a:pt x="292" y="419"/>
                    <a:pt x="292" y="419"/>
                  </a:cubicBezTo>
                  <a:cubicBezTo>
                    <a:pt x="292" y="382"/>
                    <a:pt x="292" y="382"/>
                    <a:pt x="292" y="382"/>
                  </a:cubicBezTo>
                  <a:cubicBezTo>
                    <a:pt x="209" y="346"/>
                    <a:pt x="209" y="346"/>
                    <a:pt x="209" y="346"/>
                  </a:cubicBezTo>
                  <a:cubicBezTo>
                    <a:pt x="151" y="273"/>
                    <a:pt x="151" y="273"/>
                    <a:pt x="151" y="273"/>
                  </a:cubicBezTo>
                  <a:cubicBezTo>
                    <a:pt x="83" y="283"/>
                    <a:pt x="83" y="283"/>
                    <a:pt x="83" y="283"/>
                  </a:cubicBezTo>
                  <a:cubicBezTo>
                    <a:pt x="36" y="231"/>
                    <a:pt x="36" y="231"/>
                    <a:pt x="36" y="231"/>
                  </a:cubicBezTo>
                  <a:cubicBezTo>
                    <a:pt x="5" y="222"/>
                    <a:pt x="5" y="222"/>
                    <a:pt x="5" y="222"/>
                  </a:cubicBezTo>
                  <a:cubicBezTo>
                    <a:pt x="0" y="220"/>
                    <a:pt x="0" y="220"/>
                    <a:pt x="0" y="220"/>
                  </a:cubicBezTo>
                  <a:cubicBezTo>
                    <a:pt x="0" y="153"/>
                    <a:pt x="0" y="153"/>
                    <a:pt x="0" y="153"/>
                  </a:cubicBezTo>
                  <a:cubicBezTo>
                    <a:pt x="42" y="132"/>
                    <a:pt x="42" y="132"/>
                    <a:pt x="42" y="132"/>
                  </a:cubicBezTo>
                  <a:cubicBezTo>
                    <a:pt x="39" y="80"/>
                    <a:pt x="39" y="80"/>
                    <a:pt x="39" y="80"/>
                  </a:cubicBezTo>
                  <a:cubicBezTo>
                    <a:pt x="53" y="80"/>
                    <a:pt x="53" y="80"/>
                    <a:pt x="53" y="80"/>
                  </a:cubicBezTo>
                  <a:cubicBezTo>
                    <a:pt x="61" y="92"/>
                    <a:pt x="61" y="92"/>
                    <a:pt x="61" y="92"/>
                  </a:cubicBezTo>
                  <a:cubicBezTo>
                    <a:pt x="105" y="100"/>
                    <a:pt x="105" y="100"/>
                    <a:pt x="105" y="100"/>
                  </a:cubicBezTo>
                  <a:cubicBezTo>
                    <a:pt x="105" y="144"/>
                    <a:pt x="105" y="144"/>
                    <a:pt x="105" y="144"/>
                  </a:cubicBezTo>
                  <a:cubicBezTo>
                    <a:pt x="110" y="148"/>
                    <a:pt x="110" y="148"/>
                    <a:pt x="110" y="148"/>
                  </a:cubicBezTo>
                  <a:cubicBezTo>
                    <a:pt x="205" y="232"/>
                    <a:pt x="205" y="232"/>
                    <a:pt x="205" y="232"/>
                  </a:cubicBezTo>
                  <a:cubicBezTo>
                    <a:pt x="257" y="240"/>
                    <a:pt x="257" y="240"/>
                    <a:pt x="257" y="240"/>
                  </a:cubicBezTo>
                  <a:cubicBezTo>
                    <a:pt x="337" y="308"/>
                    <a:pt x="337" y="308"/>
                    <a:pt x="337" y="308"/>
                  </a:cubicBezTo>
                  <a:cubicBezTo>
                    <a:pt x="489" y="328"/>
                    <a:pt x="489" y="328"/>
                    <a:pt x="489" y="328"/>
                  </a:cubicBezTo>
                  <a:cubicBezTo>
                    <a:pt x="489" y="376"/>
                    <a:pt x="489" y="376"/>
                    <a:pt x="489" y="376"/>
                  </a:cubicBezTo>
                  <a:cubicBezTo>
                    <a:pt x="461" y="432"/>
                    <a:pt x="461" y="432"/>
                    <a:pt x="461" y="432"/>
                  </a:cubicBezTo>
                  <a:cubicBezTo>
                    <a:pt x="501" y="432"/>
                    <a:pt x="501" y="432"/>
                    <a:pt x="501" y="432"/>
                  </a:cubicBezTo>
                  <a:cubicBezTo>
                    <a:pt x="537" y="468"/>
                    <a:pt x="537" y="468"/>
                    <a:pt x="537" y="468"/>
                  </a:cubicBezTo>
                  <a:cubicBezTo>
                    <a:pt x="561" y="448"/>
                    <a:pt x="561" y="448"/>
                    <a:pt x="561" y="448"/>
                  </a:cubicBezTo>
                  <a:cubicBezTo>
                    <a:pt x="545" y="416"/>
                    <a:pt x="545" y="416"/>
                    <a:pt x="545" y="416"/>
                  </a:cubicBezTo>
                  <a:cubicBezTo>
                    <a:pt x="585" y="396"/>
                    <a:pt x="585" y="396"/>
                    <a:pt x="585" y="396"/>
                  </a:cubicBezTo>
                  <a:cubicBezTo>
                    <a:pt x="617" y="376"/>
                    <a:pt x="617" y="376"/>
                    <a:pt x="617" y="376"/>
                  </a:cubicBezTo>
                  <a:cubicBezTo>
                    <a:pt x="629" y="344"/>
                    <a:pt x="629" y="344"/>
                    <a:pt x="629" y="344"/>
                  </a:cubicBezTo>
                  <a:cubicBezTo>
                    <a:pt x="781" y="276"/>
                    <a:pt x="781" y="276"/>
                    <a:pt x="781" y="276"/>
                  </a:cubicBezTo>
                  <a:cubicBezTo>
                    <a:pt x="841" y="308"/>
                    <a:pt x="841" y="308"/>
                    <a:pt x="841" y="308"/>
                  </a:cubicBezTo>
                  <a:cubicBezTo>
                    <a:pt x="893" y="268"/>
                    <a:pt x="893" y="268"/>
                    <a:pt x="893" y="268"/>
                  </a:cubicBezTo>
                  <a:cubicBezTo>
                    <a:pt x="893" y="188"/>
                    <a:pt x="893" y="188"/>
                    <a:pt x="893" y="188"/>
                  </a:cubicBezTo>
                  <a:cubicBezTo>
                    <a:pt x="957" y="120"/>
                    <a:pt x="957" y="120"/>
                    <a:pt x="957" y="120"/>
                  </a:cubicBezTo>
                  <a:cubicBezTo>
                    <a:pt x="977" y="40"/>
                    <a:pt x="977" y="40"/>
                    <a:pt x="977" y="40"/>
                  </a:cubicBezTo>
                  <a:cubicBezTo>
                    <a:pt x="1092" y="0"/>
                    <a:pt x="1092" y="0"/>
                    <a:pt x="1092" y="0"/>
                  </a:cubicBezTo>
                  <a:cubicBezTo>
                    <a:pt x="1095" y="1"/>
                    <a:pt x="1095" y="1"/>
                    <a:pt x="1095" y="1"/>
                  </a:cubicBezTo>
                  <a:cubicBezTo>
                    <a:pt x="1048" y="38"/>
                    <a:pt x="1048" y="38"/>
                    <a:pt x="1048" y="38"/>
                  </a:cubicBezTo>
                  <a:cubicBezTo>
                    <a:pt x="1090" y="48"/>
                    <a:pt x="1090" y="48"/>
                    <a:pt x="1090" y="48"/>
                  </a:cubicBezTo>
                  <a:cubicBezTo>
                    <a:pt x="1137" y="100"/>
                    <a:pt x="1137" y="100"/>
                    <a:pt x="1137" y="100"/>
                  </a:cubicBezTo>
                  <a:cubicBezTo>
                    <a:pt x="1142" y="137"/>
                    <a:pt x="1142" y="137"/>
                    <a:pt x="1142" y="137"/>
                  </a:cubicBezTo>
                  <a:cubicBezTo>
                    <a:pt x="1106" y="168"/>
                    <a:pt x="1106" y="168"/>
                    <a:pt x="1106" y="168"/>
                  </a:cubicBezTo>
                  <a:cubicBezTo>
                    <a:pt x="1132" y="246"/>
                    <a:pt x="1132" y="246"/>
                    <a:pt x="1132" y="246"/>
                  </a:cubicBezTo>
                  <a:cubicBezTo>
                    <a:pt x="1162" y="250"/>
                    <a:pt x="1162" y="250"/>
                    <a:pt x="1162" y="250"/>
                  </a:cubicBezTo>
                  <a:cubicBezTo>
                    <a:pt x="1179" y="252"/>
                    <a:pt x="1179" y="252"/>
                    <a:pt x="1179" y="252"/>
                  </a:cubicBezTo>
                  <a:cubicBezTo>
                    <a:pt x="1179" y="288"/>
                    <a:pt x="1179" y="288"/>
                    <a:pt x="1179" y="288"/>
                  </a:cubicBezTo>
                  <a:cubicBezTo>
                    <a:pt x="1183" y="290"/>
                    <a:pt x="1183" y="290"/>
                    <a:pt x="1183" y="290"/>
                  </a:cubicBezTo>
                  <a:cubicBezTo>
                    <a:pt x="1179" y="304"/>
                    <a:pt x="1179" y="304"/>
                    <a:pt x="1179" y="304"/>
                  </a:cubicBezTo>
                  <a:cubicBezTo>
                    <a:pt x="1179" y="304"/>
                    <a:pt x="1194" y="393"/>
                    <a:pt x="1194" y="398"/>
                  </a:cubicBezTo>
                </a:path>
              </a:pathLst>
            </a:custGeom>
            <a:solidFill>
              <a:srgbClr val="83D3D4">
                <a:lumMod val="40000"/>
                <a:lumOff val="60000"/>
              </a:srgbClr>
            </a:solidFill>
            <a:ln w="3175">
              <a:solidFill>
                <a:sysClr val="windowText" lastClr="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70" name="ศรีสะเกษ">
              <a:extLst>
                <a:ext uri="{FF2B5EF4-FFF2-40B4-BE49-F238E27FC236}">
                  <a16:creationId xmlns:a16="http://schemas.microsoft.com/office/drawing/2014/main" id="{854274B9-E083-4228-9902-E187407D8799}"/>
                </a:ext>
              </a:extLst>
            </p:cNvPr>
            <p:cNvSpPr>
              <a:spLocks/>
            </p:cNvSpPr>
            <p:nvPr/>
          </p:nvSpPr>
          <p:spPr bwMode="auto">
            <a:xfrm>
              <a:off x="4376987" y="2847845"/>
              <a:ext cx="341996" cy="457213"/>
            </a:xfrm>
            <a:custGeom>
              <a:avLst/>
              <a:gdLst>
                <a:gd name="T0" fmla="*/ 803 w 835"/>
                <a:gd name="T1" fmla="*/ 918 h 1123"/>
                <a:gd name="T2" fmla="*/ 819 w 835"/>
                <a:gd name="T3" fmla="*/ 1017 h 1123"/>
                <a:gd name="T4" fmla="*/ 766 w 835"/>
                <a:gd name="T5" fmla="*/ 1047 h 1123"/>
                <a:gd name="T6" fmla="*/ 698 w 835"/>
                <a:gd name="T7" fmla="*/ 1043 h 1123"/>
                <a:gd name="T8" fmla="*/ 622 w 835"/>
                <a:gd name="T9" fmla="*/ 1055 h 1123"/>
                <a:gd name="T10" fmla="*/ 562 w 835"/>
                <a:gd name="T11" fmla="*/ 1115 h 1123"/>
                <a:gd name="T12" fmla="*/ 494 w 835"/>
                <a:gd name="T13" fmla="*/ 1115 h 1123"/>
                <a:gd name="T14" fmla="*/ 382 w 835"/>
                <a:gd name="T15" fmla="*/ 1095 h 1123"/>
                <a:gd name="T16" fmla="*/ 290 w 835"/>
                <a:gd name="T17" fmla="*/ 1095 h 1123"/>
                <a:gd name="T18" fmla="*/ 246 w 835"/>
                <a:gd name="T19" fmla="*/ 1079 h 1123"/>
                <a:gd name="T20" fmla="*/ 206 w 835"/>
                <a:gd name="T21" fmla="*/ 1087 h 1123"/>
                <a:gd name="T22" fmla="*/ 154 w 835"/>
                <a:gd name="T23" fmla="*/ 1123 h 1123"/>
                <a:gd name="T24" fmla="*/ 120 w 835"/>
                <a:gd name="T25" fmla="*/ 1085 h 1123"/>
                <a:gd name="T26" fmla="*/ 110 w 835"/>
                <a:gd name="T27" fmla="*/ 970 h 1123"/>
                <a:gd name="T28" fmla="*/ 131 w 835"/>
                <a:gd name="T29" fmla="*/ 902 h 1123"/>
                <a:gd name="T30" fmla="*/ 78 w 835"/>
                <a:gd name="T31" fmla="*/ 777 h 1123"/>
                <a:gd name="T32" fmla="*/ 0 w 835"/>
                <a:gd name="T33" fmla="*/ 683 h 1123"/>
                <a:gd name="T34" fmla="*/ 58 w 835"/>
                <a:gd name="T35" fmla="*/ 563 h 1123"/>
                <a:gd name="T36" fmla="*/ 73 w 835"/>
                <a:gd name="T37" fmla="*/ 417 h 1123"/>
                <a:gd name="T38" fmla="*/ 58 w 835"/>
                <a:gd name="T39" fmla="*/ 313 h 1123"/>
                <a:gd name="T40" fmla="*/ 167 w 835"/>
                <a:gd name="T41" fmla="*/ 187 h 1123"/>
                <a:gd name="T42" fmla="*/ 99 w 835"/>
                <a:gd name="T43" fmla="*/ 151 h 1123"/>
                <a:gd name="T44" fmla="*/ 73 w 835"/>
                <a:gd name="T45" fmla="*/ 141 h 1123"/>
                <a:gd name="T46" fmla="*/ 84 w 835"/>
                <a:gd name="T47" fmla="*/ 109 h 1123"/>
                <a:gd name="T48" fmla="*/ 157 w 835"/>
                <a:gd name="T49" fmla="*/ 21 h 1123"/>
                <a:gd name="T50" fmla="*/ 192 w 835"/>
                <a:gd name="T51" fmla="*/ 7 h 1123"/>
                <a:gd name="T52" fmla="*/ 198 w 835"/>
                <a:gd name="T53" fmla="*/ 52 h 1123"/>
                <a:gd name="T54" fmla="*/ 292 w 835"/>
                <a:gd name="T55" fmla="*/ 135 h 1123"/>
                <a:gd name="T56" fmla="*/ 386 w 835"/>
                <a:gd name="T57" fmla="*/ 214 h 1123"/>
                <a:gd name="T58" fmla="*/ 428 w 835"/>
                <a:gd name="T59" fmla="*/ 250 h 1123"/>
                <a:gd name="T60" fmla="*/ 444 w 835"/>
                <a:gd name="T61" fmla="*/ 255 h 1123"/>
                <a:gd name="T62" fmla="*/ 584 w 835"/>
                <a:gd name="T63" fmla="*/ 297 h 1123"/>
                <a:gd name="T64" fmla="*/ 702 w 835"/>
                <a:gd name="T65" fmla="*/ 332 h 1123"/>
                <a:gd name="T66" fmla="*/ 715 w 835"/>
                <a:gd name="T67" fmla="*/ 386 h 1123"/>
                <a:gd name="T68" fmla="*/ 689 w 835"/>
                <a:gd name="T69" fmla="*/ 459 h 1123"/>
                <a:gd name="T70" fmla="*/ 694 w 835"/>
                <a:gd name="T71" fmla="*/ 568 h 1123"/>
                <a:gd name="T72" fmla="*/ 809 w 835"/>
                <a:gd name="T73" fmla="*/ 641 h 1123"/>
                <a:gd name="T74" fmla="*/ 835 w 835"/>
                <a:gd name="T75" fmla="*/ 78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35" h="1123">
                  <a:moveTo>
                    <a:pt x="835" y="834"/>
                  </a:moveTo>
                  <a:cubicBezTo>
                    <a:pt x="803" y="918"/>
                    <a:pt x="803" y="918"/>
                    <a:pt x="803" y="918"/>
                  </a:cubicBezTo>
                  <a:cubicBezTo>
                    <a:pt x="835" y="959"/>
                    <a:pt x="835" y="959"/>
                    <a:pt x="835" y="959"/>
                  </a:cubicBezTo>
                  <a:cubicBezTo>
                    <a:pt x="819" y="1017"/>
                    <a:pt x="819" y="1017"/>
                    <a:pt x="819" y="1017"/>
                  </a:cubicBezTo>
                  <a:cubicBezTo>
                    <a:pt x="824" y="1043"/>
                    <a:pt x="824" y="1043"/>
                    <a:pt x="824" y="1043"/>
                  </a:cubicBezTo>
                  <a:cubicBezTo>
                    <a:pt x="766" y="1047"/>
                    <a:pt x="766" y="1047"/>
                    <a:pt x="766" y="1047"/>
                  </a:cubicBezTo>
                  <a:cubicBezTo>
                    <a:pt x="766" y="1047"/>
                    <a:pt x="730" y="1071"/>
                    <a:pt x="730" y="1067"/>
                  </a:cubicBezTo>
                  <a:cubicBezTo>
                    <a:pt x="730" y="1063"/>
                    <a:pt x="698" y="1043"/>
                    <a:pt x="698" y="1043"/>
                  </a:cubicBezTo>
                  <a:cubicBezTo>
                    <a:pt x="698" y="1043"/>
                    <a:pt x="678" y="1067"/>
                    <a:pt x="674" y="1067"/>
                  </a:cubicBezTo>
                  <a:cubicBezTo>
                    <a:pt x="670" y="1067"/>
                    <a:pt x="622" y="1055"/>
                    <a:pt x="622" y="1055"/>
                  </a:cubicBezTo>
                  <a:cubicBezTo>
                    <a:pt x="594" y="1115"/>
                    <a:pt x="594" y="1115"/>
                    <a:pt x="594" y="1115"/>
                  </a:cubicBezTo>
                  <a:cubicBezTo>
                    <a:pt x="594" y="1115"/>
                    <a:pt x="566" y="1119"/>
                    <a:pt x="562" y="1115"/>
                  </a:cubicBezTo>
                  <a:cubicBezTo>
                    <a:pt x="558" y="1111"/>
                    <a:pt x="522" y="1079"/>
                    <a:pt x="522" y="1079"/>
                  </a:cubicBezTo>
                  <a:cubicBezTo>
                    <a:pt x="494" y="1115"/>
                    <a:pt x="494" y="1115"/>
                    <a:pt x="494" y="1115"/>
                  </a:cubicBezTo>
                  <a:cubicBezTo>
                    <a:pt x="458" y="1095"/>
                    <a:pt x="458" y="1095"/>
                    <a:pt x="458" y="1095"/>
                  </a:cubicBezTo>
                  <a:cubicBezTo>
                    <a:pt x="382" y="1095"/>
                    <a:pt x="382" y="1095"/>
                    <a:pt x="382" y="1095"/>
                  </a:cubicBezTo>
                  <a:cubicBezTo>
                    <a:pt x="326" y="1059"/>
                    <a:pt x="326" y="1059"/>
                    <a:pt x="326" y="1059"/>
                  </a:cubicBezTo>
                  <a:cubicBezTo>
                    <a:pt x="290" y="1095"/>
                    <a:pt x="290" y="1095"/>
                    <a:pt x="290" y="1095"/>
                  </a:cubicBezTo>
                  <a:cubicBezTo>
                    <a:pt x="259" y="1083"/>
                    <a:pt x="259" y="1083"/>
                    <a:pt x="259" y="1083"/>
                  </a:cubicBezTo>
                  <a:cubicBezTo>
                    <a:pt x="246" y="1079"/>
                    <a:pt x="246" y="1079"/>
                    <a:pt x="246" y="1079"/>
                  </a:cubicBezTo>
                  <a:cubicBezTo>
                    <a:pt x="222" y="1111"/>
                    <a:pt x="222" y="1111"/>
                    <a:pt x="222" y="1111"/>
                  </a:cubicBezTo>
                  <a:cubicBezTo>
                    <a:pt x="206" y="1087"/>
                    <a:pt x="206" y="1087"/>
                    <a:pt x="206" y="1087"/>
                  </a:cubicBezTo>
                  <a:cubicBezTo>
                    <a:pt x="178" y="1087"/>
                    <a:pt x="178" y="1087"/>
                    <a:pt x="178" y="1087"/>
                  </a:cubicBezTo>
                  <a:cubicBezTo>
                    <a:pt x="154" y="1123"/>
                    <a:pt x="154" y="1123"/>
                    <a:pt x="154" y="1123"/>
                  </a:cubicBezTo>
                  <a:cubicBezTo>
                    <a:pt x="128" y="1123"/>
                    <a:pt x="128" y="1123"/>
                    <a:pt x="128" y="1123"/>
                  </a:cubicBezTo>
                  <a:cubicBezTo>
                    <a:pt x="120" y="1085"/>
                    <a:pt x="120" y="1085"/>
                    <a:pt x="120" y="1085"/>
                  </a:cubicBezTo>
                  <a:cubicBezTo>
                    <a:pt x="131" y="996"/>
                    <a:pt x="131" y="996"/>
                    <a:pt x="131" y="996"/>
                  </a:cubicBezTo>
                  <a:cubicBezTo>
                    <a:pt x="110" y="970"/>
                    <a:pt x="110" y="970"/>
                    <a:pt x="110" y="970"/>
                  </a:cubicBezTo>
                  <a:cubicBezTo>
                    <a:pt x="110" y="928"/>
                    <a:pt x="110" y="928"/>
                    <a:pt x="110" y="928"/>
                  </a:cubicBezTo>
                  <a:cubicBezTo>
                    <a:pt x="131" y="902"/>
                    <a:pt x="131" y="902"/>
                    <a:pt x="131" y="902"/>
                  </a:cubicBezTo>
                  <a:cubicBezTo>
                    <a:pt x="131" y="813"/>
                    <a:pt x="131" y="813"/>
                    <a:pt x="131" y="813"/>
                  </a:cubicBezTo>
                  <a:cubicBezTo>
                    <a:pt x="78" y="777"/>
                    <a:pt x="78" y="777"/>
                    <a:pt x="78" y="777"/>
                  </a:cubicBezTo>
                  <a:cubicBezTo>
                    <a:pt x="78" y="714"/>
                    <a:pt x="78" y="714"/>
                    <a:pt x="78" y="714"/>
                  </a:cubicBezTo>
                  <a:cubicBezTo>
                    <a:pt x="0" y="683"/>
                    <a:pt x="0" y="683"/>
                    <a:pt x="0" y="683"/>
                  </a:cubicBezTo>
                  <a:cubicBezTo>
                    <a:pt x="0" y="652"/>
                    <a:pt x="0" y="652"/>
                    <a:pt x="0" y="652"/>
                  </a:cubicBezTo>
                  <a:cubicBezTo>
                    <a:pt x="58" y="563"/>
                    <a:pt x="58" y="563"/>
                    <a:pt x="58" y="563"/>
                  </a:cubicBezTo>
                  <a:cubicBezTo>
                    <a:pt x="94" y="459"/>
                    <a:pt x="94" y="459"/>
                    <a:pt x="94" y="459"/>
                  </a:cubicBezTo>
                  <a:cubicBezTo>
                    <a:pt x="73" y="417"/>
                    <a:pt x="73" y="417"/>
                    <a:pt x="73" y="417"/>
                  </a:cubicBezTo>
                  <a:cubicBezTo>
                    <a:pt x="68" y="344"/>
                    <a:pt x="68" y="344"/>
                    <a:pt x="68" y="344"/>
                  </a:cubicBezTo>
                  <a:cubicBezTo>
                    <a:pt x="58" y="313"/>
                    <a:pt x="58" y="313"/>
                    <a:pt x="58" y="313"/>
                  </a:cubicBezTo>
                  <a:cubicBezTo>
                    <a:pt x="105" y="219"/>
                    <a:pt x="105" y="219"/>
                    <a:pt x="105" y="219"/>
                  </a:cubicBezTo>
                  <a:cubicBezTo>
                    <a:pt x="167" y="187"/>
                    <a:pt x="167" y="187"/>
                    <a:pt x="167" y="187"/>
                  </a:cubicBezTo>
                  <a:cubicBezTo>
                    <a:pt x="167" y="187"/>
                    <a:pt x="141" y="151"/>
                    <a:pt x="131" y="151"/>
                  </a:cubicBezTo>
                  <a:cubicBezTo>
                    <a:pt x="99" y="151"/>
                    <a:pt x="99" y="151"/>
                    <a:pt x="99" y="151"/>
                  </a:cubicBezTo>
                  <a:cubicBezTo>
                    <a:pt x="84" y="161"/>
                    <a:pt x="84" y="161"/>
                    <a:pt x="84" y="161"/>
                  </a:cubicBezTo>
                  <a:cubicBezTo>
                    <a:pt x="73" y="141"/>
                    <a:pt x="73" y="141"/>
                    <a:pt x="73" y="141"/>
                  </a:cubicBezTo>
                  <a:cubicBezTo>
                    <a:pt x="75" y="136"/>
                    <a:pt x="75" y="136"/>
                    <a:pt x="75" y="136"/>
                  </a:cubicBezTo>
                  <a:cubicBezTo>
                    <a:pt x="84" y="109"/>
                    <a:pt x="84" y="109"/>
                    <a:pt x="84" y="109"/>
                  </a:cubicBezTo>
                  <a:cubicBezTo>
                    <a:pt x="124" y="60"/>
                    <a:pt x="124" y="60"/>
                    <a:pt x="124" y="60"/>
                  </a:cubicBezTo>
                  <a:cubicBezTo>
                    <a:pt x="157" y="21"/>
                    <a:pt x="157" y="21"/>
                    <a:pt x="157" y="21"/>
                  </a:cubicBezTo>
                  <a:cubicBezTo>
                    <a:pt x="188" y="0"/>
                    <a:pt x="188" y="0"/>
                    <a:pt x="188" y="0"/>
                  </a:cubicBezTo>
                  <a:cubicBezTo>
                    <a:pt x="192" y="7"/>
                    <a:pt x="192" y="7"/>
                    <a:pt x="192" y="7"/>
                  </a:cubicBezTo>
                  <a:cubicBezTo>
                    <a:pt x="198" y="21"/>
                    <a:pt x="198" y="21"/>
                    <a:pt x="198" y="21"/>
                  </a:cubicBezTo>
                  <a:cubicBezTo>
                    <a:pt x="198" y="52"/>
                    <a:pt x="198" y="52"/>
                    <a:pt x="198" y="52"/>
                  </a:cubicBezTo>
                  <a:cubicBezTo>
                    <a:pt x="244" y="92"/>
                    <a:pt x="244" y="92"/>
                    <a:pt x="244" y="92"/>
                  </a:cubicBezTo>
                  <a:cubicBezTo>
                    <a:pt x="292" y="135"/>
                    <a:pt x="292" y="135"/>
                    <a:pt x="292" y="135"/>
                  </a:cubicBezTo>
                  <a:cubicBezTo>
                    <a:pt x="298" y="177"/>
                    <a:pt x="298" y="177"/>
                    <a:pt x="298" y="177"/>
                  </a:cubicBezTo>
                  <a:cubicBezTo>
                    <a:pt x="386" y="214"/>
                    <a:pt x="386" y="214"/>
                    <a:pt x="386" y="214"/>
                  </a:cubicBezTo>
                  <a:cubicBezTo>
                    <a:pt x="417" y="214"/>
                    <a:pt x="417" y="214"/>
                    <a:pt x="417" y="214"/>
                  </a:cubicBezTo>
                  <a:cubicBezTo>
                    <a:pt x="428" y="250"/>
                    <a:pt x="428" y="250"/>
                    <a:pt x="428" y="250"/>
                  </a:cubicBezTo>
                  <a:cubicBezTo>
                    <a:pt x="444" y="252"/>
                    <a:pt x="444" y="252"/>
                    <a:pt x="444" y="252"/>
                  </a:cubicBezTo>
                  <a:cubicBezTo>
                    <a:pt x="444" y="255"/>
                    <a:pt x="444" y="255"/>
                    <a:pt x="444" y="255"/>
                  </a:cubicBezTo>
                  <a:cubicBezTo>
                    <a:pt x="506" y="287"/>
                    <a:pt x="506" y="287"/>
                    <a:pt x="506" y="287"/>
                  </a:cubicBezTo>
                  <a:cubicBezTo>
                    <a:pt x="584" y="297"/>
                    <a:pt x="584" y="297"/>
                    <a:pt x="584" y="297"/>
                  </a:cubicBezTo>
                  <a:cubicBezTo>
                    <a:pt x="652" y="297"/>
                    <a:pt x="652" y="297"/>
                    <a:pt x="652" y="297"/>
                  </a:cubicBezTo>
                  <a:cubicBezTo>
                    <a:pt x="702" y="332"/>
                    <a:pt x="702" y="332"/>
                    <a:pt x="702" y="332"/>
                  </a:cubicBezTo>
                  <a:cubicBezTo>
                    <a:pt x="704" y="334"/>
                    <a:pt x="704" y="334"/>
                    <a:pt x="704" y="334"/>
                  </a:cubicBezTo>
                  <a:cubicBezTo>
                    <a:pt x="715" y="386"/>
                    <a:pt x="715" y="386"/>
                    <a:pt x="715" y="386"/>
                  </a:cubicBezTo>
                  <a:cubicBezTo>
                    <a:pt x="673" y="417"/>
                    <a:pt x="673" y="417"/>
                    <a:pt x="673" y="417"/>
                  </a:cubicBezTo>
                  <a:cubicBezTo>
                    <a:pt x="673" y="417"/>
                    <a:pt x="689" y="453"/>
                    <a:pt x="689" y="459"/>
                  </a:cubicBezTo>
                  <a:cubicBezTo>
                    <a:pt x="689" y="464"/>
                    <a:pt x="673" y="490"/>
                    <a:pt x="673" y="490"/>
                  </a:cubicBezTo>
                  <a:cubicBezTo>
                    <a:pt x="694" y="568"/>
                    <a:pt x="694" y="568"/>
                    <a:pt x="694" y="568"/>
                  </a:cubicBezTo>
                  <a:cubicBezTo>
                    <a:pt x="756" y="589"/>
                    <a:pt x="756" y="589"/>
                    <a:pt x="756" y="589"/>
                  </a:cubicBezTo>
                  <a:cubicBezTo>
                    <a:pt x="809" y="641"/>
                    <a:pt x="809" y="641"/>
                    <a:pt x="809" y="641"/>
                  </a:cubicBezTo>
                  <a:cubicBezTo>
                    <a:pt x="793" y="714"/>
                    <a:pt x="793" y="714"/>
                    <a:pt x="793" y="714"/>
                  </a:cubicBezTo>
                  <a:cubicBezTo>
                    <a:pt x="793" y="714"/>
                    <a:pt x="835" y="777"/>
                    <a:pt x="835" y="782"/>
                  </a:cubicBezTo>
                  <a:lnTo>
                    <a:pt x="835" y="834"/>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71" name="สุรินทร์">
              <a:extLst>
                <a:ext uri="{FF2B5EF4-FFF2-40B4-BE49-F238E27FC236}">
                  <a16:creationId xmlns:a16="http://schemas.microsoft.com/office/drawing/2014/main" id="{69B4454A-2006-4010-BC24-758A2F5EE9C8}"/>
                </a:ext>
              </a:extLst>
            </p:cNvPr>
            <p:cNvSpPr>
              <a:spLocks/>
            </p:cNvSpPr>
            <p:nvPr/>
          </p:nvSpPr>
          <p:spPr bwMode="auto">
            <a:xfrm>
              <a:off x="4086198" y="2880765"/>
              <a:ext cx="358455" cy="431609"/>
            </a:xfrm>
            <a:custGeom>
              <a:avLst/>
              <a:gdLst>
                <a:gd name="T0" fmla="*/ 840 w 876"/>
                <a:gd name="T1" fmla="*/ 731 h 1057"/>
                <a:gd name="T2" fmla="*/ 819 w 876"/>
                <a:gd name="T3" fmla="*/ 846 h 1057"/>
                <a:gd name="T4" fmla="*/ 840 w 876"/>
                <a:gd name="T5" fmla="*/ 914 h 1057"/>
                <a:gd name="T6" fmla="*/ 837 w 876"/>
                <a:gd name="T7" fmla="*/ 1041 h 1057"/>
                <a:gd name="T8" fmla="*/ 787 w 876"/>
                <a:gd name="T9" fmla="*/ 1021 h 1057"/>
                <a:gd name="T10" fmla="*/ 743 w 876"/>
                <a:gd name="T11" fmla="*/ 1029 h 1057"/>
                <a:gd name="T12" fmla="*/ 699 w 876"/>
                <a:gd name="T13" fmla="*/ 1045 h 1057"/>
                <a:gd name="T14" fmla="*/ 655 w 876"/>
                <a:gd name="T15" fmla="*/ 1025 h 1057"/>
                <a:gd name="T16" fmla="*/ 567 w 876"/>
                <a:gd name="T17" fmla="*/ 1001 h 1057"/>
                <a:gd name="T18" fmla="*/ 547 w 876"/>
                <a:gd name="T19" fmla="*/ 1009 h 1057"/>
                <a:gd name="T20" fmla="*/ 531 w 876"/>
                <a:gd name="T21" fmla="*/ 957 h 1057"/>
                <a:gd name="T22" fmla="*/ 483 w 876"/>
                <a:gd name="T23" fmla="*/ 961 h 1057"/>
                <a:gd name="T24" fmla="*/ 447 w 876"/>
                <a:gd name="T25" fmla="*/ 985 h 1057"/>
                <a:gd name="T26" fmla="*/ 431 w 876"/>
                <a:gd name="T27" fmla="*/ 965 h 1057"/>
                <a:gd name="T28" fmla="*/ 379 w 876"/>
                <a:gd name="T29" fmla="*/ 989 h 1057"/>
                <a:gd name="T30" fmla="*/ 323 w 876"/>
                <a:gd name="T31" fmla="*/ 1017 h 1057"/>
                <a:gd name="T32" fmla="*/ 271 w 876"/>
                <a:gd name="T33" fmla="*/ 1029 h 1057"/>
                <a:gd name="T34" fmla="*/ 107 w 876"/>
                <a:gd name="T35" fmla="*/ 1057 h 1057"/>
                <a:gd name="T36" fmla="*/ 104 w 876"/>
                <a:gd name="T37" fmla="*/ 976 h 1057"/>
                <a:gd name="T38" fmla="*/ 104 w 876"/>
                <a:gd name="T39" fmla="*/ 893 h 1057"/>
                <a:gd name="T40" fmla="*/ 151 w 876"/>
                <a:gd name="T41" fmla="*/ 710 h 1057"/>
                <a:gd name="T42" fmla="*/ 182 w 876"/>
                <a:gd name="T43" fmla="*/ 606 h 1057"/>
                <a:gd name="T44" fmla="*/ 292 w 876"/>
                <a:gd name="T45" fmla="*/ 455 h 1057"/>
                <a:gd name="T46" fmla="*/ 282 w 876"/>
                <a:gd name="T47" fmla="*/ 241 h 1057"/>
                <a:gd name="T48" fmla="*/ 313 w 876"/>
                <a:gd name="T49" fmla="*/ 121 h 1057"/>
                <a:gd name="T50" fmla="*/ 266 w 876"/>
                <a:gd name="T51" fmla="*/ 158 h 1057"/>
                <a:gd name="T52" fmla="*/ 172 w 876"/>
                <a:gd name="T53" fmla="*/ 163 h 1057"/>
                <a:gd name="T54" fmla="*/ 42 w 876"/>
                <a:gd name="T55" fmla="*/ 100 h 1057"/>
                <a:gd name="T56" fmla="*/ 0 w 876"/>
                <a:gd name="T57" fmla="*/ 53 h 1057"/>
                <a:gd name="T58" fmla="*/ 109 w 876"/>
                <a:gd name="T59" fmla="*/ 22 h 1057"/>
                <a:gd name="T60" fmla="*/ 254 w 876"/>
                <a:gd name="T61" fmla="*/ 59 h 1057"/>
                <a:gd name="T62" fmla="*/ 275 w 876"/>
                <a:gd name="T63" fmla="*/ 30 h 1057"/>
                <a:gd name="T64" fmla="*/ 313 w 876"/>
                <a:gd name="T65" fmla="*/ 22 h 1057"/>
                <a:gd name="T66" fmla="*/ 412 w 876"/>
                <a:gd name="T67" fmla="*/ 22 h 1057"/>
                <a:gd name="T68" fmla="*/ 495 w 876"/>
                <a:gd name="T69" fmla="*/ 38 h 1057"/>
                <a:gd name="T70" fmla="*/ 647 w 876"/>
                <a:gd name="T71" fmla="*/ 12 h 1057"/>
                <a:gd name="T72" fmla="*/ 704 w 876"/>
                <a:gd name="T73" fmla="*/ 32 h 1057"/>
                <a:gd name="T74" fmla="*/ 784 w 876"/>
                <a:gd name="T75" fmla="*/ 54 h 1057"/>
                <a:gd name="T76" fmla="*/ 793 w 876"/>
                <a:gd name="T77" fmla="*/ 79 h 1057"/>
                <a:gd name="T78" fmla="*/ 840 w 876"/>
                <a:gd name="T79" fmla="*/ 69 h 1057"/>
                <a:gd name="T80" fmla="*/ 814 w 876"/>
                <a:gd name="T81" fmla="*/ 137 h 1057"/>
                <a:gd name="T82" fmla="*/ 777 w 876"/>
                <a:gd name="T83" fmla="*/ 262 h 1057"/>
                <a:gd name="T84" fmla="*/ 803 w 876"/>
                <a:gd name="T85" fmla="*/ 377 h 1057"/>
                <a:gd name="T86" fmla="*/ 709 w 876"/>
                <a:gd name="T87" fmla="*/ 570 h 1057"/>
                <a:gd name="T88" fmla="*/ 787 w 876"/>
                <a:gd name="T89" fmla="*/ 632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057">
                  <a:moveTo>
                    <a:pt x="787" y="695"/>
                  </a:moveTo>
                  <a:cubicBezTo>
                    <a:pt x="840" y="731"/>
                    <a:pt x="840" y="731"/>
                    <a:pt x="840" y="731"/>
                  </a:cubicBezTo>
                  <a:cubicBezTo>
                    <a:pt x="840" y="820"/>
                    <a:pt x="840" y="820"/>
                    <a:pt x="840" y="820"/>
                  </a:cubicBezTo>
                  <a:cubicBezTo>
                    <a:pt x="819" y="846"/>
                    <a:pt x="819" y="846"/>
                    <a:pt x="819" y="846"/>
                  </a:cubicBezTo>
                  <a:cubicBezTo>
                    <a:pt x="819" y="888"/>
                    <a:pt x="819" y="888"/>
                    <a:pt x="819" y="888"/>
                  </a:cubicBezTo>
                  <a:cubicBezTo>
                    <a:pt x="840" y="914"/>
                    <a:pt x="840" y="914"/>
                    <a:pt x="840" y="914"/>
                  </a:cubicBezTo>
                  <a:cubicBezTo>
                    <a:pt x="829" y="1003"/>
                    <a:pt x="829" y="1003"/>
                    <a:pt x="829" y="1003"/>
                  </a:cubicBezTo>
                  <a:cubicBezTo>
                    <a:pt x="837" y="1041"/>
                    <a:pt x="837" y="1041"/>
                    <a:pt x="837" y="1041"/>
                  </a:cubicBezTo>
                  <a:cubicBezTo>
                    <a:pt x="803" y="1041"/>
                    <a:pt x="803" y="1041"/>
                    <a:pt x="803" y="1041"/>
                  </a:cubicBezTo>
                  <a:cubicBezTo>
                    <a:pt x="787" y="1021"/>
                    <a:pt x="787" y="1021"/>
                    <a:pt x="787" y="1021"/>
                  </a:cubicBezTo>
                  <a:cubicBezTo>
                    <a:pt x="779" y="1029"/>
                    <a:pt x="779" y="1029"/>
                    <a:pt x="779" y="1029"/>
                  </a:cubicBezTo>
                  <a:cubicBezTo>
                    <a:pt x="743" y="1029"/>
                    <a:pt x="743" y="1029"/>
                    <a:pt x="743" y="1029"/>
                  </a:cubicBezTo>
                  <a:cubicBezTo>
                    <a:pt x="743" y="1049"/>
                    <a:pt x="743" y="1049"/>
                    <a:pt x="743" y="1049"/>
                  </a:cubicBezTo>
                  <a:cubicBezTo>
                    <a:pt x="699" y="1045"/>
                    <a:pt x="699" y="1045"/>
                    <a:pt x="699" y="1045"/>
                  </a:cubicBezTo>
                  <a:cubicBezTo>
                    <a:pt x="671" y="1017"/>
                    <a:pt x="671" y="1017"/>
                    <a:pt x="671" y="1017"/>
                  </a:cubicBezTo>
                  <a:cubicBezTo>
                    <a:pt x="655" y="1025"/>
                    <a:pt x="655" y="1025"/>
                    <a:pt x="655" y="1025"/>
                  </a:cubicBezTo>
                  <a:cubicBezTo>
                    <a:pt x="611" y="1025"/>
                    <a:pt x="611" y="1025"/>
                    <a:pt x="611" y="1025"/>
                  </a:cubicBezTo>
                  <a:cubicBezTo>
                    <a:pt x="567" y="1001"/>
                    <a:pt x="567" y="1001"/>
                    <a:pt x="567" y="1001"/>
                  </a:cubicBezTo>
                  <a:cubicBezTo>
                    <a:pt x="551" y="993"/>
                    <a:pt x="551" y="993"/>
                    <a:pt x="551" y="993"/>
                  </a:cubicBezTo>
                  <a:cubicBezTo>
                    <a:pt x="547" y="1009"/>
                    <a:pt x="547" y="1009"/>
                    <a:pt x="547" y="1009"/>
                  </a:cubicBezTo>
                  <a:cubicBezTo>
                    <a:pt x="531" y="1005"/>
                    <a:pt x="531" y="1005"/>
                    <a:pt x="531" y="1005"/>
                  </a:cubicBezTo>
                  <a:cubicBezTo>
                    <a:pt x="531" y="957"/>
                    <a:pt x="531" y="957"/>
                    <a:pt x="531" y="957"/>
                  </a:cubicBezTo>
                  <a:cubicBezTo>
                    <a:pt x="495" y="953"/>
                    <a:pt x="495" y="953"/>
                    <a:pt x="495" y="953"/>
                  </a:cubicBezTo>
                  <a:cubicBezTo>
                    <a:pt x="483" y="961"/>
                    <a:pt x="483" y="961"/>
                    <a:pt x="483" y="961"/>
                  </a:cubicBezTo>
                  <a:cubicBezTo>
                    <a:pt x="479" y="985"/>
                    <a:pt x="479" y="985"/>
                    <a:pt x="479" y="985"/>
                  </a:cubicBezTo>
                  <a:cubicBezTo>
                    <a:pt x="447" y="985"/>
                    <a:pt x="447" y="985"/>
                    <a:pt x="447" y="985"/>
                  </a:cubicBezTo>
                  <a:cubicBezTo>
                    <a:pt x="431" y="965"/>
                    <a:pt x="431" y="965"/>
                    <a:pt x="431" y="965"/>
                  </a:cubicBezTo>
                  <a:cubicBezTo>
                    <a:pt x="431" y="965"/>
                    <a:pt x="431" y="965"/>
                    <a:pt x="431" y="965"/>
                  </a:cubicBezTo>
                  <a:cubicBezTo>
                    <a:pt x="403" y="961"/>
                    <a:pt x="403" y="961"/>
                    <a:pt x="403" y="961"/>
                  </a:cubicBezTo>
                  <a:cubicBezTo>
                    <a:pt x="403" y="961"/>
                    <a:pt x="383" y="989"/>
                    <a:pt x="379" y="989"/>
                  </a:cubicBezTo>
                  <a:cubicBezTo>
                    <a:pt x="351" y="989"/>
                    <a:pt x="351" y="989"/>
                    <a:pt x="351" y="989"/>
                  </a:cubicBezTo>
                  <a:cubicBezTo>
                    <a:pt x="323" y="1017"/>
                    <a:pt x="323" y="1017"/>
                    <a:pt x="323" y="1017"/>
                  </a:cubicBezTo>
                  <a:cubicBezTo>
                    <a:pt x="291" y="997"/>
                    <a:pt x="291" y="997"/>
                    <a:pt x="291" y="997"/>
                  </a:cubicBezTo>
                  <a:cubicBezTo>
                    <a:pt x="271" y="1029"/>
                    <a:pt x="271" y="1029"/>
                    <a:pt x="271" y="1029"/>
                  </a:cubicBezTo>
                  <a:cubicBezTo>
                    <a:pt x="139" y="1029"/>
                    <a:pt x="139" y="1029"/>
                    <a:pt x="139" y="1029"/>
                  </a:cubicBezTo>
                  <a:cubicBezTo>
                    <a:pt x="107" y="1057"/>
                    <a:pt x="107" y="1057"/>
                    <a:pt x="107" y="1057"/>
                  </a:cubicBezTo>
                  <a:cubicBezTo>
                    <a:pt x="104" y="1055"/>
                    <a:pt x="104" y="1055"/>
                    <a:pt x="104" y="1055"/>
                  </a:cubicBezTo>
                  <a:cubicBezTo>
                    <a:pt x="104" y="976"/>
                    <a:pt x="104" y="976"/>
                    <a:pt x="104" y="976"/>
                  </a:cubicBezTo>
                  <a:cubicBezTo>
                    <a:pt x="125" y="945"/>
                    <a:pt x="125" y="945"/>
                    <a:pt x="125" y="945"/>
                  </a:cubicBezTo>
                  <a:cubicBezTo>
                    <a:pt x="104" y="893"/>
                    <a:pt x="104" y="893"/>
                    <a:pt x="104" y="893"/>
                  </a:cubicBezTo>
                  <a:cubicBezTo>
                    <a:pt x="104" y="783"/>
                    <a:pt x="104" y="783"/>
                    <a:pt x="104" y="783"/>
                  </a:cubicBezTo>
                  <a:cubicBezTo>
                    <a:pt x="151" y="710"/>
                    <a:pt x="151" y="710"/>
                    <a:pt x="151" y="710"/>
                  </a:cubicBezTo>
                  <a:cubicBezTo>
                    <a:pt x="151" y="648"/>
                    <a:pt x="151" y="648"/>
                    <a:pt x="151" y="648"/>
                  </a:cubicBezTo>
                  <a:cubicBezTo>
                    <a:pt x="182" y="606"/>
                    <a:pt x="182" y="606"/>
                    <a:pt x="182" y="606"/>
                  </a:cubicBezTo>
                  <a:cubicBezTo>
                    <a:pt x="261" y="549"/>
                    <a:pt x="261" y="549"/>
                    <a:pt x="261" y="549"/>
                  </a:cubicBezTo>
                  <a:cubicBezTo>
                    <a:pt x="292" y="455"/>
                    <a:pt x="292" y="455"/>
                    <a:pt x="292" y="455"/>
                  </a:cubicBezTo>
                  <a:cubicBezTo>
                    <a:pt x="276" y="408"/>
                    <a:pt x="276" y="408"/>
                    <a:pt x="276" y="408"/>
                  </a:cubicBezTo>
                  <a:cubicBezTo>
                    <a:pt x="282" y="241"/>
                    <a:pt x="282" y="241"/>
                    <a:pt x="282" y="241"/>
                  </a:cubicBezTo>
                  <a:cubicBezTo>
                    <a:pt x="355" y="168"/>
                    <a:pt x="355" y="168"/>
                    <a:pt x="355" y="168"/>
                  </a:cubicBezTo>
                  <a:cubicBezTo>
                    <a:pt x="313" y="121"/>
                    <a:pt x="313" y="121"/>
                    <a:pt x="313" y="121"/>
                  </a:cubicBezTo>
                  <a:cubicBezTo>
                    <a:pt x="297" y="152"/>
                    <a:pt x="297" y="152"/>
                    <a:pt x="297" y="152"/>
                  </a:cubicBezTo>
                  <a:cubicBezTo>
                    <a:pt x="266" y="158"/>
                    <a:pt x="266" y="158"/>
                    <a:pt x="266" y="158"/>
                  </a:cubicBezTo>
                  <a:cubicBezTo>
                    <a:pt x="229" y="121"/>
                    <a:pt x="229" y="121"/>
                    <a:pt x="229" y="121"/>
                  </a:cubicBezTo>
                  <a:cubicBezTo>
                    <a:pt x="172" y="163"/>
                    <a:pt x="172" y="163"/>
                    <a:pt x="172" y="163"/>
                  </a:cubicBezTo>
                  <a:cubicBezTo>
                    <a:pt x="115" y="142"/>
                    <a:pt x="115" y="142"/>
                    <a:pt x="115" y="142"/>
                  </a:cubicBezTo>
                  <a:cubicBezTo>
                    <a:pt x="42" y="100"/>
                    <a:pt x="42" y="100"/>
                    <a:pt x="42" y="100"/>
                  </a:cubicBezTo>
                  <a:cubicBezTo>
                    <a:pt x="31" y="64"/>
                    <a:pt x="31" y="64"/>
                    <a:pt x="31" y="64"/>
                  </a:cubicBezTo>
                  <a:cubicBezTo>
                    <a:pt x="0" y="53"/>
                    <a:pt x="0" y="53"/>
                    <a:pt x="0" y="53"/>
                  </a:cubicBezTo>
                  <a:cubicBezTo>
                    <a:pt x="8" y="0"/>
                    <a:pt x="8" y="0"/>
                    <a:pt x="8" y="0"/>
                  </a:cubicBezTo>
                  <a:cubicBezTo>
                    <a:pt x="109" y="22"/>
                    <a:pt x="109" y="22"/>
                    <a:pt x="109" y="22"/>
                  </a:cubicBezTo>
                  <a:cubicBezTo>
                    <a:pt x="193" y="64"/>
                    <a:pt x="193" y="64"/>
                    <a:pt x="193" y="64"/>
                  </a:cubicBezTo>
                  <a:cubicBezTo>
                    <a:pt x="254" y="59"/>
                    <a:pt x="254" y="59"/>
                    <a:pt x="254" y="59"/>
                  </a:cubicBezTo>
                  <a:cubicBezTo>
                    <a:pt x="255" y="59"/>
                    <a:pt x="255" y="59"/>
                    <a:pt x="255" y="59"/>
                  </a:cubicBezTo>
                  <a:cubicBezTo>
                    <a:pt x="275" y="30"/>
                    <a:pt x="275" y="30"/>
                    <a:pt x="275" y="30"/>
                  </a:cubicBezTo>
                  <a:cubicBezTo>
                    <a:pt x="275" y="30"/>
                    <a:pt x="275" y="30"/>
                    <a:pt x="275" y="30"/>
                  </a:cubicBezTo>
                  <a:cubicBezTo>
                    <a:pt x="313" y="22"/>
                    <a:pt x="313" y="22"/>
                    <a:pt x="313" y="22"/>
                  </a:cubicBezTo>
                  <a:cubicBezTo>
                    <a:pt x="375" y="48"/>
                    <a:pt x="375" y="48"/>
                    <a:pt x="375" y="48"/>
                  </a:cubicBezTo>
                  <a:cubicBezTo>
                    <a:pt x="412" y="22"/>
                    <a:pt x="412" y="22"/>
                    <a:pt x="412" y="22"/>
                  </a:cubicBezTo>
                  <a:cubicBezTo>
                    <a:pt x="443" y="12"/>
                    <a:pt x="443" y="12"/>
                    <a:pt x="443" y="12"/>
                  </a:cubicBezTo>
                  <a:cubicBezTo>
                    <a:pt x="495" y="38"/>
                    <a:pt x="495" y="38"/>
                    <a:pt x="495" y="38"/>
                  </a:cubicBezTo>
                  <a:cubicBezTo>
                    <a:pt x="605" y="38"/>
                    <a:pt x="605" y="38"/>
                    <a:pt x="605" y="38"/>
                  </a:cubicBezTo>
                  <a:cubicBezTo>
                    <a:pt x="647" y="12"/>
                    <a:pt x="647" y="12"/>
                    <a:pt x="647" y="12"/>
                  </a:cubicBezTo>
                  <a:cubicBezTo>
                    <a:pt x="683" y="12"/>
                    <a:pt x="683" y="12"/>
                    <a:pt x="683" y="12"/>
                  </a:cubicBezTo>
                  <a:cubicBezTo>
                    <a:pt x="704" y="32"/>
                    <a:pt x="704" y="32"/>
                    <a:pt x="704" y="32"/>
                  </a:cubicBezTo>
                  <a:cubicBezTo>
                    <a:pt x="751" y="64"/>
                    <a:pt x="751" y="64"/>
                    <a:pt x="751" y="64"/>
                  </a:cubicBezTo>
                  <a:cubicBezTo>
                    <a:pt x="784" y="54"/>
                    <a:pt x="784" y="54"/>
                    <a:pt x="784" y="54"/>
                  </a:cubicBezTo>
                  <a:cubicBezTo>
                    <a:pt x="782" y="59"/>
                    <a:pt x="782" y="59"/>
                    <a:pt x="782" y="59"/>
                  </a:cubicBezTo>
                  <a:cubicBezTo>
                    <a:pt x="793" y="79"/>
                    <a:pt x="793" y="79"/>
                    <a:pt x="793" y="79"/>
                  </a:cubicBezTo>
                  <a:cubicBezTo>
                    <a:pt x="808" y="69"/>
                    <a:pt x="808" y="69"/>
                    <a:pt x="808" y="69"/>
                  </a:cubicBezTo>
                  <a:cubicBezTo>
                    <a:pt x="840" y="69"/>
                    <a:pt x="840" y="69"/>
                    <a:pt x="840" y="69"/>
                  </a:cubicBezTo>
                  <a:cubicBezTo>
                    <a:pt x="850" y="69"/>
                    <a:pt x="876" y="105"/>
                    <a:pt x="876" y="105"/>
                  </a:cubicBezTo>
                  <a:cubicBezTo>
                    <a:pt x="814" y="137"/>
                    <a:pt x="814" y="137"/>
                    <a:pt x="814" y="137"/>
                  </a:cubicBezTo>
                  <a:cubicBezTo>
                    <a:pt x="767" y="231"/>
                    <a:pt x="767" y="231"/>
                    <a:pt x="767" y="231"/>
                  </a:cubicBezTo>
                  <a:cubicBezTo>
                    <a:pt x="777" y="262"/>
                    <a:pt x="777" y="262"/>
                    <a:pt x="777" y="262"/>
                  </a:cubicBezTo>
                  <a:cubicBezTo>
                    <a:pt x="782" y="335"/>
                    <a:pt x="782" y="335"/>
                    <a:pt x="782" y="335"/>
                  </a:cubicBezTo>
                  <a:cubicBezTo>
                    <a:pt x="803" y="377"/>
                    <a:pt x="803" y="377"/>
                    <a:pt x="803" y="377"/>
                  </a:cubicBezTo>
                  <a:cubicBezTo>
                    <a:pt x="767" y="481"/>
                    <a:pt x="767" y="481"/>
                    <a:pt x="767" y="481"/>
                  </a:cubicBezTo>
                  <a:cubicBezTo>
                    <a:pt x="709" y="570"/>
                    <a:pt x="709" y="570"/>
                    <a:pt x="709" y="570"/>
                  </a:cubicBezTo>
                  <a:cubicBezTo>
                    <a:pt x="709" y="601"/>
                    <a:pt x="709" y="601"/>
                    <a:pt x="709" y="601"/>
                  </a:cubicBezTo>
                  <a:cubicBezTo>
                    <a:pt x="787" y="632"/>
                    <a:pt x="787" y="632"/>
                    <a:pt x="787" y="632"/>
                  </a:cubicBezTo>
                  <a:lnTo>
                    <a:pt x="787" y="695"/>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72" name="สกลนคร">
              <a:extLst>
                <a:ext uri="{FF2B5EF4-FFF2-40B4-BE49-F238E27FC236}">
                  <a16:creationId xmlns:a16="http://schemas.microsoft.com/office/drawing/2014/main" id="{6B54B818-5E8C-4727-8BE4-302808D1B4E7}"/>
                </a:ext>
              </a:extLst>
            </p:cNvPr>
            <p:cNvSpPr>
              <a:spLocks/>
            </p:cNvSpPr>
            <p:nvPr/>
          </p:nvSpPr>
          <p:spPr bwMode="auto">
            <a:xfrm>
              <a:off x="4144722" y="1904157"/>
              <a:ext cx="422466" cy="488304"/>
            </a:xfrm>
            <a:custGeom>
              <a:avLst/>
              <a:gdLst>
                <a:gd name="T0" fmla="*/ 991 w 1032"/>
                <a:gd name="T1" fmla="*/ 840 h 1200"/>
                <a:gd name="T2" fmla="*/ 980 w 1032"/>
                <a:gd name="T3" fmla="*/ 897 h 1200"/>
                <a:gd name="T4" fmla="*/ 996 w 1032"/>
                <a:gd name="T5" fmla="*/ 960 h 1200"/>
                <a:gd name="T6" fmla="*/ 975 w 1032"/>
                <a:gd name="T7" fmla="*/ 995 h 1200"/>
                <a:gd name="T8" fmla="*/ 928 w 1032"/>
                <a:gd name="T9" fmla="*/ 1049 h 1200"/>
                <a:gd name="T10" fmla="*/ 871 w 1032"/>
                <a:gd name="T11" fmla="*/ 1095 h 1200"/>
                <a:gd name="T12" fmla="*/ 793 w 1032"/>
                <a:gd name="T13" fmla="*/ 1101 h 1200"/>
                <a:gd name="T14" fmla="*/ 756 w 1032"/>
                <a:gd name="T15" fmla="*/ 1106 h 1200"/>
                <a:gd name="T16" fmla="*/ 725 w 1032"/>
                <a:gd name="T17" fmla="*/ 1163 h 1200"/>
                <a:gd name="T18" fmla="*/ 667 w 1032"/>
                <a:gd name="T19" fmla="*/ 1132 h 1200"/>
                <a:gd name="T20" fmla="*/ 615 w 1032"/>
                <a:gd name="T21" fmla="*/ 1200 h 1200"/>
                <a:gd name="T22" fmla="*/ 506 w 1032"/>
                <a:gd name="T23" fmla="*/ 1116 h 1200"/>
                <a:gd name="T24" fmla="*/ 464 w 1032"/>
                <a:gd name="T25" fmla="*/ 1043 h 1200"/>
                <a:gd name="T26" fmla="*/ 412 w 1032"/>
                <a:gd name="T27" fmla="*/ 1012 h 1200"/>
                <a:gd name="T28" fmla="*/ 396 w 1032"/>
                <a:gd name="T29" fmla="*/ 965 h 1200"/>
                <a:gd name="T30" fmla="*/ 347 w 1032"/>
                <a:gd name="T31" fmla="*/ 968 h 1200"/>
                <a:gd name="T32" fmla="*/ 360 w 1032"/>
                <a:gd name="T33" fmla="*/ 897 h 1200"/>
                <a:gd name="T34" fmla="*/ 297 w 1032"/>
                <a:gd name="T35" fmla="*/ 829 h 1200"/>
                <a:gd name="T36" fmla="*/ 182 w 1032"/>
                <a:gd name="T37" fmla="*/ 777 h 1200"/>
                <a:gd name="T38" fmla="*/ 99 w 1032"/>
                <a:gd name="T39" fmla="*/ 772 h 1200"/>
                <a:gd name="T40" fmla="*/ 89 w 1032"/>
                <a:gd name="T41" fmla="*/ 766 h 1200"/>
                <a:gd name="T42" fmla="*/ 21 w 1032"/>
                <a:gd name="T43" fmla="*/ 746 h 1200"/>
                <a:gd name="T44" fmla="*/ 26 w 1032"/>
                <a:gd name="T45" fmla="*/ 647 h 1200"/>
                <a:gd name="T46" fmla="*/ 15 w 1032"/>
                <a:gd name="T47" fmla="*/ 590 h 1200"/>
                <a:gd name="T48" fmla="*/ 88 w 1032"/>
                <a:gd name="T49" fmla="*/ 454 h 1200"/>
                <a:gd name="T50" fmla="*/ 135 w 1032"/>
                <a:gd name="T51" fmla="*/ 423 h 1200"/>
                <a:gd name="T52" fmla="*/ 99 w 1032"/>
                <a:gd name="T53" fmla="*/ 266 h 1200"/>
                <a:gd name="T54" fmla="*/ 131 w 1032"/>
                <a:gd name="T55" fmla="*/ 200 h 1200"/>
                <a:gd name="T56" fmla="*/ 120 w 1032"/>
                <a:gd name="T57" fmla="*/ 89 h 1200"/>
                <a:gd name="T58" fmla="*/ 161 w 1032"/>
                <a:gd name="T59" fmla="*/ 94 h 1200"/>
                <a:gd name="T60" fmla="*/ 214 w 1032"/>
                <a:gd name="T61" fmla="*/ 68 h 1200"/>
                <a:gd name="T62" fmla="*/ 234 w 1032"/>
                <a:gd name="T63" fmla="*/ 0 h 1200"/>
                <a:gd name="T64" fmla="*/ 323 w 1032"/>
                <a:gd name="T65" fmla="*/ 89 h 1200"/>
                <a:gd name="T66" fmla="*/ 365 w 1032"/>
                <a:gd name="T67" fmla="*/ 115 h 1200"/>
                <a:gd name="T68" fmla="*/ 430 w 1032"/>
                <a:gd name="T69" fmla="*/ 148 h 1200"/>
                <a:gd name="T70" fmla="*/ 527 w 1032"/>
                <a:gd name="T71" fmla="*/ 172 h 1200"/>
                <a:gd name="T72" fmla="*/ 584 w 1032"/>
                <a:gd name="T73" fmla="*/ 256 h 1200"/>
                <a:gd name="T74" fmla="*/ 648 w 1032"/>
                <a:gd name="T75" fmla="*/ 253 h 1200"/>
                <a:gd name="T76" fmla="*/ 719 w 1032"/>
                <a:gd name="T77" fmla="*/ 329 h 1200"/>
                <a:gd name="T78" fmla="*/ 714 w 1032"/>
                <a:gd name="T79" fmla="*/ 391 h 1200"/>
                <a:gd name="T80" fmla="*/ 688 w 1032"/>
                <a:gd name="T81" fmla="*/ 428 h 1200"/>
                <a:gd name="T82" fmla="*/ 683 w 1032"/>
                <a:gd name="T83" fmla="*/ 480 h 1200"/>
                <a:gd name="T84" fmla="*/ 667 w 1032"/>
                <a:gd name="T85" fmla="*/ 548 h 1200"/>
                <a:gd name="T86" fmla="*/ 735 w 1032"/>
                <a:gd name="T87" fmla="*/ 621 h 1200"/>
                <a:gd name="T88" fmla="*/ 787 w 1032"/>
                <a:gd name="T89" fmla="*/ 626 h 1200"/>
                <a:gd name="T90" fmla="*/ 845 w 1032"/>
                <a:gd name="T91" fmla="*/ 610 h 1200"/>
                <a:gd name="T92" fmla="*/ 1027 w 1032"/>
                <a:gd name="T93" fmla="*/ 600 h 1200"/>
                <a:gd name="T94" fmla="*/ 1027 w 1032"/>
                <a:gd name="T95" fmla="*/ 673 h 1200"/>
                <a:gd name="T96" fmla="*/ 1032 w 1032"/>
                <a:gd name="T97" fmla="*/ 751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32" h="1200">
                  <a:moveTo>
                    <a:pt x="1032" y="798"/>
                  </a:moveTo>
                  <a:cubicBezTo>
                    <a:pt x="991" y="840"/>
                    <a:pt x="991" y="840"/>
                    <a:pt x="991" y="840"/>
                  </a:cubicBezTo>
                  <a:cubicBezTo>
                    <a:pt x="1012" y="871"/>
                    <a:pt x="1012" y="871"/>
                    <a:pt x="1012" y="871"/>
                  </a:cubicBezTo>
                  <a:cubicBezTo>
                    <a:pt x="980" y="897"/>
                    <a:pt x="980" y="897"/>
                    <a:pt x="980" y="897"/>
                  </a:cubicBezTo>
                  <a:cubicBezTo>
                    <a:pt x="965" y="934"/>
                    <a:pt x="965" y="934"/>
                    <a:pt x="965" y="934"/>
                  </a:cubicBezTo>
                  <a:cubicBezTo>
                    <a:pt x="996" y="960"/>
                    <a:pt x="996" y="960"/>
                    <a:pt x="996" y="960"/>
                  </a:cubicBezTo>
                  <a:cubicBezTo>
                    <a:pt x="991" y="986"/>
                    <a:pt x="991" y="986"/>
                    <a:pt x="991" y="986"/>
                  </a:cubicBezTo>
                  <a:cubicBezTo>
                    <a:pt x="975" y="995"/>
                    <a:pt x="975" y="995"/>
                    <a:pt x="975" y="995"/>
                  </a:cubicBezTo>
                  <a:cubicBezTo>
                    <a:pt x="933" y="1017"/>
                    <a:pt x="933" y="1017"/>
                    <a:pt x="933" y="1017"/>
                  </a:cubicBezTo>
                  <a:cubicBezTo>
                    <a:pt x="928" y="1049"/>
                    <a:pt x="928" y="1049"/>
                    <a:pt x="928" y="1049"/>
                  </a:cubicBezTo>
                  <a:cubicBezTo>
                    <a:pt x="876" y="1085"/>
                    <a:pt x="876" y="1085"/>
                    <a:pt x="876" y="1085"/>
                  </a:cubicBezTo>
                  <a:cubicBezTo>
                    <a:pt x="871" y="1095"/>
                    <a:pt x="871" y="1095"/>
                    <a:pt x="871" y="1095"/>
                  </a:cubicBezTo>
                  <a:cubicBezTo>
                    <a:pt x="813" y="1106"/>
                    <a:pt x="813" y="1106"/>
                    <a:pt x="813" y="1106"/>
                  </a:cubicBezTo>
                  <a:cubicBezTo>
                    <a:pt x="793" y="1101"/>
                    <a:pt x="793" y="1101"/>
                    <a:pt x="793" y="1101"/>
                  </a:cubicBezTo>
                  <a:cubicBezTo>
                    <a:pt x="766" y="1095"/>
                    <a:pt x="766" y="1095"/>
                    <a:pt x="766" y="1095"/>
                  </a:cubicBezTo>
                  <a:cubicBezTo>
                    <a:pt x="756" y="1106"/>
                    <a:pt x="756" y="1106"/>
                    <a:pt x="756" y="1106"/>
                  </a:cubicBezTo>
                  <a:cubicBezTo>
                    <a:pt x="761" y="1137"/>
                    <a:pt x="761" y="1137"/>
                    <a:pt x="761" y="1137"/>
                  </a:cubicBezTo>
                  <a:cubicBezTo>
                    <a:pt x="725" y="1163"/>
                    <a:pt x="725" y="1163"/>
                    <a:pt x="725" y="1163"/>
                  </a:cubicBezTo>
                  <a:cubicBezTo>
                    <a:pt x="699" y="1132"/>
                    <a:pt x="699" y="1132"/>
                    <a:pt x="699" y="1132"/>
                  </a:cubicBezTo>
                  <a:cubicBezTo>
                    <a:pt x="667" y="1132"/>
                    <a:pt x="667" y="1132"/>
                    <a:pt x="667" y="1132"/>
                  </a:cubicBezTo>
                  <a:cubicBezTo>
                    <a:pt x="615" y="1163"/>
                    <a:pt x="615" y="1163"/>
                    <a:pt x="615" y="1163"/>
                  </a:cubicBezTo>
                  <a:cubicBezTo>
                    <a:pt x="615" y="1200"/>
                    <a:pt x="615" y="1200"/>
                    <a:pt x="615" y="1200"/>
                  </a:cubicBezTo>
                  <a:cubicBezTo>
                    <a:pt x="516" y="1142"/>
                    <a:pt x="516" y="1142"/>
                    <a:pt x="516" y="1142"/>
                  </a:cubicBezTo>
                  <a:cubicBezTo>
                    <a:pt x="506" y="1116"/>
                    <a:pt x="506" y="1116"/>
                    <a:pt x="506" y="1116"/>
                  </a:cubicBezTo>
                  <a:cubicBezTo>
                    <a:pt x="469" y="1111"/>
                    <a:pt x="469" y="1111"/>
                    <a:pt x="469" y="1111"/>
                  </a:cubicBezTo>
                  <a:cubicBezTo>
                    <a:pt x="464" y="1043"/>
                    <a:pt x="464" y="1043"/>
                    <a:pt x="464" y="1043"/>
                  </a:cubicBezTo>
                  <a:cubicBezTo>
                    <a:pt x="433" y="1012"/>
                    <a:pt x="433" y="1012"/>
                    <a:pt x="433" y="1012"/>
                  </a:cubicBezTo>
                  <a:cubicBezTo>
                    <a:pt x="412" y="1012"/>
                    <a:pt x="412" y="1012"/>
                    <a:pt x="412" y="1012"/>
                  </a:cubicBezTo>
                  <a:cubicBezTo>
                    <a:pt x="407" y="986"/>
                    <a:pt x="407" y="986"/>
                    <a:pt x="407" y="986"/>
                  </a:cubicBezTo>
                  <a:cubicBezTo>
                    <a:pt x="396" y="965"/>
                    <a:pt x="396" y="965"/>
                    <a:pt x="396" y="965"/>
                  </a:cubicBezTo>
                  <a:cubicBezTo>
                    <a:pt x="349" y="976"/>
                    <a:pt x="349" y="976"/>
                    <a:pt x="349" y="976"/>
                  </a:cubicBezTo>
                  <a:cubicBezTo>
                    <a:pt x="347" y="968"/>
                    <a:pt x="347" y="968"/>
                    <a:pt x="347" y="968"/>
                  </a:cubicBezTo>
                  <a:cubicBezTo>
                    <a:pt x="349" y="970"/>
                    <a:pt x="349" y="970"/>
                    <a:pt x="349" y="970"/>
                  </a:cubicBezTo>
                  <a:cubicBezTo>
                    <a:pt x="360" y="897"/>
                    <a:pt x="360" y="897"/>
                    <a:pt x="360" y="897"/>
                  </a:cubicBezTo>
                  <a:cubicBezTo>
                    <a:pt x="334" y="887"/>
                    <a:pt x="334" y="887"/>
                    <a:pt x="334" y="887"/>
                  </a:cubicBezTo>
                  <a:cubicBezTo>
                    <a:pt x="297" y="829"/>
                    <a:pt x="297" y="829"/>
                    <a:pt x="297" y="829"/>
                  </a:cubicBezTo>
                  <a:cubicBezTo>
                    <a:pt x="261" y="835"/>
                    <a:pt x="261" y="835"/>
                    <a:pt x="261" y="835"/>
                  </a:cubicBezTo>
                  <a:cubicBezTo>
                    <a:pt x="182" y="777"/>
                    <a:pt x="182" y="777"/>
                    <a:pt x="182" y="777"/>
                  </a:cubicBezTo>
                  <a:cubicBezTo>
                    <a:pt x="161" y="793"/>
                    <a:pt x="161" y="793"/>
                    <a:pt x="161" y="793"/>
                  </a:cubicBezTo>
                  <a:cubicBezTo>
                    <a:pt x="99" y="772"/>
                    <a:pt x="99" y="772"/>
                    <a:pt x="99" y="772"/>
                  </a:cubicBezTo>
                  <a:cubicBezTo>
                    <a:pt x="89" y="766"/>
                    <a:pt x="89" y="766"/>
                    <a:pt x="89" y="766"/>
                  </a:cubicBezTo>
                  <a:cubicBezTo>
                    <a:pt x="89" y="766"/>
                    <a:pt x="89" y="766"/>
                    <a:pt x="89" y="766"/>
                  </a:cubicBezTo>
                  <a:cubicBezTo>
                    <a:pt x="68" y="751"/>
                    <a:pt x="68" y="751"/>
                    <a:pt x="68" y="751"/>
                  </a:cubicBezTo>
                  <a:cubicBezTo>
                    <a:pt x="21" y="746"/>
                    <a:pt x="21" y="746"/>
                    <a:pt x="21" y="746"/>
                  </a:cubicBezTo>
                  <a:cubicBezTo>
                    <a:pt x="0" y="710"/>
                    <a:pt x="0" y="710"/>
                    <a:pt x="0" y="710"/>
                  </a:cubicBezTo>
                  <a:cubicBezTo>
                    <a:pt x="26" y="647"/>
                    <a:pt x="26" y="647"/>
                    <a:pt x="26" y="647"/>
                  </a:cubicBezTo>
                  <a:cubicBezTo>
                    <a:pt x="36" y="626"/>
                    <a:pt x="36" y="626"/>
                    <a:pt x="36" y="626"/>
                  </a:cubicBezTo>
                  <a:cubicBezTo>
                    <a:pt x="15" y="590"/>
                    <a:pt x="15" y="590"/>
                    <a:pt x="15" y="590"/>
                  </a:cubicBezTo>
                  <a:cubicBezTo>
                    <a:pt x="26" y="522"/>
                    <a:pt x="26" y="522"/>
                    <a:pt x="26" y="522"/>
                  </a:cubicBezTo>
                  <a:cubicBezTo>
                    <a:pt x="88" y="454"/>
                    <a:pt x="88" y="454"/>
                    <a:pt x="88" y="454"/>
                  </a:cubicBezTo>
                  <a:cubicBezTo>
                    <a:pt x="125" y="449"/>
                    <a:pt x="125" y="449"/>
                    <a:pt x="125" y="449"/>
                  </a:cubicBezTo>
                  <a:cubicBezTo>
                    <a:pt x="135" y="423"/>
                    <a:pt x="135" y="423"/>
                    <a:pt x="135" y="423"/>
                  </a:cubicBezTo>
                  <a:cubicBezTo>
                    <a:pt x="135" y="318"/>
                    <a:pt x="135" y="318"/>
                    <a:pt x="135" y="318"/>
                  </a:cubicBezTo>
                  <a:cubicBezTo>
                    <a:pt x="99" y="266"/>
                    <a:pt x="99" y="266"/>
                    <a:pt x="99" y="266"/>
                  </a:cubicBezTo>
                  <a:cubicBezTo>
                    <a:pt x="122" y="218"/>
                    <a:pt x="122" y="218"/>
                    <a:pt x="122" y="218"/>
                  </a:cubicBezTo>
                  <a:cubicBezTo>
                    <a:pt x="131" y="200"/>
                    <a:pt x="131" y="200"/>
                    <a:pt x="131" y="200"/>
                  </a:cubicBezTo>
                  <a:cubicBezTo>
                    <a:pt x="133" y="192"/>
                    <a:pt x="135" y="185"/>
                    <a:pt x="135" y="183"/>
                  </a:cubicBezTo>
                  <a:cubicBezTo>
                    <a:pt x="135" y="178"/>
                    <a:pt x="120" y="89"/>
                    <a:pt x="120" y="89"/>
                  </a:cubicBezTo>
                  <a:cubicBezTo>
                    <a:pt x="124" y="75"/>
                    <a:pt x="124" y="75"/>
                    <a:pt x="124" y="75"/>
                  </a:cubicBezTo>
                  <a:cubicBezTo>
                    <a:pt x="161" y="94"/>
                    <a:pt x="161" y="94"/>
                    <a:pt x="161" y="94"/>
                  </a:cubicBezTo>
                  <a:cubicBezTo>
                    <a:pt x="177" y="68"/>
                    <a:pt x="177" y="68"/>
                    <a:pt x="177" y="68"/>
                  </a:cubicBezTo>
                  <a:cubicBezTo>
                    <a:pt x="214" y="68"/>
                    <a:pt x="214" y="68"/>
                    <a:pt x="214" y="68"/>
                  </a:cubicBezTo>
                  <a:cubicBezTo>
                    <a:pt x="208" y="11"/>
                    <a:pt x="208" y="11"/>
                    <a:pt x="208" y="11"/>
                  </a:cubicBezTo>
                  <a:cubicBezTo>
                    <a:pt x="234" y="0"/>
                    <a:pt x="234" y="0"/>
                    <a:pt x="234" y="0"/>
                  </a:cubicBezTo>
                  <a:cubicBezTo>
                    <a:pt x="313" y="47"/>
                    <a:pt x="313" y="47"/>
                    <a:pt x="313" y="47"/>
                  </a:cubicBezTo>
                  <a:cubicBezTo>
                    <a:pt x="323" y="89"/>
                    <a:pt x="323" y="89"/>
                    <a:pt x="323" y="89"/>
                  </a:cubicBezTo>
                  <a:cubicBezTo>
                    <a:pt x="354" y="99"/>
                    <a:pt x="354" y="99"/>
                    <a:pt x="354" y="99"/>
                  </a:cubicBezTo>
                  <a:cubicBezTo>
                    <a:pt x="365" y="115"/>
                    <a:pt x="365" y="115"/>
                    <a:pt x="365" y="115"/>
                  </a:cubicBezTo>
                  <a:cubicBezTo>
                    <a:pt x="412" y="120"/>
                    <a:pt x="412" y="120"/>
                    <a:pt x="412" y="120"/>
                  </a:cubicBezTo>
                  <a:cubicBezTo>
                    <a:pt x="430" y="148"/>
                    <a:pt x="430" y="148"/>
                    <a:pt x="430" y="148"/>
                  </a:cubicBezTo>
                  <a:cubicBezTo>
                    <a:pt x="464" y="198"/>
                    <a:pt x="464" y="198"/>
                    <a:pt x="464" y="198"/>
                  </a:cubicBezTo>
                  <a:cubicBezTo>
                    <a:pt x="527" y="172"/>
                    <a:pt x="527" y="172"/>
                    <a:pt x="527" y="172"/>
                  </a:cubicBezTo>
                  <a:cubicBezTo>
                    <a:pt x="568" y="204"/>
                    <a:pt x="568" y="204"/>
                    <a:pt x="568" y="204"/>
                  </a:cubicBezTo>
                  <a:cubicBezTo>
                    <a:pt x="584" y="256"/>
                    <a:pt x="584" y="256"/>
                    <a:pt x="584" y="256"/>
                  </a:cubicBezTo>
                  <a:cubicBezTo>
                    <a:pt x="631" y="277"/>
                    <a:pt x="631" y="277"/>
                    <a:pt x="631" y="277"/>
                  </a:cubicBezTo>
                  <a:cubicBezTo>
                    <a:pt x="648" y="253"/>
                    <a:pt x="648" y="253"/>
                    <a:pt x="648" y="253"/>
                  </a:cubicBezTo>
                  <a:cubicBezTo>
                    <a:pt x="693" y="282"/>
                    <a:pt x="693" y="282"/>
                    <a:pt x="693" y="282"/>
                  </a:cubicBezTo>
                  <a:cubicBezTo>
                    <a:pt x="719" y="329"/>
                    <a:pt x="719" y="329"/>
                    <a:pt x="719" y="329"/>
                  </a:cubicBezTo>
                  <a:cubicBezTo>
                    <a:pt x="719" y="371"/>
                    <a:pt x="719" y="371"/>
                    <a:pt x="719" y="371"/>
                  </a:cubicBezTo>
                  <a:cubicBezTo>
                    <a:pt x="714" y="391"/>
                    <a:pt x="714" y="391"/>
                    <a:pt x="714" y="391"/>
                  </a:cubicBezTo>
                  <a:cubicBezTo>
                    <a:pt x="688" y="391"/>
                    <a:pt x="688" y="391"/>
                    <a:pt x="688" y="391"/>
                  </a:cubicBezTo>
                  <a:cubicBezTo>
                    <a:pt x="688" y="428"/>
                    <a:pt x="688" y="428"/>
                    <a:pt x="688" y="428"/>
                  </a:cubicBezTo>
                  <a:cubicBezTo>
                    <a:pt x="704" y="464"/>
                    <a:pt x="704" y="464"/>
                    <a:pt x="704" y="464"/>
                  </a:cubicBezTo>
                  <a:cubicBezTo>
                    <a:pt x="683" y="480"/>
                    <a:pt x="683" y="480"/>
                    <a:pt x="683" y="480"/>
                  </a:cubicBezTo>
                  <a:cubicBezTo>
                    <a:pt x="683" y="517"/>
                    <a:pt x="683" y="517"/>
                    <a:pt x="683" y="517"/>
                  </a:cubicBezTo>
                  <a:cubicBezTo>
                    <a:pt x="667" y="548"/>
                    <a:pt x="667" y="548"/>
                    <a:pt x="667" y="548"/>
                  </a:cubicBezTo>
                  <a:cubicBezTo>
                    <a:pt x="704" y="626"/>
                    <a:pt x="704" y="626"/>
                    <a:pt x="704" y="626"/>
                  </a:cubicBezTo>
                  <a:cubicBezTo>
                    <a:pt x="735" y="621"/>
                    <a:pt x="735" y="621"/>
                    <a:pt x="735" y="621"/>
                  </a:cubicBezTo>
                  <a:cubicBezTo>
                    <a:pt x="761" y="631"/>
                    <a:pt x="761" y="631"/>
                    <a:pt x="761" y="631"/>
                  </a:cubicBezTo>
                  <a:cubicBezTo>
                    <a:pt x="787" y="626"/>
                    <a:pt x="787" y="626"/>
                    <a:pt x="787" y="626"/>
                  </a:cubicBezTo>
                  <a:cubicBezTo>
                    <a:pt x="808" y="595"/>
                    <a:pt x="808" y="595"/>
                    <a:pt x="808" y="595"/>
                  </a:cubicBezTo>
                  <a:cubicBezTo>
                    <a:pt x="808" y="595"/>
                    <a:pt x="834" y="610"/>
                    <a:pt x="845" y="610"/>
                  </a:cubicBezTo>
                  <a:cubicBezTo>
                    <a:pt x="855" y="610"/>
                    <a:pt x="902" y="595"/>
                    <a:pt x="902" y="595"/>
                  </a:cubicBezTo>
                  <a:cubicBezTo>
                    <a:pt x="1027" y="600"/>
                    <a:pt x="1027" y="600"/>
                    <a:pt x="1027" y="600"/>
                  </a:cubicBezTo>
                  <a:cubicBezTo>
                    <a:pt x="1012" y="647"/>
                    <a:pt x="1012" y="647"/>
                    <a:pt x="1012" y="647"/>
                  </a:cubicBezTo>
                  <a:cubicBezTo>
                    <a:pt x="1027" y="673"/>
                    <a:pt x="1027" y="673"/>
                    <a:pt x="1027" y="673"/>
                  </a:cubicBezTo>
                  <a:cubicBezTo>
                    <a:pt x="1012" y="730"/>
                    <a:pt x="1012" y="730"/>
                    <a:pt x="1012" y="730"/>
                  </a:cubicBezTo>
                  <a:cubicBezTo>
                    <a:pt x="1032" y="751"/>
                    <a:pt x="1032" y="751"/>
                    <a:pt x="1032" y="751"/>
                  </a:cubicBezTo>
                  <a:lnTo>
                    <a:pt x="1032" y="798"/>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73" name="เลย">
              <a:extLst>
                <a:ext uri="{FF2B5EF4-FFF2-40B4-BE49-F238E27FC236}">
                  <a16:creationId xmlns:a16="http://schemas.microsoft.com/office/drawing/2014/main" id="{0557FE4D-C62D-44BD-9C04-6F57F4AAB377}"/>
                </a:ext>
              </a:extLst>
            </p:cNvPr>
            <p:cNvSpPr>
              <a:spLocks/>
            </p:cNvSpPr>
            <p:nvPr/>
          </p:nvSpPr>
          <p:spPr bwMode="auto">
            <a:xfrm>
              <a:off x="3268701" y="1847463"/>
              <a:ext cx="477331" cy="554143"/>
            </a:xfrm>
            <a:custGeom>
              <a:avLst/>
              <a:gdLst>
                <a:gd name="T0" fmla="*/ 1023 w 1169"/>
                <a:gd name="T1" fmla="*/ 1272 h 1356"/>
                <a:gd name="T2" fmla="*/ 935 w 1169"/>
                <a:gd name="T3" fmla="*/ 1299 h 1356"/>
                <a:gd name="T4" fmla="*/ 922 w 1169"/>
                <a:gd name="T5" fmla="*/ 1306 h 1356"/>
                <a:gd name="T6" fmla="*/ 908 w 1169"/>
                <a:gd name="T7" fmla="*/ 1314 h 1356"/>
                <a:gd name="T8" fmla="*/ 893 w 1169"/>
                <a:gd name="T9" fmla="*/ 1322 h 1356"/>
                <a:gd name="T10" fmla="*/ 887 w 1169"/>
                <a:gd name="T11" fmla="*/ 1325 h 1356"/>
                <a:gd name="T12" fmla="*/ 843 w 1169"/>
                <a:gd name="T13" fmla="*/ 1345 h 1356"/>
                <a:gd name="T14" fmla="*/ 772 w 1169"/>
                <a:gd name="T15" fmla="*/ 1293 h 1356"/>
                <a:gd name="T16" fmla="*/ 751 w 1169"/>
                <a:gd name="T17" fmla="*/ 1204 h 1356"/>
                <a:gd name="T18" fmla="*/ 731 w 1169"/>
                <a:gd name="T19" fmla="*/ 1126 h 1356"/>
                <a:gd name="T20" fmla="*/ 684 w 1169"/>
                <a:gd name="T21" fmla="*/ 1131 h 1356"/>
                <a:gd name="T22" fmla="*/ 605 w 1169"/>
                <a:gd name="T23" fmla="*/ 1079 h 1356"/>
                <a:gd name="T24" fmla="*/ 543 w 1169"/>
                <a:gd name="T25" fmla="*/ 991 h 1356"/>
                <a:gd name="T26" fmla="*/ 386 w 1169"/>
                <a:gd name="T27" fmla="*/ 1037 h 1356"/>
                <a:gd name="T28" fmla="*/ 329 w 1169"/>
                <a:gd name="T29" fmla="*/ 1058 h 1356"/>
                <a:gd name="T30" fmla="*/ 204 w 1169"/>
                <a:gd name="T31" fmla="*/ 1225 h 1356"/>
                <a:gd name="T32" fmla="*/ 193 w 1169"/>
                <a:gd name="T33" fmla="*/ 1027 h 1356"/>
                <a:gd name="T34" fmla="*/ 230 w 1169"/>
                <a:gd name="T35" fmla="*/ 938 h 1356"/>
                <a:gd name="T36" fmla="*/ 219 w 1169"/>
                <a:gd name="T37" fmla="*/ 865 h 1356"/>
                <a:gd name="T38" fmla="*/ 68 w 1169"/>
                <a:gd name="T39" fmla="*/ 813 h 1356"/>
                <a:gd name="T40" fmla="*/ 11 w 1169"/>
                <a:gd name="T41" fmla="*/ 714 h 1356"/>
                <a:gd name="T42" fmla="*/ 26 w 1169"/>
                <a:gd name="T43" fmla="*/ 615 h 1356"/>
                <a:gd name="T44" fmla="*/ 117 w 1169"/>
                <a:gd name="T45" fmla="*/ 598 h 1356"/>
                <a:gd name="T46" fmla="*/ 197 w 1169"/>
                <a:gd name="T47" fmla="*/ 660 h 1356"/>
                <a:gd name="T48" fmla="*/ 269 w 1169"/>
                <a:gd name="T49" fmla="*/ 684 h 1356"/>
                <a:gd name="T50" fmla="*/ 293 w 1169"/>
                <a:gd name="T51" fmla="*/ 700 h 1356"/>
                <a:gd name="T52" fmla="*/ 313 w 1169"/>
                <a:gd name="T53" fmla="*/ 640 h 1356"/>
                <a:gd name="T54" fmla="*/ 417 w 1169"/>
                <a:gd name="T55" fmla="*/ 520 h 1356"/>
                <a:gd name="T56" fmla="*/ 505 w 1169"/>
                <a:gd name="T57" fmla="*/ 484 h 1356"/>
                <a:gd name="T58" fmla="*/ 601 w 1169"/>
                <a:gd name="T59" fmla="*/ 412 h 1356"/>
                <a:gd name="T60" fmla="*/ 653 w 1169"/>
                <a:gd name="T61" fmla="*/ 324 h 1356"/>
                <a:gd name="T62" fmla="*/ 785 w 1169"/>
                <a:gd name="T63" fmla="*/ 288 h 1356"/>
                <a:gd name="T64" fmla="*/ 913 w 1169"/>
                <a:gd name="T65" fmla="*/ 176 h 1356"/>
                <a:gd name="T66" fmla="*/ 1057 w 1169"/>
                <a:gd name="T67" fmla="*/ 60 h 1356"/>
                <a:gd name="T68" fmla="*/ 1119 w 1169"/>
                <a:gd name="T69" fmla="*/ 0 h 1356"/>
                <a:gd name="T70" fmla="*/ 1080 w 1169"/>
                <a:gd name="T71" fmla="*/ 140 h 1356"/>
                <a:gd name="T72" fmla="*/ 1064 w 1169"/>
                <a:gd name="T73" fmla="*/ 208 h 1356"/>
                <a:gd name="T74" fmla="*/ 1064 w 1169"/>
                <a:gd name="T75" fmla="*/ 396 h 1356"/>
                <a:gd name="T76" fmla="*/ 1059 w 1169"/>
                <a:gd name="T77" fmla="*/ 521 h 1356"/>
                <a:gd name="T78" fmla="*/ 1143 w 1169"/>
                <a:gd name="T79" fmla="*/ 610 h 1356"/>
                <a:gd name="T80" fmla="*/ 1023 w 1169"/>
                <a:gd name="T81" fmla="*/ 704 h 1356"/>
                <a:gd name="T82" fmla="*/ 1033 w 1169"/>
                <a:gd name="T83" fmla="*/ 818 h 1356"/>
                <a:gd name="T84" fmla="*/ 1085 w 1169"/>
                <a:gd name="T85" fmla="*/ 949 h 1356"/>
                <a:gd name="T86" fmla="*/ 1064 w 1169"/>
                <a:gd name="T87" fmla="*/ 970 h 1356"/>
                <a:gd name="T88" fmla="*/ 1116 w 1169"/>
                <a:gd name="T89" fmla="*/ 1069 h 1356"/>
                <a:gd name="T90" fmla="*/ 1075 w 1169"/>
                <a:gd name="T91" fmla="*/ 1163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9" h="1356">
                  <a:moveTo>
                    <a:pt x="1059" y="1178"/>
                  </a:moveTo>
                  <a:cubicBezTo>
                    <a:pt x="1090" y="1230"/>
                    <a:pt x="1090" y="1230"/>
                    <a:pt x="1090" y="1230"/>
                  </a:cubicBezTo>
                  <a:cubicBezTo>
                    <a:pt x="1023" y="1272"/>
                    <a:pt x="1023" y="1272"/>
                    <a:pt x="1023" y="1272"/>
                  </a:cubicBezTo>
                  <a:cubicBezTo>
                    <a:pt x="981" y="1272"/>
                    <a:pt x="981" y="1272"/>
                    <a:pt x="981" y="1272"/>
                  </a:cubicBezTo>
                  <a:cubicBezTo>
                    <a:pt x="981" y="1272"/>
                    <a:pt x="964" y="1282"/>
                    <a:pt x="942" y="1294"/>
                  </a:cubicBezTo>
                  <a:cubicBezTo>
                    <a:pt x="940" y="1296"/>
                    <a:pt x="937" y="1297"/>
                    <a:pt x="935" y="1299"/>
                  </a:cubicBezTo>
                  <a:cubicBezTo>
                    <a:pt x="932" y="1300"/>
                    <a:pt x="930" y="1302"/>
                    <a:pt x="927" y="1303"/>
                  </a:cubicBezTo>
                  <a:cubicBezTo>
                    <a:pt x="926" y="1304"/>
                    <a:pt x="925" y="1304"/>
                    <a:pt x="924" y="1305"/>
                  </a:cubicBezTo>
                  <a:cubicBezTo>
                    <a:pt x="923" y="1305"/>
                    <a:pt x="923" y="1305"/>
                    <a:pt x="922" y="1306"/>
                  </a:cubicBezTo>
                  <a:cubicBezTo>
                    <a:pt x="920" y="1307"/>
                    <a:pt x="917" y="1308"/>
                    <a:pt x="915" y="1310"/>
                  </a:cubicBezTo>
                  <a:cubicBezTo>
                    <a:pt x="915" y="1310"/>
                    <a:pt x="914" y="1310"/>
                    <a:pt x="914" y="1310"/>
                  </a:cubicBezTo>
                  <a:cubicBezTo>
                    <a:pt x="912" y="1312"/>
                    <a:pt x="910" y="1313"/>
                    <a:pt x="908" y="1314"/>
                  </a:cubicBezTo>
                  <a:cubicBezTo>
                    <a:pt x="906" y="1315"/>
                    <a:pt x="905" y="1316"/>
                    <a:pt x="903" y="1316"/>
                  </a:cubicBezTo>
                  <a:cubicBezTo>
                    <a:pt x="903" y="1317"/>
                    <a:pt x="902" y="1317"/>
                    <a:pt x="902" y="1317"/>
                  </a:cubicBezTo>
                  <a:cubicBezTo>
                    <a:pt x="899" y="1319"/>
                    <a:pt x="896" y="1320"/>
                    <a:pt x="893" y="1322"/>
                  </a:cubicBezTo>
                  <a:cubicBezTo>
                    <a:pt x="892" y="1322"/>
                    <a:pt x="892" y="1323"/>
                    <a:pt x="891" y="1323"/>
                  </a:cubicBezTo>
                  <a:cubicBezTo>
                    <a:pt x="890" y="1324"/>
                    <a:pt x="889" y="1324"/>
                    <a:pt x="888" y="1325"/>
                  </a:cubicBezTo>
                  <a:cubicBezTo>
                    <a:pt x="887" y="1325"/>
                    <a:pt x="887" y="1325"/>
                    <a:pt x="887" y="1325"/>
                  </a:cubicBezTo>
                  <a:cubicBezTo>
                    <a:pt x="886" y="1326"/>
                    <a:pt x="885" y="1326"/>
                    <a:pt x="884" y="1327"/>
                  </a:cubicBezTo>
                  <a:cubicBezTo>
                    <a:pt x="864" y="1337"/>
                    <a:pt x="849" y="1345"/>
                    <a:pt x="845" y="1345"/>
                  </a:cubicBezTo>
                  <a:cubicBezTo>
                    <a:pt x="845" y="1345"/>
                    <a:pt x="844" y="1345"/>
                    <a:pt x="843" y="1345"/>
                  </a:cubicBezTo>
                  <a:cubicBezTo>
                    <a:pt x="830" y="1346"/>
                    <a:pt x="793" y="1356"/>
                    <a:pt x="788" y="1356"/>
                  </a:cubicBezTo>
                  <a:cubicBezTo>
                    <a:pt x="783" y="1356"/>
                    <a:pt x="762" y="1330"/>
                    <a:pt x="762" y="1330"/>
                  </a:cubicBezTo>
                  <a:cubicBezTo>
                    <a:pt x="772" y="1293"/>
                    <a:pt x="772" y="1293"/>
                    <a:pt x="772" y="1293"/>
                  </a:cubicBezTo>
                  <a:cubicBezTo>
                    <a:pt x="772" y="1293"/>
                    <a:pt x="751" y="1272"/>
                    <a:pt x="751" y="1267"/>
                  </a:cubicBezTo>
                  <a:cubicBezTo>
                    <a:pt x="751" y="1262"/>
                    <a:pt x="746" y="1241"/>
                    <a:pt x="746" y="1241"/>
                  </a:cubicBezTo>
                  <a:cubicBezTo>
                    <a:pt x="751" y="1204"/>
                    <a:pt x="751" y="1204"/>
                    <a:pt x="751" y="1204"/>
                  </a:cubicBezTo>
                  <a:cubicBezTo>
                    <a:pt x="751" y="1189"/>
                    <a:pt x="751" y="1189"/>
                    <a:pt x="751" y="1189"/>
                  </a:cubicBezTo>
                  <a:cubicBezTo>
                    <a:pt x="736" y="1184"/>
                    <a:pt x="736" y="1184"/>
                    <a:pt x="736" y="1184"/>
                  </a:cubicBezTo>
                  <a:cubicBezTo>
                    <a:pt x="731" y="1126"/>
                    <a:pt x="731" y="1126"/>
                    <a:pt x="731" y="1126"/>
                  </a:cubicBezTo>
                  <a:cubicBezTo>
                    <a:pt x="715" y="1090"/>
                    <a:pt x="715" y="1090"/>
                    <a:pt x="715" y="1090"/>
                  </a:cubicBezTo>
                  <a:cubicBezTo>
                    <a:pt x="689" y="1095"/>
                    <a:pt x="689" y="1095"/>
                    <a:pt x="689" y="1095"/>
                  </a:cubicBezTo>
                  <a:cubicBezTo>
                    <a:pt x="684" y="1131"/>
                    <a:pt x="684" y="1131"/>
                    <a:pt x="684" y="1131"/>
                  </a:cubicBezTo>
                  <a:cubicBezTo>
                    <a:pt x="642" y="1147"/>
                    <a:pt x="642" y="1147"/>
                    <a:pt x="642" y="1147"/>
                  </a:cubicBezTo>
                  <a:cubicBezTo>
                    <a:pt x="605" y="1116"/>
                    <a:pt x="605" y="1116"/>
                    <a:pt x="605" y="1116"/>
                  </a:cubicBezTo>
                  <a:cubicBezTo>
                    <a:pt x="605" y="1079"/>
                    <a:pt x="605" y="1079"/>
                    <a:pt x="605" y="1079"/>
                  </a:cubicBezTo>
                  <a:cubicBezTo>
                    <a:pt x="558" y="1053"/>
                    <a:pt x="558" y="1053"/>
                    <a:pt x="558" y="1053"/>
                  </a:cubicBezTo>
                  <a:cubicBezTo>
                    <a:pt x="558" y="1022"/>
                    <a:pt x="558" y="1022"/>
                    <a:pt x="558" y="1022"/>
                  </a:cubicBezTo>
                  <a:cubicBezTo>
                    <a:pt x="543" y="991"/>
                    <a:pt x="543" y="991"/>
                    <a:pt x="543" y="991"/>
                  </a:cubicBezTo>
                  <a:cubicBezTo>
                    <a:pt x="501" y="964"/>
                    <a:pt x="501" y="964"/>
                    <a:pt x="501" y="964"/>
                  </a:cubicBezTo>
                  <a:cubicBezTo>
                    <a:pt x="454" y="975"/>
                    <a:pt x="454" y="975"/>
                    <a:pt x="454" y="975"/>
                  </a:cubicBezTo>
                  <a:cubicBezTo>
                    <a:pt x="386" y="1037"/>
                    <a:pt x="386" y="1037"/>
                    <a:pt x="386" y="1037"/>
                  </a:cubicBezTo>
                  <a:cubicBezTo>
                    <a:pt x="365" y="1032"/>
                    <a:pt x="365" y="1032"/>
                    <a:pt x="365" y="1032"/>
                  </a:cubicBezTo>
                  <a:cubicBezTo>
                    <a:pt x="355" y="1069"/>
                    <a:pt x="355" y="1069"/>
                    <a:pt x="355" y="1069"/>
                  </a:cubicBezTo>
                  <a:cubicBezTo>
                    <a:pt x="329" y="1058"/>
                    <a:pt x="329" y="1058"/>
                    <a:pt x="329" y="1058"/>
                  </a:cubicBezTo>
                  <a:cubicBezTo>
                    <a:pt x="251" y="1105"/>
                    <a:pt x="251" y="1105"/>
                    <a:pt x="251" y="1105"/>
                  </a:cubicBezTo>
                  <a:cubicBezTo>
                    <a:pt x="240" y="1210"/>
                    <a:pt x="240" y="1210"/>
                    <a:pt x="240" y="1210"/>
                  </a:cubicBezTo>
                  <a:cubicBezTo>
                    <a:pt x="204" y="1225"/>
                    <a:pt x="204" y="1225"/>
                    <a:pt x="204" y="1225"/>
                  </a:cubicBezTo>
                  <a:cubicBezTo>
                    <a:pt x="172" y="1189"/>
                    <a:pt x="172" y="1189"/>
                    <a:pt x="172" y="1189"/>
                  </a:cubicBezTo>
                  <a:cubicBezTo>
                    <a:pt x="188" y="1173"/>
                    <a:pt x="188" y="1173"/>
                    <a:pt x="188" y="1173"/>
                  </a:cubicBezTo>
                  <a:cubicBezTo>
                    <a:pt x="193" y="1027"/>
                    <a:pt x="193" y="1027"/>
                    <a:pt x="193" y="1027"/>
                  </a:cubicBezTo>
                  <a:cubicBezTo>
                    <a:pt x="214" y="1006"/>
                    <a:pt x="214" y="1006"/>
                    <a:pt x="214" y="1006"/>
                  </a:cubicBezTo>
                  <a:cubicBezTo>
                    <a:pt x="209" y="964"/>
                    <a:pt x="209" y="964"/>
                    <a:pt x="209" y="964"/>
                  </a:cubicBezTo>
                  <a:cubicBezTo>
                    <a:pt x="230" y="938"/>
                    <a:pt x="230" y="938"/>
                    <a:pt x="230" y="938"/>
                  </a:cubicBezTo>
                  <a:cubicBezTo>
                    <a:pt x="230" y="937"/>
                    <a:pt x="230" y="937"/>
                    <a:pt x="230" y="937"/>
                  </a:cubicBezTo>
                  <a:cubicBezTo>
                    <a:pt x="240" y="907"/>
                    <a:pt x="240" y="907"/>
                    <a:pt x="240" y="907"/>
                  </a:cubicBezTo>
                  <a:cubicBezTo>
                    <a:pt x="219" y="865"/>
                    <a:pt x="219" y="865"/>
                    <a:pt x="219" y="865"/>
                  </a:cubicBezTo>
                  <a:cubicBezTo>
                    <a:pt x="219" y="865"/>
                    <a:pt x="178" y="860"/>
                    <a:pt x="162" y="850"/>
                  </a:cubicBezTo>
                  <a:cubicBezTo>
                    <a:pt x="146" y="839"/>
                    <a:pt x="136" y="813"/>
                    <a:pt x="136" y="813"/>
                  </a:cubicBezTo>
                  <a:cubicBezTo>
                    <a:pt x="68" y="813"/>
                    <a:pt x="68" y="813"/>
                    <a:pt x="68" y="813"/>
                  </a:cubicBezTo>
                  <a:cubicBezTo>
                    <a:pt x="68" y="714"/>
                    <a:pt x="68" y="714"/>
                    <a:pt x="68" y="714"/>
                  </a:cubicBezTo>
                  <a:cubicBezTo>
                    <a:pt x="47" y="704"/>
                    <a:pt x="47" y="704"/>
                    <a:pt x="47" y="704"/>
                  </a:cubicBezTo>
                  <a:cubicBezTo>
                    <a:pt x="11" y="714"/>
                    <a:pt x="11" y="714"/>
                    <a:pt x="11" y="714"/>
                  </a:cubicBezTo>
                  <a:cubicBezTo>
                    <a:pt x="0" y="688"/>
                    <a:pt x="0" y="688"/>
                    <a:pt x="0" y="688"/>
                  </a:cubicBezTo>
                  <a:cubicBezTo>
                    <a:pt x="37" y="652"/>
                    <a:pt x="37" y="652"/>
                    <a:pt x="37" y="652"/>
                  </a:cubicBezTo>
                  <a:cubicBezTo>
                    <a:pt x="26" y="615"/>
                    <a:pt x="26" y="615"/>
                    <a:pt x="26" y="615"/>
                  </a:cubicBezTo>
                  <a:cubicBezTo>
                    <a:pt x="58" y="589"/>
                    <a:pt x="58" y="589"/>
                    <a:pt x="58" y="589"/>
                  </a:cubicBezTo>
                  <a:cubicBezTo>
                    <a:pt x="94" y="610"/>
                    <a:pt x="94" y="610"/>
                    <a:pt x="94" y="610"/>
                  </a:cubicBezTo>
                  <a:cubicBezTo>
                    <a:pt x="117" y="598"/>
                    <a:pt x="117" y="598"/>
                    <a:pt x="117" y="598"/>
                  </a:cubicBezTo>
                  <a:cubicBezTo>
                    <a:pt x="117" y="600"/>
                    <a:pt x="117" y="600"/>
                    <a:pt x="117" y="600"/>
                  </a:cubicBezTo>
                  <a:cubicBezTo>
                    <a:pt x="153" y="600"/>
                    <a:pt x="153" y="600"/>
                    <a:pt x="153" y="600"/>
                  </a:cubicBezTo>
                  <a:cubicBezTo>
                    <a:pt x="197" y="660"/>
                    <a:pt x="197" y="660"/>
                    <a:pt x="197" y="660"/>
                  </a:cubicBezTo>
                  <a:cubicBezTo>
                    <a:pt x="233" y="660"/>
                    <a:pt x="233" y="660"/>
                    <a:pt x="233" y="660"/>
                  </a:cubicBezTo>
                  <a:cubicBezTo>
                    <a:pt x="241" y="684"/>
                    <a:pt x="241" y="684"/>
                    <a:pt x="241" y="684"/>
                  </a:cubicBezTo>
                  <a:cubicBezTo>
                    <a:pt x="269" y="684"/>
                    <a:pt x="269" y="684"/>
                    <a:pt x="269" y="684"/>
                  </a:cubicBezTo>
                  <a:cubicBezTo>
                    <a:pt x="281" y="704"/>
                    <a:pt x="281" y="704"/>
                    <a:pt x="281" y="704"/>
                  </a:cubicBezTo>
                  <a:cubicBezTo>
                    <a:pt x="285" y="703"/>
                    <a:pt x="285" y="703"/>
                    <a:pt x="285" y="703"/>
                  </a:cubicBezTo>
                  <a:cubicBezTo>
                    <a:pt x="293" y="700"/>
                    <a:pt x="293" y="700"/>
                    <a:pt x="293" y="700"/>
                  </a:cubicBezTo>
                  <a:cubicBezTo>
                    <a:pt x="297" y="668"/>
                    <a:pt x="297" y="668"/>
                    <a:pt x="297" y="668"/>
                  </a:cubicBezTo>
                  <a:cubicBezTo>
                    <a:pt x="309" y="664"/>
                    <a:pt x="309" y="664"/>
                    <a:pt x="309" y="664"/>
                  </a:cubicBezTo>
                  <a:cubicBezTo>
                    <a:pt x="313" y="640"/>
                    <a:pt x="313" y="640"/>
                    <a:pt x="313" y="640"/>
                  </a:cubicBezTo>
                  <a:cubicBezTo>
                    <a:pt x="313" y="640"/>
                    <a:pt x="341" y="632"/>
                    <a:pt x="345" y="632"/>
                  </a:cubicBezTo>
                  <a:cubicBezTo>
                    <a:pt x="349" y="632"/>
                    <a:pt x="413" y="548"/>
                    <a:pt x="413" y="548"/>
                  </a:cubicBezTo>
                  <a:cubicBezTo>
                    <a:pt x="417" y="520"/>
                    <a:pt x="417" y="520"/>
                    <a:pt x="417" y="520"/>
                  </a:cubicBezTo>
                  <a:cubicBezTo>
                    <a:pt x="441" y="520"/>
                    <a:pt x="441" y="520"/>
                    <a:pt x="441" y="520"/>
                  </a:cubicBezTo>
                  <a:cubicBezTo>
                    <a:pt x="485" y="480"/>
                    <a:pt x="485" y="480"/>
                    <a:pt x="485" y="480"/>
                  </a:cubicBezTo>
                  <a:cubicBezTo>
                    <a:pt x="505" y="484"/>
                    <a:pt x="505" y="484"/>
                    <a:pt x="505" y="484"/>
                  </a:cubicBezTo>
                  <a:cubicBezTo>
                    <a:pt x="573" y="420"/>
                    <a:pt x="573" y="420"/>
                    <a:pt x="573" y="420"/>
                  </a:cubicBezTo>
                  <a:cubicBezTo>
                    <a:pt x="581" y="452"/>
                    <a:pt x="581" y="452"/>
                    <a:pt x="581" y="452"/>
                  </a:cubicBezTo>
                  <a:cubicBezTo>
                    <a:pt x="601" y="412"/>
                    <a:pt x="601" y="412"/>
                    <a:pt x="601" y="412"/>
                  </a:cubicBezTo>
                  <a:cubicBezTo>
                    <a:pt x="601" y="412"/>
                    <a:pt x="641" y="412"/>
                    <a:pt x="645" y="408"/>
                  </a:cubicBezTo>
                  <a:cubicBezTo>
                    <a:pt x="649" y="404"/>
                    <a:pt x="629" y="368"/>
                    <a:pt x="629" y="368"/>
                  </a:cubicBezTo>
                  <a:cubicBezTo>
                    <a:pt x="653" y="324"/>
                    <a:pt x="653" y="324"/>
                    <a:pt x="653" y="324"/>
                  </a:cubicBezTo>
                  <a:cubicBezTo>
                    <a:pt x="665" y="344"/>
                    <a:pt x="665" y="344"/>
                    <a:pt x="665" y="344"/>
                  </a:cubicBezTo>
                  <a:cubicBezTo>
                    <a:pt x="697" y="300"/>
                    <a:pt x="697" y="300"/>
                    <a:pt x="697" y="300"/>
                  </a:cubicBezTo>
                  <a:cubicBezTo>
                    <a:pt x="785" y="288"/>
                    <a:pt x="785" y="288"/>
                    <a:pt x="785" y="288"/>
                  </a:cubicBezTo>
                  <a:cubicBezTo>
                    <a:pt x="833" y="136"/>
                    <a:pt x="833" y="136"/>
                    <a:pt x="833" y="136"/>
                  </a:cubicBezTo>
                  <a:cubicBezTo>
                    <a:pt x="867" y="153"/>
                    <a:pt x="867" y="153"/>
                    <a:pt x="867" y="153"/>
                  </a:cubicBezTo>
                  <a:cubicBezTo>
                    <a:pt x="913" y="176"/>
                    <a:pt x="913" y="176"/>
                    <a:pt x="913" y="176"/>
                  </a:cubicBezTo>
                  <a:cubicBezTo>
                    <a:pt x="949" y="172"/>
                    <a:pt x="949" y="172"/>
                    <a:pt x="949" y="172"/>
                  </a:cubicBezTo>
                  <a:cubicBezTo>
                    <a:pt x="993" y="100"/>
                    <a:pt x="993" y="100"/>
                    <a:pt x="993" y="100"/>
                  </a:cubicBezTo>
                  <a:cubicBezTo>
                    <a:pt x="1057" y="60"/>
                    <a:pt x="1057" y="60"/>
                    <a:pt x="1057" y="60"/>
                  </a:cubicBezTo>
                  <a:cubicBezTo>
                    <a:pt x="1057" y="16"/>
                    <a:pt x="1057" y="16"/>
                    <a:pt x="1057" y="16"/>
                  </a:cubicBezTo>
                  <a:cubicBezTo>
                    <a:pt x="1093" y="0"/>
                    <a:pt x="1093" y="0"/>
                    <a:pt x="1093" y="0"/>
                  </a:cubicBezTo>
                  <a:cubicBezTo>
                    <a:pt x="1119" y="0"/>
                    <a:pt x="1119" y="0"/>
                    <a:pt x="1119" y="0"/>
                  </a:cubicBezTo>
                  <a:cubicBezTo>
                    <a:pt x="1122" y="52"/>
                    <a:pt x="1122" y="52"/>
                    <a:pt x="1122" y="52"/>
                  </a:cubicBezTo>
                  <a:cubicBezTo>
                    <a:pt x="1080" y="73"/>
                    <a:pt x="1080" y="73"/>
                    <a:pt x="1080" y="73"/>
                  </a:cubicBezTo>
                  <a:cubicBezTo>
                    <a:pt x="1080" y="140"/>
                    <a:pt x="1080" y="140"/>
                    <a:pt x="1080" y="140"/>
                  </a:cubicBezTo>
                  <a:cubicBezTo>
                    <a:pt x="1085" y="142"/>
                    <a:pt x="1085" y="142"/>
                    <a:pt x="1085" y="142"/>
                  </a:cubicBezTo>
                  <a:cubicBezTo>
                    <a:pt x="1064" y="177"/>
                    <a:pt x="1064" y="177"/>
                    <a:pt x="1064" y="177"/>
                  </a:cubicBezTo>
                  <a:cubicBezTo>
                    <a:pt x="1064" y="208"/>
                    <a:pt x="1064" y="208"/>
                    <a:pt x="1064" y="208"/>
                  </a:cubicBezTo>
                  <a:cubicBezTo>
                    <a:pt x="1043" y="229"/>
                    <a:pt x="1043" y="229"/>
                    <a:pt x="1043" y="229"/>
                  </a:cubicBezTo>
                  <a:cubicBezTo>
                    <a:pt x="1075" y="323"/>
                    <a:pt x="1075" y="323"/>
                    <a:pt x="1075" y="323"/>
                  </a:cubicBezTo>
                  <a:cubicBezTo>
                    <a:pt x="1064" y="396"/>
                    <a:pt x="1064" y="396"/>
                    <a:pt x="1064" y="396"/>
                  </a:cubicBezTo>
                  <a:cubicBezTo>
                    <a:pt x="1043" y="438"/>
                    <a:pt x="1043" y="438"/>
                    <a:pt x="1043" y="438"/>
                  </a:cubicBezTo>
                  <a:cubicBezTo>
                    <a:pt x="1050" y="470"/>
                    <a:pt x="1050" y="470"/>
                    <a:pt x="1050" y="470"/>
                  </a:cubicBezTo>
                  <a:cubicBezTo>
                    <a:pt x="1059" y="521"/>
                    <a:pt x="1059" y="521"/>
                    <a:pt x="1059" y="521"/>
                  </a:cubicBezTo>
                  <a:cubicBezTo>
                    <a:pt x="1090" y="526"/>
                    <a:pt x="1090" y="526"/>
                    <a:pt x="1090" y="526"/>
                  </a:cubicBezTo>
                  <a:cubicBezTo>
                    <a:pt x="1094" y="533"/>
                    <a:pt x="1094" y="533"/>
                    <a:pt x="1094" y="533"/>
                  </a:cubicBezTo>
                  <a:cubicBezTo>
                    <a:pt x="1143" y="610"/>
                    <a:pt x="1143" y="610"/>
                    <a:pt x="1143" y="610"/>
                  </a:cubicBezTo>
                  <a:cubicBezTo>
                    <a:pt x="1143" y="672"/>
                    <a:pt x="1143" y="672"/>
                    <a:pt x="1143" y="672"/>
                  </a:cubicBezTo>
                  <a:cubicBezTo>
                    <a:pt x="1085" y="709"/>
                    <a:pt x="1085" y="709"/>
                    <a:pt x="1085" y="709"/>
                  </a:cubicBezTo>
                  <a:cubicBezTo>
                    <a:pt x="1023" y="704"/>
                    <a:pt x="1023" y="704"/>
                    <a:pt x="1023" y="704"/>
                  </a:cubicBezTo>
                  <a:cubicBezTo>
                    <a:pt x="1017" y="740"/>
                    <a:pt x="1017" y="740"/>
                    <a:pt x="1017" y="740"/>
                  </a:cubicBezTo>
                  <a:cubicBezTo>
                    <a:pt x="1043" y="787"/>
                    <a:pt x="1043" y="787"/>
                    <a:pt x="1043" y="787"/>
                  </a:cubicBezTo>
                  <a:cubicBezTo>
                    <a:pt x="1033" y="818"/>
                    <a:pt x="1033" y="818"/>
                    <a:pt x="1033" y="818"/>
                  </a:cubicBezTo>
                  <a:cubicBezTo>
                    <a:pt x="1012" y="834"/>
                    <a:pt x="1012" y="834"/>
                    <a:pt x="1012" y="834"/>
                  </a:cubicBezTo>
                  <a:cubicBezTo>
                    <a:pt x="1096" y="923"/>
                    <a:pt x="1096" y="923"/>
                    <a:pt x="1096" y="923"/>
                  </a:cubicBezTo>
                  <a:cubicBezTo>
                    <a:pt x="1085" y="949"/>
                    <a:pt x="1085" y="949"/>
                    <a:pt x="1085" y="949"/>
                  </a:cubicBezTo>
                  <a:cubicBezTo>
                    <a:pt x="1064" y="928"/>
                    <a:pt x="1064" y="928"/>
                    <a:pt x="1064" y="928"/>
                  </a:cubicBezTo>
                  <a:cubicBezTo>
                    <a:pt x="1043" y="949"/>
                    <a:pt x="1043" y="949"/>
                    <a:pt x="1043" y="949"/>
                  </a:cubicBezTo>
                  <a:cubicBezTo>
                    <a:pt x="1064" y="970"/>
                    <a:pt x="1064" y="970"/>
                    <a:pt x="1064" y="970"/>
                  </a:cubicBezTo>
                  <a:cubicBezTo>
                    <a:pt x="1059" y="996"/>
                    <a:pt x="1059" y="996"/>
                    <a:pt x="1059" y="996"/>
                  </a:cubicBezTo>
                  <a:cubicBezTo>
                    <a:pt x="1116" y="1032"/>
                    <a:pt x="1116" y="1032"/>
                    <a:pt x="1116" y="1032"/>
                  </a:cubicBezTo>
                  <a:cubicBezTo>
                    <a:pt x="1116" y="1069"/>
                    <a:pt x="1116" y="1069"/>
                    <a:pt x="1116" y="1069"/>
                  </a:cubicBezTo>
                  <a:cubicBezTo>
                    <a:pt x="1126" y="1076"/>
                    <a:pt x="1126" y="1076"/>
                    <a:pt x="1126" y="1076"/>
                  </a:cubicBezTo>
                  <a:cubicBezTo>
                    <a:pt x="1169" y="1111"/>
                    <a:pt x="1169" y="1111"/>
                    <a:pt x="1169" y="1111"/>
                  </a:cubicBezTo>
                  <a:cubicBezTo>
                    <a:pt x="1075" y="1163"/>
                    <a:pt x="1075" y="1163"/>
                    <a:pt x="1075" y="1163"/>
                  </a:cubicBezTo>
                  <a:lnTo>
                    <a:pt x="1059" y="1178"/>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74" name="ร้อยเอ็ด">
              <a:extLst>
                <a:ext uri="{FF2B5EF4-FFF2-40B4-BE49-F238E27FC236}">
                  <a16:creationId xmlns:a16="http://schemas.microsoft.com/office/drawing/2014/main" id="{30F2C9BF-5A3B-4B14-91B4-E19FB68675C7}"/>
                </a:ext>
              </a:extLst>
            </p:cNvPr>
            <p:cNvSpPr>
              <a:spLocks/>
            </p:cNvSpPr>
            <p:nvPr/>
          </p:nvSpPr>
          <p:spPr bwMode="auto">
            <a:xfrm>
              <a:off x="4148379" y="2505850"/>
              <a:ext cx="389546" cy="400519"/>
            </a:xfrm>
            <a:custGeom>
              <a:avLst/>
              <a:gdLst>
                <a:gd name="T0" fmla="*/ 944 w 951"/>
                <a:gd name="T1" fmla="*/ 183 h 981"/>
                <a:gd name="T2" fmla="*/ 861 w 951"/>
                <a:gd name="T3" fmla="*/ 277 h 981"/>
                <a:gd name="T4" fmla="*/ 741 w 951"/>
                <a:gd name="T5" fmla="*/ 334 h 981"/>
                <a:gd name="T6" fmla="*/ 746 w 951"/>
                <a:gd name="T7" fmla="*/ 407 h 981"/>
                <a:gd name="T8" fmla="*/ 663 w 951"/>
                <a:gd name="T9" fmla="*/ 454 h 981"/>
                <a:gd name="T10" fmla="*/ 668 w 951"/>
                <a:gd name="T11" fmla="*/ 496 h 981"/>
                <a:gd name="T12" fmla="*/ 673 w 951"/>
                <a:gd name="T13" fmla="*/ 574 h 981"/>
                <a:gd name="T14" fmla="*/ 663 w 951"/>
                <a:gd name="T15" fmla="*/ 637 h 981"/>
                <a:gd name="T16" fmla="*/ 767 w 951"/>
                <a:gd name="T17" fmla="*/ 637 h 981"/>
                <a:gd name="T18" fmla="*/ 803 w 951"/>
                <a:gd name="T19" fmla="*/ 741 h 981"/>
                <a:gd name="T20" fmla="*/ 750 w 951"/>
                <a:gd name="T21" fmla="*/ 842 h 981"/>
                <a:gd name="T22" fmla="*/ 715 w 951"/>
                <a:gd name="T23" fmla="*/ 856 h 981"/>
                <a:gd name="T24" fmla="*/ 642 w 951"/>
                <a:gd name="T25" fmla="*/ 944 h 981"/>
                <a:gd name="T26" fmla="*/ 600 w 951"/>
                <a:gd name="T27" fmla="*/ 981 h 981"/>
                <a:gd name="T28" fmla="*/ 532 w 951"/>
                <a:gd name="T29" fmla="*/ 929 h 981"/>
                <a:gd name="T30" fmla="*/ 454 w 951"/>
                <a:gd name="T31" fmla="*/ 955 h 981"/>
                <a:gd name="T32" fmla="*/ 292 w 951"/>
                <a:gd name="T33" fmla="*/ 929 h 981"/>
                <a:gd name="T34" fmla="*/ 224 w 951"/>
                <a:gd name="T35" fmla="*/ 965 h 981"/>
                <a:gd name="T36" fmla="*/ 124 w 951"/>
                <a:gd name="T37" fmla="*/ 947 h 981"/>
                <a:gd name="T38" fmla="*/ 115 w 951"/>
                <a:gd name="T39" fmla="*/ 949 h 981"/>
                <a:gd name="T40" fmla="*/ 68 w 951"/>
                <a:gd name="T41" fmla="*/ 876 h 981"/>
                <a:gd name="T42" fmla="*/ 0 w 951"/>
                <a:gd name="T43" fmla="*/ 814 h 981"/>
                <a:gd name="T44" fmla="*/ 26 w 951"/>
                <a:gd name="T45" fmla="*/ 720 h 981"/>
                <a:gd name="T46" fmla="*/ 73 w 951"/>
                <a:gd name="T47" fmla="*/ 689 h 981"/>
                <a:gd name="T48" fmla="*/ 136 w 951"/>
                <a:gd name="T49" fmla="*/ 689 h 981"/>
                <a:gd name="T50" fmla="*/ 162 w 951"/>
                <a:gd name="T51" fmla="*/ 517 h 981"/>
                <a:gd name="T52" fmla="*/ 167 w 951"/>
                <a:gd name="T53" fmla="*/ 444 h 981"/>
                <a:gd name="T54" fmla="*/ 162 w 951"/>
                <a:gd name="T55" fmla="*/ 360 h 981"/>
                <a:gd name="T56" fmla="*/ 204 w 951"/>
                <a:gd name="T57" fmla="*/ 261 h 981"/>
                <a:gd name="T58" fmla="*/ 261 w 951"/>
                <a:gd name="T59" fmla="*/ 261 h 981"/>
                <a:gd name="T60" fmla="*/ 324 w 951"/>
                <a:gd name="T61" fmla="*/ 271 h 981"/>
                <a:gd name="T62" fmla="*/ 350 w 951"/>
                <a:gd name="T63" fmla="*/ 235 h 981"/>
                <a:gd name="T64" fmla="*/ 423 w 951"/>
                <a:gd name="T65" fmla="*/ 167 h 981"/>
                <a:gd name="T66" fmla="*/ 376 w 951"/>
                <a:gd name="T67" fmla="*/ 84 h 981"/>
                <a:gd name="T68" fmla="*/ 537 w 951"/>
                <a:gd name="T69" fmla="*/ 11 h 981"/>
                <a:gd name="T70" fmla="*/ 652 w 951"/>
                <a:gd name="T71" fmla="*/ 32 h 981"/>
                <a:gd name="T72" fmla="*/ 683 w 951"/>
                <a:gd name="T73" fmla="*/ 78 h 981"/>
                <a:gd name="T74" fmla="*/ 856 w 951"/>
                <a:gd name="T75" fmla="*/ 47 h 981"/>
                <a:gd name="T76" fmla="*/ 861 w 951"/>
                <a:gd name="T77" fmla="*/ 42 h 981"/>
                <a:gd name="T78" fmla="*/ 908 w 951"/>
                <a:gd name="T79" fmla="*/ 0 h 981"/>
                <a:gd name="T80" fmla="*/ 923 w 951"/>
                <a:gd name="T81" fmla="*/ 131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1" h="981">
                  <a:moveTo>
                    <a:pt x="951" y="140"/>
                  </a:moveTo>
                  <a:cubicBezTo>
                    <a:pt x="944" y="183"/>
                    <a:pt x="944" y="183"/>
                    <a:pt x="944" y="183"/>
                  </a:cubicBezTo>
                  <a:cubicBezTo>
                    <a:pt x="866" y="230"/>
                    <a:pt x="866" y="230"/>
                    <a:pt x="866" y="230"/>
                  </a:cubicBezTo>
                  <a:cubicBezTo>
                    <a:pt x="861" y="277"/>
                    <a:pt x="861" y="277"/>
                    <a:pt x="861" y="277"/>
                  </a:cubicBezTo>
                  <a:cubicBezTo>
                    <a:pt x="777" y="324"/>
                    <a:pt x="777" y="324"/>
                    <a:pt x="777" y="324"/>
                  </a:cubicBezTo>
                  <a:cubicBezTo>
                    <a:pt x="741" y="334"/>
                    <a:pt x="741" y="334"/>
                    <a:pt x="741" y="334"/>
                  </a:cubicBezTo>
                  <a:cubicBezTo>
                    <a:pt x="730" y="381"/>
                    <a:pt x="730" y="381"/>
                    <a:pt x="730" y="381"/>
                  </a:cubicBezTo>
                  <a:cubicBezTo>
                    <a:pt x="746" y="407"/>
                    <a:pt x="746" y="407"/>
                    <a:pt x="746" y="407"/>
                  </a:cubicBezTo>
                  <a:cubicBezTo>
                    <a:pt x="730" y="454"/>
                    <a:pt x="730" y="454"/>
                    <a:pt x="730" y="454"/>
                  </a:cubicBezTo>
                  <a:cubicBezTo>
                    <a:pt x="663" y="454"/>
                    <a:pt x="663" y="454"/>
                    <a:pt x="663" y="454"/>
                  </a:cubicBezTo>
                  <a:cubicBezTo>
                    <a:pt x="657" y="475"/>
                    <a:pt x="657" y="475"/>
                    <a:pt x="657" y="475"/>
                  </a:cubicBezTo>
                  <a:cubicBezTo>
                    <a:pt x="668" y="496"/>
                    <a:pt x="668" y="496"/>
                    <a:pt x="668" y="496"/>
                  </a:cubicBezTo>
                  <a:cubicBezTo>
                    <a:pt x="657" y="537"/>
                    <a:pt x="657" y="537"/>
                    <a:pt x="657" y="537"/>
                  </a:cubicBezTo>
                  <a:cubicBezTo>
                    <a:pt x="673" y="574"/>
                    <a:pt x="673" y="574"/>
                    <a:pt x="673" y="574"/>
                  </a:cubicBezTo>
                  <a:cubicBezTo>
                    <a:pt x="652" y="631"/>
                    <a:pt x="652" y="631"/>
                    <a:pt x="652" y="631"/>
                  </a:cubicBezTo>
                  <a:cubicBezTo>
                    <a:pt x="663" y="637"/>
                    <a:pt x="663" y="637"/>
                    <a:pt x="663" y="637"/>
                  </a:cubicBezTo>
                  <a:cubicBezTo>
                    <a:pt x="663" y="637"/>
                    <a:pt x="725" y="595"/>
                    <a:pt x="730" y="600"/>
                  </a:cubicBezTo>
                  <a:cubicBezTo>
                    <a:pt x="736" y="605"/>
                    <a:pt x="767" y="637"/>
                    <a:pt x="767" y="637"/>
                  </a:cubicBezTo>
                  <a:cubicBezTo>
                    <a:pt x="767" y="637"/>
                    <a:pt x="751" y="694"/>
                    <a:pt x="756" y="699"/>
                  </a:cubicBezTo>
                  <a:cubicBezTo>
                    <a:pt x="762" y="704"/>
                    <a:pt x="803" y="741"/>
                    <a:pt x="803" y="741"/>
                  </a:cubicBezTo>
                  <a:cubicBezTo>
                    <a:pt x="803" y="793"/>
                    <a:pt x="803" y="793"/>
                    <a:pt x="803" y="793"/>
                  </a:cubicBezTo>
                  <a:cubicBezTo>
                    <a:pt x="750" y="842"/>
                    <a:pt x="750" y="842"/>
                    <a:pt x="750" y="842"/>
                  </a:cubicBezTo>
                  <a:cubicBezTo>
                    <a:pt x="746" y="835"/>
                    <a:pt x="746" y="835"/>
                    <a:pt x="746" y="835"/>
                  </a:cubicBezTo>
                  <a:cubicBezTo>
                    <a:pt x="715" y="856"/>
                    <a:pt x="715" y="856"/>
                    <a:pt x="715" y="856"/>
                  </a:cubicBezTo>
                  <a:cubicBezTo>
                    <a:pt x="682" y="895"/>
                    <a:pt x="682" y="895"/>
                    <a:pt x="682" y="895"/>
                  </a:cubicBezTo>
                  <a:cubicBezTo>
                    <a:pt x="642" y="944"/>
                    <a:pt x="642" y="944"/>
                    <a:pt x="642" y="944"/>
                  </a:cubicBezTo>
                  <a:cubicBezTo>
                    <a:pt x="633" y="971"/>
                    <a:pt x="633" y="971"/>
                    <a:pt x="633" y="971"/>
                  </a:cubicBezTo>
                  <a:cubicBezTo>
                    <a:pt x="600" y="981"/>
                    <a:pt x="600" y="981"/>
                    <a:pt x="600" y="981"/>
                  </a:cubicBezTo>
                  <a:cubicBezTo>
                    <a:pt x="553" y="949"/>
                    <a:pt x="553" y="949"/>
                    <a:pt x="553" y="949"/>
                  </a:cubicBezTo>
                  <a:cubicBezTo>
                    <a:pt x="532" y="929"/>
                    <a:pt x="532" y="929"/>
                    <a:pt x="532" y="929"/>
                  </a:cubicBezTo>
                  <a:cubicBezTo>
                    <a:pt x="496" y="929"/>
                    <a:pt x="496" y="929"/>
                    <a:pt x="496" y="929"/>
                  </a:cubicBezTo>
                  <a:cubicBezTo>
                    <a:pt x="454" y="955"/>
                    <a:pt x="454" y="955"/>
                    <a:pt x="454" y="955"/>
                  </a:cubicBezTo>
                  <a:cubicBezTo>
                    <a:pt x="344" y="955"/>
                    <a:pt x="344" y="955"/>
                    <a:pt x="344" y="955"/>
                  </a:cubicBezTo>
                  <a:cubicBezTo>
                    <a:pt x="292" y="929"/>
                    <a:pt x="292" y="929"/>
                    <a:pt x="292" y="929"/>
                  </a:cubicBezTo>
                  <a:cubicBezTo>
                    <a:pt x="261" y="939"/>
                    <a:pt x="261" y="939"/>
                    <a:pt x="261" y="939"/>
                  </a:cubicBezTo>
                  <a:cubicBezTo>
                    <a:pt x="224" y="965"/>
                    <a:pt x="224" y="965"/>
                    <a:pt x="224" y="965"/>
                  </a:cubicBezTo>
                  <a:cubicBezTo>
                    <a:pt x="162" y="939"/>
                    <a:pt x="162" y="939"/>
                    <a:pt x="162" y="939"/>
                  </a:cubicBezTo>
                  <a:cubicBezTo>
                    <a:pt x="124" y="947"/>
                    <a:pt x="124" y="947"/>
                    <a:pt x="124" y="947"/>
                  </a:cubicBezTo>
                  <a:cubicBezTo>
                    <a:pt x="124" y="947"/>
                    <a:pt x="124" y="947"/>
                    <a:pt x="124" y="947"/>
                  </a:cubicBezTo>
                  <a:cubicBezTo>
                    <a:pt x="115" y="949"/>
                    <a:pt x="115" y="949"/>
                    <a:pt x="115" y="949"/>
                  </a:cubicBezTo>
                  <a:cubicBezTo>
                    <a:pt x="125" y="876"/>
                    <a:pt x="125" y="876"/>
                    <a:pt x="125" y="876"/>
                  </a:cubicBezTo>
                  <a:cubicBezTo>
                    <a:pt x="125" y="876"/>
                    <a:pt x="68" y="882"/>
                    <a:pt x="68" y="876"/>
                  </a:cubicBezTo>
                  <a:cubicBezTo>
                    <a:pt x="68" y="873"/>
                    <a:pt x="35" y="843"/>
                    <a:pt x="15" y="826"/>
                  </a:cubicBezTo>
                  <a:cubicBezTo>
                    <a:pt x="6" y="819"/>
                    <a:pt x="0" y="814"/>
                    <a:pt x="0" y="814"/>
                  </a:cubicBezTo>
                  <a:cubicBezTo>
                    <a:pt x="26" y="746"/>
                    <a:pt x="26" y="746"/>
                    <a:pt x="26" y="746"/>
                  </a:cubicBezTo>
                  <a:cubicBezTo>
                    <a:pt x="26" y="720"/>
                    <a:pt x="26" y="720"/>
                    <a:pt x="26" y="720"/>
                  </a:cubicBezTo>
                  <a:cubicBezTo>
                    <a:pt x="58" y="710"/>
                    <a:pt x="58" y="710"/>
                    <a:pt x="58" y="710"/>
                  </a:cubicBezTo>
                  <a:cubicBezTo>
                    <a:pt x="73" y="689"/>
                    <a:pt x="73" y="689"/>
                    <a:pt x="73" y="689"/>
                  </a:cubicBezTo>
                  <a:cubicBezTo>
                    <a:pt x="110" y="704"/>
                    <a:pt x="110" y="704"/>
                    <a:pt x="110" y="704"/>
                  </a:cubicBezTo>
                  <a:cubicBezTo>
                    <a:pt x="136" y="689"/>
                    <a:pt x="136" y="689"/>
                    <a:pt x="136" y="689"/>
                  </a:cubicBezTo>
                  <a:cubicBezTo>
                    <a:pt x="125" y="647"/>
                    <a:pt x="125" y="647"/>
                    <a:pt x="125" y="647"/>
                  </a:cubicBezTo>
                  <a:cubicBezTo>
                    <a:pt x="162" y="517"/>
                    <a:pt x="162" y="517"/>
                    <a:pt x="162" y="517"/>
                  </a:cubicBezTo>
                  <a:cubicBezTo>
                    <a:pt x="188" y="506"/>
                    <a:pt x="188" y="506"/>
                    <a:pt x="188" y="506"/>
                  </a:cubicBezTo>
                  <a:cubicBezTo>
                    <a:pt x="167" y="444"/>
                    <a:pt x="167" y="444"/>
                    <a:pt x="167" y="444"/>
                  </a:cubicBezTo>
                  <a:cubicBezTo>
                    <a:pt x="177" y="397"/>
                    <a:pt x="177" y="397"/>
                    <a:pt x="177" y="397"/>
                  </a:cubicBezTo>
                  <a:cubicBezTo>
                    <a:pt x="162" y="360"/>
                    <a:pt x="162" y="360"/>
                    <a:pt x="162" y="360"/>
                  </a:cubicBezTo>
                  <a:cubicBezTo>
                    <a:pt x="167" y="318"/>
                    <a:pt x="167" y="318"/>
                    <a:pt x="167" y="318"/>
                  </a:cubicBezTo>
                  <a:cubicBezTo>
                    <a:pt x="204" y="261"/>
                    <a:pt x="204" y="261"/>
                    <a:pt x="204" y="261"/>
                  </a:cubicBezTo>
                  <a:cubicBezTo>
                    <a:pt x="235" y="240"/>
                    <a:pt x="235" y="240"/>
                    <a:pt x="235" y="240"/>
                  </a:cubicBezTo>
                  <a:cubicBezTo>
                    <a:pt x="261" y="261"/>
                    <a:pt x="261" y="261"/>
                    <a:pt x="261" y="261"/>
                  </a:cubicBezTo>
                  <a:cubicBezTo>
                    <a:pt x="297" y="251"/>
                    <a:pt x="297" y="251"/>
                    <a:pt x="297" y="251"/>
                  </a:cubicBezTo>
                  <a:cubicBezTo>
                    <a:pt x="324" y="271"/>
                    <a:pt x="324" y="271"/>
                    <a:pt x="324" y="271"/>
                  </a:cubicBezTo>
                  <a:cubicBezTo>
                    <a:pt x="334" y="256"/>
                    <a:pt x="334" y="256"/>
                    <a:pt x="334" y="256"/>
                  </a:cubicBezTo>
                  <a:cubicBezTo>
                    <a:pt x="350" y="235"/>
                    <a:pt x="350" y="235"/>
                    <a:pt x="350" y="235"/>
                  </a:cubicBezTo>
                  <a:cubicBezTo>
                    <a:pt x="412" y="235"/>
                    <a:pt x="412" y="235"/>
                    <a:pt x="412" y="235"/>
                  </a:cubicBezTo>
                  <a:cubicBezTo>
                    <a:pt x="423" y="167"/>
                    <a:pt x="423" y="167"/>
                    <a:pt x="423" y="167"/>
                  </a:cubicBezTo>
                  <a:cubicBezTo>
                    <a:pt x="391" y="115"/>
                    <a:pt x="391" y="115"/>
                    <a:pt x="391" y="115"/>
                  </a:cubicBezTo>
                  <a:cubicBezTo>
                    <a:pt x="376" y="84"/>
                    <a:pt x="376" y="84"/>
                    <a:pt x="376" y="84"/>
                  </a:cubicBezTo>
                  <a:cubicBezTo>
                    <a:pt x="485" y="5"/>
                    <a:pt x="485" y="5"/>
                    <a:pt x="485" y="5"/>
                  </a:cubicBezTo>
                  <a:cubicBezTo>
                    <a:pt x="537" y="11"/>
                    <a:pt x="537" y="11"/>
                    <a:pt x="537" y="11"/>
                  </a:cubicBezTo>
                  <a:cubicBezTo>
                    <a:pt x="579" y="47"/>
                    <a:pt x="579" y="47"/>
                    <a:pt x="579" y="47"/>
                  </a:cubicBezTo>
                  <a:cubicBezTo>
                    <a:pt x="652" y="32"/>
                    <a:pt x="652" y="32"/>
                    <a:pt x="652" y="32"/>
                  </a:cubicBezTo>
                  <a:cubicBezTo>
                    <a:pt x="673" y="37"/>
                    <a:pt x="673" y="37"/>
                    <a:pt x="673" y="37"/>
                  </a:cubicBezTo>
                  <a:cubicBezTo>
                    <a:pt x="683" y="78"/>
                    <a:pt x="683" y="78"/>
                    <a:pt x="683" y="78"/>
                  </a:cubicBezTo>
                  <a:cubicBezTo>
                    <a:pt x="788" y="37"/>
                    <a:pt x="788" y="37"/>
                    <a:pt x="788" y="37"/>
                  </a:cubicBezTo>
                  <a:cubicBezTo>
                    <a:pt x="856" y="47"/>
                    <a:pt x="856" y="47"/>
                    <a:pt x="856" y="47"/>
                  </a:cubicBezTo>
                  <a:cubicBezTo>
                    <a:pt x="860" y="39"/>
                    <a:pt x="860" y="39"/>
                    <a:pt x="860" y="39"/>
                  </a:cubicBezTo>
                  <a:cubicBezTo>
                    <a:pt x="861" y="42"/>
                    <a:pt x="861" y="42"/>
                    <a:pt x="861" y="42"/>
                  </a:cubicBezTo>
                  <a:cubicBezTo>
                    <a:pt x="887" y="26"/>
                    <a:pt x="887" y="26"/>
                    <a:pt x="887" y="26"/>
                  </a:cubicBezTo>
                  <a:cubicBezTo>
                    <a:pt x="908" y="0"/>
                    <a:pt x="908" y="0"/>
                    <a:pt x="908" y="0"/>
                  </a:cubicBezTo>
                  <a:cubicBezTo>
                    <a:pt x="929" y="58"/>
                    <a:pt x="929" y="58"/>
                    <a:pt x="929" y="58"/>
                  </a:cubicBezTo>
                  <a:cubicBezTo>
                    <a:pt x="923" y="131"/>
                    <a:pt x="923" y="131"/>
                    <a:pt x="923" y="131"/>
                  </a:cubicBezTo>
                  <a:lnTo>
                    <a:pt x="951" y="140"/>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75" name="ยโสธร">
              <a:extLst>
                <a:ext uri="{FF2B5EF4-FFF2-40B4-BE49-F238E27FC236}">
                  <a16:creationId xmlns:a16="http://schemas.microsoft.com/office/drawing/2014/main" id="{05215CB0-73F3-4210-95EF-3D82A423F910}"/>
                </a:ext>
              </a:extLst>
            </p:cNvPr>
            <p:cNvSpPr>
              <a:spLocks/>
            </p:cNvSpPr>
            <p:nvPr/>
          </p:nvSpPr>
          <p:spPr bwMode="auto">
            <a:xfrm>
              <a:off x="4415392" y="2555229"/>
              <a:ext cx="292617" cy="395032"/>
            </a:xfrm>
            <a:custGeom>
              <a:avLst/>
              <a:gdLst>
                <a:gd name="T0" fmla="*/ 715 w 715"/>
                <a:gd name="T1" fmla="*/ 219 h 967"/>
                <a:gd name="T2" fmla="*/ 699 w 715"/>
                <a:gd name="T3" fmla="*/ 235 h 967"/>
                <a:gd name="T4" fmla="*/ 569 w 715"/>
                <a:gd name="T5" fmla="*/ 198 h 967"/>
                <a:gd name="T6" fmla="*/ 464 w 715"/>
                <a:gd name="T7" fmla="*/ 261 h 967"/>
                <a:gd name="T8" fmla="*/ 459 w 715"/>
                <a:gd name="T9" fmla="*/ 344 h 967"/>
                <a:gd name="T10" fmla="*/ 391 w 715"/>
                <a:gd name="T11" fmla="*/ 417 h 967"/>
                <a:gd name="T12" fmla="*/ 365 w 715"/>
                <a:gd name="T13" fmla="*/ 553 h 967"/>
                <a:gd name="T14" fmla="*/ 412 w 715"/>
                <a:gd name="T15" fmla="*/ 699 h 967"/>
                <a:gd name="T16" fmla="*/ 468 w 715"/>
                <a:gd name="T17" fmla="*/ 722 h 967"/>
                <a:gd name="T18" fmla="*/ 391 w 715"/>
                <a:gd name="T19" fmla="*/ 741 h 967"/>
                <a:gd name="T20" fmla="*/ 339 w 715"/>
                <a:gd name="T21" fmla="*/ 751 h 967"/>
                <a:gd name="T22" fmla="*/ 323 w 715"/>
                <a:gd name="T23" fmla="*/ 809 h 967"/>
                <a:gd name="T24" fmla="*/ 329 w 715"/>
                <a:gd name="T25" fmla="*/ 856 h 967"/>
                <a:gd name="T26" fmla="*/ 360 w 715"/>
                <a:gd name="T27" fmla="*/ 887 h 967"/>
                <a:gd name="T28" fmla="*/ 370 w 715"/>
                <a:gd name="T29" fmla="*/ 918 h 967"/>
                <a:gd name="T30" fmla="*/ 355 w 715"/>
                <a:gd name="T31" fmla="*/ 934 h 967"/>
                <a:gd name="T32" fmla="*/ 350 w 715"/>
                <a:gd name="T33" fmla="*/ 967 h 967"/>
                <a:gd name="T34" fmla="*/ 334 w 715"/>
                <a:gd name="T35" fmla="*/ 965 h 967"/>
                <a:gd name="T36" fmla="*/ 323 w 715"/>
                <a:gd name="T37" fmla="*/ 929 h 967"/>
                <a:gd name="T38" fmla="*/ 292 w 715"/>
                <a:gd name="T39" fmla="*/ 929 h 967"/>
                <a:gd name="T40" fmla="*/ 204 w 715"/>
                <a:gd name="T41" fmla="*/ 892 h 967"/>
                <a:gd name="T42" fmla="*/ 198 w 715"/>
                <a:gd name="T43" fmla="*/ 850 h 967"/>
                <a:gd name="T44" fmla="*/ 150 w 715"/>
                <a:gd name="T45" fmla="*/ 807 h 967"/>
                <a:gd name="T46" fmla="*/ 104 w 715"/>
                <a:gd name="T47" fmla="*/ 767 h 967"/>
                <a:gd name="T48" fmla="*/ 104 w 715"/>
                <a:gd name="T49" fmla="*/ 736 h 967"/>
                <a:gd name="T50" fmla="*/ 98 w 715"/>
                <a:gd name="T51" fmla="*/ 722 h 967"/>
                <a:gd name="T52" fmla="*/ 151 w 715"/>
                <a:gd name="T53" fmla="*/ 673 h 967"/>
                <a:gd name="T54" fmla="*/ 151 w 715"/>
                <a:gd name="T55" fmla="*/ 621 h 967"/>
                <a:gd name="T56" fmla="*/ 104 w 715"/>
                <a:gd name="T57" fmla="*/ 579 h 967"/>
                <a:gd name="T58" fmla="*/ 115 w 715"/>
                <a:gd name="T59" fmla="*/ 517 h 967"/>
                <a:gd name="T60" fmla="*/ 78 w 715"/>
                <a:gd name="T61" fmla="*/ 480 h 967"/>
                <a:gd name="T62" fmla="*/ 11 w 715"/>
                <a:gd name="T63" fmla="*/ 517 h 967"/>
                <a:gd name="T64" fmla="*/ 0 w 715"/>
                <a:gd name="T65" fmla="*/ 511 h 967"/>
                <a:gd name="T66" fmla="*/ 21 w 715"/>
                <a:gd name="T67" fmla="*/ 454 h 967"/>
                <a:gd name="T68" fmla="*/ 5 w 715"/>
                <a:gd name="T69" fmla="*/ 417 h 967"/>
                <a:gd name="T70" fmla="*/ 16 w 715"/>
                <a:gd name="T71" fmla="*/ 376 h 967"/>
                <a:gd name="T72" fmla="*/ 5 w 715"/>
                <a:gd name="T73" fmla="*/ 355 h 967"/>
                <a:gd name="T74" fmla="*/ 11 w 715"/>
                <a:gd name="T75" fmla="*/ 334 h 967"/>
                <a:gd name="T76" fmla="*/ 78 w 715"/>
                <a:gd name="T77" fmla="*/ 334 h 967"/>
                <a:gd name="T78" fmla="*/ 94 w 715"/>
                <a:gd name="T79" fmla="*/ 287 h 967"/>
                <a:gd name="T80" fmla="*/ 78 w 715"/>
                <a:gd name="T81" fmla="*/ 261 h 967"/>
                <a:gd name="T82" fmla="*/ 89 w 715"/>
                <a:gd name="T83" fmla="*/ 214 h 967"/>
                <a:gd name="T84" fmla="*/ 125 w 715"/>
                <a:gd name="T85" fmla="*/ 204 h 967"/>
                <a:gd name="T86" fmla="*/ 209 w 715"/>
                <a:gd name="T87" fmla="*/ 157 h 967"/>
                <a:gd name="T88" fmla="*/ 214 w 715"/>
                <a:gd name="T89" fmla="*/ 110 h 967"/>
                <a:gd name="T90" fmla="*/ 292 w 715"/>
                <a:gd name="T91" fmla="*/ 63 h 967"/>
                <a:gd name="T92" fmla="*/ 299 w 715"/>
                <a:gd name="T93" fmla="*/ 20 h 967"/>
                <a:gd name="T94" fmla="*/ 303 w 715"/>
                <a:gd name="T95" fmla="*/ 21 h 967"/>
                <a:gd name="T96" fmla="*/ 334 w 715"/>
                <a:gd name="T97" fmla="*/ 0 h 967"/>
                <a:gd name="T98" fmla="*/ 365 w 715"/>
                <a:gd name="T99" fmla="*/ 0 h 967"/>
                <a:gd name="T100" fmla="*/ 428 w 715"/>
                <a:gd name="T101" fmla="*/ 11 h 967"/>
                <a:gd name="T102" fmla="*/ 441 w 715"/>
                <a:gd name="T103" fmla="*/ 29 h 967"/>
                <a:gd name="T104" fmla="*/ 443 w 715"/>
                <a:gd name="T105" fmla="*/ 31 h 967"/>
                <a:gd name="T106" fmla="*/ 475 w 715"/>
                <a:gd name="T107" fmla="*/ 31 h 967"/>
                <a:gd name="T108" fmla="*/ 485 w 715"/>
                <a:gd name="T109" fmla="*/ 68 h 967"/>
                <a:gd name="T110" fmla="*/ 522 w 715"/>
                <a:gd name="T111" fmla="*/ 104 h 967"/>
                <a:gd name="T112" fmla="*/ 558 w 715"/>
                <a:gd name="T113" fmla="*/ 120 h 967"/>
                <a:gd name="T114" fmla="*/ 579 w 715"/>
                <a:gd name="T115" fmla="*/ 94 h 967"/>
                <a:gd name="T116" fmla="*/ 600 w 715"/>
                <a:gd name="T117" fmla="*/ 120 h 967"/>
                <a:gd name="T118" fmla="*/ 647 w 715"/>
                <a:gd name="T119" fmla="*/ 141 h 967"/>
                <a:gd name="T120" fmla="*/ 704 w 715"/>
                <a:gd name="T121" fmla="*/ 152 h 967"/>
                <a:gd name="T122" fmla="*/ 704 w 715"/>
                <a:gd name="T123" fmla="*/ 152 h 967"/>
                <a:gd name="T124" fmla="*/ 715 w 715"/>
                <a:gd name="T125" fmla="*/ 21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 h="967">
                  <a:moveTo>
                    <a:pt x="715" y="219"/>
                  </a:moveTo>
                  <a:cubicBezTo>
                    <a:pt x="699" y="235"/>
                    <a:pt x="699" y="235"/>
                    <a:pt x="699" y="235"/>
                  </a:cubicBezTo>
                  <a:cubicBezTo>
                    <a:pt x="569" y="198"/>
                    <a:pt x="569" y="198"/>
                    <a:pt x="569" y="198"/>
                  </a:cubicBezTo>
                  <a:cubicBezTo>
                    <a:pt x="464" y="261"/>
                    <a:pt x="464" y="261"/>
                    <a:pt x="464" y="261"/>
                  </a:cubicBezTo>
                  <a:cubicBezTo>
                    <a:pt x="459" y="344"/>
                    <a:pt x="459" y="344"/>
                    <a:pt x="459" y="344"/>
                  </a:cubicBezTo>
                  <a:cubicBezTo>
                    <a:pt x="391" y="417"/>
                    <a:pt x="391" y="417"/>
                    <a:pt x="391" y="417"/>
                  </a:cubicBezTo>
                  <a:cubicBezTo>
                    <a:pt x="365" y="553"/>
                    <a:pt x="365" y="553"/>
                    <a:pt x="365" y="553"/>
                  </a:cubicBezTo>
                  <a:cubicBezTo>
                    <a:pt x="412" y="699"/>
                    <a:pt x="412" y="699"/>
                    <a:pt x="412" y="699"/>
                  </a:cubicBezTo>
                  <a:cubicBezTo>
                    <a:pt x="468" y="722"/>
                    <a:pt x="468" y="722"/>
                    <a:pt x="468" y="722"/>
                  </a:cubicBezTo>
                  <a:cubicBezTo>
                    <a:pt x="391" y="741"/>
                    <a:pt x="391" y="741"/>
                    <a:pt x="391" y="741"/>
                  </a:cubicBezTo>
                  <a:cubicBezTo>
                    <a:pt x="339" y="751"/>
                    <a:pt x="339" y="751"/>
                    <a:pt x="339" y="751"/>
                  </a:cubicBezTo>
                  <a:cubicBezTo>
                    <a:pt x="323" y="809"/>
                    <a:pt x="323" y="809"/>
                    <a:pt x="323" y="809"/>
                  </a:cubicBezTo>
                  <a:cubicBezTo>
                    <a:pt x="329" y="856"/>
                    <a:pt x="329" y="856"/>
                    <a:pt x="329" y="856"/>
                  </a:cubicBezTo>
                  <a:cubicBezTo>
                    <a:pt x="360" y="887"/>
                    <a:pt x="360" y="887"/>
                    <a:pt x="360" y="887"/>
                  </a:cubicBezTo>
                  <a:cubicBezTo>
                    <a:pt x="370" y="918"/>
                    <a:pt x="370" y="918"/>
                    <a:pt x="370" y="918"/>
                  </a:cubicBezTo>
                  <a:cubicBezTo>
                    <a:pt x="355" y="934"/>
                    <a:pt x="355" y="934"/>
                    <a:pt x="355" y="934"/>
                  </a:cubicBezTo>
                  <a:cubicBezTo>
                    <a:pt x="350" y="967"/>
                    <a:pt x="350" y="967"/>
                    <a:pt x="350" y="967"/>
                  </a:cubicBezTo>
                  <a:cubicBezTo>
                    <a:pt x="334" y="965"/>
                    <a:pt x="334" y="965"/>
                    <a:pt x="334" y="965"/>
                  </a:cubicBezTo>
                  <a:cubicBezTo>
                    <a:pt x="323" y="929"/>
                    <a:pt x="323" y="929"/>
                    <a:pt x="323" y="929"/>
                  </a:cubicBezTo>
                  <a:cubicBezTo>
                    <a:pt x="292" y="929"/>
                    <a:pt x="292" y="929"/>
                    <a:pt x="292" y="929"/>
                  </a:cubicBezTo>
                  <a:cubicBezTo>
                    <a:pt x="204" y="892"/>
                    <a:pt x="204" y="892"/>
                    <a:pt x="204" y="892"/>
                  </a:cubicBezTo>
                  <a:cubicBezTo>
                    <a:pt x="198" y="850"/>
                    <a:pt x="198" y="850"/>
                    <a:pt x="198" y="850"/>
                  </a:cubicBezTo>
                  <a:cubicBezTo>
                    <a:pt x="150" y="807"/>
                    <a:pt x="150" y="807"/>
                    <a:pt x="150" y="807"/>
                  </a:cubicBezTo>
                  <a:cubicBezTo>
                    <a:pt x="104" y="767"/>
                    <a:pt x="104" y="767"/>
                    <a:pt x="104" y="767"/>
                  </a:cubicBezTo>
                  <a:cubicBezTo>
                    <a:pt x="104" y="736"/>
                    <a:pt x="104" y="736"/>
                    <a:pt x="104" y="736"/>
                  </a:cubicBezTo>
                  <a:cubicBezTo>
                    <a:pt x="98" y="722"/>
                    <a:pt x="98" y="722"/>
                    <a:pt x="98" y="722"/>
                  </a:cubicBezTo>
                  <a:cubicBezTo>
                    <a:pt x="151" y="673"/>
                    <a:pt x="151" y="673"/>
                    <a:pt x="151" y="673"/>
                  </a:cubicBezTo>
                  <a:cubicBezTo>
                    <a:pt x="151" y="621"/>
                    <a:pt x="151" y="621"/>
                    <a:pt x="151" y="621"/>
                  </a:cubicBezTo>
                  <a:cubicBezTo>
                    <a:pt x="151" y="621"/>
                    <a:pt x="110" y="584"/>
                    <a:pt x="104" y="579"/>
                  </a:cubicBezTo>
                  <a:cubicBezTo>
                    <a:pt x="99" y="574"/>
                    <a:pt x="115" y="517"/>
                    <a:pt x="115" y="517"/>
                  </a:cubicBezTo>
                  <a:cubicBezTo>
                    <a:pt x="115" y="517"/>
                    <a:pt x="84" y="485"/>
                    <a:pt x="78" y="480"/>
                  </a:cubicBezTo>
                  <a:cubicBezTo>
                    <a:pt x="73" y="475"/>
                    <a:pt x="11" y="517"/>
                    <a:pt x="11" y="517"/>
                  </a:cubicBezTo>
                  <a:cubicBezTo>
                    <a:pt x="0" y="511"/>
                    <a:pt x="0" y="511"/>
                    <a:pt x="0" y="511"/>
                  </a:cubicBezTo>
                  <a:cubicBezTo>
                    <a:pt x="21" y="454"/>
                    <a:pt x="21" y="454"/>
                    <a:pt x="21" y="454"/>
                  </a:cubicBezTo>
                  <a:cubicBezTo>
                    <a:pt x="5" y="417"/>
                    <a:pt x="5" y="417"/>
                    <a:pt x="5" y="417"/>
                  </a:cubicBezTo>
                  <a:cubicBezTo>
                    <a:pt x="16" y="376"/>
                    <a:pt x="16" y="376"/>
                    <a:pt x="16" y="376"/>
                  </a:cubicBezTo>
                  <a:cubicBezTo>
                    <a:pt x="5" y="355"/>
                    <a:pt x="5" y="355"/>
                    <a:pt x="5" y="355"/>
                  </a:cubicBezTo>
                  <a:cubicBezTo>
                    <a:pt x="11" y="334"/>
                    <a:pt x="11" y="334"/>
                    <a:pt x="11" y="334"/>
                  </a:cubicBezTo>
                  <a:cubicBezTo>
                    <a:pt x="78" y="334"/>
                    <a:pt x="78" y="334"/>
                    <a:pt x="78" y="334"/>
                  </a:cubicBezTo>
                  <a:cubicBezTo>
                    <a:pt x="94" y="287"/>
                    <a:pt x="94" y="287"/>
                    <a:pt x="94" y="287"/>
                  </a:cubicBezTo>
                  <a:cubicBezTo>
                    <a:pt x="78" y="261"/>
                    <a:pt x="78" y="261"/>
                    <a:pt x="78" y="261"/>
                  </a:cubicBezTo>
                  <a:cubicBezTo>
                    <a:pt x="89" y="214"/>
                    <a:pt x="89" y="214"/>
                    <a:pt x="89" y="214"/>
                  </a:cubicBezTo>
                  <a:cubicBezTo>
                    <a:pt x="125" y="204"/>
                    <a:pt x="125" y="204"/>
                    <a:pt x="125" y="204"/>
                  </a:cubicBezTo>
                  <a:cubicBezTo>
                    <a:pt x="209" y="157"/>
                    <a:pt x="209" y="157"/>
                    <a:pt x="209" y="157"/>
                  </a:cubicBezTo>
                  <a:cubicBezTo>
                    <a:pt x="214" y="110"/>
                    <a:pt x="214" y="110"/>
                    <a:pt x="214" y="110"/>
                  </a:cubicBezTo>
                  <a:cubicBezTo>
                    <a:pt x="292" y="63"/>
                    <a:pt x="292" y="63"/>
                    <a:pt x="292" y="63"/>
                  </a:cubicBezTo>
                  <a:cubicBezTo>
                    <a:pt x="299" y="20"/>
                    <a:pt x="299" y="20"/>
                    <a:pt x="299" y="20"/>
                  </a:cubicBezTo>
                  <a:cubicBezTo>
                    <a:pt x="303" y="21"/>
                    <a:pt x="303" y="21"/>
                    <a:pt x="303" y="21"/>
                  </a:cubicBezTo>
                  <a:cubicBezTo>
                    <a:pt x="334" y="0"/>
                    <a:pt x="334" y="0"/>
                    <a:pt x="334" y="0"/>
                  </a:cubicBezTo>
                  <a:cubicBezTo>
                    <a:pt x="365" y="0"/>
                    <a:pt x="365" y="0"/>
                    <a:pt x="365" y="0"/>
                  </a:cubicBezTo>
                  <a:cubicBezTo>
                    <a:pt x="428" y="11"/>
                    <a:pt x="428" y="11"/>
                    <a:pt x="428" y="11"/>
                  </a:cubicBezTo>
                  <a:cubicBezTo>
                    <a:pt x="441" y="29"/>
                    <a:pt x="441" y="29"/>
                    <a:pt x="441" y="29"/>
                  </a:cubicBezTo>
                  <a:cubicBezTo>
                    <a:pt x="443" y="31"/>
                    <a:pt x="443" y="31"/>
                    <a:pt x="443" y="31"/>
                  </a:cubicBezTo>
                  <a:cubicBezTo>
                    <a:pt x="475" y="31"/>
                    <a:pt x="475" y="31"/>
                    <a:pt x="475" y="31"/>
                  </a:cubicBezTo>
                  <a:cubicBezTo>
                    <a:pt x="485" y="68"/>
                    <a:pt x="485" y="68"/>
                    <a:pt x="485" y="68"/>
                  </a:cubicBezTo>
                  <a:cubicBezTo>
                    <a:pt x="522" y="104"/>
                    <a:pt x="522" y="104"/>
                    <a:pt x="522" y="104"/>
                  </a:cubicBezTo>
                  <a:cubicBezTo>
                    <a:pt x="558" y="120"/>
                    <a:pt x="558" y="120"/>
                    <a:pt x="558" y="120"/>
                  </a:cubicBezTo>
                  <a:cubicBezTo>
                    <a:pt x="579" y="94"/>
                    <a:pt x="579" y="94"/>
                    <a:pt x="579" y="94"/>
                  </a:cubicBezTo>
                  <a:cubicBezTo>
                    <a:pt x="600" y="120"/>
                    <a:pt x="600" y="120"/>
                    <a:pt x="600" y="120"/>
                  </a:cubicBezTo>
                  <a:cubicBezTo>
                    <a:pt x="647" y="141"/>
                    <a:pt x="647" y="141"/>
                    <a:pt x="647" y="141"/>
                  </a:cubicBezTo>
                  <a:cubicBezTo>
                    <a:pt x="647" y="141"/>
                    <a:pt x="685" y="150"/>
                    <a:pt x="704" y="152"/>
                  </a:cubicBezTo>
                  <a:cubicBezTo>
                    <a:pt x="704" y="152"/>
                    <a:pt x="704" y="152"/>
                    <a:pt x="704" y="152"/>
                  </a:cubicBezTo>
                  <a:lnTo>
                    <a:pt x="715" y="219"/>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76" name="มุกดาหาร">
              <a:extLst>
                <a:ext uri="{FF2B5EF4-FFF2-40B4-BE49-F238E27FC236}">
                  <a16:creationId xmlns:a16="http://schemas.microsoft.com/office/drawing/2014/main" id="{91DE2E28-3218-49DA-84E5-1DEB56C78CAB}"/>
                </a:ext>
              </a:extLst>
            </p:cNvPr>
            <p:cNvSpPr>
              <a:spLocks/>
            </p:cNvSpPr>
            <p:nvPr/>
          </p:nvSpPr>
          <p:spPr bwMode="auto">
            <a:xfrm>
              <a:off x="4440996" y="2346739"/>
              <a:ext cx="323708" cy="270670"/>
            </a:xfrm>
            <a:custGeom>
              <a:avLst/>
              <a:gdLst>
                <a:gd name="T0" fmla="*/ 766 w 790"/>
                <a:gd name="T1" fmla="*/ 593 h 662"/>
                <a:gd name="T2" fmla="*/ 709 w 790"/>
                <a:gd name="T3" fmla="*/ 619 h 662"/>
                <a:gd name="T4" fmla="*/ 661 w 790"/>
                <a:gd name="T5" fmla="*/ 652 h 662"/>
                <a:gd name="T6" fmla="*/ 652 w 790"/>
                <a:gd name="T7" fmla="*/ 660 h 662"/>
                <a:gd name="T8" fmla="*/ 641 w 790"/>
                <a:gd name="T9" fmla="*/ 661 h 662"/>
                <a:gd name="T10" fmla="*/ 584 w 790"/>
                <a:gd name="T11" fmla="*/ 650 h 662"/>
                <a:gd name="T12" fmla="*/ 516 w 790"/>
                <a:gd name="T13" fmla="*/ 603 h 662"/>
                <a:gd name="T14" fmla="*/ 459 w 790"/>
                <a:gd name="T15" fmla="*/ 613 h 662"/>
                <a:gd name="T16" fmla="*/ 412 w 790"/>
                <a:gd name="T17" fmla="*/ 540 h 662"/>
                <a:gd name="T18" fmla="*/ 378 w 790"/>
                <a:gd name="T19" fmla="*/ 538 h 662"/>
                <a:gd name="T20" fmla="*/ 302 w 790"/>
                <a:gd name="T21" fmla="*/ 509 h 662"/>
                <a:gd name="T22" fmla="*/ 240 w 790"/>
                <a:gd name="T23" fmla="*/ 530 h 662"/>
                <a:gd name="T24" fmla="*/ 208 w 790"/>
                <a:gd name="T25" fmla="*/ 520 h 662"/>
                <a:gd name="T26" fmla="*/ 193 w 790"/>
                <a:gd name="T27" fmla="*/ 389 h 662"/>
                <a:gd name="T28" fmla="*/ 146 w 790"/>
                <a:gd name="T29" fmla="*/ 431 h 662"/>
                <a:gd name="T30" fmla="*/ 135 w 790"/>
                <a:gd name="T31" fmla="*/ 400 h 662"/>
                <a:gd name="T32" fmla="*/ 88 w 790"/>
                <a:gd name="T33" fmla="*/ 269 h 662"/>
                <a:gd name="T34" fmla="*/ 52 w 790"/>
                <a:gd name="T35" fmla="*/ 165 h 662"/>
                <a:gd name="T36" fmla="*/ 0 w 790"/>
                <a:gd name="T37" fmla="*/ 92 h 662"/>
                <a:gd name="T38" fmla="*/ 36 w 790"/>
                <a:gd name="T39" fmla="*/ 50 h 662"/>
                <a:gd name="T40" fmla="*/ 41 w 790"/>
                <a:gd name="T41" fmla="*/ 8 h 662"/>
                <a:gd name="T42" fmla="*/ 88 w 790"/>
                <a:gd name="T43" fmla="*/ 19 h 662"/>
                <a:gd name="T44" fmla="*/ 150 w 790"/>
                <a:gd name="T45" fmla="*/ 0 h 662"/>
                <a:gd name="T46" fmla="*/ 219 w 790"/>
                <a:gd name="T47" fmla="*/ 55 h 662"/>
                <a:gd name="T48" fmla="*/ 292 w 790"/>
                <a:gd name="T49" fmla="*/ 19 h 662"/>
                <a:gd name="T50" fmla="*/ 365 w 790"/>
                <a:gd name="T51" fmla="*/ 61 h 662"/>
                <a:gd name="T52" fmla="*/ 474 w 790"/>
                <a:gd name="T53" fmla="*/ 29 h 662"/>
                <a:gd name="T54" fmla="*/ 537 w 790"/>
                <a:gd name="T55" fmla="*/ 97 h 662"/>
                <a:gd name="T56" fmla="*/ 574 w 790"/>
                <a:gd name="T57" fmla="*/ 76 h 662"/>
                <a:gd name="T58" fmla="*/ 577 w 790"/>
                <a:gd name="T59" fmla="*/ 290 h 662"/>
                <a:gd name="T60" fmla="*/ 661 w 790"/>
                <a:gd name="T61" fmla="*/ 406 h 662"/>
                <a:gd name="T62" fmla="*/ 746 w 790"/>
                <a:gd name="T63" fmla="*/ 537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0" h="662">
                  <a:moveTo>
                    <a:pt x="790" y="573"/>
                  </a:moveTo>
                  <a:cubicBezTo>
                    <a:pt x="766" y="593"/>
                    <a:pt x="766" y="593"/>
                    <a:pt x="766" y="593"/>
                  </a:cubicBezTo>
                  <a:cubicBezTo>
                    <a:pt x="740" y="593"/>
                    <a:pt x="740" y="593"/>
                    <a:pt x="740" y="593"/>
                  </a:cubicBezTo>
                  <a:cubicBezTo>
                    <a:pt x="709" y="619"/>
                    <a:pt x="709" y="619"/>
                    <a:pt x="709" y="619"/>
                  </a:cubicBezTo>
                  <a:cubicBezTo>
                    <a:pt x="709" y="619"/>
                    <a:pt x="702" y="623"/>
                    <a:pt x="693" y="629"/>
                  </a:cubicBezTo>
                  <a:cubicBezTo>
                    <a:pt x="683" y="636"/>
                    <a:pt x="669" y="645"/>
                    <a:pt x="661" y="652"/>
                  </a:cubicBezTo>
                  <a:cubicBezTo>
                    <a:pt x="660" y="652"/>
                    <a:pt x="660" y="652"/>
                    <a:pt x="659" y="653"/>
                  </a:cubicBezTo>
                  <a:cubicBezTo>
                    <a:pt x="655" y="656"/>
                    <a:pt x="652" y="658"/>
                    <a:pt x="652" y="660"/>
                  </a:cubicBezTo>
                  <a:cubicBezTo>
                    <a:pt x="652" y="660"/>
                    <a:pt x="652" y="660"/>
                    <a:pt x="652" y="660"/>
                  </a:cubicBezTo>
                  <a:cubicBezTo>
                    <a:pt x="652" y="662"/>
                    <a:pt x="647" y="662"/>
                    <a:pt x="641" y="661"/>
                  </a:cubicBezTo>
                  <a:cubicBezTo>
                    <a:pt x="641" y="661"/>
                    <a:pt x="641" y="661"/>
                    <a:pt x="641" y="661"/>
                  </a:cubicBezTo>
                  <a:cubicBezTo>
                    <a:pt x="622" y="659"/>
                    <a:pt x="584" y="650"/>
                    <a:pt x="584" y="650"/>
                  </a:cubicBezTo>
                  <a:cubicBezTo>
                    <a:pt x="537" y="629"/>
                    <a:pt x="537" y="629"/>
                    <a:pt x="537" y="629"/>
                  </a:cubicBezTo>
                  <a:cubicBezTo>
                    <a:pt x="516" y="603"/>
                    <a:pt x="516" y="603"/>
                    <a:pt x="516" y="603"/>
                  </a:cubicBezTo>
                  <a:cubicBezTo>
                    <a:pt x="495" y="629"/>
                    <a:pt x="495" y="629"/>
                    <a:pt x="495" y="629"/>
                  </a:cubicBezTo>
                  <a:cubicBezTo>
                    <a:pt x="459" y="613"/>
                    <a:pt x="459" y="613"/>
                    <a:pt x="459" y="613"/>
                  </a:cubicBezTo>
                  <a:cubicBezTo>
                    <a:pt x="422" y="577"/>
                    <a:pt x="422" y="577"/>
                    <a:pt x="422" y="577"/>
                  </a:cubicBezTo>
                  <a:cubicBezTo>
                    <a:pt x="412" y="540"/>
                    <a:pt x="412" y="540"/>
                    <a:pt x="412" y="540"/>
                  </a:cubicBezTo>
                  <a:cubicBezTo>
                    <a:pt x="380" y="540"/>
                    <a:pt x="380" y="540"/>
                    <a:pt x="380" y="540"/>
                  </a:cubicBezTo>
                  <a:cubicBezTo>
                    <a:pt x="378" y="538"/>
                    <a:pt x="378" y="538"/>
                    <a:pt x="378" y="538"/>
                  </a:cubicBezTo>
                  <a:cubicBezTo>
                    <a:pt x="365" y="520"/>
                    <a:pt x="365" y="520"/>
                    <a:pt x="365" y="520"/>
                  </a:cubicBezTo>
                  <a:cubicBezTo>
                    <a:pt x="302" y="509"/>
                    <a:pt x="302" y="509"/>
                    <a:pt x="302" y="509"/>
                  </a:cubicBezTo>
                  <a:cubicBezTo>
                    <a:pt x="271" y="509"/>
                    <a:pt x="271" y="509"/>
                    <a:pt x="271" y="509"/>
                  </a:cubicBezTo>
                  <a:cubicBezTo>
                    <a:pt x="240" y="530"/>
                    <a:pt x="240" y="530"/>
                    <a:pt x="240" y="530"/>
                  </a:cubicBezTo>
                  <a:cubicBezTo>
                    <a:pt x="236" y="529"/>
                    <a:pt x="236" y="529"/>
                    <a:pt x="236" y="529"/>
                  </a:cubicBezTo>
                  <a:cubicBezTo>
                    <a:pt x="208" y="520"/>
                    <a:pt x="208" y="520"/>
                    <a:pt x="208" y="520"/>
                  </a:cubicBezTo>
                  <a:cubicBezTo>
                    <a:pt x="214" y="447"/>
                    <a:pt x="214" y="447"/>
                    <a:pt x="214" y="447"/>
                  </a:cubicBezTo>
                  <a:cubicBezTo>
                    <a:pt x="193" y="389"/>
                    <a:pt x="193" y="389"/>
                    <a:pt x="193" y="389"/>
                  </a:cubicBezTo>
                  <a:cubicBezTo>
                    <a:pt x="172" y="415"/>
                    <a:pt x="172" y="415"/>
                    <a:pt x="172" y="415"/>
                  </a:cubicBezTo>
                  <a:cubicBezTo>
                    <a:pt x="146" y="431"/>
                    <a:pt x="146" y="431"/>
                    <a:pt x="146" y="431"/>
                  </a:cubicBezTo>
                  <a:cubicBezTo>
                    <a:pt x="145" y="428"/>
                    <a:pt x="145" y="428"/>
                    <a:pt x="145" y="428"/>
                  </a:cubicBezTo>
                  <a:cubicBezTo>
                    <a:pt x="135" y="400"/>
                    <a:pt x="135" y="400"/>
                    <a:pt x="135" y="400"/>
                  </a:cubicBezTo>
                  <a:cubicBezTo>
                    <a:pt x="135" y="342"/>
                    <a:pt x="135" y="342"/>
                    <a:pt x="135" y="342"/>
                  </a:cubicBezTo>
                  <a:cubicBezTo>
                    <a:pt x="88" y="269"/>
                    <a:pt x="88" y="269"/>
                    <a:pt x="88" y="269"/>
                  </a:cubicBezTo>
                  <a:cubicBezTo>
                    <a:pt x="88" y="222"/>
                    <a:pt x="88" y="222"/>
                    <a:pt x="88" y="222"/>
                  </a:cubicBezTo>
                  <a:cubicBezTo>
                    <a:pt x="52" y="165"/>
                    <a:pt x="52" y="165"/>
                    <a:pt x="52" y="165"/>
                  </a:cubicBezTo>
                  <a:cubicBezTo>
                    <a:pt x="52" y="128"/>
                    <a:pt x="52" y="128"/>
                    <a:pt x="52" y="128"/>
                  </a:cubicBezTo>
                  <a:cubicBezTo>
                    <a:pt x="0" y="92"/>
                    <a:pt x="0" y="92"/>
                    <a:pt x="0" y="92"/>
                  </a:cubicBezTo>
                  <a:cubicBezTo>
                    <a:pt x="0" y="76"/>
                    <a:pt x="0" y="76"/>
                    <a:pt x="0" y="76"/>
                  </a:cubicBezTo>
                  <a:cubicBezTo>
                    <a:pt x="36" y="50"/>
                    <a:pt x="36" y="50"/>
                    <a:pt x="36" y="50"/>
                  </a:cubicBezTo>
                  <a:cubicBezTo>
                    <a:pt x="31" y="19"/>
                    <a:pt x="31" y="19"/>
                    <a:pt x="31" y="19"/>
                  </a:cubicBezTo>
                  <a:cubicBezTo>
                    <a:pt x="41" y="8"/>
                    <a:pt x="41" y="8"/>
                    <a:pt x="41" y="8"/>
                  </a:cubicBezTo>
                  <a:cubicBezTo>
                    <a:pt x="68" y="14"/>
                    <a:pt x="68" y="14"/>
                    <a:pt x="68" y="14"/>
                  </a:cubicBezTo>
                  <a:cubicBezTo>
                    <a:pt x="88" y="19"/>
                    <a:pt x="88" y="19"/>
                    <a:pt x="88" y="19"/>
                  </a:cubicBezTo>
                  <a:cubicBezTo>
                    <a:pt x="146" y="8"/>
                    <a:pt x="146" y="8"/>
                    <a:pt x="146" y="8"/>
                  </a:cubicBezTo>
                  <a:cubicBezTo>
                    <a:pt x="150" y="0"/>
                    <a:pt x="150" y="0"/>
                    <a:pt x="150" y="0"/>
                  </a:cubicBezTo>
                  <a:cubicBezTo>
                    <a:pt x="167" y="40"/>
                    <a:pt x="167" y="40"/>
                    <a:pt x="167" y="40"/>
                  </a:cubicBezTo>
                  <a:cubicBezTo>
                    <a:pt x="219" y="55"/>
                    <a:pt x="219" y="55"/>
                    <a:pt x="219" y="55"/>
                  </a:cubicBezTo>
                  <a:cubicBezTo>
                    <a:pt x="255" y="35"/>
                    <a:pt x="255" y="35"/>
                    <a:pt x="255" y="35"/>
                  </a:cubicBezTo>
                  <a:cubicBezTo>
                    <a:pt x="292" y="19"/>
                    <a:pt x="292" y="19"/>
                    <a:pt x="292" y="19"/>
                  </a:cubicBezTo>
                  <a:cubicBezTo>
                    <a:pt x="334" y="29"/>
                    <a:pt x="334" y="29"/>
                    <a:pt x="334" y="29"/>
                  </a:cubicBezTo>
                  <a:cubicBezTo>
                    <a:pt x="334" y="29"/>
                    <a:pt x="354" y="61"/>
                    <a:pt x="365" y="61"/>
                  </a:cubicBezTo>
                  <a:cubicBezTo>
                    <a:pt x="375" y="61"/>
                    <a:pt x="412" y="29"/>
                    <a:pt x="412" y="29"/>
                  </a:cubicBezTo>
                  <a:cubicBezTo>
                    <a:pt x="474" y="29"/>
                    <a:pt x="474" y="29"/>
                    <a:pt x="474" y="29"/>
                  </a:cubicBezTo>
                  <a:cubicBezTo>
                    <a:pt x="500" y="92"/>
                    <a:pt x="500" y="92"/>
                    <a:pt x="500" y="92"/>
                  </a:cubicBezTo>
                  <a:cubicBezTo>
                    <a:pt x="537" y="97"/>
                    <a:pt x="537" y="97"/>
                    <a:pt x="537" y="97"/>
                  </a:cubicBezTo>
                  <a:cubicBezTo>
                    <a:pt x="558" y="71"/>
                    <a:pt x="558" y="71"/>
                    <a:pt x="558" y="71"/>
                  </a:cubicBezTo>
                  <a:cubicBezTo>
                    <a:pt x="574" y="76"/>
                    <a:pt x="574" y="76"/>
                    <a:pt x="574" y="76"/>
                  </a:cubicBezTo>
                  <a:cubicBezTo>
                    <a:pt x="605" y="182"/>
                    <a:pt x="605" y="182"/>
                    <a:pt x="605" y="182"/>
                  </a:cubicBezTo>
                  <a:cubicBezTo>
                    <a:pt x="577" y="290"/>
                    <a:pt x="577" y="290"/>
                    <a:pt x="577" y="290"/>
                  </a:cubicBezTo>
                  <a:cubicBezTo>
                    <a:pt x="577" y="334"/>
                    <a:pt x="577" y="334"/>
                    <a:pt x="577" y="334"/>
                  </a:cubicBezTo>
                  <a:cubicBezTo>
                    <a:pt x="661" y="406"/>
                    <a:pt x="661" y="406"/>
                    <a:pt x="661" y="406"/>
                  </a:cubicBezTo>
                  <a:cubicBezTo>
                    <a:pt x="709" y="506"/>
                    <a:pt x="709" y="506"/>
                    <a:pt x="709" y="506"/>
                  </a:cubicBezTo>
                  <a:cubicBezTo>
                    <a:pt x="746" y="537"/>
                    <a:pt x="746" y="537"/>
                    <a:pt x="746" y="537"/>
                  </a:cubicBezTo>
                  <a:lnTo>
                    <a:pt x="790" y="573"/>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77" name="มหาสารคาม">
              <a:extLst>
                <a:ext uri="{FF2B5EF4-FFF2-40B4-BE49-F238E27FC236}">
                  <a16:creationId xmlns:a16="http://schemas.microsoft.com/office/drawing/2014/main" id="{769C8BAA-8B31-4793-9692-993F8B6777EB}"/>
                </a:ext>
              </a:extLst>
            </p:cNvPr>
            <p:cNvSpPr>
              <a:spLocks/>
            </p:cNvSpPr>
            <p:nvPr/>
          </p:nvSpPr>
          <p:spPr bwMode="auto">
            <a:xfrm>
              <a:off x="3994756" y="2443669"/>
              <a:ext cx="235923" cy="462701"/>
            </a:xfrm>
            <a:custGeom>
              <a:avLst/>
              <a:gdLst>
                <a:gd name="T0" fmla="*/ 563 w 579"/>
                <a:gd name="T1" fmla="*/ 657 h 1132"/>
                <a:gd name="T2" fmla="*/ 500 w 579"/>
                <a:gd name="T3" fmla="*/ 798 h 1132"/>
                <a:gd name="T4" fmla="*/ 485 w 579"/>
                <a:gd name="T5" fmla="*/ 855 h 1132"/>
                <a:gd name="T6" fmla="*/ 433 w 579"/>
                <a:gd name="T7" fmla="*/ 861 h 1132"/>
                <a:gd name="T8" fmla="*/ 401 w 579"/>
                <a:gd name="T9" fmla="*/ 897 h 1132"/>
                <a:gd name="T10" fmla="*/ 390 w 579"/>
                <a:gd name="T11" fmla="*/ 977 h 1132"/>
                <a:gd name="T12" fmla="*/ 500 w 579"/>
                <a:gd name="T13" fmla="*/ 1027 h 1132"/>
                <a:gd name="T14" fmla="*/ 499 w 579"/>
                <a:gd name="T15" fmla="*/ 1098 h 1132"/>
                <a:gd name="T16" fmla="*/ 478 w 579"/>
                <a:gd name="T17" fmla="*/ 1127 h 1132"/>
                <a:gd name="T18" fmla="*/ 333 w 579"/>
                <a:gd name="T19" fmla="*/ 1090 h 1132"/>
                <a:gd name="T20" fmla="*/ 213 w 579"/>
                <a:gd name="T21" fmla="*/ 1064 h 1132"/>
                <a:gd name="T22" fmla="*/ 172 w 579"/>
                <a:gd name="T23" fmla="*/ 986 h 1132"/>
                <a:gd name="T24" fmla="*/ 114 w 579"/>
                <a:gd name="T25" fmla="*/ 897 h 1132"/>
                <a:gd name="T26" fmla="*/ 71 w 579"/>
                <a:gd name="T27" fmla="*/ 788 h 1132"/>
                <a:gd name="T28" fmla="*/ 73 w 579"/>
                <a:gd name="T29" fmla="*/ 704 h 1132"/>
                <a:gd name="T30" fmla="*/ 62 w 579"/>
                <a:gd name="T31" fmla="*/ 605 h 1132"/>
                <a:gd name="T32" fmla="*/ 21 w 579"/>
                <a:gd name="T33" fmla="*/ 475 h 1132"/>
                <a:gd name="T34" fmla="*/ 0 w 579"/>
                <a:gd name="T35" fmla="*/ 339 h 1132"/>
                <a:gd name="T36" fmla="*/ 73 w 579"/>
                <a:gd name="T37" fmla="*/ 235 h 1132"/>
                <a:gd name="T38" fmla="*/ 83 w 579"/>
                <a:gd name="T39" fmla="*/ 167 h 1132"/>
                <a:gd name="T40" fmla="*/ 130 w 579"/>
                <a:gd name="T41" fmla="*/ 198 h 1132"/>
                <a:gd name="T42" fmla="*/ 167 w 579"/>
                <a:gd name="T43" fmla="*/ 130 h 1132"/>
                <a:gd name="T44" fmla="*/ 234 w 579"/>
                <a:gd name="T45" fmla="*/ 83 h 1132"/>
                <a:gd name="T46" fmla="*/ 272 w 579"/>
                <a:gd name="T47" fmla="*/ 0 h 1132"/>
                <a:gd name="T48" fmla="*/ 287 w 579"/>
                <a:gd name="T49" fmla="*/ 63 h 1132"/>
                <a:gd name="T50" fmla="*/ 287 w 579"/>
                <a:gd name="T51" fmla="*/ 156 h 1132"/>
                <a:gd name="T52" fmla="*/ 287 w 579"/>
                <a:gd name="T53" fmla="*/ 224 h 1132"/>
                <a:gd name="T54" fmla="*/ 313 w 579"/>
                <a:gd name="T55" fmla="*/ 256 h 1132"/>
                <a:gd name="T56" fmla="*/ 391 w 579"/>
                <a:gd name="T57" fmla="*/ 224 h 1132"/>
                <a:gd name="T58" fmla="*/ 448 w 579"/>
                <a:gd name="T59" fmla="*/ 266 h 1132"/>
                <a:gd name="T60" fmla="*/ 495 w 579"/>
                <a:gd name="T61" fmla="*/ 329 h 1132"/>
                <a:gd name="T62" fmla="*/ 542 w 579"/>
                <a:gd name="T63" fmla="*/ 402 h 1132"/>
                <a:gd name="T64" fmla="*/ 542 w 579"/>
                <a:gd name="T65" fmla="*/ 469 h 1132"/>
                <a:gd name="T66" fmla="*/ 552 w 579"/>
                <a:gd name="T67" fmla="*/ 548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1132">
                  <a:moveTo>
                    <a:pt x="542" y="595"/>
                  </a:moveTo>
                  <a:cubicBezTo>
                    <a:pt x="563" y="657"/>
                    <a:pt x="563" y="657"/>
                    <a:pt x="563" y="657"/>
                  </a:cubicBezTo>
                  <a:cubicBezTo>
                    <a:pt x="537" y="668"/>
                    <a:pt x="537" y="668"/>
                    <a:pt x="537" y="668"/>
                  </a:cubicBezTo>
                  <a:cubicBezTo>
                    <a:pt x="500" y="798"/>
                    <a:pt x="500" y="798"/>
                    <a:pt x="500" y="798"/>
                  </a:cubicBezTo>
                  <a:cubicBezTo>
                    <a:pt x="511" y="840"/>
                    <a:pt x="511" y="840"/>
                    <a:pt x="511" y="840"/>
                  </a:cubicBezTo>
                  <a:cubicBezTo>
                    <a:pt x="485" y="855"/>
                    <a:pt x="485" y="855"/>
                    <a:pt x="485" y="855"/>
                  </a:cubicBezTo>
                  <a:cubicBezTo>
                    <a:pt x="448" y="840"/>
                    <a:pt x="448" y="840"/>
                    <a:pt x="448" y="840"/>
                  </a:cubicBezTo>
                  <a:cubicBezTo>
                    <a:pt x="433" y="861"/>
                    <a:pt x="433" y="861"/>
                    <a:pt x="433" y="861"/>
                  </a:cubicBezTo>
                  <a:cubicBezTo>
                    <a:pt x="401" y="871"/>
                    <a:pt x="401" y="871"/>
                    <a:pt x="401" y="871"/>
                  </a:cubicBezTo>
                  <a:cubicBezTo>
                    <a:pt x="401" y="897"/>
                    <a:pt x="401" y="897"/>
                    <a:pt x="401" y="897"/>
                  </a:cubicBezTo>
                  <a:cubicBezTo>
                    <a:pt x="375" y="965"/>
                    <a:pt x="375" y="965"/>
                    <a:pt x="375" y="965"/>
                  </a:cubicBezTo>
                  <a:cubicBezTo>
                    <a:pt x="375" y="965"/>
                    <a:pt x="381" y="970"/>
                    <a:pt x="390" y="977"/>
                  </a:cubicBezTo>
                  <a:cubicBezTo>
                    <a:pt x="410" y="994"/>
                    <a:pt x="443" y="1024"/>
                    <a:pt x="443" y="1027"/>
                  </a:cubicBezTo>
                  <a:cubicBezTo>
                    <a:pt x="443" y="1033"/>
                    <a:pt x="500" y="1027"/>
                    <a:pt x="500" y="1027"/>
                  </a:cubicBezTo>
                  <a:cubicBezTo>
                    <a:pt x="490" y="1100"/>
                    <a:pt x="490" y="1100"/>
                    <a:pt x="490" y="1100"/>
                  </a:cubicBezTo>
                  <a:cubicBezTo>
                    <a:pt x="499" y="1098"/>
                    <a:pt x="499" y="1098"/>
                    <a:pt x="499" y="1098"/>
                  </a:cubicBezTo>
                  <a:cubicBezTo>
                    <a:pt x="479" y="1127"/>
                    <a:pt x="479" y="1127"/>
                    <a:pt x="479" y="1127"/>
                  </a:cubicBezTo>
                  <a:cubicBezTo>
                    <a:pt x="478" y="1127"/>
                    <a:pt x="478" y="1127"/>
                    <a:pt x="478" y="1127"/>
                  </a:cubicBezTo>
                  <a:cubicBezTo>
                    <a:pt x="417" y="1132"/>
                    <a:pt x="417" y="1132"/>
                    <a:pt x="417" y="1132"/>
                  </a:cubicBezTo>
                  <a:cubicBezTo>
                    <a:pt x="333" y="1090"/>
                    <a:pt x="333" y="1090"/>
                    <a:pt x="333" y="1090"/>
                  </a:cubicBezTo>
                  <a:cubicBezTo>
                    <a:pt x="232" y="1068"/>
                    <a:pt x="232" y="1068"/>
                    <a:pt x="232" y="1068"/>
                  </a:cubicBezTo>
                  <a:cubicBezTo>
                    <a:pt x="213" y="1064"/>
                    <a:pt x="213" y="1064"/>
                    <a:pt x="213" y="1064"/>
                  </a:cubicBezTo>
                  <a:cubicBezTo>
                    <a:pt x="208" y="1012"/>
                    <a:pt x="208" y="1012"/>
                    <a:pt x="208" y="1012"/>
                  </a:cubicBezTo>
                  <a:cubicBezTo>
                    <a:pt x="172" y="986"/>
                    <a:pt x="172" y="986"/>
                    <a:pt x="172" y="986"/>
                  </a:cubicBezTo>
                  <a:cubicBezTo>
                    <a:pt x="167" y="954"/>
                    <a:pt x="167" y="954"/>
                    <a:pt x="167" y="954"/>
                  </a:cubicBezTo>
                  <a:cubicBezTo>
                    <a:pt x="114" y="897"/>
                    <a:pt x="114" y="897"/>
                    <a:pt x="114" y="897"/>
                  </a:cubicBezTo>
                  <a:cubicBezTo>
                    <a:pt x="135" y="845"/>
                    <a:pt x="135" y="845"/>
                    <a:pt x="135" y="845"/>
                  </a:cubicBezTo>
                  <a:cubicBezTo>
                    <a:pt x="71" y="788"/>
                    <a:pt x="71" y="788"/>
                    <a:pt x="71" y="788"/>
                  </a:cubicBezTo>
                  <a:cubicBezTo>
                    <a:pt x="73" y="788"/>
                    <a:pt x="73" y="788"/>
                    <a:pt x="73" y="788"/>
                  </a:cubicBezTo>
                  <a:cubicBezTo>
                    <a:pt x="73" y="704"/>
                    <a:pt x="73" y="704"/>
                    <a:pt x="73" y="704"/>
                  </a:cubicBezTo>
                  <a:cubicBezTo>
                    <a:pt x="41" y="657"/>
                    <a:pt x="41" y="657"/>
                    <a:pt x="41" y="657"/>
                  </a:cubicBezTo>
                  <a:cubicBezTo>
                    <a:pt x="62" y="605"/>
                    <a:pt x="62" y="605"/>
                    <a:pt x="62" y="605"/>
                  </a:cubicBezTo>
                  <a:cubicBezTo>
                    <a:pt x="5" y="527"/>
                    <a:pt x="5" y="527"/>
                    <a:pt x="5" y="527"/>
                  </a:cubicBezTo>
                  <a:cubicBezTo>
                    <a:pt x="21" y="475"/>
                    <a:pt x="21" y="475"/>
                    <a:pt x="21" y="475"/>
                  </a:cubicBezTo>
                  <a:cubicBezTo>
                    <a:pt x="0" y="443"/>
                    <a:pt x="0" y="443"/>
                    <a:pt x="0" y="443"/>
                  </a:cubicBezTo>
                  <a:cubicBezTo>
                    <a:pt x="0" y="339"/>
                    <a:pt x="0" y="339"/>
                    <a:pt x="0" y="339"/>
                  </a:cubicBezTo>
                  <a:cubicBezTo>
                    <a:pt x="52" y="292"/>
                    <a:pt x="52" y="292"/>
                    <a:pt x="52" y="292"/>
                  </a:cubicBezTo>
                  <a:cubicBezTo>
                    <a:pt x="73" y="235"/>
                    <a:pt x="73" y="235"/>
                    <a:pt x="73" y="235"/>
                  </a:cubicBezTo>
                  <a:cubicBezTo>
                    <a:pt x="62" y="198"/>
                    <a:pt x="62" y="198"/>
                    <a:pt x="62" y="198"/>
                  </a:cubicBezTo>
                  <a:cubicBezTo>
                    <a:pt x="83" y="167"/>
                    <a:pt x="83" y="167"/>
                    <a:pt x="83" y="167"/>
                  </a:cubicBezTo>
                  <a:cubicBezTo>
                    <a:pt x="104" y="172"/>
                    <a:pt x="104" y="172"/>
                    <a:pt x="104" y="172"/>
                  </a:cubicBezTo>
                  <a:cubicBezTo>
                    <a:pt x="130" y="198"/>
                    <a:pt x="130" y="198"/>
                    <a:pt x="130" y="198"/>
                  </a:cubicBezTo>
                  <a:cubicBezTo>
                    <a:pt x="156" y="177"/>
                    <a:pt x="156" y="177"/>
                    <a:pt x="156" y="177"/>
                  </a:cubicBezTo>
                  <a:cubicBezTo>
                    <a:pt x="167" y="130"/>
                    <a:pt x="167" y="130"/>
                    <a:pt x="167" y="130"/>
                  </a:cubicBezTo>
                  <a:cubicBezTo>
                    <a:pt x="167" y="130"/>
                    <a:pt x="193" y="125"/>
                    <a:pt x="198" y="125"/>
                  </a:cubicBezTo>
                  <a:cubicBezTo>
                    <a:pt x="203" y="125"/>
                    <a:pt x="234" y="83"/>
                    <a:pt x="234" y="83"/>
                  </a:cubicBezTo>
                  <a:cubicBezTo>
                    <a:pt x="266" y="26"/>
                    <a:pt x="266" y="26"/>
                    <a:pt x="266" y="26"/>
                  </a:cubicBezTo>
                  <a:cubicBezTo>
                    <a:pt x="272" y="0"/>
                    <a:pt x="272" y="0"/>
                    <a:pt x="272" y="0"/>
                  </a:cubicBezTo>
                  <a:cubicBezTo>
                    <a:pt x="302" y="10"/>
                    <a:pt x="302" y="10"/>
                    <a:pt x="302" y="10"/>
                  </a:cubicBezTo>
                  <a:cubicBezTo>
                    <a:pt x="287" y="63"/>
                    <a:pt x="287" y="63"/>
                    <a:pt x="287" y="63"/>
                  </a:cubicBezTo>
                  <a:cubicBezTo>
                    <a:pt x="292" y="104"/>
                    <a:pt x="292" y="104"/>
                    <a:pt x="292" y="104"/>
                  </a:cubicBezTo>
                  <a:cubicBezTo>
                    <a:pt x="287" y="156"/>
                    <a:pt x="287" y="156"/>
                    <a:pt x="287" y="156"/>
                  </a:cubicBezTo>
                  <a:cubicBezTo>
                    <a:pt x="302" y="188"/>
                    <a:pt x="302" y="188"/>
                    <a:pt x="302" y="188"/>
                  </a:cubicBezTo>
                  <a:cubicBezTo>
                    <a:pt x="287" y="224"/>
                    <a:pt x="287" y="224"/>
                    <a:pt x="287" y="224"/>
                  </a:cubicBezTo>
                  <a:cubicBezTo>
                    <a:pt x="287" y="256"/>
                    <a:pt x="287" y="256"/>
                    <a:pt x="287" y="256"/>
                  </a:cubicBezTo>
                  <a:cubicBezTo>
                    <a:pt x="313" y="256"/>
                    <a:pt x="313" y="256"/>
                    <a:pt x="313" y="256"/>
                  </a:cubicBezTo>
                  <a:cubicBezTo>
                    <a:pt x="339" y="240"/>
                    <a:pt x="339" y="240"/>
                    <a:pt x="339" y="240"/>
                  </a:cubicBezTo>
                  <a:cubicBezTo>
                    <a:pt x="391" y="224"/>
                    <a:pt x="391" y="224"/>
                    <a:pt x="391" y="224"/>
                  </a:cubicBezTo>
                  <a:cubicBezTo>
                    <a:pt x="401" y="256"/>
                    <a:pt x="401" y="256"/>
                    <a:pt x="401" y="256"/>
                  </a:cubicBezTo>
                  <a:cubicBezTo>
                    <a:pt x="448" y="266"/>
                    <a:pt x="448" y="266"/>
                    <a:pt x="448" y="266"/>
                  </a:cubicBezTo>
                  <a:cubicBezTo>
                    <a:pt x="448" y="308"/>
                    <a:pt x="448" y="308"/>
                    <a:pt x="448" y="308"/>
                  </a:cubicBezTo>
                  <a:cubicBezTo>
                    <a:pt x="495" y="329"/>
                    <a:pt x="495" y="329"/>
                    <a:pt x="495" y="329"/>
                  </a:cubicBezTo>
                  <a:cubicBezTo>
                    <a:pt x="490" y="360"/>
                    <a:pt x="490" y="360"/>
                    <a:pt x="490" y="360"/>
                  </a:cubicBezTo>
                  <a:cubicBezTo>
                    <a:pt x="542" y="402"/>
                    <a:pt x="542" y="402"/>
                    <a:pt x="542" y="402"/>
                  </a:cubicBezTo>
                  <a:cubicBezTo>
                    <a:pt x="579" y="412"/>
                    <a:pt x="579" y="412"/>
                    <a:pt x="579" y="412"/>
                  </a:cubicBezTo>
                  <a:cubicBezTo>
                    <a:pt x="542" y="469"/>
                    <a:pt x="542" y="469"/>
                    <a:pt x="542" y="469"/>
                  </a:cubicBezTo>
                  <a:cubicBezTo>
                    <a:pt x="537" y="511"/>
                    <a:pt x="537" y="511"/>
                    <a:pt x="537" y="511"/>
                  </a:cubicBezTo>
                  <a:cubicBezTo>
                    <a:pt x="552" y="548"/>
                    <a:pt x="552" y="548"/>
                    <a:pt x="552" y="548"/>
                  </a:cubicBezTo>
                  <a:lnTo>
                    <a:pt x="542" y="595"/>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78" name="บุรีรัมย์">
              <a:extLst>
                <a:ext uri="{FF2B5EF4-FFF2-40B4-BE49-F238E27FC236}">
                  <a16:creationId xmlns:a16="http://schemas.microsoft.com/office/drawing/2014/main" id="{A31A929C-4436-4320-8BDD-8D787920D3F5}"/>
                </a:ext>
              </a:extLst>
            </p:cNvPr>
            <p:cNvSpPr>
              <a:spLocks/>
            </p:cNvSpPr>
            <p:nvPr/>
          </p:nvSpPr>
          <p:spPr bwMode="auto">
            <a:xfrm>
              <a:off x="3846619" y="2765547"/>
              <a:ext cx="384059" cy="616324"/>
            </a:xfrm>
            <a:custGeom>
              <a:avLst/>
              <a:gdLst>
                <a:gd name="T0" fmla="*/ 876 w 939"/>
                <a:gd name="T1" fmla="*/ 735 h 1507"/>
                <a:gd name="T2" fmla="*/ 766 w 939"/>
                <a:gd name="T3" fmla="*/ 886 h 1507"/>
                <a:gd name="T4" fmla="*/ 735 w 939"/>
                <a:gd name="T5" fmla="*/ 990 h 1507"/>
                <a:gd name="T6" fmla="*/ 688 w 939"/>
                <a:gd name="T7" fmla="*/ 1173 h 1507"/>
                <a:gd name="T8" fmla="*/ 688 w 939"/>
                <a:gd name="T9" fmla="*/ 1256 h 1507"/>
                <a:gd name="T10" fmla="*/ 663 w 939"/>
                <a:gd name="T11" fmla="*/ 1325 h 1507"/>
                <a:gd name="T12" fmla="*/ 635 w 939"/>
                <a:gd name="T13" fmla="*/ 1345 h 1507"/>
                <a:gd name="T14" fmla="*/ 599 w 939"/>
                <a:gd name="T15" fmla="*/ 1361 h 1507"/>
                <a:gd name="T16" fmla="*/ 531 w 939"/>
                <a:gd name="T17" fmla="*/ 1397 h 1507"/>
                <a:gd name="T18" fmla="*/ 492 w 939"/>
                <a:gd name="T19" fmla="*/ 1440 h 1507"/>
                <a:gd name="T20" fmla="*/ 447 w 939"/>
                <a:gd name="T21" fmla="*/ 1437 h 1507"/>
                <a:gd name="T22" fmla="*/ 370 w 939"/>
                <a:gd name="T23" fmla="*/ 1481 h 1507"/>
                <a:gd name="T24" fmla="*/ 276 w 939"/>
                <a:gd name="T25" fmla="*/ 1507 h 1507"/>
                <a:gd name="T26" fmla="*/ 193 w 939"/>
                <a:gd name="T27" fmla="*/ 1481 h 1507"/>
                <a:gd name="T28" fmla="*/ 94 w 939"/>
                <a:gd name="T29" fmla="*/ 1507 h 1507"/>
                <a:gd name="T30" fmla="*/ 0 w 939"/>
                <a:gd name="T31" fmla="*/ 1486 h 1507"/>
                <a:gd name="T32" fmla="*/ 88 w 939"/>
                <a:gd name="T33" fmla="*/ 1449 h 1507"/>
                <a:gd name="T34" fmla="*/ 188 w 939"/>
                <a:gd name="T35" fmla="*/ 1335 h 1507"/>
                <a:gd name="T36" fmla="*/ 116 w 939"/>
                <a:gd name="T37" fmla="*/ 1300 h 1507"/>
                <a:gd name="T38" fmla="*/ 109 w 939"/>
                <a:gd name="T39" fmla="*/ 1236 h 1507"/>
                <a:gd name="T40" fmla="*/ 141 w 939"/>
                <a:gd name="T41" fmla="*/ 1173 h 1507"/>
                <a:gd name="T42" fmla="*/ 52 w 939"/>
                <a:gd name="T43" fmla="*/ 1110 h 1507"/>
                <a:gd name="T44" fmla="*/ 26 w 939"/>
                <a:gd name="T45" fmla="*/ 985 h 1507"/>
                <a:gd name="T46" fmla="*/ 0 w 939"/>
                <a:gd name="T47" fmla="*/ 897 h 1507"/>
                <a:gd name="T48" fmla="*/ 47 w 939"/>
                <a:gd name="T49" fmla="*/ 891 h 1507"/>
                <a:gd name="T50" fmla="*/ 104 w 939"/>
                <a:gd name="T51" fmla="*/ 839 h 1507"/>
                <a:gd name="T52" fmla="*/ 130 w 939"/>
                <a:gd name="T53" fmla="*/ 761 h 1507"/>
                <a:gd name="T54" fmla="*/ 234 w 939"/>
                <a:gd name="T55" fmla="*/ 782 h 1507"/>
                <a:gd name="T56" fmla="*/ 292 w 939"/>
                <a:gd name="T57" fmla="*/ 709 h 1507"/>
                <a:gd name="T58" fmla="*/ 292 w 939"/>
                <a:gd name="T59" fmla="*/ 636 h 1507"/>
                <a:gd name="T60" fmla="*/ 407 w 939"/>
                <a:gd name="T61" fmla="*/ 552 h 1507"/>
                <a:gd name="T62" fmla="*/ 469 w 939"/>
                <a:gd name="T63" fmla="*/ 526 h 1507"/>
                <a:gd name="T64" fmla="*/ 448 w 939"/>
                <a:gd name="T65" fmla="*/ 359 h 1507"/>
                <a:gd name="T66" fmla="*/ 490 w 939"/>
                <a:gd name="T67" fmla="*/ 328 h 1507"/>
                <a:gd name="T68" fmla="*/ 464 w 939"/>
                <a:gd name="T69" fmla="*/ 276 h 1507"/>
                <a:gd name="T70" fmla="*/ 407 w 939"/>
                <a:gd name="T71" fmla="*/ 245 h 1507"/>
                <a:gd name="T72" fmla="*/ 302 w 939"/>
                <a:gd name="T73" fmla="*/ 208 h 1507"/>
                <a:gd name="T74" fmla="*/ 323 w 939"/>
                <a:gd name="T75" fmla="*/ 140 h 1507"/>
                <a:gd name="T76" fmla="*/ 383 w 939"/>
                <a:gd name="T77" fmla="*/ 105 h 1507"/>
                <a:gd name="T78" fmla="*/ 431 w 939"/>
                <a:gd name="T79" fmla="*/ 0 h 1507"/>
                <a:gd name="T80" fmla="*/ 474 w 939"/>
                <a:gd name="T81" fmla="*/ 109 h 1507"/>
                <a:gd name="T82" fmla="*/ 532 w 939"/>
                <a:gd name="T83" fmla="*/ 198 h 1507"/>
                <a:gd name="T84" fmla="*/ 573 w 939"/>
                <a:gd name="T85" fmla="*/ 276 h 1507"/>
                <a:gd name="T86" fmla="*/ 584 w 939"/>
                <a:gd name="T87" fmla="*/ 333 h 1507"/>
                <a:gd name="T88" fmla="*/ 626 w 939"/>
                <a:gd name="T89" fmla="*/ 380 h 1507"/>
                <a:gd name="T90" fmla="*/ 756 w 939"/>
                <a:gd name="T91" fmla="*/ 443 h 1507"/>
                <a:gd name="T92" fmla="*/ 850 w 939"/>
                <a:gd name="T93" fmla="*/ 438 h 1507"/>
                <a:gd name="T94" fmla="*/ 897 w 939"/>
                <a:gd name="T95" fmla="*/ 401 h 1507"/>
                <a:gd name="T96" fmla="*/ 866 w 939"/>
                <a:gd name="T97" fmla="*/ 521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9" h="1507">
                  <a:moveTo>
                    <a:pt x="860" y="688"/>
                  </a:moveTo>
                  <a:cubicBezTo>
                    <a:pt x="876" y="735"/>
                    <a:pt x="876" y="735"/>
                    <a:pt x="876" y="735"/>
                  </a:cubicBezTo>
                  <a:cubicBezTo>
                    <a:pt x="845" y="829"/>
                    <a:pt x="845" y="829"/>
                    <a:pt x="845" y="829"/>
                  </a:cubicBezTo>
                  <a:cubicBezTo>
                    <a:pt x="766" y="886"/>
                    <a:pt x="766" y="886"/>
                    <a:pt x="766" y="886"/>
                  </a:cubicBezTo>
                  <a:cubicBezTo>
                    <a:pt x="735" y="928"/>
                    <a:pt x="735" y="928"/>
                    <a:pt x="735" y="928"/>
                  </a:cubicBezTo>
                  <a:cubicBezTo>
                    <a:pt x="735" y="990"/>
                    <a:pt x="735" y="990"/>
                    <a:pt x="735" y="990"/>
                  </a:cubicBezTo>
                  <a:cubicBezTo>
                    <a:pt x="688" y="1063"/>
                    <a:pt x="688" y="1063"/>
                    <a:pt x="688" y="1063"/>
                  </a:cubicBezTo>
                  <a:cubicBezTo>
                    <a:pt x="688" y="1173"/>
                    <a:pt x="688" y="1173"/>
                    <a:pt x="688" y="1173"/>
                  </a:cubicBezTo>
                  <a:cubicBezTo>
                    <a:pt x="709" y="1225"/>
                    <a:pt x="709" y="1225"/>
                    <a:pt x="709" y="1225"/>
                  </a:cubicBezTo>
                  <a:cubicBezTo>
                    <a:pt x="688" y="1256"/>
                    <a:pt x="688" y="1256"/>
                    <a:pt x="688" y="1256"/>
                  </a:cubicBezTo>
                  <a:cubicBezTo>
                    <a:pt x="688" y="1335"/>
                    <a:pt x="688" y="1335"/>
                    <a:pt x="688" y="1335"/>
                  </a:cubicBezTo>
                  <a:cubicBezTo>
                    <a:pt x="663" y="1325"/>
                    <a:pt x="663" y="1325"/>
                    <a:pt x="663" y="1325"/>
                  </a:cubicBezTo>
                  <a:cubicBezTo>
                    <a:pt x="639" y="1329"/>
                    <a:pt x="639" y="1329"/>
                    <a:pt x="639" y="1329"/>
                  </a:cubicBezTo>
                  <a:cubicBezTo>
                    <a:pt x="635" y="1345"/>
                    <a:pt x="635" y="1345"/>
                    <a:pt x="635" y="1345"/>
                  </a:cubicBezTo>
                  <a:cubicBezTo>
                    <a:pt x="603" y="1341"/>
                    <a:pt x="603" y="1341"/>
                    <a:pt x="603" y="1341"/>
                  </a:cubicBezTo>
                  <a:cubicBezTo>
                    <a:pt x="599" y="1361"/>
                    <a:pt x="599" y="1361"/>
                    <a:pt x="599" y="1361"/>
                  </a:cubicBezTo>
                  <a:cubicBezTo>
                    <a:pt x="555" y="1369"/>
                    <a:pt x="555" y="1369"/>
                    <a:pt x="555" y="1369"/>
                  </a:cubicBezTo>
                  <a:cubicBezTo>
                    <a:pt x="531" y="1397"/>
                    <a:pt x="531" y="1397"/>
                    <a:pt x="531" y="1397"/>
                  </a:cubicBezTo>
                  <a:cubicBezTo>
                    <a:pt x="531" y="1413"/>
                    <a:pt x="531" y="1413"/>
                    <a:pt x="531" y="1413"/>
                  </a:cubicBezTo>
                  <a:cubicBezTo>
                    <a:pt x="492" y="1440"/>
                    <a:pt x="492" y="1440"/>
                    <a:pt x="492" y="1440"/>
                  </a:cubicBezTo>
                  <a:cubicBezTo>
                    <a:pt x="491" y="1441"/>
                    <a:pt x="491" y="1441"/>
                    <a:pt x="491" y="1441"/>
                  </a:cubicBezTo>
                  <a:cubicBezTo>
                    <a:pt x="447" y="1437"/>
                    <a:pt x="447" y="1437"/>
                    <a:pt x="447" y="1437"/>
                  </a:cubicBezTo>
                  <a:cubicBezTo>
                    <a:pt x="436" y="1470"/>
                    <a:pt x="436" y="1470"/>
                    <a:pt x="436" y="1470"/>
                  </a:cubicBezTo>
                  <a:cubicBezTo>
                    <a:pt x="370" y="1481"/>
                    <a:pt x="370" y="1481"/>
                    <a:pt x="370" y="1481"/>
                  </a:cubicBezTo>
                  <a:cubicBezTo>
                    <a:pt x="307" y="1481"/>
                    <a:pt x="307" y="1481"/>
                    <a:pt x="307" y="1481"/>
                  </a:cubicBezTo>
                  <a:cubicBezTo>
                    <a:pt x="276" y="1507"/>
                    <a:pt x="276" y="1507"/>
                    <a:pt x="276" y="1507"/>
                  </a:cubicBezTo>
                  <a:cubicBezTo>
                    <a:pt x="224" y="1507"/>
                    <a:pt x="224" y="1507"/>
                    <a:pt x="224" y="1507"/>
                  </a:cubicBezTo>
                  <a:cubicBezTo>
                    <a:pt x="193" y="1481"/>
                    <a:pt x="193" y="1481"/>
                    <a:pt x="193" y="1481"/>
                  </a:cubicBezTo>
                  <a:cubicBezTo>
                    <a:pt x="146" y="1476"/>
                    <a:pt x="146" y="1476"/>
                    <a:pt x="146" y="1476"/>
                  </a:cubicBezTo>
                  <a:cubicBezTo>
                    <a:pt x="94" y="1507"/>
                    <a:pt x="94" y="1507"/>
                    <a:pt x="94" y="1507"/>
                  </a:cubicBezTo>
                  <a:cubicBezTo>
                    <a:pt x="21" y="1507"/>
                    <a:pt x="21" y="1507"/>
                    <a:pt x="21" y="1507"/>
                  </a:cubicBezTo>
                  <a:cubicBezTo>
                    <a:pt x="0" y="1486"/>
                    <a:pt x="0" y="1486"/>
                    <a:pt x="0" y="1486"/>
                  </a:cubicBezTo>
                  <a:cubicBezTo>
                    <a:pt x="15" y="1455"/>
                    <a:pt x="15" y="1455"/>
                    <a:pt x="15" y="1455"/>
                  </a:cubicBezTo>
                  <a:cubicBezTo>
                    <a:pt x="88" y="1449"/>
                    <a:pt x="88" y="1449"/>
                    <a:pt x="88" y="1449"/>
                  </a:cubicBezTo>
                  <a:cubicBezTo>
                    <a:pt x="208" y="1366"/>
                    <a:pt x="208" y="1366"/>
                    <a:pt x="208" y="1366"/>
                  </a:cubicBezTo>
                  <a:cubicBezTo>
                    <a:pt x="188" y="1335"/>
                    <a:pt x="188" y="1335"/>
                    <a:pt x="188" y="1335"/>
                  </a:cubicBezTo>
                  <a:cubicBezTo>
                    <a:pt x="141" y="1335"/>
                    <a:pt x="141" y="1335"/>
                    <a:pt x="141" y="1335"/>
                  </a:cubicBezTo>
                  <a:cubicBezTo>
                    <a:pt x="116" y="1300"/>
                    <a:pt x="116" y="1300"/>
                    <a:pt x="116" y="1300"/>
                  </a:cubicBezTo>
                  <a:cubicBezTo>
                    <a:pt x="104" y="1283"/>
                    <a:pt x="104" y="1283"/>
                    <a:pt x="104" y="1283"/>
                  </a:cubicBezTo>
                  <a:cubicBezTo>
                    <a:pt x="109" y="1236"/>
                    <a:pt x="109" y="1236"/>
                    <a:pt x="109" y="1236"/>
                  </a:cubicBezTo>
                  <a:cubicBezTo>
                    <a:pt x="146" y="1210"/>
                    <a:pt x="146" y="1210"/>
                    <a:pt x="146" y="1210"/>
                  </a:cubicBezTo>
                  <a:cubicBezTo>
                    <a:pt x="141" y="1173"/>
                    <a:pt x="141" y="1173"/>
                    <a:pt x="141" y="1173"/>
                  </a:cubicBezTo>
                  <a:cubicBezTo>
                    <a:pt x="47" y="1163"/>
                    <a:pt x="47" y="1163"/>
                    <a:pt x="47" y="1163"/>
                  </a:cubicBezTo>
                  <a:cubicBezTo>
                    <a:pt x="52" y="1110"/>
                    <a:pt x="52" y="1110"/>
                    <a:pt x="52" y="1110"/>
                  </a:cubicBezTo>
                  <a:cubicBezTo>
                    <a:pt x="26" y="1079"/>
                    <a:pt x="26" y="1079"/>
                    <a:pt x="26" y="1079"/>
                  </a:cubicBezTo>
                  <a:cubicBezTo>
                    <a:pt x="26" y="985"/>
                    <a:pt x="26" y="985"/>
                    <a:pt x="26" y="985"/>
                  </a:cubicBezTo>
                  <a:cubicBezTo>
                    <a:pt x="36" y="944"/>
                    <a:pt x="36" y="944"/>
                    <a:pt x="36" y="944"/>
                  </a:cubicBezTo>
                  <a:cubicBezTo>
                    <a:pt x="0" y="897"/>
                    <a:pt x="0" y="897"/>
                    <a:pt x="0" y="897"/>
                  </a:cubicBezTo>
                  <a:cubicBezTo>
                    <a:pt x="21" y="871"/>
                    <a:pt x="21" y="871"/>
                    <a:pt x="21" y="871"/>
                  </a:cubicBezTo>
                  <a:cubicBezTo>
                    <a:pt x="47" y="891"/>
                    <a:pt x="47" y="891"/>
                    <a:pt x="47" y="891"/>
                  </a:cubicBezTo>
                  <a:cubicBezTo>
                    <a:pt x="83" y="891"/>
                    <a:pt x="83" y="891"/>
                    <a:pt x="83" y="891"/>
                  </a:cubicBezTo>
                  <a:cubicBezTo>
                    <a:pt x="104" y="839"/>
                    <a:pt x="104" y="839"/>
                    <a:pt x="104" y="839"/>
                  </a:cubicBezTo>
                  <a:cubicBezTo>
                    <a:pt x="88" y="797"/>
                    <a:pt x="88" y="797"/>
                    <a:pt x="88" y="797"/>
                  </a:cubicBezTo>
                  <a:cubicBezTo>
                    <a:pt x="130" y="761"/>
                    <a:pt x="130" y="761"/>
                    <a:pt x="130" y="761"/>
                  </a:cubicBezTo>
                  <a:cubicBezTo>
                    <a:pt x="156" y="777"/>
                    <a:pt x="156" y="777"/>
                    <a:pt x="156" y="777"/>
                  </a:cubicBezTo>
                  <a:cubicBezTo>
                    <a:pt x="234" y="782"/>
                    <a:pt x="234" y="782"/>
                    <a:pt x="234" y="782"/>
                  </a:cubicBezTo>
                  <a:cubicBezTo>
                    <a:pt x="245" y="730"/>
                    <a:pt x="245" y="730"/>
                    <a:pt x="245" y="730"/>
                  </a:cubicBezTo>
                  <a:cubicBezTo>
                    <a:pt x="292" y="709"/>
                    <a:pt x="292" y="709"/>
                    <a:pt x="292" y="709"/>
                  </a:cubicBezTo>
                  <a:cubicBezTo>
                    <a:pt x="307" y="672"/>
                    <a:pt x="307" y="672"/>
                    <a:pt x="307" y="672"/>
                  </a:cubicBezTo>
                  <a:cubicBezTo>
                    <a:pt x="292" y="636"/>
                    <a:pt x="292" y="636"/>
                    <a:pt x="292" y="636"/>
                  </a:cubicBezTo>
                  <a:cubicBezTo>
                    <a:pt x="349" y="573"/>
                    <a:pt x="349" y="573"/>
                    <a:pt x="349" y="573"/>
                  </a:cubicBezTo>
                  <a:cubicBezTo>
                    <a:pt x="407" y="552"/>
                    <a:pt x="407" y="552"/>
                    <a:pt x="407" y="552"/>
                  </a:cubicBezTo>
                  <a:cubicBezTo>
                    <a:pt x="459" y="542"/>
                    <a:pt x="459" y="542"/>
                    <a:pt x="459" y="542"/>
                  </a:cubicBezTo>
                  <a:cubicBezTo>
                    <a:pt x="469" y="526"/>
                    <a:pt x="469" y="526"/>
                    <a:pt x="469" y="526"/>
                  </a:cubicBezTo>
                  <a:cubicBezTo>
                    <a:pt x="469" y="396"/>
                    <a:pt x="469" y="396"/>
                    <a:pt x="469" y="396"/>
                  </a:cubicBezTo>
                  <a:cubicBezTo>
                    <a:pt x="448" y="359"/>
                    <a:pt x="448" y="359"/>
                    <a:pt x="448" y="359"/>
                  </a:cubicBezTo>
                  <a:cubicBezTo>
                    <a:pt x="454" y="339"/>
                    <a:pt x="454" y="339"/>
                    <a:pt x="454" y="339"/>
                  </a:cubicBezTo>
                  <a:cubicBezTo>
                    <a:pt x="490" y="328"/>
                    <a:pt x="490" y="328"/>
                    <a:pt x="490" y="328"/>
                  </a:cubicBezTo>
                  <a:cubicBezTo>
                    <a:pt x="490" y="292"/>
                    <a:pt x="490" y="292"/>
                    <a:pt x="490" y="292"/>
                  </a:cubicBezTo>
                  <a:cubicBezTo>
                    <a:pt x="464" y="276"/>
                    <a:pt x="464" y="276"/>
                    <a:pt x="464" y="276"/>
                  </a:cubicBezTo>
                  <a:cubicBezTo>
                    <a:pt x="433" y="271"/>
                    <a:pt x="433" y="271"/>
                    <a:pt x="433" y="271"/>
                  </a:cubicBezTo>
                  <a:cubicBezTo>
                    <a:pt x="407" y="245"/>
                    <a:pt x="407" y="245"/>
                    <a:pt x="407" y="245"/>
                  </a:cubicBezTo>
                  <a:cubicBezTo>
                    <a:pt x="334" y="239"/>
                    <a:pt x="334" y="239"/>
                    <a:pt x="334" y="239"/>
                  </a:cubicBezTo>
                  <a:cubicBezTo>
                    <a:pt x="302" y="208"/>
                    <a:pt x="302" y="208"/>
                    <a:pt x="302" y="208"/>
                  </a:cubicBezTo>
                  <a:cubicBezTo>
                    <a:pt x="293" y="117"/>
                    <a:pt x="293" y="117"/>
                    <a:pt x="293" y="117"/>
                  </a:cubicBezTo>
                  <a:cubicBezTo>
                    <a:pt x="304" y="126"/>
                    <a:pt x="320" y="137"/>
                    <a:pt x="323" y="140"/>
                  </a:cubicBezTo>
                  <a:cubicBezTo>
                    <a:pt x="328" y="146"/>
                    <a:pt x="381" y="125"/>
                    <a:pt x="381" y="125"/>
                  </a:cubicBezTo>
                  <a:cubicBezTo>
                    <a:pt x="383" y="105"/>
                    <a:pt x="383" y="105"/>
                    <a:pt x="383" y="105"/>
                  </a:cubicBezTo>
                  <a:cubicBezTo>
                    <a:pt x="396" y="5"/>
                    <a:pt x="396" y="5"/>
                    <a:pt x="396" y="5"/>
                  </a:cubicBezTo>
                  <a:cubicBezTo>
                    <a:pt x="431" y="0"/>
                    <a:pt x="431" y="0"/>
                    <a:pt x="431" y="0"/>
                  </a:cubicBezTo>
                  <a:cubicBezTo>
                    <a:pt x="495" y="57"/>
                    <a:pt x="495" y="57"/>
                    <a:pt x="495" y="57"/>
                  </a:cubicBezTo>
                  <a:cubicBezTo>
                    <a:pt x="474" y="109"/>
                    <a:pt x="474" y="109"/>
                    <a:pt x="474" y="109"/>
                  </a:cubicBezTo>
                  <a:cubicBezTo>
                    <a:pt x="527" y="166"/>
                    <a:pt x="527" y="166"/>
                    <a:pt x="527" y="166"/>
                  </a:cubicBezTo>
                  <a:cubicBezTo>
                    <a:pt x="532" y="198"/>
                    <a:pt x="532" y="198"/>
                    <a:pt x="532" y="198"/>
                  </a:cubicBezTo>
                  <a:cubicBezTo>
                    <a:pt x="568" y="224"/>
                    <a:pt x="568" y="224"/>
                    <a:pt x="568" y="224"/>
                  </a:cubicBezTo>
                  <a:cubicBezTo>
                    <a:pt x="573" y="276"/>
                    <a:pt x="573" y="276"/>
                    <a:pt x="573" y="276"/>
                  </a:cubicBezTo>
                  <a:cubicBezTo>
                    <a:pt x="592" y="280"/>
                    <a:pt x="592" y="280"/>
                    <a:pt x="592" y="280"/>
                  </a:cubicBezTo>
                  <a:cubicBezTo>
                    <a:pt x="584" y="333"/>
                    <a:pt x="584" y="333"/>
                    <a:pt x="584" y="333"/>
                  </a:cubicBezTo>
                  <a:cubicBezTo>
                    <a:pt x="615" y="344"/>
                    <a:pt x="615" y="344"/>
                    <a:pt x="615" y="344"/>
                  </a:cubicBezTo>
                  <a:cubicBezTo>
                    <a:pt x="626" y="380"/>
                    <a:pt x="626" y="380"/>
                    <a:pt x="626" y="380"/>
                  </a:cubicBezTo>
                  <a:cubicBezTo>
                    <a:pt x="699" y="422"/>
                    <a:pt x="699" y="422"/>
                    <a:pt x="699" y="422"/>
                  </a:cubicBezTo>
                  <a:cubicBezTo>
                    <a:pt x="756" y="443"/>
                    <a:pt x="756" y="443"/>
                    <a:pt x="756" y="443"/>
                  </a:cubicBezTo>
                  <a:cubicBezTo>
                    <a:pt x="813" y="401"/>
                    <a:pt x="813" y="401"/>
                    <a:pt x="813" y="401"/>
                  </a:cubicBezTo>
                  <a:cubicBezTo>
                    <a:pt x="850" y="438"/>
                    <a:pt x="850" y="438"/>
                    <a:pt x="850" y="438"/>
                  </a:cubicBezTo>
                  <a:cubicBezTo>
                    <a:pt x="881" y="432"/>
                    <a:pt x="881" y="432"/>
                    <a:pt x="881" y="432"/>
                  </a:cubicBezTo>
                  <a:cubicBezTo>
                    <a:pt x="897" y="401"/>
                    <a:pt x="897" y="401"/>
                    <a:pt x="897" y="401"/>
                  </a:cubicBezTo>
                  <a:cubicBezTo>
                    <a:pt x="939" y="448"/>
                    <a:pt x="939" y="448"/>
                    <a:pt x="939" y="448"/>
                  </a:cubicBezTo>
                  <a:cubicBezTo>
                    <a:pt x="866" y="521"/>
                    <a:pt x="866" y="521"/>
                    <a:pt x="866" y="521"/>
                  </a:cubicBezTo>
                  <a:lnTo>
                    <a:pt x="860" y="688"/>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79" name="บึงกาฬ">
              <a:extLst>
                <a:ext uri="{FF2B5EF4-FFF2-40B4-BE49-F238E27FC236}">
                  <a16:creationId xmlns:a16="http://schemas.microsoft.com/office/drawing/2014/main" id="{D3643778-D70F-4B5F-ACF3-CFEC71B64EE8}"/>
                </a:ext>
              </a:extLst>
            </p:cNvPr>
            <p:cNvSpPr>
              <a:spLocks/>
            </p:cNvSpPr>
            <p:nvPr/>
          </p:nvSpPr>
          <p:spPr bwMode="auto">
            <a:xfrm>
              <a:off x="4137406" y="1761506"/>
              <a:ext cx="354798" cy="254211"/>
            </a:xfrm>
            <a:custGeom>
              <a:avLst/>
              <a:gdLst>
                <a:gd name="T0" fmla="*/ 807 w 864"/>
                <a:gd name="T1" fmla="*/ 394 h 624"/>
                <a:gd name="T2" fmla="*/ 770 w 864"/>
                <a:gd name="T3" fmla="*/ 420 h 624"/>
                <a:gd name="T4" fmla="*/ 791 w 864"/>
                <a:gd name="T5" fmla="*/ 493 h 624"/>
                <a:gd name="T6" fmla="*/ 760 w 864"/>
                <a:gd name="T7" fmla="*/ 545 h 624"/>
                <a:gd name="T8" fmla="*/ 702 w 864"/>
                <a:gd name="T9" fmla="*/ 488 h 624"/>
                <a:gd name="T10" fmla="*/ 660 w 864"/>
                <a:gd name="T11" fmla="*/ 545 h 624"/>
                <a:gd name="T12" fmla="*/ 676 w 864"/>
                <a:gd name="T13" fmla="*/ 582 h 624"/>
                <a:gd name="T14" fmla="*/ 662 w 864"/>
                <a:gd name="T15" fmla="*/ 600 h 624"/>
                <a:gd name="T16" fmla="*/ 645 w 864"/>
                <a:gd name="T17" fmla="*/ 624 h 624"/>
                <a:gd name="T18" fmla="*/ 598 w 864"/>
                <a:gd name="T19" fmla="*/ 603 h 624"/>
                <a:gd name="T20" fmla="*/ 582 w 864"/>
                <a:gd name="T21" fmla="*/ 551 h 624"/>
                <a:gd name="T22" fmla="*/ 541 w 864"/>
                <a:gd name="T23" fmla="*/ 519 h 624"/>
                <a:gd name="T24" fmla="*/ 478 w 864"/>
                <a:gd name="T25" fmla="*/ 545 h 624"/>
                <a:gd name="T26" fmla="*/ 444 w 864"/>
                <a:gd name="T27" fmla="*/ 495 h 624"/>
                <a:gd name="T28" fmla="*/ 426 w 864"/>
                <a:gd name="T29" fmla="*/ 467 h 624"/>
                <a:gd name="T30" fmla="*/ 379 w 864"/>
                <a:gd name="T31" fmla="*/ 462 h 624"/>
                <a:gd name="T32" fmla="*/ 368 w 864"/>
                <a:gd name="T33" fmla="*/ 446 h 624"/>
                <a:gd name="T34" fmla="*/ 337 w 864"/>
                <a:gd name="T35" fmla="*/ 436 h 624"/>
                <a:gd name="T36" fmla="*/ 327 w 864"/>
                <a:gd name="T37" fmla="*/ 394 h 624"/>
                <a:gd name="T38" fmla="*/ 248 w 864"/>
                <a:gd name="T39" fmla="*/ 347 h 624"/>
                <a:gd name="T40" fmla="*/ 222 w 864"/>
                <a:gd name="T41" fmla="*/ 358 h 624"/>
                <a:gd name="T42" fmla="*/ 228 w 864"/>
                <a:gd name="T43" fmla="*/ 415 h 624"/>
                <a:gd name="T44" fmla="*/ 191 w 864"/>
                <a:gd name="T45" fmla="*/ 415 h 624"/>
                <a:gd name="T46" fmla="*/ 175 w 864"/>
                <a:gd name="T47" fmla="*/ 441 h 624"/>
                <a:gd name="T48" fmla="*/ 134 w 864"/>
                <a:gd name="T49" fmla="*/ 420 h 624"/>
                <a:gd name="T50" fmla="*/ 134 w 864"/>
                <a:gd name="T51" fmla="*/ 384 h 624"/>
                <a:gd name="T52" fmla="*/ 117 w 864"/>
                <a:gd name="T53" fmla="*/ 382 h 624"/>
                <a:gd name="T54" fmla="*/ 87 w 864"/>
                <a:gd name="T55" fmla="*/ 378 h 624"/>
                <a:gd name="T56" fmla="*/ 61 w 864"/>
                <a:gd name="T57" fmla="*/ 300 h 624"/>
                <a:gd name="T58" fmla="*/ 97 w 864"/>
                <a:gd name="T59" fmla="*/ 269 h 624"/>
                <a:gd name="T60" fmla="*/ 92 w 864"/>
                <a:gd name="T61" fmla="*/ 232 h 624"/>
                <a:gd name="T62" fmla="*/ 45 w 864"/>
                <a:gd name="T63" fmla="*/ 180 h 624"/>
                <a:gd name="T64" fmla="*/ 3 w 864"/>
                <a:gd name="T65" fmla="*/ 170 h 624"/>
                <a:gd name="T66" fmla="*/ 50 w 864"/>
                <a:gd name="T67" fmla="*/ 133 h 624"/>
                <a:gd name="T68" fmla="*/ 47 w 864"/>
                <a:gd name="T69" fmla="*/ 132 h 624"/>
                <a:gd name="T70" fmla="*/ 48 w 864"/>
                <a:gd name="T71" fmla="*/ 132 h 624"/>
                <a:gd name="T72" fmla="*/ 38 w 864"/>
                <a:gd name="T73" fmla="*/ 121 h 624"/>
                <a:gd name="T74" fmla="*/ 0 w 864"/>
                <a:gd name="T75" fmla="*/ 80 h 624"/>
                <a:gd name="T76" fmla="*/ 48 w 864"/>
                <a:gd name="T77" fmla="*/ 16 h 624"/>
                <a:gd name="T78" fmla="*/ 144 w 864"/>
                <a:gd name="T79" fmla="*/ 0 h 624"/>
                <a:gd name="T80" fmla="*/ 200 w 864"/>
                <a:gd name="T81" fmla="*/ 28 h 624"/>
                <a:gd name="T82" fmla="*/ 304 w 864"/>
                <a:gd name="T83" fmla="*/ 32 h 624"/>
                <a:gd name="T84" fmla="*/ 392 w 864"/>
                <a:gd name="T85" fmla="*/ 96 h 624"/>
                <a:gd name="T86" fmla="*/ 516 w 864"/>
                <a:gd name="T87" fmla="*/ 104 h 624"/>
                <a:gd name="T88" fmla="*/ 532 w 864"/>
                <a:gd name="T89" fmla="*/ 152 h 624"/>
                <a:gd name="T90" fmla="*/ 624 w 864"/>
                <a:gd name="T91" fmla="*/ 112 h 624"/>
                <a:gd name="T92" fmla="*/ 728 w 864"/>
                <a:gd name="T93" fmla="*/ 208 h 624"/>
                <a:gd name="T94" fmla="*/ 772 w 864"/>
                <a:gd name="T95" fmla="*/ 320 h 624"/>
                <a:gd name="T96" fmla="*/ 792 w 864"/>
                <a:gd name="T97" fmla="*/ 343 h 624"/>
                <a:gd name="T98" fmla="*/ 860 w 864"/>
                <a:gd name="T99" fmla="*/ 424 h 624"/>
                <a:gd name="T100" fmla="*/ 864 w 864"/>
                <a:gd name="T101" fmla="*/ 435 h 624"/>
                <a:gd name="T102" fmla="*/ 807 w 864"/>
                <a:gd name="T103" fmla="*/ 39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4" h="624">
                  <a:moveTo>
                    <a:pt x="807" y="394"/>
                  </a:moveTo>
                  <a:cubicBezTo>
                    <a:pt x="770" y="420"/>
                    <a:pt x="770" y="420"/>
                    <a:pt x="770" y="420"/>
                  </a:cubicBezTo>
                  <a:cubicBezTo>
                    <a:pt x="770" y="420"/>
                    <a:pt x="791" y="478"/>
                    <a:pt x="791" y="493"/>
                  </a:cubicBezTo>
                  <a:cubicBezTo>
                    <a:pt x="791" y="509"/>
                    <a:pt x="760" y="545"/>
                    <a:pt x="760" y="545"/>
                  </a:cubicBezTo>
                  <a:cubicBezTo>
                    <a:pt x="760" y="545"/>
                    <a:pt x="707" y="488"/>
                    <a:pt x="702" y="488"/>
                  </a:cubicBezTo>
                  <a:cubicBezTo>
                    <a:pt x="697" y="488"/>
                    <a:pt x="660" y="545"/>
                    <a:pt x="660" y="545"/>
                  </a:cubicBezTo>
                  <a:cubicBezTo>
                    <a:pt x="676" y="582"/>
                    <a:pt x="676" y="582"/>
                    <a:pt x="676" y="582"/>
                  </a:cubicBezTo>
                  <a:cubicBezTo>
                    <a:pt x="662" y="600"/>
                    <a:pt x="662" y="600"/>
                    <a:pt x="662" y="600"/>
                  </a:cubicBezTo>
                  <a:cubicBezTo>
                    <a:pt x="645" y="624"/>
                    <a:pt x="645" y="624"/>
                    <a:pt x="645" y="624"/>
                  </a:cubicBezTo>
                  <a:cubicBezTo>
                    <a:pt x="598" y="603"/>
                    <a:pt x="598" y="603"/>
                    <a:pt x="598" y="603"/>
                  </a:cubicBezTo>
                  <a:cubicBezTo>
                    <a:pt x="582" y="551"/>
                    <a:pt x="582" y="551"/>
                    <a:pt x="582" y="551"/>
                  </a:cubicBezTo>
                  <a:cubicBezTo>
                    <a:pt x="541" y="519"/>
                    <a:pt x="541" y="519"/>
                    <a:pt x="541" y="519"/>
                  </a:cubicBezTo>
                  <a:cubicBezTo>
                    <a:pt x="478" y="545"/>
                    <a:pt x="478" y="545"/>
                    <a:pt x="478" y="545"/>
                  </a:cubicBezTo>
                  <a:cubicBezTo>
                    <a:pt x="444" y="495"/>
                    <a:pt x="444" y="495"/>
                    <a:pt x="444" y="495"/>
                  </a:cubicBezTo>
                  <a:cubicBezTo>
                    <a:pt x="426" y="467"/>
                    <a:pt x="426" y="467"/>
                    <a:pt x="426" y="467"/>
                  </a:cubicBezTo>
                  <a:cubicBezTo>
                    <a:pt x="379" y="462"/>
                    <a:pt x="379" y="462"/>
                    <a:pt x="379" y="462"/>
                  </a:cubicBezTo>
                  <a:cubicBezTo>
                    <a:pt x="368" y="446"/>
                    <a:pt x="368" y="446"/>
                    <a:pt x="368" y="446"/>
                  </a:cubicBezTo>
                  <a:cubicBezTo>
                    <a:pt x="337" y="436"/>
                    <a:pt x="337" y="436"/>
                    <a:pt x="337" y="436"/>
                  </a:cubicBezTo>
                  <a:cubicBezTo>
                    <a:pt x="327" y="394"/>
                    <a:pt x="327" y="394"/>
                    <a:pt x="327" y="394"/>
                  </a:cubicBezTo>
                  <a:cubicBezTo>
                    <a:pt x="248" y="347"/>
                    <a:pt x="248" y="347"/>
                    <a:pt x="248" y="347"/>
                  </a:cubicBezTo>
                  <a:cubicBezTo>
                    <a:pt x="222" y="358"/>
                    <a:pt x="222" y="358"/>
                    <a:pt x="222" y="358"/>
                  </a:cubicBezTo>
                  <a:cubicBezTo>
                    <a:pt x="228" y="415"/>
                    <a:pt x="228" y="415"/>
                    <a:pt x="228" y="415"/>
                  </a:cubicBezTo>
                  <a:cubicBezTo>
                    <a:pt x="191" y="415"/>
                    <a:pt x="191" y="415"/>
                    <a:pt x="191" y="415"/>
                  </a:cubicBezTo>
                  <a:cubicBezTo>
                    <a:pt x="175" y="441"/>
                    <a:pt x="175" y="441"/>
                    <a:pt x="175" y="441"/>
                  </a:cubicBezTo>
                  <a:cubicBezTo>
                    <a:pt x="134" y="420"/>
                    <a:pt x="134" y="420"/>
                    <a:pt x="134" y="420"/>
                  </a:cubicBezTo>
                  <a:cubicBezTo>
                    <a:pt x="134" y="384"/>
                    <a:pt x="134" y="384"/>
                    <a:pt x="134" y="384"/>
                  </a:cubicBezTo>
                  <a:cubicBezTo>
                    <a:pt x="117" y="382"/>
                    <a:pt x="117" y="382"/>
                    <a:pt x="117" y="382"/>
                  </a:cubicBezTo>
                  <a:cubicBezTo>
                    <a:pt x="87" y="378"/>
                    <a:pt x="87" y="378"/>
                    <a:pt x="87" y="378"/>
                  </a:cubicBezTo>
                  <a:cubicBezTo>
                    <a:pt x="61" y="300"/>
                    <a:pt x="61" y="300"/>
                    <a:pt x="61" y="300"/>
                  </a:cubicBezTo>
                  <a:cubicBezTo>
                    <a:pt x="97" y="269"/>
                    <a:pt x="97" y="269"/>
                    <a:pt x="97" y="269"/>
                  </a:cubicBezTo>
                  <a:cubicBezTo>
                    <a:pt x="92" y="232"/>
                    <a:pt x="92" y="232"/>
                    <a:pt x="92" y="232"/>
                  </a:cubicBezTo>
                  <a:cubicBezTo>
                    <a:pt x="45" y="180"/>
                    <a:pt x="45" y="180"/>
                    <a:pt x="45" y="180"/>
                  </a:cubicBezTo>
                  <a:cubicBezTo>
                    <a:pt x="3" y="170"/>
                    <a:pt x="3" y="170"/>
                    <a:pt x="3" y="170"/>
                  </a:cubicBezTo>
                  <a:cubicBezTo>
                    <a:pt x="50" y="133"/>
                    <a:pt x="50" y="133"/>
                    <a:pt x="50" y="133"/>
                  </a:cubicBezTo>
                  <a:cubicBezTo>
                    <a:pt x="47" y="132"/>
                    <a:pt x="47" y="132"/>
                    <a:pt x="47" y="132"/>
                  </a:cubicBezTo>
                  <a:cubicBezTo>
                    <a:pt x="48" y="132"/>
                    <a:pt x="48" y="132"/>
                    <a:pt x="48" y="132"/>
                  </a:cubicBezTo>
                  <a:cubicBezTo>
                    <a:pt x="38" y="121"/>
                    <a:pt x="38" y="121"/>
                    <a:pt x="38" y="121"/>
                  </a:cubicBezTo>
                  <a:cubicBezTo>
                    <a:pt x="0" y="80"/>
                    <a:pt x="0" y="80"/>
                    <a:pt x="0" y="80"/>
                  </a:cubicBezTo>
                  <a:cubicBezTo>
                    <a:pt x="48" y="16"/>
                    <a:pt x="48" y="16"/>
                    <a:pt x="48" y="16"/>
                  </a:cubicBezTo>
                  <a:cubicBezTo>
                    <a:pt x="144" y="0"/>
                    <a:pt x="144" y="0"/>
                    <a:pt x="144" y="0"/>
                  </a:cubicBezTo>
                  <a:cubicBezTo>
                    <a:pt x="200" y="28"/>
                    <a:pt x="200" y="28"/>
                    <a:pt x="200" y="28"/>
                  </a:cubicBezTo>
                  <a:cubicBezTo>
                    <a:pt x="304" y="32"/>
                    <a:pt x="304" y="32"/>
                    <a:pt x="304" y="32"/>
                  </a:cubicBezTo>
                  <a:cubicBezTo>
                    <a:pt x="304" y="32"/>
                    <a:pt x="380" y="96"/>
                    <a:pt x="392" y="96"/>
                  </a:cubicBezTo>
                  <a:cubicBezTo>
                    <a:pt x="404" y="96"/>
                    <a:pt x="516" y="104"/>
                    <a:pt x="516" y="104"/>
                  </a:cubicBezTo>
                  <a:cubicBezTo>
                    <a:pt x="516" y="104"/>
                    <a:pt x="520" y="152"/>
                    <a:pt x="532" y="152"/>
                  </a:cubicBezTo>
                  <a:cubicBezTo>
                    <a:pt x="544" y="152"/>
                    <a:pt x="624" y="112"/>
                    <a:pt x="624" y="112"/>
                  </a:cubicBezTo>
                  <a:cubicBezTo>
                    <a:pt x="728" y="208"/>
                    <a:pt x="728" y="208"/>
                    <a:pt x="728" y="208"/>
                  </a:cubicBezTo>
                  <a:cubicBezTo>
                    <a:pt x="728" y="208"/>
                    <a:pt x="720" y="260"/>
                    <a:pt x="772" y="320"/>
                  </a:cubicBezTo>
                  <a:cubicBezTo>
                    <a:pt x="779" y="328"/>
                    <a:pt x="786" y="336"/>
                    <a:pt x="792" y="343"/>
                  </a:cubicBezTo>
                  <a:cubicBezTo>
                    <a:pt x="833" y="391"/>
                    <a:pt x="860" y="424"/>
                    <a:pt x="860" y="424"/>
                  </a:cubicBezTo>
                  <a:cubicBezTo>
                    <a:pt x="860" y="424"/>
                    <a:pt x="862" y="428"/>
                    <a:pt x="864" y="435"/>
                  </a:cubicBezTo>
                  <a:lnTo>
                    <a:pt x="807" y="394"/>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80" name="นครราชสีมา">
              <a:extLst>
                <a:ext uri="{FF2B5EF4-FFF2-40B4-BE49-F238E27FC236}">
                  <a16:creationId xmlns:a16="http://schemas.microsoft.com/office/drawing/2014/main" id="{38CF71E8-DADB-45C7-AFBA-3C2D767F0096}"/>
                </a:ext>
              </a:extLst>
            </p:cNvPr>
            <p:cNvSpPr>
              <a:spLocks/>
            </p:cNvSpPr>
            <p:nvPr/>
          </p:nvSpPr>
          <p:spPr bwMode="auto">
            <a:xfrm>
              <a:off x="3394892" y="2756402"/>
              <a:ext cx="652901" cy="630955"/>
            </a:xfrm>
            <a:custGeom>
              <a:avLst/>
              <a:gdLst>
                <a:gd name="T0" fmla="*/ 1554 w 1596"/>
                <a:gd name="T1" fmla="*/ 385 h 1548"/>
                <a:gd name="T2" fmla="*/ 1575 w 1596"/>
                <a:gd name="T3" fmla="*/ 552 h 1548"/>
                <a:gd name="T4" fmla="*/ 1513 w 1596"/>
                <a:gd name="T5" fmla="*/ 578 h 1548"/>
                <a:gd name="T6" fmla="*/ 1398 w 1596"/>
                <a:gd name="T7" fmla="*/ 662 h 1548"/>
                <a:gd name="T8" fmla="*/ 1398 w 1596"/>
                <a:gd name="T9" fmla="*/ 735 h 1548"/>
                <a:gd name="T10" fmla="*/ 1340 w 1596"/>
                <a:gd name="T11" fmla="*/ 808 h 1548"/>
                <a:gd name="T12" fmla="*/ 1236 w 1596"/>
                <a:gd name="T13" fmla="*/ 787 h 1548"/>
                <a:gd name="T14" fmla="*/ 1210 w 1596"/>
                <a:gd name="T15" fmla="*/ 865 h 1548"/>
                <a:gd name="T16" fmla="*/ 1153 w 1596"/>
                <a:gd name="T17" fmla="*/ 917 h 1548"/>
                <a:gd name="T18" fmla="*/ 1106 w 1596"/>
                <a:gd name="T19" fmla="*/ 923 h 1548"/>
                <a:gd name="T20" fmla="*/ 1132 w 1596"/>
                <a:gd name="T21" fmla="*/ 1011 h 1548"/>
                <a:gd name="T22" fmla="*/ 1158 w 1596"/>
                <a:gd name="T23" fmla="*/ 1136 h 1548"/>
                <a:gd name="T24" fmla="*/ 1247 w 1596"/>
                <a:gd name="T25" fmla="*/ 1199 h 1548"/>
                <a:gd name="T26" fmla="*/ 1215 w 1596"/>
                <a:gd name="T27" fmla="*/ 1262 h 1548"/>
                <a:gd name="T28" fmla="*/ 1222 w 1596"/>
                <a:gd name="T29" fmla="*/ 1326 h 1548"/>
                <a:gd name="T30" fmla="*/ 1294 w 1596"/>
                <a:gd name="T31" fmla="*/ 1361 h 1548"/>
                <a:gd name="T32" fmla="*/ 1194 w 1596"/>
                <a:gd name="T33" fmla="*/ 1475 h 1548"/>
                <a:gd name="T34" fmla="*/ 1106 w 1596"/>
                <a:gd name="T35" fmla="*/ 1512 h 1548"/>
                <a:gd name="T36" fmla="*/ 981 w 1596"/>
                <a:gd name="T37" fmla="*/ 1548 h 1548"/>
                <a:gd name="T38" fmla="*/ 896 w 1596"/>
                <a:gd name="T39" fmla="*/ 1512 h 1548"/>
                <a:gd name="T40" fmla="*/ 809 w 1596"/>
                <a:gd name="T41" fmla="*/ 1532 h 1548"/>
                <a:gd name="T42" fmla="*/ 652 w 1596"/>
                <a:gd name="T43" fmla="*/ 1361 h 1548"/>
                <a:gd name="T44" fmla="*/ 553 w 1596"/>
                <a:gd name="T45" fmla="*/ 1324 h 1548"/>
                <a:gd name="T46" fmla="*/ 469 w 1596"/>
                <a:gd name="T47" fmla="*/ 1361 h 1548"/>
                <a:gd name="T48" fmla="*/ 303 w 1596"/>
                <a:gd name="T49" fmla="*/ 1262 h 1548"/>
                <a:gd name="T50" fmla="*/ 235 w 1596"/>
                <a:gd name="T51" fmla="*/ 1254 h 1548"/>
                <a:gd name="T52" fmla="*/ 219 w 1596"/>
                <a:gd name="T53" fmla="*/ 1303 h 1548"/>
                <a:gd name="T54" fmla="*/ 169 w 1596"/>
                <a:gd name="T55" fmla="*/ 1265 h 1548"/>
                <a:gd name="T56" fmla="*/ 47 w 1596"/>
                <a:gd name="T57" fmla="*/ 1220 h 1548"/>
                <a:gd name="T58" fmla="*/ 5 w 1596"/>
                <a:gd name="T59" fmla="*/ 1142 h 1548"/>
                <a:gd name="T60" fmla="*/ 21 w 1596"/>
                <a:gd name="T61" fmla="*/ 1048 h 1548"/>
                <a:gd name="T62" fmla="*/ 10 w 1596"/>
                <a:gd name="T63" fmla="*/ 970 h 1548"/>
                <a:gd name="T64" fmla="*/ 141 w 1596"/>
                <a:gd name="T65" fmla="*/ 933 h 1548"/>
                <a:gd name="T66" fmla="*/ 198 w 1596"/>
                <a:gd name="T67" fmla="*/ 704 h 1548"/>
                <a:gd name="T68" fmla="*/ 188 w 1596"/>
                <a:gd name="T69" fmla="*/ 573 h 1548"/>
                <a:gd name="T70" fmla="*/ 190 w 1596"/>
                <a:gd name="T71" fmla="*/ 396 h 1548"/>
                <a:gd name="T72" fmla="*/ 266 w 1596"/>
                <a:gd name="T73" fmla="*/ 370 h 1548"/>
                <a:gd name="T74" fmla="*/ 295 w 1596"/>
                <a:gd name="T75" fmla="*/ 375 h 1548"/>
                <a:gd name="T76" fmla="*/ 339 w 1596"/>
                <a:gd name="T77" fmla="*/ 401 h 1548"/>
                <a:gd name="T78" fmla="*/ 501 w 1596"/>
                <a:gd name="T79" fmla="*/ 401 h 1548"/>
                <a:gd name="T80" fmla="*/ 589 w 1596"/>
                <a:gd name="T81" fmla="*/ 380 h 1548"/>
                <a:gd name="T82" fmla="*/ 657 w 1596"/>
                <a:gd name="T83" fmla="*/ 333 h 1548"/>
                <a:gd name="T84" fmla="*/ 788 w 1596"/>
                <a:gd name="T85" fmla="*/ 182 h 1548"/>
                <a:gd name="T86" fmla="*/ 861 w 1596"/>
                <a:gd name="T87" fmla="*/ 57 h 1548"/>
                <a:gd name="T88" fmla="*/ 970 w 1596"/>
                <a:gd name="T89" fmla="*/ 15 h 1548"/>
                <a:gd name="T90" fmla="*/ 1043 w 1596"/>
                <a:gd name="T91" fmla="*/ 72 h 1548"/>
                <a:gd name="T92" fmla="*/ 1074 w 1596"/>
                <a:gd name="T93" fmla="*/ 109 h 1548"/>
                <a:gd name="T94" fmla="*/ 1163 w 1596"/>
                <a:gd name="T95" fmla="*/ 72 h 1548"/>
                <a:gd name="T96" fmla="*/ 1247 w 1596"/>
                <a:gd name="T97" fmla="*/ 93 h 1548"/>
                <a:gd name="T98" fmla="*/ 1309 w 1596"/>
                <a:gd name="T99" fmla="*/ 78 h 1548"/>
                <a:gd name="T100" fmla="*/ 1351 w 1596"/>
                <a:gd name="T101" fmla="*/ 135 h 1548"/>
                <a:gd name="T102" fmla="*/ 1399 w 1596"/>
                <a:gd name="T103" fmla="*/ 143 h 1548"/>
                <a:gd name="T104" fmla="*/ 1440 w 1596"/>
                <a:gd name="T105" fmla="*/ 265 h 1548"/>
                <a:gd name="T106" fmla="*/ 1539 w 1596"/>
                <a:gd name="T107" fmla="*/ 297 h 1548"/>
                <a:gd name="T108" fmla="*/ 1596 w 1596"/>
                <a:gd name="T109" fmla="*/ 318 h 1548"/>
                <a:gd name="T110" fmla="*/ 1560 w 1596"/>
                <a:gd name="T111" fmla="*/ 365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96" h="1548">
                  <a:moveTo>
                    <a:pt x="1560" y="365"/>
                  </a:moveTo>
                  <a:cubicBezTo>
                    <a:pt x="1554" y="385"/>
                    <a:pt x="1554" y="385"/>
                    <a:pt x="1554" y="385"/>
                  </a:cubicBezTo>
                  <a:cubicBezTo>
                    <a:pt x="1575" y="422"/>
                    <a:pt x="1575" y="422"/>
                    <a:pt x="1575" y="422"/>
                  </a:cubicBezTo>
                  <a:cubicBezTo>
                    <a:pt x="1575" y="552"/>
                    <a:pt x="1575" y="552"/>
                    <a:pt x="1575" y="552"/>
                  </a:cubicBezTo>
                  <a:cubicBezTo>
                    <a:pt x="1565" y="568"/>
                    <a:pt x="1565" y="568"/>
                    <a:pt x="1565" y="568"/>
                  </a:cubicBezTo>
                  <a:cubicBezTo>
                    <a:pt x="1513" y="578"/>
                    <a:pt x="1513" y="578"/>
                    <a:pt x="1513" y="578"/>
                  </a:cubicBezTo>
                  <a:cubicBezTo>
                    <a:pt x="1455" y="599"/>
                    <a:pt x="1455" y="599"/>
                    <a:pt x="1455" y="599"/>
                  </a:cubicBezTo>
                  <a:cubicBezTo>
                    <a:pt x="1398" y="662"/>
                    <a:pt x="1398" y="662"/>
                    <a:pt x="1398" y="662"/>
                  </a:cubicBezTo>
                  <a:cubicBezTo>
                    <a:pt x="1413" y="698"/>
                    <a:pt x="1413" y="698"/>
                    <a:pt x="1413" y="698"/>
                  </a:cubicBezTo>
                  <a:cubicBezTo>
                    <a:pt x="1398" y="735"/>
                    <a:pt x="1398" y="735"/>
                    <a:pt x="1398" y="735"/>
                  </a:cubicBezTo>
                  <a:cubicBezTo>
                    <a:pt x="1351" y="756"/>
                    <a:pt x="1351" y="756"/>
                    <a:pt x="1351" y="756"/>
                  </a:cubicBezTo>
                  <a:cubicBezTo>
                    <a:pt x="1340" y="808"/>
                    <a:pt x="1340" y="808"/>
                    <a:pt x="1340" y="808"/>
                  </a:cubicBezTo>
                  <a:cubicBezTo>
                    <a:pt x="1262" y="803"/>
                    <a:pt x="1262" y="803"/>
                    <a:pt x="1262" y="803"/>
                  </a:cubicBezTo>
                  <a:cubicBezTo>
                    <a:pt x="1236" y="787"/>
                    <a:pt x="1236" y="787"/>
                    <a:pt x="1236" y="787"/>
                  </a:cubicBezTo>
                  <a:cubicBezTo>
                    <a:pt x="1194" y="823"/>
                    <a:pt x="1194" y="823"/>
                    <a:pt x="1194" y="823"/>
                  </a:cubicBezTo>
                  <a:cubicBezTo>
                    <a:pt x="1210" y="865"/>
                    <a:pt x="1210" y="865"/>
                    <a:pt x="1210" y="865"/>
                  </a:cubicBezTo>
                  <a:cubicBezTo>
                    <a:pt x="1189" y="917"/>
                    <a:pt x="1189" y="917"/>
                    <a:pt x="1189" y="917"/>
                  </a:cubicBezTo>
                  <a:cubicBezTo>
                    <a:pt x="1153" y="917"/>
                    <a:pt x="1153" y="917"/>
                    <a:pt x="1153" y="917"/>
                  </a:cubicBezTo>
                  <a:cubicBezTo>
                    <a:pt x="1127" y="897"/>
                    <a:pt x="1127" y="897"/>
                    <a:pt x="1127" y="897"/>
                  </a:cubicBezTo>
                  <a:cubicBezTo>
                    <a:pt x="1106" y="923"/>
                    <a:pt x="1106" y="923"/>
                    <a:pt x="1106" y="923"/>
                  </a:cubicBezTo>
                  <a:cubicBezTo>
                    <a:pt x="1142" y="970"/>
                    <a:pt x="1142" y="970"/>
                    <a:pt x="1142" y="970"/>
                  </a:cubicBezTo>
                  <a:cubicBezTo>
                    <a:pt x="1132" y="1011"/>
                    <a:pt x="1132" y="1011"/>
                    <a:pt x="1132" y="1011"/>
                  </a:cubicBezTo>
                  <a:cubicBezTo>
                    <a:pt x="1132" y="1105"/>
                    <a:pt x="1132" y="1105"/>
                    <a:pt x="1132" y="1105"/>
                  </a:cubicBezTo>
                  <a:cubicBezTo>
                    <a:pt x="1158" y="1136"/>
                    <a:pt x="1158" y="1136"/>
                    <a:pt x="1158" y="1136"/>
                  </a:cubicBezTo>
                  <a:cubicBezTo>
                    <a:pt x="1153" y="1189"/>
                    <a:pt x="1153" y="1189"/>
                    <a:pt x="1153" y="1189"/>
                  </a:cubicBezTo>
                  <a:cubicBezTo>
                    <a:pt x="1247" y="1199"/>
                    <a:pt x="1247" y="1199"/>
                    <a:pt x="1247" y="1199"/>
                  </a:cubicBezTo>
                  <a:cubicBezTo>
                    <a:pt x="1252" y="1236"/>
                    <a:pt x="1252" y="1236"/>
                    <a:pt x="1252" y="1236"/>
                  </a:cubicBezTo>
                  <a:cubicBezTo>
                    <a:pt x="1215" y="1262"/>
                    <a:pt x="1215" y="1262"/>
                    <a:pt x="1215" y="1262"/>
                  </a:cubicBezTo>
                  <a:cubicBezTo>
                    <a:pt x="1210" y="1309"/>
                    <a:pt x="1210" y="1309"/>
                    <a:pt x="1210" y="1309"/>
                  </a:cubicBezTo>
                  <a:cubicBezTo>
                    <a:pt x="1222" y="1326"/>
                    <a:pt x="1222" y="1326"/>
                    <a:pt x="1222" y="1326"/>
                  </a:cubicBezTo>
                  <a:cubicBezTo>
                    <a:pt x="1247" y="1361"/>
                    <a:pt x="1247" y="1361"/>
                    <a:pt x="1247" y="1361"/>
                  </a:cubicBezTo>
                  <a:cubicBezTo>
                    <a:pt x="1294" y="1361"/>
                    <a:pt x="1294" y="1361"/>
                    <a:pt x="1294" y="1361"/>
                  </a:cubicBezTo>
                  <a:cubicBezTo>
                    <a:pt x="1314" y="1392"/>
                    <a:pt x="1314" y="1392"/>
                    <a:pt x="1314" y="1392"/>
                  </a:cubicBezTo>
                  <a:cubicBezTo>
                    <a:pt x="1194" y="1475"/>
                    <a:pt x="1194" y="1475"/>
                    <a:pt x="1194" y="1475"/>
                  </a:cubicBezTo>
                  <a:cubicBezTo>
                    <a:pt x="1121" y="1481"/>
                    <a:pt x="1121" y="1481"/>
                    <a:pt x="1121" y="1481"/>
                  </a:cubicBezTo>
                  <a:cubicBezTo>
                    <a:pt x="1106" y="1512"/>
                    <a:pt x="1106" y="1512"/>
                    <a:pt x="1106" y="1512"/>
                  </a:cubicBezTo>
                  <a:cubicBezTo>
                    <a:pt x="1109" y="1515"/>
                    <a:pt x="1109" y="1515"/>
                    <a:pt x="1109" y="1515"/>
                  </a:cubicBezTo>
                  <a:cubicBezTo>
                    <a:pt x="981" y="1548"/>
                    <a:pt x="981" y="1548"/>
                    <a:pt x="981" y="1548"/>
                  </a:cubicBezTo>
                  <a:cubicBezTo>
                    <a:pt x="897" y="1512"/>
                    <a:pt x="897" y="1512"/>
                    <a:pt x="897" y="1512"/>
                  </a:cubicBezTo>
                  <a:cubicBezTo>
                    <a:pt x="896" y="1512"/>
                    <a:pt x="896" y="1512"/>
                    <a:pt x="896" y="1512"/>
                  </a:cubicBezTo>
                  <a:cubicBezTo>
                    <a:pt x="835" y="1548"/>
                    <a:pt x="835" y="1548"/>
                    <a:pt x="835" y="1548"/>
                  </a:cubicBezTo>
                  <a:cubicBezTo>
                    <a:pt x="809" y="1532"/>
                    <a:pt x="809" y="1532"/>
                    <a:pt x="809" y="1532"/>
                  </a:cubicBezTo>
                  <a:cubicBezTo>
                    <a:pt x="668" y="1439"/>
                    <a:pt x="668" y="1439"/>
                    <a:pt x="668" y="1439"/>
                  </a:cubicBezTo>
                  <a:cubicBezTo>
                    <a:pt x="652" y="1361"/>
                    <a:pt x="652" y="1361"/>
                    <a:pt x="652" y="1361"/>
                  </a:cubicBezTo>
                  <a:cubicBezTo>
                    <a:pt x="595" y="1361"/>
                    <a:pt x="595" y="1361"/>
                    <a:pt x="595" y="1361"/>
                  </a:cubicBezTo>
                  <a:cubicBezTo>
                    <a:pt x="553" y="1324"/>
                    <a:pt x="553" y="1324"/>
                    <a:pt x="553" y="1324"/>
                  </a:cubicBezTo>
                  <a:cubicBezTo>
                    <a:pt x="506" y="1324"/>
                    <a:pt x="506" y="1324"/>
                    <a:pt x="506" y="1324"/>
                  </a:cubicBezTo>
                  <a:cubicBezTo>
                    <a:pt x="469" y="1361"/>
                    <a:pt x="469" y="1361"/>
                    <a:pt x="469" y="1361"/>
                  </a:cubicBezTo>
                  <a:cubicBezTo>
                    <a:pt x="370" y="1256"/>
                    <a:pt x="370" y="1256"/>
                    <a:pt x="370" y="1256"/>
                  </a:cubicBezTo>
                  <a:cubicBezTo>
                    <a:pt x="303" y="1262"/>
                    <a:pt x="303" y="1262"/>
                    <a:pt x="303" y="1262"/>
                  </a:cubicBezTo>
                  <a:cubicBezTo>
                    <a:pt x="266" y="1241"/>
                    <a:pt x="266" y="1241"/>
                    <a:pt x="266" y="1241"/>
                  </a:cubicBezTo>
                  <a:cubicBezTo>
                    <a:pt x="235" y="1254"/>
                    <a:pt x="235" y="1254"/>
                    <a:pt x="235" y="1254"/>
                  </a:cubicBezTo>
                  <a:cubicBezTo>
                    <a:pt x="230" y="1256"/>
                    <a:pt x="230" y="1256"/>
                    <a:pt x="230" y="1256"/>
                  </a:cubicBezTo>
                  <a:cubicBezTo>
                    <a:pt x="219" y="1303"/>
                    <a:pt x="219" y="1303"/>
                    <a:pt x="219" y="1303"/>
                  </a:cubicBezTo>
                  <a:cubicBezTo>
                    <a:pt x="177" y="1272"/>
                    <a:pt x="177" y="1272"/>
                    <a:pt x="177" y="1272"/>
                  </a:cubicBezTo>
                  <a:cubicBezTo>
                    <a:pt x="169" y="1265"/>
                    <a:pt x="169" y="1265"/>
                    <a:pt x="169" y="1265"/>
                  </a:cubicBezTo>
                  <a:cubicBezTo>
                    <a:pt x="89" y="1199"/>
                    <a:pt x="89" y="1199"/>
                    <a:pt x="89" y="1199"/>
                  </a:cubicBezTo>
                  <a:cubicBezTo>
                    <a:pt x="47" y="1220"/>
                    <a:pt x="47" y="1220"/>
                    <a:pt x="47" y="1220"/>
                  </a:cubicBezTo>
                  <a:cubicBezTo>
                    <a:pt x="0" y="1173"/>
                    <a:pt x="0" y="1173"/>
                    <a:pt x="0" y="1173"/>
                  </a:cubicBezTo>
                  <a:cubicBezTo>
                    <a:pt x="5" y="1142"/>
                    <a:pt x="5" y="1142"/>
                    <a:pt x="5" y="1142"/>
                  </a:cubicBezTo>
                  <a:cubicBezTo>
                    <a:pt x="26" y="1116"/>
                    <a:pt x="26" y="1116"/>
                    <a:pt x="26" y="1116"/>
                  </a:cubicBezTo>
                  <a:cubicBezTo>
                    <a:pt x="21" y="1048"/>
                    <a:pt x="21" y="1048"/>
                    <a:pt x="21" y="1048"/>
                  </a:cubicBezTo>
                  <a:cubicBezTo>
                    <a:pt x="0" y="996"/>
                    <a:pt x="0" y="996"/>
                    <a:pt x="0" y="996"/>
                  </a:cubicBezTo>
                  <a:cubicBezTo>
                    <a:pt x="10" y="970"/>
                    <a:pt x="10" y="970"/>
                    <a:pt x="10" y="970"/>
                  </a:cubicBezTo>
                  <a:cubicBezTo>
                    <a:pt x="89" y="990"/>
                    <a:pt x="89" y="990"/>
                    <a:pt x="89" y="990"/>
                  </a:cubicBezTo>
                  <a:cubicBezTo>
                    <a:pt x="141" y="933"/>
                    <a:pt x="141" y="933"/>
                    <a:pt x="141" y="933"/>
                  </a:cubicBezTo>
                  <a:cubicBezTo>
                    <a:pt x="235" y="876"/>
                    <a:pt x="235" y="876"/>
                    <a:pt x="235" y="876"/>
                  </a:cubicBezTo>
                  <a:cubicBezTo>
                    <a:pt x="198" y="704"/>
                    <a:pt x="198" y="704"/>
                    <a:pt x="198" y="704"/>
                  </a:cubicBezTo>
                  <a:cubicBezTo>
                    <a:pt x="190" y="602"/>
                    <a:pt x="190" y="602"/>
                    <a:pt x="190" y="602"/>
                  </a:cubicBezTo>
                  <a:cubicBezTo>
                    <a:pt x="188" y="573"/>
                    <a:pt x="188" y="573"/>
                    <a:pt x="188" y="573"/>
                  </a:cubicBezTo>
                  <a:cubicBezTo>
                    <a:pt x="183" y="458"/>
                    <a:pt x="183" y="458"/>
                    <a:pt x="183" y="458"/>
                  </a:cubicBezTo>
                  <a:cubicBezTo>
                    <a:pt x="190" y="396"/>
                    <a:pt x="190" y="396"/>
                    <a:pt x="190" y="396"/>
                  </a:cubicBezTo>
                  <a:cubicBezTo>
                    <a:pt x="209" y="401"/>
                    <a:pt x="209" y="401"/>
                    <a:pt x="209" y="401"/>
                  </a:cubicBezTo>
                  <a:cubicBezTo>
                    <a:pt x="266" y="370"/>
                    <a:pt x="266" y="370"/>
                    <a:pt x="266" y="370"/>
                  </a:cubicBezTo>
                  <a:cubicBezTo>
                    <a:pt x="287" y="370"/>
                    <a:pt x="287" y="370"/>
                    <a:pt x="287" y="370"/>
                  </a:cubicBezTo>
                  <a:cubicBezTo>
                    <a:pt x="295" y="375"/>
                    <a:pt x="295" y="375"/>
                    <a:pt x="295" y="375"/>
                  </a:cubicBezTo>
                  <a:cubicBezTo>
                    <a:pt x="295" y="375"/>
                    <a:pt x="295" y="375"/>
                    <a:pt x="295" y="375"/>
                  </a:cubicBezTo>
                  <a:cubicBezTo>
                    <a:pt x="339" y="401"/>
                    <a:pt x="339" y="401"/>
                    <a:pt x="339" y="401"/>
                  </a:cubicBezTo>
                  <a:cubicBezTo>
                    <a:pt x="438" y="385"/>
                    <a:pt x="438" y="385"/>
                    <a:pt x="438" y="385"/>
                  </a:cubicBezTo>
                  <a:cubicBezTo>
                    <a:pt x="501" y="401"/>
                    <a:pt x="501" y="401"/>
                    <a:pt x="501" y="401"/>
                  </a:cubicBezTo>
                  <a:cubicBezTo>
                    <a:pt x="537" y="380"/>
                    <a:pt x="537" y="380"/>
                    <a:pt x="537" y="380"/>
                  </a:cubicBezTo>
                  <a:cubicBezTo>
                    <a:pt x="589" y="380"/>
                    <a:pt x="589" y="380"/>
                    <a:pt x="589" y="380"/>
                  </a:cubicBezTo>
                  <a:cubicBezTo>
                    <a:pt x="642" y="370"/>
                    <a:pt x="642" y="370"/>
                    <a:pt x="642" y="370"/>
                  </a:cubicBezTo>
                  <a:cubicBezTo>
                    <a:pt x="657" y="333"/>
                    <a:pt x="657" y="333"/>
                    <a:pt x="657" y="333"/>
                  </a:cubicBezTo>
                  <a:cubicBezTo>
                    <a:pt x="746" y="307"/>
                    <a:pt x="746" y="307"/>
                    <a:pt x="746" y="307"/>
                  </a:cubicBezTo>
                  <a:cubicBezTo>
                    <a:pt x="788" y="182"/>
                    <a:pt x="788" y="182"/>
                    <a:pt x="788" y="182"/>
                  </a:cubicBezTo>
                  <a:cubicBezTo>
                    <a:pt x="861" y="114"/>
                    <a:pt x="861" y="114"/>
                    <a:pt x="861" y="114"/>
                  </a:cubicBezTo>
                  <a:cubicBezTo>
                    <a:pt x="861" y="57"/>
                    <a:pt x="861" y="57"/>
                    <a:pt x="861" y="57"/>
                  </a:cubicBezTo>
                  <a:cubicBezTo>
                    <a:pt x="944" y="57"/>
                    <a:pt x="944" y="57"/>
                    <a:pt x="944" y="57"/>
                  </a:cubicBezTo>
                  <a:cubicBezTo>
                    <a:pt x="970" y="15"/>
                    <a:pt x="970" y="15"/>
                    <a:pt x="970" y="15"/>
                  </a:cubicBezTo>
                  <a:cubicBezTo>
                    <a:pt x="1016" y="0"/>
                    <a:pt x="1016" y="0"/>
                    <a:pt x="1016" y="0"/>
                  </a:cubicBezTo>
                  <a:cubicBezTo>
                    <a:pt x="1043" y="72"/>
                    <a:pt x="1043" y="72"/>
                    <a:pt x="1043" y="72"/>
                  </a:cubicBezTo>
                  <a:cubicBezTo>
                    <a:pt x="1064" y="83"/>
                    <a:pt x="1064" y="83"/>
                    <a:pt x="1064" y="83"/>
                  </a:cubicBezTo>
                  <a:cubicBezTo>
                    <a:pt x="1074" y="109"/>
                    <a:pt x="1074" y="109"/>
                    <a:pt x="1074" y="109"/>
                  </a:cubicBezTo>
                  <a:cubicBezTo>
                    <a:pt x="1137" y="93"/>
                    <a:pt x="1137" y="93"/>
                    <a:pt x="1137" y="93"/>
                  </a:cubicBezTo>
                  <a:cubicBezTo>
                    <a:pt x="1163" y="72"/>
                    <a:pt x="1163" y="72"/>
                    <a:pt x="1163" y="72"/>
                  </a:cubicBezTo>
                  <a:cubicBezTo>
                    <a:pt x="1189" y="88"/>
                    <a:pt x="1189" y="88"/>
                    <a:pt x="1189" y="88"/>
                  </a:cubicBezTo>
                  <a:cubicBezTo>
                    <a:pt x="1247" y="93"/>
                    <a:pt x="1247" y="93"/>
                    <a:pt x="1247" y="93"/>
                  </a:cubicBezTo>
                  <a:cubicBezTo>
                    <a:pt x="1267" y="78"/>
                    <a:pt x="1267" y="78"/>
                    <a:pt x="1267" y="78"/>
                  </a:cubicBezTo>
                  <a:cubicBezTo>
                    <a:pt x="1309" y="78"/>
                    <a:pt x="1309" y="78"/>
                    <a:pt x="1309" y="78"/>
                  </a:cubicBezTo>
                  <a:cubicBezTo>
                    <a:pt x="1340" y="99"/>
                    <a:pt x="1340" y="99"/>
                    <a:pt x="1340" y="99"/>
                  </a:cubicBezTo>
                  <a:cubicBezTo>
                    <a:pt x="1351" y="135"/>
                    <a:pt x="1351" y="135"/>
                    <a:pt x="1351" y="135"/>
                  </a:cubicBezTo>
                  <a:cubicBezTo>
                    <a:pt x="1387" y="135"/>
                    <a:pt x="1387" y="135"/>
                    <a:pt x="1387" y="135"/>
                  </a:cubicBezTo>
                  <a:cubicBezTo>
                    <a:pt x="1387" y="135"/>
                    <a:pt x="1393" y="139"/>
                    <a:pt x="1399" y="143"/>
                  </a:cubicBezTo>
                  <a:cubicBezTo>
                    <a:pt x="1408" y="234"/>
                    <a:pt x="1408" y="234"/>
                    <a:pt x="1408" y="234"/>
                  </a:cubicBezTo>
                  <a:cubicBezTo>
                    <a:pt x="1440" y="265"/>
                    <a:pt x="1440" y="265"/>
                    <a:pt x="1440" y="265"/>
                  </a:cubicBezTo>
                  <a:cubicBezTo>
                    <a:pt x="1513" y="271"/>
                    <a:pt x="1513" y="271"/>
                    <a:pt x="1513" y="271"/>
                  </a:cubicBezTo>
                  <a:cubicBezTo>
                    <a:pt x="1539" y="297"/>
                    <a:pt x="1539" y="297"/>
                    <a:pt x="1539" y="297"/>
                  </a:cubicBezTo>
                  <a:cubicBezTo>
                    <a:pt x="1570" y="302"/>
                    <a:pt x="1570" y="302"/>
                    <a:pt x="1570" y="302"/>
                  </a:cubicBezTo>
                  <a:cubicBezTo>
                    <a:pt x="1596" y="318"/>
                    <a:pt x="1596" y="318"/>
                    <a:pt x="1596" y="318"/>
                  </a:cubicBezTo>
                  <a:cubicBezTo>
                    <a:pt x="1596" y="354"/>
                    <a:pt x="1596" y="354"/>
                    <a:pt x="1596" y="354"/>
                  </a:cubicBezTo>
                  <a:lnTo>
                    <a:pt x="1560" y="365"/>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81" name="นครพนม">
              <a:extLst>
                <a:ext uri="{FF2B5EF4-FFF2-40B4-BE49-F238E27FC236}">
                  <a16:creationId xmlns:a16="http://schemas.microsoft.com/office/drawing/2014/main" id="{16ADD15D-E4EA-41DB-AEB1-AB3AE84A3E9B}"/>
                </a:ext>
              </a:extLst>
            </p:cNvPr>
            <p:cNvSpPr>
              <a:spLocks/>
            </p:cNvSpPr>
            <p:nvPr/>
          </p:nvSpPr>
          <p:spPr bwMode="auto">
            <a:xfrm>
              <a:off x="4408076" y="1922445"/>
              <a:ext cx="292617" cy="464529"/>
            </a:xfrm>
            <a:custGeom>
              <a:avLst/>
              <a:gdLst>
                <a:gd name="T0" fmla="*/ 648 w 716"/>
                <a:gd name="T1" fmla="*/ 942 h 1137"/>
                <a:gd name="T2" fmla="*/ 680 w 716"/>
                <a:gd name="T3" fmla="*/ 1090 h 1137"/>
                <a:gd name="T4" fmla="*/ 653 w 716"/>
                <a:gd name="T5" fmla="*/ 1116 h 1137"/>
                <a:gd name="T6" fmla="*/ 616 w 716"/>
                <a:gd name="T7" fmla="*/ 1137 h 1137"/>
                <a:gd name="T8" fmla="*/ 553 w 716"/>
                <a:gd name="T9" fmla="*/ 1069 h 1137"/>
                <a:gd name="T10" fmla="*/ 444 w 716"/>
                <a:gd name="T11" fmla="*/ 1101 h 1137"/>
                <a:gd name="T12" fmla="*/ 371 w 716"/>
                <a:gd name="T13" fmla="*/ 1059 h 1137"/>
                <a:gd name="T14" fmla="*/ 298 w 716"/>
                <a:gd name="T15" fmla="*/ 1095 h 1137"/>
                <a:gd name="T16" fmla="*/ 229 w 716"/>
                <a:gd name="T17" fmla="*/ 1040 h 1137"/>
                <a:gd name="T18" fmla="*/ 282 w 716"/>
                <a:gd name="T19" fmla="*/ 1002 h 1137"/>
                <a:gd name="T20" fmla="*/ 329 w 716"/>
                <a:gd name="T21" fmla="*/ 948 h 1137"/>
                <a:gd name="T22" fmla="*/ 350 w 716"/>
                <a:gd name="T23" fmla="*/ 913 h 1137"/>
                <a:gd name="T24" fmla="*/ 334 w 716"/>
                <a:gd name="T25" fmla="*/ 850 h 1137"/>
                <a:gd name="T26" fmla="*/ 345 w 716"/>
                <a:gd name="T27" fmla="*/ 793 h 1137"/>
                <a:gd name="T28" fmla="*/ 386 w 716"/>
                <a:gd name="T29" fmla="*/ 704 h 1137"/>
                <a:gd name="T30" fmla="*/ 381 w 716"/>
                <a:gd name="T31" fmla="*/ 626 h 1137"/>
                <a:gd name="T32" fmla="*/ 381 w 716"/>
                <a:gd name="T33" fmla="*/ 553 h 1137"/>
                <a:gd name="T34" fmla="*/ 199 w 716"/>
                <a:gd name="T35" fmla="*/ 563 h 1137"/>
                <a:gd name="T36" fmla="*/ 141 w 716"/>
                <a:gd name="T37" fmla="*/ 579 h 1137"/>
                <a:gd name="T38" fmla="*/ 89 w 716"/>
                <a:gd name="T39" fmla="*/ 574 h 1137"/>
                <a:gd name="T40" fmla="*/ 21 w 716"/>
                <a:gd name="T41" fmla="*/ 501 h 1137"/>
                <a:gd name="T42" fmla="*/ 37 w 716"/>
                <a:gd name="T43" fmla="*/ 433 h 1137"/>
                <a:gd name="T44" fmla="*/ 42 w 716"/>
                <a:gd name="T45" fmla="*/ 381 h 1137"/>
                <a:gd name="T46" fmla="*/ 68 w 716"/>
                <a:gd name="T47" fmla="*/ 344 h 1137"/>
                <a:gd name="T48" fmla="*/ 73 w 716"/>
                <a:gd name="T49" fmla="*/ 282 h 1137"/>
                <a:gd name="T50" fmla="*/ 2 w 716"/>
                <a:gd name="T51" fmla="*/ 206 h 1137"/>
                <a:gd name="T52" fmla="*/ 0 w 716"/>
                <a:gd name="T53" fmla="*/ 151 h 1137"/>
                <a:gd name="T54" fmla="*/ 100 w 716"/>
                <a:gd name="T55" fmla="*/ 151 h 1137"/>
                <a:gd name="T56" fmla="*/ 110 w 716"/>
                <a:gd name="T57" fmla="*/ 26 h 1137"/>
                <a:gd name="T58" fmla="*/ 204 w 716"/>
                <a:gd name="T59" fmla="*/ 41 h 1137"/>
                <a:gd name="T60" fmla="*/ 324 w 716"/>
                <a:gd name="T61" fmla="*/ 194 h 1137"/>
                <a:gd name="T62" fmla="*/ 632 w 716"/>
                <a:gd name="T63" fmla="*/ 470 h 1137"/>
                <a:gd name="T64" fmla="*/ 716 w 716"/>
                <a:gd name="T65" fmla="*/ 7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6" h="1137">
                  <a:moveTo>
                    <a:pt x="716" y="799"/>
                  </a:moveTo>
                  <a:cubicBezTo>
                    <a:pt x="648" y="942"/>
                    <a:pt x="648" y="942"/>
                    <a:pt x="648" y="942"/>
                  </a:cubicBezTo>
                  <a:cubicBezTo>
                    <a:pt x="651" y="953"/>
                    <a:pt x="651" y="953"/>
                    <a:pt x="651" y="953"/>
                  </a:cubicBezTo>
                  <a:cubicBezTo>
                    <a:pt x="680" y="1090"/>
                    <a:pt x="680" y="1090"/>
                    <a:pt x="680" y="1090"/>
                  </a:cubicBezTo>
                  <a:cubicBezTo>
                    <a:pt x="652" y="1114"/>
                    <a:pt x="652" y="1114"/>
                    <a:pt x="652" y="1114"/>
                  </a:cubicBezTo>
                  <a:cubicBezTo>
                    <a:pt x="653" y="1116"/>
                    <a:pt x="653" y="1116"/>
                    <a:pt x="653" y="1116"/>
                  </a:cubicBezTo>
                  <a:cubicBezTo>
                    <a:pt x="637" y="1111"/>
                    <a:pt x="637" y="1111"/>
                    <a:pt x="637" y="1111"/>
                  </a:cubicBezTo>
                  <a:cubicBezTo>
                    <a:pt x="616" y="1137"/>
                    <a:pt x="616" y="1137"/>
                    <a:pt x="616" y="1137"/>
                  </a:cubicBezTo>
                  <a:cubicBezTo>
                    <a:pt x="579" y="1132"/>
                    <a:pt x="579" y="1132"/>
                    <a:pt x="579" y="1132"/>
                  </a:cubicBezTo>
                  <a:cubicBezTo>
                    <a:pt x="553" y="1069"/>
                    <a:pt x="553" y="1069"/>
                    <a:pt x="553" y="1069"/>
                  </a:cubicBezTo>
                  <a:cubicBezTo>
                    <a:pt x="491" y="1069"/>
                    <a:pt x="491" y="1069"/>
                    <a:pt x="491" y="1069"/>
                  </a:cubicBezTo>
                  <a:cubicBezTo>
                    <a:pt x="491" y="1069"/>
                    <a:pt x="454" y="1101"/>
                    <a:pt x="444" y="1101"/>
                  </a:cubicBezTo>
                  <a:cubicBezTo>
                    <a:pt x="433" y="1101"/>
                    <a:pt x="413" y="1069"/>
                    <a:pt x="413" y="1069"/>
                  </a:cubicBezTo>
                  <a:cubicBezTo>
                    <a:pt x="371" y="1059"/>
                    <a:pt x="371" y="1059"/>
                    <a:pt x="371" y="1059"/>
                  </a:cubicBezTo>
                  <a:cubicBezTo>
                    <a:pt x="334" y="1075"/>
                    <a:pt x="334" y="1075"/>
                    <a:pt x="334" y="1075"/>
                  </a:cubicBezTo>
                  <a:cubicBezTo>
                    <a:pt x="298" y="1095"/>
                    <a:pt x="298" y="1095"/>
                    <a:pt x="298" y="1095"/>
                  </a:cubicBezTo>
                  <a:cubicBezTo>
                    <a:pt x="246" y="1080"/>
                    <a:pt x="246" y="1080"/>
                    <a:pt x="246" y="1080"/>
                  </a:cubicBezTo>
                  <a:cubicBezTo>
                    <a:pt x="229" y="1040"/>
                    <a:pt x="229" y="1040"/>
                    <a:pt x="229" y="1040"/>
                  </a:cubicBezTo>
                  <a:cubicBezTo>
                    <a:pt x="230" y="1038"/>
                    <a:pt x="230" y="1038"/>
                    <a:pt x="230" y="1038"/>
                  </a:cubicBezTo>
                  <a:cubicBezTo>
                    <a:pt x="282" y="1002"/>
                    <a:pt x="282" y="1002"/>
                    <a:pt x="282" y="1002"/>
                  </a:cubicBezTo>
                  <a:cubicBezTo>
                    <a:pt x="287" y="970"/>
                    <a:pt x="287" y="970"/>
                    <a:pt x="287" y="970"/>
                  </a:cubicBezTo>
                  <a:cubicBezTo>
                    <a:pt x="329" y="948"/>
                    <a:pt x="329" y="948"/>
                    <a:pt x="329" y="948"/>
                  </a:cubicBezTo>
                  <a:cubicBezTo>
                    <a:pt x="345" y="939"/>
                    <a:pt x="345" y="939"/>
                    <a:pt x="345" y="939"/>
                  </a:cubicBezTo>
                  <a:cubicBezTo>
                    <a:pt x="350" y="913"/>
                    <a:pt x="350" y="913"/>
                    <a:pt x="350" y="913"/>
                  </a:cubicBezTo>
                  <a:cubicBezTo>
                    <a:pt x="319" y="887"/>
                    <a:pt x="319" y="887"/>
                    <a:pt x="319" y="887"/>
                  </a:cubicBezTo>
                  <a:cubicBezTo>
                    <a:pt x="334" y="850"/>
                    <a:pt x="334" y="850"/>
                    <a:pt x="334" y="850"/>
                  </a:cubicBezTo>
                  <a:cubicBezTo>
                    <a:pt x="366" y="824"/>
                    <a:pt x="366" y="824"/>
                    <a:pt x="366" y="824"/>
                  </a:cubicBezTo>
                  <a:cubicBezTo>
                    <a:pt x="345" y="793"/>
                    <a:pt x="345" y="793"/>
                    <a:pt x="345" y="793"/>
                  </a:cubicBezTo>
                  <a:cubicBezTo>
                    <a:pt x="386" y="751"/>
                    <a:pt x="386" y="751"/>
                    <a:pt x="386" y="751"/>
                  </a:cubicBezTo>
                  <a:cubicBezTo>
                    <a:pt x="386" y="704"/>
                    <a:pt x="386" y="704"/>
                    <a:pt x="386" y="704"/>
                  </a:cubicBezTo>
                  <a:cubicBezTo>
                    <a:pt x="366" y="683"/>
                    <a:pt x="366" y="683"/>
                    <a:pt x="366" y="683"/>
                  </a:cubicBezTo>
                  <a:cubicBezTo>
                    <a:pt x="381" y="626"/>
                    <a:pt x="381" y="626"/>
                    <a:pt x="381" y="626"/>
                  </a:cubicBezTo>
                  <a:cubicBezTo>
                    <a:pt x="366" y="600"/>
                    <a:pt x="366" y="600"/>
                    <a:pt x="366" y="600"/>
                  </a:cubicBezTo>
                  <a:cubicBezTo>
                    <a:pt x="381" y="553"/>
                    <a:pt x="381" y="553"/>
                    <a:pt x="381" y="553"/>
                  </a:cubicBezTo>
                  <a:cubicBezTo>
                    <a:pt x="256" y="548"/>
                    <a:pt x="256" y="548"/>
                    <a:pt x="256" y="548"/>
                  </a:cubicBezTo>
                  <a:cubicBezTo>
                    <a:pt x="256" y="548"/>
                    <a:pt x="209" y="563"/>
                    <a:pt x="199" y="563"/>
                  </a:cubicBezTo>
                  <a:cubicBezTo>
                    <a:pt x="188" y="563"/>
                    <a:pt x="162" y="548"/>
                    <a:pt x="162" y="548"/>
                  </a:cubicBezTo>
                  <a:cubicBezTo>
                    <a:pt x="141" y="579"/>
                    <a:pt x="141" y="579"/>
                    <a:pt x="141" y="579"/>
                  </a:cubicBezTo>
                  <a:cubicBezTo>
                    <a:pt x="115" y="584"/>
                    <a:pt x="115" y="584"/>
                    <a:pt x="115" y="584"/>
                  </a:cubicBezTo>
                  <a:cubicBezTo>
                    <a:pt x="89" y="574"/>
                    <a:pt x="89" y="574"/>
                    <a:pt x="89" y="574"/>
                  </a:cubicBezTo>
                  <a:cubicBezTo>
                    <a:pt x="58" y="579"/>
                    <a:pt x="58" y="579"/>
                    <a:pt x="58" y="579"/>
                  </a:cubicBezTo>
                  <a:cubicBezTo>
                    <a:pt x="21" y="501"/>
                    <a:pt x="21" y="501"/>
                    <a:pt x="21" y="501"/>
                  </a:cubicBezTo>
                  <a:cubicBezTo>
                    <a:pt x="37" y="470"/>
                    <a:pt x="37" y="470"/>
                    <a:pt x="37" y="470"/>
                  </a:cubicBezTo>
                  <a:cubicBezTo>
                    <a:pt x="37" y="433"/>
                    <a:pt x="37" y="433"/>
                    <a:pt x="37" y="433"/>
                  </a:cubicBezTo>
                  <a:cubicBezTo>
                    <a:pt x="58" y="417"/>
                    <a:pt x="58" y="417"/>
                    <a:pt x="58" y="417"/>
                  </a:cubicBezTo>
                  <a:cubicBezTo>
                    <a:pt x="42" y="381"/>
                    <a:pt x="42" y="381"/>
                    <a:pt x="42" y="381"/>
                  </a:cubicBezTo>
                  <a:cubicBezTo>
                    <a:pt x="42" y="344"/>
                    <a:pt x="42" y="344"/>
                    <a:pt x="42" y="344"/>
                  </a:cubicBezTo>
                  <a:cubicBezTo>
                    <a:pt x="68" y="344"/>
                    <a:pt x="68" y="344"/>
                    <a:pt x="68" y="344"/>
                  </a:cubicBezTo>
                  <a:cubicBezTo>
                    <a:pt x="73" y="324"/>
                    <a:pt x="73" y="324"/>
                    <a:pt x="73" y="324"/>
                  </a:cubicBezTo>
                  <a:cubicBezTo>
                    <a:pt x="73" y="282"/>
                    <a:pt x="73" y="282"/>
                    <a:pt x="73" y="282"/>
                  </a:cubicBezTo>
                  <a:cubicBezTo>
                    <a:pt x="47" y="235"/>
                    <a:pt x="47" y="235"/>
                    <a:pt x="47" y="235"/>
                  </a:cubicBezTo>
                  <a:cubicBezTo>
                    <a:pt x="2" y="206"/>
                    <a:pt x="2" y="206"/>
                    <a:pt x="2" y="206"/>
                  </a:cubicBezTo>
                  <a:cubicBezTo>
                    <a:pt x="16" y="188"/>
                    <a:pt x="16" y="188"/>
                    <a:pt x="16" y="188"/>
                  </a:cubicBezTo>
                  <a:cubicBezTo>
                    <a:pt x="0" y="151"/>
                    <a:pt x="0" y="151"/>
                    <a:pt x="0" y="151"/>
                  </a:cubicBezTo>
                  <a:cubicBezTo>
                    <a:pt x="0" y="151"/>
                    <a:pt x="37" y="94"/>
                    <a:pt x="42" y="94"/>
                  </a:cubicBezTo>
                  <a:cubicBezTo>
                    <a:pt x="47" y="94"/>
                    <a:pt x="100" y="151"/>
                    <a:pt x="100" y="151"/>
                  </a:cubicBezTo>
                  <a:cubicBezTo>
                    <a:pt x="100" y="151"/>
                    <a:pt x="131" y="115"/>
                    <a:pt x="131" y="99"/>
                  </a:cubicBezTo>
                  <a:cubicBezTo>
                    <a:pt x="131" y="84"/>
                    <a:pt x="110" y="26"/>
                    <a:pt x="110" y="26"/>
                  </a:cubicBezTo>
                  <a:cubicBezTo>
                    <a:pt x="147" y="0"/>
                    <a:pt x="147" y="0"/>
                    <a:pt x="147" y="0"/>
                  </a:cubicBezTo>
                  <a:cubicBezTo>
                    <a:pt x="204" y="41"/>
                    <a:pt x="204" y="41"/>
                    <a:pt x="204" y="41"/>
                  </a:cubicBezTo>
                  <a:cubicBezTo>
                    <a:pt x="215" y="73"/>
                    <a:pt x="246" y="161"/>
                    <a:pt x="252" y="158"/>
                  </a:cubicBezTo>
                  <a:cubicBezTo>
                    <a:pt x="260" y="154"/>
                    <a:pt x="324" y="194"/>
                    <a:pt x="324" y="194"/>
                  </a:cubicBezTo>
                  <a:cubicBezTo>
                    <a:pt x="416" y="338"/>
                    <a:pt x="416" y="338"/>
                    <a:pt x="416" y="338"/>
                  </a:cubicBezTo>
                  <a:cubicBezTo>
                    <a:pt x="632" y="470"/>
                    <a:pt x="632" y="470"/>
                    <a:pt x="632" y="470"/>
                  </a:cubicBezTo>
                  <a:cubicBezTo>
                    <a:pt x="632" y="470"/>
                    <a:pt x="700" y="566"/>
                    <a:pt x="708" y="574"/>
                  </a:cubicBezTo>
                  <a:cubicBezTo>
                    <a:pt x="716" y="582"/>
                    <a:pt x="716" y="781"/>
                    <a:pt x="716" y="797"/>
                  </a:cubicBezTo>
                  <a:cubicBezTo>
                    <a:pt x="716" y="798"/>
                    <a:pt x="716" y="798"/>
                    <a:pt x="716" y="799"/>
                  </a:cubicBezTo>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82" name="ชัยภูมิ">
              <a:extLst>
                <a:ext uri="{FF2B5EF4-FFF2-40B4-BE49-F238E27FC236}">
                  <a16:creationId xmlns:a16="http://schemas.microsoft.com/office/drawing/2014/main" id="{6AFE0DB6-9AD7-46C3-AC09-D620817EFEB6}"/>
                </a:ext>
              </a:extLst>
            </p:cNvPr>
            <p:cNvSpPr>
              <a:spLocks/>
            </p:cNvSpPr>
            <p:nvPr/>
          </p:nvSpPr>
          <p:spPr bwMode="auto">
            <a:xfrm>
              <a:off x="3446100" y="2423551"/>
              <a:ext cx="407835" cy="495620"/>
            </a:xfrm>
            <a:custGeom>
              <a:avLst/>
              <a:gdLst>
                <a:gd name="T0" fmla="*/ 845 w 996"/>
                <a:gd name="T1" fmla="*/ 568 h 1215"/>
                <a:gd name="T2" fmla="*/ 887 w 996"/>
                <a:gd name="T3" fmla="*/ 615 h 1215"/>
                <a:gd name="T4" fmla="*/ 934 w 996"/>
                <a:gd name="T5" fmla="*/ 641 h 1215"/>
                <a:gd name="T6" fmla="*/ 918 w 996"/>
                <a:gd name="T7" fmla="*/ 704 h 1215"/>
                <a:gd name="T8" fmla="*/ 891 w 996"/>
                <a:gd name="T9" fmla="*/ 814 h 1215"/>
                <a:gd name="T10" fmla="*/ 819 w 996"/>
                <a:gd name="T11" fmla="*/ 871 h 1215"/>
                <a:gd name="T12" fmla="*/ 736 w 996"/>
                <a:gd name="T13" fmla="*/ 928 h 1215"/>
                <a:gd name="T14" fmla="*/ 621 w 996"/>
                <a:gd name="T15" fmla="*/ 1121 h 1215"/>
                <a:gd name="T16" fmla="*/ 517 w 996"/>
                <a:gd name="T17" fmla="*/ 1184 h 1215"/>
                <a:gd name="T18" fmla="*/ 412 w 996"/>
                <a:gd name="T19" fmla="*/ 1194 h 1215"/>
                <a:gd name="T20" fmla="*/ 313 w 996"/>
                <a:gd name="T21" fmla="*/ 1199 h 1215"/>
                <a:gd name="T22" fmla="*/ 170 w 996"/>
                <a:gd name="T23" fmla="*/ 1189 h 1215"/>
                <a:gd name="T24" fmla="*/ 162 w 996"/>
                <a:gd name="T25" fmla="*/ 1184 h 1215"/>
                <a:gd name="T26" fmla="*/ 84 w 996"/>
                <a:gd name="T27" fmla="*/ 1215 h 1215"/>
                <a:gd name="T28" fmla="*/ 47 w 996"/>
                <a:gd name="T29" fmla="*/ 1205 h 1215"/>
                <a:gd name="T30" fmla="*/ 26 w 996"/>
                <a:gd name="T31" fmla="*/ 1038 h 1215"/>
                <a:gd name="T32" fmla="*/ 52 w 996"/>
                <a:gd name="T33" fmla="*/ 876 h 1215"/>
                <a:gd name="T34" fmla="*/ 16 w 996"/>
                <a:gd name="T35" fmla="*/ 860 h 1215"/>
                <a:gd name="T36" fmla="*/ 13 w 996"/>
                <a:gd name="T37" fmla="*/ 769 h 1215"/>
                <a:gd name="T38" fmla="*/ 47 w 996"/>
                <a:gd name="T39" fmla="*/ 735 h 1215"/>
                <a:gd name="T40" fmla="*/ 58 w 996"/>
                <a:gd name="T41" fmla="*/ 673 h 1215"/>
                <a:gd name="T42" fmla="*/ 26 w 996"/>
                <a:gd name="T43" fmla="*/ 480 h 1215"/>
                <a:gd name="T44" fmla="*/ 47 w 996"/>
                <a:gd name="T45" fmla="*/ 318 h 1215"/>
                <a:gd name="T46" fmla="*/ 131 w 996"/>
                <a:gd name="T47" fmla="*/ 151 h 1215"/>
                <a:gd name="T48" fmla="*/ 151 w 996"/>
                <a:gd name="T49" fmla="*/ 99 h 1215"/>
                <a:gd name="T50" fmla="*/ 188 w 996"/>
                <a:gd name="T51" fmla="*/ 21 h 1215"/>
                <a:gd name="T52" fmla="*/ 266 w 996"/>
                <a:gd name="T53" fmla="*/ 21 h 1215"/>
                <a:gd name="T54" fmla="*/ 350 w 996"/>
                <a:gd name="T55" fmla="*/ 31 h 1215"/>
                <a:gd name="T56" fmla="*/ 376 w 996"/>
                <a:gd name="T57" fmla="*/ 26 h 1215"/>
                <a:gd name="T58" fmla="*/ 454 w 996"/>
                <a:gd name="T59" fmla="*/ 36 h 1215"/>
                <a:gd name="T60" fmla="*/ 548 w 996"/>
                <a:gd name="T61" fmla="*/ 52 h 1215"/>
                <a:gd name="T62" fmla="*/ 605 w 996"/>
                <a:gd name="T63" fmla="*/ 125 h 1215"/>
                <a:gd name="T64" fmla="*/ 663 w 996"/>
                <a:gd name="T65" fmla="*/ 188 h 1215"/>
                <a:gd name="T66" fmla="*/ 835 w 996"/>
                <a:gd name="T67" fmla="*/ 229 h 1215"/>
                <a:gd name="T68" fmla="*/ 913 w 996"/>
                <a:gd name="T69" fmla="*/ 229 h 1215"/>
                <a:gd name="T70" fmla="*/ 996 w 996"/>
                <a:gd name="T71" fmla="*/ 281 h 1215"/>
                <a:gd name="T72" fmla="*/ 903 w 996"/>
                <a:gd name="T73" fmla="*/ 485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1215">
                  <a:moveTo>
                    <a:pt x="903" y="485"/>
                  </a:moveTo>
                  <a:cubicBezTo>
                    <a:pt x="897" y="490"/>
                    <a:pt x="845" y="568"/>
                    <a:pt x="845" y="568"/>
                  </a:cubicBezTo>
                  <a:cubicBezTo>
                    <a:pt x="850" y="594"/>
                    <a:pt x="850" y="594"/>
                    <a:pt x="850" y="594"/>
                  </a:cubicBezTo>
                  <a:cubicBezTo>
                    <a:pt x="887" y="615"/>
                    <a:pt x="887" y="615"/>
                    <a:pt x="887" y="615"/>
                  </a:cubicBezTo>
                  <a:cubicBezTo>
                    <a:pt x="908" y="615"/>
                    <a:pt x="908" y="615"/>
                    <a:pt x="908" y="615"/>
                  </a:cubicBezTo>
                  <a:cubicBezTo>
                    <a:pt x="934" y="641"/>
                    <a:pt x="934" y="641"/>
                    <a:pt x="934" y="641"/>
                  </a:cubicBezTo>
                  <a:cubicBezTo>
                    <a:pt x="929" y="662"/>
                    <a:pt x="929" y="662"/>
                    <a:pt x="929" y="662"/>
                  </a:cubicBezTo>
                  <a:cubicBezTo>
                    <a:pt x="918" y="704"/>
                    <a:pt x="918" y="704"/>
                    <a:pt x="918" y="704"/>
                  </a:cubicBezTo>
                  <a:cubicBezTo>
                    <a:pt x="876" y="777"/>
                    <a:pt x="876" y="777"/>
                    <a:pt x="876" y="777"/>
                  </a:cubicBezTo>
                  <a:cubicBezTo>
                    <a:pt x="891" y="814"/>
                    <a:pt x="891" y="814"/>
                    <a:pt x="891" y="814"/>
                  </a:cubicBezTo>
                  <a:cubicBezTo>
                    <a:pt x="845" y="829"/>
                    <a:pt x="845" y="829"/>
                    <a:pt x="845" y="829"/>
                  </a:cubicBezTo>
                  <a:cubicBezTo>
                    <a:pt x="819" y="871"/>
                    <a:pt x="819" y="871"/>
                    <a:pt x="819" y="871"/>
                  </a:cubicBezTo>
                  <a:cubicBezTo>
                    <a:pt x="736" y="871"/>
                    <a:pt x="736" y="871"/>
                    <a:pt x="736" y="871"/>
                  </a:cubicBezTo>
                  <a:cubicBezTo>
                    <a:pt x="736" y="928"/>
                    <a:pt x="736" y="928"/>
                    <a:pt x="736" y="928"/>
                  </a:cubicBezTo>
                  <a:cubicBezTo>
                    <a:pt x="663" y="996"/>
                    <a:pt x="663" y="996"/>
                    <a:pt x="663" y="996"/>
                  </a:cubicBezTo>
                  <a:cubicBezTo>
                    <a:pt x="621" y="1121"/>
                    <a:pt x="621" y="1121"/>
                    <a:pt x="621" y="1121"/>
                  </a:cubicBezTo>
                  <a:cubicBezTo>
                    <a:pt x="532" y="1147"/>
                    <a:pt x="532" y="1147"/>
                    <a:pt x="532" y="1147"/>
                  </a:cubicBezTo>
                  <a:cubicBezTo>
                    <a:pt x="517" y="1184"/>
                    <a:pt x="517" y="1184"/>
                    <a:pt x="517" y="1184"/>
                  </a:cubicBezTo>
                  <a:cubicBezTo>
                    <a:pt x="464" y="1194"/>
                    <a:pt x="464" y="1194"/>
                    <a:pt x="464" y="1194"/>
                  </a:cubicBezTo>
                  <a:cubicBezTo>
                    <a:pt x="412" y="1194"/>
                    <a:pt x="412" y="1194"/>
                    <a:pt x="412" y="1194"/>
                  </a:cubicBezTo>
                  <a:cubicBezTo>
                    <a:pt x="376" y="1215"/>
                    <a:pt x="376" y="1215"/>
                    <a:pt x="376" y="1215"/>
                  </a:cubicBezTo>
                  <a:cubicBezTo>
                    <a:pt x="313" y="1199"/>
                    <a:pt x="313" y="1199"/>
                    <a:pt x="313" y="1199"/>
                  </a:cubicBezTo>
                  <a:cubicBezTo>
                    <a:pt x="214" y="1215"/>
                    <a:pt x="214" y="1215"/>
                    <a:pt x="214" y="1215"/>
                  </a:cubicBezTo>
                  <a:cubicBezTo>
                    <a:pt x="170" y="1189"/>
                    <a:pt x="170" y="1189"/>
                    <a:pt x="170" y="1189"/>
                  </a:cubicBezTo>
                  <a:cubicBezTo>
                    <a:pt x="170" y="1189"/>
                    <a:pt x="170" y="1189"/>
                    <a:pt x="170" y="1189"/>
                  </a:cubicBezTo>
                  <a:cubicBezTo>
                    <a:pt x="162" y="1184"/>
                    <a:pt x="162" y="1184"/>
                    <a:pt x="162" y="1184"/>
                  </a:cubicBezTo>
                  <a:cubicBezTo>
                    <a:pt x="141" y="1184"/>
                    <a:pt x="141" y="1184"/>
                    <a:pt x="141" y="1184"/>
                  </a:cubicBezTo>
                  <a:cubicBezTo>
                    <a:pt x="84" y="1215"/>
                    <a:pt x="84" y="1215"/>
                    <a:pt x="84" y="1215"/>
                  </a:cubicBezTo>
                  <a:cubicBezTo>
                    <a:pt x="65" y="1210"/>
                    <a:pt x="65" y="1210"/>
                    <a:pt x="65" y="1210"/>
                  </a:cubicBezTo>
                  <a:cubicBezTo>
                    <a:pt x="47" y="1205"/>
                    <a:pt x="47" y="1205"/>
                    <a:pt x="47" y="1205"/>
                  </a:cubicBezTo>
                  <a:cubicBezTo>
                    <a:pt x="47" y="1100"/>
                    <a:pt x="47" y="1100"/>
                    <a:pt x="47" y="1100"/>
                  </a:cubicBezTo>
                  <a:cubicBezTo>
                    <a:pt x="26" y="1038"/>
                    <a:pt x="26" y="1038"/>
                    <a:pt x="26" y="1038"/>
                  </a:cubicBezTo>
                  <a:cubicBezTo>
                    <a:pt x="63" y="933"/>
                    <a:pt x="63" y="933"/>
                    <a:pt x="63" y="933"/>
                  </a:cubicBezTo>
                  <a:cubicBezTo>
                    <a:pt x="52" y="876"/>
                    <a:pt x="52" y="876"/>
                    <a:pt x="52" y="876"/>
                  </a:cubicBezTo>
                  <a:cubicBezTo>
                    <a:pt x="14" y="873"/>
                    <a:pt x="14" y="873"/>
                    <a:pt x="14" y="873"/>
                  </a:cubicBezTo>
                  <a:cubicBezTo>
                    <a:pt x="16" y="860"/>
                    <a:pt x="16" y="860"/>
                    <a:pt x="16" y="860"/>
                  </a:cubicBezTo>
                  <a:cubicBezTo>
                    <a:pt x="0" y="808"/>
                    <a:pt x="0" y="808"/>
                    <a:pt x="0" y="808"/>
                  </a:cubicBezTo>
                  <a:cubicBezTo>
                    <a:pt x="13" y="769"/>
                    <a:pt x="13" y="769"/>
                    <a:pt x="13" y="769"/>
                  </a:cubicBezTo>
                  <a:cubicBezTo>
                    <a:pt x="16" y="761"/>
                    <a:pt x="16" y="761"/>
                    <a:pt x="16" y="761"/>
                  </a:cubicBezTo>
                  <a:cubicBezTo>
                    <a:pt x="47" y="735"/>
                    <a:pt x="47" y="735"/>
                    <a:pt x="47" y="735"/>
                  </a:cubicBezTo>
                  <a:cubicBezTo>
                    <a:pt x="47" y="699"/>
                    <a:pt x="47" y="699"/>
                    <a:pt x="47" y="699"/>
                  </a:cubicBezTo>
                  <a:cubicBezTo>
                    <a:pt x="58" y="673"/>
                    <a:pt x="58" y="673"/>
                    <a:pt x="58" y="673"/>
                  </a:cubicBezTo>
                  <a:cubicBezTo>
                    <a:pt x="0" y="620"/>
                    <a:pt x="0" y="620"/>
                    <a:pt x="0" y="620"/>
                  </a:cubicBezTo>
                  <a:cubicBezTo>
                    <a:pt x="26" y="480"/>
                    <a:pt x="26" y="480"/>
                    <a:pt x="26" y="480"/>
                  </a:cubicBezTo>
                  <a:cubicBezTo>
                    <a:pt x="21" y="396"/>
                    <a:pt x="21" y="396"/>
                    <a:pt x="21" y="396"/>
                  </a:cubicBezTo>
                  <a:cubicBezTo>
                    <a:pt x="47" y="318"/>
                    <a:pt x="47" y="318"/>
                    <a:pt x="47" y="318"/>
                  </a:cubicBezTo>
                  <a:cubicBezTo>
                    <a:pt x="136" y="198"/>
                    <a:pt x="136" y="198"/>
                    <a:pt x="136" y="198"/>
                  </a:cubicBezTo>
                  <a:cubicBezTo>
                    <a:pt x="131" y="151"/>
                    <a:pt x="131" y="151"/>
                    <a:pt x="131" y="151"/>
                  </a:cubicBezTo>
                  <a:cubicBezTo>
                    <a:pt x="162" y="135"/>
                    <a:pt x="162" y="135"/>
                    <a:pt x="162" y="135"/>
                  </a:cubicBezTo>
                  <a:cubicBezTo>
                    <a:pt x="151" y="99"/>
                    <a:pt x="151" y="99"/>
                    <a:pt x="151" y="99"/>
                  </a:cubicBezTo>
                  <a:cubicBezTo>
                    <a:pt x="167" y="73"/>
                    <a:pt x="167" y="73"/>
                    <a:pt x="167" y="73"/>
                  </a:cubicBezTo>
                  <a:cubicBezTo>
                    <a:pt x="188" y="21"/>
                    <a:pt x="188" y="21"/>
                    <a:pt x="188" y="21"/>
                  </a:cubicBezTo>
                  <a:cubicBezTo>
                    <a:pt x="245" y="0"/>
                    <a:pt x="245" y="0"/>
                    <a:pt x="245" y="0"/>
                  </a:cubicBezTo>
                  <a:cubicBezTo>
                    <a:pt x="266" y="21"/>
                    <a:pt x="266" y="21"/>
                    <a:pt x="266" y="21"/>
                  </a:cubicBezTo>
                  <a:cubicBezTo>
                    <a:pt x="318" y="10"/>
                    <a:pt x="318" y="10"/>
                    <a:pt x="318" y="10"/>
                  </a:cubicBezTo>
                  <a:cubicBezTo>
                    <a:pt x="350" y="31"/>
                    <a:pt x="350" y="31"/>
                    <a:pt x="350" y="31"/>
                  </a:cubicBezTo>
                  <a:cubicBezTo>
                    <a:pt x="379" y="21"/>
                    <a:pt x="379" y="21"/>
                    <a:pt x="379" y="21"/>
                  </a:cubicBezTo>
                  <a:cubicBezTo>
                    <a:pt x="376" y="26"/>
                    <a:pt x="376" y="26"/>
                    <a:pt x="376" y="26"/>
                  </a:cubicBezTo>
                  <a:cubicBezTo>
                    <a:pt x="381" y="52"/>
                    <a:pt x="381" y="52"/>
                    <a:pt x="381" y="52"/>
                  </a:cubicBezTo>
                  <a:cubicBezTo>
                    <a:pt x="454" y="36"/>
                    <a:pt x="454" y="36"/>
                    <a:pt x="454" y="36"/>
                  </a:cubicBezTo>
                  <a:cubicBezTo>
                    <a:pt x="511" y="57"/>
                    <a:pt x="511" y="57"/>
                    <a:pt x="511" y="57"/>
                  </a:cubicBezTo>
                  <a:cubicBezTo>
                    <a:pt x="548" y="52"/>
                    <a:pt x="548" y="52"/>
                    <a:pt x="548" y="52"/>
                  </a:cubicBezTo>
                  <a:cubicBezTo>
                    <a:pt x="574" y="104"/>
                    <a:pt x="574" y="104"/>
                    <a:pt x="574" y="104"/>
                  </a:cubicBezTo>
                  <a:cubicBezTo>
                    <a:pt x="605" y="125"/>
                    <a:pt x="605" y="125"/>
                    <a:pt x="605" y="125"/>
                  </a:cubicBezTo>
                  <a:cubicBezTo>
                    <a:pt x="610" y="156"/>
                    <a:pt x="610" y="156"/>
                    <a:pt x="610" y="156"/>
                  </a:cubicBezTo>
                  <a:cubicBezTo>
                    <a:pt x="663" y="188"/>
                    <a:pt x="663" y="188"/>
                    <a:pt x="663" y="188"/>
                  </a:cubicBezTo>
                  <a:cubicBezTo>
                    <a:pt x="767" y="177"/>
                    <a:pt x="767" y="177"/>
                    <a:pt x="767" y="177"/>
                  </a:cubicBezTo>
                  <a:cubicBezTo>
                    <a:pt x="835" y="229"/>
                    <a:pt x="835" y="229"/>
                    <a:pt x="835" y="229"/>
                  </a:cubicBezTo>
                  <a:cubicBezTo>
                    <a:pt x="887" y="219"/>
                    <a:pt x="887" y="219"/>
                    <a:pt x="887" y="219"/>
                  </a:cubicBezTo>
                  <a:cubicBezTo>
                    <a:pt x="913" y="229"/>
                    <a:pt x="913" y="229"/>
                    <a:pt x="913" y="229"/>
                  </a:cubicBezTo>
                  <a:cubicBezTo>
                    <a:pt x="944" y="229"/>
                    <a:pt x="944" y="229"/>
                    <a:pt x="944" y="229"/>
                  </a:cubicBezTo>
                  <a:cubicBezTo>
                    <a:pt x="996" y="281"/>
                    <a:pt x="996" y="281"/>
                    <a:pt x="996" y="281"/>
                  </a:cubicBezTo>
                  <a:cubicBezTo>
                    <a:pt x="965" y="412"/>
                    <a:pt x="965" y="412"/>
                    <a:pt x="965" y="412"/>
                  </a:cubicBezTo>
                  <a:cubicBezTo>
                    <a:pt x="965" y="412"/>
                    <a:pt x="908" y="480"/>
                    <a:pt x="903" y="485"/>
                  </a:cubicBezTo>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83" name="ขอนแก่น">
              <a:extLst>
                <a:ext uri="{FF2B5EF4-FFF2-40B4-BE49-F238E27FC236}">
                  <a16:creationId xmlns:a16="http://schemas.microsoft.com/office/drawing/2014/main" id="{1153705E-CD86-4A9B-94F7-073D33F04C5A}"/>
                </a:ext>
              </a:extLst>
            </p:cNvPr>
            <p:cNvSpPr>
              <a:spLocks/>
            </p:cNvSpPr>
            <p:nvPr/>
          </p:nvSpPr>
          <p:spPr bwMode="auto">
            <a:xfrm>
              <a:off x="3599723" y="2280901"/>
              <a:ext cx="513908" cy="544998"/>
            </a:xfrm>
            <a:custGeom>
              <a:avLst/>
              <a:gdLst>
                <a:gd name="T0" fmla="*/ 1231 w 1257"/>
                <a:gd name="T1" fmla="*/ 303 h 1336"/>
                <a:gd name="T2" fmla="*/ 1236 w 1257"/>
                <a:gd name="T3" fmla="*/ 402 h 1336"/>
                <a:gd name="T4" fmla="*/ 1231 w 1257"/>
                <a:gd name="T5" fmla="*/ 428 h 1336"/>
                <a:gd name="T6" fmla="*/ 1163 w 1257"/>
                <a:gd name="T7" fmla="*/ 527 h 1336"/>
                <a:gd name="T8" fmla="*/ 1121 w 1257"/>
                <a:gd name="T9" fmla="*/ 579 h 1336"/>
                <a:gd name="T10" fmla="*/ 1069 w 1257"/>
                <a:gd name="T11" fmla="*/ 574 h 1336"/>
                <a:gd name="T12" fmla="*/ 1027 w 1257"/>
                <a:gd name="T13" fmla="*/ 600 h 1336"/>
                <a:gd name="T14" fmla="*/ 1017 w 1257"/>
                <a:gd name="T15" fmla="*/ 694 h 1336"/>
                <a:gd name="T16" fmla="*/ 965 w 1257"/>
                <a:gd name="T17" fmla="*/ 845 h 1336"/>
                <a:gd name="T18" fmla="*/ 970 w 1257"/>
                <a:gd name="T19" fmla="*/ 929 h 1336"/>
                <a:gd name="T20" fmla="*/ 1006 w 1257"/>
                <a:gd name="T21" fmla="*/ 1059 h 1336"/>
                <a:gd name="T22" fmla="*/ 1038 w 1257"/>
                <a:gd name="T23" fmla="*/ 1190 h 1336"/>
                <a:gd name="T24" fmla="*/ 1001 w 1257"/>
                <a:gd name="T25" fmla="*/ 1195 h 1336"/>
                <a:gd name="T26" fmla="*/ 986 w 1257"/>
                <a:gd name="T27" fmla="*/ 1315 h 1336"/>
                <a:gd name="T28" fmla="*/ 898 w 1257"/>
                <a:gd name="T29" fmla="*/ 1307 h 1336"/>
                <a:gd name="T30" fmla="*/ 850 w 1257"/>
                <a:gd name="T31" fmla="*/ 1299 h 1336"/>
                <a:gd name="T32" fmla="*/ 808 w 1257"/>
                <a:gd name="T33" fmla="*/ 1242 h 1336"/>
                <a:gd name="T34" fmla="*/ 746 w 1257"/>
                <a:gd name="T35" fmla="*/ 1257 h 1336"/>
                <a:gd name="T36" fmla="*/ 662 w 1257"/>
                <a:gd name="T37" fmla="*/ 1236 h 1336"/>
                <a:gd name="T38" fmla="*/ 573 w 1257"/>
                <a:gd name="T39" fmla="*/ 1273 h 1336"/>
                <a:gd name="T40" fmla="*/ 542 w 1257"/>
                <a:gd name="T41" fmla="*/ 1236 h 1336"/>
                <a:gd name="T42" fmla="*/ 500 w 1257"/>
                <a:gd name="T43" fmla="*/ 1127 h 1336"/>
                <a:gd name="T44" fmla="*/ 553 w 1257"/>
                <a:gd name="T45" fmla="*/ 1012 h 1336"/>
                <a:gd name="T46" fmla="*/ 532 w 1257"/>
                <a:gd name="T47" fmla="*/ 965 h 1336"/>
                <a:gd name="T48" fmla="*/ 474 w 1257"/>
                <a:gd name="T49" fmla="*/ 944 h 1336"/>
                <a:gd name="T50" fmla="*/ 527 w 1257"/>
                <a:gd name="T51" fmla="*/ 835 h 1336"/>
                <a:gd name="T52" fmla="*/ 620 w 1257"/>
                <a:gd name="T53" fmla="*/ 631 h 1336"/>
                <a:gd name="T54" fmla="*/ 537 w 1257"/>
                <a:gd name="T55" fmla="*/ 579 h 1336"/>
                <a:gd name="T56" fmla="*/ 459 w 1257"/>
                <a:gd name="T57" fmla="*/ 579 h 1336"/>
                <a:gd name="T58" fmla="*/ 287 w 1257"/>
                <a:gd name="T59" fmla="*/ 538 h 1336"/>
                <a:gd name="T60" fmla="*/ 229 w 1257"/>
                <a:gd name="T61" fmla="*/ 475 h 1336"/>
                <a:gd name="T62" fmla="*/ 172 w 1257"/>
                <a:gd name="T63" fmla="*/ 402 h 1336"/>
                <a:gd name="T64" fmla="*/ 78 w 1257"/>
                <a:gd name="T65" fmla="*/ 386 h 1336"/>
                <a:gd name="T66" fmla="*/ 0 w 1257"/>
                <a:gd name="T67" fmla="*/ 376 h 1336"/>
                <a:gd name="T68" fmla="*/ 26 w 1257"/>
                <a:gd name="T69" fmla="*/ 336 h 1336"/>
                <a:gd name="T70" fmla="*/ 34 w 1257"/>
                <a:gd name="T71" fmla="*/ 287 h 1336"/>
                <a:gd name="T72" fmla="*/ 75 w 1257"/>
                <a:gd name="T73" fmla="*/ 269 h 1336"/>
                <a:gd name="T74" fmla="*/ 79 w 1257"/>
                <a:gd name="T75" fmla="*/ 267 h 1336"/>
                <a:gd name="T76" fmla="*/ 84 w 1257"/>
                <a:gd name="T77" fmla="*/ 264 h 1336"/>
                <a:gd name="T78" fmla="*/ 94 w 1257"/>
                <a:gd name="T79" fmla="*/ 258 h 1336"/>
                <a:gd name="T80" fmla="*/ 105 w 1257"/>
                <a:gd name="T81" fmla="*/ 252 h 1336"/>
                <a:gd name="T82" fmla="*/ 113 w 1257"/>
                <a:gd name="T83" fmla="*/ 248 h 1336"/>
                <a:gd name="T84" fmla="*/ 118 w 1257"/>
                <a:gd name="T85" fmla="*/ 245 h 1336"/>
                <a:gd name="T86" fmla="*/ 133 w 1257"/>
                <a:gd name="T87" fmla="*/ 236 h 1336"/>
                <a:gd name="T88" fmla="*/ 214 w 1257"/>
                <a:gd name="T89" fmla="*/ 214 h 1336"/>
                <a:gd name="T90" fmla="*/ 313 w 1257"/>
                <a:gd name="T91" fmla="*/ 172 h 1336"/>
                <a:gd name="T92" fmla="*/ 443 w 1257"/>
                <a:gd name="T93" fmla="*/ 172 h 1336"/>
                <a:gd name="T94" fmla="*/ 511 w 1257"/>
                <a:gd name="T95" fmla="*/ 204 h 1336"/>
                <a:gd name="T96" fmla="*/ 568 w 1257"/>
                <a:gd name="T97" fmla="*/ 240 h 1336"/>
                <a:gd name="T98" fmla="*/ 652 w 1257"/>
                <a:gd name="T99" fmla="*/ 245 h 1336"/>
                <a:gd name="T100" fmla="*/ 819 w 1257"/>
                <a:gd name="T101" fmla="*/ 115 h 1336"/>
                <a:gd name="T102" fmla="*/ 813 w 1257"/>
                <a:gd name="T103" fmla="*/ 84 h 1336"/>
                <a:gd name="T104" fmla="*/ 839 w 1257"/>
                <a:gd name="T105" fmla="*/ 0 h 1336"/>
                <a:gd name="T106" fmla="*/ 923 w 1257"/>
                <a:gd name="T107" fmla="*/ 63 h 1336"/>
                <a:gd name="T108" fmla="*/ 939 w 1257"/>
                <a:gd name="T109" fmla="*/ 120 h 1336"/>
                <a:gd name="T110" fmla="*/ 970 w 1257"/>
                <a:gd name="T111" fmla="*/ 193 h 1336"/>
                <a:gd name="T112" fmla="*/ 1017 w 1257"/>
                <a:gd name="T113" fmla="*/ 214 h 1336"/>
                <a:gd name="T114" fmla="*/ 1189 w 1257"/>
                <a:gd name="T115" fmla="*/ 157 h 1336"/>
                <a:gd name="T116" fmla="*/ 1210 w 1257"/>
                <a:gd name="T117" fmla="*/ 172 h 1336"/>
                <a:gd name="T118" fmla="*/ 1194 w 1257"/>
                <a:gd name="T119" fmla="*/ 240 h 1336"/>
                <a:gd name="T120" fmla="*/ 1241 w 1257"/>
                <a:gd name="T121" fmla="*/ 199 h 1336"/>
                <a:gd name="T122" fmla="*/ 1257 w 1257"/>
                <a:gd name="T123" fmla="*/ 272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7" h="1336">
                  <a:moveTo>
                    <a:pt x="1257" y="272"/>
                  </a:moveTo>
                  <a:cubicBezTo>
                    <a:pt x="1231" y="303"/>
                    <a:pt x="1231" y="303"/>
                    <a:pt x="1231" y="303"/>
                  </a:cubicBezTo>
                  <a:cubicBezTo>
                    <a:pt x="1233" y="343"/>
                    <a:pt x="1233" y="343"/>
                    <a:pt x="1233" y="343"/>
                  </a:cubicBezTo>
                  <a:cubicBezTo>
                    <a:pt x="1236" y="402"/>
                    <a:pt x="1236" y="402"/>
                    <a:pt x="1236" y="402"/>
                  </a:cubicBezTo>
                  <a:cubicBezTo>
                    <a:pt x="1237" y="402"/>
                    <a:pt x="1237" y="402"/>
                    <a:pt x="1237" y="402"/>
                  </a:cubicBezTo>
                  <a:cubicBezTo>
                    <a:pt x="1231" y="428"/>
                    <a:pt x="1231" y="428"/>
                    <a:pt x="1231" y="428"/>
                  </a:cubicBezTo>
                  <a:cubicBezTo>
                    <a:pt x="1199" y="485"/>
                    <a:pt x="1199" y="485"/>
                    <a:pt x="1199" y="485"/>
                  </a:cubicBezTo>
                  <a:cubicBezTo>
                    <a:pt x="1199" y="485"/>
                    <a:pt x="1168" y="527"/>
                    <a:pt x="1163" y="527"/>
                  </a:cubicBezTo>
                  <a:cubicBezTo>
                    <a:pt x="1158" y="527"/>
                    <a:pt x="1132" y="532"/>
                    <a:pt x="1132" y="532"/>
                  </a:cubicBezTo>
                  <a:cubicBezTo>
                    <a:pt x="1121" y="579"/>
                    <a:pt x="1121" y="579"/>
                    <a:pt x="1121" y="579"/>
                  </a:cubicBezTo>
                  <a:cubicBezTo>
                    <a:pt x="1095" y="600"/>
                    <a:pt x="1095" y="600"/>
                    <a:pt x="1095" y="600"/>
                  </a:cubicBezTo>
                  <a:cubicBezTo>
                    <a:pt x="1069" y="574"/>
                    <a:pt x="1069" y="574"/>
                    <a:pt x="1069" y="574"/>
                  </a:cubicBezTo>
                  <a:cubicBezTo>
                    <a:pt x="1048" y="569"/>
                    <a:pt x="1048" y="569"/>
                    <a:pt x="1048" y="569"/>
                  </a:cubicBezTo>
                  <a:cubicBezTo>
                    <a:pt x="1027" y="600"/>
                    <a:pt x="1027" y="600"/>
                    <a:pt x="1027" y="600"/>
                  </a:cubicBezTo>
                  <a:cubicBezTo>
                    <a:pt x="1038" y="637"/>
                    <a:pt x="1038" y="637"/>
                    <a:pt x="1038" y="637"/>
                  </a:cubicBezTo>
                  <a:cubicBezTo>
                    <a:pt x="1017" y="694"/>
                    <a:pt x="1017" y="694"/>
                    <a:pt x="1017" y="694"/>
                  </a:cubicBezTo>
                  <a:cubicBezTo>
                    <a:pt x="965" y="741"/>
                    <a:pt x="965" y="741"/>
                    <a:pt x="965" y="741"/>
                  </a:cubicBezTo>
                  <a:cubicBezTo>
                    <a:pt x="965" y="845"/>
                    <a:pt x="965" y="845"/>
                    <a:pt x="965" y="845"/>
                  </a:cubicBezTo>
                  <a:cubicBezTo>
                    <a:pt x="986" y="877"/>
                    <a:pt x="986" y="877"/>
                    <a:pt x="986" y="877"/>
                  </a:cubicBezTo>
                  <a:cubicBezTo>
                    <a:pt x="970" y="929"/>
                    <a:pt x="970" y="929"/>
                    <a:pt x="970" y="929"/>
                  </a:cubicBezTo>
                  <a:cubicBezTo>
                    <a:pt x="1027" y="1007"/>
                    <a:pt x="1027" y="1007"/>
                    <a:pt x="1027" y="1007"/>
                  </a:cubicBezTo>
                  <a:cubicBezTo>
                    <a:pt x="1006" y="1059"/>
                    <a:pt x="1006" y="1059"/>
                    <a:pt x="1006" y="1059"/>
                  </a:cubicBezTo>
                  <a:cubicBezTo>
                    <a:pt x="1038" y="1106"/>
                    <a:pt x="1038" y="1106"/>
                    <a:pt x="1038" y="1106"/>
                  </a:cubicBezTo>
                  <a:cubicBezTo>
                    <a:pt x="1038" y="1190"/>
                    <a:pt x="1038" y="1190"/>
                    <a:pt x="1038" y="1190"/>
                  </a:cubicBezTo>
                  <a:cubicBezTo>
                    <a:pt x="1036" y="1190"/>
                    <a:pt x="1036" y="1190"/>
                    <a:pt x="1036" y="1190"/>
                  </a:cubicBezTo>
                  <a:cubicBezTo>
                    <a:pt x="1001" y="1195"/>
                    <a:pt x="1001" y="1195"/>
                    <a:pt x="1001" y="1195"/>
                  </a:cubicBezTo>
                  <a:cubicBezTo>
                    <a:pt x="988" y="1295"/>
                    <a:pt x="988" y="1295"/>
                    <a:pt x="988" y="1295"/>
                  </a:cubicBezTo>
                  <a:cubicBezTo>
                    <a:pt x="986" y="1315"/>
                    <a:pt x="986" y="1315"/>
                    <a:pt x="986" y="1315"/>
                  </a:cubicBezTo>
                  <a:cubicBezTo>
                    <a:pt x="986" y="1315"/>
                    <a:pt x="933" y="1336"/>
                    <a:pt x="928" y="1330"/>
                  </a:cubicBezTo>
                  <a:cubicBezTo>
                    <a:pt x="925" y="1327"/>
                    <a:pt x="909" y="1316"/>
                    <a:pt x="898" y="1307"/>
                  </a:cubicBezTo>
                  <a:cubicBezTo>
                    <a:pt x="892" y="1303"/>
                    <a:pt x="886" y="1299"/>
                    <a:pt x="886" y="1299"/>
                  </a:cubicBezTo>
                  <a:cubicBezTo>
                    <a:pt x="850" y="1299"/>
                    <a:pt x="850" y="1299"/>
                    <a:pt x="850" y="1299"/>
                  </a:cubicBezTo>
                  <a:cubicBezTo>
                    <a:pt x="839" y="1263"/>
                    <a:pt x="839" y="1263"/>
                    <a:pt x="839" y="1263"/>
                  </a:cubicBezTo>
                  <a:cubicBezTo>
                    <a:pt x="808" y="1242"/>
                    <a:pt x="808" y="1242"/>
                    <a:pt x="808" y="1242"/>
                  </a:cubicBezTo>
                  <a:cubicBezTo>
                    <a:pt x="766" y="1242"/>
                    <a:pt x="766" y="1242"/>
                    <a:pt x="766" y="1242"/>
                  </a:cubicBezTo>
                  <a:cubicBezTo>
                    <a:pt x="746" y="1257"/>
                    <a:pt x="746" y="1257"/>
                    <a:pt x="746" y="1257"/>
                  </a:cubicBezTo>
                  <a:cubicBezTo>
                    <a:pt x="688" y="1252"/>
                    <a:pt x="688" y="1252"/>
                    <a:pt x="688" y="1252"/>
                  </a:cubicBezTo>
                  <a:cubicBezTo>
                    <a:pt x="662" y="1236"/>
                    <a:pt x="662" y="1236"/>
                    <a:pt x="662" y="1236"/>
                  </a:cubicBezTo>
                  <a:cubicBezTo>
                    <a:pt x="636" y="1257"/>
                    <a:pt x="636" y="1257"/>
                    <a:pt x="636" y="1257"/>
                  </a:cubicBezTo>
                  <a:cubicBezTo>
                    <a:pt x="573" y="1273"/>
                    <a:pt x="573" y="1273"/>
                    <a:pt x="573" y="1273"/>
                  </a:cubicBezTo>
                  <a:cubicBezTo>
                    <a:pt x="563" y="1247"/>
                    <a:pt x="563" y="1247"/>
                    <a:pt x="563" y="1247"/>
                  </a:cubicBezTo>
                  <a:cubicBezTo>
                    <a:pt x="542" y="1236"/>
                    <a:pt x="542" y="1236"/>
                    <a:pt x="542" y="1236"/>
                  </a:cubicBezTo>
                  <a:cubicBezTo>
                    <a:pt x="515" y="1164"/>
                    <a:pt x="515" y="1164"/>
                    <a:pt x="515" y="1164"/>
                  </a:cubicBezTo>
                  <a:cubicBezTo>
                    <a:pt x="500" y="1127"/>
                    <a:pt x="500" y="1127"/>
                    <a:pt x="500" y="1127"/>
                  </a:cubicBezTo>
                  <a:cubicBezTo>
                    <a:pt x="542" y="1054"/>
                    <a:pt x="542" y="1054"/>
                    <a:pt x="542" y="1054"/>
                  </a:cubicBezTo>
                  <a:cubicBezTo>
                    <a:pt x="553" y="1012"/>
                    <a:pt x="553" y="1012"/>
                    <a:pt x="553" y="1012"/>
                  </a:cubicBezTo>
                  <a:cubicBezTo>
                    <a:pt x="558" y="991"/>
                    <a:pt x="558" y="991"/>
                    <a:pt x="558" y="991"/>
                  </a:cubicBezTo>
                  <a:cubicBezTo>
                    <a:pt x="532" y="965"/>
                    <a:pt x="532" y="965"/>
                    <a:pt x="532" y="965"/>
                  </a:cubicBezTo>
                  <a:cubicBezTo>
                    <a:pt x="511" y="965"/>
                    <a:pt x="511" y="965"/>
                    <a:pt x="511" y="965"/>
                  </a:cubicBezTo>
                  <a:cubicBezTo>
                    <a:pt x="474" y="944"/>
                    <a:pt x="474" y="944"/>
                    <a:pt x="474" y="944"/>
                  </a:cubicBezTo>
                  <a:cubicBezTo>
                    <a:pt x="469" y="918"/>
                    <a:pt x="469" y="918"/>
                    <a:pt x="469" y="918"/>
                  </a:cubicBezTo>
                  <a:cubicBezTo>
                    <a:pt x="469" y="918"/>
                    <a:pt x="521" y="840"/>
                    <a:pt x="527" y="835"/>
                  </a:cubicBezTo>
                  <a:cubicBezTo>
                    <a:pt x="532" y="830"/>
                    <a:pt x="589" y="762"/>
                    <a:pt x="589" y="762"/>
                  </a:cubicBezTo>
                  <a:cubicBezTo>
                    <a:pt x="620" y="631"/>
                    <a:pt x="620" y="631"/>
                    <a:pt x="620" y="631"/>
                  </a:cubicBezTo>
                  <a:cubicBezTo>
                    <a:pt x="568" y="579"/>
                    <a:pt x="568" y="579"/>
                    <a:pt x="568" y="579"/>
                  </a:cubicBezTo>
                  <a:cubicBezTo>
                    <a:pt x="537" y="579"/>
                    <a:pt x="537" y="579"/>
                    <a:pt x="537" y="579"/>
                  </a:cubicBezTo>
                  <a:cubicBezTo>
                    <a:pt x="511" y="569"/>
                    <a:pt x="511" y="569"/>
                    <a:pt x="511" y="569"/>
                  </a:cubicBezTo>
                  <a:cubicBezTo>
                    <a:pt x="459" y="579"/>
                    <a:pt x="459" y="579"/>
                    <a:pt x="459" y="579"/>
                  </a:cubicBezTo>
                  <a:cubicBezTo>
                    <a:pt x="391" y="527"/>
                    <a:pt x="391" y="527"/>
                    <a:pt x="391" y="527"/>
                  </a:cubicBezTo>
                  <a:cubicBezTo>
                    <a:pt x="287" y="538"/>
                    <a:pt x="287" y="538"/>
                    <a:pt x="287" y="538"/>
                  </a:cubicBezTo>
                  <a:cubicBezTo>
                    <a:pt x="234" y="506"/>
                    <a:pt x="234" y="506"/>
                    <a:pt x="234" y="506"/>
                  </a:cubicBezTo>
                  <a:cubicBezTo>
                    <a:pt x="229" y="475"/>
                    <a:pt x="229" y="475"/>
                    <a:pt x="229" y="475"/>
                  </a:cubicBezTo>
                  <a:cubicBezTo>
                    <a:pt x="198" y="454"/>
                    <a:pt x="198" y="454"/>
                    <a:pt x="198" y="454"/>
                  </a:cubicBezTo>
                  <a:cubicBezTo>
                    <a:pt x="172" y="402"/>
                    <a:pt x="172" y="402"/>
                    <a:pt x="172" y="402"/>
                  </a:cubicBezTo>
                  <a:cubicBezTo>
                    <a:pt x="135" y="407"/>
                    <a:pt x="135" y="407"/>
                    <a:pt x="135" y="407"/>
                  </a:cubicBezTo>
                  <a:cubicBezTo>
                    <a:pt x="78" y="386"/>
                    <a:pt x="78" y="386"/>
                    <a:pt x="78" y="386"/>
                  </a:cubicBezTo>
                  <a:cubicBezTo>
                    <a:pt x="5" y="402"/>
                    <a:pt x="5" y="402"/>
                    <a:pt x="5" y="402"/>
                  </a:cubicBezTo>
                  <a:cubicBezTo>
                    <a:pt x="0" y="376"/>
                    <a:pt x="0" y="376"/>
                    <a:pt x="0" y="376"/>
                  </a:cubicBezTo>
                  <a:cubicBezTo>
                    <a:pt x="3" y="371"/>
                    <a:pt x="3" y="371"/>
                    <a:pt x="3" y="371"/>
                  </a:cubicBezTo>
                  <a:cubicBezTo>
                    <a:pt x="26" y="336"/>
                    <a:pt x="26" y="336"/>
                    <a:pt x="26" y="336"/>
                  </a:cubicBezTo>
                  <a:cubicBezTo>
                    <a:pt x="31" y="329"/>
                    <a:pt x="31" y="329"/>
                    <a:pt x="31" y="329"/>
                  </a:cubicBezTo>
                  <a:cubicBezTo>
                    <a:pt x="34" y="287"/>
                    <a:pt x="34" y="287"/>
                    <a:pt x="34" y="287"/>
                  </a:cubicBezTo>
                  <a:cubicBezTo>
                    <a:pt x="35" y="287"/>
                    <a:pt x="36" y="287"/>
                    <a:pt x="36" y="287"/>
                  </a:cubicBezTo>
                  <a:cubicBezTo>
                    <a:pt x="40" y="287"/>
                    <a:pt x="55" y="279"/>
                    <a:pt x="75" y="269"/>
                  </a:cubicBezTo>
                  <a:cubicBezTo>
                    <a:pt x="76" y="268"/>
                    <a:pt x="77" y="268"/>
                    <a:pt x="78" y="267"/>
                  </a:cubicBezTo>
                  <a:cubicBezTo>
                    <a:pt x="79" y="267"/>
                    <a:pt x="79" y="267"/>
                    <a:pt x="79" y="267"/>
                  </a:cubicBezTo>
                  <a:cubicBezTo>
                    <a:pt x="80" y="266"/>
                    <a:pt x="81" y="266"/>
                    <a:pt x="82" y="265"/>
                  </a:cubicBezTo>
                  <a:cubicBezTo>
                    <a:pt x="83" y="265"/>
                    <a:pt x="83" y="264"/>
                    <a:pt x="84" y="264"/>
                  </a:cubicBezTo>
                  <a:cubicBezTo>
                    <a:pt x="87" y="262"/>
                    <a:pt x="90" y="261"/>
                    <a:pt x="93" y="259"/>
                  </a:cubicBezTo>
                  <a:cubicBezTo>
                    <a:pt x="93" y="259"/>
                    <a:pt x="94" y="259"/>
                    <a:pt x="94" y="258"/>
                  </a:cubicBezTo>
                  <a:cubicBezTo>
                    <a:pt x="96" y="258"/>
                    <a:pt x="97" y="257"/>
                    <a:pt x="99" y="256"/>
                  </a:cubicBezTo>
                  <a:cubicBezTo>
                    <a:pt x="101" y="255"/>
                    <a:pt x="103" y="254"/>
                    <a:pt x="105" y="252"/>
                  </a:cubicBezTo>
                  <a:cubicBezTo>
                    <a:pt x="105" y="252"/>
                    <a:pt x="106" y="252"/>
                    <a:pt x="106" y="252"/>
                  </a:cubicBezTo>
                  <a:cubicBezTo>
                    <a:pt x="108" y="250"/>
                    <a:pt x="111" y="249"/>
                    <a:pt x="113" y="248"/>
                  </a:cubicBezTo>
                  <a:cubicBezTo>
                    <a:pt x="114" y="247"/>
                    <a:pt x="114" y="247"/>
                    <a:pt x="115" y="247"/>
                  </a:cubicBezTo>
                  <a:cubicBezTo>
                    <a:pt x="116" y="246"/>
                    <a:pt x="117" y="246"/>
                    <a:pt x="118" y="245"/>
                  </a:cubicBezTo>
                  <a:cubicBezTo>
                    <a:pt x="121" y="244"/>
                    <a:pt x="123" y="242"/>
                    <a:pt x="126" y="241"/>
                  </a:cubicBezTo>
                  <a:cubicBezTo>
                    <a:pt x="128" y="239"/>
                    <a:pt x="131" y="238"/>
                    <a:pt x="133" y="236"/>
                  </a:cubicBezTo>
                  <a:cubicBezTo>
                    <a:pt x="155" y="224"/>
                    <a:pt x="172" y="214"/>
                    <a:pt x="172" y="214"/>
                  </a:cubicBezTo>
                  <a:cubicBezTo>
                    <a:pt x="214" y="214"/>
                    <a:pt x="214" y="214"/>
                    <a:pt x="214" y="214"/>
                  </a:cubicBezTo>
                  <a:cubicBezTo>
                    <a:pt x="281" y="172"/>
                    <a:pt x="281" y="172"/>
                    <a:pt x="281" y="172"/>
                  </a:cubicBezTo>
                  <a:cubicBezTo>
                    <a:pt x="313" y="172"/>
                    <a:pt x="313" y="172"/>
                    <a:pt x="313" y="172"/>
                  </a:cubicBezTo>
                  <a:cubicBezTo>
                    <a:pt x="401" y="204"/>
                    <a:pt x="401" y="204"/>
                    <a:pt x="401" y="204"/>
                  </a:cubicBezTo>
                  <a:cubicBezTo>
                    <a:pt x="443" y="172"/>
                    <a:pt x="443" y="172"/>
                    <a:pt x="443" y="172"/>
                  </a:cubicBezTo>
                  <a:cubicBezTo>
                    <a:pt x="490" y="178"/>
                    <a:pt x="490" y="178"/>
                    <a:pt x="490" y="178"/>
                  </a:cubicBezTo>
                  <a:cubicBezTo>
                    <a:pt x="511" y="204"/>
                    <a:pt x="511" y="204"/>
                    <a:pt x="511" y="204"/>
                  </a:cubicBezTo>
                  <a:cubicBezTo>
                    <a:pt x="521" y="245"/>
                    <a:pt x="521" y="245"/>
                    <a:pt x="521" y="245"/>
                  </a:cubicBezTo>
                  <a:cubicBezTo>
                    <a:pt x="568" y="240"/>
                    <a:pt x="568" y="240"/>
                    <a:pt x="568" y="240"/>
                  </a:cubicBezTo>
                  <a:cubicBezTo>
                    <a:pt x="600" y="256"/>
                    <a:pt x="600" y="256"/>
                    <a:pt x="600" y="256"/>
                  </a:cubicBezTo>
                  <a:cubicBezTo>
                    <a:pt x="652" y="245"/>
                    <a:pt x="652" y="245"/>
                    <a:pt x="652" y="245"/>
                  </a:cubicBezTo>
                  <a:cubicBezTo>
                    <a:pt x="652" y="245"/>
                    <a:pt x="735" y="282"/>
                    <a:pt x="740" y="282"/>
                  </a:cubicBezTo>
                  <a:cubicBezTo>
                    <a:pt x="746" y="282"/>
                    <a:pt x="819" y="115"/>
                    <a:pt x="819" y="115"/>
                  </a:cubicBezTo>
                  <a:cubicBezTo>
                    <a:pt x="811" y="83"/>
                    <a:pt x="811" y="83"/>
                    <a:pt x="811" y="83"/>
                  </a:cubicBezTo>
                  <a:cubicBezTo>
                    <a:pt x="813" y="84"/>
                    <a:pt x="813" y="84"/>
                    <a:pt x="813" y="84"/>
                  </a:cubicBezTo>
                  <a:cubicBezTo>
                    <a:pt x="819" y="47"/>
                    <a:pt x="819" y="47"/>
                    <a:pt x="819" y="47"/>
                  </a:cubicBezTo>
                  <a:cubicBezTo>
                    <a:pt x="839" y="0"/>
                    <a:pt x="839" y="0"/>
                    <a:pt x="839" y="0"/>
                  </a:cubicBezTo>
                  <a:cubicBezTo>
                    <a:pt x="881" y="37"/>
                    <a:pt x="881" y="37"/>
                    <a:pt x="881" y="37"/>
                  </a:cubicBezTo>
                  <a:cubicBezTo>
                    <a:pt x="923" y="63"/>
                    <a:pt x="923" y="63"/>
                    <a:pt x="923" y="63"/>
                  </a:cubicBezTo>
                  <a:cubicBezTo>
                    <a:pt x="944" y="94"/>
                    <a:pt x="944" y="94"/>
                    <a:pt x="944" y="94"/>
                  </a:cubicBezTo>
                  <a:cubicBezTo>
                    <a:pt x="939" y="120"/>
                    <a:pt x="939" y="120"/>
                    <a:pt x="939" y="120"/>
                  </a:cubicBezTo>
                  <a:cubicBezTo>
                    <a:pt x="944" y="183"/>
                    <a:pt x="944" y="183"/>
                    <a:pt x="944" y="183"/>
                  </a:cubicBezTo>
                  <a:cubicBezTo>
                    <a:pt x="970" y="193"/>
                    <a:pt x="970" y="193"/>
                    <a:pt x="970" y="193"/>
                  </a:cubicBezTo>
                  <a:cubicBezTo>
                    <a:pt x="991" y="183"/>
                    <a:pt x="991" y="183"/>
                    <a:pt x="991" y="183"/>
                  </a:cubicBezTo>
                  <a:cubicBezTo>
                    <a:pt x="1017" y="214"/>
                    <a:pt x="1017" y="214"/>
                    <a:pt x="1017" y="214"/>
                  </a:cubicBezTo>
                  <a:cubicBezTo>
                    <a:pt x="1053" y="225"/>
                    <a:pt x="1053" y="225"/>
                    <a:pt x="1053" y="225"/>
                  </a:cubicBezTo>
                  <a:cubicBezTo>
                    <a:pt x="1189" y="157"/>
                    <a:pt x="1189" y="157"/>
                    <a:pt x="1189" y="157"/>
                  </a:cubicBezTo>
                  <a:cubicBezTo>
                    <a:pt x="1190" y="154"/>
                    <a:pt x="1190" y="154"/>
                    <a:pt x="1190" y="154"/>
                  </a:cubicBezTo>
                  <a:cubicBezTo>
                    <a:pt x="1210" y="172"/>
                    <a:pt x="1210" y="172"/>
                    <a:pt x="1210" y="172"/>
                  </a:cubicBezTo>
                  <a:cubicBezTo>
                    <a:pt x="1199" y="209"/>
                    <a:pt x="1199" y="209"/>
                    <a:pt x="1199" y="209"/>
                  </a:cubicBezTo>
                  <a:cubicBezTo>
                    <a:pt x="1194" y="240"/>
                    <a:pt x="1194" y="240"/>
                    <a:pt x="1194" y="240"/>
                  </a:cubicBezTo>
                  <a:cubicBezTo>
                    <a:pt x="1231" y="225"/>
                    <a:pt x="1231" y="225"/>
                    <a:pt x="1231" y="225"/>
                  </a:cubicBezTo>
                  <a:cubicBezTo>
                    <a:pt x="1241" y="199"/>
                    <a:pt x="1241" y="199"/>
                    <a:pt x="1241" y="199"/>
                  </a:cubicBezTo>
                  <a:cubicBezTo>
                    <a:pt x="1257" y="209"/>
                    <a:pt x="1257" y="209"/>
                    <a:pt x="1257" y="209"/>
                  </a:cubicBezTo>
                  <a:lnTo>
                    <a:pt x="1257" y="272"/>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dirty="0">
                <a:ln>
                  <a:noFill/>
                </a:ln>
                <a:solidFill>
                  <a:prstClr val="black"/>
                </a:solidFill>
                <a:effectLst/>
                <a:uLnTx/>
                <a:uFillTx/>
              </a:endParaRPr>
            </a:p>
          </p:txBody>
        </p:sp>
        <p:sp>
          <p:nvSpPr>
            <p:cNvPr id="84" name="กาฬสินธุ์">
              <a:extLst>
                <a:ext uri="{FF2B5EF4-FFF2-40B4-BE49-F238E27FC236}">
                  <a16:creationId xmlns:a16="http://schemas.microsoft.com/office/drawing/2014/main" id="{2D87C2BF-D54E-42CA-B1AA-B98745156FEF}"/>
                </a:ext>
              </a:extLst>
            </p:cNvPr>
            <p:cNvSpPr>
              <a:spLocks/>
            </p:cNvSpPr>
            <p:nvPr/>
          </p:nvSpPr>
          <p:spPr bwMode="auto">
            <a:xfrm>
              <a:off x="4086198" y="2273585"/>
              <a:ext cx="413321" cy="343824"/>
            </a:xfrm>
            <a:custGeom>
              <a:avLst/>
              <a:gdLst>
                <a:gd name="T0" fmla="*/ 225 w 226"/>
                <a:gd name="T1" fmla="*/ 138 h 188"/>
                <a:gd name="T2" fmla="*/ 187 w 226"/>
                <a:gd name="T3" fmla="*/ 145 h 188"/>
                <a:gd name="T4" fmla="*/ 180 w 226"/>
                <a:gd name="T5" fmla="*/ 134 h 188"/>
                <a:gd name="T6" fmla="*/ 154 w 226"/>
                <a:gd name="T7" fmla="*/ 130 h 188"/>
                <a:gd name="T8" fmla="*/ 118 w 226"/>
                <a:gd name="T9" fmla="*/ 146 h 188"/>
                <a:gd name="T10" fmla="*/ 128 w 226"/>
                <a:gd name="T11" fmla="*/ 164 h 188"/>
                <a:gd name="T12" fmla="*/ 112 w 226"/>
                <a:gd name="T13" fmla="*/ 180 h 188"/>
                <a:gd name="T14" fmla="*/ 106 w 226"/>
                <a:gd name="T15" fmla="*/ 188 h 188"/>
                <a:gd name="T16" fmla="*/ 92 w 226"/>
                <a:gd name="T17" fmla="*/ 185 h 188"/>
                <a:gd name="T18" fmla="*/ 79 w 226"/>
                <a:gd name="T19" fmla="*/ 185 h 188"/>
                <a:gd name="T20" fmla="*/ 59 w 226"/>
                <a:gd name="T21" fmla="*/ 174 h 188"/>
                <a:gd name="T22" fmla="*/ 50 w 226"/>
                <a:gd name="T23" fmla="*/ 162 h 188"/>
                <a:gd name="T24" fmla="*/ 40 w 226"/>
                <a:gd name="T25" fmla="*/ 151 h 188"/>
                <a:gd name="T26" fmla="*/ 26 w 226"/>
                <a:gd name="T27" fmla="*/ 147 h 188"/>
                <a:gd name="T28" fmla="*/ 14 w 226"/>
                <a:gd name="T29" fmla="*/ 151 h 188"/>
                <a:gd name="T30" fmla="*/ 17 w 226"/>
                <a:gd name="T31" fmla="*/ 135 h 188"/>
                <a:gd name="T32" fmla="*/ 15 w 226"/>
                <a:gd name="T33" fmla="*/ 117 h 188"/>
                <a:gd name="T34" fmla="*/ 17 w 226"/>
                <a:gd name="T35" fmla="*/ 96 h 188"/>
                <a:gd name="T36" fmla="*/ 10 w 226"/>
                <a:gd name="T37" fmla="*/ 93 h 188"/>
                <a:gd name="T38" fmla="*/ 9 w 226"/>
                <a:gd name="T39" fmla="*/ 71 h 188"/>
                <a:gd name="T40" fmla="*/ 15 w 226"/>
                <a:gd name="T41" fmla="*/ 50 h 188"/>
                <a:gd name="T42" fmla="*/ 9 w 226"/>
                <a:gd name="T43" fmla="*/ 54 h 188"/>
                <a:gd name="T44" fmla="*/ 2 w 226"/>
                <a:gd name="T45" fmla="*/ 50 h 188"/>
                <a:gd name="T46" fmla="*/ 0 w 226"/>
                <a:gd name="T47" fmla="*/ 38 h 188"/>
                <a:gd name="T48" fmla="*/ 8 w 226"/>
                <a:gd name="T49" fmla="*/ 28 h 188"/>
                <a:gd name="T50" fmla="*/ 21 w 226"/>
                <a:gd name="T51" fmla="*/ 30 h 188"/>
                <a:gd name="T52" fmla="*/ 29 w 226"/>
                <a:gd name="T53" fmla="*/ 29 h 188"/>
                <a:gd name="T54" fmla="*/ 35 w 226"/>
                <a:gd name="T55" fmla="*/ 34 h 188"/>
                <a:gd name="T56" fmla="*/ 56 w 226"/>
                <a:gd name="T57" fmla="*/ 40 h 188"/>
                <a:gd name="T58" fmla="*/ 64 w 226"/>
                <a:gd name="T59" fmla="*/ 60 h 188"/>
                <a:gd name="T60" fmla="*/ 79 w 226"/>
                <a:gd name="T61" fmla="*/ 35 h 188"/>
                <a:gd name="T62" fmla="*/ 81 w 226"/>
                <a:gd name="T63" fmla="*/ 11 h 188"/>
                <a:gd name="T64" fmla="*/ 102 w 226"/>
                <a:gd name="T65" fmla="*/ 1 h 188"/>
                <a:gd name="T66" fmla="*/ 109 w 226"/>
                <a:gd name="T67" fmla="*/ 14 h 188"/>
                <a:gd name="T68" fmla="*/ 120 w 226"/>
                <a:gd name="T69" fmla="*/ 13 h 188"/>
                <a:gd name="T70" fmla="*/ 124 w 226"/>
                <a:gd name="T71" fmla="*/ 24 h 188"/>
                <a:gd name="T72" fmla="*/ 135 w 226"/>
                <a:gd name="T73" fmla="*/ 30 h 188"/>
                <a:gd name="T74" fmla="*/ 145 w 226"/>
                <a:gd name="T75" fmla="*/ 47 h 188"/>
                <a:gd name="T76" fmla="*/ 169 w 226"/>
                <a:gd name="T77" fmla="*/ 65 h 188"/>
                <a:gd name="T78" fmla="*/ 181 w 226"/>
                <a:gd name="T79" fmla="*/ 50 h 188"/>
                <a:gd name="T80" fmla="*/ 194 w 226"/>
                <a:gd name="T81" fmla="*/ 57 h 188"/>
                <a:gd name="T82" fmla="*/ 205 w 226"/>
                <a:gd name="T83" fmla="*/ 69 h 188"/>
                <a:gd name="T84" fmla="*/ 213 w 226"/>
                <a:gd name="T85" fmla="*/ 90 h 188"/>
                <a:gd name="T86" fmla="*/ 224 w 226"/>
                <a:gd name="T87" fmla="*/ 117 h 188"/>
                <a:gd name="T88" fmla="*/ 226 w 226"/>
                <a:gd name="T89" fmla="*/ 13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 h="188">
                  <a:moveTo>
                    <a:pt x="226" y="136"/>
                  </a:moveTo>
                  <a:lnTo>
                    <a:pt x="225" y="138"/>
                  </a:lnTo>
                  <a:lnTo>
                    <a:pt x="210" y="135"/>
                  </a:lnTo>
                  <a:lnTo>
                    <a:pt x="187" y="145"/>
                  </a:lnTo>
                  <a:lnTo>
                    <a:pt x="184" y="135"/>
                  </a:lnTo>
                  <a:lnTo>
                    <a:pt x="180" y="134"/>
                  </a:lnTo>
                  <a:lnTo>
                    <a:pt x="163" y="138"/>
                  </a:lnTo>
                  <a:lnTo>
                    <a:pt x="154" y="130"/>
                  </a:lnTo>
                  <a:lnTo>
                    <a:pt x="142" y="128"/>
                  </a:lnTo>
                  <a:lnTo>
                    <a:pt x="118" y="146"/>
                  </a:lnTo>
                  <a:lnTo>
                    <a:pt x="121" y="153"/>
                  </a:lnTo>
                  <a:lnTo>
                    <a:pt x="128" y="164"/>
                  </a:lnTo>
                  <a:lnTo>
                    <a:pt x="126" y="180"/>
                  </a:lnTo>
                  <a:lnTo>
                    <a:pt x="112" y="180"/>
                  </a:lnTo>
                  <a:lnTo>
                    <a:pt x="109" y="184"/>
                  </a:lnTo>
                  <a:lnTo>
                    <a:pt x="106" y="188"/>
                  </a:lnTo>
                  <a:lnTo>
                    <a:pt x="100" y="183"/>
                  </a:lnTo>
                  <a:lnTo>
                    <a:pt x="92" y="185"/>
                  </a:lnTo>
                  <a:lnTo>
                    <a:pt x="86" y="181"/>
                  </a:lnTo>
                  <a:lnTo>
                    <a:pt x="79" y="185"/>
                  </a:lnTo>
                  <a:lnTo>
                    <a:pt x="71" y="183"/>
                  </a:lnTo>
                  <a:lnTo>
                    <a:pt x="59" y="174"/>
                  </a:lnTo>
                  <a:lnTo>
                    <a:pt x="61" y="167"/>
                  </a:lnTo>
                  <a:lnTo>
                    <a:pt x="50" y="162"/>
                  </a:lnTo>
                  <a:lnTo>
                    <a:pt x="50" y="153"/>
                  </a:lnTo>
                  <a:lnTo>
                    <a:pt x="40" y="151"/>
                  </a:lnTo>
                  <a:lnTo>
                    <a:pt x="37" y="143"/>
                  </a:lnTo>
                  <a:lnTo>
                    <a:pt x="26" y="147"/>
                  </a:lnTo>
                  <a:lnTo>
                    <a:pt x="20" y="151"/>
                  </a:lnTo>
                  <a:lnTo>
                    <a:pt x="14" y="151"/>
                  </a:lnTo>
                  <a:lnTo>
                    <a:pt x="14" y="143"/>
                  </a:lnTo>
                  <a:lnTo>
                    <a:pt x="17" y="135"/>
                  </a:lnTo>
                  <a:lnTo>
                    <a:pt x="14" y="128"/>
                  </a:lnTo>
                  <a:lnTo>
                    <a:pt x="15" y="117"/>
                  </a:lnTo>
                  <a:lnTo>
                    <a:pt x="14" y="107"/>
                  </a:lnTo>
                  <a:lnTo>
                    <a:pt x="17" y="96"/>
                  </a:lnTo>
                  <a:lnTo>
                    <a:pt x="11" y="93"/>
                  </a:lnTo>
                  <a:lnTo>
                    <a:pt x="10" y="93"/>
                  </a:lnTo>
                  <a:lnTo>
                    <a:pt x="10" y="80"/>
                  </a:lnTo>
                  <a:lnTo>
                    <a:pt x="9" y="71"/>
                  </a:lnTo>
                  <a:lnTo>
                    <a:pt x="15" y="64"/>
                  </a:lnTo>
                  <a:lnTo>
                    <a:pt x="15" y="50"/>
                  </a:lnTo>
                  <a:lnTo>
                    <a:pt x="12" y="48"/>
                  </a:lnTo>
                  <a:lnTo>
                    <a:pt x="9" y="54"/>
                  </a:lnTo>
                  <a:lnTo>
                    <a:pt x="1" y="57"/>
                  </a:lnTo>
                  <a:lnTo>
                    <a:pt x="2" y="50"/>
                  </a:lnTo>
                  <a:lnTo>
                    <a:pt x="5" y="42"/>
                  </a:lnTo>
                  <a:lnTo>
                    <a:pt x="0" y="38"/>
                  </a:lnTo>
                  <a:lnTo>
                    <a:pt x="2" y="30"/>
                  </a:lnTo>
                  <a:lnTo>
                    <a:pt x="8" y="28"/>
                  </a:lnTo>
                  <a:lnTo>
                    <a:pt x="15" y="30"/>
                  </a:lnTo>
                  <a:lnTo>
                    <a:pt x="21" y="30"/>
                  </a:lnTo>
                  <a:lnTo>
                    <a:pt x="24" y="28"/>
                  </a:lnTo>
                  <a:lnTo>
                    <a:pt x="29" y="29"/>
                  </a:lnTo>
                  <a:lnTo>
                    <a:pt x="34" y="34"/>
                  </a:lnTo>
                  <a:lnTo>
                    <a:pt x="35" y="34"/>
                  </a:lnTo>
                  <a:lnTo>
                    <a:pt x="48" y="39"/>
                  </a:lnTo>
                  <a:lnTo>
                    <a:pt x="56" y="40"/>
                  </a:lnTo>
                  <a:lnTo>
                    <a:pt x="61" y="45"/>
                  </a:lnTo>
                  <a:lnTo>
                    <a:pt x="64" y="60"/>
                  </a:lnTo>
                  <a:lnTo>
                    <a:pt x="71" y="51"/>
                  </a:lnTo>
                  <a:lnTo>
                    <a:pt x="79" y="35"/>
                  </a:lnTo>
                  <a:lnTo>
                    <a:pt x="83" y="18"/>
                  </a:lnTo>
                  <a:lnTo>
                    <a:pt x="81" y="11"/>
                  </a:lnTo>
                  <a:lnTo>
                    <a:pt x="89" y="0"/>
                  </a:lnTo>
                  <a:lnTo>
                    <a:pt x="102" y="1"/>
                  </a:lnTo>
                  <a:lnTo>
                    <a:pt x="106" y="9"/>
                  </a:lnTo>
                  <a:lnTo>
                    <a:pt x="109" y="14"/>
                  </a:lnTo>
                  <a:lnTo>
                    <a:pt x="110" y="15"/>
                  </a:lnTo>
                  <a:lnTo>
                    <a:pt x="120" y="13"/>
                  </a:lnTo>
                  <a:lnTo>
                    <a:pt x="123" y="18"/>
                  </a:lnTo>
                  <a:lnTo>
                    <a:pt x="124" y="24"/>
                  </a:lnTo>
                  <a:lnTo>
                    <a:pt x="128" y="24"/>
                  </a:lnTo>
                  <a:lnTo>
                    <a:pt x="135" y="30"/>
                  </a:lnTo>
                  <a:lnTo>
                    <a:pt x="136" y="46"/>
                  </a:lnTo>
                  <a:lnTo>
                    <a:pt x="145" y="47"/>
                  </a:lnTo>
                  <a:lnTo>
                    <a:pt x="147" y="53"/>
                  </a:lnTo>
                  <a:lnTo>
                    <a:pt x="169" y="65"/>
                  </a:lnTo>
                  <a:lnTo>
                    <a:pt x="169" y="57"/>
                  </a:lnTo>
                  <a:lnTo>
                    <a:pt x="181" y="50"/>
                  </a:lnTo>
                  <a:lnTo>
                    <a:pt x="188" y="50"/>
                  </a:lnTo>
                  <a:lnTo>
                    <a:pt x="194" y="57"/>
                  </a:lnTo>
                  <a:lnTo>
                    <a:pt x="194" y="61"/>
                  </a:lnTo>
                  <a:lnTo>
                    <a:pt x="205" y="69"/>
                  </a:lnTo>
                  <a:lnTo>
                    <a:pt x="205" y="77"/>
                  </a:lnTo>
                  <a:lnTo>
                    <a:pt x="213" y="90"/>
                  </a:lnTo>
                  <a:lnTo>
                    <a:pt x="213" y="100"/>
                  </a:lnTo>
                  <a:lnTo>
                    <a:pt x="224" y="117"/>
                  </a:lnTo>
                  <a:lnTo>
                    <a:pt x="224" y="130"/>
                  </a:lnTo>
                  <a:lnTo>
                    <a:pt x="226" y="136"/>
                  </a:lnTo>
                  <a:close/>
                </a:path>
              </a:pathLst>
            </a:custGeom>
            <a:solidFill>
              <a:srgbClr val="83D3D4">
                <a:lumMod val="40000"/>
                <a:lumOff val="60000"/>
              </a:srgb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85" name="===ภาคตะวันออกเฉี่ยงเหนือ===">
              <a:extLst>
                <a:ext uri="{FF2B5EF4-FFF2-40B4-BE49-F238E27FC236}">
                  <a16:creationId xmlns:a16="http://schemas.microsoft.com/office/drawing/2014/main" id="{C380995B-ECDC-49CA-81D5-C7CC1DA65D26}"/>
                </a:ext>
              </a:extLst>
            </p:cNvPr>
            <p:cNvSpPr txBox="1"/>
            <p:nvPr/>
          </p:nvSpPr>
          <p:spPr>
            <a:xfrm>
              <a:off x="5019171" y="2342837"/>
              <a:ext cx="1115190" cy="284761"/>
            </a:xfrm>
            <a:prstGeom prst="rect">
              <a:avLst/>
            </a:prstGeom>
            <a:noFill/>
          </p:spPr>
          <p:txBody>
            <a:bodyPr wrap="none" rtlCol="0">
              <a:spAutoFit/>
            </a:bodyPr>
            <a:lstStyle/>
            <a:p>
              <a:r>
                <a:rPr lang="en-US" sz="1100" b="1" dirty="0">
                  <a:solidFill>
                    <a:srgbClr val="333333"/>
                  </a:solidFill>
                  <a:latin typeface="Arial" panose="020B0604020202020204" pitchFamily="34" charset="0"/>
                  <a:cs typeface="Arial" panose="020B0604020202020204" pitchFamily="34" charset="0"/>
                </a:rPr>
                <a:t>Northeastern</a:t>
              </a:r>
            </a:p>
          </p:txBody>
        </p:sp>
        <p:sp>
          <p:nvSpPr>
            <p:cNvPr id="86" name="อุตรดิษถ์">
              <a:extLst>
                <a:ext uri="{FF2B5EF4-FFF2-40B4-BE49-F238E27FC236}">
                  <a16:creationId xmlns:a16="http://schemas.microsoft.com/office/drawing/2014/main" id="{6E94E510-AD0F-424A-BB11-F44DB227F683}"/>
                </a:ext>
              </a:extLst>
            </p:cNvPr>
            <p:cNvSpPr>
              <a:spLocks/>
            </p:cNvSpPr>
            <p:nvPr/>
          </p:nvSpPr>
          <p:spPr bwMode="auto">
            <a:xfrm>
              <a:off x="2935850" y="1787110"/>
              <a:ext cx="460871" cy="455385"/>
            </a:xfrm>
            <a:custGeom>
              <a:avLst/>
              <a:gdLst>
                <a:gd name="T0" fmla="*/ 1098 w 1126"/>
                <a:gd name="T1" fmla="*/ 242 h 1114"/>
                <a:gd name="T2" fmla="*/ 1066 w 1126"/>
                <a:gd name="T3" fmla="*/ 358 h 1114"/>
                <a:gd name="T4" fmla="*/ 978 w 1126"/>
                <a:gd name="T5" fmla="*/ 462 h 1114"/>
                <a:gd name="T6" fmla="*/ 962 w 1126"/>
                <a:gd name="T7" fmla="*/ 518 h 1114"/>
                <a:gd name="T8" fmla="*/ 942 w 1126"/>
                <a:gd name="T9" fmla="*/ 570 h 1114"/>
                <a:gd name="T10" fmla="*/ 946 w 1126"/>
                <a:gd name="T11" fmla="*/ 594 h 1114"/>
                <a:gd name="T12" fmla="*/ 928 w 1126"/>
                <a:gd name="T13" fmla="*/ 635 h 1114"/>
                <a:gd name="T14" fmla="*/ 866 w 1126"/>
                <a:gd name="T15" fmla="*/ 624 h 1114"/>
                <a:gd name="T16" fmla="*/ 834 w 1126"/>
                <a:gd name="T17" fmla="*/ 666 h 1114"/>
                <a:gd name="T18" fmla="*/ 761 w 1126"/>
                <a:gd name="T19" fmla="*/ 749 h 1114"/>
                <a:gd name="T20" fmla="*/ 610 w 1126"/>
                <a:gd name="T21" fmla="*/ 885 h 1114"/>
                <a:gd name="T22" fmla="*/ 506 w 1126"/>
                <a:gd name="T23" fmla="*/ 885 h 1114"/>
                <a:gd name="T24" fmla="*/ 438 w 1126"/>
                <a:gd name="T25" fmla="*/ 890 h 1114"/>
                <a:gd name="T26" fmla="*/ 370 w 1126"/>
                <a:gd name="T27" fmla="*/ 927 h 1114"/>
                <a:gd name="T28" fmla="*/ 318 w 1126"/>
                <a:gd name="T29" fmla="*/ 1036 h 1114"/>
                <a:gd name="T30" fmla="*/ 208 w 1126"/>
                <a:gd name="T31" fmla="*/ 1104 h 1114"/>
                <a:gd name="T32" fmla="*/ 57 w 1126"/>
                <a:gd name="T33" fmla="*/ 1114 h 1114"/>
                <a:gd name="T34" fmla="*/ 36 w 1126"/>
                <a:gd name="T35" fmla="*/ 1041 h 1114"/>
                <a:gd name="T36" fmla="*/ 83 w 1126"/>
                <a:gd name="T37" fmla="*/ 989 h 1114"/>
                <a:gd name="T38" fmla="*/ 76 w 1126"/>
                <a:gd name="T39" fmla="*/ 936 h 1114"/>
                <a:gd name="T40" fmla="*/ 88 w 1126"/>
                <a:gd name="T41" fmla="*/ 885 h 1114"/>
                <a:gd name="T42" fmla="*/ 21 w 1126"/>
                <a:gd name="T43" fmla="*/ 802 h 1114"/>
                <a:gd name="T44" fmla="*/ 52 w 1126"/>
                <a:gd name="T45" fmla="*/ 687 h 1114"/>
                <a:gd name="T46" fmla="*/ 0 w 1126"/>
                <a:gd name="T47" fmla="*/ 572 h 1114"/>
                <a:gd name="T48" fmla="*/ 10 w 1126"/>
                <a:gd name="T49" fmla="*/ 546 h 1114"/>
                <a:gd name="T50" fmla="*/ 68 w 1126"/>
                <a:gd name="T51" fmla="*/ 530 h 1114"/>
                <a:gd name="T52" fmla="*/ 104 w 1126"/>
                <a:gd name="T53" fmla="*/ 494 h 1114"/>
                <a:gd name="T54" fmla="*/ 104 w 1126"/>
                <a:gd name="T55" fmla="*/ 494 h 1114"/>
                <a:gd name="T56" fmla="*/ 107 w 1126"/>
                <a:gd name="T57" fmla="*/ 495 h 1114"/>
                <a:gd name="T58" fmla="*/ 109 w 1126"/>
                <a:gd name="T59" fmla="*/ 496 h 1114"/>
                <a:gd name="T60" fmla="*/ 118 w 1126"/>
                <a:gd name="T61" fmla="*/ 499 h 1114"/>
                <a:gd name="T62" fmla="*/ 122 w 1126"/>
                <a:gd name="T63" fmla="*/ 500 h 1114"/>
                <a:gd name="T64" fmla="*/ 126 w 1126"/>
                <a:gd name="T65" fmla="*/ 502 h 1114"/>
                <a:gd name="T66" fmla="*/ 131 w 1126"/>
                <a:gd name="T67" fmla="*/ 503 h 1114"/>
                <a:gd name="T68" fmla="*/ 193 w 1126"/>
                <a:gd name="T69" fmla="*/ 483 h 1114"/>
                <a:gd name="T70" fmla="*/ 323 w 1126"/>
                <a:gd name="T71" fmla="*/ 390 h 1114"/>
                <a:gd name="T72" fmla="*/ 396 w 1126"/>
                <a:gd name="T73" fmla="*/ 426 h 1114"/>
                <a:gd name="T74" fmla="*/ 433 w 1126"/>
                <a:gd name="T75" fmla="*/ 340 h 1114"/>
                <a:gd name="T76" fmla="*/ 542 w 1126"/>
                <a:gd name="T77" fmla="*/ 343 h 1114"/>
                <a:gd name="T78" fmla="*/ 620 w 1126"/>
                <a:gd name="T79" fmla="*/ 306 h 1114"/>
                <a:gd name="T80" fmla="*/ 746 w 1126"/>
                <a:gd name="T81" fmla="*/ 332 h 1114"/>
                <a:gd name="T82" fmla="*/ 819 w 1126"/>
                <a:gd name="T83" fmla="*/ 280 h 1114"/>
                <a:gd name="T84" fmla="*/ 881 w 1126"/>
                <a:gd name="T85" fmla="*/ 129 h 1114"/>
                <a:gd name="T86" fmla="*/ 985 w 1126"/>
                <a:gd name="T87" fmla="*/ 56 h 1114"/>
                <a:gd name="T88" fmla="*/ 1030 w 1126"/>
                <a:gd name="T89" fmla="*/ 2 h 1114"/>
                <a:gd name="T90" fmla="*/ 1086 w 1126"/>
                <a:gd name="T91" fmla="*/ 114 h 1114"/>
                <a:gd name="T92" fmla="*/ 1126 w 1126"/>
                <a:gd name="T93" fmla="*/ 154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6" h="1114">
                  <a:moveTo>
                    <a:pt x="1122" y="178"/>
                  </a:moveTo>
                  <a:cubicBezTo>
                    <a:pt x="1098" y="242"/>
                    <a:pt x="1098" y="242"/>
                    <a:pt x="1098" y="242"/>
                  </a:cubicBezTo>
                  <a:cubicBezTo>
                    <a:pt x="1122" y="290"/>
                    <a:pt x="1122" y="290"/>
                    <a:pt x="1122" y="290"/>
                  </a:cubicBezTo>
                  <a:cubicBezTo>
                    <a:pt x="1066" y="358"/>
                    <a:pt x="1066" y="358"/>
                    <a:pt x="1066" y="358"/>
                  </a:cubicBezTo>
                  <a:cubicBezTo>
                    <a:pt x="1062" y="398"/>
                    <a:pt x="1062" y="398"/>
                    <a:pt x="1062" y="398"/>
                  </a:cubicBezTo>
                  <a:cubicBezTo>
                    <a:pt x="978" y="462"/>
                    <a:pt x="978" y="462"/>
                    <a:pt x="978" y="462"/>
                  </a:cubicBezTo>
                  <a:cubicBezTo>
                    <a:pt x="986" y="506"/>
                    <a:pt x="986" y="506"/>
                    <a:pt x="986" y="506"/>
                  </a:cubicBezTo>
                  <a:cubicBezTo>
                    <a:pt x="962" y="518"/>
                    <a:pt x="962" y="518"/>
                    <a:pt x="962" y="518"/>
                  </a:cubicBezTo>
                  <a:cubicBezTo>
                    <a:pt x="966" y="558"/>
                    <a:pt x="966" y="558"/>
                    <a:pt x="966" y="558"/>
                  </a:cubicBezTo>
                  <a:cubicBezTo>
                    <a:pt x="942" y="570"/>
                    <a:pt x="942" y="570"/>
                    <a:pt x="942" y="570"/>
                  </a:cubicBezTo>
                  <a:cubicBezTo>
                    <a:pt x="942" y="572"/>
                    <a:pt x="942" y="572"/>
                    <a:pt x="942" y="572"/>
                  </a:cubicBezTo>
                  <a:cubicBezTo>
                    <a:pt x="946" y="594"/>
                    <a:pt x="946" y="594"/>
                    <a:pt x="946" y="594"/>
                  </a:cubicBezTo>
                  <a:cubicBezTo>
                    <a:pt x="948" y="594"/>
                    <a:pt x="948" y="594"/>
                    <a:pt x="948" y="594"/>
                  </a:cubicBezTo>
                  <a:cubicBezTo>
                    <a:pt x="928" y="635"/>
                    <a:pt x="928" y="635"/>
                    <a:pt x="928" y="635"/>
                  </a:cubicBezTo>
                  <a:cubicBezTo>
                    <a:pt x="881" y="635"/>
                    <a:pt x="881" y="635"/>
                    <a:pt x="881" y="635"/>
                  </a:cubicBezTo>
                  <a:cubicBezTo>
                    <a:pt x="866" y="624"/>
                    <a:pt x="866" y="624"/>
                    <a:pt x="866" y="624"/>
                  </a:cubicBezTo>
                  <a:cubicBezTo>
                    <a:pt x="834" y="635"/>
                    <a:pt x="834" y="635"/>
                    <a:pt x="834" y="635"/>
                  </a:cubicBezTo>
                  <a:cubicBezTo>
                    <a:pt x="834" y="666"/>
                    <a:pt x="834" y="666"/>
                    <a:pt x="834" y="666"/>
                  </a:cubicBezTo>
                  <a:cubicBezTo>
                    <a:pt x="777" y="708"/>
                    <a:pt x="777" y="708"/>
                    <a:pt x="777" y="708"/>
                  </a:cubicBezTo>
                  <a:cubicBezTo>
                    <a:pt x="761" y="749"/>
                    <a:pt x="761" y="749"/>
                    <a:pt x="761" y="749"/>
                  </a:cubicBezTo>
                  <a:cubicBezTo>
                    <a:pt x="631" y="822"/>
                    <a:pt x="631" y="822"/>
                    <a:pt x="631" y="822"/>
                  </a:cubicBezTo>
                  <a:cubicBezTo>
                    <a:pt x="610" y="885"/>
                    <a:pt x="610" y="885"/>
                    <a:pt x="610" y="885"/>
                  </a:cubicBezTo>
                  <a:cubicBezTo>
                    <a:pt x="532" y="901"/>
                    <a:pt x="532" y="901"/>
                    <a:pt x="532" y="901"/>
                  </a:cubicBezTo>
                  <a:cubicBezTo>
                    <a:pt x="506" y="885"/>
                    <a:pt x="506" y="885"/>
                    <a:pt x="506" y="885"/>
                  </a:cubicBezTo>
                  <a:cubicBezTo>
                    <a:pt x="474" y="890"/>
                    <a:pt x="474" y="890"/>
                    <a:pt x="474" y="890"/>
                  </a:cubicBezTo>
                  <a:cubicBezTo>
                    <a:pt x="438" y="890"/>
                    <a:pt x="438" y="890"/>
                    <a:pt x="438" y="890"/>
                  </a:cubicBezTo>
                  <a:cubicBezTo>
                    <a:pt x="391" y="927"/>
                    <a:pt x="391" y="927"/>
                    <a:pt x="391" y="927"/>
                  </a:cubicBezTo>
                  <a:cubicBezTo>
                    <a:pt x="370" y="927"/>
                    <a:pt x="370" y="927"/>
                    <a:pt x="370" y="927"/>
                  </a:cubicBezTo>
                  <a:cubicBezTo>
                    <a:pt x="339" y="937"/>
                    <a:pt x="339" y="937"/>
                    <a:pt x="339" y="937"/>
                  </a:cubicBezTo>
                  <a:cubicBezTo>
                    <a:pt x="318" y="1036"/>
                    <a:pt x="318" y="1036"/>
                    <a:pt x="318" y="1036"/>
                  </a:cubicBezTo>
                  <a:cubicBezTo>
                    <a:pt x="281" y="1083"/>
                    <a:pt x="281" y="1083"/>
                    <a:pt x="281" y="1083"/>
                  </a:cubicBezTo>
                  <a:cubicBezTo>
                    <a:pt x="208" y="1104"/>
                    <a:pt x="208" y="1104"/>
                    <a:pt x="208" y="1104"/>
                  </a:cubicBezTo>
                  <a:cubicBezTo>
                    <a:pt x="109" y="1114"/>
                    <a:pt x="109" y="1114"/>
                    <a:pt x="109" y="1114"/>
                  </a:cubicBezTo>
                  <a:cubicBezTo>
                    <a:pt x="57" y="1114"/>
                    <a:pt x="57" y="1114"/>
                    <a:pt x="57" y="1114"/>
                  </a:cubicBezTo>
                  <a:cubicBezTo>
                    <a:pt x="57" y="1073"/>
                    <a:pt x="57" y="1073"/>
                    <a:pt x="57" y="1073"/>
                  </a:cubicBezTo>
                  <a:cubicBezTo>
                    <a:pt x="36" y="1041"/>
                    <a:pt x="36" y="1041"/>
                    <a:pt x="36" y="1041"/>
                  </a:cubicBezTo>
                  <a:cubicBezTo>
                    <a:pt x="52" y="1010"/>
                    <a:pt x="52" y="1010"/>
                    <a:pt x="52" y="1010"/>
                  </a:cubicBezTo>
                  <a:cubicBezTo>
                    <a:pt x="83" y="989"/>
                    <a:pt x="83" y="989"/>
                    <a:pt x="83" y="989"/>
                  </a:cubicBezTo>
                  <a:cubicBezTo>
                    <a:pt x="78" y="953"/>
                    <a:pt x="78" y="953"/>
                    <a:pt x="78" y="953"/>
                  </a:cubicBezTo>
                  <a:cubicBezTo>
                    <a:pt x="76" y="936"/>
                    <a:pt x="76" y="936"/>
                    <a:pt x="76" y="936"/>
                  </a:cubicBezTo>
                  <a:cubicBezTo>
                    <a:pt x="73" y="901"/>
                    <a:pt x="73" y="901"/>
                    <a:pt x="73" y="901"/>
                  </a:cubicBezTo>
                  <a:cubicBezTo>
                    <a:pt x="88" y="885"/>
                    <a:pt x="88" y="885"/>
                    <a:pt x="88" y="885"/>
                  </a:cubicBezTo>
                  <a:cubicBezTo>
                    <a:pt x="88" y="843"/>
                    <a:pt x="88" y="843"/>
                    <a:pt x="88" y="843"/>
                  </a:cubicBezTo>
                  <a:cubicBezTo>
                    <a:pt x="21" y="802"/>
                    <a:pt x="21" y="802"/>
                    <a:pt x="21" y="802"/>
                  </a:cubicBezTo>
                  <a:cubicBezTo>
                    <a:pt x="21" y="723"/>
                    <a:pt x="21" y="723"/>
                    <a:pt x="21" y="723"/>
                  </a:cubicBezTo>
                  <a:cubicBezTo>
                    <a:pt x="52" y="687"/>
                    <a:pt x="52" y="687"/>
                    <a:pt x="52" y="687"/>
                  </a:cubicBezTo>
                  <a:cubicBezTo>
                    <a:pt x="47" y="624"/>
                    <a:pt x="47" y="624"/>
                    <a:pt x="47" y="624"/>
                  </a:cubicBezTo>
                  <a:cubicBezTo>
                    <a:pt x="0" y="572"/>
                    <a:pt x="0" y="572"/>
                    <a:pt x="0" y="572"/>
                  </a:cubicBezTo>
                  <a:cubicBezTo>
                    <a:pt x="8" y="552"/>
                    <a:pt x="8" y="552"/>
                    <a:pt x="8" y="552"/>
                  </a:cubicBezTo>
                  <a:cubicBezTo>
                    <a:pt x="10" y="546"/>
                    <a:pt x="10" y="546"/>
                    <a:pt x="10" y="546"/>
                  </a:cubicBezTo>
                  <a:cubicBezTo>
                    <a:pt x="47" y="546"/>
                    <a:pt x="47" y="546"/>
                    <a:pt x="47" y="546"/>
                  </a:cubicBezTo>
                  <a:cubicBezTo>
                    <a:pt x="68" y="530"/>
                    <a:pt x="68" y="530"/>
                    <a:pt x="68" y="530"/>
                  </a:cubicBezTo>
                  <a:cubicBezTo>
                    <a:pt x="68" y="499"/>
                    <a:pt x="68" y="499"/>
                    <a:pt x="68" y="499"/>
                  </a:cubicBezTo>
                  <a:cubicBezTo>
                    <a:pt x="104" y="494"/>
                    <a:pt x="104" y="494"/>
                    <a:pt x="104" y="494"/>
                  </a:cubicBezTo>
                  <a:cubicBezTo>
                    <a:pt x="104" y="494"/>
                    <a:pt x="104" y="494"/>
                    <a:pt x="104" y="494"/>
                  </a:cubicBezTo>
                  <a:cubicBezTo>
                    <a:pt x="104" y="494"/>
                    <a:pt x="104" y="494"/>
                    <a:pt x="104" y="494"/>
                  </a:cubicBezTo>
                  <a:cubicBezTo>
                    <a:pt x="105" y="494"/>
                    <a:pt x="105" y="494"/>
                    <a:pt x="106" y="495"/>
                  </a:cubicBezTo>
                  <a:cubicBezTo>
                    <a:pt x="106" y="495"/>
                    <a:pt x="106" y="495"/>
                    <a:pt x="107" y="495"/>
                  </a:cubicBezTo>
                  <a:cubicBezTo>
                    <a:pt x="107" y="495"/>
                    <a:pt x="107" y="495"/>
                    <a:pt x="108" y="495"/>
                  </a:cubicBezTo>
                  <a:cubicBezTo>
                    <a:pt x="108" y="495"/>
                    <a:pt x="109" y="496"/>
                    <a:pt x="109" y="496"/>
                  </a:cubicBezTo>
                  <a:cubicBezTo>
                    <a:pt x="109" y="496"/>
                    <a:pt x="110" y="496"/>
                    <a:pt x="110" y="496"/>
                  </a:cubicBezTo>
                  <a:cubicBezTo>
                    <a:pt x="112" y="497"/>
                    <a:pt x="115" y="498"/>
                    <a:pt x="118" y="499"/>
                  </a:cubicBezTo>
                  <a:cubicBezTo>
                    <a:pt x="118" y="499"/>
                    <a:pt x="119" y="499"/>
                    <a:pt x="119" y="500"/>
                  </a:cubicBezTo>
                  <a:cubicBezTo>
                    <a:pt x="120" y="500"/>
                    <a:pt x="121" y="500"/>
                    <a:pt x="122" y="500"/>
                  </a:cubicBezTo>
                  <a:cubicBezTo>
                    <a:pt x="123" y="501"/>
                    <a:pt x="124" y="501"/>
                    <a:pt x="124" y="501"/>
                  </a:cubicBezTo>
                  <a:cubicBezTo>
                    <a:pt x="125" y="502"/>
                    <a:pt x="126" y="502"/>
                    <a:pt x="126" y="502"/>
                  </a:cubicBezTo>
                  <a:cubicBezTo>
                    <a:pt x="127" y="502"/>
                    <a:pt x="128" y="503"/>
                    <a:pt x="129" y="503"/>
                  </a:cubicBezTo>
                  <a:cubicBezTo>
                    <a:pt x="131" y="503"/>
                    <a:pt x="131" y="503"/>
                    <a:pt x="131" y="503"/>
                  </a:cubicBezTo>
                  <a:cubicBezTo>
                    <a:pt x="133" y="504"/>
                    <a:pt x="134" y="504"/>
                    <a:pt x="135" y="504"/>
                  </a:cubicBezTo>
                  <a:cubicBezTo>
                    <a:pt x="141" y="504"/>
                    <a:pt x="193" y="483"/>
                    <a:pt x="193" y="483"/>
                  </a:cubicBezTo>
                  <a:cubicBezTo>
                    <a:pt x="287" y="400"/>
                    <a:pt x="287" y="400"/>
                    <a:pt x="287" y="400"/>
                  </a:cubicBezTo>
                  <a:cubicBezTo>
                    <a:pt x="323" y="390"/>
                    <a:pt x="323" y="390"/>
                    <a:pt x="323" y="390"/>
                  </a:cubicBezTo>
                  <a:cubicBezTo>
                    <a:pt x="365" y="452"/>
                    <a:pt x="365" y="452"/>
                    <a:pt x="365" y="452"/>
                  </a:cubicBezTo>
                  <a:cubicBezTo>
                    <a:pt x="396" y="426"/>
                    <a:pt x="396" y="426"/>
                    <a:pt x="396" y="426"/>
                  </a:cubicBezTo>
                  <a:cubicBezTo>
                    <a:pt x="380" y="369"/>
                    <a:pt x="380" y="369"/>
                    <a:pt x="380" y="369"/>
                  </a:cubicBezTo>
                  <a:cubicBezTo>
                    <a:pt x="433" y="340"/>
                    <a:pt x="433" y="340"/>
                    <a:pt x="433" y="340"/>
                  </a:cubicBezTo>
                  <a:cubicBezTo>
                    <a:pt x="433" y="343"/>
                    <a:pt x="433" y="343"/>
                    <a:pt x="433" y="343"/>
                  </a:cubicBezTo>
                  <a:cubicBezTo>
                    <a:pt x="542" y="343"/>
                    <a:pt x="542" y="343"/>
                    <a:pt x="542" y="343"/>
                  </a:cubicBezTo>
                  <a:cubicBezTo>
                    <a:pt x="568" y="311"/>
                    <a:pt x="568" y="311"/>
                    <a:pt x="568" y="311"/>
                  </a:cubicBezTo>
                  <a:cubicBezTo>
                    <a:pt x="620" y="306"/>
                    <a:pt x="620" y="306"/>
                    <a:pt x="620" y="306"/>
                  </a:cubicBezTo>
                  <a:cubicBezTo>
                    <a:pt x="683" y="332"/>
                    <a:pt x="683" y="332"/>
                    <a:pt x="683" y="332"/>
                  </a:cubicBezTo>
                  <a:cubicBezTo>
                    <a:pt x="746" y="332"/>
                    <a:pt x="746" y="332"/>
                    <a:pt x="746" y="332"/>
                  </a:cubicBezTo>
                  <a:cubicBezTo>
                    <a:pt x="746" y="332"/>
                    <a:pt x="777" y="290"/>
                    <a:pt x="787" y="280"/>
                  </a:cubicBezTo>
                  <a:cubicBezTo>
                    <a:pt x="798" y="270"/>
                    <a:pt x="808" y="280"/>
                    <a:pt x="819" y="280"/>
                  </a:cubicBezTo>
                  <a:cubicBezTo>
                    <a:pt x="829" y="280"/>
                    <a:pt x="892" y="176"/>
                    <a:pt x="892" y="176"/>
                  </a:cubicBezTo>
                  <a:cubicBezTo>
                    <a:pt x="881" y="129"/>
                    <a:pt x="881" y="129"/>
                    <a:pt x="881" y="129"/>
                  </a:cubicBezTo>
                  <a:cubicBezTo>
                    <a:pt x="939" y="56"/>
                    <a:pt x="939" y="56"/>
                    <a:pt x="939" y="56"/>
                  </a:cubicBezTo>
                  <a:cubicBezTo>
                    <a:pt x="985" y="56"/>
                    <a:pt x="985" y="56"/>
                    <a:pt x="985" y="56"/>
                  </a:cubicBezTo>
                  <a:cubicBezTo>
                    <a:pt x="996" y="56"/>
                    <a:pt x="1017" y="21"/>
                    <a:pt x="1029" y="0"/>
                  </a:cubicBezTo>
                  <a:cubicBezTo>
                    <a:pt x="1030" y="2"/>
                    <a:pt x="1030" y="2"/>
                    <a:pt x="1030" y="2"/>
                  </a:cubicBezTo>
                  <a:cubicBezTo>
                    <a:pt x="1114" y="34"/>
                    <a:pt x="1114" y="34"/>
                    <a:pt x="1114" y="34"/>
                  </a:cubicBezTo>
                  <a:cubicBezTo>
                    <a:pt x="1086" y="114"/>
                    <a:pt x="1086" y="114"/>
                    <a:pt x="1086" y="114"/>
                  </a:cubicBezTo>
                  <a:cubicBezTo>
                    <a:pt x="1102" y="150"/>
                    <a:pt x="1102" y="150"/>
                    <a:pt x="1102" y="150"/>
                  </a:cubicBezTo>
                  <a:cubicBezTo>
                    <a:pt x="1126" y="154"/>
                    <a:pt x="1126" y="154"/>
                    <a:pt x="1126" y="154"/>
                  </a:cubicBezTo>
                  <a:lnTo>
                    <a:pt x="1122" y="178"/>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87" name="ลำพูน">
              <a:extLst>
                <a:ext uri="{FF2B5EF4-FFF2-40B4-BE49-F238E27FC236}">
                  <a16:creationId xmlns:a16="http://schemas.microsoft.com/office/drawing/2014/main" id="{C6A65768-8E58-4E46-9B00-2CD4E8D7CAC4}"/>
                </a:ext>
              </a:extLst>
            </p:cNvPr>
            <p:cNvSpPr>
              <a:spLocks/>
            </p:cNvSpPr>
            <p:nvPr/>
          </p:nvSpPr>
          <p:spPr bwMode="auto">
            <a:xfrm>
              <a:off x="2491438" y="1662748"/>
              <a:ext cx="232265" cy="479160"/>
            </a:xfrm>
            <a:custGeom>
              <a:avLst/>
              <a:gdLst>
                <a:gd name="T0" fmla="*/ 548 w 568"/>
                <a:gd name="T1" fmla="*/ 203 h 1173"/>
                <a:gd name="T2" fmla="*/ 490 w 568"/>
                <a:gd name="T3" fmla="*/ 235 h 1173"/>
                <a:gd name="T4" fmla="*/ 412 w 568"/>
                <a:gd name="T5" fmla="*/ 360 h 1173"/>
                <a:gd name="T6" fmla="*/ 375 w 568"/>
                <a:gd name="T7" fmla="*/ 407 h 1173"/>
                <a:gd name="T8" fmla="*/ 318 w 568"/>
                <a:gd name="T9" fmla="*/ 412 h 1173"/>
                <a:gd name="T10" fmla="*/ 323 w 568"/>
                <a:gd name="T11" fmla="*/ 480 h 1173"/>
                <a:gd name="T12" fmla="*/ 355 w 568"/>
                <a:gd name="T13" fmla="*/ 647 h 1173"/>
                <a:gd name="T14" fmla="*/ 365 w 568"/>
                <a:gd name="T15" fmla="*/ 699 h 1173"/>
                <a:gd name="T16" fmla="*/ 401 w 568"/>
                <a:gd name="T17" fmla="*/ 735 h 1173"/>
                <a:gd name="T18" fmla="*/ 422 w 568"/>
                <a:gd name="T19" fmla="*/ 798 h 1173"/>
                <a:gd name="T20" fmla="*/ 381 w 568"/>
                <a:gd name="T21" fmla="*/ 824 h 1173"/>
                <a:gd name="T22" fmla="*/ 386 w 568"/>
                <a:gd name="T23" fmla="*/ 871 h 1173"/>
                <a:gd name="T24" fmla="*/ 328 w 568"/>
                <a:gd name="T25" fmla="*/ 946 h 1173"/>
                <a:gd name="T26" fmla="*/ 318 w 568"/>
                <a:gd name="T27" fmla="*/ 1001 h 1173"/>
                <a:gd name="T28" fmla="*/ 261 w 568"/>
                <a:gd name="T29" fmla="*/ 986 h 1173"/>
                <a:gd name="T30" fmla="*/ 172 w 568"/>
                <a:gd name="T31" fmla="*/ 1017 h 1173"/>
                <a:gd name="T32" fmla="*/ 198 w 568"/>
                <a:gd name="T33" fmla="*/ 1074 h 1173"/>
                <a:gd name="T34" fmla="*/ 172 w 568"/>
                <a:gd name="T35" fmla="*/ 1132 h 1173"/>
                <a:gd name="T36" fmla="*/ 52 w 568"/>
                <a:gd name="T37" fmla="*/ 1152 h 1173"/>
                <a:gd name="T38" fmla="*/ 16 w 568"/>
                <a:gd name="T39" fmla="*/ 1106 h 1173"/>
                <a:gd name="T40" fmla="*/ 0 w 568"/>
                <a:gd name="T41" fmla="*/ 970 h 1173"/>
                <a:gd name="T42" fmla="*/ 47 w 568"/>
                <a:gd name="T43" fmla="*/ 954 h 1173"/>
                <a:gd name="T44" fmla="*/ 0 w 568"/>
                <a:gd name="T45" fmla="*/ 860 h 1173"/>
                <a:gd name="T46" fmla="*/ 62 w 568"/>
                <a:gd name="T47" fmla="*/ 850 h 1173"/>
                <a:gd name="T48" fmla="*/ 104 w 568"/>
                <a:gd name="T49" fmla="*/ 845 h 1173"/>
                <a:gd name="T50" fmla="*/ 121 w 568"/>
                <a:gd name="T51" fmla="*/ 839 h 1173"/>
                <a:gd name="T52" fmla="*/ 143 w 568"/>
                <a:gd name="T53" fmla="*/ 830 h 1173"/>
                <a:gd name="T54" fmla="*/ 146 w 568"/>
                <a:gd name="T55" fmla="*/ 829 h 1173"/>
                <a:gd name="T56" fmla="*/ 156 w 568"/>
                <a:gd name="T57" fmla="*/ 777 h 1173"/>
                <a:gd name="T58" fmla="*/ 94 w 568"/>
                <a:gd name="T59" fmla="*/ 652 h 1173"/>
                <a:gd name="T60" fmla="*/ 104 w 568"/>
                <a:gd name="T61" fmla="*/ 600 h 1173"/>
                <a:gd name="T62" fmla="*/ 83 w 568"/>
                <a:gd name="T63" fmla="*/ 490 h 1173"/>
                <a:gd name="T64" fmla="*/ 0 w 568"/>
                <a:gd name="T65" fmla="*/ 375 h 1173"/>
                <a:gd name="T66" fmla="*/ 0 w 568"/>
                <a:gd name="T67" fmla="*/ 313 h 1173"/>
                <a:gd name="T68" fmla="*/ 73 w 568"/>
                <a:gd name="T69" fmla="*/ 250 h 1173"/>
                <a:gd name="T70" fmla="*/ 198 w 568"/>
                <a:gd name="T71" fmla="*/ 177 h 1173"/>
                <a:gd name="T72" fmla="*/ 229 w 568"/>
                <a:gd name="T73" fmla="*/ 99 h 1173"/>
                <a:gd name="T74" fmla="*/ 282 w 568"/>
                <a:gd name="T75" fmla="*/ 68 h 1173"/>
                <a:gd name="T76" fmla="*/ 328 w 568"/>
                <a:gd name="T77" fmla="*/ 42 h 1173"/>
                <a:gd name="T78" fmla="*/ 407 w 568"/>
                <a:gd name="T79" fmla="*/ 0 h 1173"/>
                <a:gd name="T80" fmla="*/ 454 w 568"/>
                <a:gd name="T81" fmla="*/ 31 h 1173"/>
                <a:gd name="T82" fmla="*/ 485 w 568"/>
                <a:gd name="T83" fmla="*/ 83 h 1173"/>
                <a:gd name="T84" fmla="*/ 553 w 568"/>
                <a:gd name="T85" fmla="*/ 167 h 1173"/>
                <a:gd name="T86" fmla="*/ 568 w 568"/>
                <a:gd name="T87" fmla="*/ 188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8" h="1173">
                  <a:moveTo>
                    <a:pt x="568" y="188"/>
                  </a:moveTo>
                  <a:cubicBezTo>
                    <a:pt x="548" y="203"/>
                    <a:pt x="548" y="203"/>
                    <a:pt x="548" y="203"/>
                  </a:cubicBezTo>
                  <a:cubicBezTo>
                    <a:pt x="501" y="193"/>
                    <a:pt x="501" y="193"/>
                    <a:pt x="501" y="193"/>
                  </a:cubicBezTo>
                  <a:cubicBezTo>
                    <a:pt x="490" y="235"/>
                    <a:pt x="490" y="235"/>
                    <a:pt x="490" y="235"/>
                  </a:cubicBezTo>
                  <a:cubicBezTo>
                    <a:pt x="417" y="323"/>
                    <a:pt x="417" y="323"/>
                    <a:pt x="417" y="323"/>
                  </a:cubicBezTo>
                  <a:cubicBezTo>
                    <a:pt x="412" y="360"/>
                    <a:pt x="412" y="360"/>
                    <a:pt x="412" y="360"/>
                  </a:cubicBezTo>
                  <a:cubicBezTo>
                    <a:pt x="381" y="381"/>
                    <a:pt x="381" y="381"/>
                    <a:pt x="381" y="381"/>
                  </a:cubicBezTo>
                  <a:cubicBezTo>
                    <a:pt x="375" y="407"/>
                    <a:pt x="375" y="407"/>
                    <a:pt x="375" y="407"/>
                  </a:cubicBezTo>
                  <a:cubicBezTo>
                    <a:pt x="344" y="396"/>
                    <a:pt x="344" y="396"/>
                    <a:pt x="344" y="396"/>
                  </a:cubicBezTo>
                  <a:cubicBezTo>
                    <a:pt x="318" y="412"/>
                    <a:pt x="318" y="412"/>
                    <a:pt x="318" y="412"/>
                  </a:cubicBezTo>
                  <a:cubicBezTo>
                    <a:pt x="287" y="428"/>
                    <a:pt x="287" y="428"/>
                    <a:pt x="287" y="428"/>
                  </a:cubicBezTo>
                  <a:cubicBezTo>
                    <a:pt x="323" y="480"/>
                    <a:pt x="323" y="480"/>
                    <a:pt x="323" y="480"/>
                  </a:cubicBezTo>
                  <a:cubicBezTo>
                    <a:pt x="323" y="480"/>
                    <a:pt x="334" y="589"/>
                    <a:pt x="339" y="594"/>
                  </a:cubicBezTo>
                  <a:cubicBezTo>
                    <a:pt x="344" y="600"/>
                    <a:pt x="355" y="647"/>
                    <a:pt x="355" y="647"/>
                  </a:cubicBezTo>
                  <a:cubicBezTo>
                    <a:pt x="344" y="683"/>
                    <a:pt x="344" y="683"/>
                    <a:pt x="344" y="683"/>
                  </a:cubicBezTo>
                  <a:cubicBezTo>
                    <a:pt x="365" y="699"/>
                    <a:pt x="365" y="699"/>
                    <a:pt x="365" y="699"/>
                  </a:cubicBezTo>
                  <a:cubicBezTo>
                    <a:pt x="370" y="735"/>
                    <a:pt x="370" y="735"/>
                    <a:pt x="370" y="735"/>
                  </a:cubicBezTo>
                  <a:cubicBezTo>
                    <a:pt x="401" y="735"/>
                    <a:pt x="401" y="735"/>
                    <a:pt x="401" y="735"/>
                  </a:cubicBezTo>
                  <a:cubicBezTo>
                    <a:pt x="433" y="777"/>
                    <a:pt x="433" y="777"/>
                    <a:pt x="433" y="777"/>
                  </a:cubicBezTo>
                  <a:cubicBezTo>
                    <a:pt x="422" y="798"/>
                    <a:pt x="422" y="798"/>
                    <a:pt x="422" y="798"/>
                  </a:cubicBezTo>
                  <a:cubicBezTo>
                    <a:pt x="422" y="824"/>
                    <a:pt x="422" y="824"/>
                    <a:pt x="422" y="824"/>
                  </a:cubicBezTo>
                  <a:cubicBezTo>
                    <a:pt x="381" y="824"/>
                    <a:pt x="381" y="824"/>
                    <a:pt x="381" y="824"/>
                  </a:cubicBezTo>
                  <a:cubicBezTo>
                    <a:pt x="375" y="845"/>
                    <a:pt x="375" y="845"/>
                    <a:pt x="375" y="845"/>
                  </a:cubicBezTo>
                  <a:cubicBezTo>
                    <a:pt x="386" y="871"/>
                    <a:pt x="386" y="871"/>
                    <a:pt x="386" y="871"/>
                  </a:cubicBezTo>
                  <a:cubicBezTo>
                    <a:pt x="360" y="892"/>
                    <a:pt x="360" y="892"/>
                    <a:pt x="360" y="892"/>
                  </a:cubicBezTo>
                  <a:cubicBezTo>
                    <a:pt x="328" y="946"/>
                    <a:pt x="328" y="946"/>
                    <a:pt x="328" y="946"/>
                  </a:cubicBezTo>
                  <a:cubicBezTo>
                    <a:pt x="323" y="954"/>
                    <a:pt x="323" y="954"/>
                    <a:pt x="323" y="954"/>
                  </a:cubicBezTo>
                  <a:cubicBezTo>
                    <a:pt x="318" y="1001"/>
                    <a:pt x="318" y="1001"/>
                    <a:pt x="318" y="1001"/>
                  </a:cubicBezTo>
                  <a:cubicBezTo>
                    <a:pt x="297" y="1017"/>
                    <a:pt x="297" y="1017"/>
                    <a:pt x="297" y="1017"/>
                  </a:cubicBezTo>
                  <a:cubicBezTo>
                    <a:pt x="261" y="986"/>
                    <a:pt x="261" y="986"/>
                    <a:pt x="261" y="986"/>
                  </a:cubicBezTo>
                  <a:cubicBezTo>
                    <a:pt x="188" y="980"/>
                    <a:pt x="188" y="980"/>
                    <a:pt x="188" y="980"/>
                  </a:cubicBezTo>
                  <a:cubicBezTo>
                    <a:pt x="172" y="1017"/>
                    <a:pt x="172" y="1017"/>
                    <a:pt x="172" y="1017"/>
                  </a:cubicBezTo>
                  <a:cubicBezTo>
                    <a:pt x="198" y="1043"/>
                    <a:pt x="198" y="1043"/>
                    <a:pt x="198" y="1043"/>
                  </a:cubicBezTo>
                  <a:cubicBezTo>
                    <a:pt x="198" y="1074"/>
                    <a:pt x="198" y="1074"/>
                    <a:pt x="198" y="1074"/>
                  </a:cubicBezTo>
                  <a:cubicBezTo>
                    <a:pt x="204" y="1094"/>
                    <a:pt x="204" y="1094"/>
                    <a:pt x="204" y="1094"/>
                  </a:cubicBezTo>
                  <a:cubicBezTo>
                    <a:pt x="172" y="1132"/>
                    <a:pt x="172" y="1132"/>
                    <a:pt x="172" y="1132"/>
                  </a:cubicBezTo>
                  <a:cubicBezTo>
                    <a:pt x="130" y="1111"/>
                    <a:pt x="130" y="1111"/>
                    <a:pt x="130" y="1111"/>
                  </a:cubicBezTo>
                  <a:cubicBezTo>
                    <a:pt x="130" y="1111"/>
                    <a:pt x="57" y="1147"/>
                    <a:pt x="52" y="1152"/>
                  </a:cubicBezTo>
                  <a:cubicBezTo>
                    <a:pt x="47" y="1158"/>
                    <a:pt x="0" y="1173"/>
                    <a:pt x="0" y="1173"/>
                  </a:cubicBezTo>
                  <a:cubicBezTo>
                    <a:pt x="16" y="1106"/>
                    <a:pt x="16" y="1106"/>
                    <a:pt x="16" y="1106"/>
                  </a:cubicBezTo>
                  <a:cubicBezTo>
                    <a:pt x="0" y="1033"/>
                    <a:pt x="0" y="1033"/>
                    <a:pt x="0" y="1033"/>
                  </a:cubicBezTo>
                  <a:cubicBezTo>
                    <a:pt x="0" y="970"/>
                    <a:pt x="0" y="970"/>
                    <a:pt x="0" y="970"/>
                  </a:cubicBezTo>
                  <a:cubicBezTo>
                    <a:pt x="16" y="954"/>
                    <a:pt x="16" y="954"/>
                    <a:pt x="16" y="954"/>
                  </a:cubicBezTo>
                  <a:cubicBezTo>
                    <a:pt x="47" y="954"/>
                    <a:pt x="47" y="954"/>
                    <a:pt x="47" y="954"/>
                  </a:cubicBezTo>
                  <a:cubicBezTo>
                    <a:pt x="52" y="928"/>
                    <a:pt x="52" y="928"/>
                    <a:pt x="52" y="928"/>
                  </a:cubicBezTo>
                  <a:cubicBezTo>
                    <a:pt x="0" y="860"/>
                    <a:pt x="0" y="860"/>
                    <a:pt x="0" y="860"/>
                  </a:cubicBezTo>
                  <a:cubicBezTo>
                    <a:pt x="4" y="845"/>
                    <a:pt x="4" y="845"/>
                    <a:pt x="4" y="845"/>
                  </a:cubicBezTo>
                  <a:cubicBezTo>
                    <a:pt x="62" y="850"/>
                    <a:pt x="62" y="850"/>
                    <a:pt x="62" y="850"/>
                  </a:cubicBezTo>
                  <a:cubicBezTo>
                    <a:pt x="73" y="813"/>
                    <a:pt x="73" y="813"/>
                    <a:pt x="73" y="813"/>
                  </a:cubicBezTo>
                  <a:cubicBezTo>
                    <a:pt x="73" y="813"/>
                    <a:pt x="99" y="845"/>
                    <a:pt x="104" y="845"/>
                  </a:cubicBezTo>
                  <a:cubicBezTo>
                    <a:pt x="106" y="845"/>
                    <a:pt x="112" y="843"/>
                    <a:pt x="118" y="840"/>
                  </a:cubicBezTo>
                  <a:cubicBezTo>
                    <a:pt x="119" y="840"/>
                    <a:pt x="120" y="840"/>
                    <a:pt x="121" y="839"/>
                  </a:cubicBezTo>
                  <a:cubicBezTo>
                    <a:pt x="129" y="836"/>
                    <a:pt x="137" y="833"/>
                    <a:pt x="142" y="831"/>
                  </a:cubicBezTo>
                  <a:cubicBezTo>
                    <a:pt x="143" y="830"/>
                    <a:pt x="143" y="830"/>
                    <a:pt x="143" y="830"/>
                  </a:cubicBezTo>
                  <a:cubicBezTo>
                    <a:pt x="143" y="830"/>
                    <a:pt x="144" y="830"/>
                    <a:pt x="144" y="830"/>
                  </a:cubicBezTo>
                  <a:cubicBezTo>
                    <a:pt x="145" y="829"/>
                    <a:pt x="146" y="829"/>
                    <a:pt x="146" y="829"/>
                  </a:cubicBezTo>
                  <a:cubicBezTo>
                    <a:pt x="146" y="793"/>
                    <a:pt x="146" y="793"/>
                    <a:pt x="146" y="793"/>
                  </a:cubicBezTo>
                  <a:cubicBezTo>
                    <a:pt x="156" y="777"/>
                    <a:pt x="156" y="777"/>
                    <a:pt x="156" y="777"/>
                  </a:cubicBezTo>
                  <a:cubicBezTo>
                    <a:pt x="125" y="657"/>
                    <a:pt x="125" y="657"/>
                    <a:pt x="125" y="657"/>
                  </a:cubicBezTo>
                  <a:cubicBezTo>
                    <a:pt x="94" y="652"/>
                    <a:pt x="94" y="652"/>
                    <a:pt x="94" y="652"/>
                  </a:cubicBezTo>
                  <a:cubicBezTo>
                    <a:pt x="89" y="631"/>
                    <a:pt x="89" y="631"/>
                    <a:pt x="89" y="631"/>
                  </a:cubicBezTo>
                  <a:cubicBezTo>
                    <a:pt x="104" y="600"/>
                    <a:pt x="104" y="600"/>
                    <a:pt x="104" y="600"/>
                  </a:cubicBezTo>
                  <a:cubicBezTo>
                    <a:pt x="109" y="516"/>
                    <a:pt x="109" y="516"/>
                    <a:pt x="109" y="516"/>
                  </a:cubicBezTo>
                  <a:cubicBezTo>
                    <a:pt x="83" y="490"/>
                    <a:pt x="83" y="490"/>
                    <a:pt x="83" y="490"/>
                  </a:cubicBezTo>
                  <a:cubicBezTo>
                    <a:pt x="78" y="428"/>
                    <a:pt x="78" y="428"/>
                    <a:pt x="78" y="428"/>
                  </a:cubicBezTo>
                  <a:cubicBezTo>
                    <a:pt x="0" y="375"/>
                    <a:pt x="0" y="375"/>
                    <a:pt x="0" y="375"/>
                  </a:cubicBezTo>
                  <a:cubicBezTo>
                    <a:pt x="10" y="344"/>
                    <a:pt x="10" y="344"/>
                    <a:pt x="10" y="344"/>
                  </a:cubicBezTo>
                  <a:cubicBezTo>
                    <a:pt x="0" y="313"/>
                    <a:pt x="0" y="313"/>
                    <a:pt x="0" y="313"/>
                  </a:cubicBezTo>
                  <a:cubicBezTo>
                    <a:pt x="26" y="250"/>
                    <a:pt x="26" y="250"/>
                    <a:pt x="26" y="250"/>
                  </a:cubicBezTo>
                  <a:cubicBezTo>
                    <a:pt x="73" y="250"/>
                    <a:pt x="73" y="250"/>
                    <a:pt x="73" y="250"/>
                  </a:cubicBezTo>
                  <a:cubicBezTo>
                    <a:pt x="162" y="177"/>
                    <a:pt x="162" y="177"/>
                    <a:pt x="162" y="177"/>
                  </a:cubicBezTo>
                  <a:cubicBezTo>
                    <a:pt x="198" y="177"/>
                    <a:pt x="198" y="177"/>
                    <a:pt x="198" y="177"/>
                  </a:cubicBezTo>
                  <a:cubicBezTo>
                    <a:pt x="224" y="141"/>
                    <a:pt x="224" y="141"/>
                    <a:pt x="224" y="141"/>
                  </a:cubicBezTo>
                  <a:cubicBezTo>
                    <a:pt x="229" y="99"/>
                    <a:pt x="229" y="99"/>
                    <a:pt x="229" y="99"/>
                  </a:cubicBezTo>
                  <a:cubicBezTo>
                    <a:pt x="261" y="68"/>
                    <a:pt x="261" y="68"/>
                    <a:pt x="261" y="68"/>
                  </a:cubicBezTo>
                  <a:cubicBezTo>
                    <a:pt x="282" y="68"/>
                    <a:pt x="282" y="68"/>
                    <a:pt x="282" y="68"/>
                  </a:cubicBezTo>
                  <a:cubicBezTo>
                    <a:pt x="292" y="31"/>
                    <a:pt x="292" y="31"/>
                    <a:pt x="292" y="31"/>
                  </a:cubicBezTo>
                  <a:cubicBezTo>
                    <a:pt x="328" y="42"/>
                    <a:pt x="328" y="42"/>
                    <a:pt x="328" y="42"/>
                  </a:cubicBezTo>
                  <a:cubicBezTo>
                    <a:pt x="386" y="15"/>
                    <a:pt x="386" y="15"/>
                    <a:pt x="386" y="15"/>
                  </a:cubicBezTo>
                  <a:cubicBezTo>
                    <a:pt x="407" y="0"/>
                    <a:pt x="407" y="0"/>
                    <a:pt x="407" y="0"/>
                  </a:cubicBezTo>
                  <a:cubicBezTo>
                    <a:pt x="448" y="5"/>
                    <a:pt x="448" y="5"/>
                    <a:pt x="448" y="5"/>
                  </a:cubicBezTo>
                  <a:cubicBezTo>
                    <a:pt x="454" y="31"/>
                    <a:pt x="454" y="31"/>
                    <a:pt x="454" y="31"/>
                  </a:cubicBezTo>
                  <a:cubicBezTo>
                    <a:pt x="480" y="47"/>
                    <a:pt x="480" y="47"/>
                    <a:pt x="480" y="47"/>
                  </a:cubicBezTo>
                  <a:cubicBezTo>
                    <a:pt x="485" y="83"/>
                    <a:pt x="485" y="83"/>
                    <a:pt x="485" y="83"/>
                  </a:cubicBezTo>
                  <a:cubicBezTo>
                    <a:pt x="469" y="109"/>
                    <a:pt x="469" y="109"/>
                    <a:pt x="469" y="109"/>
                  </a:cubicBezTo>
                  <a:cubicBezTo>
                    <a:pt x="553" y="167"/>
                    <a:pt x="553" y="167"/>
                    <a:pt x="553" y="167"/>
                  </a:cubicBezTo>
                  <a:cubicBezTo>
                    <a:pt x="559" y="157"/>
                    <a:pt x="559" y="157"/>
                    <a:pt x="559" y="157"/>
                  </a:cubicBezTo>
                  <a:lnTo>
                    <a:pt x="568" y="188"/>
                  </a:lnTo>
                  <a:close/>
                </a:path>
              </a:pathLst>
            </a:custGeom>
            <a:solidFill>
              <a:sysClr val="window" lastClr="FFFFFF">
                <a:lumMod val="85000"/>
              </a:sysClr>
            </a:solidFill>
            <a:ln w="3175"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88" name="ลำปาง">
              <a:extLst>
                <a:ext uri="{FF2B5EF4-FFF2-40B4-BE49-F238E27FC236}">
                  <a16:creationId xmlns:a16="http://schemas.microsoft.com/office/drawing/2014/main" id="{4655C249-DB8E-4EE2-97B9-5383A5E5BB75}"/>
                </a:ext>
              </a:extLst>
            </p:cNvPr>
            <p:cNvSpPr>
              <a:spLocks/>
            </p:cNvSpPr>
            <p:nvPr/>
          </p:nvSpPr>
          <p:spPr bwMode="auto">
            <a:xfrm>
              <a:off x="2560934" y="1393907"/>
              <a:ext cx="448070" cy="837615"/>
            </a:xfrm>
            <a:custGeom>
              <a:avLst/>
              <a:gdLst>
                <a:gd name="T0" fmla="*/ 1074 w 1092"/>
                <a:gd name="T1" fmla="*/ 631 h 2049"/>
                <a:gd name="T2" fmla="*/ 1074 w 1092"/>
                <a:gd name="T3" fmla="*/ 719 h 2049"/>
                <a:gd name="T4" fmla="*/ 1090 w 1092"/>
                <a:gd name="T5" fmla="*/ 782 h 2049"/>
                <a:gd name="T6" fmla="*/ 1022 w 1092"/>
                <a:gd name="T7" fmla="*/ 871 h 2049"/>
                <a:gd name="T8" fmla="*/ 1001 w 1092"/>
                <a:gd name="T9" fmla="*/ 933 h 2049"/>
                <a:gd name="T10" fmla="*/ 907 w 1092"/>
                <a:gd name="T11" fmla="*/ 1048 h 2049"/>
                <a:gd name="T12" fmla="*/ 814 w 1092"/>
                <a:gd name="T13" fmla="*/ 1116 h 2049"/>
                <a:gd name="T14" fmla="*/ 720 w 1092"/>
                <a:gd name="T15" fmla="*/ 1267 h 2049"/>
                <a:gd name="T16" fmla="*/ 621 w 1092"/>
                <a:gd name="T17" fmla="*/ 1283 h 2049"/>
                <a:gd name="T18" fmla="*/ 532 w 1092"/>
                <a:gd name="T19" fmla="*/ 1392 h 2049"/>
                <a:gd name="T20" fmla="*/ 428 w 1092"/>
                <a:gd name="T21" fmla="*/ 1512 h 2049"/>
                <a:gd name="T22" fmla="*/ 443 w 1092"/>
                <a:gd name="T23" fmla="*/ 1590 h 2049"/>
                <a:gd name="T24" fmla="*/ 516 w 1092"/>
                <a:gd name="T25" fmla="*/ 1568 h 2049"/>
                <a:gd name="T26" fmla="*/ 506 w 1092"/>
                <a:gd name="T27" fmla="*/ 1658 h 2049"/>
                <a:gd name="T28" fmla="*/ 485 w 1092"/>
                <a:gd name="T29" fmla="*/ 1731 h 2049"/>
                <a:gd name="T30" fmla="*/ 469 w 1092"/>
                <a:gd name="T31" fmla="*/ 1809 h 2049"/>
                <a:gd name="T32" fmla="*/ 495 w 1092"/>
                <a:gd name="T33" fmla="*/ 1888 h 2049"/>
                <a:gd name="T34" fmla="*/ 511 w 1092"/>
                <a:gd name="T35" fmla="*/ 1966 h 2049"/>
                <a:gd name="T36" fmla="*/ 454 w 1092"/>
                <a:gd name="T37" fmla="*/ 2049 h 2049"/>
                <a:gd name="T38" fmla="*/ 390 w 1092"/>
                <a:gd name="T39" fmla="*/ 1994 h 2049"/>
                <a:gd name="T40" fmla="*/ 339 w 1092"/>
                <a:gd name="T41" fmla="*/ 1898 h 2049"/>
                <a:gd name="T42" fmla="*/ 302 w 1092"/>
                <a:gd name="T43" fmla="*/ 1867 h 2049"/>
                <a:gd name="T44" fmla="*/ 229 w 1092"/>
                <a:gd name="T45" fmla="*/ 1924 h 2049"/>
                <a:gd name="T46" fmla="*/ 172 w 1092"/>
                <a:gd name="T47" fmla="*/ 1898 h 2049"/>
                <a:gd name="T48" fmla="*/ 47 w 1092"/>
                <a:gd name="T49" fmla="*/ 1804 h 2049"/>
                <a:gd name="T50" fmla="*/ 26 w 1092"/>
                <a:gd name="T51" fmla="*/ 1731 h 2049"/>
                <a:gd name="T52" fmla="*/ 0 w 1092"/>
                <a:gd name="T53" fmla="*/ 1674 h 2049"/>
                <a:gd name="T54" fmla="*/ 89 w 1092"/>
                <a:gd name="T55" fmla="*/ 1643 h 2049"/>
                <a:gd name="T56" fmla="*/ 146 w 1092"/>
                <a:gd name="T57" fmla="*/ 1658 h 2049"/>
                <a:gd name="T58" fmla="*/ 156 w 1092"/>
                <a:gd name="T59" fmla="*/ 1603 h 2049"/>
                <a:gd name="T60" fmla="*/ 214 w 1092"/>
                <a:gd name="T61" fmla="*/ 1528 h 2049"/>
                <a:gd name="T62" fmla="*/ 209 w 1092"/>
                <a:gd name="T63" fmla="*/ 1481 h 2049"/>
                <a:gd name="T64" fmla="*/ 250 w 1092"/>
                <a:gd name="T65" fmla="*/ 1455 h 2049"/>
                <a:gd name="T66" fmla="*/ 229 w 1092"/>
                <a:gd name="T67" fmla="*/ 1392 h 2049"/>
                <a:gd name="T68" fmla="*/ 193 w 1092"/>
                <a:gd name="T69" fmla="*/ 1356 h 2049"/>
                <a:gd name="T70" fmla="*/ 183 w 1092"/>
                <a:gd name="T71" fmla="*/ 1304 h 2049"/>
                <a:gd name="T72" fmla="*/ 151 w 1092"/>
                <a:gd name="T73" fmla="*/ 1137 h 2049"/>
                <a:gd name="T74" fmla="*/ 146 w 1092"/>
                <a:gd name="T75" fmla="*/ 1069 h 2049"/>
                <a:gd name="T76" fmla="*/ 203 w 1092"/>
                <a:gd name="T77" fmla="*/ 1064 h 2049"/>
                <a:gd name="T78" fmla="*/ 240 w 1092"/>
                <a:gd name="T79" fmla="*/ 1017 h 2049"/>
                <a:gd name="T80" fmla="*/ 318 w 1092"/>
                <a:gd name="T81" fmla="*/ 892 h 2049"/>
                <a:gd name="T82" fmla="*/ 376 w 1092"/>
                <a:gd name="T83" fmla="*/ 860 h 2049"/>
                <a:gd name="T84" fmla="*/ 387 w 1092"/>
                <a:gd name="T85" fmla="*/ 814 h 2049"/>
                <a:gd name="T86" fmla="*/ 396 w 1092"/>
                <a:gd name="T87" fmla="*/ 719 h 2049"/>
                <a:gd name="T88" fmla="*/ 396 w 1092"/>
                <a:gd name="T89" fmla="*/ 678 h 2049"/>
                <a:gd name="T90" fmla="*/ 420 w 1092"/>
                <a:gd name="T91" fmla="*/ 556 h 2049"/>
                <a:gd name="T92" fmla="*/ 443 w 1092"/>
                <a:gd name="T93" fmla="*/ 506 h 2049"/>
                <a:gd name="T94" fmla="*/ 459 w 1092"/>
                <a:gd name="T95" fmla="*/ 386 h 2049"/>
                <a:gd name="T96" fmla="*/ 537 w 1092"/>
                <a:gd name="T97" fmla="*/ 307 h 2049"/>
                <a:gd name="T98" fmla="*/ 574 w 1092"/>
                <a:gd name="T99" fmla="*/ 287 h 2049"/>
                <a:gd name="T100" fmla="*/ 574 w 1092"/>
                <a:gd name="T101" fmla="*/ 214 h 2049"/>
                <a:gd name="T102" fmla="*/ 615 w 1092"/>
                <a:gd name="T103" fmla="*/ 78 h 2049"/>
                <a:gd name="T104" fmla="*/ 605 w 1092"/>
                <a:gd name="T105" fmla="*/ 0 h 2049"/>
                <a:gd name="T106" fmla="*/ 657 w 1092"/>
                <a:gd name="T107" fmla="*/ 31 h 2049"/>
                <a:gd name="T108" fmla="*/ 720 w 1092"/>
                <a:gd name="T109" fmla="*/ 104 h 2049"/>
                <a:gd name="T110" fmla="*/ 746 w 1092"/>
                <a:gd name="T111" fmla="*/ 224 h 2049"/>
                <a:gd name="T112" fmla="*/ 788 w 1092"/>
                <a:gd name="T113" fmla="*/ 323 h 2049"/>
                <a:gd name="T114" fmla="*/ 840 w 1092"/>
                <a:gd name="T115" fmla="*/ 380 h 2049"/>
                <a:gd name="T116" fmla="*/ 923 w 1092"/>
                <a:gd name="T117" fmla="*/ 406 h 2049"/>
                <a:gd name="T118" fmla="*/ 1022 w 1092"/>
                <a:gd name="T119" fmla="*/ 485 h 2049"/>
                <a:gd name="T120" fmla="*/ 1043 w 1092"/>
                <a:gd name="T121" fmla="*/ 547 h 2049"/>
                <a:gd name="T122" fmla="*/ 1092 w 1092"/>
                <a:gd name="T123" fmla="*/ 562 h 2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2" h="2049">
                  <a:moveTo>
                    <a:pt x="1090" y="594"/>
                  </a:moveTo>
                  <a:cubicBezTo>
                    <a:pt x="1074" y="631"/>
                    <a:pt x="1074" y="631"/>
                    <a:pt x="1074" y="631"/>
                  </a:cubicBezTo>
                  <a:cubicBezTo>
                    <a:pt x="1090" y="688"/>
                    <a:pt x="1090" y="688"/>
                    <a:pt x="1090" y="688"/>
                  </a:cubicBezTo>
                  <a:cubicBezTo>
                    <a:pt x="1074" y="719"/>
                    <a:pt x="1074" y="719"/>
                    <a:pt x="1074" y="719"/>
                  </a:cubicBezTo>
                  <a:cubicBezTo>
                    <a:pt x="1090" y="746"/>
                    <a:pt x="1090" y="746"/>
                    <a:pt x="1090" y="746"/>
                  </a:cubicBezTo>
                  <a:cubicBezTo>
                    <a:pt x="1090" y="782"/>
                    <a:pt x="1090" y="782"/>
                    <a:pt x="1090" y="782"/>
                  </a:cubicBezTo>
                  <a:cubicBezTo>
                    <a:pt x="1038" y="792"/>
                    <a:pt x="1038" y="792"/>
                    <a:pt x="1038" y="792"/>
                  </a:cubicBezTo>
                  <a:cubicBezTo>
                    <a:pt x="1022" y="871"/>
                    <a:pt x="1022" y="871"/>
                    <a:pt x="1022" y="871"/>
                  </a:cubicBezTo>
                  <a:cubicBezTo>
                    <a:pt x="1001" y="892"/>
                    <a:pt x="1001" y="892"/>
                    <a:pt x="1001" y="892"/>
                  </a:cubicBezTo>
                  <a:cubicBezTo>
                    <a:pt x="1001" y="933"/>
                    <a:pt x="1001" y="933"/>
                    <a:pt x="1001" y="933"/>
                  </a:cubicBezTo>
                  <a:cubicBezTo>
                    <a:pt x="949" y="959"/>
                    <a:pt x="949" y="959"/>
                    <a:pt x="949" y="959"/>
                  </a:cubicBezTo>
                  <a:cubicBezTo>
                    <a:pt x="907" y="1048"/>
                    <a:pt x="907" y="1048"/>
                    <a:pt x="907" y="1048"/>
                  </a:cubicBezTo>
                  <a:cubicBezTo>
                    <a:pt x="876" y="1048"/>
                    <a:pt x="876" y="1048"/>
                    <a:pt x="876" y="1048"/>
                  </a:cubicBezTo>
                  <a:cubicBezTo>
                    <a:pt x="814" y="1116"/>
                    <a:pt x="814" y="1116"/>
                    <a:pt x="814" y="1116"/>
                  </a:cubicBezTo>
                  <a:cubicBezTo>
                    <a:pt x="751" y="1231"/>
                    <a:pt x="751" y="1231"/>
                    <a:pt x="751" y="1231"/>
                  </a:cubicBezTo>
                  <a:cubicBezTo>
                    <a:pt x="720" y="1267"/>
                    <a:pt x="720" y="1267"/>
                    <a:pt x="720" y="1267"/>
                  </a:cubicBezTo>
                  <a:cubicBezTo>
                    <a:pt x="652" y="1262"/>
                    <a:pt x="652" y="1262"/>
                    <a:pt x="652" y="1262"/>
                  </a:cubicBezTo>
                  <a:cubicBezTo>
                    <a:pt x="621" y="1283"/>
                    <a:pt x="621" y="1283"/>
                    <a:pt x="621" y="1283"/>
                  </a:cubicBezTo>
                  <a:cubicBezTo>
                    <a:pt x="626" y="1314"/>
                    <a:pt x="626" y="1314"/>
                    <a:pt x="626" y="1314"/>
                  </a:cubicBezTo>
                  <a:cubicBezTo>
                    <a:pt x="532" y="1392"/>
                    <a:pt x="532" y="1392"/>
                    <a:pt x="532" y="1392"/>
                  </a:cubicBezTo>
                  <a:cubicBezTo>
                    <a:pt x="532" y="1392"/>
                    <a:pt x="527" y="1403"/>
                    <a:pt x="527" y="1408"/>
                  </a:cubicBezTo>
                  <a:cubicBezTo>
                    <a:pt x="527" y="1413"/>
                    <a:pt x="428" y="1512"/>
                    <a:pt x="428" y="1512"/>
                  </a:cubicBezTo>
                  <a:cubicBezTo>
                    <a:pt x="437" y="1560"/>
                    <a:pt x="437" y="1560"/>
                    <a:pt x="437" y="1560"/>
                  </a:cubicBezTo>
                  <a:cubicBezTo>
                    <a:pt x="443" y="1590"/>
                    <a:pt x="443" y="1590"/>
                    <a:pt x="443" y="1590"/>
                  </a:cubicBezTo>
                  <a:cubicBezTo>
                    <a:pt x="501" y="1585"/>
                    <a:pt x="501" y="1585"/>
                    <a:pt x="501" y="1585"/>
                  </a:cubicBezTo>
                  <a:cubicBezTo>
                    <a:pt x="516" y="1568"/>
                    <a:pt x="516" y="1568"/>
                    <a:pt x="516" y="1568"/>
                  </a:cubicBezTo>
                  <a:cubicBezTo>
                    <a:pt x="522" y="1601"/>
                    <a:pt x="522" y="1601"/>
                    <a:pt x="522" y="1601"/>
                  </a:cubicBezTo>
                  <a:cubicBezTo>
                    <a:pt x="522" y="1601"/>
                    <a:pt x="506" y="1653"/>
                    <a:pt x="506" y="1658"/>
                  </a:cubicBezTo>
                  <a:cubicBezTo>
                    <a:pt x="506" y="1690"/>
                    <a:pt x="506" y="1690"/>
                    <a:pt x="506" y="1690"/>
                  </a:cubicBezTo>
                  <a:cubicBezTo>
                    <a:pt x="485" y="1731"/>
                    <a:pt x="485" y="1731"/>
                    <a:pt x="485" y="1731"/>
                  </a:cubicBezTo>
                  <a:cubicBezTo>
                    <a:pt x="490" y="1757"/>
                    <a:pt x="490" y="1757"/>
                    <a:pt x="490" y="1757"/>
                  </a:cubicBezTo>
                  <a:cubicBezTo>
                    <a:pt x="469" y="1809"/>
                    <a:pt x="469" y="1809"/>
                    <a:pt x="469" y="1809"/>
                  </a:cubicBezTo>
                  <a:cubicBezTo>
                    <a:pt x="490" y="1841"/>
                    <a:pt x="490" y="1841"/>
                    <a:pt x="490" y="1841"/>
                  </a:cubicBezTo>
                  <a:cubicBezTo>
                    <a:pt x="495" y="1888"/>
                    <a:pt x="495" y="1888"/>
                    <a:pt x="495" y="1888"/>
                  </a:cubicBezTo>
                  <a:cubicBezTo>
                    <a:pt x="495" y="1888"/>
                    <a:pt x="516" y="1903"/>
                    <a:pt x="522" y="1909"/>
                  </a:cubicBezTo>
                  <a:cubicBezTo>
                    <a:pt x="527" y="1914"/>
                    <a:pt x="511" y="1966"/>
                    <a:pt x="511" y="1966"/>
                  </a:cubicBezTo>
                  <a:cubicBezTo>
                    <a:pt x="506" y="1997"/>
                    <a:pt x="506" y="1997"/>
                    <a:pt x="506" y="1997"/>
                  </a:cubicBezTo>
                  <a:cubicBezTo>
                    <a:pt x="454" y="2049"/>
                    <a:pt x="454" y="2049"/>
                    <a:pt x="454" y="2049"/>
                  </a:cubicBezTo>
                  <a:cubicBezTo>
                    <a:pt x="396" y="1997"/>
                    <a:pt x="396" y="1997"/>
                    <a:pt x="396" y="1997"/>
                  </a:cubicBezTo>
                  <a:cubicBezTo>
                    <a:pt x="390" y="1994"/>
                    <a:pt x="390" y="1994"/>
                    <a:pt x="390" y="1994"/>
                  </a:cubicBezTo>
                  <a:cubicBezTo>
                    <a:pt x="360" y="1982"/>
                    <a:pt x="360" y="1982"/>
                    <a:pt x="360" y="1982"/>
                  </a:cubicBezTo>
                  <a:cubicBezTo>
                    <a:pt x="339" y="1898"/>
                    <a:pt x="339" y="1898"/>
                    <a:pt x="339" y="1898"/>
                  </a:cubicBezTo>
                  <a:cubicBezTo>
                    <a:pt x="339" y="1867"/>
                    <a:pt x="339" y="1867"/>
                    <a:pt x="339" y="1867"/>
                  </a:cubicBezTo>
                  <a:cubicBezTo>
                    <a:pt x="302" y="1867"/>
                    <a:pt x="302" y="1867"/>
                    <a:pt x="302" y="1867"/>
                  </a:cubicBezTo>
                  <a:cubicBezTo>
                    <a:pt x="266" y="1924"/>
                    <a:pt x="266" y="1924"/>
                    <a:pt x="266" y="1924"/>
                  </a:cubicBezTo>
                  <a:cubicBezTo>
                    <a:pt x="229" y="1924"/>
                    <a:pt x="229" y="1924"/>
                    <a:pt x="229" y="1924"/>
                  </a:cubicBezTo>
                  <a:cubicBezTo>
                    <a:pt x="209" y="1898"/>
                    <a:pt x="209" y="1898"/>
                    <a:pt x="209" y="1898"/>
                  </a:cubicBezTo>
                  <a:cubicBezTo>
                    <a:pt x="172" y="1898"/>
                    <a:pt x="172" y="1898"/>
                    <a:pt x="172" y="1898"/>
                  </a:cubicBezTo>
                  <a:cubicBezTo>
                    <a:pt x="83" y="1804"/>
                    <a:pt x="83" y="1804"/>
                    <a:pt x="83" y="1804"/>
                  </a:cubicBezTo>
                  <a:cubicBezTo>
                    <a:pt x="47" y="1804"/>
                    <a:pt x="47" y="1804"/>
                    <a:pt x="47" y="1804"/>
                  </a:cubicBezTo>
                  <a:cubicBezTo>
                    <a:pt x="32" y="1751"/>
                    <a:pt x="32" y="1751"/>
                    <a:pt x="32" y="1751"/>
                  </a:cubicBezTo>
                  <a:cubicBezTo>
                    <a:pt x="26" y="1731"/>
                    <a:pt x="26" y="1731"/>
                    <a:pt x="26" y="1731"/>
                  </a:cubicBezTo>
                  <a:cubicBezTo>
                    <a:pt x="26" y="1700"/>
                    <a:pt x="26" y="1700"/>
                    <a:pt x="26" y="1700"/>
                  </a:cubicBezTo>
                  <a:cubicBezTo>
                    <a:pt x="0" y="1674"/>
                    <a:pt x="0" y="1674"/>
                    <a:pt x="0" y="1674"/>
                  </a:cubicBezTo>
                  <a:cubicBezTo>
                    <a:pt x="16" y="1637"/>
                    <a:pt x="16" y="1637"/>
                    <a:pt x="16" y="1637"/>
                  </a:cubicBezTo>
                  <a:cubicBezTo>
                    <a:pt x="89" y="1643"/>
                    <a:pt x="89" y="1643"/>
                    <a:pt x="89" y="1643"/>
                  </a:cubicBezTo>
                  <a:cubicBezTo>
                    <a:pt x="125" y="1674"/>
                    <a:pt x="125" y="1674"/>
                    <a:pt x="125" y="1674"/>
                  </a:cubicBezTo>
                  <a:cubicBezTo>
                    <a:pt x="146" y="1658"/>
                    <a:pt x="146" y="1658"/>
                    <a:pt x="146" y="1658"/>
                  </a:cubicBezTo>
                  <a:cubicBezTo>
                    <a:pt x="151" y="1611"/>
                    <a:pt x="151" y="1611"/>
                    <a:pt x="151" y="1611"/>
                  </a:cubicBezTo>
                  <a:cubicBezTo>
                    <a:pt x="156" y="1603"/>
                    <a:pt x="156" y="1603"/>
                    <a:pt x="156" y="1603"/>
                  </a:cubicBezTo>
                  <a:cubicBezTo>
                    <a:pt x="188" y="1549"/>
                    <a:pt x="188" y="1549"/>
                    <a:pt x="188" y="1549"/>
                  </a:cubicBezTo>
                  <a:cubicBezTo>
                    <a:pt x="214" y="1528"/>
                    <a:pt x="214" y="1528"/>
                    <a:pt x="214" y="1528"/>
                  </a:cubicBezTo>
                  <a:cubicBezTo>
                    <a:pt x="203" y="1502"/>
                    <a:pt x="203" y="1502"/>
                    <a:pt x="203" y="1502"/>
                  </a:cubicBezTo>
                  <a:cubicBezTo>
                    <a:pt x="209" y="1481"/>
                    <a:pt x="209" y="1481"/>
                    <a:pt x="209" y="1481"/>
                  </a:cubicBezTo>
                  <a:cubicBezTo>
                    <a:pt x="250" y="1481"/>
                    <a:pt x="250" y="1481"/>
                    <a:pt x="250" y="1481"/>
                  </a:cubicBezTo>
                  <a:cubicBezTo>
                    <a:pt x="250" y="1455"/>
                    <a:pt x="250" y="1455"/>
                    <a:pt x="250" y="1455"/>
                  </a:cubicBezTo>
                  <a:cubicBezTo>
                    <a:pt x="261" y="1434"/>
                    <a:pt x="261" y="1434"/>
                    <a:pt x="261" y="1434"/>
                  </a:cubicBezTo>
                  <a:cubicBezTo>
                    <a:pt x="229" y="1392"/>
                    <a:pt x="229" y="1392"/>
                    <a:pt x="229" y="1392"/>
                  </a:cubicBezTo>
                  <a:cubicBezTo>
                    <a:pt x="198" y="1392"/>
                    <a:pt x="198" y="1392"/>
                    <a:pt x="198" y="1392"/>
                  </a:cubicBezTo>
                  <a:cubicBezTo>
                    <a:pt x="193" y="1356"/>
                    <a:pt x="193" y="1356"/>
                    <a:pt x="193" y="1356"/>
                  </a:cubicBezTo>
                  <a:cubicBezTo>
                    <a:pt x="172" y="1340"/>
                    <a:pt x="172" y="1340"/>
                    <a:pt x="172" y="1340"/>
                  </a:cubicBezTo>
                  <a:cubicBezTo>
                    <a:pt x="183" y="1304"/>
                    <a:pt x="183" y="1304"/>
                    <a:pt x="183" y="1304"/>
                  </a:cubicBezTo>
                  <a:cubicBezTo>
                    <a:pt x="183" y="1304"/>
                    <a:pt x="172" y="1257"/>
                    <a:pt x="167" y="1251"/>
                  </a:cubicBezTo>
                  <a:cubicBezTo>
                    <a:pt x="162" y="1246"/>
                    <a:pt x="151" y="1137"/>
                    <a:pt x="151" y="1137"/>
                  </a:cubicBezTo>
                  <a:cubicBezTo>
                    <a:pt x="115" y="1085"/>
                    <a:pt x="115" y="1085"/>
                    <a:pt x="115" y="1085"/>
                  </a:cubicBezTo>
                  <a:cubicBezTo>
                    <a:pt x="146" y="1069"/>
                    <a:pt x="146" y="1069"/>
                    <a:pt x="146" y="1069"/>
                  </a:cubicBezTo>
                  <a:cubicBezTo>
                    <a:pt x="172" y="1053"/>
                    <a:pt x="172" y="1053"/>
                    <a:pt x="172" y="1053"/>
                  </a:cubicBezTo>
                  <a:cubicBezTo>
                    <a:pt x="203" y="1064"/>
                    <a:pt x="203" y="1064"/>
                    <a:pt x="203" y="1064"/>
                  </a:cubicBezTo>
                  <a:cubicBezTo>
                    <a:pt x="209" y="1038"/>
                    <a:pt x="209" y="1038"/>
                    <a:pt x="209" y="1038"/>
                  </a:cubicBezTo>
                  <a:cubicBezTo>
                    <a:pt x="240" y="1017"/>
                    <a:pt x="240" y="1017"/>
                    <a:pt x="240" y="1017"/>
                  </a:cubicBezTo>
                  <a:cubicBezTo>
                    <a:pt x="245" y="980"/>
                    <a:pt x="245" y="980"/>
                    <a:pt x="245" y="980"/>
                  </a:cubicBezTo>
                  <a:cubicBezTo>
                    <a:pt x="318" y="892"/>
                    <a:pt x="318" y="892"/>
                    <a:pt x="318" y="892"/>
                  </a:cubicBezTo>
                  <a:cubicBezTo>
                    <a:pt x="329" y="850"/>
                    <a:pt x="329" y="850"/>
                    <a:pt x="329" y="850"/>
                  </a:cubicBezTo>
                  <a:cubicBezTo>
                    <a:pt x="376" y="860"/>
                    <a:pt x="376" y="860"/>
                    <a:pt x="376" y="860"/>
                  </a:cubicBezTo>
                  <a:cubicBezTo>
                    <a:pt x="396" y="845"/>
                    <a:pt x="396" y="845"/>
                    <a:pt x="396" y="845"/>
                  </a:cubicBezTo>
                  <a:cubicBezTo>
                    <a:pt x="387" y="814"/>
                    <a:pt x="387" y="814"/>
                    <a:pt x="387" y="814"/>
                  </a:cubicBezTo>
                  <a:cubicBezTo>
                    <a:pt x="422" y="761"/>
                    <a:pt x="422" y="761"/>
                    <a:pt x="422" y="761"/>
                  </a:cubicBezTo>
                  <a:cubicBezTo>
                    <a:pt x="396" y="719"/>
                    <a:pt x="396" y="719"/>
                    <a:pt x="396" y="719"/>
                  </a:cubicBezTo>
                  <a:cubicBezTo>
                    <a:pt x="407" y="699"/>
                    <a:pt x="407" y="699"/>
                    <a:pt x="407" y="699"/>
                  </a:cubicBezTo>
                  <a:cubicBezTo>
                    <a:pt x="396" y="678"/>
                    <a:pt x="396" y="678"/>
                    <a:pt x="396" y="678"/>
                  </a:cubicBezTo>
                  <a:cubicBezTo>
                    <a:pt x="428" y="615"/>
                    <a:pt x="428" y="615"/>
                    <a:pt x="428" y="615"/>
                  </a:cubicBezTo>
                  <a:cubicBezTo>
                    <a:pt x="420" y="556"/>
                    <a:pt x="420" y="556"/>
                    <a:pt x="420" y="556"/>
                  </a:cubicBezTo>
                  <a:cubicBezTo>
                    <a:pt x="417" y="532"/>
                    <a:pt x="417" y="532"/>
                    <a:pt x="417" y="532"/>
                  </a:cubicBezTo>
                  <a:cubicBezTo>
                    <a:pt x="443" y="506"/>
                    <a:pt x="443" y="506"/>
                    <a:pt x="443" y="506"/>
                  </a:cubicBezTo>
                  <a:cubicBezTo>
                    <a:pt x="433" y="412"/>
                    <a:pt x="433" y="412"/>
                    <a:pt x="433" y="412"/>
                  </a:cubicBezTo>
                  <a:cubicBezTo>
                    <a:pt x="459" y="386"/>
                    <a:pt x="459" y="386"/>
                    <a:pt x="459" y="386"/>
                  </a:cubicBezTo>
                  <a:cubicBezTo>
                    <a:pt x="495" y="375"/>
                    <a:pt x="495" y="375"/>
                    <a:pt x="495" y="375"/>
                  </a:cubicBezTo>
                  <a:cubicBezTo>
                    <a:pt x="537" y="307"/>
                    <a:pt x="537" y="307"/>
                    <a:pt x="537" y="307"/>
                  </a:cubicBezTo>
                  <a:cubicBezTo>
                    <a:pt x="568" y="307"/>
                    <a:pt x="568" y="307"/>
                    <a:pt x="568" y="307"/>
                  </a:cubicBezTo>
                  <a:cubicBezTo>
                    <a:pt x="574" y="287"/>
                    <a:pt x="574" y="287"/>
                    <a:pt x="574" y="287"/>
                  </a:cubicBezTo>
                  <a:cubicBezTo>
                    <a:pt x="595" y="260"/>
                    <a:pt x="595" y="260"/>
                    <a:pt x="595" y="260"/>
                  </a:cubicBezTo>
                  <a:cubicBezTo>
                    <a:pt x="574" y="214"/>
                    <a:pt x="574" y="214"/>
                    <a:pt x="574" y="214"/>
                  </a:cubicBezTo>
                  <a:cubicBezTo>
                    <a:pt x="584" y="161"/>
                    <a:pt x="584" y="161"/>
                    <a:pt x="584" y="161"/>
                  </a:cubicBezTo>
                  <a:cubicBezTo>
                    <a:pt x="584" y="161"/>
                    <a:pt x="615" y="88"/>
                    <a:pt x="615" y="78"/>
                  </a:cubicBezTo>
                  <a:cubicBezTo>
                    <a:pt x="615" y="67"/>
                    <a:pt x="605" y="31"/>
                    <a:pt x="605" y="31"/>
                  </a:cubicBezTo>
                  <a:cubicBezTo>
                    <a:pt x="605" y="0"/>
                    <a:pt x="605" y="0"/>
                    <a:pt x="605" y="0"/>
                  </a:cubicBezTo>
                  <a:cubicBezTo>
                    <a:pt x="631" y="10"/>
                    <a:pt x="631" y="10"/>
                    <a:pt x="631" y="10"/>
                  </a:cubicBezTo>
                  <a:cubicBezTo>
                    <a:pt x="657" y="31"/>
                    <a:pt x="657" y="31"/>
                    <a:pt x="657" y="31"/>
                  </a:cubicBezTo>
                  <a:cubicBezTo>
                    <a:pt x="713" y="31"/>
                    <a:pt x="713" y="31"/>
                    <a:pt x="713" y="31"/>
                  </a:cubicBezTo>
                  <a:cubicBezTo>
                    <a:pt x="720" y="104"/>
                    <a:pt x="720" y="104"/>
                    <a:pt x="720" y="104"/>
                  </a:cubicBezTo>
                  <a:cubicBezTo>
                    <a:pt x="720" y="140"/>
                    <a:pt x="720" y="140"/>
                    <a:pt x="720" y="140"/>
                  </a:cubicBezTo>
                  <a:cubicBezTo>
                    <a:pt x="746" y="224"/>
                    <a:pt x="746" y="224"/>
                    <a:pt x="746" y="224"/>
                  </a:cubicBezTo>
                  <a:cubicBezTo>
                    <a:pt x="772" y="250"/>
                    <a:pt x="772" y="250"/>
                    <a:pt x="772" y="250"/>
                  </a:cubicBezTo>
                  <a:cubicBezTo>
                    <a:pt x="788" y="323"/>
                    <a:pt x="788" y="323"/>
                    <a:pt x="788" y="323"/>
                  </a:cubicBezTo>
                  <a:cubicBezTo>
                    <a:pt x="824" y="328"/>
                    <a:pt x="824" y="328"/>
                    <a:pt x="824" y="328"/>
                  </a:cubicBezTo>
                  <a:cubicBezTo>
                    <a:pt x="840" y="380"/>
                    <a:pt x="840" y="380"/>
                    <a:pt x="840" y="380"/>
                  </a:cubicBezTo>
                  <a:cubicBezTo>
                    <a:pt x="887" y="386"/>
                    <a:pt x="887" y="386"/>
                    <a:pt x="887" y="386"/>
                  </a:cubicBezTo>
                  <a:cubicBezTo>
                    <a:pt x="923" y="406"/>
                    <a:pt x="923" y="406"/>
                    <a:pt x="923" y="406"/>
                  </a:cubicBezTo>
                  <a:cubicBezTo>
                    <a:pt x="991" y="480"/>
                    <a:pt x="991" y="480"/>
                    <a:pt x="991" y="480"/>
                  </a:cubicBezTo>
                  <a:cubicBezTo>
                    <a:pt x="1022" y="485"/>
                    <a:pt x="1022" y="485"/>
                    <a:pt x="1022" y="485"/>
                  </a:cubicBezTo>
                  <a:cubicBezTo>
                    <a:pt x="1043" y="516"/>
                    <a:pt x="1043" y="516"/>
                    <a:pt x="1043" y="516"/>
                  </a:cubicBezTo>
                  <a:cubicBezTo>
                    <a:pt x="1043" y="547"/>
                    <a:pt x="1043" y="547"/>
                    <a:pt x="1043" y="547"/>
                  </a:cubicBezTo>
                  <a:cubicBezTo>
                    <a:pt x="1085" y="568"/>
                    <a:pt x="1085" y="568"/>
                    <a:pt x="1085" y="568"/>
                  </a:cubicBezTo>
                  <a:cubicBezTo>
                    <a:pt x="1092" y="562"/>
                    <a:pt x="1092" y="562"/>
                    <a:pt x="1092" y="562"/>
                  </a:cubicBezTo>
                  <a:lnTo>
                    <a:pt x="1090" y="594"/>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89" name="แม่ฮ่องสอน">
              <a:extLst>
                <a:ext uri="{FF2B5EF4-FFF2-40B4-BE49-F238E27FC236}">
                  <a16:creationId xmlns:a16="http://schemas.microsoft.com/office/drawing/2014/main" id="{F421873E-745A-4F0A-B7EB-2A07A9621F67}"/>
                </a:ext>
              </a:extLst>
            </p:cNvPr>
            <p:cNvSpPr>
              <a:spLocks/>
            </p:cNvSpPr>
            <p:nvPr/>
          </p:nvSpPr>
          <p:spPr bwMode="auto">
            <a:xfrm>
              <a:off x="2004963" y="1242112"/>
              <a:ext cx="473674" cy="826642"/>
            </a:xfrm>
            <a:custGeom>
              <a:avLst/>
              <a:gdLst>
                <a:gd name="T0" fmla="*/ 977 w 1155"/>
                <a:gd name="T1" fmla="*/ 717 h 2023"/>
                <a:gd name="T2" fmla="*/ 878 w 1155"/>
                <a:gd name="T3" fmla="*/ 607 h 2023"/>
                <a:gd name="T4" fmla="*/ 743 w 1155"/>
                <a:gd name="T5" fmla="*/ 722 h 2023"/>
                <a:gd name="T6" fmla="*/ 654 w 1155"/>
                <a:gd name="T7" fmla="*/ 899 h 2023"/>
                <a:gd name="T8" fmla="*/ 654 w 1155"/>
                <a:gd name="T9" fmla="*/ 1004 h 2023"/>
                <a:gd name="T10" fmla="*/ 716 w 1155"/>
                <a:gd name="T11" fmla="*/ 1098 h 2023"/>
                <a:gd name="T12" fmla="*/ 722 w 1155"/>
                <a:gd name="T13" fmla="*/ 1207 h 2023"/>
                <a:gd name="T14" fmla="*/ 685 w 1155"/>
                <a:gd name="T15" fmla="*/ 1306 h 2023"/>
                <a:gd name="T16" fmla="*/ 763 w 1155"/>
                <a:gd name="T17" fmla="*/ 1411 h 2023"/>
                <a:gd name="T18" fmla="*/ 706 w 1155"/>
                <a:gd name="T19" fmla="*/ 1473 h 2023"/>
                <a:gd name="T20" fmla="*/ 722 w 1155"/>
                <a:gd name="T21" fmla="*/ 1567 h 2023"/>
                <a:gd name="T22" fmla="*/ 784 w 1155"/>
                <a:gd name="T23" fmla="*/ 1604 h 2023"/>
                <a:gd name="T24" fmla="*/ 789 w 1155"/>
                <a:gd name="T25" fmla="*/ 1697 h 2023"/>
                <a:gd name="T26" fmla="*/ 654 w 1155"/>
                <a:gd name="T27" fmla="*/ 1718 h 2023"/>
                <a:gd name="T28" fmla="*/ 586 w 1155"/>
                <a:gd name="T29" fmla="*/ 1781 h 2023"/>
                <a:gd name="T30" fmla="*/ 670 w 1155"/>
                <a:gd name="T31" fmla="*/ 1875 h 2023"/>
                <a:gd name="T32" fmla="*/ 658 w 1155"/>
                <a:gd name="T33" fmla="*/ 2023 h 2023"/>
                <a:gd name="T34" fmla="*/ 550 w 1155"/>
                <a:gd name="T35" fmla="*/ 1817 h 2023"/>
                <a:gd name="T36" fmla="*/ 471 w 1155"/>
                <a:gd name="T37" fmla="*/ 1880 h 2023"/>
                <a:gd name="T38" fmla="*/ 356 w 1155"/>
                <a:gd name="T39" fmla="*/ 1892 h 2023"/>
                <a:gd name="T40" fmla="*/ 284 w 1155"/>
                <a:gd name="T41" fmla="*/ 1792 h 2023"/>
                <a:gd name="T42" fmla="*/ 316 w 1155"/>
                <a:gd name="T43" fmla="*/ 1628 h 2023"/>
                <a:gd name="T44" fmla="*/ 232 w 1155"/>
                <a:gd name="T45" fmla="*/ 1468 h 2023"/>
                <a:gd name="T46" fmla="*/ 192 w 1155"/>
                <a:gd name="T47" fmla="*/ 1376 h 2023"/>
                <a:gd name="T48" fmla="*/ 140 w 1155"/>
                <a:gd name="T49" fmla="*/ 1440 h 2023"/>
                <a:gd name="T50" fmla="*/ 0 w 1155"/>
                <a:gd name="T51" fmla="*/ 1184 h 2023"/>
                <a:gd name="T52" fmla="*/ 32 w 1155"/>
                <a:gd name="T53" fmla="*/ 1160 h 2023"/>
                <a:gd name="T54" fmla="*/ 84 w 1155"/>
                <a:gd name="T55" fmla="*/ 1220 h 2023"/>
                <a:gd name="T56" fmla="*/ 140 w 1155"/>
                <a:gd name="T57" fmla="*/ 1216 h 2023"/>
                <a:gd name="T58" fmla="*/ 176 w 1155"/>
                <a:gd name="T59" fmla="*/ 1196 h 2023"/>
                <a:gd name="T60" fmla="*/ 264 w 1155"/>
                <a:gd name="T61" fmla="*/ 1160 h 2023"/>
                <a:gd name="T62" fmla="*/ 380 w 1155"/>
                <a:gd name="T63" fmla="*/ 1036 h 2023"/>
                <a:gd name="T64" fmla="*/ 280 w 1155"/>
                <a:gd name="T65" fmla="*/ 816 h 2023"/>
                <a:gd name="T66" fmla="*/ 372 w 1155"/>
                <a:gd name="T67" fmla="*/ 708 h 2023"/>
                <a:gd name="T68" fmla="*/ 440 w 1155"/>
                <a:gd name="T69" fmla="*/ 544 h 2023"/>
                <a:gd name="T70" fmla="*/ 392 w 1155"/>
                <a:gd name="T71" fmla="*/ 384 h 2023"/>
                <a:gd name="T72" fmla="*/ 452 w 1155"/>
                <a:gd name="T73" fmla="*/ 232 h 2023"/>
                <a:gd name="T74" fmla="*/ 560 w 1155"/>
                <a:gd name="T75" fmla="*/ 156 h 2023"/>
                <a:gd name="T76" fmla="*/ 608 w 1155"/>
                <a:gd name="T77" fmla="*/ 4 h 2023"/>
                <a:gd name="T78" fmla="*/ 700 w 1155"/>
                <a:gd name="T79" fmla="*/ 20 h 2023"/>
                <a:gd name="T80" fmla="*/ 792 w 1155"/>
                <a:gd name="T81" fmla="*/ 124 h 2023"/>
                <a:gd name="T82" fmla="*/ 987 w 1155"/>
                <a:gd name="T83" fmla="*/ 103 h 2023"/>
                <a:gd name="T84" fmla="*/ 1050 w 1155"/>
                <a:gd name="T85" fmla="*/ 164 h 2023"/>
                <a:gd name="T86" fmla="*/ 1087 w 1155"/>
                <a:gd name="T87" fmla="*/ 248 h 2023"/>
                <a:gd name="T88" fmla="*/ 1108 w 1155"/>
                <a:gd name="T89" fmla="*/ 367 h 2023"/>
                <a:gd name="T90" fmla="*/ 1082 w 1155"/>
                <a:gd name="T91" fmla="*/ 566 h 2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5" h="2023">
                  <a:moveTo>
                    <a:pt x="1155" y="675"/>
                  </a:moveTo>
                  <a:cubicBezTo>
                    <a:pt x="1155" y="675"/>
                    <a:pt x="1071" y="733"/>
                    <a:pt x="1066" y="733"/>
                  </a:cubicBezTo>
                  <a:cubicBezTo>
                    <a:pt x="1061" y="733"/>
                    <a:pt x="977" y="717"/>
                    <a:pt x="977" y="717"/>
                  </a:cubicBezTo>
                  <a:cubicBezTo>
                    <a:pt x="946" y="727"/>
                    <a:pt x="946" y="727"/>
                    <a:pt x="946" y="727"/>
                  </a:cubicBezTo>
                  <a:cubicBezTo>
                    <a:pt x="889" y="665"/>
                    <a:pt x="889" y="665"/>
                    <a:pt x="889" y="665"/>
                  </a:cubicBezTo>
                  <a:cubicBezTo>
                    <a:pt x="878" y="607"/>
                    <a:pt x="878" y="607"/>
                    <a:pt x="878" y="607"/>
                  </a:cubicBezTo>
                  <a:cubicBezTo>
                    <a:pt x="800" y="602"/>
                    <a:pt x="800" y="602"/>
                    <a:pt x="800" y="602"/>
                  </a:cubicBezTo>
                  <a:cubicBezTo>
                    <a:pt x="800" y="649"/>
                    <a:pt x="800" y="649"/>
                    <a:pt x="800" y="649"/>
                  </a:cubicBezTo>
                  <a:cubicBezTo>
                    <a:pt x="800" y="660"/>
                    <a:pt x="743" y="722"/>
                    <a:pt x="743" y="722"/>
                  </a:cubicBezTo>
                  <a:cubicBezTo>
                    <a:pt x="743" y="722"/>
                    <a:pt x="732" y="837"/>
                    <a:pt x="722" y="837"/>
                  </a:cubicBezTo>
                  <a:cubicBezTo>
                    <a:pt x="711" y="837"/>
                    <a:pt x="685" y="847"/>
                    <a:pt x="685" y="847"/>
                  </a:cubicBezTo>
                  <a:cubicBezTo>
                    <a:pt x="654" y="899"/>
                    <a:pt x="654" y="899"/>
                    <a:pt x="654" y="899"/>
                  </a:cubicBezTo>
                  <a:cubicBezTo>
                    <a:pt x="659" y="952"/>
                    <a:pt x="659" y="952"/>
                    <a:pt x="659" y="952"/>
                  </a:cubicBezTo>
                  <a:cubicBezTo>
                    <a:pt x="685" y="972"/>
                    <a:pt x="685" y="972"/>
                    <a:pt x="685" y="972"/>
                  </a:cubicBezTo>
                  <a:cubicBezTo>
                    <a:pt x="654" y="1004"/>
                    <a:pt x="654" y="1004"/>
                    <a:pt x="654" y="1004"/>
                  </a:cubicBezTo>
                  <a:cubicBezTo>
                    <a:pt x="680" y="1061"/>
                    <a:pt x="680" y="1061"/>
                    <a:pt x="680" y="1061"/>
                  </a:cubicBezTo>
                  <a:cubicBezTo>
                    <a:pt x="675" y="1098"/>
                    <a:pt x="675" y="1098"/>
                    <a:pt x="675" y="1098"/>
                  </a:cubicBezTo>
                  <a:cubicBezTo>
                    <a:pt x="716" y="1098"/>
                    <a:pt x="716" y="1098"/>
                    <a:pt x="716" y="1098"/>
                  </a:cubicBezTo>
                  <a:cubicBezTo>
                    <a:pt x="779" y="1134"/>
                    <a:pt x="779" y="1134"/>
                    <a:pt x="779" y="1134"/>
                  </a:cubicBezTo>
                  <a:cubicBezTo>
                    <a:pt x="779" y="1176"/>
                    <a:pt x="779" y="1176"/>
                    <a:pt x="779" y="1176"/>
                  </a:cubicBezTo>
                  <a:cubicBezTo>
                    <a:pt x="722" y="1207"/>
                    <a:pt x="722" y="1207"/>
                    <a:pt x="722" y="1207"/>
                  </a:cubicBezTo>
                  <a:cubicBezTo>
                    <a:pt x="690" y="1212"/>
                    <a:pt x="690" y="1212"/>
                    <a:pt x="690" y="1212"/>
                  </a:cubicBezTo>
                  <a:cubicBezTo>
                    <a:pt x="643" y="1291"/>
                    <a:pt x="643" y="1291"/>
                    <a:pt x="643" y="1291"/>
                  </a:cubicBezTo>
                  <a:cubicBezTo>
                    <a:pt x="685" y="1306"/>
                    <a:pt x="685" y="1306"/>
                    <a:pt x="685" y="1306"/>
                  </a:cubicBezTo>
                  <a:cubicBezTo>
                    <a:pt x="690" y="1332"/>
                    <a:pt x="690" y="1332"/>
                    <a:pt x="690" y="1332"/>
                  </a:cubicBezTo>
                  <a:cubicBezTo>
                    <a:pt x="753" y="1379"/>
                    <a:pt x="753" y="1379"/>
                    <a:pt x="753" y="1379"/>
                  </a:cubicBezTo>
                  <a:cubicBezTo>
                    <a:pt x="763" y="1411"/>
                    <a:pt x="763" y="1411"/>
                    <a:pt x="763" y="1411"/>
                  </a:cubicBezTo>
                  <a:cubicBezTo>
                    <a:pt x="737" y="1421"/>
                    <a:pt x="737" y="1421"/>
                    <a:pt x="737" y="1421"/>
                  </a:cubicBezTo>
                  <a:cubicBezTo>
                    <a:pt x="706" y="1421"/>
                    <a:pt x="706" y="1421"/>
                    <a:pt x="706" y="1421"/>
                  </a:cubicBezTo>
                  <a:cubicBezTo>
                    <a:pt x="706" y="1473"/>
                    <a:pt x="706" y="1473"/>
                    <a:pt x="706" y="1473"/>
                  </a:cubicBezTo>
                  <a:cubicBezTo>
                    <a:pt x="732" y="1504"/>
                    <a:pt x="732" y="1504"/>
                    <a:pt x="732" y="1504"/>
                  </a:cubicBezTo>
                  <a:cubicBezTo>
                    <a:pt x="716" y="1531"/>
                    <a:pt x="716" y="1531"/>
                    <a:pt x="716" y="1531"/>
                  </a:cubicBezTo>
                  <a:cubicBezTo>
                    <a:pt x="722" y="1567"/>
                    <a:pt x="722" y="1567"/>
                    <a:pt x="722" y="1567"/>
                  </a:cubicBezTo>
                  <a:cubicBezTo>
                    <a:pt x="748" y="1583"/>
                    <a:pt x="748" y="1583"/>
                    <a:pt x="748" y="1583"/>
                  </a:cubicBezTo>
                  <a:cubicBezTo>
                    <a:pt x="758" y="1609"/>
                    <a:pt x="758" y="1609"/>
                    <a:pt x="758" y="1609"/>
                  </a:cubicBezTo>
                  <a:cubicBezTo>
                    <a:pt x="784" y="1604"/>
                    <a:pt x="784" y="1604"/>
                    <a:pt x="784" y="1604"/>
                  </a:cubicBezTo>
                  <a:cubicBezTo>
                    <a:pt x="836" y="1614"/>
                    <a:pt x="836" y="1614"/>
                    <a:pt x="836" y="1614"/>
                  </a:cubicBezTo>
                  <a:cubicBezTo>
                    <a:pt x="800" y="1666"/>
                    <a:pt x="800" y="1666"/>
                    <a:pt x="800" y="1666"/>
                  </a:cubicBezTo>
                  <a:cubicBezTo>
                    <a:pt x="789" y="1697"/>
                    <a:pt x="789" y="1697"/>
                    <a:pt x="789" y="1697"/>
                  </a:cubicBezTo>
                  <a:cubicBezTo>
                    <a:pt x="743" y="1703"/>
                    <a:pt x="743" y="1703"/>
                    <a:pt x="743" y="1703"/>
                  </a:cubicBezTo>
                  <a:cubicBezTo>
                    <a:pt x="706" y="1744"/>
                    <a:pt x="706" y="1744"/>
                    <a:pt x="706" y="1744"/>
                  </a:cubicBezTo>
                  <a:cubicBezTo>
                    <a:pt x="654" y="1718"/>
                    <a:pt x="654" y="1718"/>
                    <a:pt x="654" y="1718"/>
                  </a:cubicBezTo>
                  <a:cubicBezTo>
                    <a:pt x="654" y="1718"/>
                    <a:pt x="623" y="1732"/>
                    <a:pt x="607" y="1742"/>
                  </a:cubicBezTo>
                  <a:cubicBezTo>
                    <a:pt x="601" y="1745"/>
                    <a:pt x="597" y="1748"/>
                    <a:pt x="597" y="1750"/>
                  </a:cubicBezTo>
                  <a:cubicBezTo>
                    <a:pt x="597" y="1755"/>
                    <a:pt x="586" y="1781"/>
                    <a:pt x="586" y="1781"/>
                  </a:cubicBezTo>
                  <a:cubicBezTo>
                    <a:pt x="638" y="1823"/>
                    <a:pt x="638" y="1823"/>
                    <a:pt x="638" y="1823"/>
                  </a:cubicBezTo>
                  <a:cubicBezTo>
                    <a:pt x="649" y="1854"/>
                    <a:pt x="649" y="1854"/>
                    <a:pt x="649" y="1854"/>
                  </a:cubicBezTo>
                  <a:cubicBezTo>
                    <a:pt x="670" y="1875"/>
                    <a:pt x="670" y="1875"/>
                    <a:pt x="670" y="1875"/>
                  </a:cubicBezTo>
                  <a:cubicBezTo>
                    <a:pt x="706" y="1896"/>
                    <a:pt x="706" y="1896"/>
                    <a:pt x="706" y="1896"/>
                  </a:cubicBezTo>
                  <a:cubicBezTo>
                    <a:pt x="711" y="1979"/>
                    <a:pt x="711" y="1979"/>
                    <a:pt x="711" y="1979"/>
                  </a:cubicBezTo>
                  <a:cubicBezTo>
                    <a:pt x="658" y="2023"/>
                    <a:pt x="658" y="2023"/>
                    <a:pt x="658" y="2023"/>
                  </a:cubicBezTo>
                  <a:cubicBezTo>
                    <a:pt x="637" y="2007"/>
                    <a:pt x="607" y="1983"/>
                    <a:pt x="607" y="1979"/>
                  </a:cubicBezTo>
                  <a:cubicBezTo>
                    <a:pt x="607" y="1974"/>
                    <a:pt x="586" y="1890"/>
                    <a:pt x="586" y="1890"/>
                  </a:cubicBezTo>
                  <a:cubicBezTo>
                    <a:pt x="550" y="1817"/>
                    <a:pt x="550" y="1817"/>
                    <a:pt x="550" y="1817"/>
                  </a:cubicBezTo>
                  <a:cubicBezTo>
                    <a:pt x="497" y="1817"/>
                    <a:pt x="497" y="1817"/>
                    <a:pt x="497" y="1817"/>
                  </a:cubicBezTo>
                  <a:cubicBezTo>
                    <a:pt x="497" y="1854"/>
                    <a:pt x="497" y="1854"/>
                    <a:pt x="497" y="1854"/>
                  </a:cubicBezTo>
                  <a:cubicBezTo>
                    <a:pt x="471" y="1880"/>
                    <a:pt x="471" y="1880"/>
                    <a:pt x="471" y="1880"/>
                  </a:cubicBezTo>
                  <a:cubicBezTo>
                    <a:pt x="414" y="1890"/>
                    <a:pt x="414" y="1890"/>
                    <a:pt x="414" y="1890"/>
                  </a:cubicBezTo>
                  <a:cubicBezTo>
                    <a:pt x="377" y="1880"/>
                    <a:pt x="377" y="1880"/>
                    <a:pt x="377" y="1880"/>
                  </a:cubicBezTo>
                  <a:cubicBezTo>
                    <a:pt x="356" y="1892"/>
                    <a:pt x="356" y="1892"/>
                    <a:pt x="356" y="1892"/>
                  </a:cubicBezTo>
                  <a:cubicBezTo>
                    <a:pt x="328" y="1852"/>
                    <a:pt x="328" y="1852"/>
                    <a:pt x="328" y="1852"/>
                  </a:cubicBezTo>
                  <a:cubicBezTo>
                    <a:pt x="304" y="1852"/>
                    <a:pt x="304" y="1852"/>
                    <a:pt x="304" y="1852"/>
                  </a:cubicBezTo>
                  <a:cubicBezTo>
                    <a:pt x="284" y="1792"/>
                    <a:pt x="284" y="1792"/>
                    <a:pt x="284" y="1792"/>
                  </a:cubicBezTo>
                  <a:cubicBezTo>
                    <a:pt x="284" y="1792"/>
                    <a:pt x="300" y="1756"/>
                    <a:pt x="340" y="1724"/>
                  </a:cubicBezTo>
                  <a:cubicBezTo>
                    <a:pt x="344" y="1704"/>
                    <a:pt x="344" y="1684"/>
                    <a:pt x="344" y="1684"/>
                  </a:cubicBezTo>
                  <a:cubicBezTo>
                    <a:pt x="316" y="1628"/>
                    <a:pt x="316" y="1628"/>
                    <a:pt x="316" y="1628"/>
                  </a:cubicBezTo>
                  <a:cubicBezTo>
                    <a:pt x="296" y="1628"/>
                    <a:pt x="296" y="1628"/>
                    <a:pt x="296" y="1628"/>
                  </a:cubicBezTo>
                  <a:cubicBezTo>
                    <a:pt x="296" y="1540"/>
                    <a:pt x="296" y="1540"/>
                    <a:pt x="296" y="1540"/>
                  </a:cubicBezTo>
                  <a:cubicBezTo>
                    <a:pt x="232" y="1468"/>
                    <a:pt x="232" y="1468"/>
                    <a:pt x="232" y="1468"/>
                  </a:cubicBezTo>
                  <a:cubicBezTo>
                    <a:pt x="260" y="1420"/>
                    <a:pt x="260" y="1420"/>
                    <a:pt x="260" y="1420"/>
                  </a:cubicBezTo>
                  <a:cubicBezTo>
                    <a:pt x="244" y="1396"/>
                    <a:pt x="244" y="1396"/>
                    <a:pt x="244" y="1396"/>
                  </a:cubicBezTo>
                  <a:cubicBezTo>
                    <a:pt x="192" y="1376"/>
                    <a:pt x="192" y="1376"/>
                    <a:pt x="192" y="1376"/>
                  </a:cubicBezTo>
                  <a:cubicBezTo>
                    <a:pt x="180" y="1388"/>
                    <a:pt x="180" y="1388"/>
                    <a:pt x="180" y="1388"/>
                  </a:cubicBezTo>
                  <a:cubicBezTo>
                    <a:pt x="172" y="1416"/>
                    <a:pt x="172" y="1416"/>
                    <a:pt x="172" y="1416"/>
                  </a:cubicBezTo>
                  <a:cubicBezTo>
                    <a:pt x="140" y="1440"/>
                    <a:pt x="140" y="1440"/>
                    <a:pt x="140" y="1440"/>
                  </a:cubicBezTo>
                  <a:cubicBezTo>
                    <a:pt x="92" y="1384"/>
                    <a:pt x="92" y="1384"/>
                    <a:pt x="92" y="1384"/>
                  </a:cubicBezTo>
                  <a:cubicBezTo>
                    <a:pt x="92" y="1316"/>
                    <a:pt x="92" y="1316"/>
                    <a:pt x="92" y="1316"/>
                  </a:cubicBezTo>
                  <a:cubicBezTo>
                    <a:pt x="0" y="1184"/>
                    <a:pt x="0" y="1184"/>
                    <a:pt x="0" y="1184"/>
                  </a:cubicBezTo>
                  <a:cubicBezTo>
                    <a:pt x="8" y="1124"/>
                    <a:pt x="8" y="1124"/>
                    <a:pt x="8" y="1124"/>
                  </a:cubicBezTo>
                  <a:cubicBezTo>
                    <a:pt x="20" y="1124"/>
                    <a:pt x="20" y="1124"/>
                    <a:pt x="20" y="1124"/>
                  </a:cubicBezTo>
                  <a:cubicBezTo>
                    <a:pt x="20" y="1124"/>
                    <a:pt x="28" y="1156"/>
                    <a:pt x="32" y="1160"/>
                  </a:cubicBezTo>
                  <a:cubicBezTo>
                    <a:pt x="35" y="1163"/>
                    <a:pt x="48" y="1164"/>
                    <a:pt x="53" y="1164"/>
                  </a:cubicBezTo>
                  <a:cubicBezTo>
                    <a:pt x="55" y="1164"/>
                    <a:pt x="56" y="1165"/>
                    <a:pt x="57" y="1166"/>
                  </a:cubicBezTo>
                  <a:cubicBezTo>
                    <a:pt x="84" y="1220"/>
                    <a:pt x="84" y="1220"/>
                    <a:pt x="84" y="1220"/>
                  </a:cubicBezTo>
                  <a:cubicBezTo>
                    <a:pt x="88" y="1228"/>
                    <a:pt x="108" y="1224"/>
                    <a:pt x="108" y="1224"/>
                  </a:cubicBezTo>
                  <a:cubicBezTo>
                    <a:pt x="116" y="1212"/>
                    <a:pt x="116" y="1212"/>
                    <a:pt x="116" y="1212"/>
                  </a:cubicBezTo>
                  <a:cubicBezTo>
                    <a:pt x="140" y="1216"/>
                    <a:pt x="140" y="1216"/>
                    <a:pt x="140" y="1216"/>
                  </a:cubicBezTo>
                  <a:cubicBezTo>
                    <a:pt x="144" y="1232"/>
                    <a:pt x="144" y="1232"/>
                    <a:pt x="144" y="1232"/>
                  </a:cubicBezTo>
                  <a:cubicBezTo>
                    <a:pt x="176" y="1220"/>
                    <a:pt x="176" y="1220"/>
                    <a:pt x="176" y="1220"/>
                  </a:cubicBezTo>
                  <a:cubicBezTo>
                    <a:pt x="176" y="1196"/>
                    <a:pt x="176" y="1196"/>
                    <a:pt x="176" y="1196"/>
                  </a:cubicBezTo>
                  <a:cubicBezTo>
                    <a:pt x="248" y="1184"/>
                    <a:pt x="248" y="1184"/>
                    <a:pt x="248" y="1184"/>
                  </a:cubicBezTo>
                  <a:cubicBezTo>
                    <a:pt x="248" y="1164"/>
                    <a:pt x="248" y="1164"/>
                    <a:pt x="248" y="1164"/>
                  </a:cubicBezTo>
                  <a:cubicBezTo>
                    <a:pt x="264" y="1160"/>
                    <a:pt x="264" y="1160"/>
                    <a:pt x="264" y="1160"/>
                  </a:cubicBezTo>
                  <a:cubicBezTo>
                    <a:pt x="272" y="1148"/>
                    <a:pt x="272" y="1148"/>
                    <a:pt x="272" y="1148"/>
                  </a:cubicBezTo>
                  <a:cubicBezTo>
                    <a:pt x="380" y="1152"/>
                    <a:pt x="380" y="1152"/>
                    <a:pt x="380" y="1152"/>
                  </a:cubicBezTo>
                  <a:cubicBezTo>
                    <a:pt x="380" y="1036"/>
                    <a:pt x="380" y="1036"/>
                    <a:pt x="380" y="1036"/>
                  </a:cubicBezTo>
                  <a:cubicBezTo>
                    <a:pt x="360" y="1016"/>
                    <a:pt x="360" y="1016"/>
                    <a:pt x="360" y="1016"/>
                  </a:cubicBezTo>
                  <a:cubicBezTo>
                    <a:pt x="352" y="868"/>
                    <a:pt x="352" y="868"/>
                    <a:pt x="352" y="868"/>
                  </a:cubicBezTo>
                  <a:cubicBezTo>
                    <a:pt x="280" y="816"/>
                    <a:pt x="280" y="816"/>
                    <a:pt x="280" y="816"/>
                  </a:cubicBezTo>
                  <a:cubicBezTo>
                    <a:pt x="344" y="780"/>
                    <a:pt x="344" y="780"/>
                    <a:pt x="344" y="780"/>
                  </a:cubicBezTo>
                  <a:cubicBezTo>
                    <a:pt x="348" y="720"/>
                    <a:pt x="348" y="720"/>
                    <a:pt x="348" y="720"/>
                  </a:cubicBezTo>
                  <a:cubicBezTo>
                    <a:pt x="348" y="720"/>
                    <a:pt x="368" y="708"/>
                    <a:pt x="372" y="708"/>
                  </a:cubicBezTo>
                  <a:cubicBezTo>
                    <a:pt x="376" y="708"/>
                    <a:pt x="376" y="680"/>
                    <a:pt x="380" y="684"/>
                  </a:cubicBezTo>
                  <a:cubicBezTo>
                    <a:pt x="384" y="688"/>
                    <a:pt x="436" y="664"/>
                    <a:pt x="436" y="664"/>
                  </a:cubicBezTo>
                  <a:cubicBezTo>
                    <a:pt x="440" y="544"/>
                    <a:pt x="440" y="544"/>
                    <a:pt x="440" y="544"/>
                  </a:cubicBezTo>
                  <a:cubicBezTo>
                    <a:pt x="384" y="496"/>
                    <a:pt x="384" y="496"/>
                    <a:pt x="384" y="496"/>
                  </a:cubicBezTo>
                  <a:cubicBezTo>
                    <a:pt x="412" y="424"/>
                    <a:pt x="412" y="424"/>
                    <a:pt x="412" y="424"/>
                  </a:cubicBezTo>
                  <a:cubicBezTo>
                    <a:pt x="392" y="384"/>
                    <a:pt x="392" y="384"/>
                    <a:pt x="392" y="384"/>
                  </a:cubicBezTo>
                  <a:cubicBezTo>
                    <a:pt x="480" y="292"/>
                    <a:pt x="480" y="292"/>
                    <a:pt x="480" y="292"/>
                  </a:cubicBezTo>
                  <a:cubicBezTo>
                    <a:pt x="452" y="260"/>
                    <a:pt x="452" y="260"/>
                    <a:pt x="452" y="260"/>
                  </a:cubicBezTo>
                  <a:cubicBezTo>
                    <a:pt x="452" y="232"/>
                    <a:pt x="452" y="232"/>
                    <a:pt x="452" y="232"/>
                  </a:cubicBezTo>
                  <a:cubicBezTo>
                    <a:pt x="476" y="208"/>
                    <a:pt x="476" y="208"/>
                    <a:pt x="476" y="208"/>
                  </a:cubicBezTo>
                  <a:cubicBezTo>
                    <a:pt x="476" y="208"/>
                    <a:pt x="548" y="204"/>
                    <a:pt x="552" y="204"/>
                  </a:cubicBezTo>
                  <a:cubicBezTo>
                    <a:pt x="556" y="204"/>
                    <a:pt x="556" y="156"/>
                    <a:pt x="560" y="156"/>
                  </a:cubicBezTo>
                  <a:cubicBezTo>
                    <a:pt x="564" y="156"/>
                    <a:pt x="616" y="148"/>
                    <a:pt x="616" y="148"/>
                  </a:cubicBezTo>
                  <a:cubicBezTo>
                    <a:pt x="616" y="148"/>
                    <a:pt x="600" y="92"/>
                    <a:pt x="600" y="88"/>
                  </a:cubicBezTo>
                  <a:cubicBezTo>
                    <a:pt x="600" y="84"/>
                    <a:pt x="608" y="4"/>
                    <a:pt x="608" y="4"/>
                  </a:cubicBezTo>
                  <a:cubicBezTo>
                    <a:pt x="656" y="0"/>
                    <a:pt x="656" y="0"/>
                    <a:pt x="656" y="0"/>
                  </a:cubicBezTo>
                  <a:cubicBezTo>
                    <a:pt x="676" y="40"/>
                    <a:pt x="676" y="40"/>
                    <a:pt x="676" y="40"/>
                  </a:cubicBezTo>
                  <a:cubicBezTo>
                    <a:pt x="676" y="40"/>
                    <a:pt x="696" y="20"/>
                    <a:pt x="700" y="20"/>
                  </a:cubicBezTo>
                  <a:cubicBezTo>
                    <a:pt x="704" y="20"/>
                    <a:pt x="756" y="72"/>
                    <a:pt x="760" y="72"/>
                  </a:cubicBezTo>
                  <a:cubicBezTo>
                    <a:pt x="764" y="72"/>
                    <a:pt x="784" y="76"/>
                    <a:pt x="784" y="76"/>
                  </a:cubicBezTo>
                  <a:cubicBezTo>
                    <a:pt x="784" y="76"/>
                    <a:pt x="788" y="124"/>
                    <a:pt x="792" y="124"/>
                  </a:cubicBezTo>
                  <a:cubicBezTo>
                    <a:pt x="816" y="124"/>
                    <a:pt x="816" y="124"/>
                    <a:pt x="816" y="124"/>
                  </a:cubicBezTo>
                  <a:cubicBezTo>
                    <a:pt x="860" y="100"/>
                    <a:pt x="860" y="100"/>
                    <a:pt x="860" y="100"/>
                  </a:cubicBezTo>
                  <a:cubicBezTo>
                    <a:pt x="987" y="103"/>
                    <a:pt x="987" y="103"/>
                    <a:pt x="987" y="103"/>
                  </a:cubicBezTo>
                  <a:cubicBezTo>
                    <a:pt x="993" y="133"/>
                    <a:pt x="993" y="133"/>
                    <a:pt x="993" y="133"/>
                  </a:cubicBezTo>
                  <a:cubicBezTo>
                    <a:pt x="1019" y="159"/>
                    <a:pt x="1019" y="159"/>
                    <a:pt x="1019" y="159"/>
                  </a:cubicBezTo>
                  <a:cubicBezTo>
                    <a:pt x="1050" y="164"/>
                    <a:pt x="1050" y="164"/>
                    <a:pt x="1050" y="164"/>
                  </a:cubicBezTo>
                  <a:cubicBezTo>
                    <a:pt x="1061" y="190"/>
                    <a:pt x="1061" y="190"/>
                    <a:pt x="1061" y="190"/>
                  </a:cubicBezTo>
                  <a:cubicBezTo>
                    <a:pt x="1055" y="216"/>
                    <a:pt x="1055" y="216"/>
                    <a:pt x="1055" y="216"/>
                  </a:cubicBezTo>
                  <a:cubicBezTo>
                    <a:pt x="1087" y="248"/>
                    <a:pt x="1087" y="248"/>
                    <a:pt x="1087" y="248"/>
                  </a:cubicBezTo>
                  <a:cubicBezTo>
                    <a:pt x="1082" y="274"/>
                    <a:pt x="1082" y="274"/>
                    <a:pt x="1082" y="274"/>
                  </a:cubicBezTo>
                  <a:cubicBezTo>
                    <a:pt x="1108" y="289"/>
                    <a:pt x="1108" y="289"/>
                    <a:pt x="1108" y="289"/>
                  </a:cubicBezTo>
                  <a:cubicBezTo>
                    <a:pt x="1108" y="367"/>
                    <a:pt x="1108" y="367"/>
                    <a:pt x="1108" y="367"/>
                  </a:cubicBezTo>
                  <a:cubicBezTo>
                    <a:pt x="1108" y="373"/>
                    <a:pt x="1092" y="394"/>
                    <a:pt x="1092" y="394"/>
                  </a:cubicBezTo>
                  <a:cubicBezTo>
                    <a:pt x="1118" y="487"/>
                    <a:pt x="1118" y="487"/>
                    <a:pt x="1118" y="487"/>
                  </a:cubicBezTo>
                  <a:cubicBezTo>
                    <a:pt x="1118" y="487"/>
                    <a:pt x="1076" y="560"/>
                    <a:pt x="1082" y="566"/>
                  </a:cubicBezTo>
                  <a:cubicBezTo>
                    <a:pt x="1087" y="571"/>
                    <a:pt x="1134" y="602"/>
                    <a:pt x="1134" y="602"/>
                  </a:cubicBezTo>
                  <a:lnTo>
                    <a:pt x="1155" y="675"/>
                  </a:lnTo>
                  <a:close/>
                </a:path>
              </a:pathLst>
            </a:custGeom>
            <a:solidFill>
              <a:sysClr val="window" lastClr="FFFFFF">
                <a:lumMod val="85000"/>
              </a:sysClr>
            </a:solidFill>
            <a:ln w="3175"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90" name="แพร่">
              <a:extLst>
                <a:ext uri="{FF2B5EF4-FFF2-40B4-BE49-F238E27FC236}">
                  <a16:creationId xmlns:a16="http://schemas.microsoft.com/office/drawing/2014/main" id="{71C761D3-E64D-4B05-BBC4-446AD9EBD17B}"/>
                </a:ext>
              </a:extLst>
            </p:cNvPr>
            <p:cNvSpPr>
              <a:spLocks/>
            </p:cNvSpPr>
            <p:nvPr/>
          </p:nvSpPr>
          <p:spPr bwMode="auto">
            <a:xfrm>
              <a:off x="2736504" y="1618856"/>
              <a:ext cx="427952" cy="424294"/>
            </a:xfrm>
            <a:custGeom>
              <a:avLst/>
              <a:gdLst>
                <a:gd name="T0" fmla="*/ 949 w 1043"/>
                <a:gd name="T1" fmla="*/ 564 h 1043"/>
                <a:gd name="T2" fmla="*/ 912 w 1043"/>
                <a:gd name="T3" fmla="*/ 652 h 1043"/>
                <a:gd name="T4" fmla="*/ 865 w 1043"/>
                <a:gd name="T5" fmla="*/ 783 h 1043"/>
                <a:gd name="T6" fmla="*/ 850 w 1043"/>
                <a:gd name="T7" fmla="*/ 866 h 1043"/>
                <a:gd name="T8" fmla="*/ 772 w 1043"/>
                <a:gd name="T9" fmla="*/ 814 h 1043"/>
                <a:gd name="T10" fmla="*/ 620 w 1043"/>
                <a:gd name="T11" fmla="*/ 918 h 1043"/>
                <a:gd name="T12" fmla="*/ 614 w 1043"/>
                <a:gd name="T13" fmla="*/ 917 h 1043"/>
                <a:gd name="T14" fmla="*/ 609 w 1043"/>
                <a:gd name="T15" fmla="*/ 915 h 1043"/>
                <a:gd name="T16" fmla="*/ 604 w 1043"/>
                <a:gd name="T17" fmla="*/ 914 h 1043"/>
                <a:gd name="T18" fmla="*/ 595 w 1043"/>
                <a:gd name="T19" fmla="*/ 910 h 1043"/>
                <a:gd name="T20" fmla="*/ 593 w 1043"/>
                <a:gd name="T21" fmla="*/ 909 h 1043"/>
                <a:gd name="T22" fmla="*/ 591 w 1043"/>
                <a:gd name="T23" fmla="*/ 909 h 1043"/>
                <a:gd name="T24" fmla="*/ 589 w 1043"/>
                <a:gd name="T25" fmla="*/ 908 h 1043"/>
                <a:gd name="T26" fmla="*/ 553 w 1043"/>
                <a:gd name="T27" fmla="*/ 913 h 1043"/>
                <a:gd name="T28" fmla="*/ 532 w 1043"/>
                <a:gd name="T29" fmla="*/ 960 h 1043"/>
                <a:gd name="T30" fmla="*/ 493 w 1043"/>
                <a:gd name="T31" fmla="*/ 966 h 1043"/>
                <a:gd name="T32" fmla="*/ 391 w 1043"/>
                <a:gd name="T33" fmla="*/ 944 h 1043"/>
                <a:gd name="T34" fmla="*/ 271 w 1043"/>
                <a:gd name="T35" fmla="*/ 955 h 1043"/>
                <a:gd name="T36" fmla="*/ 151 w 1043"/>
                <a:gd name="T37" fmla="*/ 950 h 1043"/>
                <a:gd name="T38" fmla="*/ 88 w 1043"/>
                <a:gd name="T39" fmla="*/ 1021 h 1043"/>
                <a:gd name="T40" fmla="*/ 15 w 1043"/>
                <a:gd name="T41" fmla="*/ 1043 h 1043"/>
                <a:gd name="T42" fmla="*/ 0 w 1043"/>
                <a:gd name="T43" fmla="*/ 965 h 1043"/>
                <a:gd name="T44" fmla="*/ 104 w 1043"/>
                <a:gd name="T45" fmla="*/ 845 h 1043"/>
                <a:gd name="T46" fmla="*/ 193 w 1043"/>
                <a:gd name="T47" fmla="*/ 736 h 1043"/>
                <a:gd name="T48" fmla="*/ 292 w 1043"/>
                <a:gd name="T49" fmla="*/ 720 h 1043"/>
                <a:gd name="T50" fmla="*/ 386 w 1043"/>
                <a:gd name="T51" fmla="*/ 569 h 1043"/>
                <a:gd name="T52" fmla="*/ 479 w 1043"/>
                <a:gd name="T53" fmla="*/ 501 h 1043"/>
                <a:gd name="T54" fmla="*/ 573 w 1043"/>
                <a:gd name="T55" fmla="*/ 386 h 1043"/>
                <a:gd name="T56" fmla="*/ 594 w 1043"/>
                <a:gd name="T57" fmla="*/ 324 h 1043"/>
                <a:gd name="T58" fmla="*/ 662 w 1043"/>
                <a:gd name="T59" fmla="*/ 235 h 1043"/>
                <a:gd name="T60" fmla="*/ 646 w 1043"/>
                <a:gd name="T61" fmla="*/ 172 h 1043"/>
                <a:gd name="T62" fmla="*/ 646 w 1043"/>
                <a:gd name="T63" fmla="*/ 84 h 1043"/>
                <a:gd name="T64" fmla="*/ 664 w 1043"/>
                <a:gd name="T65" fmla="*/ 15 h 1043"/>
                <a:gd name="T66" fmla="*/ 709 w 1043"/>
                <a:gd name="T67" fmla="*/ 0 h 1043"/>
                <a:gd name="T68" fmla="*/ 730 w 1043"/>
                <a:gd name="T69" fmla="*/ 21 h 1043"/>
                <a:gd name="T70" fmla="*/ 813 w 1043"/>
                <a:gd name="T71" fmla="*/ 11 h 1043"/>
                <a:gd name="T72" fmla="*/ 857 w 1043"/>
                <a:gd name="T73" fmla="*/ 18 h 1043"/>
                <a:gd name="T74" fmla="*/ 865 w 1043"/>
                <a:gd name="T75" fmla="*/ 136 h 1043"/>
                <a:gd name="T76" fmla="*/ 881 w 1043"/>
                <a:gd name="T77" fmla="*/ 225 h 1043"/>
                <a:gd name="T78" fmla="*/ 912 w 1043"/>
                <a:gd name="T79" fmla="*/ 324 h 1043"/>
                <a:gd name="T80" fmla="*/ 1006 w 1043"/>
                <a:gd name="T81" fmla="*/ 324 h 1043"/>
                <a:gd name="T82" fmla="*/ 1043 w 1043"/>
                <a:gd name="T83" fmla="*/ 381 h 1043"/>
                <a:gd name="T84" fmla="*/ 991 w 1043"/>
                <a:gd name="T85" fmla="*/ 50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3" h="1043">
                  <a:moveTo>
                    <a:pt x="991" y="501"/>
                  </a:moveTo>
                  <a:cubicBezTo>
                    <a:pt x="949" y="564"/>
                    <a:pt x="949" y="564"/>
                    <a:pt x="949" y="564"/>
                  </a:cubicBezTo>
                  <a:cubicBezTo>
                    <a:pt x="959" y="616"/>
                    <a:pt x="959" y="616"/>
                    <a:pt x="959" y="616"/>
                  </a:cubicBezTo>
                  <a:cubicBezTo>
                    <a:pt x="912" y="652"/>
                    <a:pt x="912" y="652"/>
                    <a:pt x="912" y="652"/>
                  </a:cubicBezTo>
                  <a:cubicBezTo>
                    <a:pt x="918" y="754"/>
                    <a:pt x="918" y="754"/>
                    <a:pt x="918" y="754"/>
                  </a:cubicBezTo>
                  <a:cubicBezTo>
                    <a:pt x="865" y="783"/>
                    <a:pt x="865" y="783"/>
                    <a:pt x="865" y="783"/>
                  </a:cubicBezTo>
                  <a:cubicBezTo>
                    <a:pt x="881" y="840"/>
                    <a:pt x="881" y="840"/>
                    <a:pt x="881" y="840"/>
                  </a:cubicBezTo>
                  <a:cubicBezTo>
                    <a:pt x="850" y="866"/>
                    <a:pt x="850" y="866"/>
                    <a:pt x="850" y="866"/>
                  </a:cubicBezTo>
                  <a:cubicBezTo>
                    <a:pt x="808" y="804"/>
                    <a:pt x="808" y="804"/>
                    <a:pt x="808" y="804"/>
                  </a:cubicBezTo>
                  <a:cubicBezTo>
                    <a:pt x="772" y="814"/>
                    <a:pt x="772" y="814"/>
                    <a:pt x="772" y="814"/>
                  </a:cubicBezTo>
                  <a:cubicBezTo>
                    <a:pt x="678" y="897"/>
                    <a:pt x="678" y="897"/>
                    <a:pt x="678" y="897"/>
                  </a:cubicBezTo>
                  <a:cubicBezTo>
                    <a:pt x="678" y="897"/>
                    <a:pt x="626" y="918"/>
                    <a:pt x="620" y="918"/>
                  </a:cubicBezTo>
                  <a:cubicBezTo>
                    <a:pt x="619" y="918"/>
                    <a:pt x="618" y="918"/>
                    <a:pt x="616" y="917"/>
                  </a:cubicBezTo>
                  <a:cubicBezTo>
                    <a:pt x="614" y="917"/>
                    <a:pt x="614" y="917"/>
                    <a:pt x="614" y="917"/>
                  </a:cubicBezTo>
                  <a:cubicBezTo>
                    <a:pt x="613" y="917"/>
                    <a:pt x="612" y="916"/>
                    <a:pt x="611" y="916"/>
                  </a:cubicBezTo>
                  <a:cubicBezTo>
                    <a:pt x="611" y="916"/>
                    <a:pt x="610" y="916"/>
                    <a:pt x="609" y="915"/>
                  </a:cubicBezTo>
                  <a:cubicBezTo>
                    <a:pt x="609" y="915"/>
                    <a:pt x="608" y="915"/>
                    <a:pt x="607" y="914"/>
                  </a:cubicBezTo>
                  <a:cubicBezTo>
                    <a:pt x="606" y="914"/>
                    <a:pt x="605" y="914"/>
                    <a:pt x="604" y="914"/>
                  </a:cubicBezTo>
                  <a:cubicBezTo>
                    <a:pt x="604" y="913"/>
                    <a:pt x="603" y="913"/>
                    <a:pt x="603" y="913"/>
                  </a:cubicBezTo>
                  <a:cubicBezTo>
                    <a:pt x="600" y="912"/>
                    <a:pt x="597" y="911"/>
                    <a:pt x="595" y="910"/>
                  </a:cubicBezTo>
                  <a:cubicBezTo>
                    <a:pt x="595" y="910"/>
                    <a:pt x="594" y="910"/>
                    <a:pt x="594" y="910"/>
                  </a:cubicBezTo>
                  <a:cubicBezTo>
                    <a:pt x="594" y="910"/>
                    <a:pt x="593" y="909"/>
                    <a:pt x="593" y="909"/>
                  </a:cubicBezTo>
                  <a:cubicBezTo>
                    <a:pt x="592" y="909"/>
                    <a:pt x="592" y="909"/>
                    <a:pt x="592" y="909"/>
                  </a:cubicBezTo>
                  <a:cubicBezTo>
                    <a:pt x="591" y="909"/>
                    <a:pt x="591" y="909"/>
                    <a:pt x="591" y="909"/>
                  </a:cubicBezTo>
                  <a:cubicBezTo>
                    <a:pt x="590" y="908"/>
                    <a:pt x="590" y="908"/>
                    <a:pt x="589" y="908"/>
                  </a:cubicBezTo>
                  <a:cubicBezTo>
                    <a:pt x="589" y="908"/>
                    <a:pt x="589" y="908"/>
                    <a:pt x="589" y="908"/>
                  </a:cubicBezTo>
                  <a:cubicBezTo>
                    <a:pt x="589" y="908"/>
                    <a:pt x="589" y="908"/>
                    <a:pt x="589" y="908"/>
                  </a:cubicBezTo>
                  <a:cubicBezTo>
                    <a:pt x="553" y="913"/>
                    <a:pt x="553" y="913"/>
                    <a:pt x="553" y="913"/>
                  </a:cubicBezTo>
                  <a:cubicBezTo>
                    <a:pt x="553" y="944"/>
                    <a:pt x="553" y="944"/>
                    <a:pt x="553" y="944"/>
                  </a:cubicBezTo>
                  <a:cubicBezTo>
                    <a:pt x="532" y="960"/>
                    <a:pt x="532" y="960"/>
                    <a:pt x="532" y="960"/>
                  </a:cubicBezTo>
                  <a:cubicBezTo>
                    <a:pt x="495" y="960"/>
                    <a:pt x="495" y="960"/>
                    <a:pt x="495" y="960"/>
                  </a:cubicBezTo>
                  <a:cubicBezTo>
                    <a:pt x="493" y="966"/>
                    <a:pt x="493" y="966"/>
                    <a:pt x="493" y="966"/>
                  </a:cubicBezTo>
                  <a:cubicBezTo>
                    <a:pt x="469" y="950"/>
                    <a:pt x="469" y="950"/>
                    <a:pt x="469" y="950"/>
                  </a:cubicBezTo>
                  <a:cubicBezTo>
                    <a:pt x="391" y="944"/>
                    <a:pt x="391" y="944"/>
                    <a:pt x="391" y="944"/>
                  </a:cubicBezTo>
                  <a:cubicBezTo>
                    <a:pt x="307" y="1023"/>
                    <a:pt x="307" y="1023"/>
                    <a:pt x="307" y="1023"/>
                  </a:cubicBezTo>
                  <a:cubicBezTo>
                    <a:pt x="271" y="955"/>
                    <a:pt x="271" y="955"/>
                    <a:pt x="271" y="955"/>
                  </a:cubicBezTo>
                  <a:cubicBezTo>
                    <a:pt x="208" y="934"/>
                    <a:pt x="208" y="934"/>
                    <a:pt x="208" y="934"/>
                  </a:cubicBezTo>
                  <a:cubicBezTo>
                    <a:pt x="151" y="950"/>
                    <a:pt x="151" y="950"/>
                    <a:pt x="151" y="950"/>
                  </a:cubicBezTo>
                  <a:cubicBezTo>
                    <a:pt x="88" y="1021"/>
                    <a:pt x="88" y="1021"/>
                    <a:pt x="88" y="1021"/>
                  </a:cubicBezTo>
                  <a:cubicBezTo>
                    <a:pt x="88" y="1021"/>
                    <a:pt x="88" y="1021"/>
                    <a:pt x="88" y="1021"/>
                  </a:cubicBezTo>
                  <a:cubicBezTo>
                    <a:pt x="73" y="1038"/>
                    <a:pt x="73" y="1038"/>
                    <a:pt x="73" y="1038"/>
                  </a:cubicBezTo>
                  <a:cubicBezTo>
                    <a:pt x="15" y="1043"/>
                    <a:pt x="15" y="1043"/>
                    <a:pt x="15" y="1043"/>
                  </a:cubicBezTo>
                  <a:cubicBezTo>
                    <a:pt x="9" y="1013"/>
                    <a:pt x="9" y="1013"/>
                    <a:pt x="9" y="1013"/>
                  </a:cubicBezTo>
                  <a:cubicBezTo>
                    <a:pt x="0" y="965"/>
                    <a:pt x="0" y="965"/>
                    <a:pt x="0" y="965"/>
                  </a:cubicBezTo>
                  <a:cubicBezTo>
                    <a:pt x="0" y="965"/>
                    <a:pt x="99" y="866"/>
                    <a:pt x="99" y="861"/>
                  </a:cubicBezTo>
                  <a:cubicBezTo>
                    <a:pt x="99" y="856"/>
                    <a:pt x="104" y="845"/>
                    <a:pt x="104" y="845"/>
                  </a:cubicBezTo>
                  <a:cubicBezTo>
                    <a:pt x="198" y="767"/>
                    <a:pt x="198" y="767"/>
                    <a:pt x="198" y="767"/>
                  </a:cubicBezTo>
                  <a:cubicBezTo>
                    <a:pt x="193" y="736"/>
                    <a:pt x="193" y="736"/>
                    <a:pt x="193" y="736"/>
                  </a:cubicBezTo>
                  <a:cubicBezTo>
                    <a:pt x="224" y="715"/>
                    <a:pt x="224" y="715"/>
                    <a:pt x="224" y="715"/>
                  </a:cubicBezTo>
                  <a:cubicBezTo>
                    <a:pt x="292" y="720"/>
                    <a:pt x="292" y="720"/>
                    <a:pt x="292" y="720"/>
                  </a:cubicBezTo>
                  <a:cubicBezTo>
                    <a:pt x="323" y="684"/>
                    <a:pt x="323" y="684"/>
                    <a:pt x="323" y="684"/>
                  </a:cubicBezTo>
                  <a:cubicBezTo>
                    <a:pt x="386" y="569"/>
                    <a:pt x="386" y="569"/>
                    <a:pt x="386" y="569"/>
                  </a:cubicBezTo>
                  <a:cubicBezTo>
                    <a:pt x="448" y="501"/>
                    <a:pt x="448" y="501"/>
                    <a:pt x="448" y="501"/>
                  </a:cubicBezTo>
                  <a:cubicBezTo>
                    <a:pt x="479" y="501"/>
                    <a:pt x="479" y="501"/>
                    <a:pt x="479" y="501"/>
                  </a:cubicBezTo>
                  <a:cubicBezTo>
                    <a:pt x="521" y="412"/>
                    <a:pt x="521" y="412"/>
                    <a:pt x="521" y="412"/>
                  </a:cubicBezTo>
                  <a:cubicBezTo>
                    <a:pt x="573" y="386"/>
                    <a:pt x="573" y="386"/>
                    <a:pt x="573" y="386"/>
                  </a:cubicBezTo>
                  <a:cubicBezTo>
                    <a:pt x="573" y="345"/>
                    <a:pt x="573" y="345"/>
                    <a:pt x="573" y="345"/>
                  </a:cubicBezTo>
                  <a:cubicBezTo>
                    <a:pt x="594" y="324"/>
                    <a:pt x="594" y="324"/>
                    <a:pt x="594" y="324"/>
                  </a:cubicBezTo>
                  <a:cubicBezTo>
                    <a:pt x="610" y="245"/>
                    <a:pt x="610" y="245"/>
                    <a:pt x="610" y="245"/>
                  </a:cubicBezTo>
                  <a:cubicBezTo>
                    <a:pt x="662" y="235"/>
                    <a:pt x="662" y="235"/>
                    <a:pt x="662" y="235"/>
                  </a:cubicBezTo>
                  <a:cubicBezTo>
                    <a:pt x="662" y="199"/>
                    <a:pt x="662" y="199"/>
                    <a:pt x="662" y="199"/>
                  </a:cubicBezTo>
                  <a:cubicBezTo>
                    <a:pt x="646" y="172"/>
                    <a:pt x="646" y="172"/>
                    <a:pt x="646" y="172"/>
                  </a:cubicBezTo>
                  <a:cubicBezTo>
                    <a:pt x="662" y="141"/>
                    <a:pt x="662" y="141"/>
                    <a:pt x="662" y="141"/>
                  </a:cubicBezTo>
                  <a:cubicBezTo>
                    <a:pt x="646" y="84"/>
                    <a:pt x="646" y="84"/>
                    <a:pt x="646" y="84"/>
                  </a:cubicBezTo>
                  <a:cubicBezTo>
                    <a:pt x="662" y="47"/>
                    <a:pt x="662" y="47"/>
                    <a:pt x="662" y="47"/>
                  </a:cubicBezTo>
                  <a:cubicBezTo>
                    <a:pt x="664" y="15"/>
                    <a:pt x="664" y="15"/>
                    <a:pt x="664" y="15"/>
                  </a:cubicBezTo>
                  <a:cubicBezTo>
                    <a:pt x="683" y="0"/>
                    <a:pt x="683" y="0"/>
                    <a:pt x="683" y="0"/>
                  </a:cubicBezTo>
                  <a:cubicBezTo>
                    <a:pt x="709" y="0"/>
                    <a:pt x="709" y="0"/>
                    <a:pt x="709" y="0"/>
                  </a:cubicBezTo>
                  <a:cubicBezTo>
                    <a:pt x="721" y="13"/>
                    <a:pt x="721" y="13"/>
                    <a:pt x="721" y="13"/>
                  </a:cubicBezTo>
                  <a:cubicBezTo>
                    <a:pt x="730" y="21"/>
                    <a:pt x="730" y="21"/>
                    <a:pt x="730" y="21"/>
                  </a:cubicBezTo>
                  <a:cubicBezTo>
                    <a:pt x="756" y="0"/>
                    <a:pt x="756" y="0"/>
                    <a:pt x="756" y="0"/>
                  </a:cubicBezTo>
                  <a:cubicBezTo>
                    <a:pt x="813" y="11"/>
                    <a:pt x="813" y="11"/>
                    <a:pt x="813" y="11"/>
                  </a:cubicBezTo>
                  <a:cubicBezTo>
                    <a:pt x="813" y="11"/>
                    <a:pt x="850" y="26"/>
                    <a:pt x="855" y="21"/>
                  </a:cubicBezTo>
                  <a:cubicBezTo>
                    <a:pt x="856" y="21"/>
                    <a:pt x="856" y="20"/>
                    <a:pt x="857" y="18"/>
                  </a:cubicBezTo>
                  <a:cubicBezTo>
                    <a:pt x="902" y="89"/>
                    <a:pt x="902" y="89"/>
                    <a:pt x="902" y="89"/>
                  </a:cubicBezTo>
                  <a:cubicBezTo>
                    <a:pt x="865" y="136"/>
                    <a:pt x="865" y="136"/>
                    <a:pt x="865" y="136"/>
                  </a:cubicBezTo>
                  <a:cubicBezTo>
                    <a:pt x="892" y="178"/>
                    <a:pt x="892" y="178"/>
                    <a:pt x="892" y="178"/>
                  </a:cubicBezTo>
                  <a:cubicBezTo>
                    <a:pt x="881" y="225"/>
                    <a:pt x="881" y="225"/>
                    <a:pt x="881" y="225"/>
                  </a:cubicBezTo>
                  <a:cubicBezTo>
                    <a:pt x="912" y="272"/>
                    <a:pt x="912" y="272"/>
                    <a:pt x="912" y="272"/>
                  </a:cubicBezTo>
                  <a:cubicBezTo>
                    <a:pt x="912" y="324"/>
                    <a:pt x="912" y="324"/>
                    <a:pt x="912" y="324"/>
                  </a:cubicBezTo>
                  <a:cubicBezTo>
                    <a:pt x="954" y="308"/>
                    <a:pt x="954" y="308"/>
                    <a:pt x="954" y="308"/>
                  </a:cubicBezTo>
                  <a:cubicBezTo>
                    <a:pt x="954" y="308"/>
                    <a:pt x="996" y="324"/>
                    <a:pt x="1006" y="324"/>
                  </a:cubicBezTo>
                  <a:cubicBezTo>
                    <a:pt x="1017" y="324"/>
                    <a:pt x="1038" y="308"/>
                    <a:pt x="1038" y="308"/>
                  </a:cubicBezTo>
                  <a:cubicBezTo>
                    <a:pt x="1043" y="381"/>
                    <a:pt x="1043" y="381"/>
                    <a:pt x="1043" y="381"/>
                  </a:cubicBezTo>
                  <a:cubicBezTo>
                    <a:pt x="980" y="449"/>
                    <a:pt x="980" y="449"/>
                    <a:pt x="980" y="449"/>
                  </a:cubicBezTo>
                  <a:lnTo>
                    <a:pt x="991" y="501"/>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91" name="พะเยา">
              <a:extLst>
                <a:ext uri="{FF2B5EF4-FFF2-40B4-BE49-F238E27FC236}">
                  <a16:creationId xmlns:a16="http://schemas.microsoft.com/office/drawing/2014/main" id="{114D5B7B-21C8-47E7-AEC2-11B66B88CBA2}"/>
                </a:ext>
              </a:extLst>
            </p:cNvPr>
            <p:cNvSpPr>
              <a:spLocks/>
            </p:cNvSpPr>
            <p:nvPr/>
          </p:nvSpPr>
          <p:spPr bwMode="auto">
            <a:xfrm>
              <a:off x="2853551" y="1273203"/>
              <a:ext cx="340167" cy="354798"/>
            </a:xfrm>
            <a:custGeom>
              <a:avLst/>
              <a:gdLst>
                <a:gd name="T0" fmla="*/ 820 w 831"/>
                <a:gd name="T1" fmla="*/ 653 h 872"/>
                <a:gd name="T2" fmla="*/ 721 w 831"/>
                <a:gd name="T3" fmla="*/ 632 h 872"/>
                <a:gd name="T4" fmla="*/ 716 w 831"/>
                <a:gd name="T5" fmla="*/ 700 h 872"/>
                <a:gd name="T6" fmla="*/ 648 w 831"/>
                <a:gd name="T7" fmla="*/ 747 h 872"/>
                <a:gd name="T8" fmla="*/ 601 w 831"/>
                <a:gd name="T9" fmla="*/ 784 h 872"/>
                <a:gd name="T10" fmla="*/ 600 w 831"/>
                <a:gd name="T11" fmla="*/ 812 h 872"/>
                <a:gd name="T12" fmla="*/ 570 w 831"/>
                <a:gd name="T13" fmla="*/ 867 h 872"/>
                <a:gd name="T14" fmla="*/ 471 w 831"/>
                <a:gd name="T15" fmla="*/ 846 h 872"/>
                <a:gd name="T16" fmla="*/ 436 w 831"/>
                <a:gd name="T17" fmla="*/ 859 h 872"/>
                <a:gd name="T18" fmla="*/ 398 w 831"/>
                <a:gd name="T19" fmla="*/ 846 h 872"/>
                <a:gd name="T20" fmla="*/ 372 w 831"/>
                <a:gd name="T21" fmla="*/ 867 h 872"/>
                <a:gd name="T22" fmla="*/ 330 w 831"/>
                <a:gd name="T23" fmla="*/ 815 h 872"/>
                <a:gd name="T24" fmla="*/ 278 w 831"/>
                <a:gd name="T25" fmla="*/ 779 h 872"/>
                <a:gd name="T26" fmla="*/ 174 w 831"/>
                <a:gd name="T27" fmla="*/ 685 h 872"/>
                <a:gd name="T28" fmla="*/ 111 w 831"/>
                <a:gd name="T29" fmla="*/ 627 h 872"/>
                <a:gd name="T30" fmla="*/ 59 w 831"/>
                <a:gd name="T31" fmla="*/ 549 h 872"/>
                <a:gd name="T32" fmla="*/ 7 w 831"/>
                <a:gd name="T33" fmla="*/ 439 h 872"/>
                <a:gd name="T34" fmla="*/ 0 w 831"/>
                <a:gd name="T35" fmla="*/ 330 h 872"/>
                <a:gd name="T36" fmla="*/ 7 w 831"/>
                <a:gd name="T37" fmla="*/ 293 h 872"/>
                <a:gd name="T38" fmla="*/ 75 w 831"/>
                <a:gd name="T39" fmla="*/ 267 h 872"/>
                <a:gd name="T40" fmla="*/ 121 w 831"/>
                <a:gd name="T41" fmla="*/ 264 h 872"/>
                <a:gd name="T42" fmla="*/ 137 w 831"/>
                <a:gd name="T43" fmla="*/ 267 h 872"/>
                <a:gd name="T44" fmla="*/ 199 w 831"/>
                <a:gd name="T45" fmla="*/ 298 h 872"/>
                <a:gd name="T46" fmla="*/ 200 w 831"/>
                <a:gd name="T47" fmla="*/ 298 h 872"/>
                <a:gd name="T48" fmla="*/ 241 w 831"/>
                <a:gd name="T49" fmla="*/ 278 h 872"/>
                <a:gd name="T50" fmla="*/ 299 w 831"/>
                <a:gd name="T51" fmla="*/ 273 h 872"/>
                <a:gd name="T52" fmla="*/ 346 w 831"/>
                <a:gd name="T53" fmla="*/ 173 h 872"/>
                <a:gd name="T54" fmla="*/ 424 w 831"/>
                <a:gd name="T55" fmla="*/ 111 h 872"/>
                <a:gd name="T56" fmla="*/ 487 w 831"/>
                <a:gd name="T57" fmla="*/ 111 h 872"/>
                <a:gd name="T58" fmla="*/ 554 w 831"/>
                <a:gd name="T59" fmla="*/ 85 h 872"/>
                <a:gd name="T60" fmla="*/ 575 w 831"/>
                <a:gd name="T61" fmla="*/ 27 h 872"/>
                <a:gd name="T62" fmla="*/ 645 w 831"/>
                <a:gd name="T63" fmla="*/ 0 h 872"/>
                <a:gd name="T64" fmla="*/ 666 w 831"/>
                <a:gd name="T65" fmla="*/ 14 h 872"/>
                <a:gd name="T66" fmla="*/ 646 w 831"/>
                <a:gd name="T67" fmla="*/ 54 h 872"/>
                <a:gd name="T68" fmla="*/ 674 w 831"/>
                <a:gd name="T69" fmla="*/ 98 h 872"/>
                <a:gd name="T70" fmla="*/ 706 w 831"/>
                <a:gd name="T71" fmla="*/ 174 h 872"/>
                <a:gd name="T72" fmla="*/ 778 w 831"/>
                <a:gd name="T73" fmla="*/ 214 h 872"/>
                <a:gd name="T74" fmla="*/ 800 w 831"/>
                <a:gd name="T75" fmla="*/ 241 h 872"/>
                <a:gd name="T76" fmla="*/ 768 w 831"/>
                <a:gd name="T77" fmla="*/ 278 h 872"/>
                <a:gd name="T78" fmla="*/ 706 w 831"/>
                <a:gd name="T79" fmla="*/ 340 h 872"/>
                <a:gd name="T80" fmla="*/ 768 w 831"/>
                <a:gd name="T81" fmla="*/ 366 h 872"/>
                <a:gd name="T82" fmla="*/ 810 w 831"/>
                <a:gd name="T83" fmla="*/ 377 h 872"/>
                <a:gd name="T84" fmla="*/ 800 w 831"/>
                <a:gd name="T85" fmla="*/ 445 h 872"/>
                <a:gd name="T86" fmla="*/ 831 w 831"/>
                <a:gd name="T87" fmla="*/ 575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1" h="872">
                  <a:moveTo>
                    <a:pt x="784" y="596"/>
                  </a:moveTo>
                  <a:cubicBezTo>
                    <a:pt x="820" y="653"/>
                    <a:pt x="820" y="653"/>
                    <a:pt x="820" y="653"/>
                  </a:cubicBezTo>
                  <a:cubicBezTo>
                    <a:pt x="789" y="653"/>
                    <a:pt x="789" y="653"/>
                    <a:pt x="789" y="653"/>
                  </a:cubicBezTo>
                  <a:cubicBezTo>
                    <a:pt x="721" y="632"/>
                    <a:pt x="721" y="632"/>
                    <a:pt x="721" y="632"/>
                  </a:cubicBezTo>
                  <a:cubicBezTo>
                    <a:pt x="721" y="632"/>
                    <a:pt x="669" y="659"/>
                    <a:pt x="680" y="664"/>
                  </a:cubicBezTo>
                  <a:cubicBezTo>
                    <a:pt x="690" y="669"/>
                    <a:pt x="716" y="700"/>
                    <a:pt x="716" y="700"/>
                  </a:cubicBezTo>
                  <a:cubicBezTo>
                    <a:pt x="690" y="737"/>
                    <a:pt x="690" y="737"/>
                    <a:pt x="690" y="737"/>
                  </a:cubicBezTo>
                  <a:cubicBezTo>
                    <a:pt x="648" y="747"/>
                    <a:pt x="648" y="747"/>
                    <a:pt x="648" y="747"/>
                  </a:cubicBezTo>
                  <a:cubicBezTo>
                    <a:pt x="627" y="742"/>
                    <a:pt x="627" y="742"/>
                    <a:pt x="627" y="742"/>
                  </a:cubicBezTo>
                  <a:cubicBezTo>
                    <a:pt x="601" y="784"/>
                    <a:pt x="601" y="784"/>
                    <a:pt x="601" y="784"/>
                  </a:cubicBezTo>
                  <a:cubicBezTo>
                    <a:pt x="601" y="810"/>
                    <a:pt x="601" y="810"/>
                    <a:pt x="601" y="810"/>
                  </a:cubicBezTo>
                  <a:cubicBezTo>
                    <a:pt x="600" y="812"/>
                    <a:pt x="600" y="812"/>
                    <a:pt x="600" y="812"/>
                  </a:cubicBezTo>
                  <a:cubicBezTo>
                    <a:pt x="596" y="821"/>
                    <a:pt x="579" y="854"/>
                    <a:pt x="572" y="864"/>
                  </a:cubicBezTo>
                  <a:cubicBezTo>
                    <a:pt x="571" y="866"/>
                    <a:pt x="571" y="867"/>
                    <a:pt x="570" y="867"/>
                  </a:cubicBezTo>
                  <a:cubicBezTo>
                    <a:pt x="565" y="872"/>
                    <a:pt x="528" y="857"/>
                    <a:pt x="528" y="857"/>
                  </a:cubicBezTo>
                  <a:cubicBezTo>
                    <a:pt x="471" y="846"/>
                    <a:pt x="471" y="846"/>
                    <a:pt x="471" y="846"/>
                  </a:cubicBezTo>
                  <a:cubicBezTo>
                    <a:pt x="445" y="867"/>
                    <a:pt x="445" y="867"/>
                    <a:pt x="445" y="867"/>
                  </a:cubicBezTo>
                  <a:cubicBezTo>
                    <a:pt x="436" y="859"/>
                    <a:pt x="436" y="859"/>
                    <a:pt x="436" y="859"/>
                  </a:cubicBezTo>
                  <a:cubicBezTo>
                    <a:pt x="424" y="846"/>
                    <a:pt x="424" y="846"/>
                    <a:pt x="424" y="846"/>
                  </a:cubicBezTo>
                  <a:cubicBezTo>
                    <a:pt x="398" y="846"/>
                    <a:pt x="398" y="846"/>
                    <a:pt x="398" y="846"/>
                  </a:cubicBezTo>
                  <a:cubicBezTo>
                    <a:pt x="379" y="861"/>
                    <a:pt x="379" y="861"/>
                    <a:pt x="379" y="861"/>
                  </a:cubicBezTo>
                  <a:cubicBezTo>
                    <a:pt x="372" y="867"/>
                    <a:pt x="372" y="867"/>
                    <a:pt x="372" y="867"/>
                  </a:cubicBezTo>
                  <a:cubicBezTo>
                    <a:pt x="330" y="846"/>
                    <a:pt x="330" y="846"/>
                    <a:pt x="330" y="846"/>
                  </a:cubicBezTo>
                  <a:cubicBezTo>
                    <a:pt x="330" y="815"/>
                    <a:pt x="330" y="815"/>
                    <a:pt x="330" y="815"/>
                  </a:cubicBezTo>
                  <a:cubicBezTo>
                    <a:pt x="309" y="784"/>
                    <a:pt x="309" y="784"/>
                    <a:pt x="309" y="784"/>
                  </a:cubicBezTo>
                  <a:cubicBezTo>
                    <a:pt x="278" y="779"/>
                    <a:pt x="278" y="779"/>
                    <a:pt x="278" y="779"/>
                  </a:cubicBezTo>
                  <a:cubicBezTo>
                    <a:pt x="210" y="705"/>
                    <a:pt x="210" y="705"/>
                    <a:pt x="210" y="705"/>
                  </a:cubicBezTo>
                  <a:cubicBezTo>
                    <a:pt x="174" y="685"/>
                    <a:pt x="174" y="685"/>
                    <a:pt x="174" y="685"/>
                  </a:cubicBezTo>
                  <a:cubicBezTo>
                    <a:pt x="127" y="679"/>
                    <a:pt x="127" y="679"/>
                    <a:pt x="127" y="679"/>
                  </a:cubicBezTo>
                  <a:cubicBezTo>
                    <a:pt x="111" y="627"/>
                    <a:pt x="111" y="627"/>
                    <a:pt x="111" y="627"/>
                  </a:cubicBezTo>
                  <a:cubicBezTo>
                    <a:pt x="75" y="622"/>
                    <a:pt x="75" y="622"/>
                    <a:pt x="75" y="622"/>
                  </a:cubicBezTo>
                  <a:cubicBezTo>
                    <a:pt x="59" y="549"/>
                    <a:pt x="59" y="549"/>
                    <a:pt x="59" y="549"/>
                  </a:cubicBezTo>
                  <a:cubicBezTo>
                    <a:pt x="33" y="523"/>
                    <a:pt x="33" y="523"/>
                    <a:pt x="33" y="523"/>
                  </a:cubicBezTo>
                  <a:cubicBezTo>
                    <a:pt x="7" y="439"/>
                    <a:pt x="7" y="439"/>
                    <a:pt x="7" y="439"/>
                  </a:cubicBezTo>
                  <a:cubicBezTo>
                    <a:pt x="7" y="403"/>
                    <a:pt x="7" y="403"/>
                    <a:pt x="7" y="403"/>
                  </a:cubicBezTo>
                  <a:cubicBezTo>
                    <a:pt x="0" y="330"/>
                    <a:pt x="0" y="330"/>
                    <a:pt x="0" y="330"/>
                  </a:cubicBezTo>
                  <a:cubicBezTo>
                    <a:pt x="7" y="330"/>
                    <a:pt x="7" y="330"/>
                    <a:pt x="7" y="330"/>
                  </a:cubicBezTo>
                  <a:cubicBezTo>
                    <a:pt x="7" y="293"/>
                    <a:pt x="7" y="293"/>
                    <a:pt x="7" y="293"/>
                  </a:cubicBezTo>
                  <a:cubicBezTo>
                    <a:pt x="33" y="288"/>
                    <a:pt x="33" y="288"/>
                    <a:pt x="33" y="288"/>
                  </a:cubicBezTo>
                  <a:cubicBezTo>
                    <a:pt x="75" y="267"/>
                    <a:pt x="75" y="267"/>
                    <a:pt x="75" y="267"/>
                  </a:cubicBezTo>
                  <a:cubicBezTo>
                    <a:pt x="90" y="257"/>
                    <a:pt x="90" y="257"/>
                    <a:pt x="90" y="257"/>
                  </a:cubicBezTo>
                  <a:cubicBezTo>
                    <a:pt x="121" y="264"/>
                    <a:pt x="121" y="264"/>
                    <a:pt x="121" y="264"/>
                  </a:cubicBezTo>
                  <a:cubicBezTo>
                    <a:pt x="121" y="264"/>
                    <a:pt x="121" y="264"/>
                    <a:pt x="121" y="264"/>
                  </a:cubicBezTo>
                  <a:cubicBezTo>
                    <a:pt x="137" y="267"/>
                    <a:pt x="137" y="267"/>
                    <a:pt x="137" y="267"/>
                  </a:cubicBezTo>
                  <a:cubicBezTo>
                    <a:pt x="163" y="252"/>
                    <a:pt x="163" y="252"/>
                    <a:pt x="163" y="252"/>
                  </a:cubicBezTo>
                  <a:cubicBezTo>
                    <a:pt x="199" y="298"/>
                    <a:pt x="199" y="298"/>
                    <a:pt x="199" y="298"/>
                  </a:cubicBezTo>
                  <a:cubicBezTo>
                    <a:pt x="200" y="299"/>
                    <a:pt x="200" y="299"/>
                    <a:pt x="200" y="299"/>
                  </a:cubicBezTo>
                  <a:cubicBezTo>
                    <a:pt x="200" y="298"/>
                    <a:pt x="200" y="298"/>
                    <a:pt x="200" y="298"/>
                  </a:cubicBezTo>
                  <a:cubicBezTo>
                    <a:pt x="200" y="298"/>
                    <a:pt x="200" y="298"/>
                    <a:pt x="200" y="298"/>
                  </a:cubicBezTo>
                  <a:cubicBezTo>
                    <a:pt x="241" y="278"/>
                    <a:pt x="241" y="278"/>
                    <a:pt x="241" y="278"/>
                  </a:cubicBezTo>
                  <a:cubicBezTo>
                    <a:pt x="283" y="288"/>
                    <a:pt x="283" y="288"/>
                    <a:pt x="283" y="288"/>
                  </a:cubicBezTo>
                  <a:cubicBezTo>
                    <a:pt x="299" y="273"/>
                    <a:pt x="299" y="273"/>
                    <a:pt x="299" y="273"/>
                  </a:cubicBezTo>
                  <a:cubicBezTo>
                    <a:pt x="341" y="278"/>
                    <a:pt x="341" y="278"/>
                    <a:pt x="341" y="278"/>
                  </a:cubicBezTo>
                  <a:cubicBezTo>
                    <a:pt x="346" y="173"/>
                    <a:pt x="346" y="173"/>
                    <a:pt x="346" y="173"/>
                  </a:cubicBezTo>
                  <a:cubicBezTo>
                    <a:pt x="424" y="179"/>
                    <a:pt x="424" y="179"/>
                    <a:pt x="424" y="179"/>
                  </a:cubicBezTo>
                  <a:cubicBezTo>
                    <a:pt x="424" y="111"/>
                    <a:pt x="424" y="111"/>
                    <a:pt x="424" y="111"/>
                  </a:cubicBezTo>
                  <a:cubicBezTo>
                    <a:pt x="450" y="121"/>
                    <a:pt x="450" y="121"/>
                    <a:pt x="450" y="121"/>
                  </a:cubicBezTo>
                  <a:cubicBezTo>
                    <a:pt x="487" y="111"/>
                    <a:pt x="487" y="111"/>
                    <a:pt x="487" y="111"/>
                  </a:cubicBezTo>
                  <a:cubicBezTo>
                    <a:pt x="497" y="74"/>
                    <a:pt x="497" y="74"/>
                    <a:pt x="497" y="74"/>
                  </a:cubicBezTo>
                  <a:cubicBezTo>
                    <a:pt x="554" y="85"/>
                    <a:pt x="554" y="85"/>
                    <a:pt x="554" y="85"/>
                  </a:cubicBezTo>
                  <a:cubicBezTo>
                    <a:pt x="575" y="54"/>
                    <a:pt x="575" y="54"/>
                    <a:pt x="575" y="54"/>
                  </a:cubicBezTo>
                  <a:cubicBezTo>
                    <a:pt x="575" y="27"/>
                    <a:pt x="575" y="27"/>
                    <a:pt x="575" y="27"/>
                  </a:cubicBezTo>
                  <a:cubicBezTo>
                    <a:pt x="617" y="27"/>
                    <a:pt x="617" y="27"/>
                    <a:pt x="617" y="27"/>
                  </a:cubicBezTo>
                  <a:cubicBezTo>
                    <a:pt x="645" y="0"/>
                    <a:pt x="645" y="0"/>
                    <a:pt x="645" y="0"/>
                  </a:cubicBezTo>
                  <a:cubicBezTo>
                    <a:pt x="646" y="2"/>
                    <a:pt x="646" y="2"/>
                    <a:pt x="646" y="2"/>
                  </a:cubicBezTo>
                  <a:cubicBezTo>
                    <a:pt x="666" y="14"/>
                    <a:pt x="666" y="14"/>
                    <a:pt x="666" y="14"/>
                  </a:cubicBezTo>
                  <a:cubicBezTo>
                    <a:pt x="666" y="34"/>
                    <a:pt x="666" y="34"/>
                    <a:pt x="666" y="34"/>
                  </a:cubicBezTo>
                  <a:cubicBezTo>
                    <a:pt x="646" y="54"/>
                    <a:pt x="646" y="54"/>
                    <a:pt x="646" y="54"/>
                  </a:cubicBezTo>
                  <a:cubicBezTo>
                    <a:pt x="654" y="70"/>
                    <a:pt x="654" y="70"/>
                    <a:pt x="654" y="70"/>
                  </a:cubicBezTo>
                  <a:cubicBezTo>
                    <a:pt x="674" y="98"/>
                    <a:pt x="674" y="98"/>
                    <a:pt x="674" y="98"/>
                  </a:cubicBezTo>
                  <a:cubicBezTo>
                    <a:pt x="706" y="114"/>
                    <a:pt x="706" y="114"/>
                    <a:pt x="706" y="114"/>
                  </a:cubicBezTo>
                  <a:cubicBezTo>
                    <a:pt x="706" y="174"/>
                    <a:pt x="706" y="174"/>
                    <a:pt x="706" y="174"/>
                  </a:cubicBezTo>
                  <a:cubicBezTo>
                    <a:pt x="746" y="196"/>
                    <a:pt x="746" y="196"/>
                    <a:pt x="746" y="196"/>
                  </a:cubicBezTo>
                  <a:cubicBezTo>
                    <a:pt x="778" y="214"/>
                    <a:pt x="778" y="214"/>
                    <a:pt x="778" y="214"/>
                  </a:cubicBezTo>
                  <a:cubicBezTo>
                    <a:pt x="800" y="210"/>
                    <a:pt x="800" y="210"/>
                    <a:pt x="800" y="210"/>
                  </a:cubicBezTo>
                  <a:cubicBezTo>
                    <a:pt x="800" y="241"/>
                    <a:pt x="800" y="241"/>
                    <a:pt x="800" y="241"/>
                  </a:cubicBezTo>
                  <a:cubicBezTo>
                    <a:pt x="768" y="252"/>
                    <a:pt x="768" y="252"/>
                    <a:pt x="768" y="252"/>
                  </a:cubicBezTo>
                  <a:cubicBezTo>
                    <a:pt x="768" y="278"/>
                    <a:pt x="768" y="278"/>
                    <a:pt x="768" y="278"/>
                  </a:cubicBezTo>
                  <a:cubicBezTo>
                    <a:pt x="706" y="304"/>
                    <a:pt x="706" y="304"/>
                    <a:pt x="706" y="304"/>
                  </a:cubicBezTo>
                  <a:cubicBezTo>
                    <a:pt x="706" y="340"/>
                    <a:pt x="706" y="340"/>
                    <a:pt x="706" y="340"/>
                  </a:cubicBezTo>
                  <a:cubicBezTo>
                    <a:pt x="732" y="340"/>
                    <a:pt x="732" y="340"/>
                    <a:pt x="732" y="340"/>
                  </a:cubicBezTo>
                  <a:cubicBezTo>
                    <a:pt x="768" y="366"/>
                    <a:pt x="768" y="366"/>
                    <a:pt x="768" y="366"/>
                  </a:cubicBezTo>
                  <a:cubicBezTo>
                    <a:pt x="773" y="393"/>
                    <a:pt x="773" y="393"/>
                    <a:pt x="773" y="393"/>
                  </a:cubicBezTo>
                  <a:cubicBezTo>
                    <a:pt x="810" y="377"/>
                    <a:pt x="810" y="377"/>
                    <a:pt x="810" y="377"/>
                  </a:cubicBezTo>
                  <a:cubicBezTo>
                    <a:pt x="810" y="434"/>
                    <a:pt x="810" y="434"/>
                    <a:pt x="810" y="434"/>
                  </a:cubicBezTo>
                  <a:cubicBezTo>
                    <a:pt x="810" y="434"/>
                    <a:pt x="800" y="439"/>
                    <a:pt x="800" y="445"/>
                  </a:cubicBezTo>
                  <a:cubicBezTo>
                    <a:pt x="800" y="450"/>
                    <a:pt x="820" y="476"/>
                    <a:pt x="820" y="476"/>
                  </a:cubicBezTo>
                  <a:cubicBezTo>
                    <a:pt x="831" y="575"/>
                    <a:pt x="831" y="575"/>
                    <a:pt x="831" y="575"/>
                  </a:cubicBezTo>
                  <a:lnTo>
                    <a:pt x="784" y="596"/>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92" name="น่าน">
              <a:extLst>
                <a:ext uri="{FF2B5EF4-FFF2-40B4-BE49-F238E27FC236}">
                  <a16:creationId xmlns:a16="http://schemas.microsoft.com/office/drawing/2014/main" id="{461A501D-59E9-4BA4-BBDD-4C50CF47A41A}"/>
                </a:ext>
              </a:extLst>
            </p:cNvPr>
            <p:cNvSpPr>
              <a:spLocks/>
            </p:cNvSpPr>
            <p:nvPr/>
          </p:nvSpPr>
          <p:spPr bwMode="auto">
            <a:xfrm>
              <a:off x="3087644" y="1309780"/>
              <a:ext cx="369428" cy="618152"/>
            </a:xfrm>
            <a:custGeom>
              <a:avLst/>
              <a:gdLst>
                <a:gd name="T0" fmla="*/ 838 w 902"/>
                <a:gd name="T1" fmla="*/ 616 h 1513"/>
                <a:gd name="T2" fmla="*/ 802 w 902"/>
                <a:gd name="T3" fmla="*/ 692 h 1513"/>
                <a:gd name="T4" fmla="*/ 782 w 902"/>
                <a:gd name="T5" fmla="*/ 840 h 1513"/>
                <a:gd name="T6" fmla="*/ 782 w 902"/>
                <a:gd name="T7" fmla="*/ 948 h 1513"/>
                <a:gd name="T8" fmla="*/ 746 w 902"/>
                <a:gd name="T9" fmla="*/ 1004 h 1513"/>
                <a:gd name="T10" fmla="*/ 674 w 902"/>
                <a:gd name="T11" fmla="*/ 1076 h 1513"/>
                <a:gd name="T12" fmla="*/ 636 w 902"/>
                <a:gd name="T13" fmla="*/ 1120 h 1513"/>
                <a:gd name="T14" fmla="*/ 657 w 902"/>
                <a:gd name="T15" fmla="*/ 1170 h 1513"/>
                <a:gd name="T16" fmla="*/ 567 w 902"/>
                <a:gd name="T17" fmla="*/ 1226 h 1513"/>
                <a:gd name="T18" fmla="*/ 520 w 902"/>
                <a:gd name="T19" fmla="*/ 1346 h 1513"/>
                <a:gd name="T20" fmla="*/ 415 w 902"/>
                <a:gd name="T21" fmla="*/ 1450 h 1513"/>
                <a:gd name="T22" fmla="*/ 311 w 902"/>
                <a:gd name="T23" fmla="*/ 1502 h 1513"/>
                <a:gd name="T24" fmla="*/ 196 w 902"/>
                <a:gd name="T25" fmla="*/ 1481 h 1513"/>
                <a:gd name="T26" fmla="*/ 61 w 902"/>
                <a:gd name="T27" fmla="*/ 1513 h 1513"/>
                <a:gd name="T28" fmla="*/ 55 w 902"/>
                <a:gd name="T29" fmla="*/ 1408 h 1513"/>
                <a:gd name="T30" fmla="*/ 92 w 902"/>
                <a:gd name="T31" fmla="*/ 1320 h 1513"/>
                <a:gd name="T32" fmla="*/ 123 w 902"/>
                <a:gd name="T33" fmla="*/ 1205 h 1513"/>
                <a:gd name="T34" fmla="*/ 181 w 902"/>
                <a:gd name="T35" fmla="*/ 1064 h 1513"/>
                <a:gd name="T36" fmla="*/ 97 w 902"/>
                <a:gd name="T37" fmla="*/ 1064 h 1513"/>
                <a:gd name="T38" fmla="*/ 55 w 902"/>
                <a:gd name="T39" fmla="*/ 1028 h 1513"/>
                <a:gd name="T40" fmla="*/ 35 w 902"/>
                <a:gd name="T41" fmla="*/ 934 h 1513"/>
                <a:gd name="T42" fmla="*/ 45 w 902"/>
                <a:gd name="T43" fmla="*/ 845 h 1513"/>
                <a:gd name="T44" fmla="*/ 28 w 902"/>
                <a:gd name="T45" fmla="*/ 722 h 1513"/>
                <a:gd name="T46" fmla="*/ 29 w 902"/>
                <a:gd name="T47" fmla="*/ 694 h 1513"/>
                <a:gd name="T48" fmla="*/ 76 w 902"/>
                <a:gd name="T49" fmla="*/ 657 h 1513"/>
                <a:gd name="T50" fmla="*/ 144 w 902"/>
                <a:gd name="T51" fmla="*/ 610 h 1513"/>
                <a:gd name="T52" fmla="*/ 149 w 902"/>
                <a:gd name="T53" fmla="*/ 542 h 1513"/>
                <a:gd name="T54" fmla="*/ 248 w 902"/>
                <a:gd name="T55" fmla="*/ 563 h 1513"/>
                <a:gd name="T56" fmla="*/ 259 w 902"/>
                <a:gd name="T57" fmla="*/ 485 h 1513"/>
                <a:gd name="T58" fmla="*/ 228 w 902"/>
                <a:gd name="T59" fmla="*/ 355 h 1513"/>
                <a:gd name="T60" fmla="*/ 238 w 902"/>
                <a:gd name="T61" fmla="*/ 287 h 1513"/>
                <a:gd name="T62" fmla="*/ 196 w 902"/>
                <a:gd name="T63" fmla="*/ 276 h 1513"/>
                <a:gd name="T64" fmla="*/ 134 w 902"/>
                <a:gd name="T65" fmla="*/ 250 h 1513"/>
                <a:gd name="T66" fmla="*/ 196 w 902"/>
                <a:gd name="T67" fmla="*/ 188 h 1513"/>
                <a:gd name="T68" fmla="*/ 228 w 902"/>
                <a:gd name="T69" fmla="*/ 151 h 1513"/>
                <a:gd name="T70" fmla="*/ 230 w 902"/>
                <a:gd name="T71" fmla="*/ 120 h 1513"/>
                <a:gd name="T72" fmla="*/ 290 w 902"/>
                <a:gd name="T73" fmla="*/ 72 h 1513"/>
                <a:gd name="T74" fmla="*/ 474 w 902"/>
                <a:gd name="T75" fmla="*/ 40 h 1513"/>
                <a:gd name="T76" fmla="*/ 558 w 902"/>
                <a:gd name="T77" fmla="*/ 8 h 1513"/>
                <a:gd name="T78" fmla="*/ 686 w 902"/>
                <a:gd name="T79" fmla="*/ 56 h 1513"/>
                <a:gd name="T80" fmla="*/ 770 w 902"/>
                <a:gd name="T81" fmla="*/ 24 h 1513"/>
                <a:gd name="T82" fmla="*/ 822 w 902"/>
                <a:gd name="T83" fmla="*/ 152 h 1513"/>
                <a:gd name="T84" fmla="*/ 770 w 902"/>
                <a:gd name="T85" fmla="*/ 192 h 1513"/>
                <a:gd name="T86" fmla="*/ 758 w 902"/>
                <a:gd name="T87" fmla="*/ 264 h 1513"/>
                <a:gd name="T88" fmla="*/ 782 w 902"/>
                <a:gd name="T89" fmla="*/ 304 h 1513"/>
                <a:gd name="T90" fmla="*/ 806 w 902"/>
                <a:gd name="T91" fmla="*/ 476 h 1513"/>
                <a:gd name="T92" fmla="*/ 886 w 902"/>
                <a:gd name="T93" fmla="*/ 592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2" h="1513">
                  <a:moveTo>
                    <a:pt x="886" y="592"/>
                  </a:moveTo>
                  <a:cubicBezTo>
                    <a:pt x="838" y="616"/>
                    <a:pt x="838" y="616"/>
                    <a:pt x="838" y="616"/>
                  </a:cubicBezTo>
                  <a:cubicBezTo>
                    <a:pt x="842" y="652"/>
                    <a:pt x="842" y="652"/>
                    <a:pt x="842" y="652"/>
                  </a:cubicBezTo>
                  <a:cubicBezTo>
                    <a:pt x="802" y="692"/>
                    <a:pt x="802" y="692"/>
                    <a:pt x="802" y="692"/>
                  </a:cubicBezTo>
                  <a:cubicBezTo>
                    <a:pt x="806" y="812"/>
                    <a:pt x="806" y="812"/>
                    <a:pt x="806" y="812"/>
                  </a:cubicBezTo>
                  <a:cubicBezTo>
                    <a:pt x="782" y="840"/>
                    <a:pt x="782" y="840"/>
                    <a:pt x="782" y="840"/>
                  </a:cubicBezTo>
                  <a:cubicBezTo>
                    <a:pt x="826" y="884"/>
                    <a:pt x="826" y="884"/>
                    <a:pt x="826" y="884"/>
                  </a:cubicBezTo>
                  <a:cubicBezTo>
                    <a:pt x="782" y="948"/>
                    <a:pt x="782" y="948"/>
                    <a:pt x="782" y="948"/>
                  </a:cubicBezTo>
                  <a:cubicBezTo>
                    <a:pt x="746" y="956"/>
                    <a:pt x="746" y="956"/>
                    <a:pt x="746" y="956"/>
                  </a:cubicBezTo>
                  <a:cubicBezTo>
                    <a:pt x="746" y="1004"/>
                    <a:pt x="746" y="1004"/>
                    <a:pt x="746" y="1004"/>
                  </a:cubicBezTo>
                  <a:cubicBezTo>
                    <a:pt x="682" y="1036"/>
                    <a:pt x="682" y="1036"/>
                    <a:pt x="682" y="1036"/>
                  </a:cubicBezTo>
                  <a:cubicBezTo>
                    <a:pt x="674" y="1076"/>
                    <a:pt x="674" y="1076"/>
                    <a:pt x="674" y="1076"/>
                  </a:cubicBezTo>
                  <a:cubicBezTo>
                    <a:pt x="634" y="1116"/>
                    <a:pt x="634" y="1116"/>
                    <a:pt x="634" y="1116"/>
                  </a:cubicBezTo>
                  <a:cubicBezTo>
                    <a:pt x="636" y="1120"/>
                    <a:pt x="636" y="1120"/>
                    <a:pt x="636" y="1120"/>
                  </a:cubicBezTo>
                  <a:cubicBezTo>
                    <a:pt x="657" y="1170"/>
                    <a:pt x="657" y="1170"/>
                    <a:pt x="657" y="1170"/>
                  </a:cubicBezTo>
                  <a:cubicBezTo>
                    <a:pt x="657" y="1170"/>
                    <a:pt x="657" y="1170"/>
                    <a:pt x="657" y="1170"/>
                  </a:cubicBezTo>
                  <a:cubicBezTo>
                    <a:pt x="645" y="1191"/>
                    <a:pt x="624" y="1226"/>
                    <a:pt x="613" y="1226"/>
                  </a:cubicBezTo>
                  <a:cubicBezTo>
                    <a:pt x="567" y="1226"/>
                    <a:pt x="567" y="1226"/>
                    <a:pt x="567" y="1226"/>
                  </a:cubicBezTo>
                  <a:cubicBezTo>
                    <a:pt x="509" y="1299"/>
                    <a:pt x="509" y="1299"/>
                    <a:pt x="509" y="1299"/>
                  </a:cubicBezTo>
                  <a:cubicBezTo>
                    <a:pt x="520" y="1346"/>
                    <a:pt x="520" y="1346"/>
                    <a:pt x="520" y="1346"/>
                  </a:cubicBezTo>
                  <a:cubicBezTo>
                    <a:pt x="520" y="1346"/>
                    <a:pt x="457" y="1450"/>
                    <a:pt x="447" y="1450"/>
                  </a:cubicBezTo>
                  <a:cubicBezTo>
                    <a:pt x="436" y="1450"/>
                    <a:pt x="426" y="1440"/>
                    <a:pt x="415" y="1450"/>
                  </a:cubicBezTo>
                  <a:cubicBezTo>
                    <a:pt x="405" y="1460"/>
                    <a:pt x="374" y="1502"/>
                    <a:pt x="374" y="1502"/>
                  </a:cubicBezTo>
                  <a:cubicBezTo>
                    <a:pt x="311" y="1502"/>
                    <a:pt x="311" y="1502"/>
                    <a:pt x="311" y="1502"/>
                  </a:cubicBezTo>
                  <a:cubicBezTo>
                    <a:pt x="248" y="1476"/>
                    <a:pt x="248" y="1476"/>
                    <a:pt x="248" y="1476"/>
                  </a:cubicBezTo>
                  <a:cubicBezTo>
                    <a:pt x="196" y="1481"/>
                    <a:pt x="196" y="1481"/>
                    <a:pt x="196" y="1481"/>
                  </a:cubicBezTo>
                  <a:cubicBezTo>
                    <a:pt x="170" y="1513"/>
                    <a:pt x="170" y="1513"/>
                    <a:pt x="170" y="1513"/>
                  </a:cubicBezTo>
                  <a:cubicBezTo>
                    <a:pt x="61" y="1513"/>
                    <a:pt x="61" y="1513"/>
                    <a:pt x="61" y="1513"/>
                  </a:cubicBezTo>
                  <a:cubicBezTo>
                    <a:pt x="61" y="1510"/>
                    <a:pt x="61" y="1510"/>
                    <a:pt x="61" y="1510"/>
                  </a:cubicBezTo>
                  <a:cubicBezTo>
                    <a:pt x="55" y="1408"/>
                    <a:pt x="55" y="1408"/>
                    <a:pt x="55" y="1408"/>
                  </a:cubicBezTo>
                  <a:cubicBezTo>
                    <a:pt x="102" y="1372"/>
                    <a:pt x="102" y="1372"/>
                    <a:pt x="102" y="1372"/>
                  </a:cubicBezTo>
                  <a:cubicBezTo>
                    <a:pt x="92" y="1320"/>
                    <a:pt x="92" y="1320"/>
                    <a:pt x="92" y="1320"/>
                  </a:cubicBezTo>
                  <a:cubicBezTo>
                    <a:pt x="134" y="1257"/>
                    <a:pt x="134" y="1257"/>
                    <a:pt x="134" y="1257"/>
                  </a:cubicBezTo>
                  <a:cubicBezTo>
                    <a:pt x="123" y="1205"/>
                    <a:pt x="123" y="1205"/>
                    <a:pt x="123" y="1205"/>
                  </a:cubicBezTo>
                  <a:cubicBezTo>
                    <a:pt x="186" y="1137"/>
                    <a:pt x="186" y="1137"/>
                    <a:pt x="186" y="1137"/>
                  </a:cubicBezTo>
                  <a:cubicBezTo>
                    <a:pt x="181" y="1064"/>
                    <a:pt x="181" y="1064"/>
                    <a:pt x="181" y="1064"/>
                  </a:cubicBezTo>
                  <a:cubicBezTo>
                    <a:pt x="181" y="1064"/>
                    <a:pt x="160" y="1080"/>
                    <a:pt x="149" y="1080"/>
                  </a:cubicBezTo>
                  <a:cubicBezTo>
                    <a:pt x="139" y="1080"/>
                    <a:pt x="97" y="1064"/>
                    <a:pt x="97" y="1064"/>
                  </a:cubicBezTo>
                  <a:cubicBezTo>
                    <a:pt x="55" y="1080"/>
                    <a:pt x="55" y="1080"/>
                    <a:pt x="55" y="1080"/>
                  </a:cubicBezTo>
                  <a:cubicBezTo>
                    <a:pt x="55" y="1028"/>
                    <a:pt x="55" y="1028"/>
                    <a:pt x="55" y="1028"/>
                  </a:cubicBezTo>
                  <a:cubicBezTo>
                    <a:pt x="24" y="981"/>
                    <a:pt x="24" y="981"/>
                    <a:pt x="24" y="981"/>
                  </a:cubicBezTo>
                  <a:cubicBezTo>
                    <a:pt x="35" y="934"/>
                    <a:pt x="35" y="934"/>
                    <a:pt x="35" y="934"/>
                  </a:cubicBezTo>
                  <a:cubicBezTo>
                    <a:pt x="8" y="892"/>
                    <a:pt x="8" y="892"/>
                    <a:pt x="8" y="892"/>
                  </a:cubicBezTo>
                  <a:cubicBezTo>
                    <a:pt x="45" y="845"/>
                    <a:pt x="45" y="845"/>
                    <a:pt x="45" y="845"/>
                  </a:cubicBezTo>
                  <a:cubicBezTo>
                    <a:pt x="0" y="774"/>
                    <a:pt x="0" y="774"/>
                    <a:pt x="0" y="774"/>
                  </a:cubicBezTo>
                  <a:cubicBezTo>
                    <a:pt x="7" y="764"/>
                    <a:pt x="24" y="731"/>
                    <a:pt x="28" y="722"/>
                  </a:cubicBezTo>
                  <a:cubicBezTo>
                    <a:pt x="29" y="720"/>
                    <a:pt x="29" y="720"/>
                    <a:pt x="29" y="720"/>
                  </a:cubicBezTo>
                  <a:cubicBezTo>
                    <a:pt x="29" y="694"/>
                    <a:pt x="29" y="694"/>
                    <a:pt x="29" y="694"/>
                  </a:cubicBezTo>
                  <a:cubicBezTo>
                    <a:pt x="55" y="652"/>
                    <a:pt x="55" y="652"/>
                    <a:pt x="55" y="652"/>
                  </a:cubicBezTo>
                  <a:cubicBezTo>
                    <a:pt x="76" y="657"/>
                    <a:pt x="76" y="657"/>
                    <a:pt x="76" y="657"/>
                  </a:cubicBezTo>
                  <a:cubicBezTo>
                    <a:pt x="118" y="647"/>
                    <a:pt x="118" y="647"/>
                    <a:pt x="118" y="647"/>
                  </a:cubicBezTo>
                  <a:cubicBezTo>
                    <a:pt x="144" y="610"/>
                    <a:pt x="144" y="610"/>
                    <a:pt x="144" y="610"/>
                  </a:cubicBezTo>
                  <a:cubicBezTo>
                    <a:pt x="144" y="610"/>
                    <a:pt x="118" y="579"/>
                    <a:pt x="108" y="574"/>
                  </a:cubicBezTo>
                  <a:cubicBezTo>
                    <a:pt x="97" y="569"/>
                    <a:pt x="149" y="542"/>
                    <a:pt x="149" y="542"/>
                  </a:cubicBezTo>
                  <a:cubicBezTo>
                    <a:pt x="217" y="563"/>
                    <a:pt x="217" y="563"/>
                    <a:pt x="217" y="563"/>
                  </a:cubicBezTo>
                  <a:cubicBezTo>
                    <a:pt x="248" y="563"/>
                    <a:pt x="248" y="563"/>
                    <a:pt x="248" y="563"/>
                  </a:cubicBezTo>
                  <a:cubicBezTo>
                    <a:pt x="212" y="506"/>
                    <a:pt x="212" y="506"/>
                    <a:pt x="212" y="506"/>
                  </a:cubicBezTo>
                  <a:cubicBezTo>
                    <a:pt x="259" y="485"/>
                    <a:pt x="259" y="485"/>
                    <a:pt x="259" y="485"/>
                  </a:cubicBezTo>
                  <a:cubicBezTo>
                    <a:pt x="248" y="386"/>
                    <a:pt x="248" y="386"/>
                    <a:pt x="248" y="386"/>
                  </a:cubicBezTo>
                  <a:cubicBezTo>
                    <a:pt x="248" y="386"/>
                    <a:pt x="228" y="360"/>
                    <a:pt x="228" y="355"/>
                  </a:cubicBezTo>
                  <a:cubicBezTo>
                    <a:pt x="228" y="349"/>
                    <a:pt x="238" y="344"/>
                    <a:pt x="238" y="344"/>
                  </a:cubicBezTo>
                  <a:cubicBezTo>
                    <a:pt x="238" y="287"/>
                    <a:pt x="238" y="287"/>
                    <a:pt x="238" y="287"/>
                  </a:cubicBezTo>
                  <a:cubicBezTo>
                    <a:pt x="201" y="303"/>
                    <a:pt x="201" y="303"/>
                    <a:pt x="201" y="303"/>
                  </a:cubicBezTo>
                  <a:cubicBezTo>
                    <a:pt x="196" y="276"/>
                    <a:pt x="196" y="276"/>
                    <a:pt x="196" y="276"/>
                  </a:cubicBezTo>
                  <a:cubicBezTo>
                    <a:pt x="160" y="250"/>
                    <a:pt x="160" y="250"/>
                    <a:pt x="160" y="250"/>
                  </a:cubicBezTo>
                  <a:cubicBezTo>
                    <a:pt x="134" y="250"/>
                    <a:pt x="134" y="250"/>
                    <a:pt x="134" y="250"/>
                  </a:cubicBezTo>
                  <a:cubicBezTo>
                    <a:pt x="134" y="214"/>
                    <a:pt x="134" y="214"/>
                    <a:pt x="134" y="214"/>
                  </a:cubicBezTo>
                  <a:cubicBezTo>
                    <a:pt x="196" y="188"/>
                    <a:pt x="196" y="188"/>
                    <a:pt x="196" y="188"/>
                  </a:cubicBezTo>
                  <a:cubicBezTo>
                    <a:pt x="196" y="162"/>
                    <a:pt x="196" y="162"/>
                    <a:pt x="196" y="162"/>
                  </a:cubicBezTo>
                  <a:cubicBezTo>
                    <a:pt x="228" y="151"/>
                    <a:pt x="228" y="151"/>
                    <a:pt x="228" y="151"/>
                  </a:cubicBezTo>
                  <a:cubicBezTo>
                    <a:pt x="228" y="120"/>
                    <a:pt x="228" y="120"/>
                    <a:pt x="228" y="120"/>
                  </a:cubicBezTo>
                  <a:cubicBezTo>
                    <a:pt x="230" y="120"/>
                    <a:pt x="230" y="120"/>
                    <a:pt x="230" y="120"/>
                  </a:cubicBezTo>
                  <a:cubicBezTo>
                    <a:pt x="246" y="76"/>
                    <a:pt x="246" y="76"/>
                    <a:pt x="246" y="76"/>
                  </a:cubicBezTo>
                  <a:cubicBezTo>
                    <a:pt x="246" y="76"/>
                    <a:pt x="286" y="68"/>
                    <a:pt x="290" y="72"/>
                  </a:cubicBezTo>
                  <a:cubicBezTo>
                    <a:pt x="294" y="76"/>
                    <a:pt x="358" y="104"/>
                    <a:pt x="378" y="132"/>
                  </a:cubicBezTo>
                  <a:cubicBezTo>
                    <a:pt x="398" y="120"/>
                    <a:pt x="474" y="40"/>
                    <a:pt x="474" y="40"/>
                  </a:cubicBezTo>
                  <a:cubicBezTo>
                    <a:pt x="494" y="0"/>
                    <a:pt x="494" y="0"/>
                    <a:pt x="494" y="0"/>
                  </a:cubicBezTo>
                  <a:cubicBezTo>
                    <a:pt x="558" y="8"/>
                    <a:pt x="558" y="8"/>
                    <a:pt x="558" y="8"/>
                  </a:cubicBezTo>
                  <a:cubicBezTo>
                    <a:pt x="614" y="4"/>
                    <a:pt x="614" y="4"/>
                    <a:pt x="614" y="4"/>
                  </a:cubicBezTo>
                  <a:cubicBezTo>
                    <a:pt x="686" y="56"/>
                    <a:pt x="686" y="56"/>
                    <a:pt x="686" y="56"/>
                  </a:cubicBezTo>
                  <a:cubicBezTo>
                    <a:pt x="758" y="60"/>
                    <a:pt x="758" y="60"/>
                    <a:pt x="758" y="60"/>
                  </a:cubicBezTo>
                  <a:cubicBezTo>
                    <a:pt x="770" y="24"/>
                    <a:pt x="770" y="24"/>
                    <a:pt x="770" y="24"/>
                  </a:cubicBezTo>
                  <a:cubicBezTo>
                    <a:pt x="838" y="60"/>
                    <a:pt x="838" y="60"/>
                    <a:pt x="838" y="60"/>
                  </a:cubicBezTo>
                  <a:cubicBezTo>
                    <a:pt x="822" y="152"/>
                    <a:pt x="822" y="152"/>
                    <a:pt x="822" y="152"/>
                  </a:cubicBezTo>
                  <a:cubicBezTo>
                    <a:pt x="766" y="148"/>
                    <a:pt x="766" y="148"/>
                    <a:pt x="766" y="148"/>
                  </a:cubicBezTo>
                  <a:cubicBezTo>
                    <a:pt x="770" y="192"/>
                    <a:pt x="770" y="192"/>
                    <a:pt x="770" y="192"/>
                  </a:cubicBezTo>
                  <a:cubicBezTo>
                    <a:pt x="750" y="216"/>
                    <a:pt x="750" y="216"/>
                    <a:pt x="750" y="216"/>
                  </a:cubicBezTo>
                  <a:cubicBezTo>
                    <a:pt x="758" y="264"/>
                    <a:pt x="758" y="264"/>
                    <a:pt x="758" y="264"/>
                  </a:cubicBezTo>
                  <a:cubicBezTo>
                    <a:pt x="802" y="284"/>
                    <a:pt x="802" y="284"/>
                    <a:pt x="802" y="284"/>
                  </a:cubicBezTo>
                  <a:cubicBezTo>
                    <a:pt x="782" y="304"/>
                    <a:pt x="782" y="304"/>
                    <a:pt x="782" y="304"/>
                  </a:cubicBezTo>
                  <a:cubicBezTo>
                    <a:pt x="814" y="356"/>
                    <a:pt x="814" y="356"/>
                    <a:pt x="814" y="356"/>
                  </a:cubicBezTo>
                  <a:cubicBezTo>
                    <a:pt x="806" y="476"/>
                    <a:pt x="806" y="476"/>
                    <a:pt x="806" y="476"/>
                  </a:cubicBezTo>
                  <a:cubicBezTo>
                    <a:pt x="902" y="544"/>
                    <a:pt x="902" y="544"/>
                    <a:pt x="902" y="544"/>
                  </a:cubicBezTo>
                  <a:lnTo>
                    <a:pt x="886" y="592"/>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93" name="เชียงใหม่">
              <a:extLst>
                <a:ext uri="{FF2B5EF4-FFF2-40B4-BE49-F238E27FC236}">
                  <a16:creationId xmlns:a16="http://schemas.microsoft.com/office/drawing/2014/main" id="{B04B3140-0FFB-422E-9B08-0777F2814EB3}"/>
                </a:ext>
              </a:extLst>
            </p:cNvPr>
            <p:cNvSpPr>
              <a:spLocks/>
            </p:cNvSpPr>
            <p:nvPr/>
          </p:nvSpPr>
          <p:spPr bwMode="auto">
            <a:xfrm>
              <a:off x="2246372" y="1110434"/>
              <a:ext cx="563287" cy="1106457"/>
            </a:xfrm>
            <a:custGeom>
              <a:avLst/>
              <a:gdLst>
                <a:gd name="T0" fmla="*/ 1247 w 1377"/>
                <a:gd name="T1" fmla="*/ 180 h 2710"/>
                <a:gd name="T2" fmla="*/ 1226 w 1377"/>
                <a:gd name="T3" fmla="*/ 326 h 2710"/>
                <a:gd name="T4" fmla="*/ 1116 w 1377"/>
                <a:gd name="T5" fmla="*/ 462 h 2710"/>
                <a:gd name="T6" fmla="*/ 1158 w 1377"/>
                <a:gd name="T7" fmla="*/ 566 h 2710"/>
                <a:gd name="T8" fmla="*/ 1163 w 1377"/>
                <a:gd name="T9" fmla="*/ 738 h 2710"/>
                <a:gd name="T10" fmla="*/ 1174 w 1377"/>
                <a:gd name="T11" fmla="*/ 994 h 2710"/>
                <a:gd name="T12" fmla="*/ 1215 w 1377"/>
                <a:gd name="T13" fmla="*/ 1203 h 2710"/>
                <a:gd name="T14" fmla="*/ 1168 w 1377"/>
                <a:gd name="T15" fmla="*/ 1375 h 2710"/>
                <a:gd name="T16" fmla="*/ 1153 w 1377"/>
                <a:gd name="T17" fmla="*/ 1521 h 2710"/>
                <a:gd name="T18" fmla="*/ 1054 w 1377"/>
                <a:gd name="T19" fmla="*/ 1385 h 2710"/>
                <a:gd name="T20" fmla="*/ 928 w 1377"/>
                <a:gd name="T21" fmla="*/ 1396 h 2710"/>
                <a:gd name="T22" fmla="*/ 829 w 1377"/>
                <a:gd name="T23" fmla="*/ 1453 h 2710"/>
                <a:gd name="T24" fmla="*/ 673 w 1377"/>
                <a:gd name="T25" fmla="*/ 1604 h 2710"/>
                <a:gd name="T26" fmla="*/ 600 w 1377"/>
                <a:gd name="T27" fmla="*/ 1729 h 2710"/>
                <a:gd name="T28" fmla="*/ 704 w 1377"/>
                <a:gd name="T29" fmla="*/ 1954 h 2710"/>
                <a:gd name="T30" fmla="*/ 756 w 1377"/>
                <a:gd name="T31" fmla="*/ 2131 h 2710"/>
                <a:gd name="T32" fmla="*/ 743 w 1377"/>
                <a:gd name="T33" fmla="*/ 2184 h 2710"/>
                <a:gd name="T34" fmla="*/ 704 w 1377"/>
                <a:gd name="T35" fmla="*/ 2199 h 2710"/>
                <a:gd name="T36" fmla="*/ 600 w 1377"/>
                <a:gd name="T37" fmla="*/ 2199 h 2710"/>
                <a:gd name="T38" fmla="*/ 516 w 1377"/>
                <a:gd name="T39" fmla="*/ 2188 h 2710"/>
                <a:gd name="T40" fmla="*/ 428 w 1377"/>
                <a:gd name="T41" fmla="*/ 2199 h 2710"/>
                <a:gd name="T42" fmla="*/ 485 w 1377"/>
                <a:gd name="T43" fmla="*/ 2543 h 2710"/>
                <a:gd name="T44" fmla="*/ 396 w 1377"/>
                <a:gd name="T45" fmla="*/ 2684 h 2710"/>
                <a:gd name="T46" fmla="*/ 277 w 1377"/>
                <a:gd name="T47" fmla="*/ 2653 h 2710"/>
                <a:gd name="T48" fmla="*/ 282 w 1377"/>
                <a:gd name="T49" fmla="*/ 2543 h 2710"/>
                <a:gd name="T50" fmla="*/ 177 w 1377"/>
                <a:gd name="T51" fmla="*/ 2439 h 2710"/>
                <a:gd name="T52" fmla="*/ 125 w 1377"/>
                <a:gd name="T53" fmla="*/ 2303 h 2710"/>
                <a:gd name="T54" fmla="*/ 52 w 1377"/>
                <a:gd name="T55" fmla="*/ 2147 h 2710"/>
                <a:gd name="T56" fmla="*/ 68 w 1377"/>
                <a:gd name="T57" fmla="*/ 2042 h 2710"/>
                <a:gd name="T58" fmla="*/ 214 w 1377"/>
                <a:gd name="T59" fmla="*/ 1990 h 2710"/>
                <a:gd name="T60" fmla="*/ 162 w 1377"/>
                <a:gd name="T61" fmla="*/ 1907 h 2710"/>
                <a:gd name="T62" fmla="*/ 120 w 1377"/>
                <a:gd name="T63" fmla="*/ 1797 h 2710"/>
                <a:gd name="T64" fmla="*/ 167 w 1377"/>
                <a:gd name="T65" fmla="*/ 1703 h 2710"/>
                <a:gd name="T66" fmla="*/ 104 w 1377"/>
                <a:gd name="T67" fmla="*/ 1536 h 2710"/>
                <a:gd name="T68" fmla="*/ 130 w 1377"/>
                <a:gd name="T69" fmla="*/ 1422 h 2710"/>
                <a:gd name="T70" fmla="*/ 99 w 1377"/>
                <a:gd name="T71" fmla="*/ 1296 h 2710"/>
                <a:gd name="T72" fmla="*/ 136 w 1377"/>
                <a:gd name="T73" fmla="*/ 1161 h 2710"/>
                <a:gd name="T74" fmla="*/ 292 w 1377"/>
                <a:gd name="T75" fmla="*/ 931 h 2710"/>
                <a:gd name="T76" fmla="*/ 480 w 1377"/>
                <a:gd name="T77" fmla="*/ 1057 h 2710"/>
                <a:gd name="T78" fmla="*/ 532 w 1377"/>
                <a:gd name="T79" fmla="*/ 811 h 2710"/>
                <a:gd name="T80" fmla="*/ 496 w 1377"/>
                <a:gd name="T81" fmla="*/ 598 h 2710"/>
                <a:gd name="T82" fmla="*/ 464 w 1377"/>
                <a:gd name="T83" fmla="*/ 488 h 2710"/>
                <a:gd name="T84" fmla="*/ 406 w 1377"/>
                <a:gd name="T85" fmla="*/ 428 h 2710"/>
                <a:gd name="T86" fmla="*/ 546 w 1377"/>
                <a:gd name="T87" fmla="*/ 412 h 2710"/>
                <a:gd name="T88" fmla="*/ 760 w 1377"/>
                <a:gd name="T89" fmla="*/ 337 h 2710"/>
                <a:gd name="T90" fmla="*/ 874 w 1377"/>
                <a:gd name="T91" fmla="*/ 380 h 2710"/>
                <a:gd name="T92" fmla="*/ 914 w 1377"/>
                <a:gd name="T93" fmla="*/ 212 h 2710"/>
                <a:gd name="T94" fmla="*/ 938 w 1377"/>
                <a:gd name="T95" fmla="*/ 48 h 2710"/>
                <a:gd name="T96" fmla="*/ 1318 w 1377"/>
                <a:gd name="T97" fmla="*/ 32 h 2710"/>
                <a:gd name="T98" fmla="*/ 1309 w 1377"/>
                <a:gd name="T99" fmla="*/ 66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7" h="2710">
                  <a:moveTo>
                    <a:pt x="1320" y="97"/>
                  </a:moveTo>
                  <a:cubicBezTo>
                    <a:pt x="1294" y="107"/>
                    <a:pt x="1294" y="107"/>
                    <a:pt x="1294" y="107"/>
                  </a:cubicBezTo>
                  <a:cubicBezTo>
                    <a:pt x="1299" y="133"/>
                    <a:pt x="1299" y="133"/>
                    <a:pt x="1299" y="133"/>
                  </a:cubicBezTo>
                  <a:cubicBezTo>
                    <a:pt x="1247" y="180"/>
                    <a:pt x="1247" y="180"/>
                    <a:pt x="1247" y="180"/>
                  </a:cubicBezTo>
                  <a:cubicBezTo>
                    <a:pt x="1247" y="206"/>
                    <a:pt x="1247" y="206"/>
                    <a:pt x="1247" y="206"/>
                  </a:cubicBezTo>
                  <a:cubicBezTo>
                    <a:pt x="1205" y="238"/>
                    <a:pt x="1205" y="238"/>
                    <a:pt x="1205" y="238"/>
                  </a:cubicBezTo>
                  <a:cubicBezTo>
                    <a:pt x="1252" y="311"/>
                    <a:pt x="1252" y="311"/>
                    <a:pt x="1252" y="311"/>
                  </a:cubicBezTo>
                  <a:cubicBezTo>
                    <a:pt x="1226" y="326"/>
                    <a:pt x="1226" y="326"/>
                    <a:pt x="1226" y="326"/>
                  </a:cubicBezTo>
                  <a:cubicBezTo>
                    <a:pt x="1200" y="368"/>
                    <a:pt x="1200" y="368"/>
                    <a:pt x="1200" y="368"/>
                  </a:cubicBezTo>
                  <a:cubicBezTo>
                    <a:pt x="1189" y="415"/>
                    <a:pt x="1189" y="415"/>
                    <a:pt x="1189" y="415"/>
                  </a:cubicBezTo>
                  <a:cubicBezTo>
                    <a:pt x="1158" y="410"/>
                    <a:pt x="1158" y="410"/>
                    <a:pt x="1158" y="410"/>
                  </a:cubicBezTo>
                  <a:cubicBezTo>
                    <a:pt x="1116" y="462"/>
                    <a:pt x="1116" y="462"/>
                    <a:pt x="1116" y="462"/>
                  </a:cubicBezTo>
                  <a:cubicBezTo>
                    <a:pt x="1106" y="488"/>
                    <a:pt x="1106" y="488"/>
                    <a:pt x="1106" y="488"/>
                  </a:cubicBezTo>
                  <a:cubicBezTo>
                    <a:pt x="1137" y="525"/>
                    <a:pt x="1137" y="525"/>
                    <a:pt x="1137" y="525"/>
                  </a:cubicBezTo>
                  <a:cubicBezTo>
                    <a:pt x="1137" y="551"/>
                    <a:pt x="1137" y="551"/>
                    <a:pt x="1137" y="551"/>
                  </a:cubicBezTo>
                  <a:cubicBezTo>
                    <a:pt x="1158" y="566"/>
                    <a:pt x="1158" y="566"/>
                    <a:pt x="1158" y="566"/>
                  </a:cubicBezTo>
                  <a:cubicBezTo>
                    <a:pt x="1137" y="598"/>
                    <a:pt x="1137" y="598"/>
                    <a:pt x="1137" y="598"/>
                  </a:cubicBezTo>
                  <a:cubicBezTo>
                    <a:pt x="1148" y="665"/>
                    <a:pt x="1148" y="665"/>
                    <a:pt x="1148" y="665"/>
                  </a:cubicBezTo>
                  <a:cubicBezTo>
                    <a:pt x="1168" y="697"/>
                    <a:pt x="1168" y="697"/>
                    <a:pt x="1168" y="697"/>
                  </a:cubicBezTo>
                  <a:cubicBezTo>
                    <a:pt x="1163" y="738"/>
                    <a:pt x="1163" y="738"/>
                    <a:pt x="1163" y="738"/>
                  </a:cubicBezTo>
                  <a:cubicBezTo>
                    <a:pt x="1167" y="809"/>
                    <a:pt x="1167" y="809"/>
                    <a:pt x="1167" y="809"/>
                  </a:cubicBezTo>
                  <a:cubicBezTo>
                    <a:pt x="1168" y="837"/>
                    <a:pt x="1168" y="837"/>
                    <a:pt x="1168" y="837"/>
                  </a:cubicBezTo>
                  <a:cubicBezTo>
                    <a:pt x="1137" y="900"/>
                    <a:pt x="1137" y="900"/>
                    <a:pt x="1137" y="900"/>
                  </a:cubicBezTo>
                  <a:cubicBezTo>
                    <a:pt x="1174" y="994"/>
                    <a:pt x="1174" y="994"/>
                    <a:pt x="1174" y="994"/>
                  </a:cubicBezTo>
                  <a:cubicBezTo>
                    <a:pt x="1215" y="1020"/>
                    <a:pt x="1215" y="1020"/>
                    <a:pt x="1215" y="1020"/>
                  </a:cubicBezTo>
                  <a:cubicBezTo>
                    <a:pt x="1231" y="1083"/>
                    <a:pt x="1231" y="1083"/>
                    <a:pt x="1231" y="1083"/>
                  </a:cubicBezTo>
                  <a:cubicBezTo>
                    <a:pt x="1205" y="1109"/>
                    <a:pt x="1205" y="1109"/>
                    <a:pt x="1205" y="1109"/>
                  </a:cubicBezTo>
                  <a:cubicBezTo>
                    <a:pt x="1215" y="1203"/>
                    <a:pt x="1215" y="1203"/>
                    <a:pt x="1215" y="1203"/>
                  </a:cubicBezTo>
                  <a:cubicBezTo>
                    <a:pt x="1189" y="1229"/>
                    <a:pt x="1189" y="1229"/>
                    <a:pt x="1189" y="1229"/>
                  </a:cubicBezTo>
                  <a:cubicBezTo>
                    <a:pt x="1192" y="1253"/>
                    <a:pt x="1192" y="1253"/>
                    <a:pt x="1192" y="1253"/>
                  </a:cubicBezTo>
                  <a:cubicBezTo>
                    <a:pt x="1200" y="1312"/>
                    <a:pt x="1200" y="1312"/>
                    <a:pt x="1200" y="1312"/>
                  </a:cubicBezTo>
                  <a:cubicBezTo>
                    <a:pt x="1168" y="1375"/>
                    <a:pt x="1168" y="1375"/>
                    <a:pt x="1168" y="1375"/>
                  </a:cubicBezTo>
                  <a:cubicBezTo>
                    <a:pt x="1179" y="1396"/>
                    <a:pt x="1179" y="1396"/>
                    <a:pt x="1179" y="1396"/>
                  </a:cubicBezTo>
                  <a:cubicBezTo>
                    <a:pt x="1168" y="1416"/>
                    <a:pt x="1168" y="1416"/>
                    <a:pt x="1168" y="1416"/>
                  </a:cubicBezTo>
                  <a:cubicBezTo>
                    <a:pt x="1194" y="1458"/>
                    <a:pt x="1194" y="1458"/>
                    <a:pt x="1194" y="1458"/>
                  </a:cubicBezTo>
                  <a:cubicBezTo>
                    <a:pt x="1153" y="1521"/>
                    <a:pt x="1153" y="1521"/>
                    <a:pt x="1153" y="1521"/>
                  </a:cubicBezTo>
                  <a:cubicBezTo>
                    <a:pt x="1069" y="1463"/>
                    <a:pt x="1069" y="1463"/>
                    <a:pt x="1069" y="1463"/>
                  </a:cubicBezTo>
                  <a:cubicBezTo>
                    <a:pt x="1085" y="1437"/>
                    <a:pt x="1085" y="1437"/>
                    <a:pt x="1085" y="1437"/>
                  </a:cubicBezTo>
                  <a:cubicBezTo>
                    <a:pt x="1080" y="1401"/>
                    <a:pt x="1080" y="1401"/>
                    <a:pt x="1080" y="1401"/>
                  </a:cubicBezTo>
                  <a:cubicBezTo>
                    <a:pt x="1054" y="1385"/>
                    <a:pt x="1054" y="1385"/>
                    <a:pt x="1054" y="1385"/>
                  </a:cubicBezTo>
                  <a:cubicBezTo>
                    <a:pt x="1048" y="1359"/>
                    <a:pt x="1048" y="1359"/>
                    <a:pt x="1048" y="1359"/>
                  </a:cubicBezTo>
                  <a:cubicBezTo>
                    <a:pt x="1007" y="1354"/>
                    <a:pt x="1007" y="1354"/>
                    <a:pt x="1007" y="1354"/>
                  </a:cubicBezTo>
                  <a:cubicBezTo>
                    <a:pt x="986" y="1369"/>
                    <a:pt x="986" y="1369"/>
                    <a:pt x="986" y="1369"/>
                  </a:cubicBezTo>
                  <a:cubicBezTo>
                    <a:pt x="928" y="1396"/>
                    <a:pt x="928" y="1396"/>
                    <a:pt x="928" y="1396"/>
                  </a:cubicBezTo>
                  <a:cubicBezTo>
                    <a:pt x="892" y="1385"/>
                    <a:pt x="892" y="1385"/>
                    <a:pt x="892" y="1385"/>
                  </a:cubicBezTo>
                  <a:cubicBezTo>
                    <a:pt x="882" y="1422"/>
                    <a:pt x="882" y="1422"/>
                    <a:pt x="882" y="1422"/>
                  </a:cubicBezTo>
                  <a:cubicBezTo>
                    <a:pt x="861" y="1422"/>
                    <a:pt x="861" y="1422"/>
                    <a:pt x="861" y="1422"/>
                  </a:cubicBezTo>
                  <a:cubicBezTo>
                    <a:pt x="829" y="1453"/>
                    <a:pt x="829" y="1453"/>
                    <a:pt x="829" y="1453"/>
                  </a:cubicBezTo>
                  <a:cubicBezTo>
                    <a:pt x="824" y="1495"/>
                    <a:pt x="824" y="1495"/>
                    <a:pt x="824" y="1495"/>
                  </a:cubicBezTo>
                  <a:cubicBezTo>
                    <a:pt x="798" y="1531"/>
                    <a:pt x="798" y="1531"/>
                    <a:pt x="798" y="1531"/>
                  </a:cubicBezTo>
                  <a:cubicBezTo>
                    <a:pt x="762" y="1531"/>
                    <a:pt x="762" y="1531"/>
                    <a:pt x="762" y="1531"/>
                  </a:cubicBezTo>
                  <a:cubicBezTo>
                    <a:pt x="673" y="1604"/>
                    <a:pt x="673" y="1604"/>
                    <a:pt x="673" y="1604"/>
                  </a:cubicBezTo>
                  <a:cubicBezTo>
                    <a:pt x="626" y="1604"/>
                    <a:pt x="626" y="1604"/>
                    <a:pt x="626" y="1604"/>
                  </a:cubicBezTo>
                  <a:cubicBezTo>
                    <a:pt x="600" y="1667"/>
                    <a:pt x="600" y="1667"/>
                    <a:pt x="600" y="1667"/>
                  </a:cubicBezTo>
                  <a:cubicBezTo>
                    <a:pt x="610" y="1698"/>
                    <a:pt x="610" y="1698"/>
                    <a:pt x="610" y="1698"/>
                  </a:cubicBezTo>
                  <a:cubicBezTo>
                    <a:pt x="600" y="1729"/>
                    <a:pt x="600" y="1729"/>
                    <a:pt x="600" y="1729"/>
                  </a:cubicBezTo>
                  <a:cubicBezTo>
                    <a:pt x="678" y="1782"/>
                    <a:pt x="678" y="1782"/>
                    <a:pt x="678" y="1782"/>
                  </a:cubicBezTo>
                  <a:cubicBezTo>
                    <a:pt x="683" y="1844"/>
                    <a:pt x="683" y="1844"/>
                    <a:pt x="683" y="1844"/>
                  </a:cubicBezTo>
                  <a:cubicBezTo>
                    <a:pt x="709" y="1870"/>
                    <a:pt x="709" y="1870"/>
                    <a:pt x="709" y="1870"/>
                  </a:cubicBezTo>
                  <a:cubicBezTo>
                    <a:pt x="704" y="1954"/>
                    <a:pt x="704" y="1954"/>
                    <a:pt x="704" y="1954"/>
                  </a:cubicBezTo>
                  <a:cubicBezTo>
                    <a:pt x="689" y="1985"/>
                    <a:pt x="689" y="1985"/>
                    <a:pt x="689" y="1985"/>
                  </a:cubicBezTo>
                  <a:cubicBezTo>
                    <a:pt x="694" y="2006"/>
                    <a:pt x="694" y="2006"/>
                    <a:pt x="694" y="2006"/>
                  </a:cubicBezTo>
                  <a:cubicBezTo>
                    <a:pt x="725" y="2011"/>
                    <a:pt x="725" y="2011"/>
                    <a:pt x="725" y="2011"/>
                  </a:cubicBezTo>
                  <a:cubicBezTo>
                    <a:pt x="756" y="2131"/>
                    <a:pt x="756" y="2131"/>
                    <a:pt x="756" y="2131"/>
                  </a:cubicBezTo>
                  <a:cubicBezTo>
                    <a:pt x="746" y="2147"/>
                    <a:pt x="746" y="2147"/>
                    <a:pt x="746" y="2147"/>
                  </a:cubicBezTo>
                  <a:cubicBezTo>
                    <a:pt x="746" y="2183"/>
                    <a:pt x="746" y="2183"/>
                    <a:pt x="746" y="2183"/>
                  </a:cubicBezTo>
                  <a:cubicBezTo>
                    <a:pt x="746" y="2183"/>
                    <a:pt x="745" y="2183"/>
                    <a:pt x="744" y="2184"/>
                  </a:cubicBezTo>
                  <a:cubicBezTo>
                    <a:pt x="744" y="2184"/>
                    <a:pt x="743" y="2184"/>
                    <a:pt x="743" y="2184"/>
                  </a:cubicBezTo>
                  <a:cubicBezTo>
                    <a:pt x="742" y="2185"/>
                    <a:pt x="742" y="2185"/>
                    <a:pt x="742" y="2185"/>
                  </a:cubicBezTo>
                  <a:cubicBezTo>
                    <a:pt x="737" y="2187"/>
                    <a:pt x="729" y="2190"/>
                    <a:pt x="721" y="2193"/>
                  </a:cubicBezTo>
                  <a:cubicBezTo>
                    <a:pt x="720" y="2194"/>
                    <a:pt x="719" y="2194"/>
                    <a:pt x="718" y="2194"/>
                  </a:cubicBezTo>
                  <a:cubicBezTo>
                    <a:pt x="712" y="2197"/>
                    <a:pt x="706" y="2199"/>
                    <a:pt x="704" y="2199"/>
                  </a:cubicBezTo>
                  <a:cubicBezTo>
                    <a:pt x="699" y="2199"/>
                    <a:pt x="673" y="2167"/>
                    <a:pt x="673" y="2167"/>
                  </a:cubicBezTo>
                  <a:cubicBezTo>
                    <a:pt x="662" y="2204"/>
                    <a:pt x="662" y="2204"/>
                    <a:pt x="662" y="2204"/>
                  </a:cubicBezTo>
                  <a:cubicBezTo>
                    <a:pt x="604" y="2199"/>
                    <a:pt x="604" y="2199"/>
                    <a:pt x="604" y="2199"/>
                  </a:cubicBezTo>
                  <a:cubicBezTo>
                    <a:pt x="600" y="2199"/>
                    <a:pt x="600" y="2199"/>
                    <a:pt x="600" y="2199"/>
                  </a:cubicBezTo>
                  <a:cubicBezTo>
                    <a:pt x="579" y="2167"/>
                    <a:pt x="579" y="2167"/>
                    <a:pt x="579" y="2167"/>
                  </a:cubicBezTo>
                  <a:cubicBezTo>
                    <a:pt x="553" y="2188"/>
                    <a:pt x="553" y="2188"/>
                    <a:pt x="553" y="2188"/>
                  </a:cubicBezTo>
                  <a:cubicBezTo>
                    <a:pt x="542" y="2214"/>
                    <a:pt x="542" y="2214"/>
                    <a:pt x="542" y="2214"/>
                  </a:cubicBezTo>
                  <a:cubicBezTo>
                    <a:pt x="516" y="2188"/>
                    <a:pt x="516" y="2188"/>
                    <a:pt x="516" y="2188"/>
                  </a:cubicBezTo>
                  <a:cubicBezTo>
                    <a:pt x="516" y="2188"/>
                    <a:pt x="501" y="2204"/>
                    <a:pt x="496" y="2204"/>
                  </a:cubicBezTo>
                  <a:cubicBezTo>
                    <a:pt x="490" y="2204"/>
                    <a:pt x="464" y="2183"/>
                    <a:pt x="464" y="2183"/>
                  </a:cubicBezTo>
                  <a:cubicBezTo>
                    <a:pt x="443" y="2173"/>
                    <a:pt x="443" y="2173"/>
                    <a:pt x="443" y="2173"/>
                  </a:cubicBezTo>
                  <a:cubicBezTo>
                    <a:pt x="428" y="2199"/>
                    <a:pt x="428" y="2199"/>
                    <a:pt x="428" y="2199"/>
                  </a:cubicBezTo>
                  <a:cubicBezTo>
                    <a:pt x="464" y="2340"/>
                    <a:pt x="464" y="2340"/>
                    <a:pt x="464" y="2340"/>
                  </a:cubicBezTo>
                  <a:cubicBezTo>
                    <a:pt x="469" y="2423"/>
                    <a:pt x="469" y="2423"/>
                    <a:pt x="469" y="2423"/>
                  </a:cubicBezTo>
                  <a:cubicBezTo>
                    <a:pt x="454" y="2491"/>
                    <a:pt x="454" y="2491"/>
                    <a:pt x="454" y="2491"/>
                  </a:cubicBezTo>
                  <a:cubicBezTo>
                    <a:pt x="485" y="2543"/>
                    <a:pt x="485" y="2543"/>
                    <a:pt x="485" y="2543"/>
                  </a:cubicBezTo>
                  <a:cubicBezTo>
                    <a:pt x="469" y="2590"/>
                    <a:pt x="469" y="2590"/>
                    <a:pt x="469" y="2590"/>
                  </a:cubicBezTo>
                  <a:cubicBezTo>
                    <a:pt x="490" y="2626"/>
                    <a:pt x="490" y="2626"/>
                    <a:pt x="490" y="2626"/>
                  </a:cubicBezTo>
                  <a:cubicBezTo>
                    <a:pt x="480" y="2673"/>
                    <a:pt x="480" y="2673"/>
                    <a:pt x="480" y="2673"/>
                  </a:cubicBezTo>
                  <a:cubicBezTo>
                    <a:pt x="396" y="2684"/>
                    <a:pt x="396" y="2684"/>
                    <a:pt x="396" y="2684"/>
                  </a:cubicBezTo>
                  <a:cubicBezTo>
                    <a:pt x="360" y="2710"/>
                    <a:pt x="360" y="2710"/>
                    <a:pt x="360" y="2710"/>
                  </a:cubicBezTo>
                  <a:cubicBezTo>
                    <a:pt x="323" y="2705"/>
                    <a:pt x="323" y="2705"/>
                    <a:pt x="323" y="2705"/>
                  </a:cubicBezTo>
                  <a:cubicBezTo>
                    <a:pt x="313" y="2673"/>
                    <a:pt x="313" y="2673"/>
                    <a:pt x="313" y="2673"/>
                  </a:cubicBezTo>
                  <a:cubicBezTo>
                    <a:pt x="277" y="2653"/>
                    <a:pt x="277" y="2653"/>
                    <a:pt x="277" y="2653"/>
                  </a:cubicBezTo>
                  <a:cubicBezTo>
                    <a:pt x="282" y="2600"/>
                    <a:pt x="282" y="2600"/>
                    <a:pt x="282" y="2600"/>
                  </a:cubicBezTo>
                  <a:cubicBezTo>
                    <a:pt x="256" y="2574"/>
                    <a:pt x="256" y="2574"/>
                    <a:pt x="256" y="2574"/>
                  </a:cubicBezTo>
                  <a:cubicBezTo>
                    <a:pt x="256" y="2553"/>
                    <a:pt x="256" y="2553"/>
                    <a:pt x="256" y="2553"/>
                  </a:cubicBezTo>
                  <a:cubicBezTo>
                    <a:pt x="282" y="2543"/>
                    <a:pt x="282" y="2543"/>
                    <a:pt x="282" y="2543"/>
                  </a:cubicBezTo>
                  <a:cubicBezTo>
                    <a:pt x="271" y="2460"/>
                    <a:pt x="271" y="2460"/>
                    <a:pt x="271" y="2460"/>
                  </a:cubicBezTo>
                  <a:cubicBezTo>
                    <a:pt x="256" y="2413"/>
                    <a:pt x="256" y="2413"/>
                    <a:pt x="256" y="2413"/>
                  </a:cubicBezTo>
                  <a:cubicBezTo>
                    <a:pt x="214" y="2413"/>
                    <a:pt x="214" y="2413"/>
                    <a:pt x="214" y="2413"/>
                  </a:cubicBezTo>
                  <a:cubicBezTo>
                    <a:pt x="214" y="2413"/>
                    <a:pt x="183" y="2433"/>
                    <a:pt x="177" y="2439"/>
                  </a:cubicBezTo>
                  <a:cubicBezTo>
                    <a:pt x="172" y="2444"/>
                    <a:pt x="120" y="2439"/>
                    <a:pt x="115" y="2433"/>
                  </a:cubicBezTo>
                  <a:cubicBezTo>
                    <a:pt x="110" y="2428"/>
                    <a:pt x="68" y="2350"/>
                    <a:pt x="68" y="2350"/>
                  </a:cubicBezTo>
                  <a:cubicBezTo>
                    <a:pt x="72" y="2347"/>
                    <a:pt x="72" y="2347"/>
                    <a:pt x="72" y="2347"/>
                  </a:cubicBezTo>
                  <a:cubicBezTo>
                    <a:pt x="125" y="2303"/>
                    <a:pt x="125" y="2303"/>
                    <a:pt x="125" y="2303"/>
                  </a:cubicBezTo>
                  <a:cubicBezTo>
                    <a:pt x="120" y="2220"/>
                    <a:pt x="120" y="2220"/>
                    <a:pt x="120" y="2220"/>
                  </a:cubicBezTo>
                  <a:cubicBezTo>
                    <a:pt x="84" y="2199"/>
                    <a:pt x="84" y="2199"/>
                    <a:pt x="84" y="2199"/>
                  </a:cubicBezTo>
                  <a:cubicBezTo>
                    <a:pt x="63" y="2178"/>
                    <a:pt x="63" y="2178"/>
                    <a:pt x="63" y="2178"/>
                  </a:cubicBezTo>
                  <a:cubicBezTo>
                    <a:pt x="52" y="2147"/>
                    <a:pt x="52" y="2147"/>
                    <a:pt x="52" y="2147"/>
                  </a:cubicBezTo>
                  <a:cubicBezTo>
                    <a:pt x="0" y="2105"/>
                    <a:pt x="0" y="2105"/>
                    <a:pt x="0" y="2105"/>
                  </a:cubicBezTo>
                  <a:cubicBezTo>
                    <a:pt x="0" y="2105"/>
                    <a:pt x="11" y="2079"/>
                    <a:pt x="11" y="2074"/>
                  </a:cubicBezTo>
                  <a:cubicBezTo>
                    <a:pt x="11" y="2072"/>
                    <a:pt x="15" y="2069"/>
                    <a:pt x="21" y="2066"/>
                  </a:cubicBezTo>
                  <a:cubicBezTo>
                    <a:pt x="37" y="2056"/>
                    <a:pt x="68" y="2042"/>
                    <a:pt x="68" y="2042"/>
                  </a:cubicBezTo>
                  <a:cubicBezTo>
                    <a:pt x="120" y="2068"/>
                    <a:pt x="120" y="2068"/>
                    <a:pt x="120" y="2068"/>
                  </a:cubicBezTo>
                  <a:cubicBezTo>
                    <a:pt x="157" y="2027"/>
                    <a:pt x="157" y="2027"/>
                    <a:pt x="157" y="2027"/>
                  </a:cubicBezTo>
                  <a:cubicBezTo>
                    <a:pt x="203" y="2021"/>
                    <a:pt x="203" y="2021"/>
                    <a:pt x="203" y="2021"/>
                  </a:cubicBezTo>
                  <a:cubicBezTo>
                    <a:pt x="214" y="1990"/>
                    <a:pt x="214" y="1990"/>
                    <a:pt x="214" y="1990"/>
                  </a:cubicBezTo>
                  <a:cubicBezTo>
                    <a:pt x="250" y="1938"/>
                    <a:pt x="250" y="1938"/>
                    <a:pt x="250" y="1938"/>
                  </a:cubicBezTo>
                  <a:cubicBezTo>
                    <a:pt x="198" y="1928"/>
                    <a:pt x="198" y="1928"/>
                    <a:pt x="198" y="1928"/>
                  </a:cubicBezTo>
                  <a:cubicBezTo>
                    <a:pt x="172" y="1933"/>
                    <a:pt x="172" y="1933"/>
                    <a:pt x="172" y="1933"/>
                  </a:cubicBezTo>
                  <a:cubicBezTo>
                    <a:pt x="162" y="1907"/>
                    <a:pt x="162" y="1907"/>
                    <a:pt x="162" y="1907"/>
                  </a:cubicBezTo>
                  <a:cubicBezTo>
                    <a:pt x="136" y="1891"/>
                    <a:pt x="136" y="1891"/>
                    <a:pt x="136" y="1891"/>
                  </a:cubicBezTo>
                  <a:cubicBezTo>
                    <a:pt x="130" y="1855"/>
                    <a:pt x="130" y="1855"/>
                    <a:pt x="130" y="1855"/>
                  </a:cubicBezTo>
                  <a:cubicBezTo>
                    <a:pt x="146" y="1828"/>
                    <a:pt x="146" y="1828"/>
                    <a:pt x="146" y="1828"/>
                  </a:cubicBezTo>
                  <a:cubicBezTo>
                    <a:pt x="120" y="1797"/>
                    <a:pt x="120" y="1797"/>
                    <a:pt x="120" y="1797"/>
                  </a:cubicBezTo>
                  <a:cubicBezTo>
                    <a:pt x="120" y="1745"/>
                    <a:pt x="120" y="1745"/>
                    <a:pt x="120" y="1745"/>
                  </a:cubicBezTo>
                  <a:cubicBezTo>
                    <a:pt x="151" y="1745"/>
                    <a:pt x="151" y="1745"/>
                    <a:pt x="151" y="1745"/>
                  </a:cubicBezTo>
                  <a:cubicBezTo>
                    <a:pt x="177" y="1735"/>
                    <a:pt x="177" y="1735"/>
                    <a:pt x="177" y="1735"/>
                  </a:cubicBezTo>
                  <a:cubicBezTo>
                    <a:pt x="167" y="1703"/>
                    <a:pt x="167" y="1703"/>
                    <a:pt x="167" y="1703"/>
                  </a:cubicBezTo>
                  <a:cubicBezTo>
                    <a:pt x="104" y="1656"/>
                    <a:pt x="104" y="1656"/>
                    <a:pt x="104" y="1656"/>
                  </a:cubicBezTo>
                  <a:cubicBezTo>
                    <a:pt x="99" y="1630"/>
                    <a:pt x="99" y="1630"/>
                    <a:pt x="99" y="1630"/>
                  </a:cubicBezTo>
                  <a:cubicBezTo>
                    <a:pt x="57" y="1615"/>
                    <a:pt x="57" y="1615"/>
                    <a:pt x="57" y="1615"/>
                  </a:cubicBezTo>
                  <a:cubicBezTo>
                    <a:pt x="104" y="1536"/>
                    <a:pt x="104" y="1536"/>
                    <a:pt x="104" y="1536"/>
                  </a:cubicBezTo>
                  <a:cubicBezTo>
                    <a:pt x="136" y="1531"/>
                    <a:pt x="136" y="1531"/>
                    <a:pt x="136" y="1531"/>
                  </a:cubicBezTo>
                  <a:cubicBezTo>
                    <a:pt x="193" y="1500"/>
                    <a:pt x="193" y="1500"/>
                    <a:pt x="193" y="1500"/>
                  </a:cubicBezTo>
                  <a:cubicBezTo>
                    <a:pt x="193" y="1458"/>
                    <a:pt x="193" y="1458"/>
                    <a:pt x="193" y="1458"/>
                  </a:cubicBezTo>
                  <a:cubicBezTo>
                    <a:pt x="130" y="1422"/>
                    <a:pt x="130" y="1422"/>
                    <a:pt x="130" y="1422"/>
                  </a:cubicBezTo>
                  <a:cubicBezTo>
                    <a:pt x="89" y="1422"/>
                    <a:pt x="89" y="1422"/>
                    <a:pt x="89" y="1422"/>
                  </a:cubicBezTo>
                  <a:cubicBezTo>
                    <a:pt x="94" y="1385"/>
                    <a:pt x="94" y="1385"/>
                    <a:pt x="94" y="1385"/>
                  </a:cubicBezTo>
                  <a:cubicBezTo>
                    <a:pt x="68" y="1328"/>
                    <a:pt x="68" y="1328"/>
                    <a:pt x="68" y="1328"/>
                  </a:cubicBezTo>
                  <a:cubicBezTo>
                    <a:pt x="99" y="1296"/>
                    <a:pt x="99" y="1296"/>
                    <a:pt x="99" y="1296"/>
                  </a:cubicBezTo>
                  <a:cubicBezTo>
                    <a:pt x="73" y="1276"/>
                    <a:pt x="73" y="1276"/>
                    <a:pt x="73" y="1276"/>
                  </a:cubicBezTo>
                  <a:cubicBezTo>
                    <a:pt x="68" y="1223"/>
                    <a:pt x="68" y="1223"/>
                    <a:pt x="68" y="1223"/>
                  </a:cubicBezTo>
                  <a:cubicBezTo>
                    <a:pt x="99" y="1171"/>
                    <a:pt x="99" y="1171"/>
                    <a:pt x="99" y="1171"/>
                  </a:cubicBezTo>
                  <a:cubicBezTo>
                    <a:pt x="99" y="1171"/>
                    <a:pt x="125" y="1161"/>
                    <a:pt x="136" y="1161"/>
                  </a:cubicBezTo>
                  <a:cubicBezTo>
                    <a:pt x="146" y="1161"/>
                    <a:pt x="157" y="1046"/>
                    <a:pt x="157" y="1046"/>
                  </a:cubicBezTo>
                  <a:cubicBezTo>
                    <a:pt x="157" y="1046"/>
                    <a:pt x="214" y="984"/>
                    <a:pt x="214" y="973"/>
                  </a:cubicBezTo>
                  <a:cubicBezTo>
                    <a:pt x="214" y="926"/>
                    <a:pt x="214" y="926"/>
                    <a:pt x="214" y="926"/>
                  </a:cubicBezTo>
                  <a:cubicBezTo>
                    <a:pt x="292" y="931"/>
                    <a:pt x="292" y="931"/>
                    <a:pt x="292" y="931"/>
                  </a:cubicBezTo>
                  <a:cubicBezTo>
                    <a:pt x="303" y="989"/>
                    <a:pt x="303" y="989"/>
                    <a:pt x="303" y="989"/>
                  </a:cubicBezTo>
                  <a:cubicBezTo>
                    <a:pt x="360" y="1051"/>
                    <a:pt x="360" y="1051"/>
                    <a:pt x="360" y="1051"/>
                  </a:cubicBezTo>
                  <a:cubicBezTo>
                    <a:pt x="391" y="1041"/>
                    <a:pt x="391" y="1041"/>
                    <a:pt x="391" y="1041"/>
                  </a:cubicBezTo>
                  <a:cubicBezTo>
                    <a:pt x="391" y="1041"/>
                    <a:pt x="475" y="1057"/>
                    <a:pt x="480" y="1057"/>
                  </a:cubicBezTo>
                  <a:cubicBezTo>
                    <a:pt x="485" y="1057"/>
                    <a:pt x="569" y="999"/>
                    <a:pt x="569" y="999"/>
                  </a:cubicBezTo>
                  <a:cubicBezTo>
                    <a:pt x="548" y="926"/>
                    <a:pt x="548" y="926"/>
                    <a:pt x="548" y="926"/>
                  </a:cubicBezTo>
                  <a:cubicBezTo>
                    <a:pt x="548" y="926"/>
                    <a:pt x="501" y="895"/>
                    <a:pt x="496" y="890"/>
                  </a:cubicBezTo>
                  <a:cubicBezTo>
                    <a:pt x="490" y="884"/>
                    <a:pt x="532" y="811"/>
                    <a:pt x="532" y="811"/>
                  </a:cubicBezTo>
                  <a:cubicBezTo>
                    <a:pt x="506" y="718"/>
                    <a:pt x="506" y="718"/>
                    <a:pt x="506" y="718"/>
                  </a:cubicBezTo>
                  <a:cubicBezTo>
                    <a:pt x="506" y="718"/>
                    <a:pt x="522" y="697"/>
                    <a:pt x="522" y="691"/>
                  </a:cubicBezTo>
                  <a:cubicBezTo>
                    <a:pt x="522" y="613"/>
                    <a:pt x="522" y="613"/>
                    <a:pt x="522" y="613"/>
                  </a:cubicBezTo>
                  <a:cubicBezTo>
                    <a:pt x="496" y="598"/>
                    <a:pt x="496" y="598"/>
                    <a:pt x="496" y="598"/>
                  </a:cubicBezTo>
                  <a:cubicBezTo>
                    <a:pt x="501" y="571"/>
                    <a:pt x="501" y="571"/>
                    <a:pt x="501" y="571"/>
                  </a:cubicBezTo>
                  <a:cubicBezTo>
                    <a:pt x="469" y="540"/>
                    <a:pt x="469" y="540"/>
                    <a:pt x="469" y="540"/>
                  </a:cubicBezTo>
                  <a:cubicBezTo>
                    <a:pt x="475" y="514"/>
                    <a:pt x="475" y="514"/>
                    <a:pt x="475" y="514"/>
                  </a:cubicBezTo>
                  <a:cubicBezTo>
                    <a:pt x="464" y="488"/>
                    <a:pt x="464" y="488"/>
                    <a:pt x="464" y="488"/>
                  </a:cubicBezTo>
                  <a:cubicBezTo>
                    <a:pt x="433" y="483"/>
                    <a:pt x="433" y="483"/>
                    <a:pt x="433" y="483"/>
                  </a:cubicBezTo>
                  <a:cubicBezTo>
                    <a:pt x="407" y="457"/>
                    <a:pt x="407" y="457"/>
                    <a:pt x="407" y="457"/>
                  </a:cubicBezTo>
                  <a:cubicBezTo>
                    <a:pt x="401" y="427"/>
                    <a:pt x="401" y="427"/>
                    <a:pt x="401" y="427"/>
                  </a:cubicBezTo>
                  <a:cubicBezTo>
                    <a:pt x="406" y="428"/>
                    <a:pt x="406" y="428"/>
                    <a:pt x="406" y="428"/>
                  </a:cubicBezTo>
                  <a:cubicBezTo>
                    <a:pt x="442" y="412"/>
                    <a:pt x="442" y="412"/>
                    <a:pt x="442" y="412"/>
                  </a:cubicBezTo>
                  <a:cubicBezTo>
                    <a:pt x="442" y="412"/>
                    <a:pt x="482" y="448"/>
                    <a:pt x="486" y="452"/>
                  </a:cubicBezTo>
                  <a:cubicBezTo>
                    <a:pt x="490" y="456"/>
                    <a:pt x="506" y="412"/>
                    <a:pt x="506" y="412"/>
                  </a:cubicBezTo>
                  <a:cubicBezTo>
                    <a:pt x="546" y="412"/>
                    <a:pt x="546" y="412"/>
                    <a:pt x="546" y="412"/>
                  </a:cubicBezTo>
                  <a:cubicBezTo>
                    <a:pt x="622" y="356"/>
                    <a:pt x="622" y="356"/>
                    <a:pt x="622" y="356"/>
                  </a:cubicBezTo>
                  <a:cubicBezTo>
                    <a:pt x="682" y="380"/>
                    <a:pt x="682" y="380"/>
                    <a:pt x="682" y="380"/>
                  </a:cubicBezTo>
                  <a:cubicBezTo>
                    <a:pt x="738" y="320"/>
                    <a:pt x="738" y="320"/>
                    <a:pt x="738" y="320"/>
                  </a:cubicBezTo>
                  <a:cubicBezTo>
                    <a:pt x="760" y="337"/>
                    <a:pt x="760" y="337"/>
                    <a:pt x="760" y="337"/>
                  </a:cubicBezTo>
                  <a:cubicBezTo>
                    <a:pt x="794" y="364"/>
                    <a:pt x="794" y="364"/>
                    <a:pt x="794" y="364"/>
                  </a:cubicBezTo>
                  <a:cubicBezTo>
                    <a:pt x="826" y="364"/>
                    <a:pt x="826" y="364"/>
                    <a:pt x="826" y="364"/>
                  </a:cubicBezTo>
                  <a:cubicBezTo>
                    <a:pt x="830" y="364"/>
                    <a:pt x="842" y="384"/>
                    <a:pt x="842" y="384"/>
                  </a:cubicBezTo>
                  <a:cubicBezTo>
                    <a:pt x="874" y="380"/>
                    <a:pt x="874" y="380"/>
                    <a:pt x="874" y="380"/>
                  </a:cubicBezTo>
                  <a:cubicBezTo>
                    <a:pt x="870" y="348"/>
                    <a:pt x="870" y="348"/>
                    <a:pt x="870" y="348"/>
                  </a:cubicBezTo>
                  <a:cubicBezTo>
                    <a:pt x="898" y="324"/>
                    <a:pt x="898" y="324"/>
                    <a:pt x="898" y="324"/>
                  </a:cubicBezTo>
                  <a:cubicBezTo>
                    <a:pt x="898" y="212"/>
                    <a:pt x="898" y="212"/>
                    <a:pt x="898" y="212"/>
                  </a:cubicBezTo>
                  <a:cubicBezTo>
                    <a:pt x="914" y="212"/>
                    <a:pt x="914" y="212"/>
                    <a:pt x="914" y="212"/>
                  </a:cubicBezTo>
                  <a:cubicBezTo>
                    <a:pt x="906" y="164"/>
                    <a:pt x="906" y="164"/>
                    <a:pt x="906" y="164"/>
                  </a:cubicBezTo>
                  <a:cubicBezTo>
                    <a:pt x="926" y="136"/>
                    <a:pt x="926" y="136"/>
                    <a:pt x="926" y="136"/>
                  </a:cubicBezTo>
                  <a:cubicBezTo>
                    <a:pt x="918" y="112"/>
                    <a:pt x="918" y="112"/>
                    <a:pt x="918" y="112"/>
                  </a:cubicBezTo>
                  <a:cubicBezTo>
                    <a:pt x="938" y="48"/>
                    <a:pt x="938" y="48"/>
                    <a:pt x="938" y="48"/>
                  </a:cubicBezTo>
                  <a:cubicBezTo>
                    <a:pt x="994" y="48"/>
                    <a:pt x="994" y="48"/>
                    <a:pt x="994" y="48"/>
                  </a:cubicBezTo>
                  <a:cubicBezTo>
                    <a:pt x="1018" y="16"/>
                    <a:pt x="1018" y="16"/>
                    <a:pt x="1018" y="16"/>
                  </a:cubicBezTo>
                  <a:cubicBezTo>
                    <a:pt x="1262" y="56"/>
                    <a:pt x="1262" y="56"/>
                    <a:pt x="1262" y="56"/>
                  </a:cubicBezTo>
                  <a:cubicBezTo>
                    <a:pt x="1262" y="56"/>
                    <a:pt x="1318" y="36"/>
                    <a:pt x="1318" y="32"/>
                  </a:cubicBezTo>
                  <a:cubicBezTo>
                    <a:pt x="1318" y="28"/>
                    <a:pt x="1326" y="0"/>
                    <a:pt x="1326" y="0"/>
                  </a:cubicBezTo>
                  <a:cubicBezTo>
                    <a:pt x="1353" y="0"/>
                    <a:pt x="1353" y="0"/>
                    <a:pt x="1353" y="0"/>
                  </a:cubicBezTo>
                  <a:cubicBezTo>
                    <a:pt x="1377" y="45"/>
                    <a:pt x="1377" y="45"/>
                    <a:pt x="1377" y="45"/>
                  </a:cubicBezTo>
                  <a:cubicBezTo>
                    <a:pt x="1309" y="66"/>
                    <a:pt x="1309" y="66"/>
                    <a:pt x="1309" y="66"/>
                  </a:cubicBezTo>
                  <a:lnTo>
                    <a:pt x="1320" y="97"/>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94" name="เชียงราย">
              <a:extLst>
                <a:ext uri="{FF2B5EF4-FFF2-40B4-BE49-F238E27FC236}">
                  <a16:creationId xmlns:a16="http://schemas.microsoft.com/office/drawing/2014/main" id="{CC1B8816-C036-436E-9655-3115ED992F67}"/>
                </a:ext>
              </a:extLst>
            </p:cNvPr>
            <p:cNvSpPr>
              <a:spLocks/>
            </p:cNvSpPr>
            <p:nvPr/>
          </p:nvSpPr>
          <p:spPr bwMode="auto">
            <a:xfrm>
              <a:off x="2698099" y="989730"/>
              <a:ext cx="475502" cy="563287"/>
            </a:xfrm>
            <a:custGeom>
              <a:avLst/>
              <a:gdLst>
                <a:gd name="T0" fmla="*/ 1121 w 1161"/>
                <a:gd name="T1" fmla="*/ 517 h 1376"/>
                <a:gd name="T2" fmla="*/ 1053 w 1161"/>
                <a:gd name="T3" fmla="*/ 577 h 1376"/>
                <a:gd name="T4" fmla="*/ 1012 w 1161"/>
                <a:gd name="T5" fmla="*/ 660 h 1376"/>
                <a:gd name="T6" fmla="*/ 1024 w 1161"/>
                <a:gd name="T7" fmla="*/ 691 h 1376"/>
                <a:gd name="T8" fmla="*/ 954 w 1161"/>
                <a:gd name="T9" fmla="*/ 718 h 1376"/>
                <a:gd name="T10" fmla="*/ 933 w 1161"/>
                <a:gd name="T11" fmla="*/ 776 h 1376"/>
                <a:gd name="T12" fmla="*/ 866 w 1161"/>
                <a:gd name="T13" fmla="*/ 802 h 1376"/>
                <a:gd name="T14" fmla="*/ 803 w 1161"/>
                <a:gd name="T15" fmla="*/ 802 h 1376"/>
                <a:gd name="T16" fmla="*/ 725 w 1161"/>
                <a:gd name="T17" fmla="*/ 864 h 1376"/>
                <a:gd name="T18" fmla="*/ 678 w 1161"/>
                <a:gd name="T19" fmla="*/ 964 h 1376"/>
                <a:gd name="T20" fmla="*/ 620 w 1161"/>
                <a:gd name="T21" fmla="*/ 969 h 1376"/>
                <a:gd name="T22" fmla="*/ 579 w 1161"/>
                <a:gd name="T23" fmla="*/ 989 h 1376"/>
                <a:gd name="T24" fmla="*/ 578 w 1161"/>
                <a:gd name="T25" fmla="*/ 989 h 1376"/>
                <a:gd name="T26" fmla="*/ 516 w 1161"/>
                <a:gd name="T27" fmla="*/ 958 h 1376"/>
                <a:gd name="T28" fmla="*/ 500 w 1161"/>
                <a:gd name="T29" fmla="*/ 955 h 1376"/>
                <a:gd name="T30" fmla="*/ 454 w 1161"/>
                <a:gd name="T31" fmla="*/ 958 h 1376"/>
                <a:gd name="T32" fmla="*/ 386 w 1161"/>
                <a:gd name="T33" fmla="*/ 984 h 1376"/>
                <a:gd name="T34" fmla="*/ 323 w 1161"/>
                <a:gd name="T35" fmla="*/ 1021 h 1376"/>
                <a:gd name="T36" fmla="*/ 271 w 1161"/>
                <a:gd name="T37" fmla="*/ 990 h 1376"/>
                <a:gd name="T38" fmla="*/ 281 w 1161"/>
                <a:gd name="T39" fmla="*/ 1068 h 1376"/>
                <a:gd name="T40" fmla="*/ 240 w 1161"/>
                <a:gd name="T41" fmla="*/ 1204 h 1376"/>
                <a:gd name="T42" fmla="*/ 240 w 1161"/>
                <a:gd name="T43" fmla="*/ 1277 h 1376"/>
                <a:gd name="T44" fmla="*/ 203 w 1161"/>
                <a:gd name="T45" fmla="*/ 1297 h 1376"/>
                <a:gd name="T46" fmla="*/ 125 w 1161"/>
                <a:gd name="T47" fmla="*/ 1376 h 1376"/>
                <a:gd name="T48" fmla="*/ 68 w 1161"/>
                <a:gd name="T49" fmla="*/ 1287 h 1376"/>
                <a:gd name="T50" fmla="*/ 62 w 1161"/>
                <a:gd name="T51" fmla="*/ 1130 h 1376"/>
                <a:gd name="T52" fmla="*/ 57 w 1161"/>
                <a:gd name="T53" fmla="*/ 1031 h 1376"/>
                <a:gd name="T54" fmla="*/ 42 w 1161"/>
                <a:gd name="T55" fmla="*/ 958 h 1376"/>
                <a:gd name="T56" fmla="*/ 52 w 1161"/>
                <a:gd name="T57" fmla="*/ 859 h 1376"/>
                <a:gd name="T58" fmla="*/ 31 w 1161"/>
                <a:gd name="T59" fmla="*/ 818 h 1376"/>
                <a:gd name="T60" fmla="*/ 10 w 1161"/>
                <a:gd name="T61" fmla="*/ 755 h 1376"/>
                <a:gd name="T62" fmla="*/ 83 w 1161"/>
                <a:gd name="T63" fmla="*/ 708 h 1376"/>
                <a:gd name="T64" fmla="*/ 120 w 1161"/>
                <a:gd name="T65" fmla="*/ 619 h 1376"/>
                <a:gd name="T66" fmla="*/ 99 w 1161"/>
                <a:gd name="T67" fmla="*/ 531 h 1376"/>
                <a:gd name="T68" fmla="*/ 141 w 1161"/>
                <a:gd name="T69" fmla="*/ 473 h 1376"/>
                <a:gd name="T70" fmla="*/ 188 w 1161"/>
                <a:gd name="T71" fmla="*/ 400 h 1376"/>
                <a:gd name="T72" fmla="*/ 203 w 1161"/>
                <a:gd name="T73" fmla="*/ 359 h 1376"/>
                <a:gd name="T74" fmla="*/ 247 w 1161"/>
                <a:gd name="T75" fmla="*/ 293 h 1376"/>
                <a:gd name="T76" fmla="*/ 268 w 1161"/>
                <a:gd name="T77" fmla="*/ 241 h 1376"/>
                <a:gd name="T78" fmla="*/ 224 w 1161"/>
                <a:gd name="T79" fmla="*/ 213 h 1376"/>
                <a:gd name="T80" fmla="*/ 220 w 1161"/>
                <a:gd name="T81" fmla="*/ 165 h 1376"/>
                <a:gd name="T82" fmla="*/ 172 w 1161"/>
                <a:gd name="T83" fmla="*/ 97 h 1376"/>
                <a:gd name="T84" fmla="*/ 188 w 1161"/>
                <a:gd name="T85" fmla="*/ 68 h 1376"/>
                <a:gd name="T86" fmla="*/ 340 w 1161"/>
                <a:gd name="T87" fmla="*/ 113 h 1376"/>
                <a:gd name="T88" fmla="*/ 420 w 1161"/>
                <a:gd name="T89" fmla="*/ 108 h 1376"/>
                <a:gd name="T90" fmla="*/ 480 w 1161"/>
                <a:gd name="T91" fmla="*/ 125 h 1376"/>
                <a:gd name="T92" fmla="*/ 584 w 1161"/>
                <a:gd name="T93" fmla="*/ 16 h 1376"/>
                <a:gd name="T94" fmla="*/ 648 w 1161"/>
                <a:gd name="T95" fmla="*/ 45 h 1376"/>
                <a:gd name="T96" fmla="*/ 682 w 1161"/>
                <a:gd name="T97" fmla="*/ 50 h 1376"/>
                <a:gd name="T98" fmla="*/ 736 w 1161"/>
                <a:gd name="T99" fmla="*/ 189 h 1376"/>
                <a:gd name="T100" fmla="*/ 812 w 1161"/>
                <a:gd name="T101" fmla="*/ 185 h 1376"/>
                <a:gd name="T102" fmla="*/ 844 w 1161"/>
                <a:gd name="T103" fmla="*/ 137 h 1376"/>
                <a:gd name="T104" fmla="*/ 892 w 1161"/>
                <a:gd name="T105" fmla="*/ 61 h 1376"/>
                <a:gd name="T106" fmla="*/ 988 w 1161"/>
                <a:gd name="T107" fmla="*/ 113 h 1376"/>
                <a:gd name="T108" fmla="*/ 1033 w 1161"/>
                <a:gd name="T109" fmla="*/ 217 h 1376"/>
                <a:gd name="T110" fmla="*/ 1053 w 1161"/>
                <a:gd name="T111" fmla="*/ 253 h 1376"/>
                <a:gd name="T112" fmla="*/ 1145 w 1161"/>
                <a:gd name="T113" fmla="*/ 265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1" h="1376">
                  <a:moveTo>
                    <a:pt x="1161" y="281"/>
                  </a:moveTo>
                  <a:cubicBezTo>
                    <a:pt x="1121" y="517"/>
                    <a:pt x="1121" y="517"/>
                    <a:pt x="1121" y="517"/>
                  </a:cubicBezTo>
                  <a:cubicBezTo>
                    <a:pt x="1097" y="565"/>
                    <a:pt x="1097" y="565"/>
                    <a:pt x="1097" y="565"/>
                  </a:cubicBezTo>
                  <a:cubicBezTo>
                    <a:pt x="1053" y="577"/>
                    <a:pt x="1053" y="577"/>
                    <a:pt x="1053" y="577"/>
                  </a:cubicBezTo>
                  <a:cubicBezTo>
                    <a:pt x="1045" y="625"/>
                    <a:pt x="1045" y="625"/>
                    <a:pt x="1045" y="625"/>
                  </a:cubicBezTo>
                  <a:cubicBezTo>
                    <a:pt x="1012" y="660"/>
                    <a:pt x="1012" y="660"/>
                    <a:pt x="1012" y="660"/>
                  </a:cubicBezTo>
                  <a:cubicBezTo>
                    <a:pt x="1009" y="665"/>
                    <a:pt x="1009" y="665"/>
                    <a:pt x="1009" y="665"/>
                  </a:cubicBezTo>
                  <a:cubicBezTo>
                    <a:pt x="1024" y="691"/>
                    <a:pt x="1024" y="691"/>
                    <a:pt x="1024" y="691"/>
                  </a:cubicBezTo>
                  <a:cubicBezTo>
                    <a:pt x="996" y="718"/>
                    <a:pt x="996" y="718"/>
                    <a:pt x="996" y="718"/>
                  </a:cubicBezTo>
                  <a:cubicBezTo>
                    <a:pt x="954" y="718"/>
                    <a:pt x="954" y="718"/>
                    <a:pt x="954" y="718"/>
                  </a:cubicBezTo>
                  <a:cubicBezTo>
                    <a:pt x="954" y="745"/>
                    <a:pt x="954" y="745"/>
                    <a:pt x="954" y="745"/>
                  </a:cubicBezTo>
                  <a:cubicBezTo>
                    <a:pt x="933" y="776"/>
                    <a:pt x="933" y="776"/>
                    <a:pt x="933" y="776"/>
                  </a:cubicBezTo>
                  <a:cubicBezTo>
                    <a:pt x="876" y="765"/>
                    <a:pt x="876" y="765"/>
                    <a:pt x="876" y="765"/>
                  </a:cubicBezTo>
                  <a:cubicBezTo>
                    <a:pt x="866" y="802"/>
                    <a:pt x="866" y="802"/>
                    <a:pt x="866" y="802"/>
                  </a:cubicBezTo>
                  <a:cubicBezTo>
                    <a:pt x="829" y="812"/>
                    <a:pt x="829" y="812"/>
                    <a:pt x="829" y="812"/>
                  </a:cubicBezTo>
                  <a:cubicBezTo>
                    <a:pt x="803" y="802"/>
                    <a:pt x="803" y="802"/>
                    <a:pt x="803" y="802"/>
                  </a:cubicBezTo>
                  <a:cubicBezTo>
                    <a:pt x="803" y="870"/>
                    <a:pt x="803" y="870"/>
                    <a:pt x="803" y="870"/>
                  </a:cubicBezTo>
                  <a:cubicBezTo>
                    <a:pt x="725" y="864"/>
                    <a:pt x="725" y="864"/>
                    <a:pt x="725" y="864"/>
                  </a:cubicBezTo>
                  <a:cubicBezTo>
                    <a:pt x="720" y="969"/>
                    <a:pt x="720" y="969"/>
                    <a:pt x="720" y="969"/>
                  </a:cubicBezTo>
                  <a:cubicBezTo>
                    <a:pt x="678" y="964"/>
                    <a:pt x="678" y="964"/>
                    <a:pt x="678" y="964"/>
                  </a:cubicBezTo>
                  <a:cubicBezTo>
                    <a:pt x="662" y="979"/>
                    <a:pt x="662" y="979"/>
                    <a:pt x="662" y="979"/>
                  </a:cubicBezTo>
                  <a:cubicBezTo>
                    <a:pt x="620" y="969"/>
                    <a:pt x="620" y="969"/>
                    <a:pt x="620" y="969"/>
                  </a:cubicBezTo>
                  <a:cubicBezTo>
                    <a:pt x="579" y="989"/>
                    <a:pt x="579" y="989"/>
                    <a:pt x="579" y="989"/>
                  </a:cubicBezTo>
                  <a:cubicBezTo>
                    <a:pt x="579" y="989"/>
                    <a:pt x="579" y="989"/>
                    <a:pt x="579" y="989"/>
                  </a:cubicBezTo>
                  <a:cubicBezTo>
                    <a:pt x="578" y="989"/>
                    <a:pt x="578" y="989"/>
                    <a:pt x="578" y="989"/>
                  </a:cubicBezTo>
                  <a:cubicBezTo>
                    <a:pt x="578" y="989"/>
                    <a:pt x="578" y="989"/>
                    <a:pt x="578" y="989"/>
                  </a:cubicBezTo>
                  <a:cubicBezTo>
                    <a:pt x="542" y="943"/>
                    <a:pt x="542" y="943"/>
                    <a:pt x="542" y="943"/>
                  </a:cubicBezTo>
                  <a:cubicBezTo>
                    <a:pt x="516" y="958"/>
                    <a:pt x="516" y="958"/>
                    <a:pt x="516" y="958"/>
                  </a:cubicBezTo>
                  <a:cubicBezTo>
                    <a:pt x="500" y="955"/>
                    <a:pt x="500" y="955"/>
                    <a:pt x="500" y="955"/>
                  </a:cubicBezTo>
                  <a:cubicBezTo>
                    <a:pt x="500" y="955"/>
                    <a:pt x="500" y="955"/>
                    <a:pt x="500" y="955"/>
                  </a:cubicBezTo>
                  <a:cubicBezTo>
                    <a:pt x="469" y="948"/>
                    <a:pt x="469" y="948"/>
                    <a:pt x="469" y="948"/>
                  </a:cubicBezTo>
                  <a:cubicBezTo>
                    <a:pt x="454" y="958"/>
                    <a:pt x="454" y="958"/>
                    <a:pt x="454" y="958"/>
                  </a:cubicBezTo>
                  <a:cubicBezTo>
                    <a:pt x="412" y="979"/>
                    <a:pt x="412" y="979"/>
                    <a:pt x="412" y="979"/>
                  </a:cubicBezTo>
                  <a:cubicBezTo>
                    <a:pt x="386" y="984"/>
                    <a:pt x="386" y="984"/>
                    <a:pt x="386" y="984"/>
                  </a:cubicBezTo>
                  <a:cubicBezTo>
                    <a:pt x="386" y="1021"/>
                    <a:pt x="386" y="1021"/>
                    <a:pt x="386" y="1021"/>
                  </a:cubicBezTo>
                  <a:cubicBezTo>
                    <a:pt x="323" y="1021"/>
                    <a:pt x="323" y="1021"/>
                    <a:pt x="323" y="1021"/>
                  </a:cubicBezTo>
                  <a:cubicBezTo>
                    <a:pt x="297" y="1000"/>
                    <a:pt x="297" y="1000"/>
                    <a:pt x="297" y="1000"/>
                  </a:cubicBezTo>
                  <a:cubicBezTo>
                    <a:pt x="271" y="990"/>
                    <a:pt x="271" y="990"/>
                    <a:pt x="271" y="990"/>
                  </a:cubicBezTo>
                  <a:cubicBezTo>
                    <a:pt x="271" y="1021"/>
                    <a:pt x="271" y="1021"/>
                    <a:pt x="271" y="1021"/>
                  </a:cubicBezTo>
                  <a:cubicBezTo>
                    <a:pt x="271" y="1021"/>
                    <a:pt x="281" y="1057"/>
                    <a:pt x="281" y="1068"/>
                  </a:cubicBezTo>
                  <a:cubicBezTo>
                    <a:pt x="281" y="1078"/>
                    <a:pt x="250" y="1151"/>
                    <a:pt x="250" y="1151"/>
                  </a:cubicBezTo>
                  <a:cubicBezTo>
                    <a:pt x="240" y="1204"/>
                    <a:pt x="240" y="1204"/>
                    <a:pt x="240" y="1204"/>
                  </a:cubicBezTo>
                  <a:cubicBezTo>
                    <a:pt x="261" y="1250"/>
                    <a:pt x="261" y="1250"/>
                    <a:pt x="261" y="1250"/>
                  </a:cubicBezTo>
                  <a:cubicBezTo>
                    <a:pt x="240" y="1277"/>
                    <a:pt x="240" y="1277"/>
                    <a:pt x="240" y="1277"/>
                  </a:cubicBezTo>
                  <a:cubicBezTo>
                    <a:pt x="234" y="1297"/>
                    <a:pt x="234" y="1297"/>
                    <a:pt x="234" y="1297"/>
                  </a:cubicBezTo>
                  <a:cubicBezTo>
                    <a:pt x="203" y="1297"/>
                    <a:pt x="203" y="1297"/>
                    <a:pt x="203" y="1297"/>
                  </a:cubicBezTo>
                  <a:cubicBezTo>
                    <a:pt x="161" y="1365"/>
                    <a:pt x="161" y="1365"/>
                    <a:pt x="161" y="1365"/>
                  </a:cubicBezTo>
                  <a:cubicBezTo>
                    <a:pt x="125" y="1376"/>
                    <a:pt x="125" y="1376"/>
                    <a:pt x="125" y="1376"/>
                  </a:cubicBezTo>
                  <a:cubicBezTo>
                    <a:pt x="109" y="1313"/>
                    <a:pt x="109" y="1313"/>
                    <a:pt x="109" y="1313"/>
                  </a:cubicBezTo>
                  <a:cubicBezTo>
                    <a:pt x="68" y="1287"/>
                    <a:pt x="68" y="1287"/>
                    <a:pt x="68" y="1287"/>
                  </a:cubicBezTo>
                  <a:cubicBezTo>
                    <a:pt x="31" y="1193"/>
                    <a:pt x="31" y="1193"/>
                    <a:pt x="31" y="1193"/>
                  </a:cubicBezTo>
                  <a:cubicBezTo>
                    <a:pt x="62" y="1130"/>
                    <a:pt x="62" y="1130"/>
                    <a:pt x="62" y="1130"/>
                  </a:cubicBezTo>
                  <a:cubicBezTo>
                    <a:pt x="61" y="1102"/>
                    <a:pt x="61" y="1102"/>
                    <a:pt x="61" y="1102"/>
                  </a:cubicBezTo>
                  <a:cubicBezTo>
                    <a:pt x="57" y="1031"/>
                    <a:pt x="57" y="1031"/>
                    <a:pt x="57" y="1031"/>
                  </a:cubicBezTo>
                  <a:cubicBezTo>
                    <a:pt x="62" y="990"/>
                    <a:pt x="62" y="990"/>
                    <a:pt x="62" y="990"/>
                  </a:cubicBezTo>
                  <a:cubicBezTo>
                    <a:pt x="42" y="958"/>
                    <a:pt x="42" y="958"/>
                    <a:pt x="42" y="958"/>
                  </a:cubicBezTo>
                  <a:cubicBezTo>
                    <a:pt x="31" y="891"/>
                    <a:pt x="31" y="891"/>
                    <a:pt x="31" y="891"/>
                  </a:cubicBezTo>
                  <a:cubicBezTo>
                    <a:pt x="52" y="859"/>
                    <a:pt x="52" y="859"/>
                    <a:pt x="52" y="859"/>
                  </a:cubicBezTo>
                  <a:cubicBezTo>
                    <a:pt x="31" y="844"/>
                    <a:pt x="31" y="844"/>
                    <a:pt x="31" y="844"/>
                  </a:cubicBezTo>
                  <a:cubicBezTo>
                    <a:pt x="31" y="818"/>
                    <a:pt x="31" y="818"/>
                    <a:pt x="31" y="818"/>
                  </a:cubicBezTo>
                  <a:cubicBezTo>
                    <a:pt x="0" y="781"/>
                    <a:pt x="0" y="781"/>
                    <a:pt x="0" y="781"/>
                  </a:cubicBezTo>
                  <a:cubicBezTo>
                    <a:pt x="10" y="755"/>
                    <a:pt x="10" y="755"/>
                    <a:pt x="10" y="755"/>
                  </a:cubicBezTo>
                  <a:cubicBezTo>
                    <a:pt x="52" y="703"/>
                    <a:pt x="52" y="703"/>
                    <a:pt x="52" y="703"/>
                  </a:cubicBezTo>
                  <a:cubicBezTo>
                    <a:pt x="83" y="708"/>
                    <a:pt x="83" y="708"/>
                    <a:pt x="83" y="708"/>
                  </a:cubicBezTo>
                  <a:cubicBezTo>
                    <a:pt x="94" y="661"/>
                    <a:pt x="94" y="661"/>
                    <a:pt x="94" y="661"/>
                  </a:cubicBezTo>
                  <a:cubicBezTo>
                    <a:pt x="120" y="619"/>
                    <a:pt x="120" y="619"/>
                    <a:pt x="120" y="619"/>
                  </a:cubicBezTo>
                  <a:cubicBezTo>
                    <a:pt x="146" y="604"/>
                    <a:pt x="146" y="604"/>
                    <a:pt x="146" y="604"/>
                  </a:cubicBezTo>
                  <a:cubicBezTo>
                    <a:pt x="99" y="531"/>
                    <a:pt x="99" y="531"/>
                    <a:pt x="99" y="531"/>
                  </a:cubicBezTo>
                  <a:cubicBezTo>
                    <a:pt x="141" y="499"/>
                    <a:pt x="141" y="499"/>
                    <a:pt x="141" y="499"/>
                  </a:cubicBezTo>
                  <a:cubicBezTo>
                    <a:pt x="141" y="473"/>
                    <a:pt x="141" y="473"/>
                    <a:pt x="141" y="473"/>
                  </a:cubicBezTo>
                  <a:cubicBezTo>
                    <a:pt x="193" y="426"/>
                    <a:pt x="193" y="426"/>
                    <a:pt x="193" y="426"/>
                  </a:cubicBezTo>
                  <a:cubicBezTo>
                    <a:pt x="188" y="400"/>
                    <a:pt x="188" y="400"/>
                    <a:pt x="188" y="400"/>
                  </a:cubicBezTo>
                  <a:cubicBezTo>
                    <a:pt x="214" y="390"/>
                    <a:pt x="214" y="390"/>
                    <a:pt x="214" y="390"/>
                  </a:cubicBezTo>
                  <a:cubicBezTo>
                    <a:pt x="203" y="359"/>
                    <a:pt x="203" y="359"/>
                    <a:pt x="203" y="359"/>
                  </a:cubicBezTo>
                  <a:cubicBezTo>
                    <a:pt x="271" y="338"/>
                    <a:pt x="271" y="338"/>
                    <a:pt x="271" y="338"/>
                  </a:cubicBezTo>
                  <a:cubicBezTo>
                    <a:pt x="247" y="293"/>
                    <a:pt x="247" y="293"/>
                    <a:pt x="247" y="293"/>
                  </a:cubicBezTo>
                  <a:cubicBezTo>
                    <a:pt x="248" y="293"/>
                    <a:pt x="248" y="293"/>
                    <a:pt x="248" y="293"/>
                  </a:cubicBezTo>
                  <a:cubicBezTo>
                    <a:pt x="268" y="241"/>
                    <a:pt x="268" y="241"/>
                    <a:pt x="268" y="241"/>
                  </a:cubicBezTo>
                  <a:cubicBezTo>
                    <a:pt x="258" y="234"/>
                    <a:pt x="258" y="234"/>
                    <a:pt x="258" y="234"/>
                  </a:cubicBezTo>
                  <a:cubicBezTo>
                    <a:pt x="224" y="213"/>
                    <a:pt x="224" y="213"/>
                    <a:pt x="224" y="213"/>
                  </a:cubicBezTo>
                  <a:cubicBezTo>
                    <a:pt x="228" y="173"/>
                    <a:pt x="228" y="173"/>
                    <a:pt x="228" y="173"/>
                  </a:cubicBezTo>
                  <a:cubicBezTo>
                    <a:pt x="220" y="165"/>
                    <a:pt x="220" y="165"/>
                    <a:pt x="220" y="165"/>
                  </a:cubicBezTo>
                  <a:cubicBezTo>
                    <a:pt x="216" y="133"/>
                    <a:pt x="216" y="133"/>
                    <a:pt x="216" y="133"/>
                  </a:cubicBezTo>
                  <a:cubicBezTo>
                    <a:pt x="172" y="97"/>
                    <a:pt x="172" y="97"/>
                    <a:pt x="172" y="97"/>
                  </a:cubicBezTo>
                  <a:cubicBezTo>
                    <a:pt x="172" y="64"/>
                    <a:pt x="172" y="64"/>
                    <a:pt x="172" y="64"/>
                  </a:cubicBezTo>
                  <a:cubicBezTo>
                    <a:pt x="188" y="68"/>
                    <a:pt x="188" y="68"/>
                    <a:pt x="188" y="68"/>
                  </a:cubicBezTo>
                  <a:cubicBezTo>
                    <a:pt x="312" y="125"/>
                    <a:pt x="312" y="125"/>
                    <a:pt x="312" y="125"/>
                  </a:cubicBezTo>
                  <a:cubicBezTo>
                    <a:pt x="340" y="113"/>
                    <a:pt x="340" y="113"/>
                    <a:pt x="340" y="113"/>
                  </a:cubicBezTo>
                  <a:cubicBezTo>
                    <a:pt x="376" y="141"/>
                    <a:pt x="376" y="141"/>
                    <a:pt x="376" y="141"/>
                  </a:cubicBezTo>
                  <a:cubicBezTo>
                    <a:pt x="420" y="108"/>
                    <a:pt x="420" y="108"/>
                    <a:pt x="420" y="108"/>
                  </a:cubicBezTo>
                  <a:cubicBezTo>
                    <a:pt x="460" y="108"/>
                    <a:pt x="460" y="108"/>
                    <a:pt x="460" y="108"/>
                  </a:cubicBezTo>
                  <a:cubicBezTo>
                    <a:pt x="480" y="125"/>
                    <a:pt x="480" y="125"/>
                    <a:pt x="480" y="125"/>
                  </a:cubicBezTo>
                  <a:cubicBezTo>
                    <a:pt x="532" y="12"/>
                    <a:pt x="532" y="12"/>
                    <a:pt x="532" y="12"/>
                  </a:cubicBezTo>
                  <a:cubicBezTo>
                    <a:pt x="532" y="12"/>
                    <a:pt x="580" y="16"/>
                    <a:pt x="584" y="16"/>
                  </a:cubicBezTo>
                  <a:cubicBezTo>
                    <a:pt x="588" y="16"/>
                    <a:pt x="612" y="0"/>
                    <a:pt x="612" y="0"/>
                  </a:cubicBezTo>
                  <a:cubicBezTo>
                    <a:pt x="612" y="0"/>
                    <a:pt x="648" y="40"/>
                    <a:pt x="648" y="45"/>
                  </a:cubicBezTo>
                  <a:cubicBezTo>
                    <a:pt x="648" y="48"/>
                    <a:pt x="672" y="48"/>
                    <a:pt x="679" y="49"/>
                  </a:cubicBezTo>
                  <a:cubicBezTo>
                    <a:pt x="680" y="49"/>
                    <a:pt x="681" y="49"/>
                    <a:pt x="682" y="50"/>
                  </a:cubicBezTo>
                  <a:cubicBezTo>
                    <a:pt x="732" y="92"/>
                    <a:pt x="732" y="92"/>
                    <a:pt x="732" y="92"/>
                  </a:cubicBezTo>
                  <a:cubicBezTo>
                    <a:pt x="736" y="189"/>
                    <a:pt x="736" y="189"/>
                    <a:pt x="736" y="189"/>
                  </a:cubicBezTo>
                  <a:cubicBezTo>
                    <a:pt x="792" y="205"/>
                    <a:pt x="792" y="205"/>
                    <a:pt x="792" y="205"/>
                  </a:cubicBezTo>
                  <a:cubicBezTo>
                    <a:pt x="812" y="185"/>
                    <a:pt x="812" y="185"/>
                    <a:pt x="812" y="185"/>
                  </a:cubicBezTo>
                  <a:cubicBezTo>
                    <a:pt x="804" y="153"/>
                    <a:pt x="804" y="153"/>
                    <a:pt x="804" y="153"/>
                  </a:cubicBezTo>
                  <a:cubicBezTo>
                    <a:pt x="844" y="137"/>
                    <a:pt x="844" y="137"/>
                    <a:pt x="844" y="137"/>
                  </a:cubicBezTo>
                  <a:cubicBezTo>
                    <a:pt x="873" y="73"/>
                    <a:pt x="873" y="73"/>
                    <a:pt x="873" y="73"/>
                  </a:cubicBezTo>
                  <a:cubicBezTo>
                    <a:pt x="892" y="61"/>
                    <a:pt x="892" y="61"/>
                    <a:pt x="892" y="61"/>
                  </a:cubicBezTo>
                  <a:cubicBezTo>
                    <a:pt x="944" y="61"/>
                    <a:pt x="944" y="61"/>
                    <a:pt x="944" y="61"/>
                  </a:cubicBezTo>
                  <a:cubicBezTo>
                    <a:pt x="988" y="113"/>
                    <a:pt x="988" y="113"/>
                    <a:pt x="988" y="113"/>
                  </a:cubicBezTo>
                  <a:cubicBezTo>
                    <a:pt x="1009" y="189"/>
                    <a:pt x="1009" y="189"/>
                    <a:pt x="1009" y="189"/>
                  </a:cubicBezTo>
                  <a:cubicBezTo>
                    <a:pt x="1033" y="217"/>
                    <a:pt x="1033" y="217"/>
                    <a:pt x="1033" y="217"/>
                  </a:cubicBezTo>
                  <a:cubicBezTo>
                    <a:pt x="1053" y="217"/>
                    <a:pt x="1053" y="217"/>
                    <a:pt x="1053" y="217"/>
                  </a:cubicBezTo>
                  <a:cubicBezTo>
                    <a:pt x="1053" y="253"/>
                    <a:pt x="1053" y="253"/>
                    <a:pt x="1053" y="253"/>
                  </a:cubicBezTo>
                  <a:cubicBezTo>
                    <a:pt x="1053" y="253"/>
                    <a:pt x="1105" y="301"/>
                    <a:pt x="1109" y="301"/>
                  </a:cubicBezTo>
                  <a:cubicBezTo>
                    <a:pt x="1113" y="301"/>
                    <a:pt x="1145" y="265"/>
                    <a:pt x="1145" y="265"/>
                  </a:cubicBezTo>
                  <a:lnTo>
                    <a:pt x="1161" y="281"/>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95" name="===ภาคเหนือ===">
              <a:extLst>
                <a:ext uri="{FF2B5EF4-FFF2-40B4-BE49-F238E27FC236}">
                  <a16:creationId xmlns:a16="http://schemas.microsoft.com/office/drawing/2014/main" id="{AE99A336-B51F-4F2B-84A4-A4520C95A6E1}"/>
                </a:ext>
              </a:extLst>
            </p:cNvPr>
            <p:cNvSpPr txBox="1"/>
            <p:nvPr/>
          </p:nvSpPr>
          <p:spPr>
            <a:xfrm>
              <a:off x="3230069" y="962256"/>
              <a:ext cx="819241" cy="284761"/>
            </a:xfrm>
            <a:prstGeom prst="rect">
              <a:avLst/>
            </a:prstGeom>
            <a:noFill/>
          </p:spPr>
          <p:txBody>
            <a:bodyPr wrap="none" rtlCol="0">
              <a:spAutoFit/>
            </a:bodyPr>
            <a:lstStyle/>
            <a:p>
              <a:r>
                <a:rPr lang="en-US" sz="1100" b="1" dirty="0">
                  <a:solidFill>
                    <a:srgbClr val="333333"/>
                  </a:solidFill>
                  <a:latin typeface="Arial" panose="020B0604020202020204" pitchFamily="34" charset="0"/>
                  <a:cs typeface="Arial" panose="020B0604020202020204" pitchFamily="34" charset="0"/>
                </a:rPr>
                <a:t>Northern</a:t>
              </a:r>
            </a:p>
          </p:txBody>
        </p:sp>
      </p:grpSp>
    </p:spTree>
    <p:extLst>
      <p:ext uri="{BB962C8B-B14F-4D97-AF65-F5344CB8AC3E}">
        <p14:creationId xmlns:p14="http://schemas.microsoft.com/office/powerpoint/2010/main" val="11033414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987E8-034C-4AAF-ACA6-8DB3F636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965"/>
            <a:ext cx="12192000" cy="7176655"/>
          </a:xfrm>
          <a:prstGeom prst="rect">
            <a:avLst/>
          </a:prstGeom>
        </p:spPr>
      </p:pic>
      <p:sp>
        <p:nvSpPr>
          <p:cNvPr id="6" name="Freeform: Shape 5">
            <a:extLst>
              <a:ext uri="{FF2B5EF4-FFF2-40B4-BE49-F238E27FC236}">
                <a16:creationId xmlns:a16="http://schemas.microsoft.com/office/drawing/2014/main" id="{CC834404-740A-4DDE-A718-29BAFF1490F2}"/>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0B276D">
              <a:alpha val="85098"/>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p:txBody>
      </p:sp>
      <p:sp>
        <p:nvSpPr>
          <p:cNvPr id="7" name="Freeform: Shape 6">
            <a:extLst>
              <a:ext uri="{FF2B5EF4-FFF2-40B4-BE49-F238E27FC236}">
                <a16:creationId xmlns:a16="http://schemas.microsoft.com/office/drawing/2014/main" id="{5F85E9F5-36DB-4AF7-8536-1910D20D38C7}"/>
              </a:ext>
            </a:extLst>
          </p:cNvPr>
          <p:cNvSpPr/>
          <p:nvPr/>
        </p:nvSpPr>
        <p:spPr>
          <a:xfrm>
            <a:off x="6096000" y="0"/>
            <a:ext cx="6095999"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chemeClr val="bg1">
              <a:lumMod val="95000"/>
              <a:alpha val="69804"/>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BDC686E9-0799-4B44-8A26-A1C761D0E5DE}"/>
              </a:ext>
            </a:extLst>
          </p:cNvPr>
          <p:cNvSpPr txBox="1"/>
          <p:nvPr/>
        </p:nvSpPr>
        <p:spPr>
          <a:xfrm>
            <a:off x="371475" y="1863179"/>
            <a:ext cx="5973907"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TIME Consulting 2020 Chart Pool:</a:t>
            </a: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Figures and Charts</a:t>
            </a:r>
          </a:p>
        </p:txBody>
      </p:sp>
    </p:spTree>
    <p:extLst>
      <p:ext uri="{BB962C8B-B14F-4D97-AF65-F5344CB8AC3E}">
        <p14:creationId xmlns:p14="http://schemas.microsoft.com/office/powerpoint/2010/main" val="42103365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27D0A5-A9D8-4B07-AB11-E6846B095631}"/>
              </a:ext>
            </a:extLst>
          </p:cNvPr>
          <p:cNvSpPr txBox="1">
            <a:spLocks/>
          </p:cNvSpPr>
          <p:nvPr/>
        </p:nvSpPr>
        <p:spPr>
          <a:xfrm>
            <a:off x="272536" y="214691"/>
            <a:ext cx="11658600" cy="782752"/>
          </a:xfrm>
          <a:prstGeom prst="rect">
            <a:avLst/>
          </a:prstGeom>
        </p:spPr>
        <p:txBody>
          <a:bodyPr vert="horz" lIns="91440" tIns="45720" rIns="91440" bIns="45720" rtlCol="0" anchor="ctr">
            <a:normAutofit/>
          </a:bodyPr>
          <a:lstStyle>
            <a:lvl1pPr algn="l" defTabSz="914400" rtl="0" eaLnBrk="1" latinLnBrk="0" hangingPunct="1">
              <a:lnSpc>
                <a:spcPct val="114000"/>
              </a:lnSpc>
              <a:spcBef>
                <a:spcPts val="600"/>
              </a:spcBef>
              <a:buNone/>
              <a:defRPr sz="2000" b="1" kern="1200">
                <a:solidFill>
                  <a:schemeClr val="accent1"/>
                </a:solidFill>
                <a:latin typeface="Arial" panose="020B0604020202020204" pitchFamily="34" charset="0"/>
                <a:ea typeface="+mj-ea"/>
                <a:cs typeface="Arial" panose="020B0604020202020204" pitchFamily="34" charset="0"/>
              </a:defRPr>
            </a:lvl1pPr>
          </a:lstStyle>
          <a:p>
            <a:r>
              <a:rPr lang="en-US" dirty="0"/>
              <a:t>The IoT market is growing rapidly with the CAGR of 5% during 2020-2025. The most potential industry verticals are manufacturing and agriculture.</a:t>
            </a:r>
          </a:p>
        </p:txBody>
      </p:sp>
      <p:sp>
        <p:nvSpPr>
          <p:cNvPr id="5" name="Rectangle 4">
            <a:extLst>
              <a:ext uri="{FF2B5EF4-FFF2-40B4-BE49-F238E27FC236}">
                <a16:creationId xmlns:a16="http://schemas.microsoft.com/office/drawing/2014/main" id="{617BD1D0-5F51-4975-82F6-82F457C0212B}"/>
              </a:ext>
            </a:extLst>
          </p:cNvPr>
          <p:cNvSpPr/>
          <p:nvPr/>
        </p:nvSpPr>
        <p:spPr>
          <a:xfrm>
            <a:off x="533487" y="1494514"/>
            <a:ext cx="2041269" cy="2836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3">
                    <a:lumMod val="75000"/>
                  </a:schemeClr>
                </a:solidFill>
                <a:latin typeface="Arial" panose="020B0604020202020204" pitchFamily="34" charset="0"/>
                <a:cs typeface="Arial" panose="020B0604020202020204" pitchFamily="34" charset="0"/>
              </a:rPr>
              <a:t>Across 10 industries, the values-at-stake methodology identifies trillions of dollars in value for both society and industry. Scaled up across all industries, and including externalities, the estimated net benefits will be greater than</a:t>
            </a:r>
            <a:r>
              <a:rPr lang="th-TH" sz="1400" dirty="0">
                <a:solidFill>
                  <a:schemeClr val="accent3">
                    <a:lumMod val="75000"/>
                  </a:schemeClr>
                </a:solidFill>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$100 trillion over the decade to 2025 .</a:t>
            </a:r>
          </a:p>
        </p:txBody>
      </p:sp>
      <p:cxnSp>
        <p:nvCxnSpPr>
          <p:cNvPr id="6" name="Straight Connector 5">
            <a:extLst>
              <a:ext uri="{FF2B5EF4-FFF2-40B4-BE49-F238E27FC236}">
                <a16:creationId xmlns:a16="http://schemas.microsoft.com/office/drawing/2014/main" id="{850326BB-AE75-4582-A415-C1230508F878}"/>
              </a:ext>
            </a:extLst>
          </p:cNvPr>
          <p:cNvCxnSpPr>
            <a:cxnSpLocks/>
          </p:cNvCxnSpPr>
          <p:nvPr/>
        </p:nvCxnSpPr>
        <p:spPr>
          <a:xfrm flipV="1">
            <a:off x="2574756" y="1531825"/>
            <a:ext cx="0" cy="4830874"/>
          </a:xfrm>
          <a:prstGeom prst="line">
            <a:avLst/>
          </a:prstGeom>
          <a:noFill/>
          <a:ln w="6350" cap="flat" cmpd="sng" algn="ctr">
            <a:solidFill>
              <a:srgbClr val="AAAAAA"/>
            </a:solidFill>
            <a:prstDash val="dash"/>
            <a:miter lim="800000"/>
          </a:ln>
          <a:effectLst/>
        </p:spPr>
      </p:cxnSp>
      <p:sp>
        <p:nvSpPr>
          <p:cNvPr id="7" name="Rectangle 6">
            <a:extLst>
              <a:ext uri="{FF2B5EF4-FFF2-40B4-BE49-F238E27FC236}">
                <a16:creationId xmlns:a16="http://schemas.microsoft.com/office/drawing/2014/main" id="{545098F3-7D8C-431D-A0CF-85CE76DD7941}"/>
              </a:ext>
            </a:extLst>
          </p:cNvPr>
          <p:cNvSpPr/>
          <p:nvPr/>
        </p:nvSpPr>
        <p:spPr>
          <a:xfrm>
            <a:off x="4741194" y="1202126"/>
            <a:ext cx="4029035" cy="584775"/>
          </a:xfrm>
          <a:prstGeom prst="rect">
            <a:avLst/>
          </a:prstGeom>
        </p:spPr>
        <p:txBody>
          <a:bodyPr wrap="square">
            <a:spAutoFit/>
          </a:bodyPr>
          <a:lstStyle/>
          <a:p>
            <a:pPr algn="ctr"/>
            <a:r>
              <a:rPr lang="en-US" sz="1600" dirty="0">
                <a:solidFill>
                  <a:srgbClr val="002060"/>
                </a:solidFill>
                <a:latin typeface="Arial" panose="020B0604020202020204" pitchFamily="34" charset="0"/>
                <a:cs typeface="Arial" panose="020B0604020202020204" pitchFamily="34" charset="0"/>
              </a:rPr>
              <a:t>Cumulative Value 2016 – 2025 </a:t>
            </a:r>
          </a:p>
          <a:p>
            <a:pPr algn="ctr"/>
            <a:r>
              <a:rPr lang="en-US" sz="1600" dirty="0">
                <a:solidFill>
                  <a:srgbClr val="002060"/>
                </a:solidFill>
                <a:latin typeface="Arial" panose="020B0604020202020204" pitchFamily="34" charset="0"/>
                <a:cs typeface="Arial" panose="020B0604020202020204" pitchFamily="34" charset="0"/>
              </a:rPr>
              <a:t>to Society and Industry ($ Billion)</a:t>
            </a:r>
          </a:p>
        </p:txBody>
      </p:sp>
      <p:sp>
        <p:nvSpPr>
          <p:cNvPr id="8" name="Rectangle 7">
            <a:extLst>
              <a:ext uri="{FF2B5EF4-FFF2-40B4-BE49-F238E27FC236}">
                <a16:creationId xmlns:a16="http://schemas.microsoft.com/office/drawing/2014/main" id="{0E00A6E3-0FE0-473D-A572-7CA6B0CB3594}"/>
              </a:ext>
            </a:extLst>
          </p:cNvPr>
          <p:cNvSpPr/>
          <p:nvPr/>
        </p:nvSpPr>
        <p:spPr>
          <a:xfrm>
            <a:off x="4047219" y="1933212"/>
            <a:ext cx="2768252" cy="22442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panose="020B0604020202020204" pitchFamily="34" charset="0"/>
                <a:cs typeface="Arial" panose="020B0604020202020204" pitchFamily="34" charset="0"/>
              </a:rPr>
              <a:t>5,439</a:t>
            </a:r>
          </a:p>
        </p:txBody>
      </p:sp>
      <p:sp>
        <p:nvSpPr>
          <p:cNvPr id="9" name="Rectangle 8">
            <a:extLst>
              <a:ext uri="{FF2B5EF4-FFF2-40B4-BE49-F238E27FC236}">
                <a16:creationId xmlns:a16="http://schemas.microsoft.com/office/drawing/2014/main" id="{16258A5B-F8C4-4E91-AB39-3B1A45327813}"/>
              </a:ext>
            </a:extLst>
          </p:cNvPr>
          <p:cNvSpPr/>
          <p:nvPr/>
        </p:nvSpPr>
        <p:spPr>
          <a:xfrm>
            <a:off x="6823941" y="1933212"/>
            <a:ext cx="2419191" cy="2244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rial" panose="020B0604020202020204" pitchFamily="34" charset="0"/>
                <a:cs typeface="Arial" panose="020B0604020202020204" pitchFamily="34" charset="0"/>
              </a:rPr>
              <a:t>4,877</a:t>
            </a:r>
          </a:p>
        </p:txBody>
      </p:sp>
      <p:sp>
        <p:nvSpPr>
          <p:cNvPr id="10" name="Rectangle 9">
            <a:extLst>
              <a:ext uri="{FF2B5EF4-FFF2-40B4-BE49-F238E27FC236}">
                <a16:creationId xmlns:a16="http://schemas.microsoft.com/office/drawing/2014/main" id="{60947509-549D-4FD8-89F2-CA3BDB17080D}"/>
              </a:ext>
            </a:extLst>
          </p:cNvPr>
          <p:cNvSpPr/>
          <p:nvPr/>
        </p:nvSpPr>
        <p:spPr>
          <a:xfrm>
            <a:off x="2768600" y="1209871"/>
            <a:ext cx="254000" cy="187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FA4893-95A5-490A-824F-8704AF601246}"/>
              </a:ext>
            </a:extLst>
          </p:cNvPr>
          <p:cNvSpPr/>
          <p:nvPr/>
        </p:nvSpPr>
        <p:spPr>
          <a:xfrm>
            <a:off x="2767262" y="1479350"/>
            <a:ext cx="255338" cy="197052"/>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6558622-4237-4FD3-A22D-1F6991A48F5C}"/>
              </a:ext>
            </a:extLst>
          </p:cNvPr>
          <p:cNvSpPr txBox="1"/>
          <p:nvPr/>
        </p:nvSpPr>
        <p:spPr>
          <a:xfrm>
            <a:off x="3110175" y="1170303"/>
            <a:ext cx="2603499"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Societal</a:t>
            </a:r>
            <a:r>
              <a:rPr lang="en-US" sz="1100" baseline="30000" dirty="0">
                <a:latin typeface="Arial" panose="020B0604020202020204" pitchFamily="34" charset="0"/>
                <a:cs typeface="Arial" panose="020B0604020202020204" pitchFamily="34" charset="0"/>
              </a:rPr>
              <a:t> </a:t>
            </a:r>
            <a:r>
              <a:rPr lang="en-US" sz="1100" baseline="52000" dirty="0">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9BDBD107-FE23-4616-B04F-3B094287C718}"/>
              </a:ext>
            </a:extLst>
          </p:cNvPr>
          <p:cNvSpPr txBox="1"/>
          <p:nvPr/>
        </p:nvSpPr>
        <p:spPr>
          <a:xfrm>
            <a:off x="3201104" y="2610703"/>
            <a:ext cx="1448457" cy="261610"/>
          </a:xfrm>
          <a:prstGeom prst="rect">
            <a:avLst/>
          </a:prstGeom>
          <a:noFill/>
        </p:spPr>
        <p:txBody>
          <a:bodyPr wrap="square" rtlCol="0">
            <a:spAutoFit/>
          </a:bodyPr>
          <a:lstStyle/>
          <a:p>
            <a:r>
              <a:rPr lang="en-US" sz="1100" dirty="0">
                <a:latin typeface="+mj-lt"/>
              </a:rPr>
              <a:t>Logistics</a:t>
            </a:r>
          </a:p>
        </p:txBody>
      </p:sp>
      <p:sp>
        <p:nvSpPr>
          <p:cNvPr id="14" name="TextBox 13">
            <a:extLst>
              <a:ext uri="{FF2B5EF4-FFF2-40B4-BE49-F238E27FC236}">
                <a16:creationId xmlns:a16="http://schemas.microsoft.com/office/drawing/2014/main" id="{6FAD1E0F-2209-4E88-B4F0-7CD68C695C39}"/>
              </a:ext>
            </a:extLst>
          </p:cNvPr>
          <p:cNvSpPr txBox="1"/>
          <p:nvPr/>
        </p:nvSpPr>
        <p:spPr>
          <a:xfrm>
            <a:off x="3191298" y="2973474"/>
            <a:ext cx="1448457" cy="261610"/>
          </a:xfrm>
          <a:prstGeom prst="rect">
            <a:avLst/>
          </a:prstGeom>
          <a:noFill/>
        </p:spPr>
        <p:txBody>
          <a:bodyPr wrap="square" rtlCol="0">
            <a:spAutoFit/>
          </a:bodyPr>
          <a:lstStyle/>
          <a:p>
            <a:r>
              <a:rPr lang="en-US" sz="1100" dirty="0">
                <a:latin typeface="+mj-lt"/>
              </a:rPr>
              <a:t>Electricity</a:t>
            </a:r>
          </a:p>
        </p:txBody>
      </p:sp>
      <p:sp>
        <p:nvSpPr>
          <p:cNvPr id="15" name="TextBox 14">
            <a:extLst>
              <a:ext uri="{FF2B5EF4-FFF2-40B4-BE49-F238E27FC236}">
                <a16:creationId xmlns:a16="http://schemas.microsoft.com/office/drawing/2014/main" id="{2FF74013-44E9-4078-8725-848B544AB949}"/>
              </a:ext>
            </a:extLst>
          </p:cNvPr>
          <p:cNvSpPr txBox="1"/>
          <p:nvPr/>
        </p:nvSpPr>
        <p:spPr>
          <a:xfrm>
            <a:off x="3183811" y="3333456"/>
            <a:ext cx="1448457" cy="261610"/>
          </a:xfrm>
          <a:prstGeom prst="rect">
            <a:avLst/>
          </a:prstGeom>
          <a:noFill/>
        </p:spPr>
        <p:txBody>
          <a:bodyPr wrap="square" rtlCol="0">
            <a:spAutoFit/>
          </a:bodyPr>
          <a:lstStyle/>
          <a:p>
            <a:r>
              <a:rPr lang="en-US" sz="1100" dirty="0">
                <a:latin typeface="+mj-lt"/>
              </a:rPr>
              <a:t>Telecom</a:t>
            </a:r>
            <a:endParaRPr lang="en-US" sz="1100" baseline="30000" dirty="0">
              <a:latin typeface="+mj-lt"/>
            </a:endParaRPr>
          </a:p>
        </p:txBody>
      </p:sp>
      <p:sp>
        <p:nvSpPr>
          <p:cNvPr id="16" name="TextBox 15">
            <a:extLst>
              <a:ext uri="{FF2B5EF4-FFF2-40B4-BE49-F238E27FC236}">
                <a16:creationId xmlns:a16="http://schemas.microsoft.com/office/drawing/2014/main" id="{1A9DDB86-0B5E-4285-A13D-319109BBBCEA}"/>
              </a:ext>
            </a:extLst>
          </p:cNvPr>
          <p:cNvSpPr txBox="1"/>
          <p:nvPr/>
        </p:nvSpPr>
        <p:spPr>
          <a:xfrm>
            <a:off x="3207477" y="3646787"/>
            <a:ext cx="1448457" cy="261610"/>
          </a:xfrm>
          <a:prstGeom prst="rect">
            <a:avLst/>
          </a:prstGeom>
          <a:noFill/>
        </p:spPr>
        <p:txBody>
          <a:bodyPr wrap="square" rtlCol="0">
            <a:spAutoFit/>
          </a:bodyPr>
          <a:lstStyle/>
          <a:p>
            <a:r>
              <a:rPr lang="en-US" sz="1100" dirty="0">
                <a:latin typeface="+mj-lt"/>
              </a:rPr>
              <a:t>Aviation</a:t>
            </a:r>
            <a:r>
              <a:rPr lang="en-US" sz="1100" baseline="30000" dirty="0">
                <a:latin typeface="+mj-lt"/>
              </a:rPr>
              <a:t>4</a:t>
            </a:r>
          </a:p>
        </p:txBody>
      </p:sp>
      <p:sp>
        <p:nvSpPr>
          <p:cNvPr id="17" name="TextBox 16">
            <a:extLst>
              <a:ext uri="{FF2B5EF4-FFF2-40B4-BE49-F238E27FC236}">
                <a16:creationId xmlns:a16="http://schemas.microsoft.com/office/drawing/2014/main" id="{73337F8E-839B-4374-BDBD-09D2B22B2F28}"/>
              </a:ext>
            </a:extLst>
          </p:cNvPr>
          <p:cNvSpPr txBox="1"/>
          <p:nvPr/>
        </p:nvSpPr>
        <p:spPr>
          <a:xfrm>
            <a:off x="3219379" y="4014617"/>
            <a:ext cx="1448457" cy="261610"/>
          </a:xfrm>
          <a:prstGeom prst="rect">
            <a:avLst/>
          </a:prstGeom>
          <a:noFill/>
        </p:spPr>
        <p:txBody>
          <a:bodyPr wrap="square" rtlCol="0">
            <a:spAutoFit/>
          </a:bodyPr>
          <a:lstStyle/>
          <a:p>
            <a:r>
              <a:rPr lang="en-US" sz="1100" dirty="0">
                <a:latin typeface="+mj-lt"/>
              </a:rPr>
              <a:t>Oil &amp; Gas</a:t>
            </a:r>
            <a:endParaRPr lang="en-US" sz="1100" baseline="30000" dirty="0">
              <a:latin typeface="+mj-lt"/>
            </a:endParaRPr>
          </a:p>
        </p:txBody>
      </p:sp>
      <p:sp>
        <p:nvSpPr>
          <p:cNvPr id="18" name="TextBox 17">
            <a:extLst>
              <a:ext uri="{FF2B5EF4-FFF2-40B4-BE49-F238E27FC236}">
                <a16:creationId xmlns:a16="http://schemas.microsoft.com/office/drawing/2014/main" id="{78F6076B-8917-415A-AC47-10A28D866142}"/>
              </a:ext>
            </a:extLst>
          </p:cNvPr>
          <p:cNvSpPr txBox="1"/>
          <p:nvPr/>
        </p:nvSpPr>
        <p:spPr>
          <a:xfrm>
            <a:off x="3231680" y="4344388"/>
            <a:ext cx="1448457" cy="261610"/>
          </a:xfrm>
          <a:prstGeom prst="rect">
            <a:avLst/>
          </a:prstGeom>
          <a:noFill/>
        </p:spPr>
        <p:txBody>
          <a:bodyPr wrap="square" rtlCol="0">
            <a:spAutoFit/>
          </a:bodyPr>
          <a:lstStyle/>
          <a:p>
            <a:r>
              <a:rPr lang="en-US" sz="1100" dirty="0">
                <a:latin typeface="+mj-lt"/>
              </a:rPr>
              <a:t>Media</a:t>
            </a:r>
            <a:endParaRPr lang="en-US" sz="1100" baseline="30000" dirty="0">
              <a:latin typeface="+mj-lt"/>
            </a:endParaRPr>
          </a:p>
        </p:txBody>
      </p:sp>
      <p:sp>
        <p:nvSpPr>
          <p:cNvPr id="19" name="TextBox 18">
            <a:extLst>
              <a:ext uri="{FF2B5EF4-FFF2-40B4-BE49-F238E27FC236}">
                <a16:creationId xmlns:a16="http://schemas.microsoft.com/office/drawing/2014/main" id="{40E38F64-3FD3-43F1-A959-1C907429D256}"/>
              </a:ext>
            </a:extLst>
          </p:cNvPr>
          <p:cNvSpPr txBox="1"/>
          <p:nvPr/>
        </p:nvSpPr>
        <p:spPr>
          <a:xfrm>
            <a:off x="3242132" y="4725979"/>
            <a:ext cx="1448457" cy="261610"/>
          </a:xfrm>
          <a:prstGeom prst="rect">
            <a:avLst/>
          </a:prstGeom>
          <a:noFill/>
        </p:spPr>
        <p:txBody>
          <a:bodyPr wrap="square" rtlCol="0">
            <a:spAutoFit/>
          </a:bodyPr>
          <a:lstStyle/>
          <a:p>
            <a:r>
              <a:rPr lang="en-US" sz="1100" dirty="0">
                <a:latin typeface="+mj-lt"/>
              </a:rPr>
              <a:t>Mining</a:t>
            </a:r>
            <a:r>
              <a:rPr lang="en-US" sz="1100" baseline="30000" dirty="0">
                <a:latin typeface="+mj-lt"/>
              </a:rPr>
              <a:t>4</a:t>
            </a:r>
          </a:p>
        </p:txBody>
      </p:sp>
      <p:sp>
        <p:nvSpPr>
          <p:cNvPr id="20" name="TextBox 19">
            <a:extLst>
              <a:ext uri="{FF2B5EF4-FFF2-40B4-BE49-F238E27FC236}">
                <a16:creationId xmlns:a16="http://schemas.microsoft.com/office/drawing/2014/main" id="{A7A591BE-67ED-4E96-B2EB-3636D5A31B35}"/>
              </a:ext>
            </a:extLst>
          </p:cNvPr>
          <p:cNvSpPr txBox="1"/>
          <p:nvPr/>
        </p:nvSpPr>
        <p:spPr>
          <a:xfrm>
            <a:off x="3248586" y="5074396"/>
            <a:ext cx="1448457" cy="261610"/>
          </a:xfrm>
          <a:prstGeom prst="rect">
            <a:avLst/>
          </a:prstGeom>
          <a:noFill/>
        </p:spPr>
        <p:txBody>
          <a:bodyPr wrap="square" rtlCol="0">
            <a:spAutoFit/>
          </a:bodyPr>
          <a:lstStyle/>
          <a:p>
            <a:r>
              <a:rPr lang="en-US" sz="1100" dirty="0">
                <a:latin typeface="+mj-lt"/>
              </a:rPr>
              <a:t>Chemistry</a:t>
            </a:r>
            <a:r>
              <a:rPr lang="en-US" sz="1100" baseline="30000" dirty="0">
                <a:latin typeface="+mj-lt"/>
              </a:rPr>
              <a:t>4</a:t>
            </a:r>
          </a:p>
        </p:txBody>
      </p:sp>
      <p:sp>
        <p:nvSpPr>
          <p:cNvPr id="21" name="TextBox 20">
            <a:extLst>
              <a:ext uri="{FF2B5EF4-FFF2-40B4-BE49-F238E27FC236}">
                <a16:creationId xmlns:a16="http://schemas.microsoft.com/office/drawing/2014/main" id="{1D7AB479-B39F-48B2-B097-9AF2819BBC7F}"/>
              </a:ext>
            </a:extLst>
          </p:cNvPr>
          <p:cNvSpPr txBox="1"/>
          <p:nvPr/>
        </p:nvSpPr>
        <p:spPr>
          <a:xfrm>
            <a:off x="10947960" y="1348443"/>
            <a:ext cx="601061" cy="430887"/>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Jobs (000s)</a:t>
            </a:r>
          </a:p>
        </p:txBody>
      </p:sp>
      <p:sp>
        <p:nvSpPr>
          <p:cNvPr id="22" name="TextBox 21">
            <a:extLst>
              <a:ext uri="{FF2B5EF4-FFF2-40B4-BE49-F238E27FC236}">
                <a16:creationId xmlns:a16="http://schemas.microsoft.com/office/drawing/2014/main" id="{8C174FAA-99C1-4B80-922F-AF7348C4191B}"/>
              </a:ext>
            </a:extLst>
          </p:cNvPr>
          <p:cNvSpPr txBox="1"/>
          <p:nvPr/>
        </p:nvSpPr>
        <p:spPr>
          <a:xfrm>
            <a:off x="9630386" y="1179166"/>
            <a:ext cx="1169579" cy="600164"/>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Reduction in </a:t>
            </a:r>
          </a:p>
          <a:p>
            <a:pPr algn="ctr"/>
            <a:r>
              <a:rPr lang="en-US" sz="1100" dirty="0">
                <a:latin typeface="Arial" panose="020B0604020202020204" pitchFamily="34" charset="0"/>
                <a:cs typeface="Arial" panose="020B0604020202020204" pitchFamily="34" charset="0"/>
              </a:rPr>
              <a:t>CO</a:t>
            </a:r>
            <a:r>
              <a:rPr lang="en-US" sz="800" cap="small" dirty="0">
                <a:latin typeface="Arial" panose="020B0604020202020204" pitchFamily="34" charset="0"/>
                <a:cs typeface="Arial" panose="020B0604020202020204" pitchFamily="34" charset="0"/>
              </a:rPr>
              <a:t>2</a:t>
            </a:r>
            <a:r>
              <a:rPr lang="en-US" sz="1100" dirty="0">
                <a:latin typeface="Arial" panose="020B0604020202020204" pitchFamily="34" charset="0"/>
                <a:cs typeface="Arial" panose="020B0604020202020204" pitchFamily="34" charset="0"/>
              </a:rPr>
              <a:t> Emissions</a:t>
            </a:r>
          </a:p>
          <a:p>
            <a:pPr algn="ctr"/>
            <a:r>
              <a:rPr lang="en-US" sz="1100" dirty="0">
                <a:latin typeface="Arial" panose="020B0604020202020204" pitchFamily="34" charset="0"/>
                <a:cs typeface="Arial" panose="020B0604020202020204" pitchFamily="34" charset="0"/>
              </a:rPr>
              <a:t>(million </a:t>
            </a:r>
            <a:r>
              <a:rPr lang="en-US" sz="1100" dirty="0" err="1">
                <a:latin typeface="Arial" panose="020B0604020202020204" pitchFamily="34" charset="0"/>
                <a:cs typeface="Arial" panose="020B0604020202020204" pitchFamily="34" charset="0"/>
              </a:rPr>
              <a:t>tonnes</a:t>
            </a:r>
            <a:r>
              <a:rPr lang="en-US" sz="11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971BA3F7-73F7-4646-A311-E5B9A81044CE}"/>
              </a:ext>
            </a:extLst>
          </p:cNvPr>
          <p:cNvSpPr txBox="1"/>
          <p:nvPr/>
        </p:nvSpPr>
        <p:spPr>
          <a:xfrm>
            <a:off x="3187825" y="2280447"/>
            <a:ext cx="1448457"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Automotive</a:t>
            </a:r>
          </a:p>
        </p:txBody>
      </p:sp>
      <p:sp>
        <p:nvSpPr>
          <p:cNvPr id="24" name="TextBox 23">
            <a:extLst>
              <a:ext uri="{FF2B5EF4-FFF2-40B4-BE49-F238E27FC236}">
                <a16:creationId xmlns:a16="http://schemas.microsoft.com/office/drawing/2014/main" id="{16340E1B-2857-406B-B633-9CE75F5E6D74}"/>
              </a:ext>
            </a:extLst>
          </p:cNvPr>
          <p:cNvSpPr txBox="1"/>
          <p:nvPr/>
        </p:nvSpPr>
        <p:spPr>
          <a:xfrm>
            <a:off x="3186375" y="1919394"/>
            <a:ext cx="1448457"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Consumer</a:t>
            </a:r>
          </a:p>
        </p:txBody>
      </p:sp>
      <p:sp>
        <p:nvSpPr>
          <p:cNvPr id="25" name="Rectangle 24">
            <a:extLst>
              <a:ext uri="{FF2B5EF4-FFF2-40B4-BE49-F238E27FC236}">
                <a16:creationId xmlns:a16="http://schemas.microsoft.com/office/drawing/2014/main" id="{37C350A1-A410-475C-940E-4046DB902672}"/>
              </a:ext>
            </a:extLst>
          </p:cNvPr>
          <p:cNvSpPr/>
          <p:nvPr/>
        </p:nvSpPr>
        <p:spPr>
          <a:xfrm>
            <a:off x="5018569" y="2287631"/>
            <a:ext cx="1795125" cy="22442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panose="020B0604020202020204" pitchFamily="34" charset="0"/>
                <a:cs typeface="Arial" panose="020B0604020202020204" pitchFamily="34" charset="0"/>
              </a:rPr>
              <a:t>3,141</a:t>
            </a:r>
          </a:p>
        </p:txBody>
      </p:sp>
      <p:sp>
        <p:nvSpPr>
          <p:cNvPr id="26" name="Rectangle 25">
            <a:extLst>
              <a:ext uri="{FF2B5EF4-FFF2-40B4-BE49-F238E27FC236}">
                <a16:creationId xmlns:a16="http://schemas.microsoft.com/office/drawing/2014/main" id="{3AC6609F-BA67-48CB-9427-0E141DBFF531}"/>
              </a:ext>
            </a:extLst>
          </p:cNvPr>
          <p:cNvSpPr/>
          <p:nvPr/>
        </p:nvSpPr>
        <p:spPr>
          <a:xfrm>
            <a:off x="6822165" y="2287631"/>
            <a:ext cx="373495" cy="2244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rial" panose="020B0604020202020204" pitchFamily="34" charset="0"/>
                <a:cs typeface="Arial" panose="020B0604020202020204" pitchFamily="34" charset="0"/>
              </a:rPr>
              <a:t>667</a:t>
            </a:r>
          </a:p>
        </p:txBody>
      </p:sp>
      <p:sp>
        <p:nvSpPr>
          <p:cNvPr id="27" name="Rectangle 26">
            <a:extLst>
              <a:ext uri="{FF2B5EF4-FFF2-40B4-BE49-F238E27FC236}">
                <a16:creationId xmlns:a16="http://schemas.microsoft.com/office/drawing/2014/main" id="{68344D43-142B-47E3-BCE7-5B235CACED84}"/>
              </a:ext>
            </a:extLst>
          </p:cNvPr>
          <p:cNvSpPr/>
          <p:nvPr/>
        </p:nvSpPr>
        <p:spPr>
          <a:xfrm>
            <a:off x="5418818" y="2642106"/>
            <a:ext cx="1405747" cy="22442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panose="020B0604020202020204" pitchFamily="34" charset="0"/>
                <a:cs typeface="Arial" panose="020B0604020202020204" pitchFamily="34" charset="0"/>
              </a:rPr>
              <a:t>2,393</a:t>
            </a:r>
          </a:p>
        </p:txBody>
      </p:sp>
      <p:sp>
        <p:nvSpPr>
          <p:cNvPr id="28" name="Rectangle 27">
            <a:extLst>
              <a:ext uri="{FF2B5EF4-FFF2-40B4-BE49-F238E27FC236}">
                <a16:creationId xmlns:a16="http://schemas.microsoft.com/office/drawing/2014/main" id="{BE72930A-9161-4D9B-AC3B-738EF3F7E033}"/>
              </a:ext>
            </a:extLst>
          </p:cNvPr>
          <p:cNvSpPr/>
          <p:nvPr/>
        </p:nvSpPr>
        <p:spPr>
          <a:xfrm>
            <a:off x="6833036" y="2642106"/>
            <a:ext cx="695979" cy="2244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rial" panose="020B0604020202020204" pitchFamily="34" charset="0"/>
                <a:cs typeface="Arial" panose="020B0604020202020204" pitchFamily="34" charset="0"/>
              </a:rPr>
              <a:t>1,546</a:t>
            </a:r>
          </a:p>
        </p:txBody>
      </p:sp>
      <p:sp>
        <p:nvSpPr>
          <p:cNvPr id="29" name="Rectangle 28">
            <a:extLst>
              <a:ext uri="{FF2B5EF4-FFF2-40B4-BE49-F238E27FC236}">
                <a16:creationId xmlns:a16="http://schemas.microsoft.com/office/drawing/2014/main" id="{CBAC1471-A3FA-46A7-9CA1-7483F81A4E3C}"/>
              </a:ext>
            </a:extLst>
          </p:cNvPr>
          <p:cNvSpPr/>
          <p:nvPr/>
        </p:nvSpPr>
        <p:spPr>
          <a:xfrm>
            <a:off x="5645623" y="3007102"/>
            <a:ext cx="1181221" cy="22442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panose="020B0604020202020204" pitchFamily="34" charset="0"/>
                <a:cs typeface="Arial" panose="020B0604020202020204" pitchFamily="34" charset="0"/>
              </a:rPr>
              <a:t>1,741</a:t>
            </a:r>
          </a:p>
        </p:txBody>
      </p:sp>
      <p:sp>
        <p:nvSpPr>
          <p:cNvPr id="30" name="Rectangle 29">
            <a:extLst>
              <a:ext uri="{FF2B5EF4-FFF2-40B4-BE49-F238E27FC236}">
                <a16:creationId xmlns:a16="http://schemas.microsoft.com/office/drawing/2014/main" id="{6E326E84-E9E9-4EFF-954E-51322365AA95}"/>
              </a:ext>
            </a:extLst>
          </p:cNvPr>
          <p:cNvSpPr/>
          <p:nvPr/>
        </p:nvSpPr>
        <p:spPr>
          <a:xfrm>
            <a:off x="6835316" y="3007102"/>
            <a:ext cx="552672" cy="2244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rial" panose="020B0604020202020204" pitchFamily="34" charset="0"/>
                <a:cs typeface="Arial" panose="020B0604020202020204" pitchFamily="34" charset="0"/>
              </a:rPr>
              <a:t>1,360</a:t>
            </a:r>
          </a:p>
        </p:txBody>
      </p:sp>
      <p:sp>
        <p:nvSpPr>
          <p:cNvPr id="31" name="Rectangle 30">
            <a:extLst>
              <a:ext uri="{FF2B5EF4-FFF2-40B4-BE49-F238E27FC236}">
                <a16:creationId xmlns:a16="http://schemas.microsoft.com/office/drawing/2014/main" id="{7DB552C4-1BE1-438A-959C-2F5DE169B2FA}"/>
              </a:ext>
            </a:extLst>
          </p:cNvPr>
          <p:cNvSpPr/>
          <p:nvPr/>
        </p:nvSpPr>
        <p:spPr>
          <a:xfrm>
            <a:off x="6241575" y="3341575"/>
            <a:ext cx="596641" cy="22442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panose="020B0604020202020204" pitchFamily="34" charset="0"/>
                <a:cs typeface="Arial" panose="020B0604020202020204" pitchFamily="34" charset="0"/>
              </a:rPr>
              <a:t>873</a:t>
            </a:r>
          </a:p>
        </p:txBody>
      </p:sp>
      <p:sp>
        <p:nvSpPr>
          <p:cNvPr id="32" name="Rectangle 31">
            <a:extLst>
              <a:ext uri="{FF2B5EF4-FFF2-40B4-BE49-F238E27FC236}">
                <a16:creationId xmlns:a16="http://schemas.microsoft.com/office/drawing/2014/main" id="{0E3E41A2-37E0-48DB-9AC8-5F0A0AB723B2}"/>
              </a:ext>
            </a:extLst>
          </p:cNvPr>
          <p:cNvSpPr/>
          <p:nvPr/>
        </p:nvSpPr>
        <p:spPr>
          <a:xfrm>
            <a:off x="6846687" y="3341575"/>
            <a:ext cx="506725" cy="2244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rial" panose="020B0604020202020204" pitchFamily="34" charset="0"/>
                <a:cs typeface="Arial" panose="020B0604020202020204" pitchFamily="34" charset="0"/>
              </a:rPr>
              <a:t>1,280</a:t>
            </a:r>
          </a:p>
        </p:txBody>
      </p:sp>
      <p:sp>
        <p:nvSpPr>
          <p:cNvPr id="33" name="Rectangle 32">
            <a:extLst>
              <a:ext uri="{FF2B5EF4-FFF2-40B4-BE49-F238E27FC236}">
                <a16:creationId xmlns:a16="http://schemas.microsoft.com/office/drawing/2014/main" id="{DD6B12B4-6DE1-438F-80B2-6271B51D7697}"/>
              </a:ext>
            </a:extLst>
          </p:cNvPr>
          <p:cNvSpPr/>
          <p:nvPr/>
        </p:nvSpPr>
        <p:spPr>
          <a:xfrm>
            <a:off x="6322395" y="3677587"/>
            <a:ext cx="518096" cy="22442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panose="020B0604020202020204" pitchFamily="34" charset="0"/>
                <a:cs typeface="Arial" panose="020B0604020202020204" pitchFamily="34" charset="0"/>
              </a:rPr>
              <a:t>705</a:t>
            </a:r>
          </a:p>
        </p:txBody>
      </p:sp>
      <p:sp>
        <p:nvSpPr>
          <p:cNvPr id="34" name="Rectangle 33">
            <a:extLst>
              <a:ext uri="{FF2B5EF4-FFF2-40B4-BE49-F238E27FC236}">
                <a16:creationId xmlns:a16="http://schemas.microsoft.com/office/drawing/2014/main" id="{39BF2942-E529-44C3-9C00-840116C9A93E}"/>
              </a:ext>
            </a:extLst>
          </p:cNvPr>
          <p:cNvSpPr/>
          <p:nvPr/>
        </p:nvSpPr>
        <p:spPr>
          <a:xfrm>
            <a:off x="6848962" y="3677551"/>
            <a:ext cx="148533" cy="2244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E2F8B5BD-E183-4F97-B578-368F70B88F86}"/>
              </a:ext>
            </a:extLst>
          </p:cNvPr>
          <p:cNvSpPr/>
          <p:nvPr/>
        </p:nvSpPr>
        <p:spPr>
          <a:xfrm>
            <a:off x="6418997" y="4018410"/>
            <a:ext cx="428320" cy="22442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panose="020B0604020202020204" pitchFamily="34" charset="0"/>
                <a:cs typeface="Arial" panose="020B0604020202020204" pitchFamily="34" charset="0"/>
              </a:rPr>
              <a:t>637</a:t>
            </a:r>
          </a:p>
        </p:txBody>
      </p:sp>
      <p:sp>
        <p:nvSpPr>
          <p:cNvPr id="36" name="Rectangle 35">
            <a:extLst>
              <a:ext uri="{FF2B5EF4-FFF2-40B4-BE49-F238E27FC236}">
                <a16:creationId xmlns:a16="http://schemas.microsoft.com/office/drawing/2014/main" id="{1C2D6EB7-5619-426E-9BEC-03D1E350C0B1}"/>
              </a:ext>
            </a:extLst>
          </p:cNvPr>
          <p:cNvSpPr/>
          <p:nvPr/>
        </p:nvSpPr>
        <p:spPr>
          <a:xfrm>
            <a:off x="6855788" y="4018410"/>
            <a:ext cx="377526" cy="2244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rial" panose="020B0604020202020204" pitchFamily="34" charset="0"/>
                <a:cs typeface="Arial" panose="020B0604020202020204" pitchFamily="34" charset="0"/>
              </a:rPr>
              <a:t>945</a:t>
            </a:r>
          </a:p>
        </p:txBody>
      </p:sp>
      <p:sp>
        <p:nvSpPr>
          <p:cNvPr id="37" name="Rectangle 36">
            <a:extLst>
              <a:ext uri="{FF2B5EF4-FFF2-40B4-BE49-F238E27FC236}">
                <a16:creationId xmlns:a16="http://schemas.microsoft.com/office/drawing/2014/main" id="{FBD2CBC8-8164-4803-AEF0-BB2A363A04FE}"/>
              </a:ext>
            </a:extLst>
          </p:cNvPr>
          <p:cNvSpPr/>
          <p:nvPr/>
        </p:nvSpPr>
        <p:spPr>
          <a:xfrm>
            <a:off x="6757913" y="4373096"/>
            <a:ext cx="96220" cy="22442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7E4286F6-4339-4ACA-BB02-274F6892E126}"/>
              </a:ext>
            </a:extLst>
          </p:cNvPr>
          <p:cNvSpPr/>
          <p:nvPr/>
        </p:nvSpPr>
        <p:spPr>
          <a:xfrm>
            <a:off x="6862605" y="4373096"/>
            <a:ext cx="429849" cy="2244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latin typeface="Arial" panose="020B0604020202020204" pitchFamily="34" charset="0"/>
                <a:cs typeface="Arial" panose="020B0604020202020204" pitchFamily="34" charset="0"/>
              </a:rPr>
              <a:t>1,037</a:t>
            </a:r>
          </a:p>
        </p:txBody>
      </p:sp>
      <p:sp>
        <p:nvSpPr>
          <p:cNvPr id="39" name="Rectangle 38">
            <a:extLst>
              <a:ext uri="{FF2B5EF4-FFF2-40B4-BE49-F238E27FC236}">
                <a16:creationId xmlns:a16="http://schemas.microsoft.com/office/drawing/2014/main" id="{8D1CCC73-24D3-4BE7-B181-3028749AB727}"/>
              </a:ext>
            </a:extLst>
          </p:cNvPr>
          <p:cNvSpPr/>
          <p:nvPr/>
        </p:nvSpPr>
        <p:spPr>
          <a:xfrm>
            <a:off x="6806341" y="4741690"/>
            <a:ext cx="50069" cy="22442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2A05987D-1086-4DFA-ACDE-E26F8EE34B56}"/>
              </a:ext>
            </a:extLst>
          </p:cNvPr>
          <p:cNvSpPr/>
          <p:nvPr/>
        </p:nvSpPr>
        <p:spPr>
          <a:xfrm>
            <a:off x="6864881" y="4741690"/>
            <a:ext cx="95477" cy="2244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70C3DD88-EB75-4171-BF95-0449D4CB3A9E}"/>
              </a:ext>
            </a:extLst>
          </p:cNvPr>
          <p:cNvSpPr/>
          <p:nvPr/>
        </p:nvSpPr>
        <p:spPr>
          <a:xfrm flipH="1">
            <a:off x="6856414" y="5107359"/>
            <a:ext cx="45719" cy="22442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B0B3A60F-03B2-44A5-8A75-1E211EEA82DE}"/>
              </a:ext>
            </a:extLst>
          </p:cNvPr>
          <p:cNvSpPr/>
          <p:nvPr/>
        </p:nvSpPr>
        <p:spPr>
          <a:xfrm>
            <a:off x="6864885" y="5107359"/>
            <a:ext cx="95473" cy="2244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3AE14128-0383-42F0-8A2F-CB165F981872}"/>
              </a:ext>
            </a:extLst>
          </p:cNvPr>
          <p:cNvSpPr/>
          <p:nvPr/>
        </p:nvSpPr>
        <p:spPr>
          <a:xfrm>
            <a:off x="6892921" y="3679992"/>
            <a:ext cx="518096" cy="22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405</a:t>
            </a:r>
          </a:p>
        </p:txBody>
      </p:sp>
      <p:sp>
        <p:nvSpPr>
          <p:cNvPr id="44" name="Rectangle 43">
            <a:extLst>
              <a:ext uri="{FF2B5EF4-FFF2-40B4-BE49-F238E27FC236}">
                <a16:creationId xmlns:a16="http://schemas.microsoft.com/office/drawing/2014/main" id="{F0F51D9A-EC1C-481B-BCEE-C4EC8A1958D3}"/>
              </a:ext>
            </a:extLst>
          </p:cNvPr>
          <p:cNvSpPr/>
          <p:nvPr/>
        </p:nvSpPr>
        <p:spPr>
          <a:xfrm>
            <a:off x="6841001" y="4741690"/>
            <a:ext cx="518096" cy="22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321</a:t>
            </a:r>
          </a:p>
        </p:txBody>
      </p:sp>
      <p:sp>
        <p:nvSpPr>
          <p:cNvPr id="45" name="Rectangle 44">
            <a:extLst>
              <a:ext uri="{FF2B5EF4-FFF2-40B4-BE49-F238E27FC236}">
                <a16:creationId xmlns:a16="http://schemas.microsoft.com/office/drawing/2014/main" id="{F3D676BF-FA0D-4869-AE87-AB1D59F82DC6}"/>
              </a:ext>
            </a:extLst>
          </p:cNvPr>
          <p:cNvSpPr/>
          <p:nvPr/>
        </p:nvSpPr>
        <p:spPr>
          <a:xfrm>
            <a:off x="6361177" y="4385862"/>
            <a:ext cx="518096" cy="22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274</a:t>
            </a:r>
          </a:p>
        </p:txBody>
      </p:sp>
      <p:sp>
        <p:nvSpPr>
          <p:cNvPr id="46" name="Rectangle 45">
            <a:extLst>
              <a:ext uri="{FF2B5EF4-FFF2-40B4-BE49-F238E27FC236}">
                <a16:creationId xmlns:a16="http://schemas.microsoft.com/office/drawing/2014/main" id="{14F9E280-72D5-4DF0-B340-3A1069CBECF0}"/>
              </a:ext>
            </a:extLst>
          </p:cNvPr>
          <p:cNvSpPr/>
          <p:nvPr/>
        </p:nvSpPr>
        <p:spPr>
          <a:xfrm>
            <a:off x="6405132" y="4741690"/>
            <a:ext cx="518096" cy="22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106</a:t>
            </a:r>
          </a:p>
        </p:txBody>
      </p:sp>
      <p:sp>
        <p:nvSpPr>
          <p:cNvPr id="47" name="Rectangle 46">
            <a:extLst>
              <a:ext uri="{FF2B5EF4-FFF2-40B4-BE49-F238E27FC236}">
                <a16:creationId xmlns:a16="http://schemas.microsoft.com/office/drawing/2014/main" id="{FB512252-D8B9-4F93-856B-AE7A3CFFC9ED}"/>
              </a:ext>
            </a:extLst>
          </p:cNvPr>
          <p:cNvSpPr/>
          <p:nvPr/>
        </p:nvSpPr>
        <p:spPr>
          <a:xfrm>
            <a:off x="6826826" y="5104546"/>
            <a:ext cx="518096" cy="22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308</a:t>
            </a:r>
          </a:p>
        </p:txBody>
      </p:sp>
      <p:sp>
        <p:nvSpPr>
          <p:cNvPr id="48" name="Rectangle 47">
            <a:extLst>
              <a:ext uri="{FF2B5EF4-FFF2-40B4-BE49-F238E27FC236}">
                <a16:creationId xmlns:a16="http://schemas.microsoft.com/office/drawing/2014/main" id="{92FA1383-8357-4A99-81C2-9BB9BEEDBF75}"/>
              </a:ext>
            </a:extLst>
          </p:cNvPr>
          <p:cNvSpPr/>
          <p:nvPr/>
        </p:nvSpPr>
        <p:spPr>
          <a:xfrm>
            <a:off x="6479399" y="5104546"/>
            <a:ext cx="518096" cy="224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2</a:t>
            </a:r>
          </a:p>
        </p:txBody>
      </p:sp>
      <p:sp>
        <p:nvSpPr>
          <p:cNvPr id="49" name="TextBox 48">
            <a:extLst>
              <a:ext uri="{FF2B5EF4-FFF2-40B4-BE49-F238E27FC236}">
                <a16:creationId xmlns:a16="http://schemas.microsoft.com/office/drawing/2014/main" id="{0D120790-A7A6-4584-8254-AEA49EA5F7F5}"/>
              </a:ext>
            </a:extLst>
          </p:cNvPr>
          <p:cNvSpPr txBox="1"/>
          <p:nvPr/>
        </p:nvSpPr>
        <p:spPr>
          <a:xfrm>
            <a:off x="3301638" y="5541155"/>
            <a:ext cx="6690687" cy="938719"/>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( 1 ) Total societal value at stake includes impact customers, society and the environment; the impact on external industries has not been considered; (2) Excludes the Extending Connectivity digital initiative; (3) Reduction in emissions for Oil and Gas refers to reduction in Co</a:t>
            </a:r>
            <a:r>
              <a:rPr lang="en-US" sz="1100" baseline="-25000" dirty="0">
                <a:latin typeface="Arial" panose="020B0604020202020204" pitchFamily="34" charset="0"/>
                <a:cs typeface="Arial" panose="020B0604020202020204" pitchFamily="34" charset="0"/>
              </a:rPr>
              <a:t>2</a:t>
            </a:r>
            <a:r>
              <a:rPr lang="en-US" sz="1100" dirty="0">
                <a:latin typeface="Arial" panose="020B0604020202020204" pitchFamily="34" charset="0"/>
                <a:cs typeface="Arial" panose="020B0604020202020204" pitchFamily="34" charset="0"/>
              </a:rPr>
              <a:t>e emissions (4) Aviation refers Aviation, Travel and Tourism; Mining to the Mining and Metals industries and Chemistry refers to Chemistry and Advanced Materials. Source: World Economic Forum/Accenture analysis</a:t>
            </a:r>
          </a:p>
        </p:txBody>
      </p:sp>
      <p:sp>
        <p:nvSpPr>
          <p:cNvPr id="50" name="TextBox 49">
            <a:extLst>
              <a:ext uri="{FF2B5EF4-FFF2-40B4-BE49-F238E27FC236}">
                <a16:creationId xmlns:a16="http://schemas.microsoft.com/office/drawing/2014/main" id="{F2686CDA-165B-4185-A4DB-657A34D870D7}"/>
              </a:ext>
            </a:extLst>
          </p:cNvPr>
          <p:cNvSpPr txBox="1"/>
          <p:nvPr/>
        </p:nvSpPr>
        <p:spPr>
          <a:xfrm>
            <a:off x="3110175" y="1461954"/>
            <a:ext cx="1448457"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Industry</a:t>
            </a:r>
          </a:p>
        </p:txBody>
      </p:sp>
      <p:sp>
        <p:nvSpPr>
          <p:cNvPr id="51" name="TextBox 50">
            <a:extLst>
              <a:ext uri="{FF2B5EF4-FFF2-40B4-BE49-F238E27FC236}">
                <a16:creationId xmlns:a16="http://schemas.microsoft.com/office/drawing/2014/main" id="{242A9FC4-A3E4-4440-BF2A-5F24A1BF3CFD}"/>
              </a:ext>
            </a:extLst>
          </p:cNvPr>
          <p:cNvSpPr txBox="1"/>
          <p:nvPr/>
        </p:nvSpPr>
        <p:spPr>
          <a:xfrm>
            <a:off x="10014934" y="2607163"/>
            <a:ext cx="1448457" cy="261610"/>
          </a:xfrm>
          <a:prstGeom prst="rect">
            <a:avLst/>
          </a:prstGeom>
          <a:noFill/>
        </p:spPr>
        <p:txBody>
          <a:bodyPr wrap="square" rtlCol="0">
            <a:spAutoFit/>
          </a:bodyPr>
          <a:lstStyle/>
          <a:p>
            <a:r>
              <a:rPr lang="en-US" sz="1100" dirty="0">
                <a:latin typeface="+mj-lt"/>
              </a:rPr>
              <a:t>9,878</a:t>
            </a:r>
          </a:p>
        </p:txBody>
      </p:sp>
      <p:sp>
        <p:nvSpPr>
          <p:cNvPr id="52" name="TextBox 51">
            <a:extLst>
              <a:ext uri="{FF2B5EF4-FFF2-40B4-BE49-F238E27FC236}">
                <a16:creationId xmlns:a16="http://schemas.microsoft.com/office/drawing/2014/main" id="{89B5106D-3D44-46A9-AB26-5F6873EECC9E}"/>
              </a:ext>
            </a:extLst>
          </p:cNvPr>
          <p:cNvSpPr txBox="1"/>
          <p:nvPr/>
        </p:nvSpPr>
        <p:spPr>
          <a:xfrm>
            <a:off x="9968035" y="2969934"/>
            <a:ext cx="1448457" cy="261610"/>
          </a:xfrm>
          <a:prstGeom prst="rect">
            <a:avLst/>
          </a:prstGeom>
          <a:noFill/>
        </p:spPr>
        <p:txBody>
          <a:bodyPr wrap="square" rtlCol="0">
            <a:spAutoFit/>
          </a:bodyPr>
          <a:lstStyle/>
          <a:p>
            <a:r>
              <a:rPr lang="en-US" sz="1100" dirty="0">
                <a:latin typeface="+mj-lt"/>
              </a:rPr>
              <a:t>15,849</a:t>
            </a:r>
          </a:p>
        </p:txBody>
      </p:sp>
      <p:sp>
        <p:nvSpPr>
          <p:cNvPr id="53" name="TextBox 52">
            <a:extLst>
              <a:ext uri="{FF2B5EF4-FFF2-40B4-BE49-F238E27FC236}">
                <a16:creationId xmlns:a16="http://schemas.microsoft.com/office/drawing/2014/main" id="{F632F961-0896-4F65-BD27-A77EF16E7E79}"/>
              </a:ext>
            </a:extLst>
          </p:cNvPr>
          <p:cNvSpPr txBox="1"/>
          <p:nvPr/>
        </p:nvSpPr>
        <p:spPr>
          <a:xfrm>
            <a:off x="10095223" y="3329916"/>
            <a:ext cx="1448457" cy="261610"/>
          </a:xfrm>
          <a:prstGeom prst="rect">
            <a:avLst/>
          </a:prstGeom>
          <a:noFill/>
        </p:spPr>
        <p:txBody>
          <a:bodyPr wrap="square" rtlCol="0">
            <a:spAutoFit/>
          </a:bodyPr>
          <a:lstStyle/>
          <a:p>
            <a:r>
              <a:rPr lang="en-US" sz="1100" dirty="0">
                <a:latin typeface="+mj-lt"/>
              </a:rPr>
              <a:t>289</a:t>
            </a:r>
          </a:p>
        </p:txBody>
      </p:sp>
      <p:sp>
        <p:nvSpPr>
          <p:cNvPr id="54" name="TextBox 53">
            <a:extLst>
              <a:ext uri="{FF2B5EF4-FFF2-40B4-BE49-F238E27FC236}">
                <a16:creationId xmlns:a16="http://schemas.microsoft.com/office/drawing/2014/main" id="{3E8148BC-1BBF-43B1-87FE-46922159D58C}"/>
              </a:ext>
            </a:extLst>
          </p:cNvPr>
          <p:cNvSpPr txBox="1"/>
          <p:nvPr/>
        </p:nvSpPr>
        <p:spPr>
          <a:xfrm>
            <a:off x="10097625" y="3643247"/>
            <a:ext cx="1448457" cy="261610"/>
          </a:xfrm>
          <a:prstGeom prst="rect">
            <a:avLst/>
          </a:prstGeom>
          <a:noFill/>
        </p:spPr>
        <p:txBody>
          <a:bodyPr wrap="square" rtlCol="0">
            <a:spAutoFit/>
          </a:bodyPr>
          <a:lstStyle/>
          <a:p>
            <a:r>
              <a:rPr lang="en-US" sz="1100" dirty="0">
                <a:latin typeface="+mj-lt"/>
              </a:rPr>
              <a:t>250</a:t>
            </a:r>
            <a:endParaRPr lang="en-US" sz="1100" baseline="30000" dirty="0">
              <a:latin typeface="+mj-lt"/>
            </a:endParaRPr>
          </a:p>
        </p:txBody>
      </p:sp>
      <p:sp>
        <p:nvSpPr>
          <p:cNvPr id="55" name="TextBox 54">
            <a:extLst>
              <a:ext uri="{FF2B5EF4-FFF2-40B4-BE49-F238E27FC236}">
                <a16:creationId xmlns:a16="http://schemas.microsoft.com/office/drawing/2014/main" id="{61D20CEF-4B64-41C9-99CF-7C88692C88FC}"/>
              </a:ext>
            </a:extLst>
          </p:cNvPr>
          <p:cNvSpPr txBox="1"/>
          <p:nvPr/>
        </p:nvSpPr>
        <p:spPr>
          <a:xfrm>
            <a:off x="10038159" y="4011077"/>
            <a:ext cx="1448457" cy="261610"/>
          </a:xfrm>
          <a:prstGeom prst="rect">
            <a:avLst/>
          </a:prstGeom>
          <a:noFill/>
        </p:spPr>
        <p:txBody>
          <a:bodyPr wrap="square" rtlCol="0">
            <a:spAutoFit/>
          </a:bodyPr>
          <a:lstStyle/>
          <a:p>
            <a:r>
              <a:rPr lang="en-US" sz="1100" dirty="0">
                <a:latin typeface="+mj-lt"/>
              </a:rPr>
              <a:t>1,284</a:t>
            </a:r>
            <a:r>
              <a:rPr lang="en-US" sz="1100" baseline="30000" dirty="0">
                <a:latin typeface="+mj-lt"/>
              </a:rPr>
              <a:t>3</a:t>
            </a:r>
          </a:p>
        </p:txBody>
      </p:sp>
      <p:sp>
        <p:nvSpPr>
          <p:cNvPr id="56" name="TextBox 55">
            <a:extLst>
              <a:ext uri="{FF2B5EF4-FFF2-40B4-BE49-F238E27FC236}">
                <a16:creationId xmlns:a16="http://schemas.microsoft.com/office/drawing/2014/main" id="{E85ABD4A-C1A5-4A27-AA36-345F21E38E3C}"/>
              </a:ext>
            </a:extLst>
          </p:cNvPr>
          <p:cNvSpPr txBox="1"/>
          <p:nvPr/>
        </p:nvSpPr>
        <p:spPr>
          <a:xfrm>
            <a:off x="10088038" y="4340848"/>
            <a:ext cx="1448457" cy="261610"/>
          </a:xfrm>
          <a:prstGeom prst="rect">
            <a:avLst/>
          </a:prstGeom>
          <a:noFill/>
        </p:spPr>
        <p:txBody>
          <a:bodyPr wrap="square" rtlCol="0">
            <a:spAutoFit/>
          </a:bodyPr>
          <a:lstStyle/>
          <a:p>
            <a:r>
              <a:rPr lang="en-US" sz="1100" dirty="0">
                <a:latin typeface="+mj-lt"/>
              </a:rPr>
              <a:t>-151</a:t>
            </a:r>
            <a:endParaRPr lang="en-US" sz="1100" baseline="30000" dirty="0">
              <a:latin typeface="+mj-lt"/>
            </a:endParaRPr>
          </a:p>
        </p:txBody>
      </p:sp>
      <p:sp>
        <p:nvSpPr>
          <p:cNvPr id="57" name="TextBox 56">
            <a:extLst>
              <a:ext uri="{FF2B5EF4-FFF2-40B4-BE49-F238E27FC236}">
                <a16:creationId xmlns:a16="http://schemas.microsoft.com/office/drawing/2014/main" id="{555BD1E8-AEA4-45C7-87F2-337D360D358D}"/>
              </a:ext>
            </a:extLst>
          </p:cNvPr>
          <p:cNvSpPr txBox="1"/>
          <p:nvPr/>
        </p:nvSpPr>
        <p:spPr>
          <a:xfrm>
            <a:off x="10146456" y="4722439"/>
            <a:ext cx="1448457" cy="261610"/>
          </a:xfrm>
          <a:prstGeom prst="rect">
            <a:avLst/>
          </a:prstGeom>
          <a:noFill/>
        </p:spPr>
        <p:txBody>
          <a:bodyPr wrap="square" rtlCol="0">
            <a:spAutoFit/>
          </a:bodyPr>
          <a:lstStyle/>
          <a:p>
            <a:r>
              <a:rPr lang="en-US" sz="1100" dirty="0">
                <a:latin typeface="+mj-lt"/>
              </a:rPr>
              <a:t>608</a:t>
            </a:r>
            <a:endParaRPr lang="en-US" sz="1100" baseline="30000" dirty="0">
              <a:latin typeface="+mj-lt"/>
            </a:endParaRPr>
          </a:p>
        </p:txBody>
      </p:sp>
      <p:sp>
        <p:nvSpPr>
          <p:cNvPr id="58" name="TextBox 57">
            <a:extLst>
              <a:ext uri="{FF2B5EF4-FFF2-40B4-BE49-F238E27FC236}">
                <a16:creationId xmlns:a16="http://schemas.microsoft.com/office/drawing/2014/main" id="{E47F4157-F7A8-4DD5-8CAA-D893FF4B61AA}"/>
              </a:ext>
            </a:extLst>
          </p:cNvPr>
          <p:cNvSpPr txBox="1"/>
          <p:nvPr/>
        </p:nvSpPr>
        <p:spPr>
          <a:xfrm>
            <a:off x="10188350" y="5070856"/>
            <a:ext cx="1448457" cy="261610"/>
          </a:xfrm>
          <a:prstGeom prst="rect">
            <a:avLst/>
          </a:prstGeom>
          <a:noFill/>
        </p:spPr>
        <p:txBody>
          <a:bodyPr wrap="square" rtlCol="0">
            <a:spAutoFit/>
          </a:bodyPr>
          <a:lstStyle/>
          <a:p>
            <a:r>
              <a:rPr lang="en-US" sz="1100" dirty="0">
                <a:latin typeface="+mj-lt"/>
              </a:rPr>
              <a:t>60</a:t>
            </a:r>
            <a:endParaRPr lang="en-US" sz="1100" baseline="30000" dirty="0">
              <a:latin typeface="+mj-lt"/>
            </a:endParaRPr>
          </a:p>
        </p:txBody>
      </p:sp>
      <p:sp>
        <p:nvSpPr>
          <p:cNvPr id="59" name="TextBox 58">
            <a:extLst>
              <a:ext uri="{FF2B5EF4-FFF2-40B4-BE49-F238E27FC236}">
                <a16:creationId xmlns:a16="http://schemas.microsoft.com/office/drawing/2014/main" id="{86C31C94-0567-49BD-B7BB-9D74E99EC0DC}"/>
              </a:ext>
            </a:extLst>
          </p:cNvPr>
          <p:cNvSpPr txBox="1"/>
          <p:nvPr/>
        </p:nvSpPr>
        <p:spPr>
          <a:xfrm>
            <a:off x="10044183" y="2276907"/>
            <a:ext cx="1448457"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540</a:t>
            </a:r>
          </a:p>
        </p:txBody>
      </p:sp>
      <p:sp>
        <p:nvSpPr>
          <p:cNvPr id="60" name="TextBox 59">
            <a:extLst>
              <a:ext uri="{FF2B5EF4-FFF2-40B4-BE49-F238E27FC236}">
                <a16:creationId xmlns:a16="http://schemas.microsoft.com/office/drawing/2014/main" id="{CB95BCD9-1D51-4D08-8CD2-FF0DF93D73ED}"/>
              </a:ext>
            </a:extLst>
          </p:cNvPr>
          <p:cNvSpPr txBox="1"/>
          <p:nvPr/>
        </p:nvSpPr>
        <p:spPr>
          <a:xfrm>
            <a:off x="10030207" y="1915854"/>
            <a:ext cx="1448457"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223</a:t>
            </a:r>
          </a:p>
        </p:txBody>
      </p:sp>
      <p:sp>
        <p:nvSpPr>
          <p:cNvPr id="61" name="TextBox 60">
            <a:extLst>
              <a:ext uri="{FF2B5EF4-FFF2-40B4-BE49-F238E27FC236}">
                <a16:creationId xmlns:a16="http://schemas.microsoft.com/office/drawing/2014/main" id="{67E5407A-265B-4E64-B2AD-138D95BC1BB5}"/>
              </a:ext>
            </a:extLst>
          </p:cNvPr>
          <p:cNvSpPr txBox="1"/>
          <p:nvPr/>
        </p:nvSpPr>
        <p:spPr>
          <a:xfrm>
            <a:off x="11028582" y="2607162"/>
            <a:ext cx="1448457" cy="261610"/>
          </a:xfrm>
          <a:prstGeom prst="rect">
            <a:avLst/>
          </a:prstGeom>
          <a:noFill/>
        </p:spPr>
        <p:txBody>
          <a:bodyPr wrap="square" rtlCol="0">
            <a:spAutoFit/>
          </a:bodyPr>
          <a:lstStyle/>
          <a:p>
            <a:r>
              <a:rPr lang="en-US" sz="1100" dirty="0">
                <a:latin typeface="+mj-lt"/>
              </a:rPr>
              <a:t>2,217</a:t>
            </a:r>
          </a:p>
        </p:txBody>
      </p:sp>
      <p:sp>
        <p:nvSpPr>
          <p:cNvPr id="62" name="TextBox 61">
            <a:extLst>
              <a:ext uri="{FF2B5EF4-FFF2-40B4-BE49-F238E27FC236}">
                <a16:creationId xmlns:a16="http://schemas.microsoft.com/office/drawing/2014/main" id="{14CA469B-24A3-44AB-9964-1050F3CBE8B9}"/>
              </a:ext>
            </a:extLst>
          </p:cNvPr>
          <p:cNvSpPr txBox="1"/>
          <p:nvPr/>
        </p:nvSpPr>
        <p:spPr>
          <a:xfrm>
            <a:off x="11024212" y="2969933"/>
            <a:ext cx="1448457" cy="261610"/>
          </a:xfrm>
          <a:prstGeom prst="rect">
            <a:avLst/>
          </a:prstGeom>
          <a:noFill/>
        </p:spPr>
        <p:txBody>
          <a:bodyPr wrap="square" rtlCol="0">
            <a:spAutoFit/>
          </a:bodyPr>
          <a:lstStyle/>
          <a:p>
            <a:r>
              <a:rPr lang="en-US" sz="1100" dirty="0">
                <a:latin typeface="+mj-lt"/>
              </a:rPr>
              <a:t>3,158</a:t>
            </a:r>
          </a:p>
        </p:txBody>
      </p:sp>
      <p:sp>
        <p:nvSpPr>
          <p:cNvPr id="63" name="TextBox 62">
            <a:extLst>
              <a:ext uri="{FF2B5EF4-FFF2-40B4-BE49-F238E27FC236}">
                <a16:creationId xmlns:a16="http://schemas.microsoft.com/office/drawing/2014/main" id="{F81889A4-F10F-4AA3-91AE-56DC2D4AB3F1}"/>
              </a:ext>
            </a:extLst>
          </p:cNvPr>
          <p:cNvSpPr txBox="1"/>
          <p:nvPr/>
        </p:nvSpPr>
        <p:spPr>
          <a:xfrm>
            <a:off x="11023811" y="3329915"/>
            <a:ext cx="1448457" cy="261610"/>
          </a:xfrm>
          <a:prstGeom prst="rect">
            <a:avLst/>
          </a:prstGeom>
          <a:noFill/>
        </p:spPr>
        <p:txBody>
          <a:bodyPr wrap="square" rtlCol="0">
            <a:spAutoFit/>
          </a:bodyPr>
          <a:lstStyle/>
          <a:p>
            <a:r>
              <a:rPr lang="en-US" sz="1100" dirty="0">
                <a:latin typeface="+mj-lt"/>
              </a:rPr>
              <a:t>1,100</a:t>
            </a:r>
            <a:r>
              <a:rPr lang="en-US" sz="1100" baseline="30000" dirty="0">
                <a:latin typeface="+mj-lt"/>
              </a:rPr>
              <a:t>2</a:t>
            </a:r>
          </a:p>
        </p:txBody>
      </p:sp>
      <p:sp>
        <p:nvSpPr>
          <p:cNvPr id="64" name="TextBox 63">
            <a:extLst>
              <a:ext uri="{FF2B5EF4-FFF2-40B4-BE49-F238E27FC236}">
                <a16:creationId xmlns:a16="http://schemas.microsoft.com/office/drawing/2014/main" id="{5D8D7592-F3E1-492F-A0B5-1DDEB942C13D}"/>
              </a:ext>
            </a:extLst>
          </p:cNvPr>
          <p:cNvSpPr txBox="1"/>
          <p:nvPr/>
        </p:nvSpPr>
        <p:spPr>
          <a:xfrm>
            <a:off x="11045343" y="3643246"/>
            <a:ext cx="1448457" cy="261610"/>
          </a:xfrm>
          <a:prstGeom prst="rect">
            <a:avLst/>
          </a:prstGeom>
          <a:noFill/>
        </p:spPr>
        <p:txBody>
          <a:bodyPr wrap="square" rtlCol="0">
            <a:spAutoFit/>
          </a:bodyPr>
          <a:lstStyle/>
          <a:p>
            <a:r>
              <a:rPr lang="en-US" sz="1100" dirty="0">
                <a:latin typeface="+mj-lt"/>
              </a:rPr>
              <a:t>-780</a:t>
            </a:r>
            <a:endParaRPr lang="en-US" sz="1100" baseline="30000" dirty="0">
              <a:latin typeface="+mj-lt"/>
            </a:endParaRPr>
          </a:p>
        </p:txBody>
      </p:sp>
      <p:sp>
        <p:nvSpPr>
          <p:cNvPr id="65" name="TextBox 64">
            <a:extLst>
              <a:ext uri="{FF2B5EF4-FFF2-40B4-BE49-F238E27FC236}">
                <a16:creationId xmlns:a16="http://schemas.microsoft.com/office/drawing/2014/main" id="{B139277C-CF53-4A40-9C70-D80C0A960EAE}"/>
              </a:ext>
            </a:extLst>
          </p:cNvPr>
          <p:cNvSpPr txBox="1"/>
          <p:nvPr/>
        </p:nvSpPr>
        <p:spPr>
          <a:xfrm>
            <a:off x="11088897" y="4011076"/>
            <a:ext cx="1448457" cy="261610"/>
          </a:xfrm>
          <a:prstGeom prst="rect">
            <a:avLst/>
          </a:prstGeom>
          <a:noFill/>
        </p:spPr>
        <p:txBody>
          <a:bodyPr wrap="square" rtlCol="0">
            <a:spAutoFit/>
          </a:bodyPr>
          <a:lstStyle/>
          <a:p>
            <a:r>
              <a:rPr lang="en-US" sz="1100" dirty="0">
                <a:latin typeface="+mj-lt"/>
              </a:rPr>
              <a:t>-57</a:t>
            </a:r>
            <a:endParaRPr lang="en-US" sz="1100" baseline="30000" dirty="0">
              <a:latin typeface="+mj-lt"/>
            </a:endParaRPr>
          </a:p>
        </p:txBody>
      </p:sp>
      <p:sp>
        <p:nvSpPr>
          <p:cNvPr id="66" name="TextBox 65">
            <a:extLst>
              <a:ext uri="{FF2B5EF4-FFF2-40B4-BE49-F238E27FC236}">
                <a16:creationId xmlns:a16="http://schemas.microsoft.com/office/drawing/2014/main" id="{1D445F40-FF62-4DBA-8916-6E88817D52AD}"/>
              </a:ext>
            </a:extLst>
          </p:cNvPr>
          <p:cNvSpPr txBox="1"/>
          <p:nvPr/>
        </p:nvSpPr>
        <p:spPr>
          <a:xfrm>
            <a:off x="11126250" y="4340847"/>
            <a:ext cx="1448457" cy="261610"/>
          </a:xfrm>
          <a:prstGeom prst="rect">
            <a:avLst/>
          </a:prstGeom>
          <a:noFill/>
        </p:spPr>
        <p:txBody>
          <a:bodyPr wrap="square" rtlCol="0">
            <a:spAutoFit/>
          </a:bodyPr>
          <a:lstStyle/>
          <a:p>
            <a:r>
              <a:rPr lang="en-US" sz="1100" dirty="0">
                <a:latin typeface="+mj-lt"/>
              </a:rPr>
              <a:t>NA</a:t>
            </a:r>
            <a:endParaRPr lang="en-US" sz="1100" baseline="30000" dirty="0">
              <a:latin typeface="+mj-lt"/>
            </a:endParaRPr>
          </a:p>
        </p:txBody>
      </p:sp>
      <p:sp>
        <p:nvSpPr>
          <p:cNvPr id="67" name="TextBox 66">
            <a:extLst>
              <a:ext uri="{FF2B5EF4-FFF2-40B4-BE49-F238E27FC236}">
                <a16:creationId xmlns:a16="http://schemas.microsoft.com/office/drawing/2014/main" id="{3B42F500-682E-4119-B925-D50D8A50041A}"/>
              </a:ext>
            </a:extLst>
          </p:cNvPr>
          <p:cNvSpPr txBox="1"/>
          <p:nvPr/>
        </p:nvSpPr>
        <p:spPr>
          <a:xfrm>
            <a:off x="11060384" y="4722438"/>
            <a:ext cx="1448457" cy="261610"/>
          </a:xfrm>
          <a:prstGeom prst="rect">
            <a:avLst/>
          </a:prstGeom>
          <a:noFill/>
        </p:spPr>
        <p:txBody>
          <a:bodyPr wrap="square" rtlCol="0">
            <a:spAutoFit/>
          </a:bodyPr>
          <a:lstStyle/>
          <a:p>
            <a:r>
              <a:rPr lang="en-US" sz="1100" dirty="0">
                <a:latin typeface="+mj-lt"/>
              </a:rPr>
              <a:t>-330</a:t>
            </a:r>
            <a:endParaRPr lang="en-US" sz="1100" baseline="30000" dirty="0">
              <a:latin typeface="+mj-lt"/>
            </a:endParaRPr>
          </a:p>
        </p:txBody>
      </p:sp>
      <p:sp>
        <p:nvSpPr>
          <p:cNvPr id="68" name="TextBox 67">
            <a:extLst>
              <a:ext uri="{FF2B5EF4-FFF2-40B4-BE49-F238E27FC236}">
                <a16:creationId xmlns:a16="http://schemas.microsoft.com/office/drawing/2014/main" id="{AEF75F7C-2BEB-4AB5-BF60-975AD1B691D1}"/>
              </a:ext>
            </a:extLst>
          </p:cNvPr>
          <p:cNvSpPr txBox="1"/>
          <p:nvPr/>
        </p:nvSpPr>
        <p:spPr>
          <a:xfrm>
            <a:off x="11072275" y="5070855"/>
            <a:ext cx="1448457" cy="261610"/>
          </a:xfrm>
          <a:prstGeom prst="rect">
            <a:avLst/>
          </a:prstGeom>
          <a:noFill/>
        </p:spPr>
        <p:txBody>
          <a:bodyPr wrap="square" rtlCol="0">
            <a:spAutoFit/>
          </a:bodyPr>
          <a:lstStyle/>
          <a:p>
            <a:r>
              <a:rPr lang="en-US" sz="1100" dirty="0">
                <a:latin typeface="+mj-lt"/>
              </a:rPr>
              <a:t>-670</a:t>
            </a:r>
            <a:endParaRPr lang="en-US" sz="1100" baseline="30000" dirty="0">
              <a:latin typeface="+mj-lt"/>
            </a:endParaRPr>
          </a:p>
        </p:txBody>
      </p:sp>
      <p:sp>
        <p:nvSpPr>
          <p:cNvPr id="69" name="TextBox 68">
            <a:extLst>
              <a:ext uri="{FF2B5EF4-FFF2-40B4-BE49-F238E27FC236}">
                <a16:creationId xmlns:a16="http://schemas.microsoft.com/office/drawing/2014/main" id="{E68A60A5-DE05-46C6-B388-AFEFB0B4BE19}"/>
              </a:ext>
            </a:extLst>
          </p:cNvPr>
          <p:cNvSpPr txBox="1"/>
          <p:nvPr/>
        </p:nvSpPr>
        <p:spPr>
          <a:xfrm>
            <a:off x="11086183" y="2276906"/>
            <a:ext cx="1448457"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NA</a:t>
            </a:r>
          </a:p>
        </p:txBody>
      </p:sp>
      <p:sp>
        <p:nvSpPr>
          <p:cNvPr id="70" name="TextBox 69">
            <a:extLst>
              <a:ext uri="{FF2B5EF4-FFF2-40B4-BE49-F238E27FC236}">
                <a16:creationId xmlns:a16="http://schemas.microsoft.com/office/drawing/2014/main" id="{F90C3D26-23A1-4EC9-9F43-FAB782308FFA}"/>
              </a:ext>
            </a:extLst>
          </p:cNvPr>
          <p:cNvSpPr txBox="1"/>
          <p:nvPr/>
        </p:nvSpPr>
        <p:spPr>
          <a:xfrm>
            <a:off x="10965881" y="1915853"/>
            <a:ext cx="1448457"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-3,249</a:t>
            </a:r>
          </a:p>
        </p:txBody>
      </p:sp>
      <p:pic>
        <p:nvPicPr>
          <p:cNvPr id="93" name="Picture 92">
            <a:extLst>
              <a:ext uri="{FF2B5EF4-FFF2-40B4-BE49-F238E27FC236}">
                <a16:creationId xmlns:a16="http://schemas.microsoft.com/office/drawing/2014/main" id="{B655CFF9-6FF8-4C3A-BFD6-0A688434F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907823" y="3952532"/>
            <a:ext cx="293210" cy="293210"/>
          </a:xfrm>
          <a:prstGeom prst="rect">
            <a:avLst/>
          </a:prstGeom>
        </p:spPr>
      </p:pic>
      <p:pic>
        <p:nvPicPr>
          <p:cNvPr id="95" name="Picture 94">
            <a:extLst>
              <a:ext uri="{FF2B5EF4-FFF2-40B4-BE49-F238E27FC236}">
                <a16:creationId xmlns:a16="http://schemas.microsoft.com/office/drawing/2014/main" id="{DC896481-EC3F-47F3-B997-2358633A9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924765" y="2227961"/>
            <a:ext cx="261610" cy="261610"/>
          </a:xfrm>
          <a:prstGeom prst="rect">
            <a:avLst/>
          </a:prstGeom>
        </p:spPr>
      </p:pic>
      <p:pic>
        <p:nvPicPr>
          <p:cNvPr id="97" name="Picture 96">
            <a:extLst>
              <a:ext uri="{FF2B5EF4-FFF2-40B4-BE49-F238E27FC236}">
                <a16:creationId xmlns:a16="http://schemas.microsoft.com/office/drawing/2014/main" id="{A0FB2B27-F365-4CF7-9DC8-11A458FAE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982" y="2548493"/>
            <a:ext cx="280892" cy="280892"/>
          </a:xfrm>
          <a:prstGeom prst="rect">
            <a:avLst/>
          </a:prstGeom>
        </p:spPr>
      </p:pic>
      <p:pic>
        <p:nvPicPr>
          <p:cNvPr id="99" name="Picture 98">
            <a:extLst>
              <a:ext uri="{FF2B5EF4-FFF2-40B4-BE49-F238E27FC236}">
                <a16:creationId xmlns:a16="http://schemas.microsoft.com/office/drawing/2014/main" id="{473E1FEB-8061-40BF-AD8D-72A37857E8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856" y="4301290"/>
            <a:ext cx="296226" cy="296226"/>
          </a:xfrm>
          <a:prstGeom prst="rect">
            <a:avLst/>
          </a:prstGeom>
        </p:spPr>
      </p:pic>
      <p:pic>
        <p:nvPicPr>
          <p:cNvPr id="101" name="Picture 100">
            <a:extLst>
              <a:ext uri="{FF2B5EF4-FFF2-40B4-BE49-F238E27FC236}">
                <a16:creationId xmlns:a16="http://schemas.microsoft.com/office/drawing/2014/main" id="{DB697466-3C68-4B03-9713-642CCCF922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8401" y="3611250"/>
            <a:ext cx="261610" cy="261610"/>
          </a:xfrm>
          <a:prstGeom prst="rect">
            <a:avLst/>
          </a:prstGeom>
        </p:spPr>
      </p:pic>
      <p:pic>
        <p:nvPicPr>
          <p:cNvPr id="103" name="Picture 102">
            <a:extLst>
              <a:ext uri="{FF2B5EF4-FFF2-40B4-BE49-F238E27FC236}">
                <a16:creationId xmlns:a16="http://schemas.microsoft.com/office/drawing/2014/main" id="{E4C2851D-57DC-49F2-ADAE-C725007EC7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741" y="3277785"/>
            <a:ext cx="261610" cy="261610"/>
          </a:xfrm>
          <a:prstGeom prst="rect">
            <a:avLst/>
          </a:prstGeom>
        </p:spPr>
      </p:pic>
      <p:pic>
        <p:nvPicPr>
          <p:cNvPr id="105" name="Picture 104">
            <a:extLst>
              <a:ext uri="{FF2B5EF4-FFF2-40B4-BE49-F238E27FC236}">
                <a16:creationId xmlns:a16="http://schemas.microsoft.com/office/drawing/2014/main" id="{78893BB6-85BB-4DDC-B67B-4FF209018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7535" y="2923656"/>
            <a:ext cx="291190" cy="291190"/>
          </a:xfrm>
          <a:prstGeom prst="rect">
            <a:avLst/>
          </a:prstGeom>
        </p:spPr>
      </p:pic>
      <p:pic>
        <p:nvPicPr>
          <p:cNvPr id="107" name="Picture 106">
            <a:extLst>
              <a:ext uri="{FF2B5EF4-FFF2-40B4-BE49-F238E27FC236}">
                <a16:creationId xmlns:a16="http://schemas.microsoft.com/office/drawing/2014/main" id="{6EAAF139-EE5B-4D04-9ABE-4FC71C4A0D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9573" y="5034299"/>
            <a:ext cx="258607" cy="258607"/>
          </a:xfrm>
          <a:prstGeom prst="rect">
            <a:avLst/>
          </a:prstGeom>
        </p:spPr>
      </p:pic>
      <p:pic>
        <p:nvPicPr>
          <p:cNvPr id="109" name="Picture 108">
            <a:extLst>
              <a:ext uri="{FF2B5EF4-FFF2-40B4-BE49-F238E27FC236}">
                <a16:creationId xmlns:a16="http://schemas.microsoft.com/office/drawing/2014/main" id="{2239F0CE-92FA-4170-BA5F-D0B94FCEB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27410" y="4675941"/>
            <a:ext cx="291190" cy="291190"/>
          </a:xfrm>
          <a:prstGeom prst="rect">
            <a:avLst/>
          </a:prstGeom>
        </p:spPr>
      </p:pic>
      <p:pic>
        <p:nvPicPr>
          <p:cNvPr id="111" name="Picture 110">
            <a:extLst>
              <a:ext uri="{FF2B5EF4-FFF2-40B4-BE49-F238E27FC236}">
                <a16:creationId xmlns:a16="http://schemas.microsoft.com/office/drawing/2014/main" id="{2F88D2CB-2D91-40C1-923C-F8E3CCFF3A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35336" y="1899612"/>
            <a:ext cx="231094" cy="231094"/>
          </a:xfrm>
          <a:prstGeom prst="rect">
            <a:avLst/>
          </a:prstGeom>
        </p:spPr>
      </p:pic>
    </p:spTree>
    <p:extLst>
      <p:ext uri="{BB962C8B-B14F-4D97-AF65-F5344CB8AC3E}">
        <p14:creationId xmlns:p14="http://schemas.microsoft.com/office/powerpoint/2010/main" val="37362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F3FE2-E5BE-4246-86FB-13A0BA5D9F9C}"/>
              </a:ext>
            </a:extLst>
          </p:cNvPr>
          <p:cNvSpPr>
            <a:spLocks noGrp="1"/>
          </p:cNvSpPr>
          <p:nvPr>
            <p:ph type="title"/>
          </p:nvPr>
        </p:nvSpPr>
        <p:spPr/>
        <p:txBody>
          <a:bodyPr>
            <a:normAutofit/>
          </a:bodyPr>
          <a:lstStyle/>
          <a:p>
            <a:r>
              <a:rPr lang="en-US" dirty="0"/>
              <a:t>The IoT market is growing rapidly with the CAGR of 5% during 2020-2025. The most potential industry verticals are manufacturing and agriculture.</a:t>
            </a:r>
            <a:endParaRPr lang="th-TH" dirty="0"/>
          </a:p>
        </p:txBody>
      </p:sp>
      <p:graphicFrame>
        <p:nvGraphicFramePr>
          <p:cNvPr id="21" name="Chart 5">
            <a:extLst>
              <a:ext uri="{FF2B5EF4-FFF2-40B4-BE49-F238E27FC236}">
                <a16:creationId xmlns:a16="http://schemas.microsoft.com/office/drawing/2014/main" id="{19285330-180D-466E-B3F3-107581FA31D8}"/>
              </a:ext>
            </a:extLst>
          </p:cNvPr>
          <p:cNvGraphicFramePr/>
          <p:nvPr>
            <p:extLst>
              <p:ext uri="{D42A27DB-BD31-4B8C-83A1-F6EECF244321}">
                <p14:modId xmlns:p14="http://schemas.microsoft.com/office/powerpoint/2010/main" val="248319213"/>
              </p:ext>
            </p:extLst>
          </p:nvPr>
        </p:nvGraphicFramePr>
        <p:xfrm>
          <a:off x="419100" y="1402873"/>
          <a:ext cx="5580647" cy="4764505"/>
        </p:xfrm>
        <a:graphic>
          <a:graphicData uri="http://schemas.openxmlformats.org/drawingml/2006/chart">
            <c:chart xmlns:c="http://schemas.openxmlformats.org/drawingml/2006/chart" xmlns:r="http://schemas.openxmlformats.org/officeDocument/2006/relationships" r:id="rId2"/>
          </a:graphicData>
        </a:graphic>
      </p:graphicFrame>
      <p:sp>
        <p:nvSpPr>
          <p:cNvPr id="22" name="Rectangle 21">
            <a:extLst>
              <a:ext uri="{FF2B5EF4-FFF2-40B4-BE49-F238E27FC236}">
                <a16:creationId xmlns:a16="http://schemas.microsoft.com/office/drawing/2014/main" id="{F27BF389-4A28-4672-B3B5-C9B46A8CD50E}"/>
              </a:ext>
            </a:extLst>
          </p:cNvPr>
          <p:cNvSpPr/>
          <p:nvPr/>
        </p:nvSpPr>
        <p:spPr>
          <a:xfrm>
            <a:off x="6604428" y="2979257"/>
            <a:ext cx="5244671" cy="1393562"/>
          </a:xfrm>
          <a:prstGeom prst="rect">
            <a:avLst/>
          </a:prstGeom>
          <a:solidFill>
            <a:sysClr val="window" lastClr="FFFFFF"/>
          </a:solidFill>
          <a:ln w="25400" cap="flat" cmpd="sng" algn="ctr">
            <a:solidFill>
              <a:schemeClr val="bg1">
                <a:lumMod val="65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3" name="Rectangle 22">
            <a:extLst>
              <a:ext uri="{FF2B5EF4-FFF2-40B4-BE49-F238E27FC236}">
                <a16:creationId xmlns:a16="http://schemas.microsoft.com/office/drawing/2014/main" id="{B5480738-F6B7-4B6E-9F16-C25B2FCD23C5}"/>
              </a:ext>
            </a:extLst>
          </p:cNvPr>
          <p:cNvSpPr/>
          <p:nvPr/>
        </p:nvSpPr>
        <p:spPr>
          <a:xfrm>
            <a:off x="6604429" y="4525218"/>
            <a:ext cx="5244671" cy="1393562"/>
          </a:xfrm>
          <a:prstGeom prst="rect">
            <a:avLst/>
          </a:prstGeom>
          <a:solidFill>
            <a:sysClr val="window" lastClr="FFFFFF"/>
          </a:solidFill>
          <a:ln w="25400" cap="flat" cmpd="sng" algn="ctr">
            <a:solidFill>
              <a:srgbClr val="0F3492"/>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24" name="Group 23">
            <a:extLst>
              <a:ext uri="{FF2B5EF4-FFF2-40B4-BE49-F238E27FC236}">
                <a16:creationId xmlns:a16="http://schemas.microsoft.com/office/drawing/2014/main" id="{9EC50E45-E36E-496A-AA06-956013DD4ECD}"/>
              </a:ext>
            </a:extLst>
          </p:cNvPr>
          <p:cNvGrpSpPr/>
          <p:nvPr/>
        </p:nvGrpSpPr>
        <p:grpSpPr>
          <a:xfrm>
            <a:off x="7336902" y="3070468"/>
            <a:ext cx="4435998" cy="1258750"/>
            <a:chOff x="1913453" y="1536052"/>
            <a:chExt cx="1974471" cy="1258750"/>
          </a:xfrm>
        </p:grpSpPr>
        <p:sp>
          <p:nvSpPr>
            <p:cNvPr id="25" name="TextBox 18">
              <a:extLst>
                <a:ext uri="{FF2B5EF4-FFF2-40B4-BE49-F238E27FC236}">
                  <a16:creationId xmlns:a16="http://schemas.microsoft.com/office/drawing/2014/main" id="{761D3CAB-2216-4E8C-809A-163DA56A1910}"/>
                </a:ext>
              </a:extLst>
            </p:cNvPr>
            <p:cNvSpPr txBox="1"/>
            <p:nvPr/>
          </p:nvSpPr>
          <p:spPr>
            <a:xfrm>
              <a:off x="1913453" y="1779139"/>
              <a:ext cx="1974471" cy="1015663"/>
            </a:xfrm>
            <a:prstGeom prst="rect">
              <a:avLst/>
            </a:prstGeom>
            <a:noFill/>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Get a modern PowerPoint  Presentation that is beautifully designed. Easy to change colors, photos and Text.</a:t>
              </a:r>
              <a:r>
                <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endParaRPr kumimoji="0" lang="th-TH"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th-TH" altLang="ko-KR" sz="1200" dirty="0">
                <a:solidFill>
                  <a:prstClr val="black">
                    <a:lumMod val="75000"/>
                    <a:lumOff val="25000"/>
                  </a:prstClr>
                </a:solidFill>
                <a:latin typeface="Arial"/>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6" name="TextBox 19">
              <a:extLst>
                <a:ext uri="{FF2B5EF4-FFF2-40B4-BE49-F238E27FC236}">
                  <a16:creationId xmlns:a16="http://schemas.microsoft.com/office/drawing/2014/main" id="{31FBC562-A603-4BB6-B80B-053F44EF65F4}"/>
                </a:ext>
              </a:extLst>
            </p:cNvPr>
            <p:cNvSpPr txBox="1"/>
            <p:nvPr/>
          </p:nvSpPr>
          <p:spPr>
            <a:xfrm>
              <a:off x="1913453" y="1536052"/>
              <a:ext cx="1974471" cy="276999"/>
            </a:xfrm>
            <a:prstGeom prst="rect">
              <a:avLst/>
            </a:prstGeom>
            <a:solidFill>
              <a:schemeClr val="bg1">
                <a:lumMod val="65000"/>
              </a:schemeClr>
            </a:solidFill>
            <a:ln>
              <a:solidFill>
                <a:schemeClr val="bg1">
                  <a:lumMod val="65000"/>
                </a:schemeClr>
              </a:solidFill>
            </a:ln>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Content  Here</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27" name="Group 26">
            <a:extLst>
              <a:ext uri="{FF2B5EF4-FFF2-40B4-BE49-F238E27FC236}">
                <a16:creationId xmlns:a16="http://schemas.microsoft.com/office/drawing/2014/main" id="{15F6AEC8-CB8D-4D11-A526-90886BD9A592}"/>
              </a:ext>
            </a:extLst>
          </p:cNvPr>
          <p:cNvGrpSpPr/>
          <p:nvPr/>
        </p:nvGrpSpPr>
        <p:grpSpPr>
          <a:xfrm>
            <a:off x="7336902" y="4629869"/>
            <a:ext cx="4435998" cy="1210333"/>
            <a:chOff x="1835696" y="1536052"/>
            <a:chExt cx="2052228" cy="1210333"/>
          </a:xfrm>
        </p:grpSpPr>
        <p:sp>
          <p:nvSpPr>
            <p:cNvPr id="28" name="TextBox 21">
              <a:extLst>
                <a:ext uri="{FF2B5EF4-FFF2-40B4-BE49-F238E27FC236}">
                  <a16:creationId xmlns:a16="http://schemas.microsoft.com/office/drawing/2014/main" id="{4854979F-E154-4579-A376-1D2D6CB7676B}"/>
                </a:ext>
              </a:extLst>
            </p:cNvPr>
            <p:cNvSpPr txBox="1"/>
            <p:nvPr/>
          </p:nvSpPr>
          <p:spPr>
            <a:xfrm>
              <a:off x="1835696" y="1915388"/>
              <a:ext cx="2052228" cy="830997"/>
            </a:xfrm>
            <a:prstGeom prst="rect">
              <a:avLst/>
            </a:prstGeom>
            <a:noFill/>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Get a modern PowerPoint  Presentation that is beautifully designed. Easy to change colors, photos and Text.</a:t>
              </a:r>
              <a:r>
                <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endParaRPr lang="th-TH" altLang="ko-KR" sz="1200" dirty="0">
                <a:solidFill>
                  <a:prstClr val="black">
                    <a:lumMod val="75000"/>
                    <a:lumOff val="25000"/>
                  </a:prstClr>
                </a:solidFill>
                <a:latin typeface="Arial"/>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9" name="TextBox 22">
              <a:extLst>
                <a:ext uri="{FF2B5EF4-FFF2-40B4-BE49-F238E27FC236}">
                  <a16:creationId xmlns:a16="http://schemas.microsoft.com/office/drawing/2014/main" id="{D254DA47-74BA-451B-AFDB-614D986FB6E9}"/>
                </a:ext>
              </a:extLst>
            </p:cNvPr>
            <p:cNvSpPr txBox="1"/>
            <p:nvPr/>
          </p:nvSpPr>
          <p:spPr>
            <a:xfrm>
              <a:off x="1835696" y="1536052"/>
              <a:ext cx="2052228" cy="276999"/>
            </a:xfrm>
            <a:prstGeom prst="rect">
              <a:avLst/>
            </a:prstGeom>
            <a:solidFill>
              <a:schemeClr val="accent1">
                <a:lumMod val="75000"/>
              </a:schemeClr>
            </a:solidFill>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Content  Here</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30" name="Rectangle 29">
            <a:extLst>
              <a:ext uri="{FF2B5EF4-FFF2-40B4-BE49-F238E27FC236}">
                <a16:creationId xmlns:a16="http://schemas.microsoft.com/office/drawing/2014/main" id="{EC6A98B6-E90A-4541-AB9B-B4329B9D9FD1}"/>
              </a:ext>
            </a:extLst>
          </p:cNvPr>
          <p:cNvSpPr/>
          <p:nvPr/>
        </p:nvSpPr>
        <p:spPr>
          <a:xfrm>
            <a:off x="6604428" y="1433296"/>
            <a:ext cx="5244671" cy="1393562"/>
          </a:xfrm>
          <a:prstGeom prst="rect">
            <a:avLst/>
          </a:prstGeom>
          <a:solidFill>
            <a:sysClr val="window" lastClr="FFFFFF"/>
          </a:solidFill>
          <a:ln w="25400" cap="flat" cmpd="sng" algn="ctr">
            <a:solidFill>
              <a:schemeClr val="tx2">
                <a:lumMod val="60000"/>
                <a:lumOff val="40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31" name="Group 30">
            <a:extLst>
              <a:ext uri="{FF2B5EF4-FFF2-40B4-BE49-F238E27FC236}">
                <a16:creationId xmlns:a16="http://schemas.microsoft.com/office/drawing/2014/main" id="{070C4657-4C42-4079-A362-9172A564B97F}"/>
              </a:ext>
            </a:extLst>
          </p:cNvPr>
          <p:cNvGrpSpPr/>
          <p:nvPr/>
        </p:nvGrpSpPr>
        <p:grpSpPr>
          <a:xfrm>
            <a:off x="7336902" y="1525508"/>
            <a:ext cx="4435998" cy="1164024"/>
            <a:chOff x="1835696" y="1536052"/>
            <a:chExt cx="2052228" cy="1114376"/>
          </a:xfrm>
        </p:grpSpPr>
        <p:sp>
          <p:nvSpPr>
            <p:cNvPr id="32" name="TextBox 29">
              <a:extLst>
                <a:ext uri="{FF2B5EF4-FFF2-40B4-BE49-F238E27FC236}">
                  <a16:creationId xmlns:a16="http://schemas.microsoft.com/office/drawing/2014/main" id="{2263BCF0-8381-4786-974A-FB66D16FFD8C}"/>
                </a:ext>
              </a:extLst>
            </p:cNvPr>
            <p:cNvSpPr txBox="1"/>
            <p:nvPr/>
          </p:nvSpPr>
          <p:spPr>
            <a:xfrm>
              <a:off x="1835696" y="1854875"/>
              <a:ext cx="2052228" cy="795553"/>
            </a:xfrm>
            <a:prstGeom prst="rect">
              <a:avLst/>
            </a:prstGeom>
            <a:noFill/>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Get a modern PowerPoint  Presentation that is beautifully designed. Easy to change colors, photos and Text.</a:t>
              </a:r>
              <a:r>
                <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endParaRPr kumimoji="0" lang="th-TH"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33" name="TextBox 30">
              <a:extLst>
                <a:ext uri="{FF2B5EF4-FFF2-40B4-BE49-F238E27FC236}">
                  <a16:creationId xmlns:a16="http://schemas.microsoft.com/office/drawing/2014/main" id="{13A5053C-BF6D-4D36-865E-01F8A42C54D2}"/>
                </a:ext>
              </a:extLst>
            </p:cNvPr>
            <p:cNvSpPr txBox="1"/>
            <p:nvPr/>
          </p:nvSpPr>
          <p:spPr>
            <a:xfrm>
              <a:off x="1835696" y="1536052"/>
              <a:ext cx="2052228" cy="276999"/>
            </a:xfrm>
            <a:prstGeom prst="rect">
              <a:avLst/>
            </a:prstGeom>
            <a:solidFill>
              <a:schemeClr val="tx2">
                <a:lumMod val="60000"/>
                <a:lumOff val="40000"/>
              </a:schemeClr>
            </a:solidFill>
            <a:ln>
              <a:solidFill>
                <a:schemeClr val="tx2">
                  <a:lumMod val="60000"/>
                  <a:lumOff val="40000"/>
                </a:schemeClr>
              </a:solidFill>
            </a:ln>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Content  Here</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34" name="Rounded Rectangle 27">
            <a:extLst>
              <a:ext uri="{FF2B5EF4-FFF2-40B4-BE49-F238E27FC236}">
                <a16:creationId xmlns:a16="http://schemas.microsoft.com/office/drawing/2014/main" id="{FAEF5639-A8C7-4F03-900A-7056CEE9E5E3}"/>
              </a:ext>
            </a:extLst>
          </p:cNvPr>
          <p:cNvSpPr/>
          <p:nvPr/>
        </p:nvSpPr>
        <p:spPr>
          <a:xfrm>
            <a:off x="6904470" y="2017729"/>
            <a:ext cx="275782" cy="21183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rgbClr val="262626"/>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35" name="Rounded Rectangle 7">
            <a:extLst>
              <a:ext uri="{FF2B5EF4-FFF2-40B4-BE49-F238E27FC236}">
                <a16:creationId xmlns:a16="http://schemas.microsoft.com/office/drawing/2014/main" id="{7869C8B2-96E2-492E-99EC-4A969D7251AE}"/>
              </a:ext>
            </a:extLst>
          </p:cNvPr>
          <p:cNvSpPr/>
          <p:nvPr/>
        </p:nvSpPr>
        <p:spPr>
          <a:xfrm>
            <a:off x="6817982" y="3607049"/>
            <a:ext cx="338627" cy="2143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tx1"/>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Rectangle 9">
            <a:extLst>
              <a:ext uri="{FF2B5EF4-FFF2-40B4-BE49-F238E27FC236}">
                <a16:creationId xmlns:a16="http://schemas.microsoft.com/office/drawing/2014/main" id="{206EFC84-E0DD-49FD-B3BD-B1C2B3803BA4}"/>
              </a:ext>
            </a:extLst>
          </p:cNvPr>
          <p:cNvSpPr/>
          <p:nvPr/>
        </p:nvSpPr>
        <p:spPr>
          <a:xfrm>
            <a:off x="6866471" y="5108897"/>
            <a:ext cx="241648" cy="22620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1"/>
          </a:solidFill>
          <a:ln w="25400" cap="flat" cmpd="sng" algn="ctr">
            <a:noFill/>
            <a:prstDash val="solid"/>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Rectangle 36">
            <a:extLst>
              <a:ext uri="{FF2B5EF4-FFF2-40B4-BE49-F238E27FC236}">
                <a16:creationId xmlns:a16="http://schemas.microsoft.com/office/drawing/2014/main" id="{0B872443-77F4-48F2-A96D-43F6E75E8238}"/>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175641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2C3494-BA7D-4A0E-9B2F-B7DFE103C016}"/>
              </a:ext>
            </a:extLst>
          </p:cNvPr>
          <p:cNvSpPr>
            <a:spLocks noGrp="1"/>
          </p:cNvSpPr>
          <p:nvPr>
            <p:ph type="title"/>
          </p:nvPr>
        </p:nvSpPr>
        <p:spPr/>
        <p:txBody>
          <a:bodyPr>
            <a:normAutofit/>
          </a:bodyPr>
          <a:lstStyle/>
          <a:p>
            <a:r>
              <a:rPr lang="en-US" dirty="0"/>
              <a:t>The IoT market is growing rapidly with the CAGR of 5% during 2020-2025. The most potential industry verticals are manufacturing and agriculture.</a:t>
            </a:r>
          </a:p>
        </p:txBody>
      </p:sp>
      <p:sp>
        <p:nvSpPr>
          <p:cNvPr id="25" name="Oval 24">
            <a:extLst>
              <a:ext uri="{FF2B5EF4-FFF2-40B4-BE49-F238E27FC236}">
                <a16:creationId xmlns:a16="http://schemas.microsoft.com/office/drawing/2014/main" id="{24AF0E1E-0369-4F67-BF49-288BA872F807}"/>
              </a:ext>
            </a:extLst>
          </p:cNvPr>
          <p:cNvSpPr/>
          <p:nvPr/>
        </p:nvSpPr>
        <p:spPr>
          <a:xfrm>
            <a:off x="781788" y="1545163"/>
            <a:ext cx="878273" cy="893378"/>
          </a:xfrm>
          <a:prstGeom prst="ellipse">
            <a:avLst/>
          </a:prstGeom>
          <a:solidFill>
            <a:schemeClr val="accent3">
              <a:lumMod val="60000"/>
              <a:lumOff val="40000"/>
            </a:schemeClr>
          </a:solidFill>
          <a:ln w="508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26" name="Oval 25">
            <a:extLst>
              <a:ext uri="{FF2B5EF4-FFF2-40B4-BE49-F238E27FC236}">
                <a16:creationId xmlns:a16="http://schemas.microsoft.com/office/drawing/2014/main" id="{545FE309-673D-4AE1-B928-9EB6E3F08751}"/>
              </a:ext>
            </a:extLst>
          </p:cNvPr>
          <p:cNvSpPr/>
          <p:nvPr/>
        </p:nvSpPr>
        <p:spPr>
          <a:xfrm>
            <a:off x="781788" y="2782556"/>
            <a:ext cx="878273" cy="893378"/>
          </a:xfrm>
          <a:prstGeom prst="ellipse">
            <a:avLst/>
          </a:prstGeom>
          <a:solidFill>
            <a:schemeClr val="tx2">
              <a:lumMod val="60000"/>
              <a:lumOff val="40000"/>
            </a:schemeClr>
          </a:solidFill>
          <a:ln w="508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27" name="Oval 26">
            <a:extLst>
              <a:ext uri="{FF2B5EF4-FFF2-40B4-BE49-F238E27FC236}">
                <a16:creationId xmlns:a16="http://schemas.microsoft.com/office/drawing/2014/main" id="{07491A7B-3F0B-4C54-9A20-36D94933DA13}"/>
              </a:ext>
            </a:extLst>
          </p:cNvPr>
          <p:cNvSpPr/>
          <p:nvPr/>
        </p:nvSpPr>
        <p:spPr>
          <a:xfrm>
            <a:off x="781788" y="3886639"/>
            <a:ext cx="878273" cy="893378"/>
          </a:xfrm>
          <a:prstGeom prst="ellipse">
            <a:avLst/>
          </a:prstGeom>
          <a:solidFill>
            <a:schemeClr val="bg1">
              <a:lumMod val="85000"/>
            </a:schemeClr>
          </a:solidFill>
          <a:ln w="508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28" name="Oval 27">
            <a:extLst>
              <a:ext uri="{FF2B5EF4-FFF2-40B4-BE49-F238E27FC236}">
                <a16:creationId xmlns:a16="http://schemas.microsoft.com/office/drawing/2014/main" id="{F4FE3CA0-23B3-4DEA-9FE1-EE78F10F5DCB}"/>
              </a:ext>
            </a:extLst>
          </p:cNvPr>
          <p:cNvSpPr/>
          <p:nvPr/>
        </p:nvSpPr>
        <p:spPr>
          <a:xfrm>
            <a:off x="781788" y="5114919"/>
            <a:ext cx="878273" cy="893378"/>
          </a:xfrm>
          <a:prstGeom prst="ellipse">
            <a:avLst/>
          </a:prstGeom>
          <a:solidFill>
            <a:schemeClr val="accent1">
              <a:lumMod val="75000"/>
            </a:schemeClr>
          </a:solidFill>
          <a:ln w="508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grpSp>
        <p:nvGrpSpPr>
          <p:cNvPr id="33" name="Group 32">
            <a:extLst>
              <a:ext uri="{FF2B5EF4-FFF2-40B4-BE49-F238E27FC236}">
                <a16:creationId xmlns:a16="http://schemas.microsoft.com/office/drawing/2014/main" id="{5FB0F4A7-C1EA-40DA-86ED-DB1D801306E2}"/>
              </a:ext>
            </a:extLst>
          </p:cNvPr>
          <p:cNvGrpSpPr/>
          <p:nvPr/>
        </p:nvGrpSpPr>
        <p:grpSpPr>
          <a:xfrm>
            <a:off x="1660061" y="1580868"/>
            <a:ext cx="4080178" cy="1002930"/>
            <a:chOff x="1472558" y="998559"/>
            <a:chExt cx="2765965" cy="683930"/>
          </a:xfrm>
        </p:grpSpPr>
        <p:sp>
          <p:nvSpPr>
            <p:cNvPr id="34" name="TextBox 33">
              <a:extLst>
                <a:ext uri="{FF2B5EF4-FFF2-40B4-BE49-F238E27FC236}">
                  <a16:creationId xmlns:a16="http://schemas.microsoft.com/office/drawing/2014/main" id="{833759BA-7324-48BE-A5D1-4C0A3912BD51}"/>
                </a:ext>
              </a:extLst>
            </p:cNvPr>
            <p:cNvSpPr txBox="1"/>
            <p:nvPr/>
          </p:nvSpPr>
          <p:spPr>
            <a:xfrm>
              <a:off x="1472558" y="1220824"/>
              <a:ext cx="2765965" cy="461665"/>
            </a:xfrm>
            <a:prstGeom prst="rect">
              <a:avLst/>
            </a:prstGeom>
            <a:noFill/>
          </p:spPr>
          <p:txBody>
            <a:bodyPr wrap="square" rtlCol="0">
              <a:spAutoFit/>
            </a:bodyPr>
            <a:lstStyle/>
            <a:p>
              <a:pPr latinLnBrk="1"/>
              <a:r>
                <a:rPr lang="en-US" altLang="ko-KR" sz="1200" dirty="0">
                  <a:solidFill>
                    <a:prstClr val="black">
                      <a:lumMod val="75000"/>
                      <a:lumOff val="25000"/>
                    </a:prstClr>
                  </a:solidFill>
                  <a:cs typeface="Arial" pitchFamily="34" charset="0"/>
                </a:rPr>
                <a:t>You can simply impress your audience and add a unique zing. </a:t>
              </a:r>
              <a:endParaRPr lang="ko-KR" altLang="en-US" sz="1200" dirty="0">
                <a:solidFill>
                  <a:prstClr val="black">
                    <a:lumMod val="75000"/>
                    <a:lumOff val="25000"/>
                  </a:prstClr>
                </a:solidFill>
                <a:cs typeface="Arial" pitchFamily="34" charset="0"/>
              </a:endParaRPr>
            </a:p>
          </p:txBody>
        </p:sp>
        <p:sp>
          <p:nvSpPr>
            <p:cNvPr id="35" name="TextBox 34">
              <a:extLst>
                <a:ext uri="{FF2B5EF4-FFF2-40B4-BE49-F238E27FC236}">
                  <a16:creationId xmlns:a16="http://schemas.microsoft.com/office/drawing/2014/main" id="{7967B388-C049-4554-BFE1-CF42EF8F683F}"/>
                </a:ext>
              </a:extLst>
            </p:cNvPr>
            <p:cNvSpPr txBox="1"/>
            <p:nvPr/>
          </p:nvSpPr>
          <p:spPr>
            <a:xfrm>
              <a:off x="1472558" y="998559"/>
              <a:ext cx="2765965" cy="276999"/>
            </a:xfrm>
            <a:prstGeom prst="rect">
              <a:avLst/>
            </a:prstGeom>
            <a:noFill/>
          </p:spPr>
          <p:txBody>
            <a:bodyPr wrap="square" rtlCol="0">
              <a:spAutoFit/>
            </a:bodyPr>
            <a:lstStyle/>
            <a:p>
              <a:pPr latinLnBrk="1"/>
              <a:r>
                <a:rPr lang="en-US" altLang="ko-KR" sz="1200" b="1" dirty="0">
                  <a:solidFill>
                    <a:prstClr val="black">
                      <a:lumMod val="75000"/>
                      <a:lumOff val="25000"/>
                    </a:prstClr>
                  </a:solidFill>
                  <a:cs typeface="Arial" pitchFamily="34" charset="0"/>
                </a:rPr>
                <a:t>Your Text  Here</a:t>
              </a:r>
              <a:endParaRPr lang="ko-KR" altLang="en-US" sz="1200" b="1" dirty="0">
                <a:solidFill>
                  <a:prstClr val="black">
                    <a:lumMod val="75000"/>
                    <a:lumOff val="25000"/>
                  </a:prstClr>
                </a:solidFill>
                <a:cs typeface="Arial" pitchFamily="34" charset="0"/>
              </a:endParaRPr>
            </a:p>
          </p:txBody>
        </p:sp>
      </p:grpSp>
      <p:grpSp>
        <p:nvGrpSpPr>
          <p:cNvPr id="36" name="Group 35">
            <a:extLst>
              <a:ext uri="{FF2B5EF4-FFF2-40B4-BE49-F238E27FC236}">
                <a16:creationId xmlns:a16="http://schemas.microsoft.com/office/drawing/2014/main" id="{F4D82A1B-98AE-40B0-8A67-B35307A67D4A}"/>
              </a:ext>
            </a:extLst>
          </p:cNvPr>
          <p:cNvGrpSpPr/>
          <p:nvPr/>
        </p:nvGrpSpPr>
        <p:grpSpPr>
          <a:xfrm>
            <a:off x="1669101" y="2836552"/>
            <a:ext cx="4080178" cy="1000553"/>
            <a:chOff x="1472558" y="998559"/>
            <a:chExt cx="2765965" cy="682309"/>
          </a:xfrm>
        </p:grpSpPr>
        <p:sp>
          <p:nvSpPr>
            <p:cNvPr id="37" name="TextBox 36">
              <a:extLst>
                <a:ext uri="{FF2B5EF4-FFF2-40B4-BE49-F238E27FC236}">
                  <a16:creationId xmlns:a16="http://schemas.microsoft.com/office/drawing/2014/main" id="{5B32F7D3-1F6E-4297-B8D7-9D2C3B1451E3}"/>
                </a:ext>
              </a:extLst>
            </p:cNvPr>
            <p:cNvSpPr txBox="1"/>
            <p:nvPr/>
          </p:nvSpPr>
          <p:spPr>
            <a:xfrm>
              <a:off x="1472558" y="1219203"/>
              <a:ext cx="2765965" cy="461665"/>
            </a:xfrm>
            <a:prstGeom prst="rect">
              <a:avLst/>
            </a:prstGeom>
            <a:noFill/>
          </p:spPr>
          <p:txBody>
            <a:bodyPr wrap="square" rtlCol="0">
              <a:spAutoFit/>
            </a:bodyPr>
            <a:lstStyle/>
            <a:p>
              <a:pPr latinLnBrk="1"/>
              <a:r>
                <a:rPr lang="en-US" altLang="ko-KR" sz="1200" dirty="0">
                  <a:solidFill>
                    <a:prstClr val="black">
                      <a:lumMod val="75000"/>
                      <a:lumOff val="25000"/>
                    </a:prstClr>
                  </a:solidFill>
                  <a:cs typeface="Arial" pitchFamily="34" charset="0"/>
                </a:rPr>
                <a:t>You can simply impress your audience and add a unique zing. </a:t>
              </a:r>
              <a:endParaRPr lang="ko-KR" altLang="en-US" sz="1200" dirty="0">
                <a:solidFill>
                  <a:prstClr val="black">
                    <a:lumMod val="75000"/>
                    <a:lumOff val="25000"/>
                  </a:prstClr>
                </a:solidFill>
                <a:cs typeface="Arial" pitchFamily="34" charset="0"/>
              </a:endParaRPr>
            </a:p>
          </p:txBody>
        </p:sp>
        <p:sp>
          <p:nvSpPr>
            <p:cNvPr id="38" name="TextBox 37">
              <a:extLst>
                <a:ext uri="{FF2B5EF4-FFF2-40B4-BE49-F238E27FC236}">
                  <a16:creationId xmlns:a16="http://schemas.microsoft.com/office/drawing/2014/main" id="{8DC6ADB0-FE10-40DA-B083-F76A0315AD66}"/>
                </a:ext>
              </a:extLst>
            </p:cNvPr>
            <p:cNvSpPr txBox="1"/>
            <p:nvPr/>
          </p:nvSpPr>
          <p:spPr>
            <a:xfrm>
              <a:off x="1472558" y="998559"/>
              <a:ext cx="2765965" cy="276999"/>
            </a:xfrm>
            <a:prstGeom prst="rect">
              <a:avLst/>
            </a:prstGeom>
            <a:noFill/>
          </p:spPr>
          <p:txBody>
            <a:bodyPr wrap="square" rtlCol="0">
              <a:spAutoFit/>
            </a:bodyPr>
            <a:lstStyle/>
            <a:p>
              <a:pPr latinLnBrk="1"/>
              <a:r>
                <a:rPr lang="en-US" altLang="ko-KR" sz="1200" b="1" dirty="0">
                  <a:solidFill>
                    <a:prstClr val="black">
                      <a:lumMod val="75000"/>
                      <a:lumOff val="25000"/>
                    </a:prstClr>
                  </a:solidFill>
                  <a:cs typeface="Arial" pitchFamily="34" charset="0"/>
                </a:rPr>
                <a:t>Your Text  Here</a:t>
              </a:r>
              <a:endParaRPr lang="ko-KR" altLang="en-US" sz="1200" b="1" dirty="0">
                <a:solidFill>
                  <a:prstClr val="black">
                    <a:lumMod val="75000"/>
                    <a:lumOff val="25000"/>
                  </a:prstClr>
                </a:solidFill>
                <a:cs typeface="Arial" pitchFamily="34" charset="0"/>
              </a:endParaRPr>
            </a:p>
          </p:txBody>
        </p:sp>
      </p:grpSp>
      <p:grpSp>
        <p:nvGrpSpPr>
          <p:cNvPr id="39" name="Group 38">
            <a:extLst>
              <a:ext uri="{FF2B5EF4-FFF2-40B4-BE49-F238E27FC236}">
                <a16:creationId xmlns:a16="http://schemas.microsoft.com/office/drawing/2014/main" id="{CFCB0586-1AA7-4754-A452-F51D20B26603}"/>
              </a:ext>
            </a:extLst>
          </p:cNvPr>
          <p:cNvGrpSpPr/>
          <p:nvPr/>
        </p:nvGrpSpPr>
        <p:grpSpPr>
          <a:xfrm>
            <a:off x="1660061" y="3926421"/>
            <a:ext cx="4080178" cy="971049"/>
            <a:chOff x="1472558" y="998559"/>
            <a:chExt cx="2765965" cy="662189"/>
          </a:xfrm>
        </p:grpSpPr>
        <p:sp>
          <p:nvSpPr>
            <p:cNvPr id="40" name="TextBox 39">
              <a:extLst>
                <a:ext uri="{FF2B5EF4-FFF2-40B4-BE49-F238E27FC236}">
                  <a16:creationId xmlns:a16="http://schemas.microsoft.com/office/drawing/2014/main" id="{78E8CC47-0403-4EDC-A6A6-630832E50109}"/>
                </a:ext>
              </a:extLst>
            </p:cNvPr>
            <p:cNvSpPr txBox="1"/>
            <p:nvPr/>
          </p:nvSpPr>
          <p:spPr>
            <a:xfrm>
              <a:off x="1472558" y="1199083"/>
              <a:ext cx="2765965" cy="461665"/>
            </a:xfrm>
            <a:prstGeom prst="rect">
              <a:avLst/>
            </a:prstGeom>
            <a:noFill/>
          </p:spPr>
          <p:txBody>
            <a:bodyPr wrap="square" rtlCol="0">
              <a:spAutoFit/>
            </a:bodyPr>
            <a:lstStyle/>
            <a:p>
              <a:pPr latinLnBrk="1"/>
              <a:r>
                <a:rPr lang="en-US" altLang="ko-KR" sz="1200" dirty="0">
                  <a:solidFill>
                    <a:prstClr val="black">
                      <a:lumMod val="75000"/>
                      <a:lumOff val="25000"/>
                    </a:prstClr>
                  </a:solidFill>
                  <a:cs typeface="Arial" pitchFamily="34" charset="0"/>
                </a:rPr>
                <a:t>You can simply impress your audience and add a unique zing. </a:t>
              </a:r>
              <a:endParaRPr lang="ko-KR" altLang="en-US" sz="1200" dirty="0">
                <a:solidFill>
                  <a:prstClr val="black">
                    <a:lumMod val="75000"/>
                    <a:lumOff val="25000"/>
                  </a:prstClr>
                </a:solidFill>
                <a:cs typeface="Arial" pitchFamily="34" charset="0"/>
              </a:endParaRPr>
            </a:p>
          </p:txBody>
        </p:sp>
        <p:sp>
          <p:nvSpPr>
            <p:cNvPr id="41" name="TextBox 40">
              <a:extLst>
                <a:ext uri="{FF2B5EF4-FFF2-40B4-BE49-F238E27FC236}">
                  <a16:creationId xmlns:a16="http://schemas.microsoft.com/office/drawing/2014/main" id="{CC298EE0-8999-4DF9-A2D1-E1A31EF103B4}"/>
                </a:ext>
              </a:extLst>
            </p:cNvPr>
            <p:cNvSpPr txBox="1"/>
            <p:nvPr/>
          </p:nvSpPr>
          <p:spPr>
            <a:xfrm>
              <a:off x="1472558" y="998559"/>
              <a:ext cx="2765965" cy="276999"/>
            </a:xfrm>
            <a:prstGeom prst="rect">
              <a:avLst/>
            </a:prstGeom>
            <a:noFill/>
          </p:spPr>
          <p:txBody>
            <a:bodyPr wrap="square" rtlCol="0">
              <a:spAutoFit/>
            </a:bodyPr>
            <a:lstStyle/>
            <a:p>
              <a:pPr latinLnBrk="1"/>
              <a:r>
                <a:rPr lang="en-US" altLang="ko-KR" sz="1200" b="1" dirty="0">
                  <a:solidFill>
                    <a:prstClr val="black">
                      <a:lumMod val="75000"/>
                      <a:lumOff val="25000"/>
                    </a:prstClr>
                  </a:solidFill>
                  <a:cs typeface="Arial" pitchFamily="34" charset="0"/>
                </a:rPr>
                <a:t>Your Text  Here</a:t>
              </a:r>
              <a:endParaRPr lang="ko-KR" altLang="en-US" sz="1200" b="1" dirty="0">
                <a:solidFill>
                  <a:prstClr val="black">
                    <a:lumMod val="75000"/>
                    <a:lumOff val="25000"/>
                  </a:prstClr>
                </a:solidFill>
                <a:cs typeface="Arial" pitchFamily="34" charset="0"/>
              </a:endParaRPr>
            </a:p>
          </p:txBody>
        </p:sp>
      </p:grpSp>
      <p:grpSp>
        <p:nvGrpSpPr>
          <p:cNvPr id="42" name="Group 41">
            <a:extLst>
              <a:ext uri="{FF2B5EF4-FFF2-40B4-BE49-F238E27FC236}">
                <a16:creationId xmlns:a16="http://schemas.microsoft.com/office/drawing/2014/main" id="{40DB49B7-D9FE-4161-AE7B-30E632485580}"/>
              </a:ext>
            </a:extLst>
          </p:cNvPr>
          <p:cNvGrpSpPr/>
          <p:nvPr/>
        </p:nvGrpSpPr>
        <p:grpSpPr>
          <a:xfrm>
            <a:off x="1669101" y="5191523"/>
            <a:ext cx="4080178" cy="975010"/>
            <a:chOff x="1472558" y="998559"/>
            <a:chExt cx="2765965" cy="664890"/>
          </a:xfrm>
        </p:grpSpPr>
        <p:sp>
          <p:nvSpPr>
            <p:cNvPr id="43" name="TextBox 42">
              <a:extLst>
                <a:ext uri="{FF2B5EF4-FFF2-40B4-BE49-F238E27FC236}">
                  <a16:creationId xmlns:a16="http://schemas.microsoft.com/office/drawing/2014/main" id="{C25BB582-987D-4945-BD44-902C59D1D6E5}"/>
                </a:ext>
              </a:extLst>
            </p:cNvPr>
            <p:cNvSpPr txBox="1"/>
            <p:nvPr/>
          </p:nvSpPr>
          <p:spPr>
            <a:xfrm>
              <a:off x="1472558" y="1201784"/>
              <a:ext cx="2765965" cy="461665"/>
            </a:xfrm>
            <a:prstGeom prst="rect">
              <a:avLst/>
            </a:prstGeom>
            <a:noFill/>
          </p:spPr>
          <p:txBody>
            <a:bodyPr wrap="square" rtlCol="0">
              <a:spAutoFit/>
            </a:bodyPr>
            <a:lstStyle/>
            <a:p>
              <a:pPr latinLnBrk="1"/>
              <a:r>
                <a:rPr lang="en-US" altLang="ko-KR" sz="1200" dirty="0">
                  <a:solidFill>
                    <a:prstClr val="black">
                      <a:lumMod val="75000"/>
                      <a:lumOff val="25000"/>
                    </a:prstClr>
                  </a:solidFill>
                  <a:cs typeface="Arial" pitchFamily="34" charset="0"/>
                </a:rPr>
                <a:t>You can simply impress your audience and add a unique zing. </a:t>
              </a:r>
              <a:endParaRPr lang="ko-KR" altLang="en-US" sz="1200" dirty="0">
                <a:solidFill>
                  <a:prstClr val="black">
                    <a:lumMod val="75000"/>
                    <a:lumOff val="25000"/>
                  </a:prstClr>
                </a:solidFill>
                <a:cs typeface="Arial" pitchFamily="34" charset="0"/>
              </a:endParaRPr>
            </a:p>
          </p:txBody>
        </p:sp>
        <p:sp>
          <p:nvSpPr>
            <p:cNvPr id="44" name="TextBox 43">
              <a:extLst>
                <a:ext uri="{FF2B5EF4-FFF2-40B4-BE49-F238E27FC236}">
                  <a16:creationId xmlns:a16="http://schemas.microsoft.com/office/drawing/2014/main" id="{4708A11D-667C-4C32-9FC0-2D71FF1E7DF9}"/>
                </a:ext>
              </a:extLst>
            </p:cNvPr>
            <p:cNvSpPr txBox="1"/>
            <p:nvPr/>
          </p:nvSpPr>
          <p:spPr>
            <a:xfrm>
              <a:off x="1472558" y="998559"/>
              <a:ext cx="2765965" cy="276999"/>
            </a:xfrm>
            <a:prstGeom prst="rect">
              <a:avLst/>
            </a:prstGeom>
            <a:noFill/>
          </p:spPr>
          <p:txBody>
            <a:bodyPr wrap="square" rtlCol="0">
              <a:spAutoFit/>
            </a:bodyPr>
            <a:lstStyle/>
            <a:p>
              <a:pPr latinLnBrk="1"/>
              <a:r>
                <a:rPr lang="en-US" altLang="ko-KR" sz="1200" b="1" dirty="0">
                  <a:solidFill>
                    <a:prstClr val="black">
                      <a:lumMod val="75000"/>
                      <a:lumOff val="25000"/>
                    </a:prstClr>
                  </a:solidFill>
                  <a:cs typeface="Arial" pitchFamily="34" charset="0"/>
                </a:rPr>
                <a:t>Your Text  Here</a:t>
              </a:r>
              <a:endParaRPr lang="ko-KR" altLang="en-US" sz="1200" b="1" dirty="0">
                <a:solidFill>
                  <a:prstClr val="black">
                    <a:lumMod val="75000"/>
                    <a:lumOff val="25000"/>
                  </a:prstClr>
                </a:solidFill>
                <a:cs typeface="Arial" pitchFamily="34" charset="0"/>
              </a:endParaRPr>
            </a:p>
          </p:txBody>
        </p:sp>
      </p:grpSp>
      <p:graphicFrame>
        <p:nvGraphicFramePr>
          <p:cNvPr id="21" name="Chart 20">
            <a:extLst>
              <a:ext uri="{FF2B5EF4-FFF2-40B4-BE49-F238E27FC236}">
                <a16:creationId xmlns:a16="http://schemas.microsoft.com/office/drawing/2014/main" id="{3FBE0B3C-CF1B-4A6E-80D8-C00A4B0026E3}"/>
              </a:ext>
            </a:extLst>
          </p:cNvPr>
          <p:cNvGraphicFramePr/>
          <p:nvPr>
            <p:extLst>
              <p:ext uri="{D42A27DB-BD31-4B8C-83A1-F6EECF244321}">
                <p14:modId xmlns:p14="http://schemas.microsoft.com/office/powerpoint/2010/main" val="594107839"/>
              </p:ext>
            </p:extLst>
          </p:nvPr>
        </p:nvGraphicFramePr>
        <p:xfrm>
          <a:off x="6096000" y="1209835"/>
          <a:ext cx="5555117" cy="49321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517992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30CC8D4-646E-458A-B2F9-49F3462D82E2}"/>
              </a:ext>
            </a:extLst>
          </p:cNvPr>
          <p:cNvSpPr/>
          <p:nvPr/>
        </p:nvSpPr>
        <p:spPr>
          <a:xfrm>
            <a:off x="601579" y="1347809"/>
            <a:ext cx="5272641" cy="2636480"/>
          </a:xfrm>
          <a:prstGeom prst="rect">
            <a:avLst/>
          </a:prstGeom>
          <a:solidFill>
            <a:schemeClr val="tx2">
              <a:lumMod val="20000"/>
              <a:lumOff val="80000"/>
              <a:alpha val="30196"/>
            </a:schemeClr>
          </a:solidFill>
          <a:ln>
            <a:solidFill>
              <a:srgbClr val="D3E8F8">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latinLnBrk="1"/>
            <a:r>
              <a:rPr lang="en-US" altLang="ko-KR" sz="1400" dirty="0">
                <a:solidFill>
                  <a:prstClr val="black">
                    <a:lumMod val="75000"/>
                    <a:lumOff val="25000"/>
                  </a:prstClr>
                </a:solidFill>
                <a:latin typeface="Arial" panose="020B0604020202020204" pitchFamily="34" charset="0"/>
                <a:cs typeface="Arial" panose="020B0604020202020204" pitchFamily="34" charset="0"/>
              </a:rPr>
              <a:t>This PowerPoint Template has clean and neutral design that can be adapted to any content and meets various market segments. With this many slides you are able to make a complete PowerPoint Presentation that best suit your needs. </a:t>
            </a:r>
          </a:p>
        </p:txBody>
      </p:sp>
      <p:sp>
        <p:nvSpPr>
          <p:cNvPr id="5" name="Title 4">
            <a:extLst>
              <a:ext uri="{FF2B5EF4-FFF2-40B4-BE49-F238E27FC236}">
                <a16:creationId xmlns:a16="http://schemas.microsoft.com/office/drawing/2014/main" id="{841507CA-BC08-4494-ADBD-1D1D0E60C225}"/>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aphicFrame>
        <p:nvGraphicFramePr>
          <p:cNvPr id="3" name="Chart 2">
            <a:extLst>
              <a:ext uri="{FF2B5EF4-FFF2-40B4-BE49-F238E27FC236}">
                <a16:creationId xmlns:a16="http://schemas.microsoft.com/office/drawing/2014/main" id="{A1D5096F-27C2-4B9F-AA1E-DDEA60B3F3C4}"/>
              </a:ext>
            </a:extLst>
          </p:cNvPr>
          <p:cNvGraphicFramePr/>
          <p:nvPr/>
        </p:nvGraphicFramePr>
        <p:xfrm>
          <a:off x="6267572" y="1548420"/>
          <a:ext cx="5497307" cy="4515496"/>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741E473F-51D9-49D9-BC91-41CC631DB2F7}"/>
              </a:ext>
            </a:extLst>
          </p:cNvPr>
          <p:cNvGrpSpPr/>
          <p:nvPr/>
        </p:nvGrpSpPr>
        <p:grpSpPr>
          <a:xfrm>
            <a:off x="1893900" y="5046981"/>
            <a:ext cx="1363470" cy="823652"/>
            <a:chOff x="2079598" y="4324401"/>
            <a:chExt cx="3303211" cy="823652"/>
          </a:xfrm>
        </p:grpSpPr>
        <p:sp>
          <p:nvSpPr>
            <p:cNvPr id="9" name="TextBox 8">
              <a:extLst>
                <a:ext uri="{FF2B5EF4-FFF2-40B4-BE49-F238E27FC236}">
                  <a16:creationId xmlns:a16="http://schemas.microsoft.com/office/drawing/2014/main" id="{5E2B3D98-2906-404B-B5F9-45EE9D7743F2}"/>
                </a:ext>
              </a:extLst>
            </p:cNvPr>
            <p:cNvSpPr txBox="1"/>
            <p:nvPr/>
          </p:nvSpPr>
          <p:spPr>
            <a:xfrm>
              <a:off x="2098435" y="4501722"/>
              <a:ext cx="3255728" cy="646331"/>
            </a:xfrm>
            <a:prstGeom prst="rect">
              <a:avLst/>
            </a:prstGeom>
            <a:noFill/>
          </p:spPr>
          <p:txBody>
            <a:bodyPr wrap="square" rtlCol="0">
              <a:spAutoFit/>
            </a:bodyPr>
            <a:lstStyle/>
            <a:p>
              <a:pPr algn="ctr" latinLnBrk="1"/>
              <a:r>
                <a:rPr lang="en-US" altLang="ko-KR" sz="1200" dirty="0">
                  <a:solidFill>
                    <a:schemeClr val="accent4">
                      <a:lumMod val="50000"/>
                    </a:schemeClr>
                  </a:solidFill>
                  <a:latin typeface="Arial" panose="020B0604020202020204" pitchFamily="34" charset="0"/>
                  <a:cs typeface="Arial" panose="020B0604020202020204" pitchFamily="34" charset="0"/>
                </a:rPr>
                <a:t>Easy to change colors, photos and Text.</a:t>
              </a:r>
            </a:p>
          </p:txBody>
        </p:sp>
        <p:sp>
          <p:nvSpPr>
            <p:cNvPr id="10" name="TextBox 9">
              <a:extLst>
                <a:ext uri="{FF2B5EF4-FFF2-40B4-BE49-F238E27FC236}">
                  <a16:creationId xmlns:a16="http://schemas.microsoft.com/office/drawing/2014/main" id="{3A43EC78-2034-4685-BAEF-6405B8FA51FD}"/>
                </a:ext>
              </a:extLst>
            </p:cNvPr>
            <p:cNvSpPr txBox="1"/>
            <p:nvPr/>
          </p:nvSpPr>
          <p:spPr>
            <a:xfrm>
              <a:off x="2079598" y="4324401"/>
              <a:ext cx="3303211" cy="276999"/>
            </a:xfrm>
            <a:prstGeom prst="rect">
              <a:avLst/>
            </a:prstGeom>
            <a:noFill/>
          </p:spPr>
          <p:txBody>
            <a:bodyPr wrap="square" rtlCol="0">
              <a:spAutoFit/>
            </a:bodyPr>
            <a:lstStyle/>
            <a:p>
              <a:pPr algn="ctr" latinLnBrk="1"/>
              <a:r>
                <a:rPr lang="en-US" altLang="ko-KR" sz="1200" b="1" dirty="0">
                  <a:solidFill>
                    <a:schemeClr val="accent4">
                      <a:lumMod val="50000"/>
                    </a:schemeClr>
                  </a:solidFill>
                  <a:latin typeface="Arial" panose="020B0604020202020204" pitchFamily="34" charset="0"/>
                  <a:cs typeface="Arial" panose="020B0604020202020204" pitchFamily="34" charset="0"/>
                </a:rPr>
                <a:t>Content  Here</a:t>
              </a:r>
              <a:endParaRPr lang="ko-KR" altLang="en-US" sz="1200" b="1" dirty="0">
                <a:solidFill>
                  <a:schemeClr val="accent4">
                    <a:lumMod val="50000"/>
                  </a:schemeClr>
                </a:solidFill>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B8ED4709-D135-4003-92FA-AB681AB4F371}"/>
              </a:ext>
            </a:extLst>
          </p:cNvPr>
          <p:cNvGrpSpPr/>
          <p:nvPr/>
        </p:nvGrpSpPr>
        <p:grpSpPr>
          <a:xfrm>
            <a:off x="516486" y="5046981"/>
            <a:ext cx="1363470" cy="823652"/>
            <a:chOff x="2079598" y="4324401"/>
            <a:chExt cx="3303211" cy="823652"/>
          </a:xfrm>
        </p:grpSpPr>
        <p:sp>
          <p:nvSpPr>
            <p:cNvPr id="12" name="TextBox 11">
              <a:extLst>
                <a:ext uri="{FF2B5EF4-FFF2-40B4-BE49-F238E27FC236}">
                  <a16:creationId xmlns:a16="http://schemas.microsoft.com/office/drawing/2014/main" id="{FF321EE7-C403-400D-9B56-4580B786FAD0}"/>
                </a:ext>
              </a:extLst>
            </p:cNvPr>
            <p:cNvSpPr txBox="1"/>
            <p:nvPr/>
          </p:nvSpPr>
          <p:spPr>
            <a:xfrm>
              <a:off x="2098435" y="4501722"/>
              <a:ext cx="3255728" cy="646331"/>
            </a:xfrm>
            <a:prstGeom prst="rect">
              <a:avLst/>
            </a:prstGeom>
            <a:noFill/>
          </p:spPr>
          <p:txBody>
            <a:bodyPr wrap="square" rtlCol="0">
              <a:spAutoFit/>
            </a:bodyPr>
            <a:lstStyle/>
            <a:p>
              <a:pPr algn="ctr" latinLnBrk="1"/>
              <a:r>
                <a:rPr lang="en-US" altLang="ko-KR" sz="1200" dirty="0">
                  <a:solidFill>
                    <a:schemeClr val="accent4">
                      <a:lumMod val="50000"/>
                    </a:schemeClr>
                  </a:solidFill>
                  <a:latin typeface="Arial" panose="020B0604020202020204" pitchFamily="34" charset="0"/>
                  <a:cs typeface="Arial" panose="020B0604020202020204" pitchFamily="34" charset="0"/>
                </a:rPr>
                <a:t>Easy to change colors, photos and Text.</a:t>
              </a:r>
            </a:p>
          </p:txBody>
        </p:sp>
        <p:sp>
          <p:nvSpPr>
            <p:cNvPr id="13" name="TextBox 12">
              <a:extLst>
                <a:ext uri="{FF2B5EF4-FFF2-40B4-BE49-F238E27FC236}">
                  <a16:creationId xmlns:a16="http://schemas.microsoft.com/office/drawing/2014/main" id="{268465D8-8323-4841-B39A-F42AD67429F9}"/>
                </a:ext>
              </a:extLst>
            </p:cNvPr>
            <p:cNvSpPr txBox="1"/>
            <p:nvPr/>
          </p:nvSpPr>
          <p:spPr>
            <a:xfrm>
              <a:off x="2079598" y="4324401"/>
              <a:ext cx="3303211" cy="276999"/>
            </a:xfrm>
            <a:prstGeom prst="rect">
              <a:avLst/>
            </a:prstGeom>
            <a:noFill/>
          </p:spPr>
          <p:txBody>
            <a:bodyPr wrap="square" rtlCol="0">
              <a:spAutoFit/>
            </a:bodyPr>
            <a:lstStyle/>
            <a:p>
              <a:pPr algn="ctr" latinLnBrk="1"/>
              <a:r>
                <a:rPr lang="en-US" altLang="ko-KR" sz="1200" b="1" dirty="0">
                  <a:solidFill>
                    <a:schemeClr val="accent4">
                      <a:lumMod val="50000"/>
                    </a:schemeClr>
                  </a:solidFill>
                  <a:latin typeface="Arial" panose="020B0604020202020204" pitchFamily="34" charset="0"/>
                  <a:cs typeface="Arial" panose="020B0604020202020204" pitchFamily="34" charset="0"/>
                </a:rPr>
                <a:t>Content  Here</a:t>
              </a:r>
              <a:endParaRPr lang="ko-KR" altLang="en-US" sz="1200" b="1" dirty="0">
                <a:solidFill>
                  <a:schemeClr val="accent4">
                    <a:lumMod val="50000"/>
                  </a:schemeClr>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44B33C02-0864-4BC8-9F8C-6435C9588ED5}"/>
              </a:ext>
            </a:extLst>
          </p:cNvPr>
          <p:cNvGrpSpPr/>
          <p:nvPr/>
        </p:nvGrpSpPr>
        <p:grpSpPr>
          <a:xfrm>
            <a:off x="3275988" y="5046981"/>
            <a:ext cx="1363470" cy="823652"/>
            <a:chOff x="2079598" y="4324401"/>
            <a:chExt cx="3303211" cy="823652"/>
          </a:xfrm>
        </p:grpSpPr>
        <p:sp>
          <p:nvSpPr>
            <p:cNvPr id="15" name="TextBox 14">
              <a:extLst>
                <a:ext uri="{FF2B5EF4-FFF2-40B4-BE49-F238E27FC236}">
                  <a16:creationId xmlns:a16="http://schemas.microsoft.com/office/drawing/2014/main" id="{D310ED19-5736-43AA-AA7D-09114B2D5649}"/>
                </a:ext>
              </a:extLst>
            </p:cNvPr>
            <p:cNvSpPr txBox="1"/>
            <p:nvPr/>
          </p:nvSpPr>
          <p:spPr>
            <a:xfrm>
              <a:off x="2098435" y="4501722"/>
              <a:ext cx="3255728" cy="646331"/>
            </a:xfrm>
            <a:prstGeom prst="rect">
              <a:avLst/>
            </a:prstGeom>
            <a:noFill/>
          </p:spPr>
          <p:txBody>
            <a:bodyPr wrap="square" rtlCol="0">
              <a:spAutoFit/>
            </a:bodyPr>
            <a:lstStyle/>
            <a:p>
              <a:pPr algn="ctr" latinLnBrk="1"/>
              <a:r>
                <a:rPr lang="en-US" altLang="ko-KR" sz="1200" dirty="0">
                  <a:solidFill>
                    <a:schemeClr val="accent4">
                      <a:lumMod val="50000"/>
                    </a:schemeClr>
                  </a:solidFill>
                  <a:latin typeface="Arial" panose="020B0604020202020204" pitchFamily="34" charset="0"/>
                  <a:cs typeface="Arial" panose="020B0604020202020204" pitchFamily="34" charset="0"/>
                </a:rPr>
                <a:t>Easy to change colors, photos and Text.</a:t>
              </a:r>
            </a:p>
          </p:txBody>
        </p:sp>
        <p:sp>
          <p:nvSpPr>
            <p:cNvPr id="16" name="TextBox 15">
              <a:extLst>
                <a:ext uri="{FF2B5EF4-FFF2-40B4-BE49-F238E27FC236}">
                  <a16:creationId xmlns:a16="http://schemas.microsoft.com/office/drawing/2014/main" id="{E17F8BB3-6D57-4376-A0D3-3B61845035F4}"/>
                </a:ext>
              </a:extLst>
            </p:cNvPr>
            <p:cNvSpPr txBox="1"/>
            <p:nvPr/>
          </p:nvSpPr>
          <p:spPr>
            <a:xfrm>
              <a:off x="2079598" y="4324401"/>
              <a:ext cx="3303211" cy="276999"/>
            </a:xfrm>
            <a:prstGeom prst="rect">
              <a:avLst/>
            </a:prstGeom>
            <a:noFill/>
          </p:spPr>
          <p:txBody>
            <a:bodyPr wrap="square" rtlCol="0">
              <a:spAutoFit/>
            </a:bodyPr>
            <a:lstStyle/>
            <a:p>
              <a:pPr algn="ctr" latinLnBrk="1"/>
              <a:r>
                <a:rPr lang="en-US" altLang="ko-KR" sz="1200" b="1" dirty="0">
                  <a:solidFill>
                    <a:schemeClr val="accent4">
                      <a:lumMod val="50000"/>
                    </a:schemeClr>
                  </a:solidFill>
                  <a:latin typeface="Arial" panose="020B0604020202020204" pitchFamily="34" charset="0"/>
                  <a:cs typeface="Arial" panose="020B0604020202020204" pitchFamily="34" charset="0"/>
                </a:rPr>
                <a:t>Content  Here</a:t>
              </a:r>
              <a:endParaRPr lang="ko-KR" altLang="en-US" sz="1200" b="1" dirty="0">
                <a:solidFill>
                  <a:schemeClr val="accent4">
                    <a:lumMod val="50000"/>
                  </a:schemeClr>
                </a:solidFill>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291B96E0-2D3D-41B3-9687-D851AB4086AC}"/>
              </a:ext>
            </a:extLst>
          </p:cNvPr>
          <p:cNvGrpSpPr/>
          <p:nvPr/>
        </p:nvGrpSpPr>
        <p:grpSpPr>
          <a:xfrm>
            <a:off x="4590604" y="5046981"/>
            <a:ext cx="1363470" cy="823652"/>
            <a:chOff x="2079598" y="4324401"/>
            <a:chExt cx="3303211" cy="823652"/>
          </a:xfrm>
        </p:grpSpPr>
        <p:sp>
          <p:nvSpPr>
            <p:cNvPr id="19" name="TextBox 18">
              <a:extLst>
                <a:ext uri="{FF2B5EF4-FFF2-40B4-BE49-F238E27FC236}">
                  <a16:creationId xmlns:a16="http://schemas.microsoft.com/office/drawing/2014/main" id="{6F0AE027-2231-4CE7-A656-2E4ED7A95633}"/>
                </a:ext>
              </a:extLst>
            </p:cNvPr>
            <p:cNvSpPr txBox="1"/>
            <p:nvPr/>
          </p:nvSpPr>
          <p:spPr>
            <a:xfrm>
              <a:off x="2098435" y="4501722"/>
              <a:ext cx="3255728" cy="646331"/>
            </a:xfrm>
            <a:prstGeom prst="rect">
              <a:avLst/>
            </a:prstGeom>
            <a:noFill/>
          </p:spPr>
          <p:txBody>
            <a:bodyPr wrap="square" rtlCol="0">
              <a:spAutoFit/>
            </a:bodyPr>
            <a:lstStyle/>
            <a:p>
              <a:pPr algn="ctr" latinLnBrk="1"/>
              <a:r>
                <a:rPr lang="en-US" altLang="ko-KR" sz="1200" dirty="0">
                  <a:solidFill>
                    <a:schemeClr val="accent4">
                      <a:lumMod val="50000"/>
                    </a:schemeClr>
                  </a:solidFill>
                  <a:latin typeface="Arial" panose="020B0604020202020204" pitchFamily="34" charset="0"/>
                  <a:cs typeface="Arial" panose="020B0604020202020204" pitchFamily="34" charset="0"/>
                </a:rPr>
                <a:t>Easy to change colors, photos and Text.</a:t>
              </a:r>
            </a:p>
          </p:txBody>
        </p:sp>
        <p:sp>
          <p:nvSpPr>
            <p:cNvPr id="20" name="TextBox 19">
              <a:extLst>
                <a:ext uri="{FF2B5EF4-FFF2-40B4-BE49-F238E27FC236}">
                  <a16:creationId xmlns:a16="http://schemas.microsoft.com/office/drawing/2014/main" id="{4A2402C0-D52A-4BC0-8221-BB52786A8644}"/>
                </a:ext>
              </a:extLst>
            </p:cNvPr>
            <p:cNvSpPr txBox="1"/>
            <p:nvPr/>
          </p:nvSpPr>
          <p:spPr>
            <a:xfrm>
              <a:off x="2079598" y="4324401"/>
              <a:ext cx="3303211" cy="276999"/>
            </a:xfrm>
            <a:prstGeom prst="rect">
              <a:avLst/>
            </a:prstGeom>
            <a:noFill/>
          </p:spPr>
          <p:txBody>
            <a:bodyPr wrap="square" rtlCol="0">
              <a:spAutoFit/>
            </a:bodyPr>
            <a:lstStyle/>
            <a:p>
              <a:pPr algn="ctr" latinLnBrk="1"/>
              <a:r>
                <a:rPr lang="en-US" altLang="ko-KR" sz="1200" b="1" dirty="0">
                  <a:solidFill>
                    <a:schemeClr val="accent4">
                      <a:lumMod val="50000"/>
                    </a:schemeClr>
                  </a:solidFill>
                  <a:latin typeface="Arial" panose="020B0604020202020204" pitchFamily="34" charset="0"/>
                  <a:cs typeface="Arial" panose="020B0604020202020204" pitchFamily="34" charset="0"/>
                </a:rPr>
                <a:t>Content  Here</a:t>
              </a:r>
              <a:endParaRPr lang="ko-KR" altLang="en-US" sz="1200" b="1" dirty="0">
                <a:solidFill>
                  <a:schemeClr val="accent4">
                    <a:lumMod val="50000"/>
                  </a:schemeClr>
                </a:solidFill>
                <a:latin typeface="Arial" panose="020B0604020202020204" pitchFamily="34" charset="0"/>
                <a:cs typeface="Arial" panose="020B0604020202020204" pitchFamily="34" charset="0"/>
              </a:endParaRPr>
            </a:p>
          </p:txBody>
        </p:sp>
      </p:grpSp>
      <p:pic>
        <p:nvPicPr>
          <p:cNvPr id="22" name="Picture 21">
            <a:extLst>
              <a:ext uri="{FF2B5EF4-FFF2-40B4-BE49-F238E27FC236}">
                <a16:creationId xmlns:a16="http://schemas.microsoft.com/office/drawing/2014/main" id="{2A7C8856-C511-4F9C-BDB5-58F74E756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394" y="4464058"/>
            <a:ext cx="591603" cy="394400"/>
          </a:xfrm>
          <a:prstGeom prst="rect">
            <a:avLst/>
          </a:prstGeom>
          <a:ln>
            <a:solidFill>
              <a:srgbClr val="DDE4EE"/>
            </a:solidFill>
          </a:ln>
        </p:spPr>
      </p:pic>
      <p:pic>
        <p:nvPicPr>
          <p:cNvPr id="23" name="Picture 22">
            <a:extLst>
              <a:ext uri="{FF2B5EF4-FFF2-40B4-BE49-F238E27FC236}">
                <a16:creationId xmlns:a16="http://schemas.microsoft.com/office/drawing/2014/main" id="{147D7C87-53B5-4D9B-9E01-15F5EE068C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3587" y="4464058"/>
            <a:ext cx="591602" cy="394400"/>
          </a:xfrm>
          <a:prstGeom prst="rect">
            <a:avLst/>
          </a:prstGeom>
          <a:ln>
            <a:solidFill>
              <a:srgbClr val="DDE4EE"/>
            </a:solidFill>
          </a:ln>
        </p:spPr>
      </p:pic>
      <p:pic>
        <p:nvPicPr>
          <p:cNvPr id="24" name="Picture 23">
            <a:extLst>
              <a:ext uri="{FF2B5EF4-FFF2-40B4-BE49-F238E27FC236}">
                <a16:creationId xmlns:a16="http://schemas.microsoft.com/office/drawing/2014/main" id="{C3726B67-CE4C-4300-AA54-5D6DB58AFC48}"/>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671453" y="4464058"/>
            <a:ext cx="591602" cy="394400"/>
          </a:xfrm>
          <a:prstGeom prst="rect">
            <a:avLst/>
          </a:prstGeom>
          <a:ln>
            <a:solidFill>
              <a:srgbClr val="DDE4EE"/>
            </a:solidFill>
          </a:ln>
        </p:spPr>
      </p:pic>
      <p:pic>
        <p:nvPicPr>
          <p:cNvPr id="25" name="Picture 24">
            <a:extLst>
              <a:ext uri="{FF2B5EF4-FFF2-40B4-BE49-F238E27FC236}">
                <a16:creationId xmlns:a16="http://schemas.microsoft.com/office/drawing/2014/main" id="{845137BE-738F-4AA5-84E6-0E9537BE71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4308" y="4464058"/>
            <a:ext cx="591602" cy="394742"/>
          </a:xfrm>
          <a:prstGeom prst="rect">
            <a:avLst/>
          </a:prstGeom>
          <a:ln>
            <a:solidFill>
              <a:srgbClr val="DDE4EE"/>
            </a:solidFill>
          </a:ln>
        </p:spPr>
      </p:pic>
      <p:sp>
        <p:nvSpPr>
          <p:cNvPr id="26" name="Rectangle 25">
            <a:extLst>
              <a:ext uri="{FF2B5EF4-FFF2-40B4-BE49-F238E27FC236}">
                <a16:creationId xmlns:a16="http://schemas.microsoft.com/office/drawing/2014/main" id="{24A20B34-0936-4D10-A4DF-A8F387556790}"/>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19613109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30CC8D4-646E-458A-B2F9-49F3462D82E2}"/>
              </a:ext>
            </a:extLst>
          </p:cNvPr>
          <p:cNvSpPr/>
          <p:nvPr/>
        </p:nvSpPr>
        <p:spPr>
          <a:xfrm>
            <a:off x="601579" y="1347809"/>
            <a:ext cx="5272641" cy="2636480"/>
          </a:xfrm>
          <a:prstGeom prst="rect">
            <a:avLst/>
          </a:prstGeom>
          <a:solidFill>
            <a:schemeClr val="tx2">
              <a:lumMod val="20000"/>
              <a:lumOff val="80000"/>
              <a:alpha val="30196"/>
            </a:schemeClr>
          </a:solidFill>
          <a:ln>
            <a:solidFill>
              <a:srgbClr val="D3E8F8">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latinLnBrk="1"/>
            <a:r>
              <a:rPr lang="en-US" altLang="ko-KR" sz="1400" dirty="0">
                <a:solidFill>
                  <a:prstClr val="black">
                    <a:lumMod val="75000"/>
                    <a:lumOff val="25000"/>
                  </a:prstClr>
                </a:solidFill>
                <a:latin typeface="Arial" panose="020B0604020202020204" pitchFamily="34" charset="0"/>
                <a:cs typeface="Arial" panose="020B0604020202020204" pitchFamily="34" charset="0"/>
              </a:rPr>
              <a:t>This PowerPoint Template has clean and neutral design that can be adapted to any content and meets various market segments. With this many slides you are able to make a complete PowerPoint Presentation that best suit your needs. </a:t>
            </a:r>
          </a:p>
        </p:txBody>
      </p:sp>
      <p:sp>
        <p:nvSpPr>
          <p:cNvPr id="5" name="Title 4">
            <a:extLst>
              <a:ext uri="{FF2B5EF4-FFF2-40B4-BE49-F238E27FC236}">
                <a16:creationId xmlns:a16="http://schemas.microsoft.com/office/drawing/2014/main" id="{841507CA-BC08-4494-ADBD-1D1D0E60C225}"/>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aphicFrame>
        <p:nvGraphicFramePr>
          <p:cNvPr id="3" name="Chart 2">
            <a:extLst>
              <a:ext uri="{FF2B5EF4-FFF2-40B4-BE49-F238E27FC236}">
                <a16:creationId xmlns:a16="http://schemas.microsoft.com/office/drawing/2014/main" id="{A1D5096F-27C2-4B9F-AA1E-DDEA60B3F3C4}"/>
              </a:ext>
            </a:extLst>
          </p:cNvPr>
          <p:cNvGraphicFramePr/>
          <p:nvPr/>
        </p:nvGraphicFramePr>
        <p:xfrm>
          <a:off x="6267572" y="1548420"/>
          <a:ext cx="5497307" cy="4515496"/>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741E473F-51D9-49D9-BC91-41CC631DB2F7}"/>
              </a:ext>
            </a:extLst>
          </p:cNvPr>
          <p:cNvGrpSpPr/>
          <p:nvPr/>
        </p:nvGrpSpPr>
        <p:grpSpPr>
          <a:xfrm>
            <a:off x="1893900" y="5046981"/>
            <a:ext cx="1363470" cy="823652"/>
            <a:chOff x="2079598" y="4324401"/>
            <a:chExt cx="3303211" cy="823652"/>
          </a:xfrm>
        </p:grpSpPr>
        <p:sp>
          <p:nvSpPr>
            <p:cNvPr id="9" name="TextBox 8">
              <a:extLst>
                <a:ext uri="{FF2B5EF4-FFF2-40B4-BE49-F238E27FC236}">
                  <a16:creationId xmlns:a16="http://schemas.microsoft.com/office/drawing/2014/main" id="{5E2B3D98-2906-404B-B5F9-45EE9D7743F2}"/>
                </a:ext>
              </a:extLst>
            </p:cNvPr>
            <p:cNvSpPr txBox="1"/>
            <p:nvPr/>
          </p:nvSpPr>
          <p:spPr>
            <a:xfrm>
              <a:off x="2098435" y="4501722"/>
              <a:ext cx="3255728" cy="646331"/>
            </a:xfrm>
            <a:prstGeom prst="rect">
              <a:avLst/>
            </a:prstGeom>
            <a:noFill/>
          </p:spPr>
          <p:txBody>
            <a:bodyPr wrap="square" rtlCol="0">
              <a:spAutoFit/>
            </a:bodyPr>
            <a:lstStyle/>
            <a:p>
              <a:pPr algn="ctr" latinLnBrk="1"/>
              <a:r>
                <a:rPr lang="en-US" altLang="ko-KR" sz="1200" dirty="0">
                  <a:solidFill>
                    <a:schemeClr val="accent4">
                      <a:lumMod val="50000"/>
                    </a:schemeClr>
                  </a:solidFill>
                  <a:latin typeface="Arial" panose="020B0604020202020204" pitchFamily="34" charset="0"/>
                  <a:cs typeface="Arial" panose="020B0604020202020204" pitchFamily="34" charset="0"/>
                </a:rPr>
                <a:t>Easy to change colors, photos and Text.</a:t>
              </a:r>
            </a:p>
          </p:txBody>
        </p:sp>
        <p:sp>
          <p:nvSpPr>
            <p:cNvPr id="10" name="TextBox 9">
              <a:extLst>
                <a:ext uri="{FF2B5EF4-FFF2-40B4-BE49-F238E27FC236}">
                  <a16:creationId xmlns:a16="http://schemas.microsoft.com/office/drawing/2014/main" id="{3A43EC78-2034-4685-BAEF-6405B8FA51FD}"/>
                </a:ext>
              </a:extLst>
            </p:cNvPr>
            <p:cNvSpPr txBox="1"/>
            <p:nvPr/>
          </p:nvSpPr>
          <p:spPr>
            <a:xfrm>
              <a:off x="2079598" y="4324401"/>
              <a:ext cx="3303211" cy="276999"/>
            </a:xfrm>
            <a:prstGeom prst="rect">
              <a:avLst/>
            </a:prstGeom>
            <a:noFill/>
          </p:spPr>
          <p:txBody>
            <a:bodyPr wrap="square" rtlCol="0">
              <a:spAutoFit/>
            </a:bodyPr>
            <a:lstStyle/>
            <a:p>
              <a:pPr algn="ctr" latinLnBrk="1"/>
              <a:r>
                <a:rPr lang="en-US" altLang="ko-KR" sz="1200" b="1" dirty="0">
                  <a:solidFill>
                    <a:schemeClr val="accent4">
                      <a:lumMod val="50000"/>
                    </a:schemeClr>
                  </a:solidFill>
                  <a:latin typeface="Arial" panose="020B0604020202020204" pitchFamily="34" charset="0"/>
                  <a:cs typeface="Arial" panose="020B0604020202020204" pitchFamily="34" charset="0"/>
                </a:rPr>
                <a:t>Content  Here</a:t>
              </a:r>
              <a:endParaRPr lang="ko-KR" altLang="en-US" sz="1200" b="1" dirty="0">
                <a:solidFill>
                  <a:schemeClr val="accent4">
                    <a:lumMod val="50000"/>
                  </a:schemeClr>
                </a:solidFill>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B8ED4709-D135-4003-92FA-AB681AB4F371}"/>
              </a:ext>
            </a:extLst>
          </p:cNvPr>
          <p:cNvGrpSpPr/>
          <p:nvPr/>
        </p:nvGrpSpPr>
        <p:grpSpPr>
          <a:xfrm>
            <a:off x="516486" y="5046981"/>
            <a:ext cx="1363470" cy="823652"/>
            <a:chOff x="2079598" y="4324401"/>
            <a:chExt cx="3303211" cy="823652"/>
          </a:xfrm>
        </p:grpSpPr>
        <p:sp>
          <p:nvSpPr>
            <p:cNvPr id="12" name="TextBox 11">
              <a:extLst>
                <a:ext uri="{FF2B5EF4-FFF2-40B4-BE49-F238E27FC236}">
                  <a16:creationId xmlns:a16="http://schemas.microsoft.com/office/drawing/2014/main" id="{FF321EE7-C403-400D-9B56-4580B786FAD0}"/>
                </a:ext>
              </a:extLst>
            </p:cNvPr>
            <p:cNvSpPr txBox="1"/>
            <p:nvPr/>
          </p:nvSpPr>
          <p:spPr>
            <a:xfrm>
              <a:off x="2098435" y="4501722"/>
              <a:ext cx="3255728" cy="646331"/>
            </a:xfrm>
            <a:prstGeom prst="rect">
              <a:avLst/>
            </a:prstGeom>
            <a:noFill/>
          </p:spPr>
          <p:txBody>
            <a:bodyPr wrap="square" rtlCol="0">
              <a:spAutoFit/>
            </a:bodyPr>
            <a:lstStyle/>
            <a:p>
              <a:pPr algn="ctr" latinLnBrk="1"/>
              <a:r>
                <a:rPr lang="en-US" altLang="ko-KR" sz="1200" dirty="0">
                  <a:solidFill>
                    <a:schemeClr val="accent4">
                      <a:lumMod val="50000"/>
                    </a:schemeClr>
                  </a:solidFill>
                  <a:latin typeface="Arial" panose="020B0604020202020204" pitchFamily="34" charset="0"/>
                  <a:cs typeface="Arial" panose="020B0604020202020204" pitchFamily="34" charset="0"/>
                </a:rPr>
                <a:t>Easy to change colors, photos and Text.</a:t>
              </a:r>
            </a:p>
          </p:txBody>
        </p:sp>
        <p:sp>
          <p:nvSpPr>
            <p:cNvPr id="13" name="TextBox 12">
              <a:extLst>
                <a:ext uri="{FF2B5EF4-FFF2-40B4-BE49-F238E27FC236}">
                  <a16:creationId xmlns:a16="http://schemas.microsoft.com/office/drawing/2014/main" id="{268465D8-8323-4841-B39A-F42AD67429F9}"/>
                </a:ext>
              </a:extLst>
            </p:cNvPr>
            <p:cNvSpPr txBox="1"/>
            <p:nvPr/>
          </p:nvSpPr>
          <p:spPr>
            <a:xfrm>
              <a:off x="2079598" y="4324401"/>
              <a:ext cx="3303211" cy="276999"/>
            </a:xfrm>
            <a:prstGeom prst="rect">
              <a:avLst/>
            </a:prstGeom>
            <a:noFill/>
          </p:spPr>
          <p:txBody>
            <a:bodyPr wrap="square" rtlCol="0">
              <a:spAutoFit/>
            </a:bodyPr>
            <a:lstStyle/>
            <a:p>
              <a:pPr algn="ctr" latinLnBrk="1"/>
              <a:r>
                <a:rPr lang="en-US" altLang="ko-KR" sz="1200" b="1" dirty="0">
                  <a:solidFill>
                    <a:schemeClr val="accent4">
                      <a:lumMod val="50000"/>
                    </a:schemeClr>
                  </a:solidFill>
                  <a:latin typeface="Arial" panose="020B0604020202020204" pitchFamily="34" charset="0"/>
                  <a:cs typeface="Arial" panose="020B0604020202020204" pitchFamily="34" charset="0"/>
                </a:rPr>
                <a:t>Content  Here</a:t>
              </a:r>
              <a:endParaRPr lang="ko-KR" altLang="en-US" sz="1200" b="1" dirty="0">
                <a:solidFill>
                  <a:schemeClr val="accent4">
                    <a:lumMod val="50000"/>
                  </a:schemeClr>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44B33C02-0864-4BC8-9F8C-6435C9588ED5}"/>
              </a:ext>
            </a:extLst>
          </p:cNvPr>
          <p:cNvGrpSpPr/>
          <p:nvPr/>
        </p:nvGrpSpPr>
        <p:grpSpPr>
          <a:xfrm>
            <a:off x="3275988" y="5046981"/>
            <a:ext cx="1363470" cy="823652"/>
            <a:chOff x="2079598" y="4324401"/>
            <a:chExt cx="3303211" cy="823652"/>
          </a:xfrm>
        </p:grpSpPr>
        <p:sp>
          <p:nvSpPr>
            <p:cNvPr id="15" name="TextBox 14">
              <a:extLst>
                <a:ext uri="{FF2B5EF4-FFF2-40B4-BE49-F238E27FC236}">
                  <a16:creationId xmlns:a16="http://schemas.microsoft.com/office/drawing/2014/main" id="{D310ED19-5736-43AA-AA7D-09114B2D5649}"/>
                </a:ext>
              </a:extLst>
            </p:cNvPr>
            <p:cNvSpPr txBox="1"/>
            <p:nvPr/>
          </p:nvSpPr>
          <p:spPr>
            <a:xfrm>
              <a:off x="2098435" y="4501722"/>
              <a:ext cx="3255728" cy="646331"/>
            </a:xfrm>
            <a:prstGeom prst="rect">
              <a:avLst/>
            </a:prstGeom>
            <a:noFill/>
          </p:spPr>
          <p:txBody>
            <a:bodyPr wrap="square" rtlCol="0">
              <a:spAutoFit/>
            </a:bodyPr>
            <a:lstStyle/>
            <a:p>
              <a:pPr algn="ctr" latinLnBrk="1"/>
              <a:r>
                <a:rPr lang="en-US" altLang="ko-KR" sz="1200" dirty="0">
                  <a:solidFill>
                    <a:schemeClr val="accent4">
                      <a:lumMod val="50000"/>
                    </a:schemeClr>
                  </a:solidFill>
                  <a:latin typeface="Arial" panose="020B0604020202020204" pitchFamily="34" charset="0"/>
                  <a:cs typeface="Arial" panose="020B0604020202020204" pitchFamily="34" charset="0"/>
                </a:rPr>
                <a:t>Easy to change colors, photos and Text.</a:t>
              </a:r>
            </a:p>
          </p:txBody>
        </p:sp>
        <p:sp>
          <p:nvSpPr>
            <p:cNvPr id="16" name="TextBox 15">
              <a:extLst>
                <a:ext uri="{FF2B5EF4-FFF2-40B4-BE49-F238E27FC236}">
                  <a16:creationId xmlns:a16="http://schemas.microsoft.com/office/drawing/2014/main" id="{E17F8BB3-6D57-4376-A0D3-3B61845035F4}"/>
                </a:ext>
              </a:extLst>
            </p:cNvPr>
            <p:cNvSpPr txBox="1"/>
            <p:nvPr/>
          </p:nvSpPr>
          <p:spPr>
            <a:xfrm>
              <a:off x="2079598" y="4324401"/>
              <a:ext cx="3303211" cy="276999"/>
            </a:xfrm>
            <a:prstGeom prst="rect">
              <a:avLst/>
            </a:prstGeom>
            <a:noFill/>
          </p:spPr>
          <p:txBody>
            <a:bodyPr wrap="square" rtlCol="0">
              <a:spAutoFit/>
            </a:bodyPr>
            <a:lstStyle/>
            <a:p>
              <a:pPr algn="ctr" latinLnBrk="1"/>
              <a:r>
                <a:rPr lang="en-US" altLang="ko-KR" sz="1200" b="1" dirty="0">
                  <a:solidFill>
                    <a:schemeClr val="accent4">
                      <a:lumMod val="50000"/>
                    </a:schemeClr>
                  </a:solidFill>
                  <a:latin typeface="Arial" panose="020B0604020202020204" pitchFamily="34" charset="0"/>
                  <a:cs typeface="Arial" panose="020B0604020202020204" pitchFamily="34" charset="0"/>
                </a:rPr>
                <a:t>Content  Here</a:t>
              </a:r>
              <a:endParaRPr lang="ko-KR" altLang="en-US" sz="1200" b="1" dirty="0">
                <a:solidFill>
                  <a:schemeClr val="accent4">
                    <a:lumMod val="50000"/>
                  </a:schemeClr>
                </a:solidFill>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291B96E0-2D3D-41B3-9687-D851AB4086AC}"/>
              </a:ext>
            </a:extLst>
          </p:cNvPr>
          <p:cNvGrpSpPr/>
          <p:nvPr/>
        </p:nvGrpSpPr>
        <p:grpSpPr>
          <a:xfrm>
            <a:off x="4590604" y="5046981"/>
            <a:ext cx="1363470" cy="823652"/>
            <a:chOff x="2079598" y="4324401"/>
            <a:chExt cx="3303211" cy="823652"/>
          </a:xfrm>
        </p:grpSpPr>
        <p:sp>
          <p:nvSpPr>
            <p:cNvPr id="19" name="TextBox 18">
              <a:extLst>
                <a:ext uri="{FF2B5EF4-FFF2-40B4-BE49-F238E27FC236}">
                  <a16:creationId xmlns:a16="http://schemas.microsoft.com/office/drawing/2014/main" id="{6F0AE027-2231-4CE7-A656-2E4ED7A95633}"/>
                </a:ext>
              </a:extLst>
            </p:cNvPr>
            <p:cNvSpPr txBox="1"/>
            <p:nvPr/>
          </p:nvSpPr>
          <p:spPr>
            <a:xfrm>
              <a:off x="2098435" y="4501722"/>
              <a:ext cx="3255728" cy="646331"/>
            </a:xfrm>
            <a:prstGeom prst="rect">
              <a:avLst/>
            </a:prstGeom>
            <a:noFill/>
          </p:spPr>
          <p:txBody>
            <a:bodyPr wrap="square" rtlCol="0">
              <a:spAutoFit/>
            </a:bodyPr>
            <a:lstStyle/>
            <a:p>
              <a:pPr algn="ctr" latinLnBrk="1"/>
              <a:r>
                <a:rPr lang="en-US" altLang="ko-KR" sz="1200" dirty="0">
                  <a:solidFill>
                    <a:schemeClr val="accent4">
                      <a:lumMod val="50000"/>
                    </a:schemeClr>
                  </a:solidFill>
                  <a:latin typeface="Arial" panose="020B0604020202020204" pitchFamily="34" charset="0"/>
                  <a:cs typeface="Arial" panose="020B0604020202020204" pitchFamily="34" charset="0"/>
                </a:rPr>
                <a:t>Easy to change colors, photos and Text.</a:t>
              </a:r>
            </a:p>
          </p:txBody>
        </p:sp>
        <p:sp>
          <p:nvSpPr>
            <p:cNvPr id="20" name="TextBox 19">
              <a:extLst>
                <a:ext uri="{FF2B5EF4-FFF2-40B4-BE49-F238E27FC236}">
                  <a16:creationId xmlns:a16="http://schemas.microsoft.com/office/drawing/2014/main" id="{4A2402C0-D52A-4BC0-8221-BB52786A8644}"/>
                </a:ext>
              </a:extLst>
            </p:cNvPr>
            <p:cNvSpPr txBox="1"/>
            <p:nvPr/>
          </p:nvSpPr>
          <p:spPr>
            <a:xfrm>
              <a:off x="2079598" y="4324401"/>
              <a:ext cx="3303211" cy="276999"/>
            </a:xfrm>
            <a:prstGeom prst="rect">
              <a:avLst/>
            </a:prstGeom>
            <a:noFill/>
          </p:spPr>
          <p:txBody>
            <a:bodyPr wrap="square" rtlCol="0">
              <a:spAutoFit/>
            </a:bodyPr>
            <a:lstStyle/>
            <a:p>
              <a:pPr algn="ctr" latinLnBrk="1"/>
              <a:r>
                <a:rPr lang="en-US" altLang="ko-KR" sz="1200" b="1" dirty="0">
                  <a:solidFill>
                    <a:schemeClr val="accent4">
                      <a:lumMod val="50000"/>
                    </a:schemeClr>
                  </a:solidFill>
                  <a:latin typeface="Arial" panose="020B0604020202020204" pitchFamily="34" charset="0"/>
                  <a:cs typeface="Arial" panose="020B0604020202020204" pitchFamily="34" charset="0"/>
                </a:rPr>
                <a:t>Content  Here</a:t>
              </a:r>
              <a:endParaRPr lang="ko-KR" altLang="en-US" sz="1200" b="1" dirty="0">
                <a:solidFill>
                  <a:schemeClr val="accent4">
                    <a:lumMod val="50000"/>
                  </a:schemeClr>
                </a:solidFill>
                <a:latin typeface="Arial" panose="020B0604020202020204" pitchFamily="34" charset="0"/>
                <a:cs typeface="Arial" panose="020B0604020202020204" pitchFamily="34" charset="0"/>
              </a:endParaRPr>
            </a:p>
          </p:txBody>
        </p:sp>
      </p:grpSp>
      <p:pic>
        <p:nvPicPr>
          <p:cNvPr id="22" name="Picture 21">
            <a:extLst>
              <a:ext uri="{FF2B5EF4-FFF2-40B4-BE49-F238E27FC236}">
                <a16:creationId xmlns:a16="http://schemas.microsoft.com/office/drawing/2014/main" id="{2A7C8856-C511-4F9C-BDB5-58F74E756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394" y="4464058"/>
            <a:ext cx="591603" cy="394400"/>
          </a:xfrm>
          <a:prstGeom prst="rect">
            <a:avLst/>
          </a:prstGeom>
          <a:ln>
            <a:solidFill>
              <a:srgbClr val="DDE4EE"/>
            </a:solidFill>
          </a:ln>
        </p:spPr>
      </p:pic>
      <p:pic>
        <p:nvPicPr>
          <p:cNvPr id="23" name="Picture 22">
            <a:extLst>
              <a:ext uri="{FF2B5EF4-FFF2-40B4-BE49-F238E27FC236}">
                <a16:creationId xmlns:a16="http://schemas.microsoft.com/office/drawing/2014/main" id="{147D7C87-53B5-4D9B-9E01-15F5EE068C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3587" y="4464058"/>
            <a:ext cx="591602" cy="394400"/>
          </a:xfrm>
          <a:prstGeom prst="rect">
            <a:avLst/>
          </a:prstGeom>
          <a:ln>
            <a:solidFill>
              <a:srgbClr val="DDE4EE"/>
            </a:solidFill>
          </a:ln>
        </p:spPr>
      </p:pic>
      <p:pic>
        <p:nvPicPr>
          <p:cNvPr id="24" name="Picture 23">
            <a:extLst>
              <a:ext uri="{FF2B5EF4-FFF2-40B4-BE49-F238E27FC236}">
                <a16:creationId xmlns:a16="http://schemas.microsoft.com/office/drawing/2014/main" id="{C3726B67-CE4C-4300-AA54-5D6DB58AFC48}"/>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671453" y="4464058"/>
            <a:ext cx="591602" cy="394400"/>
          </a:xfrm>
          <a:prstGeom prst="rect">
            <a:avLst/>
          </a:prstGeom>
          <a:ln>
            <a:solidFill>
              <a:srgbClr val="DDE4EE"/>
            </a:solidFill>
          </a:ln>
        </p:spPr>
      </p:pic>
      <p:pic>
        <p:nvPicPr>
          <p:cNvPr id="25" name="Picture 24">
            <a:extLst>
              <a:ext uri="{FF2B5EF4-FFF2-40B4-BE49-F238E27FC236}">
                <a16:creationId xmlns:a16="http://schemas.microsoft.com/office/drawing/2014/main" id="{845137BE-738F-4AA5-84E6-0E9537BE71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4308" y="4464058"/>
            <a:ext cx="591602" cy="394742"/>
          </a:xfrm>
          <a:prstGeom prst="rect">
            <a:avLst/>
          </a:prstGeom>
          <a:ln>
            <a:solidFill>
              <a:srgbClr val="DDE4EE"/>
            </a:solidFill>
          </a:ln>
        </p:spPr>
      </p:pic>
      <p:sp>
        <p:nvSpPr>
          <p:cNvPr id="26" name="Rectangle 25">
            <a:extLst>
              <a:ext uri="{FF2B5EF4-FFF2-40B4-BE49-F238E27FC236}">
                <a16:creationId xmlns:a16="http://schemas.microsoft.com/office/drawing/2014/main" id="{24A20B34-0936-4D10-A4DF-A8F387556790}"/>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
        <p:nvSpPr>
          <p:cNvPr id="27" name="Rectangle 26">
            <a:extLst>
              <a:ext uri="{FF2B5EF4-FFF2-40B4-BE49-F238E27FC236}">
                <a16:creationId xmlns:a16="http://schemas.microsoft.com/office/drawing/2014/main" id="{B3E2A4B8-38D3-483F-9FF4-54E07C9192CC}"/>
              </a:ext>
            </a:extLst>
          </p:cNvPr>
          <p:cNvSpPr/>
          <p:nvPr/>
        </p:nvSpPr>
        <p:spPr>
          <a:xfrm>
            <a:off x="2252523" y="1443103"/>
            <a:ext cx="6554679" cy="37406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 5 subjects</a:t>
            </a:r>
          </a:p>
        </p:txBody>
      </p:sp>
    </p:spTree>
    <p:extLst>
      <p:ext uri="{BB962C8B-B14F-4D97-AF65-F5344CB8AC3E}">
        <p14:creationId xmlns:p14="http://schemas.microsoft.com/office/powerpoint/2010/main" val="31050357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7A9AAB4F-CC11-47B2-BFF3-0481E2DCF2D0}"/>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pSp>
        <p:nvGrpSpPr>
          <p:cNvPr id="4" name="Group 3">
            <a:extLst>
              <a:ext uri="{FF2B5EF4-FFF2-40B4-BE49-F238E27FC236}">
                <a16:creationId xmlns:a16="http://schemas.microsoft.com/office/drawing/2014/main" id="{5E73C183-2C5F-4683-8869-6D3269328AB1}"/>
              </a:ext>
            </a:extLst>
          </p:cNvPr>
          <p:cNvGrpSpPr/>
          <p:nvPr/>
        </p:nvGrpSpPr>
        <p:grpSpPr>
          <a:xfrm>
            <a:off x="541421" y="1528011"/>
            <a:ext cx="11307679" cy="4721803"/>
            <a:chOff x="381000" y="1143000"/>
            <a:chExt cx="11430000" cy="5009392"/>
          </a:xfrm>
        </p:grpSpPr>
        <p:graphicFrame>
          <p:nvGraphicFramePr>
            <p:cNvPr id="5" name="Chart 4">
              <a:extLst>
                <a:ext uri="{FF2B5EF4-FFF2-40B4-BE49-F238E27FC236}">
                  <a16:creationId xmlns:a16="http://schemas.microsoft.com/office/drawing/2014/main" id="{C5989DAF-B770-44BC-9294-5FA75BBE82EF}"/>
                </a:ext>
              </a:extLst>
            </p:cNvPr>
            <p:cNvGraphicFramePr/>
            <p:nvPr/>
          </p:nvGraphicFramePr>
          <p:xfrm>
            <a:off x="381000" y="1143000"/>
            <a:ext cx="7416800" cy="49657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53739ECC-470E-411D-8998-C214F2BA7B54}"/>
                </a:ext>
              </a:extLst>
            </p:cNvPr>
            <p:cNvSpPr/>
            <p:nvPr/>
          </p:nvSpPr>
          <p:spPr>
            <a:xfrm>
              <a:off x="7962900" y="1745767"/>
              <a:ext cx="3848100" cy="1828525"/>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4">
                      <a:lumMod val="50000"/>
                    </a:schemeClr>
                  </a:solidFill>
                  <a:effectLst/>
                  <a:uLnTx/>
                  <a:uFillTx/>
                  <a:latin typeface="Arial" panose="020B0604020202020204" pitchFamily="34" charset="0"/>
                  <a:cs typeface="Arial" panose="020B0604020202020204" pitchFamily="34" charset="0"/>
                </a:rPr>
                <a:t>Lorem Ipsum is simply dummy text of the printing and typesetting industry. Lorem Ipsum is simply dummy text of the printing and typesetting industry.</a:t>
              </a:r>
              <a:endParaRPr kumimoji="0" lang="id-ID" sz="1400" b="0" i="0" u="none" strike="noStrike" kern="0" cap="none" spc="0" normalizeH="0" baseline="0" noProof="0" dirty="0">
                <a:ln>
                  <a:noFill/>
                </a:ln>
                <a:solidFill>
                  <a:schemeClr val="accent4">
                    <a:lumMod val="50000"/>
                  </a:schemeClr>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4">
                      <a:lumMod val="50000"/>
                    </a:schemeClr>
                  </a:solidFill>
                  <a:effectLst/>
                  <a:uLnTx/>
                  <a:uFillTx/>
                  <a:latin typeface="Arial" panose="020B0604020202020204" pitchFamily="34" charset="0"/>
                  <a:cs typeface="Arial" panose="020B0604020202020204" pitchFamily="34" charset="0"/>
                </a:rPr>
                <a:t>Lorem Ipsum is simply dummy text of the printing and typesetting industry. Lorem Ipsum is simply dummy text of the printing and typesetting industry.</a:t>
              </a:r>
            </a:p>
          </p:txBody>
        </p:sp>
        <p:grpSp>
          <p:nvGrpSpPr>
            <p:cNvPr id="7" name="Group 6">
              <a:extLst>
                <a:ext uri="{FF2B5EF4-FFF2-40B4-BE49-F238E27FC236}">
                  <a16:creationId xmlns:a16="http://schemas.microsoft.com/office/drawing/2014/main" id="{E2A74397-CF1C-406F-ACCA-B93BFFB46B45}"/>
                </a:ext>
              </a:extLst>
            </p:cNvPr>
            <p:cNvGrpSpPr/>
            <p:nvPr/>
          </p:nvGrpSpPr>
          <p:grpSpPr>
            <a:xfrm>
              <a:off x="7962900" y="1204994"/>
              <a:ext cx="2891136" cy="374586"/>
              <a:chOff x="7962900" y="1143000"/>
              <a:chExt cx="3848100" cy="498574"/>
            </a:xfrm>
          </p:grpSpPr>
          <p:grpSp>
            <p:nvGrpSpPr>
              <p:cNvPr id="14" name="Group 13">
                <a:extLst>
                  <a:ext uri="{FF2B5EF4-FFF2-40B4-BE49-F238E27FC236}">
                    <a16:creationId xmlns:a16="http://schemas.microsoft.com/office/drawing/2014/main" id="{354523CF-6C6C-45D0-A624-91415C41F1E9}"/>
                  </a:ext>
                </a:extLst>
              </p:cNvPr>
              <p:cNvGrpSpPr/>
              <p:nvPr/>
            </p:nvGrpSpPr>
            <p:grpSpPr>
              <a:xfrm>
                <a:off x="7962900" y="1143000"/>
                <a:ext cx="498574" cy="498574"/>
                <a:chOff x="8416826" y="1458165"/>
                <a:chExt cx="498574" cy="498574"/>
              </a:xfrm>
            </p:grpSpPr>
            <p:sp>
              <p:nvSpPr>
                <p:cNvPr id="16" name="Oval 15">
                  <a:extLst>
                    <a:ext uri="{FF2B5EF4-FFF2-40B4-BE49-F238E27FC236}">
                      <a16:creationId xmlns:a16="http://schemas.microsoft.com/office/drawing/2014/main" id="{7FF7C2B1-E607-47D3-9D96-75D9A935CAB8}"/>
                    </a:ext>
                  </a:extLst>
                </p:cNvPr>
                <p:cNvSpPr/>
                <p:nvPr/>
              </p:nvSpPr>
              <p:spPr>
                <a:xfrm>
                  <a:off x="8416826" y="1458165"/>
                  <a:ext cx="498574" cy="498574"/>
                </a:xfrm>
                <a:prstGeom prst="ellipse">
                  <a:avLst/>
                </a:prstGeom>
                <a:solidFill>
                  <a:schemeClr val="bg2">
                    <a:lumMod val="75000"/>
                  </a:schemeClr>
                </a:solidFill>
                <a:ln w="12700" cap="flat" cmpd="sng" algn="ctr">
                  <a:noFill/>
                  <a:prstDash val="solid"/>
                  <a:miter lim="800000"/>
                </a:ln>
                <a:effectLst>
                  <a:outerShdw blurRad="25400" dist="38100" dir="5400000" sx="97000" sy="97000" algn="t" rotWithShape="0">
                    <a:prstClr val="black">
                      <a:alpha val="10000"/>
                    </a:prstClr>
                  </a:outerShdw>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5">
                  <a:extLst>
                    <a:ext uri="{FF2B5EF4-FFF2-40B4-BE49-F238E27FC236}">
                      <a16:creationId xmlns:a16="http://schemas.microsoft.com/office/drawing/2014/main" id="{6C5CE931-E4B8-4C39-81D5-2C3571737BA8}"/>
                    </a:ext>
                  </a:extLst>
                </p:cNvPr>
                <p:cNvSpPr>
                  <a:spLocks noEditPoints="1"/>
                </p:cNvSpPr>
                <p:nvPr/>
              </p:nvSpPr>
              <p:spPr bwMode="auto">
                <a:xfrm>
                  <a:off x="8518475" y="1565423"/>
                  <a:ext cx="295275" cy="295275"/>
                </a:xfrm>
                <a:custGeom>
                  <a:avLst/>
                  <a:gdLst>
                    <a:gd name="T0" fmla="*/ 92 w 96"/>
                    <a:gd name="T1" fmla="*/ 44 h 96"/>
                    <a:gd name="T2" fmla="*/ 84 w 96"/>
                    <a:gd name="T3" fmla="*/ 44 h 96"/>
                    <a:gd name="T4" fmla="*/ 52 w 96"/>
                    <a:gd name="T5" fmla="*/ 12 h 96"/>
                    <a:gd name="T6" fmla="*/ 52 w 96"/>
                    <a:gd name="T7" fmla="*/ 4 h 96"/>
                    <a:gd name="T8" fmla="*/ 48 w 96"/>
                    <a:gd name="T9" fmla="*/ 0 h 96"/>
                    <a:gd name="T10" fmla="*/ 44 w 96"/>
                    <a:gd name="T11" fmla="*/ 4 h 96"/>
                    <a:gd name="T12" fmla="*/ 44 w 96"/>
                    <a:gd name="T13" fmla="*/ 12 h 96"/>
                    <a:gd name="T14" fmla="*/ 12 w 96"/>
                    <a:gd name="T15" fmla="*/ 44 h 96"/>
                    <a:gd name="T16" fmla="*/ 4 w 96"/>
                    <a:gd name="T17" fmla="*/ 44 h 96"/>
                    <a:gd name="T18" fmla="*/ 0 w 96"/>
                    <a:gd name="T19" fmla="*/ 48 h 96"/>
                    <a:gd name="T20" fmla="*/ 4 w 96"/>
                    <a:gd name="T21" fmla="*/ 52 h 96"/>
                    <a:gd name="T22" fmla="*/ 12 w 96"/>
                    <a:gd name="T23" fmla="*/ 52 h 96"/>
                    <a:gd name="T24" fmla="*/ 44 w 96"/>
                    <a:gd name="T25" fmla="*/ 84 h 96"/>
                    <a:gd name="T26" fmla="*/ 44 w 96"/>
                    <a:gd name="T27" fmla="*/ 92 h 96"/>
                    <a:gd name="T28" fmla="*/ 48 w 96"/>
                    <a:gd name="T29" fmla="*/ 96 h 96"/>
                    <a:gd name="T30" fmla="*/ 52 w 96"/>
                    <a:gd name="T31" fmla="*/ 92 h 96"/>
                    <a:gd name="T32" fmla="*/ 52 w 96"/>
                    <a:gd name="T33" fmla="*/ 84 h 96"/>
                    <a:gd name="T34" fmla="*/ 84 w 96"/>
                    <a:gd name="T35" fmla="*/ 52 h 96"/>
                    <a:gd name="T36" fmla="*/ 92 w 96"/>
                    <a:gd name="T37" fmla="*/ 52 h 96"/>
                    <a:gd name="T38" fmla="*/ 96 w 96"/>
                    <a:gd name="T39" fmla="*/ 48 h 96"/>
                    <a:gd name="T40" fmla="*/ 92 w 96"/>
                    <a:gd name="T41" fmla="*/ 44 h 96"/>
                    <a:gd name="T42" fmla="*/ 48 w 96"/>
                    <a:gd name="T43" fmla="*/ 76 h 96"/>
                    <a:gd name="T44" fmla="*/ 20 w 96"/>
                    <a:gd name="T45" fmla="*/ 48 h 96"/>
                    <a:gd name="T46" fmla="*/ 48 w 96"/>
                    <a:gd name="T47" fmla="*/ 20 h 96"/>
                    <a:gd name="T48" fmla="*/ 76 w 96"/>
                    <a:gd name="T49" fmla="*/ 48 h 96"/>
                    <a:gd name="T50" fmla="*/ 48 w 96"/>
                    <a:gd name="T51" fmla="*/ 7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6">
                      <a:moveTo>
                        <a:pt x="92" y="44"/>
                      </a:moveTo>
                      <a:cubicBezTo>
                        <a:pt x="84" y="44"/>
                        <a:pt x="84" y="44"/>
                        <a:pt x="84" y="44"/>
                      </a:cubicBezTo>
                      <a:cubicBezTo>
                        <a:pt x="82" y="27"/>
                        <a:pt x="69" y="14"/>
                        <a:pt x="52" y="12"/>
                      </a:cubicBezTo>
                      <a:cubicBezTo>
                        <a:pt x="52" y="4"/>
                        <a:pt x="52" y="4"/>
                        <a:pt x="52" y="4"/>
                      </a:cubicBezTo>
                      <a:cubicBezTo>
                        <a:pt x="52" y="2"/>
                        <a:pt x="50" y="0"/>
                        <a:pt x="48" y="0"/>
                      </a:cubicBezTo>
                      <a:cubicBezTo>
                        <a:pt x="46" y="0"/>
                        <a:pt x="44" y="2"/>
                        <a:pt x="44" y="4"/>
                      </a:cubicBezTo>
                      <a:cubicBezTo>
                        <a:pt x="44" y="12"/>
                        <a:pt x="44" y="12"/>
                        <a:pt x="44" y="12"/>
                      </a:cubicBezTo>
                      <a:cubicBezTo>
                        <a:pt x="27" y="14"/>
                        <a:pt x="14" y="27"/>
                        <a:pt x="12" y="44"/>
                      </a:cubicBezTo>
                      <a:cubicBezTo>
                        <a:pt x="4" y="44"/>
                        <a:pt x="4" y="44"/>
                        <a:pt x="4" y="44"/>
                      </a:cubicBezTo>
                      <a:cubicBezTo>
                        <a:pt x="2" y="44"/>
                        <a:pt x="0" y="46"/>
                        <a:pt x="0" y="48"/>
                      </a:cubicBezTo>
                      <a:cubicBezTo>
                        <a:pt x="0" y="50"/>
                        <a:pt x="2" y="52"/>
                        <a:pt x="4" y="52"/>
                      </a:cubicBezTo>
                      <a:cubicBezTo>
                        <a:pt x="12" y="52"/>
                        <a:pt x="12" y="52"/>
                        <a:pt x="12" y="52"/>
                      </a:cubicBezTo>
                      <a:cubicBezTo>
                        <a:pt x="14" y="69"/>
                        <a:pt x="27" y="82"/>
                        <a:pt x="44" y="84"/>
                      </a:cubicBezTo>
                      <a:cubicBezTo>
                        <a:pt x="44" y="92"/>
                        <a:pt x="44" y="92"/>
                        <a:pt x="44" y="92"/>
                      </a:cubicBezTo>
                      <a:cubicBezTo>
                        <a:pt x="44" y="94"/>
                        <a:pt x="46" y="96"/>
                        <a:pt x="48" y="96"/>
                      </a:cubicBezTo>
                      <a:cubicBezTo>
                        <a:pt x="50" y="96"/>
                        <a:pt x="52" y="94"/>
                        <a:pt x="52" y="92"/>
                      </a:cubicBezTo>
                      <a:cubicBezTo>
                        <a:pt x="52" y="84"/>
                        <a:pt x="52" y="84"/>
                        <a:pt x="52" y="84"/>
                      </a:cubicBezTo>
                      <a:cubicBezTo>
                        <a:pt x="69" y="82"/>
                        <a:pt x="82" y="69"/>
                        <a:pt x="84" y="52"/>
                      </a:cubicBezTo>
                      <a:cubicBezTo>
                        <a:pt x="92" y="52"/>
                        <a:pt x="92" y="52"/>
                        <a:pt x="92" y="52"/>
                      </a:cubicBezTo>
                      <a:cubicBezTo>
                        <a:pt x="94" y="52"/>
                        <a:pt x="96" y="50"/>
                        <a:pt x="96" y="48"/>
                      </a:cubicBezTo>
                      <a:cubicBezTo>
                        <a:pt x="96" y="46"/>
                        <a:pt x="94" y="44"/>
                        <a:pt x="92" y="44"/>
                      </a:cubicBezTo>
                      <a:close/>
                      <a:moveTo>
                        <a:pt x="48" y="76"/>
                      </a:moveTo>
                      <a:cubicBezTo>
                        <a:pt x="32" y="76"/>
                        <a:pt x="20" y="63"/>
                        <a:pt x="20" y="48"/>
                      </a:cubicBezTo>
                      <a:cubicBezTo>
                        <a:pt x="20" y="32"/>
                        <a:pt x="32" y="20"/>
                        <a:pt x="48" y="20"/>
                      </a:cubicBezTo>
                      <a:cubicBezTo>
                        <a:pt x="63" y="20"/>
                        <a:pt x="76" y="33"/>
                        <a:pt x="76" y="48"/>
                      </a:cubicBezTo>
                      <a:cubicBezTo>
                        <a:pt x="76" y="63"/>
                        <a:pt x="63" y="76"/>
                        <a:pt x="48" y="76"/>
                      </a:cubicBezTo>
                      <a:close/>
                    </a:path>
                  </a:pathLst>
                </a:custGeom>
                <a:solidFill>
                  <a:sysClr val="window" lastClr="FFFFFF"/>
                </a:solidFill>
                <a:ln>
                  <a:noFill/>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ndParaRPr>
                </a:p>
              </p:txBody>
            </p:sp>
          </p:grpSp>
          <p:sp>
            <p:nvSpPr>
              <p:cNvPr id="15" name="Rectangle 14">
                <a:extLst>
                  <a:ext uri="{FF2B5EF4-FFF2-40B4-BE49-F238E27FC236}">
                    <a16:creationId xmlns:a16="http://schemas.microsoft.com/office/drawing/2014/main" id="{C8FB4DE6-2C3A-411A-87DE-46D37F7526D7}"/>
                  </a:ext>
                </a:extLst>
              </p:cNvPr>
              <p:cNvSpPr/>
              <p:nvPr/>
            </p:nvSpPr>
            <p:spPr>
              <a:xfrm>
                <a:off x="8626574" y="1218445"/>
                <a:ext cx="3184426" cy="347681"/>
              </a:xfrm>
              <a:prstGeom prst="rect">
                <a:avLst/>
              </a:prstGeom>
            </p:spPr>
            <p:txBody>
              <a:bodyPr wrap="square" lIns="0" tIns="0" rIns="0" bIns="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2B364A"/>
                    </a:solidFill>
                    <a:effectLst/>
                    <a:uLnTx/>
                    <a:uFillTx/>
                    <a:latin typeface="Arial" panose="020B0604020202020204" pitchFamily="34" charset="0"/>
                    <a:cs typeface="Arial" panose="020B0604020202020204" pitchFamily="34" charset="0"/>
                  </a:rPr>
                  <a:t>T</a:t>
                </a:r>
                <a:r>
                  <a:rPr kumimoji="0" lang="id-ID" sz="1600" b="1" i="0" u="none" strike="noStrike" kern="0" cap="none" spc="0" normalizeH="0" baseline="0" noProof="0" dirty="0">
                    <a:ln>
                      <a:noFill/>
                    </a:ln>
                    <a:solidFill>
                      <a:srgbClr val="2B364A"/>
                    </a:solidFill>
                    <a:effectLst/>
                    <a:uLnTx/>
                    <a:uFillTx/>
                    <a:latin typeface="Arial" panose="020B0604020202020204" pitchFamily="34" charset="0"/>
                    <a:cs typeface="Arial" panose="020B0604020202020204" pitchFamily="34" charset="0"/>
                  </a:rPr>
                  <a:t>ARGET</a:t>
                </a:r>
                <a:endParaRPr kumimoji="0" lang="en-US" sz="1600" b="1" i="0" u="none" strike="noStrike" kern="0" cap="none" spc="0" normalizeH="0" baseline="0" noProof="0" dirty="0">
                  <a:ln>
                    <a:noFill/>
                  </a:ln>
                  <a:solidFill>
                    <a:srgbClr val="2B364A"/>
                  </a:solidFill>
                  <a:effectLst/>
                  <a:uLnTx/>
                  <a:uFillTx/>
                  <a:latin typeface="Arial" panose="020B0604020202020204" pitchFamily="34" charset="0"/>
                  <a:cs typeface="Arial" panose="020B0604020202020204" pitchFamily="34" charset="0"/>
                </a:endParaRPr>
              </a:p>
            </p:txBody>
          </p:sp>
        </p:grpSp>
        <p:sp>
          <p:nvSpPr>
            <p:cNvPr id="8" name="Rectangle 7">
              <a:extLst>
                <a:ext uri="{FF2B5EF4-FFF2-40B4-BE49-F238E27FC236}">
                  <a16:creationId xmlns:a16="http://schemas.microsoft.com/office/drawing/2014/main" id="{BA0B68BA-5DAF-4BA1-BF36-6E9AAC61404F}"/>
                </a:ext>
              </a:extLst>
            </p:cNvPr>
            <p:cNvSpPr/>
            <p:nvPr/>
          </p:nvSpPr>
          <p:spPr>
            <a:xfrm>
              <a:off x="7962900" y="4323867"/>
              <a:ext cx="3848100" cy="1828525"/>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4">
                      <a:lumMod val="50000"/>
                    </a:schemeClr>
                  </a:solidFill>
                  <a:effectLst/>
                  <a:uLnTx/>
                  <a:uFillTx/>
                  <a:latin typeface="Arial" panose="020B0604020202020204" pitchFamily="34" charset="0"/>
                  <a:cs typeface="Arial" panose="020B0604020202020204" pitchFamily="34" charset="0"/>
                </a:rPr>
                <a:t>Lorem Ipsum is simply dummy text of the printing and typesetting industry. Lorem Ipsum is simply dummy text of the printing and typesetting industry.</a:t>
              </a:r>
              <a:endParaRPr kumimoji="0" lang="id-ID" sz="1400" b="0" i="0" u="none" strike="noStrike" kern="0" cap="none" spc="0" normalizeH="0" baseline="0" noProof="0" dirty="0">
                <a:ln>
                  <a:noFill/>
                </a:ln>
                <a:solidFill>
                  <a:schemeClr val="accent4">
                    <a:lumMod val="50000"/>
                  </a:schemeClr>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4">
                      <a:lumMod val="50000"/>
                    </a:schemeClr>
                  </a:solidFill>
                  <a:effectLst/>
                  <a:uLnTx/>
                  <a:uFillTx/>
                  <a:latin typeface="Arial" panose="020B0604020202020204" pitchFamily="34" charset="0"/>
                  <a:cs typeface="Arial" panose="020B0604020202020204" pitchFamily="34" charset="0"/>
                </a:rPr>
                <a:t>Lorem Ipsum is simply dummy text of the printing and typesetting industry. Lorem Ipsum is simply dummy text of the printing and typesetting industry.</a:t>
              </a:r>
            </a:p>
          </p:txBody>
        </p:sp>
        <p:sp>
          <p:nvSpPr>
            <p:cNvPr id="9" name="Oval 8">
              <a:extLst>
                <a:ext uri="{FF2B5EF4-FFF2-40B4-BE49-F238E27FC236}">
                  <a16:creationId xmlns:a16="http://schemas.microsoft.com/office/drawing/2014/main" id="{797BCFC6-D1A0-45F1-9568-47A8AD8406A3}"/>
                </a:ext>
              </a:extLst>
            </p:cNvPr>
            <p:cNvSpPr/>
            <p:nvPr/>
          </p:nvSpPr>
          <p:spPr>
            <a:xfrm>
              <a:off x="7962900" y="3783094"/>
              <a:ext cx="374586" cy="374586"/>
            </a:xfrm>
            <a:prstGeom prst="ellipse">
              <a:avLst/>
            </a:prstGeom>
            <a:solidFill>
              <a:schemeClr val="bg1">
                <a:lumMod val="65000"/>
              </a:schemeClr>
            </a:solidFill>
            <a:ln w="12700" cap="flat" cmpd="sng" algn="ctr">
              <a:noFill/>
              <a:prstDash val="solid"/>
              <a:miter lim="800000"/>
            </a:ln>
            <a:effectLst>
              <a:outerShdw blurRad="25400" dist="38100" dir="5400000" sx="97000" sy="97000" algn="t" rotWithShape="0">
                <a:prstClr val="black">
                  <a:alpha val="10000"/>
                </a:prstClr>
              </a:outerShdw>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8073E78-9D25-409C-AEA3-83E5F4FA9FB2}"/>
                </a:ext>
              </a:extLst>
            </p:cNvPr>
            <p:cNvSpPr/>
            <p:nvPr/>
          </p:nvSpPr>
          <p:spPr>
            <a:xfrm>
              <a:off x="8461528" y="3839778"/>
              <a:ext cx="2392508" cy="261218"/>
            </a:xfrm>
            <a:prstGeom prst="rect">
              <a:avLst/>
            </a:prstGeom>
          </p:spPr>
          <p:txBody>
            <a:bodyPr wrap="square" lIns="0" tIns="0" rIns="0" bIns="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2B364A"/>
                  </a:solidFill>
                  <a:effectLst/>
                  <a:uLnTx/>
                  <a:uFillTx/>
                  <a:latin typeface="Arial" panose="020B0604020202020204" pitchFamily="34" charset="0"/>
                  <a:cs typeface="Arial" panose="020B0604020202020204" pitchFamily="34" charset="0"/>
                </a:rPr>
                <a:t>A</a:t>
              </a:r>
              <a:r>
                <a:rPr kumimoji="0" lang="id-ID" sz="1600" b="1" i="0" u="none" strike="noStrike" kern="0" cap="none" spc="0" normalizeH="0" baseline="0" noProof="0" dirty="0">
                  <a:ln>
                    <a:noFill/>
                  </a:ln>
                  <a:solidFill>
                    <a:srgbClr val="2B364A"/>
                  </a:solidFill>
                  <a:effectLst/>
                  <a:uLnTx/>
                  <a:uFillTx/>
                  <a:latin typeface="Arial" panose="020B0604020202020204" pitchFamily="34" charset="0"/>
                  <a:cs typeface="Arial" panose="020B0604020202020204" pitchFamily="34" charset="0"/>
                </a:rPr>
                <a:t>CTUAL</a:t>
              </a:r>
              <a:endParaRPr kumimoji="0" lang="en-US" sz="1600" b="1" i="0" u="none" strike="noStrike" kern="0" cap="none" spc="0" normalizeH="0" baseline="0" noProof="0" dirty="0">
                <a:ln>
                  <a:noFill/>
                </a:ln>
                <a:solidFill>
                  <a:srgbClr val="2B364A"/>
                </a:solidFill>
                <a:effectLst/>
                <a:uLnTx/>
                <a:uFillTx/>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C567160B-D7FA-432A-A0A2-8E121FAA30AB}"/>
                </a:ext>
              </a:extLst>
            </p:cNvPr>
            <p:cNvGrpSpPr/>
            <p:nvPr/>
          </p:nvGrpSpPr>
          <p:grpSpPr>
            <a:xfrm>
              <a:off x="8040304" y="3860498"/>
              <a:ext cx="219778" cy="219778"/>
              <a:chOff x="8061325" y="3171825"/>
              <a:chExt cx="295275" cy="295275"/>
            </a:xfrm>
            <a:solidFill>
              <a:sysClr val="window" lastClr="FFFFFF"/>
            </a:solidFill>
          </p:grpSpPr>
          <p:sp>
            <p:nvSpPr>
              <p:cNvPr id="12" name="Freeform 9">
                <a:extLst>
                  <a:ext uri="{FF2B5EF4-FFF2-40B4-BE49-F238E27FC236}">
                    <a16:creationId xmlns:a16="http://schemas.microsoft.com/office/drawing/2014/main" id="{E7C3B490-529B-4ED8-BD49-34029E123F73}"/>
                  </a:ext>
                </a:extLst>
              </p:cNvPr>
              <p:cNvSpPr>
                <a:spLocks/>
              </p:cNvSpPr>
              <p:nvPr/>
            </p:nvSpPr>
            <p:spPr bwMode="auto">
              <a:xfrm>
                <a:off x="8061325" y="3270250"/>
                <a:ext cx="295275" cy="19685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 name="Freeform 10">
                <a:extLst>
                  <a:ext uri="{FF2B5EF4-FFF2-40B4-BE49-F238E27FC236}">
                    <a16:creationId xmlns:a16="http://schemas.microsoft.com/office/drawing/2014/main" id="{2636ACB0-B660-4BC9-9F5C-7D048C985AD6}"/>
                  </a:ext>
                </a:extLst>
              </p:cNvPr>
              <p:cNvSpPr>
                <a:spLocks/>
              </p:cNvSpPr>
              <p:nvPr/>
            </p:nvSpPr>
            <p:spPr bwMode="auto">
              <a:xfrm>
                <a:off x="8080375" y="3171825"/>
                <a:ext cx="257175" cy="160338"/>
              </a:xfrm>
              <a:custGeom>
                <a:avLst/>
                <a:gdLst>
                  <a:gd name="T0" fmla="*/ 6 w 84"/>
                  <a:gd name="T1" fmla="*/ 52 h 52"/>
                  <a:gd name="T2" fmla="*/ 12 w 84"/>
                  <a:gd name="T3" fmla="*/ 44 h 52"/>
                  <a:gd name="T4" fmla="*/ 27 w 84"/>
                  <a:gd name="T5" fmla="*/ 31 h 52"/>
                  <a:gd name="T6" fmla="*/ 35 w 84"/>
                  <a:gd name="T7" fmla="*/ 30 h 52"/>
                  <a:gd name="T8" fmla="*/ 48 w 84"/>
                  <a:gd name="T9" fmla="*/ 34 h 52"/>
                  <a:gd name="T10" fmla="*/ 54 w 84"/>
                  <a:gd name="T11" fmla="*/ 40 h 52"/>
                  <a:gd name="T12" fmla="*/ 59 w 84"/>
                  <a:gd name="T13" fmla="*/ 31 h 52"/>
                  <a:gd name="T14" fmla="*/ 76 w 84"/>
                  <a:gd name="T15" fmla="*/ 12 h 52"/>
                  <a:gd name="T16" fmla="*/ 84 w 84"/>
                  <a:gd name="T17" fmla="*/ 6 h 52"/>
                  <a:gd name="T18" fmla="*/ 78 w 84"/>
                  <a:gd name="T19" fmla="*/ 0 h 52"/>
                  <a:gd name="T20" fmla="*/ 73 w 84"/>
                  <a:gd name="T21" fmla="*/ 9 h 52"/>
                  <a:gd name="T22" fmla="*/ 56 w 84"/>
                  <a:gd name="T23" fmla="*/ 28 h 52"/>
                  <a:gd name="T24" fmla="*/ 49 w 84"/>
                  <a:gd name="T25" fmla="*/ 30 h 52"/>
                  <a:gd name="T26" fmla="*/ 36 w 84"/>
                  <a:gd name="T27" fmla="*/ 26 h 52"/>
                  <a:gd name="T28" fmla="*/ 30 w 84"/>
                  <a:gd name="T29" fmla="*/ 20 h 52"/>
                  <a:gd name="T30" fmla="*/ 24 w 84"/>
                  <a:gd name="T31" fmla="*/ 28 h 52"/>
                  <a:gd name="T32" fmla="*/ 9 w 84"/>
                  <a:gd name="T33" fmla="*/ 41 h 52"/>
                  <a:gd name="T34" fmla="*/ 0 w 84"/>
                  <a:gd name="T35" fmla="*/ 46 h 52"/>
                  <a:gd name="T36" fmla="*/ 6 w 84"/>
                  <a:gd name="T3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52">
                    <a:moveTo>
                      <a:pt x="6" y="52"/>
                    </a:moveTo>
                    <a:cubicBezTo>
                      <a:pt x="10" y="52"/>
                      <a:pt x="13" y="48"/>
                      <a:pt x="12" y="44"/>
                    </a:cubicBezTo>
                    <a:cubicBezTo>
                      <a:pt x="27" y="31"/>
                      <a:pt x="27" y="31"/>
                      <a:pt x="27" y="31"/>
                    </a:cubicBezTo>
                    <a:cubicBezTo>
                      <a:pt x="30" y="33"/>
                      <a:pt x="33" y="32"/>
                      <a:pt x="35" y="30"/>
                    </a:cubicBezTo>
                    <a:cubicBezTo>
                      <a:pt x="48" y="34"/>
                      <a:pt x="48" y="34"/>
                      <a:pt x="48" y="34"/>
                    </a:cubicBezTo>
                    <a:cubicBezTo>
                      <a:pt x="48" y="37"/>
                      <a:pt x="51" y="40"/>
                      <a:pt x="54" y="40"/>
                    </a:cubicBezTo>
                    <a:cubicBezTo>
                      <a:pt x="58" y="40"/>
                      <a:pt x="62" y="35"/>
                      <a:pt x="59" y="31"/>
                    </a:cubicBezTo>
                    <a:cubicBezTo>
                      <a:pt x="76" y="12"/>
                      <a:pt x="76" y="12"/>
                      <a:pt x="76" y="12"/>
                    </a:cubicBezTo>
                    <a:cubicBezTo>
                      <a:pt x="80" y="13"/>
                      <a:pt x="84" y="10"/>
                      <a:pt x="84" y="6"/>
                    </a:cubicBezTo>
                    <a:cubicBezTo>
                      <a:pt x="84" y="3"/>
                      <a:pt x="81" y="0"/>
                      <a:pt x="78" y="0"/>
                    </a:cubicBezTo>
                    <a:cubicBezTo>
                      <a:pt x="74" y="0"/>
                      <a:pt x="70" y="5"/>
                      <a:pt x="73" y="9"/>
                    </a:cubicBezTo>
                    <a:cubicBezTo>
                      <a:pt x="56" y="28"/>
                      <a:pt x="56" y="28"/>
                      <a:pt x="56" y="28"/>
                    </a:cubicBezTo>
                    <a:cubicBezTo>
                      <a:pt x="54" y="27"/>
                      <a:pt x="51" y="28"/>
                      <a:pt x="49" y="30"/>
                    </a:cubicBezTo>
                    <a:cubicBezTo>
                      <a:pt x="36" y="26"/>
                      <a:pt x="36" y="26"/>
                      <a:pt x="36" y="26"/>
                    </a:cubicBezTo>
                    <a:cubicBezTo>
                      <a:pt x="36" y="23"/>
                      <a:pt x="33" y="20"/>
                      <a:pt x="30" y="20"/>
                    </a:cubicBezTo>
                    <a:cubicBezTo>
                      <a:pt x="26" y="20"/>
                      <a:pt x="23" y="24"/>
                      <a:pt x="24" y="28"/>
                    </a:cubicBezTo>
                    <a:cubicBezTo>
                      <a:pt x="9" y="41"/>
                      <a:pt x="9" y="41"/>
                      <a:pt x="9" y="41"/>
                    </a:cubicBezTo>
                    <a:cubicBezTo>
                      <a:pt x="5" y="38"/>
                      <a:pt x="0" y="41"/>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sp>
        <p:nvSpPr>
          <p:cNvPr id="18" name="Rectangle 17">
            <a:extLst>
              <a:ext uri="{FF2B5EF4-FFF2-40B4-BE49-F238E27FC236}">
                <a16:creationId xmlns:a16="http://schemas.microsoft.com/office/drawing/2014/main" id="{20791D8B-1008-4666-9A9F-1E798866CE0E}"/>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
        <p:nvSpPr>
          <p:cNvPr id="20" name="Rectangle 19">
            <a:extLst>
              <a:ext uri="{FF2B5EF4-FFF2-40B4-BE49-F238E27FC236}">
                <a16:creationId xmlns:a16="http://schemas.microsoft.com/office/drawing/2014/main" id="{910414C6-AC71-40BD-ACF9-26401F1939C5}"/>
              </a:ext>
            </a:extLst>
          </p:cNvPr>
          <p:cNvSpPr/>
          <p:nvPr/>
        </p:nvSpPr>
        <p:spPr>
          <a:xfrm>
            <a:off x="2252523" y="1443103"/>
            <a:ext cx="6554679" cy="37406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Reillustrate</a:t>
            </a:r>
            <a:r>
              <a:rPr lang="en-US" dirty="0"/>
              <a:t> according to the Slide Guideline</a:t>
            </a:r>
          </a:p>
        </p:txBody>
      </p:sp>
    </p:spTree>
    <p:extLst>
      <p:ext uri="{BB962C8B-B14F-4D97-AF65-F5344CB8AC3E}">
        <p14:creationId xmlns:p14="http://schemas.microsoft.com/office/powerpoint/2010/main" val="3561380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17649-0774-4BEF-AA4A-B7EEBEF4EAC9}"/>
              </a:ext>
            </a:extLst>
          </p:cNvPr>
          <p:cNvSpPr>
            <a:spLocks noGrp="1"/>
          </p:cNvSpPr>
          <p:nvPr>
            <p:ph type="title"/>
          </p:nvPr>
        </p:nvSpPr>
        <p:spPr/>
        <p:txBody>
          <a:bodyPr>
            <a:normAutofit/>
          </a:bodyPr>
          <a:lstStyle/>
          <a:p>
            <a:r>
              <a:rPr lang="en-US" sz="2400" dirty="0"/>
              <a:t>Agenda</a:t>
            </a:r>
            <a:endParaRPr lang="th-TH" sz="2400" dirty="0"/>
          </a:p>
        </p:txBody>
      </p:sp>
      <p:sp>
        <p:nvSpPr>
          <p:cNvPr id="5" name="Rectangle 4">
            <a:extLst>
              <a:ext uri="{FF2B5EF4-FFF2-40B4-BE49-F238E27FC236}">
                <a16:creationId xmlns:a16="http://schemas.microsoft.com/office/drawing/2014/main" id="{718E2C58-5D50-4D34-B8C6-252D581CD338}"/>
              </a:ext>
            </a:extLst>
          </p:cNvPr>
          <p:cNvSpPr/>
          <p:nvPr/>
        </p:nvSpPr>
        <p:spPr>
          <a:xfrm>
            <a:off x="756566" y="1817849"/>
            <a:ext cx="10797855" cy="316505"/>
          </a:xfrm>
          <a:prstGeom prst="rect">
            <a:avLst/>
          </a:prstGeom>
          <a:solidFill>
            <a:schemeClr val="accent1"/>
          </a:solidFill>
        </p:spPr>
        <p:txBody>
          <a:bodyPr wrap="square" anchor="ctr">
            <a:spAutoFit/>
          </a:bodyPr>
          <a:lstStyle/>
          <a:p>
            <a:pPr marL="742950" lvl="1" indent="-285750">
              <a:buFont typeface="Wingdings" panose="05000000000000000000" pitchFamily="2" charset="2"/>
              <a:buChar char="§"/>
            </a:pPr>
            <a:endParaRPr lang="en-US" sz="1600" b="1" dirty="0">
              <a:solidFill>
                <a:srgbClr val="002060"/>
              </a:solidFill>
            </a:endParaRPr>
          </a:p>
        </p:txBody>
      </p:sp>
      <p:sp>
        <p:nvSpPr>
          <p:cNvPr id="6" name="Rectangle 5">
            <a:extLst>
              <a:ext uri="{FF2B5EF4-FFF2-40B4-BE49-F238E27FC236}">
                <a16:creationId xmlns:a16="http://schemas.microsoft.com/office/drawing/2014/main" id="{536806C7-9A33-4761-BB2A-AFA7E3D17264}"/>
              </a:ext>
            </a:extLst>
          </p:cNvPr>
          <p:cNvSpPr/>
          <p:nvPr/>
        </p:nvSpPr>
        <p:spPr>
          <a:xfrm>
            <a:off x="485102" y="2258380"/>
            <a:ext cx="5150641" cy="338554"/>
          </a:xfrm>
          <a:prstGeom prst="rect">
            <a:avLst/>
          </a:prstGeom>
        </p:spPr>
        <p:txBody>
          <a:bodyPr wrap="none" anchor="ctr">
            <a:spAutoFit/>
          </a:bodyPr>
          <a:lstStyle/>
          <a:p>
            <a:pPr marL="742950" lvl="1" indent="-285750">
              <a:buFont typeface="Wingdings" panose="05000000000000000000" pitchFamily="2" charset="2"/>
              <a:buChar char="§"/>
            </a:pPr>
            <a:r>
              <a:rPr lang="en-US" sz="1600" dirty="0">
                <a:solidFill>
                  <a:schemeClr val="accent1"/>
                </a:solidFill>
              </a:rPr>
              <a:t>Our Solutions and Methodological Approaches</a:t>
            </a:r>
          </a:p>
        </p:txBody>
      </p:sp>
      <p:sp>
        <p:nvSpPr>
          <p:cNvPr id="7" name="Rectangle 6">
            <a:extLst>
              <a:ext uri="{FF2B5EF4-FFF2-40B4-BE49-F238E27FC236}">
                <a16:creationId xmlns:a16="http://schemas.microsoft.com/office/drawing/2014/main" id="{EF1CA46F-BFBA-42E3-A43F-5308FED60D6A}"/>
              </a:ext>
            </a:extLst>
          </p:cNvPr>
          <p:cNvSpPr/>
          <p:nvPr/>
        </p:nvSpPr>
        <p:spPr>
          <a:xfrm>
            <a:off x="485102" y="2683039"/>
            <a:ext cx="3675045" cy="338554"/>
          </a:xfrm>
          <a:prstGeom prst="rect">
            <a:avLst/>
          </a:prstGeom>
        </p:spPr>
        <p:txBody>
          <a:bodyPr wrap="none" anchor="ctr">
            <a:spAutoFit/>
          </a:bodyPr>
          <a:lstStyle/>
          <a:p>
            <a:pPr marL="742950" lvl="1" indent="-285750">
              <a:buFont typeface="Wingdings" panose="05000000000000000000" pitchFamily="2" charset="2"/>
              <a:buChar char="§"/>
            </a:pPr>
            <a:r>
              <a:rPr lang="en-US" sz="1600" dirty="0">
                <a:solidFill>
                  <a:schemeClr val="accent1"/>
                </a:solidFill>
              </a:rPr>
              <a:t>Consulting Team and Timeline</a:t>
            </a:r>
          </a:p>
        </p:txBody>
      </p:sp>
      <p:sp>
        <p:nvSpPr>
          <p:cNvPr id="8" name="Rectangle 7">
            <a:extLst>
              <a:ext uri="{FF2B5EF4-FFF2-40B4-BE49-F238E27FC236}">
                <a16:creationId xmlns:a16="http://schemas.microsoft.com/office/drawing/2014/main" id="{6B37492D-9109-4275-9E79-B04DCA71EEC9}"/>
              </a:ext>
            </a:extLst>
          </p:cNvPr>
          <p:cNvSpPr/>
          <p:nvPr/>
        </p:nvSpPr>
        <p:spPr>
          <a:xfrm>
            <a:off x="485102" y="1826921"/>
            <a:ext cx="5139548" cy="338554"/>
          </a:xfrm>
          <a:prstGeom prst="rect">
            <a:avLst/>
          </a:prstGeom>
        </p:spPr>
        <p:txBody>
          <a:bodyPr wrap="none" anchor="ctr">
            <a:spAutoFit/>
          </a:bodyPr>
          <a:lstStyle/>
          <a:p>
            <a:pPr marL="742950" lvl="1" indent="-285750">
              <a:buFont typeface="Wingdings" panose="05000000000000000000" pitchFamily="2" charset="2"/>
              <a:buChar char="§"/>
            </a:pPr>
            <a:r>
              <a:rPr lang="en-US" sz="1600" b="1" dirty="0">
                <a:solidFill>
                  <a:schemeClr val="bg1"/>
                </a:solidFill>
              </a:rPr>
              <a:t>Project Understanding and Key Challenges</a:t>
            </a:r>
          </a:p>
        </p:txBody>
      </p:sp>
      <p:sp>
        <p:nvSpPr>
          <p:cNvPr id="9" name="Rectangle 8">
            <a:extLst>
              <a:ext uri="{FF2B5EF4-FFF2-40B4-BE49-F238E27FC236}">
                <a16:creationId xmlns:a16="http://schemas.microsoft.com/office/drawing/2014/main" id="{733BEFCB-013E-4F5B-8BFA-ADDEFB2BB151}"/>
              </a:ext>
            </a:extLst>
          </p:cNvPr>
          <p:cNvSpPr/>
          <p:nvPr/>
        </p:nvSpPr>
        <p:spPr>
          <a:xfrm>
            <a:off x="485102" y="3107698"/>
            <a:ext cx="2449710" cy="338554"/>
          </a:xfrm>
          <a:prstGeom prst="rect">
            <a:avLst/>
          </a:prstGeom>
        </p:spPr>
        <p:txBody>
          <a:bodyPr wrap="none" anchor="ctr">
            <a:spAutoFit/>
          </a:bodyPr>
          <a:lstStyle/>
          <a:p>
            <a:pPr marL="742950" lvl="1" indent="-285750">
              <a:buFont typeface="Wingdings" panose="05000000000000000000" pitchFamily="2" charset="2"/>
              <a:buChar char="§"/>
            </a:pPr>
            <a:r>
              <a:rPr lang="en-US" sz="1600" dirty="0">
                <a:solidFill>
                  <a:schemeClr val="accent1"/>
                </a:solidFill>
              </a:rPr>
              <a:t>Company Profile</a:t>
            </a:r>
          </a:p>
        </p:txBody>
      </p:sp>
      <p:sp>
        <p:nvSpPr>
          <p:cNvPr id="10" name="Rectangle 9">
            <a:extLst>
              <a:ext uri="{FF2B5EF4-FFF2-40B4-BE49-F238E27FC236}">
                <a16:creationId xmlns:a16="http://schemas.microsoft.com/office/drawing/2014/main" id="{46030E3D-5FD0-4346-BAC1-588BF3C76DA3}"/>
              </a:ext>
            </a:extLst>
          </p:cNvPr>
          <p:cNvSpPr/>
          <p:nvPr/>
        </p:nvSpPr>
        <p:spPr>
          <a:xfrm>
            <a:off x="485102" y="3531805"/>
            <a:ext cx="3544560" cy="338554"/>
          </a:xfrm>
          <a:prstGeom prst="rect">
            <a:avLst/>
          </a:prstGeom>
        </p:spPr>
        <p:txBody>
          <a:bodyPr wrap="none" anchor="ctr">
            <a:spAutoFit/>
          </a:bodyPr>
          <a:lstStyle/>
          <a:p>
            <a:pPr marL="742950" lvl="1" indent="-285750">
              <a:buFont typeface="Wingdings" panose="05000000000000000000" pitchFamily="2" charset="2"/>
              <a:buChar char="§"/>
            </a:pPr>
            <a:r>
              <a:rPr lang="en-US" sz="1600" dirty="0">
                <a:solidFill>
                  <a:schemeClr val="accent1"/>
                </a:solidFill>
              </a:rPr>
              <a:t>Relevant Project References</a:t>
            </a:r>
          </a:p>
        </p:txBody>
      </p:sp>
      <p:sp>
        <p:nvSpPr>
          <p:cNvPr id="11" name="Rectangle 17">
            <a:extLst>
              <a:ext uri="{FF2B5EF4-FFF2-40B4-BE49-F238E27FC236}">
                <a16:creationId xmlns:a16="http://schemas.microsoft.com/office/drawing/2014/main" id="{9F1179C5-497A-41F2-89C0-DF5814A2E7FD}"/>
              </a:ext>
            </a:extLst>
          </p:cNvPr>
          <p:cNvSpPr>
            <a:spLocks noChangeArrowheads="1"/>
          </p:cNvSpPr>
          <p:nvPr/>
        </p:nvSpPr>
        <p:spPr bwMode="auto">
          <a:xfrm>
            <a:off x="485105" y="1464108"/>
            <a:ext cx="271462" cy="258762"/>
          </a:xfrm>
          <a:prstGeom prst="rect">
            <a:avLst/>
          </a:prstGeom>
          <a:solidFill>
            <a:schemeClr val="accent1"/>
          </a:solidFill>
          <a:ln w="9525" algn="ctr">
            <a:noFill/>
            <a:miter lim="800000"/>
            <a:headEnd/>
            <a:tailEnd/>
          </a:ln>
        </p:spPr>
        <p:txBody>
          <a:bodyPr lIns="0" tIns="0" rIns="0" bIns="0" anchor="ctr"/>
          <a:lstStyle/>
          <a:p>
            <a:pPr algn="ctr" eaLnBrk="0" fontAlgn="auto" hangingPunct="0">
              <a:lnSpc>
                <a:spcPct val="100000"/>
              </a:lnSpc>
              <a:spcBef>
                <a:spcPts val="0"/>
              </a:spcBef>
              <a:spcAft>
                <a:spcPts val="0"/>
              </a:spcAft>
              <a:defRPr/>
            </a:pPr>
            <a:r>
              <a:rPr lang="en-US" sz="1600" b="1" kern="0" dirty="0">
                <a:solidFill>
                  <a:srgbClr val="FFFFFF"/>
                </a:solidFill>
                <a:latin typeface="+mn-lt"/>
                <a:cs typeface="TH Sarabun New" pitchFamily="34" charset="-34"/>
              </a:rPr>
              <a:t>1</a:t>
            </a:r>
          </a:p>
        </p:txBody>
      </p:sp>
      <p:sp>
        <p:nvSpPr>
          <p:cNvPr id="12" name="Rectangle 82">
            <a:extLst>
              <a:ext uri="{FF2B5EF4-FFF2-40B4-BE49-F238E27FC236}">
                <a16:creationId xmlns:a16="http://schemas.microsoft.com/office/drawing/2014/main" id="{C24A1695-BBC9-431D-9C5D-3683154D0EB4}"/>
              </a:ext>
            </a:extLst>
          </p:cNvPr>
          <p:cNvSpPr>
            <a:spLocks noChangeArrowheads="1"/>
          </p:cNvSpPr>
          <p:nvPr/>
        </p:nvSpPr>
        <p:spPr bwMode="auto">
          <a:xfrm>
            <a:off x="764504" y="1464108"/>
            <a:ext cx="10789920" cy="253916"/>
          </a:xfrm>
          <a:prstGeom prst="rect">
            <a:avLst/>
          </a:prstGeom>
          <a:noFill/>
          <a:ln w="9525" algn="ctr">
            <a:noFill/>
            <a:miter lim="800000"/>
            <a:headEnd/>
            <a:tailEnd/>
          </a:ln>
        </p:spPr>
        <p:txBody>
          <a:bodyPr lIns="108000" tIns="0" rIns="0" bIns="0" anchor="b" anchorCtr="0"/>
          <a:lstStyle/>
          <a:p>
            <a:pPr>
              <a:tabLst>
                <a:tab pos="538163" algn="l"/>
              </a:tabLst>
            </a:pPr>
            <a:r>
              <a:rPr lang="en-US" sz="1600" b="1" dirty="0">
                <a:solidFill>
                  <a:schemeClr val="accent1"/>
                </a:solidFill>
                <a:cs typeface="TH Sarabun New" pitchFamily="34" charset="-34"/>
              </a:rPr>
              <a:t>Technical Proposal</a:t>
            </a:r>
          </a:p>
        </p:txBody>
      </p:sp>
      <p:sp>
        <p:nvSpPr>
          <p:cNvPr id="13" name="Rectangle 17">
            <a:extLst>
              <a:ext uri="{FF2B5EF4-FFF2-40B4-BE49-F238E27FC236}">
                <a16:creationId xmlns:a16="http://schemas.microsoft.com/office/drawing/2014/main" id="{2B826E25-9728-44B0-960B-C1A43DAEF879}"/>
              </a:ext>
            </a:extLst>
          </p:cNvPr>
          <p:cNvSpPr>
            <a:spLocks noChangeArrowheads="1"/>
          </p:cNvSpPr>
          <p:nvPr/>
        </p:nvSpPr>
        <p:spPr bwMode="auto">
          <a:xfrm>
            <a:off x="485105" y="4116880"/>
            <a:ext cx="271462" cy="258762"/>
          </a:xfrm>
          <a:prstGeom prst="rect">
            <a:avLst/>
          </a:prstGeom>
          <a:solidFill>
            <a:schemeClr val="accent1"/>
          </a:solidFill>
          <a:ln w="9525" algn="ctr">
            <a:noFill/>
            <a:miter lim="800000"/>
            <a:headEnd/>
            <a:tailEnd/>
          </a:ln>
        </p:spPr>
        <p:txBody>
          <a:bodyPr lIns="0" tIns="0" rIns="0" bIns="0" anchor="ctr"/>
          <a:lstStyle/>
          <a:p>
            <a:pPr algn="ctr" eaLnBrk="0" fontAlgn="auto" hangingPunct="0">
              <a:lnSpc>
                <a:spcPct val="100000"/>
              </a:lnSpc>
              <a:spcBef>
                <a:spcPts val="0"/>
              </a:spcBef>
              <a:spcAft>
                <a:spcPts val="0"/>
              </a:spcAft>
              <a:defRPr/>
            </a:pPr>
            <a:r>
              <a:rPr lang="en-US" sz="1600" b="1" kern="0" dirty="0">
                <a:solidFill>
                  <a:srgbClr val="FFFFFF"/>
                </a:solidFill>
                <a:cs typeface="TH Sarabun New" pitchFamily="34" charset="-34"/>
              </a:rPr>
              <a:t>2</a:t>
            </a:r>
            <a:endParaRPr lang="en-US" sz="1600" b="1" kern="0" dirty="0">
              <a:solidFill>
                <a:srgbClr val="FFFFFF"/>
              </a:solidFill>
              <a:latin typeface="+mn-lt"/>
              <a:cs typeface="TH Sarabun New" pitchFamily="34" charset="-34"/>
            </a:endParaRPr>
          </a:p>
        </p:txBody>
      </p:sp>
      <p:sp>
        <p:nvSpPr>
          <p:cNvPr id="14" name="Rectangle 82">
            <a:extLst>
              <a:ext uri="{FF2B5EF4-FFF2-40B4-BE49-F238E27FC236}">
                <a16:creationId xmlns:a16="http://schemas.microsoft.com/office/drawing/2014/main" id="{E9C3E1A4-7067-45B6-BE26-77076A2EB1CE}"/>
              </a:ext>
            </a:extLst>
          </p:cNvPr>
          <p:cNvSpPr>
            <a:spLocks noChangeArrowheads="1"/>
          </p:cNvSpPr>
          <p:nvPr/>
        </p:nvSpPr>
        <p:spPr bwMode="auto">
          <a:xfrm>
            <a:off x="764504" y="4111571"/>
            <a:ext cx="3395643" cy="259225"/>
          </a:xfrm>
          <a:prstGeom prst="rect">
            <a:avLst/>
          </a:prstGeom>
          <a:noFill/>
          <a:ln w="9525" algn="ctr">
            <a:noFill/>
            <a:miter lim="800000"/>
            <a:headEnd/>
            <a:tailEnd/>
          </a:ln>
        </p:spPr>
        <p:txBody>
          <a:bodyPr lIns="108000" tIns="0" rIns="0" bIns="0" anchor="b" anchorCtr="0"/>
          <a:lstStyle/>
          <a:p>
            <a:pPr>
              <a:tabLst>
                <a:tab pos="538163" algn="l"/>
              </a:tabLst>
            </a:pPr>
            <a:r>
              <a:rPr lang="en-US" sz="1600" b="1" dirty="0">
                <a:solidFill>
                  <a:schemeClr val="accent1"/>
                </a:solidFill>
                <a:cs typeface="TH Sarabun New" pitchFamily="34" charset="-34"/>
              </a:rPr>
              <a:t>Financial Proposal</a:t>
            </a:r>
          </a:p>
        </p:txBody>
      </p:sp>
      <p:pic>
        <p:nvPicPr>
          <p:cNvPr id="15" name="Picture 14">
            <a:extLst>
              <a:ext uri="{FF2B5EF4-FFF2-40B4-BE49-F238E27FC236}">
                <a16:creationId xmlns:a16="http://schemas.microsoft.com/office/drawing/2014/main" id="{A7C97A94-BC1F-4D06-B90A-8777F6661E1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74808" y="6252112"/>
            <a:ext cx="1203625" cy="676828"/>
          </a:xfrm>
          <a:prstGeom prst="rect">
            <a:avLst/>
          </a:prstGeom>
        </p:spPr>
      </p:pic>
    </p:spTree>
    <p:extLst>
      <p:ext uri="{BB962C8B-B14F-4D97-AF65-F5344CB8AC3E}">
        <p14:creationId xmlns:p14="http://schemas.microsoft.com/office/powerpoint/2010/main" val="30968868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AB1EF55-B85E-440F-A1BB-D0E3FF08B268}"/>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graphicFrame>
        <p:nvGraphicFramePr>
          <p:cNvPr id="4" name="Chart 3">
            <a:extLst>
              <a:ext uri="{FF2B5EF4-FFF2-40B4-BE49-F238E27FC236}">
                <a16:creationId xmlns:a16="http://schemas.microsoft.com/office/drawing/2014/main" id="{EE9DA487-7E2D-419A-AF10-1D0D53B24697}"/>
              </a:ext>
            </a:extLst>
          </p:cNvPr>
          <p:cNvGraphicFramePr/>
          <p:nvPr/>
        </p:nvGraphicFramePr>
        <p:xfrm>
          <a:off x="904142" y="1291038"/>
          <a:ext cx="4870261" cy="297045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E81FD83B-3B0E-4DD4-A9E2-8A7F6C479E87}"/>
              </a:ext>
            </a:extLst>
          </p:cNvPr>
          <p:cNvSpPr txBox="1"/>
          <p:nvPr/>
        </p:nvSpPr>
        <p:spPr>
          <a:xfrm>
            <a:off x="2709693" y="4506137"/>
            <a:ext cx="2915928" cy="830997"/>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You can simply impress your audience and add a unique zing and appeal to your Presentations. Easy to change colors, photos and Text. </a:t>
            </a:r>
            <a:endParaRPr kumimoji="0" lang="ko-KR" alt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07AD732-A68B-4320-BC48-0978D2BDC86A}"/>
              </a:ext>
            </a:extLst>
          </p:cNvPr>
          <p:cNvSpPr txBox="1"/>
          <p:nvPr/>
        </p:nvSpPr>
        <p:spPr>
          <a:xfrm>
            <a:off x="1467648" y="4536915"/>
            <a:ext cx="1242044" cy="369332"/>
          </a:xfrm>
          <a:prstGeom prst="rect">
            <a:avLst/>
          </a:prstGeom>
          <a:solidFill>
            <a:sysClr val="window" lastClr="FFFFFF"/>
          </a:solidFill>
        </p:spPr>
        <p:txBody>
          <a:bodyPr wrap="square" rtlCol="0">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chemeClr val="accent3"/>
                </a:solidFill>
                <a:effectLst/>
                <a:uLnTx/>
                <a:uFillTx/>
                <a:latin typeface="Arial" panose="020B0604020202020204" pitchFamily="34" charset="0"/>
                <a:cs typeface="Arial" panose="020B0604020202020204" pitchFamily="34" charset="0"/>
              </a:rPr>
              <a:t>60%</a:t>
            </a:r>
            <a:endParaRPr kumimoji="0" lang="ko-KR" altLang="en-US" sz="1800" b="1" i="0" u="none" strike="noStrike" kern="0" cap="none" spc="0" normalizeH="0" baseline="0" noProof="0" dirty="0">
              <a:ln>
                <a:noFill/>
              </a:ln>
              <a:solidFill>
                <a:schemeClr val="accent3"/>
              </a:solidFill>
              <a:effectLst/>
              <a:uLnTx/>
              <a:uFillTx/>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5D3E2B6-86F2-40D6-B53C-E6A38F7F1D99}"/>
              </a:ext>
            </a:extLst>
          </p:cNvPr>
          <p:cNvSpPr txBox="1"/>
          <p:nvPr/>
        </p:nvSpPr>
        <p:spPr>
          <a:xfrm>
            <a:off x="7852296" y="4506137"/>
            <a:ext cx="2915928" cy="830997"/>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effectLst/>
                <a:uLnTx/>
                <a:uFillTx/>
                <a:latin typeface="Arial" panose="020B0604020202020204" pitchFamily="34" charset="0"/>
                <a:cs typeface="Arial" panose="020B0604020202020204" pitchFamily="34" charset="0"/>
              </a:rPr>
              <a:t>You can simply impress your audience and add a unique zing and appeal to your Presentations. Easy to change colors, photos and Text. </a:t>
            </a:r>
            <a:endParaRPr kumimoji="0" lang="ko-KR" alt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3358D50-64D4-4319-854F-802958EB36C8}"/>
              </a:ext>
            </a:extLst>
          </p:cNvPr>
          <p:cNvSpPr txBox="1"/>
          <p:nvPr/>
        </p:nvSpPr>
        <p:spPr>
          <a:xfrm>
            <a:off x="6610251" y="4536915"/>
            <a:ext cx="1242044" cy="369332"/>
          </a:xfrm>
          <a:prstGeom prst="rect">
            <a:avLst/>
          </a:prstGeom>
          <a:noFill/>
        </p:spPr>
        <p:txBody>
          <a:bodyPr wrap="square" rtlCol="0">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chemeClr val="accent3"/>
                </a:solidFill>
                <a:effectLst/>
                <a:uLnTx/>
                <a:uFillTx/>
                <a:latin typeface="Arial" panose="020B0604020202020204" pitchFamily="34" charset="0"/>
                <a:cs typeface="Arial" panose="020B0604020202020204" pitchFamily="34" charset="0"/>
              </a:rPr>
              <a:t>85%</a:t>
            </a:r>
            <a:endParaRPr kumimoji="0" lang="ko-KR" altLang="en-US" sz="1800" b="1" i="0" u="none" strike="noStrike" kern="0" cap="none" spc="0" normalizeH="0" baseline="0" noProof="0" dirty="0">
              <a:ln>
                <a:noFill/>
              </a:ln>
              <a:solidFill>
                <a:schemeClr val="accent3"/>
              </a:solidFill>
              <a:effectLst/>
              <a:uLnTx/>
              <a:uFillTx/>
              <a:latin typeface="Arial" panose="020B0604020202020204" pitchFamily="34" charset="0"/>
              <a:cs typeface="Arial" panose="020B0604020202020204" pitchFamily="34" charset="0"/>
            </a:endParaRPr>
          </a:p>
        </p:txBody>
      </p:sp>
      <p:grpSp>
        <p:nvGrpSpPr>
          <p:cNvPr id="9" name="Group 9">
            <a:extLst>
              <a:ext uri="{FF2B5EF4-FFF2-40B4-BE49-F238E27FC236}">
                <a16:creationId xmlns:a16="http://schemas.microsoft.com/office/drawing/2014/main" id="{76E4CE20-8D78-4DDD-8C6C-ECF5E4A9566A}"/>
              </a:ext>
            </a:extLst>
          </p:cNvPr>
          <p:cNvGrpSpPr/>
          <p:nvPr/>
        </p:nvGrpSpPr>
        <p:grpSpPr>
          <a:xfrm>
            <a:off x="904143" y="5442888"/>
            <a:ext cx="10383714" cy="720079"/>
            <a:chOff x="132074" y="5157190"/>
            <a:chExt cx="10057612" cy="1029601"/>
          </a:xfrm>
        </p:grpSpPr>
        <p:sp>
          <p:nvSpPr>
            <p:cNvPr id="10" name="Rounded Rectangle 10">
              <a:extLst>
                <a:ext uri="{FF2B5EF4-FFF2-40B4-BE49-F238E27FC236}">
                  <a16:creationId xmlns:a16="http://schemas.microsoft.com/office/drawing/2014/main" id="{DB2B80EF-EDE8-4882-AEC9-E310C6A8FC8C}"/>
                </a:ext>
              </a:extLst>
            </p:cNvPr>
            <p:cNvSpPr/>
            <p:nvPr/>
          </p:nvSpPr>
          <p:spPr>
            <a:xfrm rot="16200000" flipH="1">
              <a:off x="4652515" y="636751"/>
              <a:ext cx="1016730" cy="10057612"/>
            </a:xfrm>
            <a:prstGeom prst="roundRect">
              <a:avLst>
                <a:gd name="adj" fmla="val 21357"/>
              </a:avLst>
            </a:prstGeom>
            <a:solidFill>
              <a:srgbClr val="3C3E4A">
                <a:alpha val="20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Arial" pitchFamily="34" charset="0"/>
              </a:endParaRPr>
            </a:p>
          </p:txBody>
        </p:sp>
        <p:sp>
          <p:nvSpPr>
            <p:cNvPr id="11" name="Round Same Side Corner Rectangle 11">
              <a:extLst>
                <a:ext uri="{FF2B5EF4-FFF2-40B4-BE49-F238E27FC236}">
                  <a16:creationId xmlns:a16="http://schemas.microsoft.com/office/drawing/2014/main" id="{59A50B85-C342-4797-B756-36E217AC1827}"/>
                </a:ext>
              </a:extLst>
            </p:cNvPr>
            <p:cNvSpPr/>
            <p:nvPr/>
          </p:nvSpPr>
          <p:spPr>
            <a:xfrm rot="16200000">
              <a:off x="583861" y="4705404"/>
              <a:ext cx="1029601" cy="1933174"/>
            </a:xfrm>
            <a:prstGeom prst="round2SameRect">
              <a:avLst>
                <a:gd name="adj1" fmla="val 17489"/>
                <a:gd name="adj2" fmla="val 0"/>
              </a:avLst>
            </a:prstGeom>
            <a:solidFill>
              <a:srgbClr val="3C3E4A"/>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lumMod val="65000"/>
                  </a:prstClr>
                </a:solidFill>
                <a:effectLst/>
                <a:uLnTx/>
                <a:uFillTx/>
                <a:latin typeface="Arial"/>
                <a:cs typeface="Arial" pitchFamily="34" charset="0"/>
              </a:endParaRPr>
            </a:p>
          </p:txBody>
        </p:sp>
      </p:grpSp>
      <p:sp>
        <p:nvSpPr>
          <p:cNvPr id="12" name="TextBox 11">
            <a:extLst>
              <a:ext uri="{FF2B5EF4-FFF2-40B4-BE49-F238E27FC236}">
                <a16:creationId xmlns:a16="http://schemas.microsoft.com/office/drawing/2014/main" id="{E8CE0E2F-B3B6-4591-8867-52991AC278A2}"/>
              </a:ext>
            </a:extLst>
          </p:cNvPr>
          <p:cNvSpPr txBox="1"/>
          <p:nvPr/>
        </p:nvSpPr>
        <p:spPr>
          <a:xfrm>
            <a:off x="1234201" y="5649039"/>
            <a:ext cx="1352083" cy="338554"/>
          </a:xfrm>
          <a:prstGeom prst="rect">
            <a:avLst/>
          </a:prstGeom>
          <a:noFill/>
        </p:spPr>
        <p:txBody>
          <a:bodyPr wrap="square" rtlCol="0">
            <a:spAutoFit/>
          </a:bodyPr>
          <a:lstStyle/>
          <a:p>
            <a:pPr algn="ctr" defTabSz="914377"/>
            <a:r>
              <a:rPr lang="en-US" altLang="ko-KR" sz="1600" b="1" dirty="0">
                <a:solidFill>
                  <a:prstClr val="white"/>
                </a:solidFill>
                <a:latin typeface="Arial" panose="020B0604020202020204" pitchFamily="34" charset="0"/>
                <a:cs typeface="Arial" panose="020B0604020202020204" pitchFamily="34" charset="0"/>
              </a:rPr>
              <a:t>Add Text</a:t>
            </a:r>
            <a:endParaRPr lang="ko-KR" altLang="en-US" sz="1600" b="1" dirty="0">
              <a:solidFill>
                <a:prstClr val="white"/>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6A4434E-0E04-4EBE-B4C0-A303786D3E9B}"/>
              </a:ext>
            </a:extLst>
          </p:cNvPr>
          <p:cNvSpPr txBox="1"/>
          <p:nvPr/>
        </p:nvSpPr>
        <p:spPr>
          <a:xfrm>
            <a:off x="3211737" y="5479762"/>
            <a:ext cx="7759599" cy="646331"/>
          </a:xfrm>
          <a:prstGeom prst="rect">
            <a:avLst/>
          </a:prstGeom>
          <a:noFill/>
        </p:spPr>
        <p:txBody>
          <a:bodyPr wrap="square" rtlCol="0">
            <a:spAutoFit/>
          </a:bodyPr>
          <a:lstStyle/>
          <a:p>
            <a:pPr defTabSz="914377"/>
            <a:r>
              <a:rPr lang="en-US" altLang="ko-KR" sz="1200" dirty="0">
                <a:solidFill>
                  <a:prstClr val="black">
                    <a:lumMod val="65000"/>
                    <a:lumOff val="35000"/>
                  </a:prstClr>
                </a:solidFill>
                <a:latin typeface="Arial" panose="020B0604020202020204" pitchFamily="34" charset="0"/>
                <a:cs typeface="Arial" panose="020B0604020202020204" pitchFamily="34" charset="0"/>
              </a:rPr>
              <a:t>You can simply impress your audience and add a unique zing and appeal to your Presentations. Easy to change colors, photos and Text. Get a modern PowerPoint  Presentation that is beautifully designed.</a:t>
            </a:r>
            <a:r>
              <a:rPr lang="ko-KR" altLang="en-US" sz="1200" dirty="0">
                <a:solidFill>
                  <a:prstClr val="black">
                    <a:lumMod val="65000"/>
                    <a:lumOff val="35000"/>
                  </a:prstClr>
                </a:solidFill>
                <a:latin typeface="Arial" panose="020B0604020202020204" pitchFamily="34" charset="0"/>
                <a:cs typeface="Arial" panose="020B0604020202020204" pitchFamily="34" charset="0"/>
              </a:rPr>
              <a:t> </a:t>
            </a:r>
            <a:r>
              <a:rPr lang="en-US" altLang="ko-KR" sz="1200" dirty="0">
                <a:solidFill>
                  <a:prstClr val="black">
                    <a:lumMod val="75000"/>
                    <a:lumOff val="25000"/>
                  </a:prstClr>
                </a:solidFill>
                <a:latin typeface="Arial" panose="020B0604020202020204" pitchFamily="34" charset="0"/>
                <a:cs typeface="Arial" panose="020B0604020202020204" pitchFamily="34" charset="0"/>
              </a:rPr>
              <a:t>I hope and I believe that this Template will your Time, Money and Reputation. </a:t>
            </a:r>
            <a:endParaRPr lang="en-US" altLang="ko-KR" sz="1200" dirty="0">
              <a:solidFill>
                <a:prstClr val="black">
                  <a:lumMod val="65000"/>
                  <a:lumOff val="35000"/>
                </a:prstClr>
              </a:solidFill>
              <a:latin typeface="Arial" panose="020B0604020202020204" pitchFamily="34" charset="0"/>
              <a:cs typeface="Arial" panose="020B0604020202020204" pitchFamily="34" charset="0"/>
            </a:endParaRPr>
          </a:p>
        </p:txBody>
      </p:sp>
      <p:graphicFrame>
        <p:nvGraphicFramePr>
          <p:cNvPr id="14" name="Chart 13">
            <a:extLst>
              <a:ext uri="{FF2B5EF4-FFF2-40B4-BE49-F238E27FC236}">
                <a16:creationId xmlns:a16="http://schemas.microsoft.com/office/drawing/2014/main" id="{951CF698-8FC0-429B-BDBE-D8D82EB99639}"/>
              </a:ext>
            </a:extLst>
          </p:cNvPr>
          <p:cNvGraphicFramePr/>
          <p:nvPr>
            <p:extLst>
              <p:ext uri="{D42A27DB-BD31-4B8C-83A1-F6EECF244321}">
                <p14:modId xmlns:p14="http://schemas.microsoft.com/office/powerpoint/2010/main" val="3082951214"/>
              </p:ext>
            </p:extLst>
          </p:nvPr>
        </p:nvGraphicFramePr>
        <p:xfrm>
          <a:off x="6610251" y="1291038"/>
          <a:ext cx="4870261" cy="2970456"/>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577A783A-6012-49E8-A3C8-D68B44F7A532}"/>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5963977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29D238-28B7-4B88-B69B-F7B354B4C7B6}"/>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sp>
        <p:nvSpPr>
          <p:cNvPr id="33" name="TextBox 32">
            <a:extLst>
              <a:ext uri="{FF2B5EF4-FFF2-40B4-BE49-F238E27FC236}">
                <a16:creationId xmlns:a16="http://schemas.microsoft.com/office/drawing/2014/main" id="{03DD1082-DB22-4AC3-8D4B-C32BE87948A3}"/>
              </a:ext>
            </a:extLst>
          </p:cNvPr>
          <p:cNvSpPr txBox="1"/>
          <p:nvPr/>
        </p:nvSpPr>
        <p:spPr>
          <a:xfrm>
            <a:off x="681694" y="5446935"/>
            <a:ext cx="1574482" cy="307777"/>
          </a:xfrm>
          <a:prstGeom prst="rect">
            <a:avLst/>
          </a:prstGeom>
          <a:noFill/>
        </p:spPr>
        <p:txBody>
          <a:bodyPr wrap="square" rtlCol="0" anchor="ctr">
            <a:spAutoFit/>
          </a:bodyPr>
          <a:lstStyle/>
          <a:p>
            <a:pPr algn="r" latinLnBrk="1"/>
            <a:r>
              <a:rPr lang="en-US" altLang="ko-KR" sz="1400" b="1" dirty="0">
                <a:solidFill>
                  <a:prstClr val="black">
                    <a:lumMod val="75000"/>
                    <a:lumOff val="25000"/>
                  </a:prstClr>
                </a:solidFill>
                <a:latin typeface="Arial" panose="020B0604020202020204" pitchFamily="34" charset="0"/>
                <a:cs typeface="Arial" panose="020B0604020202020204" pitchFamily="34" charset="0"/>
              </a:rPr>
              <a:t>Content Here</a:t>
            </a:r>
            <a:endParaRPr lang="ko-KR" altLang="en-US" sz="14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AEFC66C9-8785-4178-995C-09EFF24BFEF6}"/>
              </a:ext>
            </a:extLst>
          </p:cNvPr>
          <p:cNvSpPr txBox="1"/>
          <p:nvPr/>
        </p:nvSpPr>
        <p:spPr>
          <a:xfrm>
            <a:off x="86611" y="4632477"/>
            <a:ext cx="2158599" cy="307777"/>
          </a:xfrm>
          <a:prstGeom prst="rect">
            <a:avLst/>
          </a:prstGeom>
          <a:noFill/>
        </p:spPr>
        <p:txBody>
          <a:bodyPr wrap="square" rtlCol="0" anchor="ctr">
            <a:spAutoFit/>
          </a:bodyPr>
          <a:lstStyle/>
          <a:p>
            <a:pPr algn="r" latinLnBrk="1"/>
            <a:r>
              <a:rPr lang="en-US" altLang="ko-KR" sz="1400" b="1" dirty="0">
                <a:solidFill>
                  <a:prstClr val="black">
                    <a:lumMod val="75000"/>
                    <a:lumOff val="25000"/>
                  </a:prstClr>
                </a:solidFill>
                <a:latin typeface="Arial" panose="020B0604020202020204" pitchFamily="34" charset="0"/>
                <a:cs typeface="Arial" panose="020B0604020202020204" pitchFamily="34" charset="0"/>
              </a:rPr>
              <a:t>Your Content  Here</a:t>
            </a:r>
            <a:endParaRPr lang="ko-KR" altLang="en-US" sz="14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0F6002E0-BF20-4814-9D50-807AE535A1E2}"/>
              </a:ext>
            </a:extLst>
          </p:cNvPr>
          <p:cNvSpPr txBox="1"/>
          <p:nvPr/>
        </p:nvSpPr>
        <p:spPr>
          <a:xfrm>
            <a:off x="86610" y="3815023"/>
            <a:ext cx="2158599" cy="307777"/>
          </a:xfrm>
          <a:prstGeom prst="rect">
            <a:avLst/>
          </a:prstGeom>
          <a:noFill/>
        </p:spPr>
        <p:txBody>
          <a:bodyPr wrap="square" rtlCol="0" anchor="ctr">
            <a:spAutoFit/>
          </a:bodyPr>
          <a:lstStyle/>
          <a:p>
            <a:pPr algn="r" latinLnBrk="1"/>
            <a:r>
              <a:rPr lang="en-US" altLang="ko-KR" sz="1400" b="1" dirty="0">
                <a:solidFill>
                  <a:prstClr val="black">
                    <a:lumMod val="75000"/>
                    <a:lumOff val="25000"/>
                  </a:prstClr>
                </a:solidFill>
                <a:latin typeface="Arial" panose="020B0604020202020204" pitchFamily="34" charset="0"/>
                <a:cs typeface="Arial" panose="020B0604020202020204" pitchFamily="34" charset="0"/>
              </a:rPr>
              <a:t>Your Text Here</a:t>
            </a:r>
            <a:endParaRPr lang="ko-KR" altLang="en-US" sz="14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B288457-8530-414A-9F2F-6C92A560D791}"/>
              </a:ext>
            </a:extLst>
          </p:cNvPr>
          <p:cNvSpPr txBox="1"/>
          <p:nvPr/>
        </p:nvSpPr>
        <p:spPr>
          <a:xfrm>
            <a:off x="474950" y="3028075"/>
            <a:ext cx="1792299" cy="307777"/>
          </a:xfrm>
          <a:prstGeom prst="rect">
            <a:avLst/>
          </a:prstGeom>
          <a:noFill/>
        </p:spPr>
        <p:txBody>
          <a:bodyPr wrap="square" rtlCol="0" anchor="ctr">
            <a:spAutoFit/>
          </a:bodyPr>
          <a:lstStyle/>
          <a:p>
            <a:pPr algn="r" latinLnBrk="1"/>
            <a:r>
              <a:rPr lang="en-US" altLang="ko-KR" sz="1400" b="1" dirty="0">
                <a:solidFill>
                  <a:prstClr val="black">
                    <a:lumMod val="75000"/>
                    <a:lumOff val="25000"/>
                  </a:prstClr>
                </a:solidFill>
                <a:latin typeface="Arial" panose="020B0604020202020204" pitchFamily="34" charset="0"/>
                <a:cs typeface="Arial" panose="020B0604020202020204" pitchFamily="34" charset="0"/>
              </a:rPr>
              <a:t>Text Here</a:t>
            </a:r>
            <a:endParaRPr lang="ko-KR" altLang="en-US" sz="1400" b="1" dirty="0">
              <a:solidFill>
                <a:prstClr val="black">
                  <a:lumMod val="75000"/>
                  <a:lumOff val="25000"/>
                </a:prstClr>
              </a:solidFill>
              <a:latin typeface="Arial" panose="020B0604020202020204" pitchFamily="34" charset="0"/>
              <a:cs typeface="Arial" panose="020B0604020202020204" pitchFamily="34" charset="0"/>
            </a:endParaRPr>
          </a:p>
        </p:txBody>
      </p:sp>
      <p:grpSp>
        <p:nvGrpSpPr>
          <p:cNvPr id="58" name="Group 57">
            <a:extLst>
              <a:ext uri="{FF2B5EF4-FFF2-40B4-BE49-F238E27FC236}">
                <a16:creationId xmlns:a16="http://schemas.microsoft.com/office/drawing/2014/main" id="{48958F02-CFF1-49FB-AED0-F81088E26AE3}"/>
              </a:ext>
            </a:extLst>
          </p:cNvPr>
          <p:cNvGrpSpPr/>
          <p:nvPr/>
        </p:nvGrpSpPr>
        <p:grpSpPr>
          <a:xfrm>
            <a:off x="4118619" y="1587598"/>
            <a:ext cx="2831424" cy="923331"/>
            <a:chOff x="2438934" y="1713581"/>
            <a:chExt cx="2831424" cy="923331"/>
          </a:xfrm>
        </p:grpSpPr>
        <p:sp>
          <p:nvSpPr>
            <p:cNvPr id="59" name="TextBox 58">
              <a:extLst>
                <a:ext uri="{FF2B5EF4-FFF2-40B4-BE49-F238E27FC236}">
                  <a16:creationId xmlns:a16="http://schemas.microsoft.com/office/drawing/2014/main" id="{ECBC19B7-0376-47B0-A68C-A74770006101}"/>
                </a:ext>
              </a:extLst>
            </p:cNvPr>
            <p:cNvSpPr txBox="1"/>
            <p:nvPr/>
          </p:nvSpPr>
          <p:spPr>
            <a:xfrm>
              <a:off x="2438934" y="1990581"/>
              <a:ext cx="2831424" cy="646331"/>
            </a:xfrm>
            <a:prstGeom prst="rect">
              <a:avLst/>
            </a:prstGeom>
            <a:noFill/>
          </p:spPr>
          <p:txBody>
            <a:bodyPr wrap="square" rtlCol="0">
              <a:spAutoFit/>
            </a:bodyPr>
            <a:lstStyle/>
            <a:p>
              <a:pPr latinLnBrk="1"/>
              <a:r>
                <a:rPr lang="en-US" altLang="ko-KR" sz="1200" dirty="0">
                  <a:solidFill>
                    <a:prstClr val="black">
                      <a:lumMod val="75000"/>
                      <a:lumOff val="25000"/>
                    </a:prstClr>
                  </a:solidFill>
                  <a:latin typeface="Arial" panose="020B0604020202020204" pitchFamily="34" charset="0"/>
                  <a:cs typeface="Arial" panose="020B0604020202020204" pitchFamily="34" charset="0"/>
                </a:rPr>
                <a:t>You can simply impress your audience and add a unique zing and appeal to your Presentations</a:t>
              </a:r>
              <a:r>
                <a:rPr lang="en-US" altLang="ko-KR" sz="1200" dirty="0">
                  <a:solidFill>
                    <a:prstClr val="black">
                      <a:lumMod val="75000"/>
                      <a:lumOff val="25000"/>
                    </a:prstClr>
                  </a:solidFill>
                  <a:cs typeface="Arial" pitchFamily="34" charset="0"/>
                </a:rPr>
                <a:t>. </a:t>
              </a:r>
            </a:p>
          </p:txBody>
        </p:sp>
        <p:sp>
          <p:nvSpPr>
            <p:cNvPr id="60" name="TextBox 59">
              <a:extLst>
                <a:ext uri="{FF2B5EF4-FFF2-40B4-BE49-F238E27FC236}">
                  <a16:creationId xmlns:a16="http://schemas.microsoft.com/office/drawing/2014/main" id="{D4588CD7-10C8-4EAB-881C-648ADB2E8D9D}"/>
                </a:ext>
              </a:extLst>
            </p:cNvPr>
            <p:cNvSpPr txBox="1"/>
            <p:nvPr/>
          </p:nvSpPr>
          <p:spPr>
            <a:xfrm>
              <a:off x="2438934" y="1713581"/>
              <a:ext cx="2818577" cy="307777"/>
            </a:xfrm>
            <a:prstGeom prst="rect">
              <a:avLst/>
            </a:prstGeom>
            <a:noFill/>
          </p:spPr>
          <p:txBody>
            <a:bodyPr wrap="square" rtlCol="0">
              <a:spAutoFit/>
            </a:bodyPr>
            <a:lstStyle/>
            <a:p>
              <a:pPr latinLnBrk="1"/>
              <a:r>
                <a:rPr lang="en-US" altLang="ko-KR" sz="1400" b="1" dirty="0">
                  <a:solidFill>
                    <a:prstClr val="black">
                      <a:lumMod val="75000"/>
                      <a:lumOff val="25000"/>
                    </a:prstClr>
                  </a:solidFill>
                  <a:latin typeface="Arial" panose="020B0604020202020204" pitchFamily="34" charset="0"/>
                  <a:cs typeface="Arial" panose="020B0604020202020204" pitchFamily="34" charset="0"/>
                </a:rPr>
                <a:t>Your Text  Here</a:t>
              </a:r>
              <a:endParaRPr lang="ko-KR" altLang="en-US" sz="1400" b="1" dirty="0">
                <a:solidFill>
                  <a:prstClr val="black">
                    <a:lumMod val="75000"/>
                    <a:lumOff val="25000"/>
                  </a:prstClr>
                </a:solidFill>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94DF9ABC-F6C9-4D7B-AD24-8185DB6032D9}"/>
              </a:ext>
            </a:extLst>
          </p:cNvPr>
          <p:cNvGrpSpPr/>
          <p:nvPr/>
        </p:nvGrpSpPr>
        <p:grpSpPr>
          <a:xfrm>
            <a:off x="7088479" y="2848123"/>
            <a:ext cx="4667799" cy="3081442"/>
            <a:chOff x="626278" y="1419622"/>
            <a:chExt cx="7812251" cy="2193393"/>
          </a:xfrm>
          <a:solidFill>
            <a:sysClr val="window" lastClr="FFFFFF">
              <a:lumMod val="85000"/>
            </a:sysClr>
          </a:solidFill>
        </p:grpSpPr>
        <p:sp>
          <p:nvSpPr>
            <p:cNvPr id="62" name="Rectangle 61">
              <a:extLst>
                <a:ext uri="{FF2B5EF4-FFF2-40B4-BE49-F238E27FC236}">
                  <a16:creationId xmlns:a16="http://schemas.microsoft.com/office/drawing/2014/main" id="{634FB6D2-2029-4CD3-AD2F-E89803219EB8}"/>
                </a:ext>
              </a:extLst>
            </p:cNvPr>
            <p:cNvSpPr/>
            <p:nvPr/>
          </p:nvSpPr>
          <p:spPr>
            <a:xfrm>
              <a:off x="626278" y="1419622"/>
              <a:ext cx="7812251" cy="468000"/>
            </a:xfrm>
            <a:prstGeom prst="rect">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63" name="Rectangle 62">
              <a:extLst>
                <a:ext uri="{FF2B5EF4-FFF2-40B4-BE49-F238E27FC236}">
                  <a16:creationId xmlns:a16="http://schemas.microsoft.com/office/drawing/2014/main" id="{ECF37ED8-0487-4061-BCE6-4A570E6F9ABC}"/>
                </a:ext>
              </a:extLst>
            </p:cNvPr>
            <p:cNvSpPr/>
            <p:nvPr/>
          </p:nvSpPr>
          <p:spPr>
            <a:xfrm>
              <a:off x="626278" y="1994753"/>
              <a:ext cx="7812251" cy="468000"/>
            </a:xfrm>
            <a:prstGeom prst="rect">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64" name="Rectangle 63">
              <a:extLst>
                <a:ext uri="{FF2B5EF4-FFF2-40B4-BE49-F238E27FC236}">
                  <a16:creationId xmlns:a16="http://schemas.microsoft.com/office/drawing/2014/main" id="{B7DBE785-9FCB-4B4E-ADE1-BDA4369E6C13}"/>
                </a:ext>
              </a:extLst>
            </p:cNvPr>
            <p:cNvSpPr/>
            <p:nvPr/>
          </p:nvSpPr>
          <p:spPr>
            <a:xfrm>
              <a:off x="626278" y="2569884"/>
              <a:ext cx="7812251" cy="468000"/>
            </a:xfrm>
            <a:prstGeom prst="rect">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65" name="Rectangle 64">
              <a:extLst>
                <a:ext uri="{FF2B5EF4-FFF2-40B4-BE49-F238E27FC236}">
                  <a16:creationId xmlns:a16="http://schemas.microsoft.com/office/drawing/2014/main" id="{32BB710A-AD91-4B4A-825B-4B1CF0F50C12}"/>
                </a:ext>
              </a:extLst>
            </p:cNvPr>
            <p:cNvSpPr/>
            <p:nvPr/>
          </p:nvSpPr>
          <p:spPr>
            <a:xfrm>
              <a:off x="626278" y="3145015"/>
              <a:ext cx="7812251" cy="468000"/>
            </a:xfrm>
            <a:prstGeom prst="rect">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grpSp>
      <p:graphicFrame>
        <p:nvGraphicFramePr>
          <p:cNvPr id="66" name="Chart 65">
            <a:extLst>
              <a:ext uri="{FF2B5EF4-FFF2-40B4-BE49-F238E27FC236}">
                <a16:creationId xmlns:a16="http://schemas.microsoft.com/office/drawing/2014/main" id="{2D1D0885-675E-44E4-93C7-B5748EFE372B}"/>
              </a:ext>
            </a:extLst>
          </p:cNvPr>
          <p:cNvGraphicFramePr/>
          <p:nvPr>
            <p:extLst>
              <p:ext uri="{D42A27DB-BD31-4B8C-83A1-F6EECF244321}">
                <p14:modId xmlns:p14="http://schemas.microsoft.com/office/powerpoint/2010/main" val="2033844147"/>
              </p:ext>
            </p:extLst>
          </p:nvPr>
        </p:nvGraphicFramePr>
        <p:xfrm>
          <a:off x="7058490" y="2661435"/>
          <a:ext cx="4589341" cy="3454818"/>
        </p:xfrm>
        <a:graphic>
          <a:graphicData uri="http://schemas.openxmlformats.org/drawingml/2006/chart">
            <c:chart xmlns:c="http://schemas.openxmlformats.org/drawingml/2006/chart" xmlns:r="http://schemas.openxmlformats.org/officeDocument/2006/relationships" r:id="rId2"/>
          </a:graphicData>
        </a:graphic>
      </p:graphicFrame>
      <p:sp>
        <p:nvSpPr>
          <p:cNvPr id="67" name="TextBox 14">
            <a:extLst>
              <a:ext uri="{FF2B5EF4-FFF2-40B4-BE49-F238E27FC236}">
                <a16:creationId xmlns:a16="http://schemas.microsoft.com/office/drawing/2014/main" id="{90D92017-33BF-4275-9D8E-FBB7F9C8EFB4}"/>
              </a:ext>
            </a:extLst>
          </p:cNvPr>
          <p:cNvSpPr txBox="1"/>
          <p:nvPr/>
        </p:nvSpPr>
        <p:spPr>
          <a:xfrm>
            <a:off x="9200399" y="3012687"/>
            <a:ext cx="1043347"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latinLnBrk="1"/>
            <a:r>
              <a:rPr lang="en-US" altLang="ko-KR" sz="1600" b="1" dirty="0">
                <a:solidFill>
                  <a:prstClr val="black">
                    <a:lumMod val="75000"/>
                    <a:lumOff val="25000"/>
                  </a:prstClr>
                </a:solidFill>
                <a:latin typeface="Arial" panose="020B0604020202020204" pitchFamily="34" charset="0"/>
                <a:cs typeface="Arial" panose="020B0604020202020204" pitchFamily="34" charset="0"/>
              </a:rPr>
              <a:t>50%</a:t>
            </a:r>
            <a:endParaRPr lang="ko-KR" altLang="en-US" sz="16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68" name="TextBox 14">
            <a:extLst>
              <a:ext uri="{FF2B5EF4-FFF2-40B4-BE49-F238E27FC236}">
                <a16:creationId xmlns:a16="http://schemas.microsoft.com/office/drawing/2014/main" id="{AB64AF9B-372B-4542-86FD-8B94089900AC}"/>
              </a:ext>
            </a:extLst>
          </p:cNvPr>
          <p:cNvSpPr txBox="1"/>
          <p:nvPr/>
        </p:nvSpPr>
        <p:spPr>
          <a:xfrm>
            <a:off x="9174345" y="4617089"/>
            <a:ext cx="1106459"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latinLnBrk="1"/>
            <a:r>
              <a:rPr lang="en-US" altLang="ko-KR" sz="1600" b="1" dirty="0">
                <a:solidFill>
                  <a:prstClr val="black">
                    <a:lumMod val="75000"/>
                    <a:lumOff val="25000"/>
                  </a:prstClr>
                </a:solidFill>
                <a:latin typeface="Arial" panose="020B0604020202020204" pitchFamily="34" charset="0"/>
                <a:cs typeface="Arial" panose="020B0604020202020204" pitchFamily="34" charset="0"/>
              </a:rPr>
              <a:t>50%</a:t>
            </a:r>
            <a:endParaRPr lang="ko-KR" altLang="en-US" sz="16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69" name="TextBox 14">
            <a:extLst>
              <a:ext uri="{FF2B5EF4-FFF2-40B4-BE49-F238E27FC236}">
                <a16:creationId xmlns:a16="http://schemas.microsoft.com/office/drawing/2014/main" id="{22041F94-9B00-4D6D-838B-7D6E7A4BFFB0}"/>
              </a:ext>
            </a:extLst>
          </p:cNvPr>
          <p:cNvSpPr txBox="1"/>
          <p:nvPr/>
        </p:nvSpPr>
        <p:spPr>
          <a:xfrm>
            <a:off x="9138335" y="5431547"/>
            <a:ext cx="1193699"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latinLnBrk="1"/>
            <a:r>
              <a:rPr lang="en-US" altLang="ko-KR" sz="1600" b="1" dirty="0">
                <a:solidFill>
                  <a:prstClr val="black">
                    <a:lumMod val="75000"/>
                    <a:lumOff val="25000"/>
                  </a:prstClr>
                </a:solidFill>
                <a:latin typeface="Arial" panose="020B0604020202020204" pitchFamily="34" charset="0"/>
                <a:cs typeface="Arial" panose="020B0604020202020204" pitchFamily="34" charset="0"/>
              </a:rPr>
              <a:t>45%</a:t>
            </a:r>
            <a:endParaRPr lang="ko-KR" altLang="en-US" sz="16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70" name="TextBox 14">
            <a:extLst>
              <a:ext uri="{FF2B5EF4-FFF2-40B4-BE49-F238E27FC236}">
                <a16:creationId xmlns:a16="http://schemas.microsoft.com/office/drawing/2014/main" id="{06F5C967-9524-431C-9DDC-AFF3FE00D889}"/>
              </a:ext>
            </a:extLst>
          </p:cNvPr>
          <p:cNvSpPr txBox="1"/>
          <p:nvPr/>
        </p:nvSpPr>
        <p:spPr>
          <a:xfrm>
            <a:off x="9725973" y="3819900"/>
            <a:ext cx="1137101"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latinLnBrk="1"/>
            <a:r>
              <a:rPr lang="en-US" altLang="ko-KR" sz="1600" b="1" dirty="0">
                <a:solidFill>
                  <a:prstClr val="black">
                    <a:lumMod val="75000"/>
                    <a:lumOff val="25000"/>
                  </a:prstClr>
                </a:solidFill>
                <a:latin typeface="Arial" panose="020B0604020202020204" pitchFamily="34" charset="0"/>
                <a:cs typeface="Arial" panose="020B0604020202020204" pitchFamily="34" charset="0"/>
              </a:rPr>
              <a:t>65%</a:t>
            </a:r>
            <a:endParaRPr lang="ko-KR" altLang="en-US" sz="1600" b="1" dirty="0">
              <a:solidFill>
                <a:prstClr val="black">
                  <a:lumMod val="75000"/>
                  <a:lumOff val="25000"/>
                </a:prstClr>
              </a:solidFill>
              <a:latin typeface="Arial" panose="020B0604020202020204"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8A881AE3-A9DF-4C58-AAF3-9BA0E80E4D24}"/>
              </a:ext>
            </a:extLst>
          </p:cNvPr>
          <p:cNvGrpSpPr/>
          <p:nvPr/>
        </p:nvGrpSpPr>
        <p:grpSpPr>
          <a:xfrm>
            <a:off x="2282244" y="2848123"/>
            <a:ext cx="4667799" cy="3081442"/>
            <a:chOff x="626278" y="1419622"/>
            <a:chExt cx="7812251" cy="2193393"/>
          </a:xfrm>
          <a:solidFill>
            <a:sysClr val="window" lastClr="FFFFFF">
              <a:lumMod val="85000"/>
            </a:sysClr>
          </a:solidFill>
        </p:grpSpPr>
        <p:sp>
          <p:nvSpPr>
            <p:cNvPr id="82" name="Rectangle 81">
              <a:extLst>
                <a:ext uri="{FF2B5EF4-FFF2-40B4-BE49-F238E27FC236}">
                  <a16:creationId xmlns:a16="http://schemas.microsoft.com/office/drawing/2014/main" id="{54CB614F-34DE-4C22-A921-1F26F52F0CEC}"/>
                </a:ext>
              </a:extLst>
            </p:cNvPr>
            <p:cNvSpPr/>
            <p:nvPr/>
          </p:nvSpPr>
          <p:spPr>
            <a:xfrm>
              <a:off x="626278" y="1419622"/>
              <a:ext cx="7812251" cy="468000"/>
            </a:xfrm>
            <a:prstGeom prst="rect">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83" name="Rectangle 82">
              <a:extLst>
                <a:ext uri="{FF2B5EF4-FFF2-40B4-BE49-F238E27FC236}">
                  <a16:creationId xmlns:a16="http://schemas.microsoft.com/office/drawing/2014/main" id="{65E8A8EA-CC60-45B2-B50F-3DA9F885C5C0}"/>
                </a:ext>
              </a:extLst>
            </p:cNvPr>
            <p:cNvSpPr/>
            <p:nvPr/>
          </p:nvSpPr>
          <p:spPr>
            <a:xfrm>
              <a:off x="626278" y="1994753"/>
              <a:ext cx="7812251" cy="468000"/>
            </a:xfrm>
            <a:prstGeom prst="rect">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84" name="Rectangle 83">
              <a:extLst>
                <a:ext uri="{FF2B5EF4-FFF2-40B4-BE49-F238E27FC236}">
                  <a16:creationId xmlns:a16="http://schemas.microsoft.com/office/drawing/2014/main" id="{EA9A088C-38A3-4D35-A3F0-913AF19A6D5B}"/>
                </a:ext>
              </a:extLst>
            </p:cNvPr>
            <p:cNvSpPr/>
            <p:nvPr/>
          </p:nvSpPr>
          <p:spPr>
            <a:xfrm>
              <a:off x="626278" y="2569884"/>
              <a:ext cx="7812251" cy="468000"/>
            </a:xfrm>
            <a:prstGeom prst="rect">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85" name="Rectangle 84">
              <a:extLst>
                <a:ext uri="{FF2B5EF4-FFF2-40B4-BE49-F238E27FC236}">
                  <a16:creationId xmlns:a16="http://schemas.microsoft.com/office/drawing/2014/main" id="{42A8C716-FABA-4E0E-896A-22F0BB1DFADE}"/>
                </a:ext>
              </a:extLst>
            </p:cNvPr>
            <p:cNvSpPr/>
            <p:nvPr/>
          </p:nvSpPr>
          <p:spPr>
            <a:xfrm>
              <a:off x="626278" y="3145015"/>
              <a:ext cx="7812251" cy="468000"/>
            </a:xfrm>
            <a:prstGeom prst="rect">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grpSp>
      <p:graphicFrame>
        <p:nvGraphicFramePr>
          <p:cNvPr id="86" name="Chart 85">
            <a:extLst>
              <a:ext uri="{FF2B5EF4-FFF2-40B4-BE49-F238E27FC236}">
                <a16:creationId xmlns:a16="http://schemas.microsoft.com/office/drawing/2014/main" id="{DAE1EDCB-47D6-4C2A-81D6-170D82BC389C}"/>
              </a:ext>
            </a:extLst>
          </p:cNvPr>
          <p:cNvGraphicFramePr/>
          <p:nvPr>
            <p:extLst>
              <p:ext uri="{D42A27DB-BD31-4B8C-83A1-F6EECF244321}">
                <p14:modId xmlns:p14="http://schemas.microsoft.com/office/powerpoint/2010/main" val="2497976026"/>
              </p:ext>
            </p:extLst>
          </p:nvPr>
        </p:nvGraphicFramePr>
        <p:xfrm>
          <a:off x="2252255" y="2661435"/>
          <a:ext cx="4589341" cy="3454818"/>
        </p:xfrm>
        <a:graphic>
          <a:graphicData uri="http://schemas.openxmlformats.org/drawingml/2006/chart">
            <c:chart xmlns:c="http://schemas.openxmlformats.org/drawingml/2006/chart" xmlns:r="http://schemas.openxmlformats.org/officeDocument/2006/relationships" r:id="rId3"/>
          </a:graphicData>
        </a:graphic>
      </p:graphicFrame>
      <p:sp>
        <p:nvSpPr>
          <p:cNvPr id="87" name="TextBox 14">
            <a:extLst>
              <a:ext uri="{FF2B5EF4-FFF2-40B4-BE49-F238E27FC236}">
                <a16:creationId xmlns:a16="http://schemas.microsoft.com/office/drawing/2014/main" id="{EA3B6D08-11EB-4CA3-8998-EB0855785EF0}"/>
              </a:ext>
            </a:extLst>
          </p:cNvPr>
          <p:cNvSpPr txBox="1"/>
          <p:nvPr/>
        </p:nvSpPr>
        <p:spPr>
          <a:xfrm>
            <a:off x="4394164" y="3012687"/>
            <a:ext cx="1043347"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latinLnBrk="1"/>
            <a:r>
              <a:rPr lang="en-US" altLang="ko-KR" sz="1600" b="1" dirty="0">
                <a:solidFill>
                  <a:prstClr val="black">
                    <a:lumMod val="75000"/>
                    <a:lumOff val="25000"/>
                  </a:prstClr>
                </a:solidFill>
                <a:latin typeface="Arial" panose="020B0604020202020204" pitchFamily="34" charset="0"/>
                <a:cs typeface="Arial" panose="020B0604020202020204" pitchFamily="34" charset="0"/>
              </a:rPr>
              <a:t>50%</a:t>
            </a:r>
            <a:endParaRPr lang="ko-KR" altLang="en-US" sz="16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88" name="TextBox 14">
            <a:extLst>
              <a:ext uri="{FF2B5EF4-FFF2-40B4-BE49-F238E27FC236}">
                <a16:creationId xmlns:a16="http://schemas.microsoft.com/office/drawing/2014/main" id="{1BCA9A83-513E-4541-9A26-DED4BB5A4E98}"/>
              </a:ext>
            </a:extLst>
          </p:cNvPr>
          <p:cNvSpPr txBox="1"/>
          <p:nvPr/>
        </p:nvSpPr>
        <p:spPr>
          <a:xfrm>
            <a:off x="4368110" y="4617089"/>
            <a:ext cx="1106459"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latinLnBrk="1"/>
            <a:r>
              <a:rPr lang="en-US" altLang="ko-KR" sz="1600" b="1" dirty="0">
                <a:solidFill>
                  <a:prstClr val="black">
                    <a:lumMod val="75000"/>
                    <a:lumOff val="25000"/>
                  </a:prstClr>
                </a:solidFill>
                <a:latin typeface="Arial" panose="020B0604020202020204" pitchFamily="34" charset="0"/>
                <a:cs typeface="Arial" panose="020B0604020202020204" pitchFamily="34" charset="0"/>
              </a:rPr>
              <a:t>50%</a:t>
            </a:r>
            <a:endParaRPr lang="ko-KR" altLang="en-US" sz="16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89" name="TextBox 14">
            <a:extLst>
              <a:ext uri="{FF2B5EF4-FFF2-40B4-BE49-F238E27FC236}">
                <a16:creationId xmlns:a16="http://schemas.microsoft.com/office/drawing/2014/main" id="{6DDE2358-CF9C-458C-A4D6-212ADD5A6D21}"/>
              </a:ext>
            </a:extLst>
          </p:cNvPr>
          <p:cNvSpPr txBox="1"/>
          <p:nvPr/>
        </p:nvSpPr>
        <p:spPr>
          <a:xfrm>
            <a:off x="4332100" y="5431547"/>
            <a:ext cx="1193699"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latinLnBrk="1"/>
            <a:r>
              <a:rPr lang="en-US" altLang="ko-KR" sz="1600" b="1" dirty="0">
                <a:solidFill>
                  <a:prstClr val="black">
                    <a:lumMod val="75000"/>
                    <a:lumOff val="25000"/>
                  </a:prstClr>
                </a:solidFill>
                <a:latin typeface="Arial" panose="020B0604020202020204" pitchFamily="34" charset="0"/>
                <a:cs typeface="Arial" panose="020B0604020202020204" pitchFamily="34" charset="0"/>
              </a:rPr>
              <a:t>45%</a:t>
            </a:r>
            <a:endParaRPr lang="ko-KR" altLang="en-US" sz="16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90" name="TextBox 14">
            <a:extLst>
              <a:ext uri="{FF2B5EF4-FFF2-40B4-BE49-F238E27FC236}">
                <a16:creationId xmlns:a16="http://schemas.microsoft.com/office/drawing/2014/main" id="{6661B195-CA3C-4854-B0A3-88847F274D1B}"/>
              </a:ext>
            </a:extLst>
          </p:cNvPr>
          <p:cNvSpPr txBox="1"/>
          <p:nvPr/>
        </p:nvSpPr>
        <p:spPr>
          <a:xfrm>
            <a:off x="4919738" y="3819900"/>
            <a:ext cx="1137101"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latinLnBrk="1"/>
            <a:r>
              <a:rPr lang="en-US" altLang="ko-KR" sz="1600" b="1" dirty="0">
                <a:solidFill>
                  <a:prstClr val="black">
                    <a:lumMod val="75000"/>
                    <a:lumOff val="25000"/>
                  </a:prstClr>
                </a:solidFill>
                <a:latin typeface="Arial" panose="020B0604020202020204" pitchFamily="34" charset="0"/>
                <a:cs typeface="Arial" panose="020B0604020202020204" pitchFamily="34" charset="0"/>
              </a:rPr>
              <a:t>65%</a:t>
            </a:r>
            <a:endParaRPr lang="ko-KR" altLang="en-US" sz="1600" b="1" dirty="0">
              <a:solidFill>
                <a:prstClr val="black">
                  <a:lumMod val="75000"/>
                  <a:lumOff val="25000"/>
                </a:prstClr>
              </a:solidFill>
              <a:latin typeface="Arial" panose="020B0604020202020204" pitchFamily="34" charset="0"/>
              <a:cs typeface="Arial" panose="020B0604020202020204" pitchFamily="34" charset="0"/>
            </a:endParaRPr>
          </a:p>
        </p:txBody>
      </p:sp>
      <p:grpSp>
        <p:nvGrpSpPr>
          <p:cNvPr id="91" name="Group 90">
            <a:extLst>
              <a:ext uri="{FF2B5EF4-FFF2-40B4-BE49-F238E27FC236}">
                <a16:creationId xmlns:a16="http://schemas.microsoft.com/office/drawing/2014/main" id="{BB8F20EB-B87A-412C-9C28-E4B1BB17F1EC}"/>
              </a:ext>
            </a:extLst>
          </p:cNvPr>
          <p:cNvGrpSpPr/>
          <p:nvPr/>
        </p:nvGrpSpPr>
        <p:grpSpPr>
          <a:xfrm>
            <a:off x="9017676" y="1708224"/>
            <a:ext cx="2831424" cy="923331"/>
            <a:chOff x="2438934" y="1713581"/>
            <a:chExt cx="2831424" cy="923331"/>
          </a:xfrm>
        </p:grpSpPr>
        <p:sp>
          <p:nvSpPr>
            <p:cNvPr id="92" name="TextBox 91">
              <a:extLst>
                <a:ext uri="{FF2B5EF4-FFF2-40B4-BE49-F238E27FC236}">
                  <a16:creationId xmlns:a16="http://schemas.microsoft.com/office/drawing/2014/main" id="{4DEF7EE9-A387-4284-A17F-95568C53E936}"/>
                </a:ext>
              </a:extLst>
            </p:cNvPr>
            <p:cNvSpPr txBox="1"/>
            <p:nvPr/>
          </p:nvSpPr>
          <p:spPr>
            <a:xfrm>
              <a:off x="2438934" y="1990581"/>
              <a:ext cx="2831424" cy="646331"/>
            </a:xfrm>
            <a:prstGeom prst="rect">
              <a:avLst/>
            </a:prstGeom>
            <a:noFill/>
          </p:spPr>
          <p:txBody>
            <a:bodyPr wrap="square" rtlCol="0">
              <a:spAutoFit/>
            </a:bodyPr>
            <a:lstStyle/>
            <a:p>
              <a:pPr latinLnBrk="1"/>
              <a:r>
                <a:rPr lang="en-US" altLang="ko-KR" sz="1200" dirty="0">
                  <a:solidFill>
                    <a:prstClr val="black">
                      <a:lumMod val="75000"/>
                      <a:lumOff val="25000"/>
                    </a:prstClr>
                  </a:solidFill>
                  <a:latin typeface="Arial" panose="020B0604020202020204" pitchFamily="34" charset="0"/>
                  <a:cs typeface="Arial" panose="020B0604020202020204" pitchFamily="34" charset="0"/>
                </a:rPr>
                <a:t>You can simply impress your audience and add a unique zing and appeal to your Presentations</a:t>
              </a:r>
              <a:r>
                <a:rPr lang="en-US" altLang="ko-KR" sz="1200" dirty="0">
                  <a:solidFill>
                    <a:prstClr val="black">
                      <a:lumMod val="75000"/>
                      <a:lumOff val="25000"/>
                    </a:prstClr>
                  </a:solidFill>
                  <a:cs typeface="Arial" pitchFamily="34" charset="0"/>
                </a:rPr>
                <a:t>. </a:t>
              </a:r>
            </a:p>
          </p:txBody>
        </p:sp>
        <p:sp>
          <p:nvSpPr>
            <p:cNvPr id="93" name="TextBox 92">
              <a:extLst>
                <a:ext uri="{FF2B5EF4-FFF2-40B4-BE49-F238E27FC236}">
                  <a16:creationId xmlns:a16="http://schemas.microsoft.com/office/drawing/2014/main" id="{1B0B7F96-B7C4-4349-BC22-4F9EB03E546A}"/>
                </a:ext>
              </a:extLst>
            </p:cNvPr>
            <p:cNvSpPr txBox="1"/>
            <p:nvPr/>
          </p:nvSpPr>
          <p:spPr>
            <a:xfrm>
              <a:off x="2438934" y="1713581"/>
              <a:ext cx="2818577" cy="307777"/>
            </a:xfrm>
            <a:prstGeom prst="rect">
              <a:avLst/>
            </a:prstGeom>
            <a:noFill/>
          </p:spPr>
          <p:txBody>
            <a:bodyPr wrap="square" rtlCol="0">
              <a:spAutoFit/>
            </a:bodyPr>
            <a:lstStyle/>
            <a:p>
              <a:pPr latinLnBrk="1"/>
              <a:r>
                <a:rPr lang="en-US" altLang="ko-KR" sz="1400" b="1" dirty="0">
                  <a:solidFill>
                    <a:prstClr val="black">
                      <a:lumMod val="75000"/>
                      <a:lumOff val="25000"/>
                    </a:prstClr>
                  </a:solidFill>
                  <a:latin typeface="Arial" panose="020B0604020202020204" pitchFamily="34" charset="0"/>
                  <a:cs typeface="Arial" panose="020B0604020202020204" pitchFamily="34" charset="0"/>
                </a:rPr>
                <a:t>Your Text  Here</a:t>
              </a:r>
              <a:endParaRPr lang="ko-KR" altLang="en-US" sz="1400" b="1" dirty="0">
                <a:solidFill>
                  <a:prstClr val="black">
                    <a:lumMod val="75000"/>
                    <a:lumOff val="25000"/>
                  </a:prstClr>
                </a:solidFill>
                <a:latin typeface="Arial" panose="020B0604020202020204" pitchFamily="34" charset="0"/>
                <a:cs typeface="Arial" panose="020B0604020202020204" pitchFamily="34" charset="0"/>
              </a:endParaRPr>
            </a:p>
          </p:txBody>
        </p:sp>
      </p:grpSp>
      <p:sp>
        <p:nvSpPr>
          <p:cNvPr id="94" name="Rectangle 93">
            <a:extLst>
              <a:ext uri="{FF2B5EF4-FFF2-40B4-BE49-F238E27FC236}">
                <a16:creationId xmlns:a16="http://schemas.microsoft.com/office/drawing/2014/main" id="{06946EFF-6ED8-4139-A2D7-CC9688D8CF45}"/>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2247323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50516-20C6-4249-A4B2-98146FFB919C}"/>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grpSp>
        <p:nvGrpSpPr>
          <p:cNvPr id="115" name="Group 114">
            <a:extLst>
              <a:ext uri="{FF2B5EF4-FFF2-40B4-BE49-F238E27FC236}">
                <a16:creationId xmlns:a16="http://schemas.microsoft.com/office/drawing/2014/main" id="{C3E7A004-202D-4A49-9633-5464A6783352}"/>
              </a:ext>
            </a:extLst>
          </p:cNvPr>
          <p:cNvGrpSpPr/>
          <p:nvPr/>
        </p:nvGrpSpPr>
        <p:grpSpPr>
          <a:xfrm>
            <a:off x="3562611" y="2956631"/>
            <a:ext cx="1663685" cy="2350041"/>
            <a:chOff x="3298174" y="2956631"/>
            <a:chExt cx="1663685" cy="2350041"/>
          </a:xfrm>
        </p:grpSpPr>
        <p:grpSp>
          <p:nvGrpSpPr>
            <p:cNvPr id="116" name="Group 115">
              <a:extLst>
                <a:ext uri="{FF2B5EF4-FFF2-40B4-BE49-F238E27FC236}">
                  <a16:creationId xmlns:a16="http://schemas.microsoft.com/office/drawing/2014/main" id="{D0617060-6FAC-4BA1-ADEF-0A339B3F69D7}"/>
                </a:ext>
              </a:extLst>
            </p:cNvPr>
            <p:cNvGrpSpPr/>
            <p:nvPr/>
          </p:nvGrpSpPr>
          <p:grpSpPr>
            <a:xfrm>
              <a:off x="3298174" y="3817182"/>
              <a:ext cx="1663684" cy="752402"/>
              <a:chOff x="993775" y="3667126"/>
              <a:chExt cx="2327275" cy="1052513"/>
            </a:xfrm>
          </p:grpSpPr>
          <p:sp>
            <p:nvSpPr>
              <p:cNvPr id="131" name="Freeform 5">
                <a:extLst>
                  <a:ext uri="{FF2B5EF4-FFF2-40B4-BE49-F238E27FC236}">
                    <a16:creationId xmlns:a16="http://schemas.microsoft.com/office/drawing/2014/main" id="{D7B56814-8E86-4277-A21E-A8C93357EF62}"/>
                  </a:ext>
                </a:extLst>
              </p:cNvPr>
              <p:cNvSpPr>
                <a:spLocks/>
              </p:cNvSpPr>
              <p:nvPr/>
            </p:nvSpPr>
            <p:spPr bwMode="auto">
              <a:xfrm>
                <a:off x="993775" y="3975101"/>
                <a:ext cx="2327275" cy="744538"/>
              </a:xfrm>
              <a:custGeom>
                <a:avLst/>
                <a:gdLst>
                  <a:gd name="T0" fmla="*/ 780 w 780"/>
                  <a:gd name="T1" fmla="*/ 0 h 249"/>
                  <a:gd name="T2" fmla="*/ 780 w 780"/>
                  <a:gd name="T3" fmla="*/ 145 h 249"/>
                  <a:gd name="T4" fmla="*/ 390 w 780"/>
                  <a:gd name="T5" fmla="*/ 249 h 249"/>
                  <a:gd name="T6" fmla="*/ 0 w 780"/>
                  <a:gd name="T7" fmla="*/ 145 h 249"/>
                  <a:gd name="T8" fmla="*/ 0 w 780"/>
                  <a:gd name="T9" fmla="*/ 0 h 249"/>
                  <a:gd name="T10" fmla="*/ 780 w 780"/>
                  <a:gd name="T11" fmla="*/ 0 h 249"/>
                </a:gdLst>
                <a:ahLst/>
                <a:cxnLst>
                  <a:cxn ang="0">
                    <a:pos x="T0" y="T1"/>
                  </a:cxn>
                  <a:cxn ang="0">
                    <a:pos x="T2" y="T3"/>
                  </a:cxn>
                  <a:cxn ang="0">
                    <a:pos x="T4" y="T5"/>
                  </a:cxn>
                  <a:cxn ang="0">
                    <a:pos x="T6" y="T7"/>
                  </a:cxn>
                  <a:cxn ang="0">
                    <a:pos x="T8" y="T9"/>
                  </a:cxn>
                  <a:cxn ang="0">
                    <a:pos x="T10" y="T11"/>
                  </a:cxn>
                </a:cxnLst>
                <a:rect l="0" t="0" r="r" b="b"/>
                <a:pathLst>
                  <a:path w="780" h="249">
                    <a:moveTo>
                      <a:pt x="780" y="0"/>
                    </a:moveTo>
                    <a:cubicBezTo>
                      <a:pt x="780" y="145"/>
                      <a:pt x="780" y="145"/>
                      <a:pt x="780" y="145"/>
                    </a:cubicBezTo>
                    <a:cubicBezTo>
                      <a:pt x="780" y="203"/>
                      <a:pt x="605" y="249"/>
                      <a:pt x="390" y="249"/>
                    </a:cubicBezTo>
                    <a:cubicBezTo>
                      <a:pt x="175" y="249"/>
                      <a:pt x="0" y="203"/>
                      <a:pt x="0" y="145"/>
                    </a:cubicBezTo>
                    <a:cubicBezTo>
                      <a:pt x="0" y="0"/>
                      <a:pt x="0" y="0"/>
                      <a:pt x="0" y="0"/>
                    </a:cubicBezTo>
                    <a:lnTo>
                      <a:pt x="780"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32" name="Oval 6">
                <a:extLst>
                  <a:ext uri="{FF2B5EF4-FFF2-40B4-BE49-F238E27FC236}">
                    <a16:creationId xmlns:a16="http://schemas.microsoft.com/office/drawing/2014/main" id="{F96F56F1-C85D-4285-A9EE-0F0C683184DA}"/>
                  </a:ext>
                </a:extLst>
              </p:cNvPr>
              <p:cNvSpPr>
                <a:spLocks noChangeArrowheads="1"/>
              </p:cNvSpPr>
              <p:nvPr/>
            </p:nvSpPr>
            <p:spPr bwMode="auto">
              <a:xfrm>
                <a:off x="993775" y="3667126"/>
                <a:ext cx="2327275" cy="619125"/>
              </a:xfrm>
              <a:prstGeom prst="ellipse">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grpSp>
        <p:sp>
          <p:nvSpPr>
            <p:cNvPr id="129" name="Oval 11">
              <a:extLst>
                <a:ext uri="{FF2B5EF4-FFF2-40B4-BE49-F238E27FC236}">
                  <a16:creationId xmlns:a16="http://schemas.microsoft.com/office/drawing/2014/main" id="{123FA1E0-0595-446C-9B33-2AEA09883322}"/>
                </a:ext>
              </a:extLst>
            </p:cNvPr>
            <p:cNvSpPr>
              <a:spLocks noChangeArrowheads="1"/>
            </p:cNvSpPr>
            <p:nvPr/>
          </p:nvSpPr>
          <p:spPr bwMode="auto">
            <a:xfrm>
              <a:off x="3641024" y="2956631"/>
              <a:ext cx="979488" cy="977900"/>
            </a:xfrm>
            <a:prstGeom prst="ellipse">
              <a:avLst/>
            </a:pr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18" name="Oval 117">
              <a:extLst>
                <a:ext uri="{FF2B5EF4-FFF2-40B4-BE49-F238E27FC236}">
                  <a16:creationId xmlns:a16="http://schemas.microsoft.com/office/drawing/2014/main" id="{F7E84F16-C4A1-427C-83EF-C3552F190827}"/>
                </a:ext>
              </a:extLst>
            </p:cNvPr>
            <p:cNvSpPr/>
            <p:nvPr/>
          </p:nvSpPr>
          <p:spPr>
            <a:xfrm>
              <a:off x="3967357" y="4003530"/>
              <a:ext cx="325318" cy="45720"/>
            </a:xfrm>
            <a:prstGeom prst="ellipse">
              <a:avLst/>
            </a:prstGeom>
            <a:solidFill>
              <a:srgbClr val="1E1918">
                <a:alpha val="3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19" name="TextBox 118">
              <a:extLst>
                <a:ext uri="{FF2B5EF4-FFF2-40B4-BE49-F238E27FC236}">
                  <a16:creationId xmlns:a16="http://schemas.microsoft.com/office/drawing/2014/main" id="{32D461C7-B2EE-480D-B74C-A31D49979DD5}"/>
                </a:ext>
              </a:extLst>
            </p:cNvPr>
            <p:cNvSpPr txBox="1"/>
            <p:nvPr/>
          </p:nvSpPr>
          <p:spPr>
            <a:xfrm>
              <a:off x="3801327" y="4303462"/>
              <a:ext cx="637995" cy="276999"/>
            </a:xfrm>
            <a:prstGeom prst="rect">
              <a:avLst/>
            </a:prstGeom>
            <a:noFill/>
          </p:spPr>
          <p:txBody>
            <a:bodyPr wrap="none" lIns="0" tIns="0" rIns="0" bIns="0" rtlCol="0">
              <a:spAutoFit/>
            </a:bodyPr>
            <a:lstStyle/>
            <a:p>
              <a:pPr lvl="0" algn="ctr">
                <a:defRPr/>
              </a:pPr>
              <a:r>
                <a:rPr lang="th-TH" sz="1800" b="1" kern="0" dirty="0">
                  <a:solidFill>
                    <a:prstClr val="white"/>
                  </a:solidFill>
                  <a:latin typeface="TH Sarabun New" panose="020B0500040200020003" pitchFamily="34" charset="-34"/>
                  <a:cs typeface="TH Sarabun New" panose="020B0500040200020003" pitchFamily="34" charset="-34"/>
                </a:rPr>
                <a:t>เทคโนโลยี</a:t>
              </a:r>
              <a:endParaRPr lang="th-TH" sz="1600" b="1" kern="0" dirty="0">
                <a:solidFill>
                  <a:prstClr val="white"/>
                </a:solidFill>
                <a:latin typeface="TH Sarabun New" panose="020B0500040200020003" pitchFamily="34" charset="-34"/>
                <a:cs typeface="TH Sarabun New" panose="020B0500040200020003" pitchFamily="34" charset="-34"/>
              </a:endParaRPr>
            </a:p>
          </p:txBody>
        </p:sp>
        <p:sp>
          <p:nvSpPr>
            <p:cNvPr id="120" name="TextBox 119">
              <a:extLst>
                <a:ext uri="{FF2B5EF4-FFF2-40B4-BE49-F238E27FC236}">
                  <a16:creationId xmlns:a16="http://schemas.microsoft.com/office/drawing/2014/main" id="{33710B30-7447-4E28-B0F3-DD28DB067BA4}"/>
                </a:ext>
              </a:extLst>
            </p:cNvPr>
            <p:cNvSpPr txBox="1"/>
            <p:nvPr/>
          </p:nvSpPr>
          <p:spPr>
            <a:xfrm>
              <a:off x="3303059" y="4731975"/>
              <a:ext cx="1658800" cy="246221"/>
            </a:xfrm>
            <a:prstGeom prst="rect">
              <a:avLst/>
            </a:prstGeom>
            <a:noFill/>
          </p:spPr>
          <p:txBody>
            <a:bodyPr wrap="square" lIns="0" tIns="0" rIns="0" bIns="0" rtlCol="0">
              <a:spAutoFit/>
            </a:bodyPr>
            <a:lstStyle/>
            <a:p>
              <a:pPr lvl="0" algn="ctr">
                <a:defRPr/>
              </a:pPr>
              <a:r>
                <a:rPr lang="th-TH" sz="1600" b="1" kern="0" dirty="0">
                  <a:solidFill>
                    <a:schemeClr val="accent4">
                      <a:lumMod val="75000"/>
                    </a:schemeClr>
                  </a:solidFill>
                  <a:latin typeface="TH Sarabun New" panose="020B0500040200020003" pitchFamily="34" charset="-34"/>
                  <a:cs typeface="TH Sarabun New" panose="020B0500040200020003" pitchFamily="34" charset="-34"/>
                </a:rPr>
                <a:t>แผนงานทางเทคโนโลยี</a:t>
              </a:r>
            </a:p>
          </p:txBody>
        </p:sp>
        <p:sp>
          <p:nvSpPr>
            <p:cNvPr id="121" name="TextBox 120">
              <a:extLst>
                <a:ext uri="{FF2B5EF4-FFF2-40B4-BE49-F238E27FC236}">
                  <a16:creationId xmlns:a16="http://schemas.microsoft.com/office/drawing/2014/main" id="{3EC12797-E40B-4916-938E-72C53793000C}"/>
                </a:ext>
              </a:extLst>
            </p:cNvPr>
            <p:cNvSpPr txBox="1"/>
            <p:nvPr/>
          </p:nvSpPr>
          <p:spPr>
            <a:xfrm>
              <a:off x="3303059" y="5060451"/>
              <a:ext cx="1658800" cy="246221"/>
            </a:xfrm>
            <a:prstGeom prst="rect">
              <a:avLst/>
            </a:prstGeom>
            <a:noFill/>
          </p:spPr>
          <p:txBody>
            <a:bodyPr wrap="square" lIns="0" tIns="0" rIns="0" bIns="0" rtlCol="0">
              <a:spAutoFit/>
            </a:bodyPr>
            <a:lstStyle/>
            <a:p>
              <a:pPr lvl="0" algn="ctr">
                <a:defRPr/>
              </a:pPr>
              <a:r>
                <a:rPr lang="th-TH" sz="1600" kern="0" dirty="0">
                  <a:solidFill>
                    <a:srgbClr val="1E1918"/>
                  </a:solidFill>
                  <a:latin typeface="TH Sarabun New" panose="020B0500040200020003" pitchFamily="34" charset="-34"/>
                  <a:cs typeface="TH Sarabun New" panose="020B0500040200020003" pitchFamily="34" charset="-34"/>
                </a:rPr>
                <a:t>แผนงานทางเทคโนโลยี</a:t>
              </a:r>
            </a:p>
          </p:txBody>
        </p:sp>
        <p:grpSp>
          <p:nvGrpSpPr>
            <p:cNvPr id="122" name="Group 121">
              <a:extLst>
                <a:ext uri="{FF2B5EF4-FFF2-40B4-BE49-F238E27FC236}">
                  <a16:creationId xmlns:a16="http://schemas.microsoft.com/office/drawing/2014/main" id="{44C9E3D2-43BC-468D-984D-E83548813EEF}"/>
                </a:ext>
              </a:extLst>
            </p:cNvPr>
            <p:cNvGrpSpPr/>
            <p:nvPr/>
          </p:nvGrpSpPr>
          <p:grpSpPr>
            <a:xfrm>
              <a:off x="3949835" y="3287625"/>
              <a:ext cx="360363" cy="315913"/>
              <a:chOff x="8440738" y="2917826"/>
              <a:chExt cx="360363" cy="315913"/>
            </a:xfrm>
            <a:solidFill>
              <a:srgbClr val="BF7B17"/>
            </a:solidFill>
          </p:grpSpPr>
          <p:sp>
            <p:nvSpPr>
              <p:cNvPr id="123" name="Freeform 61">
                <a:extLst>
                  <a:ext uri="{FF2B5EF4-FFF2-40B4-BE49-F238E27FC236}">
                    <a16:creationId xmlns:a16="http://schemas.microsoft.com/office/drawing/2014/main" id="{6B71DD6A-7069-4196-8090-6070E8705BD2}"/>
                  </a:ext>
                </a:extLst>
              </p:cNvPr>
              <p:cNvSpPr>
                <a:spLocks/>
              </p:cNvSpPr>
              <p:nvPr/>
            </p:nvSpPr>
            <p:spPr bwMode="auto">
              <a:xfrm>
                <a:off x="8440738" y="3022601"/>
                <a:ext cx="88900" cy="142875"/>
              </a:xfrm>
              <a:custGeom>
                <a:avLst/>
                <a:gdLst>
                  <a:gd name="T0" fmla="*/ 0 w 24"/>
                  <a:gd name="T1" fmla="*/ 14 h 38"/>
                  <a:gd name="T2" fmla="*/ 4 w 24"/>
                  <a:gd name="T3" fmla="*/ 22 h 38"/>
                  <a:gd name="T4" fmla="*/ 4 w 24"/>
                  <a:gd name="T5" fmla="*/ 38 h 38"/>
                  <a:gd name="T6" fmla="*/ 20 w 24"/>
                  <a:gd name="T7" fmla="*/ 38 h 38"/>
                  <a:gd name="T8" fmla="*/ 20 w 24"/>
                  <a:gd name="T9" fmla="*/ 22 h 38"/>
                  <a:gd name="T10" fmla="*/ 24 w 24"/>
                  <a:gd name="T11" fmla="*/ 14 h 38"/>
                  <a:gd name="T12" fmla="*/ 24 w 24"/>
                  <a:gd name="T13" fmla="*/ 0 h 38"/>
                  <a:gd name="T14" fmla="*/ 0 w 24"/>
                  <a:gd name="T15" fmla="*/ 0 h 38"/>
                  <a:gd name="T16" fmla="*/ 0 w 24"/>
                  <a:gd name="T17"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8">
                    <a:moveTo>
                      <a:pt x="0" y="14"/>
                    </a:moveTo>
                    <a:cubicBezTo>
                      <a:pt x="0" y="18"/>
                      <a:pt x="1" y="21"/>
                      <a:pt x="4" y="22"/>
                    </a:cubicBezTo>
                    <a:cubicBezTo>
                      <a:pt x="4" y="38"/>
                      <a:pt x="4" y="38"/>
                      <a:pt x="4" y="38"/>
                    </a:cubicBezTo>
                    <a:cubicBezTo>
                      <a:pt x="20" y="38"/>
                      <a:pt x="20" y="38"/>
                      <a:pt x="20" y="38"/>
                    </a:cubicBezTo>
                    <a:cubicBezTo>
                      <a:pt x="20" y="22"/>
                      <a:pt x="20" y="22"/>
                      <a:pt x="20" y="22"/>
                    </a:cubicBezTo>
                    <a:cubicBezTo>
                      <a:pt x="23" y="21"/>
                      <a:pt x="24" y="18"/>
                      <a:pt x="24" y="14"/>
                    </a:cubicBezTo>
                    <a:cubicBezTo>
                      <a:pt x="24" y="0"/>
                      <a:pt x="24" y="0"/>
                      <a:pt x="24" y="0"/>
                    </a:cubicBezTo>
                    <a:cubicBezTo>
                      <a:pt x="0" y="0"/>
                      <a:pt x="0" y="0"/>
                      <a:pt x="0" y="0"/>
                    </a:cubicBezTo>
                    <a:lnTo>
                      <a:pt x="0" y="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4" name="Freeform 62">
                <a:extLst>
                  <a:ext uri="{FF2B5EF4-FFF2-40B4-BE49-F238E27FC236}">
                    <a16:creationId xmlns:a16="http://schemas.microsoft.com/office/drawing/2014/main" id="{0C5CE1F6-2CDD-4B4C-840B-8759F8F3CD37}"/>
                  </a:ext>
                </a:extLst>
              </p:cNvPr>
              <p:cNvSpPr>
                <a:spLocks/>
              </p:cNvSpPr>
              <p:nvPr/>
            </p:nvSpPr>
            <p:spPr bwMode="auto">
              <a:xfrm>
                <a:off x="8710613" y="3022601"/>
                <a:ext cx="90488" cy="142875"/>
              </a:xfrm>
              <a:custGeom>
                <a:avLst/>
                <a:gdLst>
                  <a:gd name="T0" fmla="*/ 0 w 24"/>
                  <a:gd name="T1" fmla="*/ 0 h 38"/>
                  <a:gd name="T2" fmla="*/ 0 w 24"/>
                  <a:gd name="T3" fmla="*/ 14 h 38"/>
                  <a:gd name="T4" fmla="*/ 4 w 24"/>
                  <a:gd name="T5" fmla="*/ 22 h 38"/>
                  <a:gd name="T6" fmla="*/ 4 w 24"/>
                  <a:gd name="T7" fmla="*/ 38 h 38"/>
                  <a:gd name="T8" fmla="*/ 20 w 24"/>
                  <a:gd name="T9" fmla="*/ 38 h 38"/>
                  <a:gd name="T10" fmla="*/ 20 w 24"/>
                  <a:gd name="T11" fmla="*/ 22 h 38"/>
                  <a:gd name="T12" fmla="*/ 24 w 24"/>
                  <a:gd name="T13" fmla="*/ 14 h 38"/>
                  <a:gd name="T14" fmla="*/ 24 w 24"/>
                  <a:gd name="T15" fmla="*/ 0 h 38"/>
                  <a:gd name="T16" fmla="*/ 0 w 24"/>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8">
                    <a:moveTo>
                      <a:pt x="0" y="0"/>
                    </a:moveTo>
                    <a:cubicBezTo>
                      <a:pt x="0" y="14"/>
                      <a:pt x="0" y="14"/>
                      <a:pt x="0" y="14"/>
                    </a:cubicBezTo>
                    <a:cubicBezTo>
                      <a:pt x="0" y="18"/>
                      <a:pt x="1" y="21"/>
                      <a:pt x="4" y="22"/>
                    </a:cubicBezTo>
                    <a:cubicBezTo>
                      <a:pt x="4" y="38"/>
                      <a:pt x="4" y="38"/>
                      <a:pt x="4" y="38"/>
                    </a:cubicBezTo>
                    <a:cubicBezTo>
                      <a:pt x="20" y="38"/>
                      <a:pt x="20" y="38"/>
                      <a:pt x="20" y="38"/>
                    </a:cubicBezTo>
                    <a:cubicBezTo>
                      <a:pt x="20" y="22"/>
                      <a:pt x="20" y="22"/>
                      <a:pt x="20" y="22"/>
                    </a:cubicBezTo>
                    <a:cubicBezTo>
                      <a:pt x="23" y="21"/>
                      <a:pt x="24" y="18"/>
                      <a:pt x="24" y="14"/>
                    </a:cubicBezTo>
                    <a:cubicBezTo>
                      <a:pt x="24" y="0"/>
                      <a:pt x="24" y="0"/>
                      <a:pt x="24"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5" name="Freeform 63">
                <a:extLst>
                  <a:ext uri="{FF2B5EF4-FFF2-40B4-BE49-F238E27FC236}">
                    <a16:creationId xmlns:a16="http://schemas.microsoft.com/office/drawing/2014/main" id="{08C921C6-9FFD-4E3A-9781-B2DFA1C0777B}"/>
                  </a:ext>
                </a:extLst>
              </p:cNvPr>
              <p:cNvSpPr>
                <a:spLocks/>
              </p:cNvSpPr>
              <p:nvPr/>
            </p:nvSpPr>
            <p:spPr bwMode="auto">
              <a:xfrm>
                <a:off x="8559800" y="3022601"/>
                <a:ext cx="120650" cy="211138"/>
              </a:xfrm>
              <a:custGeom>
                <a:avLst/>
                <a:gdLst>
                  <a:gd name="T0" fmla="*/ 0 w 32"/>
                  <a:gd name="T1" fmla="*/ 22 h 56"/>
                  <a:gd name="T2" fmla="*/ 8 w 32"/>
                  <a:gd name="T3" fmla="*/ 32 h 56"/>
                  <a:gd name="T4" fmla="*/ 8 w 32"/>
                  <a:gd name="T5" fmla="*/ 56 h 56"/>
                  <a:gd name="T6" fmla="*/ 24 w 32"/>
                  <a:gd name="T7" fmla="*/ 56 h 56"/>
                  <a:gd name="T8" fmla="*/ 24 w 32"/>
                  <a:gd name="T9" fmla="*/ 32 h 56"/>
                  <a:gd name="T10" fmla="*/ 32 w 32"/>
                  <a:gd name="T11" fmla="*/ 22 h 56"/>
                  <a:gd name="T12" fmla="*/ 32 w 32"/>
                  <a:gd name="T13" fmla="*/ 0 h 56"/>
                  <a:gd name="T14" fmla="*/ 0 w 32"/>
                  <a:gd name="T15" fmla="*/ 0 h 56"/>
                  <a:gd name="T16" fmla="*/ 0 w 32"/>
                  <a:gd name="T17"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6">
                    <a:moveTo>
                      <a:pt x="0" y="22"/>
                    </a:moveTo>
                    <a:cubicBezTo>
                      <a:pt x="0" y="27"/>
                      <a:pt x="3" y="31"/>
                      <a:pt x="8" y="32"/>
                    </a:cubicBezTo>
                    <a:cubicBezTo>
                      <a:pt x="8" y="56"/>
                      <a:pt x="8" y="56"/>
                      <a:pt x="8" y="56"/>
                    </a:cubicBezTo>
                    <a:cubicBezTo>
                      <a:pt x="24" y="56"/>
                      <a:pt x="24" y="56"/>
                      <a:pt x="24" y="56"/>
                    </a:cubicBezTo>
                    <a:cubicBezTo>
                      <a:pt x="24" y="32"/>
                      <a:pt x="24" y="32"/>
                      <a:pt x="24" y="32"/>
                    </a:cubicBezTo>
                    <a:cubicBezTo>
                      <a:pt x="29" y="31"/>
                      <a:pt x="32" y="27"/>
                      <a:pt x="32" y="22"/>
                    </a:cubicBezTo>
                    <a:cubicBezTo>
                      <a:pt x="32" y="0"/>
                      <a:pt x="32" y="0"/>
                      <a:pt x="32" y="0"/>
                    </a:cubicBezTo>
                    <a:cubicBezTo>
                      <a:pt x="0" y="0"/>
                      <a:pt x="0" y="0"/>
                      <a:pt x="0" y="0"/>
                    </a:cubicBezTo>
                    <a:lnTo>
                      <a:pt x="0" y="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26" name="Oval 125">
                <a:extLst>
                  <a:ext uri="{FF2B5EF4-FFF2-40B4-BE49-F238E27FC236}">
                    <a16:creationId xmlns:a16="http://schemas.microsoft.com/office/drawing/2014/main" id="{97D61A67-47D3-4EDB-AA02-9A34A6A52C1D}"/>
                  </a:ext>
                </a:extLst>
              </p:cNvPr>
              <p:cNvSpPr>
                <a:spLocks noChangeArrowheads="1"/>
              </p:cNvSpPr>
              <p:nvPr/>
            </p:nvSpPr>
            <p:spPr bwMode="auto">
              <a:xfrm>
                <a:off x="8724900" y="2947988"/>
                <a:ext cx="60325" cy="603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7" name="Oval 126">
                <a:extLst>
                  <a:ext uri="{FF2B5EF4-FFF2-40B4-BE49-F238E27FC236}">
                    <a16:creationId xmlns:a16="http://schemas.microsoft.com/office/drawing/2014/main" id="{043B3603-1911-493B-959F-A7110AF5B354}"/>
                  </a:ext>
                </a:extLst>
              </p:cNvPr>
              <p:cNvSpPr>
                <a:spLocks noChangeArrowheads="1"/>
              </p:cNvSpPr>
              <p:nvPr/>
            </p:nvSpPr>
            <p:spPr bwMode="auto">
              <a:xfrm>
                <a:off x="8455025" y="2947988"/>
                <a:ext cx="60325" cy="603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8" name="Oval 127">
                <a:extLst>
                  <a:ext uri="{FF2B5EF4-FFF2-40B4-BE49-F238E27FC236}">
                    <a16:creationId xmlns:a16="http://schemas.microsoft.com/office/drawing/2014/main" id="{AEA9EFCC-3966-4608-BDB3-7DF655569EB5}"/>
                  </a:ext>
                </a:extLst>
              </p:cNvPr>
              <p:cNvSpPr>
                <a:spLocks noChangeArrowheads="1"/>
              </p:cNvSpPr>
              <p:nvPr/>
            </p:nvSpPr>
            <p:spPr bwMode="auto">
              <a:xfrm>
                <a:off x="8575675" y="2917826"/>
                <a:ext cx="90488" cy="9048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Light"/>
                  <a:ea typeface="+mn-ea"/>
                  <a:cs typeface="+mn-cs"/>
                </a:endParaRPr>
              </a:p>
            </p:txBody>
          </p:sp>
        </p:grpSp>
      </p:grpSp>
      <p:grpSp>
        <p:nvGrpSpPr>
          <p:cNvPr id="133" name="Group 132">
            <a:extLst>
              <a:ext uri="{FF2B5EF4-FFF2-40B4-BE49-F238E27FC236}">
                <a16:creationId xmlns:a16="http://schemas.microsoft.com/office/drawing/2014/main" id="{AE5F859F-E129-4D72-A965-85EA7820C62E}"/>
              </a:ext>
            </a:extLst>
          </p:cNvPr>
          <p:cNvGrpSpPr/>
          <p:nvPr/>
        </p:nvGrpSpPr>
        <p:grpSpPr>
          <a:xfrm>
            <a:off x="5651108" y="2652573"/>
            <a:ext cx="1663686" cy="2838765"/>
            <a:chOff x="5476445" y="2652573"/>
            <a:chExt cx="1663686" cy="2838765"/>
          </a:xfrm>
        </p:grpSpPr>
        <p:grpSp>
          <p:nvGrpSpPr>
            <p:cNvPr id="134" name="Group 133">
              <a:extLst>
                <a:ext uri="{FF2B5EF4-FFF2-40B4-BE49-F238E27FC236}">
                  <a16:creationId xmlns:a16="http://schemas.microsoft.com/office/drawing/2014/main" id="{14224BF6-36BA-46B6-B767-0756CE1F759C}"/>
                </a:ext>
              </a:extLst>
            </p:cNvPr>
            <p:cNvGrpSpPr/>
            <p:nvPr/>
          </p:nvGrpSpPr>
          <p:grpSpPr>
            <a:xfrm>
              <a:off x="5476445" y="3507368"/>
              <a:ext cx="1663686" cy="1062216"/>
              <a:chOff x="3619500" y="3233738"/>
              <a:chExt cx="2327275" cy="1485901"/>
            </a:xfrm>
          </p:grpSpPr>
          <p:sp>
            <p:nvSpPr>
              <p:cNvPr id="146" name="Freeform 7">
                <a:extLst>
                  <a:ext uri="{FF2B5EF4-FFF2-40B4-BE49-F238E27FC236}">
                    <a16:creationId xmlns:a16="http://schemas.microsoft.com/office/drawing/2014/main" id="{88354CFD-D339-409E-A635-C4F7B91C3768}"/>
                  </a:ext>
                </a:extLst>
              </p:cNvPr>
              <p:cNvSpPr>
                <a:spLocks/>
              </p:cNvSpPr>
              <p:nvPr/>
            </p:nvSpPr>
            <p:spPr bwMode="auto">
              <a:xfrm>
                <a:off x="3619500" y="3975101"/>
                <a:ext cx="2327275" cy="744538"/>
              </a:xfrm>
              <a:custGeom>
                <a:avLst/>
                <a:gdLst>
                  <a:gd name="T0" fmla="*/ 780 w 780"/>
                  <a:gd name="T1" fmla="*/ 0 h 249"/>
                  <a:gd name="T2" fmla="*/ 780 w 780"/>
                  <a:gd name="T3" fmla="*/ 145 h 249"/>
                  <a:gd name="T4" fmla="*/ 390 w 780"/>
                  <a:gd name="T5" fmla="*/ 249 h 249"/>
                  <a:gd name="T6" fmla="*/ 0 w 780"/>
                  <a:gd name="T7" fmla="*/ 145 h 249"/>
                  <a:gd name="T8" fmla="*/ 0 w 780"/>
                  <a:gd name="T9" fmla="*/ 0 h 249"/>
                  <a:gd name="T10" fmla="*/ 780 w 780"/>
                  <a:gd name="T11" fmla="*/ 0 h 249"/>
                </a:gdLst>
                <a:ahLst/>
                <a:cxnLst>
                  <a:cxn ang="0">
                    <a:pos x="T0" y="T1"/>
                  </a:cxn>
                  <a:cxn ang="0">
                    <a:pos x="T2" y="T3"/>
                  </a:cxn>
                  <a:cxn ang="0">
                    <a:pos x="T4" y="T5"/>
                  </a:cxn>
                  <a:cxn ang="0">
                    <a:pos x="T6" y="T7"/>
                  </a:cxn>
                  <a:cxn ang="0">
                    <a:pos x="T8" y="T9"/>
                  </a:cxn>
                  <a:cxn ang="0">
                    <a:pos x="T10" y="T11"/>
                  </a:cxn>
                </a:cxnLst>
                <a:rect l="0" t="0" r="r" b="b"/>
                <a:pathLst>
                  <a:path w="780" h="249">
                    <a:moveTo>
                      <a:pt x="780" y="0"/>
                    </a:moveTo>
                    <a:cubicBezTo>
                      <a:pt x="780" y="145"/>
                      <a:pt x="780" y="145"/>
                      <a:pt x="780" y="145"/>
                    </a:cubicBezTo>
                    <a:cubicBezTo>
                      <a:pt x="780" y="203"/>
                      <a:pt x="605" y="249"/>
                      <a:pt x="390" y="249"/>
                    </a:cubicBezTo>
                    <a:cubicBezTo>
                      <a:pt x="175" y="249"/>
                      <a:pt x="0" y="203"/>
                      <a:pt x="0" y="145"/>
                    </a:cubicBezTo>
                    <a:cubicBezTo>
                      <a:pt x="0" y="0"/>
                      <a:pt x="0" y="0"/>
                      <a:pt x="0" y="0"/>
                    </a:cubicBezTo>
                    <a:lnTo>
                      <a:pt x="78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sp>
            <p:nvSpPr>
              <p:cNvPr id="147" name="Freeform 9">
                <a:extLst>
                  <a:ext uri="{FF2B5EF4-FFF2-40B4-BE49-F238E27FC236}">
                    <a16:creationId xmlns:a16="http://schemas.microsoft.com/office/drawing/2014/main" id="{1B75609C-81F4-4787-AAAB-79CDE319206F}"/>
                  </a:ext>
                </a:extLst>
              </p:cNvPr>
              <p:cNvSpPr>
                <a:spLocks/>
              </p:cNvSpPr>
              <p:nvPr/>
            </p:nvSpPr>
            <p:spPr bwMode="auto">
              <a:xfrm>
                <a:off x="3619500" y="3541713"/>
                <a:ext cx="2327275" cy="744538"/>
              </a:xfrm>
              <a:custGeom>
                <a:avLst/>
                <a:gdLst>
                  <a:gd name="T0" fmla="*/ 780 w 780"/>
                  <a:gd name="T1" fmla="*/ 0 h 249"/>
                  <a:gd name="T2" fmla="*/ 780 w 780"/>
                  <a:gd name="T3" fmla="*/ 145 h 249"/>
                  <a:gd name="T4" fmla="*/ 390 w 780"/>
                  <a:gd name="T5" fmla="*/ 249 h 249"/>
                  <a:gd name="T6" fmla="*/ 0 w 780"/>
                  <a:gd name="T7" fmla="*/ 145 h 249"/>
                  <a:gd name="T8" fmla="*/ 0 w 780"/>
                  <a:gd name="T9" fmla="*/ 0 h 249"/>
                  <a:gd name="T10" fmla="*/ 780 w 780"/>
                  <a:gd name="T11" fmla="*/ 0 h 249"/>
                </a:gdLst>
                <a:ahLst/>
                <a:cxnLst>
                  <a:cxn ang="0">
                    <a:pos x="T0" y="T1"/>
                  </a:cxn>
                  <a:cxn ang="0">
                    <a:pos x="T2" y="T3"/>
                  </a:cxn>
                  <a:cxn ang="0">
                    <a:pos x="T4" y="T5"/>
                  </a:cxn>
                  <a:cxn ang="0">
                    <a:pos x="T6" y="T7"/>
                  </a:cxn>
                  <a:cxn ang="0">
                    <a:pos x="T8" y="T9"/>
                  </a:cxn>
                  <a:cxn ang="0">
                    <a:pos x="T10" y="T11"/>
                  </a:cxn>
                </a:cxnLst>
                <a:rect l="0" t="0" r="r" b="b"/>
                <a:pathLst>
                  <a:path w="780" h="249">
                    <a:moveTo>
                      <a:pt x="780" y="0"/>
                    </a:moveTo>
                    <a:cubicBezTo>
                      <a:pt x="780" y="145"/>
                      <a:pt x="780" y="145"/>
                      <a:pt x="780" y="145"/>
                    </a:cubicBezTo>
                    <a:cubicBezTo>
                      <a:pt x="780" y="203"/>
                      <a:pt x="605" y="249"/>
                      <a:pt x="390" y="249"/>
                    </a:cubicBezTo>
                    <a:cubicBezTo>
                      <a:pt x="175" y="249"/>
                      <a:pt x="0" y="203"/>
                      <a:pt x="0" y="145"/>
                    </a:cubicBezTo>
                    <a:cubicBezTo>
                      <a:pt x="0" y="0"/>
                      <a:pt x="0" y="0"/>
                      <a:pt x="0" y="0"/>
                    </a:cubicBezTo>
                    <a:lnTo>
                      <a:pt x="780"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48" name="Oval 10">
                <a:extLst>
                  <a:ext uri="{FF2B5EF4-FFF2-40B4-BE49-F238E27FC236}">
                    <a16:creationId xmlns:a16="http://schemas.microsoft.com/office/drawing/2014/main" id="{A3125E57-8F66-4A56-8D53-0336486B939C}"/>
                  </a:ext>
                </a:extLst>
              </p:cNvPr>
              <p:cNvSpPr>
                <a:spLocks noChangeArrowheads="1"/>
              </p:cNvSpPr>
              <p:nvPr/>
            </p:nvSpPr>
            <p:spPr bwMode="auto">
              <a:xfrm>
                <a:off x="3619500" y="3233738"/>
                <a:ext cx="2327275" cy="619125"/>
              </a:xfrm>
              <a:prstGeom prst="ellipse">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grpSp>
        <p:sp>
          <p:nvSpPr>
            <p:cNvPr id="144" name="Oval 11">
              <a:extLst>
                <a:ext uri="{FF2B5EF4-FFF2-40B4-BE49-F238E27FC236}">
                  <a16:creationId xmlns:a16="http://schemas.microsoft.com/office/drawing/2014/main" id="{81A9B578-CC73-4413-939F-666ECC1F5FAC}"/>
                </a:ext>
              </a:extLst>
            </p:cNvPr>
            <p:cNvSpPr>
              <a:spLocks noChangeArrowheads="1"/>
            </p:cNvSpPr>
            <p:nvPr/>
          </p:nvSpPr>
          <p:spPr bwMode="auto">
            <a:xfrm>
              <a:off x="5819296" y="2652573"/>
              <a:ext cx="979488" cy="977900"/>
            </a:xfrm>
            <a:prstGeom prst="ellipse">
              <a:avLst/>
            </a:pr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sp>
          <p:nvSpPr>
            <p:cNvPr id="136" name="Oval 135">
              <a:extLst>
                <a:ext uri="{FF2B5EF4-FFF2-40B4-BE49-F238E27FC236}">
                  <a16:creationId xmlns:a16="http://schemas.microsoft.com/office/drawing/2014/main" id="{04ECC459-D707-4BDA-88F5-DD8F31D992CA}"/>
                </a:ext>
              </a:extLst>
            </p:cNvPr>
            <p:cNvSpPr/>
            <p:nvPr/>
          </p:nvSpPr>
          <p:spPr>
            <a:xfrm>
              <a:off x="6145629" y="3699472"/>
              <a:ext cx="325318" cy="45720"/>
            </a:xfrm>
            <a:prstGeom prst="ellipse">
              <a:avLst/>
            </a:prstGeom>
            <a:solidFill>
              <a:srgbClr val="1E1918">
                <a:alpha val="3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37" name="TextBox 136">
              <a:extLst>
                <a:ext uri="{FF2B5EF4-FFF2-40B4-BE49-F238E27FC236}">
                  <a16:creationId xmlns:a16="http://schemas.microsoft.com/office/drawing/2014/main" id="{D88D1F26-D406-44C1-81B5-7E167B539BF0}"/>
                </a:ext>
              </a:extLst>
            </p:cNvPr>
            <p:cNvSpPr txBox="1"/>
            <p:nvPr/>
          </p:nvSpPr>
          <p:spPr>
            <a:xfrm>
              <a:off x="5817791" y="4018956"/>
              <a:ext cx="670679" cy="1881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38" name="TextBox 137">
              <a:extLst>
                <a:ext uri="{FF2B5EF4-FFF2-40B4-BE49-F238E27FC236}">
                  <a16:creationId xmlns:a16="http://schemas.microsoft.com/office/drawing/2014/main" id="{BF9C03AB-37D6-4554-AEA5-D97B99541746}"/>
                </a:ext>
              </a:extLst>
            </p:cNvPr>
            <p:cNvSpPr txBox="1"/>
            <p:nvPr/>
          </p:nvSpPr>
          <p:spPr>
            <a:xfrm>
              <a:off x="5476445" y="4731975"/>
              <a:ext cx="1658800" cy="246221"/>
            </a:xfrm>
            <a:prstGeom prst="rect">
              <a:avLst/>
            </a:prstGeom>
            <a:noFill/>
          </p:spPr>
          <p:txBody>
            <a:bodyPr wrap="square" lIns="0" tIns="0" rIns="0" bIns="0" rtlCol="0">
              <a:spAutoFit/>
            </a:bodyPr>
            <a:lstStyle/>
            <a:p>
              <a:pPr lvl="0" algn="ctr">
                <a:defRPr/>
              </a:pPr>
              <a:r>
                <a:rPr lang="th-TH" sz="1600" b="1" kern="0" dirty="0">
                  <a:solidFill>
                    <a:schemeClr val="accent4">
                      <a:lumMod val="75000"/>
                    </a:schemeClr>
                  </a:solidFill>
                  <a:latin typeface="TH Sarabun New" panose="020B0500040200020003" pitchFamily="34" charset="-34"/>
                  <a:cs typeface="TH Sarabun New" panose="020B0500040200020003" pitchFamily="34" charset="-34"/>
                </a:rPr>
                <a:t>ประสิทธิภาพขององค์กร</a:t>
              </a:r>
            </a:p>
          </p:txBody>
        </p:sp>
        <p:sp>
          <p:nvSpPr>
            <p:cNvPr id="139" name="TextBox 138">
              <a:extLst>
                <a:ext uri="{FF2B5EF4-FFF2-40B4-BE49-F238E27FC236}">
                  <a16:creationId xmlns:a16="http://schemas.microsoft.com/office/drawing/2014/main" id="{58687E18-6062-4CDF-849B-0B28D528B91A}"/>
                </a:ext>
              </a:extLst>
            </p:cNvPr>
            <p:cNvSpPr txBox="1"/>
            <p:nvPr/>
          </p:nvSpPr>
          <p:spPr>
            <a:xfrm>
              <a:off x="5476445" y="5060451"/>
              <a:ext cx="1658800" cy="430887"/>
            </a:xfrm>
            <a:prstGeom prst="rect">
              <a:avLst/>
            </a:prstGeom>
            <a:noFill/>
          </p:spPr>
          <p:txBody>
            <a:bodyPr wrap="square" lIns="0" tIns="0" rIns="0" bIns="0" rtlCol="0">
              <a:spAutoFit/>
            </a:bodyPr>
            <a:lstStyle/>
            <a:p>
              <a:pPr lvl="0" algn="ctr">
                <a:defRPr/>
              </a:pPr>
              <a:r>
                <a:rPr lang="th-TH" sz="1400" kern="0" dirty="0">
                  <a:solidFill>
                    <a:srgbClr val="1E1918"/>
                  </a:solidFill>
                  <a:latin typeface="TH Sarabun New" panose="020B0500040200020003" pitchFamily="34" charset="-34"/>
                  <a:cs typeface="TH Sarabun New" panose="020B0500040200020003" pitchFamily="34" charset="-34"/>
                </a:rPr>
                <a:t>บทบาท</a:t>
              </a:r>
              <a:br>
                <a:rPr lang="th-TH" sz="1400" kern="0" dirty="0">
                  <a:solidFill>
                    <a:srgbClr val="1E1918"/>
                  </a:solidFill>
                  <a:latin typeface="TH Sarabun New" panose="020B0500040200020003" pitchFamily="34" charset="-34"/>
                  <a:cs typeface="TH Sarabun New" panose="020B0500040200020003" pitchFamily="34" charset="-34"/>
                </a:rPr>
              </a:br>
              <a:r>
                <a:rPr lang="th-TH" sz="1400" kern="0" dirty="0">
                  <a:solidFill>
                    <a:srgbClr val="1E1918"/>
                  </a:solidFill>
                  <a:latin typeface="TH Sarabun New" panose="020B0500040200020003" pitchFamily="34" charset="-34"/>
                  <a:cs typeface="TH Sarabun New" panose="020B0500040200020003" pitchFamily="34" charset="-34"/>
                </a:rPr>
                <a:t>และความรับผิดชอบ</a:t>
              </a:r>
            </a:p>
          </p:txBody>
        </p:sp>
        <p:grpSp>
          <p:nvGrpSpPr>
            <p:cNvPr id="140" name="Group 139">
              <a:extLst>
                <a:ext uri="{FF2B5EF4-FFF2-40B4-BE49-F238E27FC236}">
                  <a16:creationId xmlns:a16="http://schemas.microsoft.com/office/drawing/2014/main" id="{163ABC08-47F7-4632-B854-016F1D07C7E0}"/>
                </a:ext>
              </a:extLst>
            </p:cNvPr>
            <p:cNvGrpSpPr/>
            <p:nvPr/>
          </p:nvGrpSpPr>
          <p:grpSpPr>
            <a:xfrm>
              <a:off x="6128107" y="2984361"/>
              <a:ext cx="360363" cy="314325"/>
              <a:chOff x="2676526" y="1082675"/>
              <a:chExt cx="360363" cy="314325"/>
            </a:xfrm>
            <a:solidFill>
              <a:srgbClr val="BF7B17"/>
            </a:solidFill>
          </p:grpSpPr>
          <p:sp>
            <p:nvSpPr>
              <p:cNvPr id="141" name="Freeform 272">
                <a:extLst>
                  <a:ext uri="{FF2B5EF4-FFF2-40B4-BE49-F238E27FC236}">
                    <a16:creationId xmlns:a16="http://schemas.microsoft.com/office/drawing/2014/main" id="{F44E2F1C-6155-4A92-885F-BE56DA5A39B8}"/>
                  </a:ext>
                </a:extLst>
              </p:cNvPr>
              <p:cNvSpPr>
                <a:spLocks/>
              </p:cNvSpPr>
              <p:nvPr/>
            </p:nvSpPr>
            <p:spPr bwMode="auto">
              <a:xfrm>
                <a:off x="2863851" y="1281113"/>
                <a:ext cx="15875" cy="41275"/>
              </a:xfrm>
              <a:custGeom>
                <a:avLst/>
                <a:gdLst>
                  <a:gd name="T0" fmla="*/ 4 w 4"/>
                  <a:gd name="T1" fmla="*/ 6 h 11"/>
                  <a:gd name="T2" fmla="*/ 0 w 4"/>
                  <a:gd name="T3" fmla="*/ 0 h 11"/>
                  <a:gd name="T4" fmla="*/ 0 w 4"/>
                  <a:gd name="T5" fmla="*/ 11 h 11"/>
                  <a:gd name="T6" fmla="*/ 4 w 4"/>
                  <a:gd name="T7" fmla="*/ 6 h 11"/>
                </a:gdLst>
                <a:ahLst/>
                <a:cxnLst>
                  <a:cxn ang="0">
                    <a:pos x="T0" y="T1"/>
                  </a:cxn>
                  <a:cxn ang="0">
                    <a:pos x="T2" y="T3"/>
                  </a:cxn>
                  <a:cxn ang="0">
                    <a:pos x="T4" y="T5"/>
                  </a:cxn>
                  <a:cxn ang="0">
                    <a:pos x="T6" y="T7"/>
                  </a:cxn>
                </a:cxnLst>
                <a:rect l="0" t="0" r="r" b="b"/>
                <a:pathLst>
                  <a:path w="4" h="11">
                    <a:moveTo>
                      <a:pt x="4" y="6"/>
                    </a:moveTo>
                    <a:cubicBezTo>
                      <a:pt x="4" y="3"/>
                      <a:pt x="2" y="1"/>
                      <a:pt x="0" y="0"/>
                    </a:cubicBezTo>
                    <a:cubicBezTo>
                      <a:pt x="0" y="11"/>
                      <a:pt x="0" y="11"/>
                      <a:pt x="0" y="11"/>
                    </a:cubicBezTo>
                    <a:cubicBezTo>
                      <a:pt x="2" y="10"/>
                      <a:pt x="4" y="8"/>
                      <a:pt x="4"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42" name="Freeform 273">
                <a:extLst>
                  <a:ext uri="{FF2B5EF4-FFF2-40B4-BE49-F238E27FC236}">
                    <a16:creationId xmlns:a16="http://schemas.microsoft.com/office/drawing/2014/main" id="{E376117E-08C1-4AEA-AFF3-3B5146008609}"/>
                  </a:ext>
                </a:extLst>
              </p:cNvPr>
              <p:cNvSpPr>
                <a:spLocks noEditPoints="1"/>
              </p:cNvSpPr>
              <p:nvPr/>
            </p:nvSpPr>
            <p:spPr bwMode="auto">
              <a:xfrm>
                <a:off x="2676526" y="1082675"/>
                <a:ext cx="360363" cy="314325"/>
              </a:xfrm>
              <a:custGeom>
                <a:avLst/>
                <a:gdLst>
                  <a:gd name="T0" fmla="*/ 82 w 96"/>
                  <a:gd name="T1" fmla="*/ 16 h 84"/>
                  <a:gd name="T2" fmla="*/ 64 w 96"/>
                  <a:gd name="T3" fmla="*/ 16 h 84"/>
                  <a:gd name="T4" fmla="*/ 64 w 96"/>
                  <a:gd name="T5" fmla="*/ 10 h 84"/>
                  <a:gd name="T6" fmla="*/ 54 w 96"/>
                  <a:gd name="T7" fmla="*/ 0 h 84"/>
                  <a:gd name="T8" fmla="*/ 42 w 96"/>
                  <a:gd name="T9" fmla="*/ 0 h 84"/>
                  <a:gd name="T10" fmla="*/ 32 w 96"/>
                  <a:gd name="T11" fmla="*/ 10 h 84"/>
                  <a:gd name="T12" fmla="*/ 32 w 96"/>
                  <a:gd name="T13" fmla="*/ 16 h 84"/>
                  <a:gd name="T14" fmla="*/ 14 w 96"/>
                  <a:gd name="T15" fmla="*/ 16 h 84"/>
                  <a:gd name="T16" fmla="*/ 0 w 96"/>
                  <a:gd name="T17" fmla="*/ 30 h 84"/>
                  <a:gd name="T18" fmla="*/ 0 w 96"/>
                  <a:gd name="T19" fmla="*/ 70 h 84"/>
                  <a:gd name="T20" fmla="*/ 14 w 96"/>
                  <a:gd name="T21" fmla="*/ 84 h 84"/>
                  <a:gd name="T22" fmla="*/ 82 w 96"/>
                  <a:gd name="T23" fmla="*/ 84 h 84"/>
                  <a:gd name="T24" fmla="*/ 96 w 96"/>
                  <a:gd name="T25" fmla="*/ 70 h 84"/>
                  <a:gd name="T26" fmla="*/ 96 w 96"/>
                  <a:gd name="T27" fmla="*/ 30 h 84"/>
                  <a:gd name="T28" fmla="*/ 82 w 96"/>
                  <a:gd name="T29" fmla="*/ 16 h 84"/>
                  <a:gd name="T30" fmla="*/ 58 w 96"/>
                  <a:gd name="T31" fmla="*/ 59 h 84"/>
                  <a:gd name="T32" fmla="*/ 50 w 96"/>
                  <a:gd name="T33" fmla="*/ 68 h 84"/>
                  <a:gd name="T34" fmla="*/ 50 w 96"/>
                  <a:gd name="T35" fmla="*/ 71 h 84"/>
                  <a:gd name="T36" fmla="*/ 48 w 96"/>
                  <a:gd name="T37" fmla="*/ 73 h 84"/>
                  <a:gd name="T38" fmla="*/ 46 w 96"/>
                  <a:gd name="T39" fmla="*/ 71 h 84"/>
                  <a:gd name="T40" fmla="*/ 46 w 96"/>
                  <a:gd name="T41" fmla="*/ 68 h 84"/>
                  <a:gd name="T42" fmla="*/ 38 w 96"/>
                  <a:gd name="T43" fmla="*/ 59 h 84"/>
                  <a:gd name="T44" fmla="*/ 40 w 96"/>
                  <a:gd name="T45" fmla="*/ 57 h 84"/>
                  <a:gd name="T46" fmla="*/ 42 w 96"/>
                  <a:gd name="T47" fmla="*/ 59 h 84"/>
                  <a:gd name="T48" fmla="*/ 46 w 96"/>
                  <a:gd name="T49" fmla="*/ 64 h 84"/>
                  <a:gd name="T50" fmla="*/ 46 w 96"/>
                  <a:gd name="T51" fmla="*/ 53 h 84"/>
                  <a:gd name="T52" fmla="*/ 38 w 96"/>
                  <a:gd name="T53" fmla="*/ 43 h 84"/>
                  <a:gd name="T54" fmla="*/ 46 w 96"/>
                  <a:gd name="T55" fmla="*/ 34 h 84"/>
                  <a:gd name="T56" fmla="*/ 46 w 96"/>
                  <a:gd name="T57" fmla="*/ 31 h 84"/>
                  <a:gd name="T58" fmla="*/ 48 w 96"/>
                  <a:gd name="T59" fmla="*/ 29 h 84"/>
                  <a:gd name="T60" fmla="*/ 50 w 96"/>
                  <a:gd name="T61" fmla="*/ 31 h 84"/>
                  <a:gd name="T62" fmla="*/ 50 w 96"/>
                  <a:gd name="T63" fmla="*/ 34 h 84"/>
                  <a:gd name="T64" fmla="*/ 58 w 96"/>
                  <a:gd name="T65" fmla="*/ 43 h 84"/>
                  <a:gd name="T66" fmla="*/ 56 w 96"/>
                  <a:gd name="T67" fmla="*/ 45 h 84"/>
                  <a:gd name="T68" fmla="*/ 54 w 96"/>
                  <a:gd name="T69" fmla="*/ 43 h 84"/>
                  <a:gd name="T70" fmla="*/ 50 w 96"/>
                  <a:gd name="T71" fmla="*/ 38 h 84"/>
                  <a:gd name="T72" fmla="*/ 50 w 96"/>
                  <a:gd name="T73" fmla="*/ 49 h 84"/>
                  <a:gd name="T74" fmla="*/ 58 w 96"/>
                  <a:gd name="T75" fmla="*/ 59 h 84"/>
                  <a:gd name="T76" fmla="*/ 60 w 96"/>
                  <a:gd name="T77" fmla="*/ 16 h 84"/>
                  <a:gd name="T78" fmla="*/ 36 w 96"/>
                  <a:gd name="T79" fmla="*/ 16 h 84"/>
                  <a:gd name="T80" fmla="*/ 36 w 96"/>
                  <a:gd name="T81" fmla="*/ 10 h 84"/>
                  <a:gd name="T82" fmla="*/ 42 w 96"/>
                  <a:gd name="T83" fmla="*/ 4 h 84"/>
                  <a:gd name="T84" fmla="*/ 54 w 96"/>
                  <a:gd name="T85" fmla="*/ 4 h 84"/>
                  <a:gd name="T86" fmla="*/ 60 w 96"/>
                  <a:gd name="T87" fmla="*/ 10 h 84"/>
                  <a:gd name="T88" fmla="*/ 60 w 96"/>
                  <a:gd name="T89"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 h="84">
                    <a:moveTo>
                      <a:pt x="82" y="16"/>
                    </a:moveTo>
                    <a:cubicBezTo>
                      <a:pt x="64" y="16"/>
                      <a:pt x="64" y="16"/>
                      <a:pt x="64" y="16"/>
                    </a:cubicBezTo>
                    <a:cubicBezTo>
                      <a:pt x="64" y="10"/>
                      <a:pt x="64" y="10"/>
                      <a:pt x="64" y="10"/>
                    </a:cubicBezTo>
                    <a:cubicBezTo>
                      <a:pt x="64" y="4"/>
                      <a:pt x="60" y="0"/>
                      <a:pt x="54" y="0"/>
                    </a:cubicBezTo>
                    <a:cubicBezTo>
                      <a:pt x="42" y="0"/>
                      <a:pt x="42" y="0"/>
                      <a:pt x="42" y="0"/>
                    </a:cubicBezTo>
                    <a:cubicBezTo>
                      <a:pt x="36" y="0"/>
                      <a:pt x="32" y="4"/>
                      <a:pt x="32" y="10"/>
                    </a:cubicBezTo>
                    <a:cubicBezTo>
                      <a:pt x="32" y="16"/>
                      <a:pt x="32" y="16"/>
                      <a:pt x="32" y="16"/>
                    </a:cubicBezTo>
                    <a:cubicBezTo>
                      <a:pt x="14" y="16"/>
                      <a:pt x="14" y="16"/>
                      <a:pt x="14" y="16"/>
                    </a:cubicBezTo>
                    <a:cubicBezTo>
                      <a:pt x="6" y="16"/>
                      <a:pt x="0" y="22"/>
                      <a:pt x="0" y="30"/>
                    </a:cubicBezTo>
                    <a:cubicBezTo>
                      <a:pt x="0" y="70"/>
                      <a:pt x="0" y="70"/>
                      <a:pt x="0" y="70"/>
                    </a:cubicBezTo>
                    <a:cubicBezTo>
                      <a:pt x="0" y="78"/>
                      <a:pt x="6" y="84"/>
                      <a:pt x="14" y="84"/>
                    </a:cubicBezTo>
                    <a:cubicBezTo>
                      <a:pt x="82" y="84"/>
                      <a:pt x="82" y="84"/>
                      <a:pt x="82" y="84"/>
                    </a:cubicBezTo>
                    <a:cubicBezTo>
                      <a:pt x="90" y="84"/>
                      <a:pt x="96" y="78"/>
                      <a:pt x="96" y="70"/>
                    </a:cubicBezTo>
                    <a:cubicBezTo>
                      <a:pt x="96" y="30"/>
                      <a:pt x="96" y="30"/>
                      <a:pt x="96" y="30"/>
                    </a:cubicBezTo>
                    <a:cubicBezTo>
                      <a:pt x="96" y="22"/>
                      <a:pt x="90" y="16"/>
                      <a:pt x="82" y="16"/>
                    </a:cubicBezTo>
                    <a:close/>
                    <a:moveTo>
                      <a:pt x="58" y="59"/>
                    </a:moveTo>
                    <a:cubicBezTo>
                      <a:pt x="58" y="63"/>
                      <a:pt x="54" y="67"/>
                      <a:pt x="50" y="68"/>
                    </a:cubicBezTo>
                    <a:cubicBezTo>
                      <a:pt x="50" y="71"/>
                      <a:pt x="50" y="71"/>
                      <a:pt x="50" y="71"/>
                    </a:cubicBezTo>
                    <a:cubicBezTo>
                      <a:pt x="50" y="72"/>
                      <a:pt x="49" y="73"/>
                      <a:pt x="48" y="73"/>
                    </a:cubicBezTo>
                    <a:cubicBezTo>
                      <a:pt x="47" y="73"/>
                      <a:pt x="46" y="72"/>
                      <a:pt x="46" y="71"/>
                    </a:cubicBezTo>
                    <a:cubicBezTo>
                      <a:pt x="46" y="68"/>
                      <a:pt x="46" y="68"/>
                      <a:pt x="46" y="68"/>
                    </a:cubicBezTo>
                    <a:cubicBezTo>
                      <a:pt x="42" y="67"/>
                      <a:pt x="38" y="63"/>
                      <a:pt x="38" y="59"/>
                    </a:cubicBezTo>
                    <a:cubicBezTo>
                      <a:pt x="38" y="57"/>
                      <a:pt x="39" y="57"/>
                      <a:pt x="40" y="57"/>
                    </a:cubicBezTo>
                    <a:cubicBezTo>
                      <a:pt x="42" y="57"/>
                      <a:pt x="42" y="57"/>
                      <a:pt x="42" y="59"/>
                    </a:cubicBezTo>
                    <a:cubicBezTo>
                      <a:pt x="42" y="61"/>
                      <a:pt x="44" y="63"/>
                      <a:pt x="46" y="64"/>
                    </a:cubicBezTo>
                    <a:cubicBezTo>
                      <a:pt x="46" y="53"/>
                      <a:pt x="46" y="53"/>
                      <a:pt x="46" y="53"/>
                    </a:cubicBezTo>
                    <a:cubicBezTo>
                      <a:pt x="42" y="52"/>
                      <a:pt x="38" y="48"/>
                      <a:pt x="38" y="43"/>
                    </a:cubicBezTo>
                    <a:cubicBezTo>
                      <a:pt x="38" y="39"/>
                      <a:pt x="42" y="35"/>
                      <a:pt x="46" y="34"/>
                    </a:cubicBezTo>
                    <a:cubicBezTo>
                      <a:pt x="46" y="31"/>
                      <a:pt x="46" y="31"/>
                      <a:pt x="46" y="31"/>
                    </a:cubicBezTo>
                    <a:cubicBezTo>
                      <a:pt x="46" y="30"/>
                      <a:pt x="47" y="29"/>
                      <a:pt x="48" y="29"/>
                    </a:cubicBezTo>
                    <a:cubicBezTo>
                      <a:pt x="49" y="29"/>
                      <a:pt x="50" y="30"/>
                      <a:pt x="50" y="31"/>
                    </a:cubicBezTo>
                    <a:cubicBezTo>
                      <a:pt x="50" y="34"/>
                      <a:pt x="50" y="34"/>
                      <a:pt x="50" y="34"/>
                    </a:cubicBezTo>
                    <a:cubicBezTo>
                      <a:pt x="54" y="35"/>
                      <a:pt x="58" y="39"/>
                      <a:pt x="58" y="43"/>
                    </a:cubicBezTo>
                    <a:cubicBezTo>
                      <a:pt x="58" y="44"/>
                      <a:pt x="57" y="45"/>
                      <a:pt x="56" y="45"/>
                    </a:cubicBezTo>
                    <a:cubicBezTo>
                      <a:pt x="54" y="45"/>
                      <a:pt x="54" y="44"/>
                      <a:pt x="54" y="43"/>
                    </a:cubicBezTo>
                    <a:cubicBezTo>
                      <a:pt x="54" y="41"/>
                      <a:pt x="52" y="39"/>
                      <a:pt x="50" y="38"/>
                    </a:cubicBezTo>
                    <a:cubicBezTo>
                      <a:pt x="50" y="49"/>
                      <a:pt x="50" y="49"/>
                      <a:pt x="50" y="49"/>
                    </a:cubicBezTo>
                    <a:cubicBezTo>
                      <a:pt x="54" y="50"/>
                      <a:pt x="58" y="54"/>
                      <a:pt x="58" y="59"/>
                    </a:cubicBezTo>
                    <a:close/>
                    <a:moveTo>
                      <a:pt x="60" y="16"/>
                    </a:moveTo>
                    <a:cubicBezTo>
                      <a:pt x="36" y="16"/>
                      <a:pt x="36" y="16"/>
                      <a:pt x="36" y="16"/>
                    </a:cubicBezTo>
                    <a:cubicBezTo>
                      <a:pt x="36" y="10"/>
                      <a:pt x="36" y="10"/>
                      <a:pt x="36" y="10"/>
                    </a:cubicBezTo>
                    <a:cubicBezTo>
                      <a:pt x="36" y="7"/>
                      <a:pt x="39" y="4"/>
                      <a:pt x="42" y="4"/>
                    </a:cubicBezTo>
                    <a:cubicBezTo>
                      <a:pt x="54" y="4"/>
                      <a:pt x="54" y="4"/>
                      <a:pt x="54" y="4"/>
                    </a:cubicBezTo>
                    <a:cubicBezTo>
                      <a:pt x="57" y="4"/>
                      <a:pt x="60" y="7"/>
                      <a:pt x="60" y="10"/>
                    </a:cubicBezTo>
                    <a:lnTo>
                      <a:pt x="60"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43" name="Freeform 274">
                <a:extLst>
                  <a:ext uri="{FF2B5EF4-FFF2-40B4-BE49-F238E27FC236}">
                    <a16:creationId xmlns:a16="http://schemas.microsoft.com/office/drawing/2014/main" id="{A449999A-02CF-43A5-9C60-194F0544DCAF}"/>
                  </a:ext>
                </a:extLst>
              </p:cNvPr>
              <p:cNvSpPr>
                <a:spLocks/>
              </p:cNvSpPr>
              <p:nvPr/>
            </p:nvSpPr>
            <p:spPr bwMode="auto">
              <a:xfrm>
                <a:off x="2833688" y="1223963"/>
                <a:ext cx="15875" cy="42863"/>
              </a:xfrm>
              <a:custGeom>
                <a:avLst/>
                <a:gdLst>
                  <a:gd name="T0" fmla="*/ 0 w 4"/>
                  <a:gd name="T1" fmla="*/ 5 h 11"/>
                  <a:gd name="T2" fmla="*/ 4 w 4"/>
                  <a:gd name="T3" fmla="*/ 11 h 11"/>
                  <a:gd name="T4" fmla="*/ 4 w 4"/>
                  <a:gd name="T5" fmla="*/ 0 h 11"/>
                  <a:gd name="T6" fmla="*/ 0 w 4"/>
                  <a:gd name="T7" fmla="*/ 5 h 11"/>
                </a:gdLst>
                <a:ahLst/>
                <a:cxnLst>
                  <a:cxn ang="0">
                    <a:pos x="T0" y="T1"/>
                  </a:cxn>
                  <a:cxn ang="0">
                    <a:pos x="T2" y="T3"/>
                  </a:cxn>
                  <a:cxn ang="0">
                    <a:pos x="T4" y="T5"/>
                  </a:cxn>
                  <a:cxn ang="0">
                    <a:pos x="T6" y="T7"/>
                  </a:cxn>
                </a:cxnLst>
                <a:rect l="0" t="0" r="r" b="b"/>
                <a:pathLst>
                  <a:path w="4" h="11">
                    <a:moveTo>
                      <a:pt x="0" y="5"/>
                    </a:moveTo>
                    <a:cubicBezTo>
                      <a:pt x="0" y="8"/>
                      <a:pt x="2" y="10"/>
                      <a:pt x="4" y="11"/>
                    </a:cubicBezTo>
                    <a:cubicBezTo>
                      <a:pt x="4" y="0"/>
                      <a:pt x="4" y="0"/>
                      <a:pt x="4" y="0"/>
                    </a:cubicBezTo>
                    <a:cubicBezTo>
                      <a:pt x="2" y="1"/>
                      <a:pt x="0" y="3"/>
                      <a:pt x="0" y="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Light"/>
                  <a:ea typeface="+mn-ea"/>
                  <a:cs typeface="+mn-cs"/>
                </a:endParaRPr>
              </a:p>
            </p:txBody>
          </p:sp>
        </p:grpSp>
      </p:grpSp>
      <p:grpSp>
        <p:nvGrpSpPr>
          <p:cNvPr id="149" name="Group 148">
            <a:extLst>
              <a:ext uri="{FF2B5EF4-FFF2-40B4-BE49-F238E27FC236}">
                <a16:creationId xmlns:a16="http://schemas.microsoft.com/office/drawing/2014/main" id="{2D08CDDD-38D4-48C2-801A-FF329F73620B}"/>
              </a:ext>
            </a:extLst>
          </p:cNvPr>
          <p:cNvGrpSpPr/>
          <p:nvPr/>
        </p:nvGrpSpPr>
        <p:grpSpPr>
          <a:xfrm>
            <a:off x="7739606" y="2348967"/>
            <a:ext cx="1668571" cy="3557870"/>
            <a:chOff x="7649831" y="2348967"/>
            <a:chExt cx="1668571" cy="3557870"/>
          </a:xfrm>
        </p:grpSpPr>
        <p:grpSp>
          <p:nvGrpSpPr>
            <p:cNvPr id="150" name="Group 149">
              <a:extLst>
                <a:ext uri="{FF2B5EF4-FFF2-40B4-BE49-F238E27FC236}">
                  <a16:creationId xmlns:a16="http://schemas.microsoft.com/office/drawing/2014/main" id="{55AFD9E6-077C-4322-9AD6-BE7A8407B07A}"/>
                </a:ext>
              </a:extLst>
            </p:cNvPr>
            <p:cNvGrpSpPr/>
            <p:nvPr/>
          </p:nvGrpSpPr>
          <p:grpSpPr>
            <a:xfrm>
              <a:off x="7654718" y="3195286"/>
              <a:ext cx="1663684" cy="1374298"/>
              <a:chOff x="6245225" y="2797176"/>
              <a:chExt cx="2327275" cy="1922463"/>
            </a:xfrm>
          </p:grpSpPr>
          <p:sp>
            <p:nvSpPr>
              <p:cNvPr id="159" name="Freeform 11">
                <a:extLst>
                  <a:ext uri="{FF2B5EF4-FFF2-40B4-BE49-F238E27FC236}">
                    <a16:creationId xmlns:a16="http://schemas.microsoft.com/office/drawing/2014/main" id="{B17E445F-0A06-41C9-AC30-E007B1750AED}"/>
                  </a:ext>
                </a:extLst>
              </p:cNvPr>
              <p:cNvSpPr>
                <a:spLocks/>
              </p:cNvSpPr>
              <p:nvPr/>
            </p:nvSpPr>
            <p:spPr bwMode="auto">
              <a:xfrm>
                <a:off x="6245225" y="3975101"/>
                <a:ext cx="2327275" cy="744538"/>
              </a:xfrm>
              <a:custGeom>
                <a:avLst/>
                <a:gdLst>
                  <a:gd name="T0" fmla="*/ 780 w 780"/>
                  <a:gd name="T1" fmla="*/ 0 h 249"/>
                  <a:gd name="T2" fmla="*/ 780 w 780"/>
                  <a:gd name="T3" fmla="*/ 145 h 249"/>
                  <a:gd name="T4" fmla="*/ 390 w 780"/>
                  <a:gd name="T5" fmla="*/ 249 h 249"/>
                  <a:gd name="T6" fmla="*/ 0 w 780"/>
                  <a:gd name="T7" fmla="*/ 145 h 249"/>
                  <a:gd name="T8" fmla="*/ 0 w 780"/>
                  <a:gd name="T9" fmla="*/ 0 h 249"/>
                  <a:gd name="T10" fmla="*/ 780 w 780"/>
                  <a:gd name="T11" fmla="*/ 0 h 249"/>
                </a:gdLst>
                <a:ahLst/>
                <a:cxnLst>
                  <a:cxn ang="0">
                    <a:pos x="T0" y="T1"/>
                  </a:cxn>
                  <a:cxn ang="0">
                    <a:pos x="T2" y="T3"/>
                  </a:cxn>
                  <a:cxn ang="0">
                    <a:pos x="T4" y="T5"/>
                  </a:cxn>
                  <a:cxn ang="0">
                    <a:pos x="T6" y="T7"/>
                  </a:cxn>
                  <a:cxn ang="0">
                    <a:pos x="T8" y="T9"/>
                  </a:cxn>
                  <a:cxn ang="0">
                    <a:pos x="T10" y="T11"/>
                  </a:cxn>
                </a:cxnLst>
                <a:rect l="0" t="0" r="r" b="b"/>
                <a:pathLst>
                  <a:path w="780" h="249">
                    <a:moveTo>
                      <a:pt x="780" y="0"/>
                    </a:moveTo>
                    <a:cubicBezTo>
                      <a:pt x="780" y="145"/>
                      <a:pt x="780" y="145"/>
                      <a:pt x="780" y="145"/>
                    </a:cubicBezTo>
                    <a:cubicBezTo>
                      <a:pt x="780" y="203"/>
                      <a:pt x="605" y="249"/>
                      <a:pt x="390" y="249"/>
                    </a:cubicBezTo>
                    <a:cubicBezTo>
                      <a:pt x="175" y="249"/>
                      <a:pt x="0" y="203"/>
                      <a:pt x="0" y="145"/>
                    </a:cubicBezTo>
                    <a:cubicBezTo>
                      <a:pt x="0" y="0"/>
                      <a:pt x="0" y="0"/>
                      <a:pt x="0" y="0"/>
                    </a:cubicBezTo>
                    <a:lnTo>
                      <a:pt x="780"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0" name="Freeform 13">
                <a:extLst>
                  <a:ext uri="{FF2B5EF4-FFF2-40B4-BE49-F238E27FC236}">
                    <a16:creationId xmlns:a16="http://schemas.microsoft.com/office/drawing/2014/main" id="{8E6FD719-EA27-4CEF-AD0B-A8F1904F7339}"/>
                  </a:ext>
                </a:extLst>
              </p:cNvPr>
              <p:cNvSpPr>
                <a:spLocks/>
              </p:cNvSpPr>
              <p:nvPr/>
            </p:nvSpPr>
            <p:spPr bwMode="auto">
              <a:xfrm>
                <a:off x="6245225" y="3541713"/>
                <a:ext cx="2327275" cy="744538"/>
              </a:xfrm>
              <a:custGeom>
                <a:avLst/>
                <a:gdLst>
                  <a:gd name="T0" fmla="*/ 780 w 780"/>
                  <a:gd name="T1" fmla="*/ 0 h 249"/>
                  <a:gd name="T2" fmla="*/ 780 w 780"/>
                  <a:gd name="T3" fmla="*/ 145 h 249"/>
                  <a:gd name="T4" fmla="*/ 390 w 780"/>
                  <a:gd name="T5" fmla="*/ 249 h 249"/>
                  <a:gd name="T6" fmla="*/ 0 w 780"/>
                  <a:gd name="T7" fmla="*/ 145 h 249"/>
                  <a:gd name="T8" fmla="*/ 0 w 780"/>
                  <a:gd name="T9" fmla="*/ 0 h 249"/>
                  <a:gd name="T10" fmla="*/ 780 w 780"/>
                  <a:gd name="T11" fmla="*/ 0 h 249"/>
                </a:gdLst>
                <a:ahLst/>
                <a:cxnLst>
                  <a:cxn ang="0">
                    <a:pos x="T0" y="T1"/>
                  </a:cxn>
                  <a:cxn ang="0">
                    <a:pos x="T2" y="T3"/>
                  </a:cxn>
                  <a:cxn ang="0">
                    <a:pos x="T4" y="T5"/>
                  </a:cxn>
                  <a:cxn ang="0">
                    <a:pos x="T6" y="T7"/>
                  </a:cxn>
                  <a:cxn ang="0">
                    <a:pos x="T8" y="T9"/>
                  </a:cxn>
                  <a:cxn ang="0">
                    <a:pos x="T10" y="T11"/>
                  </a:cxn>
                </a:cxnLst>
                <a:rect l="0" t="0" r="r" b="b"/>
                <a:pathLst>
                  <a:path w="780" h="249">
                    <a:moveTo>
                      <a:pt x="780" y="0"/>
                    </a:moveTo>
                    <a:cubicBezTo>
                      <a:pt x="780" y="145"/>
                      <a:pt x="780" y="145"/>
                      <a:pt x="780" y="145"/>
                    </a:cubicBezTo>
                    <a:cubicBezTo>
                      <a:pt x="780" y="203"/>
                      <a:pt x="605" y="249"/>
                      <a:pt x="390" y="249"/>
                    </a:cubicBezTo>
                    <a:cubicBezTo>
                      <a:pt x="175" y="249"/>
                      <a:pt x="0" y="203"/>
                      <a:pt x="0" y="145"/>
                    </a:cubicBezTo>
                    <a:cubicBezTo>
                      <a:pt x="0" y="0"/>
                      <a:pt x="0" y="0"/>
                      <a:pt x="0" y="0"/>
                    </a:cubicBezTo>
                    <a:lnTo>
                      <a:pt x="78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1" name="Freeform 15">
                <a:extLst>
                  <a:ext uri="{FF2B5EF4-FFF2-40B4-BE49-F238E27FC236}">
                    <a16:creationId xmlns:a16="http://schemas.microsoft.com/office/drawing/2014/main" id="{912834C4-C464-45FB-A471-FA35FB75E969}"/>
                  </a:ext>
                </a:extLst>
              </p:cNvPr>
              <p:cNvSpPr>
                <a:spLocks/>
              </p:cNvSpPr>
              <p:nvPr/>
            </p:nvSpPr>
            <p:spPr bwMode="auto">
              <a:xfrm>
                <a:off x="6245225" y="3108326"/>
                <a:ext cx="2327275" cy="744538"/>
              </a:xfrm>
              <a:custGeom>
                <a:avLst/>
                <a:gdLst>
                  <a:gd name="T0" fmla="*/ 780 w 780"/>
                  <a:gd name="T1" fmla="*/ 0 h 249"/>
                  <a:gd name="T2" fmla="*/ 780 w 780"/>
                  <a:gd name="T3" fmla="*/ 145 h 249"/>
                  <a:gd name="T4" fmla="*/ 390 w 780"/>
                  <a:gd name="T5" fmla="*/ 249 h 249"/>
                  <a:gd name="T6" fmla="*/ 0 w 780"/>
                  <a:gd name="T7" fmla="*/ 145 h 249"/>
                  <a:gd name="T8" fmla="*/ 0 w 780"/>
                  <a:gd name="T9" fmla="*/ 0 h 249"/>
                  <a:gd name="T10" fmla="*/ 780 w 780"/>
                  <a:gd name="T11" fmla="*/ 0 h 249"/>
                </a:gdLst>
                <a:ahLst/>
                <a:cxnLst>
                  <a:cxn ang="0">
                    <a:pos x="T0" y="T1"/>
                  </a:cxn>
                  <a:cxn ang="0">
                    <a:pos x="T2" y="T3"/>
                  </a:cxn>
                  <a:cxn ang="0">
                    <a:pos x="T4" y="T5"/>
                  </a:cxn>
                  <a:cxn ang="0">
                    <a:pos x="T6" y="T7"/>
                  </a:cxn>
                  <a:cxn ang="0">
                    <a:pos x="T8" y="T9"/>
                  </a:cxn>
                  <a:cxn ang="0">
                    <a:pos x="T10" y="T11"/>
                  </a:cxn>
                </a:cxnLst>
                <a:rect l="0" t="0" r="r" b="b"/>
                <a:pathLst>
                  <a:path w="780" h="249">
                    <a:moveTo>
                      <a:pt x="780" y="0"/>
                    </a:moveTo>
                    <a:cubicBezTo>
                      <a:pt x="780" y="145"/>
                      <a:pt x="780" y="145"/>
                      <a:pt x="780" y="145"/>
                    </a:cubicBezTo>
                    <a:cubicBezTo>
                      <a:pt x="780" y="203"/>
                      <a:pt x="605" y="249"/>
                      <a:pt x="390" y="249"/>
                    </a:cubicBezTo>
                    <a:cubicBezTo>
                      <a:pt x="175" y="249"/>
                      <a:pt x="0" y="203"/>
                      <a:pt x="0" y="145"/>
                    </a:cubicBezTo>
                    <a:cubicBezTo>
                      <a:pt x="0" y="0"/>
                      <a:pt x="0" y="0"/>
                      <a:pt x="0" y="0"/>
                    </a:cubicBezTo>
                    <a:lnTo>
                      <a:pt x="780"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2" name="Oval 16">
                <a:extLst>
                  <a:ext uri="{FF2B5EF4-FFF2-40B4-BE49-F238E27FC236}">
                    <a16:creationId xmlns:a16="http://schemas.microsoft.com/office/drawing/2014/main" id="{AD87FE45-B520-41C0-8FA8-FE8030B85DE9}"/>
                  </a:ext>
                </a:extLst>
              </p:cNvPr>
              <p:cNvSpPr>
                <a:spLocks noChangeArrowheads="1"/>
              </p:cNvSpPr>
              <p:nvPr/>
            </p:nvSpPr>
            <p:spPr bwMode="auto">
              <a:xfrm>
                <a:off x="6245225" y="2797176"/>
                <a:ext cx="2327275" cy="622300"/>
              </a:xfrm>
              <a:prstGeom prst="ellipse">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grpSp>
        <p:sp>
          <p:nvSpPr>
            <p:cNvPr id="157" name="Oval 11">
              <a:extLst>
                <a:ext uri="{FF2B5EF4-FFF2-40B4-BE49-F238E27FC236}">
                  <a16:creationId xmlns:a16="http://schemas.microsoft.com/office/drawing/2014/main" id="{A6C9EEC7-AA29-4A7B-BD24-CA26484D8B3B}"/>
                </a:ext>
              </a:extLst>
            </p:cNvPr>
            <p:cNvSpPr>
              <a:spLocks noChangeArrowheads="1"/>
            </p:cNvSpPr>
            <p:nvPr/>
          </p:nvSpPr>
          <p:spPr bwMode="auto">
            <a:xfrm>
              <a:off x="7997568" y="2348967"/>
              <a:ext cx="979488" cy="977900"/>
            </a:xfrm>
            <a:prstGeom prst="ellipse">
              <a:avLst/>
            </a:pr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52" name="Oval 151">
              <a:extLst>
                <a:ext uri="{FF2B5EF4-FFF2-40B4-BE49-F238E27FC236}">
                  <a16:creationId xmlns:a16="http://schemas.microsoft.com/office/drawing/2014/main" id="{C6389E61-5446-422F-8B0D-64F5CA28E60E}"/>
                </a:ext>
              </a:extLst>
            </p:cNvPr>
            <p:cNvSpPr/>
            <p:nvPr/>
          </p:nvSpPr>
          <p:spPr>
            <a:xfrm>
              <a:off x="8323901" y="3395866"/>
              <a:ext cx="325318" cy="45720"/>
            </a:xfrm>
            <a:prstGeom prst="ellipse">
              <a:avLst/>
            </a:prstGeom>
            <a:solidFill>
              <a:srgbClr val="1E1918">
                <a:alpha val="3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53" name="TextBox 152">
              <a:extLst>
                <a:ext uri="{FF2B5EF4-FFF2-40B4-BE49-F238E27FC236}">
                  <a16:creationId xmlns:a16="http://schemas.microsoft.com/office/drawing/2014/main" id="{ECCD53B5-0D42-4522-A759-81E59E36301C}"/>
                </a:ext>
              </a:extLst>
            </p:cNvPr>
            <p:cNvSpPr txBox="1"/>
            <p:nvPr/>
          </p:nvSpPr>
          <p:spPr>
            <a:xfrm>
              <a:off x="8040015" y="3694071"/>
              <a:ext cx="993862" cy="246221"/>
            </a:xfrm>
            <a:prstGeom prst="rect">
              <a:avLst/>
            </a:prstGeom>
            <a:noFill/>
          </p:spPr>
          <p:txBody>
            <a:bodyPr wrap="none" lIns="0" tIns="0" rIns="0" bIns="0" rtlCol="0">
              <a:spAutoFit/>
            </a:bodyPr>
            <a:lstStyle/>
            <a:p>
              <a:pPr lvl="0" algn="ctr"/>
              <a:r>
                <a:rPr lang="th-TH" sz="1600" b="1" dirty="0">
                  <a:solidFill>
                    <a:srgbClr val="FFFFFF"/>
                  </a:solidFill>
                  <a:latin typeface="TH Sarabun New" panose="020B0500040200020003" pitchFamily="34" charset="-34"/>
                  <a:cs typeface="TH Sarabun New" panose="020B0500040200020003" pitchFamily="34" charset="-34"/>
                </a:rPr>
                <a:t>ภาครัฐและเอกชน</a:t>
              </a:r>
              <a:endParaRPr lang="en-US" sz="1600" b="1" dirty="0">
                <a:solidFill>
                  <a:srgbClr val="FFFFFF"/>
                </a:solidFill>
                <a:latin typeface="TH Sarabun New" panose="020B0500040200020003" pitchFamily="34" charset="-34"/>
                <a:cs typeface="TH Sarabun New" panose="020B0500040200020003" pitchFamily="34" charset="-34"/>
              </a:endParaRPr>
            </a:p>
          </p:txBody>
        </p:sp>
        <p:sp>
          <p:nvSpPr>
            <p:cNvPr id="154" name="TextBox 153">
              <a:extLst>
                <a:ext uri="{FF2B5EF4-FFF2-40B4-BE49-F238E27FC236}">
                  <a16:creationId xmlns:a16="http://schemas.microsoft.com/office/drawing/2014/main" id="{4D74E573-0D33-4F7F-A563-C64082EBE05B}"/>
                </a:ext>
              </a:extLst>
            </p:cNvPr>
            <p:cNvSpPr txBox="1"/>
            <p:nvPr/>
          </p:nvSpPr>
          <p:spPr>
            <a:xfrm>
              <a:off x="7649831" y="4731975"/>
              <a:ext cx="1658800" cy="246221"/>
            </a:xfrm>
            <a:prstGeom prst="rect">
              <a:avLst/>
            </a:prstGeom>
            <a:noFill/>
          </p:spPr>
          <p:txBody>
            <a:bodyPr wrap="square" lIns="0" tIns="0" rIns="0" bIns="0" rtlCol="0">
              <a:spAutoFit/>
            </a:bodyPr>
            <a:lstStyle/>
            <a:p>
              <a:pPr lvl="0" algn="ctr">
                <a:defRPr/>
              </a:pPr>
              <a:r>
                <a:rPr lang="th-TH" sz="1600" b="1" kern="0" dirty="0">
                  <a:solidFill>
                    <a:schemeClr val="accent4">
                      <a:lumMod val="75000"/>
                    </a:schemeClr>
                  </a:solidFill>
                  <a:latin typeface="TH Sarabun New" panose="020B0500040200020003" pitchFamily="34" charset="-34"/>
                  <a:cs typeface="TH Sarabun New" panose="020B0500040200020003" pitchFamily="34" charset="-34"/>
                </a:rPr>
                <a:t>รัฐวิสาหกิจและเอกชน</a:t>
              </a:r>
            </a:p>
          </p:txBody>
        </p:sp>
        <p:sp>
          <p:nvSpPr>
            <p:cNvPr id="155" name="TextBox 154">
              <a:extLst>
                <a:ext uri="{FF2B5EF4-FFF2-40B4-BE49-F238E27FC236}">
                  <a16:creationId xmlns:a16="http://schemas.microsoft.com/office/drawing/2014/main" id="{16B41688-EC1B-44C5-9EEE-0221284F27EB}"/>
                </a:ext>
              </a:extLst>
            </p:cNvPr>
            <p:cNvSpPr txBox="1"/>
            <p:nvPr/>
          </p:nvSpPr>
          <p:spPr>
            <a:xfrm>
              <a:off x="7649831" y="5060451"/>
              <a:ext cx="1658800" cy="84638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E1918"/>
                  </a:solidFill>
                  <a:effectLst/>
                  <a:uLnTx/>
                  <a:uFillTx/>
                  <a:latin typeface="Arial" panose="020B0604020202020204" pitchFamily="34" charset="0"/>
                  <a:cs typeface="Arial" panose="020B0604020202020204" pitchFamily="34" charset="0"/>
                </a:rPr>
                <a:t>There are many variations of passages of Lorem Ipsum available, but the majority have suffered alteration in some form</a:t>
              </a:r>
            </a:p>
          </p:txBody>
        </p:sp>
        <p:sp>
          <p:nvSpPr>
            <p:cNvPr id="156" name="Freeform 23">
              <a:extLst>
                <a:ext uri="{FF2B5EF4-FFF2-40B4-BE49-F238E27FC236}">
                  <a16:creationId xmlns:a16="http://schemas.microsoft.com/office/drawing/2014/main" id="{B5E0DB01-608A-4FC1-949F-2B1FAA971F6F}"/>
                </a:ext>
              </a:extLst>
            </p:cNvPr>
            <p:cNvSpPr>
              <a:spLocks/>
            </p:cNvSpPr>
            <p:nvPr/>
          </p:nvSpPr>
          <p:spPr bwMode="auto">
            <a:xfrm>
              <a:off x="8306379" y="2717267"/>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Light"/>
                <a:ea typeface="+mn-ea"/>
                <a:cs typeface="+mn-cs"/>
              </a:endParaRPr>
            </a:p>
          </p:txBody>
        </p:sp>
      </p:grpSp>
      <p:grpSp>
        <p:nvGrpSpPr>
          <p:cNvPr id="163" name="Group 162">
            <a:extLst>
              <a:ext uri="{FF2B5EF4-FFF2-40B4-BE49-F238E27FC236}">
                <a16:creationId xmlns:a16="http://schemas.microsoft.com/office/drawing/2014/main" id="{BF839DA2-A6AA-4D5F-9559-DCA74E1CE3ED}"/>
              </a:ext>
            </a:extLst>
          </p:cNvPr>
          <p:cNvGrpSpPr/>
          <p:nvPr/>
        </p:nvGrpSpPr>
        <p:grpSpPr>
          <a:xfrm>
            <a:off x="9832989" y="2044908"/>
            <a:ext cx="1663686" cy="3861929"/>
            <a:chOff x="9832989" y="2044908"/>
            <a:chExt cx="1663686" cy="3861929"/>
          </a:xfrm>
        </p:grpSpPr>
        <p:grpSp>
          <p:nvGrpSpPr>
            <p:cNvPr id="164" name="Group 163">
              <a:extLst>
                <a:ext uri="{FF2B5EF4-FFF2-40B4-BE49-F238E27FC236}">
                  <a16:creationId xmlns:a16="http://schemas.microsoft.com/office/drawing/2014/main" id="{9CFD4894-6138-4BCF-BA98-E5AAE6CFA6A8}"/>
                </a:ext>
              </a:extLst>
            </p:cNvPr>
            <p:cNvGrpSpPr/>
            <p:nvPr/>
          </p:nvGrpSpPr>
          <p:grpSpPr>
            <a:xfrm>
              <a:off x="9832989" y="2885472"/>
              <a:ext cx="1663686" cy="1684112"/>
              <a:chOff x="8870950" y="2363788"/>
              <a:chExt cx="2327275" cy="2355851"/>
            </a:xfrm>
          </p:grpSpPr>
          <p:sp>
            <p:nvSpPr>
              <p:cNvPr id="175" name="Freeform 17">
                <a:extLst>
                  <a:ext uri="{FF2B5EF4-FFF2-40B4-BE49-F238E27FC236}">
                    <a16:creationId xmlns:a16="http://schemas.microsoft.com/office/drawing/2014/main" id="{26183620-85B5-48F7-A2DA-7779FF42A486}"/>
                  </a:ext>
                </a:extLst>
              </p:cNvPr>
              <p:cNvSpPr>
                <a:spLocks/>
              </p:cNvSpPr>
              <p:nvPr/>
            </p:nvSpPr>
            <p:spPr bwMode="auto">
              <a:xfrm>
                <a:off x="8870950" y="3975101"/>
                <a:ext cx="2327275" cy="744538"/>
              </a:xfrm>
              <a:custGeom>
                <a:avLst/>
                <a:gdLst>
                  <a:gd name="T0" fmla="*/ 780 w 780"/>
                  <a:gd name="T1" fmla="*/ 0 h 249"/>
                  <a:gd name="T2" fmla="*/ 780 w 780"/>
                  <a:gd name="T3" fmla="*/ 145 h 249"/>
                  <a:gd name="T4" fmla="*/ 390 w 780"/>
                  <a:gd name="T5" fmla="*/ 249 h 249"/>
                  <a:gd name="T6" fmla="*/ 0 w 780"/>
                  <a:gd name="T7" fmla="*/ 145 h 249"/>
                  <a:gd name="T8" fmla="*/ 0 w 780"/>
                  <a:gd name="T9" fmla="*/ 0 h 249"/>
                  <a:gd name="T10" fmla="*/ 780 w 780"/>
                  <a:gd name="T11" fmla="*/ 0 h 249"/>
                </a:gdLst>
                <a:ahLst/>
                <a:cxnLst>
                  <a:cxn ang="0">
                    <a:pos x="T0" y="T1"/>
                  </a:cxn>
                  <a:cxn ang="0">
                    <a:pos x="T2" y="T3"/>
                  </a:cxn>
                  <a:cxn ang="0">
                    <a:pos x="T4" y="T5"/>
                  </a:cxn>
                  <a:cxn ang="0">
                    <a:pos x="T6" y="T7"/>
                  </a:cxn>
                  <a:cxn ang="0">
                    <a:pos x="T8" y="T9"/>
                  </a:cxn>
                  <a:cxn ang="0">
                    <a:pos x="T10" y="T11"/>
                  </a:cxn>
                </a:cxnLst>
                <a:rect l="0" t="0" r="r" b="b"/>
                <a:pathLst>
                  <a:path w="780" h="249">
                    <a:moveTo>
                      <a:pt x="780" y="0"/>
                    </a:moveTo>
                    <a:cubicBezTo>
                      <a:pt x="780" y="145"/>
                      <a:pt x="780" y="145"/>
                      <a:pt x="780" y="145"/>
                    </a:cubicBezTo>
                    <a:cubicBezTo>
                      <a:pt x="780" y="203"/>
                      <a:pt x="605" y="249"/>
                      <a:pt x="390" y="249"/>
                    </a:cubicBezTo>
                    <a:cubicBezTo>
                      <a:pt x="175" y="249"/>
                      <a:pt x="0" y="203"/>
                      <a:pt x="0" y="145"/>
                    </a:cubicBezTo>
                    <a:cubicBezTo>
                      <a:pt x="0" y="0"/>
                      <a:pt x="0" y="0"/>
                      <a:pt x="0" y="0"/>
                    </a:cubicBezTo>
                    <a:lnTo>
                      <a:pt x="78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76" name="Freeform 19">
                <a:extLst>
                  <a:ext uri="{FF2B5EF4-FFF2-40B4-BE49-F238E27FC236}">
                    <a16:creationId xmlns:a16="http://schemas.microsoft.com/office/drawing/2014/main" id="{8A56E344-4861-4FE8-8462-FB6FCC2C5EBA}"/>
                  </a:ext>
                </a:extLst>
              </p:cNvPr>
              <p:cNvSpPr>
                <a:spLocks/>
              </p:cNvSpPr>
              <p:nvPr/>
            </p:nvSpPr>
            <p:spPr bwMode="auto">
              <a:xfrm>
                <a:off x="8870950" y="3541713"/>
                <a:ext cx="2327275" cy="744538"/>
              </a:xfrm>
              <a:custGeom>
                <a:avLst/>
                <a:gdLst>
                  <a:gd name="T0" fmla="*/ 780 w 780"/>
                  <a:gd name="T1" fmla="*/ 0 h 249"/>
                  <a:gd name="T2" fmla="*/ 780 w 780"/>
                  <a:gd name="T3" fmla="*/ 145 h 249"/>
                  <a:gd name="T4" fmla="*/ 390 w 780"/>
                  <a:gd name="T5" fmla="*/ 249 h 249"/>
                  <a:gd name="T6" fmla="*/ 0 w 780"/>
                  <a:gd name="T7" fmla="*/ 145 h 249"/>
                  <a:gd name="T8" fmla="*/ 0 w 780"/>
                  <a:gd name="T9" fmla="*/ 0 h 249"/>
                  <a:gd name="T10" fmla="*/ 780 w 780"/>
                  <a:gd name="T11" fmla="*/ 0 h 249"/>
                </a:gdLst>
                <a:ahLst/>
                <a:cxnLst>
                  <a:cxn ang="0">
                    <a:pos x="T0" y="T1"/>
                  </a:cxn>
                  <a:cxn ang="0">
                    <a:pos x="T2" y="T3"/>
                  </a:cxn>
                  <a:cxn ang="0">
                    <a:pos x="T4" y="T5"/>
                  </a:cxn>
                  <a:cxn ang="0">
                    <a:pos x="T6" y="T7"/>
                  </a:cxn>
                  <a:cxn ang="0">
                    <a:pos x="T8" y="T9"/>
                  </a:cxn>
                  <a:cxn ang="0">
                    <a:pos x="T10" y="T11"/>
                  </a:cxn>
                </a:cxnLst>
                <a:rect l="0" t="0" r="r" b="b"/>
                <a:pathLst>
                  <a:path w="780" h="249">
                    <a:moveTo>
                      <a:pt x="780" y="0"/>
                    </a:moveTo>
                    <a:cubicBezTo>
                      <a:pt x="780" y="145"/>
                      <a:pt x="780" y="145"/>
                      <a:pt x="780" y="145"/>
                    </a:cubicBezTo>
                    <a:cubicBezTo>
                      <a:pt x="780" y="203"/>
                      <a:pt x="605" y="249"/>
                      <a:pt x="390" y="249"/>
                    </a:cubicBezTo>
                    <a:cubicBezTo>
                      <a:pt x="175" y="249"/>
                      <a:pt x="0" y="203"/>
                      <a:pt x="0" y="145"/>
                    </a:cubicBezTo>
                    <a:cubicBezTo>
                      <a:pt x="0" y="0"/>
                      <a:pt x="0" y="0"/>
                      <a:pt x="0" y="0"/>
                    </a:cubicBezTo>
                    <a:lnTo>
                      <a:pt x="780"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77" name="Freeform 21">
                <a:extLst>
                  <a:ext uri="{FF2B5EF4-FFF2-40B4-BE49-F238E27FC236}">
                    <a16:creationId xmlns:a16="http://schemas.microsoft.com/office/drawing/2014/main" id="{B98E5AED-3A8F-4B2B-ACB3-232B4278DCB5}"/>
                  </a:ext>
                </a:extLst>
              </p:cNvPr>
              <p:cNvSpPr>
                <a:spLocks/>
              </p:cNvSpPr>
              <p:nvPr/>
            </p:nvSpPr>
            <p:spPr bwMode="auto">
              <a:xfrm>
                <a:off x="8870950" y="3108326"/>
                <a:ext cx="2327275" cy="744538"/>
              </a:xfrm>
              <a:custGeom>
                <a:avLst/>
                <a:gdLst>
                  <a:gd name="T0" fmla="*/ 780 w 780"/>
                  <a:gd name="T1" fmla="*/ 0 h 249"/>
                  <a:gd name="T2" fmla="*/ 780 w 780"/>
                  <a:gd name="T3" fmla="*/ 145 h 249"/>
                  <a:gd name="T4" fmla="*/ 390 w 780"/>
                  <a:gd name="T5" fmla="*/ 249 h 249"/>
                  <a:gd name="T6" fmla="*/ 0 w 780"/>
                  <a:gd name="T7" fmla="*/ 145 h 249"/>
                  <a:gd name="T8" fmla="*/ 0 w 780"/>
                  <a:gd name="T9" fmla="*/ 0 h 249"/>
                  <a:gd name="T10" fmla="*/ 780 w 780"/>
                  <a:gd name="T11" fmla="*/ 0 h 249"/>
                </a:gdLst>
                <a:ahLst/>
                <a:cxnLst>
                  <a:cxn ang="0">
                    <a:pos x="T0" y="T1"/>
                  </a:cxn>
                  <a:cxn ang="0">
                    <a:pos x="T2" y="T3"/>
                  </a:cxn>
                  <a:cxn ang="0">
                    <a:pos x="T4" y="T5"/>
                  </a:cxn>
                  <a:cxn ang="0">
                    <a:pos x="T6" y="T7"/>
                  </a:cxn>
                  <a:cxn ang="0">
                    <a:pos x="T8" y="T9"/>
                  </a:cxn>
                  <a:cxn ang="0">
                    <a:pos x="T10" y="T11"/>
                  </a:cxn>
                </a:cxnLst>
                <a:rect l="0" t="0" r="r" b="b"/>
                <a:pathLst>
                  <a:path w="780" h="249">
                    <a:moveTo>
                      <a:pt x="780" y="0"/>
                    </a:moveTo>
                    <a:cubicBezTo>
                      <a:pt x="780" y="145"/>
                      <a:pt x="780" y="145"/>
                      <a:pt x="780" y="145"/>
                    </a:cubicBezTo>
                    <a:cubicBezTo>
                      <a:pt x="780" y="203"/>
                      <a:pt x="605" y="249"/>
                      <a:pt x="390" y="249"/>
                    </a:cubicBezTo>
                    <a:cubicBezTo>
                      <a:pt x="175" y="249"/>
                      <a:pt x="0" y="203"/>
                      <a:pt x="0" y="145"/>
                    </a:cubicBezTo>
                    <a:cubicBezTo>
                      <a:pt x="0" y="0"/>
                      <a:pt x="0" y="0"/>
                      <a:pt x="0" y="0"/>
                    </a:cubicBezTo>
                    <a:lnTo>
                      <a:pt x="78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78" name="Freeform 23">
                <a:extLst>
                  <a:ext uri="{FF2B5EF4-FFF2-40B4-BE49-F238E27FC236}">
                    <a16:creationId xmlns:a16="http://schemas.microsoft.com/office/drawing/2014/main" id="{D62A1561-9645-44A1-9CCD-D29850B7FA82}"/>
                  </a:ext>
                </a:extLst>
              </p:cNvPr>
              <p:cNvSpPr>
                <a:spLocks/>
              </p:cNvSpPr>
              <p:nvPr/>
            </p:nvSpPr>
            <p:spPr bwMode="auto">
              <a:xfrm>
                <a:off x="8870950" y="2674938"/>
                <a:ext cx="2327275" cy="744538"/>
              </a:xfrm>
              <a:custGeom>
                <a:avLst/>
                <a:gdLst>
                  <a:gd name="T0" fmla="*/ 780 w 780"/>
                  <a:gd name="T1" fmla="*/ 0 h 249"/>
                  <a:gd name="T2" fmla="*/ 780 w 780"/>
                  <a:gd name="T3" fmla="*/ 145 h 249"/>
                  <a:gd name="T4" fmla="*/ 390 w 780"/>
                  <a:gd name="T5" fmla="*/ 249 h 249"/>
                  <a:gd name="T6" fmla="*/ 0 w 780"/>
                  <a:gd name="T7" fmla="*/ 145 h 249"/>
                  <a:gd name="T8" fmla="*/ 0 w 780"/>
                  <a:gd name="T9" fmla="*/ 0 h 249"/>
                  <a:gd name="T10" fmla="*/ 780 w 780"/>
                  <a:gd name="T11" fmla="*/ 0 h 249"/>
                </a:gdLst>
                <a:ahLst/>
                <a:cxnLst>
                  <a:cxn ang="0">
                    <a:pos x="T0" y="T1"/>
                  </a:cxn>
                  <a:cxn ang="0">
                    <a:pos x="T2" y="T3"/>
                  </a:cxn>
                  <a:cxn ang="0">
                    <a:pos x="T4" y="T5"/>
                  </a:cxn>
                  <a:cxn ang="0">
                    <a:pos x="T6" y="T7"/>
                  </a:cxn>
                  <a:cxn ang="0">
                    <a:pos x="T8" y="T9"/>
                  </a:cxn>
                  <a:cxn ang="0">
                    <a:pos x="T10" y="T11"/>
                  </a:cxn>
                </a:cxnLst>
                <a:rect l="0" t="0" r="r" b="b"/>
                <a:pathLst>
                  <a:path w="780" h="249">
                    <a:moveTo>
                      <a:pt x="780" y="0"/>
                    </a:moveTo>
                    <a:cubicBezTo>
                      <a:pt x="780" y="145"/>
                      <a:pt x="780" y="145"/>
                      <a:pt x="780" y="145"/>
                    </a:cubicBezTo>
                    <a:cubicBezTo>
                      <a:pt x="780" y="202"/>
                      <a:pt x="605" y="249"/>
                      <a:pt x="390" y="249"/>
                    </a:cubicBezTo>
                    <a:cubicBezTo>
                      <a:pt x="175" y="249"/>
                      <a:pt x="0" y="202"/>
                      <a:pt x="0" y="145"/>
                    </a:cubicBezTo>
                    <a:cubicBezTo>
                      <a:pt x="0" y="0"/>
                      <a:pt x="0" y="0"/>
                      <a:pt x="0" y="0"/>
                    </a:cubicBezTo>
                    <a:lnTo>
                      <a:pt x="780"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79" name="Oval 24">
                <a:extLst>
                  <a:ext uri="{FF2B5EF4-FFF2-40B4-BE49-F238E27FC236}">
                    <a16:creationId xmlns:a16="http://schemas.microsoft.com/office/drawing/2014/main" id="{33F589A8-A875-4548-9333-96FC78F84D56}"/>
                  </a:ext>
                </a:extLst>
              </p:cNvPr>
              <p:cNvSpPr>
                <a:spLocks noChangeArrowheads="1"/>
              </p:cNvSpPr>
              <p:nvPr/>
            </p:nvSpPr>
            <p:spPr bwMode="auto">
              <a:xfrm>
                <a:off x="8870950" y="2363788"/>
                <a:ext cx="2327275" cy="622300"/>
              </a:xfrm>
              <a:prstGeom prst="ellipse">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grpSp>
        <p:sp>
          <p:nvSpPr>
            <p:cNvPr id="173" name="Oval 11">
              <a:extLst>
                <a:ext uri="{FF2B5EF4-FFF2-40B4-BE49-F238E27FC236}">
                  <a16:creationId xmlns:a16="http://schemas.microsoft.com/office/drawing/2014/main" id="{FE2FC534-56C9-409C-898E-E1DB9A4D28AF}"/>
                </a:ext>
              </a:extLst>
            </p:cNvPr>
            <p:cNvSpPr>
              <a:spLocks noChangeArrowheads="1"/>
            </p:cNvSpPr>
            <p:nvPr/>
          </p:nvSpPr>
          <p:spPr bwMode="auto">
            <a:xfrm>
              <a:off x="10175839" y="2044908"/>
              <a:ext cx="979488" cy="977900"/>
            </a:xfrm>
            <a:prstGeom prst="ellipse">
              <a:avLst/>
            </a:prstGeom>
            <a:solidFill>
              <a:sysClr val="window" lastClr="FFFFFF">
                <a:lumMod val="9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sp>
          <p:nvSpPr>
            <p:cNvPr id="166" name="Oval 165">
              <a:extLst>
                <a:ext uri="{FF2B5EF4-FFF2-40B4-BE49-F238E27FC236}">
                  <a16:creationId xmlns:a16="http://schemas.microsoft.com/office/drawing/2014/main" id="{534C73B1-9021-44B3-8F14-757A601BBD82}"/>
                </a:ext>
              </a:extLst>
            </p:cNvPr>
            <p:cNvSpPr/>
            <p:nvPr/>
          </p:nvSpPr>
          <p:spPr>
            <a:xfrm>
              <a:off x="10502172" y="3091807"/>
              <a:ext cx="325318" cy="45720"/>
            </a:xfrm>
            <a:prstGeom prst="ellipse">
              <a:avLst/>
            </a:prstGeom>
            <a:solidFill>
              <a:srgbClr val="1E1918">
                <a:alpha val="3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67" name="TextBox 166">
              <a:extLst>
                <a:ext uri="{FF2B5EF4-FFF2-40B4-BE49-F238E27FC236}">
                  <a16:creationId xmlns:a16="http://schemas.microsoft.com/office/drawing/2014/main" id="{50000395-E025-4061-B456-2E565C2DB744}"/>
                </a:ext>
              </a:extLst>
            </p:cNvPr>
            <p:cNvSpPr txBox="1"/>
            <p:nvPr/>
          </p:nvSpPr>
          <p:spPr>
            <a:xfrm>
              <a:off x="10265575" y="3433204"/>
              <a:ext cx="979488" cy="738664"/>
            </a:xfrm>
            <a:prstGeom prst="rect">
              <a:avLst/>
            </a:prstGeom>
            <a:noFill/>
          </p:spPr>
          <p:txBody>
            <a:bodyPr wrap="square" lIns="0" tIns="0" rIns="0" bIns="0" rtlCol="0">
              <a:spAutoFit/>
            </a:bodyPr>
            <a:lstStyle/>
            <a:p>
              <a:pPr lvl="0" algn="ctr"/>
              <a:r>
                <a:rPr lang="th-TH" sz="1600" b="1" dirty="0">
                  <a:solidFill>
                    <a:srgbClr val="FFFFFF"/>
                  </a:solidFill>
                  <a:latin typeface="TH Sarabun New" panose="020B0500040200020003" pitchFamily="34" charset="-34"/>
                  <a:cs typeface="TH Sarabun New" panose="020B0500040200020003" pitchFamily="34" charset="-34"/>
                </a:rPr>
                <a:t>กสทช. เล็งเห็นว่าในระยะที่ 1 ควรให้ความสำคัญ</a:t>
              </a:r>
              <a:endParaRPr lang="en-US" sz="1600" b="1" dirty="0">
                <a:solidFill>
                  <a:srgbClr val="FFFFFF"/>
                </a:solidFill>
                <a:latin typeface="TH Sarabun New" panose="020B0500040200020003" pitchFamily="34" charset="-34"/>
                <a:cs typeface="TH Sarabun New" panose="020B0500040200020003" pitchFamily="34" charset="-34"/>
              </a:endParaRPr>
            </a:p>
          </p:txBody>
        </p:sp>
        <p:sp>
          <p:nvSpPr>
            <p:cNvPr id="168" name="TextBox 167">
              <a:extLst>
                <a:ext uri="{FF2B5EF4-FFF2-40B4-BE49-F238E27FC236}">
                  <a16:creationId xmlns:a16="http://schemas.microsoft.com/office/drawing/2014/main" id="{6F9115C4-26ED-49EE-80AB-A8482A005B6B}"/>
                </a:ext>
              </a:extLst>
            </p:cNvPr>
            <p:cNvSpPr txBox="1"/>
            <p:nvPr/>
          </p:nvSpPr>
          <p:spPr>
            <a:xfrm>
              <a:off x="9835432" y="4731975"/>
              <a:ext cx="1658800"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4">
                      <a:lumMod val="75000"/>
                    </a:schemeClr>
                  </a:solidFill>
                  <a:effectLst/>
                  <a:uLnTx/>
                  <a:uFillTx/>
                  <a:latin typeface="Arial" panose="020B0604020202020204" pitchFamily="34" charset="0"/>
                  <a:cs typeface="Arial" panose="020B0604020202020204" pitchFamily="34" charset="0"/>
                </a:rPr>
                <a:t>Lorem ipsum</a:t>
              </a:r>
            </a:p>
          </p:txBody>
        </p:sp>
        <p:sp>
          <p:nvSpPr>
            <p:cNvPr id="169" name="TextBox 168">
              <a:extLst>
                <a:ext uri="{FF2B5EF4-FFF2-40B4-BE49-F238E27FC236}">
                  <a16:creationId xmlns:a16="http://schemas.microsoft.com/office/drawing/2014/main" id="{26C9A3C8-E58C-41E5-AC79-0BE6CEA5C7DE}"/>
                </a:ext>
              </a:extLst>
            </p:cNvPr>
            <p:cNvSpPr txBox="1"/>
            <p:nvPr/>
          </p:nvSpPr>
          <p:spPr>
            <a:xfrm>
              <a:off x="9835432" y="5060451"/>
              <a:ext cx="1658800" cy="84638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E1918"/>
                  </a:solidFill>
                  <a:effectLst/>
                  <a:uLnTx/>
                  <a:uFillTx/>
                  <a:latin typeface="Arial" panose="020B0604020202020204" pitchFamily="34" charset="0"/>
                  <a:cs typeface="Arial" panose="020B0604020202020204" pitchFamily="34" charset="0"/>
                </a:rPr>
                <a:t>There are many variations of passages of Lorem Ipsum available, but the majority have suffered alteration in some form</a:t>
              </a:r>
            </a:p>
          </p:txBody>
        </p:sp>
        <p:grpSp>
          <p:nvGrpSpPr>
            <p:cNvPr id="170" name="Group 169">
              <a:extLst>
                <a:ext uri="{FF2B5EF4-FFF2-40B4-BE49-F238E27FC236}">
                  <a16:creationId xmlns:a16="http://schemas.microsoft.com/office/drawing/2014/main" id="{B176146E-4284-4217-B01B-2611D2521AC5}"/>
                </a:ext>
              </a:extLst>
            </p:cNvPr>
            <p:cNvGrpSpPr/>
            <p:nvPr/>
          </p:nvGrpSpPr>
          <p:grpSpPr>
            <a:xfrm>
              <a:off x="10491794" y="2379871"/>
              <a:ext cx="346075" cy="307975"/>
              <a:chOff x="5554663" y="1458913"/>
              <a:chExt cx="346075" cy="307975"/>
            </a:xfrm>
            <a:solidFill>
              <a:srgbClr val="BF7B17"/>
            </a:solidFill>
          </p:grpSpPr>
          <p:sp>
            <p:nvSpPr>
              <p:cNvPr id="171" name="Freeform 148">
                <a:extLst>
                  <a:ext uri="{FF2B5EF4-FFF2-40B4-BE49-F238E27FC236}">
                    <a16:creationId xmlns:a16="http://schemas.microsoft.com/office/drawing/2014/main" id="{D9C08961-9145-4BB7-9287-863E09D3A2EB}"/>
                  </a:ext>
                </a:extLst>
              </p:cNvPr>
              <p:cNvSpPr>
                <a:spLocks noEditPoints="1"/>
              </p:cNvSpPr>
              <p:nvPr/>
            </p:nvSpPr>
            <p:spPr bwMode="auto">
              <a:xfrm>
                <a:off x="5554663" y="1458913"/>
                <a:ext cx="165100" cy="307975"/>
              </a:xfrm>
              <a:custGeom>
                <a:avLst/>
                <a:gdLst>
                  <a:gd name="T0" fmla="*/ 0 w 44"/>
                  <a:gd name="T1" fmla="*/ 2 h 82"/>
                  <a:gd name="T2" fmla="*/ 0 w 44"/>
                  <a:gd name="T3" fmla="*/ 68 h 82"/>
                  <a:gd name="T4" fmla="*/ 2 w 44"/>
                  <a:gd name="T5" fmla="*/ 70 h 82"/>
                  <a:gd name="T6" fmla="*/ 44 w 44"/>
                  <a:gd name="T7" fmla="*/ 82 h 82"/>
                  <a:gd name="T8" fmla="*/ 44 w 44"/>
                  <a:gd name="T9" fmla="*/ 9 h 82"/>
                  <a:gd name="T10" fmla="*/ 2 w 44"/>
                  <a:gd name="T11" fmla="*/ 0 h 82"/>
                  <a:gd name="T12" fmla="*/ 0 w 44"/>
                  <a:gd name="T13" fmla="*/ 2 h 82"/>
                  <a:gd name="T14" fmla="*/ 10 w 44"/>
                  <a:gd name="T15" fmla="*/ 18 h 82"/>
                  <a:gd name="T16" fmla="*/ 37 w 44"/>
                  <a:gd name="T17" fmla="*/ 23 h 82"/>
                  <a:gd name="T18" fmla="*/ 38 w 44"/>
                  <a:gd name="T19" fmla="*/ 26 h 82"/>
                  <a:gd name="T20" fmla="*/ 36 w 44"/>
                  <a:gd name="T21" fmla="*/ 27 h 82"/>
                  <a:gd name="T22" fmla="*/ 35 w 44"/>
                  <a:gd name="T23" fmla="*/ 27 h 82"/>
                  <a:gd name="T24" fmla="*/ 10 w 44"/>
                  <a:gd name="T25" fmla="*/ 22 h 82"/>
                  <a:gd name="T26" fmla="*/ 8 w 44"/>
                  <a:gd name="T27" fmla="*/ 20 h 82"/>
                  <a:gd name="T28" fmla="*/ 10 w 44"/>
                  <a:gd name="T29" fmla="*/ 18 h 82"/>
                  <a:gd name="T30" fmla="*/ 10 w 44"/>
                  <a:gd name="T31" fmla="*/ 30 h 82"/>
                  <a:gd name="T32" fmla="*/ 37 w 44"/>
                  <a:gd name="T33" fmla="*/ 35 h 82"/>
                  <a:gd name="T34" fmla="*/ 38 w 44"/>
                  <a:gd name="T35" fmla="*/ 38 h 82"/>
                  <a:gd name="T36" fmla="*/ 36 w 44"/>
                  <a:gd name="T37" fmla="*/ 39 h 82"/>
                  <a:gd name="T38" fmla="*/ 35 w 44"/>
                  <a:gd name="T39" fmla="*/ 39 h 82"/>
                  <a:gd name="T40" fmla="*/ 10 w 44"/>
                  <a:gd name="T41" fmla="*/ 34 h 82"/>
                  <a:gd name="T42" fmla="*/ 8 w 44"/>
                  <a:gd name="T43" fmla="*/ 32 h 82"/>
                  <a:gd name="T44" fmla="*/ 10 w 44"/>
                  <a:gd name="T45" fmla="*/ 30 h 82"/>
                  <a:gd name="T46" fmla="*/ 10 w 44"/>
                  <a:gd name="T47" fmla="*/ 42 h 82"/>
                  <a:gd name="T48" fmla="*/ 37 w 44"/>
                  <a:gd name="T49" fmla="*/ 47 h 82"/>
                  <a:gd name="T50" fmla="*/ 38 w 44"/>
                  <a:gd name="T51" fmla="*/ 50 h 82"/>
                  <a:gd name="T52" fmla="*/ 36 w 44"/>
                  <a:gd name="T53" fmla="*/ 51 h 82"/>
                  <a:gd name="T54" fmla="*/ 35 w 44"/>
                  <a:gd name="T55" fmla="*/ 51 h 82"/>
                  <a:gd name="T56" fmla="*/ 10 w 44"/>
                  <a:gd name="T57" fmla="*/ 46 h 82"/>
                  <a:gd name="T58" fmla="*/ 8 w 44"/>
                  <a:gd name="T59" fmla="*/ 44 h 82"/>
                  <a:gd name="T60" fmla="*/ 10 w 44"/>
                  <a:gd name="T61" fmla="*/ 42 h 82"/>
                  <a:gd name="T62" fmla="*/ 10 w 44"/>
                  <a:gd name="T63" fmla="*/ 54 h 82"/>
                  <a:gd name="T64" fmla="*/ 37 w 44"/>
                  <a:gd name="T65" fmla="*/ 59 h 82"/>
                  <a:gd name="T66" fmla="*/ 38 w 44"/>
                  <a:gd name="T67" fmla="*/ 62 h 82"/>
                  <a:gd name="T68" fmla="*/ 36 w 44"/>
                  <a:gd name="T69" fmla="*/ 63 h 82"/>
                  <a:gd name="T70" fmla="*/ 35 w 44"/>
                  <a:gd name="T71" fmla="*/ 63 h 82"/>
                  <a:gd name="T72" fmla="*/ 10 w 44"/>
                  <a:gd name="T73" fmla="*/ 58 h 82"/>
                  <a:gd name="T74" fmla="*/ 8 w 44"/>
                  <a:gd name="T75" fmla="*/ 56 h 82"/>
                  <a:gd name="T76" fmla="*/ 10 w 44"/>
                  <a:gd name="T77"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82">
                    <a:moveTo>
                      <a:pt x="0" y="2"/>
                    </a:moveTo>
                    <a:cubicBezTo>
                      <a:pt x="0" y="68"/>
                      <a:pt x="0" y="68"/>
                      <a:pt x="0" y="68"/>
                    </a:cubicBezTo>
                    <a:cubicBezTo>
                      <a:pt x="0" y="69"/>
                      <a:pt x="1" y="70"/>
                      <a:pt x="2" y="70"/>
                    </a:cubicBezTo>
                    <a:cubicBezTo>
                      <a:pt x="26" y="70"/>
                      <a:pt x="44" y="76"/>
                      <a:pt x="44" y="82"/>
                    </a:cubicBezTo>
                    <a:cubicBezTo>
                      <a:pt x="44" y="9"/>
                      <a:pt x="44" y="9"/>
                      <a:pt x="44" y="9"/>
                    </a:cubicBezTo>
                    <a:cubicBezTo>
                      <a:pt x="36" y="3"/>
                      <a:pt x="19" y="0"/>
                      <a:pt x="2" y="0"/>
                    </a:cubicBezTo>
                    <a:cubicBezTo>
                      <a:pt x="1" y="0"/>
                      <a:pt x="0" y="1"/>
                      <a:pt x="0" y="2"/>
                    </a:cubicBezTo>
                    <a:close/>
                    <a:moveTo>
                      <a:pt x="10" y="18"/>
                    </a:moveTo>
                    <a:cubicBezTo>
                      <a:pt x="21" y="19"/>
                      <a:pt x="30" y="21"/>
                      <a:pt x="37" y="23"/>
                    </a:cubicBezTo>
                    <a:cubicBezTo>
                      <a:pt x="38" y="23"/>
                      <a:pt x="38" y="25"/>
                      <a:pt x="38" y="26"/>
                    </a:cubicBezTo>
                    <a:cubicBezTo>
                      <a:pt x="38" y="26"/>
                      <a:pt x="37" y="27"/>
                      <a:pt x="36" y="27"/>
                    </a:cubicBezTo>
                    <a:cubicBezTo>
                      <a:pt x="36" y="27"/>
                      <a:pt x="36" y="27"/>
                      <a:pt x="35" y="27"/>
                    </a:cubicBezTo>
                    <a:cubicBezTo>
                      <a:pt x="29" y="24"/>
                      <a:pt x="20" y="23"/>
                      <a:pt x="10" y="22"/>
                    </a:cubicBezTo>
                    <a:cubicBezTo>
                      <a:pt x="9" y="22"/>
                      <a:pt x="8" y="21"/>
                      <a:pt x="8" y="20"/>
                    </a:cubicBezTo>
                    <a:cubicBezTo>
                      <a:pt x="8" y="19"/>
                      <a:pt x="9" y="18"/>
                      <a:pt x="10" y="18"/>
                    </a:cubicBezTo>
                    <a:close/>
                    <a:moveTo>
                      <a:pt x="10" y="30"/>
                    </a:moveTo>
                    <a:cubicBezTo>
                      <a:pt x="21" y="31"/>
                      <a:pt x="30" y="33"/>
                      <a:pt x="37" y="35"/>
                    </a:cubicBezTo>
                    <a:cubicBezTo>
                      <a:pt x="38" y="35"/>
                      <a:pt x="38" y="37"/>
                      <a:pt x="38" y="38"/>
                    </a:cubicBezTo>
                    <a:cubicBezTo>
                      <a:pt x="38" y="38"/>
                      <a:pt x="37" y="39"/>
                      <a:pt x="36" y="39"/>
                    </a:cubicBezTo>
                    <a:cubicBezTo>
                      <a:pt x="36" y="39"/>
                      <a:pt x="36" y="39"/>
                      <a:pt x="35" y="39"/>
                    </a:cubicBezTo>
                    <a:cubicBezTo>
                      <a:pt x="29" y="36"/>
                      <a:pt x="20" y="35"/>
                      <a:pt x="10" y="34"/>
                    </a:cubicBezTo>
                    <a:cubicBezTo>
                      <a:pt x="9" y="34"/>
                      <a:pt x="8" y="33"/>
                      <a:pt x="8" y="32"/>
                    </a:cubicBezTo>
                    <a:cubicBezTo>
                      <a:pt x="8" y="31"/>
                      <a:pt x="9" y="30"/>
                      <a:pt x="10" y="30"/>
                    </a:cubicBezTo>
                    <a:close/>
                    <a:moveTo>
                      <a:pt x="10" y="42"/>
                    </a:moveTo>
                    <a:cubicBezTo>
                      <a:pt x="21" y="43"/>
                      <a:pt x="30" y="45"/>
                      <a:pt x="37" y="47"/>
                    </a:cubicBezTo>
                    <a:cubicBezTo>
                      <a:pt x="38" y="47"/>
                      <a:pt x="38" y="49"/>
                      <a:pt x="38" y="50"/>
                    </a:cubicBezTo>
                    <a:cubicBezTo>
                      <a:pt x="38" y="50"/>
                      <a:pt x="37" y="51"/>
                      <a:pt x="36" y="51"/>
                    </a:cubicBezTo>
                    <a:cubicBezTo>
                      <a:pt x="36" y="51"/>
                      <a:pt x="36" y="51"/>
                      <a:pt x="35" y="51"/>
                    </a:cubicBezTo>
                    <a:cubicBezTo>
                      <a:pt x="29" y="48"/>
                      <a:pt x="20" y="47"/>
                      <a:pt x="10" y="46"/>
                    </a:cubicBezTo>
                    <a:cubicBezTo>
                      <a:pt x="9" y="46"/>
                      <a:pt x="8" y="45"/>
                      <a:pt x="8" y="44"/>
                    </a:cubicBezTo>
                    <a:cubicBezTo>
                      <a:pt x="8" y="43"/>
                      <a:pt x="9" y="42"/>
                      <a:pt x="10" y="42"/>
                    </a:cubicBezTo>
                    <a:close/>
                    <a:moveTo>
                      <a:pt x="10" y="54"/>
                    </a:moveTo>
                    <a:cubicBezTo>
                      <a:pt x="21" y="55"/>
                      <a:pt x="30" y="57"/>
                      <a:pt x="37" y="59"/>
                    </a:cubicBezTo>
                    <a:cubicBezTo>
                      <a:pt x="38" y="59"/>
                      <a:pt x="38" y="61"/>
                      <a:pt x="38" y="62"/>
                    </a:cubicBezTo>
                    <a:cubicBezTo>
                      <a:pt x="38" y="62"/>
                      <a:pt x="37" y="63"/>
                      <a:pt x="36" y="63"/>
                    </a:cubicBezTo>
                    <a:cubicBezTo>
                      <a:pt x="36" y="63"/>
                      <a:pt x="36" y="63"/>
                      <a:pt x="35" y="63"/>
                    </a:cubicBezTo>
                    <a:cubicBezTo>
                      <a:pt x="29" y="60"/>
                      <a:pt x="20" y="59"/>
                      <a:pt x="10" y="58"/>
                    </a:cubicBezTo>
                    <a:cubicBezTo>
                      <a:pt x="9" y="58"/>
                      <a:pt x="8" y="57"/>
                      <a:pt x="8" y="56"/>
                    </a:cubicBezTo>
                    <a:cubicBezTo>
                      <a:pt x="8" y="55"/>
                      <a:pt x="9" y="54"/>
                      <a:pt x="10" y="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72" name="Freeform 149">
                <a:extLst>
                  <a:ext uri="{FF2B5EF4-FFF2-40B4-BE49-F238E27FC236}">
                    <a16:creationId xmlns:a16="http://schemas.microsoft.com/office/drawing/2014/main" id="{8C3BE2DB-463D-45AB-9F0C-926C779B20C4}"/>
                  </a:ext>
                </a:extLst>
              </p:cNvPr>
              <p:cNvSpPr>
                <a:spLocks noEditPoints="1"/>
              </p:cNvSpPr>
              <p:nvPr/>
            </p:nvSpPr>
            <p:spPr bwMode="auto">
              <a:xfrm>
                <a:off x="5735638" y="1458913"/>
                <a:ext cx="165100" cy="307975"/>
              </a:xfrm>
              <a:custGeom>
                <a:avLst/>
                <a:gdLst>
                  <a:gd name="T0" fmla="*/ 42 w 44"/>
                  <a:gd name="T1" fmla="*/ 0 h 82"/>
                  <a:gd name="T2" fmla="*/ 0 w 44"/>
                  <a:gd name="T3" fmla="*/ 9 h 82"/>
                  <a:gd name="T4" fmla="*/ 0 w 44"/>
                  <a:gd name="T5" fmla="*/ 82 h 82"/>
                  <a:gd name="T6" fmla="*/ 42 w 44"/>
                  <a:gd name="T7" fmla="*/ 70 h 82"/>
                  <a:gd name="T8" fmla="*/ 44 w 44"/>
                  <a:gd name="T9" fmla="*/ 68 h 82"/>
                  <a:gd name="T10" fmla="*/ 44 w 44"/>
                  <a:gd name="T11" fmla="*/ 2 h 82"/>
                  <a:gd name="T12" fmla="*/ 42 w 44"/>
                  <a:gd name="T13" fmla="*/ 0 h 82"/>
                  <a:gd name="T14" fmla="*/ 20 w 44"/>
                  <a:gd name="T15" fmla="*/ 6 h 82"/>
                  <a:gd name="T16" fmla="*/ 32 w 44"/>
                  <a:gd name="T17" fmla="*/ 4 h 82"/>
                  <a:gd name="T18" fmla="*/ 32 w 44"/>
                  <a:gd name="T19" fmla="*/ 32 h 82"/>
                  <a:gd name="T20" fmla="*/ 28 w 44"/>
                  <a:gd name="T21" fmla="*/ 27 h 82"/>
                  <a:gd name="T22" fmla="*/ 26 w 44"/>
                  <a:gd name="T23" fmla="*/ 26 h 82"/>
                  <a:gd name="T24" fmla="*/ 26 w 44"/>
                  <a:gd name="T25" fmla="*/ 26 h 82"/>
                  <a:gd name="T26" fmla="*/ 25 w 44"/>
                  <a:gd name="T27" fmla="*/ 27 h 82"/>
                  <a:gd name="T28" fmla="*/ 20 w 44"/>
                  <a:gd name="T29" fmla="*/ 31 h 82"/>
                  <a:gd name="T30" fmla="*/ 20 w 44"/>
                  <a:gd name="T31" fmla="*/ 6 h 82"/>
                  <a:gd name="T32" fmla="*/ 34 w 44"/>
                  <a:gd name="T33" fmla="*/ 58 h 82"/>
                  <a:gd name="T34" fmla="*/ 9 w 44"/>
                  <a:gd name="T35" fmla="*/ 63 h 82"/>
                  <a:gd name="T36" fmla="*/ 8 w 44"/>
                  <a:gd name="T37" fmla="*/ 63 h 82"/>
                  <a:gd name="T38" fmla="*/ 6 w 44"/>
                  <a:gd name="T39" fmla="*/ 62 h 82"/>
                  <a:gd name="T40" fmla="*/ 7 w 44"/>
                  <a:gd name="T41" fmla="*/ 59 h 82"/>
                  <a:gd name="T42" fmla="*/ 34 w 44"/>
                  <a:gd name="T43" fmla="*/ 54 h 82"/>
                  <a:gd name="T44" fmla="*/ 36 w 44"/>
                  <a:gd name="T45" fmla="*/ 56 h 82"/>
                  <a:gd name="T46" fmla="*/ 34 w 44"/>
                  <a:gd name="T47" fmla="*/ 58 h 82"/>
                  <a:gd name="T48" fmla="*/ 34 w 44"/>
                  <a:gd name="T49" fmla="*/ 46 h 82"/>
                  <a:gd name="T50" fmla="*/ 9 w 44"/>
                  <a:gd name="T51" fmla="*/ 51 h 82"/>
                  <a:gd name="T52" fmla="*/ 8 w 44"/>
                  <a:gd name="T53" fmla="*/ 51 h 82"/>
                  <a:gd name="T54" fmla="*/ 6 w 44"/>
                  <a:gd name="T55" fmla="*/ 50 h 82"/>
                  <a:gd name="T56" fmla="*/ 7 w 44"/>
                  <a:gd name="T57" fmla="*/ 47 h 82"/>
                  <a:gd name="T58" fmla="*/ 34 w 44"/>
                  <a:gd name="T59" fmla="*/ 42 h 82"/>
                  <a:gd name="T60" fmla="*/ 36 w 44"/>
                  <a:gd name="T61" fmla="*/ 44 h 82"/>
                  <a:gd name="T62" fmla="*/ 34 w 44"/>
                  <a:gd name="T63" fmla="*/ 4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82">
                    <a:moveTo>
                      <a:pt x="42" y="0"/>
                    </a:moveTo>
                    <a:cubicBezTo>
                      <a:pt x="29" y="0"/>
                      <a:pt x="9" y="2"/>
                      <a:pt x="0" y="9"/>
                    </a:cubicBezTo>
                    <a:cubicBezTo>
                      <a:pt x="0" y="82"/>
                      <a:pt x="0" y="82"/>
                      <a:pt x="0" y="82"/>
                    </a:cubicBezTo>
                    <a:cubicBezTo>
                      <a:pt x="0" y="76"/>
                      <a:pt x="18" y="70"/>
                      <a:pt x="42" y="70"/>
                    </a:cubicBezTo>
                    <a:cubicBezTo>
                      <a:pt x="43" y="70"/>
                      <a:pt x="44" y="69"/>
                      <a:pt x="44" y="68"/>
                    </a:cubicBezTo>
                    <a:cubicBezTo>
                      <a:pt x="44" y="2"/>
                      <a:pt x="44" y="2"/>
                      <a:pt x="44" y="2"/>
                    </a:cubicBezTo>
                    <a:cubicBezTo>
                      <a:pt x="44" y="1"/>
                      <a:pt x="43" y="0"/>
                      <a:pt x="42" y="0"/>
                    </a:cubicBezTo>
                    <a:close/>
                    <a:moveTo>
                      <a:pt x="20" y="6"/>
                    </a:moveTo>
                    <a:cubicBezTo>
                      <a:pt x="23" y="6"/>
                      <a:pt x="28" y="5"/>
                      <a:pt x="32" y="4"/>
                    </a:cubicBezTo>
                    <a:cubicBezTo>
                      <a:pt x="32" y="32"/>
                      <a:pt x="32" y="32"/>
                      <a:pt x="32" y="32"/>
                    </a:cubicBezTo>
                    <a:cubicBezTo>
                      <a:pt x="28" y="27"/>
                      <a:pt x="28" y="27"/>
                      <a:pt x="28" y="27"/>
                    </a:cubicBezTo>
                    <a:cubicBezTo>
                      <a:pt x="27" y="26"/>
                      <a:pt x="27" y="26"/>
                      <a:pt x="26" y="26"/>
                    </a:cubicBezTo>
                    <a:cubicBezTo>
                      <a:pt x="26" y="26"/>
                      <a:pt x="26" y="26"/>
                      <a:pt x="26" y="26"/>
                    </a:cubicBezTo>
                    <a:cubicBezTo>
                      <a:pt x="25" y="26"/>
                      <a:pt x="25" y="26"/>
                      <a:pt x="25" y="27"/>
                    </a:cubicBezTo>
                    <a:cubicBezTo>
                      <a:pt x="20" y="31"/>
                      <a:pt x="20" y="31"/>
                      <a:pt x="20" y="31"/>
                    </a:cubicBezTo>
                    <a:lnTo>
                      <a:pt x="20" y="6"/>
                    </a:lnTo>
                    <a:close/>
                    <a:moveTo>
                      <a:pt x="34" y="58"/>
                    </a:moveTo>
                    <a:cubicBezTo>
                      <a:pt x="24" y="59"/>
                      <a:pt x="15" y="60"/>
                      <a:pt x="9" y="63"/>
                    </a:cubicBezTo>
                    <a:cubicBezTo>
                      <a:pt x="8" y="63"/>
                      <a:pt x="8" y="63"/>
                      <a:pt x="8" y="63"/>
                    </a:cubicBezTo>
                    <a:cubicBezTo>
                      <a:pt x="7" y="63"/>
                      <a:pt x="6" y="62"/>
                      <a:pt x="6" y="62"/>
                    </a:cubicBezTo>
                    <a:cubicBezTo>
                      <a:pt x="6" y="61"/>
                      <a:pt x="6" y="59"/>
                      <a:pt x="7" y="59"/>
                    </a:cubicBezTo>
                    <a:cubicBezTo>
                      <a:pt x="14" y="57"/>
                      <a:pt x="23" y="55"/>
                      <a:pt x="34" y="54"/>
                    </a:cubicBezTo>
                    <a:cubicBezTo>
                      <a:pt x="35" y="54"/>
                      <a:pt x="36" y="55"/>
                      <a:pt x="36" y="56"/>
                    </a:cubicBezTo>
                    <a:cubicBezTo>
                      <a:pt x="36" y="57"/>
                      <a:pt x="35" y="58"/>
                      <a:pt x="34" y="58"/>
                    </a:cubicBezTo>
                    <a:close/>
                    <a:moveTo>
                      <a:pt x="34" y="46"/>
                    </a:moveTo>
                    <a:cubicBezTo>
                      <a:pt x="24" y="47"/>
                      <a:pt x="15" y="48"/>
                      <a:pt x="9" y="51"/>
                    </a:cubicBezTo>
                    <a:cubicBezTo>
                      <a:pt x="8" y="51"/>
                      <a:pt x="8" y="51"/>
                      <a:pt x="8" y="51"/>
                    </a:cubicBezTo>
                    <a:cubicBezTo>
                      <a:pt x="7" y="51"/>
                      <a:pt x="6" y="50"/>
                      <a:pt x="6" y="50"/>
                    </a:cubicBezTo>
                    <a:cubicBezTo>
                      <a:pt x="6" y="49"/>
                      <a:pt x="6" y="47"/>
                      <a:pt x="7" y="47"/>
                    </a:cubicBezTo>
                    <a:cubicBezTo>
                      <a:pt x="14" y="45"/>
                      <a:pt x="23" y="43"/>
                      <a:pt x="34" y="42"/>
                    </a:cubicBezTo>
                    <a:cubicBezTo>
                      <a:pt x="35" y="42"/>
                      <a:pt x="36" y="43"/>
                      <a:pt x="36" y="44"/>
                    </a:cubicBezTo>
                    <a:cubicBezTo>
                      <a:pt x="36" y="45"/>
                      <a:pt x="35" y="46"/>
                      <a:pt x="34" y="4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Light"/>
                  <a:ea typeface="+mn-ea"/>
                  <a:cs typeface="+mn-cs"/>
                </a:endParaRPr>
              </a:p>
            </p:txBody>
          </p:sp>
        </p:grpSp>
      </p:grpSp>
      <p:sp>
        <p:nvSpPr>
          <p:cNvPr id="180" name="Rectangle 179">
            <a:extLst>
              <a:ext uri="{FF2B5EF4-FFF2-40B4-BE49-F238E27FC236}">
                <a16:creationId xmlns:a16="http://schemas.microsoft.com/office/drawing/2014/main" id="{2D40534B-50EA-4AA8-93A3-19E63FBAD9C7}"/>
              </a:ext>
            </a:extLst>
          </p:cNvPr>
          <p:cNvSpPr/>
          <p:nvPr/>
        </p:nvSpPr>
        <p:spPr>
          <a:xfrm>
            <a:off x="419100" y="1474147"/>
            <a:ext cx="2712546" cy="4564425"/>
          </a:xfrm>
          <a:prstGeom prst="rect">
            <a:avLst/>
          </a:prstGeom>
          <a:solidFill>
            <a:schemeClr val="bg1"/>
          </a:solidFill>
          <a:ln w="19050" cap="flat" cmpd="sng" algn="ctr">
            <a:solidFill>
              <a:schemeClr val="bg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1400" dirty="0">
                <a:solidFill>
                  <a:schemeClr val="accent4">
                    <a:lumMod val="75000"/>
                  </a:schemeClr>
                </a:solidFill>
                <a:latin typeface="Arial" panose="020B0604020202020204" pitchFamily="34" charset="0"/>
                <a:cs typeface="Arial" panose="020B0604020202020204" pitchFamily="34" charset="0"/>
              </a:rPr>
              <a:t>Lorem ipsum is simply dummy text since the 1500s.</a:t>
            </a:r>
            <a:endParaRPr lang="th-TH" sz="1400" dirty="0">
              <a:solidFill>
                <a:schemeClr val="accent4">
                  <a:lumMod val="75000"/>
                </a:schemeClr>
              </a:solidFill>
              <a:latin typeface="Arial" panose="020B0604020202020204" pitchFamily="34" charset="0"/>
            </a:endParaRPr>
          </a:p>
          <a:p>
            <a:pPr lvl="0"/>
            <a:r>
              <a:rPr lang="en-US" sz="1400" dirty="0">
                <a:latin typeface="Arial" panose="020B0604020202020204" pitchFamily="34" charset="0"/>
                <a:cs typeface="Arial" panose="020B0604020202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a:p>
            <a:pPr lvl="0"/>
            <a:endParaRPr lang="en-US" sz="1800" dirty="0">
              <a:solidFill>
                <a:srgbClr val="BF7B17"/>
              </a:solidFill>
              <a:latin typeface="Georgia"/>
            </a:endParaRPr>
          </a:p>
        </p:txBody>
      </p:sp>
      <p:sp>
        <p:nvSpPr>
          <p:cNvPr id="181" name="Rectangle 180">
            <a:extLst>
              <a:ext uri="{FF2B5EF4-FFF2-40B4-BE49-F238E27FC236}">
                <a16:creationId xmlns:a16="http://schemas.microsoft.com/office/drawing/2014/main" id="{11827779-CE26-480B-A4A6-F2F46AFDBAE6}"/>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
        <p:nvSpPr>
          <p:cNvPr id="3" name="Rectangle 2">
            <a:extLst>
              <a:ext uri="{FF2B5EF4-FFF2-40B4-BE49-F238E27FC236}">
                <a16:creationId xmlns:a16="http://schemas.microsoft.com/office/drawing/2014/main" id="{C4C0B4E6-F84C-46FD-9C16-D8E93F0561D8}"/>
              </a:ext>
            </a:extLst>
          </p:cNvPr>
          <p:cNvSpPr/>
          <p:nvPr/>
        </p:nvSpPr>
        <p:spPr>
          <a:xfrm>
            <a:off x="6227982" y="3993649"/>
            <a:ext cx="495650" cy="338554"/>
          </a:xfrm>
          <a:prstGeom prst="rect">
            <a:avLst/>
          </a:prstGeom>
        </p:spPr>
        <p:txBody>
          <a:bodyPr wrap="none">
            <a:spAutoFit/>
          </a:bodyPr>
          <a:lstStyle/>
          <a:p>
            <a:pPr lvl="0" algn="ctr"/>
            <a:r>
              <a:rPr lang="th-TH" sz="1600" b="1" dirty="0">
                <a:solidFill>
                  <a:srgbClr val="FFFFFF"/>
                </a:solidFill>
                <a:latin typeface="TH Sarabun New" panose="020B0500040200020003" pitchFamily="34" charset="-34"/>
                <a:cs typeface="TH Sarabun New" panose="020B0500040200020003" pitchFamily="34" charset="-34"/>
              </a:rPr>
              <a:t>ทั่วไป</a:t>
            </a:r>
            <a:endParaRPr lang="en-US" sz="1600" b="1" dirty="0">
              <a:solidFill>
                <a:srgbClr val="FFFFFF"/>
              </a:solidFill>
              <a:latin typeface="TH Sarabun New" panose="020B0500040200020003" pitchFamily="34" charset="-34"/>
              <a:cs typeface="TH Sarabun New" panose="020B0500040200020003" pitchFamily="34" charset="-34"/>
            </a:endParaRPr>
          </a:p>
        </p:txBody>
      </p:sp>
      <p:sp>
        <p:nvSpPr>
          <p:cNvPr id="2" name="Rectangle 1">
            <a:extLst>
              <a:ext uri="{FF2B5EF4-FFF2-40B4-BE49-F238E27FC236}">
                <a16:creationId xmlns:a16="http://schemas.microsoft.com/office/drawing/2014/main" id="{2B0124FA-DEB0-40CB-BB17-133933620128}"/>
              </a:ext>
            </a:extLst>
          </p:cNvPr>
          <p:cNvSpPr/>
          <p:nvPr/>
        </p:nvSpPr>
        <p:spPr>
          <a:xfrm>
            <a:off x="3905461" y="701316"/>
            <a:ext cx="3661205" cy="143015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all in English</a:t>
            </a:r>
          </a:p>
        </p:txBody>
      </p:sp>
    </p:spTree>
    <p:extLst>
      <p:ext uri="{BB962C8B-B14F-4D97-AF65-F5344CB8AC3E}">
        <p14:creationId xmlns:p14="http://schemas.microsoft.com/office/powerpoint/2010/main" val="22821441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987E8-034C-4AAF-ACA6-8DB3F636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965"/>
            <a:ext cx="12192000" cy="7176655"/>
          </a:xfrm>
          <a:prstGeom prst="rect">
            <a:avLst/>
          </a:prstGeom>
        </p:spPr>
      </p:pic>
      <p:sp>
        <p:nvSpPr>
          <p:cNvPr id="6" name="Freeform: Shape 5">
            <a:extLst>
              <a:ext uri="{FF2B5EF4-FFF2-40B4-BE49-F238E27FC236}">
                <a16:creationId xmlns:a16="http://schemas.microsoft.com/office/drawing/2014/main" id="{CC834404-740A-4DDE-A718-29BAFF1490F2}"/>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0B276D">
              <a:alpha val="85098"/>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p:txBody>
      </p:sp>
      <p:sp>
        <p:nvSpPr>
          <p:cNvPr id="7" name="Freeform: Shape 6">
            <a:extLst>
              <a:ext uri="{FF2B5EF4-FFF2-40B4-BE49-F238E27FC236}">
                <a16:creationId xmlns:a16="http://schemas.microsoft.com/office/drawing/2014/main" id="{5F85E9F5-36DB-4AF7-8536-1910D20D38C7}"/>
              </a:ext>
            </a:extLst>
          </p:cNvPr>
          <p:cNvSpPr/>
          <p:nvPr/>
        </p:nvSpPr>
        <p:spPr>
          <a:xfrm>
            <a:off x="6096000" y="0"/>
            <a:ext cx="6095999"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chemeClr val="bg1">
              <a:lumMod val="95000"/>
              <a:alpha val="69804"/>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BDC686E9-0799-4B44-8A26-A1C761D0E5DE}"/>
              </a:ext>
            </a:extLst>
          </p:cNvPr>
          <p:cNvSpPr txBox="1"/>
          <p:nvPr/>
        </p:nvSpPr>
        <p:spPr>
          <a:xfrm>
            <a:off x="371475" y="1863179"/>
            <a:ext cx="5973907" cy="24929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TIME Consulting 2020 Chart Pool:</a:t>
            </a: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36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Processes &amp; Procedures</a:t>
            </a:r>
          </a:p>
        </p:txBody>
      </p:sp>
    </p:spTree>
    <p:extLst>
      <p:ext uri="{BB962C8B-B14F-4D97-AF65-F5344CB8AC3E}">
        <p14:creationId xmlns:p14="http://schemas.microsoft.com/office/powerpoint/2010/main" val="7162304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5180D2-C1DB-4B91-8AA0-8527CFFBFDBB}"/>
              </a:ext>
            </a:extLst>
          </p:cNvPr>
          <p:cNvSpPr>
            <a:spLocks noGrp="1"/>
          </p:cNvSpPr>
          <p:nvPr>
            <p:ph type="title"/>
          </p:nvPr>
        </p:nvSpPr>
        <p:spPr/>
        <p:txBody>
          <a:bodyPr>
            <a:normAutofit fontScale="90000"/>
          </a:bodyPr>
          <a:lstStyle/>
          <a:p>
            <a:r>
              <a:rPr lang="th-TH" sz="2800" dirty="0">
                <a:solidFill>
                  <a:srgbClr val="0F3492"/>
                </a:solidFill>
                <a:latin typeface="TH SarabunPSK" panose="020B0500040200020003" pitchFamily="34" charset="-34"/>
                <a:cs typeface="TH SarabunPSK" panose="020B0500040200020003" pitchFamily="34" charset="-34"/>
              </a:rPr>
              <a:t>ตัวอย่างการทดลองการประยุกต์ใช้เทคโนโลยี</a:t>
            </a:r>
            <a:r>
              <a:rPr lang="en-US" sz="2800" dirty="0">
                <a:solidFill>
                  <a:srgbClr val="0F3492"/>
                </a:solidFill>
                <a:latin typeface="TH SarabunPSK" panose="020B0500040200020003" pitchFamily="34" charset="-34"/>
                <a:cs typeface="TH SarabunPSK" panose="020B0500040200020003" pitchFamily="34" charset="-34"/>
              </a:rPr>
              <a:t> 5G</a:t>
            </a:r>
            <a:r>
              <a:rPr lang="th-TH" sz="2800" dirty="0">
                <a:solidFill>
                  <a:srgbClr val="0F3492"/>
                </a:solidFill>
                <a:latin typeface="TH SarabunPSK" panose="020B0500040200020003" pitchFamily="34" charset="-34"/>
                <a:cs typeface="TH SarabunPSK" panose="020B0500040200020003" pitchFamily="34" charset="-34"/>
              </a:rPr>
              <a:t> ของไทยในภาคอุตสาหกรรมอื่น ๆ เพิ่มเติม ได้แก่ ภาคการท่องเที่ยว ภาคการเงิน ภาคการศึกษา ภาคการค้าส่งและค้าปลีก และภาคโทรคมนาคม</a:t>
            </a:r>
            <a:endParaRPr lang="th-TH" dirty="0"/>
          </a:p>
        </p:txBody>
      </p:sp>
      <p:grpSp>
        <p:nvGrpSpPr>
          <p:cNvPr id="65" name="Group 64">
            <a:extLst>
              <a:ext uri="{FF2B5EF4-FFF2-40B4-BE49-F238E27FC236}">
                <a16:creationId xmlns:a16="http://schemas.microsoft.com/office/drawing/2014/main" id="{FBF655B7-2E78-4B48-99BB-4F153B62B938}"/>
              </a:ext>
            </a:extLst>
          </p:cNvPr>
          <p:cNvGrpSpPr/>
          <p:nvPr/>
        </p:nvGrpSpPr>
        <p:grpSpPr>
          <a:xfrm>
            <a:off x="515040" y="1595568"/>
            <a:ext cx="11334060" cy="1061829"/>
            <a:chOff x="212256" y="2898085"/>
            <a:chExt cx="11227684" cy="1061829"/>
          </a:xfrm>
        </p:grpSpPr>
        <p:sp>
          <p:nvSpPr>
            <p:cNvPr id="66" name="Arrow: Pentagon 65">
              <a:extLst>
                <a:ext uri="{FF2B5EF4-FFF2-40B4-BE49-F238E27FC236}">
                  <a16:creationId xmlns:a16="http://schemas.microsoft.com/office/drawing/2014/main" id="{BA2EE8BA-803C-40F6-8F25-2B0BAEE22A0B}"/>
                </a:ext>
              </a:extLst>
            </p:cNvPr>
            <p:cNvSpPr/>
            <p:nvPr/>
          </p:nvSpPr>
          <p:spPr>
            <a:xfrm>
              <a:off x="8444763" y="2898085"/>
              <a:ext cx="2995177" cy="1061829"/>
            </a:xfrm>
            <a:prstGeom prst="homePlate">
              <a:avLst>
                <a:gd name="adj" fmla="val 22576"/>
              </a:avLst>
            </a:prstGeom>
            <a:solidFill>
              <a:srgbClr val="1355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7" name="Arrow: Pentagon 66">
              <a:extLst>
                <a:ext uri="{FF2B5EF4-FFF2-40B4-BE49-F238E27FC236}">
                  <a16:creationId xmlns:a16="http://schemas.microsoft.com/office/drawing/2014/main" id="{78FA4BAB-5B9E-4061-900A-2884563CB3C4}"/>
                </a:ext>
              </a:extLst>
            </p:cNvPr>
            <p:cNvSpPr/>
            <p:nvPr/>
          </p:nvSpPr>
          <p:spPr>
            <a:xfrm>
              <a:off x="5717412" y="2898085"/>
              <a:ext cx="2995177" cy="1061829"/>
            </a:xfrm>
            <a:prstGeom prst="homePlate">
              <a:avLst>
                <a:gd name="adj" fmla="val 22576"/>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8" name="Arrow: Pentagon 67">
              <a:extLst>
                <a:ext uri="{FF2B5EF4-FFF2-40B4-BE49-F238E27FC236}">
                  <a16:creationId xmlns:a16="http://schemas.microsoft.com/office/drawing/2014/main" id="{232109CB-E1C3-4B6E-90E5-88D24CE73B1E}"/>
                </a:ext>
              </a:extLst>
            </p:cNvPr>
            <p:cNvSpPr/>
            <p:nvPr/>
          </p:nvSpPr>
          <p:spPr>
            <a:xfrm>
              <a:off x="2964834" y="2898085"/>
              <a:ext cx="2995177" cy="1061829"/>
            </a:xfrm>
            <a:prstGeom prst="homePlate">
              <a:avLst>
                <a:gd name="adj" fmla="val 22576"/>
              </a:avLst>
            </a:prstGeom>
            <a:solidFill>
              <a:srgbClr val="C4D2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9" name="Arrow: Pentagon 68">
              <a:extLst>
                <a:ext uri="{FF2B5EF4-FFF2-40B4-BE49-F238E27FC236}">
                  <a16:creationId xmlns:a16="http://schemas.microsoft.com/office/drawing/2014/main" id="{75D0A701-5D8B-400D-BB1F-4491730B1199}"/>
                </a:ext>
              </a:extLst>
            </p:cNvPr>
            <p:cNvSpPr/>
            <p:nvPr/>
          </p:nvSpPr>
          <p:spPr>
            <a:xfrm>
              <a:off x="212256" y="2898085"/>
              <a:ext cx="2995177" cy="1061829"/>
            </a:xfrm>
            <a:prstGeom prst="homePlate">
              <a:avLst>
                <a:gd name="adj" fmla="val 22576"/>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0" name="TextBox 69">
              <a:extLst>
                <a:ext uri="{FF2B5EF4-FFF2-40B4-BE49-F238E27FC236}">
                  <a16:creationId xmlns:a16="http://schemas.microsoft.com/office/drawing/2014/main" id="{794B5C45-86F3-4A8E-BD84-AF73C0768DD8}"/>
                </a:ext>
              </a:extLst>
            </p:cNvPr>
            <p:cNvSpPr txBox="1"/>
            <p:nvPr/>
          </p:nvSpPr>
          <p:spPr>
            <a:xfrm>
              <a:off x="298175" y="3105834"/>
              <a:ext cx="2554546" cy="64633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การกำหนดแนวคิดและกรอบนิยามโครงสร้างพื้นฐานเทคโนโลยีดิจิทัล</a:t>
              </a:r>
              <a:endParaRPr kumimoji="0" lang="en-US"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71" name="Rectangle 70">
              <a:extLst>
                <a:ext uri="{FF2B5EF4-FFF2-40B4-BE49-F238E27FC236}">
                  <a16:creationId xmlns:a16="http://schemas.microsoft.com/office/drawing/2014/main" id="{9BA4110F-F082-4CAD-8C7B-CA6D3D587003}"/>
                </a:ext>
              </a:extLst>
            </p:cNvPr>
            <p:cNvSpPr/>
            <p:nvPr/>
          </p:nvSpPr>
          <p:spPr>
            <a:xfrm>
              <a:off x="3025564" y="2967334"/>
              <a:ext cx="2864691" cy="923330"/>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การศึกษาข้อมูลเชิงลึกด้านการพัฒนาโครงสร้างพื้นฐานเทคโนโลยีดิจิทัล</a:t>
              </a:r>
              <a:br>
                <a:rPr kumimoji="0" lang="en-US"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18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ของประเทศ </a:t>
              </a:r>
              <a:endParaRPr kumimoji="0" lang="en-US"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72" name="Rectangle 71">
              <a:extLst>
                <a:ext uri="{FF2B5EF4-FFF2-40B4-BE49-F238E27FC236}">
                  <a16:creationId xmlns:a16="http://schemas.microsoft.com/office/drawing/2014/main" id="{51B4860E-BE26-4ED5-B2E9-EEC2886D143B}"/>
                </a:ext>
              </a:extLst>
            </p:cNvPr>
            <p:cNvSpPr/>
            <p:nvPr/>
          </p:nvSpPr>
          <p:spPr>
            <a:xfrm>
              <a:off x="5950985" y="3105834"/>
              <a:ext cx="2691848" cy="64633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การรวบรวมข้อมูล ความคิดเห็น </a:t>
              </a:r>
              <a:br>
                <a:rPr kumimoji="0" lang="en-US"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และข้อเสนอแนะจากผู้มีส่วนได้ส่วนเสีย </a:t>
              </a:r>
              <a:endParaRPr kumimoji="0" lang="en-US"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73" name="Rectangle 72">
              <a:extLst>
                <a:ext uri="{FF2B5EF4-FFF2-40B4-BE49-F238E27FC236}">
                  <a16:creationId xmlns:a16="http://schemas.microsoft.com/office/drawing/2014/main" id="{7ACE2DFA-C3D5-471D-AD0B-F486899D762F}"/>
                </a:ext>
              </a:extLst>
            </p:cNvPr>
            <p:cNvSpPr/>
            <p:nvPr/>
          </p:nvSpPr>
          <p:spPr>
            <a:xfrm>
              <a:off x="8712589" y="3105834"/>
              <a:ext cx="2500952" cy="64633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rPr>
                <a:t>การกำหนดยุทธศาสตร์ เป้าหมาย และการพัฒนาโครงการสำคัญ</a:t>
              </a:r>
              <a:endParaRPr kumimoji="0" lang="en-US" sz="18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endParaRPr>
            </a:p>
          </p:txBody>
        </p:sp>
      </p:grpSp>
      <p:sp>
        <p:nvSpPr>
          <p:cNvPr id="74" name="Oval 73">
            <a:extLst>
              <a:ext uri="{FF2B5EF4-FFF2-40B4-BE49-F238E27FC236}">
                <a16:creationId xmlns:a16="http://schemas.microsoft.com/office/drawing/2014/main" id="{30A75CF7-5A5E-4D83-8481-37F5D596784B}"/>
              </a:ext>
            </a:extLst>
          </p:cNvPr>
          <p:cNvSpPr/>
          <p:nvPr/>
        </p:nvSpPr>
        <p:spPr>
          <a:xfrm>
            <a:off x="600959" y="2943662"/>
            <a:ext cx="604911" cy="604911"/>
          </a:xfrm>
          <a:prstGeom prst="ellipse">
            <a:avLst/>
          </a:prstGeom>
          <a:solidFill>
            <a:srgbClr val="0034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5" name="Oval 74">
            <a:extLst>
              <a:ext uri="{FF2B5EF4-FFF2-40B4-BE49-F238E27FC236}">
                <a16:creationId xmlns:a16="http://schemas.microsoft.com/office/drawing/2014/main" id="{B9CC436C-D795-4417-9A8C-A76FCEB6B804}"/>
              </a:ext>
            </a:extLst>
          </p:cNvPr>
          <p:cNvSpPr/>
          <p:nvPr/>
        </p:nvSpPr>
        <p:spPr>
          <a:xfrm>
            <a:off x="600959" y="3982273"/>
            <a:ext cx="604911" cy="604911"/>
          </a:xfrm>
          <a:prstGeom prst="ellipse">
            <a:avLst/>
          </a:prstGeom>
          <a:solidFill>
            <a:srgbClr val="0034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1CBBA3E7-67C5-416D-8528-A3E8108A0AD0}"/>
              </a:ext>
            </a:extLst>
          </p:cNvPr>
          <p:cNvSpPr/>
          <p:nvPr/>
        </p:nvSpPr>
        <p:spPr>
          <a:xfrm>
            <a:off x="1313881" y="2828393"/>
            <a:ext cx="1526479" cy="830997"/>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นโยบายและแผนยุทธศาสตร์ระดับชาติ</a:t>
            </a:r>
          </a:p>
          <a:p>
            <a:pPr>
              <a:defRPr/>
            </a:pPr>
            <a:r>
              <a:rPr lang="th-TH" sz="1600" b="1" dirty="0">
                <a:solidFill>
                  <a:srgbClr val="002060"/>
                </a:solidFill>
                <a:latin typeface="TH SarabunPSK" panose="020B0500040200020003" pitchFamily="34" charset="-34"/>
                <a:cs typeface="TH SarabunPSK" panose="020B0500040200020003" pitchFamily="34" charset="-34"/>
              </a:rPr>
              <a:t>(</a:t>
            </a:r>
            <a:r>
              <a:rPr lang="en-US" sz="1600" b="1" dirty="0">
                <a:solidFill>
                  <a:srgbClr val="002060"/>
                </a:solidFill>
                <a:latin typeface="TH SarabunPSK" panose="020B0500040200020003" pitchFamily="34" charset="-34"/>
                <a:cs typeface="TH SarabunPSK" panose="020B0500040200020003" pitchFamily="34" charset="-34"/>
              </a:rPr>
              <a:t>National Plan)</a:t>
            </a:r>
          </a:p>
        </p:txBody>
      </p:sp>
      <p:sp>
        <p:nvSpPr>
          <p:cNvPr id="77" name="Rectangle 76">
            <a:extLst>
              <a:ext uri="{FF2B5EF4-FFF2-40B4-BE49-F238E27FC236}">
                <a16:creationId xmlns:a16="http://schemas.microsoft.com/office/drawing/2014/main" id="{42C4290D-65E4-4BEE-B420-D6DCE087960D}"/>
              </a:ext>
            </a:extLst>
          </p:cNvPr>
          <p:cNvSpPr/>
          <p:nvPr/>
        </p:nvSpPr>
        <p:spPr>
          <a:xfrm>
            <a:off x="1313881" y="3921983"/>
            <a:ext cx="1659829" cy="830997"/>
          </a:xfrm>
          <a:prstGeom prst="rect">
            <a:avLst/>
          </a:prstGeom>
        </p:spPr>
        <p:txBody>
          <a:bodyPr wrap="square">
            <a:spAutoFit/>
          </a:bodyPr>
          <a:lstStyle/>
          <a:p>
            <a:r>
              <a:rPr lang="th-TH" sz="1600" b="1" dirty="0">
                <a:solidFill>
                  <a:srgbClr val="002060"/>
                </a:solidFill>
                <a:latin typeface="TH SarabunPSK" panose="020B0500040200020003" pitchFamily="34" charset="-34"/>
                <a:cs typeface="TH SarabunPSK" panose="020B0500040200020003" pitchFamily="34" charset="-34"/>
              </a:rPr>
              <a:t>กฎหมายและกฎระเบียบที่เกี่ยวเนื่อง</a:t>
            </a:r>
            <a:r>
              <a:rPr lang="en-US" sz="1600" b="1" dirty="0">
                <a:solidFill>
                  <a:srgbClr val="002060"/>
                </a:solidFill>
                <a:latin typeface="TH SarabunPSK" panose="020B0500040200020003" pitchFamily="34" charset="-34"/>
                <a:cs typeface="TH SarabunPSK" panose="020B0500040200020003" pitchFamily="34" charset="-34"/>
              </a:rPr>
              <a:t> (Law and Regulation)</a:t>
            </a:r>
          </a:p>
        </p:txBody>
      </p:sp>
      <p:sp>
        <p:nvSpPr>
          <p:cNvPr id="78" name="Oval 77">
            <a:extLst>
              <a:ext uri="{FF2B5EF4-FFF2-40B4-BE49-F238E27FC236}">
                <a16:creationId xmlns:a16="http://schemas.microsoft.com/office/drawing/2014/main" id="{1DB70F00-CA14-4E6C-BE0C-577CE500EE9C}"/>
              </a:ext>
            </a:extLst>
          </p:cNvPr>
          <p:cNvSpPr/>
          <p:nvPr/>
        </p:nvSpPr>
        <p:spPr>
          <a:xfrm>
            <a:off x="3255173" y="2943662"/>
            <a:ext cx="604911" cy="604911"/>
          </a:xfrm>
          <a:prstGeom prst="ellipse">
            <a:avLst/>
          </a:prstGeom>
          <a:solidFill>
            <a:srgbClr val="0034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9" name="Rectangle 78">
            <a:extLst>
              <a:ext uri="{FF2B5EF4-FFF2-40B4-BE49-F238E27FC236}">
                <a16:creationId xmlns:a16="http://schemas.microsoft.com/office/drawing/2014/main" id="{36555CBC-3E68-4480-A27C-2913F071EFC8}"/>
              </a:ext>
            </a:extLst>
          </p:cNvPr>
          <p:cNvSpPr/>
          <p:nvPr/>
        </p:nvSpPr>
        <p:spPr>
          <a:xfrm>
            <a:off x="3968095" y="2828393"/>
            <a:ext cx="2089164" cy="830997"/>
          </a:xfrm>
          <a:prstGeom prst="rect">
            <a:avLst/>
          </a:prstGeom>
        </p:spPr>
        <p:txBody>
          <a:bodyPr wrap="square">
            <a:spAutoFit/>
          </a:bodyPr>
          <a:lstStyle/>
          <a:p>
            <a:pPr>
              <a:defRPr/>
            </a:pPr>
            <a:r>
              <a:rPr lang="th-TH" sz="1600" b="1" dirty="0">
                <a:solidFill>
                  <a:schemeClr val="accent1"/>
                </a:solidFill>
                <a:latin typeface="TH SarabunPSK" panose="020B0500040200020003" pitchFamily="34" charset="-34"/>
                <a:ea typeface="Calibri" panose="020F0502020204030204" pitchFamily="34" charset="0"/>
                <a:cs typeface="TH SarabunPSK" panose="020B0500040200020003" pitchFamily="34" charset="-34"/>
              </a:rPr>
              <a:t>แนวโน้มการพัฒนาโครงสร้างพื้นฐานเทคโนโลยีดิจิทัลที่เกิดขึ้นของโลก (</a:t>
            </a:r>
            <a:r>
              <a:rPr lang="en-US" sz="1600" b="1" dirty="0">
                <a:solidFill>
                  <a:schemeClr val="accent1"/>
                </a:solidFill>
                <a:latin typeface="TH SarabunPSK" panose="020B0500040200020003" pitchFamily="34" charset="-34"/>
                <a:ea typeface="Calibri" panose="020F0502020204030204" pitchFamily="34" charset="0"/>
                <a:cs typeface="TH SarabunPSK" panose="020B0500040200020003" pitchFamily="34" charset="-34"/>
              </a:rPr>
              <a:t>Megatrend)</a:t>
            </a:r>
            <a:endParaRPr lang="en-US" sz="1600" b="1" dirty="0">
              <a:solidFill>
                <a:schemeClr val="accent1"/>
              </a:solidFill>
              <a:latin typeface="TH SarabunPSK" panose="020B0500040200020003" pitchFamily="34" charset="-34"/>
              <a:cs typeface="TH SarabunPSK" panose="020B0500040200020003" pitchFamily="34" charset="-34"/>
            </a:endParaRPr>
          </a:p>
        </p:txBody>
      </p:sp>
      <p:sp>
        <p:nvSpPr>
          <p:cNvPr id="80" name="Oval 79">
            <a:extLst>
              <a:ext uri="{FF2B5EF4-FFF2-40B4-BE49-F238E27FC236}">
                <a16:creationId xmlns:a16="http://schemas.microsoft.com/office/drawing/2014/main" id="{19C690A2-D762-4CD7-9327-F6599DA6FC31}"/>
              </a:ext>
            </a:extLst>
          </p:cNvPr>
          <p:cNvSpPr/>
          <p:nvPr/>
        </p:nvSpPr>
        <p:spPr>
          <a:xfrm>
            <a:off x="6205131" y="2943662"/>
            <a:ext cx="604911" cy="604911"/>
          </a:xfrm>
          <a:prstGeom prst="ellipse">
            <a:avLst/>
          </a:prstGeom>
          <a:solidFill>
            <a:srgbClr val="0034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1" name="Rectangle 80">
            <a:extLst>
              <a:ext uri="{FF2B5EF4-FFF2-40B4-BE49-F238E27FC236}">
                <a16:creationId xmlns:a16="http://schemas.microsoft.com/office/drawing/2014/main" id="{E95A4EC5-0FE2-4F6F-9224-32B9CDB5ECD1}"/>
              </a:ext>
            </a:extLst>
          </p:cNvPr>
          <p:cNvSpPr/>
          <p:nvPr/>
        </p:nvSpPr>
        <p:spPr>
          <a:xfrm>
            <a:off x="6918053" y="2828393"/>
            <a:ext cx="1950287" cy="830997"/>
          </a:xfrm>
          <a:prstGeom prst="rect">
            <a:avLst/>
          </a:prstGeom>
        </p:spPr>
        <p:txBody>
          <a:bodyPr wrap="square">
            <a:spAutoFit/>
          </a:bodyPr>
          <a:lstStyle/>
          <a:p>
            <a:pPr>
              <a:defRPr/>
            </a:pPr>
            <a:r>
              <a:rPr lang="th-TH" sz="1600" b="1" dirty="0">
                <a:solidFill>
                  <a:schemeClr val="accent1"/>
                </a:solidFill>
                <a:latin typeface="TH SarabunPSK" panose="020B0500040200020003" pitchFamily="34" charset="-34"/>
                <a:ea typeface="Calibri" panose="020F0502020204030204" pitchFamily="34" charset="0"/>
                <a:cs typeface="TH SarabunPSK" panose="020B0500040200020003" pitchFamily="34" charset="-34"/>
              </a:rPr>
              <a:t>การสัมภาษณ์เชิงลึกหน่วยงานภาครัฐและเอกชน</a:t>
            </a:r>
            <a:r>
              <a:rPr lang="en-US" sz="1600" b="1" dirty="0">
                <a:solidFill>
                  <a:schemeClr val="accent1"/>
                </a:solidFill>
                <a:latin typeface="TH SarabunPSK" panose="020B0500040200020003" pitchFamily="34" charset="-34"/>
                <a:ea typeface="Calibri" panose="020F0502020204030204" pitchFamily="34" charset="0"/>
                <a:cs typeface="TH SarabunPSK" panose="020B0500040200020003" pitchFamily="34" charset="-34"/>
              </a:rPr>
              <a:t> (In-depth Interview)</a:t>
            </a:r>
            <a:endParaRPr lang="en-US" sz="1600" b="1" dirty="0">
              <a:solidFill>
                <a:schemeClr val="accent1"/>
              </a:solidFill>
              <a:latin typeface="TH SarabunPSK" panose="020B0500040200020003" pitchFamily="34" charset="-34"/>
              <a:cs typeface="TH SarabunPSK" panose="020B0500040200020003" pitchFamily="34" charset="-34"/>
            </a:endParaRPr>
          </a:p>
        </p:txBody>
      </p:sp>
      <p:sp>
        <p:nvSpPr>
          <p:cNvPr id="82" name="Oval 81">
            <a:extLst>
              <a:ext uri="{FF2B5EF4-FFF2-40B4-BE49-F238E27FC236}">
                <a16:creationId xmlns:a16="http://schemas.microsoft.com/office/drawing/2014/main" id="{BE96F97C-8376-4E96-A001-AFB278753A39}"/>
              </a:ext>
            </a:extLst>
          </p:cNvPr>
          <p:cNvSpPr/>
          <p:nvPr/>
        </p:nvSpPr>
        <p:spPr>
          <a:xfrm>
            <a:off x="8908201" y="2943662"/>
            <a:ext cx="604911" cy="604911"/>
          </a:xfrm>
          <a:prstGeom prst="ellipse">
            <a:avLst/>
          </a:prstGeom>
          <a:solidFill>
            <a:srgbClr val="0034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3" name="Rectangle 82">
            <a:extLst>
              <a:ext uri="{FF2B5EF4-FFF2-40B4-BE49-F238E27FC236}">
                <a16:creationId xmlns:a16="http://schemas.microsoft.com/office/drawing/2014/main" id="{96E93A35-E7C0-46FE-97AB-F5008A5E7118}"/>
              </a:ext>
            </a:extLst>
          </p:cNvPr>
          <p:cNvSpPr/>
          <p:nvPr/>
        </p:nvSpPr>
        <p:spPr>
          <a:xfrm>
            <a:off x="9621123" y="2828393"/>
            <a:ext cx="2089164" cy="830997"/>
          </a:xfrm>
          <a:prstGeom prst="rect">
            <a:avLst/>
          </a:prstGeom>
        </p:spPr>
        <p:txBody>
          <a:bodyPr wrap="square">
            <a:spAutoFit/>
          </a:bodyPr>
          <a:lstStyle/>
          <a:p>
            <a:pPr>
              <a:defRPr/>
            </a:pPr>
            <a:r>
              <a:rPr lang="th-TH" sz="1600" b="1" spc="-40"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กำหนดยุทธศาสตร์ เป้าหมาย ตัวชี้วัด กลยุทธ์ และแนวทางการพัฒนาในแต่ละด้าน (</a:t>
            </a:r>
            <a:r>
              <a:rPr lang="en-US" sz="1600" b="1" spc="-40"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Master Plan)</a:t>
            </a:r>
            <a:endParaRPr lang="en-US" sz="1600" b="1" spc="-40" dirty="0">
              <a:solidFill>
                <a:srgbClr val="002060"/>
              </a:solidFill>
              <a:latin typeface="TH SarabunPSK" panose="020B0500040200020003" pitchFamily="34" charset="-34"/>
              <a:cs typeface="TH SarabunPSK" panose="020B0500040200020003" pitchFamily="34" charset="-34"/>
            </a:endParaRPr>
          </a:p>
        </p:txBody>
      </p:sp>
      <p:sp>
        <p:nvSpPr>
          <p:cNvPr id="84" name="Oval 83">
            <a:extLst>
              <a:ext uri="{FF2B5EF4-FFF2-40B4-BE49-F238E27FC236}">
                <a16:creationId xmlns:a16="http://schemas.microsoft.com/office/drawing/2014/main" id="{CDE74761-C58E-4024-A525-A98FB160ABF8}"/>
              </a:ext>
            </a:extLst>
          </p:cNvPr>
          <p:cNvSpPr/>
          <p:nvPr/>
        </p:nvSpPr>
        <p:spPr>
          <a:xfrm>
            <a:off x="3255173" y="3982273"/>
            <a:ext cx="604911" cy="604911"/>
          </a:xfrm>
          <a:prstGeom prst="ellipse">
            <a:avLst/>
          </a:prstGeom>
          <a:solidFill>
            <a:srgbClr val="0034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5" name="Rectangle 84">
            <a:extLst>
              <a:ext uri="{FF2B5EF4-FFF2-40B4-BE49-F238E27FC236}">
                <a16:creationId xmlns:a16="http://schemas.microsoft.com/office/drawing/2014/main" id="{FD8EE1F6-80C7-46AE-9048-C3CE10CEF8B0}"/>
              </a:ext>
            </a:extLst>
          </p:cNvPr>
          <p:cNvSpPr/>
          <p:nvPr/>
        </p:nvSpPr>
        <p:spPr>
          <a:xfrm>
            <a:off x="3968095" y="3921983"/>
            <a:ext cx="2101922" cy="830997"/>
          </a:xfrm>
          <a:prstGeom prst="rect">
            <a:avLst/>
          </a:prstGeom>
        </p:spPr>
        <p:txBody>
          <a:bodyPr wrap="square">
            <a:spAutoFit/>
          </a:bodyPr>
          <a:lstStyle/>
          <a:p>
            <a:pPr>
              <a:defRPr/>
            </a:pPr>
            <a:r>
              <a:rPr lang="th-TH" sz="1600" b="1" dirty="0">
                <a:solidFill>
                  <a:schemeClr val="accent1"/>
                </a:solidFill>
                <a:latin typeface="TH SarabunPSK" panose="020B0500040200020003" pitchFamily="34" charset="-34"/>
                <a:ea typeface="Calibri" panose="020F0502020204030204" pitchFamily="34" charset="0"/>
                <a:cs typeface="TH SarabunPSK" panose="020B0500040200020003" pitchFamily="34" charset="-34"/>
              </a:rPr>
              <a:t>สถาปัตยกรรมการพัฒนาโครงสร้างพื้นฐานเทคโนโลยีดิจิทัลในอนาคต</a:t>
            </a:r>
            <a:r>
              <a:rPr lang="en-US" sz="1600" b="1" dirty="0">
                <a:solidFill>
                  <a:schemeClr val="accent1"/>
                </a:solidFill>
                <a:latin typeface="TH SarabunPSK" panose="020B0500040200020003" pitchFamily="34" charset="-34"/>
                <a:ea typeface="Calibri" panose="020F0502020204030204" pitchFamily="34" charset="0"/>
                <a:cs typeface="TH SarabunPSK" panose="020B0500040200020003" pitchFamily="34" charset="-34"/>
              </a:rPr>
              <a:t> (Target Architecture)</a:t>
            </a:r>
            <a:endParaRPr lang="en-US" sz="1600" b="1" dirty="0">
              <a:solidFill>
                <a:schemeClr val="accent1"/>
              </a:solidFill>
              <a:latin typeface="TH SarabunPSK" panose="020B0500040200020003" pitchFamily="34" charset="-34"/>
              <a:cs typeface="TH SarabunPSK" panose="020B0500040200020003" pitchFamily="34" charset="-34"/>
            </a:endParaRPr>
          </a:p>
        </p:txBody>
      </p:sp>
      <p:sp>
        <p:nvSpPr>
          <p:cNvPr id="86" name="Oval 85">
            <a:extLst>
              <a:ext uri="{FF2B5EF4-FFF2-40B4-BE49-F238E27FC236}">
                <a16:creationId xmlns:a16="http://schemas.microsoft.com/office/drawing/2014/main" id="{DD1337AA-6FAE-4A4B-90B1-2115232D5F06}"/>
              </a:ext>
            </a:extLst>
          </p:cNvPr>
          <p:cNvSpPr/>
          <p:nvPr/>
        </p:nvSpPr>
        <p:spPr>
          <a:xfrm>
            <a:off x="3255173" y="5215914"/>
            <a:ext cx="604911" cy="604911"/>
          </a:xfrm>
          <a:prstGeom prst="ellipse">
            <a:avLst/>
          </a:prstGeom>
          <a:solidFill>
            <a:srgbClr val="0034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7" name="Rectangle 86">
            <a:extLst>
              <a:ext uri="{FF2B5EF4-FFF2-40B4-BE49-F238E27FC236}">
                <a16:creationId xmlns:a16="http://schemas.microsoft.com/office/drawing/2014/main" id="{BFAB034F-BDEC-4D27-96B5-CEF1523A90D2}"/>
              </a:ext>
            </a:extLst>
          </p:cNvPr>
          <p:cNvSpPr/>
          <p:nvPr/>
        </p:nvSpPr>
        <p:spPr>
          <a:xfrm>
            <a:off x="3968095" y="5113285"/>
            <a:ext cx="2089164" cy="830997"/>
          </a:xfrm>
          <a:prstGeom prst="rect">
            <a:avLst/>
          </a:prstGeom>
        </p:spPr>
        <p:txBody>
          <a:bodyPr wrap="square">
            <a:spAutoFit/>
          </a:bodyPr>
          <a:lstStyle/>
          <a:p>
            <a:pPr>
              <a:defRPr/>
            </a:pPr>
            <a:r>
              <a:rPr lang="th-TH" sz="1600" b="1" dirty="0">
                <a:solidFill>
                  <a:schemeClr val="accent1"/>
                </a:solidFill>
                <a:latin typeface="TH SarabunPSK" panose="020B0500040200020003" pitchFamily="34" charset="-34"/>
                <a:cs typeface="TH SarabunPSK" panose="020B0500040200020003" pitchFamily="34" charset="-34"/>
              </a:rPr>
              <a:t>สถานะการพัฒนาของประเทศไทยและในต่างประเทศ มากกว่า 100 กรณีศึกษา (</a:t>
            </a:r>
            <a:r>
              <a:rPr lang="en-US" sz="1600" b="1" dirty="0">
                <a:solidFill>
                  <a:schemeClr val="accent1"/>
                </a:solidFill>
                <a:latin typeface="TH SarabunPSK" panose="020B0500040200020003" pitchFamily="34" charset="-34"/>
                <a:cs typeface="TH SarabunPSK" panose="020B0500040200020003" pitchFamily="34" charset="-34"/>
              </a:rPr>
              <a:t>Best Practice)</a:t>
            </a:r>
          </a:p>
        </p:txBody>
      </p:sp>
      <p:sp>
        <p:nvSpPr>
          <p:cNvPr id="88" name="Oval 87">
            <a:extLst>
              <a:ext uri="{FF2B5EF4-FFF2-40B4-BE49-F238E27FC236}">
                <a16:creationId xmlns:a16="http://schemas.microsoft.com/office/drawing/2014/main" id="{C6D728DA-B0B7-4B27-89B8-D86375B3990D}"/>
              </a:ext>
            </a:extLst>
          </p:cNvPr>
          <p:cNvSpPr/>
          <p:nvPr/>
        </p:nvSpPr>
        <p:spPr>
          <a:xfrm>
            <a:off x="6205131" y="3982273"/>
            <a:ext cx="604911" cy="604911"/>
          </a:xfrm>
          <a:prstGeom prst="ellipse">
            <a:avLst/>
          </a:prstGeom>
          <a:solidFill>
            <a:srgbClr val="0034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9" name="Rectangle 88">
            <a:extLst>
              <a:ext uri="{FF2B5EF4-FFF2-40B4-BE49-F238E27FC236}">
                <a16:creationId xmlns:a16="http://schemas.microsoft.com/office/drawing/2014/main" id="{8A0BD2DC-9509-41FD-9686-B559827D8920}"/>
              </a:ext>
            </a:extLst>
          </p:cNvPr>
          <p:cNvSpPr/>
          <p:nvPr/>
        </p:nvSpPr>
        <p:spPr>
          <a:xfrm>
            <a:off x="6932523" y="3921983"/>
            <a:ext cx="2067542" cy="1077218"/>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การจัดประชุมกลุ่มย่อย</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 3 </a:t>
            </a: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ครั้งและประชุมสัมมนา มีผู้เข้าร่วมรวมกว่า </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300 </a:t>
            </a: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คน</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 (Focus Groups and Public Conference)</a:t>
            </a:r>
            <a:endParaRPr lang="en-US" sz="1600" b="1" dirty="0">
              <a:solidFill>
                <a:srgbClr val="002060"/>
              </a:solidFill>
              <a:latin typeface="TH SarabunPSK" panose="020B0500040200020003" pitchFamily="34" charset="-34"/>
              <a:cs typeface="TH SarabunPSK" panose="020B0500040200020003" pitchFamily="34" charset="-34"/>
            </a:endParaRPr>
          </a:p>
        </p:txBody>
      </p:sp>
      <p:sp>
        <p:nvSpPr>
          <p:cNvPr id="90" name="Oval 89">
            <a:extLst>
              <a:ext uri="{FF2B5EF4-FFF2-40B4-BE49-F238E27FC236}">
                <a16:creationId xmlns:a16="http://schemas.microsoft.com/office/drawing/2014/main" id="{0EEF7384-9D8A-4AE3-8E19-892C4E11211C}"/>
              </a:ext>
            </a:extLst>
          </p:cNvPr>
          <p:cNvSpPr/>
          <p:nvPr/>
        </p:nvSpPr>
        <p:spPr>
          <a:xfrm>
            <a:off x="6205131" y="5215914"/>
            <a:ext cx="604911" cy="604911"/>
          </a:xfrm>
          <a:prstGeom prst="ellipse">
            <a:avLst/>
          </a:prstGeom>
          <a:solidFill>
            <a:srgbClr val="0034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91" name="Rectangle 90">
            <a:extLst>
              <a:ext uri="{FF2B5EF4-FFF2-40B4-BE49-F238E27FC236}">
                <a16:creationId xmlns:a16="http://schemas.microsoft.com/office/drawing/2014/main" id="{80B901E4-2E5D-47E8-8DAC-02DD51ADD060}"/>
              </a:ext>
            </a:extLst>
          </p:cNvPr>
          <p:cNvSpPr/>
          <p:nvPr/>
        </p:nvSpPr>
        <p:spPr>
          <a:xfrm>
            <a:off x="6918053" y="5113285"/>
            <a:ext cx="1990148" cy="830997"/>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การหารือร่วมกันกับผู้เชี่ยวชาญและผู้ทรงคุณวุฒิ</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 (Expert Discussion)</a:t>
            </a:r>
            <a:endParaRPr lang="en-US" sz="1600" b="1" dirty="0">
              <a:solidFill>
                <a:srgbClr val="002060"/>
              </a:solidFill>
              <a:latin typeface="TH SarabunPSK" panose="020B0500040200020003" pitchFamily="34" charset="-34"/>
              <a:cs typeface="TH SarabunPSK" panose="020B0500040200020003" pitchFamily="34" charset="-34"/>
            </a:endParaRPr>
          </a:p>
        </p:txBody>
      </p:sp>
      <p:sp>
        <p:nvSpPr>
          <p:cNvPr id="92" name="Oval 91">
            <a:extLst>
              <a:ext uri="{FF2B5EF4-FFF2-40B4-BE49-F238E27FC236}">
                <a16:creationId xmlns:a16="http://schemas.microsoft.com/office/drawing/2014/main" id="{C78B3CE6-BC6B-40CE-980F-257EF9450716}"/>
              </a:ext>
            </a:extLst>
          </p:cNvPr>
          <p:cNvSpPr/>
          <p:nvPr/>
        </p:nvSpPr>
        <p:spPr>
          <a:xfrm>
            <a:off x="8908201" y="3982273"/>
            <a:ext cx="604911" cy="604911"/>
          </a:xfrm>
          <a:prstGeom prst="ellipse">
            <a:avLst/>
          </a:prstGeom>
          <a:solidFill>
            <a:srgbClr val="0034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93" name="Rectangle 92">
            <a:extLst>
              <a:ext uri="{FF2B5EF4-FFF2-40B4-BE49-F238E27FC236}">
                <a16:creationId xmlns:a16="http://schemas.microsoft.com/office/drawing/2014/main" id="{AC67F93C-456E-41CF-B943-947E8E7B2FA9}"/>
              </a:ext>
            </a:extLst>
          </p:cNvPr>
          <p:cNvSpPr/>
          <p:nvPr/>
        </p:nvSpPr>
        <p:spPr>
          <a:xfrm>
            <a:off x="9621743" y="3921983"/>
            <a:ext cx="1722322" cy="830997"/>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พัฒนาและจัดทำแผนโครงการสำคัญ (</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Flagship Projects) </a:t>
            </a:r>
            <a:endParaRPr lang="en-US" sz="1600" b="1" dirty="0">
              <a:solidFill>
                <a:srgbClr val="002060"/>
              </a:solidFill>
              <a:latin typeface="TH SarabunPSK" panose="020B0500040200020003" pitchFamily="34" charset="-34"/>
              <a:cs typeface="TH SarabunPSK" panose="020B0500040200020003" pitchFamily="34" charset="-34"/>
            </a:endParaRPr>
          </a:p>
        </p:txBody>
      </p:sp>
      <p:pic>
        <p:nvPicPr>
          <p:cNvPr id="94" name="Picture 93">
            <a:extLst>
              <a:ext uri="{FF2B5EF4-FFF2-40B4-BE49-F238E27FC236}">
                <a16:creationId xmlns:a16="http://schemas.microsoft.com/office/drawing/2014/main" id="{93617E6A-F956-423A-BEEC-78CAAA7237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622" y="4120346"/>
            <a:ext cx="340215" cy="340215"/>
          </a:xfrm>
          <a:prstGeom prst="rect">
            <a:avLst/>
          </a:prstGeom>
        </p:spPr>
      </p:pic>
      <p:pic>
        <p:nvPicPr>
          <p:cNvPr id="95" name="Picture 94">
            <a:extLst>
              <a:ext uri="{FF2B5EF4-FFF2-40B4-BE49-F238E27FC236}">
                <a16:creationId xmlns:a16="http://schemas.microsoft.com/office/drawing/2014/main" id="{482448A4-DD4B-446C-BC0F-3606638210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622" y="3021497"/>
            <a:ext cx="438163" cy="438163"/>
          </a:xfrm>
          <a:prstGeom prst="rect">
            <a:avLst/>
          </a:prstGeom>
        </p:spPr>
      </p:pic>
      <p:pic>
        <p:nvPicPr>
          <p:cNvPr id="96" name="Picture 95">
            <a:extLst>
              <a:ext uri="{FF2B5EF4-FFF2-40B4-BE49-F238E27FC236}">
                <a16:creationId xmlns:a16="http://schemas.microsoft.com/office/drawing/2014/main" id="{ADEDB8A5-E7B9-401B-AD90-F6B29738C3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5424" y="3066136"/>
            <a:ext cx="369162" cy="369162"/>
          </a:xfrm>
          <a:prstGeom prst="rect">
            <a:avLst/>
          </a:prstGeom>
        </p:spPr>
      </p:pic>
      <p:pic>
        <p:nvPicPr>
          <p:cNvPr id="97" name="Picture 2" descr="Image result for infrastructure architecture icon">
            <a:extLst>
              <a:ext uri="{FF2B5EF4-FFF2-40B4-BE49-F238E27FC236}">
                <a16:creationId xmlns:a16="http://schemas.microsoft.com/office/drawing/2014/main" id="{9195C1E1-7772-4323-8E19-E73A4805CF40}"/>
              </a:ext>
            </a:extLst>
          </p:cNvPr>
          <p:cNvPicPr>
            <a:picLocks noChangeAspect="1" noChangeArrowheads="1"/>
          </p:cNvPicPr>
          <p:nvPr/>
        </p:nvPicPr>
        <p:blipFill>
          <a:blip r:embed="rId5" cstate="print">
            <a:lum bright="70000" contrast="-70000"/>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379165" y="4120346"/>
            <a:ext cx="358734" cy="358734"/>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64F851DD-39DB-4BEE-8E12-285683C6DE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2312" y="4079921"/>
            <a:ext cx="399159" cy="399159"/>
          </a:xfrm>
          <a:prstGeom prst="rect">
            <a:avLst/>
          </a:prstGeom>
        </p:spPr>
      </p:pic>
      <p:pic>
        <p:nvPicPr>
          <p:cNvPr id="99" name="Graphic 98">
            <a:extLst>
              <a:ext uri="{FF2B5EF4-FFF2-40B4-BE49-F238E27FC236}">
                <a16:creationId xmlns:a16="http://schemas.microsoft.com/office/drawing/2014/main" id="{B350C1DD-C32C-4561-A2DE-02B15DED01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26374" y="3048468"/>
            <a:ext cx="368563" cy="368563"/>
          </a:xfrm>
          <a:prstGeom prst="rect">
            <a:avLst/>
          </a:prstGeom>
        </p:spPr>
      </p:pic>
      <p:pic>
        <p:nvPicPr>
          <p:cNvPr id="100" name="Graphic 99">
            <a:extLst>
              <a:ext uri="{FF2B5EF4-FFF2-40B4-BE49-F238E27FC236}">
                <a16:creationId xmlns:a16="http://schemas.microsoft.com/office/drawing/2014/main" id="{56BC1599-03B5-4331-905A-79A35FEC13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25492" y="4116577"/>
            <a:ext cx="325845" cy="325845"/>
          </a:xfrm>
          <a:prstGeom prst="rect">
            <a:avLst/>
          </a:prstGeom>
        </p:spPr>
      </p:pic>
      <p:pic>
        <p:nvPicPr>
          <p:cNvPr id="101" name="Graphic 100">
            <a:extLst>
              <a:ext uri="{FF2B5EF4-FFF2-40B4-BE49-F238E27FC236}">
                <a16:creationId xmlns:a16="http://schemas.microsoft.com/office/drawing/2014/main" id="{A2B2A1C1-6DF3-403D-AE36-505F893391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44400" y="5357830"/>
            <a:ext cx="329921" cy="329920"/>
          </a:xfrm>
          <a:prstGeom prst="rect">
            <a:avLst/>
          </a:prstGeom>
        </p:spPr>
      </p:pic>
      <p:pic>
        <p:nvPicPr>
          <p:cNvPr id="102" name="Picture 101">
            <a:extLst>
              <a:ext uri="{FF2B5EF4-FFF2-40B4-BE49-F238E27FC236}">
                <a16:creationId xmlns:a16="http://schemas.microsoft.com/office/drawing/2014/main" id="{DE46EA61-1DFD-44BF-909E-6261C83C7B5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17252" y="3048468"/>
            <a:ext cx="384219" cy="384219"/>
          </a:xfrm>
          <a:prstGeom prst="rect">
            <a:avLst/>
          </a:prstGeom>
        </p:spPr>
      </p:pic>
      <p:pic>
        <p:nvPicPr>
          <p:cNvPr id="103" name="Graphic 102">
            <a:extLst>
              <a:ext uri="{FF2B5EF4-FFF2-40B4-BE49-F238E27FC236}">
                <a16:creationId xmlns:a16="http://schemas.microsoft.com/office/drawing/2014/main" id="{74FC83C0-3E56-42D8-B3F6-68FDD9F3E5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88246" y="5348987"/>
            <a:ext cx="338763" cy="338763"/>
          </a:xfrm>
          <a:prstGeom prst="rect">
            <a:avLst/>
          </a:prstGeom>
        </p:spPr>
      </p:pic>
      <p:grpSp>
        <p:nvGrpSpPr>
          <p:cNvPr id="104" name="Group 103">
            <a:extLst>
              <a:ext uri="{FF2B5EF4-FFF2-40B4-BE49-F238E27FC236}">
                <a16:creationId xmlns:a16="http://schemas.microsoft.com/office/drawing/2014/main" id="{4E7866F7-A241-46E9-B7A0-53C00AF2141F}"/>
              </a:ext>
            </a:extLst>
          </p:cNvPr>
          <p:cNvGrpSpPr/>
          <p:nvPr/>
        </p:nvGrpSpPr>
        <p:grpSpPr>
          <a:xfrm>
            <a:off x="419100" y="1394612"/>
            <a:ext cx="397656" cy="397656"/>
            <a:chOff x="386218" y="1304334"/>
            <a:chExt cx="397656" cy="397656"/>
          </a:xfrm>
        </p:grpSpPr>
        <p:sp>
          <p:nvSpPr>
            <p:cNvPr id="105" name="Oval 104">
              <a:extLst>
                <a:ext uri="{FF2B5EF4-FFF2-40B4-BE49-F238E27FC236}">
                  <a16:creationId xmlns:a16="http://schemas.microsoft.com/office/drawing/2014/main" id="{C2902DB0-BCD2-4237-BB75-21082A361B66}"/>
                </a:ext>
              </a:extLst>
            </p:cNvPr>
            <p:cNvSpPr/>
            <p:nvPr/>
          </p:nvSpPr>
          <p:spPr>
            <a:xfrm>
              <a:off x="414938" y="1333054"/>
              <a:ext cx="340217" cy="340217"/>
            </a:xfrm>
            <a:prstGeom prst="ellipse">
              <a:avLst/>
            </a:prstGeom>
            <a:solidFill>
              <a:srgbClr val="ADD9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TH SarabunPSK" panose="020B0500040200020003" pitchFamily="34" charset="-34"/>
              </a:endParaRPr>
            </a:p>
          </p:txBody>
        </p:sp>
        <p:sp>
          <p:nvSpPr>
            <p:cNvPr id="106" name="Oval 105">
              <a:extLst>
                <a:ext uri="{FF2B5EF4-FFF2-40B4-BE49-F238E27FC236}">
                  <a16:creationId xmlns:a16="http://schemas.microsoft.com/office/drawing/2014/main" id="{5E4E9482-2259-4EDF-B3E5-D5ECF07BB045}"/>
                </a:ext>
              </a:extLst>
            </p:cNvPr>
            <p:cNvSpPr/>
            <p:nvPr/>
          </p:nvSpPr>
          <p:spPr>
            <a:xfrm>
              <a:off x="386218" y="1304334"/>
              <a:ext cx="397656" cy="397656"/>
            </a:xfrm>
            <a:prstGeom prst="ellipse">
              <a:avLst/>
            </a:prstGeom>
            <a:noFill/>
            <a:ln w="19050" cap="flat" cmpd="sng" algn="ctr">
              <a:solidFill>
                <a:srgbClr val="1A57B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TH SarabunPSK" panose="020B0500040200020003" pitchFamily="34" charset="-34"/>
              </a:endParaRPr>
            </a:p>
          </p:txBody>
        </p:sp>
        <p:sp>
          <p:nvSpPr>
            <p:cNvPr id="107" name="TextBox 106">
              <a:extLst>
                <a:ext uri="{FF2B5EF4-FFF2-40B4-BE49-F238E27FC236}">
                  <a16:creationId xmlns:a16="http://schemas.microsoft.com/office/drawing/2014/main" id="{839AB1D5-F667-4797-8E68-B6CCEFAA7348}"/>
                </a:ext>
              </a:extLst>
            </p:cNvPr>
            <p:cNvSpPr txBox="1"/>
            <p:nvPr/>
          </p:nvSpPr>
          <p:spPr>
            <a:xfrm>
              <a:off x="414938" y="1333054"/>
              <a:ext cx="340216" cy="338554"/>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44A5F"/>
                  </a:solidFill>
                  <a:effectLst/>
                  <a:uLnTx/>
                  <a:uFillTx/>
                  <a:latin typeface="Arial" panose="020B0604020202020204" pitchFamily="34" charset="0"/>
                  <a:cs typeface="Arial" panose="020B0604020202020204" pitchFamily="34" charset="0"/>
                </a:rPr>
                <a:t>1</a:t>
              </a:r>
            </a:p>
          </p:txBody>
        </p:sp>
      </p:grpSp>
      <p:grpSp>
        <p:nvGrpSpPr>
          <p:cNvPr id="108" name="Group 107">
            <a:extLst>
              <a:ext uri="{FF2B5EF4-FFF2-40B4-BE49-F238E27FC236}">
                <a16:creationId xmlns:a16="http://schemas.microsoft.com/office/drawing/2014/main" id="{66C5CFC4-A7B1-4CDA-8E75-7DB8DED386C6}"/>
              </a:ext>
            </a:extLst>
          </p:cNvPr>
          <p:cNvGrpSpPr/>
          <p:nvPr/>
        </p:nvGrpSpPr>
        <p:grpSpPr>
          <a:xfrm>
            <a:off x="3160876" y="1404434"/>
            <a:ext cx="397656" cy="397656"/>
            <a:chOff x="386218" y="1304334"/>
            <a:chExt cx="397656" cy="397656"/>
          </a:xfrm>
        </p:grpSpPr>
        <p:sp>
          <p:nvSpPr>
            <p:cNvPr id="109" name="Oval 108">
              <a:extLst>
                <a:ext uri="{FF2B5EF4-FFF2-40B4-BE49-F238E27FC236}">
                  <a16:creationId xmlns:a16="http://schemas.microsoft.com/office/drawing/2014/main" id="{DC9294C6-76CD-47FB-BCF4-149BE5C8420C}"/>
                </a:ext>
              </a:extLst>
            </p:cNvPr>
            <p:cNvSpPr/>
            <p:nvPr/>
          </p:nvSpPr>
          <p:spPr>
            <a:xfrm>
              <a:off x="416822" y="1325130"/>
              <a:ext cx="340217" cy="340217"/>
            </a:xfrm>
            <a:prstGeom prst="ellipse">
              <a:avLst/>
            </a:prstGeom>
            <a:solidFill>
              <a:srgbClr val="ADD9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TH SarabunPSK" panose="020B0500040200020003" pitchFamily="34" charset="-34"/>
              </a:endParaRPr>
            </a:p>
          </p:txBody>
        </p:sp>
        <p:sp>
          <p:nvSpPr>
            <p:cNvPr id="110" name="Oval 109">
              <a:extLst>
                <a:ext uri="{FF2B5EF4-FFF2-40B4-BE49-F238E27FC236}">
                  <a16:creationId xmlns:a16="http://schemas.microsoft.com/office/drawing/2014/main" id="{F629B48D-1017-478A-9B0E-C84A420BEE37}"/>
                </a:ext>
              </a:extLst>
            </p:cNvPr>
            <p:cNvSpPr/>
            <p:nvPr/>
          </p:nvSpPr>
          <p:spPr>
            <a:xfrm>
              <a:off x="386218" y="1304334"/>
              <a:ext cx="397656" cy="397656"/>
            </a:xfrm>
            <a:prstGeom prst="ellipse">
              <a:avLst/>
            </a:prstGeom>
            <a:noFill/>
            <a:ln w="19050" cap="flat" cmpd="sng" algn="ctr">
              <a:solidFill>
                <a:srgbClr val="1A57B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TH SarabunPSK" panose="020B0500040200020003" pitchFamily="34" charset="-34"/>
              </a:endParaRPr>
            </a:p>
          </p:txBody>
        </p:sp>
        <p:sp>
          <p:nvSpPr>
            <p:cNvPr id="111" name="TextBox 110">
              <a:extLst>
                <a:ext uri="{FF2B5EF4-FFF2-40B4-BE49-F238E27FC236}">
                  <a16:creationId xmlns:a16="http://schemas.microsoft.com/office/drawing/2014/main" id="{C92E9E8F-F0E2-47C0-AD93-E2D08A549901}"/>
                </a:ext>
              </a:extLst>
            </p:cNvPr>
            <p:cNvSpPr txBox="1"/>
            <p:nvPr/>
          </p:nvSpPr>
          <p:spPr>
            <a:xfrm>
              <a:off x="423722" y="1306499"/>
              <a:ext cx="340216" cy="338554"/>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44A5F"/>
                  </a:solidFill>
                  <a:effectLst/>
                  <a:uLnTx/>
                  <a:uFillTx/>
                  <a:latin typeface="Arial" panose="020B0604020202020204" pitchFamily="34" charset="0"/>
                  <a:cs typeface="Arial" panose="020B0604020202020204" pitchFamily="34" charset="0"/>
                </a:rPr>
                <a:t>2</a:t>
              </a:r>
            </a:p>
          </p:txBody>
        </p:sp>
      </p:grpSp>
      <p:grpSp>
        <p:nvGrpSpPr>
          <p:cNvPr id="112" name="Group 111">
            <a:extLst>
              <a:ext uri="{FF2B5EF4-FFF2-40B4-BE49-F238E27FC236}">
                <a16:creationId xmlns:a16="http://schemas.microsoft.com/office/drawing/2014/main" id="{E77D6C4F-F120-4077-90C5-34130AC2A2F7}"/>
              </a:ext>
            </a:extLst>
          </p:cNvPr>
          <p:cNvGrpSpPr/>
          <p:nvPr/>
        </p:nvGrpSpPr>
        <p:grpSpPr>
          <a:xfrm>
            <a:off x="6070017" y="1404434"/>
            <a:ext cx="397656" cy="397656"/>
            <a:chOff x="386218" y="1304334"/>
            <a:chExt cx="397656" cy="397656"/>
          </a:xfrm>
        </p:grpSpPr>
        <p:sp>
          <p:nvSpPr>
            <p:cNvPr id="113" name="Oval 112">
              <a:extLst>
                <a:ext uri="{FF2B5EF4-FFF2-40B4-BE49-F238E27FC236}">
                  <a16:creationId xmlns:a16="http://schemas.microsoft.com/office/drawing/2014/main" id="{172F8D4C-E2CC-48B9-8DF1-8B785829702D}"/>
                </a:ext>
              </a:extLst>
            </p:cNvPr>
            <p:cNvSpPr/>
            <p:nvPr/>
          </p:nvSpPr>
          <p:spPr>
            <a:xfrm>
              <a:off x="414937" y="1323232"/>
              <a:ext cx="340217" cy="340217"/>
            </a:xfrm>
            <a:prstGeom prst="ellipse">
              <a:avLst/>
            </a:prstGeom>
            <a:solidFill>
              <a:srgbClr val="ADD9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TH SarabunPSK" panose="020B0500040200020003" pitchFamily="34" charset="-34"/>
              </a:endParaRPr>
            </a:p>
          </p:txBody>
        </p:sp>
        <p:sp>
          <p:nvSpPr>
            <p:cNvPr id="114" name="Oval 113">
              <a:extLst>
                <a:ext uri="{FF2B5EF4-FFF2-40B4-BE49-F238E27FC236}">
                  <a16:creationId xmlns:a16="http://schemas.microsoft.com/office/drawing/2014/main" id="{4E549B62-E1BF-4520-9586-D8672D427240}"/>
                </a:ext>
              </a:extLst>
            </p:cNvPr>
            <p:cNvSpPr/>
            <p:nvPr/>
          </p:nvSpPr>
          <p:spPr>
            <a:xfrm>
              <a:off x="386218" y="1304334"/>
              <a:ext cx="397656" cy="397656"/>
            </a:xfrm>
            <a:prstGeom prst="ellipse">
              <a:avLst/>
            </a:prstGeom>
            <a:noFill/>
            <a:ln w="19050" cap="flat" cmpd="sng" algn="ctr">
              <a:solidFill>
                <a:srgbClr val="1A57B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TH SarabunPSK" panose="020B0500040200020003" pitchFamily="34" charset="-34"/>
              </a:endParaRPr>
            </a:p>
          </p:txBody>
        </p:sp>
        <p:sp>
          <p:nvSpPr>
            <p:cNvPr id="115" name="TextBox 114">
              <a:extLst>
                <a:ext uri="{FF2B5EF4-FFF2-40B4-BE49-F238E27FC236}">
                  <a16:creationId xmlns:a16="http://schemas.microsoft.com/office/drawing/2014/main" id="{931E57A9-FC7B-4824-9CA1-AE1237F6F6C4}"/>
                </a:ext>
              </a:extLst>
            </p:cNvPr>
            <p:cNvSpPr txBox="1"/>
            <p:nvPr/>
          </p:nvSpPr>
          <p:spPr>
            <a:xfrm>
              <a:off x="414937" y="1310317"/>
              <a:ext cx="340216" cy="338554"/>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44A5F"/>
                  </a:solidFill>
                  <a:effectLst/>
                  <a:uLnTx/>
                  <a:uFillTx/>
                  <a:latin typeface="Arial" panose="020B0604020202020204" pitchFamily="34" charset="0"/>
                  <a:cs typeface="Arial" panose="020B0604020202020204" pitchFamily="34" charset="0"/>
                </a:rPr>
                <a:t>3</a:t>
              </a:r>
            </a:p>
          </p:txBody>
        </p:sp>
      </p:grpSp>
      <p:grpSp>
        <p:nvGrpSpPr>
          <p:cNvPr id="116" name="Group 115">
            <a:extLst>
              <a:ext uri="{FF2B5EF4-FFF2-40B4-BE49-F238E27FC236}">
                <a16:creationId xmlns:a16="http://schemas.microsoft.com/office/drawing/2014/main" id="{D0D3999C-B5A2-45A2-BE86-4B79A5083FF5}"/>
              </a:ext>
            </a:extLst>
          </p:cNvPr>
          <p:cNvGrpSpPr/>
          <p:nvPr/>
        </p:nvGrpSpPr>
        <p:grpSpPr>
          <a:xfrm>
            <a:off x="8742290" y="1404434"/>
            <a:ext cx="397656" cy="397656"/>
            <a:chOff x="386218" y="1304334"/>
            <a:chExt cx="397656" cy="397656"/>
          </a:xfrm>
        </p:grpSpPr>
        <p:sp>
          <p:nvSpPr>
            <p:cNvPr id="117" name="Oval 116">
              <a:extLst>
                <a:ext uri="{FF2B5EF4-FFF2-40B4-BE49-F238E27FC236}">
                  <a16:creationId xmlns:a16="http://schemas.microsoft.com/office/drawing/2014/main" id="{9CFD455B-7DC5-4560-8AB6-1294EA05D044}"/>
                </a:ext>
              </a:extLst>
            </p:cNvPr>
            <p:cNvSpPr/>
            <p:nvPr/>
          </p:nvSpPr>
          <p:spPr>
            <a:xfrm>
              <a:off x="421064" y="1332855"/>
              <a:ext cx="340217" cy="340217"/>
            </a:xfrm>
            <a:prstGeom prst="ellipse">
              <a:avLst/>
            </a:prstGeom>
            <a:solidFill>
              <a:srgbClr val="ADD9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TH SarabunPSK" panose="020B0500040200020003" pitchFamily="34" charset="-34"/>
              </a:endParaRPr>
            </a:p>
          </p:txBody>
        </p:sp>
        <p:sp>
          <p:nvSpPr>
            <p:cNvPr id="118" name="Oval 117">
              <a:extLst>
                <a:ext uri="{FF2B5EF4-FFF2-40B4-BE49-F238E27FC236}">
                  <a16:creationId xmlns:a16="http://schemas.microsoft.com/office/drawing/2014/main" id="{AA9C6AE8-D15E-4AAE-AA4A-CD3C80262DBD}"/>
                </a:ext>
              </a:extLst>
            </p:cNvPr>
            <p:cNvSpPr/>
            <p:nvPr/>
          </p:nvSpPr>
          <p:spPr>
            <a:xfrm>
              <a:off x="386218" y="1304334"/>
              <a:ext cx="397656" cy="397656"/>
            </a:xfrm>
            <a:prstGeom prst="ellipse">
              <a:avLst/>
            </a:prstGeom>
            <a:noFill/>
            <a:ln w="19050" cap="flat" cmpd="sng" algn="ctr">
              <a:solidFill>
                <a:srgbClr val="1A57B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TH SarabunPSK" panose="020B0500040200020003" pitchFamily="34" charset="-34"/>
              </a:endParaRPr>
            </a:p>
          </p:txBody>
        </p:sp>
        <p:sp>
          <p:nvSpPr>
            <p:cNvPr id="119" name="TextBox 118">
              <a:extLst>
                <a:ext uri="{FF2B5EF4-FFF2-40B4-BE49-F238E27FC236}">
                  <a16:creationId xmlns:a16="http://schemas.microsoft.com/office/drawing/2014/main" id="{1E2DCCF3-6243-42F5-812E-14202D5AF285}"/>
                </a:ext>
              </a:extLst>
            </p:cNvPr>
            <p:cNvSpPr txBox="1"/>
            <p:nvPr/>
          </p:nvSpPr>
          <p:spPr>
            <a:xfrm>
              <a:off x="420401" y="1306499"/>
              <a:ext cx="340216" cy="338554"/>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44A5F"/>
                  </a:solidFill>
                  <a:effectLst/>
                  <a:uLnTx/>
                  <a:uFillTx/>
                  <a:latin typeface="Arial" panose="020B0604020202020204" pitchFamily="34" charset="0"/>
                  <a:cs typeface="Arial" panose="020B0604020202020204" pitchFamily="34" charset="0"/>
                </a:rPr>
                <a:t>4</a:t>
              </a:r>
            </a:p>
          </p:txBody>
        </p:sp>
      </p:grpSp>
    </p:spTree>
    <p:extLst>
      <p:ext uri="{BB962C8B-B14F-4D97-AF65-F5344CB8AC3E}">
        <p14:creationId xmlns:p14="http://schemas.microsoft.com/office/powerpoint/2010/main" val="35430938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47FCE59F-65A8-4E30-9C81-B2A675E3001E}"/>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30" name="Arrow: Pentagon 29">
            <a:extLst>
              <a:ext uri="{FF2B5EF4-FFF2-40B4-BE49-F238E27FC236}">
                <a16:creationId xmlns:a16="http://schemas.microsoft.com/office/drawing/2014/main" id="{3D652F3F-AE6B-47A9-BF99-F35AEA3D4A18}"/>
              </a:ext>
            </a:extLst>
          </p:cNvPr>
          <p:cNvSpPr/>
          <p:nvPr/>
        </p:nvSpPr>
        <p:spPr>
          <a:xfrm>
            <a:off x="390818" y="1478850"/>
            <a:ext cx="3088376" cy="820987"/>
          </a:xfrm>
          <a:prstGeom prst="homePlate">
            <a:avLst/>
          </a:prstGeom>
          <a:solidFill>
            <a:schemeClr val="accent4"/>
          </a:solidFill>
          <a:ln w="12700" cap="flat" cmpd="sng" algn="ctr">
            <a:noFill/>
            <a:prstDash val="solid"/>
            <a:miter lim="800000"/>
          </a:ln>
          <a:effectLst/>
        </p:spPr>
        <p:txBody>
          <a:bodyPr rtlCol="0" anchor="ctr"/>
          <a:lstStyle/>
          <a:p>
            <a:pPr algn="ctr">
              <a:defRPr/>
            </a:pPr>
            <a:r>
              <a:rPr lang="en-US" sz="1200" b="1" kern="0" dirty="0">
                <a:solidFill>
                  <a:srgbClr val="FFFFFF"/>
                </a:solidFill>
                <a:cs typeface="Arial" panose="020B0604020202020204" pitchFamily="34" charset="0"/>
              </a:rPr>
              <a:t>Work Plan I: </a:t>
            </a:r>
          </a:p>
          <a:p>
            <a:pPr algn="ctr">
              <a:defRPr/>
            </a:pPr>
            <a:r>
              <a:rPr lang="en-US" sz="1200" b="1" kern="0" dirty="0">
                <a:solidFill>
                  <a:srgbClr val="FFFFFF"/>
                </a:solidFill>
                <a:cs typeface="Arial" panose="020B0604020202020204" pitchFamily="34" charset="0"/>
              </a:rPr>
              <a:t>Thailand 5G Ecosystem Development Tracker</a:t>
            </a:r>
          </a:p>
        </p:txBody>
      </p:sp>
      <p:sp>
        <p:nvSpPr>
          <p:cNvPr id="31" name="Arrow: Chevron 30">
            <a:extLst>
              <a:ext uri="{FF2B5EF4-FFF2-40B4-BE49-F238E27FC236}">
                <a16:creationId xmlns:a16="http://schemas.microsoft.com/office/drawing/2014/main" id="{CE4F4035-101D-4454-A7D9-87EE0253CFB2}"/>
              </a:ext>
            </a:extLst>
          </p:cNvPr>
          <p:cNvSpPr/>
          <p:nvPr/>
        </p:nvSpPr>
        <p:spPr>
          <a:xfrm>
            <a:off x="3234438" y="1482515"/>
            <a:ext cx="2975075" cy="815729"/>
          </a:xfrm>
          <a:prstGeom prst="chevron">
            <a:avLst/>
          </a:prstGeom>
          <a:solidFill>
            <a:schemeClr val="accent4"/>
          </a:solidFill>
          <a:ln w="12700" cap="flat" cmpd="sng" algn="ctr">
            <a:noFill/>
            <a:prstDash val="solid"/>
            <a:miter lim="800000"/>
          </a:ln>
          <a:effectLst/>
        </p:spPr>
        <p:txBody>
          <a:bodyPr rtlCol="0" anchor="ctr"/>
          <a:lstStyle/>
          <a:p>
            <a:pPr algn="ctr"/>
            <a:r>
              <a:rPr lang="en-US" sz="1200" b="1" kern="0" dirty="0">
                <a:solidFill>
                  <a:srgbClr val="FFFFFF"/>
                </a:solidFill>
                <a:cs typeface="Arial" panose="020B0604020202020204" pitchFamily="34" charset="0"/>
              </a:rPr>
              <a:t>Work Plan II: </a:t>
            </a:r>
          </a:p>
          <a:p>
            <a:pPr algn="ctr"/>
            <a:r>
              <a:rPr lang="en-US" sz="1200" b="1" kern="0" dirty="0">
                <a:solidFill>
                  <a:srgbClr val="FFFFFF"/>
                </a:solidFill>
                <a:cs typeface="Arial" panose="020B0604020202020204" pitchFamily="34" charset="0"/>
              </a:rPr>
              <a:t>5G Ecosystem and Opportunities in Medical Industry</a:t>
            </a:r>
          </a:p>
        </p:txBody>
      </p:sp>
      <p:sp>
        <p:nvSpPr>
          <p:cNvPr id="32" name="Arrow: Chevron 31">
            <a:extLst>
              <a:ext uri="{FF2B5EF4-FFF2-40B4-BE49-F238E27FC236}">
                <a16:creationId xmlns:a16="http://schemas.microsoft.com/office/drawing/2014/main" id="{699339F4-43D0-473D-A00C-154B5A47FD60}"/>
              </a:ext>
            </a:extLst>
          </p:cNvPr>
          <p:cNvSpPr/>
          <p:nvPr/>
        </p:nvSpPr>
        <p:spPr>
          <a:xfrm>
            <a:off x="5957134" y="1482515"/>
            <a:ext cx="3204000" cy="815729"/>
          </a:xfrm>
          <a:prstGeom prst="chevron">
            <a:avLst/>
          </a:prstGeom>
          <a:solidFill>
            <a:schemeClr val="accent4"/>
          </a:solidFill>
          <a:ln w="12700" cap="flat" cmpd="sng" algn="ctr">
            <a:noFill/>
            <a:prstDash val="solid"/>
            <a:miter lim="800000"/>
          </a:ln>
          <a:effectLst/>
        </p:spPr>
        <p:txBody>
          <a:bodyPr rtlCol="0" anchor="ctr"/>
          <a:lstStyle/>
          <a:p>
            <a:pPr algn="ctr"/>
            <a:r>
              <a:rPr lang="en-US" sz="1200" b="1" kern="0" dirty="0">
                <a:solidFill>
                  <a:srgbClr val="FFFFFF"/>
                </a:solidFill>
                <a:cs typeface="Arial" panose="020B0604020202020204" pitchFamily="34" charset="0"/>
              </a:rPr>
              <a:t>Work Plan III: </a:t>
            </a:r>
          </a:p>
          <a:p>
            <a:pPr algn="ctr"/>
            <a:r>
              <a:rPr lang="en-US" sz="1200" b="1" kern="0" dirty="0">
                <a:solidFill>
                  <a:srgbClr val="FFFFFF"/>
                </a:solidFill>
                <a:cs typeface="Arial" panose="020B0604020202020204" pitchFamily="34" charset="0"/>
              </a:rPr>
              <a:t>5G Ecosystem and </a:t>
            </a:r>
            <a:br>
              <a:rPr lang="en-US" sz="1200" b="1" kern="0" dirty="0">
                <a:solidFill>
                  <a:srgbClr val="FFFFFF"/>
                </a:solidFill>
                <a:cs typeface="Arial" panose="020B0604020202020204" pitchFamily="34" charset="0"/>
              </a:rPr>
            </a:br>
            <a:r>
              <a:rPr lang="en-US" sz="1200" b="1" kern="0" dirty="0">
                <a:solidFill>
                  <a:srgbClr val="FFFFFF"/>
                </a:solidFill>
                <a:cs typeface="Arial" panose="020B0604020202020204" pitchFamily="34" charset="0"/>
              </a:rPr>
              <a:t>Opportunities in Big Agricultural &amp; Animal Farming</a:t>
            </a:r>
          </a:p>
        </p:txBody>
      </p:sp>
      <p:sp>
        <p:nvSpPr>
          <p:cNvPr id="33" name="Rectangle 32">
            <a:extLst>
              <a:ext uri="{FF2B5EF4-FFF2-40B4-BE49-F238E27FC236}">
                <a16:creationId xmlns:a16="http://schemas.microsoft.com/office/drawing/2014/main" id="{B6DE135A-B99B-44DA-BDB8-C000CCB029FD}"/>
              </a:ext>
            </a:extLst>
          </p:cNvPr>
          <p:cNvSpPr/>
          <p:nvPr/>
        </p:nvSpPr>
        <p:spPr>
          <a:xfrm>
            <a:off x="387790" y="2460327"/>
            <a:ext cx="2700000" cy="776776"/>
          </a:xfrm>
          <a:prstGeom prst="rect">
            <a:avLst/>
          </a:prstGeom>
          <a:solidFill>
            <a:srgbClr val="FFFFFF">
              <a:lumMod val="95000"/>
            </a:srgbClr>
          </a:solidFill>
          <a:ln w="12700" cap="flat" cmpd="sng" algn="ctr">
            <a:noFill/>
            <a:prstDash val="solid"/>
            <a:miter lim="800000"/>
          </a:ln>
          <a:effectLst/>
        </p:spPr>
        <p:txBody>
          <a:bodyPr rtlCol="0" anchor="ctr"/>
          <a:lstStyle/>
          <a:p>
            <a:pPr>
              <a:defRPr/>
            </a:pPr>
            <a:r>
              <a:rPr lang="en-US" sz="1200" b="1" kern="0" dirty="0">
                <a:solidFill>
                  <a:srgbClr val="002060"/>
                </a:solidFill>
                <a:cs typeface="Arial" panose="020B0604020202020204" pitchFamily="34" charset="0"/>
              </a:rPr>
              <a:t>Task 1:</a:t>
            </a:r>
            <a:r>
              <a:rPr lang="en-US" sz="1200" kern="0" dirty="0">
                <a:solidFill>
                  <a:srgbClr val="002060"/>
                </a:solidFill>
                <a:cs typeface="Arial" panose="020B0604020202020204" pitchFamily="34" charset="0"/>
              </a:rPr>
              <a:t> Develop 5G Development Tracker with Comprehend Attributes</a:t>
            </a:r>
          </a:p>
        </p:txBody>
      </p:sp>
      <p:sp>
        <p:nvSpPr>
          <p:cNvPr id="34" name="Rectangle 33">
            <a:extLst>
              <a:ext uri="{FF2B5EF4-FFF2-40B4-BE49-F238E27FC236}">
                <a16:creationId xmlns:a16="http://schemas.microsoft.com/office/drawing/2014/main" id="{471142C7-F030-4963-BB20-CD87BF2CA1E2}"/>
              </a:ext>
            </a:extLst>
          </p:cNvPr>
          <p:cNvSpPr/>
          <p:nvPr/>
        </p:nvSpPr>
        <p:spPr>
          <a:xfrm>
            <a:off x="387790" y="3364213"/>
            <a:ext cx="2700000" cy="743111"/>
          </a:xfrm>
          <a:prstGeom prst="rect">
            <a:avLst/>
          </a:prstGeom>
          <a:solidFill>
            <a:srgbClr val="FFFFFF">
              <a:lumMod val="95000"/>
            </a:srgbClr>
          </a:solidFill>
          <a:ln w="12700" cap="flat" cmpd="sng" algn="ctr">
            <a:noFill/>
            <a:prstDash val="solid"/>
            <a:miter lim="800000"/>
          </a:ln>
          <a:effectLst/>
        </p:spPr>
        <p:txBody>
          <a:bodyPr rtlCol="0" anchor="ctr"/>
          <a:lstStyle/>
          <a:p>
            <a:pPr>
              <a:defRPr/>
            </a:pPr>
            <a:r>
              <a:rPr lang="en-US" sz="1200" b="1" kern="0" dirty="0">
                <a:solidFill>
                  <a:srgbClr val="002060"/>
                </a:solidFill>
                <a:cs typeface="Arial" panose="020B0604020202020204" pitchFamily="34" charset="0"/>
              </a:rPr>
              <a:t>Task 2: </a:t>
            </a:r>
            <a:r>
              <a:rPr lang="en-US" sz="1200" kern="0" dirty="0">
                <a:solidFill>
                  <a:srgbClr val="002060"/>
                </a:solidFill>
                <a:cs typeface="Arial" panose="020B0604020202020204" pitchFamily="34" charset="0"/>
              </a:rPr>
              <a:t>Recommend How to Develop Industry Vertical Ecosystems</a:t>
            </a:r>
          </a:p>
        </p:txBody>
      </p:sp>
      <p:cxnSp>
        <p:nvCxnSpPr>
          <p:cNvPr id="35" name="Straight Connector 34">
            <a:extLst>
              <a:ext uri="{FF2B5EF4-FFF2-40B4-BE49-F238E27FC236}">
                <a16:creationId xmlns:a16="http://schemas.microsoft.com/office/drawing/2014/main" id="{A555A5FB-F818-433A-9DC9-68AC367FD862}"/>
              </a:ext>
            </a:extLst>
          </p:cNvPr>
          <p:cNvCxnSpPr>
            <a:cxnSpLocks/>
            <a:stCxn id="33" idx="2"/>
            <a:endCxn id="34" idx="0"/>
          </p:cNvCxnSpPr>
          <p:nvPr/>
        </p:nvCxnSpPr>
        <p:spPr>
          <a:xfrm>
            <a:off x="1737790" y="3237103"/>
            <a:ext cx="0" cy="127110"/>
          </a:xfrm>
          <a:prstGeom prst="line">
            <a:avLst/>
          </a:prstGeom>
          <a:noFill/>
          <a:ln w="6350" cap="flat" cmpd="sng" algn="ctr">
            <a:solidFill>
              <a:srgbClr val="002060"/>
            </a:solidFill>
            <a:prstDash val="solid"/>
            <a:miter lim="800000"/>
            <a:headEnd type="none"/>
            <a:tailEnd type="triangle"/>
          </a:ln>
          <a:effectLst/>
        </p:spPr>
      </p:cxnSp>
      <p:cxnSp>
        <p:nvCxnSpPr>
          <p:cNvPr id="36" name="Straight Connector 35">
            <a:extLst>
              <a:ext uri="{FF2B5EF4-FFF2-40B4-BE49-F238E27FC236}">
                <a16:creationId xmlns:a16="http://schemas.microsoft.com/office/drawing/2014/main" id="{3BDDF8B6-0475-4CE6-8320-3B43ECF69E8D}"/>
              </a:ext>
            </a:extLst>
          </p:cNvPr>
          <p:cNvCxnSpPr>
            <a:cxnSpLocks/>
          </p:cNvCxnSpPr>
          <p:nvPr/>
        </p:nvCxnSpPr>
        <p:spPr>
          <a:xfrm>
            <a:off x="4615673" y="3180904"/>
            <a:ext cx="0" cy="205842"/>
          </a:xfrm>
          <a:prstGeom prst="line">
            <a:avLst/>
          </a:prstGeom>
          <a:noFill/>
          <a:ln w="6350" cap="flat" cmpd="sng" algn="ctr">
            <a:solidFill>
              <a:srgbClr val="002060"/>
            </a:solidFill>
            <a:prstDash val="solid"/>
            <a:miter lim="800000"/>
          </a:ln>
          <a:effectLst/>
        </p:spPr>
      </p:cxnSp>
      <p:cxnSp>
        <p:nvCxnSpPr>
          <p:cNvPr id="37" name="Straight Connector 36">
            <a:extLst>
              <a:ext uri="{FF2B5EF4-FFF2-40B4-BE49-F238E27FC236}">
                <a16:creationId xmlns:a16="http://schemas.microsoft.com/office/drawing/2014/main" id="{5BD5E0F2-CCB6-4281-BC7F-EF71B3154CE2}"/>
              </a:ext>
            </a:extLst>
          </p:cNvPr>
          <p:cNvCxnSpPr>
            <a:cxnSpLocks/>
          </p:cNvCxnSpPr>
          <p:nvPr/>
        </p:nvCxnSpPr>
        <p:spPr>
          <a:xfrm>
            <a:off x="4615673" y="4050018"/>
            <a:ext cx="0" cy="205842"/>
          </a:xfrm>
          <a:prstGeom prst="line">
            <a:avLst/>
          </a:prstGeom>
          <a:noFill/>
          <a:ln w="6350" cap="flat" cmpd="sng" algn="ctr">
            <a:solidFill>
              <a:srgbClr val="002060"/>
            </a:solidFill>
            <a:prstDash val="solid"/>
            <a:miter lim="800000"/>
            <a:headEnd type="none"/>
            <a:tailEnd type="triangle"/>
          </a:ln>
          <a:effectLst/>
        </p:spPr>
      </p:cxnSp>
      <p:cxnSp>
        <p:nvCxnSpPr>
          <p:cNvPr id="38" name="Straight Connector 37">
            <a:extLst>
              <a:ext uri="{FF2B5EF4-FFF2-40B4-BE49-F238E27FC236}">
                <a16:creationId xmlns:a16="http://schemas.microsoft.com/office/drawing/2014/main" id="{60614AF4-39E3-4028-A030-13B92CD8BC0E}"/>
              </a:ext>
            </a:extLst>
          </p:cNvPr>
          <p:cNvCxnSpPr>
            <a:cxnSpLocks/>
          </p:cNvCxnSpPr>
          <p:nvPr/>
        </p:nvCxnSpPr>
        <p:spPr>
          <a:xfrm>
            <a:off x="7470532" y="3180904"/>
            <a:ext cx="0" cy="205842"/>
          </a:xfrm>
          <a:prstGeom prst="line">
            <a:avLst/>
          </a:prstGeom>
          <a:noFill/>
          <a:ln w="6350" cap="flat" cmpd="sng" algn="ctr">
            <a:solidFill>
              <a:srgbClr val="002060"/>
            </a:solidFill>
            <a:prstDash val="solid"/>
            <a:miter lim="800000"/>
          </a:ln>
          <a:effectLst/>
        </p:spPr>
      </p:cxnSp>
      <p:cxnSp>
        <p:nvCxnSpPr>
          <p:cNvPr id="39" name="Straight Connector 38">
            <a:extLst>
              <a:ext uri="{FF2B5EF4-FFF2-40B4-BE49-F238E27FC236}">
                <a16:creationId xmlns:a16="http://schemas.microsoft.com/office/drawing/2014/main" id="{6AD14B12-CE89-4E9D-B1AA-7298B3D067AA}"/>
              </a:ext>
            </a:extLst>
          </p:cNvPr>
          <p:cNvCxnSpPr>
            <a:cxnSpLocks/>
          </p:cNvCxnSpPr>
          <p:nvPr/>
        </p:nvCxnSpPr>
        <p:spPr>
          <a:xfrm>
            <a:off x="7470532" y="4050018"/>
            <a:ext cx="0" cy="205842"/>
          </a:xfrm>
          <a:prstGeom prst="line">
            <a:avLst/>
          </a:prstGeom>
          <a:noFill/>
          <a:ln w="6350" cap="flat" cmpd="sng" algn="ctr">
            <a:solidFill>
              <a:srgbClr val="002060"/>
            </a:solidFill>
            <a:prstDash val="solid"/>
            <a:miter lim="800000"/>
            <a:headEnd type="none"/>
            <a:tailEnd type="triangle"/>
          </a:ln>
          <a:effectLst/>
        </p:spPr>
      </p:cxnSp>
      <p:sp>
        <p:nvSpPr>
          <p:cNvPr id="40" name="Rectangle 39">
            <a:extLst>
              <a:ext uri="{FF2B5EF4-FFF2-40B4-BE49-F238E27FC236}">
                <a16:creationId xmlns:a16="http://schemas.microsoft.com/office/drawing/2014/main" id="{E2E69050-2C35-47F5-90E7-70EA3A454DD4}"/>
              </a:ext>
            </a:extLst>
          </p:cNvPr>
          <p:cNvSpPr/>
          <p:nvPr/>
        </p:nvSpPr>
        <p:spPr>
          <a:xfrm>
            <a:off x="3236756" y="2460327"/>
            <a:ext cx="2700000" cy="776776"/>
          </a:xfrm>
          <a:prstGeom prst="rect">
            <a:avLst/>
          </a:prstGeom>
          <a:solidFill>
            <a:srgbClr val="FFFFFF">
              <a:lumMod val="95000"/>
            </a:srgbClr>
          </a:solidFill>
          <a:ln w="12700" cap="flat" cmpd="sng" algn="ctr">
            <a:noFill/>
            <a:prstDash val="solid"/>
            <a:miter lim="800000"/>
          </a:ln>
          <a:effectLst/>
        </p:spPr>
        <p:txBody>
          <a:bodyPr rtlCol="0" anchor="ctr"/>
          <a:lstStyle/>
          <a:p>
            <a:pPr>
              <a:defRPr/>
            </a:pPr>
            <a:r>
              <a:rPr lang="en-US" sz="1200" b="1" kern="0" dirty="0">
                <a:solidFill>
                  <a:schemeClr val="accent1"/>
                </a:solidFill>
                <a:cs typeface="Arial" panose="020B0604020202020204" pitchFamily="34" charset="0"/>
              </a:rPr>
              <a:t>Task 3: </a:t>
            </a:r>
            <a:r>
              <a:rPr lang="en-US" sz="1200" kern="0" dirty="0">
                <a:solidFill>
                  <a:schemeClr val="accent1"/>
                </a:solidFill>
                <a:cs typeface="Arial" panose="020B0604020202020204" pitchFamily="34" charset="0"/>
              </a:rPr>
              <a:t>Draft 5G Use Cases for Thailand and Identify Ecosystem</a:t>
            </a:r>
          </a:p>
        </p:txBody>
      </p:sp>
      <p:sp>
        <p:nvSpPr>
          <p:cNvPr id="41" name="Rectangle 40">
            <a:extLst>
              <a:ext uri="{FF2B5EF4-FFF2-40B4-BE49-F238E27FC236}">
                <a16:creationId xmlns:a16="http://schemas.microsoft.com/office/drawing/2014/main" id="{5404B034-A118-472A-AD7A-CFE4DB038FAC}"/>
              </a:ext>
            </a:extLst>
          </p:cNvPr>
          <p:cNvSpPr/>
          <p:nvPr/>
        </p:nvSpPr>
        <p:spPr>
          <a:xfrm>
            <a:off x="6114639" y="2460327"/>
            <a:ext cx="2700000" cy="776776"/>
          </a:xfrm>
          <a:prstGeom prst="rect">
            <a:avLst/>
          </a:prstGeom>
          <a:solidFill>
            <a:srgbClr val="FFFFFF">
              <a:lumMod val="95000"/>
            </a:srgbClr>
          </a:solidFill>
          <a:ln w="12700" cap="flat" cmpd="sng" algn="ctr">
            <a:noFill/>
            <a:prstDash val="solid"/>
            <a:miter lim="800000"/>
          </a:ln>
          <a:effectLst/>
        </p:spPr>
        <p:txBody>
          <a:bodyPr rtlCol="0" anchor="ctr"/>
          <a:lstStyle/>
          <a:p>
            <a:pPr>
              <a:defRPr/>
            </a:pPr>
            <a:r>
              <a:rPr lang="en-US" sz="1200" b="1" kern="0" dirty="0">
                <a:solidFill>
                  <a:srgbClr val="002060"/>
                </a:solidFill>
                <a:cs typeface="Arial" panose="020B0604020202020204" pitchFamily="34" charset="0"/>
              </a:rPr>
              <a:t>Task 6: </a:t>
            </a:r>
            <a:r>
              <a:rPr lang="en-US" sz="1200" kern="0" dirty="0">
                <a:solidFill>
                  <a:srgbClr val="002060"/>
                </a:solidFill>
                <a:cs typeface="Arial" panose="020B0604020202020204" pitchFamily="34" charset="0"/>
              </a:rPr>
              <a:t>Draft 5G Use Cases for Thailand and Identify Ecosystem</a:t>
            </a:r>
          </a:p>
        </p:txBody>
      </p:sp>
      <p:sp>
        <p:nvSpPr>
          <p:cNvPr id="42" name="Rectangle 41">
            <a:extLst>
              <a:ext uri="{FF2B5EF4-FFF2-40B4-BE49-F238E27FC236}">
                <a16:creationId xmlns:a16="http://schemas.microsoft.com/office/drawing/2014/main" id="{7B6E64D9-2A93-484D-9C20-C9758FBBF307}"/>
              </a:ext>
            </a:extLst>
          </p:cNvPr>
          <p:cNvSpPr/>
          <p:nvPr/>
        </p:nvSpPr>
        <p:spPr>
          <a:xfrm>
            <a:off x="3250007" y="3364213"/>
            <a:ext cx="2700000" cy="743110"/>
          </a:xfrm>
          <a:prstGeom prst="rect">
            <a:avLst/>
          </a:prstGeom>
          <a:solidFill>
            <a:srgbClr val="FFFFFF">
              <a:lumMod val="95000"/>
            </a:srgbClr>
          </a:solidFill>
          <a:ln w="12700" cap="flat" cmpd="sng" algn="ctr">
            <a:noFill/>
            <a:prstDash val="solid"/>
            <a:miter lim="800000"/>
          </a:ln>
          <a:effectLst/>
        </p:spPr>
        <p:txBody>
          <a:bodyPr rtlCol="0" anchor="ctr"/>
          <a:lstStyle/>
          <a:p>
            <a:pPr>
              <a:defRPr/>
            </a:pPr>
            <a:r>
              <a:rPr lang="en-US" sz="1200" b="1" kern="0" dirty="0">
                <a:solidFill>
                  <a:schemeClr val="accent1"/>
                </a:solidFill>
                <a:cs typeface="Arial" panose="020B0604020202020204" pitchFamily="34" charset="0"/>
              </a:rPr>
              <a:t>Task 4: </a:t>
            </a:r>
            <a:r>
              <a:rPr lang="en-US" sz="1200" kern="0" dirty="0">
                <a:solidFill>
                  <a:schemeClr val="accent1"/>
                </a:solidFill>
                <a:cs typeface="Arial" panose="020B0604020202020204" pitchFamily="34" charset="0"/>
              </a:rPr>
              <a:t>Interview</a:t>
            </a:r>
            <a:r>
              <a:rPr lang="en-US" sz="1200" b="1" kern="0" dirty="0">
                <a:solidFill>
                  <a:schemeClr val="accent1"/>
                </a:solidFill>
                <a:cs typeface="Arial" panose="020B0604020202020204" pitchFamily="34" charset="0"/>
              </a:rPr>
              <a:t> </a:t>
            </a:r>
            <a:r>
              <a:rPr lang="en-US" sz="1200" kern="0" dirty="0">
                <a:solidFill>
                  <a:schemeClr val="accent1"/>
                </a:solidFill>
                <a:cs typeface="Arial" panose="020B0604020202020204" pitchFamily="34" charset="0"/>
              </a:rPr>
              <a:t>Key Stakeholders and Validate 5G Readiness</a:t>
            </a:r>
          </a:p>
        </p:txBody>
      </p:sp>
      <p:sp>
        <p:nvSpPr>
          <p:cNvPr id="43" name="Rectangle 42">
            <a:extLst>
              <a:ext uri="{FF2B5EF4-FFF2-40B4-BE49-F238E27FC236}">
                <a16:creationId xmlns:a16="http://schemas.microsoft.com/office/drawing/2014/main" id="{BA0D2A22-54F9-432D-B49C-EC29D2D9D1A6}"/>
              </a:ext>
            </a:extLst>
          </p:cNvPr>
          <p:cNvSpPr/>
          <p:nvPr/>
        </p:nvSpPr>
        <p:spPr>
          <a:xfrm>
            <a:off x="6127890" y="3364213"/>
            <a:ext cx="2700000" cy="743110"/>
          </a:xfrm>
          <a:prstGeom prst="rect">
            <a:avLst/>
          </a:prstGeom>
          <a:solidFill>
            <a:srgbClr val="FFFFFF">
              <a:lumMod val="95000"/>
            </a:srgbClr>
          </a:solidFill>
          <a:ln w="12700" cap="flat" cmpd="sng" algn="ctr">
            <a:noFill/>
            <a:prstDash val="solid"/>
            <a:miter lim="800000"/>
          </a:ln>
          <a:effectLst/>
        </p:spPr>
        <p:txBody>
          <a:bodyPr rtlCol="0" anchor="ctr"/>
          <a:lstStyle/>
          <a:p>
            <a:pPr>
              <a:defRPr/>
            </a:pPr>
            <a:r>
              <a:rPr lang="en-US" sz="1200" b="1" kern="0" dirty="0">
                <a:solidFill>
                  <a:srgbClr val="002060"/>
                </a:solidFill>
                <a:cs typeface="Arial" panose="020B0604020202020204" pitchFamily="34" charset="0"/>
              </a:rPr>
              <a:t>Task 7: </a:t>
            </a:r>
            <a:r>
              <a:rPr lang="en-US" sz="1200" kern="0" dirty="0">
                <a:solidFill>
                  <a:srgbClr val="002060"/>
                </a:solidFill>
                <a:cs typeface="Arial" panose="020B0604020202020204" pitchFamily="34" charset="0"/>
              </a:rPr>
              <a:t>Interview</a:t>
            </a:r>
            <a:r>
              <a:rPr lang="en-US" sz="1200" b="1" kern="0" dirty="0">
                <a:solidFill>
                  <a:srgbClr val="002060"/>
                </a:solidFill>
                <a:cs typeface="Arial" panose="020B0604020202020204" pitchFamily="34" charset="0"/>
              </a:rPr>
              <a:t> </a:t>
            </a:r>
            <a:r>
              <a:rPr lang="en-US" sz="1200" kern="0" dirty="0">
                <a:solidFill>
                  <a:srgbClr val="002060"/>
                </a:solidFill>
                <a:cs typeface="Arial" panose="020B0604020202020204" pitchFamily="34" charset="0"/>
              </a:rPr>
              <a:t>Key Stakeholders and Validate 5G Readiness</a:t>
            </a:r>
          </a:p>
        </p:txBody>
      </p:sp>
      <p:sp>
        <p:nvSpPr>
          <p:cNvPr id="44" name="Rectangle 43">
            <a:extLst>
              <a:ext uri="{FF2B5EF4-FFF2-40B4-BE49-F238E27FC236}">
                <a16:creationId xmlns:a16="http://schemas.microsoft.com/office/drawing/2014/main" id="{9704893A-D8CD-4064-96E2-28C114715EB8}"/>
              </a:ext>
            </a:extLst>
          </p:cNvPr>
          <p:cNvSpPr/>
          <p:nvPr/>
        </p:nvSpPr>
        <p:spPr>
          <a:xfrm>
            <a:off x="3236756" y="4257385"/>
            <a:ext cx="2700000" cy="743111"/>
          </a:xfrm>
          <a:prstGeom prst="rect">
            <a:avLst/>
          </a:prstGeom>
          <a:solidFill>
            <a:srgbClr val="FFFFFF">
              <a:lumMod val="95000"/>
            </a:srgbClr>
          </a:solidFill>
          <a:ln w="12700" cap="flat" cmpd="sng" algn="ctr">
            <a:noFill/>
            <a:prstDash val="solid"/>
            <a:miter lim="800000"/>
          </a:ln>
          <a:effectLst/>
        </p:spPr>
        <p:txBody>
          <a:bodyPr rtlCol="0" anchor="ctr"/>
          <a:lstStyle/>
          <a:p>
            <a:pPr>
              <a:defRPr/>
            </a:pPr>
            <a:r>
              <a:rPr lang="en-US" sz="1200" b="1" kern="0" dirty="0">
                <a:solidFill>
                  <a:srgbClr val="002060"/>
                </a:solidFill>
                <a:cs typeface="Arial" panose="020B0604020202020204" pitchFamily="34" charset="0"/>
              </a:rPr>
              <a:t>Task 5: </a:t>
            </a:r>
            <a:r>
              <a:rPr lang="en-US" sz="1200" kern="0" dirty="0">
                <a:solidFill>
                  <a:srgbClr val="002060"/>
                </a:solidFill>
                <a:cs typeface="Arial" panose="020B0604020202020204" pitchFamily="34" charset="0"/>
              </a:rPr>
              <a:t>Recommend 5G Development Opportunities</a:t>
            </a:r>
          </a:p>
        </p:txBody>
      </p:sp>
      <p:sp>
        <p:nvSpPr>
          <p:cNvPr id="45" name="Rectangle 44">
            <a:extLst>
              <a:ext uri="{FF2B5EF4-FFF2-40B4-BE49-F238E27FC236}">
                <a16:creationId xmlns:a16="http://schemas.microsoft.com/office/drawing/2014/main" id="{7B49AC6D-C24A-4B0A-AF60-A9EADCD59FF2}"/>
              </a:ext>
            </a:extLst>
          </p:cNvPr>
          <p:cNvSpPr/>
          <p:nvPr/>
        </p:nvSpPr>
        <p:spPr>
          <a:xfrm>
            <a:off x="6114639" y="4257385"/>
            <a:ext cx="2700000" cy="743111"/>
          </a:xfrm>
          <a:prstGeom prst="rect">
            <a:avLst/>
          </a:prstGeom>
          <a:solidFill>
            <a:srgbClr val="FFFFFF">
              <a:lumMod val="95000"/>
            </a:srgbClr>
          </a:solidFill>
          <a:ln w="12700" cap="flat" cmpd="sng" algn="ctr">
            <a:noFill/>
            <a:prstDash val="solid"/>
            <a:miter lim="800000"/>
          </a:ln>
          <a:effectLst/>
        </p:spPr>
        <p:txBody>
          <a:bodyPr rtlCol="0" anchor="ctr"/>
          <a:lstStyle/>
          <a:p>
            <a:pPr>
              <a:defRPr/>
            </a:pPr>
            <a:r>
              <a:rPr lang="en-US" sz="1200" b="1" kern="0" dirty="0">
                <a:solidFill>
                  <a:srgbClr val="002060"/>
                </a:solidFill>
                <a:cs typeface="Arial" panose="020B0604020202020204" pitchFamily="34" charset="0"/>
              </a:rPr>
              <a:t>Task 8: </a:t>
            </a:r>
            <a:r>
              <a:rPr lang="en-US" sz="1200" kern="0" dirty="0">
                <a:solidFill>
                  <a:srgbClr val="002060"/>
                </a:solidFill>
                <a:cs typeface="Arial" panose="020B0604020202020204" pitchFamily="34" charset="0"/>
              </a:rPr>
              <a:t>Recommend 5G Development Opportunities</a:t>
            </a:r>
          </a:p>
        </p:txBody>
      </p:sp>
      <p:sp>
        <p:nvSpPr>
          <p:cNvPr id="46" name="Rectangle 45">
            <a:extLst>
              <a:ext uri="{FF2B5EF4-FFF2-40B4-BE49-F238E27FC236}">
                <a16:creationId xmlns:a16="http://schemas.microsoft.com/office/drawing/2014/main" id="{C96C6807-B334-4C48-94BB-E7EB3B1E6080}"/>
              </a:ext>
            </a:extLst>
          </p:cNvPr>
          <p:cNvSpPr/>
          <p:nvPr/>
        </p:nvSpPr>
        <p:spPr>
          <a:xfrm>
            <a:off x="9227955" y="1461430"/>
            <a:ext cx="2578144" cy="4373701"/>
          </a:xfrm>
          <a:prstGeom prst="rect">
            <a:avLst/>
          </a:prstGeom>
          <a:solidFill>
            <a:schemeClr val="tx2">
              <a:lumMod val="20000"/>
              <a:lumOff val="80000"/>
            </a:schemeClr>
          </a:solidFill>
          <a:ln w="9525" cap="flat" cmpd="sng" algn="ctr">
            <a:solidFill>
              <a:srgbClr val="002060"/>
            </a:solidFill>
            <a:prstDash val="dashDot"/>
            <a:miter lim="800000"/>
          </a:ln>
          <a:effectLst/>
        </p:spPr>
        <p:txBody>
          <a:bodyPr rtlCol="0" anchor="t"/>
          <a:lstStyle/>
          <a:p>
            <a:pPr>
              <a:defRPr/>
            </a:pPr>
            <a:r>
              <a:rPr lang="en-US" sz="1200" b="1" u="sng" kern="0" dirty="0">
                <a:solidFill>
                  <a:srgbClr val="002060"/>
                </a:solidFill>
                <a:cs typeface="Arial" panose="020B0604020202020204" pitchFamily="34" charset="0"/>
              </a:rPr>
              <a:t>Key Deliverables:</a:t>
            </a:r>
          </a:p>
          <a:p>
            <a:pPr>
              <a:spcBef>
                <a:spcPts val="600"/>
              </a:spcBef>
              <a:defRPr/>
            </a:pPr>
            <a:r>
              <a:rPr lang="en-US" sz="1200" b="1" kern="0" dirty="0">
                <a:solidFill>
                  <a:srgbClr val="002060"/>
                </a:solidFill>
                <a:cs typeface="Arial" panose="020B0604020202020204" pitchFamily="34" charset="0"/>
              </a:rPr>
              <a:t>WP1: 5G Ecosystem Development Tracker:</a:t>
            </a:r>
          </a:p>
          <a:p>
            <a:pPr marL="285750" indent="-285750">
              <a:spcBef>
                <a:spcPts val="600"/>
              </a:spcBef>
              <a:buFont typeface="+mj-lt"/>
              <a:buAutoNum type="arabicPeriod"/>
              <a:defRPr/>
            </a:pPr>
            <a:r>
              <a:rPr lang="en-US" sz="1200" kern="0" dirty="0">
                <a:solidFill>
                  <a:srgbClr val="002060"/>
                </a:solidFill>
                <a:cs typeface="Arial" panose="020B0604020202020204" pitchFamily="34" charset="0"/>
              </a:rPr>
              <a:t>Business insight and overall movement of 5G development in Thailand</a:t>
            </a:r>
          </a:p>
          <a:p>
            <a:pPr marL="285750" indent="-285750">
              <a:spcBef>
                <a:spcPts val="600"/>
              </a:spcBef>
              <a:buFont typeface="+mj-lt"/>
              <a:buAutoNum type="arabicPeriod"/>
              <a:defRPr/>
            </a:pPr>
            <a:r>
              <a:rPr lang="en-US" sz="1200" kern="0" dirty="0">
                <a:solidFill>
                  <a:srgbClr val="002060"/>
                </a:solidFill>
                <a:cs typeface="Arial" panose="020B0604020202020204" pitchFamily="34" charset="0"/>
              </a:rPr>
              <a:t>Recommendations on the areas where Huawei could help develop the Ecosystem further</a:t>
            </a:r>
          </a:p>
          <a:p>
            <a:pPr>
              <a:spcBef>
                <a:spcPts val="600"/>
              </a:spcBef>
              <a:defRPr/>
            </a:pPr>
            <a:endParaRPr lang="en-US" sz="1200" kern="0" dirty="0">
              <a:solidFill>
                <a:srgbClr val="002060"/>
              </a:solidFill>
              <a:cs typeface="Arial" panose="020B0604020202020204" pitchFamily="34" charset="0"/>
            </a:endParaRPr>
          </a:p>
          <a:p>
            <a:pPr>
              <a:defRPr/>
            </a:pPr>
            <a:r>
              <a:rPr lang="en-US" sz="1200" b="1" kern="0" dirty="0">
                <a:solidFill>
                  <a:srgbClr val="002060"/>
                </a:solidFill>
                <a:cs typeface="Arial" panose="020B0604020202020204" pitchFamily="34" charset="0"/>
              </a:rPr>
              <a:t>WP2&amp;3: 5G Readiness and Opportunities:</a:t>
            </a:r>
          </a:p>
          <a:p>
            <a:pPr marL="285750" indent="-285750">
              <a:spcBef>
                <a:spcPts val="600"/>
              </a:spcBef>
              <a:buFont typeface="+mj-lt"/>
              <a:buAutoNum type="arabicPeriod"/>
              <a:defRPr/>
            </a:pPr>
            <a:r>
              <a:rPr lang="en-US" sz="1200" kern="0" dirty="0">
                <a:solidFill>
                  <a:srgbClr val="002060"/>
                </a:solidFill>
                <a:cs typeface="Arial" panose="020B0604020202020204" pitchFamily="34" charset="0"/>
              </a:rPr>
              <a:t>5G Stakeholder and Ecosystem</a:t>
            </a:r>
          </a:p>
          <a:p>
            <a:pPr marL="285750" indent="-285750">
              <a:spcBef>
                <a:spcPts val="600"/>
              </a:spcBef>
              <a:buFont typeface="+mj-lt"/>
              <a:buAutoNum type="arabicPeriod"/>
              <a:defRPr/>
            </a:pPr>
            <a:r>
              <a:rPr lang="en-US" sz="1200" kern="0" dirty="0">
                <a:solidFill>
                  <a:srgbClr val="002060"/>
                </a:solidFill>
                <a:cs typeface="Arial" panose="020B0604020202020204" pitchFamily="34" charset="0"/>
              </a:rPr>
              <a:t>Bridging Huawei with Executives</a:t>
            </a:r>
          </a:p>
          <a:p>
            <a:pPr marL="285750" indent="-285750">
              <a:spcBef>
                <a:spcPts val="600"/>
              </a:spcBef>
              <a:buFont typeface="+mj-lt"/>
              <a:buAutoNum type="arabicPeriod"/>
              <a:defRPr/>
            </a:pPr>
            <a:r>
              <a:rPr lang="en-US" sz="1200" kern="0" dirty="0">
                <a:solidFill>
                  <a:srgbClr val="002060"/>
                </a:solidFill>
                <a:cs typeface="Arial" panose="020B0604020202020204" pitchFamily="34" charset="0"/>
              </a:rPr>
              <a:t>Strategic and digital transformation initiatives relevant to 5G</a:t>
            </a:r>
          </a:p>
        </p:txBody>
      </p:sp>
      <p:cxnSp>
        <p:nvCxnSpPr>
          <p:cNvPr id="47" name="Straight Arrow Connector 46">
            <a:extLst>
              <a:ext uri="{FF2B5EF4-FFF2-40B4-BE49-F238E27FC236}">
                <a16:creationId xmlns:a16="http://schemas.microsoft.com/office/drawing/2014/main" id="{801CD31A-F595-4496-8598-3ED4C5EF6A05}"/>
              </a:ext>
            </a:extLst>
          </p:cNvPr>
          <p:cNvCxnSpPr>
            <a:cxnSpLocks/>
          </p:cNvCxnSpPr>
          <p:nvPr/>
        </p:nvCxnSpPr>
        <p:spPr>
          <a:xfrm>
            <a:off x="390819" y="6262459"/>
            <a:ext cx="11391900" cy="0"/>
          </a:xfrm>
          <a:prstGeom prst="straightConnector1">
            <a:avLst/>
          </a:prstGeom>
          <a:noFill/>
          <a:ln w="6350" cap="flat" cmpd="sng" algn="ctr">
            <a:solidFill>
              <a:srgbClr val="0F3492"/>
            </a:solidFill>
            <a:prstDash val="solid"/>
            <a:miter lim="800000"/>
            <a:tailEnd type="triangle"/>
          </a:ln>
          <a:effectLst/>
        </p:spPr>
      </p:cxnSp>
      <p:sp>
        <p:nvSpPr>
          <p:cNvPr id="48" name="TextBox 47">
            <a:extLst>
              <a:ext uri="{FF2B5EF4-FFF2-40B4-BE49-F238E27FC236}">
                <a16:creationId xmlns:a16="http://schemas.microsoft.com/office/drawing/2014/main" id="{CCB6C0F2-7BC9-4C2C-9734-855285C3C82D}"/>
              </a:ext>
            </a:extLst>
          </p:cNvPr>
          <p:cNvSpPr txBox="1"/>
          <p:nvPr/>
        </p:nvSpPr>
        <p:spPr>
          <a:xfrm>
            <a:off x="1072494" y="5890655"/>
            <a:ext cx="201895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1"/>
                </a:solidFill>
                <a:effectLst/>
                <a:uLnTx/>
                <a:uFillTx/>
              </a:rPr>
              <a:t>Deliverable: Work Plan#1</a:t>
            </a:r>
          </a:p>
        </p:txBody>
      </p:sp>
      <p:sp>
        <p:nvSpPr>
          <p:cNvPr id="49" name="TextBox 48">
            <a:extLst>
              <a:ext uri="{FF2B5EF4-FFF2-40B4-BE49-F238E27FC236}">
                <a16:creationId xmlns:a16="http://schemas.microsoft.com/office/drawing/2014/main" id="{D0B73430-018E-4115-B22A-A1E4A21E9297}"/>
              </a:ext>
            </a:extLst>
          </p:cNvPr>
          <p:cNvSpPr txBox="1"/>
          <p:nvPr/>
        </p:nvSpPr>
        <p:spPr>
          <a:xfrm>
            <a:off x="4788952" y="5890655"/>
            <a:ext cx="201895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1"/>
                </a:solidFill>
                <a:effectLst/>
                <a:uLnTx/>
                <a:uFillTx/>
              </a:rPr>
              <a:t>Deliverable: Work Plan#2</a:t>
            </a:r>
          </a:p>
        </p:txBody>
      </p:sp>
      <p:sp>
        <p:nvSpPr>
          <p:cNvPr id="50" name="TextBox 49">
            <a:extLst>
              <a:ext uri="{FF2B5EF4-FFF2-40B4-BE49-F238E27FC236}">
                <a16:creationId xmlns:a16="http://schemas.microsoft.com/office/drawing/2014/main" id="{950C2082-55D7-40DD-A1DC-B57155328BD2}"/>
              </a:ext>
            </a:extLst>
          </p:cNvPr>
          <p:cNvSpPr txBox="1"/>
          <p:nvPr/>
        </p:nvSpPr>
        <p:spPr>
          <a:xfrm>
            <a:off x="8912902" y="5890655"/>
            <a:ext cx="1997663"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1"/>
                </a:solidFill>
                <a:effectLst/>
                <a:uLnTx/>
                <a:uFillTx/>
              </a:rPr>
              <a:t>Deliverable: Final Report</a:t>
            </a:r>
          </a:p>
        </p:txBody>
      </p:sp>
      <p:pic>
        <p:nvPicPr>
          <p:cNvPr id="51" name="Graphic 50" descr="Playbook">
            <a:extLst>
              <a:ext uri="{FF2B5EF4-FFF2-40B4-BE49-F238E27FC236}">
                <a16:creationId xmlns:a16="http://schemas.microsoft.com/office/drawing/2014/main" id="{CFB27CE8-A814-4768-86FA-E52D76C753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948" y="5835131"/>
            <a:ext cx="388047" cy="388047"/>
          </a:xfrm>
          <a:prstGeom prst="rect">
            <a:avLst/>
          </a:prstGeom>
        </p:spPr>
      </p:pic>
      <p:pic>
        <p:nvPicPr>
          <p:cNvPr id="52" name="Graphic 51" descr="Playbook">
            <a:extLst>
              <a:ext uri="{FF2B5EF4-FFF2-40B4-BE49-F238E27FC236}">
                <a16:creationId xmlns:a16="http://schemas.microsoft.com/office/drawing/2014/main" id="{E71E8C6A-F7F7-4844-BA93-E0DD5CF57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0715" y="5835131"/>
            <a:ext cx="388047" cy="388047"/>
          </a:xfrm>
          <a:prstGeom prst="rect">
            <a:avLst/>
          </a:prstGeom>
        </p:spPr>
      </p:pic>
      <p:pic>
        <p:nvPicPr>
          <p:cNvPr id="53" name="Graphic 52" descr="Playbook">
            <a:extLst>
              <a:ext uri="{FF2B5EF4-FFF2-40B4-BE49-F238E27FC236}">
                <a16:creationId xmlns:a16="http://schemas.microsoft.com/office/drawing/2014/main" id="{B13616FB-2D2B-4029-B8C3-B3AF5B4857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7585" y="5835131"/>
            <a:ext cx="388047" cy="388047"/>
          </a:xfrm>
          <a:prstGeom prst="rect">
            <a:avLst/>
          </a:prstGeom>
        </p:spPr>
      </p:pic>
    </p:spTree>
    <p:extLst>
      <p:ext uri="{BB962C8B-B14F-4D97-AF65-F5344CB8AC3E}">
        <p14:creationId xmlns:p14="http://schemas.microsoft.com/office/powerpoint/2010/main" val="10317515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908397BD-B5A2-4D5E-8753-87209F1D245F}"/>
              </a:ext>
            </a:extLst>
          </p:cNvPr>
          <p:cNvSpPr>
            <a:spLocks noGrp="1"/>
          </p:cNvSpPr>
          <p:nvPr>
            <p:ph type="title"/>
          </p:nvPr>
        </p:nvSpPr>
        <p:spPr/>
        <p:txBody>
          <a:bodyPr>
            <a:normAutofit fontScale="90000"/>
          </a:bodyPr>
          <a:lstStyle/>
          <a:p>
            <a:r>
              <a:rPr lang="th-TH" sz="2400" dirty="0">
                <a:solidFill>
                  <a:srgbClr val="002060"/>
                </a:solidFill>
                <a:latin typeface="TH SarabunPSK" panose="020B0500040200020003" pitchFamily="34" charset="-34"/>
                <a:cs typeface="TH SarabunPSK" panose="020B0500040200020003" pitchFamily="34" charset="-34"/>
              </a:rPr>
              <a:t>โครงการจัดทำนโยบายส่งเสริมการใช้ประโยชน์เทคโนโลยี 5</a:t>
            </a:r>
            <a:r>
              <a:rPr lang="en-US" sz="2400" dirty="0">
                <a:solidFill>
                  <a:srgbClr val="002060"/>
                </a:solidFill>
                <a:latin typeface="TH SarabunPSK" panose="020B0500040200020003" pitchFamily="34" charset="-34"/>
                <a:cs typeface="TH SarabunPSK" panose="020B0500040200020003" pitchFamily="34" charset="-34"/>
              </a:rPr>
              <a:t>G </a:t>
            </a:r>
            <a:r>
              <a:rPr lang="th-TH" sz="2400" dirty="0">
                <a:solidFill>
                  <a:srgbClr val="002060"/>
                </a:solidFill>
                <a:latin typeface="TH SarabunPSK" panose="020B0500040200020003" pitchFamily="34" charset="-34"/>
                <a:cs typeface="TH SarabunPSK" panose="020B0500040200020003" pitchFamily="34" charset="-34"/>
              </a:rPr>
              <a:t>ของประเทศไทย แบ่งการดำเนินโครงการออกเป็น </a:t>
            </a:r>
            <a:r>
              <a:rPr lang="en-US" sz="2400" dirty="0">
                <a:solidFill>
                  <a:srgbClr val="002060"/>
                </a:solidFill>
                <a:latin typeface="TH SarabunPSK" panose="020B0500040200020003" pitchFamily="34" charset="-34"/>
                <a:cs typeface="TH SarabunPSK" panose="020B0500040200020003" pitchFamily="34" charset="-34"/>
              </a:rPr>
              <a:t>5 </a:t>
            </a:r>
            <a:r>
              <a:rPr lang="th-TH" sz="2400" dirty="0">
                <a:solidFill>
                  <a:srgbClr val="002060"/>
                </a:solidFill>
                <a:latin typeface="TH SarabunPSK" panose="020B0500040200020003" pitchFamily="34" charset="-34"/>
                <a:cs typeface="TH SarabunPSK" panose="020B0500040200020003" pitchFamily="34" charset="-34"/>
              </a:rPr>
              <a:t>ระยะ รวมทั้งสิ้น </a:t>
            </a:r>
            <a:r>
              <a:rPr lang="en-US" sz="2400" dirty="0">
                <a:solidFill>
                  <a:srgbClr val="002060"/>
                </a:solidFill>
                <a:latin typeface="TH SarabunPSK" panose="020B0500040200020003" pitchFamily="34" charset="-34"/>
                <a:cs typeface="TH SarabunPSK" panose="020B0500040200020003" pitchFamily="34" charset="-34"/>
              </a:rPr>
              <a:t>9</a:t>
            </a:r>
            <a:r>
              <a:rPr lang="th-TH" sz="2400" dirty="0">
                <a:solidFill>
                  <a:srgbClr val="002060"/>
                </a:solidFill>
                <a:latin typeface="TH SarabunPSK" panose="020B0500040200020003" pitchFamily="34" charset="-34"/>
                <a:cs typeface="TH SarabunPSK" panose="020B0500040200020003" pitchFamily="34" charset="-34"/>
              </a:rPr>
              <a:t> แผนงาน เพื่อให้บรรลุตามวัตถุประสงค์</a:t>
            </a:r>
            <a:endParaRPr lang="th-TH" dirty="0"/>
          </a:p>
        </p:txBody>
      </p:sp>
      <p:sp>
        <p:nvSpPr>
          <p:cNvPr id="3" name="Rectangle 2">
            <a:extLst>
              <a:ext uri="{FF2B5EF4-FFF2-40B4-BE49-F238E27FC236}">
                <a16:creationId xmlns:a16="http://schemas.microsoft.com/office/drawing/2014/main" id="{11F6F55B-1227-42C4-91DE-E7C596547897}"/>
              </a:ext>
            </a:extLst>
          </p:cNvPr>
          <p:cNvSpPr/>
          <p:nvPr/>
        </p:nvSpPr>
        <p:spPr>
          <a:xfrm>
            <a:off x="1441439" y="1445558"/>
            <a:ext cx="2160000" cy="4212000"/>
          </a:xfrm>
          <a:prstGeom prst="rect">
            <a:avLst/>
          </a:prstGeom>
          <a:solidFill>
            <a:schemeClr val="accent2">
              <a:lumMod val="40000"/>
              <a:lumOff val="6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4" name="Rectangle 3">
            <a:extLst>
              <a:ext uri="{FF2B5EF4-FFF2-40B4-BE49-F238E27FC236}">
                <a16:creationId xmlns:a16="http://schemas.microsoft.com/office/drawing/2014/main" id="{6A8224BD-D3AB-4970-89AC-D4E49FA4484A}"/>
              </a:ext>
            </a:extLst>
          </p:cNvPr>
          <p:cNvSpPr/>
          <p:nvPr/>
        </p:nvSpPr>
        <p:spPr>
          <a:xfrm>
            <a:off x="3826653" y="1445558"/>
            <a:ext cx="2160000" cy="4212000"/>
          </a:xfrm>
          <a:prstGeom prst="rect">
            <a:avLst/>
          </a:prstGeom>
          <a:solidFill>
            <a:schemeClr val="tx2">
              <a:lumMod val="75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5" name="Rectangle 4">
            <a:extLst>
              <a:ext uri="{FF2B5EF4-FFF2-40B4-BE49-F238E27FC236}">
                <a16:creationId xmlns:a16="http://schemas.microsoft.com/office/drawing/2014/main" id="{0CE963C5-EC69-46D1-B666-4A2081F8A93A}"/>
              </a:ext>
            </a:extLst>
          </p:cNvPr>
          <p:cNvSpPr/>
          <p:nvPr/>
        </p:nvSpPr>
        <p:spPr>
          <a:xfrm>
            <a:off x="6211867" y="1445558"/>
            <a:ext cx="2160000" cy="4212000"/>
          </a:xfrm>
          <a:prstGeom prst="rect">
            <a:avLst/>
          </a:prstGeom>
          <a:solidFill>
            <a:schemeClr val="bg1">
              <a:lumMod val="65000"/>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6" name="Rectangle 5">
            <a:extLst>
              <a:ext uri="{FF2B5EF4-FFF2-40B4-BE49-F238E27FC236}">
                <a16:creationId xmlns:a16="http://schemas.microsoft.com/office/drawing/2014/main" id="{EF3EECB7-FC18-415A-ADD6-5E5B43321F95}"/>
              </a:ext>
            </a:extLst>
          </p:cNvPr>
          <p:cNvSpPr/>
          <p:nvPr/>
        </p:nvSpPr>
        <p:spPr>
          <a:xfrm>
            <a:off x="8597081" y="1445558"/>
            <a:ext cx="2160000" cy="4212000"/>
          </a:xfrm>
          <a:prstGeom prst="rect">
            <a:avLst/>
          </a:prstGeom>
          <a:solidFill>
            <a:srgbClr val="7CC8EC">
              <a:lumMod val="60000"/>
              <a:lumOff val="40000"/>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7" name="Rectangle 6">
            <a:extLst>
              <a:ext uri="{FF2B5EF4-FFF2-40B4-BE49-F238E27FC236}">
                <a16:creationId xmlns:a16="http://schemas.microsoft.com/office/drawing/2014/main" id="{7DFF77A5-9724-4684-A5AD-5B72C9AFBC2E}"/>
              </a:ext>
            </a:extLst>
          </p:cNvPr>
          <p:cNvSpPr/>
          <p:nvPr/>
        </p:nvSpPr>
        <p:spPr>
          <a:xfrm>
            <a:off x="10262378" y="2168444"/>
            <a:ext cx="1004129" cy="1004129"/>
          </a:xfrm>
          <a:prstGeom prst="rect">
            <a:avLst/>
          </a:prstGeom>
          <a:solidFill>
            <a:sysClr val="window" lastClr="FFFFFF"/>
          </a:solidFill>
          <a:ln w="19050" cap="flat" cmpd="sng" algn="ctr">
            <a:solidFill>
              <a:schemeClr val="accent4">
                <a:lumMod val="60000"/>
                <a:lumOff val="4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8" name="Right Arrow Callout 8">
            <a:extLst>
              <a:ext uri="{FF2B5EF4-FFF2-40B4-BE49-F238E27FC236}">
                <a16:creationId xmlns:a16="http://schemas.microsoft.com/office/drawing/2014/main" id="{89CACDFC-0B6F-4F68-B54E-3DD924CFCA3C}"/>
              </a:ext>
            </a:extLst>
          </p:cNvPr>
          <p:cNvSpPr/>
          <p:nvPr/>
        </p:nvSpPr>
        <p:spPr>
          <a:xfrm>
            <a:off x="947683" y="2153415"/>
            <a:ext cx="1566066" cy="994342"/>
          </a:xfrm>
          <a:prstGeom prst="rightArrowCallout">
            <a:avLst>
              <a:gd name="adj1" fmla="val 25000"/>
              <a:gd name="adj2" fmla="val 25000"/>
              <a:gd name="adj3" fmla="val 25000"/>
              <a:gd name="adj4" fmla="val 62493"/>
            </a:avLst>
          </a:prstGeom>
          <a:solidFill>
            <a:sysClr val="window" lastClr="FFFFFF"/>
          </a:solidFill>
          <a:ln w="19050" cap="flat" cmpd="sng" algn="ctr">
            <a:solidFill>
              <a:srgbClr val="1A6BA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9" name="Right Arrow Callout 9">
            <a:extLst>
              <a:ext uri="{FF2B5EF4-FFF2-40B4-BE49-F238E27FC236}">
                <a16:creationId xmlns:a16="http://schemas.microsoft.com/office/drawing/2014/main" id="{09703F06-5823-4702-B4E9-CFC3F8CB543C}"/>
              </a:ext>
            </a:extLst>
          </p:cNvPr>
          <p:cNvSpPr/>
          <p:nvPr/>
        </p:nvSpPr>
        <p:spPr>
          <a:xfrm>
            <a:off x="3243879" y="2153415"/>
            <a:ext cx="1566066" cy="994342"/>
          </a:xfrm>
          <a:prstGeom prst="rightArrowCallout">
            <a:avLst>
              <a:gd name="adj1" fmla="val 25000"/>
              <a:gd name="adj2" fmla="val 25000"/>
              <a:gd name="adj3" fmla="val 25000"/>
              <a:gd name="adj4" fmla="val 62493"/>
            </a:avLst>
          </a:prstGeom>
          <a:solidFill>
            <a:sysClr val="window" lastClr="FFFFFF"/>
          </a:solidFill>
          <a:ln w="19050" cap="flat" cmpd="sng" algn="ctr">
            <a:solidFill>
              <a:schemeClr val="tx2">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0" name="Right Arrow Callout 10">
            <a:extLst>
              <a:ext uri="{FF2B5EF4-FFF2-40B4-BE49-F238E27FC236}">
                <a16:creationId xmlns:a16="http://schemas.microsoft.com/office/drawing/2014/main" id="{03881BB9-87CD-42D0-9BDB-BE587D54AB5B}"/>
              </a:ext>
            </a:extLst>
          </p:cNvPr>
          <p:cNvSpPr/>
          <p:nvPr/>
        </p:nvSpPr>
        <p:spPr>
          <a:xfrm>
            <a:off x="5583379" y="2153415"/>
            <a:ext cx="1566066" cy="994342"/>
          </a:xfrm>
          <a:prstGeom prst="rightArrowCallout">
            <a:avLst>
              <a:gd name="adj1" fmla="val 25000"/>
              <a:gd name="adj2" fmla="val 25000"/>
              <a:gd name="adj3" fmla="val 25000"/>
              <a:gd name="adj4" fmla="val 62493"/>
            </a:avLst>
          </a:prstGeom>
          <a:solidFill>
            <a:sysClr val="window" lastClr="FFFFFF"/>
          </a:solidFill>
          <a:ln w="19050" cap="flat" cmpd="sng" algn="ctr">
            <a:solidFill>
              <a:schemeClr val="bg2">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1" name="Right Arrow Callout 11">
            <a:extLst>
              <a:ext uri="{FF2B5EF4-FFF2-40B4-BE49-F238E27FC236}">
                <a16:creationId xmlns:a16="http://schemas.microsoft.com/office/drawing/2014/main" id="{19555536-A15F-4180-98CC-D73B4E9C739F}"/>
              </a:ext>
            </a:extLst>
          </p:cNvPr>
          <p:cNvSpPr/>
          <p:nvPr/>
        </p:nvSpPr>
        <p:spPr>
          <a:xfrm>
            <a:off x="7922879" y="2153415"/>
            <a:ext cx="1566066" cy="994342"/>
          </a:xfrm>
          <a:prstGeom prst="rightArrowCallout">
            <a:avLst>
              <a:gd name="adj1" fmla="val 25000"/>
              <a:gd name="adj2" fmla="val 25000"/>
              <a:gd name="adj3" fmla="val 25000"/>
              <a:gd name="adj4" fmla="val 62493"/>
            </a:avLst>
          </a:prstGeom>
          <a:solidFill>
            <a:sysClr val="window" lastClr="FFFFFF"/>
          </a:solidFill>
          <a:ln w="19050" cap="flat" cmpd="sng" algn="ctr">
            <a:solidFill>
              <a:schemeClr val="tx1">
                <a:lumMod val="50000"/>
                <a:lumOff val="5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2" name="TextBox 11">
            <a:extLst>
              <a:ext uri="{FF2B5EF4-FFF2-40B4-BE49-F238E27FC236}">
                <a16:creationId xmlns:a16="http://schemas.microsoft.com/office/drawing/2014/main" id="{D8ABCBEC-DA53-4B8E-950B-B6C459B82CDB}"/>
              </a:ext>
            </a:extLst>
          </p:cNvPr>
          <p:cNvSpPr txBox="1"/>
          <p:nvPr/>
        </p:nvSpPr>
        <p:spPr>
          <a:xfrm>
            <a:off x="1597607" y="1648231"/>
            <a:ext cx="1847666" cy="369332"/>
          </a:xfrm>
          <a:prstGeom prst="rect">
            <a:avLst/>
          </a:prstGeom>
          <a:noFill/>
        </p:spPr>
        <p:txBody>
          <a:bodyPr wrap="square" rtlCol="0">
            <a:spAutoFit/>
          </a:bodyPr>
          <a:lstStyle/>
          <a:p>
            <a:pPr algn="ctr"/>
            <a:r>
              <a:rPr lang="th-TH" altLang="ko-KR" sz="1800" b="1" dirty="0">
                <a:solidFill>
                  <a:prstClr val="black">
                    <a:lumMod val="75000"/>
                    <a:lumOff val="25000"/>
                  </a:prstClr>
                </a:solidFill>
                <a:latin typeface="TH Sarabun New" panose="020B0500040200020003" pitchFamily="34" charset="-34"/>
                <a:cs typeface="TH Sarabun New" panose="020B0500040200020003" pitchFamily="34" charset="-34"/>
              </a:rPr>
              <a:t>การวางแผนโครงการ</a:t>
            </a:r>
          </a:p>
        </p:txBody>
      </p:sp>
      <p:sp>
        <p:nvSpPr>
          <p:cNvPr id="13" name="TextBox 12">
            <a:extLst>
              <a:ext uri="{FF2B5EF4-FFF2-40B4-BE49-F238E27FC236}">
                <a16:creationId xmlns:a16="http://schemas.microsoft.com/office/drawing/2014/main" id="{051694F4-4F33-4901-8197-8CCB5F1601E1}"/>
              </a:ext>
            </a:extLst>
          </p:cNvPr>
          <p:cNvSpPr txBox="1"/>
          <p:nvPr/>
        </p:nvSpPr>
        <p:spPr>
          <a:xfrm>
            <a:off x="3870213" y="1694397"/>
            <a:ext cx="2072880" cy="646331"/>
          </a:xfrm>
          <a:prstGeom prst="rect">
            <a:avLst/>
          </a:prstGeom>
          <a:noFill/>
        </p:spPr>
        <p:txBody>
          <a:bodyPr wrap="square" rtlCol="0">
            <a:spAutoFit/>
          </a:bodyPr>
          <a:lstStyle/>
          <a:p>
            <a:pPr algn="ctr"/>
            <a:r>
              <a:rPr lang="th-TH" altLang="ko-KR" sz="1800" b="1" dirty="0">
                <a:solidFill>
                  <a:prstClr val="black">
                    <a:lumMod val="75000"/>
                    <a:lumOff val="25000"/>
                  </a:prstClr>
                </a:solidFill>
                <a:latin typeface="TH Sarabun New" panose="020B0500040200020003" pitchFamily="34" charset="-34"/>
                <a:cs typeface="TH Sarabun New" panose="020B0500040200020003" pitchFamily="34" charset="-34"/>
              </a:rPr>
              <a:t>วิเคราะห์การใช้งานเทคโนโลยี 5</a:t>
            </a:r>
            <a:r>
              <a:rPr lang="en-US" altLang="ko-KR" sz="1800" b="1" dirty="0">
                <a:solidFill>
                  <a:prstClr val="black">
                    <a:lumMod val="75000"/>
                    <a:lumOff val="25000"/>
                  </a:prstClr>
                </a:solidFill>
                <a:latin typeface="TH Sarabun New" panose="020B0500040200020003" pitchFamily="34" charset="-34"/>
                <a:cs typeface="TH Sarabun New" panose="020B0500040200020003" pitchFamily="34" charset="-34"/>
              </a:rPr>
              <a:t>G </a:t>
            </a:r>
            <a:r>
              <a:rPr lang="th-TH" altLang="ko-KR" sz="1800" b="1" dirty="0">
                <a:solidFill>
                  <a:prstClr val="black">
                    <a:lumMod val="75000"/>
                    <a:lumOff val="25000"/>
                  </a:prstClr>
                </a:solidFill>
                <a:latin typeface="TH Sarabun New" panose="020B0500040200020003" pitchFamily="34" charset="-34"/>
                <a:cs typeface="TH Sarabun New" panose="020B0500040200020003" pitchFamily="34" charset="-34"/>
              </a:rPr>
              <a:t>ในประเทศไทย</a:t>
            </a:r>
          </a:p>
        </p:txBody>
      </p:sp>
      <p:sp>
        <p:nvSpPr>
          <p:cNvPr id="14" name="TextBox 13">
            <a:extLst>
              <a:ext uri="{FF2B5EF4-FFF2-40B4-BE49-F238E27FC236}">
                <a16:creationId xmlns:a16="http://schemas.microsoft.com/office/drawing/2014/main" id="{6A5A72A7-4F03-4823-BB52-5908579BDC61}"/>
              </a:ext>
            </a:extLst>
          </p:cNvPr>
          <p:cNvSpPr txBox="1"/>
          <p:nvPr/>
        </p:nvSpPr>
        <p:spPr>
          <a:xfrm>
            <a:off x="6368035" y="1648231"/>
            <a:ext cx="1847666" cy="584775"/>
          </a:xfrm>
          <a:prstGeom prst="rect">
            <a:avLst/>
          </a:prstGeom>
          <a:noFill/>
        </p:spPr>
        <p:txBody>
          <a:bodyPr wrap="square" rtlCol="0">
            <a:spAutoFit/>
          </a:bodyPr>
          <a:lstStyle/>
          <a:p>
            <a:pPr algn="ctr"/>
            <a:r>
              <a:rPr lang="th-TH" altLang="ko-KR" sz="1600" b="1" dirty="0">
                <a:solidFill>
                  <a:prstClr val="black">
                    <a:lumMod val="75000"/>
                    <a:lumOff val="25000"/>
                  </a:prstClr>
                </a:solidFill>
                <a:latin typeface="TH Sarabun New" panose="020B0500040200020003" pitchFamily="34" charset="-34"/>
                <a:cs typeface="TH Sarabun New" panose="020B0500040200020003" pitchFamily="34" charset="-34"/>
              </a:rPr>
              <a:t>การศึกษาและวิเคราะห์ประเด็นต่าง ๆ ที่เกี่ยวข้อง</a:t>
            </a:r>
          </a:p>
        </p:txBody>
      </p:sp>
      <p:sp>
        <p:nvSpPr>
          <p:cNvPr id="15" name="TextBox 14">
            <a:extLst>
              <a:ext uri="{FF2B5EF4-FFF2-40B4-BE49-F238E27FC236}">
                <a16:creationId xmlns:a16="http://schemas.microsoft.com/office/drawing/2014/main" id="{C781BC3E-470A-4701-8A8F-44D9597AE418}"/>
              </a:ext>
            </a:extLst>
          </p:cNvPr>
          <p:cNvSpPr txBox="1"/>
          <p:nvPr/>
        </p:nvSpPr>
        <p:spPr>
          <a:xfrm>
            <a:off x="8776631" y="1648231"/>
            <a:ext cx="1847666" cy="338554"/>
          </a:xfrm>
          <a:prstGeom prst="rect">
            <a:avLst/>
          </a:prstGeom>
          <a:noFill/>
        </p:spPr>
        <p:txBody>
          <a:bodyPr wrap="square" rtlCol="0">
            <a:spAutoFit/>
          </a:bodyPr>
          <a:lstStyle/>
          <a:p>
            <a:pPr algn="ctr"/>
            <a:r>
              <a:rPr lang="th-TH" altLang="ko-KR" sz="1600" b="1" dirty="0">
                <a:solidFill>
                  <a:prstClr val="black">
                    <a:lumMod val="75000"/>
                    <a:lumOff val="25000"/>
                  </a:prstClr>
                </a:solidFill>
                <a:latin typeface="TH Sarabun New" panose="020B0500040200020003" pitchFamily="34" charset="-34"/>
                <a:cs typeface="TH Sarabun New" panose="020B0500040200020003" pitchFamily="34" charset="-34"/>
              </a:rPr>
              <a:t>การจัดทำแผนปฏิบัติการฯ</a:t>
            </a:r>
          </a:p>
        </p:txBody>
      </p:sp>
      <p:sp>
        <p:nvSpPr>
          <p:cNvPr id="16" name="TextBox 15">
            <a:extLst>
              <a:ext uri="{FF2B5EF4-FFF2-40B4-BE49-F238E27FC236}">
                <a16:creationId xmlns:a16="http://schemas.microsoft.com/office/drawing/2014/main" id="{B7E655E9-62A4-491D-A7C0-9E9B8A81A161}"/>
              </a:ext>
            </a:extLst>
          </p:cNvPr>
          <p:cNvSpPr txBox="1"/>
          <p:nvPr/>
        </p:nvSpPr>
        <p:spPr>
          <a:xfrm>
            <a:off x="1063353" y="2397774"/>
            <a:ext cx="747306" cy="523220"/>
          </a:xfrm>
          <a:prstGeom prst="rect">
            <a:avLst/>
          </a:prstGeom>
          <a:noFill/>
        </p:spPr>
        <p:txBody>
          <a:bodyPr wrap="square" rtlCol="0" anchor="ctr">
            <a:spAutoFit/>
          </a:bodyPr>
          <a:lstStyle/>
          <a:p>
            <a:pPr algn="ctr"/>
            <a:r>
              <a:rPr lang="en-US" altLang="ko-KR" sz="1400" b="1" dirty="0">
                <a:solidFill>
                  <a:prstClr val="black">
                    <a:lumMod val="75000"/>
                    <a:lumOff val="25000"/>
                  </a:prstClr>
                </a:solidFill>
                <a:cs typeface="Arial" pitchFamily="34" charset="0"/>
              </a:rPr>
              <a:t>STEP</a:t>
            </a:r>
          </a:p>
          <a:p>
            <a:pPr algn="ctr"/>
            <a:r>
              <a:rPr lang="en-US" altLang="ko-KR" sz="1400" b="1" dirty="0">
                <a:solidFill>
                  <a:prstClr val="black">
                    <a:lumMod val="75000"/>
                    <a:lumOff val="25000"/>
                  </a:prstClr>
                </a:solidFill>
                <a:cs typeface="Arial" pitchFamily="34" charset="0"/>
              </a:rPr>
              <a:t> 1</a:t>
            </a:r>
            <a:endParaRPr lang="ko-KR" altLang="en-US" sz="1400" b="1" dirty="0">
              <a:solidFill>
                <a:prstClr val="black">
                  <a:lumMod val="75000"/>
                  <a:lumOff val="25000"/>
                </a:prstClr>
              </a:solidFill>
              <a:cs typeface="Arial" pitchFamily="34" charset="0"/>
            </a:endParaRPr>
          </a:p>
        </p:txBody>
      </p:sp>
      <p:sp>
        <p:nvSpPr>
          <p:cNvPr id="17" name="TextBox 16">
            <a:extLst>
              <a:ext uri="{FF2B5EF4-FFF2-40B4-BE49-F238E27FC236}">
                <a16:creationId xmlns:a16="http://schemas.microsoft.com/office/drawing/2014/main" id="{9C9B9CEA-E879-4724-BB8E-25CBB937AFB5}"/>
              </a:ext>
            </a:extLst>
          </p:cNvPr>
          <p:cNvSpPr txBox="1"/>
          <p:nvPr/>
        </p:nvSpPr>
        <p:spPr>
          <a:xfrm>
            <a:off x="3370141" y="2397774"/>
            <a:ext cx="747306" cy="523220"/>
          </a:xfrm>
          <a:prstGeom prst="rect">
            <a:avLst/>
          </a:prstGeom>
          <a:noFill/>
        </p:spPr>
        <p:txBody>
          <a:bodyPr wrap="square" rtlCol="0" anchor="ctr">
            <a:spAutoFit/>
          </a:bodyPr>
          <a:lstStyle/>
          <a:p>
            <a:pPr algn="ctr"/>
            <a:r>
              <a:rPr lang="en-US" altLang="ko-KR" sz="1400" b="1" dirty="0">
                <a:solidFill>
                  <a:prstClr val="black">
                    <a:lumMod val="75000"/>
                    <a:lumOff val="25000"/>
                  </a:prstClr>
                </a:solidFill>
                <a:cs typeface="Arial" pitchFamily="34" charset="0"/>
              </a:rPr>
              <a:t>STEP</a:t>
            </a:r>
          </a:p>
          <a:p>
            <a:pPr algn="ctr"/>
            <a:r>
              <a:rPr lang="en-US" altLang="ko-KR" sz="1400" b="1" dirty="0">
                <a:solidFill>
                  <a:prstClr val="black">
                    <a:lumMod val="75000"/>
                    <a:lumOff val="25000"/>
                  </a:prstClr>
                </a:solidFill>
                <a:cs typeface="Arial" pitchFamily="34" charset="0"/>
              </a:rPr>
              <a:t> 2</a:t>
            </a:r>
            <a:endParaRPr lang="ko-KR" altLang="en-US" sz="1400" b="1" dirty="0">
              <a:solidFill>
                <a:prstClr val="black">
                  <a:lumMod val="75000"/>
                  <a:lumOff val="25000"/>
                </a:prstClr>
              </a:solidFill>
              <a:cs typeface="Arial" pitchFamily="34" charset="0"/>
            </a:endParaRPr>
          </a:p>
        </p:txBody>
      </p:sp>
      <p:sp>
        <p:nvSpPr>
          <p:cNvPr id="18" name="TextBox 17">
            <a:extLst>
              <a:ext uri="{FF2B5EF4-FFF2-40B4-BE49-F238E27FC236}">
                <a16:creationId xmlns:a16="http://schemas.microsoft.com/office/drawing/2014/main" id="{7248A563-FF59-4EE1-AB68-9824F45E2AD2}"/>
              </a:ext>
            </a:extLst>
          </p:cNvPr>
          <p:cNvSpPr txBox="1"/>
          <p:nvPr/>
        </p:nvSpPr>
        <p:spPr>
          <a:xfrm>
            <a:off x="5706115" y="2397774"/>
            <a:ext cx="747306" cy="523220"/>
          </a:xfrm>
          <a:prstGeom prst="rect">
            <a:avLst/>
          </a:prstGeom>
          <a:noFill/>
        </p:spPr>
        <p:txBody>
          <a:bodyPr wrap="square" rtlCol="0" anchor="ctr">
            <a:spAutoFit/>
          </a:bodyPr>
          <a:lstStyle/>
          <a:p>
            <a:pPr algn="ctr"/>
            <a:r>
              <a:rPr lang="en-US" altLang="ko-KR" sz="1400" b="1" dirty="0">
                <a:solidFill>
                  <a:prstClr val="black">
                    <a:lumMod val="75000"/>
                    <a:lumOff val="25000"/>
                  </a:prstClr>
                </a:solidFill>
                <a:cs typeface="Arial" pitchFamily="34" charset="0"/>
              </a:rPr>
              <a:t>STEP</a:t>
            </a:r>
          </a:p>
          <a:p>
            <a:pPr algn="ctr"/>
            <a:r>
              <a:rPr lang="en-US" altLang="ko-KR" sz="1400" b="1" dirty="0">
                <a:solidFill>
                  <a:prstClr val="black">
                    <a:lumMod val="75000"/>
                    <a:lumOff val="25000"/>
                  </a:prstClr>
                </a:solidFill>
                <a:cs typeface="Arial" pitchFamily="34" charset="0"/>
              </a:rPr>
              <a:t> 3</a:t>
            </a:r>
            <a:endParaRPr lang="ko-KR" altLang="en-US" sz="1400" b="1" dirty="0">
              <a:solidFill>
                <a:prstClr val="black">
                  <a:lumMod val="75000"/>
                  <a:lumOff val="25000"/>
                </a:prstClr>
              </a:solidFill>
              <a:cs typeface="Arial" pitchFamily="34" charset="0"/>
            </a:endParaRPr>
          </a:p>
        </p:txBody>
      </p:sp>
      <p:sp>
        <p:nvSpPr>
          <p:cNvPr id="19" name="TextBox 18">
            <a:extLst>
              <a:ext uri="{FF2B5EF4-FFF2-40B4-BE49-F238E27FC236}">
                <a16:creationId xmlns:a16="http://schemas.microsoft.com/office/drawing/2014/main" id="{2BA6312B-9FC8-412B-BE8C-B1B17613A866}"/>
              </a:ext>
            </a:extLst>
          </p:cNvPr>
          <p:cNvSpPr txBox="1"/>
          <p:nvPr/>
        </p:nvSpPr>
        <p:spPr>
          <a:xfrm>
            <a:off x="8042091" y="2397774"/>
            <a:ext cx="747306" cy="523220"/>
          </a:xfrm>
          <a:prstGeom prst="rect">
            <a:avLst/>
          </a:prstGeom>
          <a:noFill/>
        </p:spPr>
        <p:txBody>
          <a:bodyPr wrap="square" rtlCol="0" anchor="ctr">
            <a:spAutoFit/>
          </a:bodyPr>
          <a:lstStyle/>
          <a:p>
            <a:pPr algn="ctr"/>
            <a:r>
              <a:rPr lang="en-US" altLang="ko-KR" sz="1400" b="1" dirty="0">
                <a:solidFill>
                  <a:prstClr val="black">
                    <a:lumMod val="75000"/>
                    <a:lumOff val="25000"/>
                  </a:prstClr>
                </a:solidFill>
                <a:cs typeface="Arial" pitchFamily="34" charset="0"/>
              </a:rPr>
              <a:t>STEP</a:t>
            </a:r>
          </a:p>
          <a:p>
            <a:pPr algn="ctr"/>
            <a:r>
              <a:rPr lang="en-US" altLang="ko-KR" sz="1400" b="1" dirty="0">
                <a:solidFill>
                  <a:prstClr val="black">
                    <a:lumMod val="75000"/>
                    <a:lumOff val="25000"/>
                  </a:prstClr>
                </a:solidFill>
                <a:cs typeface="Arial" pitchFamily="34" charset="0"/>
              </a:rPr>
              <a:t> 4</a:t>
            </a:r>
            <a:endParaRPr lang="ko-KR" altLang="en-US" sz="1400" b="1" dirty="0">
              <a:solidFill>
                <a:prstClr val="black">
                  <a:lumMod val="75000"/>
                  <a:lumOff val="25000"/>
                </a:prstClr>
              </a:solidFill>
              <a:cs typeface="Arial" pitchFamily="34" charset="0"/>
            </a:endParaRPr>
          </a:p>
        </p:txBody>
      </p:sp>
      <p:sp>
        <p:nvSpPr>
          <p:cNvPr id="20" name="TextBox 19">
            <a:extLst>
              <a:ext uri="{FF2B5EF4-FFF2-40B4-BE49-F238E27FC236}">
                <a16:creationId xmlns:a16="http://schemas.microsoft.com/office/drawing/2014/main" id="{248D47EF-2BEE-45D8-89B0-08F203C31A38}"/>
              </a:ext>
            </a:extLst>
          </p:cNvPr>
          <p:cNvSpPr txBox="1"/>
          <p:nvPr/>
        </p:nvSpPr>
        <p:spPr>
          <a:xfrm>
            <a:off x="10378067" y="2397774"/>
            <a:ext cx="747306" cy="523220"/>
          </a:xfrm>
          <a:prstGeom prst="rect">
            <a:avLst/>
          </a:prstGeom>
          <a:noFill/>
        </p:spPr>
        <p:txBody>
          <a:bodyPr wrap="square" rtlCol="0" anchor="ctr">
            <a:spAutoFit/>
          </a:bodyPr>
          <a:lstStyle/>
          <a:p>
            <a:pPr algn="ctr"/>
            <a:r>
              <a:rPr lang="en-US" altLang="ko-KR" sz="1400" b="1" dirty="0">
                <a:solidFill>
                  <a:prstClr val="black">
                    <a:lumMod val="75000"/>
                    <a:lumOff val="25000"/>
                  </a:prstClr>
                </a:solidFill>
                <a:cs typeface="Arial" pitchFamily="34" charset="0"/>
              </a:rPr>
              <a:t>STEP</a:t>
            </a:r>
          </a:p>
          <a:p>
            <a:pPr algn="ctr"/>
            <a:r>
              <a:rPr lang="en-US" altLang="ko-KR" sz="1400" b="1" dirty="0">
                <a:solidFill>
                  <a:prstClr val="black">
                    <a:lumMod val="75000"/>
                    <a:lumOff val="25000"/>
                  </a:prstClr>
                </a:solidFill>
                <a:cs typeface="Arial" pitchFamily="34" charset="0"/>
              </a:rPr>
              <a:t> 5</a:t>
            </a:r>
            <a:endParaRPr lang="ko-KR" altLang="en-US" sz="1400" b="1" dirty="0">
              <a:solidFill>
                <a:prstClr val="black">
                  <a:lumMod val="75000"/>
                  <a:lumOff val="25000"/>
                </a:prstClr>
              </a:solidFill>
              <a:cs typeface="Arial" pitchFamily="34" charset="0"/>
            </a:endParaRPr>
          </a:p>
        </p:txBody>
      </p:sp>
      <p:sp>
        <p:nvSpPr>
          <p:cNvPr id="21" name="TextBox 20">
            <a:extLst>
              <a:ext uri="{FF2B5EF4-FFF2-40B4-BE49-F238E27FC236}">
                <a16:creationId xmlns:a16="http://schemas.microsoft.com/office/drawing/2014/main" id="{E72497A4-53BE-4DBB-9664-0C47DADD3B26}"/>
              </a:ext>
            </a:extLst>
          </p:cNvPr>
          <p:cNvSpPr txBox="1"/>
          <p:nvPr/>
        </p:nvSpPr>
        <p:spPr>
          <a:xfrm>
            <a:off x="1597607" y="3415512"/>
            <a:ext cx="1847666" cy="584775"/>
          </a:xfrm>
          <a:prstGeom prst="rect">
            <a:avLst/>
          </a:prstGeom>
          <a:noFill/>
        </p:spPr>
        <p:txBody>
          <a:bodyPr wrap="square" rtlCol="0">
            <a:spAutoFit/>
          </a:bodyPr>
          <a:lstStyle/>
          <a:p>
            <a:r>
              <a:rPr lang="th-TH" altLang="ko-KR" sz="1600" dirty="0">
                <a:solidFill>
                  <a:prstClr val="black">
                    <a:lumMod val="75000"/>
                    <a:lumOff val="25000"/>
                  </a:prstClr>
                </a:solidFill>
                <a:latin typeface="TH Sarabun New" panose="020B0500040200020003" pitchFamily="34" charset="-34"/>
                <a:cs typeface="TH Sarabun New" panose="020B0500040200020003" pitchFamily="34" charset="-34"/>
              </a:rPr>
              <a:t>แผนงานที่ 1 แผนการดำเนินโครงการโดยละเอียด</a:t>
            </a:r>
          </a:p>
        </p:txBody>
      </p:sp>
      <p:sp>
        <p:nvSpPr>
          <p:cNvPr id="22" name="TextBox 21">
            <a:extLst>
              <a:ext uri="{FF2B5EF4-FFF2-40B4-BE49-F238E27FC236}">
                <a16:creationId xmlns:a16="http://schemas.microsoft.com/office/drawing/2014/main" id="{208C1076-2AF3-418B-AA8C-02C38A82308A}"/>
              </a:ext>
            </a:extLst>
          </p:cNvPr>
          <p:cNvSpPr txBox="1"/>
          <p:nvPr/>
        </p:nvSpPr>
        <p:spPr>
          <a:xfrm>
            <a:off x="3982821" y="3415512"/>
            <a:ext cx="1847666" cy="1077218"/>
          </a:xfrm>
          <a:prstGeom prst="rect">
            <a:avLst/>
          </a:prstGeom>
          <a:noFill/>
        </p:spPr>
        <p:txBody>
          <a:bodyPr wrap="square" rtlCol="0">
            <a:spAutoFit/>
          </a:bodyPr>
          <a:lstStyle/>
          <a:p>
            <a:r>
              <a:rPr lang="th-TH" altLang="ko-KR" sz="1600" dirty="0">
                <a:solidFill>
                  <a:prstClr val="black">
                    <a:lumMod val="75000"/>
                    <a:lumOff val="25000"/>
                  </a:prstClr>
                </a:solidFill>
                <a:latin typeface="TH Sarabun New" panose="020B0500040200020003" pitchFamily="34" charset="-34"/>
                <a:cs typeface="TH Sarabun New" panose="020B0500040200020003" pitchFamily="34" charset="-34"/>
              </a:rPr>
              <a:t>แผนงานที่ 2 ศึกษาสถานการณ์ปัจจุบันการประยุกต์ใช้และโอกาสการลงทุนเทคโนโลยี 5</a:t>
            </a:r>
            <a:r>
              <a:rPr lang="en-US" altLang="ko-KR" sz="1600" dirty="0">
                <a:solidFill>
                  <a:prstClr val="black">
                    <a:lumMod val="75000"/>
                    <a:lumOff val="25000"/>
                  </a:prstClr>
                </a:solidFill>
                <a:latin typeface="TH Sarabun New" panose="020B0500040200020003" pitchFamily="34" charset="-34"/>
                <a:cs typeface="TH Sarabun New" panose="020B0500040200020003" pitchFamily="34" charset="-34"/>
              </a:rPr>
              <a:t>G </a:t>
            </a:r>
            <a:r>
              <a:rPr lang="th-TH" altLang="ko-KR" sz="1600" dirty="0">
                <a:solidFill>
                  <a:prstClr val="black">
                    <a:lumMod val="75000"/>
                    <a:lumOff val="25000"/>
                  </a:prstClr>
                </a:solidFill>
                <a:latin typeface="TH Sarabun New" panose="020B0500040200020003" pitchFamily="34" charset="-34"/>
                <a:cs typeface="TH Sarabun New" panose="020B0500040200020003" pitchFamily="34" charset="-34"/>
              </a:rPr>
              <a:t>ของประเทศไทย</a:t>
            </a:r>
          </a:p>
        </p:txBody>
      </p:sp>
      <p:sp>
        <p:nvSpPr>
          <p:cNvPr id="23" name="TextBox 22">
            <a:extLst>
              <a:ext uri="{FF2B5EF4-FFF2-40B4-BE49-F238E27FC236}">
                <a16:creationId xmlns:a16="http://schemas.microsoft.com/office/drawing/2014/main" id="{7B9DE99C-1F05-4ABF-93C7-FF7F3839FACE}"/>
              </a:ext>
            </a:extLst>
          </p:cNvPr>
          <p:cNvSpPr txBox="1"/>
          <p:nvPr/>
        </p:nvSpPr>
        <p:spPr>
          <a:xfrm>
            <a:off x="6368035" y="3415512"/>
            <a:ext cx="1847666" cy="1815882"/>
          </a:xfrm>
          <a:prstGeom prst="rect">
            <a:avLst/>
          </a:prstGeom>
          <a:noFill/>
        </p:spPr>
        <p:txBody>
          <a:bodyPr wrap="square" rtlCol="0">
            <a:spAutoFit/>
          </a:bodyPr>
          <a:lstStyle/>
          <a:p>
            <a:r>
              <a:rPr lang="th-TH" altLang="ko-KR" sz="1600" dirty="0">
                <a:solidFill>
                  <a:prstClr val="black">
                    <a:lumMod val="75000"/>
                    <a:lumOff val="25000"/>
                  </a:prstClr>
                </a:solidFill>
                <a:latin typeface="TH Sarabun New" panose="020B0500040200020003" pitchFamily="34" charset="-34"/>
                <a:cs typeface="TH Sarabun New" panose="020B0500040200020003" pitchFamily="34" charset="-34"/>
              </a:rPr>
              <a:t>แผนงานที่ 3: การศึกษาและวิเคราะห์กฎระเบียบที่เกี่ยวข้องและบูรณาการการทำงานร่วมกัน</a:t>
            </a:r>
            <a:endParaRPr lang="en-US" altLang="ko-KR" sz="1600" dirty="0">
              <a:solidFill>
                <a:prstClr val="black">
                  <a:lumMod val="75000"/>
                  <a:lumOff val="25000"/>
                </a:prstClr>
              </a:solidFill>
              <a:latin typeface="TH Sarabun New" panose="020B0500040200020003" pitchFamily="34" charset="-34"/>
              <a:cs typeface="TH Sarabun New" panose="020B0500040200020003" pitchFamily="34" charset="-34"/>
            </a:endParaRPr>
          </a:p>
          <a:p>
            <a:endParaRPr lang="en-US" altLang="ko-KR" sz="1600" dirty="0">
              <a:solidFill>
                <a:prstClr val="black">
                  <a:lumMod val="75000"/>
                  <a:lumOff val="25000"/>
                </a:prstClr>
              </a:solidFill>
              <a:latin typeface="TH Sarabun New" panose="020B0500040200020003" pitchFamily="34" charset="-34"/>
              <a:cs typeface="TH Sarabun New" panose="020B0500040200020003" pitchFamily="34" charset="-34"/>
            </a:endParaRPr>
          </a:p>
          <a:p>
            <a:r>
              <a:rPr lang="th-TH" altLang="ko-KR" sz="1600" dirty="0">
                <a:solidFill>
                  <a:prstClr val="black">
                    <a:lumMod val="75000"/>
                    <a:lumOff val="25000"/>
                  </a:prstClr>
                </a:solidFill>
                <a:latin typeface="TH Sarabun New" panose="020B0500040200020003" pitchFamily="34" charset="-34"/>
                <a:cs typeface="TH Sarabun New" panose="020B0500040200020003" pitchFamily="34" charset="-34"/>
              </a:rPr>
              <a:t>แผนงานที่ 4: การจัดทำร่างแผนปฏิบัติการฯ</a:t>
            </a:r>
          </a:p>
        </p:txBody>
      </p:sp>
      <p:sp>
        <p:nvSpPr>
          <p:cNvPr id="24" name="TextBox 23">
            <a:extLst>
              <a:ext uri="{FF2B5EF4-FFF2-40B4-BE49-F238E27FC236}">
                <a16:creationId xmlns:a16="http://schemas.microsoft.com/office/drawing/2014/main" id="{25E611C1-C4A4-4325-A2BD-3F9F781B5672}"/>
              </a:ext>
            </a:extLst>
          </p:cNvPr>
          <p:cNvSpPr txBox="1"/>
          <p:nvPr/>
        </p:nvSpPr>
        <p:spPr>
          <a:xfrm>
            <a:off x="8659253" y="3116486"/>
            <a:ext cx="2082422" cy="2554545"/>
          </a:xfrm>
          <a:prstGeom prst="rect">
            <a:avLst/>
          </a:prstGeom>
          <a:noFill/>
        </p:spPr>
        <p:txBody>
          <a:bodyPr wrap="square" rtlCol="0">
            <a:spAutoFit/>
          </a:bodyPr>
          <a:lstStyle/>
          <a:p>
            <a:r>
              <a:rPr lang="th-TH" altLang="ko-KR" sz="1600" dirty="0">
                <a:solidFill>
                  <a:prstClr val="black">
                    <a:lumMod val="75000"/>
                    <a:lumOff val="25000"/>
                  </a:prstClr>
                </a:solidFill>
                <a:latin typeface="TH Sarabun New" panose="020B0500040200020003" pitchFamily="34" charset="-34"/>
                <a:cs typeface="TH Sarabun New" panose="020B0500040200020003" pitchFamily="34" charset="-34"/>
              </a:rPr>
              <a:t>แผนงานที่ 5: การจัดประชุมกลุ่มย่อย</a:t>
            </a:r>
            <a:endParaRPr lang="en-US" altLang="ko-KR" sz="1600" dirty="0">
              <a:solidFill>
                <a:prstClr val="black">
                  <a:lumMod val="75000"/>
                  <a:lumOff val="25000"/>
                </a:prstClr>
              </a:solidFill>
              <a:latin typeface="TH Sarabun New" panose="020B0500040200020003" pitchFamily="34" charset="-34"/>
              <a:cs typeface="TH Sarabun New" panose="020B0500040200020003" pitchFamily="34" charset="-34"/>
            </a:endParaRPr>
          </a:p>
          <a:p>
            <a:r>
              <a:rPr lang="th-TH" altLang="ko-KR" sz="1600" dirty="0">
                <a:solidFill>
                  <a:prstClr val="black">
                    <a:lumMod val="75000"/>
                    <a:lumOff val="25000"/>
                  </a:prstClr>
                </a:solidFill>
                <a:latin typeface="TH Sarabun New" panose="020B0500040200020003" pitchFamily="34" charset="-34"/>
                <a:cs typeface="TH Sarabun New" panose="020B0500040200020003" pitchFamily="34" charset="-34"/>
              </a:rPr>
              <a:t>แผนงานที่ 6: การจัดทำแผนปฏิบัติการฯ</a:t>
            </a:r>
            <a:endParaRPr lang="en-US" altLang="ko-KR" sz="1600" dirty="0">
              <a:solidFill>
                <a:prstClr val="black">
                  <a:lumMod val="75000"/>
                  <a:lumOff val="25000"/>
                </a:prstClr>
              </a:solidFill>
              <a:latin typeface="TH Sarabun New" panose="020B0500040200020003" pitchFamily="34" charset="-34"/>
              <a:cs typeface="TH Sarabun New" panose="020B0500040200020003" pitchFamily="34" charset="-34"/>
            </a:endParaRPr>
          </a:p>
          <a:p>
            <a:endParaRPr lang="en-US" altLang="ko-KR" sz="1600" dirty="0">
              <a:solidFill>
                <a:prstClr val="black">
                  <a:lumMod val="75000"/>
                  <a:lumOff val="25000"/>
                </a:prstClr>
              </a:solidFill>
              <a:latin typeface="TH Sarabun New" panose="020B0500040200020003" pitchFamily="34" charset="-34"/>
              <a:cs typeface="TH Sarabun New" panose="020B0500040200020003" pitchFamily="34" charset="-34"/>
            </a:endParaRPr>
          </a:p>
          <a:p>
            <a:r>
              <a:rPr lang="th-TH" altLang="ko-KR" sz="1600" dirty="0">
                <a:solidFill>
                  <a:prstClr val="black">
                    <a:lumMod val="75000"/>
                    <a:lumOff val="25000"/>
                  </a:prstClr>
                </a:solidFill>
                <a:latin typeface="TH Sarabun New" panose="020B0500040200020003" pitchFamily="34" charset="-34"/>
                <a:cs typeface="TH Sarabun New" panose="020B0500040200020003" pitchFamily="34" charset="-34"/>
              </a:rPr>
              <a:t>การสรุปผลการศึกษา</a:t>
            </a:r>
          </a:p>
          <a:p>
            <a:r>
              <a:rPr lang="th-TH" altLang="ko-KR" sz="1600" dirty="0">
                <a:solidFill>
                  <a:prstClr val="black">
                    <a:lumMod val="75000"/>
                    <a:lumOff val="25000"/>
                  </a:prstClr>
                </a:solidFill>
                <a:latin typeface="TH Sarabun New" panose="020B0500040200020003" pitchFamily="34" charset="-34"/>
                <a:cs typeface="TH Sarabun New" panose="020B0500040200020003" pitchFamily="34" charset="-34"/>
              </a:rPr>
              <a:t>แผนงานที่ 7: การจัดประชุมเชิงปฏิบัติการ</a:t>
            </a:r>
          </a:p>
          <a:p>
            <a:r>
              <a:rPr lang="th-TH" altLang="ko-KR" sz="1600" dirty="0">
                <a:solidFill>
                  <a:prstClr val="black">
                    <a:lumMod val="75000"/>
                    <a:lumOff val="25000"/>
                  </a:prstClr>
                </a:solidFill>
                <a:latin typeface="TH Sarabun New" panose="020B0500040200020003" pitchFamily="34" charset="-34"/>
                <a:cs typeface="TH Sarabun New" panose="020B0500040200020003" pitchFamily="34" charset="-34"/>
              </a:rPr>
              <a:t>แผนงานที่ 8: การจัดทำเอกสารศึกษาฉบับเผยแพร่ แผนปฏิบัติการฯ</a:t>
            </a:r>
          </a:p>
        </p:txBody>
      </p:sp>
      <p:sp>
        <p:nvSpPr>
          <p:cNvPr id="25" name="Arrow: Right 24">
            <a:extLst>
              <a:ext uri="{FF2B5EF4-FFF2-40B4-BE49-F238E27FC236}">
                <a16:creationId xmlns:a16="http://schemas.microsoft.com/office/drawing/2014/main" id="{C3DE58BF-FA1E-4A47-9C2C-4A0D167FBEB0}"/>
              </a:ext>
            </a:extLst>
          </p:cNvPr>
          <p:cNvSpPr/>
          <p:nvPr/>
        </p:nvSpPr>
        <p:spPr bwMode="auto">
          <a:xfrm>
            <a:off x="380999" y="5674747"/>
            <a:ext cx="11439526" cy="687953"/>
          </a:xfrm>
          <a:prstGeom prst="rightArrow">
            <a:avLst/>
          </a:prstGeom>
          <a:solidFill>
            <a:schemeClr val="accent1">
              <a:lumMod val="75000"/>
            </a:schemeClr>
          </a:solidFill>
          <a:ln w="6350" cap="flat" cmpd="sng" algn="ctr">
            <a:solidFill>
              <a:srgbClr val="FFFFFF"/>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algn="ctr" fontAlgn="base">
              <a:lnSpc>
                <a:spcPct val="90000"/>
              </a:lnSpc>
              <a:spcBef>
                <a:spcPct val="0"/>
              </a:spcBef>
              <a:spcAft>
                <a:spcPct val="0"/>
              </a:spcAft>
            </a:pPr>
            <a:r>
              <a:rPr lang="th-TH" sz="2200" b="1" dirty="0">
                <a:solidFill>
                  <a:schemeClr val="bg1"/>
                </a:solidFill>
                <a:latin typeface="TH SarabunPSK" panose="020B0500040200020003" pitchFamily="34" charset="-34"/>
                <a:cs typeface="TH SarabunPSK" panose="020B0500040200020003" pitchFamily="34" charset="-34"/>
              </a:rPr>
              <a:t>แผนงานที่ </a:t>
            </a:r>
            <a:r>
              <a:rPr lang="en-US" sz="2200" b="1" dirty="0">
                <a:solidFill>
                  <a:schemeClr val="bg1"/>
                </a:solidFill>
                <a:latin typeface="TH SarabunPSK" panose="020B0500040200020003" pitchFamily="34" charset="-34"/>
                <a:cs typeface="TH SarabunPSK" panose="020B0500040200020003" pitchFamily="34" charset="-34"/>
              </a:rPr>
              <a:t>9</a:t>
            </a:r>
            <a:r>
              <a:rPr lang="th-TH" sz="2200" b="1" dirty="0">
                <a:solidFill>
                  <a:schemeClr val="bg1"/>
                </a:solidFill>
                <a:latin typeface="TH SarabunPSK" panose="020B0500040200020003" pitchFamily="34" charset="-34"/>
                <a:cs typeface="TH SarabunPSK" panose="020B0500040200020003" pitchFamily="34" charset="-34"/>
              </a:rPr>
              <a:t>: การบริหารจัดการโครงการและการจัดทำเอกสารผลการศึกษา</a:t>
            </a:r>
            <a:endParaRPr lang="th-TH" sz="2200" dirty="0">
              <a:solidFill>
                <a:schemeClr val="bg1"/>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4056306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BED8-4934-4890-B18F-DB0B5AE3EE49}"/>
              </a:ext>
            </a:extLst>
          </p:cNvPr>
          <p:cNvSpPr>
            <a:spLocks noGrp="1"/>
          </p:cNvSpPr>
          <p:nvPr>
            <p:ph type="title"/>
          </p:nvPr>
        </p:nvSpPr>
        <p:spPr/>
        <p:txBody>
          <a:bodyPr>
            <a:noAutofit/>
          </a:bodyPr>
          <a:lstStyle/>
          <a:p>
            <a:r>
              <a:rPr lang="th-TH" sz="2800" dirty="0">
                <a:solidFill>
                  <a:srgbClr val="002060"/>
                </a:solidFill>
                <a:latin typeface="TH SarabunPSK" panose="020B0500040200020003" pitchFamily="34" charset="-34"/>
                <a:cs typeface="TH SarabunPSK" panose="020B0500040200020003" pitchFamily="34" charset="-34"/>
              </a:rPr>
              <a:t>ขั้นตอนการจัดทำแผนแม่บทฯ ประกอบด้วย </a:t>
            </a:r>
            <a:r>
              <a:rPr lang="en-US" sz="2800" dirty="0">
                <a:solidFill>
                  <a:srgbClr val="002060"/>
                </a:solidFill>
                <a:latin typeface="TH SarabunPSK" panose="020B0500040200020003" pitchFamily="34" charset="-34"/>
                <a:cs typeface="TH SarabunPSK" panose="020B0500040200020003" pitchFamily="34" charset="-34"/>
              </a:rPr>
              <a:t>1) </a:t>
            </a:r>
            <a:r>
              <a:rPr lang="th-TH" sz="2800" dirty="0">
                <a:solidFill>
                  <a:srgbClr val="002060"/>
                </a:solidFill>
                <a:latin typeface="TH SarabunPSK" panose="020B0500040200020003" pitchFamily="34" charset="-34"/>
                <a:cs typeface="TH SarabunPSK" panose="020B0500040200020003" pitchFamily="34" charset="-34"/>
              </a:rPr>
              <a:t>การกำหนดกรอบแนวคิด </a:t>
            </a:r>
            <a:r>
              <a:rPr lang="en-US" sz="2800" dirty="0">
                <a:solidFill>
                  <a:srgbClr val="002060"/>
                </a:solidFill>
                <a:latin typeface="TH SarabunPSK" panose="020B0500040200020003" pitchFamily="34" charset="-34"/>
                <a:cs typeface="TH SarabunPSK" panose="020B0500040200020003" pitchFamily="34" charset="-34"/>
              </a:rPr>
              <a:t>2) </a:t>
            </a:r>
            <a:r>
              <a:rPr lang="th-TH" sz="2800" dirty="0">
                <a:solidFill>
                  <a:srgbClr val="002060"/>
                </a:solidFill>
                <a:latin typeface="TH SarabunPSK" panose="020B0500040200020003" pitchFamily="34" charset="-34"/>
                <a:cs typeface="TH SarabunPSK" panose="020B0500040200020003" pitchFamily="34" charset="-34"/>
              </a:rPr>
              <a:t>การศึกษาข้อมูลเชิงลึก </a:t>
            </a:r>
            <a:r>
              <a:rPr lang="en-US" sz="2800" dirty="0">
                <a:solidFill>
                  <a:srgbClr val="002060"/>
                </a:solidFill>
                <a:latin typeface="TH SarabunPSK" panose="020B0500040200020003" pitchFamily="34" charset="-34"/>
                <a:cs typeface="TH SarabunPSK" panose="020B0500040200020003" pitchFamily="34" charset="-34"/>
              </a:rPr>
              <a:t>3) </a:t>
            </a:r>
            <a:r>
              <a:rPr lang="th-TH" sz="2800" dirty="0">
                <a:solidFill>
                  <a:srgbClr val="002060"/>
                </a:solidFill>
                <a:latin typeface="TH SarabunPSK" panose="020B0500040200020003" pitchFamily="34" charset="-34"/>
                <a:cs typeface="TH SarabunPSK" panose="020B0500040200020003" pitchFamily="34" charset="-34"/>
              </a:rPr>
              <a:t>การรวบรวมความคิดเห็นจากผู้มีส่วนได้ส่วนเสีย และ </a:t>
            </a:r>
            <a:r>
              <a:rPr lang="en-US" sz="2800" dirty="0">
                <a:solidFill>
                  <a:srgbClr val="002060"/>
                </a:solidFill>
                <a:latin typeface="TH SarabunPSK" panose="020B0500040200020003" pitchFamily="34" charset="-34"/>
                <a:cs typeface="TH SarabunPSK" panose="020B0500040200020003" pitchFamily="34" charset="-34"/>
              </a:rPr>
              <a:t>4) </a:t>
            </a:r>
            <a:r>
              <a:rPr lang="th-TH" sz="2800" dirty="0">
                <a:solidFill>
                  <a:srgbClr val="002060"/>
                </a:solidFill>
                <a:latin typeface="TH SarabunPSK" panose="020B0500040200020003" pitchFamily="34" charset="-34"/>
                <a:cs typeface="TH SarabunPSK" panose="020B0500040200020003" pitchFamily="34" charset="-34"/>
              </a:rPr>
              <a:t>การกำหนดเป้าหมายและแผนโครงการสำคัญ</a:t>
            </a:r>
            <a:endParaRPr lang="en-US" sz="2800" dirty="0"/>
          </a:p>
        </p:txBody>
      </p:sp>
      <p:grpSp>
        <p:nvGrpSpPr>
          <p:cNvPr id="3" name="Group 2">
            <a:extLst>
              <a:ext uri="{FF2B5EF4-FFF2-40B4-BE49-F238E27FC236}">
                <a16:creationId xmlns:a16="http://schemas.microsoft.com/office/drawing/2014/main" id="{76D0AFC3-F8D7-46B3-8A51-11073058D110}"/>
              </a:ext>
            </a:extLst>
          </p:cNvPr>
          <p:cNvGrpSpPr/>
          <p:nvPr/>
        </p:nvGrpSpPr>
        <p:grpSpPr>
          <a:xfrm>
            <a:off x="592841" y="1539323"/>
            <a:ext cx="11227684" cy="1061829"/>
            <a:chOff x="212256" y="2898085"/>
            <a:chExt cx="11227684" cy="1061829"/>
          </a:xfrm>
        </p:grpSpPr>
        <p:sp>
          <p:nvSpPr>
            <p:cNvPr id="4" name="Arrow: Pentagon 3">
              <a:extLst>
                <a:ext uri="{FF2B5EF4-FFF2-40B4-BE49-F238E27FC236}">
                  <a16:creationId xmlns:a16="http://schemas.microsoft.com/office/drawing/2014/main" id="{721B6179-D11E-452E-9889-38FE29C163D6}"/>
                </a:ext>
              </a:extLst>
            </p:cNvPr>
            <p:cNvSpPr/>
            <p:nvPr/>
          </p:nvSpPr>
          <p:spPr>
            <a:xfrm>
              <a:off x="8444763" y="2898085"/>
              <a:ext cx="2995177" cy="1061829"/>
            </a:xfrm>
            <a:prstGeom prst="homePlate">
              <a:avLst>
                <a:gd name="adj" fmla="val 22576"/>
              </a:avLst>
            </a:prstGeom>
            <a:solidFill>
              <a:srgbClr val="1355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 name="Arrow: Pentagon 4">
              <a:extLst>
                <a:ext uri="{FF2B5EF4-FFF2-40B4-BE49-F238E27FC236}">
                  <a16:creationId xmlns:a16="http://schemas.microsoft.com/office/drawing/2014/main" id="{0F975CCC-6771-4CFA-A141-6A18A4733669}"/>
                </a:ext>
              </a:extLst>
            </p:cNvPr>
            <p:cNvSpPr/>
            <p:nvPr/>
          </p:nvSpPr>
          <p:spPr>
            <a:xfrm>
              <a:off x="5717412" y="2898085"/>
              <a:ext cx="2995177" cy="1061829"/>
            </a:xfrm>
            <a:prstGeom prst="homePlate">
              <a:avLst>
                <a:gd name="adj" fmla="val 22576"/>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Arrow: Pentagon 5">
              <a:extLst>
                <a:ext uri="{FF2B5EF4-FFF2-40B4-BE49-F238E27FC236}">
                  <a16:creationId xmlns:a16="http://schemas.microsoft.com/office/drawing/2014/main" id="{290EA739-D047-451B-864C-29014A59F66A}"/>
                </a:ext>
              </a:extLst>
            </p:cNvPr>
            <p:cNvSpPr/>
            <p:nvPr/>
          </p:nvSpPr>
          <p:spPr>
            <a:xfrm>
              <a:off x="2964834" y="2898085"/>
              <a:ext cx="2995177" cy="1061829"/>
            </a:xfrm>
            <a:prstGeom prst="homePlate">
              <a:avLst>
                <a:gd name="adj" fmla="val 22576"/>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 name="Arrow: Pentagon 6">
              <a:extLst>
                <a:ext uri="{FF2B5EF4-FFF2-40B4-BE49-F238E27FC236}">
                  <a16:creationId xmlns:a16="http://schemas.microsoft.com/office/drawing/2014/main" id="{C449D3BF-FB62-4CBF-B75E-BB31FAE0CB78}"/>
                </a:ext>
              </a:extLst>
            </p:cNvPr>
            <p:cNvSpPr/>
            <p:nvPr/>
          </p:nvSpPr>
          <p:spPr>
            <a:xfrm>
              <a:off x="212256" y="2898085"/>
              <a:ext cx="2995177" cy="1061829"/>
            </a:xfrm>
            <a:prstGeom prst="homePlate">
              <a:avLst>
                <a:gd name="adj" fmla="val 22576"/>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02D33AA6-B789-4484-9D8E-889F0E20517C}"/>
                </a:ext>
              </a:extLst>
            </p:cNvPr>
            <p:cNvSpPr txBox="1"/>
            <p:nvPr/>
          </p:nvSpPr>
          <p:spPr>
            <a:xfrm>
              <a:off x="298175" y="3105834"/>
              <a:ext cx="2554546" cy="64633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การกำหนดแนวคิดและกรอบนิยามโครงสร้างพื้นฐานเทคโนโลยีดิจิทัล</a:t>
              </a:r>
              <a:endParaRPr kumimoji="0" lang="en-US"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9" name="Rectangle 8">
              <a:extLst>
                <a:ext uri="{FF2B5EF4-FFF2-40B4-BE49-F238E27FC236}">
                  <a16:creationId xmlns:a16="http://schemas.microsoft.com/office/drawing/2014/main" id="{21EE3017-7886-4153-AAFA-626CB39B4D9E}"/>
                </a:ext>
              </a:extLst>
            </p:cNvPr>
            <p:cNvSpPr/>
            <p:nvPr/>
          </p:nvSpPr>
          <p:spPr>
            <a:xfrm>
              <a:off x="3025564" y="2967334"/>
              <a:ext cx="2864691" cy="923330"/>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การศึกษาข้อมูลเชิงลึกด้านการพัฒนาโครงสร้างพื้นฐานเทคโนโลยีดิจิทัล</a:t>
              </a:r>
              <a:br>
                <a:rPr kumimoji="0" lang="en-US"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ของประเทศ </a:t>
              </a:r>
              <a:endParaRPr kumimoji="0" lang="en-US"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10" name="Rectangle 9">
              <a:extLst>
                <a:ext uri="{FF2B5EF4-FFF2-40B4-BE49-F238E27FC236}">
                  <a16:creationId xmlns:a16="http://schemas.microsoft.com/office/drawing/2014/main" id="{A364B030-0426-47F8-9E75-A6E22AB5C6D7}"/>
                </a:ext>
              </a:extLst>
            </p:cNvPr>
            <p:cNvSpPr/>
            <p:nvPr/>
          </p:nvSpPr>
          <p:spPr>
            <a:xfrm>
              <a:off x="5950985" y="3105834"/>
              <a:ext cx="2691848" cy="64633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chemeClr val="bg1"/>
                  </a:solidFill>
                  <a:effectLst/>
                  <a:uLnTx/>
                  <a:uFillTx/>
                  <a:latin typeface="TH SarabunPSK" panose="020B0500040200020003" pitchFamily="34" charset="-34"/>
                  <a:cs typeface="TH SarabunPSK" panose="020B0500040200020003" pitchFamily="34" charset="-34"/>
                </a:rPr>
                <a:t>การรวบรวมข้อมูล ความคิดเห็น </a:t>
              </a:r>
              <a:br>
                <a:rPr kumimoji="0" lang="en-US" sz="1800" b="1" i="0" u="none" strike="noStrike" kern="0" cap="none" spc="0" normalizeH="0" baseline="0" noProof="0" dirty="0">
                  <a:ln>
                    <a:noFill/>
                  </a:ln>
                  <a:solidFill>
                    <a:schemeClr val="bg1"/>
                  </a:solidFill>
                  <a:effectLst/>
                  <a:uLnTx/>
                  <a:uFillTx/>
                  <a:latin typeface="TH SarabunPSK" panose="020B0500040200020003" pitchFamily="34" charset="-34"/>
                  <a:cs typeface="TH SarabunPSK" panose="020B0500040200020003" pitchFamily="34" charset="-34"/>
                </a:rPr>
              </a:br>
              <a:r>
                <a:rPr kumimoji="0" lang="th-TH" sz="1800" b="1" i="0" u="none" strike="noStrike" kern="0" cap="none" spc="0" normalizeH="0" baseline="0" noProof="0" dirty="0">
                  <a:ln>
                    <a:noFill/>
                  </a:ln>
                  <a:solidFill>
                    <a:schemeClr val="bg1"/>
                  </a:solidFill>
                  <a:effectLst/>
                  <a:uLnTx/>
                  <a:uFillTx/>
                  <a:latin typeface="TH SarabunPSK" panose="020B0500040200020003" pitchFamily="34" charset="-34"/>
                  <a:cs typeface="TH SarabunPSK" panose="020B0500040200020003" pitchFamily="34" charset="-34"/>
                </a:rPr>
                <a:t>และข้อเสนอแนะจากผู้มีส่วนได้ส่วนเสีย </a:t>
              </a:r>
              <a:endParaRPr kumimoji="0" lang="en-US" sz="1800" b="1" i="0" u="none" strike="noStrike" kern="0" cap="none" spc="0" normalizeH="0" baseline="0" noProof="0" dirty="0">
                <a:ln>
                  <a:noFill/>
                </a:ln>
                <a:solidFill>
                  <a:schemeClr val="bg1"/>
                </a:solidFill>
                <a:effectLst/>
                <a:uLnTx/>
                <a:uFillTx/>
                <a:latin typeface="TH SarabunPSK" panose="020B0500040200020003" pitchFamily="34" charset="-34"/>
                <a:cs typeface="TH SarabunPSK" panose="020B0500040200020003" pitchFamily="34" charset="-34"/>
              </a:endParaRPr>
            </a:p>
          </p:txBody>
        </p:sp>
        <p:sp>
          <p:nvSpPr>
            <p:cNvPr id="11" name="Rectangle 10">
              <a:extLst>
                <a:ext uri="{FF2B5EF4-FFF2-40B4-BE49-F238E27FC236}">
                  <a16:creationId xmlns:a16="http://schemas.microsoft.com/office/drawing/2014/main" id="{8448B223-5614-4846-9083-5BC006A41CA6}"/>
                </a:ext>
              </a:extLst>
            </p:cNvPr>
            <p:cNvSpPr/>
            <p:nvPr/>
          </p:nvSpPr>
          <p:spPr>
            <a:xfrm>
              <a:off x="8712589" y="3105834"/>
              <a:ext cx="2500952" cy="646331"/>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rPr>
                <a:t>การกำหนดยุทธศาสตร์ เป้าหมาย และการพัฒนาโครงการสำคัญ</a:t>
              </a:r>
              <a:endParaRPr kumimoji="0" lang="en-US" sz="18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endParaRPr>
            </a:p>
          </p:txBody>
        </p:sp>
      </p:grpSp>
      <p:sp>
        <p:nvSpPr>
          <p:cNvPr id="12" name="Oval 11">
            <a:extLst>
              <a:ext uri="{FF2B5EF4-FFF2-40B4-BE49-F238E27FC236}">
                <a16:creationId xmlns:a16="http://schemas.microsoft.com/office/drawing/2014/main" id="{0358DFF5-CAB4-4B41-8C80-47288D77AC2B}"/>
              </a:ext>
            </a:extLst>
          </p:cNvPr>
          <p:cNvSpPr/>
          <p:nvPr/>
        </p:nvSpPr>
        <p:spPr>
          <a:xfrm>
            <a:off x="678760" y="2887417"/>
            <a:ext cx="604911" cy="604911"/>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3" name="Oval 12">
            <a:extLst>
              <a:ext uri="{FF2B5EF4-FFF2-40B4-BE49-F238E27FC236}">
                <a16:creationId xmlns:a16="http://schemas.microsoft.com/office/drawing/2014/main" id="{E31546A9-B4A3-4F60-BAC0-5EA1547BBD1F}"/>
              </a:ext>
            </a:extLst>
          </p:cNvPr>
          <p:cNvSpPr/>
          <p:nvPr/>
        </p:nvSpPr>
        <p:spPr>
          <a:xfrm>
            <a:off x="678760" y="3926028"/>
            <a:ext cx="604911" cy="604911"/>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8347A2B4-6DCC-4B97-B14B-9600ADC63530}"/>
              </a:ext>
            </a:extLst>
          </p:cNvPr>
          <p:cNvSpPr/>
          <p:nvPr/>
        </p:nvSpPr>
        <p:spPr>
          <a:xfrm>
            <a:off x="1391682" y="2772148"/>
            <a:ext cx="1526479" cy="830997"/>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นโยบายและแผนยุทธศาสตร์ระดับชาติ</a:t>
            </a:r>
          </a:p>
          <a:p>
            <a:pPr>
              <a:defRPr/>
            </a:pPr>
            <a:r>
              <a:rPr lang="th-TH" sz="1600" b="1" dirty="0">
                <a:solidFill>
                  <a:srgbClr val="002060"/>
                </a:solidFill>
                <a:latin typeface="TH SarabunPSK" panose="020B0500040200020003" pitchFamily="34" charset="-34"/>
                <a:cs typeface="TH SarabunPSK" panose="020B0500040200020003" pitchFamily="34" charset="-34"/>
              </a:rPr>
              <a:t>(</a:t>
            </a:r>
            <a:r>
              <a:rPr lang="en-US" sz="1600" b="1" dirty="0">
                <a:solidFill>
                  <a:srgbClr val="002060"/>
                </a:solidFill>
                <a:latin typeface="TH SarabunPSK" panose="020B0500040200020003" pitchFamily="34" charset="-34"/>
                <a:cs typeface="TH SarabunPSK" panose="020B0500040200020003" pitchFamily="34" charset="-34"/>
              </a:rPr>
              <a:t>National Plan)</a:t>
            </a:r>
          </a:p>
        </p:txBody>
      </p:sp>
      <p:sp>
        <p:nvSpPr>
          <p:cNvPr id="15" name="Rectangle 14">
            <a:extLst>
              <a:ext uri="{FF2B5EF4-FFF2-40B4-BE49-F238E27FC236}">
                <a16:creationId xmlns:a16="http://schemas.microsoft.com/office/drawing/2014/main" id="{1094F62A-B9F0-43DA-B224-080030340BA2}"/>
              </a:ext>
            </a:extLst>
          </p:cNvPr>
          <p:cNvSpPr/>
          <p:nvPr/>
        </p:nvSpPr>
        <p:spPr>
          <a:xfrm>
            <a:off x="1391682" y="3865738"/>
            <a:ext cx="1659829" cy="830997"/>
          </a:xfrm>
          <a:prstGeom prst="rect">
            <a:avLst/>
          </a:prstGeom>
        </p:spPr>
        <p:txBody>
          <a:bodyPr wrap="square">
            <a:spAutoFit/>
          </a:bodyPr>
          <a:lstStyle/>
          <a:p>
            <a:r>
              <a:rPr lang="th-TH" sz="1600" b="1" dirty="0">
                <a:solidFill>
                  <a:srgbClr val="002060"/>
                </a:solidFill>
                <a:latin typeface="TH SarabunPSK" panose="020B0500040200020003" pitchFamily="34" charset="-34"/>
                <a:cs typeface="TH SarabunPSK" panose="020B0500040200020003" pitchFamily="34" charset="-34"/>
              </a:rPr>
              <a:t>กฎหมายและกฎระเบียบที่เกี่ยวเนื่อง</a:t>
            </a:r>
            <a:r>
              <a:rPr lang="en-US" sz="1600" b="1" dirty="0">
                <a:solidFill>
                  <a:srgbClr val="002060"/>
                </a:solidFill>
                <a:latin typeface="TH SarabunPSK" panose="020B0500040200020003" pitchFamily="34" charset="-34"/>
                <a:cs typeface="TH SarabunPSK" panose="020B0500040200020003" pitchFamily="34" charset="-34"/>
              </a:rPr>
              <a:t> (Law and Regulation)</a:t>
            </a:r>
          </a:p>
        </p:txBody>
      </p:sp>
      <p:sp>
        <p:nvSpPr>
          <p:cNvPr id="16" name="Oval 15">
            <a:extLst>
              <a:ext uri="{FF2B5EF4-FFF2-40B4-BE49-F238E27FC236}">
                <a16:creationId xmlns:a16="http://schemas.microsoft.com/office/drawing/2014/main" id="{FE03C78E-8951-4768-A5D8-97B832FAC896}"/>
              </a:ext>
            </a:extLst>
          </p:cNvPr>
          <p:cNvSpPr/>
          <p:nvPr/>
        </p:nvSpPr>
        <p:spPr>
          <a:xfrm>
            <a:off x="3332974" y="2887417"/>
            <a:ext cx="604911" cy="604911"/>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D1C8087B-A6B0-431D-8C07-F12BAE2F0663}"/>
              </a:ext>
            </a:extLst>
          </p:cNvPr>
          <p:cNvSpPr/>
          <p:nvPr/>
        </p:nvSpPr>
        <p:spPr>
          <a:xfrm>
            <a:off x="4045896" y="2772148"/>
            <a:ext cx="2089164" cy="830997"/>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แนวโน้มการพัฒนาโครงสร้างพื้นฐานเทคโนโลยีดิจิทัลที่เกิดขึ้นของโลก (</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Megatrend)</a:t>
            </a:r>
            <a:endParaRPr lang="en-US" sz="1600" b="1" dirty="0">
              <a:solidFill>
                <a:srgbClr val="002060"/>
              </a:solidFill>
              <a:latin typeface="TH SarabunPSK" panose="020B0500040200020003" pitchFamily="34" charset="-34"/>
              <a:cs typeface="TH SarabunPSK" panose="020B0500040200020003" pitchFamily="34" charset="-34"/>
            </a:endParaRPr>
          </a:p>
        </p:txBody>
      </p:sp>
      <p:sp>
        <p:nvSpPr>
          <p:cNvPr id="18" name="Oval 17">
            <a:extLst>
              <a:ext uri="{FF2B5EF4-FFF2-40B4-BE49-F238E27FC236}">
                <a16:creationId xmlns:a16="http://schemas.microsoft.com/office/drawing/2014/main" id="{4E1FC1F7-9F67-4E84-8328-4907ACA72F92}"/>
              </a:ext>
            </a:extLst>
          </p:cNvPr>
          <p:cNvSpPr/>
          <p:nvPr/>
        </p:nvSpPr>
        <p:spPr>
          <a:xfrm>
            <a:off x="6282932" y="2887417"/>
            <a:ext cx="604911" cy="604911"/>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A1EE1E4C-B770-4393-B59A-66D345A3FCC3}"/>
              </a:ext>
            </a:extLst>
          </p:cNvPr>
          <p:cNvSpPr/>
          <p:nvPr/>
        </p:nvSpPr>
        <p:spPr>
          <a:xfrm>
            <a:off x="6995854" y="2772148"/>
            <a:ext cx="1950287" cy="830997"/>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การสัมภาษณ์เชิงลึกหน่วยงานภาครัฐ</a:t>
            </a:r>
            <a:r>
              <a:rPr lang="th-TH" sz="1600" b="1">
                <a:solidFill>
                  <a:srgbClr val="002060"/>
                </a:solidFill>
                <a:latin typeface="TH SarabunPSK" panose="020B0500040200020003" pitchFamily="34" charset="-34"/>
                <a:ea typeface="Calibri" panose="020F0502020204030204" pitchFamily="34" charset="0"/>
                <a:cs typeface="TH SarabunPSK" panose="020B0500040200020003" pitchFamily="34" charset="-34"/>
              </a:rPr>
              <a:t>และเอกชน</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 (In-depth Interview)</a:t>
            </a:r>
            <a:endParaRPr lang="en-US" sz="1600" b="1" dirty="0">
              <a:solidFill>
                <a:srgbClr val="002060"/>
              </a:solidFill>
              <a:latin typeface="TH SarabunPSK" panose="020B0500040200020003" pitchFamily="34" charset="-34"/>
              <a:cs typeface="TH SarabunPSK" panose="020B0500040200020003" pitchFamily="34" charset="-34"/>
            </a:endParaRPr>
          </a:p>
        </p:txBody>
      </p:sp>
      <p:sp>
        <p:nvSpPr>
          <p:cNvPr id="20" name="Oval 19">
            <a:extLst>
              <a:ext uri="{FF2B5EF4-FFF2-40B4-BE49-F238E27FC236}">
                <a16:creationId xmlns:a16="http://schemas.microsoft.com/office/drawing/2014/main" id="{D3AE51AC-79ED-4FD1-815B-B291C237C04A}"/>
              </a:ext>
            </a:extLst>
          </p:cNvPr>
          <p:cNvSpPr/>
          <p:nvPr/>
        </p:nvSpPr>
        <p:spPr>
          <a:xfrm>
            <a:off x="8986002" y="2887417"/>
            <a:ext cx="604911" cy="604911"/>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15CEA173-D716-4487-8323-0D36335D6F07}"/>
              </a:ext>
            </a:extLst>
          </p:cNvPr>
          <p:cNvSpPr/>
          <p:nvPr/>
        </p:nvSpPr>
        <p:spPr>
          <a:xfrm>
            <a:off x="9698924" y="2772148"/>
            <a:ext cx="2089164" cy="830997"/>
          </a:xfrm>
          <a:prstGeom prst="rect">
            <a:avLst/>
          </a:prstGeom>
        </p:spPr>
        <p:txBody>
          <a:bodyPr wrap="square">
            <a:spAutoFit/>
          </a:bodyPr>
          <a:lstStyle/>
          <a:p>
            <a:pPr>
              <a:defRPr/>
            </a:pPr>
            <a:r>
              <a:rPr lang="th-TH" sz="1600" b="1" spc="-40"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กำหนดยุทธศาสตร์ เป้าหมาย ตัวชี้วัด กลยุทธ์ และแนวทางการพัฒนาในแต่ละด้าน (</a:t>
            </a:r>
            <a:r>
              <a:rPr lang="en-US" sz="1600" b="1" spc="-40"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Master Plan)</a:t>
            </a:r>
            <a:endParaRPr lang="en-US" sz="1600" b="1" spc="-40" dirty="0">
              <a:solidFill>
                <a:srgbClr val="002060"/>
              </a:solidFill>
              <a:latin typeface="TH SarabunPSK" panose="020B0500040200020003" pitchFamily="34" charset="-34"/>
              <a:cs typeface="TH SarabunPSK" panose="020B0500040200020003" pitchFamily="34" charset="-34"/>
            </a:endParaRPr>
          </a:p>
        </p:txBody>
      </p:sp>
      <p:sp>
        <p:nvSpPr>
          <p:cNvPr id="22" name="Oval 21">
            <a:extLst>
              <a:ext uri="{FF2B5EF4-FFF2-40B4-BE49-F238E27FC236}">
                <a16:creationId xmlns:a16="http://schemas.microsoft.com/office/drawing/2014/main" id="{5C66F6C6-59C2-40E2-ADC9-54B6EACEECE6}"/>
              </a:ext>
            </a:extLst>
          </p:cNvPr>
          <p:cNvSpPr/>
          <p:nvPr/>
        </p:nvSpPr>
        <p:spPr>
          <a:xfrm>
            <a:off x="3332974" y="3926028"/>
            <a:ext cx="604911" cy="604911"/>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54386DBF-5739-4692-AA61-26CCC2E3CBEE}"/>
              </a:ext>
            </a:extLst>
          </p:cNvPr>
          <p:cNvSpPr/>
          <p:nvPr/>
        </p:nvSpPr>
        <p:spPr>
          <a:xfrm>
            <a:off x="4045896" y="3865738"/>
            <a:ext cx="2101922" cy="830997"/>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สถาปัตยกรรมการพัฒนาโครงสร้างพื้นฐานเทคโนโลยีดิจิทัล</a:t>
            </a:r>
            <a:r>
              <a:rPr lang="th-TH" sz="1600" b="1">
                <a:solidFill>
                  <a:srgbClr val="002060"/>
                </a:solidFill>
                <a:latin typeface="TH SarabunPSK" panose="020B0500040200020003" pitchFamily="34" charset="-34"/>
                <a:ea typeface="Calibri" panose="020F0502020204030204" pitchFamily="34" charset="0"/>
                <a:cs typeface="TH SarabunPSK" panose="020B0500040200020003" pitchFamily="34" charset="-34"/>
              </a:rPr>
              <a:t>ในอนาคต</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 (Target Architecture)</a:t>
            </a:r>
            <a:endParaRPr lang="en-US" sz="1600" b="1" dirty="0">
              <a:solidFill>
                <a:srgbClr val="002060"/>
              </a:solidFill>
              <a:latin typeface="TH SarabunPSK" panose="020B0500040200020003" pitchFamily="34" charset="-34"/>
              <a:cs typeface="TH SarabunPSK" panose="020B0500040200020003" pitchFamily="34" charset="-34"/>
            </a:endParaRPr>
          </a:p>
        </p:txBody>
      </p:sp>
      <p:sp>
        <p:nvSpPr>
          <p:cNvPr id="24" name="Oval 23">
            <a:extLst>
              <a:ext uri="{FF2B5EF4-FFF2-40B4-BE49-F238E27FC236}">
                <a16:creationId xmlns:a16="http://schemas.microsoft.com/office/drawing/2014/main" id="{53C946AD-E5A6-4110-ABF6-D02786CA7276}"/>
              </a:ext>
            </a:extLst>
          </p:cNvPr>
          <p:cNvSpPr/>
          <p:nvPr/>
        </p:nvSpPr>
        <p:spPr>
          <a:xfrm>
            <a:off x="3332974" y="5159669"/>
            <a:ext cx="604911" cy="604911"/>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CDC3BA74-699C-48EF-AA31-3ED4D071663E}"/>
              </a:ext>
            </a:extLst>
          </p:cNvPr>
          <p:cNvSpPr/>
          <p:nvPr/>
        </p:nvSpPr>
        <p:spPr>
          <a:xfrm>
            <a:off x="4045896" y="5057040"/>
            <a:ext cx="2089164" cy="830997"/>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cs typeface="TH SarabunPSK" panose="020B0500040200020003" pitchFamily="34" charset="-34"/>
              </a:rPr>
              <a:t>สถานะการพัฒนาของประเทศไทยและในต่างประเทศ มากกว่า 100 กรณีศึกษา (</a:t>
            </a:r>
            <a:r>
              <a:rPr lang="en-US" sz="1600" b="1" dirty="0">
                <a:solidFill>
                  <a:srgbClr val="002060"/>
                </a:solidFill>
                <a:latin typeface="TH SarabunPSK" panose="020B0500040200020003" pitchFamily="34" charset="-34"/>
                <a:cs typeface="TH SarabunPSK" panose="020B0500040200020003" pitchFamily="34" charset="-34"/>
              </a:rPr>
              <a:t>Best Practice)</a:t>
            </a:r>
          </a:p>
        </p:txBody>
      </p:sp>
      <p:sp>
        <p:nvSpPr>
          <p:cNvPr id="26" name="Oval 25">
            <a:extLst>
              <a:ext uri="{FF2B5EF4-FFF2-40B4-BE49-F238E27FC236}">
                <a16:creationId xmlns:a16="http://schemas.microsoft.com/office/drawing/2014/main" id="{2937A784-BC59-4EF0-B642-E3EE16134B03}"/>
              </a:ext>
            </a:extLst>
          </p:cNvPr>
          <p:cNvSpPr/>
          <p:nvPr/>
        </p:nvSpPr>
        <p:spPr>
          <a:xfrm>
            <a:off x="6282932" y="3926028"/>
            <a:ext cx="604911" cy="604911"/>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F5BB7E4E-C4D4-4CFC-B944-E41AE7C1F339}"/>
              </a:ext>
            </a:extLst>
          </p:cNvPr>
          <p:cNvSpPr/>
          <p:nvPr/>
        </p:nvSpPr>
        <p:spPr>
          <a:xfrm>
            <a:off x="7010324" y="3865738"/>
            <a:ext cx="2067542" cy="1077218"/>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การจัดประชุมกลุ่มย่อย</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 3 </a:t>
            </a: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ครั้งและประชุมสัมมนา มีผู้เข้าร่วมรวมกว่า </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300 </a:t>
            </a: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คน</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 (Focus Groups and Public Conference)</a:t>
            </a:r>
            <a:endParaRPr lang="en-US" sz="1600" b="1" dirty="0">
              <a:solidFill>
                <a:srgbClr val="002060"/>
              </a:solidFill>
              <a:latin typeface="TH SarabunPSK" panose="020B0500040200020003" pitchFamily="34" charset="-34"/>
              <a:cs typeface="TH SarabunPSK" panose="020B0500040200020003" pitchFamily="34" charset="-34"/>
            </a:endParaRPr>
          </a:p>
        </p:txBody>
      </p:sp>
      <p:sp>
        <p:nvSpPr>
          <p:cNvPr id="28" name="Oval 27">
            <a:extLst>
              <a:ext uri="{FF2B5EF4-FFF2-40B4-BE49-F238E27FC236}">
                <a16:creationId xmlns:a16="http://schemas.microsoft.com/office/drawing/2014/main" id="{57746272-CCEF-4D85-BB7A-F01D27A3A8BF}"/>
              </a:ext>
            </a:extLst>
          </p:cNvPr>
          <p:cNvSpPr/>
          <p:nvPr/>
        </p:nvSpPr>
        <p:spPr>
          <a:xfrm>
            <a:off x="6282932" y="5159669"/>
            <a:ext cx="604911" cy="604911"/>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C1529512-7737-46EB-9303-CEB889F2B898}"/>
              </a:ext>
            </a:extLst>
          </p:cNvPr>
          <p:cNvSpPr/>
          <p:nvPr/>
        </p:nvSpPr>
        <p:spPr>
          <a:xfrm>
            <a:off x="6995854" y="5057040"/>
            <a:ext cx="1990148" cy="830997"/>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การหารือร่วมกันกับผู้เชี่ยวชาญและผู้ทรงคุณวุฒิ</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 (Expert Discussion)</a:t>
            </a:r>
            <a:endParaRPr lang="en-US" sz="1600" b="1" dirty="0">
              <a:solidFill>
                <a:srgbClr val="002060"/>
              </a:solidFill>
              <a:latin typeface="TH SarabunPSK" panose="020B0500040200020003" pitchFamily="34" charset="-34"/>
              <a:cs typeface="TH SarabunPSK" panose="020B0500040200020003" pitchFamily="34" charset="-34"/>
            </a:endParaRPr>
          </a:p>
        </p:txBody>
      </p:sp>
      <p:sp>
        <p:nvSpPr>
          <p:cNvPr id="30" name="Oval 29">
            <a:extLst>
              <a:ext uri="{FF2B5EF4-FFF2-40B4-BE49-F238E27FC236}">
                <a16:creationId xmlns:a16="http://schemas.microsoft.com/office/drawing/2014/main" id="{EDDB2EC4-393A-4A22-A140-AAFF4721AE3A}"/>
              </a:ext>
            </a:extLst>
          </p:cNvPr>
          <p:cNvSpPr/>
          <p:nvPr/>
        </p:nvSpPr>
        <p:spPr>
          <a:xfrm>
            <a:off x="8986002" y="3926028"/>
            <a:ext cx="604911" cy="604911"/>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12D2B89C-43EE-4C06-95C8-9A54B67166C1}"/>
              </a:ext>
            </a:extLst>
          </p:cNvPr>
          <p:cNvSpPr/>
          <p:nvPr/>
        </p:nvSpPr>
        <p:spPr>
          <a:xfrm>
            <a:off x="9699544" y="3865738"/>
            <a:ext cx="1722322" cy="830997"/>
          </a:xfrm>
          <a:prstGeom prst="rect">
            <a:avLst/>
          </a:prstGeom>
        </p:spPr>
        <p:txBody>
          <a:bodyPr wrap="square">
            <a:spAutoFit/>
          </a:bodyPr>
          <a:lstStyle/>
          <a:p>
            <a:pPr>
              <a:defRPr/>
            </a:pPr>
            <a:r>
              <a:rPr lang="th-TH"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พัฒนาและจัดทำแผนโครงการสำคัญ (</a:t>
            </a:r>
            <a:r>
              <a:rPr lang="en-US" sz="1600" b="1" dirty="0">
                <a:solidFill>
                  <a:srgbClr val="002060"/>
                </a:solidFill>
                <a:latin typeface="TH SarabunPSK" panose="020B0500040200020003" pitchFamily="34" charset="-34"/>
                <a:ea typeface="Calibri" panose="020F0502020204030204" pitchFamily="34" charset="0"/>
                <a:cs typeface="TH SarabunPSK" panose="020B0500040200020003" pitchFamily="34" charset="-34"/>
              </a:rPr>
              <a:t>Flagship Projects) </a:t>
            </a:r>
            <a:endParaRPr lang="en-US" sz="1600" b="1" dirty="0">
              <a:solidFill>
                <a:srgbClr val="002060"/>
              </a:solidFill>
              <a:latin typeface="TH SarabunPSK" panose="020B0500040200020003" pitchFamily="34" charset="-34"/>
              <a:cs typeface="TH SarabunPSK" panose="020B0500040200020003" pitchFamily="34" charset="-34"/>
            </a:endParaRPr>
          </a:p>
        </p:txBody>
      </p:sp>
      <p:pic>
        <p:nvPicPr>
          <p:cNvPr id="32" name="Picture 31">
            <a:extLst>
              <a:ext uri="{FF2B5EF4-FFF2-40B4-BE49-F238E27FC236}">
                <a16:creationId xmlns:a16="http://schemas.microsoft.com/office/drawing/2014/main" id="{C5AD668A-4DFA-4BF0-9763-AE31A8E2AD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867" y="4034230"/>
            <a:ext cx="388506" cy="388506"/>
          </a:xfrm>
          <a:prstGeom prst="rect">
            <a:avLst/>
          </a:prstGeom>
        </p:spPr>
      </p:pic>
      <p:pic>
        <p:nvPicPr>
          <p:cNvPr id="33" name="Picture 32">
            <a:extLst>
              <a:ext uri="{FF2B5EF4-FFF2-40B4-BE49-F238E27FC236}">
                <a16:creationId xmlns:a16="http://schemas.microsoft.com/office/drawing/2014/main" id="{8F246C54-E22B-4876-BF92-A7410104F2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209" y="2945961"/>
            <a:ext cx="487821" cy="487821"/>
          </a:xfrm>
          <a:prstGeom prst="rect">
            <a:avLst/>
          </a:prstGeom>
        </p:spPr>
      </p:pic>
      <p:pic>
        <p:nvPicPr>
          <p:cNvPr id="34" name="Picture 33">
            <a:extLst>
              <a:ext uri="{FF2B5EF4-FFF2-40B4-BE49-F238E27FC236}">
                <a16:creationId xmlns:a16="http://schemas.microsoft.com/office/drawing/2014/main" id="{EC7BD708-81B6-44A3-BE30-E9F8E1474B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4894" y="2982943"/>
            <a:ext cx="421071" cy="421071"/>
          </a:xfrm>
          <a:prstGeom prst="rect">
            <a:avLst/>
          </a:prstGeom>
        </p:spPr>
      </p:pic>
      <p:pic>
        <p:nvPicPr>
          <p:cNvPr id="35" name="Picture 2" descr="Image result for infrastructure architecture icon">
            <a:extLst>
              <a:ext uri="{FF2B5EF4-FFF2-40B4-BE49-F238E27FC236}">
                <a16:creationId xmlns:a16="http://schemas.microsoft.com/office/drawing/2014/main" id="{B95B3C6F-533C-4815-9F25-95A9E7D82425}"/>
              </a:ext>
            </a:extLst>
          </p:cNvPr>
          <p:cNvPicPr>
            <a:picLocks noChangeAspect="1" noChangeArrowheads="1"/>
          </p:cNvPicPr>
          <p:nvPr/>
        </p:nvPicPr>
        <p:blipFill>
          <a:blip r:embed="rId5" cstate="print">
            <a:lum bright="70000" contrast="-70000"/>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426146" y="4021971"/>
            <a:ext cx="418566" cy="418566"/>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c 35">
            <a:extLst>
              <a:ext uri="{FF2B5EF4-FFF2-40B4-BE49-F238E27FC236}">
                <a16:creationId xmlns:a16="http://schemas.microsoft.com/office/drawing/2014/main" id="{31E4E7A7-18E1-44E3-B6FB-9F8E063CCB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0337" y="4020155"/>
            <a:ext cx="430100" cy="430100"/>
          </a:xfrm>
          <a:prstGeom prst="rect">
            <a:avLst/>
          </a:prstGeom>
        </p:spPr>
      </p:pic>
      <p:pic>
        <p:nvPicPr>
          <p:cNvPr id="37" name="Graphic 36">
            <a:extLst>
              <a:ext uri="{FF2B5EF4-FFF2-40B4-BE49-F238E27FC236}">
                <a16:creationId xmlns:a16="http://schemas.microsoft.com/office/drawing/2014/main" id="{E76B5838-E165-4C9F-B041-9ADB9C9133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93174" y="2969874"/>
            <a:ext cx="420472" cy="420472"/>
          </a:xfrm>
          <a:prstGeom prst="rect">
            <a:avLst/>
          </a:prstGeom>
        </p:spPr>
      </p:pic>
      <p:pic>
        <p:nvPicPr>
          <p:cNvPr id="38" name="Graphic 37">
            <a:extLst>
              <a:ext uri="{FF2B5EF4-FFF2-40B4-BE49-F238E27FC236}">
                <a16:creationId xmlns:a16="http://schemas.microsoft.com/office/drawing/2014/main" id="{80980B0B-426E-40CB-94B6-B78637E87C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3174" y="4052650"/>
            <a:ext cx="370086" cy="370086"/>
          </a:xfrm>
          <a:prstGeom prst="rect">
            <a:avLst/>
          </a:prstGeom>
        </p:spPr>
      </p:pic>
      <p:pic>
        <p:nvPicPr>
          <p:cNvPr id="39" name="Graphic 38">
            <a:extLst>
              <a:ext uri="{FF2B5EF4-FFF2-40B4-BE49-F238E27FC236}">
                <a16:creationId xmlns:a16="http://schemas.microsoft.com/office/drawing/2014/main" id="{8B912625-90CD-41D6-AAE2-026F7E2E4E1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81898" y="5246488"/>
            <a:ext cx="418539" cy="418538"/>
          </a:xfrm>
          <a:prstGeom prst="rect">
            <a:avLst/>
          </a:prstGeom>
        </p:spPr>
      </p:pic>
      <p:pic>
        <p:nvPicPr>
          <p:cNvPr id="40" name="Picture 39">
            <a:extLst>
              <a:ext uri="{FF2B5EF4-FFF2-40B4-BE49-F238E27FC236}">
                <a16:creationId xmlns:a16="http://schemas.microsoft.com/office/drawing/2014/main" id="{4E3BF609-C5C5-4111-9BB0-4C43C5FAD6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70337" y="2969874"/>
            <a:ext cx="434882" cy="434882"/>
          </a:xfrm>
          <a:prstGeom prst="rect">
            <a:avLst/>
          </a:prstGeom>
        </p:spPr>
      </p:pic>
      <p:pic>
        <p:nvPicPr>
          <p:cNvPr id="41" name="Graphic 40">
            <a:extLst>
              <a:ext uri="{FF2B5EF4-FFF2-40B4-BE49-F238E27FC236}">
                <a16:creationId xmlns:a16="http://schemas.microsoft.com/office/drawing/2014/main" id="{DC6CDC02-8C95-441F-BAE1-4952A7DF669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21242" y="5241556"/>
            <a:ext cx="423470" cy="423470"/>
          </a:xfrm>
          <a:prstGeom prst="rect">
            <a:avLst/>
          </a:prstGeom>
        </p:spPr>
      </p:pic>
      <p:grpSp>
        <p:nvGrpSpPr>
          <p:cNvPr id="42" name="Group 41">
            <a:extLst>
              <a:ext uri="{FF2B5EF4-FFF2-40B4-BE49-F238E27FC236}">
                <a16:creationId xmlns:a16="http://schemas.microsoft.com/office/drawing/2014/main" id="{226D390E-ED8A-4BD1-B461-43777954114B}"/>
              </a:ext>
            </a:extLst>
          </p:cNvPr>
          <p:cNvGrpSpPr/>
          <p:nvPr/>
        </p:nvGrpSpPr>
        <p:grpSpPr>
          <a:xfrm>
            <a:off x="496901" y="1348189"/>
            <a:ext cx="397656" cy="397656"/>
            <a:chOff x="386218" y="1304334"/>
            <a:chExt cx="397656" cy="397656"/>
          </a:xfrm>
        </p:grpSpPr>
        <p:sp>
          <p:nvSpPr>
            <p:cNvPr id="43" name="Oval 42">
              <a:extLst>
                <a:ext uri="{FF2B5EF4-FFF2-40B4-BE49-F238E27FC236}">
                  <a16:creationId xmlns:a16="http://schemas.microsoft.com/office/drawing/2014/main" id="{A9D64988-756B-4223-AD76-0236845BBBA3}"/>
                </a:ext>
              </a:extLst>
            </p:cNvPr>
            <p:cNvSpPr/>
            <p:nvPr/>
          </p:nvSpPr>
          <p:spPr>
            <a:xfrm>
              <a:off x="414938" y="1333054"/>
              <a:ext cx="340217" cy="340217"/>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a:ea typeface="+mn-ea"/>
                  <a:cs typeface="TH SarabunPSK" panose="020B0500040200020003" pitchFamily="34" charset="-34"/>
                </a:rPr>
                <a:t>1</a:t>
              </a:r>
            </a:p>
          </p:txBody>
        </p:sp>
        <p:sp>
          <p:nvSpPr>
            <p:cNvPr id="44" name="Oval 43">
              <a:extLst>
                <a:ext uri="{FF2B5EF4-FFF2-40B4-BE49-F238E27FC236}">
                  <a16:creationId xmlns:a16="http://schemas.microsoft.com/office/drawing/2014/main" id="{3E435439-E602-4339-A9E8-1B2A9B3039CC}"/>
                </a:ext>
              </a:extLst>
            </p:cNvPr>
            <p:cNvSpPr/>
            <p:nvPr/>
          </p:nvSpPr>
          <p:spPr>
            <a:xfrm>
              <a:off x="386218" y="1304334"/>
              <a:ext cx="397656" cy="397656"/>
            </a:xfrm>
            <a:prstGeom prst="ellipse">
              <a:avLst/>
            </a:prstGeom>
            <a:noFill/>
            <a:ln w="19050" cap="flat" cmpd="sng" algn="ctr">
              <a:solidFill>
                <a:srgbClr val="1A57B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TH SarabunPSK" panose="020B0500040200020003" pitchFamily="34" charset="-34"/>
              </a:endParaRPr>
            </a:p>
          </p:txBody>
        </p:sp>
      </p:grpSp>
      <p:grpSp>
        <p:nvGrpSpPr>
          <p:cNvPr id="46" name="Group 45">
            <a:extLst>
              <a:ext uri="{FF2B5EF4-FFF2-40B4-BE49-F238E27FC236}">
                <a16:creationId xmlns:a16="http://schemas.microsoft.com/office/drawing/2014/main" id="{C0481070-0937-4FAB-AE4F-870CC81344DA}"/>
              </a:ext>
            </a:extLst>
          </p:cNvPr>
          <p:cNvGrpSpPr/>
          <p:nvPr/>
        </p:nvGrpSpPr>
        <p:grpSpPr>
          <a:xfrm>
            <a:off x="3238677" y="1348189"/>
            <a:ext cx="397656" cy="397656"/>
            <a:chOff x="386218" y="1304334"/>
            <a:chExt cx="397656" cy="397656"/>
          </a:xfrm>
        </p:grpSpPr>
        <p:sp>
          <p:nvSpPr>
            <p:cNvPr id="47" name="Oval 46">
              <a:extLst>
                <a:ext uri="{FF2B5EF4-FFF2-40B4-BE49-F238E27FC236}">
                  <a16:creationId xmlns:a16="http://schemas.microsoft.com/office/drawing/2014/main" id="{0BAC56D2-B2B9-47A9-9C28-188F18CF510D}"/>
                </a:ext>
              </a:extLst>
            </p:cNvPr>
            <p:cNvSpPr/>
            <p:nvPr/>
          </p:nvSpPr>
          <p:spPr>
            <a:xfrm>
              <a:off x="414938" y="1333054"/>
              <a:ext cx="340217" cy="340217"/>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a:ea typeface="+mn-ea"/>
                  <a:cs typeface="TH SarabunPSK" panose="020B0500040200020003" pitchFamily="34" charset="-34"/>
                </a:rPr>
                <a:t>2</a:t>
              </a:r>
            </a:p>
          </p:txBody>
        </p:sp>
        <p:sp>
          <p:nvSpPr>
            <p:cNvPr id="48" name="Oval 47">
              <a:extLst>
                <a:ext uri="{FF2B5EF4-FFF2-40B4-BE49-F238E27FC236}">
                  <a16:creationId xmlns:a16="http://schemas.microsoft.com/office/drawing/2014/main" id="{D791E3CD-1DDF-4679-8408-8FB91D5292A5}"/>
                </a:ext>
              </a:extLst>
            </p:cNvPr>
            <p:cNvSpPr/>
            <p:nvPr/>
          </p:nvSpPr>
          <p:spPr>
            <a:xfrm>
              <a:off x="386218" y="1304334"/>
              <a:ext cx="397656" cy="397656"/>
            </a:xfrm>
            <a:prstGeom prst="ellipse">
              <a:avLst/>
            </a:prstGeom>
            <a:noFill/>
            <a:ln w="19050" cap="flat" cmpd="sng" algn="ctr">
              <a:solidFill>
                <a:srgbClr val="1A57B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TH SarabunPSK" panose="020B0500040200020003" pitchFamily="34" charset="-34"/>
              </a:endParaRPr>
            </a:p>
          </p:txBody>
        </p:sp>
      </p:grpSp>
      <p:grpSp>
        <p:nvGrpSpPr>
          <p:cNvPr id="50" name="Group 49">
            <a:extLst>
              <a:ext uri="{FF2B5EF4-FFF2-40B4-BE49-F238E27FC236}">
                <a16:creationId xmlns:a16="http://schemas.microsoft.com/office/drawing/2014/main" id="{6E744EDF-1EEF-4557-9EC9-C6CF1CB18024}"/>
              </a:ext>
            </a:extLst>
          </p:cNvPr>
          <p:cNvGrpSpPr/>
          <p:nvPr/>
        </p:nvGrpSpPr>
        <p:grpSpPr>
          <a:xfrm>
            <a:off x="6147818" y="1348189"/>
            <a:ext cx="397656" cy="397656"/>
            <a:chOff x="386218" y="1304334"/>
            <a:chExt cx="397656" cy="397656"/>
          </a:xfrm>
        </p:grpSpPr>
        <p:sp>
          <p:nvSpPr>
            <p:cNvPr id="51" name="Oval 50">
              <a:extLst>
                <a:ext uri="{FF2B5EF4-FFF2-40B4-BE49-F238E27FC236}">
                  <a16:creationId xmlns:a16="http://schemas.microsoft.com/office/drawing/2014/main" id="{141FD39B-7B98-4361-975E-2E19A8CACFDD}"/>
                </a:ext>
              </a:extLst>
            </p:cNvPr>
            <p:cNvSpPr/>
            <p:nvPr/>
          </p:nvSpPr>
          <p:spPr>
            <a:xfrm>
              <a:off x="414938" y="1333054"/>
              <a:ext cx="340217" cy="340217"/>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a:ea typeface="+mn-ea"/>
                  <a:cs typeface="TH SarabunPSK" panose="020B0500040200020003" pitchFamily="34" charset="-34"/>
                </a:rPr>
                <a:t>3</a:t>
              </a:r>
            </a:p>
          </p:txBody>
        </p:sp>
        <p:sp>
          <p:nvSpPr>
            <p:cNvPr id="52" name="Oval 51">
              <a:extLst>
                <a:ext uri="{FF2B5EF4-FFF2-40B4-BE49-F238E27FC236}">
                  <a16:creationId xmlns:a16="http://schemas.microsoft.com/office/drawing/2014/main" id="{6B36C1DD-B96E-445A-8057-3476D36E9E7E}"/>
                </a:ext>
              </a:extLst>
            </p:cNvPr>
            <p:cNvSpPr/>
            <p:nvPr/>
          </p:nvSpPr>
          <p:spPr>
            <a:xfrm>
              <a:off x="386218" y="1304334"/>
              <a:ext cx="397656" cy="397656"/>
            </a:xfrm>
            <a:prstGeom prst="ellipse">
              <a:avLst/>
            </a:prstGeom>
            <a:noFill/>
            <a:ln w="19050" cap="flat" cmpd="sng" algn="ctr">
              <a:solidFill>
                <a:srgbClr val="1A57B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TH SarabunPSK" panose="020B0500040200020003" pitchFamily="34" charset="-34"/>
              </a:endParaRPr>
            </a:p>
          </p:txBody>
        </p:sp>
      </p:grpSp>
      <p:grpSp>
        <p:nvGrpSpPr>
          <p:cNvPr id="54" name="Group 53">
            <a:extLst>
              <a:ext uri="{FF2B5EF4-FFF2-40B4-BE49-F238E27FC236}">
                <a16:creationId xmlns:a16="http://schemas.microsoft.com/office/drawing/2014/main" id="{38D6F75F-DD44-49B8-BCEC-92D64605D5B4}"/>
              </a:ext>
            </a:extLst>
          </p:cNvPr>
          <p:cNvGrpSpPr/>
          <p:nvPr/>
        </p:nvGrpSpPr>
        <p:grpSpPr>
          <a:xfrm>
            <a:off x="8820091" y="1348189"/>
            <a:ext cx="397656" cy="397656"/>
            <a:chOff x="386218" y="1304334"/>
            <a:chExt cx="397656" cy="397656"/>
          </a:xfrm>
        </p:grpSpPr>
        <p:sp>
          <p:nvSpPr>
            <p:cNvPr id="55" name="Oval 54">
              <a:extLst>
                <a:ext uri="{FF2B5EF4-FFF2-40B4-BE49-F238E27FC236}">
                  <a16:creationId xmlns:a16="http://schemas.microsoft.com/office/drawing/2014/main" id="{402D562A-0778-4827-9EB7-BD4785A1E017}"/>
                </a:ext>
              </a:extLst>
            </p:cNvPr>
            <p:cNvSpPr/>
            <p:nvPr/>
          </p:nvSpPr>
          <p:spPr>
            <a:xfrm>
              <a:off x="414938" y="1333054"/>
              <a:ext cx="340217" cy="340217"/>
            </a:xfrm>
            <a:prstGeom prst="ellipse">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a:ea typeface="+mn-ea"/>
                  <a:cs typeface="TH SarabunPSK" panose="020B0500040200020003" pitchFamily="34" charset="-34"/>
                </a:rPr>
                <a:t>4</a:t>
              </a:r>
            </a:p>
          </p:txBody>
        </p:sp>
        <p:sp>
          <p:nvSpPr>
            <p:cNvPr id="56" name="Oval 55">
              <a:extLst>
                <a:ext uri="{FF2B5EF4-FFF2-40B4-BE49-F238E27FC236}">
                  <a16:creationId xmlns:a16="http://schemas.microsoft.com/office/drawing/2014/main" id="{28D6BBFB-C91B-446B-8C87-2B5E11ED2D15}"/>
                </a:ext>
              </a:extLst>
            </p:cNvPr>
            <p:cNvSpPr/>
            <p:nvPr/>
          </p:nvSpPr>
          <p:spPr>
            <a:xfrm>
              <a:off x="386218" y="1304334"/>
              <a:ext cx="397656" cy="397656"/>
            </a:xfrm>
            <a:prstGeom prst="ellipse">
              <a:avLst/>
            </a:prstGeom>
            <a:noFill/>
            <a:ln w="19050" cap="flat" cmpd="sng" algn="ctr">
              <a:solidFill>
                <a:srgbClr val="1A57B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TH SarabunPSK" panose="020B0500040200020003" pitchFamily="34" charset="-34"/>
              </a:endParaRPr>
            </a:p>
          </p:txBody>
        </p:sp>
      </p:grpSp>
    </p:spTree>
    <p:extLst>
      <p:ext uri="{BB962C8B-B14F-4D97-AF65-F5344CB8AC3E}">
        <p14:creationId xmlns:p14="http://schemas.microsoft.com/office/powerpoint/2010/main" val="33156851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365E8-EC9E-45A8-99C5-EBE70EC0EB33}"/>
              </a:ext>
            </a:extLst>
          </p:cNvPr>
          <p:cNvSpPr>
            <a:spLocks noGrp="1"/>
          </p:cNvSpPr>
          <p:nvPr>
            <p:ph type="title"/>
          </p:nvPr>
        </p:nvSpPr>
        <p:spPr/>
        <p:txBody>
          <a:bodyPr/>
          <a:lstStyle/>
          <a:p>
            <a:r>
              <a:rPr lang="en-US"/>
              <a:t>Study for Opportunities of smart education, social learning and sefe school in these following dimensions</a:t>
            </a:r>
          </a:p>
        </p:txBody>
      </p:sp>
      <p:sp>
        <p:nvSpPr>
          <p:cNvPr id="3" name="Rectangle 2">
            <a:extLst>
              <a:ext uri="{FF2B5EF4-FFF2-40B4-BE49-F238E27FC236}">
                <a16:creationId xmlns:a16="http://schemas.microsoft.com/office/drawing/2014/main" id="{C6034F4F-60FB-494E-9315-3E8C7B1F0E56}"/>
              </a:ext>
            </a:extLst>
          </p:cNvPr>
          <p:cNvSpPr/>
          <p:nvPr/>
        </p:nvSpPr>
        <p:spPr>
          <a:xfrm>
            <a:off x="1660138" y="2195679"/>
            <a:ext cx="2385392" cy="782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Thailand Education System</a:t>
            </a:r>
          </a:p>
        </p:txBody>
      </p:sp>
      <p:sp>
        <p:nvSpPr>
          <p:cNvPr id="5" name="Rectangle 4">
            <a:extLst>
              <a:ext uri="{FF2B5EF4-FFF2-40B4-BE49-F238E27FC236}">
                <a16:creationId xmlns:a16="http://schemas.microsoft.com/office/drawing/2014/main" id="{A0A51018-2542-412C-B618-EA093829665C}"/>
              </a:ext>
            </a:extLst>
          </p:cNvPr>
          <p:cNvSpPr/>
          <p:nvPr/>
        </p:nvSpPr>
        <p:spPr>
          <a:xfrm>
            <a:off x="-5372890" y="2233865"/>
            <a:ext cx="5098774" cy="108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Regulation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Pain point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Awareness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0A29DC1B-B44A-4692-8EE3-32C441A3AE8A}"/>
              </a:ext>
            </a:extLst>
          </p:cNvPr>
          <p:cNvSpPr/>
          <p:nvPr/>
        </p:nvSpPr>
        <p:spPr>
          <a:xfrm>
            <a:off x="1660138" y="3892391"/>
            <a:ext cx="2385392" cy="782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Value chain of 5G Smart Education</a:t>
            </a:r>
          </a:p>
        </p:txBody>
      </p:sp>
      <p:sp>
        <p:nvSpPr>
          <p:cNvPr id="9" name="Rectangle 8">
            <a:extLst>
              <a:ext uri="{FF2B5EF4-FFF2-40B4-BE49-F238E27FC236}">
                <a16:creationId xmlns:a16="http://schemas.microsoft.com/office/drawing/2014/main" id="{2FDD6A1D-A01C-4E37-B5A5-CFDBB4403364}"/>
              </a:ext>
            </a:extLst>
          </p:cNvPr>
          <p:cNvSpPr/>
          <p:nvPr/>
        </p:nvSpPr>
        <p:spPr>
          <a:xfrm>
            <a:off x="1660138" y="5283147"/>
            <a:ext cx="2385392" cy="782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Segmentation </a:t>
            </a:r>
          </a:p>
        </p:txBody>
      </p:sp>
      <p:sp>
        <p:nvSpPr>
          <p:cNvPr id="10" name="Rectangle 9">
            <a:extLst>
              <a:ext uri="{FF2B5EF4-FFF2-40B4-BE49-F238E27FC236}">
                <a16:creationId xmlns:a16="http://schemas.microsoft.com/office/drawing/2014/main" id="{1981B6A9-E08C-46AE-ABA9-A4EB401AE53B}"/>
              </a:ext>
            </a:extLst>
          </p:cNvPr>
          <p:cNvSpPr/>
          <p:nvPr/>
        </p:nvSpPr>
        <p:spPr>
          <a:xfrm>
            <a:off x="12761843" y="4046538"/>
            <a:ext cx="2796209" cy="873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Easy to Adopt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Has money to adopt </a:t>
            </a:r>
          </a:p>
        </p:txBody>
      </p:sp>
      <p:sp>
        <p:nvSpPr>
          <p:cNvPr id="12" name="Rectangle 11">
            <a:extLst>
              <a:ext uri="{FF2B5EF4-FFF2-40B4-BE49-F238E27FC236}">
                <a16:creationId xmlns:a16="http://schemas.microsoft.com/office/drawing/2014/main" id="{360BC4E7-66C4-4923-A77C-6AC8AB3C3466}"/>
              </a:ext>
            </a:extLst>
          </p:cNvPr>
          <p:cNvSpPr/>
          <p:nvPr/>
        </p:nvSpPr>
        <p:spPr>
          <a:xfrm>
            <a:off x="12841356" y="1392698"/>
            <a:ext cx="3220279" cy="711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Behavior </a:t>
            </a:r>
          </a:p>
        </p:txBody>
      </p:sp>
      <p:sp>
        <p:nvSpPr>
          <p:cNvPr id="13" name="Rectangle 12">
            <a:extLst>
              <a:ext uri="{FF2B5EF4-FFF2-40B4-BE49-F238E27FC236}">
                <a16:creationId xmlns:a16="http://schemas.microsoft.com/office/drawing/2014/main" id="{D09FBF7A-71C6-46C5-BBE8-C89E3082BBFE}"/>
              </a:ext>
            </a:extLst>
          </p:cNvPr>
          <p:cNvSpPr/>
          <p:nvPr/>
        </p:nvSpPr>
        <p:spPr>
          <a:xfrm>
            <a:off x="-5702484" y="188887"/>
            <a:ext cx="3438939" cy="367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F3492"/>
                </a:solidFill>
                <a:effectLst/>
                <a:uLnTx/>
                <a:uFillTx/>
                <a:latin typeface="Arial" panose="020B0604020202020204"/>
                <a:ea typeface="+mn-ea"/>
                <a:cs typeface="+mn-cs"/>
              </a:rPr>
              <a:t>Key Questions </a:t>
            </a:r>
          </a:p>
        </p:txBody>
      </p:sp>
      <p:cxnSp>
        <p:nvCxnSpPr>
          <p:cNvPr id="15" name="Straight Connector 14">
            <a:extLst>
              <a:ext uri="{FF2B5EF4-FFF2-40B4-BE49-F238E27FC236}">
                <a16:creationId xmlns:a16="http://schemas.microsoft.com/office/drawing/2014/main" id="{396D29BB-3EF9-4E1D-9504-98F304D11A44}"/>
              </a:ext>
            </a:extLst>
          </p:cNvPr>
          <p:cNvCxnSpPr>
            <a:cxnSpLocks/>
          </p:cNvCxnSpPr>
          <p:nvPr/>
        </p:nvCxnSpPr>
        <p:spPr>
          <a:xfrm>
            <a:off x="387626" y="1392698"/>
            <a:ext cx="11432899" cy="0"/>
          </a:xfrm>
          <a:prstGeom prst="line">
            <a:avLst/>
          </a:prstGeom>
          <a:noFill/>
          <a:ln w="12700" cap="flat" cmpd="sng" algn="ctr">
            <a:solidFill>
              <a:srgbClr val="002060"/>
            </a:solidFill>
            <a:prstDash val="solid"/>
            <a:miter lim="800000"/>
          </a:ln>
          <a:effectLst/>
        </p:spPr>
      </p:cxnSp>
      <p:sp>
        <p:nvSpPr>
          <p:cNvPr id="14" name="TextBox 13">
            <a:extLst>
              <a:ext uri="{FF2B5EF4-FFF2-40B4-BE49-F238E27FC236}">
                <a16:creationId xmlns:a16="http://schemas.microsoft.com/office/drawing/2014/main" id="{C887A0DB-E97F-4E37-B897-C452F35DA6F6}"/>
              </a:ext>
            </a:extLst>
          </p:cNvPr>
          <p:cNvSpPr txBox="1"/>
          <p:nvPr/>
        </p:nvSpPr>
        <p:spPr>
          <a:xfrm>
            <a:off x="1852365" y="1213047"/>
            <a:ext cx="8503420" cy="369332"/>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F3492"/>
                </a:solidFill>
                <a:effectLst/>
                <a:uLnTx/>
                <a:uFillTx/>
                <a:latin typeface="Arial" panose="020B0604020202020204" pitchFamily="34" charset="0"/>
                <a:ea typeface="+mn-ea"/>
                <a:cs typeface="Arial" panose="020B0604020202020204" pitchFamily="34" charset="0"/>
              </a:rPr>
              <a:t>Key Questions Answered: Industry, Ecosystem and Segmentation Analysis </a:t>
            </a:r>
          </a:p>
        </p:txBody>
      </p:sp>
      <p:sp>
        <p:nvSpPr>
          <p:cNvPr id="18" name="Rectangle 17">
            <a:extLst>
              <a:ext uri="{FF2B5EF4-FFF2-40B4-BE49-F238E27FC236}">
                <a16:creationId xmlns:a16="http://schemas.microsoft.com/office/drawing/2014/main" id="{A38BF63F-365C-4A9D-A99D-03866A6A19DB}"/>
              </a:ext>
            </a:extLst>
          </p:cNvPr>
          <p:cNvSpPr/>
          <p:nvPr/>
        </p:nvSpPr>
        <p:spPr>
          <a:xfrm>
            <a:off x="5066361" y="1864533"/>
            <a:ext cx="6455391" cy="738664"/>
          </a:xfrm>
          <a:prstGeom prst="rect">
            <a:avLst/>
          </a:prstGeom>
          <a:ln>
            <a:solidFill>
              <a:srgbClr val="BEBEBE">
                <a:lumMod val="40000"/>
                <a:lumOff val="60000"/>
              </a:srgbClr>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h-TH" sz="1400" b="0" i="0" u="none" strike="noStrike" kern="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Is there any pain point or challenges for 5G digital opportunities?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h-TH" sz="1400" b="0" i="0" u="none" strike="noStrike" kern="0" cap="none" spc="0" normalizeH="0" baseline="0" noProof="0" dirty="0">
              <a:ln>
                <a:noFill/>
              </a:ln>
              <a:solidFill>
                <a:srgbClr val="002060"/>
              </a:solidFill>
              <a:effectLst/>
              <a:uLnTx/>
              <a:uFillTx/>
              <a:latin typeface="Arial" panose="020B0604020202020204"/>
              <a:ea typeface="+mn-ea"/>
              <a:cs typeface="Cordia New" panose="020B0304020202020204" pitchFamily="34" charset="-34"/>
            </a:endParaRPr>
          </a:p>
        </p:txBody>
      </p:sp>
      <p:sp>
        <p:nvSpPr>
          <p:cNvPr id="21" name="Rectangle 20">
            <a:extLst>
              <a:ext uri="{FF2B5EF4-FFF2-40B4-BE49-F238E27FC236}">
                <a16:creationId xmlns:a16="http://schemas.microsoft.com/office/drawing/2014/main" id="{3A54C629-C817-4367-A932-22D9FAC0982A}"/>
              </a:ext>
            </a:extLst>
          </p:cNvPr>
          <p:cNvSpPr/>
          <p:nvPr/>
        </p:nvSpPr>
        <p:spPr>
          <a:xfrm>
            <a:off x="5066361" y="2683542"/>
            <a:ext cx="6455391" cy="523220"/>
          </a:xfrm>
          <a:prstGeom prst="rect">
            <a:avLst/>
          </a:prstGeom>
          <a:ln>
            <a:solidFill>
              <a:srgbClr val="BEBEBE">
                <a:lumMod val="40000"/>
                <a:lumOff val="60000"/>
              </a:srgbClr>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How is Thailand’s education, regulation structure? Are there any impediment in terms of regulation and structure of Education system in Thailand ?</a:t>
            </a:r>
          </a:p>
        </p:txBody>
      </p:sp>
      <p:sp>
        <p:nvSpPr>
          <p:cNvPr id="22" name="Rectangle 21">
            <a:extLst>
              <a:ext uri="{FF2B5EF4-FFF2-40B4-BE49-F238E27FC236}">
                <a16:creationId xmlns:a16="http://schemas.microsoft.com/office/drawing/2014/main" id="{B74E265C-BF0B-4C13-B9E4-B22B9BE435B1}"/>
              </a:ext>
            </a:extLst>
          </p:cNvPr>
          <p:cNvSpPr/>
          <p:nvPr/>
        </p:nvSpPr>
        <p:spPr>
          <a:xfrm>
            <a:off x="5066361" y="3733031"/>
            <a:ext cx="6455391" cy="1169551"/>
          </a:xfrm>
          <a:prstGeom prst="rect">
            <a:avLst/>
          </a:prstGeom>
          <a:ln>
            <a:solidFill>
              <a:schemeClr val="bg1">
                <a:lumMod val="75000"/>
              </a:schemeClr>
            </a:solidFill>
            <a:prstDash val="dash"/>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h-TH" sz="1400" b="0" i="0" u="none" strike="noStrike" kern="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What are the key players and ecosystem, in the value chain for Smart Education? What is the initiatives ?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What is the bottle neck in the 5G value chain?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h-TH" sz="1400" b="0" i="0" u="none" strike="noStrike" kern="0" cap="none" spc="0" normalizeH="0" baseline="0" noProof="0" dirty="0">
              <a:ln>
                <a:noFill/>
              </a:ln>
              <a:solidFill>
                <a:srgbClr val="002060"/>
              </a:solidFill>
              <a:effectLst/>
              <a:uLnTx/>
              <a:uFillTx/>
              <a:latin typeface="Arial" panose="020B0604020202020204"/>
              <a:ea typeface="+mn-ea"/>
              <a:cs typeface="Cordia New" panose="020B0304020202020204" pitchFamily="34" charset="-34"/>
            </a:endParaRPr>
          </a:p>
        </p:txBody>
      </p:sp>
      <p:sp>
        <p:nvSpPr>
          <p:cNvPr id="23" name="Rectangle 22">
            <a:extLst>
              <a:ext uri="{FF2B5EF4-FFF2-40B4-BE49-F238E27FC236}">
                <a16:creationId xmlns:a16="http://schemas.microsoft.com/office/drawing/2014/main" id="{18621ED0-6CBE-477E-BAD4-65FAAB93185A}"/>
              </a:ext>
            </a:extLst>
          </p:cNvPr>
          <p:cNvSpPr/>
          <p:nvPr/>
        </p:nvSpPr>
        <p:spPr>
          <a:xfrm>
            <a:off x="5066361" y="5212248"/>
            <a:ext cx="6455391" cy="954107"/>
          </a:xfrm>
          <a:prstGeom prst="rect">
            <a:avLst/>
          </a:prstGeom>
          <a:ln>
            <a:solidFill>
              <a:schemeClr val="bg1">
                <a:lumMod val="75000"/>
              </a:schemeClr>
            </a:solidFill>
            <a:prstDash val="dash"/>
          </a:ln>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Which segmentation has the potential for adopt? Considering these factors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Ease of adopting, in term of regulation, and structure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Pain Point / Enhance the Behavior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Budget </a:t>
            </a:r>
            <a:endParaRPr kumimoji="0" lang="th-TH" sz="1400" b="0" i="0" u="none" strike="noStrike" kern="0" cap="none" spc="0" normalizeH="0" baseline="0" noProof="0" dirty="0">
              <a:ln>
                <a:noFill/>
              </a:ln>
              <a:solidFill>
                <a:srgbClr val="002060"/>
              </a:solidFill>
              <a:effectLst/>
              <a:uLnTx/>
              <a:uFillTx/>
              <a:latin typeface="Arial" panose="020B0604020202020204"/>
              <a:ea typeface="+mn-ea"/>
              <a:cs typeface="Cordia New" panose="020B0304020202020204" pitchFamily="34" charset="-34"/>
            </a:endParaRPr>
          </a:p>
        </p:txBody>
      </p:sp>
      <p:sp>
        <p:nvSpPr>
          <p:cNvPr id="24" name="Isosceles Triangle 23">
            <a:extLst>
              <a:ext uri="{FF2B5EF4-FFF2-40B4-BE49-F238E27FC236}">
                <a16:creationId xmlns:a16="http://schemas.microsoft.com/office/drawing/2014/main" id="{D98E4F22-1A97-428F-8565-D6ED691BF3BE}"/>
              </a:ext>
            </a:extLst>
          </p:cNvPr>
          <p:cNvSpPr/>
          <p:nvPr/>
        </p:nvSpPr>
        <p:spPr>
          <a:xfrm rot="5400000">
            <a:off x="3776541" y="2352874"/>
            <a:ext cx="1325636" cy="334696"/>
          </a:xfrm>
          <a:prstGeom prst="triangle">
            <a:avLst/>
          </a:prstGeom>
          <a:solidFill>
            <a:schemeClr val="accent4">
              <a:lumMod val="75000"/>
            </a:schemeClr>
          </a:solidFill>
          <a:ln w="12700" cap="flat" cmpd="sng" algn="ctr">
            <a:solidFill>
              <a:schemeClr val="accent4">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srgbClr val="FFFFFF"/>
              </a:solidFill>
              <a:effectLst/>
              <a:uLnTx/>
              <a:uFillTx/>
              <a:latin typeface="Arial" panose="020B0604020202020204"/>
              <a:ea typeface="+mn-ea"/>
              <a:cs typeface="Cordia New" panose="020B0304020202020204" pitchFamily="34" charset="-34"/>
            </a:endParaRPr>
          </a:p>
        </p:txBody>
      </p:sp>
      <p:sp>
        <p:nvSpPr>
          <p:cNvPr id="25" name="Isosceles Triangle 24">
            <a:extLst>
              <a:ext uri="{FF2B5EF4-FFF2-40B4-BE49-F238E27FC236}">
                <a16:creationId xmlns:a16="http://schemas.microsoft.com/office/drawing/2014/main" id="{18C515C6-5DB0-4B12-B40E-A08CD67C9777}"/>
              </a:ext>
            </a:extLst>
          </p:cNvPr>
          <p:cNvSpPr/>
          <p:nvPr/>
        </p:nvSpPr>
        <p:spPr>
          <a:xfrm rot="5400000">
            <a:off x="3807155" y="4100739"/>
            <a:ext cx="1264408" cy="334697"/>
          </a:xfrm>
          <a:prstGeom prst="triangle">
            <a:avLst/>
          </a:prstGeom>
          <a:solidFill>
            <a:schemeClr val="accent4">
              <a:lumMod val="75000"/>
            </a:schemeClr>
          </a:solidFill>
          <a:ln w="12700" cap="flat" cmpd="sng" algn="ctr">
            <a:solidFill>
              <a:schemeClr val="accent4">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srgbClr val="FFFFFF"/>
              </a:solidFill>
              <a:effectLst/>
              <a:uLnTx/>
              <a:uFillTx/>
              <a:latin typeface="Arial" panose="020B0604020202020204"/>
              <a:ea typeface="+mn-ea"/>
              <a:cs typeface="Cordia New" panose="020B0304020202020204" pitchFamily="34" charset="-34"/>
            </a:endParaRPr>
          </a:p>
        </p:txBody>
      </p:sp>
      <p:sp>
        <p:nvSpPr>
          <p:cNvPr id="26" name="Isosceles Triangle 25">
            <a:extLst>
              <a:ext uri="{FF2B5EF4-FFF2-40B4-BE49-F238E27FC236}">
                <a16:creationId xmlns:a16="http://schemas.microsoft.com/office/drawing/2014/main" id="{32F810E5-DC60-400B-85F7-E694303EBF37}"/>
              </a:ext>
            </a:extLst>
          </p:cNvPr>
          <p:cNvSpPr/>
          <p:nvPr/>
        </p:nvSpPr>
        <p:spPr>
          <a:xfrm rot="5400000">
            <a:off x="3915898" y="5495169"/>
            <a:ext cx="1046919" cy="334699"/>
          </a:xfrm>
          <a:prstGeom prst="triangle">
            <a:avLst/>
          </a:prstGeom>
          <a:solidFill>
            <a:schemeClr val="accent4">
              <a:lumMod val="75000"/>
            </a:schemeClr>
          </a:solidFill>
          <a:ln w="12700" cap="flat" cmpd="sng" algn="ctr">
            <a:solidFill>
              <a:schemeClr val="accent4">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srgbClr val="FFFFFF"/>
              </a:solidFill>
              <a:effectLst/>
              <a:uLnTx/>
              <a:uFillTx/>
              <a:latin typeface="Arial" panose="020B0604020202020204"/>
              <a:ea typeface="+mn-ea"/>
              <a:cs typeface="Cordia New" panose="020B0304020202020204" pitchFamily="34" charset="-34"/>
            </a:endParaRPr>
          </a:p>
        </p:txBody>
      </p:sp>
      <p:pic>
        <p:nvPicPr>
          <p:cNvPr id="29" name="Graphic 28">
            <a:extLst>
              <a:ext uri="{FF2B5EF4-FFF2-40B4-BE49-F238E27FC236}">
                <a16:creationId xmlns:a16="http://schemas.microsoft.com/office/drawing/2014/main" id="{FA1B062B-6FFD-4267-9CCC-4F5A9816D5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725" y="2104656"/>
            <a:ext cx="844242" cy="844242"/>
          </a:xfrm>
          <a:prstGeom prst="rect">
            <a:avLst/>
          </a:prstGeom>
        </p:spPr>
      </p:pic>
      <p:pic>
        <p:nvPicPr>
          <p:cNvPr id="33" name="Graphic 32">
            <a:extLst>
              <a:ext uri="{FF2B5EF4-FFF2-40B4-BE49-F238E27FC236}">
                <a16:creationId xmlns:a16="http://schemas.microsoft.com/office/drawing/2014/main" id="{C1B9BF34-7F8D-4563-B6D5-ECBB8F200E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725" y="3856916"/>
            <a:ext cx="853701" cy="853701"/>
          </a:xfrm>
          <a:prstGeom prst="rect">
            <a:avLst/>
          </a:prstGeom>
        </p:spPr>
      </p:pic>
      <p:pic>
        <p:nvPicPr>
          <p:cNvPr id="35" name="Graphic 34">
            <a:extLst>
              <a:ext uri="{FF2B5EF4-FFF2-40B4-BE49-F238E27FC236}">
                <a16:creationId xmlns:a16="http://schemas.microsoft.com/office/drawing/2014/main" id="{0100BAFA-E037-44A0-A2AE-6398153804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725" y="5333568"/>
            <a:ext cx="681910" cy="681910"/>
          </a:xfrm>
          <a:prstGeom prst="rect">
            <a:avLst/>
          </a:prstGeom>
        </p:spPr>
      </p:pic>
    </p:spTree>
    <p:extLst>
      <p:ext uri="{BB962C8B-B14F-4D97-AF65-F5344CB8AC3E}">
        <p14:creationId xmlns:p14="http://schemas.microsoft.com/office/powerpoint/2010/main" val="34719046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F8A0-2D57-449E-892A-6434AE2037DF}"/>
              </a:ext>
            </a:extLst>
          </p:cNvPr>
          <p:cNvSpPr>
            <a:spLocks noGrp="1"/>
          </p:cNvSpPr>
          <p:nvPr>
            <p:ph type="title"/>
          </p:nvPr>
        </p:nvSpPr>
        <p:spPr/>
        <p:txBody>
          <a:bodyPr>
            <a:normAutofit/>
          </a:bodyPr>
          <a:lstStyle/>
          <a:p>
            <a:r>
              <a:rPr lang="en-US" dirty="0"/>
              <a:t>There are some new regulation tackling the challenges according to national education plan (20 years). Old and new regulations covered both</a:t>
            </a:r>
            <a:r>
              <a:rPr lang="th-TH" dirty="0"/>
              <a:t> </a:t>
            </a:r>
            <a:r>
              <a:rPr lang="en-US" dirty="0"/>
              <a:t>formal and non-formal education. </a:t>
            </a:r>
          </a:p>
        </p:txBody>
      </p:sp>
      <p:sp>
        <p:nvSpPr>
          <p:cNvPr id="4" name="Rectangle 3">
            <a:extLst>
              <a:ext uri="{FF2B5EF4-FFF2-40B4-BE49-F238E27FC236}">
                <a16:creationId xmlns:a16="http://schemas.microsoft.com/office/drawing/2014/main" id="{EB5DEE62-3667-45CD-BEF9-6946723EAA25}"/>
              </a:ext>
            </a:extLst>
          </p:cNvPr>
          <p:cNvSpPr/>
          <p:nvPr/>
        </p:nvSpPr>
        <p:spPr>
          <a:xfrm>
            <a:off x="12972106" y="1904733"/>
            <a:ext cx="9173936"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a:ln>
                  <a:noFill/>
                </a:ln>
                <a:solidFill>
                  <a:srgbClr val="FFFFFF"/>
                </a:solidFill>
                <a:effectLst/>
                <a:uLnTx/>
                <a:uFillTx/>
                <a:latin typeface="Arial" panose="020B0604020202020204"/>
                <a:ea typeface="+mn-ea"/>
                <a:cs typeface="Cordia New" panose="020B0304020202020204" pitchFamily="34" charset="-34"/>
              </a:rPr>
              <a:t>พระราชบัญญัติการพัฒนาเด็กปฐมวัย 2562</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19EBE6EA-5EEE-4111-B7D4-77F7E1FAB532}"/>
              </a:ext>
            </a:extLst>
          </p:cNvPr>
          <p:cNvSpPr/>
          <p:nvPr/>
        </p:nvSpPr>
        <p:spPr>
          <a:xfrm>
            <a:off x="-2147208" y="686819"/>
            <a:ext cx="1567543"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816B752C-97A7-4E01-B3C6-A25BD6F68F21}"/>
              </a:ext>
            </a:extLst>
          </p:cNvPr>
          <p:cNvSpPr/>
          <p:nvPr/>
        </p:nvSpPr>
        <p:spPr>
          <a:xfrm>
            <a:off x="-2147209" y="1998547"/>
            <a:ext cx="1567543"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0FB6A0A5-7870-4F10-97BC-712642264619}"/>
              </a:ext>
            </a:extLst>
          </p:cNvPr>
          <p:cNvSpPr/>
          <p:nvPr/>
        </p:nvSpPr>
        <p:spPr>
          <a:xfrm>
            <a:off x="-2147210" y="3349394"/>
            <a:ext cx="1567543"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4703B2FF-05D4-49EC-A5BC-74EC63CF95D0}"/>
              </a:ext>
            </a:extLst>
          </p:cNvPr>
          <p:cNvSpPr/>
          <p:nvPr/>
        </p:nvSpPr>
        <p:spPr>
          <a:xfrm>
            <a:off x="-2147210" y="4698268"/>
            <a:ext cx="1567543"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2" name="Picture 11">
            <a:extLst>
              <a:ext uri="{FF2B5EF4-FFF2-40B4-BE49-F238E27FC236}">
                <a16:creationId xmlns:a16="http://schemas.microsoft.com/office/drawing/2014/main" id="{F7E2CC9D-CA66-48FC-B939-CC15F7F47F9F}"/>
              </a:ext>
            </a:extLst>
          </p:cNvPr>
          <p:cNvPicPr>
            <a:picLocks noChangeAspect="1"/>
          </p:cNvPicPr>
          <p:nvPr/>
        </p:nvPicPr>
        <p:blipFill>
          <a:blip r:embed="rId2"/>
          <a:stretch>
            <a:fillRect/>
          </a:stretch>
        </p:blipFill>
        <p:spPr>
          <a:xfrm>
            <a:off x="1106187" y="7057372"/>
            <a:ext cx="7439025" cy="1009650"/>
          </a:xfrm>
          <a:prstGeom prst="rect">
            <a:avLst/>
          </a:prstGeom>
        </p:spPr>
      </p:pic>
      <p:pic>
        <p:nvPicPr>
          <p:cNvPr id="17" name="Picture 16">
            <a:extLst>
              <a:ext uri="{FF2B5EF4-FFF2-40B4-BE49-F238E27FC236}">
                <a16:creationId xmlns:a16="http://schemas.microsoft.com/office/drawing/2014/main" id="{A3C06DB4-546F-4874-BB6D-C1D4356B7B6E}"/>
              </a:ext>
            </a:extLst>
          </p:cNvPr>
          <p:cNvPicPr>
            <a:picLocks noChangeAspect="1"/>
          </p:cNvPicPr>
          <p:nvPr/>
        </p:nvPicPr>
        <p:blipFill>
          <a:blip r:embed="rId3"/>
          <a:stretch>
            <a:fillRect/>
          </a:stretch>
        </p:blipFill>
        <p:spPr>
          <a:xfrm>
            <a:off x="13369377" y="2851363"/>
            <a:ext cx="7148233" cy="3206542"/>
          </a:xfrm>
          <a:prstGeom prst="rect">
            <a:avLst/>
          </a:prstGeom>
        </p:spPr>
      </p:pic>
      <p:pic>
        <p:nvPicPr>
          <p:cNvPr id="19" name="Picture 18">
            <a:extLst>
              <a:ext uri="{FF2B5EF4-FFF2-40B4-BE49-F238E27FC236}">
                <a16:creationId xmlns:a16="http://schemas.microsoft.com/office/drawing/2014/main" id="{EAD567C9-0150-464B-8511-70331F49BB76}"/>
              </a:ext>
            </a:extLst>
          </p:cNvPr>
          <p:cNvPicPr>
            <a:picLocks noChangeAspect="1"/>
          </p:cNvPicPr>
          <p:nvPr/>
        </p:nvPicPr>
        <p:blipFill>
          <a:blip r:embed="rId4"/>
          <a:stretch>
            <a:fillRect/>
          </a:stretch>
        </p:blipFill>
        <p:spPr>
          <a:xfrm>
            <a:off x="12234784" y="1074068"/>
            <a:ext cx="5900639" cy="3806439"/>
          </a:xfrm>
          <a:prstGeom prst="rect">
            <a:avLst/>
          </a:prstGeom>
        </p:spPr>
      </p:pic>
      <p:pic>
        <p:nvPicPr>
          <p:cNvPr id="22" name="Picture 21">
            <a:extLst>
              <a:ext uri="{FF2B5EF4-FFF2-40B4-BE49-F238E27FC236}">
                <a16:creationId xmlns:a16="http://schemas.microsoft.com/office/drawing/2014/main" id="{97C95137-C79A-4329-9159-4710ECE65773}"/>
              </a:ext>
            </a:extLst>
          </p:cNvPr>
          <p:cNvPicPr>
            <a:picLocks noChangeAspect="1"/>
          </p:cNvPicPr>
          <p:nvPr/>
        </p:nvPicPr>
        <p:blipFill>
          <a:blip r:embed="rId5"/>
          <a:stretch>
            <a:fillRect/>
          </a:stretch>
        </p:blipFill>
        <p:spPr>
          <a:xfrm>
            <a:off x="13170565" y="5783932"/>
            <a:ext cx="4029075" cy="1647825"/>
          </a:xfrm>
          <a:prstGeom prst="rect">
            <a:avLst/>
          </a:prstGeom>
        </p:spPr>
      </p:pic>
      <p:pic>
        <p:nvPicPr>
          <p:cNvPr id="27" name="Picture 26">
            <a:extLst>
              <a:ext uri="{FF2B5EF4-FFF2-40B4-BE49-F238E27FC236}">
                <a16:creationId xmlns:a16="http://schemas.microsoft.com/office/drawing/2014/main" id="{D1029046-185B-4E86-AED3-431F2DA884E0}"/>
              </a:ext>
            </a:extLst>
          </p:cNvPr>
          <p:cNvPicPr>
            <a:picLocks noChangeAspect="1"/>
          </p:cNvPicPr>
          <p:nvPr/>
        </p:nvPicPr>
        <p:blipFill>
          <a:blip r:embed="rId6"/>
          <a:stretch>
            <a:fillRect/>
          </a:stretch>
        </p:blipFill>
        <p:spPr>
          <a:xfrm>
            <a:off x="12430546" y="4454634"/>
            <a:ext cx="5285615" cy="3450193"/>
          </a:xfrm>
          <a:prstGeom prst="rect">
            <a:avLst/>
          </a:prstGeom>
        </p:spPr>
      </p:pic>
      <p:sp>
        <p:nvSpPr>
          <p:cNvPr id="50" name="Arrow: Pentagon 49">
            <a:extLst>
              <a:ext uri="{FF2B5EF4-FFF2-40B4-BE49-F238E27FC236}">
                <a16:creationId xmlns:a16="http://schemas.microsoft.com/office/drawing/2014/main" id="{6549D91D-2B47-4BD2-AF6E-F0176605BEF4}"/>
              </a:ext>
            </a:extLst>
          </p:cNvPr>
          <p:cNvSpPr/>
          <p:nvPr/>
        </p:nvSpPr>
        <p:spPr>
          <a:xfrm>
            <a:off x="437338" y="1591501"/>
            <a:ext cx="2414856" cy="1837499"/>
          </a:xfrm>
          <a:prstGeom prst="homePlate">
            <a:avLst>
              <a:gd name="adj" fmla="val 23231"/>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5" name="TextBox 54">
            <a:extLst>
              <a:ext uri="{FF2B5EF4-FFF2-40B4-BE49-F238E27FC236}">
                <a16:creationId xmlns:a16="http://schemas.microsoft.com/office/drawing/2014/main" id="{F7977413-F492-4CD8-9E97-45A3798A6AEF}"/>
              </a:ext>
            </a:extLst>
          </p:cNvPr>
          <p:cNvSpPr txBox="1"/>
          <p:nvPr/>
        </p:nvSpPr>
        <p:spPr>
          <a:xfrm>
            <a:off x="527574" y="1998547"/>
            <a:ext cx="1878430" cy="1077218"/>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a:ea typeface="+mn-ea"/>
                <a:cs typeface="+mn-cs"/>
              </a:rPr>
              <a:t>Basic Education of Formal and Non-Formal Education</a:t>
            </a:r>
          </a:p>
        </p:txBody>
      </p:sp>
      <p:sp>
        <p:nvSpPr>
          <p:cNvPr id="56" name="Arrow: Pentagon 55">
            <a:extLst>
              <a:ext uri="{FF2B5EF4-FFF2-40B4-BE49-F238E27FC236}">
                <a16:creationId xmlns:a16="http://schemas.microsoft.com/office/drawing/2014/main" id="{1238660D-E2B6-4EBD-88A7-CD671F631E1B}"/>
              </a:ext>
            </a:extLst>
          </p:cNvPr>
          <p:cNvSpPr/>
          <p:nvPr/>
        </p:nvSpPr>
        <p:spPr>
          <a:xfrm>
            <a:off x="437336" y="3641812"/>
            <a:ext cx="2388153" cy="1009650"/>
          </a:xfrm>
          <a:prstGeom prst="homePlate">
            <a:avLst>
              <a:gd name="adj" fmla="val 39259"/>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7" name="TextBox 56">
            <a:extLst>
              <a:ext uri="{FF2B5EF4-FFF2-40B4-BE49-F238E27FC236}">
                <a16:creationId xmlns:a16="http://schemas.microsoft.com/office/drawing/2014/main" id="{0352ED6D-D234-43BA-B230-4D012180073E}"/>
              </a:ext>
            </a:extLst>
          </p:cNvPr>
          <p:cNvSpPr txBox="1"/>
          <p:nvPr/>
        </p:nvSpPr>
        <p:spPr>
          <a:xfrm>
            <a:off x="492812" y="3977360"/>
            <a:ext cx="1878430" cy="338554"/>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a:ea typeface="+mn-ea"/>
                <a:cs typeface="+mn-cs"/>
              </a:rPr>
              <a:t>Funding</a:t>
            </a:r>
          </a:p>
        </p:txBody>
      </p:sp>
      <p:sp>
        <p:nvSpPr>
          <p:cNvPr id="58" name="Arrow: Pentagon 57">
            <a:extLst>
              <a:ext uri="{FF2B5EF4-FFF2-40B4-BE49-F238E27FC236}">
                <a16:creationId xmlns:a16="http://schemas.microsoft.com/office/drawing/2014/main" id="{6A2D84D3-36D2-463C-8FDA-A4AA3C0D51A7}"/>
              </a:ext>
            </a:extLst>
          </p:cNvPr>
          <p:cNvSpPr/>
          <p:nvPr/>
        </p:nvSpPr>
        <p:spPr>
          <a:xfrm>
            <a:off x="437337" y="4864275"/>
            <a:ext cx="2388152" cy="1009650"/>
          </a:xfrm>
          <a:prstGeom prst="homePlate">
            <a:avLst>
              <a:gd name="adj" fmla="val 38068"/>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9" name="TextBox 58">
            <a:extLst>
              <a:ext uri="{FF2B5EF4-FFF2-40B4-BE49-F238E27FC236}">
                <a16:creationId xmlns:a16="http://schemas.microsoft.com/office/drawing/2014/main" id="{572BC2D4-AB8E-4F66-A15A-E29BC57B39E6}"/>
              </a:ext>
            </a:extLst>
          </p:cNvPr>
          <p:cNvSpPr txBox="1"/>
          <p:nvPr/>
        </p:nvSpPr>
        <p:spPr>
          <a:xfrm>
            <a:off x="492812" y="5199823"/>
            <a:ext cx="1878430" cy="338554"/>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a:ea typeface="+mn-ea"/>
                <a:cs typeface="+mn-cs"/>
              </a:rPr>
              <a:t>Assessment</a:t>
            </a:r>
          </a:p>
        </p:txBody>
      </p:sp>
      <p:sp>
        <p:nvSpPr>
          <p:cNvPr id="60" name="TextBox 59">
            <a:extLst>
              <a:ext uri="{FF2B5EF4-FFF2-40B4-BE49-F238E27FC236}">
                <a16:creationId xmlns:a16="http://schemas.microsoft.com/office/drawing/2014/main" id="{16B465AE-E59E-4878-B42C-C506DEF6E679}"/>
              </a:ext>
            </a:extLst>
          </p:cNvPr>
          <p:cNvSpPr txBox="1"/>
          <p:nvPr/>
        </p:nvSpPr>
        <p:spPr>
          <a:xfrm>
            <a:off x="3202879" y="1999852"/>
            <a:ext cx="3255839" cy="3416320"/>
          </a:xfrm>
          <a:prstGeom prst="rect">
            <a:avLst/>
          </a:prstGeom>
          <a:noFill/>
          <a:ln w="12700">
            <a:solidFill>
              <a:schemeClr val="tx2">
                <a:lumMod val="75000"/>
              </a:schemeClr>
            </a:solidFill>
            <a:prstDash val="sysDash"/>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rPr>
              <a:t>National Education Act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rPr>
              <a:t>of B.E. 2542 (1999)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rPr>
              <a:t>As Amended by National Education Act, B.E. 2545 (2002)</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43228D6F-F11C-4451-A89E-21C22313D1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8170" y="2718261"/>
            <a:ext cx="709863" cy="709863"/>
          </a:xfrm>
          <a:prstGeom prst="rect">
            <a:avLst/>
          </a:prstGeom>
        </p:spPr>
      </p:pic>
      <p:sp>
        <p:nvSpPr>
          <p:cNvPr id="83" name="Rectangle 82">
            <a:extLst>
              <a:ext uri="{FF2B5EF4-FFF2-40B4-BE49-F238E27FC236}">
                <a16:creationId xmlns:a16="http://schemas.microsoft.com/office/drawing/2014/main" id="{038F7D28-F50D-4E4E-822A-500623203152}"/>
              </a:ext>
            </a:extLst>
          </p:cNvPr>
          <p:cNvSpPr/>
          <p:nvPr/>
        </p:nvSpPr>
        <p:spPr>
          <a:xfrm>
            <a:off x="6836111" y="5039012"/>
            <a:ext cx="4904834" cy="132368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National Education Standards 2018 in place of the original version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year 2004 has a midpoint to provide educational establishments with a foundation for</a:t>
            </a:r>
            <a:r>
              <a:rPr kumimoji="0" lang="th-TH"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developing learners to the outcomes that refer to the purpose of the study.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Rules of the Ministry of Education Quality Assurance</a:t>
            </a:r>
          </a:p>
        </p:txBody>
      </p:sp>
      <p:sp>
        <p:nvSpPr>
          <p:cNvPr id="84" name="TextBox 83">
            <a:extLst>
              <a:ext uri="{FF2B5EF4-FFF2-40B4-BE49-F238E27FC236}">
                <a16:creationId xmlns:a16="http://schemas.microsoft.com/office/drawing/2014/main" id="{5721C3FE-96A6-4CE2-B31F-71FAAE401287}"/>
              </a:ext>
            </a:extLst>
          </p:cNvPr>
          <p:cNvSpPr txBox="1"/>
          <p:nvPr/>
        </p:nvSpPr>
        <p:spPr>
          <a:xfrm>
            <a:off x="6836111" y="1378974"/>
            <a:ext cx="4894177" cy="3539430"/>
          </a:xfrm>
          <a:prstGeom prst="rect">
            <a:avLst/>
          </a:prstGeom>
          <a:noFill/>
          <a:ln w="12700">
            <a:solidFill>
              <a:schemeClr val="bg1">
                <a:lumMod val="65000"/>
              </a:schemeClr>
            </a:solidFill>
            <a:prstDash val="sysDash"/>
          </a:ln>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Childhood Development Act 2019</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Education Provision for Persons with Disabilities ACT (2013)</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The Non-Formal Education Promotion Act (2013)</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Regulation on Tuitions fees and other fess of Private School, B.E. 2549 (2006)</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The Vocational Education ACT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Equitable Education Fund ACT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p:txBody>
      </p:sp>
      <p:pic>
        <p:nvPicPr>
          <p:cNvPr id="86" name="Graphic 85">
            <a:extLst>
              <a:ext uri="{FF2B5EF4-FFF2-40B4-BE49-F238E27FC236}">
                <a16:creationId xmlns:a16="http://schemas.microsoft.com/office/drawing/2014/main" id="{D0209BA8-4D5F-44A2-A5D1-3E9D1C0EE9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44848" y="4146637"/>
            <a:ext cx="693932" cy="693932"/>
          </a:xfrm>
          <a:prstGeom prst="rect">
            <a:avLst/>
          </a:prstGeom>
        </p:spPr>
      </p:pic>
    </p:spTree>
    <p:extLst>
      <p:ext uri="{BB962C8B-B14F-4D97-AF65-F5344CB8AC3E}">
        <p14:creationId xmlns:p14="http://schemas.microsoft.com/office/powerpoint/2010/main" val="3892365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BEA8381A-E08E-4452-A063-B97E3724EB7A}"/>
              </a:ext>
            </a:extLst>
          </p:cNvPr>
          <p:cNvPicPr>
            <a:picLocks noChangeAspect="1"/>
          </p:cNvPicPr>
          <p:nvPr/>
        </p:nvPicPr>
        <p:blipFill rotWithShape="1">
          <a:blip r:embed="rId2">
            <a:extLst>
              <a:ext uri="{28A0092B-C50C-407E-A947-70E740481C1C}">
                <a14:useLocalDpi xmlns:a14="http://schemas.microsoft.com/office/drawing/2010/main" val="0"/>
              </a:ext>
            </a:extLst>
          </a:blip>
          <a:srcRect t="4282" b="8172"/>
          <a:stretch/>
        </p:blipFill>
        <p:spPr>
          <a:xfrm flipH="1">
            <a:off x="0" y="6150"/>
            <a:ext cx="12192000" cy="6867913"/>
          </a:xfrm>
          <a:prstGeom prst="rect">
            <a:avLst/>
          </a:prstGeom>
        </p:spPr>
      </p:pic>
      <p:sp>
        <p:nvSpPr>
          <p:cNvPr id="7" name="Rectangle: Rounded Corners 6">
            <a:extLst>
              <a:ext uri="{FF2B5EF4-FFF2-40B4-BE49-F238E27FC236}">
                <a16:creationId xmlns:a16="http://schemas.microsoft.com/office/drawing/2014/main" id="{7CEBF598-0646-450D-8850-37433E02362A}"/>
              </a:ext>
            </a:extLst>
          </p:cNvPr>
          <p:cNvSpPr/>
          <p:nvPr/>
        </p:nvSpPr>
        <p:spPr>
          <a:xfrm>
            <a:off x="6106651" y="293611"/>
            <a:ext cx="5636534" cy="6270778"/>
          </a:xfrm>
          <a:prstGeom prst="roundRect">
            <a:avLst>
              <a:gd name="adj" fmla="val 1286"/>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730C4D8-F0F3-487A-A424-2FF482B06741}"/>
              </a:ext>
            </a:extLst>
          </p:cNvPr>
          <p:cNvGrpSpPr/>
          <p:nvPr/>
        </p:nvGrpSpPr>
        <p:grpSpPr>
          <a:xfrm>
            <a:off x="6186718" y="1412100"/>
            <a:ext cx="5386488" cy="584775"/>
            <a:chOff x="6135618" y="1522068"/>
            <a:chExt cx="5386488" cy="584775"/>
          </a:xfrm>
        </p:grpSpPr>
        <p:sp>
          <p:nvSpPr>
            <p:cNvPr id="10" name="TextBox 9">
              <a:extLst>
                <a:ext uri="{FF2B5EF4-FFF2-40B4-BE49-F238E27FC236}">
                  <a16:creationId xmlns:a16="http://schemas.microsoft.com/office/drawing/2014/main" id="{85657BE0-7769-4790-B5D4-25726D0E505E}"/>
                </a:ext>
              </a:extLst>
            </p:cNvPr>
            <p:cNvSpPr txBox="1"/>
            <p:nvPr/>
          </p:nvSpPr>
          <p:spPr>
            <a:xfrm>
              <a:off x="6860266" y="1678152"/>
              <a:ext cx="4661840" cy="369332"/>
            </a:xfrm>
            <a:prstGeom prst="rect">
              <a:avLst/>
            </a:prstGeom>
            <a:noFill/>
          </p:spPr>
          <p:txBody>
            <a:bodyPr wrap="square" lIns="108000" rIns="108000" rtlCol="0">
              <a:spAutoFit/>
            </a:bodyPr>
            <a:lstStyle/>
            <a:p>
              <a:r>
                <a:rPr lang="en-US" altLang="ko-KR" sz="1800" b="1" dirty="0">
                  <a:solidFill>
                    <a:schemeClr val="bg1"/>
                  </a:solidFill>
                  <a:cs typeface="Arial" pitchFamily="34" charset="0"/>
                </a:rPr>
                <a:t>Technical Proposal</a:t>
              </a:r>
            </a:p>
          </p:txBody>
        </p:sp>
        <p:sp>
          <p:nvSpPr>
            <p:cNvPr id="11" name="TextBox 10">
              <a:extLst>
                <a:ext uri="{FF2B5EF4-FFF2-40B4-BE49-F238E27FC236}">
                  <a16:creationId xmlns:a16="http://schemas.microsoft.com/office/drawing/2014/main" id="{06A66332-AE5E-4DBF-AF86-375C67A67C46}"/>
                </a:ext>
              </a:extLst>
            </p:cNvPr>
            <p:cNvSpPr txBox="1"/>
            <p:nvPr/>
          </p:nvSpPr>
          <p:spPr>
            <a:xfrm>
              <a:off x="6135618" y="1522068"/>
              <a:ext cx="981106"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1F4C94E7-4CB0-4B7C-A606-B9637D14204E}"/>
              </a:ext>
            </a:extLst>
          </p:cNvPr>
          <p:cNvSpPr txBox="1"/>
          <p:nvPr/>
        </p:nvSpPr>
        <p:spPr>
          <a:xfrm>
            <a:off x="6420242" y="560468"/>
            <a:ext cx="4989896" cy="584775"/>
          </a:xfrm>
          <a:prstGeom prst="rect">
            <a:avLst/>
          </a:prstGeom>
          <a:noFill/>
        </p:spPr>
        <p:txBody>
          <a:bodyPr wrap="square" rtlCol="0" anchor="ctr">
            <a:spAutoFit/>
          </a:bodyPr>
          <a:lstStyle/>
          <a:p>
            <a:r>
              <a:rPr lang="en-US" sz="3200" b="1" dirty="0">
                <a:solidFill>
                  <a:schemeClr val="bg1"/>
                </a:solidFill>
              </a:rPr>
              <a:t>Agenda</a:t>
            </a:r>
            <a:endParaRPr lang="ko-KR" altLang="en-US" sz="3200" b="1" dirty="0">
              <a:solidFill>
                <a:schemeClr val="bg1"/>
              </a:solidFill>
              <a:latin typeface="+mj-lt"/>
              <a:cs typeface="Arial" pitchFamily="34" charset="0"/>
            </a:endParaRPr>
          </a:p>
        </p:txBody>
      </p:sp>
      <p:sp>
        <p:nvSpPr>
          <p:cNvPr id="29" name="Rectangle 28">
            <a:extLst>
              <a:ext uri="{FF2B5EF4-FFF2-40B4-BE49-F238E27FC236}">
                <a16:creationId xmlns:a16="http://schemas.microsoft.com/office/drawing/2014/main" id="{E332273D-BBEF-4A55-8796-6AF05B4462F6}"/>
              </a:ext>
            </a:extLst>
          </p:cNvPr>
          <p:cNvSpPr/>
          <p:nvPr/>
        </p:nvSpPr>
        <p:spPr>
          <a:xfrm>
            <a:off x="6516328" y="2254543"/>
            <a:ext cx="5150641" cy="338554"/>
          </a:xfrm>
          <a:prstGeom prst="rect">
            <a:avLst/>
          </a:prstGeom>
        </p:spPr>
        <p:txBody>
          <a:bodyPr wrap="none" anchor="ctr">
            <a:spAutoFit/>
          </a:bodyPr>
          <a:lstStyle/>
          <a:p>
            <a:pPr marL="742950" lvl="1" indent="-285750">
              <a:buFont typeface="Wingdings" panose="05000000000000000000" pitchFamily="2" charset="2"/>
              <a:buChar char="§"/>
            </a:pPr>
            <a:r>
              <a:rPr lang="en-US" sz="1600" dirty="0">
                <a:solidFill>
                  <a:schemeClr val="bg1"/>
                </a:solidFill>
              </a:rPr>
              <a:t>Our Solutions and Methodological Approaches</a:t>
            </a:r>
          </a:p>
        </p:txBody>
      </p:sp>
      <p:sp>
        <p:nvSpPr>
          <p:cNvPr id="30" name="Rectangle 29">
            <a:extLst>
              <a:ext uri="{FF2B5EF4-FFF2-40B4-BE49-F238E27FC236}">
                <a16:creationId xmlns:a16="http://schemas.microsoft.com/office/drawing/2014/main" id="{CE6126A4-0B61-4EF1-A952-DFF48593518C}"/>
              </a:ext>
            </a:extLst>
          </p:cNvPr>
          <p:cNvSpPr/>
          <p:nvPr/>
        </p:nvSpPr>
        <p:spPr>
          <a:xfrm>
            <a:off x="6516327" y="2570738"/>
            <a:ext cx="3675045" cy="338554"/>
          </a:xfrm>
          <a:prstGeom prst="rect">
            <a:avLst/>
          </a:prstGeom>
        </p:spPr>
        <p:txBody>
          <a:bodyPr wrap="none" anchor="ctr">
            <a:spAutoFit/>
          </a:bodyPr>
          <a:lstStyle/>
          <a:p>
            <a:pPr marL="742950" lvl="1" indent="-285750">
              <a:buFont typeface="Wingdings" panose="05000000000000000000" pitchFamily="2" charset="2"/>
              <a:buChar char="§"/>
            </a:pPr>
            <a:r>
              <a:rPr lang="en-US" sz="1600" dirty="0">
                <a:solidFill>
                  <a:schemeClr val="bg1"/>
                </a:solidFill>
              </a:rPr>
              <a:t>Consulting Team and Timeline</a:t>
            </a:r>
          </a:p>
        </p:txBody>
      </p:sp>
      <p:sp>
        <p:nvSpPr>
          <p:cNvPr id="31" name="Rectangle 30">
            <a:extLst>
              <a:ext uri="{FF2B5EF4-FFF2-40B4-BE49-F238E27FC236}">
                <a16:creationId xmlns:a16="http://schemas.microsoft.com/office/drawing/2014/main" id="{A639DBB1-0BC7-4CB7-9217-1E0ABE54DE8A}"/>
              </a:ext>
            </a:extLst>
          </p:cNvPr>
          <p:cNvSpPr/>
          <p:nvPr/>
        </p:nvSpPr>
        <p:spPr>
          <a:xfrm>
            <a:off x="6516326" y="1947110"/>
            <a:ext cx="5139548" cy="338554"/>
          </a:xfrm>
          <a:prstGeom prst="rect">
            <a:avLst/>
          </a:prstGeom>
        </p:spPr>
        <p:txBody>
          <a:bodyPr wrap="none" anchor="ctr">
            <a:spAutoFit/>
          </a:bodyPr>
          <a:lstStyle/>
          <a:p>
            <a:pPr marL="742950" lvl="1" indent="-285750">
              <a:buFont typeface="Wingdings" panose="05000000000000000000" pitchFamily="2" charset="2"/>
              <a:buChar char="§"/>
            </a:pPr>
            <a:r>
              <a:rPr lang="en-US" sz="1600" b="1" dirty="0">
                <a:solidFill>
                  <a:schemeClr val="bg1"/>
                </a:solidFill>
              </a:rPr>
              <a:t>Project Understanding and Key Challenges</a:t>
            </a:r>
          </a:p>
        </p:txBody>
      </p:sp>
      <p:sp>
        <p:nvSpPr>
          <p:cNvPr id="32" name="Rectangle 31">
            <a:extLst>
              <a:ext uri="{FF2B5EF4-FFF2-40B4-BE49-F238E27FC236}">
                <a16:creationId xmlns:a16="http://schemas.microsoft.com/office/drawing/2014/main" id="{170ED41C-0550-4683-B49E-D16B56C4DFC6}"/>
              </a:ext>
            </a:extLst>
          </p:cNvPr>
          <p:cNvSpPr/>
          <p:nvPr/>
        </p:nvSpPr>
        <p:spPr>
          <a:xfrm>
            <a:off x="6516328" y="2886933"/>
            <a:ext cx="2449710" cy="338554"/>
          </a:xfrm>
          <a:prstGeom prst="rect">
            <a:avLst/>
          </a:prstGeom>
        </p:spPr>
        <p:txBody>
          <a:bodyPr wrap="none" anchor="ctr">
            <a:spAutoFit/>
          </a:bodyPr>
          <a:lstStyle/>
          <a:p>
            <a:pPr marL="742950" lvl="1" indent="-285750">
              <a:buFont typeface="Wingdings" panose="05000000000000000000" pitchFamily="2" charset="2"/>
              <a:buChar char="§"/>
            </a:pPr>
            <a:r>
              <a:rPr lang="en-US" sz="1600" dirty="0">
                <a:solidFill>
                  <a:schemeClr val="bg1"/>
                </a:solidFill>
              </a:rPr>
              <a:t>Company Profile</a:t>
            </a:r>
          </a:p>
        </p:txBody>
      </p:sp>
      <p:sp>
        <p:nvSpPr>
          <p:cNvPr id="33" name="Rectangle 32">
            <a:extLst>
              <a:ext uri="{FF2B5EF4-FFF2-40B4-BE49-F238E27FC236}">
                <a16:creationId xmlns:a16="http://schemas.microsoft.com/office/drawing/2014/main" id="{24A42E74-3E62-49D2-BDDE-EF84B63F25D7}"/>
              </a:ext>
            </a:extLst>
          </p:cNvPr>
          <p:cNvSpPr/>
          <p:nvPr/>
        </p:nvSpPr>
        <p:spPr>
          <a:xfrm>
            <a:off x="6516328" y="3203130"/>
            <a:ext cx="3544560" cy="338554"/>
          </a:xfrm>
          <a:prstGeom prst="rect">
            <a:avLst/>
          </a:prstGeom>
        </p:spPr>
        <p:txBody>
          <a:bodyPr wrap="none" anchor="ctr">
            <a:spAutoFit/>
          </a:bodyPr>
          <a:lstStyle/>
          <a:p>
            <a:pPr marL="742950" lvl="1" indent="-285750">
              <a:buFont typeface="Wingdings" panose="05000000000000000000" pitchFamily="2" charset="2"/>
              <a:buChar char="§"/>
            </a:pPr>
            <a:r>
              <a:rPr lang="en-US" sz="1600" dirty="0">
                <a:solidFill>
                  <a:schemeClr val="bg1"/>
                </a:solidFill>
              </a:rPr>
              <a:t>Relevant Project References</a:t>
            </a:r>
          </a:p>
        </p:txBody>
      </p:sp>
      <p:sp>
        <p:nvSpPr>
          <p:cNvPr id="34" name="TextBox 33">
            <a:extLst>
              <a:ext uri="{FF2B5EF4-FFF2-40B4-BE49-F238E27FC236}">
                <a16:creationId xmlns:a16="http://schemas.microsoft.com/office/drawing/2014/main" id="{A010C38A-1558-489C-AEA7-BF41FF9A1CC3}"/>
              </a:ext>
            </a:extLst>
          </p:cNvPr>
          <p:cNvSpPr txBox="1"/>
          <p:nvPr/>
        </p:nvSpPr>
        <p:spPr>
          <a:xfrm>
            <a:off x="6943428" y="3773141"/>
            <a:ext cx="4661840" cy="369332"/>
          </a:xfrm>
          <a:prstGeom prst="rect">
            <a:avLst/>
          </a:prstGeom>
          <a:noFill/>
        </p:spPr>
        <p:txBody>
          <a:bodyPr wrap="square" lIns="108000" rIns="108000" rtlCol="0">
            <a:spAutoFit/>
          </a:bodyPr>
          <a:lstStyle/>
          <a:p>
            <a:r>
              <a:rPr lang="en-US" altLang="ko-KR" sz="1800" b="1" dirty="0">
                <a:solidFill>
                  <a:schemeClr val="bg1"/>
                </a:solidFill>
                <a:cs typeface="Arial" pitchFamily="34" charset="0"/>
              </a:rPr>
              <a:t>Financial Proposal</a:t>
            </a:r>
          </a:p>
        </p:txBody>
      </p:sp>
      <p:sp>
        <p:nvSpPr>
          <p:cNvPr id="35" name="TextBox 34">
            <a:extLst>
              <a:ext uri="{FF2B5EF4-FFF2-40B4-BE49-F238E27FC236}">
                <a16:creationId xmlns:a16="http://schemas.microsoft.com/office/drawing/2014/main" id="{8E06B6BE-7096-4533-B1DE-A450F0471CD8}"/>
              </a:ext>
            </a:extLst>
          </p:cNvPr>
          <p:cNvSpPr txBox="1"/>
          <p:nvPr/>
        </p:nvSpPr>
        <p:spPr>
          <a:xfrm>
            <a:off x="6218780" y="3617057"/>
            <a:ext cx="981106"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spTree>
    <p:extLst>
      <p:ext uri="{BB962C8B-B14F-4D97-AF65-F5344CB8AC3E}">
        <p14:creationId xmlns:p14="http://schemas.microsoft.com/office/powerpoint/2010/main" val="8440182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400D5C-6C8D-4E48-AF3D-41894AD05818}"/>
              </a:ext>
            </a:extLst>
          </p:cNvPr>
          <p:cNvSpPr>
            <a:spLocks noGrp="1"/>
          </p:cNvSpPr>
          <p:nvPr>
            <p:ph type="title"/>
          </p:nvPr>
        </p:nvSpPr>
        <p:spPr/>
        <p:txBody>
          <a:bodyPr/>
          <a:lstStyle/>
          <a:p>
            <a:r>
              <a:rPr lang="en-US"/>
              <a:t>Education act B.E. 2545 did mention regarding technology development and technology subsidies to promote and support for technologies R&amp;D development. </a:t>
            </a:r>
            <a:endParaRPr lang="en-US" dirty="0"/>
          </a:p>
        </p:txBody>
      </p:sp>
      <p:sp>
        <p:nvSpPr>
          <p:cNvPr id="23" name="Rectangle 22">
            <a:extLst>
              <a:ext uri="{FF2B5EF4-FFF2-40B4-BE49-F238E27FC236}">
                <a16:creationId xmlns:a16="http://schemas.microsoft.com/office/drawing/2014/main" id="{9144218A-5A9D-4DF1-8E8F-D2770F640381}"/>
              </a:ext>
            </a:extLst>
          </p:cNvPr>
          <p:cNvSpPr/>
          <p:nvPr/>
        </p:nvSpPr>
        <p:spPr>
          <a:xfrm>
            <a:off x="1853974" y="7670098"/>
            <a:ext cx="10541452" cy="644011"/>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C56669A8-5905-4AE7-BB60-2E1EA5708FAC}"/>
              </a:ext>
            </a:extLst>
          </p:cNvPr>
          <p:cNvSpPr/>
          <p:nvPr/>
        </p:nvSpPr>
        <p:spPr>
          <a:xfrm>
            <a:off x="1853974" y="7258298"/>
            <a:ext cx="3973504" cy="314490"/>
          </a:xfrm>
          <a:prstGeom prst="rect">
            <a:avLst/>
          </a:prstGeom>
          <a:solidFill>
            <a:srgbClr val="1A5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Section 69</a:t>
            </a:r>
          </a:p>
        </p:txBody>
      </p:sp>
      <p:sp>
        <p:nvSpPr>
          <p:cNvPr id="25" name="TextBox 24">
            <a:extLst>
              <a:ext uri="{FF2B5EF4-FFF2-40B4-BE49-F238E27FC236}">
                <a16:creationId xmlns:a16="http://schemas.microsoft.com/office/drawing/2014/main" id="{D1CF46C9-FF72-44EB-8586-3457099A6C58}"/>
              </a:ext>
            </a:extLst>
          </p:cNvPr>
          <p:cNvSpPr txBox="1"/>
          <p:nvPr/>
        </p:nvSpPr>
        <p:spPr>
          <a:xfrm>
            <a:off x="1755803" y="9224430"/>
            <a:ext cx="10622852" cy="101566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All individuals shall have equal rights and opportunities to receive basic education provided by the State for the duration of at least 12 years. Such education, provided on a nationwide basis, shall be of quality and free of charge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Persons with physical, mental, intellectual, emotional, social, communication and learning deficiencies; those with physical disabilities; or the cripples; or those unable to support themselves; or those destitute or disadvantaged; shall have the rights and opportunities to receive basic education specially provided</a:t>
            </a:r>
          </a:p>
        </p:txBody>
      </p:sp>
      <p:sp>
        <p:nvSpPr>
          <p:cNvPr id="27" name="Rectangle 26">
            <a:extLst>
              <a:ext uri="{FF2B5EF4-FFF2-40B4-BE49-F238E27FC236}">
                <a16:creationId xmlns:a16="http://schemas.microsoft.com/office/drawing/2014/main" id="{68ECE647-B3AB-4DBF-9497-B1FB2BC37F80}"/>
              </a:ext>
            </a:extLst>
          </p:cNvPr>
          <p:cNvSpPr/>
          <p:nvPr/>
        </p:nvSpPr>
        <p:spPr>
          <a:xfrm>
            <a:off x="1755803" y="6943808"/>
            <a:ext cx="4506378" cy="314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448CC">
                    <a:lumMod val="75000"/>
                  </a:srgbClr>
                </a:solidFill>
                <a:effectLst/>
                <a:uLnTx/>
                <a:uFillTx/>
                <a:latin typeface="Arial" panose="020B0604020202020204" pitchFamily="34" charset="0"/>
                <a:ea typeface="+mn-ea"/>
                <a:cs typeface="Arial" panose="020B0604020202020204" pitchFamily="34" charset="0"/>
              </a:rPr>
              <a:t>Technologies for Education</a:t>
            </a:r>
          </a:p>
        </p:txBody>
      </p:sp>
      <p:sp>
        <p:nvSpPr>
          <p:cNvPr id="31" name="TextBox 30">
            <a:extLst>
              <a:ext uri="{FF2B5EF4-FFF2-40B4-BE49-F238E27FC236}">
                <a16:creationId xmlns:a16="http://schemas.microsoft.com/office/drawing/2014/main" id="{AC9FC94A-B097-4755-99E5-64C68AA062BF}"/>
              </a:ext>
            </a:extLst>
          </p:cNvPr>
          <p:cNvSpPr txBox="1"/>
          <p:nvPr/>
        </p:nvSpPr>
        <p:spPr>
          <a:xfrm>
            <a:off x="1853974" y="7696555"/>
            <a:ext cx="1062285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The State Shall establish a central unit responsible for proposing policies, plans, promotion and co-ordination of research, development and utilization of Technologies for education, including matters relating to evaluation of the quality and efficiency of the production and application of the technologies for education</a:t>
            </a:r>
          </a:p>
        </p:txBody>
      </p:sp>
      <p:sp>
        <p:nvSpPr>
          <p:cNvPr id="32" name="TextBox 31">
            <a:extLst>
              <a:ext uri="{FF2B5EF4-FFF2-40B4-BE49-F238E27FC236}">
                <a16:creationId xmlns:a16="http://schemas.microsoft.com/office/drawing/2014/main" id="{0AB6980D-DB60-4F1E-AD6A-DF8C63CFB6B6}"/>
              </a:ext>
            </a:extLst>
          </p:cNvPr>
          <p:cNvSpPr txBox="1"/>
          <p:nvPr/>
        </p:nvSpPr>
        <p:spPr>
          <a:xfrm>
            <a:off x="492743" y="8400438"/>
            <a:ext cx="10622852" cy="101566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All individuals shall have equal rights and opportunities to receive basic education provided by the State for the duration of at least 12 years. Such education, provided on a nationwide basis, shall be of quality and free of charge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Persons with physical, mental, intellectual, emotional, social, communication and learning deficiencies; those with physical disabilities; or the cripples; or those unable to support themselves; or those destitute or disadvantaged; shall have the rights and opportunities to receive basic education specially provided</a:t>
            </a:r>
          </a:p>
        </p:txBody>
      </p:sp>
      <p:sp>
        <p:nvSpPr>
          <p:cNvPr id="33" name="TextBox 32">
            <a:extLst>
              <a:ext uri="{FF2B5EF4-FFF2-40B4-BE49-F238E27FC236}">
                <a16:creationId xmlns:a16="http://schemas.microsoft.com/office/drawing/2014/main" id="{6D47CBF2-6AF6-4A26-B38F-0073EE51DBF4}"/>
              </a:ext>
            </a:extLst>
          </p:cNvPr>
          <p:cNvSpPr txBox="1"/>
          <p:nvPr/>
        </p:nvSpPr>
        <p:spPr>
          <a:xfrm>
            <a:off x="12476826" y="1633154"/>
            <a:ext cx="2667000" cy="369332"/>
          </a:xfrm>
          <a:prstGeom prst="rect">
            <a:avLst/>
          </a:prstGeom>
          <a:solidFill>
            <a:schemeClr val="accent6">
              <a:lumMod val="20000"/>
              <a:lumOff val="8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Funfun</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&amp; June</a:t>
            </a:r>
          </a:p>
        </p:txBody>
      </p:sp>
      <p:sp>
        <p:nvSpPr>
          <p:cNvPr id="4" name="Rectangle 3">
            <a:extLst>
              <a:ext uri="{FF2B5EF4-FFF2-40B4-BE49-F238E27FC236}">
                <a16:creationId xmlns:a16="http://schemas.microsoft.com/office/drawing/2014/main" id="{BF6776B8-5CC9-4702-8AFC-B22F75A2819C}"/>
              </a:ext>
            </a:extLst>
          </p:cNvPr>
          <p:cNvSpPr/>
          <p:nvPr/>
        </p:nvSpPr>
        <p:spPr>
          <a:xfrm>
            <a:off x="-3092071" y="1633154"/>
            <a:ext cx="2284649" cy="392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7E0654ED-F783-48D9-8E2C-B0E1EA88330C}"/>
              </a:ext>
            </a:extLst>
          </p:cNvPr>
          <p:cNvSpPr txBox="1"/>
          <p:nvPr/>
        </p:nvSpPr>
        <p:spPr>
          <a:xfrm>
            <a:off x="12476824" y="621941"/>
            <a:ext cx="3325999" cy="5078313"/>
          </a:xfrm>
          <a:prstGeom prst="rect">
            <a:avLst/>
          </a:prstGeom>
          <a:solidFill>
            <a:schemeClr val="accent6">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Laws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CC92C59C-58C1-4101-8D67-8421A13B8DB0}"/>
              </a:ext>
            </a:extLst>
          </p:cNvPr>
          <p:cNvSpPr txBox="1"/>
          <p:nvPr/>
        </p:nvSpPr>
        <p:spPr>
          <a:xfrm>
            <a:off x="12476826" y="542552"/>
            <a:ext cx="3039610" cy="5078313"/>
          </a:xfrm>
          <a:prstGeom prst="rect">
            <a:avLst/>
          </a:prstGeom>
          <a:solidFill>
            <a:schemeClr val="accent6">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Detail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E14D2A9C-7B9C-4655-818F-018410D11AD9}"/>
              </a:ext>
            </a:extLst>
          </p:cNvPr>
          <p:cNvSpPr/>
          <p:nvPr/>
        </p:nvSpPr>
        <p:spPr>
          <a:xfrm>
            <a:off x="371475" y="1306335"/>
            <a:ext cx="1482499"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Section 64</a:t>
            </a:r>
          </a:p>
        </p:txBody>
      </p:sp>
      <p:cxnSp>
        <p:nvCxnSpPr>
          <p:cNvPr id="38" name="Straight Connector 37">
            <a:extLst>
              <a:ext uri="{FF2B5EF4-FFF2-40B4-BE49-F238E27FC236}">
                <a16:creationId xmlns:a16="http://schemas.microsoft.com/office/drawing/2014/main" id="{AA6E091E-F047-49DD-AB57-781DEFE77D59}"/>
              </a:ext>
            </a:extLst>
          </p:cNvPr>
          <p:cNvCxnSpPr>
            <a:cxnSpLocks/>
          </p:cNvCxnSpPr>
          <p:nvPr/>
        </p:nvCxnSpPr>
        <p:spPr>
          <a:xfrm>
            <a:off x="371475" y="1633154"/>
            <a:ext cx="474194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AF01D62-0A2F-411A-83ED-3E9E1881DDFC}"/>
              </a:ext>
            </a:extLst>
          </p:cNvPr>
          <p:cNvSpPr/>
          <p:nvPr/>
        </p:nvSpPr>
        <p:spPr>
          <a:xfrm>
            <a:off x="371475" y="1759193"/>
            <a:ext cx="5528529" cy="1145729"/>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43" name="TextBox 42">
            <a:extLst>
              <a:ext uri="{FF2B5EF4-FFF2-40B4-BE49-F238E27FC236}">
                <a16:creationId xmlns:a16="http://schemas.microsoft.com/office/drawing/2014/main" id="{D1F2EC3F-BC81-42BD-9503-BDB69CD8C1E0}"/>
              </a:ext>
            </a:extLst>
          </p:cNvPr>
          <p:cNvSpPr txBox="1"/>
          <p:nvPr/>
        </p:nvSpPr>
        <p:spPr>
          <a:xfrm>
            <a:off x="494186" y="1824227"/>
            <a:ext cx="5275212"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The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State shall promote and support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the production and refinement of textbooks, reference books, academic books, publications, materials, and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other technologies for education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through acceleration of production capacity; provision of financial subsidy for production and incentives for producers; and development of educational technologies</a:t>
            </a:r>
          </a:p>
        </p:txBody>
      </p:sp>
      <p:sp>
        <p:nvSpPr>
          <p:cNvPr id="48" name="Rectangle 47">
            <a:extLst>
              <a:ext uri="{FF2B5EF4-FFF2-40B4-BE49-F238E27FC236}">
                <a16:creationId xmlns:a16="http://schemas.microsoft.com/office/drawing/2014/main" id="{7E63EC4E-1D7C-4ECA-8454-A1764C90A772}"/>
              </a:ext>
            </a:extLst>
          </p:cNvPr>
          <p:cNvSpPr/>
          <p:nvPr/>
        </p:nvSpPr>
        <p:spPr>
          <a:xfrm>
            <a:off x="384617" y="3035749"/>
            <a:ext cx="1482499"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Section 65</a:t>
            </a:r>
          </a:p>
        </p:txBody>
      </p:sp>
      <p:cxnSp>
        <p:nvCxnSpPr>
          <p:cNvPr id="53" name="Straight Connector 52">
            <a:extLst>
              <a:ext uri="{FF2B5EF4-FFF2-40B4-BE49-F238E27FC236}">
                <a16:creationId xmlns:a16="http://schemas.microsoft.com/office/drawing/2014/main" id="{EAD15451-FE18-4231-AB60-004CA5439A68}"/>
              </a:ext>
            </a:extLst>
          </p:cNvPr>
          <p:cNvCxnSpPr>
            <a:cxnSpLocks/>
          </p:cNvCxnSpPr>
          <p:nvPr/>
        </p:nvCxnSpPr>
        <p:spPr>
          <a:xfrm>
            <a:off x="371475" y="3362568"/>
            <a:ext cx="474194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058CA0B-5753-4F6F-808B-83CA8C2BD619}"/>
              </a:ext>
            </a:extLst>
          </p:cNvPr>
          <p:cNvSpPr/>
          <p:nvPr/>
        </p:nvSpPr>
        <p:spPr>
          <a:xfrm>
            <a:off x="371475" y="3539992"/>
            <a:ext cx="5528529" cy="1015664"/>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56" name="TextBox 55">
            <a:extLst>
              <a:ext uri="{FF2B5EF4-FFF2-40B4-BE49-F238E27FC236}">
                <a16:creationId xmlns:a16="http://schemas.microsoft.com/office/drawing/2014/main" id="{5D8373EF-E158-4C94-A7E4-3BE3C28438BF}"/>
              </a:ext>
            </a:extLst>
          </p:cNvPr>
          <p:cNvSpPr txBox="1"/>
          <p:nvPr/>
        </p:nvSpPr>
        <p:spPr>
          <a:xfrm>
            <a:off x="494186" y="3591523"/>
            <a:ext cx="5275212"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Steps shall be taken for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personnel development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for both producers and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users of technologies for education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so that they shall have the knowledge, capabilities, and skills required for the production and utilization of appropriate, high-quality, and efficient technologies</a:t>
            </a:r>
          </a:p>
        </p:txBody>
      </p:sp>
      <p:sp>
        <p:nvSpPr>
          <p:cNvPr id="58" name="Rectangle 57">
            <a:extLst>
              <a:ext uri="{FF2B5EF4-FFF2-40B4-BE49-F238E27FC236}">
                <a16:creationId xmlns:a16="http://schemas.microsoft.com/office/drawing/2014/main" id="{CF5663F1-C308-49E8-ADDC-73776DAD1718}"/>
              </a:ext>
            </a:extLst>
          </p:cNvPr>
          <p:cNvSpPr/>
          <p:nvPr/>
        </p:nvSpPr>
        <p:spPr>
          <a:xfrm>
            <a:off x="384617" y="4758850"/>
            <a:ext cx="1482499"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Section 67</a:t>
            </a:r>
          </a:p>
        </p:txBody>
      </p:sp>
      <p:cxnSp>
        <p:nvCxnSpPr>
          <p:cNvPr id="59" name="Straight Connector 58">
            <a:extLst>
              <a:ext uri="{FF2B5EF4-FFF2-40B4-BE49-F238E27FC236}">
                <a16:creationId xmlns:a16="http://schemas.microsoft.com/office/drawing/2014/main" id="{2C0ACB9E-FCB1-425A-AC3B-9A064AF360F4}"/>
              </a:ext>
            </a:extLst>
          </p:cNvPr>
          <p:cNvCxnSpPr>
            <a:cxnSpLocks/>
          </p:cNvCxnSpPr>
          <p:nvPr/>
        </p:nvCxnSpPr>
        <p:spPr>
          <a:xfrm>
            <a:off x="371475" y="5085669"/>
            <a:ext cx="474194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ED0D0B1-97F0-4314-AA17-F4BC05C7AEDB}"/>
              </a:ext>
            </a:extLst>
          </p:cNvPr>
          <p:cNvSpPr/>
          <p:nvPr/>
        </p:nvSpPr>
        <p:spPr>
          <a:xfrm>
            <a:off x="371475" y="5240333"/>
            <a:ext cx="5528529" cy="1015664"/>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61" name="TextBox 60">
            <a:extLst>
              <a:ext uri="{FF2B5EF4-FFF2-40B4-BE49-F238E27FC236}">
                <a16:creationId xmlns:a16="http://schemas.microsoft.com/office/drawing/2014/main" id="{94802C16-9944-437C-B8C8-E819777FD6D9}"/>
              </a:ext>
            </a:extLst>
          </p:cNvPr>
          <p:cNvSpPr txBox="1"/>
          <p:nvPr/>
        </p:nvSpPr>
        <p:spPr>
          <a:xfrm>
            <a:off x="507328" y="5303027"/>
            <a:ext cx="5275212"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The State shall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promote</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 research and development; production and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refinement of technologies for education</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 as well as following-up, checking and evaluating their use to ensure cost-effective and appropriate application to the learning processes of the Thai people</a:t>
            </a:r>
          </a:p>
        </p:txBody>
      </p:sp>
      <p:sp>
        <p:nvSpPr>
          <p:cNvPr id="62" name="Isosceles Triangle 61">
            <a:extLst>
              <a:ext uri="{FF2B5EF4-FFF2-40B4-BE49-F238E27FC236}">
                <a16:creationId xmlns:a16="http://schemas.microsoft.com/office/drawing/2014/main" id="{480FBA89-BD61-4DA1-AE6A-73D20D296248}"/>
              </a:ext>
            </a:extLst>
          </p:cNvPr>
          <p:cNvSpPr/>
          <p:nvPr/>
        </p:nvSpPr>
        <p:spPr>
          <a:xfrm rot="5400000">
            <a:off x="4727342" y="3868959"/>
            <a:ext cx="3201771" cy="460820"/>
          </a:xfrm>
          <a:prstGeom prst="triangle">
            <a:avLst/>
          </a:prstGeom>
          <a:solidFill>
            <a:schemeClr val="accent3">
              <a:lumMod val="75000"/>
            </a:schemeClr>
          </a:solidFill>
          <a:ln w="12700" cap="flat" cmpd="sng" algn="ctr">
            <a:solidFill>
              <a:schemeClr val="accent4">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srgbClr val="FFFFFF"/>
              </a:solidFill>
              <a:effectLst/>
              <a:uLnTx/>
              <a:uFillTx/>
              <a:latin typeface="Arial" panose="020B0604020202020204"/>
              <a:ea typeface="+mn-ea"/>
              <a:cs typeface="Cordia New" panose="020B0304020202020204" pitchFamily="34" charset="-34"/>
            </a:endParaRPr>
          </a:p>
        </p:txBody>
      </p:sp>
      <p:sp>
        <p:nvSpPr>
          <p:cNvPr id="63" name="TextBox 62">
            <a:extLst>
              <a:ext uri="{FF2B5EF4-FFF2-40B4-BE49-F238E27FC236}">
                <a16:creationId xmlns:a16="http://schemas.microsoft.com/office/drawing/2014/main" id="{42FB08E9-B675-4349-A758-2496EFF5364B}"/>
              </a:ext>
            </a:extLst>
          </p:cNvPr>
          <p:cNvSpPr txBox="1"/>
          <p:nvPr/>
        </p:nvSpPr>
        <p:spPr>
          <a:xfrm>
            <a:off x="6740652" y="1835522"/>
            <a:ext cx="4558741" cy="1015663"/>
          </a:xfrm>
          <a:prstGeom prst="rect">
            <a:avLst/>
          </a:prstGeom>
          <a:solidFill>
            <a:schemeClr val="bg1">
              <a:lumMod val="9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Promote and support the use of technologies for education and also provide financial subsidy for the development of educational technology.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64" name="TextBox 63">
            <a:extLst>
              <a:ext uri="{FF2B5EF4-FFF2-40B4-BE49-F238E27FC236}">
                <a16:creationId xmlns:a16="http://schemas.microsoft.com/office/drawing/2014/main" id="{C9C76BFC-F9AF-4909-A74F-846ABAE52F61}"/>
              </a:ext>
            </a:extLst>
          </p:cNvPr>
          <p:cNvSpPr txBox="1"/>
          <p:nvPr/>
        </p:nvSpPr>
        <p:spPr>
          <a:xfrm>
            <a:off x="6740652" y="3626061"/>
            <a:ext cx="4542943" cy="830997"/>
          </a:xfrm>
          <a:prstGeom prst="rect">
            <a:avLst/>
          </a:prstGeom>
          <a:solidFill>
            <a:schemeClr val="bg1">
              <a:lumMod val="9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Support personnel development and the uses of technologies for education.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h-TH" sz="1200" b="0" i="0" u="none" strike="noStrike" kern="1200" cap="none" spc="0" normalizeH="0" baseline="0" noProof="0" dirty="0">
              <a:ln>
                <a:noFill/>
              </a:ln>
              <a:solidFill>
                <a:srgbClr val="002060"/>
              </a:solidFill>
              <a:effectLst/>
              <a:uLnTx/>
              <a:uFillTx/>
              <a:latin typeface="Arial" panose="020B0604020202020204"/>
              <a:ea typeface="+mn-ea"/>
              <a:cs typeface="Cordia New" panose="020B0304020202020204" pitchFamily="34" charset="-34"/>
            </a:endParaRPr>
          </a:p>
        </p:txBody>
      </p:sp>
      <p:sp>
        <p:nvSpPr>
          <p:cNvPr id="65" name="TextBox 64">
            <a:extLst>
              <a:ext uri="{FF2B5EF4-FFF2-40B4-BE49-F238E27FC236}">
                <a16:creationId xmlns:a16="http://schemas.microsoft.com/office/drawing/2014/main" id="{0E0401E5-BE18-4EDE-AE6B-4AB954A75599}"/>
              </a:ext>
            </a:extLst>
          </p:cNvPr>
          <p:cNvSpPr txBox="1"/>
          <p:nvPr/>
        </p:nvSpPr>
        <p:spPr>
          <a:xfrm>
            <a:off x="6740652" y="5341624"/>
            <a:ext cx="4558741" cy="830997"/>
          </a:xfrm>
          <a:prstGeom prst="rect">
            <a:avLst/>
          </a:prstGeom>
          <a:solidFill>
            <a:schemeClr val="bg1">
              <a:lumMod val="9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h-TH" sz="1200" b="0" i="0" u="none" strike="noStrike" kern="1200" cap="none" spc="0" normalizeH="0" baseline="0" noProof="0" dirty="0">
              <a:ln>
                <a:noFill/>
              </a:ln>
              <a:solidFill>
                <a:srgbClr val="002060"/>
              </a:solidFill>
              <a:effectLst/>
              <a:uLnTx/>
              <a:uFillTx/>
              <a:latin typeface="Arial" panose="020B0604020202020204"/>
              <a:ea typeface="+mn-ea"/>
              <a:cs typeface="Cordia New" panose="020B0304020202020204" pitchFamily="34" charset="-34"/>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Promote the production and refinement of technologies for education to provide appropriate learning processes of Thais</a:t>
            </a:r>
            <a:endParaRPr kumimoji="0" lang="th-TH" sz="1200" b="0" i="0" u="none" strike="noStrike" kern="1200" cap="none" spc="0" normalizeH="0" baseline="0" noProof="0" dirty="0">
              <a:ln>
                <a:noFill/>
              </a:ln>
              <a:solidFill>
                <a:srgbClr val="002060"/>
              </a:solidFill>
              <a:effectLst/>
              <a:uLnTx/>
              <a:uFillTx/>
              <a:latin typeface="Arial" panose="020B0604020202020204"/>
              <a:ea typeface="+mn-ea"/>
              <a:cs typeface="Cordia New" panose="020B0304020202020204" pitchFamily="34" charset="-3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h-TH" sz="1200" b="0" i="0" u="none" strike="noStrike" kern="1200" cap="none" spc="0" normalizeH="0" baseline="0" noProof="0" dirty="0">
              <a:ln>
                <a:noFill/>
              </a:ln>
              <a:solidFill>
                <a:srgbClr val="002060"/>
              </a:solidFill>
              <a:effectLst/>
              <a:uLnTx/>
              <a:uFillTx/>
              <a:latin typeface="Arial" panose="020B0604020202020204"/>
              <a:ea typeface="+mn-ea"/>
              <a:cs typeface="Cordia New" panose="020B0304020202020204" pitchFamily="34" charset="-34"/>
            </a:endParaRPr>
          </a:p>
        </p:txBody>
      </p:sp>
      <p:pic>
        <p:nvPicPr>
          <p:cNvPr id="15" name="Graphic 14">
            <a:extLst>
              <a:ext uri="{FF2B5EF4-FFF2-40B4-BE49-F238E27FC236}">
                <a16:creationId xmlns:a16="http://schemas.microsoft.com/office/drawing/2014/main" id="{1517EFAF-D1B5-4650-9593-E2F52862E3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5615" y="3262985"/>
            <a:ext cx="474024" cy="474024"/>
          </a:xfrm>
          <a:prstGeom prst="rect">
            <a:avLst/>
          </a:prstGeom>
        </p:spPr>
      </p:pic>
      <p:pic>
        <p:nvPicPr>
          <p:cNvPr id="66" name="Graphic 65">
            <a:extLst>
              <a:ext uri="{FF2B5EF4-FFF2-40B4-BE49-F238E27FC236}">
                <a16:creationId xmlns:a16="http://schemas.microsoft.com/office/drawing/2014/main" id="{BD685C81-92B4-49A7-BB69-F3356823DE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5996" y="2315645"/>
            <a:ext cx="517728" cy="517728"/>
          </a:xfrm>
          <a:prstGeom prst="rect">
            <a:avLst/>
          </a:prstGeom>
        </p:spPr>
      </p:pic>
      <p:pic>
        <p:nvPicPr>
          <p:cNvPr id="68" name="Graphic 67">
            <a:extLst>
              <a:ext uri="{FF2B5EF4-FFF2-40B4-BE49-F238E27FC236}">
                <a16:creationId xmlns:a16="http://schemas.microsoft.com/office/drawing/2014/main" id="{40689788-6A6A-404A-A426-074D937689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03022" y="5222307"/>
            <a:ext cx="453523" cy="453523"/>
          </a:xfrm>
          <a:prstGeom prst="rect">
            <a:avLst/>
          </a:prstGeom>
        </p:spPr>
      </p:pic>
    </p:spTree>
    <p:extLst>
      <p:ext uri="{BB962C8B-B14F-4D97-AF65-F5344CB8AC3E}">
        <p14:creationId xmlns:p14="http://schemas.microsoft.com/office/powerpoint/2010/main" val="17226907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FF3-E0ED-4820-9FD3-2EC25949852A}"/>
              </a:ext>
            </a:extLst>
          </p:cNvPr>
          <p:cNvSpPr>
            <a:spLocks noGrp="1"/>
          </p:cNvSpPr>
          <p:nvPr>
            <p:ph type="title"/>
          </p:nvPr>
        </p:nvSpPr>
        <p:spPr>
          <a:xfrm>
            <a:off x="272535" y="165259"/>
            <a:ext cx="11658583" cy="782752"/>
          </a:xfrm>
        </p:spPr>
        <p:txBody>
          <a:bodyPr>
            <a:noAutofit/>
          </a:bodyPr>
          <a:lstStyle/>
          <a:p>
            <a:r>
              <a:rPr lang="en-US" dirty="0"/>
              <a:t>Trends of new normal behavior, online learning and assessment supports the revolutionary of education,  requiring schools and students to change their learning model or behavior. </a:t>
            </a:r>
            <a:endParaRPr lang="en-US" dirty="0">
              <a:latin typeface="+mn-lt"/>
              <a:cs typeface="TH SarabunPSK" panose="020B0500040200020003" pitchFamily="34" charset="-34"/>
            </a:endParaRPr>
          </a:p>
        </p:txBody>
      </p:sp>
      <p:sp>
        <p:nvSpPr>
          <p:cNvPr id="25" name="TextBox 24">
            <a:extLst>
              <a:ext uri="{FF2B5EF4-FFF2-40B4-BE49-F238E27FC236}">
                <a16:creationId xmlns:a16="http://schemas.microsoft.com/office/drawing/2014/main" id="{2B3D9734-2773-418F-AF6B-4726EF497A29}"/>
              </a:ext>
            </a:extLst>
          </p:cNvPr>
          <p:cNvSpPr txBox="1"/>
          <p:nvPr/>
        </p:nvSpPr>
        <p:spPr>
          <a:xfrm>
            <a:off x="12192000" y="0"/>
            <a:ext cx="2946695" cy="369332"/>
          </a:xfrm>
          <a:prstGeom prst="rect">
            <a:avLst/>
          </a:prstGeom>
          <a:solidFill>
            <a:srgbClr val="92D05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F3492"/>
              </a:solidFill>
              <a:effectLst/>
              <a:uLnTx/>
              <a:uFillTx/>
              <a:latin typeface="Arial" panose="020B0604020202020204"/>
              <a:ea typeface="+mn-ea"/>
              <a:cs typeface="+mn-cs"/>
            </a:endParaRPr>
          </a:p>
        </p:txBody>
      </p:sp>
      <p:cxnSp>
        <p:nvCxnSpPr>
          <p:cNvPr id="27" name="Straight Connector 26">
            <a:extLst>
              <a:ext uri="{FF2B5EF4-FFF2-40B4-BE49-F238E27FC236}">
                <a16:creationId xmlns:a16="http://schemas.microsoft.com/office/drawing/2014/main" id="{24CB56D7-365F-4D08-832E-52554E27BDAE}"/>
              </a:ext>
            </a:extLst>
          </p:cNvPr>
          <p:cNvCxnSpPr>
            <a:cxnSpLocks/>
          </p:cNvCxnSpPr>
          <p:nvPr/>
        </p:nvCxnSpPr>
        <p:spPr>
          <a:xfrm>
            <a:off x="387626" y="1392698"/>
            <a:ext cx="11432899" cy="0"/>
          </a:xfrm>
          <a:prstGeom prst="line">
            <a:avLst/>
          </a:prstGeom>
          <a:noFill/>
          <a:ln w="12700" cap="flat" cmpd="sng" algn="ctr">
            <a:solidFill>
              <a:srgbClr val="002060"/>
            </a:solidFill>
            <a:prstDash val="solid"/>
            <a:miter lim="800000"/>
          </a:ln>
          <a:effectLst/>
        </p:spPr>
      </p:cxnSp>
      <p:sp>
        <p:nvSpPr>
          <p:cNvPr id="29" name="TextBox 28">
            <a:extLst>
              <a:ext uri="{FF2B5EF4-FFF2-40B4-BE49-F238E27FC236}">
                <a16:creationId xmlns:a16="http://schemas.microsoft.com/office/drawing/2014/main" id="{3659B7A4-E4DF-4474-AB0F-CBC6E6035FD4}"/>
              </a:ext>
            </a:extLst>
          </p:cNvPr>
          <p:cNvSpPr txBox="1"/>
          <p:nvPr/>
        </p:nvSpPr>
        <p:spPr>
          <a:xfrm>
            <a:off x="4445520" y="1225034"/>
            <a:ext cx="3300961" cy="369332"/>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a:ea typeface="+mn-ea"/>
                <a:cs typeface="+mn-cs"/>
              </a:rPr>
              <a:t>Education Industry Trends</a:t>
            </a:r>
          </a:p>
        </p:txBody>
      </p:sp>
      <p:sp>
        <p:nvSpPr>
          <p:cNvPr id="34" name="Block Arc 33">
            <a:extLst>
              <a:ext uri="{FF2B5EF4-FFF2-40B4-BE49-F238E27FC236}">
                <a16:creationId xmlns:a16="http://schemas.microsoft.com/office/drawing/2014/main" id="{8589F7CF-74EC-4F05-85DC-3F82DA9E7AF7}"/>
              </a:ext>
            </a:extLst>
          </p:cNvPr>
          <p:cNvSpPr/>
          <p:nvPr/>
        </p:nvSpPr>
        <p:spPr>
          <a:xfrm>
            <a:off x="-1726379" y="1409700"/>
            <a:ext cx="4623159" cy="5054537"/>
          </a:xfrm>
          <a:prstGeom prst="blockArc">
            <a:avLst>
              <a:gd name="adj1" fmla="val 17802953"/>
              <a:gd name="adj2" fmla="val 3419205"/>
              <a:gd name="adj3" fmla="val 1838"/>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ea typeface="굴림" panose="020B0600000101010101" pitchFamily="34" charset="-127"/>
              <a:cs typeface="+mn-cs"/>
            </a:endParaRPr>
          </a:p>
        </p:txBody>
      </p:sp>
      <p:pic>
        <p:nvPicPr>
          <p:cNvPr id="47" name="Picture 4" descr="Students cap free icon">
            <a:extLst>
              <a:ext uri="{FF2B5EF4-FFF2-40B4-BE49-F238E27FC236}">
                <a16:creationId xmlns:a16="http://schemas.microsoft.com/office/drawing/2014/main" id="{62DD5664-FFCA-4C7B-B627-4A7B2857A180}"/>
              </a:ext>
            </a:extLst>
          </p:cNvPr>
          <p:cNvPicPr>
            <a:picLocks noChangeAspect="1" noChangeArrowheads="1"/>
          </p:cNvPicPr>
          <p:nvPr/>
        </p:nvPicPr>
        <p:blipFill>
          <a:blip r:embed="rId3">
            <a:duotone>
              <a:srgbClr val="00337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06057" y="2973522"/>
            <a:ext cx="1136517" cy="1136517"/>
          </a:xfrm>
          <a:prstGeom prst="rect">
            <a:avLst/>
          </a:prstGeom>
          <a:noFill/>
          <a:extLst>
            <a:ext uri="{909E8E84-426E-40DD-AFC4-6F175D3DCCD1}">
              <a14:hiddenFill xmlns:a14="http://schemas.microsoft.com/office/drawing/2010/main">
                <a:solidFill>
                  <a:srgbClr val="FFFFFF"/>
                </a:solidFill>
              </a14:hiddenFill>
            </a:ext>
          </a:extLst>
        </p:spPr>
      </p:pic>
      <p:sp>
        <p:nvSpPr>
          <p:cNvPr id="49" name="Oval 48">
            <a:extLst>
              <a:ext uri="{FF2B5EF4-FFF2-40B4-BE49-F238E27FC236}">
                <a16:creationId xmlns:a16="http://schemas.microsoft.com/office/drawing/2014/main" id="{740953ED-F8D4-44C5-94F5-0DCA1543745C}"/>
              </a:ext>
            </a:extLst>
          </p:cNvPr>
          <p:cNvSpPr/>
          <p:nvPr/>
        </p:nvSpPr>
        <p:spPr>
          <a:xfrm flipH="1">
            <a:off x="1613470" y="5459301"/>
            <a:ext cx="641655" cy="628505"/>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굴림" panose="020B0600000101010101" pitchFamily="34" charset="-127"/>
              <a:cs typeface="+mn-cs"/>
            </a:endParaRPr>
          </a:p>
        </p:txBody>
      </p:sp>
      <p:pic>
        <p:nvPicPr>
          <p:cNvPr id="4" name="Graphic 3">
            <a:extLst>
              <a:ext uri="{FF2B5EF4-FFF2-40B4-BE49-F238E27FC236}">
                <a16:creationId xmlns:a16="http://schemas.microsoft.com/office/drawing/2014/main" id="{889A4D3F-94FA-4E5B-AABF-7605BED62C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30022" y="3754843"/>
            <a:ext cx="425103" cy="425103"/>
          </a:xfrm>
          <a:prstGeom prst="rect">
            <a:avLst/>
          </a:prstGeom>
        </p:spPr>
      </p:pic>
      <p:sp>
        <p:nvSpPr>
          <p:cNvPr id="55" name="Rectangle 54">
            <a:extLst>
              <a:ext uri="{FF2B5EF4-FFF2-40B4-BE49-F238E27FC236}">
                <a16:creationId xmlns:a16="http://schemas.microsoft.com/office/drawing/2014/main" id="{FD309352-7AAF-4E8A-BD63-51505A28AB34}"/>
              </a:ext>
            </a:extLst>
          </p:cNvPr>
          <p:cNvSpPr/>
          <p:nvPr/>
        </p:nvSpPr>
        <p:spPr>
          <a:xfrm>
            <a:off x="571906" y="3893246"/>
            <a:ext cx="1615048"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rPr>
              <a:t>Key Factors Driving the  Education Industry</a:t>
            </a:r>
          </a:p>
        </p:txBody>
      </p:sp>
      <p:sp>
        <p:nvSpPr>
          <p:cNvPr id="60" name="Oval 59">
            <a:extLst>
              <a:ext uri="{FF2B5EF4-FFF2-40B4-BE49-F238E27FC236}">
                <a16:creationId xmlns:a16="http://schemas.microsoft.com/office/drawing/2014/main" id="{0F58DE63-84B5-4FD6-A4B6-4D53967231A0}"/>
              </a:ext>
            </a:extLst>
          </p:cNvPr>
          <p:cNvSpPr/>
          <p:nvPr/>
        </p:nvSpPr>
        <p:spPr>
          <a:xfrm flipH="1">
            <a:off x="1616782" y="1632992"/>
            <a:ext cx="641655" cy="628505"/>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굴림" panose="020B0600000101010101" pitchFamily="34" charset="-127"/>
              <a:cs typeface="+mn-cs"/>
            </a:endParaRPr>
          </a:p>
        </p:txBody>
      </p:sp>
      <p:sp>
        <p:nvSpPr>
          <p:cNvPr id="62" name="Oval 61">
            <a:extLst>
              <a:ext uri="{FF2B5EF4-FFF2-40B4-BE49-F238E27FC236}">
                <a16:creationId xmlns:a16="http://schemas.microsoft.com/office/drawing/2014/main" id="{E7E5A070-C17B-41BB-A2C1-A26EA66EC93D}"/>
              </a:ext>
            </a:extLst>
          </p:cNvPr>
          <p:cNvSpPr/>
          <p:nvPr/>
        </p:nvSpPr>
        <p:spPr>
          <a:xfrm flipH="1">
            <a:off x="2422200" y="4225324"/>
            <a:ext cx="641655" cy="628505"/>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굴림" panose="020B0600000101010101" pitchFamily="34" charset="-127"/>
              <a:cs typeface="+mn-cs"/>
            </a:endParaRPr>
          </a:p>
        </p:txBody>
      </p:sp>
      <p:sp>
        <p:nvSpPr>
          <p:cNvPr id="64" name="Oval 63">
            <a:extLst>
              <a:ext uri="{FF2B5EF4-FFF2-40B4-BE49-F238E27FC236}">
                <a16:creationId xmlns:a16="http://schemas.microsoft.com/office/drawing/2014/main" id="{438B9498-1D14-4A77-8661-04B28BC20F21}"/>
              </a:ext>
            </a:extLst>
          </p:cNvPr>
          <p:cNvSpPr/>
          <p:nvPr/>
        </p:nvSpPr>
        <p:spPr>
          <a:xfrm flipH="1">
            <a:off x="2422200" y="2889290"/>
            <a:ext cx="641655" cy="628505"/>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굴림" panose="020B0600000101010101" pitchFamily="34" charset="-127"/>
              <a:cs typeface="+mn-cs"/>
            </a:endParaRPr>
          </a:p>
        </p:txBody>
      </p:sp>
      <p:sp>
        <p:nvSpPr>
          <p:cNvPr id="68" name="Rectangle 67">
            <a:extLst>
              <a:ext uri="{FF2B5EF4-FFF2-40B4-BE49-F238E27FC236}">
                <a16:creationId xmlns:a16="http://schemas.microsoft.com/office/drawing/2014/main" id="{B79B4FCB-8B81-4B00-94CE-A88A396A3404}"/>
              </a:ext>
            </a:extLst>
          </p:cNvPr>
          <p:cNvSpPr/>
          <p:nvPr/>
        </p:nvSpPr>
        <p:spPr>
          <a:xfrm>
            <a:off x="2594704" y="1537680"/>
            <a:ext cx="215289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TH SarabunPSK" panose="020B0500040200020003" pitchFamily="34" charset="-34"/>
              </a:rPr>
              <a:t>New Normal Behavior</a:t>
            </a:r>
          </a:p>
        </p:txBody>
      </p:sp>
      <p:cxnSp>
        <p:nvCxnSpPr>
          <p:cNvPr id="69" name="Straight Connector 68">
            <a:extLst>
              <a:ext uri="{FF2B5EF4-FFF2-40B4-BE49-F238E27FC236}">
                <a16:creationId xmlns:a16="http://schemas.microsoft.com/office/drawing/2014/main" id="{94ED5B9F-A399-4A14-9E42-701CB4A96E9F}"/>
              </a:ext>
            </a:extLst>
          </p:cNvPr>
          <p:cNvCxnSpPr>
            <a:cxnSpLocks/>
          </p:cNvCxnSpPr>
          <p:nvPr/>
        </p:nvCxnSpPr>
        <p:spPr>
          <a:xfrm>
            <a:off x="2594704" y="1864499"/>
            <a:ext cx="4741946"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3475803-0B62-4641-AF6F-959D7B976BEB}"/>
              </a:ext>
            </a:extLst>
          </p:cNvPr>
          <p:cNvSpPr txBox="1"/>
          <p:nvPr/>
        </p:nvSpPr>
        <p:spPr>
          <a:xfrm>
            <a:off x="2422199" y="1925664"/>
            <a:ext cx="5735323" cy="646331"/>
          </a:xfrm>
          <a:prstGeom prst="rect">
            <a:avLst/>
          </a:prstGeom>
          <a:noFill/>
        </p:spPr>
        <p:txBody>
          <a:bodyPr wrap="square">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The COVID-19 pandemic has made substantial impact on Thailand’s education industry and </a:t>
            </a:r>
            <a:r>
              <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 new normal toward distant learning with digital platform</a:t>
            </a:r>
            <a:r>
              <a:rPr kumimoji="0" lang="th-TH" sz="1200" b="1" i="0" u="none" strike="noStrike" kern="1200" cap="none" spc="0" normalizeH="0" baseline="0" noProof="0" dirty="0">
                <a:ln>
                  <a:noFill/>
                </a:ln>
                <a:solidFill>
                  <a:srgbClr val="002060"/>
                </a:solidFill>
                <a:effectLst/>
                <a:uLnTx/>
                <a:uFillTx/>
                <a:latin typeface="Arial" panose="020B0604020202020204" pitchFamily="34" charset="0"/>
                <a:ea typeface="+mn-ea"/>
                <a:cs typeface="Cordia New" panose="020B0304020202020204" pitchFamily="34" charset="-34"/>
              </a:rPr>
              <a:t> </a:t>
            </a:r>
            <a:r>
              <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is expected to occur </a:t>
            </a: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to promote a safe and touch-less society</a:t>
            </a:r>
            <a:endParaRPr kumimoji="0" lang="en-US" sz="105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p:txBody>
      </p:sp>
      <p:sp>
        <p:nvSpPr>
          <p:cNvPr id="71" name="Rectangle 70">
            <a:extLst>
              <a:ext uri="{FF2B5EF4-FFF2-40B4-BE49-F238E27FC236}">
                <a16:creationId xmlns:a16="http://schemas.microsoft.com/office/drawing/2014/main" id="{93001981-3DF3-4FED-892D-DC11FEA1B7C1}"/>
              </a:ext>
            </a:extLst>
          </p:cNvPr>
          <p:cNvSpPr/>
          <p:nvPr/>
        </p:nvSpPr>
        <p:spPr>
          <a:xfrm>
            <a:off x="3230931" y="2658866"/>
            <a:ext cx="435722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TH SarabunPSK" panose="020B0500040200020003" pitchFamily="34" charset="-34"/>
              </a:rPr>
              <a:t>The Trend Toward New Types of Learning Tools</a:t>
            </a:r>
          </a:p>
        </p:txBody>
      </p:sp>
      <p:cxnSp>
        <p:nvCxnSpPr>
          <p:cNvPr id="72" name="Straight Connector 71">
            <a:extLst>
              <a:ext uri="{FF2B5EF4-FFF2-40B4-BE49-F238E27FC236}">
                <a16:creationId xmlns:a16="http://schemas.microsoft.com/office/drawing/2014/main" id="{58F02CB0-FC2E-4C63-90BD-02B61BBA8C4E}"/>
              </a:ext>
            </a:extLst>
          </p:cNvPr>
          <p:cNvCxnSpPr>
            <a:cxnSpLocks/>
          </p:cNvCxnSpPr>
          <p:nvPr/>
        </p:nvCxnSpPr>
        <p:spPr>
          <a:xfrm>
            <a:off x="3230931" y="2985685"/>
            <a:ext cx="4741946"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8A44B48-48D6-49A4-973F-010FA1E1A2FB}"/>
              </a:ext>
            </a:extLst>
          </p:cNvPr>
          <p:cNvSpPr txBox="1"/>
          <p:nvPr/>
        </p:nvSpPr>
        <p:spPr>
          <a:xfrm>
            <a:off x="3058426" y="3046850"/>
            <a:ext cx="5093667" cy="6463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An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opportunity for developing new types </a:t>
            </a:r>
            <a:b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of learning tools</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 such as smart school, smart classroom, AR/VR learning, and remote classroom</a:t>
            </a:r>
          </a:p>
        </p:txBody>
      </p:sp>
      <p:sp>
        <p:nvSpPr>
          <p:cNvPr id="74" name="Rectangle 73">
            <a:extLst>
              <a:ext uri="{FF2B5EF4-FFF2-40B4-BE49-F238E27FC236}">
                <a16:creationId xmlns:a16="http://schemas.microsoft.com/office/drawing/2014/main" id="{78FBD537-F00A-4C35-AC26-2FE37BA7A95C}"/>
              </a:ext>
            </a:extLst>
          </p:cNvPr>
          <p:cNvSpPr/>
          <p:nvPr/>
        </p:nvSpPr>
        <p:spPr>
          <a:xfrm>
            <a:off x="3175741" y="3920393"/>
            <a:ext cx="51353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TH SarabunPSK" panose="020B0500040200020003" pitchFamily="34" charset="-34"/>
              </a:rPr>
              <a:t>Changing Patterns in Student Assessment and Evaluation</a:t>
            </a:r>
          </a:p>
        </p:txBody>
      </p:sp>
      <p:cxnSp>
        <p:nvCxnSpPr>
          <p:cNvPr id="75" name="Straight Connector 74">
            <a:extLst>
              <a:ext uri="{FF2B5EF4-FFF2-40B4-BE49-F238E27FC236}">
                <a16:creationId xmlns:a16="http://schemas.microsoft.com/office/drawing/2014/main" id="{8C678F10-3307-4564-9BC6-B6C341548C0C}"/>
              </a:ext>
            </a:extLst>
          </p:cNvPr>
          <p:cNvCxnSpPr>
            <a:cxnSpLocks/>
          </p:cNvCxnSpPr>
          <p:nvPr/>
        </p:nvCxnSpPr>
        <p:spPr>
          <a:xfrm>
            <a:off x="3230931" y="4243961"/>
            <a:ext cx="4741946"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F1CC4B8-0185-4995-A173-C9D0751FB8A6}"/>
              </a:ext>
            </a:extLst>
          </p:cNvPr>
          <p:cNvSpPr txBox="1"/>
          <p:nvPr/>
        </p:nvSpPr>
        <p:spPr>
          <a:xfrm>
            <a:off x="3058426" y="4305126"/>
            <a:ext cx="5093667" cy="83099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The Computer-based assessment become more encouraged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in most parts of the world, which saves a lot of time and effort. Student also appreciate new patterns of evaluation, as they guarantee them fool-proof results</a:t>
            </a:r>
          </a:p>
        </p:txBody>
      </p:sp>
      <p:sp>
        <p:nvSpPr>
          <p:cNvPr id="77" name="Rectangle 76">
            <a:extLst>
              <a:ext uri="{FF2B5EF4-FFF2-40B4-BE49-F238E27FC236}">
                <a16:creationId xmlns:a16="http://schemas.microsoft.com/office/drawing/2014/main" id="{CCAD98D8-38FD-4E42-92A0-3AF23ED96910}"/>
              </a:ext>
            </a:extLst>
          </p:cNvPr>
          <p:cNvSpPr/>
          <p:nvPr/>
        </p:nvSpPr>
        <p:spPr>
          <a:xfrm>
            <a:off x="2784239" y="5315518"/>
            <a:ext cx="472484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TH SarabunPSK" panose="020B0500040200020003" pitchFamily="34" charset="-34"/>
              </a:rPr>
              <a:t>Quality Education for Sustainable Development</a:t>
            </a:r>
          </a:p>
        </p:txBody>
      </p:sp>
      <p:cxnSp>
        <p:nvCxnSpPr>
          <p:cNvPr id="78" name="Straight Connector 77">
            <a:extLst>
              <a:ext uri="{FF2B5EF4-FFF2-40B4-BE49-F238E27FC236}">
                <a16:creationId xmlns:a16="http://schemas.microsoft.com/office/drawing/2014/main" id="{B249BF23-1EA5-435D-90A3-647066D930C0}"/>
              </a:ext>
            </a:extLst>
          </p:cNvPr>
          <p:cNvCxnSpPr>
            <a:cxnSpLocks/>
          </p:cNvCxnSpPr>
          <p:nvPr/>
        </p:nvCxnSpPr>
        <p:spPr>
          <a:xfrm>
            <a:off x="2767140" y="5623295"/>
            <a:ext cx="4741946"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A16788D-B092-48B4-960B-3F5E930EA0C8}"/>
              </a:ext>
            </a:extLst>
          </p:cNvPr>
          <p:cNvSpPr txBox="1"/>
          <p:nvPr/>
        </p:nvSpPr>
        <p:spPr>
          <a:xfrm>
            <a:off x="2594635" y="5684460"/>
            <a:ext cx="5093667" cy="646331"/>
          </a:xfrm>
          <a:prstGeom prst="rect">
            <a:avLst/>
          </a:prstGeom>
          <a:noFill/>
          <a:ln>
            <a:noFill/>
          </a:ln>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An education is one of the most powerful and proven vehicles for sustainable development. The aims of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achieving universal access to a quality higher education is on a rising trend</a:t>
            </a:r>
            <a:endParaRPr kumimoji="0" lang="en-US" sz="1200" b="1" i="0" u="none" strike="noStrike" kern="1200" cap="none" spc="0" normalizeH="0" baseline="0" noProof="0" dirty="0">
              <a:ln>
                <a:noFill/>
              </a:ln>
              <a:solidFill>
                <a:srgbClr val="002060"/>
              </a:solidFill>
              <a:effectLst/>
              <a:uLnTx/>
              <a:uFillTx/>
              <a:latin typeface="Arial" panose="020B0604020202020204"/>
              <a:ea typeface="+mn-ea"/>
              <a:cs typeface="TH SarabunPSK" panose="020B0500040200020003" pitchFamily="34" charset="-34"/>
            </a:endParaRPr>
          </a:p>
        </p:txBody>
      </p:sp>
      <p:pic>
        <p:nvPicPr>
          <p:cNvPr id="7" name="Graphic 6">
            <a:extLst>
              <a:ext uri="{FF2B5EF4-FFF2-40B4-BE49-F238E27FC236}">
                <a16:creationId xmlns:a16="http://schemas.microsoft.com/office/drawing/2014/main" id="{458F9A05-CD85-49A5-9DF9-37713BB9AC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17737" y="1704803"/>
            <a:ext cx="469217" cy="469217"/>
          </a:xfrm>
          <a:prstGeom prst="rect">
            <a:avLst/>
          </a:prstGeom>
        </p:spPr>
      </p:pic>
      <p:pic>
        <p:nvPicPr>
          <p:cNvPr id="9" name="Graphic 8">
            <a:extLst>
              <a:ext uri="{FF2B5EF4-FFF2-40B4-BE49-F238E27FC236}">
                <a16:creationId xmlns:a16="http://schemas.microsoft.com/office/drawing/2014/main" id="{43F1C346-DD4C-4DC6-8FBE-249CC4DE51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2147" y="4329288"/>
            <a:ext cx="420576" cy="420576"/>
          </a:xfrm>
          <a:prstGeom prst="rect">
            <a:avLst/>
          </a:prstGeom>
        </p:spPr>
      </p:pic>
      <p:pic>
        <p:nvPicPr>
          <p:cNvPr id="12" name="Graphic 11">
            <a:extLst>
              <a:ext uri="{FF2B5EF4-FFF2-40B4-BE49-F238E27FC236}">
                <a16:creationId xmlns:a16="http://schemas.microsoft.com/office/drawing/2014/main" id="{27B0805C-14A8-49C2-B40A-571E024E57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17737" y="5513159"/>
            <a:ext cx="414110" cy="414110"/>
          </a:xfrm>
          <a:prstGeom prst="rect">
            <a:avLst/>
          </a:prstGeom>
        </p:spPr>
      </p:pic>
      <p:pic>
        <p:nvPicPr>
          <p:cNvPr id="14" name="Graphic 13">
            <a:extLst>
              <a:ext uri="{FF2B5EF4-FFF2-40B4-BE49-F238E27FC236}">
                <a16:creationId xmlns:a16="http://schemas.microsoft.com/office/drawing/2014/main" id="{08507FC7-78C0-4ED3-B337-3702632F550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92241" y="2954287"/>
            <a:ext cx="501571" cy="501571"/>
          </a:xfrm>
          <a:prstGeom prst="rect">
            <a:avLst/>
          </a:prstGeom>
        </p:spPr>
      </p:pic>
      <p:sp>
        <p:nvSpPr>
          <p:cNvPr id="98" name="Rectangle 97">
            <a:extLst>
              <a:ext uri="{FF2B5EF4-FFF2-40B4-BE49-F238E27FC236}">
                <a16:creationId xmlns:a16="http://schemas.microsoft.com/office/drawing/2014/main" id="{D28F18AA-E6A1-41EF-A34B-E2232FB4B579}"/>
              </a:ext>
            </a:extLst>
          </p:cNvPr>
          <p:cNvSpPr/>
          <p:nvPr/>
        </p:nvSpPr>
        <p:spPr>
          <a:xfrm>
            <a:off x="8250791" y="2023050"/>
            <a:ext cx="3569734" cy="4339650"/>
          </a:xfrm>
          <a:prstGeom prst="rect">
            <a:avLst/>
          </a:prstGeom>
          <a:solidFill>
            <a:schemeClr val="bg1">
              <a:lumMod val="95000"/>
            </a:schemeClr>
          </a:solidFill>
          <a:ln>
            <a:noFill/>
            <a:prstDash val="dash"/>
          </a:ln>
        </p:spPr>
        <p:txBody>
          <a:bodyPr wrap="square">
            <a:spAutoFit/>
          </a:bodyPr>
          <a:lstStyle/>
          <a:p>
            <a:pPr marL="0" marR="0" lvl="0" indent="0" algn="thaiDist" defTabSz="457200" rtl="0" eaLnBrk="1" fontAlgn="auto" latinLnBrk="0" hangingPunct="1">
              <a:lnSpc>
                <a:spcPct val="100000"/>
              </a:lnSpc>
              <a:spcBef>
                <a:spcPts val="0"/>
              </a:spcBef>
              <a:spcAft>
                <a:spcPts val="0"/>
              </a:spcAft>
              <a:buClrTx/>
              <a:buSzTx/>
              <a:buFontTx/>
              <a:buNone/>
              <a:tabLst/>
              <a:defRPr/>
            </a:pPr>
            <a:endParaRPr kumimoji="0" lang="th-TH" sz="1200" b="0" i="0" u="none" strike="noStrike" kern="1200" cap="none" spc="0" normalizeH="0" baseline="0" noProof="0" dirty="0">
              <a:ln>
                <a:noFill/>
              </a:ln>
              <a:solidFill>
                <a:srgbClr val="002060"/>
              </a:solidFill>
              <a:effectLst/>
              <a:uLnTx/>
              <a:uFillTx/>
              <a:latin typeface="Arial" panose="020B0604020202020204" pitchFamily="34" charset="0"/>
              <a:ea typeface="+mn-ea"/>
              <a:cs typeface="Cordia New" panose="020B0304020202020204" pitchFamily="34" charset="-34"/>
            </a:endParaRPr>
          </a:p>
          <a:p>
            <a:pPr marL="0" marR="0" lvl="0" indent="0" algn="thaiDist" defTabSz="457200" rtl="0" eaLnBrk="1" fontAlgn="auto" latinLnBrk="0" hangingPunct="1">
              <a:lnSpc>
                <a:spcPct val="100000"/>
              </a:lnSpc>
              <a:spcBef>
                <a:spcPts val="0"/>
              </a:spcBef>
              <a:spcAft>
                <a:spcPts val="0"/>
              </a:spcAft>
              <a:buClrTx/>
              <a:buSzTx/>
              <a:buFontTx/>
              <a:buNone/>
              <a:tabLst/>
              <a:defRPr/>
            </a:pPr>
            <a:endParaRPr kumimoji="0" lang="th-TH" sz="1200" b="0" i="0" u="none" strike="noStrike" kern="1200" cap="none" spc="0" normalizeH="0" baseline="0" noProof="0" dirty="0">
              <a:ln>
                <a:noFill/>
              </a:ln>
              <a:solidFill>
                <a:srgbClr val="002060"/>
              </a:solidFill>
              <a:effectLst/>
              <a:uLnTx/>
              <a:uFillTx/>
              <a:latin typeface="Arial" panose="020B0604020202020204" pitchFamily="34" charset="0"/>
              <a:ea typeface="+mn-ea"/>
              <a:cs typeface="Cordia New" panose="020B0304020202020204" pitchFamily="34" charset="-34"/>
            </a:endParaRPr>
          </a:p>
          <a:p>
            <a:pPr marL="171450" marR="0" lvl="0" indent="-171450" algn="thaiDi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Educational institution will need to </a:t>
            </a:r>
            <a:r>
              <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make a new arrangement </a:t>
            </a: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on their facility and education system to </a:t>
            </a:r>
            <a:r>
              <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accommodate hybrid education</a:t>
            </a: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for example, upgrading ICT skill of teachers to be able to utilize digital technology as a new learning tool </a:t>
            </a:r>
            <a:endPar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171450" marR="0" lvl="0" indent="-171450" algn="thaiDi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The new </a:t>
            </a:r>
            <a:r>
              <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powerful tool like AR/VR, online learning tools will provides an opportunity for students </a:t>
            </a: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to see something as if it real, thus, increase knowledge retention to the significant level.</a:t>
            </a:r>
            <a:endParaRPr kumimoji="0" lang="th-TH"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171450" marR="0" lvl="0" indent="-171450" algn="thaiDi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th-TH" sz="1200" b="0" i="0" u="none" strike="noStrike" kern="1200" cap="none" spc="0" normalizeH="0" baseline="0" noProof="0" dirty="0">
              <a:ln>
                <a:noFill/>
              </a:ln>
              <a:solidFill>
                <a:srgbClr val="002060"/>
              </a:solidFill>
              <a:effectLst/>
              <a:uLnTx/>
              <a:uFillTx/>
              <a:latin typeface="Arial" panose="020B0604020202020204" pitchFamily="34" charset="0"/>
              <a:ea typeface="+mn-ea"/>
              <a:cs typeface="Cordia New" panose="020B0304020202020204" pitchFamily="34" charset="-34"/>
            </a:endParaRPr>
          </a:p>
          <a:p>
            <a:pPr marL="171450" marR="0" lvl="0" indent="-171450" algn="thaiDi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th-TH" sz="1200" b="0" i="0" u="none" strike="noStrike" kern="1200" cap="none" spc="0" normalizeH="0" baseline="0" noProof="0" dirty="0">
              <a:ln>
                <a:noFill/>
              </a:ln>
              <a:solidFill>
                <a:srgbClr val="002060"/>
              </a:solidFill>
              <a:effectLst/>
              <a:uLnTx/>
              <a:uFillTx/>
              <a:latin typeface="Arial" panose="020B0604020202020204" pitchFamily="34" charset="0"/>
              <a:ea typeface="+mn-ea"/>
              <a:cs typeface="Cordia New" panose="020B0304020202020204" pitchFamily="34" charset="-34"/>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Students make an adjustment such as </a:t>
            </a:r>
            <a:r>
              <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upgrading digital skill and procuring devices and internet access to support online learning</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The </a:t>
            </a:r>
            <a:r>
              <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increasing number of communication tools and the availability of 5G </a:t>
            </a: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provide advantages for student to learn new things and expand their knowledge more effectively</a:t>
            </a:r>
            <a:endParaRPr kumimoji="0" lang="th-TH" sz="1200" b="0" i="0" u="none" strike="noStrike" kern="1200" cap="none" spc="0" normalizeH="0" baseline="0" noProof="0" dirty="0">
              <a:ln>
                <a:noFill/>
              </a:ln>
              <a:solidFill>
                <a:srgbClr val="002060"/>
              </a:solidFill>
              <a:effectLst/>
              <a:uLnTx/>
              <a:uFillTx/>
              <a:latin typeface="Arial" panose="020B0604020202020204" pitchFamily="34" charset="0"/>
              <a:ea typeface="+mn-ea"/>
              <a:cs typeface="Cordia New" panose="020B0304020202020204" pitchFamily="34" charset="-34"/>
            </a:endParaRPr>
          </a:p>
        </p:txBody>
      </p:sp>
      <p:sp>
        <p:nvSpPr>
          <p:cNvPr id="99" name="TextBox 98">
            <a:extLst>
              <a:ext uri="{FF2B5EF4-FFF2-40B4-BE49-F238E27FC236}">
                <a16:creationId xmlns:a16="http://schemas.microsoft.com/office/drawing/2014/main" id="{3A90D5B5-7272-4DDB-B006-A0A48E21881F}"/>
              </a:ext>
            </a:extLst>
          </p:cNvPr>
          <p:cNvSpPr txBox="1"/>
          <p:nvPr/>
        </p:nvSpPr>
        <p:spPr>
          <a:xfrm>
            <a:off x="8277148" y="1461761"/>
            <a:ext cx="3529488" cy="523220"/>
          </a:xfrm>
          <a:prstGeom prst="rect">
            <a:avLst/>
          </a:prstGeom>
          <a:noFill/>
          <a:ln w="12700">
            <a:solidFill>
              <a:schemeClr val="accent5">
                <a:lumMod val="40000"/>
                <a:lumOff val="60000"/>
              </a:schemeClr>
            </a:solidFill>
            <a:prstDash val="dash"/>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F3492"/>
                </a:solidFill>
                <a:effectLst/>
                <a:uLnTx/>
                <a:uFillTx/>
                <a:latin typeface="Arial" panose="020B0604020202020204"/>
                <a:ea typeface="+mn-ea"/>
                <a:cs typeface="+mn-cs"/>
              </a:rPr>
              <a:t>Changes Required for Digital transformation</a:t>
            </a:r>
          </a:p>
        </p:txBody>
      </p:sp>
      <p:sp>
        <p:nvSpPr>
          <p:cNvPr id="100" name="TextBox 99">
            <a:extLst>
              <a:ext uri="{FF2B5EF4-FFF2-40B4-BE49-F238E27FC236}">
                <a16:creationId xmlns:a16="http://schemas.microsoft.com/office/drawing/2014/main" id="{4F704B25-A587-4699-B63B-B85B22FF4C32}"/>
              </a:ext>
            </a:extLst>
          </p:cNvPr>
          <p:cNvSpPr txBox="1"/>
          <p:nvPr/>
        </p:nvSpPr>
        <p:spPr>
          <a:xfrm>
            <a:off x="8435435" y="2107608"/>
            <a:ext cx="234785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Educational Institution</a:t>
            </a:r>
          </a:p>
        </p:txBody>
      </p:sp>
      <p:sp>
        <p:nvSpPr>
          <p:cNvPr id="103" name="TextBox 102">
            <a:extLst>
              <a:ext uri="{FF2B5EF4-FFF2-40B4-BE49-F238E27FC236}">
                <a16:creationId xmlns:a16="http://schemas.microsoft.com/office/drawing/2014/main" id="{526FB6D4-8836-4066-BDDD-CFF673A04254}"/>
              </a:ext>
            </a:extLst>
          </p:cNvPr>
          <p:cNvSpPr txBox="1"/>
          <p:nvPr/>
        </p:nvSpPr>
        <p:spPr>
          <a:xfrm>
            <a:off x="8435436" y="4504202"/>
            <a:ext cx="234785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Student</a:t>
            </a:r>
          </a:p>
        </p:txBody>
      </p:sp>
      <p:pic>
        <p:nvPicPr>
          <p:cNvPr id="23" name="Graphic 22">
            <a:extLst>
              <a:ext uri="{FF2B5EF4-FFF2-40B4-BE49-F238E27FC236}">
                <a16:creationId xmlns:a16="http://schemas.microsoft.com/office/drawing/2014/main" id="{0C393AA0-1047-4C87-9AD4-6750406016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84220" y="2006068"/>
            <a:ext cx="392335" cy="392335"/>
          </a:xfrm>
          <a:prstGeom prst="rect">
            <a:avLst/>
          </a:prstGeom>
        </p:spPr>
      </p:pic>
      <p:pic>
        <p:nvPicPr>
          <p:cNvPr id="106" name="Graphic 105">
            <a:extLst>
              <a:ext uri="{FF2B5EF4-FFF2-40B4-BE49-F238E27FC236}">
                <a16:creationId xmlns:a16="http://schemas.microsoft.com/office/drawing/2014/main" id="{CB6D31A8-C30A-431F-BD4A-5363856B227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08791" y="4458131"/>
            <a:ext cx="307777" cy="307777"/>
          </a:xfrm>
          <a:prstGeom prst="rect">
            <a:avLst/>
          </a:prstGeom>
        </p:spPr>
      </p:pic>
    </p:spTree>
    <p:extLst>
      <p:ext uri="{BB962C8B-B14F-4D97-AF65-F5344CB8AC3E}">
        <p14:creationId xmlns:p14="http://schemas.microsoft.com/office/powerpoint/2010/main" val="27015297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987E8-034C-4AAF-ACA6-8DB3F636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965"/>
            <a:ext cx="12192000" cy="7176655"/>
          </a:xfrm>
          <a:prstGeom prst="rect">
            <a:avLst/>
          </a:prstGeom>
        </p:spPr>
      </p:pic>
      <p:sp>
        <p:nvSpPr>
          <p:cNvPr id="6" name="Freeform: Shape 5">
            <a:extLst>
              <a:ext uri="{FF2B5EF4-FFF2-40B4-BE49-F238E27FC236}">
                <a16:creationId xmlns:a16="http://schemas.microsoft.com/office/drawing/2014/main" id="{CC834404-740A-4DDE-A718-29BAFF1490F2}"/>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0B276D">
              <a:alpha val="85098"/>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p:txBody>
      </p:sp>
      <p:sp>
        <p:nvSpPr>
          <p:cNvPr id="7" name="Freeform: Shape 6">
            <a:extLst>
              <a:ext uri="{FF2B5EF4-FFF2-40B4-BE49-F238E27FC236}">
                <a16:creationId xmlns:a16="http://schemas.microsoft.com/office/drawing/2014/main" id="{5F85E9F5-36DB-4AF7-8536-1910D20D38C7}"/>
              </a:ext>
            </a:extLst>
          </p:cNvPr>
          <p:cNvSpPr/>
          <p:nvPr/>
        </p:nvSpPr>
        <p:spPr>
          <a:xfrm>
            <a:off x="6096000" y="0"/>
            <a:ext cx="6095999"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chemeClr val="bg1">
              <a:lumMod val="95000"/>
              <a:alpha val="69804"/>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BDC686E9-0799-4B44-8A26-A1C761D0E5DE}"/>
              </a:ext>
            </a:extLst>
          </p:cNvPr>
          <p:cNvSpPr txBox="1"/>
          <p:nvPr/>
        </p:nvSpPr>
        <p:spPr>
          <a:xfrm>
            <a:off x="371475" y="1863179"/>
            <a:ext cx="5973907"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TIME Consulting 2020 Chart Pool:</a:t>
            </a: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Project Timeline Slide</a:t>
            </a:r>
          </a:p>
        </p:txBody>
      </p:sp>
    </p:spTree>
    <p:extLst>
      <p:ext uri="{BB962C8B-B14F-4D97-AF65-F5344CB8AC3E}">
        <p14:creationId xmlns:p14="http://schemas.microsoft.com/office/powerpoint/2010/main" val="28170640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DC34E57B-2006-41D9-97C7-4DAAC309A4C3}"/>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cxnSp>
        <p:nvCxnSpPr>
          <p:cNvPr id="3" name="Straight Connector 2">
            <a:extLst>
              <a:ext uri="{FF2B5EF4-FFF2-40B4-BE49-F238E27FC236}">
                <a16:creationId xmlns:a16="http://schemas.microsoft.com/office/drawing/2014/main" id="{470A7849-EB6D-4D30-9C37-5EF0D13C5056}"/>
              </a:ext>
            </a:extLst>
          </p:cNvPr>
          <p:cNvCxnSpPr/>
          <p:nvPr/>
        </p:nvCxnSpPr>
        <p:spPr>
          <a:xfrm>
            <a:off x="-12032" y="1698625"/>
            <a:ext cx="12192000" cy="0"/>
          </a:xfrm>
          <a:prstGeom prst="line">
            <a:avLst/>
          </a:prstGeom>
          <a:noFill/>
          <a:ln w="6350" cap="flat" cmpd="sng" algn="ctr">
            <a:solidFill>
              <a:sysClr val="windowText" lastClr="000000">
                <a:lumMod val="50000"/>
                <a:lumOff val="50000"/>
              </a:sysClr>
            </a:solidFill>
            <a:prstDash val="solid"/>
            <a:miter lim="800000"/>
          </a:ln>
          <a:effectLst/>
        </p:spPr>
      </p:cxnSp>
      <p:sp>
        <p:nvSpPr>
          <p:cNvPr id="4" name="Isosceles Triangle 3">
            <a:extLst>
              <a:ext uri="{FF2B5EF4-FFF2-40B4-BE49-F238E27FC236}">
                <a16:creationId xmlns:a16="http://schemas.microsoft.com/office/drawing/2014/main" id="{E05C9CE9-132A-4447-B821-2CB556634A07}"/>
              </a:ext>
            </a:extLst>
          </p:cNvPr>
          <p:cNvSpPr/>
          <p:nvPr/>
        </p:nvSpPr>
        <p:spPr>
          <a:xfrm>
            <a:off x="1067581" y="1914760"/>
            <a:ext cx="381000" cy="328448"/>
          </a:xfrm>
          <a:prstGeom prst="triangle">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 name="Oval 4">
            <a:extLst>
              <a:ext uri="{FF2B5EF4-FFF2-40B4-BE49-F238E27FC236}">
                <a16:creationId xmlns:a16="http://schemas.microsoft.com/office/drawing/2014/main" id="{F26636FC-ADB1-4553-92EC-C95B953E2146}"/>
              </a:ext>
            </a:extLst>
          </p:cNvPr>
          <p:cNvSpPr/>
          <p:nvPr/>
        </p:nvSpPr>
        <p:spPr>
          <a:xfrm>
            <a:off x="1154667" y="1595210"/>
            <a:ext cx="206830" cy="206830"/>
          </a:xfrm>
          <a:prstGeom prst="ellipse">
            <a:avLst/>
          </a:prstGeom>
          <a:solidFill>
            <a:schemeClr val="accent4">
              <a:lumMod val="75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6C299546-0C72-433A-9607-99153F65CA14}"/>
              </a:ext>
            </a:extLst>
          </p:cNvPr>
          <p:cNvSpPr/>
          <p:nvPr/>
        </p:nvSpPr>
        <p:spPr>
          <a:xfrm>
            <a:off x="572281" y="2057400"/>
            <a:ext cx="1371600" cy="137160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A3BE199-1936-4443-8FA9-1BAF16868289}"/>
              </a:ext>
            </a:extLst>
          </p:cNvPr>
          <p:cNvSpPr/>
          <p:nvPr/>
        </p:nvSpPr>
        <p:spPr>
          <a:xfrm>
            <a:off x="504019" y="6143624"/>
            <a:ext cx="1508125" cy="71431"/>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C0A8A5F-F900-4ABD-87F7-A4AA827D25C2}"/>
              </a:ext>
            </a:extLst>
          </p:cNvPr>
          <p:cNvSpPr txBox="1"/>
          <p:nvPr/>
        </p:nvSpPr>
        <p:spPr>
          <a:xfrm>
            <a:off x="572282" y="3601372"/>
            <a:ext cx="1371600" cy="2369880"/>
          </a:xfrm>
          <a:prstGeom prst="rect">
            <a:avLst/>
          </a:prstGeom>
          <a:noFill/>
          <a:ln>
            <a:noFill/>
          </a:ln>
        </p:spPr>
        <p:txBody>
          <a:bodyPr wrap="square" lIns="0" tIns="0" rIns="0" bIns="0" rtlCol="0" anchor="t">
            <a:spAutoFit/>
          </a:bodyPr>
          <a:lstStyle/>
          <a:p>
            <a:pPr algn="ctr">
              <a:buClr>
                <a:srgbClr val="549E39"/>
              </a:buClr>
            </a:pPr>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Nam </a:t>
            </a:r>
            <a:r>
              <a:rPr lang="en-US" sz="1400" dirty="0" err="1">
                <a:solidFill>
                  <a:prstClr val="black">
                    <a:lumMod val="75000"/>
                    <a:lumOff val="25000"/>
                  </a:prstClr>
                </a:solidFill>
                <a:latin typeface="Arial" panose="020B0604020202020204" pitchFamily="34" charset="0"/>
                <a:cs typeface="Arial" panose="020B0604020202020204" pitchFamily="34" charset="0"/>
              </a:rPr>
              <a:t>vehicula</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vulputate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massa</a:t>
            </a:r>
            <a:r>
              <a:rPr lang="en-US" sz="1400" dirty="0">
                <a:solidFill>
                  <a:prstClr val="black">
                    <a:lumMod val="75000"/>
                    <a:lumOff val="25000"/>
                  </a:prstClr>
                </a:solidFill>
                <a:latin typeface="Arial" panose="020B0604020202020204" pitchFamily="34" charset="0"/>
                <a:cs typeface="Arial" panose="020B0604020202020204" pitchFamily="34" charset="0"/>
              </a:rPr>
              <a:t> a maximus. </a:t>
            </a:r>
            <a:r>
              <a:rPr lang="en-US" sz="1400" dirty="0" err="1">
                <a:solidFill>
                  <a:prstClr val="black">
                    <a:lumMod val="75000"/>
                    <a:lumOff val="25000"/>
                  </a:prstClr>
                </a:solidFill>
                <a:latin typeface="Arial" panose="020B0604020202020204" pitchFamily="34" charset="0"/>
                <a:cs typeface="Arial" panose="020B0604020202020204" pitchFamily="34" charset="0"/>
              </a:rPr>
              <a:t>Orci</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varius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natoque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penatibus</a:t>
            </a:r>
            <a:r>
              <a:rPr lang="en-US" sz="1400" dirty="0">
                <a:solidFill>
                  <a:prstClr val="black">
                    <a:lumMod val="75000"/>
                    <a:lumOff val="25000"/>
                  </a:prstClr>
                </a:solidFill>
                <a:latin typeface="Arial" panose="020B0604020202020204" pitchFamily="34" charset="0"/>
                <a:cs typeface="Arial" panose="020B0604020202020204" pitchFamily="34" charset="0"/>
              </a:rPr>
              <a:t> et </a:t>
            </a:r>
            <a:r>
              <a:rPr lang="en-US" sz="1400" dirty="0" err="1">
                <a:solidFill>
                  <a:prstClr val="black">
                    <a:lumMod val="75000"/>
                    <a:lumOff val="25000"/>
                  </a:prstClr>
                </a:solidFill>
                <a:latin typeface="Arial" panose="020B0604020202020204" pitchFamily="34" charset="0"/>
                <a:cs typeface="Arial" panose="020B0604020202020204" pitchFamily="34" charset="0"/>
              </a:rPr>
              <a:t>magnis</a:t>
            </a:r>
            <a:r>
              <a:rPr lang="en-US" sz="1400" dirty="0">
                <a:solidFill>
                  <a:prstClr val="black">
                    <a:lumMod val="75000"/>
                    <a:lumOff val="25000"/>
                  </a:prstClr>
                </a:solidFill>
                <a:latin typeface="Arial" panose="020B0604020202020204" pitchFamily="34" charset="0"/>
                <a:cs typeface="Arial" panose="020B0604020202020204" pitchFamily="34" charset="0"/>
              </a:rPr>
              <a:t> dis parturient.</a:t>
            </a:r>
          </a:p>
        </p:txBody>
      </p:sp>
      <p:sp>
        <p:nvSpPr>
          <p:cNvPr id="9" name="Isosceles Triangle 8">
            <a:extLst>
              <a:ext uri="{FF2B5EF4-FFF2-40B4-BE49-F238E27FC236}">
                <a16:creationId xmlns:a16="http://schemas.microsoft.com/office/drawing/2014/main" id="{407B6D8B-E456-494E-9D8B-0773C1ED51AE}"/>
              </a:ext>
            </a:extLst>
          </p:cNvPr>
          <p:cNvSpPr/>
          <p:nvPr/>
        </p:nvSpPr>
        <p:spPr>
          <a:xfrm>
            <a:off x="3002743" y="1914760"/>
            <a:ext cx="381000" cy="328448"/>
          </a:xfrm>
          <a:prstGeom prst="triangle">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 name="Oval 9">
            <a:extLst>
              <a:ext uri="{FF2B5EF4-FFF2-40B4-BE49-F238E27FC236}">
                <a16:creationId xmlns:a16="http://schemas.microsoft.com/office/drawing/2014/main" id="{058905C7-A764-4996-A0DA-49CD0A026A83}"/>
              </a:ext>
            </a:extLst>
          </p:cNvPr>
          <p:cNvSpPr/>
          <p:nvPr/>
        </p:nvSpPr>
        <p:spPr>
          <a:xfrm>
            <a:off x="3089829" y="1595210"/>
            <a:ext cx="206830" cy="206830"/>
          </a:xfrm>
          <a:prstGeom prst="ellipse">
            <a:avLst/>
          </a:prstGeom>
          <a:solidFill>
            <a:schemeClr val="accent4">
              <a:lumMod val="75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0996634F-0D1F-4F86-98A9-DB98BF502E9B}"/>
              </a:ext>
            </a:extLst>
          </p:cNvPr>
          <p:cNvSpPr/>
          <p:nvPr/>
        </p:nvSpPr>
        <p:spPr>
          <a:xfrm>
            <a:off x="2507443" y="2057400"/>
            <a:ext cx="1371600" cy="1371600"/>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72304DFC-3C55-4B47-AFE0-84389A6C99FC}"/>
              </a:ext>
            </a:extLst>
          </p:cNvPr>
          <p:cNvSpPr/>
          <p:nvPr/>
        </p:nvSpPr>
        <p:spPr>
          <a:xfrm>
            <a:off x="2439181" y="6143624"/>
            <a:ext cx="1508125" cy="71431"/>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ABA298F5-63E6-4608-AA5E-E616AE5F6F8F}"/>
              </a:ext>
            </a:extLst>
          </p:cNvPr>
          <p:cNvSpPr txBox="1"/>
          <p:nvPr/>
        </p:nvSpPr>
        <p:spPr>
          <a:xfrm>
            <a:off x="2507444" y="3601372"/>
            <a:ext cx="1371600" cy="2369880"/>
          </a:xfrm>
          <a:prstGeom prst="rect">
            <a:avLst/>
          </a:prstGeom>
          <a:noFill/>
          <a:ln>
            <a:noFill/>
          </a:ln>
        </p:spPr>
        <p:txBody>
          <a:bodyPr wrap="square" lIns="0" tIns="0" rIns="0" bIns="0" rtlCol="0" anchor="t">
            <a:spAutoFit/>
          </a:bodyPr>
          <a:lstStyle/>
          <a:p>
            <a:pPr algn="ctr">
              <a:buClr>
                <a:srgbClr val="549E39"/>
              </a:buClr>
            </a:pPr>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Nam </a:t>
            </a:r>
            <a:r>
              <a:rPr lang="en-US" sz="1400" dirty="0" err="1">
                <a:solidFill>
                  <a:prstClr val="black">
                    <a:lumMod val="75000"/>
                    <a:lumOff val="25000"/>
                  </a:prstClr>
                </a:solidFill>
                <a:latin typeface="Arial" panose="020B0604020202020204" pitchFamily="34" charset="0"/>
                <a:cs typeface="Arial" panose="020B0604020202020204" pitchFamily="34" charset="0"/>
              </a:rPr>
              <a:t>vehicula</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vulputate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massa</a:t>
            </a:r>
            <a:r>
              <a:rPr lang="en-US" sz="1400" dirty="0">
                <a:solidFill>
                  <a:prstClr val="black">
                    <a:lumMod val="75000"/>
                    <a:lumOff val="25000"/>
                  </a:prstClr>
                </a:solidFill>
                <a:latin typeface="Arial" panose="020B0604020202020204" pitchFamily="34" charset="0"/>
                <a:cs typeface="Arial" panose="020B0604020202020204" pitchFamily="34" charset="0"/>
              </a:rPr>
              <a:t> a maximus. </a:t>
            </a:r>
            <a:r>
              <a:rPr lang="en-US" sz="1400" dirty="0" err="1">
                <a:solidFill>
                  <a:prstClr val="black">
                    <a:lumMod val="75000"/>
                    <a:lumOff val="25000"/>
                  </a:prstClr>
                </a:solidFill>
                <a:latin typeface="Arial" panose="020B0604020202020204" pitchFamily="34" charset="0"/>
                <a:cs typeface="Arial" panose="020B0604020202020204" pitchFamily="34" charset="0"/>
              </a:rPr>
              <a:t>Orci</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varius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natoque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penatibus</a:t>
            </a:r>
            <a:r>
              <a:rPr lang="en-US" sz="1400" dirty="0">
                <a:solidFill>
                  <a:prstClr val="black">
                    <a:lumMod val="75000"/>
                    <a:lumOff val="25000"/>
                  </a:prstClr>
                </a:solidFill>
                <a:latin typeface="Arial" panose="020B0604020202020204" pitchFamily="34" charset="0"/>
                <a:cs typeface="Arial" panose="020B0604020202020204" pitchFamily="34" charset="0"/>
              </a:rPr>
              <a:t> et </a:t>
            </a:r>
            <a:r>
              <a:rPr lang="en-US" sz="1400" dirty="0" err="1">
                <a:solidFill>
                  <a:prstClr val="black">
                    <a:lumMod val="75000"/>
                    <a:lumOff val="25000"/>
                  </a:prstClr>
                </a:solidFill>
                <a:latin typeface="Arial" panose="020B0604020202020204" pitchFamily="34" charset="0"/>
                <a:cs typeface="Arial" panose="020B0604020202020204" pitchFamily="34" charset="0"/>
              </a:rPr>
              <a:t>magnis</a:t>
            </a:r>
            <a:r>
              <a:rPr lang="en-US" sz="1400" dirty="0">
                <a:solidFill>
                  <a:prstClr val="black">
                    <a:lumMod val="75000"/>
                    <a:lumOff val="25000"/>
                  </a:prstClr>
                </a:solidFill>
                <a:latin typeface="Arial" panose="020B0604020202020204" pitchFamily="34" charset="0"/>
                <a:cs typeface="Arial" panose="020B0604020202020204" pitchFamily="34" charset="0"/>
              </a:rPr>
              <a:t> dis parturient.</a:t>
            </a:r>
          </a:p>
        </p:txBody>
      </p:sp>
      <p:sp>
        <p:nvSpPr>
          <p:cNvPr id="14" name="Isosceles Triangle 13">
            <a:extLst>
              <a:ext uri="{FF2B5EF4-FFF2-40B4-BE49-F238E27FC236}">
                <a16:creationId xmlns:a16="http://schemas.microsoft.com/office/drawing/2014/main" id="{439A4D6A-6585-48BD-84E9-53EA42070759}"/>
              </a:ext>
            </a:extLst>
          </p:cNvPr>
          <p:cNvSpPr/>
          <p:nvPr/>
        </p:nvSpPr>
        <p:spPr>
          <a:xfrm>
            <a:off x="4925886" y="1914760"/>
            <a:ext cx="381000" cy="328448"/>
          </a:xfrm>
          <a:prstGeom prst="triangle">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 name="Oval 14">
            <a:extLst>
              <a:ext uri="{FF2B5EF4-FFF2-40B4-BE49-F238E27FC236}">
                <a16:creationId xmlns:a16="http://schemas.microsoft.com/office/drawing/2014/main" id="{939BCF4E-8A93-4632-B3FD-D4BD035DE163}"/>
              </a:ext>
            </a:extLst>
          </p:cNvPr>
          <p:cNvSpPr/>
          <p:nvPr/>
        </p:nvSpPr>
        <p:spPr>
          <a:xfrm>
            <a:off x="5012972" y="1595210"/>
            <a:ext cx="206830" cy="206830"/>
          </a:xfrm>
          <a:prstGeom prst="ellipse">
            <a:avLst/>
          </a:prstGeom>
          <a:solidFill>
            <a:schemeClr val="accent4">
              <a:lumMod val="75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5D836D2E-3907-4D8D-B6A5-FAFBA8DD51F4}"/>
              </a:ext>
            </a:extLst>
          </p:cNvPr>
          <p:cNvSpPr/>
          <p:nvPr/>
        </p:nvSpPr>
        <p:spPr>
          <a:xfrm>
            <a:off x="4430586" y="2057400"/>
            <a:ext cx="1371600" cy="137160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F6F072FC-5067-4BED-84CA-9A04151A07E9}"/>
              </a:ext>
            </a:extLst>
          </p:cNvPr>
          <p:cNvSpPr/>
          <p:nvPr/>
        </p:nvSpPr>
        <p:spPr>
          <a:xfrm>
            <a:off x="4362324" y="6143624"/>
            <a:ext cx="1508125" cy="71431"/>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51465259-277C-4DA8-BE5F-0D81D83757E2}"/>
              </a:ext>
            </a:extLst>
          </p:cNvPr>
          <p:cNvSpPr txBox="1"/>
          <p:nvPr/>
        </p:nvSpPr>
        <p:spPr>
          <a:xfrm>
            <a:off x="4430587" y="3601372"/>
            <a:ext cx="1371600" cy="2369880"/>
          </a:xfrm>
          <a:prstGeom prst="rect">
            <a:avLst/>
          </a:prstGeom>
          <a:noFill/>
          <a:ln>
            <a:noFill/>
          </a:ln>
        </p:spPr>
        <p:txBody>
          <a:bodyPr wrap="square" lIns="0" tIns="0" rIns="0" bIns="0" rtlCol="0" anchor="t">
            <a:spAutoFit/>
          </a:bodyPr>
          <a:lstStyle/>
          <a:p>
            <a:pPr algn="ctr">
              <a:buClr>
                <a:srgbClr val="549E39"/>
              </a:buClr>
            </a:pPr>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Nam </a:t>
            </a:r>
            <a:r>
              <a:rPr lang="en-US" sz="1400" dirty="0" err="1">
                <a:solidFill>
                  <a:prstClr val="black">
                    <a:lumMod val="75000"/>
                    <a:lumOff val="25000"/>
                  </a:prstClr>
                </a:solidFill>
                <a:latin typeface="Arial" panose="020B0604020202020204" pitchFamily="34" charset="0"/>
                <a:cs typeface="Arial" panose="020B0604020202020204" pitchFamily="34" charset="0"/>
              </a:rPr>
              <a:t>vehicula</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vulputate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massa</a:t>
            </a:r>
            <a:r>
              <a:rPr lang="en-US" sz="1400" dirty="0">
                <a:solidFill>
                  <a:prstClr val="black">
                    <a:lumMod val="75000"/>
                    <a:lumOff val="25000"/>
                  </a:prstClr>
                </a:solidFill>
                <a:latin typeface="Arial" panose="020B0604020202020204" pitchFamily="34" charset="0"/>
                <a:cs typeface="Arial" panose="020B0604020202020204" pitchFamily="34" charset="0"/>
              </a:rPr>
              <a:t> a maximus. </a:t>
            </a:r>
            <a:r>
              <a:rPr lang="en-US" sz="1400" dirty="0" err="1">
                <a:solidFill>
                  <a:prstClr val="black">
                    <a:lumMod val="75000"/>
                    <a:lumOff val="25000"/>
                  </a:prstClr>
                </a:solidFill>
                <a:latin typeface="Arial" panose="020B0604020202020204" pitchFamily="34" charset="0"/>
                <a:cs typeface="Arial" panose="020B0604020202020204" pitchFamily="34" charset="0"/>
              </a:rPr>
              <a:t>Orci</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varius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natoque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penatibus</a:t>
            </a:r>
            <a:r>
              <a:rPr lang="en-US" sz="1400" dirty="0">
                <a:solidFill>
                  <a:prstClr val="black">
                    <a:lumMod val="75000"/>
                    <a:lumOff val="25000"/>
                  </a:prstClr>
                </a:solidFill>
                <a:latin typeface="Arial" panose="020B0604020202020204" pitchFamily="34" charset="0"/>
                <a:cs typeface="Arial" panose="020B0604020202020204" pitchFamily="34" charset="0"/>
              </a:rPr>
              <a:t> et </a:t>
            </a:r>
            <a:r>
              <a:rPr lang="en-US" sz="1400" dirty="0" err="1">
                <a:solidFill>
                  <a:prstClr val="black">
                    <a:lumMod val="75000"/>
                    <a:lumOff val="25000"/>
                  </a:prstClr>
                </a:solidFill>
                <a:latin typeface="Arial" panose="020B0604020202020204" pitchFamily="34" charset="0"/>
                <a:cs typeface="Arial" panose="020B0604020202020204" pitchFamily="34" charset="0"/>
              </a:rPr>
              <a:t>magnis</a:t>
            </a:r>
            <a:r>
              <a:rPr lang="en-US" sz="1400" dirty="0">
                <a:solidFill>
                  <a:prstClr val="black">
                    <a:lumMod val="75000"/>
                    <a:lumOff val="25000"/>
                  </a:prstClr>
                </a:solidFill>
                <a:latin typeface="Arial" panose="020B0604020202020204" pitchFamily="34" charset="0"/>
                <a:cs typeface="Arial" panose="020B0604020202020204" pitchFamily="34" charset="0"/>
              </a:rPr>
              <a:t> dis parturient.</a:t>
            </a:r>
          </a:p>
        </p:txBody>
      </p:sp>
      <p:sp>
        <p:nvSpPr>
          <p:cNvPr id="19" name="Isosceles Triangle 18">
            <a:extLst>
              <a:ext uri="{FF2B5EF4-FFF2-40B4-BE49-F238E27FC236}">
                <a16:creationId xmlns:a16="http://schemas.microsoft.com/office/drawing/2014/main" id="{6AE80031-3C31-4F28-AEF2-B65B951E793E}"/>
              </a:ext>
            </a:extLst>
          </p:cNvPr>
          <p:cNvSpPr/>
          <p:nvPr/>
        </p:nvSpPr>
        <p:spPr>
          <a:xfrm>
            <a:off x="6861048" y="1914760"/>
            <a:ext cx="381000" cy="328448"/>
          </a:xfrm>
          <a:prstGeom prst="triangle">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0" name="Oval 19">
            <a:extLst>
              <a:ext uri="{FF2B5EF4-FFF2-40B4-BE49-F238E27FC236}">
                <a16:creationId xmlns:a16="http://schemas.microsoft.com/office/drawing/2014/main" id="{FCA97327-3DF8-4306-8292-A42E0C3B8655}"/>
              </a:ext>
            </a:extLst>
          </p:cNvPr>
          <p:cNvSpPr/>
          <p:nvPr/>
        </p:nvSpPr>
        <p:spPr>
          <a:xfrm>
            <a:off x="6948134" y="1595210"/>
            <a:ext cx="206830" cy="206830"/>
          </a:xfrm>
          <a:prstGeom prst="ellipse">
            <a:avLst/>
          </a:prstGeom>
          <a:solidFill>
            <a:schemeClr val="accent4">
              <a:lumMod val="75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55DEB5C3-FA02-4AEE-A2A7-7F371957E4E8}"/>
              </a:ext>
            </a:extLst>
          </p:cNvPr>
          <p:cNvSpPr/>
          <p:nvPr/>
        </p:nvSpPr>
        <p:spPr>
          <a:xfrm>
            <a:off x="6365748" y="2057400"/>
            <a:ext cx="1371600" cy="1371600"/>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C39B1887-F435-4331-A047-F52A88F00E13}"/>
              </a:ext>
            </a:extLst>
          </p:cNvPr>
          <p:cNvSpPr/>
          <p:nvPr/>
        </p:nvSpPr>
        <p:spPr>
          <a:xfrm>
            <a:off x="6297486" y="6143624"/>
            <a:ext cx="1508125" cy="71431"/>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1A2C76F8-ADC0-4895-80DA-0A5A1CE7401E}"/>
              </a:ext>
            </a:extLst>
          </p:cNvPr>
          <p:cNvSpPr txBox="1"/>
          <p:nvPr/>
        </p:nvSpPr>
        <p:spPr>
          <a:xfrm>
            <a:off x="6365749" y="3601372"/>
            <a:ext cx="1371600" cy="2369880"/>
          </a:xfrm>
          <a:prstGeom prst="rect">
            <a:avLst/>
          </a:prstGeom>
          <a:noFill/>
          <a:ln>
            <a:noFill/>
          </a:ln>
        </p:spPr>
        <p:txBody>
          <a:bodyPr wrap="square" lIns="0" tIns="0" rIns="0" bIns="0" rtlCol="0" anchor="t">
            <a:spAutoFit/>
          </a:bodyPr>
          <a:lstStyle/>
          <a:p>
            <a:pPr algn="ctr">
              <a:buClr>
                <a:srgbClr val="549E39"/>
              </a:buClr>
            </a:pPr>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Nam </a:t>
            </a:r>
            <a:r>
              <a:rPr lang="en-US" sz="1400" dirty="0" err="1">
                <a:solidFill>
                  <a:prstClr val="black">
                    <a:lumMod val="75000"/>
                    <a:lumOff val="25000"/>
                  </a:prstClr>
                </a:solidFill>
                <a:latin typeface="Arial" panose="020B0604020202020204" pitchFamily="34" charset="0"/>
                <a:cs typeface="Arial" panose="020B0604020202020204" pitchFamily="34" charset="0"/>
              </a:rPr>
              <a:t>vehicula</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vulputate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massa</a:t>
            </a:r>
            <a:r>
              <a:rPr lang="en-US" sz="1400" dirty="0">
                <a:solidFill>
                  <a:prstClr val="black">
                    <a:lumMod val="75000"/>
                    <a:lumOff val="25000"/>
                  </a:prstClr>
                </a:solidFill>
                <a:latin typeface="Arial" panose="020B0604020202020204" pitchFamily="34" charset="0"/>
                <a:cs typeface="Arial" panose="020B0604020202020204" pitchFamily="34" charset="0"/>
              </a:rPr>
              <a:t> a maximus. </a:t>
            </a:r>
            <a:r>
              <a:rPr lang="en-US" sz="1400" dirty="0" err="1">
                <a:solidFill>
                  <a:prstClr val="black">
                    <a:lumMod val="75000"/>
                    <a:lumOff val="25000"/>
                  </a:prstClr>
                </a:solidFill>
                <a:latin typeface="Arial" panose="020B0604020202020204" pitchFamily="34" charset="0"/>
                <a:cs typeface="Arial" panose="020B0604020202020204" pitchFamily="34" charset="0"/>
              </a:rPr>
              <a:t>Orci</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varius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natoque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penatibus</a:t>
            </a:r>
            <a:r>
              <a:rPr lang="en-US" sz="1400" dirty="0">
                <a:solidFill>
                  <a:prstClr val="black">
                    <a:lumMod val="75000"/>
                    <a:lumOff val="25000"/>
                  </a:prstClr>
                </a:solidFill>
                <a:latin typeface="Arial" panose="020B0604020202020204" pitchFamily="34" charset="0"/>
                <a:cs typeface="Arial" panose="020B0604020202020204" pitchFamily="34" charset="0"/>
              </a:rPr>
              <a:t> et </a:t>
            </a:r>
            <a:r>
              <a:rPr lang="en-US" sz="1400" dirty="0" err="1">
                <a:solidFill>
                  <a:prstClr val="black">
                    <a:lumMod val="75000"/>
                    <a:lumOff val="25000"/>
                  </a:prstClr>
                </a:solidFill>
                <a:latin typeface="Arial" panose="020B0604020202020204" pitchFamily="34" charset="0"/>
                <a:cs typeface="Arial" panose="020B0604020202020204" pitchFamily="34" charset="0"/>
              </a:rPr>
              <a:t>magnis</a:t>
            </a:r>
            <a:r>
              <a:rPr lang="en-US" sz="1400" dirty="0">
                <a:solidFill>
                  <a:prstClr val="black">
                    <a:lumMod val="75000"/>
                    <a:lumOff val="25000"/>
                  </a:prstClr>
                </a:solidFill>
                <a:latin typeface="Arial" panose="020B0604020202020204" pitchFamily="34" charset="0"/>
                <a:cs typeface="Arial" panose="020B0604020202020204" pitchFamily="34" charset="0"/>
              </a:rPr>
              <a:t> dis parturient.</a:t>
            </a:r>
          </a:p>
        </p:txBody>
      </p:sp>
      <p:sp>
        <p:nvSpPr>
          <p:cNvPr id="24" name="Isosceles Triangle 23">
            <a:extLst>
              <a:ext uri="{FF2B5EF4-FFF2-40B4-BE49-F238E27FC236}">
                <a16:creationId xmlns:a16="http://schemas.microsoft.com/office/drawing/2014/main" id="{9BC2070E-3107-42BD-9997-F8B76FDAF525}"/>
              </a:ext>
            </a:extLst>
          </p:cNvPr>
          <p:cNvSpPr/>
          <p:nvPr/>
        </p:nvSpPr>
        <p:spPr>
          <a:xfrm>
            <a:off x="8784192" y="1914760"/>
            <a:ext cx="381000" cy="328448"/>
          </a:xfrm>
          <a:prstGeom prst="triangle">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5" name="Oval 24">
            <a:extLst>
              <a:ext uri="{FF2B5EF4-FFF2-40B4-BE49-F238E27FC236}">
                <a16:creationId xmlns:a16="http://schemas.microsoft.com/office/drawing/2014/main" id="{FCC3C533-B174-4B95-9EB8-1C110673F662}"/>
              </a:ext>
            </a:extLst>
          </p:cNvPr>
          <p:cNvSpPr/>
          <p:nvPr/>
        </p:nvSpPr>
        <p:spPr>
          <a:xfrm>
            <a:off x="8871278" y="1595210"/>
            <a:ext cx="206830" cy="206830"/>
          </a:xfrm>
          <a:prstGeom prst="ellipse">
            <a:avLst/>
          </a:prstGeom>
          <a:solidFill>
            <a:schemeClr val="accent4">
              <a:lumMod val="75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4D605FC-0788-4C84-A93F-B824CF424BE3}"/>
              </a:ext>
            </a:extLst>
          </p:cNvPr>
          <p:cNvSpPr/>
          <p:nvPr/>
        </p:nvSpPr>
        <p:spPr>
          <a:xfrm>
            <a:off x="8288892" y="2057400"/>
            <a:ext cx="1371600" cy="137160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A60B6D37-D6D1-4CD2-AC66-37E12BCC23CE}"/>
              </a:ext>
            </a:extLst>
          </p:cNvPr>
          <p:cNvSpPr/>
          <p:nvPr/>
        </p:nvSpPr>
        <p:spPr>
          <a:xfrm>
            <a:off x="8220630" y="6143624"/>
            <a:ext cx="1508125" cy="71431"/>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D199F69A-BA82-4B56-A179-8A748BD1898B}"/>
              </a:ext>
            </a:extLst>
          </p:cNvPr>
          <p:cNvSpPr txBox="1"/>
          <p:nvPr/>
        </p:nvSpPr>
        <p:spPr>
          <a:xfrm>
            <a:off x="8288893" y="3601372"/>
            <a:ext cx="1371600" cy="2369880"/>
          </a:xfrm>
          <a:prstGeom prst="rect">
            <a:avLst/>
          </a:prstGeom>
          <a:noFill/>
          <a:ln>
            <a:noFill/>
          </a:ln>
        </p:spPr>
        <p:txBody>
          <a:bodyPr wrap="square" lIns="0" tIns="0" rIns="0" bIns="0" rtlCol="0" anchor="t">
            <a:spAutoFit/>
          </a:bodyPr>
          <a:lstStyle/>
          <a:p>
            <a:pPr algn="ctr">
              <a:buClr>
                <a:srgbClr val="549E39"/>
              </a:buClr>
            </a:pPr>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Nam </a:t>
            </a:r>
            <a:r>
              <a:rPr lang="en-US" sz="1400" dirty="0" err="1">
                <a:solidFill>
                  <a:prstClr val="black">
                    <a:lumMod val="75000"/>
                    <a:lumOff val="25000"/>
                  </a:prstClr>
                </a:solidFill>
                <a:latin typeface="Arial" panose="020B0604020202020204" pitchFamily="34" charset="0"/>
                <a:cs typeface="Arial" panose="020B0604020202020204" pitchFamily="34" charset="0"/>
              </a:rPr>
              <a:t>vehicula</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vulputate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massa</a:t>
            </a:r>
            <a:r>
              <a:rPr lang="en-US" sz="1400" dirty="0">
                <a:solidFill>
                  <a:prstClr val="black">
                    <a:lumMod val="75000"/>
                    <a:lumOff val="25000"/>
                  </a:prstClr>
                </a:solidFill>
                <a:latin typeface="Arial" panose="020B0604020202020204" pitchFamily="34" charset="0"/>
                <a:cs typeface="Arial" panose="020B0604020202020204" pitchFamily="34" charset="0"/>
              </a:rPr>
              <a:t> a maximus. </a:t>
            </a:r>
            <a:r>
              <a:rPr lang="en-US" sz="1400" dirty="0" err="1">
                <a:solidFill>
                  <a:prstClr val="black">
                    <a:lumMod val="75000"/>
                    <a:lumOff val="25000"/>
                  </a:prstClr>
                </a:solidFill>
                <a:latin typeface="Arial" panose="020B0604020202020204" pitchFamily="34" charset="0"/>
                <a:cs typeface="Arial" panose="020B0604020202020204" pitchFamily="34" charset="0"/>
              </a:rPr>
              <a:t>Orci</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varius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natoque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penatibus</a:t>
            </a:r>
            <a:r>
              <a:rPr lang="en-US" sz="1400" dirty="0">
                <a:solidFill>
                  <a:prstClr val="black">
                    <a:lumMod val="75000"/>
                    <a:lumOff val="25000"/>
                  </a:prstClr>
                </a:solidFill>
                <a:latin typeface="Arial" panose="020B0604020202020204" pitchFamily="34" charset="0"/>
                <a:cs typeface="Arial" panose="020B0604020202020204" pitchFamily="34" charset="0"/>
              </a:rPr>
              <a:t> et </a:t>
            </a:r>
            <a:r>
              <a:rPr lang="en-US" sz="1400" dirty="0" err="1">
                <a:solidFill>
                  <a:prstClr val="black">
                    <a:lumMod val="75000"/>
                    <a:lumOff val="25000"/>
                  </a:prstClr>
                </a:solidFill>
                <a:latin typeface="Arial" panose="020B0604020202020204" pitchFamily="34" charset="0"/>
                <a:cs typeface="Arial" panose="020B0604020202020204" pitchFamily="34" charset="0"/>
              </a:rPr>
              <a:t>magnis</a:t>
            </a:r>
            <a:r>
              <a:rPr lang="en-US" sz="1400" dirty="0">
                <a:solidFill>
                  <a:prstClr val="black">
                    <a:lumMod val="75000"/>
                    <a:lumOff val="25000"/>
                  </a:prstClr>
                </a:solidFill>
                <a:latin typeface="Arial" panose="020B0604020202020204" pitchFamily="34" charset="0"/>
                <a:cs typeface="Arial" panose="020B0604020202020204" pitchFamily="34" charset="0"/>
              </a:rPr>
              <a:t> dis parturient.</a:t>
            </a:r>
          </a:p>
        </p:txBody>
      </p:sp>
      <p:sp>
        <p:nvSpPr>
          <p:cNvPr id="29" name="Isosceles Triangle 28">
            <a:extLst>
              <a:ext uri="{FF2B5EF4-FFF2-40B4-BE49-F238E27FC236}">
                <a16:creationId xmlns:a16="http://schemas.microsoft.com/office/drawing/2014/main" id="{902450C5-C9F7-4270-9235-C2E05062C6C0}"/>
              </a:ext>
            </a:extLst>
          </p:cNvPr>
          <p:cNvSpPr/>
          <p:nvPr/>
        </p:nvSpPr>
        <p:spPr>
          <a:xfrm>
            <a:off x="10719354" y="1914760"/>
            <a:ext cx="381000" cy="328448"/>
          </a:xfrm>
          <a:prstGeom prst="triangle">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0" name="Oval 29">
            <a:extLst>
              <a:ext uri="{FF2B5EF4-FFF2-40B4-BE49-F238E27FC236}">
                <a16:creationId xmlns:a16="http://schemas.microsoft.com/office/drawing/2014/main" id="{13492C39-2359-402D-9626-4AF9C06D9527}"/>
              </a:ext>
            </a:extLst>
          </p:cNvPr>
          <p:cNvSpPr/>
          <p:nvPr/>
        </p:nvSpPr>
        <p:spPr>
          <a:xfrm>
            <a:off x="10806440" y="1595210"/>
            <a:ext cx="206830" cy="206830"/>
          </a:xfrm>
          <a:prstGeom prst="ellipse">
            <a:avLst/>
          </a:prstGeom>
          <a:solidFill>
            <a:schemeClr val="accent4">
              <a:lumMod val="75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64786510-C634-4382-95E7-EC68284D2FEF}"/>
              </a:ext>
            </a:extLst>
          </p:cNvPr>
          <p:cNvSpPr/>
          <p:nvPr/>
        </p:nvSpPr>
        <p:spPr>
          <a:xfrm>
            <a:off x="10224054" y="2057400"/>
            <a:ext cx="1371600" cy="1371600"/>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8C789CD2-9A87-4E46-9BBC-283F5DA7523A}"/>
              </a:ext>
            </a:extLst>
          </p:cNvPr>
          <p:cNvSpPr/>
          <p:nvPr/>
        </p:nvSpPr>
        <p:spPr>
          <a:xfrm>
            <a:off x="10155792" y="6143624"/>
            <a:ext cx="1508125" cy="71431"/>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5BDA1FD6-36C6-47D8-95E3-EA600590DDAF}"/>
              </a:ext>
            </a:extLst>
          </p:cNvPr>
          <p:cNvSpPr txBox="1"/>
          <p:nvPr/>
        </p:nvSpPr>
        <p:spPr>
          <a:xfrm>
            <a:off x="10224055" y="3601372"/>
            <a:ext cx="1371600" cy="2369880"/>
          </a:xfrm>
          <a:prstGeom prst="rect">
            <a:avLst/>
          </a:prstGeom>
          <a:noFill/>
          <a:ln>
            <a:noFill/>
          </a:ln>
        </p:spPr>
        <p:txBody>
          <a:bodyPr wrap="square" lIns="0" tIns="0" rIns="0" bIns="0" rtlCol="0" anchor="t">
            <a:spAutoFit/>
          </a:bodyPr>
          <a:lstStyle/>
          <a:p>
            <a:pPr algn="ctr">
              <a:buClr>
                <a:srgbClr val="549E39"/>
              </a:buClr>
            </a:pPr>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Nam </a:t>
            </a:r>
            <a:r>
              <a:rPr lang="en-US" sz="1400" dirty="0" err="1">
                <a:solidFill>
                  <a:prstClr val="black">
                    <a:lumMod val="75000"/>
                    <a:lumOff val="25000"/>
                  </a:prstClr>
                </a:solidFill>
                <a:latin typeface="Arial" panose="020B0604020202020204" pitchFamily="34" charset="0"/>
                <a:cs typeface="Arial" panose="020B0604020202020204" pitchFamily="34" charset="0"/>
              </a:rPr>
              <a:t>vehicula</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vulputate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massa</a:t>
            </a:r>
            <a:r>
              <a:rPr lang="en-US" sz="1400" dirty="0">
                <a:solidFill>
                  <a:prstClr val="black">
                    <a:lumMod val="75000"/>
                    <a:lumOff val="25000"/>
                  </a:prstClr>
                </a:solidFill>
                <a:latin typeface="Arial" panose="020B0604020202020204" pitchFamily="34" charset="0"/>
                <a:cs typeface="Arial" panose="020B0604020202020204" pitchFamily="34" charset="0"/>
              </a:rPr>
              <a:t> a maximus. </a:t>
            </a:r>
            <a:r>
              <a:rPr lang="en-US" sz="1400" dirty="0" err="1">
                <a:solidFill>
                  <a:prstClr val="black">
                    <a:lumMod val="75000"/>
                    <a:lumOff val="25000"/>
                  </a:prstClr>
                </a:solidFill>
                <a:latin typeface="Arial" panose="020B0604020202020204" pitchFamily="34" charset="0"/>
                <a:cs typeface="Arial" panose="020B0604020202020204" pitchFamily="34" charset="0"/>
              </a:rPr>
              <a:t>Orci</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varius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natoque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penatibus</a:t>
            </a:r>
            <a:r>
              <a:rPr lang="en-US" sz="1400" dirty="0">
                <a:solidFill>
                  <a:prstClr val="black">
                    <a:lumMod val="75000"/>
                    <a:lumOff val="25000"/>
                  </a:prstClr>
                </a:solidFill>
                <a:latin typeface="Arial" panose="020B0604020202020204" pitchFamily="34" charset="0"/>
                <a:cs typeface="Arial" panose="020B0604020202020204" pitchFamily="34" charset="0"/>
              </a:rPr>
              <a:t> et </a:t>
            </a:r>
            <a:r>
              <a:rPr lang="en-US" sz="1400" dirty="0" err="1">
                <a:solidFill>
                  <a:prstClr val="black">
                    <a:lumMod val="75000"/>
                    <a:lumOff val="25000"/>
                  </a:prstClr>
                </a:solidFill>
                <a:latin typeface="Arial" panose="020B0604020202020204" pitchFamily="34" charset="0"/>
                <a:cs typeface="Arial" panose="020B0604020202020204" pitchFamily="34" charset="0"/>
              </a:rPr>
              <a:t>magnis</a:t>
            </a:r>
            <a:r>
              <a:rPr lang="en-US" sz="1400" dirty="0">
                <a:solidFill>
                  <a:prstClr val="black">
                    <a:lumMod val="75000"/>
                    <a:lumOff val="25000"/>
                  </a:prstClr>
                </a:solidFill>
                <a:latin typeface="Arial" panose="020B0604020202020204" pitchFamily="34" charset="0"/>
                <a:cs typeface="Arial" panose="020B0604020202020204" pitchFamily="34" charset="0"/>
              </a:rPr>
              <a:t> dis parturient.</a:t>
            </a:r>
          </a:p>
        </p:txBody>
      </p:sp>
      <p:grpSp>
        <p:nvGrpSpPr>
          <p:cNvPr id="34" name="Group 33">
            <a:extLst>
              <a:ext uri="{FF2B5EF4-FFF2-40B4-BE49-F238E27FC236}">
                <a16:creationId xmlns:a16="http://schemas.microsoft.com/office/drawing/2014/main" id="{2416FB45-DF17-400C-9253-383DE6042BFF}"/>
              </a:ext>
            </a:extLst>
          </p:cNvPr>
          <p:cNvGrpSpPr/>
          <p:nvPr/>
        </p:nvGrpSpPr>
        <p:grpSpPr>
          <a:xfrm>
            <a:off x="1029258" y="2515655"/>
            <a:ext cx="457647" cy="455091"/>
            <a:chOff x="2041525" y="4192588"/>
            <a:chExt cx="284163" cy="282575"/>
          </a:xfrm>
          <a:solidFill>
            <a:sysClr val="window" lastClr="FFFFFF"/>
          </a:solidFill>
        </p:grpSpPr>
        <p:sp>
          <p:nvSpPr>
            <p:cNvPr id="35" name="Freeform 224">
              <a:extLst>
                <a:ext uri="{FF2B5EF4-FFF2-40B4-BE49-F238E27FC236}">
                  <a16:creationId xmlns:a16="http://schemas.microsoft.com/office/drawing/2014/main" id="{9E3BC97B-B933-4E01-884F-2C7E49B00399}"/>
                </a:ext>
              </a:extLst>
            </p:cNvPr>
            <p:cNvSpPr>
              <a:spLocks noEditPoints="1"/>
            </p:cNvSpPr>
            <p:nvPr/>
          </p:nvSpPr>
          <p:spPr bwMode="auto">
            <a:xfrm>
              <a:off x="2062163" y="4192588"/>
              <a:ext cx="263525" cy="263525"/>
            </a:xfrm>
            <a:custGeom>
              <a:avLst/>
              <a:gdLst>
                <a:gd name="T0" fmla="*/ 602 w 831"/>
                <a:gd name="T1" fmla="*/ 517 h 831"/>
                <a:gd name="T2" fmla="*/ 319 w 831"/>
                <a:gd name="T3" fmla="*/ 512 h 831"/>
                <a:gd name="T4" fmla="*/ 345 w 831"/>
                <a:gd name="T5" fmla="*/ 346 h 831"/>
                <a:gd name="T6" fmla="*/ 476 w 831"/>
                <a:gd name="T7" fmla="*/ 222 h 831"/>
                <a:gd name="T8" fmla="*/ 533 w 831"/>
                <a:gd name="T9" fmla="*/ 211 h 831"/>
                <a:gd name="T10" fmla="*/ 585 w 831"/>
                <a:gd name="T11" fmla="*/ 232 h 831"/>
                <a:gd name="T12" fmla="*/ 617 w 831"/>
                <a:gd name="T13" fmla="*/ 280 h 831"/>
                <a:gd name="T14" fmla="*/ 617 w 831"/>
                <a:gd name="T15" fmla="*/ 336 h 831"/>
                <a:gd name="T16" fmla="*/ 486 w 831"/>
                <a:gd name="T17" fmla="*/ 485 h 831"/>
                <a:gd name="T18" fmla="*/ 308 w 831"/>
                <a:gd name="T19" fmla="*/ 714 h 831"/>
                <a:gd name="T20" fmla="*/ 167 w 831"/>
                <a:gd name="T21" fmla="*/ 498 h 831"/>
                <a:gd name="T22" fmla="*/ 242 w 831"/>
                <a:gd name="T23" fmla="*/ 499 h 831"/>
                <a:gd name="T24" fmla="*/ 298 w 831"/>
                <a:gd name="T25" fmla="*/ 533 h 831"/>
                <a:gd name="T26" fmla="*/ 334 w 831"/>
                <a:gd name="T27" fmla="*/ 598 h 831"/>
                <a:gd name="T28" fmla="*/ 332 w 831"/>
                <a:gd name="T29" fmla="*/ 670 h 831"/>
                <a:gd name="T30" fmla="*/ 686 w 831"/>
                <a:gd name="T31" fmla="*/ 140 h 831"/>
                <a:gd name="T32" fmla="*/ 686 w 831"/>
                <a:gd name="T33" fmla="*/ 155 h 831"/>
                <a:gd name="T34" fmla="*/ 676 w 831"/>
                <a:gd name="T35" fmla="*/ 145 h 831"/>
                <a:gd name="T36" fmla="*/ 122 w 831"/>
                <a:gd name="T37" fmla="*/ 36 h 831"/>
                <a:gd name="T38" fmla="*/ 609 w 831"/>
                <a:gd name="T39" fmla="*/ 482 h 831"/>
                <a:gd name="T40" fmla="*/ 591 w 831"/>
                <a:gd name="T41" fmla="*/ 485 h 831"/>
                <a:gd name="T42" fmla="*/ 634 w 831"/>
                <a:gd name="T43" fmla="*/ 370 h 831"/>
                <a:gd name="T44" fmla="*/ 650 w 831"/>
                <a:gd name="T45" fmla="*/ 304 h 831"/>
                <a:gd name="T46" fmla="*/ 630 w 831"/>
                <a:gd name="T47" fmla="*/ 239 h 831"/>
                <a:gd name="T48" fmla="*/ 697 w 831"/>
                <a:gd name="T49" fmla="*/ 183 h 831"/>
                <a:gd name="T50" fmla="*/ 721 w 831"/>
                <a:gd name="T51" fmla="*/ 148 h 831"/>
                <a:gd name="T52" fmla="*/ 697 w 831"/>
                <a:gd name="T53" fmla="*/ 114 h 831"/>
                <a:gd name="T54" fmla="*/ 656 w 831"/>
                <a:gd name="T55" fmla="*/ 121 h 831"/>
                <a:gd name="T56" fmla="*/ 647 w 831"/>
                <a:gd name="T57" fmla="*/ 162 h 831"/>
                <a:gd name="T58" fmla="*/ 554 w 831"/>
                <a:gd name="T59" fmla="*/ 184 h 831"/>
                <a:gd name="T60" fmla="*/ 484 w 831"/>
                <a:gd name="T61" fmla="*/ 185 h 831"/>
                <a:gd name="T62" fmla="*/ 336 w 831"/>
                <a:gd name="T63" fmla="*/ 314 h 831"/>
                <a:gd name="T64" fmla="*/ 351 w 831"/>
                <a:gd name="T65" fmla="*/ 228 h 831"/>
                <a:gd name="T66" fmla="*/ 129 w 831"/>
                <a:gd name="T67" fmla="*/ 2 h 831"/>
                <a:gd name="T68" fmla="*/ 113 w 831"/>
                <a:gd name="T69" fmla="*/ 2 h 831"/>
                <a:gd name="T70" fmla="*/ 0 w 831"/>
                <a:gd name="T71" fmla="*/ 121 h 831"/>
                <a:gd name="T72" fmla="*/ 220 w 831"/>
                <a:gd name="T73" fmla="*/ 348 h 831"/>
                <a:gd name="T74" fmla="*/ 236 w 831"/>
                <a:gd name="T75" fmla="*/ 348 h 831"/>
                <a:gd name="T76" fmla="*/ 215 w 831"/>
                <a:gd name="T77" fmla="*/ 437 h 831"/>
                <a:gd name="T78" fmla="*/ 218 w 831"/>
                <a:gd name="T79" fmla="*/ 453 h 831"/>
                <a:gd name="T80" fmla="*/ 153 w 831"/>
                <a:gd name="T81" fmla="*/ 470 h 831"/>
                <a:gd name="T82" fmla="*/ 82 w 831"/>
                <a:gd name="T83" fmla="*/ 514 h 831"/>
                <a:gd name="T84" fmla="*/ 82 w 831"/>
                <a:gd name="T85" fmla="*/ 531 h 831"/>
                <a:gd name="T86" fmla="*/ 309 w 831"/>
                <a:gd name="T87" fmla="*/ 751 h 831"/>
                <a:gd name="T88" fmla="*/ 333 w 831"/>
                <a:gd name="T89" fmla="*/ 731 h 831"/>
                <a:gd name="T90" fmla="*/ 360 w 831"/>
                <a:gd name="T91" fmla="*/ 677 h 831"/>
                <a:gd name="T92" fmla="*/ 367 w 831"/>
                <a:gd name="T93" fmla="*/ 620 h 831"/>
                <a:gd name="T94" fmla="*/ 386 w 831"/>
                <a:gd name="T95" fmla="*/ 617 h 831"/>
                <a:gd name="T96" fmla="*/ 495 w 831"/>
                <a:gd name="T97" fmla="*/ 517 h 831"/>
                <a:gd name="T98" fmla="*/ 480 w 831"/>
                <a:gd name="T99" fmla="*/ 602 h 831"/>
                <a:gd name="T100" fmla="*/ 701 w 831"/>
                <a:gd name="T101" fmla="*/ 828 h 831"/>
                <a:gd name="T102" fmla="*/ 718 w 831"/>
                <a:gd name="T103" fmla="*/ 828 h 831"/>
                <a:gd name="T104" fmla="*/ 831 w 831"/>
                <a:gd name="T105" fmla="*/ 7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1" h="831">
                  <a:moveTo>
                    <a:pt x="709" y="795"/>
                  </a:moveTo>
                  <a:lnTo>
                    <a:pt x="517" y="602"/>
                  </a:lnTo>
                  <a:lnTo>
                    <a:pt x="559" y="560"/>
                  </a:lnTo>
                  <a:lnTo>
                    <a:pt x="559" y="560"/>
                  </a:lnTo>
                  <a:lnTo>
                    <a:pt x="559" y="560"/>
                  </a:lnTo>
                  <a:lnTo>
                    <a:pt x="602" y="517"/>
                  </a:lnTo>
                  <a:lnTo>
                    <a:pt x="795" y="709"/>
                  </a:lnTo>
                  <a:lnTo>
                    <a:pt x="709" y="795"/>
                  </a:lnTo>
                  <a:close/>
                  <a:moveTo>
                    <a:pt x="388" y="581"/>
                  </a:moveTo>
                  <a:lnTo>
                    <a:pt x="319" y="512"/>
                  </a:lnTo>
                  <a:lnTo>
                    <a:pt x="319" y="512"/>
                  </a:lnTo>
                  <a:lnTo>
                    <a:pt x="319" y="512"/>
                  </a:lnTo>
                  <a:lnTo>
                    <a:pt x="319" y="512"/>
                  </a:lnTo>
                  <a:lnTo>
                    <a:pt x="319" y="512"/>
                  </a:lnTo>
                  <a:lnTo>
                    <a:pt x="249" y="442"/>
                  </a:lnTo>
                  <a:lnTo>
                    <a:pt x="345" y="346"/>
                  </a:lnTo>
                  <a:lnTo>
                    <a:pt x="345" y="346"/>
                  </a:lnTo>
                  <a:lnTo>
                    <a:pt x="345" y="346"/>
                  </a:lnTo>
                  <a:lnTo>
                    <a:pt x="345" y="346"/>
                  </a:lnTo>
                  <a:lnTo>
                    <a:pt x="345" y="346"/>
                  </a:lnTo>
                  <a:lnTo>
                    <a:pt x="452" y="239"/>
                  </a:lnTo>
                  <a:lnTo>
                    <a:pt x="460" y="232"/>
                  </a:lnTo>
                  <a:lnTo>
                    <a:pt x="467" y="227"/>
                  </a:lnTo>
                  <a:lnTo>
                    <a:pt x="476" y="222"/>
                  </a:lnTo>
                  <a:lnTo>
                    <a:pt x="484" y="217"/>
                  </a:lnTo>
                  <a:lnTo>
                    <a:pt x="494" y="214"/>
                  </a:lnTo>
                  <a:lnTo>
                    <a:pt x="503" y="212"/>
                  </a:lnTo>
                  <a:lnTo>
                    <a:pt x="512" y="211"/>
                  </a:lnTo>
                  <a:lnTo>
                    <a:pt x="522" y="210"/>
                  </a:lnTo>
                  <a:lnTo>
                    <a:pt x="533" y="211"/>
                  </a:lnTo>
                  <a:lnTo>
                    <a:pt x="541" y="212"/>
                  </a:lnTo>
                  <a:lnTo>
                    <a:pt x="551" y="214"/>
                  </a:lnTo>
                  <a:lnTo>
                    <a:pt x="560" y="217"/>
                  </a:lnTo>
                  <a:lnTo>
                    <a:pt x="569" y="222"/>
                  </a:lnTo>
                  <a:lnTo>
                    <a:pt x="576" y="227"/>
                  </a:lnTo>
                  <a:lnTo>
                    <a:pt x="585" y="232"/>
                  </a:lnTo>
                  <a:lnTo>
                    <a:pt x="591" y="239"/>
                  </a:lnTo>
                  <a:lnTo>
                    <a:pt x="599" y="246"/>
                  </a:lnTo>
                  <a:lnTo>
                    <a:pt x="604" y="255"/>
                  </a:lnTo>
                  <a:lnTo>
                    <a:pt x="610" y="262"/>
                  </a:lnTo>
                  <a:lnTo>
                    <a:pt x="614" y="272"/>
                  </a:lnTo>
                  <a:lnTo>
                    <a:pt x="617" y="280"/>
                  </a:lnTo>
                  <a:lnTo>
                    <a:pt x="619" y="290"/>
                  </a:lnTo>
                  <a:lnTo>
                    <a:pt x="620" y="299"/>
                  </a:lnTo>
                  <a:lnTo>
                    <a:pt x="620" y="308"/>
                  </a:lnTo>
                  <a:lnTo>
                    <a:pt x="620" y="318"/>
                  </a:lnTo>
                  <a:lnTo>
                    <a:pt x="619" y="328"/>
                  </a:lnTo>
                  <a:lnTo>
                    <a:pt x="617" y="336"/>
                  </a:lnTo>
                  <a:lnTo>
                    <a:pt x="614" y="346"/>
                  </a:lnTo>
                  <a:lnTo>
                    <a:pt x="610" y="354"/>
                  </a:lnTo>
                  <a:lnTo>
                    <a:pt x="604" y="363"/>
                  </a:lnTo>
                  <a:lnTo>
                    <a:pt x="599" y="370"/>
                  </a:lnTo>
                  <a:lnTo>
                    <a:pt x="591" y="378"/>
                  </a:lnTo>
                  <a:lnTo>
                    <a:pt x="486" y="485"/>
                  </a:lnTo>
                  <a:lnTo>
                    <a:pt x="486" y="485"/>
                  </a:lnTo>
                  <a:lnTo>
                    <a:pt x="484" y="485"/>
                  </a:lnTo>
                  <a:lnTo>
                    <a:pt x="484" y="485"/>
                  </a:lnTo>
                  <a:lnTo>
                    <a:pt x="484" y="485"/>
                  </a:lnTo>
                  <a:lnTo>
                    <a:pt x="388" y="581"/>
                  </a:lnTo>
                  <a:close/>
                  <a:moveTo>
                    <a:pt x="308" y="714"/>
                  </a:moveTo>
                  <a:lnTo>
                    <a:pt x="117" y="523"/>
                  </a:lnTo>
                  <a:lnTo>
                    <a:pt x="126" y="516"/>
                  </a:lnTo>
                  <a:lnTo>
                    <a:pt x="136" y="510"/>
                  </a:lnTo>
                  <a:lnTo>
                    <a:pt x="145" y="505"/>
                  </a:lnTo>
                  <a:lnTo>
                    <a:pt x="156" y="501"/>
                  </a:lnTo>
                  <a:lnTo>
                    <a:pt x="167" y="498"/>
                  </a:lnTo>
                  <a:lnTo>
                    <a:pt x="179" y="494"/>
                  </a:lnTo>
                  <a:lnTo>
                    <a:pt x="190" y="493"/>
                  </a:lnTo>
                  <a:lnTo>
                    <a:pt x="202" y="493"/>
                  </a:lnTo>
                  <a:lnTo>
                    <a:pt x="215" y="493"/>
                  </a:lnTo>
                  <a:lnTo>
                    <a:pt x="229" y="496"/>
                  </a:lnTo>
                  <a:lnTo>
                    <a:pt x="242" y="499"/>
                  </a:lnTo>
                  <a:lnTo>
                    <a:pt x="253" y="503"/>
                  </a:lnTo>
                  <a:lnTo>
                    <a:pt x="265" y="509"/>
                  </a:lnTo>
                  <a:lnTo>
                    <a:pt x="277" y="516"/>
                  </a:lnTo>
                  <a:lnTo>
                    <a:pt x="288" y="523"/>
                  </a:lnTo>
                  <a:lnTo>
                    <a:pt x="298" y="533"/>
                  </a:lnTo>
                  <a:lnTo>
                    <a:pt x="298" y="533"/>
                  </a:lnTo>
                  <a:lnTo>
                    <a:pt x="307" y="543"/>
                  </a:lnTo>
                  <a:lnTo>
                    <a:pt x="314" y="552"/>
                  </a:lnTo>
                  <a:lnTo>
                    <a:pt x="321" y="564"/>
                  </a:lnTo>
                  <a:lnTo>
                    <a:pt x="326" y="575"/>
                  </a:lnTo>
                  <a:lnTo>
                    <a:pt x="330" y="586"/>
                  </a:lnTo>
                  <a:lnTo>
                    <a:pt x="334" y="598"/>
                  </a:lnTo>
                  <a:lnTo>
                    <a:pt x="337" y="610"/>
                  </a:lnTo>
                  <a:lnTo>
                    <a:pt x="338" y="622"/>
                  </a:lnTo>
                  <a:lnTo>
                    <a:pt x="338" y="635"/>
                  </a:lnTo>
                  <a:lnTo>
                    <a:pt x="337" y="646"/>
                  </a:lnTo>
                  <a:lnTo>
                    <a:pt x="335" y="658"/>
                  </a:lnTo>
                  <a:lnTo>
                    <a:pt x="332" y="670"/>
                  </a:lnTo>
                  <a:lnTo>
                    <a:pt x="327" y="682"/>
                  </a:lnTo>
                  <a:lnTo>
                    <a:pt x="322" y="693"/>
                  </a:lnTo>
                  <a:lnTo>
                    <a:pt x="315" y="704"/>
                  </a:lnTo>
                  <a:lnTo>
                    <a:pt x="308" y="714"/>
                  </a:lnTo>
                  <a:close/>
                  <a:moveTo>
                    <a:pt x="682" y="140"/>
                  </a:moveTo>
                  <a:lnTo>
                    <a:pt x="686" y="140"/>
                  </a:lnTo>
                  <a:lnTo>
                    <a:pt x="688" y="142"/>
                  </a:lnTo>
                  <a:lnTo>
                    <a:pt x="690" y="145"/>
                  </a:lnTo>
                  <a:lnTo>
                    <a:pt x="691" y="148"/>
                  </a:lnTo>
                  <a:lnTo>
                    <a:pt x="690" y="151"/>
                  </a:lnTo>
                  <a:lnTo>
                    <a:pt x="688" y="153"/>
                  </a:lnTo>
                  <a:lnTo>
                    <a:pt x="686" y="155"/>
                  </a:lnTo>
                  <a:lnTo>
                    <a:pt x="682" y="156"/>
                  </a:lnTo>
                  <a:lnTo>
                    <a:pt x="679" y="155"/>
                  </a:lnTo>
                  <a:lnTo>
                    <a:pt x="677" y="153"/>
                  </a:lnTo>
                  <a:lnTo>
                    <a:pt x="676" y="151"/>
                  </a:lnTo>
                  <a:lnTo>
                    <a:pt x="675" y="148"/>
                  </a:lnTo>
                  <a:lnTo>
                    <a:pt x="676" y="145"/>
                  </a:lnTo>
                  <a:lnTo>
                    <a:pt x="677" y="142"/>
                  </a:lnTo>
                  <a:lnTo>
                    <a:pt x="679" y="141"/>
                  </a:lnTo>
                  <a:lnTo>
                    <a:pt x="682" y="140"/>
                  </a:lnTo>
                  <a:close/>
                  <a:moveTo>
                    <a:pt x="229" y="314"/>
                  </a:moveTo>
                  <a:lnTo>
                    <a:pt x="36" y="121"/>
                  </a:lnTo>
                  <a:lnTo>
                    <a:pt x="122" y="36"/>
                  </a:lnTo>
                  <a:lnTo>
                    <a:pt x="314" y="228"/>
                  </a:lnTo>
                  <a:lnTo>
                    <a:pt x="229" y="314"/>
                  </a:lnTo>
                  <a:close/>
                  <a:moveTo>
                    <a:pt x="827" y="699"/>
                  </a:moveTo>
                  <a:lnTo>
                    <a:pt x="613" y="485"/>
                  </a:lnTo>
                  <a:lnTo>
                    <a:pt x="611" y="483"/>
                  </a:lnTo>
                  <a:lnTo>
                    <a:pt x="609" y="482"/>
                  </a:lnTo>
                  <a:lnTo>
                    <a:pt x="605" y="481"/>
                  </a:lnTo>
                  <a:lnTo>
                    <a:pt x="602" y="481"/>
                  </a:lnTo>
                  <a:lnTo>
                    <a:pt x="600" y="481"/>
                  </a:lnTo>
                  <a:lnTo>
                    <a:pt x="597" y="482"/>
                  </a:lnTo>
                  <a:lnTo>
                    <a:pt x="595" y="483"/>
                  </a:lnTo>
                  <a:lnTo>
                    <a:pt x="591" y="485"/>
                  </a:lnTo>
                  <a:lnTo>
                    <a:pt x="549" y="528"/>
                  </a:lnTo>
                  <a:lnTo>
                    <a:pt x="517" y="496"/>
                  </a:lnTo>
                  <a:lnTo>
                    <a:pt x="613" y="399"/>
                  </a:lnTo>
                  <a:lnTo>
                    <a:pt x="621" y="391"/>
                  </a:lnTo>
                  <a:lnTo>
                    <a:pt x="629" y="381"/>
                  </a:lnTo>
                  <a:lnTo>
                    <a:pt x="634" y="370"/>
                  </a:lnTo>
                  <a:lnTo>
                    <a:pt x="640" y="360"/>
                  </a:lnTo>
                  <a:lnTo>
                    <a:pt x="644" y="349"/>
                  </a:lnTo>
                  <a:lnTo>
                    <a:pt x="647" y="338"/>
                  </a:lnTo>
                  <a:lnTo>
                    <a:pt x="649" y="326"/>
                  </a:lnTo>
                  <a:lnTo>
                    <a:pt x="650" y="316"/>
                  </a:lnTo>
                  <a:lnTo>
                    <a:pt x="650" y="304"/>
                  </a:lnTo>
                  <a:lnTo>
                    <a:pt x="649" y="292"/>
                  </a:lnTo>
                  <a:lnTo>
                    <a:pt x="648" y="282"/>
                  </a:lnTo>
                  <a:lnTo>
                    <a:pt x="645" y="270"/>
                  </a:lnTo>
                  <a:lnTo>
                    <a:pt x="641" y="259"/>
                  </a:lnTo>
                  <a:lnTo>
                    <a:pt x="636" y="248"/>
                  </a:lnTo>
                  <a:lnTo>
                    <a:pt x="630" y="239"/>
                  </a:lnTo>
                  <a:lnTo>
                    <a:pt x="624" y="229"/>
                  </a:lnTo>
                  <a:lnTo>
                    <a:pt x="668" y="183"/>
                  </a:lnTo>
                  <a:lnTo>
                    <a:pt x="676" y="185"/>
                  </a:lnTo>
                  <a:lnTo>
                    <a:pt x="682" y="186"/>
                  </a:lnTo>
                  <a:lnTo>
                    <a:pt x="690" y="185"/>
                  </a:lnTo>
                  <a:lnTo>
                    <a:pt x="697" y="183"/>
                  </a:lnTo>
                  <a:lnTo>
                    <a:pt x="704" y="180"/>
                  </a:lnTo>
                  <a:lnTo>
                    <a:pt x="709" y="175"/>
                  </a:lnTo>
                  <a:lnTo>
                    <a:pt x="714" y="169"/>
                  </a:lnTo>
                  <a:lnTo>
                    <a:pt x="718" y="163"/>
                  </a:lnTo>
                  <a:lnTo>
                    <a:pt x="720" y="155"/>
                  </a:lnTo>
                  <a:lnTo>
                    <a:pt x="721" y="148"/>
                  </a:lnTo>
                  <a:lnTo>
                    <a:pt x="720" y="140"/>
                  </a:lnTo>
                  <a:lnTo>
                    <a:pt x="718" y="134"/>
                  </a:lnTo>
                  <a:lnTo>
                    <a:pt x="714" y="128"/>
                  </a:lnTo>
                  <a:lnTo>
                    <a:pt x="709" y="121"/>
                  </a:lnTo>
                  <a:lnTo>
                    <a:pt x="704" y="117"/>
                  </a:lnTo>
                  <a:lnTo>
                    <a:pt x="697" y="114"/>
                  </a:lnTo>
                  <a:lnTo>
                    <a:pt x="690" y="111"/>
                  </a:lnTo>
                  <a:lnTo>
                    <a:pt x="682" y="110"/>
                  </a:lnTo>
                  <a:lnTo>
                    <a:pt x="675" y="111"/>
                  </a:lnTo>
                  <a:lnTo>
                    <a:pt x="668" y="114"/>
                  </a:lnTo>
                  <a:lnTo>
                    <a:pt x="662" y="117"/>
                  </a:lnTo>
                  <a:lnTo>
                    <a:pt x="656" y="121"/>
                  </a:lnTo>
                  <a:lnTo>
                    <a:pt x="651" y="128"/>
                  </a:lnTo>
                  <a:lnTo>
                    <a:pt x="648" y="134"/>
                  </a:lnTo>
                  <a:lnTo>
                    <a:pt x="646" y="140"/>
                  </a:lnTo>
                  <a:lnTo>
                    <a:pt x="645" y="148"/>
                  </a:lnTo>
                  <a:lnTo>
                    <a:pt x="646" y="155"/>
                  </a:lnTo>
                  <a:lnTo>
                    <a:pt x="647" y="162"/>
                  </a:lnTo>
                  <a:lnTo>
                    <a:pt x="602" y="208"/>
                  </a:lnTo>
                  <a:lnTo>
                    <a:pt x="594" y="201"/>
                  </a:lnTo>
                  <a:lnTo>
                    <a:pt x="584" y="196"/>
                  </a:lnTo>
                  <a:lnTo>
                    <a:pt x="574" y="191"/>
                  </a:lnTo>
                  <a:lnTo>
                    <a:pt x="565" y="187"/>
                  </a:lnTo>
                  <a:lnTo>
                    <a:pt x="554" y="184"/>
                  </a:lnTo>
                  <a:lnTo>
                    <a:pt x="544" y="182"/>
                  </a:lnTo>
                  <a:lnTo>
                    <a:pt x="534" y="181"/>
                  </a:lnTo>
                  <a:lnTo>
                    <a:pt x="522" y="180"/>
                  </a:lnTo>
                  <a:lnTo>
                    <a:pt x="509" y="181"/>
                  </a:lnTo>
                  <a:lnTo>
                    <a:pt x="497" y="182"/>
                  </a:lnTo>
                  <a:lnTo>
                    <a:pt x="484" y="185"/>
                  </a:lnTo>
                  <a:lnTo>
                    <a:pt x="473" y="190"/>
                  </a:lnTo>
                  <a:lnTo>
                    <a:pt x="462" y="195"/>
                  </a:lnTo>
                  <a:lnTo>
                    <a:pt x="451" y="201"/>
                  </a:lnTo>
                  <a:lnTo>
                    <a:pt x="441" y="209"/>
                  </a:lnTo>
                  <a:lnTo>
                    <a:pt x="432" y="217"/>
                  </a:lnTo>
                  <a:lnTo>
                    <a:pt x="336" y="314"/>
                  </a:lnTo>
                  <a:lnTo>
                    <a:pt x="303" y="282"/>
                  </a:lnTo>
                  <a:lnTo>
                    <a:pt x="345" y="239"/>
                  </a:lnTo>
                  <a:lnTo>
                    <a:pt x="348" y="237"/>
                  </a:lnTo>
                  <a:lnTo>
                    <a:pt x="349" y="234"/>
                  </a:lnTo>
                  <a:lnTo>
                    <a:pt x="350" y="231"/>
                  </a:lnTo>
                  <a:lnTo>
                    <a:pt x="351" y="228"/>
                  </a:lnTo>
                  <a:lnTo>
                    <a:pt x="350" y="225"/>
                  </a:lnTo>
                  <a:lnTo>
                    <a:pt x="349" y="223"/>
                  </a:lnTo>
                  <a:lnTo>
                    <a:pt x="348" y="220"/>
                  </a:lnTo>
                  <a:lnTo>
                    <a:pt x="345" y="217"/>
                  </a:lnTo>
                  <a:lnTo>
                    <a:pt x="133" y="3"/>
                  </a:lnTo>
                  <a:lnTo>
                    <a:pt x="129" y="2"/>
                  </a:lnTo>
                  <a:lnTo>
                    <a:pt x="127" y="1"/>
                  </a:lnTo>
                  <a:lnTo>
                    <a:pt x="124" y="0"/>
                  </a:lnTo>
                  <a:lnTo>
                    <a:pt x="122" y="0"/>
                  </a:lnTo>
                  <a:lnTo>
                    <a:pt x="119" y="0"/>
                  </a:lnTo>
                  <a:lnTo>
                    <a:pt x="115" y="1"/>
                  </a:lnTo>
                  <a:lnTo>
                    <a:pt x="113" y="2"/>
                  </a:lnTo>
                  <a:lnTo>
                    <a:pt x="111" y="3"/>
                  </a:lnTo>
                  <a:lnTo>
                    <a:pt x="4" y="110"/>
                  </a:lnTo>
                  <a:lnTo>
                    <a:pt x="2" y="114"/>
                  </a:lnTo>
                  <a:lnTo>
                    <a:pt x="1" y="116"/>
                  </a:lnTo>
                  <a:lnTo>
                    <a:pt x="0" y="119"/>
                  </a:lnTo>
                  <a:lnTo>
                    <a:pt x="0" y="121"/>
                  </a:lnTo>
                  <a:lnTo>
                    <a:pt x="0" y="124"/>
                  </a:lnTo>
                  <a:lnTo>
                    <a:pt x="1" y="128"/>
                  </a:lnTo>
                  <a:lnTo>
                    <a:pt x="2" y="130"/>
                  </a:lnTo>
                  <a:lnTo>
                    <a:pt x="4" y="132"/>
                  </a:lnTo>
                  <a:lnTo>
                    <a:pt x="218" y="346"/>
                  </a:lnTo>
                  <a:lnTo>
                    <a:pt x="220" y="348"/>
                  </a:lnTo>
                  <a:lnTo>
                    <a:pt x="222" y="349"/>
                  </a:lnTo>
                  <a:lnTo>
                    <a:pt x="226" y="350"/>
                  </a:lnTo>
                  <a:lnTo>
                    <a:pt x="229" y="350"/>
                  </a:lnTo>
                  <a:lnTo>
                    <a:pt x="231" y="350"/>
                  </a:lnTo>
                  <a:lnTo>
                    <a:pt x="234" y="349"/>
                  </a:lnTo>
                  <a:lnTo>
                    <a:pt x="236" y="348"/>
                  </a:lnTo>
                  <a:lnTo>
                    <a:pt x="238" y="346"/>
                  </a:lnTo>
                  <a:lnTo>
                    <a:pt x="282" y="303"/>
                  </a:lnTo>
                  <a:lnTo>
                    <a:pt x="314" y="335"/>
                  </a:lnTo>
                  <a:lnTo>
                    <a:pt x="218" y="431"/>
                  </a:lnTo>
                  <a:lnTo>
                    <a:pt x="216" y="433"/>
                  </a:lnTo>
                  <a:lnTo>
                    <a:pt x="215" y="437"/>
                  </a:lnTo>
                  <a:lnTo>
                    <a:pt x="214" y="439"/>
                  </a:lnTo>
                  <a:lnTo>
                    <a:pt x="214" y="442"/>
                  </a:lnTo>
                  <a:lnTo>
                    <a:pt x="214" y="445"/>
                  </a:lnTo>
                  <a:lnTo>
                    <a:pt x="215" y="447"/>
                  </a:lnTo>
                  <a:lnTo>
                    <a:pt x="216" y="451"/>
                  </a:lnTo>
                  <a:lnTo>
                    <a:pt x="218" y="453"/>
                  </a:lnTo>
                  <a:lnTo>
                    <a:pt x="231" y="466"/>
                  </a:lnTo>
                  <a:lnTo>
                    <a:pt x="216" y="463"/>
                  </a:lnTo>
                  <a:lnTo>
                    <a:pt x="202" y="463"/>
                  </a:lnTo>
                  <a:lnTo>
                    <a:pt x="185" y="463"/>
                  </a:lnTo>
                  <a:lnTo>
                    <a:pt x="169" y="467"/>
                  </a:lnTo>
                  <a:lnTo>
                    <a:pt x="153" y="470"/>
                  </a:lnTo>
                  <a:lnTo>
                    <a:pt x="138" y="475"/>
                  </a:lnTo>
                  <a:lnTo>
                    <a:pt x="123" y="483"/>
                  </a:lnTo>
                  <a:lnTo>
                    <a:pt x="109" y="491"/>
                  </a:lnTo>
                  <a:lnTo>
                    <a:pt x="96" y="501"/>
                  </a:lnTo>
                  <a:lnTo>
                    <a:pt x="84" y="512"/>
                  </a:lnTo>
                  <a:lnTo>
                    <a:pt x="82" y="514"/>
                  </a:lnTo>
                  <a:lnTo>
                    <a:pt x="81" y="517"/>
                  </a:lnTo>
                  <a:lnTo>
                    <a:pt x="80" y="519"/>
                  </a:lnTo>
                  <a:lnTo>
                    <a:pt x="80" y="522"/>
                  </a:lnTo>
                  <a:lnTo>
                    <a:pt x="80" y="525"/>
                  </a:lnTo>
                  <a:lnTo>
                    <a:pt x="81" y="528"/>
                  </a:lnTo>
                  <a:lnTo>
                    <a:pt x="82" y="531"/>
                  </a:lnTo>
                  <a:lnTo>
                    <a:pt x="84" y="533"/>
                  </a:lnTo>
                  <a:lnTo>
                    <a:pt x="298" y="747"/>
                  </a:lnTo>
                  <a:lnTo>
                    <a:pt x="300" y="748"/>
                  </a:lnTo>
                  <a:lnTo>
                    <a:pt x="303" y="750"/>
                  </a:lnTo>
                  <a:lnTo>
                    <a:pt x="306" y="751"/>
                  </a:lnTo>
                  <a:lnTo>
                    <a:pt x="309" y="751"/>
                  </a:lnTo>
                  <a:lnTo>
                    <a:pt x="311" y="751"/>
                  </a:lnTo>
                  <a:lnTo>
                    <a:pt x="314" y="750"/>
                  </a:lnTo>
                  <a:lnTo>
                    <a:pt x="317" y="748"/>
                  </a:lnTo>
                  <a:lnTo>
                    <a:pt x="319" y="747"/>
                  </a:lnTo>
                  <a:lnTo>
                    <a:pt x="326" y="739"/>
                  </a:lnTo>
                  <a:lnTo>
                    <a:pt x="333" y="731"/>
                  </a:lnTo>
                  <a:lnTo>
                    <a:pt x="339" y="722"/>
                  </a:lnTo>
                  <a:lnTo>
                    <a:pt x="344" y="714"/>
                  </a:lnTo>
                  <a:lnTo>
                    <a:pt x="350" y="705"/>
                  </a:lnTo>
                  <a:lnTo>
                    <a:pt x="354" y="697"/>
                  </a:lnTo>
                  <a:lnTo>
                    <a:pt x="357" y="687"/>
                  </a:lnTo>
                  <a:lnTo>
                    <a:pt x="360" y="677"/>
                  </a:lnTo>
                  <a:lnTo>
                    <a:pt x="363" y="668"/>
                  </a:lnTo>
                  <a:lnTo>
                    <a:pt x="365" y="658"/>
                  </a:lnTo>
                  <a:lnTo>
                    <a:pt x="367" y="648"/>
                  </a:lnTo>
                  <a:lnTo>
                    <a:pt x="367" y="639"/>
                  </a:lnTo>
                  <a:lnTo>
                    <a:pt x="368" y="629"/>
                  </a:lnTo>
                  <a:lnTo>
                    <a:pt x="367" y="620"/>
                  </a:lnTo>
                  <a:lnTo>
                    <a:pt x="367" y="610"/>
                  </a:lnTo>
                  <a:lnTo>
                    <a:pt x="365" y="600"/>
                  </a:lnTo>
                  <a:lnTo>
                    <a:pt x="379" y="613"/>
                  </a:lnTo>
                  <a:lnTo>
                    <a:pt x="381" y="615"/>
                  </a:lnTo>
                  <a:lnTo>
                    <a:pt x="383" y="616"/>
                  </a:lnTo>
                  <a:lnTo>
                    <a:pt x="386" y="617"/>
                  </a:lnTo>
                  <a:lnTo>
                    <a:pt x="388" y="617"/>
                  </a:lnTo>
                  <a:lnTo>
                    <a:pt x="391" y="617"/>
                  </a:lnTo>
                  <a:lnTo>
                    <a:pt x="395" y="616"/>
                  </a:lnTo>
                  <a:lnTo>
                    <a:pt x="397" y="615"/>
                  </a:lnTo>
                  <a:lnTo>
                    <a:pt x="399" y="613"/>
                  </a:lnTo>
                  <a:lnTo>
                    <a:pt x="495" y="517"/>
                  </a:lnTo>
                  <a:lnTo>
                    <a:pt x="528" y="549"/>
                  </a:lnTo>
                  <a:lnTo>
                    <a:pt x="484" y="592"/>
                  </a:lnTo>
                  <a:lnTo>
                    <a:pt x="483" y="594"/>
                  </a:lnTo>
                  <a:lnTo>
                    <a:pt x="481" y="597"/>
                  </a:lnTo>
                  <a:lnTo>
                    <a:pt x="481" y="599"/>
                  </a:lnTo>
                  <a:lnTo>
                    <a:pt x="480" y="602"/>
                  </a:lnTo>
                  <a:lnTo>
                    <a:pt x="481" y="606"/>
                  </a:lnTo>
                  <a:lnTo>
                    <a:pt x="481" y="608"/>
                  </a:lnTo>
                  <a:lnTo>
                    <a:pt x="483" y="611"/>
                  </a:lnTo>
                  <a:lnTo>
                    <a:pt x="484" y="613"/>
                  </a:lnTo>
                  <a:lnTo>
                    <a:pt x="698" y="827"/>
                  </a:lnTo>
                  <a:lnTo>
                    <a:pt x="701" y="828"/>
                  </a:lnTo>
                  <a:lnTo>
                    <a:pt x="704" y="830"/>
                  </a:lnTo>
                  <a:lnTo>
                    <a:pt x="706" y="830"/>
                  </a:lnTo>
                  <a:lnTo>
                    <a:pt x="709" y="831"/>
                  </a:lnTo>
                  <a:lnTo>
                    <a:pt x="712" y="830"/>
                  </a:lnTo>
                  <a:lnTo>
                    <a:pt x="716" y="830"/>
                  </a:lnTo>
                  <a:lnTo>
                    <a:pt x="718" y="828"/>
                  </a:lnTo>
                  <a:lnTo>
                    <a:pt x="720" y="827"/>
                  </a:lnTo>
                  <a:lnTo>
                    <a:pt x="827" y="720"/>
                  </a:lnTo>
                  <a:lnTo>
                    <a:pt x="829" y="718"/>
                  </a:lnTo>
                  <a:lnTo>
                    <a:pt x="830" y="715"/>
                  </a:lnTo>
                  <a:lnTo>
                    <a:pt x="831" y="713"/>
                  </a:lnTo>
                  <a:lnTo>
                    <a:pt x="831" y="709"/>
                  </a:lnTo>
                  <a:lnTo>
                    <a:pt x="831" y="706"/>
                  </a:lnTo>
                  <a:lnTo>
                    <a:pt x="830" y="704"/>
                  </a:lnTo>
                  <a:lnTo>
                    <a:pt x="829" y="701"/>
                  </a:lnTo>
                  <a:lnTo>
                    <a:pt x="827" y="6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36" name="Freeform 225">
              <a:extLst>
                <a:ext uri="{FF2B5EF4-FFF2-40B4-BE49-F238E27FC236}">
                  <a16:creationId xmlns:a16="http://schemas.microsoft.com/office/drawing/2014/main" id="{34ED4737-059D-4461-80FC-7E7FF6F25AFB}"/>
                </a:ext>
              </a:extLst>
            </p:cNvPr>
            <p:cNvSpPr>
              <a:spLocks/>
            </p:cNvSpPr>
            <p:nvPr/>
          </p:nvSpPr>
          <p:spPr bwMode="auto">
            <a:xfrm>
              <a:off x="2041525" y="4394200"/>
              <a:ext cx="82550" cy="80963"/>
            </a:xfrm>
            <a:custGeom>
              <a:avLst/>
              <a:gdLst>
                <a:gd name="T0" fmla="*/ 221 w 256"/>
                <a:gd name="T1" fmla="*/ 199 h 255"/>
                <a:gd name="T2" fmla="*/ 202 w 256"/>
                <a:gd name="T3" fmla="*/ 212 h 255"/>
                <a:gd name="T4" fmla="*/ 181 w 256"/>
                <a:gd name="T5" fmla="*/ 220 h 255"/>
                <a:gd name="T6" fmla="*/ 158 w 256"/>
                <a:gd name="T7" fmla="*/ 224 h 255"/>
                <a:gd name="T8" fmla="*/ 135 w 256"/>
                <a:gd name="T9" fmla="*/ 224 h 255"/>
                <a:gd name="T10" fmla="*/ 112 w 256"/>
                <a:gd name="T11" fmla="*/ 220 h 255"/>
                <a:gd name="T12" fmla="*/ 92 w 256"/>
                <a:gd name="T13" fmla="*/ 212 h 255"/>
                <a:gd name="T14" fmla="*/ 73 w 256"/>
                <a:gd name="T15" fmla="*/ 199 h 255"/>
                <a:gd name="T16" fmla="*/ 55 w 256"/>
                <a:gd name="T17" fmla="*/ 183 h 255"/>
                <a:gd name="T18" fmla="*/ 43 w 256"/>
                <a:gd name="T19" fmla="*/ 163 h 255"/>
                <a:gd name="T20" fmla="*/ 34 w 256"/>
                <a:gd name="T21" fmla="*/ 142 h 255"/>
                <a:gd name="T22" fmla="*/ 30 w 256"/>
                <a:gd name="T23" fmla="*/ 120 h 255"/>
                <a:gd name="T24" fmla="*/ 30 w 256"/>
                <a:gd name="T25" fmla="*/ 96 h 255"/>
                <a:gd name="T26" fmla="*/ 34 w 256"/>
                <a:gd name="T27" fmla="*/ 74 h 255"/>
                <a:gd name="T28" fmla="*/ 43 w 256"/>
                <a:gd name="T29" fmla="*/ 53 h 255"/>
                <a:gd name="T30" fmla="*/ 55 w 256"/>
                <a:gd name="T31" fmla="*/ 34 h 255"/>
                <a:gd name="T32" fmla="*/ 66 w 256"/>
                <a:gd name="T33" fmla="*/ 23 h 255"/>
                <a:gd name="T34" fmla="*/ 68 w 256"/>
                <a:gd name="T35" fmla="*/ 17 h 255"/>
                <a:gd name="T36" fmla="*/ 68 w 256"/>
                <a:gd name="T37" fmla="*/ 12 h 255"/>
                <a:gd name="T38" fmla="*/ 66 w 256"/>
                <a:gd name="T39" fmla="*/ 6 h 255"/>
                <a:gd name="T40" fmla="*/ 62 w 256"/>
                <a:gd name="T41" fmla="*/ 2 h 255"/>
                <a:gd name="T42" fmla="*/ 55 w 256"/>
                <a:gd name="T43" fmla="*/ 0 h 255"/>
                <a:gd name="T44" fmla="*/ 50 w 256"/>
                <a:gd name="T45" fmla="*/ 0 h 255"/>
                <a:gd name="T46" fmla="*/ 45 w 256"/>
                <a:gd name="T47" fmla="*/ 2 h 255"/>
                <a:gd name="T48" fmla="*/ 33 w 256"/>
                <a:gd name="T49" fmla="*/ 15 h 255"/>
                <a:gd name="T50" fmla="*/ 17 w 256"/>
                <a:gd name="T51" fmla="*/ 38 h 255"/>
                <a:gd name="T52" fmla="*/ 5 w 256"/>
                <a:gd name="T53" fmla="*/ 65 h 255"/>
                <a:gd name="T54" fmla="*/ 0 w 256"/>
                <a:gd name="T55" fmla="*/ 94 h 255"/>
                <a:gd name="T56" fmla="*/ 0 w 256"/>
                <a:gd name="T57" fmla="*/ 123 h 255"/>
                <a:gd name="T58" fmla="*/ 5 w 256"/>
                <a:gd name="T59" fmla="*/ 151 h 255"/>
                <a:gd name="T60" fmla="*/ 17 w 256"/>
                <a:gd name="T61" fmla="*/ 177 h 255"/>
                <a:gd name="T62" fmla="*/ 33 w 256"/>
                <a:gd name="T63" fmla="*/ 202 h 255"/>
                <a:gd name="T64" fmla="*/ 53 w 256"/>
                <a:gd name="T65" fmla="*/ 222 h 255"/>
                <a:gd name="T66" fmla="*/ 77 w 256"/>
                <a:gd name="T67" fmla="*/ 238 h 255"/>
                <a:gd name="T68" fmla="*/ 104 w 256"/>
                <a:gd name="T69" fmla="*/ 249 h 255"/>
                <a:gd name="T70" fmla="*/ 133 w 256"/>
                <a:gd name="T71" fmla="*/ 254 h 255"/>
                <a:gd name="T72" fmla="*/ 161 w 256"/>
                <a:gd name="T73" fmla="*/ 254 h 255"/>
                <a:gd name="T74" fmla="*/ 189 w 256"/>
                <a:gd name="T75" fmla="*/ 249 h 255"/>
                <a:gd name="T76" fmla="*/ 216 w 256"/>
                <a:gd name="T77" fmla="*/ 238 h 255"/>
                <a:gd name="T78" fmla="*/ 239 w 256"/>
                <a:gd name="T79" fmla="*/ 222 h 255"/>
                <a:gd name="T80" fmla="*/ 252 w 256"/>
                <a:gd name="T81" fmla="*/ 209 h 255"/>
                <a:gd name="T82" fmla="*/ 254 w 256"/>
                <a:gd name="T83" fmla="*/ 204 h 255"/>
                <a:gd name="T84" fmla="*/ 254 w 256"/>
                <a:gd name="T85" fmla="*/ 199 h 255"/>
                <a:gd name="T86" fmla="*/ 252 w 256"/>
                <a:gd name="T87" fmla="*/ 193 h 255"/>
                <a:gd name="T88" fmla="*/ 248 w 256"/>
                <a:gd name="T89" fmla="*/ 189 h 255"/>
                <a:gd name="T90" fmla="*/ 243 w 256"/>
                <a:gd name="T91" fmla="*/ 187 h 255"/>
                <a:gd name="T92" fmla="*/ 237 w 256"/>
                <a:gd name="T93" fmla="*/ 187 h 255"/>
                <a:gd name="T94" fmla="*/ 232 w 256"/>
                <a:gd name="T95" fmla="*/ 18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6" h="255">
                  <a:moveTo>
                    <a:pt x="230" y="191"/>
                  </a:moveTo>
                  <a:lnTo>
                    <a:pt x="221" y="199"/>
                  </a:lnTo>
                  <a:lnTo>
                    <a:pt x="212" y="206"/>
                  </a:lnTo>
                  <a:lnTo>
                    <a:pt x="202" y="212"/>
                  </a:lnTo>
                  <a:lnTo>
                    <a:pt x="191" y="217"/>
                  </a:lnTo>
                  <a:lnTo>
                    <a:pt x="181" y="220"/>
                  </a:lnTo>
                  <a:lnTo>
                    <a:pt x="170" y="223"/>
                  </a:lnTo>
                  <a:lnTo>
                    <a:pt x="158" y="224"/>
                  </a:lnTo>
                  <a:lnTo>
                    <a:pt x="146" y="225"/>
                  </a:lnTo>
                  <a:lnTo>
                    <a:pt x="135" y="224"/>
                  </a:lnTo>
                  <a:lnTo>
                    <a:pt x="124" y="223"/>
                  </a:lnTo>
                  <a:lnTo>
                    <a:pt x="112" y="220"/>
                  </a:lnTo>
                  <a:lnTo>
                    <a:pt x="101" y="217"/>
                  </a:lnTo>
                  <a:lnTo>
                    <a:pt x="92" y="212"/>
                  </a:lnTo>
                  <a:lnTo>
                    <a:pt x="81" y="206"/>
                  </a:lnTo>
                  <a:lnTo>
                    <a:pt x="73" y="199"/>
                  </a:lnTo>
                  <a:lnTo>
                    <a:pt x="64" y="191"/>
                  </a:lnTo>
                  <a:lnTo>
                    <a:pt x="55" y="183"/>
                  </a:lnTo>
                  <a:lnTo>
                    <a:pt x="49" y="173"/>
                  </a:lnTo>
                  <a:lnTo>
                    <a:pt x="43" y="163"/>
                  </a:lnTo>
                  <a:lnTo>
                    <a:pt x="38" y="153"/>
                  </a:lnTo>
                  <a:lnTo>
                    <a:pt x="34" y="142"/>
                  </a:lnTo>
                  <a:lnTo>
                    <a:pt x="32" y="131"/>
                  </a:lnTo>
                  <a:lnTo>
                    <a:pt x="30" y="120"/>
                  </a:lnTo>
                  <a:lnTo>
                    <a:pt x="30" y="108"/>
                  </a:lnTo>
                  <a:lnTo>
                    <a:pt x="30" y="96"/>
                  </a:lnTo>
                  <a:lnTo>
                    <a:pt x="32" y="85"/>
                  </a:lnTo>
                  <a:lnTo>
                    <a:pt x="34" y="74"/>
                  </a:lnTo>
                  <a:lnTo>
                    <a:pt x="38" y="63"/>
                  </a:lnTo>
                  <a:lnTo>
                    <a:pt x="43" y="53"/>
                  </a:lnTo>
                  <a:lnTo>
                    <a:pt x="49" y="43"/>
                  </a:lnTo>
                  <a:lnTo>
                    <a:pt x="55" y="34"/>
                  </a:lnTo>
                  <a:lnTo>
                    <a:pt x="64" y="25"/>
                  </a:lnTo>
                  <a:lnTo>
                    <a:pt x="66" y="23"/>
                  </a:lnTo>
                  <a:lnTo>
                    <a:pt x="67" y="20"/>
                  </a:lnTo>
                  <a:lnTo>
                    <a:pt x="68" y="17"/>
                  </a:lnTo>
                  <a:lnTo>
                    <a:pt x="68" y="15"/>
                  </a:lnTo>
                  <a:lnTo>
                    <a:pt x="68" y="12"/>
                  </a:lnTo>
                  <a:lnTo>
                    <a:pt x="67" y="9"/>
                  </a:lnTo>
                  <a:lnTo>
                    <a:pt x="66" y="6"/>
                  </a:lnTo>
                  <a:lnTo>
                    <a:pt x="64" y="4"/>
                  </a:lnTo>
                  <a:lnTo>
                    <a:pt x="62" y="2"/>
                  </a:lnTo>
                  <a:lnTo>
                    <a:pt x="59" y="1"/>
                  </a:lnTo>
                  <a:lnTo>
                    <a:pt x="55" y="0"/>
                  </a:lnTo>
                  <a:lnTo>
                    <a:pt x="53" y="0"/>
                  </a:lnTo>
                  <a:lnTo>
                    <a:pt x="50" y="0"/>
                  </a:lnTo>
                  <a:lnTo>
                    <a:pt x="48" y="1"/>
                  </a:lnTo>
                  <a:lnTo>
                    <a:pt x="45" y="2"/>
                  </a:lnTo>
                  <a:lnTo>
                    <a:pt x="43" y="4"/>
                  </a:lnTo>
                  <a:lnTo>
                    <a:pt x="33" y="15"/>
                  </a:lnTo>
                  <a:lnTo>
                    <a:pt x="24" y="27"/>
                  </a:lnTo>
                  <a:lnTo>
                    <a:pt x="17" y="38"/>
                  </a:lnTo>
                  <a:lnTo>
                    <a:pt x="11" y="52"/>
                  </a:lnTo>
                  <a:lnTo>
                    <a:pt x="5" y="65"/>
                  </a:lnTo>
                  <a:lnTo>
                    <a:pt x="2" y="79"/>
                  </a:lnTo>
                  <a:lnTo>
                    <a:pt x="0" y="94"/>
                  </a:lnTo>
                  <a:lnTo>
                    <a:pt x="0" y="108"/>
                  </a:lnTo>
                  <a:lnTo>
                    <a:pt x="0" y="123"/>
                  </a:lnTo>
                  <a:lnTo>
                    <a:pt x="2" y="137"/>
                  </a:lnTo>
                  <a:lnTo>
                    <a:pt x="5" y="151"/>
                  </a:lnTo>
                  <a:lnTo>
                    <a:pt x="11" y="165"/>
                  </a:lnTo>
                  <a:lnTo>
                    <a:pt x="17" y="177"/>
                  </a:lnTo>
                  <a:lnTo>
                    <a:pt x="24" y="190"/>
                  </a:lnTo>
                  <a:lnTo>
                    <a:pt x="33" y="202"/>
                  </a:lnTo>
                  <a:lnTo>
                    <a:pt x="43" y="213"/>
                  </a:lnTo>
                  <a:lnTo>
                    <a:pt x="53" y="222"/>
                  </a:lnTo>
                  <a:lnTo>
                    <a:pt x="65" y="231"/>
                  </a:lnTo>
                  <a:lnTo>
                    <a:pt x="77" y="238"/>
                  </a:lnTo>
                  <a:lnTo>
                    <a:pt x="91" y="244"/>
                  </a:lnTo>
                  <a:lnTo>
                    <a:pt x="104" y="249"/>
                  </a:lnTo>
                  <a:lnTo>
                    <a:pt x="118" y="252"/>
                  </a:lnTo>
                  <a:lnTo>
                    <a:pt x="133" y="254"/>
                  </a:lnTo>
                  <a:lnTo>
                    <a:pt x="146" y="255"/>
                  </a:lnTo>
                  <a:lnTo>
                    <a:pt x="161" y="254"/>
                  </a:lnTo>
                  <a:lnTo>
                    <a:pt x="175" y="252"/>
                  </a:lnTo>
                  <a:lnTo>
                    <a:pt x="189" y="249"/>
                  </a:lnTo>
                  <a:lnTo>
                    <a:pt x="203" y="244"/>
                  </a:lnTo>
                  <a:lnTo>
                    <a:pt x="216" y="238"/>
                  </a:lnTo>
                  <a:lnTo>
                    <a:pt x="229" y="231"/>
                  </a:lnTo>
                  <a:lnTo>
                    <a:pt x="239" y="222"/>
                  </a:lnTo>
                  <a:lnTo>
                    <a:pt x="251" y="213"/>
                  </a:lnTo>
                  <a:lnTo>
                    <a:pt x="252" y="209"/>
                  </a:lnTo>
                  <a:lnTo>
                    <a:pt x="254" y="207"/>
                  </a:lnTo>
                  <a:lnTo>
                    <a:pt x="254" y="204"/>
                  </a:lnTo>
                  <a:lnTo>
                    <a:pt x="256" y="202"/>
                  </a:lnTo>
                  <a:lnTo>
                    <a:pt x="254" y="199"/>
                  </a:lnTo>
                  <a:lnTo>
                    <a:pt x="254" y="196"/>
                  </a:lnTo>
                  <a:lnTo>
                    <a:pt x="252" y="193"/>
                  </a:lnTo>
                  <a:lnTo>
                    <a:pt x="251" y="191"/>
                  </a:lnTo>
                  <a:lnTo>
                    <a:pt x="248" y="189"/>
                  </a:lnTo>
                  <a:lnTo>
                    <a:pt x="246" y="188"/>
                  </a:lnTo>
                  <a:lnTo>
                    <a:pt x="243" y="187"/>
                  </a:lnTo>
                  <a:lnTo>
                    <a:pt x="241" y="187"/>
                  </a:lnTo>
                  <a:lnTo>
                    <a:pt x="237" y="187"/>
                  </a:lnTo>
                  <a:lnTo>
                    <a:pt x="234" y="188"/>
                  </a:lnTo>
                  <a:lnTo>
                    <a:pt x="232" y="189"/>
                  </a:lnTo>
                  <a:lnTo>
                    <a:pt x="230"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37" name="Freeform 226">
              <a:extLst>
                <a:ext uri="{FF2B5EF4-FFF2-40B4-BE49-F238E27FC236}">
                  <a16:creationId xmlns:a16="http://schemas.microsoft.com/office/drawing/2014/main" id="{EE68D872-4667-4F67-9384-AF3F6D5185C9}"/>
                </a:ext>
              </a:extLst>
            </p:cNvPr>
            <p:cNvSpPr>
              <a:spLocks/>
            </p:cNvSpPr>
            <p:nvPr/>
          </p:nvSpPr>
          <p:spPr bwMode="auto">
            <a:xfrm>
              <a:off x="2071688" y="4406900"/>
              <a:ext cx="39688" cy="39688"/>
            </a:xfrm>
            <a:custGeom>
              <a:avLst/>
              <a:gdLst>
                <a:gd name="T0" fmla="*/ 40 w 126"/>
                <a:gd name="T1" fmla="*/ 2 h 128"/>
                <a:gd name="T2" fmla="*/ 34 w 126"/>
                <a:gd name="T3" fmla="*/ 0 h 128"/>
                <a:gd name="T4" fmla="*/ 29 w 126"/>
                <a:gd name="T5" fmla="*/ 0 h 128"/>
                <a:gd name="T6" fmla="*/ 23 w 126"/>
                <a:gd name="T7" fmla="*/ 2 h 128"/>
                <a:gd name="T8" fmla="*/ 16 w 126"/>
                <a:gd name="T9" fmla="*/ 10 h 128"/>
                <a:gd name="T10" fmla="*/ 8 w 126"/>
                <a:gd name="T11" fmla="*/ 22 h 128"/>
                <a:gd name="T12" fmla="*/ 3 w 126"/>
                <a:gd name="T13" fmla="*/ 34 h 128"/>
                <a:gd name="T14" fmla="*/ 0 w 126"/>
                <a:gd name="T15" fmla="*/ 48 h 128"/>
                <a:gd name="T16" fmla="*/ 0 w 126"/>
                <a:gd name="T17" fmla="*/ 62 h 128"/>
                <a:gd name="T18" fmla="*/ 3 w 126"/>
                <a:gd name="T19" fmla="*/ 76 h 128"/>
                <a:gd name="T20" fmla="*/ 8 w 126"/>
                <a:gd name="T21" fmla="*/ 89 h 128"/>
                <a:gd name="T22" fmla="*/ 16 w 126"/>
                <a:gd name="T23" fmla="*/ 101 h 128"/>
                <a:gd name="T24" fmla="*/ 27 w 126"/>
                <a:gd name="T25" fmla="*/ 111 h 128"/>
                <a:gd name="T26" fmla="*/ 38 w 126"/>
                <a:gd name="T27" fmla="*/ 119 h 128"/>
                <a:gd name="T28" fmla="*/ 51 w 126"/>
                <a:gd name="T29" fmla="*/ 124 h 128"/>
                <a:gd name="T30" fmla="*/ 65 w 126"/>
                <a:gd name="T31" fmla="*/ 126 h 128"/>
                <a:gd name="T32" fmla="*/ 78 w 126"/>
                <a:gd name="T33" fmla="*/ 126 h 128"/>
                <a:gd name="T34" fmla="*/ 92 w 126"/>
                <a:gd name="T35" fmla="*/ 124 h 128"/>
                <a:gd name="T36" fmla="*/ 105 w 126"/>
                <a:gd name="T37" fmla="*/ 119 h 128"/>
                <a:gd name="T38" fmla="*/ 117 w 126"/>
                <a:gd name="T39" fmla="*/ 111 h 128"/>
                <a:gd name="T40" fmla="*/ 124 w 126"/>
                <a:gd name="T41" fmla="*/ 104 h 128"/>
                <a:gd name="T42" fmla="*/ 126 w 126"/>
                <a:gd name="T43" fmla="*/ 99 h 128"/>
                <a:gd name="T44" fmla="*/ 126 w 126"/>
                <a:gd name="T45" fmla="*/ 92 h 128"/>
                <a:gd name="T46" fmla="*/ 124 w 126"/>
                <a:gd name="T47" fmla="*/ 87 h 128"/>
                <a:gd name="T48" fmla="*/ 120 w 126"/>
                <a:gd name="T49" fmla="*/ 83 h 128"/>
                <a:gd name="T50" fmla="*/ 114 w 126"/>
                <a:gd name="T51" fmla="*/ 80 h 128"/>
                <a:gd name="T52" fmla="*/ 109 w 126"/>
                <a:gd name="T53" fmla="*/ 80 h 128"/>
                <a:gd name="T54" fmla="*/ 104 w 126"/>
                <a:gd name="T55" fmla="*/ 83 h 128"/>
                <a:gd name="T56" fmla="*/ 94 w 126"/>
                <a:gd name="T57" fmla="*/ 90 h 128"/>
                <a:gd name="T58" fmla="*/ 79 w 126"/>
                <a:gd name="T59" fmla="*/ 96 h 128"/>
                <a:gd name="T60" fmla="*/ 64 w 126"/>
                <a:gd name="T61" fmla="*/ 96 h 128"/>
                <a:gd name="T62" fmla="*/ 49 w 126"/>
                <a:gd name="T63" fmla="*/ 90 h 128"/>
                <a:gd name="T64" fmla="*/ 37 w 126"/>
                <a:gd name="T65" fmla="*/ 78 h 128"/>
                <a:gd name="T66" fmla="*/ 31 w 126"/>
                <a:gd name="T67" fmla="*/ 63 h 128"/>
                <a:gd name="T68" fmla="*/ 31 w 126"/>
                <a:gd name="T69" fmla="*/ 47 h 128"/>
                <a:gd name="T70" fmla="*/ 37 w 126"/>
                <a:gd name="T71" fmla="*/ 32 h 128"/>
                <a:gd name="T72" fmla="*/ 44 w 126"/>
                <a:gd name="T73" fmla="*/ 24 h 128"/>
                <a:gd name="T74" fmla="*/ 46 w 126"/>
                <a:gd name="T75" fmla="*/ 18 h 128"/>
                <a:gd name="T76" fmla="*/ 46 w 126"/>
                <a:gd name="T77" fmla="*/ 12 h 128"/>
                <a:gd name="T78" fmla="*/ 44 w 126"/>
                <a:gd name="T79"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28">
                  <a:moveTo>
                    <a:pt x="42" y="4"/>
                  </a:moveTo>
                  <a:lnTo>
                    <a:pt x="40" y="2"/>
                  </a:lnTo>
                  <a:lnTo>
                    <a:pt x="37" y="1"/>
                  </a:lnTo>
                  <a:lnTo>
                    <a:pt x="34" y="0"/>
                  </a:lnTo>
                  <a:lnTo>
                    <a:pt x="32" y="0"/>
                  </a:lnTo>
                  <a:lnTo>
                    <a:pt x="29" y="0"/>
                  </a:lnTo>
                  <a:lnTo>
                    <a:pt x="26" y="1"/>
                  </a:lnTo>
                  <a:lnTo>
                    <a:pt x="23" y="2"/>
                  </a:lnTo>
                  <a:lnTo>
                    <a:pt x="21" y="4"/>
                  </a:lnTo>
                  <a:lnTo>
                    <a:pt x="16" y="10"/>
                  </a:lnTo>
                  <a:lnTo>
                    <a:pt x="12" y="16"/>
                  </a:lnTo>
                  <a:lnTo>
                    <a:pt x="8" y="22"/>
                  </a:lnTo>
                  <a:lnTo>
                    <a:pt x="5" y="28"/>
                  </a:lnTo>
                  <a:lnTo>
                    <a:pt x="3" y="34"/>
                  </a:lnTo>
                  <a:lnTo>
                    <a:pt x="1" y="41"/>
                  </a:lnTo>
                  <a:lnTo>
                    <a:pt x="0" y="48"/>
                  </a:lnTo>
                  <a:lnTo>
                    <a:pt x="0" y="56"/>
                  </a:lnTo>
                  <a:lnTo>
                    <a:pt x="0" y="62"/>
                  </a:lnTo>
                  <a:lnTo>
                    <a:pt x="1" y="70"/>
                  </a:lnTo>
                  <a:lnTo>
                    <a:pt x="3" y="76"/>
                  </a:lnTo>
                  <a:lnTo>
                    <a:pt x="5" y="83"/>
                  </a:lnTo>
                  <a:lnTo>
                    <a:pt x="8" y="89"/>
                  </a:lnTo>
                  <a:lnTo>
                    <a:pt x="12" y="95"/>
                  </a:lnTo>
                  <a:lnTo>
                    <a:pt x="16" y="101"/>
                  </a:lnTo>
                  <a:lnTo>
                    <a:pt x="21" y="106"/>
                  </a:lnTo>
                  <a:lnTo>
                    <a:pt x="27" y="111"/>
                  </a:lnTo>
                  <a:lnTo>
                    <a:pt x="32" y="116"/>
                  </a:lnTo>
                  <a:lnTo>
                    <a:pt x="38" y="119"/>
                  </a:lnTo>
                  <a:lnTo>
                    <a:pt x="45" y="122"/>
                  </a:lnTo>
                  <a:lnTo>
                    <a:pt x="51" y="124"/>
                  </a:lnTo>
                  <a:lnTo>
                    <a:pt x="58" y="125"/>
                  </a:lnTo>
                  <a:lnTo>
                    <a:pt x="65" y="126"/>
                  </a:lnTo>
                  <a:lnTo>
                    <a:pt x="72" y="128"/>
                  </a:lnTo>
                  <a:lnTo>
                    <a:pt x="78" y="126"/>
                  </a:lnTo>
                  <a:lnTo>
                    <a:pt x="86" y="125"/>
                  </a:lnTo>
                  <a:lnTo>
                    <a:pt x="92" y="124"/>
                  </a:lnTo>
                  <a:lnTo>
                    <a:pt x="98" y="122"/>
                  </a:lnTo>
                  <a:lnTo>
                    <a:pt x="105" y="119"/>
                  </a:lnTo>
                  <a:lnTo>
                    <a:pt x="111" y="116"/>
                  </a:lnTo>
                  <a:lnTo>
                    <a:pt x="117" y="111"/>
                  </a:lnTo>
                  <a:lnTo>
                    <a:pt x="122" y="106"/>
                  </a:lnTo>
                  <a:lnTo>
                    <a:pt x="124" y="104"/>
                  </a:lnTo>
                  <a:lnTo>
                    <a:pt x="125" y="101"/>
                  </a:lnTo>
                  <a:lnTo>
                    <a:pt x="126" y="99"/>
                  </a:lnTo>
                  <a:lnTo>
                    <a:pt x="126" y="95"/>
                  </a:lnTo>
                  <a:lnTo>
                    <a:pt x="126" y="92"/>
                  </a:lnTo>
                  <a:lnTo>
                    <a:pt x="125" y="90"/>
                  </a:lnTo>
                  <a:lnTo>
                    <a:pt x="124" y="87"/>
                  </a:lnTo>
                  <a:lnTo>
                    <a:pt x="122" y="85"/>
                  </a:lnTo>
                  <a:lnTo>
                    <a:pt x="120" y="83"/>
                  </a:lnTo>
                  <a:lnTo>
                    <a:pt x="118" y="82"/>
                  </a:lnTo>
                  <a:lnTo>
                    <a:pt x="114" y="80"/>
                  </a:lnTo>
                  <a:lnTo>
                    <a:pt x="111" y="80"/>
                  </a:lnTo>
                  <a:lnTo>
                    <a:pt x="109" y="80"/>
                  </a:lnTo>
                  <a:lnTo>
                    <a:pt x="106" y="82"/>
                  </a:lnTo>
                  <a:lnTo>
                    <a:pt x="104" y="83"/>
                  </a:lnTo>
                  <a:lnTo>
                    <a:pt x="102" y="85"/>
                  </a:lnTo>
                  <a:lnTo>
                    <a:pt x="94" y="90"/>
                  </a:lnTo>
                  <a:lnTo>
                    <a:pt x="88" y="94"/>
                  </a:lnTo>
                  <a:lnTo>
                    <a:pt x="79" y="96"/>
                  </a:lnTo>
                  <a:lnTo>
                    <a:pt x="72" y="98"/>
                  </a:lnTo>
                  <a:lnTo>
                    <a:pt x="64" y="96"/>
                  </a:lnTo>
                  <a:lnTo>
                    <a:pt x="56" y="94"/>
                  </a:lnTo>
                  <a:lnTo>
                    <a:pt x="49" y="90"/>
                  </a:lnTo>
                  <a:lnTo>
                    <a:pt x="42" y="85"/>
                  </a:lnTo>
                  <a:lnTo>
                    <a:pt x="37" y="78"/>
                  </a:lnTo>
                  <a:lnTo>
                    <a:pt x="33" y="72"/>
                  </a:lnTo>
                  <a:lnTo>
                    <a:pt x="31" y="63"/>
                  </a:lnTo>
                  <a:lnTo>
                    <a:pt x="30" y="56"/>
                  </a:lnTo>
                  <a:lnTo>
                    <a:pt x="31" y="47"/>
                  </a:lnTo>
                  <a:lnTo>
                    <a:pt x="33" y="40"/>
                  </a:lnTo>
                  <a:lnTo>
                    <a:pt x="37" y="32"/>
                  </a:lnTo>
                  <a:lnTo>
                    <a:pt x="42" y="26"/>
                  </a:lnTo>
                  <a:lnTo>
                    <a:pt x="44" y="24"/>
                  </a:lnTo>
                  <a:lnTo>
                    <a:pt x="46" y="21"/>
                  </a:lnTo>
                  <a:lnTo>
                    <a:pt x="46" y="18"/>
                  </a:lnTo>
                  <a:lnTo>
                    <a:pt x="47" y="15"/>
                  </a:lnTo>
                  <a:lnTo>
                    <a:pt x="46" y="12"/>
                  </a:lnTo>
                  <a:lnTo>
                    <a:pt x="46" y="10"/>
                  </a:lnTo>
                  <a:lnTo>
                    <a:pt x="44" y="7"/>
                  </a:lnTo>
                  <a:lnTo>
                    <a:pt x="4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nvGrpSpPr>
          <p:cNvPr id="38" name="Group 37">
            <a:extLst>
              <a:ext uri="{FF2B5EF4-FFF2-40B4-BE49-F238E27FC236}">
                <a16:creationId xmlns:a16="http://schemas.microsoft.com/office/drawing/2014/main" id="{5C2BFFC9-9E1F-4813-BE39-D80394B2BCB7}"/>
              </a:ext>
            </a:extLst>
          </p:cNvPr>
          <p:cNvGrpSpPr/>
          <p:nvPr/>
        </p:nvGrpSpPr>
        <p:grpSpPr>
          <a:xfrm>
            <a:off x="2978481" y="2513098"/>
            <a:ext cx="429524" cy="460204"/>
            <a:chOff x="8172450" y="3642995"/>
            <a:chExt cx="266700" cy="285750"/>
          </a:xfrm>
          <a:solidFill>
            <a:sysClr val="window" lastClr="FFFFFF"/>
          </a:solidFill>
        </p:grpSpPr>
        <p:sp>
          <p:nvSpPr>
            <p:cNvPr id="39" name="Freeform 414">
              <a:extLst>
                <a:ext uri="{FF2B5EF4-FFF2-40B4-BE49-F238E27FC236}">
                  <a16:creationId xmlns:a16="http://schemas.microsoft.com/office/drawing/2014/main" id="{0ED3C5D4-D2D8-4F73-B318-668D8E55092F}"/>
                </a:ext>
              </a:extLst>
            </p:cNvPr>
            <p:cNvSpPr>
              <a:spLocks noEditPoints="1"/>
            </p:cNvSpPr>
            <p:nvPr/>
          </p:nvSpPr>
          <p:spPr bwMode="auto">
            <a:xfrm>
              <a:off x="8172450" y="3642995"/>
              <a:ext cx="266700" cy="285750"/>
            </a:xfrm>
            <a:custGeom>
              <a:avLst/>
              <a:gdLst>
                <a:gd name="T0" fmla="*/ 804 w 841"/>
                <a:gd name="T1" fmla="*/ 853 h 902"/>
                <a:gd name="T2" fmla="*/ 777 w 841"/>
                <a:gd name="T3" fmla="*/ 872 h 902"/>
                <a:gd name="T4" fmla="*/ 70 w 841"/>
                <a:gd name="T5" fmla="*/ 869 h 902"/>
                <a:gd name="T6" fmla="*/ 41 w 841"/>
                <a:gd name="T7" fmla="*/ 846 h 902"/>
                <a:gd name="T8" fmla="*/ 30 w 841"/>
                <a:gd name="T9" fmla="*/ 492 h 902"/>
                <a:gd name="T10" fmla="*/ 41 w 841"/>
                <a:gd name="T11" fmla="*/ 474 h 902"/>
                <a:gd name="T12" fmla="*/ 80 w 841"/>
                <a:gd name="T13" fmla="*/ 452 h 902"/>
                <a:gd name="T14" fmla="*/ 321 w 841"/>
                <a:gd name="T15" fmla="*/ 450 h 902"/>
                <a:gd name="T16" fmla="*/ 610 w 841"/>
                <a:gd name="T17" fmla="*/ 361 h 902"/>
                <a:gd name="T18" fmla="*/ 688 w 841"/>
                <a:gd name="T19" fmla="*/ 451 h 902"/>
                <a:gd name="T20" fmla="*/ 783 w 841"/>
                <a:gd name="T21" fmla="*/ 454 h 902"/>
                <a:gd name="T22" fmla="*/ 807 w 841"/>
                <a:gd name="T23" fmla="*/ 479 h 902"/>
                <a:gd name="T24" fmla="*/ 121 w 841"/>
                <a:gd name="T25" fmla="*/ 413 h 902"/>
                <a:gd name="T26" fmla="*/ 124 w 841"/>
                <a:gd name="T27" fmla="*/ 381 h 902"/>
                <a:gd name="T28" fmla="*/ 139 w 841"/>
                <a:gd name="T29" fmla="*/ 372 h 902"/>
                <a:gd name="T30" fmla="*/ 191 w 841"/>
                <a:gd name="T31" fmla="*/ 373 h 902"/>
                <a:gd name="T32" fmla="*/ 202 w 841"/>
                <a:gd name="T33" fmla="*/ 386 h 902"/>
                <a:gd name="T34" fmla="*/ 204 w 841"/>
                <a:gd name="T35" fmla="*/ 421 h 902"/>
                <a:gd name="T36" fmla="*/ 605 w 841"/>
                <a:gd name="T37" fmla="*/ 331 h 902"/>
                <a:gd name="T38" fmla="*/ 300 w 841"/>
                <a:gd name="T39" fmla="*/ 30 h 902"/>
                <a:gd name="T40" fmla="*/ 300 w 841"/>
                <a:gd name="T41" fmla="*/ 30 h 902"/>
                <a:gd name="T42" fmla="*/ 657 w 841"/>
                <a:gd name="T43" fmla="*/ 271 h 902"/>
                <a:gd name="T44" fmla="*/ 715 w 841"/>
                <a:gd name="T45" fmla="*/ 268 h 902"/>
                <a:gd name="T46" fmla="*/ 721 w 841"/>
                <a:gd name="T47" fmla="*/ 258 h 902"/>
                <a:gd name="T48" fmla="*/ 720 w 841"/>
                <a:gd name="T49" fmla="*/ 9 h 902"/>
                <a:gd name="T50" fmla="*/ 712 w 841"/>
                <a:gd name="T51" fmla="*/ 1 h 902"/>
                <a:gd name="T52" fmla="*/ 282 w 841"/>
                <a:gd name="T53" fmla="*/ 1 h 902"/>
                <a:gd name="T54" fmla="*/ 273 w 841"/>
                <a:gd name="T55" fmla="*/ 6 h 902"/>
                <a:gd name="T56" fmla="*/ 270 w 841"/>
                <a:gd name="T57" fmla="*/ 256 h 902"/>
                <a:gd name="T58" fmla="*/ 274 w 841"/>
                <a:gd name="T59" fmla="*/ 267 h 902"/>
                <a:gd name="T60" fmla="*/ 285 w 841"/>
                <a:gd name="T61" fmla="*/ 271 h 902"/>
                <a:gd name="T62" fmla="*/ 234 w 841"/>
                <a:gd name="T63" fmla="*/ 421 h 902"/>
                <a:gd name="T64" fmla="*/ 230 w 841"/>
                <a:gd name="T65" fmla="*/ 374 h 902"/>
                <a:gd name="T66" fmla="*/ 202 w 841"/>
                <a:gd name="T67" fmla="*/ 345 h 902"/>
                <a:gd name="T68" fmla="*/ 133 w 841"/>
                <a:gd name="T69" fmla="*/ 342 h 902"/>
                <a:gd name="T70" fmla="*/ 99 w 841"/>
                <a:gd name="T71" fmla="*/ 364 h 902"/>
                <a:gd name="T72" fmla="*/ 91 w 841"/>
                <a:gd name="T73" fmla="*/ 413 h 902"/>
                <a:gd name="T74" fmla="*/ 75 w 841"/>
                <a:gd name="T75" fmla="*/ 422 h 902"/>
                <a:gd name="T76" fmla="*/ 44 w 841"/>
                <a:gd name="T77" fmla="*/ 434 h 902"/>
                <a:gd name="T78" fmla="*/ 18 w 841"/>
                <a:gd name="T79" fmla="*/ 455 h 902"/>
                <a:gd name="T80" fmla="*/ 2 w 841"/>
                <a:gd name="T81" fmla="*/ 482 h 902"/>
                <a:gd name="T82" fmla="*/ 0 w 841"/>
                <a:gd name="T83" fmla="*/ 833 h 902"/>
                <a:gd name="T84" fmla="*/ 28 w 841"/>
                <a:gd name="T85" fmla="*/ 876 h 902"/>
                <a:gd name="T86" fmla="*/ 67 w 841"/>
                <a:gd name="T87" fmla="*/ 899 h 902"/>
                <a:gd name="T88" fmla="*/ 768 w 841"/>
                <a:gd name="T89" fmla="*/ 902 h 902"/>
                <a:gd name="T90" fmla="*/ 796 w 841"/>
                <a:gd name="T91" fmla="*/ 896 h 902"/>
                <a:gd name="T92" fmla="*/ 820 w 841"/>
                <a:gd name="T93" fmla="*/ 881 h 902"/>
                <a:gd name="T94" fmla="*/ 835 w 841"/>
                <a:gd name="T95" fmla="*/ 859 h 902"/>
                <a:gd name="T96" fmla="*/ 841 w 841"/>
                <a:gd name="T97" fmla="*/ 830 h 902"/>
                <a:gd name="T98" fmla="*/ 837 w 841"/>
                <a:gd name="T99" fmla="*/ 474 h 902"/>
                <a:gd name="T100" fmla="*/ 823 w 841"/>
                <a:gd name="T101" fmla="*/ 449 h 902"/>
                <a:gd name="T102" fmla="*/ 802 w 841"/>
                <a:gd name="T103" fmla="*/ 430 h 902"/>
                <a:gd name="T104" fmla="*/ 774 w 841"/>
                <a:gd name="T105" fmla="*/ 421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1" h="902">
                  <a:moveTo>
                    <a:pt x="811" y="830"/>
                  </a:moveTo>
                  <a:lnTo>
                    <a:pt x="810" y="838"/>
                  </a:lnTo>
                  <a:lnTo>
                    <a:pt x="808" y="846"/>
                  </a:lnTo>
                  <a:lnTo>
                    <a:pt x="804" y="853"/>
                  </a:lnTo>
                  <a:lnTo>
                    <a:pt x="798" y="860"/>
                  </a:lnTo>
                  <a:lnTo>
                    <a:pt x="792" y="865"/>
                  </a:lnTo>
                  <a:lnTo>
                    <a:pt x="784" y="868"/>
                  </a:lnTo>
                  <a:lnTo>
                    <a:pt x="777" y="872"/>
                  </a:lnTo>
                  <a:lnTo>
                    <a:pt x="768" y="872"/>
                  </a:lnTo>
                  <a:lnTo>
                    <a:pt x="86" y="872"/>
                  </a:lnTo>
                  <a:lnTo>
                    <a:pt x="79" y="872"/>
                  </a:lnTo>
                  <a:lnTo>
                    <a:pt x="70" y="869"/>
                  </a:lnTo>
                  <a:lnTo>
                    <a:pt x="63" y="865"/>
                  </a:lnTo>
                  <a:lnTo>
                    <a:pt x="55" y="860"/>
                  </a:lnTo>
                  <a:lnTo>
                    <a:pt x="48" y="853"/>
                  </a:lnTo>
                  <a:lnTo>
                    <a:pt x="41" y="846"/>
                  </a:lnTo>
                  <a:lnTo>
                    <a:pt x="35" y="837"/>
                  </a:lnTo>
                  <a:lnTo>
                    <a:pt x="30" y="826"/>
                  </a:lnTo>
                  <a:lnTo>
                    <a:pt x="30" y="496"/>
                  </a:lnTo>
                  <a:lnTo>
                    <a:pt x="30" y="492"/>
                  </a:lnTo>
                  <a:lnTo>
                    <a:pt x="31" y="489"/>
                  </a:lnTo>
                  <a:lnTo>
                    <a:pt x="33" y="484"/>
                  </a:lnTo>
                  <a:lnTo>
                    <a:pt x="35" y="481"/>
                  </a:lnTo>
                  <a:lnTo>
                    <a:pt x="41" y="474"/>
                  </a:lnTo>
                  <a:lnTo>
                    <a:pt x="50" y="466"/>
                  </a:lnTo>
                  <a:lnTo>
                    <a:pt x="60" y="460"/>
                  </a:lnTo>
                  <a:lnTo>
                    <a:pt x="69" y="455"/>
                  </a:lnTo>
                  <a:lnTo>
                    <a:pt x="80" y="452"/>
                  </a:lnTo>
                  <a:lnTo>
                    <a:pt x="90" y="451"/>
                  </a:lnTo>
                  <a:lnTo>
                    <a:pt x="315" y="451"/>
                  </a:lnTo>
                  <a:lnTo>
                    <a:pt x="318" y="450"/>
                  </a:lnTo>
                  <a:lnTo>
                    <a:pt x="321" y="450"/>
                  </a:lnTo>
                  <a:lnTo>
                    <a:pt x="325" y="448"/>
                  </a:lnTo>
                  <a:lnTo>
                    <a:pt x="327" y="446"/>
                  </a:lnTo>
                  <a:lnTo>
                    <a:pt x="397" y="361"/>
                  </a:lnTo>
                  <a:lnTo>
                    <a:pt x="610" y="361"/>
                  </a:lnTo>
                  <a:lnTo>
                    <a:pt x="679" y="446"/>
                  </a:lnTo>
                  <a:lnTo>
                    <a:pt x="682" y="448"/>
                  </a:lnTo>
                  <a:lnTo>
                    <a:pt x="685" y="449"/>
                  </a:lnTo>
                  <a:lnTo>
                    <a:pt x="688" y="451"/>
                  </a:lnTo>
                  <a:lnTo>
                    <a:pt x="691" y="451"/>
                  </a:lnTo>
                  <a:lnTo>
                    <a:pt x="767" y="451"/>
                  </a:lnTo>
                  <a:lnTo>
                    <a:pt x="775" y="452"/>
                  </a:lnTo>
                  <a:lnTo>
                    <a:pt x="783" y="454"/>
                  </a:lnTo>
                  <a:lnTo>
                    <a:pt x="791" y="459"/>
                  </a:lnTo>
                  <a:lnTo>
                    <a:pt x="797" y="465"/>
                  </a:lnTo>
                  <a:lnTo>
                    <a:pt x="803" y="472"/>
                  </a:lnTo>
                  <a:lnTo>
                    <a:pt x="807" y="479"/>
                  </a:lnTo>
                  <a:lnTo>
                    <a:pt x="810" y="488"/>
                  </a:lnTo>
                  <a:lnTo>
                    <a:pt x="811" y="496"/>
                  </a:lnTo>
                  <a:lnTo>
                    <a:pt x="811" y="830"/>
                  </a:lnTo>
                  <a:close/>
                  <a:moveTo>
                    <a:pt x="121" y="413"/>
                  </a:moveTo>
                  <a:lnTo>
                    <a:pt x="121" y="394"/>
                  </a:lnTo>
                  <a:lnTo>
                    <a:pt x="121" y="390"/>
                  </a:lnTo>
                  <a:lnTo>
                    <a:pt x="122" y="386"/>
                  </a:lnTo>
                  <a:lnTo>
                    <a:pt x="124" y="381"/>
                  </a:lnTo>
                  <a:lnTo>
                    <a:pt x="127" y="378"/>
                  </a:lnTo>
                  <a:lnTo>
                    <a:pt x="130" y="375"/>
                  </a:lnTo>
                  <a:lnTo>
                    <a:pt x="135" y="373"/>
                  </a:lnTo>
                  <a:lnTo>
                    <a:pt x="139" y="372"/>
                  </a:lnTo>
                  <a:lnTo>
                    <a:pt x="143" y="371"/>
                  </a:lnTo>
                  <a:lnTo>
                    <a:pt x="181" y="371"/>
                  </a:lnTo>
                  <a:lnTo>
                    <a:pt x="186" y="372"/>
                  </a:lnTo>
                  <a:lnTo>
                    <a:pt x="191" y="373"/>
                  </a:lnTo>
                  <a:lnTo>
                    <a:pt x="194" y="375"/>
                  </a:lnTo>
                  <a:lnTo>
                    <a:pt x="197" y="378"/>
                  </a:lnTo>
                  <a:lnTo>
                    <a:pt x="200" y="381"/>
                  </a:lnTo>
                  <a:lnTo>
                    <a:pt x="202" y="386"/>
                  </a:lnTo>
                  <a:lnTo>
                    <a:pt x="203" y="390"/>
                  </a:lnTo>
                  <a:lnTo>
                    <a:pt x="204" y="394"/>
                  </a:lnTo>
                  <a:lnTo>
                    <a:pt x="204" y="413"/>
                  </a:lnTo>
                  <a:lnTo>
                    <a:pt x="204" y="421"/>
                  </a:lnTo>
                  <a:lnTo>
                    <a:pt x="121" y="421"/>
                  </a:lnTo>
                  <a:lnTo>
                    <a:pt x="121" y="413"/>
                  </a:lnTo>
                  <a:close/>
                  <a:moveTo>
                    <a:pt x="625" y="271"/>
                  </a:moveTo>
                  <a:lnTo>
                    <a:pt x="605" y="331"/>
                  </a:lnTo>
                  <a:lnTo>
                    <a:pt x="402" y="331"/>
                  </a:lnTo>
                  <a:lnTo>
                    <a:pt x="381" y="271"/>
                  </a:lnTo>
                  <a:lnTo>
                    <a:pt x="625" y="271"/>
                  </a:lnTo>
                  <a:close/>
                  <a:moveTo>
                    <a:pt x="300" y="30"/>
                  </a:moveTo>
                  <a:lnTo>
                    <a:pt x="691" y="30"/>
                  </a:lnTo>
                  <a:lnTo>
                    <a:pt x="691" y="241"/>
                  </a:lnTo>
                  <a:lnTo>
                    <a:pt x="300" y="241"/>
                  </a:lnTo>
                  <a:lnTo>
                    <a:pt x="300" y="30"/>
                  </a:lnTo>
                  <a:close/>
                  <a:moveTo>
                    <a:pt x="767" y="421"/>
                  </a:moveTo>
                  <a:lnTo>
                    <a:pt x="698" y="421"/>
                  </a:lnTo>
                  <a:lnTo>
                    <a:pt x="633" y="342"/>
                  </a:lnTo>
                  <a:lnTo>
                    <a:pt x="657" y="271"/>
                  </a:lnTo>
                  <a:lnTo>
                    <a:pt x="706" y="271"/>
                  </a:lnTo>
                  <a:lnTo>
                    <a:pt x="709" y="270"/>
                  </a:lnTo>
                  <a:lnTo>
                    <a:pt x="712" y="270"/>
                  </a:lnTo>
                  <a:lnTo>
                    <a:pt x="715" y="268"/>
                  </a:lnTo>
                  <a:lnTo>
                    <a:pt x="717" y="267"/>
                  </a:lnTo>
                  <a:lnTo>
                    <a:pt x="718" y="264"/>
                  </a:lnTo>
                  <a:lnTo>
                    <a:pt x="720" y="261"/>
                  </a:lnTo>
                  <a:lnTo>
                    <a:pt x="721" y="258"/>
                  </a:lnTo>
                  <a:lnTo>
                    <a:pt x="721" y="256"/>
                  </a:lnTo>
                  <a:lnTo>
                    <a:pt x="721" y="15"/>
                  </a:lnTo>
                  <a:lnTo>
                    <a:pt x="721" y="12"/>
                  </a:lnTo>
                  <a:lnTo>
                    <a:pt x="720" y="9"/>
                  </a:lnTo>
                  <a:lnTo>
                    <a:pt x="718" y="6"/>
                  </a:lnTo>
                  <a:lnTo>
                    <a:pt x="717" y="4"/>
                  </a:lnTo>
                  <a:lnTo>
                    <a:pt x="715" y="3"/>
                  </a:lnTo>
                  <a:lnTo>
                    <a:pt x="712" y="1"/>
                  </a:lnTo>
                  <a:lnTo>
                    <a:pt x="709" y="1"/>
                  </a:lnTo>
                  <a:lnTo>
                    <a:pt x="706" y="0"/>
                  </a:lnTo>
                  <a:lnTo>
                    <a:pt x="285" y="0"/>
                  </a:lnTo>
                  <a:lnTo>
                    <a:pt x="282" y="1"/>
                  </a:lnTo>
                  <a:lnTo>
                    <a:pt x="279" y="1"/>
                  </a:lnTo>
                  <a:lnTo>
                    <a:pt x="276" y="3"/>
                  </a:lnTo>
                  <a:lnTo>
                    <a:pt x="274" y="4"/>
                  </a:lnTo>
                  <a:lnTo>
                    <a:pt x="273" y="6"/>
                  </a:lnTo>
                  <a:lnTo>
                    <a:pt x="271" y="9"/>
                  </a:lnTo>
                  <a:lnTo>
                    <a:pt x="271" y="13"/>
                  </a:lnTo>
                  <a:lnTo>
                    <a:pt x="270" y="15"/>
                  </a:lnTo>
                  <a:lnTo>
                    <a:pt x="270" y="256"/>
                  </a:lnTo>
                  <a:lnTo>
                    <a:pt x="271" y="258"/>
                  </a:lnTo>
                  <a:lnTo>
                    <a:pt x="271" y="261"/>
                  </a:lnTo>
                  <a:lnTo>
                    <a:pt x="273" y="264"/>
                  </a:lnTo>
                  <a:lnTo>
                    <a:pt x="274" y="267"/>
                  </a:lnTo>
                  <a:lnTo>
                    <a:pt x="276" y="268"/>
                  </a:lnTo>
                  <a:lnTo>
                    <a:pt x="279" y="270"/>
                  </a:lnTo>
                  <a:lnTo>
                    <a:pt x="282" y="270"/>
                  </a:lnTo>
                  <a:lnTo>
                    <a:pt x="285" y="271"/>
                  </a:lnTo>
                  <a:lnTo>
                    <a:pt x="349" y="271"/>
                  </a:lnTo>
                  <a:lnTo>
                    <a:pt x="374" y="343"/>
                  </a:lnTo>
                  <a:lnTo>
                    <a:pt x="308" y="421"/>
                  </a:lnTo>
                  <a:lnTo>
                    <a:pt x="234" y="421"/>
                  </a:lnTo>
                  <a:lnTo>
                    <a:pt x="234" y="413"/>
                  </a:lnTo>
                  <a:lnTo>
                    <a:pt x="234" y="394"/>
                  </a:lnTo>
                  <a:lnTo>
                    <a:pt x="233" y="384"/>
                  </a:lnTo>
                  <a:lnTo>
                    <a:pt x="230" y="374"/>
                  </a:lnTo>
                  <a:lnTo>
                    <a:pt x="225" y="364"/>
                  </a:lnTo>
                  <a:lnTo>
                    <a:pt x="218" y="357"/>
                  </a:lnTo>
                  <a:lnTo>
                    <a:pt x="211" y="350"/>
                  </a:lnTo>
                  <a:lnTo>
                    <a:pt x="202" y="345"/>
                  </a:lnTo>
                  <a:lnTo>
                    <a:pt x="192" y="342"/>
                  </a:lnTo>
                  <a:lnTo>
                    <a:pt x="181" y="341"/>
                  </a:lnTo>
                  <a:lnTo>
                    <a:pt x="143" y="341"/>
                  </a:lnTo>
                  <a:lnTo>
                    <a:pt x="133" y="342"/>
                  </a:lnTo>
                  <a:lnTo>
                    <a:pt x="123" y="345"/>
                  </a:lnTo>
                  <a:lnTo>
                    <a:pt x="113" y="350"/>
                  </a:lnTo>
                  <a:lnTo>
                    <a:pt x="106" y="357"/>
                  </a:lnTo>
                  <a:lnTo>
                    <a:pt x="99" y="364"/>
                  </a:lnTo>
                  <a:lnTo>
                    <a:pt x="95" y="374"/>
                  </a:lnTo>
                  <a:lnTo>
                    <a:pt x="92" y="384"/>
                  </a:lnTo>
                  <a:lnTo>
                    <a:pt x="91" y="394"/>
                  </a:lnTo>
                  <a:lnTo>
                    <a:pt x="91" y="413"/>
                  </a:lnTo>
                  <a:lnTo>
                    <a:pt x="91" y="421"/>
                  </a:lnTo>
                  <a:lnTo>
                    <a:pt x="90" y="421"/>
                  </a:lnTo>
                  <a:lnTo>
                    <a:pt x="82" y="421"/>
                  </a:lnTo>
                  <a:lnTo>
                    <a:pt x="75" y="422"/>
                  </a:lnTo>
                  <a:lnTo>
                    <a:pt x="67" y="424"/>
                  </a:lnTo>
                  <a:lnTo>
                    <a:pt x="59" y="428"/>
                  </a:lnTo>
                  <a:lnTo>
                    <a:pt x="51" y="431"/>
                  </a:lnTo>
                  <a:lnTo>
                    <a:pt x="44" y="434"/>
                  </a:lnTo>
                  <a:lnTo>
                    <a:pt x="37" y="439"/>
                  </a:lnTo>
                  <a:lnTo>
                    <a:pt x="30" y="444"/>
                  </a:lnTo>
                  <a:lnTo>
                    <a:pt x="23" y="449"/>
                  </a:lnTo>
                  <a:lnTo>
                    <a:pt x="18" y="455"/>
                  </a:lnTo>
                  <a:lnTo>
                    <a:pt x="13" y="462"/>
                  </a:lnTo>
                  <a:lnTo>
                    <a:pt x="8" y="468"/>
                  </a:lnTo>
                  <a:lnTo>
                    <a:pt x="5" y="475"/>
                  </a:lnTo>
                  <a:lnTo>
                    <a:pt x="2" y="482"/>
                  </a:lnTo>
                  <a:lnTo>
                    <a:pt x="0" y="489"/>
                  </a:lnTo>
                  <a:lnTo>
                    <a:pt x="0" y="496"/>
                  </a:lnTo>
                  <a:lnTo>
                    <a:pt x="0" y="830"/>
                  </a:lnTo>
                  <a:lnTo>
                    <a:pt x="0" y="833"/>
                  </a:lnTo>
                  <a:lnTo>
                    <a:pt x="1" y="836"/>
                  </a:lnTo>
                  <a:lnTo>
                    <a:pt x="9" y="851"/>
                  </a:lnTo>
                  <a:lnTo>
                    <a:pt x="18" y="864"/>
                  </a:lnTo>
                  <a:lnTo>
                    <a:pt x="28" y="876"/>
                  </a:lnTo>
                  <a:lnTo>
                    <a:pt x="38" y="884"/>
                  </a:lnTo>
                  <a:lnTo>
                    <a:pt x="50" y="892"/>
                  </a:lnTo>
                  <a:lnTo>
                    <a:pt x="62" y="897"/>
                  </a:lnTo>
                  <a:lnTo>
                    <a:pt x="67" y="899"/>
                  </a:lnTo>
                  <a:lnTo>
                    <a:pt x="74" y="900"/>
                  </a:lnTo>
                  <a:lnTo>
                    <a:pt x="80" y="902"/>
                  </a:lnTo>
                  <a:lnTo>
                    <a:pt x="86" y="902"/>
                  </a:lnTo>
                  <a:lnTo>
                    <a:pt x="768" y="902"/>
                  </a:lnTo>
                  <a:lnTo>
                    <a:pt x="776" y="902"/>
                  </a:lnTo>
                  <a:lnTo>
                    <a:pt x="783" y="900"/>
                  </a:lnTo>
                  <a:lnTo>
                    <a:pt x="790" y="898"/>
                  </a:lnTo>
                  <a:lnTo>
                    <a:pt x="796" y="896"/>
                  </a:lnTo>
                  <a:lnTo>
                    <a:pt x="803" y="893"/>
                  </a:lnTo>
                  <a:lnTo>
                    <a:pt x="809" y="890"/>
                  </a:lnTo>
                  <a:lnTo>
                    <a:pt x="815" y="885"/>
                  </a:lnTo>
                  <a:lnTo>
                    <a:pt x="820" y="881"/>
                  </a:lnTo>
                  <a:lnTo>
                    <a:pt x="824" y="876"/>
                  </a:lnTo>
                  <a:lnTo>
                    <a:pt x="828" y="870"/>
                  </a:lnTo>
                  <a:lnTo>
                    <a:pt x="832" y="864"/>
                  </a:lnTo>
                  <a:lnTo>
                    <a:pt x="835" y="859"/>
                  </a:lnTo>
                  <a:lnTo>
                    <a:pt x="838" y="851"/>
                  </a:lnTo>
                  <a:lnTo>
                    <a:pt x="839" y="845"/>
                  </a:lnTo>
                  <a:lnTo>
                    <a:pt x="841" y="837"/>
                  </a:lnTo>
                  <a:lnTo>
                    <a:pt x="841" y="830"/>
                  </a:lnTo>
                  <a:lnTo>
                    <a:pt x="841" y="496"/>
                  </a:lnTo>
                  <a:lnTo>
                    <a:pt x="840" y="489"/>
                  </a:lnTo>
                  <a:lnTo>
                    <a:pt x="839" y="481"/>
                  </a:lnTo>
                  <a:lnTo>
                    <a:pt x="837" y="474"/>
                  </a:lnTo>
                  <a:lnTo>
                    <a:pt x="835" y="467"/>
                  </a:lnTo>
                  <a:lnTo>
                    <a:pt x="832" y="461"/>
                  </a:lnTo>
                  <a:lnTo>
                    <a:pt x="827" y="454"/>
                  </a:lnTo>
                  <a:lnTo>
                    <a:pt x="823" y="449"/>
                  </a:lnTo>
                  <a:lnTo>
                    <a:pt x="819" y="444"/>
                  </a:lnTo>
                  <a:lnTo>
                    <a:pt x="813" y="438"/>
                  </a:lnTo>
                  <a:lnTo>
                    <a:pt x="807" y="434"/>
                  </a:lnTo>
                  <a:lnTo>
                    <a:pt x="802" y="430"/>
                  </a:lnTo>
                  <a:lnTo>
                    <a:pt x="795" y="426"/>
                  </a:lnTo>
                  <a:lnTo>
                    <a:pt x="788" y="424"/>
                  </a:lnTo>
                  <a:lnTo>
                    <a:pt x="781" y="422"/>
                  </a:lnTo>
                  <a:lnTo>
                    <a:pt x="774" y="421"/>
                  </a:lnTo>
                  <a:lnTo>
                    <a:pt x="767" y="4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40" name="Freeform 415">
              <a:extLst>
                <a:ext uri="{FF2B5EF4-FFF2-40B4-BE49-F238E27FC236}">
                  <a16:creationId xmlns:a16="http://schemas.microsoft.com/office/drawing/2014/main" id="{77D2B2C0-E6A7-4960-8DAD-43966E1D7640}"/>
                </a:ext>
              </a:extLst>
            </p:cNvPr>
            <p:cNvSpPr>
              <a:spLocks noEditPoints="1"/>
            </p:cNvSpPr>
            <p:nvPr/>
          </p:nvSpPr>
          <p:spPr bwMode="auto">
            <a:xfrm>
              <a:off x="8201025" y="3795395"/>
              <a:ext cx="47625" cy="47625"/>
            </a:xfrm>
            <a:custGeom>
              <a:avLst/>
              <a:gdLst>
                <a:gd name="T0" fmla="*/ 66 w 150"/>
                <a:gd name="T1" fmla="*/ 119 h 150"/>
                <a:gd name="T2" fmla="*/ 50 w 150"/>
                <a:gd name="T3" fmla="*/ 113 h 150"/>
                <a:gd name="T4" fmla="*/ 37 w 150"/>
                <a:gd name="T5" fmla="*/ 100 h 150"/>
                <a:gd name="T6" fmla="*/ 31 w 150"/>
                <a:gd name="T7" fmla="*/ 84 h 150"/>
                <a:gd name="T8" fmla="*/ 31 w 150"/>
                <a:gd name="T9" fmla="*/ 67 h 150"/>
                <a:gd name="T10" fmla="*/ 37 w 150"/>
                <a:gd name="T11" fmla="*/ 50 h 150"/>
                <a:gd name="T12" fmla="*/ 50 w 150"/>
                <a:gd name="T13" fmla="*/ 38 h 150"/>
                <a:gd name="T14" fmla="*/ 66 w 150"/>
                <a:gd name="T15" fmla="*/ 31 h 150"/>
                <a:gd name="T16" fmla="*/ 84 w 150"/>
                <a:gd name="T17" fmla="*/ 31 h 150"/>
                <a:gd name="T18" fmla="*/ 101 w 150"/>
                <a:gd name="T19" fmla="*/ 38 h 150"/>
                <a:gd name="T20" fmla="*/ 112 w 150"/>
                <a:gd name="T21" fmla="*/ 50 h 150"/>
                <a:gd name="T22" fmla="*/ 119 w 150"/>
                <a:gd name="T23" fmla="*/ 67 h 150"/>
                <a:gd name="T24" fmla="*/ 119 w 150"/>
                <a:gd name="T25" fmla="*/ 84 h 150"/>
                <a:gd name="T26" fmla="*/ 112 w 150"/>
                <a:gd name="T27" fmla="*/ 100 h 150"/>
                <a:gd name="T28" fmla="*/ 101 w 150"/>
                <a:gd name="T29" fmla="*/ 113 h 150"/>
                <a:gd name="T30" fmla="*/ 84 w 150"/>
                <a:gd name="T31" fmla="*/ 119 h 150"/>
                <a:gd name="T32" fmla="*/ 75 w 150"/>
                <a:gd name="T33" fmla="*/ 0 h 150"/>
                <a:gd name="T34" fmla="*/ 60 w 150"/>
                <a:gd name="T35" fmla="*/ 1 h 150"/>
                <a:gd name="T36" fmla="*/ 46 w 150"/>
                <a:gd name="T37" fmla="*/ 6 h 150"/>
                <a:gd name="T38" fmla="*/ 33 w 150"/>
                <a:gd name="T39" fmla="*/ 13 h 150"/>
                <a:gd name="T40" fmla="*/ 22 w 150"/>
                <a:gd name="T41" fmla="*/ 22 h 150"/>
                <a:gd name="T42" fmla="*/ 13 w 150"/>
                <a:gd name="T43" fmla="*/ 33 h 150"/>
                <a:gd name="T44" fmla="*/ 6 w 150"/>
                <a:gd name="T45" fmla="*/ 46 h 150"/>
                <a:gd name="T46" fmla="*/ 1 w 150"/>
                <a:gd name="T47" fmla="*/ 60 h 150"/>
                <a:gd name="T48" fmla="*/ 0 w 150"/>
                <a:gd name="T49" fmla="*/ 75 h 150"/>
                <a:gd name="T50" fmla="*/ 1 w 150"/>
                <a:gd name="T51" fmla="*/ 90 h 150"/>
                <a:gd name="T52" fmla="*/ 6 w 150"/>
                <a:gd name="T53" fmla="*/ 104 h 150"/>
                <a:gd name="T54" fmla="*/ 13 w 150"/>
                <a:gd name="T55" fmla="*/ 117 h 150"/>
                <a:gd name="T56" fmla="*/ 22 w 150"/>
                <a:gd name="T57" fmla="*/ 129 h 150"/>
                <a:gd name="T58" fmla="*/ 33 w 150"/>
                <a:gd name="T59" fmla="*/ 137 h 150"/>
                <a:gd name="T60" fmla="*/ 46 w 150"/>
                <a:gd name="T61" fmla="*/ 145 h 150"/>
                <a:gd name="T62" fmla="*/ 60 w 150"/>
                <a:gd name="T63" fmla="*/ 149 h 150"/>
                <a:gd name="T64" fmla="*/ 75 w 150"/>
                <a:gd name="T65" fmla="*/ 150 h 150"/>
                <a:gd name="T66" fmla="*/ 90 w 150"/>
                <a:gd name="T67" fmla="*/ 149 h 150"/>
                <a:gd name="T68" fmla="*/ 104 w 150"/>
                <a:gd name="T69" fmla="*/ 145 h 150"/>
                <a:gd name="T70" fmla="*/ 117 w 150"/>
                <a:gd name="T71" fmla="*/ 137 h 150"/>
                <a:gd name="T72" fmla="*/ 128 w 150"/>
                <a:gd name="T73" fmla="*/ 129 h 150"/>
                <a:gd name="T74" fmla="*/ 137 w 150"/>
                <a:gd name="T75" fmla="*/ 117 h 150"/>
                <a:gd name="T76" fmla="*/ 144 w 150"/>
                <a:gd name="T77" fmla="*/ 104 h 150"/>
                <a:gd name="T78" fmla="*/ 149 w 150"/>
                <a:gd name="T79" fmla="*/ 90 h 150"/>
                <a:gd name="T80" fmla="*/ 150 w 150"/>
                <a:gd name="T81" fmla="*/ 75 h 150"/>
                <a:gd name="T82" fmla="*/ 149 w 150"/>
                <a:gd name="T83" fmla="*/ 60 h 150"/>
                <a:gd name="T84" fmla="*/ 144 w 150"/>
                <a:gd name="T85" fmla="*/ 46 h 150"/>
                <a:gd name="T86" fmla="*/ 137 w 150"/>
                <a:gd name="T87" fmla="*/ 33 h 150"/>
                <a:gd name="T88" fmla="*/ 128 w 150"/>
                <a:gd name="T89" fmla="*/ 22 h 150"/>
                <a:gd name="T90" fmla="*/ 117 w 150"/>
                <a:gd name="T91" fmla="*/ 13 h 150"/>
                <a:gd name="T92" fmla="*/ 104 w 150"/>
                <a:gd name="T93" fmla="*/ 6 h 150"/>
                <a:gd name="T94" fmla="*/ 90 w 150"/>
                <a:gd name="T95" fmla="*/ 1 h 150"/>
                <a:gd name="T96" fmla="*/ 75 w 150"/>
                <a:gd name="T9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 h="150">
                  <a:moveTo>
                    <a:pt x="75" y="120"/>
                  </a:moveTo>
                  <a:lnTo>
                    <a:pt x="66" y="119"/>
                  </a:lnTo>
                  <a:lnTo>
                    <a:pt x="58" y="117"/>
                  </a:lnTo>
                  <a:lnTo>
                    <a:pt x="50" y="113"/>
                  </a:lnTo>
                  <a:lnTo>
                    <a:pt x="43" y="107"/>
                  </a:lnTo>
                  <a:lnTo>
                    <a:pt x="37" y="100"/>
                  </a:lnTo>
                  <a:lnTo>
                    <a:pt x="33" y="92"/>
                  </a:lnTo>
                  <a:lnTo>
                    <a:pt x="31" y="84"/>
                  </a:lnTo>
                  <a:lnTo>
                    <a:pt x="30" y="75"/>
                  </a:lnTo>
                  <a:lnTo>
                    <a:pt x="31" y="67"/>
                  </a:lnTo>
                  <a:lnTo>
                    <a:pt x="33" y="58"/>
                  </a:lnTo>
                  <a:lnTo>
                    <a:pt x="37" y="50"/>
                  </a:lnTo>
                  <a:lnTo>
                    <a:pt x="43" y="43"/>
                  </a:lnTo>
                  <a:lnTo>
                    <a:pt x="50" y="38"/>
                  </a:lnTo>
                  <a:lnTo>
                    <a:pt x="58" y="33"/>
                  </a:lnTo>
                  <a:lnTo>
                    <a:pt x="66" y="31"/>
                  </a:lnTo>
                  <a:lnTo>
                    <a:pt x="75" y="30"/>
                  </a:lnTo>
                  <a:lnTo>
                    <a:pt x="84" y="31"/>
                  </a:lnTo>
                  <a:lnTo>
                    <a:pt x="92" y="33"/>
                  </a:lnTo>
                  <a:lnTo>
                    <a:pt x="101" y="38"/>
                  </a:lnTo>
                  <a:lnTo>
                    <a:pt x="107" y="43"/>
                  </a:lnTo>
                  <a:lnTo>
                    <a:pt x="112" y="50"/>
                  </a:lnTo>
                  <a:lnTo>
                    <a:pt x="117" y="58"/>
                  </a:lnTo>
                  <a:lnTo>
                    <a:pt x="119" y="67"/>
                  </a:lnTo>
                  <a:lnTo>
                    <a:pt x="120" y="75"/>
                  </a:lnTo>
                  <a:lnTo>
                    <a:pt x="119" y="84"/>
                  </a:lnTo>
                  <a:lnTo>
                    <a:pt x="117" y="92"/>
                  </a:lnTo>
                  <a:lnTo>
                    <a:pt x="112" y="100"/>
                  </a:lnTo>
                  <a:lnTo>
                    <a:pt x="107" y="107"/>
                  </a:lnTo>
                  <a:lnTo>
                    <a:pt x="101" y="113"/>
                  </a:lnTo>
                  <a:lnTo>
                    <a:pt x="92" y="117"/>
                  </a:lnTo>
                  <a:lnTo>
                    <a:pt x="84" y="119"/>
                  </a:lnTo>
                  <a:lnTo>
                    <a:pt x="75" y="120"/>
                  </a:lnTo>
                  <a:close/>
                  <a:moveTo>
                    <a:pt x="75" y="0"/>
                  </a:moveTo>
                  <a:lnTo>
                    <a:pt x="67" y="0"/>
                  </a:lnTo>
                  <a:lnTo>
                    <a:pt x="60" y="1"/>
                  </a:lnTo>
                  <a:lnTo>
                    <a:pt x="52" y="3"/>
                  </a:lnTo>
                  <a:lnTo>
                    <a:pt x="46" y="6"/>
                  </a:lnTo>
                  <a:lnTo>
                    <a:pt x="39" y="9"/>
                  </a:lnTo>
                  <a:lnTo>
                    <a:pt x="33" y="13"/>
                  </a:lnTo>
                  <a:lnTo>
                    <a:pt x="28" y="17"/>
                  </a:lnTo>
                  <a:lnTo>
                    <a:pt x="22" y="22"/>
                  </a:lnTo>
                  <a:lnTo>
                    <a:pt x="17" y="27"/>
                  </a:lnTo>
                  <a:lnTo>
                    <a:pt x="13" y="33"/>
                  </a:lnTo>
                  <a:lnTo>
                    <a:pt x="8" y="40"/>
                  </a:lnTo>
                  <a:lnTo>
                    <a:pt x="6" y="46"/>
                  </a:lnTo>
                  <a:lnTo>
                    <a:pt x="3" y="53"/>
                  </a:lnTo>
                  <a:lnTo>
                    <a:pt x="1" y="60"/>
                  </a:lnTo>
                  <a:lnTo>
                    <a:pt x="0" y="68"/>
                  </a:lnTo>
                  <a:lnTo>
                    <a:pt x="0" y="75"/>
                  </a:lnTo>
                  <a:lnTo>
                    <a:pt x="0" y="83"/>
                  </a:lnTo>
                  <a:lnTo>
                    <a:pt x="1" y="90"/>
                  </a:lnTo>
                  <a:lnTo>
                    <a:pt x="3" y="98"/>
                  </a:lnTo>
                  <a:lnTo>
                    <a:pt x="6" y="104"/>
                  </a:lnTo>
                  <a:lnTo>
                    <a:pt x="8" y="111"/>
                  </a:lnTo>
                  <a:lnTo>
                    <a:pt x="13" y="117"/>
                  </a:lnTo>
                  <a:lnTo>
                    <a:pt x="17" y="124"/>
                  </a:lnTo>
                  <a:lnTo>
                    <a:pt x="22" y="129"/>
                  </a:lnTo>
                  <a:lnTo>
                    <a:pt x="28" y="133"/>
                  </a:lnTo>
                  <a:lnTo>
                    <a:pt x="33" y="137"/>
                  </a:lnTo>
                  <a:lnTo>
                    <a:pt x="39" y="142"/>
                  </a:lnTo>
                  <a:lnTo>
                    <a:pt x="46" y="145"/>
                  </a:lnTo>
                  <a:lnTo>
                    <a:pt x="52" y="147"/>
                  </a:lnTo>
                  <a:lnTo>
                    <a:pt x="60" y="149"/>
                  </a:lnTo>
                  <a:lnTo>
                    <a:pt x="67" y="150"/>
                  </a:lnTo>
                  <a:lnTo>
                    <a:pt x="75" y="150"/>
                  </a:lnTo>
                  <a:lnTo>
                    <a:pt x="82" y="150"/>
                  </a:lnTo>
                  <a:lnTo>
                    <a:pt x="90" y="149"/>
                  </a:lnTo>
                  <a:lnTo>
                    <a:pt x="97" y="147"/>
                  </a:lnTo>
                  <a:lnTo>
                    <a:pt x="104" y="145"/>
                  </a:lnTo>
                  <a:lnTo>
                    <a:pt x="111" y="142"/>
                  </a:lnTo>
                  <a:lnTo>
                    <a:pt x="117" y="137"/>
                  </a:lnTo>
                  <a:lnTo>
                    <a:pt x="123" y="133"/>
                  </a:lnTo>
                  <a:lnTo>
                    <a:pt x="128" y="129"/>
                  </a:lnTo>
                  <a:lnTo>
                    <a:pt x="133" y="124"/>
                  </a:lnTo>
                  <a:lnTo>
                    <a:pt x="137" y="117"/>
                  </a:lnTo>
                  <a:lnTo>
                    <a:pt x="141" y="111"/>
                  </a:lnTo>
                  <a:lnTo>
                    <a:pt x="144" y="104"/>
                  </a:lnTo>
                  <a:lnTo>
                    <a:pt x="147" y="98"/>
                  </a:lnTo>
                  <a:lnTo>
                    <a:pt x="149" y="90"/>
                  </a:lnTo>
                  <a:lnTo>
                    <a:pt x="150" y="83"/>
                  </a:lnTo>
                  <a:lnTo>
                    <a:pt x="150" y="75"/>
                  </a:lnTo>
                  <a:lnTo>
                    <a:pt x="150" y="68"/>
                  </a:lnTo>
                  <a:lnTo>
                    <a:pt x="149" y="60"/>
                  </a:lnTo>
                  <a:lnTo>
                    <a:pt x="147" y="53"/>
                  </a:lnTo>
                  <a:lnTo>
                    <a:pt x="144" y="46"/>
                  </a:lnTo>
                  <a:lnTo>
                    <a:pt x="141" y="40"/>
                  </a:lnTo>
                  <a:lnTo>
                    <a:pt x="137" y="33"/>
                  </a:lnTo>
                  <a:lnTo>
                    <a:pt x="133" y="27"/>
                  </a:lnTo>
                  <a:lnTo>
                    <a:pt x="128" y="22"/>
                  </a:lnTo>
                  <a:lnTo>
                    <a:pt x="123" y="17"/>
                  </a:lnTo>
                  <a:lnTo>
                    <a:pt x="117" y="13"/>
                  </a:lnTo>
                  <a:lnTo>
                    <a:pt x="111"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41" name="Freeform 416">
              <a:extLst>
                <a:ext uri="{FF2B5EF4-FFF2-40B4-BE49-F238E27FC236}">
                  <a16:creationId xmlns:a16="http://schemas.microsoft.com/office/drawing/2014/main" id="{AF83E15E-56D9-46BE-81BD-C00B122079C1}"/>
                </a:ext>
              </a:extLst>
            </p:cNvPr>
            <p:cNvSpPr>
              <a:spLocks noEditPoints="1"/>
            </p:cNvSpPr>
            <p:nvPr/>
          </p:nvSpPr>
          <p:spPr bwMode="auto">
            <a:xfrm>
              <a:off x="8304213" y="3811270"/>
              <a:ext cx="69850" cy="69850"/>
            </a:xfrm>
            <a:custGeom>
              <a:avLst/>
              <a:gdLst>
                <a:gd name="T0" fmla="*/ 95 w 220"/>
                <a:gd name="T1" fmla="*/ 187 h 219"/>
                <a:gd name="T2" fmla="*/ 72 w 220"/>
                <a:gd name="T3" fmla="*/ 180 h 219"/>
                <a:gd name="T4" fmla="*/ 54 w 220"/>
                <a:gd name="T5" fmla="*/ 166 h 219"/>
                <a:gd name="T6" fmla="*/ 40 w 220"/>
                <a:gd name="T7" fmla="*/ 148 h 219"/>
                <a:gd name="T8" fmla="*/ 33 w 220"/>
                <a:gd name="T9" fmla="*/ 126 h 219"/>
                <a:gd name="T10" fmla="*/ 32 w 220"/>
                <a:gd name="T11" fmla="*/ 101 h 219"/>
                <a:gd name="T12" fmla="*/ 37 w 220"/>
                <a:gd name="T13" fmla="*/ 79 h 219"/>
                <a:gd name="T14" fmla="*/ 49 w 220"/>
                <a:gd name="T15" fmla="*/ 58 h 219"/>
                <a:gd name="T16" fmla="*/ 66 w 220"/>
                <a:gd name="T17" fmla="*/ 43 h 219"/>
                <a:gd name="T18" fmla="*/ 86 w 220"/>
                <a:gd name="T19" fmla="*/ 34 h 219"/>
                <a:gd name="T20" fmla="*/ 111 w 220"/>
                <a:gd name="T21" fmla="*/ 30 h 219"/>
                <a:gd name="T22" fmla="*/ 134 w 220"/>
                <a:gd name="T23" fmla="*/ 34 h 219"/>
                <a:gd name="T24" fmla="*/ 155 w 220"/>
                <a:gd name="T25" fmla="*/ 43 h 219"/>
                <a:gd name="T26" fmla="*/ 172 w 220"/>
                <a:gd name="T27" fmla="*/ 58 h 219"/>
                <a:gd name="T28" fmla="*/ 184 w 220"/>
                <a:gd name="T29" fmla="*/ 79 h 219"/>
                <a:gd name="T30" fmla="*/ 190 w 220"/>
                <a:gd name="T31" fmla="*/ 101 h 219"/>
                <a:gd name="T32" fmla="*/ 188 w 220"/>
                <a:gd name="T33" fmla="*/ 126 h 219"/>
                <a:gd name="T34" fmla="*/ 181 w 220"/>
                <a:gd name="T35" fmla="*/ 148 h 219"/>
                <a:gd name="T36" fmla="*/ 167 w 220"/>
                <a:gd name="T37" fmla="*/ 166 h 219"/>
                <a:gd name="T38" fmla="*/ 148 w 220"/>
                <a:gd name="T39" fmla="*/ 180 h 219"/>
                <a:gd name="T40" fmla="*/ 126 w 220"/>
                <a:gd name="T41" fmla="*/ 187 h 219"/>
                <a:gd name="T42" fmla="*/ 111 w 220"/>
                <a:gd name="T43" fmla="*/ 0 h 219"/>
                <a:gd name="T44" fmla="*/ 78 w 220"/>
                <a:gd name="T45" fmla="*/ 5 h 219"/>
                <a:gd name="T46" fmla="*/ 49 w 220"/>
                <a:gd name="T47" fmla="*/ 19 h 219"/>
                <a:gd name="T48" fmla="*/ 26 w 220"/>
                <a:gd name="T49" fmla="*/ 39 h 219"/>
                <a:gd name="T50" fmla="*/ 9 w 220"/>
                <a:gd name="T51" fmla="*/ 67 h 219"/>
                <a:gd name="T52" fmla="*/ 2 w 220"/>
                <a:gd name="T53" fmla="*/ 98 h 219"/>
                <a:gd name="T54" fmla="*/ 3 w 220"/>
                <a:gd name="T55" fmla="*/ 131 h 219"/>
                <a:gd name="T56" fmla="*/ 14 w 220"/>
                <a:gd name="T57" fmla="*/ 161 h 219"/>
                <a:gd name="T58" fmla="*/ 33 w 220"/>
                <a:gd name="T59" fmla="*/ 187 h 219"/>
                <a:gd name="T60" fmla="*/ 58 w 220"/>
                <a:gd name="T61" fmla="*/ 206 h 219"/>
                <a:gd name="T62" fmla="*/ 88 w 220"/>
                <a:gd name="T63" fmla="*/ 217 h 219"/>
                <a:gd name="T64" fmla="*/ 122 w 220"/>
                <a:gd name="T65" fmla="*/ 218 h 219"/>
                <a:gd name="T66" fmla="*/ 153 w 220"/>
                <a:gd name="T67" fmla="*/ 211 h 219"/>
                <a:gd name="T68" fmla="*/ 181 w 220"/>
                <a:gd name="T69" fmla="*/ 195 h 219"/>
                <a:gd name="T70" fmla="*/ 201 w 220"/>
                <a:gd name="T71" fmla="*/ 171 h 219"/>
                <a:gd name="T72" fmla="*/ 215 w 220"/>
                <a:gd name="T73" fmla="*/ 142 h 219"/>
                <a:gd name="T74" fmla="*/ 220 w 220"/>
                <a:gd name="T75" fmla="*/ 110 h 219"/>
                <a:gd name="T76" fmla="*/ 215 w 220"/>
                <a:gd name="T77" fmla="*/ 77 h 219"/>
                <a:gd name="T78" fmla="*/ 201 w 220"/>
                <a:gd name="T79" fmla="*/ 48 h 219"/>
                <a:gd name="T80" fmla="*/ 181 w 220"/>
                <a:gd name="T81" fmla="*/ 25 h 219"/>
                <a:gd name="T82" fmla="*/ 153 w 220"/>
                <a:gd name="T83" fmla="*/ 8 h 219"/>
                <a:gd name="T84" fmla="*/ 122 w 220"/>
                <a:gd name="T85" fmla="*/ 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0" h="219">
                  <a:moveTo>
                    <a:pt x="111" y="189"/>
                  </a:moveTo>
                  <a:lnTo>
                    <a:pt x="102" y="189"/>
                  </a:lnTo>
                  <a:lnTo>
                    <a:pt x="95" y="187"/>
                  </a:lnTo>
                  <a:lnTo>
                    <a:pt x="86" y="186"/>
                  </a:lnTo>
                  <a:lnTo>
                    <a:pt x="80" y="183"/>
                  </a:lnTo>
                  <a:lnTo>
                    <a:pt x="72" y="180"/>
                  </a:lnTo>
                  <a:lnTo>
                    <a:pt x="66" y="175"/>
                  </a:lnTo>
                  <a:lnTo>
                    <a:pt x="59" y="171"/>
                  </a:lnTo>
                  <a:lnTo>
                    <a:pt x="54" y="166"/>
                  </a:lnTo>
                  <a:lnTo>
                    <a:pt x="49" y="160"/>
                  </a:lnTo>
                  <a:lnTo>
                    <a:pt x="44" y="154"/>
                  </a:lnTo>
                  <a:lnTo>
                    <a:pt x="40" y="148"/>
                  </a:lnTo>
                  <a:lnTo>
                    <a:pt x="37" y="141"/>
                  </a:lnTo>
                  <a:lnTo>
                    <a:pt x="35" y="134"/>
                  </a:lnTo>
                  <a:lnTo>
                    <a:pt x="33" y="126"/>
                  </a:lnTo>
                  <a:lnTo>
                    <a:pt x="32" y="117"/>
                  </a:lnTo>
                  <a:lnTo>
                    <a:pt x="30" y="110"/>
                  </a:lnTo>
                  <a:lnTo>
                    <a:pt x="32" y="101"/>
                  </a:lnTo>
                  <a:lnTo>
                    <a:pt x="33" y="94"/>
                  </a:lnTo>
                  <a:lnTo>
                    <a:pt x="35" y="86"/>
                  </a:lnTo>
                  <a:lnTo>
                    <a:pt x="37" y="79"/>
                  </a:lnTo>
                  <a:lnTo>
                    <a:pt x="40" y="71"/>
                  </a:lnTo>
                  <a:lnTo>
                    <a:pt x="44" y="65"/>
                  </a:lnTo>
                  <a:lnTo>
                    <a:pt x="49" y="58"/>
                  </a:lnTo>
                  <a:lnTo>
                    <a:pt x="54" y="53"/>
                  </a:lnTo>
                  <a:lnTo>
                    <a:pt x="59" y="48"/>
                  </a:lnTo>
                  <a:lnTo>
                    <a:pt x="66" y="43"/>
                  </a:lnTo>
                  <a:lnTo>
                    <a:pt x="72" y="39"/>
                  </a:lnTo>
                  <a:lnTo>
                    <a:pt x="80" y="36"/>
                  </a:lnTo>
                  <a:lnTo>
                    <a:pt x="86" y="34"/>
                  </a:lnTo>
                  <a:lnTo>
                    <a:pt x="95" y="32"/>
                  </a:lnTo>
                  <a:lnTo>
                    <a:pt x="102" y="31"/>
                  </a:lnTo>
                  <a:lnTo>
                    <a:pt x="111" y="30"/>
                  </a:lnTo>
                  <a:lnTo>
                    <a:pt x="118" y="31"/>
                  </a:lnTo>
                  <a:lnTo>
                    <a:pt x="126" y="32"/>
                  </a:lnTo>
                  <a:lnTo>
                    <a:pt x="134" y="34"/>
                  </a:lnTo>
                  <a:lnTo>
                    <a:pt x="141" y="36"/>
                  </a:lnTo>
                  <a:lnTo>
                    <a:pt x="148" y="39"/>
                  </a:lnTo>
                  <a:lnTo>
                    <a:pt x="155" y="43"/>
                  </a:lnTo>
                  <a:lnTo>
                    <a:pt x="161" y="48"/>
                  </a:lnTo>
                  <a:lnTo>
                    <a:pt x="167" y="53"/>
                  </a:lnTo>
                  <a:lnTo>
                    <a:pt x="172" y="58"/>
                  </a:lnTo>
                  <a:lnTo>
                    <a:pt x="176" y="65"/>
                  </a:lnTo>
                  <a:lnTo>
                    <a:pt x="181" y="71"/>
                  </a:lnTo>
                  <a:lnTo>
                    <a:pt x="184" y="79"/>
                  </a:lnTo>
                  <a:lnTo>
                    <a:pt x="187" y="86"/>
                  </a:lnTo>
                  <a:lnTo>
                    <a:pt x="188" y="94"/>
                  </a:lnTo>
                  <a:lnTo>
                    <a:pt x="190" y="101"/>
                  </a:lnTo>
                  <a:lnTo>
                    <a:pt x="190" y="110"/>
                  </a:lnTo>
                  <a:lnTo>
                    <a:pt x="190" y="117"/>
                  </a:lnTo>
                  <a:lnTo>
                    <a:pt x="188" y="126"/>
                  </a:lnTo>
                  <a:lnTo>
                    <a:pt x="187" y="134"/>
                  </a:lnTo>
                  <a:lnTo>
                    <a:pt x="184" y="141"/>
                  </a:lnTo>
                  <a:lnTo>
                    <a:pt x="181" y="148"/>
                  </a:lnTo>
                  <a:lnTo>
                    <a:pt x="176" y="154"/>
                  </a:lnTo>
                  <a:lnTo>
                    <a:pt x="172" y="160"/>
                  </a:lnTo>
                  <a:lnTo>
                    <a:pt x="167" y="166"/>
                  </a:lnTo>
                  <a:lnTo>
                    <a:pt x="161" y="171"/>
                  </a:lnTo>
                  <a:lnTo>
                    <a:pt x="155" y="175"/>
                  </a:lnTo>
                  <a:lnTo>
                    <a:pt x="148" y="180"/>
                  </a:lnTo>
                  <a:lnTo>
                    <a:pt x="141" y="183"/>
                  </a:lnTo>
                  <a:lnTo>
                    <a:pt x="134" y="186"/>
                  </a:lnTo>
                  <a:lnTo>
                    <a:pt x="126" y="187"/>
                  </a:lnTo>
                  <a:lnTo>
                    <a:pt x="118" y="189"/>
                  </a:lnTo>
                  <a:lnTo>
                    <a:pt x="111" y="189"/>
                  </a:lnTo>
                  <a:close/>
                  <a:moveTo>
                    <a:pt x="111" y="0"/>
                  </a:moveTo>
                  <a:lnTo>
                    <a:pt x="99" y="1"/>
                  </a:lnTo>
                  <a:lnTo>
                    <a:pt x="88" y="2"/>
                  </a:lnTo>
                  <a:lnTo>
                    <a:pt x="78" y="5"/>
                  </a:lnTo>
                  <a:lnTo>
                    <a:pt x="68" y="8"/>
                  </a:lnTo>
                  <a:lnTo>
                    <a:pt x="58" y="13"/>
                  </a:lnTo>
                  <a:lnTo>
                    <a:pt x="49" y="19"/>
                  </a:lnTo>
                  <a:lnTo>
                    <a:pt x="40" y="25"/>
                  </a:lnTo>
                  <a:lnTo>
                    <a:pt x="33" y="32"/>
                  </a:lnTo>
                  <a:lnTo>
                    <a:pt x="26" y="39"/>
                  </a:lnTo>
                  <a:lnTo>
                    <a:pt x="20" y="48"/>
                  </a:lnTo>
                  <a:lnTo>
                    <a:pt x="14" y="57"/>
                  </a:lnTo>
                  <a:lnTo>
                    <a:pt x="9" y="67"/>
                  </a:lnTo>
                  <a:lnTo>
                    <a:pt x="6" y="77"/>
                  </a:lnTo>
                  <a:lnTo>
                    <a:pt x="3" y="87"/>
                  </a:lnTo>
                  <a:lnTo>
                    <a:pt x="2" y="98"/>
                  </a:lnTo>
                  <a:lnTo>
                    <a:pt x="0" y="110"/>
                  </a:lnTo>
                  <a:lnTo>
                    <a:pt x="2" y="121"/>
                  </a:lnTo>
                  <a:lnTo>
                    <a:pt x="3" y="131"/>
                  </a:lnTo>
                  <a:lnTo>
                    <a:pt x="6" y="142"/>
                  </a:lnTo>
                  <a:lnTo>
                    <a:pt x="9" y="152"/>
                  </a:lnTo>
                  <a:lnTo>
                    <a:pt x="14" y="161"/>
                  </a:lnTo>
                  <a:lnTo>
                    <a:pt x="20" y="171"/>
                  </a:lnTo>
                  <a:lnTo>
                    <a:pt x="26" y="180"/>
                  </a:lnTo>
                  <a:lnTo>
                    <a:pt x="33" y="187"/>
                  </a:lnTo>
                  <a:lnTo>
                    <a:pt x="40" y="195"/>
                  </a:lnTo>
                  <a:lnTo>
                    <a:pt x="49" y="200"/>
                  </a:lnTo>
                  <a:lnTo>
                    <a:pt x="58" y="206"/>
                  </a:lnTo>
                  <a:lnTo>
                    <a:pt x="68" y="211"/>
                  </a:lnTo>
                  <a:lnTo>
                    <a:pt x="78" y="214"/>
                  </a:lnTo>
                  <a:lnTo>
                    <a:pt x="88" y="217"/>
                  </a:lnTo>
                  <a:lnTo>
                    <a:pt x="99" y="218"/>
                  </a:lnTo>
                  <a:lnTo>
                    <a:pt x="111" y="219"/>
                  </a:lnTo>
                  <a:lnTo>
                    <a:pt x="122" y="218"/>
                  </a:lnTo>
                  <a:lnTo>
                    <a:pt x="132" y="217"/>
                  </a:lnTo>
                  <a:lnTo>
                    <a:pt x="143" y="214"/>
                  </a:lnTo>
                  <a:lnTo>
                    <a:pt x="153" y="211"/>
                  </a:lnTo>
                  <a:lnTo>
                    <a:pt x="162" y="206"/>
                  </a:lnTo>
                  <a:lnTo>
                    <a:pt x="172" y="200"/>
                  </a:lnTo>
                  <a:lnTo>
                    <a:pt x="181" y="195"/>
                  </a:lnTo>
                  <a:lnTo>
                    <a:pt x="188" y="187"/>
                  </a:lnTo>
                  <a:lnTo>
                    <a:pt x="196" y="180"/>
                  </a:lnTo>
                  <a:lnTo>
                    <a:pt x="201" y="171"/>
                  </a:lnTo>
                  <a:lnTo>
                    <a:pt x="207" y="161"/>
                  </a:lnTo>
                  <a:lnTo>
                    <a:pt x="212" y="152"/>
                  </a:lnTo>
                  <a:lnTo>
                    <a:pt x="215" y="142"/>
                  </a:lnTo>
                  <a:lnTo>
                    <a:pt x="218" y="131"/>
                  </a:lnTo>
                  <a:lnTo>
                    <a:pt x="219" y="121"/>
                  </a:lnTo>
                  <a:lnTo>
                    <a:pt x="220" y="110"/>
                  </a:lnTo>
                  <a:lnTo>
                    <a:pt x="219" y="98"/>
                  </a:lnTo>
                  <a:lnTo>
                    <a:pt x="218" y="87"/>
                  </a:lnTo>
                  <a:lnTo>
                    <a:pt x="215" y="77"/>
                  </a:lnTo>
                  <a:lnTo>
                    <a:pt x="212" y="67"/>
                  </a:lnTo>
                  <a:lnTo>
                    <a:pt x="207" y="57"/>
                  </a:lnTo>
                  <a:lnTo>
                    <a:pt x="201" y="48"/>
                  </a:lnTo>
                  <a:lnTo>
                    <a:pt x="196" y="39"/>
                  </a:lnTo>
                  <a:lnTo>
                    <a:pt x="188" y="32"/>
                  </a:lnTo>
                  <a:lnTo>
                    <a:pt x="181" y="25"/>
                  </a:lnTo>
                  <a:lnTo>
                    <a:pt x="172" y="19"/>
                  </a:lnTo>
                  <a:lnTo>
                    <a:pt x="162" y="13"/>
                  </a:lnTo>
                  <a:lnTo>
                    <a:pt x="153" y="8"/>
                  </a:lnTo>
                  <a:lnTo>
                    <a:pt x="143" y="5"/>
                  </a:lnTo>
                  <a:lnTo>
                    <a:pt x="132" y="2"/>
                  </a:lnTo>
                  <a:lnTo>
                    <a:pt x="122" y="1"/>
                  </a:lnTo>
                  <a:lnTo>
                    <a:pt x="1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42" name="Freeform 417">
              <a:extLst>
                <a:ext uri="{FF2B5EF4-FFF2-40B4-BE49-F238E27FC236}">
                  <a16:creationId xmlns:a16="http://schemas.microsoft.com/office/drawing/2014/main" id="{6E11150F-4934-4F0E-870D-A0EAD311A320}"/>
                </a:ext>
              </a:extLst>
            </p:cNvPr>
            <p:cNvSpPr>
              <a:spLocks noEditPoints="1"/>
            </p:cNvSpPr>
            <p:nvPr/>
          </p:nvSpPr>
          <p:spPr bwMode="auto">
            <a:xfrm>
              <a:off x="8278813" y="3787458"/>
              <a:ext cx="119063" cy="117475"/>
            </a:xfrm>
            <a:custGeom>
              <a:avLst/>
              <a:gdLst>
                <a:gd name="T0" fmla="*/ 155 w 372"/>
                <a:gd name="T1" fmla="*/ 339 h 372"/>
                <a:gd name="T2" fmla="*/ 112 w 372"/>
                <a:gd name="T3" fmla="*/ 323 h 372"/>
                <a:gd name="T4" fmla="*/ 76 w 372"/>
                <a:gd name="T5" fmla="*/ 296 h 372"/>
                <a:gd name="T6" fmla="*/ 50 w 372"/>
                <a:gd name="T7" fmla="*/ 261 h 372"/>
                <a:gd name="T8" fmla="*/ 34 w 372"/>
                <a:gd name="T9" fmla="*/ 218 h 372"/>
                <a:gd name="T10" fmla="*/ 31 w 372"/>
                <a:gd name="T11" fmla="*/ 171 h 372"/>
                <a:gd name="T12" fmla="*/ 43 w 372"/>
                <a:gd name="T13" fmla="*/ 126 h 372"/>
                <a:gd name="T14" fmla="*/ 67 w 372"/>
                <a:gd name="T15" fmla="*/ 87 h 372"/>
                <a:gd name="T16" fmla="*/ 99 w 372"/>
                <a:gd name="T17" fmla="*/ 57 h 372"/>
                <a:gd name="T18" fmla="*/ 140 w 372"/>
                <a:gd name="T19" fmla="*/ 38 h 372"/>
                <a:gd name="T20" fmla="*/ 187 w 372"/>
                <a:gd name="T21" fmla="*/ 31 h 372"/>
                <a:gd name="T22" fmla="*/ 233 w 372"/>
                <a:gd name="T23" fmla="*/ 38 h 372"/>
                <a:gd name="T24" fmla="*/ 274 w 372"/>
                <a:gd name="T25" fmla="*/ 57 h 372"/>
                <a:gd name="T26" fmla="*/ 306 w 372"/>
                <a:gd name="T27" fmla="*/ 87 h 372"/>
                <a:gd name="T28" fmla="*/ 329 w 372"/>
                <a:gd name="T29" fmla="*/ 126 h 372"/>
                <a:gd name="T30" fmla="*/ 341 w 372"/>
                <a:gd name="T31" fmla="*/ 171 h 372"/>
                <a:gd name="T32" fmla="*/ 339 w 372"/>
                <a:gd name="T33" fmla="*/ 218 h 372"/>
                <a:gd name="T34" fmla="*/ 323 w 372"/>
                <a:gd name="T35" fmla="*/ 261 h 372"/>
                <a:gd name="T36" fmla="*/ 296 w 372"/>
                <a:gd name="T37" fmla="*/ 296 h 372"/>
                <a:gd name="T38" fmla="*/ 261 w 372"/>
                <a:gd name="T39" fmla="*/ 323 h 372"/>
                <a:gd name="T40" fmla="*/ 218 w 372"/>
                <a:gd name="T41" fmla="*/ 339 h 372"/>
                <a:gd name="T42" fmla="*/ 187 w 372"/>
                <a:gd name="T43" fmla="*/ 0 h 372"/>
                <a:gd name="T44" fmla="*/ 131 w 372"/>
                <a:gd name="T45" fmla="*/ 9 h 372"/>
                <a:gd name="T46" fmla="*/ 83 w 372"/>
                <a:gd name="T47" fmla="*/ 33 h 372"/>
                <a:gd name="T48" fmla="*/ 43 w 372"/>
                <a:gd name="T49" fmla="*/ 69 h 372"/>
                <a:gd name="T50" fmla="*/ 15 w 372"/>
                <a:gd name="T51" fmla="*/ 114 h 372"/>
                <a:gd name="T52" fmla="*/ 1 w 372"/>
                <a:gd name="T53" fmla="*/ 168 h 372"/>
                <a:gd name="T54" fmla="*/ 5 w 372"/>
                <a:gd name="T55" fmla="*/ 223 h 372"/>
                <a:gd name="T56" fmla="*/ 23 w 372"/>
                <a:gd name="T57" fmla="*/ 275 h 372"/>
                <a:gd name="T58" fmla="*/ 55 w 372"/>
                <a:gd name="T59" fmla="*/ 318 h 372"/>
                <a:gd name="T60" fmla="*/ 98 w 372"/>
                <a:gd name="T61" fmla="*/ 350 h 372"/>
                <a:gd name="T62" fmla="*/ 149 w 372"/>
                <a:gd name="T63" fmla="*/ 368 h 372"/>
                <a:gd name="T64" fmla="*/ 205 w 372"/>
                <a:gd name="T65" fmla="*/ 371 h 372"/>
                <a:gd name="T66" fmla="*/ 259 w 372"/>
                <a:gd name="T67" fmla="*/ 357 h 372"/>
                <a:gd name="T68" fmla="*/ 305 w 372"/>
                <a:gd name="T69" fmla="*/ 330 h 372"/>
                <a:gd name="T70" fmla="*/ 340 w 372"/>
                <a:gd name="T71" fmla="*/ 290 h 372"/>
                <a:gd name="T72" fmla="*/ 364 w 372"/>
                <a:gd name="T73" fmla="*/ 242 h 372"/>
                <a:gd name="T74" fmla="*/ 372 w 372"/>
                <a:gd name="T75" fmla="*/ 187 h 372"/>
                <a:gd name="T76" fmla="*/ 364 w 372"/>
                <a:gd name="T77" fmla="*/ 131 h 372"/>
                <a:gd name="T78" fmla="*/ 340 w 372"/>
                <a:gd name="T79" fmla="*/ 83 h 372"/>
                <a:gd name="T80" fmla="*/ 305 w 372"/>
                <a:gd name="T81" fmla="*/ 43 h 372"/>
                <a:gd name="T82" fmla="*/ 259 w 372"/>
                <a:gd name="T83" fmla="*/ 15 h 372"/>
                <a:gd name="T84" fmla="*/ 205 w 372"/>
                <a:gd name="T85" fmla="*/ 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2" h="372">
                  <a:moveTo>
                    <a:pt x="187" y="342"/>
                  </a:moveTo>
                  <a:lnTo>
                    <a:pt x="171" y="341"/>
                  </a:lnTo>
                  <a:lnTo>
                    <a:pt x="155" y="339"/>
                  </a:lnTo>
                  <a:lnTo>
                    <a:pt x="140" y="335"/>
                  </a:lnTo>
                  <a:lnTo>
                    <a:pt x="126" y="330"/>
                  </a:lnTo>
                  <a:lnTo>
                    <a:pt x="112" y="323"/>
                  </a:lnTo>
                  <a:lnTo>
                    <a:pt x="99" y="316"/>
                  </a:lnTo>
                  <a:lnTo>
                    <a:pt x="87" y="306"/>
                  </a:lnTo>
                  <a:lnTo>
                    <a:pt x="76" y="296"/>
                  </a:lnTo>
                  <a:lnTo>
                    <a:pt x="67" y="286"/>
                  </a:lnTo>
                  <a:lnTo>
                    <a:pt x="57" y="274"/>
                  </a:lnTo>
                  <a:lnTo>
                    <a:pt x="50" y="261"/>
                  </a:lnTo>
                  <a:lnTo>
                    <a:pt x="43" y="247"/>
                  </a:lnTo>
                  <a:lnTo>
                    <a:pt x="38" y="233"/>
                  </a:lnTo>
                  <a:lnTo>
                    <a:pt x="34" y="218"/>
                  </a:lnTo>
                  <a:lnTo>
                    <a:pt x="31" y="202"/>
                  </a:lnTo>
                  <a:lnTo>
                    <a:pt x="30" y="187"/>
                  </a:lnTo>
                  <a:lnTo>
                    <a:pt x="31" y="171"/>
                  </a:lnTo>
                  <a:lnTo>
                    <a:pt x="34" y="155"/>
                  </a:lnTo>
                  <a:lnTo>
                    <a:pt x="38" y="141"/>
                  </a:lnTo>
                  <a:lnTo>
                    <a:pt x="43" y="126"/>
                  </a:lnTo>
                  <a:lnTo>
                    <a:pt x="50" y="113"/>
                  </a:lnTo>
                  <a:lnTo>
                    <a:pt x="57" y="100"/>
                  </a:lnTo>
                  <a:lnTo>
                    <a:pt x="67" y="87"/>
                  </a:lnTo>
                  <a:lnTo>
                    <a:pt x="76" y="77"/>
                  </a:lnTo>
                  <a:lnTo>
                    <a:pt x="87" y="67"/>
                  </a:lnTo>
                  <a:lnTo>
                    <a:pt x="99" y="57"/>
                  </a:lnTo>
                  <a:lnTo>
                    <a:pt x="112" y="50"/>
                  </a:lnTo>
                  <a:lnTo>
                    <a:pt x="126" y="43"/>
                  </a:lnTo>
                  <a:lnTo>
                    <a:pt x="140" y="38"/>
                  </a:lnTo>
                  <a:lnTo>
                    <a:pt x="155" y="35"/>
                  </a:lnTo>
                  <a:lnTo>
                    <a:pt x="171" y="31"/>
                  </a:lnTo>
                  <a:lnTo>
                    <a:pt x="187" y="31"/>
                  </a:lnTo>
                  <a:lnTo>
                    <a:pt x="202" y="31"/>
                  </a:lnTo>
                  <a:lnTo>
                    <a:pt x="218" y="35"/>
                  </a:lnTo>
                  <a:lnTo>
                    <a:pt x="233" y="38"/>
                  </a:lnTo>
                  <a:lnTo>
                    <a:pt x="247" y="43"/>
                  </a:lnTo>
                  <a:lnTo>
                    <a:pt x="261" y="50"/>
                  </a:lnTo>
                  <a:lnTo>
                    <a:pt x="274" y="57"/>
                  </a:lnTo>
                  <a:lnTo>
                    <a:pt x="286" y="67"/>
                  </a:lnTo>
                  <a:lnTo>
                    <a:pt x="296" y="77"/>
                  </a:lnTo>
                  <a:lnTo>
                    <a:pt x="306" y="87"/>
                  </a:lnTo>
                  <a:lnTo>
                    <a:pt x="316" y="100"/>
                  </a:lnTo>
                  <a:lnTo>
                    <a:pt x="323" y="113"/>
                  </a:lnTo>
                  <a:lnTo>
                    <a:pt x="329" y="126"/>
                  </a:lnTo>
                  <a:lnTo>
                    <a:pt x="335" y="141"/>
                  </a:lnTo>
                  <a:lnTo>
                    <a:pt x="339" y="155"/>
                  </a:lnTo>
                  <a:lnTo>
                    <a:pt x="341" y="171"/>
                  </a:lnTo>
                  <a:lnTo>
                    <a:pt x="342" y="187"/>
                  </a:lnTo>
                  <a:lnTo>
                    <a:pt x="341" y="202"/>
                  </a:lnTo>
                  <a:lnTo>
                    <a:pt x="339" y="218"/>
                  </a:lnTo>
                  <a:lnTo>
                    <a:pt x="335" y="233"/>
                  </a:lnTo>
                  <a:lnTo>
                    <a:pt x="329" y="247"/>
                  </a:lnTo>
                  <a:lnTo>
                    <a:pt x="323" y="261"/>
                  </a:lnTo>
                  <a:lnTo>
                    <a:pt x="316" y="274"/>
                  </a:lnTo>
                  <a:lnTo>
                    <a:pt x="306" y="286"/>
                  </a:lnTo>
                  <a:lnTo>
                    <a:pt x="296" y="296"/>
                  </a:lnTo>
                  <a:lnTo>
                    <a:pt x="286" y="306"/>
                  </a:lnTo>
                  <a:lnTo>
                    <a:pt x="274" y="316"/>
                  </a:lnTo>
                  <a:lnTo>
                    <a:pt x="261" y="323"/>
                  </a:lnTo>
                  <a:lnTo>
                    <a:pt x="247" y="330"/>
                  </a:lnTo>
                  <a:lnTo>
                    <a:pt x="233" y="335"/>
                  </a:lnTo>
                  <a:lnTo>
                    <a:pt x="218" y="339"/>
                  </a:lnTo>
                  <a:lnTo>
                    <a:pt x="202" y="341"/>
                  </a:lnTo>
                  <a:lnTo>
                    <a:pt x="187" y="342"/>
                  </a:lnTo>
                  <a:close/>
                  <a:moveTo>
                    <a:pt x="187" y="0"/>
                  </a:moveTo>
                  <a:lnTo>
                    <a:pt x="168" y="1"/>
                  </a:lnTo>
                  <a:lnTo>
                    <a:pt x="149" y="5"/>
                  </a:lnTo>
                  <a:lnTo>
                    <a:pt x="131" y="9"/>
                  </a:lnTo>
                  <a:lnTo>
                    <a:pt x="114" y="15"/>
                  </a:lnTo>
                  <a:lnTo>
                    <a:pt x="98" y="23"/>
                  </a:lnTo>
                  <a:lnTo>
                    <a:pt x="83" y="33"/>
                  </a:lnTo>
                  <a:lnTo>
                    <a:pt x="68" y="43"/>
                  </a:lnTo>
                  <a:lnTo>
                    <a:pt x="55" y="55"/>
                  </a:lnTo>
                  <a:lnTo>
                    <a:pt x="43" y="69"/>
                  </a:lnTo>
                  <a:lnTo>
                    <a:pt x="32" y="83"/>
                  </a:lnTo>
                  <a:lnTo>
                    <a:pt x="23" y="98"/>
                  </a:lnTo>
                  <a:lnTo>
                    <a:pt x="15" y="114"/>
                  </a:lnTo>
                  <a:lnTo>
                    <a:pt x="9" y="131"/>
                  </a:lnTo>
                  <a:lnTo>
                    <a:pt x="5" y="149"/>
                  </a:lnTo>
                  <a:lnTo>
                    <a:pt x="1" y="168"/>
                  </a:lnTo>
                  <a:lnTo>
                    <a:pt x="0" y="187"/>
                  </a:lnTo>
                  <a:lnTo>
                    <a:pt x="1" y="205"/>
                  </a:lnTo>
                  <a:lnTo>
                    <a:pt x="5" y="223"/>
                  </a:lnTo>
                  <a:lnTo>
                    <a:pt x="9" y="242"/>
                  </a:lnTo>
                  <a:lnTo>
                    <a:pt x="15" y="259"/>
                  </a:lnTo>
                  <a:lnTo>
                    <a:pt x="23" y="275"/>
                  </a:lnTo>
                  <a:lnTo>
                    <a:pt x="32" y="290"/>
                  </a:lnTo>
                  <a:lnTo>
                    <a:pt x="43" y="305"/>
                  </a:lnTo>
                  <a:lnTo>
                    <a:pt x="55" y="318"/>
                  </a:lnTo>
                  <a:lnTo>
                    <a:pt x="68" y="330"/>
                  </a:lnTo>
                  <a:lnTo>
                    <a:pt x="83" y="340"/>
                  </a:lnTo>
                  <a:lnTo>
                    <a:pt x="98" y="350"/>
                  </a:lnTo>
                  <a:lnTo>
                    <a:pt x="114" y="357"/>
                  </a:lnTo>
                  <a:lnTo>
                    <a:pt x="131" y="364"/>
                  </a:lnTo>
                  <a:lnTo>
                    <a:pt x="149" y="368"/>
                  </a:lnTo>
                  <a:lnTo>
                    <a:pt x="168" y="371"/>
                  </a:lnTo>
                  <a:lnTo>
                    <a:pt x="187" y="372"/>
                  </a:lnTo>
                  <a:lnTo>
                    <a:pt x="205" y="371"/>
                  </a:lnTo>
                  <a:lnTo>
                    <a:pt x="223" y="368"/>
                  </a:lnTo>
                  <a:lnTo>
                    <a:pt x="242" y="364"/>
                  </a:lnTo>
                  <a:lnTo>
                    <a:pt x="259" y="357"/>
                  </a:lnTo>
                  <a:lnTo>
                    <a:pt x="275" y="350"/>
                  </a:lnTo>
                  <a:lnTo>
                    <a:pt x="290" y="340"/>
                  </a:lnTo>
                  <a:lnTo>
                    <a:pt x="305" y="330"/>
                  </a:lnTo>
                  <a:lnTo>
                    <a:pt x="318" y="318"/>
                  </a:lnTo>
                  <a:lnTo>
                    <a:pt x="329" y="305"/>
                  </a:lnTo>
                  <a:lnTo>
                    <a:pt x="340" y="290"/>
                  </a:lnTo>
                  <a:lnTo>
                    <a:pt x="350" y="275"/>
                  </a:lnTo>
                  <a:lnTo>
                    <a:pt x="357" y="259"/>
                  </a:lnTo>
                  <a:lnTo>
                    <a:pt x="364" y="242"/>
                  </a:lnTo>
                  <a:lnTo>
                    <a:pt x="368" y="223"/>
                  </a:lnTo>
                  <a:lnTo>
                    <a:pt x="371" y="205"/>
                  </a:lnTo>
                  <a:lnTo>
                    <a:pt x="372" y="187"/>
                  </a:lnTo>
                  <a:lnTo>
                    <a:pt x="371" y="168"/>
                  </a:lnTo>
                  <a:lnTo>
                    <a:pt x="368" y="149"/>
                  </a:lnTo>
                  <a:lnTo>
                    <a:pt x="364" y="131"/>
                  </a:lnTo>
                  <a:lnTo>
                    <a:pt x="357" y="114"/>
                  </a:lnTo>
                  <a:lnTo>
                    <a:pt x="350" y="98"/>
                  </a:lnTo>
                  <a:lnTo>
                    <a:pt x="340" y="83"/>
                  </a:lnTo>
                  <a:lnTo>
                    <a:pt x="329" y="69"/>
                  </a:lnTo>
                  <a:lnTo>
                    <a:pt x="318" y="55"/>
                  </a:lnTo>
                  <a:lnTo>
                    <a:pt x="305" y="43"/>
                  </a:lnTo>
                  <a:lnTo>
                    <a:pt x="290" y="33"/>
                  </a:lnTo>
                  <a:lnTo>
                    <a:pt x="275" y="23"/>
                  </a:lnTo>
                  <a:lnTo>
                    <a:pt x="259" y="15"/>
                  </a:lnTo>
                  <a:lnTo>
                    <a:pt x="242" y="9"/>
                  </a:lnTo>
                  <a:lnTo>
                    <a:pt x="223" y="5"/>
                  </a:lnTo>
                  <a:lnTo>
                    <a:pt x="205" y="1"/>
                  </a:lnTo>
                  <a:lnTo>
                    <a:pt x="1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43" name="Freeform 418">
              <a:extLst>
                <a:ext uri="{FF2B5EF4-FFF2-40B4-BE49-F238E27FC236}">
                  <a16:creationId xmlns:a16="http://schemas.microsoft.com/office/drawing/2014/main" id="{EA52C995-DD5D-4D2C-8422-5C97689A3D99}"/>
                </a:ext>
              </a:extLst>
            </p:cNvPr>
            <p:cNvSpPr>
              <a:spLocks noEditPoints="1"/>
            </p:cNvSpPr>
            <p:nvPr/>
          </p:nvSpPr>
          <p:spPr bwMode="auto">
            <a:xfrm>
              <a:off x="8286750" y="3662045"/>
              <a:ext cx="85725" cy="47625"/>
            </a:xfrm>
            <a:custGeom>
              <a:avLst/>
              <a:gdLst>
                <a:gd name="T0" fmla="*/ 241 w 271"/>
                <a:gd name="T1" fmla="*/ 120 h 151"/>
                <a:gd name="T2" fmla="*/ 30 w 271"/>
                <a:gd name="T3" fmla="*/ 120 h 151"/>
                <a:gd name="T4" fmla="*/ 30 w 271"/>
                <a:gd name="T5" fmla="*/ 30 h 151"/>
                <a:gd name="T6" fmla="*/ 241 w 271"/>
                <a:gd name="T7" fmla="*/ 30 h 151"/>
                <a:gd name="T8" fmla="*/ 241 w 271"/>
                <a:gd name="T9" fmla="*/ 120 h 151"/>
                <a:gd name="T10" fmla="*/ 256 w 271"/>
                <a:gd name="T11" fmla="*/ 0 h 151"/>
                <a:gd name="T12" fmla="*/ 15 w 271"/>
                <a:gd name="T13" fmla="*/ 0 h 151"/>
                <a:gd name="T14" fmla="*/ 13 w 271"/>
                <a:gd name="T15" fmla="*/ 1 h 151"/>
                <a:gd name="T16" fmla="*/ 10 w 271"/>
                <a:gd name="T17" fmla="*/ 1 h 151"/>
                <a:gd name="T18" fmla="*/ 7 w 271"/>
                <a:gd name="T19" fmla="*/ 3 h 151"/>
                <a:gd name="T20" fmla="*/ 4 w 271"/>
                <a:gd name="T21" fmla="*/ 4 h 151"/>
                <a:gd name="T22" fmla="*/ 3 w 271"/>
                <a:gd name="T23" fmla="*/ 7 h 151"/>
                <a:gd name="T24" fmla="*/ 1 w 271"/>
                <a:gd name="T25" fmla="*/ 9 h 151"/>
                <a:gd name="T26" fmla="*/ 1 w 271"/>
                <a:gd name="T27" fmla="*/ 13 h 151"/>
                <a:gd name="T28" fmla="*/ 0 w 271"/>
                <a:gd name="T29" fmla="*/ 15 h 151"/>
                <a:gd name="T30" fmla="*/ 0 w 271"/>
                <a:gd name="T31" fmla="*/ 136 h 151"/>
                <a:gd name="T32" fmla="*/ 1 w 271"/>
                <a:gd name="T33" fmla="*/ 138 h 151"/>
                <a:gd name="T34" fmla="*/ 1 w 271"/>
                <a:gd name="T35" fmla="*/ 141 h 151"/>
                <a:gd name="T36" fmla="*/ 3 w 271"/>
                <a:gd name="T37" fmla="*/ 143 h 151"/>
                <a:gd name="T38" fmla="*/ 4 w 271"/>
                <a:gd name="T39" fmla="*/ 146 h 151"/>
                <a:gd name="T40" fmla="*/ 7 w 271"/>
                <a:gd name="T41" fmla="*/ 148 h 151"/>
                <a:gd name="T42" fmla="*/ 10 w 271"/>
                <a:gd name="T43" fmla="*/ 149 h 151"/>
                <a:gd name="T44" fmla="*/ 13 w 271"/>
                <a:gd name="T45" fmla="*/ 150 h 151"/>
                <a:gd name="T46" fmla="*/ 15 w 271"/>
                <a:gd name="T47" fmla="*/ 151 h 151"/>
                <a:gd name="T48" fmla="*/ 256 w 271"/>
                <a:gd name="T49" fmla="*/ 151 h 151"/>
                <a:gd name="T50" fmla="*/ 259 w 271"/>
                <a:gd name="T51" fmla="*/ 150 h 151"/>
                <a:gd name="T52" fmla="*/ 262 w 271"/>
                <a:gd name="T53" fmla="*/ 149 h 151"/>
                <a:gd name="T54" fmla="*/ 265 w 271"/>
                <a:gd name="T55" fmla="*/ 148 h 151"/>
                <a:gd name="T56" fmla="*/ 267 w 271"/>
                <a:gd name="T57" fmla="*/ 146 h 151"/>
                <a:gd name="T58" fmla="*/ 268 w 271"/>
                <a:gd name="T59" fmla="*/ 143 h 151"/>
                <a:gd name="T60" fmla="*/ 270 w 271"/>
                <a:gd name="T61" fmla="*/ 141 h 151"/>
                <a:gd name="T62" fmla="*/ 270 w 271"/>
                <a:gd name="T63" fmla="*/ 138 h 151"/>
                <a:gd name="T64" fmla="*/ 271 w 271"/>
                <a:gd name="T65" fmla="*/ 136 h 151"/>
                <a:gd name="T66" fmla="*/ 271 w 271"/>
                <a:gd name="T67" fmla="*/ 15 h 151"/>
                <a:gd name="T68" fmla="*/ 270 w 271"/>
                <a:gd name="T69" fmla="*/ 13 h 151"/>
                <a:gd name="T70" fmla="*/ 270 w 271"/>
                <a:gd name="T71" fmla="*/ 9 h 151"/>
                <a:gd name="T72" fmla="*/ 268 w 271"/>
                <a:gd name="T73" fmla="*/ 7 h 151"/>
                <a:gd name="T74" fmla="*/ 267 w 271"/>
                <a:gd name="T75" fmla="*/ 4 h 151"/>
                <a:gd name="T76" fmla="*/ 265 w 271"/>
                <a:gd name="T77" fmla="*/ 3 h 151"/>
                <a:gd name="T78" fmla="*/ 262 w 271"/>
                <a:gd name="T79" fmla="*/ 1 h 151"/>
                <a:gd name="T80" fmla="*/ 259 w 271"/>
                <a:gd name="T81" fmla="*/ 1 h 151"/>
                <a:gd name="T82" fmla="*/ 256 w 271"/>
                <a:gd name="T8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1" h="151">
                  <a:moveTo>
                    <a:pt x="241" y="120"/>
                  </a:moveTo>
                  <a:lnTo>
                    <a:pt x="30" y="120"/>
                  </a:lnTo>
                  <a:lnTo>
                    <a:pt x="30" y="30"/>
                  </a:lnTo>
                  <a:lnTo>
                    <a:pt x="241" y="30"/>
                  </a:lnTo>
                  <a:lnTo>
                    <a:pt x="241" y="120"/>
                  </a:lnTo>
                  <a:close/>
                  <a:moveTo>
                    <a:pt x="256" y="0"/>
                  </a:moveTo>
                  <a:lnTo>
                    <a:pt x="15" y="0"/>
                  </a:lnTo>
                  <a:lnTo>
                    <a:pt x="13" y="1"/>
                  </a:lnTo>
                  <a:lnTo>
                    <a:pt x="10" y="1"/>
                  </a:lnTo>
                  <a:lnTo>
                    <a:pt x="7" y="3"/>
                  </a:lnTo>
                  <a:lnTo>
                    <a:pt x="4" y="4"/>
                  </a:lnTo>
                  <a:lnTo>
                    <a:pt x="3" y="7"/>
                  </a:lnTo>
                  <a:lnTo>
                    <a:pt x="1" y="9"/>
                  </a:lnTo>
                  <a:lnTo>
                    <a:pt x="1" y="13"/>
                  </a:lnTo>
                  <a:lnTo>
                    <a:pt x="0" y="15"/>
                  </a:lnTo>
                  <a:lnTo>
                    <a:pt x="0" y="136"/>
                  </a:lnTo>
                  <a:lnTo>
                    <a:pt x="1" y="138"/>
                  </a:lnTo>
                  <a:lnTo>
                    <a:pt x="1" y="141"/>
                  </a:lnTo>
                  <a:lnTo>
                    <a:pt x="3" y="143"/>
                  </a:lnTo>
                  <a:lnTo>
                    <a:pt x="4" y="146"/>
                  </a:lnTo>
                  <a:lnTo>
                    <a:pt x="7" y="148"/>
                  </a:lnTo>
                  <a:lnTo>
                    <a:pt x="10" y="149"/>
                  </a:lnTo>
                  <a:lnTo>
                    <a:pt x="13" y="150"/>
                  </a:lnTo>
                  <a:lnTo>
                    <a:pt x="15" y="151"/>
                  </a:lnTo>
                  <a:lnTo>
                    <a:pt x="256" y="151"/>
                  </a:lnTo>
                  <a:lnTo>
                    <a:pt x="259" y="150"/>
                  </a:lnTo>
                  <a:lnTo>
                    <a:pt x="262" y="149"/>
                  </a:lnTo>
                  <a:lnTo>
                    <a:pt x="265" y="148"/>
                  </a:lnTo>
                  <a:lnTo>
                    <a:pt x="267" y="146"/>
                  </a:lnTo>
                  <a:lnTo>
                    <a:pt x="268" y="143"/>
                  </a:lnTo>
                  <a:lnTo>
                    <a:pt x="270" y="141"/>
                  </a:lnTo>
                  <a:lnTo>
                    <a:pt x="270" y="138"/>
                  </a:lnTo>
                  <a:lnTo>
                    <a:pt x="271" y="136"/>
                  </a:lnTo>
                  <a:lnTo>
                    <a:pt x="271" y="15"/>
                  </a:lnTo>
                  <a:lnTo>
                    <a:pt x="270" y="13"/>
                  </a:lnTo>
                  <a:lnTo>
                    <a:pt x="270" y="9"/>
                  </a:lnTo>
                  <a:lnTo>
                    <a:pt x="268" y="7"/>
                  </a:lnTo>
                  <a:lnTo>
                    <a:pt x="267" y="4"/>
                  </a:lnTo>
                  <a:lnTo>
                    <a:pt x="265" y="3"/>
                  </a:lnTo>
                  <a:lnTo>
                    <a:pt x="262" y="1"/>
                  </a:lnTo>
                  <a:lnTo>
                    <a:pt x="259" y="1"/>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nvGrpSpPr>
          <p:cNvPr id="44" name="Group 43">
            <a:extLst>
              <a:ext uri="{FF2B5EF4-FFF2-40B4-BE49-F238E27FC236}">
                <a16:creationId xmlns:a16="http://schemas.microsoft.com/office/drawing/2014/main" id="{AA5C20A5-4BC2-41F4-8AA9-C349429889FE}"/>
              </a:ext>
            </a:extLst>
          </p:cNvPr>
          <p:cNvGrpSpPr/>
          <p:nvPr/>
        </p:nvGrpSpPr>
        <p:grpSpPr>
          <a:xfrm>
            <a:off x="4888841" y="2515655"/>
            <a:ext cx="455091" cy="455091"/>
            <a:chOff x="9318625" y="771526"/>
            <a:chExt cx="282575" cy="282575"/>
          </a:xfrm>
          <a:solidFill>
            <a:sysClr val="window" lastClr="FFFFFF"/>
          </a:solidFill>
        </p:grpSpPr>
        <p:sp>
          <p:nvSpPr>
            <p:cNvPr id="45" name="Freeform 177">
              <a:extLst>
                <a:ext uri="{FF2B5EF4-FFF2-40B4-BE49-F238E27FC236}">
                  <a16:creationId xmlns:a16="http://schemas.microsoft.com/office/drawing/2014/main" id="{5B3624CC-6621-4AAF-82B5-2FFC55DF3231}"/>
                </a:ext>
              </a:extLst>
            </p:cNvPr>
            <p:cNvSpPr>
              <a:spLocks/>
            </p:cNvSpPr>
            <p:nvPr/>
          </p:nvSpPr>
          <p:spPr bwMode="auto">
            <a:xfrm>
              <a:off x="9318625" y="798513"/>
              <a:ext cx="236537" cy="255588"/>
            </a:xfrm>
            <a:custGeom>
              <a:avLst/>
              <a:gdLst>
                <a:gd name="T0" fmla="*/ 729 w 747"/>
                <a:gd name="T1" fmla="*/ 306 h 806"/>
                <a:gd name="T2" fmla="*/ 723 w 747"/>
                <a:gd name="T3" fmla="*/ 308 h 806"/>
                <a:gd name="T4" fmla="*/ 720 w 747"/>
                <a:gd name="T5" fmla="*/ 312 h 806"/>
                <a:gd name="T6" fmla="*/ 717 w 747"/>
                <a:gd name="T7" fmla="*/ 318 h 806"/>
                <a:gd name="T8" fmla="*/ 717 w 747"/>
                <a:gd name="T9" fmla="*/ 776 h 806"/>
                <a:gd name="T10" fmla="*/ 30 w 747"/>
                <a:gd name="T11" fmla="*/ 30 h 806"/>
                <a:gd name="T12" fmla="*/ 621 w 747"/>
                <a:gd name="T13" fmla="*/ 29 h 806"/>
                <a:gd name="T14" fmla="*/ 626 w 747"/>
                <a:gd name="T15" fmla="*/ 27 h 806"/>
                <a:gd name="T16" fmla="*/ 630 w 747"/>
                <a:gd name="T17" fmla="*/ 22 h 806"/>
                <a:gd name="T18" fmla="*/ 632 w 747"/>
                <a:gd name="T19" fmla="*/ 17 h 806"/>
                <a:gd name="T20" fmla="*/ 632 w 747"/>
                <a:gd name="T21" fmla="*/ 12 h 806"/>
                <a:gd name="T22" fmla="*/ 630 w 747"/>
                <a:gd name="T23" fmla="*/ 6 h 806"/>
                <a:gd name="T24" fmla="*/ 626 w 747"/>
                <a:gd name="T25" fmla="*/ 2 h 806"/>
                <a:gd name="T26" fmla="*/ 621 w 747"/>
                <a:gd name="T27" fmla="*/ 0 h 806"/>
                <a:gd name="T28" fmla="*/ 15 w 747"/>
                <a:gd name="T29" fmla="*/ 0 h 806"/>
                <a:gd name="T30" fmla="*/ 9 w 747"/>
                <a:gd name="T31" fmla="*/ 1 h 806"/>
                <a:gd name="T32" fmla="*/ 5 w 747"/>
                <a:gd name="T33" fmla="*/ 4 h 806"/>
                <a:gd name="T34" fmla="*/ 1 w 747"/>
                <a:gd name="T35" fmla="*/ 9 h 806"/>
                <a:gd name="T36" fmla="*/ 0 w 747"/>
                <a:gd name="T37" fmla="*/ 15 h 806"/>
                <a:gd name="T38" fmla="*/ 0 w 747"/>
                <a:gd name="T39" fmla="*/ 794 h 806"/>
                <a:gd name="T40" fmla="*/ 2 w 747"/>
                <a:gd name="T41" fmla="*/ 800 h 806"/>
                <a:gd name="T42" fmla="*/ 7 w 747"/>
                <a:gd name="T43" fmla="*/ 804 h 806"/>
                <a:gd name="T44" fmla="*/ 12 w 747"/>
                <a:gd name="T45" fmla="*/ 806 h 806"/>
                <a:gd name="T46" fmla="*/ 732 w 747"/>
                <a:gd name="T47" fmla="*/ 806 h 806"/>
                <a:gd name="T48" fmla="*/ 738 w 747"/>
                <a:gd name="T49" fmla="*/ 805 h 806"/>
                <a:gd name="T50" fmla="*/ 743 w 747"/>
                <a:gd name="T51" fmla="*/ 802 h 806"/>
                <a:gd name="T52" fmla="*/ 746 w 747"/>
                <a:gd name="T53" fmla="*/ 798 h 806"/>
                <a:gd name="T54" fmla="*/ 747 w 747"/>
                <a:gd name="T55" fmla="*/ 791 h 806"/>
                <a:gd name="T56" fmla="*/ 747 w 747"/>
                <a:gd name="T57" fmla="*/ 318 h 806"/>
                <a:gd name="T58" fmla="*/ 745 w 747"/>
                <a:gd name="T59" fmla="*/ 312 h 806"/>
                <a:gd name="T60" fmla="*/ 741 w 747"/>
                <a:gd name="T61" fmla="*/ 308 h 806"/>
                <a:gd name="T62" fmla="*/ 735 w 747"/>
                <a:gd name="T63" fmla="*/ 306 h 806"/>
                <a:gd name="T64" fmla="*/ 732 w 747"/>
                <a:gd name="T65" fmla="*/ 3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7" h="806">
                  <a:moveTo>
                    <a:pt x="732" y="306"/>
                  </a:moveTo>
                  <a:lnTo>
                    <a:pt x="729" y="306"/>
                  </a:lnTo>
                  <a:lnTo>
                    <a:pt x="727" y="307"/>
                  </a:lnTo>
                  <a:lnTo>
                    <a:pt x="723" y="308"/>
                  </a:lnTo>
                  <a:lnTo>
                    <a:pt x="721" y="310"/>
                  </a:lnTo>
                  <a:lnTo>
                    <a:pt x="720" y="312"/>
                  </a:lnTo>
                  <a:lnTo>
                    <a:pt x="718" y="314"/>
                  </a:lnTo>
                  <a:lnTo>
                    <a:pt x="717" y="318"/>
                  </a:lnTo>
                  <a:lnTo>
                    <a:pt x="717" y="321"/>
                  </a:lnTo>
                  <a:lnTo>
                    <a:pt x="717" y="776"/>
                  </a:lnTo>
                  <a:lnTo>
                    <a:pt x="30" y="776"/>
                  </a:lnTo>
                  <a:lnTo>
                    <a:pt x="30" y="30"/>
                  </a:lnTo>
                  <a:lnTo>
                    <a:pt x="617" y="30"/>
                  </a:lnTo>
                  <a:lnTo>
                    <a:pt x="621" y="29"/>
                  </a:lnTo>
                  <a:lnTo>
                    <a:pt x="624" y="28"/>
                  </a:lnTo>
                  <a:lnTo>
                    <a:pt x="626" y="27"/>
                  </a:lnTo>
                  <a:lnTo>
                    <a:pt x="628" y="25"/>
                  </a:lnTo>
                  <a:lnTo>
                    <a:pt x="630" y="22"/>
                  </a:lnTo>
                  <a:lnTo>
                    <a:pt x="631" y="20"/>
                  </a:lnTo>
                  <a:lnTo>
                    <a:pt x="632" y="17"/>
                  </a:lnTo>
                  <a:lnTo>
                    <a:pt x="632" y="15"/>
                  </a:lnTo>
                  <a:lnTo>
                    <a:pt x="632" y="12"/>
                  </a:lnTo>
                  <a:lnTo>
                    <a:pt x="631" y="9"/>
                  </a:lnTo>
                  <a:lnTo>
                    <a:pt x="630" y="6"/>
                  </a:lnTo>
                  <a:lnTo>
                    <a:pt x="628" y="4"/>
                  </a:lnTo>
                  <a:lnTo>
                    <a:pt x="626" y="2"/>
                  </a:lnTo>
                  <a:lnTo>
                    <a:pt x="624" y="1"/>
                  </a:lnTo>
                  <a:lnTo>
                    <a:pt x="621" y="0"/>
                  </a:lnTo>
                  <a:lnTo>
                    <a:pt x="617" y="0"/>
                  </a:lnTo>
                  <a:lnTo>
                    <a:pt x="15" y="0"/>
                  </a:lnTo>
                  <a:lnTo>
                    <a:pt x="12" y="0"/>
                  </a:lnTo>
                  <a:lnTo>
                    <a:pt x="9" y="1"/>
                  </a:lnTo>
                  <a:lnTo>
                    <a:pt x="7" y="2"/>
                  </a:lnTo>
                  <a:lnTo>
                    <a:pt x="5" y="4"/>
                  </a:lnTo>
                  <a:lnTo>
                    <a:pt x="2" y="6"/>
                  </a:lnTo>
                  <a:lnTo>
                    <a:pt x="1" y="9"/>
                  </a:lnTo>
                  <a:lnTo>
                    <a:pt x="0" y="12"/>
                  </a:lnTo>
                  <a:lnTo>
                    <a:pt x="0" y="15"/>
                  </a:lnTo>
                  <a:lnTo>
                    <a:pt x="0" y="791"/>
                  </a:lnTo>
                  <a:lnTo>
                    <a:pt x="0" y="794"/>
                  </a:lnTo>
                  <a:lnTo>
                    <a:pt x="1" y="798"/>
                  </a:lnTo>
                  <a:lnTo>
                    <a:pt x="2" y="800"/>
                  </a:lnTo>
                  <a:lnTo>
                    <a:pt x="5" y="802"/>
                  </a:lnTo>
                  <a:lnTo>
                    <a:pt x="7" y="804"/>
                  </a:lnTo>
                  <a:lnTo>
                    <a:pt x="9" y="805"/>
                  </a:lnTo>
                  <a:lnTo>
                    <a:pt x="12" y="806"/>
                  </a:lnTo>
                  <a:lnTo>
                    <a:pt x="15" y="806"/>
                  </a:lnTo>
                  <a:lnTo>
                    <a:pt x="732" y="806"/>
                  </a:lnTo>
                  <a:lnTo>
                    <a:pt x="735" y="806"/>
                  </a:lnTo>
                  <a:lnTo>
                    <a:pt x="738" y="805"/>
                  </a:lnTo>
                  <a:lnTo>
                    <a:pt x="741" y="804"/>
                  </a:lnTo>
                  <a:lnTo>
                    <a:pt x="743" y="802"/>
                  </a:lnTo>
                  <a:lnTo>
                    <a:pt x="745" y="800"/>
                  </a:lnTo>
                  <a:lnTo>
                    <a:pt x="746" y="798"/>
                  </a:lnTo>
                  <a:lnTo>
                    <a:pt x="747" y="794"/>
                  </a:lnTo>
                  <a:lnTo>
                    <a:pt x="747" y="791"/>
                  </a:lnTo>
                  <a:lnTo>
                    <a:pt x="747" y="321"/>
                  </a:lnTo>
                  <a:lnTo>
                    <a:pt x="747" y="318"/>
                  </a:lnTo>
                  <a:lnTo>
                    <a:pt x="746" y="314"/>
                  </a:lnTo>
                  <a:lnTo>
                    <a:pt x="745" y="312"/>
                  </a:lnTo>
                  <a:lnTo>
                    <a:pt x="743" y="310"/>
                  </a:lnTo>
                  <a:lnTo>
                    <a:pt x="741" y="308"/>
                  </a:lnTo>
                  <a:lnTo>
                    <a:pt x="738" y="307"/>
                  </a:lnTo>
                  <a:lnTo>
                    <a:pt x="735" y="306"/>
                  </a:lnTo>
                  <a:lnTo>
                    <a:pt x="732" y="306"/>
                  </a:lnTo>
                  <a:lnTo>
                    <a:pt x="732" y="3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46" name="Freeform 178">
              <a:extLst>
                <a:ext uri="{FF2B5EF4-FFF2-40B4-BE49-F238E27FC236}">
                  <a16:creationId xmlns:a16="http://schemas.microsoft.com/office/drawing/2014/main" id="{9040E37E-9AF9-4276-87CE-85A38E0B80A6}"/>
                </a:ext>
              </a:extLst>
            </p:cNvPr>
            <p:cNvSpPr>
              <a:spLocks noEditPoints="1"/>
            </p:cNvSpPr>
            <p:nvPr/>
          </p:nvSpPr>
          <p:spPr bwMode="auto">
            <a:xfrm>
              <a:off x="9442450" y="771526"/>
              <a:ext cx="158750" cy="160338"/>
            </a:xfrm>
            <a:custGeom>
              <a:avLst/>
              <a:gdLst>
                <a:gd name="T0" fmla="*/ 433 w 503"/>
                <a:gd name="T1" fmla="*/ 110 h 504"/>
                <a:gd name="T2" fmla="*/ 429 w 503"/>
                <a:gd name="T3" fmla="*/ 37 h 504"/>
                <a:gd name="T4" fmla="*/ 435 w 503"/>
                <a:gd name="T5" fmla="*/ 31 h 504"/>
                <a:gd name="T6" fmla="*/ 442 w 503"/>
                <a:gd name="T7" fmla="*/ 30 h 504"/>
                <a:gd name="T8" fmla="*/ 451 w 503"/>
                <a:gd name="T9" fmla="*/ 31 h 504"/>
                <a:gd name="T10" fmla="*/ 460 w 503"/>
                <a:gd name="T11" fmla="*/ 36 h 504"/>
                <a:gd name="T12" fmla="*/ 466 w 503"/>
                <a:gd name="T13" fmla="*/ 43 h 504"/>
                <a:gd name="T14" fmla="*/ 471 w 503"/>
                <a:gd name="T15" fmla="*/ 52 h 504"/>
                <a:gd name="T16" fmla="*/ 473 w 503"/>
                <a:gd name="T17" fmla="*/ 65 h 504"/>
                <a:gd name="T18" fmla="*/ 467 w 503"/>
                <a:gd name="T19" fmla="*/ 75 h 504"/>
                <a:gd name="T20" fmla="*/ 111 w 503"/>
                <a:gd name="T21" fmla="*/ 431 h 504"/>
                <a:gd name="T22" fmla="*/ 72 w 503"/>
                <a:gd name="T23" fmla="*/ 393 h 504"/>
                <a:gd name="T24" fmla="*/ 411 w 503"/>
                <a:gd name="T25" fmla="*/ 131 h 504"/>
                <a:gd name="T26" fmla="*/ 499 w 503"/>
                <a:gd name="T27" fmla="*/ 40 h 504"/>
                <a:gd name="T28" fmla="*/ 489 w 503"/>
                <a:gd name="T29" fmla="*/ 24 h 504"/>
                <a:gd name="T30" fmla="*/ 476 w 503"/>
                <a:gd name="T31" fmla="*/ 11 h 504"/>
                <a:gd name="T32" fmla="*/ 460 w 503"/>
                <a:gd name="T33" fmla="*/ 4 h 504"/>
                <a:gd name="T34" fmla="*/ 442 w 503"/>
                <a:gd name="T35" fmla="*/ 0 h 504"/>
                <a:gd name="T36" fmla="*/ 424 w 503"/>
                <a:gd name="T37" fmla="*/ 4 h 504"/>
                <a:gd name="T38" fmla="*/ 407 w 503"/>
                <a:gd name="T39" fmla="*/ 15 h 504"/>
                <a:gd name="T40" fmla="*/ 47 w 503"/>
                <a:gd name="T41" fmla="*/ 376 h 504"/>
                <a:gd name="T42" fmla="*/ 1 w 503"/>
                <a:gd name="T43" fmla="*/ 483 h 504"/>
                <a:gd name="T44" fmla="*/ 0 w 503"/>
                <a:gd name="T45" fmla="*/ 492 h 504"/>
                <a:gd name="T46" fmla="*/ 4 w 503"/>
                <a:gd name="T47" fmla="*/ 500 h 504"/>
                <a:gd name="T48" fmla="*/ 9 w 503"/>
                <a:gd name="T49" fmla="*/ 503 h 504"/>
                <a:gd name="T50" fmla="*/ 15 w 503"/>
                <a:gd name="T51" fmla="*/ 504 h 504"/>
                <a:gd name="T52" fmla="*/ 20 w 503"/>
                <a:gd name="T53" fmla="*/ 503 h 504"/>
                <a:gd name="T54" fmla="*/ 127 w 503"/>
                <a:gd name="T55" fmla="*/ 457 h 504"/>
                <a:gd name="T56" fmla="*/ 488 w 503"/>
                <a:gd name="T57" fmla="*/ 96 h 504"/>
                <a:gd name="T58" fmla="*/ 497 w 503"/>
                <a:gd name="T59" fmla="*/ 84 h 504"/>
                <a:gd name="T60" fmla="*/ 502 w 503"/>
                <a:gd name="T61" fmla="*/ 70 h 504"/>
                <a:gd name="T62" fmla="*/ 503 w 503"/>
                <a:gd name="T63" fmla="*/ 55 h 504"/>
                <a:gd name="T64" fmla="*/ 499 w 503"/>
                <a:gd name="T65" fmla="*/ 4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3" h="504">
                  <a:moveTo>
                    <a:pt x="467" y="75"/>
                  </a:moveTo>
                  <a:lnTo>
                    <a:pt x="433" y="110"/>
                  </a:lnTo>
                  <a:lnTo>
                    <a:pt x="394" y="71"/>
                  </a:lnTo>
                  <a:lnTo>
                    <a:pt x="429" y="37"/>
                  </a:lnTo>
                  <a:lnTo>
                    <a:pt x="432" y="34"/>
                  </a:lnTo>
                  <a:lnTo>
                    <a:pt x="435" y="31"/>
                  </a:lnTo>
                  <a:lnTo>
                    <a:pt x="439" y="30"/>
                  </a:lnTo>
                  <a:lnTo>
                    <a:pt x="442" y="30"/>
                  </a:lnTo>
                  <a:lnTo>
                    <a:pt x="447" y="30"/>
                  </a:lnTo>
                  <a:lnTo>
                    <a:pt x="451" y="31"/>
                  </a:lnTo>
                  <a:lnTo>
                    <a:pt x="455" y="34"/>
                  </a:lnTo>
                  <a:lnTo>
                    <a:pt x="460" y="36"/>
                  </a:lnTo>
                  <a:lnTo>
                    <a:pt x="463" y="39"/>
                  </a:lnTo>
                  <a:lnTo>
                    <a:pt x="466" y="43"/>
                  </a:lnTo>
                  <a:lnTo>
                    <a:pt x="469" y="48"/>
                  </a:lnTo>
                  <a:lnTo>
                    <a:pt x="471" y="52"/>
                  </a:lnTo>
                  <a:lnTo>
                    <a:pt x="473" y="58"/>
                  </a:lnTo>
                  <a:lnTo>
                    <a:pt x="473" y="65"/>
                  </a:lnTo>
                  <a:lnTo>
                    <a:pt x="471" y="70"/>
                  </a:lnTo>
                  <a:lnTo>
                    <a:pt x="467" y="75"/>
                  </a:lnTo>
                  <a:lnTo>
                    <a:pt x="467" y="75"/>
                  </a:lnTo>
                  <a:close/>
                  <a:moveTo>
                    <a:pt x="111" y="431"/>
                  </a:moveTo>
                  <a:lnTo>
                    <a:pt x="42" y="460"/>
                  </a:lnTo>
                  <a:lnTo>
                    <a:pt x="72" y="393"/>
                  </a:lnTo>
                  <a:lnTo>
                    <a:pt x="373" y="91"/>
                  </a:lnTo>
                  <a:lnTo>
                    <a:pt x="411" y="131"/>
                  </a:lnTo>
                  <a:lnTo>
                    <a:pt x="111" y="431"/>
                  </a:lnTo>
                  <a:close/>
                  <a:moveTo>
                    <a:pt x="499" y="40"/>
                  </a:moveTo>
                  <a:lnTo>
                    <a:pt x="495" y="31"/>
                  </a:lnTo>
                  <a:lnTo>
                    <a:pt x="489" y="24"/>
                  </a:lnTo>
                  <a:lnTo>
                    <a:pt x="483" y="18"/>
                  </a:lnTo>
                  <a:lnTo>
                    <a:pt x="476" y="11"/>
                  </a:lnTo>
                  <a:lnTo>
                    <a:pt x="468" y="7"/>
                  </a:lnTo>
                  <a:lnTo>
                    <a:pt x="460" y="4"/>
                  </a:lnTo>
                  <a:lnTo>
                    <a:pt x="451" y="0"/>
                  </a:lnTo>
                  <a:lnTo>
                    <a:pt x="442" y="0"/>
                  </a:lnTo>
                  <a:lnTo>
                    <a:pt x="433" y="2"/>
                  </a:lnTo>
                  <a:lnTo>
                    <a:pt x="424" y="4"/>
                  </a:lnTo>
                  <a:lnTo>
                    <a:pt x="415" y="9"/>
                  </a:lnTo>
                  <a:lnTo>
                    <a:pt x="407" y="15"/>
                  </a:lnTo>
                  <a:lnTo>
                    <a:pt x="49" y="374"/>
                  </a:lnTo>
                  <a:lnTo>
                    <a:pt x="47" y="376"/>
                  </a:lnTo>
                  <a:lnTo>
                    <a:pt x="46" y="379"/>
                  </a:lnTo>
                  <a:lnTo>
                    <a:pt x="1" y="483"/>
                  </a:lnTo>
                  <a:lnTo>
                    <a:pt x="0" y="487"/>
                  </a:lnTo>
                  <a:lnTo>
                    <a:pt x="0" y="492"/>
                  </a:lnTo>
                  <a:lnTo>
                    <a:pt x="1" y="496"/>
                  </a:lnTo>
                  <a:lnTo>
                    <a:pt x="4" y="500"/>
                  </a:lnTo>
                  <a:lnTo>
                    <a:pt x="6" y="502"/>
                  </a:lnTo>
                  <a:lnTo>
                    <a:pt x="9" y="503"/>
                  </a:lnTo>
                  <a:lnTo>
                    <a:pt x="11" y="504"/>
                  </a:lnTo>
                  <a:lnTo>
                    <a:pt x="15" y="504"/>
                  </a:lnTo>
                  <a:lnTo>
                    <a:pt x="18" y="504"/>
                  </a:lnTo>
                  <a:lnTo>
                    <a:pt x="20" y="503"/>
                  </a:lnTo>
                  <a:lnTo>
                    <a:pt x="125" y="458"/>
                  </a:lnTo>
                  <a:lnTo>
                    <a:pt x="127" y="457"/>
                  </a:lnTo>
                  <a:lnTo>
                    <a:pt x="129" y="455"/>
                  </a:lnTo>
                  <a:lnTo>
                    <a:pt x="488" y="96"/>
                  </a:lnTo>
                  <a:lnTo>
                    <a:pt x="494" y="90"/>
                  </a:lnTo>
                  <a:lnTo>
                    <a:pt x="497" y="84"/>
                  </a:lnTo>
                  <a:lnTo>
                    <a:pt x="500" y="77"/>
                  </a:lnTo>
                  <a:lnTo>
                    <a:pt x="502" y="70"/>
                  </a:lnTo>
                  <a:lnTo>
                    <a:pt x="503" y="63"/>
                  </a:lnTo>
                  <a:lnTo>
                    <a:pt x="503" y="55"/>
                  </a:lnTo>
                  <a:lnTo>
                    <a:pt x="501" y="48"/>
                  </a:lnTo>
                  <a:lnTo>
                    <a:pt x="49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nvGrpSpPr>
          <p:cNvPr id="47" name="Group 46">
            <a:extLst>
              <a:ext uri="{FF2B5EF4-FFF2-40B4-BE49-F238E27FC236}">
                <a16:creationId xmlns:a16="http://schemas.microsoft.com/office/drawing/2014/main" id="{04332C97-F23A-43E9-8745-2EB875BCD9CC}"/>
              </a:ext>
            </a:extLst>
          </p:cNvPr>
          <p:cNvGrpSpPr/>
          <p:nvPr/>
        </p:nvGrpSpPr>
        <p:grpSpPr>
          <a:xfrm>
            <a:off x="6818889" y="2511820"/>
            <a:ext cx="465318" cy="462761"/>
            <a:chOff x="881063" y="784225"/>
            <a:chExt cx="288925" cy="287338"/>
          </a:xfrm>
          <a:solidFill>
            <a:sysClr val="window" lastClr="FFFFFF"/>
          </a:solidFill>
        </p:grpSpPr>
        <p:sp>
          <p:nvSpPr>
            <p:cNvPr id="48" name="Freeform 27">
              <a:extLst>
                <a:ext uri="{FF2B5EF4-FFF2-40B4-BE49-F238E27FC236}">
                  <a16:creationId xmlns:a16="http://schemas.microsoft.com/office/drawing/2014/main" id="{016EA496-3DBE-4373-A775-0A5F3E8A78A5}"/>
                </a:ext>
              </a:extLst>
            </p:cNvPr>
            <p:cNvSpPr>
              <a:spLocks noEditPoints="1"/>
            </p:cNvSpPr>
            <p:nvPr/>
          </p:nvSpPr>
          <p:spPr bwMode="auto">
            <a:xfrm>
              <a:off x="968375" y="898525"/>
              <a:ext cx="201613" cy="173038"/>
            </a:xfrm>
            <a:custGeom>
              <a:avLst/>
              <a:gdLst>
                <a:gd name="T0" fmla="*/ 85 w 635"/>
                <a:gd name="T1" fmla="*/ 453 h 544"/>
                <a:gd name="T2" fmla="*/ 68 w 635"/>
                <a:gd name="T3" fmla="*/ 449 h 544"/>
                <a:gd name="T4" fmla="*/ 53 w 635"/>
                <a:gd name="T5" fmla="*/ 440 h 544"/>
                <a:gd name="T6" fmla="*/ 41 w 635"/>
                <a:gd name="T7" fmla="*/ 427 h 544"/>
                <a:gd name="T8" fmla="*/ 33 w 635"/>
                <a:gd name="T9" fmla="*/ 411 h 544"/>
                <a:gd name="T10" fmla="*/ 30 w 635"/>
                <a:gd name="T11" fmla="*/ 393 h 544"/>
                <a:gd name="T12" fmla="*/ 605 w 635"/>
                <a:gd name="T13" fmla="*/ 393 h 544"/>
                <a:gd name="T14" fmla="*/ 603 w 635"/>
                <a:gd name="T15" fmla="*/ 411 h 544"/>
                <a:gd name="T16" fmla="*/ 595 w 635"/>
                <a:gd name="T17" fmla="*/ 427 h 544"/>
                <a:gd name="T18" fmla="*/ 584 w 635"/>
                <a:gd name="T19" fmla="*/ 440 h 544"/>
                <a:gd name="T20" fmla="*/ 569 w 635"/>
                <a:gd name="T21" fmla="*/ 449 h 544"/>
                <a:gd name="T22" fmla="*/ 551 w 635"/>
                <a:gd name="T23" fmla="*/ 453 h 544"/>
                <a:gd name="T24" fmla="*/ 545 w 635"/>
                <a:gd name="T25" fmla="*/ 31 h 544"/>
                <a:gd name="T26" fmla="*/ 563 w 635"/>
                <a:gd name="T27" fmla="*/ 33 h 544"/>
                <a:gd name="T28" fmla="*/ 578 w 635"/>
                <a:gd name="T29" fmla="*/ 40 h 544"/>
                <a:gd name="T30" fmla="*/ 591 w 635"/>
                <a:gd name="T31" fmla="*/ 52 h 544"/>
                <a:gd name="T32" fmla="*/ 601 w 635"/>
                <a:gd name="T33" fmla="*/ 67 h 544"/>
                <a:gd name="T34" fmla="*/ 605 w 635"/>
                <a:gd name="T35" fmla="*/ 84 h 544"/>
                <a:gd name="T36" fmla="*/ 30 w 635"/>
                <a:gd name="T37" fmla="*/ 333 h 544"/>
                <a:gd name="T38" fmla="*/ 31 w 635"/>
                <a:gd name="T39" fmla="*/ 79 h 544"/>
                <a:gd name="T40" fmla="*/ 38 w 635"/>
                <a:gd name="T41" fmla="*/ 62 h 544"/>
                <a:gd name="T42" fmla="*/ 48 w 635"/>
                <a:gd name="T43" fmla="*/ 48 h 544"/>
                <a:gd name="T44" fmla="*/ 62 w 635"/>
                <a:gd name="T45" fmla="*/ 37 h 544"/>
                <a:gd name="T46" fmla="*/ 78 w 635"/>
                <a:gd name="T47" fmla="*/ 32 h 544"/>
                <a:gd name="T48" fmla="*/ 91 w 635"/>
                <a:gd name="T49" fmla="*/ 31 h 544"/>
                <a:gd name="T50" fmla="*/ 82 w 635"/>
                <a:gd name="T51" fmla="*/ 1 h 544"/>
                <a:gd name="T52" fmla="*/ 56 w 635"/>
                <a:gd name="T53" fmla="*/ 7 h 544"/>
                <a:gd name="T54" fmla="*/ 33 w 635"/>
                <a:gd name="T55" fmla="*/ 21 h 544"/>
                <a:gd name="T56" fmla="*/ 15 w 635"/>
                <a:gd name="T57" fmla="*/ 40 h 544"/>
                <a:gd name="T58" fmla="*/ 4 w 635"/>
                <a:gd name="T59" fmla="*/ 64 h 544"/>
                <a:gd name="T60" fmla="*/ 0 w 635"/>
                <a:gd name="T61" fmla="*/ 91 h 544"/>
                <a:gd name="T62" fmla="*/ 2 w 635"/>
                <a:gd name="T63" fmla="*/ 411 h 544"/>
                <a:gd name="T64" fmla="*/ 11 w 635"/>
                <a:gd name="T65" fmla="*/ 436 h 544"/>
                <a:gd name="T66" fmla="*/ 27 w 635"/>
                <a:gd name="T67" fmla="*/ 457 h 544"/>
                <a:gd name="T68" fmla="*/ 47 w 635"/>
                <a:gd name="T69" fmla="*/ 473 h 544"/>
                <a:gd name="T70" fmla="*/ 72 w 635"/>
                <a:gd name="T71" fmla="*/ 482 h 544"/>
                <a:gd name="T72" fmla="*/ 303 w 635"/>
                <a:gd name="T73" fmla="*/ 484 h 544"/>
                <a:gd name="T74" fmla="*/ 163 w 635"/>
                <a:gd name="T75" fmla="*/ 514 h 544"/>
                <a:gd name="T76" fmla="*/ 156 w 635"/>
                <a:gd name="T77" fmla="*/ 518 h 544"/>
                <a:gd name="T78" fmla="*/ 151 w 635"/>
                <a:gd name="T79" fmla="*/ 526 h 544"/>
                <a:gd name="T80" fmla="*/ 152 w 635"/>
                <a:gd name="T81" fmla="*/ 536 h 544"/>
                <a:gd name="T82" fmla="*/ 158 w 635"/>
                <a:gd name="T83" fmla="*/ 542 h 544"/>
                <a:gd name="T84" fmla="*/ 166 w 635"/>
                <a:gd name="T85" fmla="*/ 544 h 544"/>
                <a:gd name="T86" fmla="*/ 475 w 635"/>
                <a:gd name="T87" fmla="*/ 543 h 544"/>
                <a:gd name="T88" fmla="*/ 482 w 635"/>
                <a:gd name="T89" fmla="*/ 538 h 544"/>
                <a:gd name="T90" fmla="*/ 484 w 635"/>
                <a:gd name="T91" fmla="*/ 529 h 544"/>
                <a:gd name="T92" fmla="*/ 482 w 635"/>
                <a:gd name="T93" fmla="*/ 521 h 544"/>
                <a:gd name="T94" fmla="*/ 475 w 635"/>
                <a:gd name="T95" fmla="*/ 515 h 544"/>
                <a:gd name="T96" fmla="*/ 333 w 635"/>
                <a:gd name="T97" fmla="*/ 514 h 544"/>
                <a:gd name="T98" fmla="*/ 554 w 635"/>
                <a:gd name="T99" fmla="*/ 483 h 544"/>
                <a:gd name="T100" fmla="*/ 580 w 635"/>
                <a:gd name="T101" fmla="*/ 477 h 544"/>
                <a:gd name="T102" fmla="*/ 603 w 635"/>
                <a:gd name="T103" fmla="*/ 463 h 544"/>
                <a:gd name="T104" fmla="*/ 620 w 635"/>
                <a:gd name="T105" fmla="*/ 443 h 544"/>
                <a:gd name="T106" fmla="*/ 632 w 635"/>
                <a:gd name="T107" fmla="*/ 420 h 544"/>
                <a:gd name="T108" fmla="*/ 635 w 635"/>
                <a:gd name="T109" fmla="*/ 393 h 544"/>
                <a:gd name="T110" fmla="*/ 634 w 635"/>
                <a:gd name="T111" fmla="*/ 72 h 544"/>
                <a:gd name="T112" fmla="*/ 624 w 635"/>
                <a:gd name="T113" fmla="*/ 48 h 544"/>
                <a:gd name="T114" fmla="*/ 609 w 635"/>
                <a:gd name="T115" fmla="*/ 26 h 544"/>
                <a:gd name="T116" fmla="*/ 588 w 635"/>
                <a:gd name="T117" fmla="*/ 11 h 544"/>
                <a:gd name="T118" fmla="*/ 563 w 635"/>
                <a:gd name="T119" fmla="*/ 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5" h="544">
                  <a:moveTo>
                    <a:pt x="545" y="454"/>
                  </a:moveTo>
                  <a:lnTo>
                    <a:pt x="91" y="454"/>
                  </a:lnTo>
                  <a:lnTo>
                    <a:pt x="85" y="453"/>
                  </a:lnTo>
                  <a:lnTo>
                    <a:pt x="78" y="452"/>
                  </a:lnTo>
                  <a:lnTo>
                    <a:pt x="73" y="451"/>
                  </a:lnTo>
                  <a:lnTo>
                    <a:pt x="68" y="449"/>
                  </a:lnTo>
                  <a:lnTo>
                    <a:pt x="62" y="447"/>
                  </a:lnTo>
                  <a:lnTo>
                    <a:pt x="57" y="443"/>
                  </a:lnTo>
                  <a:lnTo>
                    <a:pt x="53" y="440"/>
                  </a:lnTo>
                  <a:lnTo>
                    <a:pt x="48" y="436"/>
                  </a:lnTo>
                  <a:lnTo>
                    <a:pt x="44" y="432"/>
                  </a:lnTo>
                  <a:lnTo>
                    <a:pt x="41" y="427"/>
                  </a:lnTo>
                  <a:lnTo>
                    <a:pt x="38" y="422"/>
                  </a:lnTo>
                  <a:lnTo>
                    <a:pt x="36" y="417"/>
                  </a:lnTo>
                  <a:lnTo>
                    <a:pt x="33" y="411"/>
                  </a:lnTo>
                  <a:lnTo>
                    <a:pt x="31" y="405"/>
                  </a:lnTo>
                  <a:lnTo>
                    <a:pt x="30" y="399"/>
                  </a:lnTo>
                  <a:lnTo>
                    <a:pt x="30" y="393"/>
                  </a:lnTo>
                  <a:lnTo>
                    <a:pt x="30" y="363"/>
                  </a:lnTo>
                  <a:lnTo>
                    <a:pt x="605" y="363"/>
                  </a:lnTo>
                  <a:lnTo>
                    <a:pt x="605" y="393"/>
                  </a:lnTo>
                  <a:lnTo>
                    <a:pt x="605" y="399"/>
                  </a:lnTo>
                  <a:lnTo>
                    <a:pt x="604" y="405"/>
                  </a:lnTo>
                  <a:lnTo>
                    <a:pt x="603" y="411"/>
                  </a:lnTo>
                  <a:lnTo>
                    <a:pt x="601" y="417"/>
                  </a:lnTo>
                  <a:lnTo>
                    <a:pt x="598" y="422"/>
                  </a:lnTo>
                  <a:lnTo>
                    <a:pt x="595" y="427"/>
                  </a:lnTo>
                  <a:lnTo>
                    <a:pt x="591" y="432"/>
                  </a:lnTo>
                  <a:lnTo>
                    <a:pt x="588" y="436"/>
                  </a:lnTo>
                  <a:lnTo>
                    <a:pt x="584" y="440"/>
                  </a:lnTo>
                  <a:lnTo>
                    <a:pt x="578" y="443"/>
                  </a:lnTo>
                  <a:lnTo>
                    <a:pt x="574" y="447"/>
                  </a:lnTo>
                  <a:lnTo>
                    <a:pt x="569" y="449"/>
                  </a:lnTo>
                  <a:lnTo>
                    <a:pt x="563" y="451"/>
                  </a:lnTo>
                  <a:lnTo>
                    <a:pt x="557" y="452"/>
                  </a:lnTo>
                  <a:lnTo>
                    <a:pt x="551" y="453"/>
                  </a:lnTo>
                  <a:lnTo>
                    <a:pt x="545" y="454"/>
                  </a:lnTo>
                  <a:close/>
                  <a:moveTo>
                    <a:pt x="91" y="31"/>
                  </a:moveTo>
                  <a:lnTo>
                    <a:pt x="545" y="31"/>
                  </a:lnTo>
                  <a:lnTo>
                    <a:pt x="551" y="31"/>
                  </a:lnTo>
                  <a:lnTo>
                    <a:pt x="557" y="32"/>
                  </a:lnTo>
                  <a:lnTo>
                    <a:pt x="563" y="33"/>
                  </a:lnTo>
                  <a:lnTo>
                    <a:pt x="569" y="35"/>
                  </a:lnTo>
                  <a:lnTo>
                    <a:pt x="574" y="37"/>
                  </a:lnTo>
                  <a:lnTo>
                    <a:pt x="578" y="40"/>
                  </a:lnTo>
                  <a:lnTo>
                    <a:pt x="584" y="44"/>
                  </a:lnTo>
                  <a:lnTo>
                    <a:pt x="588" y="48"/>
                  </a:lnTo>
                  <a:lnTo>
                    <a:pt x="591" y="52"/>
                  </a:lnTo>
                  <a:lnTo>
                    <a:pt x="595" y="56"/>
                  </a:lnTo>
                  <a:lnTo>
                    <a:pt x="598" y="62"/>
                  </a:lnTo>
                  <a:lnTo>
                    <a:pt x="601" y="67"/>
                  </a:lnTo>
                  <a:lnTo>
                    <a:pt x="603" y="72"/>
                  </a:lnTo>
                  <a:lnTo>
                    <a:pt x="604" y="79"/>
                  </a:lnTo>
                  <a:lnTo>
                    <a:pt x="605" y="84"/>
                  </a:lnTo>
                  <a:lnTo>
                    <a:pt x="605" y="91"/>
                  </a:lnTo>
                  <a:lnTo>
                    <a:pt x="605" y="333"/>
                  </a:lnTo>
                  <a:lnTo>
                    <a:pt x="30" y="333"/>
                  </a:lnTo>
                  <a:lnTo>
                    <a:pt x="30" y="91"/>
                  </a:lnTo>
                  <a:lnTo>
                    <a:pt x="30" y="84"/>
                  </a:lnTo>
                  <a:lnTo>
                    <a:pt x="31" y="79"/>
                  </a:lnTo>
                  <a:lnTo>
                    <a:pt x="33" y="72"/>
                  </a:lnTo>
                  <a:lnTo>
                    <a:pt x="36" y="67"/>
                  </a:lnTo>
                  <a:lnTo>
                    <a:pt x="38" y="62"/>
                  </a:lnTo>
                  <a:lnTo>
                    <a:pt x="41" y="56"/>
                  </a:lnTo>
                  <a:lnTo>
                    <a:pt x="44" y="52"/>
                  </a:lnTo>
                  <a:lnTo>
                    <a:pt x="48" y="48"/>
                  </a:lnTo>
                  <a:lnTo>
                    <a:pt x="53" y="44"/>
                  </a:lnTo>
                  <a:lnTo>
                    <a:pt x="57" y="40"/>
                  </a:lnTo>
                  <a:lnTo>
                    <a:pt x="62" y="37"/>
                  </a:lnTo>
                  <a:lnTo>
                    <a:pt x="68" y="35"/>
                  </a:lnTo>
                  <a:lnTo>
                    <a:pt x="73" y="33"/>
                  </a:lnTo>
                  <a:lnTo>
                    <a:pt x="78" y="32"/>
                  </a:lnTo>
                  <a:lnTo>
                    <a:pt x="85" y="31"/>
                  </a:lnTo>
                  <a:lnTo>
                    <a:pt x="91" y="31"/>
                  </a:lnTo>
                  <a:lnTo>
                    <a:pt x="91" y="31"/>
                  </a:lnTo>
                  <a:close/>
                  <a:moveTo>
                    <a:pt x="545" y="0"/>
                  </a:moveTo>
                  <a:lnTo>
                    <a:pt x="91" y="0"/>
                  </a:lnTo>
                  <a:lnTo>
                    <a:pt x="82" y="1"/>
                  </a:lnTo>
                  <a:lnTo>
                    <a:pt x="72" y="2"/>
                  </a:lnTo>
                  <a:lnTo>
                    <a:pt x="63" y="4"/>
                  </a:lnTo>
                  <a:lnTo>
                    <a:pt x="56" y="7"/>
                  </a:lnTo>
                  <a:lnTo>
                    <a:pt x="47" y="11"/>
                  </a:lnTo>
                  <a:lnTo>
                    <a:pt x="40" y="16"/>
                  </a:lnTo>
                  <a:lnTo>
                    <a:pt x="33" y="21"/>
                  </a:lnTo>
                  <a:lnTo>
                    <a:pt x="27" y="26"/>
                  </a:lnTo>
                  <a:lnTo>
                    <a:pt x="21" y="33"/>
                  </a:lnTo>
                  <a:lnTo>
                    <a:pt x="15" y="40"/>
                  </a:lnTo>
                  <a:lnTo>
                    <a:pt x="11" y="48"/>
                  </a:lnTo>
                  <a:lnTo>
                    <a:pt x="8" y="55"/>
                  </a:lnTo>
                  <a:lnTo>
                    <a:pt x="4" y="64"/>
                  </a:lnTo>
                  <a:lnTo>
                    <a:pt x="2" y="72"/>
                  </a:lnTo>
                  <a:lnTo>
                    <a:pt x="0" y="81"/>
                  </a:lnTo>
                  <a:lnTo>
                    <a:pt x="0" y="91"/>
                  </a:lnTo>
                  <a:lnTo>
                    <a:pt x="0" y="393"/>
                  </a:lnTo>
                  <a:lnTo>
                    <a:pt x="0" y="403"/>
                  </a:lnTo>
                  <a:lnTo>
                    <a:pt x="2" y="411"/>
                  </a:lnTo>
                  <a:lnTo>
                    <a:pt x="4" y="420"/>
                  </a:lnTo>
                  <a:lnTo>
                    <a:pt x="8" y="428"/>
                  </a:lnTo>
                  <a:lnTo>
                    <a:pt x="11" y="436"/>
                  </a:lnTo>
                  <a:lnTo>
                    <a:pt x="15" y="443"/>
                  </a:lnTo>
                  <a:lnTo>
                    <a:pt x="21" y="451"/>
                  </a:lnTo>
                  <a:lnTo>
                    <a:pt x="27" y="457"/>
                  </a:lnTo>
                  <a:lnTo>
                    <a:pt x="33" y="463"/>
                  </a:lnTo>
                  <a:lnTo>
                    <a:pt x="40" y="468"/>
                  </a:lnTo>
                  <a:lnTo>
                    <a:pt x="47" y="473"/>
                  </a:lnTo>
                  <a:lnTo>
                    <a:pt x="56" y="477"/>
                  </a:lnTo>
                  <a:lnTo>
                    <a:pt x="63" y="480"/>
                  </a:lnTo>
                  <a:lnTo>
                    <a:pt x="72" y="482"/>
                  </a:lnTo>
                  <a:lnTo>
                    <a:pt x="82" y="483"/>
                  </a:lnTo>
                  <a:lnTo>
                    <a:pt x="91" y="484"/>
                  </a:lnTo>
                  <a:lnTo>
                    <a:pt x="303" y="484"/>
                  </a:lnTo>
                  <a:lnTo>
                    <a:pt x="303" y="514"/>
                  </a:lnTo>
                  <a:lnTo>
                    <a:pt x="166" y="514"/>
                  </a:lnTo>
                  <a:lnTo>
                    <a:pt x="163" y="514"/>
                  </a:lnTo>
                  <a:lnTo>
                    <a:pt x="161" y="515"/>
                  </a:lnTo>
                  <a:lnTo>
                    <a:pt x="158" y="516"/>
                  </a:lnTo>
                  <a:lnTo>
                    <a:pt x="156" y="518"/>
                  </a:lnTo>
                  <a:lnTo>
                    <a:pt x="154" y="521"/>
                  </a:lnTo>
                  <a:lnTo>
                    <a:pt x="152" y="524"/>
                  </a:lnTo>
                  <a:lnTo>
                    <a:pt x="151" y="526"/>
                  </a:lnTo>
                  <a:lnTo>
                    <a:pt x="151" y="529"/>
                  </a:lnTo>
                  <a:lnTo>
                    <a:pt x="151" y="532"/>
                  </a:lnTo>
                  <a:lnTo>
                    <a:pt x="152" y="536"/>
                  </a:lnTo>
                  <a:lnTo>
                    <a:pt x="154" y="538"/>
                  </a:lnTo>
                  <a:lnTo>
                    <a:pt x="156" y="540"/>
                  </a:lnTo>
                  <a:lnTo>
                    <a:pt x="158" y="542"/>
                  </a:lnTo>
                  <a:lnTo>
                    <a:pt x="161" y="543"/>
                  </a:lnTo>
                  <a:lnTo>
                    <a:pt x="163" y="544"/>
                  </a:lnTo>
                  <a:lnTo>
                    <a:pt x="166" y="544"/>
                  </a:lnTo>
                  <a:lnTo>
                    <a:pt x="469" y="544"/>
                  </a:lnTo>
                  <a:lnTo>
                    <a:pt x="472" y="544"/>
                  </a:lnTo>
                  <a:lnTo>
                    <a:pt x="475" y="543"/>
                  </a:lnTo>
                  <a:lnTo>
                    <a:pt x="477" y="542"/>
                  </a:lnTo>
                  <a:lnTo>
                    <a:pt x="480" y="540"/>
                  </a:lnTo>
                  <a:lnTo>
                    <a:pt x="482" y="538"/>
                  </a:lnTo>
                  <a:lnTo>
                    <a:pt x="483" y="536"/>
                  </a:lnTo>
                  <a:lnTo>
                    <a:pt x="484" y="532"/>
                  </a:lnTo>
                  <a:lnTo>
                    <a:pt x="484" y="529"/>
                  </a:lnTo>
                  <a:lnTo>
                    <a:pt x="484" y="526"/>
                  </a:lnTo>
                  <a:lnTo>
                    <a:pt x="483" y="524"/>
                  </a:lnTo>
                  <a:lnTo>
                    <a:pt x="482" y="521"/>
                  </a:lnTo>
                  <a:lnTo>
                    <a:pt x="480" y="518"/>
                  </a:lnTo>
                  <a:lnTo>
                    <a:pt x="477" y="516"/>
                  </a:lnTo>
                  <a:lnTo>
                    <a:pt x="475" y="515"/>
                  </a:lnTo>
                  <a:lnTo>
                    <a:pt x="472" y="514"/>
                  </a:lnTo>
                  <a:lnTo>
                    <a:pt x="469" y="514"/>
                  </a:lnTo>
                  <a:lnTo>
                    <a:pt x="333" y="514"/>
                  </a:lnTo>
                  <a:lnTo>
                    <a:pt x="333" y="484"/>
                  </a:lnTo>
                  <a:lnTo>
                    <a:pt x="545" y="484"/>
                  </a:lnTo>
                  <a:lnTo>
                    <a:pt x="554" y="483"/>
                  </a:lnTo>
                  <a:lnTo>
                    <a:pt x="563" y="482"/>
                  </a:lnTo>
                  <a:lnTo>
                    <a:pt x="572" y="480"/>
                  </a:lnTo>
                  <a:lnTo>
                    <a:pt x="580" y="477"/>
                  </a:lnTo>
                  <a:lnTo>
                    <a:pt x="588" y="473"/>
                  </a:lnTo>
                  <a:lnTo>
                    <a:pt x="595" y="468"/>
                  </a:lnTo>
                  <a:lnTo>
                    <a:pt x="603" y="463"/>
                  </a:lnTo>
                  <a:lnTo>
                    <a:pt x="609" y="457"/>
                  </a:lnTo>
                  <a:lnTo>
                    <a:pt x="615" y="451"/>
                  </a:lnTo>
                  <a:lnTo>
                    <a:pt x="620" y="443"/>
                  </a:lnTo>
                  <a:lnTo>
                    <a:pt x="624" y="436"/>
                  </a:lnTo>
                  <a:lnTo>
                    <a:pt x="629" y="428"/>
                  </a:lnTo>
                  <a:lnTo>
                    <a:pt x="632" y="420"/>
                  </a:lnTo>
                  <a:lnTo>
                    <a:pt x="634" y="411"/>
                  </a:lnTo>
                  <a:lnTo>
                    <a:pt x="635" y="403"/>
                  </a:lnTo>
                  <a:lnTo>
                    <a:pt x="635" y="393"/>
                  </a:lnTo>
                  <a:lnTo>
                    <a:pt x="635" y="91"/>
                  </a:lnTo>
                  <a:lnTo>
                    <a:pt x="635" y="81"/>
                  </a:lnTo>
                  <a:lnTo>
                    <a:pt x="634" y="72"/>
                  </a:lnTo>
                  <a:lnTo>
                    <a:pt x="632" y="64"/>
                  </a:lnTo>
                  <a:lnTo>
                    <a:pt x="629" y="55"/>
                  </a:lnTo>
                  <a:lnTo>
                    <a:pt x="624" y="48"/>
                  </a:lnTo>
                  <a:lnTo>
                    <a:pt x="620" y="40"/>
                  </a:lnTo>
                  <a:lnTo>
                    <a:pt x="615" y="33"/>
                  </a:lnTo>
                  <a:lnTo>
                    <a:pt x="609" y="26"/>
                  </a:lnTo>
                  <a:lnTo>
                    <a:pt x="603" y="21"/>
                  </a:lnTo>
                  <a:lnTo>
                    <a:pt x="595" y="16"/>
                  </a:lnTo>
                  <a:lnTo>
                    <a:pt x="588" y="11"/>
                  </a:lnTo>
                  <a:lnTo>
                    <a:pt x="580" y="7"/>
                  </a:lnTo>
                  <a:lnTo>
                    <a:pt x="572" y="4"/>
                  </a:lnTo>
                  <a:lnTo>
                    <a:pt x="563" y="2"/>
                  </a:lnTo>
                  <a:lnTo>
                    <a:pt x="554" y="1"/>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49" name="Freeform 28">
              <a:extLst>
                <a:ext uri="{FF2B5EF4-FFF2-40B4-BE49-F238E27FC236}">
                  <a16:creationId xmlns:a16="http://schemas.microsoft.com/office/drawing/2014/main" id="{9BB47B4F-D71E-4671-B001-F0BF4365B7A6}"/>
                </a:ext>
              </a:extLst>
            </p:cNvPr>
            <p:cNvSpPr>
              <a:spLocks/>
            </p:cNvSpPr>
            <p:nvPr/>
          </p:nvSpPr>
          <p:spPr bwMode="auto">
            <a:xfrm>
              <a:off x="1063625" y="1023938"/>
              <a:ext cx="9525" cy="9525"/>
            </a:xfrm>
            <a:custGeom>
              <a:avLst/>
              <a:gdLst>
                <a:gd name="T0" fmla="*/ 15 w 30"/>
                <a:gd name="T1" fmla="*/ 0 h 30"/>
                <a:gd name="T2" fmla="*/ 11 w 30"/>
                <a:gd name="T3" fmla="*/ 0 h 30"/>
                <a:gd name="T4" fmla="*/ 9 w 30"/>
                <a:gd name="T5" fmla="*/ 1 h 30"/>
                <a:gd name="T6" fmla="*/ 6 w 30"/>
                <a:gd name="T7" fmla="*/ 3 h 30"/>
                <a:gd name="T8" fmla="*/ 4 w 30"/>
                <a:gd name="T9" fmla="*/ 4 h 30"/>
                <a:gd name="T10" fmla="*/ 2 w 30"/>
                <a:gd name="T11" fmla="*/ 6 h 30"/>
                <a:gd name="T12" fmla="*/ 1 w 30"/>
                <a:gd name="T13" fmla="*/ 10 h 30"/>
                <a:gd name="T14" fmla="*/ 0 w 30"/>
                <a:gd name="T15" fmla="*/ 12 h 30"/>
                <a:gd name="T16" fmla="*/ 0 w 30"/>
                <a:gd name="T17" fmla="*/ 15 h 30"/>
                <a:gd name="T18" fmla="*/ 0 w 30"/>
                <a:gd name="T19" fmla="*/ 18 h 30"/>
                <a:gd name="T20" fmla="*/ 1 w 30"/>
                <a:gd name="T21" fmla="*/ 21 h 30"/>
                <a:gd name="T22" fmla="*/ 2 w 30"/>
                <a:gd name="T23" fmla="*/ 24 h 30"/>
                <a:gd name="T24" fmla="*/ 4 w 30"/>
                <a:gd name="T25" fmla="*/ 26 h 30"/>
                <a:gd name="T26" fmla="*/ 6 w 30"/>
                <a:gd name="T27" fmla="*/ 28 h 30"/>
                <a:gd name="T28" fmla="*/ 9 w 30"/>
                <a:gd name="T29" fmla="*/ 29 h 30"/>
                <a:gd name="T30" fmla="*/ 11 w 30"/>
                <a:gd name="T31" fmla="*/ 30 h 30"/>
                <a:gd name="T32" fmla="*/ 15 w 30"/>
                <a:gd name="T33" fmla="*/ 30 h 30"/>
                <a:gd name="T34" fmla="*/ 18 w 30"/>
                <a:gd name="T35" fmla="*/ 30 h 30"/>
                <a:gd name="T36" fmla="*/ 21 w 30"/>
                <a:gd name="T37" fmla="*/ 29 h 30"/>
                <a:gd name="T38" fmla="*/ 23 w 30"/>
                <a:gd name="T39" fmla="*/ 28 h 30"/>
                <a:gd name="T40" fmla="*/ 25 w 30"/>
                <a:gd name="T41" fmla="*/ 26 h 30"/>
                <a:gd name="T42" fmla="*/ 27 w 30"/>
                <a:gd name="T43" fmla="*/ 24 h 30"/>
                <a:gd name="T44" fmla="*/ 29 w 30"/>
                <a:gd name="T45" fmla="*/ 21 h 30"/>
                <a:gd name="T46" fmla="*/ 30 w 30"/>
                <a:gd name="T47" fmla="*/ 18 h 30"/>
                <a:gd name="T48" fmla="*/ 30 w 30"/>
                <a:gd name="T49" fmla="*/ 15 h 30"/>
                <a:gd name="T50" fmla="*/ 30 w 30"/>
                <a:gd name="T51" fmla="*/ 12 h 30"/>
                <a:gd name="T52" fmla="*/ 29 w 30"/>
                <a:gd name="T53" fmla="*/ 10 h 30"/>
                <a:gd name="T54" fmla="*/ 27 w 30"/>
                <a:gd name="T55" fmla="*/ 6 h 30"/>
                <a:gd name="T56" fmla="*/ 25 w 30"/>
                <a:gd name="T57" fmla="*/ 4 h 30"/>
                <a:gd name="T58" fmla="*/ 23 w 30"/>
                <a:gd name="T59" fmla="*/ 3 h 30"/>
                <a:gd name="T60" fmla="*/ 21 w 30"/>
                <a:gd name="T61" fmla="*/ 1 h 30"/>
                <a:gd name="T62" fmla="*/ 18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1" y="0"/>
                  </a:lnTo>
                  <a:lnTo>
                    <a:pt x="9" y="1"/>
                  </a:lnTo>
                  <a:lnTo>
                    <a:pt x="6" y="3"/>
                  </a:lnTo>
                  <a:lnTo>
                    <a:pt x="4" y="4"/>
                  </a:lnTo>
                  <a:lnTo>
                    <a:pt x="2" y="6"/>
                  </a:lnTo>
                  <a:lnTo>
                    <a:pt x="1" y="10"/>
                  </a:lnTo>
                  <a:lnTo>
                    <a:pt x="0" y="12"/>
                  </a:lnTo>
                  <a:lnTo>
                    <a:pt x="0" y="15"/>
                  </a:lnTo>
                  <a:lnTo>
                    <a:pt x="0" y="18"/>
                  </a:lnTo>
                  <a:lnTo>
                    <a:pt x="1" y="21"/>
                  </a:lnTo>
                  <a:lnTo>
                    <a:pt x="2" y="24"/>
                  </a:lnTo>
                  <a:lnTo>
                    <a:pt x="4" y="26"/>
                  </a:lnTo>
                  <a:lnTo>
                    <a:pt x="6" y="28"/>
                  </a:lnTo>
                  <a:lnTo>
                    <a:pt x="9" y="29"/>
                  </a:lnTo>
                  <a:lnTo>
                    <a:pt x="11" y="30"/>
                  </a:lnTo>
                  <a:lnTo>
                    <a:pt x="15" y="30"/>
                  </a:lnTo>
                  <a:lnTo>
                    <a:pt x="18" y="30"/>
                  </a:lnTo>
                  <a:lnTo>
                    <a:pt x="21" y="29"/>
                  </a:lnTo>
                  <a:lnTo>
                    <a:pt x="23" y="28"/>
                  </a:lnTo>
                  <a:lnTo>
                    <a:pt x="25" y="26"/>
                  </a:lnTo>
                  <a:lnTo>
                    <a:pt x="27" y="24"/>
                  </a:lnTo>
                  <a:lnTo>
                    <a:pt x="29" y="21"/>
                  </a:lnTo>
                  <a:lnTo>
                    <a:pt x="30" y="18"/>
                  </a:lnTo>
                  <a:lnTo>
                    <a:pt x="30" y="15"/>
                  </a:lnTo>
                  <a:lnTo>
                    <a:pt x="30" y="12"/>
                  </a:lnTo>
                  <a:lnTo>
                    <a:pt x="29" y="10"/>
                  </a:lnTo>
                  <a:lnTo>
                    <a:pt x="27" y="6"/>
                  </a:lnTo>
                  <a:lnTo>
                    <a:pt x="25" y="4"/>
                  </a:lnTo>
                  <a:lnTo>
                    <a:pt x="23" y="3"/>
                  </a:lnTo>
                  <a:lnTo>
                    <a:pt x="21" y="1"/>
                  </a:lnTo>
                  <a:lnTo>
                    <a:pt x="18"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50" name="Freeform 29">
              <a:extLst>
                <a:ext uri="{FF2B5EF4-FFF2-40B4-BE49-F238E27FC236}">
                  <a16:creationId xmlns:a16="http://schemas.microsoft.com/office/drawing/2014/main" id="{0C03396C-5457-43F9-887B-088A598E8DF0}"/>
                </a:ext>
              </a:extLst>
            </p:cNvPr>
            <p:cNvSpPr>
              <a:spLocks/>
            </p:cNvSpPr>
            <p:nvPr/>
          </p:nvSpPr>
          <p:spPr bwMode="auto">
            <a:xfrm>
              <a:off x="909638" y="917575"/>
              <a:ext cx="38100" cy="9525"/>
            </a:xfrm>
            <a:custGeom>
              <a:avLst/>
              <a:gdLst>
                <a:gd name="T0" fmla="*/ 105 w 120"/>
                <a:gd name="T1" fmla="*/ 0 h 30"/>
                <a:gd name="T2" fmla="*/ 15 w 120"/>
                <a:gd name="T3" fmla="*/ 0 h 30"/>
                <a:gd name="T4" fmla="*/ 12 w 120"/>
                <a:gd name="T5" fmla="*/ 0 h 30"/>
                <a:gd name="T6" fmla="*/ 8 w 120"/>
                <a:gd name="T7" fmla="*/ 1 h 30"/>
                <a:gd name="T8" fmla="*/ 6 w 120"/>
                <a:gd name="T9" fmla="*/ 2 h 30"/>
                <a:gd name="T10" fmla="*/ 4 w 120"/>
                <a:gd name="T11" fmla="*/ 4 h 30"/>
                <a:gd name="T12" fmla="*/ 2 w 120"/>
                <a:gd name="T13" fmla="*/ 6 h 30"/>
                <a:gd name="T14" fmla="*/ 1 w 120"/>
                <a:gd name="T15" fmla="*/ 8 h 30"/>
                <a:gd name="T16" fmla="*/ 0 w 120"/>
                <a:gd name="T17" fmla="*/ 11 h 30"/>
                <a:gd name="T18" fmla="*/ 0 w 120"/>
                <a:gd name="T19" fmla="*/ 15 h 30"/>
                <a:gd name="T20" fmla="*/ 0 w 120"/>
                <a:gd name="T21" fmla="*/ 18 h 30"/>
                <a:gd name="T22" fmla="*/ 1 w 120"/>
                <a:gd name="T23" fmla="*/ 20 h 30"/>
                <a:gd name="T24" fmla="*/ 2 w 120"/>
                <a:gd name="T25" fmla="*/ 23 h 30"/>
                <a:gd name="T26" fmla="*/ 4 w 120"/>
                <a:gd name="T27" fmla="*/ 25 h 30"/>
                <a:gd name="T28" fmla="*/ 6 w 120"/>
                <a:gd name="T29" fmla="*/ 28 h 30"/>
                <a:gd name="T30" fmla="*/ 8 w 120"/>
                <a:gd name="T31" fmla="*/ 29 h 30"/>
                <a:gd name="T32" fmla="*/ 12 w 120"/>
                <a:gd name="T33" fmla="*/ 30 h 30"/>
                <a:gd name="T34" fmla="*/ 15 w 120"/>
                <a:gd name="T35" fmla="*/ 30 h 30"/>
                <a:gd name="T36" fmla="*/ 105 w 120"/>
                <a:gd name="T37" fmla="*/ 30 h 30"/>
                <a:gd name="T38" fmla="*/ 108 w 120"/>
                <a:gd name="T39" fmla="*/ 30 h 30"/>
                <a:gd name="T40" fmla="*/ 111 w 120"/>
                <a:gd name="T41" fmla="*/ 29 h 30"/>
                <a:gd name="T42" fmla="*/ 114 w 120"/>
                <a:gd name="T43" fmla="*/ 28 h 30"/>
                <a:gd name="T44" fmla="*/ 116 w 120"/>
                <a:gd name="T45" fmla="*/ 25 h 30"/>
                <a:gd name="T46" fmla="*/ 118 w 120"/>
                <a:gd name="T47" fmla="*/ 23 h 30"/>
                <a:gd name="T48" fmla="*/ 119 w 120"/>
                <a:gd name="T49" fmla="*/ 20 h 30"/>
                <a:gd name="T50" fmla="*/ 120 w 120"/>
                <a:gd name="T51" fmla="*/ 18 h 30"/>
                <a:gd name="T52" fmla="*/ 120 w 120"/>
                <a:gd name="T53" fmla="*/ 15 h 30"/>
                <a:gd name="T54" fmla="*/ 120 w 120"/>
                <a:gd name="T55" fmla="*/ 11 h 30"/>
                <a:gd name="T56" fmla="*/ 119 w 120"/>
                <a:gd name="T57" fmla="*/ 8 h 30"/>
                <a:gd name="T58" fmla="*/ 118 w 120"/>
                <a:gd name="T59" fmla="*/ 6 h 30"/>
                <a:gd name="T60" fmla="*/ 116 w 120"/>
                <a:gd name="T61" fmla="*/ 4 h 30"/>
                <a:gd name="T62" fmla="*/ 114 w 120"/>
                <a:gd name="T63" fmla="*/ 2 h 30"/>
                <a:gd name="T64" fmla="*/ 111 w 120"/>
                <a:gd name="T65" fmla="*/ 1 h 30"/>
                <a:gd name="T66" fmla="*/ 108 w 120"/>
                <a:gd name="T67" fmla="*/ 0 h 30"/>
                <a:gd name="T68" fmla="*/ 105 w 12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05" y="0"/>
                  </a:moveTo>
                  <a:lnTo>
                    <a:pt x="15" y="0"/>
                  </a:lnTo>
                  <a:lnTo>
                    <a:pt x="12" y="0"/>
                  </a:lnTo>
                  <a:lnTo>
                    <a:pt x="8" y="1"/>
                  </a:lnTo>
                  <a:lnTo>
                    <a:pt x="6" y="2"/>
                  </a:lnTo>
                  <a:lnTo>
                    <a:pt x="4" y="4"/>
                  </a:lnTo>
                  <a:lnTo>
                    <a:pt x="2" y="6"/>
                  </a:lnTo>
                  <a:lnTo>
                    <a:pt x="1" y="8"/>
                  </a:lnTo>
                  <a:lnTo>
                    <a:pt x="0" y="11"/>
                  </a:lnTo>
                  <a:lnTo>
                    <a:pt x="0" y="15"/>
                  </a:lnTo>
                  <a:lnTo>
                    <a:pt x="0" y="18"/>
                  </a:lnTo>
                  <a:lnTo>
                    <a:pt x="1" y="20"/>
                  </a:lnTo>
                  <a:lnTo>
                    <a:pt x="2" y="23"/>
                  </a:lnTo>
                  <a:lnTo>
                    <a:pt x="4" y="25"/>
                  </a:lnTo>
                  <a:lnTo>
                    <a:pt x="6" y="28"/>
                  </a:lnTo>
                  <a:lnTo>
                    <a:pt x="8" y="29"/>
                  </a:lnTo>
                  <a:lnTo>
                    <a:pt x="12" y="30"/>
                  </a:lnTo>
                  <a:lnTo>
                    <a:pt x="15" y="30"/>
                  </a:lnTo>
                  <a:lnTo>
                    <a:pt x="105" y="30"/>
                  </a:lnTo>
                  <a:lnTo>
                    <a:pt x="108" y="30"/>
                  </a:lnTo>
                  <a:lnTo>
                    <a:pt x="111" y="29"/>
                  </a:lnTo>
                  <a:lnTo>
                    <a:pt x="114" y="28"/>
                  </a:lnTo>
                  <a:lnTo>
                    <a:pt x="116" y="25"/>
                  </a:lnTo>
                  <a:lnTo>
                    <a:pt x="118" y="23"/>
                  </a:lnTo>
                  <a:lnTo>
                    <a:pt x="119" y="20"/>
                  </a:lnTo>
                  <a:lnTo>
                    <a:pt x="120" y="18"/>
                  </a:lnTo>
                  <a:lnTo>
                    <a:pt x="120" y="15"/>
                  </a:lnTo>
                  <a:lnTo>
                    <a:pt x="120" y="11"/>
                  </a:lnTo>
                  <a:lnTo>
                    <a:pt x="119" y="8"/>
                  </a:lnTo>
                  <a:lnTo>
                    <a:pt x="118" y="6"/>
                  </a:lnTo>
                  <a:lnTo>
                    <a:pt x="116" y="4"/>
                  </a:lnTo>
                  <a:lnTo>
                    <a:pt x="114" y="2"/>
                  </a:lnTo>
                  <a:lnTo>
                    <a:pt x="111"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51" name="Freeform 30">
              <a:extLst>
                <a:ext uri="{FF2B5EF4-FFF2-40B4-BE49-F238E27FC236}">
                  <a16:creationId xmlns:a16="http://schemas.microsoft.com/office/drawing/2014/main" id="{77D6A3F8-224C-402C-B782-DCE46EBD56F8}"/>
                </a:ext>
              </a:extLst>
            </p:cNvPr>
            <p:cNvSpPr>
              <a:spLocks noEditPoints="1"/>
            </p:cNvSpPr>
            <p:nvPr/>
          </p:nvSpPr>
          <p:spPr bwMode="auto">
            <a:xfrm>
              <a:off x="881063" y="784225"/>
              <a:ext cx="153988" cy="114300"/>
            </a:xfrm>
            <a:custGeom>
              <a:avLst/>
              <a:gdLst>
                <a:gd name="T0" fmla="*/ 31 w 483"/>
                <a:gd name="T1" fmla="*/ 55 h 363"/>
                <a:gd name="T2" fmla="*/ 35 w 483"/>
                <a:gd name="T3" fmla="*/ 44 h 363"/>
                <a:gd name="T4" fmla="*/ 44 w 483"/>
                <a:gd name="T5" fmla="*/ 36 h 363"/>
                <a:gd name="T6" fmla="*/ 54 w 483"/>
                <a:gd name="T7" fmla="*/ 31 h 363"/>
                <a:gd name="T8" fmla="*/ 423 w 483"/>
                <a:gd name="T9" fmla="*/ 30 h 363"/>
                <a:gd name="T10" fmla="*/ 435 w 483"/>
                <a:gd name="T11" fmla="*/ 32 h 363"/>
                <a:gd name="T12" fmla="*/ 445 w 483"/>
                <a:gd name="T13" fmla="*/ 39 h 363"/>
                <a:gd name="T14" fmla="*/ 451 w 483"/>
                <a:gd name="T15" fmla="*/ 48 h 363"/>
                <a:gd name="T16" fmla="*/ 453 w 483"/>
                <a:gd name="T17" fmla="*/ 60 h 363"/>
                <a:gd name="T18" fmla="*/ 30 w 483"/>
                <a:gd name="T19" fmla="*/ 273 h 363"/>
                <a:gd name="T20" fmla="*/ 196 w 483"/>
                <a:gd name="T21" fmla="*/ 333 h 363"/>
                <a:gd name="T22" fmla="*/ 54 w 483"/>
                <a:gd name="T23" fmla="*/ 333 h 363"/>
                <a:gd name="T24" fmla="*/ 44 w 483"/>
                <a:gd name="T25" fmla="*/ 327 h 363"/>
                <a:gd name="T26" fmla="*/ 35 w 483"/>
                <a:gd name="T27" fmla="*/ 320 h 363"/>
                <a:gd name="T28" fmla="*/ 31 w 483"/>
                <a:gd name="T29" fmla="*/ 309 h 363"/>
                <a:gd name="T30" fmla="*/ 468 w 483"/>
                <a:gd name="T31" fmla="*/ 303 h 363"/>
                <a:gd name="T32" fmla="*/ 475 w 483"/>
                <a:gd name="T33" fmla="*/ 301 h 363"/>
                <a:gd name="T34" fmla="*/ 479 w 483"/>
                <a:gd name="T35" fmla="*/ 298 h 363"/>
                <a:gd name="T36" fmla="*/ 482 w 483"/>
                <a:gd name="T37" fmla="*/ 293 h 363"/>
                <a:gd name="T38" fmla="*/ 483 w 483"/>
                <a:gd name="T39" fmla="*/ 288 h 363"/>
                <a:gd name="T40" fmla="*/ 483 w 483"/>
                <a:gd name="T41" fmla="*/ 54 h 363"/>
                <a:gd name="T42" fmla="*/ 481 w 483"/>
                <a:gd name="T43" fmla="*/ 42 h 363"/>
                <a:gd name="T44" fmla="*/ 477 w 483"/>
                <a:gd name="T45" fmla="*/ 31 h 363"/>
                <a:gd name="T46" fmla="*/ 471 w 483"/>
                <a:gd name="T47" fmla="*/ 22 h 363"/>
                <a:gd name="T48" fmla="*/ 462 w 483"/>
                <a:gd name="T49" fmla="*/ 14 h 363"/>
                <a:gd name="T50" fmla="*/ 452 w 483"/>
                <a:gd name="T51" fmla="*/ 8 h 363"/>
                <a:gd name="T52" fmla="*/ 442 w 483"/>
                <a:gd name="T53" fmla="*/ 2 h 363"/>
                <a:gd name="T54" fmla="*/ 430 w 483"/>
                <a:gd name="T55" fmla="*/ 0 h 363"/>
                <a:gd name="T56" fmla="*/ 60 w 483"/>
                <a:gd name="T57" fmla="*/ 0 h 363"/>
                <a:gd name="T58" fmla="*/ 48 w 483"/>
                <a:gd name="T59" fmla="*/ 1 h 363"/>
                <a:gd name="T60" fmla="*/ 36 w 483"/>
                <a:gd name="T61" fmla="*/ 5 h 363"/>
                <a:gd name="T62" fmla="*/ 27 w 483"/>
                <a:gd name="T63" fmla="*/ 10 h 363"/>
                <a:gd name="T64" fmla="*/ 17 w 483"/>
                <a:gd name="T65" fmla="*/ 17 h 363"/>
                <a:gd name="T66" fmla="*/ 10 w 483"/>
                <a:gd name="T67" fmla="*/ 27 h 363"/>
                <a:gd name="T68" fmla="*/ 4 w 483"/>
                <a:gd name="T69" fmla="*/ 37 h 363"/>
                <a:gd name="T70" fmla="*/ 1 w 483"/>
                <a:gd name="T71" fmla="*/ 48 h 363"/>
                <a:gd name="T72" fmla="*/ 0 w 483"/>
                <a:gd name="T73" fmla="*/ 60 h 363"/>
                <a:gd name="T74" fmla="*/ 0 w 483"/>
                <a:gd name="T75" fmla="*/ 309 h 363"/>
                <a:gd name="T76" fmla="*/ 2 w 483"/>
                <a:gd name="T77" fmla="*/ 321 h 363"/>
                <a:gd name="T78" fmla="*/ 7 w 483"/>
                <a:gd name="T79" fmla="*/ 331 h 363"/>
                <a:gd name="T80" fmla="*/ 14 w 483"/>
                <a:gd name="T81" fmla="*/ 341 h 363"/>
                <a:gd name="T82" fmla="*/ 21 w 483"/>
                <a:gd name="T83" fmla="*/ 349 h 363"/>
                <a:gd name="T84" fmla="*/ 31 w 483"/>
                <a:gd name="T85" fmla="*/ 356 h 363"/>
                <a:gd name="T86" fmla="*/ 43 w 483"/>
                <a:gd name="T87" fmla="*/ 360 h 363"/>
                <a:gd name="T88" fmla="*/ 54 w 483"/>
                <a:gd name="T89" fmla="*/ 363 h 363"/>
                <a:gd name="T90" fmla="*/ 196 w 483"/>
                <a:gd name="T91" fmla="*/ 363 h 363"/>
                <a:gd name="T92" fmla="*/ 202 w 483"/>
                <a:gd name="T93" fmla="*/ 361 h 363"/>
                <a:gd name="T94" fmla="*/ 207 w 483"/>
                <a:gd name="T95" fmla="*/ 358 h 363"/>
                <a:gd name="T96" fmla="*/ 210 w 483"/>
                <a:gd name="T97" fmla="*/ 354 h 363"/>
                <a:gd name="T98" fmla="*/ 211 w 483"/>
                <a:gd name="T99" fmla="*/ 348 h 363"/>
                <a:gd name="T100" fmla="*/ 210 w 483"/>
                <a:gd name="T101" fmla="*/ 342 h 363"/>
                <a:gd name="T102" fmla="*/ 207 w 483"/>
                <a:gd name="T103" fmla="*/ 337 h 363"/>
                <a:gd name="T104" fmla="*/ 202 w 483"/>
                <a:gd name="T105" fmla="*/ 334 h 363"/>
                <a:gd name="T106" fmla="*/ 196 w 483"/>
                <a:gd name="T107" fmla="*/ 33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3" h="363">
                  <a:moveTo>
                    <a:pt x="30" y="60"/>
                  </a:moveTo>
                  <a:lnTo>
                    <a:pt x="31" y="55"/>
                  </a:lnTo>
                  <a:lnTo>
                    <a:pt x="32" y="48"/>
                  </a:lnTo>
                  <a:lnTo>
                    <a:pt x="35" y="44"/>
                  </a:lnTo>
                  <a:lnTo>
                    <a:pt x="38" y="39"/>
                  </a:lnTo>
                  <a:lnTo>
                    <a:pt x="44" y="36"/>
                  </a:lnTo>
                  <a:lnTo>
                    <a:pt x="48" y="32"/>
                  </a:lnTo>
                  <a:lnTo>
                    <a:pt x="54" y="31"/>
                  </a:lnTo>
                  <a:lnTo>
                    <a:pt x="60" y="30"/>
                  </a:lnTo>
                  <a:lnTo>
                    <a:pt x="423" y="30"/>
                  </a:lnTo>
                  <a:lnTo>
                    <a:pt x="430" y="31"/>
                  </a:lnTo>
                  <a:lnTo>
                    <a:pt x="435" y="32"/>
                  </a:lnTo>
                  <a:lnTo>
                    <a:pt x="441" y="36"/>
                  </a:lnTo>
                  <a:lnTo>
                    <a:pt x="445" y="39"/>
                  </a:lnTo>
                  <a:lnTo>
                    <a:pt x="448" y="44"/>
                  </a:lnTo>
                  <a:lnTo>
                    <a:pt x="451" y="48"/>
                  </a:lnTo>
                  <a:lnTo>
                    <a:pt x="453" y="55"/>
                  </a:lnTo>
                  <a:lnTo>
                    <a:pt x="453" y="60"/>
                  </a:lnTo>
                  <a:lnTo>
                    <a:pt x="453" y="273"/>
                  </a:lnTo>
                  <a:lnTo>
                    <a:pt x="30" y="273"/>
                  </a:lnTo>
                  <a:lnTo>
                    <a:pt x="30" y="60"/>
                  </a:lnTo>
                  <a:close/>
                  <a:moveTo>
                    <a:pt x="196" y="333"/>
                  </a:moveTo>
                  <a:lnTo>
                    <a:pt x="60" y="333"/>
                  </a:lnTo>
                  <a:lnTo>
                    <a:pt x="54" y="333"/>
                  </a:lnTo>
                  <a:lnTo>
                    <a:pt x="48" y="330"/>
                  </a:lnTo>
                  <a:lnTo>
                    <a:pt x="44" y="327"/>
                  </a:lnTo>
                  <a:lnTo>
                    <a:pt x="38" y="324"/>
                  </a:lnTo>
                  <a:lnTo>
                    <a:pt x="35" y="320"/>
                  </a:lnTo>
                  <a:lnTo>
                    <a:pt x="32" y="314"/>
                  </a:lnTo>
                  <a:lnTo>
                    <a:pt x="31" y="309"/>
                  </a:lnTo>
                  <a:lnTo>
                    <a:pt x="30" y="303"/>
                  </a:lnTo>
                  <a:lnTo>
                    <a:pt x="468" y="303"/>
                  </a:lnTo>
                  <a:lnTo>
                    <a:pt x="472" y="303"/>
                  </a:lnTo>
                  <a:lnTo>
                    <a:pt x="475" y="301"/>
                  </a:lnTo>
                  <a:lnTo>
                    <a:pt x="477" y="300"/>
                  </a:lnTo>
                  <a:lnTo>
                    <a:pt x="479" y="298"/>
                  </a:lnTo>
                  <a:lnTo>
                    <a:pt x="481" y="296"/>
                  </a:lnTo>
                  <a:lnTo>
                    <a:pt x="482" y="293"/>
                  </a:lnTo>
                  <a:lnTo>
                    <a:pt x="483" y="291"/>
                  </a:lnTo>
                  <a:lnTo>
                    <a:pt x="483" y="288"/>
                  </a:lnTo>
                  <a:lnTo>
                    <a:pt x="483" y="60"/>
                  </a:lnTo>
                  <a:lnTo>
                    <a:pt x="483" y="54"/>
                  </a:lnTo>
                  <a:lnTo>
                    <a:pt x="482" y="48"/>
                  </a:lnTo>
                  <a:lnTo>
                    <a:pt x="481" y="42"/>
                  </a:lnTo>
                  <a:lnTo>
                    <a:pt x="479" y="37"/>
                  </a:lnTo>
                  <a:lnTo>
                    <a:pt x="477" y="31"/>
                  </a:lnTo>
                  <a:lnTo>
                    <a:pt x="474" y="27"/>
                  </a:lnTo>
                  <a:lnTo>
                    <a:pt x="471" y="22"/>
                  </a:lnTo>
                  <a:lnTo>
                    <a:pt x="466" y="17"/>
                  </a:lnTo>
                  <a:lnTo>
                    <a:pt x="462" y="14"/>
                  </a:lnTo>
                  <a:lnTo>
                    <a:pt x="458" y="10"/>
                  </a:lnTo>
                  <a:lnTo>
                    <a:pt x="452" y="8"/>
                  </a:lnTo>
                  <a:lnTo>
                    <a:pt x="447" y="5"/>
                  </a:lnTo>
                  <a:lnTo>
                    <a:pt x="442" y="2"/>
                  </a:lnTo>
                  <a:lnTo>
                    <a:pt x="435" y="1"/>
                  </a:lnTo>
                  <a:lnTo>
                    <a:pt x="430" y="0"/>
                  </a:lnTo>
                  <a:lnTo>
                    <a:pt x="423" y="0"/>
                  </a:lnTo>
                  <a:lnTo>
                    <a:pt x="60" y="0"/>
                  </a:lnTo>
                  <a:lnTo>
                    <a:pt x="54" y="0"/>
                  </a:lnTo>
                  <a:lnTo>
                    <a:pt x="48" y="1"/>
                  </a:lnTo>
                  <a:lnTo>
                    <a:pt x="43" y="2"/>
                  </a:lnTo>
                  <a:lnTo>
                    <a:pt x="36" y="5"/>
                  </a:lnTo>
                  <a:lnTo>
                    <a:pt x="31" y="8"/>
                  </a:lnTo>
                  <a:lnTo>
                    <a:pt x="27" y="10"/>
                  </a:lnTo>
                  <a:lnTo>
                    <a:pt x="21" y="14"/>
                  </a:lnTo>
                  <a:lnTo>
                    <a:pt x="17" y="17"/>
                  </a:lnTo>
                  <a:lnTo>
                    <a:pt x="14" y="22"/>
                  </a:lnTo>
                  <a:lnTo>
                    <a:pt x="10" y="27"/>
                  </a:lnTo>
                  <a:lnTo>
                    <a:pt x="7" y="31"/>
                  </a:lnTo>
                  <a:lnTo>
                    <a:pt x="4" y="37"/>
                  </a:lnTo>
                  <a:lnTo>
                    <a:pt x="2" y="42"/>
                  </a:lnTo>
                  <a:lnTo>
                    <a:pt x="1" y="48"/>
                  </a:lnTo>
                  <a:lnTo>
                    <a:pt x="0" y="54"/>
                  </a:lnTo>
                  <a:lnTo>
                    <a:pt x="0" y="60"/>
                  </a:lnTo>
                  <a:lnTo>
                    <a:pt x="0" y="303"/>
                  </a:lnTo>
                  <a:lnTo>
                    <a:pt x="0" y="309"/>
                  </a:lnTo>
                  <a:lnTo>
                    <a:pt x="1" y="314"/>
                  </a:lnTo>
                  <a:lnTo>
                    <a:pt x="2" y="321"/>
                  </a:lnTo>
                  <a:lnTo>
                    <a:pt x="4" y="326"/>
                  </a:lnTo>
                  <a:lnTo>
                    <a:pt x="7" y="331"/>
                  </a:lnTo>
                  <a:lnTo>
                    <a:pt x="10" y="336"/>
                  </a:lnTo>
                  <a:lnTo>
                    <a:pt x="14" y="341"/>
                  </a:lnTo>
                  <a:lnTo>
                    <a:pt x="17" y="345"/>
                  </a:lnTo>
                  <a:lnTo>
                    <a:pt x="21" y="349"/>
                  </a:lnTo>
                  <a:lnTo>
                    <a:pt x="27" y="353"/>
                  </a:lnTo>
                  <a:lnTo>
                    <a:pt x="31" y="356"/>
                  </a:lnTo>
                  <a:lnTo>
                    <a:pt x="36" y="358"/>
                  </a:lnTo>
                  <a:lnTo>
                    <a:pt x="43" y="360"/>
                  </a:lnTo>
                  <a:lnTo>
                    <a:pt x="48" y="361"/>
                  </a:lnTo>
                  <a:lnTo>
                    <a:pt x="54" y="363"/>
                  </a:lnTo>
                  <a:lnTo>
                    <a:pt x="60" y="363"/>
                  </a:lnTo>
                  <a:lnTo>
                    <a:pt x="196" y="363"/>
                  </a:lnTo>
                  <a:lnTo>
                    <a:pt x="199" y="363"/>
                  </a:lnTo>
                  <a:lnTo>
                    <a:pt x="202" y="361"/>
                  </a:lnTo>
                  <a:lnTo>
                    <a:pt x="205" y="360"/>
                  </a:lnTo>
                  <a:lnTo>
                    <a:pt x="207" y="358"/>
                  </a:lnTo>
                  <a:lnTo>
                    <a:pt x="209" y="356"/>
                  </a:lnTo>
                  <a:lnTo>
                    <a:pt x="210" y="354"/>
                  </a:lnTo>
                  <a:lnTo>
                    <a:pt x="211" y="351"/>
                  </a:lnTo>
                  <a:lnTo>
                    <a:pt x="211" y="348"/>
                  </a:lnTo>
                  <a:lnTo>
                    <a:pt x="211" y="344"/>
                  </a:lnTo>
                  <a:lnTo>
                    <a:pt x="210" y="342"/>
                  </a:lnTo>
                  <a:lnTo>
                    <a:pt x="209" y="339"/>
                  </a:lnTo>
                  <a:lnTo>
                    <a:pt x="207" y="337"/>
                  </a:lnTo>
                  <a:lnTo>
                    <a:pt x="205" y="336"/>
                  </a:lnTo>
                  <a:lnTo>
                    <a:pt x="202" y="334"/>
                  </a:lnTo>
                  <a:lnTo>
                    <a:pt x="199" y="333"/>
                  </a:lnTo>
                  <a:lnTo>
                    <a:pt x="196"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nvGrpSpPr>
          <p:cNvPr id="52" name="Group 51">
            <a:extLst>
              <a:ext uri="{FF2B5EF4-FFF2-40B4-BE49-F238E27FC236}">
                <a16:creationId xmlns:a16="http://schemas.microsoft.com/office/drawing/2014/main" id="{42D7F8FB-5E06-4458-832E-5DC21E5628FF}"/>
              </a:ext>
            </a:extLst>
          </p:cNvPr>
          <p:cNvGrpSpPr/>
          <p:nvPr/>
        </p:nvGrpSpPr>
        <p:grpSpPr>
          <a:xfrm>
            <a:off x="8744590" y="2543778"/>
            <a:ext cx="460204" cy="398844"/>
            <a:chOff x="5465763" y="803275"/>
            <a:chExt cx="285750" cy="247650"/>
          </a:xfrm>
          <a:solidFill>
            <a:sysClr val="window" lastClr="FFFFFF"/>
          </a:solidFill>
        </p:grpSpPr>
        <p:sp>
          <p:nvSpPr>
            <p:cNvPr id="53" name="Freeform 37">
              <a:extLst>
                <a:ext uri="{FF2B5EF4-FFF2-40B4-BE49-F238E27FC236}">
                  <a16:creationId xmlns:a16="http://schemas.microsoft.com/office/drawing/2014/main" id="{14877A9A-B712-4A38-83E2-5C211DC5E6EE}"/>
                </a:ext>
              </a:extLst>
            </p:cNvPr>
            <p:cNvSpPr>
              <a:spLocks noEditPoints="1"/>
            </p:cNvSpPr>
            <p:nvPr/>
          </p:nvSpPr>
          <p:spPr bwMode="auto">
            <a:xfrm>
              <a:off x="5465763" y="803275"/>
              <a:ext cx="285750" cy="95250"/>
            </a:xfrm>
            <a:custGeom>
              <a:avLst/>
              <a:gdLst>
                <a:gd name="T0" fmla="*/ 866 w 900"/>
                <a:gd name="T1" fmla="*/ 237 h 303"/>
                <a:gd name="T2" fmla="*/ 849 w 900"/>
                <a:gd name="T3" fmla="*/ 259 h 303"/>
                <a:gd name="T4" fmla="*/ 822 w 900"/>
                <a:gd name="T5" fmla="*/ 272 h 303"/>
                <a:gd name="T6" fmla="*/ 679 w 900"/>
                <a:gd name="T7" fmla="*/ 272 h 303"/>
                <a:gd name="T8" fmla="*/ 652 w 900"/>
                <a:gd name="T9" fmla="*/ 259 h 303"/>
                <a:gd name="T10" fmla="*/ 635 w 900"/>
                <a:gd name="T11" fmla="*/ 236 h 303"/>
                <a:gd name="T12" fmla="*/ 630 w 900"/>
                <a:gd name="T13" fmla="*/ 183 h 303"/>
                <a:gd name="T14" fmla="*/ 595 w 900"/>
                <a:gd name="T15" fmla="*/ 166 h 303"/>
                <a:gd name="T16" fmla="*/ 491 w 900"/>
                <a:gd name="T17" fmla="*/ 161 h 303"/>
                <a:gd name="T18" fmla="*/ 389 w 900"/>
                <a:gd name="T19" fmla="*/ 161 h 303"/>
                <a:gd name="T20" fmla="*/ 284 w 900"/>
                <a:gd name="T21" fmla="*/ 168 h 303"/>
                <a:gd name="T22" fmla="*/ 271 w 900"/>
                <a:gd name="T23" fmla="*/ 213 h 303"/>
                <a:gd name="T24" fmla="*/ 264 w 900"/>
                <a:gd name="T25" fmla="*/ 241 h 303"/>
                <a:gd name="T26" fmla="*/ 244 w 900"/>
                <a:gd name="T27" fmla="*/ 264 h 303"/>
                <a:gd name="T28" fmla="*/ 216 w 900"/>
                <a:gd name="T29" fmla="*/ 273 h 303"/>
                <a:gd name="T30" fmla="*/ 73 w 900"/>
                <a:gd name="T31" fmla="*/ 271 h 303"/>
                <a:gd name="T32" fmla="*/ 49 w 900"/>
                <a:gd name="T33" fmla="*/ 256 h 303"/>
                <a:gd name="T34" fmla="*/ 34 w 900"/>
                <a:gd name="T35" fmla="*/ 232 h 303"/>
                <a:gd name="T36" fmla="*/ 31 w 900"/>
                <a:gd name="T37" fmla="*/ 155 h 303"/>
                <a:gd name="T38" fmla="*/ 45 w 900"/>
                <a:gd name="T39" fmla="*/ 115 h 303"/>
                <a:gd name="T40" fmla="*/ 74 w 900"/>
                <a:gd name="T41" fmla="*/ 83 h 303"/>
                <a:gd name="T42" fmla="*/ 114 w 900"/>
                <a:gd name="T43" fmla="*/ 65 h 303"/>
                <a:gd name="T44" fmla="*/ 323 w 900"/>
                <a:gd name="T45" fmla="*/ 36 h 303"/>
                <a:gd name="T46" fmla="*/ 535 w 900"/>
                <a:gd name="T47" fmla="*/ 33 h 303"/>
                <a:gd name="T48" fmla="*/ 746 w 900"/>
                <a:gd name="T49" fmla="*/ 56 h 303"/>
                <a:gd name="T50" fmla="*/ 820 w 900"/>
                <a:gd name="T51" fmla="*/ 78 h 303"/>
                <a:gd name="T52" fmla="*/ 851 w 900"/>
                <a:gd name="T53" fmla="*/ 107 h 303"/>
                <a:gd name="T54" fmla="*/ 868 w 900"/>
                <a:gd name="T55" fmla="*/ 146 h 303"/>
                <a:gd name="T56" fmla="*/ 751 w 900"/>
                <a:gd name="T57" fmla="*/ 27 h 303"/>
                <a:gd name="T58" fmla="*/ 536 w 900"/>
                <a:gd name="T59" fmla="*/ 3 h 303"/>
                <a:gd name="T60" fmla="*/ 321 w 900"/>
                <a:gd name="T61" fmla="*/ 6 h 303"/>
                <a:gd name="T62" fmla="*/ 107 w 900"/>
                <a:gd name="T63" fmla="*/ 36 h 303"/>
                <a:gd name="T64" fmla="*/ 56 w 900"/>
                <a:gd name="T65" fmla="*/ 58 h 303"/>
                <a:gd name="T66" fmla="*/ 19 w 900"/>
                <a:gd name="T67" fmla="*/ 100 h 303"/>
                <a:gd name="T68" fmla="*/ 1 w 900"/>
                <a:gd name="T69" fmla="*/ 152 h 303"/>
                <a:gd name="T70" fmla="*/ 5 w 900"/>
                <a:gd name="T71" fmla="*/ 240 h 303"/>
                <a:gd name="T72" fmla="*/ 27 w 900"/>
                <a:gd name="T73" fmla="*/ 278 h 303"/>
                <a:gd name="T74" fmla="*/ 65 w 900"/>
                <a:gd name="T75" fmla="*/ 299 h 303"/>
                <a:gd name="T76" fmla="*/ 220 w 900"/>
                <a:gd name="T77" fmla="*/ 303 h 303"/>
                <a:gd name="T78" fmla="*/ 261 w 900"/>
                <a:gd name="T79" fmla="*/ 288 h 303"/>
                <a:gd name="T80" fmla="*/ 289 w 900"/>
                <a:gd name="T81" fmla="*/ 256 h 303"/>
                <a:gd name="T82" fmla="*/ 301 w 900"/>
                <a:gd name="T83" fmla="*/ 213 h 303"/>
                <a:gd name="T84" fmla="*/ 451 w 900"/>
                <a:gd name="T85" fmla="*/ 190 h 303"/>
                <a:gd name="T86" fmla="*/ 600 w 900"/>
                <a:gd name="T87" fmla="*/ 213 h 303"/>
                <a:gd name="T88" fmla="*/ 611 w 900"/>
                <a:gd name="T89" fmla="*/ 256 h 303"/>
                <a:gd name="T90" fmla="*/ 640 w 900"/>
                <a:gd name="T91" fmla="*/ 288 h 303"/>
                <a:gd name="T92" fmla="*/ 682 w 900"/>
                <a:gd name="T93" fmla="*/ 303 h 303"/>
                <a:gd name="T94" fmla="*/ 820 w 900"/>
                <a:gd name="T95" fmla="*/ 303 h 303"/>
                <a:gd name="T96" fmla="*/ 860 w 900"/>
                <a:gd name="T97" fmla="*/ 288 h 303"/>
                <a:gd name="T98" fmla="*/ 889 w 900"/>
                <a:gd name="T99" fmla="*/ 256 h 303"/>
                <a:gd name="T100" fmla="*/ 900 w 900"/>
                <a:gd name="T101" fmla="*/ 213 h 303"/>
                <a:gd name="T102" fmla="*/ 891 w 900"/>
                <a:gd name="T103" fmla="*/ 120 h 303"/>
                <a:gd name="T104" fmla="*/ 861 w 900"/>
                <a:gd name="T105" fmla="*/ 73 h 303"/>
                <a:gd name="T106" fmla="*/ 815 w 900"/>
                <a:gd name="T107" fmla="*/ 4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0" h="303">
                  <a:moveTo>
                    <a:pt x="870" y="213"/>
                  </a:moveTo>
                  <a:lnTo>
                    <a:pt x="870" y="220"/>
                  </a:lnTo>
                  <a:lnTo>
                    <a:pt x="869" y="225"/>
                  </a:lnTo>
                  <a:lnTo>
                    <a:pt x="867" y="232"/>
                  </a:lnTo>
                  <a:lnTo>
                    <a:pt x="866" y="237"/>
                  </a:lnTo>
                  <a:lnTo>
                    <a:pt x="863" y="242"/>
                  </a:lnTo>
                  <a:lnTo>
                    <a:pt x="859" y="247"/>
                  </a:lnTo>
                  <a:lnTo>
                    <a:pt x="856" y="252"/>
                  </a:lnTo>
                  <a:lnTo>
                    <a:pt x="853" y="256"/>
                  </a:lnTo>
                  <a:lnTo>
                    <a:pt x="849" y="259"/>
                  </a:lnTo>
                  <a:lnTo>
                    <a:pt x="843" y="264"/>
                  </a:lnTo>
                  <a:lnTo>
                    <a:pt x="839" y="266"/>
                  </a:lnTo>
                  <a:lnTo>
                    <a:pt x="834" y="269"/>
                  </a:lnTo>
                  <a:lnTo>
                    <a:pt x="828" y="271"/>
                  </a:lnTo>
                  <a:lnTo>
                    <a:pt x="822" y="272"/>
                  </a:lnTo>
                  <a:lnTo>
                    <a:pt x="817" y="273"/>
                  </a:lnTo>
                  <a:lnTo>
                    <a:pt x="810" y="273"/>
                  </a:lnTo>
                  <a:lnTo>
                    <a:pt x="690" y="273"/>
                  </a:lnTo>
                  <a:lnTo>
                    <a:pt x="684" y="273"/>
                  </a:lnTo>
                  <a:lnTo>
                    <a:pt x="679" y="272"/>
                  </a:lnTo>
                  <a:lnTo>
                    <a:pt x="673" y="271"/>
                  </a:lnTo>
                  <a:lnTo>
                    <a:pt x="667" y="269"/>
                  </a:lnTo>
                  <a:lnTo>
                    <a:pt x="661" y="266"/>
                  </a:lnTo>
                  <a:lnTo>
                    <a:pt x="657" y="264"/>
                  </a:lnTo>
                  <a:lnTo>
                    <a:pt x="652" y="259"/>
                  </a:lnTo>
                  <a:lnTo>
                    <a:pt x="648" y="256"/>
                  </a:lnTo>
                  <a:lnTo>
                    <a:pt x="643" y="251"/>
                  </a:lnTo>
                  <a:lnTo>
                    <a:pt x="640" y="247"/>
                  </a:lnTo>
                  <a:lnTo>
                    <a:pt x="637" y="241"/>
                  </a:lnTo>
                  <a:lnTo>
                    <a:pt x="635" y="236"/>
                  </a:lnTo>
                  <a:lnTo>
                    <a:pt x="633" y="230"/>
                  </a:lnTo>
                  <a:lnTo>
                    <a:pt x="632" y="225"/>
                  </a:lnTo>
                  <a:lnTo>
                    <a:pt x="630" y="220"/>
                  </a:lnTo>
                  <a:lnTo>
                    <a:pt x="630" y="213"/>
                  </a:lnTo>
                  <a:lnTo>
                    <a:pt x="630" y="183"/>
                  </a:lnTo>
                  <a:lnTo>
                    <a:pt x="629" y="178"/>
                  </a:lnTo>
                  <a:lnTo>
                    <a:pt x="626" y="174"/>
                  </a:lnTo>
                  <a:lnTo>
                    <a:pt x="622" y="171"/>
                  </a:lnTo>
                  <a:lnTo>
                    <a:pt x="617" y="168"/>
                  </a:lnTo>
                  <a:lnTo>
                    <a:pt x="595" y="166"/>
                  </a:lnTo>
                  <a:lnTo>
                    <a:pt x="575" y="165"/>
                  </a:lnTo>
                  <a:lnTo>
                    <a:pt x="553" y="163"/>
                  </a:lnTo>
                  <a:lnTo>
                    <a:pt x="533" y="162"/>
                  </a:lnTo>
                  <a:lnTo>
                    <a:pt x="512" y="161"/>
                  </a:lnTo>
                  <a:lnTo>
                    <a:pt x="491" y="161"/>
                  </a:lnTo>
                  <a:lnTo>
                    <a:pt x="471" y="160"/>
                  </a:lnTo>
                  <a:lnTo>
                    <a:pt x="451" y="160"/>
                  </a:lnTo>
                  <a:lnTo>
                    <a:pt x="430" y="160"/>
                  </a:lnTo>
                  <a:lnTo>
                    <a:pt x="409" y="161"/>
                  </a:lnTo>
                  <a:lnTo>
                    <a:pt x="389" y="161"/>
                  </a:lnTo>
                  <a:lnTo>
                    <a:pt x="368" y="162"/>
                  </a:lnTo>
                  <a:lnTo>
                    <a:pt x="347" y="163"/>
                  </a:lnTo>
                  <a:lnTo>
                    <a:pt x="327" y="165"/>
                  </a:lnTo>
                  <a:lnTo>
                    <a:pt x="305" y="166"/>
                  </a:lnTo>
                  <a:lnTo>
                    <a:pt x="284" y="168"/>
                  </a:lnTo>
                  <a:lnTo>
                    <a:pt x="279" y="171"/>
                  </a:lnTo>
                  <a:lnTo>
                    <a:pt x="274" y="174"/>
                  </a:lnTo>
                  <a:lnTo>
                    <a:pt x="272" y="178"/>
                  </a:lnTo>
                  <a:lnTo>
                    <a:pt x="271" y="183"/>
                  </a:lnTo>
                  <a:lnTo>
                    <a:pt x="271" y="213"/>
                  </a:lnTo>
                  <a:lnTo>
                    <a:pt x="270" y="220"/>
                  </a:lnTo>
                  <a:lnTo>
                    <a:pt x="270" y="225"/>
                  </a:lnTo>
                  <a:lnTo>
                    <a:pt x="268" y="230"/>
                  </a:lnTo>
                  <a:lnTo>
                    <a:pt x="266" y="236"/>
                  </a:lnTo>
                  <a:lnTo>
                    <a:pt x="264" y="241"/>
                  </a:lnTo>
                  <a:lnTo>
                    <a:pt x="260" y="247"/>
                  </a:lnTo>
                  <a:lnTo>
                    <a:pt x="257" y="252"/>
                  </a:lnTo>
                  <a:lnTo>
                    <a:pt x="253" y="256"/>
                  </a:lnTo>
                  <a:lnTo>
                    <a:pt x="249" y="259"/>
                  </a:lnTo>
                  <a:lnTo>
                    <a:pt x="244" y="264"/>
                  </a:lnTo>
                  <a:lnTo>
                    <a:pt x="239" y="267"/>
                  </a:lnTo>
                  <a:lnTo>
                    <a:pt x="234" y="269"/>
                  </a:lnTo>
                  <a:lnTo>
                    <a:pt x="228" y="271"/>
                  </a:lnTo>
                  <a:lnTo>
                    <a:pt x="223" y="272"/>
                  </a:lnTo>
                  <a:lnTo>
                    <a:pt x="216" y="273"/>
                  </a:lnTo>
                  <a:lnTo>
                    <a:pt x="211" y="273"/>
                  </a:lnTo>
                  <a:lnTo>
                    <a:pt x="90" y="273"/>
                  </a:lnTo>
                  <a:lnTo>
                    <a:pt x="85" y="273"/>
                  </a:lnTo>
                  <a:lnTo>
                    <a:pt x="78" y="272"/>
                  </a:lnTo>
                  <a:lnTo>
                    <a:pt x="73" y="271"/>
                  </a:lnTo>
                  <a:lnTo>
                    <a:pt x="68" y="269"/>
                  </a:lnTo>
                  <a:lnTo>
                    <a:pt x="62" y="266"/>
                  </a:lnTo>
                  <a:lnTo>
                    <a:pt x="57" y="263"/>
                  </a:lnTo>
                  <a:lnTo>
                    <a:pt x="53" y="259"/>
                  </a:lnTo>
                  <a:lnTo>
                    <a:pt x="49" y="256"/>
                  </a:lnTo>
                  <a:lnTo>
                    <a:pt x="44" y="252"/>
                  </a:lnTo>
                  <a:lnTo>
                    <a:pt x="41" y="247"/>
                  </a:lnTo>
                  <a:lnTo>
                    <a:pt x="38" y="242"/>
                  </a:lnTo>
                  <a:lnTo>
                    <a:pt x="36" y="237"/>
                  </a:lnTo>
                  <a:lnTo>
                    <a:pt x="34" y="232"/>
                  </a:lnTo>
                  <a:lnTo>
                    <a:pt x="32" y="225"/>
                  </a:lnTo>
                  <a:lnTo>
                    <a:pt x="31" y="220"/>
                  </a:lnTo>
                  <a:lnTo>
                    <a:pt x="30" y="213"/>
                  </a:lnTo>
                  <a:lnTo>
                    <a:pt x="30" y="163"/>
                  </a:lnTo>
                  <a:lnTo>
                    <a:pt x="31" y="155"/>
                  </a:lnTo>
                  <a:lnTo>
                    <a:pt x="32" y="146"/>
                  </a:lnTo>
                  <a:lnTo>
                    <a:pt x="35" y="138"/>
                  </a:lnTo>
                  <a:lnTo>
                    <a:pt x="38" y="130"/>
                  </a:lnTo>
                  <a:lnTo>
                    <a:pt x="41" y="122"/>
                  </a:lnTo>
                  <a:lnTo>
                    <a:pt x="45" y="115"/>
                  </a:lnTo>
                  <a:lnTo>
                    <a:pt x="50" y="107"/>
                  </a:lnTo>
                  <a:lnTo>
                    <a:pt x="55" y="100"/>
                  </a:lnTo>
                  <a:lnTo>
                    <a:pt x="61" y="94"/>
                  </a:lnTo>
                  <a:lnTo>
                    <a:pt x="67" y="88"/>
                  </a:lnTo>
                  <a:lnTo>
                    <a:pt x="74" y="83"/>
                  </a:lnTo>
                  <a:lnTo>
                    <a:pt x="82" y="78"/>
                  </a:lnTo>
                  <a:lnTo>
                    <a:pt x="89" y="73"/>
                  </a:lnTo>
                  <a:lnTo>
                    <a:pt x="97" y="70"/>
                  </a:lnTo>
                  <a:lnTo>
                    <a:pt x="105" y="67"/>
                  </a:lnTo>
                  <a:lnTo>
                    <a:pt x="114" y="65"/>
                  </a:lnTo>
                  <a:lnTo>
                    <a:pt x="154" y="56"/>
                  </a:lnTo>
                  <a:lnTo>
                    <a:pt x="197" y="50"/>
                  </a:lnTo>
                  <a:lnTo>
                    <a:pt x="239" y="44"/>
                  </a:lnTo>
                  <a:lnTo>
                    <a:pt x="281" y="39"/>
                  </a:lnTo>
                  <a:lnTo>
                    <a:pt x="323" y="36"/>
                  </a:lnTo>
                  <a:lnTo>
                    <a:pt x="365" y="33"/>
                  </a:lnTo>
                  <a:lnTo>
                    <a:pt x="408" y="32"/>
                  </a:lnTo>
                  <a:lnTo>
                    <a:pt x="451" y="30"/>
                  </a:lnTo>
                  <a:lnTo>
                    <a:pt x="492" y="32"/>
                  </a:lnTo>
                  <a:lnTo>
                    <a:pt x="535" y="33"/>
                  </a:lnTo>
                  <a:lnTo>
                    <a:pt x="577" y="36"/>
                  </a:lnTo>
                  <a:lnTo>
                    <a:pt x="620" y="39"/>
                  </a:lnTo>
                  <a:lnTo>
                    <a:pt x="661" y="44"/>
                  </a:lnTo>
                  <a:lnTo>
                    <a:pt x="704" y="50"/>
                  </a:lnTo>
                  <a:lnTo>
                    <a:pt x="746" y="56"/>
                  </a:lnTo>
                  <a:lnTo>
                    <a:pt x="788" y="65"/>
                  </a:lnTo>
                  <a:lnTo>
                    <a:pt x="796" y="67"/>
                  </a:lnTo>
                  <a:lnTo>
                    <a:pt x="804" y="70"/>
                  </a:lnTo>
                  <a:lnTo>
                    <a:pt x="812" y="73"/>
                  </a:lnTo>
                  <a:lnTo>
                    <a:pt x="820" y="78"/>
                  </a:lnTo>
                  <a:lnTo>
                    <a:pt x="827" y="83"/>
                  </a:lnTo>
                  <a:lnTo>
                    <a:pt x="834" y="88"/>
                  </a:lnTo>
                  <a:lnTo>
                    <a:pt x="840" y="94"/>
                  </a:lnTo>
                  <a:lnTo>
                    <a:pt x="845" y="100"/>
                  </a:lnTo>
                  <a:lnTo>
                    <a:pt x="851" y="107"/>
                  </a:lnTo>
                  <a:lnTo>
                    <a:pt x="856" y="115"/>
                  </a:lnTo>
                  <a:lnTo>
                    <a:pt x="860" y="122"/>
                  </a:lnTo>
                  <a:lnTo>
                    <a:pt x="864" y="130"/>
                  </a:lnTo>
                  <a:lnTo>
                    <a:pt x="867" y="138"/>
                  </a:lnTo>
                  <a:lnTo>
                    <a:pt x="868" y="146"/>
                  </a:lnTo>
                  <a:lnTo>
                    <a:pt x="870" y="155"/>
                  </a:lnTo>
                  <a:lnTo>
                    <a:pt x="870" y="163"/>
                  </a:lnTo>
                  <a:lnTo>
                    <a:pt x="870" y="213"/>
                  </a:lnTo>
                  <a:close/>
                  <a:moveTo>
                    <a:pt x="793" y="36"/>
                  </a:moveTo>
                  <a:lnTo>
                    <a:pt x="751" y="27"/>
                  </a:lnTo>
                  <a:lnTo>
                    <a:pt x="709" y="20"/>
                  </a:lnTo>
                  <a:lnTo>
                    <a:pt x="666" y="14"/>
                  </a:lnTo>
                  <a:lnTo>
                    <a:pt x="623" y="9"/>
                  </a:lnTo>
                  <a:lnTo>
                    <a:pt x="580" y="6"/>
                  </a:lnTo>
                  <a:lnTo>
                    <a:pt x="536" y="3"/>
                  </a:lnTo>
                  <a:lnTo>
                    <a:pt x="494" y="2"/>
                  </a:lnTo>
                  <a:lnTo>
                    <a:pt x="451" y="0"/>
                  </a:lnTo>
                  <a:lnTo>
                    <a:pt x="407" y="2"/>
                  </a:lnTo>
                  <a:lnTo>
                    <a:pt x="364" y="3"/>
                  </a:lnTo>
                  <a:lnTo>
                    <a:pt x="321" y="6"/>
                  </a:lnTo>
                  <a:lnTo>
                    <a:pt x="277" y="9"/>
                  </a:lnTo>
                  <a:lnTo>
                    <a:pt x="235" y="14"/>
                  </a:lnTo>
                  <a:lnTo>
                    <a:pt x="192" y="20"/>
                  </a:lnTo>
                  <a:lnTo>
                    <a:pt x="150" y="27"/>
                  </a:lnTo>
                  <a:lnTo>
                    <a:pt x="107" y="36"/>
                  </a:lnTo>
                  <a:lnTo>
                    <a:pt x="97" y="38"/>
                  </a:lnTo>
                  <a:lnTo>
                    <a:pt x="86" y="42"/>
                  </a:lnTo>
                  <a:lnTo>
                    <a:pt x="75" y="46"/>
                  </a:lnTo>
                  <a:lnTo>
                    <a:pt x="66" y="52"/>
                  </a:lnTo>
                  <a:lnTo>
                    <a:pt x="56" y="58"/>
                  </a:lnTo>
                  <a:lnTo>
                    <a:pt x="47" y="66"/>
                  </a:lnTo>
                  <a:lnTo>
                    <a:pt x="39" y="73"/>
                  </a:lnTo>
                  <a:lnTo>
                    <a:pt x="31" y="82"/>
                  </a:lnTo>
                  <a:lnTo>
                    <a:pt x="25" y="90"/>
                  </a:lnTo>
                  <a:lnTo>
                    <a:pt x="19" y="100"/>
                  </a:lnTo>
                  <a:lnTo>
                    <a:pt x="13" y="110"/>
                  </a:lnTo>
                  <a:lnTo>
                    <a:pt x="9" y="120"/>
                  </a:lnTo>
                  <a:lnTo>
                    <a:pt x="6" y="130"/>
                  </a:lnTo>
                  <a:lnTo>
                    <a:pt x="3" y="141"/>
                  </a:lnTo>
                  <a:lnTo>
                    <a:pt x="1" y="152"/>
                  </a:lnTo>
                  <a:lnTo>
                    <a:pt x="0" y="163"/>
                  </a:lnTo>
                  <a:lnTo>
                    <a:pt x="0" y="213"/>
                  </a:lnTo>
                  <a:lnTo>
                    <a:pt x="1" y="223"/>
                  </a:lnTo>
                  <a:lnTo>
                    <a:pt x="3" y="232"/>
                  </a:lnTo>
                  <a:lnTo>
                    <a:pt x="5" y="240"/>
                  </a:lnTo>
                  <a:lnTo>
                    <a:pt x="8" y="249"/>
                  </a:lnTo>
                  <a:lnTo>
                    <a:pt x="12" y="256"/>
                  </a:lnTo>
                  <a:lnTo>
                    <a:pt x="16" y="264"/>
                  </a:lnTo>
                  <a:lnTo>
                    <a:pt x="22" y="271"/>
                  </a:lnTo>
                  <a:lnTo>
                    <a:pt x="27" y="278"/>
                  </a:lnTo>
                  <a:lnTo>
                    <a:pt x="34" y="283"/>
                  </a:lnTo>
                  <a:lnTo>
                    <a:pt x="41" y="288"/>
                  </a:lnTo>
                  <a:lnTo>
                    <a:pt x="47" y="293"/>
                  </a:lnTo>
                  <a:lnTo>
                    <a:pt x="56" y="297"/>
                  </a:lnTo>
                  <a:lnTo>
                    <a:pt x="65" y="299"/>
                  </a:lnTo>
                  <a:lnTo>
                    <a:pt x="73" y="301"/>
                  </a:lnTo>
                  <a:lnTo>
                    <a:pt x="82" y="303"/>
                  </a:lnTo>
                  <a:lnTo>
                    <a:pt x="90" y="303"/>
                  </a:lnTo>
                  <a:lnTo>
                    <a:pt x="211" y="303"/>
                  </a:lnTo>
                  <a:lnTo>
                    <a:pt x="220" y="303"/>
                  </a:lnTo>
                  <a:lnTo>
                    <a:pt x="228" y="301"/>
                  </a:lnTo>
                  <a:lnTo>
                    <a:pt x="238" y="299"/>
                  </a:lnTo>
                  <a:lnTo>
                    <a:pt x="245" y="297"/>
                  </a:lnTo>
                  <a:lnTo>
                    <a:pt x="254" y="293"/>
                  </a:lnTo>
                  <a:lnTo>
                    <a:pt x="261" y="288"/>
                  </a:lnTo>
                  <a:lnTo>
                    <a:pt x="268" y="283"/>
                  </a:lnTo>
                  <a:lnTo>
                    <a:pt x="274" y="278"/>
                  </a:lnTo>
                  <a:lnTo>
                    <a:pt x="280" y="271"/>
                  </a:lnTo>
                  <a:lnTo>
                    <a:pt x="285" y="264"/>
                  </a:lnTo>
                  <a:lnTo>
                    <a:pt x="289" y="256"/>
                  </a:lnTo>
                  <a:lnTo>
                    <a:pt x="293" y="249"/>
                  </a:lnTo>
                  <a:lnTo>
                    <a:pt x="297" y="240"/>
                  </a:lnTo>
                  <a:lnTo>
                    <a:pt x="299" y="232"/>
                  </a:lnTo>
                  <a:lnTo>
                    <a:pt x="300" y="223"/>
                  </a:lnTo>
                  <a:lnTo>
                    <a:pt x="301" y="213"/>
                  </a:lnTo>
                  <a:lnTo>
                    <a:pt x="301" y="197"/>
                  </a:lnTo>
                  <a:lnTo>
                    <a:pt x="338" y="194"/>
                  </a:lnTo>
                  <a:lnTo>
                    <a:pt x="376" y="192"/>
                  </a:lnTo>
                  <a:lnTo>
                    <a:pt x="413" y="191"/>
                  </a:lnTo>
                  <a:lnTo>
                    <a:pt x="451" y="190"/>
                  </a:lnTo>
                  <a:lnTo>
                    <a:pt x="487" y="191"/>
                  </a:lnTo>
                  <a:lnTo>
                    <a:pt x="525" y="192"/>
                  </a:lnTo>
                  <a:lnTo>
                    <a:pt x="562" y="194"/>
                  </a:lnTo>
                  <a:lnTo>
                    <a:pt x="600" y="197"/>
                  </a:lnTo>
                  <a:lnTo>
                    <a:pt x="600" y="213"/>
                  </a:lnTo>
                  <a:lnTo>
                    <a:pt x="600" y="222"/>
                  </a:lnTo>
                  <a:lnTo>
                    <a:pt x="602" y="232"/>
                  </a:lnTo>
                  <a:lnTo>
                    <a:pt x="604" y="240"/>
                  </a:lnTo>
                  <a:lnTo>
                    <a:pt x="607" y="248"/>
                  </a:lnTo>
                  <a:lnTo>
                    <a:pt x="611" y="256"/>
                  </a:lnTo>
                  <a:lnTo>
                    <a:pt x="615" y="264"/>
                  </a:lnTo>
                  <a:lnTo>
                    <a:pt x="621" y="270"/>
                  </a:lnTo>
                  <a:lnTo>
                    <a:pt x="626" y="278"/>
                  </a:lnTo>
                  <a:lnTo>
                    <a:pt x="634" y="283"/>
                  </a:lnTo>
                  <a:lnTo>
                    <a:pt x="640" y="288"/>
                  </a:lnTo>
                  <a:lnTo>
                    <a:pt x="648" y="293"/>
                  </a:lnTo>
                  <a:lnTo>
                    <a:pt x="656" y="297"/>
                  </a:lnTo>
                  <a:lnTo>
                    <a:pt x="664" y="300"/>
                  </a:lnTo>
                  <a:lnTo>
                    <a:pt x="672" y="302"/>
                  </a:lnTo>
                  <a:lnTo>
                    <a:pt x="682" y="303"/>
                  </a:lnTo>
                  <a:lnTo>
                    <a:pt x="690" y="303"/>
                  </a:lnTo>
                  <a:lnTo>
                    <a:pt x="690" y="288"/>
                  </a:lnTo>
                  <a:lnTo>
                    <a:pt x="690" y="303"/>
                  </a:lnTo>
                  <a:lnTo>
                    <a:pt x="810" y="303"/>
                  </a:lnTo>
                  <a:lnTo>
                    <a:pt x="820" y="303"/>
                  </a:lnTo>
                  <a:lnTo>
                    <a:pt x="828" y="301"/>
                  </a:lnTo>
                  <a:lnTo>
                    <a:pt x="837" y="299"/>
                  </a:lnTo>
                  <a:lnTo>
                    <a:pt x="845" y="297"/>
                  </a:lnTo>
                  <a:lnTo>
                    <a:pt x="853" y="293"/>
                  </a:lnTo>
                  <a:lnTo>
                    <a:pt x="860" y="288"/>
                  </a:lnTo>
                  <a:lnTo>
                    <a:pt x="867" y="283"/>
                  </a:lnTo>
                  <a:lnTo>
                    <a:pt x="873" y="278"/>
                  </a:lnTo>
                  <a:lnTo>
                    <a:pt x="880" y="271"/>
                  </a:lnTo>
                  <a:lnTo>
                    <a:pt x="885" y="264"/>
                  </a:lnTo>
                  <a:lnTo>
                    <a:pt x="889" y="256"/>
                  </a:lnTo>
                  <a:lnTo>
                    <a:pt x="893" y="249"/>
                  </a:lnTo>
                  <a:lnTo>
                    <a:pt x="896" y="240"/>
                  </a:lnTo>
                  <a:lnTo>
                    <a:pt x="898" y="232"/>
                  </a:lnTo>
                  <a:lnTo>
                    <a:pt x="900" y="223"/>
                  </a:lnTo>
                  <a:lnTo>
                    <a:pt x="900" y="213"/>
                  </a:lnTo>
                  <a:lnTo>
                    <a:pt x="900" y="163"/>
                  </a:lnTo>
                  <a:lnTo>
                    <a:pt x="899" y="152"/>
                  </a:lnTo>
                  <a:lnTo>
                    <a:pt x="898" y="141"/>
                  </a:lnTo>
                  <a:lnTo>
                    <a:pt x="896" y="130"/>
                  </a:lnTo>
                  <a:lnTo>
                    <a:pt x="891" y="120"/>
                  </a:lnTo>
                  <a:lnTo>
                    <a:pt x="887" y="110"/>
                  </a:lnTo>
                  <a:lnTo>
                    <a:pt x="882" y="100"/>
                  </a:lnTo>
                  <a:lnTo>
                    <a:pt x="876" y="90"/>
                  </a:lnTo>
                  <a:lnTo>
                    <a:pt x="869" y="82"/>
                  </a:lnTo>
                  <a:lnTo>
                    <a:pt x="861" y="73"/>
                  </a:lnTo>
                  <a:lnTo>
                    <a:pt x="853" y="66"/>
                  </a:lnTo>
                  <a:lnTo>
                    <a:pt x="844" y="58"/>
                  </a:lnTo>
                  <a:lnTo>
                    <a:pt x="836" y="52"/>
                  </a:lnTo>
                  <a:lnTo>
                    <a:pt x="825" y="46"/>
                  </a:lnTo>
                  <a:lnTo>
                    <a:pt x="815" y="42"/>
                  </a:lnTo>
                  <a:lnTo>
                    <a:pt x="805" y="38"/>
                  </a:lnTo>
                  <a:lnTo>
                    <a:pt x="79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54" name="Freeform 38">
              <a:extLst>
                <a:ext uri="{FF2B5EF4-FFF2-40B4-BE49-F238E27FC236}">
                  <a16:creationId xmlns:a16="http://schemas.microsoft.com/office/drawing/2014/main" id="{E01E7236-2AFE-4A62-801B-253F99D42E13}"/>
                </a:ext>
              </a:extLst>
            </p:cNvPr>
            <p:cNvSpPr>
              <a:spLocks noEditPoints="1"/>
            </p:cNvSpPr>
            <p:nvPr/>
          </p:nvSpPr>
          <p:spPr bwMode="auto">
            <a:xfrm>
              <a:off x="5494338" y="885825"/>
              <a:ext cx="228600" cy="165100"/>
            </a:xfrm>
            <a:custGeom>
              <a:avLst/>
              <a:gdLst>
                <a:gd name="T0" fmla="*/ 31 w 720"/>
                <a:gd name="T1" fmla="*/ 378 h 521"/>
                <a:gd name="T2" fmla="*/ 39 w 720"/>
                <a:gd name="T3" fmla="*/ 320 h 521"/>
                <a:gd name="T4" fmla="*/ 57 w 720"/>
                <a:gd name="T5" fmla="*/ 268 h 521"/>
                <a:gd name="T6" fmla="*/ 85 w 720"/>
                <a:gd name="T7" fmla="*/ 221 h 521"/>
                <a:gd name="T8" fmla="*/ 119 w 720"/>
                <a:gd name="T9" fmla="*/ 180 h 521"/>
                <a:gd name="T10" fmla="*/ 161 w 720"/>
                <a:gd name="T11" fmla="*/ 147 h 521"/>
                <a:gd name="T12" fmla="*/ 209 w 720"/>
                <a:gd name="T13" fmla="*/ 124 h 521"/>
                <a:gd name="T14" fmla="*/ 261 w 720"/>
                <a:gd name="T15" fmla="*/ 110 h 521"/>
                <a:gd name="T16" fmla="*/ 417 w 720"/>
                <a:gd name="T17" fmla="*/ 106 h 521"/>
                <a:gd name="T18" fmla="*/ 473 w 720"/>
                <a:gd name="T19" fmla="*/ 112 h 521"/>
                <a:gd name="T20" fmla="*/ 524 w 720"/>
                <a:gd name="T21" fmla="*/ 129 h 521"/>
                <a:gd name="T22" fmla="*/ 570 w 720"/>
                <a:gd name="T23" fmla="*/ 155 h 521"/>
                <a:gd name="T24" fmla="*/ 611 w 720"/>
                <a:gd name="T25" fmla="*/ 190 h 521"/>
                <a:gd name="T26" fmla="*/ 644 w 720"/>
                <a:gd name="T27" fmla="*/ 232 h 521"/>
                <a:gd name="T28" fmla="*/ 669 w 720"/>
                <a:gd name="T29" fmla="*/ 281 h 521"/>
                <a:gd name="T30" fmla="*/ 685 w 720"/>
                <a:gd name="T31" fmla="*/ 335 h 521"/>
                <a:gd name="T32" fmla="*/ 690 w 720"/>
                <a:gd name="T33" fmla="*/ 393 h 521"/>
                <a:gd name="T34" fmla="*/ 451 w 720"/>
                <a:gd name="T35" fmla="*/ 12 h 521"/>
                <a:gd name="T36" fmla="*/ 444 w 720"/>
                <a:gd name="T37" fmla="*/ 4 h 521"/>
                <a:gd name="T38" fmla="*/ 433 w 720"/>
                <a:gd name="T39" fmla="*/ 0 h 521"/>
                <a:gd name="T40" fmla="*/ 424 w 720"/>
                <a:gd name="T41" fmla="*/ 7 h 521"/>
                <a:gd name="T42" fmla="*/ 421 w 720"/>
                <a:gd name="T43" fmla="*/ 76 h 521"/>
                <a:gd name="T44" fmla="*/ 302 w 720"/>
                <a:gd name="T45" fmla="*/ 76 h 521"/>
                <a:gd name="T46" fmla="*/ 300 w 720"/>
                <a:gd name="T47" fmla="*/ 10 h 521"/>
                <a:gd name="T48" fmla="*/ 291 w 720"/>
                <a:gd name="T49" fmla="*/ 2 h 521"/>
                <a:gd name="T50" fmla="*/ 279 w 720"/>
                <a:gd name="T51" fmla="*/ 2 h 521"/>
                <a:gd name="T52" fmla="*/ 272 w 720"/>
                <a:gd name="T53" fmla="*/ 10 h 521"/>
                <a:gd name="T54" fmla="*/ 256 w 720"/>
                <a:gd name="T55" fmla="*/ 80 h 521"/>
                <a:gd name="T56" fmla="*/ 201 w 720"/>
                <a:gd name="T57" fmla="*/ 95 h 521"/>
                <a:gd name="T58" fmla="*/ 151 w 720"/>
                <a:gd name="T59" fmla="*/ 118 h 521"/>
                <a:gd name="T60" fmla="*/ 107 w 720"/>
                <a:gd name="T61" fmla="*/ 150 h 521"/>
                <a:gd name="T62" fmla="*/ 69 w 720"/>
                <a:gd name="T63" fmla="*/ 191 h 521"/>
                <a:gd name="T64" fmla="*/ 39 w 720"/>
                <a:gd name="T65" fmla="*/ 238 h 521"/>
                <a:gd name="T66" fmla="*/ 16 w 720"/>
                <a:gd name="T67" fmla="*/ 290 h 521"/>
                <a:gd name="T68" fmla="*/ 3 w 720"/>
                <a:gd name="T69" fmla="*/ 348 h 521"/>
                <a:gd name="T70" fmla="*/ 0 w 720"/>
                <a:gd name="T71" fmla="*/ 506 h 521"/>
                <a:gd name="T72" fmla="*/ 6 w 720"/>
                <a:gd name="T73" fmla="*/ 517 h 521"/>
                <a:gd name="T74" fmla="*/ 15 w 720"/>
                <a:gd name="T75" fmla="*/ 521 h 521"/>
                <a:gd name="T76" fmla="*/ 714 w 720"/>
                <a:gd name="T77" fmla="*/ 519 h 521"/>
                <a:gd name="T78" fmla="*/ 720 w 720"/>
                <a:gd name="T79" fmla="*/ 510 h 521"/>
                <a:gd name="T80" fmla="*/ 719 w 720"/>
                <a:gd name="T81" fmla="*/ 363 h 521"/>
                <a:gd name="T82" fmla="*/ 708 w 720"/>
                <a:gd name="T83" fmla="*/ 304 h 521"/>
                <a:gd name="T84" fmla="*/ 688 w 720"/>
                <a:gd name="T85" fmla="*/ 251 h 521"/>
                <a:gd name="T86" fmla="*/ 660 w 720"/>
                <a:gd name="T87" fmla="*/ 202 h 521"/>
                <a:gd name="T88" fmla="*/ 624 w 720"/>
                <a:gd name="T89" fmla="*/ 160 h 521"/>
                <a:gd name="T90" fmla="*/ 581 w 720"/>
                <a:gd name="T91" fmla="*/ 126 h 521"/>
                <a:gd name="T92" fmla="*/ 533 w 720"/>
                <a:gd name="T93" fmla="*/ 100 h 521"/>
                <a:gd name="T94" fmla="*/ 479 w 720"/>
                <a:gd name="T95" fmla="*/ 8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521">
                  <a:moveTo>
                    <a:pt x="690" y="491"/>
                  </a:moveTo>
                  <a:lnTo>
                    <a:pt x="31" y="491"/>
                  </a:lnTo>
                  <a:lnTo>
                    <a:pt x="31" y="393"/>
                  </a:lnTo>
                  <a:lnTo>
                    <a:pt x="31" y="378"/>
                  </a:lnTo>
                  <a:lnTo>
                    <a:pt x="32" y="364"/>
                  </a:lnTo>
                  <a:lnTo>
                    <a:pt x="33" y="349"/>
                  </a:lnTo>
                  <a:lnTo>
                    <a:pt x="37" y="335"/>
                  </a:lnTo>
                  <a:lnTo>
                    <a:pt x="39" y="320"/>
                  </a:lnTo>
                  <a:lnTo>
                    <a:pt x="43" y="308"/>
                  </a:lnTo>
                  <a:lnTo>
                    <a:pt x="47" y="294"/>
                  </a:lnTo>
                  <a:lnTo>
                    <a:pt x="52" y="281"/>
                  </a:lnTo>
                  <a:lnTo>
                    <a:pt x="57" y="268"/>
                  </a:lnTo>
                  <a:lnTo>
                    <a:pt x="63" y="255"/>
                  </a:lnTo>
                  <a:lnTo>
                    <a:pt x="70" y="243"/>
                  </a:lnTo>
                  <a:lnTo>
                    <a:pt x="77" y="232"/>
                  </a:lnTo>
                  <a:lnTo>
                    <a:pt x="85" y="221"/>
                  </a:lnTo>
                  <a:lnTo>
                    <a:pt x="92" y="210"/>
                  </a:lnTo>
                  <a:lnTo>
                    <a:pt x="101" y="199"/>
                  </a:lnTo>
                  <a:lnTo>
                    <a:pt x="109" y="190"/>
                  </a:lnTo>
                  <a:lnTo>
                    <a:pt x="119" y="180"/>
                  </a:lnTo>
                  <a:lnTo>
                    <a:pt x="129" y="171"/>
                  </a:lnTo>
                  <a:lnTo>
                    <a:pt x="139" y="162"/>
                  </a:lnTo>
                  <a:lnTo>
                    <a:pt x="150" y="155"/>
                  </a:lnTo>
                  <a:lnTo>
                    <a:pt x="161" y="147"/>
                  </a:lnTo>
                  <a:lnTo>
                    <a:pt x="172" y="141"/>
                  </a:lnTo>
                  <a:lnTo>
                    <a:pt x="184" y="134"/>
                  </a:lnTo>
                  <a:lnTo>
                    <a:pt x="196" y="129"/>
                  </a:lnTo>
                  <a:lnTo>
                    <a:pt x="209" y="124"/>
                  </a:lnTo>
                  <a:lnTo>
                    <a:pt x="222" y="119"/>
                  </a:lnTo>
                  <a:lnTo>
                    <a:pt x="235" y="115"/>
                  </a:lnTo>
                  <a:lnTo>
                    <a:pt x="248" y="112"/>
                  </a:lnTo>
                  <a:lnTo>
                    <a:pt x="261" y="110"/>
                  </a:lnTo>
                  <a:lnTo>
                    <a:pt x="275" y="107"/>
                  </a:lnTo>
                  <a:lnTo>
                    <a:pt x="289" y="106"/>
                  </a:lnTo>
                  <a:lnTo>
                    <a:pt x="304" y="106"/>
                  </a:lnTo>
                  <a:lnTo>
                    <a:pt x="417" y="106"/>
                  </a:lnTo>
                  <a:lnTo>
                    <a:pt x="431" y="106"/>
                  </a:lnTo>
                  <a:lnTo>
                    <a:pt x="445" y="107"/>
                  </a:lnTo>
                  <a:lnTo>
                    <a:pt x="459" y="110"/>
                  </a:lnTo>
                  <a:lnTo>
                    <a:pt x="473" y="112"/>
                  </a:lnTo>
                  <a:lnTo>
                    <a:pt x="486" y="115"/>
                  </a:lnTo>
                  <a:lnTo>
                    <a:pt x="499" y="119"/>
                  </a:lnTo>
                  <a:lnTo>
                    <a:pt x="512" y="124"/>
                  </a:lnTo>
                  <a:lnTo>
                    <a:pt x="524" y="129"/>
                  </a:lnTo>
                  <a:lnTo>
                    <a:pt x="536" y="134"/>
                  </a:lnTo>
                  <a:lnTo>
                    <a:pt x="548" y="141"/>
                  </a:lnTo>
                  <a:lnTo>
                    <a:pt x="560" y="147"/>
                  </a:lnTo>
                  <a:lnTo>
                    <a:pt x="570" y="155"/>
                  </a:lnTo>
                  <a:lnTo>
                    <a:pt x="581" y="162"/>
                  </a:lnTo>
                  <a:lnTo>
                    <a:pt x="592" y="171"/>
                  </a:lnTo>
                  <a:lnTo>
                    <a:pt x="601" y="180"/>
                  </a:lnTo>
                  <a:lnTo>
                    <a:pt x="611" y="190"/>
                  </a:lnTo>
                  <a:lnTo>
                    <a:pt x="620" y="199"/>
                  </a:lnTo>
                  <a:lnTo>
                    <a:pt x="628" y="210"/>
                  </a:lnTo>
                  <a:lnTo>
                    <a:pt x="637" y="221"/>
                  </a:lnTo>
                  <a:lnTo>
                    <a:pt x="644" y="232"/>
                  </a:lnTo>
                  <a:lnTo>
                    <a:pt x="651" y="243"/>
                  </a:lnTo>
                  <a:lnTo>
                    <a:pt x="658" y="255"/>
                  </a:lnTo>
                  <a:lnTo>
                    <a:pt x="663" y="268"/>
                  </a:lnTo>
                  <a:lnTo>
                    <a:pt x="669" y="281"/>
                  </a:lnTo>
                  <a:lnTo>
                    <a:pt x="674" y="294"/>
                  </a:lnTo>
                  <a:lnTo>
                    <a:pt x="678" y="308"/>
                  </a:lnTo>
                  <a:lnTo>
                    <a:pt x="682" y="321"/>
                  </a:lnTo>
                  <a:lnTo>
                    <a:pt x="685" y="335"/>
                  </a:lnTo>
                  <a:lnTo>
                    <a:pt x="687" y="349"/>
                  </a:lnTo>
                  <a:lnTo>
                    <a:pt x="689" y="364"/>
                  </a:lnTo>
                  <a:lnTo>
                    <a:pt x="690" y="378"/>
                  </a:lnTo>
                  <a:lnTo>
                    <a:pt x="690" y="393"/>
                  </a:lnTo>
                  <a:lnTo>
                    <a:pt x="690" y="491"/>
                  </a:lnTo>
                  <a:close/>
                  <a:moveTo>
                    <a:pt x="451" y="79"/>
                  </a:moveTo>
                  <a:lnTo>
                    <a:pt x="451" y="15"/>
                  </a:lnTo>
                  <a:lnTo>
                    <a:pt x="451" y="12"/>
                  </a:lnTo>
                  <a:lnTo>
                    <a:pt x="450" y="10"/>
                  </a:lnTo>
                  <a:lnTo>
                    <a:pt x="448" y="7"/>
                  </a:lnTo>
                  <a:lnTo>
                    <a:pt x="446" y="5"/>
                  </a:lnTo>
                  <a:lnTo>
                    <a:pt x="444" y="4"/>
                  </a:lnTo>
                  <a:lnTo>
                    <a:pt x="442" y="2"/>
                  </a:lnTo>
                  <a:lnTo>
                    <a:pt x="439" y="2"/>
                  </a:lnTo>
                  <a:lnTo>
                    <a:pt x="436" y="0"/>
                  </a:lnTo>
                  <a:lnTo>
                    <a:pt x="433" y="0"/>
                  </a:lnTo>
                  <a:lnTo>
                    <a:pt x="430" y="2"/>
                  </a:lnTo>
                  <a:lnTo>
                    <a:pt x="428" y="4"/>
                  </a:lnTo>
                  <a:lnTo>
                    <a:pt x="425" y="5"/>
                  </a:lnTo>
                  <a:lnTo>
                    <a:pt x="424" y="7"/>
                  </a:lnTo>
                  <a:lnTo>
                    <a:pt x="422" y="10"/>
                  </a:lnTo>
                  <a:lnTo>
                    <a:pt x="422" y="12"/>
                  </a:lnTo>
                  <a:lnTo>
                    <a:pt x="421" y="15"/>
                  </a:lnTo>
                  <a:lnTo>
                    <a:pt x="421" y="76"/>
                  </a:lnTo>
                  <a:lnTo>
                    <a:pt x="418" y="76"/>
                  </a:lnTo>
                  <a:lnTo>
                    <a:pt x="417" y="76"/>
                  </a:lnTo>
                  <a:lnTo>
                    <a:pt x="304" y="76"/>
                  </a:lnTo>
                  <a:lnTo>
                    <a:pt x="302" y="76"/>
                  </a:lnTo>
                  <a:lnTo>
                    <a:pt x="301" y="76"/>
                  </a:lnTo>
                  <a:lnTo>
                    <a:pt x="301" y="15"/>
                  </a:lnTo>
                  <a:lnTo>
                    <a:pt x="300" y="12"/>
                  </a:lnTo>
                  <a:lnTo>
                    <a:pt x="300" y="10"/>
                  </a:lnTo>
                  <a:lnTo>
                    <a:pt x="298" y="7"/>
                  </a:lnTo>
                  <a:lnTo>
                    <a:pt x="297" y="5"/>
                  </a:lnTo>
                  <a:lnTo>
                    <a:pt x="293" y="4"/>
                  </a:lnTo>
                  <a:lnTo>
                    <a:pt x="291" y="2"/>
                  </a:lnTo>
                  <a:lnTo>
                    <a:pt x="288" y="2"/>
                  </a:lnTo>
                  <a:lnTo>
                    <a:pt x="286" y="0"/>
                  </a:lnTo>
                  <a:lnTo>
                    <a:pt x="283" y="0"/>
                  </a:lnTo>
                  <a:lnTo>
                    <a:pt x="279" y="2"/>
                  </a:lnTo>
                  <a:lnTo>
                    <a:pt x="277" y="4"/>
                  </a:lnTo>
                  <a:lnTo>
                    <a:pt x="275" y="5"/>
                  </a:lnTo>
                  <a:lnTo>
                    <a:pt x="273" y="7"/>
                  </a:lnTo>
                  <a:lnTo>
                    <a:pt x="272" y="10"/>
                  </a:lnTo>
                  <a:lnTo>
                    <a:pt x="271" y="12"/>
                  </a:lnTo>
                  <a:lnTo>
                    <a:pt x="271" y="15"/>
                  </a:lnTo>
                  <a:lnTo>
                    <a:pt x="271" y="79"/>
                  </a:lnTo>
                  <a:lnTo>
                    <a:pt x="256" y="80"/>
                  </a:lnTo>
                  <a:lnTo>
                    <a:pt x="242" y="83"/>
                  </a:lnTo>
                  <a:lnTo>
                    <a:pt x="228" y="86"/>
                  </a:lnTo>
                  <a:lnTo>
                    <a:pt x="215" y="89"/>
                  </a:lnTo>
                  <a:lnTo>
                    <a:pt x="201" y="95"/>
                  </a:lnTo>
                  <a:lnTo>
                    <a:pt x="189" y="99"/>
                  </a:lnTo>
                  <a:lnTo>
                    <a:pt x="176" y="105"/>
                  </a:lnTo>
                  <a:lnTo>
                    <a:pt x="164" y="111"/>
                  </a:lnTo>
                  <a:lnTo>
                    <a:pt x="151" y="118"/>
                  </a:lnTo>
                  <a:lnTo>
                    <a:pt x="139" y="126"/>
                  </a:lnTo>
                  <a:lnTo>
                    <a:pt x="129" y="133"/>
                  </a:lnTo>
                  <a:lnTo>
                    <a:pt x="118" y="142"/>
                  </a:lnTo>
                  <a:lnTo>
                    <a:pt x="107" y="150"/>
                  </a:lnTo>
                  <a:lnTo>
                    <a:pt x="97" y="160"/>
                  </a:lnTo>
                  <a:lnTo>
                    <a:pt x="87" y="170"/>
                  </a:lnTo>
                  <a:lnTo>
                    <a:pt x="78" y="180"/>
                  </a:lnTo>
                  <a:lnTo>
                    <a:pt x="69" y="191"/>
                  </a:lnTo>
                  <a:lnTo>
                    <a:pt x="61" y="202"/>
                  </a:lnTo>
                  <a:lnTo>
                    <a:pt x="53" y="213"/>
                  </a:lnTo>
                  <a:lnTo>
                    <a:pt x="45" y="225"/>
                  </a:lnTo>
                  <a:lnTo>
                    <a:pt x="39" y="238"/>
                  </a:lnTo>
                  <a:lnTo>
                    <a:pt x="32" y="250"/>
                  </a:lnTo>
                  <a:lnTo>
                    <a:pt x="27" y="264"/>
                  </a:lnTo>
                  <a:lnTo>
                    <a:pt x="22" y="276"/>
                  </a:lnTo>
                  <a:lnTo>
                    <a:pt x="16" y="290"/>
                  </a:lnTo>
                  <a:lnTo>
                    <a:pt x="12" y="304"/>
                  </a:lnTo>
                  <a:lnTo>
                    <a:pt x="9" y="318"/>
                  </a:lnTo>
                  <a:lnTo>
                    <a:pt x="6" y="333"/>
                  </a:lnTo>
                  <a:lnTo>
                    <a:pt x="3" y="348"/>
                  </a:lnTo>
                  <a:lnTo>
                    <a:pt x="2" y="363"/>
                  </a:lnTo>
                  <a:lnTo>
                    <a:pt x="1" y="378"/>
                  </a:lnTo>
                  <a:lnTo>
                    <a:pt x="0" y="393"/>
                  </a:lnTo>
                  <a:lnTo>
                    <a:pt x="0" y="506"/>
                  </a:lnTo>
                  <a:lnTo>
                    <a:pt x="1" y="510"/>
                  </a:lnTo>
                  <a:lnTo>
                    <a:pt x="2" y="513"/>
                  </a:lnTo>
                  <a:lnTo>
                    <a:pt x="3" y="515"/>
                  </a:lnTo>
                  <a:lnTo>
                    <a:pt x="6" y="517"/>
                  </a:lnTo>
                  <a:lnTo>
                    <a:pt x="8" y="519"/>
                  </a:lnTo>
                  <a:lnTo>
                    <a:pt x="10" y="520"/>
                  </a:lnTo>
                  <a:lnTo>
                    <a:pt x="13" y="521"/>
                  </a:lnTo>
                  <a:lnTo>
                    <a:pt x="15" y="521"/>
                  </a:lnTo>
                  <a:lnTo>
                    <a:pt x="705" y="521"/>
                  </a:lnTo>
                  <a:lnTo>
                    <a:pt x="708" y="521"/>
                  </a:lnTo>
                  <a:lnTo>
                    <a:pt x="711" y="520"/>
                  </a:lnTo>
                  <a:lnTo>
                    <a:pt x="714" y="519"/>
                  </a:lnTo>
                  <a:lnTo>
                    <a:pt x="716" y="517"/>
                  </a:lnTo>
                  <a:lnTo>
                    <a:pt x="718" y="515"/>
                  </a:lnTo>
                  <a:lnTo>
                    <a:pt x="719" y="513"/>
                  </a:lnTo>
                  <a:lnTo>
                    <a:pt x="720" y="510"/>
                  </a:lnTo>
                  <a:lnTo>
                    <a:pt x="720" y="506"/>
                  </a:lnTo>
                  <a:lnTo>
                    <a:pt x="720" y="393"/>
                  </a:lnTo>
                  <a:lnTo>
                    <a:pt x="720" y="378"/>
                  </a:lnTo>
                  <a:lnTo>
                    <a:pt x="719" y="363"/>
                  </a:lnTo>
                  <a:lnTo>
                    <a:pt x="717" y="348"/>
                  </a:lnTo>
                  <a:lnTo>
                    <a:pt x="715" y="333"/>
                  </a:lnTo>
                  <a:lnTo>
                    <a:pt x="712" y="318"/>
                  </a:lnTo>
                  <a:lnTo>
                    <a:pt x="708" y="304"/>
                  </a:lnTo>
                  <a:lnTo>
                    <a:pt x="704" y="290"/>
                  </a:lnTo>
                  <a:lnTo>
                    <a:pt x="700" y="276"/>
                  </a:lnTo>
                  <a:lnTo>
                    <a:pt x="694" y="264"/>
                  </a:lnTo>
                  <a:lnTo>
                    <a:pt x="688" y="251"/>
                  </a:lnTo>
                  <a:lnTo>
                    <a:pt x="683" y="238"/>
                  </a:lnTo>
                  <a:lnTo>
                    <a:pt x="675" y="225"/>
                  </a:lnTo>
                  <a:lnTo>
                    <a:pt x="668" y="213"/>
                  </a:lnTo>
                  <a:lnTo>
                    <a:pt x="660" y="202"/>
                  </a:lnTo>
                  <a:lnTo>
                    <a:pt x="652" y="191"/>
                  </a:lnTo>
                  <a:lnTo>
                    <a:pt x="643" y="180"/>
                  </a:lnTo>
                  <a:lnTo>
                    <a:pt x="634" y="170"/>
                  </a:lnTo>
                  <a:lnTo>
                    <a:pt x="624" y="160"/>
                  </a:lnTo>
                  <a:lnTo>
                    <a:pt x="614" y="150"/>
                  </a:lnTo>
                  <a:lnTo>
                    <a:pt x="604" y="142"/>
                  </a:lnTo>
                  <a:lnTo>
                    <a:pt x="593" y="133"/>
                  </a:lnTo>
                  <a:lnTo>
                    <a:pt x="581" y="126"/>
                  </a:lnTo>
                  <a:lnTo>
                    <a:pt x="569" y="118"/>
                  </a:lnTo>
                  <a:lnTo>
                    <a:pt x="558" y="112"/>
                  </a:lnTo>
                  <a:lnTo>
                    <a:pt x="546" y="105"/>
                  </a:lnTo>
                  <a:lnTo>
                    <a:pt x="533" y="100"/>
                  </a:lnTo>
                  <a:lnTo>
                    <a:pt x="520" y="95"/>
                  </a:lnTo>
                  <a:lnTo>
                    <a:pt x="506" y="90"/>
                  </a:lnTo>
                  <a:lnTo>
                    <a:pt x="493" y="86"/>
                  </a:lnTo>
                  <a:lnTo>
                    <a:pt x="479" y="83"/>
                  </a:lnTo>
                  <a:lnTo>
                    <a:pt x="466" y="80"/>
                  </a:lnTo>
                  <a:lnTo>
                    <a:pt x="451" y="79"/>
                  </a:lnTo>
                  <a:lnTo>
                    <a:pt x="45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55" name="Freeform 39">
              <a:extLst>
                <a:ext uri="{FF2B5EF4-FFF2-40B4-BE49-F238E27FC236}">
                  <a16:creationId xmlns:a16="http://schemas.microsoft.com/office/drawing/2014/main" id="{AF360E6B-9F92-4F8B-92EC-817FBFC87D66}"/>
                </a:ext>
              </a:extLst>
            </p:cNvPr>
            <p:cNvSpPr>
              <a:spLocks noEditPoints="1"/>
            </p:cNvSpPr>
            <p:nvPr/>
          </p:nvSpPr>
          <p:spPr bwMode="auto">
            <a:xfrm>
              <a:off x="5561013" y="936625"/>
              <a:ext cx="95250" cy="95250"/>
            </a:xfrm>
            <a:custGeom>
              <a:avLst/>
              <a:gdLst>
                <a:gd name="T0" fmla="*/ 125 w 299"/>
                <a:gd name="T1" fmla="*/ 267 h 300"/>
                <a:gd name="T2" fmla="*/ 92 w 299"/>
                <a:gd name="T3" fmla="*/ 256 h 300"/>
                <a:gd name="T4" fmla="*/ 65 w 299"/>
                <a:gd name="T5" fmla="*/ 234 h 300"/>
                <a:gd name="T6" fmla="*/ 44 w 299"/>
                <a:gd name="T7" fmla="*/ 208 h 300"/>
                <a:gd name="T8" fmla="*/ 32 w 299"/>
                <a:gd name="T9" fmla="*/ 174 h 300"/>
                <a:gd name="T10" fmla="*/ 30 w 299"/>
                <a:gd name="T11" fmla="*/ 138 h 300"/>
                <a:gd name="T12" fmla="*/ 38 w 299"/>
                <a:gd name="T13" fmla="*/ 104 h 300"/>
                <a:gd name="T14" fmla="*/ 57 w 299"/>
                <a:gd name="T15" fmla="*/ 74 h 300"/>
                <a:gd name="T16" fmla="*/ 82 w 299"/>
                <a:gd name="T17" fmla="*/ 50 h 300"/>
                <a:gd name="T18" fmla="*/ 113 w 299"/>
                <a:gd name="T19" fmla="*/ 35 h 300"/>
                <a:gd name="T20" fmla="*/ 150 w 299"/>
                <a:gd name="T21" fmla="*/ 30 h 300"/>
                <a:gd name="T22" fmla="*/ 185 w 299"/>
                <a:gd name="T23" fmla="*/ 35 h 300"/>
                <a:gd name="T24" fmla="*/ 216 w 299"/>
                <a:gd name="T25" fmla="*/ 50 h 300"/>
                <a:gd name="T26" fmla="*/ 242 w 299"/>
                <a:gd name="T27" fmla="*/ 74 h 300"/>
                <a:gd name="T28" fmla="*/ 260 w 299"/>
                <a:gd name="T29" fmla="*/ 104 h 300"/>
                <a:gd name="T30" fmla="*/ 268 w 299"/>
                <a:gd name="T31" fmla="*/ 138 h 300"/>
                <a:gd name="T32" fmla="*/ 267 w 299"/>
                <a:gd name="T33" fmla="*/ 174 h 300"/>
                <a:gd name="T34" fmla="*/ 255 w 299"/>
                <a:gd name="T35" fmla="*/ 208 h 300"/>
                <a:gd name="T36" fmla="*/ 234 w 299"/>
                <a:gd name="T37" fmla="*/ 235 h 300"/>
                <a:gd name="T38" fmla="*/ 206 w 299"/>
                <a:gd name="T39" fmla="*/ 256 h 300"/>
                <a:gd name="T40" fmla="*/ 173 w 299"/>
                <a:gd name="T41" fmla="*/ 267 h 300"/>
                <a:gd name="T42" fmla="*/ 150 w 299"/>
                <a:gd name="T43" fmla="*/ 270 h 300"/>
                <a:gd name="T44" fmla="*/ 120 w 299"/>
                <a:gd name="T45" fmla="*/ 3 h 300"/>
                <a:gd name="T46" fmla="*/ 78 w 299"/>
                <a:gd name="T47" fmla="*/ 18 h 300"/>
                <a:gd name="T48" fmla="*/ 44 w 299"/>
                <a:gd name="T49" fmla="*/ 44 h 300"/>
                <a:gd name="T50" fmla="*/ 18 w 299"/>
                <a:gd name="T51" fmla="*/ 79 h 300"/>
                <a:gd name="T52" fmla="*/ 2 w 299"/>
                <a:gd name="T53" fmla="*/ 120 h 300"/>
                <a:gd name="T54" fmla="*/ 0 w 299"/>
                <a:gd name="T55" fmla="*/ 166 h 300"/>
                <a:gd name="T56" fmla="*/ 12 w 299"/>
                <a:gd name="T57" fmla="*/ 209 h 300"/>
                <a:gd name="T58" fmla="*/ 34 w 299"/>
                <a:gd name="T59" fmla="*/ 245 h 300"/>
                <a:gd name="T60" fmla="*/ 65 w 299"/>
                <a:gd name="T61" fmla="*/ 274 h 300"/>
                <a:gd name="T62" fmla="*/ 105 w 299"/>
                <a:gd name="T63" fmla="*/ 293 h 300"/>
                <a:gd name="T64" fmla="*/ 150 w 299"/>
                <a:gd name="T65" fmla="*/ 300 h 300"/>
                <a:gd name="T66" fmla="*/ 194 w 299"/>
                <a:gd name="T67" fmla="*/ 293 h 300"/>
                <a:gd name="T68" fmla="*/ 233 w 299"/>
                <a:gd name="T69" fmla="*/ 274 h 300"/>
                <a:gd name="T70" fmla="*/ 265 w 299"/>
                <a:gd name="T71" fmla="*/ 245 h 300"/>
                <a:gd name="T72" fmla="*/ 288 w 299"/>
                <a:gd name="T73" fmla="*/ 209 h 300"/>
                <a:gd name="T74" fmla="*/ 298 w 299"/>
                <a:gd name="T75" fmla="*/ 166 h 300"/>
                <a:gd name="T76" fmla="*/ 296 w 299"/>
                <a:gd name="T77" fmla="*/ 120 h 300"/>
                <a:gd name="T78" fmla="*/ 281 w 299"/>
                <a:gd name="T79" fmla="*/ 79 h 300"/>
                <a:gd name="T80" fmla="*/ 256 w 299"/>
                <a:gd name="T81" fmla="*/ 44 h 300"/>
                <a:gd name="T82" fmla="*/ 220 w 299"/>
                <a:gd name="T83" fmla="*/ 18 h 300"/>
                <a:gd name="T84" fmla="*/ 180 w 299"/>
                <a:gd name="T85" fmla="*/ 3 h 300"/>
                <a:gd name="T86" fmla="*/ 150 w 299"/>
                <a:gd name="T8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9" h="300">
                  <a:moveTo>
                    <a:pt x="150" y="270"/>
                  </a:moveTo>
                  <a:lnTo>
                    <a:pt x="137" y="270"/>
                  </a:lnTo>
                  <a:lnTo>
                    <a:pt x="125" y="267"/>
                  </a:lnTo>
                  <a:lnTo>
                    <a:pt x="113" y="264"/>
                  </a:lnTo>
                  <a:lnTo>
                    <a:pt x="103" y="260"/>
                  </a:lnTo>
                  <a:lnTo>
                    <a:pt x="92" y="256"/>
                  </a:lnTo>
                  <a:lnTo>
                    <a:pt x="82" y="249"/>
                  </a:lnTo>
                  <a:lnTo>
                    <a:pt x="73" y="243"/>
                  </a:lnTo>
                  <a:lnTo>
                    <a:pt x="65" y="234"/>
                  </a:lnTo>
                  <a:lnTo>
                    <a:pt x="57" y="227"/>
                  </a:lnTo>
                  <a:lnTo>
                    <a:pt x="50" y="217"/>
                  </a:lnTo>
                  <a:lnTo>
                    <a:pt x="44" y="208"/>
                  </a:lnTo>
                  <a:lnTo>
                    <a:pt x="38" y="197"/>
                  </a:lnTo>
                  <a:lnTo>
                    <a:pt x="35" y="186"/>
                  </a:lnTo>
                  <a:lnTo>
                    <a:pt x="32" y="174"/>
                  </a:lnTo>
                  <a:lnTo>
                    <a:pt x="30" y="163"/>
                  </a:lnTo>
                  <a:lnTo>
                    <a:pt x="30" y="150"/>
                  </a:lnTo>
                  <a:lnTo>
                    <a:pt x="30" y="138"/>
                  </a:lnTo>
                  <a:lnTo>
                    <a:pt x="32" y="126"/>
                  </a:lnTo>
                  <a:lnTo>
                    <a:pt x="35" y="114"/>
                  </a:lnTo>
                  <a:lnTo>
                    <a:pt x="38" y="104"/>
                  </a:lnTo>
                  <a:lnTo>
                    <a:pt x="44" y="93"/>
                  </a:lnTo>
                  <a:lnTo>
                    <a:pt x="50" y="83"/>
                  </a:lnTo>
                  <a:lnTo>
                    <a:pt x="57" y="74"/>
                  </a:lnTo>
                  <a:lnTo>
                    <a:pt x="65" y="65"/>
                  </a:lnTo>
                  <a:lnTo>
                    <a:pt x="73" y="58"/>
                  </a:lnTo>
                  <a:lnTo>
                    <a:pt x="82" y="50"/>
                  </a:lnTo>
                  <a:lnTo>
                    <a:pt x="92" y="45"/>
                  </a:lnTo>
                  <a:lnTo>
                    <a:pt x="103" y="40"/>
                  </a:lnTo>
                  <a:lnTo>
                    <a:pt x="113" y="35"/>
                  </a:lnTo>
                  <a:lnTo>
                    <a:pt x="125" y="33"/>
                  </a:lnTo>
                  <a:lnTo>
                    <a:pt x="137" y="31"/>
                  </a:lnTo>
                  <a:lnTo>
                    <a:pt x="150" y="30"/>
                  </a:lnTo>
                  <a:lnTo>
                    <a:pt x="161" y="31"/>
                  </a:lnTo>
                  <a:lnTo>
                    <a:pt x="173" y="33"/>
                  </a:lnTo>
                  <a:lnTo>
                    <a:pt x="185" y="35"/>
                  </a:lnTo>
                  <a:lnTo>
                    <a:pt x="196" y="40"/>
                  </a:lnTo>
                  <a:lnTo>
                    <a:pt x="206" y="45"/>
                  </a:lnTo>
                  <a:lnTo>
                    <a:pt x="216" y="50"/>
                  </a:lnTo>
                  <a:lnTo>
                    <a:pt x="226" y="58"/>
                  </a:lnTo>
                  <a:lnTo>
                    <a:pt x="234" y="65"/>
                  </a:lnTo>
                  <a:lnTo>
                    <a:pt x="242" y="74"/>
                  </a:lnTo>
                  <a:lnTo>
                    <a:pt x="249" y="83"/>
                  </a:lnTo>
                  <a:lnTo>
                    <a:pt x="255" y="93"/>
                  </a:lnTo>
                  <a:lnTo>
                    <a:pt x="260" y="104"/>
                  </a:lnTo>
                  <a:lnTo>
                    <a:pt x="264" y="114"/>
                  </a:lnTo>
                  <a:lnTo>
                    <a:pt x="267" y="126"/>
                  </a:lnTo>
                  <a:lnTo>
                    <a:pt x="268" y="138"/>
                  </a:lnTo>
                  <a:lnTo>
                    <a:pt x="270" y="150"/>
                  </a:lnTo>
                  <a:lnTo>
                    <a:pt x="268" y="163"/>
                  </a:lnTo>
                  <a:lnTo>
                    <a:pt x="267" y="174"/>
                  </a:lnTo>
                  <a:lnTo>
                    <a:pt x="264" y="186"/>
                  </a:lnTo>
                  <a:lnTo>
                    <a:pt x="260" y="197"/>
                  </a:lnTo>
                  <a:lnTo>
                    <a:pt x="255" y="208"/>
                  </a:lnTo>
                  <a:lnTo>
                    <a:pt x="249" y="217"/>
                  </a:lnTo>
                  <a:lnTo>
                    <a:pt x="242" y="227"/>
                  </a:lnTo>
                  <a:lnTo>
                    <a:pt x="234" y="235"/>
                  </a:lnTo>
                  <a:lnTo>
                    <a:pt x="226" y="243"/>
                  </a:lnTo>
                  <a:lnTo>
                    <a:pt x="216" y="249"/>
                  </a:lnTo>
                  <a:lnTo>
                    <a:pt x="206" y="256"/>
                  </a:lnTo>
                  <a:lnTo>
                    <a:pt x="196" y="261"/>
                  </a:lnTo>
                  <a:lnTo>
                    <a:pt x="185" y="264"/>
                  </a:lnTo>
                  <a:lnTo>
                    <a:pt x="173" y="267"/>
                  </a:lnTo>
                  <a:lnTo>
                    <a:pt x="161" y="270"/>
                  </a:lnTo>
                  <a:lnTo>
                    <a:pt x="150" y="270"/>
                  </a:lnTo>
                  <a:lnTo>
                    <a:pt x="150" y="270"/>
                  </a:lnTo>
                  <a:close/>
                  <a:moveTo>
                    <a:pt x="150" y="0"/>
                  </a:moveTo>
                  <a:lnTo>
                    <a:pt x="134" y="1"/>
                  </a:lnTo>
                  <a:lnTo>
                    <a:pt x="120" y="3"/>
                  </a:lnTo>
                  <a:lnTo>
                    <a:pt x="105" y="6"/>
                  </a:lnTo>
                  <a:lnTo>
                    <a:pt x="91" y="12"/>
                  </a:lnTo>
                  <a:lnTo>
                    <a:pt x="78" y="18"/>
                  </a:lnTo>
                  <a:lnTo>
                    <a:pt x="65" y="26"/>
                  </a:lnTo>
                  <a:lnTo>
                    <a:pt x="55" y="34"/>
                  </a:lnTo>
                  <a:lnTo>
                    <a:pt x="44" y="44"/>
                  </a:lnTo>
                  <a:lnTo>
                    <a:pt x="34" y="55"/>
                  </a:lnTo>
                  <a:lnTo>
                    <a:pt x="26" y="66"/>
                  </a:lnTo>
                  <a:lnTo>
                    <a:pt x="18" y="79"/>
                  </a:lnTo>
                  <a:lnTo>
                    <a:pt x="12" y="92"/>
                  </a:lnTo>
                  <a:lnTo>
                    <a:pt x="6" y="106"/>
                  </a:lnTo>
                  <a:lnTo>
                    <a:pt x="2" y="120"/>
                  </a:lnTo>
                  <a:lnTo>
                    <a:pt x="0" y="135"/>
                  </a:lnTo>
                  <a:lnTo>
                    <a:pt x="0" y="150"/>
                  </a:lnTo>
                  <a:lnTo>
                    <a:pt x="0" y="166"/>
                  </a:lnTo>
                  <a:lnTo>
                    <a:pt x="2" y="180"/>
                  </a:lnTo>
                  <a:lnTo>
                    <a:pt x="6" y="195"/>
                  </a:lnTo>
                  <a:lnTo>
                    <a:pt x="12" y="209"/>
                  </a:lnTo>
                  <a:lnTo>
                    <a:pt x="18" y="221"/>
                  </a:lnTo>
                  <a:lnTo>
                    <a:pt x="26" y="234"/>
                  </a:lnTo>
                  <a:lnTo>
                    <a:pt x="34" y="245"/>
                  </a:lnTo>
                  <a:lnTo>
                    <a:pt x="44" y="256"/>
                  </a:lnTo>
                  <a:lnTo>
                    <a:pt x="55" y="265"/>
                  </a:lnTo>
                  <a:lnTo>
                    <a:pt x="65" y="274"/>
                  </a:lnTo>
                  <a:lnTo>
                    <a:pt x="78" y="281"/>
                  </a:lnTo>
                  <a:lnTo>
                    <a:pt x="91" y="288"/>
                  </a:lnTo>
                  <a:lnTo>
                    <a:pt x="105" y="293"/>
                  </a:lnTo>
                  <a:lnTo>
                    <a:pt x="120" y="297"/>
                  </a:lnTo>
                  <a:lnTo>
                    <a:pt x="134" y="300"/>
                  </a:lnTo>
                  <a:lnTo>
                    <a:pt x="150" y="300"/>
                  </a:lnTo>
                  <a:lnTo>
                    <a:pt x="165" y="300"/>
                  </a:lnTo>
                  <a:lnTo>
                    <a:pt x="180" y="297"/>
                  </a:lnTo>
                  <a:lnTo>
                    <a:pt x="194" y="293"/>
                  </a:lnTo>
                  <a:lnTo>
                    <a:pt x="207" y="288"/>
                  </a:lnTo>
                  <a:lnTo>
                    <a:pt x="220" y="281"/>
                  </a:lnTo>
                  <a:lnTo>
                    <a:pt x="233" y="274"/>
                  </a:lnTo>
                  <a:lnTo>
                    <a:pt x="245" y="265"/>
                  </a:lnTo>
                  <a:lnTo>
                    <a:pt x="256" y="256"/>
                  </a:lnTo>
                  <a:lnTo>
                    <a:pt x="265" y="245"/>
                  </a:lnTo>
                  <a:lnTo>
                    <a:pt x="274" y="234"/>
                  </a:lnTo>
                  <a:lnTo>
                    <a:pt x="281" y="221"/>
                  </a:lnTo>
                  <a:lnTo>
                    <a:pt x="288" y="209"/>
                  </a:lnTo>
                  <a:lnTo>
                    <a:pt x="292" y="195"/>
                  </a:lnTo>
                  <a:lnTo>
                    <a:pt x="296" y="181"/>
                  </a:lnTo>
                  <a:lnTo>
                    <a:pt x="298" y="166"/>
                  </a:lnTo>
                  <a:lnTo>
                    <a:pt x="299" y="150"/>
                  </a:lnTo>
                  <a:lnTo>
                    <a:pt x="298" y="135"/>
                  </a:lnTo>
                  <a:lnTo>
                    <a:pt x="296" y="120"/>
                  </a:lnTo>
                  <a:lnTo>
                    <a:pt x="292" y="106"/>
                  </a:lnTo>
                  <a:lnTo>
                    <a:pt x="288" y="92"/>
                  </a:lnTo>
                  <a:lnTo>
                    <a:pt x="281" y="79"/>
                  </a:lnTo>
                  <a:lnTo>
                    <a:pt x="274" y="66"/>
                  </a:lnTo>
                  <a:lnTo>
                    <a:pt x="265" y="55"/>
                  </a:lnTo>
                  <a:lnTo>
                    <a:pt x="256" y="44"/>
                  </a:lnTo>
                  <a:lnTo>
                    <a:pt x="245" y="34"/>
                  </a:lnTo>
                  <a:lnTo>
                    <a:pt x="233" y="26"/>
                  </a:lnTo>
                  <a:lnTo>
                    <a:pt x="220" y="18"/>
                  </a:lnTo>
                  <a:lnTo>
                    <a:pt x="207" y="12"/>
                  </a:lnTo>
                  <a:lnTo>
                    <a:pt x="194" y="8"/>
                  </a:lnTo>
                  <a:lnTo>
                    <a:pt x="180" y="3"/>
                  </a:lnTo>
                  <a:lnTo>
                    <a:pt x="165" y="1"/>
                  </a:lnTo>
                  <a:lnTo>
                    <a:pt x="150"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sp>
        <p:nvSpPr>
          <p:cNvPr id="56" name="Freeform 122">
            <a:extLst>
              <a:ext uri="{FF2B5EF4-FFF2-40B4-BE49-F238E27FC236}">
                <a16:creationId xmlns:a16="http://schemas.microsoft.com/office/drawing/2014/main" id="{8606053F-A193-4405-8226-3B6FEEE82D84}"/>
              </a:ext>
            </a:extLst>
          </p:cNvPr>
          <p:cNvSpPr>
            <a:spLocks noEditPoints="1"/>
          </p:cNvSpPr>
          <p:nvPr/>
        </p:nvSpPr>
        <p:spPr bwMode="auto">
          <a:xfrm>
            <a:off x="10678474" y="2530995"/>
            <a:ext cx="462761" cy="424411"/>
          </a:xfrm>
          <a:custGeom>
            <a:avLst/>
            <a:gdLst>
              <a:gd name="T0" fmla="*/ 376 w 907"/>
              <a:gd name="T1" fmla="*/ 508 h 827"/>
              <a:gd name="T2" fmla="*/ 866 w 907"/>
              <a:gd name="T3" fmla="*/ 58 h 827"/>
              <a:gd name="T4" fmla="*/ 366 w 907"/>
              <a:gd name="T5" fmla="*/ 758 h 827"/>
              <a:gd name="T6" fmla="*/ 466 w 907"/>
              <a:gd name="T7" fmla="*/ 590 h 827"/>
              <a:gd name="T8" fmla="*/ 819 w 907"/>
              <a:gd name="T9" fmla="*/ 61 h 827"/>
              <a:gd name="T10" fmla="*/ 55 w 907"/>
              <a:gd name="T11" fmla="*/ 375 h 827"/>
              <a:gd name="T12" fmla="*/ 907 w 907"/>
              <a:gd name="T13" fmla="*/ 15 h 827"/>
              <a:gd name="T14" fmla="*/ 906 w 907"/>
              <a:gd name="T15" fmla="*/ 12 h 827"/>
              <a:gd name="T16" fmla="*/ 906 w 907"/>
              <a:gd name="T17" fmla="*/ 11 h 827"/>
              <a:gd name="T18" fmla="*/ 905 w 907"/>
              <a:gd name="T19" fmla="*/ 8 h 827"/>
              <a:gd name="T20" fmla="*/ 905 w 907"/>
              <a:gd name="T21" fmla="*/ 6 h 827"/>
              <a:gd name="T22" fmla="*/ 904 w 907"/>
              <a:gd name="T23" fmla="*/ 5 h 827"/>
              <a:gd name="T24" fmla="*/ 902 w 907"/>
              <a:gd name="T25" fmla="*/ 3 h 827"/>
              <a:gd name="T26" fmla="*/ 900 w 907"/>
              <a:gd name="T27" fmla="*/ 2 h 827"/>
              <a:gd name="T28" fmla="*/ 900 w 907"/>
              <a:gd name="T29" fmla="*/ 2 h 827"/>
              <a:gd name="T30" fmla="*/ 897 w 907"/>
              <a:gd name="T31" fmla="*/ 1 h 827"/>
              <a:gd name="T32" fmla="*/ 895 w 907"/>
              <a:gd name="T33" fmla="*/ 0 h 827"/>
              <a:gd name="T34" fmla="*/ 893 w 907"/>
              <a:gd name="T35" fmla="*/ 0 h 827"/>
              <a:gd name="T36" fmla="*/ 891 w 907"/>
              <a:gd name="T37" fmla="*/ 0 h 827"/>
              <a:gd name="T38" fmla="*/ 887 w 907"/>
              <a:gd name="T39" fmla="*/ 1 h 827"/>
              <a:gd name="T40" fmla="*/ 886 w 907"/>
              <a:gd name="T41" fmla="*/ 1 h 827"/>
              <a:gd name="T42" fmla="*/ 886 w 907"/>
              <a:gd name="T43" fmla="*/ 1 h 827"/>
              <a:gd name="T44" fmla="*/ 5 w 907"/>
              <a:gd name="T45" fmla="*/ 365 h 827"/>
              <a:gd name="T46" fmla="*/ 1 w 907"/>
              <a:gd name="T47" fmla="*/ 372 h 827"/>
              <a:gd name="T48" fmla="*/ 1 w 907"/>
              <a:gd name="T49" fmla="*/ 381 h 827"/>
              <a:gd name="T50" fmla="*/ 5 w 907"/>
              <a:gd name="T51" fmla="*/ 388 h 827"/>
              <a:gd name="T52" fmla="*/ 336 w 907"/>
              <a:gd name="T53" fmla="*/ 521 h 827"/>
              <a:gd name="T54" fmla="*/ 336 w 907"/>
              <a:gd name="T55" fmla="*/ 817 h 827"/>
              <a:gd name="T56" fmla="*/ 342 w 907"/>
              <a:gd name="T57" fmla="*/ 825 h 827"/>
              <a:gd name="T58" fmla="*/ 348 w 907"/>
              <a:gd name="T59" fmla="*/ 827 h 827"/>
              <a:gd name="T60" fmla="*/ 354 w 907"/>
              <a:gd name="T61" fmla="*/ 827 h 827"/>
              <a:gd name="T62" fmla="*/ 360 w 907"/>
              <a:gd name="T63" fmla="*/ 823 h 827"/>
              <a:gd name="T64" fmla="*/ 492 w 907"/>
              <a:gd name="T65" fmla="*/ 605 h 827"/>
              <a:gd name="T66" fmla="*/ 732 w 907"/>
              <a:gd name="T67" fmla="*/ 732 h 827"/>
              <a:gd name="T68" fmla="*/ 739 w 907"/>
              <a:gd name="T69" fmla="*/ 732 h 827"/>
              <a:gd name="T70" fmla="*/ 745 w 907"/>
              <a:gd name="T71" fmla="*/ 729 h 827"/>
              <a:gd name="T72" fmla="*/ 749 w 907"/>
              <a:gd name="T73" fmla="*/ 724 h 827"/>
              <a:gd name="T74" fmla="*/ 906 w 907"/>
              <a:gd name="T75" fmla="*/ 18 h 827"/>
              <a:gd name="T76" fmla="*/ 906 w 907"/>
              <a:gd name="T77" fmla="*/ 17 h 827"/>
              <a:gd name="T78" fmla="*/ 907 w 907"/>
              <a:gd name="T79" fmla="*/ 1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7" h="827">
                <a:moveTo>
                  <a:pt x="726" y="695"/>
                </a:moveTo>
                <a:lnTo>
                  <a:pt x="376" y="508"/>
                </a:lnTo>
                <a:lnTo>
                  <a:pt x="834" y="88"/>
                </a:lnTo>
                <a:lnTo>
                  <a:pt x="866" y="58"/>
                </a:lnTo>
                <a:lnTo>
                  <a:pt x="726" y="695"/>
                </a:lnTo>
                <a:close/>
                <a:moveTo>
                  <a:pt x="366" y="758"/>
                </a:moveTo>
                <a:lnTo>
                  <a:pt x="366" y="536"/>
                </a:lnTo>
                <a:lnTo>
                  <a:pt x="466" y="590"/>
                </a:lnTo>
                <a:lnTo>
                  <a:pt x="366" y="758"/>
                </a:lnTo>
                <a:close/>
                <a:moveTo>
                  <a:pt x="819" y="61"/>
                </a:moveTo>
                <a:lnTo>
                  <a:pt x="347" y="493"/>
                </a:lnTo>
                <a:lnTo>
                  <a:pt x="55" y="375"/>
                </a:lnTo>
                <a:lnTo>
                  <a:pt x="819" y="61"/>
                </a:lnTo>
                <a:close/>
                <a:moveTo>
                  <a:pt x="907" y="15"/>
                </a:moveTo>
                <a:lnTo>
                  <a:pt x="907" y="14"/>
                </a:lnTo>
                <a:lnTo>
                  <a:pt x="906" y="12"/>
                </a:lnTo>
                <a:lnTo>
                  <a:pt x="906" y="12"/>
                </a:lnTo>
                <a:lnTo>
                  <a:pt x="906" y="11"/>
                </a:lnTo>
                <a:lnTo>
                  <a:pt x="905" y="9"/>
                </a:lnTo>
                <a:lnTo>
                  <a:pt x="905" y="8"/>
                </a:lnTo>
                <a:lnTo>
                  <a:pt x="905" y="8"/>
                </a:lnTo>
                <a:lnTo>
                  <a:pt x="905" y="6"/>
                </a:lnTo>
                <a:lnTo>
                  <a:pt x="904" y="6"/>
                </a:lnTo>
                <a:lnTo>
                  <a:pt x="904" y="5"/>
                </a:lnTo>
                <a:lnTo>
                  <a:pt x="903" y="4"/>
                </a:lnTo>
                <a:lnTo>
                  <a:pt x="902" y="3"/>
                </a:lnTo>
                <a:lnTo>
                  <a:pt x="901" y="3"/>
                </a:lnTo>
                <a:lnTo>
                  <a:pt x="900" y="2"/>
                </a:lnTo>
                <a:lnTo>
                  <a:pt x="900" y="2"/>
                </a:lnTo>
                <a:lnTo>
                  <a:pt x="900" y="2"/>
                </a:lnTo>
                <a:lnTo>
                  <a:pt x="898" y="1"/>
                </a:lnTo>
                <a:lnTo>
                  <a:pt x="897" y="1"/>
                </a:lnTo>
                <a:lnTo>
                  <a:pt x="896" y="1"/>
                </a:lnTo>
                <a:lnTo>
                  <a:pt x="895" y="0"/>
                </a:lnTo>
                <a:lnTo>
                  <a:pt x="894" y="0"/>
                </a:lnTo>
                <a:lnTo>
                  <a:pt x="893" y="0"/>
                </a:lnTo>
                <a:lnTo>
                  <a:pt x="892" y="0"/>
                </a:lnTo>
                <a:lnTo>
                  <a:pt x="891" y="0"/>
                </a:lnTo>
                <a:lnTo>
                  <a:pt x="889" y="0"/>
                </a:lnTo>
                <a:lnTo>
                  <a:pt x="887" y="1"/>
                </a:lnTo>
                <a:lnTo>
                  <a:pt x="887" y="1"/>
                </a:lnTo>
                <a:lnTo>
                  <a:pt x="886" y="1"/>
                </a:lnTo>
                <a:lnTo>
                  <a:pt x="886" y="1"/>
                </a:lnTo>
                <a:lnTo>
                  <a:pt x="886" y="1"/>
                </a:lnTo>
                <a:lnTo>
                  <a:pt x="10" y="362"/>
                </a:lnTo>
                <a:lnTo>
                  <a:pt x="5" y="365"/>
                </a:lnTo>
                <a:lnTo>
                  <a:pt x="2" y="368"/>
                </a:lnTo>
                <a:lnTo>
                  <a:pt x="1" y="372"/>
                </a:lnTo>
                <a:lnTo>
                  <a:pt x="0" y="376"/>
                </a:lnTo>
                <a:lnTo>
                  <a:pt x="1" y="381"/>
                </a:lnTo>
                <a:lnTo>
                  <a:pt x="2" y="384"/>
                </a:lnTo>
                <a:lnTo>
                  <a:pt x="5" y="388"/>
                </a:lnTo>
                <a:lnTo>
                  <a:pt x="10" y="390"/>
                </a:lnTo>
                <a:lnTo>
                  <a:pt x="336" y="521"/>
                </a:lnTo>
                <a:lnTo>
                  <a:pt x="336" y="812"/>
                </a:lnTo>
                <a:lnTo>
                  <a:pt x="336" y="817"/>
                </a:lnTo>
                <a:lnTo>
                  <a:pt x="338" y="821"/>
                </a:lnTo>
                <a:lnTo>
                  <a:pt x="342" y="825"/>
                </a:lnTo>
                <a:lnTo>
                  <a:pt x="346" y="827"/>
                </a:lnTo>
                <a:lnTo>
                  <a:pt x="348" y="827"/>
                </a:lnTo>
                <a:lnTo>
                  <a:pt x="351" y="827"/>
                </a:lnTo>
                <a:lnTo>
                  <a:pt x="354" y="827"/>
                </a:lnTo>
                <a:lnTo>
                  <a:pt x="357" y="826"/>
                </a:lnTo>
                <a:lnTo>
                  <a:pt x="360" y="823"/>
                </a:lnTo>
                <a:lnTo>
                  <a:pt x="363" y="820"/>
                </a:lnTo>
                <a:lnTo>
                  <a:pt x="492" y="605"/>
                </a:lnTo>
                <a:lnTo>
                  <a:pt x="729" y="730"/>
                </a:lnTo>
                <a:lnTo>
                  <a:pt x="732" y="732"/>
                </a:lnTo>
                <a:lnTo>
                  <a:pt x="736" y="732"/>
                </a:lnTo>
                <a:lnTo>
                  <a:pt x="739" y="732"/>
                </a:lnTo>
                <a:lnTo>
                  <a:pt x="742" y="731"/>
                </a:lnTo>
                <a:lnTo>
                  <a:pt x="745" y="729"/>
                </a:lnTo>
                <a:lnTo>
                  <a:pt x="747" y="727"/>
                </a:lnTo>
                <a:lnTo>
                  <a:pt x="749" y="724"/>
                </a:lnTo>
                <a:lnTo>
                  <a:pt x="751" y="721"/>
                </a:lnTo>
                <a:lnTo>
                  <a:pt x="906" y="18"/>
                </a:lnTo>
                <a:lnTo>
                  <a:pt x="906" y="17"/>
                </a:lnTo>
                <a:lnTo>
                  <a:pt x="906" y="17"/>
                </a:lnTo>
                <a:lnTo>
                  <a:pt x="907" y="16"/>
                </a:lnTo>
                <a:lnTo>
                  <a:pt x="907" y="15"/>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57" name="TextBox 56">
            <a:extLst>
              <a:ext uri="{FF2B5EF4-FFF2-40B4-BE49-F238E27FC236}">
                <a16:creationId xmlns:a16="http://schemas.microsoft.com/office/drawing/2014/main" id="{DFDC632E-FE15-4C4E-8104-21D001DEBE30}"/>
              </a:ext>
            </a:extLst>
          </p:cNvPr>
          <p:cNvSpPr txBox="1"/>
          <p:nvPr/>
        </p:nvSpPr>
        <p:spPr>
          <a:xfrm>
            <a:off x="572282" y="1221159"/>
            <a:ext cx="1371600" cy="276999"/>
          </a:xfrm>
          <a:prstGeom prst="rect">
            <a:avLst/>
          </a:prstGeom>
          <a:noFill/>
          <a:ln>
            <a:noFill/>
          </a:ln>
        </p:spPr>
        <p:txBody>
          <a:bodyPr wrap="square" lIns="0" tIns="0" rIns="0" bIns="0" rtlCol="0" anchor="t">
            <a:spAutoFit/>
          </a:bodyPr>
          <a:lstStyle/>
          <a:p>
            <a:pPr algn="ctr">
              <a:buClr>
                <a:srgbClr val="549E39"/>
              </a:buClr>
            </a:pPr>
            <a:r>
              <a:rPr lang="en-US" sz="1800" b="1" dirty="0">
                <a:solidFill>
                  <a:prstClr val="black">
                    <a:lumMod val="75000"/>
                    <a:lumOff val="25000"/>
                  </a:prstClr>
                </a:solidFill>
                <a:latin typeface="Arial" panose="020B0604020202020204" pitchFamily="34" charset="0"/>
                <a:cs typeface="Arial" panose="020B0604020202020204" pitchFamily="34" charset="0"/>
              </a:rPr>
              <a:t>9AM</a:t>
            </a:r>
          </a:p>
        </p:txBody>
      </p:sp>
      <p:sp>
        <p:nvSpPr>
          <p:cNvPr id="58" name="TextBox 57">
            <a:extLst>
              <a:ext uri="{FF2B5EF4-FFF2-40B4-BE49-F238E27FC236}">
                <a16:creationId xmlns:a16="http://schemas.microsoft.com/office/drawing/2014/main" id="{8AE83CCF-7AE4-40EC-8749-C33C802EE3ED}"/>
              </a:ext>
            </a:extLst>
          </p:cNvPr>
          <p:cNvSpPr txBox="1"/>
          <p:nvPr/>
        </p:nvSpPr>
        <p:spPr>
          <a:xfrm>
            <a:off x="2507443" y="1221159"/>
            <a:ext cx="1371600" cy="276999"/>
          </a:xfrm>
          <a:prstGeom prst="rect">
            <a:avLst/>
          </a:prstGeom>
          <a:noFill/>
          <a:ln>
            <a:noFill/>
          </a:ln>
        </p:spPr>
        <p:txBody>
          <a:bodyPr wrap="square" lIns="0" tIns="0" rIns="0" bIns="0" rtlCol="0" anchor="t">
            <a:spAutoFit/>
          </a:bodyPr>
          <a:lstStyle/>
          <a:p>
            <a:pPr algn="ctr">
              <a:buClr>
                <a:srgbClr val="549E39"/>
              </a:buClr>
            </a:pPr>
            <a:r>
              <a:rPr lang="en-US" sz="1800" b="1" dirty="0">
                <a:solidFill>
                  <a:prstClr val="black">
                    <a:lumMod val="75000"/>
                    <a:lumOff val="25000"/>
                  </a:prstClr>
                </a:solidFill>
                <a:latin typeface="Arial" panose="020B0604020202020204" pitchFamily="34" charset="0"/>
                <a:cs typeface="Arial" panose="020B0604020202020204" pitchFamily="34" charset="0"/>
              </a:rPr>
              <a:t>10AM</a:t>
            </a:r>
          </a:p>
        </p:txBody>
      </p:sp>
      <p:sp>
        <p:nvSpPr>
          <p:cNvPr id="59" name="TextBox 58">
            <a:extLst>
              <a:ext uri="{FF2B5EF4-FFF2-40B4-BE49-F238E27FC236}">
                <a16:creationId xmlns:a16="http://schemas.microsoft.com/office/drawing/2014/main" id="{32A255E5-A822-47AD-9900-21DEACE86067}"/>
              </a:ext>
            </a:extLst>
          </p:cNvPr>
          <p:cNvSpPr txBox="1"/>
          <p:nvPr/>
        </p:nvSpPr>
        <p:spPr>
          <a:xfrm>
            <a:off x="4430586" y="1221159"/>
            <a:ext cx="1371600" cy="276999"/>
          </a:xfrm>
          <a:prstGeom prst="rect">
            <a:avLst/>
          </a:prstGeom>
          <a:noFill/>
          <a:ln>
            <a:noFill/>
          </a:ln>
        </p:spPr>
        <p:txBody>
          <a:bodyPr wrap="square" lIns="0" tIns="0" rIns="0" bIns="0" rtlCol="0" anchor="t">
            <a:spAutoFit/>
          </a:bodyPr>
          <a:lstStyle/>
          <a:p>
            <a:pPr algn="ctr">
              <a:buClr>
                <a:srgbClr val="549E39"/>
              </a:buClr>
            </a:pPr>
            <a:r>
              <a:rPr lang="en-US" sz="1800" b="1" dirty="0">
                <a:solidFill>
                  <a:prstClr val="black">
                    <a:lumMod val="75000"/>
                    <a:lumOff val="25000"/>
                  </a:prstClr>
                </a:solidFill>
                <a:latin typeface="Arial" panose="020B0604020202020204" pitchFamily="34" charset="0"/>
                <a:cs typeface="Arial" panose="020B0604020202020204" pitchFamily="34" charset="0"/>
              </a:rPr>
              <a:t>12AM</a:t>
            </a:r>
          </a:p>
        </p:txBody>
      </p:sp>
      <p:sp>
        <p:nvSpPr>
          <p:cNvPr id="60" name="TextBox 59">
            <a:extLst>
              <a:ext uri="{FF2B5EF4-FFF2-40B4-BE49-F238E27FC236}">
                <a16:creationId xmlns:a16="http://schemas.microsoft.com/office/drawing/2014/main" id="{51D57907-E925-42FF-8A08-A4A1E804DD50}"/>
              </a:ext>
            </a:extLst>
          </p:cNvPr>
          <p:cNvSpPr txBox="1"/>
          <p:nvPr/>
        </p:nvSpPr>
        <p:spPr>
          <a:xfrm>
            <a:off x="6365748" y="1221159"/>
            <a:ext cx="1371600" cy="276999"/>
          </a:xfrm>
          <a:prstGeom prst="rect">
            <a:avLst/>
          </a:prstGeom>
          <a:noFill/>
          <a:ln>
            <a:noFill/>
          </a:ln>
        </p:spPr>
        <p:txBody>
          <a:bodyPr wrap="square" lIns="0" tIns="0" rIns="0" bIns="0" rtlCol="0" anchor="t">
            <a:spAutoFit/>
          </a:bodyPr>
          <a:lstStyle/>
          <a:p>
            <a:pPr algn="ctr">
              <a:buClr>
                <a:srgbClr val="549E39"/>
              </a:buClr>
            </a:pPr>
            <a:r>
              <a:rPr lang="en-US" sz="1800" b="1" dirty="0">
                <a:solidFill>
                  <a:prstClr val="black">
                    <a:lumMod val="75000"/>
                    <a:lumOff val="25000"/>
                  </a:prstClr>
                </a:solidFill>
                <a:latin typeface="Arial" panose="020B0604020202020204" pitchFamily="34" charset="0"/>
                <a:cs typeface="Arial" panose="020B0604020202020204" pitchFamily="34" charset="0"/>
              </a:rPr>
              <a:t>2PM</a:t>
            </a:r>
          </a:p>
        </p:txBody>
      </p:sp>
      <p:sp>
        <p:nvSpPr>
          <p:cNvPr id="61" name="TextBox 60">
            <a:extLst>
              <a:ext uri="{FF2B5EF4-FFF2-40B4-BE49-F238E27FC236}">
                <a16:creationId xmlns:a16="http://schemas.microsoft.com/office/drawing/2014/main" id="{041A6F99-E1AD-4904-8888-85014271AED1}"/>
              </a:ext>
            </a:extLst>
          </p:cNvPr>
          <p:cNvSpPr txBox="1"/>
          <p:nvPr/>
        </p:nvSpPr>
        <p:spPr>
          <a:xfrm>
            <a:off x="8288892" y="1221159"/>
            <a:ext cx="1371600" cy="276999"/>
          </a:xfrm>
          <a:prstGeom prst="rect">
            <a:avLst/>
          </a:prstGeom>
          <a:noFill/>
          <a:ln>
            <a:noFill/>
          </a:ln>
        </p:spPr>
        <p:txBody>
          <a:bodyPr wrap="square" lIns="0" tIns="0" rIns="0" bIns="0" rtlCol="0" anchor="t">
            <a:spAutoFit/>
          </a:bodyPr>
          <a:lstStyle/>
          <a:p>
            <a:pPr algn="ctr">
              <a:buClr>
                <a:srgbClr val="549E39"/>
              </a:buClr>
            </a:pPr>
            <a:r>
              <a:rPr lang="en-US" sz="1800" b="1" dirty="0">
                <a:solidFill>
                  <a:prstClr val="black">
                    <a:lumMod val="75000"/>
                    <a:lumOff val="25000"/>
                  </a:prstClr>
                </a:solidFill>
                <a:latin typeface="Arial" panose="020B0604020202020204" pitchFamily="34" charset="0"/>
                <a:cs typeface="Arial" panose="020B0604020202020204" pitchFamily="34" charset="0"/>
              </a:rPr>
              <a:t>3PM</a:t>
            </a:r>
          </a:p>
        </p:txBody>
      </p:sp>
      <p:sp>
        <p:nvSpPr>
          <p:cNvPr id="62" name="TextBox 61">
            <a:extLst>
              <a:ext uri="{FF2B5EF4-FFF2-40B4-BE49-F238E27FC236}">
                <a16:creationId xmlns:a16="http://schemas.microsoft.com/office/drawing/2014/main" id="{207FFB96-2D9E-47CC-A595-ED0AF40C537B}"/>
              </a:ext>
            </a:extLst>
          </p:cNvPr>
          <p:cNvSpPr txBox="1"/>
          <p:nvPr/>
        </p:nvSpPr>
        <p:spPr>
          <a:xfrm>
            <a:off x="10224054" y="1221159"/>
            <a:ext cx="1371600" cy="276999"/>
          </a:xfrm>
          <a:prstGeom prst="rect">
            <a:avLst/>
          </a:prstGeom>
          <a:noFill/>
          <a:ln>
            <a:noFill/>
          </a:ln>
        </p:spPr>
        <p:txBody>
          <a:bodyPr wrap="square" lIns="0" tIns="0" rIns="0" bIns="0" rtlCol="0" anchor="t">
            <a:spAutoFit/>
          </a:bodyPr>
          <a:lstStyle/>
          <a:p>
            <a:pPr algn="ctr">
              <a:buClr>
                <a:srgbClr val="549E39"/>
              </a:buClr>
            </a:pPr>
            <a:r>
              <a:rPr lang="en-US" sz="1800" b="1" dirty="0">
                <a:solidFill>
                  <a:prstClr val="black">
                    <a:lumMod val="75000"/>
                    <a:lumOff val="25000"/>
                  </a:prstClr>
                </a:solidFill>
                <a:latin typeface="Arial" panose="020B0604020202020204" pitchFamily="34" charset="0"/>
                <a:cs typeface="Arial" panose="020B0604020202020204" pitchFamily="34" charset="0"/>
              </a:rPr>
              <a:t>8PM</a:t>
            </a:r>
          </a:p>
        </p:txBody>
      </p:sp>
      <p:sp>
        <p:nvSpPr>
          <p:cNvPr id="63" name="Rectangle 62">
            <a:extLst>
              <a:ext uri="{FF2B5EF4-FFF2-40B4-BE49-F238E27FC236}">
                <a16:creationId xmlns:a16="http://schemas.microsoft.com/office/drawing/2014/main" id="{B1A71088-360D-452D-A04D-02F98FDEA5E8}"/>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34741665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7A3E4570-4859-4917-AA1E-6EDA3DE37F35}"/>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grpSp>
        <p:nvGrpSpPr>
          <p:cNvPr id="3" name="Group 2">
            <a:extLst>
              <a:ext uri="{FF2B5EF4-FFF2-40B4-BE49-F238E27FC236}">
                <a16:creationId xmlns:a16="http://schemas.microsoft.com/office/drawing/2014/main" id="{B2874AEE-D2B2-410F-82ED-CF64A64B2165}"/>
              </a:ext>
            </a:extLst>
          </p:cNvPr>
          <p:cNvGrpSpPr/>
          <p:nvPr/>
        </p:nvGrpSpPr>
        <p:grpSpPr>
          <a:xfrm>
            <a:off x="1039151" y="1726781"/>
            <a:ext cx="8352875" cy="4635919"/>
            <a:chOff x="-608415" y="1791826"/>
            <a:chExt cx="8352875" cy="4635919"/>
          </a:xfrm>
        </p:grpSpPr>
        <p:sp>
          <p:nvSpPr>
            <p:cNvPr id="4" name="Freeform 57">
              <a:extLst>
                <a:ext uri="{FF2B5EF4-FFF2-40B4-BE49-F238E27FC236}">
                  <a16:creationId xmlns:a16="http://schemas.microsoft.com/office/drawing/2014/main" id="{F1430971-1252-4A72-B9A5-4BE203F48AE7}"/>
                </a:ext>
              </a:extLst>
            </p:cNvPr>
            <p:cNvSpPr/>
            <p:nvPr/>
          </p:nvSpPr>
          <p:spPr>
            <a:xfrm>
              <a:off x="-608415" y="1791826"/>
              <a:ext cx="8352875" cy="4635919"/>
            </a:xfrm>
            <a:custGeom>
              <a:avLst/>
              <a:gdLst>
                <a:gd name="connsiteX0" fmla="*/ 0 w 9154885"/>
                <a:gd name="connsiteY0" fmla="*/ 4191000 h 4191000"/>
                <a:gd name="connsiteX1" fmla="*/ 5791200 w 9154885"/>
                <a:gd name="connsiteY1" fmla="*/ 2253342 h 4191000"/>
                <a:gd name="connsiteX2" fmla="*/ 3744685 w 9154885"/>
                <a:gd name="connsiteY2" fmla="*/ 1371600 h 4191000"/>
                <a:gd name="connsiteX3" fmla="*/ 9154885 w 9154885"/>
                <a:gd name="connsiteY3" fmla="*/ 0 h 4191000"/>
                <a:gd name="connsiteX0" fmla="*/ 0 w 9154885"/>
                <a:gd name="connsiteY0" fmla="*/ 4191000 h 4191000"/>
                <a:gd name="connsiteX1" fmla="*/ 5791200 w 9154885"/>
                <a:gd name="connsiteY1" fmla="*/ 2253342 h 4191000"/>
                <a:gd name="connsiteX2" fmla="*/ 3733800 w 9154885"/>
                <a:gd name="connsiteY2" fmla="*/ 1153886 h 4191000"/>
                <a:gd name="connsiteX3" fmla="*/ 9154885 w 9154885"/>
                <a:gd name="connsiteY3" fmla="*/ 0 h 4191000"/>
                <a:gd name="connsiteX0" fmla="*/ 0 w 9154885"/>
                <a:gd name="connsiteY0" fmla="*/ 4191000 h 4191000"/>
                <a:gd name="connsiteX1" fmla="*/ 5442857 w 9154885"/>
                <a:gd name="connsiteY1" fmla="*/ 2427514 h 4191000"/>
                <a:gd name="connsiteX2" fmla="*/ 3733800 w 9154885"/>
                <a:gd name="connsiteY2" fmla="*/ 1153886 h 4191000"/>
                <a:gd name="connsiteX3" fmla="*/ 9154885 w 9154885"/>
                <a:gd name="connsiteY3" fmla="*/ 0 h 4191000"/>
                <a:gd name="connsiteX0" fmla="*/ 0 w 9154885"/>
                <a:gd name="connsiteY0" fmla="*/ 4191000 h 4191000"/>
                <a:gd name="connsiteX1" fmla="*/ 5442857 w 9154885"/>
                <a:gd name="connsiteY1" fmla="*/ 2427514 h 4191000"/>
                <a:gd name="connsiteX2" fmla="*/ 4278086 w 9154885"/>
                <a:gd name="connsiteY2" fmla="*/ 827315 h 4191000"/>
                <a:gd name="connsiteX3" fmla="*/ 9154885 w 9154885"/>
                <a:gd name="connsiteY3" fmla="*/ 0 h 4191000"/>
                <a:gd name="connsiteX0" fmla="*/ 0 w 9187542"/>
                <a:gd name="connsiteY0" fmla="*/ 4735286 h 4735286"/>
                <a:gd name="connsiteX1" fmla="*/ 5442857 w 9187542"/>
                <a:gd name="connsiteY1" fmla="*/ 2971800 h 4735286"/>
                <a:gd name="connsiteX2" fmla="*/ 4278086 w 9187542"/>
                <a:gd name="connsiteY2" fmla="*/ 1371601 h 4735286"/>
                <a:gd name="connsiteX3" fmla="*/ 9187542 w 9187542"/>
                <a:gd name="connsiteY3" fmla="*/ 0 h 4735286"/>
                <a:gd name="connsiteX0" fmla="*/ 0 w 9187542"/>
                <a:gd name="connsiteY0" fmla="*/ 4735286 h 4735286"/>
                <a:gd name="connsiteX1" fmla="*/ 5323114 w 9187542"/>
                <a:gd name="connsiteY1" fmla="*/ 2764971 h 4735286"/>
                <a:gd name="connsiteX2" fmla="*/ 4278086 w 9187542"/>
                <a:gd name="connsiteY2" fmla="*/ 1371601 h 4735286"/>
                <a:gd name="connsiteX3" fmla="*/ 9187542 w 9187542"/>
                <a:gd name="connsiteY3" fmla="*/ 0 h 4735286"/>
                <a:gd name="connsiteX0" fmla="*/ 0 w 9176656"/>
                <a:gd name="connsiteY0" fmla="*/ 5105400 h 5105400"/>
                <a:gd name="connsiteX1" fmla="*/ 5312228 w 9176656"/>
                <a:gd name="connsiteY1" fmla="*/ 2764971 h 5105400"/>
                <a:gd name="connsiteX2" fmla="*/ 4267200 w 9176656"/>
                <a:gd name="connsiteY2" fmla="*/ 1371601 h 5105400"/>
                <a:gd name="connsiteX3" fmla="*/ 9176656 w 9176656"/>
                <a:gd name="connsiteY3" fmla="*/ 0 h 5105400"/>
                <a:gd name="connsiteX0" fmla="*/ 0 w 9176656"/>
                <a:gd name="connsiteY0" fmla="*/ 5105400 h 5105400"/>
                <a:gd name="connsiteX1" fmla="*/ 5312228 w 9176656"/>
                <a:gd name="connsiteY1" fmla="*/ 2764971 h 5105400"/>
                <a:gd name="connsiteX2" fmla="*/ 4240040 w 9176656"/>
                <a:gd name="connsiteY2" fmla="*/ 1551577 h 5105400"/>
                <a:gd name="connsiteX3" fmla="*/ 9176656 w 9176656"/>
                <a:gd name="connsiteY3" fmla="*/ 0 h 5105400"/>
                <a:gd name="connsiteX0" fmla="*/ 0 w 9176656"/>
                <a:gd name="connsiteY0" fmla="*/ 5105400 h 5105400"/>
                <a:gd name="connsiteX1" fmla="*/ 5393709 w 9176656"/>
                <a:gd name="connsiteY1" fmla="*/ 2878640 h 5105400"/>
                <a:gd name="connsiteX2" fmla="*/ 4240040 w 9176656"/>
                <a:gd name="connsiteY2" fmla="*/ 1551577 h 5105400"/>
                <a:gd name="connsiteX3" fmla="*/ 9176656 w 9176656"/>
                <a:gd name="connsiteY3" fmla="*/ 0 h 5105400"/>
                <a:gd name="connsiteX0" fmla="*/ 0 w 9176656"/>
                <a:gd name="connsiteY0" fmla="*/ 5105400 h 5105400"/>
                <a:gd name="connsiteX1" fmla="*/ 5393709 w 9176656"/>
                <a:gd name="connsiteY1" fmla="*/ 2878640 h 5105400"/>
                <a:gd name="connsiteX2" fmla="*/ 4185720 w 9176656"/>
                <a:gd name="connsiteY2" fmla="*/ 1523160 h 5105400"/>
                <a:gd name="connsiteX3" fmla="*/ 9176656 w 9176656"/>
                <a:gd name="connsiteY3" fmla="*/ 0 h 5105400"/>
                <a:gd name="connsiteX0" fmla="*/ 0 w 9176656"/>
                <a:gd name="connsiteY0" fmla="*/ 5105400 h 5105400"/>
                <a:gd name="connsiteX1" fmla="*/ 5393709 w 9176656"/>
                <a:gd name="connsiteY1" fmla="*/ 2878640 h 5105400"/>
                <a:gd name="connsiteX2" fmla="*/ 4185720 w 9176656"/>
                <a:gd name="connsiteY2" fmla="*/ 1523160 h 5105400"/>
                <a:gd name="connsiteX3" fmla="*/ 9176656 w 9176656"/>
                <a:gd name="connsiteY3" fmla="*/ 0 h 5105400"/>
                <a:gd name="connsiteX0" fmla="*/ 0 w 9176656"/>
                <a:gd name="connsiteY0" fmla="*/ 5105400 h 5105400"/>
                <a:gd name="connsiteX1" fmla="*/ 5393709 w 9176656"/>
                <a:gd name="connsiteY1" fmla="*/ 2878640 h 5105400"/>
                <a:gd name="connsiteX2" fmla="*/ 4185720 w 9176656"/>
                <a:gd name="connsiteY2" fmla="*/ 1523160 h 5105400"/>
                <a:gd name="connsiteX3" fmla="*/ 9176656 w 9176656"/>
                <a:gd name="connsiteY3" fmla="*/ 0 h 5105400"/>
                <a:gd name="connsiteX0" fmla="*/ 0 w 9176656"/>
                <a:gd name="connsiteY0" fmla="*/ 5105400 h 5105400"/>
                <a:gd name="connsiteX1" fmla="*/ 5393709 w 9176656"/>
                <a:gd name="connsiteY1" fmla="*/ 2878640 h 5105400"/>
                <a:gd name="connsiteX2" fmla="*/ 4185720 w 9176656"/>
                <a:gd name="connsiteY2" fmla="*/ 1523160 h 5105400"/>
                <a:gd name="connsiteX3" fmla="*/ 9176656 w 9176656"/>
                <a:gd name="connsiteY3" fmla="*/ 0 h 5105400"/>
                <a:gd name="connsiteX0" fmla="*/ 0 w 9176656"/>
                <a:gd name="connsiteY0" fmla="*/ 5105400 h 5105400"/>
                <a:gd name="connsiteX1" fmla="*/ 5393709 w 9176656"/>
                <a:gd name="connsiteY1" fmla="*/ 2878640 h 5105400"/>
                <a:gd name="connsiteX2" fmla="*/ 4185720 w 9176656"/>
                <a:gd name="connsiteY2" fmla="*/ 1523160 h 5105400"/>
                <a:gd name="connsiteX3" fmla="*/ 9176656 w 9176656"/>
                <a:gd name="connsiteY3" fmla="*/ 0 h 5105400"/>
                <a:gd name="connsiteX0" fmla="*/ 0 w 9176656"/>
                <a:gd name="connsiteY0" fmla="*/ 5105400 h 5105400"/>
                <a:gd name="connsiteX1" fmla="*/ 5393709 w 9176656"/>
                <a:gd name="connsiteY1" fmla="*/ 2878640 h 5105400"/>
                <a:gd name="connsiteX2" fmla="*/ 4185720 w 9176656"/>
                <a:gd name="connsiteY2" fmla="*/ 1523160 h 5105400"/>
                <a:gd name="connsiteX3" fmla="*/ 9176656 w 9176656"/>
                <a:gd name="connsiteY3" fmla="*/ 0 h 5105400"/>
                <a:gd name="connsiteX0" fmla="*/ 0 w 9176656"/>
                <a:gd name="connsiteY0" fmla="*/ 5105400 h 5105400"/>
                <a:gd name="connsiteX1" fmla="*/ 5393709 w 9176656"/>
                <a:gd name="connsiteY1" fmla="*/ 2878640 h 5105400"/>
                <a:gd name="connsiteX2" fmla="*/ 4185720 w 9176656"/>
                <a:gd name="connsiteY2" fmla="*/ 1523160 h 5105400"/>
                <a:gd name="connsiteX3" fmla="*/ 9176656 w 9176656"/>
                <a:gd name="connsiteY3" fmla="*/ 0 h 5105400"/>
                <a:gd name="connsiteX0" fmla="*/ 0 w 9774185"/>
                <a:gd name="connsiteY0" fmla="*/ 5247486 h 5247486"/>
                <a:gd name="connsiteX1" fmla="*/ 5991238 w 9774185"/>
                <a:gd name="connsiteY1" fmla="*/ 2878640 h 5247486"/>
                <a:gd name="connsiteX2" fmla="*/ 4783249 w 9774185"/>
                <a:gd name="connsiteY2" fmla="*/ 1523160 h 5247486"/>
                <a:gd name="connsiteX3" fmla="*/ 9774185 w 9774185"/>
                <a:gd name="connsiteY3" fmla="*/ 0 h 5247486"/>
                <a:gd name="connsiteX0" fmla="*/ 0 w 9774185"/>
                <a:gd name="connsiteY0" fmla="*/ 5247486 h 5247486"/>
                <a:gd name="connsiteX1" fmla="*/ 5991238 w 9774185"/>
                <a:gd name="connsiteY1" fmla="*/ 2878640 h 5247486"/>
                <a:gd name="connsiteX2" fmla="*/ 4783249 w 9774185"/>
                <a:gd name="connsiteY2" fmla="*/ 1523160 h 5247486"/>
                <a:gd name="connsiteX3" fmla="*/ 9774185 w 9774185"/>
                <a:gd name="connsiteY3" fmla="*/ 0 h 5247486"/>
                <a:gd name="connsiteX0" fmla="*/ 0 w 10335499"/>
                <a:gd name="connsiteY0" fmla="*/ 5342210 h 5342210"/>
                <a:gd name="connsiteX1" fmla="*/ 5991238 w 10335499"/>
                <a:gd name="connsiteY1" fmla="*/ 2973364 h 5342210"/>
                <a:gd name="connsiteX2" fmla="*/ 4783249 w 10335499"/>
                <a:gd name="connsiteY2" fmla="*/ 1617884 h 5342210"/>
                <a:gd name="connsiteX3" fmla="*/ 10335499 w 10335499"/>
                <a:gd name="connsiteY3" fmla="*/ 0 h 5342210"/>
                <a:gd name="connsiteX0" fmla="*/ 0 w 10335499"/>
                <a:gd name="connsiteY0" fmla="*/ 5342210 h 5342210"/>
                <a:gd name="connsiteX1" fmla="*/ 5991238 w 10335499"/>
                <a:gd name="connsiteY1" fmla="*/ 2973364 h 5342210"/>
                <a:gd name="connsiteX2" fmla="*/ 4783249 w 10335499"/>
                <a:gd name="connsiteY2" fmla="*/ 1617884 h 5342210"/>
                <a:gd name="connsiteX3" fmla="*/ 10335499 w 10335499"/>
                <a:gd name="connsiteY3" fmla="*/ 0 h 5342210"/>
                <a:gd name="connsiteX0" fmla="*/ 0 w 10335499"/>
                <a:gd name="connsiteY0" fmla="*/ 5342210 h 5342210"/>
                <a:gd name="connsiteX1" fmla="*/ 5991238 w 10335499"/>
                <a:gd name="connsiteY1" fmla="*/ 2973364 h 5342210"/>
                <a:gd name="connsiteX2" fmla="*/ 4783249 w 10335499"/>
                <a:gd name="connsiteY2" fmla="*/ 1617884 h 5342210"/>
                <a:gd name="connsiteX3" fmla="*/ 10335499 w 10335499"/>
                <a:gd name="connsiteY3" fmla="*/ 0 h 5342210"/>
                <a:gd name="connsiteX0" fmla="*/ 0 w 10335499"/>
                <a:gd name="connsiteY0" fmla="*/ 5342210 h 5342210"/>
                <a:gd name="connsiteX1" fmla="*/ 5991238 w 10335499"/>
                <a:gd name="connsiteY1" fmla="*/ 2973364 h 5342210"/>
                <a:gd name="connsiteX2" fmla="*/ 4783249 w 10335499"/>
                <a:gd name="connsiteY2" fmla="*/ 1617884 h 5342210"/>
                <a:gd name="connsiteX3" fmla="*/ 10335499 w 10335499"/>
                <a:gd name="connsiteY3" fmla="*/ 0 h 5342210"/>
                <a:gd name="connsiteX0" fmla="*/ 0 w 10335499"/>
                <a:gd name="connsiteY0" fmla="*/ 5342210 h 5342210"/>
                <a:gd name="connsiteX1" fmla="*/ 5991238 w 10335499"/>
                <a:gd name="connsiteY1" fmla="*/ 2973364 h 5342210"/>
                <a:gd name="connsiteX2" fmla="*/ 4783249 w 10335499"/>
                <a:gd name="connsiteY2" fmla="*/ 1617884 h 5342210"/>
                <a:gd name="connsiteX3" fmla="*/ 10335499 w 10335499"/>
                <a:gd name="connsiteY3" fmla="*/ 0 h 5342210"/>
                <a:gd name="connsiteX0" fmla="*/ 0 w 8968172"/>
                <a:gd name="connsiteY0" fmla="*/ 5020325 h 5020325"/>
                <a:gd name="connsiteX1" fmla="*/ 5991238 w 8968172"/>
                <a:gd name="connsiteY1" fmla="*/ 2651479 h 5020325"/>
                <a:gd name="connsiteX2" fmla="*/ 4783249 w 8968172"/>
                <a:gd name="connsiteY2" fmla="*/ 1295999 h 5020325"/>
                <a:gd name="connsiteX3" fmla="*/ 8968172 w 8968172"/>
                <a:gd name="connsiteY3" fmla="*/ 0 h 5020325"/>
                <a:gd name="connsiteX0" fmla="*/ 0 w 8968172"/>
                <a:gd name="connsiteY0" fmla="*/ 5020325 h 5020325"/>
                <a:gd name="connsiteX1" fmla="*/ 5991238 w 8968172"/>
                <a:gd name="connsiteY1" fmla="*/ 2651479 h 5020325"/>
                <a:gd name="connsiteX2" fmla="*/ 4783249 w 8968172"/>
                <a:gd name="connsiteY2" fmla="*/ 1295999 h 5020325"/>
                <a:gd name="connsiteX3" fmla="*/ 8968172 w 8968172"/>
                <a:gd name="connsiteY3" fmla="*/ 0 h 5020325"/>
                <a:gd name="connsiteX0" fmla="*/ 0 w 8993810"/>
                <a:gd name="connsiteY0" fmla="*/ 5065030 h 5065030"/>
                <a:gd name="connsiteX1" fmla="*/ 5991238 w 8993810"/>
                <a:gd name="connsiteY1" fmla="*/ 2696184 h 5065030"/>
                <a:gd name="connsiteX2" fmla="*/ 4783249 w 8993810"/>
                <a:gd name="connsiteY2" fmla="*/ 1340704 h 5065030"/>
                <a:gd name="connsiteX3" fmla="*/ 8993810 w 8993810"/>
                <a:gd name="connsiteY3" fmla="*/ 0 h 5065030"/>
                <a:gd name="connsiteX0" fmla="*/ 0 w 8352875"/>
                <a:gd name="connsiteY0" fmla="*/ 4850440 h 4850440"/>
                <a:gd name="connsiteX1" fmla="*/ 5991238 w 8352875"/>
                <a:gd name="connsiteY1" fmla="*/ 2481594 h 4850440"/>
                <a:gd name="connsiteX2" fmla="*/ 4783249 w 8352875"/>
                <a:gd name="connsiteY2" fmla="*/ 1126114 h 4850440"/>
                <a:gd name="connsiteX3" fmla="*/ 8352875 w 8352875"/>
                <a:gd name="connsiteY3" fmla="*/ 0 h 4850440"/>
              </a:gdLst>
              <a:ahLst/>
              <a:cxnLst>
                <a:cxn ang="0">
                  <a:pos x="connsiteX0" y="connsiteY0"/>
                </a:cxn>
                <a:cxn ang="0">
                  <a:pos x="connsiteX1" y="connsiteY1"/>
                </a:cxn>
                <a:cxn ang="0">
                  <a:pos x="connsiteX2" y="connsiteY2"/>
                </a:cxn>
                <a:cxn ang="0">
                  <a:pos x="connsiteX3" y="connsiteY3"/>
                </a:cxn>
              </a:cxnLst>
              <a:rect l="l" t="t" r="r" b="b"/>
              <a:pathLst>
                <a:path w="8352875" h="4850440">
                  <a:moveTo>
                    <a:pt x="0" y="4850440"/>
                  </a:moveTo>
                  <a:cubicBezTo>
                    <a:pt x="2710291" y="4230231"/>
                    <a:pt x="5194030" y="3102315"/>
                    <a:pt x="5991238" y="2481594"/>
                  </a:cubicBezTo>
                  <a:cubicBezTo>
                    <a:pt x="6788446" y="1860873"/>
                    <a:pt x="4012429" y="1653250"/>
                    <a:pt x="4783249" y="1126114"/>
                  </a:cubicBezTo>
                  <a:cubicBezTo>
                    <a:pt x="5427320" y="703176"/>
                    <a:pt x="6343526" y="488018"/>
                    <a:pt x="8352875" y="0"/>
                  </a:cubicBezTo>
                </a:path>
              </a:pathLst>
            </a:custGeom>
            <a:noFill/>
            <a:ln w="19050" cap="flat" cmpd="sng" algn="ctr">
              <a:solidFill>
                <a:schemeClr val="accent5">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rgbClr val="000000"/>
                </a:solidFill>
                <a:effectLst/>
                <a:uLnTx/>
                <a:uFillTx/>
                <a:latin typeface="Arial"/>
                <a:cs typeface="+mn-cs"/>
              </a:endParaRPr>
            </a:p>
          </p:txBody>
        </p:sp>
        <p:sp>
          <p:nvSpPr>
            <p:cNvPr id="5" name="Oval 4">
              <a:extLst>
                <a:ext uri="{FF2B5EF4-FFF2-40B4-BE49-F238E27FC236}">
                  <a16:creationId xmlns:a16="http://schemas.microsoft.com/office/drawing/2014/main" id="{8FACECBD-8FF2-4EBB-B7E6-010736B799F8}"/>
                </a:ext>
              </a:extLst>
            </p:cNvPr>
            <p:cNvSpPr/>
            <p:nvPr/>
          </p:nvSpPr>
          <p:spPr>
            <a:xfrm rot="21233707">
              <a:off x="988810" y="5397471"/>
              <a:ext cx="936000" cy="936000"/>
            </a:xfrm>
            <a:prstGeom prst="ellipse">
              <a:avLst/>
            </a:prstGeom>
            <a:solidFill>
              <a:schemeClr val="accent4">
                <a:lumMod val="50000"/>
              </a:schemeClr>
            </a:solidFill>
            <a:ln w="12700" cap="flat" cmpd="sng" algn="ctr">
              <a:noFill/>
              <a:prstDash val="solid"/>
              <a:miter lim="800000"/>
            </a:ln>
            <a:effectLst/>
            <a:scene3d>
              <a:camera prst="isometricOffAxis1Top">
                <a:rot lat="18894387" lon="19842216" rev="2003196"/>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sp>
          <p:nvSpPr>
            <p:cNvPr id="6" name="Oval 5">
              <a:extLst>
                <a:ext uri="{FF2B5EF4-FFF2-40B4-BE49-F238E27FC236}">
                  <a16:creationId xmlns:a16="http://schemas.microsoft.com/office/drawing/2014/main" id="{B52C7A80-4F80-4543-BE22-9599C8362016}"/>
                </a:ext>
              </a:extLst>
            </p:cNvPr>
            <p:cNvSpPr/>
            <p:nvPr/>
          </p:nvSpPr>
          <p:spPr>
            <a:xfrm>
              <a:off x="3730874" y="4422456"/>
              <a:ext cx="864000" cy="864000"/>
            </a:xfrm>
            <a:prstGeom prst="ellipse">
              <a:avLst/>
            </a:prstGeom>
            <a:solidFill>
              <a:schemeClr val="accent5">
                <a:lumMod val="60000"/>
                <a:lumOff val="40000"/>
              </a:schemeClr>
            </a:solidFill>
            <a:ln w="12700" cap="flat" cmpd="sng" algn="ctr">
              <a:noFill/>
              <a:prstDash val="solid"/>
              <a:miter lim="800000"/>
            </a:ln>
            <a:effectLst/>
            <a:scene3d>
              <a:camera prst="isometricOffAxis1Top">
                <a:rot lat="18664799" lon="19558760" rev="2810697"/>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sp>
          <p:nvSpPr>
            <p:cNvPr id="7" name="Oval 6">
              <a:extLst>
                <a:ext uri="{FF2B5EF4-FFF2-40B4-BE49-F238E27FC236}">
                  <a16:creationId xmlns:a16="http://schemas.microsoft.com/office/drawing/2014/main" id="{4A4515E8-9187-40CE-8D6E-0EDE3D9CCD8D}"/>
                </a:ext>
              </a:extLst>
            </p:cNvPr>
            <p:cNvSpPr/>
            <p:nvPr/>
          </p:nvSpPr>
          <p:spPr>
            <a:xfrm>
              <a:off x="5093867" y="3519443"/>
              <a:ext cx="792000" cy="792000"/>
            </a:xfrm>
            <a:prstGeom prst="ellipse">
              <a:avLst/>
            </a:prstGeom>
            <a:solidFill>
              <a:schemeClr val="accent2">
                <a:lumMod val="75000"/>
              </a:schemeClr>
            </a:solidFill>
            <a:ln w="12700" cap="flat" cmpd="sng" algn="ctr">
              <a:noFill/>
              <a:prstDash val="solid"/>
              <a:miter lim="800000"/>
            </a:ln>
            <a:effectLst/>
            <a:scene3d>
              <a:camera prst="isometricOffAxis1Top">
                <a:rot lat="18448671" lon="19229752" rev="2765576"/>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sp>
          <p:nvSpPr>
            <p:cNvPr id="8" name="Oval 7">
              <a:extLst>
                <a:ext uri="{FF2B5EF4-FFF2-40B4-BE49-F238E27FC236}">
                  <a16:creationId xmlns:a16="http://schemas.microsoft.com/office/drawing/2014/main" id="{0F865277-BB56-46A2-B1F1-DDAEA963B4C1}"/>
                </a:ext>
              </a:extLst>
            </p:cNvPr>
            <p:cNvSpPr/>
            <p:nvPr/>
          </p:nvSpPr>
          <p:spPr>
            <a:xfrm>
              <a:off x="3735432" y="2688430"/>
              <a:ext cx="720000" cy="720000"/>
            </a:xfrm>
            <a:prstGeom prst="ellipse">
              <a:avLst/>
            </a:prstGeom>
            <a:solidFill>
              <a:srgbClr val="0680C3"/>
            </a:solidFill>
            <a:ln w="12700" cap="flat" cmpd="sng" algn="ctr">
              <a:noFill/>
              <a:prstDash val="solid"/>
              <a:miter lim="800000"/>
            </a:ln>
            <a:effectLst/>
            <a:scene3d>
              <a:camera prst="isometricOffAxis1Top">
                <a:rot lat="18250383" lon="18844636" rev="3378072"/>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sp>
          <p:nvSpPr>
            <p:cNvPr id="9" name="Oval 8">
              <a:extLst>
                <a:ext uri="{FF2B5EF4-FFF2-40B4-BE49-F238E27FC236}">
                  <a16:creationId xmlns:a16="http://schemas.microsoft.com/office/drawing/2014/main" id="{B8718910-3BA3-4047-AD49-09AE11D03B5D}"/>
                </a:ext>
              </a:extLst>
            </p:cNvPr>
            <p:cNvSpPr/>
            <p:nvPr/>
          </p:nvSpPr>
          <p:spPr>
            <a:xfrm>
              <a:off x="5885867" y="1836701"/>
              <a:ext cx="648072" cy="648072"/>
            </a:xfrm>
            <a:prstGeom prst="ellipse">
              <a:avLst/>
            </a:prstGeom>
            <a:solidFill>
              <a:srgbClr val="002060"/>
            </a:solidFill>
            <a:ln w="12700" cap="flat" cmpd="sng" algn="ctr">
              <a:noFill/>
              <a:prstDash val="solid"/>
              <a:miter lim="800000"/>
            </a:ln>
            <a:effectLst/>
            <a:scene3d>
              <a:camera prst="isometricOffAxis1Top">
                <a:rot lat="18075710" lon="18392740" rev="3758555"/>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grpSp>
      <p:grpSp>
        <p:nvGrpSpPr>
          <p:cNvPr id="10" name="Group 9">
            <a:extLst>
              <a:ext uri="{FF2B5EF4-FFF2-40B4-BE49-F238E27FC236}">
                <a16:creationId xmlns:a16="http://schemas.microsoft.com/office/drawing/2014/main" id="{35857446-AD92-407B-91C9-81384202FE13}"/>
              </a:ext>
            </a:extLst>
          </p:cNvPr>
          <p:cNvGrpSpPr/>
          <p:nvPr/>
        </p:nvGrpSpPr>
        <p:grpSpPr>
          <a:xfrm>
            <a:off x="5911011" y="5439214"/>
            <a:ext cx="3881655" cy="718772"/>
            <a:chOff x="4361420" y="4980869"/>
            <a:chExt cx="2756826" cy="718772"/>
          </a:xfrm>
        </p:grpSpPr>
        <p:sp>
          <p:nvSpPr>
            <p:cNvPr id="11" name="TextBox 10">
              <a:extLst>
                <a:ext uri="{FF2B5EF4-FFF2-40B4-BE49-F238E27FC236}">
                  <a16:creationId xmlns:a16="http://schemas.microsoft.com/office/drawing/2014/main" id="{7D8A28C7-518A-4F36-B194-2454EC9CCA28}"/>
                </a:ext>
              </a:extLst>
            </p:cNvPr>
            <p:cNvSpPr txBox="1"/>
            <p:nvPr/>
          </p:nvSpPr>
          <p:spPr>
            <a:xfrm>
              <a:off x="4364729" y="5237976"/>
              <a:ext cx="2742246" cy="461665"/>
            </a:xfrm>
            <a:prstGeom prst="rect">
              <a:avLst/>
            </a:prstGeom>
            <a:noFill/>
          </p:spPr>
          <p:txBody>
            <a:bodyPr wrap="square" rtlCol="0">
              <a:spAutoFit/>
            </a:bodyPr>
            <a:lstStyle/>
            <a:p>
              <a:r>
                <a:rPr lang="en-US" altLang="ko-KR" sz="1200" dirty="0">
                  <a:solidFill>
                    <a:srgbClr val="000000">
                      <a:lumMod val="75000"/>
                      <a:lumOff val="25000"/>
                    </a:srgbClr>
                  </a:solidFill>
                  <a:cs typeface="Arial" pitchFamily="34" charset="0"/>
                </a:rPr>
                <a:t>You can simply impress your audience and add a unique zing and appeal to your Presentations.  </a:t>
              </a:r>
            </a:p>
          </p:txBody>
        </p:sp>
        <p:sp>
          <p:nvSpPr>
            <p:cNvPr id="12" name="TextBox 11">
              <a:extLst>
                <a:ext uri="{FF2B5EF4-FFF2-40B4-BE49-F238E27FC236}">
                  <a16:creationId xmlns:a16="http://schemas.microsoft.com/office/drawing/2014/main" id="{F3C298DD-0A95-48FE-B285-F2E023D69995}"/>
                </a:ext>
              </a:extLst>
            </p:cNvPr>
            <p:cNvSpPr txBox="1"/>
            <p:nvPr/>
          </p:nvSpPr>
          <p:spPr>
            <a:xfrm>
              <a:off x="4361420" y="4980869"/>
              <a:ext cx="2756826" cy="276999"/>
            </a:xfrm>
            <a:prstGeom prst="rect">
              <a:avLst/>
            </a:prstGeom>
            <a:noFill/>
          </p:spPr>
          <p:txBody>
            <a:bodyPr wrap="square" lIns="108000" rIns="108000" rtlCol="0">
              <a:spAutoFit/>
            </a:bodyPr>
            <a:lstStyle/>
            <a:p>
              <a:r>
                <a:rPr lang="en-US" altLang="ko-KR" sz="1200" b="1" dirty="0">
                  <a:solidFill>
                    <a:srgbClr val="000000">
                      <a:lumMod val="75000"/>
                      <a:lumOff val="25000"/>
                    </a:srgbClr>
                  </a:solidFill>
                  <a:cs typeface="Arial" pitchFamily="34" charset="0"/>
                </a:rPr>
                <a:t>Contents Here</a:t>
              </a:r>
              <a:endParaRPr lang="ko-KR" altLang="en-US" sz="1200" b="1" dirty="0">
                <a:solidFill>
                  <a:srgbClr val="000000">
                    <a:lumMod val="75000"/>
                    <a:lumOff val="25000"/>
                  </a:srgbClr>
                </a:solidFill>
                <a:cs typeface="Arial" pitchFamily="34" charset="0"/>
              </a:endParaRPr>
            </a:p>
          </p:txBody>
        </p:sp>
      </p:grpSp>
      <p:sp>
        <p:nvSpPr>
          <p:cNvPr id="13" name="TextBox 12">
            <a:extLst>
              <a:ext uri="{FF2B5EF4-FFF2-40B4-BE49-F238E27FC236}">
                <a16:creationId xmlns:a16="http://schemas.microsoft.com/office/drawing/2014/main" id="{9FD8EFED-4355-4E21-A1FF-D134BEBC2E33}"/>
              </a:ext>
            </a:extLst>
          </p:cNvPr>
          <p:cNvSpPr txBox="1"/>
          <p:nvPr/>
        </p:nvSpPr>
        <p:spPr>
          <a:xfrm>
            <a:off x="4602731" y="5460048"/>
            <a:ext cx="1262278" cy="461665"/>
          </a:xfrm>
          <a:prstGeom prst="rect">
            <a:avLst/>
          </a:prstGeom>
          <a:noFill/>
        </p:spPr>
        <p:txBody>
          <a:bodyPr wrap="square" lIns="108000" rIns="108000" rtlCol="0">
            <a:spAutoFit/>
          </a:bodyPr>
          <a:lstStyle/>
          <a:p>
            <a:r>
              <a:rPr lang="en-US" altLang="ko-KR" sz="2400" b="1" dirty="0">
                <a:solidFill>
                  <a:srgbClr val="000000">
                    <a:lumMod val="75000"/>
                    <a:lumOff val="25000"/>
                  </a:srgbClr>
                </a:solidFill>
                <a:cs typeface="Arial" pitchFamily="34" charset="0"/>
              </a:rPr>
              <a:t>2016</a:t>
            </a:r>
            <a:endParaRPr lang="ko-KR" altLang="en-US" sz="2400" b="1" dirty="0">
              <a:solidFill>
                <a:srgbClr val="000000">
                  <a:lumMod val="75000"/>
                  <a:lumOff val="25000"/>
                </a:srgbClr>
              </a:solidFill>
              <a:cs typeface="Arial" pitchFamily="34" charset="0"/>
            </a:endParaRPr>
          </a:p>
        </p:txBody>
      </p:sp>
      <p:grpSp>
        <p:nvGrpSpPr>
          <p:cNvPr id="14" name="Group 13">
            <a:extLst>
              <a:ext uri="{FF2B5EF4-FFF2-40B4-BE49-F238E27FC236}">
                <a16:creationId xmlns:a16="http://schemas.microsoft.com/office/drawing/2014/main" id="{1D9A7185-8F65-4B43-881E-BFEC85E969E4}"/>
              </a:ext>
            </a:extLst>
          </p:cNvPr>
          <p:cNvGrpSpPr/>
          <p:nvPr/>
        </p:nvGrpSpPr>
        <p:grpSpPr>
          <a:xfrm>
            <a:off x="7671861" y="4509035"/>
            <a:ext cx="3881655" cy="718772"/>
            <a:chOff x="4361420" y="4980869"/>
            <a:chExt cx="2756826" cy="718772"/>
          </a:xfrm>
        </p:grpSpPr>
        <p:sp>
          <p:nvSpPr>
            <p:cNvPr id="15" name="TextBox 14">
              <a:extLst>
                <a:ext uri="{FF2B5EF4-FFF2-40B4-BE49-F238E27FC236}">
                  <a16:creationId xmlns:a16="http://schemas.microsoft.com/office/drawing/2014/main" id="{31944E00-26B7-4BF8-B746-0B4536DA0D7D}"/>
                </a:ext>
              </a:extLst>
            </p:cNvPr>
            <p:cNvSpPr txBox="1"/>
            <p:nvPr/>
          </p:nvSpPr>
          <p:spPr>
            <a:xfrm>
              <a:off x="4364729" y="5237976"/>
              <a:ext cx="2742246" cy="461665"/>
            </a:xfrm>
            <a:prstGeom prst="rect">
              <a:avLst/>
            </a:prstGeom>
            <a:noFill/>
          </p:spPr>
          <p:txBody>
            <a:bodyPr wrap="square" rtlCol="0">
              <a:spAutoFit/>
            </a:bodyPr>
            <a:lstStyle/>
            <a:p>
              <a:r>
                <a:rPr lang="en-US" altLang="ko-KR" sz="1200" dirty="0">
                  <a:solidFill>
                    <a:srgbClr val="000000">
                      <a:lumMod val="75000"/>
                      <a:lumOff val="25000"/>
                    </a:srgbClr>
                  </a:solidFill>
                  <a:cs typeface="Arial" pitchFamily="34" charset="0"/>
                </a:rPr>
                <a:t>You can simply impress your audience and add a unique zing and appeal to your Presentations.  </a:t>
              </a:r>
            </a:p>
          </p:txBody>
        </p:sp>
        <p:sp>
          <p:nvSpPr>
            <p:cNvPr id="16" name="TextBox 15">
              <a:extLst>
                <a:ext uri="{FF2B5EF4-FFF2-40B4-BE49-F238E27FC236}">
                  <a16:creationId xmlns:a16="http://schemas.microsoft.com/office/drawing/2014/main" id="{576CCBE3-40A9-4DCF-8119-3EB903908F02}"/>
                </a:ext>
              </a:extLst>
            </p:cNvPr>
            <p:cNvSpPr txBox="1"/>
            <p:nvPr/>
          </p:nvSpPr>
          <p:spPr>
            <a:xfrm>
              <a:off x="4361420" y="4980869"/>
              <a:ext cx="2756826" cy="276999"/>
            </a:xfrm>
            <a:prstGeom prst="rect">
              <a:avLst/>
            </a:prstGeom>
            <a:noFill/>
          </p:spPr>
          <p:txBody>
            <a:bodyPr wrap="square" lIns="108000" rIns="108000" rtlCol="0">
              <a:spAutoFit/>
            </a:bodyPr>
            <a:lstStyle/>
            <a:p>
              <a:r>
                <a:rPr lang="en-US" altLang="ko-KR" sz="1200" b="1" dirty="0">
                  <a:solidFill>
                    <a:srgbClr val="000000">
                      <a:lumMod val="75000"/>
                      <a:lumOff val="25000"/>
                    </a:srgbClr>
                  </a:solidFill>
                  <a:cs typeface="Arial" pitchFamily="34" charset="0"/>
                </a:rPr>
                <a:t>Contents Here</a:t>
              </a:r>
              <a:endParaRPr lang="ko-KR" altLang="en-US" sz="1200" b="1" dirty="0">
                <a:solidFill>
                  <a:srgbClr val="000000">
                    <a:lumMod val="75000"/>
                    <a:lumOff val="25000"/>
                  </a:srgbClr>
                </a:solidFill>
                <a:cs typeface="Arial" pitchFamily="34" charset="0"/>
              </a:endParaRPr>
            </a:p>
          </p:txBody>
        </p:sp>
      </p:grpSp>
      <p:sp>
        <p:nvSpPr>
          <p:cNvPr id="17" name="TextBox 16">
            <a:extLst>
              <a:ext uri="{FF2B5EF4-FFF2-40B4-BE49-F238E27FC236}">
                <a16:creationId xmlns:a16="http://schemas.microsoft.com/office/drawing/2014/main" id="{8C4A57B0-ECF0-47C8-AA9A-AF1A421D4D1F}"/>
              </a:ext>
            </a:extLst>
          </p:cNvPr>
          <p:cNvSpPr txBox="1"/>
          <p:nvPr/>
        </p:nvSpPr>
        <p:spPr>
          <a:xfrm>
            <a:off x="6363581" y="4529869"/>
            <a:ext cx="1262278" cy="461665"/>
          </a:xfrm>
          <a:prstGeom prst="rect">
            <a:avLst/>
          </a:prstGeom>
          <a:noFill/>
        </p:spPr>
        <p:txBody>
          <a:bodyPr wrap="square" lIns="108000" rIns="108000" rtlCol="0">
            <a:spAutoFit/>
          </a:bodyPr>
          <a:lstStyle/>
          <a:p>
            <a:r>
              <a:rPr lang="en-US" altLang="ko-KR" sz="2400" b="1" dirty="0">
                <a:solidFill>
                  <a:srgbClr val="000000">
                    <a:lumMod val="75000"/>
                    <a:lumOff val="25000"/>
                  </a:srgbClr>
                </a:solidFill>
                <a:cs typeface="Arial" pitchFamily="34" charset="0"/>
              </a:rPr>
              <a:t>2017</a:t>
            </a:r>
            <a:endParaRPr lang="ko-KR" altLang="en-US" sz="2400" b="1" dirty="0">
              <a:solidFill>
                <a:srgbClr val="000000">
                  <a:lumMod val="75000"/>
                  <a:lumOff val="25000"/>
                </a:srgbClr>
              </a:solidFill>
              <a:cs typeface="Arial" pitchFamily="34" charset="0"/>
            </a:endParaRPr>
          </a:p>
        </p:txBody>
      </p:sp>
      <p:grpSp>
        <p:nvGrpSpPr>
          <p:cNvPr id="18" name="Group 17">
            <a:extLst>
              <a:ext uri="{FF2B5EF4-FFF2-40B4-BE49-F238E27FC236}">
                <a16:creationId xmlns:a16="http://schemas.microsoft.com/office/drawing/2014/main" id="{F10D2F5D-48E6-4C40-9F9B-C86579FF3172}"/>
              </a:ext>
            </a:extLst>
          </p:cNvPr>
          <p:cNvGrpSpPr/>
          <p:nvPr/>
        </p:nvGrpSpPr>
        <p:grpSpPr>
          <a:xfrm>
            <a:off x="1018889" y="3578856"/>
            <a:ext cx="3806102" cy="718772"/>
            <a:chOff x="4361420" y="4980869"/>
            <a:chExt cx="2756826" cy="718772"/>
          </a:xfrm>
        </p:grpSpPr>
        <p:sp>
          <p:nvSpPr>
            <p:cNvPr id="19" name="TextBox 18">
              <a:extLst>
                <a:ext uri="{FF2B5EF4-FFF2-40B4-BE49-F238E27FC236}">
                  <a16:creationId xmlns:a16="http://schemas.microsoft.com/office/drawing/2014/main" id="{9EEA6E03-CEA6-437A-A38C-45A6C7EF850A}"/>
                </a:ext>
              </a:extLst>
            </p:cNvPr>
            <p:cNvSpPr txBox="1"/>
            <p:nvPr/>
          </p:nvSpPr>
          <p:spPr>
            <a:xfrm>
              <a:off x="4364729" y="5237976"/>
              <a:ext cx="2742246" cy="461665"/>
            </a:xfrm>
            <a:prstGeom prst="rect">
              <a:avLst/>
            </a:prstGeom>
            <a:noFill/>
          </p:spPr>
          <p:txBody>
            <a:bodyPr wrap="square" rtlCol="0">
              <a:spAutoFit/>
            </a:bodyPr>
            <a:lstStyle/>
            <a:p>
              <a:pPr algn="r"/>
              <a:r>
                <a:rPr lang="en-US" altLang="ko-KR" sz="1200" dirty="0">
                  <a:solidFill>
                    <a:srgbClr val="000000">
                      <a:lumMod val="75000"/>
                      <a:lumOff val="25000"/>
                    </a:srgbClr>
                  </a:solidFill>
                  <a:cs typeface="Arial" pitchFamily="34" charset="0"/>
                </a:rPr>
                <a:t>You can simply impress your audience and add a unique zing and appeal to your Presentations.  </a:t>
              </a:r>
            </a:p>
          </p:txBody>
        </p:sp>
        <p:sp>
          <p:nvSpPr>
            <p:cNvPr id="20" name="TextBox 19">
              <a:extLst>
                <a:ext uri="{FF2B5EF4-FFF2-40B4-BE49-F238E27FC236}">
                  <a16:creationId xmlns:a16="http://schemas.microsoft.com/office/drawing/2014/main" id="{E9EF6022-545D-4FFB-97BD-B9B1F94331EF}"/>
                </a:ext>
              </a:extLst>
            </p:cNvPr>
            <p:cNvSpPr txBox="1"/>
            <p:nvPr/>
          </p:nvSpPr>
          <p:spPr>
            <a:xfrm>
              <a:off x="4361420" y="4980869"/>
              <a:ext cx="2756826" cy="276999"/>
            </a:xfrm>
            <a:prstGeom prst="rect">
              <a:avLst/>
            </a:prstGeom>
            <a:noFill/>
          </p:spPr>
          <p:txBody>
            <a:bodyPr wrap="square" lIns="108000" rIns="108000" rtlCol="0">
              <a:spAutoFit/>
            </a:bodyPr>
            <a:lstStyle/>
            <a:p>
              <a:pPr algn="r"/>
              <a:r>
                <a:rPr lang="en-US" altLang="ko-KR" sz="1200" b="1" dirty="0">
                  <a:solidFill>
                    <a:srgbClr val="000000">
                      <a:lumMod val="75000"/>
                      <a:lumOff val="25000"/>
                    </a:srgbClr>
                  </a:solidFill>
                  <a:cs typeface="Arial" pitchFamily="34" charset="0"/>
                </a:rPr>
                <a:t>Contents Here</a:t>
              </a:r>
              <a:endParaRPr lang="ko-KR" altLang="en-US" sz="1200" b="1" dirty="0">
                <a:solidFill>
                  <a:srgbClr val="000000">
                    <a:lumMod val="75000"/>
                    <a:lumOff val="25000"/>
                  </a:srgbClr>
                </a:solidFill>
                <a:cs typeface="Arial" pitchFamily="34" charset="0"/>
              </a:endParaRPr>
            </a:p>
          </p:txBody>
        </p:sp>
      </p:grpSp>
      <p:sp>
        <p:nvSpPr>
          <p:cNvPr id="21" name="TextBox 20">
            <a:extLst>
              <a:ext uri="{FF2B5EF4-FFF2-40B4-BE49-F238E27FC236}">
                <a16:creationId xmlns:a16="http://schemas.microsoft.com/office/drawing/2014/main" id="{9BE95D2E-BBFD-4E9F-9ED1-96E8AFC1293C}"/>
              </a:ext>
            </a:extLst>
          </p:cNvPr>
          <p:cNvSpPr txBox="1"/>
          <p:nvPr/>
        </p:nvSpPr>
        <p:spPr>
          <a:xfrm>
            <a:off x="4860107" y="3599690"/>
            <a:ext cx="1262278" cy="461665"/>
          </a:xfrm>
          <a:prstGeom prst="rect">
            <a:avLst/>
          </a:prstGeom>
          <a:noFill/>
        </p:spPr>
        <p:txBody>
          <a:bodyPr wrap="square" lIns="108000" rIns="108000" rtlCol="0">
            <a:spAutoFit/>
          </a:bodyPr>
          <a:lstStyle/>
          <a:p>
            <a:pPr algn="r"/>
            <a:r>
              <a:rPr lang="en-US" altLang="ko-KR" sz="2400" b="1" dirty="0">
                <a:solidFill>
                  <a:srgbClr val="000000">
                    <a:lumMod val="75000"/>
                    <a:lumOff val="25000"/>
                  </a:srgbClr>
                </a:solidFill>
                <a:cs typeface="Arial" pitchFamily="34" charset="0"/>
              </a:rPr>
              <a:t>2018</a:t>
            </a:r>
            <a:endParaRPr lang="ko-KR" altLang="en-US" sz="2400" b="1" dirty="0">
              <a:solidFill>
                <a:srgbClr val="000000">
                  <a:lumMod val="75000"/>
                  <a:lumOff val="25000"/>
                </a:srgbClr>
              </a:solidFill>
              <a:cs typeface="Arial" pitchFamily="34" charset="0"/>
            </a:endParaRPr>
          </a:p>
        </p:txBody>
      </p:sp>
      <p:grpSp>
        <p:nvGrpSpPr>
          <p:cNvPr id="22" name="Group 21">
            <a:extLst>
              <a:ext uri="{FF2B5EF4-FFF2-40B4-BE49-F238E27FC236}">
                <a16:creationId xmlns:a16="http://schemas.microsoft.com/office/drawing/2014/main" id="{DEE60827-16CE-4B2F-9B10-ACEFAEAE3060}"/>
              </a:ext>
            </a:extLst>
          </p:cNvPr>
          <p:cNvGrpSpPr/>
          <p:nvPr/>
        </p:nvGrpSpPr>
        <p:grpSpPr>
          <a:xfrm>
            <a:off x="925109" y="1718498"/>
            <a:ext cx="3806102" cy="718772"/>
            <a:chOff x="4361420" y="4980869"/>
            <a:chExt cx="2756826" cy="718772"/>
          </a:xfrm>
        </p:grpSpPr>
        <p:sp>
          <p:nvSpPr>
            <p:cNvPr id="23" name="TextBox 22">
              <a:extLst>
                <a:ext uri="{FF2B5EF4-FFF2-40B4-BE49-F238E27FC236}">
                  <a16:creationId xmlns:a16="http://schemas.microsoft.com/office/drawing/2014/main" id="{78C7ED0D-A54D-4641-A44B-89B9F6DAE270}"/>
                </a:ext>
              </a:extLst>
            </p:cNvPr>
            <p:cNvSpPr txBox="1"/>
            <p:nvPr/>
          </p:nvSpPr>
          <p:spPr>
            <a:xfrm>
              <a:off x="4364729" y="5237976"/>
              <a:ext cx="2742246" cy="461665"/>
            </a:xfrm>
            <a:prstGeom prst="rect">
              <a:avLst/>
            </a:prstGeom>
            <a:noFill/>
          </p:spPr>
          <p:txBody>
            <a:bodyPr wrap="square" rtlCol="0">
              <a:spAutoFit/>
            </a:bodyPr>
            <a:lstStyle/>
            <a:p>
              <a:pPr algn="r"/>
              <a:r>
                <a:rPr lang="en-US" altLang="ko-KR" sz="1200" dirty="0">
                  <a:solidFill>
                    <a:srgbClr val="000000">
                      <a:lumMod val="75000"/>
                      <a:lumOff val="25000"/>
                    </a:srgbClr>
                  </a:solidFill>
                  <a:cs typeface="Arial" pitchFamily="34" charset="0"/>
                </a:rPr>
                <a:t>You can simply impress your audience and add a unique zing and appeal to your Presentations.  </a:t>
              </a:r>
            </a:p>
          </p:txBody>
        </p:sp>
        <p:sp>
          <p:nvSpPr>
            <p:cNvPr id="24" name="TextBox 23">
              <a:extLst>
                <a:ext uri="{FF2B5EF4-FFF2-40B4-BE49-F238E27FC236}">
                  <a16:creationId xmlns:a16="http://schemas.microsoft.com/office/drawing/2014/main" id="{D143A404-D952-44A6-A727-C007FA9C67D2}"/>
                </a:ext>
              </a:extLst>
            </p:cNvPr>
            <p:cNvSpPr txBox="1"/>
            <p:nvPr/>
          </p:nvSpPr>
          <p:spPr>
            <a:xfrm>
              <a:off x="4361420" y="4980869"/>
              <a:ext cx="2756826" cy="276999"/>
            </a:xfrm>
            <a:prstGeom prst="rect">
              <a:avLst/>
            </a:prstGeom>
            <a:noFill/>
          </p:spPr>
          <p:txBody>
            <a:bodyPr wrap="square" lIns="108000" rIns="108000" rtlCol="0">
              <a:spAutoFit/>
            </a:bodyPr>
            <a:lstStyle/>
            <a:p>
              <a:pPr algn="r"/>
              <a:r>
                <a:rPr lang="en-US" altLang="ko-KR" sz="1200" b="1" dirty="0">
                  <a:solidFill>
                    <a:srgbClr val="000000">
                      <a:lumMod val="75000"/>
                      <a:lumOff val="25000"/>
                    </a:srgbClr>
                  </a:solidFill>
                  <a:cs typeface="Arial" pitchFamily="34" charset="0"/>
                </a:rPr>
                <a:t>Contents Here</a:t>
              </a:r>
              <a:endParaRPr lang="ko-KR" altLang="en-US" sz="1200" b="1" dirty="0">
                <a:solidFill>
                  <a:srgbClr val="000000">
                    <a:lumMod val="75000"/>
                    <a:lumOff val="25000"/>
                  </a:srgbClr>
                </a:solidFill>
                <a:cs typeface="Arial" pitchFamily="34" charset="0"/>
              </a:endParaRPr>
            </a:p>
          </p:txBody>
        </p:sp>
      </p:grpSp>
      <p:sp>
        <p:nvSpPr>
          <p:cNvPr id="25" name="TextBox 24">
            <a:extLst>
              <a:ext uri="{FF2B5EF4-FFF2-40B4-BE49-F238E27FC236}">
                <a16:creationId xmlns:a16="http://schemas.microsoft.com/office/drawing/2014/main" id="{9C6BC72F-2DAB-481A-A6CB-07EAA374E97C}"/>
              </a:ext>
            </a:extLst>
          </p:cNvPr>
          <p:cNvSpPr txBox="1"/>
          <p:nvPr/>
        </p:nvSpPr>
        <p:spPr>
          <a:xfrm>
            <a:off x="4766327" y="1739332"/>
            <a:ext cx="1262278" cy="461665"/>
          </a:xfrm>
          <a:prstGeom prst="rect">
            <a:avLst/>
          </a:prstGeom>
          <a:noFill/>
        </p:spPr>
        <p:txBody>
          <a:bodyPr wrap="square" lIns="108000" rIns="108000" rtlCol="0">
            <a:spAutoFit/>
          </a:bodyPr>
          <a:lstStyle/>
          <a:p>
            <a:pPr algn="r"/>
            <a:r>
              <a:rPr lang="en-US" altLang="ko-KR" sz="2400" b="1" dirty="0">
                <a:solidFill>
                  <a:srgbClr val="000000">
                    <a:lumMod val="75000"/>
                    <a:lumOff val="25000"/>
                  </a:srgbClr>
                </a:solidFill>
                <a:cs typeface="Arial" pitchFamily="34" charset="0"/>
              </a:rPr>
              <a:t>2020</a:t>
            </a:r>
            <a:endParaRPr lang="ko-KR" altLang="en-US" sz="2400" b="1" dirty="0">
              <a:solidFill>
                <a:srgbClr val="000000">
                  <a:lumMod val="75000"/>
                  <a:lumOff val="25000"/>
                </a:srgbClr>
              </a:solidFill>
              <a:cs typeface="Arial" pitchFamily="34" charset="0"/>
            </a:endParaRPr>
          </a:p>
        </p:txBody>
      </p:sp>
      <p:grpSp>
        <p:nvGrpSpPr>
          <p:cNvPr id="26" name="Group 25">
            <a:extLst>
              <a:ext uri="{FF2B5EF4-FFF2-40B4-BE49-F238E27FC236}">
                <a16:creationId xmlns:a16="http://schemas.microsoft.com/office/drawing/2014/main" id="{5C519FB9-1BB5-4F71-8A17-96597932B266}"/>
              </a:ext>
            </a:extLst>
          </p:cNvPr>
          <p:cNvGrpSpPr/>
          <p:nvPr/>
        </p:nvGrpSpPr>
        <p:grpSpPr>
          <a:xfrm>
            <a:off x="7750428" y="2648677"/>
            <a:ext cx="3881655" cy="718772"/>
            <a:chOff x="4361420" y="4980869"/>
            <a:chExt cx="2756826" cy="718772"/>
          </a:xfrm>
        </p:grpSpPr>
        <p:sp>
          <p:nvSpPr>
            <p:cNvPr id="27" name="TextBox 26">
              <a:extLst>
                <a:ext uri="{FF2B5EF4-FFF2-40B4-BE49-F238E27FC236}">
                  <a16:creationId xmlns:a16="http://schemas.microsoft.com/office/drawing/2014/main" id="{42BF8720-4F89-484E-86EB-5DEC4958F602}"/>
                </a:ext>
              </a:extLst>
            </p:cNvPr>
            <p:cNvSpPr txBox="1"/>
            <p:nvPr/>
          </p:nvSpPr>
          <p:spPr>
            <a:xfrm>
              <a:off x="4364729" y="5237976"/>
              <a:ext cx="2742246" cy="461665"/>
            </a:xfrm>
            <a:prstGeom prst="rect">
              <a:avLst/>
            </a:prstGeom>
            <a:noFill/>
          </p:spPr>
          <p:txBody>
            <a:bodyPr wrap="square" rtlCol="0">
              <a:spAutoFit/>
            </a:bodyPr>
            <a:lstStyle/>
            <a:p>
              <a:r>
                <a:rPr lang="en-US" altLang="ko-KR" sz="1200" dirty="0">
                  <a:solidFill>
                    <a:srgbClr val="000000">
                      <a:lumMod val="75000"/>
                      <a:lumOff val="25000"/>
                    </a:srgbClr>
                  </a:solidFill>
                  <a:cs typeface="Arial" pitchFamily="34" charset="0"/>
                </a:rPr>
                <a:t>You can simply impress your audience and add a unique zing and appeal to your Presentations.  </a:t>
              </a:r>
            </a:p>
          </p:txBody>
        </p:sp>
        <p:sp>
          <p:nvSpPr>
            <p:cNvPr id="28" name="TextBox 27">
              <a:extLst>
                <a:ext uri="{FF2B5EF4-FFF2-40B4-BE49-F238E27FC236}">
                  <a16:creationId xmlns:a16="http://schemas.microsoft.com/office/drawing/2014/main" id="{D3B2EE23-BE39-4EFC-B74F-FE1873A93729}"/>
                </a:ext>
              </a:extLst>
            </p:cNvPr>
            <p:cNvSpPr txBox="1"/>
            <p:nvPr/>
          </p:nvSpPr>
          <p:spPr>
            <a:xfrm>
              <a:off x="4361420" y="4980869"/>
              <a:ext cx="2756826" cy="276999"/>
            </a:xfrm>
            <a:prstGeom prst="rect">
              <a:avLst/>
            </a:prstGeom>
            <a:noFill/>
          </p:spPr>
          <p:txBody>
            <a:bodyPr wrap="square" lIns="108000" rIns="108000" rtlCol="0">
              <a:spAutoFit/>
            </a:bodyPr>
            <a:lstStyle/>
            <a:p>
              <a:r>
                <a:rPr lang="en-US" altLang="ko-KR" sz="1200" b="1" dirty="0">
                  <a:solidFill>
                    <a:srgbClr val="000000">
                      <a:lumMod val="75000"/>
                      <a:lumOff val="25000"/>
                    </a:srgbClr>
                  </a:solidFill>
                  <a:cs typeface="Arial" pitchFamily="34" charset="0"/>
                </a:rPr>
                <a:t>Contents Here</a:t>
              </a:r>
              <a:endParaRPr lang="ko-KR" altLang="en-US" sz="1200" b="1" dirty="0">
                <a:solidFill>
                  <a:srgbClr val="000000">
                    <a:lumMod val="75000"/>
                    <a:lumOff val="25000"/>
                  </a:srgbClr>
                </a:solidFill>
                <a:cs typeface="Arial" pitchFamily="34" charset="0"/>
              </a:endParaRPr>
            </a:p>
          </p:txBody>
        </p:sp>
      </p:grpSp>
      <p:sp>
        <p:nvSpPr>
          <p:cNvPr id="29" name="TextBox 28">
            <a:extLst>
              <a:ext uri="{FF2B5EF4-FFF2-40B4-BE49-F238E27FC236}">
                <a16:creationId xmlns:a16="http://schemas.microsoft.com/office/drawing/2014/main" id="{B624C5B7-A2C4-4B1C-B5E2-7930C06C564B}"/>
              </a:ext>
            </a:extLst>
          </p:cNvPr>
          <p:cNvSpPr txBox="1"/>
          <p:nvPr/>
        </p:nvSpPr>
        <p:spPr>
          <a:xfrm>
            <a:off x="6442149" y="2669511"/>
            <a:ext cx="1262278" cy="461665"/>
          </a:xfrm>
          <a:prstGeom prst="rect">
            <a:avLst/>
          </a:prstGeom>
          <a:noFill/>
        </p:spPr>
        <p:txBody>
          <a:bodyPr wrap="square" lIns="108000" rIns="108000" rtlCol="0">
            <a:spAutoFit/>
          </a:bodyPr>
          <a:lstStyle/>
          <a:p>
            <a:r>
              <a:rPr lang="en-US" altLang="ko-KR" sz="2400" b="1" dirty="0">
                <a:solidFill>
                  <a:srgbClr val="000000">
                    <a:lumMod val="75000"/>
                    <a:lumOff val="25000"/>
                  </a:srgbClr>
                </a:solidFill>
                <a:cs typeface="Arial" pitchFamily="34" charset="0"/>
              </a:rPr>
              <a:t>2019</a:t>
            </a:r>
            <a:endParaRPr lang="ko-KR" altLang="en-US" sz="2400" b="1" dirty="0">
              <a:solidFill>
                <a:srgbClr val="000000">
                  <a:lumMod val="75000"/>
                  <a:lumOff val="25000"/>
                </a:srgbClr>
              </a:solidFill>
              <a:cs typeface="Arial" pitchFamily="34" charset="0"/>
            </a:endParaRPr>
          </a:p>
        </p:txBody>
      </p:sp>
      <p:sp>
        <p:nvSpPr>
          <p:cNvPr id="30" name="Rectangle 29">
            <a:extLst>
              <a:ext uri="{FF2B5EF4-FFF2-40B4-BE49-F238E27FC236}">
                <a16:creationId xmlns:a16="http://schemas.microsoft.com/office/drawing/2014/main" id="{852D5A60-71B9-4982-B029-D56C118F2964}"/>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24964315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E9C338BB-5C5E-4487-8109-7E2F4A2BCC0D}"/>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aphicFrame>
        <p:nvGraphicFramePr>
          <p:cNvPr id="3" name="Table 2">
            <a:extLst>
              <a:ext uri="{FF2B5EF4-FFF2-40B4-BE49-F238E27FC236}">
                <a16:creationId xmlns:a16="http://schemas.microsoft.com/office/drawing/2014/main" id="{813967A9-7ABD-4CE2-A09F-DA4377C4ECE1}"/>
              </a:ext>
            </a:extLst>
          </p:cNvPr>
          <p:cNvGraphicFramePr>
            <a:graphicFrameLocks noGrp="1"/>
          </p:cNvGraphicFramePr>
          <p:nvPr/>
        </p:nvGraphicFramePr>
        <p:xfrm>
          <a:off x="371476" y="1543606"/>
          <a:ext cx="11449050" cy="3535600"/>
        </p:xfrm>
        <a:graphic>
          <a:graphicData uri="http://schemas.openxmlformats.org/drawingml/2006/table">
            <a:tbl>
              <a:tblPr firstRow="1" bandRow="1"/>
              <a:tblGrid>
                <a:gridCol w="3559574">
                  <a:extLst>
                    <a:ext uri="{9D8B030D-6E8A-4147-A177-3AD203B41FA5}">
                      <a16:colId xmlns:a16="http://schemas.microsoft.com/office/drawing/2014/main" val="3171785473"/>
                    </a:ext>
                  </a:extLst>
                </a:gridCol>
                <a:gridCol w="999208">
                  <a:extLst>
                    <a:ext uri="{9D8B030D-6E8A-4147-A177-3AD203B41FA5}">
                      <a16:colId xmlns:a16="http://schemas.microsoft.com/office/drawing/2014/main" val="3307568538"/>
                    </a:ext>
                  </a:extLst>
                </a:gridCol>
                <a:gridCol w="969233">
                  <a:extLst>
                    <a:ext uri="{9D8B030D-6E8A-4147-A177-3AD203B41FA5}">
                      <a16:colId xmlns:a16="http://schemas.microsoft.com/office/drawing/2014/main" val="3177246977"/>
                    </a:ext>
                  </a:extLst>
                </a:gridCol>
                <a:gridCol w="990743">
                  <a:extLst>
                    <a:ext uri="{9D8B030D-6E8A-4147-A177-3AD203B41FA5}">
                      <a16:colId xmlns:a16="http://schemas.microsoft.com/office/drawing/2014/main" val="1905890460"/>
                    </a:ext>
                  </a:extLst>
                </a:gridCol>
                <a:gridCol w="989424">
                  <a:extLst>
                    <a:ext uri="{9D8B030D-6E8A-4147-A177-3AD203B41FA5}">
                      <a16:colId xmlns:a16="http://schemas.microsoft.com/office/drawing/2014/main" val="551651354"/>
                    </a:ext>
                  </a:extLst>
                </a:gridCol>
                <a:gridCol w="982693">
                  <a:extLst>
                    <a:ext uri="{9D8B030D-6E8A-4147-A177-3AD203B41FA5}">
                      <a16:colId xmlns:a16="http://schemas.microsoft.com/office/drawing/2014/main" val="106908959"/>
                    </a:ext>
                  </a:extLst>
                </a:gridCol>
                <a:gridCol w="881731">
                  <a:extLst>
                    <a:ext uri="{9D8B030D-6E8A-4147-A177-3AD203B41FA5}">
                      <a16:colId xmlns:a16="http://schemas.microsoft.com/office/drawing/2014/main" val="2307743238"/>
                    </a:ext>
                  </a:extLst>
                </a:gridCol>
                <a:gridCol w="1090385">
                  <a:extLst>
                    <a:ext uri="{9D8B030D-6E8A-4147-A177-3AD203B41FA5}">
                      <a16:colId xmlns:a16="http://schemas.microsoft.com/office/drawing/2014/main" val="2723634297"/>
                    </a:ext>
                  </a:extLst>
                </a:gridCol>
                <a:gridCol w="986059">
                  <a:extLst>
                    <a:ext uri="{9D8B030D-6E8A-4147-A177-3AD203B41FA5}">
                      <a16:colId xmlns:a16="http://schemas.microsoft.com/office/drawing/2014/main" val="971921"/>
                    </a:ext>
                  </a:extLst>
                </a:gridCol>
              </a:tblGrid>
              <a:tr h="441950">
                <a:tc>
                  <a:txBody>
                    <a:bodyPr/>
                    <a:lstStyle>
                      <a:lvl1pPr marL="0" algn="l" defTabSz="914400" rtl="0" eaLnBrk="1" latinLnBrk="0" hangingPunct="1">
                        <a:defRPr sz="1800" b="1" kern="1200">
                          <a:solidFill>
                            <a:schemeClr val="lt1"/>
                          </a:solidFill>
                          <a:latin typeface="Calibri Light"/>
                        </a:defRPr>
                      </a:lvl1pPr>
                      <a:lvl2pPr marL="457200" algn="l" defTabSz="914400" rtl="0" eaLnBrk="1" latinLnBrk="0" hangingPunct="1">
                        <a:defRPr sz="1800" b="1" kern="1200">
                          <a:solidFill>
                            <a:schemeClr val="lt1"/>
                          </a:solidFill>
                          <a:latin typeface="Calibri Light"/>
                        </a:defRPr>
                      </a:lvl2pPr>
                      <a:lvl3pPr marL="914400" algn="l" defTabSz="914400" rtl="0" eaLnBrk="1" latinLnBrk="0" hangingPunct="1">
                        <a:defRPr sz="1800" b="1" kern="1200">
                          <a:solidFill>
                            <a:schemeClr val="lt1"/>
                          </a:solidFill>
                          <a:latin typeface="Calibri Light"/>
                        </a:defRPr>
                      </a:lvl3pPr>
                      <a:lvl4pPr marL="1371600" algn="l" defTabSz="914400" rtl="0" eaLnBrk="1" latinLnBrk="0" hangingPunct="1">
                        <a:defRPr sz="1800" b="1" kern="1200">
                          <a:solidFill>
                            <a:schemeClr val="lt1"/>
                          </a:solidFill>
                          <a:latin typeface="Calibri Light"/>
                        </a:defRPr>
                      </a:lvl4pPr>
                      <a:lvl5pPr marL="1828800" algn="l" defTabSz="914400" rtl="0" eaLnBrk="1" latinLnBrk="0" hangingPunct="1">
                        <a:defRPr sz="1800" b="1" kern="1200">
                          <a:solidFill>
                            <a:schemeClr val="lt1"/>
                          </a:solidFill>
                          <a:latin typeface="Calibri Light"/>
                        </a:defRPr>
                      </a:lvl5pPr>
                      <a:lvl6pPr marL="2286000" algn="l" defTabSz="914400" rtl="0" eaLnBrk="1" latinLnBrk="0" hangingPunct="1">
                        <a:defRPr sz="1800" b="1" kern="1200">
                          <a:solidFill>
                            <a:schemeClr val="lt1"/>
                          </a:solidFill>
                          <a:latin typeface="Calibri Light"/>
                        </a:defRPr>
                      </a:lvl6pPr>
                      <a:lvl7pPr marL="2743200" algn="l" defTabSz="914400" rtl="0" eaLnBrk="1" latinLnBrk="0" hangingPunct="1">
                        <a:defRPr sz="1800" b="1" kern="1200">
                          <a:solidFill>
                            <a:schemeClr val="lt1"/>
                          </a:solidFill>
                          <a:latin typeface="Calibri Light"/>
                        </a:defRPr>
                      </a:lvl7pPr>
                      <a:lvl8pPr marL="3200400" algn="l" defTabSz="914400" rtl="0" eaLnBrk="1" latinLnBrk="0" hangingPunct="1">
                        <a:defRPr sz="1800" b="1" kern="1200">
                          <a:solidFill>
                            <a:schemeClr val="lt1"/>
                          </a:solidFill>
                          <a:latin typeface="Calibri Light"/>
                        </a:defRPr>
                      </a:lvl8pPr>
                      <a:lvl9pPr marL="3657600" algn="l" defTabSz="914400" rtl="0" eaLnBrk="1" latinLnBrk="0" hangingPunct="1">
                        <a:defRPr sz="1800" b="1" kern="1200">
                          <a:solidFill>
                            <a:schemeClr val="lt1"/>
                          </a:solidFill>
                          <a:latin typeface="Calibri Light"/>
                        </a:defRPr>
                      </a:lvl9pPr>
                    </a:lstStyle>
                    <a:p>
                      <a:pPr algn="ctr"/>
                      <a:r>
                        <a:rPr lang="en-US" sz="1600" b="1" dirty="0">
                          <a:solidFill>
                            <a:schemeClr val="bg1"/>
                          </a:solidFill>
                          <a:latin typeface="Arial" panose="020B0604020202020204" pitchFamily="34" charset="0"/>
                          <a:cs typeface="Arial" panose="020B0604020202020204" pitchFamily="34" charset="0"/>
                        </a:rPr>
                        <a:t>2020</a:t>
                      </a:r>
                      <a:endParaRPr lang="en-US" b="1" dirty="0">
                        <a:solidFill>
                          <a:schemeClr val="bg1"/>
                        </a:solidFill>
                        <a:latin typeface="Arial" panose="020B0604020202020204" pitchFamily="34" charset="0"/>
                        <a:cs typeface="Arial" panose="020B0604020202020204" pitchFamily="34" charset="0"/>
                      </a:endParaRPr>
                    </a:p>
                  </a:txBody>
                  <a:tcPr anchor="ctr">
                    <a:lnL w="6350" cap="flat" cmpd="sng" algn="ctr">
                      <a:solidFill>
                        <a:srgbClr val="1E1918"/>
                      </a:solidFill>
                      <a:prstDash val="solid"/>
                      <a:round/>
                      <a:headEnd type="none" w="med" len="med"/>
                      <a:tailEnd type="none" w="med" len="med"/>
                    </a:lnL>
                    <a:lnR w="6350" cap="flat" cmpd="sng" algn="ctr">
                      <a:solidFill>
                        <a:srgbClr val="BF7B17"/>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400" rtl="0" eaLnBrk="1" latinLnBrk="0" hangingPunct="1">
                        <a:defRPr sz="1800" b="1" kern="1200">
                          <a:solidFill>
                            <a:schemeClr val="lt1"/>
                          </a:solidFill>
                          <a:latin typeface="Calibri Light"/>
                        </a:defRPr>
                      </a:lvl1pPr>
                      <a:lvl2pPr marL="457200" algn="l" defTabSz="914400" rtl="0" eaLnBrk="1" latinLnBrk="0" hangingPunct="1">
                        <a:defRPr sz="1800" b="1" kern="1200">
                          <a:solidFill>
                            <a:schemeClr val="lt1"/>
                          </a:solidFill>
                          <a:latin typeface="Calibri Light"/>
                        </a:defRPr>
                      </a:lvl2pPr>
                      <a:lvl3pPr marL="914400" algn="l" defTabSz="914400" rtl="0" eaLnBrk="1" latinLnBrk="0" hangingPunct="1">
                        <a:defRPr sz="1800" b="1" kern="1200">
                          <a:solidFill>
                            <a:schemeClr val="lt1"/>
                          </a:solidFill>
                          <a:latin typeface="Calibri Light"/>
                        </a:defRPr>
                      </a:lvl3pPr>
                      <a:lvl4pPr marL="1371600" algn="l" defTabSz="914400" rtl="0" eaLnBrk="1" latinLnBrk="0" hangingPunct="1">
                        <a:defRPr sz="1800" b="1" kern="1200">
                          <a:solidFill>
                            <a:schemeClr val="lt1"/>
                          </a:solidFill>
                          <a:latin typeface="Calibri Light"/>
                        </a:defRPr>
                      </a:lvl4pPr>
                      <a:lvl5pPr marL="1828800" algn="l" defTabSz="914400" rtl="0" eaLnBrk="1" latinLnBrk="0" hangingPunct="1">
                        <a:defRPr sz="1800" b="1" kern="1200">
                          <a:solidFill>
                            <a:schemeClr val="lt1"/>
                          </a:solidFill>
                          <a:latin typeface="Calibri Light"/>
                        </a:defRPr>
                      </a:lvl5pPr>
                      <a:lvl6pPr marL="2286000" algn="l" defTabSz="914400" rtl="0" eaLnBrk="1" latinLnBrk="0" hangingPunct="1">
                        <a:defRPr sz="1800" b="1" kern="1200">
                          <a:solidFill>
                            <a:schemeClr val="lt1"/>
                          </a:solidFill>
                          <a:latin typeface="Calibri Light"/>
                        </a:defRPr>
                      </a:lvl6pPr>
                      <a:lvl7pPr marL="2743200" algn="l" defTabSz="914400" rtl="0" eaLnBrk="1" latinLnBrk="0" hangingPunct="1">
                        <a:defRPr sz="1800" b="1" kern="1200">
                          <a:solidFill>
                            <a:schemeClr val="lt1"/>
                          </a:solidFill>
                          <a:latin typeface="Calibri Light"/>
                        </a:defRPr>
                      </a:lvl7pPr>
                      <a:lvl8pPr marL="3200400" algn="l" defTabSz="914400" rtl="0" eaLnBrk="1" latinLnBrk="0" hangingPunct="1">
                        <a:defRPr sz="1800" b="1" kern="1200">
                          <a:solidFill>
                            <a:schemeClr val="lt1"/>
                          </a:solidFill>
                          <a:latin typeface="Calibri Light"/>
                        </a:defRPr>
                      </a:lvl8pPr>
                      <a:lvl9pPr marL="3657600" algn="l" defTabSz="914400" rtl="0" eaLnBrk="1" latinLnBrk="0" hangingPunct="1">
                        <a:defRPr sz="1800" b="1" kern="1200">
                          <a:solidFill>
                            <a:schemeClr val="lt1"/>
                          </a:solidFill>
                          <a:latin typeface="Calibri Light"/>
                        </a:defRPr>
                      </a:lvl9pPr>
                    </a:lstStyle>
                    <a:p>
                      <a:pPr algn="ctr"/>
                      <a:r>
                        <a:rPr lang="en-US" sz="1200" b="1" dirty="0">
                          <a:solidFill>
                            <a:schemeClr val="bg1"/>
                          </a:solidFill>
                          <a:latin typeface="Arial" panose="020B0604020202020204" pitchFamily="34" charset="0"/>
                          <a:cs typeface="Arial" panose="020B0604020202020204" pitchFamily="34" charset="0"/>
                        </a:rPr>
                        <a:t>JAN</a:t>
                      </a:r>
                    </a:p>
                  </a:txBody>
                  <a:tcPr anchor="ctr">
                    <a:lnL w="6350" cap="flat" cmpd="sng" algn="ctr">
                      <a:solidFill>
                        <a:srgbClr val="BF7B17"/>
                      </a:solidFill>
                      <a:prstDash val="solid"/>
                      <a:round/>
                      <a:headEnd type="none" w="med" len="med"/>
                      <a:tailEnd type="none" w="med" len="med"/>
                    </a:lnL>
                    <a:lnR w="6350" cap="flat" cmpd="sng" algn="ctr">
                      <a:solidFill>
                        <a:srgbClr val="BF7B17"/>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400" rtl="0" eaLnBrk="1" latinLnBrk="0" hangingPunct="1">
                        <a:defRPr sz="1800" b="1" kern="1200">
                          <a:solidFill>
                            <a:schemeClr val="lt1"/>
                          </a:solidFill>
                          <a:latin typeface="Calibri Light"/>
                        </a:defRPr>
                      </a:lvl1pPr>
                      <a:lvl2pPr marL="457200" algn="l" defTabSz="914400" rtl="0" eaLnBrk="1" latinLnBrk="0" hangingPunct="1">
                        <a:defRPr sz="1800" b="1" kern="1200">
                          <a:solidFill>
                            <a:schemeClr val="lt1"/>
                          </a:solidFill>
                          <a:latin typeface="Calibri Light"/>
                        </a:defRPr>
                      </a:lvl2pPr>
                      <a:lvl3pPr marL="914400" algn="l" defTabSz="914400" rtl="0" eaLnBrk="1" latinLnBrk="0" hangingPunct="1">
                        <a:defRPr sz="1800" b="1" kern="1200">
                          <a:solidFill>
                            <a:schemeClr val="lt1"/>
                          </a:solidFill>
                          <a:latin typeface="Calibri Light"/>
                        </a:defRPr>
                      </a:lvl3pPr>
                      <a:lvl4pPr marL="1371600" algn="l" defTabSz="914400" rtl="0" eaLnBrk="1" latinLnBrk="0" hangingPunct="1">
                        <a:defRPr sz="1800" b="1" kern="1200">
                          <a:solidFill>
                            <a:schemeClr val="lt1"/>
                          </a:solidFill>
                          <a:latin typeface="Calibri Light"/>
                        </a:defRPr>
                      </a:lvl4pPr>
                      <a:lvl5pPr marL="1828800" algn="l" defTabSz="914400" rtl="0" eaLnBrk="1" latinLnBrk="0" hangingPunct="1">
                        <a:defRPr sz="1800" b="1" kern="1200">
                          <a:solidFill>
                            <a:schemeClr val="lt1"/>
                          </a:solidFill>
                          <a:latin typeface="Calibri Light"/>
                        </a:defRPr>
                      </a:lvl5pPr>
                      <a:lvl6pPr marL="2286000" algn="l" defTabSz="914400" rtl="0" eaLnBrk="1" latinLnBrk="0" hangingPunct="1">
                        <a:defRPr sz="1800" b="1" kern="1200">
                          <a:solidFill>
                            <a:schemeClr val="lt1"/>
                          </a:solidFill>
                          <a:latin typeface="Calibri Light"/>
                        </a:defRPr>
                      </a:lvl6pPr>
                      <a:lvl7pPr marL="2743200" algn="l" defTabSz="914400" rtl="0" eaLnBrk="1" latinLnBrk="0" hangingPunct="1">
                        <a:defRPr sz="1800" b="1" kern="1200">
                          <a:solidFill>
                            <a:schemeClr val="lt1"/>
                          </a:solidFill>
                          <a:latin typeface="Calibri Light"/>
                        </a:defRPr>
                      </a:lvl7pPr>
                      <a:lvl8pPr marL="3200400" algn="l" defTabSz="914400" rtl="0" eaLnBrk="1" latinLnBrk="0" hangingPunct="1">
                        <a:defRPr sz="1800" b="1" kern="1200">
                          <a:solidFill>
                            <a:schemeClr val="lt1"/>
                          </a:solidFill>
                          <a:latin typeface="Calibri Light"/>
                        </a:defRPr>
                      </a:lvl8pPr>
                      <a:lvl9pPr marL="3657600" algn="l" defTabSz="914400" rtl="0" eaLnBrk="1" latinLnBrk="0" hangingPunct="1">
                        <a:defRPr sz="1800" b="1" kern="1200">
                          <a:solidFill>
                            <a:schemeClr val="lt1"/>
                          </a:solidFill>
                          <a:latin typeface="Calibri Light"/>
                        </a:defRPr>
                      </a:lvl9pPr>
                    </a:lstStyle>
                    <a:p>
                      <a:pPr algn="ctr"/>
                      <a:r>
                        <a:rPr lang="en-US" sz="1200" b="1" dirty="0">
                          <a:solidFill>
                            <a:schemeClr val="bg1"/>
                          </a:solidFill>
                          <a:latin typeface="Arial" panose="020B0604020202020204" pitchFamily="34" charset="0"/>
                          <a:cs typeface="Arial" panose="020B0604020202020204" pitchFamily="34" charset="0"/>
                        </a:rPr>
                        <a:t>FEB</a:t>
                      </a:r>
                    </a:p>
                  </a:txBody>
                  <a:tcPr anchor="ctr">
                    <a:lnL w="6350" cap="flat" cmpd="sng" algn="ctr">
                      <a:solidFill>
                        <a:srgbClr val="BF7B17"/>
                      </a:solidFill>
                      <a:prstDash val="solid"/>
                      <a:round/>
                      <a:headEnd type="none" w="med" len="med"/>
                      <a:tailEnd type="none" w="med" len="med"/>
                    </a:lnL>
                    <a:lnR w="6350" cap="flat" cmpd="sng" algn="ctr">
                      <a:solidFill>
                        <a:srgbClr val="BF7B17"/>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400" rtl="0" eaLnBrk="1" latinLnBrk="0" hangingPunct="1">
                        <a:defRPr sz="1800" b="1" kern="1200">
                          <a:solidFill>
                            <a:schemeClr val="lt1"/>
                          </a:solidFill>
                          <a:latin typeface="Calibri Light"/>
                        </a:defRPr>
                      </a:lvl1pPr>
                      <a:lvl2pPr marL="457200" algn="l" defTabSz="914400" rtl="0" eaLnBrk="1" latinLnBrk="0" hangingPunct="1">
                        <a:defRPr sz="1800" b="1" kern="1200">
                          <a:solidFill>
                            <a:schemeClr val="lt1"/>
                          </a:solidFill>
                          <a:latin typeface="Calibri Light"/>
                        </a:defRPr>
                      </a:lvl2pPr>
                      <a:lvl3pPr marL="914400" algn="l" defTabSz="914400" rtl="0" eaLnBrk="1" latinLnBrk="0" hangingPunct="1">
                        <a:defRPr sz="1800" b="1" kern="1200">
                          <a:solidFill>
                            <a:schemeClr val="lt1"/>
                          </a:solidFill>
                          <a:latin typeface="Calibri Light"/>
                        </a:defRPr>
                      </a:lvl3pPr>
                      <a:lvl4pPr marL="1371600" algn="l" defTabSz="914400" rtl="0" eaLnBrk="1" latinLnBrk="0" hangingPunct="1">
                        <a:defRPr sz="1800" b="1" kern="1200">
                          <a:solidFill>
                            <a:schemeClr val="lt1"/>
                          </a:solidFill>
                          <a:latin typeface="Calibri Light"/>
                        </a:defRPr>
                      </a:lvl4pPr>
                      <a:lvl5pPr marL="1828800" algn="l" defTabSz="914400" rtl="0" eaLnBrk="1" latinLnBrk="0" hangingPunct="1">
                        <a:defRPr sz="1800" b="1" kern="1200">
                          <a:solidFill>
                            <a:schemeClr val="lt1"/>
                          </a:solidFill>
                          <a:latin typeface="Calibri Light"/>
                        </a:defRPr>
                      </a:lvl5pPr>
                      <a:lvl6pPr marL="2286000" algn="l" defTabSz="914400" rtl="0" eaLnBrk="1" latinLnBrk="0" hangingPunct="1">
                        <a:defRPr sz="1800" b="1" kern="1200">
                          <a:solidFill>
                            <a:schemeClr val="lt1"/>
                          </a:solidFill>
                          <a:latin typeface="Calibri Light"/>
                        </a:defRPr>
                      </a:lvl6pPr>
                      <a:lvl7pPr marL="2743200" algn="l" defTabSz="914400" rtl="0" eaLnBrk="1" latinLnBrk="0" hangingPunct="1">
                        <a:defRPr sz="1800" b="1" kern="1200">
                          <a:solidFill>
                            <a:schemeClr val="lt1"/>
                          </a:solidFill>
                          <a:latin typeface="Calibri Light"/>
                        </a:defRPr>
                      </a:lvl7pPr>
                      <a:lvl8pPr marL="3200400" algn="l" defTabSz="914400" rtl="0" eaLnBrk="1" latinLnBrk="0" hangingPunct="1">
                        <a:defRPr sz="1800" b="1" kern="1200">
                          <a:solidFill>
                            <a:schemeClr val="lt1"/>
                          </a:solidFill>
                          <a:latin typeface="Calibri Light"/>
                        </a:defRPr>
                      </a:lvl8pPr>
                      <a:lvl9pPr marL="3657600" algn="l" defTabSz="914400" rtl="0" eaLnBrk="1" latinLnBrk="0" hangingPunct="1">
                        <a:defRPr sz="1800" b="1" kern="1200">
                          <a:solidFill>
                            <a:schemeClr val="lt1"/>
                          </a:solidFill>
                          <a:latin typeface="Calibri Light"/>
                        </a:defRPr>
                      </a:lvl9pPr>
                    </a:lstStyle>
                    <a:p>
                      <a:pPr algn="ctr"/>
                      <a:r>
                        <a:rPr lang="en-US" sz="1200" b="1" dirty="0">
                          <a:solidFill>
                            <a:schemeClr val="bg1"/>
                          </a:solidFill>
                          <a:latin typeface="Arial" panose="020B0604020202020204" pitchFamily="34" charset="0"/>
                          <a:cs typeface="Arial" panose="020B0604020202020204" pitchFamily="34" charset="0"/>
                        </a:rPr>
                        <a:t>MAR</a:t>
                      </a:r>
                    </a:p>
                  </a:txBody>
                  <a:tcPr anchor="ctr">
                    <a:lnL w="6350" cap="flat" cmpd="sng" algn="ctr">
                      <a:solidFill>
                        <a:srgbClr val="BF7B17"/>
                      </a:solidFill>
                      <a:prstDash val="solid"/>
                      <a:round/>
                      <a:headEnd type="none" w="med" len="med"/>
                      <a:tailEnd type="none" w="med" len="med"/>
                    </a:lnL>
                    <a:lnR w="6350" cap="flat" cmpd="sng" algn="ctr">
                      <a:solidFill>
                        <a:srgbClr val="BF7B17"/>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400" rtl="0" eaLnBrk="1" latinLnBrk="0" hangingPunct="1">
                        <a:defRPr sz="1800" b="1" kern="1200">
                          <a:solidFill>
                            <a:schemeClr val="lt1"/>
                          </a:solidFill>
                          <a:latin typeface="Calibri Light"/>
                        </a:defRPr>
                      </a:lvl1pPr>
                      <a:lvl2pPr marL="457200" algn="l" defTabSz="914400" rtl="0" eaLnBrk="1" latinLnBrk="0" hangingPunct="1">
                        <a:defRPr sz="1800" b="1" kern="1200">
                          <a:solidFill>
                            <a:schemeClr val="lt1"/>
                          </a:solidFill>
                          <a:latin typeface="Calibri Light"/>
                        </a:defRPr>
                      </a:lvl2pPr>
                      <a:lvl3pPr marL="914400" algn="l" defTabSz="914400" rtl="0" eaLnBrk="1" latinLnBrk="0" hangingPunct="1">
                        <a:defRPr sz="1800" b="1" kern="1200">
                          <a:solidFill>
                            <a:schemeClr val="lt1"/>
                          </a:solidFill>
                          <a:latin typeface="Calibri Light"/>
                        </a:defRPr>
                      </a:lvl3pPr>
                      <a:lvl4pPr marL="1371600" algn="l" defTabSz="914400" rtl="0" eaLnBrk="1" latinLnBrk="0" hangingPunct="1">
                        <a:defRPr sz="1800" b="1" kern="1200">
                          <a:solidFill>
                            <a:schemeClr val="lt1"/>
                          </a:solidFill>
                          <a:latin typeface="Calibri Light"/>
                        </a:defRPr>
                      </a:lvl4pPr>
                      <a:lvl5pPr marL="1828800" algn="l" defTabSz="914400" rtl="0" eaLnBrk="1" latinLnBrk="0" hangingPunct="1">
                        <a:defRPr sz="1800" b="1" kern="1200">
                          <a:solidFill>
                            <a:schemeClr val="lt1"/>
                          </a:solidFill>
                          <a:latin typeface="Calibri Light"/>
                        </a:defRPr>
                      </a:lvl5pPr>
                      <a:lvl6pPr marL="2286000" algn="l" defTabSz="914400" rtl="0" eaLnBrk="1" latinLnBrk="0" hangingPunct="1">
                        <a:defRPr sz="1800" b="1" kern="1200">
                          <a:solidFill>
                            <a:schemeClr val="lt1"/>
                          </a:solidFill>
                          <a:latin typeface="Calibri Light"/>
                        </a:defRPr>
                      </a:lvl6pPr>
                      <a:lvl7pPr marL="2743200" algn="l" defTabSz="914400" rtl="0" eaLnBrk="1" latinLnBrk="0" hangingPunct="1">
                        <a:defRPr sz="1800" b="1" kern="1200">
                          <a:solidFill>
                            <a:schemeClr val="lt1"/>
                          </a:solidFill>
                          <a:latin typeface="Calibri Light"/>
                        </a:defRPr>
                      </a:lvl7pPr>
                      <a:lvl8pPr marL="3200400" algn="l" defTabSz="914400" rtl="0" eaLnBrk="1" latinLnBrk="0" hangingPunct="1">
                        <a:defRPr sz="1800" b="1" kern="1200">
                          <a:solidFill>
                            <a:schemeClr val="lt1"/>
                          </a:solidFill>
                          <a:latin typeface="Calibri Light"/>
                        </a:defRPr>
                      </a:lvl8pPr>
                      <a:lvl9pPr marL="3657600" algn="l" defTabSz="914400" rtl="0" eaLnBrk="1" latinLnBrk="0" hangingPunct="1">
                        <a:defRPr sz="1800" b="1" kern="1200">
                          <a:solidFill>
                            <a:schemeClr val="lt1"/>
                          </a:solidFill>
                          <a:latin typeface="Calibri Light"/>
                        </a:defRPr>
                      </a:lvl9pPr>
                    </a:lstStyle>
                    <a:p>
                      <a:pPr algn="ctr"/>
                      <a:r>
                        <a:rPr lang="en-US" sz="1200" b="1" dirty="0">
                          <a:solidFill>
                            <a:schemeClr val="bg1"/>
                          </a:solidFill>
                          <a:latin typeface="Arial" panose="020B0604020202020204" pitchFamily="34" charset="0"/>
                          <a:cs typeface="Arial" panose="020B0604020202020204" pitchFamily="34" charset="0"/>
                        </a:rPr>
                        <a:t>APR</a:t>
                      </a:r>
                    </a:p>
                  </a:txBody>
                  <a:tcPr anchor="ctr">
                    <a:lnL w="6350" cap="flat" cmpd="sng" algn="ctr">
                      <a:solidFill>
                        <a:srgbClr val="BF7B17"/>
                      </a:solidFill>
                      <a:prstDash val="solid"/>
                      <a:round/>
                      <a:headEnd type="none" w="med" len="med"/>
                      <a:tailEnd type="none" w="med" len="med"/>
                    </a:lnL>
                    <a:lnR w="6350" cap="flat" cmpd="sng" algn="ctr">
                      <a:solidFill>
                        <a:srgbClr val="BF7B17"/>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400" rtl="0" eaLnBrk="1" latinLnBrk="0" hangingPunct="1">
                        <a:defRPr sz="1800" b="1" kern="1200">
                          <a:solidFill>
                            <a:schemeClr val="lt1"/>
                          </a:solidFill>
                          <a:latin typeface="Calibri Light"/>
                        </a:defRPr>
                      </a:lvl1pPr>
                      <a:lvl2pPr marL="457200" algn="l" defTabSz="914400" rtl="0" eaLnBrk="1" latinLnBrk="0" hangingPunct="1">
                        <a:defRPr sz="1800" b="1" kern="1200">
                          <a:solidFill>
                            <a:schemeClr val="lt1"/>
                          </a:solidFill>
                          <a:latin typeface="Calibri Light"/>
                        </a:defRPr>
                      </a:lvl2pPr>
                      <a:lvl3pPr marL="914400" algn="l" defTabSz="914400" rtl="0" eaLnBrk="1" latinLnBrk="0" hangingPunct="1">
                        <a:defRPr sz="1800" b="1" kern="1200">
                          <a:solidFill>
                            <a:schemeClr val="lt1"/>
                          </a:solidFill>
                          <a:latin typeface="Calibri Light"/>
                        </a:defRPr>
                      </a:lvl3pPr>
                      <a:lvl4pPr marL="1371600" algn="l" defTabSz="914400" rtl="0" eaLnBrk="1" latinLnBrk="0" hangingPunct="1">
                        <a:defRPr sz="1800" b="1" kern="1200">
                          <a:solidFill>
                            <a:schemeClr val="lt1"/>
                          </a:solidFill>
                          <a:latin typeface="Calibri Light"/>
                        </a:defRPr>
                      </a:lvl4pPr>
                      <a:lvl5pPr marL="1828800" algn="l" defTabSz="914400" rtl="0" eaLnBrk="1" latinLnBrk="0" hangingPunct="1">
                        <a:defRPr sz="1800" b="1" kern="1200">
                          <a:solidFill>
                            <a:schemeClr val="lt1"/>
                          </a:solidFill>
                          <a:latin typeface="Calibri Light"/>
                        </a:defRPr>
                      </a:lvl5pPr>
                      <a:lvl6pPr marL="2286000" algn="l" defTabSz="914400" rtl="0" eaLnBrk="1" latinLnBrk="0" hangingPunct="1">
                        <a:defRPr sz="1800" b="1" kern="1200">
                          <a:solidFill>
                            <a:schemeClr val="lt1"/>
                          </a:solidFill>
                          <a:latin typeface="Calibri Light"/>
                        </a:defRPr>
                      </a:lvl6pPr>
                      <a:lvl7pPr marL="2743200" algn="l" defTabSz="914400" rtl="0" eaLnBrk="1" latinLnBrk="0" hangingPunct="1">
                        <a:defRPr sz="1800" b="1" kern="1200">
                          <a:solidFill>
                            <a:schemeClr val="lt1"/>
                          </a:solidFill>
                          <a:latin typeface="Calibri Light"/>
                        </a:defRPr>
                      </a:lvl7pPr>
                      <a:lvl8pPr marL="3200400" algn="l" defTabSz="914400" rtl="0" eaLnBrk="1" latinLnBrk="0" hangingPunct="1">
                        <a:defRPr sz="1800" b="1" kern="1200">
                          <a:solidFill>
                            <a:schemeClr val="lt1"/>
                          </a:solidFill>
                          <a:latin typeface="Calibri Light"/>
                        </a:defRPr>
                      </a:lvl8pPr>
                      <a:lvl9pPr marL="3657600" algn="l" defTabSz="914400" rtl="0" eaLnBrk="1" latinLnBrk="0" hangingPunct="1">
                        <a:defRPr sz="1800" b="1" kern="1200">
                          <a:solidFill>
                            <a:schemeClr val="lt1"/>
                          </a:solidFill>
                          <a:latin typeface="Calibri Light"/>
                        </a:defRPr>
                      </a:lvl9pPr>
                    </a:lstStyle>
                    <a:p>
                      <a:pPr algn="ctr"/>
                      <a:r>
                        <a:rPr lang="en-US" sz="1200" b="1" dirty="0">
                          <a:solidFill>
                            <a:schemeClr val="bg1"/>
                          </a:solidFill>
                          <a:latin typeface="Arial" panose="020B0604020202020204" pitchFamily="34" charset="0"/>
                          <a:cs typeface="Arial" panose="020B0604020202020204" pitchFamily="34" charset="0"/>
                        </a:rPr>
                        <a:t>MAY</a:t>
                      </a:r>
                    </a:p>
                  </a:txBody>
                  <a:tcPr anchor="ctr">
                    <a:lnL w="6350" cap="flat" cmpd="sng" algn="ctr">
                      <a:solidFill>
                        <a:srgbClr val="BF7B17"/>
                      </a:solidFill>
                      <a:prstDash val="solid"/>
                      <a:round/>
                      <a:headEnd type="none" w="med" len="med"/>
                      <a:tailEnd type="none" w="med" len="med"/>
                    </a:lnL>
                    <a:lnR w="6350" cap="flat" cmpd="sng" algn="ctr">
                      <a:solidFill>
                        <a:srgbClr val="BF7B17"/>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400" rtl="0" eaLnBrk="1" latinLnBrk="0" hangingPunct="1">
                        <a:defRPr sz="1800" b="1" kern="1200">
                          <a:solidFill>
                            <a:schemeClr val="lt1"/>
                          </a:solidFill>
                          <a:latin typeface="Calibri Light"/>
                        </a:defRPr>
                      </a:lvl1pPr>
                      <a:lvl2pPr marL="457200" algn="l" defTabSz="914400" rtl="0" eaLnBrk="1" latinLnBrk="0" hangingPunct="1">
                        <a:defRPr sz="1800" b="1" kern="1200">
                          <a:solidFill>
                            <a:schemeClr val="lt1"/>
                          </a:solidFill>
                          <a:latin typeface="Calibri Light"/>
                        </a:defRPr>
                      </a:lvl2pPr>
                      <a:lvl3pPr marL="914400" algn="l" defTabSz="914400" rtl="0" eaLnBrk="1" latinLnBrk="0" hangingPunct="1">
                        <a:defRPr sz="1800" b="1" kern="1200">
                          <a:solidFill>
                            <a:schemeClr val="lt1"/>
                          </a:solidFill>
                          <a:latin typeface="Calibri Light"/>
                        </a:defRPr>
                      </a:lvl3pPr>
                      <a:lvl4pPr marL="1371600" algn="l" defTabSz="914400" rtl="0" eaLnBrk="1" latinLnBrk="0" hangingPunct="1">
                        <a:defRPr sz="1800" b="1" kern="1200">
                          <a:solidFill>
                            <a:schemeClr val="lt1"/>
                          </a:solidFill>
                          <a:latin typeface="Calibri Light"/>
                        </a:defRPr>
                      </a:lvl4pPr>
                      <a:lvl5pPr marL="1828800" algn="l" defTabSz="914400" rtl="0" eaLnBrk="1" latinLnBrk="0" hangingPunct="1">
                        <a:defRPr sz="1800" b="1" kern="1200">
                          <a:solidFill>
                            <a:schemeClr val="lt1"/>
                          </a:solidFill>
                          <a:latin typeface="Calibri Light"/>
                        </a:defRPr>
                      </a:lvl5pPr>
                      <a:lvl6pPr marL="2286000" algn="l" defTabSz="914400" rtl="0" eaLnBrk="1" latinLnBrk="0" hangingPunct="1">
                        <a:defRPr sz="1800" b="1" kern="1200">
                          <a:solidFill>
                            <a:schemeClr val="lt1"/>
                          </a:solidFill>
                          <a:latin typeface="Calibri Light"/>
                        </a:defRPr>
                      </a:lvl6pPr>
                      <a:lvl7pPr marL="2743200" algn="l" defTabSz="914400" rtl="0" eaLnBrk="1" latinLnBrk="0" hangingPunct="1">
                        <a:defRPr sz="1800" b="1" kern="1200">
                          <a:solidFill>
                            <a:schemeClr val="lt1"/>
                          </a:solidFill>
                          <a:latin typeface="Calibri Light"/>
                        </a:defRPr>
                      </a:lvl7pPr>
                      <a:lvl8pPr marL="3200400" algn="l" defTabSz="914400" rtl="0" eaLnBrk="1" latinLnBrk="0" hangingPunct="1">
                        <a:defRPr sz="1800" b="1" kern="1200">
                          <a:solidFill>
                            <a:schemeClr val="lt1"/>
                          </a:solidFill>
                          <a:latin typeface="Calibri Light"/>
                        </a:defRPr>
                      </a:lvl8pPr>
                      <a:lvl9pPr marL="3657600" algn="l" defTabSz="914400" rtl="0" eaLnBrk="1" latinLnBrk="0" hangingPunct="1">
                        <a:defRPr sz="1800" b="1" kern="1200">
                          <a:solidFill>
                            <a:schemeClr val="lt1"/>
                          </a:solidFill>
                          <a:latin typeface="Calibri Light"/>
                        </a:defRPr>
                      </a:lvl9pPr>
                    </a:lstStyle>
                    <a:p>
                      <a:pPr algn="ctr"/>
                      <a:r>
                        <a:rPr lang="en-US" sz="1200" b="1" dirty="0">
                          <a:solidFill>
                            <a:schemeClr val="bg1"/>
                          </a:solidFill>
                          <a:latin typeface="Arial" panose="020B0604020202020204" pitchFamily="34" charset="0"/>
                          <a:cs typeface="Arial" panose="020B0604020202020204" pitchFamily="34" charset="0"/>
                        </a:rPr>
                        <a:t>JUN</a:t>
                      </a:r>
                    </a:p>
                  </a:txBody>
                  <a:tcPr anchor="ctr">
                    <a:lnL w="6350" cap="flat" cmpd="sng" algn="ctr">
                      <a:solidFill>
                        <a:srgbClr val="BF7B17"/>
                      </a:solidFill>
                      <a:prstDash val="solid"/>
                      <a:round/>
                      <a:headEnd type="none" w="med" len="med"/>
                      <a:tailEnd type="none" w="med" len="med"/>
                    </a:lnL>
                    <a:lnR w="6350" cap="flat" cmpd="sng" algn="ctr">
                      <a:solidFill>
                        <a:srgbClr val="BF7B17"/>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400" rtl="0" eaLnBrk="1" latinLnBrk="0" hangingPunct="1">
                        <a:defRPr sz="1800" b="1" kern="1200">
                          <a:solidFill>
                            <a:schemeClr val="lt1"/>
                          </a:solidFill>
                          <a:latin typeface="Calibri Light"/>
                        </a:defRPr>
                      </a:lvl1pPr>
                      <a:lvl2pPr marL="457200" algn="l" defTabSz="914400" rtl="0" eaLnBrk="1" latinLnBrk="0" hangingPunct="1">
                        <a:defRPr sz="1800" b="1" kern="1200">
                          <a:solidFill>
                            <a:schemeClr val="lt1"/>
                          </a:solidFill>
                          <a:latin typeface="Calibri Light"/>
                        </a:defRPr>
                      </a:lvl2pPr>
                      <a:lvl3pPr marL="914400" algn="l" defTabSz="914400" rtl="0" eaLnBrk="1" latinLnBrk="0" hangingPunct="1">
                        <a:defRPr sz="1800" b="1" kern="1200">
                          <a:solidFill>
                            <a:schemeClr val="lt1"/>
                          </a:solidFill>
                          <a:latin typeface="Calibri Light"/>
                        </a:defRPr>
                      </a:lvl3pPr>
                      <a:lvl4pPr marL="1371600" algn="l" defTabSz="914400" rtl="0" eaLnBrk="1" latinLnBrk="0" hangingPunct="1">
                        <a:defRPr sz="1800" b="1" kern="1200">
                          <a:solidFill>
                            <a:schemeClr val="lt1"/>
                          </a:solidFill>
                          <a:latin typeface="Calibri Light"/>
                        </a:defRPr>
                      </a:lvl4pPr>
                      <a:lvl5pPr marL="1828800" algn="l" defTabSz="914400" rtl="0" eaLnBrk="1" latinLnBrk="0" hangingPunct="1">
                        <a:defRPr sz="1800" b="1" kern="1200">
                          <a:solidFill>
                            <a:schemeClr val="lt1"/>
                          </a:solidFill>
                          <a:latin typeface="Calibri Light"/>
                        </a:defRPr>
                      </a:lvl5pPr>
                      <a:lvl6pPr marL="2286000" algn="l" defTabSz="914400" rtl="0" eaLnBrk="1" latinLnBrk="0" hangingPunct="1">
                        <a:defRPr sz="1800" b="1" kern="1200">
                          <a:solidFill>
                            <a:schemeClr val="lt1"/>
                          </a:solidFill>
                          <a:latin typeface="Calibri Light"/>
                        </a:defRPr>
                      </a:lvl6pPr>
                      <a:lvl7pPr marL="2743200" algn="l" defTabSz="914400" rtl="0" eaLnBrk="1" latinLnBrk="0" hangingPunct="1">
                        <a:defRPr sz="1800" b="1" kern="1200">
                          <a:solidFill>
                            <a:schemeClr val="lt1"/>
                          </a:solidFill>
                          <a:latin typeface="Calibri Light"/>
                        </a:defRPr>
                      </a:lvl7pPr>
                      <a:lvl8pPr marL="3200400" algn="l" defTabSz="914400" rtl="0" eaLnBrk="1" latinLnBrk="0" hangingPunct="1">
                        <a:defRPr sz="1800" b="1" kern="1200">
                          <a:solidFill>
                            <a:schemeClr val="lt1"/>
                          </a:solidFill>
                          <a:latin typeface="Calibri Light"/>
                        </a:defRPr>
                      </a:lvl8pPr>
                      <a:lvl9pPr marL="3657600" algn="l" defTabSz="914400" rtl="0" eaLnBrk="1" latinLnBrk="0" hangingPunct="1">
                        <a:defRPr sz="1800" b="1" kern="1200">
                          <a:solidFill>
                            <a:schemeClr val="lt1"/>
                          </a:solidFill>
                          <a:latin typeface="Calibri Light"/>
                        </a:defRPr>
                      </a:lvl9pPr>
                    </a:lstStyle>
                    <a:p>
                      <a:pPr algn="ctr"/>
                      <a:r>
                        <a:rPr lang="en-US" sz="1200" b="1" dirty="0">
                          <a:solidFill>
                            <a:schemeClr val="bg1"/>
                          </a:solidFill>
                          <a:latin typeface="Arial" panose="020B0604020202020204" pitchFamily="34" charset="0"/>
                          <a:cs typeface="Arial" panose="020B0604020202020204" pitchFamily="34" charset="0"/>
                        </a:rPr>
                        <a:t>JUL</a:t>
                      </a:r>
                    </a:p>
                  </a:txBody>
                  <a:tcPr anchor="ctr">
                    <a:lnL w="6350" cap="flat" cmpd="sng" algn="ctr">
                      <a:solidFill>
                        <a:srgbClr val="BF7B17"/>
                      </a:solidFill>
                      <a:prstDash val="solid"/>
                      <a:round/>
                      <a:headEnd type="none" w="med" len="med"/>
                      <a:tailEnd type="none" w="med" len="med"/>
                    </a:lnL>
                    <a:lnR w="6350" cap="flat" cmpd="sng" algn="ctr">
                      <a:solidFill>
                        <a:srgbClr val="BF7B17"/>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400" rtl="0" eaLnBrk="1" latinLnBrk="0" hangingPunct="1">
                        <a:defRPr sz="1800" b="1" kern="1200">
                          <a:solidFill>
                            <a:schemeClr val="lt1"/>
                          </a:solidFill>
                          <a:latin typeface="Calibri Light"/>
                        </a:defRPr>
                      </a:lvl1pPr>
                      <a:lvl2pPr marL="457200" algn="l" defTabSz="914400" rtl="0" eaLnBrk="1" latinLnBrk="0" hangingPunct="1">
                        <a:defRPr sz="1800" b="1" kern="1200">
                          <a:solidFill>
                            <a:schemeClr val="lt1"/>
                          </a:solidFill>
                          <a:latin typeface="Calibri Light"/>
                        </a:defRPr>
                      </a:lvl2pPr>
                      <a:lvl3pPr marL="914400" algn="l" defTabSz="914400" rtl="0" eaLnBrk="1" latinLnBrk="0" hangingPunct="1">
                        <a:defRPr sz="1800" b="1" kern="1200">
                          <a:solidFill>
                            <a:schemeClr val="lt1"/>
                          </a:solidFill>
                          <a:latin typeface="Calibri Light"/>
                        </a:defRPr>
                      </a:lvl3pPr>
                      <a:lvl4pPr marL="1371600" algn="l" defTabSz="914400" rtl="0" eaLnBrk="1" latinLnBrk="0" hangingPunct="1">
                        <a:defRPr sz="1800" b="1" kern="1200">
                          <a:solidFill>
                            <a:schemeClr val="lt1"/>
                          </a:solidFill>
                          <a:latin typeface="Calibri Light"/>
                        </a:defRPr>
                      </a:lvl4pPr>
                      <a:lvl5pPr marL="1828800" algn="l" defTabSz="914400" rtl="0" eaLnBrk="1" latinLnBrk="0" hangingPunct="1">
                        <a:defRPr sz="1800" b="1" kern="1200">
                          <a:solidFill>
                            <a:schemeClr val="lt1"/>
                          </a:solidFill>
                          <a:latin typeface="Calibri Light"/>
                        </a:defRPr>
                      </a:lvl5pPr>
                      <a:lvl6pPr marL="2286000" algn="l" defTabSz="914400" rtl="0" eaLnBrk="1" latinLnBrk="0" hangingPunct="1">
                        <a:defRPr sz="1800" b="1" kern="1200">
                          <a:solidFill>
                            <a:schemeClr val="lt1"/>
                          </a:solidFill>
                          <a:latin typeface="Calibri Light"/>
                        </a:defRPr>
                      </a:lvl6pPr>
                      <a:lvl7pPr marL="2743200" algn="l" defTabSz="914400" rtl="0" eaLnBrk="1" latinLnBrk="0" hangingPunct="1">
                        <a:defRPr sz="1800" b="1" kern="1200">
                          <a:solidFill>
                            <a:schemeClr val="lt1"/>
                          </a:solidFill>
                          <a:latin typeface="Calibri Light"/>
                        </a:defRPr>
                      </a:lvl7pPr>
                      <a:lvl8pPr marL="3200400" algn="l" defTabSz="914400" rtl="0" eaLnBrk="1" latinLnBrk="0" hangingPunct="1">
                        <a:defRPr sz="1800" b="1" kern="1200">
                          <a:solidFill>
                            <a:schemeClr val="lt1"/>
                          </a:solidFill>
                          <a:latin typeface="Calibri Light"/>
                        </a:defRPr>
                      </a:lvl8pPr>
                      <a:lvl9pPr marL="3657600" algn="l" defTabSz="914400" rtl="0" eaLnBrk="1" latinLnBrk="0" hangingPunct="1">
                        <a:defRPr sz="1800" b="1" kern="1200">
                          <a:solidFill>
                            <a:schemeClr val="lt1"/>
                          </a:solidFill>
                          <a:latin typeface="Calibri Light"/>
                        </a:defRPr>
                      </a:lvl9pPr>
                    </a:lstStyle>
                    <a:p>
                      <a:pPr algn="ctr"/>
                      <a:r>
                        <a:rPr lang="en-US" sz="1200" b="1" dirty="0">
                          <a:solidFill>
                            <a:schemeClr val="bg1"/>
                          </a:solidFill>
                          <a:latin typeface="Arial" panose="020B0604020202020204" pitchFamily="34" charset="0"/>
                          <a:cs typeface="Arial" panose="020B0604020202020204" pitchFamily="34" charset="0"/>
                        </a:rPr>
                        <a:t>AUG</a:t>
                      </a:r>
                    </a:p>
                  </a:txBody>
                  <a:tcPr anchor="ctr">
                    <a:lnL w="6350" cap="flat" cmpd="sng" algn="ctr">
                      <a:solidFill>
                        <a:srgbClr val="BF7B17"/>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208647457"/>
                  </a:ext>
                </a:extLst>
              </a:tr>
              <a:tr h="441950">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l"/>
                      <a:r>
                        <a:rPr lang="en-US" sz="1400" dirty="0">
                          <a:latin typeface="Arial" panose="020B0604020202020204" pitchFamily="34" charset="0"/>
                          <a:cs typeface="Arial" panose="020B0604020202020204" pitchFamily="34" charset="0"/>
                        </a:rPr>
                        <a:t>Text</a:t>
                      </a:r>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96501867"/>
                  </a:ext>
                </a:extLst>
              </a:tr>
              <a:tr h="441950">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Text</a:t>
                      </a:r>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0242310"/>
                  </a:ext>
                </a:extLst>
              </a:tr>
              <a:tr h="441950">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Text</a:t>
                      </a:r>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18693148"/>
                  </a:ext>
                </a:extLst>
              </a:tr>
              <a:tr h="441950">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Text</a:t>
                      </a:r>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94879642"/>
                  </a:ext>
                </a:extLst>
              </a:tr>
              <a:tr h="441950">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Text</a:t>
                      </a:r>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5765593"/>
                  </a:ext>
                </a:extLst>
              </a:tr>
              <a:tr h="441950">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Text</a:t>
                      </a:r>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21251925"/>
                  </a:ext>
                </a:extLst>
              </a:tr>
              <a:tr h="441950">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Text</a:t>
                      </a:r>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a:endParaRPr lang="en-US" sz="1100" dirty="0"/>
                    </a:p>
                  </a:txBody>
                  <a:tcPr anchor="ctr">
                    <a:lnL w="6350" cap="flat" cmpd="sng" algn="ctr">
                      <a:solidFill>
                        <a:srgbClr val="1E1918"/>
                      </a:solidFill>
                      <a:prstDash val="solid"/>
                      <a:round/>
                      <a:headEnd type="none" w="med" len="med"/>
                      <a:tailEnd type="none" w="med" len="med"/>
                    </a:lnL>
                    <a:lnR w="6350" cap="flat" cmpd="sng" algn="ctr">
                      <a:solidFill>
                        <a:srgbClr val="1E1918"/>
                      </a:solidFill>
                      <a:prstDash val="solid"/>
                      <a:round/>
                      <a:headEnd type="none" w="med" len="med"/>
                      <a:tailEnd type="none" w="med" len="med"/>
                    </a:lnR>
                    <a:lnT w="6350" cap="flat" cmpd="sng" algn="ctr">
                      <a:solidFill>
                        <a:srgbClr val="1E1918"/>
                      </a:solidFill>
                      <a:prstDash val="solid"/>
                      <a:round/>
                      <a:headEnd type="none" w="med" len="med"/>
                      <a:tailEnd type="none" w="med" len="med"/>
                    </a:lnT>
                    <a:lnB w="6350" cap="flat" cmpd="sng" algn="ctr">
                      <a:solidFill>
                        <a:srgbClr val="1E191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03871665"/>
                  </a:ext>
                </a:extLst>
              </a:tr>
            </a:tbl>
          </a:graphicData>
        </a:graphic>
      </p:graphicFrame>
      <p:sp>
        <p:nvSpPr>
          <p:cNvPr id="4" name="Rectangle: Rounded Corners 3">
            <a:extLst>
              <a:ext uri="{FF2B5EF4-FFF2-40B4-BE49-F238E27FC236}">
                <a16:creationId xmlns:a16="http://schemas.microsoft.com/office/drawing/2014/main" id="{8E799BAE-39BD-4A41-B344-C18CF6C21495}"/>
              </a:ext>
            </a:extLst>
          </p:cNvPr>
          <p:cNvSpPr/>
          <p:nvPr/>
        </p:nvSpPr>
        <p:spPr>
          <a:xfrm>
            <a:off x="4065923" y="2108553"/>
            <a:ext cx="2486025" cy="160256"/>
          </a:xfrm>
          <a:prstGeom prst="roundRect">
            <a:avLst>
              <a:gd name="adj" fmla="val 50000"/>
            </a:avLst>
          </a:prstGeom>
          <a:solidFill>
            <a:srgbClr val="0F3492"/>
          </a:solidFill>
          <a:ln w="12700" cap="flat" cmpd="sng" algn="ctr">
            <a:noFill/>
            <a:prstDash val="solid"/>
            <a:miter lim="800000"/>
          </a:ln>
          <a:effectLst/>
        </p:spPr>
        <p:txBody>
          <a:bodyPr rtlCol="0" anchor="ctr"/>
          <a:lstStyle/>
          <a:p>
            <a:pPr algn="ctr">
              <a:defRPr/>
            </a:pPr>
            <a:endParaRPr lang="en-US" sz="1800" kern="0">
              <a:solidFill>
                <a:prstClr val="white"/>
              </a:solidFill>
              <a:latin typeface="Calibri Light"/>
            </a:endParaRPr>
          </a:p>
        </p:txBody>
      </p:sp>
      <p:sp>
        <p:nvSpPr>
          <p:cNvPr id="5" name="Rectangle: Rounded Corners 4">
            <a:extLst>
              <a:ext uri="{FF2B5EF4-FFF2-40B4-BE49-F238E27FC236}">
                <a16:creationId xmlns:a16="http://schemas.microsoft.com/office/drawing/2014/main" id="{1E68542C-93A6-4634-B34F-8611C3DF170F}"/>
              </a:ext>
            </a:extLst>
          </p:cNvPr>
          <p:cNvSpPr/>
          <p:nvPr/>
        </p:nvSpPr>
        <p:spPr>
          <a:xfrm>
            <a:off x="5018778" y="2553070"/>
            <a:ext cx="4168763" cy="160256"/>
          </a:xfrm>
          <a:prstGeom prst="roundRect">
            <a:avLst>
              <a:gd name="adj" fmla="val 50000"/>
            </a:avLst>
          </a:prstGeom>
          <a:solidFill>
            <a:srgbClr val="0162F7"/>
          </a:solidFill>
          <a:ln w="12700" cap="flat" cmpd="sng" algn="ctr">
            <a:noFill/>
            <a:prstDash val="solid"/>
            <a:miter lim="800000"/>
          </a:ln>
          <a:effectLst/>
        </p:spPr>
        <p:txBody>
          <a:bodyPr rtlCol="0" anchor="ctr"/>
          <a:lstStyle/>
          <a:p>
            <a:pPr algn="ctr">
              <a:defRPr/>
            </a:pPr>
            <a:endParaRPr lang="en-US" sz="1800" kern="0">
              <a:solidFill>
                <a:prstClr val="white"/>
              </a:solidFill>
              <a:latin typeface="Calibri Light"/>
            </a:endParaRPr>
          </a:p>
        </p:txBody>
      </p:sp>
      <p:sp>
        <p:nvSpPr>
          <p:cNvPr id="6" name="Rectangle: Rounded Corners 5">
            <a:extLst>
              <a:ext uri="{FF2B5EF4-FFF2-40B4-BE49-F238E27FC236}">
                <a16:creationId xmlns:a16="http://schemas.microsoft.com/office/drawing/2014/main" id="{57355DAB-2F33-432F-8FE0-500081B08322}"/>
              </a:ext>
            </a:extLst>
          </p:cNvPr>
          <p:cNvSpPr/>
          <p:nvPr/>
        </p:nvSpPr>
        <p:spPr>
          <a:xfrm>
            <a:off x="9554256" y="2063640"/>
            <a:ext cx="1616075" cy="160256"/>
          </a:xfrm>
          <a:prstGeom prst="roundRect">
            <a:avLst>
              <a:gd name="adj" fmla="val 50000"/>
            </a:avLst>
          </a:prstGeom>
          <a:solidFill>
            <a:srgbClr val="0F3492"/>
          </a:solidFill>
          <a:ln w="12700" cap="flat" cmpd="sng" algn="ctr">
            <a:noFill/>
            <a:prstDash val="solid"/>
            <a:miter lim="800000"/>
          </a:ln>
          <a:effectLst/>
        </p:spPr>
        <p:txBody>
          <a:bodyPr rtlCol="0" anchor="ctr"/>
          <a:lstStyle/>
          <a:p>
            <a:pPr algn="ctr">
              <a:defRPr/>
            </a:pPr>
            <a:endParaRPr lang="en-US" sz="1800" kern="0">
              <a:solidFill>
                <a:prstClr val="white"/>
              </a:solidFill>
              <a:latin typeface="Calibri Light"/>
            </a:endParaRPr>
          </a:p>
        </p:txBody>
      </p:sp>
      <p:sp>
        <p:nvSpPr>
          <p:cNvPr id="7" name="Rectangle: Rounded Corners 6">
            <a:extLst>
              <a:ext uri="{FF2B5EF4-FFF2-40B4-BE49-F238E27FC236}">
                <a16:creationId xmlns:a16="http://schemas.microsoft.com/office/drawing/2014/main" id="{DD6711AF-2EFD-431A-8F29-298E8E0F3043}"/>
              </a:ext>
            </a:extLst>
          </p:cNvPr>
          <p:cNvSpPr/>
          <p:nvPr/>
        </p:nvSpPr>
        <p:spPr>
          <a:xfrm>
            <a:off x="4067219" y="2996206"/>
            <a:ext cx="1552572" cy="160256"/>
          </a:xfrm>
          <a:prstGeom prst="roundRect">
            <a:avLst>
              <a:gd name="adj" fmla="val 50000"/>
            </a:avLst>
          </a:prstGeom>
          <a:solidFill>
            <a:schemeClr val="tx2">
              <a:lumMod val="60000"/>
              <a:lumOff val="40000"/>
            </a:schemeClr>
          </a:solidFill>
          <a:ln w="12700" cap="flat" cmpd="sng" algn="ctr">
            <a:noFill/>
            <a:prstDash val="solid"/>
            <a:miter lim="800000"/>
          </a:ln>
          <a:effectLst/>
        </p:spPr>
        <p:txBody>
          <a:bodyPr rtlCol="0" anchor="ctr"/>
          <a:lstStyle/>
          <a:p>
            <a:pPr algn="ctr">
              <a:defRPr/>
            </a:pPr>
            <a:endParaRPr lang="en-US" sz="1800" kern="0">
              <a:solidFill>
                <a:prstClr val="white"/>
              </a:solidFill>
              <a:latin typeface="Calibri Light"/>
            </a:endParaRPr>
          </a:p>
        </p:txBody>
      </p:sp>
      <p:sp>
        <p:nvSpPr>
          <p:cNvPr id="8" name="Rectangle: Rounded Corners 7">
            <a:extLst>
              <a:ext uri="{FF2B5EF4-FFF2-40B4-BE49-F238E27FC236}">
                <a16:creationId xmlns:a16="http://schemas.microsoft.com/office/drawing/2014/main" id="{EE57E142-F6BD-49D6-AF49-8DD55A29A278}"/>
              </a:ext>
            </a:extLst>
          </p:cNvPr>
          <p:cNvSpPr/>
          <p:nvPr/>
        </p:nvSpPr>
        <p:spPr>
          <a:xfrm>
            <a:off x="7792135" y="3446629"/>
            <a:ext cx="3378196" cy="160256"/>
          </a:xfrm>
          <a:prstGeom prst="roundRect">
            <a:avLst>
              <a:gd name="adj" fmla="val 50000"/>
            </a:avLst>
          </a:prstGeom>
          <a:solidFill>
            <a:srgbClr val="1448CC"/>
          </a:solidFill>
          <a:ln w="12700" cap="flat" cmpd="sng" algn="ctr">
            <a:noFill/>
            <a:prstDash val="solid"/>
            <a:miter lim="800000"/>
          </a:ln>
          <a:effectLst/>
        </p:spPr>
        <p:txBody>
          <a:bodyPr rtlCol="0" anchor="ctr"/>
          <a:lstStyle/>
          <a:p>
            <a:pPr algn="ctr">
              <a:defRPr/>
            </a:pPr>
            <a:endParaRPr lang="en-US" sz="1800" kern="0">
              <a:solidFill>
                <a:prstClr val="white"/>
              </a:solidFill>
              <a:latin typeface="Calibri Light"/>
            </a:endParaRPr>
          </a:p>
        </p:txBody>
      </p:sp>
      <p:sp>
        <p:nvSpPr>
          <p:cNvPr id="9" name="Rectangle: Rounded Corners 8">
            <a:extLst>
              <a:ext uri="{FF2B5EF4-FFF2-40B4-BE49-F238E27FC236}">
                <a16:creationId xmlns:a16="http://schemas.microsoft.com/office/drawing/2014/main" id="{B0766C25-CE35-4699-850D-CCB2594671F5}"/>
              </a:ext>
            </a:extLst>
          </p:cNvPr>
          <p:cNvSpPr/>
          <p:nvPr/>
        </p:nvSpPr>
        <p:spPr>
          <a:xfrm>
            <a:off x="5903006" y="3903045"/>
            <a:ext cx="3284535" cy="160256"/>
          </a:xfrm>
          <a:prstGeom prst="roundRect">
            <a:avLst>
              <a:gd name="adj" fmla="val 50000"/>
            </a:avLst>
          </a:prstGeom>
          <a:solidFill>
            <a:srgbClr val="4E5456"/>
          </a:solidFill>
          <a:ln w="12700" cap="flat" cmpd="sng" algn="ctr">
            <a:noFill/>
            <a:prstDash val="solid"/>
            <a:miter lim="800000"/>
          </a:ln>
          <a:effectLst/>
        </p:spPr>
        <p:txBody>
          <a:bodyPr rtlCol="0" anchor="ctr"/>
          <a:lstStyle/>
          <a:p>
            <a:pPr algn="ctr">
              <a:defRPr/>
            </a:pPr>
            <a:endParaRPr lang="en-US" sz="1800" kern="0">
              <a:solidFill>
                <a:prstClr val="white"/>
              </a:solidFill>
              <a:latin typeface="Calibri Light"/>
            </a:endParaRPr>
          </a:p>
        </p:txBody>
      </p:sp>
      <p:sp>
        <p:nvSpPr>
          <p:cNvPr id="10" name="Rectangle: Rounded Corners 9">
            <a:extLst>
              <a:ext uri="{FF2B5EF4-FFF2-40B4-BE49-F238E27FC236}">
                <a16:creationId xmlns:a16="http://schemas.microsoft.com/office/drawing/2014/main" id="{AAB7413D-DC87-4DCD-8805-F0CA93E6199E}"/>
              </a:ext>
            </a:extLst>
          </p:cNvPr>
          <p:cNvSpPr/>
          <p:nvPr/>
        </p:nvSpPr>
        <p:spPr>
          <a:xfrm>
            <a:off x="7792135" y="4294501"/>
            <a:ext cx="1395406" cy="160256"/>
          </a:xfrm>
          <a:prstGeom prst="roundRect">
            <a:avLst>
              <a:gd name="adj" fmla="val 50000"/>
            </a:avLst>
          </a:prstGeom>
          <a:solidFill>
            <a:srgbClr val="228DDD"/>
          </a:solidFill>
          <a:ln w="12700" cap="flat" cmpd="sng" algn="ctr">
            <a:noFill/>
            <a:prstDash val="solid"/>
            <a:miter lim="800000"/>
          </a:ln>
          <a:effectLst/>
        </p:spPr>
        <p:txBody>
          <a:bodyPr rtlCol="0" anchor="ctr"/>
          <a:lstStyle/>
          <a:p>
            <a:pPr algn="ctr">
              <a:defRPr/>
            </a:pPr>
            <a:endParaRPr lang="en-US" sz="1800" kern="0">
              <a:solidFill>
                <a:prstClr val="white"/>
              </a:solidFill>
              <a:latin typeface="Calibri Light"/>
            </a:endParaRPr>
          </a:p>
        </p:txBody>
      </p:sp>
      <p:sp>
        <p:nvSpPr>
          <p:cNvPr id="11" name="Rectangle: Rounded Corners 10">
            <a:extLst>
              <a:ext uri="{FF2B5EF4-FFF2-40B4-BE49-F238E27FC236}">
                <a16:creationId xmlns:a16="http://schemas.microsoft.com/office/drawing/2014/main" id="{ECC71E16-0018-475B-961D-916E8BE63907}"/>
              </a:ext>
            </a:extLst>
          </p:cNvPr>
          <p:cNvSpPr/>
          <p:nvPr/>
        </p:nvSpPr>
        <p:spPr>
          <a:xfrm>
            <a:off x="3959300" y="4761959"/>
            <a:ext cx="7507394" cy="162521"/>
          </a:xfrm>
          <a:prstGeom prst="roundRect">
            <a:avLst>
              <a:gd name="adj" fmla="val 50000"/>
            </a:avLst>
          </a:prstGeom>
          <a:solidFill>
            <a:schemeClr val="bg1">
              <a:lumMod val="75000"/>
            </a:schemeClr>
          </a:solidFill>
          <a:ln w="12700" cap="flat" cmpd="sng" algn="ctr">
            <a:noFill/>
            <a:prstDash val="solid"/>
            <a:miter lim="800000"/>
          </a:ln>
          <a:effectLst/>
        </p:spPr>
        <p:txBody>
          <a:bodyPr rtlCol="0" anchor="ctr"/>
          <a:lstStyle/>
          <a:p>
            <a:pPr algn="ctr">
              <a:defRPr/>
            </a:pPr>
            <a:endParaRPr lang="en-US" sz="1800" kern="0">
              <a:solidFill>
                <a:prstClr val="white"/>
              </a:solidFill>
              <a:latin typeface="Calibri Light"/>
            </a:endParaRPr>
          </a:p>
        </p:txBody>
      </p:sp>
      <p:sp>
        <p:nvSpPr>
          <p:cNvPr id="12" name="Isosceles Triangle 11">
            <a:extLst>
              <a:ext uri="{FF2B5EF4-FFF2-40B4-BE49-F238E27FC236}">
                <a16:creationId xmlns:a16="http://schemas.microsoft.com/office/drawing/2014/main" id="{4E98A0D5-2E85-4664-9763-C0BD9FEF5836}"/>
              </a:ext>
            </a:extLst>
          </p:cNvPr>
          <p:cNvSpPr/>
          <p:nvPr>
            <p:custDataLst>
              <p:tags r:id="rId1"/>
            </p:custDataLst>
          </p:nvPr>
        </p:nvSpPr>
        <p:spPr bwMode="gray">
          <a:xfrm>
            <a:off x="6571794" y="5242882"/>
            <a:ext cx="130969" cy="90968"/>
          </a:xfrm>
          <a:prstGeom prst="triangle">
            <a:avLst/>
          </a:prstGeom>
          <a:solidFill>
            <a:srgbClr val="0F3492"/>
          </a:solidFill>
          <a:ln w="19050" cap="flat" cmpd="sng" algn="ctr">
            <a:solidFill>
              <a:srgbClr val="0F349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err="1">
              <a:ln>
                <a:noFill/>
              </a:ln>
              <a:solidFill>
                <a:srgbClr val="000000"/>
              </a:solidFill>
              <a:effectLst/>
              <a:uLnTx/>
              <a:uFillTx/>
            </a:endParaRPr>
          </a:p>
        </p:txBody>
      </p:sp>
      <p:sp>
        <p:nvSpPr>
          <p:cNvPr id="13" name="TextBox 12">
            <a:extLst>
              <a:ext uri="{FF2B5EF4-FFF2-40B4-BE49-F238E27FC236}">
                <a16:creationId xmlns:a16="http://schemas.microsoft.com/office/drawing/2014/main" id="{961ADCEC-2026-4A96-AB20-89593D3D61D1}"/>
              </a:ext>
            </a:extLst>
          </p:cNvPr>
          <p:cNvSpPr txBox="1"/>
          <p:nvPr/>
        </p:nvSpPr>
        <p:spPr>
          <a:xfrm>
            <a:off x="5321595" y="5387193"/>
            <a:ext cx="1717692" cy="415498"/>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F3492"/>
                </a:solidFill>
                <a:effectLst/>
                <a:uLnTx/>
                <a:uFillTx/>
              </a:rPr>
              <a:t>D1: Inception Report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F3492"/>
                </a:solidFill>
                <a:effectLst/>
                <a:uLnTx/>
                <a:uFillTx/>
              </a:rPr>
              <a:t>24 Apr 19</a:t>
            </a:r>
            <a:endParaRPr kumimoji="0" lang="th-TH" sz="1050" b="1" i="0" u="none" strike="noStrike" kern="0" cap="none" spc="0" normalizeH="0" baseline="0" noProof="0" dirty="0" err="1">
              <a:ln>
                <a:noFill/>
              </a:ln>
              <a:solidFill>
                <a:srgbClr val="0F3492"/>
              </a:solidFill>
              <a:effectLst/>
              <a:uLnTx/>
              <a:uFillTx/>
            </a:endParaRPr>
          </a:p>
        </p:txBody>
      </p:sp>
      <p:sp>
        <p:nvSpPr>
          <p:cNvPr id="14" name="Diamond 13">
            <a:extLst>
              <a:ext uri="{FF2B5EF4-FFF2-40B4-BE49-F238E27FC236}">
                <a16:creationId xmlns:a16="http://schemas.microsoft.com/office/drawing/2014/main" id="{94143E29-6D53-4EA7-BA8A-0B8A95C09B72}"/>
              </a:ext>
            </a:extLst>
          </p:cNvPr>
          <p:cNvSpPr/>
          <p:nvPr/>
        </p:nvSpPr>
        <p:spPr bwMode="auto">
          <a:xfrm>
            <a:off x="3903534" y="5298997"/>
            <a:ext cx="156409" cy="144000"/>
          </a:xfrm>
          <a:prstGeom prst="diamond">
            <a:avLst/>
          </a:prstGeom>
          <a:solidFill>
            <a:schemeClr val="bg2">
              <a:lumMod val="7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endParaRPr>
          </a:p>
        </p:txBody>
      </p:sp>
      <p:sp>
        <p:nvSpPr>
          <p:cNvPr id="15" name="TextBox 14">
            <a:extLst>
              <a:ext uri="{FF2B5EF4-FFF2-40B4-BE49-F238E27FC236}">
                <a16:creationId xmlns:a16="http://schemas.microsoft.com/office/drawing/2014/main" id="{B5A0F944-33DE-4AAF-8E59-3AD4AE33F0CC}"/>
              </a:ext>
            </a:extLst>
          </p:cNvPr>
          <p:cNvSpPr txBox="1"/>
          <p:nvPr/>
        </p:nvSpPr>
        <p:spPr>
          <a:xfrm>
            <a:off x="3987873" y="5260817"/>
            <a:ext cx="1515706" cy="253916"/>
          </a:xfrm>
          <a:prstGeom prst="rect">
            <a:avLst/>
          </a:prstGeom>
          <a:noFill/>
        </p:spPr>
        <p:txBody>
          <a:bodyPr wrap="square" rtlCol="0">
            <a:spAutoFit/>
          </a:bodyPr>
          <a:lstStyle/>
          <a:p>
            <a:pPr marL="180975" marR="0" lvl="0" indent="-180975"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F3492"/>
                </a:solidFill>
                <a:effectLst/>
                <a:uLnTx/>
                <a:uFillTx/>
              </a:rPr>
              <a:t> = Progress Report</a:t>
            </a:r>
            <a:endParaRPr kumimoji="0" lang="th-TH" sz="1050" b="1" i="0" u="none" strike="noStrike" kern="0" cap="none" spc="0" normalizeH="0" baseline="0" noProof="0" dirty="0" err="1">
              <a:ln>
                <a:noFill/>
              </a:ln>
              <a:solidFill>
                <a:srgbClr val="0F3492"/>
              </a:solidFill>
              <a:effectLst/>
              <a:uLnTx/>
              <a:uFillTx/>
            </a:endParaRPr>
          </a:p>
        </p:txBody>
      </p:sp>
      <p:sp>
        <p:nvSpPr>
          <p:cNvPr id="16" name="TextBox 15">
            <a:extLst>
              <a:ext uri="{FF2B5EF4-FFF2-40B4-BE49-F238E27FC236}">
                <a16:creationId xmlns:a16="http://schemas.microsoft.com/office/drawing/2014/main" id="{5A1BD5A4-2352-4484-9F04-6A6A2F827B7D}"/>
              </a:ext>
            </a:extLst>
          </p:cNvPr>
          <p:cNvSpPr txBox="1"/>
          <p:nvPr/>
        </p:nvSpPr>
        <p:spPr>
          <a:xfrm>
            <a:off x="562637" y="5248117"/>
            <a:ext cx="3531860"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F3492"/>
                </a:solidFill>
                <a:effectLst/>
                <a:uLnTx/>
                <a:uFillTx/>
              </a:rPr>
              <a:t> = Focus Group (1</a:t>
            </a:r>
            <a:r>
              <a:rPr kumimoji="0" lang="en-US" sz="1050" b="1" i="0" u="none" strike="noStrike" kern="0" cap="none" spc="0" normalizeH="0" baseline="30000" noProof="0" dirty="0">
                <a:ln>
                  <a:noFill/>
                </a:ln>
                <a:solidFill>
                  <a:srgbClr val="0F3492"/>
                </a:solidFill>
                <a:effectLst/>
                <a:uLnTx/>
                <a:uFillTx/>
              </a:rPr>
              <a:t>st</a:t>
            </a:r>
            <a:r>
              <a:rPr kumimoji="0" lang="en-US" sz="1050" b="1" i="0" u="none" strike="noStrike" kern="0" cap="none" spc="0" normalizeH="0" baseline="0" noProof="0" dirty="0">
                <a:ln>
                  <a:noFill/>
                </a:ln>
                <a:solidFill>
                  <a:srgbClr val="0F3492"/>
                </a:solidFill>
                <a:effectLst/>
                <a:uLnTx/>
                <a:uFillTx/>
              </a:rPr>
              <a:t>: 2 Sep, 2</a:t>
            </a:r>
            <a:r>
              <a:rPr kumimoji="0" lang="en-US" sz="1050" b="1" i="0" u="none" strike="noStrike" kern="0" cap="none" spc="0" normalizeH="0" baseline="30000" noProof="0" dirty="0">
                <a:ln>
                  <a:noFill/>
                </a:ln>
                <a:solidFill>
                  <a:srgbClr val="0F3492"/>
                </a:solidFill>
                <a:effectLst/>
                <a:uLnTx/>
                <a:uFillTx/>
              </a:rPr>
              <a:t>nd</a:t>
            </a:r>
            <a:r>
              <a:rPr kumimoji="0" lang="en-US" sz="1050" b="1" i="0" u="none" strike="noStrike" kern="0" cap="none" spc="0" normalizeH="0" baseline="0" noProof="0" dirty="0">
                <a:ln>
                  <a:noFill/>
                </a:ln>
                <a:solidFill>
                  <a:srgbClr val="0F3492"/>
                </a:solidFill>
                <a:effectLst/>
                <a:uLnTx/>
                <a:uFillTx/>
              </a:rPr>
              <a:t>: 26 Sep, 3</a:t>
            </a:r>
            <a:r>
              <a:rPr kumimoji="0" lang="en-US" sz="1050" b="1" i="0" u="none" strike="noStrike" kern="0" cap="none" spc="0" normalizeH="0" baseline="30000" noProof="0" dirty="0">
                <a:ln>
                  <a:noFill/>
                </a:ln>
                <a:solidFill>
                  <a:srgbClr val="0F3492"/>
                </a:solidFill>
                <a:effectLst/>
                <a:uLnTx/>
                <a:uFillTx/>
              </a:rPr>
              <a:t>rd</a:t>
            </a:r>
            <a:r>
              <a:rPr kumimoji="0" lang="en-US" sz="1050" b="1" i="0" u="none" strike="noStrike" kern="0" cap="none" spc="0" normalizeH="0" baseline="0" noProof="0" dirty="0">
                <a:ln>
                  <a:noFill/>
                </a:ln>
                <a:solidFill>
                  <a:srgbClr val="0F3492"/>
                </a:solidFill>
                <a:effectLst/>
                <a:uLnTx/>
                <a:uFillTx/>
              </a:rPr>
              <a:t>: 11 Oct)</a:t>
            </a:r>
            <a:endParaRPr kumimoji="0" lang="th-TH" sz="1050" b="1" i="0" u="none" strike="noStrike" kern="0" cap="none" spc="0" normalizeH="0" baseline="0" noProof="0" dirty="0" err="1">
              <a:ln>
                <a:noFill/>
              </a:ln>
              <a:solidFill>
                <a:srgbClr val="0F3492"/>
              </a:solidFill>
              <a:effectLst/>
              <a:uLnTx/>
              <a:uFillTx/>
            </a:endParaRPr>
          </a:p>
        </p:txBody>
      </p:sp>
      <p:sp>
        <p:nvSpPr>
          <p:cNvPr id="17" name="Oval 16">
            <a:extLst>
              <a:ext uri="{FF2B5EF4-FFF2-40B4-BE49-F238E27FC236}">
                <a16:creationId xmlns:a16="http://schemas.microsoft.com/office/drawing/2014/main" id="{379DB4F7-D1AF-48A4-9D58-E1042A94AD90}"/>
              </a:ext>
            </a:extLst>
          </p:cNvPr>
          <p:cNvSpPr/>
          <p:nvPr/>
        </p:nvSpPr>
        <p:spPr>
          <a:xfrm>
            <a:off x="550136" y="5300620"/>
            <a:ext cx="108000" cy="108000"/>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Isosceles Triangle 80">
            <a:extLst>
              <a:ext uri="{FF2B5EF4-FFF2-40B4-BE49-F238E27FC236}">
                <a16:creationId xmlns:a16="http://schemas.microsoft.com/office/drawing/2014/main" id="{D2FAE245-F711-4163-B733-A98FE74657CC}"/>
              </a:ext>
            </a:extLst>
          </p:cNvPr>
          <p:cNvSpPr/>
          <p:nvPr>
            <p:custDataLst>
              <p:tags r:id="rId2"/>
            </p:custDataLst>
          </p:nvPr>
        </p:nvSpPr>
        <p:spPr bwMode="gray">
          <a:xfrm>
            <a:off x="8316150" y="5242882"/>
            <a:ext cx="130969" cy="90968"/>
          </a:xfrm>
          <a:prstGeom prst="triangle">
            <a:avLst/>
          </a:prstGeom>
          <a:solidFill>
            <a:srgbClr val="0F3492"/>
          </a:solidFill>
          <a:ln w="19050" cap="flat" cmpd="sng" algn="ctr">
            <a:solidFill>
              <a:srgbClr val="0F349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err="1">
              <a:ln>
                <a:noFill/>
              </a:ln>
              <a:solidFill>
                <a:srgbClr val="000000"/>
              </a:solidFill>
              <a:effectLst/>
              <a:uLnTx/>
              <a:uFillTx/>
            </a:endParaRPr>
          </a:p>
        </p:txBody>
      </p:sp>
      <p:sp>
        <p:nvSpPr>
          <p:cNvPr id="19" name="TextBox 18">
            <a:extLst>
              <a:ext uri="{FF2B5EF4-FFF2-40B4-BE49-F238E27FC236}">
                <a16:creationId xmlns:a16="http://schemas.microsoft.com/office/drawing/2014/main" id="{9D585FC5-1E1B-4510-99C2-6A0920D55FC8}"/>
              </a:ext>
            </a:extLst>
          </p:cNvPr>
          <p:cNvSpPr txBox="1"/>
          <p:nvPr/>
        </p:nvSpPr>
        <p:spPr>
          <a:xfrm>
            <a:off x="6852285" y="5387193"/>
            <a:ext cx="1661115" cy="415498"/>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F3492"/>
                </a:solidFill>
                <a:effectLst/>
                <a:uLnTx/>
                <a:uFillTx/>
              </a:rPr>
              <a:t>D2: Interim Report 1 </a:t>
            </a:r>
            <a:br>
              <a:rPr kumimoji="0" lang="en-US" sz="1050" b="1" i="0" u="none" strike="noStrike" kern="0" cap="none" spc="0" normalizeH="0" baseline="0" noProof="0" dirty="0">
                <a:ln>
                  <a:noFill/>
                </a:ln>
                <a:solidFill>
                  <a:srgbClr val="0F3492"/>
                </a:solidFill>
                <a:effectLst/>
                <a:uLnTx/>
                <a:uFillTx/>
              </a:rPr>
            </a:br>
            <a:r>
              <a:rPr kumimoji="0" lang="en-US" sz="1050" b="1" i="0" u="none" strike="noStrike" kern="0" cap="none" spc="0" normalizeH="0" baseline="0" noProof="0" dirty="0">
                <a:ln>
                  <a:noFill/>
                </a:ln>
                <a:solidFill>
                  <a:srgbClr val="0F3492"/>
                </a:solidFill>
                <a:effectLst/>
                <a:uLnTx/>
                <a:uFillTx/>
              </a:rPr>
              <a:t>2 Aug 19</a:t>
            </a:r>
            <a:endParaRPr kumimoji="0" lang="th-TH" sz="1050" b="1" i="0" u="none" strike="noStrike" kern="0" cap="none" spc="0" normalizeH="0" baseline="0" noProof="0" dirty="0" err="1">
              <a:ln>
                <a:noFill/>
              </a:ln>
              <a:solidFill>
                <a:srgbClr val="0F3492"/>
              </a:solidFill>
              <a:effectLst/>
              <a:uLnTx/>
              <a:uFillTx/>
            </a:endParaRPr>
          </a:p>
        </p:txBody>
      </p:sp>
      <p:sp>
        <p:nvSpPr>
          <p:cNvPr id="20" name="Isosceles Triangle 80">
            <a:extLst>
              <a:ext uri="{FF2B5EF4-FFF2-40B4-BE49-F238E27FC236}">
                <a16:creationId xmlns:a16="http://schemas.microsoft.com/office/drawing/2014/main" id="{3242AE07-7E56-4AD4-84A7-2838BF0DE3BA}"/>
              </a:ext>
            </a:extLst>
          </p:cNvPr>
          <p:cNvSpPr/>
          <p:nvPr>
            <p:custDataLst>
              <p:tags r:id="rId3"/>
            </p:custDataLst>
          </p:nvPr>
        </p:nvSpPr>
        <p:spPr bwMode="gray">
          <a:xfrm>
            <a:off x="9901832" y="5242882"/>
            <a:ext cx="130969" cy="90968"/>
          </a:xfrm>
          <a:prstGeom prst="triangle">
            <a:avLst/>
          </a:prstGeom>
          <a:solidFill>
            <a:srgbClr val="0F3492"/>
          </a:solidFill>
          <a:ln w="19050" cap="flat" cmpd="sng" algn="ctr">
            <a:solidFill>
              <a:srgbClr val="0F349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err="1">
              <a:ln>
                <a:noFill/>
              </a:ln>
              <a:solidFill>
                <a:srgbClr val="000000"/>
              </a:solidFill>
              <a:effectLst/>
              <a:uLnTx/>
              <a:uFillTx/>
            </a:endParaRPr>
          </a:p>
        </p:txBody>
      </p:sp>
      <p:sp>
        <p:nvSpPr>
          <p:cNvPr id="21" name="TextBox 20">
            <a:extLst>
              <a:ext uri="{FF2B5EF4-FFF2-40B4-BE49-F238E27FC236}">
                <a16:creationId xmlns:a16="http://schemas.microsoft.com/office/drawing/2014/main" id="{B7EB370B-A860-47C0-BF20-995A9EF7D878}"/>
              </a:ext>
            </a:extLst>
          </p:cNvPr>
          <p:cNvSpPr txBox="1"/>
          <p:nvPr/>
        </p:nvSpPr>
        <p:spPr>
          <a:xfrm>
            <a:off x="8441147" y="5387193"/>
            <a:ext cx="1661115" cy="415498"/>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F3492"/>
                </a:solidFill>
                <a:effectLst/>
                <a:uLnTx/>
                <a:uFillTx/>
              </a:rPr>
              <a:t>D3: Interim Report 2 </a:t>
            </a:r>
            <a:br>
              <a:rPr kumimoji="0" lang="en-US" sz="1050" b="1" i="0" u="none" strike="noStrike" kern="0" cap="none" spc="0" normalizeH="0" baseline="0" noProof="0" dirty="0">
                <a:ln>
                  <a:noFill/>
                </a:ln>
                <a:solidFill>
                  <a:srgbClr val="0F3492"/>
                </a:solidFill>
                <a:effectLst/>
                <a:uLnTx/>
                <a:uFillTx/>
              </a:rPr>
            </a:br>
            <a:r>
              <a:rPr kumimoji="0" lang="en-US" sz="1050" b="1" i="0" u="none" strike="noStrike" kern="0" cap="none" spc="0" normalizeH="0" baseline="0" noProof="0" dirty="0">
                <a:ln>
                  <a:noFill/>
                </a:ln>
                <a:solidFill>
                  <a:srgbClr val="0F3492"/>
                </a:solidFill>
                <a:effectLst/>
                <a:uLnTx/>
                <a:uFillTx/>
              </a:rPr>
              <a:t>31 Oct 19</a:t>
            </a:r>
            <a:endParaRPr kumimoji="0" lang="th-TH" sz="1050" b="1" i="0" u="none" strike="noStrike" kern="0" cap="none" spc="0" normalizeH="0" baseline="0" noProof="0" dirty="0" err="1">
              <a:ln>
                <a:noFill/>
              </a:ln>
              <a:solidFill>
                <a:srgbClr val="0F3492"/>
              </a:solidFill>
              <a:effectLst/>
              <a:uLnTx/>
              <a:uFillTx/>
            </a:endParaRPr>
          </a:p>
        </p:txBody>
      </p:sp>
      <p:sp>
        <p:nvSpPr>
          <p:cNvPr id="22" name="Isosceles Triangle 80">
            <a:extLst>
              <a:ext uri="{FF2B5EF4-FFF2-40B4-BE49-F238E27FC236}">
                <a16:creationId xmlns:a16="http://schemas.microsoft.com/office/drawing/2014/main" id="{0A2C8E01-1F3F-4489-B9AE-549679A68565}"/>
              </a:ext>
            </a:extLst>
          </p:cNvPr>
          <p:cNvSpPr/>
          <p:nvPr>
            <p:custDataLst>
              <p:tags r:id="rId4"/>
            </p:custDataLst>
          </p:nvPr>
        </p:nvSpPr>
        <p:spPr bwMode="gray">
          <a:xfrm>
            <a:off x="11413016" y="5242882"/>
            <a:ext cx="130969" cy="90968"/>
          </a:xfrm>
          <a:prstGeom prst="triangle">
            <a:avLst/>
          </a:prstGeom>
          <a:solidFill>
            <a:srgbClr val="0F3492"/>
          </a:solidFill>
          <a:ln w="19050" cap="flat" cmpd="sng" algn="ctr">
            <a:solidFill>
              <a:srgbClr val="0F349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err="1">
              <a:ln>
                <a:noFill/>
              </a:ln>
              <a:solidFill>
                <a:srgbClr val="0F3492"/>
              </a:solidFill>
              <a:effectLst/>
              <a:uLnTx/>
              <a:uFillTx/>
            </a:endParaRPr>
          </a:p>
        </p:txBody>
      </p:sp>
      <p:sp>
        <p:nvSpPr>
          <p:cNvPr id="23" name="TextBox 22">
            <a:extLst>
              <a:ext uri="{FF2B5EF4-FFF2-40B4-BE49-F238E27FC236}">
                <a16:creationId xmlns:a16="http://schemas.microsoft.com/office/drawing/2014/main" id="{6770D0F5-ED50-4428-B2CF-6530AF21E6F5}"/>
              </a:ext>
            </a:extLst>
          </p:cNvPr>
          <p:cNvSpPr txBox="1"/>
          <p:nvPr/>
        </p:nvSpPr>
        <p:spPr>
          <a:xfrm>
            <a:off x="10147746" y="5387193"/>
            <a:ext cx="1395978" cy="415498"/>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F3492"/>
                </a:solidFill>
                <a:effectLst/>
                <a:uLnTx/>
                <a:uFillTx/>
              </a:rPr>
              <a:t>D4: Final Report</a:t>
            </a:r>
            <a:br>
              <a:rPr kumimoji="0" lang="en-US" sz="1050" b="1" i="0" u="none" strike="noStrike" kern="0" cap="none" spc="0" normalizeH="0" baseline="0" noProof="0" dirty="0">
                <a:ln>
                  <a:noFill/>
                </a:ln>
                <a:solidFill>
                  <a:srgbClr val="0F3492"/>
                </a:solidFill>
                <a:effectLst/>
                <a:uLnTx/>
                <a:uFillTx/>
              </a:rPr>
            </a:br>
            <a:r>
              <a:rPr kumimoji="0" lang="en-US" sz="1050" b="1" i="0" u="none" strike="noStrike" kern="0" cap="none" spc="0" normalizeH="0" baseline="0" noProof="0" dirty="0">
                <a:ln>
                  <a:noFill/>
                </a:ln>
                <a:solidFill>
                  <a:srgbClr val="0F3492"/>
                </a:solidFill>
                <a:effectLst/>
                <a:uLnTx/>
                <a:uFillTx/>
              </a:rPr>
              <a:t>29 Jan 20</a:t>
            </a:r>
            <a:endParaRPr kumimoji="0" lang="th-TH" sz="1050" b="1" i="0" u="none" strike="noStrike" kern="0" cap="none" spc="0" normalizeH="0" baseline="0" noProof="0" dirty="0" err="1">
              <a:ln>
                <a:noFill/>
              </a:ln>
              <a:solidFill>
                <a:srgbClr val="0F3492"/>
              </a:solidFill>
              <a:effectLst/>
              <a:uLnTx/>
              <a:uFillTx/>
            </a:endParaRPr>
          </a:p>
        </p:txBody>
      </p:sp>
      <p:sp>
        <p:nvSpPr>
          <p:cNvPr id="24" name="Oval 221">
            <a:extLst>
              <a:ext uri="{FF2B5EF4-FFF2-40B4-BE49-F238E27FC236}">
                <a16:creationId xmlns:a16="http://schemas.microsoft.com/office/drawing/2014/main" id="{84515464-6562-4371-9D15-0E9D947AE2A6}"/>
              </a:ext>
            </a:extLst>
          </p:cNvPr>
          <p:cNvSpPr/>
          <p:nvPr/>
        </p:nvSpPr>
        <p:spPr>
          <a:xfrm>
            <a:off x="549906" y="5523565"/>
            <a:ext cx="108460" cy="108000"/>
          </a:xfrm>
          <a:prstGeom prst="ellipse">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TextBox 156">
            <a:extLst>
              <a:ext uri="{FF2B5EF4-FFF2-40B4-BE49-F238E27FC236}">
                <a16:creationId xmlns:a16="http://schemas.microsoft.com/office/drawing/2014/main" id="{6A38418E-EE58-47B6-8423-149D1FC01B07}"/>
              </a:ext>
            </a:extLst>
          </p:cNvPr>
          <p:cNvSpPr txBox="1"/>
          <p:nvPr/>
        </p:nvSpPr>
        <p:spPr>
          <a:xfrm>
            <a:off x="562637" y="5461107"/>
            <a:ext cx="3741723"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F3492"/>
                </a:solidFill>
                <a:effectLst/>
                <a:uLnTx/>
                <a:uFillTx/>
              </a:rPr>
              <a:t> = Public Con. (23 Dec) &amp; PR (23 Jan)</a:t>
            </a:r>
            <a:endParaRPr kumimoji="0" lang="th-TH" sz="1050" b="1" i="0" u="none" strike="noStrike" kern="0" cap="none" spc="0" normalizeH="0" baseline="0" noProof="0" dirty="0" err="1">
              <a:ln>
                <a:noFill/>
              </a:ln>
              <a:solidFill>
                <a:srgbClr val="0F3492"/>
              </a:solidFill>
              <a:effectLst/>
              <a:uLnTx/>
              <a:uFillTx/>
            </a:endParaRPr>
          </a:p>
        </p:txBody>
      </p:sp>
      <p:sp>
        <p:nvSpPr>
          <p:cNvPr id="26" name="Flowchart: Collate 25">
            <a:extLst>
              <a:ext uri="{FF2B5EF4-FFF2-40B4-BE49-F238E27FC236}">
                <a16:creationId xmlns:a16="http://schemas.microsoft.com/office/drawing/2014/main" id="{1108524B-4E92-4593-B216-392F30090DFA}"/>
              </a:ext>
            </a:extLst>
          </p:cNvPr>
          <p:cNvSpPr/>
          <p:nvPr/>
        </p:nvSpPr>
        <p:spPr>
          <a:xfrm rot="16200000">
            <a:off x="549906" y="5725412"/>
            <a:ext cx="108460" cy="112222"/>
          </a:xfrm>
          <a:prstGeom prst="flowChartCollate">
            <a:avLst/>
          </a:prstGeom>
          <a:solidFill>
            <a:srgbClr val="ED73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7" name="TextBox 156">
            <a:extLst>
              <a:ext uri="{FF2B5EF4-FFF2-40B4-BE49-F238E27FC236}">
                <a16:creationId xmlns:a16="http://schemas.microsoft.com/office/drawing/2014/main" id="{F8791F02-8352-4BEA-8858-CB08C4BFA32C}"/>
              </a:ext>
            </a:extLst>
          </p:cNvPr>
          <p:cNvSpPr txBox="1"/>
          <p:nvPr/>
        </p:nvSpPr>
        <p:spPr>
          <a:xfrm>
            <a:off x="591226" y="5665709"/>
            <a:ext cx="2997024"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F3492"/>
                </a:solidFill>
                <a:effectLst/>
                <a:uLnTx/>
                <a:uFillTx/>
              </a:rPr>
              <a:t> = Site Visit (1</a:t>
            </a:r>
            <a:r>
              <a:rPr kumimoji="0" lang="en-US" sz="1050" b="1" i="0" u="none" strike="noStrike" kern="0" cap="none" spc="0" normalizeH="0" baseline="30000" noProof="0" dirty="0">
                <a:ln>
                  <a:noFill/>
                </a:ln>
                <a:solidFill>
                  <a:srgbClr val="0F3492"/>
                </a:solidFill>
                <a:effectLst/>
                <a:uLnTx/>
                <a:uFillTx/>
              </a:rPr>
              <a:t>st</a:t>
            </a:r>
            <a:r>
              <a:rPr kumimoji="0" lang="en-US" sz="1050" b="1" i="0" u="none" strike="noStrike" kern="0" cap="none" spc="0" normalizeH="0" baseline="0" noProof="0" dirty="0">
                <a:ln>
                  <a:noFill/>
                </a:ln>
                <a:solidFill>
                  <a:srgbClr val="0F3492"/>
                </a:solidFill>
                <a:effectLst/>
                <a:uLnTx/>
                <a:uFillTx/>
              </a:rPr>
              <a:t>: 4-10 Oct &amp; 2</a:t>
            </a:r>
            <a:r>
              <a:rPr kumimoji="0" lang="en-US" sz="1050" b="1" i="0" u="none" strike="noStrike" kern="0" cap="none" spc="0" normalizeH="0" baseline="30000" noProof="0" dirty="0">
                <a:ln>
                  <a:noFill/>
                </a:ln>
                <a:solidFill>
                  <a:srgbClr val="0F3492"/>
                </a:solidFill>
                <a:effectLst/>
                <a:uLnTx/>
                <a:uFillTx/>
              </a:rPr>
              <a:t>nd</a:t>
            </a:r>
            <a:r>
              <a:rPr kumimoji="0" lang="en-US" sz="1050" b="1" i="0" u="none" strike="noStrike" kern="0" cap="none" spc="0" normalizeH="0" baseline="0" noProof="0" dirty="0">
                <a:ln>
                  <a:noFill/>
                </a:ln>
                <a:solidFill>
                  <a:srgbClr val="0F3492"/>
                </a:solidFill>
                <a:effectLst/>
                <a:uLnTx/>
                <a:uFillTx/>
              </a:rPr>
              <a:t> :27 Nov)</a:t>
            </a:r>
            <a:endParaRPr kumimoji="0" lang="th-TH" sz="1050" b="1" i="0" u="none" strike="noStrike" kern="0" cap="none" spc="0" normalizeH="0" baseline="0" noProof="0" dirty="0" err="1">
              <a:ln>
                <a:noFill/>
              </a:ln>
              <a:solidFill>
                <a:srgbClr val="0F3492"/>
              </a:solidFill>
              <a:effectLst/>
              <a:uLnTx/>
              <a:uFillTx/>
            </a:endParaRPr>
          </a:p>
        </p:txBody>
      </p:sp>
      <p:sp>
        <p:nvSpPr>
          <p:cNvPr id="28" name="Isosceles Triangle 80">
            <a:extLst>
              <a:ext uri="{FF2B5EF4-FFF2-40B4-BE49-F238E27FC236}">
                <a16:creationId xmlns:a16="http://schemas.microsoft.com/office/drawing/2014/main" id="{ED073416-B63A-4F18-9CBB-3B66686D011C}"/>
              </a:ext>
            </a:extLst>
          </p:cNvPr>
          <p:cNvSpPr/>
          <p:nvPr>
            <p:custDataLst>
              <p:tags r:id="rId5"/>
            </p:custDataLst>
          </p:nvPr>
        </p:nvSpPr>
        <p:spPr bwMode="gray">
          <a:xfrm>
            <a:off x="3906991" y="5536967"/>
            <a:ext cx="130969" cy="90968"/>
          </a:xfrm>
          <a:prstGeom prst="triangle">
            <a:avLst/>
          </a:prstGeom>
          <a:solidFill>
            <a:srgbClr val="0F3492"/>
          </a:solidFill>
          <a:ln w="19050" cap="flat" cmpd="sng" algn="ctr">
            <a:solidFill>
              <a:srgbClr val="00206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err="1">
              <a:ln>
                <a:noFill/>
              </a:ln>
              <a:solidFill>
                <a:srgbClr val="000000"/>
              </a:solidFill>
              <a:effectLst/>
              <a:uLnTx/>
              <a:uFillTx/>
            </a:endParaRPr>
          </a:p>
        </p:txBody>
      </p:sp>
      <p:sp>
        <p:nvSpPr>
          <p:cNvPr id="29" name="TextBox 28">
            <a:extLst>
              <a:ext uri="{FF2B5EF4-FFF2-40B4-BE49-F238E27FC236}">
                <a16:creationId xmlns:a16="http://schemas.microsoft.com/office/drawing/2014/main" id="{F5536136-9341-4EC2-ACBE-4BB67D4BB1F1}"/>
              </a:ext>
            </a:extLst>
          </p:cNvPr>
          <p:cNvSpPr txBox="1"/>
          <p:nvPr/>
        </p:nvSpPr>
        <p:spPr>
          <a:xfrm>
            <a:off x="3987873" y="5465019"/>
            <a:ext cx="1160320" cy="253916"/>
          </a:xfrm>
          <a:prstGeom prst="rect">
            <a:avLst/>
          </a:prstGeom>
          <a:noFill/>
        </p:spPr>
        <p:txBody>
          <a:bodyPr wrap="square" rtlCol="0">
            <a:spAutoFit/>
          </a:bodyPr>
          <a:lstStyle/>
          <a:p>
            <a:pPr marL="180975" marR="0" lvl="0" indent="-180975"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F3492"/>
                </a:solidFill>
                <a:effectLst/>
                <a:uLnTx/>
                <a:uFillTx/>
              </a:rPr>
              <a:t> = Deliverables</a:t>
            </a:r>
            <a:endParaRPr kumimoji="0" lang="th-TH" sz="1050" b="1" i="0" u="none" strike="noStrike" kern="0" cap="none" spc="0" normalizeH="0" baseline="0" noProof="0" dirty="0" err="1">
              <a:ln>
                <a:noFill/>
              </a:ln>
              <a:solidFill>
                <a:srgbClr val="0F3492"/>
              </a:solidFill>
              <a:effectLst/>
              <a:uLnTx/>
              <a:uFillTx/>
            </a:endParaRPr>
          </a:p>
        </p:txBody>
      </p:sp>
      <p:sp>
        <p:nvSpPr>
          <p:cNvPr id="30" name="TextBox 156">
            <a:extLst>
              <a:ext uri="{FF2B5EF4-FFF2-40B4-BE49-F238E27FC236}">
                <a16:creationId xmlns:a16="http://schemas.microsoft.com/office/drawing/2014/main" id="{F8FA317D-EDD7-415F-B5CB-B38B894E96E9}"/>
              </a:ext>
            </a:extLst>
          </p:cNvPr>
          <p:cNvSpPr txBox="1"/>
          <p:nvPr/>
        </p:nvSpPr>
        <p:spPr>
          <a:xfrm>
            <a:off x="3396278" y="5665709"/>
            <a:ext cx="3175516"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F3492"/>
                </a:solidFill>
                <a:effectLst/>
                <a:uLnTx/>
                <a:uFillTx/>
              </a:rPr>
              <a:t> = Training (20 Dec, 26 Dec, 10 Jan)</a:t>
            </a:r>
            <a:endParaRPr kumimoji="0" lang="th-TH" sz="1050" b="1" i="0" u="none" strike="noStrike" kern="0" cap="none" spc="0" normalizeH="0" baseline="0" noProof="0" dirty="0" err="1">
              <a:ln>
                <a:noFill/>
              </a:ln>
              <a:solidFill>
                <a:srgbClr val="0F3492"/>
              </a:solidFill>
              <a:effectLst/>
              <a:uLnTx/>
              <a:uFillTx/>
            </a:endParaRPr>
          </a:p>
        </p:txBody>
      </p:sp>
      <p:sp>
        <p:nvSpPr>
          <p:cNvPr id="31" name="Isosceles Triangle 80">
            <a:extLst>
              <a:ext uri="{FF2B5EF4-FFF2-40B4-BE49-F238E27FC236}">
                <a16:creationId xmlns:a16="http://schemas.microsoft.com/office/drawing/2014/main" id="{B14E88AB-DC82-46C9-A4BD-92D80E14CE1E}"/>
              </a:ext>
            </a:extLst>
          </p:cNvPr>
          <p:cNvSpPr/>
          <p:nvPr>
            <p:custDataLst>
              <p:tags r:id="rId6"/>
            </p:custDataLst>
          </p:nvPr>
        </p:nvSpPr>
        <p:spPr bwMode="gray">
          <a:xfrm rot="10800000">
            <a:off x="3313776" y="5737490"/>
            <a:ext cx="130969" cy="90968"/>
          </a:xfrm>
          <a:prstGeom prst="triangle">
            <a:avLst/>
          </a:prstGeom>
          <a:solidFill>
            <a:srgbClr val="FFFF00"/>
          </a:solidFill>
          <a:ln w="19050" cap="flat" cmpd="sng" algn="ctr">
            <a:solidFill>
              <a:srgbClr val="FFFF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err="1">
              <a:ln>
                <a:noFill/>
              </a:ln>
              <a:solidFill>
                <a:srgbClr val="000000"/>
              </a:solidFill>
              <a:effectLst/>
              <a:uLnTx/>
              <a:uFillTx/>
            </a:endParaRPr>
          </a:p>
        </p:txBody>
      </p:sp>
      <p:sp>
        <p:nvSpPr>
          <p:cNvPr id="32" name="Oval 31">
            <a:extLst>
              <a:ext uri="{FF2B5EF4-FFF2-40B4-BE49-F238E27FC236}">
                <a16:creationId xmlns:a16="http://schemas.microsoft.com/office/drawing/2014/main" id="{6FC1CAF8-1EB7-4997-BFB7-363EEB7D1C01}"/>
              </a:ext>
            </a:extLst>
          </p:cNvPr>
          <p:cNvSpPr/>
          <p:nvPr/>
        </p:nvSpPr>
        <p:spPr>
          <a:xfrm>
            <a:off x="6128719" y="2127951"/>
            <a:ext cx="108460" cy="112222"/>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3" name="Oval 221">
            <a:extLst>
              <a:ext uri="{FF2B5EF4-FFF2-40B4-BE49-F238E27FC236}">
                <a16:creationId xmlns:a16="http://schemas.microsoft.com/office/drawing/2014/main" id="{12740C8A-F035-4468-922D-D858F386C109}"/>
              </a:ext>
            </a:extLst>
          </p:cNvPr>
          <p:cNvSpPr/>
          <p:nvPr/>
        </p:nvSpPr>
        <p:spPr>
          <a:xfrm>
            <a:off x="8304113" y="2571665"/>
            <a:ext cx="108460" cy="112222"/>
          </a:xfrm>
          <a:prstGeom prst="ellipse">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 name="Oval 221">
            <a:extLst>
              <a:ext uri="{FF2B5EF4-FFF2-40B4-BE49-F238E27FC236}">
                <a16:creationId xmlns:a16="http://schemas.microsoft.com/office/drawing/2014/main" id="{209BA23B-8969-4318-AD70-1A03F8FFB1F7}"/>
              </a:ext>
            </a:extLst>
          </p:cNvPr>
          <p:cNvSpPr/>
          <p:nvPr/>
        </p:nvSpPr>
        <p:spPr>
          <a:xfrm>
            <a:off x="6901581" y="2564090"/>
            <a:ext cx="108460" cy="112222"/>
          </a:xfrm>
          <a:prstGeom prst="ellipse">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 name="Flowchart: Collate 34">
            <a:extLst>
              <a:ext uri="{FF2B5EF4-FFF2-40B4-BE49-F238E27FC236}">
                <a16:creationId xmlns:a16="http://schemas.microsoft.com/office/drawing/2014/main" id="{3756F2EB-16F3-41F9-A3F5-F689DEDD2282}"/>
              </a:ext>
            </a:extLst>
          </p:cNvPr>
          <p:cNvSpPr/>
          <p:nvPr/>
        </p:nvSpPr>
        <p:spPr>
          <a:xfrm rot="16200000">
            <a:off x="6986759" y="3927062"/>
            <a:ext cx="108460" cy="112222"/>
          </a:xfrm>
          <a:prstGeom prst="flowChartCollate">
            <a:avLst/>
          </a:prstGeom>
          <a:solidFill>
            <a:srgbClr val="ED73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 name="Isosceles Triangle 80">
            <a:extLst>
              <a:ext uri="{FF2B5EF4-FFF2-40B4-BE49-F238E27FC236}">
                <a16:creationId xmlns:a16="http://schemas.microsoft.com/office/drawing/2014/main" id="{892B31AD-8DB1-4953-9CBC-0AC1E04C24B2}"/>
              </a:ext>
            </a:extLst>
          </p:cNvPr>
          <p:cNvSpPr/>
          <p:nvPr>
            <p:custDataLst>
              <p:tags r:id="rId7"/>
            </p:custDataLst>
          </p:nvPr>
        </p:nvSpPr>
        <p:spPr bwMode="gray">
          <a:xfrm rot="10800000">
            <a:off x="8961736" y="3481272"/>
            <a:ext cx="130969" cy="90968"/>
          </a:xfrm>
          <a:prstGeom prst="triangle">
            <a:avLst/>
          </a:prstGeom>
          <a:solidFill>
            <a:srgbClr val="FFFF00"/>
          </a:solidFill>
          <a:ln w="19050" cap="flat" cmpd="sng" algn="ctr">
            <a:solidFill>
              <a:srgbClr val="FFFF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err="1">
              <a:ln>
                <a:noFill/>
              </a:ln>
              <a:solidFill>
                <a:srgbClr val="000000"/>
              </a:solidFill>
              <a:effectLst/>
              <a:uLnTx/>
              <a:uFillTx/>
            </a:endParaRPr>
          </a:p>
        </p:txBody>
      </p:sp>
      <p:sp>
        <p:nvSpPr>
          <p:cNvPr id="37" name="Isosceles Triangle 80">
            <a:extLst>
              <a:ext uri="{FF2B5EF4-FFF2-40B4-BE49-F238E27FC236}">
                <a16:creationId xmlns:a16="http://schemas.microsoft.com/office/drawing/2014/main" id="{601C5868-3964-460D-9032-820726F525D9}"/>
              </a:ext>
            </a:extLst>
          </p:cNvPr>
          <p:cNvSpPr/>
          <p:nvPr>
            <p:custDataLst>
              <p:tags r:id="rId8"/>
            </p:custDataLst>
          </p:nvPr>
        </p:nvSpPr>
        <p:spPr bwMode="gray">
          <a:xfrm rot="10800000">
            <a:off x="10010418" y="3472526"/>
            <a:ext cx="130969" cy="90968"/>
          </a:xfrm>
          <a:prstGeom prst="triangle">
            <a:avLst/>
          </a:prstGeom>
          <a:solidFill>
            <a:srgbClr val="FFFF00"/>
          </a:solidFill>
          <a:ln w="19050" cap="flat" cmpd="sng" algn="ctr">
            <a:solidFill>
              <a:srgbClr val="FFFF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err="1">
              <a:ln>
                <a:noFill/>
              </a:ln>
              <a:solidFill>
                <a:srgbClr val="000000"/>
              </a:solidFill>
              <a:effectLst/>
              <a:uLnTx/>
              <a:uFillTx/>
            </a:endParaRPr>
          </a:p>
        </p:txBody>
      </p:sp>
      <p:sp>
        <p:nvSpPr>
          <p:cNvPr id="38" name="Diamond 37">
            <a:extLst>
              <a:ext uri="{FF2B5EF4-FFF2-40B4-BE49-F238E27FC236}">
                <a16:creationId xmlns:a16="http://schemas.microsoft.com/office/drawing/2014/main" id="{E5211479-B918-4917-8BA0-07F28AC598F5}"/>
              </a:ext>
            </a:extLst>
          </p:cNvPr>
          <p:cNvSpPr/>
          <p:nvPr/>
        </p:nvSpPr>
        <p:spPr bwMode="auto">
          <a:xfrm>
            <a:off x="5340120" y="4790257"/>
            <a:ext cx="129264" cy="108189"/>
          </a:xfrm>
          <a:prstGeom prst="diamond">
            <a:avLst/>
          </a:prstGeom>
          <a:solidFill>
            <a:schemeClr val="bg2">
              <a:lumMod val="7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endParaRPr>
          </a:p>
        </p:txBody>
      </p:sp>
      <p:sp>
        <p:nvSpPr>
          <p:cNvPr id="39" name="Diamond 38">
            <a:extLst>
              <a:ext uri="{FF2B5EF4-FFF2-40B4-BE49-F238E27FC236}">
                <a16:creationId xmlns:a16="http://schemas.microsoft.com/office/drawing/2014/main" id="{8AFBD461-23EC-464B-9253-9916A8429A89}"/>
              </a:ext>
            </a:extLst>
          </p:cNvPr>
          <p:cNvSpPr/>
          <p:nvPr/>
        </p:nvSpPr>
        <p:spPr bwMode="auto">
          <a:xfrm>
            <a:off x="6185279" y="4790256"/>
            <a:ext cx="129264" cy="108189"/>
          </a:xfrm>
          <a:prstGeom prst="diamond">
            <a:avLst/>
          </a:prstGeom>
          <a:solidFill>
            <a:schemeClr val="bg2">
              <a:lumMod val="7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endParaRPr>
          </a:p>
        </p:txBody>
      </p:sp>
      <p:sp>
        <p:nvSpPr>
          <p:cNvPr id="40" name="Diamond 39">
            <a:extLst>
              <a:ext uri="{FF2B5EF4-FFF2-40B4-BE49-F238E27FC236}">
                <a16:creationId xmlns:a16="http://schemas.microsoft.com/office/drawing/2014/main" id="{CCCEF61C-4026-42A4-B6A5-2959C5C4AF41}"/>
              </a:ext>
            </a:extLst>
          </p:cNvPr>
          <p:cNvSpPr/>
          <p:nvPr/>
        </p:nvSpPr>
        <p:spPr bwMode="auto">
          <a:xfrm>
            <a:off x="7040989" y="4790255"/>
            <a:ext cx="129264" cy="108189"/>
          </a:xfrm>
          <a:prstGeom prst="diamond">
            <a:avLst/>
          </a:prstGeom>
          <a:solidFill>
            <a:schemeClr val="bg2">
              <a:lumMod val="7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endParaRPr>
          </a:p>
        </p:txBody>
      </p:sp>
      <p:sp>
        <p:nvSpPr>
          <p:cNvPr id="41" name="Diamond 40">
            <a:extLst>
              <a:ext uri="{FF2B5EF4-FFF2-40B4-BE49-F238E27FC236}">
                <a16:creationId xmlns:a16="http://schemas.microsoft.com/office/drawing/2014/main" id="{60569F51-F212-4C8B-B18A-AF81F3F68562}"/>
              </a:ext>
            </a:extLst>
          </p:cNvPr>
          <p:cNvSpPr/>
          <p:nvPr/>
        </p:nvSpPr>
        <p:spPr bwMode="auto">
          <a:xfrm>
            <a:off x="4380152" y="4799246"/>
            <a:ext cx="129264" cy="108189"/>
          </a:xfrm>
          <a:prstGeom prst="diamond">
            <a:avLst/>
          </a:prstGeom>
          <a:solidFill>
            <a:schemeClr val="bg2">
              <a:lumMod val="7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endParaRPr>
          </a:p>
        </p:txBody>
      </p:sp>
      <p:sp>
        <p:nvSpPr>
          <p:cNvPr id="42" name="Diamond 41">
            <a:extLst>
              <a:ext uri="{FF2B5EF4-FFF2-40B4-BE49-F238E27FC236}">
                <a16:creationId xmlns:a16="http://schemas.microsoft.com/office/drawing/2014/main" id="{B329B0E9-191B-4DFB-8459-39A0ADF185F0}"/>
              </a:ext>
            </a:extLst>
          </p:cNvPr>
          <p:cNvSpPr/>
          <p:nvPr/>
        </p:nvSpPr>
        <p:spPr bwMode="auto">
          <a:xfrm>
            <a:off x="8158312" y="4775523"/>
            <a:ext cx="129264" cy="108189"/>
          </a:xfrm>
          <a:prstGeom prst="diamond">
            <a:avLst/>
          </a:prstGeom>
          <a:solidFill>
            <a:schemeClr val="bg2">
              <a:lumMod val="7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endParaRPr>
          </a:p>
        </p:txBody>
      </p:sp>
      <p:sp>
        <p:nvSpPr>
          <p:cNvPr id="43" name="Diamond 42">
            <a:extLst>
              <a:ext uri="{FF2B5EF4-FFF2-40B4-BE49-F238E27FC236}">
                <a16:creationId xmlns:a16="http://schemas.microsoft.com/office/drawing/2014/main" id="{EA359E97-B62F-4E3B-AC2F-AB5CBB3E0123}"/>
              </a:ext>
            </a:extLst>
          </p:cNvPr>
          <p:cNvSpPr/>
          <p:nvPr/>
        </p:nvSpPr>
        <p:spPr bwMode="auto">
          <a:xfrm>
            <a:off x="9014022" y="4765321"/>
            <a:ext cx="129264" cy="108189"/>
          </a:xfrm>
          <a:prstGeom prst="diamond">
            <a:avLst/>
          </a:prstGeom>
          <a:solidFill>
            <a:schemeClr val="bg2">
              <a:lumMod val="7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endParaRPr>
          </a:p>
        </p:txBody>
      </p:sp>
      <p:sp>
        <p:nvSpPr>
          <p:cNvPr id="44" name="Diamond 43">
            <a:extLst>
              <a:ext uri="{FF2B5EF4-FFF2-40B4-BE49-F238E27FC236}">
                <a16:creationId xmlns:a16="http://schemas.microsoft.com/office/drawing/2014/main" id="{A0F81E26-E9DB-44AD-9AC5-8CF1529221FD}"/>
              </a:ext>
            </a:extLst>
          </p:cNvPr>
          <p:cNvSpPr/>
          <p:nvPr/>
        </p:nvSpPr>
        <p:spPr bwMode="auto">
          <a:xfrm>
            <a:off x="9938742" y="4775523"/>
            <a:ext cx="129264" cy="108189"/>
          </a:xfrm>
          <a:prstGeom prst="diamond">
            <a:avLst/>
          </a:prstGeom>
          <a:solidFill>
            <a:schemeClr val="bg2">
              <a:lumMod val="7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endParaRPr>
          </a:p>
        </p:txBody>
      </p:sp>
      <p:sp>
        <p:nvSpPr>
          <p:cNvPr id="45" name="Diamond 44">
            <a:extLst>
              <a:ext uri="{FF2B5EF4-FFF2-40B4-BE49-F238E27FC236}">
                <a16:creationId xmlns:a16="http://schemas.microsoft.com/office/drawing/2014/main" id="{B0490B69-03D4-4CED-95FF-C118A9A7AEBB}"/>
              </a:ext>
            </a:extLst>
          </p:cNvPr>
          <p:cNvSpPr/>
          <p:nvPr/>
        </p:nvSpPr>
        <p:spPr bwMode="auto">
          <a:xfrm>
            <a:off x="10911872" y="4786666"/>
            <a:ext cx="129264" cy="108189"/>
          </a:xfrm>
          <a:prstGeom prst="diamond">
            <a:avLst/>
          </a:prstGeom>
          <a:solidFill>
            <a:schemeClr val="bg2">
              <a:lumMod val="7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endParaRPr>
          </a:p>
        </p:txBody>
      </p:sp>
    </p:spTree>
    <p:extLst>
      <p:ext uri="{BB962C8B-B14F-4D97-AF65-F5344CB8AC3E}">
        <p14:creationId xmlns:p14="http://schemas.microsoft.com/office/powerpoint/2010/main" val="33593726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984582-298B-4178-AF7B-DA2D733EDAC2}"/>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aphicFrame>
        <p:nvGraphicFramePr>
          <p:cNvPr id="26" name="Table 26">
            <a:extLst>
              <a:ext uri="{FF2B5EF4-FFF2-40B4-BE49-F238E27FC236}">
                <a16:creationId xmlns:a16="http://schemas.microsoft.com/office/drawing/2014/main" id="{5DF53603-BCB1-4038-9DC3-763D098A8CFD}"/>
              </a:ext>
            </a:extLst>
          </p:cNvPr>
          <p:cNvGraphicFramePr>
            <a:graphicFrameLocks noGrp="1"/>
          </p:cNvGraphicFramePr>
          <p:nvPr/>
        </p:nvGraphicFramePr>
        <p:xfrm>
          <a:off x="371476" y="1397525"/>
          <a:ext cx="11449050" cy="944880"/>
        </p:xfrm>
        <a:graphic>
          <a:graphicData uri="http://schemas.openxmlformats.org/drawingml/2006/table">
            <a:tbl>
              <a:tblPr firstRow="1" bandRow="1">
                <a:tableStyleId>{5C22544A-7EE6-4342-B048-85BDC9FD1C3A}</a:tableStyleId>
              </a:tblPr>
              <a:tblGrid>
                <a:gridCol w="11449050">
                  <a:extLst>
                    <a:ext uri="{9D8B030D-6E8A-4147-A177-3AD203B41FA5}">
                      <a16:colId xmlns:a16="http://schemas.microsoft.com/office/drawing/2014/main" val="3699266206"/>
                    </a:ext>
                  </a:extLst>
                </a:gridCol>
              </a:tblGrid>
              <a:tr h="0">
                <a:tc>
                  <a:txBody>
                    <a:bodyPr/>
                    <a:lstStyle/>
                    <a:p>
                      <a:pPr algn="ctr"/>
                      <a:r>
                        <a:rPr lang="en-US" sz="1800" dirty="0">
                          <a:latin typeface="Arial" panose="020B0604020202020204" pitchFamily="34" charset="0"/>
                          <a:cs typeface="Arial" panose="020B0604020202020204" pitchFamily="34" charset="0"/>
                        </a:rPr>
                        <a:t>Project Plan</a:t>
                      </a:r>
                    </a:p>
                  </a:txBody>
                  <a:tcPr>
                    <a:lnR w="6350" cap="flat" cmpd="sng" algn="ctr">
                      <a:solidFill>
                        <a:schemeClr val="tx1"/>
                      </a:solidFill>
                      <a:prstDash val="solid"/>
                      <a:round/>
                      <a:headEnd type="none" w="med" len="med"/>
                      <a:tailEnd type="none" w="med" len="med"/>
                    </a:lnR>
                    <a:lnB w="38100" cmpd="sng">
                      <a:noFill/>
                    </a:lnB>
                    <a:solidFill>
                      <a:srgbClr val="002060"/>
                    </a:solidFill>
                  </a:tcPr>
                </a:tc>
                <a:extLst>
                  <a:ext uri="{0D108BD9-81ED-4DB2-BD59-A6C34878D82A}">
                    <a16:rowId xmlns:a16="http://schemas.microsoft.com/office/drawing/2014/main" val="642843516"/>
                  </a:ext>
                </a:extLst>
              </a:tr>
              <a:tr h="249097">
                <a:tc>
                  <a:txBody>
                    <a:bodyPr/>
                    <a:lstStyle/>
                    <a:p>
                      <a:endParaRPr lang="en-US" sz="3200"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6682165"/>
                  </a:ext>
                </a:extLst>
              </a:tr>
            </a:tbl>
          </a:graphicData>
        </a:graphic>
      </p:graphicFrame>
      <p:graphicFrame>
        <p:nvGraphicFramePr>
          <p:cNvPr id="28" name="Table 28">
            <a:extLst>
              <a:ext uri="{FF2B5EF4-FFF2-40B4-BE49-F238E27FC236}">
                <a16:creationId xmlns:a16="http://schemas.microsoft.com/office/drawing/2014/main" id="{A9D38702-883F-406D-8856-7E7DEC5565B5}"/>
              </a:ext>
            </a:extLst>
          </p:cNvPr>
          <p:cNvGraphicFramePr>
            <a:graphicFrameLocks noGrp="1"/>
          </p:cNvGraphicFramePr>
          <p:nvPr/>
        </p:nvGraphicFramePr>
        <p:xfrm>
          <a:off x="371472" y="2342405"/>
          <a:ext cx="4774700" cy="2876019"/>
        </p:xfrm>
        <a:graphic>
          <a:graphicData uri="http://schemas.openxmlformats.org/drawingml/2006/table">
            <a:tbl>
              <a:tblPr firstRow="1" bandRow="1">
                <a:tableStyleId>{5C22544A-7EE6-4342-B048-85BDC9FD1C3A}</a:tableStyleId>
              </a:tblPr>
              <a:tblGrid>
                <a:gridCol w="4774700">
                  <a:extLst>
                    <a:ext uri="{9D8B030D-6E8A-4147-A177-3AD203B41FA5}">
                      <a16:colId xmlns:a16="http://schemas.microsoft.com/office/drawing/2014/main" val="3687756347"/>
                    </a:ext>
                  </a:extLst>
                </a:gridCol>
              </a:tblGrid>
              <a:tr h="290505">
                <a:tc>
                  <a:txBody>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Phase 1: Detailed Project Framework</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58453916"/>
                  </a:ext>
                </a:extLst>
              </a:tr>
              <a:tr h="32385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WP1: Detailed Project Planning</a:t>
                      </a:r>
                      <a:endParaRPr kumimoji="0" lang="th-TH" sz="1100" b="0" i="0" u="none" strike="noStrike" kern="0" cap="none" spc="0" normalizeH="0" baseline="0" noProof="0" dirty="0">
                        <a:ln>
                          <a:noFill/>
                        </a:ln>
                        <a:solidFill>
                          <a:srgbClr val="000000"/>
                        </a:solidFill>
                        <a:effectLst/>
                        <a:uLnTx/>
                        <a:uFillTx/>
                        <a:latin typeface="Arial" panose="020B0604020202020204" pitchFamily="34" charset="0"/>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7617467"/>
                  </a:ext>
                </a:extLst>
              </a:tr>
              <a:tr h="285514">
                <a:tc>
                  <a:txBody>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Phase 2: </a:t>
                      </a:r>
                      <a:r>
                        <a:rPr kumimoji="0" lang="en-US" sz="12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xxxxx</a:t>
                      </a:r>
                      <a:endParaRPr kumimoji="0" lang="en-US" sz="1200" b="1" i="0" u="none" strike="noStrike" kern="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3115455867"/>
                  </a:ext>
                </a:extLst>
              </a:tr>
              <a:tr h="47648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WP2: Analysis of Relevant Laws and Regulations</a:t>
                      </a:r>
                      <a:endParaRPr kumimoji="0" lang="th-TH" sz="1100" b="0" i="0" u="none" strike="noStrike" kern="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WP3: Determination of Radio Broadcasting Spectrum Demand and Projection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09283547"/>
                  </a:ext>
                </a:extLst>
              </a:tr>
              <a:tr h="285750">
                <a:tc>
                  <a:txBody>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Phase 3: </a:t>
                      </a:r>
                      <a:r>
                        <a:rPr kumimoji="0" lang="en-US" sz="11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xxxxx</a:t>
                      </a:r>
                      <a:endParaRPr kumimoji="0" lang="th-TH" sz="1100" b="1"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965430321"/>
                  </a:ext>
                </a:extLst>
              </a:tr>
              <a:tr h="3143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ea typeface="+mn-ea"/>
                          <a:cs typeface="+mn-cs"/>
                        </a:rPr>
                        <a:t>WP4: Radio Broadcasting Spectrum Policy and Impact Analysis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15955993"/>
                  </a:ext>
                </a:extLst>
              </a:tr>
              <a:tr h="276225">
                <a:tc>
                  <a:txBody>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Phase 4: Final 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361131545"/>
                  </a:ext>
                </a:extLst>
              </a:tr>
              <a:tr h="50549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WP5: Public Conference</a:t>
                      </a:r>
                      <a:endParaRPr kumimoji="0" lang="th-TH" sz="1100" b="0" i="0" u="none" strike="noStrike" kern="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WP6: Final Conclusion</a:t>
                      </a:r>
                      <a:endParaRPr kumimoji="0" lang="th-TH" sz="1100" b="0" i="0" u="none" strike="noStrike" kern="0" cap="none" spc="0" normalizeH="0" baseline="0" noProof="0" dirty="0">
                        <a:ln>
                          <a:noFill/>
                        </a:ln>
                        <a:solidFill>
                          <a:srgbClr val="000000"/>
                        </a:solidFill>
                        <a:effectLst/>
                        <a:uLnTx/>
                        <a:uFillTx/>
                        <a:latin typeface="Arial" panose="020B0604020202020204" pitchFamily="34"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12971826"/>
                  </a:ext>
                </a:extLst>
              </a:tr>
            </a:tbl>
          </a:graphicData>
        </a:graphic>
      </p:graphicFrame>
      <p:graphicFrame>
        <p:nvGraphicFramePr>
          <p:cNvPr id="30" name="Table 30">
            <a:extLst>
              <a:ext uri="{FF2B5EF4-FFF2-40B4-BE49-F238E27FC236}">
                <a16:creationId xmlns:a16="http://schemas.microsoft.com/office/drawing/2014/main" id="{22027EB5-5872-49B9-A6AE-B93CD456366A}"/>
              </a:ext>
            </a:extLst>
          </p:cNvPr>
          <p:cNvGraphicFramePr>
            <a:graphicFrameLocks noGrp="1"/>
          </p:cNvGraphicFramePr>
          <p:nvPr/>
        </p:nvGraphicFramePr>
        <p:xfrm>
          <a:off x="5146169" y="2067491"/>
          <a:ext cx="6674354" cy="274914"/>
        </p:xfrm>
        <a:graphic>
          <a:graphicData uri="http://schemas.openxmlformats.org/drawingml/2006/table">
            <a:tbl>
              <a:tblPr firstRow="1" bandRow="1">
                <a:tableStyleId>{5C22544A-7EE6-4342-B048-85BDC9FD1C3A}</a:tableStyleId>
              </a:tblPr>
              <a:tblGrid>
                <a:gridCol w="539623">
                  <a:extLst>
                    <a:ext uri="{9D8B030D-6E8A-4147-A177-3AD203B41FA5}">
                      <a16:colId xmlns:a16="http://schemas.microsoft.com/office/drawing/2014/main" val="3902195351"/>
                    </a:ext>
                  </a:extLst>
                </a:gridCol>
                <a:gridCol w="542607">
                  <a:extLst>
                    <a:ext uri="{9D8B030D-6E8A-4147-A177-3AD203B41FA5}">
                      <a16:colId xmlns:a16="http://schemas.microsoft.com/office/drawing/2014/main" val="634770832"/>
                    </a:ext>
                  </a:extLst>
                </a:gridCol>
                <a:gridCol w="553246">
                  <a:extLst>
                    <a:ext uri="{9D8B030D-6E8A-4147-A177-3AD203B41FA5}">
                      <a16:colId xmlns:a16="http://schemas.microsoft.com/office/drawing/2014/main" val="2727961192"/>
                    </a:ext>
                  </a:extLst>
                </a:gridCol>
                <a:gridCol w="574527">
                  <a:extLst>
                    <a:ext uri="{9D8B030D-6E8A-4147-A177-3AD203B41FA5}">
                      <a16:colId xmlns:a16="http://schemas.microsoft.com/office/drawing/2014/main" val="2047830370"/>
                    </a:ext>
                  </a:extLst>
                </a:gridCol>
                <a:gridCol w="573143">
                  <a:extLst>
                    <a:ext uri="{9D8B030D-6E8A-4147-A177-3AD203B41FA5}">
                      <a16:colId xmlns:a16="http://schemas.microsoft.com/office/drawing/2014/main" val="3738351123"/>
                    </a:ext>
                  </a:extLst>
                </a:gridCol>
                <a:gridCol w="559383">
                  <a:extLst>
                    <a:ext uri="{9D8B030D-6E8A-4147-A177-3AD203B41FA5}">
                      <a16:colId xmlns:a16="http://schemas.microsoft.com/office/drawing/2014/main" val="544433000"/>
                    </a:ext>
                  </a:extLst>
                </a:gridCol>
                <a:gridCol w="602936">
                  <a:extLst>
                    <a:ext uri="{9D8B030D-6E8A-4147-A177-3AD203B41FA5}">
                      <a16:colId xmlns:a16="http://schemas.microsoft.com/office/drawing/2014/main" val="617591125"/>
                    </a:ext>
                  </a:extLst>
                </a:gridCol>
                <a:gridCol w="561261">
                  <a:extLst>
                    <a:ext uri="{9D8B030D-6E8A-4147-A177-3AD203B41FA5}">
                      <a16:colId xmlns:a16="http://schemas.microsoft.com/office/drawing/2014/main" val="3162687430"/>
                    </a:ext>
                  </a:extLst>
                </a:gridCol>
                <a:gridCol w="541907">
                  <a:extLst>
                    <a:ext uri="{9D8B030D-6E8A-4147-A177-3AD203B41FA5}">
                      <a16:colId xmlns:a16="http://schemas.microsoft.com/office/drawing/2014/main" val="1579643636"/>
                    </a:ext>
                  </a:extLst>
                </a:gridCol>
                <a:gridCol w="541907">
                  <a:extLst>
                    <a:ext uri="{9D8B030D-6E8A-4147-A177-3AD203B41FA5}">
                      <a16:colId xmlns:a16="http://schemas.microsoft.com/office/drawing/2014/main" val="872388212"/>
                    </a:ext>
                  </a:extLst>
                </a:gridCol>
                <a:gridCol w="541907">
                  <a:extLst>
                    <a:ext uri="{9D8B030D-6E8A-4147-A177-3AD203B41FA5}">
                      <a16:colId xmlns:a16="http://schemas.microsoft.com/office/drawing/2014/main" val="3713128204"/>
                    </a:ext>
                  </a:extLst>
                </a:gridCol>
                <a:gridCol w="541907">
                  <a:extLst>
                    <a:ext uri="{9D8B030D-6E8A-4147-A177-3AD203B41FA5}">
                      <a16:colId xmlns:a16="http://schemas.microsoft.com/office/drawing/2014/main" val="3358118783"/>
                    </a:ext>
                  </a:extLst>
                </a:gridCol>
              </a:tblGrid>
              <a:tr h="274914">
                <a:tc>
                  <a:txBody>
                    <a:bodyPr/>
                    <a:lstStyle/>
                    <a:p>
                      <a:pPr algn="ctr"/>
                      <a:r>
                        <a:rPr lang="en-US" sz="1200" dirty="0">
                          <a:latin typeface="Arial" panose="020B0604020202020204" pitchFamily="34" charset="0"/>
                          <a:cs typeface="Arial" panose="020B0604020202020204" pitchFamily="34" charset="0"/>
                        </a:rPr>
                        <a:t>30</a:t>
                      </a: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cs typeface="Arial" panose="020B0604020202020204" pitchFamily="34" charset="0"/>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cs typeface="Arial" panose="020B0604020202020204" pitchFamily="34" charset="0"/>
                        </a:rPr>
                        <a:t>90</a:t>
                      </a:r>
                    </a:p>
                  </a:txBody>
                  <a:tcPr>
                    <a:lnL w="12700" cap="flat" cmpd="sng" algn="ctr">
                      <a:noFill/>
                      <a:prstDash val="solid"/>
                      <a:round/>
                      <a:headEnd type="none" w="med" len="med"/>
                      <a:tailEnd type="none" w="med" len="med"/>
                    </a:lnL>
                    <a:lnR w="9525" cap="flat" cmpd="sng" algn="ctr">
                      <a:solidFill>
                        <a:schemeClr val="tx1"/>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cs typeface="Arial" panose="020B0604020202020204" pitchFamily="34" charset="0"/>
                        </a:rPr>
                        <a:t>120</a:t>
                      </a:r>
                    </a:p>
                  </a:txBody>
                  <a:tcPr>
                    <a:lnL w="9525"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cs typeface="Arial" panose="020B0604020202020204" pitchFamily="34" charset="0"/>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cs typeface="Arial" panose="020B0604020202020204" pitchFamily="34" charset="0"/>
                        </a:rPr>
                        <a:t>180</a:t>
                      </a:r>
                    </a:p>
                  </a:txBody>
                  <a:tcP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cs typeface="Arial" panose="020B0604020202020204" pitchFamily="34" charset="0"/>
                        </a:rPr>
                        <a:t>210</a:t>
                      </a:r>
                    </a:p>
                  </a:txBody>
                  <a:tcP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cs typeface="Arial" panose="020B0604020202020204" pitchFamily="34" charset="0"/>
                        </a:rPr>
                        <a:t>240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cs typeface="Arial" panose="020B0604020202020204" pitchFamily="34" charset="0"/>
                        </a:rPr>
                        <a:t>270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cs typeface="Arial" panose="020B0604020202020204" pitchFamily="34" charset="0"/>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cs typeface="Arial" panose="020B0604020202020204" pitchFamily="34" charset="0"/>
                        </a:rPr>
                        <a:t>330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dirty="0">
                          <a:latin typeface="Arial" panose="020B0604020202020204" pitchFamily="34" charset="0"/>
                          <a:cs typeface="Arial" panose="020B0604020202020204" pitchFamily="34" charset="0"/>
                        </a:rPr>
                        <a:t>360</a:t>
                      </a: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762407158"/>
                  </a:ext>
                </a:extLst>
              </a:tr>
            </a:tbl>
          </a:graphicData>
        </a:graphic>
      </p:graphicFrame>
      <p:sp>
        <p:nvSpPr>
          <p:cNvPr id="32" name="Rectangle 31">
            <a:extLst>
              <a:ext uri="{FF2B5EF4-FFF2-40B4-BE49-F238E27FC236}">
                <a16:creationId xmlns:a16="http://schemas.microsoft.com/office/drawing/2014/main" id="{1D0D8089-882D-4BAC-9FB9-C13AAC1D84D9}"/>
              </a:ext>
            </a:extLst>
          </p:cNvPr>
          <p:cNvSpPr/>
          <p:nvPr/>
        </p:nvSpPr>
        <p:spPr bwMode="auto">
          <a:xfrm>
            <a:off x="5212453" y="1831712"/>
            <a:ext cx="1423070" cy="217248"/>
          </a:xfrm>
          <a:prstGeom prst="rect">
            <a:avLst/>
          </a:prstGeom>
          <a:solidFill>
            <a:schemeClr val="bg1"/>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rPr>
              <a:t>Phase I</a:t>
            </a:r>
          </a:p>
        </p:txBody>
      </p:sp>
      <p:sp>
        <p:nvSpPr>
          <p:cNvPr id="33" name="Rectangle 32">
            <a:extLst>
              <a:ext uri="{FF2B5EF4-FFF2-40B4-BE49-F238E27FC236}">
                <a16:creationId xmlns:a16="http://schemas.microsoft.com/office/drawing/2014/main" id="{5ED42B5B-15F0-4134-BFDE-BB263B1A0F8C}"/>
              </a:ext>
            </a:extLst>
          </p:cNvPr>
          <p:cNvSpPr/>
          <p:nvPr/>
        </p:nvSpPr>
        <p:spPr bwMode="auto">
          <a:xfrm>
            <a:off x="6950369" y="1783482"/>
            <a:ext cx="1512268" cy="274914"/>
          </a:xfrm>
          <a:prstGeom prst="rect">
            <a:avLst/>
          </a:prstGeom>
          <a:solidFill>
            <a:schemeClr val="bg1"/>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rPr>
              <a:t>Phase II</a:t>
            </a:r>
          </a:p>
        </p:txBody>
      </p:sp>
      <p:sp>
        <p:nvSpPr>
          <p:cNvPr id="34" name="Rectangle 33">
            <a:extLst>
              <a:ext uri="{FF2B5EF4-FFF2-40B4-BE49-F238E27FC236}">
                <a16:creationId xmlns:a16="http://schemas.microsoft.com/office/drawing/2014/main" id="{7C796720-A501-4EA9-A65C-2F9A15FD230A}"/>
              </a:ext>
            </a:extLst>
          </p:cNvPr>
          <p:cNvSpPr/>
          <p:nvPr/>
        </p:nvSpPr>
        <p:spPr bwMode="auto">
          <a:xfrm>
            <a:off x="8777483" y="1822277"/>
            <a:ext cx="976484" cy="236119"/>
          </a:xfrm>
          <a:prstGeom prst="rect">
            <a:avLst/>
          </a:prstGeom>
          <a:solidFill>
            <a:schemeClr val="bg1"/>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algn="ctr" defTabSz="914400" eaLnBrk="1" fontAlgn="base" latinLnBrk="0" hangingPunct="1">
              <a:lnSpc>
                <a:spcPct val="90000"/>
              </a:lnSpc>
              <a:spcBef>
                <a:spcPct val="0"/>
              </a:spcBef>
              <a:spcAft>
                <a:spcPct val="0"/>
              </a:spcAft>
              <a:buClrTx/>
              <a:buSzTx/>
              <a:buFontTx/>
              <a:buNone/>
              <a:tabLst>
                <a:tab pos="514350" algn="l"/>
              </a:tabLst>
              <a:defRPr/>
            </a:pPr>
            <a:r>
              <a:rPr kumimoji="0" lang="en-US" sz="1400" b="0" i="0" u="none" strike="noStrike" kern="0" cap="none" spc="0" normalizeH="0" baseline="0" noProof="0" dirty="0">
                <a:ln>
                  <a:noFill/>
                </a:ln>
                <a:solidFill>
                  <a:srgbClr val="000000"/>
                </a:solidFill>
                <a:effectLst/>
                <a:uLnTx/>
                <a:uFillTx/>
              </a:rPr>
              <a:t>Phase III</a:t>
            </a:r>
          </a:p>
        </p:txBody>
      </p:sp>
      <p:sp>
        <p:nvSpPr>
          <p:cNvPr id="35" name="Rectangle 34">
            <a:extLst>
              <a:ext uri="{FF2B5EF4-FFF2-40B4-BE49-F238E27FC236}">
                <a16:creationId xmlns:a16="http://schemas.microsoft.com/office/drawing/2014/main" id="{5E667126-BD7E-4C9F-90C4-F881A6DBF6E6}"/>
              </a:ext>
            </a:extLst>
          </p:cNvPr>
          <p:cNvSpPr/>
          <p:nvPr/>
        </p:nvSpPr>
        <p:spPr bwMode="auto">
          <a:xfrm>
            <a:off x="10306434" y="1846773"/>
            <a:ext cx="1355558" cy="211623"/>
          </a:xfrm>
          <a:prstGeom prst="rect">
            <a:avLst/>
          </a:prstGeom>
          <a:solidFill>
            <a:schemeClr val="bg1"/>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rPr>
              <a:t>Phase IV</a:t>
            </a:r>
          </a:p>
        </p:txBody>
      </p:sp>
      <p:graphicFrame>
        <p:nvGraphicFramePr>
          <p:cNvPr id="38" name="Table 38">
            <a:extLst>
              <a:ext uri="{FF2B5EF4-FFF2-40B4-BE49-F238E27FC236}">
                <a16:creationId xmlns:a16="http://schemas.microsoft.com/office/drawing/2014/main" id="{617C26D3-292A-40F8-BB8B-97FC57B5C66B}"/>
              </a:ext>
            </a:extLst>
          </p:cNvPr>
          <p:cNvGraphicFramePr>
            <a:graphicFrameLocks noGrp="1"/>
          </p:cNvGraphicFramePr>
          <p:nvPr/>
        </p:nvGraphicFramePr>
        <p:xfrm>
          <a:off x="5146169" y="2342405"/>
          <a:ext cx="6674354" cy="2866010"/>
        </p:xfrm>
        <a:graphic>
          <a:graphicData uri="http://schemas.openxmlformats.org/drawingml/2006/table">
            <a:tbl>
              <a:tblPr firstRow="1" bandRow="1">
                <a:tableStyleId>{5C22544A-7EE6-4342-B048-85BDC9FD1C3A}</a:tableStyleId>
              </a:tblPr>
              <a:tblGrid>
                <a:gridCol w="536715">
                  <a:extLst>
                    <a:ext uri="{9D8B030D-6E8A-4147-A177-3AD203B41FA5}">
                      <a16:colId xmlns:a16="http://schemas.microsoft.com/office/drawing/2014/main" val="1026553152"/>
                    </a:ext>
                  </a:extLst>
                </a:gridCol>
                <a:gridCol w="546301">
                  <a:extLst>
                    <a:ext uri="{9D8B030D-6E8A-4147-A177-3AD203B41FA5}">
                      <a16:colId xmlns:a16="http://schemas.microsoft.com/office/drawing/2014/main" val="307457669"/>
                    </a:ext>
                  </a:extLst>
                </a:gridCol>
                <a:gridCol w="554218">
                  <a:extLst>
                    <a:ext uri="{9D8B030D-6E8A-4147-A177-3AD203B41FA5}">
                      <a16:colId xmlns:a16="http://schemas.microsoft.com/office/drawing/2014/main" val="1996366889"/>
                    </a:ext>
                  </a:extLst>
                </a:gridCol>
                <a:gridCol w="570054">
                  <a:extLst>
                    <a:ext uri="{9D8B030D-6E8A-4147-A177-3AD203B41FA5}">
                      <a16:colId xmlns:a16="http://schemas.microsoft.com/office/drawing/2014/main" val="2036267825"/>
                    </a:ext>
                  </a:extLst>
                </a:gridCol>
                <a:gridCol w="577971">
                  <a:extLst>
                    <a:ext uri="{9D8B030D-6E8A-4147-A177-3AD203B41FA5}">
                      <a16:colId xmlns:a16="http://schemas.microsoft.com/office/drawing/2014/main" val="1114581902"/>
                    </a:ext>
                  </a:extLst>
                </a:gridCol>
                <a:gridCol w="553842">
                  <a:extLst>
                    <a:ext uri="{9D8B030D-6E8A-4147-A177-3AD203B41FA5}">
                      <a16:colId xmlns:a16="http://schemas.microsoft.com/office/drawing/2014/main" val="125957299"/>
                    </a:ext>
                  </a:extLst>
                </a:gridCol>
                <a:gridCol w="610018">
                  <a:extLst>
                    <a:ext uri="{9D8B030D-6E8A-4147-A177-3AD203B41FA5}">
                      <a16:colId xmlns:a16="http://schemas.microsoft.com/office/drawing/2014/main" val="162924864"/>
                    </a:ext>
                  </a:extLst>
                </a:gridCol>
                <a:gridCol w="562135">
                  <a:extLst>
                    <a:ext uri="{9D8B030D-6E8A-4147-A177-3AD203B41FA5}">
                      <a16:colId xmlns:a16="http://schemas.microsoft.com/office/drawing/2014/main" val="1610794957"/>
                    </a:ext>
                  </a:extLst>
                </a:gridCol>
                <a:gridCol w="538384">
                  <a:extLst>
                    <a:ext uri="{9D8B030D-6E8A-4147-A177-3AD203B41FA5}">
                      <a16:colId xmlns:a16="http://schemas.microsoft.com/office/drawing/2014/main" val="2595694428"/>
                    </a:ext>
                  </a:extLst>
                </a:gridCol>
                <a:gridCol w="538384">
                  <a:extLst>
                    <a:ext uri="{9D8B030D-6E8A-4147-A177-3AD203B41FA5}">
                      <a16:colId xmlns:a16="http://schemas.microsoft.com/office/drawing/2014/main" val="3831531678"/>
                    </a:ext>
                  </a:extLst>
                </a:gridCol>
                <a:gridCol w="546301">
                  <a:extLst>
                    <a:ext uri="{9D8B030D-6E8A-4147-A177-3AD203B41FA5}">
                      <a16:colId xmlns:a16="http://schemas.microsoft.com/office/drawing/2014/main" val="1002546901"/>
                    </a:ext>
                  </a:extLst>
                </a:gridCol>
                <a:gridCol w="540031">
                  <a:extLst>
                    <a:ext uri="{9D8B030D-6E8A-4147-A177-3AD203B41FA5}">
                      <a16:colId xmlns:a16="http://schemas.microsoft.com/office/drawing/2014/main" val="1082235416"/>
                    </a:ext>
                  </a:extLst>
                </a:gridCol>
              </a:tblGrid>
              <a:tr h="290505">
                <a:tc>
                  <a:txBody>
                    <a:bodyPr/>
                    <a:lstStyle/>
                    <a:p>
                      <a:endParaRPr lang="en-US" sz="12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9525" cap="flat" cmpd="sng" algn="ctr">
                      <a:solidFill>
                        <a:schemeClr val="tx1"/>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2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200" dirty="0">
                        <a:latin typeface="Arial" panose="020B0604020202020204" pitchFamily="34" charset="0"/>
                        <a:cs typeface="Arial" panose="020B0604020202020204" pitchFamily="34" charset="0"/>
                      </a:endParaRP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9525" cap="flat" cmpd="sng" algn="ctr">
                      <a:solidFill>
                        <a:schemeClr val="tx1"/>
                      </a:solidFill>
                      <a:prstDash val="dash"/>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2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68967500"/>
                  </a:ext>
                </a:extLst>
              </a:tr>
              <a:tr h="322359">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9525" cap="flat" cmpd="sng" algn="ctr">
                      <a:solidFill>
                        <a:schemeClr val="tx1"/>
                      </a:solidFill>
                      <a:prstDash val="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9525" cap="flat" cmpd="sng" algn="ctr">
                      <a:solidFill>
                        <a:schemeClr val="tx1"/>
                      </a:solidFill>
                      <a:prstDash val="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2110122"/>
                  </a:ext>
                </a:extLst>
              </a:tr>
              <a:tr h="286247">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229756008"/>
                  </a:ext>
                </a:extLst>
              </a:tr>
              <a:tr h="593065">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81538364"/>
                  </a:ext>
                </a:extLst>
              </a:tr>
              <a:tr h="288758">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145319213"/>
                  </a:ext>
                </a:extLst>
              </a:tr>
              <a:tr h="310101">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7554027"/>
                  </a:ext>
                </a:extLst>
              </a:tr>
              <a:tr h="278296">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3138110841"/>
                  </a:ext>
                </a:extLst>
              </a:tr>
              <a:tr h="496679">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9525"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9525" cap="flat" cmpd="sng" algn="ctr">
                      <a:solidFill>
                        <a:schemeClr val="tx1"/>
                      </a:solidFill>
                      <a:prstDash val="dash"/>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1207116"/>
                  </a:ext>
                </a:extLst>
              </a:tr>
            </a:tbl>
          </a:graphicData>
        </a:graphic>
      </p:graphicFrame>
      <p:sp>
        <p:nvSpPr>
          <p:cNvPr id="41" name="Isosceles Triangle 80">
            <a:extLst>
              <a:ext uri="{FF2B5EF4-FFF2-40B4-BE49-F238E27FC236}">
                <a16:creationId xmlns:a16="http://schemas.microsoft.com/office/drawing/2014/main" id="{8DE53C5D-BFA0-4AFD-BB57-554F2C7DC292}"/>
              </a:ext>
            </a:extLst>
          </p:cNvPr>
          <p:cNvSpPr/>
          <p:nvPr>
            <p:custDataLst>
              <p:tags r:id="rId1"/>
            </p:custDataLst>
          </p:nvPr>
        </p:nvSpPr>
        <p:spPr bwMode="gray">
          <a:xfrm>
            <a:off x="7403713" y="5154079"/>
            <a:ext cx="119063" cy="103188"/>
          </a:xfrm>
          <a:prstGeom prst="triangle">
            <a:avLst/>
          </a:prstGeom>
          <a:solidFill>
            <a:srgbClr val="FFC000"/>
          </a:solidFill>
          <a:ln w="190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err="1">
              <a:ln>
                <a:noFill/>
              </a:ln>
              <a:solidFill>
                <a:srgbClr val="000000"/>
              </a:solidFill>
              <a:effectLst/>
              <a:uLnTx/>
              <a:uFillTx/>
            </a:endParaRPr>
          </a:p>
        </p:txBody>
      </p:sp>
      <p:sp>
        <p:nvSpPr>
          <p:cNvPr id="42" name="Isosceles Triangle 86">
            <a:extLst>
              <a:ext uri="{FF2B5EF4-FFF2-40B4-BE49-F238E27FC236}">
                <a16:creationId xmlns:a16="http://schemas.microsoft.com/office/drawing/2014/main" id="{AC069EEE-B72F-4D2D-B9B5-9FDE5A11FFD1}"/>
              </a:ext>
            </a:extLst>
          </p:cNvPr>
          <p:cNvSpPr/>
          <p:nvPr>
            <p:custDataLst>
              <p:tags r:id="rId2"/>
            </p:custDataLst>
          </p:nvPr>
        </p:nvSpPr>
        <p:spPr bwMode="gray">
          <a:xfrm>
            <a:off x="11642530" y="5149666"/>
            <a:ext cx="119063" cy="103188"/>
          </a:xfrm>
          <a:prstGeom prst="triangle">
            <a:avLst/>
          </a:prstGeom>
          <a:solidFill>
            <a:srgbClr val="FFC000"/>
          </a:solidFill>
          <a:ln w="190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err="1">
              <a:ln>
                <a:noFill/>
              </a:ln>
              <a:solidFill>
                <a:srgbClr val="000000"/>
              </a:solidFill>
              <a:effectLst/>
              <a:uLnTx/>
              <a:uFillTx/>
            </a:endParaRPr>
          </a:p>
        </p:txBody>
      </p:sp>
      <p:sp>
        <p:nvSpPr>
          <p:cNvPr id="43" name="TextBox 42">
            <a:extLst>
              <a:ext uri="{FF2B5EF4-FFF2-40B4-BE49-F238E27FC236}">
                <a16:creationId xmlns:a16="http://schemas.microsoft.com/office/drawing/2014/main" id="{B8823FBA-21C6-4B42-AB3E-400930DA86A6}"/>
              </a:ext>
            </a:extLst>
          </p:cNvPr>
          <p:cNvSpPr txBox="1"/>
          <p:nvPr/>
        </p:nvSpPr>
        <p:spPr>
          <a:xfrm>
            <a:off x="6864163" y="5302136"/>
            <a:ext cx="1198163" cy="26161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rPr>
              <a:t>D1 Inception </a:t>
            </a:r>
          </a:p>
        </p:txBody>
      </p:sp>
      <p:sp>
        <p:nvSpPr>
          <p:cNvPr id="44" name="TextBox 43">
            <a:extLst>
              <a:ext uri="{FF2B5EF4-FFF2-40B4-BE49-F238E27FC236}">
                <a16:creationId xmlns:a16="http://schemas.microsoft.com/office/drawing/2014/main" id="{CE3A3B08-B199-4ED4-92E6-54C45BDEC558}"/>
              </a:ext>
            </a:extLst>
          </p:cNvPr>
          <p:cNvSpPr txBox="1"/>
          <p:nvPr/>
        </p:nvSpPr>
        <p:spPr>
          <a:xfrm>
            <a:off x="9847712" y="5302136"/>
            <a:ext cx="872355" cy="261610"/>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rPr>
              <a:t>D2 Interim</a:t>
            </a:r>
          </a:p>
        </p:txBody>
      </p:sp>
      <p:sp>
        <p:nvSpPr>
          <p:cNvPr id="45" name="TextBox 44">
            <a:extLst>
              <a:ext uri="{FF2B5EF4-FFF2-40B4-BE49-F238E27FC236}">
                <a16:creationId xmlns:a16="http://schemas.microsoft.com/office/drawing/2014/main" id="{A0B771D8-BBDD-430F-ACD0-CDD76571CDFC}"/>
              </a:ext>
            </a:extLst>
          </p:cNvPr>
          <p:cNvSpPr txBox="1"/>
          <p:nvPr/>
        </p:nvSpPr>
        <p:spPr>
          <a:xfrm>
            <a:off x="586423" y="5670899"/>
            <a:ext cx="2058577"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D1 = Deliverable 1 (</a:t>
            </a:r>
            <a:r>
              <a:rPr lang="en-US" sz="1100" b="1" kern="0" dirty="0">
                <a:solidFill>
                  <a:srgbClr val="000000"/>
                </a:solidFill>
                <a:latin typeface="Arial" panose="020B0604020202020204" pitchFamily="34" charset="0"/>
                <a:cs typeface="Arial" panose="020B0604020202020204" pitchFamily="34" charset="0"/>
              </a:rPr>
              <a:t>90</a:t>
            </a:r>
            <a:r>
              <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Days)</a:t>
            </a:r>
            <a:endParaRPr kumimoji="0" lang="th-TH" sz="1100" b="1" i="0" u="none" strike="noStrike" kern="0" cap="none" spc="0" normalizeH="0" baseline="0" noProof="0" dirty="0" err="1">
              <a:ln>
                <a:noFill/>
              </a:ln>
              <a:solidFill>
                <a:srgbClr val="000000"/>
              </a:solidFill>
              <a:effectLst/>
              <a:uLnTx/>
              <a:uFillTx/>
              <a:latin typeface="Arial" panose="020B0604020202020204" pitchFamily="34" charset="0"/>
            </a:endParaRPr>
          </a:p>
        </p:txBody>
      </p:sp>
      <p:sp>
        <p:nvSpPr>
          <p:cNvPr id="46" name="TextBox 45">
            <a:extLst>
              <a:ext uri="{FF2B5EF4-FFF2-40B4-BE49-F238E27FC236}">
                <a16:creationId xmlns:a16="http://schemas.microsoft.com/office/drawing/2014/main" id="{D5D87EC1-87A0-4A66-A3D9-E1A1C958EB8A}"/>
              </a:ext>
            </a:extLst>
          </p:cNvPr>
          <p:cNvSpPr txBox="1"/>
          <p:nvPr/>
        </p:nvSpPr>
        <p:spPr>
          <a:xfrm>
            <a:off x="2707593" y="5655510"/>
            <a:ext cx="2137124"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D2 = Deliverable 2 (</a:t>
            </a:r>
            <a:r>
              <a:rPr lang="en-US" sz="1100" b="1" kern="0" dirty="0">
                <a:solidFill>
                  <a:srgbClr val="000000"/>
                </a:solidFill>
                <a:latin typeface="Arial" panose="020B0604020202020204" pitchFamily="34" charset="0"/>
                <a:cs typeface="Arial" panose="020B0604020202020204" pitchFamily="34" charset="0"/>
              </a:rPr>
              <a:t>270</a:t>
            </a:r>
            <a:r>
              <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Days)</a:t>
            </a:r>
            <a:endParaRPr kumimoji="0" lang="th-TH" sz="1100" b="1" i="0" u="none" strike="noStrike" kern="0" cap="none" spc="0" normalizeH="0" baseline="0" noProof="0" dirty="0" err="1">
              <a:ln>
                <a:noFill/>
              </a:ln>
              <a:solidFill>
                <a:srgbClr val="000000"/>
              </a:solidFill>
              <a:effectLst/>
              <a:uLnTx/>
              <a:uFillTx/>
              <a:latin typeface="Arial" panose="020B0604020202020204" pitchFamily="34" charset="0"/>
            </a:endParaRPr>
          </a:p>
        </p:txBody>
      </p:sp>
      <p:sp>
        <p:nvSpPr>
          <p:cNvPr id="47" name="Isosceles Triangle 56">
            <a:extLst>
              <a:ext uri="{FF2B5EF4-FFF2-40B4-BE49-F238E27FC236}">
                <a16:creationId xmlns:a16="http://schemas.microsoft.com/office/drawing/2014/main" id="{2E83EC44-C65F-4E08-8265-60C333115908}"/>
              </a:ext>
            </a:extLst>
          </p:cNvPr>
          <p:cNvSpPr/>
          <p:nvPr>
            <p:custDataLst>
              <p:tags r:id="rId3"/>
            </p:custDataLst>
          </p:nvPr>
        </p:nvSpPr>
        <p:spPr bwMode="gray">
          <a:xfrm>
            <a:off x="10231080" y="5149666"/>
            <a:ext cx="119063" cy="103188"/>
          </a:xfrm>
          <a:prstGeom prst="triangle">
            <a:avLst/>
          </a:prstGeom>
          <a:solidFill>
            <a:srgbClr val="FFC000"/>
          </a:solidFill>
          <a:ln w="190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err="1">
              <a:ln>
                <a:noFill/>
              </a:ln>
              <a:solidFill>
                <a:srgbClr val="000000"/>
              </a:solidFill>
              <a:effectLst/>
              <a:uLnTx/>
              <a:uFillTx/>
            </a:endParaRPr>
          </a:p>
        </p:txBody>
      </p:sp>
      <p:sp>
        <p:nvSpPr>
          <p:cNvPr id="48" name="TextBox 47">
            <a:extLst>
              <a:ext uri="{FF2B5EF4-FFF2-40B4-BE49-F238E27FC236}">
                <a16:creationId xmlns:a16="http://schemas.microsoft.com/office/drawing/2014/main" id="{184C4A25-BA5C-4B7E-9476-B1BCD2FEE6A2}"/>
              </a:ext>
            </a:extLst>
          </p:cNvPr>
          <p:cNvSpPr txBox="1"/>
          <p:nvPr/>
        </p:nvSpPr>
        <p:spPr>
          <a:xfrm>
            <a:off x="10389850" y="5302136"/>
            <a:ext cx="1459250" cy="261610"/>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rPr>
              <a:t>D3 Final Report</a:t>
            </a:r>
          </a:p>
        </p:txBody>
      </p:sp>
      <p:sp>
        <p:nvSpPr>
          <p:cNvPr id="49" name="TextBox 48">
            <a:extLst>
              <a:ext uri="{FF2B5EF4-FFF2-40B4-BE49-F238E27FC236}">
                <a16:creationId xmlns:a16="http://schemas.microsoft.com/office/drawing/2014/main" id="{C907C197-26AF-46E0-814D-E62B4D07837B}"/>
              </a:ext>
            </a:extLst>
          </p:cNvPr>
          <p:cNvSpPr txBox="1"/>
          <p:nvPr/>
        </p:nvSpPr>
        <p:spPr>
          <a:xfrm>
            <a:off x="4914709" y="5657747"/>
            <a:ext cx="2098651" cy="2616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D3= Deliverable 3 (</a:t>
            </a:r>
            <a:r>
              <a:rPr lang="en-US" sz="1100" b="1" kern="0" dirty="0">
                <a:solidFill>
                  <a:srgbClr val="000000"/>
                </a:solidFill>
                <a:latin typeface="Arial" panose="020B0604020202020204" pitchFamily="34" charset="0"/>
                <a:cs typeface="Arial" panose="020B0604020202020204" pitchFamily="34" charset="0"/>
              </a:rPr>
              <a:t>360</a:t>
            </a:r>
            <a:r>
              <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Days</a:t>
            </a:r>
            <a:r>
              <a:rPr kumimoji="0" lang="en-US" sz="1100" b="1" i="0" u="none" strike="noStrike" kern="0" cap="none" spc="0" normalizeH="0" baseline="0" noProof="0" dirty="0">
                <a:ln>
                  <a:noFill/>
                </a:ln>
                <a:solidFill>
                  <a:srgbClr val="000000"/>
                </a:solidFill>
                <a:effectLst/>
                <a:uLnTx/>
                <a:uFillTx/>
              </a:rPr>
              <a:t>)</a:t>
            </a:r>
            <a:endParaRPr kumimoji="0" lang="th-TH" sz="1100" b="1" i="0" u="none" strike="noStrike" kern="0" cap="none" spc="0" normalizeH="0" baseline="0" noProof="0" dirty="0" err="1">
              <a:ln>
                <a:noFill/>
              </a:ln>
              <a:solidFill>
                <a:srgbClr val="000000"/>
              </a:solidFill>
              <a:effectLst/>
              <a:uLnTx/>
              <a:uFillTx/>
            </a:endParaRPr>
          </a:p>
        </p:txBody>
      </p:sp>
      <p:sp>
        <p:nvSpPr>
          <p:cNvPr id="52" name="TextBox 51">
            <a:extLst>
              <a:ext uri="{FF2B5EF4-FFF2-40B4-BE49-F238E27FC236}">
                <a16:creationId xmlns:a16="http://schemas.microsoft.com/office/drawing/2014/main" id="{2EA9DF4E-2DEE-4703-925A-84C23FF5651A}"/>
              </a:ext>
            </a:extLst>
          </p:cNvPr>
          <p:cNvSpPr txBox="1"/>
          <p:nvPr/>
        </p:nvSpPr>
        <p:spPr>
          <a:xfrm>
            <a:off x="586423" y="5185547"/>
            <a:ext cx="492443"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rPr>
              <a:t>xxxx</a:t>
            </a:r>
            <a:endParaRPr kumimoji="0" lang="en-US" sz="1200" b="0" i="0" u="none" strike="noStrike" kern="0" cap="none" spc="0" normalizeH="0" baseline="0" noProof="0" dirty="0">
              <a:ln>
                <a:noFill/>
              </a:ln>
              <a:solidFill>
                <a:srgbClr val="000000"/>
              </a:solidFill>
              <a:effectLst/>
              <a:uLnTx/>
              <a:uFillTx/>
            </a:endParaRPr>
          </a:p>
        </p:txBody>
      </p:sp>
      <p:sp>
        <p:nvSpPr>
          <p:cNvPr id="53" name="TextBox 52">
            <a:extLst>
              <a:ext uri="{FF2B5EF4-FFF2-40B4-BE49-F238E27FC236}">
                <a16:creationId xmlns:a16="http://schemas.microsoft.com/office/drawing/2014/main" id="{473A3032-E9CE-471D-A8A7-AD953FCDF1E1}"/>
              </a:ext>
            </a:extLst>
          </p:cNvPr>
          <p:cNvSpPr txBox="1"/>
          <p:nvPr/>
        </p:nvSpPr>
        <p:spPr>
          <a:xfrm>
            <a:off x="6920156" y="5616206"/>
            <a:ext cx="1198163" cy="26161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DD/MM/Y</a:t>
            </a:r>
          </a:p>
        </p:txBody>
      </p:sp>
      <p:sp>
        <p:nvSpPr>
          <p:cNvPr id="54" name="TextBox 53">
            <a:extLst>
              <a:ext uri="{FF2B5EF4-FFF2-40B4-BE49-F238E27FC236}">
                <a16:creationId xmlns:a16="http://schemas.microsoft.com/office/drawing/2014/main" id="{D7F5415F-B313-4565-B467-161D8A56D418}"/>
              </a:ext>
            </a:extLst>
          </p:cNvPr>
          <p:cNvSpPr txBox="1"/>
          <p:nvPr/>
        </p:nvSpPr>
        <p:spPr>
          <a:xfrm>
            <a:off x="11012503" y="5616206"/>
            <a:ext cx="828000" cy="26161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DD/MM/Y</a:t>
            </a:r>
          </a:p>
        </p:txBody>
      </p:sp>
      <p:sp>
        <p:nvSpPr>
          <p:cNvPr id="55" name="TextBox 54">
            <a:extLst>
              <a:ext uri="{FF2B5EF4-FFF2-40B4-BE49-F238E27FC236}">
                <a16:creationId xmlns:a16="http://schemas.microsoft.com/office/drawing/2014/main" id="{4FF2EBB0-A2B7-4D94-917C-2ECDC18342CD}"/>
              </a:ext>
            </a:extLst>
          </p:cNvPr>
          <p:cNvSpPr txBox="1"/>
          <p:nvPr/>
        </p:nvSpPr>
        <p:spPr>
          <a:xfrm>
            <a:off x="9734075" y="5616206"/>
            <a:ext cx="1198163" cy="26161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DD/MM/Y</a:t>
            </a:r>
          </a:p>
        </p:txBody>
      </p:sp>
      <p:sp>
        <p:nvSpPr>
          <p:cNvPr id="56" name="Rectangle 55">
            <a:extLst>
              <a:ext uri="{FF2B5EF4-FFF2-40B4-BE49-F238E27FC236}">
                <a16:creationId xmlns:a16="http://schemas.microsoft.com/office/drawing/2014/main" id="{5F26953D-E285-4C2A-80F5-D9F30BB5C7EB}"/>
              </a:ext>
            </a:extLst>
          </p:cNvPr>
          <p:cNvSpPr/>
          <p:nvPr/>
        </p:nvSpPr>
        <p:spPr bwMode="auto">
          <a:xfrm>
            <a:off x="5146167" y="2617319"/>
            <a:ext cx="5243683" cy="2590816"/>
          </a:xfrm>
          <a:prstGeom prst="rect">
            <a:avLst/>
          </a:prstGeom>
          <a:solidFill>
            <a:schemeClr val="bg2">
              <a:lumMod val="40000"/>
              <a:lumOff val="60000"/>
              <a:alpha val="21961"/>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57" name="Rectangle 56">
            <a:extLst>
              <a:ext uri="{FF2B5EF4-FFF2-40B4-BE49-F238E27FC236}">
                <a16:creationId xmlns:a16="http://schemas.microsoft.com/office/drawing/2014/main" id="{D691DB0E-B739-431A-B832-FE318F53E619}"/>
              </a:ext>
            </a:extLst>
          </p:cNvPr>
          <p:cNvSpPr/>
          <p:nvPr/>
        </p:nvSpPr>
        <p:spPr bwMode="auto">
          <a:xfrm>
            <a:off x="5146165" y="2720423"/>
            <a:ext cx="1645467" cy="140765"/>
          </a:xfrm>
          <a:prstGeom prst="rect">
            <a:avLst/>
          </a:prstGeom>
          <a:solidFill>
            <a:schemeClr val="bg1">
              <a:lumMod val="6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58" name="Rectangle 57">
            <a:extLst>
              <a:ext uri="{FF2B5EF4-FFF2-40B4-BE49-F238E27FC236}">
                <a16:creationId xmlns:a16="http://schemas.microsoft.com/office/drawing/2014/main" id="{7CDB4E9A-453A-4700-A0A7-C4BCE57CA8AA}"/>
              </a:ext>
            </a:extLst>
          </p:cNvPr>
          <p:cNvSpPr/>
          <p:nvPr/>
        </p:nvSpPr>
        <p:spPr bwMode="auto">
          <a:xfrm>
            <a:off x="6791632" y="3287285"/>
            <a:ext cx="1158189" cy="139838"/>
          </a:xfrm>
          <a:prstGeom prst="rect">
            <a:avLst/>
          </a:prstGeom>
          <a:solidFill>
            <a:schemeClr val="bg1">
              <a:lumMod val="6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59" name="Rectangle 58">
            <a:extLst>
              <a:ext uri="{FF2B5EF4-FFF2-40B4-BE49-F238E27FC236}">
                <a16:creationId xmlns:a16="http://schemas.microsoft.com/office/drawing/2014/main" id="{62769313-B438-4185-B1D5-7C1F90AC970C}"/>
              </a:ext>
            </a:extLst>
          </p:cNvPr>
          <p:cNvSpPr/>
          <p:nvPr/>
        </p:nvSpPr>
        <p:spPr bwMode="auto">
          <a:xfrm>
            <a:off x="6791632" y="3508345"/>
            <a:ext cx="2325073" cy="140765"/>
          </a:xfrm>
          <a:prstGeom prst="rect">
            <a:avLst/>
          </a:prstGeom>
          <a:solidFill>
            <a:schemeClr val="bg1">
              <a:lumMod val="6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60" name="Rectangle 59">
            <a:extLst>
              <a:ext uri="{FF2B5EF4-FFF2-40B4-BE49-F238E27FC236}">
                <a16:creationId xmlns:a16="http://schemas.microsoft.com/office/drawing/2014/main" id="{C022F6F0-0FF4-46E3-A944-3180C84204FD}"/>
              </a:ext>
            </a:extLst>
          </p:cNvPr>
          <p:cNvSpPr/>
          <p:nvPr/>
        </p:nvSpPr>
        <p:spPr bwMode="auto">
          <a:xfrm>
            <a:off x="9116705" y="4180419"/>
            <a:ext cx="1068685" cy="140765"/>
          </a:xfrm>
          <a:prstGeom prst="rect">
            <a:avLst/>
          </a:prstGeom>
          <a:solidFill>
            <a:schemeClr val="bg1">
              <a:lumMod val="6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61" name="Rectangle 60">
            <a:extLst>
              <a:ext uri="{FF2B5EF4-FFF2-40B4-BE49-F238E27FC236}">
                <a16:creationId xmlns:a16="http://schemas.microsoft.com/office/drawing/2014/main" id="{A3932D49-3E8C-415D-BDDC-E69D1E3EA428}"/>
              </a:ext>
            </a:extLst>
          </p:cNvPr>
          <p:cNvSpPr/>
          <p:nvPr/>
        </p:nvSpPr>
        <p:spPr bwMode="auto">
          <a:xfrm>
            <a:off x="10185389" y="4754201"/>
            <a:ext cx="534678" cy="140765"/>
          </a:xfrm>
          <a:prstGeom prst="rect">
            <a:avLst/>
          </a:prstGeom>
          <a:solidFill>
            <a:schemeClr val="bg1">
              <a:lumMod val="6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62" name="Rectangle 61">
            <a:extLst>
              <a:ext uri="{FF2B5EF4-FFF2-40B4-BE49-F238E27FC236}">
                <a16:creationId xmlns:a16="http://schemas.microsoft.com/office/drawing/2014/main" id="{BF969E29-F7C2-4293-A3CA-5EA51614D55B}"/>
              </a:ext>
            </a:extLst>
          </p:cNvPr>
          <p:cNvSpPr/>
          <p:nvPr/>
        </p:nvSpPr>
        <p:spPr bwMode="auto">
          <a:xfrm>
            <a:off x="10760150" y="4904535"/>
            <a:ext cx="1060374" cy="161884"/>
          </a:xfrm>
          <a:prstGeom prst="rect">
            <a:avLst/>
          </a:prstGeom>
          <a:solidFill>
            <a:schemeClr val="bg1">
              <a:lumMod val="65000"/>
            </a:schemeClr>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63" name="Flowchart: Decision 62">
            <a:extLst>
              <a:ext uri="{FF2B5EF4-FFF2-40B4-BE49-F238E27FC236}">
                <a16:creationId xmlns:a16="http://schemas.microsoft.com/office/drawing/2014/main" id="{D5E315A8-058B-442C-9ADA-9C0DE7F351BC}"/>
              </a:ext>
            </a:extLst>
          </p:cNvPr>
          <p:cNvSpPr/>
          <p:nvPr/>
        </p:nvSpPr>
        <p:spPr>
          <a:xfrm flipH="1">
            <a:off x="10582274" y="4757170"/>
            <a:ext cx="141342" cy="94699"/>
          </a:xfrm>
          <a:prstGeom prst="flowChartDecision">
            <a:avLst/>
          </a:prstGeom>
          <a:solidFill>
            <a:srgbClr val="FFAA1F"/>
          </a:solidFill>
          <a:ln w="12700" cap="flat" cmpd="sng" algn="ctr">
            <a:solidFill>
              <a:srgbClr val="6685B3">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64" name="Flowchart: Decision 63">
            <a:extLst>
              <a:ext uri="{FF2B5EF4-FFF2-40B4-BE49-F238E27FC236}">
                <a16:creationId xmlns:a16="http://schemas.microsoft.com/office/drawing/2014/main" id="{6EEC8D0A-C5C9-4F6B-BFAB-D405262960A8}"/>
              </a:ext>
            </a:extLst>
          </p:cNvPr>
          <p:cNvSpPr/>
          <p:nvPr/>
        </p:nvSpPr>
        <p:spPr>
          <a:xfrm flipH="1">
            <a:off x="488129" y="5276696"/>
            <a:ext cx="141342" cy="94699"/>
          </a:xfrm>
          <a:prstGeom prst="flowChartDecision">
            <a:avLst/>
          </a:prstGeom>
          <a:solidFill>
            <a:srgbClr val="FFAA1F"/>
          </a:solidFill>
          <a:ln w="12700" cap="flat" cmpd="sng" algn="ctr">
            <a:solidFill>
              <a:srgbClr val="6685B3">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6" name="TextBox 35">
            <a:extLst>
              <a:ext uri="{FF2B5EF4-FFF2-40B4-BE49-F238E27FC236}">
                <a16:creationId xmlns:a16="http://schemas.microsoft.com/office/drawing/2014/main" id="{538B3334-EC4B-4435-A8B8-37F4A1644745}"/>
              </a:ext>
            </a:extLst>
          </p:cNvPr>
          <p:cNvSpPr txBox="1"/>
          <p:nvPr/>
        </p:nvSpPr>
        <p:spPr>
          <a:xfrm>
            <a:off x="421249" y="2097723"/>
            <a:ext cx="873957" cy="244682"/>
          </a:xfrm>
          <a:prstGeom prst="rect">
            <a:avLst/>
          </a:prstGeom>
          <a:noFill/>
        </p:spPr>
        <p:txBody>
          <a:bodyPr wrap="square" rtlCol="0">
            <a:spAutoFit/>
          </a:bodyPr>
          <a:lstStyle/>
          <a:p>
            <a:pPr marL="0" marR="0" lvl="0" indent="0" defTabSz="45720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Work Plan</a:t>
            </a:r>
          </a:p>
        </p:txBody>
      </p:sp>
      <p:sp>
        <p:nvSpPr>
          <p:cNvPr id="37" name="TextBox 36">
            <a:extLst>
              <a:ext uri="{FF2B5EF4-FFF2-40B4-BE49-F238E27FC236}">
                <a16:creationId xmlns:a16="http://schemas.microsoft.com/office/drawing/2014/main" id="{6BC63682-66D9-417D-8414-547B63A40948}"/>
              </a:ext>
            </a:extLst>
          </p:cNvPr>
          <p:cNvSpPr txBox="1"/>
          <p:nvPr/>
        </p:nvSpPr>
        <p:spPr>
          <a:xfrm>
            <a:off x="4685385" y="2087090"/>
            <a:ext cx="458647" cy="244682"/>
          </a:xfrm>
          <a:prstGeom prst="rect">
            <a:avLst/>
          </a:prstGeom>
          <a:noFill/>
        </p:spPr>
        <p:txBody>
          <a:bodyPr wrap="square" rtlCol="0">
            <a:spAutoFit/>
          </a:bodyPr>
          <a:lstStyle/>
          <a:p>
            <a:pPr marL="0" marR="0" lvl="0" indent="0" defTabSz="45720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Day</a:t>
            </a:r>
          </a:p>
        </p:txBody>
      </p:sp>
    </p:spTree>
    <p:extLst>
      <p:ext uri="{BB962C8B-B14F-4D97-AF65-F5344CB8AC3E}">
        <p14:creationId xmlns:p14="http://schemas.microsoft.com/office/powerpoint/2010/main" val="12911317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51D45-DB46-4549-99D5-4C839BA882CC}"/>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aphicFrame>
        <p:nvGraphicFramePr>
          <p:cNvPr id="5" name="Table 5">
            <a:extLst>
              <a:ext uri="{FF2B5EF4-FFF2-40B4-BE49-F238E27FC236}">
                <a16:creationId xmlns:a16="http://schemas.microsoft.com/office/drawing/2014/main" id="{6EC5470B-C7CD-4EE3-B636-C13D7FC4A008}"/>
              </a:ext>
            </a:extLst>
          </p:cNvPr>
          <p:cNvGraphicFramePr>
            <a:graphicFrameLocks noGrp="1"/>
          </p:cNvGraphicFramePr>
          <p:nvPr/>
        </p:nvGraphicFramePr>
        <p:xfrm>
          <a:off x="371475" y="2009671"/>
          <a:ext cx="11449049" cy="4122304"/>
        </p:xfrm>
        <a:graphic>
          <a:graphicData uri="http://schemas.openxmlformats.org/drawingml/2006/table">
            <a:tbl>
              <a:tblPr firstRow="1" bandRow="1">
                <a:tableStyleId>{5C22544A-7EE6-4342-B048-85BDC9FD1C3A}</a:tableStyleId>
              </a:tblPr>
              <a:tblGrid>
                <a:gridCol w="4491629">
                  <a:extLst>
                    <a:ext uri="{9D8B030D-6E8A-4147-A177-3AD203B41FA5}">
                      <a16:colId xmlns:a16="http://schemas.microsoft.com/office/drawing/2014/main" val="651290617"/>
                    </a:ext>
                  </a:extLst>
                </a:gridCol>
                <a:gridCol w="579785">
                  <a:extLst>
                    <a:ext uri="{9D8B030D-6E8A-4147-A177-3AD203B41FA5}">
                      <a16:colId xmlns:a16="http://schemas.microsoft.com/office/drawing/2014/main" val="2435557838"/>
                    </a:ext>
                  </a:extLst>
                </a:gridCol>
                <a:gridCol w="579785">
                  <a:extLst>
                    <a:ext uri="{9D8B030D-6E8A-4147-A177-3AD203B41FA5}">
                      <a16:colId xmlns:a16="http://schemas.microsoft.com/office/drawing/2014/main" val="1522477931"/>
                    </a:ext>
                  </a:extLst>
                </a:gridCol>
                <a:gridCol w="579785">
                  <a:extLst>
                    <a:ext uri="{9D8B030D-6E8A-4147-A177-3AD203B41FA5}">
                      <a16:colId xmlns:a16="http://schemas.microsoft.com/office/drawing/2014/main" val="4201047388"/>
                    </a:ext>
                  </a:extLst>
                </a:gridCol>
                <a:gridCol w="579785">
                  <a:extLst>
                    <a:ext uri="{9D8B030D-6E8A-4147-A177-3AD203B41FA5}">
                      <a16:colId xmlns:a16="http://schemas.microsoft.com/office/drawing/2014/main" val="2264894856"/>
                    </a:ext>
                  </a:extLst>
                </a:gridCol>
                <a:gridCol w="579785">
                  <a:extLst>
                    <a:ext uri="{9D8B030D-6E8A-4147-A177-3AD203B41FA5}">
                      <a16:colId xmlns:a16="http://schemas.microsoft.com/office/drawing/2014/main" val="974053629"/>
                    </a:ext>
                  </a:extLst>
                </a:gridCol>
                <a:gridCol w="579785">
                  <a:extLst>
                    <a:ext uri="{9D8B030D-6E8A-4147-A177-3AD203B41FA5}">
                      <a16:colId xmlns:a16="http://schemas.microsoft.com/office/drawing/2014/main" val="3757719499"/>
                    </a:ext>
                  </a:extLst>
                </a:gridCol>
                <a:gridCol w="579785">
                  <a:extLst>
                    <a:ext uri="{9D8B030D-6E8A-4147-A177-3AD203B41FA5}">
                      <a16:colId xmlns:a16="http://schemas.microsoft.com/office/drawing/2014/main" val="601870464"/>
                    </a:ext>
                  </a:extLst>
                </a:gridCol>
                <a:gridCol w="579785">
                  <a:extLst>
                    <a:ext uri="{9D8B030D-6E8A-4147-A177-3AD203B41FA5}">
                      <a16:colId xmlns:a16="http://schemas.microsoft.com/office/drawing/2014/main" val="252670792"/>
                    </a:ext>
                  </a:extLst>
                </a:gridCol>
                <a:gridCol w="579785">
                  <a:extLst>
                    <a:ext uri="{9D8B030D-6E8A-4147-A177-3AD203B41FA5}">
                      <a16:colId xmlns:a16="http://schemas.microsoft.com/office/drawing/2014/main" val="568424755"/>
                    </a:ext>
                  </a:extLst>
                </a:gridCol>
                <a:gridCol w="579785">
                  <a:extLst>
                    <a:ext uri="{9D8B030D-6E8A-4147-A177-3AD203B41FA5}">
                      <a16:colId xmlns:a16="http://schemas.microsoft.com/office/drawing/2014/main" val="134525814"/>
                    </a:ext>
                  </a:extLst>
                </a:gridCol>
                <a:gridCol w="579785">
                  <a:extLst>
                    <a:ext uri="{9D8B030D-6E8A-4147-A177-3AD203B41FA5}">
                      <a16:colId xmlns:a16="http://schemas.microsoft.com/office/drawing/2014/main" val="3946682478"/>
                    </a:ext>
                  </a:extLst>
                </a:gridCol>
                <a:gridCol w="579785">
                  <a:extLst>
                    <a:ext uri="{9D8B030D-6E8A-4147-A177-3AD203B41FA5}">
                      <a16:colId xmlns:a16="http://schemas.microsoft.com/office/drawing/2014/main" val="3787752941"/>
                    </a:ext>
                  </a:extLst>
                </a:gridCol>
              </a:tblGrid>
              <a:tr h="323436">
                <a:tc>
                  <a:txBody>
                    <a:bodyPr/>
                    <a:lstStyle/>
                    <a:p>
                      <a:pPr algn="l">
                        <a:lnSpc>
                          <a:spcPct val="150000"/>
                        </a:lnSpc>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5G Ecosystem and Its Future in Thailand </a:t>
                      </a:r>
                      <a:endParaRPr lang="en-US" sz="12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endParaRPr lang="en-US" sz="11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026732628"/>
                  </a:ext>
                </a:extLst>
              </a:tr>
              <a:tr h="379038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WP1: </a:t>
                      </a:r>
                      <a:r>
                        <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Thailand 5G Ecosystem Development Tracker</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Develop 5G Development Tracker</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Identify Thailand’s 5G Ecosystem</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Recommend How to Develop Industry Vertical Ecosystems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WP2: </a:t>
                      </a:r>
                      <a:r>
                        <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5G Ecosystem and Opportunities in Medical Industry</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Draft 5G Use Cases for Thailand’s Medical Industry</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Identify 5G Ecosystem of Thailand’s Medical Industry</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Interview Key Stakeholders and Validate 5G Readiness</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Recommend 5G Development Opportunities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WP3: </a:t>
                      </a:r>
                      <a:r>
                        <a:rPr kumimoji="0" lang="en-US" sz="12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5G Ecosystem and Opportunities in Big Agricultural and Animal Farming</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Draft 5G Use Cases for Thailand’s Big Agricultural and </a:t>
                      </a:r>
                      <a:b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b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Animal Farming Industry</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Identify 5G Ecosystem of Thailand’s Big Agricultural and </a:t>
                      </a:r>
                      <a:b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b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Animal Farming</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Interview Key Stakeholders and Validate 5G Readiness</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Recommend 5G Development Opportunities</a:t>
                      </a:r>
                    </a:p>
                    <a:p>
                      <a:pPr marL="228600" marR="0" lvl="0" indent="-2286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Final Report</a:t>
                      </a: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tc>
                  <a:txBody>
                    <a:bodyPr/>
                    <a:lstStyle/>
                    <a:p>
                      <a:endParaRPr lang="en-US" dirty="0">
                        <a:latin typeface="Arial" panose="020B0604020202020204" pitchFamily="34" charset="0"/>
                        <a:cs typeface="Arial" panose="020B0604020202020204" pitchFamily="34" charset="0"/>
                      </a:endParaRPr>
                    </a:p>
                  </a:txBody>
                  <a:tcPr>
                    <a:lnT w="38100" cmpd="sng">
                      <a:noFill/>
                    </a:lnT>
                    <a:solidFill>
                      <a:schemeClr val="bg1">
                        <a:lumMod val="95000"/>
                      </a:schemeClr>
                    </a:solidFill>
                  </a:tcPr>
                </a:tc>
                <a:extLst>
                  <a:ext uri="{0D108BD9-81ED-4DB2-BD59-A6C34878D82A}">
                    <a16:rowId xmlns:a16="http://schemas.microsoft.com/office/drawing/2014/main" val="3296951390"/>
                  </a:ext>
                </a:extLst>
              </a:tr>
            </a:tbl>
          </a:graphicData>
        </a:graphic>
      </p:graphicFrame>
      <p:graphicFrame>
        <p:nvGraphicFramePr>
          <p:cNvPr id="7" name="Table 7">
            <a:extLst>
              <a:ext uri="{FF2B5EF4-FFF2-40B4-BE49-F238E27FC236}">
                <a16:creationId xmlns:a16="http://schemas.microsoft.com/office/drawing/2014/main" id="{2EF6746F-A716-4C60-9FF3-3BFDCD8B3AA1}"/>
              </a:ext>
            </a:extLst>
          </p:cNvPr>
          <p:cNvGraphicFramePr>
            <a:graphicFrameLocks noGrp="1"/>
          </p:cNvGraphicFramePr>
          <p:nvPr/>
        </p:nvGraphicFramePr>
        <p:xfrm>
          <a:off x="4896853" y="1685767"/>
          <a:ext cx="6923672" cy="330459"/>
        </p:xfrm>
        <a:graphic>
          <a:graphicData uri="http://schemas.openxmlformats.org/drawingml/2006/table">
            <a:tbl>
              <a:tblPr firstRow="1" bandRow="1">
                <a:tableStyleId>{5C22544A-7EE6-4342-B048-85BDC9FD1C3A}</a:tableStyleId>
              </a:tblPr>
              <a:tblGrid>
                <a:gridCol w="582135">
                  <a:extLst>
                    <a:ext uri="{9D8B030D-6E8A-4147-A177-3AD203B41FA5}">
                      <a16:colId xmlns:a16="http://schemas.microsoft.com/office/drawing/2014/main" val="4060744950"/>
                    </a:ext>
                  </a:extLst>
                </a:gridCol>
                <a:gridCol w="567404">
                  <a:extLst>
                    <a:ext uri="{9D8B030D-6E8A-4147-A177-3AD203B41FA5}">
                      <a16:colId xmlns:a16="http://schemas.microsoft.com/office/drawing/2014/main" val="13803152"/>
                    </a:ext>
                  </a:extLst>
                </a:gridCol>
                <a:gridCol w="574969">
                  <a:extLst>
                    <a:ext uri="{9D8B030D-6E8A-4147-A177-3AD203B41FA5}">
                      <a16:colId xmlns:a16="http://schemas.microsoft.com/office/drawing/2014/main" val="3058711065"/>
                    </a:ext>
                  </a:extLst>
                </a:gridCol>
                <a:gridCol w="582534">
                  <a:extLst>
                    <a:ext uri="{9D8B030D-6E8A-4147-A177-3AD203B41FA5}">
                      <a16:colId xmlns:a16="http://schemas.microsoft.com/office/drawing/2014/main" val="3423138248"/>
                    </a:ext>
                  </a:extLst>
                </a:gridCol>
                <a:gridCol w="582533">
                  <a:extLst>
                    <a:ext uri="{9D8B030D-6E8A-4147-A177-3AD203B41FA5}">
                      <a16:colId xmlns:a16="http://schemas.microsoft.com/office/drawing/2014/main" val="3987307627"/>
                    </a:ext>
                  </a:extLst>
                </a:gridCol>
                <a:gridCol w="574969">
                  <a:extLst>
                    <a:ext uri="{9D8B030D-6E8A-4147-A177-3AD203B41FA5}">
                      <a16:colId xmlns:a16="http://schemas.microsoft.com/office/drawing/2014/main" val="2554677637"/>
                    </a:ext>
                  </a:extLst>
                </a:gridCol>
                <a:gridCol w="582534">
                  <a:extLst>
                    <a:ext uri="{9D8B030D-6E8A-4147-A177-3AD203B41FA5}">
                      <a16:colId xmlns:a16="http://schemas.microsoft.com/office/drawing/2014/main" val="2467972567"/>
                    </a:ext>
                  </a:extLst>
                </a:gridCol>
                <a:gridCol w="590099">
                  <a:extLst>
                    <a:ext uri="{9D8B030D-6E8A-4147-A177-3AD203B41FA5}">
                      <a16:colId xmlns:a16="http://schemas.microsoft.com/office/drawing/2014/main" val="833439071"/>
                    </a:ext>
                  </a:extLst>
                </a:gridCol>
                <a:gridCol w="567404">
                  <a:extLst>
                    <a:ext uri="{9D8B030D-6E8A-4147-A177-3AD203B41FA5}">
                      <a16:colId xmlns:a16="http://schemas.microsoft.com/office/drawing/2014/main" val="3993069051"/>
                    </a:ext>
                  </a:extLst>
                </a:gridCol>
                <a:gridCol w="582534">
                  <a:extLst>
                    <a:ext uri="{9D8B030D-6E8A-4147-A177-3AD203B41FA5}">
                      <a16:colId xmlns:a16="http://schemas.microsoft.com/office/drawing/2014/main" val="1343587491"/>
                    </a:ext>
                  </a:extLst>
                </a:gridCol>
                <a:gridCol w="574968">
                  <a:extLst>
                    <a:ext uri="{9D8B030D-6E8A-4147-A177-3AD203B41FA5}">
                      <a16:colId xmlns:a16="http://schemas.microsoft.com/office/drawing/2014/main" val="776313903"/>
                    </a:ext>
                  </a:extLst>
                </a:gridCol>
                <a:gridCol w="561589">
                  <a:extLst>
                    <a:ext uri="{9D8B030D-6E8A-4147-A177-3AD203B41FA5}">
                      <a16:colId xmlns:a16="http://schemas.microsoft.com/office/drawing/2014/main" val="4213406259"/>
                    </a:ext>
                  </a:extLst>
                </a:gridCol>
              </a:tblGrid>
              <a:tr h="330459">
                <a:tc>
                  <a:txBody>
                    <a:bodyPr/>
                    <a:lstStyle/>
                    <a:p>
                      <a:pPr algn="ctr">
                        <a:lnSpc>
                          <a:spcPct val="150000"/>
                        </a:lnSpc>
                      </a:pPr>
                      <a:r>
                        <a:rPr lang="en-US" sz="1050" b="1" dirty="0">
                          <a:solidFill>
                            <a:schemeClr val="tx1"/>
                          </a:solidFill>
                          <a:latin typeface="Arial" panose="020B0604020202020204" pitchFamily="34" charset="0"/>
                          <a:cs typeface="Arial" panose="020B0604020202020204" pitchFamily="34" charset="0"/>
                        </a:rPr>
                        <a:t>1</a:t>
                      </a:r>
                    </a:p>
                  </a:txBody>
                  <a:tcPr>
                    <a:lnL w="6350" cap="flat" cmpd="sng" algn="ctr">
                      <a:solidFill>
                        <a:schemeClr val="tx1"/>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050" b="1" dirty="0">
                          <a:solidFill>
                            <a:schemeClr val="tx1"/>
                          </a:solidFill>
                          <a:latin typeface="Arial" panose="020B0604020202020204" pitchFamily="34" charset="0"/>
                          <a:cs typeface="Arial" panose="020B0604020202020204" pitchFamily="34" charset="0"/>
                        </a:rPr>
                        <a:t>2</a:t>
                      </a: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050" b="0" dirty="0">
                          <a:ln>
                            <a:solidFill>
                              <a:schemeClr val="tx1"/>
                            </a:solidFill>
                          </a:ln>
                          <a:solidFill>
                            <a:schemeClr val="tx1"/>
                          </a:solidFill>
                          <a:latin typeface="Arial" panose="020B0604020202020204" pitchFamily="34" charset="0"/>
                          <a:cs typeface="Arial" panose="020B0604020202020204" pitchFamily="34" charset="0"/>
                        </a:rPr>
                        <a:t>3</a:t>
                      </a: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050" b="1" dirty="0">
                          <a:solidFill>
                            <a:schemeClr val="tx1"/>
                          </a:solidFill>
                          <a:latin typeface="Arial" panose="020B0604020202020204" pitchFamily="34" charset="0"/>
                          <a:cs typeface="Arial" panose="020B0604020202020204" pitchFamily="34" charset="0"/>
                        </a:rPr>
                        <a:t>4</a:t>
                      </a: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050" b="1" dirty="0">
                          <a:solidFill>
                            <a:schemeClr val="tx1"/>
                          </a:solidFill>
                          <a:latin typeface="Arial" panose="020B0604020202020204" pitchFamily="34" charset="0"/>
                          <a:cs typeface="Arial" panose="020B0604020202020204" pitchFamily="34" charset="0"/>
                        </a:rPr>
                        <a:t>5</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050" b="1" dirty="0">
                          <a:solidFill>
                            <a:schemeClr val="tx1"/>
                          </a:solidFill>
                          <a:latin typeface="Arial" panose="020B0604020202020204" pitchFamily="34" charset="0"/>
                          <a:cs typeface="Arial" panose="020B0604020202020204" pitchFamily="34" charset="0"/>
                        </a:rPr>
                        <a:t>6</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050" b="1" dirty="0">
                          <a:solidFill>
                            <a:schemeClr val="tx1"/>
                          </a:solidFill>
                          <a:latin typeface="Arial" panose="020B0604020202020204" pitchFamily="34" charset="0"/>
                          <a:cs typeface="Arial" panose="020B0604020202020204" pitchFamily="34" charset="0"/>
                        </a:rPr>
                        <a:t>7</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050" b="1" dirty="0">
                          <a:solidFill>
                            <a:schemeClr val="tx1"/>
                          </a:solidFill>
                          <a:latin typeface="Arial" panose="020B0604020202020204" pitchFamily="34" charset="0"/>
                          <a:cs typeface="Arial" panose="020B0604020202020204" pitchFamily="34" charset="0"/>
                        </a:rPr>
                        <a:t>8</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050" b="1" dirty="0">
                          <a:solidFill>
                            <a:schemeClr val="tx1"/>
                          </a:solidFill>
                          <a:latin typeface="Arial" panose="020B0604020202020204" pitchFamily="34" charset="0"/>
                          <a:cs typeface="Arial" panose="020B0604020202020204" pitchFamily="34" charset="0"/>
                        </a:rPr>
                        <a:t>9</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050" b="1" dirty="0">
                          <a:solidFill>
                            <a:schemeClr val="tx1"/>
                          </a:solidFill>
                          <a:latin typeface="Arial" panose="020B0604020202020204" pitchFamily="34" charset="0"/>
                          <a:cs typeface="Arial" panose="020B0604020202020204" pitchFamily="34" charset="0"/>
                        </a:rPr>
                        <a:t>10</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050" b="1" dirty="0">
                          <a:solidFill>
                            <a:schemeClr val="tx1"/>
                          </a:solidFill>
                          <a:latin typeface="Arial" panose="020B0604020202020204" pitchFamily="34" charset="0"/>
                          <a:cs typeface="Arial" panose="020B0604020202020204" pitchFamily="34" charset="0"/>
                        </a:rPr>
                        <a:t>11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sz="1050" b="1" dirty="0">
                          <a:solidFill>
                            <a:schemeClr val="tx1"/>
                          </a:solidFill>
                          <a:latin typeface="Arial" panose="020B0604020202020204" pitchFamily="34" charset="0"/>
                          <a:cs typeface="Arial" panose="020B0604020202020204" pitchFamily="34" charset="0"/>
                        </a:rPr>
                        <a:t>12</a:t>
                      </a:r>
                    </a:p>
                  </a:txBody>
                  <a:tcP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8494425"/>
                  </a:ext>
                </a:extLst>
              </a:tr>
            </a:tbl>
          </a:graphicData>
        </a:graphic>
      </p:graphicFrame>
      <p:sp>
        <p:nvSpPr>
          <p:cNvPr id="50" name="Rectangle 49">
            <a:extLst>
              <a:ext uri="{FF2B5EF4-FFF2-40B4-BE49-F238E27FC236}">
                <a16:creationId xmlns:a16="http://schemas.microsoft.com/office/drawing/2014/main" id="{BF390B20-1F77-4E4C-B628-50B428FB2C56}"/>
              </a:ext>
            </a:extLst>
          </p:cNvPr>
          <p:cNvSpPr/>
          <p:nvPr/>
        </p:nvSpPr>
        <p:spPr bwMode="auto">
          <a:xfrm>
            <a:off x="4896853" y="2594672"/>
            <a:ext cx="1696452" cy="137160"/>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51" name="Rectangle 50">
            <a:extLst>
              <a:ext uri="{FF2B5EF4-FFF2-40B4-BE49-F238E27FC236}">
                <a16:creationId xmlns:a16="http://schemas.microsoft.com/office/drawing/2014/main" id="{CDDAFD4E-D4A8-479C-BF20-12F8467269CB}"/>
              </a:ext>
            </a:extLst>
          </p:cNvPr>
          <p:cNvSpPr/>
          <p:nvPr/>
        </p:nvSpPr>
        <p:spPr bwMode="auto">
          <a:xfrm>
            <a:off x="4896853" y="2777614"/>
            <a:ext cx="1696452" cy="137160"/>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65" name="Rectangle 64">
            <a:extLst>
              <a:ext uri="{FF2B5EF4-FFF2-40B4-BE49-F238E27FC236}">
                <a16:creationId xmlns:a16="http://schemas.microsoft.com/office/drawing/2014/main" id="{93CD9923-E224-47A7-A551-CAC951B0C0FA}"/>
              </a:ext>
            </a:extLst>
          </p:cNvPr>
          <p:cNvSpPr/>
          <p:nvPr/>
        </p:nvSpPr>
        <p:spPr bwMode="auto">
          <a:xfrm>
            <a:off x="4896853" y="3683126"/>
            <a:ext cx="1132472" cy="137160"/>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66" name="Rectangle 65">
            <a:extLst>
              <a:ext uri="{FF2B5EF4-FFF2-40B4-BE49-F238E27FC236}">
                <a16:creationId xmlns:a16="http://schemas.microsoft.com/office/drawing/2014/main" id="{5232D972-336D-4845-977F-28CD117A39B3}"/>
              </a:ext>
            </a:extLst>
          </p:cNvPr>
          <p:cNvSpPr/>
          <p:nvPr/>
        </p:nvSpPr>
        <p:spPr bwMode="auto">
          <a:xfrm>
            <a:off x="4896852" y="3874647"/>
            <a:ext cx="2265947" cy="137160"/>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67" name="Rectangle 66">
            <a:extLst>
              <a:ext uri="{FF2B5EF4-FFF2-40B4-BE49-F238E27FC236}">
                <a16:creationId xmlns:a16="http://schemas.microsoft.com/office/drawing/2014/main" id="{106D46CB-90F0-4A48-88F2-3B589A59218E}"/>
              </a:ext>
            </a:extLst>
          </p:cNvPr>
          <p:cNvSpPr/>
          <p:nvPr/>
        </p:nvSpPr>
        <p:spPr bwMode="auto">
          <a:xfrm>
            <a:off x="6593305" y="2960556"/>
            <a:ext cx="569494" cy="144019"/>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68" name="Rectangle 67">
            <a:extLst>
              <a:ext uri="{FF2B5EF4-FFF2-40B4-BE49-F238E27FC236}">
                <a16:creationId xmlns:a16="http://schemas.microsoft.com/office/drawing/2014/main" id="{4452FE07-7585-4083-BC1B-8BAAC8FC3404}"/>
              </a:ext>
            </a:extLst>
          </p:cNvPr>
          <p:cNvSpPr/>
          <p:nvPr/>
        </p:nvSpPr>
        <p:spPr bwMode="auto">
          <a:xfrm>
            <a:off x="6014305" y="4057589"/>
            <a:ext cx="3405920" cy="144959"/>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69" name="Rectangle 68">
            <a:extLst>
              <a:ext uri="{FF2B5EF4-FFF2-40B4-BE49-F238E27FC236}">
                <a16:creationId xmlns:a16="http://schemas.microsoft.com/office/drawing/2014/main" id="{B1A51114-3952-4CA3-A95C-488A6511C407}"/>
              </a:ext>
            </a:extLst>
          </p:cNvPr>
          <p:cNvSpPr/>
          <p:nvPr/>
        </p:nvSpPr>
        <p:spPr bwMode="auto">
          <a:xfrm>
            <a:off x="8850731" y="4248330"/>
            <a:ext cx="569494" cy="144019"/>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70" name="Rectangle 69">
            <a:extLst>
              <a:ext uri="{FF2B5EF4-FFF2-40B4-BE49-F238E27FC236}">
                <a16:creationId xmlns:a16="http://schemas.microsoft.com/office/drawing/2014/main" id="{DAD6F50B-F51F-45FC-AACB-8A4B327DFEB1}"/>
              </a:ext>
            </a:extLst>
          </p:cNvPr>
          <p:cNvSpPr/>
          <p:nvPr/>
        </p:nvSpPr>
        <p:spPr bwMode="auto">
          <a:xfrm>
            <a:off x="4896853" y="4818977"/>
            <a:ext cx="1132472" cy="137160"/>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71" name="Rectangle 70">
            <a:extLst>
              <a:ext uri="{FF2B5EF4-FFF2-40B4-BE49-F238E27FC236}">
                <a16:creationId xmlns:a16="http://schemas.microsoft.com/office/drawing/2014/main" id="{75DB9505-685C-43DB-A245-7EEBA2CD683E}"/>
              </a:ext>
            </a:extLst>
          </p:cNvPr>
          <p:cNvSpPr/>
          <p:nvPr/>
        </p:nvSpPr>
        <p:spPr bwMode="auto">
          <a:xfrm>
            <a:off x="4898356" y="5173048"/>
            <a:ext cx="2265947" cy="137160"/>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72" name="Rectangle 71">
            <a:extLst>
              <a:ext uri="{FF2B5EF4-FFF2-40B4-BE49-F238E27FC236}">
                <a16:creationId xmlns:a16="http://schemas.microsoft.com/office/drawing/2014/main" id="{75C89FE2-E6B7-47DE-A121-E5C96BC22CAC}"/>
              </a:ext>
            </a:extLst>
          </p:cNvPr>
          <p:cNvSpPr/>
          <p:nvPr/>
        </p:nvSpPr>
        <p:spPr bwMode="auto">
          <a:xfrm>
            <a:off x="9420225" y="5472741"/>
            <a:ext cx="1696452" cy="164349"/>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73" name="Rectangle 72">
            <a:extLst>
              <a:ext uri="{FF2B5EF4-FFF2-40B4-BE49-F238E27FC236}">
                <a16:creationId xmlns:a16="http://schemas.microsoft.com/office/drawing/2014/main" id="{B09466F4-B8B3-4A59-A1C4-2566F78DC965}"/>
              </a:ext>
            </a:extLst>
          </p:cNvPr>
          <p:cNvSpPr/>
          <p:nvPr/>
        </p:nvSpPr>
        <p:spPr bwMode="auto">
          <a:xfrm>
            <a:off x="10547183" y="5685038"/>
            <a:ext cx="569494" cy="144019"/>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74" name="Rectangle 73">
            <a:extLst>
              <a:ext uri="{FF2B5EF4-FFF2-40B4-BE49-F238E27FC236}">
                <a16:creationId xmlns:a16="http://schemas.microsoft.com/office/drawing/2014/main" id="{A2368609-365E-4938-BE64-DC9FBC534A08}"/>
              </a:ext>
            </a:extLst>
          </p:cNvPr>
          <p:cNvSpPr/>
          <p:nvPr/>
        </p:nvSpPr>
        <p:spPr bwMode="auto">
          <a:xfrm>
            <a:off x="11116677" y="5886047"/>
            <a:ext cx="528887" cy="144019"/>
          </a:xfrm>
          <a:prstGeom prst="rect">
            <a:avLst/>
          </a:prstGeom>
          <a:solidFill>
            <a:srgbClr val="228DDD"/>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75" name="Rectangle 74">
            <a:extLst>
              <a:ext uri="{FF2B5EF4-FFF2-40B4-BE49-F238E27FC236}">
                <a16:creationId xmlns:a16="http://schemas.microsoft.com/office/drawing/2014/main" id="{DEF3D296-A573-42C2-968B-563CED3AA74A}"/>
              </a:ext>
            </a:extLst>
          </p:cNvPr>
          <p:cNvSpPr/>
          <p:nvPr/>
        </p:nvSpPr>
        <p:spPr bwMode="auto">
          <a:xfrm>
            <a:off x="6029325" y="5499168"/>
            <a:ext cx="3390901" cy="144959"/>
          </a:xfrm>
          <a:prstGeom prst="rect">
            <a:avLst/>
          </a:prstGeom>
          <a:pattFill prst="wdDnDiag">
            <a:fgClr>
              <a:srgbClr val="228DDD"/>
            </a:fgClr>
            <a:bgClr>
              <a:srgbClr val="FFFFFF"/>
            </a:bgClr>
          </a:patt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
        <p:nvSpPr>
          <p:cNvPr id="76" name="Rectangle 75">
            <a:extLst>
              <a:ext uri="{FF2B5EF4-FFF2-40B4-BE49-F238E27FC236}">
                <a16:creationId xmlns:a16="http://schemas.microsoft.com/office/drawing/2014/main" id="{1DEC1ECB-5808-4359-B8F7-98D2F2FFC2C3}"/>
              </a:ext>
            </a:extLst>
          </p:cNvPr>
          <p:cNvSpPr/>
          <p:nvPr/>
        </p:nvSpPr>
        <p:spPr bwMode="auto">
          <a:xfrm>
            <a:off x="9420225" y="4057589"/>
            <a:ext cx="1696452" cy="137954"/>
          </a:xfrm>
          <a:prstGeom prst="rect">
            <a:avLst/>
          </a:prstGeom>
          <a:pattFill prst="wdDnDiag">
            <a:fgClr>
              <a:srgbClr val="228DDD"/>
            </a:fgClr>
            <a:bgClr>
              <a:srgbClr val="FFFFFF"/>
            </a:bgClr>
          </a:patt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th-TH" sz="1200" b="0" i="0" u="none" strike="noStrike" kern="0" cap="none" spc="0" normalizeH="0" baseline="0" noProof="0" dirty="0" err="1">
              <a:ln>
                <a:noFill/>
              </a:ln>
              <a:solidFill>
                <a:srgbClr val="000000"/>
              </a:solidFill>
              <a:effectLst/>
              <a:uLnTx/>
              <a:uFillTx/>
            </a:endParaRPr>
          </a:p>
        </p:txBody>
      </p:sp>
    </p:spTree>
    <p:extLst>
      <p:ext uri="{BB962C8B-B14F-4D97-AF65-F5344CB8AC3E}">
        <p14:creationId xmlns:p14="http://schemas.microsoft.com/office/powerpoint/2010/main" val="6904946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74">
            <a:extLst>
              <a:ext uri="{FF2B5EF4-FFF2-40B4-BE49-F238E27FC236}">
                <a16:creationId xmlns:a16="http://schemas.microsoft.com/office/drawing/2014/main" id="{5F4C1210-1C01-4107-BA2C-82D4311CDCDC}"/>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grpSp>
        <p:nvGrpSpPr>
          <p:cNvPr id="3" name="Group 2">
            <a:extLst>
              <a:ext uri="{FF2B5EF4-FFF2-40B4-BE49-F238E27FC236}">
                <a16:creationId xmlns:a16="http://schemas.microsoft.com/office/drawing/2014/main" id="{83A8732B-BED3-46D6-8330-3EA6D826FEA3}"/>
              </a:ext>
            </a:extLst>
          </p:cNvPr>
          <p:cNvGrpSpPr/>
          <p:nvPr/>
        </p:nvGrpSpPr>
        <p:grpSpPr>
          <a:xfrm>
            <a:off x="540966" y="1201154"/>
            <a:ext cx="11270034" cy="5257800"/>
            <a:chOff x="349670" y="952142"/>
            <a:chExt cx="11270034" cy="5276773"/>
          </a:xfrm>
        </p:grpSpPr>
        <p:cxnSp>
          <p:nvCxnSpPr>
            <p:cNvPr id="4" name="Straight Connector 3">
              <a:extLst>
                <a:ext uri="{FF2B5EF4-FFF2-40B4-BE49-F238E27FC236}">
                  <a16:creationId xmlns:a16="http://schemas.microsoft.com/office/drawing/2014/main" id="{144AE1A1-CF78-45D3-80A8-47A2899FD902}"/>
                </a:ext>
              </a:extLst>
            </p:cNvPr>
            <p:cNvCxnSpPr>
              <a:cxnSpLocks/>
            </p:cNvCxnSpPr>
            <p:nvPr/>
          </p:nvCxnSpPr>
          <p:spPr>
            <a:xfrm>
              <a:off x="2847180" y="2217507"/>
              <a:ext cx="0" cy="767765"/>
            </a:xfrm>
            <a:prstGeom prst="line">
              <a:avLst/>
            </a:prstGeom>
            <a:noFill/>
            <a:ln w="31750" cap="rnd" cmpd="sng" algn="ctr">
              <a:solidFill>
                <a:schemeClr val="accent1">
                  <a:lumMod val="75000"/>
                </a:schemeClr>
              </a:solidFill>
              <a:prstDash val="solid"/>
              <a:miter lim="800000"/>
              <a:headEnd type="oval"/>
            </a:ln>
            <a:effectLst/>
          </p:spPr>
        </p:cxnSp>
        <p:cxnSp>
          <p:nvCxnSpPr>
            <p:cNvPr id="5" name="Straight Connector 4">
              <a:extLst>
                <a:ext uri="{FF2B5EF4-FFF2-40B4-BE49-F238E27FC236}">
                  <a16:creationId xmlns:a16="http://schemas.microsoft.com/office/drawing/2014/main" id="{76E5A119-CD67-4CEC-AC31-D73EA68DFBC5}"/>
                </a:ext>
              </a:extLst>
            </p:cNvPr>
            <p:cNvCxnSpPr>
              <a:cxnSpLocks/>
            </p:cNvCxnSpPr>
            <p:nvPr/>
          </p:nvCxnSpPr>
          <p:spPr>
            <a:xfrm>
              <a:off x="6388791" y="2217507"/>
              <a:ext cx="0" cy="813701"/>
            </a:xfrm>
            <a:prstGeom prst="line">
              <a:avLst/>
            </a:prstGeom>
            <a:noFill/>
            <a:ln w="31750" cap="rnd" cmpd="sng" algn="ctr">
              <a:solidFill>
                <a:srgbClr val="BFBFBF"/>
              </a:solidFill>
              <a:prstDash val="solid"/>
              <a:miter lim="800000"/>
              <a:headEnd type="oval"/>
            </a:ln>
            <a:effectLst/>
          </p:spPr>
        </p:cxnSp>
        <p:cxnSp>
          <p:nvCxnSpPr>
            <p:cNvPr id="6" name="Straight Connector 5">
              <a:extLst>
                <a:ext uri="{FF2B5EF4-FFF2-40B4-BE49-F238E27FC236}">
                  <a16:creationId xmlns:a16="http://schemas.microsoft.com/office/drawing/2014/main" id="{40B18552-F815-42AE-8273-1AF53938F6FC}"/>
                </a:ext>
              </a:extLst>
            </p:cNvPr>
            <p:cNvCxnSpPr>
              <a:cxnSpLocks/>
            </p:cNvCxnSpPr>
            <p:nvPr/>
          </p:nvCxnSpPr>
          <p:spPr>
            <a:xfrm>
              <a:off x="9347917" y="2217507"/>
              <a:ext cx="0" cy="852162"/>
            </a:xfrm>
            <a:prstGeom prst="line">
              <a:avLst/>
            </a:prstGeom>
            <a:noFill/>
            <a:ln w="31750" cap="rnd" cmpd="sng" algn="ctr">
              <a:solidFill>
                <a:srgbClr val="D3E8F8"/>
              </a:solidFill>
              <a:prstDash val="solid"/>
              <a:miter lim="800000"/>
              <a:headEnd type="oval"/>
            </a:ln>
            <a:effectLst/>
          </p:spPr>
        </p:cxnSp>
        <p:grpSp>
          <p:nvGrpSpPr>
            <p:cNvPr id="7" name="Group 6">
              <a:extLst>
                <a:ext uri="{FF2B5EF4-FFF2-40B4-BE49-F238E27FC236}">
                  <a16:creationId xmlns:a16="http://schemas.microsoft.com/office/drawing/2014/main" id="{7D51EC30-4A77-42AC-8544-59856A79DDB5}"/>
                </a:ext>
              </a:extLst>
            </p:cNvPr>
            <p:cNvGrpSpPr/>
            <p:nvPr/>
          </p:nvGrpSpPr>
          <p:grpSpPr>
            <a:xfrm>
              <a:off x="1551662" y="1955696"/>
              <a:ext cx="1219436" cy="520624"/>
              <a:chOff x="1551662" y="2019316"/>
              <a:chExt cx="1219436" cy="520624"/>
            </a:xfrm>
          </p:grpSpPr>
          <p:sp>
            <p:nvSpPr>
              <p:cNvPr id="71" name="TextBox 70">
                <a:extLst>
                  <a:ext uri="{FF2B5EF4-FFF2-40B4-BE49-F238E27FC236}">
                    <a16:creationId xmlns:a16="http://schemas.microsoft.com/office/drawing/2014/main" id="{B6BC063F-6642-443F-B27F-3F80380F3459}"/>
                  </a:ext>
                </a:extLst>
              </p:cNvPr>
              <p:cNvSpPr txBox="1"/>
              <p:nvPr/>
            </p:nvSpPr>
            <p:spPr>
              <a:xfrm>
                <a:off x="1551662" y="2019316"/>
                <a:ext cx="1219436"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Ipsum</a:t>
                </a:r>
              </a:p>
            </p:txBody>
          </p:sp>
          <p:sp>
            <p:nvSpPr>
              <p:cNvPr id="72" name="TextBox 71">
                <a:extLst>
                  <a:ext uri="{FF2B5EF4-FFF2-40B4-BE49-F238E27FC236}">
                    <a16:creationId xmlns:a16="http://schemas.microsoft.com/office/drawing/2014/main" id="{B74ADB7A-E661-4001-9F8A-D8BDE35BE44B}"/>
                  </a:ext>
                </a:extLst>
              </p:cNvPr>
              <p:cNvSpPr txBox="1"/>
              <p:nvPr/>
            </p:nvSpPr>
            <p:spPr>
              <a:xfrm>
                <a:off x="1772106" y="2232163"/>
                <a:ext cx="998992"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31/1/2018</a:t>
                </a:r>
              </a:p>
            </p:txBody>
          </p:sp>
        </p:grpSp>
        <p:grpSp>
          <p:nvGrpSpPr>
            <p:cNvPr id="8" name="Group 7">
              <a:extLst>
                <a:ext uri="{FF2B5EF4-FFF2-40B4-BE49-F238E27FC236}">
                  <a16:creationId xmlns:a16="http://schemas.microsoft.com/office/drawing/2014/main" id="{A9E01BFB-DB20-4709-882B-15E8B9B97A11}"/>
                </a:ext>
              </a:extLst>
            </p:cNvPr>
            <p:cNvGrpSpPr/>
            <p:nvPr/>
          </p:nvGrpSpPr>
          <p:grpSpPr>
            <a:xfrm>
              <a:off x="5110621" y="1955696"/>
              <a:ext cx="1219436" cy="529590"/>
              <a:chOff x="5124269" y="1916281"/>
              <a:chExt cx="1219436" cy="529590"/>
            </a:xfrm>
          </p:grpSpPr>
          <p:sp>
            <p:nvSpPr>
              <p:cNvPr id="69" name="TextBox 68">
                <a:extLst>
                  <a:ext uri="{FF2B5EF4-FFF2-40B4-BE49-F238E27FC236}">
                    <a16:creationId xmlns:a16="http://schemas.microsoft.com/office/drawing/2014/main" id="{D3CC3431-1071-4E6C-BB8C-698B96F4B03E}"/>
                  </a:ext>
                </a:extLst>
              </p:cNvPr>
              <p:cNvSpPr txBox="1"/>
              <p:nvPr/>
            </p:nvSpPr>
            <p:spPr>
              <a:xfrm>
                <a:off x="5124269" y="1916281"/>
                <a:ext cx="1219436"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Ipsum</a:t>
                </a:r>
              </a:p>
            </p:txBody>
          </p:sp>
          <p:sp>
            <p:nvSpPr>
              <p:cNvPr id="70" name="TextBox 69">
                <a:extLst>
                  <a:ext uri="{FF2B5EF4-FFF2-40B4-BE49-F238E27FC236}">
                    <a16:creationId xmlns:a16="http://schemas.microsoft.com/office/drawing/2014/main" id="{C63DA421-C547-4AEF-B070-4805C330A191}"/>
                  </a:ext>
                </a:extLst>
              </p:cNvPr>
              <p:cNvSpPr txBox="1"/>
              <p:nvPr/>
            </p:nvSpPr>
            <p:spPr>
              <a:xfrm>
                <a:off x="5440894" y="2138094"/>
                <a:ext cx="902811"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7/7/2018</a:t>
                </a:r>
              </a:p>
            </p:txBody>
          </p:sp>
        </p:grpSp>
        <p:grpSp>
          <p:nvGrpSpPr>
            <p:cNvPr id="9" name="Group 8">
              <a:extLst>
                <a:ext uri="{FF2B5EF4-FFF2-40B4-BE49-F238E27FC236}">
                  <a16:creationId xmlns:a16="http://schemas.microsoft.com/office/drawing/2014/main" id="{76522DC9-A880-412A-9549-8A878F6A945D}"/>
                </a:ext>
              </a:extLst>
            </p:cNvPr>
            <p:cNvGrpSpPr/>
            <p:nvPr/>
          </p:nvGrpSpPr>
          <p:grpSpPr>
            <a:xfrm>
              <a:off x="8071389" y="1955696"/>
              <a:ext cx="1219436" cy="529590"/>
              <a:chOff x="8180573" y="1020009"/>
              <a:chExt cx="1219436" cy="529590"/>
            </a:xfrm>
          </p:grpSpPr>
          <p:sp>
            <p:nvSpPr>
              <p:cNvPr id="67" name="TextBox 66">
                <a:extLst>
                  <a:ext uri="{FF2B5EF4-FFF2-40B4-BE49-F238E27FC236}">
                    <a16:creationId xmlns:a16="http://schemas.microsoft.com/office/drawing/2014/main" id="{A1E4693C-F7E2-47CA-8DE4-EC00545089D1}"/>
                  </a:ext>
                </a:extLst>
              </p:cNvPr>
              <p:cNvSpPr txBox="1"/>
              <p:nvPr/>
            </p:nvSpPr>
            <p:spPr>
              <a:xfrm>
                <a:off x="8180573" y="1020009"/>
                <a:ext cx="1219436"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Ipsum</a:t>
                </a:r>
              </a:p>
            </p:txBody>
          </p:sp>
          <p:sp>
            <p:nvSpPr>
              <p:cNvPr id="68" name="TextBox 67">
                <a:extLst>
                  <a:ext uri="{FF2B5EF4-FFF2-40B4-BE49-F238E27FC236}">
                    <a16:creationId xmlns:a16="http://schemas.microsoft.com/office/drawing/2014/main" id="{E674AEDA-76C0-4286-829F-60D423B26CFF}"/>
                  </a:ext>
                </a:extLst>
              </p:cNvPr>
              <p:cNvSpPr txBox="1"/>
              <p:nvPr/>
            </p:nvSpPr>
            <p:spPr>
              <a:xfrm>
                <a:off x="8304837" y="1241822"/>
                <a:ext cx="1095172"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26/12/2018</a:t>
                </a:r>
              </a:p>
            </p:txBody>
          </p:sp>
        </p:grpSp>
        <p:cxnSp>
          <p:nvCxnSpPr>
            <p:cNvPr id="10" name="Straight Connector 9">
              <a:extLst>
                <a:ext uri="{FF2B5EF4-FFF2-40B4-BE49-F238E27FC236}">
                  <a16:creationId xmlns:a16="http://schemas.microsoft.com/office/drawing/2014/main" id="{5DA80D22-22C2-4A84-B2FD-836AD01E1861}"/>
                </a:ext>
              </a:extLst>
            </p:cNvPr>
            <p:cNvCxnSpPr>
              <a:cxnSpLocks/>
            </p:cNvCxnSpPr>
            <p:nvPr/>
          </p:nvCxnSpPr>
          <p:spPr>
            <a:xfrm>
              <a:off x="2182046" y="2877325"/>
              <a:ext cx="0" cy="1768299"/>
            </a:xfrm>
            <a:prstGeom prst="line">
              <a:avLst/>
            </a:prstGeom>
            <a:noFill/>
            <a:ln w="15875" cap="flat" cmpd="sng" algn="ctr">
              <a:solidFill>
                <a:sysClr val="window" lastClr="FFFFFF">
                  <a:lumMod val="75000"/>
                </a:sysClr>
              </a:solidFill>
              <a:prstDash val="dash"/>
              <a:miter lim="800000"/>
            </a:ln>
            <a:effectLst/>
          </p:spPr>
        </p:cxnSp>
        <p:cxnSp>
          <p:nvCxnSpPr>
            <p:cNvPr id="11" name="Straight Connector 10">
              <a:extLst>
                <a:ext uri="{FF2B5EF4-FFF2-40B4-BE49-F238E27FC236}">
                  <a16:creationId xmlns:a16="http://schemas.microsoft.com/office/drawing/2014/main" id="{B8AE6B4D-F77A-48F1-B2A7-09EF2C5DB44D}"/>
                </a:ext>
              </a:extLst>
            </p:cNvPr>
            <p:cNvCxnSpPr/>
            <p:nvPr/>
          </p:nvCxnSpPr>
          <p:spPr>
            <a:xfrm>
              <a:off x="9627404" y="2877325"/>
              <a:ext cx="0" cy="2880622"/>
            </a:xfrm>
            <a:prstGeom prst="line">
              <a:avLst/>
            </a:prstGeom>
            <a:noFill/>
            <a:ln w="15875" cap="flat" cmpd="sng" algn="ctr">
              <a:solidFill>
                <a:sysClr val="window" lastClr="FFFFFF">
                  <a:lumMod val="75000"/>
                </a:sysClr>
              </a:solidFill>
              <a:prstDash val="dash"/>
              <a:miter lim="800000"/>
            </a:ln>
            <a:effectLst/>
          </p:spPr>
        </p:cxnSp>
        <p:cxnSp>
          <p:nvCxnSpPr>
            <p:cNvPr id="12" name="Straight Connector 11">
              <a:extLst>
                <a:ext uri="{FF2B5EF4-FFF2-40B4-BE49-F238E27FC236}">
                  <a16:creationId xmlns:a16="http://schemas.microsoft.com/office/drawing/2014/main" id="{EE8D8F75-7307-4584-AF60-3062EBC6FAC9}"/>
                </a:ext>
              </a:extLst>
            </p:cNvPr>
            <p:cNvCxnSpPr>
              <a:cxnSpLocks/>
            </p:cNvCxnSpPr>
            <p:nvPr/>
          </p:nvCxnSpPr>
          <p:spPr>
            <a:xfrm>
              <a:off x="5584300" y="3031208"/>
              <a:ext cx="0" cy="2261473"/>
            </a:xfrm>
            <a:prstGeom prst="line">
              <a:avLst/>
            </a:prstGeom>
            <a:noFill/>
            <a:ln w="15875" cap="flat" cmpd="sng" algn="ctr">
              <a:solidFill>
                <a:sysClr val="window" lastClr="FFFFFF">
                  <a:lumMod val="75000"/>
                </a:sysClr>
              </a:solidFill>
              <a:prstDash val="dash"/>
              <a:miter lim="800000"/>
            </a:ln>
            <a:effectLst/>
          </p:spPr>
        </p:cxnSp>
        <p:cxnSp>
          <p:nvCxnSpPr>
            <p:cNvPr id="13" name="Straight Connector 12">
              <a:extLst>
                <a:ext uri="{FF2B5EF4-FFF2-40B4-BE49-F238E27FC236}">
                  <a16:creationId xmlns:a16="http://schemas.microsoft.com/office/drawing/2014/main" id="{1086B471-48F6-48FE-86AA-44F2B39BB55F}"/>
                </a:ext>
              </a:extLst>
            </p:cNvPr>
            <p:cNvCxnSpPr>
              <a:cxnSpLocks/>
            </p:cNvCxnSpPr>
            <p:nvPr/>
          </p:nvCxnSpPr>
          <p:spPr>
            <a:xfrm>
              <a:off x="7403411" y="3069669"/>
              <a:ext cx="9007" cy="2047701"/>
            </a:xfrm>
            <a:prstGeom prst="line">
              <a:avLst/>
            </a:prstGeom>
            <a:noFill/>
            <a:ln w="15875" cap="flat" cmpd="sng" algn="ctr">
              <a:solidFill>
                <a:sysClr val="window" lastClr="FFFFFF">
                  <a:lumMod val="75000"/>
                </a:sysClr>
              </a:solidFill>
              <a:prstDash val="dash"/>
              <a:miter lim="800000"/>
            </a:ln>
            <a:effectLst/>
          </p:spPr>
        </p:cxnSp>
        <p:cxnSp>
          <p:nvCxnSpPr>
            <p:cNvPr id="14" name="Straight Connector 13">
              <a:extLst>
                <a:ext uri="{FF2B5EF4-FFF2-40B4-BE49-F238E27FC236}">
                  <a16:creationId xmlns:a16="http://schemas.microsoft.com/office/drawing/2014/main" id="{8071F1F4-8846-42D3-BB1C-AE108DC316CD}"/>
                </a:ext>
              </a:extLst>
            </p:cNvPr>
            <p:cNvCxnSpPr>
              <a:cxnSpLocks/>
              <a:endCxn id="37" idx="0"/>
            </p:cNvCxnSpPr>
            <p:nvPr/>
          </p:nvCxnSpPr>
          <p:spPr>
            <a:xfrm>
              <a:off x="6684465" y="3167063"/>
              <a:ext cx="1" cy="2734248"/>
            </a:xfrm>
            <a:prstGeom prst="line">
              <a:avLst/>
            </a:prstGeom>
            <a:noFill/>
            <a:ln w="15875" cap="flat" cmpd="sng" algn="ctr">
              <a:solidFill>
                <a:sysClr val="window" lastClr="FFFFFF">
                  <a:lumMod val="75000"/>
                </a:sysClr>
              </a:solidFill>
              <a:prstDash val="dash"/>
              <a:miter lim="800000"/>
            </a:ln>
            <a:effectLst/>
          </p:spPr>
        </p:cxnSp>
        <p:cxnSp>
          <p:nvCxnSpPr>
            <p:cNvPr id="15" name="Straight Connector 14">
              <a:extLst>
                <a:ext uri="{FF2B5EF4-FFF2-40B4-BE49-F238E27FC236}">
                  <a16:creationId xmlns:a16="http://schemas.microsoft.com/office/drawing/2014/main" id="{44DAEA11-3442-4808-A611-CF7AE7A7F31D}"/>
                </a:ext>
              </a:extLst>
            </p:cNvPr>
            <p:cNvCxnSpPr>
              <a:cxnSpLocks/>
            </p:cNvCxnSpPr>
            <p:nvPr/>
          </p:nvCxnSpPr>
          <p:spPr>
            <a:xfrm>
              <a:off x="3257550" y="1738713"/>
              <a:ext cx="10514" cy="1330956"/>
            </a:xfrm>
            <a:prstGeom prst="line">
              <a:avLst/>
            </a:prstGeom>
            <a:noFill/>
            <a:ln w="31750" cap="rnd" cmpd="sng" algn="ctr">
              <a:solidFill>
                <a:schemeClr val="accent1">
                  <a:lumMod val="75000"/>
                </a:schemeClr>
              </a:solidFill>
              <a:prstDash val="solid"/>
              <a:miter lim="800000"/>
              <a:headEnd type="oval"/>
            </a:ln>
            <a:effectLst/>
          </p:spPr>
        </p:cxnSp>
        <p:cxnSp>
          <p:nvCxnSpPr>
            <p:cNvPr id="16" name="Straight Connector 15">
              <a:extLst>
                <a:ext uri="{FF2B5EF4-FFF2-40B4-BE49-F238E27FC236}">
                  <a16:creationId xmlns:a16="http://schemas.microsoft.com/office/drawing/2014/main" id="{F5F6B2C2-2FB5-4676-A646-E5C05215B02D}"/>
                </a:ext>
              </a:extLst>
            </p:cNvPr>
            <p:cNvCxnSpPr>
              <a:cxnSpLocks/>
            </p:cNvCxnSpPr>
            <p:nvPr/>
          </p:nvCxnSpPr>
          <p:spPr>
            <a:xfrm>
              <a:off x="4545569" y="1259919"/>
              <a:ext cx="0" cy="1452318"/>
            </a:xfrm>
            <a:prstGeom prst="line">
              <a:avLst/>
            </a:prstGeom>
            <a:noFill/>
            <a:ln w="31750" cap="rnd" cmpd="sng" algn="ctr">
              <a:solidFill>
                <a:schemeClr val="accent1">
                  <a:lumMod val="75000"/>
                </a:schemeClr>
              </a:solidFill>
              <a:prstDash val="solid"/>
              <a:miter lim="800000"/>
              <a:headEnd type="oval"/>
            </a:ln>
            <a:effectLst/>
          </p:spPr>
        </p:cxnSp>
        <p:cxnSp>
          <p:nvCxnSpPr>
            <p:cNvPr id="17" name="Straight Connector 16">
              <a:extLst>
                <a:ext uri="{FF2B5EF4-FFF2-40B4-BE49-F238E27FC236}">
                  <a16:creationId xmlns:a16="http://schemas.microsoft.com/office/drawing/2014/main" id="{C2294987-CD6D-4BE4-A784-DCAFCDFF8374}"/>
                </a:ext>
              </a:extLst>
            </p:cNvPr>
            <p:cNvCxnSpPr>
              <a:cxnSpLocks/>
            </p:cNvCxnSpPr>
            <p:nvPr/>
          </p:nvCxnSpPr>
          <p:spPr>
            <a:xfrm>
              <a:off x="6703314" y="1738713"/>
              <a:ext cx="0" cy="1436330"/>
            </a:xfrm>
            <a:prstGeom prst="line">
              <a:avLst/>
            </a:prstGeom>
            <a:noFill/>
            <a:ln w="31750" cap="rnd" cmpd="sng" algn="ctr">
              <a:solidFill>
                <a:srgbClr val="BFBFBF"/>
              </a:solidFill>
              <a:prstDash val="solid"/>
              <a:miter lim="800000"/>
              <a:headEnd type="oval"/>
            </a:ln>
            <a:effectLst/>
          </p:spPr>
        </p:cxnSp>
        <p:cxnSp>
          <p:nvCxnSpPr>
            <p:cNvPr id="18" name="Straight Connector 17">
              <a:extLst>
                <a:ext uri="{FF2B5EF4-FFF2-40B4-BE49-F238E27FC236}">
                  <a16:creationId xmlns:a16="http://schemas.microsoft.com/office/drawing/2014/main" id="{E19B5265-CB10-4517-9001-94372314C6B7}"/>
                </a:ext>
              </a:extLst>
            </p:cNvPr>
            <p:cNvCxnSpPr>
              <a:cxnSpLocks/>
            </p:cNvCxnSpPr>
            <p:nvPr/>
          </p:nvCxnSpPr>
          <p:spPr>
            <a:xfrm>
              <a:off x="7276507" y="1259919"/>
              <a:ext cx="0" cy="1436330"/>
            </a:xfrm>
            <a:prstGeom prst="line">
              <a:avLst/>
            </a:prstGeom>
            <a:noFill/>
            <a:ln w="31750" cap="rnd" cmpd="sng" algn="ctr">
              <a:solidFill>
                <a:srgbClr val="BFBFBF"/>
              </a:solidFill>
              <a:prstDash val="solid"/>
              <a:miter lim="800000"/>
              <a:headEnd type="oval"/>
            </a:ln>
            <a:effectLst/>
          </p:spPr>
        </p:cxnSp>
        <p:grpSp>
          <p:nvGrpSpPr>
            <p:cNvPr id="19" name="Group 18">
              <a:extLst>
                <a:ext uri="{FF2B5EF4-FFF2-40B4-BE49-F238E27FC236}">
                  <a16:creationId xmlns:a16="http://schemas.microsoft.com/office/drawing/2014/main" id="{748947A8-44BD-4273-AEFF-1AF71521F3C2}"/>
                </a:ext>
              </a:extLst>
            </p:cNvPr>
            <p:cNvGrpSpPr/>
            <p:nvPr/>
          </p:nvGrpSpPr>
          <p:grpSpPr>
            <a:xfrm>
              <a:off x="349670" y="2588913"/>
              <a:ext cx="11270034" cy="579474"/>
              <a:chOff x="349670" y="2588913"/>
              <a:chExt cx="11270034" cy="579474"/>
            </a:xfrm>
          </p:grpSpPr>
          <p:sp>
            <p:nvSpPr>
              <p:cNvPr id="53" name="Rectangle: Rounded Corners 52">
                <a:extLst>
                  <a:ext uri="{FF2B5EF4-FFF2-40B4-BE49-F238E27FC236}">
                    <a16:creationId xmlns:a16="http://schemas.microsoft.com/office/drawing/2014/main" id="{1A902973-8B6F-4060-8E0E-303195A5CFA2}"/>
                  </a:ext>
                </a:extLst>
              </p:cNvPr>
              <p:cNvSpPr/>
              <p:nvPr/>
            </p:nvSpPr>
            <p:spPr>
              <a:xfrm>
                <a:off x="349670" y="2588913"/>
                <a:ext cx="10392727" cy="579474"/>
              </a:xfrm>
              <a:prstGeom prst="roundRect">
                <a:avLst>
                  <a:gd name="adj" fmla="val 50000"/>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CAEEA600-4955-46D4-8A62-A86F0141AAB9}"/>
                  </a:ext>
                </a:extLst>
              </p:cNvPr>
              <p:cNvSpPr txBox="1"/>
              <p:nvPr/>
            </p:nvSpPr>
            <p:spPr>
              <a:xfrm>
                <a:off x="2341797" y="2724762"/>
                <a:ext cx="63795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Jan</a:t>
                </a:r>
              </a:p>
            </p:txBody>
          </p:sp>
          <p:sp>
            <p:nvSpPr>
              <p:cNvPr id="55" name="TextBox 54">
                <a:extLst>
                  <a:ext uri="{FF2B5EF4-FFF2-40B4-BE49-F238E27FC236}">
                    <a16:creationId xmlns:a16="http://schemas.microsoft.com/office/drawing/2014/main" id="{1AAEEB60-EE65-4B5A-A4D4-DE38CE0BB446}"/>
                  </a:ext>
                </a:extLst>
              </p:cNvPr>
              <p:cNvSpPr txBox="1"/>
              <p:nvPr/>
            </p:nvSpPr>
            <p:spPr>
              <a:xfrm>
                <a:off x="3585036" y="2724762"/>
                <a:ext cx="63795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d-ID"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Mar</a:t>
                </a:r>
              </a:p>
            </p:txBody>
          </p:sp>
          <p:sp>
            <p:nvSpPr>
              <p:cNvPr id="56" name="TextBox 55">
                <a:extLst>
                  <a:ext uri="{FF2B5EF4-FFF2-40B4-BE49-F238E27FC236}">
                    <a16:creationId xmlns:a16="http://schemas.microsoft.com/office/drawing/2014/main" id="{7F1764B0-5DF9-4DE1-B16E-9CC3E06ECD8A}"/>
                  </a:ext>
                </a:extLst>
              </p:cNvPr>
              <p:cNvSpPr txBox="1"/>
              <p:nvPr/>
            </p:nvSpPr>
            <p:spPr>
              <a:xfrm>
                <a:off x="6082147" y="2724762"/>
                <a:ext cx="63795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d-ID"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Jul</a:t>
                </a:r>
              </a:p>
            </p:txBody>
          </p:sp>
          <p:sp>
            <p:nvSpPr>
              <p:cNvPr id="57" name="TextBox 56">
                <a:extLst>
                  <a:ext uri="{FF2B5EF4-FFF2-40B4-BE49-F238E27FC236}">
                    <a16:creationId xmlns:a16="http://schemas.microsoft.com/office/drawing/2014/main" id="{F0DD13AC-D5E1-4F61-B856-C06AF1CC8C70}"/>
                  </a:ext>
                </a:extLst>
              </p:cNvPr>
              <p:cNvSpPr txBox="1"/>
              <p:nvPr/>
            </p:nvSpPr>
            <p:spPr>
              <a:xfrm>
                <a:off x="7304120" y="2724762"/>
                <a:ext cx="63795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d-ID"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Sep</a:t>
                </a:r>
              </a:p>
            </p:txBody>
          </p:sp>
          <p:sp>
            <p:nvSpPr>
              <p:cNvPr id="58" name="TextBox 57">
                <a:extLst>
                  <a:ext uri="{FF2B5EF4-FFF2-40B4-BE49-F238E27FC236}">
                    <a16:creationId xmlns:a16="http://schemas.microsoft.com/office/drawing/2014/main" id="{E053D8F8-DA2E-4CCA-B714-6B14AC8D794C}"/>
                  </a:ext>
                </a:extLst>
              </p:cNvPr>
              <p:cNvSpPr txBox="1"/>
              <p:nvPr/>
            </p:nvSpPr>
            <p:spPr>
              <a:xfrm>
                <a:off x="8526093" y="2724762"/>
                <a:ext cx="63795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d-ID"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Nov</a:t>
                </a:r>
              </a:p>
            </p:txBody>
          </p:sp>
          <p:sp>
            <p:nvSpPr>
              <p:cNvPr id="59" name="TextBox 58">
                <a:extLst>
                  <a:ext uri="{FF2B5EF4-FFF2-40B4-BE49-F238E27FC236}">
                    <a16:creationId xmlns:a16="http://schemas.microsoft.com/office/drawing/2014/main" id="{20371869-99EF-439D-991E-3683C96F83BD}"/>
                  </a:ext>
                </a:extLst>
              </p:cNvPr>
              <p:cNvSpPr txBox="1"/>
              <p:nvPr/>
            </p:nvSpPr>
            <p:spPr>
              <a:xfrm>
                <a:off x="4817642" y="2724762"/>
                <a:ext cx="63795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d-ID"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May</a:t>
                </a:r>
              </a:p>
            </p:txBody>
          </p:sp>
          <p:cxnSp>
            <p:nvCxnSpPr>
              <p:cNvPr id="60" name="Straight Connector 59">
                <a:extLst>
                  <a:ext uri="{FF2B5EF4-FFF2-40B4-BE49-F238E27FC236}">
                    <a16:creationId xmlns:a16="http://schemas.microsoft.com/office/drawing/2014/main" id="{BD0E377F-2C1B-47FC-B37A-058837FCF14F}"/>
                  </a:ext>
                </a:extLst>
              </p:cNvPr>
              <p:cNvCxnSpPr/>
              <p:nvPr/>
            </p:nvCxnSpPr>
            <p:spPr>
              <a:xfrm>
                <a:off x="3432411" y="2724762"/>
                <a:ext cx="0" cy="307777"/>
              </a:xfrm>
              <a:prstGeom prst="line">
                <a:avLst/>
              </a:prstGeom>
              <a:noFill/>
              <a:ln w="34925" cap="rnd" cmpd="sng" algn="ctr">
                <a:solidFill>
                  <a:sysClr val="window" lastClr="FFFFFF"/>
                </a:solidFill>
                <a:prstDash val="solid"/>
                <a:miter lim="800000"/>
              </a:ln>
              <a:effectLst/>
            </p:spPr>
          </p:cxnSp>
          <p:cxnSp>
            <p:nvCxnSpPr>
              <p:cNvPr id="61" name="Straight Connector 60">
                <a:extLst>
                  <a:ext uri="{FF2B5EF4-FFF2-40B4-BE49-F238E27FC236}">
                    <a16:creationId xmlns:a16="http://schemas.microsoft.com/office/drawing/2014/main" id="{8128AD3E-B42B-4452-9590-5C8FAC93E590}"/>
                  </a:ext>
                </a:extLst>
              </p:cNvPr>
              <p:cNvCxnSpPr/>
              <p:nvPr/>
            </p:nvCxnSpPr>
            <p:spPr>
              <a:xfrm>
                <a:off x="4670061" y="2724762"/>
                <a:ext cx="0" cy="307777"/>
              </a:xfrm>
              <a:prstGeom prst="line">
                <a:avLst/>
              </a:prstGeom>
              <a:noFill/>
              <a:ln w="34925" cap="rnd" cmpd="sng" algn="ctr">
                <a:solidFill>
                  <a:sysClr val="window" lastClr="FFFFFF"/>
                </a:solidFill>
                <a:prstDash val="solid"/>
                <a:miter lim="800000"/>
              </a:ln>
              <a:effectLst/>
            </p:spPr>
          </p:cxnSp>
          <p:cxnSp>
            <p:nvCxnSpPr>
              <p:cNvPr id="62" name="Straight Connector 61">
                <a:extLst>
                  <a:ext uri="{FF2B5EF4-FFF2-40B4-BE49-F238E27FC236}">
                    <a16:creationId xmlns:a16="http://schemas.microsoft.com/office/drawing/2014/main" id="{B9EA5D7B-C80D-4F69-8AE9-BF9B6EAF1EE4}"/>
                  </a:ext>
                </a:extLst>
              </p:cNvPr>
              <p:cNvCxnSpPr/>
              <p:nvPr/>
            </p:nvCxnSpPr>
            <p:spPr>
              <a:xfrm>
                <a:off x="5907711" y="2724762"/>
                <a:ext cx="0" cy="307777"/>
              </a:xfrm>
              <a:prstGeom prst="line">
                <a:avLst/>
              </a:prstGeom>
              <a:noFill/>
              <a:ln w="34925" cap="rnd" cmpd="sng" algn="ctr">
                <a:solidFill>
                  <a:sysClr val="window" lastClr="FFFFFF"/>
                </a:solidFill>
                <a:prstDash val="solid"/>
                <a:miter lim="800000"/>
              </a:ln>
              <a:effectLst/>
            </p:spPr>
          </p:cxnSp>
          <p:cxnSp>
            <p:nvCxnSpPr>
              <p:cNvPr id="63" name="Straight Connector 62">
                <a:extLst>
                  <a:ext uri="{FF2B5EF4-FFF2-40B4-BE49-F238E27FC236}">
                    <a16:creationId xmlns:a16="http://schemas.microsoft.com/office/drawing/2014/main" id="{382028FB-2F50-4250-9BD4-40E2B9DF5BB6}"/>
                  </a:ext>
                </a:extLst>
              </p:cNvPr>
              <p:cNvCxnSpPr/>
              <p:nvPr/>
            </p:nvCxnSpPr>
            <p:spPr>
              <a:xfrm>
                <a:off x="7145361" y="2724762"/>
                <a:ext cx="0" cy="307777"/>
              </a:xfrm>
              <a:prstGeom prst="line">
                <a:avLst/>
              </a:prstGeom>
              <a:noFill/>
              <a:ln w="34925" cap="rnd" cmpd="sng" algn="ctr">
                <a:solidFill>
                  <a:sysClr val="window" lastClr="FFFFFF"/>
                </a:solidFill>
                <a:prstDash val="solid"/>
                <a:miter lim="800000"/>
              </a:ln>
              <a:effectLst/>
            </p:spPr>
          </p:cxnSp>
          <p:cxnSp>
            <p:nvCxnSpPr>
              <p:cNvPr id="64" name="Straight Connector 63">
                <a:extLst>
                  <a:ext uri="{FF2B5EF4-FFF2-40B4-BE49-F238E27FC236}">
                    <a16:creationId xmlns:a16="http://schemas.microsoft.com/office/drawing/2014/main" id="{A78AE068-EFFB-43EA-9407-209E19A0F897}"/>
                  </a:ext>
                </a:extLst>
              </p:cNvPr>
              <p:cNvCxnSpPr/>
              <p:nvPr/>
            </p:nvCxnSpPr>
            <p:spPr>
              <a:xfrm>
                <a:off x="8383011" y="2724762"/>
                <a:ext cx="0" cy="307777"/>
              </a:xfrm>
              <a:prstGeom prst="line">
                <a:avLst/>
              </a:prstGeom>
              <a:noFill/>
              <a:ln w="34925" cap="rnd" cmpd="sng" algn="ctr">
                <a:solidFill>
                  <a:sysClr val="window" lastClr="FFFFFF"/>
                </a:solidFill>
                <a:prstDash val="solid"/>
                <a:miter lim="800000"/>
              </a:ln>
              <a:effectLst/>
            </p:spPr>
          </p:cxnSp>
          <p:sp>
            <p:nvSpPr>
              <p:cNvPr id="65" name="TextBox 64">
                <a:extLst>
                  <a:ext uri="{FF2B5EF4-FFF2-40B4-BE49-F238E27FC236}">
                    <a16:creationId xmlns:a16="http://schemas.microsoft.com/office/drawing/2014/main" id="{E74704D0-055E-4A59-9265-ED920489355C}"/>
                  </a:ext>
                </a:extLst>
              </p:cNvPr>
              <p:cNvSpPr txBox="1"/>
              <p:nvPr/>
            </p:nvSpPr>
            <p:spPr>
              <a:xfrm>
                <a:off x="1190143" y="2647818"/>
                <a:ext cx="88998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2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2018</a:t>
                </a:r>
              </a:p>
            </p:txBody>
          </p:sp>
          <p:sp>
            <p:nvSpPr>
              <p:cNvPr id="66" name="TextBox 65">
                <a:extLst>
                  <a:ext uri="{FF2B5EF4-FFF2-40B4-BE49-F238E27FC236}">
                    <a16:creationId xmlns:a16="http://schemas.microsoft.com/office/drawing/2014/main" id="{CEC2DF63-0879-43EC-A9B6-F4DB70112B14}"/>
                  </a:ext>
                </a:extLst>
              </p:cNvPr>
              <p:cNvSpPr txBox="1"/>
              <p:nvPr/>
            </p:nvSpPr>
            <p:spPr>
              <a:xfrm>
                <a:off x="10729717" y="2647818"/>
                <a:ext cx="88998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2400" b="1" i="0" u="none" strike="noStrike" kern="0" cap="none" spc="0" normalizeH="0" baseline="0" noProof="0" dirty="0">
                    <a:ln>
                      <a:noFill/>
                    </a:ln>
                    <a:effectLst/>
                    <a:uLnTx/>
                    <a:uFillTx/>
                    <a:latin typeface="Arial" panose="020B0604020202020204" pitchFamily="34" charset="0"/>
                    <a:cs typeface="Arial" panose="020B0604020202020204" pitchFamily="34" charset="0"/>
                  </a:rPr>
                  <a:t>2019</a:t>
                </a:r>
              </a:p>
            </p:txBody>
          </p:sp>
        </p:grpSp>
        <p:sp>
          <p:nvSpPr>
            <p:cNvPr id="20" name="Isosceles Triangle 19">
              <a:extLst>
                <a:ext uri="{FF2B5EF4-FFF2-40B4-BE49-F238E27FC236}">
                  <a16:creationId xmlns:a16="http://schemas.microsoft.com/office/drawing/2014/main" id="{0D9E3D2E-0B7F-44E1-9989-2E62A55A5E47}"/>
                </a:ext>
              </a:extLst>
            </p:cNvPr>
            <p:cNvSpPr/>
            <p:nvPr/>
          </p:nvSpPr>
          <p:spPr>
            <a:xfrm>
              <a:off x="2959720" y="3169453"/>
              <a:ext cx="308344" cy="265814"/>
            </a:xfrm>
            <a:prstGeom prst="triangle">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Segoe UI"/>
                <a:ea typeface="+mn-ea"/>
                <a:cs typeface="+mn-cs"/>
              </a:endParaRPr>
            </a:p>
          </p:txBody>
        </p:sp>
        <p:sp>
          <p:nvSpPr>
            <p:cNvPr id="21" name="Isosceles Triangle 20">
              <a:extLst>
                <a:ext uri="{FF2B5EF4-FFF2-40B4-BE49-F238E27FC236}">
                  <a16:creationId xmlns:a16="http://schemas.microsoft.com/office/drawing/2014/main" id="{9F69E1BF-0F42-4032-960B-D105970EB2BC}"/>
                </a:ext>
              </a:extLst>
            </p:cNvPr>
            <p:cNvSpPr/>
            <p:nvPr/>
          </p:nvSpPr>
          <p:spPr>
            <a:xfrm>
              <a:off x="6836929" y="3169453"/>
              <a:ext cx="308344" cy="265814"/>
            </a:xfrm>
            <a:prstGeom prst="triangl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Segoe UI"/>
                <a:ea typeface="+mn-ea"/>
                <a:cs typeface="+mn-cs"/>
              </a:endParaRPr>
            </a:p>
          </p:txBody>
        </p:sp>
        <p:sp>
          <p:nvSpPr>
            <p:cNvPr id="22" name="Isosceles Triangle 21">
              <a:extLst>
                <a:ext uri="{FF2B5EF4-FFF2-40B4-BE49-F238E27FC236}">
                  <a16:creationId xmlns:a16="http://schemas.microsoft.com/office/drawing/2014/main" id="{FBEDBB25-3D96-4978-945B-4D6B6B8B92A3}"/>
                </a:ext>
              </a:extLst>
            </p:cNvPr>
            <p:cNvSpPr/>
            <p:nvPr/>
          </p:nvSpPr>
          <p:spPr>
            <a:xfrm>
              <a:off x="9032332" y="3169453"/>
              <a:ext cx="308344" cy="265814"/>
            </a:xfrm>
            <a:prstGeom prst="triangle">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Segoe UI"/>
                <a:ea typeface="+mn-ea"/>
                <a:cs typeface="+mn-cs"/>
              </a:endParaRPr>
            </a:p>
          </p:txBody>
        </p:sp>
        <p:sp>
          <p:nvSpPr>
            <p:cNvPr id="23" name="Arrow: Chevron 22">
              <a:extLst>
                <a:ext uri="{FF2B5EF4-FFF2-40B4-BE49-F238E27FC236}">
                  <a16:creationId xmlns:a16="http://schemas.microsoft.com/office/drawing/2014/main" id="{AA44A353-F1E3-4DEF-B636-0F50D7372D57}"/>
                </a:ext>
              </a:extLst>
            </p:cNvPr>
            <p:cNvSpPr/>
            <p:nvPr/>
          </p:nvSpPr>
          <p:spPr>
            <a:xfrm>
              <a:off x="2194761" y="4297608"/>
              <a:ext cx="3381154" cy="350622"/>
            </a:xfrm>
            <a:prstGeom prst="chevron">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Arrow: Chevron 23">
              <a:extLst>
                <a:ext uri="{FF2B5EF4-FFF2-40B4-BE49-F238E27FC236}">
                  <a16:creationId xmlns:a16="http://schemas.microsoft.com/office/drawing/2014/main" id="{7A479109-081B-4B08-A8CF-C24FA0F74C47}"/>
                </a:ext>
              </a:extLst>
            </p:cNvPr>
            <p:cNvSpPr/>
            <p:nvPr/>
          </p:nvSpPr>
          <p:spPr>
            <a:xfrm>
              <a:off x="5575915" y="4943563"/>
              <a:ext cx="1845611" cy="350622"/>
            </a:xfrm>
            <a:prstGeom prst="chevron">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1979E717-D9F8-4B62-827F-F0939823A44A}"/>
                </a:ext>
              </a:extLst>
            </p:cNvPr>
            <p:cNvGrpSpPr/>
            <p:nvPr/>
          </p:nvGrpSpPr>
          <p:grpSpPr>
            <a:xfrm>
              <a:off x="2614397" y="3422215"/>
              <a:ext cx="7179421" cy="580998"/>
              <a:chOff x="2614397" y="3422215"/>
              <a:chExt cx="7179421" cy="580998"/>
            </a:xfrm>
          </p:grpSpPr>
          <p:sp>
            <p:nvSpPr>
              <p:cNvPr id="47" name="TextBox 46">
                <a:extLst>
                  <a:ext uri="{FF2B5EF4-FFF2-40B4-BE49-F238E27FC236}">
                    <a16:creationId xmlns:a16="http://schemas.microsoft.com/office/drawing/2014/main" id="{458D9F98-BFD4-4C04-A33A-B898F1D59749}"/>
                  </a:ext>
                </a:extLst>
              </p:cNvPr>
              <p:cNvSpPr txBox="1"/>
              <p:nvPr/>
            </p:nvSpPr>
            <p:spPr>
              <a:xfrm>
                <a:off x="2788739" y="3695436"/>
                <a:ext cx="68159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Today</a:t>
                </a:r>
              </a:p>
            </p:txBody>
          </p:sp>
          <p:sp>
            <p:nvSpPr>
              <p:cNvPr id="48" name="TextBox 47">
                <a:extLst>
                  <a:ext uri="{FF2B5EF4-FFF2-40B4-BE49-F238E27FC236}">
                    <a16:creationId xmlns:a16="http://schemas.microsoft.com/office/drawing/2014/main" id="{F3C208AB-7E6A-48A5-B729-86AA0E54A91C}"/>
                  </a:ext>
                </a:extLst>
              </p:cNvPr>
              <p:cNvSpPr txBox="1"/>
              <p:nvPr/>
            </p:nvSpPr>
            <p:spPr>
              <a:xfrm>
                <a:off x="6383787" y="3695436"/>
                <a:ext cx="121462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ipsum</a:t>
                </a:r>
              </a:p>
            </p:txBody>
          </p:sp>
          <p:sp>
            <p:nvSpPr>
              <p:cNvPr id="49" name="TextBox 48">
                <a:extLst>
                  <a:ext uri="{FF2B5EF4-FFF2-40B4-BE49-F238E27FC236}">
                    <a16:creationId xmlns:a16="http://schemas.microsoft.com/office/drawing/2014/main" id="{337004C8-2237-4D8A-B858-79D02575DD2D}"/>
                  </a:ext>
                </a:extLst>
              </p:cNvPr>
              <p:cNvSpPr txBox="1"/>
              <p:nvPr/>
            </p:nvSpPr>
            <p:spPr>
              <a:xfrm>
                <a:off x="8579190" y="3695436"/>
                <a:ext cx="121462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ipsum</a:t>
                </a:r>
              </a:p>
            </p:txBody>
          </p:sp>
          <p:sp>
            <p:nvSpPr>
              <p:cNvPr id="50" name="TextBox 49">
                <a:extLst>
                  <a:ext uri="{FF2B5EF4-FFF2-40B4-BE49-F238E27FC236}">
                    <a16:creationId xmlns:a16="http://schemas.microsoft.com/office/drawing/2014/main" id="{C5C903D8-6881-40DC-B752-809F2F65A74D}"/>
                  </a:ext>
                </a:extLst>
              </p:cNvPr>
              <p:cNvSpPr txBox="1"/>
              <p:nvPr/>
            </p:nvSpPr>
            <p:spPr>
              <a:xfrm>
                <a:off x="2614397" y="3422215"/>
                <a:ext cx="99899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10/2/2018</a:t>
                </a:r>
              </a:p>
            </p:txBody>
          </p:sp>
          <p:sp>
            <p:nvSpPr>
              <p:cNvPr id="51" name="TextBox 50">
                <a:extLst>
                  <a:ext uri="{FF2B5EF4-FFF2-40B4-BE49-F238E27FC236}">
                    <a16:creationId xmlns:a16="http://schemas.microsoft.com/office/drawing/2014/main" id="{8FC83DC3-6AF5-4043-BF10-6279F3A2B4C4}"/>
                  </a:ext>
                </a:extLst>
              </p:cNvPr>
              <p:cNvSpPr txBox="1"/>
              <p:nvPr/>
            </p:nvSpPr>
            <p:spPr>
              <a:xfrm>
                <a:off x="6491606" y="3455940"/>
                <a:ext cx="99899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30/8/2018</a:t>
                </a:r>
              </a:p>
            </p:txBody>
          </p:sp>
          <p:sp>
            <p:nvSpPr>
              <p:cNvPr id="52" name="TextBox 51">
                <a:extLst>
                  <a:ext uri="{FF2B5EF4-FFF2-40B4-BE49-F238E27FC236}">
                    <a16:creationId xmlns:a16="http://schemas.microsoft.com/office/drawing/2014/main" id="{4F955DFC-24D6-4CFF-96A4-18B9DBF9708A}"/>
                  </a:ext>
                </a:extLst>
              </p:cNvPr>
              <p:cNvSpPr txBox="1"/>
              <p:nvPr/>
            </p:nvSpPr>
            <p:spPr>
              <a:xfrm>
                <a:off x="8638918" y="3455940"/>
                <a:ext cx="109517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10/12/2018</a:t>
                </a:r>
              </a:p>
            </p:txBody>
          </p:sp>
        </p:grpSp>
        <p:sp>
          <p:nvSpPr>
            <p:cNvPr id="26" name="TextBox 25">
              <a:extLst>
                <a:ext uri="{FF2B5EF4-FFF2-40B4-BE49-F238E27FC236}">
                  <a16:creationId xmlns:a16="http://schemas.microsoft.com/office/drawing/2014/main" id="{84F1FC18-53D6-4BDA-9EC0-DB301F78342D}"/>
                </a:ext>
              </a:extLst>
            </p:cNvPr>
            <p:cNvSpPr txBox="1"/>
            <p:nvPr/>
          </p:nvSpPr>
          <p:spPr>
            <a:xfrm>
              <a:off x="1730641" y="4619059"/>
              <a:ext cx="90281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1/1/2018</a:t>
              </a:r>
            </a:p>
          </p:txBody>
        </p:sp>
        <p:sp>
          <p:nvSpPr>
            <p:cNvPr id="27" name="Arrow: Chevron 26">
              <a:extLst>
                <a:ext uri="{FF2B5EF4-FFF2-40B4-BE49-F238E27FC236}">
                  <a16:creationId xmlns:a16="http://schemas.microsoft.com/office/drawing/2014/main" id="{6DC2BFEE-8D37-413C-8E6C-FC1A00BF1464}"/>
                </a:ext>
              </a:extLst>
            </p:cNvPr>
            <p:cNvSpPr/>
            <p:nvPr/>
          </p:nvSpPr>
          <p:spPr>
            <a:xfrm>
              <a:off x="6695583" y="5589517"/>
              <a:ext cx="2931336" cy="350622"/>
            </a:xfrm>
            <a:prstGeom prst="chevron">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B561DBAC-0C59-42F5-B67D-49D75681A96D}"/>
                </a:ext>
              </a:extLst>
            </p:cNvPr>
            <p:cNvGrpSpPr/>
            <p:nvPr/>
          </p:nvGrpSpPr>
          <p:grpSpPr>
            <a:xfrm>
              <a:off x="1940542" y="1453919"/>
              <a:ext cx="1219436" cy="529590"/>
              <a:chOff x="1885950" y="1406645"/>
              <a:chExt cx="1219436" cy="529590"/>
            </a:xfrm>
          </p:grpSpPr>
          <p:sp>
            <p:nvSpPr>
              <p:cNvPr id="45" name="TextBox 44">
                <a:extLst>
                  <a:ext uri="{FF2B5EF4-FFF2-40B4-BE49-F238E27FC236}">
                    <a16:creationId xmlns:a16="http://schemas.microsoft.com/office/drawing/2014/main" id="{1F8ED3E7-87E8-46CD-90C2-03E6A401CD3C}"/>
                  </a:ext>
                </a:extLst>
              </p:cNvPr>
              <p:cNvSpPr txBox="1"/>
              <p:nvPr/>
            </p:nvSpPr>
            <p:spPr>
              <a:xfrm>
                <a:off x="1885950" y="1406645"/>
                <a:ext cx="1219436"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Ipsum</a:t>
                </a:r>
              </a:p>
            </p:txBody>
          </p:sp>
          <p:sp>
            <p:nvSpPr>
              <p:cNvPr id="46" name="TextBox 45">
                <a:extLst>
                  <a:ext uri="{FF2B5EF4-FFF2-40B4-BE49-F238E27FC236}">
                    <a16:creationId xmlns:a16="http://schemas.microsoft.com/office/drawing/2014/main" id="{A450C2FC-8D72-4E68-ACC6-4A9346079D3F}"/>
                  </a:ext>
                </a:extLst>
              </p:cNvPr>
              <p:cNvSpPr txBox="1"/>
              <p:nvPr/>
            </p:nvSpPr>
            <p:spPr>
              <a:xfrm>
                <a:off x="2106394" y="1628458"/>
                <a:ext cx="998992"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20/2/2018</a:t>
                </a:r>
              </a:p>
            </p:txBody>
          </p:sp>
        </p:grpSp>
        <p:grpSp>
          <p:nvGrpSpPr>
            <p:cNvPr id="29" name="Group 28">
              <a:extLst>
                <a:ext uri="{FF2B5EF4-FFF2-40B4-BE49-F238E27FC236}">
                  <a16:creationId xmlns:a16="http://schemas.microsoft.com/office/drawing/2014/main" id="{B6FAB41A-BBC5-44AF-B059-39F5F25797B3}"/>
                </a:ext>
              </a:extLst>
            </p:cNvPr>
            <p:cNvGrpSpPr/>
            <p:nvPr/>
          </p:nvGrpSpPr>
          <p:grpSpPr>
            <a:xfrm>
              <a:off x="3240531" y="952142"/>
              <a:ext cx="1219436" cy="529590"/>
              <a:chOff x="3404307" y="1859525"/>
              <a:chExt cx="1219436" cy="529590"/>
            </a:xfrm>
          </p:grpSpPr>
          <p:sp>
            <p:nvSpPr>
              <p:cNvPr id="43" name="TextBox 42">
                <a:extLst>
                  <a:ext uri="{FF2B5EF4-FFF2-40B4-BE49-F238E27FC236}">
                    <a16:creationId xmlns:a16="http://schemas.microsoft.com/office/drawing/2014/main" id="{A95B6280-1B15-4FC8-A62F-C99B5AED9357}"/>
                  </a:ext>
                </a:extLst>
              </p:cNvPr>
              <p:cNvSpPr txBox="1"/>
              <p:nvPr/>
            </p:nvSpPr>
            <p:spPr>
              <a:xfrm>
                <a:off x="3404307" y="1859525"/>
                <a:ext cx="1219436"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Ipsum</a:t>
                </a:r>
              </a:p>
            </p:txBody>
          </p:sp>
          <p:sp>
            <p:nvSpPr>
              <p:cNvPr id="44" name="TextBox 43">
                <a:extLst>
                  <a:ext uri="{FF2B5EF4-FFF2-40B4-BE49-F238E27FC236}">
                    <a16:creationId xmlns:a16="http://schemas.microsoft.com/office/drawing/2014/main" id="{4610ABB0-F271-44F9-A551-6C017EBD3191}"/>
                  </a:ext>
                </a:extLst>
              </p:cNvPr>
              <p:cNvSpPr txBox="1"/>
              <p:nvPr/>
            </p:nvSpPr>
            <p:spPr>
              <a:xfrm>
                <a:off x="3624751" y="2081338"/>
                <a:ext cx="998992"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20/4/2018</a:t>
                </a:r>
              </a:p>
            </p:txBody>
          </p:sp>
        </p:grpSp>
        <p:grpSp>
          <p:nvGrpSpPr>
            <p:cNvPr id="30" name="Group 29">
              <a:extLst>
                <a:ext uri="{FF2B5EF4-FFF2-40B4-BE49-F238E27FC236}">
                  <a16:creationId xmlns:a16="http://schemas.microsoft.com/office/drawing/2014/main" id="{DFDB60DB-0D00-44BC-B604-7CA40CB91D29}"/>
                </a:ext>
              </a:extLst>
            </p:cNvPr>
            <p:cNvGrpSpPr/>
            <p:nvPr/>
          </p:nvGrpSpPr>
          <p:grpSpPr>
            <a:xfrm>
              <a:off x="5426916" y="1453919"/>
              <a:ext cx="1219436" cy="529590"/>
              <a:chOff x="5440564" y="1373436"/>
              <a:chExt cx="1219436" cy="529590"/>
            </a:xfrm>
          </p:grpSpPr>
          <p:sp>
            <p:nvSpPr>
              <p:cNvPr id="41" name="TextBox 40">
                <a:extLst>
                  <a:ext uri="{FF2B5EF4-FFF2-40B4-BE49-F238E27FC236}">
                    <a16:creationId xmlns:a16="http://schemas.microsoft.com/office/drawing/2014/main" id="{69F6460B-D5EC-4A67-8DC1-DB46B571717C}"/>
                  </a:ext>
                </a:extLst>
              </p:cNvPr>
              <p:cNvSpPr txBox="1"/>
              <p:nvPr/>
            </p:nvSpPr>
            <p:spPr>
              <a:xfrm>
                <a:off x="5440564" y="1373436"/>
                <a:ext cx="1219436"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Ipsum</a:t>
                </a:r>
              </a:p>
            </p:txBody>
          </p:sp>
          <p:sp>
            <p:nvSpPr>
              <p:cNvPr id="42" name="TextBox 41">
                <a:extLst>
                  <a:ext uri="{FF2B5EF4-FFF2-40B4-BE49-F238E27FC236}">
                    <a16:creationId xmlns:a16="http://schemas.microsoft.com/office/drawing/2014/main" id="{8D9A23B5-985E-4464-B52C-0FA66A760F6F}"/>
                  </a:ext>
                </a:extLst>
              </p:cNvPr>
              <p:cNvSpPr txBox="1"/>
              <p:nvPr/>
            </p:nvSpPr>
            <p:spPr>
              <a:xfrm>
                <a:off x="5661008" y="1595249"/>
                <a:ext cx="998992"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25/7/2018</a:t>
                </a:r>
              </a:p>
            </p:txBody>
          </p:sp>
        </p:grpSp>
        <p:grpSp>
          <p:nvGrpSpPr>
            <p:cNvPr id="31" name="Group 30">
              <a:extLst>
                <a:ext uri="{FF2B5EF4-FFF2-40B4-BE49-F238E27FC236}">
                  <a16:creationId xmlns:a16="http://schemas.microsoft.com/office/drawing/2014/main" id="{25A611DE-1716-409A-A744-0F382EBCC2D6}"/>
                </a:ext>
              </a:extLst>
            </p:cNvPr>
            <p:cNvGrpSpPr/>
            <p:nvPr/>
          </p:nvGrpSpPr>
          <p:grpSpPr>
            <a:xfrm>
              <a:off x="5980280" y="952142"/>
              <a:ext cx="1219436" cy="529590"/>
              <a:chOff x="5843800" y="952142"/>
              <a:chExt cx="1219436" cy="529590"/>
            </a:xfrm>
          </p:grpSpPr>
          <p:sp>
            <p:nvSpPr>
              <p:cNvPr id="39" name="TextBox 38">
                <a:extLst>
                  <a:ext uri="{FF2B5EF4-FFF2-40B4-BE49-F238E27FC236}">
                    <a16:creationId xmlns:a16="http://schemas.microsoft.com/office/drawing/2014/main" id="{8823F390-37BC-4A77-AF1A-96FC586582FA}"/>
                  </a:ext>
                </a:extLst>
              </p:cNvPr>
              <p:cNvSpPr txBox="1"/>
              <p:nvPr/>
            </p:nvSpPr>
            <p:spPr>
              <a:xfrm>
                <a:off x="5843800" y="952142"/>
                <a:ext cx="1219436"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Ipsum</a:t>
                </a:r>
              </a:p>
            </p:txBody>
          </p:sp>
          <p:sp>
            <p:nvSpPr>
              <p:cNvPr id="40" name="TextBox 39">
                <a:extLst>
                  <a:ext uri="{FF2B5EF4-FFF2-40B4-BE49-F238E27FC236}">
                    <a16:creationId xmlns:a16="http://schemas.microsoft.com/office/drawing/2014/main" id="{94FF75E5-FDA9-497B-BCA5-94A635898CC5}"/>
                  </a:ext>
                </a:extLst>
              </p:cNvPr>
              <p:cNvSpPr txBox="1"/>
              <p:nvPr/>
            </p:nvSpPr>
            <p:spPr>
              <a:xfrm>
                <a:off x="6160425" y="1173955"/>
                <a:ext cx="902811" cy="30777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6/9/2018</a:t>
                </a:r>
              </a:p>
            </p:txBody>
          </p:sp>
        </p:grpSp>
        <p:sp>
          <p:nvSpPr>
            <p:cNvPr id="32" name="TextBox 31">
              <a:extLst>
                <a:ext uri="{FF2B5EF4-FFF2-40B4-BE49-F238E27FC236}">
                  <a16:creationId xmlns:a16="http://schemas.microsoft.com/office/drawing/2014/main" id="{A361A4B6-CB3A-408B-BCB5-B7F8243251B9}"/>
                </a:ext>
              </a:extLst>
            </p:cNvPr>
            <p:cNvSpPr txBox="1"/>
            <p:nvPr/>
          </p:nvSpPr>
          <p:spPr>
            <a:xfrm>
              <a:off x="3511678" y="4303642"/>
              <a:ext cx="79220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Phase I</a:t>
              </a:r>
            </a:p>
          </p:txBody>
        </p:sp>
        <p:sp>
          <p:nvSpPr>
            <p:cNvPr id="33" name="TextBox 32">
              <a:extLst>
                <a:ext uri="{FF2B5EF4-FFF2-40B4-BE49-F238E27FC236}">
                  <a16:creationId xmlns:a16="http://schemas.microsoft.com/office/drawing/2014/main" id="{A009598A-DE41-4018-974D-D79AA9C1D218}"/>
                </a:ext>
              </a:extLst>
            </p:cNvPr>
            <p:cNvSpPr txBox="1"/>
            <p:nvPr/>
          </p:nvSpPr>
          <p:spPr>
            <a:xfrm>
              <a:off x="6101015" y="4948022"/>
              <a:ext cx="84189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Phase II</a:t>
              </a:r>
            </a:p>
          </p:txBody>
        </p:sp>
        <p:sp>
          <p:nvSpPr>
            <p:cNvPr id="34" name="TextBox 33">
              <a:extLst>
                <a:ext uri="{FF2B5EF4-FFF2-40B4-BE49-F238E27FC236}">
                  <a16:creationId xmlns:a16="http://schemas.microsoft.com/office/drawing/2014/main" id="{9E48C53C-AF19-4805-AD93-B2111495AA57}"/>
                </a:ext>
              </a:extLst>
            </p:cNvPr>
            <p:cNvSpPr txBox="1"/>
            <p:nvPr/>
          </p:nvSpPr>
          <p:spPr>
            <a:xfrm>
              <a:off x="7739501" y="5595551"/>
              <a:ext cx="89159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Phase III</a:t>
              </a:r>
            </a:p>
          </p:txBody>
        </p:sp>
        <p:sp>
          <p:nvSpPr>
            <p:cNvPr id="35" name="TextBox 34">
              <a:extLst>
                <a:ext uri="{FF2B5EF4-FFF2-40B4-BE49-F238E27FC236}">
                  <a16:creationId xmlns:a16="http://schemas.microsoft.com/office/drawing/2014/main" id="{DC7C214B-0BE2-4585-993E-526D97DE01BE}"/>
                </a:ext>
              </a:extLst>
            </p:cNvPr>
            <p:cNvSpPr txBox="1"/>
            <p:nvPr/>
          </p:nvSpPr>
          <p:spPr>
            <a:xfrm>
              <a:off x="9079818" y="5921138"/>
              <a:ext cx="109517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31/12/2018</a:t>
              </a:r>
            </a:p>
          </p:txBody>
        </p:sp>
        <p:sp>
          <p:nvSpPr>
            <p:cNvPr id="36" name="TextBox 35">
              <a:extLst>
                <a:ext uri="{FF2B5EF4-FFF2-40B4-BE49-F238E27FC236}">
                  <a16:creationId xmlns:a16="http://schemas.microsoft.com/office/drawing/2014/main" id="{6C22BC67-E0C5-4BAE-A30B-0308C0CBBF07}"/>
                </a:ext>
              </a:extLst>
            </p:cNvPr>
            <p:cNvSpPr txBox="1"/>
            <p:nvPr/>
          </p:nvSpPr>
          <p:spPr>
            <a:xfrm>
              <a:off x="5076419" y="5263746"/>
              <a:ext cx="99899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10/6/2018</a:t>
              </a:r>
            </a:p>
          </p:txBody>
        </p:sp>
        <p:sp>
          <p:nvSpPr>
            <p:cNvPr id="37" name="TextBox 36">
              <a:extLst>
                <a:ext uri="{FF2B5EF4-FFF2-40B4-BE49-F238E27FC236}">
                  <a16:creationId xmlns:a16="http://schemas.microsoft.com/office/drawing/2014/main" id="{EF952A30-E966-47C5-80E5-1A94DCBF508F}"/>
                </a:ext>
              </a:extLst>
            </p:cNvPr>
            <p:cNvSpPr txBox="1"/>
            <p:nvPr/>
          </p:nvSpPr>
          <p:spPr>
            <a:xfrm>
              <a:off x="6184970" y="5901311"/>
              <a:ext cx="99899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25/7/2018</a:t>
              </a:r>
            </a:p>
          </p:txBody>
        </p:sp>
        <p:sp>
          <p:nvSpPr>
            <p:cNvPr id="38" name="TextBox 37">
              <a:extLst>
                <a:ext uri="{FF2B5EF4-FFF2-40B4-BE49-F238E27FC236}">
                  <a16:creationId xmlns:a16="http://schemas.microsoft.com/office/drawing/2014/main" id="{2B4DE385-064A-444C-9B42-1784CDD1E053}"/>
                </a:ext>
              </a:extLst>
            </p:cNvPr>
            <p:cNvSpPr txBox="1"/>
            <p:nvPr/>
          </p:nvSpPr>
          <p:spPr>
            <a:xfrm>
              <a:off x="6908419" y="5258003"/>
              <a:ext cx="99899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15/9/2018</a:t>
              </a:r>
            </a:p>
          </p:txBody>
        </p:sp>
      </p:grpSp>
      <p:sp>
        <p:nvSpPr>
          <p:cNvPr id="73" name="Rectangle 72">
            <a:extLst>
              <a:ext uri="{FF2B5EF4-FFF2-40B4-BE49-F238E27FC236}">
                <a16:creationId xmlns:a16="http://schemas.microsoft.com/office/drawing/2014/main" id="{D663A529-D592-46B7-9ECF-098A40042F8F}"/>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30492618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nual Input 3">
            <a:extLst>
              <a:ext uri="{FF2B5EF4-FFF2-40B4-BE49-F238E27FC236}">
                <a16:creationId xmlns:a16="http://schemas.microsoft.com/office/drawing/2014/main" id="{A52908FD-FB25-40AB-A506-DA59938802E2}"/>
              </a:ext>
            </a:extLst>
          </p:cNvPr>
          <p:cNvSpPr/>
          <p:nvPr/>
        </p:nvSpPr>
        <p:spPr>
          <a:xfrm rot="16200000">
            <a:off x="7496806" y="2077895"/>
            <a:ext cx="5276849" cy="3330855"/>
          </a:xfrm>
          <a:prstGeom prst="flowChartManualInpu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77148E9-0F76-45A9-A3D2-052E7835D02C}"/>
              </a:ext>
            </a:extLst>
          </p:cNvPr>
          <p:cNvSpPr/>
          <p:nvPr/>
        </p:nvSpPr>
        <p:spPr>
          <a:xfrm>
            <a:off x="6955795" y="4496772"/>
            <a:ext cx="1652435" cy="1633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CDE8660-C3F9-4552-9976-52AFDF35404F}"/>
              </a:ext>
            </a:extLst>
          </p:cNvPr>
          <p:cNvSpPr/>
          <p:nvPr/>
        </p:nvSpPr>
        <p:spPr>
          <a:xfrm>
            <a:off x="5105055" y="4498452"/>
            <a:ext cx="1652435" cy="1633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48F9B6E-3382-4550-96FF-D2C99E5E2EC1}"/>
              </a:ext>
            </a:extLst>
          </p:cNvPr>
          <p:cNvSpPr/>
          <p:nvPr/>
        </p:nvSpPr>
        <p:spPr>
          <a:xfrm>
            <a:off x="3254315" y="4494841"/>
            <a:ext cx="1652435" cy="1633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42D26A5-2050-44BD-B1FA-0FE084CCB773}"/>
              </a:ext>
            </a:extLst>
          </p:cNvPr>
          <p:cNvSpPr/>
          <p:nvPr/>
        </p:nvSpPr>
        <p:spPr>
          <a:xfrm>
            <a:off x="7401014" y="4086598"/>
            <a:ext cx="761997" cy="78275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8BFBAFD-CA58-447B-94FC-64C069A2BD5E}"/>
              </a:ext>
            </a:extLst>
          </p:cNvPr>
          <p:cNvSpPr/>
          <p:nvPr/>
        </p:nvSpPr>
        <p:spPr>
          <a:xfrm>
            <a:off x="5553138" y="4084863"/>
            <a:ext cx="761997" cy="78275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B791FFF-F126-4727-8EC4-3DD572ECE135}"/>
              </a:ext>
            </a:extLst>
          </p:cNvPr>
          <p:cNvSpPr/>
          <p:nvPr/>
        </p:nvSpPr>
        <p:spPr>
          <a:xfrm>
            <a:off x="3699534" y="4110225"/>
            <a:ext cx="761997" cy="78275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C371987-93D5-4C1B-A796-ACA15B4E6765}"/>
              </a:ext>
            </a:extLst>
          </p:cNvPr>
          <p:cNvSpPr/>
          <p:nvPr/>
        </p:nvSpPr>
        <p:spPr>
          <a:xfrm>
            <a:off x="5975514" y="1466342"/>
            <a:ext cx="1652435" cy="1633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4FBC4D2-7737-491D-B3BF-6B4E4A8F475C}"/>
              </a:ext>
            </a:extLst>
          </p:cNvPr>
          <p:cNvSpPr/>
          <p:nvPr/>
        </p:nvSpPr>
        <p:spPr>
          <a:xfrm>
            <a:off x="6420733" y="2647112"/>
            <a:ext cx="761997" cy="78275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596EC39-D41C-4D26-BC33-DAE220A09E51}"/>
              </a:ext>
            </a:extLst>
          </p:cNvPr>
          <p:cNvSpPr/>
          <p:nvPr/>
        </p:nvSpPr>
        <p:spPr>
          <a:xfrm>
            <a:off x="4145713" y="1465792"/>
            <a:ext cx="1652435" cy="1633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BED0590-99B2-4438-9095-73BD514316CA}"/>
              </a:ext>
            </a:extLst>
          </p:cNvPr>
          <p:cNvSpPr/>
          <p:nvPr/>
        </p:nvSpPr>
        <p:spPr>
          <a:xfrm>
            <a:off x="4580554" y="2656608"/>
            <a:ext cx="761997" cy="78275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37FB6B53-24D9-46D7-8568-78D3C42B62E1}"/>
              </a:ext>
            </a:extLst>
          </p:cNvPr>
          <p:cNvSpPr/>
          <p:nvPr/>
        </p:nvSpPr>
        <p:spPr>
          <a:xfrm>
            <a:off x="2299626" y="1463851"/>
            <a:ext cx="1652435" cy="1633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598FDCE-06D4-46AE-B2D5-0E76157D131A}"/>
              </a:ext>
            </a:extLst>
          </p:cNvPr>
          <p:cNvSpPr/>
          <p:nvPr/>
        </p:nvSpPr>
        <p:spPr>
          <a:xfrm>
            <a:off x="2744845" y="2643448"/>
            <a:ext cx="761997" cy="78275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EA4A921-913F-487D-9238-D37D72A4F41D}"/>
              </a:ext>
            </a:extLst>
          </p:cNvPr>
          <p:cNvSpPr/>
          <p:nvPr/>
        </p:nvSpPr>
        <p:spPr>
          <a:xfrm>
            <a:off x="1400135" y="4498452"/>
            <a:ext cx="1652435" cy="1633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8148450-CDC4-48B0-99A6-1026A00328F3}"/>
              </a:ext>
            </a:extLst>
          </p:cNvPr>
          <p:cNvSpPr/>
          <p:nvPr/>
        </p:nvSpPr>
        <p:spPr>
          <a:xfrm>
            <a:off x="1845354" y="4107077"/>
            <a:ext cx="761997" cy="78275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C6B9EE56-DD7C-4F10-B873-8B31675554F3}"/>
              </a:ext>
            </a:extLst>
          </p:cNvPr>
          <p:cNvSpPr/>
          <p:nvPr/>
        </p:nvSpPr>
        <p:spPr>
          <a:xfrm>
            <a:off x="455852" y="1481453"/>
            <a:ext cx="1652435" cy="1633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DC214C9-C8BA-4CFC-B948-1CBA63A2ACCF}"/>
              </a:ext>
            </a:extLst>
          </p:cNvPr>
          <p:cNvSpPr/>
          <p:nvPr/>
        </p:nvSpPr>
        <p:spPr>
          <a:xfrm>
            <a:off x="901071" y="2650768"/>
            <a:ext cx="761997" cy="78275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A9EE9-8457-4CB1-8103-BC396E1E2A0B}"/>
              </a:ext>
            </a:extLst>
          </p:cNvPr>
          <p:cNvSpPr>
            <a:spLocks noGrp="1"/>
          </p:cNvSpPr>
          <p:nvPr>
            <p:ph type="title"/>
          </p:nvPr>
        </p:nvSpPr>
        <p:spPr/>
        <p:txBody>
          <a:bodyPr vert="horz" lIns="91440" tIns="45720" rIns="91440" bIns="45720" rtlCol="0" anchor="ctr">
            <a:normAutofit/>
          </a:bodyPr>
          <a:lstStyle/>
          <a:p>
            <a:r>
              <a:rPr lang="en-US" sz="2000" dirty="0">
                <a:latin typeface="+mn-lt"/>
              </a:rPr>
              <a:t>Most of Cyber Threats focus on Industrial Control Systems (ICSs) that manage critical infrastructures for many years.</a:t>
            </a:r>
          </a:p>
        </p:txBody>
      </p:sp>
      <p:sp>
        <p:nvSpPr>
          <p:cNvPr id="3" name="TextBox 2">
            <a:extLst>
              <a:ext uri="{FF2B5EF4-FFF2-40B4-BE49-F238E27FC236}">
                <a16:creationId xmlns:a16="http://schemas.microsoft.com/office/drawing/2014/main" id="{166ED289-C08E-48E2-853A-184155191F5F}"/>
              </a:ext>
            </a:extLst>
          </p:cNvPr>
          <p:cNvSpPr txBox="1"/>
          <p:nvPr/>
        </p:nvSpPr>
        <p:spPr>
          <a:xfrm>
            <a:off x="8873768" y="1710085"/>
            <a:ext cx="2787212" cy="830997"/>
          </a:xfrm>
          <a:prstGeom prst="rect">
            <a:avLst/>
          </a:prstGeom>
          <a:noFill/>
        </p:spPr>
        <p:txBody>
          <a:bodyPr wrap="square" rtlCol="0">
            <a:spAutoFit/>
          </a:bodyPr>
          <a:lstStyle/>
          <a:p>
            <a:r>
              <a:rPr lang="en-US" sz="2400" b="1" dirty="0">
                <a:solidFill>
                  <a:schemeClr val="bg1"/>
                </a:solidFill>
              </a:rPr>
              <a:t>History of Industrial Control</a:t>
            </a:r>
          </a:p>
        </p:txBody>
      </p:sp>
      <p:cxnSp>
        <p:nvCxnSpPr>
          <p:cNvPr id="9" name="Straight Connector 8">
            <a:extLst>
              <a:ext uri="{FF2B5EF4-FFF2-40B4-BE49-F238E27FC236}">
                <a16:creationId xmlns:a16="http://schemas.microsoft.com/office/drawing/2014/main" id="{2A4121C5-5DE2-4237-B1EA-70BB19873CDA}"/>
              </a:ext>
            </a:extLst>
          </p:cNvPr>
          <p:cNvCxnSpPr>
            <a:cxnSpLocks/>
          </p:cNvCxnSpPr>
          <p:nvPr/>
        </p:nvCxnSpPr>
        <p:spPr>
          <a:xfrm>
            <a:off x="6801729" y="3769509"/>
            <a:ext cx="960859" cy="1796"/>
          </a:xfrm>
          <a:prstGeom prst="line">
            <a:avLst/>
          </a:prstGeom>
          <a:ln w="381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3723C9-B896-4CC6-A408-7A13B039C2D3}"/>
              </a:ext>
            </a:extLst>
          </p:cNvPr>
          <p:cNvCxnSpPr>
            <a:cxnSpLocks/>
          </p:cNvCxnSpPr>
          <p:nvPr/>
        </p:nvCxnSpPr>
        <p:spPr>
          <a:xfrm>
            <a:off x="3125843" y="3753372"/>
            <a:ext cx="953783" cy="16137"/>
          </a:xfrm>
          <a:prstGeom prst="line">
            <a:avLst/>
          </a:prstGeom>
          <a:ln w="381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319DDB-C822-49D7-A971-F22AACBDD094}"/>
              </a:ext>
            </a:extLst>
          </p:cNvPr>
          <p:cNvCxnSpPr>
            <a:cxnSpLocks/>
          </p:cNvCxnSpPr>
          <p:nvPr/>
        </p:nvCxnSpPr>
        <p:spPr>
          <a:xfrm>
            <a:off x="1288683" y="3764584"/>
            <a:ext cx="931464" cy="1951"/>
          </a:xfrm>
          <a:prstGeom prst="line">
            <a:avLst/>
          </a:prstGeom>
          <a:ln w="381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38CA57-B352-47AC-9862-D7991DCAC470}"/>
              </a:ext>
            </a:extLst>
          </p:cNvPr>
          <p:cNvCxnSpPr>
            <a:cxnSpLocks/>
          </p:cNvCxnSpPr>
          <p:nvPr/>
        </p:nvCxnSpPr>
        <p:spPr>
          <a:xfrm>
            <a:off x="4970658" y="3767309"/>
            <a:ext cx="969353" cy="9471"/>
          </a:xfrm>
          <a:prstGeom prst="line">
            <a:avLst/>
          </a:prstGeom>
          <a:ln w="381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529F048-E8E9-4CB1-9D7A-21AF23013319}"/>
              </a:ext>
            </a:extLst>
          </p:cNvPr>
          <p:cNvSpPr txBox="1"/>
          <p:nvPr/>
        </p:nvSpPr>
        <p:spPr>
          <a:xfrm>
            <a:off x="3806048" y="3420528"/>
            <a:ext cx="533400" cy="276998"/>
          </a:xfrm>
          <a:prstGeom prst="rect">
            <a:avLst/>
          </a:prstGeom>
          <a:noFill/>
        </p:spPr>
        <p:txBody>
          <a:bodyPr wrap="square" rtlCol="0">
            <a:spAutoFit/>
          </a:bodyPr>
          <a:lstStyle/>
          <a:p>
            <a:r>
              <a:rPr lang="en-US" sz="1200" b="1" dirty="0">
                <a:solidFill>
                  <a:schemeClr val="accent1"/>
                </a:solidFill>
              </a:rPr>
              <a:t>2013</a:t>
            </a:r>
          </a:p>
        </p:txBody>
      </p:sp>
      <p:sp>
        <p:nvSpPr>
          <p:cNvPr id="30" name="TextBox 29">
            <a:extLst>
              <a:ext uri="{FF2B5EF4-FFF2-40B4-BE49-F238E27FC236}">
                <a16:creationId xmlns:a16="http://schemas.microsoft.com/office/drawing/2014/main" id="{35D19906-58B9-4A33-83A9-17FB3D34BD26}"/>
              </a:ext>
            </a:extLst>
          </p:cNvPr>
          <p:cNvSpPr txBox="1"/>
          <p:nvPr/>
        </p:nvSpPr>
        <p:spPr>
          <a:xfrm>
            <a:off x="1028188" y="3827295"/>
            <a:ext cx="533400" cy="276998"/>
          </a:xfrm>
          <a:prstGeom prst="rect">
            <a:avLst/>
          </a:prstGeom>
          <a:noFill/>
        </p:spPr>
        <p:txBody>
          <a:bodyPr wrap="square" rtlCol="0">
            <a:spAutoFit/>
          </a:bodyPr>
          <a:lstStyle/>
          <a:p>
            <a:r>
              <a:rPr lang="en-US" sz="1200" b="1" dirty="0">
                <a:solidFill>
                  <a:schemeClr val="accent1"/>
                </a:solidFill>
              </a:rPr>
              <a:t>2000</a:t>
            </a:r>
          </a:p>
        </p:txBody>
      </p:sp>
      <p:sp>
        <p:nvSpPr>
          <p:cNvPr id="32" name="TextBox 31">
            <a:extLst>
              <a:ext uri="{FF2B5EF4-FFF2-40B4-BE49-F238E27FC236}">
                <a16:creationId xmlns:a16="http://schemas.microsoft.com/office/drawing/2014/main" id="{73001806-2645-4A86-BB0E-1DB042EC151F}"/>
              </a:ext>
            </a:extLst>
          </p:cNvPr>
          <p:cNvSpPr txBox="1"/>
          <p:nvPr/>
        </p:nvSpPr>
        <p:spPr>
          <a:xfrm>
            <a:off x="1962275" y="3433275"/>
            <a:ext cx="533400" cy="276998"/>
          </a:xfrm>
          <a:prstGeom prst="rect">
            <a:avLst/>
          </a:prstGeom>
          <a:noFill/>
        </p:spPr>
        <p:txBody>
          <a:bodyPr wrap="square" rtlCol="0">
            <a:spAutoFit/>
          </a:bodyPr>
          <a:lstStyle/>
          <a:p>
            <a:r>
              <a:rPr lang="en-US" sz="1200" b="1" dirty="0">
                <a:solidFill>
                  <a:schemeClr val="accent1"/>
                </a:solidFill>
              </a:rPr>
              <a:t>2010</a:t>
            </a:r>
          </a:p>
        </p:txBody>
      </p:sp>
      <p:sp>
        <p:nvSpPr>
          <p:cNvPr id="34" name="TextBox 33">
            <a:extLst>
              <a:ext uri="{FF2B5EF4-FFF2-40B4-BE49-F238E27FC236}">
                <a16:creationId xmlns:a16="http://schemas.microsoft.com/office/drawing/2014/main" id="{E38C27F6-3117-4131-9DBD-7636647137C5}"/>
              </a:ext>
            </a:extLst>
          </p:cNvPr>
          <p:cNvSpPr txBox="1"/>
          <p:nvPr/>
        </p:nvSpPr>
        <p:spPr>
          <a:xfrm>
            <a:off x="2877760" y="3826816"/>
            <a:ext cx="533400" cy="276998"/>
          </a:xfrm>
          <a:prstGeom prst="rect">
            <a:avLst/>
          </a:prstGeom>
          <a:noFill/>
        </p:spPr>
        <p:txBody>
          <a:bodyPr wrap="square" rtlCol="0">
            <a:spAutoFit/>
          </a:bodyPr>
          <a:lstStyle/>
          <a:p>
            <a:r>
              <a:rPr lang="en-US" sz="1200" b="1" dirty="0">
                <a:solidFill>
                  <a:schemeClr val="accent1"/>
                </a:solidFill>
              </a:rPr>
              <a:t>2012</a:t>
            </a:r>
          </a:p>
        </p:txBody>
      </p:sp>
      <p:sp>
        <p:nvSpPr>
          <p:cNvPr id="36" name="TextBox 35">
            <a:extLst>
              <a:ext uri="{FF2B5EF4-FFF2-40B4-BE49-F238E27FC236}">
                <a16:creationId xmlns:a16="http://schemas.microsoft.com/office/drawing/2014/main" id="{286B66F3-FA98-496C-9E2D-CFEF7BC26F40}"/>
              </a:ext>
            </a:extLst>
          </p:cNvPr>
          <p:cNvSpPr txBox="1"/>
          <p:nvPr/>
        </p:nvSpPr>
        <p:spPr>
          <a:xfrm>
            <a:off x="4721294" y="3823974"/>
            <a:ext cx="533400" cy="276999"/>
          </a:xfrm>
          <a:prstGeom prst="rect">
            <a:avLst/>
          </a:prstGeom>
          <a:noFill/>
        </p:spPr>
        <p:txBody>
          <a:bodyPr wrap="square" rtlCol="0">
            <a:spAutoFit/>
          </a:bodyPr>
          <a:lstStyle/>
          <a:p>
            <a:r>
              <a:rPr lang="en-US" sz="1200" b="1" dirty="0">
                <a:solidFill>
                  <a:schemeClr val="accent1"/>
                </a:solidFill>
              </a:rPr>
              <a:t>2014</a:t>
            </a:r>
          </a:p>
        </p:txBody>
      </p:sp>
      <p:sp>
        <p:nvSpPr>
          <p:cNvPr id="38" name="TextBox 37">
            <a:extLst>
              <a:ext uri="{FF2B5EF4-FFF2-40B4-BE49-F238E27FC236}">
                <a16:creationId xmlns:a16="http://schemas.microsoft.com/office/drawing/2014/main" id="{6900D887-A258-4947-B918-A87416B4D03F}"/>
              </a:ext>
            </a:extLst>
          </p:cNvPr>
          <p:cNvSpPr txBox="1"/>
          <p:nvPr/>
        </p:nvSpPr>
        <p:spPr>
          <a:xfrm>
            <a:off x="5604974" y="3401156"/>
            <a:ext cx="533400" cy="276998"/>
          </a:xfrm>
          <a:prstGeom prst="rect">
            <a:avLst/>
          </a:prstGeom>
          <a:noFill/>
        </p:spPr>
        <p:txBody>
          <a:bodyPr wrap="square" rtlCol="0">
            <a:spAutoFit/>
          </a:bodyPr>
          <a:lstStyle/>
          <a:p>
            <a:r>
              <a:rPr lang="en-US" sz="1200" b="1" dirty="0">
                <a:solidFill>
                  <a:schemeClr val="accent1"/>
                </a:solidFill>
              </a:rPr>
              <a:t>2015</a:t>
            </a:r>
          </a:p>
        </p:txBody>
      </p:sp>
      <p:sp>
        <p:nvSpPr>
          <p:cNvPr id="40" name="TextBox 39">
            <a:extLst>
              <a:ext uri="{FF2B5EF4-FFF2-40B4-BE49-F238E27FC236}">
                <a16:creationId xmlns:a16="http://schemas.microsoft.com/office/drawing/2014/main" id="{447DA5D8-0368-4A76-A01A-6E50C087B217}"/>
              </a:ext>
            </a:extLst>
          </p:cNvPr>
          <p:cNvSpPr txBox="1"/>
          <p:nvPr/>
        </p:nvSpPr>
        <p:spPr>
          <a:xfrm>
            <a:off x="6544315" y="3828962"/>
            <a:ext cx="533400" cy="276998"/>
          </a:xfrm>
          <a:prstGeom prst="rect">
            <a:avLst/>
          </a:prstGeom>
          <a:noFill/>
        </p:spPr>
        <p:txBody>
          <a:bodyPr wrap="square" rtlCol="0">
            <a:spAutoFit/>
          </a:bodyPr>
          <a:lstStyle/>
          <a:p>
            <a:r>
              <a:rPr lang="en-US" sz="1200" b="1" dirty="0">
                <a:solidFill>
                  <a:schemeClr val="accent1"/>
                </a:solidFill>
              </a:rPr>
              <a:t>2016</a:t>
            </a:r>
          </a:p>
        </p:txBody>
      </p:sp>
      <p:sp>
        <p:nvSpPr>
          <p:cNvPr id="42" name="TextBox 41">
            <a:extLst>
              <a:ext uri="{FF2B5EF4-FFF2-40B4-BE49-F238E27FC236}">
                <a16:creationId xmlns:a16="http://schemas.microsoft.com/office/drawing/2014/main" id="{8DB83A4B-156A-4E1F-A241-71121A4B5D43}"/>
              </a:ext>
            </a:extLst>
          </p:cNvPr>
          <p:cNvSpPr txBox="1"/>
          <p:nvPr/>
        </p:nvSpPr>
        <p:spPr>
          <a:xfrm>
            <a:off x="7495888" y="3420198"/>
            <a:ext cx="533400" cy="276998"/>
          </a:xfrm>
          <a:prstGeom prst="rect">
            <a:avLst/>
          </a:prstGeom>
          <a:noFill/>
        </p:spPr>
        <p:txBody>
          <a:bodyPr wrap="square" rtlCol="0">
            <a:spAutoFit/>
          </a:bodyPr>
          <a:lstStyle/>
          <a:p>
            <a:r>
              <a:rPr lang="en-US" sz="1200" b="1" dirty="0">
                <a:solidFill>
                  <a:schemeClr val="accent1"/>
                </a:solidFill>
              </a:rPr>
              <a:t>2017</a:t>
            </a:r>
          </a:p>
        </p:txBody>
      </p:sp>
      <p:cxnSp>
        <p:nvCxnSpPr>
          <p:cNvPr id="48" name="Straight Connector 47">
            <a:extLst>
              <a:ext uri="{FF2B5EF4-FFF2-40B4-BE49-F238E27FC236}">
                <a16:creationId xmlns:a16="http://schemas.microsoft.com/office/drawing/2014/main" id="{32ABA080-5CD9-4E3D-A0FA-E6E1B4EAE64B}"/>
              </a:ext>
            </a:extLst>
          </p:cNvPr>
          <p:cNvCxnSpPr>
            <a:cxnSpLocks/>
          </p:cNvCxnSpPr>
          <p:nvPr/>
        </p:nvCxnSpPr>
        <p:spPr>
          <a:xfrm flipH="1">
            <a:off x="1294888" y="3446784"/>
            <a:ext cx="1" cy="324986"/>
          </a:xfrm>
          <a:prstGeom prst="line">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6" name="Picture 55" descr="A picture containing shape&#10;&#10;Description automatically generated">
            <a:extLst>
              <a:ext uri="{FF2B5EF4-FFF2-40B4-BE49-F238E27FC236}">
                <a16:creationId xmlns:a16="http://schemas.microsoft.com/office/drawing/2014/main" id="{2B472252-0ABA-489C-B701-C0D937CB620E}"/>
              </a:ext>
            </a:extLst>
          </p:cNvPr>
          <p:cNvPicPr>
            <a:picLocks noChangeAspect="1"/>
          </p:cNvPicPr>
          <p:nvPr/>
        </p:nvPicPr>
        <p:blipFill>
          <a:blip r:embed="rId3">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flipH="1">
            <a:off x="1045953" y="2824273"/>
            <a:ext cx="472232" cy="472232"/>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0B2D0A1-50A9-49BD-8E23-02C55F1F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2193" y="4269094"/>
            <a:ext cx="428318" cy="428318"/>
          </a:xfrm>
          <a:prstGeom prst="rect">
            <a:avLst/>
          </a:prstGeom>
        </p:spPr>
      </p:pic>
      <p:pic>
        <p:nvPicPr>
          <p:cNvPr id="60" name="Picture 59" descr="A picture containing shape&#10;&#10;Description automatically generated">
            <a:extLst>
              <a:ext uri="{FF2B5EF4-FFF2-40B4-BE49-F238E27FC236}">
                <a16:creationId xmlns:a16="http://schemas.microsoft.com/office/drawing/2014/main" id="{68097DCD-E458-4FFF-9772-480516ABF0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1684" y="2824273"/>
            <a:ext cx="428318" cy="428318"/>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4C037821-769F-490F-BA9C-0B05CD634B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866373" y="4281178"/>
            <a:ext cx="428318" cy="428318"/>
          </a:xfrm>
          <a:prstGeom prst="rect">
            <a:avLst/>
          </a:prstGeom>
        </p:spPr>
      </p:pic>
      <p:pic>
        <p:nvPicPr>
          <p:cNvPr id="64" name="Picture 63" descr="A picture containing shape&#10;&#10;Description automatically generated">
            <a:extLst>
              <a:ext uri="{FF2B5EF4-FFF2-40B4-BE49-F238E27FC236}">
                <a16:creationId xmlns:a16="http://schemas.microsoft.com/office/drawing/2014/main" id="{604CE571-2BD2-4F61-AFE6-1EBEA4AA41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7394" y="2825044"/>
            <a:ext cx="428317" cy="475602"/>
          </a:xfrm>
          <a:prstGeom prst="rect">
            <a:avLst/>
          </a:prstGeom>
        </p:spPr>
      </p:pic>
      <p:pic>
        <p:nvPicPr>
          <p:cNvPr id="66" name="Picture 65" descr="A picture containing shape&#10;&#10;Description automatically generated">
            <a:extLst>
              <a:ext uri="{FF2B5EF4-FFF2-40B4-BE49-F238E27FC236}">
                <a16:creationId xmlns:a16="http://schemas.microsoft.com/office/drawing/2014/main" id="{09E65DFB-5EA2-45F1-AEFC-BE72660C52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5611" y="2806024"/>
            <a:ext cx="472237" cy="472237"/>
          </a:xfrm>
          <a:prstGeom prst="rect">
            <a:avLst/>
          </a:prstGeom>
        </p:spPr>
      </p:pic>
      <p:pic>
        <p:nvPicPr>
          <p:cNvPr id="68" name="Picture 67" descr="A picture containing shape&#10;&#10;Description automatically generated">
            <a:extLst>
              <a:ext uri="{FF2B5EF4-FFF2-40B4-BE49-F238E27FC236}">
                <a16:creationId xmlns:a16="http://schemas.microsoft.com/office/drawing/2014/main" id="{3E631CE7-6FBC-4517-97B1-5DEE4A5933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8762" y="4255816"/>
            <a:ext cx="430748" cy="430748"/>
          </a:xfrm>
          <a:prstGeom prst="rect">
            <a:avLst/>
          </a:prstGeom>
        </p:spPr>
      </p:pic>
      <p:pic>
        <p:nvPicPr>
          <p:cNvPr id="70" name="Picture 69" descr="Icon&#10;&#10;Description automatically generated">
            <a:extLst>
              <a:ext uri="{FF2B5EF4-FFF2-40B4-BE49-F238E27FC236}">
                <a16:creationId xmlns:a16="http://schemas.microsoft.com/office/drawing/2014/main" id="{AA809BD5-ADC4-46BD-A9D8-0458EB3479F8}"/>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7570443" y="4273223"/>
            <a:ext cx="423651" cy="423651"/>
          </a:xfrm>
          <a:prstGeom prst="rect">
            <a:avLst/>
          </a:prstGeom>
        </p:spPr>
      </p:pic>
      <p:sp>
        <p:nvSpPr>
          <p:cNvPr id="104" name="Rectangle 103">
            <a:extLst>
              <a:ext uri="{FF2B5EF4-FFF2-40B4-BE49-F238E27FC236}">
                <a16:creationId xmlns:a16="http://schemas.microsoft.com/office/drawing/2014/main" id="{3C5358E1-7110-4E28-A0E2-4AD7037D8B0A}"/>
              </a:ext>
            </a:extLst>
          </p:cNvPr>
          <p:cNvSpPr/>
          <p:nvPr/>
        </p:nvSpPr>
        <p:spPr>
          <a:xfrm>
            <a:off x="1528622" y="5785658"/>
            <a:ext cx="1395460" cy="253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solidFill>
              </a:rPr>
              <a:t>Night Dragon</a:t>
            </a:r>
          </a:p>
        </p:txBody>
      </p:sp>
      <p:sp>
        <p:nvSpPr>
          <p:cNvPr id="106" name="Rectangle 105">
            <a:extLst>
              <a:ext uri="{FF2B5EF4-FFF2-40B4-BE49-F238E27FC236}">
                <a16:creationId xmlns:a16="http://schemas.microsoft.com/office/drawing/2014/main" id="{085C9950-B9B6-4F6B-8BA5-1EA3A86BC8FC}"/>
              </a:ext>
            </a:extLst>
          </p:cNvPr>
          <p:cNvSpPr/>
          <p:nvPr/>
        </p:nvSpPr>
        <p:spPr>
          <a:xfrm>
            <a:off x="584339" y="1581396"/>
            <a:ext cx="1395460" cy="253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accent1"/>
                </a:solidFill>
              </a:rPr>
              <a:t>Maroochy</a:t>
            </a:r>
            <a:r>
              <a:rPr lang="en-US" sz="1100" b="1" dirty="0">
                <a:solidFill>
                  <a:schemeClr val="accent1"/>
                </a:solidFill>
              </a:rPr>
              <a:t> Water</a:t>
            </a:r>
          </a:p>
        </p:txBody>
      </p:sp>
      <p:sp>
        <p:nvSpPr>
          <p:cNvPr id="108" name="Rectangle 107">
            <a:extLst>
              <a:ext uri="{FF2B5EF4-FFF2-40B4-BE49-F238E27FC236}">
                <a16:creationId xmlns:a16="http://schemas.microsoft.com/office/drawing/2014/main" id="{A4D97875-2293-4E73-BC01-3525044A8C33}"/>
              </a:ext>
            </a:extLst>
          </p:cNvPr>
          <p:cNvSpPr/>
          <p:nvPr/>
        </p:nvSpPr>
        <p:spPr>
          <a:xfrm>
            <a:off x="2420820" y="1579354"/>
            <a:ext cx="1395460" cy="253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accent1"/>
                </a:solidFill>
              </a:rPr>
              <a:t>Shamoon</a:t>
            </a:r>
            <a:endParaRPr lang="en-US" sz="1100" b="1" dirty="0">
              <a:solidFill>
                <a:schemeClr val="accent1"/>
              </a:solidFill>
            </a:endParaRPr>
          </a:p>
        </p:txBody>
      </p:sp>
      <p:sp>
        <p:nvSpPr>
          <p:cNvPr id="110" name="Rectangle 109">
            <a:extLst>
              <a:ext uri="{FF2B5EF4-FFF2-40B4-BE49-F238E27FC236}">
                <a16:creationId xmlns:a16="http://schemas.microsoft.com/office/drawing/2014/main" id="{934D40E0-9DA1-485E-BD01-6907F0FAB5A1}"/>
              </a:ext>
            </a:extLst>
          </p:cNvPr>
          <p:cNvSpPr/>
          <p:nvPr/>
        </p:nvSpPr>
        <p:spPr>
          <a:xfrm>
            <a:off x="3382802" y="5784883"/>
            <a:ext cx="1395460" cy="253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accent1"/>
                </a:solidFill>
              </a:rPr>
              <a:t>Havex</a:t>
            </a:r>
            <a:endParaRPr lang="en-US" sz="1100" b="1" dirty="0">
              <a:solidFill>
                <a:schemeClr val="accent1"/>
              </a:solidFill>
            </a:endParaRPr>
          </a:p>
        </p:txBody>
      </p:sp>
      <p:sp>
        <p:nvSpPr>
          <p:cNvPr id="112" name="Rectangle 111">
            <a:extLst>
              <a:ext uri="{FF2B5EF4-FFF2-40B4-BE49-F238E27FC236}">
                <a16:creationId xmlns:a16="http://schemas.microsoft.com/office/drawing/2014/main" id="{F379BC5D-4EDC-46AA-A689-AEF2D81868D0}"/>
              </a:ext>
            </a:extLst>
          </p:cNvPr>
          <p:cNvSpPr/>
          <p:nvPr/>
        </p:nvSpPr>
        <p:spPr>
          <a:xfrm>
            <a:off x="4274200" y="1576852"/>
            <a:ext cx="1395460" cy="253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solidFill>
              </a:rPr>
              <a:t>Black Energy</a:t>
            </a:r>
          </a:p>
        </p:txBody>
      </p:sp>
      <p:sp>
        <p:nvSpPr>
          <p:cNvPr id="114" name="Rectangle 113">
            <a:extLst>
              <a:ext uri="{FF2B5EF4-FFF2-40B4-BE49-F238E27FC236}">
                <a16:creationId xmlns:a16="http://schemas.microsoft.com/office/drawing/2014/main" id="{1855C487-D03F-4E5F-BB2E-394CBFBE0FB9}"/>
              </a:ext>
            </a:extLst>
          </p:cNvPr>
          <p:cNvSpPr/>
          <p:nvPr/>
        </p:nvSpPr>
        <p:spPr>
          <a:xfrm>
            <a:off x="5233542" y="5784883"/>
            <a:ext cx="1395460" cy="253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solidFill>
              </a:rPr>
              <a:t>Power Grid</a:t>
            </a:r>
          </a:p>
        </p:txBody>
      </p:sp>
      <p:sp>
        <p:nvSpPr>
          <p:cNvPr id="116" name="Rectangle 115">
            <a:extLst>
              <a:ext uri="{FF2B5EF4-FFF2-40B4-BE49-F238E27FC236}">
                <a16:creationId xmlns:a16="http://schemas.microsoft.com/office/drawing/2014/main" id="{D33F96FC-B0AF-4F4D-A2AE-480C6401141F}"/>
              </a:ext>
            </a:extLst>
          </p:cNvPr>
          <p:cNvSpPr/>
          <p:nvPr/>
        </p:nvSpPr>
        <p:spPr>
          <a:xfrm>
            <a:off x="6104000" y="1578286"/>
            <a:ext cx="1395460" cy="253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accent1"/>
                </a:solidFill>
              </a:rPr>
              <a:t>Kemuri</a:t>
            </a:r>
            <a:endParaRPr lang="en-US" sz="1100" b="1" dirty="0">
              <a:solidFill>
                <a:schemeClr val="accent1"/>
              </a:solidFill>
            </a:endParaRPr>
          </a:p>
        </p:txBody>
      </p:sp>
      <p:sp>
        <p:nvSpPr>
          <p:cNvPr id="118" name="Rectangle 117">
            <a:extLst>
              <a:ext uri="{FF2B5EF4-FFF2-40B4-BE49-F238E27FC236}">
                <a16:creationId xmlns:a16="http://schemas.microsoft.com/office/drawing/2014/main" id="{EBC1C0CE-4ADE-4425-A1DD-4363211B76BC}"/>
              </a:ext>
            </a:extLst>
          </p:cNvPr>
          <p:cNvSpPr/>
          <p:nvPr/>
        </p:nvSpPr>
        <p:spPr>
          <a:xfrm>
            <a:off x="7084282" y="5784663"/>
            <a:ext cx="1395460" cy="253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solidFill>
              </a:rPr>
              <a:t>TRITON</a:t>
            </a:r>
          </a:p>
        </p:txBody>
      </p:sp>
      <p:sp>
        <p:nvSpPr>
          <p:cNvPr id="119" name="TextBox 118">
            <a:extLst>
              <a:ext uri="{FF2B5EF4-FFF2-40B4-BE49-F238E27FC236}">
                <a16:creationId xmlns:a16="http://schemas.microsoft.com/office/drawing/2014/main" id="{94B6EDE0-8457-4487-AC86-83F3582405AC}"/>
              </a:ext>
            </a:extLst>
          </p:cNvPr>
          <p:cNvSpPr txBox="1"/>
          <p:nvPr/>
        </p:nvSpPr>
        <p:spPr>
          <a:xfrm>
            <a:off x="520095" y="1864460"/>
            <a:ext cx="1523947" cy="707886"/>
          </a:xfrm>
          <a:prstGeom prst="rect">
            <a:avLst/>
          </a:prstGeom>
          <a:noFill/>
        </p:spPr>
        <p:txBody>
          <a:bodyPr wrap="square" rtlCol="0">
            <a:spAutoFit/>
          </a:bodyPr>
          <a:lstStyle/>
          <a:p>
            <a:r>
              <a:rPr lang="en-US" sz="1000" dirty="0">
                <a:solidFill>
                  <a:schemeClr val="bg1"/>
                </a:solidFill>
              </a:rPr>
              <a:t>A cyber-attack caused the release of more</a:t>
            </a:r>
          </a:p>
          <a:p>
            <a:r>
              <a:rPr lang="en-US" sz="1000" dirty="0">
                <a:solidFill>
                  <a:schemeClr val="bg1"/>
                </a:solidFill>
              </a:rPr>
              <a:t>than 265,000 gallons of untreated sewage.</a:t>
            </a:r>
          </a:p>
        </p:txBody>
      </p:sp>
      <p:sp>
        <p:nvSpPr>
          <p:cNvPr id="121" name="TextBox 120">
            <a:extLst>
              <a:ext uri="{FF2B5EF4-FFF2-40B4-BE49-F238E27FC236}">
                <a16:creationId xmlns:a16="http://schemas.microsoft.com/office/drawing/2014/main" id="{D5354B29-66C6-4C1D-A9CE-6946304CC127}"/>
              </a:ext>
            </a:extLst>
          </p:cNvPr>
          <p:cNvSpPr txBox="1"/>
          <p:nvPr/>
        </p:nvSpPr>
        <p:spPr>
          <a:xfrm>
            <a:off x="1459930" y="4886239"/>
            <a:ext cx="1729458" cy="861774"/>
          </a:xfrm>
          <a:prstGeom prst="rect">
            <a:avLst/>
          </a:prstGeom>
          <a:noFill/>
        </p:spPr>
        <p:txBody>
          <a:bodyPr wrap="square">
            <a:spAutoFit/>
          </a:bodyPr>
          <a:lstStyle/>
          <a:p>
            <a:pPr algn="l"/>
            <a:r>
              <a:rPr lang="en-US" sz="1000" b="0" i="0" u="none" strike="noStrike" baseline="0" dirty="0">
                <a:solidFill>
                  <a:schemeClr val="bg1"/>
                </a:solidFill>
              </a:rPr>
              <a:t>Attackers used sophisticated malware to target global oil, energy, and petrochemical companies.</a:t>
            </a:r>
            <a:endParaRPr lang="en-US" sz="1000" dirty="0">
              <a:solidFill>
                <a:schemeClr val="bg1"/>
              </a:solidFill>
            </a:endParaRPr>
          </a:p>
        </p:txBody>
      </p:sp>
      <p:sp>
        <p:nvSpPr>
          <p:cNvPr id="123" name="TextBox 122">
            <a:extLst>
              <a:ext uri="{FF2B5EF4-FFF2-40B4-BE49-F238E27FC236}">
                <a16:creationId xmlns:a16="http://schemas.microsoft.com/office/drawing/2014/main" id="{8BA11EFE-4B90-4D29-9588-E6DA98BACBB2}"/>
              </a:ext>
            </a:extLst>
          </p:cNvPr>
          <p:cNvSpPr txBox="1"/>
          <p:nvPr/>
        </p:nvSpPr>
        <p:spPr>
          <a:xfrm>
            <a:off x="2341494" y="1871491"/>
            <a:ext cx="1554111" cy="707886"/>
          </a:xfrm>
          <a:prstGeom prst="rect">
            <a:avLst/>
          </a:prstGeom>
          <a:noFill/>
        </p:spPr>
        <p:txBody>
          <a:bodyPr wrap="square">
            <a:spAutoFit/>
          </a:bodyPr>
          <a:lstStyle/>
          <a:p>
            <a:pPr algn="l"/>
            <a:r>
              <a:rPr lang="en-US" sz="1000" b="0" i="0" u="none" strike="noStrike" baseline="0" dirty="0">
                <a:solidFill>
                  <a:schemeClr val="bg1"/>
                </a:solidFill>
              </a:rPr>
              <a:t>Malware used to target large energy companies in the Middle East, including Saudi Aramco.</a:t>
            </a:r>
            <a:endParaRPr lang="en-US" sz="1000" dirty="0">
              <a:solidFill>
                <a:schemeClr val="bg1"/>
              </a:solidFill>
            </a:endParaRPr>
          </a:p>
        </p:txBody>
      </p:sp>
      <p:sp>
        <p:nvSpPr>
          <p:cNvPr id="125" name="TextBox 124">
            <a:extLst>
              <a:ext uri="{FF2B5EF4-FFF2-40B4-BE49-F238E27FC236}">
                <a16:creationId xmlns:a16="http://schemas.microsoft.com/office/drawing/2014/main" id="{60C3AE43-BB42-40F0-BA8A-E6C5A5A86085}"/>
              </a:ext>
            </a:extLst>
          </p:cNvPr>
          <p:cNvSpPr txBox="1"/>
          <p:nvPr/>
        </p:nvSpPr>
        <p:spPr>
          <a:xfrm>
            <a:off x="3317652" y="4940745"/>
            <a:ext cx="1523947" cy="707886"/>
          </a:xfrm>
          <a:prstGeom prst="rect">
            <a:avLst/>
          </a:prstGeom>
          <a:noFill/>
        </p:spPr>
        <p:txBody>
          <a:bodyPr wrap="square" rtlCol="0">
            <a:spAutoFit/>
          </a:bodyPr>
          <a:lstStyle/>
          <a:p>
            <a:r>
              <a:rPr lang="en-US" sz="1000" dirty="0">
                <a:solidFill>
                  <a:schemeClr val="bg1"/>
                </a:solidFill>
              </a:rPr>
              <a:t>The backdoor </a:t>
            </a:r>
            <a:r>
              <a:rPr lang="en-US" sz="1000" dirty="0" err="1">
                <a:solidFill>
                  <a:schemeClr val="bg1"/>
                </a:solidFill>
              </a:rPr>
              <a:t>Havex</a:t>
            </a:r>
            <a:r>
              <a:rPr lang="en-US" sz="1000" dirty="0">
                <a:solidFill>
                  <a:schemeClr val="bg1"/>
                </a:solidFill>
              </a:rPr>
              <a:t> was used in a watering hole attack targeting ICS system in Europe.</a:t>
            </a:r>
          </a:p>
        </p:txBody>
      </p:sp>
      <p:sp>
        <p:nvSpPr>
          <p:cNvPr id="127" name="TextBox 126">
            <a:extLst>
              <a:ext uri="{FF2B5EF4-FFF2-40B4-BE49-F238E27FC236}">
                <a16:creationId xmlns:a16="http://schemas.microsoft.com/office/drawing/2014/main" id="{8975CA28-8853-4546-B522-23C2F809F01E}"/>
              </a:ext>
            </a:extLst>
          </p:cNvPr>
          <p:cNvSpPr txBox="1"/>
          <p:nvPr/>
        </p:nvSpPr>
        <p:spPr>
          <a:xfrm>
            <a:off x="4193183" y="1883146"/>
            <a:ext cx="1589623" cy="707886"/>
          </a:xfrm>
          <a:prstGeom prst="rect">
            <a:avLst/>
          </a:prstGeom>
          <a:noFill/>
        </p:spPr>
        <p:txBody>
          <a:bodyPr wrap="square" rtlCol="0">
            <a:spAutoFit/>
          </a:bodyPr>
          <a:lstStyle/>
          <a:p>
            <a:r>
              <a:rPr lang="en-US" sz="1000" dirty="0">
                <a:solidFill>
                  <a:schemeClr val="bg1"/>
                </a:solidFill>
              </a:rPr>
              <a:t>Malware that targeted human-machine</a:t>
            </a:r>
          </a:p>
          <a:p>
            <a:r>
              <a:rPr lang="en-US" sz="1000" dirty="0">
                <a:solidFill>
                  <a:schemeClr val="bg1"/>
                </a:solidFill>
              </a:rPr>
              <a:t>interfaces (HMIs) in ICSs.</a:t>
            </a:r>
          </a:p>
        </p:txBody>
      </p:sp>
      <p:sp>
        <p:nvSpPr>
          <p:cNvPr id="129" name="TextBox 128">
            <a:extLst>
              <a:ext uri="{FF2B5EF4-FFF2-40B4-BE49-F238E27FC236}">
                <a16:creationId xmlns:a16="http://schemas.microsoft.com/office/drawing/2014/main" id="{948E2A05-28F0-4C0E-918B-A1D60B201840}"/>
              </a:ext>
            </a:extLst>
          </p:cNvPr>
          <p:cNvSpPr txBox="1"/>
          <p:nvPr/>
        </p:nvSpPr>
        <p:spPr>
          <a:xfrm>
            <a:off x="6033018" y="1833515"/>
            <a:ext cx="1537425" cy="861774"/>
          </a:xfrm>
          <a:prstGeom prst="rect">
            <a:avLst/>
          </a:prstGeom>
          <a:noFill/>
        </p:spPr>
        <p:txBody>
          <a:bodyPr wrap="square" rtlCol="0">
            <a:spAutoFit/>
          </a:bodyPr>
          <a:lstStyle/>
          <a:p>
            <a:r>
              <a:rPr lang="en-US" sz="1000" dirty="0">
                <a:solidFill>
                  <a:schemeClr val="bg1"/>
                </a:solidFill>
              </a:rPr>
              <a:t>Attackers gained access to PLCs used to manipulate control applications, and water treatment</a:t>
            </a:r>
          </a:p>
        </p:txBody>
      </p:sp>
      <p:sp>
        <p:nvSpPr>
          <p:cNvPr id="131" name="TextBox 130">
            <a:extLst>
              <a:ext uri="{FF2B5EF4-FFF2-40B4-BE49-F238E27FC236}">
                <a16:creationId xmlns:a16="http://schemas.microsoft.com/office/drawing/2014/main" id="{2D8E7A5D-88DB-4C84-B4F7-EDCB5FE29790}"/>
              </a:ext>
            </a:extLst>
          </p:cNvPr>
          <p:cNvSpPr txBox="1"/>
          <p:nvPr/>
        </p:nvSpPr>
        <p:spPr>
          <a:xfrm>
            <a:off x="5149293" y="4940745"/>
            <a:ext cx="1652436" cy="553998"/>
          </a:xfrm>
          <a:prstGeom prst="rect">
            <a:avLst/>
          </a:prstGeom>
          <a:noFill/>
        </p:spPr>
        <p:txBody>
          <a:bodyPr wrap="square" rtlCol="0">
            <a:spAutoFit/>
          </a:bodyPr>
          <a:lstStyle/>
          <a:p>
            <a:r>
              <a:rPr lang="en-US" sz="1000" dirty="0">
                <a:solidFill>
                  <a:schemeClr val="bg1"/>
                </a:solidFill>
              </a:rPr>
              <a:t>The first known successful cyber-attack on a country's power grid.</a:t>
            </a:r>
          </a:p>
        </p:txBody>
      </p:sp>
      <p:sp>
        <p:nvSpPr>
          <p:cNvPr id="133" name="TextBox 132">
            <a:extLst>
              <a:ext uri="{FF2B5EF4-FFF2-40B4-BE49-F238E27FC236}">
                <a16:creationId xmlns:a16="http://schemas.microsoft.com/office/drawing/2014/main" id="{9163D9C8-4E3D-40B9-8498-B10D7D3084AE}"/>
              </a:ext>
            </a:extLst>
          </p:cNvPr>
          <p:cNvSpPr txBox="1"/>
          <p:nvPr/>
        </p:nvSpPr>
        <p:spPr>
          <a:xfrm>
            <a:off x="7020038" y="4925579"/>
            <a:ext cx="1523947" cy="707886"/>
          </a:xfrm>
          <a:prstGeom prst="rect">
            <a:avLst/>
          </a:prstGeom>
          <a:noFill/>
        </p:spPr>
        <p:txBody>
          <a:bodyPr wrap="square" rtlCol="0">
            <a:spAutoFit/>
          </a:bodyPr>
          <a:lstStyle/>
          <a:p>
            <a:r>
              <a:rPr lang="en-US" sz="1000" dirty="0">
                <a:solidFill>
                  <a:schemeClr val="bg1"/>
                </a:solidFill>
              </a:rPr>
              <a:t>Industrial safety systems in the Middle</a:t>
            </a:r>
          </a:p>
          <a:p>
            <a:r>
              <a:rPr lang="en-US" sz="1000" dirty="0">
                <a:solidFill>
                  <a:schemeClr val="bg1"/>
                </a:solidFill>
              </a:rPr>
              <a:t>East targeted by sophisticated malware.</a:t>
            </a:r>
          </a:p>
        </p:txBody>
      </p:sp>
      <p:cxnSp>
        <p:nvCxnSpPr>
          <p:cNvPr id="141" name="Straight Connector 140">
            <a:extLst>
              <a:ext uri="{FF2B5EF4-FFF2-40B4-BE49-F238E27FC236}">
                <a16:creationId xmlns:a16="http://schemas.microsoft.com/office/drawing/2014/main" id="{A4380FA1-9755-4721-9D4C-1924CF0E46AF}"/>
              </a:ext>
            </a:extLst>
          </p:cNvPr>
          <p:cNvCxnSpPr>
            <a:cxnSpLocks/>
          </p:cNvCxnSpPr>
          <p:nvPr/>
        </p:nvCxnSpPr>
        <p:spPr>
          <a:xfrm flipH="1">
            <a:off x="5942866" y="3762764"/>
            <a:ext cx="1" cy="324986"/>
          </a:xfrm>
          <a:prstGeom prst="line">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1064692-C8AF-4A12-8989-661C33771796}"/>
              </a:ext>
            </a:extLst>
          </p:cNvPr>
          <p:cNvCxnSpPr>
            <a:cxnSpLocks/>
          </p:cNvCxnSpPr>
          <p:nvPr/>
        </p:nvCxnSpPr>
        <p:spPr>
          <a:xfrm flipH="1">
            <a:off x="6803520" y="3445561"/>
            <a:ext cx="1" cy="324986"/>
          </a:xfrm>
          <a:prstGeom prst="line">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4446CB7-6470-454B-812A-8C3DEF52D5D3}"/>
              </a:ext>
            </a:extLst>
          </p:cNvPr>
          <p:cNvCxnSpPr>
            <a:cxnSpLocks/>
          </p:cNvCxnSpPr>
          <p:nvPr/>
        </p:nvCxnSpPr>
        <p:spPr>
          <a:xfrm flipH="1">
            <a:off x="7762588" y="3743150"/>
            <a:ext cx="1" cy="324986"/>
          </a:xfrm>
          <a:prstGeom prst="line">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B49C27D-B975-4290-8707-875CA2033CB2}"/>
              </a:ext>
            </a:extLst>
          </p:cNvPr>
          <p:cNvCxnSpPr>
            <a:cxnSpLocks/>
          </p:cNvCxnSpPr>
          <p:nvPr/>
        </p:nvCxnSpPr>
        <p:spPr>
          <a:xfrm flipH="1">
            <a:off x="3126884" y="3428385"/>
            <a:ext cx="1" cy="324986"/>
          </a:xfrm>
          <a:prstGeom prst="line">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6AD21CE-2788-4F84-87ED-174208AA5BB3}"/>
              </a:ext>
            </a:extLst>
          </p:cNvPr>
          <p:cNvCxnSpPr>
            <a:cxnSpLocks/>
          </p:cNvCxnSpPr>
          <p:nvPr/>
        </p:nvCxnSpPr>
        <p:spPr>
          <a:xfrm flipH="1">
            <a:off x="4079626" y="3775792"/>
            <a:ext cx="1" cy="324986"/>
          </a:xfrm>
          <a:prstGeom prst="line">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F752E00-389D-4F4B-8D8F-38A525526F01}"/>
              </a:ext>
            </a:extLst>
          </p:cNvPr>
          <p:cNvCxnSpPr>
            <a:cxnSpLocks/>
          </p:cNvCxnSpPr>
          <p:nvPr/>
        </p:nvCxnSpPr>
        <p:spPr>
          <a:xfrm flipH="1">
            <a:off x="2218198" y="3762764"/>
            <a:ext cx="1" cy="324986"/>
          </a:xfrm>
          <a:prstGeom prst="line">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6C4C705-2D64-4A4C-98A4-9E4AC4B313FB}"/>
              </a:ext>
            </a:extLst>
          </p:cNvPr>
          <p:cNvCxnSpPr>
            <a:cxnSpLocks/>
          </p:cNvCxnSpPr>
          <p:nvPr/>
        </p:nvCxnSpPr>
        <p:spPr>
          <a:xfrm>
            <a:off x="584339" y="3757738"/>
            <a:ext cx="7895403" cy="19299"/>
          </a:xfrm>
          <a:prstGeom prst="line">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E0B310F-C455-4697-9913-4C2D0700CA32}"/>
              </a:ext>
            </a:extLst>
          </p:cNvPr>
          <p:cNvCxnSpPr>
            <a:cxnSpLocks/>
          </p:cNvCxnSpPr>
          <p:nvPr/>
        </p:nvCxnSpPr>
        <p:spPr>
          <a:xfrm flipH="1">
            <a:off x="4970658" y="3416614"/>
            <a:ext cx="1" cy="324986"/>
          </a:xfrm>
          <a:prstGeom prst="line">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Isosceles Triangle 174">
            <a:extLst>
              <a:ext uri="{FF2B5EF4-FFF2-40B4-BE49-F238E27FC236}">
                <a16:creationId xmlns:a16="http://schemas.microsoft.com/office/drawing/2014/main" id="{80B50D2E-F3D4-44FA-A7FA-A8A54196E6BA}"/>
              </a:ext>
            </a:extLst>
          </p:cNvPr>
          <p:cNvSpPr/>
          <p:nvPr/>
        </p:nvSpPr>
        <p:spPr>
          <a:xfrm>
            <a:off x="374785" y="4124286"/>
            <a:ext cx="504008" cy="2250717"/>
          </a:xfrm>
          <a:prstGeom prst="triangle">
            <a:avLst>
              <a:gd name="adj" fmla="val 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0ADE62-C5BC-4EC9-B19C-D1F902F5D8BF}"/>
              </a:ext>
            </a:extLst>
          </p:cNvPr>
          <p:cNvSpPr txBox="1"/>
          <p:nvPr/>
        </p:nvSpPr>
        <p:spPr>
          <a:xfrm>
            <a:off x="9040481" y="3086265"/>
            <a:ext cx="2617660" cy="1384995"/>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bg1"/>
                </a:solidFill>
              </a:rPr>
              <a:t>Malicious cyber-actors have been targeting the industrial control systems (ICSs) that manage our critical infrastructures for many years.</a:t>
            </a:r>
            <a:endParaRPr lang="th-TH" sz="1400" dirty="0">
              <a:solidFill>
                <a:schemeClr val="bg1"/>
              </a:solidFill>
            </a:endParaRPr>
          </a:p>
        </p:txBody>
      </p:sp>
      <p:cxnSp>
        <p:nvCxnSpPr>
          <p:cNvPr id="8" name="Straight Connector 7">
            <a:extLst>
              <a:ext uri="{FF2B5EF4-FFF2-40B4-BE49-F238E27FC236}">
                <a16:creationId xmlns:a16="http://schemas.microsoft.com/office/drawing/2014/main" id="{2E650B48-A419-4201-9B0C-AAE6053CA78C}"/>
              </a:ext>
            </a:extLst>
          </p:cNvPr>
          <p:cNvCxnSpPr>
            <a:cxnSpLocks/>
          </p:cNvCxnSpPr>
          <p:nvPr/>
        </p:nvCxnSpPr>
        <p:spPr>
          <a:xfrm flipH="1">
            <a:off x="8940302" y="2695289"/>
            <a:ext cx="2654147" cy="0"/>
          </a:xfrm>
          <a:prstGeom prst="line">
            <a:avLst/>
          </a:prstGeom>
          <a:ln w="571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88B047A-49F1-48C8-80E9-0DAE39A0694F}"/>
              </a:ext>
            </a:extLst>
          </p:cNvPr>
          <p:cNvCxnSpPr>
            <a:cxnSpLocks/>
          </p:cNvCxnSpPr>
          <p:nvPr/>
        </p:nvCxnSpPr>
        <p:spPr>
          <a:xfrm flipH="1">
            <a:off x="8940301" y="1576852"/>
            <a:ext cx="2654147" cy="0"/>
          </a:xfrm>
          <a:prstGeom prst="line">
            <a:avLst/>
          </a:prstGeom>
          <a:ln w="571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F31EF5-03A0-4A9A-B631-EC8B3CCE52D0}"/>
              </a:ext>
            </a:extLst>
          </p:cNvPr>
          <p:cNvSpPr txBox="1"/>
          <p:nvPr/>
        </p:nvSpPr>
        <p:spPr>
          <a:xfrm>
            <a:off x="9054713" y="4664868"/>
            <a:ext cx="2671351" cy="1169551"/>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bg1"/>
                </a:solidFill>
              </a:rPr>
              <a:t>Most cyber threats used  vulnerabilities to attacks, incidents demonstrate the increase and complexity of ICS attacks.</a:t>
            </a:r>
            <a:endParaRPr lang="th-TH" sz="1400" dirty="0">
              <a:solidFill>
                <a:schemeClr val="bg1"/>
              </a:solidFill>
            </a:endParaRPr>
          </a:p>
        </p:txBody>
      </p:sp>
    </p:spTree>
    <p:extLst>
      <p:ext uri="{BB962C8B-B14F-4D97-AF65-F5344CB8AC3E}">
        <p14:creationId xmlns:p14="http://schemas.microsoft.com/office/powerpoint/2010/main" val="163183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BA0189-054C-4912-9032-E0051C3731EF}"/>
              </a:ext>
            </a:extLst>
          </p:cNvPr>
          <p:cNvPicPr>
            <a:picLocks noChangeAspect="1"/>
          </p:cNvPicPr>
          <p:nvPr/>
        </p:nvPicPr>
        <p:blipFill rotWithShape="1">
          <a:blip r:embed="rId2">
            <a:extLst>
              <a:ext uri="{28A0092B-C50C-407E-A947-70E740481C1C}">
                <a14:useLocalDpi xmlns:a14="http://schemas.microsoft.com/office/drawing/2010/main" val="0"/>
              </a:ext>
            </a:extLst>
          </a:blip>
          <a:srcRect t="6744" b="6094"/>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8F231E1-735A-4F38-9C1E-CD33F9CF9994}"/>
              </a:ext>
            </a:extLst>
          </p:cNvPr>
          <p:cNvSpPr/>
          <p:nvPr/>
        </p:nvSpPr>
        <p:spPr>
          <a:xfrm>
            <a:off x="1005840" y="1432561"/>
            <a:ext cx="7315200" cy="714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Thailand 5G Ecosystem Development Tracker</a:t>
            </a:r>
            <a:endParaRPr lang="th-TH" sz="2400" b="1" dirty="0">
              <a:solidFill>
                <a:schemeClr val="bg1"/>
              </a:solidFill>
              <a:latin typeface="+mj-lt"/>
              <a:cs typeface="TH SarabunPSK" panose="020B0500040200020003" pitchFamily="34" charset="-34"/>
            </a:endParaRPr>
          </a:p>
        </p:txBody>
      </p:sp>
      <p:sp>
        <p:nvSpPr>
          <p:cNvPr id="5" name="Rectangle 4">
            <a:extLst>
              <a:ext uri="{FF2B5EF4-FFF2-40B4-BE49-F238E27FC236}">
                <a16:creationId xmlns:a16="http://schemas.microsoft.com/office/drawing/2014/main" id="{60355803-5AC7-4A3B-BC53-2AEA93069365}"/>
              </a:ext>
            </a:extLst>
          </p:cNvPr>
          <p:cNvSpPr/>
          <p:nvPr/>
        </p:nvSpPr>
        <p:spPr>
          <a:xfrm>
            <a:off x="0" y="1432561"/>
            <a:ext cx="1005840" cy="7141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WP1</a:t>
            </a:r>
            <a:endParaRPr lang="th-TH" sz="2400" b="1" dirty="0">
              <a:solidFill>
                <a:schemeClr val="bg1"/>
              </a:solidFill>
              <a:latin typeface="+mj-lt"/>
              <a:cs typeface="TH SarabunPSK" panose="020B0500040200020003" pitchFamily="34" charset="-34"/>
            </a:endParaRPr>
          </a:p>
        </p:txBody>
      </p:sp>
    </p:spTree>
    <p:extLst>
      <p:ext uri="{BB962C8B-B14F-4D97-AF65-F5344CB8AC3E}">
        <p14:creationId xmlns:p14="http://schemas.microsoft.com/office/powerpoint/2010/main" val="8950547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987E8-034C-4AAF-ACA6-8DB3F636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965"/>
            <a:ext cx="12192000" cy="7176655"/>
          </a:xfrm>
          <a:prstGeom prst="rect">
            <a:avLst/>
          </a:prstGeom>
        </p:spPr>
      </p:pic>
      <p:sp>
        <p:nvSpPr>
          <p:cNvPr id="6" name="Freeform: Shape 5">
            <a:extLst>
              <a:ext uri="{FF2B5EF4-FFF2-40B4-BE49-F238E27FC236}">
                <a16:creationId xmlns:a16="http://schemas.microsoft.com/office/drawing/2014/main" id="{CC834404-740A-4DDE-A718-29BAFF1490F2}"/>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0B276D">
              <a:alpha val="85098"/>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p:txBody>
      </p:sp>
      <p:sp>
        <p:nvSpPr>
          <p:cNvPr id="7" name="Freeform: Shape 6">
            <a:extLst>
              <a:ext uri="{FF2B5EF4-FFF2-40B4-BE49-F238E27FC236}">
                <a16:creationId xmlns:a16="http://schemas.microsoft.com/office/drawing/2014/main" id="{5F85E9F5-36DB-4AF7-8536-1910D20D38C7}"/>
              </a:ext>
            </a:extLst>
          </p:cNvPr>
          <p:cNvSpPr/>
          <p:nvPr/>
        </p:nvSpPr>
        <p:spPr>
          <a:xfrm>
            <a:off x="6096000" y="0"/>
            <a:ext cx="6095999"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chemeClr val="bg1">
              <a:lumMod val="95000"/>
              <a:alpha val="69804"/>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BDC686E9-0799-4B44-8A26-A1C761D0E5DE}"/>
              </a:ext>
            </a:extLst>
          </p:cNvPr>
          <p:cNvSpPr txBox="1"/>
          <p:nvPr/>
        </p:nvSpPr>
        <p:spPr>
          <a:xfrm>
            <a:off x="371475" y="1863179"/>
            <a:ext cx="5973907"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TIME Consulting 2020 Chart Pool:</a:t>
            </a: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CV and Team Slide</a:t>
            </a:r>
          </a:p>
        </p:txBody>
      </p:sp>
    </p:spTree>
    <p:extLst>
      <p:ext uri="{BB962C8B-B14F-4D97-AF65-F5344CB8AC3E}">
        <p14:creationId xmlns:p14="http://schemas.microsoft.com/office/powerpoint/2010/main" val="16032992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151FC-AB74-4E80-9151-A6BCF30D21B6}"/>
              </a:ext>
            </a:extLst>
          </p:cNvPr>
          <p:cNvSpPr/>
          <p:nvPr/>
        </p:nvSpPr>
        <p:spPr>
          <a:xfrm>
            <a:off x="400050" y="1352550"/>
            <a:ext cx="4727022" cy="4811565"/>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93F0618-8E70-4451-8ED0-73A435C4478A}"/>
              </a:ext>
            </a:extLst>
          </p:cNvPr>
          <p:cNvSpPr>
            <a:spLocks noGrp="1"/>
          </p:cNvSpPr>
          <p:nvPr>
            <p:ph type="title"/>
          </p:nvPr>
        </p:nvSpPr>
        <p:spPr/>
        <p:txBody>
          <a:bodyPr/>
          <a:lstStyle/>
          <a:p>
            <a:r>
              <a:rPr lang="en-US" dirty="0"/>
              <a:t>TIME Digital is dedicated to develop people skills and mindset as well as organizations to become sustainable in the digital age.</a:t>
            </a:r>
          </a:p>
        </p:txBody>
      </p:sp>
      <p:sp>
        <p:nvSpPr>
          <p:cNvPr id="3" name="Rectangle 2">
            <a:extLst>
              <a:ext uri="{FF2B5EF4-FFF2-40B4-BE49-F238E27FC236}">
                <a16:creationId xmlns:a16="http://schemas.microsoft.com/office/drawing/2014/main" id="{500C3017-4E0E-483B-8978-D50BA2086506}"/>
              </a:ext>
            </a:extLst>
          </p:cNvPr>
          <p:cNvSpPr/>
          <p:nvPr/>
        </p:nvSpPr>
        <p:spPr>
          <a:xfrm>
            <a:off x="541620" y="2795155"/>
            <a:ext cx="4334392" cy="2551148"/>
          </a:xfrm>
          <a:prstGeom prst="rect">
            <a:avLst/>
          </a:prstGeom>
        </p:spPr>
        <p:txBody>
          <a:bodyPr wrap="square">
            <a:spAutoFit/>
          </a:bodyPr>
          <a:lstStyle/>
          <a:p>
            <a:pPr marL="0" marR="0" lvl="0" indent="0" algn="thaiDist"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TIME Digital </a:t>
            </a: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is an institution that is dedicated to develop people skills and mindset as well as organizations to become sustainable in the digital age through innovative concepts, methods and digital knowledge that used and applied by Tech-startup. </a:t>
            </a:r>
          </a:p>
          <a:p>
            <a:pPr marL="0" marR="0" lvl="0" indent="0" algn="thaiDist"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TIME Digital core competencies </a:t>
            </a: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are composed from experienced experts in the field of digital technology and strategy, ICT veterans and real entrepreneurs from various industries.</a:t>
            </a:r>
          </a:p>
        </p:txBody>
      </p:sp>
      <p:pic>
        <p:nvPicPr>
          <p:cNvPr id="5" name="Picture Placeholder 38">
            <a:extLst>
              <a:ext uri="{FF2B5EF4-FFF2-40B4-BE49-F238E27FC236}">
                <a16:creationId xmlns:a16="http://schemas.microsoft.com/office/drawing/2014/main" id="{21474EA4-94EC-4B53-9D23-118B5E7BC7C2}"/>
              </a:ext>
            </a:extLst>
          </p:cNvPr>
          <p:cNvPicPr>
            <a:picLocks noChangeAspect="1"/>
          </p:cNvPicPr>
          <p:nvPr/>
        </p:nvPicPr>
        <p:blipFill>
          <a:blip r:embed="rId2">
            <a:extLst>
              <a:ext uri="{28A0092B-C50C-407E-A947-70E740481C1C}">
                <a14:useLocalDpi xmlns:a14="http://schemas.microsoft.com/office/drawing/2010/main" val="0"/>
              </a:ext>
            </a:extLst>
          </a:blip>
          <a:srcRect t="5372" b="5372"/>
          <a:stretch>
            <a:fillRect/>
          </a:stretch>
        </p:blipFill>
        <p:spPr>
          <a:xfrm>
            <a:off x="5200650" y="1352550"/>
            <a:ext cx="6612970" cy="2718179"/>
          </a:xfrm>
          <a:prstGeom prst="rect">
            <a:avLst/>
          </a:prstGeom>
        </p:spPr>
      </p:pic>
      <p:pic>
        <p:nvPicPr>
          <p:cNvPr id="6" name="Picture Placeholder 40">
            <a:extLst>
              <a:ext uri="{FF2B5EF4-FFF2-40B4-BE49-F238E27FC236}">
                <a16:creationId xmlns:a16="http://schemas.microsoft.com/office/drawing/2014/main" id="{0FDEA03B-1AF3-4495-90AD-3FD856FB3B02}"/>
              </a:ext>
            </a:extLst>
          </p:cNvPr>
          <p:cNvPicPr>
            <a:picLocks noChangeAspect="1"/>
          </p:cNvPicPr>
          <p:nvPr/>
        </p:nvPicPr>
        <p:blipFill>
          <a:blip r:embed="rId3">
            <a:extLst>
              <a:ext uri="{28A0092B-C50C-407E-A947-70E740481C1C}">
                <a14:useLocalDpi xmlns:a14="http://schemas.microsoft.com/office/drawing/2010/main" val="0"/>
              </a:ext>
            </a:extLst>
          </a:blip>
          <a:srcRect l="10396" r="10396"/>
          <a:stretch>
            <a:fillRect/>
          </a:stretch>
        </p:blipFill>
        <p:spPr>
          <a:xfrm>
            <a:off x="8543925" y="4128645"/>
            <a:ext cx="3269696" cy="2035470"/>
          </a:xfrm>
          <a:prstGeom prst="rect">
            <a:avLst/>
          </a:prstGeom>
        </p:spPr>
      </p:pic>
      <p:pic>
        <p:nvPicPr>
          <p:cNvPr id="7" name="Picture Placeholder 42">
            <a:extLst>
              <a:ext uri="{FF2B5EF4-FFF2-40B4-BE49-F238E27FC236}">
                <a16:creationId xmlns:a16="http://schemas.microsoft.com/office/drawing/2014/main" id="{51C717DC-C508-4690-95EB-DBE6CE65AC72}"/>
              </a:ext>
            </a:extLst>
          </p:cNvPr>
          <p:cNvPicPr>
            <a:picLocks noChangeAspect="1"/>
          </p:cNvPicPr>
          <p:nvPr/>
        </p:nvPicPr>
        <p:blipFill>
          <a:blip r:embed="rId4">
            <a:extLst>
              <a:ext uri="{28A0092B-C50C-407E-A947-70E740481C1C}">
                <a14:useLocalDpi xmlns:a14="http://schemas.microsoft.com/office/drawing/2010/main" val="0"/>
              </a:ext>
            </a:extLst>
          </a:blip>
          <a:srcRect l="9674" r="9674"/>
          <a:stretch>
            <a:fillRect/>
          </a:stretch>
        </p:blipFill>
        <p:spPr>
          <a:xfrm>
            <a:off x="5200651" y="4128645"/>
            <a:ext cx="3269696" cy="2035470"/>
          </a:xfrm>
          <a:prstGeom prst="rect">
            <a:avLst/>
          </a:prstGeom>
        </p:spPr>
      </p:pic>
      <p:sp>
        <p:nvSpPr>
          <p:cNvPr id="8" name="Title 1">
            <a:extLst>
              <a:ext uri="{FF2B5EF4-FFF2-40B4-BE49-F238E27FC236}">
                <a16:creationId xmlns:a16="http://schemas.microsoft.com/office/drawing/2014/main" id="{3A308E08-E9A3-4E8B-AD1E-BC5439204CFB}"/>
              </a:ext>
            </a:extLst>
          </p:cNvPr>
          <p:cNvSpPr txBox="1">
            <a:spLocks/>
          </p:cNvSpPr>
          <p:nvPr/>
        </p:nvSpPr>
        <p:spPr>
          <a:xfrm>
            <a:off x="696403" y="1814847"/>
            <a:ext cx="4089914" cy="931380"/>
          </a:xfrm>
          <a:prstGeom prst="rect">
            <a:avLst/>
          </a:prstGeom>
        </p:spPr>
        <p:txBody>
          <a:bodyPr vert="horz" lIns="91440" tIns="45720" rIns="91440" bIns="45720" rtlCol="0" anchor="ctr">
            <a:normAutofit/>
          </a:bodyPr>
          <a:lstStyle>
            <a:lvl1pPr algn="l" defTabSz="914400" rtl="0" eaLnBrk="1" latinLnBrk="0" hangingPunct="1">
              <a:lnSpc>
                <a:spcPct val="114000"/>
              </a:lnSpc>
              <a:spcBef>
                <a:spcPts val="600"/>
              </a:spcBef>
              <a:buNone/>
              <a:defRPr sz="2000" b="1"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14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1448CC"/>
                </a:solidFill>
                <a:effectLst/>
                <a:uLnTx/>
                <a:uFillTx/>
                <a:latin typeface="Arial" panose="020B0604020202020204" pitchFamily="34" charset="0"/>
                <a:ea typeface="+mj-ea"/>
                <a:cs typeface="Arial" panose="020B0604020202020204" pitchFamily="34" charset="0"/>
              </a:rPr>
              <a:t>We help develop innovative and digital people and business</a:t>
            </a:r>
          </a:p>
        </p:txBody>
      </p:sp>
    </p:spTree>
    <p:extLst>
      <p:ext uri="{BB962C8B-B14F-4D97-AF65-F5344CB8AC3E}">
        <p14:creationId xmlns:p14="http://schemas.microsoft.com/office/powerpoint/2010/main" val="27736074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A308E0-4598-4571-9023-569DB4BC088B}"/>
              </a:ext>
            </a:extLst>
          </p:cNvPr>
          <p:cNvSpPr/>
          <p:nvPr/>
        </p:nvSpPr>
        <p:spPr>
          <a:xfrm>
            <a:off x="400150" y="1628774"/>
            <a:ext cx="4629051" cy="462915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4AAC0694-11A3-42D9-A809-BE307C7F9399}"/>
              </a:ext>
            </a:extLst>
          </p:cNvPr>
          <p:cNvSpPr>
            <a:spLocks noGrp="1"/>
          </p:cNvSpPr>
          <p:nvPr>
            <p:ph type="title"/>
          </p:nvPr>
        </p:nvSpPr>
        <p:spPr/>
        <p:txBody>
          <a:bodyPr/>
          <a:lstStyle/>
          <a:p>
            <a:r>
              <a:rPr lang="en-US" dirty="0"/>
              <a:t>Digital Training: We develop skills for individuals and organizations in order to prepare for changes in the digital era.</a:t>
            </a:r>
          </a:p>
        </p:txBody>
      </p:sp>
      <p:sp>
        <p:nvSpPr>
          <p:cNvPr id="3" name="Rectangle 2">
            <a:extLst>
              <a:ext uri="{FF2B5EF4-FFF2-40B4-BE49-F238E27FC236}">
                <a16:creationId xmlns:a16="http://schemas.microsoft.com/office/drawing/2014/main" id="{E98669DF-3B05-4736-B597-9D3B6EAAA20D}"/>
              </a:ext>
            </a:extLst>
          </p:cNvPr>
          <p:cNvSpPr/>
          <p:nvPr/>
        </p:nvSpPr>
        <p:spPr>
          <a:xfrm>
            <a:off x="5127172" y="1628775"/>
            <a:ext cx="3360058" cy="46291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h-TH" sz="1800" b="0" i="0" u="none" strike="noStrike" kern="1200" cap="none" spc="0" normalizeH="0" baseline="0" noProof="0">
              <a:ln>
                <a:noFill/>
              </a:ln>
              <a:solidFill>
                <a:srgbClr val="FFFFFF"/>
              </a:solidFill>
              <a:effectLst/>
              <a:uLnTx/>
              <a:uFillTx/>
              <a:latin typeface="Arial" panose="020B0604020202020204"/>
              <a:ea typeface="+mn-ea"/>
              <a:cs typeface="Cordia New" panose="020B0304020202020204" pitchFamily="34" charset="-34"/>
            </a:endParaRPr>
          </a:p>
        </p:txBody>
      </p:sp>
      <p:sp>
        <p:nvSpPr>
          <p:cNvPr id="4" name="Rectangle 3">
            <a:extLst>
              <a:ext uri="{FF2B5EF4-FFF2-40B4-BE49-F238E27FC236}">
                <a16:creationId xmlns:a16="http://schemas.microsoft.com/office/drawing/2014/main" id="{686C66AD-B35D-4575-BEA7-430E5179A068}"/>
              </a:ext>
            </a:extLst>
          </p:cNvPr>
          <p:cNvSpPr/>
          <p:nvPr/>
        </p:nvSpPr>
        <p:spPr>
          <a:xfrm>
            <a:off x="645907" y="3178693"/>
            <a:ext cx="4101004" cy="2274149"/>
          </a:xfrm>
          <a:prstGeom prst="rect">
            <a:avLst/>
          </a:prstGeom>
          <a:ln>
            <a:noFill/>
            <a:prstDash val="dash"/>
          </a:ln>
        </p:spPr>
        <p:txBody>
          <a:bodyPr wrap="square">
            <a:spAutoFit/>
          </a:bodyPr>
          <a:lstStyle/>
          <a:p>
            <a:pPr marL="0" marR="0" lvl="0" indent="0" algn="thaiDist" defTabSz="4572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We provide courses on digital transformation, innovation, business development and marketing through the use workshop activities. Public Training courses are designed for the general population, while our In-house Training Courses are specifically designed to meet the needs of organizations. Our goal is to develop skills for individuals and organizations in order to prepare for changes in the digital era.</a:t>
            </a:r>
            <a:endParaRPr kumimoji="0" lang="en-US" sz="1200" b="1"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endParaRPr>
          </a:p>
        </p:txBody>
      </p:sp>
      <p:sp>
        <p:nvSpPr>
          <p:cNvPr id="5" name="Title 1">
            <a:extLst>
              <a:ext uri="{FF2B5EF4-FFF2-40B4-BE49-F238E27FC236}">
                <a16:creationId xmlns:a16="http://schemas.microsoft.com/office/drawing/2014/main" id="{D12A440A-6BC8-4888-9972-2C20E2D1999A}"/>
              </a:ext>
            </a:extLst>
          </p:cNvPr>
          <p:cNvSpPr txBox="1">
            <a:spLocks/>
          </p:cNvSpPr>
          <p:nvPr/>
        </p:nvSpPr>
        <p:spPr>
          <a:xfrm>
            <a:off x="540640" y="1821013"/>
            <a:ext cx="4419600" cy="1600438"/>
          </a:xfrm>
          <a:prstGeom prst="rect">
            <a:avLst/>
          </a:prstGeom>
        </p:spPr>
        <p:txBody>
          <a:bodyPr anchor="ctr">
            <a:noAutofit/>
          </a:bodyPr>
          <a:lstStyle>
            <a:lvl1pPr algn="l" defTabSz="914400" rtl="0" eaLnBrk="1" latinLnBrk="0" hangingPunct="1">
              <a:lnSpc>
                <a:spcPct val="114000"/>
              </a:lnSpc>
              <a:spcBef>
                <a:spcPts val="600"/>
              </a:spcBef>
              <a:buNone/>
              <a:defRPr sz="2000" b="1" kern="1200">
                <a:solidFill>
                  <a:srgbClr val="002060"/>
                </a:solidFill>
                <a:latin typeface="Arial" panose="020B0604020202020204" pitchFamily="34" charset="0"/>
                <a:ea typeface="+mj-ea"/>
                <a:cs typeface="Arial" panose="020B0604020202020204" pitchFamily="34" charset="0"/>
              </a:defRPr>
            </a:lvl1pPr>
          </a:lstStyle>
          <a:p>
            <a:pPr marL="114300" marR="0" lvl="0" indent="0" algn="l" defTabSz="914400" rtl="0" eaLnBrk="1" fontAlgn="auto" latinLnBrk="0" hangingPunct="1">
              <a:lnSpc>
                <a:spcPct val="114000"/>
              </a:lnSpc>
              <a:spcBef>
                <a:spcPts val="0"/>
              </a:spcBef>
              <a:spcAft>
                <a:spcPts val="0"/>
              </a:spcAft>
              <a:buClr>
                <a:srgbClr val="3B7B84"/>
              </a:buClr>
              <a:buSzPct val="100000"/>
              <a:buFontTx/>
              <a:buNone/>
              <a:tabLst/>
              <a:defRPr/>
            </a:pPr>
            <a:r>
              <a:rPr kumimoji="0" lang="en-US" sz="2000" b="1" i="0" u="none" strike="noStrike" kern="1200" cap="none" spc="0" normalizeH="0" baseline="0" noProof="0" dirty="0">
                <a:ln>
                  <a:noFill/>
                </a:ln>
                <a:solidFill>
                  <a:srgbClr val="1448CC"/>
                </a:solidFill>
                <a:effectLst/>
                <a:uLnTx/>
                <a:uFillTx/>
                <a:latin typeface="Arial" panose="020B0604020202020204"/>
                <a:ea typeface="+mj-ea"/>
                <a:cs typeface="Poppins" panose="00000500000000000000" pitchFamily="2" charset="0"/>
              </a:rPr>
              <a:t>We Enhance “Digital Capabilities” </a:t>
            </a:r>
          </a:p>
          <a:p>
            <a:pPr marL="114300" marR="0" lvl="0" indent="0" algn="l" defTabSz="914400" rtl="0" eaLnBrk="1" fontAlgn="auto" latinLnBrk="0" hangingPunct="1">
              <a:lnSpc>
                <a:spcPct val="114000"/>
              </a:lnSpc>
              <a:spcBef>
                <a:spcPts val="0"/>
              </a:spcBef>
              <a:spcAft>
                <a:spcPts val="0"/>
              </a:spcAft>
              <a:buClr>
                <a:srgbClr val="3B7B84"/>
              </a:buClr>
              <a:buSzPct val="100000"/>
              <a:buFontTx/>
              <a:buNone/>
              <a:tabLst/>
              <a:defRPr/>
            </a:pPr>
            <a:r>
              <a:rPr kumimoji="0" lang="en-US" sz="2000" b="1" i="0" u="none" strike="noStrike" kern="1200" cap="none" spc="0" normalizeH="0" baseline="0" noProof="0" dirty="0">
                <a:ln>
                  <a:noFill/>
                </a:ln>
                <a:solidFill>
                  <a:srgbClr val="1448CC"/>
                </a:solidFill>
                <a:effectLst/>
                <a:uLnTx/>
                <a:uFillTx/>
                <a:latin typeface="Arial" panose="020B0604020202020204"/>
                <a:ea typeface="+mj-ea"/>
                <a:cs typeface="Poppins" panose="00000500000000000000" pitchFamily="2" charset="0"/>
              </a:rPr>
              <a:t>&amp; “Leadership Capabilities” </a:t>
            </a:r>
          </a:p>
          <a:p>
            <a:pPr marL="114300" marR="0" lvl="0" indent="0" algn="l" defTabSz="914400" rtl="0" eaLnBrk="1" fontAlgn="auto" latinLnBrk="0" hangingPunct="1">
              <a:lnSpc>
                <a:spcPct val="114000"/>
              </a:lnSpc>
              <a:spcBef>
                <a:spcPts val="0"/>
              </a:spcBef>
              <a:spcAft>
                <a:spcPts val="0"/>
              </a:spcAft>
              <a:buClr>
                <a:srgbClr val="3B7B84"/>
              </a:buClr>
              <a:buSzPct val="100000"/>
              <a:buFontTx/>
              <a:buNone/>
              <a:tabLst/>
              <a:defRPr/>
            </a:pPr>
            <a:r>
              <a:rPr kumimoji="0" lang="en-US" sz="2000" b="1" i="0" u="none" strike="noStrike" kern="1200" cap="none" spc="0" normalizeH="0" baseline="0" noProof="0" dirty="0">
                <a:ln>
                  <a:noFill/>
                </a:ln>
                <a:solidFill>
                  <a:srgbClr val="1448CC"/>
                </a:solidFill>
                <a:effectLst/>
                <a:uLnTx/>
                <a:uFillTx/>
                <a:latin typeface="Arial" panose="020B0604020202020204"/>
                <a:ea typeface="+mj-ea"/>
                <a:cs typeface="Poppins" panose="00000500000000000000" pitchFamily="2" charset="0"/>
              </a:rPr>
              <a:t>in Your Organization</a:t>
            </a:r>
          </a:p>
        </p:txBody>
      </p:sp>
      <p:sp>
        <p:nvSpPr>
          <p:cNvPr id="6" name="TextBox 5">
            <a:extLst>
              <a:ext uri="{FF2B5EF4-FFF2-40B4-BE49-F238E27FC236}">
                <a16:creationId xmlns:a16="http://schemas.microsoft.com/office/drawing/2014/main" id="{A435E7F7-3672-4E06-B7C3-5A62784CDF43}"/>
              </a:ext>
            </a:extLst>
          </p:cNvPr>
          <p:cNvSpPr txBox="1"/>
          <p:nvPr/>
        </p:nvSpPr>
        <p:spPr>
          <a:xfrm>
            <a:off x="5381871" y="1663442"/>
            <a:ext cx="2400631"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448CC"/>
                </a:solidFill>
                <a:effectLst/>
                <a:uLnTx/>
                <a:uFillTx/>
                <a:latin typeface="Arial" panose="020B0604020202020204"/>
                <a:ea typeface="+mn-ea"/>
                <a:cs typeface="Poppins" panose="00000500000000000000" pitchFamily="2" charset="0"/>
              </a:rPr>
              <a:t>For Corporates (9 Programs)</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Digital Intrapreneur </a:t>
            </a:r>
            <a:endParaRPr kumimoji="0" lang="th-TH" sz="1200" b="0" i="0" u="none" strike="noStrike" kern="1200" cap="none" spc="0" normalizeH="0" baseline="0" noProof="0" dirty="0">
              <a:ln>
                <a:noFill/>
              </a:ln>
              <a:solidFill>
                <a:srgbClr val="0F3492"/>
              </a:solidFill>
              <a:effectLst/>
              <a:uLnTx/>
              <a:uFillTx/>
              <a:latin typeface="Arial" panose="020B0604020202020204"/>
              <a:ea typeface="+mn-ea"/>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Digital Transformation</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Digital Literacy</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Digital Mindset</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Design Thinking </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Pitching Perfect</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Developing Platform Strategy</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Business Model</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Innovation Creativity</a:t>
            </a:r>
            <a:endParaRPr kumimoji="0" lang="en-US" sz="11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endParaRPr>
          </a:p>
        </p:txBody>
      </p:sp>
      <p:sp>
        <p:nvSpPr>
          <p:cNvPr id="7" name="TextBox 6">
            <a:extLst>
              <a:ext uri="{FF2B5EF4-FFF2-40B4-BE49-F238E27FC236}">
                <a16:creationId xmlns:a16="http://schemas.microsoft.com/office/drawing/2014/main" id="{3FC8B4C4-F541-40ED-B83D-0062AE53CA6F}"/>
              </a:ext>
            </a:extLst>
          </p:cNvPr>
          <p:cNvSpPr txBox="1"/>
          <p:nvPr/>
        </p:nvSpPr>
        <p:spPr>
          <a:xfrm>
            <a:off x="5381871" y="4863404"/>
            <a:ext cx="2597338"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448CC"/>
                </a:solidFill>
                <a:effectLst/>
                <a:uLnTx/>
                <a:uFillTx/>
                <a:latin typeface="Arial" panose="020B0604020202020204"/>
                <a:ea typeface="+mn-ea"/>
                <a:cs typeface="Poppins" panose="00000500000000000000" pitchFamily="2" charset="0"/>
              </a:rPr>
              <a:t>For Public Sectors (5 Programs)</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Digital Policy and Regulation</a:t>
            </a:r>
            <a:endParaRPr kumimoji="0" lang="th-TH" sz="1200" b="0" i="0" u="none" strike="noStrike" kern="1200" cap="none" spc="0" normalizeH="0" baseline="0" noProof="0" dirty="0">
              <a:ln>
                <a:noFill/>
              </a:ln>
              <a:solidFill>
                <a:srgbClr val="0F3492"/>
              </a:solidFill>
              <a:effectLst/>
              <a:uLnTx/>
              <a:uFillTx/>
              <a:latin typeface="Arial" panose="020B0604020202020204"/>
              <a:ea typeface="+mn-ea"/>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Digital Transformation for Public sectors </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Customer Map and Journey</a:t>
            </a:r>
            <a:endParaRPr kumimoji="0" lang="th-TH" sz="1200" b="0" i="0" u="none" strike="noStrike" kern="1200" cap="none" spc="0" normalizeH="0" baseline="0" noProof="0" dirty="0">
              <a:ln>
                <a:noFill/>
              </a:ln>
              <a:solidFill>
                <a:srgbClr val="0F3492"/>
              </a:solidFill>
              <a:effectLst/>
              <a:uLnTx/>
              <a:uFillTx/>
              <a:latin typeface="Arial" panose="020B0604020202020204"/>
              <a:ea typeface="+mn-ea"/>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Big Data as a Service </a:t>
            </a:r>
            <a:endParaRPr kumimoji="0" lang="th-TH" sz="1200" b="0" i="0" u="none" strike="noStrike" kern="1200" cap="none" spc="0" normalizeH="0" baseline="0" noProof="0" dirty="0">
              <a:ln>
                <a:noFill/>
              </a:ln>
              <a:solidFill>
                <a:srgbClr val="0F3492"/>
              </a:solidFill>
              <a:effectLst/>
              <a:uLnTx/>
              <a:uFillTx/>
              <a:latin typeface="Arial" panose="020B0604020202020204"/>
              <a:ea typeface="+mn-ea"/>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Data Analysis &amp; Visualization</a:t>
            </a:r>
            <a:endParaRPr kumimoji="0" lang="en-US" sz="11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endParaRPr>
          </a:p>
        </p:txBody>
      </p:sp>
      <p:sp>
        <p:nvSpPr>
          <p:cNvPr id="8" name="TextBox 7">
            <a:extLst>
              <a:ext uri="{FF2B5EF4-FFF2-40B4-BE49-F238E27FC236}">
                <a16:creationId xmlns:a16="http://schemas.microsoft.com/office/drawing/2014/main" id="{4C0F0642-E8EB-429B-A997-363CE3624896}"/>
              </a:ext>
            </a:extLst>
          </p:cNvPr>
          <p:cNvSpPr txBox="1"/>
          <p:nvPr/>
        </p:nvSpPr>
        <p:spPr>
          <a:xfrm>
            <a:off x="5381871" y="3621631"/>
            <a:ext cx="28506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448CC"/>
                </a:solidFill>
                <a:effectLst/>
                <a:uLnTx/>
                <a:uFillTx/>
                <a:latin typeface="Arial" panose="020B0604020202020204"/>
                <a:ea typeface="+mn-ea"/>
                <a:cs typeface="Poppins" panose="00000500000000000000" pitchFamily="2" charset="0"/>
              </a:rPr>
              <a:t>For Business Owners (5 programs)</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Digital Entrepreneur </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Digital Business and Revenue Model </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Business Model</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Lean Startup Approach </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Digital Marketing </a:t>
            </a:r>
          </a:p>
        </p:txBody>
      </p:sp>
      <p:pic>
        <p:nvPicPr>
          <p:cNvPr id="9" name="Picture Placeholder 14">
            <a:extLst>
              <a:ext uri="{FF2B5EF4-FFF2-40B4-BE49-F238E27FC236}">
                <a16:creationId xmlns:a16="http://schemas.microsoft.com/office/drawing/2014/main" id="{ABB3283E-9C12-4D66-AA19-BE88DED2224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400"/>
                    </a14:imgEffect>
                  </a14:imgLayer>
                </a14:imgProps>
              </a:ext>
              <a:ext uri="{28A0092B-C50C-407E-A947-70E740481C1C}">
                <a14:useLocalDpi xmlns:a14="http://schemas.microsoft.com/office/drawing/2010/main" val="0"/>
              </a:ext>
            </a:extLst>
          </a:blip>
          <a:srcRect l="31193" r="42691"/>
          <a:stretch/>
        </p:blipFill>
        <p:spPr>
          <a:xfrm>
            <a:off x="8399463" y="1628774"/>
            <a:ext cx="3411537" cy="4629150"/>
          </a:xfrm>
          <a:prstGeom prst="rect">
            <a:avLst/>
          </a:prstGeom>
        </p:spPr>
      </p:pic>
      <p:sp>
        <p:nvSpPr>
          <p:cNvPr id="11" name="Rectangle 10">
            <a:extLst>
              <a:ext uri="{FF2B5EF4-FFF2-40B4-BE49-F238E27FC236}">
                <a16:creationId xmlns:a16="http://schemas.microsoft.com/office/drawing/2014/main" id="{008F0687-1944-4D82-B461-5F7A58E1AD98}"/>
              </a:ext>
            </a:extLst>
          </p:cNvPr>
          <p:cNvSpPr/>
          <p:nvPr/>
        </p:nvSpPr>
        <p:spPr>
          <a:xfrm>
            <a:off x="381000" y="1212557"/>
            <a:ext cx="11430000" cy="337432"/>
          </a:xfrm>
          <a:prstGeom prst="rect">
            <a:avLst/>
          </a:prstGeom>
          <a:solidFill>
            <a:srgbClr val="103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Digital Training</a:t>
            </a:r>
          </a:p>
        </p:txBody>
      </p:sp>
    </p:spTree>
    <p:extLst>
      <p:ext uri="{BB962C8B-B14F-4D97-AF65-F5344CB8AC3E}">
        <p14:creationId xmlns:p14="http://schemas.microsoft.com/office/powerpoint/2010/main" val="37355108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ED5F97-E4E2-418C-AAA6-B8C1071C0761}"/>
              </a:ext>
            </a:extLst>
          </p:cNvPr>
          <p:cNvSpPr/>
          <p:nvPr/>
        </p:nvSpPr>
        <p:spPr>
          <a:xfrm>
            <a:off x="400151" y="1631758"/>
            <a:ext cx="4563016" cy="451186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B8B0EB6-A41D-4E7C-AC85-F2B4776B56E3}"/>
              </a:ext>
            </a:extLst>
          </p:cNvPr>
          <p:cNvSpPr>
            <a:spLocks noGrp="1"/>
          </p:cNvSpPr>
          <p:nvPr>
            <p:ph type="title"/>
          </p:nvPr>
        </p:nvSpPr>
        <p:spPr/>
        <p:txBody>
          <a:bodyPr/>
          <a:lstStyle/>
          <a:p>
            <a:r>
              <a:rPr lang="en-US" dirty="0"/>
              <a:t>Business Design: </a:t>
            </a:r>
            <a:r>
              <a:rPr lang="en-US" dirty="0">
                <a:cs typeface="Poppins" panose="00000500000000000000" pitchFamily="2" charset="0"/>
              </a:rPr>
              <a:t>We design business development pathways in order to adopt mindsets, processes and methods in operating businesses in the digital era.</a:t>
            </a:r>
            <a:endParaRPr lang="en-US" dirty="0"/>
          </a:p>
        </p:txBody>
      </p:sp>
      <p:sp>
        <p:nvSpPr>
          <p:cNvPr id="5" name="Rectangle 4">
            <a:extLst>
              <a:ext uri="{FF2B5EF4-FFF2-40B4-BE49-F238E27FC236}">
                <a16:creationId xmlns:a16="http://schemas.microsoft.com/office/drawing/2014/main" id="{84C99B23-5AC0-4D2F-8E3C-FAC8C53FB3C0}"/>
              </a:ext>
            </a:extLst>
          </p:cNvPr>
          <p:cNvSpPr/>
          <p:nvPr/>
        </p:nvSpPr>
        <p:spPr>
          <a:xfrm>
            <a:off x="863255" y="2720323"/>
            <a:ext cx="3708490" cy="1166153"/>
          </a:xfrm>
          <a:prstGeom prst="rect">
            <a:avLst/>
          </a:prstGeom>
        </p:spPr>
        <p:txBody>
          <a:bodyPr wrap="square">
            <a:spAutoFit/>
          </a:bodyPr>
          <a:lstStyle/>
          <a:p>
            <a:pPr marL="0" marR="0" lvl="0" indent="0" algn="thaiDist" defTabSz="4572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The design and analysis of business development pathways in order to adopt mindsets, processes and methods in operating businesses in the digital era (Digital Transformation).</a:t>
            </a:r>
            <a:endParaRPr kumimoji="0" lang="en-US" sz="1200" b="1"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endParaRPr>
          </a:p>
        </p:txBody>
      </p:sp>
      <p:sp>
        <p:nvSpPr>
          <p:cNvPr id="6" name="Title 1">
            <a:extLst>
              <a:ext uri="{FF2B5EF4-FFF2-40B4-BE49-F238E27FC236}">
                <a16:creationId xmlns:a16="http://schemas.microsoft.com/office/drawing/2014/main" id="{2B7FE38E-CEA1-4374-AE3F-BE05E41B68B2}"/>
              </a:ext>
            </a:extLst>
          </p:cNvPr>
          <p:cNvSpPr txBox="1">
            <a:spLocks/>
          </p:cNvSpPr>
          <p:nvPr/>
        </p:nvSpPr>
        <p:spPr>
          <a:xfrm>
            <a:off x="758311" y="1787409"/>
            <a:ext cx="3908939" cy="1021436"/>
          </a:xfrm>
          <a:prstGeom prst="rect">
            <a:avLst/>
          </a:prstGeom>
        </p:spPr>
        <p:txBody>
          <a:bodyPr anchor="ctr">
            <a:noAutofit/>
          </a:bodyPr>
          <a:lstStyle>
            <a:lvl1pPr algn="l" defTabSz="914400" rtl="0" eaLnBrk="1" latinLnBrk="0" hangingPunct="1">
              <a:lnSpc>
                <a:spcPct val="114000"/>
              </a:lnSpc>
              <a:spcBef>
                <a:spcPts val="600"/>
              </a:spcBef>
              <a:buNone/>
              <a:defRPr sz="2000" b="1" kern="1200">
                <a:solidFill>
                  <a:srgbClr val="002060"/>
                </a:solidFill>
                <a:latin typeface="Arial" panose="020B0604020202020204" pitchFamily="34" charset="0"/>
                <a:ea typeface="+mj-ea"/>
                <a:cs typeface="Arial" panose="020B0604020202020204" pitchFamily="34" charset="0"/>
              </a:defRPr>
            </a:lvl1pPr>
          </a:lstStyle>
          <a:p>
            <a:pPr marL="114300" marR="0" lvl="0" indent="0" algn="l" defTabSz="914400" rtl="0" eaLnBrk="1" fontAlgn="auto" latinLnBrk="0" hangingPunct="1">
              <a:lnSpc>
                <a:spcPct val="114000"/>
              </a:lnSpc>
              <a:spcBef>
                <a:spcPts val="0"/>
              </a:spcBef>
              <a:spcAft>
                <a:spcPts val="0"/>
              </a:spcAft>
              <a:buClr>
                <a:srgbClr val="3B7B84"/>
              </a:buClr>
              <a:buSzPct val="100000"/>
              <a:buFontTx/>
              <a:buNone/>
              <a:tabLst/>
              <a:defRPr/>
            </a:pPr>
            <a:r>
              <a:rPr kumimoji="0" lang="en-US" sz="2000" b="1" i="0" u="none" strike="noStrike" kern="1200" cap="none" spc="0" normalizeH="0" baseline="0" noProof="0" dirty="0">
                <a:ln>
                  <a:noFill/>
                </a:ln>
                <a:solidFill>
                  <a:srgbClr val="1448CC"/>
                </a:solidFill>
                <a:effectLst/>
                <a:uLnTx/>
                <a:uFillTx/>
                <a:latin typeface="Arial" panose="020B0604020202020204"/>
                <a:ea typeface="+mj-ea"/>
                <a:cs typeface="Poppins" panose="00000500000000000000" pitchFamily="2" charset="0"/>
              </a:rPr>
              <a:t>Turning Challenges </a:t>
            </a:r>
          </a:p>
          <a:p>
            <a:pPr marL="114300" marR="0" lvl="0" indent="0" algn="l" defTabSz="914400" rtl="0" eaLnBrk="1" fontAlgn="auto" latinLnBrk="0" hangingPunct="1">
              <a:lnSpc>
                <a:spcPct val="114000"/>
              </a:lnSpc>
              <a:spcBef>
                <a:spcPts val="0"/>
              </a:spcBef>
              <a:spcAft>
                <a:spcPts val="0"/>
              </a:spcAft>
              <a:buClr>
                <a:srgbClr val="3B7B84"/>
              </a:buClr>
              <a:buSzPct val="100000"/>
              <a:buFontTx/>
              <a:buNone/>
              <a:tabLst/>
              <a:defRPr/>
            </a:pPr>
            <a:r>
              <a:rPr kumimoji="0" lang="en-US" sz="2000" b="1" i="0" u="none" strike="noStrike" kern="1200" cap="none" spc="0" normalizeH="0" baseline="0" noProof="0" dirty="0">
                <a:ln>
                  <a:noFill/>
                </a:ln>
                <a:solidFill>
                  <a:srgbClr val="1448CC"/>
                </a:solidFill>
                <a:effectLst/>
                <a:uLnTx/>
                <a:uFillTx/>
                <a:latin typeface="Arial" panose="020B0604020202020204"/>
                <a:ea typeface="+mj-ea"/>
                <a:cs typeface="Poppins" panose="00000500000000000000" pitchFamily="2" charset="0"/>
              </a:rPr>
              <a:t>into Exceptional Successes</a:t>
            </a:r>
          </a:p>
        </p:txBody>
      </p:sp>
      <p:sp>
        <p:nvSpPr>
          <p:cNvPr id="7" name="TextBox 6">
            <a:extLst>
              <a:ext uri="{FF2B5EF4-FFF2-40B4-BE49-F238E27FC236}">
                <a16:creationId xmlns:a16="http://schemas.microsoft.com/office/drawing/2014/main" id="{21641928-949B-49DA-A034-140EEA0D97A8}"/>
              </a:ext>
            </a:extLst>
          </p:cNvPr>
          <p:cNvSpPr txBox="1"/>
          <p:nvPr/>
        </p:nvSpPr>
        <p:spPr>
          <a:xfrm>
            <a:off x="863255" y="3925292"/>
            <a:ext cx="3080656" cy="1720151"/>
          </a:xfrm>
          <a:prstGeom prst="rect">
            <a:avLst/>
          </a:prstGeom>
          <a:noFill/>
        </p:spPr>
        <p:txBody>
          <a:bodyPr wrap="square" rtlCol="0">
            <a:spAutoFit/>
          </a:bodyPr>
          <a:lstStyle/>
          <a:p>
            <a:pPr marL="171450" marR="0" lvl="0" indent="-171450" algn="l"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Digital Business Roadmap </a:t>
            </a:r>
          </a:p>
          <a:p>
            <a:pPr marL="171450" marR="0" lvl="0" indent="-171450" algn="l"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Customer Insight Analysis</a:t>
            </a:r>
          </a:p>
          <a:p>
            <a:pPr marL="171450" marR="0" lvl="0" indent="-171450" algn="l"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Customer Journey Design</a:t>
            </a:r>
          </a:p>
          <a:p>
            <a:pPr marL="171450" marR="0" lvl="0" indent="-171450" algn="l"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Experiment</a:t>
            </a:r>
          </a:p>
          <a:p>
            <a:pPr marL="171450" marR="0" lvl="0" indent="-171450" algn="l"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Business Model Design</a:t>
            </a:r>
          </a:p>
          <a:p>
            <a:pPr marL="171450" marR="0" lvl="0" indent="-171450" algn="l"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F3492"/>
                </a:solidFill>
                <a:effectLst/>
                <a:uLnTx/>
                <a:uFillTx/>
                <a:latin typeface="Arial" panose="020B0604020202020204"/>
                <a:ea typeface="+mn-ea"/>
                <a:cs typeface="Poppins" panose="00000500000000000000" pitchFamily="2" charset="0"/>
              </a:rPr>
              <a:t>Digital Business Coach</a:t>
            </a:r>
          </a:p>
        </p:txBody>
      </p:sp>
      <p:pic>
        <p:nvPicPr>
          <p:cNvPr id="8" name="Picture 7">
            <a:extLst>
              <a:ext uri="{FF2B5EF4-FFF2-40B4-BE49-F238E27FC236}">
                <a16:creationId xmlns:a16="http://schemas.microsoft.com/office/drawing/2014/main" id="{662BE71F-3F04-4E86-A1AC-AFCE5CBDC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155" y="1618402"/>
            <a:ext cx="3349009" cy="2232672"/>
          </a:xfrm>
          <a:prstGeom prst="rect">
            <a:avLst/>
          </a:prstGeom>
        </p:spPr>
      </p:pic>
      <p:pic>
        <p:nvPicPr>
          <p:cNvPr id="9" name="Picture 8">
            <a:extLst>
              <a:ext uri="{FF2B5EF4-FFF2-40B4-BE49-F238E27FC236}">
                <a16:creationId xmlns:a16="http://schemas.microsoft.com/office/drawing/2014/main" id="{5D2BF30F-447A-4595-A313-300F17284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884" y="1618402"/>
            <a:ext cx="3321965" cy="2232672"/>
          </a:xfrm>
          <a:prstGeom prst="rect">
            <a:avLst/>
          </a:prstGeom>
        </p:spPr>
      </p:pic>
      <p:pic>
        <p:nvPicPr>
          <p:cNvPr id="10" name="Picture 9">
            <a:extLst>
              <a:ext uri="{FF2B5EF4-FFF2-40B4-BE49-F238E27FC236}">
                <a16:creationId xmlns:a16="http://schemas.microsoft.com/office/drawing/2014/main" id="{4CFE6AD8-3D5E-4D5C-8993-F3172C255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1154" y="3910952"/>
            <a:ext cx="3349009" cy="2232673"/>
          </a:xfrm>
          <a:prstGeom prst="rect">
            <a:avLst/>
          </a:prstGeom>
        </p:spPr>
      </p:pic>
      <p:pic>
        <p:nvPicPr>
          <p:cNvPr id="11" name="Picture 10">
            <a:extLst>
              <a:ext uri="{FF2B5EF4-FFF2-40B4-BE49-F238E27FC236}">
                <a16:creationId xmlns:a16="http://schemas.microsoft.com/office/drawing/2014/main" id="{921B2206-2979-47F6-9FEE-88F7A3D07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9883" y="3910952"/>
            <a:ext cx="3321965" cy="2232672"/>
          </a:xfrm>
          <a:prstGeom prst="rect">
            <a:avLst/>
          </a:prstGeom>
        </p:spPr>
      </p:pic>
      <p:sp>
        <p:nvSpPr>
          <p:cNvPr id="14" name="Rectangle 13">
            <a:extLst>
              <a:ext uri="{FF2B5EF4-FFF2-40B4-BE49-F238E27FC236}">
                <a16:creationId xmlns:a16="http://schemas.microsoft.com/office/drawing/2014/main" id="{0AD58CD5-93AF-4A62-87CE-C83BCBC6DA91}"/>
              </a:ext>
            </a:extLst>
          </p:cNvPr>
          <p:cNvSpPr/>
          <p:nvPr/>
        </p:nvSpPr>
        <p:spPr>
          <a:xfrm>
            <a:off x="381000" y="1212557"/>
            <a:ext cx="11430000" cy="337432"/>
          </a:xfrm>
          <a:prstGeom prst="rect">
            <a:avLst/>
          </a:prstGeom>
          <a:solidFill>
            <a:srgbClr val="103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Business  Design</a:t>
            </a:r>
          </a:p>
        </p:txBody>
      </p:sp>
    </p:spTree>
    <p:extLst>
      <p:ext uri="{BB962C8B-B14F-4D97-AF65-F5344CB8AC3E}">
        <p14:creationId xmlns:p14="http://schemas.microsoft.com/office/powerpoint/2010/main" val="29075277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12">
            <a:extLst>
              <a:ext uri="{FF2B5EF4-FFF2-40B4-BE49-F238E27FC236}">
                <a16:creationId xmlns:a16="http://schemas.microsoft.com/office/drawing/2014/main" id="{5AF9C2E5-4A89-402E-BCC9-DA2DF52A1721}"/>
              </a:ext>
            </a:extLst>
          </p:cNvPr>
          <p:cNvPicPr>
            <a:picLocks noChangeAspect="1"/>
          </p:cNvPicPr>
          <p:nvPr/>
        </p:nvPicPr>
        <p:blipFill rotWithShape="1">
          <a:blip r:embed="rId2">
            <a:extLst>
              <a:ext uri="{28A0092B-C50C-407E-A947-70E740481C1C}">
                <a14:useLocalDpi xmlns:a14="http://schemas.microsoft.com/office/drawing/2010/main" val="0"/>
              </a:ext>
            </a:extLst>
          </a:blip>
          <a:srcRect l="17287" r="32967"/>
          <a:stretch/>
        </p:blipFill>
        <p:spPr>
          <a:xfrm rot="10800000">
            <a:off x="9177532" y="1632023"/>
            <a:ext cx="2633465" cy="4511602"/>
          </a:xfrm>
          <a:prstGeom prst="rect">
            <a:avLst/>
          </a:prstGeom>
        </p:spPr>
      </p:pic>
      <p:sp>
        <p:nvSpPr>
          <p:cNvPr id="2" name="Title 1">
            <a:extLst>
              <a:ext uri="{FF2B5EF4-FFF2-40B4-BE49-F238E27FC236}">
                <a16:creationId xmlns:a16="http://schemas.microsoft.com/office/drawing/2014/main" id="{4EC62F01-5217-43A0-B46B-A8B5DF9E70DD}"/>
              </a:ext>
            </a:extLst>
          </p:cNvPr>
          <p:cNvSpPr>
            <a:spLocks noGrp="1"/>
          </p:cNvSpPr>
          <p:nvPr>
            <p:ph type="title"/>
          </p:nvPr>
        </p:nvSpPr>
        <p:spPr/>
        <p:txBody>
          <a:bodyPr/>
          <a:lstStyle/>
          <a:p>
            <a:r>
              <a:rPr lang="en-US" dirty="0">
                <a:solidFill>
                  <a:srgbClr val="0F3492"/>
                </a:solidFill>
              </a:rPr>
              <a:t>Digital Assessment: We provide two tests which are Digital Literacy and Digital Maturity tests to assess and evaluate the level of readiness of digital transformation.</a:t>
            </a:r>
            <a:endParaRPr lang="en-US" dirty="0"/>
          </a:p>
        </p:txBody>
      </p:sp>
      <p:grpSp>
        <p:nvGrpSpPr>
          <p:cNvPr id="4" name="Group 3">
            <a:extLst>
              <a:ext uri="{FF2B5EF4-FFF2-40B4-BE49-F238E27FC236}">
                <a16:creationId xmlns:a16="http://schemas.microsoft.com/office/drawing/2014/main" id="{733DF793-3C02-4EC0-8147-1D3F899F3A6C}"/>
              </a:ext>
            </a:extLst>
          </p:cNvPr>
          <p:cNvGrpSpPr/>
          <p:nvPr/>
        </p:nvGrpSpPr>
        <p:grpSpPr>
          <a:xfrm>
            <a:off x="4295871" y="1820922"/>
            <a:ext cx="5162454" cy="960549"/>
            <a:chOff x="-568416" y="1916832"/>
            <a:chExt cx="4104456" cy="1152128"/>
          </a:xfrm>
          <a:solidFill>
            <a:schemeClr val="accent2">
              <a:lumMod val="75000"/>
            </a:schemeClr>
          </a:solidFill>
        </p:grpSpPr>
        <p:sp>
          <p:nvSpPr>
            <p:cNvPr id="5" name="Right Arrow 8">
              <a:extLst>
                <a:ext uri="{FF2B5EF4-FFF2-40B4-BE49-F238E27FC236}">
                  <a16:creationId xmlns:a16="http://schemas.microsoft.com/office/drawing/2014/main" id="{C250191E-7218-4D7E-A957-9058EB8A848C}"/>
                </a:ext>
              </a:extLst>
            </p:cNvPr>
            <p:cNvSpPr/>
            <p:nvPr/>
          </p:nvSpPr>
          <p:spPr>
            <a:xfrm>
              <a:off x="-568416" y="1916832"/>
              <a:ext cx="4104456" cy="1152128"/>
            </a:xfrm>
            <a:prstGeom prst="rightArrow">
              <a:avLst>
                <a:gd name="adj1" fmla="val 68188"/>
                <a:gd name="adj2" fmla="val 50000"/>
              </a:avLst>
            </a:prstGeom>
            <a:grp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 name="TextBox 5">
              <a:extLst>
                <a:ext uri="{FF2B5EF4-FFF2-40B4-BE49-F238E27FC236}">
                  <a16:creationId xmlns:a16="http://schemas.microsoft.com/office/drawing/2014/main" id="{8974A6B5-F28C-4611-A5F5-EF114168A81F}"/>
                </a:ext>
              </a:extLst>
            </p:cNvPr>
            <p:cNvSpPr txBox="1"/>
            <p:nvPr/>
          </p:nvSpPr>
          <p:spPr>
            <a:xfrm>
              <a:off x="-549156" y="2305602"/>
              <a:ext cx="2646306" cy="369162"/>
            </a:xfrm>
            <a:prstGeom prst="rect">
              <a:avLst/>
            </a:prstGeom>
            <a:grpFill/>
          </p:spPr>
          <p:txBody>
            <a:bodyPr wrap="square" lIns="0" tIns="0" rIns="0" bIns="0" rtlCol="0" anchor="b">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white"/>
                  </a:solidFill>
                  <a:effectLst/>
                  <a:uLnTx/>
                  <a:uFillTx/>
                  <a:latin typeface="Poppins" panose="00000500000000000000" pitchFamily="2" charset="0"/>
                  <a:ea typeface="굴림" panose="020B0600000101010101" pitchFamily="34" charset="-127"/>
                  <a:cs typeface="Poppins" panose="00000500000000000000" pitchFamily="2" charset="0"/>
                </a:rPr>
                <a:t>    </a:t>
              </a:r>
              <a:r>
                <a:rPr kumimoji="0" lang="en-US" altLang="ko-KR" sz="2000" b="1" i="0" u="none" strike="noStrike" kern="0" cap="none" spc="0" normalizeH="0" baseline="0" noProof="0" dirty="0">
                  <a:ln>
                    <a:noFill/>
                  </a:ln>
                  <a:solidFill>
                    <a:prstClr val="white"/>
                  </a:solidFill>
                  <a:effectLst/>
                  <a:uLnTx/>
                  <a:uFillTx/>
                  <a:latin typeface="Arial" panose="020B0604020202020204"/>
                  <a:ea typeface="굴림" panose="020B0600000101010101" pitchFamily="34" charset="-127"/>
                  <a:cs typeface="Poppins" panose="00000500000000000000" pitchFamily="2" charset="0"/>
                </a:rPr>
                <a:t>Digital Literacy Test</a:t>
              </a:r>
            </a:p>
          </p:txBody>
        </p:sp>
      </p:grpSp>
      <p:grpSp>
        <p:nvGrpSpPr>
          <p:cNvPr id="7" name="Group 6">
            <a:extLst>
              <a:ext uri="{FF2B5EF4-FFF2-40B4-BE49-F238E27FC236}">
                <a16:creationId xmlns:a16="http://schemas.microsoft.com/office/drawing/2014/main" id="{F900CB5B-5DC3-4DCA-8C0C-F7300B885978}"/>
              </a:ext>
            </a:extLst>
          </p:cNvPr>
          <p:cNvGrpSpPr/>
          <p:nvPr/>
        </p:nvGrpSpPr>
        <p:grpSpPr>
          <a:xfrm>
            <a:off x="4027676" y="4116140"/>
            <a:ext cx="4640074" cy="953489"/>
            <a:chOff x="4694684" y="1960632"/>
            <a:chExt cx="4104456" cy="1152128"/>
          </a:xfrm>
          <a:solidFill>
            <a:schemeClr val="accent2">
              <a:lumMod val="75000"/>
            </a:schemeClr>
          </a:solidFill>
        </p:grpSpPr>
        <p:sp>
          <p:nvSpPr>
            <p:cNvPr id="8" name="Right Arrow 11">
              <a:extLst>
                <a:ext uri="{FF2B5EF4-FFF2-40B4-BE49-F238E27FC236}">
                  <a16:creationId xmlns:a16="http://schemas.microsoft.com/office/drawing/2014/main" id="{68484D7B-E7A9-44C8-B49E-8D72D4D05DA6}"/>
                </a:ext>
              </a:extLst>
            </p:cNvPr>
            <p:cNvSpPr/>
            <p:nvPr/>
          </p:nvSpPr>
          <p:spPr>
            <a:xfrm rot="10800000">
              <a:off x="4694684" y="1960632"/>
              <a:ext cx="4104456" cy="1152128"/>
            </a:xfrm>
            <a:prstGeom prst="rightArrow">
              <a:avLst>
                <a:gd name="adj1" fmla="val 68188"/>
                <a:gd name="adj2" fmla="val 50000"/>
              </a:avLst>
            </a:prstGeom>
            <a:grp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9" name="TextBox 8">
              <a:extLst>
                <a:ext uri="{FF2B5EF4-FFF2-40B4-BE49-F238E27FC236}">
                  <a16:creationId xmlns:a16="http://schemas.microsoft.com/office/drawing/2014/main" id="{CA3DB864-CAE2-49CA-8B44-D5E69A677D10}"/>
                </a:ext>
              </a:extLst>
            </p:cNvPr>
            <p:cNvSpPr txBox="1"/>
            <p:nvPr/>
          </p:nvSpPr>
          <p:spPr>
            <a:xfrm>
              <a:off x="6292088" y="2346437"/>
              <a:ext cx="2327159" cy="371896"/>
            </a:xfrm>
            <a:prstGeom prst="rect">
              <a:avLst/>
            </a:prstGeom>
            <a:grpFill/>
          </p:spPr>
          <p:txBody>
            <a:bodyPr wrap="square" lIns="0" tIns="0" rIns="0" bIns="0" rtlCol="0" anchor="b">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white"/>
                  </a:solidFill>
                  <a:effectLst/>
                  <a:uLnTx/>
                  <a:uFillTx/>
                  <a:latin typeface="Arial" panose="020B0604020202020204"/>
                  <a:ea typeface="굴림" panose="020B0600000101010101" pitchFamily="34" charset="-127"/>
                  <a:cs typeface="Poppins" panose="00000500000000000000" pitchFamily="2" charset="0"/>
                </a:rPr>
                <a:t>Digital Maturity Test</a:t>
              </a:r>
            </a:p>
          </p:txBody>
        </p:sp>
      </p:grpSp>
      <p:grpSp>
        <p:nvGrpSpPr>
          <p:cNvPr id="10" name="Group 9">
            <a:extLst>
              <a:ext uri="{FF2B5EF4-FFF2-40B4-BE49-F238E27FC236}">
                <a16:creationId xmlns:a16="http://schemas.microsoft.com/office/drawing/2014/main" id="{4611B599-4806-46B7-A3D3-D3B655DB1F6E}"/>
              </a:ext>
            </a:extLst>
          </p:cNvPr>
          <p:cNvGrpSpPr/>
          <p:nvPr/>
        </p:nvGrpSpPr>
        <p:grpSpPr>
          <a:xfrm>
            <a:off x="5105507" y="2707943"/>
            <a:ext cx="3682473" cy="1293515"/>
            <a:chOff x="980503" y="1707673"/>
            <a:chExt cx="5034922" cy="1016866"/>
          </a:xfrm>
        </p:grpSpPr>
        <p:sp>
          <p:nvSpPr>
            <p:cNvPr id="11" name="TextBox 10">
              <a:extLst>
                <a:ext uri="{FF2B5EF4-FFF2-40B4-BE49-F238E27FC236}">
                  <a16:creationId xmlns:a16="http://schemas.microsoft.com/office/drawing/2014/main" id="{B5A3C8FB-E002-4BFB-ADB1-51553BAFF331}"/>
                </a:ext>
              </a:extLst>
            </p:cNvPr>
            <p:cNvSpPr txBox="1"/>
            <p:nvPr/>
          </p:nvSpPr>
          <p:spPr>
            <a:xfrm>
              <a:off x="986023" y="1974491"/>
              <a:ext cx="5029402" cy="750048"/>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Poppins" panose="00000500000000000000" pitchFamily="2" charset="0"/>
                </a:rPr>
                <a:t>Digital Era Concept, Digital Tools and System, Digital Communication and Collaboration, Digital Security, Digital Health and Behavior</a:t>
              </a:r>
            </a:p>
          </p:txBody>
        </p:sp>
        <p:sp>
          <p:nvSpPr>
            <p:cNvPr id="12" name="TextBox 11">
              <a:extLst>
                <a:ext uri="{FF2B5EF4-FFF2-40B4-BE49-F238E27FC236}">
                  <a16:creationId xmlns:a16="http://schemas.microsoft.com/office/drawing/2014/main" id="{AB0FF8D8-13E9-4532-8ACB-45C9BFC30061}"/>
                </a:ext>
              </a:extLst>
            </p:cNvPr>
            <p:cNvSpPr txBox="1"/>
            <p:nvPr/>
          </p:nvSpPr>
          <p:spPr>
            <a:xfrm>
              <a:off x="980503" y="1707673"/>
              <a:ext cx="5029403" cy="241952"/>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Poppins" panose="00000500000000000000" pitchFamily="2" charset="0"/>
                </a:rPr>
                <a:t>(For an Individual)</a:t>
              </a:r>
              <a:endParaRPr kumimoji="0" lang="ko-KR" altLang="en-US" sz="14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Poppins" panose="00000500000000000000" pitchFamily="2" charset="0"/>
              </a:endParaRPr>
            </a:p>
          </p:txBody>
        </p:sp>
      </p:grpSp>
      <p:grpSp>
        <p:nvGrpSpPr>
          <p:cNvPr id="13" name="Group 12">
            <a:extLst>
              <a:ext uri="{FF2B5EF4-FFF2-40B4-BE49-F238E27FC236}">
                <a16:creationId xmlns:a16="http://schemas.microsoft.com/office/drawing/2014/main" id="{AF25C91E-5CE8-47EE-A358-6735D4C4039D}"/>
              </a:ext>
            </a:extLst>
          </p:cNvPr>
          <p:cNvGrpSpPr/>
          <p:nvPr/>
        </p:nvGrpSpPr>
        <p:grpSpPr>
          <a:xfrm>
            <a:off x="4476298" y="4980997"/>
            <a:ext cx="3922129" cy="1081687"/>
            <a:chOff x="7152781" y="4474870"/>
            <a:chExt cx="5029200" cy="1081687"/>
          </a:xfrm>
        </p:grpSpPr>
        <p:sp>
          <p:nvSpPr>
            <p:cNvPr id="14" name="TextBox 13">
              <a:extLst>
                <a:ext uri="{FF2B5EF4-FFF2-40B4-BE49-F238E27FC236}">
                  <a16:creationId xmlns:a16="http://schemas.microsoft.com/office/drawing/2014/main" id="{3F25AAE6-51E8-4911-A252-84DE6C0D6953}"/>
                </a:ext>
              </a:extLst>
            </p:cNvPr>
            <p:cNvSpPr txBox="1"/>
            <p:nvPr/>
          </p:nvSpPr>
          <p:spPr>
            <a:xfrm>
              <a:off x="8209955" y="4817893"/>
              <a:ext cx="3972024" cy="738664"/>
            </a:xfrm>
            <a:prstGeom prst="rect">
              <a:avLst/>
            </a:prstGeom>
            <a:noFill/>
          </p:spPr>
          <p:txBody>
            <a:bodyPr wrap="square" rtlCol="0">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Poppins" panose="00000500000000000000" pitchFamily="2" charset="0"/>
                </a:rPr>
                <a:t>Customer, Strategy, Technology, Operations, Culture, People, Organization</a:t>
              </a:r>
            </a:p>
          </p:txBody>
        </p:sp>
        <p:sp>
          <p:nvSpPr>
            <p:cNvPr id="15" name="TextBox 14">
              <a:extLst>
                <a:ext uri="{FF2B5EF4-FFF2-40B4-BE49-F238E27FC236}">
                  <a16:creationId xmlns:a16="http://schemas.microsoft.com/office/drawing/2014/main" id="{D6646F7E-A22C-4709-A032-EFA9A25C9840}"/>
                </a:ext>
              </a:extLst>
            </p:cNvPr>
            <p:cNvSpPr txBox="1"/>
            <p:nvPr/>
          </p:nvSpPr>
          <p:spPr>
            <a:xfrm>
              <a:off x="7152781" y="4474870"/>
              <a:ext cx="5029200" cy="307777"/>
            </a:xfrm>
            <a:prstGeom prst="rect">
              <a:avLst/>
            </a:prstGeom>
            <a:noFill/>
          </p:spPr>
          <p:txBody>
            <a:bodyPr wrap="square" rtlCol="0">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Poppins" panose="00000500000000000000" pitchFamily="2" charset="0"/>
                </a:rPr>
                <a:t>(For a Company)</a:t>
              </a:r>
              <a:endParaRPr kumimoji="0" lang="ko-KR" altLang="en-US" sz="14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Poppins" panose="00000500000000000000" pitchFamily="2" charset="0"/>
              </a:endParaRPr>
            </a:p>
          </p:txBody>
        </p:sp>
      </p:grpSp>
      <p:sp>
        <p:nvSpPr>
          <p:cNvPr id="16" name="Rectangle 15">
            <a:extLst>
              <a:ext uri="{FF2B5EF4-FFF2-40B4-BE49-F238E27FC236}">
                <a16:creationId xmlns:a16="http://schemas.microsoft.com/office/drawing/2014/main" id="{2CF21E1F-F211-4FDD-A685-7018DC3A71BF}"/>
              </a:ext>
            </a:extLst>
          </p:cNvPr>
          <p:cNvSpPr/>
          <p:nvPr/>
        </p:nvSpPr>
        <p:spPr>
          <a:xfrm>
            <a:off x="381000" y="1212557"/>
            <a:ext cx="11430000" cy="337432"/>
          </a:xfrm>
          <a:prstGeom prst="rect">
            <a:avLst/>
          </a:prstGeom>
          <a:solidFill>
            <a:srgbClr val="103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Digital Assessment</a:t>
            </a:r>
          </a:p>
        </p:txBody>
      </p:sp>
      <p:grpSp>
        <p:nvGrpSpPr>
          <p:cNvPr id="20" name="Group 19">
            <a:extLst>
              <a:ext uri="{FF2B5EF4-FFF2-40B4-BE49-F238E27FC236}">
                <a16:creationId xmlns:a16="http://schemas.microsoft.com/office/drawing/2014/main" id="{29631C54-98ED-45F4-8C9A-F79315AB8683}"/>
              </a:ext>
            </a:extLst>
          </p:cNvPr>
          <p:cNvGrpSpPr/>
          <p:nvPr/>
        </p:nvGrpSpPr>
        <p:grpSpPr>
          <a:xfrm>
            <a:off x="4027676" y="1746919"/>
            <a:ext cx="1034196" cy="1034552"/>
            <a:chOff x="491147" y="1767507"/>
            <a:chExt cx="1228997" cy="1228997"/>
          </a:xfrm>
          <a:solidFill>
            <a:schemeClr val="accent1">
              <a:lumMod val="20000"/>
              <a:lumOff val="80000"/>
            </a:schemeClr>
          </a:solidFill>
        </p:grpSpPr>
        <p:sp>
          <p:nvSpPr>
            <p:cNvPr id="21" name="Oval 20">
              <a:extLst>
                <a:ext uri="{FF2B5EF4-FFF2-40B4-BE49-F238E27FC236}">
                  <a16:creationId xmlns:a16="http://schemas.microsoft.com/office/drawing/2014/main" id="{E573E4E1-7DF7-4579-987B-5CD6D31EB84A}"/>
                </a:ext>
              </a:extLst>
            </p:cNvPr>
            <p:cNvSpPr/>
            <p:nvPr/>
          </p:nvSpPr>
          <p:spPr>
            <a:xfrm>
              <a:off x="491147" y="1767507"/>
              <a:ext cx="1228997" cy="1228997"/>
            </a:xfrm>
            <a:prstGeom prst="ellipse">
              <a:avLst/>
            </a:prstGeom>
            <a:grpFill/>
            <a:ln w="6350" cap="flat" cmpd="sng" algn="ctr">
              <a:solidFill>
                <a:sysClr val="window" lastClr="FFFFFF"/>
              </a:solid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0" cap="none" spc="0" normalizeH="0" baseline="0" noProof="0" dirty="0">
                <a:ln>
                  <a:noFill/>
                </a:ln>
                <a:solidFill>
                  <a:srgbClr val="0846A1"/>
                </a:solidFill>
                <a:effectLst/>
                <a:uLnTx/>
                <a:uFillTx/>
                <a:latin typeface="Calibri" panose="020F0502020204030204" pitchFamily="34" charset="0"/>
                <a:ea typeface="굴림" panose="020B0600000101010101" pitchFamily="34" charset="-127"/>
                <a:cs typeface="Calibri" panose="020F0502020204030204" pitchFamily="34" charset="0"/>
              </a:endParaRPr>
            </a:p>
          </p:txBody>
        </p:sp>
        <p:sp>
          <p:nvSpPr>
            <p:cNvPr id="22" name="Oval 21">
              <a:extLst>
                <a:ext uri="{FF2B5EF4-FFF2-40B4-BE49-F238E27FC236}">
                  <a16:creationId xmlns:a16="http://schemas.microsoft.com/office/drawing/2014/main" id="{2E7CF39F-BBD1-40B0-9727-FB857FB2DAB7}"/>
                </a:ext>
              </a:extLst>
            </p:cNvPr>
            <p:cNvSpPr/>
            <p:nvPr/>
          </p:nvSpPr>
          <p:spPr>
            <a:xfrm>
              <a:off x="631371" y="1907731"/>
              <a:ext cx="948548" cy="948548"/>
            </a:xfrm>
            <a:prstGeom prst="ellipse">
              <a:avLst/>
            </a:prstGeom>
            <a:grp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rgbClr val="0846A1"/>
                </a:solidFill>
                <a:effectLst/>
                <a:uLnTx/>
                <a:uFillTx/>
                <a:latin typeface="Calibri" panose="020F0502020204030204" pitchFamily="34" charset="0"/>
                <a:ea typeface="굴림" panose="020B0600000101010101" pitchFamily="34" charset="-127"/>
                <a:cs typeface="Calibri" panose="020F0502020204030204" pitchFamily="34" charset="0"/>
              </a:endParaRPr>
            </a:p>
          </p:txBody>
        </p:sp>
      </p:grpSp>
      <p:sp>
        <p:nvSpPr>
          <p:cNvPr id="23" name="Rectangle 22">
            <a:extLst>
              <a:ext uri="{FF2B5EF4-FFF2-40B4-BE49-F238E27FC236}">
                <a16:creationId xmlns:a16="http://schemas.microsoft.com/office/drawing/2014/main" id="{CDCF7A2D-577D-4B8A-A466-09CC9D81990F}"/>
              </a:ext>
            </a:extLst>
          </p:cNvPr>
          <p:cNvSpPr/>
          <p:nvPr/>
        </p:nvSpPr>
        <p:spPr>
          <a:xfrm>
            <a:off x="4179279" y="2016796"/>
            <a:ext cx="675135" cy="461665"/>
          </a:xfrm>
          <a:prstGeom prst="rect">
            <a:avLst/>
          </a:prstGeom>
        </p:spPr>
        <p:txBody>
          <a:bodyPr wrap="square">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0846A1"/>
                </a:solidFill>
                <a:effectLst/>
                <a:uLnTx/>
                <a:uFillTx/>
                <a:latin typeface="Arial" panose="020B0604020202020204"/>
                <a:ea typeface="굴림" panose="020B0600000101010101" pitchFamily="34" charset="-127"/>
                <a:cs typeface="Calibri" panose="020F0502020204030204" pitchFamily="34" charset="0"/>
              </a:rPr>
              <a:t>1</a:t>
            </a:r>
            <a:endParaRPr kumimoji="0" lang="ko-KR" altLang="en-US" sz="2400" b="1" i="0" u="none" strike="noStrike" kern="0" cap="none" spc="0" normalizeH="0" baseline="0" noProof="0" dirty="0">
              <a:ln>
                <a:noFill/>
              </a:ln>
              <a:solidFill>
                <a:srgbClr val="0846A1"/>
              </a:solidFill>
              <a:effectLst/>
              <a:uLnTx/>
              <a:uFillTx/>
              <a:latin typeface="Arial" panose="020B0604020202020204"/>
              <a:ea typeface="굴림" panose="020B0600000101010101" pitchFamily="34" charset="-127"/>
              <a:cs typeface="Calibri" panose="020F0502020204030204" pitchFamily="34" charset="0"/>
            </a:endParaRPr>
          </a:p>
        </p:txBody>
      </p:sp>
      <p:grpSp>
        <p:nvGrpSpPr>
          <p:cNvPr id="24" name="Group 23">
            <a:extLst>
              <a:ext uri="{FF2B5EF4-FFF2-40B4-BE49-F238E27FC236}">
                <a16:creationId xmlns:a16="http://schemas.microsoft.com/office/drawing/2014/main" id="{D0764B0A-F6E5-4D58-B274-9BA05338FF45}"/>
              </a:ext>
            </a:extLst>
          </p:cNvPr>
          <p:cNvGrpSpPr/>
          <p:nvPr/>
        </p:nvGrpSpPr>
        <p:grpSpPr>
          <a:xfrm>
            <a:off x="8398427" y="4029501"/>
            <a:ext cx="1072947" cy="1034552"/>
            <a:chOff x="491147" y="1767507"/>
            <a:chExt cx="1228997" cy="1228997"/>
          </a:xfrm>
          <a:solidFill>
            <a:schemeClr val="accent1">
              <a:lumMod val="20000"/>
              <a:lumOff val="80000"/>
            </a:schemeClr>
          </a:solidFill>
        </p:grpSpPr>
        <p:sp>
          <p:nvSpPr>
            <p:cNvPr id="25" name="Oval 24">
              <a:extLst>
                <a:ext uri="{FF2B5EF4-FFF2-40B4-BE49-F238E27FC236}">
                  <a16:creationId xmlns:a16="http://schemas.microsoft.com/office/drawing/2014/main" id="{F7D96C70-1B75-4043-8A36-7B20249C60EA}"/>
                </a:ext>
              </a:extLst>
            </p:cNvPr>
            <p:cNvSpPr/>
            <p:nvPr/>
          </p:nvSpPr>
          <p:spPr>
            <a:xfrm>
              <a:off x="491147" y="1767507"/>
              <a:ext cx="1228997" cy="1228997"/>
            </a:xfrm>
            <a:prstGeom prst="ellipse">
              <a:avLst/>
            </a:prstGeom>
            <a:grpFill/>
            <a:ln w="6350" cap="flat" cmpd="sng" algn="ctr">
              <a:solidFill>
                <a:sysClr val="window" lastClr="FFFFFF"/>
              </a:solid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0" cap="none" spc="0" normalizeH="0" baseline="0" noProof="0" dirty="0">
                <a:ln>
                  <a:noFill/>
                </a:ln>
                <a:solidFill>
                  <a:srgbClr val="0846A1"/>
                </a:solidFill>
                <a:effectLst/>
                <a:uLnTx/>
                <a:uFillTx/>
                <a:latin typeface="Calibri" panose="020F0502020204030204" pitchFamily="34" charset="0"/>
                <a:ea typeface="굴림" panose="020B0600000101010101" pitchFamily="34" charset="-127"/>
                <a:cs typeface="Calibri" panose="020F0502020204030204" pitchFamily="34" charset="0"/>
              </a:endParaRPr>
            </a:p>
          </p:txBody>
        </p:sp>
        <p:sp>
          <p:nvSpPr>
            <p:cNvPr id="26" name="Oval 25">
              <a:extLst>
                <a:ext uri="{FF2B5EF4-FFF2-40B4-BE49-F238E27FC236}">
                  <a16:creationId xmlns:a16="http://schemas.microsoft.com/office/drawing/2014/main" id="{33ACD597-566A-450B-9A7A-D1BAF7072149}"/>
                </a:ext>
              </a:extLst>
            </p:cNvPr>
            <p:cNvSpPr/>
            <p:nvPr/>
          </p:nvSpPr>
          <p:spPr>
            <a:xfrm>
              <a:off x="631371" y="1907731"/>
              <a:ext cx="948548" cy="948548"/>
            </a:xfrm>
            <a:prstGeom prst="ellipse">
              <a:avLst/>
            </a:prstGeom>
            <a:grp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rgbClr val="0846A1"/>
                </a:solidFill>
                <a:effectLst/>
                <a:uLnTx/>
                <a:uFillTx/>
                <a:latin typeface="Calibri" panose="020F0502020204030204" pitchFamily="34" charset="0"/>
                <a:ea typeface="굴림" panose="020B0600000101010101" pitchFamily="34" charset="-127"/>
                <a:cs typeface="Calibri" panose="020F0502020204030204" pitchFamily="34" charset="0"/>
              </a:endParaRPr>
            </a:p>
          </p:txBody>
        </p:sp>
      </p:grpSp>
      <p:sp>
        <p:nvSpPr>
          <p:cNvPr id="27" name="Rectangle 26">
            <a:extLst>
              <a:ext uri="{FF2B5EF4-FFF2-40B4-BE49-F238E27FC236}">
                <a16:creationId xmlns:a16="http://schemas.microsoft.com/office/drawing/2014/main" id="{9417D323-828E-414B-B6FB-FFBB027369DE}"/>
              </a:ext>
            </a:extLst>
          </p:cNvPr>
          <p:cNvSpPr/>
          <p:nvPr/>
        </p:nvSpPr>
        <p:spPr>
          <a:xfrm>
            <a:off x="8597332" y="4389103"/>
            <a:ext cx="675135" cy="461665"/>
          </a:xfrm>
          <a:prstGeom prst="rect">
            <a:avLst/>
          </a:prstGeom>
        </p:spPr>
        <p:txBody>
          <a:bodyPr wrap="square">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rgbClr val="0846A1"/>
                </a:solidFill>
                <a:effectLst/>
                <a:uLnTx/>
                <a:uFillTx/>
                <a:latin typeface="Arial" panose="020B0604020202020204"/>
                <a:ea typeface="굴림" panose="020B0600000101010101" pitchFamily="34" charset="-127"/>
                <a:cs typeface="Calibri" panose="020F0502020204030204" pitchFamily="34" charset="0"/>
              </a:rPr>
              <a:t>2</a:t>
            </a:r>
            <a:endParaRPr kumimoji="0" lang="ko-KR" altLang="en-US" sz="2000" b="1" i="0" u="none" strike="noStrike" kern="0" cap="none" spc="0" normalizeH="0" baseline="0" noProof="0" dirty="0">
              <a:ln>
                <a:noFill/>
              </a:ln>
              <a:solidFill>
                <a:srgbClr val="0846A1"/>
              </a:solidFill>
              <a:effectLst/>
              <a:uLnTx/>
              <a:uFillTx/>
              <a:latin typeface="Arial" panose="020B0604020202020204"/>
              <a:ea typeface="굴림" panose="020B0600000101010101" pitchFamily="34" charset="-127"/>
              <a:cs typeface="Calibri" panose="020F0502020204030204" pitchFamily="34" charset="0"/>
            </a:endParaRPr>
          </a:p>
        </p:txBody>
      </p:sp>
      <p:pic>
        <p:nvPicPr>
          <p:cNvPr id="29" name="Picture 28">
            <a:extLst>
              <a:ext uri="{FF2B5EF4-FFF2-40B4-BE49-F238E27FC236}">
                <a16:creationId xmlns:a16="http://schemas.microsoft.com/office/drawing/2014/main" id="{10814AEF-8B86-4CB3-B6E8-66080649E9A4}"/>
              </a:ext>
            </a:extLst>
          </p:cNvPr>
          <p:cNvPicPr>
            <a:picLocks noChangeAspect="1"/>
          </p:cNvPicPr>
          <p:nvPr/>
        </p:nvPicPr>
        <p:blipFill>
          <a:blip r:embed="rId3"/>
          <a:stretch>
            <a:fillRect/>
          </a:stretch>
        </p:blipFill>
        <p:spPr>
          <a:xfrm>
            <a:off x="463908" y="3775497"/>
            <a:ext cx="3332058" cy="2168165"/>
          </a:xfrm>
          <a:prstGeom prst="rect">
            <a:avLst/>
          </a:prstGeom>
        </p:spPr>
      </p:pic>
      <p:pic>
        <p:nvPicPr>
          <p:cNvPr id="30" name="Picture 29">
            <a:extLst>
              <a:ext uri="{FF2B5EF4-FFF2-40B4-BE49-F238E27FC236}">
                <a16:creationId xmlns:a16="http://schemas.microsoft.com/office/drawing/2014/main" id="{4AFB7F97-6B3B-4809-99A1-8024FEAD4A13}"/>
              </a:ext>
            </a:extLst>
          </p:cNvPr>
          <p:cNvPicPr>
            <a:picLocks noChangeAspect="1"/>
          </p:cNvPicPr>
          <p:nvPr/>
        </p:nvPicPr>
        <p:blipFill>
          <a:blip r:embed="rId4"/>
          <a:stretch>
            <a:fillRect/>
          </a:stretch>
        </p:blipFill>
        <p:spPr>
          <a:xfrm>
            <a:off x="464560" y="2285758"/>
            <a:ext cx="3332058" cy="1399199"/>
          </a:xfrm>
          <a:prstGeom prst="rect">
            <a:avLst/>
          </a:prstGeom>
        </p:spPr>
      </p:pic>
      <p:sp>
        <p:nvSpPr>
          <p:cNvPr id="33" name="Rectangle 32">
            <a:extLst>
              <a:ext uri="{FF2B5EF4-FFF2-40B4-BE49-F238E27FC236}">
                <a16:creationId xmlns:a16="http://schemas.microsoft.com/office/drawing/2014/main" id="{1DA51F38-AD40-446C-946F-DBFA23A7028D}"/>
              </a:ext>
            </a:extLst>
          </p:cNvPr>
          <p:cNvSpPr/>
          <p:nvPr/>
        </p:nvSpPr>
        <p:spPr>
          <a:xfrm>
            <a:off x="400151" y="1631758"/>
            <a:ext cx="3505594" cy="451186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7AE184F1-89E7-489C-8E39-5A9B282DB736}"/>
              </a:ext>
            </a:extLst>
          </p:cNvPr>
          <p:cNvSpPr/>
          <p:nvPr/>
        </p:nvSpPr>
        <p:spPr>
          <a:xfrm>
            <a:off x="520980" y="1813594"/>
            <a:ext cx="3274986" cy="4037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846A1"/>
                </a:solidFill>
                <a:effectLst/>
                <a:uLnTx/>
                <a:uFillTx/>
                <a:latin typeface="Arial" panose="020B0604020202020204"/>
                <a:ea typeface="+mn-ea"/>
                <a:cs typeface="+mn-cs"/>
              </a:rPr>
              <a:t>Digital Framework and Web Design</a:t>
            </a:r>
          </a:p>
        </p:txBody>
      </p:sp>
    </p:spTree>
    <p:extLst>
      <p:ext uri="{BB962C8B-B14F-4D97-AF65-F5344CB8AC3E}">
        <p14:creationId xmlns:p14="http://schemas.microsoft.com/office/powerpoint/2010/main" val="529772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037C-68C4-4F5C-9D8B-2D557EDC33CE}"/>
              </a:ext>
            </a:extLst>
          </p:cNvPr>
          <p:cNvSpPr>
            <a:spLocks noGrp="1"/>
          </p:cNvSpPr>
          <p:nvPr>
            <p:ph type="title"/>
          </p:nvPr>
        </p:nvSpPr>
        <p:spPr/>
        <p:txBody>
          <a:bodyPr/>
          <a:lstStyle/>
          <a:p>
            <a:r>
              <a:rPr lang="en-US" dirty="0"/>
              <a:t>Our consultant team is highly qualified and specialized in TMT industry and 5G technology. The local team consists of 4 Senior Experts with 4 Team Member who have experience on 5G.</a:t>
            </a:r>
          </a:p>
        </p:txBody>
      </p:sp>
      <p:sp>
        <p:nvSpPr>
          <p:cNvPr id="3" name="Rectangle 2">
            <a:extLst>
              <a:ext uri="{FF2B5EF4-FFF2-40B4-BE49-F238E27FC236}">
                <a16:creationId xmlns:a16="http://schemas.microsoft.com/office/drawing/2014/main" id="{FD8E2404-4954-412E-A9AC-7728BDEB9360}"/>
              </a:ext>
            </a:extLst>
          </p:cNvPr>
          <p:cNvSpPr/>
          <p:nvPr/>
        </p:nvSpPr>
        <p:spPr bwMode="auto">
          <a:xfrm>
            <a:off x="419099" y="1836213"/>
            <a:ext cx="3414209" cy="416031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endParaRPr>
          </a:p>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err="1">
                <a:ln>
                  <a:noFill/>
                </a:ln>
                <a:solidFill>
                  <a:schemeClr val="accent3">
                    <a:lumMod val="75000"/>
                  </a:schemeClr>
                </a:solidFill>
                <a:effectLst/>
                <a:uLnTx/>
                <a:uFillTx/>
                <a:cs typeface="TH SarabunPSK" panose="020B0500040200020003" pitchFamily="34" charset="-34"/>
              </a:rPr>
              <a:t>Jackkit</a:t>
            </a:r>
            <a:r>
              <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rPr>
              <a:t> </a:t>
            </a:r>
            <a:r>
              <a:rPr kumimoji="0" lang="en-US" sz="1100" b="1" i="0" u="none" strike="noStrike" kern="0" cap="none" spc="0" normalizeH="0" baseline="0" noProof="0" dirty="0" err="1">
                <a:ln>
                  <a:noFill/>
                </a:ln>
                <a:solidFill>
                  <a:schemeClr val="accent3">
                    <a:lumMod val="75000"/>
                  </a:schemeClr>
                </a:solidFill>
                <a:effectLst/>
                <a:uLnTx/>
                <a:uFillTx/>
                <a:cs typeface="TH SarabunPSK" panose="020B0500040200020003" pitchFamily="34" charset="-34"/>
              </a:rPr>
              <a:t>Sangkittiwan</a:t>
            </a:r>
            <a:endParaRPr kumimoji="0" lang="en-US" sz="1100" b="1" i="0" u="none" strike="noStrike" kern="0" cap="none" spc="0" normalizeH="0" baseline="0" noProof="0" dirty="0">
              <a:ln>
                <a:noFill/>
              </a:ln>
              <a:solidFill>
                <a:schemeClr val="accent3">
                  <a:lumMod val="75000"/>
                </a:schemeClr>
              </a:solidFill>
              <a:effectLst/>
              <a:uLnTx/>
              <a:uFillTx/>
              <a:cs typeface="TH SarabunPSK" panose="020B0500040200020003" pitchFamily="34" charset="-34"/>
            </a:endParaRPr>
          </a:p>
          <a:p>
            <a:pPr marL="0" marR="0" lvl="0" indent="0" algn="ctr" defTabSz="914400" eaLnBrk="1" fontAlgn="base" latinLnBrk="0" hangingPunct="1">
              <a:lnSpc>
                <a:spcPct val="90000"/>
              </a:lnSpc>
              <a:spcBef>
                <a:spcPts val="400"/>
              </a:spcBef>
              <a:spcAft>
                <a:spcPts val="600"/>
              </a:spcAft>
              <a:buClrTx/>
              <a:buSzTx/>
              <a:buFontTx/>
              <a:buNone/>
              <a:tabLst/>
              <a:defRPr/>
            </a:pPr>
            <a:r>
              <a:rPr kumimoji="0" lang="en-US" sz="1100" b="1" i="0" u="sng" strike="noStrike" kern="0" cap="none" spc="0" normalizeH="0" baseline="0" noProof="0" dirty="0">
                <a:ln>
                  <a:noFill/>
                </a:ln>
                <a:solidFill>
                  <a:schemeClr val="accent3">
                    <a:lumMod val="75000"/>
                  </a:schemeClr>
                </a:solidFill>
                <a:effectLst/>
                <a:uLnTx/>
                <a:uFillTx/>
                <a:cs typeface="TH SarabunPSK" panose="020B0500040200020003" pitchFamily="34" charset="-34"/>
              </a:rPr>
              <a:t>Project Leader</a:t>
            </a:r>
          </a:p>
          <a:p>
            <a:pPr marL="285750" marR="0" lvl="0" indent="-2857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0" cap="none" spc="0" normalizeH="0" baseline="0" noProof="0" dirty="0">
                <a:ln>
                  <a:noFill/>
                </a:ln>
                <a:solidFill>
                  <a:schemeClr val="accent3">
                    <a:lumMod val="75000"/>
                  </a:schemeClr>
                </a:solidFill>
                <a:effectLst/>
                <a:uLnTx/>
                <a:uFillTx/>
              </a:rPr>
              <a:t>19+ years experience in TMT sector with 12+ Years in Management Consulting  .</a:t>
            </a:r>
          </a:p>
          <a:p>
            <a:pPr marL="285750" marR="0" lvl="0" indent="-2857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0" cap="none" spc="0" normalizeH="0" baseline="0" noProof="0" dirty="0">
                <a:ln>
                  <a:noFill/>
                </a:ln>
                <a:solidFill>
                  <a:schemeClr val="accent3">
                    <a:lumMod val="75000"/>
                  </a:schemeClr>
                </a:solidFill>
                <a:effectLst/>
                <a:uLnTx/>
                <a:uFillTx/>
              </a:rPr>
              <a:t>Extensive experience in strategy and management projects with C-level and Top Management in Thailand and SEA countries. </a:t>
            </a:r>
          </a:p>
          <a:p>
            <a:pPr marL="285750" marR="0" lvl="0" indent="-2857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0" cap="none" spc="0" normalizeH="0" baseline="0" noProof="0" dirty="0">
                <a:ln>
                  <a:noFill/>
                </a:ln>
                <a:solidFill>
                  <a:schemeClr val="accent3">
                    <a:lumMod val="75000"/>
                  </a:schemeClr>
                </a:solidFill>
                <a:effectLst/>
                <a:uLnTx/>
                <a:uFillTx/>
              </a:rPr>
              <a:t>Expertise in ICT Strategy Consulting, Strategy &amp; Policy Analysis, Digital and Business Transformation, Business Valuation, Digital Business Strategy Formation, Planning &amp; Implementation, Technology Strategy and Roadmap, Organization Change and Transformation, Organization Digital Literacy and Maturity Assessment.</a:t>
            </a:r>
          </a:p>
        </p:txBody>
      </p:sp>
      <p:sp>
        <p:nvSpPr>
          <p:cNvPr id="4" name="Rectangle 3">
            <a:extLst>
              <a:ext uri="{FF2B5EF4-FFF2-40B4-BE49-F238E27FC236}">
                <a16:creationId xmlns:a16="http://schemas.microsoft.com/office/drawing/2014/main" id="{FE1EDCEF-F9A6-444B-921B-465A48D1148A}"/>
              </a:ext>
            </a:extLst>
          </p:cNvPr>
          <p:cNvSpPr/>
          <p:nvPr/>
        </p:nvSpPr>
        <p:spPr>
          <a:xfrm>
            <a:off x="381775" y="1256371"/>
            <a:ext cx="11430001" cy="360000"/>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Proposed Local Consulting Team</a:t>
            </a:r>
          </a:p>
        </p:txBody>
      </p:sp>
      <p:sp>
        <p:nvSpPr>
          <p:cNvPr id="5" name="OT_TextBox">
            <a:extLst>
              <a:ext uri="{FF2B5EF4-FFF2-40B4-BE49-F238E27FC236}">
                <a16:creationId xmlns:a16="http://schemas.microsoft.com/office/drawing/2014/main" id="{99CEE95C-4339-414D-8A60-AF9059A27C49}"/>
              </a:ext>
            </a:extLst>
          </p:cNvPr>
          <p:cNvSpPr>
            <a:spLocks/>
          </p:cNvSpPr>
          <p:nvPr/>
        </p:nvSpPr>
        <p:spPr bwMode="gray">
          <a:xfrm>
            <a:off x="5070634" y="1836212"/>
            <a:ext cx="2777965" cy="12600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lvl1pPr marL="0" indent="0" algn="l" defTabSz="914400" rtl="0" eaLnBrk="1" latinLnBrk="0" hangingPunct="1">
              <a:lnSpc>
                <a:spcPct val="100000"/>
              </a:lnSpc>
              <a:spcBef>
                <a:spcPts val="50"/>
              </a:spcBef>
              <a:buClr>
                <a:srgbClr val="0033AB"/>
              </a:buClr>
              <a:buSzPct val="80000"/>
              <a:buFont typeface="Wingdings" pitchFamily="2" charset="2"/>
              <a:buNone/>
              <a:defRPr sz="1200" b="0" i="0" kern="1200">
                <a:solidFill>
                  <a:schemeClr val="tx1"/>
                </a:solidFill>
                <a:latin typeface="+mn-lt"/>
                <a:ea typeface="+mn-ea"/>
                <a:cs typeface="Arial" pitchFamily="34" charset="0"/>
              </a:defRPr>
            </a:lvl1pPr>
            <a:lvl2pPr marL="273600" indent="-270000" algn="l" defTabSz="914400" rtl="0" eaLnBrk="1" latinLnBrk="0" hangingPunct="1">
              <a:spcBef>
                <a:spcPts val="720"/>
              </a:spcBef>
              <a:buClr>
                <a:srgbClr val="00337F"/>
              </a:buClr>
              <a:buSzPct val="80000"/>
              <a:buFont typeface="Wingdings" pitchFamily="2" charset="2"/>
              <a:buChar char=""/>
              <a:defRPr sz="1200" kern="1200">
                <a:solidFill>
                  <a:schemeClr val="tx1"/>
                </a:solidFill>
                <a:latin typeface="+mn-lt"/>
                <a:ea typeface="+mn-ea"/>
                <a:cs typeface="+mn-cs"/>
              </a:defRPr>
            </a:lvl2pPr>
            <a:lvl3pPr marL="539750" indent="-269875" algn="l" defTabSz="914400" rtl="0" eaLnBrk="1" latinLnBrk="0" hangingPunct="1">
              <a:lnSpc>
                <a:spcPct val="100000"/>
              </a:lnSpc>
              <a:spcBef>
                <a:spcPts val="720"/>
              </a:spcBef>
              <a:buClr>
                <a:srgbClr val="00337F"/>
              </a:buClr>
              <a:buSzPct val="70000"/>
              <a:buFont typeface="Wingdings" pitchFamily="2" charset="2"/>
              <a:buChar char=""/>
              <a:defRPr sz="1200" kern="1200">
                <a:solidFill>
                  <a:schemeClr val="tx1"/>
                </a:solidFill>
                <a:latin typeface="+mn-lt"/>
                <a:ea typeface="+mn-ea"/>
                <a:cs typeface="+mn-cs"/>
              </a:defRPr>
            </a:lvl3pPr>
            <a:lvl4pPr marL="717550" indent="-165100" algn="l" defTabSz="914400" rtl="0" eaLnBrk="1" latinLnBrk="0" hangingPunct="1">
              <a:lnSpc>
                <a:spcPct val="100000"/>
              </a:lnSpc>
              <a:spcBef>
                <a:spcPts val="600"/>
              </a:spcBef>
              <a:buClrTx/>
              <a:buSzPct val="100000"/>
              <a:buFont typeface="Arial Unicode MS" pitchFamily="34" charset="-128"/>
              <a:buChar char="–"/>
              <a:defRPr sz="1000" kern="1200">
                <a:solidFill>
                  <a:schemeClr val="tx1"/>
                </a:solidFill>
                <a:latin typeface="+mn-lt"/>
                <a:ea typeface="+mn-ea"/>
                <a:cs typeface="+mn-cs"/>
              </a:defRPr>
            </a:lvl4pPr>
            <a:lvl5pPr marL="901700" indent="-184150"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mn-cs"/>
              </a:defRPr>
            </a:lvl5pPr>
            <a:lvl6pPr marL="1079500" indent="-171450"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6pPr>
            <a:lvl7pPr marL="1260475" indent="-180975"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Calibri" pitchFamily="34" charset="0"/>
              </a:defRPr>
            </a:lvl7pPr>
            <a:lvl8pPr marL="1438275" indent="-18097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8pPr>
            <a:lvl9pPr marL="1625600" indent="-18732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9pPr>
          </a:lstStyle>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Asst. Prof. Dr. </a:t>
            </a:r>
            <a:r>
              <a:rPr kumimoji="0" lang="en-US" sz="1100" b="1" i="0" u="none" strike="noStrike" kern="1200" cap="none" spc="0" normalizeH="0" baseline="0" noProof="0" dirty="0" err="1">
                <a:ln>
                  <a:noFill/>
                </a:ln>
                <a:solidFill>
                  <a:schemeClr val="accent3">
                    <a:lumMod val="75000"/>
                  </a:schemeClr>
                </a:solidFill>
                <a:effectLst/>
                <a:uLnTx/>
                <a:uFillTx/>
                <a:latin typeface="Arial" panose="020B0604020202020204"/>
                <a:ea typeface="+mn-ea"/>
                <a:cs typeface="TH SarabunPSK" panose="020B0500040200020003" pitchFamily="34" charset="-34"/>
              </a:rPr>
              <a:t>Pornthep</a:t>
            </a:r>
            <a:r>
              <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 </a:t>
            </a:r>
            <a:r>
              <a:rPr kumimoji="0" lang="en-US" sz="1100" b="1" i="0" u="none" strike="noStrike" kern="1200" cap="none" spc="0" normalizeH="0" baseline="0" noProof="0" dirty="0" err="1">
                <a:ln>
                  <a:noFill/>
                </a:ln>
                <a:solidFill>
                  <a:schemeClr val="accent3">
                    <a:lumMod val="75000"/>
                  </a:schemeClr>
                </a:solidFill>
                <a:effectLst/>
                <a:uLnTx/>
                <a:uFillTx/>
                <a:latin typeface="Arial" panose="020B0604020202020204"/>
                <a:ea typeface="+mn-ea"/>
                <a:cs typeface="TH SarabunPSK" panose="020B0500040200020003" pitchFamily="34" charset="-34"/>
              </a:rPr>
              <a:t>Benja-apiku</a:t>
            </a:r>
            <a:endPar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endParaRPr>
          </a:p>
          <a:p>
            <a:pPr marL="0" marR="0" lvl="0" indent="0" algn="l" defTabSz="914400" rtl="0" eaLnBrk="1" fontAlgn="base" latinLnBrk="0" hangingPunct="1">
              <a:lnSpc>
                <a:spcPct val="90000"/>
              </a:lnSpc>
              <a:spcBef>
                <a:spcPts val="400"/>
              </a:spcBef>
              <a:spcAft>
                <a:spcPts val="600"/>
              </a:spcAft>
              <a:buClr>
                <a:srgbClr val="0033AB"/>
              </a:buClr>
              <a:buSzPct val="80000"/>
              <a:buFont typeface="Wingdings" pitchFamily="2" charset="2"/>
              <a:buNone/>
              <a:tabLst/>
              <a:defRPr/>
            </a:pPr>
            <a:r>
              <a:rPr kumimoji="0" lang="en-US" sz="1100" b="1" i="0" u="sng"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5G Economic Expert 1</a:t>
            </a:r>
          </a:p>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000" b="0"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Experts in the analysis of the vertical industry. Over 16 years of experience in policy design and research and analysis of the impact of services related to telecommunications</a:t>
            </a:r>
          </a:p>
        </p:txBody>
      </p:sp>
      <p:sp>
        <p:nvSpPr>
          <p:cNvPr id="6" name="OT_TextBox">
            <a:extLst>
              <a:ext uri="{FF2B5EF4-FFF2-40B4-BE49-F238E27FC236}">
                <a16:creationId xmlns:a16="http://schemas.microsoft.com/office/drawing/2014/main" id="{4F50A541-19E3-43FB-A0FA-DD4FA2462296}"/>
              </a:ext>
            </a:extLst>
          </p:cNvPr>
          <p:cNvSpPr>
            <a:spLocks/>
          </p:cNvSpPr>
          <p:nvPr/>
        </p:nvSpPr>
        <p:spPr bwMode="gray">
          <a:xfrm>
            <a:off x="9027944" y="1836212"/>
            <a:ext cx="2777965" cy="1260000"/>
          </a:xfrm>
          <a:prstGeom prst="rect">
            <a:avLst/>
          </a:prstGeom>
          <a:solidFill>
            <a:schemeClr val="bg1">
              <a:lumMod val="95000"/>
            </a:schemeClr>
          </a:solidFill>
          <a:ln w="12700">
            <a:noFill/>
          </a:ln>
        </p:spPr>
        <p:txBody>
          <a:bodyPr vert="horz" lIns="108000" tIns="108000" rIns="108000" bIns="108000" rtlCol="0" anchor="ctr">
            <a:noAutofit/>
          </a:bodyPr>
          <a:lstStyle>
            <a:lvl1pPr marL="0" indent="0" algn="l" defTabSz="914400" rtl="0" eaLnBrk="1" latinLnBrk="0" hangingPunct="1">
              <a:lnSpc>
                <a:spcPct val="100000"/>
              </a:lnSpc>
              <a:spcBef>
                <a:spcPts val="50"/>
              </a:spcBef>
              <a:buClr>
                <a:srgbClr val="0033AB"/>
              </a:buClr>
              <a:buSzPct val="80000"/>
              <a:buFont typeface="Wingdings" pitchFamily="2" charset="2"/>
              <a:buNone/>
              <a:defRPr sz="1200" b="0" i="0" kern="1200">
                <a:solidFill>
                  <a:schemeClr val="tx1"/>
                </a:solidFill>
                <a:latin typeface="+mn-lt"/>
                <a:ea typeface="+mn-ea"/>
                <a:cs typeface="Arial" pitchFamily="34" charset="0"/>
              </a:defRPr>
            </a:lvl1pPr>
            <a:lvl2pPr marL="273600" indent="-270000" algn="l" defTabSz="914400" rtl="0" eaLnBrk="1" latinLnBrk="0" hangingPunct="1">
              <a:spcBef>
                <a:spcPts val="720"/>
              </a:spcBef>
              <a:buClr>
                <a:srgbClr val="00337F"/>
              </a:buClr>
              <a:buSzPct val="80000"/>
              <a:buFont typeface="Wingdings" pitchFamily="2" charset="2"/>
              <a:buChar char=""/>
              <a:defRPr sz="1200" kern="1200">
                <a:solidFill>
                  <a:schemeClr val="tx1"/>
                </a:solidFill>
                <a:latin typeface="+mn-lt"/>
                <a:ea typeface="+mn-ea"/>
                <a:cs typeface="+mn-cs"/>
              </a:defRPr>
            </a:lvl2pPr>
            <a:lvl3pPr marL="539750" indent="-269875" algn="l" defTabSz="914400" rtl="0" eaLnBrk="1" latinLnBrk="0" hangingPunct="1">
              <a:lnSpc>
                <a:spcPct val="100000"/>
              </a:lnSpc>
              <a:spcBef>
                <a:spcPts val="720"/>
              </a:spcBef>
              <a:buClr>
                <a:srgbClr val="00337F"/>
              </a:buClr>
              <a:buSzPct val="70000"/>
              <a:buFont typeface="Wingdings" pitchFamily="2" charset="2"/>
              <a:buChar char=""/>
              <a:defRPr sz="1200" kern="1200">
                <a:solidFill>
                  <a:schemeClr val="tx1"/>
                </a:solidFill>
                <a:latin typeface="+mn-lt"/>
                <a:ea typeface="+mn-ea"/>
                <a:cs typeface="+mn-cs"/>
              </a:defRPr>
            </a:lvl3pPr>
            <a:lvl4pPr marL="717550" indent="-165100" algn="l" defTabSz="914400" rtl="0" eaLnBrk="1" latinLnBrk="0" hangingPunct="1">
              <a:lnSpc>
                <a:spcPct val="100000"/>
              </a:lnSpc>
              <a:spcBef>
                <a:spcPts val="600"/>
              </a:spcBef>
              <a:buClrTx/>
              <a:buSzPct val="100000"/>
              <a:buFont typeface="Arial Unicode MS" pitchFamily="34" charset="-128"/>
              <a:buChar char="–"/>
              <a:defRPr sz="1000" kern="1200">
                <a:solidFill>
                  <a:schemeClr val="tx1"/>
                </a:solidFill>
                <a:latin typeface="+mn-lt"/>
                <a:ea typeface="+mn-ea"/>
                <a:cs typeface="+mn-cs"/>
              </a:defRPr>
            </a:lvl4pPr>
            <a:lvl5pPr marL="901700" indent="-184150"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mn-cs"/>
              </a:defRPr>
            </a:lvl5pPr>
            <a:lvl6pPr marL="1079500" indent="-171450"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6pPr>
            <a:lvl7pPr marL="1260475" indent="-180975"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Calibri" pitchFamily="34" charset="0"/>
              </a:defRPr>
            </a:lvl7pPr>
            <a:lvl8pPr marL="1438275" indent="-18097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8pPr>
            <a:lvl9pPr marL="1625600" indent="-18732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9pPr>
          </a:lstStyle>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Nutranan Patrathiranond</a:t>
            </a:r>
          </a:p>
          <a:p>
            <a:pPr marL="0" marR="0" lvl="0" indent="0" algn="l" defTabSz="914400" rtl="0" eaLnBrk="1" fontAlgn="base" latinLnBrk="0" hangingPunct="1">
              <a:lnSpc>
                <a:spcPct val="90000"/>
              </a:lnSpc>
              <a:spcBef>
                <a:spcPts val="400"/>
              </a:spcBef>
              <a:spcAft>
                <a:spcPts val="600"/>
              </a:spcAft>
              <a:buClr>
                <a:srgbClr val="0033AB"/>
              </a:buClr>
              <a:buSzPct val="80000"/>
              <a:buFont typeface="Wingdings" pitchFamily="2" charset="2"/>
              <a:buNone/>
              <a:tabLst/>
              <a:defRPr/>
            </a:pPr>
            <a:r>
              <a:rPr kumimoji="0" lang="en-US" sz="1100" b="1" i="0" u="sng"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Consultant</a:t>
            </a:r>
          </a:p>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000" b="0"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Experts in TMT sector and digital agriculture economics, with over 2 years of experience in 5G policy. Also have international experience in management and strategy consulting businesses.</a:t>
            </a:r>
          </a:p>
        </p:txBody>
      </p:sp>
      <p:sp>
        <p:nvSpPr>
          <p:cNvPr id="7" name="OT_TextBox">
            <a:extLst>
              <a:ext uri="{FF2B5EF4-FFF2-40B4-BE49-F238E27FC236}">
                <a16:creationId xmlns:a16="http://schemas.microsoft.com/office/drawing/2014/main" id="{183ECBC0-E24A-42CF-ACA2-C89163536B67}"/>
              </a:ext>
            </a:extLst>
          </p:cNvPr>
          <p:cNvSpPr>
            <a:spLocks/>
          </p:cNvSpPr>
          <p:nvPr/>
        </p:nvSpPr>
        <p:spPr bwMode="gray">
          <a:xfrm>
            <a:off x="5070634" y="3286369"/>
            <a:ext cx="2777965" cy="12600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lvl1pPr marL="0" indent="0" algn="l" defTabSz="914400" rtl="0" eaLnBrk="1" latinLnBrk="0" hangingPunct="1">
              <a:lnSpc>
                <a:spcPct val="100000"/>
              </a:lnSpc>
              <a:spcBef>
                <a:spcPts val="50"/>
              </a:spcBef>
              <a:buClr>
                <a:srgbClr val="0033AB"/>
              </a:buClr>
              <a:buSzPct val="80000"/>
              <a:buFont typeface="Wingdings" pitchFamily="2" charset="2"/>
              <a:buNone/>
              <a:defRPr sz="1200" b="0" i="0" kern="1200">
                <a:solidFill>
                  <a:schemeClr val="tx1"/>
                </a:solidFill>
                <a:latin typeface="+mn-lt"/>
                <a:ea typeface="+mn-ea"/>
                <a:cs typeface="Arial" pitchFamily="34" charset="0"/>
              </a:defRPr>
            </a:lvl1pPr>
            <a:lvl2pPr marL="273600" indent="-270000" algn="l" defTabSz="914400" rtl="0" eaLnBrk="1" latinLnBrk="0" hangingPunct="1">
              <a:spcBef>
                <a:spcPts val="720"/>
              </a:spcBef>
              <a:buClr>
                <a:srgbClr val="00337F"/>
              </a:buClr>
              <a:buSzPct val="80000"/>
              <a:buFont typeface="Wingdings" pitchFamily="2" charset="2"/>
              <a:buChar char=""/>
              <a:defRPr sz="1200" kern="1200">
                <a:solidFill>
                  <a:schemeClr val="tx1"/>
                </a:solidFill>
                <a:latin typeface="+mn-lt"/>
                <a:ea typeface="+mn-ea"/>
                <a:cs typeface="+mn-cs"/>
              </a:defRPr>
            </a:lvl2pPr>
            <a:lvl3pPr marL="539750" indent="-269875" algn="l" defTabSz="914400" rtl="0" eaLnBrk="1" latinLnBrk="0" hangingPunct="1">
              <a:lnSpc>
                <a:spcPct val="100000"/>
              </a:lnSpc>
              <a:spcBef>
                <a:spcPts val="720"/>
              </a:spcBef>
              <a:buClr>
                <a:srgbClr val="00337F"/>
              </a:buClr>
              <a:buSzPct val="70000"/>
              <a:buFont typeface="Wingdings" pitchFamily="2" charset="2"/>
              <a:buChar char=""/>
              <a:defRPr sz="1200" kern="1200">
                <a:solidFill>
                  <a:schemeClr val="tx1"/>
                </a:solidFill>
                <a:latin typeface="+mn-lt"/>
                <a:ea typeface="+mn-ea"/>
                <a:cs typeface="+mn-cs"/>
              </a:defRPr>
            </a:lvl3pPr>
            <a:lvl4pPr marL="717550" indent="-165100" algn="l" defTabSz="914400" rtl="0" eaLnBrk="1" latinLnBrk="0" hangingPunct="1">
              <a:lnSpc>
                <a:spcPct val="100000"/>
              </a:lnSpc>
              <a:spcBef>
                <a:spcPts val="600"/>
              </a:spcBef>
              <a:buClrTx/>
              <a:buSzPct val="100000"/>
              <a:buFont typeface="Arial Unicode MS" pitchFamily="34" charset="-128"/>
              <a:buChar char="–"/>
              <a:defRPr sz="1000" kern="1200">
                <a:solidFill>
                  <a:schemeClr val="tx1"/>
                </a:solidFill>
                <a:latin typeface="+mn-lt"/>
                <a:ea typeface="+mn-ea"/>
                <a:cs typeface="+mn-cs"/>
              </a:defRPr>
            </a:lvl4pPr>
            <a:lvl5pPr marL="901700" indent="-184150"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mn-cs"/>
              </a:defRPr>
            </a:lvl5pPr>
            <a:lvl6pPr marL="1079500" indent="-171450"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6pPr>
            <a:lvl7pPr marL="1260475" indent="-180975"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Calibri" pitchFamily="34" charset="0"/>
              </a:defRPr>
            </a:lvl7pPr>
            <a:lvl8pPr marL="1438275" indent="-18097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8pPr>
            <a:lvl9pPr marL="1625600" indent="-18732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9pPr>
          </a:lstStyle>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Assoc. Prof. Dr. </a:t>
            </a:r>
            <a:r>
              <a:rPr kumimoji="0" lang="en-US" sz="1100" b="1" i="0" u="none" strike="noStrike" kern="1200" cap="none" spc="0" normalizeH="0" baseline="0" noProof="0" dirty="0" err="1">
                <a:ln>
                  <a:noFill/>
                </a:ln>
                <a:solidFill>
                  <a:schemeClr val="accent3">
                    <a:lumMod val="75000"/>
                  </a:schemeClr>
                </a:solidFill>
                <a:effectLst/>
                <a:uLnTx/>
                <a:uFillTx/>
                <a:latin typeface="Arial" panose="020B0604020202020204"/>
                <a:ea typeface="+mn-ea"/>
                <a:cs typeface="TH SarabunPSK" panose="020B0500040200020003" pitchFamily="34" charset="-34"/>
              </a:rPr>
              <a:t>Peera</a:t>
            </a:r>
            <a:r>
              <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 </a:t>
            </a:r>
            <a:r>
              <a:rPr kumimoji="0" lang="en-US" sz="1100" b="1" i="0" u="none" strike="noStrike" kern="1200" cap="none" spc="0" normalizeH="0" baseline="0" noProof="0" dirty="0" err="1">
                <a:ln>
                  <a:noFill/>
                </a:ln>
                <a:solidFill>
                  <a:schemeClr val="accent3">
                    <a:lumMod val="75000"/>
                  </a:schemeClr>
                </a:solidFill>
                <a:effectLst/>
                <a:uLnTx/>
                <a:uFillTx/>
                <a:latin typeface="Arial" panose="020B0604020202020204"/>
                <a:ea typeface="+mn-ea"/>
                <a:cs typeface="TH SarabunPSK" panose="020B0500040200020003" pitchFamily="34" charset="-34"/>
              </a:rPr>
              <a:t>Charoenporn</a:t>
            </a:r>
            <a:endPar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endParaRPr>
          </a:p>
          <a:p>
            <a:pPr marL="0" marR="0" lvl="0" indent="0" algn="l" defTabSz="914400" rtl="0" eaLnBrk="1" fontAlgn="base" latinLnBrk="0" hangingPunct="1">
              <a:lnSpc>
                <a:spcPct val="90000"/>
              </a:lnSpc>
              <a:spcBef>
                <a:spcPts val="300"/>
              </a:spcBef>
              <a:spcAft>
                <a:spcPts val="500"/>
              </a:spcAft>
              <a:buClr>
                <a:srgbClr val="0033AB"/>
              </a:buClr>
              <a:buSzPct val="80000"/>
              <a:buFont typeface="Wingdings" pitchFamily="2" charset="2"/>
              <a:buNone/>
              <a:tabLst/>
              <a:defRPr/>
            </a:pPr>
            <a:r>
              <a:rPr kumimoji="0" lang="en-US" sz="1100" b="1" i="0" u="sng"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5G Economic Expert 2</a:t>
            </a:r>
            <a:endParaRPr kumimoji="0" lang="en-US" sz="900" b="1" i="0" u="sng"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endParaRPr>
          </a:p>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000" b="0"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Over 20 years of work experience in economics, ICT, telecommunication and broadcasting . Expertise in technology management, innovation and economic policy.</a:t>
            </a:r>
          </a:p>
        </p:txBody>
      </p:sp>
      <p:sp>
        <p:nvSpPr>
          <p:cNvPr id="8" name="OT_TextBox">
            <a:extLst>
              <a:ext uri="{FF2B5EF4-FFF2-40B4-BE49-F238E27FC236}">
                <a16:creationId xmlns:a16="http://schemas.microsoft.com/office/drawing/2014/main" id="{F8779F6C-1641-4ED1-BD43-A78D035BF466}"/>
              </a:ext>
            </a:extLst>
          </p:cNvPr>
          <p:cNvSpPr>
            <a:spLocks/>
          </p:cNvSpPr>
          <p:nvPr/>
        </p:nvSpPr>
        <p:spPr bwMode="gray">
          <a:xfrm>
            <a:off x="9027944" y="4736526"/>
            <a:ext cx="2777965" cy="12600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lvl1pPr marL="0" indent="0" algn="l" defTabSz="914400" rtl="0" eaLnBrk="1" latinLnBrk="0" hangingPunct="1">
              <a:lnSpc>
                <a:spcPct val="100000"/>
              </a:lnSpc>
              <a:spcBef>
                <a:spcPts val="50"/>
              </a:spcBef>
              <a:buClr>
                <a:srgbClr val="0033AB"/>
              </a:buClr>
              <a:buSzPct val="80000"/>
              <a:buFont typeface="Wingdings" pitchFamily="2" charset="2"/>
              <a:buNone/>
              <a:defRPr sz="1200" b="0" i="0" kern="1200">
                <a:solidFill>
                  <a:schemeClr val="tx1"/>
                </a:solidFill>
                <a:latin typeface="+mn-lt"/>
                <a:ea typeface="+mn-ea"/>
                <a:cs typeface="Arial" pitchFamily="34" charset="0"/>
              </a:defRPr>
            </a:lvl1pPr>
            <a:lvl2pPr marL="273600" indent="-270000" algn="l" defTabSz="914400" rtl="0" eaLnBrk="1" latinLnBrk="0" hangingPunct="1">
              <a:spcBef>
                <a:spcPts val="720"/>
              </a:spcBef>
              <a:buClr>
                <a:srgbClr val="00337F"/>
              </a:buClr>
              <a:buSzPct val="80000"/>
              <a:buFont typeface="Wingdings" pitchFamily="2" charset="2"/>
              <a:buChar char=""/>
              <a:defRPr sz="1200" kern="1200">
                <a:solidFill>
                  <a:schemeClr val="tx1"/>
                </a:solidFill>
                <a:latin typeface="+mn-lt"/>
                <a:ea typeface="+mn-ea"/>
                <a:cs typeface="+mn-cs"/>
              </a:defRPr>
            </a:lvl2pPr>
            <a:lvl3pPr marL="539750" indent="-269875" algn="l" defTabSz="914400" rtl="0" eaLnBrk="1" latinLnBrk="0" hangingPunct="1">
              <a:lnSpc>
                <a:spcPct val="100000"/>
              </a:lnSpc>
              <a:spcBef>
                <a:spcPts val="720"/>
              </a:spcBef>
              <a:buClr>
                <a:srgbClr val="00337F"/>
              </a:buClr>
              <a:buSzPct val="70000"/>
              <a:buFont typeface="Wingdings" pitchFamily="2" charset="2"/>
              <a:buChar char=""/>
              <a:defRPr sz="1200" kern="1200">
                <a:solidFill>
                  <a:schemeClr val="tx1"/>
                </a:solidFill>
                <a:latin typeface="+mn-lt"/>
                <a:ea typeface="+mn-ea"/>
                <a:cs typeface="+mn-cs"/>
              </a:defRPr>
            </a:lvl3pPr>
            <a:lvl4pPr marL="717550" indent="-165100" algn="l" defTabSz="914400" rtl="0" eaLnBrk="1" latinLnBrk="0" hangingPunct="1">
              <a:lnSpc>
                <a:spcPct val="100000"/>
              </a:lnSpc>
              <a:spcBef>
                <a:spcPts val="600"/>
              </a:spcBef>
              <a:buClrTx/>
              <a:buSzPct val="100000"/>
              <a:buFont typeface="Arial Unicode MS" pitchFamily="34" charset="-128"/>
              <a:buChar char="–"/>
              <a:defRPr sz="1000" kern="1200">
                <a:solidFill>
                  <a:schemeClr val="tx1"/>
                </a:solidFill>
                <a:latin typeface="+mn-lt"/>
                <a:ea typeface="+mn-ea"/>
                <a:cs typeface="+mn-cs"/>
              </a:defRPr>
            </a:lvl4pPr>
            <a:lvl5pPr marL="901700" indent="-184150"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mn-cs"/>
              </a:defRPr>
            </a:lvl5pPr>
            <a:lvl6pPr marL="1079500" indent="-171450"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6pPr>
            <a:lvl7pPr marL="1260475" indent="-180975"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Calibri" pitchFamily="34" charset="0"/>
              </a:defRPr>
            </a:lvl7pPr>
            <a:lvl8pPr marL="1438275" indent="-18097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8pPr>
            <a:lvl9pPr marL="1625600" indent="-18732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9pPr>
          </a:lstStyle>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Natsorn Anantalapochai</a:t>
            </a:r>
          </a:p>
          <a:p>
            <a:pPr marL="0" marR="0" lvl="0" indent="0" algn="l" defTabSz="914400" rtl="0" eaLnBrk="1" fontAlgn="base" latinLnBrk="0" hangingPunct="1">
              <a:lnSpc>
                <a:spcPct val="90000"/>
              </a:lnSpc>
              <a:spcBef>
                <a:spcPts val="400"/>
              </a:spcBef>
              <a:spcAft>
                <a:spcPts val="500"/>
              </a:spcAft>
              <a:buClr>
                <a:srgbClr val="0033AB"/>
              </a:buClr>
              <a:buSzPct val="80000"/>
              <a:buFont typeface="Wingdings" pitchFamily="2" charset="2"/>
              <a:buNone/>
              <a:tabLst/>
              <a:defRPr/>
            </a:pPr>
            <a:r>
              <a:rPr kumimoji="0" lang="en-US" sz="1100" b="1" i="0" u="sng"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Business Analyst</a:t>
            </a:r>
          </a:p>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000" b="0"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Experiences in strategy and regulatory policy, collaborating with government agencies in the television and broadcasting industry. And specializing in Big Data Analytics, data management and database creation</a:t>
            </a:r>
            <a:r>
              <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a:t>
            </a:r>
          </a:p>
        </p:txBody>
      </p:sp>
      <p:sp>
        <p:nvSpPr>
          <p:cNvPr id="9" name="OT_TextBox">
            <a:extLst>
              <a:ext uri="{FF2B5EF4-FFF2-40B4-BE49-F238E27FC236}">
                <a16:creationId xmlns:a16="http://schemas.microsoft.com/office/drawing/2014/main" id="{631E82EB-F39A-4492-BD3D-208BB09E7657}"/>
              </a:ext>
            </a:extLst>
          </p:cNvPr>
          <p:cNvSpPr>
            <a:spLocks/>
          </p:cNvSpPr>
          <p:nvPr/>
        </p:nvSpPr>
        <p:spPr bwMode="gray">
          <a:xfrm>
            <a:off x="9027944" y="3286369"/>
            <a:ext cx="2777965" cy="12600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lvl1pPr marL="0" indent="0" algn="l" defTabSz="914400" rtl="0" eaLnBrk="1" latinLnBrk="0" hangingPunct="1">
              <a:lnSpc>
                <a:spcPct val="100000"/>
              </a:lnSpc>
              <a:spcBef>
                <a:spcPts val="50"/>
              </a:spcBef>
              <a:buClr>
                <a:srgbClr val="0033AB"/>
              </a:buClr>
              <a:buSzPct val="80000"/>
              <a:buFont typeface="Wingdings" pitchFamily="2" charset="2"/>
              <a:buNone/>
              <a:defRPr sz="1200" b="0" i="0" kern="1200">
                <a:solidFill>
                  <a:schemeClr val="tx1"/>
                </a:solidFill>
                <a:latin typeface="+mn-lt"/>
                <a:ea typeface="+mn-ea"/>
                <a:cs typeface="Arial" pitchFamily="34" charset="0"/>
              </a:defRPr>
            </a:lvl1pPr>
            <a:lvl2pPr marL="273600" indent="-270000" algn="l" defTabSz="914400" rtl="0" eaLnBrk="1" latinLnBrk="0" hangingPunct="1">
              <a:spcBef>
                <a:spcPts val="720"/>
              </a:spcBef>
              <a:buClr>
                <a:srgbClr val="00337F"/>
              </a:buClr>
              <a:buSzPct val="80000"/>
              <a:buFont typeface="Wingdings" pitchFamily="2" charset="2"/>
              <a:buChar char=""/>
              <a:defRPr sz="1200" kern="1200">
                <a:solidFill>
                  <a:schemeClr val="tx1"/>
                </a:solidFill>
                <a:latin typeface="+mn-lt"/>
                <a:ea typeface="+mn-ea"/>
                <a:cs typeface="+mn-cs"/>
              </a:defRPr>
            </a:lvl2pPr>
            <a:lvl3pPr marL="539750" indent="-269875" algn="l" defTabSz="914400" rtl="0" eaLnBrk="1" latinLnBrk="0" hangingPunct="1">
              <a:lnSpc>
                <a:spcPct val="100000"/>
              </a:lnSpc>
              <a:spcBef>
                <a:spcPts val="720"/>
              </a:spcBef>
              <a:buClr>
                <a:srgbClr val="00337F"/>
              </a:buClr>
              <a:buSzPct val="70000"/>
              <a:buFont typeface="Wingdings" pitchFamily="2" charset="2"/>
              <a:buChar char=""/>
              <a:defRPr sz="1200" kern="1200">
                <a:solidFill>
                  <a:schemeClr val="tx1"/>
                </a:solidFill>
                <a:latin typeface="+mn-lt"/>
                <a:ea typeface="+mn-ea"/>
                <a:cs typeface="+mn-cs"/>
              </a:defRPr>
            </a:lvl3pPr>
            <a:lvl4pPr marL="717550" indent="-165100" algn="l" defTabSz="914400" rtl="0" eaLnBrk="1" latinLnBrk="0" hangingPunct="1">
              <a:lnSpc>
                <a:spcPct val="100000"/>
              </a:lnSpc>
              <a:spcBef>
                <a:spcPts val="600"/>
              </a:spcBef>
              <a:buClrTx/>
              <a:buSzPct val="100000"/>
              <a:buFont typeface="Arial Unicode MS" pitchFamily="34" charset="-128"/>
              <a:buChar char="–"/>
              <a:defRPr sz="1000" kern="1200">
                <a:solidFill>
                  <a:schemeClr val="tx1"/>
                </a:solidFill>
                <a:latin typeface="+mn-lt"/>
                <a:ea typeface="+mn-ea"/>
                <a:cs typeface="+mn-cs"/>
              </a:defRPr>
            </a:lvl4pPr>
            <a:lvl5pPr marL="901700" indent="-184150"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mn-cs"/>
              </a:defRPr>
            </a:lvl5pPr>
            <a:lvl6pPr marL="1079500" indent="-171450"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6pPr>
            <a:lvl7pPr marL="1260475" indent="-180975"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Calibri" pitchFamily="34" charset="0"/>
              </a:defRPr>
            </a:lvl7pPr>
            <a:lvl8pPr marL="1438275" indent="-18097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8pPr>
            <a:lvl9pPr marL="1625600" indent="-18732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9pPr>
          </a:lstStyle>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Maythavee Apirugnunchai</a:t>
            </a:r>
          </a:p>
          <a:p>
            <a:pPr marL="0" marR="0" lvl="0" indent="0" algn="l" defTabSz="914400" rtl="0" eaLnBrk="1" fontAlgn="base" latinLnBrk="0" hangingPunct="1">
              <a:lnSpc>
                <a:spcPct val="90000"/>
              </a:lnSpc>
              <a:spcBef>
                <a:spcPts val="400"/>
              </a:spcBef>
              <a:spcAft>
                <a:spcPts val="600"/>
              </a:spcAft>
              <a:buClr>
                <a:srgbClr val="0033AB"/>
              </a:buClr>
              <a:buSzPct val="80000"/>
              <a:buFont typeface="Wingdings" pitchFamily="2" charset="2"/>
              <a:buNone/>
              <a:tabLst/>
              <a:defRPr/>
            </a:pPr>
            <a:r>
              <a:rPr kumimoji="0" lang="en-US" sz="1100" b="1" i="0" u="sng"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Consultant</a:t>
            </a:r>
          </a:p>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000" b="0"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Experiences in the TMT sector, internet and digital technology industries. With more than 3 years of experience in the business of strategy and spectrum auction valuation.</a:t>
            </a:r>
          </a:p>
        </p:txBody>
      </p:sp>
      <p:sp>
        <p:nvSpPr>
          <p:cNvPr id="10" name="OT_TextBox">
            <a:extLst>
              <a:ext uri="{FF2B5EF4-FFF2-40B4-BE49-F238E27FC236}">
                <a16:creationId xmlns:a16="http://schemas.microsoft.com/office/drawing/2014/main" id="{7032A092-024F-4BDB-9BCE-DCC1B91B9A60}"/>
              </a:ext>
            </a:extLst>
          </p:cNvPr>
          <p:cNvSpPr>
            <a:spLocks/>
          </p:cNvSpPr>
          <p:nvPr/>
        </p:nvSpPr>
        <p:spPr bwMode="gray">
          <a:xfrm>
            <a:off x="5070634" y="4736526"/>
            <a:ext cx="2777965" cy="1260000"/>
          </a:xfrm>
          <a:prstGeom prst="rect">
            <a:avLst/>
          </a:prstGeom>
          <a:solidFill>
            <a:schemeClr val="bg1">
              <a:lumMod val="95000"/>
            </a:schemeClr>
          </a:solidFill>
          <a:ln w="127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lvl1pPr marL="0" indent="0" algn="l" defTabSz="914400" rtl="0" eaLnBrk="1" latinLnBrk="0" hangingPunct="1">
              <a:lnSpc>
                <a:spcPct val="100000"/>
              </a:lnSpc>
              <a:spcBef>
                <a:spcPts val="50"/>
              </a:spcBef>
              <a:buClr>
                <a:srgbClr val="0033AB"/>
              </a:buClr>
              <a:buSzPct val="80000"/>
              <a:buFont typeface="Wingdings" pitchFamily="2" charset="2"/>
              <a:buNone/>
              <a:defRPr sz="1200" b="0" i="0" kern="1200">
                <a:solidFill>
                  <a:schemeClr val="tx1"/>
                </a:solidFill>
                <a:latin typeface="+mn-lt"/>
                <a:ea typeface="+mn-ea"/>
                <a:cs typeface="Arial" pitchFamily="34" charset="0"/>
              </a:defRPr>
            </a:lvl1pPr>
            <a:lvl2pPr marL="273600" indent="-270000" algn="l" defTabSz="914400" rtl="0" eaLnBrk="1" latinLnBrk="0" hangingPunct="1">
              <a:spcBef>
                <a:spcPts val="720"/>
              </a:spcBef>
              <a:buClr>
                <a:srgbClr val="00337F"/>
              </a:buClr>
              <a:buSzPct val="80000"/>
              <a:buFont typeface="Wingdings" pitchFamily="2" charset="2"/>
              <a:buChar char=""/>
              <a:defRPr sz="1200" kern="1200">
                <a:solidFill>
                  <a:schemeClr val="tx1"/>
                </a:solidFill>
                <a:latin typeface="+mn-lt"/>
                <a:ea typeface="+mn-ea"/>
                <a:cs typeface="+mn-cs"/>
              </a:defRPr>
            </a:lvl2pPr>
            <a:lvl3pPr marL="539750" indent="-269875" algn="l" defTabSz="914400" rtl="0" eaLnBrk="1" latinLnBrk="0" hangingPunct="1">
              <a:lnSpc>
                <a:spcPct val="100000"/>
              </a:lnSpc>
              <a:spcBef>
                <a:spcPts val="720"/>
              </a:spcBef>
              <a:buClr>
                <a:srgbClr val="00337F"/>
              </a:buClr>
              <a:buSzPct val="70000"/>
              <a:buFont typeface="Wingdings" pitchFamily="2" charset="2"/>
              <a:buChar char=""/>
              <a:defRPr sz="1200" kern="1200">
                <a:solidFill>
                  <a:schemeClr val="tx1"/>
                </a:solidFill>
                <a:latin typeface="+mn-lt"/>
                <a:ea typeface="+mn-ea"/>
                <a:cs typeface="+mn-cs"/>
              </a:defRPr>
            </a:lvl3pPr>
            <a:lvl4pPr marL="717550" indent="-165100" algn="l" defTabSz="914400" rtl="0" eaLnBrk="1" latinLnBrk="0" hangingPunct="1">
              <a:lnSpc>
                <a:spcPct val="100000"/>
              </a:lnSpc>
              <a:spcBef>
                <a:spcPts val="600"/>
              </a:spcBef>
              <a:buClrTx/>
              <a:buSzPct val="100000"/>
              <a:buFont typeface="Arial Unicode MS" pitchFamily="34" charset="-128"/>
              <a:buChar char="–"/>
              <a:defRPr sz="1000" kern="1200">
                <a:solidFill>
                  <a:schemeClr val="tx1"/>
                </a:solidFill>
                <a:latin typeface="+mn-lt"/>
                <a:ea typeface="+mn-ea"/>
                <a:cs typeface="+mn-cs"/>
              </a:defRPr>
            </a:lvl4pPr>
            <a:lvl5pPr marL="901700" indent="-184150"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mn-cs"/>
              </a:defRPr>
            </a:lvl5pPr>
            <a:lvl6pPr marL="1079500" indent="-171450"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6pPr>
            <a:lvl7pPr marL="1260475" indent="-180975"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Calibri" pitchFamily="34" charset="0"/>
              </a:defRPr>
            </a:lvl7pPr>
            <a:lvl8pPr marL="1438275" indent="-18097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8pPr>
            <a:lvl9pPr marL="1625600" indent="-18732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9pPr>
          </a:lstStyle>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100" b="1" i="0" u="none" strike="noStrike" kern="1200" cap="none" spc="0" normalizeH="0" baseline="0" noProof="0" dirty="0" err="1">
                <a:ln>
                  <a:noFill/>
                </a:ln>
                <a:solidFill>
                  <a:schemeClr val="accent3">
                    <a:lumMod val="75000"/>
                  </a:schemeClr>
                </a:solidFill>
                <a:effectLst/>
                <a:uLnTx/>
                <a:uFillTx/>
                <a:latin typeface="Arial" panose="020B0604020202020204"/>
                <a:ea typeface="+mn-ea"/>
                <a:cs typeface="TH SarabunPSK" panose="020B0500040200020003" pitchFamily="34" charset="-34"/>
              </a:rPr>
              <a:t>Thanyathorn</a:t>
            </a:r>
            <a:r>
              <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 </a:t>
            </a:r>
            <a:r>
              <a:rPr kumimoji="0" lang="en-US" sz="1100" b="1" i="0" u="none" strike="noStrike" kern="1200" cap="none" spc="0" normalizeH="0" baseline="0" noProof="0" dirty="0" err="1">
                <a:ln>
                  <a:noFill/>
                </a:ln>
                <a:solidFill>
                  <a:schemeClr val="accent3">
                    <a:lumMod val="75000"/>
                  </a:schemeClr>
                </a:solidFill>
                <a:effectLst/>
                <a:uLnTx/>
                <a:uFillTx/>
                <a:latin typeface="Arial" panose="020B0604020202020204"/>
                <a:ea typeface="+mn-ea"/>
                <a:cs typeface="TH SarabunPSK" panose="020B0500040200020003" pitchFamily="34" charset="-34"/>
              </a:rPr>
              <a:t>Kunapornsujarit</a:t>
            </a:r>
            <a:endParaRPr kumimoji="0" lang="en-US" sz="1100" b="1"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endParaRPr>
          </a:p>
          <a:p>
            <a:pPr marL="0" marR="0" lvl="0" indent="0" algn="l" defTabSz="914400" rtl="0" eaLnBrk="1" fontAlgn="base" latinLnBrk="0" hangingPunct="1">
              <a:lnSpc>
                <a:spcPct val="90000"/>
              </a:lnSpc>
              <a:spcBef>
                <a:spcPts val="400"/>
              </a:spcBef>
              <a:spcAft>
                <a:spcPts val="600"/>
              </a:spcAft>
              <a:buClr>
                <a:srgbClr val="0033AB"/>
              </a:buClr>
              <a:buSzPct val="80000"/>
              <a:buFont typeface="Wingdings" pitchFamily="2" charset="2"/>
              <a:buNone/>
              <a:tabLst/>
              <a:defRPr/>
            </a:pPr>
            <a:r>
              <a:rPr kumimoji="0" lang="en-US" sz="1100" b="1" i="0" u="sng"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Senior Consultant / Project Manager</a:t>
            </a:r>
          </a:p>
          <a:p>
            <a:pPr marL="0" marR="0" lvl="0" indent="0" algn="l" defTabSz="914400" rtl="0" eaLnBrk="1" fontAlgn="base" latinLnBrk="0" hangingPunct="1">
              <a:lnSpc>
                <a:spcPct val="90000"/>
              </a:lnSpc>
              <a:spcBef>
                <a:spcPct val="0"/>
              </a:spcBef>
              <a:spcAft>
                <a:spcPct val="0"/>
              </a:spcAft>
              <a:buClr>
                <a:srgbClr val="0033AB"/>
              </a:buClr>
              <a:buSzPct val="80000"/>
              <a:buFont typeface="Wingdings" pitchFamily="2" charset="2"/>
              <a:buNone/>
              <a:tabLst/>
              <a:defRPr/>
            </a:pPr>
            <a:r>
              <a:rPr kumimoji="0" lang="en-US" sz="1000" b="0" i="0" u="none" strike="noStrike" kern="1200" cap="none" spc="0" normalizeH="0" baseline="0" noProof="0" dirty="0">
                <a:ln>
                  <a:noFill/>
                </a:ln>
                <a:solidFill>
                  <a:schemeClr val="accent3">
                    <a:lumMod val="75000"/>
                  </a:schemeClr>
                </a:solidFill>
                <a:effectLst/>
                <a:uLnTx/>
                <a:uFillTx/>
                <a:latin typeface="Arial" panose="020B0604020202020204"/>
                <a:ea typeface="+mn-ea"/>
                <a:cs typeface="TH SarabunPSK" panose="020B0500040200020003" pitchFamily="34" charset="-34"/>
              </a:rPr>
              <a:t>Specialized in Process Improvement, Business Development, Strategy Plan, Data Analysis, Market Research &amp; 5G Use Case Analysis, Financial Analysis and TMT Management. </a:t>
            </a:r>
          </a:p>
        </p:txBody>
      </p:sp>
      <p:pic>
        <p:nvPicPr>
          <p:cNvPr id="11" name="Picture 10">
            <a:extLst>
              <a:ext uri="{FF2B5EF4-FFF2-40B4-BE49-F238E27FC236}">
                <a16:creationId xmlns:a16="http://schemas.microsoft.com/office/drawing/2014/main" id="{B6C702F9-749C-4437-A698-F2DF21778C80}"/>
              </a:ext>
            </a:extLst>
          </p:cNvPr>
          <p:cNvPicPr/>
          <p:nvPr/>
        </p:nvPicPr>
        <p:blipFill rotWithShape="1">
          <a:blip r:embed="rId2"/>
          <a:srcRect l="28381" r="26276"/>
          <a:stretch/>
        </p:blipFill>
        <p:spPr bwMode="auto">
          <a:xfrm>
            <a:off x="4061446" y="1836212"/>
            <a:ext cx="1009188" cy="126000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41941808-F864-4B90-A70B-9CC45F2238F4}"/>
              </a:ext>
            </a:extLst>
          </p:cNvPr>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3082" t="1430" r="18418" b="57908"/>
          <a:stretch/>
        </p:blipFill>
        <p:spPr bwMode="auto">
          <a:xfrm>
            <a:off x="4061446" y="3286369"/>
            <a:ext cx="1009188" cy="126000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64A9B20C-C430-44F5-9D8B-59BD361D6D8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061446" y="4736526"/>
            <a:ext cx="1009188" cy="1260000"/>
          </a:xfrm>
          <a:prstGeom prst="rect">
            <a:avLst/>
          </a:prstGeom>
          <a:ln>
            <a:noFill/>
          </a:ln>
        </p:spPr>
      </p:pic>
      <p:pic>
        <p:nvPicPr>
          <p:cNvPr id="14" name="Picture 13">
            <a:extLst>
              <a:ext uri="{FF2B5EF4-FFF2-40B4-BE49-F238E27FC236}">
                <a16:creationId xmlns:a16="http://schemas.microsoft.com/office/drawing/2014/main" id="{8DA1F945-17F7-498C-8EB2-04ECE998E950}"/>
              </a:ext>
            </a:extLst>
          </p:cNvPr>
          <p:cNvPicPr/>
          <p:nvPr/>
        </p:nvPicPr>
        <p:blipFill rotWithShape="1">
          <a:blip r:embed="rId6" cstate="print">
            <a:extLst>
              <a:ext uri="{28A0092B-C50C-407E-A947-70E740481C1C}">
                <a14:useLocalDpi xmlns:a14="http://schemas.microsoft.com/office/drawing/2010/main" val="0"/>
              </a:ext>
            </a:extLst>
          </a:blip>
          <a:srcRect l="9590" r="9132"/>
          <a:stretch/>
        </p:blipFill>
        <p:spPr bwMode="auto">
          <a:xfrm>
            <a:off x="8028473" y="3286369"/>
            <a:ext cx="1008000" cy="1260000"/>
          </a:xfrm>
          <a:prstGeom prst="rect">
            <a:avLst/>
          </a:prstGeom>
          <a:ln>
            <a:noFill/>
          </a:ln>
          <a:extLst>
            <a:ext uri="{53640926-AAD7-44D8-BBD7-CCE9431645EC}">
              <a14:shadowObscured xmlns:a14="http://schemas.microsoft.com/office/drawing/2010/main"/>
            </a:ext>
          </a:extLst>
        </p:spPr>
      </p:pic>
      <p:pic>
        <p:nvPicPr>
          <p:cNvPr id="15" name="Picture 14" descr="A person posing for the camera&#10;&#10;Description automatically generated">
            <a:extLst>
              <a:ext uri="{FF2B5EF4-FFF2-40B4-BE49-F238E27FC236}">
                <a16:creationId xmlns:a16="http://schemas.microsoft.com/office/drawing/2014/main" id="{AC2D6582-EC76-4C9A-8855-8A88851A09C1}"/>
              </a:ext>
            </a:extLst>
          </p:cNvPr>
          <p:cNvPicPr/>
          <p:nvPr/>
        </p:nvPicPr>
        <p:blipFill rotWithShape="1">
          <a:blip r:embed="rId7" cstate="print">
            <a:extLst>
              <a:ext uri="{28A0092B-C50C-407E-A947-70E740481C1C}">
                <a14:useLocalDpi xmlns:a14="http://schemas.microsoft.com/office/drawing/2010/main" val="0"/>
              </a:ext>
            </a:extLst>
          </a:blip>
          <a:srcRect l="6857" t="26248" r="10000" b="5293"/>
          <a:stretch/>
        </p:blipFill>
        <p:spPr bwMode="auto">
          <a:xfrm>
            <a:off x="8028473" y="1836212"/>
            <a:ext cx="1008000" cy="1260000"/>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B7AAD3C1-2CC9-4A5A-AA37-3072EAC4F47A}"/>
              </a:ext>
            </a:extLst>
          </p:cNvPr>
          <p:cNvPicPr/>
          <p:nvPr/>
        </p:nvPicPr>
        <p:blipFill rotWithShape="1">
          <a:blip r:embed="rId8" cstate="print">
            <a:extLst>
              <a:ext uri="{28A0092B-C50C-407E-A947-70E740481C1C}">
                <a14:useLocalDpi xmlns:a14="http://schemas.microsoft.com/office/drawing/2010/main" val="0"/>
              </a:ext>
            </a:extLst>
          </a:blip>
          <a:srcRect l="10816" t="4506" r="9409" b="19346"/>
          <a:stretch/>
        </p:blipFill>
        <p:spPr bwMode="auto">
          <a:xfrm>
            <a:off x="8028473" y="4736526"/>
            <a:ext cx="1008000" cy="1260000"/>
          </a:xfrm>
          <a:prstGeom prst="rect">
            <a:avLst/>
          </a:prstGeom>
          <a:noFill/>
          <a:ln>
            <a:noFill/>
          </a:ln>
          <a:extLst>
            <a:ext uri="{53640926-AAD7-44D8-BBD7-CCE9431645EC}">
              <a14:shadowObscured xmlns:a14="http://schemas.microsoft.com/office/drawing/2010/main"/>
            </a:ext>
          </a:extLst>
        </p:spPr>
      </p:pic>
      <p:pic>
        <p:nvPicPr>
          <p:cNvPr id="17" name="Picture 16" descr="A person posing for the camera&#10;&#10;Description automatically generated">
            <a:extLst>
              <a:ext uri="{FF2B5EF4-FFF2-40B4-BE49-F238E27FC236}">
                <a16:creationId xmlns:a16="http://schemas.microsoft.com/office/drawing/2014/main" id="{5D399805-CE74-4F28-9344-A5C29579764E}"/>
              </a:ext>
            </a:extLst>
          </p:cNvPr>
          <p:cNvPicPr/>
          <p:nvPr/>
        </p:nvPicPr>
        <p:blipFill rotWithShape="1">
          <a:blip r:embed="rId9" cstate="print">
            <a:extLst>
              <a:ext uri="{28A0092B-C50C-407E-A947-70E740481C1C}">
                <a14:useLocalDpi xmlns:a14="http://schemas.microsoft.com/office/drawing/2010/main" val="0"/>
              </a:ext>
            </a:extLst>
          </a:blip>
          <a:srcRect l="4687" t="6500" r="6223" b="16496"/>
          <a:stretch/>
        </p:blipFill>
        <p:spPr bwMode="auto">
          <a:xfrm>
            <a:off x="1456466" y="1915895"/>
            <a:ext cx="1297687" cy="1471843"/>
          </a:xfrm>
          <a:prstGeom prst="rect">
            <a:avLst/>
          </a:prstGeom>
          <a:ln>
            <a:noFill/>
          </a:ln>
          <a:extLst>
            <a:ext uri="{53640926-AAD7-44D8-BBD7-CCE9431645EC}">
              <a14:shadowObscured xmlns:a14="http://schemas.microsoft.com/office/drawing/2010/main"/>
            </a:ext>
          </a:extLst>
        </p:spPr>
      </p:pic>
      <p:pic>
        <p:nvPicPr>
          <p:cNvPr id="18" name="Picture 2" descr="Image result for tick icon">
            <a:extLst>
              <a:ext uri="{FF2B5EF4-FFF2-40B4-BE49-F238E27FC236}">
                <a16:creationId xmlns:a16="http://schemas.microsoft.com/office/drawing/2014/main" id="{DC2ABD0C-560A-4367-A213-945BF361BF7A}"/>
              </a:ext>
            </a:extLst>
          </p:cNvPr>
          <p:cNvPicPr>
            <a:picLocks noChangeAspect="1" noChangeArrowheads="1"/>
          </p:cNvPicPr>
          <p:nvPr/>
        </p:nvPicPr>
        <p:blipFill rotWithShape="1">
          <a:blip r:embed="rId10">
            <a:clrChange>
              <a:clrFrom>
                <a:srgbClr val="FFFFFF"/>
              </a:clrFrom>
              <a:clrTo>
                <a:srgbClr val="FFFFFF">
                  <a:alpha val="0"/>
                </a:srgbClr>
              </a:clrTo>
            </a:clrChange>
            <a:duotone>
              <a:prstClr val="black"/>
              <a:srgbClr val="00337F">
                <a:tint val="45000"/>
                <a:satMod val="400000"/>
              </a:srgbClr>
            </a:duotone>
            <a:extLst>
              <a:ext uri="{28A0092B-C50C-407E-A947-70E740481C1C}">
                <a14:useLocalDpi xmlns:a14="http://schemas.microsoft.com/office/drawing/2010/main" val="0"/>
              </a:ext>
            </a:extLst>
          </a:blip>
          <a:srcRect l="24278" t="20257" r="21274" b="31679"/>
          <a:stretch/>
        </p:blipFill>
        <p:spPr bwMode="auto">
          <a:xfrm>
            <a:off x="3474176" y="1740152"/>
            <a:ext cx="359133" cy="3423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ick icon">
            <a:extLst>
              <a:ext uri="{FF2B5EF4-FFF2-40B4-BE49-F238E27FC236}">
                <a16:creationId xmlns:a16="http://schemas.microsoft.com/office/drawing/2014/main" id="{03598B15-18C9-45CA-915E-C0F7EDF29B26}"/>
              </a:ext>
            </a:extLst>
          </p:cNvPr>
          <p:cNvPicPr>
            <a:picLocks noChangeAspect="1" noChangeArrowheads="1"/>
          </p:cNvPicPr>
          <p:nvPr/>
        </p:nvPicPr>
        <p:blipFill rotWithShape="1">
          <a:blip r:embed="rId10">
            <a:clrChange>
              <a:clrFrom>
                <a:srgbClr val="FFFFFF"/>
              </a:clrFrom>
              <a:clrTo>
                <a:srgbClr val="FFFFFF">
                  <a:alpha val="0"/>
                </a:srgbClr>
              </a:clrTo>
            </a:clrChange>
            <a:duotone>
              <a:prstClr val="black"/>
              <a:srgbClr val="00337F">
                <a:tint val="45000"/>
                <a:satMod val="400000"/>
              </a:srgbClr>
            </a:duotone>
            <a:extLst>
              <a:ext uri="{28A0092B-C50C-407E-A947-70E740481C1C}">
                <a14:useLocalDpi xmlns:a14="http://schemas.microsoft.com/office/drawing/2010/main" val="0"/>
              </a:ext>
            </a:extLst>
          </a:blip>
          <a:srcRect l="24278" t="20257" r="21274" b="31679"/>
          <a:stretch/>
        </p:blipFill>
        <p:spPr bwMode="auto">
          <a:xfrm>
            <a:off x="7579403" y="1740152"/>
            <a:ext cx="359133" cy="3423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tick icon">
            <a:extLst>
              <a:ext uri="{FF2B5EF4-FFF2-40B4-BE49-F238E27FC236}">
                <a16:creationId xmlns:a16="http://schemas.microsoft.com/office/drawing/2014/main" id="{8FA990DE-5741-4B0D-8431-87694A54F9DC}"/>
              </a:ext>
            </a:extLst>
          </p:cNvPr>
          <p:cNvPicPr>
            <a:picLocks noChangeAspect="1" noChangeArrowheads="1"/>
          </p:cNvPicPr>
          <p:nvPr/>
        </p:nvPicPr>
        <p:blipFill rotWithShape="1">
          <a:blip r:embed="rId10">
            <a:clrChange>
              <a:clrFrom>
                <a:srgbClr val="FFFFFF"/>
              </a:clrFrom>
              <a:clrTo>
                <a:srgbClr val="FFFFFF">
                  <a:alpha val="0"/>
                </a:srgbClr>
              </a:clrTo>
            </a:clrChange>
            <a:duotone>
              <a:prstClr val="black"/>
              <a:srgbClr val="00337F">
                <a:tint val="45000"/>
                <a:satMod val="400000"/>
              </a:srgbClr>
            </a:duotone>
            <a:extLst>
              <a:ext uri="{28A0092B-C50C-407E-A947-70E740481C1C}">
                <a14:useLocalDpi xmlns:a14="http://schemas.microsoft.com/office/drawing/2010/main" val="0"/>
              </a:ext>
            </a:extLst>
          </a:blip>
          <a:srcRect l="24278" t="20257" r="21274" b="31679"/>
          <a:stretch/>
        </p:blipFill>
        <p:spPr bwMode="auto">
          <a:xfrm>
            <a:off x="7601244" y="3159439"/>
            <a:ext cx="359133" cy="3423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tick icon">
            <a:extLst>
              <a:ext uri="{FF2B5EF4-FFF2-40B4-BE49-F238E27FC236}">
                <a16:creationId xmlns:a16="http://schemas.microsoft.com/office/drawing/2014/main" id="{6661171B-508E-466A-B8A8-272BE564F9B7}"/>
              </a:ext>
            </a:extLst>
          </p:cNvPr>
          <p:cNvPicPr>
            <a:picLocks noChangeAspect="1" noChangeArrowheads="1"/>
          </p:cNvPicPr>
          <p:nvPr/>
        </p:nvPicPr>
        <p:blipFill rotWithShape="1">
          <a:blip r:embed="rId10">
            <a:clrChange>
              <a:clrFrom>
                <a:srgbClr val="FFFFFF"/>
              </a:clrFrom>
              <a:clrTo>
                <a:srgbClr val="FFFFFF">
                  <a:alpha val="0"/>
                </a:srgbClr>
              </a:clrTo>
            </a:clrChange>
            <a:duotone>
              <a:prstClr val="black"/>
              <a:srgbClr val="00337F">
                <a:tint val="45000"/>
                <a:satMod val="400000"/>
              </a:srgbClr>
            </a:duotone>
            <a:extLst>
              <a:ext uri="{28A0092B-C50C-407E-A947-70E740481C1C}">
                <a14:useLocalDpi xmlns:a14="http://schemas.microsoft.com/office/drawing/2010/main" val="0"/>
              </a:ext>
            </a:extLst>
          </a:blip>
          <a:srcRect l="24278" t="20257" r="21274" b="31679"/>
          <a:stretch/>
        </p:blipFill>
        <p:spPr bwMode="auto">
          <a:xfrm>
            <a:off x="7652680" y="4578726"/>
            <a:ext cx="359133" cy="3423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tick icon">
            <a:extLst>
              <a:ext uri="{FF2B5EF4-FFF2-40B4-BE49-F238E27FC236}">
                <a16:creationId xmlns:a16="http://schemas.microsoft.com/office/drawing/2014/main" id="{9CDE14C1-5442-4DC9-B7F2-21EA10610A27}"/>
              </a:ext>
            </a:extLst>
          </p:cNvPr>
          <p:cNvPicPr>
            <a:picLocks noChangeAspect="1" noChangeArrowheads="1"/>
          </p:cNvPicPr>
          <p:nvPr/>
        </p:nvPicPr>
        <p:blipFill rotWithShape="1">
          <a:blip r:embed="rId10">
            <a:clrChange>
              <a:clrFrom>
                <a:srgbClr val="FFFFFF"/>
              </a:clrFrom>
              <a:clrTo>
                <a:srgbClr val="FFFFFF">
                  <a:alpha val="0"/>
                </a:srgbClr>
              </a:clrTo>
            </a:clrChange>
            <a:duotone>
              <a:prstClr val="black"/>
              <a:srgbClr val="00337F">
                <a:tint val="45000"/>
                <a:satMod val="400000"/>
              </a:srgbClr>
            </a:duotone>
            <a:extLst>
              <a:ext uri="{28A0092B-C50C-407E-A947-70E740481C1C}">
                <a14:useLocalDpi xmlns:a14="http://schemas.microsoft.com/office/drawing/2010/main" val="0"/>
              </a:ext>
            </a:extLst>
          </a:blip>
          <a:srcRect l="24278" t="20257" r="21274" b="31679"/>
          <a:stretch/>
        </p:blipFill>
        <p:spPr bwMode="auto">
          <a:xfrm>
            <a:off x="11548745" y="1740152"/>
            <a:ext cx="359133" cy="3423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tick icon">
            <a:extLst>
              <a:ext uri="{FF2B5EF4-FFF2-40B4-BE49-F238E27FC236}">
                <a16:creationId xmlns:a16="http://schemas.microsoft.com/office/drawing/2014/main" id="{F509E3B4-B6F3-4E72-B4FB-6E61E54E376C}"/>
              </a:ext>
            </a:extLst>
          </p:cNvPr>
          <p:cNvPicPr>
            <a:picLocks noChangeAspect="1" noChangeArrowheads="1"/>
          </p:cNvPicPr>
          <p:nvPr/>
        </p:nvPicPr>
        <p:blipFill rotWithShape="1">
          <a:blip r:embed="rId10">
            <a:clrChange>
              <a:clrFrom>
                <a:srgbClr val="FFFFFF"/>
              </a:clrFrom>
              <a:clrTo>
                <a:srgbClr val="FFFFFF">
                  <a:alpha val="0"/>
                </a:srgbClr>
              </a:clrTo>
            </a:clrChange>
            <a:duotone>
              <a:prstClr val="black"/>
              <a:srgbClr val="00337F">
                <a:tint val="45000"/>
                <a:satMod val="400000"/>
              </a:srgbClr>
            </a:duotone>
            <a:extLst>
              <a:ext uri="{28A0092B-C50C-407E-A947-70E740481C1C}">
                <a14:useLocalDpi xmlns:a14="http://schemas.microsoft.com/office/drawing/2010/main" val="0"/>
              </a:ext>
            </a:extLst>
          </a:blip>
          <a:srcRect l="24278" t="20257" r="21274" b="31679"/>
          <a:stretch/>
        </p:blipFill>
        <p:spPr bwMode="auto">
          <a:xfrm>
            <a:off x="11570586" y="3159439"/>
            <a:ext cx="359133" cy="3423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ick icon">
            <a:extLst>
              <a:ext uri="{FF2B5EF4-FFF2-40B4-BE49-F238E27FC236}">
                <a16:creationId xmlns:a16="http://schemas.microsoft.com/office/drawing/2014/main" id="{43D63143-046A-4D1B-AA19-BCFD2F567A3E}"/>
              </a:ext>
            </a:extLst>
          </p:cNvPr>
          <p:cNvPicPr>
            <a:picLocks noChangeAspect="1" noChangeArrowheads="1"/>
          </p:cNvPicPr>
          <p:nvPr/>
        </p:nvPicPr>
        <p:blipFill rotWithShape="1">
          <a:blip r:embed="rId10">
            <a:clrChange>
              <a:clrFrom>
                <a:srgbClr val="FFFFFF"/>
              </a:clrFrom>
              <a:clrTo>
                <a:srgbClr val="FFFFFF">
                  <a:alpha val="0"/>
                </a:srgbClr>
              </a:clrTo>
            </a:clrChange>
            <a:duotone>
              <a:prstClr val="black"/>
              <a:srgbClr val="00337F">
                <a:tint val="45000"/>
                <a:satMod val="400000"/>
              </a:srgbClr>
            </a:duotone>
            <a:extLst>
              <a:ext uri="{28A0092B-C50C-407E-A947-70E740481C1C}">
                <a14:useLocalDpi xmlns:a14="http://schemas.microsoft.com/office/drawing/2010/main" val="0"/>
              </a:ext>
            </a:extLst>
          </a:blip>
          <a:srcRect l="24278" t="20257" r="21274" b="31679"/>
          <a:stretch/>
        </p:blipFill>
        <p:spPr bwMode="auto">
          <a:xfrm>
            <a:off x="11622022" y="4578726"/>
            <a:ext cx="359133" cy="3423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tick icon">
            <a:extLst>
              <a:ext uri="{FF2B5EF4-FFF2-40B4-BE49-F238E27FC236}">
                <a16:creationId xmlns:a16="http://schemas.microsoft.com/office/drawing/2014/main" id="{826217BD-C8BD-43FE-BF55-7203B461A021}"/>
              </a:ext>
            </a:extLst>
          </p:cNvPr>
          <p:cNvPicPr>
            <a:picLocks noChangeAspect="1" noChangeArrowheads="1"/>
          </p:cNvPicPr>
          <p:nvPr/>
        </p:nvPicPr>
        <p:blipFill rotWithShape="1">
          <a:blip r:embed="rId10">
            <a:clrChange>
              <a:clrFrom>
                <a:srgbClr val="FFFFFF"/>
              </a:clrFrom>
              <a:clrTo>
                <a:srgbClr val="FFFFFF">
                  <a:alpha val="0"/>
                </a:srgbClr>
              </a:clrTo>
            </a:clrChange>
            <a:duotone>
              <a:prstClr val="black"/>
              <a:srgbClr val="00337F">
                <a:tint val="45000"/>
                <a:satMod val="400000"/>
              </a:srgbClr>
            </a:duotone>
            <a:extLst>
              <a:ext uri="{28A0092B-C50C-407E-A947-70E740481C1C}">
                <a14:useLocalDpi xmlns:a14="http://schemas.microsoft.com/office/drawing/2010/main" val="0"/>
              </a:ext>
            </a:extLst>
          </a:blip>
          <a:srcRect l="24278" t="20257" r="21274" b="31679"/>
          <a:stretch/>
        </p:blipFill>
        <p:spPr bwMode="auto">
          <a:xfrm>
            <a:off x="9141377" y="6015490"/>
            <a:ext cx="359133" cy="34238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52A9722-2006-4DBA-B500-6FD534112FC3}"/>
              </a:ext>
            </a:extLst>
          </p:cNvPr>
          <p:cNvSpPr txBox="1"/>
          <p:nvPr/>
        </p:nvSpPr>
        <p:spPr>
          <a:xfrm>
            <a:off x="9498939" y="6055878"/>
            <a:ext cx="2312061" cy="26161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060"/>
                </a:solidFill>
                <a:effectLst/>
                <a:uLnTx/>
                <a:uFillTx/>
              </a:rPr>
              <a:t>Have experience in 5G projects</a:t>
            </a:r>
            <a:endParaRPr kumimoji="0" lang="en-US" sz="1100" b="0" i="0" u="none" strike="noStrike" kern="0" cap="none" spc="0" normalizeH="0" baseline="0" noProof="0" dirty="0">
              <a:ln>
                <a:noFill/>
              </a:ln>
              <a:solidFill>
                <a:srgbClr val="002060"/>
              </a:solidFill>
              <a:effectLst/>
              <a:uLnTx/>
              <a:uFillTx/>
            </a:endParaRPr>
          </a:p>
        </p:txBody>
      </p:sp>
    </p:spTree>
    <p:extLst>
      <p:ext uri="{BB962C8B-B14F-4D97-AF65-F5344CB8AC3E}">
        <p14:creationId xmlns:p14="http://schemas.microsoft.com/office/powerpoint/2010/main" val="290771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717896-2328-4D4C-92A5-00A8A455517E}"/>
              </a:ext>
            </a:extLst>
          </p:cNvPr>
          <p:cNvSpPr/>
          <p:nvPr/>
        </p:nvSpPr>
        <p:spPr>
          <a:xfrm>
            <a:off x="380999" y="1268928"/>
            <a:ext cx="11430001" cy="360000"/>
          </a:xfrm>
          <a:prstGeom prst="rect">
            <a:avLst/>
          </a:prstGeom>
          <a:solidFill>
            <a:srgbClr val="1034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sym typeface="Arial"/>
              </a:rPr>
              <a:t>Project Leader</a:t>
            </a:r>
          </a:p>
        </p:txBody>
      </p:sp>
      <p:sp>
        <p:nvSpPr>
          <p:cNvPr id="35" name="Title 1">
            <a:extLst>
              <a:ext uri="{FF2B5EF4-FFF2-40B4-BE49-F238E27FC236}">
                <a16:creationId xmlns:a16="http://schemas.microsoft.com/office/drawing/2014/main" id="{91AB854B-5080-4719-AE19-62F35415CAE0}"/>
              </a:ext>
            </a:extLst>
          </p:cNvPr>
          <p:cNvSpPr>
            <a:spLocks noGrp="1"/>
          </p:cNvSpPr>
          <p:nvPr>
            <p:ph type="title"/>
          </p:nvPr>
        </p:nvSpPr>
        <p:spPr>
          <a:xfrm>
            <a:off x="298174" y="165259"/>
            <a:ext cx="11658600" cy="782752"/>
          </a:xfrm>
        </p:spPr>
        <p:txBody>
          <a:bodyPr>
            <a:noAutofit/>
          </a:bodyPr>
          <a:lstStyle/>
          <a:p>
            <a:r>
              <a:rPr lang="en-US" dirty="0"/>
              <a:t>Mr. Jackkit Sangkittiwan will lead the project and project team. He has more than 19+ years of experience in TMT sector with 12+ years of experience in Management Consulting.</a:t>
            </a:r>
          </a:p>
        </p:txBody>
      </p:sp>
      <p:pic>
        <p:nvPicPr>
          <p:cNvPr id="39" name="Picture 38" descr="A person posing for the camera&#10;&#10;Description automatically generated">
            <a:extLst>
              <a:ext uri="{FF2B5EF4-FFF2-40B4-BE49-F238E27FC236}">
                <a16:creationId xmlns:a16="http://schemas.microsoft.com/office/drawing/2014/main" id="{03C53EFA-2C40-45C4-BF1E-5236C7EFEA85}"/>
              </a:ext>
            </a:extLst>
          </p:cNvPr>
          <p:cNvPicPr/>
          <p:nvPr/>
        </p:nvPicPr>
        <p:blipFill rotWithShape="1">
          <a:blip r:embed="rId3" cstate="print">
            <a:extLst>
              <a:ext uri="{28A0092B-C50C-407E-A947-70E740481C1C}">
                <a14:useLocalDpi xmlns:a14="http://schemas.microsoft.com/office/drawing/2010/main" val="0"/>
              </a:ext>
            </a:extLst>
          </a:blip>
          <a:srcRect l="4687" t="6500" r="6223" b="16496"/>
          <a:stretch/>
        </p:blipFill>
        <p:spPr bwMode="auto">
          <a:xfrm>
            <a:off x="380999" y="1843705"/>
            <a:ext cx="1297687" cy="1471843"/>
          </a:xfrm>
          <a:prstGeom prst="rect">
            <a:avLst/>
          </a:prstGeom>
          <a:ln>
            <a:noFill/>
          </a:ln>
          <a:extLst>
            <a:ext uri="{53640926-AAD7-44D8-BBD7-CCE9431645EC}">
              <a14:shadowObscured xmlns:a14="http://schemas.microsoft.com/office/drawing/2010/main"/>
            </a:ext>
          </a:extLst>
        </p:spPr>
      </p:pic>
      <p:sp>
        <p:nvSpPr>
          <p:cNvPr id="21" name="TextBox 20">
            <a:extLst>
              <a:ext uri="{FF2B5EF4-FFF2-40B4-BE49-F238E27FC236}">
                <a16:creationId xmlns:a16="http://schemas.microsoft.com/office/drawing/2014/main" id="{93CA5224-2C0F-4319-B0EE-30CB5EBA5EC0}"/>
              </a:ext>
            </a:extLst>
          </p:cNvPr>
          <p:cNvSpPr txBox="1"/>
          <p:nvPr/>
        </p:nvSpPr>
        <p:spPr>
          <a:xfrm>
            <a:off x="1902370" y="1843705"/>
            <a:ext cx="9908630" cy="1600438"/>
          </a:xfrm>
          <a:prstGeom prst="rect">
            <a:avLst/>
          </a:prstGeom>
          <a:noFill/>
        </p:spPr>
        <p:txBody>
          <a:bodyPr wrap="square" rtlCol="0">
            <a:spAutoFit/>
          </a:bodyPr>
          <a:lstStyle/>
          <a:p>
            <a:r>
              <a:rPr lang="en-US" sz="1100" b="1" dirty="0">
                <a:solidFill>
                  <a:srgbClr val="002060"/>
                </a:solidFill>
              </a:rPr>
              <a:t>Key Qualifications</a:t>
            </a:r>
          </a:p>
          <a:p>
            <a:pPr marL="285750" indent="-285750">
              <a:buFont typeface="Wingdings" panose="05000000000000000000" pitchFamily="2" charset="2"/>
              <a:buChar char="§"/>
            </a:pPr>
            <a:r>
              <a:rPr lang="en-US" sz="1100" b="1" dirty="0">
                <a:solidFill>
                  <a:srgbClr val="002060"/>
                </a:solidFill>
              </a:rPr>
              <a:t>19+ years experience in TMT sector with</a:t>
            </a:r>
            <a:r>
              <a:rPr lang="en-US" sz="1100" dirty="0">
                <a:solidFill>
                  <a:srgbClr val="002060"/>
                </a:solidFill>
              </a:rPr>
              <a:t> </a:t>
            </a:r>
            <a:r>
              <a:rPr lang="en-US" sz="1100" b="1" dirty="0">
                <a:solidFill>
                  <a:srgbClr val="002060"/>
                </a:solidFill>
              </a:rPr>
              <a:t>12+ Years in Management Consulting  </a:t>
            </a:r>
            <a:r>
              <a:rPr lang="en-US" sz="1100" dirty="0">
                <a:solidFill>
                  <a:srgbClr val="002060"/>
                </a:solidFill>
              </a:rPr>
              <a:t>.</a:t>
            </a:r>
          </a:p>
          <a:p>
            <a:pPr marL="285750" indent="-285750">
              <a:buFont typeface="Wingdings" panose="05000000000000000000" pitchFamily="2" charset="2"/>
              <a:buChar char="§"/>
            </a:pPr>
            <a:r>
              <a:rPr lang="en-US" sz="1100" b="1" dirty="0">
                <a:solidFill>
                  <a:srgbClr val="002060"/>
                </a:solidFill>
              </a:rPr>
              <a:t>Extensive experience in strategy and management projects with C-level and Top Management </a:t>
            </a:r>
            <a:r>
              <a:rPr lang="en-US" sz="1100" dirty="0">
                <a:solidFill>
                  <a:srgbClr val="002060"/>
                </a:solidFill>
              </a:rPr>
              <a:t>in Thailand and SEA countries. </a:t>
            </a:r>
          </a:p>
          <a:p>
            <a:pPr marL="285750" indent="-285750">
              <a:buFont typeface="Wingdings" panose="05000000000000000000" pitchFamily="2" charset="2"/>
              <a:buChar char="§"/>
            </a:pPr>
            <a:r>
              <a:rPr lang="en-US" sz="1100" b="1" dirty="0">
                <a:solidFill>
                  <a:srgbClr val="002060"/>
                </a:solidFill>
              </a:rPr>
              <a:t>Expertise in Information and Communication Technology Strategy Consulting</a:t>
            </a:r>
            <a:r>
              <a:rPr lang="en-US" sz="1100" dirty="0">
                <a:solidFill>
                  <a:srgbClr val="002060"/>
                </a:solidFill>
              </a:rPr>
              <a:t>, Strategy &amp; Policy Analysis, Digital and Business Transformation, Business Valuation, Digital Business Strategy Formation, Planning &amp; Implementation, Technology Strategy and Roadmap, Organization Change and Transformation into the Digital Age with Innovation and Technology, Organization Digital Literacy and Maturity Assessment.</a:t>
            </a:r>
          </a:p>
          <a:p>
            <a:pPr marL="285750" indent="-285750">
              <a:buFont typeface="Wingdings" panose="05000000000000000000" pitchFamily="2" charset="2"/>
              <a:buChar char="§"/>
            </a:pPr>
            <a:r>
              <a:rPr lang="en-US" sz="1100" b="1" dirty="0">
                <a:solidFill>
                  <a:srgbClr val="002060"/>
                </a:solidFill>
              </a:rPr>
              <a:t>Intensive experience in government digital projects </a:t>
            </a:r>
            <a:r>
              <a:rPr lang="en-US" sz="1100" dirty="0">
                <a:solidFill>
                  <a:srgbClr val="002060"/>
                </a:solidFill>
              </a:rPr>
              <a:t>such as 10 Years Digital Infrastructure Development Master Plan, 5 Years Communication Master Plan, Policy to Promote the Adoption of 5G Technology in Thailand.</a:t>
            </a:r>
          </a:p>
          <a:p>
            <a:pPr marL="285750" indent="-285750">
              <a:buFont typeface="Wingdings" panose="05000000000000000000" pitchFamily="2" charset="2"/>
              <a:buChar char="§"/>
            </a:pPr>
            <a:endParaRPr lang="en-US" sz="1000" dirty="0">
              <a:solidFill>
                <a:srgbClr val="002060"/>
              </a:solidFill>
            </a:endParaRPr>
          </a:p>
        </p:txBody>
      </p:sp>
      <p:sp>
        <p:nvSpPr>
          <p:cNvPr id="22" name="TextBox 21">
            <a:extLst>
              <a:ext uri="{FF2B5EF4-FFF2-40B4-BE49-F238E27FC236}">
                <a16:creationId xmlns:a16="http://schemas.microsoft.com/office/drawing/2014/main" id="{F8F47493-8495-4214-A3A7-35F048D1331F}"/>
              </a:ext>
            </a:extLst>
          </p:cNvPr>
          <p:cNvSpPr txBox="1"/>
          <p:nvPr/>
        </p:nvSpPr>
        <p:spPr>
          <a:xfrm>
            <a:off x="381000" y="3448285"/>
            <a:ext cx="5715000" cy="1785104"/>
          </a:xfrm>
          <a:prstGeom prst="rect">
            <a:avLst/>
          </a:prstGeom>
          <a:noFill/>
        </p:spPr>
        <p:txBody>
          <a:bodyPr wrap="square" rtlCol="0">
            <a:spAutoFit/>
          </a:bodyPr>
          <a:lstStyle/>
          <a:p>
            <a:r>
              <a:rPr lang="en-US" sz="1100" b="1" dirty="0">
                <a:solidFill>
                  <a:srgbClr val="002060"/>
                </a:solidFill>
              </a:rPr>
              <a:t>Educational Qualifications</a:t>
            </a:r>
          </a:p>
          <a:p>
            <a:pPr marL="285750" indent="-285750">
              <a:buFont typeface="Wingdings" panose="05000000000000000000" pitchFamily="2" charset="2"/>
              <a:buChar char="§"/>
            </a:pPr>
            <a:r>
              <a:rPr lang="en-US" sz="1100" dirty="0">
                <a:solidFill>
                  <a:srgbClr val="002060"/>
                </a:solidFill>
              </a:rPr>
              <a:t>Executive Education Certificate, INSEAD</a:t>
            </a:r>
          </a:p>
          <a:p>
            <a:pPr marL="285750" indent="-285750">
              <a:buFont typeface="Wingdings" panose="05000000000000000000" pitchFamily="2" charset="2"/>
              <a:buChar char="§"/>
            </a:pPr>
            <a:r>
              <a:rPr lang="en-US" sz="1100" dirty="0">
                <a:solidFill>
                  <a:srgbClr val="002060"/>
                </a:solidFill>
              </a:rPr>
              <a:t>Executive Education Certificate, Kellogg School of Management</a:t>
            </a:r>
          </a:p>
          <a:p>
            <a:pPr marL="285750" indent="-285750">
              <a:buFont typeface="Wingdings" panose="05000000000000000000" pitchFamily="2" charset="2"/>
              <a:buChar char="§"/>
            </a:pPr>
            <a:r>
              <a:rPr lang="en-US" sz="1100" dirty="0">
                <a:solidFill>
                  <a:srgbClr val="002060"/>
                </a:solidFill>
              </a:rPr>
              <a:t>Executive Education Certificate, Australian Graduate School of Management</a:t>
            </a:r>
          </a:p>
          <a:p>
            <a:pPr marL="285750" indent="-285750">
              <a:buFont typeface="Wingdings" panose="05000000000000000000" pitchFamily="2" charset="2"/>
              <a:buChar char="§"/>
            </a:pPr>
            <a:r>
              <a:rPr lang="en-US" sz="1100" dirty="0">
                <a:solidFill>
                  <a:srgbClr val="002060"/>
                </a:solidFill>
              </a:rPr>
              <a:t>Master of Business Administration (MBA) in Leadership and International Management, Baltic Business School</a:t>
            </a:r>
          </a:p>
          <a:p>
            <a:pPr marL="285750" indent="-285750">
              <a:buFont typeface="Wingdings" panose="05000000000000000000" pitchFamily="2" charset="2"/>
              <a:buChar char="§"/>
            </a:pPr>
            <a:r>
              <a:rPr lang="en-US" sz="1100" dirty="0">
                <a:solidFill>
                  <a:srgbClr val="002060"/>
                </a:solidFill>
              </a:rPr>
              <a:t>Master of Management (M.M.) in Telecommunications Management Mahidol University</a:t>
            </a:r>
          </a:p>
          <a:p>
            <a:pPr marL="285750" indent="-285750">
              <a:buFont typeface="Wingdings" panose="05000000000000000000" pitchFamily="2" charset="2"/>
              <a:buChar char="§"/>
            </a:pPr>
            <a:r>
              <a:rPr lang="en-US" sz="1100" dirty="0">
                <a:solidFill>
                  <a:srgbClr val="002060"/>
                </a:solidFill>
              </a:rPr>
              <a:t>Bachelor of Engineering (</a:t>
            </a:r>
            <a:r>
              <a:rPr lang="en-US" sz="1100" dirty="0" err="1">
                <a:solidFill>
                  <a:srgbClr val="002060"/>
                </a:solidFill>
              </a:rPr>
              <a:t>B.Eng</a:t>
            </a:r>
            <a:r>
              <a:rPr lang="en-US" sz="1100" dirty="0">
                <a:solidFill>
                  <a:srgbClr val="002060"/>
                </a:solidFill>
              </a:rPr>
              <a:t>) in Electrical Communication, Chulalongkorn University</a:t>
            </a:r>
          </a:p>
        </p:txBody>
      </p:sp>
      <p:sp>
        <p:nvSpPr>
          <p:cNvPr id="23" name="TextBox 22">
            <a:extLst>
              <a:ext uri="{FF2B5EF4-FFF2-40B4-BE49-F238E27FC236}">
                <a16:creationId xmlns:a16="http://schemas.microsoft.com/office/drawing/2014/main" id="{92B506AB-9E40-4501-A9EC-357C15B49AB6}"/>
              </a:ext>
            </a:extLst>
          </p:cNvPr>
          <p:cNvSpPr txBox="1"/>
          <p:nvPr/>
        </p:nvSpPr>
        <p:spPr>
          <a:xfrm>
            <a:off x="6096000" y="3469305"/>
            <a:ext cx="5715000" cy="2970044"/>
          </a:xfrm>
          <a:prstGeom prst="rect">
            <a:avLst/>
          </a:prstGeom>
          <a:noFill/>
        </p:spPr>
        <p:txBody>
          <a:bodyPr wrap="square" rtlCol="0">
            <a:spAutoFit/>
          </a:bodyPr>
          <a:lstStyle/>
          <a:p>
            <a:r>
              <a:rPr lang="en-US" sz="1100" b="1" dirty="0">
                <a:solidFill>
                  <a:srgbClr val="002060"/>
                </a:solidFill>
              </a:rPr>
              <a:t>Relevant Consulting Project Experiences</a:t>
            </a:r>
          </a:p>
          <a:p>
            <a:pPr marL="285750" indent="-285750">
              <a:buFont typeface="Wingdings" panose="05000000000000000000" pitchFamily="2" charset="2"/>
              <a:buChar char="§"/>
            </a:pPr>
            <a:r>
              <a:rPr lang="en-US" sz="1100" dirty="0">
                <a:solidFill>
                  <a:srgbClr val="002060"/>
                </a:solidFill>
              </a:rPr>
              <a:t>Review of 5G Use Cases, Demand and Revenue Projection, Singtel</a:t>
            </a:r>
          </a:p>
          <a:p>
            <a:pPr marL="285750" indent="-285750">
              <a:buFont typeface="Wingdings" panose="05000000000000000000" pitchFamily="2" charset="2"/>
              <a:buChar char="§"/>
            </a:pPr>
            <a:r>
              <a:rPr lang="en-US" sz="1100" dirty="0">
                <a:solidFill>
                  <a:srgbClr val="002060"/>
                </a:solidFill>
              </a:rPr>
              <a:t>Support on 5G Use Cases Validation, Demand &amp; Revenue Projection, AWN</a:t>
            </a:r>
          </a:p>
          <a:p>
            <a:pPr marL="285750" indent="-285750">
              <a:buFont typeface="Wingdings" panose="05000000000000000000" pitchFamily="2" charset="2"/>
              <a:buChar char="§"/>
            </a:pPr>
            <a:r>
              <a:rPr lang="en-US" sz="1100" dirty="0">
                <a:solidFill>
                  <a:srgbClr val="002060"/>
                </a:solidFill>
              </a:rPr>
              <a:t>Policy to Promote the Adoption of 5G Technology in Thailand, ONDE</a:t>
            </a:r>
          </a:p>
          <a:p>
            <a:pPr marL="285750" indent="-285750">
              <a:buFont typeface="Wingdings" panose="05000000000000000000" pitchFamily="2" charset="2"/>
              <a:buChar char="§"/>
            </a:pPr>
            <a:r>
              <a:rPr lang="en-US" sz="1100" dirty="0">
                <a:solidFill>
                  <a:srgbClr val="002060"/>
                </a:solidFill>
              </a:rPr>
              <a:t>10 Years Digital Infrastructure Development Master Plan, ONDE</a:t>
            </a:r>
          </a:p>
          <a:p>
            <a:pPr marL="285750" indent="-285750">
              <a:buFont typeface="Wingdings" panose="05000000000000000000" pitchFamily="2" charset="2"/>
              <a:buChar char="§"/>
            </a:pPr>
            <a:r>
              <a:rPr lang="en-US" sz="1100" dirty="0">
                <a:solidFill>
                  <a:srgbClr val="002060"/>
                </a:solidFill>
              </a:rPr>
              <a:t>5 Years Communication Master Plan, MDES</a:t>
            </a:r>
          </a:p>
          <a:p>
            <a:pPr marL="285750" indent="-285750">
              <a:buFont typeface="Wingdings" panose="05000000000000000000" pitchFamily="2" charset="2"/>
              <a:buChar char="§"/>
            </a:pPr>
            <a:r>
              <a:rPr lang="en-US" sz="1100" dirty="0">
                <a:solidFill>
                  <a:srgbClr val="002060"/>
                </a:solidFill>
              </a:rPr>
              <a:t>Economic and Social Impact Valuation of Invested Innovation Projects, NIA</a:t>
            </a:r>
          </a:p>
          <a:p>
            <a:pPr marL="285750" indent="-285750">
              <a:buFont typeface="Wingdings" panose="05000000000000000000" pitchFamily="2" charset="2"/>
              <a:buChar char="§"/>
            </a:pPr>
            <a:r>
              <a:rPr lang="en-US" sz="1100" dirty="0">
                <a:solidFill>
                  <a:srgbClr val="002060"/>
                </a:solidFill>
              </a:rPr>
              <a:t>Digital Transformation and Digital Mindset Program, </a:t>
            </a:r>
            <a:r>
              <a:rPr lang="en-US" sz="1100" dirty="0" err="1">
                <a:solidFill>
                  <a:srgbClr val="002060"/>
                </a:solidFill>
              </a:rPr>
              <a:t>Assetworld</a:t>
            </a:r>
            <a:endParaRPr lang="en-US" sz="1100" dirty="0">
              <a:solidFill>
                <a:srgbClr val="002060"/>
              </a:solidFill>
            </a:endParaRPr>
          </a:p>
          <a:p>
            <a:pPr marL="285750" indent="-285750">
              <a:buFont typeface="Wingdings" panose="05000000000000000000" pitchFamily="2" charset="2"/>
              <a:buChar char="§"/>
            </a:pPr>
            <a:r>
              <a:rPr lang="en-US" sz="1100" dirty="0">
                <a:solidFill>
                  <a:srgbClr val="002060"/>
                </a:solidFill>
              </a:rPr>
              <a:t>Next Digital Leader Program, CPALL </a:t>
            </a:r>
          </a:p>
          <a:p>
            <a:pPr marL="285750" indent="-285750">
              <a:buFont typeface="Wingdings" panose="05000000000000000000" pitchFamily="2" charset="2"/>
              <a:buChar char="§"/>
            </a:pPr>
            <a:r>
              <a:rPr lang="en-US" sz="1100" dirty="0">
                <a:solidFill>
                  <a:srgbClr val="002060"/>
                </a:solidFill>
              </a:rPr>
              <a:t>Analysis of Thailand Business Efficiency to Enhance Country Competitiveness, TMA</a:t>
            </a:r>
          </a:p>
          <a:p>
            <a:pPr marL="285750" indent="-285750">
              <a:buFont typeface="Wingdings" panose="05000000000000000000" pitchFamily="2" charset="2"/>
              <a:buChar char="§"/>
            </a:pPr>
            <a:r>
              <a:rPr lang="en-US" sz="1100" dirty="0">
                <a:solidFill>
                  <a:srgbClr val="002060"/>
                </a:solidFill>
              </a:rPr>
              <a:t>Thailand National E-commerce Master Plan, DITP</a:t>
            </a:r>
          </a:p>
          <a:p>
            <a:pPr marL="285750" indent="-285750">
              <a:buFont typeface="Wingdings" panose="05000000000000000000" pitchFamily="2" charset="2"/>
              <a:buChar char="§"/>
            </a:pPr>
            <a:r>
              <a:rPr lang="en-US" sz="1100" dirty="0">
                <a:solidFill>
                  <a:srgbClr val="002060"/>
                </a:solidFill>
              </a:rPr>
              <a:t>Regulatory Guidelines to Promote Investment in Telecom Infrastructure, NBTC</a:t>
            </a:r>
          </a:p>
          <a:p>
            <a:pPr marL="285750" indent="-285750">
              <a:buFont typeface="Wingdings" panose="05000000000000000000" pitchFamily="2" charset="2"/>
              <a:buChar char="§"/>
            </a:pPr>
            <a:r>
              <a:rPr lang="en-US" sz="1100" dirty="0">
                <a:solidFill>
                  <a:srgbClr val="002060"/>
                </a:solidFill>
              </a:rPr>
              <a:t>Television and Media Market Assessment and Policy Recommendations, NBTC</a:t>
            </a:r>
          </a:p>
          <a:p>
            <a:pPr marL="285750" indent="-285750">
              <a:buFont typeface="Wingdings" panose="05000000000000000000" pitchFamily="2" charset="2"/>
              <a:buChar char="§"/>
            </a:pPr>
            <a:r>
              <a:rPr lang="en-US" sz="1100" dirty="0">
                <a:solidFill>
                  <a:srgbClr val="002060"/>
                </a:solidFill>
              </a:rPr>
              <a:t>Thailand MICE Innovation Whitepaper, TCEB</a:t>
            </a:r>
          </a:p>
          <a:p>
            <a:pPr marL="285750" indent="-285750">
              <a:buFont typeface="Wingdings" panose="05000000000000000000" pitchFamily="2" charset="2"/>
              <a:buChar char="§"/>
            </a:pPr>
            <a:r>
              <a:rPr lang="en-US" sz="1100" dirty="0">
                <a:solidFill>
                  <a:srgbClr val="002060"/>
                </a:solidFill>
              </a:rPr>
              <a:t>Review of Digital Project Funding Scheme, </a:t>
            </a:r>
            <a:r>
              <a:rPr lang="en-US" sz="1100" dirty="0" err="1">
                <a:solidFill>
                  <a:srgbClr val="002060"/>
                </a:solidFill>
              </a:rPr>
              <a:t>depa</a:t>
            </a:r>
            <a:r>
              <a:rPr lang="en-US" sz="1100" dirty="0">
                <a:solidFill>
                  <a:srgbClr val="002060"/>
                </a:solidFill>
              </a:rPr>
              <a:t> </a:t>
            </a:r>
          </a:p>
          <a:p>
            <a:pPr marL="285750" indent="-285750">
              <a:buFont typeface="Wingdings" panose="05000000000000000000" pitchFamily="2" charset="2"/>
              <a:buChar char="§"/>
            </a:pPr>
            <a:r>
              <a:rPr lang="en-US" sz="1100" dirty="0">
                <a:solidFill>
                  <a:srgbClr val="002060"/>
                </a:solidFill>
              </a:rPr>
              <a:t>Digital Solution Provider Partner Selection, TOT</a:t>
            </a:r>
          </a:p>
          <a:p>
            <a:pPr marL="285750" indent="-285750">
              <a:buFont typeface="Wingdings" panose="05000000000000000000" pitchFamily="2" charset="2"/>
              <a:buChar char="§"/>
            </a:pPr>
            <a:r>
              <a:rPr lang="en-US" sz="1100" dirty="0">
                <a:solidFill>
                  <a:srgbClr val="002060"/>
                </a:solidFill>
              </a:rPr>
              <a:t>OTT Competition Analysis and Regulatory Recommendations, NBTC</a:t>
            </a:r>
            <a:endParaRPr lang="en-US" sz="1000" dirty="0">
              <a:solidFill>
                <a:srgbClr val="002060"/>
              </a:solidFill>
            </a:endParaRPr>
          </a:p>
        </p:txBody>
      </p:sp>
      <p:sp>
        <p:nvSpPr>
          <p:cNvPr id="24" name="TextBox 23">
            <a:extLst>
              <a:ext uri="{FF2B5EF4-FFF2-40B4-BE49-F238E27FC236}">
                <a16:creationId xmlns:a16="http://schemas.microsoft.com/office/drawing/2014/main" id="{2F7221EB-571F-453D-A6B4-F0AEED1A3B7F}"/>
              </a:ext>
            </a:extLst>
          </p:cNvPr>
          <p:cNvSpPr txBox="1"/>
          <p:nvPr/>
        </p:nvSpPr>
        <p:spPr>
          <a:xfrm>
            <a:off x="381000" y="5149604"/>
            <a:ext cx="5430520" cy="1277273"/>
          </a:xfrm>
          <a:prstGeom prst="rect">
            <a:avLst/>
          </a:prstGeom>
          <a:noFill/>
        </p:spPr>
        <p:txBody>
          <a:bodyPr wrap="square" rtlCol="0">
            <a:spAutoFit/>
          </a:bodyPr>
          <a:lstStyle/>
          <a:p>
            <a:r>
              <a:rPr lang="en-US" sz="1100" b="1" dirty="0">
                <a:solidFill>
                  <a:srgbClr val="002060"/>
                </a:solidFill>
              </a:rPr>
              <a:t>Working Experience</a:t>
            </a:r>
          </a:p>
          <a:p>
            <a:pPr marL="285750" indent="-285750">
              <a:buFont typeface="Wingdings" panose="05000000000000000000" pitchFamily="2" charset="2"/>
              <a:buChar char="§"/>
            </a:pPr>
            <a:r>
              <a:rPr lang="en-US" sz="1100" dirty="0">
                <a:solidFill>
                  <a:srgbClr val="002060"/>
                </a:solidFill>
              </a:rPr>
              <a:t>Subcommittee on Digital Infrastructure for The State Railway of Thailand, Ministry of Digital Economy and Society</a:t>
            </a:r>
          </a:p>
          <a:p>
            <a:pPr marL="285750" indent="-285750">
              <a:buFont typeface="Wingdings" panose="05000000000000000000" pitchFamily="2" charset="2"/>
              <a:buChar char="§"/>
            </a:pPr>
            <a:r>
              <a:rPr lang="en-US" sz="1100" dirty="0">
                <a:solidFill>
                  <a:srgbClr val="002060"/>
                </a:solidFill>
              </a:rPr>
              <a:t>Managing Partner at TIME Consulting Company Limited</a:t>
            </a:r>
          </a:p>
          <a:p>
            <a:pPr marL="285750" indent="-285750">
              <a:buFont typeface="Wingdings" panose="05000000000000000000" pitchFamily="2" charset="2"/>
              <a:buChar char="§"/>
            </a:pPr>
            <a:r>
              <a:rPr lang="en-US" sz="1100" dirty="0">
                <a:solidFill>
                  <a:srgbClr val="002060"/>
                </a:solidFill>
              </a:rPr>
              <a:t>Client Partner at </a:t>
            </a:r>
            <a:r>
              <a:rPr lang="en-US" sz="1100" dirty="0" err="1">
                <a:solidFill>
                  <a:srgbClr val="002060"/>
                </a:solidFill>
              </a:rPr>
              <a:t>Detecon</a:t>
            </a:r>
            <a:r>
              <a:rPr lang="en-US" sz="1100" dirty="0">
                <a:solidFill>
                  <a:srgbClr val="002060"/>
                </a:solidFill>
              </a:rPr>
              <a:t> (Thailand) Limited</a:t>
            </a:r>
          </a:p>
          <a:p>
            <a:pPr marL="285750" indent="-285750">
              <a:buFont typeface="Wingdings" panose="05000000000000000000" pitchFamily="2" charset="2"/>
              <a:buChar char="§"/>
            </a:pPr>
            <a:r>
              <a:rPr lang="en-US" sz="1100" dirty="0">
                <a:solidFill>
                  <a:srgbClr val="002060"/>
                </a:solidFill>
              </a:rPr>
              <a:t>Strategy Manager at True Corporation Public Company Limited</a:t>
            </a:r>
          </a:p>
          <a:p>
            <a:pPr marL="285750" indent="-285750">
              <a:buFont typeface="Wingdings" panose="05000000000000000000" pitchFamily="2" charset="2"/>
              <a:buChar char="§"/>
            </a:pPr>
            <a:r>
              <a:rPr lang="en-US" sz="1100" dirty="0">
                <a:solidFill>
                  <a:srgbClr val="002060"/>
                </a:solidFill>
              </a:rPr>
              <a:t>Senior Consultant at Siemens (Thailand) Ltd.</a:t>
            </a:r>
          </a:p>
        </p:txBody>
      </p:sp>
    </p:spTree>
    <p:extLst>
      <p:ext uri="{BB962C8B-B14F-4D97-AF65-F5344CB8AC3E}">
        <p14:creationId xmlns:p14="http://schemas.microsoft.com/office/powerpoint/2010/main" val="41242919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93B54-1A21-4223-94E9-CDF810299790}"/>
              </a:ext>
            </a:extLst>
          </p:cNvPr>
          <p:cNvSpPr>
            <a:spLocks noGrp="1"/>
          </p:cNvSpPr>
          <p:nvPr>
            <p:ph type="title"/>
          </p:nvPr>
        </p:nvSpPr>
        <p:spPr/>
        <p:txBody>
          <a:bodyPr vert="horz" lIns="91440" tIns="45720" rIns="91440" bIns="45720" rtlCol="0" anchor="ctr">
            <a:noAutofit/>
          </a:bodyPr>
          <a:lstStyle/>
          <a:p>
            <a:pPr>
              <a:lnSpc>
                <a:spcPct val="100000"/>
              </a:lnSpc>
            </a:pPr>
            <a:r>
              <a:rPr lang="th-TH" dirty="0"/>
              <a:t>คุณจักรกฤษณ์ สังกิตติวรรณ์ มีความเชี่ยวชาญในด้านเทคโนโลยีสารสนเทศและการสื่อสาร มีประสบการณ์ด้านการวางแผนกลยุทธ์ธุรกิจดิจิทัลมากกว่า 19 ปี และเป็นผู้ชำนาญการในการให้คำปรึกษาด้านการบริหารมากกว่า </a:t>
            </a:r>
            <a:r>
              <a:rPr lang="en-US" dirty="0"/>
              <a:t>12 </a:t>
            </a:r>
            <a:r>
              <a:rPr lang="th-TH" dirty="0"/>
              <a:t>ปี</a:t>
            </a:r>
            <a:endParaRPr lang="en-US" dirty="0"/>
          </a:p>
        </p:txBody>
      </p:sp>
      <p:pic>
        <p:nvPicPr>
          <p:cNvPr id="3" name="Picture 2" descr="A person standing posing for the camera&#10;&#10;Description automatically generated">
            <a:extLst>
              <a:ext uri="{FF2B5EF4-FFF2-40B4-BE49-F238E27FC236}">
                <a16:creationId xmlns:a16="http://schemas.microsoft.com/office/drawing/2014/main" id="{02728D9A-7A08-4874-98DC-C501C6D6200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3136" t="18581" r="28796" b="49381"/>
          <a:stretch/>
        </p:blipFill>
        <p:spPr>
          <a:xfrm>
            <a:off x="641211" y="1342993"/>
            <a:ext cx="2111261" cy="2111261"/>
          </a:xfrm>
          <a:prstGeom prst="ellipse">
            <a:avLst/>
          </a:prstGeom>
        </p:spPr>
      </p:pic>
      <p:sp>
        <p:nvSpPr>
          <p:cNvPr id="4" name="TextBox 3">
            <a:extLst>
              <a:ext uri="{FF2B5EF4-FFF2-40B4-BE49-F238E27FC236}">
                <a16:creationId xmlns:a16="http://schemas.microsoft.com/office/drawing/2014/main" id="{836C71A5-83BB-48D8-B924-7AAFBC60E0B4}"/>
              </a:ext>
            </a:extLst>
          </p:cNvPr>
          <p:cNvSpPr txBox="1"/>
          <p:nvPr/>
        </p:nvSpPr>
        <p:spPr>
          <a:xfrm>
            <a:off x="378598" y="3525644"/>
            <a:ext cx="2636486" cy="2693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คุณจักรกฤษณ์ สังกิตติวรรณ์</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ผู้เชี่ยวชาญด้านอุตสาหกรรม</a:t>
            </a:r>
            <a:r>
              <a:rPr kumimoji="0" lang="en-US"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TMT</a:t>
            </a:r>
            <a:endParaRPr kumimoji="0" lang="th-TH" sz="16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sz="9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0" marR="0" lvl="0" indent="0" algn="thaiDist"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มีความเชี่ยวชาญด้านการวางแผนกลยุทธ์ธุรกิจดิจิทัลมากกว่า 1</a:t>
            </a:r>
            <a:r>
              <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9</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ปี รวมถึงมีประสบการณ์ในการเป็นผู้จัดการโครงการสำรวจมามากกว่า 20 โครงการภายในระยะ 5 ปีที่ผ่านมา และมีประสบการณ์ในการดำเนินโครงการที่ปรึกษามามากกว่า 100 โครงการ</a:t>
            </a:r>
          </a:p>
        </p:txBody>
      </p:sp>
      <p:sp>
        <p:nvSpPr>
          <p:cNvPr id="9" name="TextBox 8">
            <a:extLst>
              <a:ext uri="{FF2B5EF4-FFF2-40B4-BE49-F238E27FC236}">
                <a16:creationId xmlns:a16="http://schemas.microsoft.com/office/drawing/2014/main" id="{CE3162F0-4CE0-49EE-BEB7-B7D533AD1253}"/>
              </a:ext>
            </a:extLst>
          </p:cNvPr>
          <p:cNvSpPr txBox="1"/>
          <p:nvPr/>
        </p:nvSpPr>
        <p:spPr>
          <a:xfrm>
            <a:off x="3286919" y="1135789"/>
            <a:ext cx="3178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คุณสมบัติและประสบการณ์ที่โดดเด่น</a:t>
            </a:r>
          </a:p>
        </p:txBody>
      </p:sp>
      <p:sp>
        <p:nvSpPr>
          <p:cNvPr id="12" name="TextBox 11">
            <a:extLst>
              <a:ext uri="{FF2B5EF4-FFF2-40B4-BE49-F238E27FC236}">
                <a16:creationId xmlns:a16="http://schemas.microsoft.com/office/drawing/2014/main" id="{A1713260-60CA-48F7-9D23-39B6C4A31DDB}"/>
              </a:ext>
            </a:extLst>
          </p:cNvPr>
          <p:cNvSpPr txBox="1"/>
          <p:nvPr/>
        </p:nvSpPr>
        <p:spPr>
          <a:xfrm>
            <a:off x="3286918" y="1466396"/>
            <a:ext cx="8533605"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มีประสบการณ์ในการเป็นผู้จัดการโครงการและที่ปรึกษาในการจัดทำแผนกลยุทธ์ธุรกิจดิจิทัล</a:t>
            </a: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ให้กับบริษัทในประเทศไทยและเอเชียตะวันออกเฉียงใต้</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มีความเชี่ยวชาญในด้านเทคโนโลยีสารสนเทศและการสื่อสารมามากกว่า 19 ปี</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เป็นผู้ชำนาญการในการให้คำปรึกษาด้านการวิเคราะห์และประเมินแผนกลยุทธ์ขององค์กร</a:t>
            </a: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การเปลี่ยนผ่านธุรกิจไปสู่ยุคดิจิทัล การกำหนดแผนกลยุทธ์ด้านดิจิทัล และการประเมินศักยภาพด้านดิจิทัลให้กับบุคลากรให้กับองค์กรชั้นนำมากมาย</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มีประสบการณ์การทำงานในโครงการด้านดิจิทัลกับภาครัฐ </a:t>
            </a: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เช่น โครงการจัดทำนโยบายส่งเสริมการใช้ประโยชน์เทคโนโลยี 5</a:t>
            </a:r>
            <a:r>
              <a:rPr kumimoji="0" lang="en-US"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G </a:t>
            </a: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ของประเทศไทย เป็นต้น</a:t>
            </a:r>
          </a:p>
        </p:txBody>
      </p:sp>
      <p:sp>
        <p:nvSpPr>
          <p:cNvPr id="18" name="TextBox 17">
            <a:extLst>
              <a:ext uri="{FF2B5EF4-FFF2-40B4-BE49-F238E27FC236}">
                <a16:creationId xmlns:a16="http://schemas.microsoft.com/office/drawing/2014/main" id="{C8FF97B4-4A6A-440A-A9AF-3EE986F79B73}"/>
              </a:ext>
            </a:extLst>
          </p:cNvPr>
          <p:cNvSpPr txBox="1"/>
          <p:nvPr/>
        </p:nvSpPr>
        <p:spPr>
          <a:xfrm>
            <a:off x="3286919" y="3039995"/>
            <a:ext cx="5274375" cy="17081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Executive Education Certificate, Kellogg School of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Executive Education Certificate, Australian Graduate School of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ปริญญาโท การบริหารธุรกิจ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MBA.) Leadership and International Management, </a:t>
            </a:r>
            <a:b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b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Baltic Business School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ปริญญาโท การจัดการมหาบัณฑิต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M.M.) </a:t>
            </a: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สาขาวิชาการบริหารจัดการโทรคมนาคม มหาวิทยาลัยมหิดล</a:t>
            </a:r>
            <a:endPar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ปริญญาตรี วิศวกรรมศาสตร์บัณฑิต (</a:t>
            </a:r>
            <a:r>
              <a:rPr kumimoji="0" lang="en-US" sz="1500" b="0" i="0"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B.Eng</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สาขาวิชาไฟฟ้าสื่อสาร จุฬาลงกรณ์มหาวิทยาลัย</a:t>
            </a:r>
          </a:p>
        </p:txBody>
      </p:sp>
      <p:sp>
        <p:nvSpPr>
          <p:cNvPr id="19" name="TextBox 18">
            <a:extLst>
              <a:ext uri="{FF2B5EF4-FFF2-40B4-BE49-F238E27FC236}">
                <a16:creationId xmlns:a16="http://schemas.microsoft.com/office/drawing/2014/main" id="{C47241E6-FCB7-4949-94EA-231865E695C0}"/>
              </a:ext>
            </a:extLst>
          </p:cNvPr>
          <p:cNvSpPr txBox="1"/>
          <p:nvPr/>
        </p:nvSpPr>
        <p:spPr>
          <a:xfrm>
            <a:off x="3286919" y="2793059"/>
            <a:ext cx="317850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ประวัติการศึกษา</a:t>
            </a:r>
          </a:p>
        </p:txBody>
      </p:sp>
      <p:sp>
        <p:nvSpPr>
          <p:cNvPr id="20" name="TextBox 19">
            <a:extLst>
              <a:ext uri="{FF2B5EF4-FFF2-40B4-BE49-F238E27FC236}">
                <a16:creationId xmlns:a16="http://schemas.microsoft.com/office/drawing/2014/main" id="{1257810F-9368-487B-9956-7E0AEC75C8CB}"/>
              </a:ext>
            </a:extLst>
          </p:cNvPr>
          <p:cNvSpPr txBox="1"/>
          <p:nvPr/>
        </p:nvSpPr>
        <p:spPr>
          <a:xfrm>
            <a:off x="3286920" y="4978352"/>
            <a:ext cx="5251868"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หุ้นส่วนผู้จัดการ บริษัท ไทม์ คอนซัลติ้ง จำกัด</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อนุกรรมการโครงสร้างพื้นฐานดิจิทัล</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เรื่องการรถไฟแห่งประเทศไทย </a:t>
            </a:r>
            <a:b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b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กระทรวงดิจิทัลเพื่อเศรษฐกิจและสังคม</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พาร์ทเนอร์ที่ปรึกษา บริษัท เดเทคอน เอเชีย-แปซิฟิก จำกัด</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ผู้จัดการฝ่ายกลยุทธ์ บริษัท ทรู คอร์ปอเรชั่น จำกัด (มหาชน)</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ที่ปรึกษาอาวุโส บริษัท ซีเมนส์ ประเทศไทย จำกัด</a:t>
            </a:r>
            <a:endPar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21" name="TextBox 20">
            <a:extLst>
              <a:ext uri="{FF2B5EF4-FFF2-40B4-BE49-F238E27FC236}">
                <a16:creationId xmlns:a16="http://schemas.microsoft.com/office/drawing/2014/main" id="{8B117A47-050D-4DB5-92B5-AA52D37CF5DE}"/>
              </a:ext>
            </a:extLst>
          </p:cNvPr>
          <p:cNvSpPr txBox="1"/>
          <p:nvPr/>
        </p:nvSpPr>
        <p:spPr>
          <a:xfrm>
            <a:off x="3286919" y="4720182"/>
            <a:ext cx="317850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ประวัติการทำงาน</a:t>
            </a:r>
          </a:p>
        </p:txBody>
      </p:sp>
      <p:sp>
        <p:nvSpPr>
          <p:cNvPr id="24" name="TextBox 23">
            <a:extLst>
              <a:ext uri="{FF2B5EF4-FFF2-40B4-BE49-F238E27FC236}">
                <a16:creationId xmlns:a16="http://schemas.microsoft.com/office/drawing/2014/main" id="{6F8A1F86-74F2-4144-A0C4-DDCB63AE6AD4}"/>
              </a:ext>
            </a:extLst>
          </p:cNvPr>
          <p:cNvSpPr txBox="1"/>
          <p:nvPr/>
        </p:nvSpPr>
        <p:spPr>
          <a:xfrm>
            <a:off x="8380522" y="3039995"/>
            <a:ext cx="3477917" cy="30931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โครงการจัดทำแผนแม่บทด้านการสื่อสารแห่งชาติ ระยะ 5 ปี (พ.ศ. 2560 – 2565) กระทรวงดิจิทัลเพื่อเศรษฐกิจและสังคม</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โครงการจัดทำแผนพัฒนาเศรษฐกิจและสังคมด้วยเทคโนโลยีดิจิทัล บริษัท เออีซี แอดไวซอรี่ (ประเทศไทย) จำกัด</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โครงการศึกษาเพื่อพัฒนานโยบายการกำกับดูแลสำหรับการเปลี่ยนผ่านไปสู่เทคโนโลยี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LTE</a:t>
            </a: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สำนักงาน กสทช.</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โครงการจ้างที่ปรึกษาเพื่อสนับสนุนการตลาดเชิงกลยุทธ์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Tesco Mobile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โครงการการจัดทำหลักสูตรเพื่อการเปลี่ยนผ่านสู่ยุคดิจิทัล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Asset World Corp Co., Ltd.</a:t>
            </a: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โครงการศึกษาจัดทำรายงานการศึกษาและพัฒนานวัตกรรมเพื่อยกระดับอุตสาหกรรมไมซ์ของประเทศไทย สมาคมการจัดการธุรกิจแห่งประเทศไทย</a:t>
            </a:r>
          </a:p>
        </p:txBody>
      </p:sp>
      <p:sp>
        <p:nvSpPr>
          <p:cNvPr id="25" name="TextBox 24">
            <a:extLst>
              <a:ext uri="{FF2B5EF4-FFF2-40B4-BE49-F238E27FC236}">
                <a16:creationId xmlns:a16="http://schemas.microsoft.com/office/drawing/2014/main" id="{3EEA5D9D-9294-4DC6-8670-713B869D9E0B}"/>
              </a:ext>
            </a:extLst>
          </p:cNvPr>
          <p:cNvSpPr txBox="1"/>
          <p:nvPr/>
        </p:nvSpPr>
        <p:spPr>
          <a:xfrm>
            <a:off x="8380522" y="2793059"/>
            <a:ext cx="317850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ประสบการณ์ที่เกี่ยวข้อง</a:t>
            </a:r>
          </a:p>
        </p:txBody>
      </p:sp>
      <p:cxnSp>
        <p:nvCxnSpPr>
          <p:cNvPr id="15" name="Straight Connector 14">
            <a:extLst>
              <a:ext uri="{FF2B5EF4-FFF2-40B4-BE49-F238E27FC236}">
                <a16:creationId xmlns:a16="http://schemas.microsoft.com/office/drawing/2014/main" id="{7943D305-EE92-4912-A25F-E02D11FBA67D}"/>
              </a:ext>
            </a:extLst>
          </p:cNvPr>
          <p:cNvCxnSpPr>
            <a:cxnSpLocks/>
          </p:cNvCxnSpPr>
          <p:nvPr/>
        </p:nvCxnSpPr>
        <p:spPr>
          <a:xfrm>
            <a:off x="3078428" y="1178224"/>
            <a:ext cx="0" cy="5147754"/>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922EF78-A6A4-4A00-82F0-674F0E605662}"/>
              </a:ext>
            </a:extLst>
          </p:cNvPr>
          <p:cNvSpPr/>
          <p:nvPr/>
        </p:nvSpPr>
        <p:spPr>
          <a:xfrm>
            <a:off x="2839106" y="3521325"/>
            <a:ext cx="461552" cy="4615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&gt;</a:t>
            </a:r>
          </a:p>
        </p:txBody>
      </p:sp>
    </p:spTree>
    <p:extLst>
      <p:ext uri="{BB962C8B-B14F-4D97-AF65-F5344CB8AC3E}">
        <p14:creationId xmlns:p14="http://schemas.microsoft.com/office/powerpoint/2010/main" val="3626278841"/>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person wearing a black jacket&#10;&#10;Description automatically generated">
            <a:extLst>
              <a:ext uri="{FF2B5EF4-FFF2-40B4-BE49-F238E27FC236}">
                <a16:creationId xmlns:a16="http://schemas.microsoft.com/office/drawing/2014/main" id="{CC782A6A-B4B7-4F1A-9B3B-528E63FE0578}"/>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l="19648" t="5350" r="9782" b="48222"/>
          <a:stretch/>
        </p:blipFill>
        <p:spPr>
          <a:xfrm>
            <a:off x="6268810" y="4257860"/>
            <a:ext cx="1099117" cy="1106678"/>
          </a:xfrm>
          <a:prstGeom prst="ellipse">
            <a:avLst/>
          </a:prstGeom>
        </p:spPr>
      </p:pic>
      <p:cxnSp>
        <p:nvCxnSpPr>
          <p:cNvPr id="38" name="Straight Connector 37">
            <a:extLst>
              <a:ext uri="{FF2B5EF4-FFF2-40B4-BE49-F238E27FC236}">
                <a16:creationId xmlns:a16="http://schemas.microsoft.com/office/drawing/2014/main" id="{9306B9F3-6918-4CEF-9CE2-C3F2FDB934A9}"/>
              </a:ext>
            </a:extLst>
          </p:cNvPr>
          <p:cNvCxnSpPr>
            <a:cxnSpLocks/>
          </p:cNvCxnSpPr>
          <p:nvPr/>
        </p:nvCxnSpPr>
        <p:spPr>
          <a:xfrm>
            <a:off x="418298" y="4220591"/>
            <a:ext cx="559178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4EE64F-49D4-4809-BC7B-4698728A0E23}"/>
              </a:ext>
            </a:extLst>
          </p:cNvPr>
          <p:cNvCxnSpPr>
            <a:cxnSpLocks/>
          </p:cNvCxnSpPr>
          <p:nvPr/>
        </p:nvCxnSpPr>
        <p:spPr>
          <a:xfrm>
            <a:off x="418298" y="1326572"/>
            <a:ext cx="559178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D66BFAE-B2C5-404A-85C6-C2A7E3F37A66}"/>
              </a:ext>
            </a:extLst>
          </p:cNvPr>
          <p:cNvSpPr>
            <a:spLocks noGrp="1"/>
          </p:cNvSpPr>
          <p:nvPr>
            <p:ph type="title"/>
          </p:nvPr>
        </p:nvSpPr>
        <p:spPr/>
        <p:txBody>
          <a:bodyPr vert="horz" lIns="91440" tIns="45720" rIns="91440" bIns="45720" rtlCol="0" anchor="ctr">
            <a:noAutofit/>
          </a:bodyPr>
          <a:lstStyle/>
          <a:p>
            <a:pPr>
              <a:lnSpc>
                <a:spcPct val="100000"/>
              </a:lnSpc>
            </a:pPr>
            <a:r>
              <a:rPr lang="th-TH" dirty="0"/>
              <a:t>ทีมที่ปรึกษาในโครงการล้วนมีคุณภาพและมีประสบการณ์ในการปรับปรุงโครงสร้างองค์กรและการเปลี่ยนถ่ายองค์กรสู่ยุคดิจิทัล และมีความเชี่ยวชาญในการออกแบบ </a:t>
            </a:r>
            <a:r>
              <a:rPr lang="en-US" dirty="0"/>
              <a:t>Digital Business Roadmaps</a:t>
            </a:r>
            <a:r>
              <a:rPr lang="th-TH" dirty="0"/>
              <a:t> ให้กับองค์กรขนาดใหญ่</a:t>
            </a:r>
            <a:endParaRPr lang="en-US" dirty="0"/>
          </a:p>
        </p:txBody>
      </p:sp>
      <p:pic>
        <p:nvPicPr>
          <p:cNvPr id="4" name="Picture 3" descr="A person wearing a suit and tie&#10;&#10;Description automatically generated">
            <a:extLst>
              <a:ext uri="{FF2B5EF4-FFF2-40B4-BE49-F238E27FC236}">
                <a16:creationId xmlns:a16="http://schemas.microsoft.com/office/drawing/2014/main" id="{6693F757-39E1-40E9-ADE5-E8BD4CC67BE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0136" t="3986" r="20067" b="56225"/>
          <a:stretch/>
        </p:blipFill>
        <p:spPr>
          <a:xfrm>
            <a:off x="-1552998" y="1718116"/>
            <a:ext cx="1427554" cy="1427554"/>
          </a:xfrm>
          <a:prstGeom prst="ellipse">
            <a:avLst/>
          </a:prstGeom>
        </p:spPr>
      </p:pic>
      <p:sp>
        <p:nvSpPr>
          <p:cNvPr id="5" name="TextBox 4">
            <a:extLst>
              <a:ext uri="{FF2B5EF4-FFF2-40B4-BE49-F238E27FC236}">
                <a16:creationId xmlns:a16="http://schemas.microsoft.com/office/drawing/2014/main" id="{FA7D1465-0986-4D5A-BF24-53021C49E3D8}"/>
              </a:ext>
            </a:extLst>
          </p:cNvPr>
          <p:cNvSpPr txBox="1"/>
          <p:nvPr/>
        </p:nvSpPr>
        <p:spPr>
          <a:xfrm>
            <a:off x="2112567" y="1141906"/>
            <a:ext cx="2203245"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คุณเปมิกา หงส์ทอง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ที่ปรึกษา</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a:t>
            </a:r>
            <a:endPar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6" name="TextBox 5">
            <a:extLst>
              <a:ext uri="{FF2B5EF4-FFF2-40B4-BE49-F238E27FC236}">
                <a16:creationId xmlns:a16="http://schemas.microsoft.com/office/drawing/2014/main" id="{DFB58744-B9A1-4B12-8A96-7D316DC7BF77}"/>
              </a:ext>
            </a:extLst>
          </p:cNvPr>
          <p:cNvSpPr txBox="1"/>
          <p:nvPr/>
        </p:nvSpPr>
        <p:spPr>
          <a:xfrm>
            <a:off x="1736400" y="1520117"/>
            <a:ext cx="4273681" cy="1077218"/>
          </a:xfrm>
          <a:prstGeom prst="rect">
            <a:avLst/>
          </a:prstGeom>
          <a:noFill/>
        </p:spPr>
        <p:txBody>
          <a:bodyPr wrap="square" rtlCol="0">
            <a:spAutoFit/>
          </a:bodyPr>
          <a:lstStyle/>
          <a:p>
            <a:pPr marL="0" marR="0" lvl="0" indent="0" algn="thaiDist" defTabSz="914400" rtl="0" eaLnBrk="1" fontAlgn="auto" latinLnBrk="0" hangingPunct="1">
              <a:lnSpc>
                <a:spcPct val="100000"/>
              </a:lnSpc>
              <a:spcBef>
                <a:spcPts val="0"/>
              </a:spcBef>
              <a:spcAft>
                <a:spcPts val="0"/>
              </a:spcAft>
              <a:buClrTx/>
              <a:buSzTx/>
              <a:buFontTx/>
              <a:buNone/>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มีประสบการณ์ในการเป็นที่ปรึกษาโครงการในการเปลี่ยนถ่ายองค์กรสู่ยุคดิจิทัล </a:t>
            </a: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โดยเฉพาะการพัฒนาบุคลากรด้านดิจิทัลและกรอบสมรรถนะดิจิทัล อีกทั้งยังมีความเชี่ยวชาญในด้าน </a:t>
            </a:r>
            <a:r>
              <a:rPr kumimoji="0" lang="en-US"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Design Thinking </a:t>
            </a: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รับรองจากสถาบัน </a:t>
            </a:r>
            <a:r>
              <a:rPr kumimoji="0" lang="en-US"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MIT</a:t>
            </a: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รวมถึงเป็นผู้ช่วยวิทยากรด้านดิทิจัล เทคโนโลยี และนวัตกรรม</a:t>
            </a:r>
            <a:endParaRPr kumimoji="0" lang="en-US"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pic>
        <p:nvPicPr>
          <p:cNvPr id="8" name="Picture 7" descr="A person smiling for the camera&#10;&#10;Description automatically generated">
            <a:extLst>
              <a:ext uri="{FF2B5EF4-FFF2-40B4-BE49-F238E27FC236}">
                <a16:creationId xmlns:a16="http://schemas.microsoft.com/office/drawing/2014/main" id="{386406FF-0F5C-4AA9-ACE0-38DF05FB0066}"/>
              </a:ext>
            </a:extLst>
          </p:cNvPr>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2456" t="3732" r="23940" b="44622"/>
          <a:stretch/>
        </p:blipFill>
        <p:spPr bwMode="auto">
          <a:xfrm>
            <a:off x="6243813" y="1397477"/>
            <a:ext cx="1149113" cy="1149113"/>
          </a:xfrm>
          <a:prstGeom prst="ellipse">
            <a:avLst/>
          </a:prstGeom>
          <a:ln>
            <a:noFill/>
          </a:ln>
          <a:extLst>
            <a:ext uri="{53640926-AAD7-44D8-BBD7-CCE9431645EC}">
              <a14:shadowObscured xmlns:a14="http://schemas.microsoft.com/office/drawing/2010/main"/>
            </a:ext>
          </a:extLst>
        </p:spPr>
      </p:pic>
      <p:pic>
        <p:nvPicPr>
          <p:cNvPr id="9" name="Picture 8" descr="A person wearing a suit and tie&#10;&#10;Description automatically generated">
            <a:extLst>
              <a:ext uri="{FF2B5EF4-FFF2-40B4-BE49-F238E27FC236}">
                <a16:creationId xmlns:a16="http://schemas.microsoft.com/office/drawing/2014/main" id="{739E0B8D-96A3-4972-8B40-88F5D4D517DF}"/>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350" t="10324" r="-350" b="23009"/>
          <a:stretch/>
        </p:blipFill>
        <p:spPr>
          <a:xfrm>
            <a:off x="488261" y="1397477"/>
            <a:ext cx="1149113" cy="1149113"/>
          </a:xfrm>
          <a:prstGeom prst="ellipse">
            <a:avLst/>
          </a:prstGeom>
        </p:spPr>
      </p:pic>
      <p:sp>
        <p:nvSpPr>
          <p:cNvPr id="13" name="TextBox 12">
            <a:extLst>
              <a:ext uri="{FF2B5EF4-FFF2-40B4-BE49-F238E27FC236}">
                <a16:creationId xmlns:a16="http://schemas.microsoft.com/office/drawing/2014/main" id="{28DBA1C9-8668-4DB7-B8CB-685C5CD9A649}"/>
              </a:ext>
            </a:extLst>
          </p:cNvPr>
          <p:cNvSpPr txBox="1"/>
          <p:nvPr/>
        </p:nvSpPr>
        <p:spPr>
          <a:xfrm>
            <a:off x="452376" y="2555835"/>
            <a:ext cx="5285456" cy="55399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Executive Education Certificate, MIT Sloan School of Management</a:t>
            </a:r>
            <a:endPar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ปริญญาตรี เศรษฐศาสตร์บัณฑิต สาขาวิชาเศรษฐศาสตร์ มหาวิทยาลัยเกษตรศาสตร์</a:t>
            </a:r>
          </a:p>
        </p:txBody>
      </p:sp>
      <p:sp>
        <p:nvSpPr>
          <p:cNvPr id="14" name="TextBox 13">
            <a:extLst>
              <a:ext uri="{FF2B5EF4-FFF2-40B4-BE49-F238E27FC236}">
                <a16:creationId xmlns:a16="http://schemas.microsoft.com/office/drawing/2014/main" id="{DBB4CA35-1488-4FCA-90B7-531CA1153CFB}"/>
              </a:ext>
            </a:extLst>
          </p:cNvPr>
          <p:cNvSpPr txBox="1"/>
          <p:nvPr/>
        </p:nvSpPr>
        <p:spPr>
          <a:xfrm>
            <a:off x="452376" y="3057082"/>
            <a:ext cx="560487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5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ประวัติการทำงาน</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บริหารจัดการโครงการสมนาการพัฒนาด้านดิจิทัลให้กับผู้บริหาร บริษัท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Thai Oil</a:t>
            </a:r>
            <a:endPar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โครงการจัดทำรายงานวิเคราะห์ขีดความสามารถในการแข่งขันทางธุรกิจของประเทศไทย</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ให้กับ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TMA</a:t>
            </a:r>
            <a:endPar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โครงการหลักสูตรฝึกอบรมเชิงปฏิบัติการ เรื่องการกำกับดูแลกิจการที่ดีและจริยธรรมธุรกิจ บริษัท ปตท.</a:t>
            </a:r>
          </a:p>
        </p:txBody>
      </p:sp>
      <p:sp>
        <p:nvSpPr>
          <p:cNvPr id="21" name="TextBox 20">
            <a:extLst>
              <a:ext uri="{FF2B5EF4-FFF2-40B4-BE49-F238E27FC236}">
                <a16:creationId xmlns:a16="http://schemas.microsoft.com/office/drawing/2014/main" id="{9BB4E4A4-25D8-4733-8CE4-90F37E85C016}"/>
              </a:ext>
            </a:extLst>
          </p:cNvPr>
          <p:cNvSpPr txBox="1"/>
          <p:nvPr/>
        </p:nvSpPr>
        <p:spPr>
          <a:xfrm>
            <a:off x="7493577" y="1520117"/>
            <a:ext cx="4273681" cy="1077218"/>
          </a:xfrm>
          <a:prstGeom prst="rect">
            <a:avLst/>
          </a:prstGeom>
          <a:noFill/>
        </p:spPr>
        <p:txBody>
          <a:bodyPr wrap="square" rtlCol="0">
            <a:spAutoFit/>
          </a:bodyPr>
          <a:lstStyle/>
          <a:p>
            <a:pPr marL="0" marR="0" lvl="0" indent="0" algn="thaiDist" defTabSz="914400" rtl="0" eaLnBrk="1" fontAlgn="auto" latinLnBrk="0" hangingPunct="1">
              <a:lnSpc>
                <a:spcPct val="100000"/>
              </a:lnSpc>
              <a:spcBef>
                <a:spcPts val="0"/>
              </a:spcBef>
              <a:spcAft>
                <a:spcPts val="0"/>
              </a:spcAft>
              <a:buClrTx/>
              <a:buSzTx/>
              <a:buFontTx/>
              <a:buNone/>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มีความเชี่ยวชาญในการวิจัยด้านการพัฒนาทรัพยากรบุคคลและการวางแผนกลยุทธ์องค์ดิจิทัล </a:t>
            </a: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รวมไปถึงเชี่ยวชาญด้านการประเมินทักษะและสมรรถนะบุคคล และมีประสบการณ์ด้านการทำวิจัยในโครงการที่ปรึกษาในอุตสาหกรรมสื่อและโทรทัศน์ </a:t>
            </a:r>
            <a:endParaRPr kumimoji="0" lang="en-US"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22" name="TextBox 21">
            <a:extLst>
              <a:ext uri="{FF2B5EF4-FFF2-40B4-BE49-F238E27FC236}">
                <a16:creationId xmlns:a16="http://schemas.microsoft.com/office/drawing/2014/main" id="{023ED436-7F9E-43C1-9882-FF95C97ABD5D}"/>
              </a:ext>
            </a:extLst>
          </p:cNvPr>
          <p:cNvSpPr txBox="1"/>
          <p:nvPr/>
        </p:nvSpPr>
        <p:spPr>
          <a:xfrm>
            <a:off x="6272990" y="2555835"/>
            <a:ext cx="5740714" cy="55399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ปริญญาโท นิเทศศาสตรมหาบัณฑิต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M.A.) </a:t>
            </a: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สาขานิเทศศาตร์ จุฬาลงกรณ์มหาวิทยาลัย</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เกียรตินิยมอันดับ 1 อักษรศาสตรบัณฑิต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B.A.) </a:t>
            </a: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สาขาวิชาประวัติาสตร มหาวิทยาลัยศิลปากร</a:t>
            </a:r>
          </a:p>
        </p:txBody>
      </p:sp>
      <p:sp>
        <p:nvSpPr>
          <p:cNvPr id="23" name="TextBox 22">
            <a:extLst>
              <a:ext uri="{FF2B5EF4-FFF2-40B4-BE49-F238E27FC236}">
                <a16:creationId xmlns:a16="http://schemas.microsoft.com/office/drawing/2014/main" id="{0D46E2E3-DC51-494A-82CF-1510BB4D0C0B}"/>
              </a:ext>
            </a:extLst>
          </p:cNvPr>
          <p:cNvSpPr txBox="1"/>
          <p:nvPr/>
        </p:nvSpPr>
        <p:spPr>
          <a:xfrm>
            <a:off x="6272991" y="3057082"/>
            <a:ext cx="560487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5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ประวัติการทำงาน</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Consultant (Strategy &amp; Management) </a:t>
            </a: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บริษัท ไทม์ คอนซัลติ้ง จำกัด</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โครงการศึกษาสัดส่วนการจัดสรรคลื่นความถี่ในกิจการกระจายเสียง สำนักงานคณะกรรมการกิจการกระจายเสียง กิจการโทรทัศน์ และกิจการโทรคมนาคมแห่งชาติ</a:t>
            </a:r>
          </a:p>
        </p:txBody>
      </p:sp>
      <p:sp>
        <p:nvSpPr>
          <p:cNvPr id="24" name="TextBox 23">
            <a:extLst>
              <a:ext uri="{FF2B5EF4-FFF2-40B4-BE49-F238E27FC236}">
                <a16:creationId xmlns:a16="http://schemas.microsoft.com/office/drawing/2014/main" id="{AFE88082-D239-4D94-83A6-6934619B834D}"/>
              </a:ext>
            </a:extLst>
          </p:cNvPr>
          <p:cNvSpPr txBox="1"/>
          <p:nvPr/>
        </p:nvSpPr>
        <p:spPr>
          <a:xfrm>
            <a:off x="1734233" y="4035925"/>
            <a:ext cx="2959912"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คุณหยาดอรุณ โกมาลา (นักวิเคราะห์ธุรกิจ)</a:t>
            </a:r>
          </a:p>
        </p:txBody>
      </p:sp>
      <p:sp>
        <p:nvSpPr>
          <p:cNvPr id="25" name="TextBox 24">
            <a:extLst>
              <a:ext uri="{FF2B5EF4-FFF2-40B4-BE49-F238E27FC236}">
                <a16:creationId xmlns:a16="http://schemas.microsoft.com/office/drawing/2014/main" id="{191A6D55-9400-47DE-80C9-EFC55B3540BD}"/>
              </a:ext>
            </a:extLst>
          </p:cNvPr>
          <p:cNvSpPr txBox="1"/>
          <p:nvPr/>
        </p:nvSpPr>
        <p:spPr>
          <a:xfrm>
            <a:off x="1751424" y="4441287"/>
            <a:ext cx="4273681" cy="830997"/>
          </a:xfrm>
          <a:prstGeom prst="rect">
            <a:avLst/>
          </a:prstGeom>
          <a:noFill/>
        </p:spPr>
        <p:txBody>
          <a:bodyPr wrap="square" rtlCol="0">
            <a:spAutoFit/>
          </a:bodyPr>
          <a:lstStyle/>
          <a:p>
            <a:pPr marL="0" marR="0" lvl="0" indent="0" algn="thaiDist" defTabSz="914400" rtl="0" eaLnBrk="1" fontAlgn="auto" latinLnBrk="0" hangingPunct="1">
              <a:lnSpc>
                <a:spcPct val="100000"/>
              </a:lnSpc>
              <a:spcBef>
                <a:spcPts val="0"/>
              </a:spcBef>
              <a:spcAft>
                <a:spcPts val="0"/>
              </a:spcAft>
              <a:buClrTx/>
              <a:buSzTx/>
              <a:buFontTx/>
              <a:buNone/>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มีประสบการณ์ในการเป็นผู้ร่วมออกแบบหลักสูตรพัฒนาบุคลากกรด้านดิจิทัล กรอบสมรรถนะด้านดิจิทัล </a:t>
            </a: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และยังเป็นผู้ช่วยวิทยากรในการจัดอบรมเชิงปฏิบัติหลักสูตรทางด้านดิจิทัล เช่น</a:t>
            </a:r>
            <a:r>
              <a:rPr kumimoji="0" lang="en-US"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r>
              <a:rPr kumimoji="0" lang="en-US" sz="1600" b="0" i="0"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Thaioil</a:t>
            </a:r>
            <a:r>
              <a:rPr kumimoji="0" lang="en-US"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SCI, Kubota </a:t>
            </a: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เป็นต้น</a:t>
            </a:r>
            <a:endParaRPr kumimoji="0" lang="en-US"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26" name="TextBox 25">
            <a:extLst>
              <a:ext uri="{FF2B5EF4-FFF2-40B4-BE49-F238E27FC236}">
                <a16:creationId xmlns:a16="http://schemas.microsoft.com/office/drawing/2014/main" id="{C6F2B9B2-9C74-4275-9EB4-15C76049CD55}"/>
              </a:ext>
            </a:extLst>
          </p:cNvPr>
          <p:cNvSpPr txBox="1"/>
          <p:nvPr/>
        </p:nvSpPr>
        <p:spPr>
          <a:xfrm>
            <a:off x="452375" y="5336808"/>
            <a:ext cx="5983935" cy="3231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เกียรตินิยมอันดับ 1 ศิลปศาสตรบัณฑิต (โลกคดีศึกษาและการประกอบการสังคม) มหาวิทยาลัยธรรมศาสตร์</a:t>
            </a:r>
          </a:p>
        </p:txBody>
      </p:sp>
      <p:sp>
        <p:nvSpPr>
          <p:cNvPr id="27" name="TextBox 26">
            <a:extLst>
              <a:ext uri="{FF2B5EF4-FFF2-40B4-BE49-F238E27FC236}">
                <a16:creationId xmlns:a16="http://schemas.microsoft.com/office/drawing/2014/main" id="{402D0771-4B59-40E3-8872-7037AE39E791}"/>
              </a:ext>
            </a:extLst>
          </p:cNvPr>
          <p:cNvSpPr txBox="1"/>
          <p:nvPr/>
        </p:nvSpPr>
        <p:spPr>
          <a:xfrm>
            <a:off x="452376" y="5567492"/>
            <a:ext cx="5604878"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5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ประวัติการทำงาน</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โครงการจัดทำหลักสูตรและประเมินประสิทธิภาพการสัมนา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CP ALL Next Digital Leader Program</a:t>
            </a: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บริหารจัดการโครงการสมนาการพัฒนาด้านดิจิทัลให้กับพนักงาน บริษัท </a:t>
            </a:r>
            <a:r>
              <a:rPr kumimoji="0" lang="en-US" sz="1500" b="0" i="0"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Krungsri</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Auto</a:t>
            </a:r>
          </a:p>
        </p:txBody>
      </p:sp>
      <p:cxnSp>
        <p:nvCxnSpPr>
          <p:cNvPr id="36" name="Straight Connector 35">
            <a:extLst>
              <a:ext uri="{FF2B5EF4-FFF2-40B4-BE49-F238E27FC236}">
                <a16:creationId xmlns:a16="http://schemas.microsoft.com/office/drawing/2014/main" id="{2A7FDDBF-68F6-4546-91E7-24211BD53B56}"/>
              </a:ext>
            </a:extLst>
          </p:cNvPr>
          <p:cNvCxnSpPr>
            <a:cxnSpLocks/>
          </p:cNvCxnSpPr>
          <p:nvPr/>
        </p:nvCxnSpPr>
        <p:spPr>
          <a:xfrm>
            <a:off x="6188302" y="1326572"/>
            <a:ext cx="559178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9A3E4CE-A233-4BE9-B0E8-1998D6A14C35}"/>
              </a:ext>
            </a:extLst>
          </p:cNvPr>
          <p:cNvSpPr txBox="1"/>
          <p:nvPr/>
        </p:nvSpPr>
        <p:spPr>
          <a:xfrm>
            <a:off x="7761107" y="1141906"/>
            <a:ext cx="2446172"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คุณวิไลลักษณ์ คำแจ่ม (ที่ปรึกษา)</a:t>
            </a:r>
          </a:p>
        </p:txBody>
      </p:sp>
      <p:cxnSp>
        <p:nvCxnSpPr>
          <p:cNvPr id="39" name="Straight Connector 38">
            <a:extLst>
              <a:ext uri="{FF2B5EF4-FFF2-40B4-BE49-F238E27FC236}">
                <a16:creationId xmlns:a16="http://schemas.microsoft.com/office/drawing/2014/main" id="{014F15B2-8D59-47E6-8C0A-BAD907DEA54A}"/>
              </a:ext>
            </a:extLst>
          </p:cNvPr>
          <p:cNvCxnSpPr>
            <a:cxnSpLocks/>
          </p:cNvCxnSpPr>
          <p:nvPr/>
        </p:nvCxnSpPr>
        <p:spPr>
          <a:xfrm>
            <a:off x="6188302" y="4220591"/>
            <a:ext cx="559178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6622258-A746-4AF4-9CB7-FA702BFAA6A5}"/>
              </a:ext>
            </a:extLst>
          </p:cNvPr>
          <p:cNvSpPr txBox="1"/>
          <p:nvPr/>
        </p:nvSpPr>
        <p:spPr>
          <a:xfrm>
            <a:off x="7396560" y="4035925"/>
            <a:ext cx="3175266"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คุณชญานิศ ติรเศรษฐภักดี (นักวิเคราะห์ธุรกิจ)</a:t>
            </a:r>
          </a:p>
        </p:txBody>
      </p:sp>
      <p:sp>
        <p:nvSpPr>
          <p:cNvPr id="41" name="TextBox 40">
            <a:extLst>
              <a:ext uri="{FF2B5EF4-FFF2-40B4-BE49-F238E27FC236}">
                <a16:creationId xmlns:a16="http://schemas.microsoft.com/office/drawing/2014/main" id="{E64D1A4D-0F69-48E9-9B4E-BBD23EFD11F4}"/>
              </a:ext>
            </a:extLst>
          </p:cNvPr>
          <p:cNvSpPr txBox="1"/>
          <p:nvPr/>
        </p:nvSpPr>
        <p:spPr>
          <a:xfrm>
            <a:off x="6188302" y="5400080"/>
            <a:ext cx="5983935" cy="3231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เกียรตินิยมอันดับ 1 คณะจิตวิทยา สาขาอุตสาหกรรมและองค์การ จุฬาลงกรณ์มหาวิทยาลัย</a:t>
            </a:r>
          </a:p>
        </p:txBody>
      </p:sp>
      <p:pic>
        <p:nvPicPr>
          <p:cNvPr id="7" name="Picture 6">
            <a:extLst>
              <a:ext uri="{FF2B5EF4-FFF2-40B4-BE49-F238E27FC236}">
                <a16:creationId xmlns:a16="http://schemas.microsoft.com/office/drawing/2014/main" id="{FF844806-7D52-46B8-93FA-D4A60D52E4DC}"/>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14942" t="10660" r="14774" b="42483"/>
          <a:stretch/>
        </p:blipFill>
        <p:spPr>
          <a:xfrm>
            <a:off x="518112" y="4266207"/>
            <a:ext cx="1082664" cy="1082664"/>
          </a:xfrm>
          <a:prstGeom prst="ellipse">
            <a:avLst/>
          </a:prstGeom>
        </p:spPr>
      </p:pic>
      <p:sp>
        <p:nvSpPr>
          <p:cNvPr id="45" name="TextBox 44">
            <a:extLst>
              <a:ext uri="{FF2B5EF4-FFF2-40B4-BE49-F238E27FC236}">
                <a16:creationId xmlns:a16="http://schemas.microsoft.com/office/drawing/2014/main" id="{D7DA7DE9-8F2B-4504-8C63-3527145F3728}"/>
              </a:ext>
            </a:extLst>
          </p:cNvPr>
          <p:cNvSpPr txBox="1"/>
          <p:nvPr/>
        </p:nvSpPr>
        <p:spPr>
          <a:xfrm>
            <a:off x="7493577" y="4441287"/>
            <a:ext cx="4273681" cy="830997"/>
          </a:xfrm>
          <a:prstGeom prst="rect">
            <a:avLst/>
          </a:prstGeom>
          <a:noFill/>
        </p:spPr>
        <p:txBody>
          <a:bodyPr wrap="square" rtlCol="0">
            <a:spAutoFit/>
          </a:bodyPr>
          <a:lstStyle/>
          <a:p>
            <a:pPr marL="0" marR="0" lvl="0" indent="0" algn="thaiDist" defTabSz="914400" rtl="0" eaLnBrk="1" fontAlgn="auto" latinLnBrk="0" hangingPunct="1">
              <a:lnSpc>
                <a:spcPct val="100000"/>
              </a:lnSpc>
              <a:spcBef>
                <a:spcPts val="0"/>
              </a:spcBef>
              <a:spcAft>
                <a:spcPts val="0"/>
              </a:spcAft>
              <a:buClrTx/>
              <a:buSzTx/>
              <a:buFontTx/>
              <a:buNone/>
              <a:tabLst/>
              <a:defRPr/>
            </a:pPr>
            <a:r>
              <a:rPr kumimoji="0" lang="th-TH" sz="16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มีความเชี่ยวชาญในการวิจัยด้านการบริหารจัดการและพัฒนาทรัพยากรบุคคล</a:t>
            </a: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ตั้งแต่กระบวนการสรรหา การประเมิน และการรักษาความสัมพันธ์ของบุคลากร รวมทั้งมีประสบการณ์การทำวิจัยเกี่ยวกับการพัฒนาทรัพยากรบุคคล</a:t>
            </a:r>
            <a:endParaRPr kumimoji="0" lang="en-US"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46" name="TextBox 45">
            <a:extLst>
              <a:ext uri="{FF2B5EF4-FFF2-40B4-BE49-F238E27FC236}">
                <a16:creationId xmlns:a16="http://schemas.microsoft.com/office/drawing/2014/main" id="{3AE58C3B-79AE-4BE7-A00A-CB36978C5885}"/>
              </a:ext>
            </a:extLst>
          </p:cNvPr>
          <p:cNvSpPr txBox="1"/>
          <p:nvPr/>
        </p:nvSpPr>
        <p:spPr>
          <a:xfrm>
            <a:off x="6188302" y="5587370"/>
            <a:ext cx="5604878"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5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ประวัติการทำงาน</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นักวิเคราะห์ธุรกิจ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(Business Analyst) </a:t>
            </a: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บริษัท ไทม์ คอนซัลติ้ง จำกัด</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การสรรหาพนักงานให้กับองค์กรต่าง ๆ บริษัท </a:t>
            </a:r>
            <a:r>
              <a:rPr kumimoji="0" lang="en-US" sz="15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Manpower (Recruitment outsource)</a:t>
            </a:r>
          </a:p>
        </p:txBody>
      </p:sp>
      <p:sp>
        <p:nvSpPr>
          <p:cNvPr id="47" name="TextBox 46">
            <a:extLst>
              <a:ext uri="{FF2B5EF4-FFF2-40B4-BE49-F238E27FC236}">
                <a16:creationId xmlns:a16="http://schemas.microsoft.com/office/drawing/2014/main" id="{AEF63FDA-7561-4C72-861A-52547ED01A6A}"/>
              </a:ext>
            </a:extLst>
          </p:cNvPr>
          <p:cNvSpPr txBox="1"/>
          <p:nvPr/>
        </p:nvSpPr>
        <p:spPr>
          <a:xfrm>
            <a:off x="12565846" y="4474439"/>
            <a:ext cx="4273681" cy="830997"/>
          </a:xfrm>
          <a:prstGeom prst="rect">
            <a:avLst/>
          </a:prstGeom>
          <a:noFill/>
        </p:spPr>
        <p:txBody>
          <a:bodyPr wrap="square" rtlCol="0">
            <a:spAutoFit/>
          </a:bodyPr>
          <a:lstStyle/>
          <a:p>
            <a:pPr marL="0" marR="0" lvl="0" indent="0" algn="thaiDist" defTabSz="914400" rtl="0" eaLnBrk="1" fontAlgn="auto" latinLnBrk="0" hangingPunct="1">
              <a:lnSpc>
                <a:spcPct val="100000"/>
              </a:lnSpc>
              <a:spcBef>
                <a:spcPts val="0"/>
              </a:spcBef>
              <a:spcAft>
                <a:spcPts val="0"/>
              </a:spcAft>
              <a:buClrTx/>
              <a:buSzTx/>
              <a:buFontTx/>
              <a:buNone/>
              <a:tabLst/>
              <a:defRPr/>
            </a:pPr>
            <a:r>
              <a:rPr kumimoji="0" lang="th-TH"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มีความเชี่ยวชาญในด้านการวิเคราะห์พฤติกรรมของบุคลากร และวางแผนการบริหารและพัฒนาบุคลากรภายในองค์กร รวมถึงการออกแบบแผนการพัฒนาวัฒนธรรมองค์กร และแผนกิจกรรมสำหรับบุคลากร</a:t>
            </a:r>
            <a:endParaRPr kumimoji="0" lang="en-US" sz="16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Tree>
    <p:extLst>
      <p:ext uri="{BB962C8B-B14F-4D97-AF65-F5344CB8AC3E}">
        <p14:creationId xmlns:p14="http://schemas.microsoft.com/office/powerpoint/2010/main" val="30555279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987E8-034C-4AAF-ACA6-8DB3F636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965"/>
            <a:ext cx="12192000" cy="7176655"/>
          </a:xfrm>
          <a:prstGeom prst="rect">
            <a:avLst/>
          </a:prstGeom>
        </p:spPr>
      </p:pic>
      <p:sp>
        <p:nvSpPr>
          <p:cNvPr id="6" name="Freeform: Shape 5">
            <a:extLst>
              <a:ext uri="{FF2B5EF4-FFF2-40B4-BE49-F238E27FC236}">
                <a16:creationId xmlns:a16="http://schemas.microsoft.com/office/drawing/2014/main" id="{CC834404-740A-4DDE-A718-29BAFF1490F2}"/>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0B276D">
              <a:alpha val="85098"/>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p:txBody>
      </p:sp>
      <p:sp>
        <p:nvSpPr>
          <p:cNvPr id="7" name="Freeform: Shape 6">
            <a:extLst>
              <a:ext uri="{FF2B5EF4-FFF2-40B4-BE49-F238E27FC236}">
                <a16:creationId xmlns:a16="http://schemas.microsoft.com/office/drawing/2014/main" id="{5F85E9F5-36DB-4AF7-8536-1910D20D38C7}"/>
              </a:ext>
            </a:extLst>
          </p:cNvPr>
          <p:cNvSpPr/>
          <p:nvPr/>
        </p:nvSpPr>
        <p:spPr>
          <a:xfrm>
            <a:off x="6096000" y="0"/>
            <a:ext cx="6095999"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chemeClr val="bg1">
              <a:lumMod val="95000"/>
              <a:alpha val="69804"/>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BDC686E9-0799-4B44-8A26-A1C761D0E5DE}"/>
              </a:ext>
            </a:extLst>
          </p:cNvPr>
          <p:cNvSpPr txBox="1"/>
          <p:nvPr/>
        </p:nvSpPr>
        <p:spPr>
          <a:xfrm>
            <a:off x="371475" y="1863179"/>
            <a:ext cx="5973907"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TIME Consulting 2020 Chart Pool:</a:t>
            </a: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ICON</a:t>
            </a:r>
          </a:p>
        </p:txBody>
      </p:sp>
    </p:spTree>
    <p:extLst>
      <p:ext uri="{BB962C8B-B14F-4D97-AF65-F5344CB8AC3E}">
        <p14:creationId xmlns:p14="http://schemas.microsoft.com/office/powerpoint/2010/main" val="2676012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87EA70E3-F814-4323-9217-D871F5D09DEC}"/>
              </a:ext>
            </a:extLst>
          </p:cNvPr>
          <p:cNvPicPr>
            <a:picLocks noGrp="1" noChangeAspect="1"/>
          </p:cNvPicPr>
          <p:nvPr>
            <p:ph type="pic" sz="quarter" idx="41"/>
          </p:nvPr>
        </p:nvPicPr>
        <p:blipFill>
          <a:blip r:embed="rId2">
            <a:extLst>
              <a:ext uri="{28A0092B-C50C-407E-A947-70E740481C1C}">
                <a14:useLocalDpi xmlns:a14="http://schemas.microsoft.com/office/drawing/2010/main" val="0"/>
              </a:ext>
            </a:extLst>
          </a:blip>
          <a:srcRect l="16306" r="16306"/>
          <a:stretch>
            <a:fillRect/>
          </a:stretch>
        </p:blipFill>
        <p:spPr/>
      </p:pic>
      <p:sp>
        <p:nvSpPr>
          <p:cNvPr id="12" name="Title 7">
            <a:extLst>
              <a:ext uri="{FF2B5EF4-FFF2-40B4-BE49-F238E27FC236}">
                <a16:creationId xmlns:a16="http://schemas.microsoft.com/office/drawing/2014/main" id="{FF40A8C1-F003-42A0-84C1-0B04AFE411BC}"/>
              </a:ext>
            </a:extLst>
          </p:cNvPr>
          <p:cNvSpPr txBox="1">
            <a:spLocks/>
          </p:cNvSpPr>
          <p:nvPr/>
        </p:nvSpPr>
        <p:spPr>
          <a:xfrm>
            <a:off x="304800" y="3038623"/>
            <a:ext cx="4666773" cy="1038077"/>
          </a:xfrm>
          <a:prstGeom prst="rect">
            <a:avLst/>
          </a:prstGeom>
        </p:spPr>
        <p:txBody>
          <a:bodyPr>
            <a:normAutofit fontScale="9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nSpc>
                <a:spcPct val="100000"/>
              </a:lnSpc>
            </a:pPr>
            <a:r>
              <a:rPr lang="en-US" sz="2700" b="1" dirty="0">
                <a:solidFill>
                  <a:schemeClr val="accent6"/>
                </a:solidFill>
                <a:cs typeface="Arial" panose="020B0604020202020204" pitchFamily="34" charset="0"/>
              </a:rPr>
              <a:t>WP1: </a:t>
            </a:r>
            <a:r>
              <a:rPr lang="en-US" sz="2700" b="1" dirty="0">
                <a:solidFill>
                  <a:schemeClr val="accent1"/>
                </a:solidFill>
                <a:cs typeface="Arial" panose="020B0604020202020204" pitchFamily="34" charset="0"/>
              </a:rPr>
              <a:t>Thailand 5G Ecosystem Development Tracker</a:t>
            </a:r>
          </a:p>
        </p:txBody>
      </p:sp>
    </p:spTree>
    <p:extLst>
      <p:ext uri="{BB962C8B-B14F-4D97-AF65-F5344CB8AC3E}">
        <p14:creationId xmlns:p14="http://schemas.microsoft.com/office/powerpoint/2010/main" val="35295545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3451-0975-4D4F-8B6D-EBF30A047318}"/>
              </a:ext>
            </a:extLst>
          </p:cNvPr>
          <p:cNvSpPr>
            <a:spLocks noGrp="1"/>
          </p:cNvSpPr>
          <p:nvPr>
            <p:ph type="title"/>
          </p:nvPr>
        </p:nvSpPr>
        <p:spPr/>
        <p:txBody>
          <a:bodyPr/>
          <a:lstStyle/>
          <a:p>
            <a:r>
              <a:rPr lang="en-US" sz="2400" b="1" dirty="0">
                <a:latin typeface="Arial" panose="020B0604020202020204" pitchFamily="34" charset="0"/>
                <a:cs typeface="Arial" panose="020B0604020202020204" pitchFamily="34" charset="0"/>
              </a:rPr>
              <a:t>ICON</a:t>
            </a:r>
          </a:p>
        </p:txBody>
      </p:sp>
      <p:sp>
        <p:nvSpPr>
          <p:cNvPr id="28" name="Freeform 1">
            <a:extLst>
              <a:ext uri="{FF2B5EF4-FFF2-40B4-BE49-F238E27FC236}">
                <a16:creationId xmlns:a16="http://schemas.microsoft.com/office/drawing/2014/main" id="{0A01B6B7-5E86-4996-81E5-5C543A29D6ED}"/>
              </a:ext>
            </a:extLst>
          </p:cNvPr>
          <p:cNvSpPr>
            <a:spLocks noChangeArrowheads="1"/>
          </p:cNvSpPr>
          <p:nvPr/>
        </p:nvSpPr>
        <p:spPr bwMode="auto">
          <a:xfrm>
            <a:off x="838200" y="1823207"/>
            <a:ext cx="246903" cy="246903"/>
          </a:xfrm>
          <a:custGeom>
            <a:avLst/>
            <a:gdLst>
              <a:gd name="T0" fmla="*/ 523 w 587"/>
              <a:gd name="T1" fmla="*/ 0 h 586"/>
              <a:gd name="T2" fmla="*/ 69 w 587"/>
              <a:gd name="T3" fmla="*/ 0 h 586"/>
              <a:gd name="T4" fmla="*/ 0 w 587"/>
              <a:gd name="T5" fmla="*/ 68 h 586"/>
              <a:gd name="T6" fmla="*/ 0 w 587"/>
              <a:gd name="T7" fmla="*/ 523 h 586"/>
              <a:gd name="T8" fmla="*/ 69 w 587"/>
              <a:gd name="T9" fmla="*/ 585 h 586"/>
              <a:gd name="T10" fmla="*/ 523 w 587"/>
              <a:gd name="T11" fmla="*/ 585 h 586"/>
              <a:gd name="T12" fmla="*/ 586 w 587"/>
              <a:gd name="T13" fmla="*/ 523 h 586"/>
              <a:gd name="T14" fmla="*/ 586 w 587"/>
              <a:gd name="T15" fmla="*/ 68 h 586"/>
              <a:gd name="T16" fmla="*/ 523 w 587"/>
              <a:gd name="T17" fmla="*/ 0 h 586"/>
              <a:gd name="T18" fmla="*/ 231 w 587"/>
              <a:gd name="T19" fmla="*/ 454 h 586"/>
              <a:gd name="T20" fmla="*/ 69 w 587"/>
              <a:gd name="T21" fmla="*/ 292 h 586"/>
              <a:gd name="T22" fmla="*/ 113 w 587"/>
              <a:gd name="T23" fmla="*/ 249 h 586"/>
              <a:gd name="T24" fmla="*/ 231 w 587"/>
              <a:gd name="T25" fmla="*/ 367 h 586"/>
              <a:gd name="T26" fmla="*/ 480 w 587"/>
              <a:gd name="T27" fmla="*/ 118 h 586"/>
              <a:gd name="T28" fmla="*/ 523 w 587"/>
              <a:gd name="T29" fmla="*/ 161 h 586"/>
              <a:gd name="T30" fmla="*/ 231 w 587"/>
              <a:gd name="T31" fmla="*/ 45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7" h="586">
                <a:moveTo>
                  <a:pt x="523" y="0"/>
                </a:moveTo>
                <a:lnTo>
                  <a:pt x="69" y="0"/>
                </a:lnTo>
                <a:cubicBezTo>
                  <a:pt x="32" y="0"/>
                  <a:pt x="0" y="31"/>
                  <a:pt x="0" y="68"/>
                </a:cubicBezTo>
                <a:lnTo>
                  <a:pt x="0" y="523"/>
                </a:lnTo>
                <a:cubicBezTo>
                  <a:pt x="0" y="554"/>
                  <a:pt x="32" y="585"/>
                  <a:pt x="69" y="585"/>
                </a:cubicBezTo>
                <a:lnTo>
                  <a:pt x="523" y="585"/>
                </a:lnTo>
                <a:cubicBezTo>
                  <a:pt x="561" y="585"/>
                  <a:pt x="586" y="554"/>
                  <a:pt x="586" y="523"/>
                </a:cubicBezTo>
                <a:lnTo>
                  <a:pt x="586" y="68"/>
                </a:lnTo>
                <a:cubicBezTo>
                  <a:pt x="586" y="31"/>
                  <a:pt x="561" y="0"/>
                  <a:pt x="523" y="0"/>
                </a:cubicBezTo>
                <a:close/>
                <a:moveTo>
                  <a:pt x="231" y="454"/>
                </a:moveTo>
                <a:lnTo>
                  <a:pt x="69" y="292"/>
                </a:lnTo>
                <a:lnTo>
                  <a:pt x="113" y="249"/>
                </a:lnTo>
                <a:lnTo>
                  <a:pt x="231" y="367"/>
                </a:lnTo>
                <a:lnTo>
                  <a:pt x="480" y="118"/>
                </a:lnTo>
                <a:lnTo>
                  <a:pt x="523" y="161"/>
                </a:lnTo>
                <a:lnTo>
                  <a:pt x="231" y="454"/>
                </a:lnTo>
                <a:close/>
              </a:path>
            </a:pathLst>
          </a:custGeom>
          <a:solidFill>
            <a:srgbClr val="FFFFFF"/>
          </a:solidFill>
          <a:ln>
            <a:noFill/>
          </a:ln>
          <a:effectLst/>
        </p:spPr>
        <p:txBody>
          <a:bodyPr wrap="none" anchor="ctr"/>
          <a:lstStyle/>
          <a:p>
            <a:endParaRPr lang="en-US"/>
          </a:p>
        </p:txBody>
      </p:sp>
      <p:sp>
        <p:nvSpPr>
          <p:cNvPr id="29" name="Freeform 2">
            <a:extLst>
              <a:ext uri="{FF2B5EF4-FFF2-40B4-BE49-F238E27FC236}">
                <a16:creationId xmlns:a16="http://schemas.microsoft.com/office/drawing/2014/main" id="{26211DB3-A828-4D5C-BD09-F050804E7221}"/>
              </a:ext>
            </a:extLst>
          </p:cNvPr>
          <p:cNvSpPr>
            <a:spLocks noChangeArrowheads="1"/>
          </p:cNvSpPr>
          <p:nvPr/>
        </p:nvSpPr>
        <p:spPr bwMode="auto">
          <a:xfrm>
            <a:off x="2947080" y="1823207"/>
            <a:ext cx="246903" cy="246903"/>
          </a:xfrm>
          <a:custGeom>
            <a:avLst/>
            <a:gdLst>
              <a:gd name="T0" fmla="*/ 516 w 586"/>
              <a:gd name="T1" fmla="*/ 0 h 586"/>
              <a:gd name="T2" fmla="*/ 62 w 586"/>
              <a:gd name="T3" fmla="*/ 0 h 586"/>
              <a:gd name="T4" fmla="*/ 0 w 586"/>
              <a:gd name="T5" fmla="*/ 68 h 586"/>
              <a:gd name="T6" fmla="*/ 0 w 586"/>
              <a:gd name="T7" fmla="*/ 523 h 586"/>
              <a:gd name="T8" fmla="*/ 62 w 586"/>
              <a:gd name="T9" fmla="*/ 585 h 586"/>
              <a:gd name="T10" fmla="*/ 516 w 586"/>
              <a:gd name="T11" fmla="*/ 585 h 586"/>
              <a:gd name="T12" fmla="*/ 585 w 586"/>
              <a:gd name="T13" fmla="*/ 523 h 586"/>
              <a:gd name="T14" fmla="*/ 585 w 586"/>
              <a:gd name="T15" fmla="*/ 68 h 586"/>
              <a:gd name="T16" fmla="*/ 516 w 586"/>
              <a:gd name="T17" fmla="*/ 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586">
                <a:moveTo>
                  <a:pt x="516" y="0"/>
                </a:moveTo>
                <a:lnTo>
                  <a:pt x="62" y="0"/>
                </a:lnTo>
                <a:cubicBezTo>
                  <a:pt x="24" y="0"/>
                  <a:pt x="0" y="31"/>
                  <a:pt x="0" y="68"/>
                </a:cubicBezTo>
                <a:lnTo>
                  <a:pt x="0" y="523"/>
                </a:lnTo>
                <a:cubicBezTo>
                  <a:pt x="0" y="554"/>
                  <a:pt x="24" y="585"/>
                  <a:pt x="62" y="585"/>
                </a:cubicBezTo>
                <a:lnTo>
                  <a:pt x="516" y="585"/>
                </a:lnTo>
                <a:cubicBezTo>
                  <a:pt x="554" y="585"/>
                  <a:pt x="585" y="554"/>
                  <a:pt x="585" y="523"/>
                </a:cubicBezTo>
                <a:lnTo>
                  <a:pt x="585" y="68"/>
                </a:lnTo>
                <a:cubicBezTo>
                  <a:pt x="585" y="31"/>
                  <a:pt x="554" y="0"/>
                  <a:pt x="516" y="0"/>
                </a:cubicBezTo>
              </a:path>
            </a:pathLst>
          </a:custGeom>
          <a:solidFill>
            <a:srgbClr val="FFFFFF"/>
          </a:solidFill>
          <a:ln>
            <a:noFill/>
          </a:ln>
          <a:effectLst/>
        </p:spPr>
        <p:txBody>
          <a:bodyPr wrap="none" anchor="ctr"/>
          <a:lstStyle/>
          <a:p>
            <a:endParaRPr lang="en-US"/>
          </a:p>
        </p:txBody>
      </p:sp>
      <p:sp>
        <p:nvSpPr>
          <p:cNvPr id="30" name="Freeform 3">
            <a:extLst>
              <a:ext uri="{FF2B5EF4-FFF2-40B4-BE49-F238E27FC236}">
                <a16:creationId xmlns:a16="http://schemas.microsoft.com/office/drawing/2014/main" id="{E43ECF6D-D059-4F42-A70E-F15B3919D843}"/>
              </a:ext>
            </a:extLst>
          </p:cNvPr>
          <p:cNvSpPr>
            <a:spLocks noChangeArrowheads="1"/>
          </p:cNvSpPr>
          <p:nvPr/>
        </p:nvSpPr>
        <p:spPr bwMode="auto">
          <a:xfrm>
            <a:off x="4992842" y="1823207"/>
            <a:ext cx="246902" cy="246903"/>
          </a:xfrm>
          <a:custGeom>
            <a:avLst/>
            <a:gdLst>
              <a:gd name="T0" fmla="*/ 156 w 587"/>
              <a:gd name="T1" fmla="*/ 230 h 586"/>
              <a:gd name="T2" fmla="*/ 113 w 587"/>
              <a:gd name="T3" fmla="*/ 280 h 586"/>
              <a:gd name="T4" fmla="*/ 262 w 587"/>
              <a:gd name="T5" fmla="*/ 423 h 586"/>
              <a:gd name="T6" fmla="*/ 586 w 587"/>
              <a:gd name="T7" fmla="*/ 99 h 586"/>
              <a:gd name="T8" fmla="*/ 542 w 587"/>
              <a:gd name="T9" fmla="*/ 49 h 586"/>
              <a:gd name="T10" fmla="*/ 262 w 587"/>
              <a:gd name="T11" fmla="*/ 330 h 586"/>
              <a:gd name="T12" fmla="*/ 156 w 587"/>
              <a:gd name="T13" fmla="*/ 230 h 586"/>
              <a:gd name="T14" fmla="*/ 517 w 587"/>
              <a:gd name="T15" fmla="*/ 523 h 586"/>
              <a:gd name="T16" fmla="*/ 63 w 587"/>
              <a:gd name="T17" fmla="*/ 523 h 586"/>
              <a:gd name="T18" fmla="*/ 63 w 587"/>
              <a:gd name="T19" fmla="*/ 68 h 586"/>
              <a:gd name="T20" fmla="*/ 386 w 587"/>
              <a:gd name="T21" fmla="*/ 68 h 586"/>
              <a:gd name="T22" fmla="*/ 386 w 587"/>
              <a:gd name="T23" fmla="*/ 0 h 586"/>
              <a:gd name="T24" fmla="*/ 63 w 587"/>
              <a:gd name="T25" fmla="*/ 0 h 586"/>
              <a:gd name="T26" fmla="*/ 0 w 587"/>
              <a:gd name="T27" fmla="*/ 68 h 586"/>
              <a:gd name="T28" fmla="*/ 0 w 587"/>
              <a:gd name="T29" fmla="*/ 523 h 586"/>
              <a:gd name="T30" fmla="*/ 63 w 587"/>
              <a:gd name="T31" fmla="*/ 585 h 586"/>
              <a:gd name="T32" fmla="*/ 517 w 587"/>
              <a:gd name="T33" fmla="*/ 585 h 586"/>
              <a:gd name="T34" fmla="*/ 586 w 587"/>
              <a:gd name="T35" fmla="*/ 523 h 586"/>
              <a:gd name="T36" fmla="*/ 586 w 587"/>
              <a:gd name="T37" fmla="*/ 261 h 586"/>
              <a:gd name="T38" fmla="*/ 517 w 587"/>
              <a:gd name="T39" fmla="*/ 261 h 586"/>
              <a:gd name="T40" fmla="*/ 517 w 587"/>
              <a:gd name="T41" fmla="*/ 52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7" h="586">
                <a:moveTo>
                  <a:pt x="156" y="230"/>
                </a:moveTo>
                <a:lnTo>
                  <a:pt x="113" y="280"/>
                </a:lnTo>
                <a:lnTo>
                  <a:pt x="262" y="423"/>
                </a:lnTo>
                <a:lnTo>
                  <a:pt x="586" y="99"/>
                </a:lnTo>
                <a:lnTo>
                  <a:pt x="542" y="49"/>
                </a:lnTo>
                <a:lnTo>
                  <a:pt x="262" y="330"/>
                </a:lnTo>
                <a:lnTo>
                  <a:pt x="156" y="230"/>
                </a:lnTo>
                <a:close/>
                <a:moveTo>
                  <a:pt x="517" y="523"/>
                </a:moveTo>
                <a:lnTo>
                  <a:pt x="63" y="523"/>
                </a:lnTo>
                <a:lnTo>
                  <a:pt x="63" y="68"/>
                </a:lnTo>
                <a:lnTo>
                  <a:pt x="386" y="68"/>
                </a:lnTo>
                <a:lnTo>
                  <a:pt x="386" y="0"/>
                </a:lnTo>
                <a:lnTo>
                  <a:pt x="63" y="0"/>
                </a:lnTo>
                <a:cubicBezTo>
                  <a:pt x="25" y="0"/>
                  <a:pt x="0" y="31"/>
                  <a:pt x="0" y="68"/>
                </a:cubicBezTo>
                <a:lnTo>
                  <a:pt x="0" y="523"/>
                </a:lnTo>
                <a:cubicBezTo>
                  <a:pt x="0" y="554"/>
                  <a:pt x="25" y="585"/>
                  <a:pt x="63" y="585"/>
                </a:cubicBezTo>
                <a:lnTo>
                  <a:pt x="517" y="585"/>
                </a:lnTo>
                <a:cubicBezTo>
                  <a:pt x="555" y="585"/>
                  <a:pt x="586" y="554"/>
                  <a:pt x="586" y="523"/>
                </a:cubicBezTo>
                <a:lnTo>
                  <a:pt x="586" y="261"/>
                </a:lnTo>
                <a:lnTo>
                  <a:pt x="517" y="261"/>
                </a:lnTo>
                <a:lnTo>
                  <a:pt x="517" y="523"/>
                </a:lnTo>
                <a:close/>
              </a:path>
            </a:pathLst>
          </a:custGeom>
          <a:solidFill>
            <a:srgbClr val="FFFFFF"/>
          </a:solidFill>
          <a:ln>
            <a:noFill/>
          </a:ln>
          <a:effectLst/>
        </p:spPr>
        <p:txBody>
          <a:bodyPr wrap="none" anchor="ctr"/>
          <a:lstStyle/>
          <a:p>
            <a:endParaRPr lang="en-US"/>
          </a:p>
        </p:txBody>
      </p:sp>
      <p:sp>
        <p:nvSpPr>
          <p:cNvPr id="31" name="Freeform 4">
            <a:extLst>
              <a:ext uri="{FF2B5EF4-FFF2-40B4-BE49-F238E27FC236}">
                <a16:creationId xmlns:a16="http://schemas.microsoft.com/office/drawing/2014/main" id="{00753744-15C1-45C7-BA89-DDD23164401B}"/>
              </a:ext>
            </a:extLst>
          </p:cNvPr>
          <p:cNvSpPr>
            <a:spLocks noChangeArrowheads="1"/>
          </p:cNvSpPr>
          <p:nvPr/>
        </p:nvSpPr>
        <p:spPr bwMode="auto">
          <a:xfrm>
            <a:off x="7157414" y="1823207"/>
            <a:ext cx="246902" cy="246903"/>
          </a:xfrm>
          <a:custGeom>
            <a:avLst/>
            <a:gdLst>
              <a:gd name="T0" fmla="*/ 523 w 586"/>
              <a:gd name="T1" fmla="*/ 68 h 586"/>
              <a:gd name="T2" fmla="*/ 523 w 586"/>
              <a:gd name="T3" fmla="*/ 523 h 586"/>
              <a:gd name="T4" fmla="*/ 69 w 586"/>
              <a:gd name="T5" fmla="*/ 523 h 586"/>
              <a:gd name="T6" fmla="*/ 69 w 586"/>
              <a:gd name="T7" fmla="*/ 68 h 586"/>
              <a:gd name="T8" fmla="*/ 523 w 586"/>
              <a:gd name="T9" fmla="*/ 68 h 586"/>
              <a:gd name="T10" fmla="*/ 523 w 586"/>
              <a:gd name="T11" fmla="*/ 0 h 586"/>
              <a:gd name="T12" fmla="*/ 69 w 586"/>
              <a:gd name="T13" fmla="*/ 0 h 586"/>
              <a:gd name="T14" fmla="*/ 0 w 586"/>
              <a:gd name="T15" fmla="*/ 68 h 586"/>
              <a:gd name="T16" fmla="*/ 0 w 586"/>
              <a:gd name="T17" fmla="*/ 523 h 586"/>
              <a:gd name="T18" fmla="*/ 69 w 586"/>
              <a:gd name="T19" fmla="*/ 585 h 586"/>
              <a:gd name="T20" fmla="*/ 523 w 586"/>
              <a:gd name="T21" fmla="*/ 585 h 586"/>
              <a:gd name="T22" fmla="*/ 585 w 586"/>
              <a:gd name="T23" fmla="*/ 523 h 586"/>
              <a:gd name="T24" fmla="*/ 585 w 586"/>
              <a:gd name="T25" fmla="*/ 68 h 586"/>
              <a:gd name="T26" fmla="*/ 523 w 586"/>
              <a:gd name="T27" fmla="*/ 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 h="586">
                <a:moveTo>
                  <a:pt x="523" y="68"/>
                </a:moveTo>
                <a:lnTo>
                  <a:pt x="523" y="523"/>
                </a:lnTo>
                <a:lnTo>
                  <a:pt x="69" y="523"/>
                </a:lnTo>
                <a:lnTo>
                  <a:pt x="69" y="68"/>
                </a:lnTo>
                <a:lnTo>
                  <a:pt x="523" y="68"/>
                </a:lnTo>
                <a:close/>
                <a:moveTo>
                  <a:pt x="523" y="0"/>
                </a:moveTo>
                <a:lnTo>
                  <a:pt x="69" y="0"/>
                </a:lnTo>
                <a:cubicBezTo>
                  <a:pt x="31" y="0"/>
                  <a:pt x="0" y="31"/>
                  <a:pt x="0" y="68"/>
                </a:cubicBezTo>
                <a:lnTo>
                  <a:pt x="0" y="523"/>
                </a:lnTo>
                <a:cubicBezTo>
                  <a:pt x="0" y="554"/>
                  <a:pt x="31" y="585"/>
                  <a:pt x="69" y="585"/>
                </a:cubicBezTo>
                <a:lnTo>
                  <a:pt x="523" y="585"/>
                </a:lnTo>
                <a:cubicBezTo>
                  <a:pt x="554" y="585"/>
                  <a:pt x="585" y="554"/>
                  <a:pt x="585" y="523"/>
                </a:cubicBezTo>
                <a:lnTo>
                  <a:pt x="585" y="68"/>
                </a:lnTo>
                <a:cubicBezTo>
                  <a:pt x="585" y="31"/>
                  <a:pt x="554" y="0"/>
                  <a:pt x="523" y="0"/>
                </a:cubicBezTo>
                <a:close/>
              </a:path>
            </a:pathLst>
          </a:custGeom>
          <a:solidFill>
            <a:srgbClr val="FFFFFF"/>
          </a:solidFill>
          <a:ln>
            <a:noFill/>
          </a:ln>
          <a:effectLst/>
        </p:spPr>
        <p:txBody>
          <a:bodyPr wrap="none" anchor="ctr"/>
          <a:lstStyle/>
          <a:p>
            <a:endParaRPr lang="en-US"/>
          </a:p>
        </p:txBody>
      </p:sp>
      <p:sp>
        <p:nvSpPr>
          <p:cNvPr id="32" name="Freeform 5">
            <a:extLst>
              <a:ext uri="{FF2B5EF4-FFF2-40B4-BE49-F238E27FC236}">
                <a16:creationId xmlns:a16="http://schemas.microsoft.com/office/drawing/2014/main" id="{6F4929A8-A50B-4927-A3D8-6EAD511B35EE}"/>
              </a:ext>
            </a:extLst>
          </p:cNvPr>
          <p:cNvSpPr>
            <a:spLocks noChangeArrowheads="1"/>
          </p:cNvSpPr>
          <p:nvPr/>
        </p:nvSpPr>
        <p:spPr bwMode="auto">
          <a:xfrm>
            <a:off x="9363801" y="1797218"/>
            <a:ext cx="274748" cy="272892"/>
          </a:xfrm>
          <a:custGeom>
            <a:avLst/>
            <a:gdLst>
              <a:gd name="T0" fmla="*/ 329 w 654"/>
              <a:gd name="T1" fmla="*/ 0 h 649"/>
              <a:gd name="T2" fmla="*/ 0 w 654"/>
              <a:gd name="T3" fmla="*/ 324 h 649"/>
              <a:gd name="T4" fmla="*/ 329 w 654"/>
              <a:gd name="T5" fmla="*/ 648 h 649"/>
              <a:gd name="T6" fmla="*/ 653 w 654"/>
              <a:gd name="T7" fmla="*/ 324 h 649"/>
              <a:gd name="T8" fmla="*/ 329 w 654"/>
              <a:gd name="T9" fmla="*/ 0 h 649"/>
              <a:gd name="T10" fmla="*/ 261 w 654"/>
              <a:gd name="T11" fmla="*/ 486 h 649"/>
              <a:gd name="T12" fmla="*/ 99 w 654"/>
              <a:gd name="T13" fmla="*/ 324 h 649"/>
              <a:gd name="T14" fmla="*/ 143 w 654"/>
              <a:gd name="T15" fmla="*/ 281 h 649"/>
              <a:gd name="T16" fmla="*/ 261 w 654"/>
              <a:gd name="T17" fmla="*/ 399 h 649"/>
              <a:gd name="T18" fmla="*/ 510 w 654"/>
              <a:gd name="T19" fmla="*/ 150 h 649"/>
              <a:gd name="T20" fmla="*/ 554 w 654"/>
              <a:gd name="T21" fmla="*/ 193 h 649"/>
              <a:gd name="T22" fmla="*/ 261 w 654"/>
              <a:gd name="T23" fmla="*/ 486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4" h="649">
                <a:moveTo>
                  <a:pt x="329" y="0"/>
                </a:moveTo>
                <a:cubicBezTo>
                  <a:pt x="149" y="0"/>
                  <a:pt x="0" y="144"/>
                  <a:pt x="0" y="324"/>
                </a:cubicBezTo>
                <a:cubicBezTo>
                  <a:pt x="0" y="505"/>
                  <a:pt x="152" y="648"/>
                  <a:pt x="329" y="648"/>
                </a:cubicBezTo>
                <a:cubicBezTo>
                  <a:pt x="507" y="648"/>
                  <a:pt x="653" y="505"/>
                  <a:pt x="653" y="324"/>
                </a:cubicBezTo>
                <a:cubicBezTo>
                  <a:pt x="653" y="144"/>
                  <a:pt x="504" y="0"/>
                  <a:pt x="329" y="0"/>
                </a:cubicBezTo>
                <a:close/>
                <a:moveTo>
                  <a:pt x="261" y="486"/>
                </a:moveTo>
                <a:lnTo>
                  <a:pt x="99" y="324"/>
                </a:lnTo>
                <a:lnTo>
                  <a:pt x="143" y="281"/>
                </a:lnTo>
                <a:lnTo>
                  <a:pt x="261" y="399"/>
                </a:lnTo>
                <a:lnTo>
                  <a:pt x="510" y="150"/>
                </a:lnTo>
                <a:lnTo>
                  <a:pt x="554" y="193"/>
                </a:lnTo>
                <a:lnTo>
                  <a:pt x="261" y="486"/>
                </a:lnTo>
                <a:close/>
              </a:path>
            </a:pathLst>
          </a:custGeom>
          <a:solidFill>
            <a:srgbClr val="FFFFFF"/>
          </a:solidFill>
          <a:ln>
            <a:noFill/>
          </a:ln>
          <a:effectLst/>
        </p:spPr>
        <p:txBody>
          <a:bodyPr wrap="none" anchor="ctr"/>
          <a:lstStyle/>
          <a:p>
            <a:endParaRPr lang="en-US"/>
          </a:p>
        </p:txBody>
      </p:sp>
      <p:sp>
        <p:nvSpPr>
          <p:cNvPr id="33" name="Freeform 6">
            <a:extLst>
              <a:ext uri="{FF2B5EF4-FFF2-40B4-BE49-F238E27FC236}">
                <a16:creationId xmlns:a16="http://schemas.microsoft.com/office/drawing/2014/main" id="{934DD505-0188-40BE-9A0B-7772A7C3A973}"/>
              </a:ext>
            </a:extLst>
          </p:cNvPr>
          <p:cNvSpPr>
            <a:spLocks noChangeArrowheads="1"/>
          </p:cNvSpPr>
          <p:nvPr/>
        </p:nvSpPr>
        <p:spPr bwMode="auto">
          <a:xfrm>
            <a:off x="838200" y="3156108"/>
            <a:ext cx="276604" cy="272892"/>
          </a:xfrm>
          <a:custGeom>
            <a:avLst/>
            <a:gdLst>
              <a:gd name="T0" fmla="*/ 324 w 655"/>
              <a:gd name="T1" fmla="*/ 0 h 648"/>
              <a:gd name="T2" fmla="*/ 0 w 655"/>
              <a:gd name="T3" fmla="*/ 323 h 648"/>
              <a:gd name="T4" fmla="*/ 324 w 655"/>
              <a:gd name="T5" fmla="*/ 647 h 648"/>
              <a:gd name="T6" fmla="*/ 654 w 655"/>
              <a:gd name="T7" fmla="*/ 323 h 648"/>
              <a:gd name="T8" fmla="*/ 324 w 655"/>
              <a:gd name="T9" fmla="*/ 0 h 648"/>
            </a:gdLst>
            <a:ahLst/>
            <a:cxnLst>
              <a:cxn ang="0">
                <a:pos x="T0" y="T1"/>
              </a:cxn>
              <a:cxn ang="0">
                <a:pos x="T2" y="T3"/>
              </a:cxn>
              <a:cxn ang="0">
                <a:pos x="T4" y="T5"/>
              </a:cxn>
              <a:cxn ang="0">
                <a:pos x="T6" y="T7"/>
              </a:cxn>
              <a:cxn ang="0">
                <a:pos x="T8" y="T9"/>
              </a:cxn>
            </a:cxnLst>
            <a:rect l="0" t="0" r="r" b="b"/>
            <a:pathLst>
              <a:path w="655" h="648">
                <a:moveTo>
                  <a:pt x="324" y="0"/>
                </a:moveTo>
                <a:cubicBezTo>
                  <a:pt x="150" y="0"/>
                  <a:pt x="0" y="143"/>
                  <a:pt x="0" y="323"/>
                </a:cubicBezTo>
                <a:cubicBezTo>
                  <a:pt x="0" y="504"/>
                  <a:pt x="147" y="647"/>
                  <a:pt x="324" y="647"/>
                </a:cubicBezTo>
                <a:cubicBezTo>
                  <a:pt x="502" y="647"/>
                  <a:pt x="654" y="504"/>
                  <a:pt x="654" y="323"/>
                </a:cubicBezTo>
                <a:cubicBezTo>
                  <a:pt x="654" y="143"/>
                  <a:pt x="505" y="0"/>
                  <a:pt x="324" y="0"/>
                </a:cubicBezTo>
              </a:path>
            </a:pathLst>
          </a:custGeom>
          <a:solidFill>
            <a:srgbClr val="FFFFFF"/>
          </a:solidFill>
          <a:ln>
            <a:noFill/>
          </a:ln>
          <a:effectLst/>
        </p:spPr>
        <p:txBody>
          <a:bodyPr wrap="none" anchor="ctr"/>
          <a:lstStyle/>
          <a:p>
            <a:endParaRPr lang="en-US"/>
          </a:p>
        </p:txBody>
      </p:sp>
      <p:sp>
        <p:nvSpPr>
          <p:cNvPr id="34" name="Freeform 7">
            <a:extLst>
              <a:ext uri="{FF2B5EF4-FFF2-40B4-BE49-F238E27FC236}">
                <a16:creationId xmlns:a16="http://schemas.microsoft.com/office/drawing/2014/main" id="{954FB5E2-05F0-4CF2-AE46-7BA54E5F1026}"/>
              </a:ext>
            </a:extLst>
          </p:cNvPr>
          <p:cNvSpPr>
            <a:spLocks noChangeArrowheads="1"/>
          </p:cNvSpPr>
          <p:nvPr/>
        </p:nvSpPr>
        <p:spPr bwMode="auto">
          <a:xfrm>
            <a:off x="2947080" y="3156108"/>
            <a:ext cx="276604" cy="272892"/>
          </a:xfrm>
          <a:custGeom>
            <a:avLst/>
            <a:gdLst>
              <a:gd name="T0" fmla="*/ 193 w 655"/>
              <a:gd name="T1" fmla="*/ 261 h 648"/>
              <a:gd name="T2" fmla="*/ 150 w 655"/>
              <a:gd name="T3" fmla="*/ 305 h 648"/>
              <a:gd name="T4" fmla="*/ 299 w 655"/>
              <a:gd name="T5" fmla="*/ 454 h 648"/>
              <a:gd name="T6" fmla="*/ 623 w 655"/>
              <a:gd name="T7" fmla="*/ 130 h 648"/>
              <a:gd name="T8" fmla="*/ 579 w 655"/>
              <a:gd name="T9" fmla="*/ 81 h 648"/>
              <a:gd name="T10" fmla="*/ 299 w 655"/>
              <a:gd name="T11" fmla="*/ 361 h 648"/>
              <a:gd name="T12" fmla="*/ 193 w 655"/>
              <a:gd name="T13" fmla="*/ 261 h 648"/>
              <a:gd name="T14" fmla="*/ 592 w 655"/>
              <a:gd name="T15" fmla="*/ 323 h 648"/>
              <a:gd name="T16" fmla="*/ 330 w 655"/>
              <a:gd name="T17" fmla="*/ 585 h 648"/>
              <a:gd name="T18" fmla="*/ 69 w 655"/>
              <a:gd name="T19" fmla="*/ 323 h 648"/>
              <a:gd name="T20" fmla="*/ 330 w 655"/>
              <a:gd name="T21" fmla="*/ 62 h 648"/>
              <a:gd name="T22" fmla="*/ 399 w 655"/>
              <a:gd name="T23" fmla="*/ 74 h 648"/>
              <a:gd name="T24" fmla="*/ 455 w 655"/>
              <a:gd name="T25" fmla="*/ 18 h 648"/>
              <a:gd name="T26" fmla="*/ 330 w 655"/>
              <a:gd name="T27" fmla="*/ 0 h 648"/>
              <a:gd name="T28" fmla="*/ 0 w 655"/>
              <a:gd name="T29" fmla="*/ 323 h 648"/>
              <a:gd name="T30" fmla="*/ 330 w 655"/>
              <a:gd name="T31" fmla="*/ 647 h 648"/>
              <a:gd name="T32" fmla="*/ 654 w 655"/>
              <a:gd name="T33" fmla="*/ 323 h 648"/>
              <a:gd name="T34" fmla="*/ 592 w 655"/>
              <a:gd name="T35" fmla="*/ 32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5" h="648">
                <a:moveTo>
                  <a:pt x="193" y="261"/>
                </a:moveTo>
                <a:lnTo>
                  <a:pt x="150" y="305"/>
                </a:lnTo>
                <a:lnTo>
                  <a:pt x="299" y="454"/>
                </a:lnTo>
                <a:lnTo>
                  <a:pt x="623" y="130"/>
                </a:lnTo>
                <a:lnTo>
                  <a:pt x="579" y="81"/>
                </a:lnTo>
                <a:lnTo>
                  <a:pt x="299" y="361"/>
                </a:lnTo>
                <a:lnTo>
                  <a:pt x="193" y="261"/>
                </a:lnTo>
                <a:close/>
                <a:moveTo>
                  <a:pt x="592" y="323"/>
                </a:moveTo>
                <a:cubicBezTo>
                  <a:pt x="592" y="467"/>
                  <a:pt x="473" y="585"/>
                  <a:pt x="330" y="585"/>
                </a:cubicBezTo>
                <a:cubicBezTo>
                  <a:pt x="187" y="585"/>
                  <a:pt x="69" y="467"/>
                  <a:pt x="69" y="323"/>
                </a:cubicBezTo>
                <a:cubicBezTo>
                  <a:pt x="69" y="180"/>
                  <a:pt x="187" y="62"/>
                  <a:pt x="330" y="62"/>
                </a:cubicBezTo>
                <a:cubicBezTo>
                  <a:pt x="355" y="62"/>
                  <a:pt x="380" y="68"/>
                  <a:pt x="399" y="74"/>
                </a:cubicBezTo>
                <a:lnTo>
                  <a:pt x="455" y="18"/>
                </a:lnTo>
                <a:cubicBezTo>
                  <a:pt x="411" y="6"/>
                  <a:pt x="374" y="0"/>
                  <a:pt x="330" y="0"/>
                </a:cubicBezTo>
                <a:cubicBezTo>
                  <a:pt x="150" y="0"/>
                  <a:pt x="0" y="143"/>
                  <a:pt x="0" y="323"/>
                </a:cubicBezTo>
                <a:cubicBezTo>
                  <a:pt x="0" y="504"/>
                  <a:pt x="150" y="647"/>
                  <a:pt x="330" y="647"/>
                </a:cubicBezTo>
                <a:cubicBezTo>
                  <a:pt x="511" y="647"/>
                  <a:pt x="654" y="504"/>
                  <a:pt x="654" y="323"/>
                </a:cubicBezTo>
                <a:lnTo>
                  <a:pt x="592" y="323"/>
                </a:lnTo>
                <a:close/>
              </a:path>
            </a:pathLst>
          </a:custGeom>
          <a:solidFill>
            <a:srgbClr val="FFFFFF"/>
          </a:solidFill>
          <a:ln>
            <a:noFill/>
          </a:ln>
          <a:effectLst/>
        </p:spPr>
        <p:txBody>
          <a:bodyPr wrap="none" anchor="ctr"/>
          <a:lstStyle/>
          <a:p>
            <a:endParaRPr lang="en-US"/>
          </a:p>
        </p:txBody>
      </p:sp>
      <p:sp>
        <p:nvSpPr>
          <p:cNvPr id="35" name="Freeform 8">
            <a:extLst>
              <a:ext uri="{FF2B5EF4-FFF2-40B4-BE49-F238E27FC236}">
                <a16:creationId xmlns:a16="http://schemas.microsoft.com/office/drawing/2014/main" id="{D73BBE08-BB8B-400E-ACD0-BAA45BA4E1A0}"/>
              </a:ext>
            </a:extLst>
          </p:cNvPr>
          <p:cNvSpPr>
            <a:spLocks noChangeArrowheads="1"/>
          </p:cNvSpPr>
          <p:nvPr/>
        </p:nvSpPr>
        <p:spPr bwMode="auto">
          <a:xfrm>
            <a:off x="4976133" y="3156108"/>
            <a:ext cx="276605" cy="272892"/>
          </a:xfrm>
          <a:custGeom>
            <a:avLst/>
            <a:gdLst>
              <a:gd name="T0" fmla="*/ 330 w 655"/>
              <a:gd name="T1" fmla="*/ 0 h 648"/>
              <a:gd name="T2" fmla="*/ 0 w 655"/>
              <a:gd name="T3" fmla="*/ 323 h 648"/>
              <a:gd name="T4" fmla="*/ 330 w 655"/>
              <a:gd name="T5" fmla="*/ 647 h 648"/>
              <a:gd name="T6" fmla="*/ 654 w 655"/>
              <a:gd name="T7" fmla="*/ 323 h 648"/>
              <a:gd name="T8" fmla="*/ 330 w 655"/>
              <a:gd name="T9" fmla="*/ 0 h 648"/>
              <a:gd name="T10" fmla="*/ 330 w 655"/>
              <a:gd name="T11" fmla="*/ 585 h 648"/>
              <a:gd name="T12" fmla="*/ 69 w 655"/>
              <a:gd name="T13" fmla="*/ 323 h 648"/>
              <a:gd name="T14" fmla="*/ 330 w 655"/>
              <a:gd name="T15" fmla="*/ 62 h 648"/>
              <a:gd name="T16" fmla="*/ 592 w 655"/>
              <a:gd name="T17" fmla="*/ 323 h 648"/>
              <a:gd name="T18" fmla="*/ 330 w 655"/>
              <a:gd name="T19" fmla="*/ 585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5" h="648">
                <a:moveTo>
                  <a:pt x="330" y="0"/>
                </a:moveTo>
                <a:cubicBezTo>
                  <a:pt x="150" y="0"/>
                  <a:pt x="0" y="143"/>
                  <a:pt x="0" y="323"/>
                </a:cubicBezTo>
                <a:cubicBezTo>
                  <a:pt x="0" y="504"/>
                  <a:pt x="150" y="647"/>
                  <a:pt x="330" y="647"/>
                </a:cubicBezTo>
                <a:cubicBezTo>
                  <a:pt x="511" y="647"/>
                  <a:pt x="654" y="504"/>
                  <a:pt x="654" y="323"/>
                </a:cubicBezTo>
                <a:cubicBezTo>
                  <a:pt x="654" y="143"/>
                  <a:pt x="511" y="0"/>
                  <a:pt x="330" y="0"/>
                </a:cubicBezTo>
                <a:close/>
                <a:moveTo>
                  <a:pt x="330" y="585"/>
                </a:moveTo>
                <a:cubicBezTo>
                  <a:pt x="187" y="585"/>
                  <a:pt x="69" y="467"/>
                  <a:pt x="69" y="323"/>
                </a:cubicBezTo>
                <a:cubicBezTo>
                  <a:pt x="69" y="180"/>
                  <a:pt x="187" y="62"/>
                  <a:pt x="330" y="62"/>
                </a:cubicBezTo>
                <a:cubicBezTo>
                  <a:pt x="473" y="62"/>
                  <a:pt x="592" y="180"/>
                  <a:pt x="592" y="323"/>
                </a:cubicBezTo>
                <a:cubicBezTo>
                  <a:pt x="592" y="467"/>
                  <a:pt x="473" y="585"/>
                  <a:pt x="330" y="585"/>
                </a:cubicBezTo>
                <a:close/>
              </a:path>
            </a:pathLst>
          </a:custGeom>
          <a:solidFill>
            <a:srgbClr val="FFFFFF"/>
          </a:solidFill>
          <a:ln>
            <a:noFill/>
          </a:ln>
          <a:effectLst/>
        </p:spPr>
        <p:txBody>
          <a:bodyPr wrap="none" anchor="ctr"/>
          <a:lstStyle/>
          <a:p>
            <a:endParaRPr lang="en-US"/>
          </a:p>
        </p:txBody>
      </p:sp>
      <p:sp>
        <p:nvSpPr>
          <p:cNvPr id="36" name="Freeform 9">
            <a:extLst>
              <a:ext uri="{FF2B5EF4-FFF2-40B4-BE49-F238E27FC236}">
                <a16:creationId xmlns:a16="http://schemas.microsoft.com/office/drawing/2014/main" id="{73739578-587F-43CE-AF29-9111381A86BA}"/>
              </a:ext>
            </a:extLst>
          </p:cNvPr>
          <p:cNvSpPr>
            <a:spLocks noChangeArrowheads="1"/>
          </p:cNvSpPr>
          <p:nvPr/>
        </p:nvSpPr>
        <p:spPr bwMode="auto">
          <a:xfrm>
            <a:off x="7157414" y="3265636"/>
            <a:ext cx="102102" cy="163364"/>
          </a:xfrm>
          <a:custGeom>
            <a:avLst/>
            <a:gdLst>
              <a:gd name="T0" fmla="*/ 243 w 244"/>
              <a:gd name="T1" fmla="*/ 44 h 387"/>
              <a:gd name="T2" fmla="*/ 199 w 244"/>
              <a:gd name="T3" fmla="*/ 0 h 387"/>
              <a:gd name="T4" fmla="*/ 0 w 244"/>
              <a:gd name="T5" fmla="*/ 193 h 387"/>
              <a:gd name="T6" fmla="*/ 199 w 244"/>
              <a:gd name="T7" fmla="*/ 386 h 387"/>
              <a:gd name="T8" fmla="*/ 243 w 244"/>
              <a:gd name="T9" fmla="*/ 343 h 387"/>
              <a:gd name="T10" fmla="*/ 94 w 244"/>
              <a:gd name="T11" fmla="*/ 193 h 387"/>
              <a:gd name="T12" fmla="*/ 243 w 244"/>
              <a:gd name="T13" fmla="*/ 44 h 387"/>
            </a:gdLst>
            <a:ahLst/>
            <a:cxnLst>
              <a:cxn ang="0">
                <a:pos x="T0" y="T1"/>
              </a:cxn>
              <a:cxn ang="0">
                <a:pos x="T2" y="T3"/>
              </a:cxn>
              <a:cxn ang="0">
                <a:pos x="T4" y="T5"/>
              </a:cxn>
              <a:cxn ang="0">
                <a:pos x="T6" y="T7"/>
              </a:cxn>
              <a:cxn ang="0">
                <a:pos x="T8" y="T9"/>
              </a:cxn>
              <a:cxn ang="0">
                <a:pos x="T10" y="T11"/>
              </a:cxn>
              <a:cxn ang="0">
                <a:pos x="T12" y="T13"/>
              </a:cxn>
            </a:cxnLst>
            <a:rect l="0" t="0" r="r" b="b"/>
            <a:pathLst>
              <a:path w="244" h="387">
                <a:moveTo>
                  <a:pt x="243" y="44"/>
                </a:moveTo>
                <a:lnTo>
                  <a:pt x="199" y="0"/>
                </a:lnTo>
                <a:lnTo>
                  <a:pt x="0" y="193"/>
                </a:lnTo>
                <a:lnTo>
                  <a:pt x="199" y="386"/>
                </a:lnTo>
                <a:lnTo>
                  <a:pt x="243" y="343"/>
                </a:lnTo>
                <a:lnTo>
                  <a:pt x="94" y="193"/>
                </a:lnTo>
                <a:lnTo>
                  <a:pt x="243" y="44"/>
                </a:lnTo>
              </a:path>
            </a:pathLst>
          </a:custGeom>
          <a:solidFill>
            <a:srgbClr val="FFFFFF"/>
          </a:solidFill>
          <a:ln>
            <a:noFill/>
          </a:ln>
          <a:effectLst/>
        </p:spPr>
        <p:txBody>
          <a:bodyPr wrap="none" anchor="ctr"/>
          <a:lstStyle/>
          <a:p>
            <a:endParaRPr lang="en-US"/>
          </a:p>
        </p:txBody>
      </p:sp>
      <p:sp>
        <p:nvSpPr>
          <p:cNvPr id="37" name="Freeform 10">
            <a:extLst>
              <a:ext uri="{FF2B5EF4-FFF2-40B4-BE49-F238E27FC236}">
                <a16:creationId xmlns:a16="http://schemas.microsoft.com/office/drawing/2014/main" id="{DB0FFC67-13BD-49AA-98E3-C4546105D1AD}"/>
              </a:ext>
            </a:extLst>
          </p:cNvPr>
          <p:cNvSpPr>
            <a:spLocks noChangeArrowheads="1"/>
          </p:cNvSpPr>
          <p:nvPr/>
        </p:nvSpPr>
        <p:spPr bwMode="auto">
          <a:xfrm>
            <a:off x="9363801" y="3265636"/>
            <a:ext cx="100246" cy="163364"/>
          </a:xfrm>
          <a:custGeom>
            <a:avLst/>
            <a:gdLst>
              <a:gd name="T0" fmla="*/ 44 w 238"/>
              <a:gd name="T1" fmla="*/ 0 h 387"/>
              <a:gd name="T2" fmla="*/ 0 w 238"/>
              <a:gd name="T3" fmla="*/ 44 h 387"/>
              <a:gd name="T4" fmla="*/ 150 w 238"/>
              <a:gd name="T5" fmla="*/ 193 h 387"/>
              <a:gd name="T6" fmla="*/ 0 w 238"/>
              <a:gd name="T7" fmla="*/ 343 h 387"/>
              <a:gd name="T8" fmla="*/ 44 w 238"/>
              <a:gd name="T9" fmla="*/ 386 h 387"/>
              <a:gd name="T10" fmla="*/ 237 w 238"/>
              <a:gd name="T11" fmla="*/ 193 h 387"/>
              <a:gd name="T12" fmla="*/ 44 w 238"/>
              <a:gd name="T13" fmla="*/ 0 h 387"/>
            </a:gdLst>
            <a:ahLst/>
            <a:cxnLst>
              <a:cxn ang="0">
                <a:pos x="T0" y="T1"/>
              </a:cxn>
              <a:cxn ang="0">
                <a:pos x="T2" y="T3"/>
              </a:cxn>
              <a:cxn ang="0">
                <a:pos x="T4" y="T5"/>
              </a:cxn>
              <a:cxn ang="0">
                <a:pos x="T6" y="T7"/>
              </a:cxn>
              <a:cxn ang="0">
                <a:pos x="T8" y="T9"/>
              </a:cxn>
              <a:cxn ang="0">
                <a:pos x="T10" y="T11"/>
              </a:cxn>
              <a:cxn ang="0">
                <a:pos x="T12" y="T13"/>
              </a:cxn>
            </a:cxnLst>
            <a:rect l="0" t="0" r="r" b="b"/>
            <a:pathLst>
              <a:path w="238" h="387">
                <a:moveTo>
                  <a:pt x="44" y="0"/>
                </a:moveTo>
                <a:lnTo>
                  <a:pt x="0" y="44"/>
                </a:lnTo>
                <a:lnTo>
                  <a:pt x="150" y="193"/>
                </a:lnTo>
                <a:lnTo>
                  <a:pt x="0" y="343"/>
                </a:lnTo>
                <a:lnTo>
                  <a:pt x="44" y="386"/>
                </a:lnTo>
                <a:lnTo>
                  <a:pt x="237" y="193"/>
                </a:lnTo>
                <a:lnTo>
                  <a:pt x="44" y="0"/>
                </a:lnTo>
              </a:path>
            </a:pathLst>
          </a:custGeom>
          <a:solidFill>
            <a:srgbClr val="FFFFFF"/>
          </a:solidFill>
          <a:ln>
            <a:noFill/>
          </a:ln>
          <a:effectLst/>
        </p:spPr>
        <p:txBody>
          <a:bodyPr wrap="none" anchor="ctr"/>
          <a:lstStyle/>
          <a:p>
            <a:endParaRPr lang="en-US"/>
          </a:p>
        </p:txBody>
      </p:sp>
      <p:sp>
        <p:nvSpPr>
          <p:cNvPr id="38" name="Freeform 11">
            <a:extLst>
              <a:ext uri="{FF2B5EF4-FFF2-40B4-BE49-F238E27FC236}">
                <a16:creationId xmlns:a16="http://schemas.microsoft.com/office/drawing/2014/main" id="{BE5AEB2C-B25B-451F-BD46-3A6BF88598EE}"/>
              </a:ext>
            </a:extLst>
          </p:cNvPr>
          <p:cNvSpPr>
            <a:spLocks noChangeArrowheads="1"/>
          </p:cNvSpPr>
          <p:nvPr/>
        </p:nvSpPr>
        <p:spPr bwMode="auto">
          <a:xfrm>
            <a:off x="11377957" y="1878899"/>
            <a:ext cx="191211" cy="191211"/>
          </a:xfrm>
          <a:custGeom>
            <a:avLst/>
            <a:gdLst>
              <a:gd name="T0" fmla="*/ 454 w 455"/>
              <a:gd name="T1" fmla="*/ 44 h 456"/>
              <a:gd name="T2" fmla="*/ 411 w 455"/>
              <a:gd name="T3" fmla="*/ 0 h 456"/>
              <a:gd name="T4" fmla="*/ 224 w 455"/>
              <a:gd name="T5" fmla="*/ 181 h 456"/>
              <a:gd name="T6" fmla="*/ 44 w 455"/>
              <a:gd name="T7" fmla="*/ 0 h 456"/>
              <a:gd name="T8" fmla="*/ 0 w 455"/>
              <a:gd name="T9" fmla="*/ 44 h 456"/>
              <a:gd name="T10" fmla="*/ 181 w 455"/>
              <a:gd name="T11" fmla="*/ 224 h 456"/>
              <a:gd name="T12" fmla="*/ 0 w 455"/>
              <a:gd name="T13" fmla="*/ 411 h 456"/>
              <a:gd name="T14" fmla="*/ 44 w 455"/>
              <a:gd name="T15" fmla="*/ 455 h 456"/>
              <a:gd name="T16" fmla="*/ 224 w 455"/>
              <a:gd name="T17" fmla="*/ 274 h 456"/>
              <a:gd name="T18" fmla="*/ 411 w 455"/>
              <a:gd name="T19" fmla="*/ 455 h 456"/>
              <a:gd name="T20" fmla="*/ 454 w 455"/>
              <a:gd name="T21" fmla="*/ 411 h 456"/>
              <a:gd name="T22" fmla="*/ 274 w 455"/>
              <a:gd name="T23" fmla="*/ 224 h 456"/>
              <a:gd name="T24" fmla="*/ 454 w 455"/>
              <a:gd name="T25" fmla="*/ 4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5" h="456">
                <a:moveTo>
                  <a:pt x="454" y="44"/>
                </a:moveTo>
                <a:lnTo>
                  <a:pt x="411" y="0"/>
                </a:lnTo>
                <a:lnTo>
                  <a:pt x="224" y="181"/>
                </a:lnTo>
                <a:lnTo>
                  <a:pt x="44" y="0"/>
                </a:lnTo>
                <a:lnTo>
                  <a:pt x="0" y="44"/>
                </a:lnTo>
                <a:lnTo>
                  <a:pt x="181" y="224"/>
                </a:lnTo>
                <a:lnTo>
                  <a:pt x="0" y="411"/>
                </a:lnTo>
                <a:lnTo>
                  <a:pt x="44" y="455"/>
                </a:lnTo>
                <a:lnTo>
                  <a:pt x="224" y="274"/>
                </a:lnTo>
                <a:lnTo>
                  <a:pt x="411" y="455"/>
                </a:lnTo>
                <a:lnTo>
                  <a:pt x="454" y="411"/>
                </a:lnTo>
                <a:lnTo>
                  <a:pt x="274" y="224"/>
                </a:lnTo>
                <a:lnTo>
                  <a:pt x="454" y="44"/>
                </a:lnTo>
              </a:path>
            </a:pathLst>
          </a:custGeom>
          <a:solidFill>
            <a:srgbClr val="FFFFFF"/>
          </a:solidFill>
          <a:ln>
            <a:noFill/>
          </a:ln>
          <a:effectLst/>
        </p:spPr>
        <p:txBody>
          <a:bodyPr wrap="none" anchor="ctr"/>
          <a:lstStyle/>
          <a:p>
            <a:endParaRPr lang="en-US"/>
          </a:p>
        </p:txBody>
      </p:sp>
      <p:sp>
        <p:nvSpPr>
          <p:cNvPr id="39" name="Freeform 16">
            <a:extLst>
              <a:ext uri="{FF2B5EF4-FFF2-40B4-BE49-F238E27FC236}">
                <a16:creationId xmlns:a16="http://schemas.microsoft.com/office/drawing/2014/main" id="{9873FC70-A598-4610-A632-373B12F42F01}"/>
              </a:ext>
            </a:extLst>
          </p:cNvPr>
          <p:cNvSpPr>
            <a:spLocks noChangeArrowheads="1"/>
          </p:cNvSpPr>
          <p:nvPr/>
        </p:nvSpPr>
        <p:spPr bwMode="auto">
          <a:xfrm>
            <a:off x="11377957" y="3208087"/>
            <a:ext cx="328584" cy="220913"/>
          </a:xfrm>
          <a:custGeom>
            <a:avLst/>
            <a:gdLst>
              <a:gd name="T0" fmla="*/ 629 w 779"/>
              <a:gd name="T1" fmla="*/ 199 h 524"/>
              <a:gd name="T2" fmla="*/ 386 w 779"/>
              <a:gd name="T3" fmla="*/ 0 h 524"/>
              <a:gd name="T4" fmla="*/ 174 w 779"/>
              <a:gd name="T5" fmla="*/ 130 h 524"/>
              <a:gd name="T6" fmla="*/ 0 w 779"/>
              <a:gd name="T7" fmla="*/ 330 h 524"/>
              <a:gd name="T8" fmla="*/ 193 w 779"/>
              <a:gd name="T9" fmla="*/ 523 h 524"/>
              <a:gd name="T10" fmla="*/ 616 w 779"/>
              <a:gd name="T11" fmla="*/ 523 h 524"/>
              <a:gd name="T12" fmla="*/ 778 w 779"/>
              <a:gd name="T13" fmla="*/ 361 h 524"/>
              <a:gd name="T14" fmla="*/ 629 w 779"/>
              <a:gd name="T15" fmla="*/ 199 h 524"/>
              <a:gd name="T16" fmla="*/ 554 w 779"/>
              <a:gd name="T17" fmla="*/ 292 h 524"/>
              <a:gd name="T18" fmla="*/ 386 w 779"/>
              <a:gd name="T19" fmla="*/ 454 h 524"/>
              <a:gd name="T20" fmla="*/ 224 w 779"/>
              <a:gd name="T21" fmla="*/ 292 h 524"/>
              <a:gd name="T22" fmla="*/ 324 w 779"/>
              <a:gd name="T23" fmla="*/ 292 h 524"/>
              <a:gd name="T24" fmla="*/ 324 w 779"/>
              <a:gd name="T25" fmla="*/ 162 h 524"/>
              <a:gd name="T26" fmla="*/ 455 w 779"/>
              <a:gd name="T27" fmla="*/ 162 h 524"/>
              <a:gd name="T28" fmla="*/ 455 w 779"/>
              <a:gd name="T29" fmla="*/ 292 h 524"/>
              <a:gd name="T30" fmla="*/ 554 w 779"/>
              <a:gd name="T31" fmla="*/ 292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524">
                <a:moveTo>
                  <a:pt x="629" y="199"/>
                </a:moveTo>
                <a:cubicBezTo>
                  <a:pt x="604" y="87"/>
                  <a:pt x="511" y="0"/>
                  <a:pt x="386" y="0"/>
                </a:cubicBezTo>
                <a:cubicBezTo>
                  <a:pt x="293" y="0"/>
                  <a:pt x="212" y="56"/>
                  <a:pt x="174" y="130"/>
                </a:cubicBezTo>
                <a:cubicBezTo>
                  <a:pt x="75" y="143"/>
                  <a:pt x="0" y="224"/>
                  <a:pt x="0" y="330"/>
                </a:cubicBezTo>
                <a:cubicBezTo>
                  <a:pt x="0" y="436"/>
                  <a:pt x="87" y="523"/>
                  <a:pt x="193" y="523"/>
                </a:cubicBezTo>
                <a:lnTo>
                  <a:pt x="616" y="523"/>
                </a:lnTo>
                <a:cubicBezTo>
                  <a:pt x="710" y="523"/>
                  <a:pt x="778" y="448"/>
                  <a:pt x="778" y="361"/>
                </a:cubicBezTo>
                <a:cubicBezTo>
                  <a:pt x="778" y="274"/>
                  <a:pt x="710" y="205"/>
                  <a:pt x="629" y="199"/>
                </a:cubicBezTo>
                <a:close/>
                <a:moveTo>
                  <a:pt x="554" y="292"/>
                </a:moveTo>
                <a:lnTo>
                  <a:pt x="386" y="454"/>
                </a:lnTo>
                <a:lnTo>
                  <a:pt x="224" y="292"/>
                </a:lnTo>
                <a:lnTo>
                  <a:pt x="324" y="292"/>
                </a:lnTo>
                <a:lnTo>
                  <a:pt x="324" y="162"/>
                </a:lnTo>
                <a:lnTo>
                  <a:pt x="455" y="162"/>
                </a:lnTo>
                <a:lnTo>
                  <a:pt x="455" y="292"/>
                </a:lnTo>
                <a:lnTo>
                  <a:pt x="554" y="292"/>
                </a:lnTo>
                <a:close/>
              </a:path>
            </a:pathLst>
          </a:custGeom>
          <a:solidFill>
            <a:srgbClr val="FFFFFF"/>
          </a:solidFill>
          <a:ln>
            <a:noFill/>
          </a:ln>
          <a:effectLst/>
        </p:spPr>
        <p:txBody>
          <a:bodyPr wrap="none" anchor="ctr"/>
          <a:lstStyle/>
          <a:p>
            <a:endParaRPr lang="en-US"/>
          </a:p>
        </p:txBody>
      </p:sp>
      <p:sp>
        <p:nvSpPr>
          <p:cNvPr id="40" name="Freeform 18">
            <a:extLst>
              <a:ext uri="{FF2B5EF4-FFF2-40B4-BE49-F238E27FC236}">
                <a16:creationId xmlns:a16="http://schemas.microsoft.com/office/drawing/2014/main" id="{B00F62FF-C896-4DEF-BFFB-653CCDD26047}"/>
              </a:ext>
            </a:extLst>
          </p:cNvPr>
          <p:cNvSpPr>
            <a:spLocks noChangeArrowheads="1"/>
          </p:cNvSpPr>
          <p:nvPr/>
        </p:nvSpPr>
        <p:spPr bwMode="auto">
          <a:xfrm>
            <a:off x="838200" y="4539075"/>
            <a:ext cx="330441" cy="220913"/>
          </a:xfrm>
          <a:custGeom>
            <a:avLst/>
            <a:gdLst>
              <a:gd name="T0" fmla="*/ 629 w 785"/>
              <a:gd name="T1" fmla="*/ 199 h 524"/>
              <a:gd name="T2" fmla="*/ 392 w 785"/>
              <a:gd name="T3" fmla="*/ 0 h 524"/>
              <a:gd name="T4" fmla="*/ 174 w 785"/>
              <a:gd name="T5" fmla="*/ 130 h 524"/>
              <a:gd name="T6" fmla="*/ 0 w 785"/>
              <a:gd name="T7" fmla="*/ 330 h 524"/>
              <a:gd name="T8" fmla="*/ 193 w 785"/>
              <a:gd name="T9" fmla="*/ 523 h 524"/>
              <a:gd name="T10" fmla="*/ 616 w 785"/>
              <a:gd name="T11" fmla="*/ 523 h 524"/>
              <a:gd name="T12" fmla="*/ 784 w 785"/>
              <a:gd name="T13" fmla="*/ 361 h 524"/>
              <a:gd name="T14" fmla="*/ 629 w 785"/>
              <a:gd name="T15" fmla="*/ 199 h 524"/>
              <a:gd name="T16" fmla="*/ 616 w 785"/>
              <a:gd name="T17" fmla="*/ 454 h 524"/>
              <a:gd name="T18" fmla="*/ 193 w 785"/>
              <a:gd name="T19" fmla="*/ 454 h 524"/>
              <a:gd name="T20" fmla="*/ 62 w 785"/>
              <a:gd name="T21" fmla="*/ 330 h 524"/>
              <a:gd name="T22" fmla="*/ 193 w 785"/>
              <a:gd name="T23" fmla="*/ 199 h 524"/>
              <a:gd name="T24" fmla="*/ 218 w 785"/>
              <a:gd name="T25" fmla="*/ 199 h 524"/>
              <a:gd name="T26" fmla="*/ 392 w 785"/>
              <a:gd name="T27" fmla="*/ 68 h 524"/>
              <a:gd name="T28" fmla="*/ 573 w 785"/>
              <a:gd name="T29" fmla="*/ 243 h 524"/>
              <a:gd name="T30" fmla="*/ 573 w 785"/>
              <a:gd name="T31" fmla="*/ 261 h 524"/>
              <a:gd name="T32" fmla="*/ 616 w 785"/>
              <a:gd name="T33" fmla="*/ 261 h 524"/>
              <a:gd name="T34" fmla="*/ 716 w 785"/>
              <a:gd name="T35" fmla="*/ 361 h 524"/>
              <a:gd name="T36" fmla="*/ 616 w 785"/>
              <a:gd name="T37" fmla="*/ 45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5" h="524">
                <a:moveTo>
                  <a:pt x="629" y="199"/>
                </a:moveTo>
                <a:cubicBezTo>
                  <a:pt x="610" y="87"/>
                  <a:pt x="510" y="0"/>
                  <a:pt x="392" y="0"/>
                </a:cubicBezTo>
                <a:cubicBezTo>
                  <a:pt x="299" y="0"/>
                  <a:pt x="218" y="56"/>
                  <a:pt x="174" y="130"/>
                </a:cubicBezTo>
                <a:cubicBezTo>
                  <a:pt x="75" y="143"/>
                  <a:pt x="0" y="224"/>
                  <a:pt x="0" y="330"/>
                </a:cubicBezTo>
                <a:cubicBezTo>
                  <a:pt x="0" y="436"/>
                  <a:pt x="87" y="523"/>
                  <a:pt x="193" y="523"/>
                </a:cubicBezTo>
                <a:lnTo>
                  <a:pt x="616" y="523"/>
                </a:lnTo>
                <a:cubicBezTo>
                  <a:pt x="710" y="523"/>
                  <a:pt x="784" y="448"/>
                  <a:pt x="784" y="361"/>
                </a:cubicBezTo>
                <a:cubicBezTo>
                  <a:pt x="784" y="274"/>
                  <a:pt x="716" y="205"/>
                  <a:pt x="629" y="199"/>
                </a:cubicBezTo>
                <a:close/>
                <a:moveTo>
                  <a:pt x="616" y="454"/>
                </a:moveTo>
                <a:lnTo>
                  <a:pt x="193" y="454"/>
                </a:lnTo>
                <a:cubicBezTo>
                  <a:pt x="124" y="454"/>
                  <a:pt x="62" y="401"/>
                  <a:pt x="62" y="330"/>
                </a:cubicBezTo>
                <a:cubicBezTo>
                  <a:pt x="62" y="258"/>
                  <a:pt x="124" y="199"/>
                  <a:pt x="193" y="199"/>
                </a:cubicBezTo>
                <a:lnTo>
                  <a:pt x="218" y="199"/>
                </a:lnTo>
                <a:cubicBezTo>
                  <a:pt x="243" y="124"/>
                  <a:pt x="311" y="68"/>
                  <a:pt x="392" y="68"/>
                </a:cubicBezTo>
                <a:cubicBezTo>
                  <a:pt x="485" y="68"/>
                  <a:pt x="573" y="149"/>
                  <a:pt x="573" y="243"/>
                </a:cubicBezTo>
                <a:lnTo>
                  <a:pt x="573" y="261"/>
                </a:lnTo>
                <a:lnTo>
                  <a:pt x="616" y="261"/>
                </a:lnTo>
                <a:cubicBezTo>
                  <a:pt x="672" y="261"/>
                  <a:pt x="716" y="305"/>
                  <a:pt x="716" y="361"/>
                </a:cubicBezTo>
                <a:cubicBezTo>
                  <a:pt x="716" y="417"/>
                  <a:pt x="672" y="454"/>
                  <a:pt x="616" y="454"/>
                </a:cubicBezTo>
                <a:close/>
              </a:path>
            </a:pathLst>
          </a:custGeom>
          <a:solidFill>
            <a:srgbClr val="FFFFFF"/>
          </a:solidFill>
          <a:ln>
            <a:noFill/>
          </a:ln>
          <a:effectLst/>
        </p:spPr>
        <p:txBody>
          <a:bodyPr wrap="none" anchor="ctr"/>
          <a:lstStyle/>
          <a:p>
            <a:endParaRPr lang="en-US"/>
          </a:p>
        </p:txBody>
      </p:sp>
      <p:sp>
        <p:nvSpPr>
          <p:cNvPr id="41" name="Freeform 19">
            <a:extLst>
              <a:ext uri="{FF2B5EF4-FFF2-40B4-BE49-F238E27FC236}">
                <a16:creationId xmlns:a16="http://schemas.microsoft.com/office/drawing/2014/main" id="{C5EFF178-C3B6-4B3B-B215-FFBFCB51D16E}"/>
              </a:ext>
            </a:extLst>
          </p:cNvPr>
          <p:cNvSpPr>
            <a:spLocks noChangeArrowheads="1"/>
          </p:cNvSpPr>
          <p:nvPr/>
        </p:nvSpPr>
        <p:spPr bwMode="auto">
          <a:xfrm>
            <a:off x="2947080" y="4539075"/>
            <a:ext cx="330441" cy="220913"/>
          </a:xfrm>
          <a:custGeom>
            <a:avLst/>
            <a:gdLst>
              <a:gd name="T0" fmla="*/ 635 w 785"/>
              <a:gd name="T1" fmla="*/ 199 h 524"/>
              <a:gd name="T2" fmla="*/ 392 w 785"/>
              <a:gd name="T3" fmla="*/ 0 h 524"/>
              <a:gd name="T4" fmla="*/ 180 w 785"/>
              <a:gd name="T5" fmla="*/ 130 h 524"/>
              <a:gd name="T6" fmla="*/ 0 w 785"/>
              <a:gd name="T7" fmla="*/ 330 h 524"/>
              <a:gd name="T8" fmla="*/ 199 w 785"/>
              <a:gd name="T9" fmla="*/ 523 h 524"/>
              <a:gd name="T10" fmla="*/ 622 w 785"/>
              <a:gd name="T11" fmla="*/ 523 h 524"/>
              <a:gd name="T12" fmla="*/ 784 w 785"/>
              <a:gd name="T13" fmla="*/ 361 h 524"/>
              <a:gd name="T14" fmla="*/ 635 w 785"/>
              <a:gd name="T15" fmla="*/ 199 h 524"/>
              <a:gd name="T16" fmla="*/ 460 w 785"/>
              <a:gd name="T17" fmla="*/ 292 h 524"/>
              <a:gd name="T18" fmla="*/ 460 w 785"/>
              <a:gd name="T19" fmla="*/ 423 h 524"/>
              <a:gd name="T20" fmla="*/ 329 w 785"/>
              <a:gd name="T21" fmla="*/ 423 h 524"/>
              <a:gd name="T22" fmla="*/ 329 w 785"/>
              <a:gd name="T23" fmla="*/ 292 h 524"/>
              <a:gd name="T24" fmla="*/ 230 w 785"/>
              <a:gd name="T25" fmla="*/ 292 h 524"/>
              <a:gd name="T26" fmla="*/ 392 w 785"/>
              <a:gd name="T27" fmla="*/ 130 h 524"/>
              <a:gd name="T28" fmla="*/ 554 w 785"/>
              <a:gd name="T29" fmla="*/ 292 h 524"/>
              <a:gd name="T30" fmla="*/ 460 w 785"/>
              <a:gd name="T31" fmla="*/ 292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5" h="524">
                <a:moveTo>
                  <a:pt x="635" y="199"/>
                </a:moveTo>
                <a:cubicBezTo>
                  <a:pt x="610" y="87"/>
                  <a:pt x="510" y="0"/>
                  <a:pt x="392" y="0"/>
                </a:cubicBezTo>
                <a:cubicBezTo>
                  <a:pt x="298" y="0"/>
                  <a:pt x="217" y="56"/>
                  <a:pt x="180" y="130"/>
                </a:cubicBezTo>
                <a:cubicBezTo>
                  <a:pt x="74" y="143"/>
                  <a:pt x="0" y="224"/>
                  <a:pt x="0" y="330"/>
                </a:cubicBezTo>
                <a:cubicBezTo>
                  <a:pt x="0" y="436"/>
                  <a:pt x="87" y="523"/>
                  <a:pt x="199" y="523"/>
                </a:cubicBezTo>
                <a:lnTo>
                  <a:pt x="622" y="523"/>
                </a:lnTo>
                <a:cubicBezTo>
                  <a:pt x="709" y="523"/>
                  <a:pt x="784" y="448"/>
                  <a:pt x="784" y="361"/>
                </a:cubicBezTo>
                <a:cubicBezTo>
                  <a:pt x="784" y="274"/>
                  <a:pt x="716" y="205"/>
                  <a:pt x="635" y="199"/>
                </a:cubicBezTo>
                <a:close/>
                <a:moveTo>
                  <a:pt x="460" y="292"/>
                </a:moveTo>
                <a:lnTo>
                  <a:pt x="460" y="423"/>
                </a:lnTo>
                <a:lnTo>
                  <a:pt x="329" y="423"/>
                </a:lnTo>
                <a:lnTo>
                  <a:pt x="329" y="292"/>
                </a:lnTo>
                <a:lnTo>
                  <a:pt x="230" y="292"/>
                </a:lnTo>
                <a:lnTo>
                  <a:pt x="392" y="130"/>
                </a:lnTo>
                <a:lnTo>
                  <a:pt x="554" y="292"/>
                </a:lnTo>
                <a:lnTo>
                  <a:pt x="460" y="292"/>
                </a:lnTo>
                <a:close/>
              </a:path>
            </a:pathLst>
          </a:custGeom>
          <a:solidFill>
            <a:srgbClr val="FFFFFF"/>
          </a:solidFill>
          <a:ln>
            <a:noFill/>
          </a:ln>
          <a:effectLst/>
        </p:spPr>
        <p:txBody>
          <a:bodyPr wrap="none" anchor="ctr"/>
          <a:lstStyle/>
          <a:p>
            <a:endParaRPr lang="en-US"/>
          </a:p>
        </p:txBody>
      </p:sp>
      <p:sp>
        <p:nvSpPr>
          <p:cNvPr id="42" name="Freeform 23">
            <a:extLst>
              <a:ext uri="{FF2B5EF4-FFF2-40B4-BE49-F238E27FC236}">
                <a16:creationId xmlns:a16="http://schemas.microsoft.com/office/drawing/2014/main" id="{31687E89-1BB6-4750-B9FB-1452A346DF64}"/>
              </a:ext>
            </a:extLst>
          </p:cNvPr>
          <p:cNvSpPr>
            <a:spLocks noChangeArrowheads="1"/>
          </p:cNvSpPr>
          <p:nvPr/>
        </p:nvSpPr>
        <p:spPr bwMode="auto">
          <a:xfrm>
            <a:off x="838200" y="5962571"/>
            <a:ext cx="246902" cy="246903"/>
          </a:xfrm>
          <a:custGeom>
            <a:avLst/>
            <a:gdLst>
              <a:gd name="T0" fmla="*/ 0 w 587"/>
              <a:gd name="T1" fmla="*/ 467 h 586"/>
              <a:gd name="T2" fmla="*/ 0 w 587"/>
              <a:gd name="T3" fmla="*/ 585 h 586"/>
              <a:gd name="T4" fmla="*/ 125 w 587"/>
              <a:gd name="T5" fmla="*/ 585 h 586"/>
              <a:gd name="T6" fmla="*/ 480 w 587"/>
              <a:gd name="T7" fmla="*/ 224 h 586"/>
              <a:gd name="T8" fmla="*/ 355 w 587"/>
              <a:gd name="T9" fmla="*/ 100 h 586"/>
              <a:gd name="T10" fmla="*/ 0 w 587"/>
              <a:gd name="T11" fmla="*/ 467 h 586"/>
              <a:gd name="T12" fmla="*/ 573 w 587"/>
              <a:gd name="T13" fmla="*/ 131 h 586"/>
              <a:gd name="T14" fmla="*/ 573 w 587"/>
              <a:gd name="T15" fmla="*/ 87 h 586"/>
              <a:gd name="T16" fmla="*/ 499 w 587"/>
              <a:gd name="T17" fmla="*/ 12 h 586"/>
              <a:gd name="T18" fmla="*/ 455 w 587"/>
              <a:gd name="T19" fmla="*/ 12 h 586"/>
              <a:gd name="T20" fmla="*/ 399 w 587"/>
              <a:gd name="T21" fmla="*/ 68 h 586"/>
              <a:gd name="T22" fmla="*/ 517 w 587"/>
              <a:gd name="T23" fmla="*/ 193 h 586"/>
              <a:gd name="T24" fmla="*/ 573 w 587"/>
              <a:gd name="T25" fmla="*/ 131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7" h="586">
                <a:moveTo>
                  <a:pt x="0" y="467"/>
                </a:moveTo>
                <a:lnTo>
                  <a:pt x="0" y="585"/>
                </a:lnTo>
                <a:lnTo>
                  <a:pt x="125" y="585"/>
                </a:lnTo>
                <a:lnTo>
                  <a:pt x="480" y="224"/>
                </a:lnTo>
                <a:lnTo>
                  <a:pt x="355" y="100"/>
                </a:lnTo>
                <a:lnTo>
                  <a:pt x="0" y="467"/>
                </a:lnTo>
                <a:close/>
                <a:moveTo>
                  <a:pt x="573" y="131"/>
                </a:moveTo>
                <a:cubicBezTo>
                  <a:pt x="586" y="118"/>
                  <a:pt x="586" y="100"/>
                  <a:pt x="573" y="87"/>
                </a:cubicBezTo>
                <a:lnTo>
                  <a:pt x="499" y="12"/>
                </a:lnTo>
                <a:cubicBezTo>
                  <a:pt x="486" y="0"/>
                  <a:pt x="467" y="0"/>
                  <a:pt x="455" y="12"/>
                </a:cubicBezTo>
                <a:lnTo>
                  <a:pt x="399" y="68"/>
                </a:lnTo>
                <a:lnTo>
                  <a:pt x="517" y="193"/>
                </a:lnTo>
                <a:lnTo>
                  <a:pt x="573" y="131"/>
                </a:lnTo>
                <a:close/>
              </a:path>
            </a:pathLst>
          </a:custGeom>
          <a:solidFill>
            <a:srgbClr val="FFFFFF"/>
          </a:solidFill>
          <a:ln>
            <a:noFill/>
          </a:ln>
          <a:effectLst/>
        </p:spPr>
        <p:txBody>
          <a:bodyPr wrap="none" anchor="ctr"/>
          <a:lstStyle/>
          <a:p>
            <a:endParaRPr lang="en-US"/>
          </a:p>
        </p:txBody>
      </p:sp>
      <p:sp>
        <p:nvSpPr>
          <p:cNvPr id="43" name="Freeform 24">
            <a:extLst>
              <a:ext uri="{FF2B5EF4-FFF2-40B4-BE49-F238E27FC236}">
                <a16:creationId xmlns:a16="http://schemas.microsoft.com/office/drawing/2014/main" id="{2BF2C3EC-0841-470C-B4E5-F2EBF436C931}"/>
              </a:ext>
            </a:extLst>
          </p:cNvPr>
          <p:cNvSpPr>
            <a:spLocks noChangeArrowheads="1"/>
          </p:cNvSpPr>
          <p:nvPr/>
        </p:nvSpPr>
        <p:spPr bwMode="auto">
          <a:xfrm>
            <a:off x="2947080" y="5988562"/>
            <a:ext cx="272893" cy="220912"/>
          </a:xfrm>
          <a:custGeom>
            <a:avLst/>
            <a:gdLst>
              <a:gd name="T0" fmla="*/ 585 w 649"/>
              <a:gd name="T1" fmla="*/ 0 h 524"/>
              <a:gd name="T2" fmla="*/ 62 w 649"/>
              <a:gd name="T3" fmla="*/ 0 h 524"/>
              <a:gd name="T4" fmla="*/ 0 w 649"/>
              <a:gd name="T5" fmla="*/ 69 h 524"/>
              <a:gd name="T6" fmla="*/ 0 w 649"/>
              <a:gd name="T7" fmla="*/ 461 h 524"/>
              <a:gd name="T8" fmla="*/ 62 w 649"/>
              <a:gd name="T9" fmla="*/ 523 h 524"/>
              <a:gd name="T10" fmla="*/ 585 w 649"/>
              <a:gd name="T11" fmla="*/ 523 h 524"/>
              <a:gd name="T12" fmla="*/ 648 w 649"/>
              <a:gd name="T13" fmla="*/ 461 h 524"/>
              <a:gd name="T14" fmla="*/ 648 w 649"/>
              <a:gd name="T15" fmla="*/ 69 h 524"/>
              <a:gd name="T16" fmla="*/ 585 w 649"/>
              <a:gd name="T17" fmla="*/ 0 h 524"/>
              <a:gd name="T18" fmla="*/ 585 w 649"/>
              <a:gd name="T19" fmla="*/ 461 h 524"/>
              <a:gd name="T20" fmla="*/ 62 w 649"/>
              <a:gd name="T21" fmla="*/ 461 h 524"/>
              <a:gd name="T22" fmla="*/ 62 w 649"/>
              <a:gd name="T23" fmla="*/ 262 h 524"/>
              <a:gd name="T24" fmla="*/ 585 w 649"/>
              <a:gd name="T25" fmla="*/ 262 h 524"/>
              <a:gd name="T26" fmla="*/ 585 w 649"/>
              <a:gd name="T27" fmla="*/ 461 h 524"/>
              <a:gd name="T28" fmla="*/ 585 w 649"/>
              <a:gd name="T29" fmla="*/ 131 h 524"/>
              <a:gd name="T30" fmla="*/ 62 w 649"/>
              <a:gd name="T31" fmla="*/ 131 h 524"/>
              <a:gd name="T32" fmla="*/ 62 w 649"/>
              <a:gd name="T33" fmla="*/ 69 h 524"/>
              <a:gd name="T34" fmla="*/ 585 w 649"/>
              <a:gd name="T35" fmla="*/ 69 h 524"/>
              <a:gd name="T36" fmla="*/ 585 w 649"/>
              <a:gd name="T37" fmla="*/ 131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9" h="524">
                <a:moveTo>
                  <a:pt x="585" y="0"/>
                </a:moveTo>
                <a:lnTo>
                  <a:pt x="62" y="0"/>
                </a:lnTo>
                <a:cubicBezTo>
                  <a:pt x="31" y="0"/>
                  <a:pt x="0" y="31"/>
                  <a:pt x="0" y="69"/>
                </a:cubicBezTo>
                <a:lnTo>
                  <a:pt x="0" y="461"/>
                </a:lnTo>
                <a:cubicBezTo>
                  <a:pt x="0" y="492"/>
                  <a:pt x="31" y="523"/>
                  <a:pt x="62" y="523"/>
                </a:cubicBezTo>
                <a:lnTo>
                  <a:pt x="585" y="523"/>
                </a:lnTo>
                <a:cubicBezTo>
                  <a:pt x="623" y="523"/>
                  <a:pt x="648" y="492"/>
                  <a:pt x="648" y="461"/>
                </a:cubicBezTo>
                <a:lnTo>
                  <a:pt x="648" y="69"/>
                </a:lnTo>
                <a:cubicBezTo>
                  <a:pt x="648" y="31"/>
                  <a:pt x="623" y="0"/>
                  <a:pt x="585" y="0"/>
                </a:cubicBezTo>
                <a:close/>
                <a:moveTo>
                  <a:pt x="585" y="461"/>
                </a:moveTo>
                <a:lnTo>
                  <a:pt x="62" y="461"/>
                </a:lnTo>
                <a:lnTo>
                  <a:pt x="62" y="262"/>
                </a:lnTo>
                <a:lnTo>
                  <a:pt x="585" y="262"/>
                </a:lnTo>
                <a:lnTo>
                  <a:pt x="585" y="461"/>
                </a:lnTo>
                <a:close/>
                <a:moveTo>
                  <a:pt x="585" y="131"/>
                </a:moveTo>
                <a:lnTo>
                  <a:pt x="62" y="131"/>
                </a:lnTo>
                <a:lnTo>
                  <a:pt x="62" y="69"/>
                </a:lnTo>
                <a:lnTo>
                  <a:pt x="585" y="69"/>
                </a:lnTo>
                <a:lnTo>
                  <a:pt x="585" y="131"/>
                </a:lnTo>
                <a:close/>
              </a:path>
            </a:pathLst>
          </a:custGeom>
          <a:solidFill>
            <a:srgbClr val="FFFFFF"/>
          </a:solidFill>
          <a:ln>
            <a:noFill/>
          </a:ln>
          <a:effectLst/>
        </p:spPr>
        <p:txBody>
          <a:bodyPr wrap="none" anchor="ctr"/>
          <a:lstStyle/>
          <a:p>
            <a:endParaRPr lang="en-US"/>
          </a:p>
        </p:txBody>
      </p:sp>
      <p:sp>
        <p:nvSpPr>
          <p:cNvPr id="44" name="Freeform 24">
            <a:extLst>
              <a:ext uri="{FF2B5EF4-FFF2-40B4-BE49-F238E27FC236}">
                <a16:creationId xmlns:a16="http://schemas.microsoft.com/office/drawing/2014/main" id="{9615E540-303F-4953-84DC-7C78A4B2F342}"/>
              </a:ext>
            </a:extLst>
          </p:cNvPr>
          <p:cNvSpPr>
            <a:spLocks noChangeArrowheads="1"/>
          </p:cNvSpPr>
          <p:nvPr/>
        </p:nvSpPr>
        <p:spPr bwMode="auto">
          <a:xfrm>
            <a:off x="4992842" y="4482175"/>
            <a:ext cx="276225" cy="277813"/>
          </a:xfrm>
          <a:custGeom>
            <a:avLst/>
            <a:gdLst>
              <a:gd name="T0" fmla="*/ 382 w 766"/>
              <a:gd name="T1" fmla="*/ 0 h 773"/>
              <a:gd name="T2" fmla="*/ 0 w 766"/>
              <a:gd name="T3" fmla="*/ 382 h 773"/>
              <a:gd name="T4" fmla="*/ 382 w 766"/>
              <a:gd name="T5" fmla="*/ 772 h 773"/>
              <a:gd name="T6" fmla="*/ 765 w 766"/>
              <a:gd name="T7" fmla="*/ 382 h 773"/>
              <a:gd name="T8" fmla="*/ 382 w 766"/>
              <a:gd name="T9" fmla="*/ 0 h 773"/>
              <a:gd name="T10" fmla="*/ 573 w 766"/>
              <a:gd name="T11" fmla="*/ 522 h 773"/>
              <a:gd name="T12" fmla="*/ 522 w 766"/>
              <a:gd name="T13" fmla="*/ 573 h 773"/>
              <a:gd name="T14" fmla="*/ 382 w 766"/>
              <a:gd name="T15" fmla="*/ 441 h 773"/>
              <a:gd name="T16" fmla="*/ 243 w 766"/>
              <a:gd name="T17" fmla="*/ 573 h 773"/>
              <a:gd name="T18" fmla="*/ 191 w 766"/>
              <a:gd name="T19" fmla="*/ 522 h 773"/>
              <a:gd name="T20" fmla="*/ 331 w 766"/>
              <a:gd name="T21" fmla="*/ 382 h 773"/>
              <a:gd name="T22" fmla="*/ 191 w 766"/>
              <a:gd name="T23" fmla="*/ 242 h 773"/>
              <a:gd name="T24" fmla="*/ 243 w 766"/>
              <a:gd name="T25" fmla="*/ 191 h 773"/>
              <a:gd name="T26" fmla="*/ 382 w 766"/>
              <a:gd name="T27" fmla="*/ 331 h 773"/>
              <a:gd name="T28" fmla="*/ 522 w 766"/>
              <a:gd name="T29" fmla="*/ 191 h 773"/>
              <a:gd name="T30" fmla="*/ 573 w 766"/>
              <a:gd name="T31" fmla="*/ 242 h 773"/>
              <a:gd name="T32" fmla="*/ 434 w 766"/>
              <a:gd name="T33" fmla="*/ 382 h 773"/>
              <a:gd name="T34" fmla="*/ 573 w 766"/>
              <a:gd name="T35" fmla="*/ 52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6" h="773">
                <a:moveTo>
                  <a:pt x="382" y="0"/>
                </a:moveTo>
                <a:cubicBezTo>
                  <a:pt x="169" y="0"/>
                  <a:pt x="0" y="169"/>
                  <a:pt x="0" y="382"/>
                </a:cubicBezTo>
                <a:cubicBezTo>
                  <a:pt x="0" y="595"/>
                  <a:pt x="169" y="772"/>
                  <a:pt x="382" y="772"/>
                </a:cubicBezTo>
                <a:cubicBezTo>
                  <a:pt x="596" y="772"/>
                  <a:pt x="765" y="595"/>
                  <a:pt x="765" y="382"/>
                </a:cubicBezTo>
                <a:cubicBezTo>
                  <a:pt x="765" y="169"/>
                  <a:pt x="596" y="0"/>
                  <a:pt x="382" y="0"/>
                </a:cubicBezTo>
                <a:close/>
                <a:moveTo>
                  <a:pt x="573" y="522"/>
                </a:moveTo>
                <a:lnTo>
                  <a:pt x="522" y="573"/>
                </a:lnTo>
                <a:lnTo>
                  <a:pt x="382" y="441"/>
                </a:lnTo>
                <a:lnTo>
                  <a:pt x="243" y="573"/>
                </a:lnTo>
                <a:lnTo>
                  <a:pt x="191" y="522"/>
                </a:lnTo>
                <a:lnTo>
                  <a:pt x="331" y="382"/>
                </a:lnTo>
                <a:lnTo>
                  <a:pt x="191" y="242"/>
                </a:lnTo>
                <a:lnTo>
                  <a:pt x="243" y="191"/>
                </a:lnTo>
                <a:lnTo>
                  <a:pt x="382" y="331"/>
                </a:lnTo>
                <a:lnTo>
                  <a:pt x="522" y="191"/>
                </a:lnTo>
                <a:lnTo>
                  <a:pt x="573" y="242"/>
                </a:lnTo>
                <a:lnTo>
                  <a:pt x="434" y="382"/>
                </a:lnTo>
                <a:lnTo>
                  <a:pt x="573" y="522"/>
                </a:lnTo>
                <a:close/>
              </a:path>
            </a:pathLst>
          </a:custGeom>
          <a:solidFill>
            <a:srgbClr val="FFFFFF"/>
          </a:solidFill>
          <a:ln>
            <a:noFill/>
          </a:ln>
          <a:effectLst/>
        </p:spPr>
        <p:txBody>
          <a:bodyPr wrap="none" anchor="ctr"/>
          <a:lstStyle/>
          <a:p>
            <a:endParaRPr lang="en-US"/>
          </a:p>
        </p:txBody>
      </p:sp>
      <p:sp>
        <p:nvSpPr>
          <p:cNvPr id="45" name="Freeform 25">
            <a:extLst>
              <a:ext uri="{FF2B5EF4-FFF2-40B4-BE49-F238E27FC236}">
                <a16:creationId xmlns:a16="http://schemas.microsoft.com/office/drawing/2014/main" id="{E53D3C29-46AE-46F1-8895-029074E093BF}"/>
              </a:ext>
            </a:extLst>
          </p:cNvPr>
          <p:cNvSpPr>
            <a:spLocks noChangeArrowheads="1"/>
          </p:cNvSpPr>
          <p:nvPr/>
        </p:nvSpPr>
        <p:spPr bwMode="auto">
          <a:xfrm>
            <a:off x="7157414" y="4574250"/>
            <a:ext cx="244475" cy="185738"/>
          </a:xfrm>
          <a:custGeom>
            <a:avLst/>
            <a:gdLst>
              <a:gd name="T0" fmla="*/ 213 w 678"/>
              <a:gd name="T1" fmla="*/ 405 h 516"/>
              <a:gd name="T2" fmla="*/ 51 w 678"/>
              <a:gd name="T3" fmla="*/ 243 h 516"/>
              <a:gd name="T4" fmla="*/ 0 w 678"/>
              <a:gd name="T5" fmla="*/ 302 h 516"/>
              <a:gd name="T6" fmla="*/ 213 w 678"/>
              <a:gd name="T7" fmla="*/ 515 h 516"/>
              <a:gd name="T8" fmla="*/ 677 w 678"/>
              <a:gd name="T9" fmla="*/ 52 h 516"/>
              <a:gd name="T10" fmla="*/ 618 w 678"/>
              <a:gd name="T11" fmla="*/ 0 h 516"/>
              <a:gd name="T12" fmla="*/ 213 w 678"/>
              <a:gd name="T13" fmla="*/ 405 h 516"/>
            </a:gdLst>
            <a:ahLst/>
            <a:cxnLst>
              <a:cxn ang="0">
                <a:pos x="T0" y="T1"/>
              </a:cxn>
              <a:cxn ang="0">
                <a:pos x="T2" y="T3"/>
              </a:cxn>
              <a:cxn ang="0">
                <a:pos x="T4" y="T5"/>
              </a:cxn>
              <a:cxn ang="0">
                <a:pos x="T6" y="T7"/>
              </a:cxn>
              <a:cxn ang="0">
                <a:pos x="T8" y="T9"/>
              </a:cxn>
              <a:cxn ang="0">
                <a:pos x="T10" y="T11"/>
              </a:cxn>
              <a:cxn ang="0">
                <a:pos x="T12" y="T13"/>
              </a:cxn>
            </a:cxnLst>
            <a:rect l="0" t="0" r="r" b="b"/>
            <a:pathLst>
              <a:path w="678" h="516">
                <a:moveTo>
                  <a:pt x="213" y="405"/>
                </a:moveTo>
                <a:lnTo>
                  <a:pt x="51" y="243"/>
                </a:lnTo>
                <a:lnTo>
                  <a:pt x="0" y="302"/>
                </a:lnTo>
                <a:lnTo>
                  <a:pt x="213" y="515"/>
                </a:lnTo>
                <a:lnTo>
                  <a:pt x="677" y="52"/>
                </a:lnTo>
                <a:lnTo>
                  <a:pt x="618" y="0"/>
                </a:lnTo>
                <a:lnTo>
                  <a:pt x="213" y="405"/>
                </a:lnTo>
              </a:path>
            </a:pathLst>
          </a:custGeom>
          <a:solidFill>
            <a:srgbClr val="FFFFFF"/>
          </a:solidFill>
          <a:ln>
            <a:noFill/>
          </a:ln>
          <a:effectLst/>
        </p:spPr>
        <p:txBody>
          <a:bodyPr wrap="none" anchor="ctr"/>
          <a:lstStyle/>
          <a:p>
            <a:endParaRPr lang="en-US"/>
          </a:p>
        </p:txBody>
      </p:sp>
      <p:sp>
        <p:nvSpPr>
          <p:cNvPr id="46" name="Freeform 12">
            <a:extLst>
              <a:ext uri="{FF2B5EF4-FFF2-40B4-BE49-F238E27FC236}">
                <a16:creationId xmlns:a16="http://schemas.microsoft.com/office/drawing/2014/main" id="{C60AB915-4837-4AC1-9D1A-6766B4B75C26}"/>
              </a:ext>
            </a:extLst>
          </p:cNvPr>
          <p:cNvSpPr>
            <a:spLocks noChangeArrowheads="1"/>
          </p:cNvSpPr>
          <p:nvPr/>
        </p:nvSpPr>
        <p:spPr bwMode="auto">
          <a:xfrm>
            <a:off x="5081951" y="5935696"/>
            <a:ext cx="163800" cy="273778"/>
          </a:xfrm>
          <a:custGeom>
            <a:avLst/>
            <a:gdLst>
              <a:gd name="T0" fmla="*/ 259 w 309"/>
              <a:gd name="T1" fmla="*/ 254 h 514"/>
              <a:gd name="T2" fmla="*/ 259 w 309"/>
              <a:gd name="T3" fmla="*/ 54 h 514"/>
              <a:gd name="T4" fmla="*/ 283 w 309"/>
              <a:gd name="T5" fmla="*/ 54 h 514"/>
              <a:gd name="T6" fmla="*/ 283 w 309"/>
              <a:gd name="T7" fmla="*/ 0 h 514"/>
              <a:gd name="T8" fmla="*/ 29 w 309"/>
              <a:gd name="T9" fmla="*/ 0 h 514"/>
              <a:gd name="T10" fmla="*/ 29 w 309"/>
              <a:gd name="T11" fmla="*/ 54 h 514"/>
              <a:gd name="T12" fmla="*/ 54 w 309"/>
              <a:gd name="T13" fmla="*/ 54 h 514"/>
              <a:gd name="T14" fmla="*/ 54 w 309"/>
              <a:gd name="T15" fmla="*/ 254 h 514"/>
              <a:gd name="T16" fmla="*/ 0 w 309"/>
              <a:gd name="T17" fmla="*/ 308 h 514"/>
              <a:gd name="T18" fmla="*/ 0 w 309"/>
              <a:gd name="T19" fmla="*/ 356 h 514"/>
              <a:gd name="T20" fmla="*/ 137 w 309"/>
              <a:gd name="T21" fmla="*/ 356 h 514"/>
              <a:gd name="T22" fmla="*/ 137 w 309"/>
              <a:gd name="T23" fmla="*/ 513 h 514"/>
              <a:gd name="T24" fmla="*/ 176 w 309"/>
              <a:gd name="T25" fmla="*/ 513 h 514"/>
              <a:gd name="T26" fmla="*/ 176 w 309"/>
              <a:gd name="T27" fmla="*/ 356 h 514"/>
              <a:gd name="T28" fmla="*/ 308 w 309"/>
              <a:gd name="T29" fmla="*/ 356 h 514"/>
              <a:gd name="T30" fmla="*/ 308 w 309"/>
              <a:gd name="T31" fmla="*/ 308 h 514"/>
              <a:gd name="T32" fmla="*/ 259 w 309"/>
              <a:gd name="T33" fmla="*/ 25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514">
                <a:moveTo>
                  <a:pt x="259" y="254"/>
                </a:moveTo>
                <a:lnTo>
                  <a:pt x="259" y="54"/>
                </a:lnTo>
                <a:lnTo>
                  <a:pt x="283" y="54"/>
                </a:lnTo>
                <a:lnTo>
                  <a:pt x="283" y="0"/>
                </a:lnTo>
                <a:lnTo>
                  <a:pt x="29" y="0"/>
                </a:lnTo>
                <a:lnTo>
                  <a:pt x="29" y="54"/>
                </a:lnTo>
                <a:lnTo>
                  <a:pt x="54" y="54"/>
                </a:lnTo>
                <a:lnTo>
                  <a:pt x="54" y="254"/>
                </a:lnTo>
                <a:lnTo>
                  <a:pt x="0" y="308"/>
                </a:lnTo>
                <a:lnTo>
                  <a:pt x="0" y="356"/>
                </a:lnTo>
                <a:lnTo>
                  <a:pt x="137" y="356"/>
                </a:lnTo>
                <a:lnTo>
                  <a:pt x="137" y="513"/>
                </a:lnTo>
                <a:lnTo>
                  <a:pt x="176" y="513"/>
                </a:lnTo>
                <a:lnTo>
                  <a:pt x="176" y="356"/>
                </a:lnTo>
                <a:lnTo>
                  <a:pt x="308" y="356"/>
                </a:lnTo>
                <a:lnTo>
                  <a:pt x="308" y="308"/>
                </a:lnTo>
                <a:lnTo>
                  <a:pt x="259" y="254"/>
                </a:lnTo>
              </a:path>
            </a:pathLst>
          </a:custGeom>
          <a:solidFill>
            <a:srgbClr val="FFFFFF"/>
          </a:solidFill>
          <a:ln>
            <a:noFill/>
          </a:ln>
          <a:effectLst/>
        </p:spPr>
        <p:txBody>
          <a:bodyPr wrap="none" anchor="ctr"/>
          <a:lstStyle/>
          <a:p>
            <a:endParaRPr lang="en-US"/>
          </a:p>
        </p:txBody>
      </p:sp>
      <p:sp>
        <p:nvSpPr>
          <p:cNvPr id="47" name="Freeform 15">
            <a:extLst>
              <a:ext uri="{FF2B5EF4-FFF2-40B4-BE49-F238E27FC236}">
                <a16:creationId xmlns:a16="http://schemas.microsoft.com/office/drawing/2014/main" id="{CAB20CD8-F8B6-47E4-AB0B-71D040E53D96}"/>
              </a:ext>
            </a:extLst>
          </p:cNvPr>
          <p:cNvSpPr>
            <a:spLocks noChangeArrowheads="1"/>
          </p:cNvSpPr>
          <p:nvPr/>
        </p:nvSpPr>
        <p:spPr bwMode="auto">
          <a:xfrm>
            <a:off x="7157414" y="5940375"/>
            <a:ext cx="273780" cy="269099"/>
          </a:xfrm>
          <a:custGeom>
            <a:avLst/>
            <a:gdLst>
              <a:gd name="T0" fmla="*/ 259 w 514"/>
              <a:gd name="T1" fmla="*/ 0 h 509"/>
              <a:gd name="T2" fmla="*/ 0 w 514"/>
              <a:gd name="T3" fmla="*/ 254 h 509"/>
              <a:gd name="T4" fmla="*/ 259 w 514"/>
              <a:gd name="T5" fmla="*/ 508 h 509"/>
              <a:gd name="T6" fmla="*/ 513 w 514"/>
              <a:gd name="T7" fmla="*/ 254 h 509"/>
              <a:gd name="T8" fmla="*/ 259 w 514"/>
              <a:gd name="T9" fmla="*/ 0 h 509"/>
              <a:gd name="T10" fmla="*/ 435 w 514"/>
              <a:gd name="T11" fmla="*/ 151 h 509"/>
              <a:gd name="T12" fmla="*/ 357 w 514"/>
              <a:gd name="T13" fmla="*/ 151 h 509"/>
              <a:gd name="T14" fmla="*/ 322 w 514"/>
              <a:gd name="T15" fmla="*/ 58 h 509"/>
              <a:gd name="T16" fmla="*/ 435 w 514"/>
              <a:gd name="T17" fmla="*/ 151 h 509"/>
              <a:gd name="T18" fmla="*/ 259 w 514"/>
              <a:gd name="T19" fmla="*/ 48 h 509"/>
              <a:gd name="T20" fmla="*/ 308 w 514"/>
              <a:gd name="T21" fmla="*/ 151 h 509"/>
              <a:gd name="T22" fmla="*/ 210 w 514"/>
              <a:gd name="T23" fmla="*/ 151 h 509"/>
              <a:gd name="T24" fmla="*/ 259 w 514"/>
              <a:gd name="T25" fmla="*/ 48 h 509"/>
              <a:gd name="T26" fmla="*/ 59 w 514"/>
              <a:gd name="T27" fmla="*/ 307 h 509"/>
              <a:gd name="T28" fmla="*/ 54 w 514"/>
              <a:gd name="T29" fmla="*/ 254 h 509"/>
              <a:gd name="T30" fmla="*/ 59 w 514"/>
              <a:gd name="T31" fmla="*/ 205 h 509"/>
              <a:gd name="T32" fmla="*/ 146 w 514"/>
              <a:gd name="T33" fmla="*/ 205 h 509"/>
              <a:gd name="T34" fmla="*/ 146 w 514"/>
              <a:gd name="T35" fmla="*/ 254 h 509"/>
              <a:gd name="T36" fmla="*/ 146 w 514"/>
              <a:gd name="T37" fmla="*/ 307 h 509"/>
              <a:gd name="T38" fmla="*/ 59 w 514"/>
              <a:gd name="T39" fmla="*/ 307 h 509"/>
              <a:gd name="T40" fmla="*/ 78 w 514"/>
              <a:gd name="T41" fmla="*/ 356 h 509"/>
              <a:gd name="T42" fmla="*/ 156 w 514"/>
              <a:gd name="T43" fmla="*/ 356 h 509"/>
              <a:gd name="T44" fmla="*/ 190 w 514"/>
              <a:gd name="T45" fmla="*/ 449 h 509"/>
              <a:gd name="T46" fmla="*/ 78 w 514"/>
              <a:gd name="T47" fmla="*/ 356 h 509"/>
              <a:gd name="T48" fmla="*/ 156 w 514"/>
              <a:gd name="T49" fmla="*/ 151 h 509"/>
              <a:gd name="T50" fmla="*/ 78 w 514"/>
              <a:gd name="T51" fmla="*/ 151 h 509"/>
              <a:gd name="T52" fmla="*/ 190 w 514"/>
              <a:gd name="T53" fmla="*/ 58 h 509"/>
              <a:gd name="T54" fmla="*/ 156 w 514"/>
              <a:gd name="T55" fmla="*/ 151 h 509"/>
              <a:gd name="T56" fmla="*/ 259 w 514"/>
              <a:gd name="T57" fmla="*/ 459 h 509"/>
              <a:gd name="T58" fmla="*/ 210 w 514"/>
              <a:gd name="T59" fmla="*/ 356 h 509"/>
              <a:gd name="T60" fmla="*/ 308 w 514"/>
              <a:gd name="T61" fmla="*/ 356 h 509"/>
              <a:gd name="T62" fmla="*/ 259 w 514"/>
              <a:gd name="T63" fmla="*/ 459 h 509"/>
              <a:gd name="T64" fmla="*/ 317 w 514"/>
              <a:gd name="T65" fmla="*/ 307 h 509"/>
              <a:gd name="T66" fmla="*/ 200 w 514"/>
              <a:gd name="T67" fmla="*/ 307 h 509"/>
              <a:gd name="T68" fmla="*/ 195 w 514"/>
              <a:gd name="T69" fmla="*/ 254 h 509"/>
              <a:gd name="T70" fmla="*/ 200 w 514"/>
              <a:gd name="T71" fmla="*/ 205 h 509"/>
              <a:gd name="T72" fmla="*/ 317 w 514"/>
              <a:gd name="T73" fmla="*/ 205 h 509"/>
              <a:gd name="T74" fmla="*/ 322 w 514"/>
              <a:gd name="T75" fmla="*/ 254 h 509"/>
              <a:gd name="T76" fmla="*/ 317 w 514"/>
              <a:gd name="T77" fmla="*/ 307 h 509"/>
              <a:gd name="T78" fmla="*/ 322 w 514"/>
              <a:gd name="T79" fmla="*/ 449 h 509"/>
              <a:gd name="T80" fmla="*/ 357 w 514"/>
              <a:gd name="T81" fmla="*/ 356 h 509"/>
              <a:gd name="T82" fmla="*/ 435 w 514"/>
              <a:gd name="T83" fmla="*/ 356 h 509"/>
              <a:gd name="T84" fmla="*/ 322 w 514"/>
              <a:gd name="T85" fmla="*/ 449 h 509"/>
              <a:gd name="T86" fmla="*/ 371 w 514"/>
              <a:gd name="T87" fmla="*/ 307 h 509"/>
              <a:gd name="T88" fmla="*/ 371 w 514"/>
              <a:gd name="T89" fmla="*/ 254 h 509"/>
              <a:gd name="T90" fmla="*/ 371 w 514"/>
              <a:gd name="T91" fmla="*/ 205 h 509"/>
              <a:gd name="T92" fmla="*/ 454 w 514"/>
              <a:gd name="T93" fmla="*/ 205 h 509"/>
              <a:gd name="T94" fmla="*/ 464 w 514"/>
              <a:gd name="T95" fmla="*/ 254 h 509"/>
              <a:gd name="T96" fmla="*/ 454 w 514"/>
              <a:gd name="T97" fmla="*/ 307 h 509"/>
              <a:gd name="T98" fmla="*/ 371 w 514"/>
              <a:gd name="T99" fmla="*/ 30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4" h="509">
                <a:moveTo>
                  <a:pt x="259" y="0"/>
                </a:moveTo>
                <a:cubicBezTo>
                  <a:pt x="117" y="0"/>
                  <a:pt x="0" y="112"/>
                  <a:pt x="0" y="254"/>
                </a:cubicBezTo>
                <a:cubicBezTo>
                  <a:pt x="0" y="395"/>
                  <a:pt x="120" y="508"/>
                  <a:pt x="259" y="508"/>
                </a:cubicBezTo>
                <a:cubicBezTo>
                  <a:pt x="398" y="508"/>
                  <a:pt x="513" y="395"/>
                  <a:pt x="513" y="254"/>
                </a:cubicBezTo>
                <a:cubicBezTo>
                  <a:pt x="513" y="112"/>
                  <a:pt x="396" y="0"/>
                  <a:pt x="259" y="0"/>
                </a:cubicBezTo>
                <a:close/>
                <a:moveTo>
                  <a:pt x="435" y="151"/>
                </a:moveTo>
                <a:lnTo>
                  <a:pt x="357" y="151"/>
                </a:lnTo>
                <a:cubicBezTo>
                  <a:pt x="352" y="117"/>
                  <a:pt x="337" y="92"/>
                  <a:pt x="322" y="58"/>
                </a:cubicBezTo>
                <a:cubicBezTo>
                  <a:pt x="371" y="78"/>
                  <a:pt x="410" y="107"/>
                  <a:pt x="435" y="151"/>
                </a:cubicBezTo>
                <a:close/>
                <a:moveTo>
                  <a:pt x="259" y="48"/>
                </a:moveTo>
                <a:cubicBezTo>
                  <a:pt x="278" y="83"/>
                  <a:pt x="293" y="112"/>
                  <a:pt x="308" y="151"/>
                </a:cubicBezTo>
                <a:lnTo>
                  <a:pt x="210" y="151"/>
                </a:lnTo>
                <a:cubicBezTo>
                  <a:pt x="220" y="117"/>
                  <a:pt x="234" y="83"/>
                  <a:pt x="259" y="48"/>
                </a:cubicBezTo>
                <a:close/>
                <a:moveTo>
                  <a:pt x="59" y="307"/>
                </a:moveTo>
                <a:cubicBezTo>
                  <a:pt x="54" y="288"/>
                  <a:pt x="54" y="273"/>
                  <a:pt x="54" y="254"/>
                </a:cubicBezTo>
                <a:cubicBezTo>
                  <a:pt x="54" y="234"/>
                  <a:pt x="54" y="219"/>
                  <a:pt x="59" y="205"/>
                </a:cubicBezTo>
                <a:lnTo>
                  <a:pt x="146" y="205"/>
                </a:lnTo>
                <a:cubicBezTo>
                  <a:pt x="146" y="219"/>
                  <a:pt x="146" y="234"/>
                  <a:pt x="146" y="254"/>
                </a:cubicBezTo>
                <a:cubicBezTo>
                  <a:pt x="146" y="273"/>
                  <a:pt x="146" y="288"/>
                  <a:pt x="146" y="307"/>
                </a:cubicBezTo>
                <a:lnTo>
                  <a:pt x="59" y="307"/>
                </a:lnTo>
                <a:close/>
                <a:moveTo>
                  <a:pt x="78" y="356"/>
                </a:moveTo>
                <a:lnTo>
                  <a:pt x="156" y="356"/>
                </a:lnTo>
                <a:cubicBezTo>
                  <a:pt x="161" y="390"/>
                  <a:pt x="176" y="420"/>
                  <a:pt x="190" y="449"/>
                </a:cubicBezTo>
                <a:cubicBezTo>
                  <a:pt x="146" y="429"/>
                  <a:pt x="102" y="400"/>
                  <a:pt x="78" y="356"/>
                </a:cubicBezTo>
                <a:close/>
                <a:moveTo>
                  <a:pt x="156" y="151"/>
                </a:moveTo>
                <a:lnTo>
                  <a:pt x="78" y="151"/>
                </a:lnTo>
                <a:cubicBezTo>
                  <a:pt x="107" y="107"/>
                  <a:pt x="146" y="78"/>
                  <a:pt x="190" y="58"/>
                </a:cubicBezTo>
                <a:cubicBezTo>
                  <a:pt x="176" y="92"/>
                  <a:pt x="161" y="117"/>
                  <a:pt x="156" y="151"/>
                </a:cubicBezTo>
                <a:close/>
                <a:moveTo>
                  <a:pt x="259" y="459"/>
                </a:moveTo>
                <a:cubicBezTo>
                  <a:pt x="234" y="429"/>
                  <a:pt x="220" y="395"/>
                  <a:pt x="210" y="356"/>
                </a:cubicBezTo>
                <a:lnTo>
                  <a:pt x="308" y="356"/>
                </a:lnTo>
                <a:cubicBezTo>
                  <a:pt x="293" y="390"/>
                  <a:pt x="278" y="429"/>
                  <a:pt x="259" y="459"/>
                </a:cubicBezTo>
                <a:close/>
                <a:moveTo>
                  <a:pt x="317" y="307"/>
                </a:moveTo>
                <a:lnTo>
                  <a:pt x="200" y="307"/>
                </a:lnTo>
                <a:cubicBezTo>
                  <a:pt x="195" y="288"/>
                  <a:pt x="195" y="273"/>
                  <a:pt x="195" y="254"/>
                </a:cubicBezTo>
                <a:cubicBezTo>
                  <a:pt x="195" y="234"/>
                  <a:pt x="195" y="219"/>
                  <a:pt x="200" y="205"/>
                </a:cubicBezTo>
                <a:lnTo>
                  <a:pt x="317" y="205"/>
                </a:lnTo>
                <a:cubicBezTo>
                  <a:pt x="322" y="219"/>
                  <a:pt x="322" y="234"/>
                  <a:pt x="322" y="254"/>
                </a:cubicBezTo>
                <a:cubicBezTo>
                  <a:pt x="322" y="273"/>
                  <a:pt x="317" y="288"/>
                  <a:pt x="317" y="307"/>
                </a:cubicBezTo>
                <a:close/>
                <a:moveTo>
                  <a:pt x="322" y="449"/>
                </a:moveTo>
                <a:cubicBezTo>
                  <a:pt x="337" y="420"/>
                  <a:pt x="352" y="390"/>
                  <a:pt x="357" y="356"/>
                </a:cubicBezTo>
                <a:lnTo>
                  <a:pt x="435" y="356"/>
                </a:lnTo>
                <a:cubicBezTo>
                  <a:pt x="410" y="400"/>
                  <a:pt x="371" y="429"/>
                  <a:pt x="322" y="449"/>
                </a:cubicBezTo>
                <a:close/>
                <a:moveTo>
                  <a:pt x="371" y="307"/>
                </a:moveTo>
                <a:cubicBezTo>
                  <a:pt x="371" y="288"/>
                  <a:pt x="371" y="273"/>
                  <a:pt x="371" y="254"/>
                </a:cubicBezTo>
                <a:cubicBezTo>
                  <a:pt x="371" y="234"/>
                  <a:pt x="371" y="219"/>
                  <a:pt x="371" y="205"/>
                </a:cubicBezTo>
                <a:lnTo>
                  <a:pt x="454" y="205"/>
                </a:lnTo>
                <a:cubicBezTo>
                  <a:pt x="459" y="219"/>
                  <a:pt x="464" y="234"/>
                  <a:pt x="464" y="254"/>
                </a:cubicBezTo>
                <a:cubicBezTo>
                  <a:pt x="464" y="273"/>
                  <a:pt x="459" y="288"/>
                  <a:pt x="454" y="307"/>
                </a:cubicBezTo>
                <a:lnTo>
                  <a:pt x="371" y="307"/>
                </a:lnTo>
                <a:close/>
              </a:path>
            </a:pathLst>
          </a:custGeom>
          <a:solidFill>
            <a:srgbClr val="FFFFFF"/>
          </a:solidFill>
          <a:ln>
            <a:noFill/>
          </a:ln>
          <a:effectLst/>
        </p:spPr>
        <p:txBody>
          <a:bodyPr wrap="none" anchor="ctr"/>
          <a:lstStyle/>
          <a:p>
            <a:endParaRPr lang="en-US"/>
          </a:p>
        </p:txBody>
      </p:sp>
      <p:sp>
        <p:nvSpPr>
          <p:cNvPr id="48" name="Freeform 4">
            <a:extLst>
              <a:ext uri="{FF2B5EF4-FFF2-40B4-BE49-F238E27FC236}">
                <a16:creationId xmlns:a16="http://schemas.microsoft.com/office/drawing/2014/main" id="{2F3DFA89-9020-460F-817B-A8DDAED2CD95}"/>
              </a:ext>
            </a:extLst>
          </p:cNvPr>
          <p:cNvSpPr>
            <a:spLocks noChangeArrowheads="1"/>
          </p:cNvSpPr>
          <p:nvPr/>
        </p:nvSpPr>
        <p:spPr bwMode="auto">
          <a:xfrm>
            <a:off x="9363801" y="4486210"/>
            <a:ext cx="269100" cy="273778"/>
          </a:xfrm>
          <a:custGeom>
            <a:avLst/>
            <a:gdLst>
              <a:gd name="T0" fmla="*/ 254 w 509"/>
              <a:gd name="T1" fmla="*/ 0 h 514"/>
              <a:gd name="T2" fmla="*/ 0 w 509"/>
              <a:gd name="T3" fmla="*/ 259 h 514"/>
              <a:gd name="T4" fmla="*/ 254 w 509"/>
              <a:gd name="T5" fmla="*/ 513 h 514"/>
              <a:gd name="T6" fmla="*/ 508 w 509"/>
              <a:gd name="T7" fmla="*/ 259 h 514"/>
              <a:gd name="T8" fmla="*/ 254 w 509"/>
              <a:gd name="T9" fmla="*/ 0 h 514"/>
              <a:gd name="T10" fmla="*/ 278 w 509"/>
              <a:gd name="T11" fmla="*/ 435 h 514"/>
              <a:gd name="T12" fmla="*/ 230 w 509"/>
              <a:gd name="T13" fmla="*/ 435 h 514"/>
              <a:gd name="T14" fmla="*/ 230 w 509"/>
              <a:gd name="T15" fmla="*/ 386 h 514"/>
              <a:gd name="T16" fmla="*/ 278 w 509"/>
              <a:gd name="T17" fmla="*/ 386 h 514"/>
              <a:gd name="T18" fmla="*/ 278 w 509"/>
              <a:gd name="T19" fmla="*/ 435 h 514"/>
              <a:gd name="T20" fmla="*/ 332 w 509"/>
              <a:gd name="T21" fmla="*/ 240 h 514"/>
              <a:gd name="T22" fmla="*/ 313 w 509"/>
              <a:gd name="T23" fmla="*/ 264 h 514"/>
              <a:gd name="T24" fmla="*/ 278 w 509"/>
              <a:gd name="T25" fmla="*/ 333 h 514"/>
              <a:gd name="T26" fmla="*/ 230 w 509"/>
              <a:gd name="T27" fmla="*/ 333 h 514"/>
              <a:gd name="T28" fmla="*/ 230 w 509"/>
              <a:gd name="T29" fmla="*/ 323 h 514"/>
              <a:gd name="T30" fmla="*/ 259 w 509"/>
              <a:gd name="T31" fmla="*/ 250 h 514"/>
              <a:gd name="T32" fmla="*/ 288 w 509"/>
              <a:gd name="T33" fmla="*/ 215 h 514"/>
              <a:gd name="T34" fmla="*/ 308 w 509"/>
              <a:gd name="T35" fmla="*/ 181 h 514"/>
              <a:gd name="T36" fmla="*/ 254 w 509"/>
              <a:gd name="T37" fmla="*/ 132 h 514"/>
              <a:gd name="T38" fmla="*/ 205 w 509"/>
              <a:gd name="T39" fmla="*/ 181 h 514"/>
              <a:gd name="T40" fmla="*/ 151 w 509"/>
              <a:gd name="T41" fmla="*/ 181 h 514"/>
              <a:gd name="T42" fmla="*/ 254 w 509"/>
              <a:gd name="T43" fmla="*/ 79 h 514"/>
              <a:gd name="T44" fmla="*/ 357 w 509"/>
              <a:gd name="T45" fmla="*/ 181 h 514"/>
              <a:gd name="T46" fmla="*/ 332 w 509"/>
              <a:gd name="T47" fmla="*/ 24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9" h="514">
                <a:moveTo>
                  <a:pt x="254" y="0"/>
                </a:moveTo>
                <a:cubicBezTo>
                  <a:pt x="112" y="0"/>
                  <a:pt x="0" y="118"/>
                  <a:pt x="0" y="259"/>
                </a:cubicBezTo>
                <a:cubicBezTo>
                  <a:pt x="0" y="401"/>
                  <a:pt x="112" y="513"/>
                  <a:pt x="254" y="513"/>
                </a:cubicBezTo>
                <a:cubicBezTo>
                  <a:pt x="396" y="513"/>
                  <a:pt x="508" y="401"/>
                  <a:pt x="508" y="259"/>
                </a:cubicBezTo>
                <a:cubicBezTo>
                  <a:pt x="508" y="118"/>
                  <a:pt x="396" y="0"/>
                  <a:pt x="254" y="0"/>
                </a:cubicBezTo>
                <a:close/>
                <a:moveTo>
                  <a:pt x="278" y="435"/>
                </a:moveTo>
                <a:lnTo>
                  <a:pt x="230" y="435"/>
                </a:lnTo>
                <a:lnTo>
                  <a:pt x="230" y="386"/>
                </a:lnTo>
                <a:lnTo>
                  <a:pt x="278" y="386"/>
                </a:lnTo>
                <a:lnTo>
                  <a:pt x="278" y="435"/>
                </a:lnTo>
                <a:close/>
                <a:moveTo>
                  <a:pt x="332" y="240"/>
                </a:moveTo>
                <a:lnTo>
                  <a:pt x="313" y="264"/>
                </a:lnTo>
                <a:cubicBezTo>
                  <a:pt x="288" y="279"/>
                  <a:pt x="278" y="298"/>
                  <a:pt x="278" y="333"/>
                </a:cubicBezTo>
                <a:lnTo>
                  <a:pt x="230" y="333"/>
                </a:lnTo>
                <a:lnTo>
                  <a:pt x="230" y="323"/>
                </a:lnTo>
                <a:cubicBezTo>
                  <a:pt x="230" y="294"/>
                  <a:pt x="239" y="269"/>
                  <a:pt x="259" y="250"/>
                </a:cubicBezTo>
                <a:lnTo>
                  <a:pt x="288" y="215"/>
                </a:lnTo>
                <a:cubicBezTo>
                  <a:pt x="303" y="210"/>
                  <a:pt x="308" y="196"/>
                  <a:pt x="308" y="181"/>
                </a:cubicBezTo>
                <a:cubicBezTo>
                  <a:pt x="308" y="152"/>
                  <a:pt x="283" y="132"/>
                  <a:pt x="254" y="132"/>
                </a:cubicBezTo>
                <a:cubicBezTo>
                  <a:pt x="225" y="132"/>
                  <a:pt x="205" y="152"/>
                  <a:pt x="205" y="181"/>
                </a:cubicBezTo>
                <a:lnTo>
                  <a:pt x="151" y="181"/>
                </a:lnTo>
                <a:cubicBezTo>
                  <a:pt x="151" y="127"/>
                  <a:pt x="198" y="79"/>
                  <a:pt x="254" y="79"/>
                </a:cubicBezTo>
                <a:cubicBezTo>
                  <a:pt x="310" y="79"/>
                  <a:pt x="357" y="127"/>
                  <a:pt x="357" y="181"/>
                </a:cubicBezTo>
                <a:cubicBezTo>
                  <a:pt x="357" y="206"/>
                  <a:pt x="347" y="225"/>
                  <a:pt x="332" y="240"/>
                </a:cubicBezTo>
                <a:close/>
              </a:path>
            </a:pathLst>
          </a:custGeom>
          <a:solidFill>
            <a:srgbClr val="FFFFFF"/>
          </a:solidFill>
          <a:ln>
            <a:noFill/>
          </a:ln>
          <a:effectLst/>
        </p:spPr>
        <p:txBody>
          <a:bodyPr wrap="none" anchor="ctr"/>
          <a:lstStyle/>
          <a:p>
            <a:endParaRPr lang="en-US"/>
          </a:p>
        </p:txBody>
      </p:sp>
      <p:sp>
        <p:nvSpPr>
          <p:cNvPr id="49" name="Freeform 19">
            <a:extLst>
              <a:ext uri="{FF2B5EF4-FFF2-40B4-BE49-F238E27FC236}">
                <a16:creationId xmlns:a16="http://schemas.microsoft.com/office/drawing/2014/main" id="{E6DA9EA6-F34E-4B90-B9D7-187531CB3F95}"/>
              </a:ext>
            </a:extLst>
          </p:cNvPr>
          <p:cNvSpPr>
            <a:spLocks noChangeArrowheads="1"/>
          </p:cNvSpPr>
          <p:nvPr/>
        </p:nvSpPr>
        <p:spPr bwMode="auto">
          <a:xfrm>
            <a:off x="9363801" y="5934410"/>
            <a:ext cx="209679" cy="275064"/>
          </a:xfrm>
          <a:custGeom>
            <a:avLst/>
            <a:gdLst>
              <a:gd name="T0" fmla="*/ 356 w 411"/>
              <a:gd name="T1" fmla="*/ 176 h 539"/>
              <a:gd name="T2" fmla="*/ 332 w 411"/>
              <a:gd name="T3" fmla="*/ 176 h 539"/>
              <a:gd name="T4" fmla="*/ 332 w 411"/>
              <a:gd name="T5" fmla="*/ 127 h 539"/>
              <a:gd name="T6" fmla="*/ 205 w 411"/>
              <a:gd name="T7" fmla="*/ 0 h 539"/>
              <a:gd name="T8" fmla="*/ 78 w 411"/>
              <a:gd name="T9" fmla="*/ 127 h 539"/>
              <a:gd name="T10" fmla="*/ 78 w 411"/>
              <a:gd name="T11" fmla="*/ 176 h 539"/>
              <a:gd name="T12" fmla="*/ 54 w 411"/>
              <a:gd name="T13" fmla="*/ 176 h 539"/>
              <a:gd name="T14" fmla="*/ 0 w 411"/>
              <a:gd name="T15" fmla="*/ 230 h 539"/>
              <a:gd name="T16" fmla="*/ 0 w 411"/>
              <a:gd name="T17" fmla="*/ 484 h 539"/>
              <a:gd name="T18" fmla="*/ 54 w 411"/>
              <a:gd name="T19" fmla="*/ 538 h 539"/>
              <a:gd name="T20" fmla="*/ 356 w 411"/>
              <a:gd name="T21" fmla="*/ 538 h 539"/>
              <a:gd name="T22" fmla="*/ 410 w 411"/>
              <a:gd name="T23" fmla="*/ 484 h 539"/>
              <a:gd name="T24" fmla="*/ 410 w 411"/>
              <a:gd name="T25" fmla="*/ 230 h 539"/>
              <a:gd name="T26" fmla="*/ 356 w 411"/>
              <a:gd name="T27" fmla="*/ 176 h 539"/>
              <a:gd name="T28" fmla="*/ 205 w 411"/>
              <a:gd name="T29" fmla="*/ 406 h 539"/>
              <a:gd name="T30" fmla="*/ 156 w 411"/>
              <a:gd name="T31" fmla="*/ 357 h 539"/>
              <a:gd name="T32" fmla="*/ 205 w 411"/>
              <a:gd name="T33" fmla="*/ 303 h 539"/>
              <a:gd name="T34" fmla="*/ 259 w 411"/>
              <a:gd name="T35" fmla="*/ 357 h 539"/>
              <a:gd name="T36" fmla="*/ 205 w 411"/>
              <a:gd name="T37" fmla="*/ 406 h 539"/>
              <a:gd name="T38" fmla="*/ 283 w 411"/>
              <a:gd name="T39" fmla="*/ 176 h 539"/>
              <a:gd name="T40" fmla="*/ 127 w 411"/>
              <a:gd name="T41" fmla="*/ 176 h 539"/>
              <a:gd name="T42" fmla="*/ 127 w 411"/>
              <a:gd name="T43" fmla="*/ 127 h 539"/>
              <a:gd name="T44" fmla="*/ 205 w 411"/>
              <a:gd name="T45" fmla="*/ 49 h 539"/>
              <a:gd name="T46" fmla="*/ 283 w 411"/>
              <a:gd name="T47" fmla="*/ 127 h 539"/>
              <a:gd name="T48" fmla="*/ 283 w 411"/>
              <a:gd name="T49" fmla="*/ 176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539">
                <a:moveTo>
                  <a:pt x="356" y="176"/>
                </a:moveTo>
                <a:lnTo>
                  <a:pt x="332" y="176"/>
                </a:lnTo>
                <a:lnTo>
                  <a:pt x="332" y="127"/>
                </a:lnTo>
                <a:cubicBezTo>
                  <a:pt x="332" y="54"/>
                  <a:pt x="278" y="0"/>
                  <a:pt x="205" y="0"/>
                </a:cubicBezTo>
                <a:cubicBezTo>
                  <a:pt x="132" y="0"/>
                  <a:pt x="78" y="54"/>
                  <a:pt x="78" y="127"/>
                </a:cubicBezTo>
                <a:lnTo>
                  <a:pt x="78" y="176"/>
                </a:lnTo>
                <a:lnTo>
                  <a:pt x="54" y="176"/>
                </a:lnTo>
                <a:cubicBezTo>
                  <a:pt x="24" y="176"/>
                  <a:pt x="0" y="201"/>
                  <a:pt x="0" y="230"/>
                </a:cubicBezTo>
                <a:lnTo>
                  <a:pt x="0" y="484"/>
                </a:lnTo>
                <a:cubicBezTo>
                  <a:pt x="0" y="513"/>
                  <a:pt x="24" y="538"/>
                  <a:pt x="54" y="538"/>
                </a:cubicBezTo>
                <a:lnTo>
                  <a:pt x="356" y="538"/>
                </a:lnTo>
                <a:cubicBezTo>
                  <a:pt x="386" y="538"/>
                  <a:pt x="410" y="513"/>
                  <a:pt x="410" y="484"/>
                </a:cubicBezTo>
                <a:lnTo>
                  <a:pt x="410" y="230"/>
                </a:lnTo>
                <a:cubicBezTo>
                  <a:pt x="410" y="201"/>
                  <a:pt x="386" y="176"/>
                  <a:pt x="356" y="176"/>
                </a:cubicBezTo>
                <a:close/>
                <a:moveTo>
                  <a:pt x="205" y="406"/>
                </a:moveTo>
                <a:cubicBezTo>
                  <a:pt x="176" y="406"/>
                  <a:pt x="156" y="386"/>
                  <a:pt x="156" y="357"/>
                </a:cubicBezTo>
                <a:cubicBezTo>
                  <a:pt x="156" y="328"/>
                  <a:pt x="176" y="303"/>
                  <a:pt x="205" y="303"/>
                </a:cubicBezTo>
                <a:cubicBezTo>
                  <a:pt x="234" y="303"/>
                  <a:pt x="259" y="328"/>
                  <a:pt x="259" y="357"/>
                </a:cubicBezTo>
                <a:cubicBezTo>
                  <a:pt x="259" y="386"/>
                  <a:pt x="234" y="406"/>
                  <a:pt x="205" y="406"/>
                </a:cubicBezTo>
                <a:close/>
                <a:moveTo>
                  <a:pt x="283" y="176"/>
                </a:moveTo>
                <a:lnTo>
                  <a:pt x="127" y="176"/>
                </a:lnTo>
                <a:lnTo>
                  <a:pt x="127" y="127"/>
                </a:lnTo>
                <a:cubicBezTo>
                  <a:pt x="127" y="83"/>
                  <a:pt x="161" y="49"/>
                  <a:pt x="205" y="49"/>
                </a:cubicBezTo>
                <a:cubicBezTo>
                  <a:pt x="249" y="49"/>
                  <a:pt x="283" y="83"/>
                  <a:pt x="283" y="127"/>
                </a:cubicBezTo>
                <a:lnTo>
                  <a:pt x="283" y="176"/>
                </a:lnTo>
                <a:close/>
              </a:path>
            </a:pathLst>
          </a:custGeom>
          <a:solidFill>
            <a:srgbClr val="FFFFFF"/>
          </a:solidFill>
          <a:ln>
            <a:noFill/>
          </a:ln>
          <a:effectLst/>
        </p:spPr>
        <p:txBody>
          <a:bodyPr wrap="none" anchor="ctr"/>
          <a:lstStyle/>
          <a:p>
            <a:endParaRPr lang="en-US"/>
          </a:p>
        </p:txBody>
      </p:sp>
      <p:sp>
        <p:nvSpPr>
          <p:cNvPr id="50" name="Freeform 20">
            <a:extLst>
              <a:ext uri="{FF2B5EF4-FFF2-40B4-BE49-F238E27FC236}">
                <a16:creationId xmlns:a16="http://schemas.microsoft.com/office/drawing/2014/main" id="{7B34F84C-0DF2-414D-BCEC-4FF15E96086D}"/>
              </a:ext>
            </a:extLst>
          </p:cNvPr>
          <p:cNvSpPr>
            <a:spLocks noChangeArrowheads="1"/>
          </p:cNvSpPr>
          <p:nvPr/>
        </p:nvSpPr>
        <p:spPr bwMode="auto">
          <a:xfrm>
            <a:off x="11377957" y="5934410"/>
            <a:ext cx="207425" cy="275064"/>
          </a:xfrm>
          <a:custGeom>
            <a:avLst/>
            <a:gdLst>
              <a:gd name="T0" fmla="*/ 205 w 406"/>
              <a:gd name="T1" fmla="*/ 406 h 539"/>
              <a:gd name="T2" fmla="*/ 254 w 406"/>
              <a:gd name="T3" fmla="*/ 357 h 539"/>
              <a:gd name="T4" fmla="*/ 205 w 406"/>
              <a:gd name="T5" fmla="*/ 303 h 539"/>
              <a:gd name="T6" fmla="*/ 151 w 406"/>
              <a:gd name="T7" fmla="*/ 357 h 539"/>
              <a:gd name="T8" fmla="*/ 205 w 406"/>
              <a:gd name="T9" fmla="*/ 406 h 539"/>
              <a:gd name="T10" fmla="*/ 356 w 406"/>
              <a:gd name="T11" fmla="*/ 176 h 539"/>
              <a:gd name="T12" fmla="*/ 332 w 406"/>
              <a:gd name="T13" fmla="*/ 176 h 539"/>
              <a:gd name="T14" fmla="*/ 332 w 406"/>
              <a:gd name="T15" fmla="*/ 127 h 539"/>
              <a:gd name="T16" fmla="*/ 205 w 406"/>
              <a:gd name="T17" fmla="*/ 0 h 539"/>
              <a:gd name="T18" fmla="*/ 73 w 406"/>
              <a:gd name="T19" fmla="*/ 127 h 539"/>
              <a:gd name="T20" fmla="*/ 122 w 406"/>
              <a:gd name="T21" fmla="*/ 127 h 539"/>
              <a:gd name="T22" fmla="*/ 205 w 406"/>
              <a:gd name="T23" fmla="*/ 49 h 539"/>
              <a:gd name="T24" fmla="*/ 283 w 406"/>
              <a:gd name="T25" fmla="*/ 127 h 539"/>
              <a:gd name="T26" fmla="*/ 283 w 406"/>
              <a:gd name="T27" fmla="*/ 176 h 539"/>
              <a:gd name="T28" fmla="*/ 48 w 406"/>
              <a:gd name="T29" fmla="*/ 176 h 539"/>
              <a:gd name="T30" fmla="*/ 0 w 406"/>
              <a:gd name="T31" fmla="*/ 230 h 539"/>
              <a:gd name="T32" fmla="*/ 0 w 406"/>
              <a:gd name="T33" fmla="*/ 484 h 539"/>
              <a:gd name="T34" fmla="*/ 48 w 406"/>
              <a:gd name="T35" fmla="*/ 538 h 539"/>
              <a:gd name="T36" fmla="*/ 356 w 406"/>
              <a:gd name="T37" fmla="*/ 538 h 539"/>
              <a:gd name="T38" fmla="*/ 405 w 406"/>
              <a:gd name="T39" fmla="*/ 484 h 539"/>
              <a:gd name="T40" fmla="*/ 405 w 406"/>
              <a:gd name="T41" fmla="*/ 230 h 539"/>
              <a:gd name="T42" fmla="*/ 356 w 406"/>
              <a:gd name="T43" fmla="*/ 176 h 539"/>
              <a:gd name="T44" fmla="*/ 356 w 406"/>
              <a:gd name="T45" fmla="*/ 484 h 539"/>
              <a:gd name="T46" fmla="*/ 48 w 406"/>
              <a:gd name="T47" fmla="*/ 484 h 539"/>
              <a:gd name="T48" fmla="*/ 48 w 406"/>
              <a:gd name="T49" fmla="*/ 230 h 539"/>
              <a:gd name="T50" fmla="*/ 356 w 406"/>
              <a:gd name="T51" fmla="*/ 230 h 539"/>
              <a:gd name="T52" fmla="*/ 356 w 406"/>
              <a:gd name="T53" fmla="*/ 48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6" h="539">
                <a:moveTo>
                  <a:pt x="205" y="406"/>
                </a:moveTo>
                <a:cubicBezTo>
                  <a:pt x="229" y="406"/>
                  <a:pt x="254" y="386"/>
                  <a:pt x="254" y="357"/>
                </a:cubicBezTo>
                <a:cubicBezTo>
                  <a:pt x="254" y="328"/>
                  <a:pt x="232" y="303"/>
                  <a:pt x="205" y="303"/>
                </a:cubicBezTo>
                <a:cubicBezTo>
                  <a:pt x="178" y="303"/>
                  <a:pt x="151" y="328"/>
                  <a:pt x="151" y="357"/>
                </a:cubicBezTo>
                <a:cubicBezTo>
                  <a:pt x="151" y="386"/>
                  <a:pt x="175" y="406"/>
                  <a:pt x="205" y="406"/>
                </a:cubicBezTo>
                <a:close/>
                <a:moveTo>
                  <a:pt x="356" y="176"/>
                </a:moveTo>
                <a:lnTo>
                  <a:pt x="332" y="176"/>
                </a:lnTo>
                <a:lnTo>
                  <a:pt x="332" y="127"/>
                </a:lnTo>
                <a:cubicBezTo>
                  <a:pt x="332" y="54"/>
                  <a:pt x="276" y="0"/>
                  <a:pt x="205" y="0"/>
                </a:cubicBezTo>
                <a:cubicBezTo>
                  <a:pt x="134" y="0"/>
                  <a:pt x="73" y="54"/>
                  <a:pt x="73" y="127"/>
                </a:cubicBezTo>
                <a:lnTo>
                  <a:pt x="122" y="127"/>
                </a:lnTo>
                <a:cubicBezTo>
                  <a:pt x="122" y="83"/>
                  <a:pt x="163" y="49"/>
                  <a:pt x="205" y="49"/>
                </a:cubicBezTo>
                <a:cubicBezTo>
                  <a:pt x="246" y="49"/>
                  <a:pt x="283" y="83"/>
                  <a:pt x="283" y="127"/>
                </a:cubicBezTo>
                <a:lnTo>
                  <a:pt x="283" y="176"/>
                </a:lnTo>
                <a:lnTo>
                  <a:pt x="48" y="176"/>
                </a:lnTo>
                <a:cubicBezTo>
                  <a:pt x="19" y="176"/>
                  <a:pt x="0" y="201"/>
                  <a:pt x="0" y="230"/>
                </a:cubicBezTo>
                <a:lnTo>
                  <a:pt x="0" y="484"/>
                </a:lnTo>
                <a:cubicBezTo>
                  <a:pt x="0" y="513"/>
                  <a:pt x="19" y="538"/>
                  <a:pt x="48" y="538"/>
                </a:cubicBezTo>
                <a:lnTo>
                  <a:pt x="356" y="538"/>
                </a:lnTo>
                <a:cubicBezTo>
                  <a:pt x="386" y="538"/>
                  <a:pt x="405" y="513"/>
                  <a:pt x="405" y="484"/>
                </a:cubicBezTo>
                <a:lnTo>
                  <a:pt x="405" y="230"/>
                </a:lnTo>
                <a:cubicBezTo>
                  <a:pt x="405" y="201"/>
                  <a:pt x="386" y="176"/>
                  <a:pt x="356" y="176"/>
                </a:cubicBezTo>
                <a:close/>
                <a:moveTo>
                  <a:pt x="356" y="484"/>
                </a:moveTo>
                <a:lnTo>
                  <a:pt x="48" y="484"/>
                </a:lnTo>
                <a:lnTo>
                  <a:pt x="48" y="230"/>
                </a:lnTo>
                <a:lnTo>
                  <a:pt x="356" y="230"/>
                </a:lnTo>
                <a:lnTo>
                  <a:pt x="356" y="484"/>
                </a:lnTo>
                <a:close/>
              </a:path>
            </a:pathLst>
          </a:custGeom>
          <a:solidFill>
            <a:srgbClr val="FFFFFF"/>
          </a:solidFill>
          <a:ln>
            <a:noFill/>
          </a:ln>
          <a:effectLst/>
        </p:spPr>
        <p:txBody>
          <a:bodyPr wrap="none" anchor="ctr"/>
          <a:lstStyle/>
          <a:p>
            <a:endParaRPr lang="en-US"/>
          </a:p>
        </p:txBody>
      </p:sp>
      <p:sp>
        <p:nvSpPr>
          <p:cNvPr id="51" name="Freeform 4">
            <a:extLst>
              <a:ext uri="{FF2B5EF4-FFF2-40B4-BE49-F238E27FC236}">
                <a16:creationId xmlns:a16="http://schemas.microsoft.com/office/drawing/2014/main" id="{4C8E0FBA-9967-4DEA-9BF6-7B58FE832AA3}"/>
              </a:ext>
            </a:extLst>
          </p:cNvPr>
          <p:cNvSpPr>
            <a:spLocks noChangeArrowheads="1"/>
          </p:cNvSpPr>
          <p:nvPr/>
        </p:nvSpPr>
        <p:spPr bwMode="auto">
          <a:xfrm>
            <a:off x="11377957" y="4514861"/>
            <a:ext cx="247375" cy="245127"/>
          </a:xfrm>
          <a:custGeom>
            <a:avLst/>
            <a:gdLst>
              <a:gd name="T0" fmla="*/ 337 w 487"/>
              <a:gd name="T1" fmla="*/ 0 h 482"/>
              <a:gd name="T2" fmla="*/ 143 w 487"/>
              <a:gd name="T3" fmla="*/ 0 h 482"/>
              <a:gd name="T4" fmla="*/ 0 w 487"/>
              <a:gd name="T5" fmla="*/ 143 h 482"/>
              <a:gd name="T6" fmla="*/ 0 w 487"/>
              <a:gd name="T7" fmla="*/ 343 h 482"/>
              <a:gd name="T8" fmla="*/ 143 w 487"/>
              <a:gd name="T9" fmla="*/ 481 h 482"/>
              <a:gd name="T10" fmla="*/ 342 w 487"/>
              <a:gd name="T11" fmla="*/ 481 h 482"/>
              <a:gd name="T12" fmla="*/ 486 w 487"/>
              <a:gd name="T13" fmla="*/ 338 h 482"/>
              <a:gd name="T14" fmla="*/ 486 w 487"/>
              <a:gd name="T15" fmla="*/ 143 h 482"/>
              <a:gd name="T16" fmla="*/ 337 w 487"/>
              <a:gd name="T17" fmla="*/ 0 h 482"/>
              <a:gd name="T18" fmla="*/ 240 w 487"/>
              <a:gd name="T19" fmla="*/ 384 h 482"/>
              <a:gd name="T20" fmla="*/ 204 w 487"/>
              <a:gd name="T21" fmla="*/ 348 h 482"/>
              <a:gd name="T22" fmla="*/ 240 w 487"/>
              <a:gd name="T23" fmla="*/ 312 h 482"/>
              <a:gd name="T24" fmla="*/ 276 w 487"/>
              <a:gd name="T25" fmla="*/ 348 h 482"/>
              <a:gd name="T26" fmla="*/ 240 w 487"/>
              <a:gd name="T27" fmla="*/ 384 h 482"/>
              <a:gd name="T28" fmla="*/ 266 w 487"/>
              <a:gd name="T29" fmla="*/ 266 h 482"/>
              <a:gd name="T30" fmla="*/ 215 w 487"/>
              <a:gd name="T31" fmla="*/ 266 h 482"/>
              <a:gd name="T32" fmla="*/ 215 w 487"/>
              <a:gd name="T33" fmla="*/ 108 h 482"/>
              <a:gd name="T34" fmla="*/ 266 w 487"/>
              <a:gd name="T35" fmla="*/ 108 h 482"/>
              <a:gd name="T36" fmla="*/ 266 w 487"/>
              <a:gd name="T37" fmla="*/ 26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7" h="482">
                <a:moveTo>
                  <a:pt x="337" y="0"/>
                </a:moveTo>
                <a:lnTo>
                  <a:pt x="143" y="0"/>
                </a:lnTo>
                <a:lnTo>
                  <a:pt x="0" y="143"/>
                </a:lnTo>
                <a:lnTo>
                  <a:pt x="0" y="343"/>
                </a:lnTo>
                <a:lnTo>
                  <a:pt x="143" y="481"/>
                </a:lnTo>
                <a:lnTo>
                  <a:pt x="342" y="481"/>
                </a:lnTo>
                <a:lnTo>
                  <a:pt x="486" y="338"/>
                </a:lnTo>
                <a:lnTo>
                  <a:pt x="486" y="143"/>
                </a:lnTo>
                <a:lnTo>
                  <a:pt x="337" y="0"/>
                </a:lnTo>
                <a:close/>
                <a:moveTo>
                  <a:pt x="240" y="384"/>
                </a:moveTo>
                <a:cubicBezTo>
                  <a:pt x="220" y="384"/>
                  <a:pt x="204" y="368"/>
                  <a:pt x="204" y="348"/>
                </a:cubicBezTo>
                <a:cubicBezTo>
                  <a:pt x="204" y="327"/>
                  <a:pt x="220" y="312"/>
                  <a:pt x="240" y="312"/>
                </a:cubicBezTo>
                <a:cubicBezTo>
                  <a:pt x="261" y="312"/>
                  <a:pt x="276" y="327"/>
                  <a:pt x="276" y="348"/>
                </a:cubicBezTo>
                <a:cubicBezTo>
                  <a:pt x="276" y="368"/>
                  <a:pt x="261" y="384"/>
                  <a:pt x="240" y="384"/>
                </a:cubicBezTo>
                <a:close/>
                <a:moveTo>
                  <a:pt x="266" y="266"/>
                </a:moveTo>
                <a:lnTo>
                  <a:pt x="215" y="266"/>
                </a:lnTo>
                <a:lnTo>
                  <a:pt x="215" y="108"/>
                </a:lnTo>
                <a:lnTo>
                  <a:pt x="266" y="108"/>
                </a:lnTo>
                <a:lnTo>
                  <a:pt x="266" y="266"/>
                </a:lnTo>
                <a:close/>
              </a:path>
            </a:pathLst>
          </a:custGeom>
          <a:solidFill>
            <a:srgbClr val="FFFFFF"/>
          </a:solidFill>
          <a:ln>
            <a:noFill/>
          </a:ln>
          <a:effectLst/>
        </p:spPr>
        <p:txBody>
          <a:bodyPr wrap="none" anchor="ctr"/>
          <a:lstStyle/>
          <a:p>
            <a:endParaRPr lang="en-US"/>
          </a:p>
        </p:txBody>
      </p:sp>
    </p:spTree>
    <p:extLst>
      <p:ext uri="{BB962C8B-B14F-4D97-AF65-F5344CB8AC3E}">
        <p14:creationId xmlns:p14="http://schemas.microsoft.com/office/powerpoint/2010/main" val="1378402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3451-0975-4D4F-8B6D-EBF30A047318}"/>
              </a:ext>
            </a:extLst>
          </p:cNvPr>
          <p:cNvSpPr>
            <a:spLocks noGrp="1"/>
          </p:cNvSpPr>
          <p:nvPr>
            <p:ph type="title"/>
          </p:nvPr>
        </p:nvSpPr>
        <p:spPr/>
        <p:txBody>
          <a:bodyPr/>
          <a:lstStyle/>
          <a:p>
            <a:r>
              <a:rPr lang="en-US" sz="2400" b="1" dirty="0">
                <a:latin typeface="Arial" panose="020B0604020202020204" pitchFamily="34" charset="0"/>
                <a:cs typeface="Arial" panose="020B0604020202020204" pitchFamily="34" charset="0"/>
              </a:rPr>
              <a:t>ICON</a:t>
            </a:r>
          </a:p>
        </p:txBody>
      </p:sp>
      <p:sp>
        <p:nvSpPr>
          <p:cNvPr id="27" name="Freeform 8">
            <a:extLst>
              <a:ext uri="{FF2B5EF4-FFF2-40B4-BE49-F238E27FC236}">
                <a16:creationId xmlns:a16="http://schemas.microsoft.com/office/drawing/2014/main" id="{859E3B0C-95C8-4BB3-8366-A39F880D6838}"/>
              </a:ext>
            </a:extLst>
          </p:cNvPr>
          <p:cNvSpPr>
            <a:spLocks noChangeArrowheads="1"/>
          </p:cNvSpPr>
          <p:nvPr/>
        </p:nvSpPr>
        <p:spPr bwMode="auto">
          <a:xfrm>
            <a:off x="838200" y="1714295"/>
            <a:ext cx="261231" cy="261230"/>
          </a:xfrm>
          <a:custGeom>
            <a:avLst/>
            <a:gdLst>
              <a:gd name="T0" fmla="*/ 270 w 537"/>
              <a:gd name="T1" fmla="*/ 0 h 537"/>
              <a:gd name="T2" fmla="*/ 0 w 537"/>
              <a:gd name="T3" fmla="*/ 271 h 537"/>
              <a:gd name="T4" fmla="*/ 270 w 537"/>
              <a:gd name="T5" fmla="*/ 536 h 537"/>
              <a:gd name="T6" fmla="*/ 536 w 537"/>
              <a:gd name="T7" fmla="*/ 271 h 537"/>
              <a:gd name="T8" fmla="*/ 270 w 537"/>
              <a:gd name="T9" fmla="*/ 0 h 537"/>
              <a:gd name="T10" fmla="*/ 270 w 537"/>
              <a:gd name="T11" fmla="*/ 485 h 537"/>
              <a:gd name="T12" fmla="*/ 56 w 537"/>
              <a:gd name="T13" fmla="*/ 271 h 537"/>
              <a:gd name="T14" fmla="*/ 270 w 537"/>
              <a:gd name="T15" fmla="*/ 56 h 537"/>
              <a:gd name="T16" fmla="*/ 485 w 537"/>
              <a:gd name="T17" fmla="*/ 271 h 537"/>
              <a:gd name="T18" fmla="*/ 270 w 537"/>
              <a:gd name="T19" fmla="*/ 485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7" h="537">
                <a:moveTo>
                  <a:pt x="270" y="0"/>
                </a:moveTo>
                <a:cubicBezTo>
                  <a:pt x="122" y="0"/>
                  <a:pt x="0" y="123"/>
                  <a:pt x="0" y="271"/>
                </a:cubicBezTo>
                <a:cubicBezTo>
                  <a:pt x="0" y="419"/>
                  <a:pt x="122" y="536"/>
                  <a:pt x="270" y="536"/>
                </a:cubicBezTo>
                <a:cubicBezTo>
                  <a:pt x="419" y="536"/>
                  <a:pt x="536" y="419"/>
                  <a:pt x="536" y="271"/>
                </a:cubicBezTo>
                <a:cubicBezTo>
                  <a:pt x="536" y="123"/>
                  <a:pt x="419" y="0"/>
                  <a:pt x="270" y="0"/>
                </a:cubicBezTo>
                <a:close/>
                <a:moveTo>
                  <a:pt x="270" y="485"/>
                </a:moveTo>
                <a:cubicBezTo>
                  <a:pt x="153" y="485"/>
                  <a:pt x="56" y="388"/>
                  <a:pt x="56" y="271"/>
                </a:cubicBezTo>
                <a:cubicBezTo>
                  <a:pt x="56" y="153"/>
                  <a:pt x="153" y="56"/>
                  <a:pt x="270" y="56"/>
                </a:cubicBezTo>
                <a:cubicBezTo>
                  <a:pt x="388" y="56"/>
                  <a:pt x="485" y="153"/>
                  <a:pt x="485" y="271"/>
                </a:cubicBezTo>
                <a:cubicBezTo>
                  <a:pt x="485" y="388"/>
                  <a:pt x="388" y="485"/>
                  <a:pt x="270" y="485"/>
                </a:cubicBezTo>
                <a:close/>
              </a:path>
            </a:pathLst>
          </a:custGeom>
          <a:solidFill>
            <a:srgbClr val="FFFFFF"/>
          </a:solidFill>
          <a:ln>
            <a:noFill/>
          </a:ln>
          <a:effectLst/>
        </p:spPr>
        <p:txBody>
          <a:bodyPr wrap="none" anchor="ctr"/>
          <a:lstStyle/>
          <a:p>
            <a:endParaRPr lang="en-US"/>
          </a:p>
        </p:txBody>
      </p:sp>
      <p:sp>
        <p:nvSpPr>
          <p:cNvPr id="52" name="Freeform 9">
            <a:extLst>
              <a:ext uri="{FF2B5EF4-FFF2-40B4-BE49-F238E27FC236}">
                <a16:creationId xmlns:a16="http://schemas.microsoft.com/office/drawing/2014/main" id="{BCD8C94F-3559-4190-8975-8255D0DBB4C0}"/>
              </a:ext>
            </a:extLst>
          </p:cNvPr>
          <p:cNvSpPr>
            <a:spLocks noChangeArrowheads="1"/>
          </p:cNvSpPr>
          <p:nvPr/>
        </p:nvSpPr>
        <p:spPr bwMode="auto">
          <a:xfrm>
            <a:off x="838200" y="1714295"/>
            <a:ext cx="77084" cy="119909"/>
          </a:xfrm>
          <a:custGeom>
            <a:avLst/>
            <a:gdLst>
              <a:gd name="T0" fmla="*/ 36 w 159"/>
              <a:gd name="T1" fmla="*/ 0 h 246"/>
              <a:gd name="T2" fmla="*/ 0 w 159"/>
              <a:gd name="T3" fmla="*/ 0 h 246"/>
              <a:gd name="T4" fmla="*/ 0 w 159"/>
              <a:gd name="T5" fmla="*/ 158 h 246"/>
              <a:gd name="T6" fmla="*/ 138 w 159"/>
              <a:gd name="T7" fmla="*/ 245 h 246"/>
              <a:gd name="T8" fmla="*/ 158 w 159"/>
              <a:gd name="T9" fmla="*/ 209 h 246"/>
              <a:gd name="T10" fmla="*/ 36 w 159"/>
              <a:gd name="T11" fmla="*/ 138 h 246"/>
              <a:gd name="T12" fmla="*/ 36 w 159"/>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159" h="246">
                <a:moveTo>
                  <a:pt x="36" y="0"/>
                </a:moveTo>
                <a:lnTo>
                  <a:pt x="0" y="0"/>
                </a:lnTo>
                <a:lnTo>
                  <a:pt x="0" y="158"/>
                </a:lnTo>
                <a:lnTo>
                  <a:pt x="138" y="245"/>
                </a:lnTo>
                <a:lnTo>
                  <a:pt x="158" y="209"/>
                </a:lnTo>
                <a:lnTo>
                  <a:pt x="36" y="138"/>
                </a:lnTo>
                <a:lnTo>
                  <a:pt x="36" y="0"/>
                </a:lnTo>
              </a:path>
            </a:pathLst>
          </a:custGeom>
          <a:solidFill>
            <a:srgbClr val="FFFFFF"/>
          </a:solidFill>
          <a:ln>
            <a:noFill/>
          </a:ln>
          <a:effectLst/>
        </p:spPr>
        <p:txBody>
          <a:bodyPr wrap="none" anchor="ctr"/>
          <a:lstStyle/>
          <a:p>
            <a:endParaRPr lang="en-US"/>
          </a:p>
        </p:txBody>
      </p:sp>
      <p:sp>
        <p:nvSpPr>
          <p:cNvPr id="53" name="Freeform 10">
            <a:extLst>
              <a:ext uri="{FF2B5EF4-FFF2-40B4-BE49-F238E27FC236}">
                <a16:creationId xmlns:a16="http://schemas.microsoft.com/office/drawing/2014/main" id="{0E60CE09-9819-4DD6-88BD-6E14F93D80DF}"/>
              </a:ext>
            </a:extLst>
          </p:cNvPr>
          <p:cNvSpPr>
            <a:spLocks noChangeArrowheads="1"/>
          </p:cNvSpPr>
          <p:nvPr/>
        </p:nvSpPr>
        <p:spPr bwMode="auto">
          <a:xfrm>
            <a:off x="2902350" y="1714295"/>
            <a:ext cx="229113" cy="229111"/>
          </a:xfrm>
          <a:custGeom>
            <a:avLst/>
            <a:gdLst>
              <a:gd name="T0" fmla="*/ 332 w 471"/>
              <a:gd name="T1" fmla="*/ 296 h 471"/>
              <a:gd name="T2" fmla="*/ 312 w 471"/>
              <a:gd name="T3" fmla="*/ 296 h 471"/>
              <a:gd name="T4" fmla="*/ 307 w 471"/>
              <a:gd name="T5" fmla="*/ 286 h 471"/>
              <a:gd name="T6" fmla="*/ 348 w 471"/>
              <a:gd name="T7" fmla="*/ 173 h 471"/>
              <a:gd name="T8" fmla="*/ 174 w 471"/>
              <a:gd name="T9" fmla="*/ 0 h 471"/>
              <a:gd name="T10" fmla="*/ 0 w 471"/>
              <a:gd name="T11" fmla="*/ 173 h 471"/>
              <a:gd name="T12" fmla="*/ 174 w 471"/>
              <a:gd name="T13" fmla="*/ 347 h 471"/>
              <a:gd name="T14" fmla="*/ 286 w 471"/>
              <a:gd name="T15" fmla="*/ 306 h 471"/>
              <a:gd name="T16" fmla="*/ 296 w 471"/>
              <a:gd name="T17" fmla="*/ 311 h 471"/>
              <a:gd name="T18" fmla="*/ 296 w 471"/>
              <a:gd name="T19" fmla="*/ 337 h 471"/>
              <a:gd name="T20" fmla="*/ 429 w 471"/>
              <a:gd name="T21" fmla="*/ 470 h 471"/>
              <a:gd name="T22" fmla="*/ 470 w 471"/>
              <a:gd name="T23" fmla="*/ 429 h 471"/>
              <a:gd name="T24" fmla="*/ 332 w 471"/>
              <a:gd name="T25" fmla="*/ 296 h 471"/>
              <a:gd name="T26" fmla="*/ 174 w 471"/>
              <a:gd name="T27" fmla="*/ 296 h 471"/>
              <a:gd name="T28" fmla="*/ 56 w 471"/>
              <a:gd name="T29" fmla="*/ 173 h 471"/>
              <a:gd name="T30" fmla="*/ 174 w 471"/>
              <a:gd name="T31" fmla="*/ 56 h 471"/>
              <a:gd name="T32" fmla="*/ 296 w 471"/>
              <a:gd name="T33" fmla="*/ 173 h 471"/>
              <a:gd name="T34" fmla="*/ 174 w 471"/>
              <a:gd name="T35" fmla="*/ 29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471">
                <a:moveTo>
                  <a:pt x="332" y="296"/>
                </a:moveTo>
                <a:lnTo>
                  <a:pt x="312" y="296"/>
                </a:lnTo>
                <a:lnTo>
                  <a:pt x="307" y="286"/>
                </a:lnTo>
                <a:cubicBezTo>
                  <a:pt x="332" y="255"/>
                  <a:pt x="348" y="219"/>
                  <a:pt x="348" y="173"/>
                </a:cubicBezTo>
                <a:cubicBezTo>
                  <a:pt x="348" y="76"/>
                  <a:pt x="271" y="0"/>
                  <a:pt x="174" y="0"/>
                </a:cubicBezTo>
                <a:cubicBezTo>
                  <a:pt x="77" y="0"/>
                  <a:pt x="0" y="76"/>
                  <a:pt x="0" y="173"/>
                </a:cubicBezTo>
                <a:cubicBezTo>
                  <a:pt x="0" y="270"/>
                  <a:pt x="77" y="347"/>
                  <a:pt x="174" y="347"/>
                </a:cubicBezTo>
                <a:cubicBezTo>
                  <a:pt x="215" y="347"/>
                  <a:pt x="256" y="332"/>
                  <a:pt x="286" y="306"/>
                </a:cubicBezTo>
                <a:lnTo>
                  <a:pt x="296" y="311"/>
                </a:lnTo>
                <a:lnTo>
                  <a:pt x="296" y="337"/>
                </a:lnTo>
                <a:lnTo>
                  <a:pt x="429" y="470"/>
                </a:lnTo>
                <a:lnTo>
                  <a:pt x="470" y="429"/>
                </a:lnTo>
                <a:lnTo>
                  <a:pt x="332" y="296"/>
                </a:lnTo>
                <a:close/>
                <a:moveTo>
                  <a:pt x="174" y="296"/>
                </a:moveTo>
                <a:cubicBezTo>
                  <a:pt x="107" y="296"/>
                  <a:pt x="56" y="240"/>
                  <a:pt x="56" y="173"/>
                </a:cubicBezTo>
                <a:cubicBezTo>
                  <a:pt x="56" y="107"/>
                  <a:pt x="107" y="56"/>
                  <a:pt x="174" y="56"/>
                </a:cubicBezTo>
                <a:cubicBezTo>
                  <a:pt x="240" y="56"/>
                  <a:pt x="296" y="107"/>
                  <a:pt x="296" y="173"/>
                </a:cubicBezTo>
                <a:cubicBezTo>
                  <a:pt x="296" y="240"/>
                  <a:pt x="240" y="296"/>
                  <a:pt x="174" y="296"/>
                </a:cubicBezTo>
                <a:close/>
              </a:path>
            </a:pathLst>
          </a:custGeom>
          <a:solidFill>
            <a:srgbClr val="FFFFFF"/>
          </a:solidFill>
          <a:ln>
            <a:noFill/>
          </a:ln>
          <a:effectLst/>
        </p:spPr>
        <p:txBody>
          <a:bodyPr wrap="none" anchor="ctr"/>
          <a:lstStyle/>
          <a:p>
            <a:endParaRPr lang="en-US"/>
          </a:p>
        </p:txBody>
      </p:sp>
      <p:sp>
        <p:nvSpPr>
          <p:cNvPr id="54" name="Freeform 13">
            <a:extLst>
              <a:ext uri="{FF2B5EF4-FFF2-40B4-BE49-F238E27FC236}">
                <a16:creationId xmlns:a16="http://schemas.microsoft.com/office/drawing/2014/main" id="{7E7E8063-7E39-472D-A817-B8939E77F23D}"/>
              </a:ext>
            </a:extLst>
          </p:cNvPr>
          <p:cNvSpPr>
            <a:spLocks noChangeArrowheads="1"/>
          </p:cNvSpPr>
          <p:nvPr/>
        </p:nvSpPr>
        <p:spPr bwMode="auto">
          <a:xfrm>
            <a:off x="4979916" y="1714295"/>
            <a:ext cx="256948" cy="259089"/>
          </a:xfrm>
          <a:custGeom>
            <a:avLst/>
            <a:gdLst>
              <a:gd name="T0" fmla="*/ 455 w 527"/>
              <a:gd name="T1" fmla="*/ 291 h 533"/>
              <a:gd name="T2" fmla="*/ 460 w 527"/>
              <a:gd name="T3" fmla="*/ 266 h 533"/>
              <a:gd name="T4" fmla="*/ 455 w 527"/>
              <a:gd name="T5" fmla="*/ 240 h 533"/>
              <a:gd name="T6" fmla="*/ 511 w 527"/>
              <a:gd name="T7" fmla="*/ 194 h 533"/>
              <a:gd name="T8" fmla="*/ 516 w 527"/>
              <a:gd name="T9" fmla="*/ 179 h 533"/>
              <a:gd name="T10" fmla="*/ 465 w 527"/>
              <a:gd name="T11" fmla="*/ 82 h 533"/>
              <a:gd name="T12" fmla="*/ 444 w 527"/>
              <a:gd name="T13" fmla="*/ 82 h 533"/>
              <a:gd name="T14" fmla="*/ 378 w 527"/>
              <a:gd name="T15" fmla="*/ 107 h 533"/>
              <a:gd name="T16" fmla="*/ 332 w 527"/>
              <a:gd name="T17" fmla="*/ 82 h 533"/>
              <a:gd name="T18" fmla="*/ 322 w 527"/>
              <a:gd name="T19" fmla="*/ 10 h 533"/>
              <a:gd name="T20" fmla="*/ 311 w 527"/>
              <a:gd name="T21" fmla="*/ 0 h 533"/>
              <a:gd name="T22" fmla="*/ 204 w 527"/>
              <a:gd name="T23" fmla="*/ 0 h 533"/>
              <a:gd name="T24" fmla="*/ 194 w 527"/>
              <a:gd name="T25" fmla="*/ 10 h 533"/>
              <a:gd name="T26" fmla="*/ 184 w 527"/>
              <a:gd name="T27" fmla="*/ 82 h 533"/>
              <a:gd name="T28" fmla="*/ 138 w 527"/>
              <a:gd name="T29" fmla="*/ 107 h 533"/>
              <a:gd name="T30" fmla="*/ 71 w 527"/>
              <a:gd name="T31" fmla="*/ 82 h 533"/>
              <a:gd name="T32" fmla="*/ 56 w 527"/>
              <a:gd name="T33" fmla="*/ 87 h 533"/>
              <a:gd name="T34" fmla="*/ 0 w 527"/>
              <a:gd name="T35" fmla="*/ 179 h 533"/>
              <a:gd name="T36" fmla="*/ 5 w 527"/>
              <a:gd name="T37" fmla="*/ 194 h 533"/>
              <a:gd name="T38" fmla="*/ 61 w 527"/>
              <a:gd name="T39" fmla="*/ 240 h 533"/>
              <a:gd name="T40" fmla="*/ 61 w 527"/>
              <a:gd name="T41" fmla="*/ 266 h 533"/>
              <a:gd name="T42" fmla="*/ 61 w 527"/>
              <a:gd name="T43" fmla="*/ 291 h 533"/>
              <a:gd name="T44" fmla="*/ 5 w 527"/>
              <a:gd name="T45" fmla="*/ 337 h 533"/>
              <a:gd name="T46" fmla="*/ 5 w 527"/>
              <a:gd name="T47" fmla="*/ 353 h 533"/>
              <a:gd name="T48" fmla="*/ 56 w 527"/>
              <a:gd name="T49" fmla="*/ 450 h 533"/>
              <a:gd name="T50" fmla="*/ 71 w 527"/>
              <a:gd name="T51" fmla="*/ 450 h 533"/>
              <a:gd name="T52" fmla="*/ 138 w 527"/>
              <a:gd name="T53" fmla="*/ 424 h 533"/>
              <a:gd name="T54" fmla="*/ 184 w 527"/>
              <a:gd name="T55" fmla="*/ 450 h 533"/>
              <a:gd name="T56" fmla="*/ 194 w 527"/>
              <a:gd name="T57" fmla="*/ 521 h 533"/>
              <a:gd name="T58" fmla="*/ 209 w 527"/>
              <a:gd name="T59" fmla="*/ 532 h 533"/>
              <a:gd name="T60" fmla="*/ 317 w 527"/>
              <a:gd name="T61" fmla="*/ 532 h 533"/>
              <a:gd name="T62" fmla="*/ 327 w 527"/>
              <a:gd name="T63" fmla="*/ 521 h 533"/>
              <a:gd name="T64" fmla="*/ 337 w 527"/>
              <a:gd name="T65" fmla="*/ 450 h 533"/>
              <a:gd name="T66" fmla="*/ 383 w 527"/>
              <a:gd name="T67" fmla="*/ 424 h 533"/>
              <a:gd name="T68" fmla="*/ 449 w 527"/>
              <a:gd name="T69" fmla="*/ 450 h 533"/>
              <a:gd name="T70" fmla="*/ 470 w 527"/>
              <a:gd name="T71" fmla="*/ 445 h 533"/>
              <a:gd name="T72" fmla="*/ 521 w 527"/>
              <a:gd name="T73" fmla="*/ 353 h 533"/>
              <a:gd name="T74" fmla="*/ 521 w 527"/>
              <a:gd name="T75" fmla="*/ 337 h 533"/>
              <a:gd name="T76" fmla="*/ 455 w 527"/>
              <a:gd name="T77" fmla="*/ 291 h 533"/>
              <a:gd name="T78" fmla="*/ 260 w 527"/>
              <a:gd name="T79" fmla="*/ 358 h 533"/>
              <a:gd name="T80" fmla="*/ 163 w 527"/>
              <a:gd name="T81" fmla="*/ 266 h 533"/>
              <a:gd name="T82" fmla="*/ 260 w 527"/>
              <a:gd name="T83" fmla="*/ 174 h 533"/>
              <a:gd name="T84" fmla="*/ 352 w 527"/>
              <a:gd name="T85" fmla="*/ 266 h 533"/>
              <a:gd name="T86" fmla="*/ 260 w 527"/>
              <a:gd name="T87" fmla="*/ 35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7" h="533">
                <a:moveTo>
                  <a:pt x="455" y="291"/>
                </a:moveTo>
                <a:cubicBezTo>
                  <a:pt x="455" y="286"/>
                  <a:pt x="460" y="276"/>
                  <a:pt x="460" y="266"/>
                </a:cubicBezTo>
                <a:cubicBezTo>
                  <a:pt x="460" y="256"/>
                  <a:pt x="460" y="245"/>
                  <a:pt x="455" y="240"/>
                </a:cubicBezTo>
                <a:lnTo>
                  <a:pt x="511" y="194"/>
                </a:lnTo>
                <a:cubicBezTo>
                  <a:pt x="521" y="189"/>
                  <a:pt x="521" y="184"/>
                  <a:pt x="516" y="179"/>
                </a:cubicBezTo>
                <a:lnTo>
                  <a:pt x="465" y="82"/>
                </a:lnTo>
                <a:cubicBezTo>
                  <a:pt x="460" y="82"/>
                  <a:pt x="455" y="77"/>
                  <a:pt x="444" y="82"/>
                </a:cubicBezTo>
                <a:lnTo>
                  <a:pt x="378" y="107"/>
                </a:lnTo>
                <a:cubicBezTo>
                  <a:pt x="368" y="97"/>
                  <a:pt x="352" y="92"/>
                  <a:pt x="332" y="82"/>
                </a:cubicBezTo>
                <a:lnTo>
                  <a:pt x="322" y="10"/>
                </a:lnTo>
                <a:cubicBezTo>
                  <a:pt x="327" y="5"/>
                  <a:pt x="317" y="0"/>
                  <a:pt x="311" y="0"/>
                </a:cubicBezTo>
                <a:lnTo>
                  <a:pt x="204" y="0"/>
                </a:lnTo>
                <a:cubicBezTo>
                  <a:pt x="199" y="0"/>
                  <a:pt x="194" y="5"/>
                  <a:pt x="194" y="10"/>
                </a:cubicBezTo>
                <a:lnTo>
                  <a:pt x="184" y="82"/>
                </a:lnTo>
                <a:cubicBezTo>
                  <a:pt x="163" y="87"/>
                  <a:pt x="153" y="97"/>
                  <a:pt x="138" y="107"/>
                </a:cubicBezTo>
                <a:lnTo>
                  <a:pt x="71" y="82"/>
                </a:lnTo>
                <a:cubicBezTo>
                  <a:pt x="66" y="77"/>
                  <a:pt x="61" y="82"/>
                  <a:pt x="56" y="87"/>
                </a:cubicBezTo>
                <a:lnTo>
                  <a:pt x="0" y="179"/>
                </a:lnTo>
                <a:cubicBezTo>
                  <a:pt x="0" y="184"/>
                  <a:pt x="0" y="189"/>
                  <a:pt x="5" y="194"/>
                </a:cubicBezTo>
                <a:lnTo>
                  <a:pt x="61" y="240"/>
                </a:lnTo>
                <a:cubicBezTo>
                  <a:pt x="61" y="245"/>
                  <a:pt x="61" y="256"/>
                  <a:pt x="61" y="266"/>
                </a:cubicBezTo>
                <a:cubicBezTo>
                  <a:pt x="61" y="276"/>
                  <a:pt x="61" y="286"/>
                  <a:pt x="61" y="291"/>
                </a:cubicBezTo>
                <a:lnTo>
                  <a:pt x="5" y="337"/>
                </a:lnTo>
                <a:cubicBezTo>
                  <a:pt x="0" y="343"/>
                  <a:pt x="0" y="348"/>
                  <a:pt x="5" y="353"/>
                </a:cubicBezTo>
                <a:lnTo>
                  <a:pt x="56" y="450"/>
                </a:lnTo>
                <a:cubicBezTo>
                  <a:pt x="61" y="450"/>
                  <a:pt x="66" y="455"/>
                  <a:pt x="71" y="450"/>
                </a:cubicBezTo>
                <a:lnTo>
                  <a:pt x="138" y="424"/>
                </a:lnTo>
                <a:cubicBezTo>
                  <a:pt x="153" y="434"/>
                  <a:pt x="168" y="445"/>
                  <a:pt x="184" y="450"/>
                </a:cubicBezTo>
                <a:lnTo>
                  <a:pt x="194" y="521"/>
                </a:lnTo>
                <a:cubicBezTo>
                  <a:pt x="194" y="526"/>
                  <a:pt x="199" y="532"/>
                  <a:pt x="209" y="532"/>
                </a:cubicBezTo>
                <a:lnTo>
                  <a:pt x="317" y="532"/>
                </a:lnTo>
                <a:cubicBezTo>
                  <a:pt x="322" y="532"/>
                  <a:pt x="327" y="526"/>
                  <a:pt x="327" y="521"/>
                </a:cubicBezTo>
                <a:lnTo>
                  <a:pt x="337" y="450"/>
                </a:lnTo>
                <a:cubicBezTo>
                  <a:pt x="357" y="445"/>
                  <a:pt x="373" y="434"/>
                  <a:pt x="383" y="424"/>
                </a:cubicBezTo>
                <a:lnTo>
                  <a:pt x="449" y="450"/>
                </a:lnTo>
                <a:cubicBezTo>
                  <a:pt x="455" y="455"/>
                  <a:pt x="465" y="450"/>
                  <a:pt x="470" y="445"/>
                </a:cubicBezTo>
                <a:lnTo>
                  <a:pt x="521" y="353"/>
                </a:lnTo>
                <a:cubicBezTo>
                  <a:pt x="526" y="348"/>
                  <a:pt x="526" y="337"/>
                  <a:pt x="521" y="337"/>
                </a:cubicBezTo>
                <a:lnTo>
                  <a:pt x="455" y="291"/>
                </a:lnTo>
                <a:close/>
                <a:moveTo>
                  <a:pt x="260" y="358"/>
                </a:moveTo>
                <a:cubicBezTo>
                  <a:pt x="209" y="358"/>
                  <a:pt x="163" y="317"/>
                  <a:pt x="163" y="266"/>
                </a:cubicBezTo>
                <a:cubicBezTo>
                  <a:pt x="163" y="215"/>
                  <a:pt x="209" y="174"/>
                  <a:pt x="260" y="174"/>
                </a:cubicBezTo>
                <a:cubicBezTo>
                  <a:pt x="311" y="174"/>
                  <a:pt x="352" y="215"/>
                  <a:pt x="352" y="266"/>
                </a:cubicBezTo>
                <a:cubicBezTo>
                  <a:pt x="352" y="317"/>
                  <a:pt x="311" y="358"/>
                  <a:pt x="260" y="358"/>
                </a:cubicBezTo>
                <a:close/>
              </a:path>
            </a:pathLst>
          </a:custGeom>
          <a:solidFill>
            <a:srgbClr val="FFFFFF"/>
          </a:solidFill>
          <a:ln>
            <a:noFill/>
          </a:ln>
          <a:effectLst/>
        </p:spPr>
        <p:txBody>
          <a:bodyPr wrap="none" anchor="ctr"/>
          <a:lstStyle/>
          <a:p>
            <a:endParaRPr lang="en-US"/>
          </a:p>
        </p:txBody>
      </p:sp>
      <p:sp>
        <p:nvSpPr>
          <p:cNvPr id="55" name="Freeform 10">
            <a:extLst>
              <a:ext uri="{FF2B5EF4-FFF2-40B4-BE49-F238E27FC236}">
                <a16:creationId xmlns:a16="http://schemas.microsoft.com/office/drawing/2014/main" id="{75D258E4-DFCE-47F2-A44D-B0998F0B25C7}"/>
              </a:ext>
            </a:extLst>
          </p:cNvPr>
          <p:cNvSpPr>
            <a:spLocks noChangeArrowheads="1"/>
          </p:cNvSpPr>
          <p:nvPr/>
        </p:nvSpPr>
        <p:spPr bwMode="auto">
          <a:xfrm>
            <a:off x="7085317" y="1714295"/>
            <a:ext cx="229113" cy="229111"/>
          </a:xfrm>
          <a:custGeom>
            <a:avLst/>
            <a:gdLst>
              <a:gd name="T0" fmla="*/ 332 w 471"/>
              <a:gd name="T1" fmla="*/ 296 h 471"/>
              <a:gd name="T2" fmla="*/ 312 w 471"/>
              <a:gd name="T3" fmla="*/ 296 h 471"/>
              <a:gd name="T4" fmla="*/ 307 w 471"/>
              <a:gd name="T5" fmla="*/ 286 h 471"/>
              <a:gd name="T6" fmla="*/ 348 w 471"/>
              <a:gd name="T7" fmla="*/ 173 h 471"/>
              <a:gd name="T8" fmla="*/ 174 w 471"/>
              <a:gd name="T9" fmla="*/ 0 h 471"/>
              <a:gd name="T10" fmla="*/ 0 w 471"/>
              <a:gd name="T11" fmla="*/ 173 h 471"/>
              <a:gd name="T12" fmla="*/ 174 w 471"/>
              <a:gd name="T13" fmla="*/ 347 h 471"/>
              <a:gd name="T14" fmla="*/ 286 w 471"/>
              <a:gd name="T15" fmla="*/ 306 h 471"/>
              <a:gd name="T16" fmla="*/ 296 w 471"/>
              <a:gd name="T17" fmla="*/ 311 h 471"/>
              <a:gd name="T18" fmla="*/ 296 w 471"/>
              <a:gd name="T19" fmla="*/ 337 h 471"/>
              <a:gd name="T20" fmla="*/ 429 w 471"/>
              <a:gd name="T21" fmla="*/ 470 h 471"/>
              <a:gd name="T22" fmla="*/ 470 w 471"/>
              <a:gd name="T23" fmla="*/ 429 h 471"/>
              <a:gd name="T24" fmla="*/ 332 w 471"/>
              <a:gd name="T25" fmla="*/ 296 h 471"/>
              <a:gd name="T26" fmla="*/ 174 w 471"/>
              <a:gd name="T27" fmla="*/ 296 h 471"/>
              <a:gd name="T28" fmla="*/ 56 w 471"/>
              <a:gd name="T29" fmla="*/ 173 h 471"/>
              <a:gd name="T30" fmla="*/ 174 w 471"/>
              <a:gd name="T31" fmla="*/ 56 h 471"/>
              <a:gd name="T32" fmla="*/ 296 w 471"/>
              <a:gd name="T33" fmla="*/ 173 h 471"/>
              <a:gd name="T34" fmla="*/ 174 w 471"/>
              <a:gd name="T35" fmla="*/ 29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471">
                <a:moveTo>
                  <a:pt x="332" y="296"/>
                </a:moveTo>
                <a:lnTo>
                  <a:pt x="312" y="296"/>
                </a:lnTo>
                <a:lnTo>
                  <a:pt x="307" y="286"/>
                </a:lnTo>
                <a:cubicBezTo>
                  <a:pt x="332" y="255"/>
                  <a:pt x="348" y="219"/>
                  <a:pt x="348" y="173"/>
                </a:cubicBezTo>
                <a:cubicBezTo>
                  <a:pt x="348" y="76"/>
                  <a:pt x="271" y="0"/>
                  <a:pt x="174" y="0"/>
                </a:cubicBezTo>
                <a:cubicBezTo>
                  <a:pt x="77" y="0"/>
                  <a:pt x="0" y="76"/>
                  <a:pt x="0" y="173"/>
                </a:cubicBezTo>
                <a:cubicBezTo>
                  <a:pt x="0" y="270"/>
                  <a:pt x="77" y="347"/>
                  <a:pt x="174" y="347"/>
                </a:cubicBezTo>
                <a:cubicBezTo>
                  <a:pt x="215" y="347"/>
                  <a:pt x="256" y="332"/>
                  <a:pt x="286" y="306"/>
                </a:cubicBezTo>
                <a:lnTo>
                  <a:pt x="296" y="311"/>
                </a:lnTo>
                <a:lnTo>
                  <a:pt x="296" y="337"/>
                </a:lnTo>
                <a:lnTo>
                  <a:pt x="429" y="470"/>
                </a:lnTo>
                <a:lnTo>
                  <a:pt x="470" y="429"/>
                </a:lnTo>
                <a:lnTo>
                  <a:pt x="332" y="296"/>
                </a:lnTo>
                <a:close/>
                <a:moveTo>
                  <a:pt x="174" y="296"/>
                </a:moveTo>
                <a:cubicBezTo>
                  <a:pt x="107" y="296"/>
                  <a:pt x="56" y="240"/>
                  <a:pt x="56" y="173"/>
                </a:cubicBezTo>
                <a:cubicBezTo>
                  <a:pt x="56" y="107"/>
                  <a:pt x="107" y="56"/>
                  <a:pt x="174" y="56"/>
                </a:cubicBezTo>
                <a:cubicBezTo>
                  <a:pt x="240" y="56"/>
                  <a:pt x="296" y="107"/>
                  <a:pt x="296" y="173"/>
                </a:cubicBezTo>
                <a:cubicBezTo>
                  <a:pt x="296" y="240"/>
                  <a:pt x="240" y="296"/>
                  <a:pt x="174" y="296"/>
                </a:cubicBezTo>
                <a:close/>
              </a:path>
            </a:pathLst>
          </a:custGeom>
          <a:solidFill>
            <a:srgbClr val="FFFFFF"/>
          </a:solidFill>
          <a:ln>
            <a:noFill/>
          </a:ln>
          <a:effectLst/>
        </p:spPr>
        <p:txBody>
          <a:bodyPr wrap="none" anchor="ctr"/>
          <a:lstStyle/>
          <a:p>
            <a:endParaRPr lang="en-US"/>
          </a:p>
        </p:txBody>
      </p:sp>
      <p:sp>
        <p:nvSpPr>
          <p:cNvPr id="56" name="Freeform 20">
            <a:extLst>
              <a:ext uri="{FF2B5EF4-FFF2-40B4-BE49-F238E27FC236}">
                <a16:creationId xmlns:a16="http://schemas.microsoft.com/office/drawing/2014/main" id="{B80FCF78-503D-42B7-A436-755900C69D83}"/>
              </a:ext>
            </a:extLst>
          </p:cNvPr>
          <p:cNvSpPr>
            <a:spLocks noChangeArrowheads="1"/>
          </p:cNvSpPr>
          <p:nvPr/>
        </p:nvSpPr>
        <p:spPr bwMode="auto">
          <a:xfrm>
            <a:off x="9117349" y="1714295"/>
            <a:ext cx="288622" cy="197366"/>
          </a:xfrm>
          <a:custGeom>
            <a:avLst/>
            <a:gdLst>
              <a:gd name="T0" fmla="*/ 296 w 598"/>
              <a:gd name="T1" fmla="*/ 0 h 411"/>
              <a:gd name="T2" fmla="*/ 0 w 598"/>
              <a:gd name="T3" fmla="*/ 208 h 411"/>
              <a:gd name="T4" fmla="*/ 296 w 598"/>
              <a:gd name="T5" fmla="*/ 410 h 411"/>
              <a:gd name="T6" fmla="*/ 597 w 598"/>
              <a:gd name="T7" fmla="*/ 208 h 411"/>
              <a:gd name="T8" fmla="*/ 296 w 598"/>
              <a:gd name="T9" fmla="*/ 0 h 411"/>
              <a:gd name="T10" fmla="*/ 296 w 598"/>
              <a:gd name="T11" fmla="*/ 343 h 411"/>
              <a:gd name="T12" fmla="*/ 161 w 598"/>
              <a:gd name="T13" fmla="*/ 208 h 411"/>
              <a:gd name="T14" fmla="*/ 296 w 598"/>
              <a:gd name="T15" fmla="*/ 73 h 411"/>
              <a:gd name="T16" fmla="*/ 431 w 598"/>
              <a:gd name="T17" fmla="*/ 208 h 411"/>
              <a:gd name="T18" fmla="*/ 296 w 598"/>
              <a:gd name="T19" fmla="*/ 343 h 411"/>
              <a:gd name="T20" fmla="*/ 296 w 598"/>
              <a:gd name="T21" fmla="*/ 125 h 411"/>
              <a:gd name="T22" fmla="*/ 213 w 598"/>
              <a:gd name="T23" fmla="*/ 208 h 411"/>
              <a:gd name="T24" fmla="*/ 296 w 598"/>
              <a:gd name="T25" fmla="*/ 286 h 411"/>
              <a:gd name="T26" fmla="*/ 379 w 598"/>
              <a:gd name="T27" fmla="*/ 208 h 411"/>
              <a:gd name="T28" fmla="*/ 296 w 598"/>
              <a:gd name="T29" fmla="*/ 12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8" h="411">
                <a:moveTo>
                  <a:pt x="296" y="0"/>
                </a:moveTo>
                <a:cubicBezTo>
                  <a:pt x="161" y="0"/>
                  <a:pt x="42" y="89"/>
                  <a:pt x="0" y="208"/>
                </a:cubicBezTo>
                <a:cubicBezTo>
                  <a:pt x="42" y="327"/>
                  <a:pt x="161" y="410"/>
                  <a:pt x="296" y="410"/>
                </a:cubicBezTo>
                <a:cubicBezTo>
                  <a:pt x="431" y="410"/>
                  <a:pt x="550" y="327"/>
                  <a:pt x="597" y="208"/>
                </a:cubicBezTo>
                <a:cubicBezTo>
                  <a:pt x="550" y="89"/>
                  <a:pt x="431" y="0"/>
                  <a:pt x="296" y="0"/>
                </a:cubicBezTo>
                <a:close/>
                <a:moveTo>
                  <a:pt x="296" y="343"/>
                </a:moveTo>
                <a:cubicBezTo>
                  <a:pt x="218" y="343"/>
                  <a:pt x="161" y="283"/>
                  <a:pt x="161" y="208"/>
                </a:cubicBezTo>
                <a:cubicBezTo>
                  <a:pt x="161" y="133"/>
                  <a:pt x="218" y="73"/>
                  <a:pt x="296" y="73"/>
                </a:cubicBezTo>
                <a:cubicBezTo>
                  <a:pt x="374" y="73"/>
                  <a:pt x="431" y="133"/>
                  <a:pt x="431" y="208"/>
                </a:cubicBezTo>
                <a:cubicBezTo>
                  <a:pt x="431" y="283"/>
                  <a:pt x="374" y="343"/>
                  <a:pt x="296" y="343"/>
                </a:cubicBezTo>
                <a:close/>
                <a:moveTo>
                  <a:pt x="296" y="125"/>
                </a:moveTo>
                <a:cubicBezTo>
                  <a:pt x="249" y="125"/>
                  <a:pt x="213" y="161"/>
                  <a:pt x="213" y="208"/>
                </a:cubicBezTo>
                <a:cubicBezTo>
                  <a:pt x="213" y="254"/>
                  <a:pt x="249" y="286"/>
                  <a:pt x="296" y="286"/>
                </a:cubicBezTo>
                <a:cubicBezTo>
                  <a:pt x="343" y="286"/>
                  <a:pt x="379" y="254"/>
                  <a:pt x="379" y="208"/>
                </a:cubicBezTo>
                <a:cubicBezTo>
                  <a:pt x="379" y="161"/>
                  <a:pt x="343" y="125"/>
                  <a:pt x="296" y="125"/>
                </a:cubicBezTo>
                <a:close/>
              </a:path>
            </a:pathLst>
          </a:custGeom>
          <a:solidFill>
            <a:srgbClr val="FFFFFF"/>
          </a:solidFill>
          <a:ln>
            <a:noFill/>
          </a:ln>
          <a:effectLst/>
        </p:spPr>
        <p:txBody>
          <a:bodyPr wrap="none" anchor="ctr"/>
          <a:lstStyle/>
          <a:p>
            <a:endParaRPr lang="en-US"/>
          </a:p>
        </p:txBody>
      </p:sp>
      <p:sp>
        <p:nvSpPr>
          <p:cNvPr id="57" name="Freeform 21">
            <a:extLst>
              <a:ext uri="{FF2B5EF4-FFF2-40B4-BE49-F238E27FC236}">
                <a16:creationId xmlns:a16="http://schemas.microsoft.com/office/drawing/2014/main" id="{0E206E4A-AD23-4F2F-A0D9-D12184B5D05A}"/>
              </a:ext>
            </a:extLst>
          </p:cNvPr>
          <p:cNvSpPr>
            <a:spLocks noChangeArrowheads="1"/>
          </p:cNvSpPr>
          <p:nvPr/>
        </p:nvSpPr>
        <p:spPr bwMode="auto">
          <a:xfrm>
            <a:off x="11232318" y="1714295"/>
            <a:ext cx="286499" cy="250422"/>
          </a:xfrm>
          <a:custGeom>
            <a:avLst/>
            <a:gdLst>
              <a:gd name="T0" fmla="*/ 301 w 597"/>
              <a:gd name="T1" fmla="*/ 109 h 519"/>
              <a:gd name="T2" fmla="*/ 435 w 597"/>
              <a:gd name="T3" fmla="*/ 249 h 519"/>
              <a:gd name="T4" fmla="*/ 425 w 597"/>
              <a:gd name="T5" fmla="*/ 295 h 519"/>
              <a:gd name="T6" fmla="*/ 503 w 597"/>
              <a:gd name="T7" fmla="*/ 373 h 519"/>
              <a:gd name="T8" fmla="*/ 596 w 597"/>
              <a:gd name="T9" fmla="*/ 249 h 519"/>
              <a:gd name="T10" fmla="*/ 295 w 597"/>
              <a:gd name="T11" fmla="*/ 41 h 519"/>
              <a:gd name="T12" fmla="*/ 186 w 597"/>
              <a:gd name="T13" fmla="*/ 62 h 519"/>
              <a:gd name="T14" fmla="*/ 249 w 597"/>
              <a:gd name="T15" fmla="*/ 124 h 519"/>
              <a:gd name="T16" fmla="*/ 301 w 597"/>
              <a:gd name="T17" fmla="*/ 109 h 519"/>
              <a:gd name="T18" fmla="*/ 26 w 597"/>
              <a:gd name="T19" fmla="*/ 36 h 519"/>
              <a:gd name="T20" fmla="*/ 88 w 597"/>
              <a:gd name="T21" fmla="*/ 98 h 519"/>
              <a:gd name="T22" fmla="*/ 98 w 597"/>
              <a:gd name="T23" fmla="*/ 109 h 519"/>
              <a:gd name="T24" fmla="*/ 0 w 597"/>
              <a:gd name="T25" fmla="*/ 249 h 519"/>
              <a:gd name="T26" fmla="*/ 301 w 597"/>
              <a:gd name="T27" fmla="*/ 451 h 519"/>
              <a:gd name="T28" fmla="*/ 420 w 597"/>
              <a:gd name="T29" fmla="*/ 430 h 519"/>
              <a:gd name="T30" fmla="*/ 430 w 597"/>
              <a:gd name="T31" fmla="*/ 440 h 519"/>
              <a:gd name="T32" fmla="*/ 508 w 597"/>
              <a:gd name="T33" fmla="*/ 518 h 519"/>
              <a:gd name="T34" fmla="*/ 544 w 597"/>
              <a:gd name="T35" fmla="*/ 482 h 519"/>
              <a:gd name="T36" fmla="*/ 62 w 597"/>
              <a:gd name="T37" fmla="*/ 0 h 519"/>
              <a:gd name="T38" fmla="*/ 26 w 597"/>
              <a:gd name="T39" fmla="*/ 36 h 519"/>
              <a:gd name="T40" fmla="*/ 176 w 597"/>
              <a:gd name="T41" fmla="*/ 186 h 519"/>
              <a:gd name="T42" fmla="*/ 218 w 597"/>
              <a:gd name="T43" fmla="*/ 228 h 519"/>
              <a:gd name="T44" fmla="*/ 218 w 597"/>
              <a:gd name="T45" fmla="*/ 249 h 519"/>
              <a:gd name="T46" fmla="*/ 301 w 597"/>
              <a:gd name="T47" fmla="*/ 326 h 519"/>
              <a:gd name="T48" fmla="*/ 316 w 597"/>
              <a:gd name="T49" fmla="*/ 326 h 519"/>
              <a:gd name="T50" fmla="*/ 358 w 597"/>
              <a:gd name="T51" fmla="*/ 368 h 519"/>
              <a:gd name="T52" fmla="*/ 301 w 597"/>
              <a:gd name="T53" fmla="*/ 383 h 519"/>
              <a:gd name="T54" fmla="*/ 161 w 597"/>
              <a:gd name="T55" fmla="*/ 249 h 519"/>
              <a:gd name="T56" fmla="*/ 176 w 597"/>
              <a:gd name="T57" fmla="*/ 186 h 519"/>
              <a:gd name="T58" fmla="*/ 295 w 597"/>
              <a:gd name="T59" fmla="*/ 166 h 519"/>
              <a:gd name="T60" fmla="*/ 378 w 597"/>
              <a:gd name="T61" fmla="*/ 249 h 519"/>
              <a:gd name="T62" fmla="*/ 378 w 597"/>
              <a:gd name="T63" fmla="*/ 243 h 519"/>
              <a:gd name="T64" fmla="*/ 295 w 597"/>
              <a:gd name="T65" fmla="*/ 160 h 519"/>
              <a:gd name="T66" fmla="*/ 295 w 597"/>
              <a:gd name="T67" fmla="*/ 16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7" h="519">
                <a:moveTo>
                  <a:pt x="301" y="109"/>
                </a:moveTo>
                <a:cubicBezTo>
                  <a:pt x="373" y="109"/>
                  <a:pt x="435" y="171"/>
                  <a:pt x="435" y="249"/>
                </a:cubicBezTo>
                <a:cubicBezTo>
                  <a:pt x="435" y="264"/>
                  <a:pt x="430" y="280"/>
                  <a:pt x="425" y="295"/>
                </a:cubicBezTo>
                <a:lnTo>
                  <a:pt x="503" y="373"/>
                </a:lnTo>
                <a:cubicBezTo>
                  <a:pt x="544" y="337"/>
                  <a:pt x="575" y="295"/>
                  <a:pt x="596" y="249"/>
                </a:cubicBezTo>
                <a:cubicBezTo>
                  <a:pt x="549" y="129"/>
                  <a:pt x="430" y="41"/>
                  <a:pt x="295" y="41"/>
                </a:cubicBezTo>
                <a:cubicBezTo>
                  <a:pt x="259" y="41"/>
                  <a:pt x="223" y="52"/>
                  <a:pt x="186" y="62"/>
                </a:cubicBezTo>
                <a:lnTo>
                  <a:pt x="249" y="124"/>
                </a:lnTo>
                <a:cubicBezTo>
                  <a:pt x="264" y="114"/>
                  <a:pt x="280" y="109"/>
                  <a:pt x="301" y="109"/>
                </a:cubicBezTo>
                <a:close/>
                <a:moveTo>
                  <a:pt x="26" y="36"/>
                </a:moveTo>
                <a:lnTo>
                  <a:pt x="88" y="98"/>
                </a:lnTo>
                <a:lnTo>
                  <a:pt x="98" y="109"/>
                </a:lnTo>
                <a:cubicBezTo>
                  <a:pt x="57" y="145"/>
                  <a:pt x="21" y="192"/>
                  <a:pt x="0" y="249"/>
                </a:cubicBezTo>
                <a:cubicBezTo>
                  <a:pt x="47" y="368"/>
                  <a:pt x="161" y="451"/>
                  <a:pt x="301" y="451"/>
                </a:cubicBezTo>
                <a:cubicBezTo>
                  <a:pt x="337" y="451"/>
                  <a:pt x="378" y="440"/>
                  <a:pt x="420" y="430"/>
                </a:cubicBezTo>
                <a:lnTo>
                  <a:pt x="430" y="440"/>
                </a:lnTo>
                <a:lnTo>
                  <a:pt x="508" y="518"/>
                </a:lnTo>
                <a:lnTo>
                  <a:pt x="544" y="482"/>
                </a:lnTo>
                <a:lnTo>
                  <a:pt x="62" y="0"/>
                </a:lnTo>
                <a:lnTo>
                  <a:pt x="26" y="36"/>
                </a:lnTo>
                <a:close/>
                <a:moveTo>
                  <a:pt x="176" y="186"/>
                </a:moveTo>
                <a:lnTo>
                  <a:pt x="218" y="228"/>
                </a:lnTo>
                <a:lnTo>
                  <a:pt x="218" y="249"/>
                </a:lnTo>
                <a:cubicBezTo>
                  <a:pt x="218" y="290"/>
                  <a:pt x="254" y="326"/>
                  <a:pt x="301" y="326"/>
                </a:cubicBezTo>
                <a:cubicBezTo>
                  <a:pt x="306" y="326"/>
                  <a:pt x="311" y="326"/>
                  <a:pt x="316" y="326"/>
                </a:cubicBezTo>
                <a:lnTo>
                  <a:pt x="358" y="368"/>
                </a:lnTo>
                <a:cubicBezTo>
                  <a:pt x="337" y="378"/>
                  <a:pt x="321" y="383"/>
                  <a:pt x="301" y="383"/>
                </a:cubicBezTo>
                <a:cubicBezTo>
                  <a:pt x="223" y="383"/>
                  <a:pt x="161" y="321"/>
                  <a:pt x="161" y="249"/>
                </a:cubicBezTo>
                <a:cubicBezTo>
                  <a:pt x="161" y="223"/>
                  <a:pt x="166" y="207"/>
                  <a:pt x="176" y="186"/>
                </a:cubicBezTo>
                <a:close/>
                <a:moveTo>
                  <a:pt x="295" y="166"/>
                </a:moveTo>
                <a:lnTo>
                  <a:pt x="378" y="249"/>
                </a:lnTo>
                <a:lnTo>
                  <a:pt x="378" y="243"/>
                </a:lnTo>
                <a:cubicBezTo>
                  <a:pt x="378" y="197"/>
                  <a:pt x="342" y="160"/>
                  <a:pt x="295" y="160"/>
                </a:cubicBezTo>
                <a:cubicBezTo>
                  <a:pt x="295" y="166"/>
                  <a:pt x="295" y="166"/>
                  <a:pt x="295" y="166"/>
                </a:cubicBezTo>
                <a:close/>
              </a:path>
            </a:pathLst>
          </a:custGeom>
          <a:solidFill>
            <a:srgbClr val="FFFFFF"/>
          </a:solidFill>
          <a:ln>
            <a:noFill/>
          </a:ln>
          <a:effectLst/>
        </p:spPr>
        <p:txBody>
          <a:bodyPr wrap="none" anchor="ctr"/>
          <a:lstStyle/>
          <a:p>
            <a:endParaRPr lang="en-US"/>
          </a:p>
        </p:txBody>
      </p:sp>
      <p:sp>
        <p:nvSpPr>
          <p:cNvPr id="58" name="Freeform 6">
            <a:extLst>
              <a:ext uri="{FF2B5EF4-FFF2-40B4-BE49-F238E27FC236}">
                <a16:creationId xmlns:a16="http://schemas.microsoft.com/office/drawing/2014/main" id="{0E5C0798-7BAA-4547-90CD-418D4D5D8F1D}"/>
              </a:ext>
            </a:extLst>
          </p:cNvPr>
          <p:cNvSpPr>
            <a:spLocks noChangeArrowheads="1"/>
          </p:cNvSpPr>
          <p:nvPr/>
        </p:nvSpPr>
        <p:spPr bwMode="auto">
          <a:xfrm>
            <a:off x="838200" y="3134347"/>
            <a:ext cx="215345" cy="299330"/>
          </a:xfrm>
          <a:custGeom>
            <a:avLst/>
            <a:gdLst>
              <a:gd name="T0" fmla="*/ 223 w 442"/>
              <a:gd name="T1" fmla="*/ 79 h 612"/>
              <a:gd name="T2" fmla="*/ 223 w 442"/>
              <a:gd name="T3" fmla="*/ 0 h 612"/>
              <a:gd name="T4" fmla="*/ 111 w 442"/>
              <a:gd name="T5" fmla="*/ 111 h 612"/>
              <a:gd name="T6" fmla="*/ 223 w 442"/>
              <a:gd name="T7" fmla="*/ 223 h 612"/>
              <a:gd name="T8" fmla="*/ 223 w 442"/>
              <a:gd name="T9" fmla="*/ 138 h 612"/>
              <a:gd name="T10" fmla="*/ 387 w 442"/>
              <a:gd name="T11" fmla="*/ 303 h 612"/>
              <a:gd name="T12" fmla="*/ 366 w 442"/>
              <a:gd name="T13" fmla="*/ 382 h 612"/>
              <a:gd name="T14" fmla="*/ 409 w 442"/>
              <a:gd name="T15" fmla="*/ 425 h 612"/>
              <a:gd name="T16" fmla="*/ 441 w 442"/>
              <a:gd name="T17" fmla="*/ 303 h 612"/>
              <a:gd name="T18" fmla="*/ 223 w 442"/>
              <a:gd name="T19" fmla="*/ 79 h 612"/>
              <a:gd name="T20" fmla="*/ 223 w 442"/>
              <a:gd name="T21" fmla="*/ 473 h 612"/>
              <a:gd name="T22" fmla="*/ 53 w 442"/>
              <a:gd name="T23" fmla="*/ 303 h 612"/>
              <a:gd name="T24" fmla="*/ 74 w 442"/>
              <a:gd name="T25" fmla="*/ 228 h 612"/>
              <a:gd name="T26" fmla="*/ 31 w 442"/>
              <a:gd name="T27" fmla="*/ 186 h 612"/>
              <a:gd name="T28" fmla="*/ 0 w 442"/>
              <a:gd name="T29" fmla="*/ 303 h 612"/>
              <a:gd name="T30" fmla="*/ 223 w 442"/>
              <a:gd name="T31" fmla="*/ 526 h 612"/>
              <a:gd name="T32" fmla="*/ 223 w 442"/>
              <a:gd name="T33" fmla="*/ 611 h 612"/>
              <a:gd name="T34" fmla="*/ 329 w 442"/>
              <a:gd name="T35" fmla="*/ 499 h 612"/>
              <a:gd name="T36" fmla="*/ 223 w 442"/>
              <a:gd name="T37" fmla="*/ 388 h 612"/>
              <a:gd name="T38" fmla="*/ 223 w 442"/>
              <a:gd name="T39" fmla="*/ 47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2" h="612">
                <a:moveTo>
                  <a:pt x="223" y="79"/>
                </a:moveTo>
                <a:lnTo>
                  <a:pt x="223" y="0"/>
                </a:lnTo>
                <a:lnTo>
                  <a:pt x="111" y="111"/>
                </a:lnTo>
                <a:lnTo>
                  <a:pt x="223" y="223"/>
                </a:lnTo>
                <a:lnTo>
                  <a:pt x="223" y="138"/>
                </a:lnTo>
                <a:cubicBezTo>
                  <a:pt x="313" y="138"/>
                  <a:pt x="387" y="212"/>
                  <a:pt x="387" y="303"/>
                </a:cubicBezTo>
                <a:cubicBezTo>
                  <a:pt x="387" y="329"/>
                  <a:pt x="377" y="361"/>
                  <a:pt x="366" y="382"/>
                </a:cubicBezTo>
                <a:lnTo>
                  <a:pt x="409" y="425"/>
                </a:lnTo>
                <a:cubicBezTo>
                  <a:pt x="430" y="388"/>
                  <a:pt x="441" y="350"/>
                  <a:pt x="441" y="303"/>
                </a:cubicBezTo>
                <a:cubicBezTo>
                  <a:pt x="441" y="180"/>
                  <a:pt x="345" y="79"/>
                  <a:pt x="223" y="79"/>
                </a:cubicBezTo>
                <a:close/>
                <a:moveTo>
                  <a:pt x="223" y="473"/>
                </a:moveTo>
                <a:cubicBezTo>
                  <a:pt x="127" y="473"/>
                  <a:pt x="53" y="393"/>
                  <a:pt x="53" y="303"/>
                </a:cubicBezTo>
                <a:cubicBezTo>
                  <a:pt x="53" y="276"/>
                  <a:pt x="63" y="249"/>
                  <a:pt x="74" y="228"/>
                </a:cubicBezTo>
                <a:lnTo>
                  <a:pt x="31" y="186"/>
                </a:lnTo>
                <a:cubicBezTo>
                  <a:pt x="10" y="223"/>
                  <a:pt x="0" y="260"/>
                  <a:pt x="0" y="303"/>
                </a:cubicBezTo>
                <a:cubicBezTo>
                  <a:pt x="0" y="425"/>
                  <a:pt x="101" y="526"/>
                  <a:pt x="223" y="526"/>
                </a:cubicBezTo>
                <a:lnTo>
                  <a:pt x="223" y="611"/>
                </a:lnTo>
                <a:lnTo>
                  <a:pt x="329" y="499"/>
                </a:lnTo>
                <a:lnTo>
                  <a:pt x="223" y="388"/>
                </a:lnTo>
                <a:lnTo>
                  <a:pt x="223" y="473"/>
                </a:lnTo>
                <a:close/>
              </a:path>
            </a:pathLst>
          </a:custGeom>
          <a:solidFill>
            <a:srgbClr val="FFFFFF"/>
          </a:solidFill>
          <a:ln>
            <a:noFill/>
          </a:ln>
          <a:effectLst/>
        </p:spPr>
        <p:txBody>
          <a:bodyPr wrap="none" anchor="ctr"/>
          <a:lstStyle/>
          <a:p>
            <a:endParaRPr lang="en-US"/>
          </a:p>
        </p:txBody>
      </p:sp>
      <p:sp>
        <p:nvSpPr>
          <p:cNvPr id="59" name="Freeform 7">
            <a:extLst>
              <a:ext uri="{FF2B5EF4-FFF2-40B4-BE49-F238E27FC236}">
                <a16:creationId xmlns:a16="http://schemas.microsoft.com/office/drawing/2014/main" id="{22DBB610-8785-4A5B-9645-FC1E50FE95CA}"/>
              </a:ext>
            </a:extLst>
          </p:cNvPr>
          <p:cNvSpPr>
            <a:spLocks noChangeArrowheads="1"/>
          </p:cNvSpPr>
          <p:nvPr/>
        </p:nvSpPr>
        <p:spPr bwMode="auto">
          <a:xfrm>
            <a:off x="2902350" y="3134347"/>
            <a:ext cx="189503" cy="260568"/>
          </a:xfrm>
          <a:custGeom>
            <a:avLst/>
            <a:gdLst>
              <a:gd name="T0" fmla="*/ 196 w 389"/>
              <a:gd name="T1" fmla="*/ 335 h 532"/>
              <a:gd name="T2" fmla="*/ 276 w 389"/>
              <a:gd name="T3" fmla="*/ 250 h 532"/>
              <a:gd name="T4" fmla="*/ 276 w 389"/>
              <a:gd name="T5" fmla="*/ 85 h 532"/>
              <a:gd name="T6" fmla="*/ 196 w 389"/>
              <a:gd name="T7" fmla="*/ 0 h 532"/>
              <a:gd name="T8" fmla="*/ 111 w 389"/>
              <a:gd name="T9" fmla="*/ 85 h 532"/>
              <a:gd name="T10" fmla="*/ 111 w 389"/>
              <a:gd name="T11" fmla="*/ 250 h 532"/>
              <a:gd name="T12" fmla="*/ 196 w 389"/>
              <a:gd name="T13" fmla="*/ 335 h 532"/>
              <a:gd name="T14" fmla="*/ 340 w 389"/>
              <a:gd name="T15" fmla="*/ 250 h 532"/>
              <a:gd name="T16" fmla="*/ 196 w 389"/>
              <a:gd name="T17" fmla="*/ 393 h 532"/>
              <a:gd name="T18" fmla="*/ 48 w 389"/>
              <a:gd name="T19" fmla="*/ 250 h 532"/>
              <a:gd name="T20" fmla="*/ 0 w 389"/>
              <a:gd name="T21" fmla="*/ 250 h 532"/>
              <a:gd name="T22" fmla="*/ 164 w 389"/>
              <a:gd name="T23" fmla="*/ 435 h 532"/>
              <a:gd name="T24" fmla="*/ 164 w 389"/>
              <a:gd name="T25" fmla="*/ 531 h 532"/>
              <a:gd name="T26" fmla="*/ 223 w 389"/>
              <a:gd name="T27" fmla="*/ 531 h 532"/>
              <a:gd name="T28" fmla="*/ 223 w 389"/>
              <a:gd name="T29" fmla="*/ 435 h 532"/>
              <a:gd name="T30" fmla="*/ 388 w 389"/>
              <a:gd name="T31" fmla="*/ 250 h 532"/>
              <a:gd name="T32" fmla="*/ 340 w 389"/>
              <a:gd name="T33" fmla="*/ 25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9" h="532">
                <a:moveTo>
                  <a:pt x="196" y="335"/>
                </a:moveTo>
                <a:cubicBezTo>
                  <a:pt x="244" y="335"/>
                  <a:pt x="276" y="297"/>
                  <a:pt x="276" y="250"/>
                </a:cubicBezTo>
                <a:lnTo>
                  <a:pt x="276" y="85"/>
                </a:lnTo>
                <a:cubicBezTo>
                  <a:pt x="276" y="37"/>
                  <a:pt x="244" y="0"/>
                  <a:pt x="196" y="0"/>
                </a:cubicBezTo>
                <a:cubicBezTo>
                  <a:pt x="149" y="0"/>
                  <a:pt x="111" y="37"/>
                  <a:pt x="111" y="85"/>
                </a:cubicBezTo>
                <a:lnTo>
                  <a:pt x="111" y="250"/>
                </a:lnTo>
                <a:cubicBezTo>
                  <a:pt x="111" y="297"/>
                  <a:pt x="149" y="335"/>
                  <a:pt x="196" y="335"/>
                </a:cubicBezTo>
                <a:close/>
                <a:moveTo>
                  <a:pt x="340" y="250"/>
                </a:moveTo>
                <a:cubicBezTo>
                  <a:pt x="340" y="335"/>
                  <a:pt x="273" y="393"/>
                  <a:pt x="196" y="393"/>
                </a:cubicBezTo>
                <a:cubicBezTo>
                  <a:pt x="119" y="393"/>
                  <a:pt x="48" y="335"/>
                  <a:pt x="48" y="250"/>
                </a:cubicBezTo>
                <a:lnTo>
                  <a:pt x="0" y="250"/>
                </a:lnTo>
                <a:cubicBezTo>
                  <a:pt x="0" y="345"/>
                  <a:pt x="74" y="425"/>
                  <a:pt x="164" y="435"/>
                </a:cubicBezTo>
                <a:lnTo>
                  <a:pt x="164" y="531"/>
                </a:lnTo>
                <a:lnTo>
                  <a:pt x="223" y="531"/>
                </a:lnTo>
                <a:lnTo>
                  <a:pt x="223" y="435"/>
                </a:lnTo>
                <a:cubicBezTo>
                  <a:pt x="313" y="425"/>
                  <a:pt x="388" y="345"/>
                  <a:pt x="388" y="250"/>
                </a:cubicBezTo>
                <a:lnTo>
                  <a:pt x="340" y="250"/>
                </a:lnTo>
                <a:close/>
              </a:path>
            </a:pathLst>
          </a:custGeom>
          <a:solidFill>
            <a:srgbClr val="FFFFFF"/>
          </a:solidFill>
          <a:ln>
            <a:noFill/>
          </a:ln>
          <a:effectLst/>
        </p:spPr>
        <p:txBody>
          <a:bodyPr wrap="none" anchor="ctr"/>
          <a:lstStyle/>
          <a:p>
            <a:endParaRPr lang="en-US"/>
          </a:p>
        </p:txBody>
      </p:sp>
      <p:sp>
        <p:nvSpPr>
          <p:cNvPr id="60" name="Freeform 8">
            <a:extLst>
              <a:ext uri="{FF2B5EF4-FFF2-40B4-BE49-F238E27FC236}">
                <a16:creationId xmlns:a16="http://schemas.microsoft.com/office/drawing/2014/main" id="{10822D04-0D7B-44FE-8309-40178391FE7D}"/>
              </a:ext>
            </a:extLst>
          </p:cNvPr>
          <p:cNvSpPr>
            <a:spLocks noChangeArrowheads="1"/>
          </p:cNvSpPr>
          <p:nvPr/>
        </p:nvSpPr>
        <p:spPr bwMode="auto">
          <a:xfrm>
            <a:off x="4979916" y="3134347"/>
            <a:ext cx="189503" cy="260568"/>
          </a:xfrm>
          <a:custGeom>
            <a:avLst/>
            <a:gdLst>
              <a:gd name="T0" fmla="*/ 196 w 389"/>
              <a:gd name="T1" fmla="*/ 335 h 532"/>
              <a:gd name="T2" fmla="*/ 276 w 389"/>
              <a:gd name="T3" fmla="*/ 250 h 532"/>
              <a:gd name="T4" fmla="*/ 276 w 389"/>
              <a:gd name="T5" fmla="*/ 85 h 532"/>
              <a:gd name="T6" fmla="*/ 196 w 389"/>
              <a:gd name="T7" fmla="*/ 0 h 532"/>
              <a:gd name="T8" fmla="*/ 111 w 389"/>
              <a:gd name="T9" fmla="*/ 85 h 532"/>
              <a:gd name="T10" fmla="*/ 111 w 389"/>
              <a:gd name="T11" fmla="*/ 250 h 532"/>
              <a:gd name="T12" fmla="*/ 196 w 389"/>
              <a:gd name="T13" fmla="*/ 335 h 532"/>
              <a:gd name="T14" fmla="*/ 159 w 389"/>
              <a:gd name="T15" fmla="*/ 79 h 532"/>
              <a:gd name="T16" fmla="*/ 196 w 389"/>
              <a:gd name="T17" fmla="*/ 48 h 532"/>
              <a:gd name="T18" fmla="*/ 228 w 389"/>
              <a:gd name="T19" fmla="*/ 79 h 532"/>
              <a:gd name="T20" fmla="*/ 228 w 389"/>
              <a:gd name="T21" fmla="*/ 255 h 532"/>
              <a:gd name="T22" fmla="*/ 196 w 389"/>
              <a:gd name="T23" fmla="*/ 287 h 532"/>
              <a:gd name="T24" fmla="*/ 159 w 389"/>
              <a:gd name="T25" fmla="*/ 255 h 532"/>
              <a:gd name="T26" fmla="*/ 159 w 389"/>
              <a:gd name="T27" fmla="*/ 79 h 532"/>
              <a:gd name="T28" fmla="*/ 340 w 389"/>
              <a:gd name="T29" fmla="*/ 250 h 532"/>
              <a:gd name="T30" fmla="*/ 196 w 389"/>
              <a:gd name="T31" fmla="*/ 393 h 532"/>
              <a:gd name="T32" fmla="*/ 48 w 389"/>
              <a:gd name="T33" fmla="*/ 250 h 532"/>
              <a:gd name="T34" fmla="*/ 0 w 389"/>
              <a:gd name="T35" fmla="*/ 250 h 532"/>
              <a:gd name="T36" fmla="*/ 165 w 389"/>
              <a:gd name="T37" fmla="*/ 435 h 532"/>
              <a:gd name="T38" fmla="*/ 165 w 389"/>
              <a:gd name="T39" fmla="*/ 531 h 532"/>
              <a:gd name="T40" fmla="*/ 223 w 389"/>
              <a:gd name="T41" fmla="*/ 531 h 532"/>
              <a:gd name="T42" fmla="*/ 223 w 389"/>
              <a:gd name="T43" fmla="*/ 435 h 532"/>
              <a:gd name="T44" fmla="*/ 388 w 389"/>
              <a:gd name="T45" fmla="*/ 250 h 532"/>
              <a:gd name="T46" fmla="*/ 340 w 389"/>
              <a:gd name="T47" fmla="*/ 25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9" h="532">
                <a:moveTo>
                  <a:pt x="196" y="335"/>
                </a:moveTo>
                <a:cubicBezTo>
                  <a:pt x="244" y="335"/>
                  <a:pt x="276" y="297"/>
                  <a:pt x="276" y="250"/>
                </a:cubicBezTo>
                <a:lnTo>
                  <a:pt x="276" y="85"/>
                </a:lnTo>
                <a:cubicBezTo>
                  <a:pt x="276" y="37"/>
                  <a:pt x="244" y="0"/>
                  <a:pt x="196" y="0"/>
                </a:cubicBezTo>
                <a:cubicBezTo>
                  <a:pt x="149" y="0"/>
                  <a:pt x="111" y="37"/>
                  <a:pt x="111" y="85"/>
                </a:cubicBezTo>
                <a:lnTo>
                  <a:pt x="111" y="250"/>
                </a:lnTo>
                <a:cubicBezTo>
                  <a:pt x="111" y="297"/>
                  <a:pt x="149" y="335"/>
                  <a:pt x="196" y="335"/>
                </a:cubicBezTo>
                <a:close/>
                <a:moveTo>
                  <a:pt x="159" y="79"/>
                </a:moveTo>
                <a:cubicBezTo>
                  <a:pt x="159" y="64"/>
                  <a:pt x="178" y="48"/>
                  <a:pt x="196" y="48"/>
                </a:cubicBezTo>
                <a:cubicBezTo>
                  <a:pt x="215" y="48"/>
                  <a:pt x="228" y="64"/>
                  <a:pt x="228" y="79"/>
                </a:cubicBezTo>
                <a:lnTo>
                  <a:pt x="228" y="255"/>
                </a:lnTo>
                <a:cubicBezTo>
                  <a:pt x="228" y="271"/>
                  <a:pt x="215" y="287"/>
                  <a:pt x="196" y="287"/>
                </a:cubicBezTo>
                <a:cubicBezTo>
                  <a:pt x="178" y="287"/>
                  <a:pt x="159" y="271"/>
                  <a:pt x="159" y="255"/>
                </a:cubicBezTo>
                <a:lnTo>
                  <a:pt x="159" y="79"/>
                </a:lnTo>
                <a:close/>
                <a:moveTo>
                  <a:pt x="340" y="250"/>
                </a:moveTo>
                <a:cubicBezTo>
                  <a:pt x="340" y="335"/>
                  <a:pt x="273" y="393"/>
                  <a:pt x="196" y="393"/>
                </a:cubicBezTo>
                <a:cubicBezTo>
                  <a:pt x="119" y="393"/>
                  <a:pt x="48" y="335"/>
                  <a:pt x="48" y="250"/>
                </a:cubicBezTo>
                <a:lnTo>
                  <a:pt x="0" y="250"/>
                </a:lnTo>
                <a:cubicBezTo>
                  <a:pt x="0" y="345"/>
                  <a:pt x="74" y="425"/>
                  <a:pt x="165" y="435"/>
                </a:cubicBezTo>
                <a:lnTo>
                  <a:pt x="165" y="531"/>
                </a:lnTo>
                <a:lnTo>
                  <a:pt x="223" y="531"/>
                </a:lnTo>
                <a:lnTo>
                  <a:pt x="223" y="435"/>
                </a:lnTo>
                <a:cubicBezTo>
                  <a:pt x="313" y="425"/>
                  <a:pt x="388" y="345"/>
                  <a:pt x="388" y="250"/>
                </a:cubicBezTo>
                <a:lnTo>
                  <a:pt x="340" y="250"/>
                </a:lnTo>
                <a:close/>
              </a:path>
            </a:pathLst>
          </a:custGeom>
          <a:solidFill>
            <a:srgbClr val="FFFFFF"/>
          </a:solidFill>
          <a:ln>
            <a:noFill/>
          </a:ln>
          <a:effectLst/>
        </p:spPr>
        <p:txBody>
          <a:bodyPr wrap="none" anchor="ctr"/>
          <a:lstStyle/>
          <a:p>
            <a:endParaRPr lang="en-US"/>
          </a:p>
        </p:txBody>
      </p:sp>
      <p:sp>
        <p:nvSpPr>
          <p:cNvPr id="61" name="Freeform 9">
            <a:extLst>
              <a:ext uri="{FF2B5EF4-FFF2-40B4-BE49-F238E27FC236}">
                <a16:creationId xmlns:a16="http://schemas.microsoft.com/office/drawing/2014/main" id="{5655F35F-BA6E-4F0E-88AD-91A34C3D5BCD}"/>
              </a:ext>
            </a:extLst>
          </p:cNvPr>
          <p:cNvSpPr>
            <a:spLocks noChangeArrowheads="1"/>
          </p:cNvSpPr>
          <p:nvPr/>
        </p:nvSpPr>
        <p:spPr bwMode="auto">
          <a:xfrm>
            <a:off x="7085317" y="3134347"/>
            <a:ext cx="27995" cy="45222"/>
          </a:xfrm>
          <a:custGeom>
            <a:avLst/>
            <a:gdLst>
              <a:gd name="T0" fmla="*/ 58 w 59"/>
              <a:gd name="T1" fmla="*/ 0 h 91"/>
              <a:gd name="T2" fmla="*/ 10 w 59"/>
              <a:gd name="T3" fmla="*/ 0 h 91"/>
              <a:gd name="T4" fmla="*/ 0 w 59"/>
              <a:gd name="T5" fmla="*/ 58 h 91"/>
              <a:gd name="T6" fmla="*/ 32 w 59"/>
              <a:gd name="T7" fmla="*/ 90 h 91"/>
              <a:gd name="T8" fmla="*/ 58 w 59"/>
              <a:gd name="T9" fmla="*/ 0 h 91"/>
            </a:gdLst>
            <a:ahLst/>
            <a:cxnLst>
              <a:cxn ang="0">
                <a:pos x="T0" y="T1"/>
              </a:cxn>
              <a:cxn ang="0">
                <a:pos x="T2" y="T3"/>
              </a:cxn>
              <a:cxn ang="0">
                <a:pos x="T4" y="T5"/>
              </a:cxn>
              <a:cxn ang="0">
                <a:pos x="T6" y="T7"/>
              </a:cxn>
              <a:cxn ang="0">
                <a:pos x="T8" y="T9"/>
              </a:cxn>
            </a:cxnLst>
            <a:rect l="0" t="0" r="r" b="b"/>
            <a:pathLst>
              <a:path w="59" h="91">
                <a:moveTo>
                  <a:pt x="58" y="0"/>
                </a:moveTo>
                <a:lnTo>
                  <a:pt x="10" y="0"/>
                </a:lnTo>
                <a:cubicBezTo>
                  <a:pt x="10" y="21"/>
                  <a:pt x="5" y="42"/>
                  <a:pt x="0" y="58"/>
                </a:cubicBezTo>
                <a:lnTo>
                  <a:pt x="32" y="90"/>
                </a:lnTo>
                <a:cubicBezTo>
                  <a:pt x="48" y="63"/>
                  <a:pt x="58" y="37"/>
                  <a:pt x="58" y="0"/>
                </a:cubicBezTo>
              </a:path>
            </a:pathLst>
          </a:custGeom>
          <a:solidFill>
            <a:srgbClr val="FFFFFF"/>
          </a:solidFill>
          <a:ln>
            <a:noFill/>
          </a:ln>
          <a:effectLst/>
        </p:spPr>
        <p:txBody>
          <a:bodyPr wrap="none" anchor="ctr"/>
          <a:lstStyle/>
          <a:p>
            <a:endParaRPr lang="en-US"/>
          </a:p>
        </p:txBody>
      </p:sp>
      <p:sp>
        <p:nvSpPr>
          <p:cNvPr id="62" name="Freeform 10">
            <a:extLst>
              <a:ext uri="{FF2B5EF4-FFF2-40B4-BE49-F238E27FC236}">
                <a16:creationId xmlns:a16="http://schemas.microsoft.com/office/drawing/2014/main" id="{BBA7E568-8C66-469E-8620-BE1B9FB6C721}"/>
              </a:ext>
            </a:extLst>
          </p:cNvPr>
          <p:cNvSpPr>
            <a:spLocks noChangeArrowheads="1"/>
          </p:cNvSpPr>
          <p:nvPr/>
        </p:nvSpPr>
        <p:spPr bwMode="auto">
          <a:xfrm>
            <a:off x="7085317" y="3134347"/>
            <a:ext cx="83984" cy="124900"/>
          </a:xfrm>
          <a:custGeom>
            <a:avLst/>
            <a:gdLst>
              <a:gd name="T0" fmla="*/ 170 w 171"/>
              <a:gd name="T1" fmla="*/ 255 h 256"/>
              <a:gd name="T2" fmla="*/ 170 w 171"/>
              <a:gd name="T3" fmla="*/ 250 h 256"/>
              <a:gd name="T4" fmla="*/ 170 w 171"/>
              <a:gd name="T5" fmla="*/ 85 h 256"/>
              <a:gd name="T6" fmla="*/ 85 w 171"/>
              <a:gd name="T7" fmla="*/ 0 h 256"/>
              <a:gd name="T8" fmla="*/ 0 w 171"/>
              <a:gd name="T9" fmla="*/ 85 h 256"/>
              <a:gd name="T10" fmla="*/ 0 w 171"/>
              <a:gd name="T11" fmla="*/ 90 h 256"/>
              <a:gd name="T12" fmla="*/ 170 w 171"/>
              <a:gd name="T13" fmla="*/ 255 h 256"/>
            </a:gdLst>
            <a:ahLst/>
            <a:cxnLst>
              <a:cxn ang="0">
                <a:pos x="T0" y="T1"/>
              </a:cxn>
              <a:cxn ang="0">
                <a:pos x="T2" y="T3"/>
              </a:cxn>
              <a:cxn ang="0">
                <a:pos x="T4" y="T5"/>
              </a:cxn>
              <a:cxn ang="0">
                <a:pos x="T6" y="T7"/>
              </a:cxn>
              <a:cxn ang="0">
                <a:pos x="T8" y="T9"/>
              </a:cxn>
              <a:cxn ang="0">
                <a:pos x="T10" y="T11"/>
              </a:cxn>
              <a:cxn ang="0">
                <a:pos x="T12" y="T13"/>
              </a:cxn>
            </a:cxnLst>
            <a:rect l="0" t="0" r="r" b="b"/>
            <a:pathLst>
              <a:path w="171" h="256">
                <a:moveTo>
                  <a:pt x="170" y="255"/>
                </a:moveTo>
                <a:lnTo>
                  <a:pt x="170" y="250"/>
                </a:lnTo>
                <a:lnTo>
                  <a:pt x="170" y="85"/>
                </a:lnTo>
                <a:cubicBezTo>
                  <a:pt x="170" y="37"/>
                  <a:pt x="132" y="0"/>
                  <a:pt x="85" y="0"/>
                </a:cubicBezTo>
                <a:cubicBezTo>
                  <a:pt x="37" y="0"/>
                  <a:pt x="0" y="37"/>
                  <a:pt x="0" y="85"/>
                </a:cubicBezTo>
                <a:lnTo>
                  <a:pt x="0" y="90"/>
                </a:lnTo>
                <a:lnTo>
                  <a:pt x="170" y="255"/>
                </a:lnTo>
              </a:path>
            </a:pathLst>
          </a:custGeom>
          <a:solidFill>
            <a:srgbClr val="FFFFFF"/>
          </a:solidFill>
          <a:ln>
            <a:noFill/>
          </a:ln>
          <a:effectLst/>
        </p:spPr>
        <p:txBody>
          <a:bodyPr wrap="none" anchor="ctr"/>
          <a:lstStyle/>
          <a:p>
            <a:endParaRPr lang="en-US"/>
          </a:p>
        </p:txBody>
      </p:sp>
      <p:sp>
        <p:nvSpPr>
          <p:cNvPr id="63" name="Freeform 11">
            <a:extLst>
              <a:ext uri="{FF2B5EF4-FFF2-40B4-BE49-F238E27FC236}">
                <a16:creationId xmlns:a16="http://schemas.microsoft.com/office/drawing/2014/main" id="{82D517E7-28F9-406F-8036-E0DB17C08C22}"/>
              </a:ext>
            </a:extLst>
          </p:cNvPr>
          <p:cNvSpPr>
            <a:spLocks noChangeArrowheads="1"/>
          </p:cNvSpPr>
          <p:nvPr/>
        </p:nvSpPr>
        <p:spPr bwMode="auto">
          <a:xfrm>
            <a:off x="7085317" y="3134347"/>
            <a:ext cx="243340" cy="247647"/>
          </a:xfrm>
          <a:custGeom>
            <a:avLst/>
            <a:gdLst>
              <a:gd name="T0" fmla="*/ 37 w 500"/>
              <a:gd name="T1" fmla="*/ 0 h 506"/>
              <a:gd name="T2" fmla="*/ 0 w 500"/>
              <a:gd name="T3" fmla="*/ 38 h 506"/>
              <a:gd name="T4" fmla="*/ 165 w 500"/>
              <a:gd name="T5" fmla="*/ 208 h 506"/>
              <a:gd name="T6" fmla="*/ 165 w 500"/>
              <a:gd name="T7" fmla="*/ 224 h 506"/>
              <a:gd name="T8" fmla="*/ 250 w 500"/>
              <a:gd name="T9" fmla="*/ 309 h 506"/>
              <a:gd name="T10" fmla="*/ 271 w 500"/>
              <a:gd name="T11" fmla="*/ 303 h 506"/>
              <a:gd name="T12" fmla="*/ 319 w 500"/>
              <a:gd name="T13" fmla="*/ 351 h 506"/>
              <a:gd name="T14" fmla="*/ 255 w 500"/>
              <a:gd name="T15" fmla="*/ 367 h 506"/>
              <a:gd name="T16" fmla="*/ 106 w 500"/>
              <a:gd name="T17" fmla="*/ 224 h 506"/>
              <a:gd name="T18" fmla="*/ 53 w 500"/>
              <a:gd name="T19" fmla="*/ 224 h 506"/>
              <a:gd name="T20" fmla="*/ 223 w 500"/>
              <a:gd name="T21" fmla="*/ 409 h 506"/>
              <a:gd name="T22" fmla="*/ 223 w 500"/>
              <a:gd name="T23" fmla="*/ 505 h 506"/>
              <a:gd name="T24" fmla="*/ 276 w 500"/>
              <a:gd name="T25" fmla="*/ 505 h 506"/>
              <a:gd name="T26" fmla="*/ 276 w 500"/>
              <a:gd name="T27" fmla="*/ 409 h 506"/>
              <a:gd name="T28" fmla="*/ 345 w 500"/>
              <a:gd name="T29" fmla="*/ 388 h 506"/>
              <a:gd name="T30" fmla="*/ 462 w 500"/>
              <a:gd name="T31" fmla="*/ 505 h 506"/>
              <a:gd name="T32" fmla="*/ 499 w 500"/>
              <a:gd name="T33" fmla="*/ 468 h 506"/>
              <a:gd name="T34" fmla="*/ 37 w 500"/>
              <a:gd name="T35"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0" h="506">
                <a:moveTo>
                  <a:pt x="37" y="0"/>
                </a:moveTo>
                <a:lnTo>
                  <a:pt x="0" y="38"/>
                </a:lnTo>
                <a:lnTo>
                  <a:pt x="165" y="208"/>
                </a:lnTo>
                <a:lnTo>
                  <a:pt x="165" y="224"/>
                </a:lnTo>
                <a:cubicBezTo>
                  <a:pt x="165" y="271"/>
                  <a:pt x="202" y="309"/>
                  <a:pt x="250" y="309"/>
                </a:cubicBezTo>
                <a:cubicBezTo>
                  <a:pt x="255" y="309"/>
                  <a:pt x="260" y="309"/>
                  <a:pt x="271" y="303"/>
                </a:cubicBezTo>
                <a:lnTo>
                  <a:pt x="319" y="351"/>
                </a:lnTo>
                <a:cubicBezTo>
                  <a:pt x="297" y="362"/>
                  <a:pt x="276" y="367"/>
                  <a:pt x="255" y="367"/>
                </a:cubicBezTo>
                <a:cubicBezTo>
                  <a:pt x="175" y="367"/>
                  <a:pt x="106" y="309"/>
                  <a:pt x="106" y="224"/>
                </a:cubicBezTo>
                <a:lnTo>
                  <a:pt x="53" y="224"/>
                </a:lnTo>
                <a:cubicBezTo>
                  <a:pt x="53" y="319"/>
                  <a:pt x="133" y="399"/>
                  <a:pt x="223" y="409"/>
                </a:cubicBezTo>
                <a:lnTo>
                  <a:pt x="223" y="505"/>
                </a:lnTo>
                <a:lnTo>
                  <a:pt x="276" y="505"/>
                </a:lnTo>
                <a:lnTo>
                  <a:pt x="276" y="409"/>
                </a:lnTo>
                <a:cubicBezTo>
                  <a:pt x="303" y="409"/>
                  <a:pt x="329" y="399"/>
                  <a:pt x="345" y="388"/>
                </a:cubicBezTo>
                <a:lnTo>
                  <a:pt x="462" y="505"/>
                </a:lnTo>
                <a:lnTo>
                  <a:pt x="499" y="468"/>
                </a:lnTo>
                <a:lnTo>
                  <a:pt x="37" y="0"/>
                </a:lnTo>
              </a:path>
            </a:pathLst>
          </a:custGeom>
          <a:solidFill>
            <a:srgbClr val="FFFFFF"/>
          </a:solidFill>
          <a:ln>
            <a:noFill/>
          </a:ln>
          <a:effectLst/>
        </p:spPr>
        <p:txBody>
          <a:bodyPr wrap="none" anchor="ctr"/>
          <a:lstStyle/>
          <a:p>
            <a:endParaRPr lang="en-US"/>
          </a:p>
        </p:txBody>
      </p:sp>
      <p:sp>
        <p:nvSpPr>
          <p:cNvPr id="64" name="Freeform 18">
            <a:extLst>
              <a:ext uri="{FF2B5EF4-FFF2-40B4-BE49-F238E27FC236}">
                <a16:creationId xmlns:a16="http://schemas.microsoft.com/office/drawing/2014/main" id="{2E1EF136-F83E-477C-89CC-DFDE39F6BED8}"/>
              </a:ext>
            </a:extLst>
          </p:cNvPr>
          <p:cNvSpPr>
            <a:spLocks noChangeArrowheads="1"/>
          </p:cNvSpPr>
          <p:nvPr/>
        </p:nvSpPr>
        <p:spPr bwMode="auto">
          <a:xfrm>
            <a:off x="9117349" y="3134347"/>
            <a:ext cx="270966" cy="270964"/>
          </a:xfrm>
          <a:custGeom>
            <a:avLst/>
            <a:gdLst>
              <a:gd name="T0" fmla="*/ 281 w 558"/>
              <a:gd name="T1" fmla="*/ 0 h 559"/>
              <a:gd name="T2" fmla="*/ 0 w 558"/>
              <a:gd name="T3" fmla="*/ 276 h 559"/>
              <a:gd name="T4" fmla="*/ 281 w 558"/>
              <a:gd name="T5" fmla="*/ 558 h 559"/>
              <a:gd name="T6" fmla="*/ 557 w 558"/>
              <a:gd name="T7" fmla="*/ 276 h 559"/>
              <a:gd name="T8" fmla="*/ 281 w 558"/>
              <a:gd name="T9" fmla="*/ 0 h 559"/>
              <a:gd name="T10" fmla="*/ 223 w 558"/>
              <a:gd name="T11" fmla="*/ 404 h 559"/>
              <a:gd name="T12" fmla="*/ 223 w 558"/>
              <a:gd name="T13" fmla="*/ 154 h 559"/>
              <a:gd name="T14" fmla="*/ 393 w 558"/>
              <a:gd name="T15" fmla="*/ 276 h 559"/>
              <a:gd name="T16" fmla="*/ 223 w 558"/>
              <a:gd name="T17" fmla="*/ 40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559">
                <a:moveTo>
                  <a:pt x="281" y="0"/>
                </a:moveTo>
                <a:cubicBezTo>
                  <a:pt x="127" y="0"/>
                  <a:pt x="0" y="125"/>
                  <a:pt x="0" y="276"/>
                </a:cubicBezTo>
                <a:cubicBezTo>
                  <a:pt x="0" y="428"/>
                  <a:pt x="130" y="558"/>
                  <a:pt x="281" y="558"/>
                </a:cubicBezTo>
                <a:cubicBezTo>
                  <a:pt x="433" y="558"/>
                  <a:pt x="557" y="428"/>
                  <a:pt x="557" y="276"/>
                </a:cubicBezTo>
                <a:cubicBezTo>
                  <a:pt x="557" y="125"/>
                  <a:pt x="430" y="0"/>
                  <a:pt x="281" y="0"/>
                </a:cubicBezTo>
                <a:close/>
                <a:moveTo>
                  <a:pt x="223" y="404"/>
                </a:moveTo>
                <a:lnTo>
                  <a:pt x="223" y="154"/>
                </a:lnTo>
                <a:lnTo>
                  <a:pt x="393" y="276"/>
                </a:lnTo>
                <a:lnTo>
                  <a:pt x="223" y="404"/>
                </a:lnTo>
                <a:close/>
              </a:path>
            </a:pathLst>
          </a:custGeom>
          <a:solidFill>
            <a:srgbClr val="FFFFFF"/>
          </a:solidFill>
          <a:ln>
            <a:noFill/>
          </a:ln>
          <a:effectLst/>
        </p:spPr>
        <p:txBody>
          <a:bodyPr wrap="none" anchor="ctr"/>
          <a:lstStyle/>
          <a:p>
            <a:endParaRPr lang="en-US"/>
          </a:p>
        </p:txBody>
      </p:sp>
      <p:sp>
        <p:nvSpPr>
          <p:cNvPr id="65" name="Freeform 19">
            <a:extLst>
              <a:ext uri="{FF2B5EF4-FFF2-40B4-BE49-F238E27FC236}">
                <a16:creationId xmlns:a16="http://schemas.microsoft.com/office/drawing/2014/main" id="{7E6436FE-E51A-4A8E-BE63-C96ADE13A9EF}"/>
              </a:ext>
            </a:extLst>
          </p:cNvPr>
          <p:cNvSpPr>
            <a:spLocks noChangeArrowheads="1"/>
          </p:cNvSpPr>
          <p:nvPr/>
        </p:nvSpPr>
        <p:spPr bwMode="auto">
          <a:xfrm>
            <a:off x="11232318" y="3134347"/>
            <a:ext cx="270964" cy="270964"/>
          </a:xfrm>
          <a:custGeom>
            <a:avLst/>
            <a:gdLst>
              <a:gd name="T0" fmla="*/ 223 w 559"/>
              <a:gd name="T1" fmla="*/ 404 h 559"/>
              <a:gd name="T2" fmla="*/ 388 w 559"/>
              <a:gd name="T3" fmla="*/ 276 h 559"/>
              <a:gd name="T4" fmla="*/ 223 w 559"/>
              <a:gd name="T5" fmla="*/ 154 h 559"/>
              <a:gd name="T6" fmla="*/ 223 w 559"/>
              <a:gd name="T7" fmla="*/ 404 h 559"/>
              <a:gd name="T8" fmla="*/ 276 w 559"/>
              <a:gd name="T9" fmla="*/ 0 h 559"/>
              <a:gd name="T10" fmla="*/ 0 w 559"/>
              <a:gd name="T11" fmla="*/ 276 h 559"/>
              <a:gd name="T12" fmla="*/ 276 w 559"/>
              <a:gd name="T13" fmla="*/ 558 h 559"/>
              <a:gd name="T14" fmla="*/ 558 w 559"/>
              <a:gd name="T15" fmla="*/ 276 h 559"/>
              <a:gd name="T16" fmla="*/ 276 w 559"/>
              <a:gd name="T17" fmla="*/ 0 h 559"/>
              <a:gd name="T18" fmla="*/ 276 w 559"/>
              <a:gd name="T19" fmla="*/ 500 h 559"/>
              <a:gd name="T20" fmla="*/ 59 w 559"/>
              <a:gd name="T21" fmla="*/ 276 h 559"/>
              <a:gd name="T22" fmla="*/ 276 w 559"/>
              <a:gd name="T23" fmla="*/ 53 h 559"/>
              <a:gd name="T24" fmla="*/ 500 w 559"/>
              <a:gd name="T25" fmla="*/ 276 h 559"/>
              <a:gd name="T26" fmla="*/ 276 w 559"/>
              <a:gd name="T27" fmla="*/ 50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9" h="559">
                <a:moveTo>
                  <a:pt x="223" y="404"/>
                </a:moveTo>
                <a:lnTo>
                  <a:pt x="388" y="276"/>
                </a:lnTo>
                <a:lnTo>
                  <a:pt x="223" y="154"/>
                </a:lnTo>
                <a:lnTo>
                  <a:pt x="223" y="404"/>
                </a:lnTo>
                <a:close/>
                <a:moveTo>
                  <a:pt x="276" y="0"/>
                </a:moveTo>
                <a:cubicBezTo>
                  <a:pt x="128" y="0"/>
                  <a:pt x="0" y="125"/>
                  <a:pt x="0" y="276"/>
                </a:cubicBezTo>
                <a:cubicBezTo>
                  <a:pt x="0" y="428"/>
                  <a:pt x="125" y="558"/>
                  <a:pt x="276" y="558"/>
                </a:cubicBezTo>
                <a:cubicBezTo>
                  <a:pt x="428" y="558"/>
                  <a:pt x="558" y="428"/>
                  <a:pt x="558" y="276"/>
                </a:cubicBezTo>
                <a:cubicBezTo>
                  <a:pt x="558" y="125"/>
                  <a:pt x="431" y="0"/>
                  <a:pt x="276" y="0"/>
                </a:cubicBezTo>
                <a:close/>
                <a:moveTo>
                  <a:pt x="276" y="500"/>
                </a:moveTo>
                <a:cubicBezTo>
                  <a:pt x="154" y="500"/>
                  <a:pt x="59" y="399"/>
                  <a:pt x="59" y="276"/>
                </a:cubicBezTo>
                <a:cubicBezTo>
                  <a:pt x="59" y="154"/>
                  <a:pt x="154" y="53"/>
                  <a:pt x="276" y="53"/>
                </a:cubicBezTo>
                <a:cubicBezTo>
                  <a:pt x="399" y="53"/>
                  <a:pt x="500" y="154"/>
                  <a:pt x="500" y="276"/>
                </a:cubicBezTo>
                <a:cubicBezTo>
                  <a:pt x="500" y="399"/>
                  <a:pt x="399" y="500"/>
                  <a:pt x="276" y="500"/>
                </a:cubicBezTo>
                <a:close/>
              </a:path>
            </a:pathLst>
          </a:custGeom>
          <a:solidFill>
            <a:srgbClr val="FFFFFF"/>
          </a:solidFill>
          <a:ln>
            <a:noFill/>
          </a:ln>
          <a:effectLst/>
        </p:spPr>
        <p:txBody>
          <a:bodyPr wrap="none" anchor="ctr"/>
          <a:lstStyle/>
          <a:p>
            <a:endParaRPr lang="en-US"/>
          </a:p>
        </p:txBody>
      </p:sp>
      <p:sp>
        <p:nvSpPr>
          <p:cNvPr id="66" name="Freeform 20">
            <a:extLst>
              <a:ext uri="{FF2B5EF4-FFF2-40B4-BE49-F238E27FC236}">
                <a16:creationId xmlns:a16="http://schemas.microsoft.com/office/drawing/2014/main" id="{77AAC3F8-3F14-4FBC-9DAF-E550DE249587}"/>
              </a:ext>
            </a:extLst>
          </p:cNvPr>
          <p:cNvSpPr>
            <a:spLocks noChangeArrowheads="1"/>
          </p:cNvSpPr>
          <p:nvPr/>
        </p:nvSpPr>
        <p:spPr bwMode="auto">
          <a:xfrm>
            <a:off x="838200" y="4644686"/>
            <a:ext cx="283378" cy="285318"/>
          </a:xfrm>
          <a:custGeom>
            <a:avLst/>
            <a:gdLst>
              <a:gd name="T0" fmla="*/ 581 w 644"/>
              <a:gd name="T1" fmla="*/ 0 h 650"/>
              <a:gd name="T2" fmla="*/ 62 w 644"/>
              <a:gd name="T3" fmla="*/ 0 h 650"/>
              <a:gd name="T4" fmla="*/ 0 w 644"/>
              <a:gd name="T5" fmla="*/ 62 h 650"/>
              <a:gd name="T6" fmla="*/ 0 w 644"/>
              <a:gd name="T7" fmla="*/ 649 h 650"/>
              <a:gd name="T8" fmla="*/ 130 w 644"/>
              <a:gd name="T9" fmla="*/ 519 h 650"/>
              <a:gd name="T10" fmla="*/ 581 w 644"/>
              <a:gd name="T11" fmla="*/ 519 h 650"/>
              <a:gd name="T12" fmla="*/ 643 w 644"/>
              <a:gd name="T13" fmla="*/ 451 h 650"/>
              <a:gd name="T14" fmla="*/ 643 w 644"/>
              <a:gd name="T15" fmla="*/ 62 h 650"/>
              <a:gd name="T16" fmla="*/ 581 w 644"/>
              <a:gd name="T17" fmla="*/ 0 h 650"/>
              <a:gd name="T18" fmla="*/ 513 w 644"/>
              <a:gd name="T19" fmla="*/ 389 h 650"/>
              <a:gd name="T20" fmla="*/ 130 w 644"/>
              <a:gd name="T21" fmla="*/ 389 h 650"/>
              <a:gd name="T22" fmla="*/ 130 w 644"/>
              <a:gd name="T23" fmla="*/ 321 h 650"/>
              <a:gd name="T24" fmla="*/ 513 w 644"/>
              <a:gd name="T25" fmla="*/ 321 h 650"/>
              <a:gd name="T26" fmla="*/ 513 w 644"/>
              <a:gd name="T27" fmla="*/ 389 h 650"/>
              <a:gd name="T28" fmla="*/ 513 w 644"/>
              <a:gd name="T29" fmla="*/ 290 h 650"/>
              <a:gd name="T30" fmla="*/ 130 w 644"/>
              <a:gd name="T31" fmla="*/ 290 h 650"/>
              <a:gd name="T32" fmla="*/ 130 w 644"/>
              <a:gd name="T33" fmla="*/ 229 h 650"/>
              <a:gd name="T34" fmla="*/ 513 w 644"/>
              <a:gd name="T35" fmla="*/ 229 h 650"/>
              <a:gd name="T36" fmla="*/ 513 w 644"/>
              <a:gd name="T37" fmla="*/ 290 h 650"/>
              <a:gd name="T38" fmla="*/ 513 w 644"/>
              <a:gd name="T39" fmla="*/ 192 h 650"/>
              <a:gd name="T40" fmla="*/ 130 w 644"/>
              <a:gd name="T41" fmla="*/ 192 h 650"/>
              <a:gd name="T42" fmla="*/ 130 w 644"/>
              <a:gd name="T43" fmla="*/ 130 h 650"/>
              <a:gd name="T44" fmla="*/ 513 w 644"/>
              <a:gd name="T45" fmla="*/ 130 h 650"/>
              <a:gd name="T46" fmla="*/ 513 w 644"/>
              <a:gd name="T47" fmla="*/ 192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4" h="650">
                <a:moveTo>
                  <a:pt x="581" y="0"/>
                </a:moveTo>
                <a:lnTo>
                  <a:pt x="62" y="0"/>
                </a:lnTo>
                <a:cubicBezTo>
                  <a:pt x="25" y="0"/>
                  <a:pt x="0" y="31"/>
                  <a:pt x="0" y="62"/>
                </a:cubicBezTo>
                <a:lnTo>
                  <a:pt x="0" y="649"/>
                </a:lnTo>
                <a:lnTo>
                  <a:pt x="130" y="519"/>
                </a:lnTo>
                <a:lnTo>
                  <a:pt x="581" y="519"/>
                </a:lnTo>
                <a:cubicBezTo>
                  <a:pt x="612" y="519"/>
                  <a:pt x="643" y="488"/>
                  <a:pt x="643" y="451"/>
                </a:cubicBezTo>
                <a:lnTo>
                  <a:pt x="643" y="62"/>
                </a:lnTo>
                <a:cubicBezTo>
                  <a:pt x="643" y="31"/>
                  <a:pt x="612" y="0"/>
                  <a:pt x="581" y="0"/>
                </a:cubicBezTo>
                <a:close/>
                <a:moveTo>
                  <a:pt x="513" y="389"/>
                </a:moveTo>
                <a:lnTo>
                  <a:pt x="130" y="389"/>
                </a:lnTo>
                <a:lnTo>
                  <a:pt x="130" y="321"/>
                </a:lnTo>
                <a:lnTo>
                  <a:pt x="513" y="321"/>
                </a:lnTo>
                <a:lnTo>
                  <a:pt x="513" y="389"/>
                </a:lnTo>
                <a:close/>
                <a:moveTo>
                  <a:pt x="513" y="290"/>
                </a:moveTo>
                <a:lnTo>
                  <a:pt x="130" y="290"/>
                </a:lnTo>
                <a:lnTo>
                  <a:pt x="130" y="229"/>
                </a:lnTo>
                <a:lnTo>
                  <a:pt x="513" y="229"/>
                </a:lnTo>
                <a:lnTo>
                  <a:pt x="513" y="290"/>
                </a:lnTo>
                <a:close/>
                <a:moveTo>
                  <a:pt x="513" y="192"/>
                </a:moveTo>
                <a:lnTo>
                  <a:pt x="130" y="192"/>
                </a:lnTo>
                <a:lnTo>
                  <a:pt x="130" y="130"/>
                </a:lnTo>
                <a:lnTo>
                  <a:pt x="513" y="130"/>
                </a:lnTo>
                <a:lnTo>
                  <a:pt x="513" y="192"/>
                </a:lnTo>
                <a:close/>
              </a:path>
            </a:pathLst>
          </a:custGeom>
          <a:solidFill>
            <a:srgbClr val="FFFFFF"/>
          </a:solidFill>
          <a:ln>
            <a:noFill/>
          </a:ln>
          <a:effectLst/>
        </p:spPr>
        <p:txBody>
          <a:bodyPr wrap="none" anchor="ctr"/>
          <a:lstStyle/>
          <a:p>
            <a:endParaRPr lang="en-US"/>
          </a:p>
        </p:txBody>
      </p:sp>
      <p:sp>
        <p:nvSpPr>
          <p:cNvPr id="67" name="Freeform 21">
            <a:extLst>
              <a:ext uri="{FF2B5EF4-FFF2-40B4-BE49-F238E27FC236}">
                <a16:creationId xmlns:a16="http://schemas.microsoft.com/office/drawing/2014/main" id="{644E8D0A-89F3-4F60-8901-D447572FEC8F}"/>
              </a:ext>
            </a:extLst>
          </p:cNvPr>
          <p:cNvSpPr>
            <a:spLocks noChangeArrowheads="1"/>
          </p:cNvSpPr>
          <p:nvPr/>
        </p:nvSpPr>
        <p:spPr bwMode="auto">
          <a:xfrm>
            <a:off x="2902350" y="4644686"/>
            <a:ext cx="283378" cy="285318"/>
          </a:xfrm>
          <a:custGeom>
            <a:avLst/>
            <a:gdLst>
              <a:gd name="T0" fmla="*/ 582 w 644"/>
              <a:gd name="T1" fmla="*/ 0 h 650"/>
              <a:gd name="T2" fmla="*/ 62 w 644"/>
              <a:gd name="T3" fmla="*/ 0 h 650"/>
              <a:gd name="T4" fmla="*/ 0 w 644"/>
              <a:gd name="T5" fmla="*/ 62 h 650"/>
              <a:gd name="T6" fmla="*/ 0 w 644"/>
              <a:gd name="T7" fmla="*/ 649 h 650"/>
              <a:gd name="T8" fmla="*/ 130 w 644"/>
              <a:gd name="T9" fmla="*/ 519 h 650"/>
              <a:gd name="T10" fmla="*/ 582 w 644"/>
              <a:gd name="T11" fmla="*/ 519 h 650"/>
              <a:gd name="T12" fmla="*/ 643 w 644"/>
              <a:gd name="T13" fmla="*/ 451 h 650"/>
              <a:gd name="T14" fmla="*/ 643 w 644"/>
              <a:gd name="T15" fmla="*/ 62 h 650"/>
              <a:gd name="T16" fmla="*/ 582 w 644"/>
              <a:gd name="T17"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4" h="650">
                <a:moveTo>
                  <a:pt x="582" y="0"/>
                </a:moveTo>
                <a:lnTo>
                  <a:pt x="62" y="0"/>
                </a:lnTo>
                <a:cubicBezTo>
                  <a:pt x="25" y="0"/>
                  <a:pt x="0" y="31"/>
                  <a:pt x="0" y="62"/>
                </a:cubicBezTo>
                <a:lnTo>
                  <a:pt x="0" y="649"/>
                </a:lnTo>
                <a:lnTo>
                  <a:pt x="130" y="519"/>
                </a:lnTo>
                <a:lnTo>
                  <a:pt x="582" y="519"/>
                </a:lnTo>
                <a:cubicBezTo>
                  <a:pt x="612" y="519"/>
                  <a:pt x="643" y="488"/>
                  <a:pt x="643" y="451"/>
                </a:cubicBezTo>
                <a:lnTo>
                  <a:pt x="643" y="62"/>
                </a:lnTo>
                <a:cubicBezTo>
                  <a:pt x="643" y="31"/>
                  <a:pt x="612" y="0"/>
                  <a:pt x="582" y="0"/>
                </a:cubicBezTo>
              </a:path>
            </a:pathLst>
          </a:custGeom>
          <a:solidFill>
            <a:srgbClr val="FFFFFF"/>
          </a:solidFill>
          <a:ln>
            <a:noFill/>
          </a:ln>
          <a:effectLst/>
        </p:spPr>
        <p:txBody>
          <a:bodyPr wrap="none" anchor="ctr"/>
          <a:lstStyle/>
          <a:p>
            <a:endParaRPr lang="en-US"/>
          </a:p>
        </p:txBody>
      </p:sp>
      <p:sp>
        <p:nvSpPr>
          <p:cNvPr id="68" name="Freeform 11">
            <a:extLst>
              <a:ext uri="{FF2B5EF4-FFF2-40B4-BE49-F238E27FC236}">
                <a16:creationId xmlns:a16="http://schemas.microsoft.com/office/drawing/2014/main" id="{5E581419-B394-4A19-9D0D-443185C43A21}"/>
              </a:ext>
            </a:extLst>
          </p:cNvPr>
          <p:cNvSpPr>
            <a:spLocks noChangeArrowheads="1"/>
          </p:cNvSpPr>
          <p:nvPr/>
        </p:nvSpPr>
        <p:spPr bwMode="auto">
          <a:xfrm>
            <a:off x="838200" y="6055730"/>
            <a:ext cx="143872" cy="86718"/>
          </a:xfrm>
          <a:custGeom>
            <a:avLst/>
            <a:gdLst>
              <a:gd name="T0" fmla="*/ 41 w 321"/>
              <a:gd name="T1" fmla="*/ 0 h 194"/>
              <a:gd name="T2" fmla="*/ 163 w 321"/>
              <a:gd name="T3" fmla="*/ 122 h 194"/>
              <a:gd name="T4" fmla="*/ 284 w 321"/>
              <a:gd name="T5" fmla="*/ 0 h 194"/>
              <a:gd name="T6" fmla="*/ 320 w 321"/>
              <a:gd name="T7" fmla="*/ 36 h 194"/>
              <a:gd name="T8" fmla="*/ 163 w 321"/>
              <a:gd name="T9" fmla="*/ 193 h 194"/>
              <a:gd name="T10" fmla="*/ 0 w 321"/>
              <a:gd name="T11" fmla="*/ 36 h 194"/>
              <a:gd name="T12" fmla="*/ 41 w 321"/>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321" h="194">
                <a:moveTo>
                  <a:pt x="41" y="0"/>
                </a:moveTo>
                <a:lnTo>
                  <a:pt x="163" y="122"/>
                </a:lnTo>
                <a:lnTo>
                  <a:pt x="284" y="0"/>
                </a:lnTo>
                <a:lnTo>
                  <a:pt x="320" y="36"/>
                </a:lnTo>
                <a:lnTo>
                  <a:pt x="163" y="193"/>
                </a:lnTo>
                <a:lnTo>
                  <a:pt x="0" y="36"/>
                </a:lnTo>
                <a:lnTo>
                  <a:pt x="41" y="0"/>
                </a:lnTo>
              </a:path>
            </a:pathLst>
          </a:custGeom>
          <a:solidFill>
            <a:srgbClr val="FFFFFF"/>
          </a:solidFill>
          <a:ln>
            <a:noFill/>
          </a:ln>
          <a:effectLst/>
        </p:spPr>
        <p:txBody>
          <a:bodyPr wrap="none" anchor="ctr"/>
          <a:lstStyle/>
          <a:p>
            <a:endParaRPr lang="en-US"/>
          </a:p>
        </p:txBody>
      </p:sp>
      <p:sp>
        <p:nvSpPr>
          <p:cNvPr id="69" name="Freeform 12">
            <a:extLst>
              <a:ext uri="{FF2B5EF4-FFF2-40B4-BE49-F238E27FC236}">
                <a16:creationId xmlns:a16="http://schemas.microsoft.com/office/drawing/2014/main" id="{67B6F03B-4D5F-4EE5-ABB2-5DF0E97FCCFD}"/>
              </a:ext>
            </a:extLst>
          </p:cNvPr>
          <p:cNvSpPr>
            <a:spLocks noChangeArrowheads="1"/>
          </p:cNvSpPr>
          <p:nvPr/>
        </p:nvSpPr>
        <p:spPr bwMode="auto">
          <a:xfrm>
            <a:off x="2902350" y="6055730"/>
            <a:ext cx="88689" cy="143872"/>
          </a:xfrm>
          <a:custGeom>
            <a:avLst/>
            <a:gdLst>
              <a:gd name="T0" fmla="*/ 198 w 199"/>
              <a:gd name="T1" fmla="*/ 285 h 321"/>
              <a:gd name="T2" fmla="*/ 76 w 199"/>
              <a:gd name="T3" fmla="*/ 163 h 321"/>
              <a:gd name="T4" fmla="*/ 198 w 199"/>
              <a:gd name="T5" fmla="*/ 41 h 321"/>
              <a:gd name="T6" fmla="*/ 158 w 199"/>
              <a:gd name="T7" fmla="*/ 0 h 321"/>
              <a:gd name="T8" fmla="*/ 0 w 199"/>
              <a:gd name="T9" fmla="*/ 163 h 321"/>
              <a:gd name="T10" fmla="*/ 158 w 199"/>
              <a:gd name="T11" fmla="*/ 320 h 321"/>
              <a:gd name="T12" fmla="*/ 198 w 199"/>
              <a:gd name="T13" fmla="*/ 285 h 321"/>
            </a:gdLst>
            <a:ahLst/>
            <a:cxnLst>
              <a:cxn ang="0">
                <a:pos x="T0" y="T1"/>
              </a:cxn>
              <a:cxn ang="0">
                <a:pos x="T2" y="T3"/>
              </a:cxn>
              <a:cxn ang="0">
                <a:pos x="T4" y="T5"/>
              </a:cxn>
              <a:cxn ang="0">
                <a:pos x="T6" y="T7"/>
              </a:cxn>
              <a:cxn ang="0">
                <a:pos x="T8" y="T9"/>
              </a:cxn>
              <a:cxn ang="0">
                <a:pos x="T10" y="T11"/>
              </a:cxn>
              <a:cxn ang="0">
                <a:pos x="T12" y="T13"/>
              </a:cxn>
            </a:cxnLst>
            <a:rect l="0" t="0" r="r" b="b"/>
            <a:pathLst>
              <a:path w="199" h="321">
                <a:moveTo>
                  <a:pt x="198" y="285"/>
                </a:moveTo>
                <a:lnTo>
                  <a:pt x="76" y="163"/>
                </a:lnTo>
                <a:lnTo>
                  <a:pt x="198" y="41"/>
                </a:lnTo>
                <a:lnTo>
                  <a:pt x="158" y="0"/>
                </a:lnTo>
                <a:lnTo>
                  <a:pt x="0" y="163"/>
                </a:lnTo>
                <a:lnTo>
                  <a:pt x="158" y="320"/>
                </a:lnTo>
                <a:lnTo>
                  <a:pt x="198" y="285"/>
                </a:lnTo>
              </a:path>
            </a:pathLst>
          </a:custGeom>
          <a:solidFill>
            <a:srgbClr val="FFFFFF"/>
          </a:solidFill>
          <a:ln>
            <a:noFill/>
          </a:ln>
          <a:effectLst/>
        </p:spPr>
        <p:txBody>
          <a:bodyPr wrap="none" anchor="ctr"/>
          <a:lstStyle/>
          <a:p>
            <a:endParaRPr lang="en-US"/>
          </a:p>
        </p:txBody>
      </p:sp>
      <p:sp>
        <p:nvSpPr>
          <p:cNvPr id="70" name="Freeform 13">
            <a:extLst>
              <a:ext uri="{FF2B5EF4-FFF2-40B4-BE49-F238E27FC236}">
                <a16:creationId xmlns:a16="http://schemas.microsoft.com/office/drawing/2014/main" id="{3A81DE1B-56B4-42D5-A04C-1796B63E7DD3}"/>
              </a:ext>
            </a:extLst>
          </p:cNvPr>
          <p:cNvSpPr>
            <a:spLocks noChangeArrowheads="1"/>
          </p:cNvSpPr>
          <p:nvPr/>
        </p:nvSpPr>
        <p:spPr bwMode="auto">
          <a:xfrm>
            <a:off x="4979916" y="6055730"/>
            <a:ext cx="88689" cy="143872"/>
          </a:xfrm>
          <a:custGeom>
            <a:avLst/>
            <a:gdLst>
              <a:gd name="T0" fmla="*/ 0 w 199"/>
              <a:gd name="T1" fmla="*/ 280 h 322"/>
              <a:gd name="T2" fmla="*/ 122 w 199"/>
              <a:gd name="T3" fmla="*/ 158 h 322"/>
              <a:gd name="T4" fmla="*/ 0 w 199"/>
              <a:gd name="T5" fmla="*/ 36 h 322"/>
              <a:gd name="T6" fmla="*/ 36 w 199"/>
              <a:gd name="T7" fmla="*/ 0 h 322"/>
              <a:gd name="T8" fmla="*/ 198 w 199"/>
              <a:gd name="T9" fmla="*/ 158 h 322"/>
              <a:gd name="T10" fmla="*/ 36 w 199"/>
              <a:gd name="T11" fmla="*/ 321 h 322"/>
              <a:gd name="T12" fmla="*/ 0 w 199"/>
              <a:gd name="T13" fmla="*/ 280 h 322"/>
            </a:gdLst>
            <a:ahLst/>
            <a:cxnLst>
              <a:cxn ang="0">
                <a:pos x="T0" y="T1"/>
              </a:cxn>
              <a:cxn ang="0">
                <a:pos x="T2" y="T3"/>
              </a:cxn>
              <a:cxn ang="0">
                <a:pos x="T4" y="T5"/>
              </a:cxn>
              <a:cxn ang="0">
                <a:pos x="T6" y="T7"/>
              </a:cxn>
              <a:cxn ang="0">
                <a:pos x="T8" y="T9"/>
              </a:cxn>
              <a:cxn ang="0">
                <a:pos x="T10" y="T11"/>
              </a:cxn>
              <a:cxn ang="0">
                <a:pos x="T12" y="T13"/>
              </a:cxn>
            </a:cxnLst>
            <a:rect l="0" t="0" r="r" b="b"/>
            <a:pathLst>
              <a:path w="199" h="322">
                <a:moveTo>
                  <a:pt x="0" y="280"/>
                </a:moveTo>
                <a:lnTo>
                  <a:pt x="122" y="158"/>
                </a:lnTo>
                <a:lnTo>
                  <a:pt x="0" y="36"/>
                </a:lnTo>
                <a:lnTo>
                  <a:pt x="36" y="0"/>
                </a:lnTo>
                <a:lnTo>
                  <a:pt x="198" y="158"/>
                </a:lnTo>
                <a:lnTo>
                  <a:pt x="36" y="321"/>
                </a:lnTo>
                <a:lnTo>
                  <a:pt x="0" y="280"/>
                </a:lnTo>
              </a:path>
            </a:pathLst>
          </a:custGeom>
          <a:solidFill>
            <a:srgbClr val="FFFFFF"/>
          </a:solidFill>
          <a:ln>
            <a:noFill/>
          </a:ln>
          <a:effectLst/>
        </p:spPr>
        <p:txBody>
          <a:bodyPr wrap="none" anchor="ctr"/>
          <a:lstStyle/>
          <a:p>
            <a:endParaRPr lang="en-US"/>
          </a:p>
        </p:txBody>
      </p:sp>
      <p:sp>
        <p:nvSpPr>
          <p:cNvPr id="71" name="Freeform 14">
            <a:extLst>
              <a:ext uri="{FF2B5EF4-FFF2-40B4-BE49-F238E27FC236}">
                <a16:creationId xmlns:a16="http://schemas.microsoft.com/office/drawing/2014/main" id="{2800958E-625D-4604-B53B-380EAF0A3EDC}"/>
              </a:ext>
            </a:extLst>
          </p:cNvPr>
          <p:cNvSpPr>
            <a:spLocks noChangeArrowheads="1"/>
          </p:cNvSpPr>
          <p:nvPr/>
        </p:nvSpPr>
        <p:spPr bwMode="auto">
          <a:xfrm>
            <a:off x="7085317" y="6055730"/>
            <a:ext cx="141902" cy="86718"/>
          </a:xfrm>
          <a:custGeom>
            <a:avLst/>
            <a:gdLst>
              <a:gd name="T0" fmla="*/ 36 w 316"/>
              <a:gd name="T1" fmla="*/ 193 h 194"/>
              <a:gd name="T2" fmla="*/ 158 w 316"/>
              <a:gd name="T3" fmla="*/ 72 h 194"/>
              <a:gd name="T4" fmla="*/ 280 w 316"/>
              <a:gd name="T5" fmla="*/ 193 h 194"/>
              <a:gd name="T6" fmla="*/ 315 w 316"/>
              <a:gd name="T7" fmla="*/ 158 h 194"/>
              <a:gd name="T8" fmla="*/ 158 w 316"/>
              <a:gd name="T9" fmla="*/ 0 h 194"/>
              <a:gd name="T10" fmla="*/ 0 w 316"/>
              <a:gd name="T11" fmla="*/ 158 h 194"/>
              <a:gd name="T12" fmla="*/ 36 w 316"/>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16" h="194">
                <a:moveTo>
                  <a:pt x="36" y="193"/>
                </a:moveTo>
                <a:lnTo>
                  <a:pt x="158" y="72"/>
                </a:lnTo>
                <a:lnTo>
                  <a:pt x="280" y="193"/>
                </a:lnTo>
                <a:lnTo>
                  <a:pt x="315" y="158"/>
                </a:lnTo>
                <a:lnTo>
                  <a:pt x="158" y="0"/>
                </a:lnTo>
                <a:lnTo>
                  <a:pt x="0" y="158"/>
                </a:lnTo>
                <a:lnTo>
                  <a:pt x="36" y="193"/>
                </a:lnTo>
              </a:path>
            </a:pathLst>
          </a:custGeom>
          <a:solidFill>
            <a:srgbClr val="FFFFFF"/>
          </a:solidFill>
          <a:ln>
            <a:noFill/>
          </a:ln>
          <a:effectLst/>
        </p:spPr>
        <p:txBody>
          <a:bodyPr wrap="none" anchor="ctr"/>
          <a:lstStyle/>
          <a:p>
            <a:endParaRPr lang="en-US"/>
          </a:p>
        </p:txBody>
      </p:sp>
      <p:sp>
        <p:nvSpPr>
          <p:cNvPr id="72" name="Freeform 15">
            <a:extLst>
              <a:ext uri="{FF2B5EF4-FFF2-40B4-BE49-F238E27FC236}">
                <a16:creationId xmlns:a16="http://schemas.microsoft.com/office/drawing/2014/main" id="{C0B9C565-802E-49D1-8C06-0477363B6E1A}"/>
              </a:ext>
            </a:extLst>
          </p:cNvPr>
          <p:cNvSpPr>
            <a:spLocks noChangeArrowheads="1"/>
          </p:cNvSpPr>
          <p:nvPr/>
        </p:nvSpPr>
        <p:spPr bwMode="auto">
          <a:xfrm>
            <a:off x="9117349" y="6055730"/>
            <a:ext cx="214824" cy="143873"/>
          </a:xfrm>
          <a:custGeom>
            <a:avLst/>
            <a:gdLst>
              <a:gd name="T0" fmla="*/ 478 w 479"/>
              <a:gd name="T1" fmla="*/ 132 h 321"/>
              <a:gd name="T2" fmla="*/ 102 w 479"/>
              <a:gd name="T3" fmla="*/ 132 h 321"/>
              <a:gd name="T4" fmla="*/ 198 w 479"/>
              <a:gd name="T5" fmla="*/ 35 h 321"/>
              <a:gd name="T6" fmla="*/ 158 w 479"/>
              <a:gd name="T7" fmla="*/ 0 h 321"/>
              <a:gd name="T8" fmla="*/ 0 w 479"/>
              <a:gd name="T9" fmla="*/ 157 h 321"/>
              <a:gd name="T10" fmla="*/ 158 w 479"/>
              <a:gd name="T11" fmla="*/ 320 h 321"/>
              <a:gd name="T12" fmla="*/ 198 w 479"/>
              <a:gd name="T13" fmla="*/ 284 h 321"/>
              <a:gd name="T14" fmla="*/ 102 w 479"/>
              <a:gd name="T15" fmla="*/ 188 h 321"/>
              <a:gd name="T16" fmla="*/ 478 w 479"/>
              <a:gd name="T17" fmla="*/ 188 h 321"/>
              <a:gd name="T18" fmla="*/ 478 w 479"/>
              <a:gd name="T19" fmla="*/ 13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321">
                <a:moveTo>
                  <a:pt x="478" y="132"/>
                </a:moveTo>
                <a:lnTo>
                  <a:pt x="102" y="132"/>
                </a:lnTo>
                <a:lnTo>
                  <a:pt x="198" y="35"/>
                </a:lnTo>
                <a:lnTo>
                  <a:pt x="158" y="0"/>
                </a:lnTo>
                <a:lnTo>
                  <a:pt x="0" y="157"/>
                </a:lnTo>
                <a:lnTo>
                  <a:pt x="158" y="320"/>
                </a:lnTo>
                <a:lnTo>
                  <a:pt x="198" y="284"/>
                </a:lnTo>
                <a:lnTo>
                  <a:pt x="102" y="188"/>
                </a:lnTo>
                <a:lnTo>
                  <a:pt x="478" y="188"/>
                </a:lnTo>
                <a:lnTo>
                  <a:pt x="478" y="132"/>
                </a:lnTo>
              </a:path>
            </a:pathLst>
          </a:custGeom>
          <a:solidFill>
            <a:srgbClr val="FFFFFF"/>
          </a:solidFill>
          <a:ln>
            <a:noFill/>
          </a:ln>
          <a:effectLst/>
        </p:spPr>
        <p:txBody>
          <a:bodyPr wrap="none" anchor="ctr"/>
          <a:lstStyle/>
          <a:p>
            <a:endParaRPr lang="en-US"/>
          </a:p>
        </p:txBody>
      </p:sp>
      <p:sp>
        <p:nvSpPr>
          <p:cNvPr id="73" name="Freeform 7">
            <a:extLst>
              <a:ext uri="{FF2B5EF4-FFF2-40B4-BE49-F238E27FC236}">
                <a16:creationId xmlns:a16="http://schemas.microsoft.com/office/drawing/2014/main" id="{D2088973-23EA-4C41-A220-D24CAC1B8E82}"/>
              </a:ext>
            </a:extLst>
          </p:cNvPr>
          <p:cNvSpPr>
            <a:spLocks noChangeArrowheads="1"/>
          </p:cNvSpPr>
          <p:nvPr/>
        </p:nvSpPr>
        <p:spPr bwMode="auto">
          <a:xfrm>
            <a:off x="11232318" y="6055730"/>
            <a:ext cx="229722" cy="207199"/>
          </a:xfrm>
          <a:custGeom>
            <a:avLst/>
            <a:gdLst>
              <a:gd name="T0" fmla="*/ 158 w 451"/>
              <a:gd name="T1" fmla="*/ 0 h 404"/>
              <a:gd name="T2" fmla="*/ 115 w 451"/>
              <a:gd name="T3" fmla="*/ 43 h 404"/>
              <a:gd name="T4" fmla="*/ 43 w 451"/>
              <a:gd name="T5" fmla="*/ 43 h 404"/>
              <a:gd name="T6" fmla="*/ 0 w 451"/>
              <a:gd name="T7" fmla="*/ 90 h 404"/>
              <a:gd name="T8" fmla="*/ 0 w 451"/>
              <a:gd name="T9" fmla="*/ 360 h 404"/>
              <a:gd name="T10" fmla="*/ 43 w 451"/>
              <a:gd name="T11" fmla="*/ 403 h 404"/>
              <a:gd name="T12" fmla="*/ 402 w 451"/>
              <a:gd name="T13" fmla="*/ 403 h 404"/>
              <a:gd name="T14" fmla="*/ 450 w 451"/>
              <a:gd name="T15" fmla="*/ 360 h 404"/>
              <a:gd name="T16" fmla="*/ 450 w 451"/>
              <a:gd name="T17" fmla="*/ 90 h 404"/>
              <a:gd name="T18" fmla="*/ 402 w 451"/>
              <a:gd name="T19" fmla="*/ 43 h 404"/>
              <a:gd name="T20" fmla="*/ 330 w 451"/>
              <a:gd name="T21" fmla="*/ 43 h 404"/>
              <a:gd name="T22" fmla="*/ 291 w 451"/>
              <a:gd name="T23" fmla="*/ 0 h 404"/>
              <a:gd name="T24" fmla="*/ 158 w 451"/>
              <a:gd name="T25" fmla="*/ 0 h 404"/>
              <a:gd name="T26" fmla="*/ 222 w 451"/>
              <a:gd name="T27" fmla="*/ 334 h 404"/>
              <a:gd name="T28" fmla="*/ 111 w 451"/>
              <a:gd name="T29" fmla="*/ 223 h 404"/>
              <a:gd name="T30" fmla="*/ 222 w 451"/>
              <a:gd name="T31" fmla="*/ 111 h 404"/>
              <a:gd name="T32" fmla="*/ 334 w 451"/>
              <a:gd name="T33" fmla="*/ 223 h 404"/>
              <a:gd name="T34" fmla="*/ 222 w 451"/>
              <a:gd name="T35" fmla="*/ 33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404">
                <a:moveTo>
                  <a:pt x="158" y="0"/>
                </a:moveTo>
                <a:lnTo>
                  <a:pt x="115" y="43"/>
                </a:lnTo>
                <a:lnTo>
                  <a:pt x="43" y="43"/>
                </a:lnTo>
                <a:cubicBezTo>
                  <a:pt x="21" y="43"/>
                  <a:pt x="0" y="64"/>
                  <a:pt x="0" y="90"/>
                </a:cubicBezTo>
                <a:lnTo>
                  <a:pt x="0" y="360"/>
                </a:lnTo>
                <a:cubicBezTo>
                  <a:pt x="0" y="381"/>
                  <a:pt x="21" y="403"/>
                  <a:pt x="43" y="403"/>
                </a:cubicBezTo>
                <a:lnTo>
                  <a:pt x="402" y="403"/>
                </a:lnTo>
                <a:cubicBezTo>
                  <a:pt x="428" y="403"/>
                  <a:pt x="450" y="381"/>
                  <a:pt x="450" y="360"/>
                </a:cubicBezTo>
                <a:lnTo>
                  <a:pt x="450" y="90"/>
                </a:lnTo>
                <a:cubicBezTo>
                  <a:pt x="450" y="64"/>
                  <a:pt x="428" y="43"/>
                  <a:pt x="402" y="43"/>
                </a:cubicBezTo>
                <a:lnTo>
                  <a:pt x="330" y="43"/>
                </a:lnTo>
                <a:lnTo>
                  <a:pt x="291" y="0"/>
                </a:lnTo>
                <a:lnTo>
                  <a:pt x="158" y="0"/>
                </a:lnTo>
                <a:close/>
                <a:moveTo>
                  <a:pt x="222" y="334"/>
                </a:moveTo>
                <a:cubicBezTo>
                  <a:pt x="163" y="334"/>
                  <a:pt x="111" y="287"/>
                  <a:pt x="111" y="223"/>
                </a:cubicBezTo>
                <a:cubicBezTo>
                  <a:pt x="111" y="158"/>
                  <a:pt x="160" y="111"/>
                  <a:pt x="222" y="111"/>
                </a:cubicBezTo>
                <a:cubicBezTo>
                  <a:pt x="285" y="111"/>
                  <a:pt x="334" y="158"/>
                  <a:pt x="334" y="223"/>
                </a:cubicBezTo>
                <a:cubicBezTo>
                  <a:pt x="334" y="287"/>
                  <a:pt x="287" y="334"/>
                  <a:pt x="222" y="334"/>
                </a:cubicBezTo>
                <a:close/>
              </a:path>
            </a:pathLst>
          </a:custGeom>
          <a:solidFill>
            <a:srgbClr val="FFFFFF"/>
          </a:solidFill>
          <a:ln>
            <a:noFill/>
          </a:ln>
          <a:effectLst/>
        </p:spPr>
        <p:txBody>
          <a:bodyPr wrap="none" anchor="ctr"/>
          <a:lstStyle/>
          <a:p>
            <a:endParaRPr lang="en-US"/>
          </a:p>
        </p:txBody>
      </p:sp>
      <p:sp>
        <p:nvSpPr>
          <p:cNvPr id="74" name="Freeform 34">
            <a:extLst>
              <a:ext uri="{FF2B5EF4-FFF2-40B4-BE49-F238E27FC236}">
                <a16:creationId xmlns:a16="http://schemas.microsoft.com/office/drawing/2014/main" id="{B9ED47E0-FEA5-4E2A-88E7-9DB41FE6B6C5}"/>
              </a:ext>
            </a:extLst>
          </p:cNvPr>
          <p:cNvSpPr>
            <a:spLocks noChangeArrowheads="1"/>
          </p:cNvSpPr>
          <p:nvPr/>
        </p:nvSpPr>
        <p:spPr bwMode="auto">
          <a:xfrm>
            <a:off x="4979916" y="4644686"/>
            <a:ext cx="229884" cy="252372"/>
          </a:xfrm>
          <a:custGeom>
            <a:avLst/>
            <a:gdLst>
              <a:gd name="T0" fmla="*/ 176 w 404"/>
              <a:gd name="T1" fmla="*/ 176 h 447"/>
              <a:gd name="T2" fmla="*/ 0 w 404"/>
              <a:gd name="T3" fmla="*/ 176 h 447"/>
              <a:gd name="T4" fmla="*/ 0 w 404"/>
              <a:gd name="T5" fmla="*/ 223 h 447"/>
              <a:gd name="T6" fmla="*/ 176 w 404"/>
              <a:gd name="T7" fmla="*/ 223 h 447"/>
              <a:gd name="T8" fmla="*/ 176 w 404"/>
              <a:gd name="T9" fmla="*/ 176 h 447"/>
              <a:gd name="T10" fmla="*/ 176 w 404"/>
              <a:gd name="T11" fmla="*/ 0 h 447"/>
              <a:gd name="T12" fmla="*/ 176 w 404"/>
              <a:gd name="T13" fmla="*/ 0 h 447"/>
              <a:gd name="T14" fmla="*/ 176 w 404"/>
              <a:gd name="T15" fmla="*/ 43 h 447"/>
              <a:gd name="T16" fmla="*/ 356 w 404"/>
              <a:gd name="T17" fmla="*/ 223 h 447"/>
              <a:gd name="T18" fmla="*/ 176 w 404"/>
              <a:gd name="T19" fmla="*/ 403 h 447"/>
              <a:gd name="T20" fmla="*/ 52 w 404"/>
              <a:gd name="T21" fmla="*/ 351 h 447"/>
              <a:gd name="T22" fmla="*/ 18 w 404"/>
              <a:gd name="T23" fmla="*/ 381 h 447"/>
              <a:gd name="T24" fmla="*/ 176 w 404"/>
              <a:gd name="T25" fmla="*/ 446 h 447"/>
              <a:gd name="T26" fmla="*/ 403 w 404"/>
              <a:gd name="T27" fmla="*/ 223 h 447"/>
              <a:gd name="T28" fmla="*/ 176 w 404"/>
              <a:gd name="T2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4" h="447">
                <a:moveTo>
                  <a:pt x="176" y="176"/>
                </a:moveTo>
                <a:lnTo>
                  <a:pt x="0" y="176"/>
                </a:lnTo>
                <a:lnTo>
                  <a:pt x="0" y="223"/>
                </a:lnTo>
                <a:lnTo>
                  <a:pt x="176" y="223"/>
                </a:lnTo>
                <a:lnTo>
                  <a:pt x="176" y="176"/>
                </a:lnTo>
                <a:close/>
                <a:moveTo>
                  <a:pt x="176" y="0"/>
                </a:moveTo>
                <a:lnTo>
                  <a:pt x="176" y="0"/>
                </a:lnTo>
                <a:lnTo>
                  <a:pt x="176" y="43"/>
                </a:lnTo>
                <a:cubicBezTo>
                  <a:pt x="275" y="43"/>
                  <a:pt x="356" y="124"/>
                  <a:pt x="356" y="223"/>
                </a:cubicBezTo>
                <a:cubicBezTo>
                  <a:pt x="356" y="321"/>
                  <a:pt x="275" y="403"/>
                  <a:pt x="176" y="403"/>
                </a:cubicBezTo>
                <a:cubicBezTo>
                  <a:pt x="129" y="403"/>
                  <a:pt x="82" y="381"/>
                  <a:pt x="52" y="351"/>
                </a:cubicBezTo>
                <a:lnTo>
                  <a:pt x="18" y="381"/>
                </a:lnTo>
                <a:cubicBezTo>
                  <a:pt x="60" y="420"/>
                  <a:pt x="116" y="446"/>
                  <a:pt x="176" y="446"/>
                </a:cubicBezTo>
                <a:cubicBezTo>
                  <a:pt x="300" y="446"/>
                  <a:pt x="403" y="347"/>
                  <a:pt x="403" y="223"/>
                </a:cubicBezTo>
                <a:cubicBezTo>
                  <a:pt x="403" y="99"/>
                  <a:pt x="300" y="0"/>
                  <a:pt x="176" y="0"/>
                </a:cubicBezTo>
                <a:close/>
              </a:path>
            </a:pathLst>
          </a:custGeom>
          <a:solidFill>
            <a:srgbClr val="FFFFFF"/>
          </a:solidFill>
          <a:ln>
            <a:noFill/>
          </a:ln>
          <a:effectLst/>
        </p:spPr>
        <p:txBody>
          <a:bodyPr wrap="none" anchor="ctr"/>
          <a:lstStyle/>
          <a:p>
            <a:endParaRPr lang="en-US"/>
          </a:p>
        </p:txBody>
      </p:sp>
      <p:sp>
        <p:nvSpPr>
          <p:cNvPr id="75" name="Freeform 13">
            <a:extLst>
              <a:ext uri="{FF2B5EF4-FFF2-40B4-BE49-F238E27FC236}">
                <a16:creationId xmlns:a16="http://schemas.microsoft.com/office/drawing/2014/main" id="{82B513ED-8537-4B4D-9A15-A31D54C2CEF0}"/>
              </a:ext>
            </a:extLst>
          </p:cNvPr>
          <p:cNvSpPr>
            <a:spLocks noChangeArrowheads="1"/>
          </p:cNvSpPr>
          <p:nvPr/>
        </p:nvSpPr>
        <p:spPr bwMode="auto">
          <a:xfrm>
            <a:off x="7085317" y="4644686"/>
            <a:ext cx="238125" cy="238125"/>
          </a:xfrm>
          <a:custGeom>
            <a:avLst/>
            <a:gdLst>
              <a:gd name="T0" fmla="*/ 0 w 663"/>
              <a:gd name="T1" fmla="*/ 331 h 663"/>
              <a:gd name="T2" fmla="*/ 331 w 663"/>
              <a:gd name="T3" fmla="*/ 331 h 663"/>
              <a:gd name="T4" fmla="*/ 331 w 663"/>
              <a:gd name="T5" fmla="*/ 662 h 663"/>
              <a:gd name="T6" fmla="*/ 366 w 663"/>
              <a:gd name="T7" fmla="*/ 662 h 663"/>
              <a:gd name="T8" fmla="*/ 662 w 663"/>
              <a:gd name="T9" fmla="*/ 0 h 663"/>
              <a:gd name="T10" fmla="*/ 0 w 663"/>
              <a:gd name="T11" fmla="*/ 296 h 663"/>
              <a:gd name="T12" fmla="*/ 0 w 663"/>
              <a:gd name="T13" fmla="*/ 331 h 663"/>
            </a:gdLst>
            <a:ahLst/>
            <a:cxnLst>
              <a:cxn ang="0">
                <a:pos x="T0" y="T1"/>
              </a:cxn>
              <a:cxn ang="0">
                <a:pos x="T2" y="T3"/>
              </a:cxn>
              <a:cxn ang="0">
                <a:pos x="T4" y="T5"/>
              </a:cxn>
              <a:cxn ang="0">
                <a:pos x="T6" y="T7"/>
              </a:cxn>
              <a:cxn ang="0">
                <a:pos x="T8" y="T9"/>
              </a:cxn>
              <a:cxn ang="0">
                <a:pos x="T10" y="T11"/>
              </a:cxn>
              <a:cxn ang="0">
                <a:pos x="T12" y="T13"/>
              </a:cxn>
            </a:cxnLst>
            <a:rect l="0" t="0" r="r" b="b"/>
            <a:pathLst>
              <a:path w="663" h="663">
                <a:moveTo>
                  <a:pt x="0" y="331"/>
                </a:moveTo>
                <a:lnTo>
                  <a:pt x="331" y="331"/>
                </a:lnTo>
                <a:lnTo>
                  <a:pt x="331" y="662"/>
                </a:lnTo>
                <a:lnTo>
                  <a:pt x="366" y="662"/>
                </a:lnTo>
                <a:lnTo>
                  <a:pt x="662" y="0"/>
                </a:lnTo>
                <a:lnTo>
                  <a:pt x="0" y="296"/>
                </a:lnTo>
                <a:lnTo>
                  <a:pt x="0" y="331"/>
                </a:lnTo>
              </a:path>
            </a:pathLst>
          </a:custGeom>
          <a:solidFill>
            <a:srgbClr val="FFFFFF"/>
          </a:solidFill>
          <a:ln>
            <a:noFill/>
          </a:ln>
          <a:effectLst/>
        </p:spPr>
        <p:txBody>
          <a:bodyPr wrap="none" anchor="ctr"/>
          <a:lstStyle/>
          <a:p>
            <a:endParaRPr lang="en-US"/>
          </a:p>
        </p:txBody>
      </p:sp>
      <p:sp>
        <p:nvSpPr>
          <p:cNvPr id="76" name="Freeform 16">
            <a:extLst>
              <a:ext uri="{FF2B5EF4-FFF2-40B4-BE49-F238E27FC236}">
                <a16:creationId xmlns:a16="http://schemas.microsoft.com/office/drawing/2014/main" id="{E540072D-F220-4478-99CC-A104509B5DD6}"/>
              </a:ext>
            </a:extLst>
          </p:cNvPr>
          <p:cNvSpPr>
            <a:spLocks noChangeArrowheads="1"/>
          </p:cNvSpPr>
          <p:nvPr/>
        </p:nvSpPr>
        <p:spPr bwMode="auto">
          <a:xfrm>
            <a:off x="9117349" y="4644686"/>
            <a:ext cx="187325" cy="26670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FFFFFF"/>
          </a:solidFill>
          <a:ln>
            <a:noFill/>
          </a:ln>
          <a:effectLst/>
        </p:spPr>
        <p:txBody>
          <a:bodyPr wrap="none" anchor="ctr"/>
          <a:lstStyle/>
          <a:p>
            <a:endParaRPr lang="en-US"/>
          </a:p>
        </p:txBody>
      </p:sp>
      <p:sp>
        <p:nvSpPr>
          <p:cNvPr id="77" name="Freeform 11">
            <a:extLst>
              <a:ext uri="{FF2B5EF4-FFF2-40B4-BE49-F238E27FC236}">
                <a16:creationId xmlns:a16="http://schemas.microsoft.com/office/drawing/2014/main" id="{E9E93B92-934E-48AB-98A9-0A5E113DCCCD}"/>
              </a:ext>
            </a:extLst>
          </p:cNvPr>
          <p:cNvSpPr>
            <a:spLocks noChangeArrowheads="1"/>
          </p:cNvSpPr>
          <p:nvPr/>
        </p:nvSpPr>
        <p:spPr bwMode="auto">
          <a:xfrm>
            <a:off x="11232318" y="4644686"/>
            <a:ext cx="263525" cy="250825"/>
          </a:xfrm>
          <a:custGeom>
            <a:avLst/>
            <a:gdLst>
              <a:gd name="T0" fmla="*/ 733 w 734"/>
              <a:gd name="T1" fmla="*/ 352 h 698"/>
              <a:gd name="T2" fmla="*/ 677 w 734"/>
              <a:gd name="T3" fmla="*/ 296 h 698"/>
              <a:gd name="T4" fmla="*/ 479 w 734"/>
              <a:gd name="T5" fmla="*/ 296 h 698"/>
              <a:gd name="T6" fmla="*/ 289 w 734"/>
              <a:gd name="T7" fmla="*/ 0 h 698"/>
              <a:gd name="T8" fmla="*/ 219 w 734"/>
              <a:gd name="T9" fmla="*/ 0 h 698"/>
              <a:gd name="T10" fmla="*/ 310 w 734"/>
              <a:gd name="T11" fmla="*/ 296 h 698"/>
              <a:gd name="T12" fmla="*/ 106 w 734"/>
              <a:gd name="T13" fmla="*/ 296 h 698"/>
              <a:gd name="T14" fmla="*/ 50 w 734"/>
              <a:gd name="T15" fmla="*/ 218 h 698"/>
              <a:gd name="T16" fmla="*/ 0 w 734"/>
              <a:gd name="T17" fmla="*/ 218 h 698"/>
              <a:gd name="T18" fmla="*/ 35 w 734"/>
              <a:gd name="T19" fmla="*/ 352 h 698"/>
              <a:gd name="T20" fmla="*/ 0 w 734"/>
              <a:gd name="T21" fmla="*/ 479 h 698"/>
              <a:gd name="T22" fmla="*/ 50 w 734"/>
              <a:gd name="T23" fmla="*/ 479 h 698"/>
              <a:gd name="T24" fmla="*/ 106 w 734"/>
              <a:gd name="T25" fmla="*/ 408 h 698"/>
              <a:gd name="T26" fmla="*/ 310 w 734"/>
              <a:gd name="T27" fmla="*/ 408 h 698"/>
              <a:gd name="T28" fmla="*/ 219 w 734"/>
              <a:gd name="T29" fmla="*/ 697 h 698"/>
              <a:gd name="T30" fmla="*/ 289 w 734"/>
              <a:gd name="T31" fmla="*/ 697 h 698"/>
              <a:gd name="T32" fmla="*/ 479 w 734"/>
              <a:gd name="T33" fmla="*/ 408 h 698"/>
              <a:gd name="T34" fmla="*/ 677 w 734"/>
              <a:gd name="T35" fmla="*/ 408 h 698"/>
              <a:gd name="T36" fmla="*/ 733 w 734"/>
              <a:gd name="T37" fmla="*/ 352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4" h="698">
                <a:moveTo>
                  <a:pt x="733" y="352"/>
                </a:moveTo>
                <a:cubicBezTo>
                  <a:pt x="733" y="324"/>
                  <a:pt x="712" y="296"/>
                  <a:pt x="677" y="296"/>
                </a:cubicBezTo>
                <a:lnTo>
                  <a:pt x="479" y="296"/>
                </a:lnTo>
                <a:lnTo>
                  <a:pt x="289" y="0"/>
                </a:lnTo>
                <a:lnTo>
                  <a:pt x="219" y="0"/>
                </a:lnTo>
                <a:lnTo>
                  <a:pt x="310" y="296"/>
                </a:lnTo>
                <a:lnTo>
                  <a:pt x="106" y="296"/>
                </a:lnTo>
                <a:lnTo>
                  <a:pt x="50" y="218"/>
                </a:lnTo>
                <a:lnTo>
                  <a:pt x="0" y="218"/>
                </a:lnTo>
                <a:lnTo>
                  <a:pt x="35" y="352"/>
                </a:lnTo>
                <a:lnTo>
                  <a:pt x="0" y="479"/>
                </a:lnTo>
                <a:lnTo>
                  <a:pt x="50" y="479"/>
                </a:lnTo>
                <a:lnTo>
                  <a:pt x="106" y="408"/>
                </a:lnTo>
                <a:lnTo>
                  <a:pt x="310" y="408"/>
                </a:lnTo>
                <a:lnTo>
                  <a:pt x="219" y="697"/>
                </a:lnTo>
                <a:lnTo>
                  <a:pt x="289" y="697"/>
                </a:lnTo>
                <a:lnTo>
                  <a:pt x="479" y="408"/>
                </a:lnTo>
                <a:lnTo>
                  <a:pt x="677" y="408"/>
                </a:lnTo>
                <a:cubicBezTo>
                  <a:pt x="712" y="408"/>
                  <a:pt x="733" y="380"/>
                  <a:pt x="733" y="352"/>
                </a:cubicBezTo>
              </a:path>
            </a:pathLst>
          </a:cu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41367776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3451-0975-4D4F-8B6D-EBF30A047318}"/>
              </a:ext>
            </a:extLst>
          </p:cNvPr>
          <p:cNvSpPr>
            <a:spLocks noGrp="1"/>
          </p:cNvSpPr>
          <p:nvPr>
            <p:ph type="title"/>
          </p:nvPr>
        </p:nvSpPr>
        <p:spPr/>
        <p:txBody>
          <a:bodyPr/>
          <a:lstStyle/>
          <a:p>
            <a:r>
              <a:rPr lang="en-US" sz="2400" b="1" dirty="0">
                <a:latin typeface="Arial" panose="020B0604020202020204" pitchFamily="34" charset="0"/>
                <a:cs typeface="Arial" panose="020B0604020202020204" pitchFamily="34" charset="0"/>
              </a:rPr>
              <a:t>ICON</a:t>
            </a:r>
          </a:p>
        </p:txBody>
      </p:sp>
      <p:sp>
        <p:nvSpPr>
          <p:cNvPr id="30" name="Freeform 12">
            <a:extLst>
              <a:ext uri="{FF2B5EF4-FFF2-40B4-BE49-F238E27FC236}">
                <a16:creationId xmlns:a16="http://schemas.microsoft.com/office/drawing/2014/main" id="{1E719B11-8FE0-4F3C-9F9E-9499D1636C37}"/>
              </a:ext>
            </a:extLst>
          </p:cNvPr>
          <p:cNvSpPr>
            <a:spLocks noChangeArrowheads="1"/>
          </p:cNvSpPr>
          <p:nvPr/>
        </p:nvSpPr>
        <p:spPr bwMode="auto">
          <a:xfrm>
            <a:off x="913772" y="1762072"/>
            <a:ext cx="146105" cy="245007"/>
          </a:xfrm>
          <a:custGeom>
            <a:avLst/>
            <a:gdLst>
              <a:gd name="T0" fmla="*/ 241 w 288"/>
              <a:gd name="T1" fmla="*/ 237 h 480"/>
              <a:gd name="T2" fmla="*/ 241 w 288"/>
              <a:gd name="T3" fmla="*/ 50 h 480"/>
              <a:gd name="T4" fmla="*/ 264 w 288"/>
              <a:gd name="T5" fmla="*/ 50 h 480"/>
              <a:gd name="T6" fmla="*/ 264 w 288"/>
              <a:gd name="T7" fmla="*/ 0 h 480"/>
              <a:gd name="T8" fmla="*/ 27 w 288"/>
              <a:gd name="T9" fmla="*/ 0 h 480"/>
              <a:gd name="T10" fmla="*/ 27 w 288"/>
              <a:gd name="T11" fmla="*/ 50 h 480"/>
              <a:gd name="T12" fmla="*/ 50 w 288"/>
              <a:gd name="T13" fmla="*/ 50 h 480"/>
              <a:gd name="T14" fmla="*/ 50 w 288"/>
              <a:gd name="T15" fmla="*/ 237 h 480"/>
              <a:gd name="T16" fmla="*/ 0 w 288"/>
              <a:gd name="T17" fmla="*/ 287 h 480"/>
              <a:gd name="T18" fmla="*/ 0 w 288"/>
              <a:gd name="T19" fmla="*/ 333 h 480"/>
              <a:gd name="T20" fmla="*/ 127 w 288"/>
              <a:gd name="T21" fmla="*/ 333 h 480"/>
              <a:gd name="T22" fmla="*/ 127 w 288"/>
              <a:gd name="T23" fmla="*/ 479 h 480"/>
              <a:gd name="T24" fmla="*/ 164 w 288"/>
              <a:gd name="T25" fmla="*/ 479 h 480"/>
              <a:gd name="T26" fmla="*/ 164 w 288"/>
              <a:gd name="T27" fmla="*/ 333 h 480"/>
              <a:gd name="T28" fmla="*/ 287 w 288"/>
              <a:gd name="T29" fmla="*/ 333 h 480"/>
              <a:gd name="T30" fmla="*/ 287 w 288"/>
              <a:gd name="T31" fmla="*/ 287 h 480"/>
              <a:gd name="T32" fmla="*/ 241 w 288"/>
              <a:gd name="T33" fmla="*/ 23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480">
                <a:moveTo>
                  <a:pt x="241" y="237"/>
                </a:moveTo>
                <a:lnTo>
                  <a:pt x="241" y="50"/>
                </a:lnTo>
                <a:lnTo>
                  <a:pt x="264" y="50"/>
                </a:lnTo>
                <a:lnTo>
                  <a:pt x="264" y="0"/>
                </a:lnTo>
                <a:lnTo>
                  <a:pt x="27" y="0"/>
                </a:lnTo>
                <a:lnTo>
                  <a:pt x="27" y="50"/>
                </a:lnTo>
                <a:lnTo>
                  <a:pt x="50" y="50"/>
                </a:lnTo>
                <a:lnTo>
                  <a:pt x="50" y="237"/>
                </a:lnTo>
                <a:lnTo>
                  <a:pt x="0" y="287"/>
                </a:lnTo>
                <a:lnTo>
                  <a:pt x="0" y="333"/>
                </a:lnTo>
                <a:lnTo>
                  <a:pt x="127" y="333"/>
                </a:lnTo>
                <a:lnTo>
                  <a:pt x="127" y="479"/>
                </a:lnTo>
                <a:lnTo>
                  <a:pt x="164" y="479"/>
                </a:lnTo>
                <a:lnTo>
                  <a:pt x="164" y="333"/>
                </a:lnTo>
                <a:lnTo>
                  <a:pt x="287" y="333"/>
                </a:lnTo>
                <a:lnTo>
                  <a:pt x="287" y="287"/>
                </a:lnTo>
                <a:lnTo>
                  <a:pt x="241" y="237"/>
                </a:lnTo>
              </a:path>
            </a:pathLst>
          </a:custGeom>
          <a:solidFill>
            <a:srgbClr val="FFFFFF"/>
          </a:solidFill>
          <a:ln>
            <a:noFill/>
          </a:ln>
          <a:effectLst/>
        </p:spPr>
        <p:txBody>
          <a:bodyPr wrap="none" anchor="ctr"/>
          <a:lstStyle/>
          <a:p>
            <a:endParaRPr lang="en-US"/>
          </a:p>
        </p:txBody>
      </p:sp>
      <p:sp>
        <p:nvSpPr>
          <p:cNvPr id="31" name="Freeform 13">
            <a:extLst>
              <a:ext uri="{FF2B5EF4-FFF2-40B4-BE49-F238E27FC236}">
                <a16:creationId xmlns:a16="http://schemas.microsoft.com/office/drawing/2014/main" id="{9117C5FB-3D6B-4ADF-8289-D7BCF429BC95}"/>
              </a:ext>
            </a:extLst>
          </p:cNvPr>
          <p:cNvSpPr>
            <a:spLocks noChangeArrowheads="1"/>
          </p:cNvSpPr>
          <p:nvPr/>
        </p:nvSpPr>
        <p:spPr bwMode="auto">
          <a:xfrm>
            <a:off x="2716082" y="1762072"/>
            <a:ext cx="245007" cy="245007"/>
          </a:xfrm>
          <a:custGeom>
            <a:avLst/>
            <a:gdLst>
              <a:gd name="T0" fmla="*/ 429 w 480"/>
              <a:gd name="T1" fmla="*/ 0 h 480"/>
              <a:gd name="T2" fmla="*/ 46 w 480"/>
              <a:gd name="T3" fmla="*/ 0 h 480"/>
              <a:gd name="T4" fmla="*/ 0 w 480"/>
              <a:gd name="T5" fmla="*/ 50 h 480"/>
              <a:gd name="T6" fmla="*/ 0 w 480"/>
              <a:gd name="T7" fmla="*/ 479 h 480"/>
              <a:gd name="T8" fmla="*/ 96 w 480"/>
              <a:gd name="T9" fmla="*/ 383 h 480"/>
              <a:gd name="T10" fmla="*/ 429 w 480"/>
              <a:gd name="T11" fmla="*/ 383 h 480"/>
              <a:gd name="T12" fmla="*/ 479 w 480"/>
              <a:gd name="T13" fmla="*/ 333 h 480"/>
              <a:gd name="T14" fmla="*/ 479 w 480"/>
              <a:gd name="T15" fmla="*/ 50 h 480"/>
              <a:gd name="T16" fmla="*/ 429 w 480"/>
              <a:gd name="T17" fmla="*/ 0 h 480"/>
              <a:gd name="T18" fmla="*/ 73 w 480"/>
              <a:gd name="T19" fmla="*/ 287 h 480"/>
              <a:gd name="T20" fmla="*/ 155 w 480"/>
              <a:gd name="T21" fmla="*/ 178 h 480"/>
              <a:gd name="T22" fmla="*/ 214 w 480"/>
              <a:gd name="T23" fmla="*/ 251 h 480"/>
              <a:gd name="T24" fmla="*/ 296 w 480"/>
              <a:gd name="T25" fmla="*/ 142 h 480"/>
              <a:gd name="T26" fmla="*/ 406 w 480"/>
              <a:gd name="T27" fmla="*/ 287 h 480"/>
              <a:gd name="T28" fmla="*/ 73 w 480"/>
              <a:gd name="T29" fmla="*/ 28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0" h="480">
                <a:moveTo>
                  <a:pt x="429" y="0"/>
                </a:moveTo>
                <a:lnTo>
                  <a:pt x="46" y="0"/>
                </a:lnTo>
                <a:cubicBezTo>
                  <a:pt x="23" y="0"/>
                  <a:pt x="0" y="23"/>
                  <a:pt x="0" y="50"/>
                </a:cubicBezTo>
                <a:lnTo>
                  <a:pt x="0" y="479"/>
                </a:lnTo>
                <a:lnTo>
                  <a:pt x="96" y="383"/>
                </a:lnTo>
                <a:lnTo>
                  <a:pt x="429" y="383"/>
                </a:lnTo>
                <a:cubicBezTo>
                  <a:pt x="456" y="383"/>
                  <a:pt x="479" y="360"/>
                  <a:pt x="479" y="333"/>
                </a:cubicBezTo>
                <a:lnTo>
                  <a:pt x="479" y="50"/>
                </a:lnTo>
                <a:cubicBezTo>
                  <a:pt x="479" y="23"/>
                  <a:pt x="456" y="0"/>
                  <a:pt x="429" y="0"/>
                </a:cubicBezTo>
                <a:close/>
                <a:moveTo>
                  <a:pt x="73" y="287"/>
                </a:moveTo>
                <a:lnTo>
                  <a:pt x="155" y="178"/>
                </a:lnTo>
                <a:lnTo>
                  <a:pt x="214" y="251"/>
                </a:lnTo>
                <a:lnTo>
                  <a:pt x="296" y="142"/>
                </a:lnTo>
                <a:lnTo>
                  <a:pt x="406" y="287"/>
                </a:lnTo>
                <a:lnTo>
                  <a:pt x="73" y="287"/>
                </a:lnTo>
                <a:close/>
              </a:path>
            </a:pathLst>
          </a:custGeom>
          <a:solidFill>
            <a:srgbClr val="FFFFFF"/>
          </a:solidFill>
          <a:ln>
            <a:noFill/>
          </a:ln>
          <a:effectLst/>
        </p:spPr>
        <p:txBody>
          <a:bodyPr wrap="none" anchor="ctr"/>
          <a:lstStyle/>
          <a:p>
            <a:endParaRPr lang="en-US"/>
          </a:p>
        </p:txBody>
      </p:sp>
      <p:sp>
        <p:nvSpPr>
          <p:cNvPr id="32" name="Freeform 14">
            <a:extLst>
              <a:ext uri="{FF2B5EF4-FFF2-40B4-BE49-F238E27FC236}">
                <a16:creationId xmlns:a16="http://schemas.microsoft.com/office/drawing/2014/main" id="{7A8DFE4D-E61E-4AA7-BE5F-4C147D85E4AA}"/>
              </a:ext>
            </a:extLst>
          </p:cNvPr>
          <p:cNvSpPr>
            <a:spLocks noChangeArrowheads="1"/>
          </p:cNvSpPr>
          <p:nvPr/>
        </p:nvSpPr>
        <p:spPr bwMode="auto">
          <a:xfrm>
            <a:off x="4879605" y="1789047"/>
            <a:ext cx="292209" cy="218032"/>
          </a:xfrm>
          <a:custGeom>
            <a:avLst/>
            <a:gdLst>
              <a:gd name="T0" fmla="*/ 524 w 575"/>
              <a:gd name="T1" fmla="*/ 0 h 429"/>
              <a:gd name="T2" fmla="*/ 169 w 575"/>
              <a:gd name="T3" fmla="*/ 0 h 429"/>
              <a:gd name="T4" fmla="*/ 132 w 575"/>
              <a:gd name="T5" fmla="*/ 23 h 429"/>
              <a:gd name="T6" fmla="*/ 0 w 575"/>
              <a:gd name="T7" fmla="*/ 214 h 429"/>
              <a:gd name="T8" fmla="*/ 132 w 575"/>
              <a:gd name="T9" fmla="*/ 410 h 429"/>
              <a:gd name="T10" fmla="*/ 173 w 575"/>
              <a:gd name="T11" fmla="*/ 428 h 429"/>
              <a:gd name="T12" fmla="*/ 524 w 575"/>
              <a:gd name="T13" fmla="*/ 428 h 429"/>
              <a:gd name="T14" fmla="*/ 574 w 575"/>
              <a:gd name="T15" fmla="*/ 383 h 429"/>
              <a:gd name="T16" fmla="*/ 574 w 575"/>
              <a:gd name="T17" fmla="*/ 50 h 429"/>
              <a:gd name="T18" fmla="*/ 524 w 575"/>
              <a:gd name="T19" fmla="*/ 0 h 429"/>
              <a:gd name="T20" fmla="*/ 214 w 575"/>
              <a:gd name="T21" fmla="*/ 251 h 429"/>
              <a:gd name="T22" fmla="*/ 182 w 575"/>
              <a:gd name="T23" fmla="*/ 214 h 429"/>
              <a:gd name="T24" fmla="*/ 214 w 575"/>
              <a:gd name="T25" fmla="*/ 182 h 429"/>
              <a:gd name="T26" fmla="*/ 251 w 575"/>
              <a:gd name="T27" fmla="*/ 214 h 429"/>
              <a:gd name="T28" fmla="*/ 214 w 575"/>
              <a:gd name="T29" fmla="*/ 251 h 429"/>
              <a:gd name="T30" fmla="*/ 337 w 575"/>
              <a:gd name="T31" fmla="*/ 251 h 429"/>
              <a:gd name="T32" fmla="*/ 301 w 575"/>
              <a:gd name="T33" fmla="*/ 214 h 429"/>
              <a:gd name="T34" fmla="*/ 337 w 575"/>
              <a:gd name="T35" fmla="*/ 182 h 429"/>
              <a:gd name="T36" fmla="*/ 369 w 575"/>
              <a:gd name="T37" fmla="*/ 214 h 429"/>
              <a:gd name="T38" fmla="*/ 337 w 575"/>
              <a:gd name="T39" fmla="*/ 251 h 429"/>
              <a:gd name="T40" fmla="*/ 456 w 575"/>
              <a:gd name="T41" fmla="*/ 251 h 429"/>
              <a:gd name="T42" fmla="*/ 419 w 575"/>
              <a:gd name="T43" fmla="*/ 214 h 429"/>
              <a:gd name="T44" fmla="*/ 456 w 575"/>
              <a:gd name="T45" fmla="*/ 182 h 429"/>
              <a:gd name="T46" fmla="*/ 492 w 575"/>
              <a:gd name="T47" fmla="*/ 214 h 429"/>
              <a:gd name="T48" fmla="*/ 456 w 575"/>
              <a:gd name="T49" fmla="*/ 25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5" h="429">
                <a:moveTo>
                  <a:pt x="524" y="0"/>
                </a:moveTo>
                <a:lnTo>
                  <a:pt x="169" y="0"/>
                </a:lnTo>
                <a:cubicBezTo>
                  <a:pt x="150" y="0"/>
                  <a:pt x="141" y="9"/>
                  <a:pt x="132" y="23"/>
                </a:cubicBezTo>
                <a:lnTo>
                  <a:pt x="0" y="214"/>
                </a:lnTo>
                <a:lnTo>
                  <a:pt x="132" y="410"/>
                </a:lnTo>
                <a:cubicBezTo>
                  <a:pt x="141" y="419"/>
                  <a:pt x="155" y="428"/>
                  <a:pt x="173" y="428"/>
                </a:cubicBezTo>
                <a:lnTo>
                  <a:pt x="524" y="428"/>
                </a:lnTo>
                <a:cubicBezTo>
                  <a:pt x="551" y="428"/>
                  <a:pt x="574" y="410"/>
                  <a:pt x="574" y="383"/>
                </a:cubicBezTo>
                <a:lnTo>
                  <a:pt x="574" y="50"/>
                </a:lnTo>
                <a:cubicBezTo>
                  <a:pt x="574" y="23"/>
                  <a:pt x="551" y="0"/>
                  <a:pt x="524" y="0"/>
                </a:cubicBezTo>
                <a:close/>
                <a:moveTo>
                  <a:pt x="214" y="251"/>
                </a:moveTo>
                <a:cubicBezTo>
                  <a:pt x="196" y="251"/>
                  <a:pt x="182" y="235"/>
                  <a:pt x="182" y="214"/>
                </a:cubicBezTo>
                <a:cubicBezTo>
                  <a:pt x="182" y="194"/>
                  <a:pt x="194" y="182"/>
                  <a:pt x="214" y="182"/>
                </a:cubicBezTo>
                <a:cubicBezTo>
                  <a:pt x="235" y="182"/>
                  <a:pt x="251" y="194"/>
                  <a:pt x="251" y="214"/>
                </a:cubicBezTo>
                <a:cubicBezTo>
                  <a:pt x="251" y="235"/>
                  <a:pt x="237" y="251"/>
                  <a:pt x="214" y="251"/>
                </a:cubicBezTo>
                <a:close/>
                <a:moveTo>
                  <a:pt x="337" y="251"/>
                </a:moveTo>
                <a:cubicBezTo>
                  <a:pt x="314" y="251"/>
                  <a:pt x="301" y="235"/>
                  <a:pt x="301" y="214"/>
                </a:cubicBezTo>
                <a:cubicBezTo>
                  <a:pt x="301" y="194"/>
                  <a:pt x="317" y="182"/>
                  <a:pt x="337" y="182"/>
                </a:cubicBezTo>
                <a:cubicBezTo>
                  <a:pt x="358" y="182"/>
                  <a:pt x="369" y="194"/>
                  <a:pt x="369" y="214"/>
                </a:cubicBezTo>
                <a:cubicBezTo>
                  <a:pt x="369" y="235"/>
                  <a:pt x="355" y="251"/>
                  <a:pt x="337" y="251"/>
                </a:cubicBezTo>
                <a:close/>
                <a:moveTo>
                  <a:pt x="456" y="251"/>
                </a:moveTo>
                <a:cubicBezTo>
                  <a:pt x="437" y="251"/>
                  <a:pt x="419" y="235"/>
                  <a:pt x="419" y="214"/>
                </a:cubicBezTo>
                <a:cubicBezTo>
                  <a:pt x="419" y="194"/>
                  <a:pt x="437" y="182"/>
                  <a:pt x="456" y="182"/>
                </a:cubicBezTo>
                <a:cubicBezTo>
                  <a:pt x="474" y="182"/>
                  <a:pt x="492" y="194"/>
                  <a:pt x="492" y="214"/>
                </a:cubicBezTo>
                <a:cubicBezTo>
                  <a:pt x="492" y="235"/>
                  <a:pt x="474" y="251"/>
                  <a:pt x="456" y="251"/>
                </a:cubicBezTo>
                <a:close/>
              </a:path>
            </a:pathLst>
          </a:custGeom>
          <a:solidFill>
            <a:srgbClr val="FFFFFF"/>
          </a:solidFill>
          <a:ln>
            <a:noFill/>
          </a:ln>
          <a:effectLst/>
        </p:spPr>
        <p:txBody>
          <a:bodyPr wrap="none" anchor="ctr"/>
          <a:lstStyle/>
          <a:p>
            <a:endParaRPr lang="en-US"/>
          </a:p>
        </p:txBody>
      </p:sp>
      <p:sp>
        <p:nvSpPr>
          <p:cNvPr id="33" name="Freeform 15">
            <a:extLst>
              <a:ext uri="{FF2B5EF4-FFF2-40B4-BE49-F238E27FC236}">
                <a16:creationId xmlns:a16="http://schemas.microsoft.com/office/drawing/2014/main" id="{21026041-4251-4609-8B5D-BD47EF3F9983}"/>
              </a:ext>
            </a:extLst>
          </p:cNvPr>
          <p:cNvSpPr>
            <a:spLocks noChangeArrowheads="1"/>
          </p:cNvSpPr>
          <p:nvPr/>
        </p:nvSpPr>
        <p:spPr bwMode="auto">
          <a:xfrm>
            <a:off x="7072452" y="1762072"/>
            <a:ext cx="218034" cy="245007"/>
          </a:xfrm>
          <a:custGeom>
            <a:avLst/>
            <a:gdLst>
              <a:gd name="T0" fmla="*/ 278 w 429"/>
              <a:gd name="T1" fmla="*/ 205 h 480"/>
              <a:gd name="T2" fmla="*/ 333 w 429"/>
              <a:gd name="T3" fmla="*/ 146 h 480"/>
              <a:gd name="T4" fmla="*/ 333 w 429"/>
              <a:gd name="T5" fmla="*/ 237 h 480"/>
              <a:gd name="T6" fmla="*/ 346 w 429"/>
              <a:gd name="T7" fmla="*/ 237 h 480"/>
              <a:gd name="T8" fmla="*/ 415 w 429"/>
              <a:gd name="T9" fmla="*/ 169 h 480"/>
              <a:gd name="T10" fmla="*/ 364 w 429"/>
              <a:gd name="T11" fmla="*/ 119 h 480"/>
              <a:gd name="T12" fmla="*/ 410 w 429"/>
              <a:gd name="T13" fmla="*/ 69 h 480"/>
              <a:gd name="T14" fmla="*/ 346 w 429"/>
              <a:gd name="T15" fmla="*/ 0 h 480"/>
              <a:gd name="T16" fmla="*/ 333 w 429"/>
              <a:gd name="T17" fmla="*/ 0 h 480"/>
              <a:gd name="T18" fmla="*/ 333 w 429"/>
              <a:gd name="T19" fmla="*/ 91 h 480"/>
              <a:gd name="T20" fmla="*/ 278 w 429"/>
              <a:gd name="T21" fmla="*/ 37 h 480"/>
              <a:gd name="T22" fmla="*/ 264 w 429"/>
              <a:gd name="T23" fmla="*/ 55 h 480"/>
              <a:gd name="T24" fmla="*/ 328 w 429"/>
              <a:gd name="T25" fmla="*/ 119 h 480"/>
              <a:gd name="T26" fmla="*/ 264 w 429"/>
              <a:gd name="T27" fmla="*/ 187 h 480"/>
              <a:gd name="T28" fmla="*/ 278 w 429"/>
              <a:gd name="T29" fmla="*/ 205 h 480"/>
              <a:gd name="T30" fmla="*/ 355 w 429"/>
              <a:gd name="T31" fmla="*/ 46 h 480"/>
              <a:gd name="T32" fmla="*/ 378 w 429"/>
              <a:gd name="T33" fmla="*/ 69 h 480"/>
              <a:gd name="T34" fmla="*/ 355 w 429"/>
              <a:gd name="T35" fmla="*/ 91 h 480"/>
              <a:gd name="T36" fmla="*/ 355 w 429"/>
              <a:gd name="T37" fmla="*/ 46 h 480"/>
              <a:gd name="T38" fmla="*/ 355 w 429"/>
              <a:gd name="T39" fmla="*/ 146 h 480"/>
              <a:gd name="T40" fmla="*/ 378 w 429"/>
              <a:gd name="T41" fmla="*/ 169 h 480"/>
              <a:gd name="T42" fmla="*/ 355 w 429"/>
              <a:gd name="T43" fmla="*/ 192 h 480"/>
              <a:gd name="T44" fmla="*/ 355 w 429"/>
              <a:gd name="T45" fmla="*/ 146 h 480"/>
              <a:gd name="T46" fmla="*/ 405 w 429"/>
              <a:gd name="T47" fmla="*/ 347 h 480"/>
              <a:gd name="T48" fmla="*/ 319 w 429"/>
              <a:gd name="T49" fmla="*/ 333 h 480"/>
              <a:gd name="T50" fmla="*/ 296 w 429"/>
              <a:gd name="T51" fmla="*/ 337 h 480"/>
              <a:gd name="T52" fmla="*/ 241 w 429"/>
              <a:gd name="T53" fmla="*/ 388 h 480"/>
              <a:gd name="T54" fmla="*/ 87 w 429"/>
              <a:gd name="T55" fmla="*/ 233 h 480"/>
              <a:gd name="T56" fmla="*/ 137 w 429"/>
              <a:gd name="T57" fmla="*/ 178 h 480"/>
              <a:gd name="T58" fmla="*/ 141 w 429"/>
              <a:gd name="T59" fmla="*/ 155 h 480"/>
              <a:gd name="T60" fmla="*/ 132 w 429"/>
              <a:gd name="T61" fmla="*/ 73 h 480"/>
              <a:gd name="T62" fmla="*/ 109 w 429"/>
              <a:gd name="T63" fmla="*/ 50 h 480"/>
              <a:gd name="T64" fmla="*/ 23 w 429"/>
              <a:gd name="T65" fmla="*/ 50 h 480"/>
              <a:gd name="T66" fmla="*/ 0 w 429"/>
              <a:gd name="T67" fmla="*/ 73 h 480"/>
              <a:gd name="T68" fmla="*/ 405 w 429"/>
              <a:gd name="T69" fmla="*/ 479 h 480"/>
              <a:gd name="T70" fmla="*/ 428 w 429"/>
              <a:gd name="T71" fmla="*/ 451 h 480"/>
              <a:gd name="T72" fmla="*/ 428 w 429"/>
              <a:gd name="T73" fmla="*/ 369 h 480"/>
              <a:gd name="T74" fmla="*/ 405 w 429"/>
              <a:gd name="T75" fmla="*/ 34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480">
                <a:moveTo>
                  <a:pt x="278" y="205"/>
                </a:moveTo>
                <a:lnTo>
                  <a:pt x="333" y="146"/>
                </a:lnTo>
                <a:lnTo>
                  <a:pt x="333" y="237"/>
                </a:lnTo>
                <a:lnTo>
                  <a:pt x="346" y="237"/>
                </a:lnTo>
                <a:lnTo>
                  <a:pt x="415" y="169"/>
                </a:lnTo>
                <a:lnTo>
                  <a:pt x="364" y="119"/>
                </a:lnTo>
                <a:lnTo>
                  <a:pt x="410" y="69"/>
                </a:lnTo>
                <a:lnTo>
                  <a:pt x="346" y="0"/>
                </a:lnTo>
                <a:lnTo>
                  <a:pt x="333" y="0"/>
                </a:lnTo>
                <a:lnTo>
                  <a:pt x="333" y="91"/>
                </a:lnTo>
                <a:lnTo>
                  <a:pt x="278" y="37"/>
                </a:lnTo>
                <a:lnTo>
                  <a:pt x="264" y="55"/>
                </a:lnTo>
                <a:lnTo>
                  <a:pt x="328" y="119"/>
                </a:lnTo>
                <a:lnTo>
                  <a:pt x="264" y="187"/>
                </a:lnTo>
                <a:lnTo>
                  <a:pt x="278" y="205"/>
                </a:lnTo>
                <a:close/>
                <a:moveTo>
                  <a:pt x="355" y="46"/>
                </a:moveTo>
                <a:lnTo>
                  <a:pt x="378" y="69"/>
                </a:lnTo>
                <a:lnTo>
                  <a:pt x="355" y="91"/>
                </a:lnTo>
                <a:lnTo>
                  <a:pt x="355" y="46"/>
                </a:lnTo>
                <a:close/>
                <a:moveTo>
                  <a:pt x="355" y="146"/>
                </a:moveTo>
                <a:lnTo>
                  <a:pt x="378" y="169"/>
                </a:lnTo>
                <a:lnTo>
                  <a:pt x="355" y="192"/>
                </a:lnTo>
                <a:lnTo>
                  <a:pt x="355" y="146"/>
                </a:lnTo>
                <a:close/>
                <a:moveTo>
                  <a:pt x="405" y="347"/>
                </a:moveTo>
                <a:cubicBezTo>
                  <a:pt x="378" y="347"/>
                  <a:pt x="346" y="342"/>
                  <a:pt x="319" y="333"/>
                </a:cubicBezTo>
                <a:cubicBezTo>
                  <a:pt x="314" y="328"/>
                  <a:pt x="301" y="333"/>
                  <a:pt x="296" y="337"/>
                </a:cubicBezTo>
                <a:lnTo>
                  <a:pt x="241" y="388"/>
                </a:lnTo>
                <a:cubicBezTo>
                  <a:pt x="178" y="356"/>
                  <a:pt x="123" y="296"/>
                  <a:pt x="87" y="233"/>
                </a:cubicBezTo>
                <a:lnTo>
                  <a:pt x="137" y="178"/>
                </a:lnTo>
                <a:cubicBezTo>
                  <a:pt x="146" y="173"/>
                  <a:pt x="146" y="164"/>
                  <a:pt x="141" y="155"/>
                </a:cubicBezTo>
                <a:cubicBezTo>
                  <a:pt x="137" y="128"/>
                  <a:pt x="132" y="101"/>
                  <a:pt x="132" y="73"/>
                </a:cubicBezTo>
                <a:cubicBezTo>
                  <a:pt x="132" y="60"/>
                  <a:pt x="123" y="50"/>
                  <a:pt x="109" y="50"/>
                </a:cubicBezTo>
                <a:lnTo>
                  <a:pt x="23" y="50"/>
                </a:lnTo>
                <a:cubicBezTo>
                  <a:pt x="9" y="50"/>
                  <a:pt x="0" y="60"/>
                  <a:pt x="0" y="73"/>
                </a:cubicBezTo>
                <a:cubicBezTo>
                  <a:pt x="0" y="296"/>
                  <a:pt x="182" y="479"/>
                  <a:pt x="405" y="479"/>
                </a:cubicBezTo>
                <a:cubicBezTo>
                  <a:pt x="419" y="479"/>
                  <a:pt x="428" y="470"/>
                  <a:pt x="428" y="451"/>
                </a:cubicBezTo>
                <a:lnTo>
                  <a:pt x="428" y="369"/>
                </a:lnTo>
                <a:cubicBezTo>
                  <a:pt x="428" y="356"/>
                  <a:pt x="419" y="347"/>
                  <a:pt x="405" y="347"/>
                </a:cubicBezTo>
                <a:close/>
              </a:path>
            </a:pathLst>
          </a:custGeom>
          <a:solidFill>
            <a:srgbClr val="FFFFFF"/>
          </a:solidFill>
          <a:ln>
            <a:noFill/>
          </a:ln>
          <a:effectLst/>
        </p:spPr>
        <p:txBody>
          <a:bodyPr wrap="none" anchor="ctr"/>
          <a:lstStyle/>
          <a:p>
            <a:endParaRPr lang="en-US"/>
          </a:p>
        </p:txBody>
      </p:sp>
      <p:sp>
        <p:nvSpPr>
          <p:cNvPr id="34" name="Freeform 6">
            <a:extLst>
              <a:ext uri="{FF2B5EF4-FFF2-40B4-BE49-F238E27FC236}">
                <a16:creationId xmlns:a16="http://schemas.microsoft.com/office/drawing/2014/main" id="{82476879-04CC-44CE-A0C4-4DA82ACEE68A}"/>
              </a:ext>
            </a:extLst>
          </p:cNvPr>
          <p:cNvSpPr>
            <a:spLocks noChangeArrowheads="1"/>
          </p:cNvSpPr>
          <p:nvPr/>
        </p:nvSpPr>
        <p:spPr bwMode="auto">
          <a:xfrm>
            <a:off x="9069347" y="1762072"/>
            <a:ext cx="245006" cy="245007"/>
          </a:xfrm>
          <a:custGeom>
            <a:avLst/>
            <a:gdLst>
              <a:gd name="T0" fmla="*/ 237 w 480"/>
              <a:gd name="T1" fmla="*/ 0 h 480"/>
              <a:gd name="T2" fmla="*/ 0 w 480"/>
              <a:gd name="T3" fmla="*/ 237 h 480"/>
              <a:gd name="T4" fmla="*/ 237 w 480"/>
              <a:gd name="T5" fmla="*/ 479 h 480"/>
              <a:gd name="T6" fmla="*/ 479 w 480"/>
              <a:gd name="T7" fmla="*/ 237 h 480"/>
              <a:gd name="T8" fmla="*/ 237 w 480"/>
              <a:gd name="T9" fmla="*/ 0 h 480"/>
              <a:gd name="T10" fmla="*/ 51 w 480"/>
              <a:gd name="T11" fmla="*/ 237 h 480"/>
              <a:gd name="T12" fmla="*/ 237 w 480"/>
              <a:gd name="T13" fmla="*/ 51 h 480"/>
              <a:gd name="T14" fmla="*/ 356 w 480"/>
              <a:gd name="T15" fmla="*/ 87 h 480"/>
              <a:gd name="T16" fmla="*/ 87 w 480"/>
              <a:gd name="T17" fmla="*/ 356 h 480"/>
              <a:gd name="T18" fmla="*/ 51 w 480"/>
              <a:gd name="T19" fmla="*/ 237 h 480"/>
              <a:gd name="T20" fmla="*/ 237 w 480"/>
              <a:gd name="T21" fmla="*/ 429 h 480"/>
              <a:gd name="T22" fmla="*/ 123 w 480"/>
              <a:gd name="T23" fmla="*/ 388 h 480"/>
              <a:gd name="T24" fmla="*/ 388 w 480"/>
              <a:gd name="T25" fmla="*/ 123 h 480"/>
              <a:gd name="T26" fmla="*/ 429 w 480"/>
              <a:gd name="T27" fmla="*/ 237 h 480"/>
              <a:gd name="T28" fmla="*/ 237 w 480"/>
              <a:gd name="T29" fmla="*/ 429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0" h="480">
                <a:moveTo>
                  <a:pt x="237" y="0"/>
                </a:moveTo>
                <a:cubicBezTo>
                  <a:pt x="110" y="0"/>
                  <a:pt x="0" y="107"/>
                  <a:pt x="0" y="237"/>
                </a:cubicBezTo>
                <a:cubicBezTo>
                  <a:pt x="0" y="367"/>
                  <a:pt x="107" y="479"/>
                  <a:pt x="237" y="479"/>
                </a:cubicBezTo>
                <a:cubicBezTo>
                  <a:pt x="367" y="479"/>
                  <a:pt x="479" y="367"/>
                  <a:pt x="479" y="237"/>
                </a:cubicBezTo>
                <a:cubicBezTo>
                  <a:pt x="479" y="107"/>
                  <a:pt x="369" y="0"/>
                  <a:pt x="237" y="0"/>
                </a:cubicBezTo>
                <a:close/>
                <a:moveTo>
                  <a:pt x="51" y="237"/>
                </a:moveTo>
                <a:cubicBezTo>
                  <a:pt x="51" y="133"/>
                  <a:pt x="133" y="51"/>
                  <a:pt x="237" y="51"/>
                </a:cubicBezTo>
                <a:cubicBezTo>
                  <a:pt x="283" y="51"/>
                  <a:pt x="324" y="64"/>
                  <a:pt x="356" y="87"/>
                </a:cubicBezTo>
                <a:lnTo>
                  <a:pt x="87" y="356"/>
                </a:lnTo>
                <a:cubicBezTo>
                  <a:pt x="64" y="324"/>
                  <a:pt x="51" y="283"/>
                  <a:pt x="51" y="237"/>
                </a:cubicBezTo>
                <a:close/>
                <a:moveTo>
                  <a:pt x="237" y="429"/>
                </a:moveTo>
                <a:cubicBezTo>
                  <a:pt x="196" y="429"/>
                  <a:pt x="155" y="415"/>
                  <a:pt x="123" y="388"/>
                </a:cubicBezTo>
                <a:lnTo>
                  <a:pt x="388" y="123"/>
                </a:lnTo>
                <a:cubicBezTo>
                  <a:pt x="415" y="155"/>
                  <a:pt x="429" y="196"/>
                  <a:pt x="429" y="237"/>
                </a:cubicBezTo>
                <a:cubicBezTo>
                  <a:pt x="429" y="342"/>
                  <a:pt x="342" y="429"/>
                  <a:pt x="237" y="429"/>
                </a:cubicBezTo>
                <a:close/>
              </a:path>
            </a:pathLst>
          </a:custGeom>
          <a:solidFill>
            <a:srgbClr val="FFFFFF"/>
          </a:solidFill>
          <a:ln>
            <a:noFill/>
          </a:ln>
          <a:effectLst/>
        </p:spPr>
        <p:txBody>
          <a:bodyPr wrap="none" anchor="ctr"/>
          <a:lstStyle/>
          <a:p>
            <a:endParaRPr lang="en-US"/>
          </a:p>
        </p:txBody>
      </p:sp>
      <p:sp>
        <p:nvSpPr>
          <p:cNvPr id="35" name="Freeform 7">
            <a:extLst>
              <a:ext uri="{FF2B5EF4-FFF2-40B4-BE49-F238E27FC236}">
                <a16:creationId xmlns:a16="http://schemas.microsoft.com/office/drawing/2014/main" id="{D9911C9F-D120-4E8C-82FB-591EA9B814D7}"/>
              </a:ext>
            </a:extLst>
          </p:cNvPr>
          <p:cNvSpPr>
            <a:spLocks noChangeArrowheads="1"/>
          </p:cNvSpPr>
          <p:nvPr/>
        </p:nvSpPr>
        <p:spPr bwMode="auto">
          <a:xfrm>
            <a:off x="11064294" y="1813771"/>
            <a:ext cx="220281" cy="193308"/>
          </a:xfrm>
          <a:custGeom>
            <a:avLst/>
            <a:gdLst>
              <a:gd name="T0" fmla="*/ 378 w 430"/>
              <a:gd name="T1" fmla="*/ 22 h 379"/>
              <a:gd name="T2" fmla="*/ 346 w 430"/>
              <a:gd name="T3" fmla="*/ 0 h 379"/>
              <a:gd name="T4" fmla="*/ 82 w 430"/>
              <a:gd name="T5" fmla="*/ 0 h 379"/>
              <a:gd name="T6" fmla="*/ 50 w 430"/>
              <a:gd name="T7" fmla="*/ 22 h 379"/>
              <a:gd name="T8" fmla="*/ 0 w 430"/>
              <a:gd name="T9" fmla="*/ 164 h 379"/>
              <a:gd name="T10" fmla="*/ 0 w 430"/>
              <a:gd name="T11" fmla="*/ 355 h 379"/>
              <a:gd name="T12" fmla="*/ 23 w 430"/>
              <a:gd name="T13" fmla="*/ 378 h 379"/>
              <a:gd name="T14" fmla="*/ 46 w 430"/>
              <a:gd name="T15" fmla="*/ 378 h 379"/>
              <a:gd name="T16" fmla="*/ 69 w 430"/>
              <a:gd name="T17" fmla="*/ 355 h 379"/>
              <a:gd name="T18" fmla="*/ 69 w 430"/>
              <a:gd name="T19" fmla="*/ 332 h 379"/>
              <a:gd name="T20" fmla="*/ 356 w 430"/>
              <a:gd name="T21" fmla="*/ 332 h 379"/>
              <a:gd name="T22" fmla="*/ 356 w 430"/>
              <a:gd name="T23" fmla="*/ 355 h 379"/>
              <a:gd name="T24" fmla="*/ 378 w 430"/>
              <a:gd name="T25" fmla="*/ 378 h 379"/>
              <a:gd name="T26" fmla="*/ 406 w 430"/>
              <a:gd name="T27" fmla="*/ 378 h 379"/>
              <a:gd name="T28" fmla="*/ 429 w 430"/>
              <a:gd name="T29" fmla="*/ 355 h 379"/>
              <a:gd name="T30" fmla="*/ 429 w 430"/>
              <a:gd name="T31" fmla="*/ 164 h 379"/>
              <a:gd name="T32" fmla="*/ 378 w 430"/>
              <a:gd name="T33" fmla="*/ 22 h 379"/>
              <a:gd name="T34" fmla="*/ 82 w 430"/>
              <a:gd name="T35" fmla="*/ 259 h 379"/>
              <a:gd name="T36" fmla="*/ 46 w 430"/>
              <a:gd name="T37" fmla="*/ 223 h 379"/>
              <a:gd name="T38" fmla="*/ 82 w 430"/>
              <a:gd name="T39" fmla="*/ 186 h 379"/>
              <a:gd name="T40" fmla="*/ 119 w 430"/>
              <a:gd name="T41" fmla="*/ 223 h 379"/>
              <a:gd name="T42" fmla="*/ 82 w 430"/>
              <a:gd name="T43" fmla="*/ 259 h 379"/>
              <a:gd name="T44" fmla="*/ 346 w 430"/>
              <a:gd name="T45" fmla="*/ 259 h 379"/>
              <a:gd name="T46" fmla="*/ 310 w 430"/>
              <a:gd name="T47" fmla="*/ 223 h 379"/>
              <a:gd name="T48" fmla="*/ 346 w 430"/>
              <a:gd name="T49" fmla="*/ 186 h 379"/>
              <a:gd name="T50" fmla="*/ 378 w 430"/>
              <a:gd name="T51" fmla="*/ 223 h 379"/>
              <a:gd name="T52" fmla="*/ 346 w 430"/>
              <a:gd name="T53" fmla="*/ 259 h 379"/>
              <a:gd name="T54" fmla="*/ 46 w 430"/>
              <a:gd name="T55" fmla="*/ 141 h 379"/>
              <a:gd name="T56" fmla="*/ 82 w 430"/>
              <a:gd name="T57" fmla="*/ 31 h 379"/>
              <a:gd name="T58" fmla="*/ 346 w 430"/>
              <a:gd name="T59" fmla="*/ 31 h 379"/>
              <a:gd name="T60" fmla="*/ 378 w 430"/>
              <a:gd name="T61" fmla="*/ 141 h 379"/>
              <a:gd name="T62" fmla="*/ 46 w 430"/>
              <a:gd name="T63" fmla="*/ 14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0" h="379">
                <a:moveTo>
                  <a:pt x="378" y="22"/>
                </a:moveTo>
                <a:cubicBezTo>
                  <a:pt x="374" y="9"/>
                  <a:pt x="360" y="0"/>
                  <a:pt x="346" y="0"/>
                </a:cubicBezTo>
                <a:lnTo>
                  <a:pt x="82" y="0"/>
                </a:lnTo>
                <a:cubicBezTo>
                  <a:pt x="64" y="0"/>
                  <a:pt x="55" y="9"/>
                  <a:pt x="50" y="22"/>
                </a:cubicBezTo>
                <a:lnTo>
                  <a:pt x="0" y="164"/>
                </a:lnTo>
                <a:lnTo>
                  <a:pt x="0" y="355"/>
                </a:lnTo>
                <a:cubicBezTo>
                  <a:pt x="0" y="369"/>
                  <a:pt x="9" y="378"/>
                  <a:pt x="23" y="378"/>
                </a:cubicBezTo>
                <a:lnTo>
                  <a:pt x="46" y="378"/>
                </a:lnTo>
                <a:cubicBezTo>
                  <a:pt x="59" y="378"/>
                  <a:pt x="69" y="369"/>
                  <a:pt x="69" y="355"/>
                </a:cubicBezTo>
                <a:lnTo>
                  <a:pt x="69" y="332"/>
                </a:lnTo>
                <a:lnTo>
                  <a:pt x="356" y="332"/>
                </a:lnTo>
                <a:lnTo>
                  <a:pt x="356" y="355"/>
                </a:lnTo>
                <a:cubicBezTo>
                  <a:pt x="356" y="369"/>
                  <a:pt x="365" y="378"/>
                  <a:pt x="378" y="378"/>
                </a:cubicBezTo>
                <a:lnTo>
                  <a:pt x="406" y="378"/>
                </a:lnTo>
                <a:cubicBezTo>
                  <a:pt x="419" y="378"/>
                  <a:pt x="429" y="369"/>
                  <a:pt x="429" y="355"/>
                </a:cubicBezTo>
                <a:lnTo>
                  <a:pt x="429" y="164"/>
                </a:lnTo>
                <a:lnTo>
                  <a:pt x="378" y="22"/>
                </a:lnTo>
                <a:close/>
                <a:moveTo>
                  <a:pt x="82" y="259"/>
                </a:moveTo>
                <a:cubicBezTo>
                  <a:pt x="64" y="259"/>
                  <a:pt x="46" y="241"/>
                  <a:pt x="46" y="223"/>
                </a:cubicBezTo>
                <a:cubicBezTo>
                  <a:pt x="46" y="205"/>
                  <a:pt x="64" y="186"/>
                  <a:pt x="82" y="186"/>
                </a:cubicBezTo>
                <a:cubicBezTo>
                  <a:pt x="100" y="186"/>
                  <a:pt x="119" y="205"/>
                  <a:pt x="119" y="223"/>
                </a:cubicBezTo>
                <a:cubicBezTo>
                  <a:pt x="119" y="241"/>
                  <a:pt x="100" y="259"/>
                  <a:pt x="82" y="259"/>
                </a:cubicBezTo>
                <a:close/>
                <a:moveTo>
                  <a:pt x="346" y="259"/>
                </a:moveTo>
                <a:cubicBezTo>
                  <a:pt x="324" y="259"/>
                  <a:pt x="310" y="241"/>
                  <a:pt x="310" y="223"/>
                </a:cubicBezTo>
                <a:cubicBezTo>
                  <a:pt x="310" y="205"/>
                  <a:pt x="326" y="186"/>
                  <a:pt x="346" y="186"/>
                </a:cubicBezTo>
                <a:cubicBezTo>
                  <a:pt x="367" y="186"/>
                  <a:pt x="378" y="205"/>
                  <a:pt x="378" y="223"/>
                </a:cubicBezTo>
                <a:cubicBezTo>
                  <a:pt x="378" y="241"/>
                  <a:pt x="365" y="259"/>
                  <a:pt x="346" y="259"/>
                </a:cubicBezTo>
                <a:close/>
                <a:moveTo>
                  <a:pt x="46" y="141"/>
                </a:moveTo>
                <a:lnTo>
                  <a:pt x="82" y="31"/>
                </a:lnTo>
                <a:lnTo>
                  <a:pt x="346" y="31"/>
                </a:lnTo>
                <a:lnTo>
                  <a:pt x="378" y="141"/>
                </a:lnTo>
                <a:lnTo>
                  <a:pt x="46" y="141"/>
                </a:lnTo>
                <a:close/>
              </a:path>
            </a:pathLst>
          </a:custGeom>
          <a:solidFill>
            <a:srgbClr val="FFFFFF"/>
          </a:solidFill>
          <a:ln>
            <a:noFill/>
          </a:ln>
          <a:effectLst/>
        </p:spPr>
        <p:txBody>
          <a:bodyPr wrap="none" anchor="ctr"/>
          <a:lstStyle/>
          <a:p>
            <a:endParaRPr lang="en-US"/>
          </a:p>
        </p:txBody>
      </p:sp>
      <p:sp>
        <p:nvSpPr>
          <p:cNvPr id="36" name="Freeform 26">
            <a:extLst>
              <a:ext uri="{FF2B5EF4-FFF2-40B4-BE49-F238E27FC236}">
                <a16:creationId xmlns:a16="http://schemas.microsoft.com/office/drawing/2014/main" id="{5F8B69C4-555D-4ECC-B9F9-C9AAA52420DD}"/>
              </a:ext>
            </a:extLst>
          </p:cNvPr>
          <p:cNvSpPr>
            <a:spLocks noChangeArrowheads="1"/>
          </p:cNvSpPr>
          <p:nvPr/>
        </p:nvSpPr>
        <p:spPr bwMode="auto">
          <a:xfrm>
            <a:off x="796894" y="3155449"/>
            <a:ext cx="262983" cy="262983"/>
          </a:xfrm>
          <a:custGeom>
            <a:avLst/>
            <a:gdLst>
              <a:gd name="T0" fmla="*/ 429 w 480"/>
              <a:gd name="T1" fmla="*/ 0 h 479"/>
              <a:gd name="T2" fmla="*/ 51 w 480"/>
              <a:gd name="T3" fmla="*/ 0 h 479"/>
              <a:gd name="T4" fmla="*/ 0 w 480"/>
              <a:gd name="T5" fmla="*/ 50 h 479"/>
              <a:gd name="T6" fmla="*/ 0 w 480"/>
              <a:gd name="T7" fmla="*/ 478 h 479"/>
              <a:gd name="T8" fmla="*/ 96 w 480"/>
              <a:gd name="T9" fmla="*/ 383 h 479"/>
              <a:gd name="T10" fmla="*/ 429 w 480"/>
              <a:gd name="T11" fmla="*/ 383 h 479"/>
              <a:gd name="T12" fmla="*/ 479 w 480"/>
              <a:gd name="T13" fmla="*/ 333 h 479"/>
              <a:gd name="T14" fmla="*/ 479 w 480"/>
              <a:gd name="T15" fmla="*/ 50 h 479"/>
              <a:gd name="T16" fmla="*/ 429 w 480"/>
              <a:gd name="T17" fmla="*/ 0 h 479"/>
              <a:gd name="T18" fmla="*/ 265 w 480"/>
              <a:gd name="T19" fmla="*/ 287 h 479"/>
              <a:gd name="T20" fmla="*/ 215 w 480"/>
              <a:gd name="T21" fmla="*/ 287 h 479"/>
              <a:gd name="T22" fmla="*/ 215 w 480"/>
              <a:gd name="T23" fmla="*/ 237 h 479"/>
              <a:gd name="T24" fmla="*/ 265 w 480"/>
              <a:gd name="T25" fmla="*/ 237 h 479"/>
              <a:gd name="T26" fmla="*/ 265 w 480"/>
              <a:gd name="T27" fmla="*/ 287 h 479"/>
              <a:gd name="T28" fmla="*/ 265 w 480"/>
              <a:gd name="T29" fmla="*/ 191 h 479"/>
              <a:gd name="T30" fmla="*/ 215 w 480"/>
              <a:gd name="T31" fmla="*/ 191 h 479"/>
              <a:gd name="T32" fmla="*/ 215 w 480"/>
              <a:gd name="T33" fmla="*/ 96 h 479"/>
              <a:gd name="T34" fmla="*/ 265 w 480"/>
              <a:gd name="T35" fmla="*/ 96 h 479"/>
              <a:gd name="T36" fmla="*/ 265 w 480"/>
              <a:gd name="T37" fmla="*/ 19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 h="479">
                <a:moveTo>
                  <a:pt x="429" y="0"/>
                </a:moveTo>
                <a:lnTo>
                  <a:pt x="51" y="0"/>
                </a:lnTo>
                <a:cubicBezTo>
                  <a:pt x="23" y="0"/>
                  <a:pt x="0" y="23"/>
                  <a:pt x="0" y="50"/>
                </a:cubicBezTo>
                <a:lnTo>
                  <a:pt x="0" y="478"/>
                </a:lnTo>
                <a:lnTo>
                  <a:pt x="96" y="383"/>
                </a:lnTo>
                <a:lnTo>
                  <a:pt x="429" y="383"/>
                </a:lnTo>
                <a:cubicBezTo>
                  <a:pt x="456" y="383"/>
                  <a:pt x="479" y="360"/>
                  <a:pt x="479" y="333"/>
                </a:cubicBezTo>
                <a:lnTo>
                  <a:pt x="479" y="50"/>
                </a:lnTo>
                <a:cubicBezTo>
                  <a:pt x="479" y="23"/>
                  <a:pt x="456" y="0"/>
                  <a:pt x="429" y="0"/>
                </a:cubicBezTo>
                <a:close/>
                <a:moveTo>
                  <a:pt x="265" y="287"/>
                </a:moveTo>
                <a:lnTo>
                  <a:pt x="215" y="287"/>
                </a:lnTo>
                <a:lnTo>
                  <a:pt x="215" y="237"/>
                </a:lnTo>
                <a:lnTo>
                  <a:pt x="265" y="237"/>
                </a:lnTo>
                <a:lnTo>
                  <a:pt x="265" y="287"/>
                </a:lnTo>
                <a:close/>
                <a:moveTo>
                  <a:pt x="265" y="191"/>
                </a:moveTo>
                <a:lnTo>
                  <a:pt x="215" y="191"/>
                </a:lnTo>
                <a:lnTo>
                  <a:pt x="215" y="96"/>
                </a:lnTo>
                <a:lnTo>
                  <a:pt x="265" y="96"/>
                </a:lnTo>
                <a:lnTo>
                  <a:pt x="265" y="191"/>
                </a:lnTo>
                <a:close/>
              </a:path>
            </a:pathLst>
          </a:custGeom>
          <a:solidFill>
            <a:srgbClr val="FFFFFF"/>
          </a:solidFill>
          <a:ln>
            <a:noFill/>
          </a:ln>
          <a:effectLst/>
        </p:spPr>
        <p:txBody>
          <a:bodyPr wrap="none" anchor="ctr"/>
          <a:lstStyle/>
          <a:p>
            <a:endParaRPr lang="en-US"/>
          </a:p>
        </p:txBody>
      </p:sp>
      <p:sp>
        <p:nvSpPr>
          <p:cNvPr id="37" name="Freeform 32">
            <a:extLst>
              <a:ext uri="{FF2B5EF4-FFF2-40B4-BE49-F238E27FC236}">
                <a16:creationId xmlns:a16="http://schemas.microsoft.com/office/drawing/2014/main" id="{F805E6E8-B234-4ECE-B2E3-8389C5E3F836}"/>
              </a:ext>
            </a:extLst>
          </p:cNvPr>
          <p:cNvSpPr>
            <a:spLocks noChangeArrowheads="1"/>
          </p:cNvSpPr>
          <p:nvPr/>
        </p:nvSpPr>
        <p:spPr bwMode="auto">
          <a:xfrm>
            <a:off x="2716082" y="3131320"/>
            <a:ext cx="183365" cy="287112"/>
          </a:xfrm>
          <a:custGeom>
            <a:avLst/>
            <a:gdLst>
              <a:gd name="T0" fmla="*/ 287 w 333"/>
              <a:gd name="T1" fmla="*/ 0 h 525"/>
              <a:gd name="T2" fmla="*/ 50 w 333"/>
              <a:gd name="T3" fmla="*/ 0 h 525"/>
              <a:gd name="T4" fmla="*/ 0 w 333"/>
              <a:gd name="T5" fmla="*/ 50 h 525"/>
              <a:gd name="T6" fmla="*/ 0 w 333"/>
              <a:gd name="T7" fmla="*/ 478 h 525"/>
              <a:gd name="T8" fmla="*/ 50 w 333"/>
              <a:gd name="T9" fmla="*/ 524 h 525"/>
              <a:gd name="T10" fmla="*/ 287 w 333"/>
              <a:gd name="T11" fmla="*/ 524 h 525"/>
              <a:gd name="T12" fmla="*/ 332 w 333"/>
              <a:gd name="T13" fmla="*/ 478 h 525"/>
              <a:gd name="T14" fmla="*/ 332 w 333"/>
              <a:gd name="T15" fmla="*/ 50 h 525"/>
              <a:gd name="T16" fmla="*/ 287 w 333"/>
              <a:gd name="T17" fmla="*/ 0 h 525"/>
              <a:gd name="T18" fmla="*/ 287 w 333"/>
              <a:gd name="T19" fmla="*/ 433 h 525"/>
              <a:gd name="T20" fmla="*/ 50 w 333"/>
              <a:gd name="T21" fmla="*/ 433 h 525"/>
              <a:gd name="T22" fmla="*/ 50 w 333"/>
              <a:gd name="T23" fmla="*/ 95 h 525"/>
              <a:gd name="T24" fmla="*/ 287 w 333"/>
              <a:gd name="T25" fmla="*/ 95 h 525"/>
              <a:gd name="T26" fmla="*/ 287 w 333"/>
              <a:gd name="T27" fmla="*/ 433 h 525"/>
              <a:gd name="T28" fmla="*/ 264 w 333"/>
              <a:gd name="T29" fmla="*/ 287 h 525"/>
              <a:gd name="T30" fmla="*/ 191 w 333"/>
              <a:gd name="T31" fmla="*/ 287 h 525"/>
              <a:gd name="T32" fmla="*/ 191 w 333"/>
              <a:gd name="T33" fmla="*/ 168 h 525"/>
              <a:gd name="T34" fmla="*/ 146 w 333"/>
              <a:gd name="T35" fmla="*/ 168 h 525"/>
              <a:gd name="T36" fmla="*/ 146 w 333"/>
              <a:gd name="T37" fmla="*/ 287 h 525"/>
              <a:gd name="T38" fmla="*/ 73 w 333"/>
              <a:gd name="T39" fmla="*/ 287 h 525"/>
              <a:gd name="T40" fmla="*/ 168 w 333"/>
              <a:gd name="T41" fmla="*/ 383 h 525"/>
              <a:gd name="T42" fmla="*/ 264 w 333"/>
              <a:gd name="T43" fmla="*/ 2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525">
                <a:moveTo>
                  <a:pt x="287" y="0"/>
                </a:moveTo>
                <a:lnTo>
                  <a:pt x="50" y="0"/>
                </a:lnTo>
                <a:cubicBezTo>
                  <a:pt x="23" y="0"/>
                  <a:pt x="0" y="23"/>
                  <a:pt x="0" y="50"/>
                </a:cubicBezTo>
                <a:lnTo>
                  <a:pt x="0" y="478"/>
                </a:lnTo>
                <a:cubicBezTo>
                  <a:pt x="0" y="506"/>
                  <a:pt x="23" y="524"/>
                  <a:pt x="50" y="524"/>
                </a:cubicBezTo>
                <a:lnTo>
                  <a:pt x="287" y="524"/>
                </a:lnTo>
                <a:cubicBezTo>
                  <a:pt x="314" y="524"/>
                  <a:pt x="332" y="506"/>
                  <a:pt x="332" y="478"/>
                </a:cubicBezTo>
                <a:lnTo>
                  <a:pt x="332" y="50"/>
                </a:lnTo>
                <a:cubicBezTo>
                  <a:pt x="332" y="23"/>
                  <a:pt x="314" y="0"/>
                  <a:pt x="287" y="0"/>
                </a:cubicBezTo>
                <a:close/>
                <a:moveTo>
                  <a:pt x="287" y="433"/>
                </a:moveTo>
                <a:lnTo>
                  <a:pt x="50" y="433"/>
                </a:lnTo>
                <a:lnTo>
                  <a:pt x="50" y="95"/>
                </a:lnTo>
                <a:lnTo>
                  <a:pt x="287" y="95"/>
                </a:lnTo>
                <a:lnTo>
                  <a:pt x="287" y="433"/>
                </a:lnTo>
                <a:close/>
                <a:moveTo>
                  <a:pt x="264" y="287"/>
                </a:moveTo>
                <a:lnTo>
                  <a:pt x="191" y="287"/>
                </a:lnTo>
                <a:lnTo>
                  <a:pt x="191" y="168"/>
                </a:lnTo>
                <a:lnTo>
                  <a:pt x="146" y="168"/>
                </a:lnTo>
                <a:lnTo>
                  <a:pt x="146" y="287"/>
                </a:lnTo>
                <a:lnTo>
                  <a:pt x="73" y="287"/>
                </a:lnTo>
                <a:lnTo>
                  <a:pt x="168" y="383"/>
                </a:lnTo>
                <a:lnTo>
                  <a:pt x="264" y="287"/>
                </a:lnTo>
                <a:close/>
              </a:path>
            </a:pathLst>
          </a:custGeom>
          <a:solidFill>
            <a:srgbClr val="FFFFFF"/>
          </a:solidFill>
          <a:ln>
            <a:noFill/>
          </a:ln>
          <a:effectLst/>
        </p:spPr>
        <p:txBody>
          <a:bodyPr wrap="none" anchor="ctr"/>
          <a:lstStyle/>
          <a:p>
            <a:endParaRPr lang="en-US"/>
          </a:p>
        </p:txBody>
      </p:sp>
      <p:sp>
        <p:nvSpPr>
          <p:cNvPr id="38" name="Freeform 33">
            <a:extLst>
              <a:ext uri="{FF2B5EF4-FFF2-40B4-BE49-F238E27FC236}">
                <a16:creationId xmlns:a16="http://schemas.microsoft.com/office/drawing/2014/main" id="{31814388-8962-4AC7-90F3-49D800B1C48D}"/>
              </a:ext>
            </a:extLst>
          </p:cNvPr>
          <p:cNvSpPr>
            <a:spLocks noChangeArrowheads="1"/>
          </p:cNvSpPr>
          <p:nvPr/>
        </p:nvSpPr>
        <p:spPr bwMode="auto">
          <a:xfrm>
            <a:off x="4879605" y="3131320"/>
            <a:ext cx="221968" cy="287112"/>
          </a:xfrm>
          <a:custGeom>
            <a:avLst/>
            <a:gdLst>
              <a:gd name="T0" fmla="*/ 0 w 407"/>
              <a:gd name="T1" fmla="*/ 360 h 525"/>
              <a:gd name="T2" fmla="*/ 0 w 407"/>
              <a:gd name="T3" fmla="*/ 405 h 525"/>
              <a:gd name="T4" fmla="*/ 119 w 407"/>
              <a:gd name="T5" fmla="*/ 524 h 525"/>
              <a:gd name="T6" fmla="*/ 169 w 407"/>
              <a:gd name="T7" fmla="*/ 524 h 525"/>
              <a:gd name="T8" fmla="*/ 0 w 407"/>
              <a:gd name="T9" fmla="*/ 360 h 525"/>
              <a:gd name="T10" fmla="*/ 0 w 407"/>
              <a:gd name="T11" fmla="*/ 455 h 525"/>
              <a:gd name="T12" fmla="*/ 0 w 407"/>
              <a:gd name="T13" fmla="*/ 524 h 525"/>
              <a:gd name="T14" fmla="*/ 73 w 407"/>
              <a:gd name="T15" fmla="*/ 524 h 525"/>
              <a:gd name="T16" fmla="*/ 0 w 407"/>
              <a:gd name="T17" fmla="*/ 455 h 525"/>
              <a:gd name="T18" fmla="*/ 0 w 407"/>
              <a:gd name="T19" fmla="*/ 264 h 525"/>
              <a:gd name="T20" fmla="*/ 0 w 407"/>
              <a:gd name="T21" fmla="*/ 310 h 525"/>
              <a:gd name="T22" fmla="*/ 214 w 407"/>
              <a:gd name="T23" fmla="*/ 524 h 525"/>
              <a:gd name="T24" fmla="*/ 264 w 407"/>
              <a:gd name="T25" fmla="*/ 524 h 525"/>
              <a:gd name="T26" fmla="*/ 0 w 407"/>
              <a:gd name="T27" fmla="*/ 264 h 525"/>
              <a:gd name="T28" fmla="*/ 360 w 407"/>
              <a:gd name="T29" fmla="*/ 0 h 525"/>
              <a:gd name="T30" fmla="*/ 119 w 407"/>
              <a:gd name="T31" fmla="*/ 0 h 525"/>
              <a:gd name="T32" fmla="*/ 73 w 407"/>
              <a:gd name="T33" fmla="*/ 50 h 525"/>
              <a:gd name="T34" fmla="*/ 73 w 407"/>
              <a:gd name="T35" fmla="*/ 228 h 525"/>
              <a:gd name="T36" fmla="*/ 119 w 407"/>
              <a:gd name="T37" fmla="*/ 241 h 525"/>
              <a:gd name="T38" fmla="*/ 119 w 407"/>
              <a:gd name="T39" fmla="*/ 95 h 525"/>
              <a:gd name="T40" fmla="*/ 360 w 407"/>
              <a:gd name="T41" fmla="*/ 95 h 525"/>
              <a:gd name="T42" fmla="*/ 360 w 407"/>
              <a:gd name="T43" fmla="*/ 405 h 525"/>
              <a:gd name="T44" fmla="*/ 287 w 407"/>
              <a:gd name="T45" fmla="*/ 405 h 525"/>
              <a:gd name="T46" fmla="*/ 310 w 407"/>
              <a:gd name="T47" fmla="*/ 501 h 525"/>
              <a:gd name="T48" fmla="*/ 360 w 407"/>
              <a:gd name="T49" fmla="*/ 501 h 525"/>
              <a:gd name="T50" fmla="*/ 406 w 407"/>
              <a:gd name="T51" fmla="*/ 455 h 525"/>
              <a:gd name="T52" fmla="*/ 406 w 407"/>
              <a:gd name="T53" fmla="*/ 50 h 525"/>
              <a:gd name="T54" fmla="*/ 360 w 407"/>
              <a:gd name="T55"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7" h="525">
                <a:moveTo>
                  <a:pt x="0" y="360"/>
                </a:moveTo>
                <a:lnTo>
                  <a:pt x="0" y="405"/>
                </a:lnTo>
                <a:cubicBezTo>
                  <a:pt x="68" y="405"/>
                  <a:pt x="119" y="460"/>
                  <a:pt x="119" y="524"/>
                </a:cubicBezTo>
                <a:lnTo>
                  <a:pt x="169" y="524"/>
                </a:lnTo>
                <a:cubicBezTo>
                  <a:pt x="169" y="433"/>
                  <a:pt x="96" y="360"/>
                  <a:pt x="0" y="360"/>
                </a:cubicBezTo>
                <a:close/>
                <a:moveTo>
                  <a:pt x="0" y="455"/>
                </a:moveTo>
                <a:lnTo>
                  <a:pt x="0" y="524"/>
                </a:lnTo>
                <a:lnTo>
                  <a:pt x="73" y="524"/>
                </a:lnTo>
                <a:cubicBezTo>
                  <a:pt x="73" y="487"/>
                  <a:pt x="41" y="455"/>
                  <a:pt x="0" y="455"/>
                </a:cubicBezTo>
                <a:close/>
                <a:moveTo>
                  <a:pt x="0" y="264"/>
                </a:moveTo>
                <a:lnTo>
                  <a:pt x="0" y="310"/>
                </a:lnTo>
                <a:cubicBezTo>
                  <a:pt x="119" y="310"/>
                  <a:pt x="214" y="405"/>
                  <a:pt x="214" y="524"/>
                </a:cubicBezTo>
                <a:lnTo>
                  <a:pt x="264" y="524"/>
                </a:lnTo>
                <a:cubicBezTo>
                  <a:pt x="264" y="383"/>
                  <a:pt x="146" y="264"/>
                  <a:pt x="0" y="264"/>
                </a:cubicBezTo>
                <a:close/>
                <a:moveTo>
                  <a:pt x="360" y="0"/>
                </a:moveTo>
                <a:lnTo>
                  <a:pt x="119" y="0"/>
                </a:lnTo>
                <a:cubicBezTo>
                  <a:pt x="96" y="0"/>
                  <a:pt x="73" y="23"/>
                  <a:pt x="73" y="50"/>
                </a:cubicBezTo>
                <a:lnTo>
                  <a:pt x="73" y="228"/>
                </a:lnTo>
                <a:cubicBezTo>
                  <a:pt x="91" y="232"/>
                  <a:pt x="105" y="237"/>
                  <a:pt x="119" y="241"/>
                </a:cubicBezTo>
                <a:lnTo>
                  <a:pt x="119" y="95"/>
                </a:lnTo>
                <a:lnTo>
                  <a:pt x="360" y="95"/>
                </a:lnTo>
                <a:lnTo>
                  <a:pt x="360" y="405"/>
                </a:lnTo>
                <a:lnTo>
                  <a:pt x="287" y="405"/>
                </a:lnTo>
                <a:cubicBezTo>
                  <a:pt x="301" y="437"/>
                  <a:pt x="305" y="469"/>
                  <a:pt x="310" y="501"/>
                </a:cubicBezTo>
                <a:lnTo>
                  <a:pt x="360" y="501"/>
                </a:lnTo>
                <a:cubicBezTo>
                  <a:pt x="383" y="501"/>
                  <a:pt x="406" y="483"/>
                  <a:pt x="406" y="455"/>
                </a:cubicBezTo>
                <a:lnTo>
                  <a:pt x="406" y="50"/>
                </a:lnTo>
                <a:cubicBezTo>
                  <a:pt x="406" y="23"/>
                  <a:pt x="383" y="0"/>
                  <a:pt x="360" y="0"/>
                </a:cubicBezTo>
                <a:close/>
              </a:path>
            </a:pathLst>
          </a:custGeom>
          <a:solidFill>
            <a:srgbClr val="FFFFFF"/>
          </a:solidFill>
          <a:ln>
            <a:noFill/>
          </a:ln>
          <a:effectLst/>
        </p:spPr>
        <p:txBody>
          <a:bodyPr wrap="none" anchor="ctr"/>
          <a:lstStyle/>
          <a:p>
            <a:endParaRPr lang="en-US"/>
          </a:p>
        </p:txBody>
      </p:sp>
      <p:sp>
        <p:nvSpPr>
          <p:cNvPr id="39" name="Freeform 20">
            <a:extLst>
              <a:ext uri="{FF2B5EF4-FFF2-40B4-BE49-F238E27FC236}">
                <a16:creationId xmlns:a16="http://schemas.microsoft.com/office/drawing/2014/main" id="{67003BD2-7610-4CDD-AE79-29EA4256ED19}"/>
              </a:ext>
            </a:extLst>
          </p:cNvPr>
          <p:cNvSpPr>
            <a:spLocks noChangeArrowheads="1"/>
          </p:cNvSpPr>
          <p:nvPr/>
        </p:nvSpPr>
        <p:spPr bwMode="auto">
          <a:xfrm>
            <a:off x="6978160" y="3220314"/>
            <a:ext cx="312326" cy="198118"/>
          </a:xfrm>
          <a:custGeom>
            <a:avLst/>
            <a:gdLst>
              <a:gd name="T0" fmla="*/ 401 w 592"/>
              <a:gd name="T1" fmla="*/ 159 h 376"/>
              <a:gd name="T2" fmla="*/ 483 w 592"/>
              <a:gd name="T3" fmla="*/ 82 h 376"/>
              <a:gd name="T4" fmla="*/ 401 w 592"/>
              <a:gd name="T5" fmla="*/ 0 h 376"/>
              <a:gd name="T6" fmla="*/ 319 w 592"/>
              <a:gd name="T7" fmla="*/ 82 h 376"/>
              <a:gd name="T8" fmla="*/ 401 w 592"/>
              <a:gd name="T9" fmla="*/ 159 h 376"/>
              <a:gd name="T10" fmla="*/ 185 w 592"/>
              <a:gd name="T11" fmla="*/ 159 h 376"/>
              <a:gd name="T12" fmla="*/ 268 w 592"/>
              <a:gd name="T13" fmla="*/ 82 h 376"/>
              <a:gd name="T14" fmla="*/ 185 w 592"/>
              <a:gd name="T15" fmla="*/ 0 h 376"/>
              <a:gd name="T16" fmla="*/ 108 w 592"/>
              <a:gd name="T17" fmla="*/ 82 h 376"/>
              <a:gd name="T18" fmla="*/ 185 w 592"/>
              <a:gd name="T19" fmla="*/ 159 h 376"/>
              <a:gd name="T20" fmla="*/ 185 w 592"/>
              <a:gd name="T21" fmla="*/ 216 h 376"/>
              <a:gd name="T22" fmla="*/ 0 w 592"/>
              <a:gd name="T23" fmla="*/ 308 h 376"/>
              <a:gd name="T24" fmla="*/ 0 w 592"/>
              <a:gd name="T25" fmla="*/ 375 h 376"/>
              <a:gd name="T26" fmla="*/ 376 w 592"/>
              <a:gd name="T27" fmla="*/ 375 h 376"/>
              <a:gd name="T28" fmla="*/ 376 w 592"/>
              <a:gd name="T29" fmla="*/ 308 h 376"/>
              <a:gd name="T30" fmla="*/ 185 w 592"/>
              <a:gd name="T31" fmla="*/ 216 h 376"/>
              <a:gd name="T32" fmla="*/ 401 w 592"/>
              <a:gd name="T33" fmla="*/ 216 h 376"/>
              <a:gd name="T34" fmla="*/ 376 w 592"/>
              <a:gd name="T35" fmla="*/ 216 h 376"/>
              <a:gd name="T36" fmla="*/ 427 w 592"/>
              <a:gd name="T37" fmla="*/ 308 h 376"/>
              <a:gd name="T38" fmla="*/ 427 w 592"/>
              <a:gd name="T39" fmla="*/ 375 h 376"/>
              <a:gd name="T40" fmla="*/ 591 w 592"/>
              <a:gd name="T41" fmla="*/ 375 h 376"/>
              <a:gd name="T42" fmla="*/ 591 w 592"/>
              <a:gd name="T43" fmla="*/ 308 h 376"/>
              <a:gd name="T44" fmla="*/ 401 w 592"/>
              <a:gd name="T45" fmla="*/ 21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2" h="376">
                <a:moveTo>
                  <a:pt x="401" y="159"/>
                </a:moveTo>
                <a:cubicBezTo>
                  <a:pt x="447" y="159"/>
                  <a:pt x="483" y="128"/>
                  <a:pt x="483" y="82"/>
                </a:cubicBezTo>
                <a:cubicBezTo>
                  <a:pt x="483" y="36"/>
                  <a:pt x="447" y="0"/>
                  <a:pt x="401" y="0"/>
                </a:cubicBezTo>
                <a:cubicBezTo>
                  <a:pt x="355" y="0"/>
                  <a:pt x="319" y="36"/>
                  <a:pt x="319" y="82"/>
                </a:cubicBezTo>
                <a:cubicBezTo>
                  <a:pt x="319" y="128"/>
                  <a:pt x="355" y="159"/>
                  <a:pt x="401" y="159"/>
                </a:cubicBezTo>
                <a:close/>
                <a:moveTo>
                  <a:pt x="185" y="159"/>
                </a:moveTo>
                <a:cubicBezTo>
                  <a:pt x="232" y="159"/>
                  <a:pt x="268" y="128"/>
                  <a:pt x="268" y="82"/>
                </a:cubicBezTo>
                <a:cubicBezTo>
                  <a:pt x="268" y="36"/>
                  <a:pt x="232" y="0"/>
                  <a:pt x="185" y="0"/>
                </a:cubicBezTo>
                <a:cubicBezTo>
                  <a:pt x="139" y="0"/>
                  <a:pt x="108" y="36"/>
                  <a:pt x="108" y="82"/>
                </a:cubicBezTo>
                <a:cubicBezTo>
                  <a:pt x="108" y="128"/>
                  <a:pt x="139" y="159"/>
                  <a:pt x="185" y="159"/>
                </a:cubicBezTo>
                <a:close/>
                <a:moveTo>
                  <a:pt x="185" y="216"/>
                </a:moveTo>
                <a:cubicBezTo>
                  <a:pt x="124" y="216"/>
                  <a:pt x="0" y="247"/>
                  <a:pt x="0" y="308"/>
                </a:cubicBezTo>
                <a:lnTo>
                  <a:pt x="0" y="375"/>
                </a:lnTo>
                <a:lnTo>
                  <a:pt x="376" y="375"/>
                </a:lnTo>
                <a:lnTo>
                  <a:pt x="376" y="308"/>
                </a:lnTo>
                <a:cubicBezTo>
                  <a:pt x="376" y="247"/>
                  <a:pt x="247" y="216"/>
                  <a:pt x="185" y="216"/>
                </a:cubicBezTo>
                <a:close/>
                <a:moveTo>
                  <a:pt x="401" y="216"/>
                </a:moveTo>
                <a:cubicBezTo>
                  <a:pt x="396" y="216"/>
                  <a:pt x="386" y="216"/>
                  <a:pt x="376" y="216"/>
                </a:cubicBezTo>
                <a:cubicBezTo>
                  <a:pt x="406" y="241"/>
                  <a:pt x="427" y="272"/>
                  <a:pt x="427" y="308"/>
                </a:cubicBezTo>
                <a:lnTo>
                  <a:pt x="427" y="375"/>
                </a:lnTo>
                <a:lnTo>
                  <a:pt x="591" y="375"/>
                </a:lnTo>
                <a:lnTo>
                  <a:pt x="591" y="308"/>
                </a:lnTo>
                <a:cubicBezTo>
                  <a:pt x="591" y="247"/>
                  <a:pt x="463" y="216"/>
                  <a:pt x="401" y="216"/>
                </a:cubicBezTo>
                <a:close/>
              </a:path>
            </a:pathLst>
          </a:custGeom>
          <a:solidFill>
            <a:srgbClr val="FFFFFF"/>
          </a:solidFill>
          <a:ln>
            <a:noFill/>
          </a:ln>
          <a:effectLst/>
        </p:spPr>
        <p:txBody>
          <a:bodyPr wrap="none" anchor="ctr"/>
          <a:lstStyle/>
          <a:p>
            <a:endParaRPr lang="en-US"/>
          </a:p>
        </p:txBody>
      </p:sp>
      <p:sp>
        <p:nvSpPr>
          <p:cNvPr id="40" name="Freeform 21">
            <a:extLst>
              <a:ext uri="{FF2B5EF4-FFF2-40B4-BE49-F238E27FC236}">
                <a16:creationId xmlns:a16="http://schemas.microsoft.com/office/drawing/2014/main" id="{80F9AC49-A98B-4838-BCEC-548BF8A7A58F}"/>
              </a:ext>
            </a:extLst>
          </p:cNvPr>
          <p:cNvSpPr>
            <a:spLocks noChangeArrowheads="1"/>
          </p:cNvSpPr>
          <p:nvPr/>
        </p:nvSpPr>
        <p:spPr bwMode="auto">
          <a:xfrm>
            <a:off x="9085935" y="3190014"/>
            <a:ext cx="228418" cy="228418"/>
          </a:xfrm>
          <a:custGeom>
            <a:avLst/>
            <a:gdLst>
              <a:gd name="T0" fmla="*/ 216 w 433"/>
              <a:gd name="T1" fmla="*/ 216 h 433"/>
              <a:gd name="T2" fmla="*/ 324 w 433"/>
              <a:gd name="T3" fmla="*/ 108 h 433"/>
              <a:gd name="T4" fmla="*/ 216 w 433"/>
              <a:gd name="T5" fmla="*/ 0 h 433"/>
              <a:gd name="T6" fmla="*/ 108 w 433"/>
              <a:gd name="T7" fmla="*/ 108 h 433"/>
              <a:gd name="T8" fmla="*/ 216 w 433"/>
              <a:gd name="T9" fmla="*/ 216 h 433"/>
              <a:gd name="T10" fmla="*/ 216 w 433"/>
              <a:gd name="T11" fmla="*/ 267 h 433"/>
              <a:gd name="T12" fmla="*/ 0 w 433"/>
              <a:gd name="T13" fmla="*/ 375 h 433"/>
              <a:gd name="T14" fmla="*/ 0 w 433"/>
              <a:gd name="T15" fmla="*/ 432 h 433"/>
              <a:gd name="T16" fmla="*/ 432 w 433"/>
              <a:gd name="T17" fmla="*/ 432 h 433"/>
              <a:gd name="T18" fmla="*/ 432 w 433"/>
              <a:gd name="T19" fmla="*/ 375 h 433"/>
              <a:gd name="T20" fmla="*/ 216 w 433"/>
              <a:gd name="T21" fmla="*/ 26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3" h="433">
                <a:moveTo>
                  <a:pt x="216" y="216"/>
                </a:moveTo>
                <a:cubicBezTo>
                  <a:pt x="272" y="216"/>
                  <a:pt x="324" y="167"/>
                  <a:pt x="324" y="108"/>
                </a:cubicBezTo>
                <a:cubicBezTo>
                  <a:pt x="324" y="49"/>
                  <a:pt x="275" y="0"/>
                  <a:pt x="216" y="0"/>
                </a:cubicBezTo>
                <a:cubicBezTo>
                  <a:pt x="157" y="0"/>
                  <a:pt x="108" y="49"/>
                  <a:pt x="108" y="108"/>
                </a:cubicBezTo>
                <a:cubicBezTo>
                  <a:pt x="108" y="167"/>
                  <a:pt x="154" y="216"/>
                  <a:pt x="216" y="216"/>
                </a:cubicBezTo>
                <a:close/>
                <a:moveTo>
                  <a:pt x="216" y="267"/>
                </a:moveTo>
                <a:cubicBezTo>
                  <a:pt x="144" y="267"/>
                  <a:pt x="0" y="303"/>
                  <a:pt x="0" y="375"/>
                </a:cubicBezTo>
                <a:lnTo>
                  <a:pt x="0" y="432"/>
                </a:lnTo>
                <a:lnTo>
                  <a:pt x="432" y="432"/>
                </a:lnTo>
                <a:lnTo>
                  <a:pt x="432" y="375"/>
                </a:lnTo>
                <a:cubicBezTo>
                  <a:pt x="432" y="303"/>
                  <a:pt x="288" y="267"/>
                  <a:pt x="216" y="267"/>
                </a:cubicBezTo>
                <a:close/>
              </a:path>
            </a:pathLst>
          </a:custGeom>
          <a:solidFill>
            <a:srgbClr val="FFFFFF"/>
          </a:solidFill>
          <a:ln>
            <a:noFill/>
          </a:ln>
          <a:effectLst/>
        </p:spPr>
        <p:txBody>
          <a:bodyPr wrap="none" anchor="ctr"/>
          <a:lstStyle/>
          <a:p>
            <a:endParaRPr lang="en-US"/>
          </a:p>
        </p:txBody>
      </p:sp>
      <p:sp>
        <p:nvSpPr>
          <p:cNvPr id="41" name="Freeform 22">
            <a:extLst>
              <a:ext uri="{FF2B5EF4-FFF2-40B4-BE49-F238E27FC236}">
                <a16:creationId xmlns:a16="http://schemas.microsoft.com/office/drawing/2014/main" id="{D6C98E57-049D-49F4-9DAF-5069C414197B}"/>
              </a:ext>
            </a:extLst>
          </p:cNvPr>
          <p:cNvSpPr>
            <a:spLocks noChangeArrowheads="1"/>
          </p:cNvSpPr>
          <p:nvPr/>
        </p:nvSpPr>
        <p:spPr bwMode="auto">
          <a:xfrm>
            <a:off x="11064294" y="3190014"/>
            <a:ext cx="312326" cy="228418"/>
          </a:xfrm>
          <a:custGeom>
            <a:avLst/>
            <a:gdLst>
              <a:gd name="T0" fmla="*/ 375 w 592"/>
              <a:gd name="T1" fmla="*/ 216 h 433"/>
              <a:gd name="T2" fmla="*/ 483 w 592"/>
              <a:gd name="T3" fmla="*/ 108 h 433"/>
              <a:gd name="T4" fmla="*/ 375 w 592"/>
              <a:gd name="T5" fmla="*/ 0 h 433"/>
              <a:gd name="T6" fmla="*/ 267 w 592"/>
              <a:gd name="T7" fmla="*/ 108 h 433"/>
              <a:gd name="T8" fmla="*/ 375 w 592"/>
              <a:gd name="T9" fmla="*/ 216 h 433"/>
              <a:gd name="T10" fmla="*/ 133 w 592"/>
              <a:gd name="T11" fmla="*/ 160 h 433"/>
              <a:gd name="T12" fmla="*/ 133 w 592"/>
              <a:gd name="T13" fmla="*/ 82 h 433"/>
              <a:gd name="T14" fmla="*/ 82 w 592"/>
              <a:gd name="T15" fmla="*/ 82 h 433"/>
              <a:gd name="T16" fmla="*/ 82 w 592"/>
              <a:gd name="T17" fmla="*/ 160 h 433"/>
              <a:gd name="T18" fmla="*/ 0 w 592"/>
              <a:gd name="T19" fmla="*/ 160 h 433"/>
              <a:gd name="T20" fmla="*/ 0 w 592"/>
              <a:gd name="T21" fmla="*/ 216 h 433"/>
              <a:gd name="T22" fmla="*/ 82 w 592"/>
              <a:gd name="T23" fmla="*/ 216 h 433"/>
              <a:gd name="T24" fmla="*/ 82 w 592"/>
              <a:gd name="T25" fmla="*/ 293 h 433"/>
              <a:gd name="T26" fmla="*/ 133 w 592"/>
              <a:gd name="T27" fmla="*/ 293 h 433"/>
              <a:gd name="T28" fmla="*/ 133 w 592"/>
              <a:gd name="T29" fmla="*/ 216 h 433"/>
              <a:gd name="T30" fmla="*/ 216 w 592"/>
              <a:gd name="T31" fmla="*/ 216 h 433"/>
              <a:gd name="T32" fmla="*/ 216 w 592"/>
              <a:gd name="T33" fmla="*/ 160 h 433"/>
              <a:gd name="T34" fmla="*/ 133 w 592"/>
              <a:gd name="T35" fmla="*/ 160 h 433"/>
              <a:gd name="T36" fmla="*/ 375 w 592"/>
              <a:gd name="T37" fmla="*/ 267 h 433"/>
              <a:gd name="T38" fmla="*/ 159 w 592"/>
              <a:gd name="T39" fmla="*/ 375 h 433"/>
              <a:gd name="T40" fmla="*/ 159 w 592"/>
              <a:gd name="T41" fmla="*/ 432 h 433"/>
              <a:gd name="T42" fmla="*/ 591 w 592"/>
              <a:gd name="T43" fmla="*/ 432 h 433"/>
              <a:gd name="T44" fmla="*/ 591 w 592"/>
              <a:gd name="T45" fmla="*/ 375 h 433"/>
              <a:gd name="T46" fmla="*/ 375 w 592"/>
              <a:gd name="T47" fmla="*/ 26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2" h="433">
                <a:moveTo>
                  <a:pt x="375" y="216"/>
                </a:moveTo>
                <a:cubicBezTo>
                  <a:pt x="437" y="216"/>
                  <a:pt x="483" y="167"/>
                  <a:pt x="483" y="108"/>
                </a:cubicBezTo>
                <a:cubicBezTo>
                  <a:pt x="483" y="49"/>
                  <a:pt x="434" y="0"/>
                  <a:pt x="375" y="0"/>
                </a:cubicBezTo>
                <a:cubicBezTo>
                  <a:pt x="316" y="0"/>
                  <a:pt x="267" y="49"/>
                  <a:pt x="267" y="108"/>
                </a:cubicBezTo>
                <a:cubicBezTo>
                  <a:pt x="267" y="167"/>
                  <a:pt x="318" y="216"/>
                  <a:pt x="375" y="216"/>
                </a:cubicBezTo>
                <a:close/>
                <a:moveTo>
                  <a:pt x="133" y="160"/>
                </a:moveTo>
                <a:lnTo>
                  <a:pt x="133" y="82"/>
                </a:lnTo>
                <a:lnTo>
                  <a:pt x="82" y="82"/>
                </a:lnTo>
                <a:lnTo>
                  <a:pt x="82" y="160"/>
                </a:lnTo>
                <a:lnTo>
                  <a:pt x="0" y="160"/>
                </a:lnTo>
                <a:lnTo>
                  <a:pt x="0" y="216"/>
                </a:lnTo>
                <a:lnTo>
                  <a:pt x="82" y="216"/>
                </a:lnTo>
                <a:lnTo>
                  <a:pt x="82" y="293"/>
                </a:lnTo>
                <a:lnTo>
                  <a:pt x="133" y="293"/>
                </a:lnTo>
                <a:lnTo>
                  <a:pt x="133" y="216"/>
                </a:lnTo>
                <a:lnTo>
                  <a:pt x="216" y="216"/>
                </a:lnTo>
                <a:lnTo>
                  <a:pt x="216" y="160"/>
                </a:lnTo>
                <a:lnTo>
                  <a:pt x="133" y="160"/>
                </a:lnTo>
                <a:close/>
                <a:moveTo>
                  <a:pt x="375" y="267"/>
                </a:moveTo>
                <a:cubicBezTo>
                  <a:pt x="303" y="267"/>
                  <a:pt x="159" y="303"/>
                  <a:pt x="159" y="375"/>
                </a:cubicBezTo>
                <a:lnTo>
                  <a:pt x="159" y="432"/>
                </a:lnTo>
                <a:lnTo>
                  <a:pt x="591" y="432"/>
                </a:lnTo>
                <a:lnTo>
                  <a:pt x="591" y="375"/>
                </a:lnTo>
                <a:cubicBezTo>
                  <a:pt x="591" y="303"/>
                  <a:pt x="447" y="267"/>
                  <a:pt x="375" y="267"/>
                </a:cubicBezTo>
                <a:close/>
              </a:path>
            </a:pathLst>
          </a:custGeom>
          <a:solidFill>
            <a:srgbClr val="FFFFFF"/>
          </a:solidFill>
          <a:ln>
            <a:noFill/>
          </a:ln>
          <a:effectLst/>
        </p:spPr>
        <p:txBody>
          <a:bodyPr wrap="none" anchor="ctr"/>
          <a:lstStyle/>
          <a:p>
            <a:endParaRPr lang="en-US"/>
          </a:p>
        </p:txBody>
      </p:sp>
      <p:sp>
        <p:nvSpPr>
          <p:cNvPr id="42" name="Freeform 35">
            <a:extLst>
              <a:ext uri="{FF2B5EF4-FFF2-40B4-BE49-F238E27FC236}">
                <a16:creationId xmlns:a16="http://schemas.microsoft.com/office/drawing/2014/main" id="{18AF3606-4D4E-4376-95E7-193BE861FCA0}"/>
              </a:ext>
            </a:extLst>
          </p:cNvPr>
          <p:cNvSpPr>
            <a:spLocks noChangeArrowheads="1"/>
          </p:cNvSpPr>
          <p:nvPr/>
        </p:nvSpPr>
        <p:spPr bwMode="auto">
          <a:xfrm>
            <a:off x="754573" y="4680055"/>
            <a:ext cx="305304" cy="302821"/>
          </a:xfrm>
          <a:custGeom>
            <a:avLst/>
            <a:gdLst>
              <a:gd name="T0" fmla="*/ 267 w 541"/>
              <a:gd name="T1" fmla="*/ 0 h 540"/>
              <a:gd name="T2" fmla="*/ 0 w 541"/>
              <a:gd name="T3" fmla="*/ 272 h 540"/>
              <a:gd name="T4" fmla="*/ 267 w 541"/>
              <a:gd name="T5" fmla="*/ 539 h 540"/>
              <a:gd name="T6" fmla="*/ 540 w 541"/>
              <a:gd name="T7" fmla="*/ 272 h 540"/>
              <a:gd name="T8" fmla="*/ 267 w 541"/>
              <a:gd name="T9" fmla="*/ 0 h 540"/>
              <a:gd name="T10" fmla="*/ 242 w 541"/>
              <a:gd name="T11" fmla="*/ 483 h 540"/>
              <a:gd name="T12" fmla="*/ 52 w 541"/>
              <a:gd name="T13" fmla="*/ 272 h 540"/>
              <a:gd name="T14" fmla="*/ 57 w 541"/>
              <a:gd name="T15" fmla="*/ 221 h 540"/>
              <a:gd name="T16" fmla="*/ 190 w 541"/>
              <a:gd name="T17" fmla="*/ 349 h 540"/>
              <a:gd name="T18" fmla="*/ 190 w 541"/>
              <a:gd name="T19" fmla="*/ 375 h 540"/>
              <a:gd name="T20" fmla="*/ 242 w 541"/>
              <a:gd name="T21" fmla="*/ 431 h 540"/>
              <a:gd name="T22" fmla="*/ 242 w 541"/>
              <a:gd name="T23" fmla="*/ 483 h 540"/>
              <a:gd name="T24" fmla="*/ 427 w 541"/>
              <a:gd name="T25" fmla="*/ 416 h 540"/>
              <a:gd name="T26" fmla="*/ 375 w 541"/>
              <a:gd name="T27" fmla="*/ 375 h 540"/>
              <a:gd name="T28" fmla="*/ 350 w 541"/>
              <a:gd name="T29" fmla="*/ 375 h 540"/>
              <a:gd name="T30" fmla="*/ 350 w 541"/>
              <a:gd name="T31" fmla="*/ 298 h 540"/>
              <a:gd name="T32" fmla="*/ 324 w 541"/>
              <a:gd name="T33" fmla="*/ 272 h 540"/>
              <a:gd name="T34" fmla="*/ 160 w 541"/>
              <a:gd name="T35" fmla="*/ 272 h 540"/>
              <a:gd name="T36" fmla="*/ 160 w 541"/>
              <a:gd name="T37" fmla="*/ 215 h 540"/>
              <a:gd name="T38" fmla="*/ 216 w 541"/>
              <a:gd name="T39" fmla="*/ 215 h 540"/>
              <a:gd name="T40" fmla="*/ 242 w 541"/>
              <a:gd name="T41" fmla="*/ 190 h 540"/>
              <a:gd name="T42" fmla="*/ 242 w 541"/>
              <a:gd name="T43" fmla="*/ 133 h 540"/>
              <a:gd name="T44" fmla="*/ 293 w 541"/>
              <a:gd name="T45" fmla="*/ 133 h 540"/>
              <a:gd name="T46" fmla="*/ 350 w 541"/>
              <a:gd name="T47" fmla="*/ 82 h 540"/>
              <a:gd name="T48" fmla="*/ 350 w 541"/>
              <a:gd name="T49" fmla="*/ 72 h 540"/>
              <a:gd name="T50" fmla="*/ 483 w 541"/>
              <a:gd name="T51" fmla="*/ 272 h 540"/>
              <a:gd name="T52" fmla="*/ 427 w 541"/>
              <a:gd name="T53" fmla="*/ 41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540">
                <a:moveTo>
                  <a:pt x="267" y="0"/>
                </a:moveTo>
                <a:cubicBezTo>
                  <a:pt x="118" y="0"/>
                  <a:pt x="0" y="126"/>
                  <a:pt x="0" y="272"/>
                </a:cubicBezTo>
                <a:cubicBezTo>
                  <a:pt x="0" y="418"/>
                  <a:pt x="118" y="539"/>
                  <a:pt x="267" y="539"/>
                </a:cubicBezTo>
                <a:cubicBezTo>
                  <a:pt x="417" y="539"/>
                  <a:pt x="540" y="418"/>
                  <a:pt x="540" y="272"/>
                </a:cubicBezTo>
                <a:cubicBezTo>
                  <a:pt x="540" y="126"/>
                  <a:pt x="417" y="0"/>
                  <a:pt x="267" y="0"/>
                </a:cubicBezTo>
                <a:close/>
                <a:moveTo>
                  <a:pt x="242" y="483"/>
                </a:moveTo>
                <a:cubicBezTo>
                  <a:pt x="139" y="467"/>
                  <a:pt x="52" y="375"/>
                  <a:pt x="52" y="272"/>
                </a:cubicBezTo>
                <a:cubicBezTo>
                  <a:pt x="52" y="251"/>
                  <a:pt x="57" y="236"/>
                  <a:pt x="57" y="221"/>
                </a:cubicBezTo>
                <a:lnTo>
                  <a:pt x="190" y="349"/>
                </a:lnTo>
                <a:lnTo>
                  <a:pt x="190" y="375"/>
                </a:lnTo>
                <a:cubicBezTo>
                  <a:pt x="190" y="406"/>
                  <a:pt x="211" y="431"/>
                  <a:pt x="242" y="431"/>
                </a:cubicBezTo>
                <a:lnTo>
                  <a:pt x="242" y="483"/>
                </a:lnTo>
                <a:close/>
                <a:moveTo>
                  <a:pt x="427" y="416"/>
                </a:moveTo>
                <a:cubicBezTo>
                  <a:pt x="422" y="395"/>
                  <a:pt x="401" y="375"/>
                  <a:pt x="375" y="375"/>
                </a:cubicBezTo>
                <a:lnTo>
                  <a:pt x="350" y="375"/>
                </a:lnTo>
                <a:lnTo>
                  <a:pt x="350" y="298"/>
                </a:lnTo>
                <a:cubicBezTo>
                  <a:pt x="350" y="282"/>
                  <a:pt x="339" y="272"/>
                  <a:pt x="324" y="272"/>
                </a:cubicBezTo>
                <a:lnTo>
                  <a:pt x="160" y="272"/>
                </a:lnTo>
                <a:lnTo>
                  <a:pt x="160" y="215"/>
                </a:lnTo>
                <a:lnTo>
                  <a:pt x="216" y="215"/>
                </a:lnTo>
                <a:cubicBezTo>
                  <a:pt x="232" y="215"/>
                  <a:pt x="242" y="205"/>
                  <a:pt x="242" y="190"/>
                </a:cubicBezTo>
                <a:lnTo>
                  <a:pt x="242" y="133"/>
                </a:lnTo>
                <a:lnTo>
                  <a:pt x="293" y="133"/>
                </a:lnTo>
                <a:cubicBezTo>
                  <a:pt x="324" y="133"/>
                  <a:pt x="350" y="113"/>
                  <a:pt x="350" y="82"/>
                </a:cubicBezTo>
                <a:lnTo>
                  <a:pt x="350" y="72"/>
                </a:lnTo>
                <a:cubicBezTo>
                  <a:pt x="427" y="102"/>
                  <a:pt x="483" y="179"/>
                  <a:pt x="483" y="272"/>
                </a:cubicBezTo>
                <a:cubicBezTo>
                  <a:pt x="483" y="329"/>
                  <a:pt x="463" y="375"/>
                  <a:pt x="427" y="416"/>
                </a:cubicBezTo>
                <a:close/>
              </a:path>
            </a:pathLst>
          </a:custGeom>
          <a:solidFill>
            <a:srgbClr val="FFFFFF"/>
          </a:solidFill>
          <a:ln>
            <a:noFill/>
          </a:ln>
          <a:effectLst/>
        </p:spPr>
        <p:txBody>
          <a:bodyPr wrap="none" anchor="ctr"/>
          <a:lstStyle/>
          <a:p>
            <a:endParaRPr lang="en-US"/>
          </a:p>
        </p:txBody>
      </p:sp>
      <p:sp>
        <p:nvSpPr>
          <p:cNvPr id="43" name="Freeform 36">
            <a:extLst>
              <a:ext uri="{FF2B5EF4-FFF2-40B4-BE49-F238E27FC236}">
                <a16:creationId xmlns:a16="http://schemas.microsoft.com/office/drawing/2014/main" id="{AA3BACBB-A063-4F02-9FA0-14DD96EC3652}"/>
              </a:ext>
            </a:extLst>
          </p:cNvPr>
          <p:cNvSpPr>
            <a:spLocks noChangeArrowheads="1"/>
          </p:cNvSpPr>
          <p:nvPr/>
        </p:nvSpPr>
        <p:spPr bwMode="auto">
          <a:xfrm>
            <a:off x="2716082" y="4680055"/>
            <a:ext cx="332607" cy="275519"/>
          </a:xfrm>
          <a:custGeom>
            <a:avLst/>
            <a:gdLst>
              <a:gd name="T0" fmla="*/ 108 w 592"/>
              <a:gd name="T1" fmla="*/ 278 h 490"/>
              <a:gd name="T2" fmla="*/ 108 w 592"/>
              <a:gd name="T3" fmla="*/ 386 h 490"/>
              <a:gd name="T4" fmla="*/ 293 w 592"/>
              <a:gd name="T5" fmla="*/ 489 h 490"/>
              <a:gd name="T6" fmla="*/ 483 w 592"/>
              <a:gd name="T7" fmla="*/ 386 h 490"/>
              <a:gd name="T8" fmla="*/ 483 w 592"/>
              <a:gd name="T9" fmla="*/ 278 h 490"/>
              <a:gd name="T10" fmla="*/ 293 w 592"/>
              <a:gd name="T11" fmla="*/ 381 h 490"/>
              <a:gd name="T12" fmla="*/ 108 w 592"/>
              <a:gd name="T13" fmla="*/ 278 h 490"/>
              <a:gd name="T14" fmla="*/ 293 w 592"/>
              <a:gd name="T15" fmla="*/ 0 h 490"/>
              <a:gd name="T16" fmla="*/ 0 w 592"/>
              <a:gd name="T17" fmla="*/ 165 h 490"/>
              <a:gd name="T18" fmla="*/ 293 w 592"/>
              <a:gd name="T19" fmla="*/ 324 h 490"/>
              <a:gd name="T20" fmla="*/ 535 w 592"/>
              <a:gd name="T21" fmla="*/ 196 h 490"/>
              <a:gd name="T22" fmla="*/ 535 w 592"/>
              <a:gd name="T23" fmla="*/ 381 h 490"/>
              <a:gd name="T24" fmla="*/ 591 w 592"/>
              <a:gd name="T25" fmla="*/ 381 h 490"/>
              <a:gd name="T26" fmla="*/ 591 w 592"/>
              <a:gd name="T27" fmla="*/ 165 h 490"/>
              <a:gd name="T28" fmla="*/ 293 w 592"/>
              <a:gd name="T29"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490">
                <a:moveTo>
                  <a:pt x="108" y="278"/>
                </a:moveTo>
                <a:lnTo>
                  <a:pt x="108" y="386"/>
                </a:lnTo>
                <a:lnTo>
                  <a:pt x="293" y="489"/>
                </a:lnTo>
                <a:lnTo>
                  <a:pt x="483" y="386"/>
                </a:lnTo>
                <a:lnTo>
                  <a:pt x="483" y="278"/>
                </a:lnTo>
                <a:lnTo>
                  <a:pt x="293" y="381"/>
                </a:lnTo>
                <a:lnTo>
                  <a:pt x="108" y="278"/>
                </a:lnTo>
                <a:close/>
                <a:moveTo>
                  <a:pt x="293" y="0"/>
                </a:moveTo>
                <a:lnTo>
                  <a:pt x="0" y="165"/>
                </a:lnTo>
                <a:lnTo>
                  <a:pt x="293" y="324"/>
                </a:lnTo>
                <a:lnTo>
                  <a:pt x="535" y="196"/>
                </a:lnTo>
                <a:lnTo>
                  <a:pt x="535" y="381"/>
                </a:lnTo>
                <a:lnTo>
                  <a:pt x="591" y="381"/>
                </a:lnTo>
                <a:lnTo>
                  <a:pt x="591" y="165"/>
                </a:lnTo>
                <a:lnTo>
                  <a:pt x="293" y="0"/>
                </a:lnTo>
                <a:close/>
              </a:path>
            </a:pathLst>
          </a:custGeom>
          <a:solidFill>
            <a:srgbClr val="FFFFFF"/>
          </a:solidFill>
          <a:ln>
            <a:noFill/>
          </a:ln>
          <a:effectLst/>
        </p:spPr>
        <p:txBody>
          <a:bodyPr wrap="none" anchor="ctr"/>
          <a:lstStyle/>
          <a:p>
            <a:endParaRPr lang="en-US"/>
          </a:p>
        </p:txBody>
      </p:sp>
      <p:sp>
        <p:nvSpPr>
          <p:cNvPr id="44" name="Freeform 37">
            <a:extLst>
              <a:ext uri="{FF2B5EF4-FFF2-40B4-BE49-F238E27FC236}">
                <a16:creationId xmlns:a16="http://schemas.microsoft.com/office/drawing/2014/main" id="{E3ED0C47-0DAE-4479-A46E-53DACA44C630}"/>
              </a:ext>
            </a:extLst>
          </p:cNvPr>
          <p:cNvSpPr>
            <a:spLocks noChangeArrowheads="1"/>
          </p:cNvSpPr>
          <p:nvPr/>
        </p:nvSpPr>
        <p:spPr bwMode="auto">
          <a:xfrm>
            <a:off x="4879605" y="4680055"/>
            <a:ext cx="273036" cy="225874"/>
          </a:xfrm>
          <a:custGeom>
            <a:avLst/>
            <a:gdLst>
              <a:gd name="T0" fmla="*/ 483 w 484"/>
              <a:gd name="T1" fmla="*/ 185 h 402"/>
              <a:gd name="T2" fmla="*/ 293 w 484"/>
              <a:gd name="T3" fmla="*/ 0 h 402"/>
              <a:gd name="T4" fmla="*/ 293 w 484"/>
              <a:gd name="T5" fmla="*/ 108 h 402"/>
              <a:gd name="T6" fmla="*/ 0 w 484"/>
              <a:gd name="T7" fmla="*/ 401 h 402"/>
              <a:gd name="T8" fmla="*/ 293 w 484"/>
              <a:gd name="T9" fmla="*/ 262 h 402"/>
              <a:gd name="T10" fmla="*/ 293 w 484"/>
              <a:gd name="T11" fmla="*/ 375 h 402"/>
              <a:gd name="T12" fmla="*/ 483 w 484"/>
              <a:gd name="T13" fmla="*/ 185 h 402"/>
            </a:gdLst>
            <a:ahLst/>
            <a:cxnLst>
              <a:cxn ang="0">
                <a:pos x="T0" y="T1"/>
              </a:cxn>
              <a:cxn ang="0">
                <a:pos x="T2" y="T3"/>
              </a:cxn>
              <a:cxn ang="0">
                <a:pos x="T4" y="T5"/>
              </a:cxn>
              <a:cxn ang="0">
                <a:pos x="T6" y="T7"/>
              </a:cxn>
              <a:cxn ang="0">
                <a:pos x="T8" y="T9"/>
              </a:cxn>
              <a:cxn ang="0">
                <a:pos x="T10" y="T11"/>
              </a:cxn>
              <a:cxn ang="0">
                <a:pos x="T12" y="T13"/>
              </a:cxn>
            </a:cxnLst>
            <a:rect l="0" t="0" r="r" b="b"/>
            <a:pathLst>
              <a:path w="484" h="402">
                <a:moveTo>
                  <a:pt x="483" y="185"/>
                </a:moveTo>
                <a:lnTo>
                  <a:pt x="293" y="0"/>
                </a:lnTo>
                <a:lnTo>
                  <a:pt x="293" y="108"/>
                </a:lnTo>
                <a:cubicBezTo>
                  <a:pt x="108" y="134"/>
                  <a:pt x="26" y="267"/>
                  <a:pt x="0" y="401"/>
                </a:cubicBezTo>
                <a:cubicBezTo>
                  <a:pt x="67" y="308"/>
                  <a:pt x="160" y="262"/>
                  <a:pt x="293" y="262"/>
                </a:cubicBezTo>
                <a:lnTo>
                  <a:pt x="293" y="375"/>
                </a:lnTo>
                <a:lnTo>
                  <a:pt x="483" y="185"/>
                </a:lnTo>
              </a:path>
            </a:pathLst>
          </a:custGeom>
          <a:solidFill>
            <a:srgbClr val="FFFFFF"/>
          </a:solidFill>
          <a:ln>
            <a:noFill/>
          </a:ln>
          <a:effectLst/>
        </p:spPr>
        <p:txBody>
          <a:bodyPr wrap="none" anchor="ctr"/>
          <a:lstStyle/>
          <a:p>
            <a:endParaRPr lang="en-US"/>
          </a:p>
        </p:txBody>
      </p:sp>
      <p:sp>
        <p:nvSpPr>
          <p:cNvPr id="45" name="Freeform 38">
            <a:extLst>
              <a:ext uri="{FF2B5EF4-FFF2-40B4-BE49-F238E27FC236}">
                <a16:creationId xmlns:a16="http://schemas.microsoft.com/office/drawing/2014/main" id="{173B50E3-C833-4C1B-98E4-17C43EC48E12}"/>
              </a:ext>
            </a:extLst>
          </p:cNvPr>
          <p:cNvSpPr>
            <a:spLocks noChangeArrowheads="1"/>
          </p:cNvSpPr>
          <p:nvPr/>
        </p:nvSpPr>
        <p:spPr bwMode="auto">
          <a:xfrm>
            <a:off x="7017450" y="4680055"/>
            <a:ext cx="273036" cy="300338"/>
          </a:xfrm>
          <a:custGeom>
            <a:avLst/>
            <a:gdLst>
              <a:gd name="T0" fmla="*/ 406 w 484"/>
              <a:gd name="T1" fmla="*/ 190 h 535"/>
              <a:gd name="T2" fmla="*/ 350 w 484"/>
              <a:gd name="T3" fmla="*/ 210 h 535"/>
              <a:gd name="T4" fmla="*/ 160 w 484"/>
              <a:gd name="T5" fmla="*/ 102 h 535"/>
              <a:gd name="T6" fmla="*/ 165 w 484"/>
              <a:gd name="T7" fmla="*/ 82 h 535"/>
              <a:gd name="T8" fmla="*/ 82 w 484"/>
              <a:gd name="T9" fmla="*/ 0 h 535"/>
              <a:gd name="T10" fmla="*/ 0 w 484"/>
              <a:gd name="T11" fmla="*/ 82 h 535"/>
              <a:gd name="T12" fmla="*/ 82 w 484"/>
              <a:gd name="T13" fmla="*/ 164 h 535"/>
              <a:gd name="T14" fmla="*/ 134 w 484"/>
              <a:gd name="T15" fmla="*/ 138 h 535"/>
              <a:gd name="T16" fmla="*/ 329 w 484"/>
              <a:gd name="T17" fmla="*/ 251 h 535"/>
              <a:gd name="T18" fmla="*/ 324 w 484"/>
              <a:gd name="T19" fmla="*/ 272 h 535"/>
              <a:gd name="T20" fmla="*/ 329 w 484"/>
              <a:gd name="T21" fmla="*/ 287 h 535"/>
              <a:gd name="T22" fmla="*/ 134 w 484"/>
              <a:gd name="T23" fmla="*/ 400 h 535"/>
              <a:gd name="T24" fmla="*/ 82 w 484"/>
              <a:gd name="T25" fmla="*/ 380 h 535"/>
              <a:gd name="T26" fmla="*/ 5 w 484"/>
              <a:gd name="T27" fmla="*/ 457 h 535"/>
              <a:gd name="T28" fmla="*/ 82 w 484"/>
              <a:gd name="T29" fmla="*/ 534 h 535"/>
              <a:gd name="T30" fmla="*/ 160 w 484"/>
              <a:gd name="T31" fmla="*/ 457 h 535"/>
              <a:gd name="T32" fmla="*/ 160 w 484"/>
              <a:gd name="T33" fmla="*/ 436 h 535"/>
              <a:gd name="T34" fmla="*/ 350 w 484"/>
              <a:gd name="T35" fmla="*/ 329 h 535"/>
              <a:gd name="T36" fmla="*/ 401 w 484"/>
              <a:gd name="T37" fmla="*/ 349 h 535"/>
              <a:gd name="T38" fmla="*/ 483 w 484"/>
              <a:gd name="T39" fmla="*/ 267 h 535"/>
              <a:gd name="T40" fmla="*/ 406 w 484"/>
              <a:gd name="T41" fmla="*/ 19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4" h="535">
                <a:moveTo>
                  <a:pt x="406" y="190"/>
                </a:moveTo>
                <a:cubicBezTo>
                  <a:pt x="386" y="190"/>
                  <a:pt x="365" y="195"/>
                  <a:pt x="350" y="210"/>
                </a:cubicBezTo>
                <a:lnTo>
                  <a:pt x="160" y="102"/>
                </a:lnTo>
                <a:cubicBezTo>
                  <a:pt x="165" y="97"/>
                  <a:pt x="165" y="87"/>
                  <a:pt x="165" y="82"/>
                </a:cubicBezTo>
                <a:cubicBezTo>
                  <a:pt x="165" y="36"/>
                  <a:pt x="129" y="0"/>
                  <a:pt x="82" y="0"/>
                </a:cubicBezTo>
                <a:cubicBezTo>
                  <a:pt x="36" y="0"/>
                  <a:pt x="0" y="36"/>
                  <a:pt x="0" y="82"/>
                </a:cubicBezTo>
                <a:cubicBezTo>
                  <a:pt x="0" y="128"/>
                  <a:pt x="36" y="164"/>
                  <a:pt x="82" y="164"/>
                </a:cubicBezTo>
                <a:cubicBezTo>
                  <a:pt x="103" y="164"/>
                  <a:pt x="124" y="154"/>
                  <a:pt x="134" y="138"/>
                </a:cubicBezTo>
                <a:lnTo>
                  <a:pt x="329" y="251"/>
                </a:lnTo>
                <a:cubicBezTo>
                  <a:pt x="324" y="257"/>
                  <a:pt x="324" y="264"/>
                  <a:pt x="324" y="272"/>
                </a:cubicBezTo>
                <a:cubicBezTo>
                  <a:pt x="324" y="280"/>
                  <a:pt x="324" y="282"/>
                  <a:pt x="329" y="287"/>
                </a:cubicBezTo>
                <a:lnTo>
                  <a:pt x="134" y="400"/>
                </a:lnTo>
                <a:cubicBezTo>
                  <a:pt x="124" y="390"/>
                  <a:pt x="103" y="380"/>
                  <a:pt x="82" y="380"/>
                </a:cubicBezTo>
                <a:cubicBezTo>
                  <a:pt x="41" y="380"/>
                  <a:pt x="5" y="413"/>
                  <a:pt x="5" y="457"/>
                </a:cubicBezTo>
                <a:cubicBezTo>
                  <a:pt x="5" y="501"/>
                  <a:pt x="41" y="534"/>
                  <a:pt x="82" y="534"/>
                </a:cubicBezTo>
                <a:cubicBezTo>
                  <a:pt x="124" y="534"/>
                  <a:pt x="160" y="503"/>
                  <a:pt x="160" y="457"/>
                </a:cubicBezTo>
                <a:cubicBezTo>
                  <a:pt x="160" y="452"/>
                  <a:pt x="160" y="447"/>
                  <a:pt x="160" y="436"/>
                </a:cubicBezTo>
                <a:lnTo>
                  <a:pt x="350" y="329"/>
                </a:lnTo>
                <a:cubicBezTo>
                  <a:pt x="360" y="339"/>
                  <a:pt x="380" y="349"/>
                  <a:pt x="401" y="349"/>
                </a:cubicBezTo>
                <a:cubicBezTo>
                  <a:pt x="447" y="349"/>
                  <a:pt x="483" y="313"/>
                  <a:pt x="483" y="267"/>
                </a:cubicBezTo>
                <a:cubicBezTo>
                  <a:pt x="483" y="221"/>
                  <a:pt x="452" y="190"/>
                  <a:pt x="406" y="190"/>
                </a:cubicBezTo>
              </a:path>
            </a:pathLst>
          </a:custGeom>
          <a:solidFill>
            <a:srgbClr val="FFFFFF"/>
          </a:solidFill>
          <a:ln>
            <a:noFill/>
          </a:ln>
          <a:effectLst/>
        </p:spPr>
        <p:txBody>
          <a:bodyPr wrap="none" anchor="ctr"/>
          <a:lstStyle/>
          <a:p>
            <a:endParaRPr lang="en-US"/>
          </a:p>
        </p:txBody>
      </p:sp>
      <p:sp>
        <p:nvSpPr>
          <p:cNvPr id="46" name="Freeform 32">
            <a:extLst>
              <a:ext uri="{FF2B5EF4-FFF2-40B4-BE49-F238E27FC236}">
                <a16:creationId xmlns:a16="http://schemas.microsoft.com/office/drawing/2014/main" id="{88BCFB85-F613-4729-8B85-700E950A021A}"/>
              </a:ext>
            </a:extLst>
          </p:cNvPr>
          <p:cNvSpPr>
            <a:spLocks noChangeArrowheads="1"/>
          </p:cNvSpPr>
          <p:nvPr/>
        </p:nvSpPr>
        <p:spPr bwMode="auto">
          <a:xfrm>
            <a:off x="9059481" y="4680055"/>
            <a:ext cx="254872" cy="252372"/>
          </a:xfrm>
          <a:custGeom>
            <a:avLst/>
            <a:gdLst>
              <a:gd name="T0" fmla="*/ 244 w 451"/>
              <a:gd name="T1" fmla="*/ 133 h 447"/>
              <a:gd name="T2" fmla="*/ 201 w 451"/>
              <a:gd name="T3" fmla="*/ 133 h 447"/>
              <a:gd name="T4" fmla="*/ 201 w 451"/>
              <a:gd name="T5" fmla="*/ 202 h 447"/>
              <a:gd name="T6" fmla="*/ 133 w 451"/>
              <a:gd name="T7" fmla="*/ 202 h 447"/>
              <a:gd name="T8" fmla="*/ 133 w 451"/>
              <a:gd name="T9" fmla="*/ 244 h 447"/>
              <a:gd name="T10" fmla="*/ 201 w 451"/>
              <a:gd name="T11" fmla="*/ 244 h 447"/>
              <a:gd name="T12" fmla="*/ 201 w 451"/>
              <a:gd name="T13" fmla="*/ 313 h 447"/>
              <a:gd name="T14" fmla="*/ 244 w 451"/>
              <a:gd name="T15" fmla="*/ 313 h 447"/>
              <a:gd name="T16" fmla="*/ 244 w 451"/>
              <a:gd name="T17" fmla="*/ 244 h 447"/>
              <a:gd name="T18" fmla="*/ 312 w 451"/>
              <a:gd name="T19" fmla="*/ 244 h 447"/>
              <a:gd name="T20" fmla="*/ 312 w 451"/>
              <a:gd name="T21" fmla="*/ 202 h 447"/>
              <a:gd name="T22" fmla="*/ 244 w 451"/>
              <a:gd name="T23" fmla="*/ 202 h 447"/>
              <a:gd name="T24" fmla="*/ 244 w 451"/>
              <a:gd name="T25" fmla="*/ 133 h 447"/>
              <a:gd name="T26" fmla="*/ 222 w 451"/>
              <a:gd name="T27" fmla="*/ 0 h 447"/>
              <a:gd name="T28" fmla="*/ 0 w 451"/>
              <a:gd name="T29" fmla="*/ 223 h 447"/>
              <a:gd name="T30" fmla="*/ 222 w 451"/>
              <a:gd name="T31" fmla="*/ 446 h 447"/>
              <a:gd name="T32" fmla="*/ 450 w 451"/>
              <a:gd name="T33" fmla="*/ 223 h 447"/>
              <a:gd name="T34" fmla="*/ 222 w 451"/>
              <a:gd name="T35" fmla="*/ 0 h 447"/>
              <a:gd name="T36" fmla="*/ 222 w 451"/>
              <a:gd name="T37" fmla="*/ 403 h 447"/>
              <a:gd name="T38" fmla="*/ 43 w 451"/>
              <a:gd name="T39" fmla="*/ 223 h 447"/>
              <a:gd name="T40" fmla="*/ 222 w 451"/>
              <a:gd name="T41" fmla="*/ 43 h 447"/>
              <a:gd name="T42" fmla="*/ 402 w 451"/>
              <a:gd name="T43" fmla="*/ 223 h 447"/>
              <a:gd name="T44" fmla="*/ 222 w 451"/>
              <a:gd name="T45" fmla="*/ 40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1" h="447">
                <a:moveTo>
                  <a:pt x="244" y="133"/>
                </a:moveTo>
                <a:lnTo>
                  <a:pt x="201" y="133"/>
                </a:lnTo>
                <a:lnTo>
                  <a:pt x="201" y="202"/>
                </a:lnTo>
                <a:lnTo>
                  <a:pt x="133" y="202"/>
                </a:lnTo>
                <a:lnTo>
                  <a:pt x="133" y="244"/>
                </a:lnTo>
                <a:lnTo>
                  <a:pt x="201" y="244"/>
                </a:lnTo>
                <a:lnTo>
                  <a:pt x="201" y="313"/>
                </a:lnTo>
                <a:lnTo>
                  <a:pt x="244" y="313"/>
                </a:lnTo>
                <a:lnTo>
                  <a:pt x="244" y="244"/>
                </a:lnTo>
                <a:lnTo>
                  <a:pt x="312" y="244"/>
                </a:lnTo>
                <a:lnTo>
                  <a:pt x="312" y="202"/>
                </a:lnTo>
                <a:lnTo>
                  <a:pt x="244" y="202"/>
                </a:lnTo>
                <a:lnTo>
                  <a:pt x="244" y="133"/>
                </a:lnTo>
                <a:close/>
                <a:moveTo>
                  <a:pt x="222" y="0"/>
                </a:moveTo>
                <a:cubicBezTo>
                  <a:pt x="98" y="0"/>
                  <a:pt x="0" y="99"/>
                  <a:pt x="0" y="223"/>
                </a:cubicBezTo>
                <a:cubicBezTo>
                  <a:pt x="0" y="347"/>
                  <a:pt x="98" y="446"/>
                  <a:pt x="222" y="446"/>
                </a:cubicBezTo>
                <a:cubicBezTo>
                  <a:pt x="347" y="446"/>
                  <a:pt x="450" y="347"/>
                  <a:pt x="450" y="223"/>
                </a:cubicBezTo>
                <a:cubicBezTo>
                  <a:pt x="450" y="99"/>
                  <a:pt x="347" y="0"/>
                  <a:pt x="222" y="0"/>
                </a:cubicBezTo>
                <a:close/>
                <a:moveTo>
                  <a:pt x="222" y="403"/>
                </a:moveTo>
                <a:cubicBezTo>
                  <a:pt x="124" y="403"/>
                  <a:pt x="43" y="321"/>
                  <a:pt x="43" y="223"/>
                </a:cubicBezTo>
                <a:cubicBezTo>
                  <a:pt x="43" y="124"/>
                  <a:pt x="124" y="43"/>
                  <a:pt x="222" y="43"/>
                </a:cubicBezTo>
                <a:cubicBezTo>
                  <a:pt x="321" y="43"/>
                  <a:pt x="402" y="124"/>
                  <a:pt x="402" y="223"/>
                </a:cubicBezTo>
                <a:cubicBezTo>
                  <a:pt x="402" y="321"/>
                  <a:pt x="321" y="403"/>
                  <a:pt x="222" y="403"/>
                </a:cubicBezTo>
                <a:close/>
              </a:path>
            </a:pathLst>
          </a:custGeom>
          <a:solidFill>
            <a:srgbClr val="FFFFFF"/>
          </a:solidFill>
          <a:ln>
            <a:noFill/>
          </a:ln>
          <a:effectLst/>
        </p:spPr>
        <p:txBody>
          <a:bodyPr wrap="none" anchor="ctr"/>
          <a:lstStyle/>
          <a:p>
            <a:endParaRPr lang="en-US"/>
          </a:p>
        </p:txBody>
      </p:sp>
      <p:sp>
        <p:nvSpPr>
          <p:cNvPr id="47" name="Freeform 33">
            <a:extLst>
              <a:ext uri="{FF2B5EF4-FFF2-40B4-BE49-F238E27FC236}">
                <a16:creationId xmlns:a16="http://schemas.microsoft.com/office/drawing/2014/main" id="{BAC04A42-FB77-47D1-9DD6-B1A8289D47D2}"/>
              </a:ext>
            </a:extLst>
          </p:cNvPr>
          <p:cNvSpPr>
            <a:spLocks noChangeArrowheads="1"/>
          </p:cNvSpPr>
          <p:nvPr/>
        </p:nvSpPr>
        <p:spPr bwMode="auto">
          <a:xfrm>
            <a:off x="11064294" y="4680055"/>
            <a:ext cx="252372" cy="252372"/>
          </a:xfrm>
          <a:custGeom>
            <a:avLst/>
            <a:gdLst>
              <a:gd name="T0" fmla="*/ 223 w 447"/>
              <a:gd name="T1" fmla="*/ 0 h 447"/>
              <a:gd name="T2" fmla="*/ 0 w 447"/>
              <a:gd name="T3" fmla="*/ 223 h 447"/>
              <a:gd name="T4" fmla="*/ 223 w 447"/>
              <a:gd name="T5" fmla="*/ 446 h 447"/>
              <a:gd name="T6" fmla="*/ 446 w 447"/>
              <a:gd name="T7" fmla="*/ 223 h 447"/>
              <a:gd name="T8" fmla="*/ 223 w 447"/>
              <a:gd name="T9" fmla="*/ 0 h 447"/>
              <a:gd name="T10" fmla="*/ 223 w 447"/>
              <a:gd name="T11" fmla="*/ 403 h 447"/>
              <a:gd name="T12" fmla="*/ 43 w 447"/>
              <a:gd name="T13" fmla="*/ 223 h 447"/>
              <a:gd name="T14" fmla="*/ 223 w 447"/>
              <a:gd name="T15" fmla="*/ 43 h 447"/>
              <a:gd name="T16" fmla="*/ 403 w 447"/>
              <a:gd name="T17" fmla="*/ 223 h 447"/>
              <a:gd name="T18" fmla="*/ 223 w 447"/>
              <a:gd name="T19" fmla="*/ 403 h 447"/>
              <a:gd name="T20" fmla="*/ 133 w 447"/>
              <a:gd name="T21" fmla="*/ 244 h 447"/>
              <a:gd name="T22" fmla="*/ 313 w 447"/>
              <a:gd name="T23" fmla="*/ 244 h 447"/>
              <a:gd name="T24" fmla="*/ 313 w 447"/>
              <a:gd name="T25" fmla="*/ 202 h 447"/>
              <a:gd name="T26" fmla="*/ 133 w 447"/>
              <a:gd name="T27" fmla="*/ 202 h 447"/>
              <a:gd name="T28" fmla="*/ 133 w 447"/>
              <a:gd name="T29" fmla="*/ 24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47">
                <a:moveTo>
                  <a:pt x="223" y="0"/>
                </a:moveTo>
                <a:cubicBezTo>
                  <a:pt x="99" y="0"/>
                  <a:pt x="0" y="99"/>
                  <a:pt x="0" y="223"/>
                </a:cubicBezTo>
                <a:cubicBezTo>
                  <a:pt x="0" y="347"/>
                  <a:pt x="99" y="446"/>
                  <a:pt x="223" y="446"/>
                </a:cubicBezTo>
                <a:cubicBezTo>
                  <a:pt x="347" y="446"/>
                  <a:pt x="446" y="347"/>
                  <a:pt x="446" y="223"/>
                </a:cubicBezTo>
                <a:cubicBezTo>
                  <a:pt x="446" y="99"/>
                  <a:pt x="347" y="0"/>
                  <a:pt x="223" y="0"/>
                </a:cubicBezTo>
                <a:close/>
                <a:moveTo>
                  <a:pt x="223" y="403"/>
                </a:moveTo>
                <a:cubicBezTo>
                  <a:pt x="124" y="403"/>
                  <a:pt x="43" y="321"/>
                  <a:pt x="43" y="223"/>
                </a:cubicBezTo>
                <a:cubicBezTo>
                  <a:pt x="43" y="124"/>
                  <a:pt x="124" y="43"/>
                  <a:pt x="223" y="43"/>
                </a:cubicBezTo>
                <a:cubicBezTo>
                  <a:pt x="321" y="43"/>
                  <a:pt x="403" y="124"/>
                  <a:pt x="403" y="223"/>
                </a:cubicBezTo>
                <a:cubicBezTo>
                  <a:pt x="403" y="321"/>
                  <a:pt x="321" y="403"/>
                  <a:pt x="223" y="403"/>
                </a:cubicBezTo>
                <a:close/>
                <a:moveTo>
                  <a:pt x="133" y="244"/>
                </a:moveTo>
                <a:lnTo>
                  <a:pt x="313" y="244"/>
                </a:lnTo>
                <a:lnTo>
                  <a:pt x="313" y="202"/>
                </a:lnTo>
                <a:lnTo>
                  <a:pt x="133" y="202"/>
                </a:lnTo>
                <a:lnTo>
                  <a:pt x="133" y="244"/>
                </a:lnTo>
                <a:close/>
              </a:path>
            </a:pathLst>
          </a:custGeom>
          <a:solidFill>
            <a:srgbClr val="FFFFFF"/>
          </a:solidFill>
          <a:ln>
            <a:noFill/>
          </a:ln>
          <a:effectLst/>
        </p:spPr>
        <p:txBody>
          <a:bodyPr wrap="none" anchor="ctr"/>
          <a:lstStyle/>
          <a:p>
            <a:endParaRPr lang="en-US"/>
          </a:p>
        </p:txBody>
      </p:sp>
      <p:sp>
        <p:nvSpPr>
          <p:cNvPr id="48" name="Freeform 21">
            <a:extLst>
              <a:ext uri="{FF2B5EF4-FFF2-40B4-BE49-F238E27FC236}">
                <a16:creationId xmlns:a16="http://schemas.microsoft.com/office/drawing/2014/main" id="{D9F34AB3-9029-40DE-93C1-54CA7DC74B5E}"/>
              </a:ext>
            </a:extLst>
          </p:cNvPr>
          <p:cNvSpPr>
            <a:spLocks noChangeArrowheads="1"/>
          </p:cNvSpPr>
          <p:nvPr/>
        </p:nvSpPr>
        <p:spPr bwMode="auto">
          <a:xfrm>
            <a:off x="872712" y="5956976"/>
            <a:ext cx="187165" cy="256238"/>
          </a:xfrm>
          <a:custGeom>
            <a:avLst/>
            <a:gdLst>
              <a:gd name="T0" fmla="*/ 182 w 371"/>
              <a:gd name="T1" fmla="*/ 320 h 509"/>
              <a:gd name="T2" fmla="*/ 264 w 371"/>
              <a:gd name="T3" fmla="*/ 239 h 509"/>
              <a:gd name="T4" fmla="*/ 264 w 371"/>
              <a:gd name="T5" fmla="*/ 81 h 509"/>
              <a:gd name="T6" fmla="*/ 182 w 371"/>
              <a:gd name="T7" fmla="*/ 0 h 509"/>
              <a:gd name="T8" fmla="*/ 106 w 371"/>
              <a:gd name="T9" fmla="*/ 81 h 509"/>
              <a:gd name="T10" fmla="*/ 106 w 371"/>
              <a:gd name="T11" fmla="*/ 239 h 509"/>
              <a:gd name="T12" fmla="*/ 182 w 371"/>
              <a:gd name="T13" fmla="*/ 320 h 509"/>
              <a:gd name="T14" fmla="*/ 325 w 371"/>
              <a:gd name="T15" fmla="*/ 239 h 509"/>
              <a:gd name="T16" fmla="*/ 182 w 371"/>
              <a:gd name="T17" fmla="*/ 376 h 509"/>
              <a:gd name="T18" fmla="*/ 45 w 371"/>
              <a:gd name="T19" fmla="*/ 239 h 509"/>
              <a:gd name="T20" fmla="*/ 0 w 371"/>
              <a:gd name="T21" fmla="*/ 239 h 509"/>
              <a:gd name="T22" fmla="*/ 157 w 371"/>
              <a:gd name="T23" fmla="*/ 416 h 509"/>
              <a:gd name="T24" fmla="*/ 157 w 371"/>
              <a:gd name="T25" fmla="*/ 508 h 509"/>
              <a:gd name="T26" fmla="*/ 213 w 371"/>
              <a:gd name="T27" fmla="*/ 508 h 509"/>
              <a:gd name="T28" fmla="*/ 213 w 371"/>
              <a:gd name="T29" fmla="*/ 416 h 509"/>
              <a:gd name="T30" fmla="*/ 370 w 371"/>
              <a:gd name="T31" fmla="*/ 239 h 509"/>
              <a:gd name="T32" fmla="*/ 325 w 371"/>
              <a:gd name="T33" fmla="*/ 23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1" h="509">
                <a:moveTo>
                  <a:pt x="182" y="320"/>
                </a:moveTo>
                <a:cubicBezTo>
                  <a:pt x="228" y="320"/>
                  <a:pt x="264" y="284"/>
                  <a:pt x="264" y="239"/>
                </a:cubicBezTo>
                <a:lnTo>
                  <a:pt x="264" y="81"/>
                </a:lnTo>
                <a:cubicBezTo>
                  <a:pt x="264" y="35"/>
                  <a:pt x="226" y="0"/>
                  <a:pt x="182" y="0"/>
                </a:cubicBezTo>
                <a:cubicBezTo>
                  <a:pt x="139" y="0"/>
                  <a:pt x="106" y="35"/>
                  <a:pt x="106" y="81"/>
                </a:cubicBezTo>
                <a:lnTo>
                  <a:pt x="106" y="239"/>
                </a:lnTo>
                <a:cubicBezTo>
                  <a:pt x="106" y="284"/>
                  <a:pt x="142" y="320"/>
                  <a:pt x="182" y="320"/>
                </a:cubicBezTo>
                <a:close/>
                <a:moveTo>
                  <a:pt x="325" y="239"/>
                </a:moveTo>
                <a:cubicBezTo>
                  <a:pt x="325" y="320"/>
                  <a:pt x="256" y="376"/>
                  <a:pt x="182" y="376"/>
                </a:cubicBezTo>
                <a:cubicBezTo>
                  <a:pt x="109" y="376"/>
                  <a:pt x="45" y="320"/>
                  <a:pt x="45" y="239"/>
                </a:cubicBezTo>
                <a:lnTo>
                  <a:pt x="0" y="239"/>
                </a:lnTo>
                <a:cubicBezTo>
                  <a:pt x="0" y="330"/>
                  <a:pt x="71" y="406"/>
                  <a:pt x="157" y="416"/>
                </a:cubicBezTo>
                <a:lnTo>
                  <a:pt x="157" y="508"/>
                </a:lnTo>
                <a:lnTo>
                  <a:pt x="213" y="508"/>
                </a:lnTo>
                <a:lnTo>
                  <a:pt x="213" y="416"/>
                </a:lnTo>
                <a:cubicBezTo>
                  <a:pt x="299" y="406"/>
                  <a:pt x="370" y="330"/>
                  <a:pt x="370" y="239"/>
                </a:cubicBezTo>
                <a:lnTo>
                  <a:pt x="325" y="239"/>
                </a:lnTo>
                <a:close/>
              </a:path>
            </a:pathLst>
          </a:custGeom>
          <a:solidFill>
            <a:srgbClr val="FFFFFF"/>
          </a:solidFill>
          <a:ln>
            <a:noFill/>
          </a:ln>
          <a:effectLst/>
        </p:spPr>
        <p:txBody>
          <a:bodyPr wrap="none" anchor="ctr"/>
          <a:lstStyle/>
          <a:p>
            <a:endParaRPr lang="en-US"/>
          </a:p>
        </p:txBody>
      </p:sp>
      <p:sp>
        <p:nvSpPr>
          <p:cNvPr id="49" name="Freeform 17">
            <a:extLst>
              <a:ext uri="{FF2B5EF4-FFF2-40B4-BE49-F238E27FC236}">
                <a16:creationId xmlns:a16="http://schemas.microsoft.com/office/drawing/2014/main" id="{BC538C85-A7DC-4B69-8A18-4B3AF96ACEFA}"/>
              </a:ext>
            </a:extLst>
          </p:cNvPr>
          <p:cNvSpPr>
            <a:spLocks noChangeArrowheads="1"/>
          </p:cNvSpPr>
          <p:nvPr/>
        </p:nvSpPr>
        <p:spPr bwMode="auto">
          <a:xfrm>
            <a:off x="2716082" y="5956976"/>
            <a:ext cx="262891" cy="260788"/>
          </a:xfrm>
          <a:custGeom>
            <a:avLst/>
            <a:gdLst>
              <a:gd name="T0" fmla="*/ 276 w 553"/>
              <a:gd name="T1" fmla="*/ 171 h 548"/>
              <a:gd name="T2" fmla="*/ 176 w 553"/>
              <a:gd name="T3" fmla="*/ 271 h 548"/>
              <a:gd name="T4" fmla="*/ 276 w 553"/>
              <a:gd name="T5" fmla="*/ 371 h 548"/>
              <a:gd name="T6" fmla="*/ 376 w 553"/>
              <a:gd name="T7" fmla="*/ 271 h 548"/>
              <a:gd name="T8" fmla="*/ 276 w 553"/>
              <a:gd name="T9" fmla="*/ 171 h 548"/>
              <a:gd name="T10" fmla="*/ 500 w 553"/>
              <a:gd name="T11" fmla="*/ 247 h 548"/>
              <a:gd name="T12" fmla="*/ 300 w 553"/>
              <a:gd name="T13" fmla="*/ 52 h 548"/>
              <a:gd name="T14" fmla="*/ 300 w 553"/>
              <a:gd name="T15" fmla="*/ 0 h 548"/>
              <a:gd name="T16" fmla="*/ 252 w 553"/>
              <a:gd name="T17" fmla="*/ 0 h 548"/>
              <a:gd name="T18" fmla="*/ 252 w 553"/>
              <a:gd name="T19" fmla="*/ 52 h 548"/>
              <a:gd name="T20" fmla="*/ 52 w 553"/>
              <a:gd name="T21" fmla="*/ 247 h 548"/>
              <a:gd name="T22" fmla="*/ 0 w 553"/>
              <a:gd name="T23" fmla="*/ 247 h 548"/>
              <a:gd name="T24" fmla="*/ 0 w 553"/>
              <a:gd name="T25" fmla="*/ 295 h 548"/>
              <a:gd name="T26" fmla="*/ 52 w 553"/>
              <a:gd name="T27" fmla="*/ 295 h 548"/>
              <a:gd name="T28" fmla="*/ 252 w 553"/>
              <a:gd name="T29" fmla="*/ 495 h 548"/>
              <a:gd name="T30" fmla="*/ 252 w 553"/>
              <a:gd name="T31" fmla="*/ 547 h 548"/>
              <a:gd name="T32" fmla="*/ 300 w 553"/>
              <a:gd name="T33" fmla="*/ 547 h 548"/>
              <a:gd name="T34" fmla="*/ 300 w 553"/>
              <a:gd name="T35" fmla="*/ 495 h 548"/>
              <a:gd name="T36" fmla="*/ 500 w 553"/>
              <a:gd name="T37" fmla="*/ 295 h 548"/>
              <a:gd name="T38" fmla="*/ 552 w 553"/>
              <a:gd name="T39" fmla="*/ 295 h 548"/>
              <a:gd name="T40" fmla="*/ 552 w 553"/>
              <a:gd name="T41" fmla="*/ 247 h 548"/>
              <a:gd name="T42" fmla="*/ 500 w 553"/>
              <a:gd name="T43" fmla="*/ 247 h 548"/>
              <a:gd name="T44" fmla="*/ 276 w 553"/>
              <a:gd name="T45" fmla="*/ 447 h 548"/>
              <a:gd name="T46" fmla="*/ 100 w 553"/>
              <a:gd name="T47" fmla="*/ 271 h 548"/>
              <a:gd name="T48" fmla="*/ 276 w 553"/>
              <a:gd name="T49" fmla="*/ 100 h 548"/>
              <a:gd name="T50" fmla="*/ 452 w 553"/>
              <a:gd name="T51" fmla="*/ 271 h 548"/>
              <a:gd name="T52" fmla="*/ 276 w 553"/>
              <a:gd name="T53" fmla="*/ 447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3" h="548">
                <a:moveTo>
                  <a:pt x="276" y="171"/>
                </a:moveTo>
                <a:cubicBezTo>
                  <a:pt x="224" y="171"/>
                  <a:pt x="176" y="216"/>
                  <a:pt x="176" y="271"/>
                </a:cubicBezTo>
                <a:cubicBezTo>
                  <a:pt x="176" y="326"/>
                  <a:pt x="221" y="371"/>
                  <a:pt x="276" y="371"/>
                </a:cubicBezTo>
                <a:cubicBezTo>
                  <a:pt x="331" y="371"/>
                  <a:pt x="376" y="326"/>
                  <a:pt x="376" y="271"/>
                </a:cubicBezTo>
                <a:cubicBezTo>
                  <a:pt x="376" y="216"/>
                  <a:pt x="333" y="171"/>
                  <a:pt x="276" y="171"/>
                </a:cubicBezTo>
                <a:close/>
                <a:moveTo>
                  <a:pt x="500" y="247"/>
                </a:moveTo>
                <a:cubicBezTo>
                  <a:pt x="486" y="142"/>
                  <a:pt x="405" y="61"/>
                  <a:pt x="300" y="52"/>
                </a:cubicBezTo>
                <a:lnTo>
                  <a:pt x="300" y="0"/>
                </a:lnTo>
                <a:lnTo>
                  <a:pt x="252" y="0"/>
                </a:lnTo>
                <a:lnTo>
                  <a:pt x="252" y="52"/>
                </a:lnTo>
                <a:cubicBezTo>
                  <a:pt x="148" y="61"/>
                  <a:pt x="67" y="142"/>
                  <a:pt x="52" y="247"/>
                </a:cubicBezTo>
                <a:lnTo>
                  <a:pt x="0" y="247"/>
                </a:lnTo>
                <a:lnTo>
                  <a:pt x="0" y="295"/>
                </a:lnTo>
                <a:lnTo>
                  <a:pt x="52" y="295"/>
                </a:lnTo>
                <a:cubicBezTo>
                  <a:pt x="67" y="399"/>
                  <a:pt x="148" y="485"/>
                  <a:pt x="252" y="495"/>
                </a:cubicBezTo>
                <a:lnTo>
                  <a:pt x="252" y="547"/>
                </a:lnTo>
                <a:lnTo>
                  <a:pt x="300" y="547"/>
                </a:lnTo>
                <a:lnTo>
                  <a:pt x="300" y="495"/>
                </a:lnTo>
                <a:cubicBezTo>
                  <a:pt x="405" y="480"/>
                  <a:pt x="486" y="399"/>
                  <a:pt x="500" y="295"/>
                </a:cubicBezTo>
                <a:lnTo>
                  <a:pt x="552" y="295"/>
                </a:lnTo>
                <a:lnTo>
                  <a:pt x="552" y="247"/>
                </a:lnTo>
                <a:lnTo>
                  <a:pt x="500" y="247"/>
                </a:lnTo>
                <a:close/>
                <a:moveTo>
                  <a:pt x="276" y="447"/>
                </a:moveTo>
                <a:cubicBezTo>
                  <a:pt x="181" y="447"/>
                  <a:pt x="100" y="368"/>
                  <a:pt x="100" y="271"/>
                </a:cubicBezTo>
                <a:cubicBezTo>
                  <a:pt x="100" y="173"/>
                  <a:pt x="181" y="100"/>
                  <a:pt x="276" y="100"/>
                </a:cubicBezTo>
                <a:cubicBezTo>
                  <a:pt x="371" y="100"/>
                  <a:pt x="452" y="173"/>
                  <a:pt x="452" y="271"/>
                </a:cubicBezTo>
                <a:cubicBezTo>
                  <a:pt x="452" y="368"/>
                  <a:pt x="371" y="447"/>
                  <a:pt x="276" y="447"/>
                </a:cubicBezTo>
                <a:close/>
              </a:path>
            </a:pathLst>
          </a:custGeom>
          <a:solidFill>
            <a:srgbClr val="FFFFFF"/>
          </a:solidFill>
          <a:ln>
            <a:noFill/>
          </a:ln>
          <a:effectLst/>
        </p:spPr>
        <p:txBody>
          <a:bodyPr wrap="none" anchor="ctr"/>
          <a:lstStyle/>
          <a:p>
            <a:endParaRPr lang="en-US"/>
          </a:p>
        </p:txBody>
      </p:sp>
      <p:sp>
        <p:nvSpPr>
          <p:cNvPr id="50" name="Freeform 18">
            <a:extLst>
              <a:ext uri="{FF2B5EF4-FFF2-40B4-BE49-F238E27FC236}">
                <a16:creationId xmlns:a16="http://schemas.microsoft.com/office/drawing/2014/main" id="{29C4036F-3CF2-4FB5-A2AB-98F848325DA2}"/>
              </a:ext>
            </a:extLst>
          </p:cNvPr>
          <p:cNvSpPr>
            <a:spLocks noChangeArrowheads="1"/>
          </p:cNvSpPr>
          <p:nvPr/>
        </p:nvSpPr>
        <p:spPr bwMode="auto">
          <a:xfrm>
            <a:off x="4879605" y="5956976"/>
            <a:ext cx="260788" cy="260788"/>
          </a:xfrm>
          <a:custGeom>
            <a:avLst/>
            <a:gdLst>
              <a:gd name="T0" fmla="*/ 495 w 549"/>
              <a:gd name="T1" fmla="*/ 247 h 548"/>
              <a:gd name="T2" fmla="*/ 295 w 549"/>
              <a:gd name="T3" fmla="*/ 52 h 548"/>
              <a:gd name="T4" fmla="*/ 295 w 549"/>
              <a:gd name="T5" fmla="*/ 0 h 548"/>
              <a:gd name="T6" fmla="*/ 248 w 549"/>
              <a:gd name="T7" fmla="*/ 0 h 548"/>
              <a:gd name="T8" fmla="*/ 248 w 549"/>
              <a:gd name="T9" fmla="*/ 52 h 548"/>
              <a:gd name="T10" fmla="*/ 53 w 549"/>
              <a:gd name="T11" fmla="*/ 247 h 548"/>
              <a:gd name="T12" fmla="*/ 0 w 549"/>
              <a:gd name="T13" fmla="*/ 247 h 548"/>
              <a:gd name="T14" fmla="*/ 0 w 549"/>
              <a:gd name="T15" fmla="*/ 295 h 548"/>
              <a:gd name="T16" fmla="*/ 53 w 549"/>
              <a:gd name="T17" fmla="*/ 295 h 548"/>
              <a:gd name="T18" fmla="*/ 248 w 549"/>
              <a:gd name="T19" fmla="*/ 495 h 548"/>
              <a:gd name="T20" fmla="*/ 248 w 549"/>
              <a:gd name="T21" fmla="*/ 547 h 548"/>
              <a:gd name="T22" fmla="*/ 295 w 549"/>
              <a:gd name="T23" fmla="*/ 547 h 548"/>
              <a:gd name="T24" fmla="*/ 295 w 549"/>
              <a:gd name="T25" fmla="*/ 495 h 548"/>
              <a:gd name="T26" fmla="*/ 495 w 549"/>
              <a:gd name="T27" fmla="*/ 295 h 548"/>
              <a:gd name="T28" fmla="*/ 548 w 549"/>
              <a:gd name="T29" fmla="*/ 295 h 548"/>
              <a:gd name="T30" fmla="*/ 548 w 549"/>
              <a:gd name="T31" fmla="*/ 247 h 548"/>
              <a:gd name="T32" fmla="*/ 495 w 549"/>
              <a:gd name="T33" fmla="*/ 247 h 548"/>
              <a:gd name="T34" fmla="*/ 272 w 549"/>
              <a:gd name="T35" fmla="*/ 447 h 548"/>
              <a:gd name="T36" fmla="*/ 95 w 549"/>
              <a:gd name="T37" fmla="*/ 271 h 548"/>
              <a:gd name="T38" fmla="*/ 272 w 549"/>
              <a:gd name="T39" fmla="*/ 100 h 548"/>
              <a:gd name="T40" fmla="*/ 448 w 549"/>
              <a:gd name="T41" fmla="*/ 271 h 548"/>
              <a:gd name="T42" fmla="*/ 272 w 549"/>
              <a:gd name="T43" fmla="*/ 447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9" h="548">
                <a:moveTo>
                  <a:pt x="495" y="247"/>
                </a:moveTo>
                <a:cubicBezTo>
                  <a:pt x="481" y="142"/>
                  <a:pt x="400" y="61"/>
                  <a:pt x="295" y="52"/>
                </a:cubicBezTo>
                <a:lnTo>
                  <a:pt x="295" y="0"/>
                </a:lnTo>
                <a:lnTo>
                  <a:pt x="248" y="0"/>
                </a:lnTo>
                <a:lnTo>
                  <a:pt x="248" y="52"/>
                </a:lnTo>
                <a:cubicBezTo>
                  <a:pt x="143" y="61"/>
                  <a:pt x="62" y="142"/>
                  <a:pt x="53" y="247"/>
                </a:cubicBezTo>
                <a:lnTo>
                  <a:pt x="0" y="247"/>
                </a:lnTo>
                <a:lnTo>
                  <a:pt x="0" y="295"/>
                </a:lnTo>
                <a:lnTo>
                  <a:pt x="53" y="295"/>
                </a:lnTo>
                <a:cubicBezTo>
                  <a:pt x="62" y="399"/>
                  <a:pt x="143" y="485"/>
                  <a:pt x="248" y="495"/>
                </a:cubicBezTo>
                <a:lnTo>
                  <a:pt x="248" y="547"/>
                </a:lnTo>
                <a:lnTo>
                  <a:pt x="295" y="547"/>
                </a:lnTo>
                <a:lnTo>
                  <a:pt x="295" y="495"/>
                </a:lnTo>
                <a:cubicBezTo>
                  <a:pt x="400" y="480"/>
                  <a:pt x="486" y="399"/>
                  <a:pt x="495" y="295"/>
                </a:cubicBezTo>
                <a:lnTo>
                  <a:pt x="548" y="295"/>
                </a:lnTo>
                <a:lnTo>
                  <a:pt x="548" y="247"/>
                </a:lnTo>
                <a:lnTo>
                  <a:pt x="495" y="247"/>
                </a:lnTo>
                <a:close/>
                <a:moveTo>
                  <a:pt x="272" y="447"/>
                </a:moveTo>
                <a:cubicBezTo>
                  <a:pt x="176" y="447"/>
                  <a:pt x="95" y="368"/>
                  <a:pt x="95" y="271"/>
                </a:cubicBezTo>
                <a:cubicBezTo>
                  <a:pt x="95" y="173"/>
                  <a:pt x="176" y="100"/>
                  <a:pt x="272" y="100"/>
                </a:cubicBezTo>
                <a:cubicBezTo>
                  <a:pt x="367" y="100"/>
                  <a:pt x="448" y="173"/>
                  <a:pt x="448" y="271"/>
                </a:cubicBezTo>
                <a:cubicBezTo>
                  <a:pt x="448" y="368"/>
                  <a:pt x="367" y="447"/>
                  <a:pt x="272" y="447"/>
                </a:cubicBezTo>
                <a:close/>
              </a:path>
            </a:pathLst>
          </a:custGeom>
          <a:solidFill>
            <a:srgbClr val="FFFFFF"/>
          </a:solidFill>
          <a:ln>
            <a:noFill/>
          </a:ln>
          <a:effectLst/>
        </p:spPr>
        <p:txBody>
          <a:bodyPr wrap="none" anchor="ctr"/>
          <a:lstStyle/>
          <a:p>
            <a:endParaRPr lang="en-US"/>
          </a:p>
        </p:txBody>
      </p:sp>
      <p:sp>
        <p:nvSpPr>
          <p:cNvPr id="51" name="Freeform 3">
            <a:extLst>
              <a:ext uri="{FF2B5EF4-FFF2-40B4-BE49-F238E27FC236}">
                <a16:creationId xmlns:a16="http://schemas.microsoft.com/office/drawing/2014/main" id="{822A207A-E31A-4548-8DC6-0EB1A51B7603}"/>
              </a:ext>
            </a:extLst>
          </p:cNvPr>
          <p:cNvSpPr>
            <a:spLocks noChangeArrowheads="1"/>
          </p:cNvSpPr>
          <p:nvPr/>
        </p:nvSpPr>
        <p:spPr bwMode="auto">
          <a:xfrm>
            <a:off x="7054659" y="5956976"/>
            <a:ext cx="235827" cy="235827"/>
          </a:xfrm>
          <a:custGeom>
            <a:avLst/>
            <a:gdLst>
              <a:gd name="T0" fmla="*/ 191 w 520"/>
              <a:gd name="T1" fmla="*/ 0 h 520"/>
              <a:gd name="T2" fmla="*/ 191 w 520"/>
              <a:gd name="T3" fmla="*/ 68 h 520"/>
              <a:gd name="T4" fmla="*/ 408 w 520"/>
              <a:gd name="T5" fmla="*/ 68 h 520"/>
              <a:gd name="T6" fmla="*/ 0 w 520"/>
              <a:gd name="T7" fmla="*/ 476 h 520"/>
              <a:gd name="T8" fmla="*/ 43 w 520"/>
              <a:gd name="T9" fmla="*/ 519 h 520"/>
              <a:gd name="T10" fmla="*/ 451 w 520"/>
              <a:gd name="T11" fmla="*/ 111 h 520"/>
              <a:gd name="T12" fmla="*/ 451 w 520"/>
              <a:gd name="T13" fmla="*/ 327 h 520"/>
              <a:gd name="T14" fmla="*/ 519 w 520"/>
              <a:gd name="T15" fmla="*/ 327 h 520"/>
              <a:gd name="T16" fmla="*/ 519 w 520"/>
              <a:gd name="T17" fmla="*/ 0 h 520"/>
              <a:gd name="T18" fmla="*/ 191 w 520"/>
              <a:gd name="T1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0" h="520">
                <a:moveTo>
                  <a:pt x="191" y="0"/>
                </a:moveTo>
                <a:lnTo>
                  <a:pt x="191" y="68"/>
                </a:lnTo>
                <a:lnTo>
                  <a:pt x="408" y="68"/>
                </a:lnTo>
                <a:lnTo>
                  <a:pt x="0" y="476"/>
                </a:lnTo>
                <a:lnTo>
                  <a:pt x="43" y="519"/>
                </a:lnTo>
                <a:lnTo>
                  <a:pt x="451" y="111"/>
                </a:lnTo>
                <a:lnTo>
                  <a:pt x="451" y="327"/>
                </a:lnTo>
                <a:lnTo>
                  <a:pt x="519" y="327"/>
                </a:lnTo>
                <a:lnTo>
                  <a:pt x="519" y="0"/>
                </a:lnTo>
                <a:lnTo>
                  <a:pt x="191" y="0"/>
                </a:lnTo>
              </a:path>
            </a:pathLst>
          </a:custGeom>
          <a:solidFill>
            <a:srgbClr val="FFFFFF"/>
          </a:solidFill>
          <a:ln>
            <a:noFill/>
          </a:ln>
          <a:effectLst/>
        </p:spPr>
        <p:txBody>
          <a:bodyPr wrap="none" anchor="ctr"/>
          <a:lstStyle/>
          <a:p>
            <a:endParaRPr lang="en-US"/>
          </a:p>
        </p:txBody>
      </p:sp>
      <p:sp>
        <p:nvSpPr>
          <p:cNvPr id="78" name="Freeform 12">
            <a:extLst>
              <a:ext uri="{FF2B5EF4-FFF2-40B4-BE49-F238E27FC236}">
                <a16:creationId xmlns:a16="http://schemas.microsoft.com/office/drawing/2014/main" id="{5403BACE-1957-46C6-BA1A-BA7AE375F282}"/>
              </a:ext>
            </a:extLst>
          </p:cNvPr>
          <p:cNvSpPr>
            <a:spLocks noChangeArrowheads="1"/>
          </p:cNvSpPr>
          <p:nvPr/>
        </p:nvSpPr>
        <p:spPr bwMode="auto">
          <a:xfrm>
            <a:off x="9020569" y="5956976"/>
            <a:ext cx="293784" cy="233828"/>
          </a:xfrm>
          <a:custGeom>
            <a:avLst/>
            <a:gdLst>
              <a:gd name="T0" fmla="*/ 587 w 650"/>
              <a:gd name="T1" fmla="*/ 0 h 514"/>
              <a:gd name="T2" fmla="*/ 68 w 650"/>
              <a:gd name="T3" fmla="*/ 0 h 514"/>
              <a:gd name="T4" fmla="*/ 0 w 650"/>
              <a:gd name="T5" fmla="*/ 62 h 514"/>
              <a:gd name="T6" fmla="*/ 0 w 650"/>
              <a:gd name="T7" fmla="*/ 451 h 514"/>
              <a:gd name="T8" fmla="*/ 68 w 650"/>
              <a:gd name="T9" fmla="*/ 513 h 514"/>
              <a:gd name="T10" fmla="*/ 587 w 650"/>
              <a:gd name="T11" fmla="*/ 513 h 514"/>
              <a:gd name="T12" fmla="*/ 649 w 650"/>
              <a:gd name="T13" fmla="*/ 451 h 514"/>
              <a:gd name="T14" fmla="*/ 649 w 650"/>
              <a:gd name="T15" fmla="*/ 62 h 514"/>
              <a:gd name="T16" fmla="*/ 587 w 650"/>
              <a:gd name="T17" fmla="*/ 0 h 514"/>
              <a:gd name="T18" fmla="*/ 587 w 650"/>
              <a:gd name="T19" fmla="*/ 124 h 514"/>
              <a:gd name="T20" fmla="*/ 328 w 650"/>
              <a:gd name="T21" fmla="*/ 291 h 514"/>
              <a:gd name="T22" fmla="*/ 68 w 650"/>
              <a:gd name="T23" fmla="*/ 124 h 514"/>
              <a:gd name="T24" fmla="*/ 68 w 650"/>
              <a:gd name="T25" fmla="*/ 62 h 514"/>
              <a:gd name="T26" fmla="*/ 328 w 650"/>
              <a:gd name="T27" fmla="*/ 223 h 514"/>
              <a:gd name="T28" fmla="*/ 587 w 650"/>
              <a:gd name="T29" fmla="*/ 62 h 514"/>
              <a:gd name="T30" fmla="*/ 587 w 650"/>
              <a:gd name="T31" fmla="*/ 12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0" h="514">
                <a:moveTo>
                  <a:pt x="587" y="0"/>
                </a:moveTo>
                <a:lnTo>
                  <a:pt x="68" y="0"/>
                </a:lnTo>
                <a:cubicBezTo>
                  <a:pt x="31" y="0"/>
                  <a:pt x="0" y="25"/>
                  <a:pt x="0" y="62"/>
                </a:cubicBezTo>
                <a:lnTo>
                  <a:pt x="0" y="451"/>
                </a:lnTo>
                <a:cubicBezTo>
                  <a:pt x="0" y="488"/>
                  <a:pt x="31" y="513"/>
                  <a:pt x="68" y="513"/>
                </a:cubicBezTo>
                <a:lnTo>
                  <a:pt x="587" y="513"/>
                </a:lnTo>
                <a:cubicBezTo>
                  <a:pt x="618" y="513"/>
                  <a:pt x="649" y="488"/>
                  <a:pt x="649" y="451"/>
                </a:cubicBezTo>
                <a:lnTo>
                  <a:pt x="649" y="62"/>
                </a:lnTo>
                <a:cubicBezTo>
                  <a:pt x="649" y="25"/>
                  <a:pt x="618" y="0"/>
                  <a:pt x="587" y="0"/>
                </a:cubicBezTo>
                <a:close/>
                <a:moveTo>
                  <a:pt x="587" y="124"/>
                </a:moveTo>
                <a:lnTo>
                  <a:pt x="328" y="291"/>
                </a:lnTo>
                <a:lnTo>
                  <a:pt x="68" y="124"/>
                </a:lnTo>
                <a:lnTo>
                  <a:pt x="68" y="62"/>
                </a:lnTo>
                <a:lnTo>
                  <a:pt x="328" y="223"/>
                </a:lnTo>
                <a:lnTo>
                  <a:pt x="587" y="62"/>
                </a:lnTo>
                <a:lnTo>
                  <a:pt x="587" y="124"/>
                </a:lnTo>
                <a:close/>
              </a:path>
            </a:pathLst>
          </a:custGeom>
          <a:solidFill>
            <a:srgbClr val="FFFFFF"/>
          </a:solidFill>
          <a:ln>
            <a:noFill/>
          </a:ln>
          <a:effectLst/>
        </p:spPr>
        <p:txBody>
          <a:bodyPr wrap="none" anchor="ctr"/>
          <a:lstStyle/>
          <a:p>
            <a:endParaRPr lang="en-US"/>
          </a:p>
        </p:txBody>
      </p:sp>
      <p:sp>
        <p:nvSpPr>
          <p:cNvPr id="79" name="Freeform 13">
            <a:extLst>
              <a:ext uri="{FF2B5EF4-FFF2-40B4-BE49-F238E27FC236}">
                <a16:creationId xmlns:a16="http://schemas.microsoft.com/office/drawing/2014/main" id="{FC3CF803-7480-4D49-8361-694D895E8641}"/>
              </a:ext>
            </a:extLst>
          </p:cNvPr>
          <p:cNvSpPr>
            <a:spLocks noChangeArrowheads="1"/>
          </p:cNvSpPr>
          <p:nvPr/>
        </p:nvSpPr>
        <p:spPr bwMode="auto">
          <a:xfrm>
            <a:off x="11064294" y="5956976"/>
            <a:ext cx="291786" cy="293784"/>
          </a:xfrm>
          <a:custGeom>
            <a:avLst/>
            <a:gdLst>
              <a:gd name="T0" fmla="*/ 612 w 644"/>
              <a:gd name="T1" fmla="*/ 130 h 650"/>
              <a:gd name="T2" fmla="*/ 550 w 644"/>
              <a:gd name="T3" fmla="*/ 130 h 650"/>
              <a:gd name="T4" fmla="*/ 550 w 644"/>
              <a:gd name="T5" fmla="*/ 420 h 650"/>
              <a:gd name="T6" fmla="*/ 129 w 644"/>
              <a:gd name="T7" fmla="*/ 420 h 650"/>
              <a:gd name="T8" fmla="*/ 129 w 644"/>
              <a:gd name="T9" fmla="*/ 488 h 650"/>
              <a:gd name="T10" fmla="*/ 160 w 644"/>
              <a:gd name="T11" fmla="*/ 519 h 650"/>
              <a:gd name="T12" fmla="*/ 519 w 644"/>
              <a:gd name="T13" fmla="*/ 519 h 650"/>
              <a:gd name="T14" fmla="*/ 643 w 644"/>
              <a:gd name="T15" fmla="*/ 649 h 650"/>
              <a:gd name="T16" fmla="*/ 643 w 644"/>
              <a:gd name="T17" fmla="*/ 161 h 650"/>
              <a:gd name="T18" fmla="*/ 612 w 644"/>
              <a:gd name="T19" fmla="*/ 130 h 650"/>
              <a:gd name="T20" fmla="*/ 482 w 644"/>
              <a:gd name="T21" fmla="*/ 321 h 650"/>
              <a:gd name="T22" fmla="*/ 482 w 644"/>
              <a:gd name="T23" fmla="*/ 31 h 650"/>
              <a:gd name="T24" fmla="*/ 451 w 644"/>
              <a:gd name="T25" fmla="*/ 0 h 650"/>
              <a:gd name="T26" fmla="*/ 31 w 644"/>
              <a:gd name="T27" fmla="*/ 0 h 650"/>
              <a:gd name="T28" fmla="*/ 0 w 644"/>
              <a:gd name="T29" fmla="*/ 31 h 650"/>
              <a:gd name="T30" fmla="*/ 0 w 644"/>
              <a:gd name="T31" fmla="*/ 488 h 650"/>
              <a:gd name="T32" fmla="*/ 129 w 644"/>
              <a:gd name="T33" fmla="*/ 359 h 650"/>
              <a:gd name="T34" fmla="*/ 451 w 644"/>
              <a:gd name="T35" fmla="*/ 359 h 650"/>
              <a:gd name="T36" fmla="*/ 482 w 644"/>
              <a:gd name="T37" fmla="*/ 32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4" h="650">
                <a:moveTo>
                  <a:pt x="612" y="130"/>
                </a:moveTo>
                <a:lnTo>
                  <a:pt x="550" y="130"/>
                </a:lnTo>
                <a:lnTo>
                  <a:pt x="550" y="420"/>
                </a:lnTo>
                <a:lnTo>
                  <a:pt x="129" y="420"/>
                </a:lnTo>
                <a:lnTo>
                  <a:pt x="129" y="488"/>
                </a:lnTo>
                <a:cubicBezTo>
                  <a:pt x="129" y="507"/>
                  <a:pt x="142" y="519"/>
                  <a:pt x="160" y="519"/>
                </a:cubicBezTo>
                <a:lnTo>
                  <a:pt x="519" y="519"/>
                </a:lnTo>
                <a:lnTo>
                  <a:pt x="643" y="649"/>
                </a:lnTo>
                <a:lnTo>
                  <a:pt x="643" y="161"/>
                </a:lnTo>
                <a:cubicBezTo>
                  <a:pt x="643" y="142"/>
                  <a:pt x="630" y="130"/>
                  <a:pt x="612" y="130"/>
                </a:cubicBezTo>
                <a:close/>
                <a:moveTo>
                  <a:pt x="482" y="321"/>
                </a:moveTo>
                <a:lnTo>
                  <a:pt x="482" y="31"/>
                </a:lnTo>
                <a:cubicBezTo>
                  <a:pt x="482" y="12"/>
                  <a:pt x="469" y="0"/>
                  <a:pt x="451" y="0"/>
                </a:cubicBezTo>
                <a:lnTo>
                  <a:pt x="31" y="0"/>
                </a:lnTo>
                <a:cubicBezTo>
                  <a:pt x="12" y="0"/>
                  <a:pt x="0" y="12"/>
                  <a:pt x="0" y="31"/>
                </a:cubicBezTo>
                <a:lnTo>
                  <a:pt x="0" y="488"/>
                </a:lnTo>
                <a:lnTo>
                  <a:pt x="129" y="359"/>
                </a:lnTo>
                <a:lnTo>
                  <a:pt x="451" y="359"/>
                </a:lnTo>
                <a:cubicBezTo>
                  <a:pt x="469" y="359"/>
                  <a:pt x="482" y="346"/>
                  <a:pt x="482" y="321"/>
                </a:cubicBezTo>
                <a:close/>
              </a:path>
            </a:pathLst>
          </a:custGeom>
          <a:solidFill>
            <a:srgbClr val="FFFFFF"/>
          </a:solidFill>
          <a:ln>
            <a:noFill/>
          </a:ln>
          <a:effectLst/>
        </p:spPr>
        <p:txBody>
          <a:bodyPr wrap="none" anchor="ctr"/>
          <a:lstStyle/>
          <a:p>
            <a:endParaRPr lang="en-US"/>
          </a:p>
        </p:txBody>
      </p:sp>
    </p:spTree>
    <p:extLst>
      <p:ext uri="{BB962C8B-B14F-4D97-AF65-F5344CB8AC3E}">
        <p14:creationId xmlns:p14="http://schemas.microsoft.com/office/powerpoint/2010/main" val="32126630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B538B-4027-4D88-8F07-DECA3788181E}"/>
              </a:ext>
            </a:extLst>
          </p:cNvPr>
          <p:cNvSpPr>
            <a:spLocks noGrp="1"/>
          </p:cNvSpPr>
          <p:nvPr>
            <p:ph type="title"/>
          </p:nvPr>
        </p:nvSpPr>
        <p:spPr/>
        <p:txBody>
          <a:bodyPr>
            <a:noAutofit/>
          </a:bodyPr>
          <a:lstStyle/>
          <a:p>
            <a:r>
              <a:rPr lang="th-TH" sz="2800" dirty="0">
                <a:latin typeface="TH Sarabun New" panose="020B0500040200020003" pitchFamily="34" charset="-34"/>
                <a:cs typeface="TH Sarabun New" panose="020B0500040200020003" pitchFamily="34" charset="-34"/>
              </a:rPr>
              <a:t>บทบาทของ สดช. จะเป็นผู้ประสานงานกับหน่วยงานเจ้าภาพ ประเมินผลความก้าวหน้า และทบทวนหรือปรับปรุงแผนปฏิบัติการฯ</a:t>
            </a:r>
            <a:endParaRPr lang="en-US" sz="2800" dirty="0">
              <a:latin typeface="TH Sarabun New" panose="020B0500040200020003" pitchFamily="34" charset="-34"/>
              <a:cs typeface="TH Sarabun New" panose="020B0500040200020003" pitchFamily="34" charset="-34"/>
            </a:endParaRPr>
          </a:p>
        </p:txBody>
      </p:sp>
      <p:sp>
        <p:nvSpPr>
          <p:cNvPr id="3" name="Rectangle 2">
            <a:extLst>
              <a:ext uri="{FF2B5EF4-FFF2-40B4-BE49-F238E27FC236}">
                <a16:creationId xmlns:a16="http://schemas.microsoft.com/office/drawing/2014/main" id="{5B787EC1-40D2-4F9D-AAA2-80661A726A2A}"/>
              </a:ext>
            </a:extLst>
          </p:cNvPr>
          <p:cNvSpPr/>
          <p:nvPr/>
        </p:nvSpPr>
        <p:spPr>
          <a:xfrm>
            <a:off x="2379756" y="1729503"/>
            <a:ext cx="9263922" cy="1306286"/>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EA0F9539-F72D-48A1-A460-6389AEEA4FDC}"/>
              </a:ext>
            </a:extLst>
          </p:cNvPr>
          <p:cNvSpPr/>
          <p:nvPr/>
        </p:nvSpPr>
        <p:spPr>
          <a:xfrm>
            <a:off x="1836101" y="1729503"/>
            <a:ext cx="588230" cy="1306286"/>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mn-cs"/>
              </a:rPr>
              <a:t>1</a:t>
            </a:r>
          </a:p>
        </p:txBody>
      </p:sp>
      <p:sp>
        <p:nvSpPr>
          <p:cNvPr id="5" name="Rectangle 4">
            <a:extLst>
              <a:ext uri="{FF2B5EF4-FFF2-40B4-BE49-F238E27FC236}">
                <a16:creationId xmlns:a16="http://schemas.microsoft.com/office/drawing/2014/main" id="{11AEC35C-9222-4942-9675-4F1D8AF7DCF3}"/>
              </a:ext>
            </a:extLst>
          </p:cNvPr>
          <p:cNvSpPr/>
          <p:nvPr/>
        </p:nvSpPr>
        <p:spPr>
          <a:xfrm>
            <a:off x="2379755" y="4704357"/>
            <a:ext cx="9243961" cy="1306286"/>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6C03934E-7F16-4308-AA82-91ABE4138ACE}"/>
              </a:ext>
            </a:extLst>
          </p:cNvPr>
          <p:cNvSpPr/>
          <p:nvPr/>
        </p:nvSpPr>
        <p:spPr>
          <a:xfrm>
            <a:off x="1836101" y="4704357"/>
            <a:ext cx="588230" cy="1306286"/>
          </a:xfrm>
          <a:prstGeom prst="rect">
            <a:avLst/>
          </a:prstGeom>
          <a:solidFill>
            <a:schemeClr val="accent2">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mn-cs"/>
              </a:rPr>
              <a:t>3</a:t>
            </a:r>
          </a:p>
        </p:txBody>
      </p:sp>
      <p:grpSp>
        <p:nvGrpSpPr>
          <p:cNvPr id="8" name="Group 7">
            <a:extLst>
              <a:ext uri="{FF2B5EF4-FFF2-40B4-BE49-F238E27FC236}">
                <a16:creationId xmlns:a16="http://schemas.microsoft.com/office/drawing/2014/main" id="{1B4BB15E-6BF1-4D66-AB0E-B75F0FCC2C59}"/>
              </a:ext>
            </a:extLst>
          </p:cNvPr>
          <p:cNvGrpSpPr/>
          <p:nvPr/>
        </p:nvGrpSpPr>
        <p:grpSpPr>
          <a:xfrm>
            <a:off x="1836101" y="3216930"/>
            <a:ext cx="9807577" cy="1306286"/>
            <a:chOff x="394961" y="3378488"/>
            <a:chExt cx="9460239" cy="1306286"/>
          </a:xfrm>
        </p:grpSpPr>
        <p:sp>
          <p:nvSpPr>
            <p:cNvPr id="9" name="Rectangle 8">
              <a:extLst>
                <a:ext uri="{FF2B5EF4-FFF2-40B4-BE49-F238E27FC236}">
                  <a16:creationId xmlns:a16="http://schemas.microsoft.com/office/drawing/2014/main" id="{566C16B8-1590-4339-9E54-B5E5993BA932}"/>
                </a:ext>
              </a:extLst>
            </p:cNvPr>
            <p:cNvSpPr/>
            <p:nvPr/>
          </p:nvSpPr>
          <p:spPr>
            <a:xfrm>
              <a:off x="938616" y="3378488"/>
              <a:ext cx="8916584" cy="1306286"/>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D47A985A-2D51-49D8-AC72-EC1CE5DC15CE}"/>
                </a:ext>
              </a:extLst>
            </p:cNvPr>
            <p:cNvSpPr/>
            <p:nvPr/>
          </p:nvSpPr>
          <p:spPr>
            <a:xfrm>
              <a:off x="394961" y="3378488"/>
              <a:ext cx="567398" cy="1306286"/>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mn-cs"/>
                </a:rPr>
                <a:t>2</a:t>
              </a:r>
            </a:p>
          </p:txBody>
        </p:sp>
      </p:grpSp>
      <p:sp>
        <p:nvSpPr>
          <p:cNvPr id="13" name="Rectangle 12">
            <a:extLst>
              <a:ext uri="{FF2B5EF4-FFF2-40B4-BE49-F238E27FC236}">
                <a16:creationId xmlns:a16="http://schemas.microsoft.com/office/drawing/2014/main" id="{C531F3A3-D83D-4B8B-A9AE-CC9BC11FBE73}"/>
              </a:ext>
            </a:extLst>
          </p:cNvPr>
          <p:cNvSpPr/>
          <p:nvPr/>
        </p:nvSpPr>
        <p:spPr>
          <a:xfrm>
            <a:off x="2552850" y="1913858"/>
            <a:ext cx="8527589" cy="1015663"/>
          </a:xfrm>
          <a:prstGeom prst="rect">
            <a:avLst/>
          </a:prstGeom>
        </p:spPr>
        <p:txBody>
          <a:bodyPr wrap="square">
            <a:spAutoFit/>
          </a:bodyPr>
          <a:lstStyle/>
          <a:p>
            <a:pPr algn="thaiDist">
              <a:defRPr/>
            </a:pPr>
            <a:r>
              <a:rPr lang="th-TH" sz="2000" dirty="0">
                <a:solidFill>
                  <a:srgbClr val="002060"/>
                </a:solidFill>
                <a:latin typeface="TH SarabunPSK" panose="020B0500040200020003" pitchFamily="34" charset="-34"/>
                <a:cs typeface="TH SarabunPSK" panose="020B0500040200020003" pitchFamily="34" charset="-34"/>
              </a:rPr>
              <a:t>เมื่อ ครม. เห็นชอบแผนแม่บท</a:t>
            </a:r>
            <a:r>
              <a:rPr lang="th-TH" sz="2000">
                <a:solidFill>
                  <a:srgbClr val="002060"/>
                </a:solidFill>
                <a:latin typeface="TH SarabunPSK" panose="020B0500040200020003" pitchFamily="34" charset="-34"/>
                <a:cs typeface="TH SarabunPSK" panose="020B0500040200020003" pitchFamily="34" charset="-34"/>
              </a:rPr>
              <a:t>ฯ หน่วยงานที่เกี่ยวข้องจะจัดส่ง</a:t>
            </a:r>
            <a:r>
              <a:rPr lang="th-TH" sz="2000" dirty="0">
                <a:solidFill>
                  <a:srgbClr val="002060"/>
                </a:solidFill>
                <a:latin typeface="TH SarabunPSK" panose="020B0500040200020003" pitchFamily="34" charset="-34"/>
                <a:cs typeface="TH SarabunPSK" panose="020B0500040200020003" pitchFamily="34" charset="-34"/>
              </a:rPr>
              <a:t>ข้อมูลแก่หน่วยงานเจ้าภาพในการติดตามประเมินผลการดำเนินงานในแต่ละ</a:t>
            </a:r>
            <a:r>
              <a:rPr lang="th-TH" sz="2000">
                <a:solidFill>
                  <a:srgbClr val="002060"/>
                </a:solidFill>
                <a:latin typeface="TH SarabunPSK" panose="020B0500040200020003" pitchFamily="34" charset="-34"/>
                <a:cs typeface="TH SarabunPSK" panose="020B0500040200020003" pitchFamily="34" charset="-34"/>
              </a:rPr>
              <a:t>ยุทธศาสตร์ และ</a:t>
            </a:r>
            <a:r>
              <a:rPr lang="th-TH" sz="2000" b="1">
                <a:solidFill>
                  <a:srgbClr val="002060"/>
                </a:solidFill>
                <a:latin typeface="TH SarabunPSK" panose="020B0500040200020003" pitchFamily="34" charset="-34"/>
                <a:cs typeface="TH SarabunPSK" panose="020B0500040200020003" pitchFamily="34" charset="-34"/>
              </a:rPr>
              <a:t> </a:t>
            </a:r>
            <a:r>
              <a:rPr lang="th-TH" sz="2000" b="1" dirty="0">
                <a:solidFill>
                  <a:srgbClr val="002060"/>
                </a:solidFill>
                <a:latin typeface="TH SarabunPSK" panose="020B0500040200020003" pitchFamily="34" charset="-34"/>
                <a:cs typeface="TH SarabunPSK" panose="020B0500040200020003" pitchFamily="34" charset="-34"/>
              </a:rPr>
              <a:t>สดช. เป็นผู้ประสานงาน</a:t>
            </a:r>
            <a:r>
              <a:rPr lang="th-TH" sz="2000" dirty="0">
                <a:solidFill>
                  <a:srgbClr val="002060"/>
                </a:solidFill>
                <a:latin typeface="TH SarabunPSK" panose="020B0500040200020003" pitchFamily="34" charset="-34"/>
                <a:cs typeface="TH SarabunPSK" panose="020B0500040200020003" pitchFamily="34" charset="-34"/>
              </a:rPr>
              <a:t>กับ</a:t>
            </a:r>
            <a:r>
              <a:rPr lang="th-TH" sz="2000">
                <a:solidFill>
                  <a:srgbClr val="002060"/>
                </a:solidFill>
                <a:latin typeface="TH SarabunPSK" panose="020B0500040200020003" pitchFamily="34" charset="-34"/>
                <a:cs typeface="TH SarabunPSK" panose="020B0500040200020003" pitchFamily="34" charset="-34"/>
              </a:rPr>
              <a:t>หน่วยงานเจ้าภาพ เพื่อจัดทำฐานข้อมูลสำหรับการประเมินผลความสำเร็จตามเป้าหมายและตัวชี้วัดที่กำหนดไว้ในแผนแม่บท</a:t>
            </a:r>
            <a:endParaRPr lang="en-US" sz="2000" dirty="0">
              <a:solidFill>
                <a:srgbClr val="002060"/>
              </a:solidFill>
              <a:latin typeface="TH SarabunPSK" panose="020B0500040200020003" pitchFamily="34" charset="-34"/>
              <a:cs typeface="TH SarabunPSK" panose="020B0500040200020003" pitchFamily="34" charset="-34"/>
            </a:endParaRPr>
          </a:p>
        </p:txBody>
      </p:sp>
      <p:sp>
        <p:nvSpPr>
          <p:cNvPr id="14" name="Rectangle 13">
            <a:extLst>
              <a:ext uri="{FF2B5EF4-FFF2-40B4-BE49-F238E27FC236}">
                <a16:creationId xmlns:a16="http://schemas.microsoft.com/office/drawing/2014/main" id="{0FA139EC-FEFA-43A5-BE39-3ABBA6E563F8}"/>
              </a:ext>
            </a:extLst>
          </p:cNvPr>
          <p:cNvSpPr/>
          <p:nvPr/>
        </p:nvSpPr>
        <p:spPr>
          <a:xfrm>
            <a:off x="2586125" y="3362241"/>
            <a:ext cx="8527589" cy="1015663"/>
          </a:xfrm>
          <a:prstGeom prst="rect">
            <a:avLst/>
          </a:prstGeom>
        </p:spPr>
        <p:txBody>
          <a:bodyPr wrap="square">
            <a:spAutoFit/>
          </a:bodyPr>
          <a:lstStyle/>
          <a:p>
            <a:pPr algn="thaiDist">
              <a:defRPr/>
            </a:pPr>
            <a:r>
              <a:rPr lang="th-TH" sz="2000" b="1" dirty="0">
                <a:solidFill>
                  <a:srgbClr val="002060"/>
                </a:solidFill>
                <a:latin typeface="TH SarabunPSK" panose="020B0500040200020003" pitchFamily="34" charset="-34"/>
                <a:cs typeface="TH SarabunPSK" panose="020B0500040200020003" pitchFamily="34" charset="-34"/>
              </a:rPr>
              <a:t>สดช. มีหน้าที่ในการประเมินผลความก้าวหน้าของการดำเนินงาน</a:t>
            </a:r>
            <a:r>
              <a:rPr lang="th-TH" sz="2000" dirty="0">
                <a:solidFill>
                  <a:srgbClr val="002060"/>
                </a:solidFill>
                <a:latin typeface="TH SarabunPSK" panose="020B0500040200020003" pitchFamily="34" charset="-34"/>
                <a:cs typeface="TH SarabunPSK" panose="020B0500040200020003" pitchFamily="34" charset="-34"/>
              </a:rPr>
              <a:t> พร้อมทั้งสรุปผลเพื่อนำเสนอ</a:t>
            </a:r>
            <a:r>
              <a:rPr lang="th-TH" sz="2000">
                <a:solidFill>
                  <a:srgbClr val="002060"/>
                </a:solidFill>
                <a:latin typeface="TH SarabunPSK" panose="020B0500040200020003" pitchFamily="34" charset="-34"/>
                <a:cs typeface="TH SarabunPSK" panose="020B0500040200020003" pitchFamily="34" charset="-34"/>
              </a:rPr>
              <a:t>ต่อคณะอนุกรรมการพัฒนาโครงสร้าง</a:t>
            </a:r>
            <a:r>
              <a:rPr lang="th-TH" sz="2000" dirty="0">
                <a:solidFill>
                  <a:srgbClr val="002060"/>
                </a:solidFill>
                <a:latin typeface="TH SarabunPSK" panose="020B0500040200020003" pitchFamily="34" charset="-34"/>
                <a:cs typeface="TH SarabunPSK" panose="020B0500040200020003" pitchFamily="34" charset="-34"/>
              </a:rPr>
              <a:t>พื้นฐานดิจิทัลเป็นรายไตรมาส (หรือในช่วงระยะเวลาที่เหมาะสม</a:t>
            </a:r>
            <a:r>
              <a:rPr lang="th-TH" sz="2000">
                <a:solidFill>
                  <a:srgbClr val="002060"/>
                </a:solidFill>
                <a:latin typeface="TH SarabunPSK" panose="020B0500040200020003" pitchFamily="34" charset="-34"/>
                <a:cs typeface="TH SarabunPSK" panose="020B0500040200020003" pitchFamily="34" charset="-34"/>
              </a:rPr>
              <a:t>) เพื่อเพื่อให้คณะกรรมอนุกรรมการฯ รับทราบความก้าวหน้า รวมถึงปัญหา อุปสรรค พร้อมทั้งจัดเตรียมเตรียมแผนการรองรับเพื่อให้สามารถบรรลุเป้าหมายที่ตั้งไว้</a:t>
            </a:r>
            <a:endParaRPr lang="en-US" sz="2000" dirty="0">
              <a:solidFill>
                <a:srgbClr val="002060"/>
              </a:solidFill>
              <a:latin typeface="TH SarabunPSK" panose="020B0500040200020003" pitchFamily="34" charset="-34"/>
              <a:cs typeface="TH SarabunPSK" panose="020B0500040200020003" pitchFamily="34" charset="-34"/>
            </a:endParaRPr>
          </a:p>
        </p:txBody>
      </p:sp>
      <p:sp>
        <p:nvSpPr>
          <p:cNvPr id="15" name="Rectangle 14">
            <a:extLst>
              <a:ext uri="{FF2B5EF4-FFF2-40B4-BE49-F238E27FC236}">
                <a16:creationId xmlns:a16="http://schemas.microsoft.com/office/drawing/2014/main" id="{9FBC3CE7-3841-48EB-A6E7-8D1AEFC397AF}"/>
              </a:ext>
            </a:extLst>
          </p:cNvPr>
          <p:cNvSpPr/>
          <p:nvPr/>
        </p:nvSpPr>
        <p:spPr>
          <a:xfrm>
            <a:off x="2552850" y="4849668"/>
            <a:ext cx="8527589" cy="1015663"/>
          </a:xfrm>
          <a:prstGeom prst="rect">
            <a:avLst/>
          </a:prstGeom>
        </p:spPr>
        <p:txBody>
          <a:bodyPr wrap="square">
            <a:spAutoFit/>
          </a:bodyPr>
          <a:lstStyle/>
          <a:p>
            <a:pPr algn="thaiDist">
              <a:defRPr/>
            </a:pPr>
            <a:r>
              <a:rPr lang="th-TH" sz="2000">
                <a:solidFill>
                  <a:srgbClr val="002060"/>
                </a:solidFill>
                <a:latin typeface="TH SarabunPSK" panose="020B0500040200020003" pitchFamily="34" charset="-34"/>
                <a:cs typeface="TH SarabunPSK" panose="020B0500040200020003" pitchFamily="34" charset="-34"/>
              </a:rPr>
              <a:t>เมื่อใกล้ถึงระยะเวลาสิ้นสุดปีงบประมาณ ให้จัดประชุมหารือร่วมกันระหว่างหน่วยงานฝ่ายปฏิบัติการ โดย</a:t>
            </a:r>
            <a:r>
              <a:rPr lang="th-TH" sz="2000" b="1">
                <a:solidFill>
                  <a:srgbClr val="002060"/>
                </a:solidFill>
                <a:latin typeface="TH SarabunPSK" panose="020B0500040200020003" pitchFamily="34" charset="-34"/>
                <a:cs typeface="TH SarabunPSK" panose="020B0500040200020003" pitchFamily="34" charset="-34"/>
              </a:rPr>
              <a:t> สดช. เป็นประธานการประชุม เพื่อทบทวนหรือปรับปรุงแผนงานโครงการสำคัญ </a:t>
            </a:r>
            <a:r>
              <a:rPr lang="en-US" sz="2000" b="1" dirty="0">
                <a:solidFill>
                  <a:srgbClr val="002060"/>
                </a:solidFill>
                <a:latin typeface="TH SarabunPSK" panose="020B0500040200020003" pitchFamily="34" charset="-34"/>
                <a:cs typeface="TH SarabunPSK" panose="020B0500040200020003" pitchFamily="34" charset="-34"/>
              </a:rPr>
              <a:t>(Flagship)</a:t>
            </a:r>
            <a:r>
              <a:rPr lang="th-TH" sz="2000" b="1">
                <a:solidFill>
                  <a:srgbClr val="002060"/>
                </a:solidFill>
                <a:latin typeface="TH SarabunPSK" panose="020B0500040200020003" pitchFamily="34" charset="-34"/>
                <a:cs typeface="TH SarabunPSK" panose="020B0500040200020003" pitchFamily="34" charset="-34"/>
              </a:rPr>
              <a:t> </a:t>
            </a:r>
            <a:r>
              <a:rPr lang="th-TH" sz="2000">
                <a:solidFill>
                  <a:srgbClr val="002060"/>
                </a:solidFill>
                <a:latin typeface="TH SarabunPSK" panose="020B0500040200020003" pitchFamily="34" charset="-34"/>
                <a:cs typeface="TH SarabunPSK" panose="020B0500040200020003" pitchFamily="34" charset="-34"/>
              </a:rPr>
              <a:t>นอกจากนี้ เมื่อสิ้นสุดแผนในระยะแรก (</a:t>
            </a:r>
            <a:r>
              <a:rPr lang="en-US" sz="2000" dirty="0">
                <a:solidFill>
                  <a:srgbClr val="002060"/>
                </a:solidFill>
                <a:latin typeface="TH SarabunPSK" panose="020B0500040200020003" pitchFamily="34" charset="-34"/>
                <a:cs typeface="TH SarabunPSK" panose="020B0500040200020003" pitchFamily="34" charset="-34"/>
              </a:rPr>
              <a:t>5 </a:t>
            </a:r>
            <a:r>
              <a:rPr lang="th-TH" sz="2000">
                <a:solidFill>
                  <a:srgbClr val="002060"/>
                </a:solidFill>
                <a:latin typeface="TH SarabunPSK" panose="020B0500040200020003" pitchFamily="34" charset="-34"/>
                <a:cs typeface="TH SarabunPSK" panose="020B0500040200020003" pitchFamily="34" charset="-34"/>
              </a:rPr>
              <a:t>ปีแรก) ให้มีการจัดประชุมเพื่อพิจารณาทบทวนความเหมาะสมของแผนแม่บท และแผนปฏิบัตการ เพื่อเตรียมการสำหรับลำดับถัดไป</a:t>
            </a:r>
            <a:endParaRPr lang="en-US" sz="2000" dirty="0">
              <a:solidFill>
                <a:srgbClr val="002060"/>
              </a:solidFill>
              <a:latin typeface="TH SarabunPSK" panose="020B0500040200020003" pitchFamily="34" charset="-34"/>
              <a:cs typeface="TH SarabunPSK" panose="020B0500040200020003" pitchFamily="34" charset="-34"/>
            </a:endParaRPr>
          </a:p>
        </p:txBody>
      </p:sp>
      <p:pic>
        <p:nvPicPr>
          <p:cNvPr id="16" name="Graphic 15">
            <a:extLst>
              <a:ext uri="{FF2B5EF4-FFF2-40B4-BE49-F238E27FC236}">
                <a16:creationId xmlns:a16="http://schemas.microsoft.com/office/drawing/2014/main" id="{8EE94D2F-CF36-4FDA-B544-1FEC873A12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506" y="5026671"/>
            <a:ext cx="743610" cy="743610"/>
          </a:xfrm>
          <a:prstGeom prst="rect">
            <a:avLst/>
          </a:prstGeom>
        </p:spPr>
      </p:pic>
      <p:pic>
        <p:nvPicPr>
          <p:cNvPr id="17" name="Graphic 16">
            <a:extLst>
              <a:ext uri="{FF2B5EF4-FFF2-40B4-BE49-F238E27FC236}">
                <a16:creationId xmlns:a16="http://schemas.microsoft.com/office/drawing/2014/main" id="{033A03F4-2CBA-4CB5-ADAA-16EF63FD6F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425" y="3580876"/>
            <a:ext cx="743610" cy="743610"/>
          </a:xfrm>
          <a:prstGeom prst="rect">
            <a:avLst/>
          </a:prstGeom>
        </p:spPr>
      </p:pic>
      <p:grpSp>
        <p:nvGrpSpPr>
          <p:cNvPr id="18" name="Group 17">
            <a:extLst>
              <a:ext uri="{FF2B5EF4-FFF2-40B4-BE49-F238E27FC236}">
                <a16:creationId xmlns:a16="http://schemas.microsoft.com/office/drawing/2014/main" id="{221876D8-DD14-46B8-A260-36D9EF06AF11}"/>
              </a:ext>
            </a:extLst>
          </p:cNvPr>
          <p:cNvGrpSpPr/>
          <p:nvPr/>
        </p:nvGrpSpPr>
        <p:grpSpPr>
          <a:xfrm>
            <a:off x="548322" y="1877259"/>
            <a:ext cx="1115787" cy="880392"/>
            <a:chOff x="757548" y="2166799"/>
            <a:chExt cx="731509" cy="619802"/>
          </a:xfrm>
        </p:grpSpPr>
        <p:sp>
          <p:nvSpPr>
            <p:cNvPr id="19" name="Oval 18">
              <a:extLst>
                <a:ext uri="{FF2B5EF4-FFF2-40B4-BE49-F238E27FC236}">
                  <a16:creationId xmlns:a16="http://schemas.microsoft.com/office/drawing/2014/main" id="{8323B621-01B6-4EF3-AE5E-431D497F8023}"/>
                </a:ext>
              </a:extLst>
            </p:cNvPr>
            <p:cNvSpPr/>
            <p:nvPr/>
          </p:nvSpPr>
          <p:spPr>
            <a:xfrm>
              <a:off x="892555" y="2301806"/>
              <a:ext cx="484795" cy="484795"/>
            </a:xfrm>
            <a:prstGeom prst="ellipse">
              <a:avLst/>
            </a:prstGeom>
            <a:noFill/>
            <a:ln w="28575" cap="flat" cmpd="sng" algn="ctr">
              <a:solidFill>
                <a:srgbClr val="00337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20" name="Graphic 19">
              <a:extLst>
                <a:ext uri="{FF2B5EF4-FFF2-40B4-BE49-F238E27FC236}">
                  <a16:creationId xmlns:a16="http://schemas.microsoft.com/office/drawing/2014/main" id="{CF094251-A3D6-4C83-A433-517EE7D7FE8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548" y="2502807"/>
              <a:ext cx="270014" cy="270014"/>
            </a:xfrm>
            <a:prstGeom prst="rect">
              <a:avLst/>
            </a:prstGeom>
          </p:spPr>
        </p:pic>
        <p:pic>
          <p:nvPicPr>
            <p:cNvPr id="21" name="Graphic 20">
              <a:extLst>
                <a:ext uri="{FF2B5EF4-FFF2-40B4-BE49-F238E27FC236}">
                  <a16:creationId xmlns:a16="http://schemas.microsoft.com/office/drawing/2014/main" id="{C3F57CDF-8EF0-4643-B925-94EE56E5E99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945" y="2166799"/>
              <a:ext cx="270014" cy="270014"/>
            </a:xfrm>
            <a:prstGeom prst="rect">
              <a:avLst/>
            </a:prstGeom>
          </p:spPr>
        </p:pic>
        <p:pic>
          <p:nvPicPr>
            <p:cNvPr id="22" name="Graphic 21">
              <a:extLst>
                <a:ext uri="{FF2B5EF4-FFF2-40B4-BE49-F238E27FC236}">
                  <a16:creationId xmlns:a16="http://schemas.microsoft.com/office/drawing/2014/main" id="{61031A6C-64A6-4EEF-B946-3B63AFA7A7F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9043" y="2502807"/>
              <a:ext cx="270014" cy="270014"/>
            </a:xfrm>
            <a:prstGeom prst="rect">
              <a:avLst/>
            </a:prstGeom>
          </p:spPr>
        </p:pic>
      </p:grpSp>
      <p:sp>
        <p:nvSpPr>
          <p:cNvPr id="23" name="Rectangle 22">
            <a:extLst>
              <a:ext uri="{FF2B5EF4-FFF2-40B4-BE49-F238E27FC236}">
                <a16:creationId xmlns:a16="http://schemas.microsoft.com/office/drawing/2014/main" id="{4880A03E-4D8E-44B8-A5CD-564983119D80}"/>
              </a:ext>
            </a:extLst>
          </p:cNvPr>
          <p:cNvSpPr/>
          <p:nvPr/>
        </p:nvSpPr>
        <p:spPr>
          <a:xfrm>
            <a:off x="2830716" y="1238007"/>
            <a:ext cx="6876757" cy="461665"/>
          </a:xfrm>
          <a:prstGeom prst="rect">
            <a:avLst/>
          </a:prstGeom>
        </p:spPr>
        <p:txBody>
          <a:bodyPr wrap="square">
            <a:spAutoFit/>
          </a:bodyPr>
          <a:lstStyle/>
          <a:p>
            <a:pPr algn="ctr">
              <a:defRPr/>
            </a:pPr>
            <a:r>
              <a:rPr lang="th-TH" sz="2400" b="1" dirty="0">
                <a:solidFill>
                  <a:srgbClr val="002060"/>
                </a:solidFill>
                <a:latin typeface="TH Sarabun New" panose="020B0500040200020003" pitchFamily="34" charset="-34"/>
                <a:cs typeface="TH Sarabun New" panose="020B0500040200020003" pitchFamily="34" charset="-34"/>
              </a:rPr>
              <a:t>กลไกการติดตามประเมินผลความก้าวหน้าการดำเนินงาน</a:t>
            </a:r>
            <a:endParaRPr lang="en-US" sz="2400" b="1" dirty="0">
              <a:solidFill>
                <a:srgbClr val="002060"/>
              </a:solidFill>
              <a:latin typeface="TH Sarabun New" panose="020B0500040200020003" pitchFamily="34" charset="-34"/>
              <a:cs typeface="TH Sarabun New" panose="020B0500040200020003" pitchFamily="34" charset="-34"/>
            </a:endParaRPr>
          </a:p>
        </p:txBody>
      </p:sp>
    </p:spTree>
    <p:extLst>
      <p:ext uri="{BB962C8B-B14F-4D97-AF65-F5344CB8AC3E}">
        <p14:creationId xmlns:p14="http://schemas.microsoft.com/office/powerpoint/2010/main" val="16449621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FB2F-0182-4D08-ACF1-8D2C27EF028A}"/>
              </a:ext>
            </a:extLst>
          </p:cNvPr>
          <p:cNvSpPr>
            <a:spLocks noGrp="1"/>
          </p:cNvSpPr>
          <p:nvPr>
            <p:ph type="title"/>
          </p:nvPr>
        </p:nvSpPr>
        <p:spPr/>
        <p:txBody>
          <a:bodyPr>
            <a:noAutofit/>
          </a:bodyPr>
          <a:lstStyle/>
          <a:p>
            <a:r>
              <a:rPr lang="th-TH" sz="2800" dirty="0">
                <a:solidFill>
                  <a:srgbClr val="002060"/>
                </a:solidFill>
                <a:latin typeface="TH SarabunPSK" panose="020B0500040200020003" pitchFamily="34" charset="-34"/>
                <a:cs typeface="TH SarabunPSK" panose="020B0500040200020003" pitchFamily="34" charset="-34"/>
              </a:rPr>
              <a:t>ตัวอย่างในประเทศจีน มีการดำเนินนโยบายพัฒนาโครงข่ายเคเบิลใยแก้วนำแสงในอาคารและที่พักอาศัยตั้งแต่ปี </a:t>
            </a:r>
            <a:r>
              <a:rPr lang="en-US" sz="2800" dirty="0">
                <a:solidFill>
                  <a:srgbClr val="002060"/>
                </a:solidFill>
                <a:latin typeface="TH SarabunPSK" panose="020B0500040200020003" pitchFamily="34" charset="-34"/>
                <a:cs typeface="TH SarabunPSK" panose="020B0500040200020003" pitchFamily="34" charset="-34"/>
              </a:rPr>
              <a:t>2556</a:t>
            </a:r>
            <a:r>
              <a:rPr lang="th-TH" sz="2800" dirty="0">
                <a:solidFill>
                  <a:srgbClr val="002060"/>
                </a:solidFill>
                <a:latin typeface="TH SarabunPSK" panose="020B0500040200020003" pitchFamily="34" charset="-34"/>
                <a:cs typeface="TH SarabunPSK" panose="020B0500040200020003" pitchFamily="34" charset="-34"/>
              </a:rPr>
              <a:t> ซึ่งผลจากการดำเนินนโยบายดังกล่าวเพิ่มสัดส่วนโครงข่ายเคเบิลใยแก้วนำแสงในประเทศ</a:t>
            </a:r>
            <a:endParaRPr lang="en-US" sz="2800" dirty="0"/>
          </a:p>
        </p:txBody>
      </p:sp>
      <p:pic>
        <p:nvPicPr>
          <p:cNvPr id="3" name="Picture 2">
            <a:extLst>
              <a:ext uri="{FF2B5EF4-FFF2-40B4-BE49-F238E27FC236}">
                <a16:creationId xmlns:a16="http://schemas.microsoft.com/office/drawing/2014/main" id="{54FD0948-ABD0-4CAE-B610-0D091DA9145C}"/>
              </a:ext>
            </a:extLst>
          </p:cNvPr>
          <p:cNvPicPr>
            <a:picLocks noChangeAspect="1"/>
          </p:cNvPicPr>
          <p:nvPr/>
        </p:nvPicPr>
        <p:blipFill>
          <a:blip r:embed="rId2"/>
          <a:stretch>
            <a:fillRect/>
          </a:stretch>
        </p:blipFill>
        <p:spPr>
          <a:xfrm>
            <a:off x="386507" y="1192980"/>
            <a:ext cx="687044" cy="443985"/>
          </a:xfrm>
          <a:prstGeom prst="rect">
            <a:avLst/>
          </a:prstGeom>
        </p:spPr>
      </p:pic>
      <p:sp>
        <p:nvSpPr>
          <p:cNvPr id="4" name="Rectangle 3">
            <a:extLst>
              <a:ext uri="{FF2B5EF4-FFF2-40B4-BE49-F238E27FC236}">
                <a16:creationId xmlns:a16="http://schemas.microsoft.com/office/drawing/2014/main" id="{7AEFA2D7-92F2-4CED-A8CA-383CFCBC7531}"/>
              </a:ext>
            </a:extLst>
          </p:cNvPr>
          <p:cNvSpPr/>
          <p:nvPr/>
        </p:nvSpPr>
        <p:spPr>
          <a:xfrm>
            <a:off x="371475" y="1693106"/>
            <a:ext cx="5706292" cy="322648"/>
          </a:xfrm>
          <a:prstGeom prst="rect">
            <a:avLst/>
          </a:pr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2000" b="1" i="0" u="none" strike="noStrike" kern="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นโยบายการพัฒนาโครงข่ายบรอดแบนด์ของจีน</a:t>
            </a:r>
            <a:endParaRPr kumimoji="0" lang="en-US" sz="2000" b="1" i="0" u="none" strike="noStrike" kern="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p:txBody>
      </p:sp>
      <p:sp>
        <p:nvSpPr>
          <p:cNvPr id="5" name="Rectangle 4">
            <a:extLst>
              <a:ext uri="{FF2B5EF4-FFF2-40B4-BE49-F238E27FC236}">
                <a16:creationId xmlns:a16="http://schemas.microsoft.com/office/drawing/2014/main" id="{62E72CC5-62C3-4D2B-91C9-DDA5FD613537}"/>
              </a:ext>
            </a:extLst>
          </p:cNvPr>
          <p:cNvSpPr/>
          <p:nvPr/>
        </p:nvSpPr>
        <p:spPr>
          <a:xfrm>
            <a:off x="386508" y="4998388"/>
            <a:ext cx="1402970" cy="1132918"/>
          </a:xfrm>
          <a:prstGeom prst="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Broadband Acceleration</a:t>
            </a:r>
          </a:p>
        </p:txBody>
      </p:sp>
      <p:sp>
        <p:nvSpPr>
          <p:cNvPr id="6" name="Rectangle 5">
            <a:extLst>
              <a:ext uri="{FF2B5EF4-FFF2-40B4-BE49-F238E27FC236}">
                <a16:creationId xmlns:a16="http://schemas.microsoft.com/office/drawing/2014/main" id="{0C06EF9E-7E5A-4624-86B0-3EDC16DC5DBD}"/>
              </a:ext>
            </a:extLst>
          </p:cNvPr>
          <p:cNvSpPr/>
          <p:nvPr/>
        </p:nvSpPr>
        <p:spPr>
          <a:xfrm>
            <a:off x="1847263" y="5013460"/>
            <a:ext cx="4201740" cy="1107804"/>
          </a:xfrm>
          <a:prstGeom prst="rect">
            <a:avLst/>
          </a:prstGeom>
          <a:noFill/>
          <a:ln w="12700" cap="flat" cmpd="sng" algn="ctr">
            <a:solidFill>
              <a:srgbClr val="00206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t>ในปี </a:t>
            </a:r>
            <a:r>
              <a:rPr kumimoji="0" lang="en-US"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t>2558 </a:t>
            </a:r>
            <a:r>
              <a:rPr kumimoji="0" lang="th-TH"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t>มีการผลักดันที่จะยกระดับคุณภาพและ</a:t>
            </a:r>
            <a:br>
              <a:rPr kumimoji="0" lang="en-US"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br>
            <a:r>
              <a:rPr kumimoji="0" lang="th-TH"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t>ประสิทธิภาพของโครงข่ายอินเทอร์เน็ตบรอดแบนด์ </a:t>
            </a:r>
            <a:br>
              <a:rPr kumimoji="0" lang="en-US"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br>
            <a:r>
              <a:rPr kumimoji="0" lang="th-TH"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t>โดยกำหนดเป้าหมายให้มีความเร็วเฉลี่ยที่ </a:t>
            </a:r>
            <a:r>
              <a:rPr kumimoji="0" lang="en-US"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t>100 Mbps</a:t>
            </a:r>
            <a:endParaRPr kumimoji="0" lang="th-TH"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endParaRPr>
          </a:p>
        </p:txBody>
      </p:sp>
      <p:sp>
        <p:nvSpPr>
          <p:cNvPr id="7" name="Rectangle 6">
            <a:extLst>
              <a:ext uri="{FF2B5EF4-FFF2-40B4-BE49-F238E27FC236}">
                <a16:creationId xmlns:a16="http://schemas.microsoft.com/office/drawing/2014/main" id="{0E0C247A-4576-4520-8E53-52CD06D55C71}"/>
              </a:ext>
            </a:extLst>
          </p:cNvPr>
          <p:cNvSpPr/>
          <p:nvPr/>
        </p:nvSpPr>
        <p:spPr>
          <a:xfrm>
            <a:off x="386508" y="3587337"/>
            <a:ext cx="1402970" cy="1132918"/>
          </a:xfrm>
          <a:prstGeom prst="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National Strategy</a:t>
            </a:r>
          </a:p>
        </p:txBody>
      </p:sp>
      <p:sp>
        <p:nvSpPr>
          <p:cNvPr id="8" name="Rectangle 7">
            <a:extLst>
              <a:ext uri="{FF2B5EF4-FFF2-40B4-BE49-F238E27FC236}">
                <a16:creationId xmlns:a16="http://schemas.microsoft.com/office/drawing/2014/main" id="{27F1EA54-3BAC-4542-ACD0-D52DFC013E37}"/>
              </a:ext>
            </a:extLst>
          </p:cNvPr>
          <p:cNvSpPr/>
          <p:nvPr/>
        </p:nvSpPr>
        <p:spPr>
          <a:xfrm>
            <a:off x="1847263" y="3574760"/>
            <a:ext cx="4201740" cy="1107804"/>
          </a:xfrm>
          <a:prstGeom prst="rect">
            <a:avLst/>
          </a:prstGeom>
          <a:noFill/>
          <a:ln w="12700" cap="flat" cmpd="sng" algn="ctr">
            <a:solidFill>
              <a:srgbClr val="00206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ในปี </a:t>
            </a:r>
            <a:r>
              <a:rPr kumimoji="0" lang="en-US"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2556 </a:t>
            </a:r>
            <a:r>
              <a:rPr kumimoji="0" lang="th-TH"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มีการกำหนดนโยบายพัฒนาโครงข่ายอินเทอร์เน็ตในประเทศ </a:t>
            </a:r>
            <a:r>
              <a:rPr kumimoji="0" lang="th-TH" sz="18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a:t>
            </a:r>
            <a:r>
              <a:rPr kumimoji="0" lang="en-US" sz="18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Broadband China Strategy</a:t>
            </a:r>
            <a:r>
              <a:rPr kumimoji="0" lang="th-TH" sz="18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 </a:t>
            </a:r>
            <a:r>
              <a:rPr kumimoji="0" lang="th-TH"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โดยนำไปสู่การวางโครงข่ายเกิดขึ้นทั่วประเทศตั้งแต่ปี </a:t>
            </a:r>
            <a:r>
              <a:rPr kumimoji="0" lang="en-US"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2557</a:t>
            </a:r>
            <a:r>
              <a:rPr kumimoji="0" lang="th-TH"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 เป็นต้นมา</a:t>
            </a:r>
            <a:endParaRPr kumimoji="0" lang="en-US"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endParaRPr>
          </a:p>
        </p:txBody>
      </p:sp>
      <p:sp>
        <p:nvSpPr>
          <p:cNvPr id="9" name="Rectangle 8">
            <a:extLst>
              <a:ext uri="{FF2B5EF4-FFF2-40B4-BE49-F238E27FC236}">
                <a16:creationId xmlns:a16="http://schemas.microsoft.com/office/drawing/2014/main" id="{0A24EC86-96ED-470D-9640-C396433B892C}"/>
              </a:ext>
            </a:extLst>
          </p:cNvPr>
          <p:cNvSpPr/>
          <p:nvPr/>
        </p:nvSpPr>
        <p:spPr>
          <a:xfrm>
            <a:off x="386507" y="2184105"/>
            <a:ext cx="1402970" cy="1132918"/>
          </a:xfrm>
          <a:prstGeom prst="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National FTTH Standards</a:t>
            </a:r>
          </a:p>
        </p:txBody>
      </p:sp>
      <p:sp>
        <p:nvSpPr>
          <p:cNvPr id="10" name="Rectangle 9">
            <a:extLst>
              <a:ext uri="{FF2B5EF4-FFF2-40B4-BE49-F238E27FC236}">
                <a16:creationId xmlns:a16="http://schemas.microsoft.com/office/drawing/2014/main" id="{79E18DCD-67EF-4930-8A2A-DFA361BCB1B3}"/>
              </a:ext>
            </a:extLst>
          </p:cNvPr>
          <p:cNvSpPr/>
          <p:nvPr/>
        </p:nvSpPr>
        <p:spPr>
          <a:xfrm>
            <a:off x="1847263" y="2184106"/>
            <a:ext cx="4201740" cy="1107804"/>
          </a:xfrm>
          <a:prstGeom prst="rect">
            <a:avLst/>
          </a:prstGeom>
          <a:noFill/>
          <a:ln w="12700" cap="flat" cmpd="sng" algn="ctr">
            <a:solidFill>
              <a:srgbClr val="00206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t>ในปี </a:t>
            </a:r>
            <a:r>
              <a:rPr kumimoji="0" lang="en-US"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t>2556 </a:t>
            </a:r>
            <a:r>
              <a:rPr kumimoji="0" lang="th-TH"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t>มีการออกมาตรฐานและมาตรการวางโครงข่ายเคเบิลใยแก้วนำแสงในตัวอาคารและที่พักอาศัยของประเทศขึ้น (</a:t>
            </a:r>
            <a:r>
              <a:rPr kumimoji="0" lang="en-US" sz="1800" b="1"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t>National Standards for Building FTTH in Residential Areas</a:t>
            </a:r>
            <a:r>
              <a:rPr kumimoji="0" lang="th-TH" sz="1800" b="1"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rPr>
              <a:t>)</a:t>
            </a:r>
            <a:endParaRPr kumimoji="0" lang="th-TH" sz="1800" b="0" i="0" u="none" strike="noStrike" kern="0" cap="none" spc="0" normalizeH="0" baseline="0" noProof="0" dirty="0">
              <a:ln>
                <a:noFill/>
              </a:ln>
              <a:solidFill>
                <a:srgbClr val="4472C4">
                  <a:lumMod val="50000"/>
                </a:srgbClr>
              </a:solidFill>
              <a:effectLst/>
              <a:uLnTx/>
              <a:uFillTx/>
              <a:latin typeface="TH Sarabun New" panose="020B0500040200020003" pitchFamily="34" charset="-34"/>
              <a:cs typeface="TH Sarabun New" panose="020B0500040200020003" pitchFamily="34" charset="-34"/>
            </a:endParaRPr>
          </a:p>
        </p:txBody>
      </p:sp>
      <p:sp>
        <p:nvSpPr>
          <p:cNvPr id="11" name="矩形 5">
            <a:extLst>
              <a:ext uri="{FF2B5EF4-FFF2-40B4-BE49-F238E27FC236}">
                <a16:creationId xmlns:a16="http://schemas.microsoft.com/office/drawing/2014/main" id="{91E664C6-19E7-4649-A14B-B5FDF63BA5CB}"/>
              </a:ext>
            </a:extLst>
          </p:cNvPr>
          <p:cNvSpPr/>
          <p:nvPr/>
        </p:nvSpPr>
        <p:spPr>
          <a:xfrm>
            <a:off x="6567295" y="1421348"/>
            <a:ext cx="4956181" cy="609398"/>
          </a:xfrm>
          <a:prstGeom prst="rect">
            <a:avLst/>
          </a:prstGeom>
          <a:noFill/>
        </p:spPr>
        <p:txBody>
          <a:bodyPr wrap="square">
            <a:spAutoFit/>
          </a:bodyPr>
          <a:lstStyle/>
          <a:p>
            <a:pPr>
              <a:lnSpc>
                <a:spcPct val="120000"/>
              </a:lnSpc>
            </a:pPr>
            <a:r>
              <a:rPr lang="th-TH" altLang="zh-CN" sz="1400" b="1" i="1" dirty="0">
                <a:solidFill>
                  <a:schemeClr val="bg1">
                    <a:lumMod val="65000"/>
                  </a:schemeClr>
                </a:solidFill>
                <a:latin typeface="TH SarabunPSK" panose="020B0500040200020003" pitchFamily="34" charset="-34"/>
                <a:cs typeface="TH SarabunPSK" panose="020B0500040200020003" pitchFamily="34" charset="-34"/>
                <a:sym typeface="0"/>
              </a:rPr>
              <a:t>ตัวอย่างมาตรการที่กำหนดให้ในอาคารสร้างใหม่ต้องมีการวางเคเบิลใยแก้วนำแสงอย่างน้อย </a:t>
            </a:r>
            <a:r>
              <a:rPr lang="en-US" altLang="zh-CN" sz="1400" b="1" i="1" dirty="0">
                <a:solidFill>
                  <a:schemeClr val="bg1">
                    <a:lumMod val="65000"/>
                  </a:schemeClr>
                </a:solidFill>
                <a:latin typeface="TH SarabunPSK" panose="020B0500040200020003" pitchFamily="34" charset="-34"/>
                <a:cs typeface="TH SarabunPSK" panose="020B0500040200020003" pitchFamily="34" charset="-34"/>
                <a:sym typeface="0"/>
              </a:rPr>
              <a:t>2 </a:t>
            </a:r>
            <a:r>
              <a:rPr lang="th-TH" altLang="zh-CN" sz="1400" b="1" i="1" dirty="0">
                <a:solidFill>
                  <a:schemeClr val="bg1">
                    <a:lumMod val="65000"/>
                  </a:schemeClr>
                </a:solidFill>
                <a:latin typeface="TH SarabunPSK" panose="020B0500040200020003" pitchFamily="34" charset="-34"/>
                <a:cs typeface="TH SarabunPSK" panose="020B0500040200020003" pitchFamily="34" charset="-34"/>
                <a:sym typeface="0"/>
              </a:rPr>
              <a:t>เส้น </a:t>
            </a:r>
            <a:endParaRPr lang="en-US" altLang="zh-CN" sz="1400" b="1" i="1" dirty="0">
              <a:solidFill>
                <a:schemeClr val="bg1">
                  <a:lumMod val="65000"/>
                </a:schemeClr>
              </a:solidFill>
              <a:latin typeface="TH SarabunPSK" panose="020B0500040200020003" pitchFamily="34" charset="-34"/>
              <a:cs typeface="TH SarabunPSK" panose="020B0500040200020003" pitchFamily="34" charset="-34"/>
              <a:sym typeface="0"/>
            </a:endParaRPr>
          </a:p>
          <a:p>
            <a:pPr>
              <a:lnSpc>
                <a:spcPct val="120000"/>
              </a:lnSpc>
            </a:pPr>
            <a:r>
              <a:rPr lang="th-TH" altLang="zh-CN" sz="1400" b="1" i="1" dirty="0">
                <a:solidFill>
                  <a:schemeClr val="bg1">
                    <a:lumMod val="65000"/>
                  </a:schemeClr>
                </a:solidFill>
                <a:latin typeface="TH SarabunPSK" panose="020B0500040200020003" pitchFamily="34" charset="-34"/>
                <a:cs typeface="TH SarabunPSK" panose="020B0500040200020003" pitchFamily="34" charset="-34"/>
                <a:sym typeface="0"/>
              </a:rPr>
              <a:t>ก่อนได้รับอนุญาตให้เกิดขายในตลาดอสังหาริมทรัพย์ได้</a:t>
            </a:r>
            <a:endParaRPr lang="en-US" altLang="zh-CN" sz="1400" b="1" i="1" dirty="0">
              <a:solidFill>
                <a:schemeClr val="bg1">
                  <a:lumMod val="65000"/>
                </a:schemeClr>
              </a:solidFill>
              <a:latin typeface="TH SarabunPSK" panose="020B0500040200020003" pitchFamily="34" charset="-34"/>
              <a:cs typeface="TH SarabunPSK" panose="020B0500040200020003" pitchFamily="34" charset="-34"/>
            </a:endParaRPr>
          </a:p>
        </p:txBody>
      </p:sp>
      <p:grpSp>
        <p:nvGrpSpPr>
          <p:cNvPr id="12" name="组合 6">
            <a:extLst>
              <a:ext uri="{FF2B5EF4-FFF2-40B4-BE49-F238E27FC236}">
                <a16:creationId xmlns:a16="http://schemas.microsoft.com/office/drawing/2014/main" id="{BD4C787E-2553-4F20-ADA6-D2388A3F4B65}"/>
              </a:ext>
            </a:extLst>
          </p:cNvPr>
          <p:cNvGrpSpPr/>
          <p:nvPr/>
        </p:nvGrpSpPr>
        <p:grpSpPr>
          <a:xfrm>
            <a:off x="6593375" y="2279742"/>
            <a:ext cx="5047429" cy="3725376"/>
            <a:chOff x="5933826" y="1668880"/>
            <a:chExt cx="5338155" cy="4893318"/>
          </a:xfrm>
        </p:grpSpPr>
        <p:grpSp>
          <p:nvGrpSpPr>
            <p:cNvPr id="13" name="组合 4">
              <a:extLst>
                <a:ext uri="{FF2B5EF4-FFF2-40B4-BE49-F238E27FC236}">
                  <a16:creationId xmlns:a16="http://schemas.microsoft.com/office/drawing/2014/main" id="{DDBCACFB-E2BF-4F40-B784-B046B6E479F1}"/>
                </a:ext>
              </a:extLst>
            </p:cNvPr>
            <p:cNvGrpSpPr/>
            <p:nvPr/>
          </p:nvGrpSpPr>
          <p:grpSpPr>
            <a:xfrm>
              <a:off x="6001970" y="1729624"/>
              <a:ext cx="5270011" cy="4832574"/>
              <a:chOff x="611811" y="1494201"/>
              <a:chExt cx="5577533" cy="5120371"/>
            </a:xfrm>
          </p:grpSpPr>
          <p:pic>
            <p:nvPicPr>
              <p:cNvPr id="17" name="Picture 2" descr="“building model”的图片搜索结果">
                <a:extLst>
                  <a:ext uri="{FF2B5EF4-FFF2-40B4-BE49-F238E27FC236}">
                    <a16:creationId xmlns:a16="http://schemas.microsoft.com/office/drawing/2014/main" id="{FD027273-1EED-4F19-8867-721FF3AF8C90}"/>
                  </a:ext>
                </a:extLst>
              </p:cNvPr>
              <p:cNvPicPr>
                <a:picLocks noChangeAspect="1" noChangeArrowheads="1"/>
              </p:cNvPicPr>
              <p:nvPr/>
            </p:nvPicPr>
            <p:blipFill rotWithShape="1">
              <a:blip r:embed="rId3">
                <a:duotone>
                  <a:srgbClr val="E6E6E6">
                    <a:shade val="45000"/>
                    <a:satMod val="135000"/>
                  </a:srgbClr>
                  <a:prstClr val="white"/>
                </a:duotone>
                <a:extLst>
                  <a:ext uri="{28A0092B-C50C-407E-A947-70E740481C1C}">
                    <a14:useLocalDpi xmlns:a14="http://schemas.microsoft.com/office/drawing/2010/main" val="0"/>
                  </a:ext>
                </a:extLst>
              </a:blip>
              <a:srcRect l="20156" t="9332" r="29355" b="30833"/>
              <a:stretch/>
            </p:blipFill>
            <p:spPr bwMode="auto">
              <a:xfrm>
                <a:off x="2434078" y="1591730"/>
                <a:ext cx="3702864" cy="445056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矩形 3">
                <a:extLst>
                  <a:ext uri="{FF2B5EF4-FFF2-40B4-BE49-F238E27FC236}">
                    <a16:creationId xmlns:a16="http://schemas.microsoft.com/office/drawing/2014/main" id="{2020E957-BCD6-495E-9C96-4BB58AAE141A}"/>
                  </a:ext>
                </a:extLst>
              </p:cNvPr>
              <p:cNvSpPr/>
              <p:nvPr/>
            </p:nvSpPr>
            <p:spPr>
              <a:xfrm>
                <a:off x="2913591" y="4013247"/>
                <a:ext cx="1508453" cy="1821602"/>
              </a:xfrm>
              <a:prstGeom prst="rect">
                <a:avLst/>
              </a:prstGeom>
              <a:solidFill>
                <a:srgbClr val="BEBEBE">
                  <a:alpha val="50000"/>
                </a:srgbClr>
              </a:solidFill>
              <a:ln w="12700" cap="flat" cmpd="sng" algn="ctr">
                <a:solidFill>
                  <a:srgbClr val="BEBEBE">
                    <a:shade val="50000"/>
                  </a:srgbClr>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a:ln>
                    <a:noFill/>
                  </a:ln>
                  <a:solidFill>
                    <a:prstClr val="black"/>
                  </a:solidFill>
                  <a:effectLst/>
                  <a:uLnTx/>
                  <a:uFillTx/>
                  <a:latin typeface="Arial"/>
                  <a:ea typeface="黑体" panose="02010609060101010101" pitchFamily="49" charset="-122"/>
                  <a:cs typeface="Arial" panose="020B0604020202020204" pitchFamily="34" charset="0"/>
                </a:endParaRPr>
              </a:p>
            </p:txBody>
          </p:sp>
          <p:sp>
            <p:nvSpPr>
              <p:cNvPr id="19" name="矩形 7">
                <a:extLst>
                  <a:ext uri="{FF2B5EF4-FFF2-40B4-BE49-F238E27FC236}">
                    <a16:creationId xmlns:a16="http://schemas.microsoft.com/office/drawing/2014/main" id="{1A35CC66-298B-4115-A358-2D28F87E3290}"/>
                  </a:ext>
                </a:extLst>
              </p:cNvPr>
              <p:cNvSpPr/>
              <p:nvPr/>
            </p:nvSpPr>
            <p:spPr>
              <a:xfrm>
                <a:off x="3095857" y="4423684"/>
                <a:ext cx="320114" cy="289626"/>
              </a:xfrm>
              <a:prstGeom prst="rect">
                <a:avLst/>
              </a:prstGeom>
              <a:solidFill>
                <a:srgbClr val="6685B3"/>
              </a:solidFill>
              <a:ln w="12700" cap="flat" cmpd="sng" algn="ctr">
                <a:solidFill>
                  <a:srgbClr val="6685B3">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20" name="矩形 9">
                <a:extLst>
                  <a:ext uri="{FF2B5EF4-FFF2-40B4-BE49-F238E27FC236}">
                    <a16:creationId xmlns:a16="http://schemas.microsoft.com/office/drawing/2014/main" id="{07FEC4EC-2866-4F51-8143-054DB10CB8D5}"/>
                  </a:ext>
                </a:extLst>
              </p:cNvPr>
              <p:cNvSpPr/>
              <p:nvPr/>
            </p:nvSpPr>
            <p:spPr>
              <a:xfrm>
                <a:off x="3095857" y="4996455"/>
                <a:ext cx="320114" cy="289627"/>
              </a:xfrm>
              <a:prstGeom prst="rect">
                <a:avLst/>
              </a:prstGeom>
              <a:solidFill>
                <a:srgbClr val="6685B3"/>
              </a:solidFill>
              <a:ln w="12700" cap="flat" cmpd="sng" algn="ctr">
                <a:solidFill>
                  <a:srgbClr val="6685B3">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21" name="矩形 10">
                <a:extLst>
                  <a:ext uri="{FF2B5EF4-FFF2-40B4-BE49-F238E27FC236}">
                    <a16:creationId xmlns:a16="http://schemas.microsoft.com/office/drawing/2014/main" id="{331DD4F9-AE6E-48BC-B9DD-A98B1E3D1A4D}"/>
                  </a:ext>
                </a:extLst>
              </p:cNvPr>
              <p:cNvSpPr/>
              <p:nvPr/>
            </p:nvSpPr>
            <p:spPr>
              <a:xfrm>
                <a:off x="3095857" y="5499491"/>
                <a:ext cx="320114" cy="289627"/>
              </a:xfrm>
              <a:prstGeom prst="rect">
                <a:avLst/>
              </a:prstGeom>
              <a:solidFill>
                <a:srgbClr val="6685B3"/>
              </a:solidFill>
              <a:ln w="12700" cap="flat" cmpd="sng" algn="ctr">
                <a:solidFill>
                  <a:srgbClr val="6685B3">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22" name="矩形 8">
                <a:extLst>
                  <a:ext uri="{FF2B5EF4-FFF2-40B4-BE49-F238E27FC236}">
                    <a16:creationId xmlns:a16="http://schemas.microsoft.com/office/drawing/2014/main" id="{8010FCA2-FD95-419A-8895-46EC5788E722}"/>
                  </a:ext>
                </a:extLst>
              </p:cNvPr>
              <p:cNvSpPr/>
              <p:nvPr/>
            </p:nvSpPr>
            <p:spPr>
              <a:xfrm>
                <a:off x="611811" y="2822466"/>
                <a:ext cx="1840195" cy="43148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2060"/>
                    </a:solidFill>
                    <a:effectLst/>
                    <a:uLnTx/>
                    <a:uFillTx/>
                    <a:cs typeface="Arial" panose="020B0604020202020204" pitchFamily="34" charset="0"/>
                  </a:rPr>
                  <a:t>Equipment Room</a:t>
                </a:r>
                <a:endParaRPr kumimoji="0" lang="zh-CN" altLang="en-US" sz="1400" b="1" i="0" u="none" strike="noStrike" kern="0" cap="none" spc="0" normalizeH="0" baseline="0" noProof="0" dirty="0">
                  <a:ln>
                    <a:noFill/>
                  </a:ln>
                  <a:solidFill>
                    <a:srgbClr val="002060"/>
                  </a:solidFill>
                  <a:effectLst/>
                  <a:uLnTx/>
                  <a:uFillTx/>
                  <a:cs typeface="Arial" panose="020B0604020202020204" pitchFamily="34" charset="0"/>
                </a:endParaRPr>
              </a:p>
            </p:txBody>
          </p:sp>
          <p:cxnSp>
            <p:nvCxnSpPr>
              <p:cNvPr id="23" name="直接连接符 14">
                <a:extLst>
                  <a:ext uri="{FF2B5EF4-FFF2-40B4-BE49-F238E27FC236}">
                    <a16:creationId xmlns:a16="http://schemas.microsoft.com/office/drawing/2014/main" id="{992D1DD7-6932-433A-AD60-B16CB515FCC1}"/>
                  </a:ext>
                </a:extLst>
              </p:cNvPr>
              <p:cNvCxnSpPr/>
              <p:nvPr/>
            </p:nvCxnSpPr>
            <p:spPr>
              <a:xfrm flipV="1">
                <a:off x="1694045" y="4516283"/>
                <a:ext cx="1338933" cy="7622"/>
              </a:xfrm>
              <a:prstGeom prst="line">
                <a:avLst/>
              </a:prstGeom>
              <a:noFill/>
              <a:ln w="19050" cap="flat" cmpd="sng" algn="ctr">
                <a:solidFill>
                  <a:srgbClr val="FFAA1F"/>
                </a:solidFill>
                <a:prstDash val="solid"/>
                <a:miter lim="800000"/>
              </a:ln>
              <a:effectLst/>
            </p:spPr>
          </p:cxnSp>
          <p:cxnSp>
            <p:nvCxnSpPr>
              <p:cNvPr id="24" name="直接连接符 16">
                <a:extLst>
                  <a:ext uri="{FF2B5EF4-FFF2-40B4-BE49-F238E27FC236}">
                    <a16:creationId xmlns:a16="http://schemas.microsoft.com/office/drawing/2014/main" id="{1070CFCA-4082-4320-931A-4EDADD48D9BD}"/>
                  </a:ext>
                </a:extLst>
              </p:cNvPr>
              <p:cNvCxnSpPr/>
              <p:nvPr/>
            </p:nvCxnSpPr>
            <p:spPr>
              <a:xfrm flipV="1">
                <a:off x="1694045" y="5141268"/>
                <a:ext cx="1338933" cy="7622"/>
              </a:xfrm>
              <a:prstGeom prst="line">
                <a:avLst/>
              </a:prstGeom>
              <a:noFill/>
              <a:ln w="19050" cap="flat" cmpd="sng" algn="ctr">
                <a:solidFill>
                  <a:srgbClr val="FFAA1F"/>
                </a:solidFill>
                <a:prstDash val="solid"/>
                <a:miter lim="800000"/>
              </a:ln>
              <a:effectLst/>
            </p:spPr>
          </p:cxnSp>
          <p:cxnSp>
            <p:nvCxnSpPr>
              <p:cNvPr id="25" name="直接连接符 17">
                <a:extLst>
                  <a:ext uri="{FF2B5EF4-FFF2-40B4-BE49-F238E27FC236}">
                    <a16:creationId xmlns:a16="http://schemas.microsoft.com/office/drawing/2014/main" id="{AABEC918-AE6F-4B79-A695-AB54D2FA37B2}"/>
                  </a:ext>
                </a:extLst>
              </p:cNvPr>
              <p:cNvCxnSpPr/>
              <p:nvPr/>
            </p:nvCxnSpPr>
            <p:spPr>
              <a:xfrm flipV="1">
                <a:off x="1756925" y="5651926"/>
                <a:ext cx="1338933" cy="7622"/>
              </a:xfrm>
              <a:prstGeom prst="line">
                <a:avLst/>
              </a:prstGeom>
              <a:noFill/>
              <a:ln w="19050" cap="flat" cmpd="sng" algn="ctr">
                <a:solidFill>
                  <a:srgbClr val="FFAA1F"/>
                </a:solidFill>
                <a:prstDash val="solid"/>
                <a:miter lim="800000"/>
              </a:ln>
              <a:effectLst/>
            </p:spPr>
          </p:cxnSp>
          <p:sp>
            <p:nvSpPr>
              <p:cNvPr id="26" name="矩形 18">
                <a:extLst>
                  <a:ext uri="{FF2B5EF4-FFF2-40B4-BE49-F238E27FC236}">
                    <a16:creationId xmlns:a16="http://schemas.microsoft.com/office/drawing/2014/main" id="{7099D7E9-6F91-4F9F-A2DF-4AF60D566EE3}"/>
                  </a:ext>
                </a:extLst>
              </p:cNvPr>
              <p:cNvSpPr/>
              <p:nvPr/>
            </p:nvSpPr>
            <p:spPr>
              <a:xfrm>
                <a:off x="1287923" y="4146405"/>
                <a:ext cx="1107639" cy="32610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0000"/>
                    </a:solidFill>
                    <a:effectLst/>
                    <a:uLnTx/>
                    <a:uFillTx/>
                    <a:cs typeface="Arial" panose="020B0604020202020204" pitchFamily="34" charset="0"/>
                  </a:rPr>
                  <a:t>Telecom 1</a:t>
                </a:r>
                <a:endParaRPr kumimoji="0" lang="zh-CN" altLang="en-US" sz="1400" b="1" i="0" u="none" strike="noStrike" kern="0" cap="none" spc="0" normalizeH="0" baseline="0" noProof="0" dirty="0">
                  <a:ln>
                    <a:noFill/>
                  </a:ln>
                  <a:solidFill>
                    <a:srgbClr val="FF0000"/>
                  </a:solidFill>
                  <a:effectLst/>
                  <a:uLnTx/>
                  <a:uFillTx/>
                  <a:cs typeface="Arial" panose="020B0604020202020204" pitchFamily="34" charset="0"/>
                </a:endParaRPr>
              </a:p>
            </p:txBody>
          </p:sp>
          <p:sp>
            <p:nvSpPr>
              <p:cNvPr id="27" name="矩形 19">
                <a:extLst>
                  <a:ext uri="{FF2B5EF4-FFF2-40B4-BE49-F238E27FC236}">
                    <a16:creationId xmlns:a16="http://schemas.microsoft.com/office/drawing/2014/main" id="{A205641F-CB54-4C3D-B1C1-15DFD205A6FF}"/>
                  </a:ext>
                </a:extLst>
              </p:cNvPr>
              <p:cNvSpPr/>
              <p:nvPr/>
            </p:nvSpPr>
            <p:spPr>
              <a:xfrm>
                <a:off x="1287635" y="4771560"/>
                <a:ext cx="1107639" cy="32610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0000"/>
                    </a:solidFill>
                    <a:effectLst/>
                    <a:uLnTx/>
                    <a:uFillTx/>
                    <a:cs typeface="Arial" panose="020B0604020202020204" pitchFamily="34" charset="0"/>
                  </a:rPr>
                  <a:t>Telecom 2</a:t>
                </a:r>
                <a:endParaRPr kumimoji="0" lang="zh-CN" altLang="en-US" sz="1400" b="1" i="0" u="none" strike="noStrike" kern="0" cap="none" spc="0" normalizeH="0" baseline="0" noProof="0" dirty="0">
                  <a:ln>
                    <a:noFill/>
                  </a:ln>
                  <a:solidFill>
                    <a:srgbClr val="FF0000"/>
                  </a:solidFill>
                  <a:effectLst/>
                  <a:uLnTx/>
                  <a:uFillTx/>
                  <a:cs typeface="Arial" panose="020B0604020202020204" pitchFamily="34" charset="0"/>
                </a:endParaRPr>
              </a:p>
            </p:txBody>
          </p:sp>
          <p:sp>
            <p:nvSpPr>
              <p:cNvPr id="28" name="矩形 20">
                <a:extLst>
                  <a:ext uri="{FF2B5EF4-FFF2-40B4-BE49-F238E27FC236}">
                    <a16:creationId xmlns:a16="http://schemas.microsoft.com/office/drawing/2014/main" id="{35E471E8-3C36-4AEB-A167-C5F4BE403650}"/>
                  </a:ext>
                </a:extLst>
              </p:cNvPr>
              <p:cNvSpPr/>
              <p:nvPr/>
            </p:nvSpPr>
            <p:spPr>
              <a:xfrm>
                <a:off x="1288945" y="5267883"/>
                <a:ext cx="1107639" cy="32610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0000"/>
                    </a:solidFill>
                    <a:effectLst/>
                    <a:uLnTx/>
                    <a:uFillTx/>
                    <a:cs typeface="Arial" panose="020B0604020202020204" pitchFamily="34" charset="0"/>
                  </a:rPr>
                  <a:t>Telecom 3</a:t>
                </a:r>
                <a:endParaRPr kumimoji="0" lang="zh-CN" altLang="en-US" sz="1400" b="1" i="0" u="none" strike="noStrike" kern="0" cap="none" spc="0" normalizeH="0" baseline="0" noProof="0" dirty="0">
                  <a:ln>
                    <a:noFill/>
                  </a:ln>
                  <a:solidFill>
                    <a:srgbClr val="FF0000"/>
                  </a:solidFill>
                  <a:effectLst/>
                  <a:uLnTx/>
                  <a:uFillTx/>
                  <a:cs typeface="Arial" panose="020B0604020202020204" pitchFamily="34" charset="0"/>
                </a:endParaRPr>
              </a:p>
            </p:txBody>
          </p:sp>
          <p:cxnSp>
            <p:nvCxnSpPr>
              <p:cNvPr id="29" name="直接连接符 21">
                <a:extLst>
                  <a:ext uri="{FF2B5EF4-FFF2-40B4-BE49-F238E27FC236}">
                    <a16:creationId xmlns:a16="http://schemas.microsoft.com/office/drawing/2014/main" id="{C597AFA0-4B46-45DB-A69A-E16C8F87FD4A}"/>
                  </a:ext>
                </a:extLst>
              </p:cNvPr>
              <p:cNvCxnSpPr/>
              <p:nvPr/>
            </p:nvCxnSpPr>
            <p:spPr>
              <a:xfrm>
                <a:off x="2274613" y="3125038"/>
                <a:ext cx="791032" cy="870626"/>
              </a:xfrm>
              <a:prstGeom prst="line">
                <a:avLst/>
              </a:prstGeom>
              <a:noFill/>
              <a:ln w="19050" cap="flat" cmpd="sng" algn="ctr">
                <a:solidFill>
                  <a:srgbClr val="4F4F4F"/>
                </a:solidFill>
                <a:prstDash val="solid"/>
                <a:miter lim="800000"/>
              </a:ln>
              <a:effectLst/>
            </p:spPr>
          </p:cxnSp>
          <p:sp>
            <p:nvSpPr>
              <p:cNvPr id="30" name="矩形 23">
                <a:extLst>
                  <a:ext uri="{FF2B5EF4-FFF2-40B4-BE49-F238E27FC236}">
                    <a16:creationId xmlns:a16="http://schemas.microsoft.com/office/drawing/2014/main" id="{6C1A5044-8C24-40F0-89FB-F9781DFDC31A}"/>
                  </a:ext>
                </a:extLst>
              </p:cNvPr>
              <p:cNvSpPr/>
              <p:nvPr/>
            </p:nvSpPr>
            <p:spPr>
              <a:xfrm>
                <a:off x="3903108" y="4457096"/>
                <a:ext cx="172540" cy="1332022"/>
              </a:xfrm>
              <a:prstGeom prst="rect">
                <a:avLst/>
              </a:prstGeom>
              <a:solidFill>
                <a:srgbClr val="6685B3"/>
              </a:solidFill>
              <a:ln w="12700" cap="flat" cmpd="sng" algn="ctr">
                <a:solidFill>
                  <a:srgbClr val="6685B3">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31" name="矩形 24">
                <a:extLst>
                  <a:ext uri="{FF2B5EF4-FFF2-40B4-BE49-F238E27FC236}">
                    <a16:creationId xmlns:a16="http://schemas.microsoft.com/office/drawing/2014/main" id="{FC6319E3-46C4-48F3-B34A-28FEAE4B6501}"/>
                  </a:ext>
                </a:extLst>
              </p:cNvPr>
              <p:cNvSpPr/>
              <p:nvPr/>
            </p:nvSpPr>
            <p:spPr>
              <a:xfrm>
                <a:off x="4085374" y="4457096"/>
                <a:ext cx="172540" cy="1332022"/>
              </a:xfrm>
              <a:prstGeom prst="rect">
                <a:avLst/>
              </a:prstGeom>
              <a:solidFill>
                <a:srgbClr val="41CDDE"/>
              </a:solidFill>
              <a:ln w="12700" cap="flat" cmpd="sng" algn="ctr">
                <a:solidFill>
                  <a:srgbClr val="6685B3">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32" name="矩形 25">
                <a:extLst>
                  <a:ext uri="{FF2B5EF4-FFF2-40B4-BE49-F238E27FC236}">
                    <a16:creationId xmlns:a16="http://schemas.microsoft.com/office/drawing/2014/main" id="{3F70010E-B8A1-45EB-AF51-694AD62AE8EB}"/>
                  </a:ext>
                </a:extLst>
              </p:cNvPr>
              <p:cNvSpPr/>
              <p:nvPr/>
            </p:nvSpPr>
            <p:spPr>
              <a:xfrm>
                <a:off x="1249439" y="3353846"/>
                <a:ext cx="1165865" cy="32610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4472C4"/>
                    </a:solidFill>
                    <a:effectLst/>
                    <a:uLnTx/>
                    <a:uFillTx/>
                    <a:cs typeface="Arial" panose="020B0604020202020204" pitchFamily="34" charset="0"/>
                  </a:rPr>
                  <a:t>N * Splitter</a:t>
                </a:r>
                <a:endParaRPr kumimoji="0" lang="zh-CN" altLang="en-US" sz="1400" b="1" i="0" u="none" strike="noStrike" kern="0" cap="none" spc="0" normalizeH="0" baseline="0" noProof="0" dirty="0">
                  <a:ln>
                    <a:noFill/>
                  </a:ln>
                  <a:solidFill>
                    <a:srgbClr val="4472C4"/>
                  </a:solidFill>
                  <a:effectLst/>
                  <a:uLnTx/>
                  <a:uFillTx/>
                  <a:cs typeface="Arial" panose="020B0604020202020204" pitchFamily="34" charset="0"/>
                </a:endParaRPr>
              </a:p>
            </p:txBody>
          </p:sp>
          <p:cxnSp>
            <p:nvCxnSpPr>
              <p:cNvPr id="33" name="直接连接符 26">
                <a:extLst>
                  <a:ext uri="{FF2B5EF4-FFF2-40B4-BE49-F238E27FC236}">
                    <a16:creationId xmlns:a16="http://schemas.microsoft.com/office/drawing/2014/main" id="{036D7A65-210E-4EDB-9DBC-4C77356E49ED}"/>
                  </a:ext>
                </a:extLst>
              </p:cNvPr>
              <p:cNvCxnSpPr/>
              <p:nvPr/>
            </p:nvCxnSpPr>
            <p:spPr>
              <a:xfrm>
                <a:off x="2254636" y="3529027"/>
                <a:ext cx="960608" cy="991067"/>
              </a:xfrm>
              <a:prstGeom prst="line">
                <a:avLst/>
              </a:prstGeom>
              <a:noFill/>
              <a:ln w="19050" cap="flat" cmpd="sng" algn="ctr">
                <a:solidFill>
                  <a:srgbClr val="4F4F4F"/>
                </a:solidFill>
                <a:prstDash val="solid"/>
                <a:miter lim="800000"/>
              </a:ln>
              <a:effectLst/>
            </p:spPr>
          </p:cxnSp>
          <p:cxnSp>
            <p:nvCxnSpPr>
              <p:cNvPr id="34" name="直接连接符 28">
                <a:extLst>
                  <a:ext uri="{FF2B5EF4-FFF2-40B4-BE49-F238E27FC236}">
                    <a16:creationId xmlns:a16="http://schemas.microsoft.com/office/drawing/2014/main" id="{FCF898CF-AA97-4512-AC24-ECD06D2F23C3}"/>
                  </a:ext>
                </a:extLst>
              </p:cNvPr>
              <p:cNvCxnSpPr/>
              <p:nvPr/>
            </p:nvCxnSpPr>
            <p:spPr>
              <a:xfrm>
                <a:off x="4632629" y="2262878"/>
                <a:ext cx="0" cy="2451572"/>
              </a:xfrm>
              <a:prstGeom prst="line">
                <a:avLst/>
              </a:prstGeom>
              <a:noFill/>
              <a:ln w="19050" cap="flat" cmpd="sng" algn="ctr">
                <a:solidFill>
                  <a:srgbClr val="FFAA1F"/>
                </a:solidFill>
                <a:prstDash val="solid"/>
                <a:miter lim="800000"/>
              </a:ln>
              <a:effectLst/>
            </p:spPr>
          </p:cxnSp>
          <p:cxnSp>
            <p:nvCxnSpPr>
              <p:cNvPr id="35" name="直接连接符 31">
                <a:extLst>
                  <a:ext uri="{FF2B5EF4-FFF2-40B4-BE49-F238E27FC236}">
                    <a16:creationId xmlns:a16="http://schemas.microsoft.com/office/drawing/2014/main" id="{7F980C65-1D7A-4923-B078-E724268FBB4B}"/>
                  </a:ext>
                </a:extLst>
              </p:cNvPr>
              <p:cNvCxnSpPr/>
              <p:nvPr/>
            </p:nvCxnSpPr>
            <p:spPr>
              <a:xfrm flipH="1">
                <a:off x="4248058" y="4713981"/>
                <a:ext cx="396092" cy="468"/>
              </a:xfrm>
              <a:prstGeom prst="line">
                <a:avLst/>
              </a:prstGeom>
              <a:noFill/>
              <a:ln w="19050" cap="flat" cmpd="sng" algn="ctr">
                <a:solidFill>
                  <a:srgbClr val="FFAA1F"/>
                </a:solidFill>
                <a:prstDash val="solid"/>
                <a:miter lim="800000"/>
              </a:ln>
              <a:effectLst/>
            </p:spPr>
          </p:cxnSp>
          <p:cxnSp>
            <p:nvCxnSpPr>
              <p:cNvPr id="36" name="直接连接符 34">
                <a:extLst>
                  <a:ext uri="{FF2B5EF4-FFF2-40B4-BE49-F238E27FC236}">
                    <a16:creationId xmlns:a16="http://schemas.microsoft.com/office/drawing/2014/main" id="{5BF61B05-27E5-4FD6-9442-DA9885315FFF}"/>
                  </a:ext>
                </a:extLst>
              </p:cNvPr>
              <p:cNvCxnSpPr/>
              <p:nvPr/>
            </p:nvCxnSpPr>
            <p:spPr>
              <a:xfrm flipH="1">
                <a:off x="4650499" y="2270499"/>
                <a:ext cx="468108" cy="468"/>
              </a:xfrm>
              <a:prstGeom prst="line">
                <a:avLst/>
              </a:prstGeom>
              <a:noFill/>
              <a:ln w="19050" cap="flat" cmpd="sng" algn="ctr">
                <a:solidFill>
                  <a:srgbClr val="FFAA1F"/>
                </a:solidFill>
                <a:prstDash val="solid"/>
                <a:miter lim="800000"/>
              </a:ln>
              <a:effectLst/>
            </p:spPr>
          </p:cxnSp>
          <p:cxnSp>
            <p:nvCxnSpPr>
              <p:cNvPr id="37" name="直接连接符 35">
                <a:extLst>
                  <a:ext uri="{FF2B5EF4-FFF2-40B4-BE49-F238E27FC236}">
                    <a16:creationId xmlns:a16="http://schemas.microsoft.com/office/drawing/2014/main" id="{DA586ED3-051D-41CE-9AA9-C708397609EF}"/>
                  </a:ext>
                </a:extLst>
              </p:cNvPr>
              <p:cNvCxnSpPr/>
              <p:nvPr/>
            </p:nvCxnSpPr>
            <p:spPr>
              <a:xfrm flipH="1">
                <a:off x="4650499" y="2666830"/>
                <a:ext cx="468108" cy="468"/>
              </a:xfrm>
              <a:prstGeom prst="line">
                <a:avLst/>
              </a:prstGeom>
              <a:noFill/>
              <a:ln w="19050" cap="flat" cmpd="sng" algn="ctr">
                <a:solidFill>
                  <a:srgbClr val="FFAA1F"/>
                </a:solidFill>
                <a:prstDash val="solid"/>
                <a:miter lim="800000"/>
              </a:ln>
              <a:effectLst/>
            </p:spPr>
          </p:cxnSp>
          <p:sp>
            <p:nvSpPr>
              <p:cNvPr id="38" name="矩形 36">
                <a:extLst>
                  <a:ext uri="{FF2B5EF4-FFF2-40B4-BE49-F238E27FC236}">
                    <a16:creationId xmlns:a16="http://schemas.microsoft.com/office/drawing/2014/main" id="{CB19CE42-2D06-457B-9A81-BA7CC621ABDD}"/>
                  </a:ext>
                </a:extLst>
              </p:cNvPr>
              <p:cNvSpPr/>
              <p:nvPr/>
            </p:nvSpPr>
            <p:spPr>
              <a:xfrm>
                <a:off x="3759844" y="4076497"/>
                <a:ext cx="681449" cy="49933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FFFF"/>
                    </a:solidFill>
                    <a:effectLst/>
                    <a:uLnTx/>
                    <a:uFillTx/>
                    <a:cs typeface="Arial" panose="020B0604020202020204" pitchFamily="34" charset="0"/>
                  </a:rPr>
                  <a:t>ODF</a:t>
                </a:r>
                <a:endParaRPr kumimoji="0" lang="zh-CN" altLang="en-US" sz="1600" b="1" i="0" u="none" strike="noStrike" kern="0" cap="none" spc="0" normalizeH="0" baseline="0" noProof="0" dirty="0">
                  <a:ln>
                    <a:noFill/>
                  </a:ln>
                  <a:solidFill>
                    <a:srgbClr val="FFFFFF"/>
                  </a:solidFill>
                  <a:effectLst/>
                  <a:uLnTx/>
                  <a:uFillTx/>
                  <a:cs typeface="Arial" panose="020B0604020202020204" pitchFamily="34" charset="0"/>
                </a:endParaRPr>
              </a:p>
            </p:txBody>
          </p:sp>
          <p:sp>
            <p:nvSpPr>
              <p:cNvPr id="39" name="矩形 37">
                <a:extLst>
                  <a:ext uri="{FF2B5EF4-FFF2-40B4-BE49-F238E27FC236}">
                    <a16:creationId xmlns:a16="http://schemas.microsoft.com/office/drawing/2014/main" id="{1956ECF0-E1C1-457D-90D1-6E4797558B38}"/>
                  </a:ext>
                </a:extLst>
              </p:cNvPr>
              <p:cNvSpPr/>
              <p:nvPr/>
            </p:nvSpPr>
            <p:spPr>
              <a:xfrm>
                <a:off x="2973609" y="4661127"/>
                <a:ext cx="621301" cy="45394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cs typeface="Arial" panose="020B0604020202020204" pitchFamily="34" charset="0"/>
                  </a:rPr>
                  <a:t>ODF</a:t>
                </a:r>
                <a:endParaRPr kumimoji="0" lang="zh-CN" altLang="en-US" sz="1400" b="1" i="0" u="none" strike="noStrike" kern="0" cap="none" spc="0" normalizeH="0" baseline="0" noProof="0" dirty="0">
                  <a:ln>
                    <a:noFill/>
                  </a:ln>
                  <a:solidFill>
                    <a:srgbClr val="FFFFFF"/>
                  </a:solidFill>
                  <a:effectLst/>
                  <a:uLnTx/>
                  <a:uFillTx/>
                  <a:cs typeface="Arial" panose="020B0604020202020204" pitchFamily="34" charset="0"/>
                </a:endParaRPr>
              </a:p>
            </p:txBody>
          </p:sp>
          <p:sp>
            <p:nvSpPr>
              <p:cNvPr id="40" name="矩形 39">
                <a:extLst>
                  <a:ext uri="{FF2B5EF4-FFF2-40B4-BE49-F238E27FC236}">
                    <a16:creationId xmlns:a16="http://schemas.microsoft.com/office/drawing/2014/main" id="{66572D30-CD51-49A4-A021-9DB84DAE0A53}"/>
                  </a:ext>
                </a:extLst>
              </p:cNvPr>
              <p:cNvSpPr/>
              <p:nvPr/>
            </p:nvSpPr>
            <p:spPr>
              <a:xfrm>
                <a:off x="2960407" y="5194641"/>
                <a:ext cx="621301" cy="45393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cs typeface="Arial" panose="020B0604020202020204" pitchFamily="34" charset="0"/>
                  </a:rPr>
                  <a:t>ODF</a:t>
                </a:r>
                <a:endParaRPr kumimoji="0" lang="zh-CN" altLang="en-US" sz="1400" b="1" i="0" u="none" strike="noStrike" kern="0" cap="none" spc="0" normalizeH="0" baseline="0" noProof="0" dirty="0">
                  <a:ln>
                    <a:noFill/>
                  </a:ln>
                  <a:solidFill>
                    <a:srgbClr val="FFFFFF"/>
                  </a:solidFill>
                  <a:effectLst/>
                  <a:uLnTx/>
                  <a:uFillTx/>
                  <a:cs typeface="Arial" panose="020B0604020202020204" pitchFamily="34" charset="0"/>
                </a:endParaRPr>
              </a:p>
            </p:txBody>
          </p:sp>
          <p:sp>
            <p:nvSpPr>
              <p:cNvPr id="41" name="矩形 40">
                <a:extLst>
                  <a:ext uri="{FF2B5EF4-FFF2-40B4-BE49-F238E27FC236}">
                    <a16:creationId xmlns:a16="http://schemas.microsoft.com/office/drawing/2014/main" id="{ECD17CE0-31EF-4C5D-8157-CD82F49E6C29}"/>
                  </a:ext>
                </a:extLst>
              </p:cNvPr>
              <p:cNvSpPr/>
              <p:nvPr/>
            </p:nvSpPr>
            <p:spPr>
              <a:xfrm>
                <a:off x="2952820" y="4116693"/>
                <a:ext cx="621301" cy="45393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cs typeface="Arial" panose="020B0604020202020204" pitchFamily="34" charset="0"/>
                  </a:rPr>
                  <a:t>ODF</a:t>
                </a:r>
                <a:endParaRPr kumimoji="0" lang="zh-CN" altLang="en-US" sz="1400" b="1" i="0" u="none" strike="noStrike" kern="0" cap="none" spc="0" normalizeH="0" baseline="0" noProof="0" dirty="0">
                  <a:ln>
                    <a:noFill/>
                  </a:ln>
                  <a:solidFill>
                    <a:srgbClr val="FFFFFF"/>
                  </a:solidFill>
                  <a:effectLst/>
                  <a:uLnTx/>
                  <a:uFillTx/>
                  <a:cs typeface="Arial" panose="020B0604020202020204" pitchFamily="34" charset="0"/>
                </a:endParaRPr>
              </a:p>
            </p:txBody>
          </p:sp>
          <p:cxnSp>
            <p:nvCxnSpPr>
              <p:cNvPr id="42" name="直接连接符 43">
                <a:extLst>
                  <a:ext uri="{FF2B5EF4-FFF2-40B4-BE49-F238E27FC236}">
                    <a16:creationId xmlns:a16="http://schemas.microsoft.com/office/drawing/2014/main" id="{75963F69-D1C8-4B81-B2A2-AC23078142DE}"/>
                  </a:ext>
                </a:extLst>
              </p:cNvPr>
              <p:cNvCxnSpPr>
                <a:stCxn id="30" idx="1"/>
              </p:cNvCxnSpPr>
              <p:nvPr/>
            </p:nvCxnSpPr>
            <p:spPr>
              <a:xfrm flipH="1" flipV="1">
                <a:off x="3395160" y="4561538"/>
                <a:ext cx="507948" cy="561569"/>
              </a:xfrm>
              <a:prstGeom prst="line">
                <a:avLst/>
              </a:prstGeom>
              <a:noFill/>
              <a:ln w="19050" cap="flat" cmpd="sng" algn="ctr">
                <a:solidFill>
                  <a:srgbClr val="FFAA1F"/>
                </a:solidFill>
                <a:prstDash val="solid"/>
                <a:miter lim="800000"/>
              </a:ln>
              <a:effectLst/>
            </p:spPr>
          </p:cxnSp>
          <p:cxnSp>
            <p:nvCxnSpPr>
              <p:cNvPr id="43" name="直接连接符 45">
                <a:extLst>
                  <a:ext uri="{FF2B5EF4-FFF2-40B4-BE49-F238E27FC236}">
                    <a16:creationId xmlns:a16="http://schemas.microsoft.com/office/drawing/2014/main" id="{7DE2A0A2-0B88-447E-B37D-A832D59148ED}"/>
                  </a:ext>
                </a:extLst>
              </p:cNvPr>
              <p:cNvCxnSpPr>
                <a:stCxn id="30" idx="1"/>
                <a:endCxn id="20" idx="3"/>
              </p:cNvCxnSpPr>
              <p:nvPr/>
            </p:nvCxnSpPr>
            <p:spPr>
              <a:xfrm flipH="1">
                <a:off x="3415971" y="5123107"/>
                <a:ext cx="487137" cy="18161"/>
              </a:xfrm>
              <a:prstGeom prst="line">
                <a:avLst/>
              </a:prstGeom>
              <a:noFill/>
              <a:ln w="19050" cap="flat" cmpd="sng" algn="ctr">
                <a:solidFill>
                  <a:srgbClr val="FFAA1F"/>
                </a:solidFill>
                <a:prstDash val="solid"/>
                <a:miter lim="800000"/>
              </a:ln>
              <a:effectLst/>
            </p:spPr>
          </p:cxnSp>
          <p:cxnSp>
            <p:nvCxnSpPr>
              <p:cNvPr id="44" name="直接连接符 48">
                <a:extLst>
                  <a:ext uri="{FF2B5EF4-FFF2-40B4-BE49-F238E27FC236}">
                    <a16:creationId xmlns:a16="http://schemas.microsoft.com/office/drawing/2014/main" id="{980935EB-FB90-4DA3-A2F4-5761C812442D}"/>
                  </a:ext>
                </a:extLst>
              </p:cNvPr>
              <p:cNvCxnSpPr>
                <a:stCxn id="30" idx="1"/>
                <a:endCxn id="21" idx="3"/>
              </p:cNvCxnSpPr>
              <p:nvPr/>
            </p:nvCxnSpPr>
            <p:spPr>
              <a:xfrm flipH="1">
                <a:off x="3415971" y="5123107"/>
                <a:ext cx="487137" cy="521198"/>
              </a:xfrm>
              <a:prstGeom prst="line">
                <a:avLst/>
              </a:prstGeom>
              <a:noFill/>
              <a:ln w="19050" cap="flat" cmpd="sng" algn="ctr">
                <a:solidFill>
                  <a:srgbClr val="FFAA1F"/>
                </a:solidFill>
                <a:prstDash val="solid"/>
                <a:miter lim="800000"/>
              </a:ln>
              <a:effectLst/>
            </p:spPr>
          </p:cxnSp>
          <p:cxnSp>
            <p:nvCxnSpPr>
              <p:cNvPr id="45" name="直接连接符 51">
                <a:extLst>
                  <a:ext uri="{FF2B5EF4-FFF2-40B4-BE49-F238E27FC236}">
                    <a16:creationId xmlns:a16="http://schemas.microsoft.com/office/drawing/2014/main" id="{3A310CD3-48D8-456B-86AF-171427FA5C31}"/>
                  </a:ext>
                </a:extLst>
              </p:cNvPr>
              <p:cNvCxnSpPr/>
              <p:nvPr/>
            </p:nvCxnSpPr>
            <p:spPr>
              <a:xfrm flipH="1">
                <a:off x="4218661" y="5571065"/>
                <a:ext cx="972225" cy="468"/>
              </a:xfrm>
              <a:prstGeom prst="line">
                <a:avLst/>
              </a:prstGeom>
              <a:noFill/>
              <a:ln w="19050" cap="flat" cmpd="sng" algn="ctr">
                <a:solidFill>
                  <a:srgbClr val="FFAA1F"/>
                </a:solidFill>
                <a:prstDash val="solid"/>
                <a:miter lim="800000"/>
              </a:ln>
              <a:effectLst/>
            </p:spPr>
          </p:cxnSp>
          <p:sp>
            <p:nvSpPr>
              <p:cNvPr id="46" name="矩形 52">
                <a:extLst>
                  <a:ext uri="{FF2B5EF4-FFF2-40B4-BE49-F238E27FC236}">
                    <a16:creationId xmlns:a16="http://schemas.microsoft.com/office/drawing/2014/main" id="{590FB21E-0424-4090-8220-530EB22292CD}"/>
                  </a:ext>
                </a:extLst>
              </p:cNvPr>
              <p:cNvSpPr/>
              <p:nvPr/>
            </p:nvSpPr>
            <p:spPr>
              <a:xfrm>
                <a:off x="5118015" y="2135032"/>
                <a:ext cx="160057" cy="268483"/>
              </a:xfrm>
              <a:prstGeom prst="rect">
                <a:avLst/>
              </a:prstGeom>
              <a:no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cxnSp>
            <p:nvCxnSpPr>
              <p:cNvPr id="47" name="直接连接符 53">
                <a:extLst>
                  <a:ext uri="{FF2B5EF4-FFF2-40B4-BE49-F238E27FC236}">
                    <a16:creationId xmlns:a16="http://schemas.microsoft.com/office/drawing/2014/main" id="{1550794B-2643-473E-A347-68DB24E59176}"/>
                  </a:ext>
                </a:extLst>
              </p:cNvPr>
              <p:cNvCxnSpPr/>
              <p:nvPr/>
            </p:nvCxnSpPr>
            <p:spPr>
              <a:xfrm flipH="1">
                <a:off x="5212722" y="2199816"/>
                <a:ext cx="396092" cy="468"/>
              </a:xfrm>
              <a:prstGeom prst="line">
                <a:avLst/>
              </a:prstGeom>
              <a:noFill/>
              <a:ln w="19050" cap="flat" cmpd="sng" algn="ctr">
                <a:solidFill>
                  <a:srgbClr val="FFAA1F"/>
                </a:solidFill>
                <a:prstDash val="solid"/>
                <a:miter lim="800000"/>
              </a:ln>
              <a:effectLst/>
            </p:spPr>
          </p:cxnSp>
          <p:cxnSp>
            <p:nvCxnSpPr>
              <p:cNvPr id="48" name="直接连接符 54">
                <a:extLst>
                  <a:ext uri="{FF2B5EF4-FFF2-40B4-BE49-F238E27FC236}">
                    <a16:creationId xmlns:a16="http://schemas.microsoft.com/office/drawing/2014/main" id="{53CED735-F944-4033-A8B0-E7299269DADF}"/>
                  </a:ext>
                </a:extLst>
              </p:cNvPr>
              <p:cNvCxnSpPr/>
              <p:nvPr/>
            </p:nvCxnSpPr>
            <p:spPr>
              <a:xfrm flipH="1">
                <a:off x="5201572" y="2353033"/>
                <a:ext cx="396092" cy="468"/>
              </a:xfrm>
              <a:prstGeom prst="line">
                <a:avLst/>
              </a:prstGeom>
              <a:noFill/>
              <a:ln w="19050" cap="flat" cmpd="sng" algn="ctr">
                <a:solidFill>
                  <a:srgbClr val="FFAA1F"/>
                </a:solidFill>
                <a:prstDash val="solid"/>
                <a:miter lim="800000"/>
              </a:ln>
              <a:effectLst/>
            </p:spPr>
          </p:cxnSp>
          <p:cxnSp>
            <p:nvCxnSpPr>
              <p:cNvPr id="49" name="直接连接符 55">
                <a:extLst>
                  <a:ext uri="{FF2B5EF4-FFF2-40B4-BE49-F238E27FC236}">
                    <a16:creationId xmlns:a16="http://schemas.microsoft.com/office/drawing/2014/main" id="{A8AEF2F0-D409-4FD4-9588-51B5F28C7B25}"/>
                  </a:ext>
                </a:extLst>
              </p:cNvPr>
              <p:cNvCxnSpPr/>
              <p:nvPr/>
            </p:nvCxnSpPr>
            <p:spPr>
              <a:xfrm flipH="1" flipV="1">
                <a:off x="5607238" y="2353033"/>
                <a:ext cx="1" cy="365846"/>
              </a:xfrm>
              <a:prstGeom prst="line">
                <a:avLst/>
              </a:prstGeom>
              <a:noFill/>
              <a:ln w="19050" cap="flat" cmpd="sng" algn="ctr">
                <a:solidFill>
                  <a:srgbClr val="FFAA1F"/>
                </a:solidFill>
                <a:prstDash val="solid"/>
                <a:miter lim="800000"/>
              </a:ln>
              <a:effectLst/>
            </p:spPr>
          </p:cxnSp>
          <p:cxnSp>
            <p:nvCxnSpPr>
              <p:cNvPr id="50" name="直接连接符 58">
                <a:extLst>
                  <a:ext uri="{FF2B5EF4-FFF2-40B4-BE49-F238E27FC236}">
                    <a16:creationId xmlns:a16="http://schemas.microsoft.com/office/drawing/2014/main" id="{AF1AC0E6-38AF-47F6-BDF3-4E507C504A5E}"/>
                  </a:ext>
                </a:extLst>
              </p:cNvPr>
              <p:cNvCxnSpPr/>
              <p:nvPr/>
            </p:nvCxnSpPr>
            <p:spPr>
              <a:xfrm flipV="1">
                <a:off x="5604116" y="2718879"/>
                <a:ext cx="288929" cy="1750"/>
              </a:xfrm>
              <a:prstGeom prst="line">
                <a:avLst/>
              </a:prstGeom>
              <a:noFill/>
              <a:ln w="19050" cap="flat" cmpd="sng" algn="ctr">
                <a:solidFill>
                  <a:srgbClr val="FFAA1F"/>
                </a:solidFill>
                <a:prstDash val="solid"/>
                <a:miter lim="800000"/>
              </a:ln>
              <a:effectLst/>
            </p:spPr>
          </p:cxnSp>
          <p:cxnSp>
            <p:nvCxnSpPr>
              <p:cNvPr id="51" name="直接连接符 64">
                <a:extLst>
                  <a:ext uri="{FF2B5EF4-FFF2-40B4-BE49-F238E27FC236}">
                    <a16:creationId xmlns:a16="http://schemas.microsoft.com/office/drawing/2014/main" id="{B7F2B379-9766-41D6-A8A1-B5FA48939184}"/>
                  </a:ext>
                </a:extLst>
              </p:cNvPr>
              <p:cNvCxnSpPr/>
              <p:nvPr/>
            </p:nvCxnSpPr>
            <p:spPr>
              <a:xfrm flipH="1" flipV="1">
                <a:off x="5612235" y="1944004"/>
                <a:ext cx="2" cy="255814"/>
              </a:xfrm>
              <a:prstGeom prst="line">
                <a:avLst/>
              </a:prstGeom>
              <a:noFill/>
              <a:ln w="19050" cap="flat" cmpd="sng" algn="ctr">
                <a:solidFill>
                  <a:srgbClr val="FFAA1F"/>
                </a:solidFill>
                <a:prstDash val="solid"/>
                <a:miter lim="800000"/>
              </a:ln>
              <a:effectLst/>
            </p:spPr>
          </p:cxnSp>
          <p:cxnSp>
            <p:nvCxnSpPr>
              <p:cNvPr id="52" name="直接连接符 65">
                <a:extLst>
                  <a:ext uri="{FF2B5EF4-FFF2-40B4-BE49-F238E27FC236}">
                    <a16:creationId xmlns:a16="http://schemas.microsoft.com/office/drawing/2014/main" id="{602B20C5-FB80-4DE5-9B95-B6870557626B}"/>
                  </a:ext>
                </a:extLst>
              </p:cNvPr>
              <p:cNvCxnSpPr/>
              <p:nvPr/>
            </p:nvCxnSpPr>
            <p:spPr>
              <a:xfrm flipV="1">
                <a:off x="5612235" y="1946942"/>
                <a:ext cx="288929" cy="1750"/>
              </a:xfrm>
              <a:prstGeom prst="line">
                <a:avLst/>
              </a:prstGeom>
              <a:noFill/>
              <a:ln w="19050" cap="flat" cmpd="sng" algn="ctr">
                <a:solidFill>
                  <a:srgbClr val="FFAA1F"/>
                </a:solidFill>
                <a:prstDash val="solid"/>
                <a:miter lim="800000"/>
              </a:ln>
              <a:effectLst/>
            </p:spPr>
          </p:cxnSp>
          <p:sp>
            <p:nvSpPr>
              <p:cNvPr id="53" name="梯形 67">
                <a:extLst>
                  <a:ext uri="{FF2B5EF4-FFF2-40B4-BE49-F238E27FC236}">
                    <a16:creationId xmlns:a16="http://schemas.microsoft.com/office/drawing/2014/main" id="{EF757B66-CF38-4785-9931-64089A3A2B01}"/>
                  </a:ext>
                </a:extLst>
              </p:cNvPr>
              <p:cNvSpPr/>
              <p:nvPr/>
            </p:nvSpPr>
            <p:spPr>
              <a:xfrm rot="5400000">
                <a:off x="5758216" y="1857978"/>
                <a:ext cx="269658" cy="172050"/>
              </a:xfrm>
              <a:prstGeom prst="rect">
                <a:avLst/>
              </a:prstGeom>
              <a:noFill/>
              <a:ln w="12700" cap="flat" cmpd="sng" algn="ctr">
                <a:solidFill>
                  <a:srgbClr val="6685B3">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54" name="矩形 69">
                <a:extLst>
                  <a:ext uri="{FF2B5EF4-FFF2-40B4-BE49-F238E27FC236}">
                    <a16:creationId xmlns:a16="http://schemas.microsoft.com/office/drawing/2014/main" id="{768CF2D0-8362-409A-BF30-BD90DB9FFADB}"/>
                  </a:ext>
                </a:extLst>
              </p:cNvPr>
              <p:cNvSpPr/>
              <p:nvPr/>
            </p:nvSpPr>
            <p:spPr>
              <a:xfrm>
                <a:off x="5592840" y="1514279"/>
                <a:ext cx="495731" cy="26903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srgbClr val="4472C4"/>
                    </a:solidFill>
                    <a:effectLst/>
                    <a:uLnTx/>
                    <a:uFillTx/>
                    <a:cs typeface="Arial" panose="020B0604020202020204" pitchFamily="34" charset="0"/>
                  </a:rPr>
                  <a:t>ONT</a:t>
                </a:r>
                <a:endParaRPr kumimoji="0" lang="zh-CN" altLang="en-US" sz="1050" b="1" i="0" u="none" strike="noStrike" kern="0" cap="none" spc="0" normalizeH="0" baseline="0" noProof="0" dirty="0">
                  <a:ln>
                    <a:noFill/>
                  </a:ln>
                  <a:solidFill>
                    <a:srgbClr val="4472C4"/>
                  </a:solidFill>
                  <a:effectLst/>
                  <a:uLnTx/>
                  <a:uFillTx/>
                  <a:cs typeface="Arial" panose="020B0604020202020204" pitchFamily="34" charset="0"/>
                </a:endParaRPr>
              </a:p>
            </p:txBody>
          </p:sp>
          <p:sp>
            <p:nvSpPr>
              <p:cNvPr id="55" name="文本框 68">
                <a:extLst>
                  <a:ext uri="{FF2B5EF4-FFF2-40B4-BE49-F238E27FC236}">
                    <a16:creationId xmlns:a16="http://schemas.microsoft.com/office/drawing/2014/main" id="{34EC4D12-EFCE-47CC-B9C2-004A6939E39A}"/>
                  </a:ext>
                </a:extLst>
              </p:cNvPr>
              <p:cNvSpPr txBox="1"/>
              <p:nvPr/>
            </p:nvSpPr>
            <p:spPr>
              <a:xfrm>
                <a:off x="5626055" y="1984307"/>
                <a:ext cx="416786" cy="830268"/>
              </a:xfrm>
              <a:prstGeom prst="rect">
                <a:avLst/>
              </a:prstGeom>
              <a:noFill/>
            </p:spPr>
            <p:txBody>
              <a:bodyPr wrap="square" rtlCol="0">
                <a:spAutoFit/>
              </a:bodyPr>
              <a:lstStyle/>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endParaRPr kumimoji="0" lang="zh-CN" altLang="en-US" sz="2799" b="0" i="0" u="none" strike="noStrike" kern="0" cap="none" spc="0" normalizeH="0" baseline="0" noProof="0" dirty="0">
                  <a:ln>
                    <a:noFill/>
                  </a:ln>
                  <a:solidFill>
                    <a:prstClr val="black"/>
                  </a:solidFill>
                  <a:effectLst/>
                  <a:uLnTx/>
                  <a:uFillTx/>
                  <a:latin typeface="Calibri" panose="020F0502020204030204"/>
                </a:endParaRPr>
              </a:p>
            </p:txBody>
          </p:sp>
          <p:sp>
            <p:nvSpPr>
              <p:cNvPr id="56" name="文本框 71">
                <a:extLst>
                  <a:ext uri="{FF2B5EF4-FFF2-40B4-BE49-F238E27FC236}">
                    <a16:creationId xmlns:a16="http://schemas.microsoft.com/office/drawing/2014/main" id="{223B807C-9BBE-436C-B08F-7FF294C5C904}"/>
                  </a:ext>
                </a:extLst>
              </p:cNvPr>
              <p:cNvSpPr txBox="1"/>
              <p:nvPr/>
            </p:nvSpPr>
            <p:spPr>
              <a:xfrm>
                <a:off x="4928854" y="2779177"/>
                <a:ext cx="416786" cy="2134992"/>
              </a:xfrm>
              <a:prstGeom prst="rect">
                <a:avLst/>
              </a:prstGeom>
              <a:noFill/>
            </p:spPr>
            <p:txBody>
              <a:bodyPr wrap="square" rtlCol="0">
                <a:spAutoFit/>
              </a:bodyPr>
              <a:lstStyle/>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endParaRPr kumimoji="0" lang="zh-CN" altLang="en-US" sz="2799" b="0" i="0" u="none" strike="noStrike" kern="0" cap="none" spc="0" normalizeH="0" baseline="0" noProof="0" dirty="0">
                  <a:ln>
                    <a:noFill/>
                  </a:ln>
                  <a:solidFill>
                    <a:prstClr val="black"/>
                  </a:solidFill>
                  <a:effectLst/>
                  <a:uLnTx/>
                  <a:uFillTx/>
                  <a:latin typeface="Calibri" panose="020F0502020204030204"/>
                </a:endParaRPr>
              </a:p>
            </p:txBody>
          </p:sp>
          <p:cxnSp>
            <p:nvCxnSpPr>
              <p:cNvPr id="57" name="直接连接符 72">
                <a:extLst>
                  <a:ext uri="{FF2B5EF4-FFF2-40B4-BE49-F238E27FC236}">
                    <a16:creationId xmlns:a16="http://schemas.microsoft.com/office/drawing/2014/main" id="{7E5BCCAB-9DEA-4A48-905D-F3F3EAA53500}"/>
                  </a:ext>
                </a:extLst>
              </p:cNvPr>
              <p:cNvCxnSpPr/>
              <p:nvPr/>
            </p:nvCxnSpPr>
            <p:spPr>
              <a:xfrm flipH="1" flipV="1">
                <a:off x="4792117" y="4741123"/>
                <a:ext cx="1" cy="828192"/>
              </a:xfrm>
              <a:prstGeom prst="line">
                <a:avLst/>
              </a:prstGeom>
              <a:noFill/>
              <a:ln w="19050" cap="flat" cmpd="sng" algn="ctr">
                <a:solidFill>
                  <a:srgbClr val="FFAA1F"/>
                </a:solidFill>
                <a:prstDash val="solid"/>
                <a:miter lim="800000"/>
              </a:ln>
              <a:effectLst/>
            </p:spPr>
          </p:cxnSp>
          <p:cxnSp>
            <p:nvCxnSpPr>
              <p:cNvPr id="58" name="直接连接符 73">
                <a:extLst>
                  <a:ext uri="{FF2B5EF4-FFF2-40B4-BE49-F238E27FC236}">
                    <a16:creationId xmlns:a16="http://schemas.microsoft.com/office/drawing/2014/main" id="{AFE2E9F9-CF81-4A2D-B782-5FD78432B924}"/>
                  </a:ext>
                </a:extLst>
              </p:cNvPr>
              <p:cNvCxnSpPr/>
              <p:nvPr/>
            </p:nvCxnSpPr>
            <p:spPr>
              <a:xfrm flipH="1">
                <a:off x="4788439" y="4872824"/>
                <a:ext cx="468108" cy="468"/>
              </a:xfrm>
              <a:prstGeom prst="line">
                <a:avLst/>
              </a:prstGeom>
              <a:noFill/>
              <a:ln w="19050" cap="flat" cmpd="sng" algn="ctr">
                <a:solidFill>
                  <a:srgbClr val="FFAA1F"/>
                </a:solidFill>
                <a:prstDash val="solid"/>
                <a:miter lim="800000"/>
              </a:ln>
              <a:effectLst/>
            </p:spPr>
          </p:cxnSp>
          <p:sp>
            <p:nvSpPr>
              <p:cNvPr id="59" name="矩形 74">
                <a:extLst>
                  <a:ext uri="{FF2B5EF4-FFF2-40B4-BE49-F238E27FC236}">
                    <a16:creationId xmlns:a16="http://schemas.microsoft.com/office/drawing/2014/main" id="{4598C69D-2487-4127-92F5-4FAA3164C93D}"/>
                  </a:ext>
                </a:extLst>
              </p:cNvPr>
              <p:cNvSpPr/>
              <p:nvPr/>
            </p:nvSpPr>
            <p:spPr>
              <a:xfrm>
                <a:off x="4373169" y="5345989"/>
                <a:ext cx="527965" cy="22827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ln>
                      <a:noFill/>
                    </a:ln>
                    <a:solidFill>
                      <a:srgbClr val="4472C4"/>
                    </a:solidFill>
                    <a:effectLst/>
                    <a:uLnTx/>
                    <a:uFillTx/>
                    <a:cs typeface="Arial" panose="020B0604020202020204" pitchFamily="34" charset="0"/>
                  </a:rPr>
                  <a:t>1Floor</a:t>
                </a:r>
                <a:endParaRPr kumimoji="0" lang="zh-CN" altLang="en-US" sz="800" b="1" i="0" u="none" strike="noStrike" kern="0" cap="none" spc="0" normalizeH="0" baseline="0" noProof="0" dirty="0">
                  <a:ln>
                    <a:noFill/>
                  </a:ln>
                  <a:solidFill>
                    <a:srgbClr val="4472C4"/>
                  </a:solidFill>
                  <a:effectLst/>
                  <a:uLnTx/>
                  <a:uFillTx/>
                  <a:cs typeface="Arial" panose="020B0604020202020204" pitchFamily="34" charset="0"/>
                </a:endParaRPr>
              </a:p>
            </p:txBody>
          </p:sp>
          <p:sp>
            <p:nvSpPr>
              <p:cNvPr id="60" name="矩形 75">
                <a:extLst>
                  <a:ext uri="{FF2B5EF4-FFF2-40B4-BE49-F238E27FC236}">
                    <a16:creationId xmlns:a16="http://schemas.microsoft.com/office/drawing/2014/main" id="{35717F06-5814-473F-89EA-3BEB1DEA909D}"/>
                  </a:ext>
                </a:extLst>
              </p:cNvPr>
              <p:cNvSpPr/>
              <p:nvPr/>
            </p:nvSpPr>
            <p:spPr>
              <a:xfrm>
                <a:off x="4757576" y="4879722"/>
                <a:ext cx="558503" cy="22827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ln>
                      <a:noFill/>
                    </a:ln>
                    <a:solidFill>
                      <a:srgbClr val="4472C4"/>
                    </a:solidFill>
                    <a:effectLst/>
                    <a:uLnTx/>
                    <a:uFillTx/>
                    <a:cs typeface="Arial" panose="020B0604020202020204" pitchFamily="34" charset="0"/>
                  </a:rPr>
                  <a:t>2 Floor</a:t>
                </a:r>
                <a:endParaRPr kumimoji="0" lang="zh-CN" altLang="en-US" sz="800" b="1" i="0" u="none" strike="noStrike" kern="0" cap="none" spc="0" normalizeH="0" baseline="0" noProof="0" dirty="0">
                  <a:ln>
                    <a:noFill/>
                  </a:ln>
                  <a:solidFill>
                    <a:srgbClr val="4472C4"/>
                  </a:solidFill>
                  <a:effectLst/>
                  <a:uLnTx/>
                  <a:uFillTx/>
                  <a:cs typeface="Arial" panose="020B0604020202020204" pitchFamily="34" charset="0"/>
                </a:endParaRPr>
              </a:p>
            </p:txBody>
          </p:sp>
          <p:sp>
            <p:nvSpPr>
              <p:cNvPr id="61" name="梯形 76">
                <a:extLst>
                  <a:ext uri="{FF2B5EF4-FFF2-40B4-BE49-F238E27FC236}">
                    <a16:creationId xmlns:a16="http://schemas.microsoft.com/office/drawing/2014/main" id="{54D9B187-843A-4E3C-A9EA-7E7452F1E4DA}"/>
                  </a:ext>
                </a:extLst>
              </p:cNvPr>
              <p:cNvSpPr/>
              <p:nvPr/>
            </p:nvSpPr>
            <p:spPr>
              <a:xfrm rot="5400000">
                <a:off x="5788449" y="2628953"/>
                <a:ext cx="269658" cy="172050"/>
              </a:xfrm>
              <a:prstGeom prst="rect">
                <a:avLst/>
              </a:prstGeom>
              <a:noFill/>
              <a:ln w="12700" cap="flat" cmpd="sng" algn="ctr">
                <a:solidFill>
                  <a:srgbClr val="6685B3">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62" name="矩形 78">
                <a:extLst>
                  <a:ext uri="{FF2B5EF4-FFF2-40B4-BE49-F238E27FC236}">
                    <a16:creationId xmlns:a16="http://schemas.microsoft.com/office/drawing/2014/main" id="{CAEE53A8-2818-4570-AFB2-D4CC51A2D0D3}"/>
                  </a:ext>
                </a:extLst>
              </p:cNvPr>
              <p:cNvSpPr/>
              <p:nvPr/>
            </p:nvSpPr>
            <p:spPr>
              <a:xfrm>
                <a:off x="5104131" y="5413941"/>
                <a:ext cx="160057" cy="268483"/>
              </a:xfrm>
              <a:prstGeom prst="rect">
                <a:avLst/>
              </a:prstGeom>
              <a:no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cxnSp>
            <p:nvCxnSpPr>
              <p:cNvPr id="63" name="直接连接符 79">
                <a:extLst>
                  <a:ext uri="{FF2B5EF4-FFF2-40B4-BE49-F238E27FC236}">
                    <a16:creationId xmlns:a16="http://schemas.microsoft.com/office/drawing/2014/main" id="{CE4C25C1-B4CA-4889-B7F2-F2B2BCCB9ADB}"/>
                  </a:ext>
                </a:extLst>
              </p:cNvPr>
              <p:cNvCxnSpPr/>
              <p:nvPr/>
            </p:nvCxnSpPr>
            <p:spPr>
              <a:xfrm flipH="1">
                <a:off x="5198838" y="5478725"/>
                <a:ext cx="396092" cy="468"/>
              </a:xfrm>
              <a:prstGeom prst="line">
                <a:avLst/>
              </a:prstGeom>
              <a:noFill/>
              <a:ln w="19050" cap="flat" cmpd="sng" algn="ctr">
                <a:solidFill>
                  <a:srgbClr val="FFAA1F"/>
                </a:solidFill>
                <a:prstDash val="solid"/>
                <a:miter lim="800000"/>
              </a:ln>
              <a:effectLst/>
            </p:spPr>
          </p:cxnSp>
          <p:cxnSp>
            <p:nvCxnSpPr>
              <p:cNvPr id="64" name="直接连接符 80">
                <a:extLst>
                  <a:ext uri="{FF2B5EF4-FFF2-40B4-BE49-F238E27FC236}">
                    <a16:creationId xmlns:a16="http://schemas.microsoft.com/office/drawing/2014/main" id="{543B4484-5A29-45A1-8458-D85BDC8A80B6}"/>
                  </a:ext>
                </a:extLst>
              </p:cNvPr>
              <p:cNvCxnSpPr/>
              <p:nvPr/>
            </p:nvCxnSpPr>
            <p:spPr>
              <a:xfrm flipH="1">
                <a:off x="5187688" y="5631942"/>
                <a:ext cx="396092" cy="468"/>
              </a:xfrm>
              <a:prstGeom prst="line">
                <a:avLst/>
              </a:prstGeom>
              <a:noFill/>
              <a:ln w="19050" cap="flat" cmpd="sng" algn="ctr">
                <a:solidFill>
                  <a:srgbClr val="FFAA1F"/>
                </a:solidFill>
                <a:prstDash val="solid"/>
                <a:miter lim="800000"/>
              </a:ln>
              <a:effectLst/>
            </p:spPr>
          </p:cxnSp>
          <p:cxnSp>
            <p:nvCxnSpPr>
              <p:cNvPr id="65" name="直接连接符 81">
                <a:extLst>
                  <a:ext uri="{FF2B5EF4-FFF2-40B4-BE49-F238E27FC236}">
                    <a16:creationId xmlns:a16="http://schemas.microsoft.com/office/drawing/2014/main" id="{9CA12C53-6847-4B8C-82D5-8AB5F56F62BD}"/>
                  </a:ext>
                </a:extLst>
              </p:cNvPr>
              <p:cNvCxnSpPr/>
              <p:nvPr/>
            </p:nvCxnSpPr>
            <p:spPr>
              <a:xfrm flipH="1" flipV="1">
                <a:off x="5593354" y="5631942"/>
                <a:ext cx="1" cy="365846"/>
              </a:xfrm>
              <a:prstGeom prst="line">
                <a:avLst/>
              </a:prstGeom>
              <a:noFill/>
              <a:ln w="19050" cap="flat" cmpd="sng" algn="ctr">
                <a:solidFill>
                  <a:srgbClr val="FFAA1F"/>
                </a:solidFill>
                <a:prstDash val="solid"/>
                <a:miter lim="800000"/>
              </a:ln>
              <a:effectLst/>
            </p:spPr>
          </p:cxnSp>
          <p:cxnSp>
            <p:nvCxnSpPr>
              <p:cNvPr id="66" name="直接连接符 82">
                <a:extLst>
                  <a:ext uri="{FF2B5EF4-FFF2-40B4-BE49-F238E27FC236}">
                    <a16:creationId xmlns:a16="http://schemas.microsoft.com/office/drawing/2014/main" id="{C0049D12-B0BC-4A4D-A7C8-8B2783B7184C}"/>
                  </a:ext>
                </a:extLst>
              </p:cNvPr>
              <p:cNvCxnSpPr/>
              <p:nvPr/>
            </p:nvCxnSpPr>
            <p:spPr>
              <a:xfrm flipV="1">
                <a:off x="5590232" y="5997788"/>
                <a:ext cx="288929" cy="1750"/>
              </a:xfrm>
              <a:prstGeom prst="line">
                <a:avLst/>
              </a:prstGeom>
              <a:noFill/>
              <a:ln w="19050" cap="flat" cmpd="sng" algn="ctr">
                <a:solidFill>
                  <a:srgbClr val="FFAA1F"/>
                </a:solidFill>
                <a:prstDash val="solid"/>
                <a:miter lim="800000"/>
              </a:ln>
              <a:effectLst/>
            </p:spPr>
          </p:cxnSp>
          <p:cxnSp>
            <p:nvCxnSpPr>
              <p:cNvPr id="67" name="直接连接符 83">
                <a:extLst>
                  <a:ext uri="{FF2B5EF4-FFF2-40B4-BE49-F238E27FC236}">
                    <a16:creationId xmlns:a16="http://schemas.microsoft.com/office/drawing/2014/main" id="{9AB15B54-16BD-4CFB-AA54-5F52DD57F826}"/>
                  </a:ext>
                </a:extLst>
              </p:cNvPr>
              <p:cNvCxnSpPr/>
              <p:nvPr/>
            </p:nvCxnSpPr>
            <p:spPr>
              <a:xfrm flipH="1" flipV="1">
                <a:off x="5598350" y="5222913"/>
                <a:ext cx="2" cy="255814"/>
              </a:xfrm>
              <a:prstGeom prst="line">
                <a:avLst/>
              </a:prstGeom>
              <a:noFill/>
              <a:ln w="19050" cap="flat" cmpd="sng" algn="ctr">
                <a:solidFill>
                  <a:srgbClr val="FFAA1F"/>
                </a:solidFill>
                <a:prstDash val="solid"/>
                <a:miter lim="800000"/>
              </a:ln>
              <a:effectLst/>
            </p:spPr>
          </p:cxnSp>
          <p:cxnSp>
            <p:nvCxnSpPr>
              <p:cNvPr id="68" name="直接连接符 84">
                <a:extLst>
                  <a:ext uri="{FF2B5EF4-FFF2-40B4-BE49-F238E27FC236}">
                    <a16:creationId xmlns:a16="http://schemas.microsoft.com/office/drawing/2014/main" id="{7876E8DA-58BC-41D1-B91A-73A4C618E233}"/>
                  </a:ext>
                </a:extLst>
              </p:cNvPr>
              <p:cNvCxnSpPr/>
              <p:nvPr/>
            </p:nvCxnSpPr>
            <p:spPr>
              <a:xfrm flipV="1">
                <a:off x="5598350" y="5225851"/>
                <a:ext cx="288929" cy="1750"/>
              </a:xfrm>
              <a:prstGeom prst="line">
                <a:avLst/>
              </a:prstGeom>
              <a:noFill/>
              <a:ln w="19050" cap="flat" cmpd="sng" algn="ctr">
                <a:solidFill>
                  <a:srgbClr val="FFAA1F"/>
                </a:solidFill>
                <a:prstDash val="solid"/>
                <a:miter lim="800000"/>
              </a:ln>
              <a:effectLst/>
            </p:spPr>
          </p:cxnSp>
          <p:sp>
            <p:nvSpPr>
              <p:cNvPr id="69" name="梯形 85">
                <a:extLst>
                  <a:ext uri="{FF2B5EF4-FFF2-40B4-BE49-F238E27FC236}">
                    <a16:creationId xmlns:a16="http://schemas.microsoft.com/office/drawing/2014/main" id="{D28B72A3-1268-428D-A8CA-778CCB28797C}"/>
                  </a:ext>
                </a:extLst>
              </p:cNvPr>
              <p:cNvSpPr/>
              <p:nvPr/>
            </p:nvSpPr>
            <p:spPr>
              <a:xfrm rot="5400000">
                <a:off x="5744331" y="5136887"/>
                <a:ext cx="269658" cy="172050"/>
              </a:xfrm>
              <a:prstGeom prst="rect">
                <a:avLst/>
              </a:prstGeom>
              <a:noFill/>
              <a:ln w="12700" cap="flat" cmpd="sng" algn="ctr">
                <a:solidFill>
                  <a:srgbClr val="6685B3">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70" name="矩形 86">
                <a:extLst>
                  <a:ext uri="{FF2B5EF4-FFF2-40B4-BE49-F238E27FC236}">
                    <a16:creationId xmlns:a16="http://schemas.microsoft.com/office/drawing/2014/main" id="{1C9C0327-91AA-4423-9773-FB2BC1E1A1FF}"/>
                  </a:ext>
                </a:extLst>
              </p:cNvPr>
              <p:cNvSpPr/>
              <p:nvPr/>
            </p:nvSpPr>
            <p:spPr>
              <a:xfrm>
                <a:off x="5667265" y="4784168"/>
                <a:ext cx="495731" cy="26903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srgbClr val="4472C4"/>
                    </a:solidFill>
                    <a:effectLst/>
                    <a:uLnTx/>
                    <a:uFillTx/>
                    <a:cs typeface="Arial" panose="020B0604020202020204" pitchFamily="34" charset="0"/>
                  </a:rPr>
                  <a:t>ONT</a:t>
                </a:r>
                <a:endParaRPr kumimoji="0" lang="zh-CN" altLang="en-US" sz="1050" b="1" i="0" u="none" strike="noStrike" kern="0" cap="none" spc="0" normalizeH="0" baseline="0" noProof="0" dirty="0">
                  <a:ln>
                    <a:noFill/>
                  </a:ln>
                  <a:solidFill>
                    <a:srgbClr val="4472C4"/>
                  </a:solidFill>
                  <a:effectLst/>
                  <a:uLnTx/>
                  <a:uFillTx/>
                  <a:cs typeface="Arial" panose="020B0604020202020204" pitchFamily="34" charset="0"/>
                </a:endParaRPr>
              </a:p>
            </p:txBody>
          </p:sp>
          <p:sp>
            <p:nvSpPr>
              <p:cNvPr id="71" name="文本框 87">
                <a:extLst>
                  <a:ext uri="{FF2B5EF4-FFF2-40B4-BE49-F238E27FC236}">
                    <a16:creationId xmlns:a16="http://schemas.microsoft.com/office/drawing/2014/main" id="{73552DE8-271D-4CFA-918A-B215C1C2F4FC}"/>
                  </a:ext>
                </a:extLst>
              </p:cNvPr>
              <p:cNvSpPr txBox="1"/>
              <p:nvPr/>
            </p:nvSpPr>
            <p:spPr>
              <a:xfrm>
                <a:off x="5612171" y="5263216"/>
                <a:ext cx="416786" cy="830268"/>
              </a:xfrm>
              <a:prstGeom prst="rect">
                <a:avLst/>
              </a:prstGeom>
              <a:noFill/>
            </p:spPr>
            <p:txBody>
              <a:bodyPr wrap="square" rtlCol="0">
                <a:spAutoFit/>
              </a:bodyPr>
              <a:lstStyle/>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p>
              <a:p>
                <a:pPr marL="0" marR="0" lvl="0" indent="0" defTabSz="914400" eaLnBrk="1" fontAlgn="auto" latinLnBrk="0" hangingPunct="1">
                  <a:lnSpc>
                    <a:spcPts val="600"/>
                  </a:lnSpc>
                  <a:spcBef>
                    <a:spcPts val="0"/>
                  </a:spcBef>
                  <a:spcAft>
                    <a:spcPts val="0"/>
                  </a:spcAft>
                  <a:buClrTx/>
                  <a:buSzTx/>
                  <a:buFontTx/>
                  <a:buNone/>
                  <a:tabLst/>
                  <a:defRPr/>
                </a:pPr>
                <a:r>
                  <a:rPr kumimoji="0" lang="en-US" altLang="zh-CN" sz="2799" b="0" i="0" u="none" strike="noStrike" kern="0" cap="none" spc="0" normalizeH="0" baseline="0" noProof="0" dirty="0">
                    <a:ln>
                      <a:noFill/>
                    </a:ln>
                    <a:solidFill>
                      <a:prstClr val="black"/>
                    </a:solidFill>
                    <a:effectLst/>
                    <a:uLnTx/>
                    <a:uFillTx/>
                    <a:latin typeface="Calibri" panose="020F0502020204030204"/>
                  </a:rPr>
                  <a:t>.</a:t>
                </a:r>
                <a:endParaRPr kumimoji="0" lang="zh-CN" altLang="en-US" sz="2799" b="0" i="0" u="none" strike="noStrike" kern="0" cap="none" spc="0" normalizeH="0" baseline="0" noProof="0" dirty="0">
                  <a:ln>
                    <a:noFill/>
                  </a:ln>
                  <a:solidFill>
                    <a:prstClr val="black"/>
                  </a:solidFill>
                  <a:effectLst/>
                  <a:uLnTx/>
                  <a:uFillTx/>
                  <a:latin typeface="Calibri" panose="020F0502020204030204"/>
                </a:endParaRPr>
              </a:p>
            </p:txBody>
          </p:sp>
          <p:sp>
            <p:nvSpPr>
              <p:cNvPr id="72" name="梯形 88">
                <a:extLst>
                  <a:ext uri="{FF2B5EF4-FFF2-40B4-BE49-F238E27FC236}">
                    <a16:creationId xmlns:a16="http://schemas.microsoft.com/office/drawing/2014/main" id="{B52B87C6-0341-42A3-A2E7-4C73730D0CFF}"/>
                  </a:ext>
                </a:extLst>
              </p:cNvPr>
              <p:cNvSpPr/>
              <p:nvPr/>
            </p:nvSpPr>
            <p:spPr>
              <a:xfrm rot="5400000">
                <a:off x="5774564" y="5907861"/>
                <a:ext cx="269658" cy="172050"/>
              </a:xfrm>
              <a:prstGeom prst="rect">
                <a:avLst/>
              </a:prstGeom>
              <a:noFill/>
              <a:ln w="12700" cap="flat" cmpd="sng" algn="ctr">
                <a:solidFill>
                  <a:srgbClr val="6685B3">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a:ln>
                    <a:noFill/>
                  </a:ln>
                  <a:solidFill>
                    <a:prstClr val="white"/>
                  </a:solidFill>
                  <a:effectLst/>
                  <a:uLnTx/>
                  <a:uFillTx/>
                  <a:latin typeface="Arial"/>
                  <a:ea typeface="黑体" panose="02010609060101010101" pitchFamily="49" charset="-122"/>
                  <a:cs typeface="+mn-cs"/>
                </a:endParaRPr>
              </a:p>
            </p:txBody>
          </p:sp>
          <p:sp>
            <p:nvSpPr>
              <p:cNvPr id="73" name="矩形 89">
                <a:extLst>
                  <a:ext uri="{FF2B5EF4-FFF2-40B4-BE49-F238E27FC236}">
                    <a16:creationId xmlns:a16="http://schemas.microsoft.com/office/drawing/2014/main" id="{68BE9D67-1772-48F3-A33E-CA007618ED68}"/>
                  </a:ext>
                </a:extLst>
              </p:cNvPr>
              <p:cNvSpPr/>
              <p:nvPr/>
            </p:nvSpPr>
            <p:spPr>
              <a:xfrm>
                <a:off x="4295231" y="1833162"/>
                <a:ext cx="1288243" cy="34519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rgbClr val="4472C4"/>
                    </a:solidFill>
                    <a:effectLst/>
                    <a:uLnTx/>
                    <a:uFillTx/>
                    <a:cs typeface="Arial" panose="020B0604020202020204" pitchFamily="34" charset="0"/>
                  </a:rPr>
                  <a:t>Distribution box</a:t>
                </a:r>
                <a:endParaRPr kumimoji="0" lang="zh-CN" altLang="en-US" sz="1000" b="1" i="0" u="none" strike="noStrike" kern="0" cap="none" spc="0" normalizeH="0" baseline="0" noProof="0" dirty="0">
                  <a:ln>
                    <a:noFill/>
                  </a:ln>
                  <a:solidFill>
                    <a:srgbClr val="4472C4"/>
                  </a:solidFill>
                  <a:effectLst/>
                  <a:uLnTx/>
                  <a:uFillTx/>
                  <a:cs typeface="Arial" panose="020B0604020202020204" pitchFamily="34" charset="0"/>
                </a:endParaRPr>
              </a:p>
            </p:txBody>
          </p:sp>
          <p:sp>
            <p:nvSpPr>
              <p:cNvPr id="74" name="矩形 91">
                <a:extLst>
                  <a:ext uri="{FF2B5EF4-FFF2-40B4-BE49-F238E27FC236}">
                    <a16:creationId xmlns:a16="http://schemas.microsoft.com/office/drawing/2014/main" id="{94081D59-CCD0-4BCB-B29F-245C95B9109D}"/>
                  </a:ext>
                </a:extLst>
              </p:cNvPr>
              <p:cNvSpPr/>
              <p:nvPr/>
            </p:nvSpPr>
            <p:spPr>
              <a:xfrm>
                <a:off x="5693613" y="6101746"/>
                <a:ext cx="495731" cy="26903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srgbClr val="4472C4"/>
                    </a:solidFill>
                    <a:effectLst/>
                    <a:uLnTx/>
                    <a:uFillTx/>
                    <a:cs typeface="Arial" panose="020B0604020202020204" pitchFamily="34" charset="0"/>
                  </a:rPr>
                  <a:t>ONT</a:t>
                </a:r>
                <a:endParaRPr kumimoji="0" lang="zh-CN" altLang="en-US" sz="1050" b="1" i="0" u="none" strike="noStrike" kern="0" cap="none" spc="0" normalizeH="0" baseline="0" noProof="0" dirty="0">
                  <a:ln>
                    <a:noFill/>
                  </a:ln>
                  <a:solidFill>
                    <a:srgbClr val="4472C4"/>
                  </a:solidFill>
                  <a:effectLst/>
                  <a:uLnTx/>
                  <a:uFillTx/>
                  <a:cs typeface="Arial" panose="020B0604020202020204" pitchFamily="34" charset="0"/>
                </a:endParaRPr>
              </a:p>
            </p:txBody>
          </p:sp>
          <p:sp>
            <p:nvSpPr>
              <p:cNvPr id="75" name="圆角矩形 92">
                <a:extLst>
                  <a:ext uri="{FF2B5EF4-FFF2-40B4-BE49-F238E27FC236}">
                    <a16:creationId xmlns:a16="http://schemas.microsoft.com/office/drawing/2014/main" id="{4A06E060-5A02-45F5-ACF7-9AC66972F6E1}"/>
                  </a:ext>
                </a:extLst>
              </p:cNvPr>
              <p:cNvSpPr/>
              <p:nvPr/>
            </p:nvSpPr>
            <p:spPr>
              <a:xfrm>
                <a:off x="635120" y="1871076"/>
                <a:ext cx="1755429" cy="680908"/>
              </a:xfrm>
              <a:prstGeom prst="rect">
                <a:avLst/>
              </a:prstGeom>
              <a:gradFill rotWithShape="1">
                <a:gsLst>
                  <a:gs pos="0">
                    <a:srgbClr val="6685B3">
                      <a:satMod val="103000"/>
                      <a:lumMod val="102000"/>
                      <a:tint val="94000"/>
                      <a:alpha val="36000"/>
                    </a:srgbClr>
                  </a:gs>
                  <a:gs pos="50000">
                    <a:srgbClr val="6685B3">
                      <a:satMod val="110000"/>
                      <a:lumMod val="100000"/>
                      <a:shade val="100000"/>
                      <a:alpha val="11000"/>
                    </a:srgbClr>
                  </a:gs>
                  <a:gs pos="100000">
                    <a:srgbClr val="6685B3">
                      <a:lumMod val="99000"/>
                      <a:satMod val="120000"/>
                      <a:shade val="78000"/>
                      <a:alpha val="20000"/>
                    </a:srgbClr>
                  </a:gs>
                </a:gsLst>
                <a:lin ang="5400000" scaled="0"/>
              </a:gradFill>
              <a:ln w="6350" cap="flat" cmpd="sng" algn="ctr">
                <a:solidFill>
                  <a:srgbClr val="6685B3"/>
                </a:solidFill>
                <a:prstDash val="solid"/>
                <a:miter lim="800000"/>
              </a:ln>
              <a:effectLst/>
            </p:spPr>
            <p:txBody>
              <a:bodyPr wrap="square">
                <a:spAutoFit/>
              </a:bodyPr>
              <a:lstStyle/>
              <a:p>
                <a:pPr marL="177711" marR="0" lvl="0" indent="-17771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prstClr val="black"/>
                    </a:solidFill>
                    <a:effectLst/>
                    <a:uLnTx/>
                    <a:uFillTx/>
                    <a:latin typeface="Arial"/>
                    <a:ea typeface="黑体" panose="02010609060101010101" pitchFamily="49" charset="-122"/>
                    <a:cs typeface="Arial" panose="020B0604020202020204" pitchFamily="34" charset="0"/>
                  </a:rPr>
                  <a:t>300 Households</a:t>
                </a:r>
              </a:p>
              <a:p>
                <a:pPr marL="177711" marR="0" lvl="0" indent="-17771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prstClr val="black"/>
                    </a:solidFill>
                    <a:effectLst/>
                    <a:uLnTx/>
                    <a:uFillTx/>
                    <a:latin typeface="Arial"/>
                    <a:ea typeface="黑体" panose="02010609060101010101" pitchFamily="49" charset="-122"/>
                    <a:cs typeface="Arial" panose="020B0604020202020204" pitchFamily="34" charset="0"/>
                  </a:rPr>
                  <a:t>2 fiber per room</a:t>
                </a:r>
                <a:endParaRPr kumimoji="0" lang="zh-CN" altLang="en-US" sz="1200" b="0" i="0" u="none" strike="noStrike" kern="0" cap="none" spc="0" normalizeH="0" baseline="0" noProof="0" dirty="0">
                  <a:ln>
                    <a:noFill/>
                  </a:ln>
                  <a:solidFill>
                    <a:prstClr val="black"/>
                  </a:solidFill>
                  <a:effectLst/>
                  <a:uLnTx/>
                  <a:uFillTx/>
                  <a:latin typeface="Arial"/>
                  <a:ea typeface="黑体" panose="02010609060101010101" pitchFamily="49" charset="-122"/>
                  <a:cs typeface="Arial" panose="020B0604020202020204" pitchFamily="34" charset="0"/>
                </a:endParaRPr>
              </a:p>
            </p:txBody>
          </p:sp>
          <p:cxnSp>
            <p:nvCxnSpPr>
              <p:cNvPr id="76" name="直接连接符 93">
                <a:extLst>
                  <a:ext uri="{FF2B5EF4-FFF2-40B4-BE49-F238E27FC236}">
                    <a16:creationId xmlns:a16="http://schemas.microsoft.com/office/drawing/2014/main" id="{E8C5A051-1B90-4C7B-B71C-F084411BBB87}"/>
                  </a:ext>
                </a:extLst>
              </p:cNvPr>
              <p:cNvCxnSpPr/>
              <p:nvPr/>
            </p:nvCxnSpPr>
            <p:spPr>
              <a:xfrm>
                <a:off x="4147655" y="5558025"/>
                <a:ext cx="288208" cy="652830"/>
              </a:xfrm>
              <a:prstGeom prst="line">
                <a:avLst/>
              </a:prstGeom>
              <a:noFill/>
              <a:ln w="19050" cap="flat" cmpd="sng" algn="ctr">
                <a:solidFill>
                  <a:srgbClr val="4F4F4F"/>
                </a:solidFill>
                <a:prstDash val="solid"/>
                <a:miter lim="800000"/>
              </a:ln>
              <a:effectLst/>
            </p:spPr>
          </p:cxnSp>
          <p:sp>
            <p:nvSpPr>
              <p:cNvPr id="77" name="矩形 95">
                <a:extLst>
                  <a:ext uri="{FF2B5EF4-FFF2-40B4-BE49-F238E27FC236}">
                    <a16:creationId xmlns:a16="http://schemas.microsoft.com/office/drawing/2014/main" id="{49CAC1B7-9107-4AC2-9CAD-3343A4BDB8E8}"/>
                  </a:ext>
                </a:extLst>
              </p:cNvPr>
              <p:cNvSpPr/>
              <p:nvPr/>
            </p:nvSpPr>
            <p:spPr>
              <a:xfrm>
                <a:off x="4269772" y="6288465"/>
                <a:ext cx="1216761" cy="32610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4472C4"/>
                    </a:solidFill>
                    <a:effectLst/>
                    <a:uLnTx/>
                    <a:uFillTx/>
                    <a:cs typeface="Arial" panose="020B0604020202020204" pitchFamily="34" charset="0"/>
                  </a:rPr>
                  <a:t>12 port * 50</a:t>
                </a:r>
                <a:endParaRPr kumimoji="0" lang="zh-CN" altLang="en-US" sz="1400" b="1" i="0" u="none" strike="noStrike" kern="0" cap="none" spc="0" normalizeH="0" baseline="0" noProof="0" dirty="0">
                  <a:ln>
                    <a:noFill/>
                  </a:ln>
                  <a:solidFill>
                    <a:srgbClr val="4472C4"/>
                  </a:solidFill>
                  <a:effectLst/>
                  <a:uLnTx/>
                  <a:uFillTx/>
                  <a:cs typeface="Arial" panose="020B0604020202020204" pitchFamily="34" charset="0"/>
                </a:endParaRPr>
              </a:p>
            </p:txBody>
          </p:sp>
          <p:cxnSp>
            <p:nvCxnSpPr>
              <p:cNvPr id="78" name="直接连接符 96">
                <a:extLst>
                  <a:ext uri="{FF2B5EF4-FFF2-40B4-BE49-F238E27FC236}">
                    <a16:creationId xmlns:a16="http://schemas.microsoft.com/office/drawing/2014/main" id="{8BD4826E-1499-4B2E-9279-63941E791C7F}"/>
                  </a:ext>
                </a:extLst>
              </p:cNvPr>
              <p:cNvCxnSpPr/>
              <p:nvPr/>
            </p:nvCxnSpPr>
            <p:spPr>
              <a:xfrm flipH="1">
                <a:off x="5243596" y="2236478"/>
                <a:ext cx="396092" cy="468"/>
              </a:xfrm>
              <a:prstGeom prst="line">
                <a:avLst/>
              </a:prstGeom>
              <a:noFill/>
              <a:ln w="19050" cap="flat" cmpd="sng" algn="ctr">
                <a:solidFill>
                  <a:srgbClr val="6685B3">
                    <a:lumMod val="40000"/>
                    <a:lumOff val="60000"/>
                  </a:srgbClr>
                </a:solidFill>
                <a:prstDash val="solid"/>
                <a:miter lim="800000"/>
              </a:ln>
              <a:effectLst/>
            </p:spPr>
          </p:cxnSp>
          <p:cxnSp>
            <p:nvCxnSpPr>
              <p:cNvPr id="79" name="直接连接符 97">
                <a:extLst>
                  <a:ext uri="{FF2B5EF4-FFF2-40B4-BE49-F238E27FC236}">
                    <a16:creationId xmlns:a16="http://schemas.microsoft.com/office/drawing/2014/main" id="{8B011855-A9B9-4A34-A380-EC746406EACF}"/>
                  </a:ext>
                </a:extLst>
              </p:cNvPr>
              <p:cNvCxnSpPr/>
              <p:nvPr/>
            </p:nvCxnSpPr>
            <p:spPr>
              <a:xfrm flipH="1" flipV="1">
                <a:off x="5643109" y="1980665"/>
                <a:ext cx="2" cy="255814"/>
              </a:xfrm>
              <a:prstGeom prst="line">
                <a:avLst/>
              </a:prstGeom>
              <a:noFill/>
              <a:ln w="19050" cap="flat" cmpd="sng" algn="ctr">
                <a:solidFill>
                  <a:srgbClr val="6685B3">
                    <a:lumMod val="40000"/>
                    <a:lumOff val="60000"/>
                  </a:srgbClr>
                </a:solidFill>
                <a:prstDash val="solid"/>
                <a:miter lim="800000"/>
              </a:ln>
              <a:effectLst/>
            </p:spPr>
          </p:cxnSp>
          <p:cxnSp>
            <p:nvCxnSpPr>
              <p:cNvPr id="80" name="直接连接符 98">
                <a:extLst>
                  <a:ext uri="{FF2B5EF4-FFF2-40B4-BE49-F238E27FC236}">
                    <a16:creationId xmlns:a16="http://schemas.microsoft.com/office/drawing/2014/main" id="{8E7A6166-1E4A-45EF-9E9C-42956B1A4D10}"/>
                  </a:ext>
                </a:extLst>
              </p:cNvPr>
              <p:cNvCxnSpPr/>
              <p:nvPr/>
            </p:nvCxnSpPr>
            <p:spPr>
              <a:xfrm flipV="1">
                <a:off x="5643109" y="1983604"/>
                <a:ext cx="288929" cy="1750"/>
              </a:xfrm>
              <a:prstGeom prst="line">
                <a:avLst/>
              </a:prstGeom>
              <a:noFill/>
              <a:ln w="19050" cap="flat" cmpd="sng" algn="ctr">
                <a:solidFill>
                  <a:srgbClr val="6685B3">
                    <a:lumMod val="40000"/>
                    <a:lumOff val="60000"/>
                  </a:srgbClr>
                </a:solidFill>
                <a:prstDash val="solid"/>
                <a:miter lim="800000"/>
              </a:ln>
              <a:effectLst/>
            </p:spPr>
          </p:cxnSp>
          <p:cxnSp>
            <p:nvCxnSpPr>
              <p:cNvPr id="81" name="直接连接符 99">
                <a:extLst>
                  <a:ext uri="{FF2B5EF4-FFF2-40B4-BE49-F238E27FC236}">
                    <a16:creationId xmlns:a16="http://schemas.microsoft.com/office/drawing/2014/main" id="{FFABB363-1A8E-4864-9E46-19CFBD0625F5}"/>
                  </a:ext>
                </a:extLst>
              </p:cNvPr>
              <p:cNvCxnSpPr/>
              <p:nvPr/>
            </p:nvCxnSpPr>
            <p:spPr>
              <a:xfrm flipH="1">
                <a:off x="5174560" y="2389695"/>
                <a:ext cx="396092" cy="468"/>
              </a:xfrm>
              <a:prstGeom prst="line">
                <a:avLst/>
              </a:prstGeom>
              <a:noFill/>
              <a:ln w="19050" cap="flat" cmpd="sng" algn="ctr">
                <a:solidFill>
                  <a:srgbClr val="6685B3">
                    <a:lumMod val="40000"/>
                    <a:lumOff val="60000"/>
                  </a:srgbClr>
                </a:solidFill>
                <a:prstDash val="solid"/>
                <a:miter lim="800000"/>
              </a:ln>
              <a:effectLst/>
            </p:spPr>
          </p:cxnSp>
          <p:cxnSp>
            <p:nvCxnSpPr>
              <p:cNvPr id="82" name="直接连接符 100">
                <a:extLst>
                  <a:ext uri="{FF2B5EF4-FFF2-40B4-BE49-F238E27FC236}">
                    <a16:creationId xmlns:a16="http://schemas.microsoft.com/office/drawing/2014/main" id="{7AE92DCA-5C21-4F1E-A8A9-DFE6F5DB64A2}"/>
                  </a:ext>
                </a:extLst>
              </p:cNvPr>
              <p:cNvCxnSpPr/>
              <p:nvPr/>
            </p:nvCxnSpPr>
            <p:spPr>
              <a:xfrm flipH="1" flipV="1">
                <a:off x="5580226" y="2389696"/>
                <a:ext cx="1" cy="365846"/>
              </a:xfrm>
              <a:prstGeom prst="line">
                <a:avLst/>
              </a:prstGeom>
              <a:noFill/>
              <a:ln w="19050" cap="flat" cmpd="sng" algn="ctr">
                <a:solidFill>
                  <a:srgbClr val="6685B3">
                    <a:lumMod val="40000"/>
                    <a:lumOff val="60000"/>
                  </a:srgbClr>
                </a:solidFill>
                <a:prstDash val="solid"/>
                <a:miter lim="800000"/>
              </a:ln>
              <a:effectLst/>
            </p:spPr>
          </p:cxnSp>
          <p:cxnSp>
            <p:nvCxnSpPr>
              <p:cNvPr id="83" name="直接连接符 101">
                <a:extLst>
                  <a:ext uri="{FF2B5EF4-FFF2-40B4-BE49-F238E27FC236}">
                    <a16:creationId xmlns:a16="http://schemas.microsoft.com/office/drawing/2014/main" id="{F89ADFE0-C390-489B-B111-94D51E471E91}"/>
                  </a:ext>
                </a:extLst>
              </p:cNvPr>
              <p:cNvCxnSpPr/>
              <p:nvPr/>
            </p:nvCxnSpPr>
            <p:spPr>
              <a:xfrm flipV="1">
                <a:off x="5577103" y="2755541"/>
                <a:ext cx="288929" cy="1750"/>
              </a:xfrm>
              <a:prstGeom prst="line">
                <a:avLst/>
              </a:prstGeom>
              <a:noFill/>
              <a:ln w="19050" cap="flat" cmpd="sng" algn="ctr">
                <a:solidFill>
                  <a:srgbClr val="6685B3">
                    <a:lumMod val="40000"/>
                    <a:lumOff val="60000"/>
                  </a:srgbClr>
                </a:solidFill>
                <a:prstDash val="solid"/>
                <a:miter lim="800000"/>
              </a:ln>
              <a:effectLst/>
            </p:spPr>
          </p:cxnSp>
          <p:cxnSp>
            <p:nvCxnSpPr>
              <p:cNvPr id="84" name="直接连接符 102">
                <a:extLst>
                  <a:ext uri="{FF2B5EF4-FFF2-40B4-BE49-F238E27FC236}">
                    <a16:creationId xmlns:a16="http://schemas.microsoft.com/office/drawing/2014/main" id="{EF215797-407F-40C8-9825-90197509DEE6}"/>
                  </a:ext>
                </a:extLst>
              </p:cNvPr>
              <p:cNvCxnSpPr/>
              <p:nvPr/>
            </p:nvCxnSpPr>
            <p:spPr>
              <a:xfrm flipH="1">
                <a:off x="5229715" y="5521177"/>
                <a:ext cx="396092" cy="468"/>
              </a:xfrm>
              <a:prstGeom prst="line">
                <a:avLst/>
              </a:prstGeom>
              <a:noFill/>
              <a:ln w="19050" cap="flat" cmpd="sng" algn="ctr">
                <a:solidFill>
                  <a:srgbClr val="6685B3">
                    <a:lumMod val="40000"/>
                    <a:lumOff val="60000"/>
                  </a:srgbClr>
                </a:solidFill>
                <a:prstDash val="solid"/>
                <a:miter lim="800000"/>
              </a:ln>
              <a:effectLst/>
            </p:spPr>
          </p:cxnSp>
          <p:cxnSp>
            <p:nvCxnSpPr>
              <p:cNvPr id="85" name="直接连接符 103">
                <a:extLst>
                  <a:ext uri="{FF2B5EF4-FFF2-40B4-BE49-F238E27FC236}">
                    <a16:creationId xmlns:a16="http://schemas.microsoft.com/office/drawing/2014/main" id="{881B399F-7FA8-47E4-AF5F-4D0EE299A2A6}"/>
                  </a:ext>
                </a:extLst>
              </p:cNvPr>
              <p:cNvCxnSpPr/>
              <p:nvPr/>
            </p:nvCxnSpPr>
            <p:spPr>
              <a:xfrm flipH="1" flipV="1">
                <a:off x="5629228" y="5265364"/>
                <a:ext cx="2" cy="255814"/>
              </a:xfrm>
              <a:prstGeom prst="line">
                <a:avLst/>
              </a:prstGeom>
              <a:noFill/>
              <a:ln w="19050" cap="flat" cmpd="sng" algn="ctr">
                <a:solidFill>
                  <a:srgbClr val="6685B3">
                    <a:lumMod val="40000"/>
                    <a:lumOff val="60000"/>
                  </a:srgbClr>
                </a:solidFill>
                <a:prstDash val="solid"/>
                <a:miter lim="800000"/>
              </a:ln>
              <a:effectLst/>
            </p:spPr>
          </p:cxnSp>
          <p:cxnSp>
            <p:nvCxnSpPr>
              <p:cNvPr id="86" name="直接连接符 104">
                <a:extLst>
                  <a:ext uri="{FF2B5EF4-FFF2-40B4-BE49-F238E27FC236}">
                    <a16:creationId xmlns:a16="http://schemas.microsoft.com/office/drawing/2014/main" id="{7DBE581F-F83D-4B82-AB10-D8FB51B4BC01}"/>
                  </a:ext>
                </a:extLst>
              </p:cNvPr>
              <p:cNvCxnSpPr/>
              <p:nvPr/>
            </p:nvCxnSpPr>
            <p:spPr>
              <a:xfrm flipV="1">
                <a:off x="5629228" y="5268303"/>
                <a:ext cx="288929" cy="1750"/>
              </a:xfrm>
              <a:prstGeom prst="line">
                <a:avLst/>
              </a:prstGeom>
              <a:noFill/>
              <a:ln w="19050" cap="flat" cmpd="sng" algn="ctr">
                <a:solidFill>
                  <a:srgbClr val="6685B3">
                    <a:lumMod val="40000"/>
                    <a:lumOff val="60000"/>
                  </a:srgbClr>
                </a:solidFill>
                <a:prstDash val="solid"/>
                <a:miter lim="800000"/>
              </a:ln>
              <a:effectLst/>
            </p:spPr>
          </p:cxnSp>
          <p:cxnSp>
            <p:nvCxnSpPr>
              <p:cNvPr id="87" name="直接连接符 105">
                <a:extLst>
                  <a:ext uri="{FF2B5EF4-FFF2-40B4-BE49-F238E27FC236}">
                    <a16:creationId xmlns:a16="http://schemas.microsoft.com/office/drawing/2014/main" id="{8857ABFC-3614-4692-AFE8-2AD18FC1BA18}"/>
                  </a:ext>
                </a:extLst>
              </p:cNvPr>
              <p:cNvCxnSpPr/>
              <p:nvPr/>
            </p:nvCxnSpPr>
            <p:spPr>
              <a:xfrm flipH="1">
                <a:off x="5212772" y="5599142"/>
                <a:ext cx="396092" cy="468"/>
              </a:xfrm>
              <a:prstGeom prst="line">
                <a:avLst/>
              </a:prstGeom>
              <a:noFill/>
              <a:ln w="19050" cap="flat" cmpd="sng" algn="ctr">
                <a:solidFill>
                  <a:srgbClr val="6685B3">
                    <a:lumMod val="40000"/>
                    <a:lumOff val="60000"/>
                  </a:srgbClr>
                </a:solidFill>
                <a:prstDash val="solid"/>
                <a:miter lim="800000"/>
              </a:ln>
              <a:effectLst/>
            </p:spPr>
          </p:cxnSp>
          <p:cxnSp>
            <p:nvCxnSpPr>
              <p:cNvPr id="88" name="直接连接符 106">
                <a:extLst>
                  <a:ext uri="{FF2B5EF4-FFF2-40B4-BE49-F238E27FC236}">
                    <a16:creationId xmlns:a16="http://schemas.microsoft.com/office/drawing/2014/main" id="{17EAD6EE-4A92-4E29-879B-BF661E3385AC}"/>
                  </a:ext>
                </a:extLst>
              </p:cNvPr>
              <p:cNvCxnSpPr/>
              <p:nvPr/>
            </p:nvCxnSpPr>
            <p:spPr>
              <a:xfrm flipH="1" flipV="1">
                <a:off x="5618438" y="5599142"/>
                <a:ext cx="1" cy="365846"/>
              </a:xfrm>
              <a:prstGeom prst="line">
                <a:avLst/>
              </a:prstGeom>
              <a:noFill/>
              <a:ln w="19050" cap="flat" cmpd="sng" algn="ctr">
                <a:solidFill>
                  <a:srgbClr val="6685B3">
                    <a:lumMod val="40000"/>
                    <a:lumOff val="60000"/>
                  </a:srgbClr>
                </a:solidFill>
                <a:prstDash val="solid"/>
                <a:miter lim="800000"/>
              </a:ln>
              <a:effectLst/>
            </p:spPr>
          </p:cxnSp>
          <p:cxnSp>
            <p:nvCxnSpPr>
              <p:cNvPr id="89" name="直接连接符 107">
                <a:extLst>
                  <a:ext uri="{FF2B5EF4-FFF2-40B4-BE49-F238E27FC236}">
                    <a16:creationId xmlns:a16="http://schemas.microsoft.com/office/drawing/2014/main" id="{55A3DDEA-0A57-41C1-9A1B-D1EEF24A5371}"/>
                  </a:ext>
                </a:extLst>
              </p:cNvPr>
              <p:cNvCxnSpPr/>
              <p:nvPr/>
            </p:nvCxnSpPr>
            <p:spPr>
              <a:xfrm flipV="1">
                <a:off x="5615315" y="5964988"/>
                <a:ext cx="288929" cy="1750"/>
              </a:xfrm>
              <a:prstGeom prst="line">
                <a:avLst/>
              </a:prstGeom>
              <a:noFill/>
              <a:ln w="19050" cap="flat" cmpd="sng" algn="ctr">
                <a:solidFill>
                  <a:srgbClr val="6685B3">
                    <a:lumMod val="40000"/>
                    <a:lumOff val="60000"/>
                  </a:srgbClr>
                </a:solidFill>
                <a:prstDash val="solid"/>
                <a:miter lim="800000"/>
              </a:ln>
              <a:effectLst/>
            </p:spPr>
          </p:cxnSp>
          <p:sp>
            <p:nvSpPr>
              <p:cNvPr id="90" name="矩形 109">
                <a:extLst>
                  <a:ext uri="{FF2B5EF4-FFF2-40B4-BE49-F238E27FC236}">
                    <a16:creationId xmlns:a16="http://schemas.microsoft.com/office/drawing/2014/main" id="{03566090-D4AD-4780-B232-AF4AC438CA63}"/>
                  </a:ext>
                </a:extLst>
              </p:cNvPr>
              <p:cNvSpPr/>
              <p:nvPr/>
            </p:nvSpPr>
            <p:spPr>
              <a:xfrm>
                <a:off x="3075399" y="6045395"/>
                <a:ext cx="1174348" cy="32610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4472C4"/>
                    </a:solidFill>
                    <a:effectLst/>
                    <a:uLnTx/>
                    <a:uFillTx/>
                    <a:cs typeface="Arial" panose="020B0604020202020204" pitchFamily="34" charset="0"/>
                  </a:rPr>
                  <a:t>Patch cord</a:t>
                </a:r>
                <a:endParaRPr kumimoji="0" lang="zh-CN" altLang="en-US" sz="1400" b="1" i="0" u="none" strike="noStrike" kern="0" cap="none" spc="0" normalizeH="0" baseline="0" noProof="0" dirty="0">
                  <a:ln>
                    <a:noFill/>
                  </a:ln>
                  <a:solidFill>
                    <a:srgbClr val="4472C4"/>
                  </a:solidFill>
                  <a:effectLst/>
                  <a:uLnTx/>
                  <a:uFillTx/>
                  <a:cs typeface="Arial" panose="020B0604020202020204" pitchFamily="34" charset="0"/>
                </a:endParaRPr>
              </a:p>
            </p:txBody>
          </p:sp>
          <p:cxnSp>
            <p:nvCxnSpPr>
              <p:cNvPr id="91" name="直接连接符 110">
                <a:extLst>
                  <a:ext uri="{FF2B5EF4-FFF2-40B4-BE49-F238E27FC236}">
                    <a16:creationId xmlns:a16="http://schemas.microsoft.com/office/drawing/2014/main" id="{7901DB8A-519C-40CD-833B-4CF777F99BF0}"/>
                  </a:ext>
                </a:extLst>
              </p:cNvPr>
              <p:cNvCxnSpPr/>
              <p:nvPr/>
            </p:nvCxnSpPr>
            <p:spPr>
              <a:xfrm>
                <a:off x="3678982" y="5363509"/>
                <a:ext cx="106043" cy="762754"/>
              </a:xfrm>
              <a:prstGeom prst="line">
                <a:avLst/>
              </a:prstGeom>
              <a:noFill/>
              <a:ln w="19050" cap="flat" cmpd="sng" algn="ctr">
                <a:solidFill>
                  <a:srgbClr val="4F4F4F"/>
                </a:solidFill>
                <a:prstDash val="solid"/>
                <a:miter lim="800000"/>
              </a:ln>
              <a:effectLst/>
            </p:spPr>
          </p:cxnSp>
          <p:sp>
            <p:nvSpPr>
              <p:cNvPr id="92" name="矩形 108">
                <a:extLst>
                  <a:ext uri="{FF2B5EF4-FFF2-40B4-BE49-F238E27FC236}">
                    <a16:creationId xmlns:a16="http://schemas.microsoft.com/office/drawing/2014/main" id="{8921159B-2E12-4F05-900B-2D7FE308BD7E}"/>
                  </a:ext>
                </a:extLst>
              </p:cNvPr>
              <p:cNvSpPr/>
              <p:nvPr/>
            </p:nvSpPr>
            <p:spPr>
              <a:xfrm>
                <a:off x="5629275" y="2847924"/>
                <a:ext cx="495731" cy="26903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srgbClr val="4472C4"/>
                    </a:solidFill>
                    <a:effectLst/>
                    <a:uLnTx/>
                    <a:uFillTx/>
                    <a:cs typeface="Arial" panose="020B0604020202020204" pitchFamily="34" charset="0"/>
                  </a:rPr>
                  <a:t>ONT</a:t>
                </a:r>
                <a:endParaRPr kumimoji="0" lang="zh-CN" altLang="en-US" sz="1050" b="1" i="0" u="none" strike="noStrike" kern="0" cap="none" spc="0" normalizeH="0" baseline="0" noProof="0" dirty="0">
                  <a:ln>
                    <a:noFill/>
                  </a:ln>
                  <a:solidFill>
                    <a:srgbClr val="4472C4"/>
                  </a:solidFill>
                  <a:effectLst/>
                  <a:uLnTx/>
                  <a:uFillTx/>
                  <a:cs typeface="Arial" panose="020B0604020202020204" pitchFamily="34" charset="0"/>
                </a:endParaRPr>
              </a:p>
            </p:txBody>
          </p:sp>
          <p:sp>
            <p:nvSpPr>
              <p:cNvPr id="93" name="矩形 111">
                <a:extLst>
                  <a:ext uri="{FF2B5EF4-FFF2-40B4-BE49-F238E27FC236}">
                    <a16:creationId xmlns:a16="http://schemas.microsoft.com/office/drawing/2014/main" id="{6B4A4C4D-53AA-4B48-82E1-2E2D46C28A2F}"/>
                  </a:ext>
                </a:extLst>
              </p:cNvPr>
              <p:cNvSpPr/>
              <p:nvPr/>
            </p:nvSpPr>
            <p:spPr>
              <a:xfrm>
                <a:off x="4293024" y="1494201"/>
                <a:ext cx="1277628" cy="34519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rgbClr val="4472C4"/>
                    </a:solidFill>
                    <a:effectLst/>
                    <a:uLnTx/>
                    <a:uFillTx/>
                    <a:cs typeface="Arial" panose="020B0604020202020204" pitchFamily="34" charset="0"/>
                  </a:rPr>
                  <a:t>2 fiber per room</a:t>
                </a:r>
                <a:endParaRPr kumimoji="0" lang="zh-CN" altLang="en-US" sz="1000" b="1" i="0" u="none" strike="noStrike" kern="0" cap="none" spc="0" normalizeH="0" baseline="0" noProof="0" dirty="0">
                  <a:ln>
                    <a:noFill/>
                  </a:ln>
                  <a:solidFill>
                    <a:srgbClr val="4472C4"/>
                  </a:solidFill>
                  <a:effectLst/>
                  <a:uLnTx/>
                  <a:uFillTx/>
                  <a:cs typeface="Arial" panose="020B0604020202020204" pitchFamily="34" charset="0"/>
                </a:endParaRPr>
              </a:p>
            </p:txBody>
          </p:sp>
          <p:cxnSp>
            <p:nvCxnSpPr>
              <p:cNvPr id="94" name="直接连接符 112">
                <a:extLst>
                  <a:ext uri="{FF2B5EF4-FFF2-40B4-BE49-F238E27FC236}">
                    <a16:creationId xmlns:a16="http://schemas.microsoft.com/office/drawing/2014/main" id="{18F377B5-A990-4899-8FE4-57A4E8F01A13}"/>
                  </a:ext>
                </a:extLst>
              </p:cNvPr>
              <p:cNvCxnSpPr/>
              <p:nvPr/>
            </p:nvCxnSpPr>
            <p:spPr>
              <a:xfrm>
                <a:off x="5272347" y="1744405"/>
                <a:ext cx="339824" cy="244789"/>
              </a:xfrm>
              <a:prstGeom prst="line">
                <a:avLst/>
              </a:prstGeom>
              <a:noFill/>
              <a:ln w="19050" cap="flat" cmpd="sng" algn="ctr">
                <a:solidFill>
                  <a:srgbClr val="4F4F4F"/>
                </a:solidFill>
                <a:prstDash val="solid"/>
                <a:miter lim="800000"/>
              </a:ln>
              <a:effectLst/>
            </p:spPr>
          </p:cxnSp>
          <p:sp>
            <p:nvSpPr>
              <p:cNvPr id="95" name="矩形 113">
                <a:extLst>
                  <a:ext uri="{FF2B5EF4-FFF2-40B4-BE49-F238E27FC236}">
                    <a16:creationId xmlns:a16="http://schemas.microsoft.com/office/drawing/2014/main" id="{AA7A7BC3-982E-482E-B6CB-4264A5DABFFC}"/>
                  </a:ext>
                </a:extLst>
              </p:cNvPr>
              <p:cNvSpPr/>
              <p:nvPr/>
            </p:nvSpPr>
            <p:spPr>
              <a:xfrm>
                <a:off x="4017040" y="3469066"/>
                <a:ext cx="956261" cy="56093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rgbClr val="4472C4"/>
                    </a:solidFill>
                    <a:effectLst/>
                    <a:uLnTx/>
                    <a:uFillTx/>
                    <a:cs typeface="Arial" panose="020B0604020202020204" pitchFamily="34" charset="0"/>
                  </a:rPr>
                  <a:t>5</a:t>
                </a:r>
                <a:r>
                  <a:rPr kumimoji="0" lang="zh-CN" altLang="en-US" sz="1000" b="1" i="0" u="none" strike="noStrike" kern="0" cap="none" spc="0" normalizeH="0" baseline="0" noProof="0" dirty="0">
                    <a:ln>
                      <a:noFill/>
                    </a:ln>
                    <a:solidFill>
                      <a:srgbClr val="4472C4"/>
                    </a:solidFill>
                    <a:effectLst/>
                    <a:uLnTx/>
                    <a:uFillTx/>
                    <a:cs typeface="Arial" panose="020B0604020202020204" pitchFamily="34" charset="0"/>
                  </a:rPr>
                  <a:t>* </a:t>
                </a:r>
                <a:r>
                  <a:rPr kumimoji="0" lang="en-US" altLang="zh-CN" sz="1000" b="1" i="0" u="none" strike="noStrike" kern="0" cap="none" spc="0" normalizeH="0" baseline="0" noProof="0" dirty="0">
                    <a:ln>
                      <a:noFill/>
                    </a:ln>
                    <a:solidFill>
                      <a:srgbClr val="4472C4"/>
                    </a:solidFill>
                    <a:effectLst/>
                    <a:uLnTx/>
                    <a:uFillTx/>
                    <a:cs typeface="Arial" panose="020B0604020202020204" pitchFamily="34" charset="0"/>
                  </a:rPr>
                  <a:t>144 cores fiber</a:t>
                </a:r>
                <a:endParaRPr kumimoji="0" lang="zh-CN" altLang="en-US" sz="1000" b="1" i="0" u="none" strike="noStrike" kern="0" cap="none" spc="0" normalizeH="0" baseline="0" noProof="0" dirty="0">
                  <a:ln>
                    <a:noFill/>
                  </a:ln>
                  <a:solidFill>
                    <a:srgbClr val="4472C4"/>
                  </a:solidFill>
                  <a:effectLst/>
                  <a:uLnTx/>
                  <a:uFillTx/>
                  <a:cs typeface="Arial" panose="020B0604020202020204" pitchFamily="34" charset="0"/>
                </a:endParaRPr>
              </a:p>
            </p:txBody>
          </p:sp>
        </p:grpSp>
        <p:sp>
          <p:nvSpPr>
            <p:cNvPr id="14" name="矩形 114">
              <a:extLst>
                <a:ext uri="{FF2B5EF4-FFF2-40B4-BE49-F238E27FC236}">
                  <a16:creationId xmlns:a16="http://schemas.microsoft.com/office/drawing/2014/main" id="{D82C9F6F-9310-4FCE-8239-F58F65209D34}"/>
                </a:ext>
              </a:extLst>
            </p:cNvPr>
            <p:cNvSpPr/>
            <p:nvPr/>
          </p:nvSpPr>
          <p:spPr>
            <a:xfrm>
              <a:off x="9555153" y="5698091"/>
              <a:ext cx="1250442" cy="32578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rgbClr val="4472C4"/>
                  </a:solidFill>
                  <a:effectLst/>
                  <a:uLnTx/>
                  <a:uFillTx/>
                  <a:cs typeface="Arial" panose="020B0604020202020204" pitchFamily="34" charset="0"/>
                </a:rPr>
                <a:t>Distribution box</a:t>
              </a:r>
              <a:endParaRPr kumimoji="0" lang="zh-CN" altLang="en-US" sz="1000" b="1" i="0" u="none" strike="noStrike" kern="0" cap="none" spc="0" normalizeH="0" baseline="0" noProof="0" dirty="0">
                <a:ln>
                  <a:noFill/>
                </a:ln>
                <a:solidFill>
                  <a:srgbClr val="4472C4"/>
                </a:solidFill>
                <a:effectLst/>
                <a:uLnTx/>
                <a:uFillTx/>
                <a:cs typeface="Arial" panose="020B0604020202020204" pitchFamily="34" charset="0"/>
              </a:endParaRPr>
            </a:p>
          </p:txBody>
        </p:sp>
        <p:sp>
          <p:nvSpPr>
            <p:cNvPr id="15" name="矩形 115">
              <a:extLst>
                <a:ext uri="{FF2B5EF4-FFF2-40B4-BE49-F238E27FC236}">
                  <a16:creationId xmlns:a16="http://schemas.microsoft.com/office/drawing/2014/main" id="{D6385F43-6E0C-4C56-A34E-14034D879713}"/>
                </a:ext>
              </a:extLst>
            </p:cNvPr>
            <p:cNvSpPr/>
            <p:nvPr/>
          </p:nvSpPr>
          <p:spPr>
            <a:xfrm>
              <a:off x="5933826" y="1668880"/>
              <a:ext cx="1906683" cy="42842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2060"/>
                  </a:solidFill>
                  <a:effectLst/>
                  <a:uLnTx/>
                  <a:uFillTx/>
                  <a:cs typeface="Arial" panose="020B0604020202020204" pitchFamily="34" charset="0"/>
                </a:rPr>
                <a:t>FTTH Standards</a:t>
              </a:r>
              <a:endParaRPr kumimoji="0" lang="zh-CN" altLang="en-US" sz="1400" b="1" i="0" u="none" strike="noStrike" kern="0" cap="none" spc="0" normalizeH="0" baseline="0" noProof="0" dirty="0">
                <a:ln>
                  <a:noFill/>
                </a:ln>
                <a:solidFill>
                  <a:srgbClr val="002060"/>
                </a:solidFill>
                <a:effectLst/>
                <a:uLnTx/>
                <a:uFillTx/>
                <a:cs typeface="Arial" panose="020B0604020202020204" pitchFamily="34" charset="0"/>
              </a:endParaRPr>
            </a:p>
          </p:txBody>
        </p:sp>
      </p:grpSp>
      <p:sp>
        <p:nvSpPr>
          <p:cNvPr id="96" name="Freeform 5">
            <a:extLst>
              <a:ext uri="{FF2B5EF4-FFF2-40B4-BE49-F238E27FC236}">
                <a16:creationId xmlns:a16="http://schemas.microsoft.com/office/drawing/2014/main" id="{91E8769F-8012-44FF-AB1D-AC7D6D9875CD}"/>
              </a:ext>
            </a:extLst>
          </p:cNvPr>
          <p:cNvSpPr/>
          <p:nvPr/>
        </p:nvSpPr>
        <p:spPr>
          <a:xfrm>
            <a:off x="6235976" y="1277437"/>
            <a:ext cx="5569516" cy="5020485"/>
          </a:xfrm>
          <a:custGeom>
            <a:avLst/>
            <a:gdLst>
              <a:gd name="connsiteX0" fmla="*/ 6035040 w 6042355"/>
              <a:gd name="connsiteY0" fmla="*/ 0 h 3035808"/>
              <a:gd name="connsiteX1" fmla="*/ 0 w 6042355"/>
              <a:gd name="connsiteY1" fmla="*/ 29261 h 3035808"/>
              <a:gd name="connsiteX2" fmla="*/ 0 w 6042355"/>
              <a:gd name="connsiteY2" fmla="*/ 3035808 h 3035808"/>
              <a:gd name="connsiteX3" fmla="*/ 6042355 w 6042355"/>
              <a:gd name="connsiteY3" fmla="*/ 3035808 h 3035808"/>
              <a:gd name="connsiteX0" fmla="*/ 6035040 w 6042355"/>
              <a:gd name="connsiteY0" fmla="*/ 0 h 3035808"/>
              <a:gd name="connsiteX1" fmla="*/ 7316 w 6042355"/>
              <a:gd name="connsiteY1" fmla="*/ 0 h 3035808"/>
              <a:gd name="connsiteX2" fmla="*/ 0 w 6042355"/>
              <a:gd name="connsiteY2" fmla="*/ 3035808 h 3035808"/>
              <a:gd name="connsiteX3" fmla="*/ 6042355 w 6042355"/>
              <a:gd name="connsiteY3" fmla="*/ 3035808 h 3035808"/>
            </a:gdLst>
            <a:ahLst/>
            <a:cxnLst>
              <a:cxn ang="0">
                <a:pos x="connsiteX0" y="connsiteY0"/>
              </a:cxn>
              <a:cxn ang="0">
                <a:pos x="connsiteX1" y="connsiteY1"/>
              </a:cxn>
              <a:cxn ang="0">
                <a:pos x="connsiteX2" y="connsiteY2"/>
              </a:cxn>
              <a:cxn ang="0">
                <a:pos x="connsiteX3" y="connsiteY3"/>
              </a:cxn>
            </a:cxnLst>
            <a:rect l="l" t="t" r="r" b="b"/>
            <a:pathLst>
              <a:path w="6042355" h="3035808">
                <a:moveTo>
                  <a:pt x="6035040" y="0"/>
                </a:moveTo>
                <a:lnTo>
                  <a:pt x="7316" y="0"/>
                </a:lnTo>
                <a:cubicBezTo>
                  <a:pt x="4877" y="1011936"/>
                  <a:pt x="2439" y="2023872"/>
                  <a:pt x="0" y="3035808"/>
                </a:cubicBezTo>
                <a:lnTo>
                  <a:pt x="6042355" y="3035808"/>
                </a:lnTo>
              </a:path>
            </a:pathLst>
          </a:custGeom>
          <a:noFill/>
          <a:ln w="25400" cap="flat" cmpd="sng" algn="ctr">
            <a:solidFill>
              <a:schemeClr val="bg2">
                <a:lumMod val="7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2924487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1D43-81DE-4DE1-863A-540C5205E5FB}"/>
              </a:ext>
            </a:extLst>
          </p:cNvPr>
          <p:cNvSpPr>
            <a:spLocks noGrp="1"/>
          </p:cNvSpPr>
          <p:nvPr>
            <p:ph type="title"/>
          </p:nvPr>
        </p:nvSpPr>
        <p:spPr/>
        <p:txBody>
          <a:bodyPr/>
          <a:lstStyle/>
          <a:p>
            <a:endParaRPr lang="en-US"/>
          </a:p>
        </p:txBody>
      </p:sp>
      <p:sp>
        <p:nvSpPr>
          <p:cNvPr id="3" name="Donut 1">
            <a:extLst>
              <a:ext uri="{FF2B5EF4-FFF2-40B4-BE49-F238E27FC236}">
                <a16:creationId xmlns:a16="http://schemas.microsoft.com/office/drawing/2014/main" id="{6682D9BD-32F2-4E62-B424-AE8481559276}"/>
              </a:ext>
            </a:extLst>
          </p:cNvPr>
          <p:cNvSpPr/>
          <p:nvPr/>
        </p:nvSpPr>
        <p:spPr>
          <a:xfrm>
            <a:off x="3909479" y="1561712"/>
            <a:ext cx="4385781" cy="4385781"/>
          </a:xfrm>
          <a:prstGeom prst="donut">
            <a:avLst>
              <a:gd name="adj" fmla="val 21081"/>
            </a:avLst>
          </a:prstGeom>
          <a:solidFill>
            <a:schemeClr val="tx2">
              <a:lumMod val="40000"/>
              <a:lumOff val="60000"/>
              <a:alpha val="20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cs typeface="+mn-cs"/>
            </a:endParaRPr>
          </a:p>
        </p:txBody>
      </p:sp>
      <p:sp>
        <p:nvSpPr>
          <p:cNvPr id="4" name="Block Arc 3">
            <a:extLst>
              <a:ext uri="{FF2B5EF4-FFF2-40B4-BE49-F238E27FC236}">
                <a16:creationId xmlns:a16="http://schemas.microsoft.com/office/drawing/2014/main" id="{237B3C00-5E4B-49F1-AF50-26D84B8EE4CC}"/>
              </a:ext>
            </a:extLst>
          </p:cNvPr>
          <p:cNvSpPr/>
          <p:nvPr/>
        </p:nvSpPr>
        <p:spPr>
          <a:xfrm rot="5400000">
            <a:off x="4239238" y="1899655"/>
            <a:ext cx="3709895" cy="3709895"/>
          </a:xfrm>
          <a:prstGeom prst="blockArc">
            <a:avLst>
              <a:gd name="adj1" fmla="val 16241887"/>
              <a:gd name="adj2" fmla="val 21514315"/>
              <a:gd name="adj3" fmla="val 15919"/>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cs typeface="+mn-cs"/>
            </a:endParaRPr>
          </a:p>
        </p:txBody>
      </p:sp>
      <p:sp>
        <p:nvSpPr>
          <p:cNvPr id="5" name="Rectangle 4">
            <a:extLst>
              <a:ext uri="{FF2B5EF4-FFF2-40B4-BE49-F238E27FC236}">
                <a16:creationId xmlns:a16="http://schemas.microsoft.com/office/drawing/2014/main" id="{F0B99BC5-B419-4AB5-9E96-11DBBDAF450B}"/>
              </a:ext>
            </a:extLst>
          </p:cNvPr>
          <p:cNvSpPr/>
          <p:nvPr/>
        </p:nvSpPr>
        <p:spPr>
          <a:xfrm rot="5400000">
            <a:off x="9272973" y="2315183"/>
            <a:ext cx="540000" cy="3462768"/>
          </a:xfrm>
          <a:prstGeom prst="rect">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sp>
        <p:nvSpPr>
          <p:cNvPr id="6" name="Block Arc 5">
            <a:extLst>
              <a:ext uri="{FF2B5EF4-FFF2-40B4-BE49-F238E27FC236}">
                <a16:creationId xmlns:a16="http://schemas.microsoft.com/office/drawing/2014/main" id="{713B76BE-E104-4594-BD3B-942886EE7CDC}"/>
              </a:ext>
            </a:extLst>
          </p:cNvPr>
          <p:cNvSpPr/>
          <p:nvPr/>
        </p:nvSpPr>
        <p:spPr>
          <a:xfrm>
            <a:off x="4239238" y="1899655"/>
            <a:ext cx="3709895" cy="3709895"/>
          </a:xfrm>
          <a:prstGeom prst="blockArc">
            <a:avLst>
              <a:gd name="adj1" fmla="val 16267252"/>
              <a:gd name="adj2" fmla="val 21503648"/>
              <a:gd name="adj3" fmla="val 15838"/>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cs typeface="+mn-cs"/>
            </a:endParaRPr>
          </a:p>
        </p:txBody>
      </p:sp>
      <p:sp>
        <p:nvSpPr>
          <p:cNvPr id="7" name="Rectangle 6">
            <a:extLst>
              <a:ext uri="{FF2B5EF4-FFF2-40B4-BE49-F238E27FC236}">
                <a16:creationId xmlns:a16="http://schemas.microsoft.com/office/drawing/2014/main" id="{20B2AC2B-3C3B-4FF6-A748-AA08354247EB}"/>
              </a:ext>
            </a:extLst>
          </p:cNvPr>
          <p:cNvSpPr/>
          <p:nvPr/>
        </p:nvSpPr>
        <p:spPr>
          <a:xfrm rot="5400000">
            <a:off x="9272973" y="1707895"/>
            <a:ext cx="540000" cy="3462768"/>
          </a:xfrm>
          <a:prstGeom prst="rect">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sp>
        <p:nvSpPr>
          <p:cNvPr id="8" name="Block Arc 7">
            <a:extLst>
              <a:ext uri="{FF2B5EF4-FFF2-40B4-BE49-F238E27FC236}">
                <a16:creationId xmlns:a16="http://schemas.microsoft.com/office/drawing/2014/main" id="{4AF1FB66-988F-41DC-A0C6-29847C33F3ED}"/>
              </a:ext>
            </a:extLst>
          </p:cNvPr>
          <p:cNvSpPr/>
          <p:nvPr/>
        </p:nvSpPr>
        <p:spPr>
          <a:xfrm rot="10800000">
            <a:off x="4239238" y="1899655"/>
            <a:ext cx="3709895" cy="3709895"/>
          </a:xfrm>
          <a:prstGeom prst="blockArc">
            <a:avLst>
              <a:gd name="adj1" fmla="val 16247553"/>
              <a:gd name="adj2" fmla="val 21556481"/>
              <a:gd name="adj3" fmla="val 16093"/>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cs typeface="+mn-cs"/>
            </a:endParaRPr>
          </a:p>
        </p:txBody>
      </p:sp>
      <p:sp>
        <p:nvSpPr>
          <p:cNvPr id="9" name="Rectangle 8">
            <a:extLst>
              <a:ext uri="{FF2B5EF4-FFF2-40B4-BE49-F238E27FC236}">
                <a16:creationId xmlns:a16="http://schemas.microsoft.com/office/drawing/2014/main" id="{7DE046CE-1F46-432B-8DE4-C64FD0BC9B29}"/>
              </a:ext>
            </a:extLst>
          </p:cNvPr>
          <p:cNvSpPr/>
          <p:nvPr/>
        </p:nvSpPr>
        <p:spPr>
          <a:xfrm rot="5400000">
            <a:off x="2391546" y="2302665"/>
            <a:ext cx="540000" cy="3487807"/>
          </a:xfrm>
          <a:prstGeom prst="rect">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sp>
        <p:nvSpPr>
          <p:cNvPr id="10" name="Block Arc 9">
            <a:extLst>
              <a:ext uri="{FF2B5EF4-FFF2-40B4-BE49-F238E27FC236}">
                <a16:creationId xmlns:a16="http://schemas.microsoft.com/office/drawing/2014/main" id="{70E34868-939A-4959-8ED8-76E129A0B715}"/>
              </a:ext>
            </a:extLst>
          </p:cNvPr>
          <p:cNvSpPr/>
          <p:nvPr/>
        </p:nvSpPr>
        <p:spPr>
          <a:xfrm rot="16200000">
            <a:off x="4239238" y="1899655"/>
            <a:ext cx="3709895" cy="3709895"/>
          </a:xfrm>
          <a:prstGeom prst="blockArc">
            <a:avLst>
              <a:gd name="adj1" fmla="val 16302188"/>
              <a:gd name="adj2" fmla="val 21530925"/>
              <a:gd name="adj3" fmla="val 15991"/>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cs typeface="+mn-cs"/>
            </a:endParaRPr>
          </a:p>
        </p:txBody>
      </p:sp>
      <p:sp>
        <p:nvSpPr>
          <p:cNvPr id="11" name="Rectangle 10">
            <a:extLst>
              <a:ext uri="{FF2B5EF4-FFF2-40B4-BE49-F238E27FC236}">
                <a16:creationId xmlns:a16="http://schemas.microsoft.com/office/drawing/2014/main" id="{1867DF1E-1463-4D34-9130-20CACB3ADAD9}"/>
              </a:ext>
            </a:extLst>
          </p:cNvPr>
          <p:cNvSpPr/>
          <p:nvPr/>
        </p:nvSpPr>
        <p:spPr>
          <a:xfrm rot="5400000">
            <a:off x="2391546" y="1695377"/>
            <a:ext cx="540000" cy="3487807"/>
          </a:xfrm>
          <a:prstGeom prst="rect">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pic>
        <p:nvPicPr>
          <p:cNvPr id="12" name="Picture 2" descr="E:\002-KIMS BUSINESS\007-04-1-FIVERR\01-PPT-TEMPLATE\COVER-PSD\05-cut-01.png">
            <a:extLst>
              <a:ext uri="{FF2B5EF4-FFF2-40B4-BE49-F238E27FC236}">
                <a16:creationId xmlns:a16="http://schemas.microsoft.com/office/drawing/2014/main" id="{6BAE5877-9DF6-4C63-B60C-FC33C6CF06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191920" y="3601439"/>
            <a:ext cx="1507552" cy="3553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4-1-FIVERR\01-PPT-TEMPLATE\COVER-PSD\05-cut-01.png">
            <a:extLst>
              <a:ext uri="{FF2B5EF4-FFF2-40B4-BE49-F238E27FC236}">
                <a16:creationId xmlns:a16="http://schemas.microsoft.com/office/drawing/2014/main" id="{8C2CCB37-C455-481C-ADAA-FB17B9B7D0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474827" y="3601439"/>
            <a:ext cx="1507552" cy="355397"/>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79F0DA26-D02D-463A-BAB4-955F48B55DD0}"/>
              </a:ext>
            </a:extLst>
          </p:cNvPr>
          <p:cNvGrpSpPr/>
          <p:nvPr/>
        </p:nvGrpSpPr>
        <p:grpSpPr>
          <a:xfrm>
            <a:off x="4501136" y="2179631"/>
            <a:ext cx="3170874" cy="3079310"/>
            <a:chOff x="2967709" y="2217483"/>
            <a:chExt cx="3170874" cy="3079310"/>
          </a:xfrm>
        </p:grpSpPr>
        <p:sp>
          <p:nvSpPr>
            <p:cNvPr id="15" name="TextBox 14">
              <a:extLst>
                <a:ext uri="{FF2B5EF4-FFF2-40B4-BE49-F238E27FC236}">
                  <a16:creationId xmlns:a16="http://schemas.microsoft.com/office/drawing/2014/main" id="{FF2158F0-85E9-415F-B987-88ACE7C44C33}"/>
                </a:ext>
              </a:extLst>
            </p:cNvPr>
            <p:cNvSpPr txBox="1"/>
            <p:nvPr/>
          </p:nvSpPr>
          <p:spPr>
            <a:xfrm rot="2979303">
              <a:off x="3820058" y="2449950"/>
              <a:ext cx="2300361" cy="1835428"/>
            </a:xfrm>
            <a:prstGeom prst="rect">
              <a:avLst/>
            </a:prstGeom>
            <a:noFill/>
          </p:spPr>
          <p:txBody>
            <a:bodyPr wrap="square" rtlCol="0">
              <a:prstTxWarp prst="textArchUp">
                <a:avLst>
                  <a:gd name="adj" fmla="val 12348932"/>
                </a:avLst>
              </a:prstTxWarp>
              <a:spAutoFit/>
            </a:bodyPr>
            <a:lstStyle/>
            <a:p>
              <a:pPr algn="ctr" defTabSz="914286"/>
              <a:r>
                <a:rPr lang="en-US" altLang="ko-KR" sz="1600" b="1" dirty="0">
                  <a:solidFill>
                    <a:prstClr val="white"/>
                  </a:solidFill>
                  <a:cs typeface="Arial" pitchFamily="34" charset="0"/>
                </a:rPr>
                <a:t>WEAKNESS</a:t>
              </a:r>
              <a:endParaRPr lang="ko-KR" altLang="en-US" sz="1600" b="1" dirty="0">
                <a:solidFill>
                  <a:prstClr val="white"/>
                </a:solidFill>
                <a:cs typeface="Arial" pitchFamily="34" charset="0"/>
              </a:endParaRPr>
            </a:p>
          </p:txBody>
        </p:sp>
        <p:sp>
          <p:nvSpPr>
            <p:cNvPr id="16" name="TextBox 15">
              <a:extLst>
                <a:ext uri="{FF2B5EF4-FFF2-40B4-BE49-F238E27FC236}">
                  <a16:creationId xmlns:a16="http://schemas.microsoft.com/office/drawing/2014/main" id="{964DA322-9BD0-47BC-A11F-1F98739F8C51}"/>
                </a:ext>
              </a:extLst>
            </p:cNvPr>
            <p:cNvSpPr txBox="1"/>
            <p:nvPr/>
          </p:nvSpPr>
          <p:spPr>
            <a:xfrm rot="18900000">
              <a:off x="2967709" y="2441433"/>
              <a:ext cx="2300361" cy="1835428"/>
            </a:xfrm>
            <a:prstGeom prst="rect">
              <a:avLst/>
            </a:prstGeom>
            <a:noFill/>
          </p:spPr>
          <p:txBody>
            <a:bodyPr wrap="square" rtlCol="0">
              <a:prstTxWarp prst="textArchUp">
                <a:avLst>
                  <a:gd name="adj" fmla="val 12348932"/>
                </a:avLst>
              </a:prstTxWarp>
              <a:spAutoFit/>
            </a:bodyPr>
            <a:lstStyle/>
            <a:p>
              <a:pPr algn="ctr" defTabSz="914286"/>
              <a:r>
                <a:rPr lang="en-US" altLang="ko-KR" sz="1600" b="1" dirty="0">
                  <a:solidFill>
                    <a:prstClr val="white"/>
                  </a:solidFill>
                  <a:cs typeface="Arial" pitchFamily="34" charset="0"/>
                </a:rPr>
                <a:t>STRENGTHS</a:t>
              </a:r>
              <a:endParaRPr lang="ko-KR" altLang="en-US" sz="1600" b="1" dirty="0">
                <a:solidFill>
                  <a:prstClr val="white"/>
                </a:solidFill>
                <a:cs typeface="Arial" pitchFamily="34" charset="0"/>
              </a:endParaRPr>
            </a:p>
          </p:txBody>
        </p:sp>
        <p:sp>
          <p:nvSpPr>
            <p:cNvPr id="17" name="TextBox 16">
              <a:extLst>
                <a:ext uri="{FF2B5EF4-FFF2-40B4-BE49-F238E27FC236}">
                  <a16:creationId xmlns:a16="http://schemas.microsoft.com/office/drawing/2014/main" id="{7CA69B93-78BF-4296-ABDD-43BFD28C0FD9}"/>
                </a:ext>
              </a:extLst>
            </p:cNvPr>
            <p:cNvSpPr txBox="1"/>
            <p:nvPr/>
          </p:nvSpPr>
          <p:spPr>
            <a:xfrm rot="13500000">
              <a:off x="2967709" y="3228899"/>
              <a:ext cx="2300361" cy="1835428"/>
            </a:xfrm>
            <a:prstGeom prst="rect">
              <a:avLst/>
            </a:prstGeom>
            <a:noFill/>
          </p:spPr>
          <p:txBody>
            <a:bodyPr wrap="square" rtlCol="0">
              <a:prstTxWarp prst="textArchUp">
                <a:avLst>
                  <a:gd name="adj" fmla="val 12348932"/>
                </a:avLst>
              </a:prstTxWarp>
              <a:spAutoFit/>
            </a:bodyPr>
            <a:lstStyle/>
            <a:p>
              <a:pPr algn="ctr" defTabSz="914286"/>
              <a:r>
                <a:rPr lang="en-US" altLang="ko-KR" sz="1600" b="1" dirty="0">
                  <a:solidFill>
                    <a:prstClr val="white"/>
                  </a:solidFill>
                  <a:cs typeface="Arial" pitchFamily="34" charset="0"/>
                </a:rPr>
                <a:t>OPPORTUNITIES</a:t>
              </a:r>
              <a:endParaRPr lang="ko-KR" altLang="en-US" sz="1600" b="1" dirty="0">
                <a:solidFill>
                  <a:prstClr val="white"/>
                </a:solidFill>
                <a:cs typeface="Arial" pitchFamily="34" charset="0"/>
              </a:endParaRPr>
            </a:p>
          </p:txBody>
        </p:sp>
        <p:sp>
          <p:nvSpPr>
            <p:cNvPr id="18" name="TextBox 17">
              <a:extLst>
                <a:ext uri="{FF2B5EF4-FFF2-40B4-BE49-F238E27FC236}">
                  <a16:creationId xmlns:a16="http://schemas.microsoft.com/office/drawing/2014/main" id="{BD186A09-A5D4-4D44-BDB3-E93F29FD3B0A}"/>
                </a:ext>
              </a:extLst>
            </p:cNvPr>
            <p:cNvSpPr txBox="1"/>
            <p:nvPr/>
          </p:nvSpPr>
          <p:spPr>
            <a:xfrm rot="8100000">
              <a:off x="3838222" y="3228899"/>
              <a:ext cx="2300361" cy="1835428"/>
            </a:xfrm>
            <a:prstGeom prst="rect">
              <a:avLst/>
            </a:prstGeom>
            <a:noFill/>
          </p:spPr>
          <p:txBody>
            <a:bodyPr wrap="square" rtlCol="0">
              <a:prstTxWarp prst="textArchUp">
                <a:avLst>
                  <a:gd name="adj" fmla="val 12348932"/>
                </a:avLst>
              </a:prstTxWarp>
              <a:spAutoFit/>
            </a:bodyPr>
            <a:lstStyle/>
            <a:p>
              <a:pPr algn="ctr" defTabSz="914286"/>
              <a:r>
                <a:rPr lang="en-US" altLang="ko-KR" sz="1600" b="1" dirty="0">
                  <a:solidFill>
                    <a:prstClr val="white"/>
                  </a:solidFill>
                  <a:cs typeface="Arial" pitchFamily="34" charset="0"/>
                </a:rPr>
                <a:t>THREATS</a:t>
              </a:r>
              <a:endParaRPr lang="ko-KR" altLang="en-US" sz="1600" b="1" dirty="0">
                <a:solidFill>
                  <a:prstClr val="white"/>
                </a:solidFill>
                <a:cs typeface="Arial" pitchFamily="34" charset="0"/>
              </a:endParaRPr>
            </a:p>
          </p:txBody>
        </p:sp>
      </p:grpSp>
      <p:grpSp>
        <p:nvGrpSpPr>
          <p:cNvPr id="19" name="Group 18">
            <a:extLst>
              <a:ext uri="{FF2B5EF4-FFF2-40B4-BE49-F238E27FC236}">
                <a16:creationId xmlns:a16="http://schemas.microsoft.com/office/drawing/2014/main" id="{51AA9FB0-8437-40CD-BE9C-48A42DBA064B}"/>
              </a:ext>
            </a:extLst>
          </p:cNvPr>
          <p:cNvGrpSpPr/>
          <p:nvPr/>
        </p:nvGrpSpPr>
        <p:grpSpPr>
          <a:xfrm>
            <a:off x="917642" y="4466104"/>
            <a:ext cx="2991838" cy="1107996"/>
            <a:chOff x="3017859" y="4283314"/>
            <a:chExt cx="1823203" cy="1107996"/>
          </a:xfrm>
        </p:grpSpPr>
        <p:sp>
          <p:nvSpPr>
            <p:cNvPr id="20" name="TextBox 19">
              <a:extLst>
                <a:ext uri="{FF2B5EF4-FFF2-40B4-BE49-F238E27FC236}">
                  <a16:creationId xmlns:a16="http://schemas.microsoft.com/office/drawing/2014/main" id="{0A399F81-DF91-4F51-983A-76A567E6BE6C}"/>
                </a:ext>
              </a:extLst>
            </p:cNvPr>
            <p:cNvSpPr txBox="1"/>
            <p:nvPr/>
          </p:nvSpPr>
          <p:spPr>
            <a:xfrm>
              <a:off x="3017859" y="4560313"/>
              <a:ext cx="1819206" cy="830997"/>
            </a:xfrm>
            <a:prstGeom prst="rect">
              <a:avLst/>
            </a:prstGeom>
            <a:noFill/>
          </p:spPr>
          <p:txBody>
            <a:bodyPr wrap="square" rtlCol="0">
              <a:spAutoFit/>
            </a:bodyPr>
            <a:lstStyle/>
            <a:p>
              <a:pPr defTabSz="914286"/>
              <a:r>
                <a:rPr lang="en-US" altLang="ko-KR" sz="1200" dirty="0">
                  <a:solidFill>
                    <a:prstClr val="black">
                      <a:lumMod val="75000"/>
                      <a:lumOff val="25000"/>
                    </a:prstClr>
                  </a:solidFill>
                  <a:cs typeface="Arial" pitchFamily="34" charset="0"/>
                </a:rPr>
                <a:t>You can simply impress your audience and add a unique zing and appeal to your Presentations. Easy to change colors, photos and Text.  </a:t>
              </a:r>
            </a:p>
          </p:txBody>
        </p:sp>
        <p:sp>
          <p:nvSpPr>
            <p:cNvPr id="21" name="TextBox 20">
              <a:extLst>
                <a:ext uri="{FF2B5EF4-FFF2-40B4-BE49-F238E27FC236}">
                  <a16:creationId xmlns:a16="http://schemas.microsoft.com/office/drawing/2014/main" id="{6B2E20AE-FF5A-4103-BE71-BA21DB9A1626}"/>
                </a:ext>
              </a:extLst>
            </p:cNvPr>
            <p:cNvSpPr txBox="1"/>
            <p:nvPr/>
          </p:nvSpPr>
          <p:spPr>
            <a:xfrm>
              <a:off x="3017859" y="4283314"/>
              <a:ext cx="1823203" cy="307777"/>
            </a:xfrm>
            <a:prstGeom prst="rect">
              <a:avLst/>
            </a:prstGeom>
            <a:noFill/>
          </p:spPr>
          <p:txBody>
            <a:bodyPr wrap="square" rtlCol="0">
              <a:spAutoFit/>
            </a:bodyPr>
            <a:lstStyle/>
            <a:p>
              <a:pPr defTabSz="914286"/>
              <a:r>
                <a:rPr lang="en-US" altLang="ko-KR" sz="1400" b="1" dirty="0">
                  <a:solidFill>
                    <a:prstClr val="black">
                      <a:lumMod val="75000"/>
                      <a:lumOff val="25000"/>
                    </a:prstClr>
                  </a:solidFill>
                  <a:cs typeface="Arial" pitchFamily="34" charset="0"/>
                </a:rPr>
                <a:t>Your Text Here</a:t>
              </a:r>
              <a:endParaRPr lang="ko-KR" altLang="en-US" sz="1400" b="1" dirty="0">
                <a:solidFill>
                  <a:prstClr val="black">
                    <a:lumMod val="75000"/>
                    <a:lumOff val="25000"/>
                  </a:prstClr>
                </a:solidFill>
                <a:cs typeface="Arial" pitchFamily="34" charset="0"/>
              </a:endParaRPr>
            </a:p>
          </p:txBody>
        </p:sp>
      </p:grpSp>
      <p:grpSp>
        <p:nvGrpSpPr>
          <p:cNvPr id="22" name="Group 21">
            <a:extLst>
              <a:ext uri="{FF2B5EF4-FFF2-40B4-BE49-F238E27FC236}">
                <a16:creationId xmlns:a16="http://schemas.microsoft.com/office/drawing/2014/main" id="{F268AF6C-B58C-4FEC-8B13-DC537BDBAA74}"/>
              </a:ext>
            </a:extLst>
          </p:cNvPr>
          <p:cNvGrpSpPr/>
          <p:nvPr/>
        </p:nvGrpSpPr>
        <p:grpSpPr>
          <a:xfrm>
            <a:off x="917643" y="1948137"/>
            <a:ext cx="3063404" cy="1107996"/>
            <a:chOff x="3017859" y="4283314"/>
            <a:chExt cx="1866816" cy="1107996"/>
          </a:xfrm>
        </p:grpSpPr>
        <p:sp>
          <p:nvSpPr>
            <p:cNvPr id="23" name="TextBox 22">
              <a:extLst>
                <a:ext uri="{FF2B5EF4-FFF2-40B4-BE49-F238E27FC236}">
                  <a16:creationId xmlns:a16="http://schemas.microsoft.com/office/drawing/2014/main" id="{B1330F0A-6D07-4A10-85AA-350D63D8487E}"/>
                </a:ext>
              </a:extLst>
            </p:cNvPr>
            <p:cNvSpPr txBox="1"/>
            <p:nvPr/>
          </p:nvSpPr>
          <p:spPr>
            <a:xfrm>
              <a:off x="3017859" y="4560313"/>
              <a:ext cx="1866815" cy="830997"/>
            </a:xfrm>
            <a:prstGeom prst="rect">
              <a:avLst/>
            </a:prstGeom>
            <a:noFill/>
          </p:spPr>
          <p:txBody>
            <a:bodyPr wrap="square" rtlCol="0">
              <a:spAutoFit/>
            </a:bodyPr>
            <a:lstStyle/>
            <a:p>
              <a:pPr defTabSz="914286"/>
              <a:r>
                <a:rPr lang="en-US" altLang="ko-KR" sz="1200" dirty="0">
                  <a:solidFill>
                    <a:prstClr val="black">
                      <a:lumMod val="75000"/>
                      <a:lumOff val="25000"/>
                    </a:prstClr>
                  </a:solidFill>
                  <a:cs typeface="Arial" pitchFamily="34" charset="0"/>
                </a:rPr>
                <a:t>You can simply impress your audience and add a unique zing and appeal to your Presentations. Easy to change colors, photos and Text. </a:t>
              </a:r>
            </a:p>
          </p:txBody>
        </p:sp>
        <p:sp>
          <p:nvSpPr>
            <p:cNvPr id="24" name="TextBox 23">
              <a:extLst>
                <a:ext uri="{FF2B5EF4-FFF2-40B4-BE49-F238E27FC236}">
                  <a16:creationId xmlns:a16="http://schemas.microsoft.com/office/drawing/2014/main" id="{16026DA1-F87B-416D-A66C-1CFF16A7A2E5}"/>
                </a:ext>
              </a:extLst>
            </p:cNvPr>
            <p:cNvSpPr txBox="1"/>
            <p:nvPr/>
          </p:nvSpPr>
          <p:spPr>
            <a:xfrm>
              <a:off x="3017860" y="4283314"/>
              <a:ext cx="1866815" cy="307777"/>
            </a:xfrm>
            <a:prstGeom prst="rect">
              <a:avLst/>
            </a:prstGeom>
            <a:noFill/>
          </p:spPr>
          <p:txBody>
            <a:bodyPr wrap="square" rtlCol="0">
              <a:spAutoFit/>
            </a:bodyPr>
            <a:lstStyle/>
            <a:p>
              <a:pPr defTabSz="914286"/>
              <a:r>
                <a:rPr lang="en-US" altLang="ko-KR" sz="1400" b="1" dirty="0">
                  <a:solidFill>
                    <a:prstClr val="black">
                      <a:lumMod val="75000"/>
                      <a:lumOff val="25000"/>
                    </a:prstClr>
                  </a:solidFill>
                  <a:cs typeface="Arial" pitchFamily="34" charset="0"/>
                </a:rPr>
                <a:t>Your Text Here</a:t>
              </a:r>
              <a:endParaRPr lang="ko-KR" altLang="en-US" sz="1400" b="1" dirty="0">
                <a:solidFill>
                  <a:prstClr val="black">
                    <a:lumMod val="75000"/>
                    <a:lumOff val="25000"/>
                  </a:prstClr>
                </a:solidFill>
                <a:cs typeface="Arial" pitchFamily="34" charset="0"/>
              </a:endParaRPr>
            </a:p>
          </p:txBody>
        </p:sp>
      </p:grpSp>
      <p:grpSp>
        <p:nvGrpSpPr>
          <p:cNvPr id="25" name="Group 24">
            <a:extLst>
              <a:ext uri="{FF2B5EF4-FFF2-40B4-BE49-F238E27FC236}">
                <a16:creationId xmlns:a16="http://schemas.microsoft.com/office/drawing/2014/main" id="{B96ABA6D-2A49-494B-892A-96A80D667EA4}"/>
              </a:ext>
            </a:extLst>
          </p:cNvPr>
          <p:cNvGrpSpPr/>
          <p:nvPr/>
        </p:nvGrpSpPr>
        <p:grpSpPr>
          <a:xfrm>
            <a:off x="8208371" y="4466104"/>
            <a:ext cx="3065985" cy="1107996"/>
            <a:chOff x="3037896" y="4283314"/>
            <a:chExt cx="1870812" cy="1107996"/>
          </a:xfrm>
        </p:grpSpPr>
        <p:sp>
          <p:nvSpPr>
            <p:cNvPr id="26" name="TextBox 25">
              <a:extLst>
                <a:ext uri="{FF2B5EF4-FFF2-40B4-BE49-F238E27FC236}">
                  <a16:creationId xmlns:a16="http://schemas.microsoft.com/office/drawing/2014/main" id="{795A6610-97A1-4EE8-B93E-1550736A6ECC}"/>
                </a:ext>
              </a:extLst>
            </p:cNvPr>
            <p:cNvSpPr txBox="1"/>
            <p:nvPr/>
          </p:nvSpPr>
          <p:spPr>
            <a:xfrm>
              <a:off x="3037896" y="4560313"/>
              <a:ext cx="1870812" cy="830997"/>
            </a:xfrm>
            <a:prstGeom prst="rect">
              <a:avLst/>
            </a:prstGeom>
            <a:noFill/>
          </p:spPr>
          <p:txBody>
            <a:bodyPr wrap="square" rtlCol="0">
              <a:spAutoFit/>
            </a:bodyPr>
            <a:lstStyle/>
            <a:p>
              <a:pPr algn="r" defTabSz="914286"/>
              <a:r>
                <a:rPr lang="en-US" altLang="ko-KR" sz="1200" dirty="0">
                  <a:solidFill>
                    <a:prstClr val="black">
                      <a:lumMod val="75000"/>
                      <a:lumOff val="25000"/>
                    </a:prstClr>
                  </a:solidFill>
                  <a:cs typeface="Arial" pitchFamily="34" charset="0"/>
                </a:rPr>
                <a:t>You can simply impress your audience and add a unique zing and appeal to your Presentations. Easy to change colors, photos and Text.  </a:t>
              </a:r>
            </a:p>
          </p:txBody>
        </p:sp>
        <p:sp>
          <p:nvSpPr>
            <p:cNvPr id="27" name="TextBox 26">
              <a:extLst>
                <a:ext uri="{FF2B5EF4-FFF2-40B4-BE49-F238E27FC236}">
                  <a16:creationId xmlns:a16="http://schemas.microsoft.com/office/drawing/2014/main" id="{AAD60D4E-513F-4F67-9800-BE7D27AA275F}"/>
                </a:ext>
              </a:extLst>
            </p:cNvPr>
            <p:cNvSpPr txBox="1"/>
            <p:nvPr/>
          </p:nvSpPr>
          <p:spPr>
            <a:xfrm>
              <a:off x="3037896" y="4283314"/>
              <a:ext cx="1870812" cy="307777"/>
            </a:xfrm>
            <a:prstGeom prst="rect">
              <a:avLst/>
            </a:prstGeom>
            <a:noFill/>
          </p:spPr>
          <p:txBody>
            <a:bodyPr wrap="square" rtlCol="0">
              <a:spAutoFit/>
            </a:bodyPr>
            <a:lstStyle/>
            <a:p>
              <a:pPr algn="r" defTabSz="914286"/>
              <a:r>
                <a:rPr lang="en-US" altLang="ko-KR" sz="1400" b="1" dirty="0">
                  <a:solidFill>
                    <a:prstClr val="black">
                      <a:lumMod val="75000"/>
                      <a:lumOff val="25000"/>
                    </a:prstClr>
                  </a:solidFill>
                  <a:cs typeface="Arial" pitchFamily="34" charset="0"/>
                </a:rPr>
                <a:t>Your Text Here</a:t>
              </a:r>
              <a:endParaRPr lang="ko-KR" altLang="en-US" sz="1400" b="1" dirty="0">
                <a:solidFill>
                  <a:prstClr val="black">
                    <a:lumMod val="75000"/>
                    <a:lumOff val="25000"/>
                  </a:prstClr>
                </a:solidFill>
                <a:cs typeface="Arial" pitchFamily="34" charset="0"/>
              </a:endParaRPr>
            </a:p>
          </p:txBody>
        </p:sp>
      </p:grpSp>
      <p:grpSp>
        <p:nvGrpSpPr>
          <p:cNvPr id="28" name="Group 27">
            <a:extLst>
              <a:ext uri="{FF2B5EF4-FFF2-40B4-BE49-F238E27FC236}">
                <a16:creationId xmlns:a16="http://schemas.microsoft.com/office/drawing/2014/main" id="{24912444-8F1F-4817-B959-38DE36398B66}"/>
              </a:ext>
            </a:extLst>
          </p:cNvPr>
          <p:cNvGrpSpPr/>
          <p:nvPr/>
        </p:nvGrpSpPr>
        <p:grpSpPr>
          <a:xfrm>
            <a:off x="8208371" y="1948137"/>
            <a:ext cx="3065987" cy="1107996"/>
            <a:chOff x="3017858" y="4283314"/>
            <a:chExt cx="1870813" cy="1107996"/>
          </a:xfrm>
        </p:grpSpPr>
        <p:sp>
          <p:nvSpPr>
            <p:cNvPr id="29" name="TextBox 28">
              <a:extLst>
                <a:ext uri="{FF2B5EF4-FFF2-40B4-BE49-F238E27FC236}">
                  <a16:creationId xmlns:a16="http://schemas.microsoft.com/office/drawing/2014/main" id="{F9CE21B0-723C-4200-B68B-7806C0F991A4}"/>
                </a:ext>
              </a:extLst>
            </p:cNvPr>
            <p:cNvSpPr txBox="1"/>
            <p:nvPr/>
          </p:nvSpPr>
          <p:spPr>
            <a:xfrm>
              <a:off x="3017858" y="4560313"/>
              <a:ext cx="1870813" cy="830997"/>
            </a:xfrm>
            <a:prstGeom prst="rect">
              <a:avLst/>
            </a:prstGeom>
            <a:noFill/>
          </p:spPr>
          <p:txBody>
            <a:bodyPr wrap="square" rtlCol="0">
              <a:spAutoFit/>
            </a:bodyPr>
            <a:lstStyle/>
            <a:p>
              <a:pPr algn="r" defTabSz="914286"/>
              <a:r>
                <a:rPr lang="en-US" altLang="ko-KR" sz="1200" dirty="0">
                  <a:solidFill>
                    <a:prstClr val="black">
                      <a:lumMod val="75000"/>
                      <a:lumOff val="25000"/>
                    </a:prstClr>
                  </a:solidFill>
                  <a:cs typeface="Arial" pitchFamily="34" charset="0"/>
                </a:rPr>
                <a:t>You can simply impress your audience and add a unique zing and appeal to your Presentations. Easy to change colors, photos and Text.  </a:t>
              </a:r>
            </a:p>
          </p:txBody>
        </p:sp>
        <p:sp>
          <p:nvSpPr>
            <p:cNvPr id="30" name="TextBox 29">
              <a:extLst>
                <a:ext uri="{FF2B5EF4-FFF2-40B4-BE49-F238E27FC236}">
                  <a16:creationId xmlns:a16="http://schemas.microsoft.com/office/drawing/2014/main" id="{7E7291FB-1689-452A-B1DE-1E742B8B2374}"/>
                </a:ext>
              </a:extLst>
            </p:cNvPr>
            <p:cNvSpPr txBox="1"/>
            <p:nvPr/>
          </p:nvSpPr>
          <p:spPr>
            <a:xfrm>
              <a:off x="3017859" y="4283314"/>
              <a:ext cx="1870812" cy="307777"/>
            </a:xfrm>
            <a:prstGeom prst="rect">
              <a:avLst/>
            </a:prstGeom>
            <a:noFill/>
          </p:spPr>
          <p:txBody>
            <a:bodyPr wrap="square" rtlCol="0">
              <a:spAutoFit/>
            </a:bodyPr>
            <a:lstStyle/>
            <a:p>
              <a:pPr algn="r" defTabSz="914286"/>
              <a:r>
                <a:rPr lang="en-US" altLang="ko-KR" sz="1400" b="1" dirty="0">
                  <a:solidFill>
                    <a:prstClr val="black">
                      <a:lumMod val="75000"/>
                      <a:lumOff val="25000"/>
                    </a:prstClr>
                  </a:solidFill>
                  <a:cs typeface="Arial" pitchFamily="34" charset="0"/>
                </a:rPr>
                <a:t>Your Text Here</a:t>
              </a:r>
              <a:endParaRPr lang="ko-KR" altLang="en-US" sz="1400" b="1" dirty="0">
                <a:solidFill>
                  <a:prstClr val="black">
                    <a:lumMod val="75000"/>
                    <a:lumOff val="25000"/>
                  </a:prstClr>
                </a:solidFill>
                <a:cs typeface="Arial" pitchFamily="34" charset="0"/>
              </a:endParaRPr>
            </a:p>
          </p:txBody>
        </p:sp>
      </p:grpSp>
      <p:sp>
        <p:nvSpPr>
          <p:cNvPr id="31" name="Block Arc 14">
            <a:extLst>
              <a:ext uri="{FF2B5EF4-FFF2-40B4-BE49-F238E27FC236}">
                <a16:creationId xmlns:a16="http://schemas.microsoft.com/office/drawing/2014/main" id="{BBD1BE4C-EBED-456E-A99A-9ED4537AD0FD}"/>
              </a:ext>
            </a:extLst>
          </p:cNvPr>
          <p:cNvSpPr/>
          <p:nvPr/>
        </p:nvSpPr>
        <p:spPr>
          <a:xfrm rot="16200000">
            <a:off x="5350643" y="3048885"/>
            <a:ext cx="1479419" cy="148039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2">
              <a:lumMod val="40000"/>
              <a:lumOff val="60000"/>
              <a:alpha val="2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32" name="TextBox 31">
            <a:extLst>
              <a:ext uri="{FF2B5EF4-FFF2-40B4-BE49-F238E27FC236}">
                <a16:creationId xmlns:a16="http://schemas.microsoft.com/office/drawing/2014/main" id="{A150C30B-8432-4381-8082-4C1A7D4634ED}"/>
              </a:ext>
            </a:extLst>
          </p:cNvPr>
          <p:cNvSpPr txBox="1"/>
          <p:nvPr/>
        </p:nvSpPr>
        <p:spPr>
          <a:xfrm>
            <a:off x="5199926" y="3468843"/>
            <a:ext cx="1781534" cy="646331"/>
          </a:xfrm>
          <a:prstGeom prst="rect">
            <a:avLst/>
          </a:prstGeom>
          <a:noFill/>
        </p:spPr>
        <p:txBody>
          <a:bodyPr wrap="square" rtlCol="0">
            <a:spAutoFit/>
          </a:bodyPr>
          <a:lstStyle/>
          <a:p>
            <a:pPr algn="ctr" defTabSz="914286"/>
            <a:r>
              <a:rPr lang="en-US" altLang="ko-KR" sz="3600" b="1" dirty="0">
                <a:solidFill>
                  <a:schemeClr val="accent1">
                    <a:lumMod val="60000"/>
                    <a:lumOff val="40000"/>
                  </a:schemeClr>
                </a:solidFill>
                <a:cs typeface="Arial" pitchFamily="34" charset="0"/>
              </a:rPr>
              <a:t>SWOT</a:t>
            </a:r>
            <a:endParaRPr lang="ko-KR" altLang="en-US" sz="3600" b="1" dirty="0">
              <a:solidFill>
                <a:schemeClr val="accent1">
                  <a:lumMod val="60000"/>
                  <a:lumOff val="40000"/>
                </a:schemeClr>
              </a:solidFill>
              <a:cs typeface="Arial" pitchFamily="34" charset="0"/>
            </a:endParaRPr>
          </a:p>
        </p:txBody>
      </p:sp>
    </p:spTree>
    <p:extLst>
      <p:ext uri="{BB962C8B-B14F-4D97-AF65-F5344CB8AC3E}">
        <p14:creationId xmlns:p14="http://schemas.microsoft.com/office/powerpoint/2010/main" val="33091613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CFE42BAB-ADB4-4F42-AE16-1E622F936F5A}"/>
              </a:ext>
            </a:extLst>
          </p:cNvPr>
          <p:cNvSpPr>
            <a:spLocks noGrp="1"/>
          </p:cNvSpPr>
          <p:nvPr>
            <p:ph type="title"/>
          </p:nvPr>
        </p:nvSpPr>
        <p:spPr/>
        <p:txBody>
          <a:bodyPr>
            <a:noAutofit/>
          </a:bodyPr>
          <a:lstStyle/>
          <a:p>
            <a:br>
              <a:rPr lang="en-US" dirty="0"/>
            </a:br>
            <a:r>
              <a:rPr lang="en-US" dirty="0"/>
              <a:t>The Spotlight Model is Based on ADEPT-15</a:t>
            </a:r>
            <a:br>
              <a:rPr lang="th-TH" dirty="0"/>
            </a:br>
            <a:endParaRPr lang="th-TH" dirty="0"/>
          </a:p>
        </p:txBody>
      </p:sp>
      <p:grpSp>
        <p:nvGrpSpPr>
          <p:cNvPr id="83" name="Group 82">
            <a:extLst>
              <a:ext uri="{FF2B5EF4-FFF2-40B4-BE49-F238E27FC236}">
                <a16:creationId xmlns:a16="http://schemas.microsoft.com/office/drawing/2014/main" id="{03ED12EE-97D4-4A6B-9CDA-C953AAC4DEE0}"/>
              </a:ext>
            </a:extLst>
          </p:cNvPr>
          <p:cNvGrpSpPr/>
          <p:nvPr/>
        </p:nvGrpSpPr>
        <p:grpSpPr>
          <a:xfrm>
            <a:off x="87429" y="2076726"/>
            <a:ext cx="11675960" cy="4424629"/>
            <a:chOff x="-114589" y="2268112"/>
            <a:chExt cx="11675960" cy="4424629"/>
          </a:xfrm>
        </p:grpSpPr>
        <p:grpSp>
          <p:nvGrpSpPr>
            <p:cNvPr id="6" name="Group 5">
              <a:extLst>
                <a:ext uri="{FF2B5EF4-FFF2-40B4-BE49-F238E27FC236}">
                  <a16:creationId xmlns:a16="http://schemas.microsoft.com/office/drawing/2014/main" id="{E91FFEE1-13D9-4360-BE48-5223BBCA0A4D}"/>
                </a:ext>
              </a:extLst>
            </p:cNvPr>
            <p:cNvGrpSpPr/>
            <p:nvPr/>
          </p:nvGrpSpPr>
          <p:grpSpPr>
            <a:xfrm>
              <a:off x="-114589" y="4061674"/>
              <a:ext cx="3822389" cy="990845"/>
              <a:chOff x="555698" y="4019657"/>
              <a:chExt cx="1626536" cy="1158933"/>
            </a:xfrm>
          </p:grpSpPr>
          <p:sp>
            <p:nvSpPr>
              <p:cNvPr id="7" name="TextBox 6">
                <a:extLst>
                  <a:ext uri="{FF2B5EF4-FFF2-40B4-BE49-F238E27FC236}">
                    <a16:creationId xmlns:a16="http://schemas.microsoft.com/office/drawing/2014/main" id="{954245ED-B145-4FEF-8A43-0DACABB8E336}"/>
                  </a:ext>
                </a:extLst>
              </p:cNvPr>
              <p:cNvSpPr txBox="1"/>
              <p:nvPr/>
            </p:nvSpPr>
            <p:spPr>
              <a:xfrm>
                <a:off x="1437808" y="4422614"/>
                <a:ext cx="744426" cy="7559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P</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ractical</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 VS Abstract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Consist</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ent</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 VS Flexible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Doing VS Improving </a:t>
                </a:r>
              </a:p>
            </p:txBody>
          </p:sp>
          <p:sp>
            <p:nvSpPr>
              <p:cNvPr id="8" name="TextBox 7">
                <a:extLst>
                  <a:ext uri="{FF2B5EF4-FFF2-40B4-BE49-F238E27FC236}">
                    <a16:creationId xmlns:a16="http://schemas.microsoft.com/office/drawing/2014/main" id="{719D4CC1-9A28-4E20-8ED3-3F6AFC87600D}"/>
                  </a:ext>
                </a:extLst>
              </p:cNvPr>
              <p:cNvSpPr txBox="1"/>
              <p:nvPr/>
            </p:nvSpPr>
            <p:spPr>
              <a:xfrm>
                <a:off x="555698" y="4019657"/>
                <a:ext cx="1625933" cy="395987"/>
              </a:xfrm>
              <a:prstGeom prst="rect">
                <a:avLst/>
              </a:prstGeom>
              <a:noFill/>
            </p:spPr>
            <p:txBody>
              <a:bodyPr wrap="square" lIns="90000" rIns="108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rPr>
                  <a:t>2. Adaptation style</a:t>
                </a:r>
                <a:endParaRPr kumimoji="0" lang="ko-KR" altLang="en-US"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endParaRPr>
              </a:p>
            </p:txBody>
          </p:sp>
        </p:grpSp>
        <p:grpSp>
          <p:nvGrpSpPr>
            <p:cNvPr id="80" name="Group 79">
              <a:extLst>
                <a:ext uri="{FF2B5EF4-FFF2-40B4-BE49-F238E27FC236}">
                  <a16:creationId xmlns:a16="http://schemas.microsoft.com/office/drawing/2014/main" id="{E6CCAB9B-B88F-4684-B97B-BE46738245FF}"/>
                </a:ext>
              </a:extLst>
            </p:cNvPr>
            <p:cNvGrpSpPr/>
            <p:nvPr/>
          </p:nvGrpSpPr>
          <p:grpSpPr>
            <a:xfrm>
              <a:off x="942554" y="2268112"/>
              <a:ext cx="10618817" cy="4424629"/>
              <a:chOff x="1187103" y="1810482"/>
              <a:chExt cx="10618817" cy="4424629"/>
            </a:xfrm>
          </p:grpSpPr>
          <p:grpSp>
            <p:nvGrpSpPr>
              <p:cNvPr id="3" name="Group 2">
                <a:extLst>
                  <a:ext uri="{FF2B5EF4-FFF2-40B4-BE49-F238E27FC236}">
                    <a16:creationId xmlns:a16="http://schemas.microsoft.com/office/drawing/2014/main" id="{3C71EFA6-5ABB-4DE3-A74C-6BCA7A7EFBE2}"/>
                  </a:ext>
                </a:extLst>
              </p:cNvPr>
              <p:cNvGrpSpPr/>
              <p:nvPr/>
            </p:nvGrpSpPr>
            <p:grpSpPr>
              <a:xfrm>
                <a:off x="1722392" y="1881762"/>
                <a:ext cx="2905746" cy="742061"/>
                <a:chOff x="575693" y="4067337"/>
                <a:chExt cx="1625933" cy="867946"/>
              </a:xfrm>
            </p:grpSpPr>
            <p:sp>
              <p:nvSpPr>
                <p:cNvPr id="4" name="TextBox 3">
                  <a:extLst>
                    <a:ext uri="{FF2B5EF4-FFF2-40B4-BE49-F238E27FC236}">
                      <a16:creationId xmlns:a16="http://schemas.microsoft.com/office/drawing/2014/main" id="{784812CF-9EBE-4356-93F8-9FCA8ABA9C4C}"/>
                    </a:ext>
                  </a:extLst>
                </p:cNvPr>
                <p:cNvSpPr txBox="1"/>
                <p:nvPr/>
              </p:nvSpPr>
              <p:spPr>
                <a:xfrm>
                  <a:off x="1058677" y="4395300"/>
                  <a:ext cx="1137058" cy="5399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Relaxed VS Focused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Big picture VS Detail focus</a:t>
                  </a:r>
                </a:p>
              </p:txBody>
            </p:sp>
            <p:sp>
              <p:nvSpPr>
                <p:cNvPr id="5" name="TextBox 4">
                  <a:extLst>
                    <a:ext uri="{FF2B5EF4-FFF2-40B4-BE49-F238E27FC236}">
                      <a16:creationId xmlns:a16="http://schemas.microsoft.com/office/drawing/2014/main" id="{CD06CAC3-1AA9-453A-B73C-EEAC3167DD63}"/>
                    </a:ext>
                  </a:extLst>
                </p:cNvPr>
                <p:cNvSpPr txBox="1"/>
                <p:nvPr/>
              </p:nvSpPr>
              <p:spPr>
                <a:xfrm>
                  <a:off x="575693" y="4067337"/>
                  <a:ext cx="1625933" cy="395987"/>
                </a:xfrm>
                <a:prstGeom prst="rect">
                  <a:avLst/>
                </a:prstGeom>
                <a:noFill/>
              </p:spPr>
              <p:txBody>
                <a:bodyPr wrap="square" lIns="90000" rIns="108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rPr>
                    <a:t>1. Task Style</a:t>
                  </a:r>
                  <a:endParaRPr kumimoji="0" lang="ko-KR" altLang="en-US"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endParaRPr>
                </a:p>
              </p:txBody>
            </p:sp>
          </p:grpSp>
          <p:grpSp>
            <p:nvGrpSpPr>
              <p:cNvPr id="9" name="Group 8">
                <a:extLst>
                  <a:ext uri="{FF2B5EF4-FFF2-40B4-BE49-F238E27FC236}">
                    <a16:creationId xmlns:a16="http://schemas.microsoft.com/office/drawing/2014/main" id="{5BA8AB1B-71E8-4250-A9BB-B7C8E142EC7B}"/>
                  </a:ext>
                </a:extLst>
              </p:cNvPr>
              <p:cNvGrpSpPr/>
              <p:nvPr/>
            </p:nvGrpSpPr>
            <p:grpSpPr>
              <a:xfrm>
                <a:off x="2702877" y="5217280"/>
                <a:ext cx="3170793" cy="816752"/>
                <a:chOff x="575693" y="4067337"/>
                <a:chExt cx="1634018" cy="955308"/>
              </a:xfrm>
            </p:grpSpPr>
            <p:sp>
              <p:nvSpPr>
                <p:cNvPr id="10" name="TextBox 9">
                  <a:extLst>
                    <a:ext uri="{FF2B5EF4-FFF2-40B4-BE49-F238E27FC236}">
                      <a16:creationId xmlns:a16="http://schemas.microsoft.com/office/drawing/2014/main" id="{7DBC69F8-D23D-4819-8EAA-3BB867C1D2BF}"/>
                    </a:ext>
                  </a:extLst>
                </p:cNvPr>
                <p:cNvSpPr txBox="1"/>
                <p:nvPr/>
              </p:nvSpPr>
              <p:spPr>
                <a:xfrm>
                  <a:off x="1170111" y="4482662"/>
                  <a:ext cx="1039600" cy="5399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Contented VS Striving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Contributor VS Controller </a:t>
                  </a:r>
                </a:p>
              </p:txBody>
            </p:sp>
            <p:sp>
              <p:nvSpPr>
                <p:cNvPr id="11" name="TextBox 10">
                  <a:extLst>
                    <a:ext uri="{FF2B5EF4-FFF2-40B4-BE49-F238E27FC236}">
                      <a16:creationId xmlns:a16="http://schemas.microsoft.com/office/drawing/2014/main" id="{AD017130-8E51-45AC-8468-CE9298748164}"/>
                    </a:ext>
                  </a:extLst>
                </p:cNvPr>
                <p:cNvSpPr txBox="1"/>
                <p:nvPr/>
              </p:nvSpPr>
              <p:spPr>
                <a:xfrm>
                  <a:off x="575693" y="4067337"/>
                  <a:ext cx="1625933" cy="395987"/>
                </a:xfrm>
                <a:prstGeom prst="rect">
                  <a:avLst/>
                </a:prstGeom>
                <a:noFill/>
              </p:spPr>
              <p:txBody>
                <a:bodyPr wrap="square" lIns="90000" rIns="10800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rPr>
                    <a:t>3. Achievement Style</a:t>
                  </a:r>
                  <a:endParaRPr kumimoji="0" lang="ko-KR" altLang="en-US"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endParaRPr>
                </a:p>
              </p:txBody>
            </p:sp>
          </p:grpSp>
          <p:grpSp>
            <p:nvGrpSpPr>
              <p:cNvPr id="12" name="Group 11">
                <a:extLst>
                  <a:ext uri="{FF2B5EF4-FFF2-40B4-BE49-F238E27FC236}">
                    <a16:creationId xmlns:a16="http://schemas.microsoft.com/office/drawing/2014/main" id="{00A5026D-CD31-4049-A526-C384D63966F1}"/>
                  </a:ext>
                </a:extLst>
              </p:cNvPr>
              <p:cNvGrpSpPr/>
              <p:nvPr/>
            </p:nvGrpSpPr>
            <p:grpSpPr>
              <a:xfrm>
                <a:off x="6560495" y="1899308"/>
                <a:ext cx="2079754" cy="918870"/>
                <a:chOff x="549314" y="3951617"/>
                <a:chExt cx="1625933" cy="1074749"/>
              </a:xfrm>
            </p:grpSpPr>
            <p:sp>
              <p:nvSpPr>
                <p:cNvPr id="13" name="TextBox 12">
                  <a:extLst>
                    <a:ext uri="{FF2B5EF4-FFF2-40B4-BE49-F238E27FC236}">
                      <a16:creationId xmlns:a16="http://schemas.microsoft.com/office/drawing/2014/main" id="{F7F0AFCA-F63D-4B26-85E1-CE61445C103E}"/>
                    </a:ext>
                  </a:extLst>
                </p:cNvPr>
                <p:cNvSpPr txBox="1"/>
                <p:nvPr/>
              </p:nvSpPr>
              <p:spPr>
                <a:xfrm>
                  <a:off x="712091" y="4270390"/>
                  <a:ext cx="1034011" cy="7559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Cooperativeness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Sensitivity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Humility</a:t>
                  </a:r>
                </a:p>
              </p:txBody>
            </p:sp>
            <p:sp>
              <p:nvSpPr>
                <p:cNvPr id="14" name="TextBox 13">
                  <a:extLst>
                    <a:ext uri="{FF2B5EF4-FFF2-40B4-BE49-F238E27FC236}">
                      <a16:creationId xmlns:a16="http://schemas.microsoft.com/office/drawing/2014/main" id="{E81E4E2A-4095-49FE-B82D-9DE9F7599A53}"/>
                    </a:ext>
                  </a:extLst>
                </p:cNvPr>
                <p:cNvSpPr txBox="1"/>
                <p:nvPr/>
              </p:nvSpPr>
              <p:spPr>
                <a:xfrm>
                  <a:off x="549314" y="3951617"/>
                  <a:ext cx="1625933" cy="395987"/>
                </a:xfrm>
                <a:prstGeom prst="rect">
                  <a:avLst/>
                </a:prstGeom>
                <a:noFill/>
              </p:spPr>
              <p:txBody>
                <a:bodyPr wrap="square" lIns="90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rPr>
                    <a:t>4. Teamwork Style</a:t>
                  </a:r>
                  <a:endParaRPr kumimoji="0" lang="ko-KR" altLang="en-US"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endParaRPr>
                </a:p>
              </p:txBody>
            </p:sp>
          </p:grpSp>
          <p:grpSp>
            <p:nvGrpSpPr>
              <p:cNvPr id="15" name="Group 14">
                <a:extLst>
                  <a:ext uri="{FF2B5EF4-FFF2-40B4-BE49-F238E27FC236}">
                    <a16:creationId xmlns:a16="http://schemas.microsoft.com/office/drawing/2014/main" id="{11FAE0B9-3F17-4EE1-9D0A-ED5E0124F65F}"/>
                  </a:ext>
                </a:extLst>
              </p:cNvPr>
              <p:cNvGrpSpPr/>
              <p:nvPr/>
            </p:nvGrpSpPr>
            <p:grpSpPr>
              <a:xfrm>
                <a:off x="7725608" y="3442617"/>
                <a:ext cx="2968153" cy="923330"/>
                <a:chOff x="578400" y="4071310"/>
                <a:chExt cx="1625933" cy="1079970"/>
              </a:xfrm>
            </p:grpSpPr>
            <p:sp>
              <p:nvSpPr>
                <p:cNvPr id="16" name="TextBox 15">
                  <a:extLst>
                    <a:ext uri="{FF2B5EF4-FFF2-40B4-BE49-F238E27FC236}">
                      <a16:creationId xmlns:a16="http://schemas.microsoft.com/office/drawing/2014/main" id="{A0F4A878-7D11-4B9C-A198-46288F673DD8}"/>
                    </a:ext>
                  </a:extLst>
                </p:cNvPr>
                <p:cNvSpPr txBox="1"/>
                <p:nvPr/>
              </p:nvSpPr>
              <p:spPr>
                <a:xfrm>
                  <a:off x="578400" y="4395301"/>
                  <a:ext cx="530641" cy="755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Composure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Positivity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Awareness</a:t>
                  </a:r>
                </a:p>
              </p:txBody>
            </p:sp>
            <p:sp>
              <p:nvSpPr>
                <p:cNvPr id="17" name="TextBox 16">
                  <a:extLst>
                    <a:ext uri="{FF2B5EF4-FFF2-40B4-BE49-F238E27FC236}">
                      <a16:creationId xmlns:a16="http://schemas.microsoft.com/office/drawing/2014/main" id="{5CF37053-B917-44C1-B1D2-93D21370A1B6}"/>
                    </a:ext>
                  </a:extLst>
                </p:cNvPr>
                <p:cNvSpPr txBox="1"/>
                <p:nvPr/>
              </p:nvSpPr>
              <p:spPr>
                <a:xfrm>
                  <a:off x="578400" y="4071310"/>
                  <a:ext cx="1625933" cy="395989"/>
                </a:xfrm>
                <a:prstGeom prst="rect">
                  <a:avLst/>
                </a:prstGeom>
                <a:noFill/>
              </p:spPr>
              <p:txBody>
                <a:bodyPr wrap="square" lIns="90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rPr>
                    <a:t>5. Emotional Style</a:t>
                  </a:r>
                  <a:endParaRPr kumimoji="0" lang="ko-KR" altLang="en-US"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endParaRPr>
                </a:p>
              </p:txBody>
            </p:sp>
          </p:grpSp>
          <p:grpSp>
            <p:nvGrpSpPr>
              <p:cNvPr id="18" name="Group 17">
                <a:extLst>
                  <a:ext uri="{FF2B5EF4-FFF2-40B4-BE49-F238E27FC236}">
                    <a16:creationId xmlns:a16="http://schemas.microsoft.com/office/drawing/2014/main" id="{8DBEC083-7226-4397-AF23-9026D6B6B22D}"/>
                  </a:ext>
                </a:extLst>
              </p:cNvPr>
              <p:cNvGrpSpPr/>
              <p:nvPr/>
            </p:nvGrpSpPr>
            <p:grpSpPr>
              <a:xfrm>
                <a:off x="8273130" y="5313350"/>
                <a:ext cx="2952457" cy="800219"/>
                <a:chOff x="630584" y="4172041"/>
                <a:chExt cx="1625933" cy="935969"/>
              </a:xfrm>
            </p:grpSpPr>
            <p:sp>
              <p:nvSpPr>
                <p:cNvPr id="19" name="TextBox 18">
                  <a:extLst>
                    <a:ext uri="{FF2B5EF4-FFF2-40B4-BE49-F238E27FC236}">
                      <a16:creationId xmlns:a16="http://schemas.microsoft.com/office/drawing/2014/main" id="{DB0975C3-CAC7-46EE-B527-1D28B5EBA437}"/>
                    </a:ext>
                  </a:extLst>
                </p:cNvPr>
                <p:cNvSpPr txBox="1"/>
                <p:nvPr/>
              </p:nvSpPr>
              <p:spPr>
                <a:xfrm>
                  <a:off x="630584" y="4568028"/>
                  <a:ext cx="645564" cy="5399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Assertiveness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panose="020B0604020202020204"/>
                      <a:ea typeface="굴림" panose="020B0600000101010101" pitchFamily="34" charset="-127"/>
                      <a:cs typeface="Arial" pitchFamily="34" charset="0"/>
                    </a:rPr>
                    <a:t>Liveliness</a:t>
                  </a:r>
                </a:p>
              </p:txBody>
            </p:sp>
            <p:sp>
              <p:nvSpPr>
                <p:cNvPr id="20" name="TextBox 19">
                  <a:extLst>
                    <a:ext uri="{FF2B5EF4-FFF2-40B4-BE49-F238E27FC236}">
                      <a16:creationId xmlns:a16="http://schemas.microsoft.com/office/drawing/2014/main" id="{32673AF5-3645-41D9-A432-FDE8039266D0}"/>
                    </a:ext>
                  </a:extLst>
                </p:cNvPr>
                <p:cNvSpPr txBox="1"/>
                <p:nvPr/>
              </p:nvSpPr>
              <p:spPr>
                <a:xfrm>
                  <a:off x="630584" y="4172041"/>
                  <a:ext cx="1625933" cy="395987"/>
                </a:xfrm>
                <a:prstGeom prst="rect">
                  <a:avLst/>
                </a:prstGeom>
                <a:noFill/>
              </p:spPr>
              <p:txBody>
                <a:bodyPr wrap="square" lIns="90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rPr>
                    <a:t>6. Interaction Style</a:t>
                  </a:r>
                  <a:endParaRPr kumimoji="0" lang="ko-KR" altLang="en-US" sz="1600" b="1" i="0" u="none" strike="noStrike" kern="1200" cap="none" spc="0" normalizeH="0" baseline="0" noProof="0" dirty="0">
                    <a:ln>
                      <a:noFill/>
                    </a:ln>
                    <a:solidFill>
                      <a:srgbClr val="0F3492"/>
                    </a:solidFill>
                    <a:effectLst/>
                    <a:uLnTx/>
                    <a:uFillTx/>
                    <a:latin typeface="Arial" panose="020B0604020202020204"/>
                    <a:ea typeface="굴림" panose="020B0600000101010101" pitchFamily="34" charset="-127"/>
                    <a:cs typeface="Arial" pitchFamily="34" charset="0"/>
                  </a:endParaRPr>
                </a:p>
              </p:txBody>
            </p:sp>
          </p:grpSp>
          <p:sp>
            <p:nvSpPr>
              <p:cNvPr id="23" name="Hexagon 22">
                <a:extLst>
                  <a:ext uri="{FF2B5EF4-FFF2-40B4-BE49-F238E27FC236}">
                    <a16:creationId xmlns:a16="http://schemas.microsoft.com/office/drawing/2014/main" id="{2F60A394-434E-4FC6-8037-FEAAE212D522}"/>
                  </a:ext>
                </a:extLst>
              </p:cNvPr>
              <p:cNvSpPr/>
              <p:nvPr/>
            </p:nvSpPr>
            <p:spPr>
              <a:xfrm rot="5400000">
                <a:off x="4657644" y="2599185"/>
                <a:ext cx="1123679" cy="968689"/>
              </a:xfrm>
              <a:prstGeom prst="hexagon">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굴림" panose="020B0600000101010101" pitchFamily="34" charset="-127"/>
                  <a:cs typeface="+mn-cs"/>
                </a:endParaRPr>
              </a:p>
            </p:txBody>
          </p:sp>
          <p:sp>
            <p:nvSpPr>
              <p:cNvPr id="24" name="Hexagon 23">
                <a:extLst>
                  <a:ext uri="{FF2B5EF4-FFF2-40B4-BE49-F238E27FC236}">
                    <a16:creationId xmlns:a16="http://schemas.microsoft.com/office/drawing/2014/main" id="{46A2CEA1-0327-43F4-86AB-69354938BC4F}"/>
                  </a:ext>
                </a:extLst>
              </p:cNvPr>
              <p:cNvSpPr/>
              <p:nvPr/>
            </p:nvSpPr>
            <p:spPr>
              <a:xfrm rot="5400000">
                <a:off x="4055592" y="3610650"/>
                <a:ext cx="1123679" cy="968689"/>
              </a:xfrm>
              <a:prstGeom prst="hexagon">
                <a:avLst/>
              </a:prstGeom>
              <a:solidFill>
                <a:schemeClr val="accent4">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굴림" panose="020B0600000101010101" pitchFamily="34" charset="-127"/>
                  <a:cs typeface="+mn-cs"/>
                </a:endParaRPr>
              </a:p>
            </p:txBody>
          </p:sp>
          <p:sp>
            <p:nvSpPr>
              <p:cNvPr id="25" name="Hexagon 24">
                <a:extLst>
                  <a:ext uri="{FF2B5EF4-FFF2-40B4-BE49-F238E27FC236}">
                    <a16:creationId xmlns:a16="http://schemas.microsoft.com/office/drawing/2014/main" id="{BD5D2C81-1C01-41C6-9012-D77641E98ED0}"/>
                  </a:ext>
                </a:extLst>
              </p:cNvPr>
              <p:cNvSpPr/>
              <p:nvPr/>
            </p:nvSpPr>
            <p:spPr>
              <a:xfrm rot="5400000">
                <a:off x="5239106" y="3588202"/>
                <a:ext cx="1123679" cy="968689"/>
              </a:xfrm>
              <a:prstGeom prst="hexagon">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ea typeface="굴림" panose="020B0600000101010101" pitchFamily="34" charset="-127"/>
                  <a:cs typeface="+mn-cs"/>
                </a:endParaRPr>
              </a:p>
            </p:txBody>
          </p:sp>
          <p:sp>
            <p:nvSpPr>
              <p:cNvPr id="26" name="Hexagon 25">
                <a:extLst>
                  <a:ext uri="{FF2B5EF4-FFF2-40B4-BE49-F238E27FC236}">
                    <a16:creationId xmlns:a16="http://schemas.microsoft.com/office/drawing/2014/main" id="{6B933C29-824D-43B1-B038-A8ABDEF38E47}"/>
                  </a:ext>
                </a:extLst>
              </p:cNvPr>
              <p:cNvSpPr/>
              <p:nvPr/>
            </p:nvSpPr>
            <p:spPr>
              <a:xfrm rot="5400000">
                <a:off x="6404733" y="3617134"/>
                <a:ext cx="1123679" cy="968689"/>
              </a:xfrm>
              <a:prstGeom prst="hexagon">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굴림" panose="020B0600000101010101" pitchFamily="34" charset="-127"/>
                  <a:cs typeface="+mn-cs"/>
                </a:endParaRPr>
              </a:p>
            </p:txBody>
          </p:sp>
          <p:sp>
            <p:nvSpPr>
              <p:cNvPr id="27" name="Hexagon 26">
                <a:extLst>
                  <a:ext uri="{FF2B5EF4-FFF2-40B4-BE49-F238E27FC236}">
                    <a16:creationId xmlns:a16="http://schemas.microsoft.com/office/drawing/2014/main" id="{B3A98B21-E171-4D40-ADF0-2F90D6165890}"/>
                  </a:ext>
                </a:extLst>
              </p:cNvPr>
              <p:cNvSpPr/>
              <p:nvPr/>
            </p:nvSpPr>
            <p:spPr>
              <a:xfrm rot="5400000">
                <a:off x="5841159" y="4590495"/>
                <a:ext cx="1123679" cy="968689"/>
              </a:xfrm>
              <a:prstGeom prst="hexagon">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굴림" panose="020B0600000101010101" pitchFamily="34" charset="-127"/>
                  <a:cs typeface="+mn-cs"/>
                </a:endParaRPr>
              </a:p>
            </p:txBody>
          </p:sp>
          <p:sp>
            <p:nvSpPr>
              <p:cNvPr id="28" name="Hexagon 27">
                <a:extLst>
                  <a:ext uri="{FF2B5EF4-FFF2-40B4-BE49-F238E27FC236}">
                    <a16:creationId xmlns:a16="http://schemas.microsoft.com/office/drawing/2014/main" id="{BFD15A0C-CC2A-4D10-BAF2-AF8A91D80DE9}"/>
                  </a:ext>
                </a:extLst>
              </p:cNvPr>
              <p:cNvSpPr/>
              <p:nvPr/>
            </p:nvSpPr>
            <p:spPr>
              <a:xfrm rot="5400000">
                <a:off x="7050344" y="4545822"/>
                <a:ext cx="1123679" cy="968689"/>
              </a:xfrm>
              <a:prstGeom prst="hexagon">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ea typeface="굴림" panose="020B0600000101010101" pitchFamily="34" charset="-127"/>
                  <a:cs typeface="+mn-cs"/>
                </a:endParaRPr>
              </a:p>
            </p:txBody>
          </p:sp>
          <p:sp>
            <p:nvSpPr>
              <p:cNvPr id="31" name="Freeform 47">
                <a:extLst>
                  <a:ext uri="{FF2B5EF4-FFF2-40B4-BE49-F238E27FC236}">
                    <a16:creationId xmlns:a16="http://schemas.microsoft.com/office/drawing/2014/main" id="{F73B5BDE-B824-40B1-9B2B-BDC41553B6B7}"/>
                  </a:ext>
                </a:extLst>
              </p:cNvPr>
              <p:cNvSpPr/>
              <p:nvPr/>
            </p:nvSpPr>
            <p:spPr>
              <a:xfrm>
                <a:off x="1828801" y="1810482"/>
                <a:ext cx="3395297" cy="727430"/>
              </a:xfrm>
              <a:custGeom>
                <a:avLst/>
                <a:gdLst>
                  <a:gd name="connsiteX0" fmla="*/ 2333625 w 2333625"/>
                  <a:gd name="connsiteY0" fmla="*/ 514350 h 514350"/>
                  <a:gd name="connsiteX1" fmla="*/ 1952625 w 2333625"/>
                  <a:gd name="connsiteY1" fmla="*/ 0 h 514350"/>
                  <a:gd name="connsiteX2" fmla="*/ 0 w 2333625"/>
                  <a:gd name="connsiteY2" fmla="*/ 0 h 514350"/>
                </a:gdLst>
                <a:ahLst/>
                <a:cxnLst>
                  <a:cxn ang="0">
                    <a:pos x="connsiteX0" y="connsiteY0"/>
                  </a:cxn>
                  <a:cxn ang="0">
                    <a:pos x="connsiteX1" y="connsiteY1"/>
                  </a:cxn>
                  <a:cxn ang="0">
                    <a:pos x="connsiteX2" y="connsiteY2"/>
                  </a:cxn>
                </a:cxnLst>
                <a:rect l="l" t="t" r="r" b="b"/>
                <a:pathLst>
                  <a:path w="2333625" h="514350">
                    <a:moveTo>
                      <a:pt x="2333625" y="514350"/>
                    </a:moveTo>
                    <a:lnTo>
                      <a:pt x="1952625" y="0"/>
                    </a:lnTo>
                    <a:lnTo>
                      <a:pt x="0" y="0"/>
                    </a:lnTo>
                  </a:path>
                </a:pathLst>
              </a:custGeom>
              <a:noFill/>
              <a:ln w="25400" cap="flat" cmpd="sng" algn="ctr">
                <a:solidFill>
                  <a:srgbClr val="3F3F3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굴림" panose="020B0600000101010101" pitchFamily="34" charset="-127"/>
                  <a:cs typeface="+mn-cs"/>
                </a:endParaRPr>
              </a:p>
            </p:txBody>
          </p:sp>
          <p:sp>
            <p:nvSpPr>
              <p:cNvPr id="32" name="Freeform 50">
                <a:extLst>
                  <a:ext uri="{FF2B5EF4-FFF2-40B4-BE49-F238E27FC236}">
                    <a16:creationId xmlns:a16="http://schemas.microsoft.com/office/drawing/2014/main" id="{610C9187-3442-47C4-B313-113AEB0D8028}"/>
                  </a:ext>
                </a:extLst>
              </p:cNvPr>
              <p:cNvSpPr/>
              <p:nvPr/>
            </p:nvSpPr>
            <p:spPr>
              <a:xfrm>
                <a:off x="1187103" y="4357510"/>
                <a:ext cx="3012617" cy="456265"/>
              </a:xfrm>
              <a:custGeom>
                <a:avLst/>
                <a:gdLst>
                  <a:gd name="connsiteX0" fmla="*/ 2419350 w 2419350"/>
                  <a:gd name="connsiteY0" fmla="*/ 0 h 752475"/>
                  <a:gd name="connsiteX1" fmla="*/ 1714500 w 2419350"/>
                  <a:gd name="connsiteY1" fmla="*/ 752475 h 752475"/>
                  <a:gd name="connsiteX2" fmla="*/ 0 w 2419350"/>
                  <a:gd name="connsiteY2" fmla="*/ 752475 h 752475"/>
                  <a:gd name="connsiteX0" fmla="*/ 2305050 w 2305050"/>
                  <a:gd name="connsiteY0" fmla="*/ 0 h 764183"/>
                  <a:gd name="connsiteX1" fmla="*/ 1714500 w 2305050"/>
                  <a:gd name="connsiteY1" fmla="*/ 764183 h 764183"/>
                  <a:gd name="connsiteX2" fmla="*/ 0 w 2305050"/>
                  <a:gd name="connsiteY2" fmla="*/ 764183 h 764183"/>
                  <a:gd name="connsiteX0" fmla="*/ 2252297 w 2252297"/>
                  <a:gd name="connsiteY0" fmla="*/ 0 h 705641"/>
                  <a:gd name="connsiteX1" fmla="*/ 1714500 w 2252297"/>
                  <a:gd name="connsiteY1" fmla="*/ 705641 h 705641"/>
                  <a:gd name="connsiteX2" fmla="*/ 0 w 2252297"/>
                  <a:gd name="connsiteY2" fmla="*/ 705641 h 705641"/>
                  <a:gd name="connsiteX0" fmla="*/ 2252297 w 2252297"/>
                  <a:gd name="connsiteY0" fmla="*/ 0 h 705641"/>
                  <a:gd name="connsiteX1" fmla="*/ 1981095 w 2252297"/>
                  <a:gd name="connsiteY1" fmla="*/ 705641 h 705641"/>
                  <a:gd name="connsiteX2" fmla="*/ 0 w 2252297"/>
                  <a:gd name="connsiteY2" fmla="*/ 705641 h 705641"/>
                  <a:gd name="connsiteX0" fmla="*/ 2252297 w 2252297"/>
                  <a:gd name="connsiteY0" fmla="*/ 0 h 705641"/>
                  <a:gd name="connsiteX1" fmla="*/ 1986891 w 2252297"/>
                  <a:gd name="connsiteY1" fmla="*/ 682223 h 705641"/>
                  <a:gd name="connsiteX2" fmla="*/ 0 w 2252297"/>
                  <a:gd name="connsiteY2" fmla="*/ 705641 h 705641"/>
                </a:gdLst>
                <a:ahLst/>
                <a:cxnLst>
                  <a:cxn ang="0">
                    <a:pos x="connsiteX0" y="connsiteY0"/>
                  </a:cxn>
                  <a:cxn ang="0">
                    <a:pos x="connsiteX1" y="connsiteY1"/>
                  </a:cxn>
                  <a:cxn ang="0">
                    <a:pos x="connsiteX2" y="connsiteY2"/>
                  </a:cxn>
                </a:cxnLst>
                <a:rect l="l" t="t" r="r" b="b"/>
                <a:pathLst>
                  <a:path w="2252297" h="705641">
                    <a:moveTo>
                      <a:pt x="2252297" y="0"/>
                    </a:moveTo>
                    <a:lnTo>
                      <a:pt x="1986891" y="682223"/>
                    </a:lnTo>
                    <a:lnTo>
                      <a:pt x="0" y="705641"/>
                    </a:lnTo>
                  </a:path>
                </a:pathLst>
              </a:custGeom>
              <a:noFill/>
              <a:ln w="25400" cap="flat" cmpd="sng" algn="ctr">
                <a:solidFill>
                  <a:srgbClr val="00206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굴림" panose="020B0600000101010101" pitchFamily="34" charset="-127"/>
                  <a:cs typeface="+mn-cs"/>
                </a:endParaRPr>
              </a:p>
            </p:txBody>
          </p:sp>
          <p:sp>
            <p:nvSpPr>
              <p:cNvPr id="33" name="Freeform 51">
                <a:extLst>
                  <a:ext uri="{FF2B5EF4-FFF2-40B4-BE49-F238E27FC236}">
                    <a16:creationId xmlns:a16="http://schemas.microsoft.com/office/drawing/2014/main" id="{C7D22716-59AD-4D0C-8CB4-1759AA453B55}"/>
                  </a:ext>
                </a:extLst>
              </p:cNvPr>
              <p:cNvSpPr/>
              <p:nvPr/>
            </p:nvSpPr>
            <p:spPr>
              <a:xfrm>
                <a:off x="2916789" y="5581032"/>
                <a:ext cx="3533829" cy="519923"/>
              </a:xfrm>
              <a:custGeom>
                <a:avLst/>
                <a:gdLst>
                  <a:gd name="connsiteX0" fmla="*/ 2352675 w 2352675"/>
                  <a:gd name="connsiteY0" fmla="*/ 0 h 447675"/>
                  <a:gd name="connsiteX1" fmla="*/ 1990725 w 2352675"/>
                  <a:gd name="connsiteY1" fmla="*/ 447675 h 447675"/>
                  <a:gd name="connsiteX2" fmla="*/ 0 w 2352675"/>
                  <a:gd name="connsiteY2" fmla="*/ 447675 h 447675"/>
                </a:gdLst>
                <a:ahLst/>
                <a:cxnLst>
                  <a:cxn ang="0">
                    <a:pos x="connsiteX0" y="connsiteY0"/>
                  </a:cxn>
                  <a:cxn ang="0">
                    <a:pos x="connsiteX1" y="connsiteY1"/>
                  </a:cxn>
                  <a:cxn ang="0">
                    <a:pos x="connsiteX2" y="connsiteY2"/>
                  </a:cxn>
                </a:cxnLst>
                <a:rect l="l" t="t" r="r" b="b"/>
                <a:pathLst>
                  <a:path w="2352675" h="447675">
                    <a:moveTo>
                      <a:pt x="2352675" y="0"/>
                    </a:moveTo>
                    <a:lnTo>
                      <a:pt x="1990725" y="447675"/>
                    </a:lnTo>
                    <a:lnTo>
                      <a:pt x="0" y="447675"/>
                    </a:lnTo>
                  </a:path>
                </a:pathLst>
              </a:custGeom>
              <a:noFill/>
              <a:ln w="2540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ea typeface="굴림" panose="020B0600000101010101" pitchFamily="34" charset="-127"/>
                  <a:cs typeface="+mn-cs"/>
                </a:endParaRPr>
              </a:p>
            </p:txBody>
          </p:sp>
          <p:sp>
            <p:nvSpPr>
              <p:cNvPr id="34" name="Freeform 54">
                <a:extLst>
                  <a:ext uri="{FF2B5EF4-FFF2-40B4-BE49-F238E27FC236}">
                    <a16:creationId xmlns:a16="http://schemas.microsoft.com/office/drawing/2014/main" id="{D74B7819-6BEA-4D58-9EDB-06836E19574D}"/>
                  </a:ext>
                </a:extLst>
              </p:cNvPr>
              <p:cNvSpPr/>
              <p:nvPr/>
            </p:nvSpPr>
            <p:spPr>
              <a:xfrm flipH="1">
                <a:off x="7593876" y="5561228"/>
                <a:ext cx="4212044" cy="673883"/>
              </a:xfrm>
              <a:custGeom>
                <a:avLst/>
                <a:gdLst>
                  <a:gd name="connsiteX0" fmla="*/ 2352675 w 2352675"/>
                  <a:gd name="connsiteY0" fmla="*/ 0 h 447675"/>
                  <a:gd name="connsiteX1" fmla="*/ 1990725 w 2352675"/>
                  <a:gd name="connsiteY1" fmla="*/ 447675 h 447675"/>
                  <a:gd name="connsiteX2" fmla="*/ 0 w 2352675"/>
                  <a:gd name="connsiteY2" fmla="*/ 447675 h 447675"/>
                </a:gdLst>
                <a:ahLst/>
                <a:cxnLst>
                  <a:cxn ang="0">
                    <a:pos x="connsiteX0" y="connsiteY0"/>
                  </a:cxn>
                  <a:cxn ang="0">
                    <a:pos x="connsiteX1" y="connsiteY1"/>
                  </a:cxn>
                  <a:cxn ang="0">
                    <a:pos x="connsiteX2" y="connsiteY2"/>
                  </a:cxn>
                </a:cxnLst>
                <a:rect l="l" t="t" r="r" b="b"/>
                <a:pathLst>
                  <a:path w="2352675" h="447675">
                    <a:moveTo>
                      <a:pt x="2352675" y="0"/>
                    </a:moveTo>
                    <a:lnTo>
                      <a:pt x="1990725" y="447675"/>
                    </a:lnTo>
                    <a:lnTo>
                      <a:pt x="0" y="447675"/>
                    </a:lnTo>
                  </a:path>
                </a:pathLst>
              </a:custGeom>
              <a:noFill/>
              <a:ln w="254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굴림" panose="020B0600000101010101" pitchFamily="34" charset="-127"/>
                  <a:cs typeface="+mn-cs"/>
                </a:endParaRPr>
              </a:p>
            </p:txBody>
          </p:sp>
          <p:sp>
            <p:nvSpPr>
              <p:cNvPr id="35" name="Freeform 58">
                <a:extLst>
                  <a:ext uri="{FF2B5EF4-FFF2-40B4-BE49-F238E27FC236}">
                    <a16:creationId xmlns:a16="http://schemas.microsoft.com/office/drawing/2014/main" id="{87F1D24E-0DE9-4D61-801A-D565F2551A45}"/>
                  </a:ext>
                </a:extLst>
              </p:cNvPr>
              <p:cNvSpPr/>
              <p:nvPr/>
            </p:nvSpPr>
            <p:spPr>
              <a:xfrm>
                <a:off x="5776550" y="1876699"/>
                <a:ext cx="4693058" cy="1676861"/>
              </a:xfrm>
              <a:custGeom>
                <a:avLst/>
                <a:gdLst>
                  <a:gd name="connsiteX0" fmla="*/ 0 w 3590925"/>
                  <a:gd name="connsiteY0" fmla="*/ 1533525 h 1533525"/>
                  <a:gd name="connsiteX1" fmla="*/ 685800 w 3590925"/>
                  <a:gd name="connsiteY1" fmla="*/ 0 h 1533525"/>
                  <a:gd name="connsiteX2" fmla="*/ 3590925 w 3590925"/>
                  <a:gd name="connsiteY2" fmla="*/ 0 h 1533525"/>
                </a:gdLst>
                <a:ahLst/>
                <a:cxnLst>
                  <a:cxn ang="0">
                    <a:pos x="connsiteX0" y="connsiteY0"/>
                  </a:cxn>
                  <a:cxn ang="0">
                    <a:pos x="connsiteX1" y="connsiteY1"/>
                  </a:cxn>
                  <a:cxn ang="0">
                    <a:pos x="connsiteX2" y="connsiteY2"/>
                  </a:cxn>
                </a:cxnLst>
                <a:rect l="l" t="t" r="r" b="b"/>
                <a:pathLst>
                  <a:path w="3590925" h="1533525">
                    <a:moveTo>
                      <a:pt x="0" y="1533525"/>
                    </a:moveTo>
                    <a:lnTo>
                      <a:pt x="685800" y="0"/>
                    </a:lnTo>
                    <a:lnTo>
                      <a:pt x="3590925" y="0"/>
                    </a:lnTo>
                  </a:path>
                </a:pathLst>
              </a:custGeom>
              <a:noFill/>
              <a:ln w="25400" cap="flat" cmpd="sng" algn="ctr">
                <a:solidFill>
                  <a:schemeClr val="tx2">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ea typeface="굴림" panose="020B0600000101010101" pitchFamily="34" charset="-127"/>
                  <a:cs typeface="+mn-cs"/>
                </a:endParaRPr>
              </a:p>
            </p:txBody>
          </p:sp>
          <p:sp>
            <p:nvSpPr>
              <p:cNvPr id="36" name="Freeform 59">
                <a:extLst>
                  <a:ext uri="{FF2B5EF4-FFF2-40B4-BE49-F238E27FC236}">
                    <a16:creationId xmlns:a16="http://schemas.microsoft.com/office/drawing/2014/main" id="{25116796-AF3F-4DA3-B807-49A94C442D59}"/>
                  </a:ext>
                </a:extLst>
              </p:cNvPr>
              <p:cNvSpPr/>
              <p:nvPr/>
            </p:nvSpPr>
            <p:spPr>
              <a:xfrm flipV="1">
                <a:off x="7326240" y="3852987"/>
                <a:ext cx="3678657" cy="619182"/>
              </a:xfrm>
              <a:custGeom>
                <a:avLst/>
                <a:gdLst>
                  <a:gd name="connsiteX0" fmla="*/ 0 w 2390775"/>
                  <a:gd name="connsiteY0" fmla="*/ 695325 h 695325"/>
                  <a:gd name="connsiteX1" fmla="*/ 314325 w 2390775"/>
                  <a:gd name="connsiteY1" fmla="*/ 0 h 695325"/>
                  <a:gd name="connsiteX2" fmla="*/ 2390775 w 2390775"/>
                  <a:gd name="connsiteY2" fmla="*/ 0 h 695325"/>
                </a:gdLst>
                <a:ahLst/>
                <a:cxnLst>
                  <a:cxn ang="0">
                    <a:pos x="connsiteX0" y="connsiteY0"/>
                  </a:cxn>
                  <a:cxn ang="0">
                    <a:pos x="connsiteX1" y="connsiteY1"/>
                  </a:cxn>
                  <a:cxn ang="0">
                    <a:pos x="connsiteX2" y="connsiteY2"/>
                  </a:cxn>
                </a:cxnLst>
                <a:rect l="l" t="t" r="r" b="b"/>
                <a:pathLst>
                  <a:path w="2390775" h="695325">
                    <a:moveTo>
                      <a:pt x="0" y="695325"/>
                    </a:moveTo>
                    <a:lnTo>
                      <a:pt x="314325" y="0"/>
                    </a:lnTo>
                    <a:lnTo>
                      <a:pt x="2390775" y="0"/>
                    </a:lnTo>
                  </a:path>
                </a:pathLst>
              </a:custGeom>
              <a:noFill/>
              <a:ln w="25400" cap="flat" cmpd="sng" algn="ctr">
                <a:solidFill>
                  <a:schemeClr val="bg1">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ea typeface="굴림" panose="020B0600000101010101" pitchFamily="34" charset="-127"/>
                  <a:cs typeface="+mn-cs"/>
                </a:endParaRPr>
              </a:p>
            </p:txBody>
          </p:sp>
          <p:sp>
            <p:nvSpPr>
              <p:cNvPr id="2" name="TextBox 1">
                <a:extLst>
                  <a:ext uri="{FF2B5EF4-FFF2-40B4-BE49-F238E27FC236}">
                    <a16:creationId xmlns:a16="http://schemas.microsoft.com/office/drawing/2014/main" id="{0A0A3275-8DB2-48F8-83E1-755053A1028B}"/>
                  </a:ext>
                </a:extLst>
              </p:cNvPr>
              <p:cNvSpPr txBox="1"/>
              <p:nvPr/>
            </p:nvSpPr>
            <p:spPr>
              <a:xfrm>
                <a:off x="1634602" y="2195733"/>
                <a:ext cx="12067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Drive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Structure </a:t>
                </a:r>
              </a:p>
            </p:txBody>
          </p:sp>
          <p:sp>
            <p:nvSpPr>
              <p:cNvPr id="43" name="TextBox 42">
                <a:extLst>
                  <a:ext uri="{FF2B5EF4-FFF2-40B4-BE49-F238E27FC236}">
                    <a16:creationId xmlns:a16="http://schemas.microsoft.com/office/drawing/2014/main" id="{2F42D55B-2AB1-42D4-85B1-49C55E1DDFED}"/>
                  </a:ext>
                </a:extLst>
              </p:cNvPr>
              <p:cNvSpPr txBox="1"/>
              <p:nvPr/>
            </p:nvSpPr>
            <p:spPr>
              <a:xfrm>
                <a:off x="1206904" y="3977671"/>
                <a:ext cx="111659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Conceptual Flexibility Mastery </a:t>
                </a:r>
              </a:p>
            </p:txBody>
          </p:sp>
          <p:sp>
            <p:nvSpPr>
              <p:cNvPr id="44" name="TextBox 43">
                <a:extLst>
                  <a:ext uri="{FF2B5EF4-FFF2-40B4-BE49-F238E27FC236}">
                    <a16:creationId xmlns:a16="http://schemas.microsoft.com/office/drawing/2014/main" id="{53B88531-F371-44E2-B5C4-813A998AF043}"/>
                  </a:ext>
                </a:extLst>
              </p:cNvPr>
              <p:cNvSpPr txBox="1"/>
              <p:nvPr/>
            </p:nvSpPr>
            <p:spPr>
              <a:xfrm>
                <a:off x="2916789" y="5581032"/>
                <a:ext cx="82426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Ambition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Power </a:t>
                </a:r>
              </a:p>
            </p:txBody>
          </p:sp>
          <p:sp>
            <p:nvSpPr>
              <p:cNvPr id="46" name="TextBox 45">
                <a:extLst>
                  <a:ext uri="{FF2B5EF4-FFF2-40B4-BE49-F238E27FC236}">
                    <a16:creationId xmlns:a16="http://schemas.microsoft.com/office/drawing/2014/main" id="{CEE32A04-31A1-4EA5-B661-D5D5FD8063AD}"/>
                  </a:ext>
                </a:extLst>
              </p:cNvPr>
              <p:cNvSpPr txBox="1"/>
              <p:nvPr/>
            </p:nvSpPr>
            <p:spPr>
              <a:xfrm>
                <a:off x="8209952" y="2183722"/>
                <a:ext cx="25438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Independent VS Team-oriented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Stoic VS Compassionate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Proud VS Humble</a:t>
                </a:r>
              </a:p>
            </p:txBody>
          </p:sp>
          <p:sp>
            <p:nvSpPr>
              <p:cNvPr id="47" name="TextBox 46">
                <a:extLst>
                  <a:ext uri="{FF2B5EF4-FFF2-40B4-BE49-F238E27FC236}">
                    <a16:creationId xmlns:a16="http://schemas.microsoft.com/office/drawing/2014/main" id="{1671ADE7-E407-40E9-89E8-F66E433C29D1}"/>
                  </a:ext>
                </a:extLst>
              </p:cNvPr>
              <p:cNvSpPr txBox="1"/>
              <p:nvPr/>
            </p:nvSpPr>
            <p:spPr>
              <a:xfrm>
                <a:off x="8788437" y="3742597"/>
                <a:ext cx="19288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Passionate VS Calm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Concerned VS Hopeful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Insulated VS Self-aware</a:t>
                </a:r>
              </a:p>
            </p:txBody>
          </p:sp>
          <p:sp>
            <p:nvSpPr>
              <p:cNvPr id="48" name="TextBox 47">
                <a:extLst>
                  <a:ext uri="{FF2B5EF4-FFF2-40B4-BE49-F238E27FC236}">
                    <a16:creationId xmlns:a16="http://schemas.microsoft.com/office/drawing/2014/main" id="{9AFF26C6-3EAF-494E-B91D-67B548759E37}"/>
                  </a:ext>
                </a:extLst>
              </p:cNvPr>
              <p:cNvSpPr txBox="1"/>
              <p:nvPr/>
            </p:nvSpPr>
            <p:spPr>
              <a:xfrm>
                <a:off x="9525856" y="5666641"/>
                <a:ext cx="18806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Caution VS Socially Bold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Reserved VS Outgoing</a:t>
                </a:r>
              </a:p>
            </p:txBody>
          </p:sp>
          <p:pic>
            <p:nvPicPr>
              <p:cNvPr id="52" name="Graphic 51" descr="Good Idea">
                <a:extLst>
                  <a:ext uri="{FF2B5EF4-FFF2-40B4-BE49-F238E27FC236}">
                    <a16:creationId xmlns:a16="http://schemas.microsoft.com/office/drawing/2014/main" id="{2F363250-6FF0-494C-A6EC-D10A59AE3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25631" y="2739433"/>
                <a:ext cx="628750" cy="628750"/>
              </a:xfrm>
              <a:prstGeom prst="rect">
                <a:avLst/>
              </a:prstGeom>
            </p:spPr>
          </p:pic>
          <p:pic>
            <p:nvPicPr>
              <p:cNvPr id="54" name="Graphic 53" descr="Clipboard">
                <a:extLst>
                  <a:ext uri="{FF2B5EF4-FFF2-40B4-BE49-F238E27FC236}">
                    <a16:creationId xmlns:a16="http://schemas.microsoft.com/office/drawing/2014/main" id="{E6128493-231D-4DA7-A5BB-1C6C5A7819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6790" y="3730739"/>
                <a:ext cx="678841" cy="678841"/>
              </a:xfrm>
              <a:prstGeom prst="rect">
                <a:avLst/>
              </a:prstGeom>
            </p:spPr>
          </p:pic>
          <p:pic>
            <p:nvPicPr>
              <p:cNvPr id="56" name="Graphic 55" descr="Bullseye">
                <a:extLst>
                  <a:ext uri="{FF2B5EF4-FFF2-40B4-BE49-F238E27FC236}">
                    <a16:creationId xmlns:a16="http://schemas.microsoft.com/office/drawing/2014/main" id="{E6EAF000-119B-4C1E-8227-0BBA2730CA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34109" y="4687758"/>
                <a:ext cx="745163" cy="745163"/>
              </a:xfrm>
              <a:prstGeom prst="rect">
                <a:avLst/>
              </a:prstGeom>
            </p:spPr>
          </p:pic>
          <p:grpSp>
            <p:nvGrpSpPr>
              <p:cNvPr id="63" name="Graphic 57" descr="Confused person">
                <a:extLst>
                  <a:ext uri="{FF2B5EF4-FFF2-40B4-BE49-F238E27FC236}">
                    <a16:creationId xmlns:a16="http://schemas.microsoft.com/office/drawing/2014/main" id="{3A74910D-35DD-4B45-A17F-C5AE7ED5026F}"/>
                  </a:ext>
                </a:extLst>
              </p:cNvPr>
              <p:cNvGrpSpPr/>
              <p:nvPr/>
            </p:nvGrpSpPr>
            <p:grpSpPr>
              <a:xfrm>
                <a:off x="6547903" y="3728192"/>
                <a:ext cx="833917" cy="755031"/>
                <a:chOff x="9135434" y="3848868"/>
                <a:chExt cx="1104153" cy="1104153"/>
              </a:xfrm>
            </p:grpSpPr>
            <p:sp>
              <p:nvSpPr>
                <p:cNvPr id="64" name="Freeform: Shape 63">
                  <a:extLst>
                    <a:ext uri="{FF2B5EF4-FFF2-40B4-BE49-F238E27FC236}">
                      <a16:creationId xmlns:a16="http://schemas.microsoft.com/office/drawing/2014/main" id="{33B6ECF6-375C-4CFD-B3A9-29F17289844A}"/>
                    </a:ext>
                  </a:extLst>
                </p:cNvPr>
                <p:cNvSpPr/>
                <p:nvPr/>
              </p:nvSpPr>
              <p:spPr>
                <a:xfrm>
                  <a:off x="9307529" y="4090401"/>
                  <a:ext cx="760160" cy="828114"/>
                </a:xfrm>
                <a:custGeom>
                  <a:avLst/>
                  <a:gdLst>
                    <a:gd name="connsiteX0" fmla="*/ 759534 w 760160"/>
                    <a:gd name="connsiteY0" fmla="*/ 199438 h 828114"/>
                    <a:gd name="connsiteX1" fmla="*/ 706627 w 760160"/>
                    <a:gd name="connsiteY1" fmla="*/ 161597 h 828114"/>
                    <a:gd name="connsiteX2" fmla="*/ 605988 w 760160"/>
                    <a:gd name="connsiteY2" fmla="*/ 178390 h 828114"/>
                    <a:gd name="connsiteX3" fmla="*/ 564007 w 760160"/>
                    <a:gd name="connsiteY3" fmla="*/ 65904 h 828114"/>
                    <a:gd name="connsiteX4" fmla="*/ 379981 w 760160"/>
                    <a:gd name="connsiteY4" fmla="*/ 0 h 828114"/>
                    <a:gd name="connsiteX5" fmla="*/ 196991 w 760160"/>
                    <a:gd name="connsiteY5" fmla="*/ 65904 h 828114"/>
                    <a:gd name="connsiteX6" fmla="*/ 154665 w 760160"/>
                    <a:gd name="connsiteY6" fmla="*/ 178390 h 828114"/>
                    <a:gd name="connsiteX7" fmla="*/ 54026 w 760160"/>
                    <a:gd name="connsiteY7" fmla="*/ 161597 h 828114"/>
                    <a:gd name="connsiteX8" fmla="*/ 711 w 760160"/>
                    <a:gd name="connsiteY8" fmla="*/ 198889 h 828114"/>
                    <a:gd name="connsiteX9" fmla="*/ 38003 w 760160"/>
                    <a:gd name="connsiteY9" fmla="*/ 252205 h 828114"/>
                    <a:gd name="connsiteX10" fmla="*/ 38844 w 760160"/>
                    <a:gd name="connsiteY10" fmla="*/ 252345 h 828114"/>
                    <a:gd name="connsiteX11" fmla="*/ 176863 w 760160"/>
                    <a:gd name="connsiteY11" fmla="*/ 275348 h 828114"/>
                    <a:gd name="connsiteX12" fmla="*/ 184454 w 760160"/>
                    <a:gd name="connsiteY12" fmla="*/ 276038 h 828114"/>
                    <a:gd name="connsiteX13" fmla="*/ 227585 w 760160"/>
                    <a:gd name="connsiteY13" fmla="*/ 246134 h 828114"/>
                    <a:gd name="connsiteX14" fmla="*/ 255879 w 760160"/>
                    <a:gd name="connsiteY14" fmla="*/ 170339 h 828114"/>
                    <a:gd name="connsiteX15" fmla="*/ 264966 w 760160"/>
                    <a:gd name="connsiteY15" fmla="*/ 174364 h 828114"/>
                    <a:gd name="connsiteX16" fmla="*/ 264966 w 760160"/>
                    <a:gd name="connsiteY16" fmla="*/ 828115 h 828114"/>
                    <a:gd name="connsiteX17" fmla="*/ 356978 w 760160"/>
                    <a:gd name="connsiteY17" fmla="*/ 828115 h 828114"/>
                    <a:gd name="connsiteX18" fmla="*/ 356978 w 760160"/>
                    <a:gd name="connsiteY18" fmla="*/ 414057 h 828114"/>
                    <a:gd name="connsiteX19" fmla="*/ 402985 w 760160"/>
                    <a:gd name="connsiteY19" fmla="*/ 414057 h 828114"/>
                    <a:gd name="connsiteX20" fmla="*/ 402985 w 760160"/>
                    <a:gd name="connsiteY20" fmla="*/ 828115 h 828114"/>
                    <a:gd name="connsiteX21" fmla="*/ 494997 w 760160"/>
                    <a:gd name="connsiteY21" fmla="*/ 828115 h 828114"/>
                    <a:gd name="connsiteX22" fmla="*/ 494997 w 760160"/>
                    <a:gd name="connsiteY22" fmla="*/ 174479 h 828114"/>
                    <a:gd name="connsiteX23" fmla="*/ 504659 w 760160"/>
                    <a:gd name="connsiteY23" fmla="*/ 170224 h 828114"/>
                    <a:gd name="connsiteX24" fmla="*/ 533068 w 760160"/>
                    <a:gd name="connsiteY24" fmla="*/ 246134 h 828114"/>
                    <a:gd name="connsiteX25" fmla="*/ 576084 w 760160"/>
                    <a:gd name="connsiteY25" fmla="*/ 276038 h 828114"/>
                    <a:gd name="connsiteX26" fmla="*/ 583675 w 760160"/>
                    <a:gd name="connsiteY26" fmla="*/ 275348 h 828114"/>
                    <a:gd name="connsiteX27" fmla="*/ 721694 w 760160"/>
                    <a:gd name="connsiteY27" fmla="*/ 252345 h 828114"/>
                    <a:gd name="connsiteX28" fmla="*/ 759534 w 760160"/>
                    <a:gd name="connsiteY28" fmla="*/ 199438 h 8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0160" h="828114">
                      <a:moveTo>
                        <a:pt x="759534" y="199438"/>
                      </a:moveTo>
                      <a:cubicBezTo>
                        <a:pt x="755367" y="174383"/>
                        <a:pt x="731684" y="157443"/>
                        <a:pt x="706627" y="161597"/>
                      </a:cubicBezTo>
                      <a:lnTo>
                        <a:pt x="605988" y="178390"/>
                      </a:lnTo>
                      <a:cubicBezTo>
                        <a:pt x="605988" y="178390"/>
                        <a:pt x="564007" y="66939"/>
                        <a:pt x="564007" y="65904"/>
                      </a:cubicBezTo>
                      <a:cubicBezTo>
                        <a:pt x="542614" y="0"/>
                        <a:pt x="450831" y="0"/>
                        <a:pt x="379981" y="0"/>
                      </a:cubicBezTo>
                      <a:cubicBezTo>
                        <a:pt x="309132" y="0"/>
                        <a:pt x="217924" y="0"/>
                        <a:pt x="196991" y="65904"/>
                      </a:cubicBezTo>
                      <a:cubicBezTo>
                        <a:pt x="196991" y="66939"/>
                        <a:pt x="154665" y="178390"/>
                        <a:pt x="154665" y="178390"/>
                      </a:cubicBezTo>
                      <a:lnTo>
                        <a:pt x="54026" y="161597"/>
                      </a:lnTo>
                      <a:cubicBezTo>
                        <a:pt x="29006" y="157173"/>
                        <a:pt x="5136" y="173868"/>
                        <a:pt x="711" y="198889"/>
                      </a:cubicBezTo>
                      <a:cubicBezTo>
                        <a:pt x="-3714" y="223910"/>
                        <a:pt x="12983" y="247780"/>
                        <a:pt x="38003" y="252205"/>
                      </a:cubicBezTo>
                      <a:cubicBezTo>
                        <a:pt x="38283" y="252254"/>
                        <a:pt x="38564" y="252300"/>
                        <a:pt x="38844" y="252345"/>
                      </a:cubicBezTo>
                      <a:lnTo>
                        <a:pt x="176863" y="275348"/>
                      </a:lnTo>
                      <a:cubicBezTo>
                        <a:pt x="179367" y="275806"/>
                        <a:pt x="181908" y="276037"/>
                        <a:pt x="184454" y="276038"/>
                      </a:cubicBezTo>
                      <a:cubicBezTo>
                        <a:pt x="203664" y="276053"/>
                        <a:pt x="220862" y="264130"/>
                        <a:pt x="227585" y="246134"/>
                      </a:cubicBezTo>
                      <a:lnTo>
                        <a:pt x="255879" y="170339"/>
                      </a:lnTo>
                      <a:lnTo>
                        <a:pt x="264966" y="174364"/>
                      </a:lnTo>
                      <a:lnTo>
                        <a:pt x="264966" y="828115"/>
                      </a:lnTo>
                      <a:lnTo>
                        <a:pt x="356978" y="828115"/>
                      </a:lnTo>
                      <a:lnTo>
                        <a:pt x="356978" y="414057"/>
                      </a:lnTo>
                      <a:lnTo>
                        <a:pt x="402985" y="414057"/>
                      </a:lnTo>
                      <a:lnTo>
                        <a:pt x="402985" y="828115"/>
                      </a:lnTo>
                      <a:lnTo>
                        <a:pt x="494997" y="828115"/>
                      </a:lnTo>
                      <a:lnTo>
                        <a:pt x="494997" y="174479"/>
                      </a:lnTo>
                      <a:cubicBezTo>
                        <a:pt x="498333" y="173099"/>
                        <a:pt x="501553" y="171719"/>
                        <a:pt x="504659" y="170224"/>
                      </a:cubicBezTo>
                      <a:lnTo>
                        <a:pt x="533068" y="246134"/>
                      </a:lnTo>
                      <a:cubicBezTo>
                        <a:pt x="539777" y="264090"/>
                        <a:pt x="556915" y="276005"/>
                        <a:pt x="576084" y="276038"/>
                      </a:cubicBezTo>
                      <a:cubicBezTo>
                        <a:pt x="578630" y="276037"/>
                        <a:pt x="581171" y="275806"/>
                        <a:pt x="583675" y="275348"/>
                      </a:cubicBezTo>
                      <a:lnTo>
                        <a:pt x="721694" y="252345"/>
                      </a:lnTo>
                      <a:cubicBezTo>
                        <a:pt x="746750" y="248178"/>
                        <a:pt x="763688" y="224495"/>
                        <a:pt x="759534" y="199438"/>
                      </a:cubicBez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5" name="Freeform: Shape 64">
                  <a:extLst>
                    <a:ext uri="{FF2B5EF4-FFF2-40B4-BE49-F238E27FC236}">
                      <a16:creationId xmlns:a16="http://schemas.microsoft.com/office/drawing/2014/main" id="{01700AFC-BAF2-47E0-A3D1-C83F7669C378}"/>
                    </a:ext>
                  </a:extLst>
                </p:cNvPr>
                <p:cNvSpPr/>
                <p:nvPr/>
              </p:nvSpPr>
              <p:spPr>
                <a:xfrm>
                  <a:off x="9595497" y="3883372"/>
                  <a:ext cx="184025" cy="184025"/>
                </a:xfrm>
                <a:custGeom>
                  <a:avLst/>
                  <a:gdLst>
                    <a:gd name="connsiteX0" fmla="*/ 184026 w 184025"/>
                    <a:gd name="connsiteY0" fmla="*/ 92013 h 184025"/>
                    <a:gd name="connsiteX1" fmla="*/ 92013 w 184025"/>
                    <a:gd name="connsiteY1" fmla="*/ 184026 h 184025"/>
                    <a:gd name="connsiteX2" fmla="*/ 0 w 184025"/>
                    <a:gd name="connsiteY2" fmla="*/ 92013 h 184025"/>
                    <a:gd name="connsiteX3" fmla="*/ 92013 w 184025"/>
                    <a:gd name="connsiteY3" fmla="*/ 0 h 184025"/>
                    <a:gd name="connsiteX4" fmla="*/ 184026 w 184025"/>
                    <a:gd name="connsiteY4" fmla="*/ 92013 h 18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25" h="184025">
                      <a:moveTo>
                        <a:pt x="184026" y="92013"/>
                      </a:moveTo>
                      <a:cubicBezTo>
                        <a:pt x="184026" y="142830"/>
                        <a:pt x="142830" y="184026"/>
                        <a:pt x="92013" y="184026"/>
                      </a:cubicBezTo>
                      <a:cubicBezTo>
                        <a:pt x="41196" y="184026"/>
                        <a:pt x="0" y="142830"/>
                        <a:pt x="0" y="92013"/>
                      </a:cubicBezTo>
                      <a:cubicBezTo>
                        <a:pt x="0" y="41196"/>
                        <a:pt x="41196" y="0"/>
                        <a:pt x="92013" y="0"/>
                      </a:cubicBezTo>
                      <a:cubicBezTo>
                        <a:pt x="142830" y="0"/>
                        <a:pt x="184026" y="41196"/>
                        <a:pt x="184026" y="92013"/>
                      </a:cubicBez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6" name="Graphic 59" descr="Cheers">
                <a:extLst>
                  <a:ext uri="{FF2B5EF4-FFF2-40B4-BE49-F238E27FC236}">
                    <a16:creationId xmlns:a16="http://schemas.microsoft.com/office/drawing/2014/main" id="{A3F6FDA8-F77D-454F-9775-856C00923CDF}"/>
                  </a:ext>
                </a:extLst>
              </p:cNvPr>
              <p:cNvGrpSpPr/>
              <p:nvPr/>
            </p:nvGrpSpPr>
            <p:grpSpPr>
              <a:xfrm>
                <a:off x="5270449" y="3648580"/>
                <a:ext cx="1049105" cy="973013"/>
                <a:chOff x="9314457" y="4064041"/>
                <a:chExt cx="1049105" cy="973013"/>
              </a:xfrm>
              <a:solidFill>
                <a:srgbClr val="FFFFFF"/>
              </a:solidFill>
            </p:grpSpPr>
            <p:sp>
              <p:nvSpPr>
                <p:cNvPr id="67" name="Freeform: Shape 66">
                  <a:extLst>
                    <a:ext uri="{FF2B5EF4-FFF2-40B4-BE49-F238E27FC236}">
                      <a16:creationId xmlns:a16="http://schemas.microsoft.com/office/drawing/2014/main" id="{86CEEBB7-AEE4-4FB1-8F3D-DC7E781CD1A1}"/>
                    </a:ext>
                  </a:extLst>
                </p:cNvPr>
                <p:cNvSpPr/>
                <p:nvPr/>
              </p:nvSpPr>
              <p:spPr>
                <a:xfrm>
                  <a:off x="9673289" y="4607910"/>
                  <a:ext cx="327547" cy="429144"/>
                </a:xfrm>
                <a:custGeom>
                  <a:avLst/>
                  <a:gdLst>
                    <a:gd name="connsiteX0" fmla="*/ 240477 w 327547"/>
                    <a:gd name="connsiteY0" fmla="*/ 429142 h 429144"/>
                    <a:gd name="connsiteX1" fmla="*/ 217473 w 327547"/>
                    <a:gd name="connsiteY1" fmla="*/ 429142 h 429144"/>
                    <a:gd name="connsiteX2" fmla="*/ 217473 w 327547"/>
                    <a:gd name="connsiteY2" fmla="*/ 309664 h 429144"/>
                    <a:gd name="connsiteX3" fmla="*/ 223707 w 327547"/>
                    <a:gd name="connsiteY3" fmla="*/ 299440 h 429144"/>
                    <a:gd name="connsiteX4" fmla="*/ 257650 w 327547"/>
                    <a:gd name="connsiteY4" fmla="*/ 187651 h 429144"/>
                    <a:gd name="connsiteX5" fmla="*/ 259110 w 327547"/>
                    <a:gd name="connsiteY5" fmla="*/ 182456 h 429144"/>
                    <a:gd name="connsiteX6" fmla="*/ 303507 w 327547"/>
                    <a:gd name="connsiteY6" fmla="*/ 103154 h 429144"/>
                    <a:gd name="connsiteX7" fmla="*/ 304179 w 327547"/>
                    <a:gd name="connsiteY7" fmla="*/ 95644 h 429144"/>
                    <a:gd name="connsiteX8" fmla="*/ 299934 w 327547"/>
                    <a:gd name="connsiteY8" fmla="*/ 90513 h 429144"/>
                    <a:gd name="connsiteX9" fmla="*/ 286930 w 327547"/>
                    <a:gd name="connsiteY9" fmla="*/ 93651 h 429144"/>
                    <a:gd name="connsiteX10" fmla="*/ 286822 w 327547"/>
                    <a:gd name="connsiteY10" fmla="*/ 93832 h 429144"/>
                    <a:gd name="connsiteX11" fmla="*/ 244275 w 327547"/>
                    <a:gd name="connsiteY11" fmla="*/ 169398 h 429144"/>
                    <a:gd name="connsiteX12" fmla="*/ 228607 w 327547"/>
                    <a:gd name="connsiteY12" fmla="*/ 173768 h 429144"/>
                    <a:gd name="connsiteX13" fmla="*/ 223102 w 327547"/>
                    <a:gd name="connsiteY13" fmla="*/ 160940 h 429144"/>
                    <a:gd name="connsiteX14" fmla="*/ 251652 w 327547"/>
                    <a:gd name="connsiteY14" fmla="*/ 47813 h 429144"/>
                    <a:gd name="connsiteX15" fmla="*/ 250674 w 327547"/>
                    <a:gd name="connsiteY15" fmla="*/ 40482 h 429144"/>
                    <a:gd name="connsiteX16" fmla="*/ 244890 w 327547"/>
                    <a:gd name="connsiteY16" fmla="*/ 36572 h 429144"/>
                    <a:gd name="connsiteX17" fmla="*/ 236802 w 327547"/>
                    <a:gd name="connsiteY17" fmla="*/ 37377 h 429144"/>
                    <a:gd name="connsiteX18" fmla="*/ 232891 w 327547"/>
                    <a:gd name="connsiteY18" fmla="*/ 43168 h 429144"/>
                    <a:gd name="connsiteX19" fmla="*/ 208417 w 327547"/>
                    <a:gd name="connsiteY19" fmla="*/ 141173 h 429144"/>
                    <a:gd name="connsiteX20" fmla="*/ 194465 w 327547"/>
                    <a:gd name="connsiteY20" fmla="*/ 149534 h 429144"/>
                    <a:gd name="connsiteX21" fmla="*/ 185759 w 327547"/>
                    <a:gd name="connsiteY21" fmla="*/ 138384 h 429144"/>
                    <a:gd name="connsiteX22" fmla="*/ 185759 w 327547"/>
                    <a:gd name="connsiteY22" fmla="*/ 32996 h 429144"/>
                    <a:gd name="connsiteX23" fmla="*/ 176780 w 327547"/>
                    <a:gd name="connsiteY23" fmla="*/ 23026 h 429144"/>
                    <a:gd name="connsiteX24" fmla="*/ 166496 w 327547"/>
                    <a:gd name="connsiteY24" fmla="*/ 32001 h 429144"/>
                    <a:gd name="connsiteX25" fmla="*/ 166474 w 327547"/>
                    <a:gd name="connsiteY25" fmla="*/ 32649 h 429144"/>
                    <a:gd name="connsiteX26" fmla="*/ 166474 w 327547"/>
                    <a:gd name="connsiteY26" fmla="*/ 145781 h 429144"/>
                    <a:gd name="connsiteX27" fmla="*/ 154949 w 327547"/>
                    <a:gd name="connsiteY27" fmla="*/ 157257 h 429144"/>
                    <a:gd name="connsiteX28" fmla="*/ 143775 w 327547"/>
                    <a:gd name="connsiteY28" fmla="*/ 148381 h 429144"/>
                    <a:gd name="connsiteX29" fmla="*/ 119468 w 327547"/>
                    <a:gd name="connsiteY29" fmla="*/ 43706 h 429144"/>
                    <a:gd name="connsiteX30" fmla="*/ 107897 w 327547"/>
                    <a:gd name="connsiteY30" fmla="*/ 36413 h 429144"/>
                    <a:gd name="connsiteX31" fmla="*/ 100605 w 327547"/>
                    <a:gd name="connsiteY31" fmla="*/ 47985 h 429144"/>
                    <a:gd name="connsiteX32" fmla="*/ 100755 w 327547"/>
                    <a:gd name="connsiteY32" fmla="*/ 48567 h 429144"/>
                    <a:gd name="connsiteX33" fmla="*/ 130228 w 327547"/>
                    <a:gd name="connsiteY33" fmla="*/ 173810 h 429144"/>
                    <a:gd name="connsiteX34" fmla="*/ 130498 w 327547"/>
                    <a:gd name="connsiteY34" fmla="*/ 177260 h 429144"/>
                    <a:gd name="connsiteX35" fmla="*/ 122792 w 327547"/>
                    <a:gd name="connsiteY35" fmla="*/ 221521 h 429144"/>
                    <a:gd name="connsiteX36" fmla="*/ 108843 w 327547"/>
                    <a:gd name="connsiteY36" fmla="*/ 229886 h 429144"/>
                    <a:gd name="connsiteX37" fmla="*/ 103036 w 327547"/>
                    <a:gd name="connsiteY37" fmla="*/ 226368 h 429144"/>
                    <a:gd name="connsiteX38" fmla="*/ 100946 w 327547"/>
                    <a:gd name="connsiteY38" fmla="*/ 223969 h 429144"/>
                    <a:gd name="connsiteX39" fmla="*/ 33600 w 327547"/>
                    <a:gd name="connsiteY39" fmla="*/ 169575 h 429144"/>
                    <a:gd name="connsiteX40" fmla="*/ 27389 w 327547"/>
                    <a:gd name="connsiteY40" fmla="*/ 170150 h 429144"/>
                    <a:gd name="connsiteX41" fmla="*/ 23290 w 327547"/>
                    <a:gd name="connsiteY41" fmla="*/ 175511 h 429144"/>
                    <a:gd name="connsiteX42" fmla="*/ 28996 w 327547"/>
                    <a:gd name="connsiteY42" fmla="*/ 185439 h 429144"/>
                    <a:gd name="connsiteX43" fmla="*/ 29310 w 327547"/>
                    <a:gd name="connsiteY43" fmla="*/ 185517 h 429144"/>
                    <a:gd name="connsiteX44" fmla="*/ 74564 w 327547"/>
                    <a:gd name="connsiteY44" fmla="*/ 232726 h 429144"/>
                    <a:gd name="connsiteX45" fmla="*/ 75822 w 327547"/>
                    <a:gd name="connsiteY45" fmla="*/ 234669 h 429144"/>
                    <a:gd name="connsiteX46" fmla="*/ 141619 w 327547"/>
                    <a:gd name="connsiteY46" fmla="*/ 306003 h 429144"/>
                    <a:gd name="connsiteX47" fmla="*/ 147448 w 327547"/>
                    <a:gd name="connsiteY47" fmla="*/ 316010 h 429144"/>
                    <a:gd name="connsiteX48" fmla="*/ 147448 w 327547"/>
                    <a:gd name="connsiteY48" fmla="*/ 429144 h 429144"/>
                    <a:gd name="connsiteX49" fmla="*/ 124445 w 327547"/>
                    <a:gd name="connsiteY49" fmla="*/ 429144 h 429144"/>
                    <a:gd name="connsiteX50" fmla="*/ 124445 w 327547"/>
                    <a:gd name="connsiteY50" fmla="*/ 322514 h 429144"/>
                    <a:gd name="connsiteX51" fmla="*/ 56495 w 327547"/>
                    <a:gd name="connsiteY51" fmla="*/ 247136 h 429144"/>
                    <a:gd name="connsiteX52" fmla="*/ 55281 w 327547"/>
                    <a:gd name="connsiteY52" fmla="*/ 245252 h 429144"/>
                    <a:gd name="connsiteX53" fmla="*/ 23422 w 327547"/>
                    <a:gd name="connsiteY53" fmla="*/ 207736 h 429144"/>
                    <a:gd name="connsiteX54" fmla="*/ 969 w 327547"/>
                    <a:gd name="connsiteY54" fmla="*/ 169943 h 429144"/>
                    <a:gd name="connsiteX55" fmla="*/ 1250 w 327547"/>
                    <a:gd name="connsiteY55" fmla="*/ 168910 h 429144"/>
                    <a:gd name="connsiteX56" fmla="*/ 15908 w 327547"/>
                    <a:gd name="connsiteY56" fmla="*/ 150218 h 429144"/>
                    <a:gd name="connsiteX57" fmla="*/ 39888 w 327547"/>
                    <a:gd name="connsiteY57" fmla="*/ 147457 h 429144"/>
                    <a:gd name="connsiteX58" fmla="*/ 105408 w 327547"/>
                    <a:gd name="connsiteY58" fmla="*/ 191870 h 429144"/>
                    <a:gd name="connsiteX59" fmla="*/ 105570 w 327547"/>
                    <a:gd name="connsiteY59" fmla="*/ 191869 h 429144"/>
                    <a:gd name="connsiteX60" fmla="*/ 105600 w 327547"/>
                    <a:gd name="connsiteY60" fmla="*/ 191817 h 429144"/>
                    <a:gd name="connsiteX61" fmla="*/ 107426 w 327547"/>
                    <a:gd name="connsiteY61" fmla="*/ 177343 h 429144"/>
                    <a:gd name="connsiteX62" fmla="*/ 78240 w 327547"/>
                    <a:gd name="connsiteY62" fmla="*/ 53257 h 429144"/>
                    <a:gd name="connsiteX63" fmla="*/ 102627 w 327547"/>
                    <a:gd name="connsiteY63" fmla="*/ 14039 h 429144"/>
                    <a:gd name="connsiteX64" fmla="*/ 141845 w 327547"/>
                    <a:gd name="connsiteY64" fmla="*/ 38426 h 429144"/>
                    <a:gd name="connsiteX65" fmla="*/ 141982 w 327547"/>
                    <a:gd name="connsiteY65" fmla="*/ 39042 h 429144"/>
                    <a:gd name="connsiteX66" fmla="*/ 143257 w 327547"/>
                    <a:gd name="connsiteY66" fmla="*/ 44500 h 429144"/>
                    <a:gd name="connsiteX67" fmla="*/ 143476 w 327547"/>
                    <a:gd name="connsiteY67" fmla="*/ 44476 h 429144"/>
                    <a:gd name="connsiteX68" fmla="*/ 143476 w 327547"/>
                    <a:gd name="connsiteY68" fmla="*/ 33334 h 429144"/>
                    <a:gd name="connsiteX69" fmla="*/ 175136 w 327547"/>
                    <a:gd name="connsiteY69" fmla="*/ 14 h 429144"/>
                    <a:gd name="connsiteX70" fmla="*/ 208753 w 327547"/>
                    <a:gd name="connsiteY70" fmla="*/ 31740 h 429144"/>
                    <a:gd name="connsiteX71" fmla="*/ 208767 w 327547"/>
                    <a:gd name="connsiteY71" fmla="*/ 32649 h 429144"/>
                    <a:gd name="connsiteX72" fmla="*/ 208767 w 327547"/>
                    <a:gd name="connsiteY72" fmla="*/ 43998 h 429144"/>
                    <a:gd name="connsiteX73" fmla="*/ 208985 w 327547"/>
                    <a:gd name="connsiteY73" fmla="*/ 44025 h 429144"/>
                    <a:gd name="connsiteX74" fmla="*/ 210418 w 327547"/>
                    <a:gd name="connsiteY74" fmla="*/ 38318 h 429144"/>
                    <a:gd name="connsiteX75" fmla="*/ 224537 w 327547"/>
                    <a:gd name="connsiteY75" fmla="*/ 17909 h 429144"/>
                    <a:gd name="connsiteX76" fmla="*/ 249967 w 327547"/>
                    <a:gd name="connsiteY76" fmla="*/ 14146 h 429144"/>
                    <a:gd name="connsiteX77" fmla="*/ 270139 w 327547"/>
                    <a:gd name="connsiteY77" fmla="*/ 28205 h 429144"/>
                    <a:gd name="connsiteX78" fmla="*/ 273901 w 327547"/>
                    <a:gd name="connsiteY78" fmla="*/ 53640 h 429144"/>
                    <a:gd name="connsiteX79" fmla="*/ 266642 w 327547"/>
                    <a:gd name="connsiteY79" fmla="*/ 82406 h 429144"/>
                    <a:gd name="connsiteX80" fmla="*/ 266842 w 327547"/>
                    <a:gd name="connsiteY80" fmla="*/ 82492 h 429144"/>
                    <a:gd name="connsiteX81" fmla="*/ 267804 w 327547"/>
                    <a:gd name="connsiteY81" fmla="*/ 80728 h 429144"/>
                    <a:gd name="connsiteX82" fmla="*/ 310226 w 327547"/>
                    <a:gd name="connsiteY82" fmla="*/ 69938 h 429144"/>
                    <a:gd name="connsiteX83" fmla="*/ 326328 w 327547"/>
                    <a:gd name="connsiteY83" fmla="*/ 89392 h 429144"/>
                    <a:gd name="connsiteX84" fmla="*/ 323824 w 327547"/>
                    <a:gd name="connsiteY84" fmla="*/ 113918 h 429144"/>
                    <a:gd name="connsiteX85" fmla="*/ 280529 w 327547"/>
                    <a:gd name="connsiteY85" fmla="*/ 191284 h 429144"/>
                    <a:gd name="connsiteX86" fmla="*/ 240476 w 327547"/>
                    <a:gd name="connsiteY86" fmla="*/ 316077 h 42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27547" h="429144">
                      <a:moveTo>
                        <a:pt x="240477" y="429142"/>
                      </a:moveTo>
                      <a:lnTo>
                        <a:pt x="217473" y="429142"/>
                      </a:lnTo>
                      <a:lnTo>
                        <a:pt x="217473" y="309664"/>
                      </a:lnTo>
                      <a:cubicBezTo>
                        <a:pt x="217473" y="305358"/>
                        <a:pt x="219878" y="301412"/>
                        <a:pt x="223707" y="299440"/>
                      </a:cubicBezTo>
                      <a:cubicBezTo>
                        <a:pt x="235051" y="293593"/>
                        <a:pt x="254550" y="271295"/>
                        <a:pt x="257650" y="187651"/>
                      </a:cubicBezTo>
                      <a:cubicBezTo>
                        <a:pt x="257715" y="185828"/>
                        <a:pt x="258216" y="184046"/>
                        <a:pt x="259110" y="182456"/>
                      </a:cubicBezTo>
                      <a:lnTo>
                        <a:pt x="303507" y="103154"/>
                      </a:lnTo>
                      <a:cubicBezTo>
                        <a:pt x="304620" y="100812"/>
                        <a:pt x="304858" y="98148"/>
                        <a:pt x="304179" y="95644"/>
                      </a:cubicBezTo>
                      <a:cubicBezTo>
                        <a:pt x="303572" y="93401"/>
                        <a:pt x="302024" y="91530"/>
                        <a:pt x="299934" y="90513"/>
                      </a:cubicBezTo>
                      <a:cubicBezTo>
                        <a:pt x="295477" y="87788"/>
                        <a:pt x="289655" y="89194"/>
                        <a:pt x="286930" y="93651"/>
                      </a:cubicBezTo>
                      <a:cubicBezTo>
                        <a:pt x="286894" y="93710"/>
                        <a:pt x="286858" y="93771"/>
                        <a:pt x="286822" y="93832"/>
                      </a:cubicBezTo>
                      <a:lnTo>
                        <a:pt x="244275" y="169398"/>
                      </a:lnTo>
                      <a:cubicBezTo>
                        <a:pt x="241155" y="174931"/>
                        <a:pt x="234140" y="176888"/>
                        <a:pt x="228607" y="173768"/>
                      </a:cubicBezTo>
                      <a:cubicBezTo>
                        <a:pt x="224090" y="171222"/>
                        <a:pt x="221836" y="165968"/>
                        <a:pt x="223102" y="160940"/>
                      </a:cubicBezTo>
                      <a:lnTo>
                        <a:pt x="251652" y="47813"/>
                      </a:lnTo>
                      <a:cubicBezTo>
                        <a:pt x="252393" y="45343"/>
                        <a:pt x="252037" y="42672"/>
                        <a:pt x="250674" y="40482"/>
                      </a:cubicBezTo>
                      <a:cubicBezTo>
                        <a:pt x="249386" y="38419"/>
                        <a:pt x="247284" y="36998"/>
                        <a:pt x="244890" y="36572"/>
                      </a:cubicBezTo>
                      <a:cubicBezTo>
                        <a:pt x="242205" y="35644"/>
                        <a:pt x="239251" y="35938"/>
                        <a:pt x="236802" y="37377"/>
                      </a:cubicBezTo>
                      <a:cubicBezTo>
                        <a:pt x="234734" y="38663"/>
                        <a:pt x="233311" y="40769"/>
                        <a:pt x="232891" y="43168"/>
                      </a:cubicBezTo>
                      <a:lnTo>
                        <a:pt x="208417" y="141173"/>
                      </a:lnTo>
                      <a:cubicBezTo>
                        <a:pt x="206872" y="147334"/>
                        <a:pt x="200626" y="151078"/>
                        <a:pt x="194465" y="149534"/>
                      </a:cubicBezTo>
                      <a:cubicBezTo>
                        <a:pt x="189350" y="148252"/>
                        <a:pt x="185762" y="143656"/>
                        <a:pt x="185759" y="138384"/>
                      </a:cubicBezTo>
                      <a:lnTo>
                        <a:pt x="185759" y="32996"/>
                      </a:lnTo>
                      <a:cubicBezTo>
                        <a:pt x="185828" y="27839"/>
                        <a:pt x="181916" y="23496"/>
                        <a:pt x="176780" y="23026"/>
                      </a:cubicBezTo>
                      <a:cubicBezTo>
                        <a:pt x="171461" y="22665"/>
                        <a:pt x="166858" y="26683"/>
                        <a:pt x="166496" y="32001"/>
                      </a:cubicBezTo>
                      <a:cubicBezTo>
                        <a:pt x="166482" y="32216"/>
                        <a:pt x="166474" y="32432"/>
                        <a:pt x="166474" y="32649"/>
                      </a:cubicBezTo>
                      <a:lnTo>
                        <a:pt x="166474" y="145781"/>
                      </a:lnTo>
                      <a:cubicBezTo>
                        <a:pt x="166460" y="152133"/>
                        <a:pt x="161300" y="157271"/>
                        <a:pt x="154949" y="157257"/>
                      </a:cubicBezTo>
                      <a:cubicBezTo>
                        <a:pt x="149616" y="157245"/>
                        <a:pt x="144992" y="153572"/>
                        <a:pt x="143775" y="148381"/>
                      </a:cubicBezTo>
                      <a:lnTo>
                        <a:pt x="119468" y="43706"/>
                      </a:lnTo>
                      <a:cubicBezTo>
                        <a:pt x="118287" y="38497"/>
                        <a:pt x="113106" y="35232"/>
                        <a:pt x="107897" y="36413"/>
                      </a:cubicBezTo>
                      <a:cubicBezTo>
                        <a:pt x="102688" y="37595"/>
                        <a:pt x="99422" y="42776"/>
                        <a:pt x="100605" y="47985"/>
                      </a:cubicBezTo>
                      <a:cubicBezTo>
                        <a:pt x="100648" y="48180"/>
                        <a:pt x="100699" y="48375"/>
                        <a:pt x="100755" y="48567"/>
                      </a:cubicBezTo>
                      <a:lnTo>
                        <a:pt x="130228" y="173810"/>
                      </a:lnTo>
                      <a:cubicBezTo>
                        <a:pt x="130492" y="174939"/>
                        <a:pt x="130582" y="176103"/>
                        <a:pt x="130498" y="177260"/>
                      </a:cubicBezTo>
                      <a:cubicBezTo>
                        <a:pt x="129193" y="192207"/>
                        <a:pt x="126615" y="207014"/>
                        <a:pt x="122792" y="221521"/>
                      </a:cubicBezTo>
                      <a:cubicBezTo>
                        <a:pt x="121250" y="227683"/>
                        <a:pt x="115005" y="231428"/>
                        <a:pt x="108843" y="229886"/>
                      </a:cubicBezTo>
                      <a:cubicBezTo>
                        <a:pt x="106597" y="229325"/>
                        <a:pt x="104574" y="228099"/>
                        <a:pt x="103036" y="226368"/>
                      </a:cubicBezTo>
                      <a:cubicBezTo>
                        <a:pt x="102230" y="225671"/>
                        <a:pt x="101526" y="224863"/>
                        <a:pt x="100946" y="223969"/>
                      </a:cubicBezTo>
                      <a:cubicBezTo>
                        <a:pt x="85353" y="198693"/>
                        <a:pt x="61592" y="179501"/>
                        <a:pt x="33600" y="169575"/>
                      </a:cubicBezTo>
                      <a:cubicBezTo>
                        <a:pt x="31541" y="168881"/>
                        <a:pt x="29286" y="169090"/>
                        <a:pt x="27389" y="170150"/>
                      </a:cubicBezTo>
                      <a:cubicBezTo>
                        <a:pt x="25386" y="171345"/>
                        <a:pt x="23919" y="173265"/>
                        <a:pt x="23290" y="175511"/>
                      </a:cubicBezTo>
                      <a:cubicBezTo>
                        <a:pt x="22124" y="179829"/>
                        <a:pt x="24678" y="184273"/>
                        <a:pt x="28996" y="185439"/>
                      </a:cubicBezTo>
                      <a:cubicBezTo>
                        <a:pt x="29099" y="185467"/>
                        <a:pt x="29205" y="185493"/>
                        <a:pt x="29310" y="185517"/>
                      </a:cubicBezTo>
                      <a:cubicBezTo>
                        <a:pt x="46447" y="189443"/>
                        <a:pt x="59480" y="209501"/>
                        <a:pt x="74564" y="232726"/>
                      </a:cubicBezTo>
                      <a:lnTo>
                        <a:pt x="75822" y="234669"/>
                      </a:lnTo>
                      <a:cubicBezTo>
                        <a:pt x="92384" y="260548"/>
                        <a:pt x="112449" y="289468"/>
                        <a:pt x="141619" y="306003"/>
                      </a:cubicBezTo>
                      <a:cubicBezTo>
                        <a:pt x="145223" y="308046"/>
                        <a:pt x="147448" y="311868"/>
                        <a:pt x="147448" y="316010"/>
                      </a:cubicBezTo>
                      <a:lnTo>
                        <a:pt x="147448" y="429144"/>
                      </a:lnTo>
                      <a:lnTo>
                        <a:pt x="124445" y="429144"/>
                      </a:lnTo>
                      <a:lnTo>
                        <a:pt x="124445" y="322514"/>
                      </a:lnTo>
                      <a:cubicBezTo>
                        <a:pt x="96551" y="302665"/>
                        <a:pt x="73355" y="276932"/>
                        <a:pt x="56495" y="247136"/>
                      </a:cubicBezTo>
                      <a:lnTo>
                        <a:pt x="55281" y="245252"/>
                      </a:lnTo>
                      <a:cubicBezTo>
                        <a:pt x="44470" y="228620"/>
                        <a:pt x="32222" y="209767"/>
                        <a:pt x="23422" y="207736"/>
                      </a:cubicBezTo>
                      <a:cubicBezTo>
                        <a:pt x="6785" y="203500"/>
                        <a:pt x="-3267" y="186580"/>
                        <a:pt x="969" y="169943"/>
                      </a:cubicBezTo>
                      <a:cubicBezTo>
                        <a:pt x="1056" y="169597"/>
                        <a:pt x="1150" y="169253"/>
                        <a:pt x="1250" y="168910"/>
                      </a:cubicBezTo>
                      <a:cubicBezTo>
                        <a:pt x="3559" y="161030"/>
                        <a:pt x="8806" y="154339"/>
                        <a:pt x="15908" y="150218"/>
                      </a:cubicBezTo>
                      <a:cubicBezTo>
                        <a:pt x="23169" y="146001"/>
                        <a:pt x="31858" y="145001"/>
                        <a:pt x="39888" y="147457"/>
                      </a:cubicBezTo>
                      <a:cubicBezTo>
                        <a:pt x="65518" y="155705"/>
                        <a:pt x="88253" y="171116"/>
                        <a:pt x="105408" y="191870"/>
                      </a:cubicBezTo>
                      <a:cubicBezTo>
                        <a:pt x="105453" y="191915"/>
                        <a:pt x="105526" y="191913"/>
                        <a:pt x="105570" y="191869"/>
                      </a:cubicBezTo>
                      <a:cubicBezTo>
                        <a:pt x="105585" y="191854"/>
                        <a:pt x="105595" y="191836"/>
                        <a:pt x="105600" y="191817"/>
                      </a:cubicBezTo>
                      <a:cubicBezTo>
                        <a:pt x="106369" y="187116"/>
                        <a:pt x="107017" y="182231"/>
                        <a:pt x="107426" y="177343"/>
                      </a:cubicBezTo>
                      <a:lnTo>
                        <a:pt x="78240" y="53257"/>
                      </a:lnTo>
                      <a:cubicBezTo>
                        <a:pt x="74144" y="35693"/>
                        <a:pt x="85063" y="18135"/>
                        <a:pt x="102627" y="14039"/>
                      </a:cubicBezTo>
                      <a:cubicBezTo>
                        <a:pt x="120191" y="9944"/>
                        <a:pt x="137749" y="20862"/>
                        <a:pt x="141845" y="38426"/>
                      </a:cubicBezTo>
                      <a:cubicBezTo>
                        <a:pt x="141892" y="38631"/>
                        <a:pt x="141938" y="38836"/>
                        <a:pt x="141982" y="39042"/>
                      </a:cubicBezTo>
                      <a:lnTo>
                        <a:pt x="143257" y="44500"/>
                      </a:lnTo>
                      <a:cubicBezTo>
                        <a:pt x="143378" y="45024"/>
                        <a:pt x="143476" y="45013"/>
                        <a:pt x="143476" y="44476"/>
                      </a:cubicBezTo>
                      <a:lnTo>
                        <a:pt x="143476" y="33334"/>
                      </a:lnTo>
                      <a:cubicBezTo>
                        <a:pt x="143338" y="15515"/>
                        <a:pt x="157333" y="786"/>
                        <a:pt x="175136" y="14"/>
                      </a:cubicBezTo>
                      <a:cubicBezTo>
                        <a:pt x="193180" y="-508"/>
                        <a:pt x="208231" y="13696"/>
                        <a:pt x="208753" y="31740"/>
                      </a:cubicBezTo>
                      <a:cubicBezTo>
                        <a:pt x="208762" y="32042"/>
                        <a:pt x="208767" y="32346"/>
                        <a:pt x="208767" y="32649"/>
                      </a:cubicBezTo>
                      <a:lnTo>
                        <a:pt x="208767" y="43998"/>
                      </a:lnTo>
                      <a:cubicBezTo>
                        <a:pt x="208767" y="44498"/>
                        <a:pt x="208866" y="44509"/>
                        <a:pt x="208985" y="44025"/>
                      </a:cubicBezTo>
                      <a:lnTo>
                        <a:pt x="210418" y="38318"/>
                      </a:lnTo>
                      <a:cubicBezTo>
                        <a:pt x="212105" y="29857"/>
                        <a:pt x="217215" y="22471"/>
                        <a:pt x="224537" y="17909"/>
                      </a:cubicBezTo>
                      <a:cubicBezTo>
                        <a:pt x="232115" y="13156"/>
                        <a:pt x="241337" y="11792"/>
                        <a:pt x="249967" y="14146"/>
                      </a:cubicBezTo>
                      <a:cubicBezTo>
                        <a:pt x="258337" y="15861"/>
                        <a:pt x="265633" y="20946"/>
                        <a:pt x="270139" y="28205"/>
                      </a:cubicBezTo>
                      <a:cubicBezTo>
                        <a:pt x="274887" y="35787"/>
                        <a:pt x="276250" y="45008"/>
                        <a:pt x="273901" y="53640"/>
                      </a:cubicBezTo>
                      <a:lnTo>
                        <a:pt x="266642" y="82406"/>
                      </a:lnTo>
                      <a:cubicBezTo>
                        <a:pt x="266539" y="82812"/>
                        <a:pt x="266629" y="82852"/>
                        <a:pt x="266842" y="82492"/>
                      </a:cubicBezTo>
                      <a:cubicBezTo>
                        <a:pt x="267220" y="81937"/>
                        <a:pt x="267543" y="81346"/>
                        <a:pt x="267804" y="80728"/>
                      </a:cubicBezTo>
                      <a:cubicBezTo>
                        <a:pt x="276970" y="66622"/>
                        <a:pt x="295435" y="61926"/>
                        <a:pt x="310226" y="69938"/>
                      </a:cubicBezTo>
                      <a:cubicBezTo>
                        <a:pt x="318115" y="73838"/>
                        <a:pt x="323971" y="80913"/>
                        <a:pt x="326328" y="89392"/>
                      </a:cubicBezTo>
                      <a:cubicBezTo>
                        <a:pt x="328582" y="97593"/>
                        <a:pt x="327690" y="106342"/>
                        <a:pt x="323824" y="113918"/>
                      </a:cubicBezTo>
                      <a:lnTo>
                        <a:pt x="280529" y="191284"/>
                      </a:lnTo>
                      <a:cubicBezTo>
                        <a:pt x="277754" y="257800"/>
                        <a:pt x="264624" y="298775"/>
                        <a:pt x="240476" y="316077"/>
                      </a:cubicBez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67">
                  <a:extLst>
                    <a:ext uri="{FF2B5EF4-FFF2-40B4-BE49-F238E27FC236}">
                      <a16:creationId xmlns:a16="http://schemas.microsoft.com/office/drawing/2014/main" id="{F6CA8A4C-CC99-477E-931F-ABF691869DB1}"/>
                    </a:ext>
                  </a:extLst>
                </p:cNvPr>
                <p:cNvSpPr/>
                <p:nvPr/>
              </p:nvSpPr>
              <p:spPr>
                <a:xfrm>
                  <a:off x="9314457" y="4447725"/>
                  <a:ext cx="424783" cy="335005"/>
                </a:xfrm>
                <a:custGeom>
                  <a:avLst/>
                  <a:gdLst>
                    <a:gd name="connsiteX0" fmla="*/ 55307 w 424783"/>
                    <a:gd name="connsiteY0" fmla="*/ 335006 h 335005"/>
                    <a:gd name="connsiteX1" fmla="*/ 44457 w 424783"/>
                    <a:gd name="connsiteY1" fmla="*/ 314726 h 335005"/>
                    <a:gd name="connsiteX2" fmla="*/ 149106 w 424783"/>
                    <a:gd name="connsiteY2" fmla="*/ 258689 h 335005"/>
                    <a:gd name="connsiteX3" fmla="*/ 161124 w 424783"/>
                    <a:gd name="connsiteY3" fmla="*/ 259408 h 335005"/>
                    <a:gd name="connsiteX4" fmla="*/ 274117 w 424783"/>
                    <a:gd name="connsiteY4" fmla="*/ 236338 h 335005"/>
                    <a:gd name="connsiteX5" fmla="*/ 279397 w 424783"/>
                    <a:gd name="connsiteY5" fmla="*/ 235125 h 335005"/>
                    <a:gd name="connsiteX6" fmla="*/ 371365 w 424783"/>
                    <a:gd name="connsiteY6" fmla="*/ 236181 h 335005"/>
                    <a:gd name="connsiteX7" fmla="*/ 380941 w 424783"/>
                    <a:gd name="connsiteY7" fmla="*/ 226470 h 335005"/>
                    <a:gd name="connsiteX8" fmla="*/ 371230 w 424783"/>
                    <a:gd name="connsiteY8" fmla="*/ 216893 h 335005"/>
                    <a:gd name="connsiteX9" fmla="*/ 285463 w 424783"/>
                    <a:gd name="connsiteY9" fmla="*/ 215834 h 335005"/>
                    <a:gd name="connsiteX10" fmla="*/ 274104 w 424783"/>
                    <a:gd name="connsiteY10" fmla="*/ 204191 h 335005"/>
                    <a:gd name="connsiteX11" fmla="*/ 282767 w 424783"/>
                    <a:gd name="connsiteY11" fmla="*/ 193188 h 335005"/>
                    <a:gd name="connsiteX12" fmla="*/ 394818 w 424783"/>
                    <a:gd name="connsiteY12" fmla="*/ 164641 h 335005"/>
                    <a:gd name="connsiteX13" fmla="*/ 400670 w 424783"/>
                    <a:gd name="connsiteY13" fmla="*/ 160076 h 335005"/>
                    <a:gd name="connsiteX14" fmla="*/ 401433 w 424783"/>
                    <a:gd name="connsiteY14" fmla="*/ 153712 h 335005"/>
                    <a:gd name="connsiteX15" fmla="*/ 396738 w 424783"/>
                    <a:gd name="connsiteY15" fmla="*/ 147386 h 335005"/>
                    <a:gd name="connsiteX16" fmla="*/ 390380 w 424783"/>
                    <a:gd name="connsiteY16" fmla="*/ 146622 h 335005"/>
                    <a:gd name="connsiteX17" fmla="*/ 292741 w 424783"/>
                    <a:gd name="connsiteY17" fmla="*/ 172113 h 335005"/>
                    <a:gd name="connsiteX18" fmla="*/ 278708 w 424783"/>
                    <a:gd name="connsiteY18" fmla="*/ 163889 h 335005"/>
                    <a:gd name="connsiteX19" fmla="*/ 284327 w 424783"/>
                    <a:gd name="connsiteY19" fmla="*/ 150888 h 335005"/>
                    <a:gd name="connsiteX20" fmla="*/ 377351 w 424783"/>
                    <a:gd name="connsiteY20" fmla="*/ 100139 h 335005"/>
                    <a:gd name="connsiteX21" fmla="*/ 381263 w 424783"/>
                    <a:gd name="connsiteY21" fmla="*/ 87198 h 335005"/>
                    <a:gd name="connsiteX22" fmla="*/ 368322 w 424783"/>
                    <a:gd name="connsiteY22" fmla="*/ 83288 h 335005"/>
                    <a:gd name="connsiteX23" fmla="*/ 367920 w 424783"/>
                    <a:gd name="connsiteY23" fmla="*/ 83515 h 335005"/>
                    <a:gd name="connsiteX24" fmla="*/ 268808 w 424783"/>
                    <a:gd name="connsiteY24" fmla="*/ 136250 h 335005"/>
                    <a:gd name="connsiteX25" fmla="*/ 253257 w 424783"/>
                    <a:gd name="connsiteY25" fmla="*/ 131483 h 335005"/>
                    <a:gd name="connsiteX26" fmla="*/ 255802 w 424783"/>
                    <a:gd name="connsiteY26" fmla="*/ 117470 h 335005"/>
                    <a:gd name="connsiteX27" fmla="*/ 336141 w 424783"/>
                    <a:gd name="connsiteY27" fmla="*/ 46631 h 335005"/>
                    <a:gd name="connsiteX28" fmla="*/ 339275 w 424783"/>
                    <a:gd name="connsiteY28" fmla="*/ 40013 h 335005"/>
                    <a:gd name="connsiteX29" fmla="*/ 337197 w 424783"/>
                    <a:gd name="connsiteY29" fmla="*/ 33227 h 335005"/>
                    <a:gd name="connsiteX30" fmla="*/ 330616 w 424783"/>
                    <a:gd name="connsiteY30" fmla="*/ 30122 h 335005"/>
                    <a:gd name="connsiteX31" fmla="*/ 323830 w 424783"/>
                    <a:gd name="connsiteY31" fmla="*/ 32192 h 335005"/>
                    <a:gd name="connsiteX32" fmla="*/ 226562 w 424783"/>
                    <a:gd name="connsiteY32" fmla="*/ 116791 h 335005"/>
                    <a:gd name="connsiteX33" fmla="*/ 223833 w 424783"/>
                    <a:gd name="connsiteY33" fmla="*/ 118557 h 335005"/>
                    <a:gd name="connsiteX34" fmla="*/ 179533 w 424783"/>
                    <a:gd name="connsiteY34" fmla="*/ 132167 h 335005"/>
                    <a:gd name="connsiteX35" fmla="*/ 166415 w 424783"/>
                    <a:gd name="connsiteY35" fmla="*/ 122567 h 335005"/>
                    <a:gd name="connsiteX36" fmla="*/ 166280 w 424783"/>
                    <a:gd name="connsiteY36" fmla="*/ 120801 h 335005"/>
                    <a:gd name="connsiteX37" fmla="*/ 169941 w 424783"/>
                    <a:gd name="connsiteY37" fmla="*/ 111945 h 335005"/>
                    <a:gd name="connsiteX38" fmla="*/ 184548 w 424783"/>
                    <a:gd name="connsiteY38" fmla="*/ 29281 h 335005"/>
                    <a:gd name="connsiteX39" fmla="*/ 180942 w 424783"/>
                    <a:gd name="connsiteY39" fmla="*/ 24450 h 335005"/>
                    <a:gd name="connsiteX40" fmla="*/ 173709 w 424783"/>
                    <a:gd name="connsiteY40" fmla="*/ 23172 h 335005"/>
                    <a:gd name="connsiteX41" fmla="*/ 167923 w 424783"/>
                    <a:gd name="connsiteY41" fmla="*/ 33961 h 335005"/>
                    <a:gd name="connsiteX42" fmla="*/ 147986 w 424783"/>
                    <a:gd name="connsiteY42" fmla="*/ 97253 h 335005"/>
                    <a:gd name="connsiteX43" fmla="*/ 116357 w 424783"/>
                    <a:gd name="connsiteY43" fmla="*/ 189853 h 335005"/>
                    <a:gd name="connsiteX44" fmla="*/ 110337 w 424783"/>
                    <a:gd name="connsiteY44" fmla="*/ 199630 h 335005"/>
                    <a:gd name="connsiteX45" fmla="*/ 10963 w 424783"/>
                    <a:gd name="connsiteY45" fmla="*/ 253552 h 335005"/>
                    <a:gd name="connsiteX46" fmla="*/ 0 w 424783"/>
                    <a:gd name="connsiteY46" fmla="*/ 233334 h 335005"/>
                    <a:gd name="connsiteX47" fmla="*/ 93709 w 424783"/>
                    <a:gd name="connsiteY47" fmla="*/ 182481 h 335005"/>
                    <a:gd name="connsiteX48" fmla="*/ 127484 w 424783"/>
                    <a:gd name="connsiteY48" fmla="*/ 86796 h 335005"/>
                    <a:gd name="connsiteX49" fmla="*/ 145433 w 424783"/>
                    <a:gd name="connsiteY49" fmla="*/ 38793 h 335005"/>
                    <a:gd name="connsiteX50" fmla="*/ 169188 w 424783"/>
                    <a:gd name="connsiteY50" fmla="*/ 607 h 335005"/>
                    <a:gd name="connsiteX51" fmla="*/ 192607 w 424783"/>
                    <a:gd name="connsiteY51" fmla="*/ 4618 h 335005"/>
                    <a:gd name="connsiteX52" fmla="*/ 207029 w 424783"/>
                    <a:gd name="connsiteY52" fmla="*/ 24436 h 335005"/>
                    <a:gd name="connsiteX53" fmla="*/ 198721 w 424783"/>
                    <a:gd name="connsiteY53" fmla="*/ 103646 h 335005"/>
                    <a:gd name="connsiteX54" fmla="*/ 198799 w 424783"/>
                    <a:gd name="connsiteY54" fmla="*/ 103788 h 335005"/>
                    <a:gd name="connsiteX55" fmla="*/ 198859 w 424783"/>
                    <a:gd name="connsiteY55" fmla="*/ 103789 h 335005"/>
                    <a:gd name="connsiteX56" fmla="*/ 212724 w 424783"/>
                    <a:gd name="connsiteY56" fmla="*/ 98329 h 335005"/>
                    <a:gd name="connsiteX57" fmla="*/ 308713 w 424783"/>
                    <a:gd name="connsiteY57" fmla="*/ 14838 h 335005"/>
                    <a:gd name="connsiteX58" fmla="*/ 354517 w 424783"/>
                    <a:gd name="connsiteY58" fmla="*/ 18059 h 335005"/>
                    <a:gd name="connsiteX59" fmla="*/ 362223 w 424783"/>
                    <a:gd name="connsiteY59" fmla="*/ 41671 h 335005"/>
                    <a:gd name="connsiteX60" fmla="*/ 351317 w 424783"/>
                    <a:gd name="connsiteY60" fmla="*/ 63894 h 335005"/>
                    <a:gd name="connsiteX61" fmla="*/ 345210 w 424783"/>
                    <a:gd name="connsiteY61" fmla="*/ 69281 h 335005"/>
                    <a:gd name="connsiteX62" fmla="*/ 345334 w 424783"/>
                    <a:gd name="connsiteY62" fmla="*/ 69462 h 335005"/>
                    <a:gd name="connsiteX63" fmla="*/ 357371 w 424783"/>
                    <a:gd name="connsiteY63" fmla="*/ 63060 h 335005"/>
                    <a:gd name="connsiteX64" fmla="*/ 401409 w 424783"/>
                    <a:gd name="connsiteY64" fmla="*/ 76468 h 335005"/>
                    <a:gd name="connsiteX65" fmla="*/ 388001 w 424783"/>
                    <a:gd name="connsiteY65" fmla="*/ 120507 h 335005"/>
                    <a:gd name="connsiteX66" fmla="*/ 378377 w 424783"/>
                    <a:gd name="connsiteY66" fmla="*/ 125760 h 335005"/>
                    <a:gd name="connsiteX67" fmla="*/ 378458 w 424783"/>
                    <a:gd name="connsiteY67" fmla="*/ 125963 h 335005"/>
                    <a:gd name="connsiteX68" fmla="*/ 380102 w 424783"/>
                    <a:gd name="connsiteY68" fmla="*/ 125541 h 335005"/>
                    <a:gd name="connsiteX69" fmla="*/ 407904 w 424783"/>
                    <a:gd name="connsiteY69" fmla="*/ 127266 h 335005"/>
                    <a:gd name="connsiteX70" fmla="*/ 423546 w 424783"/>
                    <a:gd name="connsiteY70" fmla="*/ 147377 h 335005"/>
                    <a:gd name="connsiteX71" fmla="*/ 420786 w 424783"/>
                    <a:gd name="connsiteY71" fmla="*/ 171225 h 335005"/>
                    <a:gd name="connsiteX72" fmla="*/ 400691 w 424783"/>
                    <a:gd name="connsiteY72" fmla="*/ 186868 h 335005"/>
                    <a:gd name="connsiteX73" fmla="*/ 373670 w 424783"/>
                    <a:gd name="connsiteY73" fmla="*/ 193752 h 335005"/>
                    <a:gd name="connsiteX74" fmla="*/ 373690 w 424783"/>
                    <a:gd name="connsiteY74" fmla="*/ 193959 h 335005"/>
                    <a:gd name="connsiteX75" fmla="*/ 403905 w 424783"/>
                    <a:gd name="connsiteY75" fmla="*/ 228882 h 335005"/>
                    <a:gd name="connsiteX76" fmla="*/ 371232 w 424783"/>
                    <a:gd name="connsiteY76" fmla="*/ 259180 h 335005"/>
                    <a:gd name="connsiteX77" fmla="*/ 281904 w 424783"/>
                    <a:gd name="connsiteY77" fmla="*/ 258156 h 335005"/>
                    <a:gd name="connsiteX78" fmla="*/ 154297 w 424783"/>
                    <a:gd name="connsiteY78" fmla="*/ 281998 h 3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24783" h="335005">
                      <a:moveTo>
                        <a:pt x="55307" y="335006"/>
                      </a:moveTo>
                      <a:lnTo>
                        <a:pt x="44457" y="314726"/>
                      </a:lnTo>
                      <a:lnTo>
                        <a:pt x="149106" y="258689"/>
                      </a:lnTo>
                      <a:cubicBezTo>
                        <a:pt x="152927" y="256645"/>
                        <a:pt x="157573" y="256924"/>
                        <a:pt x="161124" y="259408"/>
                      </a:cubicBezTo>
                      <a:cubicBezTo>
                        <a:pt x="178826" y="271798"/>
                        <a:pt x="220012" y="263399"/>
                        <a:pt x="274117" y="236338"/>
                      </a:cubicBezTo>
                      <a:cubicBezTo>
                        <a:pt x="275758" y="235524"/>
                        <a:pt x="277566" y="235109"/>
                        <a:pt x="279397" y="235125"/>
                      </a:cubicBezTo>
                      <a:lnTo>
                        <a:pt x="371365" y="236181"/>
                      </a:lnTo>
                      <a:cubicBezTo>
                        <a:pt x="376691" y="236144"/>
                        <a:pt x="380979" y="231795"/>
                        <a:pt x="380941" y="226470"/>
                      </a:cubicBezTo>
                      <a:cubicBezTo>
                        <a:pt x="380904" y="221143"/>
                        <a:pt x="376556" y="216856"/>
                        <a:pt x="371230" y="216893"/>
                      </a:cubicBezTo>
                      <a:lnTo>
                        <a:pt x="285463" y="215834"/>
                      </a:lnTo>
                      <a:cubicBezTo>
                        <a:pt x="279111" y="215756"/>
                        <a:pt x="274025" y="210544"/>
                        <a:pt x="274104" y="204191"/>
                      </a:cubicBezTo>
                      <a:cubicBezTo>
                        <a:pt x="274168" y="198986"/>
                        <a:pt x="277722" y="194472"/>
                        <a:pt x="282767" y="193188"/>
                      </a:cubicBezTo>
                      <a:lnTo>
                        <a:pt x="394818" y="164641"/>
                      </a:lnTo>
                      <a:cubicBezTo>
                        <a:pt x="397301" y="163964"/>
                        <a:pt x="399409" y="162320"/>
                        <a:pt x="400670" y="160076"/>
                      </a:cubicBezTo>
                      <a:cubicBezTo>
                        <a:pt x="401781" y="158147"/>
                        <a:pt x="402057" y="155849"/>
                        <a:pt x="401433" y="153712"/>
                      </a:cubicBezTo>
                      <a:cubicBezTo>
                        <a:pt x="400809" y="151046"/>
                        <a:pt x="399109" y="148756"/>
                        <a:pt x="396738" y="147386"/>
                      </a:cubicBezTo>
                      <a:cubicBezTo>
                        <a:pt x="394809" y="146282"/>
                        <a:pt x="392516" y="146006"/>
                        <a:pt x="390380" y="146622"/>
                      </a:cubicBezTo>
                      <a:lnTo>
                        <a:pt x="292741" y="172113"/>
                      </a:lnTo>
                      <a:cubicBezTo>
                        <a:pt x="286594" y="173717"/>
                        <a:pt x="280312" y="170034"/>
                        <a:pt x="278708" y="163889"/>
                      </a:cubicBezTo>
                      <a:cubicBezTo>
                        <a:pt x="277375" y="158778"/>
                        <a:pt x="279692" y="153417"/>
                        <a:pt x="284327" y="150888"/>
                      </a:cubicBezTo>
                      <a:lnTo>
                        <a:pt x="377351" y="100139"/>
                      </a:lnTo>
                      <a:cubicBezTo>
                        <a:pt x="382005" y="97645"/>
                        <a:pt x="383755" y="91852"/>
                        <a:pt x="381263" y="87198"/>
                      </a:cubicBezTo>
                      <a:cubicBezTo>
                        <a:pt x="378769" y="82545"/>
                        <a:pt x="372976" y="80794"/>
                        <a:pt x="368322" y="83288"/>
                      </a:cubicBezTo>
                      <a:cubicBezTo>
                        <a:pt x="368187" y="83360"/>
                        <a:pt x="368052" y="83436"/>
                        <a:pt x="367920" y="83515"/>
                      </a:cubicBezTo>
                      <a:lnTo>
                        <a:pt x="268808" y="136250"/>
                      </a:lnTo>
                      <a:cubicBezTo>
                        <a:pt x="263198" y="139228"/>
                        <a:pt x="256235" y="137093"/>
                        <a:pt x="253257" y="131483"/>
                      </a:cubicBezTo>
                      <a:cubicBezTo>
                        <a:pt x="250765" y="126784"/>
                        <a:pt x="251817" y="120991"/>
                        <a:pt x="255802" y="117470"/>
                      </a:cubicBezTo>
                      <a:lnTo>
                        <a:pt x="336141" y="46631"/>
                      </a:lnTo>
                      <a:cubicBezTo>
                        <a:pt x="338008" y="44917"/>
                        <a:pt x="339133" y="42543"/>
                        <a:pt x="339275" y="40013"/>
                      </a:cubicBezTo>
                      <a:cubicBezTo>
                        <a:pt x="339513" y="37564"/>
                        <a:pt x="338766" y="35122"/>
                        <a:pt x="337197" y="33227"/>
                      </a:cubicBezTo>
                      <a:cubicBezTo>
                        <a:pt x="335491" y="31374"/>
                        <a:pt x="333130" y="30260"/>
                        <a:pt x="330616" y="30122"/>
                      </a:cubicBezTo>
                      <a:cubicBezTo>
                        <a:pt x="328169" y="29889"/>
                        <a:pt x="325730" y="30633"/>
                        <a:pt x="323830" y="32192"/>
                      </a:cubicBezTo>
                      <a:lnTo>
                        <a:pt x="226562" y="116791"/>
                      </a:lnTo>
                      <a:cubicBezTo>
                        <a:pt x="225741" y="117507"/>
                        <a:pt x="224822" y="118102"/>
                        <a:pt x="223833" y="118557"/>
                      </a:cubicBezTo>
                      <a:cubicBezTo>
                        <a:pt x="209773" y="125139"/>
                        <a:pt x="194862" y="129720"/>
                        <a:pt x="179533" y="132167"/>
                      </a:cubicBezTo>
                      <a:cubicBezTo>
                        <a:pt x="173259" y="133138"/>
                        <a:pt x="167386" y="128840"/>
                        <a:pt x="166415" y="122567"/>
                      </a:cubicBezTo>
                      <a:cubicBezTo>
                        <a:pt x="166325" y="121983"/>
                        <a:pt x="166280" y="121392"/>
                        <a:pt x="166280" y="120801"/>
                      </a:cubicBezTo>
                      <a:cubicBezTo>
                        <a:pt x="166277" y="117481"/>
                        <a:pt x="167594" y="114295"/>
                        <a:pt x="169941" y="111945"/>
                      </a:cubicBezTo>
                      <a:cubicBezTo>
                        <a:pt x="183746" y="86739"/>
                        <a:pt x="188879" y="57692"/>
                        <a:pt x="184548" y="29281"/>
                      </a:cubicBezTo>
                      <a:cubicBezTo>
                        <a:pt x="184093" y="27229"/>
                        <a:pt x="182780" y="25470"/>
                        <a:pt x="180942" y="24450"/>
                      </a:cubicBezTo>
                      <a:cubicBezTo>
                        <a:pt x="178759" y="23179"/>
                        <a:pt x="176195" y="22727"/>
                        <a:pt x="173709" y="23172"/>
                      </a:cubicBezTo>
                      <a:cubicBezTo>
                        <a:pt x="169329" y="24787"/>
                        <a:pt x="166844" y="29419"/>
                        <a:pt x="167923" y="33961"/>
                      </a:cubicBezTo>
                      <a:cubicBezTo>
                        <a:pt x="171967" y="51452"/>
                        <a:pt x="160847" y="72677"/>
                        <a:pt x="147986" y="97253"/>
                      </a:cubicBezTo>
                      <a:cubicBezTo>
                        <a:pt x="131745" y="127429"/>
                        <a:pt x="117290" y="156842"/>
                        <a:pt x="116357" y="189853"/>
                      </a:cubicBezTo>
                      <a:cubicBezTo>
                        <a:pt x="116234" y="193951"/>
                        <a:pt x="113941" y="197674"/>
                        <a:pt x="110337" y="199630"/>
                      </a:cubicBezTo>
                      <a:lnTo>
                        <a:pt x="10963" y="253552"/>
                      </a:lnTo>
                      <a:lnTo>
                        <a:pt x="0" y="233334"/>
                      </a:lnTo>
                      <a:lnTo>
                        <a:pt x="93709" y="182481"/>
                      </a:lnTo>
                      <a:cubicBezTo>
                        <a:pt x="98181" y="148582"/>
                        <a:pt x="109685" y="115991"/>
                        <a:pt x="127484" y="86796"/>
                      </a:cubicBezTo>
                      <a:cubicBezTo>
                        <a:pt x="136986" y="68647"/>
                        <a:pt x="147634" y="48321"/>
                        <a:pt x="145433" y="38793"/>
                      </a:cubicBezTo>
                      <a:cubicBezTo>
                        <a:pt x="141655" y="21723"/>
                        <a:pt x="152206" y="4762"/>
                        <a:pt x="169188" y="607"/>
                      </a:cubicBezTo>
                      <a:cubicBezTo>
                        <a:pt x="177222" y="-937"/>
                        <a:pt x="185545" y="488"/>
                        <a:pt x="192607" y="4618"/>
                      </a:cubicBezTo>
                      <a:cubicBezTo>
                        <a:pt x="200050" y="8833"/>
                        <a:pt x="205307" y="16059"/>
                        <a:pt x="207029" y="24436"/>
                      </a:cubicBezTo>
                      <a:cubicBezTo>
                        <a:pt x="211813" y="51094"/>
                        <a:pt x="208932" y="78562"/>
                        <a:pt x="198721" y="103646"/>
                      </a:cubicBezTo>
                      <a:cubicBezTo>
                        <a:pt x="198704" y="103706"/>
                        <a:pt x="198738" y="103771"/>
                        <a:pt x="198799" y="103788"/>
                      </a:cubicBezTo>
                      <a:cubicBezTo>
                        <a:pt x="198819" y="103794"/>
                        <a:pt x="198840" y="103794"/>
                        <a:pt x="198859" y="103789"/>
                      </a:cubicBezTo>
                      <a:cubicBezTo>
                        <a:pt x="203491" y="102225"/>
                        <a:pt x="208113" y="100406"/>
                        <a:pt x="212724" y="98329"/>
                      </a:cubicBezTo>
                      <a:lnTo>
                        <a:pt x="308713" y="14838"/>
                      </a:lnTo>
                      <a:cubicBezTo>
                        <a:pt x="322334" y="3333"/>
                        <a:pt x="342639" y="4762"/>
                        <a:pt x="354517" y="18059"/>
                      </a:cubicBezTo>
                      <a:cubicBezTo>
                        <a:pt x="360114" y="24597"/>
                        <a:pt x="362886" y="33090"/>
                        <a:pt x="362223" y="41671"/>
                      </a:cubicBezTo>
                      <a:cubicBezTo>
                        <a:pt x="361626" y="50218"/>
                        <a:pt x="357712" y="58192"/>
                        <a:pt x="351317" y="63894"/>
                      </a:cubicBezTo>
                      <a:lnTo>
                        <a:pt x="345210" y="69281"/>
                      </a:lnTo>
                      <a:cubicBezTo>
                        <a:pt x="344819" y="69626"/>
                        <a:pt x="344875" y="69705"/>
                        <a:pt x="345334" y="69462"/>
                      </a:cubicBezTo>
                      <a:lnTo>
                        <a:pt x="357371" y="63060"/>
                      </a:lnTo>
                      <a:cubicBezTo>
                        <a:pt x="373234" y="54602"/>
                        <a:pt x="392951" y="60605"/>
                        <a:pt x="401409" y="76468"/>
                      </a:cubicBezTo>
                      <a:cubicBezTo>
                        <a:pt x="409867" y="92331"/>
                        <a:pt x="403864" y="112049"/>
                        <a:pt x="388001" y="120507"/>
                      </a:cubicBezTo>
                      <a:lnTo>
                        <a:pt x="378377" y="125760"/>
                      </a:lnTo>
                      <a:cubicBezTo>
                        <a:pt x="377949" y="125990"/>
                        <a:pt x="377986" y="126085"/>
                        <a:pt x="378458" y="125963"/>
                      </a:cubicBezTo>
                      <a:cubicBezTo>
                        <a:pt x="378458" y="125963"/>
                        <a:pt x="379779" y="125612"/>
                        <a:pt x="380102" y="125541"/>
                      </a:cubicBezTo>
                      <a:cubicBezTo>
                        <a:pt x="389332" y="123310"/>
                        <a:pt x="399020" y="123911"/>
                        <a:pt x="407904" y="127266"/>
                      </a:cubicBezTo>
                      <a:cubicBezTo>
                        <a:pt x="415638" y="131561"/>
                        <a:pt x="421287" y="138823"/>
                        <a:pt x="423546" y="147377"/>
                      </a:cubicBezTo>
                      <a:cubicBezTo>
                        <a:pt x="425880" y="155373"/>
                        <a:pt x="424885" y="163974"/>
                        <a:pt x="420786" y="171225"/>
                      </a:cubicBezTo>
                      <a:cubicBezTo>
                        <a:pt x="416490" y="178952"/>
                        <a:pt x="409236" y="184598"/>
                        <a:pt x="400691" y="186868"/>
                      </a:cubicBezTo>
                      <a:lnTo>
                        <a:pt x="373670" y="193752"/>
                      </a:lnTo>
                      <a:cubicBezTo>
                        <a:pt x="373310" y="193844"/>
                        <a:pt x="373324" y="193933"/>
                        <a:pt x="373690" y="193959"/>
                      </a:cubicBezTo>
                      <a:cubicBezTo>
                        <a:pt x="391678" y="195259"/>
                        <a:pt x="405205" y="210894"/>
                        <a:pt x="403905" y="228882"/>
                      </a:cubicBezTo>
                      <a:cubicBezTo>
                        <a:pt x="402667" y="245997"/>
                        <a:pt x="388393" y="259236"/>
                        <a:pt x="371232" y="259180"/>
                      </a:cubicBezTo>
                      <a:lnTo>
                        <a:pt x="281904" y="258156"/>
                      </a:lnTo>
                      <a:cubicBezTo>
                        <a:pt x="223554" y="286960"/>
                        <a:pt x="180669" y="294961"/>
                        <a:pt x="154297" y="281998"/>
                      </a:cubicBez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68">
                  <a:extLst>
                    <a:ext uri="{FF2B5EF4-FFF2-40B4-BE49-F238E27FC236}">
                      <a16:creationId xmlns:a16="http://schemas.microsoft.com/office/drawing/2014/main" id="{5A099D97-E469-416A-9FA9-4429BABCC6B3}"/>
                    </a:ext>
                  </a:extLst>
                </p:cNvPr>
                <p:cNvSpPr/>
                <p:nvPr/>
              </p:nvSpPr>
              <p:spPr>
                <a:xfrm>
                  <a:off x="9976290" y="4441393"/>
                  <a:ext cx="387271" cy="395037"/>
                </a:xfrm>
                <a:custGeom>
                  <a:avLst/>
                  <a:gdLst>
                    <a:gd name="connsiteX0" fmla="*/ 302683 w 387271"/>
                    <a:gd name="connsiteY0" fmla="*/ 395037 h 395037"/>
                    <a:gd name="connsiteX1" fmla="*/ 230996 w 387271"/>
                    <a:gd name="connsiteY1" fmla="*/ 317357 h 395037"/>
                    <a:gd name="connsiteX2" fmla="*/ 129796 w 387271"/>
                    <a:gd name="connsiteY2" fmla="*/ 308545 h 395037"/>
                    <a:gd name="connsiteX3" fmla="*/ 78813 w 387271"/>
                    <a:gd name="connsiteY3" fmla="*/ 302175 h 395037"/>
                    <a:gd name="connsiteX4" fmla="*/ 54855 w 387271"/>
                    <a:gd name="connsiteY4" fmla="*/ 304311 h 395037"/>
                    <a:gd name="connsiteX5" fmla="*/ 36817 w 387271"/>
                    <a:gd name="connsiteY5" fmla="*/ 289199 h 395037"/>
                    <a:gd name="connsiteX6" fmla="*/ 34632 w 387271"/>
                    <a:gd name="connsiteY6" fmla="*/ 265179 h 395037"/>
                    <a:gd name="connsiteX7" fmla="*/ 49739 w 387271"/>
                    <a:gd name="connsiteY7" fmla="*/ 247135 h 395037"/>
                    <a:gd name="connsiteX8" fmla="*/ 127942 w 387271"/>
                    <a:gd name="connsiteY8" fmla="*/ 234625 h 395037"/>
                    <a:gd name="connsiteX9" fmla="*/ 128059 w 387271"/>
                    <a:gd name="connsiteY9" fmla="*/ 234512 h 395037"/>
                    <a:gd name="connsiteX10" fmla="*/ 128045 w 387271"/>
                    <a:gd name="connsiteY10" fmla="*/ 234456 h 395037"/>
                    <a:gd name="connsiteX11" fmla="*/ 119320 w 387271"/>
                    <a:gd name="connsiteY11" fmla="*/ 222379 h 395037"/>
                    <a:gd name="connsiteX12" fmla="*/ 13953 w 387271"/>
                    <a:gd name="connsiteY12" fmla="*/ 150379 h 395037"/>
                    <a:gd name="connsiteX13" fmla="*/ 5586 w 387271"/>
                    <a:gd name="connsiteY13" fmla="*/ 104903 h 395037"/>
                    <a:gd name="connsiteX14" fmla="*/ 45393 w 387271"/>
                    <a:gd name="connsiteY14" fmla="*/ 92547 h 395037"/>
                    <a:gd name="connsiteX15" fmla="*/ 56339 w 387271"/>
                    <a:gd name="connsiteY15" fmla="*/ 99949 h 395037"/>
                    <a:gd name="connsiteX16" fmla="*/ 56481 w 387271"/>
                    <a:gd name="connsiteY16" fmla="*/ 99783 h 395037"/>
                    <a:gd name="connsiteX17" fmla="*/ 47941 w 387271"/>
                    <a:gd name="connsiteY17" fmla="*/ 90535 h 395037"/>
                    <a:gd name="connsiteX18" fmla="*/ 48474 w 387271"/>
                    <a:gd name="connsiteY18" fmla="*/ 45783 h 395037"/>
                    <a:gd name="connsiteX19" fmla="*/ 49311 w 387271"/>
                    <a:gd name="connsiteY19" fmla="*/ 44994 h 395037"/>
                    <a:gd name="connsiteX20" fmla="*/ 72820 w 387271"/>
                    <a:gd name="connsiteY20" fmla="*/ 35823 h 395037"/>
                    <a:gd name="connsiteX21" fmla="*/ 95171 w 387271"/>
                    <a:gd name="connsiteY21" fmla="*/ 46050 h 395037"/>
                    <a:gd name="connsiteX22" fmla="*/ 104107 w 387271"/>
                    <a:gd name="connsiteY22" fmla="*/ 55642 h 395037"/>
                    <a:gd name="connsiteX23" fmla="*/ 104285 w 387271"/>
                    <a:gd name="connsiteY23" fmla="*/ 55513 h 395037"/>
                    <a:gd name="connsiteX24" fmla="*/ 100215 w 387271"/>
                    <a:gd name="connsiteY24" fmla="*/ 48075 h 395037"/>
                    <a:gd name="connsiteX25" fmla="*/ 97507 w 387271"/>
                    <a:gd name="connsiteY25" fmla="*/ 23176 h 395037"/>
                    <a:gd name="connsiteX26" fmla="*/ 113610 w 387271"/>
                    <a:gd name="connsiteY26" fmla="*/ 3716 h 395037"/>
                    <a:gd name="connsiteX27" fmla="*/ 138140 w 387271"/>
                    <a:gd name="connsiteY27" fmla="*/ 1218 h 395037"/>
                    <a:gd name="connsiteX28" fmla="*/ 157578 w 387271"/>
                    <a:gd name="connsiteY28" fmla="*/ 17320 h 395037"/>
                    <a:gd name="connsiteX29" fmla="*/ 171878 w 387271"/>
                    <a:gd name="connsiteY29" fmla="*/ 43222 h 395037"/>
                    <a:gd name="connsiteX30" fmla="*/ 172083 w 387271"/>
                    <a:gd name="connsiteY30" fmla="*/ 43147 h 395037"/>
                    <a:gd name="connsiteX31" fmla="*/ 171968 w 387271"/>
                    <a:gd name="connsiteY31" fmla="*/ 42626 h 395037"/>
                    <a:gd name="connsiteX32" fmla="*/ 196955 w 387271"/>
                    <a:gd name="connsiteY32" fmla="*/ 3810 h 395037"/>
                    <a:gd name="connsiteX33" fmla="*/ 235561 w 387271"/>
                    <a:gd name="connsiteY33" fmla="*/ 27889 h 395037"/>
                    <a:gd name="connsiteX34" fmla="*/ 256116 w 387271"/>
                    <a:gd name="connsiteY34" fmla="*/ 114243 h 395037"/>
                    <a:gd name="connsiteX35" fmla="*/ 311265 w 387271"/>
                    <a:gd name="connsiteY35" fmla="*/ 233000 h 395037"/>
                    <a:gd name="connsiteX36" fmla="*/ 387272 w 387271"/>
                    <a:gd name="connsiteY36" fmla="*/ 316032 h 395037"/>
                    <a:gd name="connsiteX37" fmla="*/ 370312 w 387271"/>
                    <a:gd name="connsiteY37" fmla="*/ 331566 h 395037"/>
                    <a:gd name="connsiteX38" fmla="*/ 289968 w 387271"/>
                    <a:gd name="connsiteY38" fmla="*/ 243809 h 395037"/>
                    <a:gd name="connsiteX39" fmla="*/ 287668 w 387271"/>
                    <a:gd name="connsiteY39" fmla="*/ 232037 h 395037"/>
                    <a:gd name="connsiteX40" fmla="*/ 237061 w 387271"/>
                    <a:gd name="connsiteY40" fmla="*/ 127430 h 395037"/>
                    <a:gd name="connsiteX41" fmla="*/ 234416 w 387271"/>
                    <a:gd name="connsiteY41" fmla="*/ 122398 h 395037"/>
                    <a:gd name="connsiteX42" fmla="*/ 213277 w 387271"/>
                    <a:gd name="connsiteY42" fmla="*/ 33583 h 395037"/>
                    <a:gd name="connsiteX43" fmla="*/ 201186 w 387271"/>
                    <a:gd name="connsiteY43" fmla="*/ 26368 h 395037"/>
                    <a:gd name="connsiteX44" fmla="*/ 201146 w 387271"/>
                    <a:gd name="connsiteY44" fmla="*/ 26378 h 395037"/>
                    <a:gd name="connsiteX45" fmla="*/ 194552 w 387271"/>
                    <a:gd name="connsiteY45" fmla="*/ 38382 h 395037"/>
                    <a:gd name="connsiteX46" fmla="*/ 214501 w 387271"/>
                    <a:gd name="connsiteY46" fmla="*/ 121282 h 395037"/>
                    <a:gd name="connsiteX47" fmla="*/ 206047 w 387271"/>
                    <a:gd name="connsiteY47" fmla="*/ 135178 h 395037"/>
                    <a:gd name="connsiteX48" fmla="*/ 193239 w 387271"/>
                    <a:gd name="connsiteY48" fmla="*/ 129530 h 395037"/>
                    <a:gd name="connsiteX49" fmla="*/ 137213 w 387271"/>
                    <a:gd name="connsiteY49" fmla="*/ 28026 h 395037"/>
                    <a:gd name="connsiteX50" fmla="*/ 131878 w 387271"/>
                    <a:gd name="connsiteY50" fmla="*/ 23362 h 395037"/>
                    <a:gd name="connsiteX51" fmla="*/ 123892 w 387271"/>
                    <a:gd name="connsiteY51" fmla="*/ 24300 h 395037"/>
                    <a:gd name="connsiteX52" fmla="*/ 119647 w 387271"/>
                    <a:gd name="connsiteY52" fmla="*/ 29419 h 395037"/>
                    <a:gd name="connsiteX53" fmla="*/ 120590 w 387271"/>
                    <a:gd name="connsiteY53" fmla="*/ 37410 h 395037"/>
                    <a:gd name="connsiteX54" fmla="*/ 169012 w 387271"/>
                    <a:gd name="connsiteY54" fmla="*/ 125848 h 395037"/>
                    <a:gd name="connsiteX55" fmla="*/ 164428 w 387271"/>
                    <a:gd name="connsiteY55" fmla="*/ 141455 h 395037"/>
                    <a:gd name="connsiteX56" fmla="*/ 150513 w 387271"/>
                    <a:gd name="connsiteY56" fmla="*/ 139212 h 395037"/>
                    <a:gd name="connsiteX57" fmla="*/ 78628 w 387271"/>
                    <a:gd name="connsiteY57" fmla="*/ 62028 h 395037"/>
                    <a:gd name="connsiteX58" fmla="*/ 71665 w 387271"/>
                    <a:gd name="connsiteY58" fmla="*/ 58808 h 395037"/>
                    <a:gd name="connsiteX59" fmla="*/ 65577 w 387271"/>
                    <a:gd name="connsiteY59" fmla="*/ 61268 h 395037"/>
                    <a:gd name="connsiteX60" fmla="*/ 64136 w 387271"/>
                    <a:gd name="connsiteY60" fmla="*/ 74158 h 395037"/>
                    <a:gd name="connsiteX61" fmla="*/ 64521 w 387271"/>
                    <a:gd name="connsiteY61" fmla="*/ 74610 h 395037"/>
                    <a:gd name="connsiteX62" fmla="*/ 141999 w 387271"/>
                    <a:gd name="connsiteY62" fmla="*/ 158466 h 395037"/>
                    <a:gd name="connsiteX63" fmla="*/ 141335 w 387271"/>
                    <a:gd name="connsiteY63" fmla="*/ 174718 h 395037"/>
                    <a:gd name="connsiteX64" fmla="*/ 127094 w 387271"/>
                    <a:gd name="connsiteY64" fmla="*/ 175785 h 395037"/>
                    <a:gd name="connsiteX65" fmla="*/ 38302 w 387271"/>
                    <a:gd name="connsiteY65" fmla="*/ 115517 h 395037"/>
                    <a:gd name="connsiteX66" fmla="*/ 24682 w 387271"/>
                    <a:gd name="connsiteY66" fmla="*/ 117827 h 395037"/>
                    <a:gd name="connsiteX67" fmla="*/ 26822 w 387271"/>
                    <a:gd name="connsiteY67" fmla="*/ 131323 h 395037"/>
                    <a:gd name="connsiteX68" fmla="*/ 133695 w 387271"/>
                    <a:gd name="connsiteY68" fmla="*/ 204351 h 395037"/>
                    <a:gd name="connsiteX69" fmla="*/ 136110 w 387271"/>
                    <a:gd name="connsiteY69" fmla="*/ 206567 h 395037"/>
                    <a:gd name="connsiteX70" fmla="*/ 160563 w 387271"/>
                    <a:gd name="connsiteY70" fmla="*/ 244286 h 395037"/>
                    <a:gd name="connsiteX71" fmla="*/ 155976 w 387271"/>
                    <a:gd name="connsiteY71" fmla="*/ 259891 h 395037"/>
                    <a:gd name="connsiteX72" fmla="*/ 150464 w 387271"/>
                    <a:gd name="connsiteY72" fmla="*/ 261297 h 395037"/>
                    <a:gd name="connsiteX73" fmla="*/ 146792 w 387271"/>
                    <a:gd name="connsiteY73" fmla="*/ 260997 h 395037"/>
                    <a:gd name="connsiteX74" fmla="*/ 60811 w 387271"/>
                    <a:gd name="connsiteY74" fmla="*/ 267309 h 395037"/>
                    <a:gd name="connsiteX75" fmla="*/ 56464 w 387271"/>
                    <a:gd name="connsiteY75" fmla="*/ 272467 h 395037"/>
                    <a:gd name="connsiteX76" fmla="*/ 56924 w 387271"/>
                    <a:gd name="connsiteY76" fmla="*/ 278039 h 395037"/>
                    <a:gd name="connsiteX77" fmla="*/ 62137 w 387271"/>
                    <a:gd name="connsiteY77" fmla="*/ 282498 h 395037"/>
                    <a:gd name="connsiteX78" fmla="*/ 67718 w 387271"/>
                    <a:gd name="connsiteY78" fmla="*/ 282038 h 395037"/>
                    <a:gd name="connsiteX79" fmla="*/ 135391 w 387271"/>
                    <a:gd name="connsiteY79" fmla="*/ 286250 h 395037"/>
                    <a:gd name="connsiteX80" fmla="*/ 232391 w 387271"/>
                    <a:gd name="connsiteY80" fmla="*/ 293584 h 395037"/>
                    <a:gd name="connsiteX81" fmla="*/ 243488 w 387271"/>
                    <a:gd name="connsiteY81" fmla="*/ 296979 h 395037"/>
                    <a:gd name="connsiteX82" fmla="*/ 319596 w 387271"/>
                    <a:gd name="connsiteY82" fmla="*/ 379446 h 39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87271" h="395037">
                      <a:moveTo>
                        <a:pt x="302683" y="395037"/>
                      </a:moveTo>
                      <a:lnTo>
                        <a:pt x="230996" y="317357"/>
                      </a:lnTo>
                      <a:cubicBezTo>
                        <a:pt x="194267" y="324127"/>
                        <a:pt x="158696" y="315517"/>
                        <a:pt x="129796" y="308545"/>
                      </a:cubicBezTo>
                      <a:cubicBezTo>
                        <a:pt x="115890" y="304924"/>
                        <a:pt x="87355" y="297494"/>
                        <a:pt x="78813" y="302175"/>
                      </a:cubicBezTo>
                      <a:cubicBezTo>
                        <a:pt x="71490" y="306246"/>
                        <a:pt x="62783" y="307023"/>
                        <a:pt x="54855" y="304311"/>
                      </a:cubicBezTo>
                      <a:cubicBezTo>
                        <a:pt x="47159" y="301716"/>
                        <a:pt x="40720" y="296322"/>
                        <a:pt x="36817" y="289199"/>
                      </a:cubicBezTo>
                      <a:cubicBezTo>
                        <a:pt x="32709" y="281866"/>
                        <a:pt x="31914" y="273132"/>
                        <a:pt x="34632" y="265179"/>
                      </a:cubicBezTo>
                      <a:cubicBezTo>
                        <a:pt x="37225" y="257482"/>
                        <a:pt x="42618" y="251041"/>
                        <a:pt x="49739" y="247135"/>
                      </a:cubicBezTo>
                      <a:cubicBezTo>
                        <a:pt x="74070" y="235558"/>
                        <a:pt x="101214" y="231216"/>
                        <a:pt x="127942" y="234625"/>
                      </a:cubicBezTo>
                      <a:cubicBezTo>
                        <a:pt x="128005" y="234626"/>
                        <a:pt x="128058" y="234575"/>
                        <a:pt x="128059" y="234512"/>
                      </a:cubicBezTo>
                      <a:cubicBezTo>
                        <a:pt x="128059" y="234492"/>
                        <a:pt x="128055" y="234473"/>
                        <a:pt x="128045" y="234456"/>
                      </a:cubicBezTo>
                      <a:cubicBezTo>
                        <a:pt x="125352" y="230367"/>
                        <a:pt x="122450" y="226296"/>
                        <a:pt x="119320" y="222379"/>
                      </a:cubicBezTo>
                      <a:lnTo>
                        <a:pt x="13953" y="150379"/>
                      </a:lnTo>
                      <a:cubicBezTo>
                        <a:pt x="-669" y="139974"/>
                        <a:pt x="-4375" y="119832"/>
                        <a:pt x="5586" y="104903"/>
                      </a:cubicBezTo>
                      <a:cubicBezTo>
                        <a:pt x="15312" y="90325"/>
                        <a:pt x="30429" y="82561"/>
                        <a:pt x="45393" y="92547"/>
                      </a:cubicBezTo>
                      <a:lnTo>
                        <a:pt x="56339" y="99949"/>
                      </a:lnTo>
                      <a:cubicBezTo>
                        <a:pt x="56773" y="100244"/>
                        <a:pt x="56838" y="100169"/>
                        <a:pt x="56481" y="99783"/>
                      </a:cubicBezTo>
                      <a:lnTo>
                        <a:pt x="47941" y="90535"/>
                      </a:lnTo>
                      <a:cubicBezTo>
                        <a:pt x="35730" y="78031"/>
                        <a:pt x="35968" y="57994"/>
                        <a:pt x="48474" y="45783"/>
                      </a:cubicBezTo>
                      <a:cubicBezTo>
                        <a:pt x="48748" y="45515"/>
                        <a:pt x="49027" y="45252"/>
                        <a:pt x="49311" y="44994"/>
                      </a:cubicBezTo>
                      <a:cubicBezTo>
                        <a:pt x="55458" y="38688"/>
                        <a:pt x="64028" y="35345"/>
                        <a:pt x="72820" y="35823"/>
                      </a:cubicBezTo>
                      <a:cubicBezTo>
                        <a:pt x="81282" y="36337"/>
                        <a:pt x="89250" y="39983"/>
                        <a:pt x="95171" y="46050"/>
                      </a:cubicBezTo>
                      <a:lnTo>
                        <a:pt x="104107" y="55642"/>
                      </a:lnTo>
                      <a:cubicBezTo>
                        <a:pt x="104437" y="55996"/>
                        <a:pt x="104518" y="55938"/>
                        <a:pt x="104285" y="55513"/>
                      </a:cubicBezTo>
                      <a:lnTo>
                        <a:pt x="100215" y="48075"/>
                      </a:lnTo>
                      <a:cubicBezTo>
                        <a:pt x="96207" y="40413"/>
                        <a:pt x="95239" y="31520"/>
                        <a:pt x="97507" y="23176"/>
                      </a:cubicBezTo>
                      <a:cubicBezTo>
                        <a:pt x="99858" y="14692"/>
                        <a:pt x="105715" y="7613"/>
                        <a:pt x="113610" y="3716"/>
                      </a:cubicBezTo>
                      <a:cubicBezTo>
                        <a:pt x="121190" y="-142"/>
                        <a:pt x="129937" y="-1034"/>
                        <a:pt x="138140" y="1218"/>
                      </a:cubicBezTo>
                      <a:cubicBezTo>
                        <a:pt x="146619" y="3568"/>
                        <a:pt x="153692" y="9427"/>
                        <a:pt x="157578" y="17320"/>
                      </a:cubicBezTo>
                      <a:lnTo>
                        <a:pt x="171878" y="43222"/>
                      </a:lnTo>
                      <a:cubicBezTo>
                        <a:pt x="172068" y="43567"/>
                        <a:pt x="172160" y="43533"/>
                        <a:pt x="172083" y="43147"/>
                      </a:cubicBezTo>
                      <a:cubicBezTo>
                        <a:pt x="172083" y="43147"/>
                        <a:pt x="171995" y="42793"/>
                        <a:pt x="171968" y="42626"/>
                      </a:cubicBezTo>
                      <a:cubicBezTo>
                        <a:pt x="168149" y="25007"/>
                        <a:pt x="179337" y="7629"/>
                        <a:pt x="196955" y="3810"/>
                      </a:cubicBezTo>
                      <a:cubicBezTo>
                        <a:pt x="214220" y="68"/>
                        <a:pt x="231327" y="10739"/>
                        <a:pt x="235561" y="27889"/>
                      </a:cubicBezTo>
                      <a:lnTo>
                        <a:pt x="256116" y="114243"/>
                      </a:lnTo>
                      <a:cubicBezTo>
                        <a:pt x="281747" y="143128"/>
                        <a:pt x="319509" y="193668"/>
                        <a:pt x="311265" y="233000"/>
                      </a:cubicBezTo>
                      <a:lnTo>
                        <a:pt x="387272" y="316032"/>
                      </a:lnTo>
                      <a:lnTo>
                        <a:pt x="370312" y="331566"/>
                      </a:lnTo>
                      <a:lnTo>
                        <a:pt x="289968" y="243809"/>
                      </a:lnTo>
                      <a:cubicBezTo>
                        <a:pt x="287050" y="240629"/>
                        <a:pt x="286162" y="236081"/>
                        <a:pt x="287668" y="232037"/>
                      </a:cubicBezTo>
                      <a:cubicBezTo>
                        <a:pt x="297047" y="206805"/>
                        <a:pt x="267664" y="161455"/>
                        <a:pt x="237061" y="127430"/>
                      </a:cubicBezTo>
                      <a:cubicBezTo>
                        <a:pt x="235767" y="126004"/>
                        <a:pt x="234857" y="124273"/>
                        <a:pt x="234416" y="122398"/>
                      </a:cubicBezTo>
                      <a:lnTo>
                        <a:pt x="213277" y="33583"/>
                      </a:lnTo>
                      <a:cubicBezTo>
                        <a:pt x="211930" y="28252"/>
                        <a:pt x="206517" y="25022"/>
                        <a:pt x="201186" y="26368"/>
                      </a:cubicBezTo>
                      <a:cubicBezTo>
                        <a:pt x="201172" y="26371"/>
                        <a:pt x="201160" y="26375"/>
                        <a:pt x="201146" y="26378"/>
                      </a:cubicBezTo>
                      <a:cubicBezTo>
                        <a:pt x="196066" y="27941"/>
                        <a:pt x="193146" y="33256"/>
                        <a:pt x="194552" y="38382"/>
                      </a:cubicBezTo>
                      <a:lnTo>
                        <a:pt x="214501" y="121282"/>
                      </a:lnTo>
                      <a:cubicBezTo>
                        <a:pt x="216004" y="127454"/>
                        <a:pt x="212219" y="133675"/>
                        <a:pt x="206047" y="135178"/>
                      </a:cubicBezTo>
                      <a:cubicBezTo>
                        <a:pt x="200991" y="136409"/>
                        <a:pt x="195739" y="134093"/>
                        <a:pt x="193239" y="129530"/>
                      </a:cubicBezTo>
                      <a:lnTo>
                        <a:pt x="137213" y="28026"/>
                      </a:lnTo>
                      <a:cubicBezTo>
                        <a:pt x="136226" y="25748"/>
                        <a:pt x="134268" y="24035"/>
                        <a:pt x="131878" y="23362"/>
                      </a:cubicBezTo>
                      <a:cubicBezTo>
                        <a:pt x="129192" y="22673"/>
                        <a:pt x="126345" y="23008"/>
                        <a:pt x="123892" y="24300"/>
                      </a:cubicBezTo>
                      <a:cubicBezTo>
                        <a:pt x="121793" y="25299"/>
                        <a:pt x="120240" y="27172"/>
                        <a:pt x="119647" y="29419"/>
                      </a:cubicBezTo>
                      <a:cubicBezTo>
                        <a:pt x="118958" y="32107"/>
                        <a:pt x="119294" y="34956"/>
                        <a:pt x="120590" y="37410"/>
                      </a:cubicBezTo>
                      <a:lnTo>
                        <a:pt x="169012" y="125848"/>
                      </a:lnTo>
                      <a:cubicBezTo>
                        <a:pt x="172056" y="131423"/>
                        <a:pt x="170003" y="138412"/>
                        <a:pt x="164428" y="141455"/>
                      </a:cubicBezTo>
                      <a:cubicBezTo>
                        <a:pt x="159821" y="143970"/>
                        <a:pt x="154096" y="143047"/>
                        <a:pt x="150513" y="139212"/>
                      </a:cubicBezTo>
                      <a:lnTo>
                        <a:pt x="78628" y="62028"/>
                      </a:lnTo>
                      <a:cubicBezTo>
                        <a:pt x="76769" y="60154"/>
                        <a:pt x="74297" y="59010"/>
                        <a:pt x="71665" y="58808"/>
                      </a:cubicBezTo>
                      <a:cubicBezTo>
                        <a:pt x="69377" y="58722"/>
                        <a:pt x="67162" y="59618"/>
                        <a:pt x="65577" y="61268"/>
                      </a:cubicBezTo>
                      <a:cubicBezTo>
                        <a:pt x="61619" y="64430"/>
                        <a:pt x="60974" y="70200"/>
                        <a:pt x="64136" y="74158"/>
                      </a:cubicBezTo>
                      <a:cubicBezTo>
                        <a:pt x="64259" y="74313"/>
                        <a:pt x="64387" y="74464"/>
                        <a:pt x="64521" y="74610"/>
                      </a:cubicBezTo>
                      <a:lnTo>
                        <a:pt x="141999" y="158466"/>
                      </a:lnTo>
                      <a:cubicBezTo>
                        <a:pt x="146304" y="163137"/>
                        <a:pt x="146006" y="170414"/>
                        <a:pt x="141335" y="174718"/>
                      </a:cubicBezTo>
                      <a:cubicBezTo>
                        <a:pt x="137411" y="178335"/>
                        <a:pt x="131514" y="178776"/>
                        <a:pt x="127094" y="175785"/>
                      </a:cubicBezTo>
                      <a:lnTo>
                        <a:pt x="38302" y="115517"/>
                      </a:lnTo>
                      <a:cubicBezTo>
                        <a:pt x="33903" y="112394"/>
                        <a:pt x="27804" y="113429"/>
                        <a:pt x="24682" y="117827"/>
                      </a:cubicBezTo>
                      <a:cubicBezTo>
                        <a:pt x="21607" y="122160"/>
                        <a:pt x="22557" y="128154"/>
                        <a:pt x="26822" y="131323"/>
                      </a:cubicBezTo>
                      <a:lnTo>
                        <a:pt x="133695" y="204351"/>
                      </a:lnTo>
                      <a:cubicBezTo>
                        <a:pt x="134600" y="204972"/>
                        <a:pt x="135413" y="205719"/>
                        <a:pt x="136110" y="206567"/>
                      </a:cubicBezTo>
                      <a:cubicBezTo>
                        <a:pt x="145409" y="218357"/>
                        <a:pt x="153595" y="230984"/>
                        <a:pt x="160563" y="244286"/>
                      </a:cubicBezTo>
                      <a:cubicBezTo>
                        <a:pt x="163605" y="249862"/>
                        <a:pt x="161552" y="256849"/>
                        <a:pt x="155976" y="259891"/>
                      </a:cubicBezTo>
                      <a:cubicBezTo>
                        <a:pt x="154285" y="260814"/>
                        <a:pt x="152390" y="261297"/>
                        <a:pt x="150464" y="261297"/>
                      </a:cubicBezTo>
                      <a:cubicBezTo>
                        <a:pt x="149234" y="261296"/>
                        <a:pt x="148006" y="261196"/>
                        <a:pt x="146792" y="260997"/>
                      </a:cubicBezTo>
                      <a:cubicBezTo>
                        <a:pt x="118254" y="253188"/>
                        <a:pt x="87901" y="255417"/>
                        <a:pt x="60811" y="267309"/>
                      </a:cubicBezTo>
                      <a:cubicBezTo>
                        <a:pt x="58779" y="268438"/>
                        <a:pt x="57232" y="270274"/>
                        <a:pt x="56464" y="272467"/>
                      </a:cubicBezTo>
                      <a:cubicBezTo>
                        <a:pt x="55811" y="274304"/>
                        <a:pt x="55979" y="276334"/>
                        <a:pt x="56924" y="278039"/>
                      </a:cubicBezTo>
                      <a:cubicBezTo>
                        <a:pt x="58050" y="280118"/>
                        <a:pt x="59908" y="281708"/>
                        <a:pt x="62137" y="282498"/>
                      </a:cubicBezTo>
                      <a:cubicBezTo>
                        <a:pt x="63977" y="283150"/>
                        <a:pt x="66009" y="282982"/>
                        <a:pt x="67718" y="282038"/>
                      </a:cubicBezTo>
                      <a:cubicBezTo>
                        <a:pt x="83130" y="273625"/>
                        <a:pt x="107479" y="278969"/>
                        <a:pt x="135391" y="286250"/>
                      </a:cubicBezTo>
                      <a:cubicBezTo>
                        <a:pt x="163483" y="293025"/>
                        <a:pt x="198684" y="301509"/>
                        <a:pt x="232391" y="293584"/>
                      </a:cubicBezTo>
                      <a:cubicBezTo>
                        <a:pt x="236432" y="292636"/>
                        <a:pt x="240670" y="293933"/>
                        <a:pt x="243488" y="296979"/>
                      </a:cubicBezTo>
                      <a:lnTo>
                        <a:pt x="319596" y="379446"/>
                      </a:ln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69">
                  <a:extLst>
                    <a:ext uri="{FF2B5EF4-FFF2-40B4-BE49-F238E27FC236}">
                      <a16:creationId xmlns:a16="http://schemas.microsoft.com/office/drawing/2014/main" id="{FCF5A4BB-82A0-4B52-A0D7-F6B72DEB1953}"/>
                    </a:ext>
                  </a:extLst>
                </p:cNvPr>
                <p:cNvSpPr/>
                <p:nvPr/>
              </p:nvSpPr>
              <p:spPr>
                <a:xfrm>
                  <a:off x="9864583" y="4064351"/>
                  <a:ext cx="378694" cy="408194"/>
                </a:xfrm>
                <a:custGeom>
                  <a:avLst/>
                  <a:gdLst>
                    <a:gd name="connsiteX0" fmla="*/ 136431 w 378694"/>
                    <a:gd name="connsiteY0" fmla="*/ 408143 h 408194"/>
                    <a:gd name="connsiteX1" fmla="*/ 121167 w 378694"/>
                    <a:gd name="connsiteY1" fmla="*/ 404501 h 408194"/>
                    <a:gd name="connsiteX2" fmla="*/ 105667 w 378694"/>
                    <a:gd name="connsiteY2" fmla="*/ 385356 h 408194"/>
                    <a:gd name="connsiteX3" fmla="*/ 108172 w 378694"/>
                    <a:gd name="connsiteY3" fmla="*/ 360831 h 408194"/>
                    <a:gd name="connsiteX4" fmla="*/ 111675 w 378694"/>
                    <a:gd name="connsiteY4" fmla="*/ 354234 h 408194"/>
                    <a:gd name="connsiteX5" fmla="*/ 111495 w 378694"/>
                    <a:gd name="connsiteY5" fmla="*/ 354109 h 408194"/>
                    <a:gd name="connsiteX6" fmla="*/ 102791 w 378694"/>
                    <a:gd name="connsiteY6" fmla="*/ 364044 h 408194"/>
                    <a:gd name="connsiteX7" fmla="*/ 78283 w 378694"/>
                    <a:gd name="connsiteY7" fmla="*/ 375365 h 408194"/>
                    <a:gd name="connsiteX8" fmla="*/ 57638 w 378694"/>
                    <a:gd name="connsiteY8" fmla="*/ 367774 h 408194"/>
                    <a:gd name="connsiteX9" fmla="*/ 46070 w 378694"/>
                    <a:gd name="connsiteY9" fmla="*/ 345009 h 408194"/>
                    <a:gd name="connsiteX10" fmla="*/ 53776 w 378694"/>
                    <a:gd name="connsiteY10" fmla="*/ 321397 h 408194"/>
                    <a:gd name="connsiteX11" fmla="*/ 60874 w 378694"/>
                    <a:gd name="connsiteY11" fmla="*/ 313339 h 408194"/>
                    <a:gd name="connsiteX12" fmla="*/ 60726 w 378694"/>
                    <a:gd name="connsiteY12" fmla="*/ 313176 h 408194"/>
                    <a:gd name="connsiteX13" fmla="*/ 57011 w 378694"/>
                    <a:gd name="connsiteY13" fmla="*/ 315727 h 408194"/>
                    <a:gd name="connsiteX14" fmla="*/ 38119 w 378694"/>
                    <a:gd name="connsiteY14" fmla="*/ 322500 h 408194"/>
                    <a:gd name="connsiteX15" fmla="*/ 11632 w 378694"/>
                    <a:gd name="connsiteY15" fmla="*/ 307859 h 408194"/>
                    <a:gd name="connsiteX16" fmla="*/ 20112 w 378694"/>
                    <a:gd name="connsiteY16" fmla="*/ 262312 h 408194"/>
                    <a:gd name="connsiteX17" fmla="*/ 42918 w 378694"/>
                    <a:gd name="connsiteY17" fmla="*/ 246596 h 408194"/>
                    <a:gd name="connsiteX18" fmla="*/ 42821 w 378694"/>
                    <a:gd name="connsiteY18" fmla="*/ 246404 h 408194"/>
                    <a:gd name="connsiteX19" fmla="*/ 33894 w 378694"/>
                    <a:gd name="connsiteY19" fmla="*/ 247433 h 408194"/>
                    <a:gd name="connsiteX20" fmla="*/ 2062 w 378694"/>
                    <a:gd name="connsiteY20" fmla="*/ 224348 h 408194"/>
                    <a:gd name="connsiteX21" fmla="*/ 21168 w 378694"/>
                    <a:gd name="connsiteY21" fmla="*/ 181907 h 408194"/>
                    <a:gd name="connsiteX22" fmla="*/ 105678 w 378694"/>
                    <a:gd name="connsiteY22" fmla="*/ 152003 h 408194"/>
                    <a:gd name="connsiteX23" fmla="*/ 217605 w 378694"/>
                    <a:gd name="connsiteY23" fmla="*/ 85021 h 408194"/>
                    <a:gd name="connsiteX24" fmla="*/ 291601 w 378694"/>
                    <a:gd name="connsiteY24" fmla="*/ 0 h 408194"/>
                    <a:gd name="connsiteX25" fmla="*/ 308943 w 378694"/>
                    <a:gd name="connsiteY25" fmla="*/ 15100 h 408194"/>
                    <a:gd name="connsiteX26" fmla="*/ 230724 w 378694"/>
                    <a:gd name="connsiteY26" fmla="*/ 104970 h 408194"/>
                    <a:gd name="connsiteX27" fmla="*/ 219268 w 378694"/>
                    <a:gd name="connsiteY27" fmla="*/ 108579 h 408194"/>
                    <a:gd name="connsiteX28" fmla="*/ 120459 w 378694"/>
                    <a:gd name="connsiteY28" fmla="*/ 169827 h 408194"/>
                    <a:gd name="connsiteX29" fmla="*/ 115944 w 378694"/>
                    <a:gd name="connsiteY29" fmla="*/ 172761 h 408194"/>
                    <a:gd name="connsiteX30" fmla="*/ 29266 w 378694"/>
                    <a:gd name="connsiteY30" fmla="*/ 203424 h 408194"/>
                    <a:gd name="connsiteX31" fmla="*/ 23560 w 378694"/>
                    <a:gd name="connsiteY31" fmla="*/ 216144 h 408194"/>
                    <a:gd name="connsiteX32" fmla="*/ 33894 w 378694"/>
                    <a:gd name="connsiteY32" fmla="*/ 224425 h 408194"/>
                    <a:gd name="connsiteX33" fmla="*/ 37646 w 378694"/>
                    <a:gd name="connsiteY33" fmla="*/ 223958 h 408194"/>
                    <a:gd name="connsiteX34" fmla="*/ 117775 w 378694"/>
                    <a:gd name="connsiteY34" fmla="*/ 195488 h 408194"/>
                    <a:gd name="connsiteX35" fmla="*/ 132469 w 378694"/>
                    <a:gd name="connsiteY35" fmla="*/ 202464 h 408194"/>
                    <a:gd name="connsiteX36" fmla="*/ 128153 w 378694"/>
                    <a:gd name="connsiteY36" fmla="*/ 215799 h 408194"/>
                    <a:gd name="connsiteX37" fmla="*/ 33018 w 378694"/>
                    <a:gd name="connsiteY37" fmla="*/ 281347 h 408194"/>
                    <a:gd name="connsiteX38" fmla="*/ 30772 w 378694"/>
                    <a:gd name="connsiteY38" fmla="*/ 295107 h 408194"/>
                    <a:gd name="connsiteX39" fmla="*/ 38118 w 378694"/>
                    <a:gd name="connsiteY39" fmla="*/ 299496 h 408194"/>
                    <a:gd name="connsiteX40" fmla="*/ 41599 w 378694"/>
                    <a:gd name="connsiteY40" fmla="*/ 298642 h 408194"/>
                    <a:gd name="connsiteX41" fmla="*/ 43194 w 378694"/>
                    <a:gd name="connsiteY41" fmla="*/ 297314 h 408194"/>
                    <a:gd name="connsiteX42" fmla="*/ 125648 w 378694"/>
                    <a:gd name="connsiteY42" fmla="*/ 240219 h 408194"/>
                    <a:gd name="connsiteX43" fmla="*/ 141649 w 378694"/>
                    <a:gd name="connsiteY43" fmla="*/ 243143 h 408194"/>
                    <a:gd name="connsiteX44" fmla="*/ 140830 w 378694"/>
                    <a:gd name="connsiteY44" fmla="*/ 257269 h 408194"/>
                    <a:gd name="connsiteX45" fmla="*/ 71069 w 378694"/>
                    <a:gd name="connsiteY45" fmla="*/ 336570 h 408194"/>
                    <a:gd name="connsiteX46" fmla="*/ 69013 w 378694"/>
                    <a:gd name="connsiteY46" fmla="*/ 343332 h 408194"/>
                    <a:gd name="connsiteX47" fmla="*/ 72119 w 378694"/>
                    <a:gd name="connsiteY47" fmla="*/ 349922 h 408194"/>
                    <a:gd name="connsiteX48" fmla="*/ 78286 w 378694"/>
                    <a:gd name="connsiteY48" fmla="*/ 352362 h 408194"/>
                    <a:gd name="connsiteX49" fmla="*/ 85159 w 378694"/>
                    <a:gd name="connsiteY49" fmla="*/ 349285 h 408194"/>
                    <a:gd name="connsiteX50" fmla="*/ 160549 w 378694"/>
                    <a:gd name="connsiteY50" fmla="*/ 263239 h 408194"/>
                    <a:gd name="connsiteX51" fmla="*/ 176776 w 378694"/>
                    <a:gd name="connsiteY51" fmla="*/ 262135 h 408194"/>
                    <a:gd name="connsiteX52" fmla="*/ 179351 w 378694"/>
                    <a:gd name="connsiteY52" fmla="*/ 276236 h 408194"/>
                    <a:gd name="connsiteX53" fmla="*/ 128616 w 378694"/>
                    <a:gd name="connsiteY53" fmla="*/ 371393 h 408194"/>
                    <a:gd name="connsiteX54" fmla="*/ 127811 w 378694"/>
                    <a:gd name="connsiteY54" fmla="*/ 379119 h 408194"/>
                    <a:gd name="connsiteX55" fmla="*/ 132066 w 378694"/>
                    <a:gd name="connsiteY55" fmla="*/ 384241 h 408194"/>
                    <a:gd name="connsiteX56" fmla="*/ 133313 w 378694"/>
                    <a:gd name="connsiteY56" fmla="*/ 384968 h 408194"/>
                    <a:gd name="connsiteX57" fmla="*/ 136436 w 378694"/>
                    <a:gd name="connsiteY57" fmla="*/ 385145 h 408194"/>
                    <a:gd name="connsiteX58" fmla="*/ 145478 w 378694"/>
                    <a:gd name="connsiteY58" fmla="*/ 379301 h 408194"/>
                    <a:gd name="connsiteX59" fmla="*/ 206636 w 378694"/>
                    <a:gd name="connsiteY59" fmla="*/ 265385 h 408194"/>
                    <a:gd name="connsiteX60" fmla="*/ 208636 w 378694"/>
                    <a:gd name="connsiteY60" fmla="*/ 262693 h 408194"/>
                    <a:gd name="connsiteX61" fmla="*/ 244421 w 378694"/>
                    <a:gd name="connsiteY61" fmla="*/ 234687 h 408194"/>
                    <a:gd name="connsiteX62" fmla="*/ 260300 w 378694"/>
                    <a:gd name="connsiteY62" fmla="*/ 238211 h 408194"/>
                    <a:gd name="connsiteX63" fmla="*/ 262100 w 378694"/>
                    <a:gd name="connsiteY63" fmla="*/ 244390 h 408194"/>
                    <a:gd name="connsiteX64" fmla="*/ 262010 w 378694"/>
                    <a:gd name="connsiteY64" fmla="*/ 246921 h 408194"/>
                    <a:gd name="connsiteX65" fmla="*/ 277000 w 378694"/>
                    <a:gd name="connsiteY65" fmla="*/ 332012 h 408194"/>
                    <a:gd name="connsiteX66" fmla="*/ 288496 w 378694"/>
                    <a:gd name="connsiteY66" fmla="*/ 334341 h 408194"/>
                    <a:gd name="connsiteX67" fmla="*/ 290825 w 378694"/>
                    <a:gd name="connsiteY67" fmla="*/ 322845 h 408194"/>
                    <a:gd name="connsiteX68" fmla="*/ 290703 w 378694"/>
                    <a:gd name="connsiteY68" fmla="*/ 322667 h 408194"/>
                    <a:gd name="connsiteX69" fmla="*/ 287547 w 378694"/>
                    <a:gd name="connsiteY69" fmla="*/ 256648 h 408194"/>
                    <a:gd name="connsiteX70" fmla="*/ 287806 w 378694"/>
                    <a:gd name="connsiteY70" fmla="*/ 254590 h 408194"/>
                    <a:gd name="connsiteX71" fmla="*/ 285132 w 378694"/>
                    <a:gd name="connsiteY71" fmla="*/ 157099 h 408194"/>
                    <a:gd name="connsiteX72" fmla="*/ 287378 w 378694"/>
                    <a:gd name="connsiteY72" fmla="*/ 145886 h 408194"/>
                    <a:gd name="connsiteX73" fmla="*/ 361375 w 378694"/>
                    <a:gd name="connsiteY73" fmla="*/ 61304 h 408194"/>
                    <a:gd name="connsiteX74" fmla="*/ 378695 w 378694"/>
                    <a:gd name="connsiteY74" fmla="*/ 76446 h 408194"/>
                    <a:gd name="connsiteX75" fmla="*/ 308922 w 378694"/>
                    <a:gd name="connsiteY75" fmla="*/ 156202 h 408194"/>
                    <a:gd name="connsiteX76" fmla="*/ 310606 w 378694"/>
                    <a:gd name="connsiteY76" fmla="*/ 257585 h 408194"/>
                    <a:gd name="connsiteX77" fmla="*/ 310376 w 378694"/>
                    <a:gd name="connsiteY77" fmla="*/ 259508 h 408194"/>
                    <a:gd name="connsiteX78" fmla="*/ 309983 w 378694"/>
                    <a:gd name="connsiteY78" fmla="*/ 310115 h 408194"/>
                    <a:gd name="connsiteX79" fmla="*/ 301212 w 378694"/>
                    <a:gd name="connsiteY79" fmla="*/ 353495 h 408194"/>
                    <a:gd name="connsiteX80" fmla="*/ 257934 w 378694"/>
                    <a:gd name="connsiteY80" fmla="*/ 344875 h 408194"/>
                    <a:gd name="connsiteX81" fmla="*/ 237671 w 378694"/>
                    <a:gd name="connsiteY81" fmla="*/ 267815 h 408194"/>
                    <a:gd name="connsiteX82" fmla="*/ 237547 w 378694"/>
                    <a:gd name="connsiteY82" fmla="*/ 267709 h 408194"/>
                    <a:gd name="connsiteX83" fmla="*/ 237491 w 378694"/>
                    <a:gd name="connsiteY83" fmla="*/ 267730 h 408194"/>
                    <a:gd name="connsiteX84" fmla="*/ 226080 w 378694"/>
                    <a:gd name="connsiteY84" fmla="*/ 277787 h 408194"/>
                    <a:gd name="connsiteX85" fmla="*/ 165590 w 378694"/>
                    <a:gd name="connsiteY85" fmla="*/ 390450 h 408194"/>
                    <a:gd name="connsiteX86" fmla="*/ 136431 w 378694"/>
                    <a:gd name="connsiteY86" fmla="*/ 408143 h 40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8694" h="408194">
                      <a:moveTo>
                        <a:pt x="136431" y="408143"/>
                      </a:moveTo>
                      <a:cubicBezTo>
                        <a:pt x="131094" y="408473"/>
                        <a:pt x="125779" y="407206"/>
                        <a:pt x="121167" y="404501"/>
                      </a:cubicBezTo>
                      <a:cubicBezTo>
                        <a:pt x="113565" y="400550"/>
                        <a:pt x="107948" y="393614"/>
                        <a:pt x="105667" y="385356"/>
                      </a:cubicBezTo>
                      <a:cubicBezTo>
                        <a:pt x="103412" y="377156"/>
                        <a:pt x="104306" y="368408"/>
                        <a:pt x="108172" y="360831"/>
                      </a:cubicBezTo>
                      <a:lnTo>
                        <a:pt x="111675" y="354234"/>
                      </a:lnTo>
                      <a:cubicBezTo>
                        <a:pt x="111941" y="353748"/>
                        <a:pt x="111860" y="353691"/>
                        <a:pt x="111495" y="354109"/>
                      </a:cubicBezTo>
                      <a:lnTo>
                        <a:pt x="102791" y="364044"/>
                      </a:lnTo>
                      <a:cubicBezTo>
                        <a:pt x="96875" y="371485"/>
                        <a:pt x="87785" y="375685"/>
                        <a:pt x="78283" y="375365"/>
                      </a:cubicBezTo>
                      <a:cubicBezTo>
                        <a:pt x="70749" y="375204"/>
                        <a:pt x="63483" y="372532"/>
                        <a:pt x="57638" y="367774"/>
                      </a:cubicBezTo>
                      <a:cubicBezTo>
                        <a:pt x="50902" y="362031"/>
                        <a:pt x="46737" y="353836"/>
                        <a:pt x="46070" y="345009"/>
                      </a:cubicBezTo>
                      <a:cubicBezTo>
                        <a:pt x="45407" y="336427"/>
                        <a:pt x="48179" y="327935"/>
                        <a:pt x="53776" y="321397"/>
                      </a:cubicBezTo>
                      <a:lnTo>
                        <a:pt x="60874" y="313339"/>
                      </a:lnTo>
                      <a:cubicBezTo>
                        <a:pt x="61227" y="312938"/>
                        <a:pt x="61160" y="312865"/>
                        <a:pt x="60726" y="313176"/>
                      </a:cubicBezTo>
                      <a:lnTo>
                        <a:pt x="57011" y="315727"/>
                      </a:lnTo>
                      <a:cubicBezTo>
                        <a:pt x="51806" y="320308"/>
                        <a:pt x="45048" y="322730"/>
                        <a:pt x="38119" y="322500"/>
                      </a:cubicBezTo>
                      <a:cubicBezTo>
                        <a:pt x="27376" y="322435"/>
                        <a:pt x="17401" y="316921"/>
                        <a:pt x="11632" y="307859"/>
                      </a:cubicBezTo>
                      <a:cubicBezTo>
                        <a:pt x="1662" y="292885"/>
                        <a:pt x="5421" y="272695"/>
                        <a:pt x="20112" y="262312"/>
                      </a:cubicBezTo>
                      <a:lnTo>
                        <a:pt x="42918" y="246596"/>
                      </a:lnTo>
                      <a:cubicBezTo>
                        <a:pt x="43206" y="246399"/>
                        <a:pt x="43159" y="246316"/>
                        <a:pt x="42821" y="246404"/>
                      </a:cubicBezTo>
                      <a:cubicBezTo>
                        <a:pt x="39908" y="247164"/>
                        <a:pt x="36903" y="247510"/>
                        <a:pt x="33894" y="247433"/>
                      </a:cubicBezTo>
                      <a:cubicBezTo>
                        <a:pt x="19513" y="247114"/>
                        <a:pt x="6833" y="237919"/>
                        <a:pt x="2062" y="224348"/>
                      </a:cubicBezTo>
                      <a:cubicBezTo>
                        <a:pt x="-4208" y="207358"/>
                        <a:pt x="4291" y="188477"/>
                        <a:pt x="21168" y="181907"/>
                      </a:cubicBezTo>
                      <a:lnTo>
                        <a:pt x="105678" y="152003"/>
                      </a:lnTo>
                      <a:cubicBezTo>
                        <a:pt x="151437" y="104147"/>
                        <a:pt x="188042" y="82134"/>
                        <a:pt x="217605" y="85021"/>
                      </a:cubicBezTo>
                      <a:lnTo>
                        <a:pt x="291601" y="0"/>
                      </a:lnTo>
                      <a:lnTo>
                        <a:pt x="308943" y="15100"/>
                      </a:lnTo>
                      <a:lnTo>
                        <a:pt x="230724" y="104970"/>
                      </a:lnTo>
                      <a:cubicBezTo>
                        <a:pt x="227881" y="108222"/>
                        <a:pt x="223461" y="109614"/>
                        <a:pt x="219268" y="108579"/>
                      </a:cubicBezTo>
                      <a:cubicBezTo>
                        <a:pt x="206968" y="105509"/>
                        <a:pt x="177747" y="109350"/>
                        <a:pt x="120459" y="169827"/>
                      </a:cubicBezTo>
                      <a:cubicBezTo>
                        <a:pt x="119207" y="171148"/>
                        <a:pt x="117660" y="172154"/>
                        <a:pt x="115944" y="172761"/>
                      </a:cubicBezTo>
                      <a:lnTo>
                        <a:pt x="29266" y="203424"/>
                      </a:lnTo>
                      <a:cubicBezTo>
                        <a:pt x="24246" y="205432"/>
                        <a:pt x="21722" y="211059"/>
                        <a:pt x="23560" y="216144"/>
                      </a:cubicBezTo>
                      <a:cubicBezTo>
                        <a:pt x="24971" y="220769"/>
                        <a:pt x="29073" y="224056"/>
                        <a:pt x="33894" y="224425"/>
                      </a:cubicBezTo>
                      <a:cubicBezTo>
                        <a:pt x="35164" y="224521"/>
                        <a:pt x="36440" y="224363"/>
                        <a:pt x="37646" y="223958"/>
                      </a:cubicBezTo>
                      <a:lnTo>
                        <a:pt x="117775" y="195488"/>
                      </a:lnTo>
                      <a:cubicBezTo>
                        <a:pt x="123760" y="193357"/>
                        <a:pt x="130339" y="196481"/>
                        <a:pt x="132469" y="202464"/>
                      </a:cubicBezTo>
                      <a:cubicBezTo>
                        <a:pt x="134218" y="207374"/>
                        <a:pt x="132447" y="212845"/>
                        <a:pt x="128153" y="215799"/>
                      </a:cubicBezTo>
                      <a:lnTo>
                        <a:pt x="33018" y="281347"/>
                      </a:lnTo>
                      <a:cubicBezTo>
                        <a:pt x="28769" y="284631"/>
                        <a:pt x="27788" y="290643"/>
                        <a:pt x="30772" y="295107"/>
                      </a:cubicBezTo>
                      <a:cubicBezTo>
                        <a:pt x="32309" y="297729"/>
                        <a:pt x="35080" y="299385"/>
                        <a:pt x="38118" y="299496"/>
                      </a:cubicBezTo>
                      <a:cubicBezTo>
                        <a:pt x="39340" y="299598"/>
                        <a:pt x="40563" y="299299"/>
                        <a:pt x="41599" y="298642"/>
                      </a:cubicBezTo>
                      <a:cubicBezTo>
                        <a:pt x="42090" y="298154"/>
                        <a:pt x="42624" y="297708"/>
                        <a:pt x="43194" y="297314"/>
                      </a:cubicBezTo>
                      <a:lnTo>
                        <a:pt x="125648" y="240219"/>
                      </a:lnTo>
                      <a:cubicBezTo>
                        <a:pt x="130875" y="236607"/>
                        <a:pt x="138038" y="237917"/>
                        <a:pt x="141649" y="243143"/>
                      </a:cubicBezTo>
                      <a:cubicBezTo>
                        <a:pt x="144648" y="247482"/>
                        <a:pt x="144310" y="253305"/>
                        <a:pt x="140830" y="257269"/>
                      </a:cubicBezTo>
                      <a:lnTo>
                        <a:pt x="71069" y="336570"/>
                      </a:lnTo>
                      <a:cubicBezTo>
                        <a:pt x="69515" y="338462"/>
                        <a:pt x="68775" y="340895"/>
                        <a:pt x="69013" y="343332"/>
                      </a:cubicBezTo>
                      <a:cubicBezTo>
                        <a:pt x="69155" y="345848"/>
                        <a:pt x="70268" y="348211"/>
                        <a:pt x="72119" y="349922"/>
                      </a:cubicBezTo>
                      <a:cubicBezTo>
                        <a:pt x="73837" y="351413"/>
                        <a:pt x="76013" y="352273"/>
                        <a:pt x="78286" y="352362"/>
                      </a:cubicBezTo>
                      <a:cubicBezTo>
                        <a:pt x="80961" y="352634"/>
                        <a:pt x="83580" y="351462"/>
                        <a:pt x="85159" y="349285"/>
                      </a:cubicBezTo>
                      <a:lnTo>
                        <a:pt x="160549" y="263239"/>
                      </a:lnTo>
                      <a:cubicBezTo>
                        <a:pt x="164725" y="258453"/>
                        <a:pt x="171990" y="257959"/>
                        <a:pt x="176776" y="262135"/>
                      </a:cubicBezTo>
                      <a:cubicBezTo>
                        <a:pt x="180818" y="265660"/>
                        <a:pt x="181885" y="271510"/>
                        <a:pt x="179351" y="276236"/>
                      </a:cubicBezTo>
                      <a:lnTo>
                        <a:pt x="128616" y="371393"/>
                      </a:lnTo>
                      <a:cubicBezTo>
                        <a:pt x="127415" y="373785"/>
                        <a:pt x="127128" y="376531"/>
                        <a:pt x="127811" y="379119"/>
                      </a:cubicBezTo>
                      <a:cubicBezTo>
                        <a:pt x="128410" y="381368"/>
                        <a:pt x="129965" y="383240"/>
                        <a:pt x="132066" y="384241"/>
                      </a:cubicBezTo>
                      <a:cubicBezTo>
                        <a:pt x="132496" y="384458"/>
                        <a:pt x="132913" y="384701"/>
                        <a:pt x="133313" y="384968"/>
                      </a:cubicBezTo>
                      <a:cubicBezTo>
                        <a:pt x="134345" y="385135"/>
                        <a:pt x="135391" y="385194"/>
                        <a:pt x="136436" y="385145"/>
                      </a:cubicBezTo>
                      <a:cubicBezTo>
                        <a:pt x="140275" y="384942"/>
                        <a:pt x="143717" y="382718"/>
                        <a:pt x="145478" y="379301"/>
                      </a:cubicBezTo>
                      <a:lnTo>
                        <a:pt x="206636" y="265385"/>
                      </a:lnTo>
                      <a:cubicBezTo>
                        <a:pt x="207165" y="264394"/>
                        <a:pt x="207839" y="263487"/>
                        <a:pt x="208636" y="262693"/>
                      </a:cubicBezTo>
                      <a:cubicBezTo>
                        <a:pt x="219485" y="252056"/>
                        <a:pt x="231488" y="242663"/>
                        <a:pt x="244421" y="234687"/>
                      </a:cubicBezTo>
                      <a:cubicBezTo>
                        <a:pt x="249779" y="231275"/>
                        <a:pt x="256888" y="232853"/>
                        <a:pt x="260300" y="238211"/>
                      </a:cubicBezTo>
                      <a:cubicBezTo>
                        <a:pt x="261475" y="240058"/>
                        <a:pt x="262100" y="242202"/>
                        <a:pt x="262100" y="244390"/>
                      </a:cubicBezTo>
                      <a:cubicBezTo>
                        <a:pt x="262100" y="244882"/>
                        <a:pt x="262066" y="246434"/>
                        <a:pt x="262010" y="246921"/>
                      </a:cubicBezTo>
                      <a:cubicBezTo>
                        <a:pt x="257254" y="276164"/>
                        <a:pt x="262538" y="306155"/>
                        <a:pt x="277000" y="332012"/>
                      </a:cubicBezTo>
                      <a:cubicBezTo>
                        <a:pt x="279532" y="335829"/>
                        <a:pt x="284679" y="336873"/>
                        <a:pt x="288496" y="334341"/>
                      </a:cubicBezTo>
                      <a:cubicBezTo>
                        <a:pt x="292313" y="331809"/>
                        <a:pt x="293355" y="326663"/>
                        <a:pt x="290825" y="322845"/>
                      </a:cubicBezTo>
                      <a:cubicBezTo>
                        <a:pt x="290785" y="322785"/>
                        <a:pt x="290744" y="322726"/>
                        <a:pt x="290703" y="322667"/>
                      </a:cubicBezTo>
                      <a:cubicBezTo>
                        <a:pt x="281145" y="307649"/>
                        <a:pt x="284110" y="284011"/>
                        <a:pt x="287547" y="256648"/>
                      </a:cubicBezTo>
                      <a:lnTo>
                        <a:pt x="287806" y="254590"/>
                      </a:lnTo>
                      <a:cubicBezTo>
                        <a:pt x="292230" y="222483"/>
                        <a:pt x="295645" y="188635"/>
                        <a:pt x="285132" y="157099"/>
                      </a:cubicBezTo>
                      <a:cubicBezTo>
                        <a:pt x="283839" y="153228"/>
                        <a:pt x="284693" y="148961"/>
                        <a:pt x="287378" y="145886"/>
                      </a:cubicBezTo>
                      <a:lnTo>
                        <a:pt x="361375" y="61304"/>
                      </a:lnTo>
                      <a:lnTo>
                        <a:pt x="378695" y="76446"/>
                      </a:lnTo>
                      <a:lnTo>
                        <a:pt x="308922" y="156202"/>
                      </a:lnTo>
                      <a:cubicBezTo>
                        <a:pt x="316556" y="189508"/>
                        <a:pt x="317130" y="224044"/>
                        <a:pt x="310606" y="257585"/>
                      </a:cubicBezTo>
                      <a:lnTo>
                        <a:pt x="310376" y="259508"/>
                      </a:lnTo>
                      <a:cubicBezTo>
                        <a:pt x="307860" y="279564"/>
                        <a:pt x="305008" y="302294"/>
                        <a:pt x="309983" y="310115"/>
                      </a:cubicBezTo>
                      <a:cubicBezTo>
                        <a:pt x="319540" y="324516"/>
                        <a:pt x="315613" y="343938"/>
                        <a:pt x="301212" y="353495"/>
                      </a:cubicBezTo>
                      <a:cubicBezTo>
                        <a:pt x="286871" y="363012"/>
                        <a:pt x="267534" y="359161"/>
                        <a:pt x="257934" y="344875"/>
                      </a:cubicBezTo>
                      <a:cubicBezTo>
                        <a:pt x="243903" y="321674"/>
                        <a:pt x="236867" y="294916"/>
                        <a:pt x="237671" y="267815"/>
                      </a:cubicBezTo>
                      <a:cubicBezTo>
                        <a:pt x="237667" y="267751"/>
                        <a:pt x="237611" y="267704"/>
                        <a:pt x="237547" y="267709"/>
                      </a:cubicBezTo>
                      <a:cubicBezTo>
                        <a:pt x="237528" y="267711"/>
                        <a:pt x="237508" y="267718"/>
                        <a:pt x="237491" y="267730"/>
                      </a:cubicBezTo>
                      <a:cubicBezTo>
                        <a:pt x="233372" y="271026"/>
                        <a:pt x="229601" y="274354"/>
                        <a:pt x="226080" y="277787"/>
                      </a:cubicBezTo>
                      <a:lnTo>
                        <a:pt x="165590" y="390450"/>
                      </a:lnTo>
                      <a:cubicBezTo>
                        <a:pt x="159754" y="401157"/>
                        <a:pt x="148623" y="407911"/>
                        <a:pt x="136431" y="408143"/>
                      </a:cubicBez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70">
                  <a:extLst>
                    <a:ext uri="{FF2B5EF4-FFF2-40B4-BE49-F238E27FC236}">
                      <a16:creationId xmlns:a16="http://schemas.microsoft.com/office/drawing/2014/main" id="{6F3E70F4-F062-41D3-B099-F90EEA2D0C26}"/>
                    </a:ext>
                  </a:extLst>
                </p:cNvPr>
                <p:cNvSpPr/>
                <p:nvPr/>
              </p:nvSpPr>
              <p:spPr>
                <a:xfrm>
                  <a:off x="9468397" y="4064041"/>
                  <a:ext cx="390381" cy="390502"/>
                </a:xfrm>
                <a:custGeom>
                  <a:avLst/>
                  <a:gdLst>
                    <a:gd name="connsiteX0" fmla="*/ 258904 w 390381"/>
                    <a:gd name="connsiteY0" fmla="*/ 390476 h 390502"/>
                    <a:gd name="connsiteX1" fmla="*/ 229892 w 390381"/>
                    <a:gd name="connsiteY1" fmla="*/ 374114 h 390502"/>
                    <a:gd name="connsiteX2" fmla="*/ 214981 w 390381"/>
                    <a:gd name="connsiteY2" fmla="*/ 347388 h 390502"/>
                    <a:gd name="connsiteX3" fmla="*/ 214776 w 390381"/>
                    <a:gd name="connsiteY3" fmla="*/ 347463 h 390502"/>
                    <a:gd name="connsiteX4" fmla="*/ 215133 w 390381"/>
                    <a:gd name="connsiteY4" fmla="*/ 348798 h 390502"/>
                    <a:gd name="connsiteX5" fmla="*/ 192153 w 390381"/>
                    <a:gd name="connsiteY5" fmla="*/ 387661 h 390502"/>
                    <a:gd name="connsiteX6" fmla="*/ 182796 w 390381"/>
                    <a:gd name="connsiteY6" fmla="*/ 389424 h 390502"/>
                    <a:gd name="connsiteX7" fmla="*/ 151481 w 390381"/>
                    <a:gd name="connsiteY7" fmla="*/ 364555 h 390502"/>
                    <a:gd name="connsiteX8" fmla="*/ 130109 w 390381"/>
                    <a:gd name="connsiteY8" fmla="*/ 279034 h 390502"/>
                    <a:gd name="connsiteX9" fmla="*/ 76601 w 390381"/>
                    <a:gd name="connsiteY9" fmla="*/ 160761 h 390502"/>
                    <a:gd name="connsiteX10" fmla="*/ 0 w 390381"/>
                    <a:gd name="connsiteY10" fmla="*/ 79169 h 390502"/>
                    <a:gd name="connsiteX11" fmla="*/ 16781 w 390381"/>
                    <a:gd name="connsiteY11" fmla="*/ 63428 h 390502"/>
                    <a:gd name="connsiteX12" fmla="*/ 98168 w 390381"/>
                    <a:gd name="connsiteY12" fmla="*/ 150125 h 390502"/>
                    <a:gd name="connsiteX13" fmla="*/ 100239 w 390381"/>
                    <a:gd name="connsiteY13" fmla="*/ 162776 h 390502"/>
                    <a:gd name="connsiteX14" fmla="*/ 148660 w 390381"/>
                    <a:gd name="connsiteY14" fmla="*/ 265115 h 390502"/>
                    <a:gd name="connsiteX15" fmla="*/ 151682 w 390381"/>
                    <a:gd name="connsiteY15" fmla="*/ 270459 h 390502"/>
                    <a:gd name="connsiteX16" fmla="*/ 173880 w 390381"/>
                    <a:gd name="connsiteY16" fmla="*/ 359273 h 390502"/>
                    <a:gd name="connsiteX17" fmla="*/ 182810 w 390381"/>
                    <a:gd name="connsiteY17" fmla="*/ 366419 h 390502"/>
                    <a:gd name="connsiteX18" fmla="*/ 185078 w 390381"/>
                    <a:gd name="connsiteY18" fmla="*/ 365765 h 390502"/>
                    <a:gd name="connsiteX19" fmla="*/ 192669 w 390381"/>
                    <a:gd name="connsiteY19" fmla="*/ 353674 h 390502"/>
                    <a:gd name="connsiteX20" fmla="*/ 192638 w 390381"/>
                    <a:gd name="connsiteY20" fmla="*/ 353542 h 390502"/>
                    <a:gd name="connsiteX21" fmla="*/ 172665 w 390381"/>
                    <a:gd name="connsiteY21" fmla="*/ 270647 h 390502"/>
                    <a:gd name="connsiteX22" fmla="*/ 181154 w 390381"/>
                    <a:gd name="connsiteY22" fmla="*/ 256772 h 390502"/>
                    <a:gd name="connsiteX23" fmla="*/ 193894 w 390381"/>
                    <a:gd name="connsiteY23" fmla="*/ 262355 h 390502"/>
                    <a:gd name="connsiteX24" fmla="*/ 249918 w 390381"/>
                    <a:gd name="connsiteY24" fmla="*/ 362801 h 390502"/>
                    <a:gd name="connsiteX25" fmla="*/ 258904 w 390381"/>
                    <a:gd name="connsiteY25" fmla="*/ 367472 h 390502"/>
                    <a:gd name="connsiteX26" fmla="*/ 263083 w 390381"/>
                    <a:gd name="connsiteY26" fmla="*/ 366237 h 390502"/>
                    <a:gd name="connsiteX27" fmla="*/ 264328 w 390381"/>
                    <a:gd name="connsiteY27" fmla="*/ 365515 h 390502"/>
                    <a:gd name="connsiteX28" fmla="*/ 268474 w 390381"/>
                    <a:gd name="connsiteY28" fmla="*/ 360385 h 390502"/>
                    <a:gd name="connsiteX29" fmla="*/ 267878 w 390381"/>
                    <a:gd name="connsiteY29" fmla="*/ 352842 h 390502"/>
                    <a:gd name="connsiteX30" fmla="*/ 219247 w 390381"/>
                    <a:gd name="connsiteY30" fmla="*/ 265073 h 390502"/>
                    <a:gd name="connsiteX31" fmla="*/ 223732 w 390381"/>
                    <a:gd name="connsiteY31" fmla="*/ 249437 h 390502"/>
                    <a:gd name="connsiteX32" fmla="*/ 237724 w 390381"/>
                    <a:gd name="connsiteY32" fmla="*/ 251659 h 390502"/>
                    <a:gd name="connsiteX33" fmla="*/ 309609 w 390381"/>
                    <a:gd name="connsiteY33" fmla="*/ 328843 h 390502"/>
                    <a:gd name="connsiteX34" fmla="*/ 324244 w 390381"/>
                    <a:gd name="connsiteY34" fmla="*/ 329034 h 390502"/>
                    <a:gd name="connsiteX35" fmla="*/ 324244 w 390381"/>
                    <a:gd name="connsiteY35" fmla="*/ 315713 h 390502"/>
                    <a:gd name="connsiteX36" fmla="*/ 247335 w 390381"/>
                    <a:gd name="connsiteY36" fmla="*/ 233523 h 390502"/>
                    <a:gd name="connsiteX37" fmla="*/ 247882 w 390381"/>
                    <a:gd name="connsiteY37" fmla="*/ 217266 h 390502"/>
                    <a:gd name="connsiteX38" fmla="*/ 262139 w 390381"/>
                    <a:gd name="connsiteY38" fmla="*/ 216113 h 390502"/>
                    <a:gd name="connsiteX39" fmla="*/ 351995 w 390381"/>
                    <a:gd name="connsiteY39" fmla="*/ 276381 h 390502"/>
                    <a:gd name="connsiteX40" fmla="*/ 357218 w 390381"/>
                    <a:gd name="connsiteY40" fmla="*/ 277606 h 390502"/>
                    <a:gd name="connsiteX41" fmla="*/ 365614 w 390381"/>
                    <a:gd name="connsiteY41" fmla="*/ 273205 h 390502"/>
                    <a:gd name="connsiteX42" fmla="*/ 363514 w 390381"/>
                    <a:gd name="connsiteY42" fmla="*/ 259556 h 390502"/>
                    <a:gd name="connsiteX43" fmla="*/ 255707 w 390381"/>
                    <a:gd name="connsiteY43" fmla="*/ 187657 h 390502"/>
                    <a:gd name="connsiteX44" fmla="*/ 253177 w 390381"/>
                    <a:gd name="connsiteY44" fmla="*/ 185368 h 390502"/>
                    <a:gd name="connsiteX45" fmla="*/ 228724 w 390381"/>
                    <a:gd name="connsiteY45" fmla="*/ 147643 h 390502"/>
                    <a:gd name="connsiteX46" fmla="*/ 233311 w 390381"/>
                    <a:gd name="connsiteY46" fmla="*/ 132037 h 390502"/>
                    <a:gd name="connsiteX47" fmla="*/ 238823 w 390381"/>
                    <a:gd name="connsiteY47" fmla="*/ 130632 h 390502"/>
                    <a:gd name="connsiteX48" fmla="*/ 242495 w 390381"/>
                    <a:gd name="connsiteY48" fmla="*/ 130932 h 390502"/>
                    <a:gd name="connsiteX49" fmla="*/ 328476 w 390381"/>
                    <a:gd name="connsiteY49" fmla="*/ 124620 h 390502"/>
                    <a:gd name="connsiteX50" fmla="*/ 332127 w 390381"/>
                    <a:gd name="connsiteY50" fmla="*/ 120019 h 390502"/>
                    <a:gd name="connsiteX51" fmla="*/ 331307 w 390381"/>
                    <a:gd name="connsiteY51" fmla="*/ 113883 h 390502"/>
                    <a:gd name="connsiteX52" fmla="*/ 326657 w 390381"/>
                    <a:gd name="connsiteY52" fmla="*/ 110125 h 390502"/>
                    <a:gd name="connsiteX53" fmla="*/ 320513 w 390381"/>
                    <a:gd name="connsiteY53" fmla="*/ 110949 h 390502"/>
                    <a:gd name="connsiteX54" fmla="*/ 255109 w 390381"/>
                    <a:gd name="connsiteY54" fmla="*/ 108304 h 390502"/>
                    <a:gd name="connsiteX55" fmla="*/ 253289 w 390381"/>
                    <a:gd name="connsiteY55" fmla="*/ 107908 h 390502"/>
                    <a:gd name="connsiteX56" fmla="*/ 156143 w 390381"/>
                    <a:gd name="connsiteY56" fmla="*/ 101446 h 390502"/>
                    <a:gd name="connsiteX57" fmla="*/ 144799 w 390381"/>
                    <a:gd name="connsiteY57" fmla="*/ 98187 h 390502"/>
                    <a:gd name="connsiteX58" fmla="*/ 67635 w 390381"/>
                    <a:gd name="connsiteY58" fmla="*/ 15720 h 390502"/>
                    <a:gd name="connsiteX59" fmla="*/ 84437 w 390381"/>
                    <a:gd name="connsiteY59" fmla="*/ 0 h 390502"/>
                    <a:gd name="connsiteX60" fmla="*/ 157040 w 390381"/>
                    <a:gd name="connsiteY60" fmla="*/ 77602 h 390502"/>
                    <a:gd name="connsiteX61" fmla="*/ 258433 w 390381"/>
                    <a:gd name="connsiteY61" fmla="*/ 85490 h 390502"/>
                    <a:gd name="connsiteX62" fmla="*/ 259994 w 390381"/>
                    <a:gd name="connsiteY62" fmla="*/ 85827 h 390502"/>
                    <a:gd name="connsiteX63" fmla="*/ 309425 w 390381"/>
                    <a:gd name="connsiteY63" fmla="*/ 90805 h 390502"/>
                    <a:gd name="connsiteX64" fmla="*/ 332811 w 390381"/>
                    <a:gd name="connsiteY64" fmla="*/ 87969 h 390502"/>
                    <a:gd name="connsiteX65" fmla="*/ 351411 w 390381"/>
                    <a:gd name="connsiteY65" fmla="*/ 102723 h 390502"/>
                    <a:gd name="connsiteX66" fmla="*/ 354286 w 390381"/>
                    <a:gd name="connsiteY66" fmla="*/ 126186 h 390502"/>
                    <a:gd name="connsiteX67" fmla="*/ 339539 w 390381"/>
                    <a:gd name="connsiteY67" fmla="*/ 144789 h 390502"/>
                    <a:gd name="connsiteX68" fmla="*/ 261392 w 390381"/>
                    <a:gd name="connsiteY68" fmla="*/ 157359 h 390502"/>
                    <a:gd name="connsiteX69" fmla="*/ 261276 w 390381"/>
                    <a:gd name="connsiteY69" fmla="*/ 157473 h 390502"/>
                    <a:gd name="connsiteX70" fmla="*/ 261289 w 390381"/>
                    <a:gd name="connsiteY70" fmla="*/ 157527 h 390502"/>
                    <a:gd name="connsiteX71" fmla="*/ 269923 w 390381"/>
                    <a:gd name="connsiteY71" fmla="*/ 169489 h 390502"/>
                    <a:gd name="connsiteX72" fmla="*/ 376278 w 390381"/>
                    <a:gd name="connsiteY72" fmla="*/ 240411 h 390502"/>
                    <a:gd name="connsiteX73" fmla="*/ 384387 w 390381"/>
                    <a:gd name="connsiteY73" fmla="*/ 286502 h 390502"/>
                    <a:gd name="connsiteX74" fmla="*/ 357218 w 390381"/>
                    <a:gd name="connsiteY74" fmla="*/ 300603 h 390502"/>
                    <a:gd name="connsiteX75" fmla="*/ 339206 w 390381"/>
                    <a:gd name="connsiteY75" fmla="*/ 295499 h 390502"/>
                    <a:gd name="connsiteX76" fmla="*/ 333620 w 390381"/>
                    <a:gd name="connsiteY76" fmla="*/ 291752 h 390502"/>
                    <a:gd name="connsiteX77" fmla="*/ 333481 w 390381"/>
                    <a:gd name="connsiteY77" fmla="*/ 291921 h 390502"/>
                    <a:gd name="connsiteX78" fmla="*/ 341302 w 390381"/>
                    <a:gd name="connsiteY78" fmla="*/ 300278 h 390502"/>
                    <a:gd name="connsiteX79" fmla="*/ 339977 w 390381"/>
                    <a:gd name="connsiteY79" fmla="*/ 345868 h 390502"/>
                    <a:gd name="connsiteX80" fmla="*/ 338753 w 390381"/>
                    <a:gd name="connsiteY80" fmla="*/ 346933 h 390502"/>
                    <a:gd name="connsiteX81" fmla="*/ 317052 w 390381"/>
                    <a:gd name="connsiteY81" fmla="*/ 354524 h 390502"/>
                    <a:gd name="connsiteX82" fmla="*/ 293049 w 390381"/>
                    <a:gd name="connsiteY82" fmla="*/ 344806 h 390502"/>
                    <a:gd name="connsiteX83" fmla="*/ 285458 w 390381"/>
                    <a:gd name="connsiteY83" fmla="*/ 336648 h 390502"/>
                    <a:gd name="connsiteX84" fmla="*/ 285281 w 390381"/>
                    <a:gd name="connsiteY84" fmla="*/ 336776 h 390502"/>
                    <a:gd name="connsiteX85" fmla="*/ 287999 w 390381"/>
                    <a:gd name="connsiteY85" fmla="*/ 341678 h 390502"/>
                    <a:gd name="connsiteX86" fmla="*/ 290447 w 390381"/>
                    <a:gd name="connsiteY86" fmla="*/ 367177 h 390502"/>
                    <a:gd name="connsiteX87" fmla="*/ 275239 w 390381"/>
                    <a:gd name="connsiteY87" fmla="*/ 385769 h 390502"/>
                    <a:gd name="connsiteX88" fmla="*/ 258904 w 390381"/>
                    <a:gd name="connsiteY88" fmla="*/ 390476 h 39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90381" h="390502">
                      <a:moveTo>
                        <a:pt x="258904" y="390476"/>
                      </a:moveTo>
                      <a:cubicBezTo>
                        <a:pt x="246913" y="390968"/>
                        <a:pt x="235675" y="384631"/>
                        <a:pt x="229892" y="374114"/>
                      </a:cubicBezTo>
                      <a:lnTo>
                        <a:pt x="214981" y="347388"/>
                      </a:lnTo>
                      <a:cubicBezTo>
                        <a:pt x="214792" y="347050"/>
                        <a:pt x="214700" y="347084"/>
                        <a:pt x="214776" y="347463"/>
                      </a:cubicBezTo>
                      <a:lnTo>
                        <a:pt x="215133" y="348798"/>
                      </a:lnTo>
                      <a:cubicBezTo>
                        <a:pt x="218819" y="365770"/>
                        <a:pt x="208800" y="382713"/>
                        <a:pt x="192153" y="387661"/>
                      </a:cubicBezTo>
                      <a:cubicBezTo>
                        <a:pt x="189212" y="388964"/>
                        <a:pt x="186010" y="389568"/>
                        <a:pt x="182796" y="389424"/>
                      </a:cubicBezTo>
                      <a:cubicBezTo>
                        <a:pt x="167794" y="389569"/>
                        <a:pt x="154737" y="379200"/>
                        <a:pt x="151481" y="364555"/>
                      </a:cubicBezTo>
                      <a:lnTo>
                        <a:pt x="130109" y="279034"/>
                      </a:lnTo>
                      <a:cubicBezTo>
                        <a:pt x="118002" y="266323"/>
                        <a:pt x="64205" y="206582"/>
                        <a:pt x="76601" y="160761"/>
                      </a:cubicBezTo>
                      <a:lnTo>
                        <a:pt x="0" y="79169"/>
                      </a:lnTo>
                      <a:lnTo>
                        <a:pt x="16781" y="63428"/>
                      </a:lnTo>
                      <a:lnTo>
                        <a:pt x="98168" y="150125"/>
                      </a:lnTo>
                      <a:cubicBezTo>
                        <a:pt x="101362" y="153530"/>
                        <a:pt x="102181" y="158530"/>
                        <a:pt x="100239" y="162776"/>
                      </a:cubicBezTo>
                      <a:cubicBezTo>
                        <a:pt x="87932" y="189731"/>
                        <a:pt x="123410" y="239854"/>
                        <a:pt x="148660" y="265115"/>
                      </a:cubicBezTo>
                      <a:cubicBezTo>
                        <a:pt x="150133" y="266590"/>
                        <a:pt x="151177" y="268437"/>
                        <a:pt x="151682" y="270459"/>
                      </a:cubicBezTo>
                      <a:lnTo>
                        <a:pt x="173880" y="359273"/>
                      </a:lnTo>
                      <a:cubicBezTo>
                        <a:pt x="174764" y="363484"/>
                        <a:pt x="178507" y="366480"/>
                        <a:pt x="182810" y="366419"/>
                      </a:cubicBezTo>
                      <a:cubicBezTo>
                        <a:pt x="183544" y="366129"/>
                        <a:pt x="184303" y="365911"/>
                        <a:pt x="185078" y="365765"/>
                      </a:cubicBezTo>
                      <a:cubicBezTo>
                        <a:pt x="190512" y="364522"/>
                        <a:pt x="193911" y="359109"/>
                        <a:pt x="192669" y="353674"/>
                      </a:cubicBezTo>
                      <a:cubicBezTo>
                        <a:pt x="192659" y="353629"/>
                        <a:pt x="192648" y="353585"/>
                        <a:pt x="192638" y="353542"/>
                      </a:cubicBezTo>
                      <a:lnTo>
                        <a:pt x="172665" y="270647"/>
                      </a:lnTo>
                      <a:cubicBezTo>
                        <a:pt x="171178" y="264472"/>
                        <a:pt x="174978" y="258260"/>
                        <a:pt x="181154" y="256772"/>
                      </a:cubicBezTo>
                      <a:cubicBezTo>
                        <a:pt x="186172" y="255563"/>
                        <a:pt x="191381" y="257846"/>
                        <a:pt x="193894" y="262355"/>
                      </a:cubicBezTo>
                      <a:lnTo>
                        <a:pt x="249918" y="362801"/>
                      </a:lnTo>
                      <a:cubicBezTo>
                        <a:pt x="251608" y="366118"/>
                        <a:pt x="255218" y="367996"/>
                        <a:pt x="258904" y="367472"/>
                      </a:cubicBezTo>
                      <a:cubicBezTo>
                        <a:pt x="260378" y="367409"/>
                        <a:pt x="261812" y="366986"/>
                        <a:pt x="263083" y="366237"/>
                      </a:cubicBezTo>
                      <a:cubicBezTo>
                        <a:pt x="263483" y="365972"/>
                        <a:pt x="263899" y="365731"/>
                        <a:pt x="264328" y="365515"/>
                      </a:cubicBezTo>
                      <a:cubicBezTo>
                        <a:pt x="266356" y="364446"/>
                        <a:pt x="267855" y="362592"/>
                        <a:pt x="268474" y="360385"/>
                      </a:cubicBezTo>
                      <a:cubicBezTo>
                        <a:pt x="269286" y="357892"/>
                        <a:pt x="269072" y="355177"/>
                        <a:pt x="267878" y="352842"/>
                      </a:cubicBezTo>
                      <a:lnTo>
                        <a:pt x="219247" y="265073"/>
                      </a:lnTo>
                      <a:cubicBezTo>
                        <a:pt x="216168" y="259516"/>
                        <a:pt x="218176" y="252516"/>
                        <a:pt x="223732" y="249437"/>
                      </a:cubicBezTo>
                      <a:cubicBezTo>
                        <a:pt x="228353" y="246877"/>
                        <a:pt x="234124" y="247794"/>
                        <a:pt x="237724" y="251659"/>
                      </a:cubicBezTo>
                      <a:lnTo>
                        <a:pt x="309609" y="328843"/>
                      </a:lnTo>
                      <a:cubicBezTo>
                        <a:pt x="313811" y="332406"/>
                        <a:pt x="319950" y="332487"/>
                        <a:pt x="324244" y="329034"/>
                      </a:cubicBezTo>
                      <a:cubicBezTo>
                        <a:pt x="327670" y="325255"/>
                        <a:pt x="327670" y="319492"/>
                        <a:pt x="324244" y="315713"/>
                      </a:cubicBezTo>
                      <a:lnTo>
                        <a:pt x="247335" y="233523"/>
                      </a:lnTo>
                      <a:cubicBezTo>
                        <a:pt x="242996" y="228883"/>
                        <a:pt x="243241" y="221605"/>
                        <a:pt x="247882" y="217266"/>
                      </a:cubicBezTo>
                      <a:cubicBezTo>
                        <a:pt x="251788" y="213615"/>
                        <a:pt x="257696" y="213136"/>
                        <a:pt x="262139" y="216113"/>
                      </a:cubicBezTo>
                      <a:lnTo>
                        <a:pt x="351995" y="276381"/>
                      </a:lnTo>
                      <a:cubicBezTo>
                        <a:pt x="353595" y="277251"/>
                        <a:pt x="355398" y="277673"/>
                        <a:pt x="357218" y="277606"/>
                      </a:cubicBezTo>
                      <a:cubicBezTo>
                        <a:pt x="360552" y="277538"/>
                        <a:pt x="363661" y="275908"/>
                        <a:pt x="365614" y="273205"/>
                      </a:cubicBezTo>
                      <a:cubicBezTo>
                        <a:pt x="368577" y="268804"/>
                        <a:pt x="367663" y="262864"/>
                        <a:pt x="363514" y="259556"/>
                      </a:cubicBezTo>
                      <a:lnTo>
                        <a:pt x="255707" y="187657"/>
                      </a:lnTo>
                      <a:cubicBezTo>
                        <a:pt x="254756" y="187023"/>
                        <a:pt x="253902" y="186251"/>
                        <a:pt x="253177" y="185368"/>
                      </a:cubicBezTo>
                      <a:cubicBezTo>
                        <a:pt x="243874" y="173577"/>
                        <a:pt x="235687" y="160949"/>
                        <a:pt x="228724" y="147643"/>
                      </a:cubicBezTo>
                      <a:cubicBezTo>
                        <a:pt x="225682" y="142067"/>
                        <a:pt x="227735" y="135079"/>
                        <a:pt x="233311" y="132037"/>
                      </a:cubicBezTo>
                      <a:cubicBezTo>
                        <a:pt x="235002" y="131115"/>
                        <a:pt x="236897" y="130632"/>
                        <a:pt x="238823" y="130632"/>
                      </a:cubicBezTo>
                      <a:cubicBezTo>
                        <a:pt x="240053" y="130632"/>
                        <a:pt x="241282" y="130732"/>
                        <a:pt x="242495" y="130932"/>
                      </a:cubicBezTo>
                      <a:cubicBezTo>
                        <a:pt x="271033" y="138733"/>
                        <a:pt x="301383" y="136504"/>
                        <a:pt x="328476" y="124620"/>
                      </a:cubicBezTo>
                      <a:cubicBezTo>
                        <a:pt x="330269" y="123648"/>
                        <a:pt x="331589" y="121986"/>
                        <a:pt x="332127" y="120019"/>
                      </a:cubicBezTo>
                      <a:cubicBezTo>
                        <a:pt x="332679" y="117947"/>
                        <a:pt x="332383" y="115738"/>
                        <a:pt x="331307" y="113883"/>
                      </a:cubicBezTo>
                      <a:cubicBezTo>
                        <a:pt x="330338" y="112045"/>
                        <a:pt x="328657" y="110687"/>
                        <a:pt x="326657" y="110125"/>
                      </a:cubicBezTo>
                      <a:cubicBezTo>
                        <a:pt x="324580" y="109585"/>
                        <a:pt x="322374" y="109880"/>
                        <a:pt x="320513" y="110949"/>
                      </a:cubicBezTo>
                      <a:cubicBezTo>
                        <a:pt x="305360" y="119221"/>
                        <a:pt x="282077" y="114169"/>
                        <a:pt x="255109" y="108304"/>
                      </a:cubicBezTo>
                      <a:lnTo>
                        <a:pt x="253289" y="107908"/>
                      </a:lnTo>
                      <a:cubicBezTo>
                        <a:pt x="224827" y="101037"/>
                        <a:pt x="189694" y="92548"/>
                        <a:pt x="156143" y="101446"/>
                      </a:cubicBezTo>
                      <a:cubicBezTo>
                        <a:pt x="152050" y="102525"/>
                        <a:pt x="147695" y="101274"/>
                        <a:pt x="144799" y="98187"/>
                      </a:cubicBezTo>
                      <a:lnTo>
                        <a:pt x="67635" y="15720"/>
                      </a:lnTo>
                      <a:lnTo>
                        <a:pt x="84437" y="0"/>
                      </a:lnTo>
                      <a:lnTo>
                        <a:pt x="157040" y="77602"/>
                      </a:lnTo>
                      <a:cubicBezTo>
                        <a:pt x="193846" y="69896"/>
                        <a:pt x="229465" y="78498"/>
                        <a:pt x="258433" y="85490"/>
                      </a:cubicBezTo>
                      <a:lnTo>
                        <a:pt x="259994" y="85827"/>
                      </a:lnTo>
                      <a:cubicBezTo>
                        <a:pt x="278650" y="89890"/>
                        <a:pt x="301844" y="94947"/>
                        <a:pt x="309425" y="90805"/>
                      </a:cubicBezTo>
                      <a:cubicBezTo>
                        <a:pt x="316541" y="86813"/>
                        <a:pt x="324946" y="85794"/>
                        <a:pt x="332811" y="87969"/>
                      </a:cubicBezTo>
                      <a:cubicBezTo>
                        <a:pt x="340749" y="90174"/>
                        <a:pt x="347457" y="95495"/>
                        <a:pt x="351411" y="102723"/>
                      </a:cubicBezTo>
                      <a:cubicBezTo>
                        <a:pt x="355438" y="109854"/>
                        <a:pt x="356474" y="118293"/>
                        <a:pt x="354286" y="126186"/>
                      </a:cubicBezTo>
                      <a:cubicBezTo>
                        <a:pt x="352086" y="134126"/>
                        <a:pt x="346766" y="140836"/>
                        <a:pt x="339539" y="144789"/>
                      </a:cubicBezTo>
                      <a:cubicBezTo>
                        <a:pt x="315270" y="156501"/>
                        <a:pt x="288109" y="160870"/>
                        <a:pt x="261392" y="157359"/>
                      </a:cubicBezTo>
                      <a:cubicBezTo>
                        <a:pt x="261329" y="157358"/>
                        <a:pt x="261276" y="157410"/>
                        <a:pt x="261276" y="157473"/>
                      </a:cubicBezTo>
                      <a:cubicBezTo>
                        <a:pt x="261276" y="157491"/>
                        <a:pt x="261279" y="157510"/>
                        <a:pt x="261289" y="157527"/>
                      </a:cubicBezTo>
                      <a:cubicBezTo>
                        <a:pt x="263959" y="161579"/>
                        <a:pt x="266827" y="165610"/>
                        <a:pt x="269923" y="169489"/>
                      </a:cubicBezTo>
                      <a:lnTo>
                        <a:pt x="376278" y="240411"/>
                      </a:lnTo>
                      <a:cubicBezTo>
                        <a:pt x="391245" y="250900"/>
                        <a:pt x="394875" y="271535"/>
                        <a:pt x="384387" y="286502"/>
                      </a:cubicBezTo>
                      <a:cubicBezTo>
                        <a:pt x="378179" y="295361"/>
                        <a:pt x="368034" y="300626"/>
                        <a:pt x="357218" y="300603"/>
                      </a:cubicBezTo>
                      <a:cubicBezTo>
                        <a:pt x="350845" y="300691"/>
                        <a:pt x="344585" y="298917"/>
                        <a:pt x="339206" y="295499"/>
                      </a:cubicBezTo>
                      <a:cubicBezTo>
                        <a:pt x="339206" y="295499"/>
                        <a:pt x="336663" y="293807"/>
                        <a:pt x="333620" y="291752"/>
                      </a:cubicBezTo>
                      <a:cubicBezTo>
                        <a:pt x="333172" y="291449"/>
                        <a:pt x="333113" y="291522"/>
                        <a:pt x="333481" y="291921"/>
                      </a:cubicBezTo>
                      <a:lnTo>
                        <a:pt x="341302" y="300278"/>
                      </a:lnTo>
                      <a:cubicBezTo>
                        <a:pt x="353152" y="313374"/>
                        <a:pt x="352568" y="333483"/>
                        <a:pt x="339977" y="345868"/>
                      </a:cubicBezTo>
                      <a:cubicBezTo>
                        <a:pt x="339596" y="346253"/>
                        <a:pt x="339187" y="346609"/>
                        <a:pt x="338753" y="346933"/>
                      </a:cubicBezTo>
                      <a:cubicBezTo>
                        <a:pt x="332524" y="351730"/>
                        <a:pt x="324913" y="354392"/>
                        <a:pt x="317052" y="354524"/>
                      </a:cubicBezTo>
                      <a:cubicBezTo>
                        <a:pt x="308064" y="354671"/>
                        <a:pt x="299403" y="351164"/>
                        <a:pt x="293049" y="344806"/>
                      </a:cubicBezTo>
                      <a:lnTo>
                        <a:pt x="285458" y="336648"/>
                      </a:lnTo>
                      <a:cubicBezTo>
                        <a:pt x="285120" y="336284"/>
                        <a:pt x="285039" y="336341"/>
                        <a:pt x="285281" y="336776"/>
                      </a:cubicBezTo>
                      <a:lnTo>
                        <a:pt x="287999" y="341678"/>
                      </a:lnTo>
                      <a:cubicBezTo>
                        <a:pt x="292235" y="349495"/>
                        <a:pt x="293119" y="358697"/>
                        <a:pt x="290447" y="367177"/>
                      </a:cubicBezTo>
                      <a:cubicBezTo>
                        <a:pt x="288070" y="375160"/>
                        <a:pt x="282593" y="381858"/>
                        <a:pt x="275239" y="385769"/>
                      </a:cubicBezTo>
                      <a:cubicBezTo>
                        <a:pt x="270321" y="388790"/>
                        <a:pt x="264675" y="390417"/>
                        <a:pt x="258904" y="390476"/>
                      </a:cubicBez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72" name="Graphic 61" descr="Customer review">
                <a:extLst>
                  <a:ext uri="{FF2B5EF4-FFF2-40B4-BE49-F238E27FC236}">
                    <a16:creationId xmlns:a16="http://schemas.microsoft.com/office/drawing/2014/main" id="{AC25C22B-E054-4840-9E06-E6CF9E542D75}"/>
                  </a:ext>
                </a:extLst>
              </p:cNvPr>
              <p:cNvGrpSpPr/>
              <p:nvPr/>
            </p:nvGrpSpPr>
            <p:grpSpPr>
              <a:xfrm>
                <a:off x="7316581" y="4704890"/>
                <a:ext cx="606721" cy="587596"/>
                <a:chOff x="9435434" y="4148868"/>
                <a:chExt cx="1104153" cy="1104153"/>
              </a:xfrm>
            </p:grpSpPr>
            <p:sp>
              <p:nvSpPr>
                <p:cNvPr id="73" name="Freeform: Shape 72">
                  <a:extLst>
                    <a:ext uri="{FF2B5EF4-FFF2-40B4-BE49-F238E27FC236}">
                      <a16:creationId xmlns:a16="http://schemas.microsoft.com/office/drawing/2014/main" id="{5AA4388D-0329-42A0-80BA-45BA9067A37A}"/>
                    </a:ext>
                  </a:extLst>
                </p:cNvPr>
                <p:cNvSpPr/>
                <p:nvPr/>
              </p:nvSpPr>
              <p:spPr>
                <a:xfrm>
                  <a:off x="9667306" y="4709570"/>
                  <a:ext cx="178964" cy="178964"/>
                </a:xfrm>
                <a:custGeom>
                  <a:avLst/>
                  <a:gdLst>
                    <a:gd name="connsiteX0" fmla="*/ 178965 w 178964"/>
                    <a:gd name="connsiteY0" fmla="*/ 89482 h 178964"/>
                    <a:gd name="connsiteX1" fmla="*/ 89482 w 178964"/>
                    <a:gd name="connsiteY1" fmla="*/ 178965 h 178964"/>
                    <a:gd name="connsiteX2" fmla="*/ 0 w 178964"/>
                    <a:gd name="connsiteY2" fmla="*/ 89482 h 178964"/>
                    <a:gd name="connsiteX3" fmla="*/ 89482 w 178964"/>
                    <a:gd name="connsiteY3" fmla="*/ 0 h 178964"/>
                    <a:gd name="connsiteX4" fmla="*/ 178965 w 178964"/>
                    <a:gd name="connsiteY4" fmla="*/ 89482 h 17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64" h="178964">
                      <a:moveTo>
                        <a:pt x="178965" y="89482"/>
                      </a:moveTo>
                      <a:cubicBezTo>
                        <a:pt x="178965" y="138902"/>
                        <a:pt x="138902" y="178965"/>
                        <a:pt x="89482" y="178965"/>
                      </a:cubicBezTo>
                      <a:cubicBezTo>
                        <a:pt x="40063" y="178965"/>
                        <a:pt x="0" y="138902"/>
                        <a:pt x="0" y="89482"/>
                      </a:cubicBezTo>
                      <a:cubicBezTo>
                        <a:pt x="0" y="40063"/>
                        <a:pt x="40063" y="0"/>
                        <a:pt x="89482" y="0"/>
                      </a:cubicBezTo>
                      <a:cubicBezTo>
                        <a:pt x="138902" y="0"/>
                        <a:pt x="178965" y="40063"/>
                        <a:pt x="178965" y="89482"/>
                      </a:cubicBez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73">
                  <a:extLst>
                    <a:ext uri="{FF2B5EF4-FFF2-40B4-BE49-F238E27FC236}">
                      <a16:creationId xmlns:a16="http://schemas.microsoft.com/office/drawing/2014/main" id="{665274B0-AE1D-4303-B2A7-6BB457775B63}"/>
                    </a:ext>
                  </a:extLst>
                </p:cNvPr>
                <p:cNvSpPr/>
                <p:nvPr/>
              </p:nvSpPr>
              <p:spPr>
                <a:xfrm>
                  <a:off x="10144507" y="4709570"/>
                  <a:ext cx="178964" cy="178964"/>
                </a:xfrm>
                <a:custGeom>
                  <a:avLst/>
                  <a:gdLst>
                    <a:gd name="connsiteX0" fmla="*/ 178965 w 178964"/>
                    <a:gd name="connsiteY0" fmla="*/ 89482 h 178964"/>
                    <a:gd name="connsiteX1" fmla="*/ 89482 w 178964"/>
                    <a:gd name="connsiteY1" fmla="*/ 178965 h 178964"/>
                    <a:gd name="connsiteX2" fmla="*/ 0 w 178964"/>
                    <a:gd name="connsiteY2" fmla="*/ 89482 h 178964"/>
                    <a:gd name="connsiteX3" fmla="*/ 89482 w 178964"/>
                    <a:gd name="connsiteY3" fmla="*/ 0 h 178964"/>
                    <a:gd name="connsiteX4" fmla="*/ 178965 w 178964"/>
                    <a:gd name="connsiteY4" fmla="*/ 89482 h 17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64" h="178964">
                      <a:moveTo>
                        <a:pt x="178965" y="89482"/>
                      </a:moveTo>
                      <a:cubicBezTo>
                        <a:pt x="178965" y="138902"/>
                        <a:pt x="138902" y="178965"/>
                        <a:pt x="89482" y="178965"/>
                      </a:cubicBezTo>
                      <a:cubicBezTo>
                        <a:pt x="40063" y="178965"/>
                        <a:pt x="0" y="138902"/>
                        <a:pt x="0" y="89482"/>
                      </a:cubicBezTo>
                      <a:cubicBezTo>
                        <a:pt x="0" y="40063"/>
                        <a:pt x="40063" y="0"/>
                        <a:pt x="89482" y="0"/>
                      </a:cubicBezTo>
                      <a:cubicBezTo>
                        <a:pt x="138902" y="0"/>
                        <a:pt x="178965" y="40063"/>
                        <a:pt x="178965" y="89482"/>
                      </a:cubicBez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74">
                  <a:extLst>
                    <a:ext uri="{FF2B5EF4-FFF2-40B4-BE49-F238E27FC236}">
                      <a16:creationId xmlns:a16="http://schemas.microsoft.com/office/drawing/2014/main" id="{BDAED1DA-6A25-4CBB-A511-24C31378B91C}"/>
                    </a:ext>
                  </a:extLst>
                </p:cNvPr>
                <p:cNvSpPr/>
                <p:nvPr/>
              </p:nvSpPr>
              <p:spPr>
                <a:xfrm>
                  <a:off x="9577811" y="4912803"/>
                  <a:ext cx="324011" cy="179195"/>
                </a:xfrm>
                <a:custGeom>
                  <a:avLst/>
                  <a:gdLst>
                    <a:gd name="connsiteX0" fmla="*/ 12 w 324011"/>
                    <a:gd name="connsiteY0" fmla="*/ 89138 h 179195"/>
                    <a:gd name="connsiteX1" fmla="*/ 12 w 324011"/>
                    <a:gd name="connsiteY1" fmla="*/ 179195 h 179195"/>
                    <a:gd name="connsiteX2" fmla="*/ 198414 w 324011"/>
                    <a:gd name="connsiteY2" fmla="*/ 179195 h 179195"/>
                    <a:gd name="connsiteX3" fmla="*/ 198414 w 324011"/>
                    <a:gd name="connsiteY3" fmla="*/ 158722 h 179195"/>
                    <a:gd name="connsiteX4" fmla="*/ 231999 w 324011"/>
                    <a:gd name="connsiteY4" fmla="*/ 91208 h 179195"/>
                    <a:gd name="connsiteX5" fmla="*/ 324012 w 324011"/>
                    <a:gd name="connsiteY5" fmla="*/ 45202 h 179195"/>
                    <a:gd name="connsiteX6" fmla="*/ 319871 w 324011"/>
                    <a:gd name="connsiteY6" fmla="*/ 40486 h 179195"/>
                    <a:gd name="connsiteX7" fmla="*/ 252472 w 324011"/>
                    <a:gd name="connsiteY7" fmla="*/ 11502 h 179195"/>
                    <a:gd name="connsiteX8" fmla="*/ 178977 w 324011"/>
                    <a:gd name="connsiteY8" fmla="*/ 0 h 179195"/>
                    <a:gd name="connsiteX9" fmla="*/ 105366 w 324011"/>
                    <a:gd name="connsiteY9" fmla="*/ 11502 h 179195"/>
                    <a:gd name="connsiteX10" fmla="*/ 17839 w 324011"/>
                    <a:gd name="connsiteY10" fmla="*/ 53253 h 179195"/>
                    <a:gd name="connsiteX11" fmla="*/ 12 w 324011"/>
                    <a:gd name="connsiteY11" fmla="*/ 89138 h 1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011" h="179195">
                      <a:moveTo>
                        <a:pt x="12" y="89138"/>
                      </a:moveTo>
                      <a:lnTo>
                        <a:pt x="12" y="179195"/>
                      </a:lnTo>
                      <a:lnTo>
                        <a:pt x="198414" y="179195"/>
                      </a:lnTo>
                      <a:lnTo>
                        <a:pt x="198414" y="158722"/>
                      </a:lnTo>
                      <a:cubicBezTo>
                        <a:pt x="198081" y="132122"/>
                        <a:pt x="210583" y="106989"/>
                        <a:pt x="231999" y="91208"/>
                      </a:cubicBezTo>
                      <a:cubicBezTo>
                        <a:pt x="259250" y="69819"/>
                        <a:pt x="290550" y="54168"/>
                        <a:pt x="324012" y="45202"/>
                      </a:cubicBezTo>
                      <a:lnTo>
                        <a:pt x="319871" y="40486"/>
                      </a:lnTo>
                      <a:cubicBezTo>
                        <a:pt x="298939" y="27588"/>
                        <a:pt x="276232" y="17823"/>
                        <a:pt x="252472" y="11502"/>
                      </a:cubicBezTo>
                      <a:cubicBezTo>
                        <a:pt x="228729" y="3834"/>
                        <a:pt x="203927" y="-48"/>
                        <a:pt x="178977" y="0"/>
                      </a:cubicBezTo>
                      <a:cubicBezTo>
                        <a:pt x="154047" y="651"/>
                        <a:pt x="129306" y="4517"/>
                        <a:pt x="105366" y="11502"/>
                      </a:cubicBezTo>
                      <a:cubicBezTo>
                        <a:pt x="73513" y="18918"/>
                        <a:pt x="43649" y="33164"/>
                        <a:pt x="17839" y="53253"/>
                      </a:cubicBezTo>
                      <a:cubicBezTo>
                        <a:pt x="6348" y="61548"/>
                        <a:pt x="-319" y="74970"/>
                        <a:pt x="12" y="89138"/>
                      </a:cubicBez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75">
                  <a:extLst>
                    <a:ext uri="{FF2B5EF4-FFF2-40B4-BE49-F238E27FC236}">
                      <a16:creationId xmlns:a16="http://schemas.microsoft.com/office/drawing/2014/main" id="{86F7AB6A-EE8F-4BEC-9556-761A86B2100E}"/>
                    </a:ext>
                  </a:extLst>
                </p:cNvPr>
                <p:cNvSpPr/>
                <p:nvPr/>
              </p:nvSpPr>
              <p:spPr>
                <a:xfrm>
                  <a:off x="10088609" y="4912802"/>
                  <a:ext cx="324459" cy="179196"/>
                </a:xfrm>
                <a:custGeom>
                  <a:avLst/>
                  <a:gdLst>
                    <a:gd name="connsiteX0" fmla="*/ 125597 w 324459"/>
                    <a:gd name="connsiteY0" fmla="*/ 179197 h 179196"/>
                    <a:gd name="connsiteX1" fmla="*/ 324460 w 324459"/>
                    <a:gd name="connsiteY1" fmla="*/ 179197 h 179196"/>
                    <a:gd name="connsiteX2" fmla="*/ 324460 w 324459"/>
                    <a:gd name="connsiteY2" fmla="*/ 89139 h 179196"/>
                    <a:gd name="connsiteX3" fmla="*/ 306518 w 324459"/>
                    <a:gd name="connsiteY3" fmla="*/ 53254 h 179196"/>
                    <a:gd name="connsiteX4" fmla="*/ 218990 w 324459"/>
                    <a:gd name="connsiteY4" fmla="*/ 11503 h 179196"/>
                    <a:gd name="connsiteX5" fmla="*/ 145380 w 324459"/>
                    <a:gd name="connsiteY5" fmla="*/ 2 h 179196"/>
                    <a:gd name="connsiteX6" fmla="*/ 71885 w 324459"/>
                    <a:gd name="connsiteY6" fmla="*/ 11503 h 179196"/>
                    <a:gd name="connsiteX7" fmla="*/ 6556 w 324459"/>
                    <a:gd name="connsiteY7" fmla="*/ 37842 h 179196"/>
                    <a:gd name="connsiteX8" fmla="*/ 0 w 324459"/>
                    <a:gd name="connsiteY8" fmla="*/ 45318 h 179196"/>
                    <a:gd name="connsiteX9" fmla="*/ 90518 w 324459"/>
                    <a:gd name="connsiteY9" fmla="*/ 90174 h 179196"/>
                    <a:gd name="connsiteX10" fmla="*/ 92013 w 324459"/>
                    <a:gd name="connsiteY10" fmla="*/ 91209 h 179196"/>
                    <a:gd name="connsiteX11" fmla="*/ 93278 w 324459"/>
                    <a:gd name="connsiteY11" fmla="*/ 92360 h 179196"/>
                    <a:gd name="connsiteX12" fmla="*/ 125597 w 324459"/>
                    <a:gd name="connsiteY12" fmla="*/ 158724 h 1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459" h="179196">
                      <a:moveTo>
                        <a:pt x="125597" y="179197"/>
                      </a:moveTo>
                      <a:lnTo>
                        <a:pt x="324460" y="179197"/>
                      </a:lnTo>
                      <a:lnTo>
                        <a:pt x="324460" y="89139"/>
                      </a:lnTo>
                      <a:cubicBezTo>
                        <a:pt x="324284" y="75062"/>
                        <a:pt x="317674" y="61840"/>
                        <a:pt x="306518" y="53254"/>
                      </a:cubicBezTo>
                      <a:cubicBezTo>
                        <a:pt x="280042" y="34268"/>
                        <a:pt x="250406" y="20133"/>
                        <a:pt x="218990" y="11503"/>
                      </a:cubicBezTo>
                      <a:cubicBezTo>
                        <a:pt x="195219" y="3789"/>
                        <a:pt x="170372" y="-94"/>
                        <a:pt x="145380" y="2"/>
                      </a:cubicBezTo>
                      <a:cubicBezTo>
                        <a:pt x="120490" y="662"/>
                        <a:pt x="95788" y="4528"/>
                        <a:pt x="71885" y="11503"/>
                      </a:cubicBezTo>
                      <a:cubicBezTo>
                        <a:pt x="48966" y="17128"/>
                        <a:pt x="26968" y="25998"/>
                        <a:pt x="6556" y="37842"/>
                      </a:cubicBezTo>
                      <a:cubicBezTo>
                        <a:pt x="4486" y="40372"/>
                        <a:pt x="2300" y="42903"/>
                        <a:pt x="0" y="45318"/>
                      </a:cubicBezTo>
                      <a:cubicBezTo>
                        <a:pt x="32345" y="55415"/>
                        <a:pt x="62893" y="70554"/>
                        <a:pt x="90518" y="90174"/>
                      </a:cubicBezTo>
                      <a:lnTo>
                        <a:pt x="92013" y="91209"/>
                      </a:lnTo>
                      <a:lnTo>
                        <a:pt x="93278" y="92360"/>
                      </a:lnTo>
                      <a:cubicBezTo>
                        <a:pt x="113651" y="108361"/>
                        <a:pt x="125562" y="132819"/>
                        <a:pt x="125597" y="158724"/>
                      </a:cubicBez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76">
                  <a:extLst>
                    <a:ext uri="{FF2B5EF4-FFF2-40B4-BE49-F238E27FC236}">
                      <a16:creationId xmlns:a16="http://schemas.microsoft.com/office/drawing/2014/main" id="{9A4CFAA2-83D9-45C4-B404-A726F1A195C3}"/>
                    </a:ext>
                  </a:extLst>
                </p:cNvPr>
                <p:cNvSpPr/>
                <p:nvPr/>
              </p:nvSpPr>
              <p:spPr>
                <a:xfrm>
                  <a:off x="9816352" y="4982501"/>
                  <a:ext cx="358058" cy="178506"/>
                </a:xfrm>
                <a:custGeom>
                  <a:avLst/>
                  <a:gdLst>
                    <a:gd name="connsiteX0" fmla="*/ 14 w 358058"/>
                    <a:gd name="connsiteY0" fmla="*/ 178507 h 178506"/>
                    <a:gd name="connsiteX1" fmla="*/ 14 w 358058"/>
                    <a:gd name="connsiteY1" fmla="*/ 89024 h 178506"/>
                    <a:gd name="connsiteX2" fmla="*/ 17957 w 358058"/>
                    <a:gd name="connsiteY2" fmla="*/ 53254 h 178506"/>
                    <a:gd name="connsiteX3" fmla="*/ 105484 w 358058"/>
                    <a:gd name="connsiteY3" fmla="*/ 11504 h 178506"/>
                    <a:gd name="connsiteX4" fmla="*/ 179094 w 358058"/>
                    <a:gd name="connsiteY4" fmla="*/ 2 h 178506"/>
                    <a:gd name="connsiteX5" fmla="*/ 252589 w 358058"/>
                    <a:gd name="connsiteY5" fmla="*/ 11504 h 178506"/>
                    <a:gd name="connsiteX6" fmla="*/ 340116 w 358058"/>
                    <a:gd name="connsiteY6" fmla="*/ 53254 h 178506"/>
                    <a:gd name="connsiteX7" fmla="*/ 358059 w 358058"/>
                    <a:gd name="connsiteY7" fmla="*/ 89024 h 178506"/>
                    <a:gd name="connsiteX8" fmla="*/ 358059 w 358058"/>
                    <a:gd name="connsiteY8" fmla="*/ 178507 h 17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058" h="178506">
                      <a:moveTo>
                        <a:pt x="14" y="178507"/>
                      </a:moveTo>
                      <a:lnTo>
                        <a:pt x="14" y="89024"/>
                      </a:lnTo>
                      <a:cubicBezTo>
                        <a:pt x="-354" y="74853"/>
                        <a:pt x="6377" y="61433"/>
                        <a:pt x="17957" y="53254"/>
                      </a:cubicBezTo>
                      <a:cubicBezTo>
                        <a:pt x="43739" y="33121"/>
                        <a:pt x="73613" y="18872"/>
                        <a:pt x="105484" y="11504"/>
                      </a:cubicBezTo>
                      <a:cubicBezTo>
                        <a:pt x="129412" y="4465"/>
                        <a:pt x="154160" y="598"/>
                        <a:pt x="179094" y="2"/>
                      </a:cubicBezTo>
                      <a:cubicBezTo>
                        <a:pt x="204049" y="-103"/>
                        <a:pt x="228860" y="3780"/>
                        <a:pt x="252589" y="11504"/>
                      </a:cubicBezTo>
                      <a:cubicBezTo>
                        <a:pt x="284040" y="20037"/>
                        <a:pt x="313693" y="34181"/>
                        <a:pt x="340116" y="53254"/>
                      </a:cubicBezTo>
                      <a:cubicBezTo>
                        <a:pt x="351379" y="61701"/>
                        <a:pt x="358023" y="74946"/>
                        <a:pt x="358059" y="89024"/>
                      </a:cubicBezTo>
                      <a:lnTo>
                        <a:pt x="358059" y="178507"/>
                      </a:ln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77">
                  <a:extLst>
                    <a:ext uri="{FF2B5EF4-FFF2-40B4-BE49-F238E27FC236}">
                      <a16:creationId xmlns:a16="http://schemas.microsoft.com/office/drawing/2014/main" id="{2EC8F4F3-CFB4-47A2-A895-7AB2F000046E}"/>
                    </a:ext>
                  </a:extLst>
                </p:cNvPr>
                <p:cNvSpPr/>
                <p:nvPr/>
              </p:nvSpPr>
              <p:spPr>
                <a:xfrm>
                  <a:off x="9905964" y="4779155"/>
                  <a:ext cx="178964" cy="178964"/>
                </a:xfrm>
                <a:custGeom>
                  <a:avLst/>
                  <a:gdLst>
                    <a:gd name="connsiteX0" fmla="*/ 178965 w 178964"/>
                    <a:gd name="connsiteY0" fmla="*/ 89482 h 178964"/>
                    <a:gd name="connsiteX1" fmla="*/ 89482 w 178964"/>
                    <a:gd name="connsiteY1" fmla="*/ 178965 h 178964"/>
                    <a:gd name="connsiteX2" fmla="*/ 0 w 178964"/>
                    <a:gd name="connsiteY2" fmla="*/ 89482 h 178964"/>
                    <a:gd name="connsiteX3" fmla="*/ 89482 w 178964"/>
                    <a:gd name="connsiteY3" fmla="*/ 0 h 178964"/>
                    <a:gd name="connsiteX4" fmla="*/ 178965 w 178964"/>
                    <a:gd name="connsiteY4" fmla="*/ 89482 h 17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64" h="178964">
                      <a:moveTo>
                        <a:pt x="178965" y="89482"/>
                      </a:moveTo>
                      <a:cubicBezTo>
                        <a:pt x="178965" y="138902"/>
                        <a:pt x="138902" y="178965"/>
                        <a:pt x="89482" y="178965"/>
                      </a:cubicBezTo>
                      <a:cubicBezTo>
                        <a:pt x="40063" y="178965"/>
                        <a:pt x="0" y="138902"/>
                        <a:pt x="0" y="89482"/>
                      </a:cubicBezTo>
                      <a:cubicBezTo>
                        <a:pt x="0" y="40063"/>
                        <a:pt x="40063" y="0"/>
                        <a:pt x="89482" y="0"/>
                      </a:cubicBezTo>
                      <a:cubicBezTo>
                        <a:pt x="138902" y="0"/>
                        <a:pt x="178965" y="40063"/>
                        <a:pt x="178965" y="89482"/>
                      </a:cubicBez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78">
                  <a:extLst>
                    <a:ext uri="{FF2B5EF4-FFF2-40B4-BE49-F238E27FC236}">
                      <a16:creationId xmlns:a16="http://schemas.microsoft.com/office/drawing/2014/main" id="{1878C77E-5957-4F4A-B1BC-2B89E1DE5E5B}"/>
                    </a:ext>
                  </a:extLst>
                </p:cNvPr>
                <p:cNvSpPr/>
                <p:nvPr/>
              </p:nvSpPr>
              <p:spPr>
                <a:xfrm>
                  <a:off x="9575638" y="4240880"/>
                  <a:ext cx="836740" cy="414057"/>
                </a:xfrm>
                <a:custGeom>
                  <a:avLst/>
                  <a:gdLst>
                    <a:gd name="connsiteX0" fmla="*/ 0 w 836740"/>
                    <a:gd name="connsiteY0" fmla="*/ 46006 h 414057"/>
                    <a:gd name="connsiteX1" fmla="*/ 0 w 836740"/>
                    <a:gd name="connsiteY1" fmla="*/ 299041 h 414057"/>
                    <a:gd name="connsiteX2" fmla="*/ 46006 w 836740"/>
                    <a:gd name="connsiteY2" fmla="*/ 345048 h 414057"/>
                    <a:gd name="connsiteX3" fmla="*/ 230032 w 836740"/>
                    <a:gd name="connsiteY3" fmla="*/ 345048 h 414057"/>
                    <a:gd name="connsiteX4" fmla="*/ 230032 w 836740"/>
                    <a:gd name="connsiteY4" fmla="*/ 414057 h 414057"/>
                    <a:gd name="connsiteX5" fmla="*/ 302492 w 836740"/>
                    <a:gd name="connsiteY5" fmla="*/ 345048 h 414057"/>
                    <a:gd name="connsiteX6" fmla="*/ 384153 w 836740"/>
                    <a:gd name="connsiteY6" fmla="*/ 345048 h 414057"/>
                    <a:gd name="connsiteX7" fmla="*/ 425559 w 836740"/>
                    <a:gd name="connsiteY7" fmla="*/ 414057 h 414057"/>
                    <a:gd name="connsiteX8" fmla="*/ 470415 w 836740"/>
                    <a:gd name="connsiteY8" fmla="*/ 345048 h 414057"/>
                    <a:gd name="connsiteX9" fmla="*/ 548626 w 836740"/>
                    <a:gd name="connsiteY9" fmla="*/ 345048 h 414057"/>
                    <a:gd name="connsiteX10" fmla="*/ 621086 w 836740"/>
                    <a:gd name="connsiteY10" fmla="*/ 414057 h 414057"/>
                    <a:gd name="connsiteX11" fmla="*/ 621086 w 836740"/>
                    <a:gd name="connsiteY11" fmla="*/ 345048 h 414057"/>
                    <a:gd name="connsiteX12" fmla="*/ 790735 w 836740"/>
                    <a:gd name="connsiteY12" fmla="*/ 345048 h 414057"/>
                    <a:gd name="connsiteX13" fmla="*/ 836741 w 836740"/>
                    <a:gd name="connsiteY13" fmla="*/ 299041 h 414057"/>
                    <a:gd name="connsiteX14" fmla="*/ 836741 w 836740"/>
                    <a:gd name="connsiteY14" fmla="*/ 46006 h 414057"/>
                    <a:gd name="connsiteX15" fmla="*/ 790735 w 836740"/>
                    <a:gd name="connsiteY15" fmla="*/ 0 h 414057"/>
                    <a:gd name="connsiteX16" fmla="*/ 46006 w 836740"/>
                    <a:gd name="connsiteY16" fmla="*/ 0 h 414057"/>
                    <a:gd name="connsiteX17" fmla="*/ 0 w 836740"/>
                    <a:gd name="connsiteY17" fmla="*/ 46006 h 414057"/>
                    <a:gd name="connsiteX18" fmla="*/ 721725 w 836740"/>
                    <a:gd name="connsiteY18" fmla="*/ 126518 h 414057"/>
                    <a:gd name="connsiteX19" fmla="*/ 184026 w 836740"/>
                    <a:gd name="connsiteY19" fmla="*/ 126518 h 414057"/>
                    <a:gd name="connsiteX20" fmla="*/ 184026 w 836740"/>
                    <a:gd name="connsiteY20" fmla="*/ 103514 h 414057"/>
                    <a:gd name="connsiteX21" fmla="*/ 721725 w 836740"/>
                    <a:gd name="connsiteY21" fmla="*/ 103514 h 414057"/>
                    <a:gd name="connsiteX22" fmla="*/ 299041 w 836740"/>
                    <a:gd name="connsiteY22" fmla="*/ 218530 h 414057"/>
                    <a:gd name="connsiteX23" fmla="*/ 721725 w 836740"/>
                    <a:gd name="connsiteY23" fmla="*/ 218530 h 414057"/>
                    <a:gd name="connsiteX24" fmla="*/ 721725 w 836740"/>
                    <a:gd name="connsiteY24" fmla="*/ 241533 h 414057"/>
                    <a:gd name="connsiteX25" fmla="*/ 299041 w 836740"/>
                    <a:gd name="connsiteY25" fmla="*/ 241533 h 414057"/>
                    <a:gd name="connsiteX26" fmla="*/ 115016 w 836740"/>
                    <a:gd name="connsiteY26" fmla="*/ 161022 h 414057"/>
                    <a:gd name="connsiteX27" fmla="*/ 721725 w 836740"/>
                    <a:gd name="connsiteY27" fmla="*/ 161022 h 414057"/>
                    <a:gd name="connsiteX28" fmla="*/ 721725 w 836740"/>
                    <a:gd name="connsiteY28" fmla="*/ 184026 h 414057"/>
                    <a:gd name="connsiteX29" fmla="*/ 115016 w 836740"/>
                    <a:gd name="connsiteY29" fmla="*/ 184026 h 4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36740" h="414057">
                      <a:moveTo>
                        <a:pt x="0" y="46006"/>
                      </a:moveTo>
                      <a:lnTo>
                        <a:pt x="0" y="299041"/>
                      </a:lnTo>
                      <a:cubicBezTo>
                        <a:pt x="0" y="324450"/>
                        <a:pt x="20598" y="345048"/>
                        <a:pt x="46006" y="345048"/>
                      </a:cubicBezTo>
                      <a:lnTo>
                        <a:pt x="230032" y="345048"/>
                      </a:lnTo>
                      <a:lnTo>
                        <a:pt x="230032" y="414057"/>
                      </a:lnTo>
                      <a:lnTo>
                        <a:pt x="302492" y="345048"/>
                      </a:lnTo>
                      <a:lnTo>
                        <a:pt x="384153" y="345048"/>
                      </a:lnTo>
                      <a:lnTo>
                        <a:pt x="425559" y="414057"/>
                      </a:lnTo>
                      <a:lnTo>
                        <a:pt x="470415" y="345048"/>
                      </a:lnTo>
                      <a:lnTo>
                        <a:pt x="548626" y="345048"/>
                      </a:lnTo>
                      <a:lnTo>
                        <a:pt x="621086" y="414057"/>
                      </a:lnTo>
                      <a:lnTo>
                        <a:pt x="621086" y="345048"/>
                      </a:lnTo>
                      <a:lnTo>
                        <a:pt x="790735" y="345048"/>
                      </a:lnTo>
                      <a:cubicBezTo>
                        <a:pt x="816143" y="345048"/>
                        <a:pt x="836741" y="324450"/>
                        <a:pt x="836741" y="299041"/>
                      </a:cubicBezTo>
                      <a:lnTo>
                        <a:pt x="836741" y="46006"/>
                      </a:lnTo>
                      <a:cubicBezTo>
                        <a:pt x="836741" y="20598"/>
                        <a:pt x="816143" y="0"/>
                        <a:pt x="790735" y="0"/>
                      </a:cubicBezTo>
                      <a:lnTo>
                        <a:pt x="46006" y="0"/>
                      </a:lnTo>
                      <a:cubicBezTo>
                        <a:pt x="20598" y="0"/>
                        <a:pt x="0" y="20598"/>
                        <a:pt x="0" y="46006"/>
                      </a:cubicBezTo>
                      <a:close/>
                      <a:moveTo>
                        <a:pt x="721725" y="126518"/>
                      </a:moveTo>
                      <a:lnTo>
                        <a:pt x="184026" y="126518"/>
                      </a:lnTo>
                      <a:lnTo>
                        <a:pt x="184026" y="103514"/>
                      </a:lnTo>
                      <a:lnTo>
                        <a:pt x="721725" y="103514"/>
                      </a:lnTo>
                      <a:close/>
                      <a:moveTo>
                        <a:pt x="299041" y="218530"/>
                      </a:moveTo>
                      <a:lnTo>
                        <a:pt x="721725" y="218530"/>
                      </a:lnTo>
                      <a:lnTo>
                        <a:pt x="721725" y="241533"/>
                      </a:lnTo>
                      <a:lnTo>
                        <a:pt x="299041" y="241533"/>
                      </a:lnTo>
                      <a:close/>
                      <a:moveTo>
                        <a:pt x="115016" y="161022"/>
                      </a:moveTo>
                      <a:lnTo>
                        <a:pt x="721725" y="161022"/>
                      </a:lnTo>
                      <a:lnTo>
                        <a:pt x="721725" y="184026"/>
                      </a:lnTo>
                      <a:lnTo>
                        <a:pt x="115016" y="184026"/>
                      </a:lnTo>
                      <a:close/>
                    </a:path>
                  </a:pathLst>
                </a:custGeom>
                <a:solidFill>
                  <a:schemeClr val="bg1"/>
                </a:solidFill>
                <a:ln w="114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sp>
        <p:nvSpPr>
          <p:cNvPr id="82" name="TextBox 81">
            <a:extLst>
              <a:ext uri="{FF2B5EF4-FFF2-40B4-BE49-F238E27FC236}">
                <a16:creationId xmlns:a16="http://schemas.microsoft.com/office/drawing/2014/main" id="{241D5A4D-ECA9-44D4-93AC-630EA6480C75}"/>
              </a:ext>
            </a:extLst>
          </p:cNvPr>
          <p:cNvSpPr txBox="1"/>
          <p:nvPr/>
        </p:nvSpPr>
        <p:spPr>
          <a:xfrm>
            <a:off x="2408205" y="1392292"/>
            <a:ext cx="71122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F3492"/>
                </a:solidFill>
                <a:effectLst/>
                <a:uLnTx/>
                <a:uFillTx/>
                <a:latin typeface="Arial" panose="020B0604020202020204"/>
                <a:ea typeface="+mn-ea"/>
                <a:cs typeface="+mn-cs"/>
              </a:rPr>
              <a:t>6 Broad Workstyles               	  15 Aspects of personality</a:t>
            </a:r>
          </a:p>
        </p:txBody>
      </p:sp>
      <p:pic>
        <p:nvPicPr>
          <p:cNvPr id="87" name="Graphic 86" descr="Arrow: Straight">
            <a:extLst>
              <a:ext uri="{FF2B5EF4-FFF2-40B4-BE49-F238E27FC236}">
                <a16:creationId xmlns:a16="http://schemas.microsoft.com/office/drawing/2014/main" id="{E25867F6-408E-4CAF-B8AF-ED81E2208D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5047411" y="1133213"/>
            <a:ext cx="1126910" cy="914400"/>
          </a:xfrm>
          <a:prstGeom prst="rect">
            <a:avLst/>
          </a:prstGeom>
        </p:spPr>
      </p:pic>
    </p:spTree>
    <p:extLst>
      <p:ext uri="{BB962C8B-B14F-4D97-AF65-F5344CB8AC3E}">
        <p14:creationId xmlns:p14="http://schemas.microsoft.com/office/powerpoint/2010/main" val="225014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CF4327-5289-44AF-8C6F-852CA68019DC}"/>
              </a:ext>
            </a:extLst>
          </p:cNvPr>
          <p:cNvPicPr>
            <a:picLocks noChangeAspect="1"/>
          </p:cNvPicPr>
          <p:nvPr/>
        </p:nvPicPr>
        <p:blipFill rotWithShape="1">
          <a:blip r:embed="rId2">
            <a:extLst>
              <a:ext uri="{28A0092B-C50C-407E-A947-70E740481C1C}">
                <a14:useLocalDpi xmlns:a14="http://schemas.microsoft.com/office/drawing/2010/main" val="0"/>
              </a:ext>
            </a:extLst>
          </a:blip>
          <a:srcRect b="15026"/>
          <a:stretch/>
        </p:blipFill>
        <p:spPr>
          <a:xfrm>
            <a:off x="0" y="0"/>
            <a:ext cx="12192000" cy="6858000"/>
          </a:xfrm>
          <a:prstGeom prst="rect">
            <a:avLst/>
          </a:prstGeom>
        </p:spPr>
      </p:pic>
      <p:sp>
        <p:nvSpPr>
          <p:cNvPr id="3" name="Rectangle 2">
            <a:extLst>
              <a:ext uri="{FF2B5EF4-FFF2-40B4-BE49-F238E27FC236}">
                <a16:creationId xmlns:a16="http://schemas.microsoft.com/office/drawing/2014/main" id="{01A9A6DA-1DD9-426E-96E0-DAC31CEC2824}"/>
              </a:ext>
            </a:extLst>
          </p:cNvPr>
          <p:cNvSpPr/>
          <p:nvPr/>
        </p:nvSpPr>
        <p:spPr>
          <a:xfrm>
            <a:off x="6095999" y="3824652"/>
            <a:ext cx="6095999" cy="1362807"/>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Group 3">
            <a:extLst>
              <a:ext uri="{FF2B5EF4-FFF2-40B4-BE49-F238E27FC236}">
                <a16:creationId xmlns:a16="http://schemas.microsoft.com/office/drawing/2014/main" id="{B2E892A2-F699-4C57-84E4-C3E2B6C319E7}"/>
              </a:ext>
            </a:extLst>
          </p:cNvPr>
          <p:cNvGrpSpPr/>
          <p:nvPr/>
        </p:nvGrpSpPr>
        <p:grpSpPr>
          <a:xfrm>
            <a:off x="6523891" y="3934685"/>
            <a:ext cx="5591909" cy="1152967"/>
            <a:chOff x="6523891" y="3895120"/>
            <a:chExt cx="5688183" cy="1152967"/>
          </a:xfrm>
        </p:grpSpPr>
        <p:sp>
          <p:nvSpPr>
            <p:cNvPr id="5" name="TextBox 4">
              <a:extLst>
                <a:ext uri="{FF2B5EF4-FFF2-40B4-BE49-F238E27FC236}">
                  <a16:creationId xmlns:a16="http://schemas.microsoft.com/office/drawing/2014/main" id="{2A46C51A-688C-4E70-A2E6-26FEAAC5DF2C}"/>
                </a:ext>
              </a:extLst>
            </p:cNvPr>
            <p:cNvSpPr txBox="1"/>
            <p:nvPr/>
          </p:nvSpPr>
          <p:spPr>
            <a:xfrm>
              <a:off x="6523891" y="3895120"/>
              <a:ext cx="5688183"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Thailand 5G </a:t>
              </a:r>
              <a:endParaRPr lang="ko-KR" altLang="en-US" sz="4800" b="1" dirty="0">
                <a:solidFill>
                  <a:schemeClr val="bg1"/>
                </a:solidFill>
                <a:latin typeface="+mj-lt"/>
                <a:cs typeface="Arial" pitchFamily="34" charset="0"/>
              </a:endParaRPr>
            </a:p>
          </p:txBody>
        </p:sp>
        <p:sp>
          <p:nvSpPr>
            <p:cNvPr id="6" name="TextBox 5">
              <a:extLst>
                <a:ext uri="{FF2B5EF4-FFF2-40B4-BE49-F238E27FC236}">
                  <a16:creationId xmlns:a16="http://schemas.microsoft.com/office/drawing/2014/main" id="{EA7A8470-7D05-41B7-BA7D-01F18F3F6732}"/>
                </a:ext>
              </a:extLst>
            </p:cNvPr>
            <p:cNvSpPr txBox="1"/>
            <p:nvPr/>
          </p:nvSpPr>
          <p:spPr>
            <a:xfrm>
              <a:off x="6523957" y="4647977"/>
              <a:ext cx="5688117" cy="400110"/>
            </a:xfrm>
            <a:prstGeom prst="rect">
              <a:avLst/>
            </a:prstGeom>
            <a:noFill/>
          </p:spPr>
          <p:txBody>
            <a:bodyPr wrap="square" rtlCol="0" anchor="ctr">
              <a:spAutoFit/>
            </a:bodyPr>
            <a:lstStyle/>
            <a:p>
              <a:r>
                <a:rPr lang="en-US" sz="2000" b="1" dirty="0">
                  <a:solidFill>
                    <a:schemeClr val="bg1"/>
                  </a:solidFill>
                  <a:cs typeface="TH SarabunPSK" panose="020B0500040200020003" pitchFamily="34" charset="-34"/>
                </a:rPr>
                <a:t>Ecosystem Development Tracker</a:t>
              </a: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1610434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B039D254-4CAB-4368-BBAA-DC5B27D52332}"/>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t="6509" b="6509"/>
          <a:stretch>
            <a:fillRect/>
          </a:stretch>
        </p:blipFill>
        <p:spPr/>
      </p:pic>
      <p:pic>
        <p:nvPicPr>
          <p:cNvPr id="14" name="Picture Placeholder 13">
            <a:extLst>
              <a:ext uri="{FF2B5EF4-FFF2-40B4-BE49-F238E27FC236}">
                <a16:creationId xmlns:a16="http://schemas.microsoft.com/office/drawing/2014/main" id="{7B5B8604-CBA3-448C-AAC2-4C66C6C49DE2}"/>
              </a:ext>
            </a:extLst>
          </p:cNvPr>
          <p:cNvPicPr>
            <a:picLocks noGrp="1" noChangeAspect="1"/>
          </p:cNvPicPr>
          <p:nvPr>
            <p:ph type="pic" idx="15"/>
          </p:nvPr>
        </p:nvPicPr>
        <p:blipFill>
          <a:blip r:embed="rId3">
            <a:extLst>
              <a:ext uri="{28A0092B-C50C-407E-A947-70E740481C1C}">
                <a14:useLocalDpi xmlns:a14="http://schemas.microsoft.com/office/drawing/2010/main" val="0"/>
              </a:ext>
            </a:extLst>
          </a:blip>
          <a:srcRect t="14844" b="14844"/>
          <a:stretch>
            <a:fillRect/>
          </a:stretch>
        </p:blipFill>
        <p:spPr/>
      </p:pic>
      <p:sp>
        <p:nvSpPr>
          <p:cNvPr id="8" name="Rectangle 7">
            <a:extLst>
              <a:ext uri="{FF2B5EF4-FFF2-40B4-BE49-F238E27FC236}">
                <a16:creationId xmlns:a16="http://schemas.microsoft.com/office/drawing/2014/main" id="{D3FEC28B-6DDD-4ACD-8424-E97E5F2DA4F5}"/>
              </a:ext>
            </a:extLst>
          </p:cNvPr>
          <p:cNvSpPr/>
          <p:nvPr/>
        </p:nvSpPr>
        <p:spPr>
          <a:xfrm>
            <a:off x="5143498" y="2043000"/>
            <a:ext cx="3575538" cy="27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itle 7">
            <a:extLst>
              <a:ext uri="{FF2B5EF4-FFF2-40B4-BE49-F238E27FC236}">
                <a16:creationId xmlns:a16="http://schemas.microsoft.com/office/drawing/2014/main" id="{C82C4EAE-F94F-4CE4-A336-55458EE36B94}"/>
              </a:ext>
            </a:extLst>
          </p:cNvPr>
          <p:cNvSpPr txBox="1">
            <a:spLocks/>
          </p:cNvSpPr>
          <p:nvPr/>
        </p:nvSpPr>
        <p:spPr>
          <a:xfrm>
            <a:off x="294611" y="804059"/>
            <a:ext cx="6496714" cy="1038077"/>
          </a:xfrm>
          <a:prstGeom prst="rect">
            <a:avLst/>
          </a:prstGeom>
        </p:spPr>
        <p:txBody>
          <a:bodyPr>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nSpc>
                <a:spcPct val="100000"/>
              </a:lnSpc>
            </a:pPr>
            <a:r>
              <a:rPr lang="en-US" sz="2700" b="1" dirty="0">
                <a:solidFill>
                  <a:schemeClr val="accent6"/>
                </a:solidFill>
                <a:cs typeface="Arial" panose="020B0604020202020204" pitchFamily="34" charset="0"/>
              </a:rPr>
              <a:t>WP1: </a:t>
            </a:r>
            <a:r>
              <a:rPr lang="en-US" sz="2700" b="1" dirty="0">
                <a:solidFill>
                  <a:schemeClr val="accent1"/>
                </a:solidFill>
                <a:cs typeface="Arial" panose="020B0604020202020204" pitchFamily="34" charset="0"/>
              </a:rPr>
              <a:t>Thailand 5G Ecosystem Development Tracker</a:t>
            </a:r>
          </a:p>
        </p:txBody>
      </p:sp>
    </p:spTree>
    <p:extLst>
      <p:ext uri="{BB962C8B-B14F-4D97-AF65-F5344CB8AC3E}">
        <p14:creationId xmlns:p14="http://schemas.microsoft.com/office/powerpoint/2010/main" val="4245730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F362B90E-DB81-438A-AA1B-7FDA173B09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21"/>
          <a:stretch/>
        </p:blipFill>
        <p:spPr bwMode="auto">
          <a:xfrm>
            <a:off x="-1" y="0"/>
            <a:ext cx="12192001" cy="68999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DC7807-BDC2-45C2-AC09-505F4CD77D5C}"/>
              </a:ext>
            </a:extLst>
          </p:cNvPr>
          <p:cNvSpPr/>
          <p:nvPr/>
        </p:nvSpPr>
        <p:spPr>
          <a:xfrm>
            <a:off x="1005840" y="1140905"/>
            <a:ext cx="8138160" cy="1005840"/>
          </a:xfrm>
          <a:prstGeom prst="rect">
            <a:avLst/>
          </a:prstGeom>
          <a:solidFill>
            <a:srgbClr val="001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38163" algn="l"/>
              </a:tabLst>
            </a:pPr>
            <a:r>
              <a:rPr lang="en-US" sz="2400" b="1" dirty="0">
                <a:solidFill>
                  <a:schemeClr val="bg1"/>
                </a:solidFill>
                <a:latin typeface="+mj-lt"/>
                <a:cs typeface="TH SarabunPSK" panose="020B0500040200020003" pitchFamily="34" charset="-34"/>
              </a:rPr>
              <a:t>5G </a:t>
            </a:r>
            <a:r>
              <a:rPr lang="en-US" sz="2400" b="1" dirty="0">
                <a:solidFill>
                  <a:schemeClr val="bg1"/>
                </a:solidFill>
                <a:cs typeface="TH SarabunPSK" panose="020B0500040200020003" pitchFamily="34" charset="-34"/>
              </a:rPr>
              <a:t>Ecosystem</a:t>
            </a:r>
            <a:r>
              <a:rPr lang="en-US" sz="2400" b="1" dirty="0">
                <a:solidFill>
                  <a:schemeClr val="bg1"/>
                </a:solidFill>
                <a:latin typeface="+mj-lt"/>
                <a:cs typeface="TH SarabunPSK" panose="020B0500040200020003" pitchFamily="34" charset="-34"/>
              </a:rPr>
              <a:t> &amp; Opportunities in Big Agricultural and Animal Farming</a:t>
            </a:r>
            <a:endParaRPr lang="th-TH" sz="2400" b="1" dirty="0">
              <a:solidFill>
                <a:schemeClr val="bg1"/>
              </a:solidFill>
              <a:latin typeface="+mj-lt"/>
              <a:cs typeface="TH SarabunPSK" panose="020B0500040200020003" pitchFamily="34" charset="-34"/>
            </a:endParaRPr>
          </a:p>
        </p:txBody>
      </p:sp>
      <p:sp>
        <p:nvSpPr>
          <p:cNvPr id="3" name="Rectangle 2">
            <a:extLst>
              <a:ext uri="{FF2B5EF4-FFF2-40B4-BE49-F238E27FC236}">
                <a16:creationId xmlns:a16="http://schemas.microsoft.com/office/drawing/2014/main" id="{7113E6A6-8B52-4544-BD36-4347423F7C01}"/>
              </a:ext>
            </a:extLst>
          </p:cNvPr>
          <p:cNvSpPr/>
          <p:nvPr/>
        </p:nvSpPr>
        <p:spPr>
          <a:xfrm>
            <a:off x="0" y="1140905"/>
            <a:ext cx="1005840" cy="1005840"/>
          </a:xfrm>
          <a:prstGeom prst="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WP3</a:t>
            </a:r>
          </a:p>
          <a:p>
            <a:pPr algn="ctr">
              <a:tabLst>
                <a:tab pos="538163" algn="l"/>
              </a:tabLst>
            </a:pPr>
            <a:endParaRPr lang="th-TH" sz="2400" b="1" dirty="0">
              <a:solidFill>
                <a:schemeClr val="bg1"/>
              </a:solidFill>
              <a:latin typeface="+mj-lt"/>
              <a:cs typeface="TH SarabunPSK" panose="020B0500040200020003" pitchFamily="34" charset="-34"/>
            </a:endParaRPr>
          </a:p>
        </p:txBody>
      </p:sp>
    </p:spTree>
    <p:extLst>
      <p:ext uri="{BB962C8B-B14F-4D97-AF65-F5344CB8AC3E}">
        <p14:creationId xmlns:p14="http://schemas.microsoft.com/office/powerpoint/2010/main" val="3507100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CABA2-2981-47B5-8F24-3AD769292046}"/>
              </a:ext>
            </a:extLst>
          </p:cNvPr>
          <p:cNvPicPr>
            <a:picLocks noChangeAspect="1"/>
          </p:cNvPicPr>
          <p:nvPr/>
        </p:nvPicPr>
        <p:blipFill rotWithShape="1">
          <a:blip r:embed="rId2">
            <a:extLst>
              <a:ext uri="{28A0092B-C50C-407E-A947-70E740481C1C}">
                <a14:useLocalDpi xmlns:a14="http://schemas.microsoft.com/office/drawing/2010/main" val="0"/>
              </a:ext>
            </a:extLst>
          </a:blip>
          <a:srcRect b="15737"/>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573BA30-0BE2-4960-BDDA-EFF674C7611E}"/>
              </a:ext>
            </a:extLst>
          </p:cNvPr>
          <p:cNvSpPr/>
          <p:nvPr/>
        </p:nvSpPr>
        <p:spPr>
          <a:xfrm>
            <a:off x="1005840" y="1432559"/>
            <a:ext cx="7680960" cy="714185"/>
          </a:xfrm>
          <a:prstGeom prst="rect">
            <a:avLst/>
          </a:prstGeom>
          <a:solidFill>
            <a:srgbClr val="001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5G Ecosystem &amp; Opportunities in Medical Industry</a:t>
            </a:r>
            <a:endParaRPr lang="th-TH" sz="2400" b="1" dirty="0">
              <a:solidFill>
                <a:schemeClr val="bg1"/>
              </a:solidFill>
              <a:latin typeface="+mj-lt"/>
              <a:cs typeface="TH SarabunPSK" panose="020B0500040200020003" pitchFamily="34" charset="-34"/>
            </a:endParaRPr>
          </a:p>
        </p:txBody>
      </p:sp>
      <p:sp>
        <p:nvSpPr>
          <p:cNvPr id="5" name="Rectangle 4">
            <a:extLst>
              <a:ext uri="{FF2B5EF4-FFF2-40B4-BE49-F238E27FC236}">
                <a16:creationId xmlns:a16="http://schemas.microsoft.com/office/drawing/2014/main" id="{B34BD2EB-7B3E-4317-9A8F-92FFCE1E1375}"/>
              </a:ext>
            </a:extLst>
          </p:cNvPr>
          <p:cNvSpPr/>
          <p:nvPr/>
        </p:nvSpPr>
        <p:spPr>
          <a:xfrm>
            <a:off x="0" y="1432559"/>
            <a:ext cx="1005840" cy="7141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WP4</a:t>
            </a:r>
            <a:endParaRPr lang="th-TH" sz="2400" b="1" dirty="0">
              <a:solidFill>
                <a:schemeClr val="bg1"/>
              </a:solidFill>
              <a:latin typeface="+mj-lt"/>
              <a:cs typeface="TH SarabunPSK" panose="020B0500040200020003" pitchFamily="34" charset="-34"/>
            </a:endParaRPr>
          </a:p>
        </p:txBody>
      </p:sp>
    </p:spTree>
    <p:extLst>
      <p:ext uri="{BB962C8B-B14F-4D97-AF65-F5344CB8AC3E}">
        <p14:creationId xmlns:p14="http://schemas.microsoft.com/office/powerpoint/2010/main" val="3780734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E7253A-0CD1-4E59-B99D-F2A18D3D204A}"/>
              </a:ext>
            </a:extLst>
          </p:cNvPr>
          <p:cNvPicPr>
            <a:picLocks noChangeAspect="1"/>
          </p:cNvPicPr>
          <p:nvPr/>
        </p:nvPicPr>
        <p:blipFill rotWithShape="1">
          <a:blip r:embed="rId2">
            <a:extLst>
              <a:ext uri="{28A0092B-C50C-407E-A947-70E740481C1C}">
                <a14:useLocalDpi xmlns:a14="http://schemas.microsoft.com/office/drawing/2010/main" val="0"/>
              </a:ext>
            </a:extLst>
          </a:blip>
          <a:srcRect t="7855" b="785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F87B263-55B4-44CB-B8CD-4D8AD88464AF}"/>
              </a:ext>
            </a:extLst>
          </p:cNvPr>
          <p:cNvSpPr/>
          <p:nvPr/>
        </p:nvSpPr>
        <p:spPr>
          <a:xfrm>
            <a:off x="1005840" y="1432559"/>
            <a:ext cx="7680960" cy="714185"/>
          </a:xfrm>
          <a:prstGeom prst="rect">
            <a:avLst/>
          </a:prstGeom>
          <a:solidFill>
            <a:srgbClr val="001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5G Ecosystem &amp; Opportunities in Medical Industry</a:t>
            </a:r>
            <a:endParaRPr lang="th-TH" sz="2400" b="1" dirty="0">
              <a:solidFill>
                <a:schemeClr val="bg1"/>
              </a:solidFill>
              <a:latin typeface="+mj-lt"/>
              <a:cs typeface="TH SarabunPSK" panose="020B0500040200020003" pitchFamily="34" charset="-34"/>
            </a:endParaRPr>
          </a:p>
        </p:txBody>
      </p:sp>
      <p:sp>
        <p:nvSpPr>
          <p:cNvPr id="6" name="Rectangle 5">
            <a:extLst>
              <a:ext uri="{FF2B5EF4-FFF2-40B4-BE49-F238E27FC236}">
                <a16:creationId xmlns:a16="http://schemas.microsoft.com/office/drawing/2014/main" id="{78EA1225-0C70-484E-8470-5060985594CC}"/>
              </a:ext>
            </a:extLst>
          </p:cNvPr>
          <p:cNvSpPr/>
          <p:nvPr/>
        </p:nvSpPr>
        <p:spPr>
          <a:xfrm>
            <a:off x="0" y="1432559"/>
            <a:ext cx="1005840" cy="7141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WP5</a:t>
            </a:r>
            <a:endParaRPr lang="th-TH" sz="2400" b="1" dirty="0">
              <a:solidFill>
                <a:schemeClr val="bg1"/>
              </a:solidFill>
              <a:latin typeface="+mj-lt"/>
              <a:cs typeface="TH SarabunPSK" panose="020B0500040200020003" pitchFamily="34" charset="-34"/>
            </a:endParaRPr>
          </a:p>
        </p:txBody>
      </p:sp>
    </p:spTree>
    <p:extLst>
      <p:ext uri="{BB962C8B-B14F-4D97-AF65-F5344CB8AC3E}">
        <p14:creationId xmlns:p14="http://schemas.microsoft.com/office/powerpoint/2010/main" val="344857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F8D0F8-CC47-43E4-B1A4-4A21B2AA2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7">
            <a:extLst>
              <a:ext uri="{FF2B5EF4-FFF2-40B4-BE49-F238E27FC236}">
                <a16:creationId xmlns:a16="http://schemas.microsoft.com/office/drawing/2014/main" id="{3FC2C692-FC85-4F74-B6D5-F219CEB7750D}"/>
              </a:ext>
            </a:extLst>
          </p:cNvPr>
          <p:cNvSpPr>
            <a:spLocks noGrp="1"/>
          </p:cNvSpPr>
          <p:nvPr>
            <p:ph type="ctrTitle"/>
          </p:nvPr>
        </p:nvSpPr>
        <p:spPr>
          <a:xfrm>
            <a:off x="1306339" y="4554561"/>
            <a:ext cx="4649066" cy="865098"/>
          </a:xfrm>
        </p:spPr>
        <p:txBody>
          <a:bodyPr>
            <a:normAutofit/>
          </a:bodyPr>
          <a:lstStyle/>
          <a:p>
            <a:pPr>
              <a:lnSpc>
                <a:spcPct val="100000"/>
              </a:lnSpc>
            </a:pPr>
            <a:r>
              <a:rPr lang="en-US" sz="2700" b="1" dirty="0">
                <a:solidFill>
                  <a:schemeClr val="accent1"/>
                </a:solidFill>
                <a:cs typeface="Arial" panose="020B0604020202020204" pitchFamily="34" charset="0"/>
              </a:rPr>
              <a:t>Market Research Report</a:t>
            </a:r>
            <a:br>
              <a:rPr lang="en-US" sz="2800" b="1" dirty="0">
                <a:solidFill>
                  <a:schemeClr val="accent1"/>
                </a:solidFill>
                <a:cs typeface="Arial" panose="020B0604020202020204" pitchFamily="34" charset="0"/>
              </a:rPr>
            </a:br>
            <a:r>
              <a:rPr lang="en-US" sz="1800" b="1" dirty="0">
                <a:solidFill>
                  <a:schemeClr val="accent1"/>
                </a:solidFill>
                <a:cs typeface="Arial" panose="020B0604020202020204" pitchFamily="34" charset="0"/>
              </a:rPr>
              <a:t>5G Ecosystem and its Future in Thailand</a:t>
            </a:r>
            <a:endParaRPr lang="th-TH" sz="2800" dirty="0">
              <a:solidFill>
                <a:schemeClr val="accent1"/>
              </a:solidFill>
            </a:endParaRPr>
          </a:p>
        </p:txBody>
      </p:sp>
      <p:sp>
        <p:nvSpPr>
          <p:cNvPr id="7" name="Subtitle 8">
            <a:extLst>
              <a:ext uri="{FF2B5EF4-FFF2-40B4-BE49-F238E27FC236}">
                <a16:creationId xmlns:a16="http://schemas.microsoft.com/office/drawing/2014/main" id="{94205F3E-A617-48A1-A612-C3B8A38C006D}"/>
              </a:ext>
            </a:extLst>
          </p:cNvPr>
          <p:cNvSpPr>
            <a:spLocks noGrp="1"/>
          </p:cNvSpPr>
          <p:nvPr>
            <p:ph type="subTitle" idx="1"/>
          </p:nvPr>
        </p:nvSpPr>
        <p:spPr>
          <a:xfrm>
            <a:off x="1306339" y="5811003"/>
            <a:ext cx="3419955" cy="460695"/>
          </a:xfrm>
          <a:effectLst/>
        </p:spPr>
        <p:txBody>
          <a:bodyPr/>
          <a:lstStyle/>
          <a:p>
            <a:r>
              <a:rPr lang="en-US" sz="1400" dirty="0">
                <a:solidFill>
                  <a:schemeClr val="accent5"/>
                </a:solidFill>
                <a:cs typeface="Arial" panose="020B0604020202020204" pitchFamily="34" charset="0"/>
              </a:rPr>
              <a:t>Kick-off Meeting, May 2020</a:t>
            </a:r>
          </a:p>
          <a:p>
            <a:endParaRPr lang="th-TH" dirty="0">
              <a:solidFill>
                <a:schemeClr val="accent5"/>
              </a:solidFill>
            </a:endParaRPr>
          </a:p>
          <a:p>
            <a:endParaRPr lang="th-TH" dirty="0">
              <a:solidFill>
                <a:schemeClr val="accent5"/>
              </a:solidFill>
            </a:endParaRPr>
          </a:p>
        </p:txBody>
      </p:sp>
      <p:sp>
        <p:nvSpPr>
          <p:cNvPr id="8" name="Rectangle 7">
            <a:extLst>
              <a:ext uri="{FF2B5EF4-FFF2-40B4-BE49-F238E27FC236}">
                <a16:creationId xmlns:a16="http://schemas.microsoft.com/office/drawing/2014/main" id="{04A0DE7A-8062-4B36-B355-7DD1BE696AD8}"/>
              </a:ext>
            </a:extLst>
          </p:cNvPr>
          <p:cNvSpPr/>
          <p:nvPr/>
        </p:nvSpPr>
        <p:spPr>
          <a:xfrm>
            <a:off x="1306339" y="5522247"/>
            <a:ext cx="1782493" cy="59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C39E2082-F2B0-4A07-A277-01B8163F57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6339" y="4016108"/>
            <a:ext cx="644400" cy="308027"/>
          </a:xfrm>
          <a:prstGeom prst="rect">
            <a:avLst/>
          </a:prstGeom>
        </p:spPr>
      </p:pic>
      <p:pic>
        <p:nvPicPr>
          <p:cNvPr id="10" name="Picture 9">
            <a:extLst>
              <a:ext uri="{FF2B5EF4-FFF2-40B4-BE49-F238E27FC236}">
                <a16:creationId xmlns:a16="http://schemas.microsoft.com/office/drawing/2014/main" id="{1CA43377-3085-47D0-B600-87764439F4A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19303" y="3831707"/>
            <a:ext cx="1203625" cy="676828"/>
          </a:xfrm>
          <a:prstGeom prst="rect">
            <a:avLst/>
          </a:prstGeom>
        </p:spPr>
      </p:pic>
    </p:spTree>
    <p:extLst>
      <p:ext uri="{BB962C8B-B14F-4D97-AF65-F5344CB8AC3E}">
        <p14:creationId xmlns:p14="http://schemas.microsoft.com/office/powerpoint/2010/main" val="3149690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98C57-36CB-49C5-82DE-80228BBB8122}"/>
              </a:ext>
            </a:extLst>
          </p:cNvPr>
          <p:cNvPicPr>
            <a:picLocks noChangeAspect="1"/>
          </p:cNvPicPr>
          <p:nvPr/>
        </p:nvPicPr>
        <p:blipFill rotWithShape="1">
          <a:blip r:embed="rId2">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E719D2E-8F2B-4F3C-9354-FBA262D2BA06}"/>
              </a:ext>
            </a:extLst>
          </p:cNvPr>
          <p:cNvSpPr/>
          <p:nvPr/>
        </p:nvSpPr>
        <p:spPr>
          <a:xfrm>
            <a:off x="1005840" y="1432559"/>
            <a:ext cx="7680960" cy="714185"/>
          </a:xfrm>
          <a:prstGeom prst="rect">
            <a:avLst/>
          </a:prstGeom>
          <a:solidFill>
            <a:srgbClr val="001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5G Ecosystem &amp; Opportunities in Medical Industry</a:t>
            </a:r>
            <a:endParaRPr lang="th-TH" sz="2400" b="1" dirty="0">
              <a:solidFill>
                <a:schemeClr val="bg1"/>
              </a:solidFill>
              <a:latin typeface="+mj-lt"/>
              <a:cs typeface="TH SarabunPSK" panose="020B0500040200020003" pitchFamily="34" charset="-34"/>
            </a:endParaRPr>
          </a:p>
        </p:txBody>
      </p:sp>
      <p:sp>
        <p:nvSpPr>
          <p:cNvPr id="5" name="Rectangle 4">
            <a:extLst>
              <a:ext uri="{FF2B5EF4-FFF2-40B4-BE49-F238E27FC236}">
                <a16:creationId xmlns:a16="http://schemas.microsoft.com/office/drawing/2014/main" id="{37DABF19-C4DB-4A52-99E6-C8F01E90DDAB}"/>
              </a:ext>
            </a:extLst>
          </p:cNvPr>
          <p:cNvSpPr/>
          <p:nvPr/>
        </p:nvSpPr>
        <p:spPr>
          <a:xfrm>
            <a:off x="0" y="1432559"/>
            <a:ext cx="1005840" cy="7141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WP6</a:t>
            </a:r>
            <a:endParaRPr lang="th-TH" sz="2400" b="1" dirty="0">
              <a:solidFill>
                <a:schemeClr val="bg1"/>
              </a:solidFill>
              <a:latin typeface="+mj-lt"/>
              <a:cs typeface="TH SarabunPSK" panose="020B0500040200020003" pitchFamily="34" charset="-34"/>
            </a:endParaRPr>
          </a:p>
        </p:txBody>
      </p:sp>
    </p:spTree>
    <p:extLst>
      <p:ext uri="{BB962C8B-B14F-4D97-AF65-F5344CB8AC3E}">
        <p14:creationId xmlns:p14="http://schemas.microsoft.com/office/powerpoint/2010/main" val="280983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D0E9C5-5DA7-4ED0-8724-53C286BD0E13}"/>
              </a:ext>
            </a:extLst>
          </p:cNvPr>
          <p:cNvPicPr>
            <a:picLocks noChangeAspect="1"/>
          </p:cNvPicPr>
          <p:nvPr/>
        </p:nvPicPr>
        <p:blipFill rotWithShape="1">
          <a:blip r:embed="rId2">
            <a:extLst>
              <a:ext uri="{28A0092B-C50C-407E-A947-70E740481C1C}">
                <a14:useLocalDpi xmlns:a14="http://schemas.microsoft.com/office/drawing/2010/main" val="0"/>
              </a:ext>
            </a:extLst>
          </a:blip>
          <a:srcRect b="10923"/>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F0A5475-3A3C-4670-95F0-F05204AADB5F}"/>
              </a:ext>
            </a:extLst>
          </p:cNvPr>
          <p:cNvSpPr/>
          <p:nvPr/>
        </p:nvSpPr>
        <p:spPr>
          <a:xfrm>
            <a:off x="1005840" y="1432559"/>
            <a:ext cx="7680960" cy="714185"/>
          </a:xfrm>
          <a:prstGeom prst="rect">
            <a:avLst/>
          </a:prstGeom>
          <a:solidFill>
            <a:srgbClr val="001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5G Ecosystem &amp; Opportunities in Medical Industry</a:t>
            </a:r>
            <a:endParaRPr lang="th-TH" sz="2400" b="1" dirty="0">
              <a:solidFill>
                <a:schemeClr val="bg1"/>
              </a:solidFill>
              <a:latin typeface="+mj-lt"/>
              <a:cs typeface="TH SarabunPSK" panose="020B0500040200020003" pitchFamily="34" charset="-34"/>
            </a:endParaRPr>
          </a:p>
        </p:txBody>
      </p:sp>
      <p:sp>
        <p:nvSpPr>
          <p:cNvPr id="5" name="Rectangle 4">
            <a:extLst>
              <a:ext uri="{FF2B5EF4-FFF2-40B4-BE49-F238E27FC236}">
                <a16:creationId xmlns:a16="http://schemas.microsoft.com/office/drawing/2014/main" id="{67FE4EB6-FB61-4432-976B-8B08861E3443}"/>
              </a:ext>
            </a:extLst>
          </p:cNvPr>
          <p:cNvSpPr/>
          <p:nvPr/>
        </p:nvSpPr>
        <p:spPr>
          <a:xfrm>
            <a:off x="0" y="1432559"/>
            <a:ext cx="1005840" cy="7141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WP7</a:t>
            </a:r>
            <a:endParaRPr lang="th-TH" sz="2400" b="1" dirty="0">
              <a:solidFill>
                <a:schemeClr val="bg1"/>
              </a:solidFill>
              <a:latin typeface="+mj-lt"/>
              <a:cs typeface="TH SarabunPSK" panose="020B0500040200020003" pitchFamily="34" charset="-34"/>
            </a:endParaRPr>
          </a:p>
        </p:txBody>
      </p:sp>
    </p:spTree>
    <p:extLst>
      <p:ext uri="{BB962C8B-B14F-4D97-AF65-F5344CB8AC3E}">
        <p14:creationId xmlns:p14="http://schemas.microsoft.com/office/powerpoint/2010/main" val="2131518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E6E39-D5DB-4E53-ABAB-A9D0417BD4DC}"/>
              </a:ext>
            </a:extLst>
          </p:cNvPr>
          <p:cNvPicPr>
            <a:picLocks noChangeAspect="1"/>
          </p:cNvPicPr>
          <p:nvPr/>
        </p:nvPicPr>
        <p:blipFill rotWithShape="1">
          <a:blip r:embed="rId2">
            <a:extLst>
              <a:ext uri="{28A0092B-C50C-407E-A947-70E740481C1C}">
                <a14:useLocalDpi xmlns:a14="http://schemas.microsoft.com/office/drawing/2010/main" val="0"/>
              </a:ext>
            </a:extLst>
          </a:blip>
          <a:srcRect t="10658" b="2934"/>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8383C6F-A804-4D32-8378-22919C7A66F3}"/>
              </a:ext>
            </a:extLst>
          </p:cNvPr>
          <p:cNvSpPr/>
          <p:nvPr/>
        </p:nvSpPr>
        <p:spPr>
          <a:xfrm>
            <a:off x="1005840" y="1432559"/>
            <a:ext cx="7680960" cy="714185"/>
          </a:xfrm>
          <a:prstGeom prst="rect">
            <a:avLst/>
          </a:prstGeom>
          <a:solidFill>
            <a:srgbClr val="001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5G Ecosystem &amp; Opportunities in Medical Industry</a:t>
            </a:r>
            <a:endParaRPr lang="th-TH" sz="2400" b="1" dirty="0">
              <a:solidFill>
                <a:schemeClr val="bg1"/>
              </a:solidFill>
              <a:latin typeface="+mj-lt"/>
              <a:cs typeface="TH SarabunPSK" panose="020B0500040200020003" pitchFamily="34" charset="-34"/>
            </a:endParaRPr>
          </a:p>
        </p:txBody>
      </p:sp>
      <p:sp>
        <p:nvSpPr>
          <p:cNvPr id="5" name="Rectangle 4">
            <a:extLst>
              <a:ext uri="{FF2B5EF4-FFF2-40B4-BE49-F238E27FC236}">
                <a16:creationId xmlns:a16="http://schemas.microsoft.com/office/drawing/2014/main" id="{86B1E5A5-76B1-4A11-97B6-0672E99783F1}"/>
              </a:ext>
            </a:extLst>
          </p:cNvPr>
          <p:cNvSpPr/>
          <p:nvPr/>
        </p:nvSpPr>
        <p:spPr>
          <a:xfrm>
            <a:off x="0" y="1432559"/>
            <a:ext cx="1005840" cy="7141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WP8</a:t>
            </a:r>
            <a:endParaRPr lang="th-TH" sz="2400" b="1" dirty="0">
              <a:solidFill>
                <a:schemeClr val="bg1"/>
              </a:solidFill>
              <a:latin typeface="+mj-lt"/>
              <a:cs typeface="TH SarabunPSK" panose="020B0500040200020003" pitchFamily="34" charset="-34"/>
            </a:endParaRPr>
          </a:p>
        </p:txBody>
      </p:sp>
    </p:spTree>
    <p:extLst>
      <p:ext uri="{BB962C8B-B14F-4D97-AF65-F5344CB8AC3E}">
        <p14:creationId xmlns:p14="http://schemas.microsoft.com/office/powerpoint/2010/main" val="3042096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9D2BE5-E8EA-472B-94E5-D88497006050}"/>
              </a:ext>
            </a:extLst>
          </p:cNvPr>
          <p:cNvPicPr>
            <a:picLocks noChangeAspect="1"/>
          </p:cNvPicPr>
          <p:nvPr/>
        </p:nvPicPr>
        <p:blipFill rotWithShape="1">
          <a:blip r:embed="rId2">
            <a:extLst>
              <a:ext uri="{28A0092B-C50C-407E-A947-70E740481C1C}">
                <a14:useLocalDpi xmlns:a14="http://schemas.microsoft.com/office/drawing/2010/main" val="0"/>
              </a:ext>
            </a:extLst>
          </a:blip>
          <a:srcRect b="15026"/>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F47E7A0-0DB7-4B58-90EE-85647F6943EB}"/>
              </a:ext>
            </a:extLst>
          </p:cNvPr>
          <p:cNvSpPr/>
          <p:nvPr/>
        </p:nvSpPr>
        <p:spPr>
          <a:xfrm>
            <a:off x="1005840" y="1432559"/>
            <a:ext cx="7680960" cy="714185"/>
          </a:xfrm>
          <a:prstGeom prst="rect">
            <a:avLst/>
          </a:prstGeom>
          <a:solidFill>
            <a:srgbClr val="001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5G Ecosystem &amp; Opportunities in Medical Industry</a:t>
            </a:r>
            <a:endParaRPr lang="th-TH" sz="2400" b="1" dirty="0">
              <a:solidFill>
                <a:schemeClr val="bg1"/>
              </a:solidFill>
              <a:latin typeface="+mj-lt"/>
              <a:cs typeface="TH SarabunPSK" panose="020B0500040200020003" pitchFamily="34" charset="-34"/>
            </a:endParaRPr>
          </a:p>
        </p:txBody>
      </p:sp>
      <p:sp>
        <p:nvSpPr>
          <p:cNvPr id="5" name="Rectangle 4">
            <a:extLst>
              <a:ext uri="{FF2B5EF4-FFF2-40B4-BE49-F238E27FC236}">
                <a16:creationId xmlns:a16="http://schemas.microsoft.com/office/drawing/2014/main" id="{D72231F6-F4DD-4EF9-B2C6-6AC5CFBF6C2C}"/>
              </a:ext>
            </a:extLst>
          </p:cNvPr>
          <p:cNvSpPr/>
          <p:nvPr/>
        </p:nvSpPr>
        <p:spPr>
          <a:xfrm>
            <a:off x="0" y="1432559"/>
            <a:ext cx="1005840" cy="7141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WP9</a:t>
            </a:r>
            <a:endParaRPr lang="th-TH" sz="2400" b="1" dirty="0">
              <a:solidFill>
                <a:schemeClr val="bg1"/>
              </a:solidFill>
              <a:latin typeface="+mj-lt"/>
              <a:cs typeface="TH SarabunPSK" panose="020B0500040200020003" pitchFamily="34" charset="-34"/>
            </a:endParaRPr>
          </a:p>
        </p:txBody>
      </p:sp>
    </p:spTree>
    <p:extLst>
      <p:ext uri="{BB962C8B-B14F-4D97-AF65-F5344CB8AC3E}">
        <p14:creationId xmlns:p14="http://schemas.microsoft.com/office/powerpoint/2010/main" val="1561573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29B29D-9EEA-4E9F-B0F7-BDC84C845431}"/>
              </a:ext>
            </a:extLst>
          </p:cNvPr>
          <p:cNvPicPr>
            <a:picLocks noChangeAspect="1"/>
          </p:cNvPicPr>
          <p:nvPr/>
        </p:nvPicPr>
        <p:blipFill rotWithShape="1">
          <a:blip r:embed="rId2">
            <a:extLst>
              <a:ext uri="{28A0092B-C50C-407E-A947-70E740481C1C}">
                <a14:useLocalDpi xmlns:a14="http://schemas.microsoft.com/office/drawing/2010/main" val="0"/>
              </a:ext>
            </a:extLst>
          </a:blip>
          <a:srcRect t="8942" b="6784"/>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6B54285-732B-457F-BC78-11A3982B406B}"/>
              </a:ext>
            </a:extLst>
          </p:cNvPr>
          <p:cNvSpPr/>
          <p:nvPr/>
        </p:nvSpPr>
        <p:spPr>
          <a:xfrm>
            <a:off x="1066222" y="1432559"/>
            <a:ext cx="7680960" cy="714185"/>
          </a:xfrm>
          <a:prstGeom prst="rect">
            <a:avLst/>
          </a:prstGeom>
          <a:solidFill>
            <a:srgbClr val="001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5G Ecosystem &amp; Opportunities in Medical Industry</a:t>
            </a:r>
            <a:endParaRPr lang="th-TH" sz="2400" b="1" dirty="0">
              <a:solidFill>
                <a:schemeClr val="bg1"/>
              </a:solidFill>
              <a:latin typeface="+mj-lt"/>
              <a:cs typeface="TH SarabunPSK" panose="020B0500040200020003" pitchFamily="34" charset="-34"/>
            </a:endParaRPr>
          </a:p>
        </p:txBody>
      </p:sp>
      <p:sp>
        <p:nvSpPr>
          <p:cNvPr id="5" name="Rectangle 4">
            <a:extLst>
              <a:ext uri="{FF2B5EF4-FFF2-40B4-BE49-F238E27FC236}">
                <a16:creationId xmlns:a16="http://schemas.microsoft.com/office/drawing/2014/main" id="{BEE7C863-0989-4175-A0B0-08633564B4ED}"/>
              </a:ext>
            </a:extLst>
          </p:cNvPr>
          <p:cNvSpPr/>
          <p:nvPr/>
        </p:nvSpPr>
        <p:spPr>
          <a:xfrm>
            <a:off x="0" y="1432559"/>
            <a:ext cx="1078302" cy="7141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538163" algn="l"/>
              </a:tabLst>
            </a:pPr>
            <a:r>
              <a:rPr lang="en-US" sz="2400" b="1" dirty="0">
                <a:solidFill>
                  <a:schemeClr val="bg1"/>
                </a:solidFill>
                <a:latin typeface="+mj-lt"/>
                <a:cs typeface="TH SarabunPSK" panose="020B0500040200020003" pitchFamily="34" charset="-34"/>
              </a:rPr>
              <a:t>WP10</a:t>
            </a:r>
            <a:endParaRPr lang="th-TH" sz="2400" b="1" dirty="0">
              <a:solidFill>
                <a:schemeClr val="bg1"/>
              </a:solidFill>
              <a:latin typeface="+mj-lt"/>
              <a:cs typeface="TH SarabunPSK" panose="020B0500040200020003" pitchFamily="34" charset="-34"/>
            </a:endParaRPr>
          </a:p>
        </p:txBody>
      </p:sp>
    </p:spTree>
    <p:extLst>
      <p:ext uri="{BB962C8B-B14F-4D97-AF65-F5344CB8AC3E}">
        <p14:creationId xmlns:p14="http://schemas.microsoft.com/office/powerpoint/2010/main" val="1103654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987E8-034C-4AAF-ACA6-8DB3F636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965"/>
            <a:ext cx="12192000" cy="7176655"/>
          </a:xfrm>
          <a:prstGeom prst="rect">
            <a:avLst/>
          </a:prstGeom>
        </p:spPr>
      </p:pic>
      <p:sp>
        <p:nvSpPr>
          <p:cNvPr id="6" name="Freeform: Shape 5">
            <a:extLst>
              <a:ext uri="{FF2B5EF4-FFF2-40B4-BE49-F238E27FC236}">
                <a16:creationId xmlns:a16="http://schemas.microsoft.com/office/drawing/2014/main" id="{CC834404-740A-4DDE-A718-29BAFF1490F2}"/>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0B276D">
              <a:alpha val="85098"/>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p:txBody>
      </p:sp>
      <p:sp>
        <p:nvSpPr>
          <p:cNvPr id="7" name="Freeform: Shape 6">
            <a:extLst>
              <a:ext uri="{FF2B5EF4-FFF2-40B4-BE49-F238E27FC236}">
                <a16:creationId xmlns:a16="http://schemas.microsoft.com/office/drawing/2014/main" id="{5F85E9F5-36DB-4AF7-8536-1910D20D38C7}"/>
              </a:ext>
            </a:extLst>
          </p:cNvPr>
          <p:cNvSpPr/>
          <p:nvPr/>
        </p:nvSpPr>
        <p:spPr>
          <a:xfrm>
            <a:off x="6096000" y="0"/>
            <a:ext cx="6095999"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chemeClr val="bg1">
              <a:lumMod val="95000"/>
              <a:alpha val="69804"/>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BDC686E9-0799-4B44-8A26-A1C761D0E5DE}"/>
              </a:ext>
            </a:extLst>
          </p:cNvPr>
          <p:cNvSpPr txBox="1"/>
          <p:nvPr/>
        </p:nvSpPr>
        <p:spPr>
          <a:xfrm>
            <a:off x="371475" y="1863179"/>
            <a:ext cx="5973907"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TIME Consulting 2020 Chart Pool:</a:t>
            </a: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Findings and Analysis</a:t>
            </a:r>
          </a:p>
        </p:txBody>
      </p:sp>
    </p:spTree>
    <p:extLst>
      <p:ext uri="{BB962C8B-B14F-4D97-AF65-F5344CB8AC3E}">
        <p14:creationId xmlns:p14="http://schemas.microsoft.com/office/powerpoint/2010/main" val="421418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66D7-965E-480E-9BF3-EA1837799CC6}"/>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p>
        </p:txBody>
      </p:sp>
      <p:sp>
        <p:nvSpPr>
          <p:cNvPr id="16" name="Rectangle 15">
            <a:extLst>
              <a:ext uri="{FF2B5EF4-FFF2-40B4-BE49-F238E27FC236}">
                <a16:creationId xmlns:a16="http://schemas.microsoft.com/office/drawing/2014/main" id="{45B1DB22-FE09-4776-9DDD-D2361F542A14}"/>
              </a:ext>
            </a:extLst>
          </p:cNvPr>
          <p:cNvSpPr/>
          <p:nvPr/>
        </p:nvSpPr>
        <p:spPr>
          <a:xfrm>
            <a:off x="7370200" y="3432359"/>
            <a:ext cx="1960030" cy="307777"/>
          </a:xfrm>
          <a:prstGeom prst="rect">
            <a:avLst/>
          </a:prstGeom>
          <a:ln>
            <a:solidFill>
              <a:srgbClr val="BEBEBE">
                <a:lumMod val="40000"/>
                <a:lumOff val="60000"/>
              </a:srgbClr>
            </a:solidFill>
          </a:ln>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cs typeface="Arial" panose="020B0604020202020204" pitchFamily="34" charset="0"/>
              </a:rPr>
              <a:t>Project Stakeholders</a:t>
            </a:r>
            <a:endParaRPr kumimoji="0" lang="th-TH" sz="1400" b="0" i="0" u="none" strike="noStrike" kern="0" cap="none" spc="0" normalizeH="0" baseline="0" noProof="0" dirty="0">
              <a:ln>
                <a:noFill/>
              </a:ln>
              <a:solidFill>
                <a:srgbClr val="002060"/>
              </a:solidFill>
              <a:effectLst/>
              <a:uLnTx/>
              <a:uFillTx/>
            </a:endParaRPr>
          </a:p>
        </p:txBody>
      </p:sp>
      <p:sp>
        <p:nvSpPr>
          <p:cNvPr id="17" name="Rectangle 16">
            <a:extLst>
              <a:ext uri="{FF2B5EF4-FFF2-40B4-BE49-F238E27FC236}">
                <a16:creationId xmlns:a16="http://schemas.microsoft.com/office/drawing/2014/main" id="{2D884F43-9124-4CDD-9AAB-B0DC13D32283}"/>
              </a:ext>
            </a:extLst>
          </p:cNvPr>
          <p:cNvSpPr/>
          <p:nvPr/>
        </p:nvSpPr>
        <p:spPr>
          <a:xfrm>
            <a:off x="7370200" y="2565029"/>
            <a:ext cx="1960030" cy="307777"/>
          </a:xfrm>
          <a:prstGeom prst="rect">
            <a:avLst/>
          </a:prstGeom>
          <a:ln>
            <a:solidFill>
              <a:srgbClr val="BEBEBE">
                <a:lumMod val="40000"/>
                <a:lumOff val="60000"/>
              </a:srgbClr>
            </a:solidFill>
          </a:ln>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cs typeface="Arial" panose="020B0604020202020204" pitchFamily="34" charset="0"/>
              </a:rPr>
              <a:t>Key 5G Features</a:t>
            </a:r>
            <a:endParaRPr kumimoji="0" lang="th-TH" sz="1400" b="0" i="0" u="none" strike="noStrike" kern="0" cap="none" spc="0" normalizeH="0" baseline="0" noProof="0" dirty="0">
              <a:ln>
                <a:noFill/>
              </a:ln>
              <a:solidFill>
                <a:srgbClr val="002060"/>
              </a:solidFill>
              <a:effectLst/>
              <a:uLnTx/>
              <a:uFillTx/>
            </a:endParaRPr>
          </a:p>
        </p:txBody>
      </p:sp>
      <p:sp>
        <p:nvSpPr>
          <p:cNvPr id="18" name="Rectangle 17">
            <a:extLst>
              <a:ext uri="{FF2B5EF4-FFF2-40B4-BE49-F238E27FC236}">
                <a16:creationId xmlns:a16="http://schemas.microsoft.com/office/drawing/2014/main" id="{5D7E539A-C6F7-4E2D-9B2A-779C8DAC5552}"/>
              </a:ext>
            </a:extLst>
          </p:cNvPr>
          <p:cNvSpPr/>
          <p:nvPr/>
        </p:nvSpPr>
        <p:spPr>
          <a:xfrm>
            <a:off x="7370200" y="1697699"/>
            <a:ext cx="1960030" cy="307777"/>
          </a:xfrm>
          <a:prstGeom prst="rect">
            <a:avLst/>
          </a:prstGeom>
          <a:ln>
            <a:solidFill>
              <a:srgbClr val="BEBEBE">
                <a:lumMod val="40000"/>
                <a:lumOff val="60000"/>
              </a:srgbClr>
            </a:solidFill>
          </a:ln>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cs typeface="Arial" panose="020B0604020202020204" pitchFamily="34" charset="0"/>
              </a:rPr>
              <a:t>Industry Verticals</a:t>
            </a:r>
            <a:endParaRPr kumimoji="0" lang="th-TH" sz="1400" b="0" i="0" u="none" strike="noStrike" kern="0" cap="none" spc="0" normalizeH="0" baseline="0" noProof="0" dirty="0">
              <a:ln>
                <a:noFill/>
              </a:ln>
              <a:solidFill>
                <a:srgbClr val="002060"/>
              </a:solidFill>
              <a:effectLst/>
              <a:uLnTx/>
              <a:uFillTx/>
            </a:endParaRPr>
          </a:p>
        </p:txBody>
      </p:sp>
      <p:sp>
        <p:nvSpPr>
          <p:cNvPr id="19" name="Rectangle 18">
            <a:extLst>
              <a:ext uri="{FF2B5EF4-FFF2-40B4-BE49-F238E27FC236}">
                <a16:creationId xmlns:a16="http://schemas.microsoft.com/office/drawing/2014/main" id="{FB1B8A3C-3772-4E96-AD93-3E2103128456}"/>
              </a:ext>
            </a:extLst>
          </p:cNvPr>
          <p:cNvSpPr/>
          <p:nvPr/>
        </p:nvSpPr>
        <p:spPr>
          <a:xfrm>
            <a:off x="7370200" y="2998694"/>
            <a:ext cx="1960030" cy="307777"/>
          </a:xfrm>
          <a:prstGeom prst="rect">
            <a:avLst/>
          </a:prstGeom>
          <a:solidFill>
            <a:srgbClr val="FFFFFF"/>
          </a:solidFill>
          <a:ln w="3175" cap="flat" cmpd="sng" algn="ctr">
            <a:solidFill>
              <a:srgbClr val="BEBEBE">
                <a:lumMod val="40000"/>
                <a:lumOff val="60000"/>
              </a:srgbClr>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latin typeface="Arial" panose="020B0604020202020204"/>
                <a:ea typeface="+mn-ea"/>
                <a:cs typeface="Arial" panose="020B0604020202020204" pitchFamily="34" charset="0"/>
              </a:rPr>
              <a:t>Level of Maturity</a:t>
            </a:r>
            <a:endParaRPr kumimoji="0" lang="th-TH" sz="1400" b="0" i="0" u="none" strike="noStrike" kern="0" cap="none" spc="0" normalizeH="0" baseline="0" noProof="0" dirty="0">
              <a:ln>
                <a:noFill/>
              </a:ln>
              <a:solidFill>
                <a:srgbClr val="002060"/>
              </a:solidFill>
              <a:effectLst/>
              <a:uLnTx/>
              <a:uFillTx/>
              <a:latin typeface="Arial" panose="020B0604020202020204"/>
              <a:ea typeface="+mn-ea"/>
              <a:cs typeface="Cordia New" panose="020B0304020202020204" pitchFamily="34" charset="-34"/>
            </a:endParaRPr>
          </a:p>
        </p:txBody>
      </p:sp>
      <p:sp>
        <p:nvSpPr>
          <p:cNvPr id="20" name="TextBox 19">
            <a:extLst>
              <a:ext uri="{FF2B5EF4-FFF2-40B4-BE49-F238E27FC236}">
                <a16:creationId xmlns:a16="http://schemas.microsoft.com/office/drawing/2014/main" id="{04823267-3F36-46FD-B3E3-30252CB64493}"/>
              </a:ext>
            </a:extLst>
          </p:cNvPr>
          <p:cNvSpPr txBox="1"/>
          <p:nvPr/>
        </p:nvSpPr>
        <p:spPr>
          <a:xfrm>
            <a:off x="7370200" y="2131364"/>
            <a:ext cx="1960030" cy="307777"/>
          </a:xfrm>
          <a:prstGeom prst="rect">
            <a:avLst/>
          </a:prstGeom>
          <a:noFill/>
          <a:ln>
            <a:solidFill>
              <a:srgbClr val="BEBEBE">
                <a:lumMod val="40000"/>
                <a:lumOff val="60000"/>
              </a:srgbClr>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cs typeface="Arial" panose="020B0604020202020204" pitchFamily="34" charset="0"/>
              </a:rPr>
              <a:t>Project Types</a:t>
            </a:r>
          </a:p>
        </p:txBody>
      </p:sp>
      <p:sp>
        <p:nvSpPr>
          <p:cNvPr id="21" name="Rectangle 20">
            <a:extLst>
              <a:ext uri="{FF2B5EF4-FFF2-40B4-BE49-F238E27FC236}">
                <a16:creationId xmlns:a16="http://schemas.microsoft.com/office/drawing/2014/main" id="{1DB0BB0A-8BFE-45A0-B932-A04B341A9158}"/>
              </a:ext>
            </a:extLst>
          </p:cNvPr>
          <p:cNvSpPr/>
          <p:nvPr/>
        </p:nvSpPr>
        <p:spPr>
          <a:xfrm>
            <a:off x="7370200" y="4299689"/>
            <a:ext cx="1960030" cy="307777"/>
          </a:xfrm>
          <a:prstGeom prst="rect">
            <a:avLst/>
          </a:prstGeom>
          <a:ln>
            <a:solidFill>
              <a:srgbClr val="BEBEBE">
                <a:lumMod val="40000"/>
                <a:lumOff val="60000"/>
              </a:srgbClr>
            </a:solidFill>
          </a:ln>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cs typeface="Arial" panose="020B0604020202020204" pitchFamily="34" charset="0"/>
              </a:rPr>
              <a:t>Key Technologies</a:t>
            </a:r>
            <a:endParaRPr kumimoji="0" lang="th-TH" sz="1400" b="0" i="0" u="none" strike="noStrike" kern="0" cap="none" spc="0" normalizeH="0" baseline="0" noProof="0" dirty="0">
              <a:ln>
                <a:noFill/>
              </a:ln>
              <a:solidFill>
                <a:srgbClr val="002060"/>
              </a:solidFill>
              <a:effectLst/>
              <a:uLnTx/>
              <a:uFillTx/>
            </a:endParaRPr>
          </a:p>
        </p:txBody>
      </p:sp>
      <p:sp>
        <p:nvSpPr>
          <p:cNvPr id="22" name="Rectangle 21">
            <a:extLst>
              <a:ext uri="{FF2B5EF4-FFF2-40B4-BE49-F238E27FC236}">
                <a16:creationId xmlns:a16="http://schemas.microsoft.com/office/drawing/2014/main" id="{53615DFE-DF55-4038-9A31-D7C2A655BE71}"/>
              </a:ext>
            </a:extLst>
          </p:cNvPr>
          <p:cNvSpPr/>
          <p:nvPr/>
        </p:nvSpPr>
        <p:spPr>
          <a:xfrm>
            <a:off x="7370980" y="5811664"/>
            <a:ext cx="1960030" cy="307777"/>
          </a:xfrm>
          <a:prstGeom prst="rect">
            <a:avLst/>
          </a:prstGeom>
          <a:ln>
            <a:solidFill>
              <a:srgbClr val="BEBEBE">
                <a:lumMod val="40000"/>
                <a:lumOff val="60000"/>
              </a:srgbClr>
            </a:solidFill>
          </a:ln>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rPr>
              <a:t>Implications to Huawei</a:t>
            </a:r>
            <a:endParaRPr kumimoji="0" lang="th-TH" sz="1400" b="0" i="0" u="none" strike="noStrike" kern="0" cap="none" spc="0" normalizeH="0" baseline="0" noProof="0" dirty="0">
              <a:ln>
                <a:noFill/>
              </a:ln>
              <a:solidFill>
                <a:srgbClr val="002060"/>
              </a:solidFill>
              <a:effectLst/>
              <a:uLnTx/>
              <a:uFillTx/>
            </a:endParaRPr>
          </a:p>
        </p:txBody>
      </p:sp>
      <p:sp>
        <p:nvSpPr>
          <p:cNvPr id="23" name="Rectangle 22">
            <a:extLst>
              <a:ext uri="{FF2B5EF4-FFF2-40B4-BE49-F238E27FC236}">
                <a16:creationId xmlns:a16="http://schemas.microsoft.com/office/drawing/2014/main" id="{859185BC-CD29-4990-A70D-BCD7716D26C4}"/>
              </a:ext>
            </a:extLst>
          </p:cNvPr>
          <p:cNvSpPr/>
          <p:nvPr/>
        </p:nvSpPr>
        <p:spPr>
          <a:xfrm>
            <a:off x="7362196" y="5377999"/>
            <a:ext cx="1960030" cy="307777"/>
          </a:xfrm>
          <a:prstGeom prst="rect">
            <a:avLst/>
          </a:prstGeom>
          <a:solidFill>
            <a:srgbClr val="FFFFFF"/>
          </a:solidFill>
          <a:ln w="3175" cap="flat" cmpd="sng" algn="ctr">
            <a:solidFill>
              <a:srgbClr val="BEBEBE">
                <a:lumMod val="40000"/>
                <a:lumOff val="60000"/>
              </a:srgbClr>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latin typeface="Arial" panose="020B0604020202020204"/>
                <a:ea typeface="+mn-ea"/>
                <a:cs typeface="Arial" panose="020B0604020202020204" pitchFamily="34" charset="0"/>
              </a:rPr>
              <a:t>Potential or Impact</a:t>
            </a:r>
            <a:endParaRPr kumimoji="0" lang="th-TH" sz="1400" b="0" i="0" u="none" strike="noStrike" kern="0" cap="none" spc="0" normalizeH="0" baseline="0" noProof="0" dirty="0">
              <a:ln>
                <a:noFill/>
              </a:ln>
              <a:solidFill>
                <a:srgbClr val="002060"/>
              </a:solidFill>
              <a:effectLst/>
              <a:uLnTx/>
              <a:uFillTx/>
              <a:latin typeface="Arial" panose="020B0604020202020204"/>
              <a:ea typeface="+mn-ea"/>
              <a:cs typeface="Cordia New" panose="020B0304020202020204" pitchFamily="34" charset="-34"/>
            </a:endParaRPr>
          </a:p>
        </p:txBody>
      </p:sp>
      <p:pic>
        <p:nvPicPr>
          <p:cNvPr id="24" name="Picture 23" descr="A close up of a logo&#10;&#10;Description automatically generated">
            <a:extLst>
              <a:ext uri="{FF2B5EF4-FFF2-40B4-BE49-F238E27FC236}">
                <a16:creationId xmlns:a16="http://schemas.microsoft.com/office/drawing/2014/main" id="{00542FB1-D144-498E-851A-09B48F4B1B7A}"/>
              </a:ext>
            </a:extLst>
          </p:cNvPr>
          <p:cNvPicPr>
            <a:picLocks noChangeAspect="1"/>
          </p:cNvPicPr>
          <p:nvPr/>
        </p:nvPicPr>
        <p:blipFill>
          <a:blip r:embed="rId2">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6806703" y="4324107"/>
            <a:ext cx="305477" cy="305477"/>
          </a:xfrm>
          <a:prstGeom prst="rect">
            <a:avLst/>
          </a:prstGeom>
        </p:spPr>
      </p:pic>
      <p:pic>
        <p:nvPicPr>
          <p:cNvPr id="25" name="Picture 24" descr="A close up of a logo&#10;&#10;Description automatically generated">
            <a:extLst>
              <a:ext uri="{FF2B5EF4-FFF2-40B4-BE49-F238E27FC236}">
                <a16:creationId xmlns:a16="http://schemas.microsoft.com/office/drawing/2014/main" id="{C1F318F5-D405-49C9-94F8-C183AF5C8236}"/>
              </a:ext>
            </a:extLst>
          </p:cNvPr>
          <p:cNvPicPr>
            <a:picLocks noChangeAspect="1"/>
          </p:cNvPicPr>
          <p:nvPr/>
        </p:nvPicPr>
        <p:blipFill>
          <a:blip r:embed="rId3">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6782919" y="2118928"/>
            <a:ext cx="353045" cy="353045"/>
          </a:xfrm>
          <a:prstGeom prst="rect">
            <a:avLst/>
          </a:prstGeom>
        </p:spPr>
      </p:pic>
      <p:pic>
        <p:nvPicPr>
          <p:cNvPr id="26" name="Picture 25" descr="A close up of a logo&#10;&#10;Description automatically generated">
            <a:extLst>
              <a:ext uri="{FF2B5EF4-FFF2-40B4-BE49-F238E27FC236}">
                <a16:creationId xmlns:a16="http://schemas.microsoft.com/office/drawing/2014/main" id="{1CE6C4E4-D268-4E1F-93DD-2FAB0D2C4F7D}"/>
              </a:ext>
            </a:extLst>
          </p:cNvPr>
          <p:cNvPicPr>
            <a:picLocks noChangeAspect="1"/>
          </p:cNvPicPr>
          <p:nvPr/>
        </p:nvPicPr>
        <p:blipFill>
          <a:blip r:embed="rId4">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6805554" y="1713869"/>
            <a:ext cx="307774" cy="307774"/>
          </a:xfrm>
          <a:prstGeom prst="rect">
            <a:avLst/>
          </a:prstGeom>
        </p:spPr>
      </p:pic>
      <p:pic>
        <p:nvPicPr>
          <p:cNvPr id="27" name="Picture 26" descr="A close up of a logo&#10;&#10;Description automatically generated">
            <a:extLst>
              <a:ext uri="{FF2B5EF4-FFF2-40B4-BE49-F238E27FC236}">
                <a16:creationId xmlns:a16="http://schemas.microsoft.com/office/drawing/2014/main" id="{5A3228DB-647E-4CD7-9AEA-F7B66451D652}"/>
              </a:ext>
            </a:extLst>
          </p:cNvPr>
          <p:cNvPicPr>
            <a:picLocks noChangeAspect="1"/>
          </p:cNvPicPr>
          <p:nvPr/>
        </p:nvPicPr>
        <p:blipFill>
          <a:blip r:embed="rId5">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6788943" y="2569258"/>
            <a:ext cx="340997" cy="340997"/>
          </a:xfrm>
          <a:prstGeom prst="rect">
            <a:avLst/>
          </a:prstGeom>
        </p:spPr>
      </p:pic>
      <p:pic>
        <p:nvPicPr>
          <p:cNvPr id="28" name="Picture 27" descr="A close up of a logo&#10;&#10;Description automatically generated">
            <a:extLst>
              <a:ext uri="{FF2B5EF4-FFF2-40B4-BE49-F238E27FC236}">
                <a16:creationId xmlns:a16="http://schemas.microsoft.com/office/drawing/2014/main" id="{98273227-1955-446A-841D-4C900B7D4487}"/>
              </a:ext>
            </a:extLst>
          </p:cNvPr>
          <p:cNvPicPr>
            <a:picLocks noChangeAspect="1"/>
          </p:cNvPicPr>
          <p:nvPr/>
        </p:nvPicPr>
        <p:blipFill>
          <a:blip r:embed="rId6">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6802007" y="3007540"/>
            <a:ext cx="314869" cy="314869"/>
          </a:xfrm>
          <a:prstGeom prst="rect">
            <a:avLst/>
          </a:prstGeom>
        </p:spPr>
      </p:pic>
      <p:pic>
        <p:nvPicPr>
          <p:cNvPr id="29" name="Picture 28" descr="A close up of a logo&#10;&#10;Description automatically generated">
            <a:extLst>
              <a:ext uri="{FF2B5EF4-FFF2-40B4-BE49-F238E27FC236}">
                <a16:creationId xmlns:a16="http://schemas.microsoft.com/office/drawing/2014/main" id="{2945E86D-0108-433C-B8C4-3FE860DA6F5D}"/>
              </a:ext>
            </a:extLst>
          </p:cNvPr>
          <p:cNvPicPr>
            <a:picLocks noChangeAspect="1"/>
          </p:cNvPicPr>
          <p:nvPr/>
        </p:nvPicPr>
        <p:blipFill>
          <a:blip r:embed="rId7">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6785776" y="3879491"/>
            <a:ext cx="347331" cy="347331"/>
          </a:xfrm>
          <a:prstGeom prst="rect">
            <a:avLst/>
          </a:prstGeom>
        </p:spPr>
      </p:pic>
      <p:pic>
        <p:nvPicPr>
          <p:cNvPr id="30" name="Picture 29" descr="A close up of a logo&#10;&#10;Description automatically generated">
            <a:extLst>
              <a:ext uri="{FF2B5EF4-FFF2-40B4-BE49-F238E27FC236}">
                <a16:creationId xmlns:a16="http://schemas.microsoft.com/office/drawing/2014/main" id="{A3D75D57-29B5-41A1-892A-D003F6198E03}"/>
              </a:ext>
            </a:extLst>
          </p:cNvPr>
          <p:cNvPicPr>
            <a:picLocks noChangeAspect="1"/>
          </p:cNvPicPr>
          <p:nvPr/>
        </p:nvPicPr>
        <p:blipFill>
          <a:blip r:embed="rId8">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6777701" y="5379670"/>
            <a:ext cx="307776" cy="307776"/>
          </a:xfrm>
          <a:prstGeom prst="rect">
            <a:avLst/>
          </a:prstGeom>
        </p:spPr>
      </p:pic>
      <p:sp>
        <p:nvSpPr>
          <p:cNvPr id="31" name="Isosceles Triangle 30">
            <a:extLst>
              <a:ext uri="{FF2B5EF4-FFF2-40B4-BE49-F238E27FC236}">
                <a16:creationId xmlns:a16="http://schemas.microsoft.com/office/drawing/2014/main" id="{E1C38EF4-19AD-481B-B8C4-3F59E2AF26C7}"/>
              </a:ext>
            </a:extLst>
          </p:cNvPr>
          <p:cNvSpPr/>
          <p:nvPr/>
        </p:nvSpPr>
        <p:spPr>
          <a:xfrm rot="5400000">
            <a:off x="3977551" y="3802970"/>
            <a:ext cx="4608115" cy="250257"/>
          </a:xfrm>
          <a:prstGeom prst="triangle">
            <a:avLst/>
          </a:prstGeom>
          <a:solidFill>
            <a:srgbClr val="BEBEBE">
              <a:lumMod val="40000"/>
              <a:lumOff val="6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srgbClr val="FFFFFF"/>
              </a:solidFill>
              <a:effectLst/>
              <a:uLnTx/>
              <a:uFillTx/>
              <a:latin typeface="Arial" panose="020B0604020202020204"/>
              <a:ea typeface="+mn-ea"/>
              <a:cs typeface="Cordia New" panose="020B0304020202020204" pitchFamily="34" charset="-34"/>
            </a:endParaRPr>
          </a:p>
        </p:txBody>
      </p:sp>
      <p:sp>
        <p:nvSpPr>
          <p:cNvPr id="32" name="Freeform: Shape 31">
            <a:extLst>
              <a:ext uri="{FF2B5EF4-FFF2-40B4-BE49-F238E27FC236}">
                <a16:creationId xmlns:a16="http://schemas.microsoft.com/office/drawing/2014/main" id="{1D56058D-9FAC-4EF5-BACE-E97B107D403B}"/>
              </a:ext>
            </a:extLst>
          </p:cNvPr>
          <p:cNvSpPr/>
          <p:nvPr/>
        </p:nvSpPr>
        <p:spPr>
          <a:xfrm>
            <a:off x="1160665" y="1794397"/>
            <a:ext cx="3763069" cy="2915209"/>
          </a:xfrm>
          <a:custGeom>
            <a:avLst/>
            <a:gdLst>
              <a:gd name="connsiteX0" fmla="*/ 2575370 w 4801503"/>
              <a:gd name="connsiteY0" fmla="*/ 4209403 h 4421876"/>
              <a:gd name="connsiteX1" fmla="*/ 2571194 w 4801503"/>
              <a:gd name="connsiteY1" fmla="*/ 4209522 h 4421876"/>
              <a:gd name="connsiteX2" fmla="*/ 2574853 w 4801503"/>
              <a:gd name="connsiteY2" fmla="*/ 4209736 h 4421876"/>
              <a:gd name="connsiteX3" fmla="*/ 1846673 w 4801503"/>
              <a:gd name="connsiteY3" fmla="*/ 3771200 h 4421876"/>
              <a:gd name="connsiteX4" fmla="*/ 1844306 w 4801503"/>
              <a:gd name="connsiteY4" fmla="*/ 3773543 h 4421876"/>
              <a:gd name="connsiteX5" fmla="*/ 1845552 w 4801503"/>
              <a:gd name="connsiteY5" fmla="*/ 3771296 h 4421876"/>
              <a:gd name="connsiteX6" fmla="*/ 4785281 w 4801503"/>
              <a:gd name="connsiteY6" fmla="*/ 3717141 h 4421876"/>
              <a:gd name="connsiteX7" fmla="*/ 4781119 w 4801503"/>
              <a:gd name="connsiteY7" fmla="*/ 3728655 h 4421876"/>
              <a:gd name="connsiteX8" fmla="*/ 4780741 w 4801503"/>
              <a:gd name="connsiteY8" fmla="*/ 3727560 h 4421876"/>
              <a:gd name="connsiteX9" fmla="*/ 4783602 w 4801503"/>
              <a:gd name="connsiteY9" fmla="*/ 3720277 h 4421876"/>
              <a:gd name="connsiteX10" fmla="*/ 4785281 w 4801503"/>
              <a:gd name="connsiteY10" fmla="*/ 3717141 h 4421876"/>
              <a:gd name="connsiteX11" fmla="*/ 272982 w 4801503"/>
              <a:gd name="connsiteY11" fmla="*/ 3663559 h 4421876"/>
              <a:gd name="connsiteX12" fmla="*/ 273767 w 4801503"/>
              <a:gd name="connsiteY12" fmla="*/ 3664343 h 4421876"/>
              <a:gd name="connsiteX13" fmla="*/ 273276 w 4801503"/>
              <a:gd name="connsiteY13" fmla="*/ 3664346 h 4421876"/>
              <a:gd name="connsiteX14" fmla="*/ 2892426 w 4801503"/>
              <a:gd name="connsiteY14" fmla="*/ 450 h 4421876"/>
              <a:gd name="connsiteX15" fmla="*/ 3104590 w 4801503"/>
              <a:gd name="connsiteY15" fmla="*/ 48651 h 4421876"/>
              <a:gd name="connsiteX16" fmla="*/ 3478331 w 4801503"/>
              <a:gd name="connsiteY16" fmla="*/ 332956 h 4421876"/>
              <a:gd name="connsiteX17" fmla="*/ 3793980 w 4801503"/>
              <a:gd name="connsiteY17" fmla="*/ 893155 h 4421876"/>
              <a:gd name="connsiteX18" fmla="*/ 3909462 w 4801503"/>
              <a:gd name="connsiteY18" fmla="*/ 1300266 h 4421876"/>
              <a:gd name="connsiteX19" fmla="*/ 3943942 w 4801503"/>
              <a:gd name="connsiteY19" fmla="*/ 1485619 h 4421876"/>
              <a:gd name="connsiteX20" fmla="*/ 3944345 w 4801503"/>
              <a:gd name="connsiteY20" fmla="*/ 1535301 h 4421876"/>
              <a:gd name="connsiteX21" fmla="*/ 3955188 w 4801503"/>
              <a:gd name="connsiteY21" fmla="*/ 2335498 h 4421876"/>
              <a:gd name="connsiteX22" fmla="*/ 3908995 w 4801503"/>
              <a:gd name="connsiteY22" fmla="*/ 2669430 h 4421876"/>
              <a:gd name="connsiteX23" fmla="*/ 3792814 w 4801503"/>
              <a:gd name="connsiteY23" fmla="*/ 3076542 h 4421876"/>
              <a:gd name="connsiteX24" fmla="*/ 3503993 w 4801503"/>
              <a:gd name="connsiteY24" fmla="*/ 3607090 h 4421876"/>
              <a:gd name="connsiteX25" fmla="*/ 3412541 w 4801503"/>
              <a:gd name="connsiteY25" fmla="*/ 3714546 h 4421876"/>
              <a:gd name="connsiteX26" fmla="*/ 3439837 w 4801503"/>
              <a:gd name="connsiteY26" fmla="*/ 3724219 h 4421876"/>
              <a:gd name="connsiteX27" fmla="*/ 3660302 w 4801503"/>
              <a:gd name="connsiteY27" fmla="*/ 3745247 h 4421876"/>
              <a:gd name="connsiteX28" fmla="*/ 3932092 w 4801503"/>
              <a:gd name="connsiteY28" fmla="*/ 3750925 h 4421876"/>
              <a:gd name="connsiteX29" fmla="*/ 4257540 w 4801503"/>
              <a:gd name="connsiteY29" fmla="*/ 3716438 h 4421876"/>
              <a:gd name="connsiteX30" fmla="*/ 4746762 w 4801503"/>
              <a:gd name="connsiteY30" fmla="*/ 3501107 h 4421876"/>
              <a:gd name="connsiteX31" fmla="*/ 4793654 w 4801503"/>
              <a:gd name="connsiteY31" fmla="*/ 3474821 h 4421876"/>
              <a:gd name="connsiteX32" fmla="*/ 4800285 w 4801503"/>
              <a:gd name="connsiteY32" fmla="*/ 3522537 h 4421876"/>
              <a:gd name="connsiteX33" fmla="*/ 4780764 w 4801503"/>
              <a:gd name="connsiteY33" fmla="*/ 3717361 h 4421876"/>
              <a:gd name="connsiteX34" fmla="*/ 4780307 w 4801503"/>
              <a:gd name="connsiteY34" fmla="*/ 3726303 h 4421876"/>
              <a:gd name="connsiteX35" fmla="*/ 4780741 w 4801503"/>
              <a:gd name="connsiteY35" fmla="*/ 3727560 h 4421876"/>
              <a:gd name="connsiteX36" fmla="*/ 4779657 w 4801503"/>
              <a:gd name="connsiteY36" fmla="*/ 3730317 h 4421876"/>
              <a:gd name="connsiteX37" fmla="*/ 4696370 w 4801503"/>
              <a:gd name="connsiteY37" fmla="*/ 3945228 h 4421876"/>
              <a:gd name="connsiteX38" fmla="*/ 4273871 w 4801503"/>
              <a:gd name="connsiteY38" fmla="*/ 4293250 h 4421876"/>
              <a:gd name="connsiteX39" fmla="*/ 3845772 w 4801503"/>
              <a:gd name="connsiteY39" fmla="*/ 4406173 h 4421876"/>
              <a:gd name="connsiteX40" fmla="*/ 3436571 w 4801503"/>
              <a:gd name="connsiteY40" fmla="*/ 4416477 h 4421876"/>
              <a:gd name="connsiteX41" fmla="*/ 2611635 w 4801503"/>
              <a:gd name="connsiteY41" fmla="*/ 4235211 h 4421876"/>
              <a:gd name="connsiteX42" fmla="*/ 2407099 w 4801503"/>
              <a:gd name="connsiteY42" fmla="*/ 4166673 h 4421876"/>
              <a:gd name="connsiteX43" fmla="*/ 1875616 w 4801503"/>
              <a:gd name="connsiteY43" fmla="*/ 3768727 h 4421876"/>
              <a:gd name="connsiteX44" fmla="*/ 1846673 w 4801503"/>
              <a:gd name="connsiteY44" fmla="*/ 3771200 h 4421876"/>
              <a:gd name="connsiteX45" fmla="*/ 1847824 w 4801503"/>
              <a:gd name="connsiteY45" fmla="*/ 3770061 h 4421876"/>
              <a:gd name="connsiteX46" fmla="*/ 1655588 w 4801503"/>
              <a:gd name="connsiteY46" fmla="*/ 3559776 h 4421876"/>
              <a:gd name="connsiteX47" fmla="*/ 1403161 w 4801503"/>
              <a:gd name="connsiteY47" fmla="*/ 3219956 h 4421876"/>
              <a:gd name="connsiteX48" fmla="*/ 1279514 w 4801503"/>
              <a:gd name="connsiteY48" fmla="*/ 3000419 h 4421876"/>
              <a:gd name="connsiteX49" fmla="*/ 1289499 w 4801503"/>
              <a:gd name="connsiteY49" fmla="*/ 2808928 h 4421876"/>
              <a:gd name="connsiteX50" fmla="*/ 1806735 w 4801503"/>
              <a:gd name="connsiteY50" fmla="*/ 2568782 h 4421876"/>
              <a:gd name="connsiteX51" fmla="*/ 1862245 w 4801503"/>
              <a:gd name="connsiteY51" fmla="*/ 2748122 h 4421876"/>
              <a:gd name="connsiteX52" fmla="*/ 1864747 w 4801503"/>
              <a:gd name="connsiteY52" fmla="*/ 2745513 h 4421876"/>
              <a:gd name="connsiteX53" fmla="*/ 1873246 w 4801503"/>
              <a:gd name="connsiteY53" fmla="*/ 2748455 h 4421876"/>
              <a:gd name="connsiteX54" fmla="*/ 1891683 w 4801503"/>
              <a:gd name="connsiteY54" fmla="*/ 2783615 h 4421876"/>
              <a:gd name="connsiteX55" fmla="*/ 2074121 w 4801503"/>
              <a:gd name="connsiteY55" fmla="*/ 3079065 h 4421876"/>
              <a:gd name="connsiteX56" fmla="*/ 2515984 w 4801503"/>
              <a:gd name="connsiteY56" fmla="*/ 3463676 h 4421876"/>
              <a:gd name="connsiteX57" fmla="*/ 2569876 w 4801503"/>
              <a:gd name="connsiteY57" fmla="*/ 3432896 h 4421876"/>
              <a:gd name="connsiteX58" fmla="*/ 2513773 w 4801503"/>
              <a:gd name="connsiteY58" fmla="*/ 3465471 h 4421876"/>
              <a:gd name="connsiteX59" fmla="*/ 2748844 w 4801503"/>
              <a:gd name="connsiteY59" fmla="*/ 3630964 h 4421876"/>
              <a:gd name="connsiteX60" fmla="*/ 2788259 w 4801503"/>
              <a:gd name="connsiteY60" fmla="*/ 3680060 h 4421876"/>
              <a:gd name="connsiteX61" fmla="*/ 3062880 w 4801503"/>
              <a:gd name="connsiteY61" fmla="*/ 3307691 h 4421876"/>
              <a:gd name="connsiteX62" fmla="*/ 3119696 w 4801503"/>
              <a:gd name="connsiteY62" fmla="*/ 3157069 h 4421876"/>
              <a:gd name="connsiteX63" fmla="*/ 3122087 w 4801503"/>
              <a:gd name="connsiteY63" fmla="*/ 3155188 h 4421876"/>
              <a:gd name="connsiteX64" fmla="*/ 3130253 w 4801503"/>
              <a:gd name="connsiteY64" fmla="*/ 3116075 h 4421876"/>
              <a:gd name="connsiteX65" fmla="*/ 3251100 w 4801503"/>
              <a:gd name="connsiteY65" fmla="*/ 2721371 h 4421876"/>
              <a:gd name="connsiteX66" fmla="*/ 3327155 w 4801503"/>
              <a:gd name="connsiteY66" fmla="*/ 2092199 h 4421876"/>
              <a:gd name="connsiteX67" fmla="*/ 3338586 w 4801503"/>
              <a:gd name="connsiteY67" fmla="*/ 2022384 h 4421876"/>
              <a:gd name="connsiteX68" fmla="*/ 3335850 w 4801503"/>
              <a:gd name="connsiteY68" fmla="*/ 2020938 h 4421876"/>
              <a:gd name="connsiteX69" fmla="*/ 3344248 w 4801503"/>
              <a:gd name="connsiteY69" fmla="*/ 2011840 h 4421876"/>
              <a:gd name="connsiteX70" fmla="*/ 3338190 w 4801503"/>
              <a:gd name="connsiteY70" fmla="*/ 1959840 h 4421876"/>
              <a:gd name="connsiteX71" fmla="*/ 2784636 w 4801503"/>
              <a:gd name="connsiteY71" fmla="*/ 1795959 h 4421876"/>
              <a:gd name="connsiteX72" fmla="*/ 2561840 w 4801503"/>
              <a:gd name="connsiteY72" fmla="*/ 1789594 h 4421876"/>
              <a:gd name="connsiteX73" fmla="*/ 2570725 w 4801503"/>
              <a:gd name="connsiteY73" fmla="*/ 1798578 h 4421876"/>
              <a:gd name="connsiteX74" fmla="*/ 2579721 w 4801503"/>
              <a:gd name="connsiteY74" fmla="*/ 1805112 h 4421876"/>
              <a:gd name="connsiteX75" fmla="*/ 2574593 w 4801503"/>
              <a:gd name="connsiteY75" fmla="*/ 1814087 h 4421876"/>
              <a:gd name="connsiteX76" fmla="*/ 2568942 w 4801503"/>
              <a:gd name="connsiteY76" fmla="*/ 1809996 h 4421876"/>
              <a:gd name="connsiteX77" fmla="*/ 2320715 w 4801503"/>
              <a:gd name="connsiteY77" fmla="*/ 1850792 h 4421876"/>
              <a:gd name="connsiteX78" fmla="*/ 1804664 w 4801503"/>
              <a:gd name="connsiteY78" fmla="*/ 2005351 h 4421876"/>
              <a:gd name="connsiteX79" fmla="*/ 1751879 w 4801503"/>
              <a:gd name="connsiteY79" fmla="*/ 2024275 h 4421876"/>
              <a:gd name="connsiteX80" fmla="*/ 1748380 w 4801503"/>
              <a:gd name="connsiteY80" fmla="*/ 2007687 h 4421876"/>
              <a:gd name="connsiteX81" fmla="*/ 1063482 w 4801503"/>
              <a:gd name="connsiteY81" fmla="*/ 2429495 h 4421876"/>
              <a:gd name="connsiteX82" fmla="*/ 971360 w 4801503"/>
              <a:gd name="connsiteY82" fmla="*/ 2504015 h 4421876"/>
              <a:gd name="connsiteX83" fmla="*/ 887302 w 4801503"/>
              <a:gd name="connsiteY83" fmla="*/ 2576536 h 4421876"/>
              <a:gd name="connsiteX84" fmla="*/ 883098 w 4801503"/>
              <a:gd name="connsiteY84" fmla="*/ 2578019 h 4421876"/>
              <a:gd name="connsiteX85" fmla="*/ 882694 w 4801503"/>
              <a:gd name="connsiteY85" fmla="*/ 2580511 h 4421876"/>
              <a:gd name="connsiteX86" fmla="*/ 881511 w 4801503"/>
              <a:gd name="connsiteY86" fmla="*/ 2581531 h 4421876"/>
              <a:gd name="connsiteX87" fmla="*/ 466244 w 4801503"/>
              <a:gd name="connsiteY87" fmla="*/ 3087897 h 4421876"/>
              <a:gd name="connsiteX88" fmla="*/ 285439 w 4801503"/>
              <a:gd name="connsiteY88" fmla="*/ 3628119 h 4421876"/>
              <a:gd name="connsiteX89" fmla="*/ 270508 w 4801503"/>
              <a:gd name="connsiteY89" fmla="*/ 3656928 h 4421876"/>
              <a:gd name="connsiteX90" fmla="*/ 272982 w 4801503"/>
              <a:gd name="connsiteY90" fmla="*/ 3663559 h 4421876"/>
              <a:gd name="connsiteX91" fmla="*/ 268142 w 4801503"/>
              <a:gd name="connsiteY91" fmla="*/ 3658722 h 4421876"/>
              <a:gd name="connsiteX92" fmla="*/ 190003 w 4801503"/>
              <a:gd name="connsiteY92" fmla="*/ 3583200 h 4421876"/>
              <a:gd name="connsiteX93" fmla="*/ 126041 w 4801503"/>
              <a:gd name="connsiteY93" fmla="*/ 3521254 h 4421876"/>
              <a:gd name="connsiteX94" fmla="*/ 125398 w 4801503"/>
              <a:gd name="connsiteY94" fmla="*/ 3518140 h 4421876"/>
              <a:gd name="connsiteX95" fmla="*/ 103468 w 4801503"/>
              <a:gd name="connsiteY95" fmla="*/ 3491854 h 4421876"/>
              <a:gd name="connsiteX96" fmla="*/ 5251 w 4801503"/>
              <a:gd name="connsiteY96" fmla="*/ 3179792 h 4421876"/>
              <a:gd name="connsiteX97" fmla="*/ 5251 w 4801503"/>
              <a:gd name="connsiteY97" fmla="*/ 2992848 h 4421876"/>
              <a:gd name="connsiteX98" fmla="*/ 148028 w 4801503"/>
              <a:gd name="connsiteY98" fmla="*/ 2548096 h 4421876"/>
              <a:gd name="connsiteX99" fmla="*/ 364993 w 4801503"/>
              <a:gd name="connsiteY99" fmla="*/ 2225940 h 4421876"/>
              <a:gd name="connsiteX100" fmla="*/ 555596 w 4801503"/>
              <a:gd name="connsiteY100" fmla="*/ 2016706 h 4421876"/>
              <a:gd name="connsiteX101" fmla="*/ 1043419 w 4801503"/>
              <a:gd name="connsiteY101" fmla="*/ 1641558 h 4421876"/>
              <a:gd name="connsiteX102" fmla="*/ 1106642 w 4801503"/>
              <a:gd name="connsiteY102" fmla="*/ 1599291 h 4421876"/>
              <a:gd name="connsiteX103" fmla="*/ 1116015 w 4801503"/>
              <a:gd name="connsiteY103" fmla="*/ 1597557 h 4421876"/>
              <a:gd name="connsiteX104" fmla="*/ 1820664 w 4801503"/>
              <a:gd name="connsiteY104" fmla="*/ 1294274 h 4421876"/>
              <a:gd name="connsiteX105" fmla="*/ 1820684 w 4801503"/>
              <a:gd name="connsiteY105" fmla="*/ 1294190 h 4421876"/>
              <a:gd name="connsiteX106" fmla="*/ 1988939 w 4801503"/>
              <a:gd name="connsiteY106" fmla="*/ 1250902 h 4421876"/>
              <a:gd name="connsiteX107" fmla="*/ 2169539 w 4801503"/>
              <a:gd name="connsiteY107" fmla="*/ 1217414 h 4421876"/>
              <a:gd name="connsiteX108" fmla="*/ 2385426 w 4801503"/>
              <a:gd name="connsiteY108" fmla="*/ 1195728 h 4421876"/>
              <a:gd name="connsiteX109" fmla="*/ 2602537 w 4801503"/>
              <a:gd name="connsiteY109" fmla="*/ 1195965 h 4421876"/>
              <a:gd name="connsiteX110" fmla="*/ 2641876 w 4801503"/>
              <a:gd name="connsiteY110" fmla="*/ 1198594 h 4421876"/>
              <a:gd name="connsiteX111" fmla="*/ 2671241 w 4801503"/>
              <a:gd name="connsiteY111" fmla="*/ 1211292 h 4421876"/>
              <a:gd name="connsiteX112" fmla="*/ 2659993 w 4801503"/>
              <a:gd name="connsiteY112" fmla="*/ 1223241 h 4421876"/>
              <a:gd name="connsiteX113" fmla="*/ 2633943 w 4801503"/>
              <a:gd name="connsiteY113" fmla="*/ 1237369 h 4421876"/>
              <a:gd name="connsiteX114" fmla="*/ 2632920 w 4801503"/>
              <a:gd name="connsiteY114" fmla="*/ 1237993 h 4421876"/>
              <a:gd name="connsiteX115" fmla="*/ 3265636 w 4801503"/>
              <a:gd name="connsiteY115" fmla="*/ 1337093 h 4421876"/>
              <a:gd name="connsiteX116" fmla="*/ 3257847 w 4801503"/>
              <a:gd name="connsiteY116" fmla="*/ 1270240 h 4421876"/>
              <a:gd name="connsiteX117" fmla="*/ 3254577 w 4801503"/>
              <a:gd name="connsiteY117" fmla="*/ 1269577 h 4421876"/>
              <a:gd name="connsiteX118" fmla="*/ 3252034 w 4801503"/>
              <a:gd name="connsiteY118" fmla="*/ 1240361 h 4421876"/>
              <a:gd name="connsiteX119" fmla="*/ 3241302 w 4801503"/>
              <a:gd name="connsiteY119" fmla="*/ 1198909 h 4421876"/>
              <a:gd name="connsiteX120" fmla="*/ 3022470 w 4801503"/>
              <a:gd name="connsiteY120" fmla="*/ 614107 h 4421876"/>
              <a:gd name="connsiteX121" fmla="*/ 2572675 w 4801503"/>
              <a:gd name="connsiteY121" fmla="*/ 105638 h 4421876"/>
              <a:gd name="connsiteX122" fmla="*/ 2560894 w 4801503"/>
              <a:gd name="connsiteY122" fmla="*/ 96386 h 4421876"/>
              <a:gd name="connsiteX123" fmla="*/ 2556153 w 4801503"/>
              <a:gd name="connsiteY123" fmla="*/ 82211 h 4421876"/>
              <a:gd name="connsiteX124" fmla="*/ 2565394 w 4801503"/>
              <a:gd name="connsiteY124" fmla="*/ 80688 h 4421876"/>
              <a:gd name="connsiteX125" fmla="*/ 2630671 w 4801503"/>
              <a:gd name="connsiteY125" fmla="*/ 47778 h 4421876"/>
              <a:gd name="connsiteX126" fmla="*/ 2728420 w 4801503"/>
              <a:gd name="connsiteY126" fmla="*/ 19567 h 4421876"/>
              <a:gd name="connsiteX127" fmla="*/ 2818345 w 4801503"/>
              <a:gd name="connsiteY127" fmla="*/ 2388 h 4421876"/>
              <a:gd name="connsiteX128" fmla="*/ 2818802 w 4801503"/>
              <a:gd name="connsiteY128" fmla="*/ 2388 h 4421876"/>
              <a:gd name="connsiteX129" fmla="*/ 2892426 w 4801503"/>
              <a:gd name="connsiteY129"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2659993 w 4801503"/>
              <a:gd name="connsiteY115" fmla="*/ 1223241 h 4421876"/>
              <a:gd name="connsiteX116" fmla="*/ 2633943 w 4801503"/>
              <a:gd name="connsiteY116" fmla="*/ 1237369 h 4421876"/>
              <a:gd name="connsiteX117" fmla="*/ 3265636 w 4801503"/>
              <a:gd name="connsiteY117" fmla="*/ 1337093 h 4421876"/>
              <a:gd name="connsiteX118" fmla="*/ 3257847 w 4801503"/>
              <a:gd name="connsiteY118" fmla="*/ 1270240 h 4421876"/>
              <a:gd name="connsiteX119" fmla="*/ 3254577 w 4801503"/>
              <a:gd name="connsiteY119" fmla="*/ 1269577 h 4421876"/>
              <a:gd name="connsiteX120" fmla="*/ 3252034 w 4801503"/>
              <a:gd name="connsiteY120" fmla="*/ 1240361 h 4421876"/>
              <a:gd name="connsiteX121" fmla="*/ 3241302 w 4801503"/>
              <a:gd name="connsiteY121" fmla="*/ 1198909 h 4421876"/>
              <a:gd name="connsiteX122" fmla="*/ 3022470 w 4801503"/>
              <a:gd name="connsiteY122" fmla="*/ 614107 h 4421876"/>
              <a:gd name="connsiteX123" fmla="*/ 2572675 w 4801503"/>
              <a:gd name="connsiteY123" fmla="*/ 105638 h 4421876"/>
              <a:gd name="connsiteX124" fmla="*/ 2560894 w 4801503"/>
              <a:gd name="connsiteY124" fmla="*/ 96386 h 4421876"/>
              <a:gd name="connsiteX125" fmla="*/ 2556153 w 4801503"/>
              <a:gd name="connsiteY125" fmla="*/ 82211 h 4421876"/>
              <a:gd name="connsiteX126" fmla="*/ 2565394 w 4801503"/>
              <a:gd name="connsiteY126" fmla="*/ 80688 h 4421876"/>
              <a:gd name="connsiteX127" fmla="*/ 2630671 w 4801503"/>
              <a:gd name="connsiteY127" fmla="*/ 47778 h 4421876"/>
              <a:gd name="connsiteX128" fmla="*/ 2728420 w 4801503"/>
              <a:gd name="connsiteY128" fmla="*/ 19567 h 4421876"/>
              <a:gd name="connsiteX129" fmla="*/ 2818345 w 4801503"/>
              <a:gd name="connsiteY129" fmla="*/ 2388 h 4421876"/>
              <a:gd name="connsiteX130" fmla="*/ 2818802 w 4801503"/>
              <a:gd name="connsiteY130" fmla="*/ 2388 h 4421876"/>
              <a:gd name="connsiteX131" fmla="*/ 2892426 w 4801503"/>
              <a:gd name="connsiteY131"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2659993 w 4801503"/>
              <a:gd name="connsiteY115" fmla="*/ 1223241 h 4421876"/>
              <a:gd name="connsiteX116" fmla="*/ 3265636 w 4801503"/>
              <a:gd name="connsiteY116" fmla="*/ 1337093 h 4421876"/>
              <a:gd name="connsiteX117" fmla="*/ 3257847 w 4801503"/>
              <a:gd name="connsiteY117" fmla="*/ 1270240 h 4421876"/>
              <a:gd name="connsiteX118" fmla="*/ 3254577 w 4801503"/>
              <a:gd name="connsiteY118" fmla="*/ 1269577 h 4421876"/>
              <a:gd name="connsiteX119" fmla="*/ 3252034 w 4801503"/>
              <a:gd name="connsiteY119" fmla="*/ 1240361 h 4421876"/>
              <a:gd name="connsiteX120" fmla="*/ 3241302 w 4801503"/>
              <a:gd name="connsiteY120" fmla="*/ 1198909 h 4421876"/>
              <a:gd name="connsiteX121" fmla="*/ 3022470 w 4801503"/>
              <a:gd name="connsiteY121" fmla="*/ 614107 h 4421876"/>
              <a:gd name="connsiteX122" fmla="*/ 2572675 w 4801503"/>
              <a:gd name="connsiteY122" fmla="*/ 105638 h 4421876"/>
              <a:gd name="connsiteX123" fmla="*/ 2560894 w 4801503"/>
              <a:gd name="connsiteY123" fmla="*/ 96386 h 4421876"/>
              <a:gd name="connsiteX124" fmla="*/ 2556153 w 4801503"/>
              <a:gd name="connsiteY124" fmla="*/ 82211 h 4421876"/>
              <a:gd name="connsiteX125" fmla="*/ 2565394 w 4801503"/>
              <a:gd name="connsiteY125" fmla="*/ 80688 h 4421876"/>
              <a:gd name="connsiteX126" fmla="*/ 2630671 w 4801503"/>
              <a:gd name="connsiteY126" fmla="*/ 47778 h 4421876"/>
              <a:gd name="connsiteX127" fmla="*/ 2728420 w 4801503"/>
              <a:gd name="connsiteY127" fmla="*/ 19567 h 4421876"/>
              <a:gd name="connsiteX128" fmla="*/ 2818345 w 4801503"/>
              <a:gd name="connsiteY128" fmla="*/ 2388 h 4421876"/>
              <a:gd name="connsiteX129" fmla="*/ 2818802 w 4801503"/>
              <a:gd name="connsiteY129" fmla="*/ 2388 h 4421876"/>
              <a:gd name="connsiteX130" fmla="*/ 2892426 w 4801503"/>
              <a:gd name="connsiteY130"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3265636 w 4801503"/>
              <a:gd name="connsiteY115" fmla="*/ 1337093 h 4421876"/>
              <a:gd name="connsiteX116" fmla="*/ 3257847 w 4801503"/>
              <a:gd name="connsiteY116" fmla="*/ 1270240 h 4421876"/>
              <a:gd name="connsiteX117" fmla="*/ 3254577 w 4801503"/>
              <a:gd name="connsiteY117" fmla="*/ 1269577 h 4421876"/>
              <a:gd name="connsiteX118" fmla="*/ 3252034 w 4801503"/>
              <a:gd name="connsiteY118" fmla="*/ 1240361 h 4421876"/>
              <a:gd name="connsiteX119" fmla="*/ 3241302 w 4801503"/>
              <a:gd name="connsiteY119" fmla="*/ 1198909 h 4421876"/>
              <a:gd name="connsiteX120" fmla="*/ 3022470 w 4801503"/>
              <a:gd name="connsiteY120" fmla="*/ 614107 h 4421876"/>
              <a:gd name="connsiteX121" fmla="*/ 2572675 w 4801503"/>
              <a:gd name="connsiteY121" fmla="*/ 105638 h 4421876"/>
              <a:gd name="connsiteX122" fmla="*/ 2560894 w 4801503"/>
              <a:gd name="connsiteY122" fmla="*/ 96386 h 4421876"/>
              <a:gd name="connsiteX123" fmla="*/ 2556153 w 4801503"/>
              <a:gd name="connsiteY123" fmla="*/ 82211 h 4421876"/>
              <a:gd name="connsiteX124" fmla="*/ 2565394 w 4801503"/>
              <a:gd name="connsiteY124" fmla="*/ 80688 h 4421876"/>
              <a:gd name="connsiteX125" fmla="*/ 2630671 w 4801503"/>
              <a:gd name="connsiteY125" fmla="*/ 47778 h 4421876"/>
              <a:gd name="connsiteX126" fmla="*/ 2728420 w 4801503"/>
              <a:gd name="connsiteY126" fmla="*/ 19567 h 4421876"/>
              <a:gd name="connsiteX127" fmla="*/ 2818345 w 4801503"/>
              <a:gd name="connsiteY127" fmla="*/ 2388 h 4421876"/>
              <a:gd name="connsiteX128" fmla="*/ 2818802 w 4801503"/>
              <a:gd name="connsiteY128" fmla="*/ 2388 h 4421876"/>
              <a:gd name="connsiteX129" fmla="*/ 2892426 w 4801503"/>
              <a:gd name="connsiteY129"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3257847 w 4801503"/>
              <a:gd name="connsiteY115" fmla="*/ 1270240 h 4421876"/>
              <a:gd name="connsiteX116" fmla="*/ 3254577 w 4801503"/>
              <a:gd name="connsiteY116" fmla="*/ 1269577 h 4421876"/>
              <a:gd name="connsiteX117" fmla="*/ 3252034 w 4801503"/>
              <a:gd name="connsiteY117" fmla="*/ 1240361 h 4421876"/>
              <a:gd name="connsiteX118" fmla="*/ 3241302 w 4801503"/>
              <a:gd name="connsiteY118" fmla="*/ 1198909 h 4421876"/>
              <a:gd name="connsiteX119" fmla="*/ 3022470 w 4801503"/>
              <a:gd name="connsiteY119" fmla="*/ 614107 h 4421876"/>
              <a:gd name="connsiteX120" fmla="*/ 2572675 w 4801503"/>
              <a:gd name="connsiteY120" fmla="*/ 105638 h 4421876"/>
              <a:gd name="connsiteX121" fmla="*/ 2560894 w 4801503"/>
              <a:gd name="connsiteY121" fmla="*/ 96386 h 4421876"/>
              <a:gd name="connsiteX122" fmla="*/ 2556153 w 4801503"/>
              <a:gd name="connsiteY122" fmla="*/ 82211 h 4421876"/>
              <a:gd name="connsiteX123" fmla="*/ 2565394 w 4801503"/>
              <a:gd name="connsiteY123" fmla="*/ 80688 h 4421876"/>
              <a:gd name="connsiteX124" fmla="*/ 2630671 w 4801503"/>
              <a:gd name="connsiteY124" fmla="*/ 47778 h 4421876"/>
              <a:gd name="connsiteX125" fmla="*/ 2728420 w 4801503"/>
              <a:gd name="connsiteY125" fmla="*/ 19567 h 4421876"/>
              <a:gd name="connsiteX126" fmla="*/ 2818345 w 4801503"/>
              <a:gd name="connsiteY126" fmla="*/ 2388 h 4421876"/>
              <a:gd name="connsiteX127" fmla="*/ 2818802 w 4801503"/>
              <a:gd name="connsiteY127" fmla="*/ 2388 h 4421876"/>
              <a:gd name="connsiteX128" fmla="*/ 2892426 w 4801503"/>
              <a:gd name="connsiteY128"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3257847 w 4801503"/>
              <a:gd name="connsiteY114" fmla="*/ 1270240 h 4421876"/>
              <a:gd name="connsiteX115" fmla="*/ 3254577 w 4801503"/>
              <a:gd name="connsiteY115" fmla="*/ 1269577 h 4421876"/>
              <a:gd name="connsiteX116" fmla="*/ 3252034 w 4801503"/>
              <a:gd name="connsiteY116" fmla="*/ 1240361 h 4421876"/>
              <a:gd name="connsiteX117" fmla="*/ 3241302 w 4801503"/>
              <a:gd name="connsiteY117" fmla="*/ 1198909 h 4421876"/>
              <a:gd name="connsiteX118" fmla="*/ 3022470 w 4801503"/>
              <a:gd name="connsiteY118" fmla="*/ 614107 h 4421876"/>
              <a:gd name="connsiteX119" fmla="*/ 2572675 w 4801503"/>
              <a:gd name="connsiteY119" fmla="*/ 105638 h 4421876"/>
              <a:gd name="connsiteX120" fmla="*/ 2560894 w 4801503"/>
              <a:gd name="connsiteY120" fmla="*/ 96386 h 4421876"/>
              <a:gd name="connsiteX121" fmla="*/ 2556153 w 4801503"/>
              <a:gd name="connsiteY121" fmla="*/ 82211 h 4421876"/>
              <a:gd name="connsiteX122" fmla="*/ 2565394 w 4801503"/>
              <a:gd name="connsiteY122" fmla="*/ 80688 h 4421876"/>
              <a:gd name="connsiteX123" fmla="*/ 2630671 w 4801503"/>
              <a:gd name="connsiteY123" fmla="*/ 47778 h 4421876"/>
              <a:gd name="connsiteX124" fmla="*/ 2728420 w 4801503"/>
              <a:gd name="connsiteY124" fmla="*/ 19567 h 4421876"/>
              <a:gd name="connsiteX125" fmla="*/ 2818345 w 4801503"/>
              <a:gd name="connsiteY125" fmla="*/ 2388 h 4421876"/>
              <a:gd name="connsiteX126" fmla="*/ 2818802 w 4801503"/>
              <a:gd name="connsiteY126" fmla="*/ 2388 h 4421876"/>
              <a:gd name="connsiteX127" fmla="*/ 2892426 w 4801503"/>
              <a:gd name="connsiteY127"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574593 w 4801503"/>
              <a:gd name="connsiteY77" fmla="*/ 1814087 h 4421876"/>
              <a:gd name="connsiteX78" fmla="*/ 2568942 w 4801503"/>
              <a:gd name="connsiteY78" fmla="*/ 1809996 h 4421876"/>
              <a:gd name="connsiteX79" fmla="*/ 2320715 w 4801503"/>
              <a:gd name="connsiteY79" fmla="*/ 1850792 h 4421876"/>
              <a:gd name="connsiteX80" fmla="*/ 1804664 w 4801503"/>
              <a:gd name="connsiteY80" fmla="*/ 2005351 h 4421876"/>
              <a:gd name="connsiteX81" fmla="*/ 1751879 w 4801503"/>
              <a:gd name="connsiteY81" fmla="*/ 2024275 h 4421876"/>
              <a:gd name="connsiteX82" fmla="*/ 1748380 w 4801503"/>
              <a:gd name="connsiteY82" fmla="*/ 2007687 h 4421876"/>
              <a:gd name="connsiteX83" fmla="*/ 1063482 w 4801503"/>
              <a:gd name="connsiteY83" fmla="*/ 2429495 h 4421876"/>
              <a:gd name="connsiteX84" fmla="*/ 971360 w 4801503"/>
              <a:gd name="connsiteY84" fmla="*/ 2504015 h 4421876"/>
              <a:gd name="connsiteX85" fmla="*/ 887302 w 4801503"/>
              <a:gd name="connsiteY85" fmla="*/ 2576536 h 4421876"/>
              <a:gd name="connsiteX86" fmla="*/ 883098 w 4801503"/>
              <a:gd name="connsiteY86" fmla="*/ 2578019 h 4421876"/>
              <a:gd name="connsiteX87" fmla="*/ 882694 w 4801503"/>
              <a:gd name="connsiteY87" fmla="*/ 2580511 h 4421876"/>
              <a:gd name="connsiteX88" fmla="*/ 881511 w 4801503"/>
              <a:gd name="connsiteY88" fmla="*/ 2581531 h 4421876"/>
              <a:gd name="connsiteX89" fmla="*/ 466244 w 4801503"/>
              <a:gd name="connsiteY89" fmla="*/ 3087897 h 4421876"/>
              <a:gd name="connsiteX90" fmla="*/ 285439 w 4801503"/>
              <a:gd name="connsiteY90" fmla="*/ 3628119 h 4421876"/>
              <a:gd name="connsiteX91" fmla="*/ 270508 w 4801503"/>
              <a:gd name="connsiteY91" fmla="*/ 3656928 h 4421876"/>
              <a:gd name="connsiteX92" fmla="*/ 272982 w 4801503"/>
              <a:gd name="connsiteY92" fmla="*/ 3663559 h 4421876"/>
              <a:gd name="connsiteX93" fmla="*/ 268142 w 4801503"/>
              <a:gd name="connsiteY93" fmla="*/ 3658722 h 4421876"/>
              <a:gd name="connsiteX94" fmla="*/ 190003 w 4801503"/>
              <a:gd name="connsiteY94" fmla="*/ 3583200 h 4421876"/>
              <a:gd name="connsiteX95" fmla="*/ 126041 w 4801503"/>
              <a:gd name="connsiteY95" fmla="*/ 3521254 h 4421876"/>
              <a:gd name="connsiteX96" fmla="*/ 125398 w 4801503"/>
              <a:gd name="connsiteY96" fmla="*/ 3518140 h 4421876"/>
              <a:gd name="connsiteX97" fmla="*/ 103468 w 4801503"/>
              <a:gd name="connsiteY97" fmla="*/ 3491854 h 4421876"/>
              <a:gd name="connsiteX98" fmla="*/ 5251 w 4801503"/>
              <a:gd name="connsiteY98" fmla="*/ 3179792 h 4421876"/>
              <a:gd name="connsiteX99" fmla="*/ 5251 w 4801503"/>
              <a:gd name="connsiteY99" fmla="*/ 2992848 h 4421876"/>
              <a:gd name="connsiteX100" fmla="*/ 148028 w 4801503"/>
              <a:gd name="connsiteY100" fmla="*/ 2548096 h 4421876"/>
              <a:gd name="connsiteX101" fmla="*/ 364993 w 4801503"/>
              <a:gd name="connsiteY101" fmla="*/ 2225940 h 4421876"/>
              <a:gd name="connsiteX102" fmla="*/ 555596 w 4801503"/>
              <a:gd name="connsiteY102" fmla="*/ 2016706 h 4421876"/>
              <a:gd name="connsiteX103" fmla="*/ 1043419 w 4801503"/>
              <a:gd name="connsiteY103" fmla="*/ 1641558 h 4421876"/>
              <a:gd name="connsiteX104" fmla="*/ 1106642 w 4801503"/>
              <a:gd name="connsiteY104" fmla="*/ 1599291 h 4421876"/>
              <a:gd name="connsiteX105" fmla="*/ 1116015 w 4801503"/>
              <a:gd name="connsiteY105" fmla="*/ 1597557 h 4421876"/>
              <a:gd name="connsiteX106" fmla="*/ 1820664 w 4801503"/>
              <a:gd name="connsiteY106" fmla="*/ 1294274 h 4421876"/>
              <a:gd name="connsiteX107" fmla="*/ 1820684 w 4801503"/>
              <a:gd name="connsiteY107" fmla="*/ 1294190 h 4421876"/>
              <a:gd name="connsiteX108" fmla="*/ 1988939 w 4801503"/>
              <a:gd name="connsiteY108" fmla="*/ 1250902 h 4421876"/>
              <a:gd name="connsiteX109" fmla="*/ 2169539 w 4801503"/>
              <a:gd name="connsiteY109" fmla="*/ 1217414 h 4421876"/>
              <a:gd name="connsiteX110" fmla="*/ 2385426 w 4801503"/>
              <a:gd name="connsiteY110" fmla="*/ 1195728 h 4421876"/>
              <a:gd name="connsiteX111" fmla="*/ 2602537 w 4801503"/>
              <a:gd name="connsiteY111" fmla="*/ 1195965 h 4421876"/>
              <a:gd name="connsiteX112" fmla="*/ 2641876 w 4801503"/>
              <a:gd name="connsiteY112" fmla="*/ 1198594 h 4421876"/>
              <a:gd name="connsiteX113" fmla="*/ 3257847 w 4801503"/>
              <a:gd name="connsiteY113" fmla="*/ 1270240 h 4421876"/>
              <a:gd name="connsiteX114" fmla="*/ 3254577 w 4801503"/>
              <a:gd name="connsiteY114" fmla="*/ 1269577 h 4421876"/>
              <a:gd name="connsiteX115" fmla="*/ 3252034 w 4801503"/>
              <a:gd name="connsiteY115" fmla="*/ 1240361 h 4421876"/>
              <a:gd name="connsiteX116" fmla="*/ 3241302 w 4801503"/>
              <a:gd name="connsiteY116" fmla="*/ 1198909 h 4421876"/>
              <a:gd name="connsiteX117" fmla="*/ 3022470 w 4801503"/>
              <a:gd name="connsiteY117" fmla="*/ 614107 h 4421876"/>
              <a:gd name="connsiteX118" fmla="*/ 2572675 w 4801503"/>
              <a:gd name="connsiteY118" fmla="*/ 105638 h 4421876"/>
              <a:gd name="connsiteX119" fmla="*/ 2560894 w 4801503"/>
              <a:gd name="connsiteY119" fmla="*/ 96386 h 4421876"/>
              <a:gd name="connsiteX120" fmla="*/ 2556153 w 4801503"/>
              <a:gd name="connsiteY120" fmla="*/ 82211 h 4421876"/>
              <a:gd name="connsiteX121" fmla="*/ 2565394 w 4801503"/>
              <a:gd name="connsiteY121" fmla="*/ 80688 h 4421876"/>
              <a:gd name="connsiteX122" fmla="*/ 2630671 w 4801503"/>
              <a:gd name="connsiteY122" fmla="*/ 47778 h 4421876"/>
              <a:gd name="connsiteX123" fmla="*/ 2728420 w 4801503"/>
              <a:gd name="connsiteY123" fmla="*/ 19567 h 4421876"/>
              <a:gd name="connsiteX124" fmla="*/ 2818345 w 4801503"/>
              <a:gd name="connsiteY124" fmla="*/ 2388 h 4421876"/>
              <a:gd name="connsiteX125" fmla="*/ 2818802 w 4801503"/>
              <a:gd name="connsiteY125" fmla="*/ 2388 h 4421876"/>
              <a:gd name="connsiteX126" fmla="*/ 2892426 w 4801503"/>
              <a:gd name="connsiteY126"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574593 w 4801503"/>
              <a:gd name="connsiteY77" fmla="*/ 1814087 h 4421876"/>
              <a:gd name="connsiteX78" fmla="*/ 2320715 w 4801503"/>
              <a:gd name="connsiteY78" fmla="*/ 1850792 h 4421876"/>
              <a:gd name="connsiteX79" fmla="*/ 1804664 w 4801503"/>
              <a:gd name="connsiteY79" fmla="*/ 2005351 h 4421876"/>
              <a:gd name="connsiteX80" fmla="*/ 1751879 w 4801503"/>
              <a:gd name="connsiteY80" fmla="*/ 2024275 h 4421876"/>
              <a:gd name="connsiteX81" fmla="*/ 1748380 w 4801503"/>
              <a:gd name="connsiteY81" fmla="*/ 2007687 h 4421876"/>
              <a:gd name="connsiteX82" fmla="*/ 1063482 w 4801503"/>
              <a:gd name="connsiteY82" fmla="*/ 2429495 h 4421876"/>
              <a:gd name="connsiteX83" fmla="*/ 971360 w 4801503"/>
              <a:gd name="connsiteY83" fmla="*/ 2504015 h 4421876"/>
              <a:gd name="connsiteX84" fmla="*/ 887302 w 4801503"/>
              <a:gd name="connsiteY84" fmla="*/ 2576536 h 4421876"/>
              <a:gd name="connsiteX85" fmla="*/ 883098 w 4801503"/>
              <a:gd name="connsiteY85" fmla="*/ 2578019 h 4421876"/>
              <a:gd name="connsiteX86" fmla="*/ 882694 w 4801503"/>
              <a:gd name="connsiteY86" fmla="*/ 2580511 h 4421876"/>
              <a:gd name="connsiteX87" fmla="*/ 881511 w 4801503"/>
              <a:gd name="connsiteY87" fmla="*/ 2581531 h 4421876"/>
              <a:gd name="connsiteX88" fmla="*/ 466244 w 4801503"/>
              <a:gd name="connsiteY88" fmla="*/ 3087897 h 4421876"/>
              <a:gd name="connsiteX89" fmla="*/ 285439 w 4801503"/>
              <a:gd name="connsiteY89" fmla="*/ 3628119 h 4421876"/>
              <a:gd name="connsiteX90" fmla="*/ 270508 w 4801503"/>
              <a:gd name="connsiteY90" fmla="*/ 3656928 h 4421876"/>
              <a:gd name="connsiteX91" fmla="*/ 272982 w 4801503"/>
              <a:gd name="connsiteY91" fmla="*/ 3663559 h 4421876"/>
              <a:gd name="connsiteX92" fmla="*/ 268142 w 4801503"/>
              <a:gd name="connsiteY92" fmla="*/ 3658722 h 4421876"/>
              <a:gd name="connsiteX93" fmla="*/ 190003 w 4801503"/>
              <a:gd name="connsiteY93" fmla="*/ 3583200 h 4421876"/>
              <a:gd name="connsiteX94" fmla="*/ 126041 w 4801503"/>
              <a:gd name="connsiteY94" fmla="*/ 3521254 h 4421876"/>
              <a:gd name="connsiteX95" fmla="*/ 125398 w 4801503"/>
              <a:gd name="connsiteY95" fmla="*/ 3518140 h 4421876"/>
              <a:gd name="connsiteX96" fmla="*/ 103468 w 4801503"/>
              <a:gd name="connsiteY96" fmla="*/ 3491854 h 4421876"/>
              <a:gd name="connsiteX97" fmla="*/ 5251 w 4801503"/>
              <a:gd name="connsiteY97" fmla="*/ 3179792 h 4421876"/>
              <a:gd name="connsiteX98" fmla="*/ 5251 w 4801503"/>
              <a:gd name="connsiteY98" fmla="*/ 2992848 h 4421876"/>
              <a:gd name="connsiteX99" fmla="*/ 148028 w 4801503"/>
              <a:gd name="connsiteY99" fmla="*/ 2548096 h 4421876"/>
              <a:gd name="connsiteX100" fmla="*/ 364993 w 4801503"/>
              <a:gd name="connsiteY100" fmla="*/ 2225940 h 4421876"/>
              <a:gd name="connsiteX101" fmla="*/ 555596 w 4801503"/>
              <a:gd name="connsiteY101" fmla="*/ 2016706 h 4421876"/>
              <a:gd name="connsiteX102" fmla="*/ 1043419 w 4801503"/>
              <a:gd name="connsiteY102" fmla="*/ 1641558 h 4421876"/>
              <a:gd name="connsiteX103" fmla="*/ 1106642 w 4801503"/>
              <a:gd name="connsiteY103" fmla="*/ 1599291 h 4421876"/>
              <a:gd name="connsiteX104" fmla="*/ 1116015 w 4801503"/>
              <a:gd name="connsiteY104" fmla="*/ 1597557 h 4421876"/>
              <a:gd name="connsiteX105" fmla="*/ 1820664 w 4801503"/>
              <a:gd name="connsiteY105" fmla="*/ 1294274 h 4421876"/>
              <a:gd name="connsiteX106" fmla="*/ 1820684 w 4801503"/>
              <a:gd name="connsiteY106" fmla="*/ 1294190 h 4421876"/>
              <a:gd name="connsiteX107" fmla="*/ 1988939 w 4801503"/>
              <a:gd name="connsiteY107" fmla="*/ 1250902 h 4421876"/>
              <a:gd name="connsiteX108" fmla="*/ 2169539 w 4801503"/>
              <a:gd name="connsiteY108" fmla="*/ 1217414 h 4421876"/>
              <a:gd name="connsiteX109" fmla="*/ 2385426 w 4801503"/>
              <a:gd name="connsiteY109" fmla="*/ 1195728 h 4421876"/>
              <a:gd name="connsiteX110" fmla="*/ 2602537 w 4801503"/>
              <a:gd name="connsiteY110" fmla="*/ 1195965 h 4421876"/>
              <a:gd name="connsiteX111" fmla="*/ 2641876 w 4801503"/>
              <a:gd name="connsiteY111" fmla="*/ 1198594 h 4421876"/>
              <a:gd name="connsiteX112" fmla="*/ 3257847 w 4801503"/>
              <a:gd name="connsiteY112" fmla="*/ 1270240 h 4421876"/>
              <a:gd name="connsiteX113" fmla="*/ 3254577 w 4801503"/>
              <a:gd name="connsiteY113" fmla="*/ 1269577 h 4421876"/>
              <a:gd name="connsiteX114" fmla="*/ 3252034 w 4801503"/>
              <a:gd name="connsiteY114" fmla="*/ 1240361 h 4421876"/>
              <a:gd name="connsiteX115" fmla="*/ 3241302 w 4801503"/>
              <a:gd name="connsiteY115" fmla="*/ 1198909 h 4421876"/>
              <a:gd name="connsiteX116" fmla="*/ 3022470 w 4801503"/>
              <a:gd name="connsiteY116" fmla="*/ 614107 h 4421876"/>
              <a:gd name="connsiteX117" fmla="*/ 2572675 w 4801503"/>
              <a:gd name="connsiteY117" fmla="*/ 105638 h 4421876"/>
              <a:gd name="connsiteX118" fmla="*/ 2560894 w 4801503"/>
              <a:gd name="connsiteY118" fmla="*/ 96386 h 4421876"/>
              <a:gd name="connsiteX119" fmla="*/ 2556153 w 4801503"/>
              <a:gd name="connsiteY119" fmla="*/ 82211 h 4421876"/>
              <a:gd name="connsiteX120" fmla="*/ 2565394 w 4801503"/>
              <a:gd name="connsiteY120" fmla="*/ 80688 h 4421876"/>
              <a:gd name="connsiteX121" fmla="*/ 2630671 w 4801503"/>
              <a:gd name="connsiteY121" fmla="*/ 47778 h 4421876"/>
              <a:gd name="connsiteX122" fmla="*/ 2728420 w 4801503"/>
              <a:gd name="connsiteY122" fmla="*/ 19567 h 4421876"/>
              <a:gd name="connsiteX123" fmla="*/ 2818345 w 4801503"/>
              <a:gd name="connsiteY123" fmla="*/ 2388 h 4421876"/>
              <a:gd name="connsiteX124" fmla="*/ 2818802 w 4801503"/>
              <a:gd name="connsiteY124" fmla="*/ 2388 h 4421876"/>
              <a:gd name="connsiteX125" fmla="*/ 2892426 w 4801503"/>
              <a:gd name="connsiteY125"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320715 w 4801503"/>
              <a:gd name="connsiteY77" fmla="*/ 1850792 h 4421876"/>
              <a:gd name="connsiteX78" fmla="*/ 1804664 w 4801503"/>
              <a:gd name="connsiteY78" fmla="*/ 2005351 h 4421876"/>
              <a:gd name="connsiteX79" fmla="*/ 1751879 w 4801503"/>
              <a:gd name="connsiteY79" fmla="*/ 2024275 h 4421876"/>
              <a:gd name="connsiteX80" fmla="*/ 1748380 w 4801503"/>
              <a:gd name="connsiteY80" fmla="*/ 2007687 h 4421876"/>
              <a:gd name="connsiteX81" fmla="*/ 1063482 w 4801503"/>
              <a:gd name="connsiteY81" fmla="*/ 2429495 h 4421876"/>
              <a:gd name="connsiteX82" fmla="*/ 971360 w 4801503"/>
              <a:gd name="connsiteY82" fmla="*/ 2504015 h 4421876"/>
              <a:gd name="connsiteX83" fmla="*/ 887302 w 4801503"/>
              <a:gd name="connsiteY83" fmla="*/ 2576536 h 4421876"/>
              <a:gd name="connsiteX84" fmla="*/ 883098 w 4801503"/>
              <a:gd name="connsiteY84" fmla="*/ 2578019 h 4421876"/>
              <a:gd name="connsiteX85" fmla="*/ 882694 w 4801503"/>
              <a:gd name="connsiteY85" fmla="*/ 2580511 h 4421876"/>
              <a:gd name="connsiteX86" fmla="*/ 881511 w 4801503"/>
              <a:gd name="connsiteY86" fmla="*/ 2581531 h 4421876"/>
              <a:gd name="connsiteX87" fmla="*/ 466244 w 4801503"/>
              <a:gd name="connsiteY87" fmla="*/ 3087897 h 4421876"/>
              <a:gd name="connsiteX88" fmla="*/ 285439 w 4801503"/>
              <a:gd name="connsiteY88" fmla="*/ 3628119 h 4421876"/>
              <a:gd name="connsiteX89" fmla="*/ 270508 w 4801503"/>
              <a:gd name="connsiteY89" fmla="*/ 3656928 h 4421876"/>
              <a:gd name="connsiteX90" fmla="*/ 272982 w 4801503"/>
              <a:gd name="connsiteY90" fmla="*/ 3663559 h 4421876"/>
              <a:gd name="connsiteX91" fmla="*/ 268142 w 4801503"/>
              <a:gd name="connsiteY91" fmla="*/ 3658722 h 4421876"/>
              <a:gd name="connsiteX92" fmla="*/ 190003 w 4801503"/>
              <a:gd name="connsiteY92" fmla="*/ 3583200 h 4421876"/>
              <a:gd name="connsiteX93" fmla="*/ 126041 w 4801503"/>
              <a:gd name="connsiteY93" fmla="*/ 3521254 h 4421876"/>
              <a:gd name="connsiteX94" fmla="*/ 125398 w 4801503"/>
              <a:gd name="connsiteY94" fmla="*/ 3518140 h 4421876"/>
              <a:gd name="connsiteX95" fmla="*/ 103468 w 4801503"/>
              <a:gd name="connsiteY95" fmla="*/ 3491854 h 4421876"/>
              <a:gd name="connsiteX96" fmla="*/ 5251 w 4801503"/>
              <a:gd name="connsiteY96" fmla="*/ 3179792 h 4421876"/>
              <a:gd name="connsiteX97" fmla="*/ 5251 w 4801503"/>
              <a:gd name="connsiteY97" fmla="*/ 2992848 h 4421876"/>
              <a:gd name="connsiteX98" fmla="*/ 148028 w 4801503"/>
              <a:gd name="connsiteY98" fmla="*/ 2548096 h 4421876"/>
              <a:gd name="connsiteX99" fmla="*/ 364993 w 4801503"/>
              <a:gd name="connsiteY99" fmla="*/ 2225940 h 4421876"/>
              <a:gd name="connsiteX100" fmla="*/ 555596 w 4801503"/>
              <a:gd name="connsiteY100" fmla="*/ 2016706 h 4421876"/>
              <a:gd name="connsiteX101" fmla="*/ 1043419 w 4801503"/>
              <a:gd name="connsiteY101" fmla="*/ 1641558 h 4421876"/>
              <a:gd name="connsiteX102" fmla="*/ 1106642 w 4801503"/>
              <a:gd name="connsiteY102" fmla="*/ 1599291 h 4421876"/>
              <a:gd name="connsiteX103" fmla="*/ 1116015 w 4801503"/>
              <a:gd name="connsiteY103" fmla="*/ 1597557 h 4421876"/>
              <a:gd name="connsiteX104" fmla="*/ 1820664 w 4801503"/>
              <a:gd name="connsiteY104" fmla="*/ 1294274 h 4421876"/>
              <a:gd name="connsiteX105" fmla="*/ 1820684 w 4801503"/>
              <a:gd name="connsiteY105" fmla="*/ 1294190 h 4421876"/>
              <a:gd name="connsiteX106" fmla="*/ 1988939 w 4801503"/>
              <a:gd name="connsiteY106" fmla="*/ 1250902 h 4421876"/>
              <a:gd name="connsiteX107" fmla="*/ 2169539 w 4801503"/>
              <a:gd name="connsiteY107" fmla="*/ 1217414 h 4421876"/>
              <a:gd name="connsiteX108" fmla="*/ 2385426 w 4801503"/>
              <a:gd name="connsiteY108" fmla="*/ 1195728 h 4421876"/>
              <a:gd name="connsiteX109" fmla="*/ 2602537 w 4801503"/>
              <a:gd name="connsiteY109" fmla="*/ 1195965 h 4421876"/>
              <a:gd name="connsiteX110" fmla="*/ 2641876 w 4801503"/>
              <a:gd name="connsiteY110" fmla="*/ 1198594 h 4421876"/>
              <a:gd name="connsiteX111" fmla="*/ 3257847 w 4801503"/>
              <a:gd name="connsiteY111" fmla="*/ 1270240 h 4421876"/>
              <a:gd name="connsiteX112" fmla="*/ 3254577 w 4801503"/>
              <a:gd name="connsiteY112" fmla="*/ 1269577 h 4421876"/>
              <a:gd name="connsiteX113" fmla="*/ 3252034 w 4801503"/>
              <a:gd name="connsiteY113" fmla="*/ 1240361 h 4421876"/>
              <a:gd name="connsiteX114" fmla="*/ 3241302 w 4801503"/>
              <a:gd name="connsiteY114" fmla="*/ 1198909 h 4421876"/>
              <a:gd name="connsiteX115" fmla="*/ 3022470 w 4801503"/>
              <a:gd name="connsiteY115" fmla="*/ 614107 h 4421876"/>
              <a:gd name="connsiteX116" fmla="*/ 2572675 w 4801503"/>
              <a:gd name="connsiteY116" fmla="*/ 105638 h 4421876"/>
              <a:gd name="connsiteX117" fmla="*/ 2560894 w 4801503"/>
              <a:gd name="connsiteY117" fmla="*/ 96386 h 4421876"/>
              <a:gd name="connsiteX118" fmla="*/ 2556153 w 4801503"/>
              <a:gd name="connsiteY118" fmla="*/ 82211 h 4421876"/>
              <a:gd name="connsiteX119" fmla="*/ 2565394 w 4801503"/>
              <a:gd name="connsiteY119" fmla="*/ 80688 h 4421876"/>
              <a:gd name="connsiteX120" fmla="*/ 2630671 w 4801503"/>
              <a:gd name="connsiteY120" fmla="*/ 47778 h 4421876"/>
              <a:gd name="connsiteX121" fmla="*/ 2728420 w 4801503"/>
              <a:gd name="connsiteY121" fmla="*/ 19567 h 4421876"/>
              <a:gd name="connsiteX122" fmla="*/ 2818345 w 4801503"/>
              <a:gd name="connsiteY122" fmla="*/ 2388 h 4421876"/>
              <a:gd name="connsiteX123" fmla="*/ 2818802 w 4801503"/>
              <a:gd name="connsiteY123" fmla="*/ 2388 h 4421876"/>
              <a:gd name="connsiteX124" fmla="*/ 2892426 w 4801503"/>
              <a:gd name="connsiteY124"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320715 w 4801503"/>
              <a:gd name="connsiteY76" fmla="*/ 1850792 h 4421876"/>
              <a:gd name="connsiteX77" fmla="*/ 1804664 w 4801503"/>
              <a:gd name="connsiteY77" fmla="*/ 2005351 h 4421876"/>
              <a:gd name="connsiteX78" fmla="*/ 1751879 w 4801503"/>
              <a:gd name="connsiteY78" fmla="*/ 2024275 h 4421876"/>
              <a:gd name="connsiteX79" fmla="*/ 1748380 w 4801503"/>
              <a:gd name="connsiteY79" fmla="*/ 2007687 h 4421876"/>
              <a:gd name="connsiteX80" fmla="*/ 1063482 w 4801503"/>
              <a:gd name="connsiteY80" fmla="*/ 2429495 h 4421876"/>
              <a:gd name="connsiteX81" fmla="*/ 971360 w 4801503"/>
              <a:gd name="connsiteY81" fmla="*/ 2504015 h 4421876"/>
              <a:gd name="connsiteX82" fmla="*/ 887302 w 4801503"/>
              <a:gd name="connsiteY82" fmla="*/ 2576536 h 4421876"/>
              <a:gd name="connsiteX83" fmla="*/ 883098 w 4801503"/>
              <a:gd name="connsiteY83" fmla="*/ 2578019 h 4421876"/>
              <a:gd name="connsiteX84" fmla="*/ 882694 w 4801503"/>
              <a:gd name="connsiteY84" fmla="*/ 2580511 h 4421876"/>
              <a:gd name="connsiteX85" fmla="*/ 881511 w 4801503"/>
              <a:gd name="connsiteY85" fmla="*/ 2581531 h 4421876"/>
              <a:gd name="connsiteX86" fmla="*/ 466244 w 4801503"/>
              <a:gd name="connsiteY86" fmla="*/ 3087897 h 4421876"/>
              <a:gd name="connsiteX87" fmla="*/ 285439 w 4801503"/>
              <a:gd name="connsiteY87" fmla="*/ 3628119 h 4421876"/>
              <a:gd name="connsiteX88" fmla="*/ 270508 w 4801503"/>
              <a:gd name="connsiteY88" fmla="*/ 3656928 h 4421876"/>
              <a:gd name="connsiteX89" fmla="*/ 272982 w 4801503"/>
              <a:gd name="connsiteY89" fmla="*/ 3663559 h 4421876"/>
              <a:gd name="connsiteX90" fmla="*/ 268142 w 4801503"/>
              <a:gd name="connsiteY90" fmla="*/ 3658722 h 4421876"/>
              <a:gd name="connsiteX91" fmla="*/ 190003 w 4801503"/>
              <a:gd name="connsiteY91" fmla="*/ 3583200 h 4421876"/>
              <a:gd name="connsiteX92" fmla="*/ 126041 w 4801503"/>
              <a:gd name="connsiteY92" fmla="*/ 3521254 h 4421876"/>
              <a:gd name="connsiteX93" fmla="*/ 125398 w 4801503"/>
              <a:gd name="connsiteY93" fmla="*/ 3518140 h 4421876"/>
              <a:gd name="connsiteX94" fmla="*/ 103468 w 4801503"/>
              <a:gd name="connsiteY94" fmla="*/ 3491854 h 4421876"/>
              <a:gd name="connsiteX95" fmla="*/ 5251 w 4801503"/>
              <a:gd name="connsiteY95" fmla="*/ 3179792 h 4421876"/>
              <a:gd name="connsiteX96" fmla="*/ 5251 w 4801503"/>
              <a:gd name="connsiteY96" fmla="*/ 2992848 h 4421876"/>
              <a:gd name="connsiteX97" fmla="*/ 148028 w 4801503"/>
              <a:gd name="connsiteY97" fmla="*/ 2548096 h 4421876"/>
              <a:gd name="connsiteX98" fmla="*/ 364993 w 4801503"/>
              <a:gd name="connsiteY98" fmla="*/ 2225940 h 4421876"/>
              <a:gd name="connsiteX99" fmla="*/ 555596 w 4801503"/>
              <a:gd name="connsiteY99" fmla="*/ 2016706 h 4421876"/>
              <a:gd name="connsiteX100" fmla="*/ 1043419 w 4801503"/>
              <a:gd name="connsiteY100" fmla="*/ 1641558 h 4421876"/>
              <a:gd name="connsiteX101" fmla="*/ 1106642 w 4801503"/>
              <a:gd name="connsiteY101" fmla="*/ 1599291 h 4421876"/>
              <a:gd name="connsiteX102" fmla="*/ 1116015 w 4801503"/>
              <a:gd name="connsiteY102" fmla="*/ 1597557 h 4421876"/>
              <a:gd name="connsiteX103" fmla="*/ 1820664 w 4801503"/>
              <a:gd name="connsiteY103" fmla="*/ 1294274 h 4421876"/>
              <a:gd name="connsiteX104" fmla="*/ 1820684 w 4801503"/>
              <a:gd name="connsiteY104" fmla="*/ 1294190 h 4421876"/>
              <a:gd name="connsiteX105" fmla="*/ 1988939 w 4801503"/>
              <a:gd name="connsiteY105" fmla="*/ 1250902 h 4421876"/>
              <a:gd name="connsiteX106" fmla="*/ 2169539 w 4801503"/>
              <a:gd name="connsiteY106" fmla="*/ 1217414 h 4421876"/>
              <a:gd name="connsiteX107" fmla="*/ 2385426 w 4801503"/>
              <a:gd name="connsiteY107" fmla="*/ 1195728 h 4421876"/>
              <a:gd name="connsiteX108" fmla="*/ 2602537 w 4801503"/>
              <a:gd name="connsiteY108" fmla="*/ 1195965 h 4421876"/>
              <a:gd name="connsiteX109" fmla="*/ 2641876 w 4801503"/>
              <a:gd name="connsiteY109" fmla="*/ 1198594 h 4421876"/>
              <a:gd name="connsiteX110" fmla="*/ 3257847 w 4801503"/>
              <a:gd name="connsiteY110" fmla="*/ 1270240 h 4421876"/>
              <a:gd name="connsiteX111" fmla="*/ 3254577 w 4801503"/>
              <a:gd name="connsiteY111" fmla="*/ 1269577 h 4421876"/>
              <a:gd name="connsiteX112" fmla="*/ 3252034 w 4801503"/>
              <a:gd name="connsiteY112" fmla="*/ 1240361 h 4421876"/>
              <a:gd name="connsiteX113" fmla="*/ 3241302 w 4801503"/>
              <a:gd name="connsiteY113" fmla="*/ 1198909 h 4421876"/>
              <a:gd name="connsiteX114" fmla="*/ 3022470 w 4801503"/>
              <a:gd name="connsiteY114" fmla="*/ 614107 h 4421876"/>
              <a:gd name="connsiteX115" fmla="*/ 2572675 w 4801503"/>
              <a:gd name="connsiteY115" fmla="*/ 105638 h 4421876"/>
              <a:gd name="connsiteX116" fmla="*/ 2560894 w 4801503"/>
              <a:gd name="connsiteY116" fmla="*/ 96386 h 4421876"/>
              <a:gd name="connsiteX117" fmla="*/ 2556153 w 4801503"/>
              <a:gd name="connsiteY117" fmla="*/ 82211 h 4421876"/>
              <a:gd name="connsiteX118" fmla="*/ 2565394 w 4801503"/>
              <a:gd name="connsiteY118" fmla="*/ 80688 h 4421876"/>
              <a:gd name="connsiteX119" fmla="*/ 2630671 w 4801503"/>
              <a:gd name="connsiteY119" fmla="*/ 47778 h 4421876"/>
              <a:gd name="connsiteX120" fmla="*/ 2728420 w 4801503"/>
              <a:gd name="connsiteY120" fmla="*/ 19567 h 4421876"/>
              <a:gd name="connsiteX121" fmla="*/ 2818345 w 4801503"/>
              <a:gd name="connsiteY121" fmla="*/ 2388 h 4421876"/>
              <a:gd name="connsiteX122" fmla="*/ 2818802 w 4801503"/>
              <a:gd name="connsiteY122" fmla="*/ 2388 h 4421876"/>
              <a:gd name="connsiteX123" fmla="*/ 2892426 w 4801503"/>
              <a:gd name="connsiteY123" fmla="*/ 450 h 442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801503" h="4421876">
                <a:moveTo>
                  <a:pt x="2575370" y="4209403"/>
                </a:moveTo>
                <a:lnTo>
                  <a:pt x="2571194" y="4209522"/>
                </a:lnTo>
                <a:cubicBezTo>
                  <a:pt x="2564345" y="4212211"/>
                  <a:pt x="2557933" y="4219901"/>
                  <a:pt x="2574853" y="4209736"/>
                </a:cubicBezTo>
                <a:lnTo>
                  <a:pt x="2575370" y="4209403"/>
                </a:lnTo>
                <a:close/>
                <a:moveTo>
                  <a:pt x="1846673" y="3771200"/>
                </a:moveTo>
                <a:lnTo>
                  <a:pt x="1844306" y="3773543"/>
                </a:lnTo>
                <a:cubicBezTo>
                  <a:pt x="1842184" y="3773380"/>
                  <a:pt x="1840855" y="3772262"/>
                  <a:pt x="1845552" y="3771296"/>
                </a:cubicBezTo>
                <a:lnTo>
                  <a:pt x="1846673" y="3771200"/>
                </a:lnTo>
                <a:close/>
                <a:moveTo>
                  <a:pt x="4785281" y="3717141"/>
                </a:moveTo>
                <a:cubicBezTo>
                  <a:pt x="4786270" y="3716562"/>
                  <a:pt x="4782787" y="3728396"/>
                  <a:pt x="4781119" y="3728655"/>
                </a:cubicBezTo>
                <a:lnTo>
                  <a:pt x="4780741" y="3727560"/>
                </a:lnTo>
                <a:lnTo>
                  <a:pt x="4783602" y="3720277"/>
                </a:lnTo>
                <a:cubicBezTo>
                  <a:pt x="4784507" y="3718206"/>
                  <a:pt x="4785034" y="3717285"/>
                  <a:pt x="4785281" y="3717141"/>
                </a:cubicBezTo>
                <a:close/>
                <a:moveTo>
                  <a:pt x="272982" y="3663559"/>
                </a:moveTo>
                <a:lnTo>
                  <a:pt x="273767" y="3664343"/>
                </a:lnTo>
                <a:cubicBezTo>
                  <a:pt x="274393" y="3665149"/>
                  <a:pt x="273999" y="3665019"/>
                  <a:pt x="273276" y="3664346"/>
                </a:cubicBezTo>
                <a:lnTo>
                  <a:pt x="272982" y="3663559"/>
                </a:lnTo>
                <a:close/>
                <a:moveTo>
                  <a:pt x="2892426" y="450"/>
                </a:moveTo>
                <a:cubicBezTo>
                  <a:pt x="2965312" y="3387"/>
                  <a:pt x="3036001" y="20578"/>
                  <a:pt x="3104590" y="48651"/>
                </a:cubicBezTo>
                <a:cubicBezTo>
                  <a:pt x="3254133" y="109844"/>
                  <a:pt x="3374980" y="209098"/>
                  <a:pt x="3478331" y="332956"/>
                </a:cubicBezTo>
                <a:cubicBezTo>
                  <a:pt x="3618075" y="500343"/>
                  <a:pt x="3717226" y="689599"/>
                  <a:pt x="3793980" y="893155"/>
                </a:cubicBezTo>
                <a:cubicBezTo>
                  <a:pt x="3843672" y="1025844"/>
                  <a:pt x="3880766" y="1161899"/>
                  <a:pt x="3909462" y="1300266"/>
                </a:cubicBezTo>
                <a:cubicBezTo>
                  <a:pt x="3922235" y="1361459"/>
                  <a:pt x="3938945" y="1422770"/>
                  <a:pt x="3943942" y="1485619"/>
                </a:cubicBezTo>
                <a:cubicBezTo>
                  <a:pt x="3944076" y="1502180"/>
                  <a:pt x="3944211" y="1518740"/>
                  <a:pt x="3944345" y="1535301"/>
                </a:cubicBezTo>
                <a:lnTo>
                  <a:pt x="3955188" y="2335498"/>
                </a:lnTo>
                <a:cubicBezTo>
                  <a:pt x="3954721" y="2449052"/>
                  <a:pt x="3931625" y="2559451"/>
                  <a:pt x="3908995" y="2669430"/>
                </a:cubicBezTo>
                <a:cubicBezTo>
                  <a:pt x="3880766" y="2807798"/>
                  <a:pt x="3842739" y="2944062"/>
                  <a:pt x="3792814" y="3076542"/>
                </a:cubicBezTo>
                <a:cubicBezTo>
                  <a:pt x="3721892" y="3267270"/>
                  <a:pt x="3628340" y="3445171"/>
                  <a:pt x="3503993" y="3607090"/>
                </a:cubicBezTo>
                <a:cubicBezTo>
                  <a:pt x="3475764" y="3643470"/>
                  <a:pt x="3438670" y="3672909"/>
                  <a:pt x="3412541" y="3714546"/>
                </a:cubicBezTo>
                <a:cubicBezTo>
                  <a:pt x="3423739" y="3718541"/>
                  <a:pt x="3431438" y="3723167"/>
                  <a:pt x="3439837" y="3724219"/>
                </a:cubicBezTo>
                <a:cubicBezTo>
                  <a:pt x="3513325" y="3732420"/>
                  <a:pt x="3586813" y="3745247"/>
                  <a:pt x="3660302" y="3745247"/>
                </a:cubicBezTo>
                <a:cubicBezTo>
                  <a:pt x="3750587" y="3745878"/>
                  <a:pt x="3840639" y="3755972"/>
                  <a:pt x="3932092" y="3750925"/>
                </a:cubicBezTo>
                <a:cubicBezTo>
                  <a:pt x="4041507" y="3744827"/>
                  <a:pt x="4149990" y="3737046"/>
                  <a:pt x="4257540" y="3716438"/>
                </a:cubicBezTo>
                <a:cubicBezTo>
                  <a:pt x="4436245" y="3682162"/>
                  <a:pt x="4602818" y="3617394"/>
                  <a:pt x="4746762" y="3501107"/>
                </a:cubicBezTo>
                <a:cubicBezTo>
                  <a:pt x="4760060" y="3490382"/>
                  <a:pt x="4771958" y="3472929"/>
                  <a:pt x="4793654" y="3474821"/>
                </a:cubicBezTo>
                <a:cubicBezTo>
                  <a:pt x="4802575" y="3478393"/>
                  <a:pt x="4802433" y="3482114"/>
                  <a:pt x="4800285" y="3522537"/>
                </a:cubicBezTo>
                <a:cubicBezTo>
                  <a:pt x="4793175" y="3587268"/>
                  <a:pt x="4794209" y="3653136"/>
                  <a:pt x="4780764" y="3717361"/>
                </a:cubicBezTo>
                <a:cubicBezTo>
                  <a:pt x="4780335" y="3721690"/>
                  <a:pt x="4780215" y="3724546"/>
                  <a:pt x="4780307" y="3726303"/>
                </a:cubicBezTo>
                <a:lnTo>
                  <a:pt x="4780741" y="3727560"/>
                </a:lnTo>
                <a:lnTo>
                  <a:pt x="4779657" y="3730317"/>
                </a:lnTo>
                <a:cubicBezTo>
                  <a:pt x="4773124" y="3810015"/>
                  <a:pt x="4736030" y="3878988"/>
                  <a:pt x="4696370" y="3945228"/>
                </a:cubicBezTo>
                <a:cubicBezTo>
                  <a:pt x="4597219" y="4111143"/>
                  <a:pt x="4447210" y="4217127"/>
                  <a:pt x="4273871" y="4293250"/>
                </a:cubicBezTo>
                <a:cubicBezTo>
                  <a:pt x="4137625" y="4353391"/>
                  <a:pt x="3993215" y="4387247"/>
                  <a:pt x="3845772" y="4406173"/>
                </a:cubicBezTo>
                <a:cubicBezTo>
                  <a:pt x="3709994" y="4424257"/>
                  <a:pt x="3572815" y="4425309"/>
                  <a:pt x="3436571" y="4416477"/>
                </a:cubicBezTo>
                <a:cubicBezTo>
                  <a:pt x="3152882" y="4397972"/>
                  <a:pt x="2878526" y="4333204"/>
                  <a:pt x="2611635" y="4235211"/>
                </a:cubicBezTo>
                <a:cubicBezTo>
                  <a:pt x="2440056" y="4193577"/>
                  <a:pt x="2529769" y="4244420"/>
                  <a:pt x="2407099" y="4166673"/>
                </a:cubicBezTo>
                <a:lnTo>
                  <a:pt x="1875616" y="3768727"/>
                </a:lnTo>
                <a:lnTo>
                  <a:pt x="1846673" y="3771200"/>
                </a:lnTo>
                <a:lnTo>
                  <a:pt x="1847824" y="3770061"/>
                </a:lnTo>
                <a:cubicBezTo>
                  <a:pt x="1815977" y="3734824"/>
                  <a:pt x="1729698" y="3651460"/>
                  <a:pt x="1655588" y="3559776"/>
                </a:cubicBezTo>
                <a:cubicBezTo>
                  <a:pt x="1581478" y="3468092"/>
                  <a:pt x="1477816" y="3340239"/>
                  <a:pt x="1403161" y="3219956"/>
                </a:cubicBezTo>
                <a:cubicBezTo>
                  <a:pt x="1358602" y="3148459"/>
                  <a:pt x="1315909" y="3076121"/>
                  <a:pt x="1279514" y="3000419"/>
                </a:cubicBezTo>
                <a:cubicBezTo>
                  <a:pt x="1260570" y="2931914"/>
                  <a:pt x="1201629" y="2880867"/>
                  <a:pt x="1289499" y="2808928"/>
                </a:cubicBezTo>
                <a:lnTo>
                  <a:pt x="1806735" y="2568782"/>
                </a:lnTo>
                <a:lnTo>
                  <a:pt x="1862245" y="2748122"/>
                </a:lnTo>
                <a:lnTo>
                  <a:pt x="1864747" y="2745513"/>
                </a:lnTo>
                <a:lnTo>
                  <a:pt x="1873246" y="2748455"/>
                </a:lnTo>
                <a:cubicBezTo>
                  <a:pt x="1884247" y="2756449"/>
                  <a:pt x="1886259" y="2772102"/>
                  <a:pt x="1891683" y="2783615"/>
                </a:cubicBezTo>
                <a:cubicBezTo>
                  <a:pt x="1941842" y="2888547"/>
                  <a:pt x="2003199" y="2986540"/>
                  <a:pt x="2074121" y="3079065"/>
                </a:cubicBezTo>
                <a:cubicBezTo>
                  <a:pt x="2194735" y="3237410"/>
                  <a:pt x="2343345" y="3364422"/>
                  <a:pt x="2515984" y="3463676"/>
                </a:cubicBezTo>
                <a:cubicBezTo>
                  <a:pt x="2534065" y="3453583"/>
                  <a:pt x="2552203" y="3443804"/>
                  <a:pt x="2569876" y="3432896"/>
                </a:cubicBezTo>
                <a:lnTo>
                  <a:pt x="2513773" y="3465471"/>
                </a:lnTo>
                <a:lnTo>
                  <a:pt x="2748844" y="3630964"/>
                </a:lnTo>
                <a:lnTo>
                  <a:pt x="2788259" y="3680060"/>
                </a:lnTo>
                <a:lnTo>
                  <a:pt x="3062880" y="3307691"/>
                </a:lnTo>
                <a:lnTo>
                  <a:pt x="3119696" y="3157069"/>
                </a:lnTo>
                <a:lnTo>
                  <a:pt x="3122087" y="3155188"/>
                </a:lnTo>
                <a:cubicBezTo>
                  <a:pt x="3121621" y="3141309"/>
                  <a:pt x="3125120" y="3129113"/>
                  <a:pt x="3130253" y="3116075"/>
                </a:cubicBezTo>
                <a:cubicBezTo>
                  <a:pt x="3180178" y="2987591"/>
                  <a:pt x="3221705" y="2856584"/>
                  <a:pt x="3251100" y="2721371"/>
                </a:cubicBezTo>
                <a:cubicBezTo>
                  <a:pt x="3296360" y="2514240"/>
                  <a:pt x="3326221" y="2305007"/>
                  <a:pt x="3327155" y="2092199"/>
                </a:cubicBezTo>
                <a:cubicBezTo>
                  <a:pt x="3327621" y="2068226"/>
                  <a:pt x="3330187" y="2045095"/>
                  <a:pt x="3338586" y="2022384"/>
                </a:cubicBezTo>
                <a:lnTo>
                  <a:pt x="3335850" y="2020938"/>
                </a:lnTo>
                <a:lnTo>
                  <a:pt x="3344248" y="2011840"/>
                </a:lnTo>
                <a:lnTo>
                  <a:pt x="3338190" y="1959840"/>
                </a:lnTo>
                <a:lnTo>
                  <a:pt x="2784636" y="1795959"/>
                </a:lnTo>
                <a:lnTo>
                  <a:pt x="2570725" y="1798578"/>
                </a:lnTo>
                <a:lnTo>
                  <a:pt x="2320715" y="1850792"/>
                </a:lnTo>
                <a:cubicBezTo>
                  <a:pt x="2143410" y="1885068"/>
                  <a:pt x="1972171" y="1939111"/>
                  <a:pt x="1804664" y="2005351"/>
                </a:cubicBezTo>
                <a:lnTo>
                  <a:pt x="1751879" y="2024275"/>
                </a:lnTo>
                <a:lnTo>
                  <a:pt x="1748380" y="2007687"/>
                </a:lnTo>
                <a:lnTo>
                  <a:pt x="1063482" y="2429495"/>
                </a:lnTo>
                <a:lnTo>
                  <a:pt x="971360" y="2504015"/>
                </a:lnTo>
                <a:lnTo>
                  <a:pt x="887302" y="2576536"/>
                </a:lnTo>
                <a:lnTo>
                  <a:pt x="883098" y="2578019"/>
                </a:lnTo>
                <a:cubicBezTo>
                  <a:pt x="882963" y="2578850"/>
                  <a:pt x="882829" y="2579680"/>
                  <a:pt x="882694" y="2580511"/>
                </a:cubicBezTo>
                <a:lnTo>
                  <a:pt x="881511" y="2581531"/>
                </a:lnTo>
                <a:cubicBezTo>
                  <a:pt x="720070" y="2731675"/>
                  <a:pt x="576826" y="2896748"/>
                  <a:pt x="466244" y="3087897"/>
                </a:cubicBezTo>
                <a:cubicBezTo>
                  <a:pt x="369659" y="3254863"/>
                  <a:pt x="294071" y="3430661"/>
                  <a:pt x="285439" y="3628119"/>
                </a:cubicBezTo>
                <a:cubicBezTo>
                  <a:pt x="284739" y="3639895"/>
                  <a:pt x="284739" y="3652301"/>
                  <a:pt x="270508" y="3656928"/>
                </a:cubicBezTo>
                <a:lnTo>
                  <a:pt x="272982" y="3663559"/>
                </a:lnTo>
                <a:lnTo>
                  <a:pt x="268142" y="3658722"/>
                </a:lnTo>
                <a:cubicBezTo>
                  <a:pt x="234632" y="3641260"/>
                  <a:pt x="214069" y="3610458"/>
                  <a:pt x="190003" y="3583200"/>
                </a:cubicBezTo>
                <a:lnTo>
                  <a:pt x="126041" y="3521254"/>
                </a:lnTo>
                <a:lnTo>
                  <a:pt x="125398" y="3518140"/>
                </a:lnTo>
                <a:cubicBezTo>
                  <a:pt x="114200" y="3512883"/>
                  <a:pt x="107901" y="3502579"/>
                  <a:pt x="103468" y="3491854"/>
                </a:cubicBezTo>
                <a:cubicBezTo>
                  <a:pt x="60309" y="3391128"/>
                  <a:pt x="17149" y="3289981"/>
                  <a:pt x="5251" y="3179792"/>
                </a:cubicBezTo>
                <a:cubicBezTo>
                  <a:pt x="-1515" y="3117758"/>
                  <a:pt x="-1982" y="3054462"/>
                  <a:pt x="5251" y="2992848"/>
                </a:cubicBezTo>
                <a:cubicBezTo>
                  <a:pt x="23214" y="2835555"/>
                  <a:pt x="75006" y="2687935"/>
                  <a:pt x="148028" y="2548096"/>
                </a:cubicBezTo>
                <a:cubicBezTo>
                  <a:pt x="208218" y="2432439"/>
                  <a:pt x="281707" y="2326246"/>
                  <a:pt x="364993" y="2225940"/>
                </a:cubicBezTo>
                <a:cubicBezTo>
                  <a:pt x="425184" y="2152971"/>
                  <a:pt x="486774" y="2081054"/>
                  <a:pt x="555596" y="2016706"/>
                </a:cubicBezTo>
                <a:cubicBezTo>
                  <a:pt x="706306" y="1875816"/>
                  <a:pt x="867280" y="1748383"/>
                  <a:pt x="1043419" y="1641558"/>
                </a:cubicBezTo>
                <a:cubicBezTo>
                  <a:pt x="1065115" y="1628100"/>
                  <a:pt x="1085645" y="1613170"/>
                  <a:pt x="1106642" y="1599291"/>
                </a:cubicBezTo>
                <a:lnTo>
                  <a:pt x="1116015" y="1597557"/>
                </a:lnTo>
                <a:lnTo>
                  <a:pt x="1820664" y="1294274"/>
                </a:lnTo>
                <a:cubicBezTo>
                  <a:pt x="1820671" y="1294246"/>
                  <a:pt x="1820677" y="1294218"/>
                  <a:pt x="1820684" y="1294190"/>
                </a:cubicBezTo>
                <a:lnTo>
                  <a:pt x="1988939" y="1250902"/>
                </a:lnTo>
                <a:cubicBezTo>
                  <a:pt x="2048750" y="1237917"/>
                  <a:pt x="2108999" y="1226982"/>
                  <a:pt x="2169539" y="1217414"/>
                </a:cubicBezTo>
                <a:cubicBezTo>
                  <a:pt x="2241278" y="1206164"/>
                  <a:pt x="2313250" y="1199119"/>
                  <a:pt x="2385426" y="1195728"/>
                </a:cubicBezTo>
                <a:cubicBezTo>
                  <a:pt x="2457602" y="1192338"/>
                  <a:pt x="2529982" y="1192601"/>
                  <a:pt x="2602537" y="1195965"/>
                </a:cubicBezTo>
                <a:cubicBezTo>
                  <a:pt x="2615368" y="1196386"/>
                  <a:pt x="2628841" y="1196386"/>
                  <a:pt x="2641876" y="1198594"/>
                </a:cubicBezTo>
                <a:lnTo>
                  <a:pt x="3257847" y="1270240"/>
                </a:lnTo>
                <a:lnTo>
                  <a:pt x="3254577" y="1269577"/>
                </a:lnTo>
                <a:lnTo>
                  <a:pt x="3252034" y="1240361"/>
                </a:lnTo>
                <a:cubicBezTo>
                  <a:pt x="3249059" y="1226351"/>
                  <a:pt x="3244918" y="1212578"/>
                  <a:pt x="3241302" y="1198909"/>
                </a:cubicBezTo>
                <a:cubicBezTo>
                  <a:pt x="3188343" y="996405"/>
                  <a:pt x="3123021" y="798526"/>
                  <a:pt x="3022470" y="614107"/>
                </a:cubicBezTo>
                <a:cubicBezTo>
                  <a:pt x="2911421" y="410551"/>
                  <a:pt x="2773543" y="229496"/>
                  <a:pt x="2572675" y="105638"/>
                </a:cubicBezTo>
                <a:cubicBezTo>
                  <a:pt x="2568009" y="103115"/>
                  <a:pt x="2563868" y="100171"/>
                  <a:pt x="2560894" y="96386"/>
                </a:cubicBezTo>
                <a:lnTo>
                  <a:pt x="2556153" y="82211"/>
                </a:lnTo>
                <a:lnTo>
                  <a:pt x="2565394" y="80688"/>
                </a:lnTo>
                <a:cubicBezTo>
                  <a:pt x="2582396" y="60157"/>
                  <a:pt x="2607591" y="56081"/>
                  <a:pt x="2630671" y="47778"/>
                </a:cubicBezTo>
                <a:cubicBezTo>
                  <a:pt x="2662825" y="36532"/>
                  <a:pt x="2695463" y="27285"/>
                  <a:pt x="2728420" y="19567"/>
                </a:cubicBezTo>
                <a:lnTo>
                  <a:pt x="2818345" y="2388"/>
                </a:lnTo>
                <a:lnTo>
                  <a:pt x="2818802" y="2388"/>
                </a:lnTo>
                <a:cubicBezTo>
                  <a:pt x="2843590" y="75"/>
                  <a:pt x="2868130" y="-530"/>
                  <a:pt x="2892426" y="450"/>
                </a:cubicBezTo>
                <a:close/>
              </a:path>
            </a:pathLst>
          </a:custGeom>
          <a:solidFill>
            <a:srgbClr val="FFFFFF">
              <a:lumMod val="75000"/>
            </a:srgbClr>
          </a:solidFill>
          <a:ln w="12700">
            <a:miter lim="400000"/>
          </a:ln>
        </p:spPr>
        <p:txBody>
          <a:bodyPr wrap="square" lIns="38100" tIns="38100" rIns="38100" bIns="38100" anchor="ctr">
            <a:noAutofit/>
          </a:bodyPr>
          <a:lstStyle/>
          <a:p>
            <a:pPr marL="0" marR="0" lvl="0" indent="0" defTabSz="457200" eaLnBrk="1" fontAlgn="auto" latinLnBrk="0" hangingPunct="1">
              <a:lnSpc>
                <a:spcPct val="100000"/>
              </a:lnSpc>
              <a:spcBef>
                <a:spcPts val="0"/>
              </a:spcBef>
              <a:spcAft>
                <a:spcPts val="0"/>
              </a:spcAft>
              <a:buClrTx/>
              <a:buSzTx/>
              <a:buFontTx/>
              <a:buNone/>
              <a:tabLst/>
              <a:defRPr sz="3000">
                <a:solidFill>
                  <a:srgbClr val="FFFFFF"/>
                </a:solidFill>
              </a:defRPr>
            </a:pPr>
            <a:endParaRPr kumimoji="0" sz="3600" b="0" i="0" u="none" strike="noStrike" kern="0" cap="none" spc="0" normalizeH="0" baseline="0" noProof="0" dirty="0">
              <a:ln>
                <a:noFill/>
              </a:ln>
              <a:solidFill>
                <a:srgbClr val="FFFFFF"/>
              </a:solidFill>
              <a:effectLst/>
              <a:uLnTx/>
              <a:uFillTx/>
            </a:endParaRPr>
          </a:p>
        </p:txBody>
      </p:sp>
      <p:sp>
        <p:nvSpPr>
          <p:cNvPr id="33" name="Shape">
            <a:extLst>
              <a:ext uri="{FF2B5EF4-FFF2-40B4-BE49-F238E27FC236}">
                <a16:creationId xmlns:a16="http://schemas.microsoft.com/office/drawing/2014/main" id="{9B4E2F68-88E0-41DD-B553-69A5D42D45E7}"/>
              </a:ext>
            </a:extLst>
          </p:cNvPr>
          <p:cNvSpPr/>
          <p:nvPr/>
        </p:nvSpPr>
        <p:spPr>
          <a:xfrm>
            <a:off x="1885845" y="1794446"/>
            <a:ext cx="1491268" cy="2149041"/>
          </a:xfrm>
          <a:custGeom>
            <a:avLst/>
            <a:gdLst/>
            <a:ahLst/>
            <a:cxnLst>
              <a:cxn ang="0">
                <a:pos x="wd2" y="hd2"/>
              </a:cxn>
              <a:cxn ang="5400000">
                <a:pos x="wd2" y="hd2"/>
              </a:cxn>
              <a:cxn ang="10800000">
                <a:pos x="wd2" y="hd2"/>
              </a:cxn>
              <a:cxn ang="16200000">
                <a:pos x="wd2" y="hd2"/>
              </a:cxn>
            </a:cxnLst>
            <a:rect l="0" t="0" r="r" b="b"/>
            <a:pathLst>
              <a:path w="21600" h="21593" extrusionOk="0">
                <a:moveTo>
                  <a:pt x="2165" y="10582"/>
                </a:moveTo>
                <a:cubicBezTo>
                  <a:pt x="2404" y="9608"/>
                  <a:pt x="2661" y="8638"/>
                  <a:pt x="3092" y="7684"/>
                </a:cubicBezTo>
                <a:cubicBezTo>
                  <a:pt x="3828" y="6064"/>
                  <a:pt x="4860" y="4521"/>
                  <a:pt x="6459" y="3119"/>
                </a:cubicBezTo>
                <a:cubicBezTo>
                  <a:pt x="7311" y="2370"/>
                  <a:pt x="8303" y="1695"/>
                  <a:pt x="9522" y="1134"/>
                </a:cubicBezTo>
                <a:cubicBezTo>
                  <a:pt x="11144" y="388"/>
                  <a:pt x="12971" y="-7"/>
                  <a:pt x="15048" y="0"/>
                </a:cubicBezTo>
                <a:cubicBezTo>
                  <a:pt x="17230" y="7"/>
                  <a:pt x="19418" y="3"/>
                  <a:pt x="21600" y="3"/>
                </a:cubicBezTo>
                <a:cubicBezTo>
                  <a:pt x="20841" y="71"/>
                  <a:pt x="20089" y="167"/>
                  <a:pt x="19359" y="316"/>
                </a:cubicBezTo>
                <a:cubicBezTo>
                  <a:pt x="19097" y="371"/>
                  <a:pt x="18811" y="398"/>
                  <a:pt x="18618" y="534"/>
                </a:cubicBezTo>
                <a:cubicBezTo>
                  <a:pt x="18017" y="538"/>
                  <a:pt x="17562" y="766"/>
                  <a:pt x="17160" y="953"/>
                </a:cubicBezTo>
                <a:cubicBezTo>
                  <a:pt x="16075" y="1457"/>
                  <a:pt x="15094" y="2039"/>
                  <a:pt x="14283" y="2710"/>
                </a:cubicBezTo>
                <a:cubicBezTo>
                  <a:pt x="12142" y="4481"/>
                  <a:pt x="10882" y="6462"/>
                  <a:pt x="10164" y="8573"/>
                </a:cubicBezTo>
                <a:cubicBezTo>
                  <a:pt x="9557" y="10126"/>
                  <a:pt x="9371" y="11705"/>
                  <a:pt x="9341" y="13292"/>
                </a:cubicBezTo>
                <a:cubicBezTo>
                  <a:pt x="9341" y="13336"/>
                  <a:pt x="9371" y="13377"/>
                  <a:pt x="9388" y="13422"/>
                </a:cubicBezTo>
                <a:cubicBezTo>
                  <a:pt x="9324" y="13956"/>
                  <a:pt x="9411" y="14487"/>
                  <a:pt x="9487" y="15022"/>
                </a:cubicBezTo>
                <a:cubicBezTo>
                  <a:pt x="9528" y="15328"/>
                  <a:pt x="9511" y="15641"/>
                  <a:pt x="9709" y="15944"/>
                </a:cubicBezTo>
                <a:cubicBezTo>
                  <a:pt x="10567" y="15822"/>
                  <a:pt x="11407" y="15699"/>
                  <a:pt x="12288" y="15570"/>
                </a:cubicBezTo>
                <a:cubicBezTo>
                  <a:pt x="12323" y="15737"/>
                  <a:pt x="12200" y="15842"/>
                  <a:pt x="12124" y="15948"/>
                </a:cubicBezTo>
                <a:cubicBezTo>
                  <a:pt x="11716" y="16561"/>
                  <a:pt x="11302" y="17170"/>
                  <a:pt x="10882" y="17780"/>
                </a:cubicBezTo>
                <a:cubicBezTo>
                  <a:pt x="10794" y="17906"/>
                  <a:pt x="10707" y="18025"/>
                  <a:pt x="10701" y="18164"/>
                </a:cubicBezTo>
                <a:cubicBezTo>
                  <a:pt x="10537" y="18205"/>
                  <a:pt x="10526" y="18304"/>
                  <a:pt x="10467" y="18382"/>
                </a:cubicBezTo>
                <a:cubicBezTo>
                  <a:pt x="9808" y="19349"/>
                  <a:pt x="9155" y="20316"/>
                  <a:pt x="8495" y="21280"/>
                </a:cubicBezTo>
                <a:cubicBezTo>
                  <a:pt x="8419" y="21389"/>
                  <a:pt x="8390" y="21518"/>
                  <a:pt x="8204" y="21593"/>
                </a:cubicBezTo>
                <a:cubicBezTo>
                  <a:pt x="8069" y="21590"/>
                  <a:pt x="7994" y="21535"/>
                  <a:pt x="7906" y="21491"/>
                </a:cubicBezTo>
                <a:cubicBezTo>
                  <a:pt x="7037" y="21052"/>
                  <a:pt x="6173" y="20606"/>
                  <a:pt x="5292" y="20177"/>
                </a:cubicBezTo>
                <a:cubicBezTo>
                  <a:pt x="4866" y="19969"/>
                  <a:pt x="4504" y="19720"/>
                  <a:pt x="4003" y="19571"/>
                </a:cubicBezTo>
                <a:cubicBezTo>
                  <a:pt x="3828" y="19438"/>
                  <a:pt x="3612" y="19329"/>
                  <a:pt x="3396" y="19216"/>
                </a:cubicBezTo>
                <a:cubicBezTo>
                  <a:pt x="2351" y="18692"/>
                  <a:pt x="1307" y="18168"/>
                  <a:pt x="268" y="17640"/>
                </a:cubicBezTo>
                <a:cubicBezTo>
                  <a:pt x="158" y="17586"/>
                  <a:pt x="0" y="17548"/>
                  <a:pt x="0" y="17422"/>
                </a:cubicBezTo>
                <a:cubicBezTo>
                  <a:pt x="642" y="17323"/>
                  <a:pt x="1284" y="17225"/>
                  <a:pt x="1931" y="17122"/>
                </a:cubicBezTo>
                <a:cubicBezTo>
                  <a:pt x="2526" y="17031"/>
                  <a:pt x="2526" y="17031"/>
                  <a:pt x="2427" y="16683"/>
                </a:cubicBezTo>
                <a:cubicBezTo>
                  <a:pt x="2357" y="16442"/>
                  <a:pt x="2305" y="16196"/>
                  <a:pt x="2240" y="15955"/>
                </a:cubicBezTo>
                <a:cubicBezTo>
                  <a:pt x="2065" y="15240"/>
                  <a:pt x="1984" y="14521"/>
                  <a:pt x="1943" y="13799"/>
                </a:cubicBezTo>
                <a:cubicBezTo>
                  <a:pt x="1890" y="12734"/>
                  <a:pt x="1990" y="11658"/>
                  <a:pt x="2165" y="10582"/>
                </a:cubicBezTo>
                <a:close/>
              </a:path>
            </a:pathLst>
          </a:custGeom>
          <a:solidFill>
            <a:srgbClr val="103492"/>
          </a:solidFill>
          <a:ln w="12700">
            <a:miter lim="400000"/>
          </a:ln>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tabLst/>
              <a:defRPr sz="3000">
                <a:solidFill>
                  <a:srgbClr val="FFFFFF"/>
                </a:solidFill>
              </a:defRPr>
            </a:pPr>
            <a:endParaRPr kumimoji="0" sz="3600" b="0" i="0" u="none" strike="noStrike" kern="0" cap="none" spc="0" normalizeH="0" baseline="0" noProof="0">
              <a:ln>
                <a:noFill/>
              </a:ln>
              <a:solidFill>
                <a:srgbClr val="FFFFFF"/>
              </a:solidFill>
              <a:effectLst/>
              <a:uLnTx/>
              <a:uFillTx/>
            </a:endParaRPr>
          </a:p>
        </p:txBody>
      </p:sp>
      <p:sp>
        <p:nvSpPr>
          <p:cNvPr id="34" name="Shape">
            <a:extLst>
              <a:ext uri="{FF2B5EF4-FFF2-40B4-BE49-F238E27FC236}">
                <a16:creationId xmlns:a16="http://schemas.microsoft.com/office/drawing/2014/main" id="{1CFDCD14-5D67-42C7-902A-83D48CCD2176}"/>
              </a:ext>
            </a:extLst>
          </p:cNvPr>
          <p:cNvSpPr/>
          <p:nvPr/>
        </p:nvSpPr>
        <p:spPr>
          <a:xfrm>
            <a:off x="1257171" y="3868322"/>
            <a:ext cx="2574585" cy="907380"/>
          </a:xfrm>
          <a:custGeom>
            <a:avLst/>
            <a:gdLst/>
            <a:ahLst/>
            <a:cxnLst>
              <a:cxn ang="0">
                <a:pos x="wd2" y="hd2"/>
              </a:cxn>
              <a:cxn ang="5400000">
                <a:pos x="wd2" y="hd2"/>
              </a:cxn>
              <a:cxn ang="10800000">
                <a:pos x="wd2" y="hd2"/>
              </a:cxn>
              <a:cxn ang="16200000">
                <a:pos x="wd2" y="hd2"/>
              </a:cxn>
            </a:cxnLst>
            <a:rect l="0" t="0" r="r" b="b"/>
            <a:pathLst>
              <a:path w="21567" h="21359" extrusionOk="0">
                <a:moveTo>
                  <a:pt x="16096" y="16511"/>
                </a:moveTo>
                <a:cubicBezTo>
                  <a:pt x="15907" y="16591"/>
                  <a:pt x="15749" y="16838"/>
                  <a:pt x="15577" y="17029"/>
                </a:cubicBezTo>
                <a:cubicBezTo>
                  <a:pt x="13886" y="18928"/>
                  <a:pt x="12128" y="20300"/>
                  <a:pt x="10275" y="20954"/>
                </a:cubicBezTo>
                <a:cubicBezTo>
                  <a:pt x="8595" y="21544"/>
                  <a:pt x="6921" y="21568"/>
                  <a:pt x="5268" y="20491"/>
                </a:cubicBezTo>
                <a:cubicBezTo>
                  <a:pt x="4184" y="19781"/>
                  <a:pt x="3202" y="18625"/>
                  <a:pt x="2403" y="16710"/>
                </a:cubicBezTo>
                <a:cubicBezTo>
                  <a:pt x="1903" y="15514"/>
                  <a:pt x="1572" y="14070"/>
                  <a:pt x="1286" y="12563"/>
                </a:cubicBezTo>
                <a:cubicBezTo>
                  <a:pt x="941" y="10752"/>
                  <a:pt x="594" y="8933"/>
                  <a:pt x="256" y="7115"/>
                </a:cubicBezTo>
                <a:cubicBezTo>
                  <a:pt x="172" y="6668"/>
                  <a:pt x="7" y="6309"/>
                  <a:pt x="0" y="5783"/>
                </a:cubicBezTo>
                <a:cubicBezTo>
                  <a:pt x="162" y="6078"/>
                  <a:pt x="304" y="6421"/>
                  <a:pt x="439" y="6788"/>
                </a:cubicBezTo>
                <a:cubicBezTo>
                  <a:pt x="597" y="7211"/>
                  <a:pt x="732" y="7689"/>
                  <a:pt x="952" y="7960"/>
                </a:cubicBezTo>
                <a:cubicBezTo>
                  <a:pt x="982" y="8176"/>
                  <a:pt x="1053" y="8303"/>
                  <a:pt x="1124" y="8423"/>
                </a:cubicBezTo>
                <a:cubicBezTo>
                  <a:pt x="1481" y="9029"/>
                  <a:pt x="1849" y="9579"/>
                  <a:pt x="2251" y="10018"/>
                </a:cubicBezTo>
                <a:cubicBezTo>
                  <a:pt x="3462" y="11334"/>
                  <a:pt x="4745" y="11797"/>
                  <a:pt x="6057" y="11853"/>
                </a:cubicBezTo>
                <a:cubicBezTo>
                  <a:pt x="7046" y="11901"/>
                  <a:pt x="8025" y="11661"/>
                  <a:pt x="8993" y="11215"/>
                </a:cubicBezTo>
                <a:cubicBezTo>
                  <a:pt x="9779" y="10848"/>
                  <a:pt x="10569" y="10489"/>
                  <a:pt x="11308" y="9707"/>
                </a:cubicBezTo>
                <a:cubicBezTo>
                  <a:pt x="11446" y="9763"/>
                  <a:pt x="11568" y="9611"/>
                  <a:pt x="11693" y="9508"/>
                </a:cubicBezTo>
                <a:cubicBezTo>
                  <a:pt x="12394" y="8933"/>
                  <a:pt x="13083" y="8279"/>
                  <a:pt x="13751" y="7506"/>
                </a:cubicBezTo>
                <a:cubicBezTo>
                  <a:pt x="14419" y="6740"/>
                  <a:pt x="15081" y="5958"/>
                  <a:pt x="15695" y="4961"/>
                </a:cubicBezTo>
                <a:cubicBezTo>
                  <a:pt x="15931" y="4650"/>
                  <a:pt x="16174" y="4363"/>
                  <a:pt x="16383" y="3900"/>
                </a:cubicBezTo>
                <a:cubicBezTo>
                  <a:pt x="16049" y="2879"/>
                  <a:pt x="15728" y="1898"/>
                  <a:pt x="15371" y="805"/>
                </a:cubicBezTo>
                <a:cubicBezTo>
                  <a:pt x="15516" y="774"/>
                  <a:pt x="15590" y="750"/>
                  <a:pt x="15664" y="742"/>
                </a:cubicBezTo>
                <a:cubicBezTo>
                  <a:pt x="16680" y="614"/>
                  <a:pt x="17699" y="502"/>
                  <a:pt x="18715" y="367"/>
                </a:cubicBezTo>
                <a:cubicBezTo>
                  <a:pt x="19035" y="327"/>
                  <a:pt x="19353" y="239"/>
                  <a:pt x="19673" y="175"/>
                </a:cubicBezTo>
                <a:cubicBezTo>
                  <a:pt x="19717" y="191"/>
                  <a:pt x="19761" y="223"/>
                  <a:pt x="19805" y="223"/>
                </a:cubicBezTo>
                <a:cubicBezTo>
                  <a:pt x="20301" y="160"/>
                  <a:pt x="20800" y="96"/>
                  <a:pt x="21296" y="16"/>
                </a:cubicBezTo>
                <a:cubicBezTo>
                  <a:pt x="21586" y="-32"/>
                  <a:pt x="21600" y="-16"/>
                  <a:pt x="21536" y="678"/>
                </a:cubicBezTo>
                <a:cubicBezTo>
                  <a:pt x="21533" y="702"/>
                  <a:pt x="21533" y="726"/>
                  <a:pt x="21529" y="758"/>
                </a:cubicBezTo>
                <a:cubicBezTo>
                  <a:pt x="21131" y="4674"/>
                  <a:pt x="20736" y="8598"/>
                  <a:pt x="20331" y="12507"/>
                </a:cubicBezTo>
                <a:cubicBezTo>
                  <a:pt x="20250" y="13281"/>
                  <a:pt x="20206" y="14086"/>
                  <a:pt x="20075" y="14828"/>
                </a:cubicBezTo>
                <a:cubicBezTo>
                  <a:pt x="19997" y="14804"/>
                  <a:pt x="19963" y="14692"/>
                  <a:pt x="19930" y="14589"/>
                </a:cubicBezTo>
                <a:cubicBezTo>
                  <a:pt x="19714" y="13927"/>
                  <a:pt x="19498" y="13257"/>
                  <a:pt x="19278" y="12595"/>
                </a:cubicBezTo>
                <a:cubicBezTo>
                  <a:pt x="19089" y="12020"/>
                  <a:pt x="19083" y="12020"/>
                  <a:pt x="18843" y="12435"/>
                </a:cubicBezTo>
                <a:cubicBezTo>
                  <a:pt x="18249" y="13448"/>
                  <a:pt x="17632" y="14365"/>
                  <a:pt x="17001" y="15243"/>
                </a:cubicBezTo>
                <a:cubicBezTo>
                  <a:pt x="16704" y="15665"/>
                  <a:pt x="16373" y="15969"/>
                  <a:pt x="16096" y="16511"/>
                </a:cubicBezTo>
                <a:close/>
              </a:path>
            </a:pathLst>
          </a:custGeom>
          <a:solidFill>
            <a:srgbClr val="2174EE"/>
          </a:solidFill>
          <a:ln w="12700">
            <a:miter lim="400000"/>
          </a:ln>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tabLst/>
              <a:defRPr sz="3000">
                <a:solidFill>
                  <a:srgbClr val="FFFFFF"/>
                </a:solidFill>
              </a:defRPr>
            </a:pPr>
            <a:endParaRPr kumimoji="0" sz="3600" b="0" i="0" u="none" strike="noStrike" kern="0" cap="none" spc="0" normalizeH="0" baseline="0" noProof="0">
              <a:ln>
                <a:noFill/>
              </a:ln>
              <a:solidFill>
                <a:srgbClr val="FFFFFF"/>
              </a:solidFill>
              <a:effectLst/>
              <a:uLnTx/>
              <a:uFillTx/>
            </a:endParaRPr>
          </a:p>
        </p:txBody>
      </p:sp>
      <p:sp>
        <p:nvSpPr>
          <p:cNvPr id="35" name="Shape">
            <a:extLst>
              <a:ext uri="{FF2B5EF4-FFF2-40B4-BE49-F238E27FC236}">
                <a16:creationId xmlns:a16="http://schemas.microsoft.com/office/drawing/2014/main" id="{22D769E1-742F-4302-A4E9-FCC96AEAB0CA}"/>
              </a:ext>
            </a:extLst>
          </p:cNvPr>
          <p:cNvSpPr/>
          <p:nvPr/>
        </p:nvSpPr>
        <p:spPr>
          <a:xfrm>
            <a:off x="2925051" y="2445125"/>
            <a:ext cx="2174128" cy="1800016"/>
          </a:xfrm>
          <a:custGeom>
            <a:avLst/>
            <a:gdLst/>
            <a:ahLst/>
            <a:cxnLst>
              <a:cxn ang="0">
                <a:pos x="wd2" y="hd2"/>
              </a:cxn>
              <a:cxn ang="5400000">
                <a:pos x="wd2" y="hd2"/>
              </a:cxn>
              <a:cxn ang="10800000">
                <a:pos x="wd2" y="hd2"/>
              </a:cxn>
              <a:cxn ang="16200000">
                <a:pos x="wd2" y="hd2"/>
              </a:cxn>
            </a:cxnLst>
            <a:rect l="0" t="0" r="r" b="b"/>
            <a:pathLst>
              <a:path w="21458" h="21596" extrusionOk="0">
                <a:moveTo>
                  <a:pt x="19566" y="21596"/>
                </a:moveTo>
                <a:cubicBezTo>
                  <a:pt x="19670" y="21088"/>
                  <a:pt x="19662" y="20567"/>
                  <a:pt x="19717" y="20055"/>
                </a:cubicBezTo>
                <a:cubicBezTo>
                  <a:pt x="19733" y="19901"/>
                  <a:pt x="19757" y="19738"/>
                  <a:pt x="19682" y="19584"/>
                </a:cubicBezTo>
                <a:cubicBezTo>
                  <a:pt x="19729" y="19466"/>
                  <a:pt x="19705" y="19348"/>
                  <a:pt x="19689" y="19230"/>
                </a:cubicBezTo>
                <a:cubicBezTo>
                  <a:pt x="19586" y="18527"/>
                  <a:pt x="19391" y="17856"/>
                  <a:pt x="19117" y="17201"/>
                </a:cubicBezTo>
                <a:cubicBezTo>
                  <a:pt x="18485" y="15685"/>
                  <a:pt x="17543" y="14380"/>
                  <a:pt x="16414" y="13217"/>
                </a:cubicBezTo>
                <a:cubicBezTo>
                  <a:pt x="15443" y="12213"/>
                  <a:pt x="14406" y="11290"/>
                  <a:pt x="13197" y="10578"/>
                </a:cubicBezTo>
                <a:cubicBezTo>
                  <a:pt x="13102" y="10424"/>
                  <a:pt x="12939" y="10359"/>
                  <a:pt x="12800" y="10269"/>
                </a:cubicBezTo>
                <a:cubicBezTo>
                  <a:pt x="11480" y="9432"/>
                  <a:pt x="10096" y="8720"/>
                  <a:pt x="8649" y="8147"/>
                </a:cubicBezTo>
                <a:cubicBezTo>
                  <a:pt x="8577" y="8119"/>
                  <a:pt x="8498" y="8115"/>
                  <a:pt x="8422" y="8099"/>
                </a:cubicBezTo>
                <a:cubicBezTo>
                  <a:pt x="8343" y="8054"/>
                  <a:pt x="8267" y="8001"/>
                  <a:pt x="8184" y="7968"/>
                </a:cubicBezTo>
                <a:cubicBezTo>
                  <a:pt x="7504" y="7704"/>
                  <a:pt x="6808" y="7485"/>
                  <a:pt x="6097" y="7314"/>
                </a:cubicBezTo>
                <a:cubicBezTo>
                  <a:pt x="5544" y="7184"/>
                  <a:pt x="5572" y="7098"/>
                  <a:pt x="5508" y="7749"/>
                </a:cubicBezTo>
                <a:cubicBezTo>
                  <a:pt x="5464" y="8208"/>
                  <a:pt x="5452" y="8672"/>
                  <a:pt x="5353" y="9127"/>
                </a:cubicBezTo>
                <a:cubicBezTo>
                  <a:pt x="5202" y="9091"/>
                  <a:pt x="5138" y="8981"/>
                  <a:pt x="5059" y="8903"/>
                </a:cubicBezTo>
                <a:cubicBezTo>
                  <a:pt x="4331" y="8196"/>
                  <a:pt x="3612" y="7489"/>
                  <a:pt x="2884" y="6781"/>
                </a:cubicBezTo>
                <a:cubicBezTo>
                  <a:pt x="2753" y="6655"/>
                  <a:pt x="2642" y="6501"/>
                  <a:pt x="2471" y="6419"/>
                </a:cubicBezTo>
                <a:cubicBezTo>
                  <a:pt x="1942" y="5830"/>
                  <a:pt x="1362" y="5297"/>
                  <a:pt x="801" y="4744"/>
                </a:cubicBezTo>
                <a:cubicBezTo>
                  <a:pt x="558" y="4505"/>
                  <a:pt x="312" y="4265"/>
                  <a:pt x="69" y="4025"/>
                </a:cubicBezTo>
                <a:cubicBezTo>
                  <a:pt x="-30" y="3927"/>
                  <a:pt x="-22" y="3846"/>
                  <a:pt x="93" y="3769"/>
                </a:cubicBezTo>
                <a:cubicBezTo>
                  <a:pt x="149" y="3732"/>
                  <a:pt x="205" y="3700"/>
                  <a:pt x="260" y="3663"/>
                </a:cubicBezTo>
                <a:cubicBezTo>
                  <a:pt x="1159" y="3102"/>
                  <a:pt x="2061" y="2545"/>
                  <a:pt x="2960" y="1980"/>
                </a:cubicBezTo>
                <a:cubicBezTo>
                  <a:pt x="3087" y="1899"/>
                  <a:pt x="3250" y="1858"/>
                  <a:pt x="3321" y="1695"/>
                </a:cubicBezTo>
                <a:cubicBezTo>
                  <a:pt x="3477" y="1663"/>
                  <a:pt x="3608" y="1577"/>
                  <a:pt x="3743" y="1492"/>
                </a:cubicBezTo>
                <a:cubicBezTo>
                  <a:pt x="4439" y="1057"/>
                  <a:pt x="5138" y="618"/>
                  <a:pt x="5838" y="187"/>
                </a:cubicBezTo>
                <a:cubicBezTo>
                  <a:pt x="5957" y="114"/>
                  <a:pt x="6057" y="-4"/>
                  <a:pt x="6216" y="0"/>
                </a:cubicBezTo>
                <a:cubicBezTo>
                  <a:pt x="6228" y="12"/>
                  <a:pt x="6236" y="24"/>
                  <a:pt x="6248" y="33"/>
                </a:cubicBezTo>
                <a:cubicBezTo>
                  <a:pt x="6256" y="581"/>
                  <a:pt x="6156" y="1118"/>
                  <a:pt x="6108" y="1659"/>
                </a:cubicBezTo>
                <a:cubicBezTo>
                  <a:pt x="6093" y="1830"/>
                  <a:pt x="6132" y="1899"/>
                  <a:pt x="6295" y="1931"/>
                </a:cubicBezTo>
                <a:cubicBezTo>
                  <a:pt x="6792" y="2025"/>
                  <a:pt x="7289" y="2134"/>
                  <a:pt x="7786" y="2240"/>
                </a:cubicBezTo>
                <a:cubicBezTo>
                  <a:pt x="7834" y="2256"/>
                  <a:pt x="7882" y="2281"/>
                  <a:pt x="7933" y="2293"/>
                </a:cubicBezTo>
                <a:cubicBezTo>
                  <a:pt x="9539" y="2708"/>
                  <a:pt x="11074" y="3330"/>
                  <a:pt x="12557" y="4086"/>
                </a:cubicBezTo>
                <a:cubicBezTo>
                  <a:pt x="12740" y="4179"/>
                  <a:pt x="12911" y="4314"/>
                  <a:pt x="13122" y="4346"/>
                </a:cubicBezTo>
                <a:cubicBezTo>
                  <a:pt x="13185" y="4436"/>
                  <a:pt x="13285" y="4480"/>
                  <a:pt x="13376" y="4529"/>
                </a:cubicBezTo>
                <a:cubicBezTo>
                  <a:pt x="14672" y="5261"/>
                  <a:pt x="15885" y="6111"/>
                  <a:pt x="17002" y="7107"/>
                </a:cubicBezTo>
                <a:cubicBezTo>
                  <a:pt x="18449" y="8395"/>
                  <a:pt x="19705" y="9843"/>
                  <a:pt x="20564" y="11615"/>
                </a:cubicBezTo>
                <a:cubicBezTo>
                  <a:pt x="21208" y="12941"/>
                  <a:pt x="21570" y="14331"/>
                  <a:pt x="21427" y="15827"/>
                </a:cubicBezTo>
                <a:cubicBezTo>
                  <a:pt x="21383" y="16266"/>
                  <a:pt x="21296" y="16697"/>
                  <a:pt x="21149" y="17112"/>
                </a:cubicBezTo>
                <a:cubicBezTo>
                  <a:pt x="20691" y="18421"/>
                  <a:pt x="20234" y="19726"/>
                  <a:pt x="19777" y="21031"/>
                </a:cubicBezTo>
                <a:cubicBezTo>
                  <a:pt x="19701" y="21226"/>
                  <a:pt x="19590" y="21397"/>
                  <a:pt x="19566" y="21596"/>
                </a:cubicBezTo>
                <a:close/>
              </a:path>
            </a:pathLst>
          </a:custGeom>
          <a:solidFill>
            <a:schemeClr val="tx2">
              <a:lumMod val="60000"/>
              <a:lumOff val="40000"/>
            </a:schemeClr>
          </a:solidFill>
          <a:ln w="12700">
            <a:miter lim="400000"/>
          </a:ln>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tabLst/>
              <a:defRPr sz="3000">
                <a:solidFill>
                  <a:srgbClr val="FFFFFF"/>
                </a:solidFill>
              </a:defRPr>
            </a:pPr>
            <a:endParaRPr kumimoji="0" sz="3600" b="0" i="0" u="none" strike="noStrike" kern="0" cap="none" spc="0" normalizeH="0" baseline="0" noProof="0" dirty="0">
              <a:ln>
                <a:noFill/>
              </a:ln>
              <a:solidFill>
                <a:srgbClr val="FFFFFF"/>
              </a:solidFill>
              <a:effectLst/>
              <a:uLnTx/>
              <a:uFillTx/>
            </a:endParaRPr>
          </a:p>
        </p:txBody>
      </p:sp>
      <p:sp>
        <p:nvSpPr>
          <p:cNvPr id="36" name="TextBox 35">
            <a:extLst>
              <a:ext uri="{FF2B5EF4-FFF2-40B4-BE49-F238E27FC236}">
                <a16:creationId xmlns:a16="http://schemas.microsoft.com/office/drawing/2014/main" id="{936F56E9-37F9-45F0-B779-2ACD050975E0}"/>
              </a:ext>
            </a:extLst>
          </p:cNvPr>
          <p:cNvSpPr txBox="1"/>
          <p:nvPr/>
        </p:nvSpPr>
        <p:spPr>
          <a:xfrm>
            <a:off x="2495357" y="3109299"/>
            <a:ext cx="1415912" cy="646986"/>
          </a:xfrm>
          <a:prstGeom prst="round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2060"/>
                </a:solidFill>
                <a:effectLst/>
                <a:uLnTx/>
                <a:uFillTx/>
              </a:rPr>
              <a:t>5G Ecosystem</a:t>
            </a:r>
            <a:endParaRPr kumimoji="0" lang="th-TH" sz="1600" b="1" i="0" u="none" strike="noStrike" kern="0" cap="none" spc="0" normalizeH="0" baseline="0" noProof="0" dirty="0">
              <a:ln>
                <a:noFill/>
              </a:ln>
              <a:solidFill>
                <a:srgbClr val="002060"/>
              </a:solidFill>
              <a:effectLst/>
              <a:uLnTx/>
              <a:uFillTx/>
            </a:endParaRPr>
          </a:p>
        </p:txBody>
      </p:sp>
      <p:sp>
        <p:nvSpPr>
          <p:cNvPr id="37" name="Rectangle 36">
            <a:extLst>
              <a:ext uri="{FF2B5EF4-FFF2-40B4-BE49-F238E27FC236}">
                <a16:creationId xmlns:a16="http://schemas.microsoft.com/office/drawing/2014/main" id="{0D0DA2F0-D53E-43B7-BDE3-FB61B8C00AAF}"/>
              </a:ext>
            </a:extLst>
          </p:cNvPr>
          <p:cNvSpPr/>
          <p:nvPr/>
        </p:nvSpPr>
        <p:spPr>
          <a:xfrm>
            <a:off x="2690499" y="2014948"/>
            <a:ext cx="930063" cy="461665"/>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rPr>
              <a:t>Data </a:t>
            </a:r>
            <a:br>
              <a:rPr kumimoji="0" lang="en-US" sz="1200" b="1" i="0" u="none" strike="noStrike" kern="0" cap="none" spc="0" normalizeH="0" baseline="0" noProof="0" dirty="0">
                <a:ln>
                  <a:noFill/>
                </a:ln>
                <a:solidFill>
                  <a:srgbClr val="002060"/>
                </a:solidFill>
                <a:effectLst/>
                <a:uLnTx/>
                <a:uFillTx/>
              </a:rPr>
            </a:br>
            <a:r>
              <a:rPr kumimoji="0" lang="en-US" sz="1200" b="1" i="0" u="none" strike="noStrike" kern="0" cap="none" spc="0" normalizeH="0" baseline="0" noProof="0" dirty="0">
                <a:ln>
                  <a:noFill/>
                </a:ln>
                <a:solidFill>
                  <a:srgbClr val="002060"/>
                </a:solidFill>
                <a:effectLst/>
                <a:uLnTx/>
                <a:uFillTx/>
              </a:rPr>
              <a:t>Collection</a:t>
            </a:r>
            <a:endParaRPr kumimoji="0" lang="th-TH" sz="1200" b="1" i="0" u="none" strike="noStrike" kern="0" cap="none" spc="0" normalizeH="0" baseline="0" noProof="0" dirty="0">
              <a:ln>
                <a:noFill/>
              </a:ln>
              <a:solidFill>
                <a:srgbClr val="002060"/>
              </a:solidFill>
              <a:effectLst/>
              <a:uLnTx/>
              <a:uFillTx/>
            </a:endParaRPr>
          </a:p>
        </p:txBody>
      </p:sp>
      <p:sp>
        <p:nvSpPr>
          <p:cNvPr id="38" name="Rectangle 37">
            <a:extLst>
              <a:ext uri="{FF2B5EF4-FFF2-40B4-BE49-F238E27FC236}">
                <a16:creationId xmlns:a16="http://schemas.microsoft.com/office/drawing/2014/main" id="{7E8A4B1B-28C7-49EA-BF66-EC01B4B9B122}"/>
              </a:ext>
            </a:extLst>
          </p:cNvPr>
          <p:cNvSpPr/>
          <p:nvPr/>
        </p:nvSpPr>
        <p:spPr>
          <a:xfrm>
            <a:off x="1205208" y="3772780"/>
            <a:ext cx="1580882" cy="461665"/>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rPr>
              <a:t>TIME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rPr>
              <a:t>People Connection</a:t>
            </a:r>
          </a:p>
        </p:txBody>
      </p:sp>
      <p:sp>
        <p:nvSpPr>
          <p:cNvPr id="39" name="TextBox 38">
            <a:extLst>
              <a:ext uri="{FF2B5EF4-FFF2-40B4-BE49-F238E27FC236}">
                <a16:creationId xmlns:a16="http://schemas.microsoft.com/office/drawing/2014/main" id="{BBDFF0CD-04A4-45B3-A19A-63D154D07E6B}"/>
              </a:ext>
            </a:extLst>
          </p:cNvPr>
          <p:cNvSpPr txBox="1"/>
          <p:nvPr/>
        </p:nvSpPr>
        <p:spPr>
          <a:xfrm>
            <a:off x="3886369" y="3772780"/>
            <a:ext cx="1131330"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rPr>
              <a:t>TIME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rPr>
              <a:t>5G Experts</a:t>
            </a:r>
          </a:p>
        </p:txBody>
      </p:sp>
      <p:pic>
        <p:nvPicPr>
          <p:cNvPr id="40" name="Picture 39" descr="A close up of a logo&#10;&#10;Description automatically generated">
            <a:extLst>
              <a:ext uri="{FF2B5EF4-FFF2-40B4-BE49-F238E27FC236}">
                <a16:creationId xmlns:a16="http://schemas.microsoft.com/office/drawing/2014/main" id="{B5153330-E14D-4425-BC29-156FA9154187}"/>
              </a:ext>
            </a:extLst>
          </p:cNvPr>
          <p:cNvPicPr>
            <a:picLocks noChangeAspect="1"/>
          </p:cNvPicPr>
          <p:nvPr/>
        </p:nvPicPr>
        <p:blipFill>
          <a:blip r:embed="rId9">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6777701" y="5799471"/>
            <a:ext cx="307776" cy="307776"/>
          </a:xfrm>
          <a:prstGeom prst="rect">
            <a:avLst/>
          </a:prstGeom>
        </p:spPr>
      </p:pic>
      <p:pic>
        <p:nvPicPr>
          <p:cNvPr id="41" name="Picture 40" descr="A close up of a logo&#10;&#10;Description automatically generated">
            <a:extLst>
              <a:ext uri="{FF2B5EF4-FFF2-40B4-BE49-F238E27FC236}">
                <a16:creationId xmlns:a16="http://schemas.microsoft.com/office/drawing/2014/main" id="{59B1F9D2-E8E3-4326-A9AD-C38EE3112D23}"/>
              </a:ext>
            </a:extLst>
          </p:cNvPr>
          <p:cNvPicPr>
            <a:picLocks noChangeAspect="1"/>
          </p:cNvPicPr>
          <p:nvPr/>
        </p:nvPicPr>
        <p:blipFill>
          <a:blip r:embed="rId10">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6778185" y="3419694"/>
            <a:ext cx="362512" cy="362512"/>
          </a:xfrm>
          <a:prstGeom prst="rect">
            <a:avLst/>
          </a:prstGeom>
        </p:spPr>
      </p:pic>
      <p:sp>
        <p:nvSpPr>
          <p:cNvPr id="42" name="Right Brace 41">
            <a:extLst>
              <a:ext uri="{FF2B5EF4-FFF2-40B4-BE49-F238E27FC236}">
                <a16:creationId xmlns:a16="http://schemas.microsoft.com/office/drawing/2014/main" id="{92DAB521-E2FB-4C4E-96EA-8C30EFD5C8D9}"/>
              </a:ext>
            </a:extLst>
          </p:cNvPr>
          <p:cNvSpPr/>
          <p:nvPr/>
        </p:nvSpPr>
        <p:spPr>
          <a:xfrm>
            <a:off x="9739300" y="1790630"/>
            <a:ext cx="186078" cy="3108960"/>
          </a:xfrm>
          <a:prstGeom prst="rightBrace">
            <a:avLst/>
          </a:prstGeom>
          <a:noFill/>
          <a:ln w="6350" cap="flat" cmpd="sng" algn="ctr">
            <a:solidFill>
              <a:srgbClr val="00206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3" name="Right Brace 42">
            <a:extLst>
              <a:ext uri="{FF2B5EF4-FFF2-40B4-BE49-F238E27FC236}">
                <a16:creationId xmlns:a16="http://schemas.microsoft.com/office/drawing/2014/main" id="{B1AB178C-2602-442F-8263-4DDFBCEAE12E}"/>
              </a:ext>
            </a:extLst>
          </p:cNvPr>
          <p:cNvSpPr/>
          <p:nvPr/>
        </p:nvSpPr>
        <p:spPr>
          <a:xfrm>
            <a:off x="9751060" y="5255253"/>
            <a:ext cx="186079" cy="822960"/>
          </a:xfrm>
          <a:prstGeom prst="rightBrace">
            <a:avLst/>
          </a:prstGeom>
          <a:noFill/>
          <a:ln w="6350" cap="flat" cmpd="sng" algn="ctr">
            <a:solidFill>
              <a:srgbClr val="00206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4" name="TextBox 43">
            <a:extLst>
              <a:ext uri="{FF2B5EF4-FFF2-40B4-BE49-F238E27FC236}">
                <a16:creationId xmlns:a16="http://schemas.microsoft.com/office/drawing/2014/main" id="{28A08200-558B-4B22-8155-0629C98B303E}"/>
              </a:ext>
            </a:extLst>
          </p:cNvPr>
          <p:cNvSpPr txBox="1"/>
          <p:nvPr/>
        </p:nvSpPr>
        <p:spPr>
          <a:xfrm>
            <a:off x="568961" y="5392870"/>
            <a:ext cx="5408228" cy="882293"/>
          </a:xfrm>
          <a:prstGeom prst="rect">
            <a:avLst/>
          </a:prstGeom>
          <a:solidFill>
            <a:srgbClr val="BEBEBE">
              <a:lumMod val="20000"/>
              <a:lumOff val="80000"/>
            </a:srgbClr>
          </a:solidFill>
          <a:ln>
            <a:solidFill>
              <a:srgbClr val="002060"/>
            </a:solidFill>
            <a:prstDash val="dash"/>
          </a:ln>
        </p:spPr>
        <p:txBody>
          <a:bodyPr wrap="square" rtlCol="0">
            <a:spAutoFit/>
          </a:bodyPr>
          <a:lstStyle/>
          <a:p>
            <a:pPr marL="0" marR="0" lvl="0" indent="0" defTabSz="457200" eaLnBrk="1" fontAlgn="auto" latinLnBrk="0" hangingPunct="1">
              <a:lnSpc>
                <a:spcPct val="100000"/>
              </a:lnSpc>
              <a:spcBef>
                <a:spcPts val="20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rPr>
              <a:t>To study the 5G ecosystem development in significant industries in Thailand:</a:t>
            </a:r>
          </a:p>
          <a:p>
            <a:pPr marL="457200" marR="0" lvl="0" indent="-285750" defTabSz="457200" eaLnBrk="1" fontAlgn="auto" latinLnBrk="0" hangingPunct="1">
              <a:lnSpc>
                <a:spcPct val="100000"/>
              </a:lnSpc>
              <a:spcBef>
                <a:spcPts val="20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002060"/>
                </a:solidFill>
                <a:effectLst/>
                <a:uLnTx/>
                <a:uFillTx/>
              </a:rPr>
              <a:t>All sources of information are gathered to form the best illustration of 5G ecosystem development across industry verticals in Thailand. </a:t>
            </a:r>
          </a:p>
          <a:p>
            <a:pPr marL="457200" marR="0" lvl="0" indent="-285750" defTabSz="457200" eaLnBrk="1" fontAlgn="auto" latinLnBrk="0" hangingPunct="1">
              <a:lnSpc>
                <a:spcPct val="100000"/>
              </a:lnSpc>
              <a:spcBef>
                <a:spcPts val="20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002060"/>
                </a:solidFill>
                <a:effectLst/>
                <a:uLnTx/>
                <a:uFillTx/>
              </a:rPr>
              <a:t>Data is compiled and analyzed in the </a:t>
            </a:r>
            <a:r>
              <a:rPr kumimoji="0" lang="en-US" sz="1200" b="1" i="0" u="none" strike="noStrike" kern="0" cap="none" spc="0" normalizeH="0" baseline="0" noProof="0" dirty="0">
                <a:ln>
                  <a:noFill/>
                </a:ln>
                <a:solidFill>
                  <a:srgbClr val="002060"/>
                </a:solidFill>
                <a:effectLst/>
                <a:uLnTx/>
                <a:uFillTx/>
              </a:rPr>
              <a:t>5G Development Tracker</a:t>
            </a:r>
          </a:p>
        </p:txBody>
      </p:sp>
      <p:sp>
        <p:nvSpPr>
          <p:cNvPr id="45" name="TextBox 44">
            <a:extLst>
              <a:ext uri="{FF2B5EF4-FFF2-40B4-BE49-F238E27FC236}">
                <a16:creationId xmlns:a16="http://schemas.microsoft.com/office/drawing/2014/main" id="{2281C08D-0AAA-4AF0-854D-97A5FC7C5B59}"/>
              </a:ext>
            </a:extLst>
          </p:cNvPr>
          <p:cNvSpPr txBox="1"/>
          <p:nvPr/>
        </p:nvSpPr>
        <p:spPr>
          <a:xfrm>
            <a:off x="4050254" y="4500906"/>
            <a:ext cx="2019492" cy="646331"/>
          </a:xfrm>
          <a:prstGeom prst="rect">
            <a:avLst/>
          </a:prstGeom>
          <a:noFill/>
        </p:spPr>
        <p:txBody>
          <a:bodyPr wrap="square" rtlCol="0">
            <a:spAutoFit/>
          </a:bodyPr>
          <a:lstStyle/>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6685B3">
                    <a:lumMod val="50000"/>
                  </a:srgbClr>
                </a:solidFill>
                <a:effectLst/>
                <a:uLnTx/>
                <a:uFillTx/>
              </a:rPr>
              <a:t>Strategic planning and perspectives on 5G Ecosystem development </a:t>
            </a:r>
          </a:p>
        </p:txBody>
      </p:sp>
      <p:sp>
        <p:nvSpPr>
          <p:cNvPr id="46" name="TextBox 45">
            <a:extLst>
              <a:ext uri="{FF2B5EF4-FFF2-40B4-BE49-F238E27FC236}">
                <a16:creationId xmlns:a16="http://schemas.microsoft.com/office/drawing/2014/main" id="{5B80F356-442C-4D0F-BE09-9A7993BC660B}"/>
              </a:ext>
            </a:extLst>
          </p:cNvPr>
          <p:cNvSpPr txBox="1"/>
          <p:nvPr/>
        </p:nvSpPr>
        <p:spPr>
          <a:xfrm>
            <a:off x="548889" y="1829296"/>
            <a:ext cx="1686968" cy="1015663"/>
          </a:xfrm>
          <a:prstGeom prst="rect">
            <a:avLst/>
          </a:prstGeom>
          <a:noFill/>
        </p:spPr>
        <p:txBody>
          <a:bodyPr wrap="square" rtlCol="0">
            <a:spAutoFit/>
          </a:bodyPr>
          <a:lstStyle/>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6685B3">
                    <a:lumMod val="50000"/>
                  </a:srgbClr>
                </a:solidFill>
                <a:effectLst/>
                <a:uLnTx/>
                <a:uFillTx/>
              </a:rPr>
              <a:t>Qualitative and quantitative data on current development relevant to 5G</a:t>
            </a:r>
          </a:p>
        </p:txBody>
      </p:sp>
      <p:sp>
        <p:nvSpPr>
          <p:cNvPr id="47" name="TextBox 46">
            <a:extLst>
              <a:ext uri="{FF2B5EF4-FFF2-40B4-BE49-F238E27FC236}">
                <a16:creationId xmlns:a16="http://schemas.microsoft.com/office/drawing/2014/main" id="{49957410-D4A8-44FC-B8B6-83B8F7699C75}"/>
              </a:ext>
            </a:extLst>
          </p:cNvPr>
          <p:cNvSpPr txBox="1"/>
          <p:nvPr/>
        </p:nvSpPr>
        <p:spPr>
          <a:xfrm>
            <a:off x="10096560" y="3037156"/>
            <a:ext cx="1714440" cy="67710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rgbClr val="002060"/>
                </a:solidFill>
                <a:effectLst/>
                <a:uLnTx/>
                <a:uFillTx/>
              </a:rPr>
              <a:t>Facts: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rPr>
              <a:t>Qualitative and Quantitative data </a:t>
            </a:r>
          </a:p>
        </p:txBody>
      </p:sp>
      <p:sp>
        <p:nvSpPr>
          <p:cNvPr id="48" name="TextBox 47">
            <a:extLst>
              <a:ext uri="{FF2B5EF4-FFF2-40B4-BE49-F238E27FC236}">
                <a16:creationId xmlns:a16="http://schemas.microsoft.com/office/drawing/2014/main" id="{8F13BB0A-D0A6-489D-B11F-F10C53C31C06}"/>
              </a:ext>
            </a:extLst>
          </p:cNvPr>
          <p:cNvSpPr txBox="1"/>
          <p:nvPr/>
        </p:nvSpPr>
        <p:spPr>
          <a:xfrm>
            <a:off x="10096560" y="5162556"/>
            <a:ext cx="1391155" cy="1046440"/>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rgbClr val="002060"/>
                </a:solidFill>
                <a:effectLst/>
                <a:uLnTx/>
                <a:uFillTx/>
              </a:rPr>
              <a:t>Analysis: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rPr>
              <a:t>Prediction and assumption on 5G investment and next steps</a:t>
            </a:r>
          </a:p>
        </p:txBody>
      </p:sp>
      <p:pic>
        <p:nvPicPr>
          <p:cNvPr id="51" name="Graphic 50" descr="Research">
            <a:extLst>
              <a:ext uri="{FF2B5EF4-FFF2-40B4-BE49-F238E27FC236}">
                <a16:creationId xmlns:a16="http://schemas.microsoft.com/office/drawing/2014/main" id="{6BFB8244-C2DD-4E7B-B7F9-D87F5070E4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5773" y="5029379"/>
            <a:ext cx="461665" cy="461665"/>
          </a:xfrm>
          <a:prstGeom prst="rect">
            <a:avLst/>
          </a:prstGeom>
        </p:spPr>
      </p:pic>
      <p:pic>
        <p:nvPicPr>
          <p:cNvPr id="52" name="Graphic 51" descr="Document">
            <a:extLst>
              <a:ext uri="{FF2B5EF4-FFF2-40B4-BE49-F238E27FC236}">
                <a16:creationId xmlns:a16="http://schemas.microsoft.com/office/drawing/2014/main" id="{C2878E1F-05CA-4DD9-9E88-4F6EC9E404A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93645" y="2598673"/>
            <a:ext cx="501835" cy="501835"/>
          </a:xfrm>
          <a:prstGeom prst="rect">
            <a:avLst/>
          </a:prstGeom>
        </p:spPr>
      </p:pic>
      <p:pic>
        <p:nvPicPr>
          <p:cNvPr id="53" name="Graphic 52" descr="Playbook">
            <a:extLst>
              <a:ext uri="{FF2B5EF4-FFF2-40B4-BE49-F238E27FC236}">
                <a16:creationId xmlns:a16="http://schemas.microsoft.com/office/drawing/2014/main" id="{92601AEC-154B-44F0-A369-643E199F305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24125" y="4668578"/>
            <a:ext cx="598227" cy="598227"/>
          </a:xfrm>
          <a:prstGeom prst="rect">
            <a:avLst/>
          </a:prstGeom>
        </p:spPr>
      </p:pic>
      <p:sp>
        <p:nvSpPr>
          <p:cNvPr id="54" name="TextBox 53">
            <a:extLst>
              <a:ext uri="{FF2B5EF4-FFF2-40B4-BE49-F238E27FC236}">
                <a16:creationId xmlns:a16="http://schemas.microsoft.com/office/drawing/2014/main" id="{CB6C938C-361B-4CC8-A9A0-640CF3BEE803}"/>
              </a:ext>
            </a:extLst>
          </p:cNvPr>
          <p:cNvSpPr txBox="1"/>
          <p:nvPr/>
        </p:nvSpPr>
        <p:spPr>
          <a:xfrm>
            <a:off x="548888" y="4593239"/>
            <a:ext cx="1866907" cy="461665"/>
          </a:xfrm>
          <a:prstGeom prst="rect">
            <a:avLst/>
          </a:prstGeom>
          <a:noFill/>
        </p:spPr>
        <p:txBody>
          <a:bodyPr wrap="square" rtlCol="0">
            <a:spAutoFit/>
          </a:bodyPr>
          <a:lstStyle/>
          <a:p>
            <a:pPr marL="171450" marR="0" lvl="0" indent="-171450" defTabSz="4572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6685B3">
                    <a:lumMod val="50000"/>
                  </a:srgbClr>
                </a:solidFill>
                <a:effectLst/>
                <a:uLnTx/>
                <a:uFillTx/>
              </a:rPr>
              <a:t>Help collect data and insights </a:t>
            </a:r>
          </a:p>
        </p:txBody>
      </p:sp>
      <p:sp>
        <p:nvSpPr>
          <p:cNvPr id="55" name="Rectangle 54">
            <a:extLst>
              <a:ext uri="{FF2B5EF4-FFF2-40B4-BE49-F238E27FC236}">
                <a16:creationId xmlns:a16="http://schemas.microsoft.com/office/drawing/2014/main" id="{03628624-7C41-4029-A3F2-AE8069B78B05}"/>
              </a:ext>
            </a:extLst>
          </p:cNvPr>
          <p:cNvSpPr/>
          <p:nvPr/>
        </p:nvSpPr>
        <p:spPr>
          <a:xfrm>
            <a:off x="7370200" y="3866024"/>
            <a:ext cx="1960030" cy="307777"/>
          </a:xfrm>
          <a:prstGeom prst="rect">
            <a:avLst/>
          </a:prstGeom>
          <a:ln>
            <a:solidFill>
              <a:srgbClr val="BEBEBE">
                <a:lumMod val="40000"/>
                <a:lumOff val="60000"/>
              </a:srgbClr>
            </a:solidFill>
          </a:ln>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cs typeface="Arial" panose="020B0604020202020204" pitchFamily="34" charset="0"/>
              </a:rPr>
              <a:t>Equipment Vendors</a:t>
            </a:r>
            <a:endParaRPr kumimoji="0" lang="th-TH" sz="1400" b="0" i="0" u="none" strike="noStrike" kern="0" cap="none" spc="0" normalizeH="0" baseline="0" noProof="0" dirty="0">
              <a:ln>
                <a:noFill/>
              </a:ln>
              <a:solidFill>
                <a:srgbClr val="002060"/>
              </a:solidFill>
              <a:effectLst/>
              <a:uLnTx/>
              <a:uFillTx/>
            </a:endParaRPr>
          </a:p>
        </p:txBody>
      </p:sp>
      <p:sp>
        <p:nvSpPr>
          <p:cNvPr id="56" name="Rectangle 55">
            <a:extLst>
              <a:ext uri="{FF2B5EF4-FFF2-40B4-BE49-F238E27FC236}">
                <a16:creationId xmlns:a16="http://schemas.microsoft.com/office/drawing/2014/main" id="{83E972B9-441A-4C19-BB32-26A1FE74ABEB}"/>
              </a:ext>
            </a:extLst>
          </p:cNvPr>
          <p:cNvSpPr/>
          <p:nvPr/>
        </p:nvSpPr>
        <p:spPr>
          <a:xfrm>
            <a:off x="7370200" y="4733357"/>
            <a:ext cx="1960030" cy="307777"/>
          </a:xfrm>
          <a:prstGeom prst="rect">
            <a:avLst/>
          </a:prstGeom>
          <a:ln>
            <a:solidFill>
              <a:srgbClr val="BEBEBE">
                <a:lumMod val="40000"/>
                <a:lumOff val="60000"/>
              </a:srgbClr>
            </a:solidFill>
          </a:ln>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cs typeface="Arial" panose="020B0604020202020204" pitchFamily="34" charset="0"/>
              </a:rPr>
              <a:t>Project Description</a:t>
            </a:r>
            <a:endParaRPr kumimoji="0" lang="th-TH" sz="1400" b="0" i="0" u="none" strike="noStrike" kern="0" cap="none" spc="0" normalizeH="0" baseline="0" noProof="0" dirty="0">
              <a:ln>
                <a:noFill/>
              </a:ln>
              <a:solidFill>
                <a:srgbClr val="002060"/>
              </a:solidFill>
              <a:effectLst/>
              <a:uLnTx/>
              <a:uFillTx/>
            </a:endParaRPr>
          </a:p>
        </p:txBody>
      </p:sp>
      <p:pic>
        <p:nvPicPr>
          <p:cNvPr id="57" name="Graphic 56" descr="Document">
            <a:extLst>
              <a:ext uri="{FF2B5EF4-FFF2-40B4-BE49-F238E27FC236}">
                <a16:creationId xmlns:a16="http://schemas.microsoft.com/office/drawing/2014/main" id="{20C29FEC-5A8D-4FBB-A791-7BBB0327FA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85776" y="4684260"/>
            <a:ext cx="345298" cy="345298"/>
          </a:xfrm>
          <a:prstGeom prst="rect">
            <a:avLst/>
          </a:prstGeom>
        </p:spPr>
      </p:pic>
      <p:cxnSp>
        <p:nvCxnSpPr>
          <p:cNvPr id="58" name="Straight Connector 57">
            <a:extLst>
              <a:ext uri="{FF2B5EF4-FFF2-40B4-BE49-F238E27FC236}">
                <a16:creationId xmlns:a16="http://schemas.microsoft.com/office/drawing/2014/main" id="{DCD70D7D-F3AD-4FC0-9356-4160713D0352}"/>
              </a:ext>
            </a:extLst>
          </p:cNvPr>
          <p:cNvCxnSpPr>
            <a:cxnSpLocks/>
          </p:cNvCxnSpPr>
          <p:nvPr/>
        </p:nvCxnSpPr>
        <p:spPr>
          <a:xfrm>
            <a:off x="441049" y="1356916"/>
            <a:ext cx="5536141" cy="0"/>
          </a:xfrm>
          <a:prstGeom prst="line">
            <a:avLst/>
          </a:prstGeom>
          <a:noFill/>
          <a:ln w="12700" cap="flat" cmpd="sng" algn="ctr">
            <a:solidFill>
              <a:srgbClr val="002060"/>
            </a:solidFill>
            <a:prstDash val="solid"/>
            <a:miter lim="800000"/>
          </a:ln>
          <a:effectLst/>
        </p:spPr>
      </p:cxnSp>
      <p:sp>
        <p:nvSpPr>
          <p:cNvPr id="59" name="TextBox 58">
            <a:extLst>
              <a:ext uri="{FF2B5EF4-FFF2-40B4-BE49-F238E27FC236}">
                <a16:creationId xmlns:a16="http://schemas.microsoft.com/office/drawing/2014/main" id="{704EEAE3-BC51-4939-B1A9-A6D7CAD73A43}"/>
              </a:ext>
            </a:extLst>
          </p:cNvPr>
          <p:cNvSpPr txBox="1"/>
          <p:nvPr/>
        </p:nvSpPr>
        <p:spPr>
          <a:xfrm>
            <a:off x="2306444" y="1184870"/>
            <a:ext cx="1805350" cy="338554"/>
          </a:xfrm>
          <a:prstGeom prst="rect">
            <a:avLst/>
          </a:prstGeom>
          <a:solidFill>
            <a:srgbClr val="FFFFFF"/>
          </a:solidFill>
        </p:spPr>
        <p:txBody>
          <a:bodyPr wrap="square" rtlCol="0">
            <a:spAutoFit/>
          </a:bodyPr>
          <a:lstStyle>
            <a:defPPr>
              <a:defRPr lang="en-US"/>
            </a:defPPr>
            <a:lvl1pPr algn="ctr">
              <a:defRPr sz="1600" b="1">
                <a:solidFill>
                  <a:schemeClr val="bg1"/>
                </a:solidFill>
              </a:defRPr>
            </a:lvl1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2060"/>
                </a:solidFill>
                <a:effectLst/>
                <a:uLnTx/>
                <a:uFillTx/>
              </a:rPr>
              <a:t>5G Ecosystem</a:t>
            </a:r>
          </a:p>
        </p:txBody>
      </p:sp>
      <p:cxnSp>
        <p:nvCxnSpPr>
          <p:cNvPr id="60" name="Straight Connector 59">
            <a:extLst>
              <a:ext uri="{FF2B5EF4-FFF2-40B4-BE49-F238E27FC236}">
                <a16:creationId xmlns:a16="http://schemas.microsoft.com/office/drawing/2014/main" id="{F4333C18-FEDB-4236-BE38-A548727BFA34}"/>
              </a:ext>
            </a:extLst>
          </p:cNvPr>
          <p:cNvCxnSpPr>
            <a:cxnSpLocks/>
          </p:cNvCxnSpPr>
          <p:nvPr/>
        </p:nvCxnSpPr>
        <p:spPr>
          <a:xfrm>
            <a:off x="6274859" y="1356916"/>
            <a:ext cx="5536141" cy="0"/>
          </a:xfrm>
          <a:prstGeom prst="line">
            <a:avLst/>
          </a:prstGeom>
          <a:noFill/>
          <a:ln w="12700" cap="flat" cmpd="sng" algn="ctr">
            <a:solidFill>
              <a:srgbClr val="002060"/>
            </a:solidFill>
            <a:prstDash val="solid"/>
            <a:miter lim="800000"/>
          </a:ln>
          <a:effectLst/>
        </p:spPr>
      </p:cxnSp>
      <p:sp>
        <p:nvSpPr>
          <p:cNvPr id="61" name="TextBox 60">
            <a:extLst>
              <a:ext uri="{FF2B5EF4-FFF2-40B4-BE49-F238E27FC236}">
                <a16:creationId xmlns:a16="http://schemas.microsoft.com/office/drawing/2014/main" id="{89B34BC8-3E72-4B68-A749-BE5BF3EE0833}"/>
              </a:ext>
            </a:extLst>
          </p:cNvPr>
          <p:cNvSpPr txBox="1"/>
          <p:nvPr/>
        </p:nvSpPr>
        <p:spPr>
          <a:xfrm>
            <a:off x="7363928" y="1184870"/>
            <a:ext cx="3213982" cy="338554"/>
          </a:xfrm>
          <a:prstGeom prst="rect">
            <a:avLst/>
          </a:prstGeom>
          <a:solidFill>
            <a:srgbClr val="FFFFFF"/>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2060"/>
                </a:solidFill>
                <a:effectLst/>
                <a:uLnTx/>
                <a:uFillTx/>
              </a:rPr>
              <a:t>Thailand 5G Tracker Attributes</a:t>
            </a:r>
          </a:p>
        </p:txBody>
      </p:sp>
      <p:sp>
        <p:nvSpPr>
          <p:cNvPr id="62" name="Rectangle 61">
            <a:extLst>
              <a:ext uri="{FF2B5EF4-FFF2-40B4-BE49-F238E27FC236}">
                <a16:creationId xmlns:a16="http://schemas.microsoft.com/office/drawing/2014/main" id="{72C89174-14F6-4048-A39F-6BBAB159E6C9}"/>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1886167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7DA6-38BF-459F-93F8-B3A587543D62}"/>
              </a:ext>
            </a:extLst>
          </p:cNvPr>
          <p:cNvSpPr>
            <a:spLocks noGrp="1"/>
          </p:cNvSpPr>
          <p:nvPr>
            <p:ph type="title"/>
          </p:nvPr>
        </p:nvSpPr>
        <p:spPr/>
        <p:txBody>
          <a:bodyPr/>
          <a:lstStyle/>
          <a:p>
            <a:r>
              <a:rPr lang="en-US" dirty="0"/>
              <a:t>Our understanding on project requirements and objectives are 3 folds; 1.) provide insights on 5G ecosystem development, 2.) deep dive into 2 verticals and 3.) create 5G Executive Network</a:t>
            </a:r>
          </a:p>
        </p:txBody>
      </p:sp>
      <p:grpSp>
        <p:nvGrpSpPr>
          <p:cNvPr id="3" name="Group 2">
            <a:extLst>
              <a:ext uri="{FF2B5EF4-FFF2-40B4-BE49-F238E27FC236}">
                <a16:creationId xmlns:a16="http://schemas.microsoft.com/office/drawing/2014/main" id="{3B668D42-0071-4CBF-BAA7-93D0C83B4D46}"/>
              </a:ext>
            </a:extLst>
          </p:cNvPr>
          <p:cNvGrpSpPr/>
          <p:nvPr/>
        </p:nvGrpSpPr>
        <p:grpSpPr>
          <a:xfrm>
            <a:off x="1226169" y="2051521"/>
            <a:ext cx="3687131" cy="3481949"/>
            <a:chOff x="4067203" y="2604133"/>
            <a:chExt cx="3942117" cy="3722746"/>
          </a:xfrm>
        </p:grpSpPr>
        <p:grpSp>
          <p:nvGrpSpPr>
            <p:cNvPr id="4" name="Group 3">
              <a:extLst>
                <a:ext uri="{FF2B5EF4-FFF2-40B4-BE49-F238E27FC236}">
                  <a16:creationId xmlns:a16="http://schemas.microsoft.com/office/drawing/2014/main" id="{BE6700C3-78F2-48EE-A85A-58FCDDE291F4}"/>
                </a:ext>
              </a:extLst>
            </p:cNvPr>
            <p:cNvGrpSpPr/>
            <p:nvPr/>
          </p:nvGrpSpPr>
          <p:grpSpPr>
            <a:xfrm>
              <a:off x="4067203" y="2604133"/>
              <a:ext cx="3942117" cy="3722746"/>
              <a:chOff x="3866486" y="1323553"/>
              <a:chExt cx="4459029" cy="4210894"/>
            </a:xfrm>
          </p:grpSpPr>
          <p:sp>
            <p:nvSpPr>
              <p:cNvPr id="12" name="Freeform 54">
                <a:extLst>
                  <a:ext uri="{FF2B5EF4-FFF2-40B4-BE49-F238E27FC236}">
                    <a16:creationId xmlns:a16="http://schemas.microsoft.com/office/drawing/2014/main" id="{D43352CA-50F0-4331-93D9-5DEB721DD0B7}"/>
                  </a:ext>
                </a:extLst>
              </p:cNvPr>
              <p:cNvSpPr/>
              <p:nvPr/>
            </p:nvSpPr>
            <p:spPr>
              <a:xfrm>
                <a:off x="3866486" y="2640769"/>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bg1">
                  <a:lumMod val="8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13" name="Freeform 55">
                <a:extLst>
                  <a:ext uri="{FF2B5EF4-FFF2-40B4-BE49-F238E27FC236}">
                    <a16:creationId xmlns:a16="http://schemas.microsoft.com/office/drawing/2014/main" id="{7516C2E6-0B2B-4DB0-8DEA-A0E003A706B2}"/>
                  </a:ext>
                </a:extLst>
              </p:cNvPr>
              <p:cNvSpPr/>
              <p:nvPr/>
            </p:nvSpPr>
            <p:spPr>
              <a:xfrm>
                <a:off x="5436877" y="2868165"/>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14" name="Freeform 56">
                <a:extLst>
                  <a:ext uri="{FF2B5EF4-FFF2-40B4-BE49-F238E27FC236}">
                    <a16:creationId xmlns:a16="http://schemas.microsoft.com/office/drawing/2014/main" id="{53723CB7-6492-421E-824B-5BE3927D8B29}"/>
                  </a:ext>
                </a:extLst>
              </p:cNvPr>
              <p:cNvSpPr/>
              <p:nvPr/>
            </p:nvSpPr>
            <p:spPr>
              <a:xfrm>
                <a:off x="4654202" y="132355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lumMod val="40000"/>
                  <a:lumOff val="60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grpSp>
        <p:sp>
          <p:nvSpPr>
            <p:cNvPr id="5" name="TextBox 4">
              <a:extLst>
                <a:ext uri="{FF2B5EF4-FFF2-40B4-BE49-F238E27FC236}">
                  <a16:creationId xmlns:a16="http://schemas.microsoft.com/office/drawing/2014/main" id="{3559BAD4-3AAA-4380-A6AD-6AC23AADD85F}"/>
                </a:ext>
              </a:extLst>
            </p:cNvPr>
            <p:cNvSpPr txBox="1"/>
            <p:nvPr/>
          </p:nvSpPr>
          <p:spPr>
            <a:xfrm>
              <a:off x="5301334" y="4391210"/>
              <a:ext cx="1463745" cy="55940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cs typeface="Arial" panose="020B0604020202020204" pitchFamily="34" charset="0"/>
                </a:rPr>
                <a:t>Key Project Objectives</a:t>
              </a:r>
            </a:p>
          </p:txBody>
        </p:sp>
        <p:sp>
          <p:nvSpPr>
            <p:cNvPr id="6" name="Oval 5">
              <a:extLst>
                <a:ext uri="{FF2B5EF4-FFF2-40B4-BE49-F238E27FC236}">
                  <a16:creationId xmlns:a16="http://schemas.microsoft.com/office/drawing/2014/main" id="{AF8665E9-EAD4-49B2-8449-B6E8ECDABDE0}"/>
                </a:ext>
              </a:extLst>
            </p:cNvPr>
            <p:cNvSpPr/>
            <p:nvPr/>
          </p:nvSpPr>
          <p:spPr>
            <a:xfrm>
              <a:off x="5546462" y="2919441"/>
              <a:ext cx="426174" cy="426174"/>
            </a:xfrm>
            <a:prstGeom prst="ellipse">
              <a:avLst/>
            </a:prstGeom>
            <a:solidFill>
              <a:srgbClr val="FFFFFF"/>
            </a:solidFill>
            <a:ln w="12700" cap="flat" cmpd="sng" algn="ctr">
              <a:solidFill>
                <a:srgbClr val="00206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2060"/>
                  </a:solidFill>
                  <a:effectLst/>
                  <a:uLnTx/>
                  <a:uFillTx/>
                  <a:latin typeface="Arial" panose="020B0604020202020204"/>
                  <a:ea typeface="+mn-ea"/>
                  <a:cs typeface="Arial" panose="020B0604020202020204" pitchFamily="34" charset="0"/>
                </a:rPr>
                <a:t>1</a:t>
              </a:r>
            </a:p>
          </p:txBody>
        </p:sp>
        <p:sp>
          <p:nvSpPr>
            <p:cNvPr id="7" name="Oval 6">
              <a:extLst>
                <a:ext uri="{FF2B5EF4-FFF2-40B4-BE49-F238E27FC236}">
                  <a16:creationId xmlns:a16="http://schemas.microsoft.com/office/drawing/2014/main" id="{F5761B73-6071-4FA3-820F-380D0CCA367B}"/>
                </a:ext>
              </a:extLst>
            </p:cNvPr>
            <p:cNvSpPr/>
            <p:nvPr/>
          </p:nvSpPr>
          <p:spPr>
            <a:xfrm>
              <a:off x="4498608" y="4214065"/>
              <a:ext cx="426174" cy="426174"/>
            </a:xfrm>
            <a:prstGeom prst="ellipse">
              <a:avLst/>
            </a:prstGeom>
            <a:solidFill>
              <a:srgbClr val="FFFFFF"/>
            </a:solidFill>
            <a:ln w="12700" cap="flat" cmpd="sng" algn="ctr">
              <a:solidFill>
                <a:srgbClr val="00206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2060"/>
                  </a:solidFill>
                  <a:effectLst/>
                  <a:uLnTx/>
                  <a:uFillTx/>
                  <a:latin typeface="Arial" panose="020B0604020202020204"/>
                  <a:ea typeface="+mn-ea"/>
                  <a:cs typeface="Arial" panose="020B0604020202020204" pitchFamily="34" charset="0"/>
                </a:rPr>
                <a:t>2</a:t>
              </a:r>
            </a:p>
          </p:txBody>
        </p:sp>
        <p:sp>
          <p:nvSpPr>
            <p:cNvPr id="8" name="Oval 7">
              <a:extLst>
                <a:ext uri="{FF2B5EF4-FFF2-40B4-BE49-F238E27FC236}">
                  <a16:creationId xmlns:a16="http://schemas.microsoft.com/office/drawing/2014/main" id="{AF4250E7-CE42-4E53-9A28-F68BDF019989}"/>
                </a:ext>
              </a:extLst>
            </p:cNvPr>
            <p:cNvSpPr/>
            <p:nvPr/>
          </p:nvSpPr>
          <p:spPr>
            <a:xfrm>
              <a:off x="6170319" y="5505579"/>
              <a:ext cx="426174" cy="426174"/>
            </a:xfrm>
            <a:prstGeom prst="ellipse">
              <a:avLst/>
            </a:prstGeom>
            <a:solidFill>
              <a:srgbClr val="FFFFFF"/>
            </a:solidFill>
            <a:ln w="12700" cap="flat" cmpd="sng" algn="ctr">
              <a:solidFill>
                <a:srgbClr val="00206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2060"/>
                  </a:solidFill>
                  <a:effectLst/>
                  <a:uLnTx/>
                  <a:uFillTx/>
                  <a:latin typeface="Arial" panose="020B0604020202020204"/>
                  <a:ea typeface="+mn-ea"/>
                  <a:cs typeface="Arial" panose="020B0604020202020204" pitchFamily="34" charset="0"/>
                </a:rPr>
                <a:t>3</a:t>
              </a:r>
            </a:p>
          </p:txBody>
        </p:sp>
        <p:pic>
          <p:nvPicPr>
            <p:cNvPr id="9" name="Picture 8">
              <a:extLst>
                <a:ext uri="{FF2B5EF4-FFF2-40B4-BE49-F238E27FC236}">
                  <a16:creationId xmlns:a16="http://schemas.microsoft.com/office/drawing/2014/main" id="{FBBD8CFF-6416-4A87-A8C1-1BA50F111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94" y="3202828"/>
              <a:ext cx="639797" cy="639797"/>
            </a:xfrm>
            <a:prstGeom prst="rect">
              <a:avLst/>
            </a:prstGeom>
          </p:spPr>
        </p:pic>
        <p:pic>
          <p:nvPicPr>
            <p:cNvPr id="10" name="Picture 9">
              <a:extLst>
                <a:ext uri="{FF2B5EF4-FFF2-40B4-BE49-F238E27FC236}">
                  <a16:creationId xmlns:a16="http://schemas.microsoft.com/office/drawing/2014/main" id="{4939B60B-9790-44DF-8AAF-8503A539A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074" y="4976927"/>
              <a:ext cx="721540" cy="721540"/>
            </a:xfrm>
            <a:prstGeom prst="rect">
              <a:avLst/>
            </a:prstGeom>
          </p:spPr>
        </p:pic>
        <p:pic>
          <p:nvPicPr>
            <p:cNvPr id="11" name="Picture 10">
              <a:extLst>
                <a:ext uri="{FF2B5EF4-FFF2-40B4-BE49-F238E27FC236}">
                  <a16:creationId xmlns:a16="http://schemas.microsoft.com/office/drawing/2014/main" id="{9C16328E-C790-4655-850B-4F089E49C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7007" y="5005726"/>
              <a:ext cx="771560" cy="771561"/>
            </a:xfrm>
            <a:prstGeom prst="rect">
              <a:avLst/>
            </a:prstGeom>
          </p:spPr>
        </p:pic>
      </p:grpSp>
      <p:sp>
        <p:nvSpPr>
          <p:cNvPr id="15" name="Rectangle 14">
            <a:extLst>
              <a:ext uri="{FF2B5EF4-FFF2-40B4-BE49-F238E27FC236}">
                <a16:creationId xmlns:a16="http://schemas.microsoft.com/office/drawing/2014/main" id="{555123C7-BB6F-4D4F-9F3F-9E4E8A3FBA30}"/>
              </a:ext>
            </a:extLst>
          </p:cNvPr>
          <p:cNvSpPr/>
          <p:nvPr/>
        </p:nvSpPr>
        <p:spPr>
          <a:xfrm>
            <a:off x="1514661" y="1713167"/>
            <a:ext cx="3110147" cy="276999"/>
          </a:xfrm>
          <a:prstGeom prst="rect">
            <a:avLst/>
          </a:prstGeom>
        </p:spPr>
        <p:txBody>
          <a:bodyPr wrap="square">
            <a:spAutoFit/>
          </a:bodyPr>
          <a:lstStyle/>
          <a:p>
            <a:pPr defTabSz="457200"/>
            <a:r>
              <a:rPr lang="en-US" sz="1200" b="1" dirty="0">
                <a:solidFill>
                  <a:srgbClr val="002060"/>
                </a:solidFill>
                <a:cs typeface="Arial" panose="020B0604020202020204" pitchFamily="34" charset="0"/>
              </a:rPr>
              <a:t>5G Ecosystem Development in Thailand</a:t>
            </a:r>
          </a:p>
        </p:txBody>
      </p:sp>
      <p:sp>
        <p:nvSpPr>
          <p:cNvPr id="16" name="Rectangle 15">
            <a:extLst>
              <a:ext uri="{FF2B5EF4-FFF2-40B4-BE49-F238E27FC236}">
                <a16:creationId xmlns:a16="http://schemas.microsoft.com/office/drawing/2014/main" id="{16E83651-CFB1-4BBF-97B9-964D5E3A1875}"/>
              </a:ext>
            </a:extLst>
          </p:cNvPr>
          <p:cNvSpPr/>
          <p:nvPr/>
        </p:nvSpPr>
        <p:spPr>
          <a:xfrm>
            <a:off x="552066" y="5403648"/>
            <a:ext cx="1651894" cy="646331"/>
          </a:xfrm>
          <a:prstGeom prst="rect">
            <a:avLst/>
          </a:prstGeom>
        </p:spPr>
        <p:txBody>
          <a:bodyPr wrap="square">
            <a:spAutoFit/>
          </a:bodyPr>
          <a:lstStyle/>
          <a:p>
            <a:pPr algn="ctr" defTabSz="457200"/>
            <a:r>
              <a:rPr lang="en-US" sz="1200" b="1" dirty="0">
                <a:solidFill>
                  <a:srgbClr val="002060"/>
                </a:solidFill>
                <a:cs typeface="Arial" panose="020B0604020202020204" pitchFamily="34" charset="0"/>
              </a:rPr>
              <a:t>Deep-dive into Medical, agricultural</a:t>
            </a:r>
          </a:p>
        </p:txBody>
      </p:sp>
      <p:sp>
        <p:nvSpPr>
          <p:cNvPr id="17" name="Rectangle 16">
            <a:extLst>
              <a:ext uri="{FF2B5EF4-FFF2-40B4-BE49-F238E27FC236}">
                <a16:creationId xmlns:a16="http://schemas.microsoft.com/office/drawing/2014/main" id="{696899EF-8850-41B6-B3CE-F694C75D8846}"/>
              </a:ext>
            </a:extLst>
          </p:cNvPr>
          <p:cNvSpPr/>
          <p:nvPr/>
        </p:nvSpPr>
        <p:spPr>
          <a:xfrm>
            <a:off x="4036816" y="5374021"/>
            <a:ext cx="1574446" cy="646331"/>
          </a:xfrm>
          <a:prstGeom prst="rect">
            <a:avLst/>
          </a:prstGeom>
        </p:spPr>
        <p:txBody>
          <a:bodyPr wrap="square">
            <a:spAutoFit/>
          </a:bodyPr>
          <a:lstStyle/>
          <a:p>
            <a:pPr algn="ctr" defTabSz="457200"/>
            <a:r>
              <a:rPr lang="en-US" sz="1200" b="1" dirty="0">
                <a:solidFill>
                  <a:srgbClr val="002060"/>
                </a:solidFill>
                <a:cs typeface="Arial" panose="020B0604020202020204" pitchFamily="34" charset="0"/>
              </a:rPr>
              <a:t>Establish </a:t>
            </a:r>
          </a:p>
          <a:p>
            <a:pPr algn="ctr" defTabSz="457200"/>
            <a:r>
              <a:rPr lang="en-US" sz="1200" b="1" dirty="0">
                <a:solidFill>
                  <a:srgbClr val="002060"/>
                </a:solidFill>
                <a:cs typeface="Arial" panose="020B0604020202020204" pitchFamily="34" charset="0"/>
              </a:rPr>
              <a:t>“5G Executive Network” </a:t>
            </a:r>
          </a:p>
        </p:txBody>
      </p:sp>
      <p:grpSp>
        <p:nvGrpSpPr>
          <p:cNvPr id="18" name="Group 17">
            <a:extLst>
              <a:ext uri="{FF2B5EF4-FFF2-40B4-BE49-F238E27FC236}">
                <a16:creationId xmlns:a16="http://schemas.microsoft.com/office/drawing/2014/main" id="{FB627C7E-442F-450E-B91D-666FDFB4A108}"/>
              </a:ext>
            </a:extLst>
          </p:cNvPr>
          <p:cNvGrpSpPr/>
          <p:nvPr/>
        </p:nvGrpSpPr>
        <p:grpSpPr>
          <a:xfrm>
            <a:off x="6663282" y="2054921"/>
            <a:ext cx="5064844" cy="3802521"/>
            <a:chOff x="5835379" y="1897209"/>
            <a:chExt cx="5787888" cy="3802521"/>
          </a:xfrm>
        </p:grpSpPr>
        <p:sp>
          <p:nvSpPr>
            <p:cNvPr id="19" name="TextBox 18">
              <a:extLst>
                <a:ext uri="{FF2B5EF4-FFF2-40B4-BE49-F238E27FC236}">
                  <a16:creationId xmlns:a16="http://schemas.microsoft.com/office/drawing/2014/main" id="{F4D0C502-4FC6-4EC5-BF65-1BA887730E96}"/>
                </a:ext>
              </a:extLst>
            </p:cNvPr>
            <p:cNvSpPr txBox="1"/>
            <p:nvPr/>
          </p:nvSpPr>
          <p:spPr>
            <a:xfrm>
              <a:off x="5835379" y="1897209"/>
              <a:ext cx="5758860" cy="461665"/>
            </a:xfrm>
            <a:prstGeom prst="rect">
              <a:avLst/>
            </a:prstGeom>
            <a:solidFill>
              <a:srgbClr val="FFFFF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cs typeface="Arial" panose="020B0604020202020204" pitchFamily="34" charset="0"/>
                </a:rPr>
                <a:t>1. Summary of overall 5G situation and </a:t>
              </a:r>
              <a:r>
                <a:rPr kumimoji="0" lang="en-US" sz="1200" b="1" i="0" u="none" strike="noStrike" kern="0" cap="none" spc="0" normalizeH="0" baseline="0" noProof="0" dirty="0">
                  <a:ln>
                    <a:noFill/>
                  </a:ln>
                  <a:solidFill>
                    <a:srgbClr val="002060"/>
                  </a:solidFill>
                  <a:effectLst/>
                  <a:uLnTx/>
                  <a:uFillTx/>
                  <a:cs typeface="Arial" panose="020B0604020202020204" pitchFamily="34" charset="0"/>
                </a:rPr>
                <a:t>development insight in Thailand </a:t>
              </a:r>
              <a:r>
                <a:rPr kumimoji="0" lang="en-US" sz="1200" b="0" i="0" u="none" strike="noStrike" kern="0" cap="none" spc="0" normalizeH="0" baseline="0" noProof="0" dirty="0">
                  <a:ln>
                    <a:noFill/>
                  </a:ln>
                  <a:solidFill>
                    <a:srgbClr val="002060"/>
                  </a:solidFill>
                  <a:effectLst/>
                  <a:uLnTx/>
                  <a:uFillTx/>
                  <a:cs typeface="Arial" panose="020B0604020202020204" pitchFamily="34" charset="0"/>
                </a:rPr>
                <a:t>for 2020 and future prediction.</a:t>
              </a:r>
            </a:p>
          </p:txBody>
        </p:sp>
        <p:sp>
          <p:nvSpPr>
            <p:cNvPr id="20" name="TextBox 19">
              <a:extLst>
                <a:ext uri="{FF2B5EF4-FFF2-40B4-BE49-F238E27FC236}">
                  <a16:creationId xmlns:a16="http://schemas.microsoft.com/office/drawing/2014/main" id="{851D7E46-64E2-466E-8193-71AE1F62D337}"/>
                </a:ext>
              </a:extLst>
            </p:cNvPr>
            <p:cNvSpPr txBox="1"/>
            <p:nvPr/>
          </p:nvSpPr>
          <p:spPr>
            <a:xfrm>
              <a:off x="5835379" y="2639247"/>
              <a:ext cx="5787888" cy="461665"/>
            </a:xfrm>
            <a:prstGeom prst="rect">
              <a:avLst/>
            </a:prstGeom>
            <a:solidFill>
              <a:srgbClr val="FFFFF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cs typeface="Arial" panose="020B0604020202020204" pitchFamily="34" charset="0"/>
                </a:rPr>
                <a:t>2. The </a:t>
              </a:r>
              <a:r>
                <a:rPr kumimoji="0" lang="en-US" sz="1200" b="1" i="0" u="none" strike="noStrike" kern="0" cap="none" spc="0" normalizeH="0" baseline="0" noProof="0" dirty="0">
                  <a:ln>
                    <a:noFill/>
                  </a:ln>
                  <a:solidFill>
                    <a:srgbClr val="002060"/>
                  </a:solidFill>
                  <a:effectLst/>
                  <a:uLnTx/>
                  <a:uFillTx/>
                  <a:cs typeface="Arial" panose="020B0604020202020204" pitchFamily="34" charset="0"/>
                </a:rPr>
                <a:t>ecosystem and value chain of healthcare &amp; agriculture / animal farming</a:t>
              </a:r>
              <a:r>
                <a:rPr kumimoji="0" lang="en-US" sz="1200" b="0" i="0" u="none" strike="noStrike" kern="0" cap="none" spc="0" normalizeH="0" baseline="0" noProof="0" dirty="0">
                  <a:ln>
                    <a:noFill/>
                  </a:ln>
                  <a:solidFill>
                    <a:srgbClr val="002060"/>
                  </a:solidFill>
                  <a:effectLst/>
                  <a:uLnTx/>
                  <a:uFillTx/>
                  <a:cs typeface="Arial" panose="020B0604020202020204" pitchFamily="34" charset="0"/>
                </a:rPr>
                <a:t> industry in Thailand.</a:t>
              </a:r>
            </a:p>
          </p:txBody>
        </p:sp>
        <p:sp>
          <p:nvSpPr>
            <p:cNvPr id="21" name="TextBox 20">
              <a:extLst>
                <a:ext uri="{FF2B5EF4-FFF2-40B4-BE49-F238E27FC236}">
                  <a16:creationId xmlns:a16="http://schemas.microsoft.com/office/drawing/2014/main" id="{0E6CC7E2-C252-48E2-B1AA-3AB6BE4E821A}"/>
                </a:ext>
              </a:extLst>
            </p:cNvPr>
            <p:cNvSpPr txBox="1"/>
            <p:nvPr/>
          </p:nvSpPr>
          <p:spPr>
            <a:xfrm>
              <a:off x="5835379" y="3381285"/>
              <a:ext cx="5787888" cy="461665"/>
            </a:xfrm>
            <a:prstGeom prst="rect">
              <a:avLst/>
            </a:prstGeom>
            <a:solidFill>
              <a:srgbClr val="FFFFF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cs typeface="Arial" panose="020B0604020202020204" pitchFamily="34" charset="0"/>
                </a:rPr>
                <a:t>3. Executive </a:t>
              </a:r>
              <a:r>
                <a:rPr kumimoji="0" lang="en-US" sz="1200" b="1" i="0" u="none" strike="noStrike" kern="0" cap="none" spc="0" normalizeH="0" baseline="0" noProof="0" dirty="0">
                  <a:ln>
                    <a:noFill/>
                  </a:ln>
                  <a:solidFill>
                    <a:srgbClr val="002060"/>
                  </a:solidFill>
                  <a:effectLst/>
                  <a:uLnTx/>
                  <a:uFillTx/>
                  <a:cs typeface="Arial" panose="020B0604020202020204" pitchFamily="34" charset="0"/>
                </a:rPr>
                <a:t>bridge to the key influential persons</a:t>
              </a:r>
              <a:r>
                <a:rPr kumimoji="0" lang="en-US" sz="1200" b="0" i="0" u="none" strike="noStrike" kern="0" cap="none" spc="0" normalizeH="0" baseline="0" noProof="0" dirty="0">
                  <a:ln>
                    <a:noFill/>
                  </a:ln>
                  <a:solidFill>
                    <a:srgbClr val="002060"/>
                  </a:solidFill>
                  <a:effectLst/>
                  <a:uLnTx/>
                  <a:uFillTx/>
                  <a:cs typeface="Arial" panose="020B0604020202020204" pitchFamily="34" charset="0"/>
                </a:rPr>
                <a:t> in the vertical industries.</a:t>
              </a:r>
              <a:endParaRPr kumimoji="0" lang="en-US" sz="1200" b="1" i="0" u="none" strike="noStrike" kern="0" cap="none" spc="0" normalizeH="0" baseline="0" noProof="0" dirty="0">
                <a:ln>
                  <a:noFill/>
                </a:ln>
                <a:solidFill>
                  <a:srgbClr val="002060"/>
                </a:solidFill>
                <a:effectLst/>
                <a:uLnTx/>
                <a:uFillTx/>
                <a:cs typeface="Arial" panose="020B0604020202020204" pitchFamily="34" charset="0"/>
              </a:endParaRPr>
            </a:p>
          </p:txBody>
        </p:sp>
        <p:sp>
          <p:nvSpPr>
            <p:cNvPr id="22" name="TextBox 21">
              <a:extLst>
                <a:ext uri="{FF2B5EF4-FFF2-40B4-BE49-F238E27FC236}">
                  <a16:creationId xmlns:a16="http://schemas.microsoft.com/office/drawing/2014/main" id="{65048C37-E870-464C-99B1-0AEFD3A55F5A}"/>
                </a:ext>
              </a:extLst>
            </p:cNvPr>
            <p:cNvSpPr txBox="1"/>
            <p:nvPr/>
          </p:nvSpPr>
          <p:spPr>
            <a:xfrm>
              <a:off x="5835379" y="3938657"/>
              <a:ext cx="5787888" cy="461665"/>
            </a:xfrm>
            <a:prstGeom prst="rect">
              <a:avLst/>
            </a:prstGeom>
            <a:solidFill>
              <a:srgbClr val="FFFFF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cs typeface="Arial" panose="020B0604020202020204" pitchFamily="34" charset="0"/>
                </a:rPr>
                <a:t>4. Summary of </a:t>
              </a:r>
              <a:r>
                <a:rPr kumimoji="0" lang="en-US" sz="1200" b="1" i="0" u="none" strike="noStrike" kern="0" cap="none" spc="0" normalizeH="0" baseline="0" noProof="0" dirty="0">
                  <a:ln>
                    <a:noFill/>
                  </a:ln>
                  <a:solidFill>
                    <a:srgbClr val="002060"/>
                  </a:solidFill>
                  <a:effectLst/>
                  <a:uLnTx/>
                  <a:uFillTx/>
                  <a:cs typeface="Arial" panose="020B0604020202020204" pitchFamily="34" charset="0"/>
                </a:rPr>
                <a:t>executive interviews</a:t>
              </a:r>
              <a:r>
                <a:rPr kumimoji="0" lang="en-US" sz="1200" b="0" i="0" u="none" strike="noStrike" kern="0" cap="none" spc="0" normalizeH="0" baseline="0" noProof="0" dirty="0">
                  <a:ln>
                    <a:noFill/>
                  </a:ln>
                  <a:solidFill>
                    <a:srgbClr val="002060"/>
                  </a:solidFill>
                  <a:effectLst/>
                  <a:uLnTx/>
                  <a:uFillTx/>
                  <a:cs typeface="Arial" panose="020B0604020202020204" pitchFamily="34" charset="0"/>
                </a:rPr>
                <a:t> to understand opinions, organization strategies toward </a:t>
              </a:r>
              <a:r>
                <a:rPr kumimoji="0" lang="en-US" sz="1200" b="1" i="0" u="none" strike="noStrike" kern="0" cap="none" spc="0" normalizeH="0" baseline="0" noProof="0" dirty="0">
                  <a:ln>
                    <a:noFill/>
                  </a:ln>
                  <a:solidFill>
                    <a:srgbClr val="002060"/>
                  </a:solidFill>
                  <a:effectLst/>
                  <a:uLnTx/>
                  <a:uFillTx/>
                  <a:cs typeface="Arial" panose="020B0604020202020204" pitchFamily="34" charset="0"/>
                </a:rPr>
                <a:t>digital transformation</a:t>
              </a:r>
            </a:p>
          </p:txBody>
        </p:sp>
        <p:sp>
          <p:nvSpPr>
            <p:cNvPr id="23" name="TextBox 22">
              <a:extLst>
                <a:ext uri="{FF2B5EF4-FFF2-40B4-BE49-F238E27FC236}">
                  <a16:creationId xmlns:a16="http://schemas.microsoft.com/office/drawing/2014/main" id="{D281B41C-462B-48C6-8869-D4B299FDC352}"/>
                </a:ext>
              </a:extLst>
            </p:cNvPr>
            <p:cNvSpPr txBox="1"/>
            <p:nvPr/>
          </p:nvSpPr>
          <p:spPr>
            <a:xfrm>
              <a:off x="5835379" y="4680695"/>
              <a:ext cx="5787888" cy="276999"/>
            </a:xfrm>
            <a:prstGeom prst="rect">
              <a:avLst/>
            </a:prstGeom>
            <a:solidFill>
              <a:srgbClr val="FFFFF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cs typeface="Arial" panose="020B0604020202020204" pitchFamily="34" charset="0"/>
                </a:rPr>
                <a:t>5. Identifying </a:t>
              </a:r>
              <a:r>
                <a:rPr kumimoji="0" lang="en-US" sz="1200" b="1" i="0" u="none" strike="noStrike" kern="0" cap="none" spc="0" normalizeH="0" baseline="0" noProof="0" dirty="0">
                  <a:ln>
                    <a:noFill/>
                  </a:ln>
                  <a:solidFill>
                    <a:srgbClr val="002060"/>
                  </a:solidFill>
                  <a:effectLst/>
                  <a:uLnTx/>
                  <a:uFillTx/>
                  <a:cs typeface="Arial" panose="020B0604020202020204" pitchFamily="34" charset="0"/>
                </a:rPr>
                <a:t>key opportunities for introducing Huawei </a:t>
              </a:r>
              <a:r>
                <a:rPr kumimoji="0" lang="en-US" sz="1200" b="0" i="0" u="none" strike="noStrike" kern="0" cap="none" spc="0" normalizeH="0" baseline="0" noProof="0" dirty="0">
                  <a:ln>
                    <a:noFill/>
                  </a:ln>
                  <a:solidFill>
                    <a:srgbClr val="002060"/>
                  </a:solidFill>
                  <a:effectLst/>
                  <a:uLnTx/>
                  <a:uFillTx/>
                  <a:cs typeface="Arial" panose="020B0604020202020204" pitchFamily="34" charset="0"/>
                </a:rPr>
                <a:t>5G solutions.</a:t>
              </a:r>
            </a:p>
          </p:txBody>
        </p:sp>
        <p:sp>
          <p:nvSpPr>
            <p:cNvPr id="24" name="TextBox 23">
              <a:extLst>
                <a:ext uri="{FF2B5EF4-FFF2-40B4-BE49-F238E27FC236}">
                  <a16:creationId xmlns:a16="http://schemas.microsoft.com/office/drawing/2014/main" id="{36365260-77CD-4EEB-B31A-D20D3A8E73E8}"/>
                </a:ext>
              </a:extLst>
            </p:cNvPr>
            <p:cNvSpPr txBox="1"/>
            <p:nvPr/>
          </p:nvSpPr>
          <p:spPr>
            <a:xfrm>
              <a:off x="5835379" y="5238065"/>
              <a:ext cx="5787888" cy="461665"/>
            </a:xfrm>
            <a:prstGeom prst="rect">
              <a:avLst/>
            </a:prstGeom>
            <a:solidFill>
              <a:srgbClr val="FFFFF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cs typeface="Arial" panose="020B0604020202020204" pitchFamily="34" charset="0"/>
                </a:rPr>
                <a:t>6. Possibility to </a:t>
              </a:r>
              <a:r>
                <a:rPr kumimoji="0" lang="en-US" sz="1200" b="1" i="0" u="none" strike="noStrike" kern="0" cap="none" spc="0" normalizeH="0" baseline="0" noProof="0" dirty="0">
                  <a:ln>
                    <a:noFill/>
                  </a:ln>
                  <a:solidFill>
                    <a:srgbClr val="002060"/>
                  </a:solidFill>
                  <a:effectLst/>
                  <a:uLnTx/>
                  <a:uFillTx/>
                  <a:cs typeface="Arial" panose="020B0604020202020204" pitchFamily="34" charset="0"/>
                </a:rPr>
                <a:t>engage in 5G solution adoption or deployment and connecting </a:t>
              </a:r>
              <a:r>
                <a:rPr kumimoji="0" lang="en-US" sz="1200" b="0" i="0" u="none" strike="noStrike" kern="0" cap="none" spc="0" normalizeH="0" baseline="0" noProof="0" dirty="0">
                  <a:ln>
                    <a:noFill/>
                  </a:ln>
                  <a:solidFill>
                    <a:srgbClr val="002060"/>
                  </a:solidFill>
                  <a:effectLst/>
                  <a:uLnTx/>
                  <a:uFillTx/>
                  <a:cs typeface="Arial" panose="020B0604020202020204" pitchFamily="34" charset="0"/>
                </a:rPr>
                <a:t>the ecosystem with partners.</a:t>
              </a:r>
            </a:p>
          </p:txBody>
        </p:sp>
      </p:grpSp>
      <p:sp>
        <p:nvSpPr>
          <p:cNvPr id="25" name="Rectangle 24">
            <a:extLst>
              <a:ext uri="{FF2B5EF4-FFF2-40B4-BE49-F238E27FC236}">
                <a16:creationId xmlns:a16="http://schemas.microsoft.com/office/drawing/2014/main" id="{CB8133D0-1225-44EA-951F-4886FD7CB695}"/>
              </a:ext>
            </a:extLst>
          </p:cNvPr>
          <p:cNvSpPr/>
          <p:nvPr/>
        </p:nvSpPr>
        <p:spPr>
          <a:xfrm>
            <a:off x="6424606" y="1503680"/>
            <a:ext cx="5385080" cy="4754880"/>
          </a:xfrm>
          <a:prstGeom prst="rect">
            <a:avLst/>
          </a:prstGeom>
          <a:noFill/>
          <a:ln w="12700" cap="flat" cmpd="sng" algn="ctr">
            <a:solidFill>
              <a:srgbClr val="6685B3">
                <a:shade val="5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8E6AAE95-3B32-4005-BDAF-E1657ADC6E95}"/>
              </a:ext>
            </a:extLst>
          </p:cNvPr>
          <p:cNvSpPr/>
          <p:nvPr/>
        </p:nvSpPr>
        <p:spPr>
          <a:xfrm>
            <a:off x="410315" y="1503680"/>
            <a:ext cx="5336759" cy="4754880"/>
          </a:xfrm>
          <a:prstGeom prst="rect">
            <a:avLst/>
          </a:prstGeom>
          <a:noFill/>
          <a:ln w="12700" cap="flat" cmpd="sng" algn="ctr">
            <a:solidFill>
              <a:srgbClr val="6685B3">
                <a:shade val="5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40DC9D82-0E7C-42FA-B5D3-750478FAEC0A}"/>
              </a:ext>
            </a:extLst>
          </p:cNvPr>
          <p:cNvSpPr/>
          <p:nvPr/>
        </p:nvSpPr>
        <p:spPr>
          <a:xfrm>
            <a:off x="1790210" y="1315249"/>
            <a:ext cx="2559049" cy="338554"/>
          </a:xfrm>
          <a:prstGeom prst="rect">
            <a:avLst/>
          </a:prstGeom>
          <a:solidFill>
            <a:srgbClr val="103492"/>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rPr>
              <a:t>Key Project Objectives</a:t>
            </a:r>
          </a:p>
        </p:txBody>
      </p:sp>
      <p:pic>
        <p:nvPicPr>
          <p:cNvPr id="28" name="Graphic 27" descr="Research">
            <a:extLst>
              <a:ext uri="{FF2B5EF4-FFF2-40B4-BE49-F238E27FC236}">
                <a16:creationId xmlns:a16="http://schemas.microsoft.com/office/drawing/2014/main" id="{0A5586FC-65C5-4976-B9C9-A6867F245B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4398" y="1253693"/>
            <a:ext cx="461665" cy="461665"/>
          </a:xfrm>
          <a:prstGeom prst="rect">
            <a:avLst/>
          </a:prstGeom>
        </p:spPr>
      </p:pic>
      <p:sp>
        <p:nvSpPr>
          <p:cNvPr id="29" name="Rectangle 28">
            <a:extLst>
              <a:ext uri="{FF2B5EF4-FFF2-40B4-BE49-F238E27FC236}">
                <a16:creationId xmlns:a16="http://schemas.microsoft.com/office/drawing/2014/main" id="{AA042548-8562-485D-8B5F-A08D277FB2D7}"/>
              </a:ext>
            </a:extLst>
          </p:cNvPr>
          <p:cNvSpPr/>
          <p:nvPr/>
        </p:nvSpPr>
        <p:spPr>
          <a:xfrm>
            <a:off x="7482054" y="1315249"/>
            <a:ext cx="3270185" cy="338554"/>
          </a:xfrm>
          <a:prstGeom prst="rect">
            <a:avLst/>
          </a:prstGeom>
          <a:solidFill>
            <a:srgbClr val="103492"/>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rPr>
              <a:t>Huawei Project Requirements</a:t>
            </a:r>
          </a:p>
        </p:txBody>
      </p:sp>
      <p:sp>
        <p:nvSpPr>
          <p:cNvPr id="30" name="Rectangle 29">
            <a:extLst>
              <a:ext uri="{FF2B5EF4-FFF2-40B4-BE49-F238E27FC236}">
                <a16:creationId xmlns:a16="http://schemas.microsoft.com/office/drawing/2014/main" id="{5A1563DE-EBC8-4EC8-961E-E4BCB463BA6F}"/>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786659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3B4800-9AED-4DA5-B2F1-DBBDB13599B3}"/>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29" name="Regular Pentagon 1">
            <a:extLst>
              <a:ext uri="{FF2B5EF4-FFF2-40B4-BE49-F238E27FC236}">
                <a16:creationId xmlns:a16="http://schemas.microsoft.com/office/drawing/2014/main" id="{CA703E28-F766-4953-9870-394BD40064F4}"/>
              </a:ext>
            </a:extLst>
          </p:cNvPr>
          <p:cNvSpPr/>
          <p:nvPr/>
        </p:nvSpPr>
        <p:spPr>
          <a:xfrm>
            <a:off x="7517672" y="1772816"/>
            <a:ext cx="3099944" cy="2952328"/>
          </a:xfrm>
          <a:prstGeom prst="pentagon">
            <a:avLst/>
          </a:prstGeom>
          <a:solidFill>
            <a:schemeClr val="bg1">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30" name="Regular Pentagon 4">
            <a:extLst>
              <a:ext uri="{FF2B5EF4-FFF2-40B4-BE49-F238E27FC236}">
                <a16:creationId xmlns:a16="http://schemas.microsoft.com/office/drawing/2014/main" id="{977989BE-F194-4E9B-A66F-A3FBD8AAFD49}"/>
              </a:ext>
            </a:extLst>
          </p:cNvPr>
          <p:cNvSpPr/>
          <p:nvPr/>
        </p:nvSpPr>
        <p:spPr>
          <a:xfrm>
            <a:off x="1591871" y="1772816"/>
            <a:ext cx="3099944" cy="2952328"/>
          </a:xfrm>
          <a:prstGeom prst="pentagon">
            <a:avLst/>
          </a:prstGeom>
          <a:solidFill>
            <a:schemeClr val="accent2">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31" name="Regular Pentagon 22">
            <a:extLst>
              <a:ext uri="{FF2B5EF4-FFF2-40B4-BE49-F238E27FC236}">
                <a16:creationId xmlns:a16="http://schemas.microsoft.com/office/drawing/2014/main" id="{0814E2BD-0D19-4A6A-A615-3F437A49542B}"/>
              </a:ext>
            </a:extLst>
          </p:cNvPr>
          <p:cNvSpPr/>
          <p:nvPr/>
        </p:nvSpPr>
        <p:spPr>
          <a:xfrm>
            <a:off x="7517676" y="1772816"/>
            <a:ext cx="3099938" cy="2592288"/>
          </a:xfrm>
          <a:custGeom>
            <a:avLst/>
            <a:gdLst/>
            <a:ahLst/>
            <a:cxnLst/>
            <a:rect l="l" t="t" r="r" b="b"/>
            <a:pathLst>
              <a:path w="3099938" h="2592288">
                <a:moveTo>
                  <a:pt x="1549969" y="0"/>
                </a:moveTo>
                <a:lnTo>
                  <a:pt x="3099938" y="1127686"/>
                </a:lnTo>
                <a:lnTo>
                  <a:pt x="2624721" y="2592288"/>
                </a:lnTo>
                <a:lnTo>
                  <a:pt x="475217" y="2592288"/>
                </a:lnTo>
                <a:lnTo>
                  <a:pt x="0" y="1127686"/>
                </a:lnTo>
                <a:close/>
              </a:path>
            </a:pathLst>
          </a:custGeom>
          <a:solidFill>
            <a:schemeClr val="bg1">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32" name="Regular Pentagon 23">
            <a:extLst>
              <a:ext uri="{FF2B5EF4-FFF2-40B4-BE49-F238E27FC236}">
                <a16:creationId xmlns:a16="http://schemas.microsoft.com/office/drawing/2014/main" id="{BA00E7A5-5F28-4C07-BFFB-130450B5375F}"/>
              </a:ext>
            </a:extLst>
          </p:cNvPr>
          <p:cNvSpPr/>
          <p:nvPr/>
        </p:nvSpPr>
        <p:spPr>
          <a:xfrm>
            <a:off x="1591874" y="1772816"/>
            <a:ext cx="3099938" cy="2592288"/>
          </a:xfrm>
          <a:custGeom>
            <a:avLst/>
            <a:gdLst/>
            <a:ahLst/>
            <a:cxnLst/>
            <a:rect l="l" t="t" r="r" b="b"/>
            <a:pathLst>
              <a:path w="3099938" h="2592288">
                <a:moveTo>
                  <a:pt x="1549969" y="0"/>
                </a:moveTo>
                <a:lnTo>
                  <a:pt x="3099938" y="1127686"/>
                </a:lnTo>
                <a:lnTo>
                  <a:pt x="2624721" y="2592288"/>
                </a:lnTo>
                <a:lnTo>
                  <a:pt x="475217" y="2592288"/>
                </a:lnTo>
                <a:lnTo>
                  <a:pt x="0" y="1127686"/>
                </a:lnTo>
                <a:close/>
              </a:path>
            </a:pathLst>
          </a:custGeom>
          <a:solidFill>
            <a:schemeClr val="accent2">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33" name="Regular Pentagon 19">
            <a:extLst>
              <a:ext uri="{FF2B5EF4-FFF2-40B4-BE49-F238E27FC236}">
                <a16:creationId xmlns:a16="http://schemas.microsoft.com/office/drawing/2014/main" id="{B98F651B-71D8-4360-9BC9-C53EBCA54BF2}"/>
              </a:ext>
            </a:extLst>
          </p:cNvPr>
          <p:cNvSpPr/>
          <p:nvPr/>
        </p:nvSpPr>
        <p:spPr>
          <a:xfrm>
            <a:off x="7517676" y="1772816"/>
            <a:ext cx="3099938" cy="2203726"/>
          </a:xfrm>
          <a:custGeom>
            <a:avLst/>
            <a:gdLst/>
            <a:ahLst/>
            <a:cxnLst/>
            <a:rect l="l" t="t" r="r" b="b"/>
            <a:pathLst>
              <a:path w="3099938" h="2203726">
                <a:moveTo>
                  <a:pt x="1549969" y="0"/>
                </a:moveTo>
                <a:lnTo>
                  <a:pt x="3099938" y="1127686"/>
                </a:lnTo>
                <a:lnTo>
                  <a:pt x="2750797" y="2203726"/>
                </a:lnTo>
                <a:lnTo>
                  <a:pt x="349141" y="2203726"/>
                </a:lnTo>
                <a:lnTo>
                  <a:pt x="0" y="1127686"/>
                </a:lnTo>
                <a:close/>
              </a:path>
            </a:pathLst>
          </a:custGeom>
          <a:solidFill>
            <a:schemeClr val="bg1">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34" name="Freeform 8">
            <a:extLst>
              <a:ext uri="{FF2B5EF4-FFF2-40B4-BE49-F238E27FC236}">
                <a16:creationId xmlns:a16="http://schemas.microsoft.com/office/drawing/2014/main" id="{A6E341D2-EF8E-40D4-9DB0-EB89148C0195}"/>
              </a:ext>
            </a:extLst>
          </p:cNvPr>
          <p:cNvSpPr/>
          <p:nvPr/>
        </p:nvSpPr>
        <p:spPr>
          <a:xfrm>
            <a:off x="8184295" y="1772816"/>
            <a:ext cx="1766703" cy="641882"/>
          </a:xfrm>
          <a:custGeom>
            <a:avLst/>
            <a:gdLst>
              <a:gd name="connsiteX0" fmla="*/ 647322 w 1308225"/>
              <a:gd name="connsiteY0" fmla="*/ 0 h 475307"/>
              <a:gd name="connsiteX1" fmla="*/ 0 w 1308225"/>
              <a:gd name="connsiteY1" fmla="*/ 475307 h 475307"/>
              <a:gd name="connsiteX2" fmla="*/ 1308225 w 1308225"/>
              <a:gd name="connsiteY2" fmla="*/ 475307 h 475307"/>
              <a:gd name="connsiteX3" fmla="*/ 647322 w 1308225"/>
              <a:gd name="connsiteY3" fmla="*/ 0 h 475307"/>
            </a:gdLst>
            <a:ahLst/>
            <a:cxnLst>
              <a:cxn ang="0">
                <a:pos x="connsiteX0" y="connsiteY0"/>
              </a:cxn>
              <a:cxn ang="0">
                <a:pos x="connsiteX1" y="connsiteY1"/>
              </a:cxn>
              <a:cxn ang="0">
                <a:pos x="connsiteX2" y="connsiteY2"/>
              </a:cxn>
              <a:cxn ang="0">
                <a:pos x="connsiteX3" y="connsiteY3"/>
              </a:cxn>
            </a:cxnLst>
            <a:rect l="l" t="t" r="r" b="b"/>
            <a:pathLst>
              <a:path w="1308225" h="475307">
                <a:moveTo>
                  <a:pt x="647322" y="0"/>
                </a:moveTo>
                <a:lnTo>
                  <a:pt x="0" y="475307"/>
                </a:lnTo>
                <a:lnTo>
                  <a:pt x="1308225" y="475307"/>
                </a:lnTo>
                <a:lnTo>
                  <a:pt x="647322" y="0"/>
                </a:lnTo>
                <a:close/>
              </a:path>
            </a:pathLst>
          </a:custGeom>
          <a:solidFill>
            <a:schemeClr val="bg1">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35" name="TextBox 34">
            <a:extLst>
              <a:ext uri="{FF2B5EF4-FFF2-40B4-BE49-F238E27FC236}">
                <a16:creationId xmlns:a16="http://schemas.microsoft.com/office/drawing/2014/main" id="{4352E804-9B5F-466B-A84F-AA0D3A420FDD}"/>
              </a:ext>
            </a:extLst>
          </p:cNvPr>
          <p:cNvSpPr txBox="1"/>
          <p:nvPr/>
        </p:nvSpPr>
        <p:spPr>
          <a:xfrm>
            <a:off x="8358576" y="2082335"/>
            <a:ext cx="1418136" cy="338554"/>
          </a:xfrm>
          <a:prstGeom prst="rect">
            <a:avLst/>
          </a:prstGeom>
          <a:noFill/>
          <a:scene3d>
            <a:camera prst="orthographicFront">
              <a:rot lat="0" lon="0" rev="0"/>
            </a:camera>
            <a:lightRig rig="threePt" dir="t"/>
          </a:scene3d>
        </p:spPr>
        <p:txBody>
          <a:bodyPr wrap="square" rtlCol="0">
            <a:spAutoFit/>
          </a:bodyPr>
          <a:lstStyle/>
          <a:p>
            <a:pPr algn="ctr"/>
            <a:r>
              <a:rPr lang="en-US" altLang="ko-KR" sz="1600" b="1" dirty="0">
                <a:solidFill>
                  <a:schemeClr val="bg1"/>
                </a:solidFill>
                <a:cs typeface="Arial" pitchFamily="34" charset="0"/>
              </a:rPr>
              <a:t>Option B</a:t>
            </a:r>
            <a:endParaRPr lang="ko-KR" altLang="en-US" sz="1600" b="1" dirty="0">
              <a:solidFill>
                <a:schemeClr val="bg1"/>
              </a:solidFill>
              <a:cs typeface="Arial" pitchFamily="34" charset="0"/>
            </a:endParaRPr>
          </a:p>
        </p:txBody>
      </p:sp>
      <p:sp>
        <p:nvSpPr>
          <p:cNvPr id="36" name="Regular Pentagon 19">
            <a:extLst>
              <a:ext uri="{FF2B5EF4-FFF2-40B4-BE49-F238E27FC236}">
                <a16:creationId xmlns:a16="http://schemas.microsoft.com/office/drawing/2014/main" id="{99747638-B7A5-4DEA-9828-22747ECF12B4}"/>
              </a:ext>
            </a:extLst>
          </p:cNvPr>
          <p:cNvSpPr/>
          <p:nvPr/>
        </p:nvSpPr>
        <p:spPr>
          <a:xfrm>
            <a:off x="1591874" y="1772816"/>
            <a:ext cx="3099938" cy="2203726"/>
          </a:xfrm>
          <a:custGeom>
            <a:avLst/>
            <a:gdLst/>
            <a:ahLst/>
            <a:cxnLst/>
            <a:rect l="l" t="t" r="r" b="b"/>
            <a:pathLst>
              <a:path w="3099938" h="2203726">
                <a:moveTo>
                  <a:pt x="1549969" y="0"/>
                </a:moveTo>
                <a:lnTo>
                  <a:pt x="3099938" y="1127686"/>
                </a:lnTo>
                <a:lnTo>
                  <a:pt x="2750797" y="2203726"/>
                </a:lnTo>
                <a:lnTo>
                  <a:pt x="349141" y="2203726"/>
                </a:lnTo>
                <a:lnTo>
                  <a:pt x="0" y="1127686"/>
                </a:lnTo>
                <a:close/>
              </a:path>
            </a:pathLst>
          </a:custGeom>
          <a:solidFill>
            <a:schemeClr val="accent2">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37" name="Freeform 11">
            <a:extLst>
              <a:ext uri="{FF2B5EF4-FFF2-40B4-BE49-F238E27FC236}">
                <a16:creationId xmlns:a16="http://schemas.microsoft.com/office/drawing/2014/main" id="{8EABA241-886E-4C31-BFC7-AF161440E66B}"/>
              </a:ext>
            </a:extLst>
          </p:cNvPr>
          <p:cNvSpPr/>
          <p:nvPr/>
        </p:nvSpPr>
        <p:spPr>
          <a:xfrm>
            <a:off x="2258494" y="1772816"/>
            <a:ext cx="1766703" cy="641882"/>
          </a:xfrm>
          <a:custGeom>
            <a:avLst/>
            <a:gdLst>
              <a:gd name="connsiteX0" fmla="*/ 647322 w 1308225"/>
              <a:gd name="connsiteY0" fmla="*/ 0 h 475307"/>
              <a:gd name="connsiteX1" fmla="*/ 0 w 1308225"/>
              <a:gd name="connsiteY1" fmla="*/ 475307 h 475307"/>
              <a:gd name="connsiteX2" fmla="*/ 1308225 w 1308225"/>
              <a:gd name="connsiteY2" fmla="*/ 475307 h 475307"/>
              <a:gd name="connsiteX3" fmla="*/ 647322 w 1308225"/>
              <a:gd name="connsiteY3" fmla="*/ 0 h 475307"/>
            </a:gdLst>
            <a:ahLst/>
            <a:cxnLst>
              <a:cxn ang="0">
                <a:pos x="connsiteX0" y="connsiteY0"/>
              </a:cxn>
              <a:cxn ang="0">
                <a:pos x="connsiteX1" y="connsiteY1"/>
              </a:cxn>
              <a:cxn ang="0">
                <a:pos x="connsiteX2" y="connsiteY2"/>
              </a:cxn>
              <a:cxn ang="0">
                <a:pos x="connsiteX3" y="connsiteY3"/>
              </a:cxn>
            </a:cxnLst>
            <a:rect l="l" t="t" r="r" b="b"/>
            <a:pathLst>
              <a:path w="1308225" h="475307">
                <a:moveTo>
                  <a:pt x="647322" y="0"/>
                </a:moveTo>
                <a:lnTo>
                  <a:pt x="0" y="475307"/>
                </a:lnTo>
                <a:lnTo>
                  <a:pt x="1308225" y="475307"/>
                </a:lnTo>
                <a:lnTo>
                  <a:pt x="647322" y="0"/>
                </a:lnTo>
                <a:close/>
              </a:path>
            </a:pathLst>
          </a:custGeom>
          <a:solidFill>
            <a:schemeClr val="accent2">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38" name="TextBox 37">
            <a:extLst>
              <a:ext uri="{FF2B5EF4-FFF2-40B4-BE49-F238E27FC236}">
                <a16:creationId xmlns:a16="http://schemas.microsoft.com/office/drawing/2014/main" id="{492F4958-F05A-4484-8EC0-3B20D9F4EEA3}"/>
              </a:ext>
            </a:extLst>
          </p:cNvPr>
          <p:cNvSpPr txBox="1"/>
          <p:nvPr/>
        </p:nvSpPr>
        <p:spPr>
          <a:xfrm>
            <a:off x="2432775" y="2082335"/>
            <a:ext cx="1418136" cy="338554"/>
          </a:xfrm>
          <a:prstGeom prst="rect">
            <a:avLst/>
          </a:prstGeom>
          <a:noFill/>
          <a:scene3d>
            <a:camera prst="orthographicFront">
              <a:rot lat="0" lon="0" rev="0"/>
            </a:camera>
            <a:lightRig rig="threePt" dir="t"/>
          </a:scene3d>
        </p:spPr>
        <p:txBody>
          <a:bodyPr wrap="square" rtlCol="0">
            <a:spAutoFit/>
          </a:bodyPr>
          <a:lstStyle/>
          <a:p>
            <a:pPr algn="ctr"/>
            <a:r>
              <a:rPr lang="en-US" altLang="ko-KR" sz="1600" b="1" dirty="0">
                <a:solidFill>
                  <a:prstClr val="white"/>
                </a:solidFill>
                <a:cs typeface="Arial" pitchFamily="34" charset="0"/>
              </a:rPr>
              <a:t>Option A</a:t>
            </a:r>
            <a:endParaRPr lang="ko-KR" altLang="en-US" sz="1600" b="1" dirty="0">
              <a:solidFill>
                <a:prstClr val="white"/>
              </a:solidFill>
              <a:cs typeface="Arial" pitchFamily="34" charset="0"/>
            </a:endParaRPr>
          </a:p>
        </p:txBody>
      </p:sp>
      <p:sp>
        <p:nvSpPr>
          <p:cNvPr id="39" name="Rectangle 38">
            <a:extLst>
              <a:ext uri="{FF2B5EF4-FFF2-40B4-BE49-F238E27FC236}">
                <a16:creationId xmlns:a16="http://schemas.microsoft.com/office/drawing/2014/main" id="{83418667-2A6F-4D33-958F-9DF20BB167AC}"/>
              </a:ext>
            </a:extLst>
          </p:cNvPr>
          <p:cNvSpPr/>
          <p:nvPr/>
        </p:nvSpPr>
        <p:spPr>
          <a:xfrm>
            <a:off x="1080550" y="4964531"/>
            <a:ext cx="4142802" cy="336679"/>
          </a:xfrm>
          <a:prstGeom prst="rect">
            <a:avLst/>
          </a:prstGeom>
          <a:solidFill>
            <a:schemeClr val="accent2">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40" name="Rectangle 39">
            <a:extLst>
              <a:ext uri="{FF2B5EF4-FFF2-40B4-BE49-F238E27FC236}">
                <a16:creationId xmlns:a16="http://schemas.microsoft.com/office/drawing/2014/main" id="{16B27F94-C651-4F37-BA33-6CD649FB972C}"/>
              </a:ext>
            </a:extLst>
          </p:cNvPr>
          <p:cNvSpPr/>
          <p:nvPr/>
        </p:nvSpPr>
        <p:spPr>
          <a:xfrm>
            <a:off x="6958440" y="4964531"/>
            <a:ext cx="4142802" cy="336679"/>
          </a:xfrm>
          <a:prstGeom prst="rect">
            <a:avLst/>
          </a:prstGeom>
          <a:solidFill>
            <a:schemeClr val="bg1">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41" name="TextBox 40">
            <a:extLst>
              <a:ext uri="{FF2B5EF4-FFF2-40B4-BE49-F238E27FC236}">
                <a16:creationId xmlns:a16="http://schemas.microsoft.com/office/drawing/2014/main" id="{CF46D4AA-A665-4791-AFB4-D58061140C97}"/>
              </a:ext>
            </a:extLst>
          </p:cNvPr>
          <p:cNvSpPr txBox="1"/>
          <p:nvPr/>
        </p:nvSpPr>
        <p:spPr>
          <a:xfrm>
            <a:off x="1809695" y="2722000"/>
            <a:ext cx="2664296" cy="1015663"/>
          </a:xfrm>
          <a:prstGeom prst="rect">
            <a:avLst/>
          </a:prstGeom>
          <a:noFill/>
        </p:spPr>
        <p:txBody>
          <a:bodyPr wrap="square" rtlCol="0">
            <a:spAutoFit/>
          </a:bodyPr>
          <a:lstStyle/>
          <a:p>
            <a:pPr algn="ctr"/>
            <a:r>
              <a:rPr lang="en-US" altLang="ko-KR" sz="1200" dirty="0">
                <a:solidFill>
                  <a:prstClr val="white"/>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prstClr val="white"/>
              </a:solidFill>
              <a:cs typeface="Arial" pitchFamily="34" charset="0"/>
            </a:endParaRPr>
          </a:p>
        </p:txBody>
      </p:sp>
      <p:sp>
        <p:nvSpPr>
          <p:cNvPr id="42" name="TextBox 41">
            <a:extLst>
              <a:ext uri="{FF2B5EF4-FFF2-40B4-BE49-F238E27FC236}">
                <a16:creationId xmlns:a16="http://schemas.microsoft.com/office/drawing/2014/main" id="{72191DCB-7CE3-47F1-A904-0B259C5923DE}"/>
              </a:ext>
            </a:extLst>
          </p:cNvPr>
          <p:cNvSpPr txBox="1"/>
          <p:nvPr/>
        </p:nvSpPr>
        <p:spPr>
          <a:xfrm>
            <a:off x="7735496" y="2722000"/>
            <a:ext cx="2664296" cy="1015663"/>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bg1"/>
              </a:solidFill>
              <a:cs typeface="Arial" pitchFamily="34" charset="0"/>
            </a:endParaRPr>
          </a:p>
        </p:txBody>
      </p:sp>
      <p:sp>
        <p:nvSpPr>
          <p:cNvPr id="43" name="TextBox 42">
            <a:extLst>
              <a:ext uri="{FF2B5EF4-FFF2-40B4-BE49-F238E27FC236}">
                <a16:creationId xmlns:a16="http://schemas.microsoft.com/office/drawing/2014/main" id="{26BF92F3-F4C0-48D6-B4A0-8C01692FB8B8}"/>
              </a:ext>
            </a:extLst>
          </p:cNvPr>
          <p:cNvSpPr txBox="1"/>
          <p:nvPr/>
        </p:nvSpPr>
        <p:spPr>
          <a:xfrm>
            <a:off x="2058496" y="4062228"/>
            <a:ext cx="2176805" cy="276999"/>
          </a:xfrm>
          <a:prstGeom prst="rect">
            <a:avLst/>
          </a:prstGeom>
          <a:noFill/>
        </p:spPr>
        <p:txBody>
          <a:bodyPr wrap="square" rtlCol="0">
            <a:spAutoFit/>
          </a:bodyPr>
          <a:lstStyle/>
          <a:p>
            <a:pPr marL="171459" indent="-171459">
              <a:buFont typeface="Wingdings" panose="05000000000000000000" pitchFamily="2" charset="2"/>
              <a:buChar char="§"/>
            </a:pPr>
            <a:r>
              <a:rPr lang="en-US" altLang="ko-KR" sz="1200" dirty="0">
                <a:solidFill>
                  <a:prstClr val="white"/>
                </a:solidFill>
                <a:cs typeface="Arial" pitchFamily="34" charset="0"/>
              </a:rPr>
              <a:t>Get a modern PowerPoint</a:t>
            </a:r>
          </a:p>
        </p:txBody>
      </p:sp>
      <p:sp>
        <p:nvSpPr>
          <p:cNvPr id="44" name="TextBox 43">
            <a:extLst>
              <a:ext uri="{FF2B5EF4-FFF2-40B4-BE49-F238E27FC236}">
                <a16:creationId xmlns:a16="http://schemas.microsoft.com/office/drawing/2014/main" id="{046AEDDD-3E3F-4314-8B6E-368F1768E314}"/>
              </a:ext>
            </a:extLst>
          </p:cNvPr>
          <p:cNvSpPr txBox="1"/>
          <p:nvPr/>
        </p:nvSpPr>
        <p:spPr>
          <a:xfrm>
            <a:off x="2058496" y="4404897"/>
            <a:ext cx="2176805" cy="276999"/>
          </a:xfrm>
          <a:prstGeom prst="rect">
            <a:avLst/>
          </a:prstGeom>
          <a:noFill/>
        </p:spPr>
        <p:txBody>
          <a:bodyPr wrap="square" rtlCol="0">
            <a:spAutoFit/>
          </a:bodyPr>
          <a:lstStyle/>
          <a:p>
            <a:pPr marL="171459" indent="-171459">
              <a:buFont typeface="Wingdings" panose="05000000000000000000" pitchFamily="2" charset="2"/>
              <a:buChar char="§"/>
            </a:pPr>
            <a:r>
              <a:rPr lang="en-US" altLang="ko-KR" sz="1200" dirty="0">
                <a:solidFill>
                  <a:prstClr val="white"/>
                </a:solidFill>
                <a:cs typeface="Arial" pitchFamily="34" charset="0"/>
              </a:rPr>
              <a:t>Get a modern PowerPoint</a:t>
            </a:r>
          </a:p>
        </p:txBody>
      </p:sp>
      <p:sp>
        <p:nvSpPr>
          <p:cNvPr id="45" name="TextBox 44">
            <a:extLst>
              <a:ext uri="{FF2B5EF4-FFF2-40B4-BE49-F238E27FC236}">
                <a16:creationId xmlns:a16="http://schemas.microsoft.com/office/drawing/2014/main" id="{004BD430-BDFC-4A70-B357-4D1AE484A7B6}"/>
              </a:ext>
            </a:extLst>
          </p:cNvPr>
          <p:cNvSpPr txBox="1"/>
          <p:nvPr/>
        </p:nvSpPr>
        <p:spPr>
          <a:xfrm>
            <a:off x="7984569" y="4062228"/>
            <a:ext cx="2176805" cy="276999"/>
          </a:xfrm>
          <a:prstGeom prst="rect">
            <a:avLst/>
          </a:prstGeom>
          <a:noFill/>
        </p:spPr>
        <p:txBody>
          <a:bodyPr wrap="square" rtlCol="0">
            <a:spAutoFit/>
          </a:bodyPr>
          <a:lstStyle/>
          <a:p>
            <a:pPr marL="171459" indent="-171459">
              <a:buFont typeface="Wingdings" panose="05000000000000000000" pitchFamily="2" charset="2"/>
              <a:buChar char="§"/>
            </a:pPr>
            <a:r>
              <a:rPr lang="en-US" altLang="ko-KR" sz="1200" dirty="0">
                <a:solidFill>
                  <a:schemeClr val="bg1"/>
                </a:solidFill>
                <a:cs typeface="Arial" pitchFamily="34" charset="0"/>
              </a:rPr>
              <a:t>Get a modern PowerPoint</a:t>
            </a:r>
          </a:p>
        </p:txBody>
      </p:sp>
      <p:sp>
        <p:nvSpPr>
          <p:cNvPr id="46" name="TextBox 45">
            <a:extLst>
              <a:ext uri="{FF2B5EF4-FFF2-40B4-BE49-F238E27FC236}">
                <a16:creationId xmlns:a16="http://schemas.microsoft.com/office/drawing/2014/main" id="{D43150D9-CBB3-4950-BA7B-B2099076A20E}"/>
              </a:ext>
            </a:extLst>
          </p:cNvPr>
          <p:cNvSpPr txBox="1"/>
          <p:nvPr/>
        </p:nvSpPr>
        <p:spPr>
          <a:xfrm>
            <a:off x="7984569" y="4404897"/>
            <a:ext cx="2176805" cy="276999"/>
          </a:xfrm>
          <a:prstGeom prst="rect">
            <a:avLst/>
          </a:prstGeom>
          <a:noFill/>
        </p:spPr>
        <p:txBody>
          <a:bodyPr wrap="square" rtlCol="0">
            <a:spAutoFit/>
          </a:bodyPr>
          <a:lstStyle/>
          <a:p>
            <a:pPr marL="171459" indent="-171459">
              <a:buFont typeface="Wingdings" panose="05000000000000000000" pitchFamily="2" charset="2"/>
              <a:buChar char="§"/>
            </a:pPr>
            <a:r>
              <a:rPr lang="en-US" altLang="ko-KR" sz="1200" dirty="0">
                <a:solidFill>
                  <a:schemeClr val="bg1"/>
                </a:solidFill>
                <a:cs typeface="Arial" pitchFamily="34" charset="0"/>
              </a:rPr>
              <a:t>Get a modern PowerPoint</a:t>
            </a:r>
          </a:p>
        </p:txBody>
      </p:sp>
      <p:sp>
        <p:nvSpPr>
          <p:cNvPr id="47" name="Left Arrow 21">
            <a:extLst>
              <a:ext uri="{FF2B5EF4-FFF2-40B4-BE49-F238E27FC236}">
                <a16:creationId xmlns:a16="http://schemas.microsoft.com/office/drawing/2014/main" id="{C84E0967-1D94-41CC-A51F-EB07B9E24B5A}"/>
              </a:ext>
            </a:extLst>
          </p:cNvPr>
          <p:cNvSpPr/>
          <p:nvPr/>
        </p:nvSpPr>
        <p:spPr>
          <a:xfrm>
            <a:off x="5407914" y="2421714"/>
            <a:ext cx="1395341" cy="986903"/>
          </a:xfrm>
          <a:prstGeom prst="leftArrow">
            <a:avLst/>
          </a:prstGeom>
          <a:solidFill>
            <a:schemeClr val="bg1">
              <a:lumMod val="8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48" name="Left Arrow 22">
            <a:extLst>
              <a:ext uri="{FF2B5EF4-FFF2-40B4-BE49-F238E27FC236}">
                <a16:creationId xmlns:a16="http://schemas.microsoft.com/office/drawing/2014/main" id="{ACCD8745-B5F5-4B7B-86DD-1A9B815CC653}"/>
              </a:ext>
            </a:extLst>
          </p:cNvPr>
          <p:cNvSpPr/>
          <p:nvPr/>
        </p:nvSpPr>
        <p:spPr>
          <a:xfrm rot="10800000">
            <a:off x="5407914" y="3465095"/>
            <a:ext cx="1395341" cy="986903"/>
          </a:xfrm>
          <a:prstGeom prst="leftArrow">
            <a:avLst/>
          </a:prstGeom>
          <a:solidFill>
            <a:schemeClr val="accent2">
              <a:lumMod val="75000"/>
            </a:schemeClr>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endParaRPr>
          </a:p>
        </p:txBody>
      </p:sp>
      <p:sp>
        <p:nvSpPr>
          <p:cNvPr id="49" name="TextBox 48">
            <a:extLst>
              <a:ext uri="{FF2B5EF4-FFF2-40B4-BE49-F238E27FC236}">
                <a16:creationId xmlns:a16="http://schemas.microsoft.com/office/drawing/2014/main" id="{13BE1F2D-3A35-4F25-AFBD-53814DA916FF}"/>
              </a:ext>
            </a:extLst>
          </p:cNvPr>
          <p:cNvSpPr txBox="1"/>
          <p:nvPr/>
        </p:nvSpPr>
        <p:spPr>
          <a:xfrm>
            <a:off x="1136076" y="5011622"/>
            <a:ext cx="4068638" cy="276999"/>
          </a:xfrm>
          <a:prstGeom prst="rect">
            <a:avLst/>
          </a:prstGeom>
          <a:noFill/>
        </p:spPr>
        <p:txBody>
          <a:bodyPr wrap="square" rtlCol="0">
            <a:spAutoFit/>
          </a:bodyPr>
          <a:lstStyle/>
          <a:p>
            <a:r>
              <a:rPr lang="en-US" altLang="ko-KR" sz="1200" b="1" dirty="0">
                <a:solidFill>
                  <a:prstClr val="white"/>
                </a:solidFill>
                <a:cs typeface="Arial" pitchFamily="34" charset="0"/>
              </a:rPr>
              <a:t>Your Text Here</a:t>
            </a:r>
            <a:endParaRPr lang="ko-KR" altLang="en-US" sz="1200" b="1" dirty="0">
              <a:solidFill>
                <a:prstClr val="white"/>
              </a:solidFill>
              <a:cs typeface="Arial" pitchFamily="34" charset="0"/>
            </a:endParaRPr>
          </a:p>
        </p:txBody>
      </p:sp>
      <p:sp>
        <p:nvSpPr>
          <p:cNvPr id="50" name="TextBox 49">
            <a:extLst>
              <a:ext uri="{FF2B5EF4-FFF2-40B4-BE49-F238E27FC236}">
                <a16:creationId xmlns:a16="http://schemas.microsoft.com/office/drawing/2014/main" id="{7376D83D-93DC-4042-B872-E9CE38854262}"/>
              </a:ext>
            </a:extLst>
          </p:cNvPr>
          <p:cNvSpPr txBox="1"/>
          <p:nvPr/>
        </p:nvSpPr>
        <p:spPr>
          <a:xfrm>
            <a:off x="1136076" y="5384844"/>
            <a:ext cx="4068638" cy="646331"/>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Get a modern PowerPoint  Presentation that is beautifully designed.</a:t>
            </a:r>
            <a:r>
              <a:rPr lang="ko-KR" altLang="en-US" sz="1200" dirty="0">
                <a:solidFill>
                  <a:prstClr val="black">
                    <a:lumMod val="75000"/>
                    <a:lumOff val="25000"/>
                  </a:prstClr>
                </a:solidFill>
                <a:cs typeface="Arial" pitchFamily="34" charset="0"/>
              </a:rPr>
              <a:t>  </a:t>
            </a:r>
            <a:r>
              <a:rPr lang="en-US" altLang="ko-KR" sz="1200" dirty="0">
                <a:solidFill>
                  <a:prstClr val="black">
                    <a:lumMod val="75000"/>
                    <a:lumOff val="25000"/>
                  </a:prstClr>
                </a:solidFill>
                <a:cs typeface="Arial" pitchFamily="34" charset="0"/>
              </a:rPr>
              <a:t>I hope and I believe that this Template will your Time, Money and Reputation.</a:t>
            </a:r>
            <a:r>
              <a:rPr lang="ko-KR" altLang="en-US" sz="1200" dirty="0">
                <a:solidFill>
                  <a:prstClr val="black">
                    <a:lumMod val="75000"/>
                    <a:lumOff val="25000"/>
                  </a:prstClr>
                </a:solidFill>
                <a:cs typeface="Arial" pitchFamily="34" charset="0"/>
              </a:rPr>
              <a:t> </a:t>
            </a:r>
          </a:p>
        </p:txBody>
      </p:sp>
      <p:sp>
        <p:nvSpPr>
          <p:cNvPr id="51" name="TextBox 50">
            <a:extLst>
              <a:ext uri="{FF2B5EF4-FFF2-40B4-BE49-F238E27FC236}">
                <a16:creationId xmlns:a16="http://schemas.microsoft.com/office/drawing/2014/main" id="{8B2B85B5-E885-4D2D-B140-B2E7751223CF}"/>
              </a:ext>
            </a:extLst>
          </p:cNvPr>
          <p:cNvSpPr txBox="1"/>
          <p:nvPr/>
        </p:nvSpPr>
        <p:spPr>
          <a:xfrm>
            <a:off x="7004546" y="5001552"/>
            <a:ext cx="4068638"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52" name="TextBox 51">
            <a:extLst>
              <a:ext uri="{FF2B5EF4-FFF2-40B4-BE49-F238E27FC236}">
                <a16:creationId xmlns:a16="http://schemas.microsoft.com/office/drawing/2014/main" id="{406FF09A-D4D9-4856-BEAF-9DE740240C15}"/>
              </a:ext>
            </a:extLst>
          </p:cNvPr>
          <p:cNvSpPr txBox="1"/>
          <p:nvPr/>
        </p:nvSpPr>
        <p:spPr>
          <a:xfrm>
            <a:off x="7004546" y="5374774"/>
            <a:ext cx="4068638" cy="646331"/>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Get a modern PowerPoint  Presentation that is beautifully designed.</a:t>
            </a:r>
            <a:r>
              <a:rPr lang="ko-KR" altLang="en-US" sz="1200" dirty="0">
                <a:solidFill>
                  <a:prstClr val="black">
                    <a:lumMod val="75000"/>
                    <a:lumOff val="25000"/>
                  </a:prstClr>
                </a:solidFill>
                <a:cs typeface="Arial" pitchFamily="34" charset="0"/>
              </a:rPr>
              <a:t>  </a:t>
            </a:r>
            <a:r>
              <a:rPr lang="en-US" altLang="ko-KR" sz="1200" dirty="0">
                <a:solidFill>
                  <a:prstClr val="black">
                    <a:lumMod val="75000"/>
                    <a:lumOff val="25000"/>
                  </a:prstClr>
                </a:solidFill>
                <a:cs typeface="Arial" pitchFamily="34" charset="0"/>
              </a:rPr>
              <a:t>I hope and I believe that this Template will your Time, Money and Reputation.</a:t>
            </a:r>
            <a:r>
              <a:rPr lang="ko-KR" altLang="en-US" sz="1200" dirty="0">
                <a:solidFill>
                  <a:prstClr val="black">
                    <a:lumMod val="75000"/>
                    <a:lumOff val="25000"/>
                  </a:prstClr>
                </a:solidFill>
                <a:cs typeface="Arial" pitchFamily="34" charset="0"/>
              </a:rPr>
              <a:t> </a:t>
            </a:r>
          </a:p>
        </p:txBody>
      </p:sp>
      <p:sp>
        <p:nvSpPr>
          <p:cNvPr id="53" name="Rectangle 52">
            <a:extLst>
              <a:ext uri="{FF2B5EF4-FFF2-40B4-BE49-F238E27FC236}">
                <a16:creationId xmlns:a16="http://schemas.microsoft.com/office/drawing/2014/main" id="{B73B022B-99F9-48ED-B1F2-DA244FAC7F30}"/>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1936648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059E27-FE93-491E-8F32-15A1F9070F02}"/>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sp>
        <p:nvSpPr>
          <p:cNvPr id="23" name="Rectangle 22">
            <a:extLst>
              <a:ext uri="{FF2B5EF4-FFF2-40B4-BE49-F238E27FC236}">
                <a16:creationId xmlns:a16="http://schemas.microsoft.com/office/drawing/2014/main" id="{1BD61674-359D-4ACC-A66C-17A54C86C2FB}"/>
              </a:ext>
            </a:extLst>
          </p:cNvPr>
          <p:cNvSpPr/>
          <p:nvPr/>
        </p:nvSpPr>
        <p:spPr>
          <a:xfrm>
            <a:off x="673767" y="1980312"/>
            <a:ext cx="5412878" cy="1758008"/>
          </a:xfrm>
          <a:prstGeom prst="rect">
            <a:avLst/>
          </a:prstGeom>
          <a:solidFill>
            <a:schemeClr val="accent3">
              <a:lumMod val="20000"/>
              <a:lumOff val="80000"/>
              <a:alpha val="40000"/>
            </a:schemeClr>
          </a:solidFill>
          <a:ln w="25400" cap="flat" cmpd="sng" algn="ctr">
            <a:noFill/>
            <a:prstDash val="solid"/>
          </a:ln>
          <a:effectLst/>
        </p:spPr>
        <p:txBody>
          <a:bodyPr rtlCol="0" anchor="ctr"/>
          <a:lstStyle/>
          <a:p>
            <a:pPr lvl="0" latinLnBrk="1"/>
            <a:r>
              <a:rPr lang="en-US" altLang="ko-KR" sz="1200" dirty="0">
                <a:solidFill>
                  <a:prstClr val="black">
                    <a:lumMod val="75000"/>
                    <a:lumOff val="25000"/>
                  </a:prstClr>
                </a:solidFill>
                <a:latin typeface="Arial" panose="020B0604020202020204" pitchFamily="34" charset="0"/>
                <a:cs typeface="Arial" panose="020B0604020202020204" pitchFamily="34" charset="0"/>
              </a:rPr>
              <a:t>You can simply impress your audience and add a unique zing. Get a modern PowerPoint  Presentation that is beautifully designed. I hope and I believe that this Template will your Time, Money and Reputation. </a:t>
            </a:r>
          </a:p>
        </p:txBody>
      </p:sp>
      <p:sp>
        <p:nvSpPr>
          <p:cNvPr id="25" name="Rectangle 24">
            <a:extLst>
              <a:ext uri="{FF2B5EF4-FFF2-40B4-BE49-F238E27FC236}">
                <a16:creationId xmlns:a16="http://schemas.microsoft.com/office/drawing/2014/main" id="{55833B4A-2180-42D0-8F13-18928ECB3002}"/>
              </a:ext>
            </a:extLst>
          </p:cNvPr>
          <p:cNvSpPr/>
          <p:nvPr/>
        </p:nvSpPr>
        <p:spPr>
          <a:xfrm>
            <a:off x="673767" y="1576391"/>
            <a:ext cx="5422232" cy="480449"/>
          </a:xfrm>
          <a:prstGeom prst="rect">
            <a:avLst/>
          </a:prstGeom>
          <a:solidFill>
            <a:schemeClr val="accent2">
              <a:lumMod val="75000"/>
            </a:schemeClr>
          </a:solidFill>
          <a:ln w="25400" cap="flat" cmpd="sng" algn="ctr">
            <a:noFill/>
            <a:prstDash val="solid"/>
          </a:ln>
          <a:effectLst/>
        </p:spPr>
        <p:txBody>
          <a:bodyPr rtlCol="0" anchor="ct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Content Here</a:t>
            </a:r>
            <a:endParaRPr kumimoji="0" lang="ko-KR" altLang="en-US" sz="1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7" name="Bent-Up Arrow 10">
            <a:extLst>
              <a:ext uri="{FF2B5EF4-FFF2-40B4-BE49-F238E27FC236}">
                <a16:creationId xmlns:a16="http://schemas.microsoft.com/office/drawing/2014/main" id="{89276A0F-AB4F-4271-88B6-32DD9340B91C}"/>
              </a:ext>
            </a:extLst>
          </p:cNvPr>
          <p:cNvSpPr/>
          <p:nvPr/>
        </p:nvSpPr>
        <p:spPr>
          <a:xfrm flipH="1">
            <a:off x="3671059" y="3738320"/>
            <a:ext cx="2424939" cy="1284373"/>
          </a:xfrm>
          <a:prstGeom prst="bentUpArrow">
            <a:avLst>
              <a:gd name="adj1" fmla="val 25795"/>
              <a:gd name="adj2" fmla="val 28007"/>
              <a:gd name="adj3" fmla="val 37028"/>
            </a:avLst>
          </a:prstGeom>
          <a:solidFill>
            <a:schemeClr val="accent3">
              <a:lumMod val="75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28" name="Bent-Up Arrow 11">
            <a:extLst>
              <a:ext uri="{FF2B5EF4-FFF2-40B4-BE49-F238E27FC236}">
                <a16:creationId xmlns:a16="http://schemas.microsoft.com/office/drawing/2014/main" id="{49F70DBA-62B0-4F86-8E02-0392DF7EC585}"/>
              </a:ext>
            </a:extLst>
          </p:cNvPr>
          <p:cNvSpPr/>
          <p:nvPr/>
        </p:nvSpPr>
        <p:spPr>
          <a:xfrm rot="10800000" flipH="1">
            <a:off x="6086645" y="2790071"/>
            <a:ext cx="2518611" cy="1182547"/>
          </a:xfrm>
          <a:prstGeom prst="bentUpArrow">
            <a:avLst>
              <a:gd name="adj1" fmla="val 25795"/>
              <a:gd name="adj2" fmla="val 28007"/>
              <a:gd name="adj3" fmla="val 37028"/>
            </a:avLst>
          </a:prstGeom>
          <a:solidFill>
            <a:schemeClr val="accent2">
              <a:lumMod val="75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32" name="TextBox 31">
            <a:extLst>
              <a:ext uri="{FF2B5EF4-FFF2-40B4-BE49-F238E27FC236}">
                <a16:creationId xmlns:a16="http://schemas.microsoft.com/office/drawing/2014/main" id="{F52A0A09-B25B-4B23-B6F1-3584035119BE}"/>
              </a:ext>
            </a:extLst>
          </p:cNvPr>
          <p:cNvSpPr txBox="1"/>
          <p:nvPr/>
        </p:nvSpPr>
        <p:spPr>
          <a:xfrm>
            <a:off x="8356118" y="2236518"/>
            <a:ext cx="4104456" cy="276999"/>
          </a:xfrm>
          <a:prstGeom prst="rect">
            <a:avLst/>
          </a:prstGeom>
          <a:noFill/>
        </p:spPr>
        <p:txBody>
          <a:bodyPr wrap="square" rtlCol="0">
            <a:spAutoFit/>
          </a:bodyPr>
          <a:lstStyle/>
          <a:p>
            <a:pPr latinLnBrk="1"/>
            <a:r>
              <a:rPr lang="en-US" altLang="ko-KR" sz="1200" b="1" dirty="0">
                <a:solidFill>
                  <a:prstClr val="white"/>
                </a:solidFill>
                <a:cs typeface="Arial" pitchFamily="34" charset="0"/>
              </a:rPr>
              <a:t>Content  Here</a:t>
            </a:r>
            <a:endParaRPr lang="ko-KR" altLang="en-US" sz="1200" b="1" dirty="0">
              <a:solidFill>
                <a:prstClr val="white"/>
              </a:solidFill>
              <a:cs typeface="Arial" pitchFamily="34" charset="0"/>
            </a:endParaRPr>
          </a:p>
        </p:txBody>
      </p:sp>
      <p:grpSp>
        <p:nvGrpSpPr>
          <p:cNvPr id="36" name="Group 35">
            <a:extLst>
              <a:ext uri="{FF2B5EF4-FFF2-40B4-BE49-F238E27FC236}">
                <a16:creationId xmlns:a16="http://schemas.microsoft.com/office/drawing/2014/main" id="{61B773DD-A329-446B-A5B1-A0DEDA59CD1D}"/>
              </a:ext>
            </a:extLst>
          </p:cNvPr>
          <p:cNvGrpSpPr/>
          <p:nvPr/>
        </p:nvGrpSpPr>
        <p:grpSpPr>
          <a:xfrm>
            <a:off x="1416776" y="4770105"/>
            <a:ext cx="2119909" cy="923330"/>
            <a:chOff x="2098435" y="4224723"/>
            <a:chExt cx="3303210" cy="923330"/>
          </a:xfrm>
        </p:grpSpPr>
        <p:sp>
          <p:nvSpPr>
            <p:cNvPr id="37" name="TextBox 36">
              <a:extLst>
                <a:ext uri="{FF2B5EF4-FFF2-40B4-BE49-F238E27FC236}">
                  <a16:creationId xmlns:a16="http://schemas.microsoft.com/office/drawing/2014/main" id="{EAF01363-E49B-4956-B6A9-245889ADA906}"/>
                </a:ext>
              </a:extLst>
            </p:cNvPr>
            <p:cNvSpPr txBox="1"/>
            <p:nvPr/>
          </p:nvSpPr>
          <p:spPr>
            <a:xfrm>
              <a:off x="2098435" y="4501722"/>
              <a:ext cx="3255728" cy="646331"/>
            </a:xfrm>
            <a:prstGeom prst="rect">
              <a:avLst/>
            </a:prstGeom>
            <a:noFill/>
          </p:spPr>
          <p:txBody>
            <a:bodyPr wrap="square" rtlCol="0">
              <a:spAutoFit/>
            </a:bodyPr>
            <a:lstStyle/>
            <a:p>
              <a:pPr algn="r" latinLnBrk="1"/>
              <a:r>
                <a:rPr lang="en-US" altLang="ko-KR" sz="1200" dirty="0">
                  <a:latin typeface="Arial" panose="020B0604020202020204" pitchFamily="34" charset="0"/>
                  <a:cs typeface="Arial" panose="020B0604020202020204" pitchFamily="34" charset="0"/>
                </a:rPr>
                <a:t>You can simply impress your audience and add a unique zing.</a:t>
              </a:r>
            </a:p>
          </p:txBody>
        </p:sp>
        <p:sp>
          <p:nvSpPr>
            <p:cNvPr id="38" name="TextBox 37">
              <a:extLst>
                <a:ext uri="{FF2B5EF4-FFF2-40B4-BE49-F238E27FC236}">
                  <a16:creationId xmlns:a16="http://schemas.microsoft.com/office/drawing/2014/main" id="{6E04E28C-87ED-4365-9DAE-A47028D2F118}"/>
                </a:ext>
              </a:extLst>
            </p:cNvPr>
            <p:cNvSpPr txBox="1"/>
            <p:nvPr/>
          </p:nvSpPr>
          <p:spPr>
            <a:xfrm>
              <a:off x="2098435" y="4224723"/>
              <a:ext cx="3303210" cy="276999"/>
            </a:xfrm>
            <a:prstGeom prst="rect">
              <a:avLst/>
            </a:prstGeom>
            <a:noFill/>
          </p:spPr>
          <p:txBody>
            <a:bodyPr wrap="square" rtlCol="0">
              <a:spAutoFit/>
            </a:bodyPr>
            <a:lstStyle/>
            <a:p>
              <a:pPr algn="r" latinLnBrk="1"/>
              <a:r>
                <a:rPr lang="en-US" altLang="ko-KR" sz="1200" b="1" dirty="0">
                  <a:latin typeface="Arial" panose="020B0604020202020204" pitchFamily="34" charset="0"/>
                  <a:cs typeface="Arial" panose="020B0604020202020204" pitchFamily="34" charset="0"/>
                </a:rPr>
                <a:t>Content  Here</a:t>
              </a:r>
              <a:endParaRPr lang="ko-KR" altLang="en-US" sz="1200" b="1" dirty="0">
                <a:latin typeface="Arial" panose="020B0604020202020204" pitchFamily="34" charset="0"/>
                <a:cs typeface="Arial" panose="020B0604020202020204" pitchFamily="34" charset="0"/>
              </a:endParaRPr>
            </a:p>
          </p:txBody>
        </p:sp>
      </p:grpSp>
      <p:sp>
        <p:nvSpPr>
          <p:cNvPr id="39" name="Rectangle 38">
            <a:extLst>
              <a:ext uri="{FF2B5EF4-FFF2-40B4-BE49-F238E27FC236}">
                <a16:creationId xmlns:a16="http://schemas.microsoft.com/office/drawing/2014/main" id="{F7466290-5C69-46A1-8169-37F9797784EE}"/>
              </a:ext>
            </a:extLst>
          </p:cNvPr>
          <p:cNvSpPr/>
          <p:nvPr/>
        </p:nvSpPr>
        <p:spPr>
          <a:xfrm>
            <a:off x="6096000" y="4339595"/>
            <a:ext cx="5412878" cy="1758008"/>
          </a:xfrm>
          <a:prstGeom prst="rect">
            <a:avLst/>
          </a:prstGeom>
          <a:solidFill>
            <a:schemeClr val="bg1">
              <a:lumMod val="95000"/>
            </a:schemeClr>
          </a:solidFill>
          <a:ln w="25400" cap="flat" cmpd="sng" algn="ctr">
            <a:noFill/>
            <a:prstDash val="solid"/>
          </a:ln>
          <a:effectLst/>
        </p:spPr>
        <p:txBody>
          <a:bodyPr rtlCol="0" anchor="ctr"/>
          <a:lstStyle/>
          <a:p>
            <a:pPr lvl="0" latinLnBrk="1"/>
            <a:r>
              <a:rPr lang="en-US" altLang="ko-KR" sz="1200" dirty="0">
                <a:solidFill>
                  <a:prstClr val="black">
                    <a:lumMod val="75000"/>
                    <a:lumOff val="25000"/>
                  </a:prstClr>
                </a:solidFill>
                <a:latin typeface="Arial" panose="020B0604020202020204" pitchFamily="34" charset="0"/>
                <a:cs typeface="Arial" panose="020B0604020202020204" pitchFamily="34" charset="0"/>
              </a:rPr>
              <a:t>You can simply impress your audience and add a unique zing. Get a modern PowerPoint  Presentation that is beautifully designed. I hope and I believe that this Template will your Time, Money and Reputation. </a:t>
            </a:r>
          </a:p>
        </p:txBody>
      </p:sp>
      <p:sp>
        <p:nvSpPr>
          <p:cNvPr id="40" name="Rectangle 39">
            <a:extLst>
              <a:ext uri="{FF2B5EF4-FFF2-40B4-BE49-F238E27FC236}">
                <a16:creationId xmlns:a16="http://schemas.microsoft.com/office/drawing/2014/main" id="{DA5AA933-B747-4394-9A66-9D1D6BAA0894}"/>
              </a:ext>
            </a:extLst>
          </p:cNvPr>
          <p:cNvSpPr/>
          <p:nvPr/>
        </p:nvSpPr>
        <p:spPr>
          <a:xfrm>
            <a:off x="6096000" y="3935674"/>
            <a:ext cx="5422232" cy="480449"/>
          </a:xfrm>
          <a:prstGeom prst="rect">
            <a:avLst/>
          </a:prstGeom>
          <a:solidFill>
            <a:schemeClr val="accent3">
              <a:lumMod val="75000"/>
            </a:schemeClr>
          </a:solidFill>
          <a:ln w="25400" cap="flat" cmpd="sng" algn="ctr">
            <a:noFill/>
            <a:prstDash val="solid"/>
          </a:ln>
          <a:effectLst/>
        </p:spPr>
        <p:txBody>
          <a:bodyPr rtlCol="0" anchor="ct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chemeClr val="bg1"/>
                </a:solidFill>
                <a:effectLst/>
                <a:uLnTx/>
                <a:uFillTx/>
                <a:latin typeface="Arial"/>
                <a:cs typeface="+mn-cs"/>
              </a:rPr>
              <a:t>Content Here</a:t>
            </a:r>
            <a:endParaRPr kumimoji="0" lang="ko-KR" altLang="en-US" sz="1800" b="1" i="0" u="none" strike="noStrike" kern="0" cap="none" spc="0" normalizeH="0" baseline="0" noProof="0" dirty="0">
              <a:ln>
                <a:noFill/>
              </a:ln>
              <a:solidFill>
                <a:schemeClr val="bg1"/>
              </a:solidFill>
              <a:effectLst/>
              <a:uLnTx/>
              <a:uFillTx/>
              <a:latin typeface="Arial"/>
              <a:cs typeface="+mn-cs"/>
            </a:endParaRPr>
          </a:p>
        </p:txBody>
      </p:sp>
      <p:grpSp>
        <p:nvGrpSpPr>
          <p:cNvPr id="42" name="Group 41">
            <a:extLst>
              <a:ext uri="{FF2B5EF4-FFF2-40B4-BE49-F238E27FC236}">
                <a16:creationId xmlns:a16="http://schemas.microsoft.com/office/drawing/2014/main" id="{942BBBF6-5A07-4906-8E98-7915FEF5B9D0}"/>
              </a:ext>
            </a:extLst>
          </p:cNvPr>
          <p:cNvGrpSpPr/>
          <p:nvPr/>
        </p:nvGrpSpPr>
        <p:grpSpPr>
          <a:xfrm>
            <a:off x="8586872" y="1829049"/>
            <a:ext cx="2119909" cy="883507"/>
            <a:chOff x="2050952" y="4264546"/>
            <a:chExt cx="3303211" cy="883507"/>
          </a:xfrm>
        </p:grpSpPr>
        <p:sp>
          <p:nvSpPr>
            <p:cNvPr id="43" name="TextBox 42">
              <a:extLst>
                <a:ext uri="{FF2B5EF4-FFF2-40B4-BE49-F238E27FC236}">
                  <a16:creationId xmlns:a16="http://schemas.microsoft.com/office/drawing/2014/main" id="{8C20E406-96ED-419E-B283-8B4278DFB0B9}"/>
                </a:ext>
              </a:extLst>
            </p:cNvPr>
            <p:cNvSpPr txBox="1"/>
            <p:nvPr/>
          </p:nvSpPr>
          <p:spPr>
            <a:xfrm>
              <a:off x="2098435" y="4501722"/>
              <a:ext cx="3255728" cy="646331"/>
            </a:xfrm>
            <a:prstGeom prst="rect">
              <a:avLst/>
            </a:prstGeom>
            <a:noFill/>
          </p:spPr>
          <p:txBody>
            <a:bodyPr wrap="square" rtlCol="0">
              <a:spAutoFit/>
            </a:bodyPr>
            <a:lstStyle/>
            <a:p>
              <a:pPr latinLnBrk="1"/>
              <a:r>
                <a:rPr lang="en-US" altLang="ko-KR" sz="1200" dirty="0">
                  <a:latin typeface="Arial" panose="020B0604020202020204" pitchFamily="34" charset="0"/>
                  <a:cs typeface="Arial" panose="020B0604020202020204" pitchFamily="34" charset="0"/>
                </a:rPr>
                <a:t>You can simply impress your audience and add a unique zing.</a:t>
              </a:r>
            </a:p>
          </p:txBody>
        </p:sp>
        <p:sp>
          <p:nvSpPr>
            <p:cNvPr id="44" name="TextBox 43">
              <a:extLst>
                <a:ext uri="{FF2B5EF4-FFF2-40B4-BE49-F238E27FC236}">
                  <a16:creationId xmlns:a16="http://schemas.microsoft.com/office/drawing/2014/main" id="{1D097B8B-4657-45B7-9A85-45858B7494D4}"/>
                </a:ext>
              </a:extLst>
            </p:cNvPr>
            <p:cNvSpPr txBox="1"/>
            <p:nvPr/>
          </p:nvSpPr>
          <p:spPr>
            <a:xfrm>
              <a:off x="2050952" y="4264546"/>
              <a:ext cx="3303211" cy="276999"/>
            </a:xfrm>
            <a:prstGeom prst="rect">
              <a:avLst/>
            </a:prstGeom>
            <a:noFill/>
          </p:spPr>
          <p:txBody>
            <a:bodyPr wrap="square" rtlCol="0">
              <a:spAutoFit/>
            </a:bodyPr>
            <a:lstStyle/>
            <a:p>
              <a:pPr latinLnBrk="1"/>
              <a:r>
                <a:rPr lang="en-US" altLang="ko-KR" sz="1200" b="1" dirty="0">
                  <a:latin typeface="Arial" panose="020B0604020202020204" pitchFamily="34" charset="0"/>
                  <a:cs typeface="Arial" panose="020B0604020202020204" pitchFamily="34" charset="0"/>
                </a:rPr>
                <a:t>Content  Here</a:t>
              </a:r>
              <a:endParaRPr lang="ko-KR" altLang="en-US" sz="1200" b="1" dirty="0">
                <a:latin typeface="Arial" panose="020B0604020202020204" pitchFamily="34" charset="0"/>
                <a:cs typeface="Arial" panose="020B0604020202020204" pitchFamily="34" charset="0"/>
              </a:endParaRPr>
            </a:p>
          </p:txBody>
        </p:sp>
      </p:grpSp>
      <p:sp>
        <p:nvSpPr>
          <p:cNvPr id="45" name="Rectangle 44">
            <a:extLst>
              <a:ext uri="{FF2B5EF4-FFF2-40B4-BE49-F238E27FC236}">
                <a16:creationId xmlns:a16="http://schemas.microsoft.com/office/drawing/2014/main" id="{6EAA116F-0404-4439-90B9-D6F50B46AE97}"/>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1378668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A2E6-D93B-4BF0-A0C4-DBF18D0EEB8F}"/>
              </a:ext>
            </a:extLst>
          </p:cNvPr>
          <p:cNvSpPr>
            <a:spLocks noGrp="1"/>
          </p:cNvSpPr>
          <p:nvPr>
            <p:ph type="ctrTitle"/>
          </p:nvPr>
        </p:nvSpPr>
        <p:spPr/>
        <p:txBody>
          <a:bodyPr/>
          <a:lstStyle/>
          <a:p>
            <a:endParaRPr lang="th-TH"/>
          </a:p>
        </p:txBody>
      </p:sp>
      <p:sp>
        <p:nvSpPr>
          <p:cNvPr id="3" name="Subtitle 2">
            <a:extLst>
              <a:ext uri="{FF2B5EF4-FFF2-40B4-BE49-F238E27FC236}">
                <a16:creationId xmlns:a16="http://schemas.microsoft.com/office/drawing/2014/main" id="{3AAD6814-1824-4B45-BE36-070D298DC800}"/>
              </a:ext>
            </a:extLst>
          </p:cNvPr>
          <p:cNvSpPr>
            <a:spLocks noGrp="1"/>
          </p:cNvSpPr>
          <p:nvPr>
            <p:ph type="subTitle" idx="1"/>
          </p:nvPr>
        </p:nvSpPr>
        <p:spPr/>
        <p:txBody>
          <a:bodyPr/>
          <a:lstStyle/>
          <a:p>
            <a:endParaRPr lang="th-TH"/>
          </a:p>
        </p:txBody>
      </p:sp>
      <p:pic>
        <p:nvPicPr>
          <p:cNvPr id="7" name="Picture 6">
            <a:extLst>
              <a:ext uri="{FF2B5EF4-FFF2-40B4-BE49-F238E27FC236}">
                <a16:creationId xmlns:a16="http://schemas.microsoft.com/office/drawing/2014/main" id="{95E2B8C5-BC73-4E8C-9E50-A2E9A7100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7">
            <a:extLst>
              <a:ext uri="{FF2B5EF4-FFF2-40B4-BE49-F238E27FC236}">
                <a16:creationId xmlns:a16="http://schemas.microsoft.com/office/drawing/2014/main" id="{4BC4F177-B5F6-44E6-83C5-C23847203264}"/>
              </a:ext>
            </a:extLst>
          </p:cNvPr>
          <p:cNvSpPr txBox="1">
            <a:spLocks/>
          </p:cNvSpPr>
          <p:nvPr/>
        </p:nvSpPr>
        <p:spPr>
          <a:xfrm>
            <a:off x="429580" y="3395347"/>
            <a:ext cx="4649066" cy="865098"/>
          </a:xfrm>
          <a:prstGeom prst="rect">
            <a:avLst/>
          </a:prstGeom>
          <a:effectLst/>
        </p:spPr>
        <p:txBody>
          <a:bodyPr vert="horz" lIns="0" tIns="0" rIns="0" bIns="0" rtlCol="0" anchor="t">
            <a:normAutofit/>
          </a:bodyPr>
          <a:lstStyle>
            <a:lvl1pPr algn="l"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mj-cs"/>
              </a:defRPr>
            </a:lvl1pPr>
          </a:lstStyle>
          <a:p>
            <a:pPr>
              <a:lnSpc>
                <a:spcPct val="100000"/>
              </a:lnSpc>
            </a:pPr>
            <a:r>
              <a:rPr lang="en-US" sz="2700" b="1" dirty="0">
                <a:solidFill>
                  <a:schemeClr val="accent1"/>
                </a:solidFill>
                <a:cs typeface="Arial" panose="020B0604020202020204" pitchFamily="34" charset="0"/>
              </a:rPr>
              <a:t>Market Research Report</a:t>
            </a:r>
            <a:br>
              <a:rPr lang="en-US" sz="2800" b="1" dirty="0">
                <a:solidFill>
                  <a:schemeClr val="accent1"/>
                </a:solidFill>
                <a:cs typeface="Arial" panose="020B0604020202020204" pitchFamily="34" charset="0"/>
              </a:rPr>
            </a:br>
            <a:r>
              <a:rPr lang="en-US" sz="1800" b="1" dirty="0">
                <a:solidFill>
                  <a:schemeClr val="accent1"/>
                </a:solidFill>
                <a:cs typeface="Arial" panose="020B0604020202020204" pitchFamily="34" charset="0"/>
              </a:rPr>
              <a:t>5G Ecosystem and its Future in Thailand</a:t>
            </a:r>
            <a:endParaRPr lang="th-TH" sz="2800" dirty="0">
              <a:solidFill>
                <a:schemeClr val="accent1"/>
              </a:solidFill>
            </a:endParaRPr>
          </a:p>
        </p:txBody>
      </p:sp>
      <p:sp>
        <p:nvSpPr>
          <p:cNvPr id="15" name="Subtitle 8">
            <a:extLst>
              <a:ext uri="{FF2B5EF4-FFF2-40B4-BE49-F238E27FC236}">
                <a16:creationId xmlns:a16="http://schemas.microsoft.com/office/drawing/2014/main" id="{CDE79242-B119-4D6B-B712-E216F29DA22D}"/>
              </a:ext>
            </a:extLst>
          </p:cNvPr>
          <p:cNvSpPr txBox="1">
            <a:spLocks/>
          </p:cNvSpPr>
          <p:nvPr/>
        </p:nvSpPr>
        <p:spPr>
          <a:xfrm>
            <a:off x="429580" y="4651789"/>
            <a:ext cx="3419955" cy="460695"/>
          </a:xfrm>
          <a:prstGeom prst="rect">
            <a:avLst/>
          </a:prstGeom>
          <a:effectLst/>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Arial" panose="020B0604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a:solidFill>
                  <a:schemeClr val="accent5"/>
                </a:solidFill>
                <a:cs typeface="Arial" panose="020B0604020202020204" pitchFamily="34" charset="0"/>
              </a:rPr>
              <a:t>Kick-off Meeting, May 2020</a:t>
            </a:r>
          </a:p>
          <a:p>
            <a:endParaRPr lang="th-TH">
              <a:solidFill>
                <a:schemeClr val="accent5"/>
              </a:solidFill>
            </a:endParaRPr>
          </a:p>
          <a:p>
            <a:endParaRPr lang="th-TH" dirty="0">
              <a:solidFill>
                <a:schemeClr val="accent5"/>
              </a:solidFill>
            </a:endParaRPr>
          </a:p>
        </p:txBody>
      </p:sp>
      <p:sp>
        <p:nvSpPr>
          <p:cNvPr id="16" name="Rectangle 15">
            <a:extLst>
              <a:ext uri="{FF2B5EF4-FFF2-40B4-BE49-F238E27FC236}">
                <a16:creationId xmlns:a16="http://schemas.microsoft.com/office/drawing/2014/main" id="{FDF1A85D-19E1-400A-9F4B-5257EB34D5C5}"/>
              </a:ext>
            </a:extLst>
          </p:cNvPr>
          <p:cNvSpPr/>
          <p:nvPr/>
        </p:nvSpPr>
        <p:spPr>
          <a:xfrm>
            <a:off x="429580" y="4363033"/>
            <a:ext cx="1782493" cy="59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9718E8D7-4313-4DCA-A423-5A21219016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9580" y="2856894"/>
            <a:ext cx="644400" cy="308027"/>
          </a:xfrm>
          <a:prstGeom prst="rect">
            <a:avLst/>
          </a:prstGeom>
        </p:spPr>
      </p:pic>
      <p:pic>
        <p:nvPicPr>
          <p:cNvPr id="18" name="Picture 17">
            <a:extLst>
              <a:ext uri="{FF2B5EF4-FFF2-40B4-BE49-F238E27FC236}">
                <a16:creationId xmlns:a16="http://schemas.microsoft.com/office/drawing/2014/main" id="{E477F3C9-BEE6-4498-8B96-6731B37D0D2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2544" y="2672493"/>
            <a:ext cx="1203625" cy="676828"/>
          </a:xfrm>
          <a:prstGeom prst="rect">
            <a:avLst/>
          </a:prstGeom>
        </p:spPr>
      </p:pic>
    </p:spTree>
    <p:extLst>
      <p:ext uri="{BB962C8B-B14F-4D97-AF65-F5344CB8AC3E}">
        <p14:creationId xmlns:p14="http://schemas.microsoft.com/office/powerpoint/2010/main" val="2276225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22645E18-E06B-4B2E-BE8A-9A1E92AB83DE}"/>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sp>
        <p:nvSpPr>
          <p:cNvPr id="3" name="Rectangle 2">
            <a:extLst>
              <a:ext uri="{FF2B5EF4-FFF2-40B4-BE49-F238E27FC236}">
                <a16:creationId xmlns:a16="http://schemas.microsoft.com/office/drawing/2014/main" id="{7E25AFA0-6FBE-48C9-9C73-0F9BA6DCF226}"/>
              </a:ext>
            </a:extLst>
          </p:cNvPr>
          <p:cNvSpPr/>
          <p:nvPr/>
        </p:nvSpPr>
        <p:spPr>
          <a:xfrm>
            <a:off x="6570090" y="1826224"/>
            <a:ext cx="4600030" cy="1108733"/>
          </a:xfrm>
          <a:prstGeom prst="rect">
            <a:avLst/>
          </a:prstGeom>
          <a:solidFill>
            <a:sysClr val="window" lastClr="FFFFFF"/>
          </a:solidFill>
          <a:ln w="63500" cap="flat" cmpd="sng" algn="ctr">
            <a:solidFill>
              <a:schemeClr val="bg1">
                <a:lumMod val="6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4" name="Down Arrow Callout 2">
            <a:extLst>
              <a:ext uri="{FF2B5EF4-FFF2-40B4-BE49-F238E27FC236}">
                <a16:creationId xmlns:a16="http://schemas.microsoft.com/office/drawing/2014/main" id="{23121A86-C6EF-4FDA-91F3-4F4FFFFE0C45}"/>
              </a:ext>
            </a:extLst>
          </p:cNvPr>
          <p:cNvSpPr/>
          <p:nvPr/>
        </p:nvSpPr>
        <p:spPr>
          <a:xfrm rot="10800000">
            <a:off x="6597824" y="2702690"/>
            <a:ext cx="4588722" cy="1477930"/>
          </a:xfrm>
          <a:prstGeom prst="downArrowCallout">
            <a:avLst>
              <a:gd name="adj1" fmla="val 26438"/>
              <a:gd name="adj2" fmla="val 27158"/>
              <a:gd name="adj3" fmla="val 15647"/>
              <a:gd name="adj4" fmla="val 73610"/>
            </a:avLst>
          </a:prstGeom>
          <a:solidFill>
            <a:sysClr val="window" lastClr="FFFFFF"/>
          </a:solidFill>
          <a:ln w="63500" cap="flat" cmpd="sng" algn="ctr">
            <a:solidFill>
              <a:schemeClr val="accent2">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5" name="Down Arrow Callout 3">
            <a:extLst>
              <a:ext uri="{FF2B5EF4-FFF2-40B4-BE49-F238E27FC236}">
                <a16:creationId xmlns:a16="http://schemas.microsoft.com/office/drawing/2014/main" id="{F4A4DA7F-FF92-4E60-831E-425C5AB2A076}"/>
              </a:ext>
            </a:extLst>
          </p:cNvPr>
          <p:cNvSpPr/>
          <p:nvPr/>
        </p:nvSpPr>
        <p:spPr>
          <a:xfrm rot="10800000">
            <a:off x="6605898" y="3938648"/>
            <a:ext cx="4588722" cy="1477930"/>
          </a:xfrm>
          <a:prstGeom prst="downArrowCallout">
            <a:avLst>
              <a:gd name="adj1" fmla="val 26438"/>
              <a:gd name="adj2" fmla="val 27158"/>
              <a:gd name="adj3" fmla="val 15647"/>
              <a:gd name="adj4" fmla="val 73610"/>
            </a:avLst>
          </a:prstGeom>
          <a:solidFill>
            <a:sysClr val="window" lastClr="FFFFFF"/>
          </a:solidFill>
          <a:ln w="63500" cap="flat" cmpd="sng" algn="ctr">
            <a:solidFill>
              <a:schemeClr val="accent3">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6" name="자유형: 도형 46">
            <a:extLst>
              <a:ext uri="{FF2B5EF4-FFF2-40B4-BE49-F238E27FC236}">
                <a16:creationId xmlns:a16="http://schemas.microsoft.com/office/drawing/2014/main" id="{26AB2FF6-AE8E-4602-8C5F-3189B3F11A6D}"/>
              </a:ext>
            </a:extLst>
          </p:cNvPr>
          <p:cNvSpPr/>
          <p:nvPr/>
        </p:nvSpPr>
        <p:spPr>
          <a:xfrm>
            <a:off x="1057768" y="4328675"/>
            <a:ext cx="8253251" cy="1635829"/>
          </a:xfrm>
          <a:custGeom>
            <a:avLst/>
            <a:gdLst>
              <a:gd name="connsiteX0" fmla="*/ 0 w 8253251"/>
              <a:gd name="connsiteY0" fmla="*/ 0 h 1635829"/>
              <a:gd name="connsiteX1" fmla="*/ 4588722 w 8253251"/>
              <a:gd name="connsiteY1" fmla="*/ 0 h 1635829"/>
              <a:gd name="connsiteX2" fmla="*/ 4588722 w 8253251"/>
              <a:gd name="connsiteY2" fmla="*/ 1087904 h 1635829"/>
              <a:gd name="connsiteX3" fmla="*/ 2480192 w 8253251"/>
              <a:gd name="connsiteY3" fmla="*/ 1087904 h 1635829"/>
              <a:gd name="connsiteX4" fmla="*/ 2480192 w 8253251"/>
              <a:gd name="connsiteY4" fmla="*/ 1239829 h 1635829"/>
              <a:gd name="connsiteX5" fmla="*/ 3847519 w 8253251"/>
              <a:gd name="connsiteY5" fmla="*/ 1239829 h 1635829"/>
              <a:gd name="connsiteX6" fmla="*/ 4524657 w 8253251"/>
              <a:gd name="connsiteY6" fmla="*/ 1239829 h 1635829"/>
              <a:gd name="connsiteX7" fmla="*/ 7656507 w 8253251"/>
              <a:gd name="connsiteY7" fmla="*/ 1239829 h 1635829"/>
              <a:gd name="connsiteX8" fmla="*/ 7656507 w 8253251"/>
              <a:gd name="connsiteY8" fmla="*/ 1088477 h 1635829"/>
              <a:gd name="connsiteX9" fmla="*/ 7450499 w 8253251"/>
              <a:gd name="connsiteY9" fmla="*/ 1088477 h 1635829"/>
              <a:gd name="connsiteX10" fmla="*/ 7851875 w 8253251"/>
              <a:gd name="connsiteY10" fmla="*/ 857225 h 1635829"/>
              <a:gd name="connsiteX11" fmla="*/ 8253251 w 8253251"/>
              <a:gd name="connsiteY11" fmla="*/ 1088477 h 1635829"/>
              <a:gd name="connsiteX12" fmla="*/ 8047243 w 8253251"/>
              <a:gd name="connsiteY12" fmla="*/ 1088477 h 1635829"/>
              <a:gd name="connsiteX13" fmla="*/ 8047243 w 8253251"/>
              <a:gd name="connsiteY13" fmla="*/ 1239829 h 1635829"/>
              <a:gd name="connsiteX14" fmla="*/ 8049806 w 8253251"/>
              <a:gd name="connsiteY14" fmla="*/ 1239829 h 1635829"/>
              <a:gd name="connsiteX15" fmla="*/ 8049806 w 8253251"/>
              <a:gd name="connsiteY15" fmla="*/ 1635829 h 1635829"/>
              <a:gd name="connsiteX16" fmla="*/ 4524657 w 8253251"/>
              <a:gd name="connsiteY16" fmla="*/ 1635829 h 1635829"/>
              <a:gd name="connsiteX17" fmla="*/ 3847519 w 8253251"/>
              <a:gd name="connsiteY17" fmla="*/ 1635829 h 1635829"/>
              <a:gd name="connsiteX18" fmla="*/ 2104177 w 8253251"/>
              <a:gd name="connsiteY18" fmla="*/ 1635829 h 1635829"/>
              <a:gd name="connsiteX19" fmla="*/ 2104177 w 8253251"/>
              <a:gd name="connsiteY19" fmla="*/ 1598784 h 1635829"/>
              <a:gd name="connsiteX20" fmla="*/ 2104177 w 8253251"/>
              <a:gd name="connsiteY20" fmla="*/ 1239829 h 1635829"/>
              <a:gd name="connsiteX21" fmla="*/ 2104177 w 8253251"/>
              <a:gd name="connsiteY21" fmla="*/ 1087904 h 1635829"/>
              <a:gd name="connsiteX22" fmla="*/ 0 w 8253251"/>
              <a:gd name="connsiteY22" fmla="*/ 1087904 h 16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53251" h="1635829">
                <a:moveTo>
                  <a:pt x="0" y="0"/>
                </a:moveTo>
                <a:lnTo>
                  <a:pt x="4588722" y="0"/>
                </a:lnTo>
                <a:lnTo>
                  <a:pt x="4588722" y="1087904"/>
                </a:lnTo>
                <a:lnTo>
                  <a:pt x="2480192" y="1087904"/>
                </a:lnTo>
                <a:lnTo>
                  <a:pt x="2480192" y="1239829"/>
                </a:lnTo>
                <a:lnTo>
                  <a:pt x="3847519" y="1239829"/>
                </a:lnTo>
                <a:lnTo>
                  <a:pt x="4524657" y="1239829"/>
                </a:lnTo>
                <a:lnTo>
                  <a:pt x="7656507" y="1239829"/>
                </a:lnTo>
                <a:lnTo>
                  <a:pt x="7656507" y="1088477"/>
                </a:lnTo>
                <a:lnTo>
                  <a:pt x="7450499" y="1088477"/>
                </a:lnTo>
                <a:lnTo>
                  <a:pt x="7851875" y="857225"/>
                </a:lnTo>
                <a:lnTo>
                  <a:pt x="8253251" y="1088477"/>
                </a:lnTo>
                <a:lnTo>
                  <a:pt x="8047243" y="1088477"/>
                </a:lnTo>
                <a:lnTo>
                  <a:pt x="8047243" y="1239829"/>
                </a:lnTo>
                <a:lnTo>
                  <a:pt x="8049806" y="1239829"/>
                </a:lnTo>
                <a:lnTo>
                  <a:pt x="8049806" y="1635829"/>
                </a:lnTo>
                <a:lnTo>
                  <a:pt x="4524657" y="1635829"/>
                </a:lnTo>
                <a:lnTo>
                  <a:pt x="3847519" y="1635829"/>
                </a:lnTo>
                <a:lnTo>
                  <a:pt x="2104177" y="1635829"/>
                </a:lnTo>
                <a:lnTo>
                  <a:pt x="2104177" y="1598784"/>
                </a:lnTo>
                <a:lnTo>
                  <a:pt x="2104177" y="1239829"/>
                </a:lnTo>
                <a:lnTo>
                  <a:pt x="2104177" y="1087904"/>
                </a:lnTo>
                <a:lnTo>
                  <a:pt x="0" y="1087904"/>
                </a:lnTo>
                <a:close/>
              </a:path>
            </a:pathLst>
          </a:custGeom>
          <a:solidFill>
            <a:sysClr val="window" lastClr="FFFFFF"/>
          </a:solidFill>
          <a:ln w="63500" cap="flat" cmpd="sng" algn="ctr">
            <a:solidFill>
              <a:schemeClr val="tx2">
                <a:lumMod val="75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7" name="Down Arrow Callout 5">
            <a:extLst>
              <a:ext uri="{FF2B5EF4-FFF2-40B4-BE49-F238E27FC236}">
                <a16:creationId xmlns:a16="http://schemas.microsoft.com/office/drawing/2014/main" id="{D460B94C-82BF-4223-8669-883433691212}"/>
              </a:ext>
            </a:extLst>
          </p:cNvPr>
          <p:cNvSpPr/>
          <p:nvPr/>
        </p:nvSpPr>
        <p:spPr>
          <a:xfrm>
            <a:off x="1057768" y="3077510"/>
            <a:ext cx="4588722" cy="1477930"/>
          </a:xfrm>
          <a:prstGeom prst="downArrowCallout">
            <a:avLst>
              <a:gd name="adj1" fmla="val 26438"/>
              <a:gd name="adj2" fmla="val 27158"/>
              <a:gd name="adj3" fmla="val 15647"/>
              <a:gd name="adj4" fmla="val 73610"/>
            </a:avLst>
          </a:prstGeom>
          <a:solidFill>
            <a:sysClr val="window" lastClr="FFFFFF"/>
          </a:solidFill>
          <a:ln w="63500" cap="flat" cmpd="sng" algn="ctr">
            <a:solidFill>
              <a:schemeClr val="accent2">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8" name="Down Arrow Callout 6">
            <a:extLst>
              <a:ext uri="{FF2B5EF4-FFF2-40B4-BE49-F238E27FC236}">
                <a16:creationId xmlns:a16="http://schemas.microsoft.com/office/drawing/2014/main" id="{7F9CB489-C99A-4F27-BEE4-2A5225DD8391}"/>
              </a:ext>
            </a:extLst>
          </p:cNvPr>
          <p:cNvSpPr/>
          <p:nvPr/>
        </p:nvSpPr>
        <p:spPr>
          <a:xfrm>
            <a:off x="1057768" y="1826224"/>
            <a:ext cx="4588722" cy="1477930"/>
          </a:xfrm>
          <a:prstGeom prst="downArrowCallout">
            <a:avLst>
              <a:gd name="adj1" fmla="val 26438"/>
              <a:gd name="adj2" fmla="val 27158"/>
              <a:gd name="adj3" fmla="val 15647"/>
              <a:gd name="adj4" fmla="val 73610"/>
            </a:avLst>
          </a:prstGeom>
          <a:solidFill>
            <a:sysClr val="window" lastClr="FFFFFF"/>
          </a:solidFill>
          <a:ln w="635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black">
                  <a:lumMod val="75000"/>
                  <a:lumOff val="25000"/>
                </a:prstClr>
              </a:solidFill>
              <a:effectLst/>
              <a:uLnTx/>
              <a:uFillTx/>
              <a:latin typeface="Arial"/>
              <a:cs typeface="+mn-cs"/>
            </a:endParaRPr>
          </a:p>
        </p:txBody>
      </p:sp>
      <p:grpSp>
        <p:nvGrpSpPr>
          <p:cNvPr id="9" name="Group 8">
            <a:extLst>
              <a:ext uri="{FF2B5EF4-FFF2-40B4-BE49-F238E27FC236}">
                <a16:creationId xmlns:a16="http://schemas.microsoft.com/office/drawing/2014/main" id="{5CDBE17E-434B-42CE-BEA3-A12CFB73E055}"/>
              </a:ext>
            </a:extLst>
          </p:cNvPr>
          <p:cNvGrpSpPr/>
          <p:nvPr/>
        </p:nvGrpSpPr>
        <p:grpSpPr>
          <a:xfrm>
            <a:off x="1450346" y="1995853"/>
            <a:ext cx="3797852" cy="738665"/>
            <a:chOff x="819820" y="3646109"/>
            <a:chExt cx="1225994" cy="738665"/>
          </a:xfrm>
          <a:noFill/>
        </p:grpSpPr>
        <p:sp>
          <p:nvSpPr>
            <p:cNvPr id="10" name="TextBox 9">
              <a:extLst>
                <a:ext uri="{FF2B5EF4-FFF2-40B4-BE49-F238E27FC236}">
                  <a16:creationId xmlns:a16="http://schemas.microsoft.com/office/drawing/2014/main" id="{D42FA461-9B0B-4B8E-BC0B-3EE3E7A3A113}"/>
                </a:ext>
              </a:extLst>
            </p:cNvPr>
            <p:cNvSpPr txBox="1"/>
            <p:nvPr/>
          </p:nvSpPr>
          <p:spPr>
            <a:xfrm>
              <a:off x="819822" y="3646109"/>
              <a:ext cx="1225992" cy="276999"/>
            </a:xfrm>
            <a:prstGeom prst="rect">
              <a:avLst/>
            </a:prstGeom>
            <a:grpFill/>
          </p:spPr>
          <p:txBody>
            <a:bodyPr wrap="square" rtlCol="0">
              <a:spAutoFit/>
            </a:bodyPr>
            <a:lstStyle/>
            <a:p>
              <a:pPr algn="ctr"/>
              <a:r>
                <a:rPr lang="en-US" altLang="ko-KR" sz="1200" b="1" dirty="0">
                  <a:solidFill>
                    <a:prstClr val="black">
                      <a:lumMod val="75000"/>
                      <a:lumOff val="25000"/>
                    </a:prstClr>
                  </a:solidFill>
                  <a:cs typeface="Arial" pitchFamily="34" charset="0"/>
                </a:rPr>
                <a:t>Text  Here</a:t>
              </a:r>
              <a:endParaRPr lang="ko-KR" altLang="en-US" sz="1200" b="1" dirty="0">
                <a:solidFill>
                  <a:prstClr val="black">
                    <a:lumMod val="75000"/>
                    <a:lumOff val="25000"/>
                  </a:prstClr>
                </a:solidFill>
                <a:cs typeface="Arial" pitchFamily="34" charset="0"/>
              </a:endParaRPr>
            </a:p>
          </p:txBody>
        </p:sp>
        <p:sp>
          <p:nvSpPr>
            <p:cNvPr id="11" name="TextBox 10">
              <a:extLst>
                <a:ext uri="{FF2B5EF4-FFF2-40B4-BE49-F238E27FC236}">
                  <a16:creationId xmlns:a16="http://schemas.microsoft.com/office/drawing/2014/main" id="{8F7CE4BB-87D6-4A50-97F7-49B1C4B91022}"/>
                </a:ext>
              </a:extLst>
            </p:cNvPr>
            <p:cNvSpPr txBox="1"/>
            <p:nvPr/>
          </p:nvSpPr>
          <p:spPr>
            <a:xfrm>
              <a:off x="819820" y="3923109"/>
              <a:ext cx="1225992" cy="461665"/>
            </a:xfrm>
            <a:prstGeom prst="rect">
              <a:avLst/>
            </a:prstGeom>
            <a:grpFill/>
          </p:spPr>
          <p:txBody>
            <a:bodyPr wrap="square" rtlCol="0">
              <a:spAutoFit/>
            </a:bodyPr>
            <a:lstStyle/>
            <a:p>
              <a:pPr algn="ctr"/>
              <a:r>
                <a:rPr lang="en-US" altLang="ko-KR" sz="1200" dirty="0">
                  <a:solidFill>
                    <a:prstClr val="black">
                      <a:lumMod val="75000"/>
                      <a:lumOff val="25000"/>
                    </a:prstClr>
                  </a:solidFill>
                  <a:cs typeface="Arial" pitchFamily="34" charset="0"/>
                </a:rPr>
                <a:t>You can simply impress your audience and add a unique zing and appeal to your Presentations. </a:t>
              </a:r>
            </a:p>
          </p:txBody>
        </p:sp>
      </p:grpSp>
      <p:grpSp>
        <p:nvGrpSpPr>
          <p:cNvPr id="12" name="Group 11">
            <a:extLst>
              <a:ext uri="{FF2B5EF4-FFF2-40B4-BE49-F238E27FC236}">
                <a16:creationId xmlns:a16="http://schemas.microsoft.com/office/drawing/2014/main" id="{13CD9C51-B181-48BB-836A-D5022F418278}"/>
              </a:ext>
            </a:extLst>
          </p:cNvPr>
          <p:cNvGrpSpPr/>
          <p:nvPr/>
        </p:nvGrpSpPr>
        <p:grpSpPr>
          <a:xfrm>
            <a:off x="1450346" y="3344076"/>
            <a:ext cx="3797852" cy="738665"/>
            <a:chOff x="819820" y="3646109"/>
            <a:chExt cx="1225994" cy="738665"/>
          </a:xfrm>
          <a:noFill/>
        </p:grpSpPr>
        <p:sp>
          <p:nvSpPr>
            <p:cNvPr id="13" name="TextBox 12">
              <a:extLst>
                <a:ext uri="{FF2B5EF4-FFF2-40B4-BE49-F238E27FC236}">
                  <a16:creationId xmlns:a16="http://schemas.microsoft.com/office/drawing/2014/main" id="{97B1451A-FE40-465A-8B4D-1E945B15D3F1}"/>
                </a:ext>
              </a:extLst>
            </p:cNvPr>
            <p:cNvSpPr txBox="1"/>
            <p:nvPr/>
          </p:nvSpPr>
          <p:spPr>
            <a:xfrm>
              <a:off x="819822" y="3646109"/>
              <a:ext cx="1225992" cy="276999"/>
            </a:xfrm>
            <a:prstGeom prst="rect">
              <a:avLst/>
            </a:prstGeom>
            <a:grpFill/>
          </p:spPr>
          <p:txBody>
            <a:bodyPr wrap="square" rtlCol="0">
              <a:spAutoFit/>
            </a:bodyPr>
            <a:lstStyle/>
            <a:p>
              <a:pPr algn="ctr"/>
              <a:r>
                <a:rPr lang="en-US" altLang="ko-KR" sz="1200" b="1" dirty="0">
                  <a:solidFill>
                    <a:prstClr val="black">
                      <a:lumMod val="75000"/>
                      <a:lumOff val="25000"/>
                    </a:prstClr>
                  </a:solidFill>
                  <a:cs typeface="Arial" pitchFamily="34" charset="0"/>
                </a:rPr>
                <a:t>Text  Here</a:t>
              </a:r>
              <a:endParaRPr lang="ko-KR" altLang="en-US" sz="1200" b="1" dirty="0">
                <a:solidFill>
                  <a:prstClr val="black">
                    <a:lumMod val="75000"/>
                    <a:lumOff val="25000"/>
                  </a:prstClr>
                </a:solidFill>
                <a:cs typeface="Arial" pitchFamily="34" charset="0"/>
              </a:endParaRPr>
            </a:p>
          </p:txBody>
        </p:sp>
        <p:sp>
          <p:nvSpPr>
            <p:cNvPr id="14" name="TextBox 13">
              <a:extLst>
                <a:ext uri="{FF2B5EF4-FFF2-40B4-BE49-F238E27FC236}">
                  <a16:creationId xmlns:a16="http://schemas.microsoft.com/office/drawing/2014/main" id="{85CD3193-D5B3-4BB3-B36D-809A6DB8B2D9}"/>
                </a:ext>
              </a:extLst>
            </p:cNvPr>
            <p:cNvSpPr txBox="1"/>
            <p:nvPr/>
          </p:nvSpPr>
          <p:spPr>
            <a:xfrm>
              <a:off x="819820" y="3923109"/>
              <a:ext cx="1225992" cy="461665"/>
            </a:xfrm>
            <a:prstGeom prst="rect">
              <a:avLst/>
            </a:prstGeom>
            <a:grpFill/>
          </p:spPr>
          <p:txBody>
            <a:bodyPr wrap="square" rtlCol="0">
              <a:spAutoFit/>
            </a:bodyPr>
            <a:lstStyle/>
            <a:p>
              <a:pPr algn="ctr"/>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grpSp>
      <p:grpSp>
        <p:nvGrpSpPr>
          <p:cNvPr id="15" name="Group 14">
            <a:extLst>
              <a:ext uri="{FF2B5EF4-FFF2-40B4-BE49-F238E27FC236}">
                <a16:creationId xmlns:a16="http://schemas.microsoft.com/office/drawing/2014/main" id="{5F98E551-E03E-4DF8-8C5B-EF1E76E74A14}"/>
              </a:ext>
            </a:extLst>
          </p:cNvPr>
          <p:cNvGrpSpPr/>
          <p:nvPr/>
        </p:nvGrpSpPr>
        <p:grpSpPr>
          <a:xfrm>
            <a:off x="1450346" y="4593092"/>
            <a:ext cx="3797852" cy="738665"/>
            <a:chOff x="819820" y="3646109"/>
            <a:chExt cx="1225994" cy="738665"/>
          </a:xfrm>
          <a:noFill/>
        </p:grpSpPr>
        <p:sp>
          <p:nvSpPr>
            <p:cNvPr id="16" name="TextBox 15">
              <a:extLst>
                <a:ext uri="{FF2B5EF4-FFF2-40B4-BE49-F238E27FC236}">
                  <a16:creationId xmlns:a16="http://schemas.microsoft.com/office/drawing/2014/main" id="{F9916309-A7A8-4F95-804F-E5D4A5F1B03E}"/>
                </a:ext>
              </a:extLst>
            </p:cNvPr>
            <p:cNvSpPr txBox="1"/>
            <p:nvPr/>
          </p:nvSpPr>
          <p:spPr>
            <a:xfrm>
              <a:off x="819822" y="3646109"/>
              <a:ext cx="1225992" cy="276999"/>
            </a:xfrm>
            <a:prstGeom prst="rect">
              <a:avLst/>
            </a:prstGeom>
            <a:grpFill/>
          </p:spPr>
          <p:txBody>
            <a:bodyPr wrap="square" rtlCol="0">
              <a:spAutoFit/>
            </a:bodyPr>
            <a:lstStyle/>
            <a:p>
              <a:pPr algn="ctr"/>
              <a:r>
                <a:rPr lang="en-US" altLang="ko-KR" sz="1200" b="1" dirty="0">
                  <a:solidFill>
                    <a:prstClr val="black">
                      <a:lumMod val="75000"/>
                      <a:lumOff val="25000"/>
                    </a:prstClr>
                  </a:solidFill>
                  <a:cs typeface="Arial" pitchFamily="34" charset="0"/>
                </a:rPr>
                <a:t>Text  Here</a:t>
              </a:r>
              <a:endParaRPr lang="ko-KR" altLang="en-US" sz="1200" b="1" dirty="0">
                <a:solidFill>
                  <a:prstClr val="black">
                    <a:lumMod val="75000"/>
                    <a:lumOff val="25000"/>
                  </a:prstClr>
                </a:solidFill>
                <a:cs typeface="Arial" pitchFamily="34" charset="0"/>
              </a:endParaRPr>
            </a:p>
          </p:txBody>
        </p:sp>
        <p:sp>
          <p:nvSpPr>
            <p:cNvPr id="17" name="TextBox 16">
              <a:extLst>
                <a:ext uri="{FF2B5EF4-FFF2-40B4-BE49-F238E27FC236}">
                  <a16:creationId xmlns:a16="http://schemas.microsoft.com/office/drawing/2014/main" id="{D52EBC73-D039-4B5D-97D6-62942EE43307}"/>
                </a:ext>
              </a:extLst>
            </p:cNvPr>
            <p:cNvSpPr txBox="1"/>
            <p:nvPr/>
          </p:nvSpPr>
          <p:spPr>
            <a:xfrm>
              <a:off x="819820" y="3923109"/>
              <a:ext cx="1225992" cy="461665"/>
            </a:xfrm>
            <a:prstGeom prst="rect">
              <a:avLst/>
            </a:prstGeom>
            <a:grpFill/>
          </p:spPr>
          <p:txBody>
            <a:bodyPr wrap="square" rtlCol="0">
              <a:spAutoFit/>
            </a:bodyPr>
            <a:lstStyle/>
            <a:p>
              <a:pPr algn="ctr"/>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grpSp>
      <p:grpSp>
        <p:nvGrpSpPr>
          <p:cNvPr id="18" name="Group 17">
            <a:extLst>
              <a:ext uri="{FF2B5EF4-FFF2-40B4-BE49-F238E27FC236}">
                <a16:creationId xmlns:a16="http://schemas.microsoft.com/office/drawing/2014/main" id="{0D71900D-6B11-43C6-93AE-E75730C756D1}"/>
              </a:ext>
            </a:extLst>
          </p:cNvPr>
          <p:cNvGrpSpPr/>
          <p:nvPr/>
        </p:nvGrpSpPr>
        <p:grpSpPr>
          <a:xfrm>
            <a:off x="6999006" y="4398221"/>
            <a:ext cx="3797852" cy="738665"/>
            <a:chOff x="819820" y="3646109"/>
            <a:chExt cx="1225994" cy="738665"/>
          </a:xfrm>
          <a:noFill/>
        </p:grpSpPr>
        <p:sp>
          <p:nvSpPr>
            <p:cNvPr id="19" name="TextBox 18">
              <a:extLst>
                <a:ext uri="{FF2B5EF4-FFF2-40B4-BE49-F238E27FC236}">
                  <a16:creationId xmlns:a16="http://schemas.microsoft.com/office/drawing/2014/main" id="{6BAEB390-8A36-4D39-AB9F-29DA29BEA536}"/>
                </a:ext>
              </a:extLst>
            </p:cNvPr>
            <p:cNvSpPr txBox="1"/>
            <p:nvPr/>
          </p:nvSpPr>
          <p:spPr>
            <a:xfrm>
              <a:off x="819822" y="3646109"/>
              <a:ext cx="1225992" cy="276999"/>
            </a:xfrm>
            <a:prstGeom prst="rect">
              <a:avLst/>
            </a:prstGeom>
            <a:grpFill/>
          </p:spPr>
          <p:txBody>
            <a:bodyPr wrap="square" rtlCol="0">
              <a:spAutoFit/>
            </a:bodyPr>
            <a:lstStyle/>
            <a:p>
              <a:pPr algn="ctr"/>
              <a:r>
                <a:rPr lang="en-US" altLang="ko-KR" sz="1200" b="1" dirty="0">
                  <a:solidFill>
                    <a:prstClr val="black">
                      <a:lumMod val="75000"/>
                      <a:lumOff val="25000"/>
                    </a:prstClr>
                  </a:solidFill>
                  <a:cs typeface="Arial" pitchFamily="34" charset="0"/>
                </a:rPr>
                <a:t>Text  Here</a:t>
              </a:r>
              <a:endParaRPr lang="ko-KR" altLang="en-US" sz="1200" b="1" dirty="0">
                <a:solidFill>
                  <a:prstClr val="black">
                    <a:lumMod val="75000"/>
                    <a:lumOff val="25000"/>
                  </a:prstClr>
                </a:solidFill>
                <a:cs typeface="Arial" pitchFamily="34" charset="0"/>
              </a:endParaRPr>
            </a:p>
          </p:txBody>
        </p:sp>
        <p:sp>
          <p:nvSpPr>
            <p:cNvPr id="20" name="TextBox 19">
              <a:extLst>
                <a:ext uri="{FF2B5EF4-FFF2-40B4-BE49-F238E27FC236}">
                  <a16:creationId xmlns:a16="http://schemas.microsoft.com/office/drawing/2014/main" id="{FCFDA8FD-6B94-49D7-A8CE-7162A8D395DB}"/>
                </a:ext>
              </a:extLst>
            </p:cNvPr>
            <p:cNvSpPr txBox="1"/>
            <p:nvPr/>
          </p:nvSpPr>
          <p:spPr>
            <a:xfrm>
              <a:off x="819820" y="3923109"/>
              <a:ext cx="1225992" cy="461665"/>
            </a:xfrm>
            <a:prstGeom prst="rect">
              <a:avLst/>
            </a:prstGeom>
            <a:grpFill/>
          </p:spPr>
          <p:txBody>
            <a:bodyPr wrap="square" rtlCol="0">
              <a:spAutoFit/>
            </a:bodyPr>
            <a:lstStyle/>
            <a:p>
              <a:pPr algn="ctr"/>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grpSp>
      <p:grpSp>
        <p:nvGrpSpPr>
          <p:cNvPr id="21" name="Group 20">
            <a:extLst>
              <a:ext uri="{FF2B5EF4-FFF2-40B4-BE49-F238E27FC236}">
                <a16:creationId xmlns:a16="http://schemas.microsoft.com/office/drawing/2014/main" id="{CF667C63-115C-49E2-9942-695A2D85A58A}"/>
              </a:ext>
            </a:extLst>
          </p:cNvPr>
          <p:cNvGrpSpPr/>
          <p:nvPr/>
        </p:nvGrpSpPr>
        <p:grpSpPr>
          <a:xfrm>
            <a:off x="6999006" y="3162853"/>
            <a:ext cx="3797852" cy="738665"/>
            <a:chOff x="819820" y="3646109"/>
            <a:chExt cx="1225994" cy="738665"/>
          </a:xfrm>
          <a:noFill/>
        </p:grpSpPr>
        <p:sp>
          <p:nvSpPr>
            <p:cNvPr id="22" name="TextBox 21">
              <a:extLst>
                <a:ext uri="{FF2B5EF4-FFF2-40B4-BE49-F238E27FC236}">
                  <a16:creationId xmlns:a16="http://schemas.microsoft.com/office/drawing/2014/main" id="{0219536B-A6EC-44AE-979C-7F3AF977B77B}"/>
                </a:ext>
              </a:extLst>
            </p:cNvPr>
            <p:cNvSpPr txBox="1"/>
            <p:nvPr/>
          </p:nvSpPr>
          <p:spPr>
            <a:xfrm>
              <a:off x="819822" y="3646109"/>
              <a:ext cx="1225992" cy="276999"/>
            </a:xfrm>
            <a:prstGeom prst="rect">
              <a:avLst/>
            </a:prstGeom>
            <a:grpFill/>
          </p:spPr>
          <p:txBody>
            <a:bodyPr wrap="square" rtlCol="0">
              <a:spAutoFit/>
            </a:bodyPr>
            <a:lstStyle/>
            <a:p>
              <a:pPr algn="ctr"/>
              <a:r>
                <a:rPr lang="en-US" altLang="ko-KR" sz="1200" b="1" dirty="0">
                  <a:solidFill>
                    <a:prstClr val="black">
                      <a:lumMod val="75000"/>
                      <a:lumOff val="25000"/>
                    </a:prstClr>
                  </a:solidFill>
                  <a:cs typeface="Arial" pitchFamily="34" charset="0"/>
                </a:rPr>
                <a:t>Text  Here</a:t>
              </a:r>
              <a:endParaRPr lang="ko-KR" altLang="en-US" sz="1200" b="1" dirty="0">
                <a:solidFill>
                  <a:prstClr val="black">
                    <a:lumMod val="75000"/>
                    <a:lumOff val="25000"/>
                  </a:prstClr>
                </a:solidFill>
                <a:cs typeface="Arial" pitchFamily="34" charset="0"/>
              </a:endParaRPr>
            </a:p>
          </p:txBody>
        </p:sp>
        <p:sp>
          <p:nvSpPr>
            <p:cNvPr id="23" name="TextBox 22">
              <a:extLst>
                <a:ext uri="{FF2B5EF4-FFF2-40B4-BE49-F238E27FC236}">
                  <a16:creationId xmlns:a16="http://schemas.microsoft.com/office/drawing/2014/main" id="{F18DC0F9-462B-4AFD-881D-5EA8813C3B02}"/>
                </a:ext>
              </a:extLst>
            </p:cNvPr>
            <p:cNvSpPr txBox="1"/>
            <p:nvPr/>
          </p:nvSpPr>
          <p:spPr>
            <a:xfrm>
              <a:off x="819820" y="3923109"/>
              <a:ext cx="1225992" cy="461665"/>
            </a:xfrm>
            <a:prstGeom prst="rect">
              <a:avLst/>
            </a:prstGeom>
            <a:grpFill/>
          </p:spPr>
          <p:txBody>
            <a:bodyPr wrap="square" rtlCol="0">
              <a:spAutoFit/>
            </a:bodyPr>
            <a:lstStyle/>
            <a:p>
              <a:pPr algn="ctr"/>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grpSp>
      <p:grpSp>
        <p:nvGrpSpPr>
          <p:cNvPr id="24" name="Group 23">
            <a:extLst>
              <a:ext uri="{FF2B5EF4-FFF2-40B4-BE49-F238E27FC236}">
                <a16:creationId xmlns:a16="http://schemas.microsoft.com/office/drawing/2014/main" id="{1C320DD2-C12A-4678-8891-C2168926960B}"/>
              </a:ext>
            </a:extLst>
          </p:cNvPr>
          <p:cNvGrpSpPr/>
          <p:nvPr/>
        </p:nvGrpSpPr>
        <p:grpSpPr>
          <a:xfrm>
            <a:off x="6999006" y="1927485"/>
            <a:ext cx="3797852" cy="738665"/>
            <a:chOff x="819820" y="3646109"/>
            <a:chExt cx="1225994" cy="738665"/>
          </a:xfrm>
          <a:noFill/>
        </p:grpSpPr>
        <p:sp>
          <p:nvSpPr>
            <p:cNvPr id="25" name="TextBox 24">
              <a:extLst>
                <a:ext uri="{FF2B5EF4-FFF2-40B4-BE49-F238E27FC236}">
                  <a16:creationId xmlns:a16="http://schemas.microsoft.com/office/drawing/2014/main" id="{AE096926-AF80-4F93-9A83-0CC04EEB0863}"/>
                </a:ext>
              </a:extLst>
            </p:cNvPr>
            <p:cNvSpPr txBox="1"/>
            <p:nvPr/>
          </p:nvSpPr>
          <p:spPr>
            <a:xfrm>
              <a:off x="819822" y="3646109"/>
              <a:ext cx="1225992" cy="276999"/>
            </a:xfrm>
            <a:prstGeom prst="rect">
              <a:avLst/>
            </a:prstGeom>
            <a:grpFill/>
          </p:spPr>
          <p:txBody>
            <a:bodyPr wrap="square" rtlCol="0">
              <a:spAutoFit/>
            </a:bodyPr>
            <a:lstStyle/>
            <a:p>
              <a:pPr algn="ctr"/>
              <a:r>
                <a:rPr lang="en-US" altLang="ko-KR" sz="1200" b="1" dirty="0">
                  <a:solidFill>
                    <a:prstClr val="black">
                      <a:lumMod val="75000"/>
                      <a:lumOff val="25000"/>
                    </a:prstClr>
                  </a:solidFill>
                  <a:cs typeface="Arial" pitchFamily="34" charset="0"/>
                </a:rPr>
                <a:t>Text  Here</a:t>
              </a:r>
              <a:endParaRPr lang="ko-KR" altLang="en-US" sz="1200" b="1" dirty="0">
                <a:solidFill>
                  <a:prstClr val="black">
                    <a:lumMod val="75000"/>
                    <a:lumOff val="25000"/>
                  </a:prstClr>
                </a:solidFill>
                <a:cs typeface="Arial" pitchFamily="34" charset="0"/>
              </a:endParaRPr>
            </a:p>
          </p:txBody>
        </p:sp>
        <p:sp>
          <p:nvSpPr>
            <p:cNvPr id="26" name="TextBox 25">
              <a:extLst>
                <a:ext uri="{FF2B5EF4-FFF2-40B4-BE49-F238E27FC236}">
                  <a16:creationId xmlns:a16="http://schemas.microsoft.com/office/drawing/2014/main" id="{7D913D13-0B72-4A8E-8A58-85399AD8B54C}"/>
                </a:ext>
              </a:extLst>
            </p:cNvPr>
            <p:cNvSpPr txBox="1"/>
            <p:nvPr/>
          </p:nvSpPr>
          <p:spPr>
            <a:xfrm>
              <a:off x="819820" y="3923109"/>
              <a:ext cx="1225992" cy="461665"/>
            </a:xfrm>
            <a:prstGeom prst="rect">
              <a:avLst/>
            </a:prstGeom>
            <a:grpFill/>
          </p:spPr>
          <p:txBody>
            <a:bodyPr wrap="square" rtlCol="0">
              <a:spAutoFit/>
            </a:bodyPr>
            <a:lstStyle/>
            <a:p>
              <a:pPr algn="ctr"/>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grpSp>
      <p:sp>
        <p:nvSpPr>
          <p:cNvPr id="27" name="Text Placeholder 13">
            <a:extLst>
              <a:ext uri="{FF2B5EF4-FFF2-40B4-BE49-F238E27FC236}">
                <a16:creationId xmlns:a16="http://schemas.microsoft.com/office/drawing/2014/main" id="{9C299315-0723-420D-94E4-0C92DCCB5D69}"/>
              </a:ext>
            </a:extLst>
          </p:cNvPr>
          <p:cNvSpPr txBox="1">
            <a:spLocks/>
          </p:cNvSpPr>
          <p:nvPr/>
        </p:nvSpPr>
        <p:spPr>
          <a:xfrm>
            <a:off x="4439818" y="5615708"/>
            <a:ext cx="3299603" cy="30532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ko-KR" sz="1200" dirty="0">
                <a:solidFill>
                  <a:prstClr val="black">
                    <a:lumMod val="75000"/>
                    <a:lumOff val="25000"/>
                  </a:prstClr>
                </a:solidFill>
                <a:cs typeface="Arial" pitchFamily="34" charset="0"/>
              </a:rPr>
              <a:t>Simple PowerPoint Presentation </a:t>
            </a:r>
            <a:endParaRPr lang="ko-KR" altLang="en-US" sz="1200" dirty="0">
              <a:solidFill>
                <a:prstClr val="black">
                  <a:lumMod val="75000"/>
                  <a:lumOff val="25000"/>
                </a:prstClr>
              </a:solidFill>
              <a:cs typeface="Arial" pitchFamily="34" charset="0"/>
            </a:endParaRPr>
          </a:p>
        </p:txBody>
      </p:sp>
    </p:spTree>
    <p:extLst>
      <p:ext uri="{BB962C8B-B14F-4D97-AF65-F5344CB8AC3E}">
        <p14:creationId xmlns:p14="http://schemas.microsoft.com/office/powerpoint/2010/main" val="2073201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BB37EAE1-F357-4BCD-B0AF-B0FD96EC2F0B}"/>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grpSp>
        <p:nvGrpSpPr>
          <p:cNvPr id="3" name="그룹 2">
            <a:extLst>
              <a:ext uri="{FF2B5EF4-FFF2-40B4-BE49-F238E27FC236}">
                <a16:creationId xmlns:a16="http://schemas.microsoft.com/office/drawing/2014/main" id="{C57FB838-EF96-46B9-B0E7-E9A2BC145E54}"/>
              </a:ext>
            </a:extLst>
          </p:cNvPr>
          <p:cNvGrpSpPr/>
          <p:nvPr/>
        </p:nvGrpSpPr>
        <p:grpSpPr>
          <a:xfrm>
            <a:off x="927371" y="1595261"/>
            <a:ext cx="3856769" cy="2141190"/>
            <a:chOff x="2183187" y="1821689"/>
            <a:chExt cx="2797876" cy="2141190"/>
          </a:xfrm>
        </p:grpSpPr>
        <p:sp>
          <p:nvSpPr>
            <p:cNvPr id="4" name="Pentagon 3">
              <a:extLst>
                <a:ext uri="{FF2B5EF4-FFF2-40B4-BE49-F238E27FC236}">
                  <a16:creationId xmlns:a16="http://schemas.microsoft.com/office/drawing/2014/main" id="{2965253E-6AB0-4A4F-8400-A0250C7E45F2}"/>
                </a:ext>
              </a:extLst>
            </p:cNvPr>
            <p:cNvSpPr/>
            <p:nvPr/>
          </p:nvSpPr>
          <p:spPr>
            <a:xfrm>
              <a:off x="2291111" y="1910879"/>
              <a:ext cx="2689952" cy="2052000"/>
            </a:xfrm>
            <a:prstGeom prst="homePlate">
              <a:avLst>
                <a:gd name="adj" fmla="val 21254"/>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5" name="Pentagon 12">
              <a:extLst>
                <a:ext uri="{FF2B5EF4-FFF2-40B4-BE49-F238E27FC236}">
                  <a16:creationId xmlns:a16="http://schemas.microsoft.com/office/drawing/2014/main" id="{5A772E25-5516-4FF1-A1E8-CB56AE27EF1E}"/>
                </a:ext>
              </a:extLst>
            </p:cNvPr>
            <p:cNvSpPr/>
            <p:nvPr/>
          </p:nvSpPr>
          <p:spPr>
            <a:xfrm>
              <a:off x="2183187" y="1821689"/>
              <a:ext cx="2689952" cy="2052000"/>
            </a:xfrm>
            <a:prstGeom prst="homePlate">
              <a:avLst>
                <a:gd name="adj" fmla="val 21254"/>
              </a:avLst>
            </a:prstGeom>
            <a:solidFill>
              <a:schemeClr val="bg1">
                <a:lumMod val="50000"/>
                <a:alpha val="7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6" name="그룹 5">
            <a:extLst>
              <a:ext uri="{FF2B5EF4-FFF2-40B4-BE49-F238E27FC236}">
                <a16:creationId xmlns:a16="http://schemas.microsoft.com/office/drawing/2014/main" id="{6F9A1B6F-93AF-4429-99CD-CB9C8B414B78}"/>
              </a:ext>
            </a:extLst>
          </p:cNvPr>
          <p:cNvGrpSpPr/>
          <p:nvPr/>
        </p:nvGrpSpPr>
        <p:grpSpPr>
          <a:xfrm>
            <a:off x="927370" y="3778637"/>
            <a:ext cx="3856770" cy="2141189"/>
            <a:chOff x="2183186" y="4005065"/>
            <a:chExt cx="2797877" cy="2141189"/>
          </a:xfrm>
        </p:grpSpPr>
        <p:sp>
          <p:nvSpPr>
            <p:cNvPr id="7" name="Pentagon 4">
              <a:extLst>
                <a:ext uri="{FF2B5EF4-FFF2-40B4-BE49-F238E27FC236}">
                  <a16:creationId xmlns:a16="http://schemas.microsoft.com/office/drawing/2014/main" id="{8B957277-E141-45A1-B507-A516C0AF2DF9}"/>
                </a:ext>
              </a:extLst>
            </p:cNvPr>
            <p:cNvSpPr/>
            <p:nvPr/>
          </p:nvSpPr>
          <p:spPr>
            <a:xfrm>
              <a:off x="2291111" y="4094254"/>
              <a:ext cx="2689952" cy="2052000"/>
            </a:xfrm>
            <a:prstGeom prst="homePlate">
              <a:avLst>
                <a:gd name="adj" fmla="val 21254"/>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8" name="Pentagon 13">
              <a:extLst>
                <a:ext uri="{FF2B5EF4-FFF2-40B4-BE49-F238E27FC236}">
                  <a16:creationId xmlns:a16="http://schemas.microsoft.com/office/drawing/2014/main" id="{5D79F5F1-D267-41FA-BA2A-7B1226D36DA7}"/>
                </a:ext>
              </a:extLst>
            </p:cNvPr>
            <p:cNvSpPr/>
            <p:nvPr/>
          </p:nvSpPr>
          <p:spPr>
            <a:xfrm>
              <a:off x="2183186" y="4005065"/>
              <a:ext cx="2689952" cy="2052000"/>
            </a:xfrm>
            <a:prstGeom prst="homePlate">
              <a:avLst>
                <a:gd name="adj" fmla="val 21254"/>
              </a:avLst>
            </a:prstGeom>
            <a:solidFill>
              <a:schemeClr val="tx2">
                <a:lumMod val="75000"/>
                <a:alpha val="7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9" name="그룹 8">
            <a:extLst>
              <a:ext uri="{FF2B5EF4-FFF2-40B4-BE49-F238E27FC236}">
                <a16:creationId xmlns:a16="http://schemas.microsoft.com/office/drawing/2014/main" id="{52D6046C-982F-409B-9CF3-CEFFF09FCA1D}"/>
              </a:ext>
            </a:extLst>
          </p:cNvPr>
          <p:cNvGrpSpPr/>
          <p:nvPr/>
        </p:nvGrpSpPr>
        <p:grpSpPr>
          <a:xfrm>
            <a:off x="7428470" y="1595261"/>
            <a:ext cx="3836159" cy="2141190"/>
            <a:chOff x="7232588" y="1821689"/>
            <a:chExt cx="2785753" cy="2141190"/>
          </a:xfrm>
        </p:grpSpPr>
        <p:sp>
          <p:nvSpPr>
            <p:cNvPr id="10" name="Pentagon 6">
              <a:extLst>
                <a:ext uri="{FF2B5EF4-FFF2-40B4-BE49-F238E27FC236}">
                  <a16:creationId xmlns:a16="http://schemas.microsoft.com/office/drawing/2014/main" id="{6188E2BB-E4A4-49DE-B8BE-5F9791B0F475}"/>
                </a:ext>
              </a:extLst>
            </p:cNvPr>
            <p:cNvSpPr/>
            <p:nvPr/>
          </p:nvSpPr>
          <p:spPr>
            <a:xfrm rot="10800000">
              <a:off x="7232588" y="1910879"/>
              <a:ext cx="2692686" cy="2052000"/>
            </a:xfrm>
            <a:prstGeom prst="homePlate">
              <a:avLst>
                <a:gd name="adj" fmla="val 21254"/>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11" name="Pentagon 14">
              <a:extLst>
                <a:ext uri="{FF2B5EF4-FFF2-40B4-BE49-F238E27FC236}">
                  <a16:creationId xmlns:a16="http://schemas.microsoft.com/office/drawing/2014/main" id="{A4E25712-3517-4D8A-A6BE-F2E3FBBF676E}"/>
                </a:ext>
              </a:extLst>
            </p:cNvPr>
            <p:cNvSpPr/>
            <p:nvPr/>
          </p:nvSpPr>
          <p:spPr>
            <a:xfrm rot="10800000">
              <a:off x="7325655" y="1821689"/>
              <a:ext cx="2692686" cy="2052000"/>
            </a:xfrm>
            <a:prstGeom prst="homePlate">
              <a:avLst>
                <a:gd name="adj" fmla="val 21254"/>
              </a:avLst>
            </a:prstGeom>
            <a:solidFill>
              <a:schemeClr val="tx2">
                <a:lumMod val="75000"/>
                <a:alpha val="7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12" name="그룹 11">
            <a:extLst>
              <a:ext uri="{FF2B5EF4-FFF2-40B4-BE49-F238E27FC236}">
                <a16:creationId xmlns:a16="http://schemas.microsoft.com/office/drawing/2014/main" id="{1DD1B809-F701-423D-9945-485DB9810280}"/>
              </a:ext>
            </a:extLst>
          </p:cNvPr>
          <p:cNvGrpSpPr/>
          <p:nvPr/>
        </p:nvGrpSpPr>
        <p:grpSpPr>
          <a:xfrm>
            <a:off x="7428470" y="3778636"/>
            <a:ext cx="3836159" cy="2141189"/>
            <a:chOff x="7232588" y="4005064"/>
            <a:chExt cx="2785753" cy="2141189"/>
          </a:xfrm>
        </p:grpSpPr>
        <p:sp>
          <p:nvSpPr>
            <p:cNvPr id="13" name="Pentagon 5">
              <a:extLst>
                <a:ext uri="{FF2B5EF4-FFF2-40B4-BE49-F238E27FC236}">
                  <a16:creationId xmlns:a16="http://schemas.microsoft.com/office/drawing/2014/main" id="{EBED5A96-A7E8-44B1-8470-A4EAF36C0815}"/>
                </a:ext>
              </a:extLst>
            </p:cNvPr>
            <p:cNvSpPr/>
            <p:nvPr/>
          </p:nvSpPr>
          <p:spPr>
            <a:xfrm rot="10800000">
              <a:off x="7232588" y="4094253"/>
              <a:ext cx="2692686" cy="2052000"/>
            </a:xfrm>
            <a:prstGeom prst="homePlate">
              <a:avLst>
                <a:gd name="adj" fmla="val 21254"/>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14" name="Pentagon 15">
              <a:extLst>
                <a:ext uri="{FF2B5EF4-FFF2-40B4-BE49-F238E27FC236}">
                  <a16:creationId xmlns:a16="http://schemas.microsoft.com/office/drawing/2014/main" id="{A5F45C14-A018-4B9E-949F-D7960E97AFE7}"/>
                </a:ext>
              </a:extLst>
            </p:cNvPr>
            <p:cNvSpPr/>
            <p:nvPr/>
          </p:nvSpPr>
          <p:spPr>
            <a:xfrm rot="10800000">
              <a:off x="7325655" y="4005064"/>
              <a:ext cx="2692686" cy="2052000"/>
            </a:xfrm>
            <a:prstGeom prst="homePlate">
              <a:avLst>
                <a:gd name="adj" fmla="val 21254"/>
              </a:avLst>
            </a:prstGeom>
            <a:solidFill>
              <a:schemeClr val="bg1">
                <a:lumMod val="50000"/>
                <a:alpha val="7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15" name="Group 16">
            <a:extLst>
              <a:ext uri="{FF2B5EF4-FFF2-40B4-BE49-F238E27FC236}">
                <a16:creationId xmlns:a16="http://schemas.microsoft.com/office/drawing/2014/main" id="{CB7994CE-4726-4E44-86AD-855634E1C786}"/>
              </a:ext>
            </a:extLst>
          </p:cNvPr>
          <p:cNvGrpSpPr/>
          <p:nvPr/>
        </p:nvGrpSpPr>
        <p:grpSpPr>
          <a:xfrm>
            <a:off x="8306097" y="2019525"/>
            <a:ext cx="2715342" cy="1292662"/>
            <a:chOff x="6182612" y="1992630"/>
            <a:chExt cx="2282525" cy="1292662"/>
          </a:xfrm>
        </p:grpSpPr>
        <p:sp>
          <p:nvSpPr>
            <p:cNvPr id="16" name="TextBox 15">
              <a:extLst>
                <a:ext uri="{FF2B5EF4-FFF2-40B4-BE49-F238E27FC236}">
                  <a16:creationId xmlns:a16="http://schemas.microsoft.com/office/drawing/2014/main" id="{F1AE17D0-3483-4534-AC16-202DE903577D}"/>
                </a:ext>
              </a:extLst>
            </p:cNvPr>
            <p:cNvSpPr txBox="1"/>
            <p:nvPr/>
          </p:nvSpPr>
          <p:spPr>
            <a:xfrm>
              <a:off x="6187437" y="2269629"/>
              <a:ext cx="2277700" cy="1015663"/>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cs typeface="Arial" pitchFamily="34" charset="0"/>
                </a:rPr>
                <a:t>You can simply impress your audience and add a unique zing and appeal to your Presentations. Get a modern PowerPoint  Presentation that is beautifully designed.</a:t>
              </a:r>
              <a:r>
                <a:rPr kumimoji="0" lang="ko-KR" altLang="en-US" sz="1200" b="0" i="0" u="none" strike="noStrike" kern="0" cap="none" spc="0" normalizeH="0" baseline="0" noProof="0" dirty="0">
                  <a:ln>
                    <a:noFill/>
                  </a:ln>
                  <a:solidFill>
                    <a:prstClr val="white"/>
                  </a:solidFill>
                  <a:effectLst/>
                  <a:uLnTx/>
                  <a:uFillTx/>
                  <a:cs typeface="Arial" pitchFamily="34" charset="0"/>
                </a:rPr>
                <a:t>  </a:t>
              </a:r>
            </a:p>
          </p:txBody>
        </p:sp>
        <p:sp>
          <p:nvSpPr>
            <p:cNvPr id="17" name="TextBox 16">
              <a:extLst>
                <a:ext uri="{FF2B5EF4-FFF2-40B4-BE49-F238E27FC236}">
                  <a16:creationId xmlns:a16="http://schemas.microsoft.com/office/drawing/2014/main" id="{78A14BF2-3BB4-46D3-8782-582E74F6B9F7}"/>
                </a:ext>
              </a:extLst>
            </p:cNvPr>
            <p:cNvSpPr txBox="1"/>
            <p:nvPr/>
          </p:nvSpPr>
          <p:spPr>
            <a:xfrm>
              <a:off x="6182612" y="1992630"/>
              <a:ext cx="2258337" cy="276999"/>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white"/>
                  </a:solidFill>
                  <a:effectLst/>
                  <a:uLnTx/>
                  <a:uFillTx/>
                </a:rPr>
                <a:t>WEAKNESS</a:t>
              </a:r>
              <a:endParaRPr kumimoji="0" lang="ko-KR" altLang="en-US" sz="1200" b="1" i="0" u="none" strike="noStrike" kern="0" cap="none" spc="0" normalizeH="0" baseline="0" noProof="0" dirty="0">
                <a:ln>
                  <a:noFill/>
                </a:ln>
                <a:solidFill>
                  <a:prstClr val="white"/>
                </a:solidFill>
                <a:effectLst/>
                <a:uLnTx/>
                <a:uFillTx/>
              </a:endParaRPr>
            </a:p>
          </p:txBody>
        </p:sp>
      </p:grpSp>
      <p:grpSp>
        <p:nvGrpSpPr>
          <p:cNvPr id="18" name="Group 19">
            <a:extLst>
              <a:ext uri="{FF2B5EF4-FFF2-40B4-BE49-F238E27FC236}">
                <a16:creationId xmlns:a16="http://schemas.microsoft.com/office/drawing/2014/main" id="{FBE34C1B-C271-4BDC-9336-917A7BF117B8}"/>
              </a:ext>
            </a:extLst>
          </p:cNvPr>
          <p:cNvGrpSpPr/>
          <p:nvPr/>
        </p:nvGrpSpPr>
        <p:grpSpPr>
          <a:xfrm>
            <a:off x="1201607" y="2019525"/>
            <a:ext cx="2759780" cy="1292662"/>
            <a:chOff x="3017859" y="4283314"/>
            <a:chExt cx="1890849" cy="1292662"/>
          </a:xfrm>
        </p:grpSpPr>
        <p:sp>
          <p:nvSpPr>
            <p:cNvPr id="19" name="TextBox 18">
              <a:extLst>
                <a:ext uri="{FF2B5EF4-FFF2-40B4-BE49-F238E27FC236}">
                  <a16:creationId xmlns:a16="http://schemas.microsoft.com/office/drawing/2014/main" id="{A5143C73-3EDE-4016-B7AA-B27D6D7C0678}"/>
                </a:ext>
              </a:extLst>
            </p:cNvPr>
            <p:cNvSpPr txBox="1"/>
            <p:nvPr/>
          </p:nvSpPr>
          <p:spPr>
            <a:xfrm>
              <a:off x="3021856" y="4560313"/>
              <a:ext cx="1886852" cy="1015663"/>
            </a:xfrm>
            <a:prstGeom prst="rect">
              <a:avLst/>
            </a:prstGeom>
            <a:noFill/>
          </p:spPr>
          <p:txBody>
            <a:bodyPr wrap="square" rtlCol="0">
              <a:spAutoFit/>
            </a:bodyPr>
            <a:lstStyle/>
            <a:p>
              <a:pPr marL="0" marR="0" lvl="0" indent="0" algn="r" defTabSz="914377"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cs typeface="Arial" pitchFamily="34" charset="0"/>
                </a:rPr>
                <a:t>You can simply impress your audience and add a unique zing and appeal to your Presentations. Get a modern PowerPoint  Presentation that is beautifully designed. </a:t>
              </a:r>
              <a:r>
                <a:rPr kumimoji="0" lang="ko-KR" altLang="en-US" sz="1200" b="0" i="0" u="none" strike="noStrike" kern="0" cap="none" spc="0" normalizeH="0" baseline="0" noProof="0" dirty="0">
                  <a:ln>
                    <a:noFill/>
                  </a:ln>
                  <a:solidFill>
                    <a:prstClr val="white"/>
                  </a:solidFill>
                  <a:effectLst/>
                  <a:uLnTx/>
                  <a:uFillTx/>
                  <a:cs typeface="Arial" pitchFamily="34" charset="0"/>
                </a:rPr>
                <a:t> </a:t>
              </a:r>
            </a:p>
          </p:txBody>
        </p:sp>
        <p:sp>
          <p:nvSpPr>
            <p:cNvPr id="20" name="TextBox 19">
              <a:extLst>
                <a:ext uri="{FF2B5EF4-FFF2-40B4-BE49-F238E27FC236}">
                  <a16:creationId xmlns:a16="http://schemas.microsoft.com/office/drawing/2014/main" id="{1AB667EE-DE2B-46BD-A1AC-042D8367F4D0}"/>
                </a:ext>
              </a:extLst>
            </p:cNvPr>
            <p:cNvSpPr txBox="1"/>
            <p:nvPr/>
          </p:nvSpPr>
          <p:spPr>
            <a:xfrm>
              <a:off x="3017859" y="4283314"/>
              <a:ext cx="1870812" cy="276999"/>
            </a:xfrm>
            <a:prstGeom prst="rect">
              <a:avLst/>
            </a:prstGeom>
            <a:noFill/>
          </p:spPr>
          <p:txBody>
            <a:bodyPr wrap="square" rtlCol="0">
              <a:spAutoFit/>
            </a:bodyPr>
            <a:lstStyle/>
            <a:p>
              <a:pPr marL="0" marR="0" lvl="0" indent="0" algn="r" defTabSz="914377"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white"/>
                  </a:solidFill>
                  <a:effectLst/>
                  <a:uLnTx/>
                  <a:uFillTx/>
                </a:rPr>
                <a:t>STRENGTHS</a:t>
              </a:r>
              <a:endParaRPr kumimoji="0" lang="ko-KR" altLang="en-US" sz="1200" b="1" i="0" u="none" strike="noStrike" kern="0" cap="none" spc="0" normalizeH="0" baseline="0" noProof="0" dirty="0">
                <a:ln>
                  <a:noFill/>
                </a:ln>
                <a:solidFill>
                  <a:prstClr val="white"/>
                </a:solidFill>
                <a:effectLst/>
                <a:uLnTx/>
                <a:uFillTx/>
              </a:endParaRPr>
            </a:p>
          </p:txBody>
        </p:sp>
      </p:grpSp>
      <p:grpSp>
        <p:nvGrpSpPr>
          <p:cNvPr id="21" name="Group 22">
            <a:extLst>
              <a:ext uri="{FF2B5EF4-FFF2-40B4-BE49-F238E27FC236}">
                <a16:creationId xmlns:a16="http://schemas.microsoft.com/office/drawing/2014/main" id="{72592DCA-0D77-4A06-9EAF-C8F1CE262771}"/>
              </a:ext>
            </a:extLst>
          </p:cNvPr>
          <p:cNvGrpSpPr/>
          <p:nvPr/>
        </p:nvGrpSpPr>
        <p:grpSpPr>
          <a:xfrm>
            <a:off x="8306097" y="4202899"/>
            <a:ext cx="2715342" cy="1292662"/>
            <a:chOff x="3017859" y="4283314"/>
            <a:chExt cx="1890849" cy="1292662"/>
          </a:xfrm>
        </p:grpSpPr>
        <p:sp>
          <p:nvSpPr>
            <p:cNvPr id="22" name="TextBox 21">
              <a:extLst>
                <a:ext uri="{FF2B5EF4-FFF2-40B4-BE49-F238E27FC236}">
                  <a16:creationId xmlns:a16="http://schemas.microsoft.com/office/drawing/2014/main" id="{5D1EEB11-F8F4-487B-B296-460FE703D7E9}"/>
                </a:ext>
              </a:extLst>
            </p:cNvPr>
            <p:cNvSpPr txBox="1"/>
            <p:nvPr/>
          </p:nvSpPr>
          <p:spPr>
            <a:xfrm>
              <a:off x="3021856" y="4560313"/>
              <a:ext cx="1886852" cy="1015663"/>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cs typeface="Arial" pitchFamily="34" charset="0"/>
                </a:rPr>
                <a:t>You can simply impress your audience and add a unique zing and appeal to your Presentations. Get a modern PowerPoint  Presentation that is beautifully designed.</a:t>
              </a:r>
              <a:r>
                <a:rPr kumimoji="0" lang="ko-KR" altLang="en-US" sz="1200" b="0" i="0" u="none" strike="noStrike" kern="0" cap="none" spc="0" normalizeH="0" baseline="0" noProof="0" dirty="0">
                  <a:ln>
                    <a:noFill/>
                  </a:ln>
                  <a:solidFill>
                    <a:prstClr val="white"/>
                  </a:solidFill>
                  <a:effectLst/>
                  <a:uLnTx/>
                  <a:uFillTx/>
                  <a:cs typeface="Arial" pitchFamily="34" charset="0"/>
                </a:rPr>
                <a:t>  </a:t>
              </a:r>
            </a:p>
          </p:txBody>
        </p:sp>
        <p:sp>
          <p:nvSpPr>
            <p:cNvPr id="23" name="TextBox 22">
              <a:extLst>
                <a:ext uri="{FF2B5EF4-FFF2-40B4-BE49-F238E27FC236}">
                  <a16:creationId xmlns:a16="http://schemas.microsoft.com/office/drawing/2014/main" id="{05569B28-D49D-4A66-AFDF-42E05F71F9EE}"/>
                </a:ext>
              </a:extLst>
            </p:cNvPr>
            <p:cNvSpPr txBox="1"/>
            <p:nvPr/>
          </p:nvSpPr>
          <p:spPr>
            <a:xfrm>
              <a:off x="3017859" y="4283314"/>
              <a:ext cx="1870811" cy="276999"/>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white"/>
                  </a:solidFill>
                  <a:effectLst/>
                  <a:uLnTx/>
                  <a:uFillTx/>
                </a:rPr>
                <a:t>THREATS</a:t>
              </a:r>
              <a:endParaRPr kumimoji="0" lang="ko-KR" altLang="en-US" sz="1200" b="1" i="0" u="none" strike="noStrike" kern="0" cap="none" spc="0" normalizeH="0" baseline="0" noProof="0" dirty="0">
                <a:ln>
                  <a:noFill/>
                </a:ln>
                <a:solidFill>
                  <a:prstClr val="white"/>
                </a:solidFill>
                <a:effectLst/>
                <a:uLnTx/>
                <a:uFillTx/>
              </a:endParaRPr>
            </a:p>
          </p:txBody>
        </p:sp>
      </p:grpSp>
      <p:grpSp>
        <p:nvGrpSpPr>
          <p:cNvPr id="24" name="Group 25">
            <a:extLst>
              <a:ext uri="{FF2B5EF4-FFF2-40B4-BE49-F238E27FC236}">
                <a16:creationId xmlns:a16="http://schemas.microsoft.com/office/drawing/2014/main" id="{1405F3F7-5F5B-4ECD-922C-53C95A8B1F78}"/>
              </a:ext>
            </a:extLst>
          </p:cNvPr>
          <p:cNvGrpSpPr/>
          <p:nvPr/>
        </p:nvGrpSpPr>
        <p:grpSpPr>
          <a:xfrm>
            <a:off x="1201607" y="4202899"/>
            <a:ext cx="2759780" cy="1292662"/>
            <a:chOff x="3017859" y="4283314"/>
            <a:chExt cx="1890849" cy="1292662"/>
          </a:xfrm>
        </p:grpSpPr>
        <p:sp>
          <p:nvSpPr>
            <p:cNvPr id="25" name="TextBox 24">
              <a:extLst>
                <a:ext uri="{FF2B5EF4-FFF2-40B4-BE49-F238E27FC236}">
                  <a16:creationId xmlns:a16="http://schemas.microsoft.com/office/drawing/2014/main" id="{536351FD-6E8A-4587-ABAD-1E70B1BCA306}"/>
                </a:ext>
              </a:extLst>
            </p:cNvPr>
            <p:cNvSpPr txBox="1"/>
            <p:nvPr/>
          </p:nvSpPr>
          <p:spPr>
            <a:xfrm>
              <a:off x="3021856" y="4560313"/>
              <a:ext cx="1886852" cy="1015663"/>
            </a:xfrm>
            <a:prstGeom prst="rect">
              <a:avLst/>
            </a:prstGeom>
            <a:noFill/>
          </p:spPr>
          <p:txBody>
            <a:bodyPr wrap="square" rtlCol="0">
              <a:spAutoFit/>
            </a:bodyPr>
            <a:lstStyle/>
            <a:p>
              <a:pPr marL="0" marR="0" lvl="0" indent="0" algn="r" defTabSz="914377"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cs typeface="Arial" pitchFamily="34" charset="0"/>
                </a:rPr>
                <a:t>You can simply impress your audience and add a unique zing and appeal to your Presentations. Get a modern PowerPoint  Presentation that is beautifully designed. </a:t>
              </a:r>
              <a:r>
                <a:rPr kumimoji="0" lang="ko-KR" altLang="en-US" sz="1200" b="0" i="0" u="none" strike="noStrike" kern="0" cap="none" spc="0" normalizeH="0" baseline="0" noProof="0" dirty="0">
                  <a:ln>
                    <a:noFill/>
                  </a:ln>
                  <a:solidFill>
                    <a:prstClr val="white"/>
                  </a:solidFill>
                  <a:effectLst/>
                  <a:uLnTx/>
                  <a:uFillTx/>
                  <a:cs typeface="Arial" pitchFamily="34" charset="0"/>
                </a:rPr>
                <a:t> </a:t>
              </a:r>
            </a:p>
          </p:txBody>
        </p:sp>
        <p:sp>
          <p:nvSpPr>
            <p:cNvPr id="26" name="TextBox 25">
              <a:extLst>
                <a:ext uri="{FF2B5EF4-FFF2-40B4-BE49-F238E27FC236}">
                  <a16:creationId xmlns:a16="http://schemas.microsoft.com/office/drawing/2014/main" id="{5372598B-59CE-4902-8DB0-735B2E633503}"/>
                </a:ext>
              </a:extLst>
            </p:cNvPr>
            <p:cNvSpPr txBox="1"/>
            <p:nvPr/>
          </p:nvSpPr>
          <p:spPr>
            <a:xfrm>
              <a:off x="3017859" y="4283314"/>
              <a:ext cx="1870812" cy="276999"/>
            </a:xfrm>
            <a:prstGeom prst="rect">
              <a:avLst/>
            </a:prstGeom>
            <a:noFill/>
          </p:spPr>
          <p:txBody>
            <a:bodyPr wrap="square" rtlCol="0">
              <a:spAutoFit/>
            </a:bodyPr>
            <a:lstStyle/>
            <a:p>
              <a:pPr marL="0" marR="0" lvl="0" indent="0" algn="r" defTabSz="914377"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white"/>
                  </a:solidFill>
                  <a:effectLst/>
                  <a:uLnTx/>
                  <a:uFillTx/>
                </a:rPr>
                <a:t>OPPORTUNITIES</a:t>
              </a:r>
              <a:endParaRPr kumimoji="0" lang="ko-KR" altLang="en-US" sz="1200" b="1" i="0" u="none" strike="noStrike" kern="0" cap="none" spc="0" normalizeH="0" baseline="0" noProof="0" dirty="0">
                <a:ln>
                  <a:noFill/>
                </a:ln>
                <a:solidFill>
                  <a:prstClr val="white"/>
                </a:solidFill>
                <a:effectLst/>
                <a:uLnTx/>
                <a:uFillTx/>
              </a:endParaRPr>
            </a:p>
          </p:txBody>
        </p:sp>
      </p:grpSp>
      <p:grpSp>
        <p:nvGrpSpPr>
          <p:cNvPr id="27" name="그룹 26">
            <a:extLst>
              <a:ext uri="{FF2B5EF4-FFF2-40B4-BE49-F238E27FC236}">
                <a16:creationId xmlns:a16="http://schemas.microsoft.com/office/drawing/2014/main" id="{3B28EE6C-3517-4DF8-8EF3-86FCF50D43D7}"/>
              </a:ext>
            </a:extLst>
          </p:cNvPr>
          <p:cNvGrpSpPr/>
          <p:nvPr/>
        </p:nvGrpSpPr>
        <p:grpSpPr>
          <a:xfrm>
            <a:off x="4790215" y="2407651"/>
            <a:ext cx="2599492" cy="2599492"/>
            <a:chOff x="4790215" y="2634079"/>
            <a:chExt cx="2599492" cy="2599492"/>
          </a:xfrm>
        </p:grpSpPr>
        <p:sp>
          <p:nvSpPr>
            <p:cNvPr id="28" name="Oval 7">
              <a:extLst>
                <a:ext uri="{FF2B5EF4-FFF2-40B4-BE49-F238E27FC236}">
                  <a16:creationId xmlns:a16="http://schemas.microsoft.com/office/drawing/2014/main" id="{7772A91B-CFBA-4FC8-A8E4-5D08369F5685}"/>
                </a:ext>
              </a:extLst>
            </p:cNvPr>
            <p:cNvSpPr/>
            <p:nvPr/>
          </p:nvSpPr>
          <p:spPr>
            <a:xfrm>
              <a:off x="4790215" y="2634079"/>
              <a:ext cx="2599492" cy="2599492"/>
            </a:xfrm>
            <a:prstGeom prst="ellipse">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grpSp>
          <p:nvGrpSpPr>
            <p:cNvPr id="29" name="그룹 28">
              <a:extLst>
                <a:ext uri="{FF2B5EF4-FFF2-40B4-BE49-F238E27FC236}">
                  <a16:creationId xmlns:a16="http://schemas.microsoft.com/office/drawing/2014/main" id="{3F5C4829-7F7F-46C1-8224-3F7ABDA904A4}"/>
                </a:ext>
              </a:extLst>
            </p:cNvPr>
            <p:cNvGrpSpPr/>
            <p:nvPr/>
          </p:nvGrpSpPr>
          <p:grpSpPr>
            <a:xfrm>
              <a:off x="5045357" y="2874203"/>
              <a:ext cx="2089211" cy="2089211"/>
              <a:chOff x="5045357" y="2874203"/>
              <a:chExt cx="2089211" cy="2089211"/>
            </a:xfrm>
          </p:grpSpPr>
          <p:sp>
            <p:nvSpPr>
              <p:cNvPr id="30" name="Block Arc 8">
                <a:extLst>
                  <a:ext uri="{FF2B5EF4-FFF2-40B4-BE49-F238E27FC236}">
                    <a16:creationId xmlns:a16="http://schemas.microsoft.com/office/drawing/2014/main" id="{16DD9826-9C53-4E0F-90A8-D1A35C153E5E}"/>
                  </a:ext>
                </a:extLst>
              </p:cNvPr>
              <p:cNvSpPr/>
              <p:nvPr/>
            </p:nvSpPr>
            <p:spPr>
              <a:xfrm rot="5400000">
                <a:off x="5045357" y="2874203"/>
                <a:ext cx="2089211" cy="2089211"/>
              </a:xfrm>
              <a:prstGeom prst="blockArc">
                <a:avLst>
                  <a:gd name="adj1" fmla="val 10800000"/>
                  <a:gd name="adj2" fmla="val 16208807"/>
                  <a:gd name="adj3" fmla="val 25571"/>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sp>
            <p:nvSpPr>
              <p:cNvPr id="31" name="Block Arc 9">
                <a:extLst>
                  <a:ext uri="{FF2B5EF4-FFF2-40B4-BE49-F238E27FC236}">
                    <a16:creationId xmlns:a16="http://schemas.microsoft.com/office/drawing/2014/main" id="{D75C11B0-AB8A-4142-ACFC-0BA0BC506A05}"/>
                  </a:ext>
                </a:extLst>
              </p:cNvPr>
              <p:cNvSpPr/>
              <p:nvPr/>
            </p:nvSpPr>
            <p:spPr>
              <a:xfrm rot="16200000">
                <a:off x="5045357" y="2874203"/>
                <a:ext cx="2089211" cy="2089211"/>
              </a:xfrm>
              <a:prstGeom prst="blockArc">
                <a:avLst>
                  <a:gd name="adj1" fmla="val 10800000"/>
                  <a:gd name="adj2" fmla="val 16208807"/>
                  <a:gd name="adj3" fmla="val 25571"/>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sp>
            <p:nvSpPr>
              <p:cNvPr id="32" name="Block Arc 10">
                <a:extLst>
                  <a:ext uri="{FF2B5EF4-FFF2-40B4-BE49-F238E27FC236}">
                    <a16:creationId xmlns:a16="http://schemas.microsoft.com/office/drawing/2014/main" id="{43764D42-C45E-41D5-B410-DD36C2EFB413}"/>
                  </a:ext>
                </a:extLst>
              </p:cNvPr>
              <p:cNvSpPr/>
              <p:nvPr/>
            </p:nvSpPr>
            <p:spPr>
              <a:xfrm rot="10800000">
                <a:off x="5045357" y="2874203"/>
                <a:ext cx="2089211" cy="2089211"/>
              </a:xfrm>
              <a:prstGeom prst="blockArc">
                <a:avLst>
                  <a:gd name="adj1" fmla="val 10800000"/>
                  <a:gd name="adj2" fmla="val 16208807"/>
                  <a:gd name="adj3" fmla="val 25571"/>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sp>
            <p:nvSpPr>
              <p:cNvPr id="33" name="Block Arc 11">
                <a:extLst>
                  <a:ext uri="{FF2B5EF4-FFF2-40B4-BE49-F238E27FC236}">
                    <a16:creationId xmlns:a16="http://schemas.microsoft.com/office/drawing/2014/main" id="{914CCC82-65C8-4E84-83B7-06551884965F}"/>
                  </a:ext>
                </a:extLst>
              </p:cNvPr>
              <p:cNvSpPr/>
              <p:nvPr/>
            </p:nvSpPr>
            <p:spPr>
              <a:xfrm>
                <a:off x="5045357" y="2874203"/>
                <a:ext cx="2089211" cy="2089211"/>
              </a:xfrm>
              <a:prstGeom prst="blockArc">
                <a:avLst>
                  <a:gd name="adj1" fmla="val 10800000"/>
                  <a:gd name="adj2" fmla="val 16208807"/>
                  <a:gd name="adj3" fmla="val 25571"/>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sp>
        <p:nvSpPr>
          <p:cNvPr id="34" name="TextBox 33">
            <a:extLst>
              <a:ext uri="{FF2B5EF4-FFF2-40B4-BE49-F238E27FC236}">
                <a16:creationId xmlns:a16="http://schemas.microsoft.com/office/drawing/2014/main" id="{54B42DBD-38D7-48C2-9518-98670AE60C90}"/>
              </a:ext>
            </a:extLst>
          </p:cNvPr>
          <p:cNvSpPr txBox="1"/>
          <p:nvPr/>
        </p:nvSpPr>
        <p:spPr>
          <a:xfrm>
            <a:off x="5261037" y="2905830"/>
            <a:ext cx="504056" cy="584775"/>
          </a:xfrm>
          <a:prstGeom prst="rect">
            <a:avLst/>
          </a:prstGeom>
          <a:noFill/>
        </p:spPr>
        <p:txBody>
          <a:bodyPr wrap="square" rtlCol="0">
            <a:spAutoFit/>
          </a:bodyPr>
          <a:lstStyle/>
          <a:p>
            <a:pPr algn="ctr" defTabSz="914377"/>
            <a:r>
              <a:rPr lang="en-US" altLang="ko-KR" sz="3200" b="1" dirty="0">
                <a:solidFill>
                  <a:prstClr val="white"/>
                </a:solidFill>
                <a:cs typeface="Arial" pitchFamily="34" charset="0"/>
              </a:rPr>
              <a:t>S</a:t>
            </a:r>
            <a:endParaRPr lang="ko-KR" altLang="en-US" sz="3200" b="1" dirty="0">
              <a:solidFill>
                <a:prstClr val="white"/>
              </a:solidFill>
              <a:cs typeface="Arial" pitchFamily="34" charset="0"/>
            </a:endParaRPr>
          </a:p>
        </p:txBody>
      </p:sp>
      <p:sp>
        <p:nvSpPr>
          <p:cNvPr id="35" name="TextBox 34">
            <a:extLst>
              <a:ext uri="{FF2B5EF4-FFF2-40B4-BE49-F238E27FC236}">
                <a16:creationId xmlns:a16="http://schemas.microsoft.com/office/drawing/2014/main" id="{A54E7AC7-9597-4C49-BA26-991AD8D54C2C}"/>
              </a:ext>
            </a:extLst>
          </p:cNvPr>
          <p:cNvSpPr txBox="1"/>
          <p:nvPr/>
        </p:nvSpPr>
        <p:spPr>
          <a:xfrm>
            <a:off x="6436989" y="2905829"/>
            <a:ext cx="504056" cy="584775"/>
          </a:xfrm>
          <a:prstGeom prst="rect">
            <a:avLst/>
          </a:prstGeom>
          <a:noFill/>
        </p:spPr>
        <p:txBody>
          <a:bodyPr wrap="square" rtlCol="0">
            <a:spAutoFit/>
          </a:bodyPr>
          <a:lstStyle/>
          <a:p>
            <a:pPr algn="ctr" defTabSz="914377"/>
            <a:r>
              <a:rPr lang="en-US" altLang="ko-KR" sz="3200" b="1" dirty="0">
                <a:solidFill>
                  <a:prstClr val="white"/>
                </a:solidFill>
                <a:cs typeface="Arial" pitchFamily="34" charset="0"/>
              </a:rPr>
              <a:t>W</a:t>
            </a:r>
            <a:endParaRPr lang="ko-KR" altLang="en-US" sz="3200" b="1" dirty="0">
              <a:solidFill>
                <a:prstClr val="white"/>
              </a:solidFill>
              <a:cs typeface="Arial" pitchFamily="34" charset="0"/>
            </a:endParaRPr>
          </a:p>
        </p:txBody>
      </p:sp>
      <p:sp>
        <p:nvSpPr>
          <p:cNvPr id="36" name="TextBox 35">
            <a:extLst>
              <a:ext uri="{FF2B5EF4-FFF2-40B4-BE49-F238E27FC236}">
                <a16:creationId xmlns:a16="http://schemas.microsoft.com/office/drawing/2014/main" id="{D18A6E6C-6E13-4177-B2D6-13E6EF3BCF21}"/>
              </a:ext>
            </a:extLst>
          </p:cNvPr>
          <p:cNvSpPr txBox="1"/>
          <p:nvPr/>
        </p:nvSpPr>
        <p:spPr>
          <a:xfrm>
            <a:off x="5261035" y="3864530"/>
            <a:ext cx="504056" cy="584775"/>
          </a:xfrm>
          <a:prstGeom prst="rect">
            <a:avLst/>
          </a:prstGeom>
          <a:noFill/>
        </p:spPr>
        <p:txBody>
          <a:bodyPr wrap="square" rtlCol="0">
            <a:spAutoFit/>
          </a:bodyPr>
          <a:lstStyle/>
          <a:p>
            <a:pPr algn="ctr" defTabSz="914377"/>
            <a:r>
              <a:rPr lang="en-US" altLang="ko-KR" sz="3200" b="1" dirty="0">
                <a:solidFill>
                  <a:prstClr val="white"/>
                </a:solidFill>
                <a:cs typeface="Arial" pitchFamily="34" charset="0"/>
              </a:rPr>
              <a:t>O</a:t>
            </a:r>
            <a:endParaRPr lang="ko-KR" altLang="en-US" sz="3200" b="1" dirty="0">
              <a:solidFill>
                <a:prstClr val="white"/>
              </a:solidFill>
              <a:cs typeface="Arial" pitchFamily="34" charset="0"/>
            </a:endParaRPr>
          </a:p>
        </p:txBody>
      </p:sp>
      <p:sp>
        <p:nvSpPr>
          <p:cNvPr id="37" name="TextBox 36">
            <a:extLst>
              <a:ext uri="{FF2B5EF4-FFF2-40B4-BE49-F238E27FC236}">
                <a16:creationId xmlns:a16="http://schemas.microsoft.com/office/drawing/2014/main" id="{19878147-7E89-4714-B0C8-E9C5E95FD696}"/>
              </a:ext>
            </a:extLst>
          </p:cNvPr>
          <p:cNvSpPr txBox="1"/>
          <p:nvPr/>
        </p:nvSpPr>
        <p:spPr>
          <a:xfrm>
            <a:off x="6436987" y="3864529"/>
            <a:ext cx="504056" cy="584775"/>
          </a:xfrm>
          <a:prstGeom prst="rect">
            <a:avLst/>
          </a:prstGeom>
          <a:noFill/>
        </p:spPr>
        <p:txBody>
          <a:bodyPr wrap="square" rtlCol="0">
            <a:spAutoFit/>
          </a:bodyPr>
          <a:lstStyle/>
          <a:p>
            <a:pPr algn="ctr" defTabSz="914377"/>
            <a:r>
              <a:rPr lang="en-US" altLang="ko-KR" sz="3200" b="1" dirty="0">
                <a:solidFill>
                  <a:prstClr val="white"/>
                </a:solidFill>
                <a:cs typeface="Arial" pitchFamily="34" charset="0"/>
              </a:rPr>
              <a:t>T</a:t>
            </a:r>
            <a:endParaRPr lang="ko-KR" altLang="en-US" sz="3200" b="1" dirty="0">
              <a:solidFill>
                <a:prstClr val="white"/>
              </a:solidFill>
              <a:cs typeface="Arial" pitchFamily="34" charset="0"/>
            </a:endParaRPr>
          </a:p>
        </p:txBody>
      </p:sp>
      <p:sp>
        <p:nvSpPr>
          <p:cNvPr id="38" name="Rounded Rectangle 51">
            <a:extLst>
              <a:ext uri="{FF2B5EF4-FFF2-40B4-BE49-F238E27FC236}">
                <a16:creationId xmlns:a16="http://schemas.microsoft.com/office/drawing/2014/main" id="{89325FEB-67D8-4177-9619-F601BF06350D}"/>
              </a:ext>
            </a:extLst>
          </p:cNvPr>
          <p:cNvSpPr/>
          <p:nvPr/>
        </p:nvSpPr>
        <p:spPr>
          <a:xfrm rot="16200000" flipH="1">
            <a:off x="5841837" y="3442585"/>
            <a:ext cx="496247" cy="46734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ysClr val="windowText" lastClr="000000">
              <a:lumMod val="75000"/>
              <a:lumOff val="25000"/>
            </a:sys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39" name="Rectangle 38">
            <a:extLst>
              <a:ext uri="{FF2B5EF4-FFF2-40B4-BE49-F238E27FC236}">
                <a16:creationId xmlns:a16="http://schemas.microsoft.com/office/drawing/2014/main" id="{85EA4A09-3B28-4983-BA0C-656244F11ACE}"/>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540600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5">
            <a:extLst>
              <a:ext uri="{FF2B5EF4-FFF2-40B4-BE49-F238E27FC236}">
                <a16:creationId xmlns:a16="http://schemas.microsoft.com/office/drawing/2014/main" id="{F430227D-CACC-43AC-A810-B279934FC5F1}"/>
              </a:ext>
            </a:extLst>
          </p:cNvPr>
          <p:cNvSpPr>
            <a:spLocks noGrp="1"/>
          </p:cNvSpPr>
          <p:nvPr>
            <p:ph type="title"/>
          </p:nvPr>
        </p:nvSpPr>
        <p:spPr/>
        <p:txBody>
          <a:bodyPr/>
          <a:lstStyle/>
          <a:p>
            <a:r>
              <a:rPr lang="en-US" dirty="0"/>
              <a:t>The 5G readiness assessment of an organization in each vertical is a comprehend task considering level of “Digital Capability” &amp; “Leadership Capability” of a firm. </a:t>
            </a:r>
            <a:endParaRPr lang="th-TH" dirty="0"/>
          </a:p>
        </p:txBody>
      </p:sp>
      <p:sp>
        <p:nvSpPr>
          <p:cNvPr id="3" name="Oval 2">
            <a:extLst>
              <a:ext uri="{FF2B5EF4-FFF2-40B4-BE49-F238E27FC236}">
                <a16:creationId xmlns:a16="http://schemas.microsoft.com/office/drawing/2014/main" id="{00E3C52D-935D-4B63-AA0E-4E05716C2723}"/>
              </a:ext>
            </a:extLst>
          </p:cNvPr>
          <p:cNvSpPr/>
          <p:nvPr/>
        </p:nvSpPr>
        <p:spPr>
          <a:xfrm>
            <a:off x="3771900" y="1413681"/>
            <a:ext cx="4648200" cy="4648200"/>
          </a:xfrm>
          <a:prstGeom prst="ellipse">
            <a:avLst/>
          </a:prstGeom>
          <a:noFill/>
          <a:ln w="22225" cap="flat" cmpd="sng" algn="ctr">
            <a:solidFill>
              <a:schemeClr val="accent5">
                <a:lumMod val="40000"/>
                <a:lumOff val="60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grpSp>
        <p:nvGrpSpPr>
          <p:cNvPr id="4" name="Group 3">
            <a:extLst>
              <a:ext uri="{FF2B5EF4-FFF2-40B4-BE49-F238E27FC236}">
                <a16:creationId xmlns:a16="http://schemas.microsoft.com/office/drawing/2014/main" id="{146AE935-721C-48B1-8F0E-69E95B263821}"/>
              </a:ext>
            </a:extLst>
          </p:cNvPr>
          <p:cNvGrpSpPr/>
          <p:nvPr/>
        </p:nvGrpSpPr>
        <p:grpSpPr>
          <a:xfrm>
            <a:off x="4120931" y="1806240"/>
            <a:ext cx="3950138" cy="3867150"/>
            <a:chOff x="9363446" y="3812359"/>
            <a:chExt cx="1504318" cy="1472714"/>
          </a:xfrm>
        </p:grpSpPr>
        <p:sp>
          <p:nvSpPr>
            <p:cNvPr id="5" name="Freeform 15">
              <a:extLst>
                <a:ext uri="{FF2B5EF4-FFF2-40B4-BE49-F238E27FC236}">
                  <a16:creationId xmlns:a16="http://schemas.microsoft.com/office/drawing/2014/main" id="{780E7552-F4DC-4E62-B515-0456A9113929}"/>
                </a:ext>
              </a:extLst>
            </p:cNvPr>
            <p:cNvSpPr>
              <a:spLocks/>
            </p:cNvSpPr>
            <p:nvPr/>
          </p:nvSpPr>
          <p:spPr bwMode="auto">
            <a:xfrm>
              <a:off x="9363446" y="3812359"/>
              <a:ext cx="1504318" cy="1472714"/>
            </a:xfrm>
            <a:custGeom>
              <a:avLst/>
              <a:gdLst>
                <a:gd name="T0" fmla="*/ 608 w 632"/>
                <a:gd name="T1" fmla="*/ 264 h 620"/>
                <a:gd name="T2" fmla="*/ 272 w 632"/>
                <a:gd name="T3" fmla="*/ 25 h 620"/>
                <a:gd name="T4" fmla="*/ 25 w 632"/>
                <a:gd name="T5" fmla="*/ 356 h 620"/>
                <a:gd name="T6" fmla="*/ 361 w 632"/>
                <a:gd name="T7" fmla="*/ 595 h 620"/>
                <a:gd name="T8" fmla="*/ 608 w 632"/>
                <a:gd name="T9" fmla="*/ 264 h 620"/>
              </a:gdLst>
              <a:ahLst/>
              <a:cxnLst>
                <a:cxn ang="0">
                  <a:pos x="T0" y="T1"/>
                </a:cxn>
                <a:cxn ang="0">
                  <a:pos x="T2" y="T3"/>
                </a:cxn>
                <a:cxn ang="0">
                  <a:pos x="T4" y="T5"/>
                </a:cxn>
                <a:cxn ang="0">
                  <a:pos x="T6" y="T7"/>
                </a:cxn>
                <a:cxn ang="0">
                  <a:pos x="T8" y="T9"/>
                </a:cxn>
              </a:cxnLst>
              <a:rect l="0" t="0" r="r" b="b"/>
              <a:pathLst>
                <a:path w="632" h="620">
                  <a:moveTo>
                    <a:pt x="608" y="264"/>
                  </a:moveTo>
                  <a:cubicBezTo>
                    <a:pt x="583" y="107"/>
                    <a:pt x="433" y="0"/>
                    <a:pt x="272" y="25"/>
                  </a:cubicBezTo>
                  <a:cubicBezTo>
                    <a:pt x="111" y="50"/>
                    <a:pt x="0" y="198"/>
                    <a:pt x="25" y="356"/>
                  </a:cubicBezTo>
                  <a:cubicBezTo>
                    <a:pt x="49" y="513"/>
                    <a:pt x="200" y="620"/>
                    <a:pt x="361" y="595"/>
                  </a:cubicBezTo>
                  <a:cubicBezTo>
                    <a:pt x="522" y="570"/>
                    <a:pt x="632" y="422"/>
                    <a:pt x="608" y="264"/>
                  </a:cubicBezTo>
                  <a:close/>
                </a:path>
              </a:pathLst>
            </a:custGeom>
            <a:solidFill>
              <a:srgbClr val="326E78">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nvGrpSpPr>
            <p:cNvPr id="6" name="Group 5">
              <a:extLst>
                <a:ext uri="{FF2B5EF4-FFF2-40B4-BE49-F238E27FC236}">
                  <a16:creationId xmlns:a16="http://schemas.microsoft.com/office/drawing/2014/main" id="{84C759F1-0ABF-4F46-B6DC-3DC0060794B9}"/>
                </a:ext>
              </a:extLst>
            </p:cNvPr>
            <p:cNvGrpSpPr/>
            <p:nvPr/>
          </p:nvGrpSpPr>
          <p:grpSpPr>
            <a:xfrm>
              <a:off x="9411483" y="3850283"/>
              <a:ext cx="1251491" cy="1256548"/>
              <a:chOff x="-2308225" y="4264025"/>
              <a:chExt cx="1571625" cy="1577975"/>
            </a:xfrm>
            <a:solidFill>
              <a:srgbClr val="A3C4D4"/>
            </a:solidFill>
          </p:grpSpPr>
          <p:sp>
            <p:nvSpPr>
              <p:cNvPr id="7" name="Freeform 16">
                <a:extLst>
                  <a:ext uri="{FF2B5EF4-FFF2-40B4-BE49-F238E27FC236}">
                    <a16:creationId xmlns:a16="http://schemas.microsoft.com/office/drawing/2014/main" id="{E39B0240-5AEA-48B8-AA4A-0E2C8870AC96}"/>
                  </a:ext>
                </a:extLst>
              </p:cNvPr>
              <p:cNvSpPr>
                <a:spLocks/>
              </p:cNvSpPr>
              <p:nvPr/>
            </p:nvSpPr>
            <p:spPr bwMode="auto">
              <a:xfrm>
                <a:off x="-2125663" y="5284788"/>
                <a:ext cx="6350" cy="3175"/>
              </a:xfrm>
              <a:custGeom>
                <a:avLst/>
                <a:gdLst>
                  <a:gd name="T0" fmla="*/ 2 w 2"/>
                  <a:gd name="T1" fmla="*/ 0 h 1"/>
                  <a:gd name="T2" fmla="*/ 2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0"/>
                    </a:cubicBezTo>
                    <a:cubicBezTo>
                      <a:pt x="1"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8" name="Freeform 17">
                <a:extLst>
                  <a:ext uri="{FF2B5EF4-FFF2-40B4-BE49-F238E27FC236}">
                    <a16:creationId xmlns:a16="http://schemas.microsoft.com/office/drawing/2014/main" id="{60074326-5C1A-4891-86C7-4E142053A97E}"/>
                  </a:ext>
                </a:extLst>
              </p:cNvPr>
              <p:cNvSpPr>
                <a:spLocks/>
              </p:cNvSpPr>
              <p:nvPr/>
            </p:nvSpPr>
            <p:spPr bwMode="auto">
              <a:xfrm>
                <a:off x="-955675" y="4410075"/>
                <a:ext cx="57150" cy="53975"/>
              </a:xfrm>
              <a:custGeom>
                <a:avLst/>
                <a:gdLst>
                  <a:gd name="T0" fmla="*/ 19 w 19"/>
                  <a:gd name="T1" fmla="*/ 12 h 18"/>
                  <a:gd name="T2" fmla="*/ 0 w 19"/>
                  <a:gd name="T3" fmla="*/ 0 h 18"/>
                  <a:gd name="T4" fmla="*/ 18 w 19"/>
                  <a:gd name="T5" fmla="*/ 18 h 18"/>
                  <a:gd name="T6" fmla="*/ 19 w 19"/>
                  <a:gd name="T7" fmla="*/ 12 h 18"/>
                </a:gdLst>
                <a:ahLst/>
                <a:cxnLst>
                  <a:cxn ang="0">
                    <a:pos x="T0" y="T1"/>
                  </a:cxn>
                  <a:cxn ang="0">
                    <a:pos x="T2" y="T3"/>
                  </a:cxn>
                  <a:cxn ang="0">
                    <a:pos x="T4" y="T5"/>
                  </a:cxn>
                  <a:cxn ang="0">
                    <a:pos x="T6" y="T7"/>
                  </a:cxn>
                </a:cxnLst>
                <a:rect l="0" t="0" r="r" b="b"/>
                <a:pathLst>
                  <a:path w="19" h="18">
                    <a:moveTo>
                      <a:pt x="19" y="12"/>
                    </a:moveTo>
                    <a:cubicBezTo>
                      <a:pt x="13" y="8"/>
                      <a:pt x="7" y="4"/>
                      <a:pt x="0" y="0"/>
                    </a:cubicBezTo>
                    <a:cubicBezTo>
                      <a:pt x="6" y="6"/>
                      <a:pt x="12" y="13"/>
                      <a:pt x="18" y="18"/>
                    </a:cubicBezTo>
                    <a:cubicBezTo>
                      <a:pt x="19" y="16"/>
                      <a:pt x="19" y="14"/>
                      <a:pt x="1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9" name="Freeform 18">
                <a:extLst>
                  <a:ext uri="{FF2B5EF4-FFF2-40B4-BE49-F238E27FC236}">
                    <a16:creationId xmlns:a16="http://schemas.microsoft.com/office/drawing/2014/main" id="{2AA8589A-3CE3-430F-A606-373ACFFE8B7F}"/>
                  </a:ext>
                </a:extLst>
              </p:cNvPr>
              <p:cNvSpPr>
                <a:spLocks/>
              </p:cNvSpPr>
              <p:nvPr/>
            </p:nvSpPr>
            <p:spPr bwMode="auto">
              <a:xfrm>
                <a:off x="-2128838" y="5287963"/>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0" name="Freeform 19">
                <a:extLst>
                  <a:ext uri="{FF2B5EF4-FFF2-40B4-BE49-F238E27FC236}">
                    <a16:creationId xmlns:a16="http://schemas.microsoft.com/office/drawing/2014/main" id="{C922A798-4054-48BF-83C9-B626DFDE2344}"/>
                  </a:ext>
                </a:extLst>
              </p:cNvPr>
              <p:cNvSpPr>
                <a:spLocks/>
              </p:cNvSpPr>
              <p:nvPr/>
            </p:nvSpPr>
            <p:spPr bwMode="auto">
              <a:xfrm>
                <a:off x="-2308225" y="4264025"/>
                <a:ext cx="1301750" cy="1577975"/>
              </a:xfrm>
              <a:custGeom>
                <a:avLst/>
                <a:gdLst>
                  <a:gd name="T0" fmla="*/ 108 w 436"/>
                  <a:gd name="T1" fmla="*/ 499 h 529"/>
                  <a:gd name="T2" fmla="*/ 94 w 436"/>
                  <a:gd name="T3" fmla="*/ 460 h 529"/>
                  <a:gd name="T4" fmla="*/ 74 w 436"/>
                  <a:gd name="T5" fmla="*/ 426 h 529"/>
                  <a:gd name="T6" fmla="*/ 87 w 436"/>
                  <a:gd name="T7" fmla="*/ 344 h 529"/>
                  <a:gd name="T8" fmla="*/ 60 w 436"/>
                  <a:gd name="T9" fmla="*/ 344 h 529"/>
                  <a:gd name="T10" fmla="*/ 33 w 436"/>
                  <a:gd name="T11" fmla="*/ 313 h 529"/>
                  <a:gd name="T12" fmla="*/ 63 w 436"/>
                  <a:gd name="T13" fmla="*/ 342 h 529"/>
                  <a:gd name="T14" fmla="*/ 117 w 436"/>
                  <a:gd name="T15" fmla="*/ 296 h 529"/>
                  <a:gd name="T16" fmla="*/ 101 w 436"/>
                  <a:gd name="T17" fmla="*/ 269 h 529"/>
                  <a:gd name="T18" fmla="*/ 76 w 436"/>
                  <a:gd name="T19" fmla="*/ 265 h 529"/>
                  <a:gd name="T20" fmla="*/ 107 w 436"/>
                  <a:gd name="T21" fmla="*/ 264 h 529"/>
                  <a:gd name="T22" fmla="*/ 134 w 436"/>
                  <a:gd name="T23" fmla="*/ 268 h 529"/>
                  <a:gd name="T24" fmla="*/ 181 w 436"/>
                  <a:gd name="T25" fmla="*/ 285 h 529"/>
                  <a:gd name="T26" fmla="*/ 213 w 436"/>
                  <a:gd name="T27" fmla="*/ 349 h 529"/>
                  <a:gd name="T28" fmla="*/ 222 w 436"/>
                  <a:gd name="T29" fmla="*/ 313 h 529"/>
                  <a:gd name="T30" fmla="*/ 248 w 436"/>
                  <a:gd name="T31" fmla="*/ 275 h 529"/>
                  <a:gd name="T32" fmla="*/ 269 w 436"/>
                  <a:gd name="T33" fmla="*/ 265 h 529"/>
                  <a:gd name="T34" fmla="*/ 303 w 436"/>
                  <a:gd name="T35" fmla="*/ 291 h 529"/>
                  <a:gd name="T36" fmla="*/ 328 w 436"/>
                  <a:gd name="T37" fmla="*/ 350 h 529"/>
                  <a:gd name="T38" fmla="*/ 299 w 436"/>
                  <a:gd name="T39" fmla="*/ 355 h 529"/>
                  <a:gd name="T40" fmla="*/ 330 w 436"/>
                  <a:gd name="T41" fmla="*/ 388 h 529"/>
                  <a:gd name="T42" fmla="*/ 361 w 436"/>
                  <a:gd name="T43" fmla="*/ 377 h 529"/>
                  <a:gd name="T44" fmla="*/ 337 w 436"/>
                  <a:gd name="T45" fmla="*/ 365 h 529"/>
                  <a:gd name="T46" fmla="*/ 341 w 436"/>
                  <a:gd name="T47" fmla="*/ 347 h 529"/>
                  <a:gd name="T48" fmla="*/ 337 w 436"/>
                  <a:gd name="T49" fmla="*/ 318 h 529"/>
                  <a:gd name="T50" fmla="*/ 363 w 436"/>
                  <a:gd name="T51" fmla="*/ 311 h 529"/>
                  <a:gd name="T52" fmla="*/ 343 w 436"/>
                  <a:gd name="T53" fmla="*/ 275 h 529"/>
                  <a:gd name="T54" fmla="*/ 359 w 436"/>
                  <a:gd name="T55" fmla="*/ 261 h 529"/>
                  <a:gd name="T56" fmla="*/ 366 w 436"/>
                  <a:gd name="T57" fmla="*/ 272 h 529"/>
                  <a:gd name="T58" fmla="*/ 407 w 436"/>
                  <a:gd name="T59" fmla="*/ 207 h 529"/>
                  <a:gd name="T60" fmla="*/ 395 w 436"/>
                  <a:gd name="T61" fmla="*/ 166 h 529"/>
                  <a:gd name="T62" fmla="*/ 386 w 436"/>
                  <a:gd name="T63" fmla="*/ 144 h 529"/>
                  <a:gd name="T64" fmla="*/ 399 w 436"/>
                  <a:gd name="T65" fmla="*/ 148 h 529"/>
                  <a:gd name="T66" fmla="*/ 418 w 436"/>
                  <a:gd name="T67" fmla="*/ 182 h 529"/>
                  <a:gd name="T68" fmla="*/ 417 w 436"/>
                  <a:gd name="T69" fmla="*/ 152 h 529"/>
                  <a:gd name="T70" fmla="*/ 433 w 436"/>
                  <a:gd name="T71" fmla="*/ 112 h 529"/>
                  <a:gd name="T72" fmla="*/ 402 w 436"/>
                  <a:gd name="T73" fmla="*/ 63 h 529"/>
                  <a:gd name="T74" fmla="*/ 404 w 436"/>
                  <a:gd name="T75" fmla="*/ 36 h 529"/>
                  <a:gd name="T76" fmla="*/ 252 w 436"/>
                  <a:gd name="T77" fmla="*/ 9 h 529"/>
                  <a:gd name="T78" fmla="*/ 26 w 436"/>
                  <a:gd name="T79" fmla="*/ 217 h 529"/>
                  <a:gd name="T80" fmla="*/ 9 w 436"/>
                  <a:gd name="T81" fmla="*/ 248 h 529"/>
                  <a:gd name="T82" fmla="*/ 5 w 436"/>
                  <a:gd name="T83" fmla="*/ 340 h 529"/>
                  <a:gd name="T84" fmla="*/ 121 w 436"/>
                  <a:gd name="T85" fmla="*/ 52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6" h="529">
                    <a:moveTo>
                      <a:pt x="112" y="512"/>
                    </a:moveTo>
                    <a:cubicBezTo>
                      <a:pt x="118" y="505"/>
                      <a:pt x="105" y="504"/>
                      <a:pt x="108" y="499"/>
                    </a:cubicBezTo>
                    <a:cubicBezTo>
                      <a:pt x="99" y="493"/>
                      <a:pt x="96" y="485"/>
                      <a:pt x="99" y="474"/>
                    </a:cubicBezTo>
                    <a:cubicBezTo>
                      <a:pt x="100" y="469"/>
                      <a:pt x="98" y="465"/>
                      <a:pt x="94" y="460"/>
                    </a:cubicBezTo>
                    <a:cubicBezTo>
                      <a:pt x="87" y="454"/>
                      <a:pt x="83" y="445"/>
                      <a:pt x="79" y="438"/>
                    </a:cubicBezTo>
                    <a:cubicBezTo>
                      <a:pt x="76" y="434"/>
                      <a:pt x="74" y="430"/>
                      <a:pt x="74" y="426"/>
                    </a:cubicBezTo>
                    <a:cubicBezTo>
                      <a:pt x="77" y="414"/>
                      <a:pt x="79" y="401"/>
                      <a:pt x="85" y="390"/>
                    </a:cubicBezTo>
                    <a:cubicBezTo>
                      <a:pt x="93" y="376"/>
                      <a:pt x="93" y="363"/>
                      <a:pt x="87" y="344"/>
                    </a:cubicBezTo>
                    <a:cubicBezTo>
                      <a:pt x="83" y="354"/>
                      <a:pt x="77" y="352"/>
                      <a:pt x="72" y="353"/>
                    </a:cubicBezTo>
                    <a:cubicBezTo>
                      <a:pt x="65" y="354"/>
                      <a:pt x="65" y="354"/>
                      <a:pt x="60" y="344"/>
                    </a:cubicBezTo>
                    <a:cubicBezTo>
                      <a:pt x="51" y="336"/>
                      <a:pt x="43" y="327"/>
                      <a:pt x="35" y="319"/>
                    </a:cubicBezTo>
                    <a:cubicBezTo>
                      <a:pt x="34" y="317"/>
                      <a:pt x="33" y="315"/>
                      <a:pt x="33" y="313"/>
                    </a:cubicBezTo>
                    <a:cubicBezTo>
                      <a:pt x="31" y="303"/>
                      <a:pt x="30" y="294"/>
                      <a:pt x="31" y="284"/>
                    </a:cubicBezTo>
                    <a:cubicBezTo>
                      <a:pt x="41" y="304"/>
                      <a:pt x="52" y="323"/>
                      <a:pt x="63" y="342"/>
                    </a:cubicBezTo>
                    <a:cubicBezTo>
                      <a:pt x="77" y="336"/>
                      <a:pt x="89" y="326"/>
                      <a:pt x="102" y="318"/>
                    </a:cubicBezTo>
                    <a:cubicBezTo>
                      <a:pt x="111" y="312"/>
                      <a:pt x="114" y="305"/>
                      <a:pt x="117" y="296"/>
                    </a:cubicBezTo>
                    <a:cubicBezTo>
                      <a:pt x="118" y="293"/>
                      <a:pt x="119" y="289"/>
                      <a:pt x="120" y="286"/>
                    </a:cubicBezTo>
                    <a:cubicBezTo>
                      <a:pt x="114" y="281"/>
                      <a:pt x="107" y="275"/>
                      <a:pt x="101" y="269"/>
                    </a:cubicBezTo>
                    <a:cubicBezTo>
                      <a:pt x="101" y="271"/>
                      <a:pt x="100" y="274"/>
                      <a:pt x="99" y="277"/>
                    </a:cubicBezTo>
                    <a:cubicBezTo>
                      <a:pt x="91" y="273"/>
                      <a:pt x="83" y="269"/>
                      <a:pt x="76" y="265"/>
                    </a:cubicBezTo>
                    <a:cubicBezTo>
                      <a:pt x="69" y="261"/>
                      <a:pt x="68" y="255"/>
                      <a:pt x="74" y="247"/>
                    </a:cubicBezTo>
                    <a:cubicBezTo>
                      <a:pt x="82" y="260"/>
                      <a:pt x="92" y="267"/>
                      <a:pt x="107" y="264"/>
                    </a:cubicBezTo>
                    <a:cubicBezTo>
                      <a:pt x="108" y="264"/>
                      <a:pt x="109" y="266"/>
                      <a:pt x="110" y="266"/>
                    </a:cubicBezTo>
                    <a:cubicBezTo>
                      <a:pt x="118" y="268"/>
                      <a:pt x="126" y="271"/>
                      <a:pt x="134" y="268"/>
                    </a:cubicBezTo>
                    <a:cubicBezTo>
                      <a:pt x="139" y="266"/>
                      <a:pt x="144" y="266"/>
                      <a:pt x="145" y="266"/>
                    </a:cubicBezTo>
                    <a:cubicBezTo>
                      <a:pt x="157" y="277"/>
                      <a:pt x="165" y="287"/>
                      <a:pt x="181" y="285"/>
                    </a:cubicBezTo>
                    <a:cubicBezTo>
                      <a:pt x="182" y="294"/>
                      <a:pt x="181" y="302"/>
                      <a:pt x="185" y="308"/>
                    </a:cubicBezTo>
                    <a:cubicBezTo>
                      <a:pt x="193" y="322"/>
                      <a:pt x="202" y="334"/>
                      <a:pt x="213" y="349"/>
                    </a:cubicBezTo>
                    <a:cubicBezTo>
                      <a:pt x="217" y="343"/>
                      <a:pt x="221" y="338"/>
                      <a:pt x="225" y="334"/>
                    </a:cubicBezTo>
                    <a:cubicBezTo>
                      <a:pt x="224" y="326"/>
                      <a:pt x="223" y="318"/>
                      <a:pt x="222" y="313"/>
                    </a:cubicBezTo>
                    <a:cubicBezTo>
                      <a:pt x="227" y="306"/>
                      <a:pt x="236" y="300"/>
                      <a:pt x="236" y="294"/>
                    </a:cubicBezTo>
                    <a:cubicBezTo>
                      <a:pt x="236" y="284"/>
                      <a:pt x="250" y="285"/>
                      <a:pt x="248" y="275"/>
                    </a:cubicBezTo>
                    <a:cubicBezTo>
                      <a:pt x="248" y="274"/>
                      <a:pt x="257" y="272"/>
                      <a:pt x="262" y="270"/>
                    </a:cubicBezTo>
                    <a:cubicBezTo>
                      <a:pt x="264" y="270"/>
                      <a:pt x="266" y="267"/>
                      <a:pt x="269" y="265"/>
                    </a:cubicBezTo>
                    <a:cubicBezTo>
                      <a:pt x="277" y="276"/>
                      <a:pt x="284" y="287"/>
                      <a:pt x="291" y="298"/>
                    </a:cubicBezTo>
                    <a:cubicBezTo>
                      <a:pt x="295" y="296"/>
                      <a:pt x="299" y="294"/>
                      <a:pt x="303" y="291"/>
                    </a:cubicBezTo>
                    <a:cubicBezTo>
                      <a:pt x="309" y="299"/>
                      <a:pt x="304" y="310"/>
                      <a:pt x="313" y="315"/>
                    </a:cubicBezTo>
                    <a:cubicBezTo>
                      <a:pt x="306" y="332"/>
                      <a:pt x="317" y="341"/>
                      <a:pt x="328" y="350"/>
                    </a:cubicBezTo>
                    <a:cubicBezTo>
                      <a:pt x="330" y="352"/>
                      <a:pt x="329" y="357"/>
                      <a:pt x="330" y="361"/>
                    </a:cubicBezTo>
                    <a:cubicBezTo>
                      <a:pt x="319" y="358"/>
                      <a:pt x="313" y="345"/>
                      <a:pt x="299" y="355"/>
                    </a:cubicBezTo>
                    <a:cubicBezTo>
                      <a:pt x="311" y="353"/>
                      <a:pt x="314" y="362"/>
                      <a:pt x="318" y="367"/>
                    </a:cubicBezTo>
                    <a:cubicBezTo>
                      <a:pt x="323" y="372"/>
                      <a:pt x="333" y="376"/>
                      <a:pt x="330" y="388"/>
                    </a:cubicBezTo>
                    <a:cubicBezTo>
                      <a:pt x="340" y="384"/>
                      <a:pt x="345" y="401"/>
                      <a:pt x="357" y="392"/>
                    </a:cubicBezTo>
                    <a:cubicBezTo>
                      <a:pt x="358" y="387"/>
                      <a:pt x="359" y="382"/>
                      <a:pt x="361" y="377"/>
                    </a:cubicBezTo>
                    <a:cubicBezTo>
                      <a:pt x="358" y="376"/>
                      <a:pt x="356" y="376"/>
                      <a:pt x="355" y="376"/>
                    </a:cubicBezTo>
                    <a:cubicBezTo>
                      <a:pt x="345" y="375"/>
                      <a:pt x="334" y="369"/>
                      <a:pt x="337" y="365"/>
                    </a:cubicBezTo>
                    <a:cubicBezTo>
                      <a:pt x="339" y="364"/>
                      <a:pt x="341" y="364"/>
                      <a:pt x="343" y="362"/>
                    </a:cubicBezTo>
                    <a:cubicBezTo>
                      <a:pt x="343" y="358"/>
                      <a:pt x="342" y="353"/>
                      <a:pt x="341" y="347"/>
                    </a:cubicBezTo>
                    <a:cubicBezTo>
                      <a:pt x="318" y="330"/>
                      <a:pt x="315" y="324"/>
                      <a:pt x="324" y="307"/>
                    </a:cubicBezTo>
                    <a:cubicBezTo>
                      <a:pt x="328" y="310"/>
                      <a:pt x="333" y="314"/>
                      <a:pt x="337" y="318"/>
                    </a:cubicBezTo>
                    <a:cubicBezTo>
                      <a:pt x="340" y="322"/>
                      <a:pt x="343" y="326"/>
                      <a:pt x="345" y="330"/>
                    </a:cubicBezTo>
                    <a:cubicBezTo>
                      <a:pt x="352" y="324"/>
                      <a:pt x="357" y="317"/>
                      <a:pt x="363" y="311"/>
                    </a:cubicBezTo>
                    <a:cubicBezTo>
                      <a:pt x="362" y="304"/>
                      <a:pt x="361" y="296"/>
                      <a:pt x="359" y="285"/>
                    </a:cubicBezTo>
                    <a:cubicBezTo>
                      <a:pt x="356" y="283"/>
                      <a:pt x="350" y="279"/>
                      <a:pt x="343" y="275"/>
                    </a:cubicBezTo>
                    <a:cubicBezTo>
                      <a:pt x="345" y="270"/>
                      <a:pt x="346" y="263"/>
                      <a:pt x="349" y="254"/>
                    </a:cubicBezTo>
                    <a:cubicBezTo>
                      <a:pt x="354" y="258"/>
                      <a:pt x="357" y="260"/>
                      <a:pt x="359" y="261"/>
                    </a:cubicBezTo>
                    <a:cubicBezTo>
                      <a:pt x="358" y="266"/>
                      <a:pt x="358" y="269"/>
                      <a:pt x="358" y="273"/>
                    </a:cubicBezTo>
                    <a:cubicBezTo>
                      <a:pt x="361" y="273"/>
                      <a:pt x="364" y="272"/>
                      <a:pt x="366" y="272"/>
                    </a:cubicBezTo>
                    <a:cubicBezTo>
                      <a:pt x="365" y="266"/>
                      <a:pt x="365" y="261"/>
                      <a:pt x="364" y="256"/>
                    </a:cubicBezTo>
                    <a:cubicBezTo>
                      <a:pt x="389" y="246"/>
                      <a:pt x="395" y="239"/>
                      <a:pt x="407" y="207"/>
                    </a:cubicBezTo>
                    <a:cubicBezTo>
                      <a:pt x="400" y="195"/>
                      <a:pt x="393" y="183"/>
                      <a:pt x="386" y="171"/>
                    </a:cubicBezTo>
                    <a:cubicBezTo>
                      <a:pt x="390" y="168"/>
                      <a:pt x="393" y="167"/>
                      <a:pt x="395" y="166"/>
                    </a:cubicBezTo>
                    <a:cubicBezTo>
                      <a:pt x="392" y="155"/>
                      <a:pt x="380" y="168"/>
                      <a:pt x="378" y="160"/>
                    </a:cubicBezTo>
                    <a:cubicBezTo>
                      <a:pt x="381" y="154"/>
                      <a:pt x="383" y="150"/>
                      <a:pt x="386" y="144"/>
                    </a:cubicBezTo>
                    <a:cubicBezTo>
                      <a:pt x="388" y="148"/>
                      <a:pt x="389" y="151"/>
                      <a:pt x="391" y="153"/>
                    </a:cubicBezTo>
                    <a:cubicBezTo>
                      <a:pt x="393" y="151"/>
                      <a:pt x="396" y="150"/>
                      <a:pt x="399" y="148"/>
                    </a:cubicBezTo>
                    <a:cubicBezTo>
                      <a:pt x="403" y="151"/>
                      <a:pt x="407" y="155"/>
                      <a:pt x="413" y="160"/>
                    </a:cubicBezTo>
                    <a:cubicBezTo>
                      <a:pt x="414" y="163"/>
                      <a:pt x="415" y="170"/>
                      <a:pt x="418" y="182"/>
                    </a:cubicBezTo>
                    <a:cubicBezTo>
                      <a:pt x="423" y="175"/>
                      <a:pt x="427" y="171"/>
                      <a:pt x="428" y="167"/>
                    </a:cubicBezTo>
                    <a:cubicBezTo>
                      <a:pt x="431" y="158"/>
                      <a:pt x="419" y="157"/>
                      <a:pt x="417" y="152"/>
                    </a:cubicBezTo>
                    <a:cubicBezTo>
                      <a:pt x="418" y="142"/>
                      <a:pt x="419" y="135"/>
                      <a:pt x="419" y="127"/>
                    </a:cubicBezTo>
                    <a:cubicBezTo>
                      <a:pt x="433" y="122"/>
                      <a:pt x="433" y="122"/>
                      <a:pt x="433" y="112"/>
                    </a:cubicBezTo>
                    <a:cubicBezTo>
                      <a:pt x="434" y="98"/>
                      <a:pt x="435" y="85"/>
                      <a:pt x="436" y="71"/>
                    </a:cubicBezTo>
                    <a:cubicBezTo>
                      <a:pt x="427" y="62"/>
                      <a:pt x="414" y="64"/>
                      <a:pt x="402" y="63"/>
                    </a:cubicBezTo>
                    <a:cubicBezTo>
                      <a:pt x="403" y="58"/>
                      <a:pt x="405" y="54"/>
                      <a:pt x="405" y="49"/>
                    </a:cubicBezTo>
                    <a:cubicBezTo>
                      <a:pt x="405" y="45"/>
                      <a:pt x="405" y="41"/>
                      <a:pt x="404" y="36"/>
                    </a:cubicBezTo>
                    <a:cubicBezTo>
                      <a:pt x="411" y="35"/>
                      <a:pt x="417" y="34"/>
                      <a:pt x="424" y="33"/>
                    </a:cubicBezTo>
                    <a:cubicBezTo>
                      <a:pt x="372" y="9"/>
                      <a:pt x="312" y="0"/>
                      <a:pt x="252" y="9"/>
                    </a:cubicBezTo>
                    <a:cubicBezTo>
                      <a:pt x="132" y="28"/>
                      <a:pt x="41" y="114"/>
                      <a:pt x="11" y="221"/>
                    </a:cubicBezTo>
                    <a:cubicBezTo>
                      <a:pt x="17" y="220"/>
                      <a:pt x="22" y="218"/>
                      <a:pt x="26" y="217"/>
                    </a:cubicBezTo>
                    <a:cubicBezTo>
                      <a:pt x="31" y="226"/>
                      <a:pt x="25" y="233"/>
                      <a:pt x="23" y="241"/>
                    </a:cubicBezTo>
                    <a:cubicBezTo>
                      <a:pt x="20" y="249"/>
                      <a:pt x="14" y="248"/>
                      <a:pt x="9" y="248"/>
                    </a:cubicBezTo>
                    <a:cubicBezTo>
                      <a:pt x="8" y="248"/>
                      <a:pt x="6" y="249"/>
                      <a:pt x="5" y="249"/>
                    </a:cubicBezTo>
                    <a:cubicBezTo>
                      <a:pt x="0" y="278"/>
                      <a:pt x="0" y="309"/>
                      <a:pt x="5" y="340"/>
                    </a:cubicBezTo>
                    <a:cubicBezTo>
                      <a:pt x="17" y="419"/>
                      <a:pt x="62" y="486"/>
                      <a:pt x="124" y="529"/>
                    </a:cubicBezTo>
                    <a:cubicBezTo>
                      <a:pt x="123" y="528"/>
                      <a:pt x="122" y="526"/>
                      <a:pt x="121" y="524"/>
                    </a:cubicBezTo>
                    <a:cubicBezTo>
                      <a:pt x="118" y="520"/>
                      <a:pt x="111" y="513"/>
                      <a:pt x="112" y="512"/>
                    </a:cubicBez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1" name="Freeform 20">
                <a:extLst>
                  <a:ext uri="{FF2B5EF4-FFF2-40B4-BE49-F238E27FC236}">
                    <a16:creationId xmlns:a16="http://schemas.microsoft.com/office/drawing/2014/main" id="{62473FC1-ECFC-481D-B8EC-909EE95CFF5B}"/>
                  </a:ext>
                </a:extLst>
              </p:cNvPr>
              <p:cNvSpPr>
                <a:spLocks/>
              </p:cNvSpPr>
              <p:nvPr/>
            </p:nvSpPr>
            <p:spPr bwMode="auto">
              <a:xfrm>
                <a:off x="-1158875" y="5440363"/>
                <a:ext cx="395288" cy="342900"/>
              </a:xfrm>
              <a:custGeom>
                <a:avLst/>
                <a:gdLst>
                  <a:gd name="T0" fmla="*/ 120 w 132"/>
                  <a:gd name="T1" fmla="*/ 27 h 115"/>
                  <a:gd name="T2" fmla="*/ 114 w 132"/>
                  <a:gd name="T3" fmla="*/ 0 h 115"/>
                  <a:gd name="T4" fmla="*/ 106 w 132"/>
                  <a:gd name="T5" fmla="*/ 27 h 115"/>
                  <a:gd name="T6" fmla="*/ 104 w 132"/>
                  <a:gd name="T7" fmla="*/ 28 h 115"/>
                  <a:gd name="T8" fmla="*/ 90 w 132"/>
                  <a:gd name="T9" fmla="*/ 20 h 115"/>
                  <a:gd name="T10" fmla="*/ 93 w 132"/>
                  <a:gd name="T11" fmla="*/ 9 h 115"/>
                  <a:gd name="T12" fmla="*/ 82 w 132"/>
                  <a:gd name="T13" fmla="*/ 2 h 115"/>
                  <a:gd name="T14" fmla="*/ 68 w 132"/>
                  <a:gd name="T15" fmla="*/ 24 h 115"/>
                  <a:gd name="T16" fmla="*/ 65 w 132"/>
                  <a:gd name="T17" fmla="*/ 25 h 115"/>
                  <a:gd name="T18" fmla="*/ 47 w 132"/>
                  <a:gd name="T19" fmla="*/ 35 h 115"/>
                  <a:gd name="T20" fmla="*/ 19 w 132"/>
                  <a:gd name="T21" fmla="*/ 57 h 115"/>
                  <a:gd name="T22" fmla="*/ 3 w 132"/>
                  <a:gd name="T23" fmla="*/ 70 h 115"/>
                  <a:gd name="T24" fmla="*/ 2 w 132"/>
                  <a:gd name="T25" fmla="*/ 85 h 115"/>
                  <a:gd name="T26" fmla="*/ 3 w 132"/>
                  <a:gd name="T27" fmla="*/ 115 h 115"/>
                  <a:gd name="T28" fmla="*/ 52 w 132"/>
                  <a:gd name="T29" fmla="*/ 93 h 115"/>
                  <a:gd name="T30" fmla="*/ 68 w 132"/>
                  <a:gd name="T31" fmla="*/ 104 h 115"/>
                  <a:gd name="T32" fmla="*/ 64 w 132"/>
                  <a:gd name="T33" fmla="*/ 113 h 115"/>
                  <a:gd name="T34" fmla="*/ 95 w 132"/>
                  <a:gd name="T35" fmla="*/ 101 h 115"/>
                  <a:gd name="T36" fmla="*/ 122 w 132"/>
                  <a:gd name="T37" fmla="*/ 64 h 115"/>
                  <a:gd name="T38" fmla="*/ 122 w 132"/>
                  <a:gd name="T39" fmla="*/ 35 h 115"/>
                  <a:gd name="T40" fmla="*/ 120 w 132"/>
                  <a:gd name="T41" fmla="*/ 2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2" h="115">
                    <a:moveTo>
                      <a:pt x="120" y="27"/>
                    </a:moveTo>
                    <a:cubicBezTo>
                      <a:pt x="128" y="15"/>
                      <a:pt x="113" y="10"/>
                      <a:pt x="114" y="0"/>
                    </a:cubicBezTo>
                    <a:cubicBezTo>
                      <a:pt x="110" y="9"/>
                      <a:pt x="108" y="18"/>
                      <a:pt x="106" y="27"/>
                    </a:cubicBezTo>
                    <a:cubicBezTo>
                      <a:pt x="106" y="28"/>
                      <a:pt x="104" y="28"/>
                      <a:pt x="104" y="28"/>
                    </a:cubicBezTo>
                    <a:cubicBezTo>
                      <a:pt x="99" y="25"/>
                      <a:pt x="95" y="22"/>
                      <a:pt x="90" y="20"/>
                    </a:cubicBezTo>
                    <a:cubicBezTo>
                      <a:pt x="91" y="16"/>
                      <a:pt x="92" y="13"/>
                      <a:pt x="93" y="9"/>
                    </a:cubicBezTo>
                    <a:cubicBezTo>
                      <a:pt x="90" y="8"/>
                      <a:pt x="87" y="6"/>
                      <a:pt x="82" y="2"/>
                    </a:cubicBezTo>
                    <a:cubicBezTo>
                      <a:pt x="81" y="14"/>
                      <a:pt x="67" y="13"/>
                      <a:pt x="68" y="24"/>
                    </a:cubicBezTo>
                    <a:cubicBezTo>
                      <a:pt x="68" y="24"/>
                      <a:pt x="66" y="25"/>
                      <a:pt x="65" y="25"/>
                    </a:cubicBezTo>
                    <a:cubicBezTo>
                      <a:pt x="54" y="26"/>
                      <a:pt x="55" y="29"/>
                      <a:pt x="47" y="35"/>
                    </a:cubicBezTo>
                    <a:cubicBezTo>
                      <a:pt x="37" y="41"/>
                      <a:pt x="35" y="57"/>
                      <a:pt x="19" y="57"/>
                    </a:cubicBezTo>
                    <a:cubicBezTo>
                      <a:pt x="14" y="57"/>
                      <a:pt x="7" y="65"/>
                      <a:pt x="3" y="70"/>
                    </a:cubicBezTo>
                    <a:cubicBezTo>
                      <a:pt x="1" y="74"/>
                      <a:pt x="0" y="83"/>
                      <a:pt x="2" y="85"/>
                    </a:cubicBezTo>
                    <a:cubicBezTo>
                      <a:pt x="11" y="94"/>
                      <a:pt x="5" y="103"/>
                      <a:pt x="3" y="115"/>
                    </a:cubicBezTo>
                    <a:cubicBezTo>
                      <a:pt x="21" y="108"/>
                      <a:pt x="38" y="102"/>
                      <a:pt x="52" y="93"/>
                    </a:cubicBezTo>
                    <a:cubicBezTo>
                      <a:pt x="57" y="96"/>
                      <a:pt x="63" y="100"/>
                      <a:pt x="68" y="104"/>
                    </a:cubicBezTo>
                    <a:cubicBezTo>
                      <a:pt x="67" y="107"/>
                      <a:pt x="66" y="109"/>
                      <a:pt x="64" y="113"/>
                    </a:cubicBezTo>
                    <a:cubicBezTo>
                      <a:pt x="77" y="113"/>
                      <a:pt x="88" y="111"/>
                      <a:pt x="95" y="101"/>
                    </a:cubicBezTo>
                    <a:cubicBezTo>
                      <a:pt x="104" y="89"/>
                      <a:pt x="114" y="77"/>
                      <a:pt x="122" y="64"/>
                    </a:cubicBezTo>
                    <a:cubicBezTo>
                      <a:pt x="127" y="55"/>
                      <a:pt x="132" y="45"/>
                      <a:pt x="122" y="35"/>
                    </a:cubicBezTo>
                    <a:cubicBezTo>
                      <a:pt x="121" y="33"/>
                      <a:pt x="119" y="28"/>
                      <a:pt x="12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2" name="Freeform 21">
                <a:extLst>
                  <a:ext uri="{FF2B5EF4-FFF2-40B4-BE49-F238E27FC236}">
                    <a16:creationId xmlns:a16="http://schemas.microsoft.com/office/drawing/2014/main" id="{E9CF3334-0399-494F-AE9A-BBFB44E42B29}"/>
                  </a:ext>
                </a:extLst>
              </p:cNvPr>
              <p:cNvSpPr>
                <a:spLocks/>
              </p:cNvSpPr>
              <p:nvPr/>
            </p:nvSpPr>
            <p:spPr bwMode="auto">
              <a:xfrm>
                <a:off x="-1211263" y="5233988"/>
                <a:ext cx="136525" cy="173037"/>
              </a:xfrm>
              <a:custGeom>
                <a:avLst/>
                <a:gdLst>
                  <a:gd name="T0" fmla="*/ 35 w 46"/>
                  <a:gd name="T1" fmla="*/ 58 h 58"/>
                  <a:gd name="T2" fmla="*/ 38 w 46"/>
                  <a:gd name="T3" fmla="*/ 43 h 58"/>
                  <a:gd name="T4" fmla="*/ 43 w 46"/>
                  <a:gd name="T5" fmla="*/ 32 h 58"/>
                  <a:gd name="T6" fmla="*/ 42 w 46"/>
                  <a:gd name="T7" fmla="*/ 22 h 58"/>
                  <a:gd name="T8" fmla="*/ 44 w 46"/>
                  <a:gd name="T9" fmla="*/ 9 h 58"/>
                  <a:gd name="T10" fmla="*/ 45 w 46"/>
                  <a:gd name="T11" fmla="*/ 6 h 58"/>
                  <a:gd name="T12" fmla="*/ 35 w 46"/>
                  <a:gd name="T13" fmla="*/ 0 h 58"/>
                  <a:gd name="T14" fmla="*/ 22 w 46"/>
                  <a:gd name="T15" fmla="*/ 17 h 58"/>
                  <a:gd name="T16" fmla="*/ 12 w 46"/>
                  <a:gd name="T17" fmla="*/ 34 h 58"/>
                  <a:gd name="T18" fmla="*/ 0 w 46"/>
                  <a:gd name="T19" fmla="*/ 39 h 58"/>
                  <a:gd name="T20" fmla="*/ 35 w 46"/>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58">
                    <a:moveTo>
                      <a:pt x="35" y="58"/>
                    </a:moveTo>
                    <a:cubicBezTo>
                      <a:pt x="36" y="52"/>
                      <a:pt x="36" y="47"/>
                      <a:pt x="38" y="43"/>
                    </a:cubicBezTo>
                    <a:cubicBezTo>
                      <a:pt x="39" y="39"/>
                      <a:pt x="41" y="36"/>
                      <a:pt x="43" y="32"/>
                    </a:cubicBezTo>
                    <a:cubicBezTo>
                      <a:pt x="46" y="28"/>
                      <a:pt x="37" y="27"/>
                      <a:pt x="42" y="22"/>
                    </a:cubicBezTo>
                    <a:cubicBezTo>
                      <a:pt x="44" y="19"/>
                      <a:pt x="43" y="11"/>
                      <a:pt x="44" y="9"/>
                    </a:cubicBezTo>
                    <a:cubicBezTo>
                      <a:pt x="44" y="8"/>
                      <a:pt x="44" y="7"/>
                      <a:pt x="45" y="6"/>
                    </a:cubicBezTo>
                    <a:cubicBezTo>
                      <a:pt x="41" y="4"/>
                      <a:pt x="38" y="2"/>
                      <a:pt x="35" y="0"/>
                    </a:cubicBezTo>
                    <a:cubicBezTo>
                      <a:pt x="30" y="7"/>
                      <a:pt x="26" y="12"/>
                      <a:pt x="22" y="17"/>
                    </a:cubicBezTo>
                    <a:cubicBezTo>
                      <a:pt x="19" y="23"/>
                      <a:pt x="9" y="24"/>
                      <a:pt x="12" y="34"/>
                    </a:cubicBezTo>
                    <a:cubicBezTo>
                      <a:pt x="1" y="25"/>
                      <a:pt x="3" y="36"/>
                      <a:pt x="0" y="39"/>
                    </a:cubicBezTo>
                    <a:cubicBezTo>
                      <a:pt x="7" y="49"/>
                      <a:pt x="9" y="50"/>
                      <a:pt x="3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3" name="Freeform 22">
                <a:extLst>
                  <a:ext uri="{FF2B5EF4-FFF2-40B4-BE49-F238E27FC236}">
                    <a16:creationId xmlns:a16="http://schemas.microsoft.com/office/drawing/2014/main" id="{CEC83A0B-D475-460E-971E-CE297CD86F51}"/>
                  </a:ext>
                </a:extLst>
              </p:cNvPr>
              <p:cNvSpPr>
                <a:spLocks/>
              </p:cNvSpPr>
              <p:nvPr/>
            </p:nvSpPr>
            <p:spPr bwMode="auto">
              <a:xfrm>
                <a:off x="-931863" y="5297488"/>
                <a:ext cx="195263" cy="122237"/>
              </a:xfrm>
              <a:custGeom>
                <a:avLst/>
                <a:gdLst>
                  <a:gd name="T0" fmla="*/ 58 w 65"/>
                  <a:gd name="T1" fmla="*/ 20 h 41"/>
                  <a:gd name="T2" fmla="*/ 24 w 65"/>
                  <a:gd name="T3" fmla="*/ 12 h 41"/>
                  <a:gd name="T4" fmla="*/ 18 w 65"/>
                  <a:gd name="T5" fmla="*/ 16 h 41"/>
                  <a:gd name="T6" fmla="*/ 13 w 65"/>
                  <a:gd name="T7" fmla="*/ 3 h 41"/>
                  <a:gd name="T8" fmla="*/ 0 w 65"/>
                  <a:gd name="T9" fmla="*/ 0 h 41"/>
                  <a:gd name="T10" fmla="*/ 2 w 65"/>
                  <a:gd name="T11" fmla="*/ 11 h 41"/>
                  <a:gd name="T12" fmla="*/ 11 w 65"/>
                  <a:gd name="T13" fmla="*/ 13 h 41"/>
                  <a:gd name="T14" fmla="*/ 6 w 65"/>
                  <a:gd name="T15" fmla="*/ 21 h 41"/>
                  <a:gd name="T16" fmla="*/ 31 w 65"/>
                  <a:gd name="T17" fmla="*/ 29 h 41"/>
                  <a:gd name="T18" fmla="*/ 48 w 65"/>
                  <a:gd name="T19" fmla="*/ 34 h 41"/>
                  <a:gd name="T20" fmla="*/ 52 w 65"/>
                  <a:gd name="T21" fmla="*/ 33 h 41"/>
                  <a:gd name="T22" fmla="*/ 63 w 65"/>
                  <a:gd name="T23" fmla="*/ 41 h 41"/>
                  <a:gd name="T24" fmla="*/ 65 w 65"/>
                  <a:gd name="T25" fmla="*/ 37 h 41"/>
                  <a:gd name="T26" fmla="*/ 58 w 65"/>
                  <a:gd name="T27"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41">
                    <a:moveTo>
                      <a:pt x="58" y="20"/>
                    </a:moveTo>
                    <a:cubicBezTo>
                      <a:pt x="51" y="7"/>
                      <a:pt x="37" y="4"/>
                      <a:pt x="24" y="12"/>
                    </a:cubicBezTo>
                    <a:cubicBezTo>
                      <a:pt x="22" y="13"/>
                      <a:pt x="20" y="14"/>
                      <a:pt x="18" y="16"/>
                    </a:cubicBezTo>
                    <a:cubicBezTo>
                      <a:pt x="16" y="11"/>
                      <a:pt x="15" y="7"/>
                      <a:pt x="13" y="3"/>
                    </a:cubicBezTo>
                    <a:cubicBezTo>
                      <a:pt x="9" y="2"/>
                      <a:pt x="5" y="1"/>
                      <a:pt x="0" y="0"/>
                    </a:cubicBezTo>
                    <a:cubicBezTo>
                      <a:pt x="1" y="4"/>
                      <a:pt x="2" y="8"/>
                      <a:pt x="2" y="11"/>
                    </a:cubicBezTo>
                    <a:cubicBezTo>
                      <a:pt x="6" y="12"/>
                      <a:pt x="8" y="12"/>
                      <a:pt x="11" y="13"/>
                    </a:cubicBezTo>
                    <a:cubicBezTo>
                      <a:pt x="10" y="15"/>
                      <a:pt x="9" y="17"/>
                      <a:pt x="6" y="21"/>
                    </a:cubicBezTo>
                    <a:cubicBezTo>
                      <a:pt x="17" y="18"/>
                      <a:pt x="26" y="21"/>
                      <a:pt x="31" y="29"/>
                    </a:cubicBezTo>
                    <a:cubicBezTo>
                      <a:pt x="38" y="40"/>
                      <a:pt x="38" y="40"/>
                      <a:pt x="48" y="34"/>
                    </a:cubicBezTo>
                    <a:cubicBezTo>
                      <a:pt x="49" y="33"/>
                      <a:pt x="52" y="33"/>
                      <a:pt x="52" y="33"/>
                    </a:cubicBezTo>
                    <a:cubicBezTo>
                      <a:pt x="56" y="36"/>
                      <a:pt x="59" y="38"/>
                      <a:pt x="63" y="41"/>
                    </a:cubicBezTo>
                    <a:cubicBezTo>
                      <a:pt x="64" y="40"/>
                      <a:pt x="64" y="38"/>
                      <a:pt x="65" y="37"/>
                    </a:cubicBezTo>
                    <a:cubicBezTo>
                      <a:pt x="63" y="31"/>
                      <a:pt x="61" y="25"/>
                      <a:pt x="5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4" name="Freeform 23">
                <a:extLst>
                  <a:ext uri="{FF2B5EF4-FFF2-40B4-BE49-F238E27FC236}">
                    <a16:creationId xmlns:a16="http://schemas.microsoft.com/office/drawing/2014/main" id="{243ECF14-E4F9-42C9-A75F-B3445240BE9D}"/>
                  </a:ext>
                </a:extLst>
              </p:cNvPr>
              <p:cNvSpPr>
                <a:spLocks/>
              </p:cNvSpPr>
              <p:nvPr/>
            </p:nvSpPr>
            <p:spPr bwMode="auto">
              <a:xfrm>
                <a:off x="-1020763" y="4583113"/>
                <a:ext cx="128588" cy="239712"/>
              </a:xfrm>
              <a:custGeom>
                <a:avLst/>
                <a:gdLst>
                  <a:gd name="T0" fmla="*/ 41 w 43"/>
                  <a:gd name="T1" fmla="*/ 50 h 80"/>
                  <a:gd name="T2" fmla="*/ 28 w 43"/>
                  <a:gd name="T3" fmla="*/ 16 h 80"/>
                  <a:gd name="T4" fmla="*/ 43 w 43"/>
                  <a:gd name="T5" fmla="*/ 0 h 80"/>
                  <a:gd name="T6" fmla="*/ 22 w 43"/>
                  <a:gd name="T7" fmla="*/ 0 h 80"/>
                  <a:gd name="T8" fmla="*/ 20 w 43"/>
                  <a:gd name="T9" fmla="*/ 18 h 80"/>
                  <a:gd name="T10" fmla="*/ 31 w 43"/>
                  <a:gd name="T11" fmla="*/ 33 h 80"/>
                  <a:gd name="T12" fmla="*/ 0 w 43"/>
                  <a:gd name="T13" fmla="*/ 70 h 80"/>
                  <a:gd name="T14" fmla="*/ 7 w 43"/>
                  <a:gd name="T15" fmla="*/ 80 h 80"/>
                  <a:gd name="T16" fmla="*/ 41 w 43"/>
                  <a:gd name="T17" fmla="*/ 5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80">
                    <a:moveTo>
                      <a:pt x="41" y="50"/>
                    </a:moveTo>
                    <a:cubicBezTo>
                      <a:pt x="29" y="42"/>
                      <a:pt x="40" y="24"/>
                      <a:pt x="28" y="16"/>
                    </a:cubicBezTo>
                    <a:cubicBezTo>
                      <a:pt x="33" y="11"/>
                      <a:pt x="38" y="5"/>
                      <a:pt x="43" y="0"/>
                    </a:cubicBezTo>
                    <a:cubicBezTo>
                      <a:pt x="35" y="3"/>
                      <a:pt x="28" y="1"/>
                      <a:pt x="22" y="0"/>
                    </a:cubicBezTo>
                    <a:cubicBezTo>
                      <a:pt x="21" y="7"/>
                      <a:pt x="20" y="12"/>
                      <a:pt x="20" y="18"/>
                    </a:cubicBezTo>
                    <a:cubicBezTo>
                      <a:pt x="23" y="22"/>
                      <a:pt x="27" y="27"/>
                      <a:pt x="31" y="33"/>
                    </a:cubicBezTo>
                    <a:cubicBezTo>
                      <a:pt x="20" y="46"/>
                      <a:pt x="10" y="58"/>
                      <a:pt x="0" y="70"/>
                    </a:cubicBezTo>
                    <a:cubicBezTo>
                      <a:pt x="3" y="74"/>
                      <a:pt x="5" y="78"/>
                      <a:pt x="7" y="80"/>
                    </a:cubicBezTo>
                    <a:cubicBezTo>
                      <a:pt x="19" y="70"/>
                      <a:pt x="30" y="60"/>
                      <a:pt x="41"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5" name="Freeform 24">
                <a:extLst>
                  <a:ext uri="{FF2B5EF4-FFF2-40B4-BE49-F238E27FC236}">
                    <a16:creationId xmlns:a16="http://schemas.microsoft.com/office/drawing/2014/main" id="{01A0A085-666D-4422-87B5-CB468047809C}"/>
                  </a:ext>
                </a:extLst>
              </p:cNvPr>
              <p:cNvSpPr>
                <a:spLocks/>
              </p:cNvSpPr>
              <p:nvPr/>
            </p:nvSpPr>
            <p:spPr bwMode="auto">
              <a:xfrm>
                <a:off x="-1962150" y="5624513"/>
                <a:ext cx="101600" cy="158750"/>
              </a:xfrm>
              <a:custGeom>
                <a:avLst/>
                <a:gdLst>
                  <a:gd name="T0" fmla="*/ 12 w 34"/>
                  <a:gd name="T1" fmla="*/ 0 h 53"/>
                  <a:gd name="T2" fmla="*/ 0 w 34"/>
                  <a:gd name="T3" fmla="*/ 19 h 53"/>
                  <a:gd name="T4" fmla="*/ 10 w 34"/>
                  <a:gd name="T5" fmla="*/ 38 h 53"/>
                  <a:gd name="T6" fmla="*/ 34 w 34"/>
                  <a:gd name="T7" fmla="*/ 53 h 53"/>
                  <a:gd name="T8" fmla="*/ 24 w 34"/>
                  <a:gd name="T9" fmla="*/ 28 h 53"/>
                  <a:gd name="T10" fmla="*/ 12 w 34"/>
                  <a:gd name="T11" fmla="*/ 0 h 53"/>
                </a:gdLst>
                <a:ahLst/>
                <a:cxnLst>
                  <a:cxn ang="0">
                    <a:pos x="T0" y="T1"/>
                  </a:cxn>
                  <a:cxn ang="0">
                    <a:pos x="T2" y="T3"/>
                  </a:cxn>
                  <a:cxn ang="0">
                    <a:pos x="T4" y="T5"/>
                  </a:cxn>
                  <a:cxn ang="0">
                    <a:pos x="T6" y="T7"/>
                  </a:cxn>
                  <a:cxn ang="0">
                    <a:pos x="T8" y="T9"/>
                  </a:cxn>
                  <a:cxn ang="0">
                    <a:pos x="T10" y="T11"/>
                  </a:cxn>
                </a:cxnLst>
                <a:rect l="0" t="0" r="r" b="b"/>
                <a:pathLst>
                  <a:path w="34" h="53">
                    <a:moveTo>
                      <a:pt x="12" y="0"/>
                    </a:moveTo>
                    <a:cubicBezTo>
                      <a:pt x="7" y="7"/>
                      <a:pt x="3" y="13"/>
                      <a:pt x="0" y="19"/>
                    </a:cubicBezTo>
                    <a:cubicBezTo>
                      <a:pt x="2" y="25"/>
                      <a:pt x="6" y="31"/>
                      <a:pt x="10" y="38"/>
                    </a:cubicBezTo>
                    <a:cubicBezTo>
                      <a:pt x="15" y="48"/>
                      <a:pt x="22" y="53"/>
                      <a:pt x="34" y="53"/>
                    </a:cubicBezTo>
                    <a:cubicBezTo>
                      <a:pt x="30" y="44"/>
                      <a:pt x="26" y="37"/>
                      <a:pt x="24" y="28"/>
                    </a:cubicBezTo>
                    <a:cubicBezTo>
                      <a:pt x="23" y="18"/>
                      <a:pt x="16" y="1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 name="Freeform 25">
                <a:extLst>
                  <a:ext uri="{FF2B5EF4-FFF2-40B4-BE49-F238E27FC236}">
                    <a16:creationId xmlns:a16="http://schemas.microsoft.com/office/drawing/2014/main" id="{C7718BB9-553A-4AAE-BA42-4E62FFAED64D}"/>
                  </a:ext>
                </a:extLst>
              </p:cNvPr>
              <p:cNvSpPr>
                <a:spLocks/>
              </p:cNvSpPr>
              <p:nvPr/>
            </p:nvSpPr>
            <p:spPr bwMode="auto">
              <a:xfrm>
                <a:off x="-1247775" y="5427663"/>
                <a:ext cx="142875" cy="57150"/>
              </a:xfrm>
              <a:custGeom>
                <a:avLst/>
                <a:gdLst>
                  <a:gd name="T0" fmla="*/ 31 w 48"/>
                  <a:gd name="T1" fmla="*/ 13 h 19"/>
                  <a:gd name="T2" fmla="*/ 48 w 48"/>
                  <a:gd name="T3" fmla="*/ 10 h 19"/>
                  <a:gd name="T4" fmla="*/ 0 w 48"/>
                  <a:gd name="T5" fmla="*/ 8 h 19"/>
                  <a:gd name="T6" fmla="*/ 16 w 48"/>
                  <a:gd name="T7" fmla="*/ 11 h 19"/>
                  <a:gd name="T8" fmla="*/ 31 w 48"/>
                  <a:gd name="T9" fmla="*/ 13 h 19"/>
                </a:gdLst>
                <a:ahLst/>
                <a:cxnLst>
                  <a:cxn ang="0">
                    <a:pos x="T0" y="T1"/>
                  </a:cxn>
                  <a:cxn ang="0">
                    <a:pos x="T2" y="T3"/>
                  </a:cxn>
                  <a:cxn ang="0">
                    <a:pos x="T4" y="T5"/>
                  </a:cxn>
                  <a:cxn ang="0">
                    <a:pos x="T6" y="T7"/>
                  </a:cxn>
                  <a:cxn ang="0">
                    <a:pos x="T8" y="T9"/>
                  </a:cxn>
                </a:cxnLst>
                <a:rect l="0" t="0" r="r" b="b"/>
                <a:pathLst>
                  <a:path w="48" h="19">
                    <a:moveTo>
                      <a:pt x="31" y="13"/>
                    </a:moveTo>
                    <a:cubicBezTo>
                      <a:pt x="35" y="12"/>
                      <a:pt x="40" y="11"/>
                      <a:pt x="48" y="10"/>
                    </a:cubicBezTo>
                    <a:cubicBezTo>
                      <a:pt x="32" y="0"/>
                      <a:pt x="18" y="6"/>
                      <a:pt x="0" y="8"/>
                    </a:cubicBezTo>
                    <a:cubicBezTo>
                      <a:pt x="8" y="13"/>
                      <a:pt x="12" y="19"/>
                      <a:pt x="16" y="11"/>
                    </a:cubicBezTo>
                    <a:cubicBezTo>
                      <a:pt x="20" y="16"/>
                      <a:pt x="25" y="14"/>
                      <a:pt x="3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7" name="Freeform 26">
                <a:extLst>
                  <a:ext uri="{FF2B5EF4-FFF2-40B4-BE49-F238E27FC236}">
                    <a16:creationId xmlns:a16="http://schemas.microsoft.com/office/drawing/2014/main" id="{D50D8DDA-1458-4040-A92B-9AE6A4BEC902}"/>
                  </a:ext>
                </a:extLst>
              </p:cNvPr>
              <p:cNvSpPr>
                <a:spLocks/>
              </p:cNvSpPr>
              <p:nvPr/>
            </p:nvSpPr>
            <p:spPr bwMode="auto">
              <a:xfrm>
                <a:off x="-1077913" y="5338763"/>
                <a:ext cx="53975" cy="71437"/>
              </a:xfrm>
              <a:custGeom>
                <a:avLst/>
                <a:gdLst>
                  <a:gd name="T0" fmla="*/ 17 w 18"/>
                  <a:gd name="T1" fmla="*/ 0 h 24"/>
                  <a:gd name="T2" fmla="*/ 7 w 18"/>
                  <a:gd name="T3" fmla="*/ 24 h 24"/>
                  <a:gd name="T4" fmla="*/ 10 w 18"/>
                  <a:gd name="T5" fmla="*/ 13 h 24"/>
                  <a:gd name="T6" fmla="*/ 14 w 18"/>
                  <a:gd name="T7" fmla="*/ 22 h 24"/>
                  <a:gd name="T8" fmla="*/ 18 w 18"/>
                  <a:gd name="T9" fmla="*/ 22 h 24"/>
                  <a:gd name="T10" fmla="*/ 16 w 18"/>
                  <a:gd name="T11" fmla="*/ 11 h 24"/>
                  <a:gd name="T12" fmla="*/ 17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7" y="0"/>
                    </a:moveTo>
                    <a:cubicBezTo>
                      <a:pt x="0" y="4"/>
                      <a:pt x="0" y="4"/>
                      <a:pt x="7" y="24"/>
                    </a:cubicBezTo>
                    <a:cubicBezTo>
                      <a:pt x="8" y="21"/>
                      <a:pt x="9" y="18"/>
                      <a:pt x="10" y="13"/>
                    </a:cubicBezTo>
                    <a:cubicBezTo>
                      <a:pt x="12" y="17"/>
                      <a:pt x="13" y="19"/>
                      <a:pt x="14" y="22"/>
                    </a:cubicBezTo>
                    <a:cubicBezTo>
                      <a:pt x="15" y="22"/>
                      <a:pt x="17" y="22"/>
                      <a:pt x="18" y="22"/>
                    </a:cubicBezTo>
                    <a:cubicBezTo>
                      <a:pt x="17" y="18"/>
                      <a:pt x="16" y="14"/>
                      <a:pt x="16" y="11"/>
                    </a:cubicBezTo>
                    <a:cubicBezTo>
                      <a:pt x="16" y="7"/>
                      <a:pt x="17" y="4"/>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8" name="Freeform 27">
                <a:extLst>
                  <a:ext uri="{FF2B5EF4-FFF2-40B4-BE49-F238E27FC236}">
                    <a16:creationId xmlns:a16="http://schemas.microsoft.com/office/drawing/2014/main" id="{42D5C38E-8894-4B8A-984C-4C4E6F5521E8}"/>
                  </a:ext>
                </a:extLst>
              </p:cNvPr>
              <p:cNvSpPr>
                <a:spLocks/>
              </p:cNvSpPr>
              <p:nvPr/>
            </p:nvSpPr>
            <p:spPr bwMode="auto">
              <a:xfrm>
                <a:off x="-1044575" y="5180013"/>
                <a:ext cx="65088" cy="60325"/>
              </a:xfrm>
              <a:custGeom>
                <a:avLst/>
                <a:gdLst>
                  <a:gd name="T0" fmla="*/ 4 w 22"/>
                  <a:gd name="T1" fmla="*/ 16 h 20"/>
                  <a:gd name="T2" fmla="*/ 8 w 22"/>
                  <a:gd name="T3" fmla="*/ 11 h 20"/>
                  <a:gd name="T4" fmla="*/ 18 w 22"/>
                  <a:gd name="T5" fmla="*/ 20 h 20"/>
                  <a:gd name="T6" fmla="*/ 22 w 22"/>
                  <a:gd name="T7" fmla="*/ 0 h 20"/>
                  <a:gd name="T8" fmla="*/ 0 w 22"/>
                  <a:gd name="T9" fmla="*/ 9 h 20"/>
                  <a:gd name="T10" fmla="*/ 4 w 22"/>
                  <a:gd name="T11" fmla="*/ 16 h 20"/>
                </a:gdLst>
                <a:ahLst/>
                <a:cxnLst>
                  <a:cxn ang="0">
                    <a:pos x="T0" y="T1"/>
                  </a:cxn>
                  <a:cxn ang="0">
                    <a:pos x="T2" y="T3"/>
                  </a:cxn>
                  <a:cxn ang="0">
                    <a:pos x="T4" y="T5"/>
                  </a:cxn>
                  <a:cxn ang="0">
                    <a:pos x="T6" y="T7"/>
                  </a:cxn>
                  <a:cxn ang="0">
                    <a:pos x="T8" y="T9"/>
                  </a:cxn>
                  <a:cxn ang="0">
                    <a:pos x="T10" y="T11"/>
                  </a:cxn>
                </a:cxnLst>
                <a:rect l="0" t="0" r="r" b="b"/>
                <a:pathLst>
                  <a:path w="22" h="20">
                    <a:moveTo>
                      <a:pt x="4" y="16"/>
                    </a:moveTo>
                    <a:cubicBezTo>
                      <a:pt x="6" y="14"/>
                      <a:pt x="7" y="12"/>
                      <a:pt x="8" y="11"/>
                    </a:cubicBezTo>
                    <a:cubicBezTo>
                      <a:pt x="11" y="14"/>
                      <a:pt x="14" y="17"/>
                      <a:pt x="18" y="20"/>
                    </a:cubicBezTo>
                    <a:cubicBezTo>
                      <a:pt x="20" y="12"/>
                      <a:pt x="21" y="7"/>
                      <a:pt x="22" y="0"/>
                    </a:cubicBezTo>
                    <a:cubicBezTo>
                      <a:pt x="15" y="3"/>
                      <a:pt x="8" y="6"/>
                      <a:pt x="0" y="9"/>
                    </a:cubicBezTo>
                    <a:cubicBezTo>
                      <a:pt x="2" y="12"/>
                      <a:pt x="3" y="14"/>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9" name="Freeform 28">
                <a:extLst>
                  <a:ext uri="{FF2B5EF4-FFF2-40B4-BE49-F238E27FC236}">
                    <a16:creationId xmlns:a16="http://schemas.microsoft.com/office/drawing/2014/main" id="{1208D2C9-150D-47D9-8887-B5CCF6137EAF}"/>
                  </a:ext>
                </a:extLst>
              </p:cNvPr>
              <p:cNvSpPr>
                <a:spLocks/>
              </p:cNvSpPr>
              <p:nvPr/>
            </p:nvSpPr>
            <p:spPr bwMode="auto">
              <a:xfrm>
                <a:off x="-1081088" y="5043488"/>
                <a:ext cx="33338" cy="82550"/>
              </a:xfrm>
              <a:custGeom>
                <a:avLst/>
                <a:gdLst>
                  <a:gd name="T0" fmla="*/ 2 w 11"/>
                  <a:gd name="T1" fmla="*/ 0 h 28"/>
                  <a:gd name="T2" fmla="*/ 7 w 11"/>
                  <a:gd name="T3" fmla="*/ 28 h 28"/>
                  <a:gd name="T4" fmla="*/ 2 w 11"/>
                  <a:gd name="T5" fmla="*/ 0 h 28"/>
                </a:gdLst>
                <a:ahLst/>
                <a:cxnLst>
                  <a:cxn ang="0">
                    <a:pos x="T0" y="T1"/>
                  </a:cxn>
                  <a:cxn ang="0">
                    <a:pos x="T2" y="T3"/>
                  </a:cxn>
                  <a:cxn ang="0">
                    <a:pos x="T4" y="T5"/>
                  </a:cxn>
                </a:cxnLst>
                <a:rect l="0" t="0" r="r" b="b"/>
                <a:pathLst>
                  <a:path w="11" h="28">
                    <a:moveTo>
                      <a:pt x="2" y="0"/>
                    </a:moveTo>
                    <a:cubicBezTo>
                      <a:pt x="0" y="17"/>
                      <a:pt x="0" y="17"/>
                      <a:pt x="7" y="28"/>
                    </a:cubicBezTo>
                    <a:cubicBezTo>
                      <a:pt x="11" y="8"/>
                      <a:pt x="11" y="8"/>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grpSp>
      <p:sp>
        <p:nvSpPr>
          <p:cNvPr id="20" name="Oval 19">
            <a:extLst>
              <a:ext uri="{FF2B5EF4-FFF2-40B4-BE49-F238E27FC236}">
                <a16:creationId xmlns:a16="http://schemas.microsoft.com/office/drawing/2014/main" id="{2D8191CB-DCC8-41F0-92FC-3EF55ACB56E5}"/>
              </a:ext>
            </a:extLst>
          </p:cNvPr>
          <p:cNvSpPr/>
          <p:nvPr/>
        </p:nvSpPr>
        <p:spPr>
          <a:xfrm>
            <a:off x="7968681" y="2403546"/>
            <a:ext cx="704350" cy="704350"/>
          </a:xfrm>
          <a:prstGeom prst="ellipse">
            <a:avLst/>
          </a:prstGeom>
          <a:solidFill>
            <a:schemeClr val="tx2">
              <a:lumMod val="75000"/>
            </a:schemeClr>
          </a:solidFill>
          <a:ln w="38100" cap="flat" cmpd="sng" algn="ctr">
            <a:solidFill>
              <a:schemeClr val="tx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21" name="Oval 20">
            <a:extLst>
              <a:ext uri="{FF2B5EF4-FFF2-40B4-BE49-F238E27FC236}">
                <a16:creationId xmlns:a16="http://schemas.microsoft.com/office/drawing/2014/main" id="{95629184-D18B-47C2-AB92-1B12F3CBA461}"/>
              </a:ext>
            </a:extLst>
          </p:cNvPr>
          <p:cNvSpPr/>
          <p:nvPr/>
        </p:nvSpPr>
        <p:spPr>
          <a:xfrm>
            <a:off x="7968681" y="4371734"/>
            <a:ext cx="704350" cy="704350"/>
          </a:xfrm>
          <a:prstGeom prst="ellipse">
            <a:avLst/>
          </a:prstGeom>
          <a:solidFill>
            <a:schemeClr val="accent3">
              <a:lumMod val="75000"/>
            </a:schemeClr>
          </a:solidFill>
          <a:ln w="38100" cap="flat" cmpd="sng" algn="ctr">
            <a:solidFill>
              <a:srgbClr val="3A434C">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22" name="Oval 21">
            <a:extLst>
              <a:ext uri="{FF2B5EF4-FFF2-40B4-BE49-F238E27FC236}">
                <a16:creationId xmlns:a16="http://schemas.microsoft.com/office/drawing/2014/main" id="{9BE7424B-135B-493E-98D0-44E048A38E07}"/>
              </a:ext>
            </a:extLst>
          </p:cNvPr>
          <p:cNvSpPr/>
          <p:nvPr/>
        </p:nvSpPr>
        <p:spPr>
          <a:xfrm>
            <a:off x="6910093" y="1240314"/>
            <a:ext cx="704350" cy="704350"/>
          </a:xfrm>
          <a:prstGeom prst="ellipse">
            <a:avLst/>
          </a:prstGeom>
          <a:solidFill>
            <a:schemeClr val="accent3">
              <a:lumMod val="75000"/>
            </a:schemeClr>
          </a:solidFill>
          <a:ln w="38100" cap="flat" cmpd="sng" algn="ctr">
            <a:solidFill>
              <a:srgbClr val="3A434C">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3" name="Oval 22">
            <a:extLst>
              <a:ext uri="{FF2B5EF4-FFF2-40B4-BE49-F238E27FC236}">
                <a16:creationId xmlns:a16="http://schemas.microsoft.com/office/drawing/2014/main" id="{7760424E-5F14-4B3B-AF4D-2460E97B3A4D}"/>
              </a:ext>
            </a:extLst>
          </p:cNvPr>
          <p:cNvSpPr/>
          <p:nvPr/>
        </p:nvSpPr>
        <p:spPr>
          <a:xfrm>
            <a:off x="6910093" y="5530899"/>
            <a:ext cx="704350" cy="704350"/>
          </a:xfrm>
          <a:prstGeom prst="ellipse">
            <a:avLst/>
          </a:prstGeom>
          <a:solidFill>
            <a:schemeClr val="tx2">
              <a:lumMod val="75000"/>
            </a:schemeClr>
          </a:solidFill>
          <a:ln w="38100" cap="flat" cmpd="sng" algn="ctr">
            <a:solidFill>
              <a:schemeClr val="tx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24" name="Oval 23">
            <a:extLst>
              <a:ext uri="{FF2B5EF4-FFF2-40B4-BE49-F238E27FC236}">
                <a16:creationId xmlns:a16="http://schemas.microsoft.com/office/drawing/2014/main" id="{70A4AD11-ED1E-4C97-8843-A40745FBA28B}"/>
              </a:ext>
            </a:extLst>
          </p:cNvPr>
          <p:cNvSpPr/>
          <p:nvPr/>
        </p:nvSpPr>
        <p:spPr>
          <a:xfrm>
            <a:off x="3518969" y="2403546"/>
            <a:ext cx="704350" cy="704350"/>
          </a:xfrm>
          <a:prstGeom prst="ellipse">
            <a:avLst/>
          </a:prstGeom>
          <a:solidFill>
            <a:schemeClr val="accent3">
              <a:lumMod val="75000"/>
            </a:schemeClr>
          </a:solidFill>
          <a:ln w="38100" cap="flat" cmpd="sng" algn="ctr">
            <a:solidFill>
              <a:srgbClr val="3A434C">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25" name="Oval 24">
            <a:extLst>
              <a:ext uri="{FF2B5EF4-FFF2-40B4-BE49-F238E27FC236}">
                <a16:creationId xmlns:a16="http://schemas.microsoft.com/office/drawing/2014/main" id="{ECEDCE63-E4FE-4EFB-BDF5-42B5A2BCA0F8}"/>
              </a:ext>
            </a:extLst>
          </p:cNvPr>
          <p:cNvSpPr/>
          <p:nvPr/>
        </p:nvSpPr>
        <p:spPr>
          <a:xfrm>
            <a:off x="3518969" y="4371734"/>
            <a:ext cx="704350" cy="704350"/>
          </a:xfrm>
          <a:prstGeom prst="ellipse">
            <a:avLst/>
          </a:prstGeom>
          <a:solidFill>
            <a:schemeClr val="tx2">
              <a:lumMod val="75000"/>
            </a:schemeClr>
          </a:solidFill>
          <a:ln w="38100" cap="flat" cmpd="sng" algn="ctr">
            <a:solidFill>
              <a:schemeClr val="tx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26" name="Oval 25">
            <a:extLst>
              <a:ext uri="{FF2B5EF4-FFF2-40B4-BE49-F238E27FC236}">
                <a16:creationId xmlns:a16="http://schemas.microsoft.com/office/drawing/2014/main" id="{0D1E0CFA-20C5-49E7-BD3B-C2CC26711A0D}"/>
              </a:ext>
            </a:extLst>
          </p:cNvPr>
          <p:cNvSpPr/>
          <p:nvPr/>
        </p:nvSpPr>
        <p:spPr>
          <a:xfrm>
            <a:off x="4577557" y="1240314"/>
            <a:ext cx="704350" cy="704350"/>
          </a:xfrm>
          <a:prstGeom prst="ellipse">
            <a:avLst/>
          </a:prstGeom>
          <a:solidFill>
            <a:schemeClr val="tx2">
              <a:lumMod val="75000"/>
            </a:schemeClr>
          </a:solidFill>
          <a:ln w="38100" cap="flat" cmpd="sng" algn="ctr">
            <a:solidFill>
              <a:schemeClr val="tx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7" name="Oval 26">
            <a:extLst>
              <a:ext uri="{FF2B5EF4-FFF2-40B4-BE49-F238E27FC236}">
                <a16:creationId xmlns:a16="http://schemas.microsoft.com/office/drawing/2014/main" id="{84400A69-E5FF-46F2-AF2E-900E658334C7}"/>
              </a:ext>
            </a:extLst>
          </p:cNvPr>
          <p:cNvSpPr/>
          <p:nvPr/>
        </p:nvSpPr>
        <p:spPr>
          <a:xfrm>
            <a:off x="4577557" y="5530899"/>
            <a:ext cx="704350" cy="704350"/>
          </a:xfrm>
          <a:prstGeom prst="ellipse">
            <a:avLst/>
          </a:prstGeom>
          <a:solidFill>
            <a:schemeClr val="accent3">
              <a:lumMod val="75000"/>
            </a:schemeClr>
          </a:solidFill>
          <a:ln w="38100" cap="flat" cmpd="sng" algn="ctr">
            <a:solidFill>
              <a:srgbClr val="3A434C">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28" name="TextBox 27">
            <a:extLst>
              <a:ext uri="{FF2B5EF4-FFF2-40B4-BE49-F238E27FC236}">
                <a16:creationId xmlns:a16="http://schemas.microsoft.com/office/drawing/2014/main" id="{1E03838C-D61E-4790-950C-57CE0022FE12}"/>
              </a:ext>
            </a:extLst>
          </p:cNvPr>
          <p:cNvSpPr txBox="1"/>
          <p:nvPr/>
        </p:nvSpPr>
        <p:spPr>
          <a:xfrm>
            <a:off x="1971675" y="1377046"/>
            <a:ext cx="2305326" cy="430887"/>
          </a:xfrm>
          <a:prstGeom prst="rect">
            <a:avLst/>
          </a:prstGeom>
          <a:noFill/>
        </p:spPr>
        <p:txBody>
          <a:bodyPr wrap="square" lIns="0" tIns="0" rIns="0" bIns="0" rtlCol="0" anchor="ctr">
            <a:spAutoFit/>
          </a:bodyPr>
          <a:lstStyle/>
          <a:p>
            <a:pPr algn="r">
              <a:buClr>
                <a:srgbClr val="326E78"/>
              </a:buClr>
            </a:pPr>
            <a:r>
              <a:rPr lang="en-US" sz="1400" dirty="0">
                <a:solidFill>
                  <a:prstClr val="black"/>
                </a:solidFill>
                <a:latin typeface="Arial" panose="020B0604020202020204" pitchFamily="34" charset="0"/>
                <a:cs typeface="Arial" panose="020B0604020202020204" pitchFamily="34" charset="0"/>
              </a:rPr>
              <a:t>Lorem ipsum dolor sit </a:t>
            </a:r>
            <a:r>
              <a:rPr lang="en-US" sz="1400" dirty="0" err="1">
                <a:solidFill>
                  <a:prstClr val="black"/>
                </a:solidFill>
                <a:latin typeface="Arial" panose="020B0604020202020204" pitchFamily="34" charset="0"/>
                <a:cs typeface="Arial" panose="020B0604020202020204" pitchFamily="34" charset="0"/>
              </a:rPr>
              <a:t>amet</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consectetur</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adipiscing</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elit</a:t>
            </a:r>
            <a:r>
              <a:rPr lang="en-US" sz="1400" dirty="0">
                <a:solidFill>
                  <a:prstClr val="black"/>
                </a:solidFill>
                <a:latin typeface="Arial" panose="020B0604020202020204" pitchFamily="34" charset="0"/>
                <a:cs typeface="Arial" panose="020B0604020202020204" pitchFamily="34" charset="0"/>
              </a:rPr>
              <a:t>. </a:t>
            </a:r>
          </a:p>
        </p:txBody>
      </p:sp>
      <p:sp>
        <p:nvSpPr>
          <p:cNvPr id="29" name="TextBox 28">
            <a:extLst>
              <a:ext uri="{FF2B5EF4-FFF2-40B4-BE49-F238E27FC236}">
                <a16:creationId xmlns:a16="http://schemas.microsoft.com/office/drawing/2014/main" id="{DD1CF9BF-7FC7-45BF-9852-0C34922FB732}"/>
              </a:ext>
            </a:extLst>
          </p:cNvPr>
          <p:cNvSpPr txBox="1"/>
          <p:nvPr/>
        </p:nvSpPr>
        <p:spPr>
          <a:xfrm>
            <a:off x="7914999" y="1377046"/>
            <a:ext cx="2305326" cy="430887"/>
          </a:xfrm>
          <a:prstGeom prst="rect">
            <a:avLst/>
          </a:prstGeom>
          <a:noFill/>
        </p:spPr>
        <p:txBody>
          <a:bodyPr wrap="square" lIns="0" tIns="0" rIns="0" bIns="0" rtlCol="0" anchor="ctr">
            <a:spAutoFit/>
          </a:bodyPr>
          <a:lstStyle/>
          <a:p>
            <a:pPr>
              <a:buClr>
                <a:srgbClr val="326E78"/>
              </a:buClr>
            </a:pPr>
            <a:r>
              <a:rPr lang="en-US" sz="1400" dirty="0">
                <a:solidFill>
                  <a:prstClr val="black"/>
                </a:solidFill>
                <a:latin typeface="Arial" panose="020B0604020202020204" pitchFamily="34" charset="0"/>
                <a:cs typeface="Arial" panose="020B0604020202020204" pitchFamily="34" charset="0"/>
              </a:rPr>
              <a:t>Lorem ipsum dolor sit </a:t>
            </a:r>
            <a:r>
              <a:rPr lang="en-US" sz="1400" dirty="0" err="1">
                <a:solidFill>
                  <a:prstClr val="black"/>
                </a:solidFill>
                <a:latin typeface="Arial" panose="020B0604020202020204" pitchFamily="34" charset="0"/>
                <a:cs typeface="Arial" panose="020B0604020202020204" pitchFamily="34" charset="0"/>
              </a:rPr>
              <a:t>amet</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consectetur</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adipiscing</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elit</a:t>
            </a:r>
            <a:r>
              <a:rPr lang="en-US" sz="1400" dirty="0">
                <a:solidFill>
                  <a:prstClr val="black"/>
                </a:solidFill>
                <a:latin typeface="Arial" panose="020B0604020202020204" pitchFamily="34" charset="0"/>
                <a:cs typeface="Arial" panose="020B0604020202020204" pitchFamily="34" charset="0"/>
              </a:rPr>
              <a:t>. </a:t>
            </a:r>
          </a:p>
        </p:txBody>
      </p:sp>
      <p:sp>
        <p:nvSpPr>
          <p:cNvPr id="30" name="TextBox 29">
            <a:extLst>
              <a:ext uri="{FF2B5EF4-FFF2-40B4-BE49-F238E27FC236}">
                <a16:creationId xmlns:a16="http://schemas.microsoft.com/office/drawing/2014/main" id="{35684C2E-FE50-4881-BE6E-A4108BC52E66}"/>
              </a:ext>
            </a:extLst>
          </p:cNvPr>
          <p:cNvSpPr txBox="1"/>
          <p:nvPr/>
        </p:nvSpPr>
        <p:spPr>
          <a:xfrm>
            <a:off x="1971675" y="5652571"/>
            <a:ext cx="2305326" cy="430887"/>
          </a:xfrm>
          <a:prstGeom prst="rect">
            <a:avLst/>
          </a:prstGeom>
          <a:noFill/>
        </p:spPr>
        <p:txBody>
          <a:bodyPr wrap="square" lIns="0" tIns="0" rIns="0" bIns="0" rtlCol="0" anchor="ctr">
            <a:spAutoFit/>
          </a:bodyPr>
          <a:lstStyle/>
          <a:p>
            <a:pPr algn="r">
              <a:buClr>
                <a:srgbClr val="326E78"/>
              </a:buClr>
            </a:pPr>
            <a:r>
              <a:rPr lang="en-US" sz="1400" dirty="0">
                <a:solidFill>
                  <a:prstClr val="black"/>
                </a:solidFill>
                <a:latin typeface="Arial" panose="020B0604020202020204" pitchFamily="34" charset="0"/>
                <a:cs typeface="Arial" panose="020B0604020202020204" pitchFamily="34" charset="0"/>
              </a:rPr>
              <a:t>Lorem ipsum dolor sit </a:t>
            </a:r>
            <a:r>
              <a:rPr lang="en-US" sz="1400" dirty="0" err="1">
                <a:solidFill>
                  <a:prstClr val="black"/>
                </a:solidFill>
                <a:latin typeface="Arial" panose="020B0604020202020204" pitchFamily="34" charset="0"/>
                <a:cs typeface="Arial" panose="020B0604020202020204" pitchFamily="34" charset="0"/>
              </a:rPr>
              <a:t>amet</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consectetur</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adipiscing</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elit</a:t>
            </a:r>
            <a:r>
              <a:rPr lang="en-US" sz="1400" dirty="0">
                <a:solidFill>
                  <a:prstClr val="black"/>
                </a:solidFill>
                <a:latin typeface="Arial" panose="020B0604020202020204" pitchFamily="34" charset="0"/>
                <a:cs typeface="Arial" panose="020B0604020202020204" pitchFamily="34" charset="0"/>
              </a:rPr>
              <a:t>. </a:t>
            </a:r>
          </a:p>
        </p:txBody>
      </p:sp>
      <p:sp>
        <p:nvSpPr>
          <p:cNvPr id="31" name="TextBox 30">
            <a:extLst>
              <a:ext uri="{FF2B5EF4-FFF2-40B4-BE49-F238E27FC236}">
                <a16:creationId xmlns:a16="http://schemas.microsoft.com/office/drawing/2014/main" id="{9B6C3C95-69E0-47E2-892C-540BE86C59FD}"/>
              </a:ext>
            </a:extLst>
          </p:cNvPr>
          <p:cNvSpPr txBox="1"/>
          <p:nvPr/>
        </p:nvSpPr>
        <p:spPr>
          <a:xfrm>
            <a:off x="7914999" y="5652571"/>
            <a:ext cx="2305326" cy="430887"/>
          </a:xfrm>
          <a:prstGeom prst="rect">
            <a:avLst/>
          </a:prstGeom>
          <a:noFill/>
        </p:spPr>
        <p:txBody>
          <a:bodyPr wrap="square" lIns="0" tIns="0" rIns="0" bIns="0" rtlCol="0" anchor="ctr">
            <a:spAutoFit/>
          </a:bodyPr>
          <a:lstStyle/>
          <a:p>
            <a:pPr>
              <a:buClr>
                <a:srgbClr val="326E78"/>
              </a:buClr>
            </a:pPr>
            <a:r>
              <a:rPr lang="en-US" sz="1400" dirty="0">
                <a:solidFill>
                  <a:prstClr val="black"/>
                </a:solidFill>
                <a:latin typeface="Arial" panose="020B0604020202020204" pitchFamily="34" charset="0"/>
                <a:cs typeface="Arial" panose="020B0604020202020204" pitchFamily="34" charset="0"/>
              </a:rPr>
              <a:t>Lorem ipsum dolor sit </a:t>
            </a:r>
            <a:r>
              <a:rPr lang="en-US" sz="1400" dirty="0" err="1">
                <a:solidFill>
                  <a:prstClr val="black"/>
                </a:solidFill>
                <a:latin typeface="Arial" panose="020B0604020202020204" pitchFamily="34" charset="0"/>
                <a:cs typeface="Arial" panose="020B0604020202020204" pitchFamily="34" charset="0"/>
              </a:rPr>
              <a:t>amet</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consectetur</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adipiscing</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elit</a:t>
            </a:r>
            <a:r>
              <a:rPr lang="en-US" sz="1400" dirty="0">
                <a:solidFill>
                  <a:prstClr val="black"/>
                </a:solidFill>
                <a:latin typeface="Arial" panose="020B0604020202020204" pitchFamily="34" charset="0"/>
                <a:cs typeface="Arial" panose="020B0604020202020204" pitchFamily="34" charset="0"/>
              </a:rPr>
              <a:t>. </a:t>
            </a:r>
          </a:p>
        </p:txBody>
      </p:sp>
      <p:sp>
        <p:nvSpPr>
          <p:cNvPr id="32" name="TextBox 31">
            <a:extLst>
              <a:ext uri="{FF2B5EF4-FFF2-40B4-BE49-F238E27FC236}">
                <a16:creationId xmlns:a16="http://schemas.microsoft.com/office/drawing/2014/main" id="{FD9FF3D8-CD97-4D98-8BAE-288F4FC425C0}"/>
              </a:ext>
            </a:extLst>
          </p:cNvPr>
          <p:cNvSpPr txBox="1"/>
          <p:nvPr/>
        </p:nvSpPr>
        <p:spPr>
          <a:xfrm>
            <a:off x="8928723" y="4508465"/>
            <a:ext cx="2305326" cy="430887"/>
          </a:xfrm>
          <a:prstGeom prst="rect">
            <a:avLst/>
          </a:prstGeom>
          <a:noFill/>
        </p:spPr>
        <p:txBody>
          <a:bodyPr wrap="square" lIns="0" tIns="0" rIns="0" bIns="0" rtlCol="0" anchor="ctr">
            <a:spAutoFit/>
          </a:bodyPr>
          <a:lstStyle/>
          <a:p>
            <a:pPr>
              <a:buClr>
                <a:srgbClr val="326E78"/>
              </a:buClr>
            </a:pPr>
            <a:r>
              <a:rPr lang="en-US" sz="1400" dirty="0">
                <a:solidFill>
                  <a:prstClr val="black"/>
                </a:solidFill>
                <a:latin typeface="Arial" panose="020B0604020202020204" pitchFamily="34" charset="0"/>
                <a:cs typeface="Arial" panose="020B0604020202020204" pitchFamily="34" charset="0"/>
              </a:rPr>
              <a:t>Lorem ipsum dolor sit </a:t>
            </a:r>
            <a:r>
              <a:rPr lang="en-US" sz="1400" dirty="0" err="1">
                <a:solidFill>
                  <a:prstClr val="black"/>
                </a:solidFill>
                <a:latin typeface="Arial" panose="020B0604020202020204" pitchFamily="34" charset="0"/>
                <a:cs typeface="Arial" panose="020B0604020202020204" pitchFamily="34" charset="0"/>
              </a:rPr>
              <a:t>amet</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consectetur</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adipiscing</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elit</a:t>
            </a:r>
            <a:r>
              <a:rPr lang="en-US" sz="1400" dirty="0">
                <a:solidFill>
                  <a:prstClr val="black"/>
                </a:solidFill>
                <a:latin typeface="Arial" panose="020B0604020202020204" pitchFamily="34" charset="0"/>
                <a:cs typeface="Arial" panose="020B0604020202020204" pitchFamily="34" charset="0"/>
              </a:rPr>
              <a:t>. </a:t>
            </a:r>
          </a:p>
        </p:txBody>
      </p:sp>
      <p:sp>
        <p:nvSpPr>
          <p:cNvPr id="33" name="TextBox 32">
            <a:extLst>
              <a:ext uri="{FF2B5EF4-FFF2-40B4-BE49-F238E27FC236}">
                <a16:creationId xmlns:a16="http://schemas.microsoft.com/office/drawing/2014/main" id="{9EA1E6A3-457D-40C3-855B-1260FCB01E8A}"/>
              </a:ext>
            </a:extLst>
          </p:cNvPr>
          <p:cNvSpPr txBox="1"/>
          <p:nvPr/>
        </p:nvSpPr>
        <p:spPr>
          <a:xfrm>
            <a:off x="8928723" y="2546458"/>
            <a:ext cx="2305326" cy="430887"/>
          </a:xfrm>
          <a:prstGeom prst="rect">
            <a:avLst/>
          </a:prstGeom>
          <a:noFill/>
        </p:spPr>
        <p:txBody>
          <a:bodyPr wrap="square" lIns="0" tIns="0" rIns="0" bIns="0" rtlCol="0" anchor="ctr">
            <a:spAutoFit/>
          </a:bodyPr>
          <a:lstStyle/>
          <a:p>
            <a:pPr>
              <a:buClr>
                <a:srgbClr val="326E78"/>
              </a:buClr>
            </a:pPr>
            <a:r>
              <a:rPr lang="en-US" sz="1400" dirty="0">
                <a:solidFill>
                  <a:prstClr val="black"/>
                </a:solidFill>
                <a:latin typeface="Arial" panose="020B0604020202020204" pitchFamily="34" charset="0"/>
                <a:cs typeface="Arial" panose="020B0604020202020204" pitchFamily="34" charset="0"/>
              </a:rPr>
              <a:t>Lorem ipsum dolor sit </a:t>
            </a:r>
            <a:r>
              <a:rPr lang="en-US" sz="1400" dirty="0" err="1">
                <a:solidFill>
                  <a:prstClr val="black"/>
                </a:solidFill>
                <a:latin typeface="Arial" panose="020B0604020202020204" pitchFamily="34" charset="0"/>
                <a:cs typeface="Arial" panose="020B0604020202020204" pitchFamily="34" charset="0"/>
              </a:rPr>
              <a:t>amet</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consectetur</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adipiscing</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elit</a:t>
            </a:r>
            <a:r>
              <a:rPr lang="en-US" sz="1400" dirty="0">
                <a:solidFill>
                  <a:prstClr val="black"/>
                </a:solidFill>
                <a:latin typeface="Arial" panose="020B0604020202020204" pitchFamily="34" charset="0"/>
                <a:cs typeface="Arial" panose="020B0604020202020204" pitchFamily="34" charset="0"/>
              </a:rPr>
              <a:t>. </a:t>
            </a:r>
          </a:p>
        </p:txBody>
      </p:sp>
      <p:sp>
        <p:nvSpPr>
          <p:cNvPr id="34" name="TextBox 33">
            <a:extLst>
              <a:ext uri="{FF2B5EF4-FFF2-40B4-BE49-F238E27FC236}">
                <a16:creationId xmlns:a16="http://schemas.microsoft.com/office/drawing/2014/main" id="{3B86F557-F1E4-4D34-A1B6-24D3E1F4EFAF}"/>
              </a:ext>
            </a:extLst>
          </p:cNvPr>
          <p:cNvSpPr txBox="1"/>
          <p:nvPr/>
        </p:nvSpPr>
        <p:spPr>
          <a:xfrm>
            <a:off x="957951" y="4508465"/>
            <a:ext cx="2305326" cy="430887"/>
          </a:xfrm>
          <a:prstGeom prst="rect">
            <a:avLst/>
          </a:prstGeom>
          <a:noFill/>
        </p:spPr>
        <p:txBody>
          <a:bodyPr wrap="square" lIns="0" tIns="0" rIns="0" bIns="0" rtlCol="0" anchor="ctr">
            <a:spAutoFit/>
          </a:bodyPr>
          <a:lstStyle/>
          <a:p>
            <a:pPr algn="r">
              <a:buClr>
                <a:srgbClr val="326E78"/>
              </a:buClr>
            </a:pPr>
            <a:r>
              <a:rPr lang="en-US" sz="1400" dirty="0">
                <a:solidFill>
                  <a:prstClr val="black"/>
                </a:solidFill>
                <a:latin typeface="Arial" panose="020B0604020202020204" pitchFamily="34" charset="0"/>
                <a:cs typeface="Arial" panose="020B0604020202020204" pitchFamily="34" charset="0"/>
              </a:rPr>
              <a:t>Lorem ipsum dolor sit </a:t>
            </a:r>
            <a:r>
              <a:rPr lang="en-US" sz="1400" dirty="0" err="1">
                <a:solidFill>
                  <a:prstClr val="black"/>
                </a:solidFill>
                <a:latin typeface="Arial" panose="020B0604020202020204" pitchFamily="34" charset="0"/>
                <a:cs typeface="Arial" panose="020B0604020202020204" pitchFamily="34" charset="0"/>
              </a:rPr>
              <a:t>amet</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consectetur</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adipiscing</a:t>
            </a:r>
            <a:r>
              <a:rPr lang="en-US" sz="1400" dirty="0">
                <a:solidFill>
                  <a:prstClr val="black"/>
                </a:solidFill>
                <a:latin typeface="Arial" panose="020B0604020202020204" pitchFamily="34" charset="0"/>
                <a:cs typeface="Arial" panose="020B0604020202020204" pitchFamily="34" charset="0"/>
              </a:rPr>
              <a:t> </a:t>
            </a:r>
            <a:r>
              <a:rPr lang="en-US" sz="1400" dirty="0" err="1">
                <a:solidFill>
                  <a:prstClr val="black"/>
                </a:solidFill>
                <a:latin typeface="Arial" panose="020B0604020202020204" pitchFamily="34" charset="0"/>
                <a:cs typeface="Arial" panose="020B0604020202020204" pitchFamily="34" charset="0"/>
              </a:rPr>
              <a:t>elit</a:t>
            </a:r>
            <a:r>
              <a:rPr lang="en-US" sz="1400" dirty="0">
                <a:solidFill>
                  <a:prstClr val="black"/>
                </a:solidFill>
                <a:latin typeface="Arial" panose="020B0604020202020204" pitchFamily="34" charset="0"/>
                <a:cs typeface="Arial" panose="020B0604020202020204" pitchFamily="34" charset="0"/>
              </a:rPr>
              <a:t>. </a:t>
            </a:r>
          </a:p>
        </p:txBody>
      </p:sp>
      <p:sp>
        <p:nvSpPr>
          <p:cNvPr id="35" name="TextBox 34">
            <a:extLst>
              <a:ext uri="{FF2B5EF4-FFF2-40B4-BE49-F238E27FC236}">
                <a16:creationId xmlns:a16="http://schemas.microsoft.com/office/drawing/2014/main" id="{289F2BA0-7977-4947-92EF-0FAC1FA4EA45}"/>
              </a:ext>
            </a:extLst>
          </p:cNvPr>
          <p:cNvSpPr txBox="1"/>
          <p:nvPr/>
        </p:nvSpPr>
        <p:spPr>
          <a:xfrm>
            <a:off x="957951" y="2546458"/>
            <a:ext cx="2305326" cy="430887"/>
          </a:xfrm>
          <a:prstGeom prst="rect">
            <a:avLst/>
          </a:prstGeom>
          <a:noFill/>
        </p:spPr>
        <p:txBody>
          <a:bodyPr wrap="square" lIns="0" tIns="0" rIns="0" bIns="0" rtlCol="0" anchor="ctr">
            <a:spAutoFit/>
          </a:bodyPr>
          <a:lstStyle/>
          <a:p>
            <a:pPr algn="r">
              <a:buClr>
                <a:srgbClr val="326E78"/>
              </a:buClr>
            </a:pPr>
            <a:r>
              <a:rPr lang="en-US" sz="1400" dirty="0">
                <a:latin typeface="Arial" panose="020B0604020202020204" pitchFamily="34" charset="0"/>
                <a:cs typeface="Arial" panose="020B0604020202020204" pitchFamily="34" charset="0"/>
              </a:rPr>
              <a:t>Lorem ipsum dolor sit </a:t>
            </a:r>
            <a:r>
              <a:rPr lang="en-US" sz="1400" dirty="0" err="1">
                <a:latin typeface="Arial" panose="020B0604020202020204" pitchFamily="34" charset="0"/>
                <a:cs typeface="Arial" panose="020B0604020202020204" pitchFamily="34" charset="0"/>
              </a:rPr>
              <a:t>amet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consectetur</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adipiscing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elit</a:t>
            </a:r>
            <a:r>
              <a:rPr lang="en-US" sz="1400" dirty="0">
                <a:latin typeface="Arial" panose="020B0604020202020204" pitchFamily="34" charset="0"/>
                <a:cs typeface="Arial" panose="020B0604020202020204" pitchFamily="34" charset="0"/>
              </a:rPr>
              <a:t>. </a:t>
            </a:r>
          </a:p>
        </p:txBody>
      </p:sp>
      <p:sp>
        <p:nvSpPr>
          <p:cNvPr id="36" name="Freeform 612">
            <a:extLst>
              <a:ext uri="{FF2B5EF4-FFF2-40B4-BE49-F238E27FC236}">
                <a16:creationId xmlns:a16="http://schemas.microsoft.com/office/drawing/2014/main" id="{A3B0CFB5-7AE7-45A6-88FD-F9F2DFC94894}"/>
              </a:ext>
            </a:extLst>
          </p:cNvPr>
          <p:cNvSpPr>
            <a:spLocks noEditPoints="1"/>
          </p:cNvSpPr>
          <p:nvPr/>
        </p:nvSpPr>
        <p:spPr bwMode="auto">
          <a:xfrm>
            <a:off x="3761607" y="2612052"/>
            <a:ext cx="219075" cy="287338"/>
          </a:xfrm>
          <a:custGeom>
            <a:avLst/>
            <a:gdLst>
              <a:gd name="T0" fmla="*/ 572 w 692"/>
              <a:gd name="T1" fmla="*/ 150 h 903"/>
              <a:gd name="T2" fmla="*/ 332 w 692"/>
              <a:gd name="T3" fmla="*/ 90 h 903"/>
              <a:gd name="T4" fmla="*/ 91 w 692"/>
              <a:gd name="T5" fmla="*/ 150 h 903"/>
              <a:gd name="T6" fmla="*/ 79 w 692"/>
              <a:gd name="T7" fmla="*/ 149 h 903"/>
              <a:gd name="T8" fmla="*/ 67 w 692"/>
              <a:gd name="T9" fmla="*/ 146 h 903"/>
              <a:gd name="T10" fmla="*/ 56 w 692"/>
              <a:gd name="T11" fmla="*/ 140 h 903"/>
              <a:gd name="T12" fmla="*/ 48 w 692"/>
              <a:gd name="T13" fmla="*/ 133 h 903"/>
              <a:gd name="T14" fmla="*/ 40 w 692"/>
              <a:gd name="T15" fmla="*/ 124 h 903"/>
              <a:gd name="T16" fmla="*/ 35 w 692"/>
              <a:gd name="T17" fmla="*/ 114 h 903"/>
              <a:gd name="T18" fmla="*/ 32 w 692"/>
              <a:gd name="T19" fmla="*/ 102 h 903"/>
              <a:gd name="T20" fmla="*/ 30 w 692"/>
              <a:gd name="T21" fmla="*/ 90 h 903"/>
              <a:gd name="T22" fmla="*/ 32 w 692"/>
              <a:gd name="T23" fmla="*/ 77 h 903"/>
              <a:gd name="T24" fmla="*/ 35 w 692"/>
              <a:gd name="T25" fmla="*/ 67 h 903"/>
              <a:gd name="T26" fmla="*/ 40 w 692"/>
              <a:gd name="T27" fmla="*/ 56 h 903"/>
              <a:gd name="T28" fmla="*/ 48 w 692"/>
              <a:gd name="T29" fmla="*/ 47 h 903"/>
              <a:gd name="T30" fmla="*/ 56 w 692"/>
              <a:gd name="T31" fmla="*/ 40 h 903"/>
              <a:gd name="T32" fmla="*/ 67 w 692"/>
              <a:gd name="T33" fmla="*/ 35 h 903"/>
              <a:gd name="T34" fmla="*/ 79 w 692"/>
              <a:gd name="T35" fmla="*/ 31 h 903"/>
              <a:gd name="T36" fmla="*/ 91 w 692"/>
              <a:gd name="T37" fmla="*/ 30 h 903"/>
              <a:gd name="T38" fmla="*/ 632 w 692"/>
              <a:gd name="T39" fmla="*/ 150 h 903"/>
              <a:gd name="T40" fmla="*/ 452 w 692"/>
              <a:gd name="T41" fmla="*/ 445 h 903"/>
              <a:gd name="T42" fmla="*/ 362 w 692"/>
              <a:gd name="T43" fmla="*/ 120 h 903"/>
              <a:gd name="T44" fmla="*/ 542 w 692"/>
              <a:gd name="T45" fmla="*/ 535 h 903"/>
              <a:gd name="T46" fmla="*/ 662 w 692"/>
              <a:gd name="T47" fmla="*/ 150 h 903"/>
              <a:gd name="T48" fmla="*/ 662 w 692"/>
              <a:gd name="T49" fmla="*/ 12 h 903"/>
              <a:gd name="T50" fmla="*/ 660 w 692"/>
              <a:gd name="T51" fmla="*/ 7 h 903"/>
              <a:gd name="T52" fmla="*/ 656 w 692"/>
              <a:gd name="T53" fmla="*/ 2 h 903"/>
              <a:gd name="T54" fmla="*/ 650 w 692"/>
              <a:gd name="T55" fmla="*/ 0 h 903"/>
              <a:gd name="T56" fmla="*/ 91 w 692"/>
              <a:gd name="T57" fmla="*/ 0 h 903"/>
              <a:gd name="T58" fmla="*/ 72 w 692"/>
              <a:gd name="T59" fmla="*/ 1 h 903"/>
              <a:gd name="T60" fmla="*/ 55 w 692"/>
              <a:gd name="T61" fmla="*/ 7 h 903"/>
              <a:gd name="T62" fmla="*/ 40 w 692"/>
              <a:gd name="T63" fmla="*/ 15 h 903"/>
              <a:gd name="T64" fmla="*/ 26 w 692"/>
              <a:gd name="T65" fmla="*/ 26 h 903"/>
              <a:gd name="T66" fmla="*/ 15 w 692"/>
              <a:gd name="T67" fmla="*/ 39 h 903"/>
              <a:gd name="T68" fmla="*/ 7 w 692"/>
              <a:gd name="T69" fmla="*/ 55 h 903"/>
              <a:gd name="T70" fmla="*/ 3 w 692"/>
              <a:gd name="T71" fmla="*/ 72 h 903"/>
              <a:gd name="T72" fmla="*/ 0 w 692"/>
              <a:gd name="T73" fmla="*/ 90 h 903"/>
              <a:gd name="T74" fmla="*/ 0 w 692"/>
              <a:gd name="T75" fmla="*/ 822 h 903"/>
              <a:gd name="T76" fmla="*/ 5 w 692"/>
              <a:gd name="T77" fmla="*/ 840 h 903"/>
              <a:gd name="T78" fmla="*/ 11 w 692"/>
              <a:gd name="T79" fmla="*/ 856 h 903"/>
              <a:gd name="T80" fmla="*/ 21 w 692"/>
              <a:gd name="T81" fmla="*/ 870 h 903"/>
              <a:gd name="T82" fmla="*/ 33 w 692"/>
              <a:gd name="T83" fmla="*/ 883 h 903"/>
              <a:gd name="T84" fmla="*/ 48 w 692"/>
              <a:gd name="T85" fmla="*/ 893 h 903"/>
              <a:gd name="T86" fmla="*/ 64 w 692"/>
              <a:gd name="T87" fmla="*/ 899 h 903"/>
              <a:gd name="T88" fmla="*/ 81 w 692"/>
              <a:gd name="T89" fmla="*/ 902 h 903"/>
              <a:gd name="T90" fmla="*/ 677 w 692"/>
              <a:gd name="T91" fmla="*/ 903 h 903"/>
              <a:gd name="T92" fmla="*/ 684 w 692"/>
              <a:gd name="T93" fmla="*/ 902 h 903"/>
              <a:gd name="T94" fmla="*/ 688 w 692"/>
              <a:gd name="T95" fmla="*/ 899 h 903"/>
              <a:gd name="T96" fmla="*/ 691 w 692"/>
              <a:gd name="T97" fmla="*/ 894 h 903"/>
              <a:gd name="T98" fmla="*/ 692 w 692"/>
              <a:gd name="T99" fmla="*/ 888 h 903"/>
              <a:gd name="T100" fmla="*/ 692 w 692"/>
              <a:gd name="T101" fmla="*/ 162 h 903"/>
              <a:gd name="T102" fmla="*/ 690 w 692"/>
              <a:gd name="T103" fmla="*/ 157 h 903"/>
              <a:gd name="T104" fmla="*/ 686 w 692"/>
              <a:gd name="T105" fmla="*/ 153 h 903"/>
              <a:gd name="T106" fmla="*/ 680 w 692"/>
              <a:gd name="T107" fmla="*/ 15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2" h="903">
                <a:moveTo>
                  <a:pt x="632" y="150"/>
                </a:moveTo>
                <a:lnTo>
                  <a:pt x="572" y="150"/>
                </a:lnTo>
                <a:lnTo>
                  <a:pt x="572" y="90"/>
                </a:lnTo>
                <a:lnTo>
                  <a:pt x="332" y="90"/>
                </a:lnTo>
                <a:lnTo>
                  <a:pt x="332" y="150"/>
                </a:lnTo>
                <a:lnTo>
                  <a:pt x="91" y="150"/>
                </a:lnTo>
                <a:lnTo>
                  <a:pt x="84" y="150"/>
                </a:lnTo>
                <a:lnTo>
                  <a:pt x="79" y="149"/>
                </a:lnTo>
                <a:lnTo>
                  <a:pt x="72" y="147"/>
                </a:lnTo>
                <a:lnTo>
                  <a:pt x="67" y="146"/>
                </a:lnTo>
                <a:lnTo>
                  <a:pt x="62" y="143"/>
                </a:lnTo>
                <a:lnTo>
                  <a:pt x="56" y="140"/>
                </a:lnTo>
                <a:lnTo>
                  <a:pt x="52" y="136"/>
                </a:lnTo>
                <a:lnTo>
                  <a:pt x="48" y="133"/>
                </a:lnTo>
                <a:lnTo>
                  <a:pt x="44" y="129"/>
                </a:lnTo>
                <a:lnTo>
                  <a:pt x="40" y="124"/>
                </a:lnTo>
                <a:lnTo>
                  <a:pt x="38" y="119"/>
                </a:lnTo>
                <a:lnTo>
                  <a:pt x="35" y="114"/>
                </a:lnTo>
                <a:lnTo>
                  <a:pt x="33" y="109"/>
                </a:lnTo>
                <a:lnTo>
                  <a:pt x="32" y="102"/>
                </a:lnTo>
                <a:lnTo>
                  <a:pt x="30" y="97"/>
                </a:lnTo>
                <a:lnTo>
                  <a:pt x="30" y="90"/>
                </a:lnTo>
                <a:lnTo>
                  <a:pt x="30" y="84"/>
                </a:lnTo>
                <a:lnTo>
                  <a:pt x="32" y="77"/>
                </a:lnTo>
                <a:lnTo>
                  <a:pt x="33" y="72"/>
                </a:lnTo>
                <a:lnTo>
                  <a:pt x="35" y="67"/>
                </a:lnTo>
                <a:lnTo>
                  <a:pt x="38" y="61"/>
                </a:lnTo>
                <a:lnTo>
                  <a:pt x="40" y="56"/>
                </a:lnTo>
                <a:lnTo>
                  <a:pt x="44" y="52"/>
                </a:lnTo>
                <a:lnTo>
                  <a:pt x="48" y="47"/>
                </a:lnTo>
                <a:lnTo>
                  <a:pt x="52" y="43"/>
                </a:lnTo>
                <a:lnTo>
                  <a:pt x="56" y="40"/>
                </a:lnTo>
                <a:lnTo>
                  <a:pt x="62" y="37"/>
                </a:lnTo>
                <a:lnTo>
                  <a:pt x="67" y="35"/>
                </a:lnTo>
                <a:lnTo>
                  <a:pt x="72" y="32"/>
                </a:lnTo>
                <a:lnTo>
                  <a:pt x="79" y="31"/>
                </a:lnTo>
                <a:lnTo>
                  <a:pt x="84" y="30"/>
                </a:lnTo>
                <a:lnTo>
                  <a:pt x="91" y="30"/>
                </a:lnTo>
                <a:lnTo>
                  <a:pt x="632" y="30"/>
                </a:lnTo>
                <a:lnTo>
                  <a:pt x="632" y="150"/>
                </a:lnTo>
                <a:close/>
                <a:moveTo>
                  <a:pt x="542" y="535"/>
                </a:moveTo>
                <a:lnTo>
                  <a:pt x="452" y="445"/>
                </a:lnTo>
                <a:lnTo>
                  <a:pt x="362" y="535"/>
                </a:lnTo>
                <a:lnTo>
                  <a:pt x="362" y="120"/>
                </a:lnTo>
                <a:lnTo>
                  <a:pt x="542" y="120"/>
                </a:lnTo>
                <a:lnTo>
                  <a:pt x="542" y="535"/>
                </a:lnTo>
                <a:close/>
                <a:moveTo>
                  <a:pt x="677" y="150"/>
                </a:moveTo>
                <a:lnTo>
                  <a:pt x="662" y="150"/>
                </a:lnTo>
                <a:lnTo>
                  <a:pt x="662" y="15"/>
                </a:lnTo>
                <a:lnTo>
                  <a:pt x="662" y="12"/>
                </a:lnTo>
                <a:lnTo>
                  <a:pt x="661" y="9"/>
                </a:lnTo>
                <a:lnTo>
                  <a:pt x="660" y="7"/>
                </a:lnTo>
                <a:lnTo>
                  <a:pt x="658" y="5"/>
                </a:lnTo>
                <a:lnTo>
                  <a:pt x="656" y="2"/>
                </a:lnTo>
                <a:lnTo>
                  <a:pt x="654" y="1"/>
                </a:lnTo>
                <a:lnTo>
                  <a:pt x="650" y="0"/>
                </a:lnTo>
                <a:lnTo>
                  <a:pt x="647" y="0"/>
                </a:lnTo>
                <a:lnTo>
                  <a:pt x="91" y="0"/>
                </a:lnTo>
                <a:lnTo>
                  <a:pt x="81" y="0"/>
                </a:lnTo>
                <a:lnTo>
                  <a:pt x="72" y="1"/>
                </a:lnTo>
                <a:lnTo>
                  <a:pt x="64" y="3"/>
                </a:lnTo>
                <a:lnTo>
                  <a:pt x="55" y="7"/>
                </a:lnTo>
                <a:lnTo>
                  <a:pt x="48" y="11"/>
                </a:lnTo>
                <a:lnTo>
                  <a:pt x="40" y="15"/>
                </a:lnTo>
                <a:lnTo>
                  <a:pt x="33" y="21"/>
                </a:lnTo>
                <a:lnTo>
                  <a:pt x="26" y="26"/>
                </a:lnTo>
                <a:lnTo>
                  <a:pt x="21" y="32"/>
                </a:lnTo>
                <a:lnTo>
                  <a:pt x="15" y="39"/>
                </a:lnTo>
                <a:lnTo>
                  <a:pt x="11" y="46"/>
                </a:lnTo>
                <a:lnTo>
                  <a:pt x="7" y="55"/>
                </a:lnTo>
                <a:lnTo>
                  <a:pt x="5" y="62"/>
                </a:lnTo>
                <a:lnTo>
                  <a:pt x="3" y="72"/>
                </a:lnTo>
                <a:lnTo>
                  <a:pt x="0" y="81"/>
                </a:lnTo>
                <a:lnTo>
                  <a:pt x="0" y="90"/>
                </a:lnTo>
                <a:lnTo>
                  <a:pt x="0" y="812"/>
                </a:lnTo>
                <a:lnTo>
                  <a:pt x="0" y="822"/>
                </a:lnTo>
                <a:lnTo>
                  <a:pt x="3" y="831"/>
                </a:lnTo>
                <a:lnTo>
                  <a:pt x="5" y="840"/>
                </a:lnTo>
                <a:lnTo>
                  <a:pt x="7" y="848"/>
                </a:lnTo>
                <a:lnTo>
                  <a:pt x="11" y="856"/>
                </a:lnTo>
                <a:lnTo>
                  <a:pt x="15" y="864"/>
                </a:lnTo>
                <a:lnTo>
                  <a:pt x="21" y="870"/>
                </a:lnTo>
                <a:lnTo>
                  <a:pt x="26" y="877"/>
                </a:lnTo>
                <a:lnTo>
                  <a:pt x="33" y="883"/>
                </a:lnTo>
                <a:lnTo>
                  <a:pt x="40" y="887"/>
                </a:lnTo>
                <a:lnTo>
                  <a:pt x="48" y="893"/>
                </a:lnTo>
                <a:lnTo>
                  <a:pt x="55" y="896"/>
                </a:lnTo>
                <a:lnTo>
                  <a:pt x="64" y="899"/>
                </a:lnTo>
                <a:lnTo>
                  <a:pt x="72" y="901"/>
                </a:lnTo>
                <a:lnTo>
                  <a:pt x="81" y="902"/>
                </a:lnTo>
                <a:lnTo>
                  <a:pt x="91" y="903"/>
                </a:lnTo>
                <a:lnTo>
                  <a:pt x="677" y="903"/>
                </a:lnTo>
                <a:lnTo>
                  <a:pt x="680" y="902"/>
                </a:lnTo>
                <a:lnTo>
                  <a:pt x="684" y="902"/>
                </a:lnTo>
                <a:lnTo>
                  <a:pt x="686" y="900"/>
                </a:lnTo>
                <a:lnTo>
                  <a:pt x="688" y="899"/>
                </a:lnTo>
                <a:lnTo>
                  <a:pt x="690" y="896"/>
                </a:lnTo>
                <a:lnTo>
                  <a:pt x="691" y="894"/>
                </a:lnTo>
                <a:lnTo>
                  <a:pt x="692" y="890"/>
                </a:lnTo>
                <a:lnTo>
                  <a:pt x="692" y="888"/>
                </a:lnTo>
                <a:lnTo>
                  <a:pt x="692" y="165"/>
                </a:lnTo>
                <a:lnTo>
                  <a:pt x="692" y="162"/>
                </a:lnTo>
                <a:lnTo>
                  <a:pt x="691" y="159"/>
                </a:lnTo>
                <a:lnTo>
                  <a:pt x="690" y="157"/>
                </a:lnTo>
                <a:lnTo>
                  <a:pt x="688" y="155"/>
                </a:lnTo>
                <a:lnTo>
                  <a:pt x="686" y="153"/>
                </a:lnTo>
                <a:lnTo>
                  <a:pt x="684" y="151"/>
                </a:lnTo>
                <a:lnTo>
                  <a:pt x="680" y="150"/>
                </a:lnTo>
                <a:lnTo>
                  <a:pt x="677" y="15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nvGrpSpPr>
          <p:cNvPr id="37" name="Group 36">
            <a:extLst>
              <a:ext uri="{FF2B5EF4-FFF2-40B4-BE49-F238E27FC236}">
                <a16:creationId xmlns:a16="http://schemas.microsoft.com/office/drawing/2014/main" id="{8E1B12B7-85EB-410C-947D-D7B55F8C3AD7}"/>
              </a:ext>
            </a:extLst>
          </p:cNvPr>
          <p:cNvGrpSpPr/>
          <p:nvPr/>
        </p:nvGrpSpPr>
        <p:grpSpPr>
          <a:xfrm>
            <a:off x="4790826" y="5739405"/>
            <a:ext cx="277812" cy="287338"/>
            <a:chOff x="877888" y="3641725"/>
            <a:chExt cx="277812" cy="287338"/>
          </a:xfrm>
          <a:solidFill>
            <a:sysClr val="window" lastClr="FFFFFF"/>
          </a:solidFill>
        </p:grpSpPr>
        <p:sp>
          <p:nvSpPr>
            <p:cNvPr id="38" name="Freeform 770">
              <a:extLst>
                <a:ext uri="{FF2B5EF4-FFF2-40B4-BE49-F238E27FC236}">
                  <a16:creationId xmlns:a16="http://schemas.microsoft.com/office/drawing/2014/main" id="{D6133EA0-59EF-4AC1-A3DD-3183761BA9EB}"/>
                </a:ext>
              </a:extLst>
            </p:cNvPr>
            <p:cNvSpPr>
              <a:spLocks/>
            </p:cNvSpPr>
            <p:nvPr/>
          </p:nvSpPr>
          <p:spPr bwMode="auto">
            <a:xfrm>
              <a:off x="911225" y="3862388"/>
              <a:ext cx="19050" cy="19050"/>
            </a:xfrm>
            <a:custGeom>
              <a:avLst/>
              <a:gdLst>
                <a:gd name="T0" fmla="*/ 31 w 61"/>
                <a:gd name="T1" fmla="*/ 0 h 60"/>
                <a:gd name="T2" fmla="*/ 25 w 61"/>
                <a:gd name="T3" fmla="*/ 1 h 60"/>
                <a:gd name="T4" fmla="*/ 20 w 61"/>
                <a:gd name="T5" fmla="*/ 2 h 60"/>
                <a:gd name="T6" fmla="*/ 14 w 61"/>
                <a:gd name="T7" fmla="*/ 5 h 60"/>
                <a:gd name="T8" fmla="*/ 10 w 61"/>
                <a:gd name="T9" fmla="*/ 9 h 60"/>
                <a:gd name="T10" fmla="*/ 6 w 61"/>
                <a:gd name="T11" fmla="*/ 13 h 60"/>
                <a:gd name="T12" fmla="*/ 3 w 61"/>
                <a:gd name="T13" fmla="*/ 18 h 60"/>
                <a:gd name="T14" fmla="*/ 1 w 61"/>
                <a:gd name="T15" fmla="*/ 24 h 60"/>
                <a:gd name="T16" fmla="*/ 0 w 61"/>
                <a:gd name="T17" fmla="*/ 30 h 60"/>
                <a:gd name="T18" fmla="*/ 1 w 61"/>
                <a:gd name="T19" fmla="*/ 37 h 60"/>
                <a:gd name="T20" fmla="*/ 3 w 61"/>
                <a:gd name="T21" fmla="*/ 42 h 60"/>
                <a:gd name="T22" fmla="*/ 6 w 61"/>
                <a:gd name="T23" fmla="*/ 47 h 60"/>
                <a:gd name="T24" fmla="*/ 10 w 61"/>
                <a:gd name="T25" fmla="*/ 52 h 60"/>
                <a:gd name="T26" fmla="*/ 14 w 61"/>
                <a:gd name="T27" fmla="*/ 55 h 60"/>
                <a:gd name="T28" fmla="*/ 20 w 61"/>
                <a:gd name="T29" fmla="*/ 58 h 60"/>
                <a:gd name="T30" fmla="*/ 25 w 61"/>
                <a:gd name="T31" fmla="*/ 60 h 60"/>
                <a:gd name="T32" fmla="*/ 31 w 61"/>
                <a:gd name="T33" fmla="*/ 60 h 60"/>
                <a:gd name="T34" fmla="*/ 37 w 61"/>
                <a:gd name="T35" fmla="*/ 60 h 60"/>
                <a:gd name="T36" fmla="*/ 42 w 61"/>
                <a:gd name="T37" fmla="*/ 58 h 60"/>
                <a:gd name="T38" fmla="*/ 47 w 61"/>
                <a:gd name="T39" fmla="*/ 55 h 60"/>
                <a:gd name="T40" fmla="*/ 52 w 61"/>
                <a:gd name="T41" fmla="*/ 52 h 60"/>
                <a:gd name="T42" fmla="*/ 56 w 61"/>
                <a:gd name="T43" fmla="*/ 47 h 60"/>
                <a:gd name="T44" fmla="*/ 58 w 61"/>
                <a:gd name="T45" fmla="*/ 42 h 60"/>
                <a:gd name="T46" fmla="*/ 60 w 61"/>
                <a:gd name="T47" fmla="*/ 37 h 60"/>
                <a:gd name="T48" fmla="*/ 61 w 61"/>
                <a:gd name="T49" fmla="*/ 30 h 60"/>
                <a:gd name="T50" fmla="*/ 60 w 61"/>
                <a:gd name="T51" fmla="*/ 24 h 60"/>
                <a:gd name="T52" fmla="*/ 58 w 61"/>
                <a:gd name="T53" fmla="*/ 18 h 60"/>
                <a:gd name="T54" fmla="*/ 56 w 61"/>
                <a:gd name="T55" fmla="*/ 13 h 60"/>
                <a:gd name="T56" fmla="*/ 52 w 61"/>
                <a:gd name="T57" fmla="*/ 9 h 60"/>
                <a:gd name="T58" fmla="*/ 47 w 61"/>
                <a:gd name="T59" fmla="*/ 5 h 60"/>
                <a:gd name="T60" fmla="*/ 42 w 61"/>
                <a:gd name="T61" fmla="*/ 2 h 60"/>
                <a:gd name="T62" fmla="*/ 37 w 61"/>
                <a:gd name="T63" fmla="*/ 1 h 60"/>
                <a:gd name="T64" fmla="*/ 31 w 61"/>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0">
                  <a:moveTo>
                    <a:pt x="31" y="0"/>
                  </a:moveTo>
                  <a:lnTo>
                    <a:pt x="25" y="1"/>
                  </a:lnTo>
                  <a:lnTo>
                    <a:pt x="20" y="2"/>
                  </a:lnTo>
                  <a:lnTo>
                    <a:pt x="14" y="5"/>
                  </a:lnTo>
                  <a:lnTo>
                    <a:pt x="10" y="9"/>
                  </a:lnTo>
                  <a:lnTo>
                    <a:pt x="6" y="13"/>
                  </a:lnTo>
                  <a:lnTo>
                    <a:pt x="3" y="18"/>
                  </a:lnTo>
                  <a:lnTo>
                    <a:pt x="1" y="24"/>
                  </a:lnTo>
                  <a:lnTo>
                    <a:pt x="0" y="30"/>
                  </a:lnTo>
                  <a:lnTo>
                    <a:pt x="1" y="37"/>
                  </a:lnTo>
                  <a:lnTo>
                    <a:pt x="3" y="42"/>
                  </a:lnTo>
                  <a:lnTo>
                    <a:pt x="6" y="47"/>
                  </a:lnTo>
                  <a:lnTo>
                    <a:pt x="10" y="52"/>
                  </a:lnTo>
                  <a:lnTo>
                    <a:pt x="14" y="55"/>
                  </a:lnTo>
                  <a:lnTo>
                    <a:pt x="20" y="58"/>
                  </a:lnTo>
                  <a:lnTo>
                    <a:pt x="25" y="60"/>
                  </a:lnTo>
                  <a:lnTo>
                    <a:pt x="31" y="60"/>
                  </a:lnTo>
                  <a:lnTo>
                    <a:pt x="37" y="60"/>
                  </a:lnTo>
                  <a:lnTo>
                    <a:pt x="42" y="58"/>
                  </a:lnTo>
                  <a:lnTo>
                    <a:pt x="47" y="55"/>
                  </a:lnTo>
                  <a:lnTo>
                    <a:pt x="52" y="52"/>
                  </a:lnTo>
                  <a:lnTo>
                    <a:pt x="56" y="47"/>
                  </a:lnTo>
                  <a:lnTo>
                    <a:pt x="58" y="42"/>
                  </a:lnTo>
                  <a:lnTo>
                    <a:pt x="60" y="37"/>
                  </a:lnTo>
                  <a:lnTo>
                    <a:pt x="61" y="30"/>
                  </a:lnTo>
                  <a:lnTo>
                    <a:pt x="60" y="24"/>
                  </a:lnTo>
                  <a:lnTo>
                    <a:pt x="58" y="18"/>
                  </a:lnTo>
                  <a:lnTo>
                    <a:pt x="56" y="13"/>
                  </a:lnTo>
                  <a:lnTo>
                    <a:pt x="52" y="9"/>
                  </a:lnTo>
                  <a:lnTo>
                    <a:pt x="47" y="5"/>
                  </a:lnTo>
                  <a:lnTo>
                    <a:pt x="42" y="2"/>
                  </a:lnTo>
                  <a:lnTo>
                    <a:pt x="37" y="1"/>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39" name="Freeform 771">
              <a:extLst>
                <a:ext uri="{FF2B5EF4-FFF2-40B4-BE49-F238E27FC236}">
                  <a16:creationId xmlns:a16="http://schemas.microsoft.com/office/drawing/2014/main" id="{44CAD355-8ABE-4833-BC54-C51F038DC761}"/>
                </a:ext>
              </a:extLst>
            </p:cNvPr>
            <p:cNvSpPr>
              <a:spLocks noEditPoints="1"/>
            </p:cNvSpPr>
            <p:nvPr/>
          </p:nvSpPr>
          <p:spPr bwMode="auto">
            <a:xfrm>
              <a:off x="877888" y="3641725"/>
              <a:ext cx="85725" cy="287338"/>
            </a:xfrm>
            <a:custGeom>
              <a:avLst/>
              <a:gdLst>
                <a:gd name="T0" fmla="*/ 45 w 271"/>
                <a:gd name="T1" fmla="*/ 76 h 903"/>
                <a:gd name="T2" fmla="*/ 48 w 271"/>
                <a:gd name="T3" fmla="*/ 68 h 903"/>
                <a:gd name="T4" fmla="*/ 55 w 271"/>
                <a:gd name="T5" fmla="*/ 62 h 903"/>
                <a:gd name="T6" fmla="*/ 211 w 271"/>
                <a:gd name="T7" fmla="*/ 60 h 903"/>
                <a:gd name="T8" fmla="*/ 220 w 271"/>
                <a:gd name="T9" fmla="*/ 63 h 903"/>
                <a:gd name="T10" fmla="*/ 225 w 271"/>
                <a:gd name="T11" fmla="*/ 70 h 903"/>
                <a:gd name="T12" fmla="*/ 226 w 271"/>
                <a:gd name="T13" fmla="*/ 181 h 903"/>
                <a:gd name="T14" fmla="*/ 225 w 271"/>
                <a:gd name="T15" fmla="*/ 563 h 903"/>
                <a:gd name="T16" fmla="*/ 220 w 271"/>
                <a:gd name="T17" fmla="*/ 570 h 903"/>
                <a:gd name="T18" fmla="*/ 211 w 271"/>
                <a:gd name="T19" fmla="*/ 573 h 903"/>
                <a:gd name="T20" fmla="*/ 55 w 271"/>
                <a:gd name="T21" fmla="*/ 572 h 903"/>
                <a:gd name="T22" fmla="*/ 48 w 271"/>
                <a:gd name="T23" fmla="*/ 567 h 903"/>
                <a:gd name="T24" fmla="*/ 45 w 271"/>
                <a:gd name="T25" fmla="*/ 558 h 903"/>
                <a:gd name="T26" fmla="*/ 226 w 271"/>
                <a:gd name="T27" fmla="*/ 558 h 903"/>
                <a:gd name="T28" fmla="*/ 123 w 271"/>
                <a:gd name="T29" fmla="*/ 782 h 903"/>
                <a:gd name="T30" fmla="*/ 107 w 271"/>
                <a:gd name="T31" fmla="*/ 776 h 903"/>
                <a:gd name="T32" fmla="*/ 93 w 271"/>
                <a:gd name="T33" fmla="*/ 766 h 903"/>
                <a:gd name="T34" fmla="*/ 83 w 271"/>
                <a:gd name="T35" fmla="*/ 752 h 903"/>
                <a:gd name="T36" fmla="*/ 77 w 271"/>
                <a:gd name="T37" fmla="*/ 735 h 903"/>
                <a:gd name="T38" fmla="*/ 76 w 271"/>
                <a:gd name="T39" fmla="*/ 717 h 903"/>
                <a:gd name="T40" fmla="*/ 81 w 271"/>
                <a:gd name="T41" fmla="*/ 700 h 903"/>
                <a:gd name="T42" fmla="*/ 89 w 271"/>
                <a:gd name="T43" fmla="*/ 685 h 903"/>
                <a:gd name="T44" fmla="*/ 102 w 271"/>
                <a:gd name="T45" fmla="*/ 674 h 903"/>
                <a:gd name="T46" fmla="*/ 118 w 271"/>
                <a:gd name="T47" fmla="*/ 665 h 903"/>
                <a:gd name="T48" fmla="*/ 136 w 271"/>
                <a:gd name="T49" fmla="*/ 663 h 903"/>
                <a:gd name="T50" fmla="*/ 153 w 271"/>
                <a:gd name="T51" fmla="*/ 665 h 903"/>
                <a:gd name="T52" fmla="*/ 170 w 271"/>
                <a:gd name="T53" fmla="*/ 674 h 903"/>
                <a:gd name="T54" fmla="*/ 182 w 271"/>
                <a:gd name="T55" fmla="*/ 685 h 903"/>
                <a:gd name="T56" fmla="*/ 191 w 271"/>
                <a:gd name="T57" fmla="*/ 700 h 903"/>
                <a:gd name="T58" fmla="*/ 195 w 271"/>
                <a:gd name="T59" fmla="*/ 717 h 903"/>
                <a:gd name="T60" fmla="*/ 195 w 271"/>
                <a:gd name="T61" fmla="*/ 735 h 903"/>
                <a:gd name="T62" fmla="*/ 189 w 271"/>
                <a:gd name="T63" fmla="*/ 752 h 903"/>
                <a:gd name="T64" fmla="*/ 178 w 271"/>
                <a:gd name="T65" fmla="*/ 766 h 903"/>
                <a:gd name="T66" fmla="*/ 164 w 271"/>
                <a:gd name="T67" fmla="*/ 776 h 903"/>
                <a:gd name="T68" fmla="*/ 148 w 271"/>
                <a:gd name="T69" fmla="*/ 782 h 903"/>
                <a:gd name="T70" fmla="*/ 256 w 271"/>
                <a:gd name="T71" fmla="*/ 0 h 903"/>
                <a:gd name="T72" fmla="*/ 10 w 271"/>
                <a:gd name="T73" fmla="*/ 1 h 903"/>
                <a:gd name="T74" fmla="*/ 3 w 271"/>
                <a:gd name="T75" fmla="*/ 8 h 903"/>
                <a:gd name="T76" fmla="*/ 0 w 271"/>
                <a:gd name="T77" fmla="*/ 15 h 903"/>
                <a:gd name="T78" fmla="*/ 1 w 271"/>
                <a:gd name="T79" fmla="*/ 895 h 903"/>
                <a:gd name="T80" fmla="*/ 7 w 271"/>
                <a:gd name="T81" fmla="*/ 901 h 903"/>
                <a:gd name="T82" fmla="*/ 15 w 271"/>
                <a:gd name="T83" fmla="*/ 903 h 903"/>
                <a:gd name="T84" fmla="*/ 262 w 271"/>
                <a:gd name="T85" fmla="*/ 902 h 903"/>
                <a:gd name="T86" fmla="*/ 268 w 271"/>
                <a:gd name="T87" fmla="*/ 897 h 903"/>
                <a:gd name="T88" fmla="*/ 271 w 271"/>
                <a:gd name="T89" fmla="*/ 888 h 903"/>
                <a:gd name="T90" fmla="*/ 270 w 271"/>
                <a:gd name="T91" fmla="*/ 10 h 903"/>
                <a:gd name="T92" fmla="*/ 265 w 271"/>
                <a:gd name="T93" fmla="*/ 3 h 903"/>
                <a:gd name="T94" fmla="*/ 256 w 271"/>
                <a:gd name="T95"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1" h="903">
                  <a:moveTo>
                    <a:pt x="226" y="181"/>
                  </a:moveTo>
                  <a:lnTo>
                    <a:pt x="45" y="181"/>
                  </a:lnTo>
                  <a:lnTo>
                    <a:pt x="45" y="76"/>
                  </a:lnTo>
                  <a:lnTo>
                    <a:pt x="46" y="73"/>
                  </a:lnTo>
                  <a:lnTo>
                    <a:pt x="46" y="70"/>
                  </a:lnTo>
                  <a:lnTo>
                    <a:pt x="48" y="68"/>
                  </a:lnTo>
                  <a:lnTo>
                    <a:pt x="49" y="66"/>
                  </a:lnTo>
                  <a:lnTo>
                    <a:pt x="53" y="63"/>
                  </a:lnTo>
                  <a:lnTo>
                    <a:pt x="55" y="62"/>
                  </a:lnTo>
                  <a:lnTo>
                    <a:pt x="58" y="61"/>
                  </a:lnTo>
                  <a:lnTo>
                    <a:pt x="60" y="61"/>
                  </a:lnTo>
                  <a:lnTo>
                    <a:pt x="211" y="60"/>
                  </a:lnTo>
                  <a:lnTo>
                    <a:pt x="215" y="61"/>
                  </a:lnTo>
                  <a:lnTo>
                    <a:pt x="217" y="62"/>
                  </a:lnTo>
                  <a:lnTo>
                    <a:pt x="220" y="63"/>
                  </a:lnTo>
                  <a:lnTo>
                    <a:pt x="222" y="66"/>
                  </a:lnTo>
                  <a:lnTo>
                    <a:pt x="223" y="68"/>
                  </a:lnTo>
                  <a:lnTo>
                    <a:pt x="225" y="70"/>
                  </a:lnTo>
                  <a:lnTo>
                    <a:pt x="225" y="73"/>
                  </a:lnTo>
                  <a:lnTo>
                    <a:pt x="226" y="76"/>
                  </a:lnTo>
                  <a:lnTo>
                    <a:pt x="226" y="181"/>
                  </a:lnTo>
                  <a:close/>
                  <a:moveTo>
                    <a:pt x="226" y="558"/>
                  </a:moveTo>
                  <a:lnTo>
                    <a:pt x="225" y="561"/>
                  </a:lnTo>
                  <a:lnTo>
                    <a:pt x="225" y="563"/>
                  </a:lnTo>
                  <a:lnTo>
                    <a:pt x="223" y="567"/>
                  </a:lnTo>
                  <a:lnTo>
                    <a:pt x="222" y="569"/>
                  </a:lnTo>
                  <a:lnTo>
                    <a:pt x="220" y="570"/>
                  </a:lnTo>
                  <a:lnTo>
                    <a:pt x="217" y="572"/>
                  </a:lnTo>
                  <a:lnTo>
                    <a:pt x="215" y="572"/>
                  </a:lnTo>
                  <a:lnTo>
                    <a:pt x="211" y="573"/>
                  </a:lnTo>
                  <a:lnTo>
                    <a:pt x="60" y="573"/>
                  </a:lnTo>
                  <a:lnTo>
                    <a:pt x="58" y="572"/>
                  </a:lnTo>
                  <a:lnTo>
                    <a:pt x="55" y="572"/>
                  </a:lnTo>
                  <a:lnTo>
                    <a:pt x="53" y="570"/>
                  </a:lnTo>
                  <a:lnTo>
                    <a:pt x="49" y="569"/>
                  </a:lnTo>
                  <a:lnTo>
                    <a:pt x="48" y="567"/>
                  </a:lnTo>
                  <a:lnTo>
                    <a:pt x="46" y="563"/>
                  </a:lnTo>
                  <a:lnTo>
                    <a:pt x="46" y="561"/>
                  </a:lnTo>
                  <a:lnTo>
                    <a:pt x="45" y="558"/>
                  </a:lnTo>
                  <a:lnTo>
                    <a:pt x="45" y="211"/>
                  </a:lnTo>
                  <a:lnTo>
                    <a:pt x="226" y="211"/>
                  </a:lnTo>
                  <a:lnTo>
                    <a:pt x="226" y="558"/>
                  </a:lnTo>
                  <a:close/>
                  <a:moveTo>
                    <a:pt x="136" y="783"/>
                  </a:moveTo>
                  <a:lnTo>
                    <a:pt x="130" y="783"/>
                  </a:lnTo>
                  <a:lnTo>
                    <a:pt x="123" y="782"/>
                  </a:lnTo>
                  <a:lnTo>
                    <a:pt x="118" y="781"/>
                  </a:lnTo>
                  <a:lnTo>
                    <a:pt x="113" y="779"/>
                  </a:lnTo>
                  <a:lnTo>
                    <a:pt x="107" y="776"/>
                  </a:lnTo>
                  <a:lnTo>
                    <a:pt x="102" y="774"/>
                  </a:lnTo>
                  <a:lnTo>
                    <a:pt x="98" y="769"/>
                  </a:lnTo>
                  <a:lnTo>
                    <a:pt x="93" y="766"/>
                  </a:lnTo>
                  <a:lnTo>
                    <a:pt x="89" y="762"/>
                  </a:lnTo>
                  <a:lnTo>
                    <a:pt x="86" y="756"/>
                  </a:lnTo>
                  <a:lnTo>
                    <a:pt x="83" y="752"/>
                  </a:lnTo>
                  <a:lnTo>
                    <a:pt x="81" y="747"/>
                  </a:lnTo>
                  <a:lnTo>
                    <a:pt x="78" y="741"/>
                  </a:lnTo>
                  <a:lnTo>
                    <a:pt x="77" y="735"/>
                  </a:lnTo>
                  <a:lnTo>
                    <a:pt x="76" y="730"/>
                  </a:lnTo>
                  <a:lnTo>
                    <a:pt x="75" y="723"/>
                  </a:lnTo>
                  <a:lnTo>
                    <a:pt x="76" y="717"/>
                  </a:lnTo>
                  <a:lnTo>
                    <a:pt x="77" y="711"/>
                  </a:lnTo>
                  <a:lnTo>
                    <a:pt x="78" y="705"/>
                  </a:lnTo>
                  <a:lnTo>
                    <a:pt x="81" y="700"/>
                  </a:lnTo>
                  <a:lnTo>
                    <a:pt x="83" y="694"/>
                  </a:lnTo>
                  <a:lnTo>
                    <a:pt x="86" y="690"/>
                  </a:lnTo>
                  <a:lnTo>
                    <a:pt x="89" y="685"/>
                  </a:lnTo>
                  <a:lnTo>
                    <a:pt x="93" y="680"/>
                  </a:lnTo>
                  <a:lnTo>
                    <a:pt x="98" y="677"/>
                  </a:lnTo>
                  <a:lnTo>
                    <a:pt x="102" y="674"/>
                  </a:lnTo>
                  <a:lnTo>
                    <a:pt x="107" y="671"/>
                  </a:lnTo>
                  <a:lnTo>
                    <a:pt x="113" y="667"/>
                  </a:lnTo>
                  <a:lnTo>
                    <a:pt x="118" y="665"/>
                  </a:lnTo>
                  <a:lnTo>
                    <a:pt x="123" y="664"/>
                  </a:lnTo>
                  <a:lnTo>
                    <a:pt x="130" y="663"/>
                  </a:lnTo>
                  <a:lnTo>
                    <a:pt x="136" y="663"/>
                  </a:lnTo>
                  <a:lnTo>
                    <a:pt x="142" y="663"/>
                  </a:lnTo>
                  <a:lnTo>
                    <a:pt x="148" y="664"/>
                  </a:lnTo>
                  <a:lnTo>
                    <a:pt x="153" y="665"/>
                  </a:lnTo>
                  <a:lnTo>
                    <a:pt x="159" y="667"/>
                  </a:lnTo>
                  <a:lnTo>
                    <a:pt x="164" y="671"/>
                  </a:lnTo>
                  <a:lnTo>
                    <a:pt x="170" y="674"/>
                  </a:lnTo>
                  <a:lnTo>
                    <a:pt x="174" y="677"/>
                  </a:lnTo>
                  <a:lnTo>
                    <a:pt x="178" y="680"/>
                  </a:lnTo>
                  <a:lnTo>
                    <a:pt x="182" y="685"/>
                  </a:lnTo>
                  <a:lnTo>
                    <a:pt x="186" y="690"/>
                  </a:lnTo>
                  <a:lnTo>
                    <a:pt x="189" y="694"/>
                  </a:lnTo>
                  <a:lnTo>
                    <a:pt x="191" y="700"/>
                  </a:lnTo>
                  <a:lnTo>
                    <a:pt x="193" y="705"/>
                  </a:lnTo>
                  <a:lnTo>
                    <a:pt x="195" y="711"/>
                  </a:lnTo>
                  <a:lnTo>
                    <a:pt x="195" y="717"/>
                  </a:lnTo>
                  <a:lnTo>
                    <a:pt x="196" y="723"/>
                  </a:lnTo>
                  <a:lnTo>
                    <a:pt x="195" y="730"/>
                  </a:lnTo>
                  <a:lnTo>
                    <a:pt x="195" y="735"/>
                  </a:lnTo>
                  <a:lnTo>
                    <a:pt x="193" y="741"/>
                  </a:lnTo>
                  <a:lnTo>
                    <a:pt x="191" y="747"/>
                  </a:lnTo>
                  <a:lnTo>
                    <a:pt x="189" y="752"/>
                  </a:lnTo>
                  <a:lnTo>
                    <a:pt x="186" y="756"/>
                  </a:lnTo>
                  <a:lnTo>
                    <a:pt x="182" y="762"/>
                  </a:lnTo>
                  <a:lnTo>
                    <a:pt x="178" y="766"/>
                  </a:lnTo>
                  <a:lnTo>
                    <a:pt x="174" y="769"/>
                  </a:lnTo>
                  <a:lnTo>
                    <a:pt x="170" y="774"/>
                  </a:lnTo>
                  <a:lnTo>
                    <a:pt x="164" y="776"/>
                  </a:lnTo>
                  <a:lnTo>
                    <a:pt x="159" y="779"/>
                  </a:lnTo>
                  <a:lnTo>
                    <a:pt x="153" y="781"/>
                  </a:lnTo>
                  <a:lnTo>
                    <a:pt x="148" y="782"/>
                  </a:lnTo>
                  <a:lnTo>
                    <a:pt x="142" y="783"/>
                  </a:lnTo>
                  <a:lnTo>
                    <a:pt x="136" y="783"/>
                  </a:lnTo>
                  <a:close/>
                  <a:moveTo>
                    <a:pt x="256" y="0"/>
                  </a:moveTo>
                  <a:lnTo>
                    <a:pt x="15" y="0"/>
                  </a:lnTo>
                  <a:lnTo>
                    <a:pt x="12" y="1"/>
                  </a:lnTo>
                  <a:lnTo>
                    <a:pt x="10" y="1"/>
                  </a:lnTo>
                  <a:lnTo>
                    <a:pt x="7" y="3"/>
                  </a:lnTo>
                  <a:lnTo>
                    <a:pt x="4" y="4"/>
                  </a:lnTo>
                  <a:lnTo>
                    <a:pt x="3" y="8"/>
                  </a:lnTo>
                  <a:lnTo>
                    <a:pt x="1" y="10"/>
                  </a:lnTo>
                  <a:lnTo>
                    <a:pt x="0" y="13"/>
                  </a:lnTo>
                  <a:lnTo>
                    <a:pt x="0" y="15"/>
                  </a:lnTo>
                  <a:lnTo>
                    <a:pt x="0" y="888"/>
                  </a:lnTo>
                  <a:lnTo>
                    <a:pt x="0" y="892"/>
                  </a:lnTo>
                  <a:lnTo>
                    <a:pt x="1" y="895"/>
                  </a:lnTo>
                  <a:lnTo>
                    <a:pt x="3" y="897"/>
                  </a:lnTo>
                  <a:lnTo>
                    <a:pt x="4" y="899"/>
                  </a:lnTo>
                  <a:lnTo>
                    <a:pt x="7" y="901"/>
                  </a:lnTo>
                  <a:lnTo>
                    <a:pt x="10" y="902"/>
                  </a:lnTo>
                  <a:lnTo>
                    <a:pt x="12" y="903"/>
                  </a:lnTo>
                  <a:lnTo>
                    <a:pt x="15" y="903"/>
                  </a:lnTo>
                  <a:lnTo>
                    <a:pt x="256" y="903"/>
                  </a:lnTo>
                  <a:lnTo>
                    <a:pt x="260" y="903"/>
                  </a:lnTo>
                  <a:lnTo>
                    <a:pt x="262" y="902"/>
                  </a:lnTo>
                  <a:lnTo>
                    <a:pt x="265" y="901"/>
                  </a:lnTo>
                  <a:lnTo>
                    <a:pt x="267" y="899"/>
                  </a:lnTo>
                  <a:lnTo>
                    <a:pt x="268" y="897"/>
                  </a:lnTo>
                  <a:lnTo>
                    <a:pt x="270" y="895"/>
                  </a:lnTo>
                  <a:lnTo>
                    <a:pt x="271" y="892"/>
                  </a:lnTo>
                  <a:lnTo>
                    <a:pt x="271" y="888"/>
                  </a:lnTo>
                  <a:lnTo>
                    <a:pt x="271" y="15"/>
                  </a:lnTo>
                  <a:lnTo>
                    <a:pt x="271" y="13"/>
                  </a:lnTo>
                  <a:lnTo>
                    <a:pt x="270" y="10"/>
                  </a:lnTo>
                  <a:lnTo>
                    <a:pt x="268" y="8"/>
                  </a:lnTo>
                  <a:lnTo>
                    <a:pt x="267" y="4"/>
                  </a:lnTo>
                  <a:lnTo>
                    <a:pt x="265" y="3"/>
                  </a:lnTo>
                  <a:lnTo>
                    <a:pt x="262" y="1"/>
                  </a:lnTo>
                  <a:lnTo>
                    <a:pt x="260" y="1"/>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40" name="Freeform 772">
              <a:extLst>
                <a:ext uri="{FF2B5EF4-FFF2-40B4-BE49-F238E27FC236}">
                  <a16:creationId xmlns:a16="http://schemas.microsoft.com/office/drawing/2014/main" id="{9BF30BEF-7281-4D23-A2BA-EE4AD18C6E83}"/>
                </a:ext>
              </a:extLst>
            </p:cNvPr>
            <p:cNvSpPr>
              <a:spLocks/>
            </p:cNvSpPr>
            <p:nvPr/>
          </p:nvSpPr>
          <p:spPr bwMode="auto">
            <a:xfrm>
              <a:off x="1008063" y="3862388"/>
              <a:ext cx="19050" cy="19050"/>
            </a:xfrm>
            <a:custGeom>
              <a:avLst/>
              <a:gdLst>
                <a:gd name="T0" fmla="*/ 30 w 60"/>
                <a:gd name="T1" fmla="*/ 0 h 60"/>
                <a:gd name="T2" fmla="*/ 24 w 60"/>
                <a:gd name="T3" fmla="*/ 1 h 60"/>
                <a:gd name="T4" fmla="*/ 18 w 60"/>
                <a:gd name="T5" fmla="*/ 2 h 60"/>
                <a:gd name="T6" fmla="*/ 14 w 60"/>
                <a:gd name="T7" fmla="*/ 5 h 60"/>
                <a:gd name="T8" fmla="*/ 8 w 60"/>
                <a:gd name="T9" fmla="*/ 9 h 60"/>
                <a:gd name="T10" fmla="*/ 5 w 60"/>
                <a:gd name="T11" fmla="*/ 13 h 60"/>
                <a:gd name="T12" fmla="*/ 2 w 60"/>
                <a:gd name="T13" fmla="*/ 18 h 60"/>
                <a:gd name="T14" fmla="*/ 1 w 60"/>
                <a:gd name="T15" fmla="*/ 24 h 60"/>
                <a:gd name="T16" fmla="*/ 0 w 60"/>
                <a:gd name="T17" fmla="*/ 30 h 60"/>
                <a:gd name="T18" fmla="*/ 1 w 60"/>
                <a:gd name="T19" fmla="*/ 37 h 60"/>
                <a:gd name="T20" fmla="*/ 2 w 60"/>
                <a:gd name="T21" fmla="*/ 42 h 60"/>
                <a:gd name="T22" fmla="*/ 5 w 60"/>
                <a:gd name="T23" fmla="*/ 47 h 60"/>
                <a:gd name="T24" fmla="*/ 8 w 60"/>
                <a:gd name="T25" fmla="*/ 52 h 60"/>
                <a:gd name="T26" fmla="*/ 14 w 60"/>
                <a:gd name="T27" fmla="*/ 55 h 60"/>
                <a:gd name="T28" fmla="*/ 18 w 60"/>
                <a:gd name="T29" fmla="*/ 58 h 60"/>
                <a:gd name="T30" fmla="*/ 24 w 60"/>
                <a:gd name="T31" fmla="*/ 60 h 60"/>
                <a:gd name="T32" fmla="*/ 30 w 60"/>
                <a:gd name="T33" fmla="*/ 60 h 60"/>
                <a:gd name="T34" fmla="*/ 36 w 60"/>
                <a:gd name="T35" fmla="*/ 60 h 60"/>
                <a:gd name="T36" fmla="*/ 41 w 60"/>
                <a:gd name="T37" fmla="*/ 58 h 60"/>
                <a:gd name="T38" fmla="*/ 47 w 60"/>
                <a:gd name="T39" fmla="*/ 55 h 60"/>
                <a:gd name="T40" fmla="*/ 51 w 60"/>
                <a:gd name="T41" fmla="*/ 52 h 60"/>
                <a:gd name="T42" fmla="*/ 54 w 60"/>
                <a:gd name="T43" fmla="*/ 47 h 60"/>
                <a:gd name="T44" fmla="*/ 57 w 60"/>
                <a:gd name="T45" fmla="*/ 42 h 60"/>
                <a:gd name="T46" fmla="*/ 60 w 60"/>
                <a:gd name="T47" fmla="*/ 37 h 60"/>
                <a:gd name="T48" fmla="*/ 60 w 60"/>
                <a:gd name="T49" fmla="*/ 30 h 60"/>
                <a:gd name="T50" fmla="*/ 60 w 60"/>
                <a:gd name="T51" fmla="*/ 24 h 60"/>
                <a:gd name="T52" fmla="*/ 57 w 60"/>
                <a:gd name="T53" fmla="*/ 18 h 60"/>
                <a:gd name="T54" fmla="*/ 54 w 60"/>
                <a:gd name="T55" fmla="*/ 13 h 60"/>
                <a:gd name="T56" fmla="*/ 51 w 60"/>
                <a:gd name="T57" fmla="*/ 9 h 60"/>
                <a:gd name="T58" fmla="*/ 47 w 60"/>
                <a:gd name="T59" fmla="*/ 5 h 60"/>
                <a:gd name="T60" fmla="*/ 41 w 60"/>
                <a:gd name="T61" fmla="*/ 2 h 60"/>
                <a:gd name="T62" fmla="*/ 36 w 60"/>
                <a:gd name="T63" fmla="*/ 1 h 60"/>
                <a:gd name="T64" fmla="*/ 30 w 60"/>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30" y="0"/>
                  </a:moveTo>
                  <a:lnTo>
                    <a:pt x="24" y="1"/>
                  </a:lnTo>
                  <a:lnTo>
                    <a:pt x="18" y="2"/>
                  </a:lnTo>
                  <a:lnTo>
                    <a:pt x="14" y="5"/>
                  </a:lnTo>
                  <a:lnTo>
                    <a:pt x="8" y="9"/>
                  </a:lnTo>
                  <a:lnTo>
                    <a:pt x="5" y="13"/>
                  </a:lnTo>
                  <a:lnTo>
                    <a:pt x="2" y="18"/>
                  </a:lnTo>
                  <a:lnTo>
                    <a:pt x="1" y="24"/>
                  </a:lnTo>
                  <a:lnTo>
                    <a:pt x="0" y="30"/>
                  </a:lnTo>
                  <a:lnTo>
                    <a:pt x="1" y="37"/>
                  </a:lnTo>
                  <a:lnTo>
                    <a:pt x="2" y="42"/>
                  </a:lnTo>
                  <a:lnTo>
                    <a:pt x="5" y="47"/>
                  </a:lnTo>
                  <a:lnTo>
                    <a:pt x="8" y="52"/>
                  </a:lnTo>
                  <a:lnTo>
                    <a:pt x="14" y="55"/>
                  </a:lnTo>
                  <a:lnTo>
                    <a:pt x="18" y="58"/>
                  </a:lnTo>
                  <a:lnTo>
                    <a:pt x="24" y="60"/>
                  </a:lnTo>
                  <a:lnTo>
                    <a:pt x="30" y="60"/>
                  </a:lnTo>
                  <a:lnTo>
                    <a:pt x="36" y="60"/>
                  </a:lnTo>
                  <a:lnTo>
                    <a:pt x="41" y="58"/>
                  </a:lnTo>
                  <a:lnTo>
                    <a:pt x="47" y="55"/>
                  </a:lnTo>
                  <a:lnTo>
                    <a:pt x="51" y="52"/>
                  </a:lnTo>
                  <a:lnTo>
                    <a:pt x="54" y="47"/>
                  </a:lnTo>
                  <a:lnTo>
                    <a:pt x="57" y="42"/>
                  </a:lnTo>
                  <a:lnTo>
                    <a:pt x="60" y="37"/>
                  </a:lnTo>
                  <a:lnTo>
                    <a:pt x="60" y="30"/>
                  </a:lnTo>
                  <a:lnTo>
                    <a:pt x="60" y="24"/>
                  </a:lnTo>
                  <a:lnTo>
                    <a:pt x="57" y="18"/>
                  </a:lnTo>
                  <a:lnTo>
                    <a:pt x="54" y="13"/>
                  </a:lnTo>
                  <a:lnTo>
                    <a:pt x="51" y="9"/>
                  </a:lnTo>
                  <a:lnTo>
                    <a:pt x="47" y="5"/>
                  </a:lnTo>
                  <a:lnTo>
                    <a:pt x="41" y="2"/>
                  </a:lnTo>
                  <a:lnTo>
                    <a:pt x="36" y="1"/>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41" name="Freeform 773">
              <a:extLst>
                <a:ext uri="{FF2B5EF4-FFF2-40B4-BE49-F238E27FC236}">
                  <a16:creationId xmlns:a16="http://schemas.microsoft.com/office/drawing/2014/main" id="{E4306116-DB10-41B1-B810-38A116881EF5}"/>
                </a:ext>
              </a:extLst>
            </p:cNvPr>
            <p:cNvSpPr>
              <a:spLocks noEditPoints="1"/>
            </p:cNvSpPr>
            <p:nvPr/>
          </p:nvSpPr>
          <p:spPr bwMode="auto">
            <a:xfrm>
              <a:off x="973138" y="3641725"/>
              <a:ext cx="87313" cy="287338"/>
            </a:xfrm>
            <a:custGeom>
              <a:avLst/>
              <a:gdLst>
                <a:gd name="T0" fmla="*/ 46 w 272"/>
                <a:gd name="T1" fmla="*/ 76 h 903"/>
                <a:gd name="T2" fmla="*/ 48 w 272"/>
                <a:gd name="T3" fmla="*/ 68 h 903"/>
                <a:gd name="T4" fmla="*/ 55 w 272"/>
                <a:gd name="T5" fmla="*/ 62 h 903"/>
                <a:gd name="T6" fmla="*/ 211 w 272"/>
                <a:gd name="T7" fmla="*/ 60 h 903"/>
                <a:gd name="T8" fmla="*/ 219 w 272"/>
                <a:gd name="T9" fmla="*/ 63 h 903"/>
                <a:gd name="T10" fmla="*/ 225 w 272"/>
                <a:gd name="T11" fmla="*/ 70 h 903"/>
                <a:gd name="T12" fmla="*/ 226 w 272"/>
                <a:gd name="T13" fmla="*/ 181 h 903"/>
                <a:gd name="T14" fmla="*/ 225 w 272"/>
                <a:gd name="T15" fmla="*/ 563 h 903"/>
                <a:gd name="T16" fmla="*/ 219 w 272"/>
                <a:gd name="T17" fmla="*/ 570 h 903"/>
                <a:gd name="T18" fmla="*/ 211 w 272"/>
                <a:gd name="T19" fmla="*/ 573 h 903"/>
                <a:gd name="T20" fmla="*/ 55 w 272"/>
                <a:gd name="T21" fmla="*/ 572 h 903"/>
                <a:gd name="T22" fmla="*/ 48 w 272"/>
                <a:gd name="T23" fmla="*/ 567 h 903"/>
                <a:gd name="T24" fmla="*/ 46 w 272"/>
                <a:gd name="T25" fmla="*/ 558 h 903"/>
                <a:gd name="T26" fmla="*/ 226 w 272"/>
                <a:gd name="T27" fmla="*/ 558 h 903"/>
                <a:gd name="T28" fmla="*/ 124 w 272"/>
                <a:gd name="T29" fmla="*/ 782 h 903"/>
                <a:gd name="T30" fmla="*/ 107 w 272"/>
                <a:gd name="T31" fmla="*/ 776 h 903"/>
                <a:gd name="T32" fmla="*/ 94 w 272"/>
                <a:gd name="T33" fmla="*/ 766 h 903"/>
                <a:gd name="T34" fmla="*/ 83 w 272"/>
                <a:gd name="T35" fmla="*/ 752 h 903"/>
                <a:gd name="T36" fmla="*/ 77 w 272"/>
                <a:gd name="T37" fmla="*/ 735 h 903"/>
                <a:gd name="T38" fmla="*/ 76 w 272"/>
                <a:gd name="T39" fmla="*/ 717 h 903"/>
                <a:gd name="T40" fmla="*/ 80 w 272"/>
                <a:gd name="T41" fmla="*/ 700 h 903"/>
                <a:gd name="T42" fmla="*/ 89 w 272"/>
                <a:gd name="T43" fmla="*/ 685 h 903"/>
                <a:gd name="T44" fmla="*/ 102 w 272"/>
                <a:gd name="T45" fmla="*/ 674 h 903"/>
                <a:gd name="T46" fmla="*/ 118 w 272"/>
                <a:gd name="T47" fmla="*/ 665 h 903"/>
                <a:gd name="T48" fmla="*/ 136 w 272"/>
                <a:gd name="T49" fmla="*/ 663 h 903"/>
                <a:gd name="T50" fmla="*/ 154 w 272"/>
                <a:gd name="T51" fmla="*/ 665 h 903"/>
                <a:gd name="T52" fmla="*/ 170 w 272"/>
                <a:gd name="T53" fmla="*/ 674 h 903"/>
                <a:gd name="T54" fmla="*/ 183 w 272"/>
                <a:gd name="T55" fmla="*/ 685 h 903"/>
                <a:gd name="T56" fmla="*/ 191 w 272"/>
                <a:gd name="T57" fmla="*/ 700 h 903"/>
                <a:gd name="T58" fmla="*/ 196 w 272"/>
                <a:gd name="T59" fmla="*/ 717 h 903"/>
                <a:gd name="T60" fmla="*/ 195 w 272"/>
                <a:gd name="T61" fmla="*/ 735 h 903"/>
                <a:gd name="T62" fmla="*/ 189 w 272"/>
                <a:gd name="T63" fmla="*/ 752 h 903"/>
                <a:gd name="T64" fmla="*/ 178 w 272"/>
                <a:gd name="T65" fmla="*/ 766 h 903"/>
                <a:gd name="T66" fmla="*/ 165 w 272"/>
                <a:gd name="T67" fmla="*/ 776 h 903"/>
                <a:gd name="T68" fmla="*/ 148 w 272"/>
                <a:gd name="T69" fmla="*/ 782 h 903"/>
                <a:gd name="T70" fmla="*/ 257 w 272"/>
                <a:gd name="T71" fmla="*/ 0 h 903"/>
                <a:gd name="T72" fmla="*/ 10 w 272"/>
                <a:gd name="T73" fmla="*/ 1 h 903"/>
                <a:gd name="T74" fmla="*/ 3 w 272"/>
                <a:gd name="T75" fmla="*/ 8 h 903"/>
                <a:gd name="T76" fmla="*/ 0 w 272"/>
                <a:gd name="T77" fmla="*/ 15 h 903"/>
                <a:gd name="T78" fmla="*/ 2 w 272"/>
                <a:gd name="T79" fmla="*/ 895 h 903"/>
                <a:gd name="T80" fmla="*/ 7 w 272"/>
                <a:gd name="T81" fmla="*/ 901 h 903"/>
                <a:gd name="T82" fmla="*/ 15 w 272"/>
                <a:gd name="T83" fmla="*/ 903 h 903"/>
                <a:gd name="T84" fmla="*/ 262 w 272"/>
                <a:gd name="T85" fmla="*/ 902 h 903"/>
                <a:gd name="T86" fmla="*/ 269 w 272"/>
                <a:gd name="T87" fmla="*/ 897 h 903"/>
                <a:gd name="T88" fmla="*/ 272 w 272"/>
                <a:gd name="T89" fmla="*/ 888 h 903"/>
                <a:gd name="T90" fmla="*/ 270 w 272"/>
                <a:gd name="T91" fmla="*/ 10 h 903"/>
                <a:gd name="T92" fmla="*/ 264 w 272"/>
                <a:gd name="T93" fmla="*/ 3 h 903"/>
                <a:gd name="T94" fmla="*/ 257 w 272"/>
                <a:gd name="T95"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2" h="903">
                  <a:moveTo>
                    <a:pt x="226" y="181"/>
                  </a:moveTo>
                  <a:lnTo>
                    <a:pt x="46" y="181"/>
                  </a:lnTo>
                  <a:lnTo>
                    <a:pt x="46" y="76"/>
                  </a:lnTo>
                  <a:lnTo>
                    <a:pt x="46" y="73"/>
                  </a:lnTo>
                  <a:lnTo>
                    <a:pt x="47" y="70"/>
                  </a:lnTo>
                  <a:lnTo>
                    <a:pt x="48" y="68"/>
                  </a:lnTo>
                  <a:lnTo>
                    <a:pt x="50" y="66"/>
                  </a:lnTo>
                  <a:lnTo>
                    <a:pt x="52" y="63"/>
                  </a:lnTo>
                  <a:lnTo>
                    <a:pt x="55" y="62"/>
                  </a:lnTo>
                  <a:lnTo>
                    <a:pt x="57" y="61"/>
                  </a:lnTo>
                  <a:lnTo>
                    <a:pt x="61" y="61"/>
                  </a:lnTo>
                  <a:lnTo>
                    <a:pt x="211" y="60"/>
                  </a:lnTo>
                  <a:lnTo>
                    <a:pt x="214" y="61"/>
                  </a:lnTo>
                  <a:lnTo>
                    <a:pt x="217" y="62"/>
                  </a:lnTo>
                  <a:lnTo>
                    <a:pt x="219" y="63"/>
                  </a:lnTo>
                  <a:lnTo>
                    <a:pt x="221" y="66"/>
                  </a:lnTo>
                  <a:lnTo>
                    <a:pt x="224" y="68"/>
                  </a:lnTo>
                  <a:lnTo>
                    <a:pt x="225" y="70"/>
                  </a:lnTo>
                  <a:lnTo>
                    <a:pt x="226" y="73"/>
                  </a:lnTo>
                  <a:lnTo>
                    <a:pt x="226" y="76"/>
                  </a:lnTo>
                  <a:lnTo>
                    <a:pt x="226" y="181"/>
                  </a:lnTo>
                  <a:close/>
                  <a:moveTo>
                    <a:pt x="226" y="558"/>
                  </a:moveTo>
                  <a:lnTo>
                    <a:pt x="226" y="561"/>
                  </a:lnTo>
                  <a:lnTo>
                    <a:pt x="225" y="563"/>
                  </a:lnTo>
                  <a:lnTo>
                    <a:pt x="224" y="567"/>
                  </a:lnTo>
                  <a:lnTo>
                    <a:pt x="221" y="569"/>
                  </a:lnTo>
                  <a:lnTo>
                    <a:pt x="219" y="570"/>
                  </a:lnTo>
                  <a:lnTo>
                    <a:pt x="217" y="572"/>
                  </a:lnTo>
                  <a:lnTo>
                    <a:pt x="214" y="572"/>
                  </a:lnTo>
                  <a:lnTo>
                    <a:pt x="211" y="573"/>
                  </a:lnTo>
                  <a:lnTo>
                    <a:pt x="61" y="573"/>
                  </a:lnTo>
                  <a:lnTo>
                    <a:pt x="57" y="572"/>
                  </a:lnTo>
                  <a:lnTo>
                    <a:pt x="55" y="572"/>
                  </a:lnTo>
                  <a:lnTo>
                    <a:pt x="52" y="570"/>
                  </a:lnTo>
                  <a:lnTo>
                    <a:pt x="50" y="569"/>
                  </a:lnTo>
                  <a:lnTo>
                    <a:pt x="48" y="567"/>
                  </a:lnTo>
                  <a:lnTo>
                    <a:pt x="47" y="563"/>
                  </a:lnTo>
                  <a:lnTo>
                    <a:pt x="46" y="561"/>
                  </a:lnTo>
                  <a:lnTo>
                    <a:pt x="46" y="558"/>
                  </a:lnTo>
                  <a:lnTo>
                    <a:pt x="46" y="211"/>
                  </a:lnTo>
                  <a:lnTo>
                    <a:pt x="226" y="211"/>
                  </a:lnTo>
                  <a:lnTo>
                    <a:pt x="226" y="558"/>
                  </a:lnTo>
                  <a:close/>
                  <a:moveTo>
                    <a:pt x="136" y="783"/>
                  </a:moveTo>
                  <a:lnTo>
                    <a:pt x="129" y="783"/>
                  </a:lnTo>
                  <a:lnTo>
                    <a:pt x="124" y="782"/>
                  </a:lnTo>
                  <a:lnTo>
                    <a:pt x="118" y="781"/>
                  </a:lnTo>
                  <a:lnTo>
                    <a:pt x="112" y="779"/>
                  </a:lnTo>
                  <a:lnTo>
                    <a:pt x="107" y="776"/>
                  </a:lnTo>
                  <a:lnTo>
                    <a:pt x="102" y="774"/>
                  </a:lnTo>
                  <a:lnTo>
                    <a:pt x="98" y="769"/>
                  </a:lnTo>
                  <a:lnTo>
                    <a:pt x="94" y="766"/>
                  </a:lnTo>
                  <a:lnTo>
                    <a:pt x="89" y="762"/>
                  </a:lnTo>
                  <a:lnTo>
                    <a:pt x="86" y="756"/>
                  </a:lnTo>
                  <a:lnTo>
                    <a:pt x="83" y="752"/>
                  </a:lnTo>
                  <a:lnTo>
                    <a:pt x="80" y="747"/>
                  </a:lnTo>
                  <a:lnTo>
                    <a:pt x="79" y="741"/>
                  </a:lnTo>
                  <a:lnTo>
                    <a:pt x="77" y="735"/>
                  </a:lnTo>
                  <a:lnTo>
                    <a:pt x="76" y="730"/>
                  </a:lnTo>
                  <a:lnTo>
                    <a:pt x="76" y="723"/>
                  </a:lnTo>
                  <a:lnTo>
                    <a:pt x="76" y="717"/>
                  </a:lnTo>
                  <a:lnTo>
                    <a:pt x="77" y="711"/>
                  </a:lnTo>
                  <a:lnTo>
                    <a:pt x="79" y="705"/>
                  </a:lnTo>
                  <a:lnTo>
                    <a:pt x="80" y="700"/>
                  </a:lnTo>
                  <a:lnTo>
                    <a:pt x="83" y="694"/>
                  </a:lnTo>
                  <a:lnTo>
                    <a:pt x="86" y="690"/>
                  </a:lnTo>
                  <a:lnTo>
                    <a:pt x="89" y="685"/>
                  </a:lnTo>
                  <a:lnTo>
                    <a:pt x="94" y="680"/>
                  </a:lnTo>
                  <a:lnTo>
                    <a:pt x="98" y="677"/>
                  </a:lnTo>
                  <a:lnTo>
                    <a:pt x="102" y="674"/>
                  </a:lnTo>
                  <a:lnTo>
                    <a:pt x="107" y="671"/>
                  </a:lnTo>
                  <a:lnTo>
                    <a:pt x="112" y="667"/>
                  </a:lnTo>
                  <a:lnTo>
                    <a:pt x="118" y="665"/>
                  </a:lnTo>
                  <a:lnTo>
                    <a:pt x="124" y="664"/>
                  </a:lnTo>
                  <a:lnTo>
                    <a:pt x="129" y="663"/>
                  </a:lnTo>
                  <a:lnTo>
                    <a:pt x="136" y="663"/>
                  </a:lnTo>
                  <a:lnTo>
                    <a:pt x="142" y="663"/>
                  </a:lnTo>
                  <a:lnTo>
                    <a:pt x="148" y="664"/>
                  </a:lnTo>
                  <a:lnTo>
                    <a:pt x="154" y="665"/>
                  </a:lnTo>
                  <a:lnTo>
                    <a:pt x="159" y="667"/>
                  </a:lnTo>
                  <a:lnTo>
                    <a:pt x="165" y="671"/>
                  </a:lnTo>
                  <a:lnTo>
                    <a:pt x="170" y="674"/>
                  </a:lnTo>
                  <a:lnTo>
                    <a:pt x="174" y="677"/>
                  </a:lnTo>
                  <a:lnTo>
                    <a:pt x="178" y="680"/>
                  </a:lnTo>
                  <a:lnTo>
                    <a:pt x="183" y="685"/>
                  </a:lnTo>
                  <a:lnTo>
                    <a:pt x="186" y="690"/>
                  </a:lnTo>
                  <a:lnTo>
                    <a:pt x="189" y="694"/>
                  </a:lnTo>
                  <a:lnTo>
                    <a:pt x="191" y="700"/>
                  </a:lnTo>
                  <a:lnTo>
                    <a:pt x="194" y="705"/>
                  </a:lnTo>
                  <a:lnTo>
                    <a:pt x="195" y="711"/>
                  </a:lnTo>
                  <a:lnTo>
                    <a:pt x="196" y="717"/>
                  </a:lnTo>
                  <a:lnTo>
                    <a:pt x="196" y="723"/>
                  </a:lnTo>
                  <a:lnTo>
                    <a:pt x="196" y="730"/>
                  </a:lnTo>
                  <a:lnTo>
                    <a:pt x="195" y="735"/>
                  </a:lnTo>
                  <a:lnTo>
                    <a:pt x="194" y="741"/>
                  </a:lnTo>
                  <a:lnTo>
                    <a:pt x="191" y="747"/>
                  </a:lnTo>
                  <a:lnTo>
                    <a:pt x="189" y="752"/>
                  </a:lnTo>
                  <a:lnTo>
                    <a:pt x="186" y="756"/>
                  </a:lnTo>
                  <a:lnTo>
                    <a:pt x="183" y="762"/>
                  </a:lnTo>
                  <a:lnTo>
                    <a:pt x="178" y="766"/>
                  </a:lnTo>
                  <a:lnTo>
                    <a:pt x="174" y="769"/>
                  </a:lnTo>
                  <a:lnTo>
                    <a:pt x="170" y="774"/>
                  </a:lnTo>
                  <a:lnTo>
                    <a:pt x="165" y="776"/>
                  </a:lnTo>
                  <a:lnTo>
                    <a:pt x="159" y="779"/>
                  </a:lnTo>
                  <a:lnTo>
                    <a:pt x="154" y="781"/>
                  </a:lnTo>
                  <a:lnTo>
                    <a:pt x="148" y="782"/>
                  </a:lnTo>
                  <a:lnTo>
                    <a:pt x="142" y="783"/>
                  </a:lnTo>
                  <a:lnTo>
                    <a:pt x="136" y="783"/>
                  </a:lnTo>
                  <a:close/>
                  <a:moveTo>
                    <a:pt x="257" y="0"/>
                  </a:moveTo>
                  <a:lnTo>
                    <a:pt x="15" y="0"/>
                  </a:lnTo>
                  <a:lnTo>
                    <a:pt x="12" y="1"/>
                  </a:lnTo>
                  <a:lnTo>
                    <a:pt x="10" y="1"/>
                  </a:lnTo>
                  <a:lnTo>
                    <a:pt x="7" y="3"/>
                  </a:lnTo>
                  <a:lnTo>
                    <a:pt x="5" y="4"/>
                  </a:lnTo>
                  <a:lnTo>
                    <a:pt x="3" y="8"/>
                  </a:lnTo>
                  <a:lnTo>
                    <a:pt x="2" y="10"/>
                  </a:lnTo>
                  <a:lnTo>
                    <a:pt x="0" y="13"/>
                  </a:lnTo>
                  <a:lnTo>
                    <a:pt x="0" y="15"/>
                  </a:lnTo>
                  <a:lnTo>
                    <a:pt x="0" y="888"/>
                  </a:lnTo>
                  <a:lnTo>
                    <a:pt x="0" y="892"/>
                  </a:lnTo>
                  <a:lnTo>
                    <a:pt x="2" y="895"/>
                  </a:lnTo>
                  <a:lnTo>
                    <a:pt x="3" y="897"/>
                  </a:lnTo>
                  <a:lnTo>
                    <a:pt x="5" y="899"/>
                  </a:lnTo>
                  <a:lnTo>
                    <a:pt x="7" y="901"/>
                  </a:lnTo>
                  <a:lnTo>
                    <a:pt x="9" y="902"/>
                  </a:lnTo>
                  <a:lnTo>
                    <a:pt x="12" y="903"/>
                  </a:lnTo>
                  <a:lnTo>
                    <a:pt x="15" y="903"/>
                  </a:lnTo>
                  <a:lnTo>
                    <a:pt x="257" y="903"/>
                  </a:lnTo>
                  <a:lnTo>
                    <a:pt x="259" y="903"/>
                  </a:lnTo>
                  <a:lnTo>
                    <a:pt x="262" y="902"/>
                  </a:lnTo>
                  <a:lnTo>
                    <a:pt x="264" y="901"/>
                  </a:lnTo>
                  <a:lnTo>
                    <a:pt x="266" y="899"/>
                  </a:lnTo>
                  <a:lnTo>
                    <a:pt x="269" y="897"/>
                  </a:lnTo>
                  <a:lnTo>
                    <a:pt x="270" y="895"/>
                  </a:lnTo>
                  <a:lnTo>
                    <a:pt x="271" y="892"/>
                  </a:lnTo>
                  <a:lnTo>
                    <a:pt x="272" y="888"/>
                  </a:lnTo>
                  <a:lnTo>
                    <a:pt x="272" y="15"/>
                  </a:lnTo>
                  <a:lnTo>
                    <a:pt x="271" y="13"/>
                  </a:lnTo>
                  <a:lnTo>
                    <a:pt x="270" y="10"/>
                  </a:lnTo>
                  <a:lnTo>
                    <a:pt x="269" y="8"/>
                  </a:lnTo>
                  <a:lnTo>
                    <a:pt x="266" y="4"/>
                  </a:lnTo>
                  <a:lnTo>
                    <a:pt x="264" y="3"/>
                  </a:lnTo>
                  <a:lnTo>
                    <a:pt x="262" y="1"/>
                  </a:lnTo>
                  <a:lnTo>
                    <a:pt x="259" y="1"/>
                  </a:lnTo>
                  <a:lnTo>
                    <a:pt x="2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42" name="Freeform 774">
              <a:extLst>
                <a:ext uri="{FF2B5EF4-FFF2-40B4-BE49-F238E27FC236}">
                  <a16:creationId xmlns:a16="http://schemas.microsoft.com/office/drawing/2014/main" id="{888DF3E6-C9BF-4840-8655-CDB09820DE8B}"/>
                </a:ext>
              </a:extLst>
            </p:cNvPr>
            <p:cNvSpPr>
              <a:spLocks/>
            </p:cNvSpPr>
            <p:nvPr/>
          </p:nvSpPr>
          <p:spPr bwMode="auto">
            <a:xfrm>
              <a:off x="1103313" y="3862388"/>
              <a:ext cx="19050" cy="19050"/>
            </a:xfrm>
            <a:custGeom>
              <a:avLst/>
              <a:gdLst>
                <a:gd name="T0" fmla="*/ 30 w 60"/>
                <a:gd name="T1" fmla="*/ 0 h 60"/>
                <a:gd name="T2" fmla="*/ 24 w 60"/>
                <a:gd name="T3" fmla="*/ 1 h 60"/>
                <a:gd name="T4" fmla="*/ 18 w 60"/>
                <a:gd name="T5" fmla="*/ 2 h 60"/>
                <a:gd name="T6" fmla="*/ 13 w 60"/>
                <a:gd name="T7" fmla="*/ 5 h 60"/>
                <a:gd name="T8" fmla="*/ 9 w 60"/>
                <a:gd name="T9" fmla="*/ 9 h 60"/>
                <a:gd name="T10" fmla="*/ 5 w 60"/>
                <a:gd name="T11" fmla="*/ 13 h 60"/>
                <a:gd name="T12" fmla="*/ 2 w 60"/>
                <a:gd name="T13" fmla="*/ 18 h 60"/>
                <a:gd name="T14" fmla="*/ 0 w 60"/>
                <a:gd name="T15" fmla="*/ 24 h 60"/>
                <a:gd name="T16" fmla="*/ 0 w 60"/>
                <a:gd name="T17" fmla="*/ 30 h 60"/>
                <a:gd name="T18" fmla="*/ 0 w 60"/>
                <a:gd name="T19" fmla="*/ 37 h 60"/>
                <a:gd name="T20" fmla="*/ 2 w 60"/>
                <a:gd name="T21" fmla="*/ 42 h 60"/>
                <a:gd name="T22" fmla="*/ 5 w 60"/>
                <a:gd name="T23" fmla="*/ 47 h 60"/>
                <a:gd name="T24" fmla="*/ 9 w 60"/>
                <a:gd name="T25" fmla="*/ 52 h 60"/>
                <a:gd name="T26" fmla="*/ 13 w 60"/>
                <a:gd name="T27" fmla="*/ 55 h 60"/>
                <a:gd name="T28" fmla="*/ 18 w 60"/>
                <a:gd name="T29" fmla="*/ 58 h 60"/>
                <a:gd name="T30" fmla="*/ 24 w 60"/>
                <a:gd name="T31" fmla="*/ 60 h 60"/>
                <a:gd name="T32" fmla="*/ 30 w 60"/>
                <a:gd name="T33" fmla="*/ 60 h 60"/>
                <a:gd name="T34" fmla="*/ 36 w 60"/>
                <a:gd name="T35" fmla="*/ 60 h 60"/>
                <a:gd name="T36" fmla="*/ 42 w 60"/>
                <a:gd name="T37" fmla="*/ 58 h 60"/>
                <a:gd name="T38" fmla="*/ 47 w 60"/>
                <a:gd name="T39" fmla="*/ 55 h 60"/>
                <a:gd name="T40" fmla="*/ 51 w 60"/>
                <a:gd name="T41" fmla="*/ 52 h 60"/>
                <a:gd name="T42" fmla="*/ 55 w 60"/>
                <a:gd name="T43" fmla="*/ 47 h 60"/>
                <a:gd name="T44" fmla="*/ 58 w 60"/>
                <a:gd name="T45" fmla="*/ 42 h 60"/>
                <a:gd name="T46" fmla="*/ 59 w 60"/>
                <a:gd name="T47" fmla="*/ 37 h 60"/>
                <a:gd name="T48" fmla="*/ 60 w 60"/>
                <a:gd name="T49" fmla="*/ 30 h 60"/>
                <a:gd name="T50" fmla="*/ 59 w 60"/>
                <a:gd name="T51" fmla="*/ 24 h 60"/>
                <a:gd name="T52" fmla="*/ 58 w 60"/>
                <a:gd name="T53" fmla="*/ 18 h 60"/>
                <a:gd name="T54" fmla="*/ 55 w 60"/>
                <a:gd name="T55" fmla="*/ 13 h 60"/>
                <a:gd name="T56" fmla="*/ 51 w 60"/>
                <a:gd name="T57" fmla="*/ 9 h 60"/>
                <a:gd name="T58" fmla="*/ 47 w 60"/>
                <a:gd name="T59" fmla="*/ 5 h 60"/>
                <a:gd name="T60" fmla="*/ 42 w 60"/>
                <a:gd name="T61" fmla="*/ 2 h 60"/>
                <a:gd name="T62" fmla="*/ 36 w 60"/>
                <a:gd name="T63" fmla="*/ 1 h 60"/>
                <a:gd name="T64" fmla="*/ 30 w 60"/>
                <a:gd name="T6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30" y="0"/>
                  </a:moveTo>
                  <a:lnTo>
                    <a:pt x="24" y="1"/>
                  </a:lnTo>
                  <a:lnTo>
                    <a:pt x="18" y="2"/>
                  </a:lnTo>
                  <a:lnTo>
                    <a:pt x="13" y="5"/>
                  </a:lnTo>
                  <a:lnTo>
                    <a:pt x="9" y="9"/>
                  </a:lnTo>
                  <a:lnTo>
                    <a:pt x="5" y="13"/>
                  </a:lnTo>
                  <a:lnTo>
                    <a:pt x="2" y="18"/>
                  </a:lnTo>
                  <a:lnTo>
                    <a:pt x="0" y="24"/>
                  </a:lnTo>
                  <a:lnTo>
                    <a:pt x="0" y="30"/>
                  </a:lnTo>
                  <a:lnTo>
                    <a:pt x="0" y="37"/>
                  </a:lnTo>
                  <a:lnTo>
                    <a:pt x="2" y="42"/>
                  </a:lnTo>
                  <a:lnTo>
                    <a:pt x="5" y="47"/>
                  </a:lnTo>
                  <a:lnTo>
                    <a:pt x="9" y="52"/>
                  </a:lnTo>
                  <a:lnTo>
                    <a:pt x="13" y="55"/>
                  </a:lnTo>
                  <a:lnTo>
                    <a:pt x="18" y="58"/>
                  </a:lnTo>
                  <a:lnTo>
                    <a:pt x="24" y="60"/>
                  </a:lnTo>
                  <a:lnTo>
                    <a:pt x="30" y="60"/>
                  </a:lnTo>
                  <a:lnTo>
                    <a:pt x="36" y="60"/>
                  </a:lnTo>
                  <a:lnTo>
                    <a:pt x="42" y="58"/>
                  </a:lnTo>
                  <a:lnTo>
                    <a:pt x="47" y="55"/>
                  </a:lnTo>
                  <a:lnTo>
                    <a:pt x="51" y="52"/>
                  </a:lnTo>
                  <a:lnTo>
                    <a:pt x="55" y="47"/>
                  </a:lnTo>
                  <a:lnTo>
                    <a:pt x="58" y="42"/>
                  </a:lnTo>
                  <a:lnTo>
                    <a:pt x="59" y="37"/>
                  </a:lnTo>
                  <a:lnTo>
                    <a:pt x="60" y="30"/>
                  </a:lnTo>
                  <a:lnTo>
                    <a:pt x="59" y="24"/>
                  </a:lnTo>
                  <a:lnTo>
                    <a:pt x="58" y="18"/>
                  </a:lnTo>
                  <a:lnTo>
                    <a:pt x="55" y="13"/>
                  </a:lnTo>
                  <a:lnTo>
                    <a:pt x="51" y="9"/>
                  </a:lnTo>
                  <a:lnTo>
                    <a:pt x="47" y="5"/>
                  </a:lnTo>
                  <a:lnTo>
                    <a:pt x="42" y="2"/>
                  </a:lnTo>
                  <a:lnTo>
                    <a:pt x="36" y="1"/>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43" name="Freeform 775">
              <a:extLst>
                <a:ext uri="{FF2B5EF4-FFF2-40B4-BE49-F238E27FC236}">
                  <a16:creationId xmlns:a16="http://schemas.microsoft.com/office/drawing/2014/main" id="{65AB2345-2CE6-4411-940A-F2EF801C9D1B}"/>
                </a:ext>
              </a:extLst>
            </p:cNvPr>
            <p:cNvSpPr>
              <a:spLocks noEditPoints="1"/>
            </p:cNvSpPr>
            <p:nvPr/>
          </p:nvSpPr>
          <p:spPr bwMode="auto">
            <a:xfrm>
              <a:off x="1069975" y="3641725"/>
              <a:ext cx="85725" cy="287338"/>
            </a:xfrm>
            <a:custGeom>
              <a:avLst/>
              <a:gdLst>
                <a:gd name="T0" fmla="*/ 45 w 270"/>
                <a:gd name="T1" fmla="*/ 76 h 903"/>
                <a:gd name="T2" fmla="*/ 47 w 270"/>
                <a:gd name="T3" fmla="*/ 68 h 903"/>
                <a:gd name="T4" fmla="*/ 53 w 270"/>
                <a:gd name="T5" fmla="*/ 62 h 903"/>
                <a:gd name="T6" fmla="*/ 210 w 270"/>
                <a:gd name="T7" fmla="*/ 60 h 903"/>
                <a:gd name="T8" fmla="*/ 219 w 270"/>
                <a:gd name="T9" fmla="*/ 63 h 903"/>
                <a:gd name="T10" fmla="*/ 224 w 270"/>
                <a:gd name="T11" fmla="*/ 70 h 903"/>
                <a:gd name="T12" fmla="*/ 225 w 270"/>
                <a:gd name="T13" fmla="*/ 181 h 903"/>
                <a:gd name="T14" fmla="*/ 224 w 270"/>
                <a:gd name="T15" fmla="*/ 563 h 903"/>
                <a:gd name="T16" fmla="*/ 219 w 270"/>
                <a:gd name="T17" fmla="*/ 570 h 903"/>
                <a:gd name="T18" fmla="*/ 210 w 270"/>
                <a:gd name="T19" fmla="*/ 573 h 903"/>
                <a:gd name="T20" fmla="*/ 53 w 270"/>
                <a:gd name="T21" fmla="*/ 572 h 903"/>
                <a:gd name="T22" fmla="*/ 47 w 270"/>
                <a:gd name="T23" fmla="*/ 567 h 903"/>
                <a:gd name="T24" fmla="*/ 45 w 270"/>
                <a:gd name="T25" fmla="*/ 558 h 903"/>
                <a:gd name="T26" fmla="*/ 225 w 270"/>
                <a:gd name="T27" fmla="*/ 558 h 903"/>
                <a:gd name="T28" fmla="*/ 123 w 270"/>
                <a:gd name="T29" fmla="*/ 782 h 903"/>
                <a:gd name="T30" fmla="*/ 106 w 270"/>
                <a:gd name="T31" fmla="*/ 776 h 903"/>
                <a:gd name="T32" fmla="*/ 92 w 270"/>
                <a:gd name="T33" fmla="*/ 766 h 903"/>
                <a:gd name="T34" fmla="*/ 82 w 270"/>
                <a:gd name="T35" fmla="*/ 752 h 903"/>
                <a:gd name="T36" fmla="*/ 76 w 270"/>
                <a:gd name="T37" fmla="*/ 735 h 903"/>
                <a:gd name="T38" fmla="*/ 75 w 270"/>
                <a:gd name="T39" fmla="*/ 717 h 903"/>
                <a:gd name="T40" fmla="*/ 79 w 270"/>
                <a:gd name="T41" fmla="*/ 700 h 903"/>
                <a:gd name="T42" fmla="*/ 89 w 270"/>
                <a:gd name="T43" fmla="*/ 685 h 903"/>
                <a:gd name="T44" fmla="*/ 102 w 270"/>
                <a:gd name="T45" fmla="*/ 674 h 903"/>
                <a:gd name="T46" fmla="*/ 117 w 270"/>
                <a:gd name="T47" fmla="*/ 665 h 903"/>
                <a:gd name="T48" fmla="*/ 135 w 270"/>
                <a:gd name="T49" fmla="*/ 663 h 903"/>
                <a:gd name="T50" fmla="*/ 153 w 270"/>
                <a:gd name="T51" fmla="*/ 665 h 903"/>
                <a:gd name="T52" fmla="*/ 168 w 270"/>
                <a:gd name="T53" fmla="*/ 674 h 903"/>
                <a:gd name="T54" fmla="*/ 181 w 270"/>
                <a:gd name="T55" fmla="*/ 685 h 903"/>
                <a:gd name="T56" fmla="*/ 191 w 270"/>
                <a:gd name="T57" fmla="*/ 700 h 903"/>
                <a:gd name="T58" fmla="*/ 195 w 270"/>
                <a:gd name="T59" fmla="*/ 717 h 903"/>
                <a:gd name="T60" fmla="*/ 194 w 270"/>
                <a:gd name="T61" fmla="*/ 735 h 903"/>
                <a:gd name="T62" fmla="*/ 188 w 270"/>
                <a:gd name="T63" fmla="*/ 752 h 903"/>
                <a:gd name="T64" fmla="*/ 178 w 270"/>
                <a:gd name="T65" fmla="*/ 766 h 903"/>
                <a:gd name="T66" fmla="*/ 164 w 270"/>
                <a:gd name="T67" fmla="*/ 776 h 903"/>
                <a:gd name="T68" fmla="*/ 147 w 270"/>
                <a:gd name="T69" fmla="*/ 782 h 903"/>
                <a:gd name="T70" fmla="*/ 255 w 270"/>
                <a:gd name="T71" fmla="*/ 0 h 903"/>
                <a:gd name="T72" fmla="*/ 8 w 270"/>
                <a:gd name="T73" fmla="*/ 1 h 903"/>
                <a:gd name="T74" fmla="*/ 2 w 270"/>
                <a:gd name="T75" fmla="*/ 8 h 903"/>
                <a:gd name="T76" fmla="*/ 0 w 270"/>
                <a:gd name="T77" fmla="*/ 15 h 903"/>
                <a:gd name="T78" fmla="*/ 1 w 270"/>
                <a:gd name="T79" fmla="*/ 895 h 903"/>
                <a:gd name="T80" fmla="*/ 6 w 270"/>
                <a:gd name="T81" fmla="*/ 901 h 903"/>
                <a:gd name="T82" fmla="*/ 15 w 270"/>
                <a:gd name="T83" fmla="*/ 903 h 903"/>
                <a:gd name="T84" fmla="*/ 262 w 270"/>
                <a:gd name="T85" fmla="*/ 902 h 903"/>
                <a:gd name="T86" fmla="*/ 268 w 270"/>
                <a:gd name="T87" fmla="*/ 897 h 903"/>
                <a:gd name="T88" fmla="*/ 270 w 270"/>
                <a:gd name="T89" fmla="*/ 888 h 903"/>
                <a:gd name="T90" fmla="*/ 269 w 270"/>
                <a:gd name="T91" fmla="*/ 10 h 903"/>
                <a:gd name="T92" fmla="*/ 264 w 270"/>
                <a:gd name="T93" fmla="*/ 3 h 903"/>
                <a:gd name="T94" fmla="*/ 255 w 270"/>
                <a:gd name="T95"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903">
                  <a:moveTo>
                    <a:pt x="225" y="181"/>
                  </a:moveTo>
                  <a:lnTo>
                    <a:pt x="45" y="181"/>
                  </a:lnTo>
                  <a:lnTo>
                    <a:pt x="45" y="76"/>
                  </a:lnTo>
                  <a:lnTo>
                    <a:pt x="45" y="73"/>
                  </a:lnTo>
                  <a:lnTo>
                    <a:pt x="46" y="70"/>
                  </a:lnTo>
                  <a:lnTo>
                    <a:pt x="47" y="68"/>
                  </a:lnTo>
                  <a:lnTo>
                    <a:pt x="49" y="66"/>
                  </a:lnTo>
                  <a:lnTo>
                    <a:pt x="51" y="63"/>
                  </a:lnTo>
                  <a:lnTo>
                    <a:pt x="53" y="62"/>
                  </a:lnTo>
                  <a:lnTo>
                    <a:pt x="57" y="61"/>
                  </a:lnTo>
                  <a:lnTo>
                    <a:pt x="60" y="61"/>
                  </a:lnTo>
                  <a:lnTo>
                    <a:pt x="210" y="60"/>
                  </a:lnTo>
                  <a:lnTo>
                    <a:pt x="213" y="61"/>
                  </a:lnTo>
                  <a:lnTo>
                    <a:pt x="216" y="62"/>
                  </a:lnTo>
                  <a:lnTo>
                    <a:pt x="219" y="63"/>
                  </a:lnTo>
                  <a:lnTo>
                    <a:pt x="221" y="66"/>
                  </a:lnTo>
                  <a:lnTo>
                    <a:pt x="223" y="68"/>
                  </a:lnTo>
                  <a:lnTo>
                    <a:pt x="224" y="70"/>
                  </a:lnTo>
                  <a:lnTo>
                    <a:pt x="225" y="73"/>
                  </a:lnTo>
                  <a:lnTo>
                    <a:pt x="225" y="76"/>
                  </a:lnTo>
                  <a:lnTo>
                    <a:pt x="225" y="181"/>
                  </a:lnTo>
                  <a:close/>
                  <a:moveTo>
                    <a:pt x="225" y="558"/>
                  </a:moveTo>
                  <a:lnTo>
                    <a:pt x="225" y="561"/>
                  </a:lnTo>
                  <a:lnTo>
                    <a:pt x="224" y="563"/>
                  </a:lnTo>
                  <a:lnTo>
                    <a:pt x="223" y="567"/>
                  </a:lnTo>
                  <a:lnTo>
                    <a:pt x="221" y="569"/>
                  </a:lnTo>
                  <a:lnTo>
                    <a:pt x="219" y="570"/>
                  </a:lnTo>
                  <a:lnTo>
                    <a:pt x="216" y="572"/>
                  </a:lnTo>
                  <a:lnTo>
                    <a:pt x="213" y="572"/>
                  </a:lnTo>
                  <a:lnTo>
                    <a:pt x="210" y="573"/>
                  </a:lnTo>
                  <a:lnTo>
                    <a:pt x="60" y="573"/>
                  </a:lnTo>
                  <a:lnTo>
                    <a:pt x="57" y="572"/>
                  </a:lnTo>
                  <a:lnTo>
                    <a:pt x="53" y="572"/>
                  </a:lnTo>
                  <a:lnTo>
                    <a:pt x="51" y="570"/>
                  </a:lnTo>
                  <a:lnTo>
                    <a:pt x="49" y="569"/>
                  </a:lnTo>
                  <a:lnTo>
                    <a:pt x="47" y="567"/>
                  </a:lnTo>
                  <a:lnTo>
                    <a:pt x="46" y="563"/>
                  </a:lnTo>
                  <a:lnTo>
                    <a:pt x="45" y="561"/>
                  </a:lnTo>
                  <a:lnTo>
                    <a:pt x="45" y="558"/>
                  </a:lnTo>
                  <a:lnTo>
                    <a:pt x="45" y="211"/>
                  </a:lnTo>
                  <a:lnTo>
                    <a:pt x="225" y="211"/>
                  </a:lnTo>
                  <a:lnTo>
                    <a:pt x="225" y="558"/>
                  </a:lnTo>
                  <a:close/>
                  <a:moveTo>
                    <a:pt x="135" y="783"/>
                  </a:moveTo>
                  <a:lnTo>
                    <a:pt x="129" y="783"/>
                  </a:lnTo>
                  <a:lnTo>
                    <a:pt x="123" y="782"/>
                  </a:lnTo>
                  <a:lnTo>
                    <a:pt x="117" y="781"/>
                  </a:lnTo>
                  <a:lnTo>
                    <a:pt x="111" y="779"/>
                  </a:lnTo>
                  <a:lnTo>
                    <a:pt x="106" y="776"/>
                  </a:lnTo>
                  <a:lnTo>
                    <a:pt x="102" y="774"/>
                  </a:lnTo>
                  <a:lnTo>
                    <a:pt x="96" y="769"/>
                  </a:lnTo>
                  <a:lnTo>
                    <a:pt x="92" y="766"/>
                  </a:lnTo>
                  <a:lnTo>
                    <a:pt x="89" y="762"/>
                  </a:lnTo>
                  <a:lnTo>
                    <a:pt x="85" y="756"/>
                  </a:lnTo>
                  <a:lnTo>
                    <a:pt x="82" y="752"/>
                  </a:lnTo>
                  <a:lnTo>
                    <a:pt x="79" y="747"/>
                  </a:lnTo>
                  <a:lnTo>
                    <a:pt x="77" y="741"/>
                  </a:lnTo>
                  <a:lnTo>
                    <a:pt x="76" y="735"/>
                  </a:lnTo>
                  <a:lnTo>
                    <a:pt x="75" y="730"/>
                  </a:lnTo>
                  <a:lnTo>
                    <a:pt x="75" y="723"/>
                  </a:lnTo>
                  <a:lnTo>
                    <a:pt x="75" y="717"/>
                  </a:lnTo>
                  <a:lnTo>
                    <a:pt x="76" y="711"/>
                  </a:lnTo>
                  <a:lnTo>
                    <a:pt x="77" y="705"/>
                  </a:lnTo>
                  <a:lnTo>
                    <a:pt x="79" y="700"/>
                  </a:lnTo>
                  <a:lnTo>
                    <a:pt x="82" y="694"/>
                  </a:lnTo>
                  <a:lnTo>
                    <a:pt x="85" y="690"/>
                  </a:lnTo>
                  <a:lnTo>
                    <a:pt x="89" y="685"/>
                  </a:lnTo>
                  <a:lnTo>
                    <a:pt x="92" y="680"/>
                  </a:lnTo>
                  <a:lnTo>
                    <a:pt x="96" y="677"/>
                  </a:lnTo>
                  <a:lnTo>
                    <a:pt x="102" y="674"/>
                  </a:lnTo>
                  <a:lnTo>
                    <a:pt x="106" y="671"/>
                  </a:lnTo>
                  <a:lnTo>
                    <a:pt x="111" y="667"/>
                  </a:lnTo>
                  <a:lnTo>
                    <a:pt x="117" y="665"/>
                  </a:lnTo>
                  <a:lnTo>
                    <a:pt x="123" y="664"/>
                  </a:lnTo>
                  <a:lnTo>
                    <a:pt x="129" y="663"/>
                  </a:lnTo>
                  <a:lnTo>
                    <a:pt x="135" y="663"/>
                  </a:lnTo>
                  <a:lnTo>
                    <a:pt x="141" y="663"/>
                  </a:lnTo>
                  <a:lnTo>
                    <a:pt x="147" y="664"/>
                  </a:lnTo>
                  <a:lnTo>
                    <a:pt x="153" y="665"/>
                  </a:lnTo>
                  <a:lnTo>
                    <a:pt x="159" y="667"/>
                  </a:lnTo>
                  <a:lnTo>
                    <a:pt x="164" y="671"/>
                  </a:lnTo>
                  <a:lnTo>
                    <a:pt x="168" y="674"/>
                  </a:lnTo>
                  <a:lnTo>
                    <a:pt x="174" y="677"/>
                  </a:lnTo>
                  <a:lnTo>
                    <a:pt x="178" y="680"/>
                  </a:lnTo>
                  <a:lnTo>
                    <a:pt x="181" y="685"/>
                  </a:lnTo>
                  <a:lnTo>
                    <a:pt x="184" y="690"/>
                  </a:lnTo>
                  <a:lnTo>
                    <a:pt x="188" y="694"/>
                  </a:lnTo>
                  <a:lnTo>
                    <a:pt x="191" y="700"/>
                  </a:lnTo>
                  <a:lnTo>
                    <a:pt x="193" y="705"/>
                  </a:lnTo>
                  <a:lnTo>
                    <a:pt x="194" y="711"/>
                  </a:lnTo>
                  <a:lnTo>
                    <a:pt x="195" y="717"/>
                  </a:lnTo>
                  <a:lnTo>
                    <a:pt x="195" y="723"/>
                  </a:lnTo>
                  <a:lnTo>
                    <a:pt x="195" y="730"/>
                  </a:lnTo>
                  <a:lnTo>
                    <a:pt x="194" y="735"/>
                  </a:lnTo>
                  <a:lnTo>
                    <a:pt x="193" y="741"/>
                  </a:lnTo>
                  <a:lnTo>
                    <a:pt x="191" y="747"/>
                  </a:lnTo>
                  <a:lnTo>
                    <a:pt x="188" y="752"/>
                  </a:lnTo>
                  <a:lnTo>
                    <a:pt x="184" y="756"/>
                  </a:lnTo>
                  <a:lnTo>
                    <a:pt x="181" y="762"/>
                  </a:lnTo>
                  <a:lnTo>
                    <a:pt x="178" y="766"/>
                  </a:lnTo>
                  <a:lnTo>
                    <a:pt x="174" y="769"/>
                  </a:lnTo>
                  <a:lnTo>
                    <a:pt x="168" y="774"/>
                  </a:lnTo>
                  <a:lnTo>
                    <a:pt x="164" y="776"/>
                  </a:lnTo>
                  <a:lnTo>
                    <a:pt x="159" y="779"/>
                  </a:lnTo>
                  <a:lnTo>
                    <a:pt x="153" y="781"/>
                  </a:lnTo>
                  <a:lnTo>
                    <a:pt x="147" y="782"/>
                  </a:lnTo>
                  <a:lnTo>
                    <a:pt x="141" y="783"/>
                  </a:lnTo>
                  <a:lnTo>
                    <a:pt x="135" y="783"/>
                  </a:lnTo>
                  <a:close/>
                  <a:moveTo>
                    <a:pt x="255" y="0"/>
                  </a:moveTo>
                  <a:lnTo>
                    <a:pt x="15" y="0"/>
                  </a:lnTo>
                  <a:lnTo>
                    <a:pt x="12" y="1"/>
                  </a:lnTo>
                  <a:lnTo>
                    <a:pt x="8" y="1"/>
                  </a:lnTo>
                  <a:lnTo>
                    <a:pt x="6" y="3"/>
                  </a:lnTo>
                  <a:lnTo>
                    <a:pt x="4" y="4"/>
                  </a:lnTo>
                  <a:lnTo>
                    <a:pt x="2" y="8"/>
                  </a:lnTo>
                  <a:lnTo>
                    <a:pt x="1" y="10"/>
                  </a:lnTo>
                  <a:lnTo>
                    <a:pt x="0" y="13"/>
                  </a:lnTo>
                  <a:lnTo>
                    <a:pt x="0" y="15"/>
                  </a:lnTo>
                  <a:lnTo>
                    <a:pt x="0" y="888"/>
                  </a:lnTo>
                  <a:lnTo>
                    <a:pt x="0" y="892"/>
                  </a:lnTo>
                  <a:lnTo>
                    <a:pt x="1" y="895"/>
                  </a:lnTo>
                  <a:lnTo>
                    <a:pt x="2" y="897"/>
                  </a:lnTo>
                  <a:lnTo>
                    <a:pt x="4" y="899"/>
                  </a:lnTo>
                  <a:lnTo>
                    <a:pt x="6" y="901"/>
                  </a:lnTo>
                  <a:lnTo>
                    <a:pt x="8" y="902"/>
                  </a:lnTo>
                  <a:lnTo>
                    <a:pt x="12" y="903"/>
                  </a:lnTo>
                  <a:lnTo>
                    <a:pt x="15" y="903"/>
                  </a:lnTo>
                  <a:lnTo>
                    <a:pt x="255" y="903"/>
                  </a:lnTo>
                  <a:lnTo>
                    <a:pt x="258" y="903"/>
                  </a:lnTo>
                  <a:lnTo>
                    <a:pt x="262" y="902"/>
                  </a:lnTo>
                  <a:lnTo>
                    <a:pt x="264" y="901"/>
                  </a:lnTo>
                  <a:lnTo>
                    <a:pt x="266" y="899"/>
                  </a:lnTo>
                  <a:lnTo>
                    <a:pt x="268" y="897"/>
                  </a:lnTo>
                  <a:lnTo>
                    <a:pt x="269" y="895"/>
                  </a:lnTo>
                  <a:lnTo>
                    <a:pt x="270" y="892"/>
                  </a:lnTo>
                  <a:lnTo>
                    <a:pt x="270" y="888"/>
                  </a:lnTo>
                  <a:lnTo>
                    <a:pt x="270" y="15"/>
                  </a:lnTo>
                  <a:lnTo>
                    <a:pt x="270" y="13"/>
                  </a:lnTo>
                  <a:lnTo>
                    <a:pt x="269" y="10"/>
                  </a:lnTo>
                  <a:lnTo>
                    <a:pt x="268" y="8"/>
                  </a:lnTo>
                  <a:lnTo>
                    <a:pt x="266" y="4"/>
                  </a:lnTo>
                  <a:lnTo>
                    <a:pt x="264" y="3"/>
                  </a:lnTo>
                  <a:lnTo>
                    <a:pt x="262" y="1"/>
                  </a:lnTo>
                  <a:lnTo>
                    <a:pt x="258" y="1"/>
                  </a:lnTo>
                  <a:lnTo>
                    <a:pt x="2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grpSp>
        <p:nvGrpSpPr>
          <p:cNvPr id="44" name="Group 43">
            <a:extLst>
              <a:ext uri="{FF2B5EF4-FFF2-40B4-BE49-F238E27FC236}">
                <a16:creationId xmlns:a16="http://schemas.microsoft.com/office/drawing/2014/main" id="{0FB739BB-895A-446C-B843-00D1A95DCDB2}"/>
              </a:ext>
            </a:extLst>
          </p:cNvPr>
          <p:cNvGrpSpPr/>
          <p:nvPr/>
        </p:nvGrpSpPr>
        <p:grpSpPr>
          <a:xfrm>
            <a:off x="3727475" y="4590559"/>
            <a:ext cx="287338" cy="266700"/>
            <a:chOff x="2598738" y="2514600"/>
            <a:chExt cx="287338" cy="266700"/>
          </a:xfrm>
          <a:solidFill>
            <a:sysClr val="window" lastClr="FFFFFF"/>
          </a:solidFill>
        </p:grpSpPr>
        <p:sp>
          <p:nvSpPr>
            <p:cNvPr id="45" name="Freeform 807">
              <a:extLst>
                <a:ext uri="{FF2B5EF4-FFF2-40B4-BE49-F238E27FC236}">
                  <a16:creationId xmlns:a16="http://schemas.microsoft.com/office/drawing/2014/main" id="{3F9C02F5-55E7-44F9-83AB-6404FD69DF71}"/>
                </a:ext>
              </a:extLst>
            </p:cNvPr>
            <p:cNvSpPr>
              <a:spLocks noEditPoints="1"/>
            </p:cNvSpPr>
            <p:nvPr/>
          </p:nvSpPr>
          <p:spPr bwMode="auto">
            <a:xfrm>
              <a:off x="2627313" y="2514600"/>
              <a:ext cx="230188" cy="171450"/>
            </a:xfrm>
            <a:custGeom>
              <a:avLst/>
              <a:gdLst>
                <a:gd name="T0" fmla="*/ 623 w 722"/>
                <a:gd name="T1" fmla="*/ 392 h 541"/>
                <a:gd name="T2" fmla="*/ 630 w 722"/>
                <a:gd name="T3" fmla="*/ 401 h 541"/>
                <a:gd name="T4" fmla="*/ 630 w 722"/>
                <a:gd name="T5" fmla="*/ 413 h 541"/>
                <a:gd name="T6" fmla="*/ 623 w 722"/>
                <a:gd name="T7" fmla="*/ 420 h 541"/>
                <a:gd name="T8" fmla="*/ 343 w 722"/>
                <a:gd name="T9" fmla="*/ 421 h 541"/>
                <a:gd name="T10" fmla="*/ 333 w 722"/>
                <a:gd name="T11" fmla="*/ 415 h 541"/>
                <a:gd name="T12" fmla="*/ 331 w 722"/>
                <a:gd name="T13" fmla="*/ 403 h 541"/>
                <a:gd name="T14" fmla="*/ 337 w 722"/>
                <a:gd name="T15" fmla="*/ 393 h 541"/>
                <a:gd name="T16" fmla="*/ 346 w 722"/>
                <a:gd name="T17" fmla="*/ 331 h 541"/>
                <a:gd name="T18" fmla="*/ 625 w 722"/>
                <a:gd name="T19" fmla="*/ 333 h 541"/>
                <a:gd name="T20" fmla="*/ 631 w 722"/>
                <a:gd name="T21" fmla="*/ 343 h 541"/>
                <a:gd name="T22" fmla="*/ 629 w 722"/>
                <a:gd name="T23" fmla="*/ 355 h 541"/>
                <a:gd name="T24" fmla="*/ 619 w 722"/>
                <a:gd name="T25" fmla="*/ 361 h 541"/>
                <a:gd name="T26" fmla="*/ 340 w 722"/>
                <a:gd name="T27" fmla="*/ 360 h 541"/>
                <a:gd name="T28" fmla="*/ 332 w 722"/>
                <a:gd name="T29" fmla="*/ 352 h 541"/>
                <a:gd name="T30" fmla="*/ 332 w 722"/>
                <a:gd name="T31" fmla="*/ 340 h 541"/>
                <a:gd name="T32" fmla="*/ 340 w 722"/>
                <a:gd name="T33" fmla="*/ 332 h 541"/>
                <a:gd name="T34" fmla="*/ 616 w 722"/>
                <a:gd name="T35" fmla="*/ 271 h 541"/>
                <a:gd name="T36" fmla="*/ 627 w 722"/>
                <a:gd name="T37" fmla="*/ 275 h 541"/>
                <a:gd name="T38" fmla="*/ 632 w 722"/>
                <a:gd name="T39" fmla="*/ 286 h 541"/>
                <a:gd name="T40" fmla="*/ 627 w 722"/>
                <a:gd name="T41" fmla="*/ 297 h 541"/>
                <a:gd name="T42" fmla="*/ 616 w 722"/>
                <a:gd name="T43" fmla="*/ 301 h 541"/>
                <a:gd name="T44" fmla="*/ 337 w 722"/>
                <a:gd name="T45" fmla="*/ 298 h 541"/>
                <a:gd name="T46" fmla="*/ 331 w 722"/>
                <a:gd name="T47" fmla="*/ 289 h 541"/>
                <a:gd name="T48" fmla="*/ 333 w 722"/>
                <a:gd name="T49" fmla="*/ 278 h 541"/>
                <a:gd name="T50" fmla="*/ 343 w 722"/>
                <a:gd name="T51" fmla="*/ 271 h 541"/>
                <a:gd name="T52" fmla="*/ 619 w 722"/>
                <a:gd name="T53" fmla="*/ 211 h 541"/>
                <a:gd name="T54" fmla="*/ 629 w 722"/>
                <a:gd name="T55" fmla="*/ 218 h 541"/>
                <a:gd name="T56" fmla="*/ 631 w 722"/>
                <a:gd name="T57" fmla="*/ 228 h 541"/>
                <a:gd name="T58" fmla="*/ 625 w 722"/>
                <a:gd name="T59" fmla="*/ 238 h 541"/>
                <a:gd name="T60" fmla="*/ 346 w 722"/>
                <a:gd name="T61" fmla="*/ 241 h 541"/>
                <a:gd name="T62" fmla="*/ 335 w 722"/>
                <a:gd name="T63" fmla="*/ 237 h 541"/>
                <a:gd name="T64" fmla="*/ 331 w 722"/>
                <a:gd name="T65" fmla="*/ 226 h 541"/>
                <a:gd name="T66" fmla="*/ 335 w 722"/>
                <a:gd name="T67" fmla="*/ 215 h 541"/>
                <a:gd name="T68" fmla="*/ 346 w 722"/>
                <a:gd name="T69" fmla="*/ 211 h 541"/>
                <a:gd name="T70" fmla="*/ 623 w 722"/>
                <a:gd name="T71" fmla="*/ 152 h 541"/>
                <a:gd name="T72" fmla="*/ 630 w 722"/>
                <a:gd name="T73" fmla="*/ 160 h 541"/>
                <a:gd name="T74" fmla="*/ 630 w 722"/>
                <a:gd name="T75" fmla="*/ 171 h 541"/>
                <a:gd name="T76" fmla="*/ 623 w 722"/>
                <a:gd name="T77" fmla="*/ 179 h 541"/>
                <a:gd name="T78" fmla="*/ 343 w 722"/>
                <a:gd name="T79" fmla="*/ 180 h 541"/>
                <a:gd name="T80" fmla="*/ 333 w 722"/>
                <a:gd name="T81" fmla="*/ 174 h 541"/>
                <a:gd name="T82" fmla="*/ 331 w 722"/>
                <a:gd name="T83" fmla="*/ 163 h 541"/>
                <a:gd name="T84" fmla="*/ 337 w 722"/>
                <a:gd name="T85" fmla="*/ 153 h 541"/>
                <a:gd name="T86" fmla="*/ 436 w 722"/>
                <a:gd name="T87" fmla="*/ 90 h 541"/>
                <a:gd name="T88" fmla="*/ 625 w 722"/>
                <a:gd name="T89" fmla="*/ 93 h 541"/>
                <a:gd name="T90" fmla="*/ 631 w 722"/>
                <a:gd name="T91" fmla="*/ 103 h 541"/>
                <a:gd name="T92" fmla="*/ 629 w 722"/>
                <a:gd name="T93" fmla="*/ 113 h 541"/>
                <a:gd name="T94" fmla="*/ 619 w 722"/>
                <a:gd name="T95" fmla="*/ 120 h 541"/>
                <a:gd name="T96" fmla="*/ 431 w 722"/>
                <a:gd name="T97" fmla="*/ 119 h 541"/>
                <a:gd name="T98" fmla="*/ 422 w 722"/>
                <a:gd name="T99" fmla="*/ 111 h 541"/>
                <a:gd name="T100" fmla="*/ 422 w 722"/>
                <a:gd name="T101" fmla="*/ 100 h 541"/>
                <a:gd name="T102" fmla="*/ 431 w 722"/>
                <a:gd name="T103" fmla="*/ 91 h 541"/>
                <a:gd name="T104" fmla="*/ 248 w 722"/>
                <a:gd name="T105" fmla="*/ 120 h 541"/>
                <a:gd name="T106" fmla="*/ 481 w 722"/>
                <a:gd name="T107" fmla="*/ 493 h 541"/>
                <a:gd name="T108" fmla="*/ 488 w 722"/>
                <a:gd name="T109" fmla="*/ 485 h 541"/>
                <a:gd name="T110" fmla="*/ 722 w 722"/>
                <a:gd name="T111" fmla="*/ 481 h 541"/>
                <a:gd name="T112" fmla="*/ 719 w 722"/>
                <a:gd name="T113" fmla="*/ 6 h 541"/>
                <a:gd name="T114" fmla="*/ 711 w 722"/>
                <a:gd name="T115" fmla="*/ 0 h 541"/>
                <a:gd name="T116" fmla="*/ 257 w 722"/>
                <a:gd name="T117" fmla="*/ 1 h 541"/>
                <a:gd name="T118" fmla="*/ 249 w 722"/>
                <a:gd name="T119" fmla="*/ 9 h 541"/>
                <a:gd name="T120" fmla="*/ 15 w 722"/>
                <a:gd name="T121" fmla="*/ 90 h 541"/>
                <a:gd name="T122" fmla="*/ 4 w 722"/>
                <a:gd name="T123" fmla="*/ 94 h 541"/>
                <a:gd name="T124" fmla="*/ 0 w 722"/>
                <a:gd name="T125" fmla="*/ 105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2" h="541">
                  <a:moveTo>
                    <a:pt x="346" y="391"/>
                  </a:moveTo>
                  <a:lnTo>
                    <a:pt x="616" y="391"/>
                  </a:lnTo>
                  <a:lnTo>
                    <a:pt x="619" y="391"/>
                  </a:lnTo>
                  <a:lnTo>
                    <a:pt x="623" y="392"/>
                  </a:lnTo>
                  <a:lnTo>
                    <a:pt x="625" y="393"/>
                  </a:lnTo>
                  <a:lnTo>
                    <a:pt x="627" y="396"/>
                  </a:lnTo>
                  <a:lnTo>
                    <a:pt x="629" y="398"/>
                  </a:lnTo>
                  <a:lnTo>
                    <a:pt x="630" y="401"/>
                  </a:lnTo>
                  <a:lnTo>
                    <a:pt x="631" y="403"/>
                  </a:lnTo>
                  <a:lnTo>
                    <a:pt x="632" y="406"/>
                  </a:lnTo>
                  <a:lnTo>
                    <a:pt x="631" y="410"/>
                  </a:lnTo>
                  <a:lnTo>
                    <a:pt x="630" y="413"/>
                  </a:lnTo>
                  <a:lnTo>
                    <a:pt x="629" y="415"/>
                  </a:lnTo>
                  <a:lnTo>
                    <a:pt x="627" y="417"/>
                  </a:lnTo>
                  <a:lnTo>
                    <a:pt x="625" y="419"/>
                  </a:lnTo>
                  <a:lnTo>
                    <a:pt x="623" y="420"/>
                  </a:lnTo>
                  <a:lnTo>
                    <a:pt x="619" y="421"/>
                  </a:lnTo>
                  <a:lnTo>
                    <a:pt x="616" y="421"/>
                  </a:lnTo>
                  <a:lnTo>
                    <a:pt x="346" y="421"/>
                  </a:lnTo>
                  <a:lnTo>
                    <a:pt x="343" y="421"/>
                  </a:lnTo>
                  <a:lnTo>
                    <a:pt x="340" y="420"/>
                  </a:lnTo>
                  <a:lnTo>
                    <a:pt x="337" y="419"/>
                  </a:lnTo>
                  <a:lnTo>
                    <a:pt x="335" y="417"/>
                  </a:lnTo>
                  <a:lnTo>
                    <a:pt x="333" y="415"/>
                  </a:lnTo>
                  <a:lnTo>
                    <a:pt x="332" y="413"/>
                  </a:lnTo>
                  <a:lnTo>
                    <a:pt x="331" y="410"/>
                  </a:lnTo>
                  <a:lnTo>
                    <a:pt x="331" y="406"/>
                  </a:lnTo>
                  <a:lnTo>
                    <a:pt x="331" y="403"/>
                  </a:lnTo>
                  <a:lnTo>
                    <a:pt x="332" y="401"/>
                  </a:lnTo>
                  <a:lnTo>
                    <a:pt x="333" y="398"/>
                  </a:lnTo>
                  <a:lnTo>
                    <a:pt x="335" y="396"/>
                  </a:lnTo>
                  <a:lnTo>
                    <a:pt x="337" y="393"/>
                  </a:lnTo>
                  <a:lnTo>
                    <a:pt x="340" y="392"/>
                  </a:lnTo>
                  <a:lnTo>
                    <a:pt x="343" y="391"/>
                  </a:lnTo>
                  <a:lnTo>
                    <a:pt x="346" y="391"/>
                  </a:lnTo>
                  <a:close/>
                  <a:moveTo>
                    <a:pt x="346" y="331"/>
                  </a:moveTo>
                  <a:lnTo>
                    <a:pt x="616" y="331"/>
                  </a:lnTo>
                  <a:lnTo>
                    <a:pt x="619" y="331"/>
                  </a:lnTo>
                  <a:lnTo>
                    <a:pt x="623" y="332"/>
                  </a:lnTo>
                  <a:lnTo>
                    <a:pt x="625" y="333"/>
                  </a:lnTo>
                  <a:lnTo>
                    <a:pt x="627" y="335"/>
                  </a:lnTo>
                  <a:lnTo>
                    <a:pt x="629" y="338"/>
                  </a:lnTo>
                  <a:lnTo>
                    <a:pt x="630" y="340"/>
                  </a:lnTo>
                  <a:lnTo>
                    <a:pt x="631" y="343"/>
                  </a:lnTo>
                  <a:lnTo>
                    <a:pt x="632" y="346"/>
                  </a:lnTo>
                  <a:lnTo>
                    <a:pt x="631" y="349"/>
                  </a:lnTo>
                  <a:lnTo>
                    <a:pt x="630" y="352"/>
                  </a:lnTo>
                  <a:lnTo>
                    <a:pt x="629" y="355"/>
                  </a:lnTo>
                  <a:lnTo>
                    <a:pt x="627" y="357"/>
                  </a:lnTo>
                  <a:lnTo>
                    <a:pt x="625" y="359"/>
                  </a:lnTo>
                  <a:lnTo>
                    <a:pt x="623" y="360"/>
                  </a:lnTo>
                  <a:lnTo>
                    <a:pt x="619" y="361"/>
                  </a:lnTo>
                  <a:lnTo>
                    <a:pt x="616" y="361"/>
                  </a:lnTo>
                  <a:lnTo>
                    <a:pt x="346" y="361"/>
                  </a:lnTo>
                  <a:lnTo>
                    <a:pt x="343" y="361"/>
                  </a:lnTo>
                  <a:lnTo>
                    <a:pt x="340" y="360"/>
                  </a:lnTo>
                  <a:lnTo>
                    <a:pt x="337" y="359"/>
                  </a:lnTo>
                  <a:lnTo>
                    <a:pt x="335" y="357"/>
                  </a:lnTo>
                  <a:lnTo>
                    <a:pt x="333" y="355"/>
                  </a:lnTo>
                  <a:lnTo>
                    <a:pt x="332" y="352"/>
                  </a:lnTo>
                  <a:lnTo>
                    <a:pt x="331" y="349"/>
                  </a:lnTo>
                  <a:lnTo>
                    <a:pt x="331" y="346"/>
                  </a:lnTo>
                  <a:lnTo>
                    <a:pt x="331" y="343"/>
                  </a:lnTo>
                  <a:lnTo>
                    <a:pt x="332" y="340"/>
                  </a:lnTo>
                  <a:lnTo>
                    <a:pt x="333" y="338"/>
                  </a:lnTo>
                  <a:lnTo>
                    <a:pt x="335" y="335"/>
                  </a:lnTo>
                  <a:lnTo>
                    <a:pt x="337" y="333"/>
                  </a:lnTo>
                  <a:lnTo>
                    <a:pt x="340" y="332"/>
                  </a:lnTo>
                  <a:lnTo>
                    <a:pt x="343" y="331"/>
                  </a:lnTo>
                  <a:lnTo>
                    <a:pt x="346" y="331"/>
                  </a:lnTo>
                  <a:close/>
                  <a:moveTo>
                    <a:pt x="346" y="271"/>
                  </a:moveTo>
                  <a:lnTo>
                    <a:pt x="616" y="271"/>
                  </a:lnTo>
                  <a:lnTo>
                    <a:pt x="619" y="271"/>
                  </a:lnTo>
                  <a:lnTo>
                    <a:pt x="623" y="272"/>
                  </a:lnTo>
                  <a:lnTo>
                    <a:pt x="625" y="273"/>
                  </a:lnTo>
                  <a:lnTo>
                    <a:pt x="627" y="275"/>
                  </a:lnTo>
                  <a:lnTo>
                    <a:pt x="629" y="278"/>
                  </a:lnTo>
                  <a:lnTo>
                    <a:pt x="630" y="280"/>
                  </a:lnTo>
                  <a:lnTo>
                    <a:pt x="631" y="283"/>
                  </a:lnTo>
                  <a:lnTo>
                    <a:pt x="632" y="286"/>
                  </a:lnTo>
                  <a:lnTo>
                    <a:pt x="631" y="289"/>
                  </a:lnTo>
                  <a:lnTo>
                    <a:pt x="630" y="292"/>
                  </a:lnTo>
                  <a:lnTo>
                    <a:pt x="629" y="295"/>
                  </a:lnTo>
                  <a:lnTo>
                    <a:pt x="627" y="297"/>
                  </a:lnTo>
                  <a:lnTo>
                    <a:pt x="625" y="298"/>
                  </a:lnTo>
                  <a:lnTo>
                    <a:pt x="623" y="300"/>
                  </a:lnTo>
                  <a:lnTo>
                    <a:pt x="619" y="301"/>
                  </a:lnTo>
                  <a:lnTo>
                    <a:pt x="616" y="301"/>
                  </a:lnTo>
                  <a:lnTo>
                    <a:pt x="346" y="301"/>
                  </a:lnTo>
                  <a:lnTo>
                    <a:pt x="343" y="300"/>
                  </a:lnTo>
                  <a:lnTo>
                    <a:pt x="340" y="300"/>
                  </a:lnTo>
                  <a:lnTo>
                    <a:pt x="337" y="298"/>
                  </a:lnTo>
                  <a:lnTo>
                    <a:pt x="335" y="297"/>
                  </a:lnTo>
                  <a:lnTo>
                    <a:pt x="333" y="295"/>
                  </a:lnTo>
                  <a:lnTo>
                    <a:pt x="332" y="292"/>
                  </a:lnTo>
                  <a:lnTo>
                    <a:pt x="331" y="289"/>
                  </a:lnTo>
                  <a:lnTo>
                    <a:pt x="331" y="286"/>
                  </a:lnTo>
                  <a:lnTo>
                    <a:pt x="331" y="283"/>
                  </a:lnTo>
                  <a:lnTo>
                    <a:pt x="332" y="280"/>
                  </a:lnTo>
                  <a:lnTo>
                    <a:pt x="333" y="278"/>
                  </a:lnTo>
                  <a:lnTo>
                    <a:pt x="335" y="275"/>
                  </a:lnTo>
                  <a:lnTo>
                    <a:pt x="337" y="273"/>
                  </a:lnTo>
                  <a:lnTo>
                    <a:pt x="340" y="272"/>
                  </a:lnTo>
                  <a:lnTo>
                    <a:pt x="343" y="271"/>
                  </a:lnTo>
                  <a:lnTo>
                    <a:pt x="346" y="271"/>
                  </a:lnTo>
                  <a:close/>
                  <a:moveTo>
                    <a:pt x="346" y="211"/>
                  </a:moveTo>
                  <a:lnTo>
                    <a:pt x="616" y="211"/>
                  </a:lnTo>
                  <a:lnTo>
                    <a:pt x="619" y="211"/>
                  </a:lnTo>
                  <a:lnTo>
                    <a:pt x="623" y="212"/>
                  </a:lnTo>
                  <a:lnTo>
                    <a:pt x="625" y="213"/>
                  </a:lnTo>
                  <a:lnTo>
                    <a:pt x="627" y="215"/>
                  </a:lnTo>
                  <a:lnTo>
                    <a:pt x="629" y="218"/>
                  </a:lnTo>
                  <a:lnTo>
                    <a:pt x="630" y="220"/>
                  </a:lnTo>
                  <a:lnTo>
                    <a:pt x="631" y="223"/>
                  </a:lnTo>
                  <a:lnTo>
                    <a:pt x="632" y="226"/>
                  </a:lnTo>
                  <a:lnTo>
                    <a:pt x="631" y="228"/>
                  </a:lnTo>
                  <a:lnTo>
                    <a:pt x="630" y="231"/>
                  </a:lnTo>
                  <a:lnTo>
                    <a:pt x="629" y="234"/>
                  </a:lnTo>
                  <a:lnTo>
                    <a:pt x="627" y="237"/>
                  </a:lnTo>
                  <a:lnTo>
                    <a:pt x="625" y="238"/>
                  </a:lnTo>
                  <a:lnTo>
                    <a:pt x="623" y="240"/>
                  </a:lnTo>
                  <a:lnTo>
                    <a:pt x="619" y="240"/>
                  </a:lnTo>
                  <a:lnTo>
                    <a:pt x="616" y="241"/>
                  </a:lnTo>
                  <a:lnTo>
                    <a:pt x="346" y="241"/>
                  </a:lnTo>
                  <a:lnTo>
                    <a:pt x="343" y="240"/>
                  </a:lnTo>
                  <a:lnTo>
                    <a:pt x="340" y="240"/>
                  </a:lnTo>
                  <a:lnTo>
                    <a:pt x="337" y="238"/>
                  </a:lnTo>
                  <a:lnTo>
                    <a:pt x="335" y="237"/>
                  </a:lnTo>
                  <a:lnTo>
                    <a:pt x="333" y="234"/>
                  </a:lnTo>
                  <a:lnTo>
                    <a:pt x="332" y="231"/>
                  </a:lnTo>
                  <a:lnTo>
                    <a:pt x="331" y="228"/>
                  </a:lnTo>
                  <a:lnTo>
                    <a:pt x="331" y="226"/>
                  </a:lnTo>
                  <a:lnTo>
                    <a:pt x="331" y="223"/>
                  </a:lnTo>
                  <a:lnTo>
                    <a:pt x="332" y="220"/>
                  </a:lnTo>
                  <a:lnTo>
                    <a:pt x="333" y="218"/>
                  </a:lnTo>
                  <a:lnTo>
                    <a:pt x="335" y="215"/>
                  </a:lnTo>
                  <a:lnTo>
                    <a:pt x="337" y="213"/>
                  </a:lnTo>
                  <a:lnTo>
                    <a:pt x="340" y="212"/>
                  </a:lnTo>
                  <a:lnTo>
                    <a:pt x="343" y="211"/>
                  </a:lnTo>
                  <a:lnTo>
                    <a:pt x="346" y="211"/>
                  </a:lnTo>
                  <a:close/>
                  <a:moveTo>
                    <a:pt x="346" y="150"/>
                  </a:moveTo>
                  <a:lnTo>
                    <a:pt x="616" y="150"/>
                  </a:lnTo>
                  <a:lnTo>
                    <a:pt x="619" y="151"/>
                  </a:lnTo>
                  <a:lnTo>
                    <a:pt x="623" y="152"/>
                  </a:lnTo>
                  <a:lnTo>
                    <a:pt x="625" y="153"/>
                  </a:lnTo>
                  <a:lnTo>
                    <a:pt x="627" y="155"/>
                  </a:lnTo>
                  <a:lnTo>
                    <a:pt x="629" y="157"/>
                  </a:lnTo>
                  <a:lnTo>
                    <a:pt x="630" y="160"/>
                  </a:lnTo>
                  <a:lnTo>
                    <a:pt x="631" y="163"/>
                  </a:lnTo>
                  <a:lnTo>
                    <a:pt x="632" y="166"/>
                  </a:lnTo>
                  <a:lnTo>
                    <a:pt x="631" y="168"/>
                  </a:lnTo>
                  <a:lnTo>
                    <a:pt x="630" y="171"/>
                  </a:lnTo>
                  <a:lnTo>
                    <a:pt x="629" y="174"/>
                  </a:lnTo>
                  <a:lnTo>
                    <a:pt x="627" y="176"/>
                  </a:lnTo>
                  <a:lnTo>
                    <a:pt x="625" y="178"/>
                  </a:lnTo>
                  <a:lnTo>
                    <a:pt x="623" y="179"/>
                  </a:lnTo>
                  <a:lnTo>
                    <a:pt x="619" y="180"/>
                  </a:lnTo>
                  <a:lnTo>
                    <a:pt x="616" y="181"/>
                  </a:lnTo>
                  <a:lnTo>
                    <a:pt x="346" y="181"/>
                  </a:lnTo>
                  <a:lnTo>
                    <a:pt x="343" y="180"/>
                  </a:lnTo>
                  <a:lnTo>
                    <a:pt x="340" y="179"/>
                  </a:lnTo>
                  <a:lnTo>
                    <a:pt x="337" y="178"/>
                  </a:lnTo>
                  <a:lnTo>
                    <a:pt x="335" y="176"/>
                  </a:lnTo>
                  <a:lnTo>
                    <a:pt x="333" y="174"/>
                  </a:lnTo>
                  <a:lnTo>
                    <a:pt x="332" y="171"/>
                  </a:lnTo>
                  <a:lnTo>
                    <a:pt x="331" y="168"/>
                  </a:lnTo>
                  <a:lnTo>
                    <a:pt x="331" y="166"/>
                  </a:lnTo>
                  <a:lnTo>
                    <a:pt x="331" y="163"/>
                  </a:lnTo>
                  <a:lnTo>
                    <a:pt x="332" y="160"/>
                  </a:lnTo>
                  <a:lnTo>
                    <a:pt x="333" y="157"/>
                  </a:lnTo>
                  <a:lnTo>
                    <a:pt x="335" y="155"/>
                  </a:lnTo>
                  <a:lnTo>
                    <a:pt x="337" y="153"/>
                  </a:lnTo>
                  <a:lnTo>
                    <a:pt x="340" y="152"/>
                  </a:lnTo>
                  <a:lnTo>
                    <a:pt x="343" y="151"/>
                  </a:lnTo>
                  <a:lnTo>
                    <a:pt x="346" y="150"/>
                  </a:lnTo>
                  <a:close/>
                  <a:moveTo>
                    <a:pt x="436" y="90"/>
                  </a:moveTo>
                  <a:lnTo>
                    <a:pt x="616" y="90"/>
                  </a:lnTo>
                  <a:lnTo>
                    <a:pt x="619" y="91"/>
                  </a:lnTo>
                  <a:lnTo>
                    <a:pt x="623" y="91"/>
                  </a:lnTo>
                  <a:lnTo>
                    <a:pt x="625" y="93"/>
                  </a:lnTo>
                  <a:lnTo>
                    <a:pt x="627" y="94"/>
                  </a:lnTo>
                  <a:lnTo>
                    <a:pt x="629" y="97"/>
                  </a:lnTo>
                  <a:lnTo>
                    <a:pt x="630" y="100"/>
                  </a:lnTo>
                  <a:lnTo>
                    <a:pt x="631" y="103"/>
                  </a:lnTo>
                  <a:lnTo>
                    <a:pt x="632" y="105"/>
                  </a:lnTo>
                  <a:lnTo>
                    <a:pt x="631" y="108"/>
                  </a:lnTo>
                  <a:lnTo>
                    <a:pt x="630" y="111"/>
                  </a:lnTo>
                  <a:lnTo>
                    <a:pt x="629" y="113"/>
                  </a:lnTo>
                  <a:lnTo>
                    <a:pt x="627" y="116"/>
                  </a:lnTo>
                  <a:lnTo>
                    <a:pt x="625" y="118"/>
                  </a:lnTo>
                  <a:lnTo>
                    <a:pt x="623" y="119"/>
                  </a:lnTo>
                  <a:lnTo>
                    <a:pt x="619" y="120"/>
                  </a:lnTo>
                  <a:lnTo>
                    <a:pt x="616" y="120"/>
                  </a:lnTo>
                  <a:lnTo>
                    <a:pt x="436" y="120"/>
                  </a:lnTo>
                  <a:lnTo>
                    <a:pt x="433" y="120"/>
                  </a:lnTo>
                  <a:lnTo>
                    <a:pt x="431" y="119"/>
                  </a:lnTo>
                  <a:lnTo>
                    <a:pt x="427" y="118"/>
                  </a:lnTo>
                  <a:lnTo>
                    <a:pt x="425" y="116"/>
                  </a:lnTo>
                  <a:lnTo>
                    <a:pt x="423" y="113"/>
                  </a:lnTo>
                  <a:lnTo>
                    <a:pt x="422" y="111"/>
                  </a:lnTo>
                  <a:lnTo>
                    <a:pt x="421" y="108"/>
                  </a:lnTo>
                  <a:lnTo>
                    <a:pt x="421" y="105"/>
                  </a:lnTo>
                  <a:lnTo>
                    <a:pt x="421" y="103"/>
                  </a:lnTo>
                  <a:lnTo>
                    <a:pt x="422" y="100"/>
                  </a:lnTo>
                  <a:lnTo>
                    <a:pt x="423" y="97"/>
                  </a:lnTo>
                  <a:lnTo>
                    <a:pt x="425" y="94"/>
                  </a:lnTo>
                  <a:lnTo>
                    <a:pt x="427" y="93"/>
                  </a:lnTo>
                  <a:lnTo>
                    <a:pt x="431" y="91"/>
                  </a:lnTo>
                  <a:lnTo>
                    <a:pt x="433" y="91"/>
                  </a:lnTo>
                  <a:lnTo>
                    <a:pt x="436" y="90"/>
                  </a:lnTo>
                  <a:close/>
                  <a:moveTo>
                    <a:pt x="30" y="120"/>
                  </a:moveTo>
                  <a:lnTo>
                    <a:pt x="248" y="120"/>
                  </a:lnTo>
                  <a:lnTo>
                    <a:pt x="248" y="541"/>
                  </a:lnTo>
                  <a:lnTo>
                    <a:pt x="481" y="541"/>
                  </a:lnTo>
                  <a:lnTo>
                    <a:pt x="481" y="496"/>
                  </a:lnTo>
                  <a:lnTo>
                    <a:pt x="481" y="493"/>
                  </a:lnTo>
                  <a:lnTo>
                    <a:pt x="482" y="491"/>
                  </a:lnTo>
                  <a:lnTo>
                    <a:pt x="484" y="488"/>
                  </a:lnTo>
                  <a:lnTo>
                    <a:pt x="485" y="486"/>
                  </a:lnTo>
                  <a:lnTo>
                    <a:pt x="488" y="485"/>
                  </a:lnTo>
                  <a:lnTo>
                    <a:pt x="491" y="482"/>
                  </a:lnTo>
                  <a:lnTo>
                    <a:pt x="493" y="482"/>
                  </a:lnTo>
                  <a:lnTo>
                    <a:pt x="496" y="481"/>
                  </a:lnTo>
                  <a:lnTo>
                    <a:pt x="722" y="481"/>
                  </a:lnTo>
                  <a:lnTo>
                    <a:pt x="722" y="15"/>
                  </a:lnTo>
                  <a:lnTo>
                    <a:pt x="721" y="12"/>
                  </a:lnTo>
                  <a:lnTo>
                    <a:pt x="721" y="9"/>
                  </a:lnTo>
                  <a:lnTo>
                    <a:pt x="719" y="6"/>
                  </a:lnTo>
                  <a:lnTo>
                    <a:pt x="718" y="4"/>
                  </a:lnTo>
                  <a:lnTo>
                    <a:pt x="716" y="3"/>
                  </a:lnTo>
                  <a:lnTo>
                    <a:pt x="713" y="1"/>
                  </a:lnTo>
                  <a:lnTo>
                    <a:pt x="711" y="0"/>
                  </a:lnTo>
                  <a:lnTo>
                    <a:pt x="707" y="0"/>
                  </a:lnTo>
                  <a:lnTo>
                    <a:pt x="263" y="0"/>
                  </a:lnTo>
                  <a:lnTo>
                    <a:pt x="260" y="0"/>
                  </a:lnTo>
                  <a:lnTo>
                    <a:pt x="257" y="1"/>
                  </a:lnTo>
                  <a:lnTo>
                    <a:pt x="255" y="3"/>
                  </a:lnTo>
                  <a:lnTo>
                    <a:pt x="253" y="4"/>
                  </a:lnTo>
                  <a:lnTo>
                    <a:pt x="250" y="6"/>
                  </a:lnTo>
                  <a:lnTo>
                    <a:pt x="249" y="9"/>
                  </a:lnTo>
                  <a:lnTo>
                    <a:pt x="248" y="12"/>
                  </a:lnTo>
                  <a:lnTo>
                    <a:pt x="248" y="15"/>
                  </a:lnTo>
                  <a:lnTo>
                    <a:pt x="248" y="90"/>
                  </a:lnTo>
                  <a:lnTo>
                    <a:pt x="15" y="90"/>
                  </a:lnTo>
                  <a:lnTo>
                    <a:pt x="11" y="91"/>
                  </a:lnTo>
                  <a:lnTo>
                    <a:pt x="9" y="91"/>
                  </a:lnTo>
                  <a:lnTo>
                    <a:pt x="6" y="93"/>
                  </a:lnTo>
                  <a:lnTo>
                    <a:pt x="4" y="94"/>
                  </a:lnTo>
                  <a:lnTo>
                    <a:pt x="2" y="97"/>
                  </a:lnTo>
                  <a:lnTo>
                    <a:pt x="1" y="100"/>
                  </a:lnTo>
                  <a:lnTo>
                    <a:pt x="0" y="103"/>
                  </a:lnTo>
                  <a:lnTo>
                    <a:pt x="0" y="105"/>
                  </a:lnTo>
                  <a:lnTo>
                    <a:pt x="0" y="481"/>
                  </a:lnTo>
                  <a:lnTo>
                    <a:pt x="30" y="481"/>
                  </a:lnTo>
                  <a:lnTo>
                    <a:pt x="3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46" name="Freeform 808">
              <a:extLst>
                <a:ext uri="{FF2B5EF4-FFF2-40B4-BE49-F238E27FC236}">
                  <a16:creationId xmlns:a16="http://schemas.microsoft.com/office/drawing/2014/main" id="{1C64AF46-02E4-49DE-B4EE-ADC69C826B50}"/>
                </a:ext>
              </a:extLst>
            </p:cNvPr>
            <p:cNvSpPr>
              <a:spLocks/>
            </p:cNvSpPr>
            <p:nvPr/>
          </p:nvSpPr>
          <p:spPr bwMode="auto">
            <a:xfrm>
              <a:off x="2598738" y="2676525"/>
              <a:ext cx="287338" cy="104775"/>
            </a:xfrm>
            <a:custGeom>
              <a:avLst/>
              <a:gdLst>
                <a:gd name="T0" fmla="*/ 888 w 903"/>
                <a:gd name="T1" fmla="*/ 0 h 332"/>
                <a:gd name="T2" fmla="*/ 617 w 903"/>
                <a:gd name="T3" fmla="*/ 0 h 332"/>
                <a:gd name="T4" fmla="*/ 602 w 903"/>
                <a:gd name="T5" fmla="*/ 0 h 332"/>
                <a:gd name="T6" fmla="*/ 602 w 903"/>
                <a:gd name="T7" fmla="*/ 15 h 332"/>
                <a:gd name="T8" fmla="*/ 602 w 903"/>
                <a:gd name="T9" fmla="*/ 45 h 332"/>
                <a:gd name="T10" fmla="*/ 602 w 903"/>
                <a:gd name="T11" fmla="*/ 49 h 332"/>
                <a:gd name="T12" fmla="*/ 601 w 903"/>
                <a:gd name="T13" fmla="*/ 52 h 332"/>
                <a:gd name="T14" fmla="*/ 600 w 903"/>
                <a:gd name="T15" fmla="*/ 54 h 332"/>
                <a:gd name="T16" fmla="*/ 598 w 903"/>
                <a:gd name="T17" fmla="*/ 56 h 332"/>
                <a:gd name="T18" fmla="*/ 596 w 903"/>
                <a:gd name="T19" fmla="*/ 58 h 332"/>
                <a:gd name="T20" fmla="*/ 594 w 903"/>
                <a:gd name="T21" fmla="*/ 59 h 332"/>
                <a:gd name="T22" fmla="*/ 590 w 903"/>
                <a:gd name="T23" fmla="*/ 60 h 332"/>
                <a:gd name="T24" fmla="*/ 587 w 903"/>
                <a:gd name="T25" fmla="*/ 60 h 332"/>
                <a:gd name="T26" fmla="*/ 317 w 903"/>
                <a:gd name="T27" fmla="*/ 60 h 332"/>
                <a:gd name="T28" fmla="*/ 302 w 903"/>
                <a:gd name="T29" fmla="*/ 60 h 332"/>
                <a:gd name="T30" fmla="*/ 302 w 903"/>
                <a:gd name="T31" fmla="*/ 45 h 332"/>
                <a:gd name="T32" fmla="*/ 302 w 903"/>
                <a:gd name="T33" fmla="*/ 15 h 332"/>
                <a:gd name="T34" fmla="*/ 301 w 903"/>
                <a:gd name="T35" fmla="*/ 13 h 332"/>
                <a:gd name="T36" fmla="*/ 300 w 903"/>
                <a:gd name="T37" fmla="*/ 10 h 332"/>
                <a:gd name="T38" fmla="*/ 299 w 903"/>
                <a:gd name="T39" fmla="*/ 8 h 332"/>
                <a:gd name="T40" fmla="*/ 296 w 903"/>
                <a:gd name="T41" fmla="*/ 5 h 332"/>
                <a:gd name="T42" fmla="*/ 294 w 903"/>
                <a:gd name="T43" fmla="*/ 4 h 332"/>
                <a:gd name="T44" fmla="*/ 292 w 903"/>
                <a:gd name="T45" fmla="*/ 1 h 332"/>
                <a:gd name="T46" fmla="*/ 289 w 903"/>
                <a:gd name="T47" fmla="*/ 1 h 332"/>
                <a:gd name="T48" fmla="*/ 287 w 903"/>
                <a:gd name="T49" fmla="*/ 0 h 332"/>
                <a:gd name="T50" fmla="*/ 15 w 903"/>
                <a:gd name="T51" fmla="*/ 0 h 332"/>
                <a:gd name="T52" fmla="*/ 12 w 903"/>
                <a:gd name="T53" fmla="*/ 1 h 332"/>
                <a:gd name="T54" fmla="*/ 9 w 903"/>
                <a:gd name="T55" fmla="*/ 1 h 332"/>
                <a:gd name="T56" fmla="*/ 7 w 903"/>
                <a:gd name="T57" fmla="*/ 4 h 332"/>
                <a:gd name="T58" fmla="*/ 5 w 903"/>
                <a:gd name="T59" fmla="*/ 5 h 332"/>
                <a:gd name="T60" fmla="*/ 3 w 903"/>
                <a:gd name="T61" fmla="*/ 8 h 332"/>
                <a:gd name="T62" fmla="*/ 2 w 903"/>
                <a:gd name="T63" fmla="*/ 10 h 332"/>
                <a:gd name="T64" fmla="*/ 0 w 903"/>
                <a:gd name="T65" fmla="*/ 13 h 332"/>
                <a:gd name="T66" fmla="*/ 0 w 903"/>
                <a:gd name="T67" fmla="*/ 15 h 332"/>
                <a:gd name="T68" fmla="*/ 0 w 903"/>
                <a:gd name="T69" fmla="*/ 317 h 332"/>
                <a:gd name="T70" fmla="*/ 0 w 903"/>
                <a:gd name="T71" fmla="*/ 320 h 332"/>
                <a:gd name="T72" fmla="*/ 2 w 903"/>
                <a:gd name="T73" fmla="*/ 322 h 332"/>
                <a:gd name="T74" fmla="*/ 3 w 903"/>
                <a:gd name="T75" fmla="*/ 325 h 332"/>
                <a:gd name="T76" fmla="*/ 5 w 903"/>
                <a:gd name="T77" fmla="*/ 328 h 332"/>
                <a:gd name="T78" fmla="*/ 7 w 903"/>
                <a:gd name="T79" fmla="*/ 330 h 332"/>
                <a:gd name="T80" fmla="*/ 9 w 903"/>
                <a:gd name="T81" fmla="*/ 331 h 332"/>
                <a:gd name="T82" fmla="*/ 12 w 903"/>
                <a:gd name="T83" fmla="*/ 332 h 332"/>
                <a:gd name="T84" fmla="*/ 15 w 903"/>
                <a:gd name="T85" fmla="*/ 332 h 332"/>
                <a:gd name="T86" fmla="*/ 888 w 903"/>
                <a:gd name="T87" fmla="*/ 332 h 332"/>
                <a:gd name="T88" fmla="*/ 892 w 903"/>
                <a:gd name="T89" fmla="*/ 332 h 332"/>
                <a:gd name="T90" fmla="*/ 894 w 903"/>
                <a:gd name="T91" fmla="*/ 331 h 332"/>
                <a:gd name="T92" fmla="*/ 897 w 903"/>
                <a:gd name="T93" fmla="*/ 330 h 332"/>
                <a:gd name="T94" fmla="*/ 899 w 903"/>
                <a:gd name="T95" fmla="*/ 328 h 332"/>
                <a:gd name="T96" fmla="*/ 901 w 903"/>
                <a:gd name="T97" fmla="*/ 325 h 332"/>
                <a:gd name="T98" fmla="*/ 902 w 903"/>
                <a:gd name="T99" fmla="*/ 322 h 332"/>
                <a:gd name="T100" fmla="*/ 903 w 903"/>
                <a:gd name="T101" fmla="*/ 320 h 332"/>
                <a:gd name="T102" fmla="*/ 903 w 903"/>
                <a:gd name="T103" fmla="*/ 317 h 332"/>
                <a:gd name="T104" fmla="*/ 903 w 903"/>
                <a:gd name="T105" fmla="*/ 15 h 332"/>
                <a:gd name="T106" fmla="*/ 903 w 903"/>
                <a:gd name="T107" fmla="*/ 13 h 332"/>
                <a:gd name="T108" fmla="*/ 902 w 903"/>
                <a:gd name="T109" fmla="*/ 10 h 332"/>
                <a:gd name="T110" fmla="*/ 901 w 903"/>
                <a:gd name="T111" fmla="*/ 8 h 332"/>
                <a:gd name="T112" fmla="*/ 899 w 903"/>
                <a:gd name="T113" fmla="*/ 5 h 332"/>
                <a:gd name="T114" fmla="*/ 897 w 903"/>
                <a:gd name="T115" fmla="*/ 4 h 332"/>
                <a:gd name="T116" fmla="*/ 894 w 903"/>
                <a:gd name="T117" fmla="*/ 1 h 332"/>
                <a:gd name="T118" fmla="*/ 892 w 903"/>
                <a:gd name="T119" fmla="*/ 1 h 332"/>
                <a:gd name="T120" fmla="*/ 888 w 903"/>
                <a:gd name="T121" fmla="*/ 0 h 332"/>
                <a:gd name="T122" fmla="*/ 888 w 903"/>
                <a:gd name="T12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3" h="332">
                  <a:moveTo>
                    <a:pt x="888" y="0"/>
                  </a:moveTo>
                  <a:lnTo>
                    <a:pt x="617" y="0"/>
                  </a:lnTo>
                  <a:lnTo>
                    <a:pt x="602" y="0"/>
                  </a:lnTo>
                  <a:lnTo>
                    <a:pt x="602" y="15"/>
                  </a:lnTo>
                  <a:lnTo>
                    <a:pt x="602" y="45"/>
                  </a:lnTo>
                  <a:lnTo>
                    <a:pt x="602" y="49"/>
                  </a:lnTo>
                  <a:lnTo>
                    <a:pt x="601" y="52"/>
                  </a:lnTo>
                  <a:lnTo>
                    <a:pt x="600" y="54"/>
                  </a:lnTo>
                  <a:lnTo>
                    <a:pt x="598" y="56"/>
                  </a:lnTo>
                  <a:lnTo>
                    <a:pt x="596" y="58"/>
                  </a:lnTo>
                  <a:lnTo>
                    <a:pt x="594" y="59"/>
                  </a:lnTo>
                  <a:lnTo>
                    <a:pt x="590" y="60"/>
                  </a:lnTo>
                  <a:lnTo>
                    <a:pt x="587" y="60"/>
                  </a:lnTo>
                  <a:lnTo>
                    <a:pt x="317" y="60"/>
                  </a:lnTo>
                  <a:lnTo>
                    <a:pt x="302" y="60"/>
                  </a:lnTo>
                  <a:lnTo>
                    <a:pt x="302" y="45"/>
                  </a:lnTo>
                  <a:lnTo>
                    <a:pt x="302" y="15"/>
                  </a:lnTo>
                  <a:lnTo>
                    <a:pt x="301" y="13"/>
                  </a:lnTo>
                  <a:lnTo>
                    <a:pt x="300" y="10"/>
                  </a:lnTo>
                  <a:lnTo>
                    <a:pt x="299" y="8"/>
                  </a:lnTo>
                  <a:lnTo>
                    <a:pt x="296" y="5"/>
                  </a:lnTo>
                  <a:lnTo>
                    <a:pt x="294" y="4"/>
                  </a:lnTo>
                  <a:lnTo>
                    <a:pt x="292" y="1"/>
                  </a:lnTo>
                  <a:lnTo>
                    <a:pt x="289" y="1"/>
                  </a:lnTo>
                  <a:lnTo>
                    <a:pt x="287" y="0"/>
                  </a:lnTo>
                  <a:lnTo>
                    <a:pt x="15" y="0"/>
                  </a:lnTo>
                  <a:lnTo>
                    <a:pt x="12" y="1"/>
                  </a:lnTo>
                  <a:lnTo>
                    <a:pt x="9" y="1"/>
                  </a:lnTo>
                  <a:lnTo>
                    <a:pt x="7" y="4"/>
                  </a:lnTo>
                  <a:lnTo>
                    <a:pt x="5" y="5"/>
                  </a:lnTo>
                  <a:lnTo>
                    <a:pt x="3" y="8"/>
                  </a:lnTo>
                  <a:lnTo>
                    <a:pt x="2" y="10"/>
                  </a:lnTo>
                  <a:lnTo>
                    <a:pt x="0" y="13"/>
                  </a:lnTo>
                  <a:lnTo>
                    <a:pt x="0" y="15"/>
                  </a:lnTo>
                  <a:lnTo>
                    <a:pt x="0" y="317"/>
                  </a:lnTo>
                  <a:lnTo>
                    <a:pt x="0" y="320"/>
                  </a:lnTo>
                  <a:lnTo>
                    <a:pt x="2" y="322"/>
                  </a:lnTo>
                  <a:lnTo>
                    <a:pt x="3" y="325"/>
                  </a:lnTo>
                  <a:lnTo>
                    <a:pt x="5" y="328"/>
                  </a:lnTo>
                  <a:lnTo>
                    <a:pt x="7" y="330"/>
                  </a:lnTo>
                  <a:lnTo>
                    <a:pt x="9" y="331"/>
                  </a:lnTo>
                  <a:lnTo>
                    <a:pt x="12" y="332"/>
                  </a:lnTo>
                  <a:lnTo>
                    <a:pt x="15" y="332"/>
                  </a:lnTo>
                  <a:lnTo>
                    <a:pt x="888" y="332"/>
                  </a:lnTo>
                  <a:lnTo>
                    <a:pt x="892" y="332"/>
                  </a:lnTo>
                  <a:lnTo>
                    <a:pt x="894" y="331"/>
                  </a:lnTo>
                  <a:lnTo>
                    <a:pt x="897" y="330"/>
                  </a:lnTo>
                  <a:lnTo>
                    <a:pt x="899" y="328"/>
                  </a:lnTo>
                  <a:lnTo>
                    <a:pt x="901" y="325"/>
                  </a:lnTo>
                  <a:lnTo>
                    <a:pt x="902" y="322"/>
                  </a:lnTo>
                  <a:lnTo>
                    <a:pt x="903" y="320"/>
                  </a:lnTo>
                  <a:lnTo>
                    <a:pt x="903" y="317"/>
                  </a:lnTo>
                  <a:lnTo>
                    <a:pt x="903" y="15"/>
                  </a:lnTo>
                  <a:lnTo>
                    <a:pt x="903" y="13"/>
                  </a:lnTo>
                  <a:lnTo>
                    <a:pt x="902" y="10"/>
                  </a:lnTo>
                  <a:lnTo>
                    <a:pt x="901" y="8"/>
                  </a:lnTo>
                  <a:lnTo>
                    <a:pt x="899" y="5"/>
                  </a:lnTo>
                  <a:lnTo>
                    <a:pt x="897" y="4"/>
                  </a:lnTo>
                  <a:lnTo>
                    <a:pt x="894" y="1"/>
                  </a:lnTo>
                  <a:lnTo>
                    <a:pt x="892" y="1"/>
                  </a:lnTo>
                  <a:lnTo>
                    <a:pt x="888"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sp>
        <p:nvSpPr>
          <p:cNvPr id="47" name="Freeform 2971">
            <a:extLst>
              <a:ext uri="{FF2B5EF4-FFF2-40B4-BE49-F238E27FC236}">
                <a16:creationId xmlns:a16="http://schemas.microsoft.com/office/drawing/2014/main" id="{2C7AB933-0BFB-41FE-8E84-CE439D9AE3BE}"/>
              </a:ext>
            </a:extLst>
          </p:cNvPr>
          <p:cNvSpPr>
            <a:spLocks noEditPoints="1"/>
          </p:cNvSpPr>
          <p:nvPr/>
        </p:nvSpPr>
        <p:spPr bwMode="auto">
          <a:xfrm>
            <a:off x="4787651" y="1468664"/>
            <a:ext cx="284163" cy="247650"/>
          </a:xfrm>
          <a:custGeom>
            <a:avLst/>
            <a:gdLst>
              <a:gd name="T0" fmla="*/ 362 w 719"/>
              <a:gd name="T1" fmla="*/ 405 h 623"/>
              <a:gd name="T2" fmla="*/ 359 w 719"/>
              <a:gd name="T3" fmla="*/ 405 h 623"/>
              <a:gd name="T4" fmla="*/ 347 w 719"/>
              <a:gd name="T5" fmla="*/ 397 h 623"/>
              <a:gd name="T6" fmla="*/ 300 w 719"/>
              <a:gd name="T7" fmla="*/ 358 h 623"/>
              <a:gd name="T8" fmla="*/ 254 w 719"/>
              <a:gd name="T9" fmla="*/ 313 h 623"/>
              <a:gd name="T10" fmla="*/ 225 w 719"/>
              <a:gd name="T11" fmla="*/ 278 h 623"/>
              <a:gd name="T12" fmla="*/ 203 w 719"/>
              <a:gd name="T13" fmla="*/ 243 h 623"/>
              <a:gd name="T14" fmla="*/ 192 w 719"/>
              <a:gd name="T15" fmla="*/ 215 h 623"/>
              <a:gd name="T16" fmla="*/ 188 w 719"/>
              <a:gd name="T17" fmla="*/ 197 h 623"/>
              <a:gd name="T18" fmla="*/ 188 w 719"/>
              <a:gd name="T19" fmla="*/ 178 h 623"/>
              <a:gd name="T20" fmla="*/ 192 w 719"/>
              <a:gd name="T21" fmla="*/ 157 h 623"/>
              <a:gd name="T22" fmla="*/ 199 w 719"/>
              <a:gd name="T23" fmla="*/ 139 h 623"/>
              <a:gd name="T24" fmla="*/ 210 w 719"/>
              <a:gd name="T25" fmla="*/ 124 h 623"/>
              <a:gd name="T26" fmla="*/ 222 w 719"/>
              <a:gd name="T27" fmla="*/ 112 h 623"/>
              <a:gd name="T28" fmla="*/ 236 w 719"/>
              <a:gd name="T29" fmla="*/ 102 h 623"/>
              <a:gd name="T30" fmla="*/ 251 w 719"/>
              <a:gd name="T31" fmla="*/ 95 h 623"/>
              <a:gd name="T32" fmla="*/ 268 w 719"/>
              <a:gd name="T33" fmla="*/ 91 h 623"/>
              <a:gd name="T34" fmla="*/ 287 w 719"/>
              <a:gd name="T35" fmla="*/ 93 h 623"/>
              <a:gd name="T36" fmla="*/ 311 w 719"/>
              <a:gd name="T37" fmla="*/ 100 h 623"/>
              <a:gd name="T38" fmla="*/ 334 w 719"/>
              <a:gd name="T39" fmla="*/ 115 h 623"/>
              <a:gd name="T40" fmla="*/ 348 w 719"/>
              <a:gd name="T41" fmla="*/ 134 h 623"/>
              <a:gd name="T42" fmla="*/ 356 w 719"/>
              <a:gd name="T43" fmla="*/ 150 h 623"/>
              <a:gd name="T44" fmla="*/ 363 w 719"/>
              <a:gd name="T45" fmla="*/ 150 h 623"/>
              <a:gd name="T46" fmla="*/ 372 w 719"/>
              <a:gd name="T47" fmla="*/ 134 h 623"/>
              <a:gd name="T48" fmla="*/ 387 w 719"/>
              <a:gd name="T49" fmla="*/ 115 h 623"/>
              <a:gd name="T50" fmla="*/ 408 w 719"/>
              <a:gd name="T51" fmla="*/ 100 h 623"/>
              <a:gd name="T52" fmla="*/ 432 w 719"/>
              <a:gd name="T53" fmla="*/ 93 h 623"/>
              <a:gd name="T54" fmla="*/ 451 w 719"/>
              <a:gd name="T55" fmla="*/ 91 h 623"/>
              <a:gd name="T56" fmla="*/ 468 w 719"/>
              <a:gd name="T57" fmla="*/ 95 h 623"/>
              <a:gd name="T58" fmla="*/ 483 w 719"/>
              <a:gd name="T59" fmla="*/ 102 h 623"/>
              <a:gd name="T60" fmla="*/ 498 w 719"/>
              <a:gd name="T61" fmla="*/ 112 h 623"/>
              <a:gd name="T62" fmla="*/ 510 w 719"/>
              <a:gd name="T63" fmla="*/ 124 h 623"/>
              <a:gd name="T64" fmla="*/ 520 w 719"/>
              <a:gd name="T65" fmla="*/ 139 h 623"/>
              <a:gd name="T66" fmla="*/ 527 w 719"/>
              <a:gd name="T67" fmla="*/ 157 h 623"/>
              <a:gd name="T68" fmla="*/ 531 w 719"/>
              <a:gd name="T69" fmla="*/ 178 h 623"/>
              <a:gd name="T70" fmla="*/ 531 w 719"/>
              <a:gd name="T71" fmla="*/ 197 h 623"/>
              <a:gd name="T72" fmla="*/ 527 w 719"/>
              <a:gd name="T73" fmla="*/ 215 h 623"/>
              <a:gd name="T74" fmla="*/ 517 w 719"/>
              <a:gd name="T75" fmla="*/ 243 h 623"/>
              <a:gd name="T76" fmla="*/ 494 w 719"/>
              <a:gd name="T77" fmla="*/ 278 h 623"/>
              <a:gd name="T78" fmla="*/ 466 w 719"/>
              <a:gd name="T79" fmla="*/ 313 h 623"/>
              <a:gd name="T80" fmla="*/ 419 w 719"/>
              <a:gd name="T81" fmla="*/ 358 h 623"/>
              <a:gd name="T82" fmla="*/ 373 w 719"/>
              <a:gd name="T83" fmla="*/ 397 h 623"/>
              <a:gd name="T84" fmla="*/ 363 w 719"/>
              <a:gd name="T85" fmla="*/ 404 h 623"/>
              <a:gd name="T86" fmla="*/ 12 w 719"/>
              <a:gd name="T87" fmla="*/ 0 h 623"/>
              <a:gd name="T88" fmla="*/ 4 w 719"/>
              <a:gd name="T89" fmla="*/ 3 h 623"/>
              <a:gd name="T90" fmla="*/ 0 w 719"/>
              <a:gd name="T91" fmla="*/ 12 h 623"/>
              <a:gd name="T92" fmla="*/ 2 w 719"/>
              <a:gd name="T93" fmla="*/ 496 h 623"/>
              <a:gd name="T94" fmla="*/ 8 w 719"/>
              <a:gd name="T95" fmla="*/ 502 h 623"/>
              <a:gd name="T96" fmla="*/ 216 w 719"/>
              <a:gd name="T97" fmla="*/ 503 h 623"/>
              <a:gd name="T98" fmla="*/ 217 w 719"/>
              <a:gd name="T99" fmla="*/ 615 h 623"/>
              <a:gd name="T100" fmla="*/ 221 w 719"/>
              <a:gd name="T101" fmla="*/ 620 h 623"/>
              <a:gd name="T102" fmla="*/ 225 w 719"/>
              <a:gd name="T103" fmla="*/ 623 h 623"/>
              <a:gd name="T104" fmla="*/ 232 w 719"/>
              <a:gd name="T105" fmla="*/ 622 h 623"/>
              <a:gd name="T106" fmla="*/ 350 w 719"/>
              <a:gd name="T107" fmla="*/ 503 h 623"/>
              <a:gd name="T108" fmla="*/ 712 w 719"/>
              <a:gd name="T109" fmla="*/ 502 h 623"/>
              <a:gd name="T110" fmla="*/ 718 w 719"/>
              <a:gd name="T111" fmla="*/ 496 h 623"/>
              <a:gd name="T112" fmla="*/ 719 w 719"/>
              <a:gd name="T113" fmla="*/ 12 h 623"/>
              <a:gd name="T114" fmla="*/ 715 w 719"/>
              <a:gd name="T115" fmla="*/ 3 h 623"/>
              <a:gd name="T116" fmla="*/ 707 w 719"/>
              <a:gd name="T117" fmla="*/ 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9" h="623">
                <a:moveTo>
                  <a:pt x="363" y="404"/>
                </a:moveTo>
                <a:lnTo>
                  <a:pt x="362" y="405"/>
                </a:lnTo>
                <a:lnTo>
                  <a:pt x="360" y="405"/>
                </a:lnTo>
                <a:lnTo>
                  <a:pt x="359" y="405"/>
                </a:lnTo>
                <a:lnTo>
                  <a:pt x="356" y="404"/>
                </a:lnTo>
                <a:lnTo>
                  <a:pt x="347" y="397"/>
                </a:lnTo>
                <a:lnTo>
                  <a:pt x="328" y="382"/>
                </a:lnTo>
                <a:lnTo>
                  <a:pt x="300" y="358"/>
                </a:lnTo>
                <a:lnTo>
                  <a:pt x="269" y="329"/>
                </a:lnTo>
                <a:lnTo>
                  <a:pt x="254" y="313"/>
                </a:lnTo>
                <a:lnTo>
                  <a:pt x="240" y="296"/>
                </a:lnTo>
                <a:lnTo>
                  <a:pt x="225" y="278"/>
                </a:lnTo>
                <a:lnTo>
                  <a:pt x="213" y="260"/>
                </a:lnTo>
                <a:lnTo>
                  <a:pt x="203" y="243"/>
                </a:lnTo>
                <a:lnTo>
                  <a:pt x="194" y="225"/>
                </a:lnTo>
                <a:lnTo>
                  <a:pt x="192" y="215"/>
                </a:lnTo>
                <a:lnTo>
                  <a:pt x="190" y="207"/>
                </a:lnTo>
                <a:lnTo>
                  <a:pt x="188" y="197"/>
                </a:lnTo>
                <a:lnTo>
                  <a:pt x="187" y="189"/>
                </a:lnTo>
                <a:lnTo>
                  <a:pt x="188" y="178"/>
                </a:lnTo>
                <a:lnTo>
                  <a:pt x="190" y="168"/>
                </a:lnTo>
                <a:lnTo>
                  <a:pt x="192" y="157"/>
                </a:lnTo>
                <a:lnTo>
                  <a:pt x="196" y="149"/>
                </a:lnTo>
                <a:lnTo>
                  <a:pt x="199" y="139"/>
                </a:lnTo>
                <a:lnTo>
                  <a:pt x="204" y="132"/>
                </a:lnTo>
                <a:lnTo>
                  <a:pt x="210" y="124"/>
                </a:lnTo>
                <a:lnTo>
                  <a:pt x="216" y="118"/>
                </a:lnTo>
                <a:lnTo>
                  <a:pt x="222" y="112"/>
                </a:lnTo>
                <a:lnTo>
                  <a:pt x="229" y="106"/>
                </a:lnTo>
                <a:lnTo>
                  <a:pt x="236" y="102"/>
                </a:lnTo>
                <a:lnTo>
                  <a:pt x="244" y="99"/>
                </a:lnTo>
                <a:lnTo>
                  <a:pt x="251" y="95"/>
                </a:lnTo>
                <a:lnTo>
                  <a:pt x="260" y="93"/>
                </a:lnTo>
                <a:lnTo>
                  <a:pt x="268" y="91"/>
                </a:lnTo>
                <a:lnTo>
                  <a:pt x="276" y="91"/>
                </a:lnTo>
                <a:lnTo>
                  <a:pt x="287" y="93"/>
                </a:lnTo>
                <a:lnTo>
                  <a:pt x="299" y="95"/>
                </a:lnTo>
                <a:lnTo>
                  <a:pt x="311" y="100"/>
                </a:lnTo>
                <a:lnTo>
                  <a:pt x="322" y="107"/>
                </a:lnTo>
                <a:lnTo>
                  <a:pt x="334" y="115"/>
                </a:lnTo>
                <a:lnTo>
                  <a:pt x="343" y="127"/>
                </a:lnTo>
                <a:lnTo>
                  <a:pt x="348" y="134"/>
                </a:lnTo>
                <a:lnTo>
                  <a:pt x="353" y="141"/>
                </a:lnTo>
                <a:lnTo>
                  <a:pt x="356" y="150"/>
                </a:lnTo>
                <a:lnTo>
                  <a:pt x="360" y="158"/>
                </a:lnTo>
                <a:lnTo>
                  <a:pt x="363" y="150"/>
                </a:lnTo>
                <a:lnTo>
                  <a:pt x="368" y="141"/>
                </a:lnTo>
                <a:lnTo>
                  <a:pt x="372" y="134"/>
                </a:lnTo>
                <a:lnTo>
                  <a:pt x="376" y="127"/>
                </a:lnTo>
                <a:lnTo>
                  <a:pt x="387" y="115"/>
                </a:lnTo>
                <a:lnTo>
                  <a:pt x="398" y="107"/>
                </a:lnTo>
                <a:lnTo>
                  <a:pt x="408" y="100"/>
                </a:lnTo>
                <a:lnTo>
                  <a:pt x="420" y="95"/>
                </a:lnTo>
                <a:lnTo>
                  <a:pt x="432" y="93"/>
                </a:lnTo>
                <a:lnTo>
                  <a:pt x="444" y="91"/>
                </a:lnTo>
                <a:lnTo>
                  <a:pt x="451" y="91"/>
                </a:lnTo>
                <a:lnTo>
                  <a:pt x="460" y="93"/>
                </a:lnTo>
                <a:lnTo>
                  <a:pt x="468" y="95"/>
                </a:lnTo>
                <a:lnTo>
                  <a:pt x="476" y="99"/>
                </a:lnTo>
                <a:lnTo>
                  <a:pt x="483" y="102"/>
                </a:lnTo>
                <a:lnTo>
                  <a:pt x="491" y="106"/>
                </a:lnTo>
                <a:lnTo>
                  <a:pt x="498" y="112"/>
                </a:lnTo>
                <a:lnTo>
                  <a:pt x="504" y="118"/>
                </a:lnTo>
                <a:lnTo>
                  <a:pt x="510" y="124"/>
                </a:lnTo>
                <a:lnTo>
                  <a:pt x="516" y="132"/>
                </a:lnTo>
                <a:lnTo>
                  <a:pt x="520" y="139"/>
                </a:lnTo>
                <a:lnTo>
                  <a:pt x="524" y="149"/>
                </a:lnTo>
                <a:lnTo>
                  <a:pt x="527" y="157"/>
                </a:lnTo>
                <a:lnTo>
                  <a:pt x="530" y="168"/>
                </a:lnTo>
                <a:lnTo>
                  <a:pt x="531" y="178"/>
                </a:lnTo>
                <a:lnTo>
                  <a:pt x="532" y="189"/>
                </a:lnTo>
                <a:lnTo>
                  <a:pt x="531" y="197"/>
                </a:lnTo>
                <a:lnTo>
                  <a:pt x="530" y="207"/>
                </a:lnTo>
                <a:lnTo>
                  <a:pt x="527" y="215"/>
                </a:lnTo>
                <a:lnTo>
                  <a:pt x="525" y="225"/>
                </a:lnTo>
                <a:lnTo>
                  <a:pt x="517" y="243"/>
                </a:lnTo>
                <a:lnTo>
                  <a:pt x="506" y="260"/>
                </a:lnTo>
                <a:lnTo>
                  <a:pt x="494" y="278"/>
                </a:lnTo>
                <a:lnTo>
                  <a:pt x="480" y="296"/>
                </a:lnTo>
                <a:lnTo>
                  <a:pt x="466" y="313"/>
                </a:lnTo>
                <a:lnTo>
                  <a:pt x="450" y="329"/>
                </a:lnTo>
                <a:lnTo>
                  <a:pt x="419" y="358"/>
                </a:lnTo>
                <a:lnTo>
                  <a:pt x="393" y="382"/>
                </a:lnTo>
                <a:lnTo>
                  <a:pt x="373" y="397"/>
                </a:lnTo>
                <a:lnTo>
                  <a:pt x="363" y="404"/>
                </a:lnTo>
                <a:lnTo>
                  <a:pt x="363" y="404"/>
                </a:lnTo>
                <a:close/>
                <a:moveTo>
                  <a:pt x="707" y="0"/>
                </a:moveTo>
                <a:lnTo>
                  <a:pt x="12" y="0"/>
                </a:lnTo>
                <a:lnTo>
                  <a:pt x="8" y="1"/>
                </a:lnTo>
                <a:lnTo>
                  <a:pt x="4" y="3"/>
                </a:lnTo>
                <a:lnTo>
                  <a:pt x="2" y="7"/>
                </a:lnTo>
                <a:lnTo>
                  <a:pt x="0" y="12"/>
                </a:lnTo>
                <a:lnTo>
                  <a:pt x="0" y="491"/>
                </a:lnTo>
                <a:lnTo>
                  <a:pt x="2" y="496"/>
                </a:lnTo>
                <a:lnTo>
                  <a:pt x="4" y="499"/>
                </a:lnTo>
                <a:lnTo>
                  <a:pt x="8" y="502"/>
                </a:lnTo>
                <a:lnTo>
                  <a:pt x="12" y="503"/>
                </a:lnTo>
                <a:lnTo>
                  <a:pt x="216" y="503"/>
                </a:lnTo>
                <a:lnTo>
                  <a:pt x="216" y="611"/>
                </a:lnTo>
                <a:lnTo>
                  <a:pt x="217" y="615"/>
                </a:lnTo>
                <a:lnTo>
                  <a:pt x="218" y="617"/>
                </a:lnTo>
                <a:lnTo>
                  <a:pt x="221" y="620"/>
                </a:lnTo>
                <a:lnTo>
                  <a:pt x="224" y="622"/>
                </a:lnTo>
                <a:lnTo>
                  <a:pt x="225" y="623"/>
                </a:lnTo>
                <a:lnTo>
                  <a:pt x="228" y="623"/>
                </a:lnTo>
                <a:lnTo>
                  <a:pt x="232" y="622"/>
                </a:lnTo>
                <a:lnTo>
                  <a:pt x="237" y="620"/>
                </a:lnTo>
                <a:lnTo>
                  <a:pt x="350" y="503"/>
                </a:lnTo>
                <a:lnTo>
                  <a:pt x="707" y="503"/>
                </a:lnTo>
                <a:lnTo>
                  <a:pt x="712" y="502"/>
                </a:lnTo>
                <a:lnTo>
                  <a:pt x="715" y="499"/>
                </a:lnTo>
                <a:lnTo>
                  <a:pt x="718" y="496"/>
                </a:lnTo>
                <a:lnTo>
                  <a:pt x="719" y="491"/>
                </a:lnTo>
                <a:lnTo>
                  <a:pt x="719" y="12"/>
                </a:lnTo>
                <a:lnTo>
                  <a:pt x="718" y="7"/>
                </a:lnTo>
                <a:lnTo>
                  <a:pt x="715" y="3"/>
                </a:lnTo>
                <a:lnTo>
                  <a:pt x="712" y="1"/>
                </a:lnTo>
                <a:lnTo>
                  <a:pt x="707" y="0"/>
                </a:lnTo>
                <a:lnTo>
                  <a:pt x="707"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nvGrpSpPr>
          <p:cNvPr id="48" name="Group 47">
            <a:extLst>
              <a:ext uri="{FF2B5EF4-FFF2-40B4-BE49-F238E27FC236}">
                <a16:creationId xmlns:a16="http://schemas.microsoft.com/office/drawing/2014/main" id="{FF5964A8-EC30-4337-9D00-B0CAD8DEACF4}"/>
              </a:ext>
            </a:extLst>
          </p:cNvPr>
          <p:cNvGrpSpPr/>
          <p:nvPr/>
        </p:nvGrpSpPr>
        <p:grpSpPr>
          <a:xfrm>
            <a:off x="8177981" y="4580240"/>
            <a:ext cx="285750" cy="287338"/>
            <a:chOff x="3746500" y="1344613"/>
            <a:chExt cx="285750" cy="287338"/>
          </a:xfrm>
          <a:solidFill>
            <a:sysClr val="window" lastClr="FFFFFF"/>
          </a:solidFill>
        </p:grpSpPr>
        <p:sp>
          <p:nvSpPr>
            <p:cNvPr id="49" name="Freeform 497">
              <a:extLst>
                <a:ext uri="{FF2B5EF4-FFF2-40B4-BE49-F238E27FC236}">
                  <a16:creationId xmlns:a16="http://schemas.microsoft.com/office/drawing/2014/main" id="{81BF4EAA-8F94-46B1-9F8F-985853C4DB4D}"/>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50" name="Freeform 498">
              <a:extLst>
                <a:ext uri="{FF2B5EF4-FFF2-40B4-BE49-F238E27FC236}">
                  <a16:creationId xmlns:a16="http://schemas.microsoft.com/office/drawing/2014/main" id="{28DA720D-F994-4B5E-BFC8-14759ADAC0B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51" name="Freeform 499">
              <a:extLst>
                <a:ext uri="{FF2B5EF4-FFF2-40B4-BE49-F238E27FC236}">
                  <a16:creationId xmlns:a16="http://schemas.microsoft.com/office/drawing/2014/main" id="{8532D381-B9B4-49A9-9779-D4203F170A56}"/>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52" name="Freeform 500">
              <a:extLst>
                <a:ext uri="{FF2B5EF4-FFF2-40B4-BE49-F238E27FC236}">
                  <a16:creationId xmlns:a16="http://schemas.microsoft.com/office/drawing/2014/main" id="{5FF4FB14-7E19-491D-8EE9-3696C440030C}"/>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53" name="Freeform 501">
              <a:extLst>
                <a:ext uri="{FF2B5EF4-FFF2-40B4-BE49-F238E27FC236}">
                  <a16:creationId xmlns:a16="http://schemas.microsoft.com/office/drawing/2014/main" id="{7FDF428C-221E-4221-99D4-8C6F216779A7}"/>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54" name="Freeform 502">
              <a:extLst>
                <a:ext uri="{FF2B5EF4-FFF2-40B4-BE49-F238E27FC236}">
                  <a16:creationId xmlns:a16="http://schemas.microsoft.com/office/drawing/2014/main" id="{1220E014-355D-46E3-9DD6-AD2BADFA8CF0}"/>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55" name="Freeform 503">
              <a:extLst>
                <a:ext uri="{FF2B5EF4-FFF2-40B4-BE49-F238E27FC236}">
                  <a16:creationId xmlns:a16="http://schemas.microsoft.com/office/drawing/2014/main" id="{C0F587AD-8528-41AF-BAC9-180E8CC7506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56" name="Freeform 504">
              <a:extLst>
                <a:ext uri="{FF2B5EF4-FFF2-40B4-BE49-F238E27FC236}">
                  <a16:creationId xmlns:a16="http://schemas.microsoft.com/office/drawing/2014/main" id="{EE55C55F-12C4-456E-BF59-132B2A7A25F0}"/>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grpSp>
        <p:nvGrpSpPr>
          <p:cNvPr id="57" name="Group 56">
            <a:extLst>
              <a:ext uri="{FF2B5EF4-FFF2-40B4-BE49-F238E27FC236}">
                <a16:creationId xmlns:a16="http://schemas.microsoft.com/office/drawing/2014/main" id="{14E83143-583F-43F2-B1A8-9FFC4377D6A8}"/>
              </a:ext>
            </a:extLst>
          </p:cNvPr>
          <p:cNvGrpSpPr/>
          <p:nvPr/>
        </p:nvGrpSpPr>
        <p:grpSpPr>
          <a:xfrm>
            <a:off x="8177187" y="2613640"/>
            <a:ext cx="287338" cy="284163"/>
            <a:chOff x="2598738" y="1919288"/>
            <a:chExt cx="287338" cy="284163"/>
          </a:xfrm>
          <a:solidFill>
            <a:sysClr val="window" lastClr="FFFFFF"/>
          </a:solidFill>
        </p:grpSpPr>
        <p:sp>
          <p:nvSpPr>
            <p:cNvPr id="58" name="Freeform 505">
              <a:extLst>
                <a:ext uri="{FF2B5EF4-FFF2-40B4-BE49-F238E27FC236}">
                  <a16:creationId xmlns:a16="http://schemas.microsoft.com/office/drawing/2014/main" id="{885D8E41-4CE1-4440-86AA-5C0AFE3A3554}"/>
                </a:ext>
              </a:extLst>
            </p:cNvPr>
            <p:cNvSpPr>
              <a:spLocks noEditPoints="1"/>
            </p:cNvSpPr>
            <p:nvPr/>
          </p:nvSpPr>
          <p:spPr bwMode="auto">
            <a:xfrm>
              <a:off x="2598738" y="1982788"/>
              <a:ext cx="142875" cy="220663"/>
            </a:xfrm>
            <a:custGeom>
              <a:avLst/>
              <a:gdLst>
                <a:gd name="T0" fmla="*/ 121 w 452"/>
                <a:gd name="T1" fmla="*/ 172 h 695"/>
                <a:gd name="T2" fmla="*/ 122 w 452"/>
                <a:gd name="T3" fmla="*/ 169 h 695"/>
                <a:gd name="T4" fmla="*/ 123 w 452"/>
                <a:gd name="T5" fmla="*/ 166 h 695"/>
                <a:gd name="T6" fmla="*/ 125 w 452"/>
                <a:gd name="T7" fmla="*/ 163 h 695"/>
                <a:gd name="T8" fmla="*/ 127 w 452"/>
                <a:gd name="T9" fmla="*/ 160 h 695"/>
                <a:gd name="T10" fmla="*/ 131 w 452"/>
                <a:gd name="T11" fmla="*/ 158 h 695"/>
                <a:gd name="T12" fmla="*/ 134 w 452"/>
                <a:gd name="T13" fmla="*/ 157 h 695"/>
                <a:gd name="T14" fmla="*/ 138 w 452"/>
                <a:gd name="T15" fmla="*/ 158 h 695"/>
                <a:gd name="T16" fmla="*/ 142 w 452"/>
                <a:gd name="T17" fmla="*/ 159 h 695"/>
                <a:gd name="T18" fmla="*/ 352 w 452"/>
                <a:gd name="T19" fmla="*/ 250 h 695"/>
                <a:gd name="T20" fmla="*/ 357 w 452"/>
                <a:gd name="T21" fmla="*/ 252 h 695"/>
                <a:gd name="T22" fmla="*/ 359 w 452"/>
                <a:gd name="T23" fmla="*/ 255 h 695"/>
                <a:gd name="T24" fmla="*/ 361 w 452"/>
                <a:gd name="T25" fmla="*/ 259 h 695"/>
                <a:gd name="T26" fmla="*/ 362 w 452"/>
                <a:gd name="T27" fmla="*/ 263 h 695"/>
                <a:gd name="T28" fmla="*/ 362 w 452"/>
                <a:gd name="T29" fmla="*/ 459 h 695"/>
                <a:gd name="T30" fmla="*/ 361 w 452"/>
                <a:gd name="T31" fmla="*/ 463 h 695"/>
                <a:gd name="T32" fmla="*/ 360 w 452"/>
                <a:gd name="T33" fmla="*/ 466 h 695"/>
                <a:gd name="T34" fmla="*/ 358 w 452"/>
                <a:gd name="T35" fmla="*/ 469 h 695"/>
                <a:gd name="T36" fmla="*/ 354 w 452"/>
                <a:gd name="T37" fmla="*/ 472 h 695"/>
                <a:gd name="T38" fmla="*/ 351 w 452"/>
                <a:gd name="T39" fmla="*/ 474 h 695"/>
                <a:gd name="T40" fmla="*/ 347 w 452"/>
                <a:gd name="T41" fmla="*/ 474 h 695"/>
                <a:gd name="T42" fmla="*/ 344 w 452"/>
                <a:gd name="T43" fmla="*/ 474 h 695"/>
                <a:gd name="T44" fmla="*/ 340 w 452"/>
                <a:gd name="T45" fmla="*/ 473 h 695"/>
                <a:gd name="T46" fmla="*/ 130 w 452"/>
                <a:gd name="T47" fmla="*/ 383 h 695"/>
                <a:gd name="T48" fmla="*/ 126 w 452"/>
                <a:gd name="T49" fmla="*/ 380 h 695"/>
                <a:gd name="T50" fmla="*/ 123 w 452"/>
                <a:gd name="T51" fmla="*/ 377 h 695"/>
                <a:gd name="T52" fmla="*/ 122 w 452"/>
                <a:gd name="T53" fmla="*/ 373 h 695"/>
                <a:gd name="T54" fmla="*/ 121 w 452"/>
                <a:gd name="T55" fmla="*/ 369 h 695"/>
                <a:gd name="T56" fmla="*/ 121 w 452"/>
                <a:gd name="T57" fmla="*/ 172 h 695"/>
                <a:gd name="T58" fmla="*/ 0 w 452"/>
                <a:gd name="T59" fmla="*/ 474 h 695"/>
                <a:gd name="T60" fmla="*/ 0 w 452"/>
                <a:gd name="T61" fmla="*/ 478 h 695"/>
                <a:gd name="T62" fmla="*/ 3 w 452"/>
                <a:gd name="T63" fmla="*/ 482 h 695"/>
                <a:gd name="T64" fmla="*/ 6 w 452"/>
                <a:gd name="T65" fmla="*/ 485 h 695"/>
                <a:gd name="T66" fmla="*/ 9 w 452"/>
                <a:gd name="T67" fmla="*/ 488 h 695"/>
                <a:gd name="T68" fmla="*/ 452 w 452"/>
                <a:gd name="T69" fmla="*/ 695 h 695"/>
                <a:gd name="T70" fmla="*/ 452 w 452"/>
                <a:gd name="T71" fmla="*/ 685 h 695"/>
                <a:gd name="T72" fmla="*/ 452 w 452"/>
                <a:gd name="T73" fmla="*/ 661 h 695"/>
                <a:gd name="T74" fmla="*/ 452 w 452"/>
                <a:gd name="T75" fmla="*/ 198 h 695"/>
                <a:gd name="T76" fmla="*/ 452 w 452"/>
                <a:gd name="T77" fmla="*/ 198 h 695"/>
                <a:gd name="T78" fmla="*/ 0 w 452"/>
                <a:gd name="T79" fmla="*/ 0 h 695"/>
                <a:gd name="T80" fmla="*/ 0 w 452"/>
                <a:gd name="T81" fmla="*/ 474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2" h="695">
                  <a:moveTo>
                    <a:pt x="121" y="172"/>
                  </a:moveTo>
                  <a:lnTo>
                    <a:pt x="122" y="169"/>
                  </a:lnTo>
                  <a:lnTo>
                    <a:pt x="123" y="166"/>
                  </a:lnTo>
                  <a:lnTo>
                    <a:pt x="125" y="163"/>
                  </a:lnTo>
                  <a:lnTo>
                    <a:pt x="127" y="160"/>
                  </a:lnTo>
                  <a:lnTo>
                    <a:pt x="131" y="158"/>
                  </a:lnTo>
                  <a:lnTo>
                    <a:pt x="134" y="157"/>
                  </a:lnTo>
                  <a:lnTo>
                    <a:pt x="138" y="158"/>
                  </a:lnTo>
                  <a:lnTo>
                    <a:pt x="142" y="159"/>
                  </a:lnTo>
                  <a:lnTo>
                    <a:pt x="352" y="250"/>
                  </a:lnTo>
                  <a:lnTo>
                    <a:pt x="357" y="252"/>
                  </a:lnTo>
                  <a:lnTo>
                    <a:pt x="359" y="255"/>
                  </a:lnTo>
                  <a:lnTo>
                    <a:pt x="361" y="259"/>
                  </a:lnTo>
                  <a:lnTo>
                    <a:pt x="362" y="263"/>
                  </a:lnTo>
                  <a:lnTo>
                    <a:pt x="362" y="459"/>
                  </a:lnTo>
                  <a:lnTo>
                    <a:pt x="361" y="463"/>
                  </a:lnTo>
                  <a:lnTo>
                    <a:pt x="360" y="466"/>
                  </a:lnTo>
                  <a:lnTo>
                    <a:pt x="358" y="469"/>
                  </a:lnTo>
                  <a:lnTo>
                    <a:pt x="354" y="472"/>
                  </a:lnTo>
                  <a:lnTo>
                    <a:pt x="351" y="474"/>
                  </a:lnTo>
                  <a:lnTo>
                    <a:pt x="347" y="474"/>
                  </a:lnTo>
                  <a:lnTo>
                    <a:pt x="344" y="474"/>
                  </a:lnTo>
                  <a:lnTo>
                    <a:pt x="340" y="473"/>
                  </a:lnTo>
                  <a:lnTo>
                    <a:pt x="130" y="383"/>
                  </a:lnTo>
                  <a:lnTo>
                    <a:pt x="126" y="380"/>
                  </a:lnTo>
                  <a:lnTo>
                    <a:pt x="123" y="377"/>
                  </a:lnTo>
                  <a:lnTo>
                    <a:pt x="122" y="373"/>
                  </a:lnTo>
                  <a:lnTo>
                    <a:pt x="121" y="369"/>
                  </a:lnTo>
                  <a:lnTo>
                    <a:pt x="121" y="172"/>
                  </a:lnTo>
                  <a:close/>
                  <a:moveTo>
                    <a:pt x="0" y="474"/>
                  </a:moveTo>
                  <a:lnTo>
                    <a:pt x="0" y="478"/>
                  </a:lnTo>
                  <a:lnTo>
                    <a:pt x="3" y="482"/>
                  </a:lnTo>
                  <a:lnTo>
                    <a:pt x="6" y="485"/>
                  </a:lnTo>
                  <a:lnTo>
                    <a:pt x="9" y="488"/>
                  </a:lnTo>
                  <a:lnTo>
                    <a:pt x="452" y="695"/>
                  </a:lnTo>
                  <a:lnTo>
                    <a:pt x="452" y="685"/>
                  </a:lnTo>
                  <a:lnTo>
                    <a:pt x="452" y="661"/>
                  </a:lnTo>
                  <a:lnTo>
                    <a:pt x="452" y="198"/>
                  </a:lnTo>
                  <a:lnTo>
                    <a:pt x="452" y="198"/>
                  </a:lnTo>
                  <a:lnTo>
                    <a:pt x="0" y="0"/>
                  </a:lnTo>
                  <a:lnTo>
                    <a:pt x="0" y="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59" name="Freeform 506">
              <a:extLst>
                <a:ext uri="{FF2B5EF4-FFF2-40B4-BE49-F238E27FC236}">
                  <a16:creationId xmlns:a16="http://schemas.microsoft.com/office/drawing/2014/main" id="{5316C3A1-1E08-4DE8-9D9A-F9D419CB7629}"/>
                </a:ext>
              </a:extLst>
            </p:cNvPr>
            <p:cNvSpPr>
              <a:spLocks/>
            </p:cNvSpPr>
            <p:nvPr/>
          </p:nvSpPr>
          <p:spPr bwMode="auto">
            <a:xfrm>
              <a:off x="2605088" y="1947863"/>
              <a:ext cx="201613" cy="90488"/>
            </a:xfrm>
            <a:custGeom>
              <a:avLst/>
              <a:gdLst>
                <a:gd name="T0" fmla="*/ 212 w 639"/>
                <a:gd name="T1" fmla="*/ 0 h 281"/>
                <a:gd name="T2" fmla="*/ 0 w 639"/>
                <a:gd name="T3" fmla="*/ 85 h 281"/>
                <a:gd name="T4" fmla="*/ 449 w 639"/>
                <a:gd name="T5" fmla="*/ 281 h 281"/>
                <a:gd name="T6" fmla="*/ 639 w 639"/>
                <a:gd name="T7" fmla="*/ 192 h 281"/>
                <a:gd name="T8" fmla="*/ 212 w 639"/>
                <a:gd name="T9" fmla="*/ 0 h 281"/>
              </a:gdLst>
              <a:ahLst/>
              <a:cxnLst>
                <a:cxn ang="0">
                  <a:pos x="T0" y="T1"/>
                </a:cxn>
                <a:cxn ang="0">
                  <a:pos x="T2" y="T3"/>
                </a:cxn>
                <a:cxn ang="0">
                  <a:pos x="T4" y="T5"/>
                </a:cxn>
                <a:cxn ang="0">
                  <a:pos x="T6" y="T7"/>
                </a:cxn>
                <a:cxn ang="0">
                  <a:pos x="T8" y="T9"/>
                </a:cxn>
              </a:cxnLst>
              <a:rect l="0" t="0" r="r" b="b"/>
              <a:pathLst>
                <a:path w="639" h="281">
                  <a:moveTo>
                    <a:pt x="212" y="0"/>
                  </a:moveTo>
                  <a:lnTo>
                    <a:pt x="0" y="85"/>
                  </a:lnTo>
                  <a:lnTo>
                    <a:pt x="449" y="281"/>
                  </a:lnTo>
                  <a:lnTo>
                    <a:pt x="639" y="192"/>
                  </a:lnTo>
                  <a:lnTo>
                    <a:pt x="2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60" name="Freeform 507">
              <a:extLst>
                <a:ext uri="{FF2B5EF4-FFF2-40B4-BE49-F238E27FC236}">
                  <a16:creationId xmlns:a16="http://schemas.microsoft.com/office/drawing/2014/main" id="{CF8217C3-0A29-420C-8BC5-93B4F33ABF59}"/>
                </a:ext>
              </a:extLst>
            </p:cNvPr>
            <p:cNvSpPr>
              <a:spLocks/>
            </p:cNvSpPr>
            <p:nvPr/>
          </p:nvSpPr>
          <p:spPr bwMode="auto">
            <a:xfrm>
              <a:off x="2751138" y="1984375"/>
              <a:ext cx="134938" cy="219075"/>
            </a:xfrm>
            <a:custGeom>
              <a:avLst/>
              <a:gdLst>
                <a:gd name="T0" fmla="*/ 0 w 421"/>
                <a:gd name="T1" fmla="*/ 196 h 693"/>
                <a:gd name="T2" fmla="*/ 0 w 421"/>
                <a:gd name="T3" fmla="*/ 659 h 693"/>
                <a:gd name="T4" fmla="*/ 0 w 421"/>
                <a:gd name="T5" fmla="*/ 684 h 693"/>
                <a:gd name="T6" fmla="*/ 0 w 421"/>
                <a:gd name="T7" fmla="*/ 693 h 693"/>
                <a:gd name="T8" fmla="*/ 413 w 421"/>
                <a:gd name="T9" fmla="*/ 487 h 693"/>
                <a:gd name="T10" fmla="*/ 416 w 421"/>
                <a:gd name="T11" fmla="*/ 483 h 693"/>
                <a:gd name="T12" fmla="*/ 419 w 421"/>
                <a:gd name="T13" fmla="*/ 481 h 693"/>
                <a:gd name="T14" fmla="*/ 420 w 421"/>
                <a:gd name="T15" fmla="*/ 477 h 693"/>
                <a:gd name="T16" fmla="*/ 421 w 421"/>
                <a:gd name="T17" fmla="*/ 473 h 693"/>
                <a:gd name="T18" fmla="*/ 421 w 421"/>
                <a:gd name="T19" fmla="*/ 0 h 693"/>
                <a:gd name="T20" fmla="*/ 0 w 421"/>
                <a:gd name="T21" fmla="*/ 196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1" h="693">
                  <a:moveTo>
                    <a:pt x="0" y="196"/>
                  </a:moveTo>
                  <a:lnTo>
                    <a:pt x="0" y="659"/>
                  </a:lnTo>
                  <a:lnTo>
                    <a:pt x="0" y="684"/>
                  </a:lnTo>
                  <a:lnTo>
                    <a:pt x="0" y="693"/>
                  </a:lnTo>
                  <a:lnTo>
                    <a:pt x="413" y="487"/>
                  </a:lnTo>
                  <a:lnTo>
                    <a:pt x="416" y="483"/>
                  </a:lnTo>
                  <a:lnTo>
                    <a:pt x="419" y="481"/>
                  </a:lnTo>
                  <a:lnTo>
                    <a:pt x="420" y="477"/>
                  </a:lnTo>
                  <a:lnTo>
                    <a:pt x="421" y="473"/>
                  </a:lnTo>
                  <a:lnTo>
                    <a:pt x="421"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61" name="Freeform 508">
              <a:extLst>
                <a:ext uri="{FF2B5EF4-FFF2-40B4-BE49-F238E27FC236}">
                  <a16:creationId xmlns:a16="http://schemas.microsoft.com/office/drawing/2014/main" id="{35DCC3D9-F053-4D49-8ED3-70F6835F9355}"/>
                </a:ext>
              </a:extLst>
            </p:cNvPr>
            <p:cNvSpPr>
              <a:spLocks/>
            </p:cNvSpPr>
            <p:nvPr/>
          </p:nvSpPr>
          <p:spPr bwMode="auto">
            <a:xfrm>
              <a:off x="2684463" y="1919288"/>
              <a:ext cx="195263" cy="85725"/>
            </a:xfrm>
            <a:custGeom>
              <a:avLst/>
              <a:gdLst>
                <a:gd name="T0" fmla="*/ 618 w 618"/>
                <a:gd name="T1" fmla="*/ 178 h 269"/>
                <a:gd name="T2" fmla="*/ 203 w 618"/>
                <a:gd name="T3" fmla="*/ 1 h 269"/>
                <a:gd name="T4" fmla="*/ 201 w 618"/>
                <a:gd name="T5" fmla="*/ 0 h 269"/>
                <a:gd name="T6" fmla="*/ 198 w 618"/>
                <a:gd name="T7" fmla="*/ 0 h 269"/>
                <a:gd name="T8" fmla="*/ 195 w 618"/>
                <a:gd name="T9" fmla="*/ 0 h 269"/>
                <a:gd name="T10" fmla="*/ 193 w 618"/>
                <a:gd name="T11" fmla="*/ 1 h 269"/>
                <a:gd name="T12" fmla="*/ 0 w 618"/>
                <a:gd name="T13" fmla="*/ 77 h 269"/>
                <a:gd name="T14" fmla="*/ 423 w 618"/>
                <a:gd name="T15" fmla="*/ 269 h 269"/>
                <a:gd name="T16" fmla="*/ 618 w 618"/>
                <a:gd name="T17" fmla="*/ 17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69">
                  <a:moveTo>
                    <a:pt x="618" y="178"/>
                  </a:moveTo>
                  <a:lnTo>
                    <a:pt x="203" y="1"/>
                  </a:lnTo>
                  <a:lnTo>
                    <a:pt x="201" y="0"/>
                  </a:lnTo>
                  <a:lnTo>
                    <a:pt x="198" y="0"/>
                  </a:lnTo>
                  <a:lnTo>
                    <a:pt x="195" y="0"/>
                  </a:lnTo>
                  <a:lnTo>
                    <a:pt x="193" y="1"/>
                  </a:lnTo>
                  <a:lnTo>
                    <a:pt x="0" y="77"/>
                  </a:lnTo>
                  <a:lnTo>
                    <a:pt x="423" y="269"/>
                  </a:lnTo>
                  <a:lnTo>
                    <a:pt x="618"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sp>
        <p:nvSpPr>
          <p:cNvPr id="62" name="Freeform 513">
            <a:extLst>
              <a:ext uri="{FF2B5EF4-FFF2-40B4-BE49-F238E27FC236}">
                <a16:creationId xmlns:a16="http://schemas.microsoft.com/office/drawing/2014/main" id="{B9E558EB-7623-444A-A0B4-CD22643E4947}"/>
              </a:ext>
            </a:extLst>
          </p:cNvPr>
          <p:cNvSpPr>
            <a:spLocks noEditPoints="1"/>
          </p:cNvSpPr>
          <p:nvPr/>
        </p:nvSpPr>
        <p:spPr bwMode="auto">
          <a:xfrm>
            <a:off x="7119393" y="1468664"/>
            <a:ext cx="285750" cy="247650"/>
          </a:xfrm>
          <a:custGeom>
            <a:avLst/>
            <a:gdLst>
              <a:gd name="T0" fmla="*/ 808 w 903"/>
              <a:gd name="T1" fmla="*/ 246 h 783"/>
              <a:gd name="T2" fmla="*/ 811 w 903"/>
              <a:gd name="T3" fmla="*/ 262 h 783"/>
              <a:gd name="T4" fmla="*/ 797 w 903"/>
              <a:gd name="T5" fmla="*/ 271 h 783"/>
              <a:gd name="T6" fmla="*/ 665 w 903"/>
              <a:gd name="T7" fmla="*/ 264 h 783"/>
              <a:gd name="T8" fmla="*/ 665 w 903"/>
              <a:gd name="T9" fmla="*/ 248 h 783"/>
              <a:gd name="T10" fmla="*/ 482 w 903"/>
              <a:gd name="T11" fmla="*/ 150 h 783"/>
              <a:gd name="T12" fmla="*/ 897 w 903"/>
              <a:gd name="T13" fmla="*/ 47 h 783"/>
              <a:gd name="T14" fmla="*/ 869 w 903"/>
              <a:gd name="T15" fmla="*/ 13 h 783"/>
              <a:gd name="T16" fmla="*/ 828 w 903"/>
              <a:gd name="T17" fmla="*/ 0 h 783"/>
              <a:gd name="T18" fmla="*/ 245 w 903"/>
              <a:gd name="T19" fmla="*/ 7 h 783"/>
              <a:gd name="T20" fmla="*/ 218 w 903"/>
              <a:gd name="T21" fmla="*/ 33 h 783"/>
              <a:gd name="T22" fmla="*/ 211 w 903"/>
              <a:gd name="T23" fmla="*/ 150 h 783"/>
              <a:gd name="T24" fmla="*/ 411 w 903"/>
              <a:gd name="T25" fmla="*/ 161 h 783"/>
              <a:gd name="T26" fmla="*/ 459 w 903"/>
              <a:gd name="T27" fmla="*/ 199 h 783"/>
              <a:gd name="T28" fmla="*/ 474 w 903"/>
              <a:gd name="T29" fmla="*/ 291 h 783"/>
              <a:gd name="T30" fmla="*/ 451 w 903"/>
              <a:gd name="T31" fmla="*/ 350 h 783"/>
              <a:gd name="T32" fmla="*/ 398 w 903"/>
              <a:gd name="T33" fmla="*/ 384 h 783"/>
              <a:gd name="T34" fmla="*/ 297 w 903"/>
              <a:gd name="T35" fmla="*/ 405 h 783"/>
              <a:gd name="T36" fmla="*/ 252 w 903"/>
              <a:gd name="T37" fmla="*/ 473 h 783"/>
              <a:gd name="T38" fmla="*/ 181 w 903"/>
              <a:gd name="T39" fmla="*/ 511 h 783"/>
              <a:gd name="T40" fmla="*/ 153 w 903"/>
              <a:gd name="T41" fmla="*/ 505 h 783"/>
              <a:gd name="T42" fmla="*/ 153 w 903"/>
              <a:gd name="T43" fmla="*/ 488 h 783"/>
              <a:gd name="T44" fmla="*/ 173 w 903"/>
              <a:gd name="T45" fmla="*/ 482 h 783"/>
              <a:gd name="T46" fmla="*/ 226 w 903"/>
              <a:gd name="T47" fmla="*/ 456 h 783"/>
              <a:gd name="T48" fmla="*/ 277 w 903"/>
              <a:gd name="T49" fmla="*/ 376 h 783"/>
              <a:gd name="T50" fmla="*/ 296 w 903"/>
              <a:gd name="T51" fmla="*/ 361 h 783"/>
              <a:gd name="T52" fmla="*/ 395 w 903"/>
              <a:gd name="T53" fmla="*/ 353 h 783"/>
              <a:gd name="T54" fmla="*/ 431 w 903"/>
              <a:gd name="T55" fmla="*/ 326 h 783"/>
              <a:gd name="T56" fmla="*/ 444 w 903"/>
              <a:gd name="T57" fmla="*/ 249 h 783"/>
              <a:gd name="T58" fmla="*/ 427 w 903"/>
              <a:gd name="T59" fmla="*/ 208 h 783"/>
              <a:gd name="T60" fmla="*/ 389 w 903"/>
              <a:gd name="T61" fmla="*/ 184 h 783"/>
              <a:gd name="T62" fmla="*/ 172 w 903"/>
              <a:gd name="T63" fmla="*/ 190 h 783"/>
              <a:gd name="T64" fmla="*/ 67 w 903"/>
              <a:gd name="T65" fmla="*/ 253 h 783"/>
              <a:gd name="T66" fmla="*/ 28 w 903"/>
              <a:gd name="T67" fmla="*/ 311 h 783"/>
              <a:gd name="T68" fmla="*/ 5 w 903"/>
              <a:gd name="T69" fmla="*/ 388 h 783"/>
              <a:gd name="T70" fmla="*/ 0 w 903"/>
              <a:gd name="T71" fmla="*/ 582 h 783"/>
              <a:gd name="T72" fmla="*/ 26 w 903"/>
              <a:gd name="T73" fmla="*/ 670 h 783"/>
              <a:gd name="T74" fmla="*/ 112 w 903"/>
              <a:gd name="T75" fmla="*/ 756 h 783"/>
              <a:gd name="T76" fmla="*/ 200 w 903"/>
              <a:gd name="T77" fmla="*/ 782 h 783"/>
              <a:gd name="T78" fmla="*/ 517 w 903"/>
              <a:gd name="T79" fmla="*/ 777 h 783"/>
              <a:gd name="T80" fmla="*/ 546 w 903"/>
              <a:gd name="T81" fmla="*/ 750 h 783"/>
              <a:gd name="T82" fmla="*/ 557 w 903"/>
              <a:gd name="T83" fmla="*/ 708 h 783"/>
              <a:gd name="T84" fmla="*/ 655 w 903"/>
              <a:gd name="T85" fmla="*/ 662 h 783"/>
              <a:gd name="T86" fmla="*/ 694 w 903"/>
              <a:gd name="T87" fmla="*/ 645 h 783"/>
              <a:gd name="T88" fmla="*/ 719 w 903"/>
              <a:gd name="T89" fmla="*/ 609 h 783"/>
              <a:gd name="T90" fmla="*/ 719 w 903"/>
              <a:gd name="T91" fmla="*/ 565 h 783"/>
              <a:gd name="T92" fmla="*/ 694 w 903"/>
              <a:gd name="T93" fmla="*/ 530 h 783"/>
              <a:gd name="T94" fmla="*/ 655 w 903"/>
              <a:gd name="T95" fmla="*/ 512 h 783"/>
              <a:gd name="T96" fmla="*/ 273 w 903"/>
              <a:gd name="T97" fmla="*/ 501 h 783"/>
              <a:gd name="T98" fmla="*/ 271 w 903"/>
              <a:gd name="T99" fmla="*/ 479 h 783"/>
              <a:gd name="T100" fmla="*/ 850 w 903"/>
              <a:gd name="T101" fmla="*/ 478 h 783"/>
              <a:gd name="T102" fmla="*/ 885 w 903"/>
              <a:gd name="T103" fmla="*/ 454 h 783"/>
              <a:gd name="T104" fmla="*/ 902 w 903"/>
              <a:gd name="T105" fmla="*/ 414 h 783"/>
              <a:gd name="T106" fmla="*/ 473 w 903"/>
              <a:gd name="T107" fmla="*/ 178 h 783"/>
              <a:gd name="T108" fmla="*/ 467 w 903"/>
              <a:gd name="T109" fmla="*/ 162 h 783"/>
              <a:gd name="T110" fmla="*/ 479 w 903"/>
              <a:gd name="T111" fmla="*/ 15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783">
                <a:moveTo>
                  <a:pt x="677" y="240"/>
                </a:moveTo>
                <a:lnTo>
                  <a:pt x="798" y="240"/>
                </a:lnTo>
                <a:lnTo>
                  <a:pt x="800" y="241"/>
                </a:lnTo>
                <a:lnTo>
                  <a:pt x="804" y="242"/>
                </a:lnTo>
                <a:lnTo>
                  <a:pt x="806" y="243"/>
                </a:lnTo>
                <a:lnTo>
                  <a:pt x="808" y="246"/>
                </a:lnTo>
                <a:lnTo>
                  <a:pt x="810" y="248"/>
                </a:lnTo>
                <a:lnTo>
                  <a:pt x="811" y="250"/>
                </a:lnTo>
                <a:lnTo>
                  <a:pt x="812" y="253"/>
                </a:lnTo>
                <a:lnTo>
                  <a:pt x="813" y="255"/>
                </a:lnTo>
                <a:lnTo>
                  <a:pt x="812" y="258"/>
                </a:lnTo>
                <a:lnTo>
                  <a:pt x="811" y="262"/>
                </a:lnTo>
                <a:lnTo>
                  <a:pt x="810" y="264"/>
                </a:lnTo>
                <a:lnTo>
                  <a:pt x="808" y="266"/>
                </a:lnTo>
                <a:lnTo>
                  <a:pt x="806" y="268"/>
                </a:lnTo>
                <a:lnTo>
                  <a:pt x="804" y="269"/>
                </a:lnTo>
                <a:lnTo>
                  <a:pt x="800" y="270"/>
                </a:lnTo>
                <a:lnTo>
                  <a:pt x="797" y="271"/>
                </a:lnTo>
                <a:lnTo>
                  <a:pt x="677" y="270"/>
                </a:lnTo>
                <a:lnTo>
                  <a:pt x="674" y="270"/>
                </a:lnTo>
                <a:lnTo>
                  <a:pt x="672" y="269"/>
                </a:lnTo>
                <a:lnTo>
                  <a:pt x="669" y="268"/>
                </a:lnTo>
                <a:lnTo>
                  <a:pt x="666" y="266"/>
                </a:lnTo>
                <a:lnTo>
                  <a:pt x="665" y="264"/>
                </a:lnTo>
                <a:lnTo>
                  <a:pt x="663" y="262"/>
                </a:lnTo>
                <a:lnTo>
                  <a:pt x="662" y="258"/>
                </a:lnTo>
                <a:lnTo>
                  <a:pt x="662" y="255"/>
                </a:lnTo>
                <a:lnTo>
                  <a:pt x="662" y="253"/>
                </a:lnTo>
                <a:lnTo>
                  <a:pt x="663" y="250"/>
                </a:lnTo>
                <a:lnTo>
                  <a:pt x="665" y="248"/>
                </a:lnTo>
                <a:lnTo>
                  <a:pt x="666" y="246"/>
                </a:lnTo>
                <a:lnTo>
                  <a:pt x="669" y="243"/>
                </a:lnTo>
                <a:lnTo>
                  <a:pt x="672" y="242"/>
                </a:lnTo>
                <a:lnTo>
                  <a:pt x="674" y="241"/>
                </a:lnTo>
                <a:lnTo>
                  <a:pt x="677" y="240"/>
                </a:lnTo>
                <a:close/>
                <a:moveTo>
                  <a:pt x="482" y="150"/>
                </a:moveTo>
                <a:lnTo>
                  <a:pt x="903" y="150"/>
                </a:lnTo>
                <a:lnTo>
                  <a:pt x="903" y="75"/>
                </a:lnTo>
                <a:lnTo>
                  <a:pt x="902" y="68"/>
                </a:lnTo>
                <a:lnTo>
                  <a:pt x="901" y="60"/>
                </a:lnTo>
                <a:lnTo>
                  <a:pt x="899" y="54"/>
                </a:lnTo>
                <a:lnTo>
                  <a:pt x="897" y="47"/>
                </a:lnTo>
                <a:lnTo>
                  <a:pt x="894" y="40"/>
                </a:lnTo>
                <a:lnTo>
                  <a:pt x="889" y="34"/>
                </a:lnTo>
                <a:lnTo>
                  <a:pt x="885" y="28"/>
                </a:lnTo>
                <a:lnTo>
                  <a:pt x="880" y="22"/>
                </a:lnTo>
                <a:lnTo>
                  <a:pt x="874" y="18"/>
                </a:lnTo>
                <a:lnTo>
                  <a:pt x="869" y="13"/>
                </a:lnTo>
                <a:lnTo>
                  <a:pt x="863" y="10"/>
                </a:lnTo>
                <a:lnTo>
                  <a:pt x="856" y="6"/>
                </a:lnTo>
                <a:lnTo>
                  <a:pt x="850" y="3"/>
                </a:lnTo>
                <a:lnTo>
                  <a:pt x="842" y="1"/>
                </a:lnTo>
                <a:lnTo>
                  <a:pt x="835" y="0"/>
                </a:lnTo>
                <a:lnTo>
                  <a:pt x="828" y="0"/>
                </a:lnTo>
                <a:lnTo>
                  <a:pt x="279" y="0"/>
                </a:lnTo>
                <a:lnTo>
                  <a:pt x="272" y="0"/>
                </a:lnTo>
                <a:lnTo>
                  <a:pt x="264" y="1"/>
                </a:lnTo>
                <a:lnTo>
                  <a:pt x="258" y="2"/>
                </a:lnTo>
                <a:lnTo>
                  <a:pt x="251" y="4"/>
                </a:lnTo>
                <a:lnTo>
                  <a:pt x="245" y="7"/>
                </a:lnTo>
                <a:lnTo>
                  <a:pt x="240" y="11"/>
                </a:lnTo>
                <a:lnTo>
                  <a:pt x="234" y="14"/>
                </a:lnTo>
                <a:lnTo>
                  <a:pt x="230" y="18"/>
                </a:lnTo>
                <a:lnTo>
                  <a:pt x="226" y="24"/>
                </a:lnTo>
                <a:lnTo>
                  <a:pt x="221" y="28"/>
                </a:lnTo>
                <a:lnTo>
                  <a:pt x="218" y="33"/>
                </a:lnTo>
                <a:lnTo>
                  <a:pt x="216" y="40"/>
                </a:lnTo>
                <a:lnTo>
                  <a:pt x="214" y="46"/>
                </a:lnTo>
                <a:lnTo>
                  <a:pt x="212" y="53"/>
                </a:lnTo>
                <a:lnTo>
                  <a:pt x="211" y="59"/>
                </a:lnTo>
                <a:lnTo>
                  <a:pt x="211" y="66"/>
                </a:lnTo>
                <a:lnTo>
                  <a:pt x="211" y="150"/>
                </a:lnTo>
                <a:lnTo>
                  <a:pt x="361" y="150"/>
                </a:lnTo>
                <a:lnTo>
                  <a:pt x="371" y="151"/>
                </a:lnTo>
                <a:lnTo>
                  <a:pt x="382" y="152"/>
                </a:lnTo>
                <a:lnTo>
                  <a:pt x="392" y="154"/>
                </a:lnTo>
                <a:lnTo>
                  <a:pt x="401" y="158"/>
                </a:lnTo>
                <a:lnTo>
                  <a:pt x="411" y="161"/>
                </a:lnTo>
                <a:lnTo>
                  <a:pt x="421" y="166"/>
                </a:lnTo>
                <a:lnTo>
                  <a:pt x="429" y="172"/>
                </a:lnTo>
                <a:lnTo>
                  <a:pt x="438" y="178"/>
                </a:lnTo>
                <a:lnTo>
                  <a:pt x="445" y="184"/>
                </a:lnTo>
                <a:lnTo>
                  <a:pt x="453" y="192"/>
                </a:lnTo>
                <a:lnTo>
                  <a:pt x="459" y="199"/>
                </a:lnTo>
                <a:lnTo>
                  <a:pt x="464" y="209"/>
                </a:lnTo>
                <a:lnTo>
                  <a:pt x="468" y="218"/>
                </a:lnTo>
                <a:lnTo>
                  <a:pt x="471" y="227"/>
                </a:lnTo>
                <a:lnTo>
                  <a:pt x="473" y="238"/>
                </a:lnTo>
                <a:lnTo>
                  <a:pt x="474" y="249"/>
                </a:lnTo>
                <a:lnTo>
                  <a:pt x="474" y="291"/>
                </a:lnTo>
                <a:lnTo>
                  <a:pt x="473" y="302"/>
                </a:lnTo>
                <a:lnTo>
                  <a:pt x="471" y="313"/>
                </a:lnTo>
                <a:lnTo>
                  <a:pt x="468" y="323"/>
                </a:lnTo>
                <a:lnTo>
                  <a:pt x="463" y="333"/>
                </a:lnTo>
                <a:lnTo>
                  <a:pt x="457" y="342"/>
                </a:lnTo>
                <a:lnTo>
                  <a:pt x="451" y="350"/>
                </a:lnTo>
                <a:lnTo>
                  <a:pt x="443" y="357"/>
                </a:lnTo>
                <a:lnTo>
                  <a:pt x="436" y="365"/>
                </a:lnTo>
                <a:lnTo>
                  <a:pt x="427" y="370"/>
                </a:lnTo>
                <a:lnTo>
                  <a:pt x="418" y="375"/>
                </a:lnTo>
                <a:lnTo>
                  <a:pt x="408" y="381"/>
                </a:lnTo>
                <a:lnTo>
                  <a:pt x="398" y="384"/>
                </a:lnTo>
                <a:lnTo>
                  <a:pt x="390" y="387"/>
                </a:lnTo>
                <a:lnTo>
                  <a:pt x="380" y="389"/>
                </a:lnTo>
                <a:lnTo>
                  <a:pt x="370" y="390"/>
                </a:lnTo>
                <a:lnTo>
                  <a:pt x="361" y="391"/>
                </a:lnTo>
                <a:lnTo>
                  <a:pt x="304" y="391"/>
                </a:lnTo>
                <a:lnTo>
                  <a:pt x="297" y="405"/>
                </a:lnTo>
                <a:lnTo>
                  <a:pt x="289" y="424"/>
                </a:lnTo>
                <a:lnTo>
                  <a:pt x="283" y="433"/>
                </a:lnTo>
                <a:lnTo>
                  <a:pt x="277" y="443"/>
                </a:lnTo>
                <a:lnTo>
                  <a:pt x="270" y="453"/>
                </a:lnTo>
                <a:lnTo>
                  <a:pt x="261" y="463"/>
                </a:lnTo>
                <a:lnTo>
                  <a:pt x="252" y="473"/>
                </a:lnTo>
                <a:lnTo>
                  <a:pt x="243" y="482"/>
                </a:lnTo>
                <a:lnTo>
                  <a:pt x="232" y="490"/>
                </a:lnTo>
                <a:lnTo>
                  <a:pt x="220" y="498"/>
                </a:lnTo>
                <a:lnTo>
                  <a:pt x="208" y="503"/>
                </a:lnTo>
                <a:lnTo>
                  <a:pt x="194" y="507"/>
                </a:lnTo>
                <a:lnTo>
                  <a:pt x="181" y="511"/>
                </a:lnTo>
                <a:lnTo>
                  <a:pt x="166" y="512"/>
                </a:lnTo>
                <a:lnTo>
                  <a:pt x="162" y="512"/>
                </a:lnTo>
                <a:lnTo>
                  <a:pt x="160" y="511"/>
                </a:lnTo>
                <a:lnTo>
                  <a:pt x="157" y="509"/>
                </a:lnTo>
                <a:lnTo>
                  <a:pt x="155" y="507"/>
                </a:lnTo>
                <a:lnTo>
                  <a:pt x="153" y="505"/>
                </a:lnTo>
                <a:lnTo>
                  <a:pt x="152" y="503"/>
                </a:lnTo>
                <a:lnTo>
                  <a:pt x="150" y="500"/>
                </a:lnTo>
                <a:lnTo>
                  <a:pt x="150" y="497"/>
                </a:lnTo>
                <a:lnTo>
                  <a:pt x="150" y="493"/>
                </a:lnTo>
                <a:lnTo>
                  <a:pt x="152" y="491"/>
                </a:lnTo>
                <a:lnTo>
                  <a:pt x="153" y="488"/>
                </a:lnTo>
                <a:lnTo>
                  <a:pt x="155" y="486"/>
                </a:lnTo>
                <a:lnTo>
                  <a:pt x="157" y="484"/>
                </a:lnTo>
                <a:lnTo>
                  <a:pt x="160" y="483"/>
                </a:lnTo>
                <a:lnTo>
                  <a:pt x="162" y="482"/>
                </a:lnTo>
                <a:lnTo>
                  <a:pt x="166" y="482"/>
                </a:lnTo>
                <a:lnTo>
                  <a:pt x="173" y="482"/>
                </a:lnTo>
                <a:lnTo>
                  <a:pt x="179" y="481"/>
                </a:lnTo>
                <a:lnTo>
                  <a:pt x="186" y="478"/>
                </a:lnTo>
                <a:lnTo>
                  <a:pt x="192" y="477"/>
                </a:lnTo>
                <a:lnTo>
                  <a:pt x="204" y="472"/>
                </a:lnTo>
                <a:lnTo>
                  <a:pt x="216" y="464"/>
                </a:lnTo>
                <a:lnTo>
                  <a:pt x="226" y="456"/>
                </a:lnTo>
                <a:lnTo>
                  <a:pt x="235" y="447"/>
                </a:lnTo>
                <a:lnTo>
                  <a:pt x="244" y="438"/>
                </a:lnTo>
                <a:lnTo>
                  <a:pt x="251" y="427"/>
                </a:lnTo>
                <a:lnTo>
                  <a:pt x="263" y="407"/>
                </a:lnTo>
                <a:lnTo>
                  <a:pt x="272" y="389"/>
                </a:lnTo>
                <a:lnTo>
                  <a:pt x="277" y="376"/>
                </a:lnTo>
                <a:lnTo>
                  <a:pt x="279" y="371"/>
                </a:lnTo>
                <a:lnTo>
                  <a:pt x="281" y="367"/>
                </a:lnTo>
                <a:lnTo>
                  <a:pt x="285" y="364"/>
                </a:lnTo>
                <a:lnTo>
                  <a:pt x="289" y="361"/>
                </a:lnTo>
                <a:lnTo>
                  <a:pt x="293" y="361"/>
                </a:lnTo>
                <a:lnTo>
                  <a:pt x="296" y="361"/>
                </a:lnTo>
                <a:lnTo>
                  <a:pt x="361" y="361"/>
                </a:lnTo>
                <a:lnTo>
                  <a:pt x="368" y="360"/>
                </a:lnTo>
                <a:lnTo>
                  <a:pt x="375" y="359"/>
                </a:lnTo>
                <a:lnTo>
                  <a:pt x="381" y="358"/>
                </a:lnTo>
                <a:lnTo>
                  <a:pt x="389" y="356"/>
                </a:lnTo>
                <a:lnTo>
                  <a:pt x="395" y="353"/>
                </a:lnTo>
                <a:lnTo>
                  <a:pt x="403" y="350"/>
                </a:lnTo>
                <a:lnTo>
                  <a:pt x="409" y="346"/>
                </a:lnTo>
                <a:lnTo>
                  <a:pt x="415" y="342"/>
                </a:lnTo>
                <a:lnTo>
                  <a:pt x="421" y="337"/>
                </a:lnTo>
                <a:lnTo>
                  <a:pt x="427" y="331"/>
                </a:lnTo>
                <a:lnTo>
                  <a:pt x="431" y="326"/>
                </a:lnTo>
                <a:lnTo>
                  <a:pt x="436" y="320"/>
                </a:lnTo>
                <a:lnTo>
                  <a:pt x="439" y="313"/>
                </a:lnTo>
                <a:lnTo>
                  <a:pt x="442" y="307"/>
                </a:lnTo>
                <a:lnTo>
                  <a:pt x="443" y="299"/>
                </a:lnTo>
                <a:lnTo>
                  <a:pt x="444" y="291"/>
                </a:lnTo>
                <a:lnTo>
                  <a:pt x="444" y="249"/>
                </a:lnTo>
                <a:lnTo>
                  <a:pt x="443" y="241"/>
                </a:lnTo>
                <a:lnTo>
                  <a:pt x="442" y="234"/>
                </a:lnTo>
                <a:lnTo>
                  <a:pt x="439" y="226"/>
                </a:lnTo>
                <a:lnTo>
                  <a:pt x="436" y="220"/>
                </a:lnTo>
                <a:lnTo>
                  <a:pt x="431" y="213"/>
                </a:lnTo>
                <a:lnTo>
                  <a:pt x="427" y="208"/>
                </a:lnTo>
                <a:lnTo>
                  <a:pt x="421" y="203"/>
                </a:lnTo>
                <a:lnTo>
                  <a:pt x="415" y="198"/>
                </a:lnTo>
                <a:lnTo>
                  <a:pt x="409" y="194"/>
                </a:lnTo>
                <a:lnTo>
                  <a:pt x="403" y="191"/>
                </a:lnTo>
                <a:lnTo>
                  <a:pt x="395" y="188"/>
                </a:lnTo>
                <a:lnTo>
                  <a:pt x="389" y="184"/>
                </a:lnTo>
                <a:lnTo>
                  <a:pt x="375" y="181"/>
                </a:lnTo>
                <a:lnTo>
                  <a:pt x="361" y="180"/>
                </a:lnTo>
                <a:lnTo>
                  <a:pt x="211" y="180"/>
                </a:lnTo>
                <a:lnTo>
                  <a:pt x="211" y="182"/>
                </a:lnTo>
                <a:lnTo>
                  <a:pt x="191" y="186"/>
                </a:lnTo>
                <a:lnTo>
                  <a:pt x="172" y="190"/>
                </a:lnTo>
                <a:lnTo>
                  <a:pt x="153" y="196"/>
                </a:lnTo>
                <a:lnTo>
                  <a:pt x="134" y="204"/>
                </a:lnTo>
                <a:lnTo>
                  <a:pt x="116" y="213"/>
                </a:lnTo>
                <a:lnTo>
                  <a:pt x="99" y="225"/>
                </a:lnTo>
                <a:lnTo>
                  <a:pt x="82" y="238"/>
                </a:lnTo>
                <a:lnTo>
                  <a:pt x="67" y="253"/>
                </a:lnTo>
                <a:lnTo>
                  <a:pt x="59" y="262"/>
                </a:lnTo>
                <a:lnTo>
                  <a:pt x="53" y="270"/>
                </a:lnTo>
                <a:lnTo>
                  <a:pt x="45" y="280"/>
                </a:lnTo>
                <a:lnTo>
                  <a:pt x="39" y="290"/>
                </a:lnTo>
                <a:lnTo>
                  <a:pt x="34" y="300"/>
                </a:lnTo>
                <a:lnTo>
                  <a:pt x="28" y="311"/>
                </a:lnTo>
                <a:lnTo>
                  <a:pt x="23" y="322"/>
                </a:lnTo>
                <a:lnTo>
                  <a:pt x="19" y="335"/>
                </a:lnTo>
                <a:lnTo>
                  <a:pt x="14" y="346"/>
                </a:lnTo>
                <a:lnTo>
                  <a:pt x="11" y="360"/>
                </a:lnTo>
                <a:lnTo>
                  <a:pt x="8" y="373"/>
                </a:lnTo>
                <a:lnTo>
                  <a:pt x="5" y="388"/>
                </a:lnTo>
                <a:lnTo>
                  <a:pt x="2" y="403"/>
                </a:lnTo>
                <a:lnTo>
                  <a:pt x="1" y="418"/>
                </a:lnTo>
                <a:lnTo>
                  <a:pt x="0" y="434"/>
                </a:lnTo>
                <a:lnTo>
                  <a:pt x="0" y="452"/>
                </a:lnTo>
                <a:lnTo>
                  <a:pt x="0" y="572"/>
                </a:lnTo>
                <a:lnTo>
                  <a:pt x="0" y="582"/>
                </a:lnTo>
                <a:lnTo>
                  <a:pt x="1" y="593"/>
                </a:lnTo>
                <a:lnTo>
                  <a:pt x="2" y="603"/>
                </a:lnTo>
                <a:lnTo>
                  <a:pt x="5" y="614"/>
                </a:lnTo>
                <a:lnTo>
                  <a:pt x="10" y="633"/>
                </a:lnTo>
                <a:lnTo>
                  <a:pt x="18" y="652"/>
                </a:lnTo>
                <a:lnTo>
                  <a:pt x="26" y="670"/>
                </a:lnTo>
                <a:lnTo>
                  <a:pt x="37" y="688"/>
                </a:lnTo>
                <a:lnTo>
                  <a:pt x="50" y="705"/>
                </a:lnTo>
                <a:lnTo>
                  <a:pt x="64" y="720"/>
                </a:lnTo>
                <a:lnTo>
                  <a:pt x="79" y="734"/>
                </a:lnTo>
                <a:lnTo>
                  <a:pt x="95" y="745"/>
                </a:lnTo>
                <a:lnTo>
                  <a:pt x="112" y="756"/>
                </a:lnTo>
                <a:lnTo>
                  <a:pt x="130" y="766"/>
                </a:lnTo>
                <a:lnTo>
                  <a:pt x="149" y="773"/>
                </a:lnTo>
                <a:lnTo>
                  <a:pt x="170" y="779"/>
                </a:lnTo>
                <a:lnTo>
                  <a:pt x="179" y="780"/>
                </a:lnTo>
                <a:lnTo>
                  <a:pt x="190" y="782"/>
                </a:lnTo>
                <a:lnTo>
                  <a:pt x="200" y="782"/>
                </a:lnTo>
                <a:lnTo>
                  <a:pt x="211" y="783"/>
                </a:lnTo>
                <a:lnTo>
                  <a:pt x="492" y="783"/>
                </a:lnTo>
                <a:lnTo>
                  <a:pt x="498" y="782"/>
                </a:lnTo>
                <a:lnTo>
                  <a:pt x="505" y="781"/>
                </a:lnTo>
                <a:lnTo>
                  <a:pt x="511" y="780"/>
                </a:lnTo>
                <a:lnTo>
                  <a:pt x="517" y="777"/>
                </a:lnTo>
                <a:lnTo>
                  <a:pt x="523" y="773"/>
                </a:lnTo>
                <a:lnTo>
                  <a:pt x="529" y="770"/>
                </a:lnTo>
                <a:lnTo>
                  <a:pt x="533" y="766"/>
                </a:lnTo>
                <a:lnTo>
                  <a:pt x="538" y="762"/>
                </a:lnTo>
                <a:lnTo>
                  <a:pt x="542" y="756"/>
                </a:lnTo>
                <a:lnTo>
                  <a:pt x="546" y="750"/>
                </a:lnTo>
                <a:lnTo>
                  <a:pt x="549" y="744"/>
                </a:lnTo>
                <a:lnTo>
                  <a:pt x="552" y="737"/>
                </a:lnTo>
                <a:lnTo>
                  <a:pt x="554" y="730"/>
                </a:lnTo>
                <a:lnTo>
                  <a:pt x="556" y="723"/>
                </a:lnTo>
                <a:lnTo>
                  <a:pt x="557" y="715"/>
                </a:lnTo>
                <a:lnTo>
                  <a:pt x="557" y="708"/>
                </a:lnTo>
                <a:lnTo>
                  <a:pt x="556" y="695"/>
                </a:lnTo>
                <a:lnTo>
                  <a:pt x="554" y="683"/>
                </a:lnTo>
                <a:lnTo>
                  <a:pt x="549" y="673"/>
                </a:lnTo>
                <a:lnTo>
                  <a:pt x="544" y="662"/>
                </a:lnTo>
                <a:lnTo>
                  <a:pt x="647" y="662"/>
                </a:lnTo>
                <a:lnTo>
                  <a:pt x="655" y="662"/>
                </a:lnTo>
                <a:lnTo>
                  <a:pt x="662" y="661"/>
                </a:lnTo>
                <a:lnTo>
                  <a:pt x="669" y="659"/>
                </a:lnTo>
                <a:lnTo>
                  <a:pt x="676" y="656"/>
                </a:lnTo>
                <a:lnTo>
                  <a:pt x="682" y="653"/>
                </a:lnTo>
                <a:lnTo>
                  <a:pt x="689" y="649"/>
                </a:lnTo>
                <a:lnTo>
                  <a:pt x="694" y="645"/>
                </a:lnTo>
                <a:lnTo>
                  <a:pt x="700" y="639"/>
                </a:lnTo>
                <a:lnTo>
                  <a:pt x="705" y="634"/>
                </a:lnTo>
                <a:lnTo>
                  <a:pt x="709" y="629"/>
                </a:lnTo>
                <a:lnTo>
                  <a:pt x="714" y="622"/>
                </a:lnTo>
                <a:lnTo>
                  <a:pt x="717" y="616"/>
                </a:lnTo>
                <a:lnTo>
                  <a:pt x="719" y="609"/>
                </a:lnTo>
                <a:lnTo>
                  <a:pt x="721" y="602"/>
                </a:lnTo>
                <a:lnTo>
                  <a:pt x="722" y="594"/>
                </a:lnTo>
                <a:lnTo>
                  <a:pt x="722" y="587"/>
                </a:lnTo>
                <a:lnTo>
                  <a:pt x="722" y="579"/>
                </a:lnTo>
                <a:lnTo>
                  <a:pt x="721" y="572"/>
                </a:lnTo>
                <a:lnTo>
                  <a:pt x="719" y="565"/>
                </a:lnTo>
                <a:lnTo>
                  <a:pt x="717" y="558"/>
                </a:lnTo>
                <a:lnTo>
                  <a:pt x="714" y="551"/>
                </a:lnTo>
                <a:lnTo>
                  <a:pt x="709" y="546"/>
                </a:lnTo>
                <a:lnTo>
                  <a:pt x="705" y="540"/>
                </a:lnTo>
                <a:lnTo>
                  <a:pt x="700" y="534"/>
                </a:lnTo>
                <a:lnTo>
                  <a:pt x="694" y="530"/>
                </a:lnTo>
                <a:lnTo>
                  <a:pt x="689" y="525"/>
                </a:lnTo>
                <a:lnTo>
                  <a:pt x="682" y="521"/>
                </a:lnTo>
                <a:lnTo>
                  <a:pt x="676" y="518"/>
                </a:lnTo>
                <a:lnTo>
                  <a:pt x="669" y="515"/>
                </a:lnTo>
                <a:lnTo>
                  <a:pt x="662" y="514"/>
                </a:lnTo>
                <a:lnTo>
                  <a:pt x="655" y="512"/>
                </a:lnTo>
                <a:lnTo>
                  <a:pt x="647" y="512"/>
                </a:lnTo>
                <a:lnTo>
                  <a:pt x="301" y="512"/>
                </a:lnTo>
                <a:lnTo>
                  <a:pt x="293" y="511"/>
                </a:lnTo>
                <a:lnTo>
                  <a:pt x="287" y="508"/>
                </a:lnTo>
                <a:lnTo>
                  <a:pt x="279" y="505"/>
                </a:lnTo>
                <a:lnTo>
                  <a:pt x="273" y="501"/>
                </a:lnTo>
                <a:lnTo>
                  <a:pt x="267" y="496"/>
                </a:lnTo>
                <a:lnTo>
                  <a:pt x="263" y="489"/>
                </a:lnTo>
                <a:lnTo>
                  <a:pt x="259" y="483"/>
                </a:lnTo>
                <a:lnTo>
                  <a:pt x="257" y="475"/>
                </a:lnTo>
                <a:lnTo>
                  <a:pt x="264" y="478"/>
                </a:lnTo>
                <a:lnTo>
                  <a:pt x="271" y="479"/>
                </a:lnTo>
                <a:lnTo>
                  <a:pt x="278" y="482"/>
                </a:lnTo>
                <a:lnTo>
                  <a:pt x="286" y="482"/>
                </a:lnTo>
                <a:lnTo>
                  <a:pt x="828" y="482"/>
                </a:lnTo>
                <a:lnTo>
                  <a:pt x="836" y="482"/>
                </a:lnTo>
                <a:lnTo>
                  <a:pt x="842" y="479"/>
                </a:lnTo>
                <a:lnTo>
                  <a:pt x="850" y="478"/>
                </a:lnTo>
                <a:lnTo>
                  <a:pt x="856" y="475"/>
                </a:lnTo>
                <a:lnTo>
                  <a:pt x="863" y="472"/>
                </a:lnTo>
                <a:lnTo>
                  <a:pt x="869" y="469"/>
                </a:lnTo>
                <a:lnTo>
                  <a:pt x="876" y="463"/>
                </a:lnTo>
                <a:lnTo>
                  <a:pt x="881" y="459"/>
                </a:lnTo>
                <a:lnTo>
                  <a:pt x="885" y="454"/>
                </a:lnTo>
                <a:lnTo>
                  <a:pt x="889" y="447"/>
                </a:lnTo>
                <a:lnTo>
                  <a:pt x="894" y="442"/>
                </a:lnTo>
                <a:lnTo>
                  <a:pt x="897" y="435"/>
                </a:lnTo>
                <a:lnTo>
                  <a:pt x="899" y="428"/>
                </a:lnTo>
                <a:lnTo>
                  <a:pt x="901" y="422"/>
                </a:lnTo>
                <a:lnTo>
                  <a:pt x="902" y="414"/>
                </a:lnTo>
                <a:lnTo>
                  <a:pt x="903" y="407"/>
                </a:lnTo>
                <a:lnTo>
                  <a:pt x="903" y="180"/>
                </a:lnTo>
                <a:lnTo>
                  <a:pt x="482" y="180"/>
                </a:lnTo>
                <a:lnTo>
                  <a:pt x="479" y="180"/>
                </a:lnTo>
                <a:lnTo>
                  <a:pt x="475" y="179"/>
                </a:lnTo>
                <a:lnTo>
                  <a:pt x="473" y="178"/>
                </a:lnTo>
                <a:lnTo>
                  <a:pt x="471" y="176"/>
                </a:lnTo>
                <a:lnTo>
                  <a:pt x="469" y="174"/>
                </a:lnTo>
                <a:lnTo>
                  <a:pt x="468" y="172"/>
                </a:lnTo>
                <a:lnTo>
                  <a:pt x="467" y="168"/>
                </a:lnTo>
                <a:lnTo>
                  <a:pt x="467" y="165"/>
                </a:lnTo>
                <a:lnTo>
                  <a:pt x="467" y="162"/>
                </a:lnTo>
                <a:lnTo>
                  <a:pt x="468" y="160"/>
                </a:lnTo>
                <a:lnTo>
                  <a:pt x="469" y="157"/>
                </a:lnTo>
                <a:lnTo>
                  <a:pt x="471" y="154"/>
                </a:lnTo>
                <a:lnTo>
                  <a:pt x="473" y="153"/>
                </a:lnTo>
                <a:lnTo>
                  <a:pt x="475" y="151"/>
                </a:lnTo>
                <a:lnTo>
                  <a:pt x="479" y="150"/>
                </a:lnTo>
                <a:lnTo>
                  <a:pt x="482" y="15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nvGrpSpPr>
          <p:cNvPr id="63" name="Group 62">
            <a:extLst>
              <a:ext uri="{FF2B5EF4-FFF2-40B4-BE49-F238E27FC236}">
                <a16:creationId xmlns:a16="http://schemas.microsoft.com/office/drawing/2014/main" id="{086EB2F0-32B1-469A-A38C-224FB683D15B}"/>
              </a:ext>
            </a:extLst>
          </p:cNvPr>
          <p:cNvGrpSpPr/>
          <p:nvPr/>
        </p:nvGrpSpPr>
        <p:grpSpPr>
          <a:xfrm>
            <a:off x="7118599" y="5758455"/>
            <a:ext cx="287338" cy="249238"/>
            <a:chOff x="3171825" y="2530475"/>
            <a:chExt cx="287338" cy="249238"/>
          </a:xfrm>
          <a:solidFill>
            <a:sysClr val="window" lastClr="FFFFFF"/>
          </a:solidFill>
        </p:grpSpPr>
        <p:sp>
          <p:nvSpPr>
            <p:cNvPr id="64" name="Freeform 535">
              <a:extLst>
                <a:ext uri="{FF2B5EF4-FFF2-40B4-BE49-F238E27FC236}">
                  <a16:creationId xmlns:a16="http://schemas.microsoft.com/office/drawing/2014/main" id="{1DDF7243-F56E-42F0-B71A-3E2FA9E5FDF3}"/>
                </a:ext>
              </a:extLst>
            </p:cNvPr>
            <p:cNvSpPr>
              <a:spLocks noEditPoints="1"/>
            </p:cNvSpPr>
            <p:nvPr/>
          </p:nvSpPr>
          <p:spPr bwMode="auto">
            <a:xfrm>
              <a:off x="3200400" y="2640013"/>
              <a:ext cx="230188" cy="139700"/>
            </a:xfrm>
            <a:custGeom>
              <a:avLst/>
              <a:gdLst>
                <a:gd name="T0" fmla="*/ 481 w 722"/>
                <a:gd name="T1" fmla="*/ 407 h 437"/>
                <a:gd name="T2" fmla="*/ 632 w 722"/>
                <a:gd name="T3" fmla="*/ 106 h 437"/>
                <a:gd name="T4" fmla="*/ 361 w 722"/>
                <a:gd name="T5" fmla="*/ 287 h 437"/>
                <a:gd name="T6" fmla="*/ 90 w 722"/>
                <a:gd name="T7" fmla="*/ 106 h 437"/>
                <a:gd name="T8" fmla="*/ 361 w 722"/>
                <a:gd name="T9" fmla="*/ 287 h 437"/>
                <a:gd name="T10" fmla="*/ 584 w 722"/>
                <a:gd name="T11" fmla="*/ 10 h 437"/>
                <a:gd name="T12" fmla="*/ 555 w 722"/>
                <a:gd name="T13" fmla="*/ 28 h 437"/>
                <a:gd name="T14" fmla="*/ 523 w 722"/>
                <a:gd name="T15" fmla="*/ 39 h 437"/>
                <a:gd name="T16" fmla="*/ 487 w 722"/>
                <a:gd name="T17" fmla="*/ 45 h 437"/>
                <a:gd name="T18" fmla="*/ 450 w 722"/>
                <a:gd name="T19" fmla="*/ 46 h 437"/>
                <a:gd name="T20" fmla="*/ 418 w 722"/>
                <a:gd name="T21" fmla="*/ 42 h 437"/>
                <a:gd name="T22" fmla="*/ 388 w 722"/>
                <a:gd name="T23" fmla="*/ 33 h 437"/>
                <a:gd name="T24" fmla="*/ 360 w 722"/>
                <a:gd name="T25" fmla="*/ 22 h 437"/>
                <a:gd name="T26" fmla="*/ 336 w 722"/>
                <a:gd name="T27" fmla="*/ 22 h 437"/>
                <a:gd name="T28" fmla="*/ 312 w 722"/>
                <a:gd name="T29" fmla="*/ 34 h 437"/>
                <a:gd name="T30" fmla="*/ 285 w 722"/>
                <a:gd name="T31" fmla="*/ 42 h 437"/>
                <a:gd name="T32" fmla="*/ 256 w 722"/>
                <a:gd name="T33" fmla="*/ 46 h 437"/>
                <a:gd name="T34" fmla="*/ 223 w 722"/>
                <a:gd name="T35" fmla="*/ 45 h 437"/>
                <a:gd name="T36" fmla="*/ 188 w 722"/>
                <a:gd name="T37" fmla="*/ 39 h 437"/>
                <a:gd name="T38" fmla="*/ 159 w 722"/>
                <a:gd name="T39" fmla="*/ 28 h 437"/>
                <a:gd name="T40" fmla="*/ 135 w 722"/>
                <a:gd name="T41" fmla="*/ 10 h 437"/>
                <a:gd name="T42" fmla="*/ 110 w 722"/>
                <a:gd name="T43" fmla="*/ 4 h 437"/>
                <a:gd name="T44" fmla="*/ 83 w 722"/>
                <a:gd name="T45" fmla="*/ 10 h 437"/>
                <a:gd name="T46" fmla="*/ 48 w 722"/>
                <a:gd name="T47" fmla="*/ 15 h 437"/>
                <a:gd name="T48" fmla="*/ 15 w 722"/>
                <a:gd name="T49" fmla="*/ 15 h 437"/>
                <a:gd name="T50" fmla="*/ 0 w 722"/>
                <a:gd name="T51" fmla="*/ 422 h 437"/>
                <a:gd name="T52" fmla="*/ 1 w 722"/>
                <a:gd name="T53" fmla="*/ 428 h 437"/>
                <a:gd name="T54" fmla="*/ 4 w 722"/>
                <a:gd name="T55" fmla="*/ 433 h 437"/>
                <a:gd name="T56" fmla="*/ 9 w 722"/>
                <a:gd name="T57" fmla="*/ 436 h 437"/>
                <a:gd name="T58" fmla="*/ 15 w 722"/>
                <a:gd name="T59" fmla="*/ 437 h 437"/>
                <a:gd name="T60" fmla="*/ 647 w 722"/>
                <a:gd name="T61" fmla="*/ 437 h 437"/>
                <a:gd name="T62" fmla="*/ 711 w 722"/>
                <a:gd name="T63" fmla="*/ 437 h 437"/>
                <a:gd name="T64" fmla="*/ 716 w 722"/>
                <a:gd name="T65" fmla="*/ 435 h 437"/>
                <a:gd name="T66" fmla="*/ 720 w 722"/>
                <a:gd name="T67" fmla="*/ 431 h 437"/>
                <a:gd name="T68" fmla="*/ 722 w 722"/>
                <a:gd name="T69" fmla="*/ 426 h 437"/>
                <a:gd name="T70" fmla="*/ 722 w 722"/>
                <a:gd name="T71" fmla="*/ 9 h 437"/>
                <a:gd name="T72" fmla="*/ 700 w 722"/>
                <a:gd name="T73" fmla="*/ 14 h 437"/>
                <a:gd name="T74" fmla="*/ 677 w 722"/>
                <a:gd name="T75" fmla="*/ 16 h 437"/>
                <a:gd name="T76" fmla="*/ 636 w 722"/>
                <a:gd name="T77" fmla="*/ 12 h 437"/>
                <a:gd name="T78" fmla="*/ 597 w 722"/>
                <a:gd name="T7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2" h="437">
                  <a:moveTo>
                    <a:pt x="632" y="407"/>
                  </a:moveTo>
                  <a:lnTo>
                    <a:pt x="481" y="407"/>
                  </a:lnTo>
                  <a:lnTo>
                    <a:pt x="481" y="106"/>
                  </a:lnTo>
                  <a:lnTo>
                    <a:pt x="632" y="106"/>
                  </a:lnTo>
                  <a:lnTo>
                    <a:pt x="632" y="407"/>
                  </a:lnTo>
                  <a:close/>
                  <a:moveTo>
                    <a:pt x="361" y="287"/>
                  </a:moveTo>
                  <a:lnTo>
                    <a:pt x="90" y="287"/>
                  </a:lnTo>
                  <a:lnTo>
                    <a:pt x="90" y="106"/>
                  </a:lnTo>
                  <a:lnTo>
                    <a:pt x="361" y="106"/>
                  </a:lnTo>
                  <a:lnTo>
                    <a:pt x="361" y="287"/>
                  </a:lnTo>
                  <a:close/>
                  <a:moveTo>
                    <a:pt x="597" y="0"/>
                  </a:moveTo>
                  <a:lnTo>
                    <a:pt x="584" y="10"/>
                  </a:lnTo>
                  <a:lnTo>
                    <a:pt x="570" y="20"/>
                  </a:lnTo>
                  <a:lnTo>
                    <a:pt x="555" y="28"/>
                  </a:lnTo>
                  <a:lnTo>
                    <a:pt x="540" y="34"/>
                  </a:lnTo>
                  <a:lnTo>
                    <a:pt x="523" y="39"/>
                  </a:lnTo>
                  <a:lnTo>
                    <a:pt x="505" y="43"/>
                  </a:lnTo>
                  <a:lnTo>
                    <a:pt x="487" y="45"/>
                  </a:lnTo>
                  <a:lnTo>
                    <a:pt x="466" y="46"/>
                  </a:lnTo>
                  <a:lnTo>
                    <a:pt x="450" y="46"/>
                  </a:lnTo>
                  <a:lnTo>
                    <a:pt x="434" y="44"/>
                  </a:lnTo>
                  <a:lnTo>
                    <a:pt x="418" y="42"/>
                  </a:lnTo>
                  <a:lnTo>
                    <a:pt x="403" y="38"/>
                  </a:lnTo>
                  <a:lnTo>
                    <a:pt x="388" y="33"/>
                  </a:lnTo>
                  <a:lnTo>
                    <a:pt x="374" y="29"/>
                  </a:lnTo>
                  <a:lnTo>
                    <a:pt x="360" y="22"/>
                  </a:lnTo>
                  <a:lnTo>
                    <a:pt x="347" y="15"/>
                  </a:lnTo>
                  <a:lnTo>
                    <a:pt x="336" y="22"/>
                  </a:lnTo>
                  <a:lnTo>
                    <a:pt x="325" y="29"/>
                  </a:lnTo>
                  <a:lnTo>
                    <a:pt x="312" y="34"/>
                  </a:lnTo>
                  <a:lnTo>
                    <a:pt x="299" y="38"/>
                  </a:lnTo>
                  <a:lnTo>
                    <a:pt x="285" y="42"/>
                  </a:lnTo>
                  <a:lnTo>
                    <a:pt x="271" y="44"/>
                  </a:lnTo>
                  <a:lnTo>
                    <a:pt x="256" y="46"/>
                  </a:lnTo>
                  <a:lnTo>
                    <a:pt x="241" y="46"/>
                  </a:lnTo>
                  <a:lnTo>
                    <a:pt x="223" y="45"/>
                  </a:lnTo>
                  <a:lnTo>
                    <a:pt x="204" y="43"/>
                  </a:lnTo>
                  <a:lnTo>
                    <a:pt x="188" y="39"/>
                  </a:lnTo>
                  <a:lnTo>
                    <a:pt x="173" y="35"/>
                  </a:lnTo>
                  <a:lnTo>
                    <a:pt x="159" y="28"/>
                  </a:lnTo>
                  <a:lnTo>
                    <a:pt x="147" y="20"/>
                  </a:lnTo>
                  <a:lnTo>
                    <a:pt x="135" y="10"/>
                  </a:lnTo>
                  <a:lnTo>
                    <a:pt x="123" y="0"/>
                  </a:lnTo>
                  <a:lnTo>
                    <a:pt x="110" y="4"/>
                  </a:lnTo>
                  <a:lnTo>
                    <a:pt x="96" y="7"/>
                  </a:lnTo>
                  <a:lnTo>
                    <a:pt x="83" y="10"/>
                  </a:lnTo>
                  <a:lnTo>
                    <a:pt x="70" y="13"/>
                  </a:lnTo>
                  <a:lnTo>
                    <a:pt x="48" y="15"/>
                  </a:lnTo>
                  <a:lnTo>
                    <a:pt x="30" y="16"/>
                  </a:lnTo>
                  <a:lnTo>
                    <a:pt x="15" y="15"/>
                  </a:lnTo>
                  <a:lnTo>
                    <a:pt x="0" y="13"/>
                  </a:lnTo>
                  <a:lnTo>
                    <a:pt x="0" y="422"/>
                  </a:lnTo>
                  <a:lnTo>
                    <a:pt x="1" y="426"/>
                  </a:lnTo>
                  <a:lnTo>
                    <a:pt x="1" y="428"/>
                  </a:lnTo>
                  <a:lnTo>
                    <a:pt x="3" y="431"/>
                  </a:lnTo>
                  <a:lnTo>
                    <a:pt x="4" y="433"/>
                  </a:lnTo>
                  <a:lnTo>
                    <a:pt x="6" y="435"/>
                  </a:lnTo>
                  <a:lnTo>
                    <a:pt x="9" y="436"/>
                  </a:lnTo>
                  <a:lnTo>
                    <a:pt x="11" y="437"/>
                  </a:lnTo>
                  <a:lnTo>
                    <a:pt x="15" y="437"/>
                  </a:lnTo>
                  <a:lnTo>
                    <a:pt x="466" y="437"/>
                  </a:lnTo>
                  <a:lnTo>
                    <a:pt x="647" y="437"/>
                  </a:lnTo>
                  <a:lnTo>
                    <a:pt x="707" y="437"/>
                  </a:lnTo>
                  <a:lnTo>
                    <a:pt x="711" y="437"/>
                  </a:lnTo>
                  <a:lnTo>
                    <a:pt x="713" y="436"/>
                  </a:lnTo>
                  <a:lnTo>
                    <a:pt x="716" y="435"/>
                  </a:lnTo>
                  <a:lnTo>
                    <a:pt x="718" y="433"/>
                  </a:lnTo>
                  <a:lnTo>
                    <a:pt x="720" y="431"/>
                  </a:lnTo>
                  <a:lnTo>
                    <a:pt x="721" y="428"/>
                  </a:lnTo>
                  <a:lnTo>
                    <a:pt x="722" y="426"/>
                  </a:lnTo>
                  <a:lnTo>
                    <a:pt x="722" y="422"/>
                  </a:lnTo>
                  <a:lnTo>
                    <a:pt x="722" y="9"/>
                  </a:lnTo>
                  <a:lnTo>
                    <a:pt x="712" y="12"/>
                  </a:lnTo>
                  <a:lnTo>
                    <a:pt x="700" y="14"/>
                  </a:lnTo>
                  <a:lnTo>
                    <a:pt x="689" y="16"/>
                  </a:lnTo>
                  <a:lnTo>
                    <a:pt x="677" y="16"/>
                  </a:lnTo>
                  <a:lnTo>
                    <a:pt x="656" y="15"/>
                  </a:lnTo>
                  <a:lnTo>
                    <a:pt x="636" y="12"/>
                  </a:lnTo>
                  <a:lnTo>
                    <a:pt x="615" y="6"/>
                  </a:lnTo>
                  <a:lnTo>
                    <a:pt x="597" y="0"/>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65" name="Freeform 536">
              <a:extLst>
                <a:ext uri="{FF2B5EF4-FFF2-40B4-BE49-F238E27FC236}">
                  <a16:creationId xmlns:a16="http://schemas.microsoft.com/office/drawing/2014/main" id="{0630F98D-2C48-4B20-9570-7905C472A2E0}"/>
                </a:ext>
              </a:extLst>
            </p:cNvPr>
            <p:cNvSpPr>
              <a:spLocks/>
            </p:cNvSpPr>
            <p:nvPr/>
          </p:nvSpPr>
          <p:spPr bwMode="auto">
            <a:xfrm>
              <a:off x="3392488" y="2587625"/>
              <a:ext cx="66675" cy="47625"/>
            </a:xfrm>
            <a:custGeom>
              <a:avLst/>
              <a:gdLst>
                <a:gd name="T0" fmla="*/ 196 w 211"/>
                <a:gd name="T1" fmla="*/ 0 h 151"/>
                <a:gd name="T2" fmla="*/ 181 w 211"/>
                <a:gd name="T3" fmla="*/ 0 h 151"/>
                <a:gd name="T4" fmla="*/ 0 w 211"/>
                <a:gd name="T5" fmla="*/ 0 h 151"/>
                <a:gd name="T6" fmla="*/ 0 w 211"/>
                <a:gd name="T7" fmla="*/ 134 h 151"/>
                <a:gd name="T8" fmla="*/ 11 w 211"/>
                <a:gd name="T9" fmla="*/ 139 h 151"/>
                <a:gd name="T10" fmla="*/ 23 w 211"/>
                <a:gd name="T11" fmla="*/ 143 h 151"/>
                <a:gd name="T12" fmla="*/ 34 w 211"/>
                <a:gd name="T13" fmla="*/ 145 h 151"/>
                <a:gd name="T14" fmla="*/ 44 w 211"/>
                <a:gd name="T15" fmla="*/ 148 h 151"/>
                <a:gd name="T16" fmla="*/ 63 w 211"/>
                <a:gd name="T17" fmla="*/ 150 h 151"/>
                <a:gd name="T18" fmla="*/ 75 w 211"/>
                <a:gd name="T19" fmla="*/ 151 h 151"/>
                <a:gd name="T20" fmla="*/ 87 w 211"/>
                <a:gd name="T21" fmla="*/ 150 h 151"/>
                <a:gd name="T22" fmla="*/ 98 w 211"/>
                <a:gd name="T23" fmla="*/ 149 h 151"/>
                <a:gd name="T24" fmla="*/ 110 w 211"/>
                <a:gd name="T25" fmla="*/ 145 h 151"/>
                <a:gd name="T26" fmla="*/ 120 w 211"/>
                <a:gd name="T27" fmla="*/ 142 h 151"/>
                <a:gd name="T28" fmla="*/ 120 w 211"/>
                <a:gd name="T29" fmla="*/ 142 h 151"/>
                <a:gd name="T30" fmla="*/ 130 w 211"/>
                <a:gd name="T31" fmla="*/ 138 h 151"/>
                <a:gd name="T32" fmla="*/ 139 w 211"/>
                <a:gd name="T33" fmla="*/ 133 h 151"/>
                <a:gd name="T34" fmla="*/ 147 w 211"/>
                <a:gd name="T35" fmla="*/ 127 h 151"/>
                <a:gd name="T36" fmla="*/ 156 w 211"/>
                <a:gd name="T37" fmla="*/ 122 h 151"/>
                <a:gd name="T38" fmla="*/ 163 w 211"/>
                <a:gd name="T39" fmla="*/ 114 h 151"/>
                <a:gd name="T40" fmla="*/ 171 w 211"/>
                <a:gd name="T41" fmla="*/ 108 h 151"/>
                <a:gd name="T42" fmla="*/ 178 w 211"/>
                <a:gd name="T43" fmla="*/ 100 h 151"/>
                <a:gd name="T44" fmla="*/ 185 w 211"/>
                <a:gd name="T45" fmla="*/ 92 h 151"/>
                <a:gd name="T46" fmla="*/ 190 w 211"/>
                <a:gd name="T47" fmla="*/ 83 h 151"/>
                <a:gd name="T48" fmla="*/ 196 w 211"/>
                <a:gd name="T49" fmla="*/ 75 h 151"/>
                <a:gd name="T50" fmla="*/ 200 w 211"/>
                <a:gd name="T51" fmla="*/ 65 h 151"/>
                <a:gd name="T52" fmla="*/ 204 w 211"/>
                <a:gd name="T53" fmla="*/ 55 h 151"/>
                <a:gd name="T54" fmla="*/ 206 w 211"/>
                <a:gd name="T55" fmla="*/ 46 h 151"/>
                <a:gd name="T56" fmla="*/ 208 w 211"/>
                <a:gd name="T57" fmla="*/ 36 h 151"/>
                <a:gd name="T58" fmla="*/ 211 w 211"/>
                <a:gd name="T59" fmla="*/ 25 h 151"/>
                <a:gd name="T60" fmla="*/ 211 w 211"/>
                <a:gd name="T61" fmla="*/ 16 h 151"/>
                <a:gd name="T62" fmla="*/ 211 w 211"/>
                <a:gd name="T63" fmla="*/ 0 h 151"/>
                <a:gd name="T64" fmla="*/ 196 w 211"/>
                <a:gd name="T6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1">
                  <a:moveTo>
                    <a:pt x="196" y="0"/>
                  </a:moveTo>
                  <a:lnTo>
                    <a:pt x="181" y="0"/>
                  </a:lnTo>
                  <a:lnTo>
                    <a:pt x="0" y="0"/>
                  </a:lnTo>
                  <a:lnTo>
                    <a:pt x="0" y="134"/>
                  </a:lnTo>
                  <a:lnTo>
                    <a:pt x="11" y="139"/>
                  </a:lnTo>
                  <a:lnTo>
                    <a:pt x="23" y="143"/>
                  </a:lnTo>
                  <a:lnTo>
                    <a:pt x="34" y="145"/>
                  </a:lnTo>
                  <a:lnTo>
                    <a:pt x="44" y="148"/>
                  </a:lnTo>
                  <a:lnTo>
                    <a:pt x="63" y="150"/>
                  </a:lnTo>
                  <a:lnTo>
                    <a:pt x="75" y="151"/>
                  </a:lnTo>
                  <a:lnTo>
                    <a:pt x="87" y="150"/>
                  </a:lnTo>
                  <a:lnTo>
                    <a:pt x="98" y="149"/>
                  </a:lnTo>
                  <a:lnTo>
                    <a:pt x="110" y="145"/>
                  </a:lnTo>
                  <a:lnTo>
                    <a:pt x="120" y="142"/>
                  </a:lnTo>
                  <a:lnTo>
                    <a:pt x="120" y="142"/>
                  </a:lnTo>
                  <a:lnTo>
                    <a:pt x="130" y="138"/>
                  </a:lnTo>
                  <a:lnTo>
                    <a:pt x="139" y="133"/>
                  </a:lnTo>
                  <a:lnTo>
                    <a:pt x="147" y="127"/>
                  </a:lnTo>
                  <a:lnTo>
                    <a:pt x="156" y="122"/>
                  </a:lnTo>
                  <a:lnTo>
                    <a:pt x="163" y="114"/>
                  </a:lnTo>
                  <a:lnTo>
                    <a:pt x="171" y="108"/>
                  </a:lnTo>
                  <a:lnTo>
                    <a:pt x="178" y="100"/>
                  </a:lnTo>
                  <a:lnTo>
                    <a:pt x="185" y="92"/>
                  </a:lnTo>
                  <a:lnTo>
                    <a:pt x="190" y="83"/>
                  </a:lnTo>
                  <a:lnTo>
                    <a:pt x="196" y="75"/>
                  </a:lnTo>
                  <a:lnTo>
                    <a:pt x="200" y="65"/>
                  </a:lnTo>
                  <a:lnTo>
                    <a:pt x="204" y="55"/>
                  </a:lnTo>
                  <a:lnTo>
                    <a:pt x="206" y="46"/>
                  </a:lnTo>
                  <a:lnTo>
                    <a:pt x="208" y="36"/>
                  </a:lnTo>
                  <a:lnTo>
                    <a:pt x="211" y="25"/>
                  </a:lnTo>
                  <a:lnTo>
                    <a:pt x="211" y="16"/>
                  </a:lnTo>
                  <a:lnTo>
                    <a:pt x="211" y="0"/>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66" name="Freeform 537">
              <a:extLst>
                <a:ext uri="{FF2B5EF4-FFF2-40B4-BE49-F238E27FC236}">
                  <a16:creationId xmlns:a16="http://schemas.microsoft.com/office/drawing/2014/main" id="{C61B7CA0-4A60-46DB-8A65-22AAB2E54052}"/>
                </a:ext>
              </a:extLst>
            </p:cNvPr>
            <p:cNvSpPr>
              <a:spLocks/>
            </p:cNvSpPr>
            <p:nvPr/>
          </p:nvSpPr>
          <p:spPr bwMode="auto">
            <a:xfrm>
              <a:off x="3316288" y="2587625"/>
              <a:ext cx="66675" cy="57150"/>
            </a:xfrm>
            <a:custGeom>
              <a:avLst/>
              <a:gdLst>
                <a:gd name="T0" fmla="*/ 213 w 213"/>
                <a:gd name="T1" fmla="*/ 143 h 181"/>
                <a:gd name="T2" fmla="*/ 211 w 213"/>
                <a:gd name="T3" fmla="*/ 140 h 181"/>
                <a:gd name="T4" fmla="*/ 211 w 213"/>
                <a:gd name="T5" fmla="*/ 136 h 181"/>
                <a:gd name="T6" fmla="*/ 211 w 213"/>
                <a:gd name="T7" fmla="*/ 0 h 181"/>
                <a:gd name="T8" fmla="*/ 0 w 213"/>
                <a:gd name="T9" fmla="*/ 0 h 181"/>
                <a:gd name="T10" fmla="*/ 0 w 213"/>
                <a:gd name="T11" fmla="*/ 151 h 181"/>
                <a:gd name="T12" fmla="*/ 0 w 213"/>
                <a:gd name="T13" fmla="*/ 152 h 181"/>
                <a:gd name="T14" fmla="*/ 0 w 213"/>
                <a:gd name="T15" fmla="*/ 153 h 181"/>
                <a:gd name="T16" fmla="*/ 11 w 213"/>
                <a:gd name="T17" fmla="*/ 159 h 181"/>
                <a:gd name="T18" fmla="*/ 23 w 213"/>
                <a:gd name="T19" fmla="*/ 165 h 181"/>
                <a:gd name="T20" fmla="*/ 34 w 213"/>
                <a:gd name="T21" fmla="*/ 169 h 181"/>
                <a:gd name="T22" fmla="*/ 48 w 213"/>
                <a:gd name="T23" fmla="*/ 173 h 181"/>
                <a:gd name="T24" fmla="*/ 61 w 213"/>
                <a:gd name="T25" fmla="*/ 177 h 181"/>
                <a:gd name="T26" fmla="*/ 76 w 213"/>
                <a:gd name="T27" fmla="*/ 179 h 181"/>
                <a:gd name="T28" fmla="*/ 90 w 213"/>
                <a:gd name="T29" fmla="*/ 181 h 181"/>
                <a:gd name="T30" fmla="*/ 105 w 213"/>
                <a:gd name="T31" fmla="*/ 181 h 181"/>
                <a:gd name="T32" fmla="*/ 122 w 213"/>
                <a:gd name="T33" fmla="*/ 180 h 181"/>
                <a:gd name="T34" fmla="*/ 138 w 213"/>
                <a:gd name="T35" fmla="*/ 179 h 181"/>
                <a:gd name="T36" fmla="*/ 152 w 213"/>
                <a:gd name="T37" fmla="*/ 175 h 181"/>
                <a:gd name="T38" fmla="*/ 166 w 213"/>
                <a:gd name="T39" fmla="*/ 171 h 181"/>
                <a:gd name="T40" fmla="*/ 179 w 213"/>
                <a:gd name="T41" fmla="*/ 167 h 181"/>
                <a:gd name="T42" fmla="*/ 192 w 213"/>
                <a:gd name="T43" fmla="*/ 160 h 181"/>
                <a:gd name="T44" fmla="*/ 203 w 213"/>
                <a:gd name="T45" fmla="*/ 153 h 181"/>
                <a:gd name="T46" fmla="*/ 213 w 213"/>
                <a:gd name="T47" fmla="*/ 14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81">
                  <a:moveTo>
                    <a:pt x="213" y="143"/>
                  </a:moveTo>
                  <a:lnTo>
                    <a:pt x="211" y="140"/>
                  </a:lnTo>
                  <a:lnTo>
                    <a:pt x="211" y="136"/>
                  </a:lnTo>
                  <a:lnTo>
                    <a:pt x="211" y="0"/>
                  </a:lnTo>
                  <a:lnTo>
                    <a:pt x="0" y="0"/>
                  </a:lnTo>
                  <a:lnTo>
                    <a:pt x="0" y="151"/>
                  </a:lnTo>
                  <a:lnTo>
                    <a:pt x="0" y="152"/>
                  </a:lnTo>
                  <a:lnTo>
                    <a:pt x="0" y="153"/>
                  </a:lnTo>
                  <a:lnTo>
                    <a:pt x="11" y="159"/>
                  </a:lnTo>
                  <a:lnTo>
                    <a:pt x="23" y="165"/>
                  </a:lnTo>
                  <a:lnTo>
                    <a:pt x="34" y="169"/>
                  </a:lnTo>
                  <a:lnTo>
                    <a:pt x="48" y="173"/>
                  </a:lnTo>
                  <a:lnTo>
                    <a:pt x="61" y="177"/>
                  </a:lnTo>
                  <a:lnTo>
                    <a:pt x="76" y="179"/>
                  </a:lnTo>
                  <a:lnTo>
                    <a:pt x="90" y="181"/>
                  </a:lnTo>
                  <a:lnTo>
                    <a:pt x="105" y="181"/>
                  </a:lnTo>
                  <a:lnTo>
                    <a:pt x="122" y="180"/>
                  </a:lnTo>
                  <a:lnTo>
                    <a:pt x="138" y="179"/>
                  </a:lnTo>
                  <a:lnTo>
                    <a:pt x="152" y="175"/>
                  </a:lnTo>
                  <a:lnTo>
                    <a:pt x="166" y="171"/>
                  </a:lnTo>
                  <a:lnTo>
                    <a:pt x="179" y="167"/>
                  </a:lnTo>
                  <a:lnTo>
                    <a:pt x="192" y="160"/>
                  </a:lnTo>
                  <a:lnTo>
                    <a:pt x="203" y="153"/>
                  </a:lnTo>
                  <a:lnTo>
                    <a:pt x="21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67" name="Freeform 538">
              <a:extLst>
                <a:ext uri="{FF2B5EF4-FFF2-40B4-BE49-F238E27FC236}">
                  <a16:creationId xmlns:a16="http://schemas.microsoft.com/office/drawing/2014/main" id="{AFA8B245-B324-414A-82E5-28B31C29C014}"/>
                </a:ext>
              </a:extLst>
            </p:cNvPr>
            <p:cNvSpPr>
              <a:spLocks/>
            </p:cNvSpPr>
            <p:nvPr/>
          </p:nvSpPr>
          <p:spPr bwMode="auto">
            <a:xfrm>
              <a:off x="3249613" y="2587625"/>
              <a:ext cx="57150" cy="57150"/>
            </a:xfrm>
            <a:custGeom>
              <a:avLst/>
              <a:gdLst>
                <a:gd name="T0" fmla="*/ 0 w 181"/>
                <a:gd name="T1" fmla="*/ 0 h 181"/>
                <a:gd name="T2" fmla="*/ 0 w 181"/>
                <a:gd name="T3" fmla="*/ 149 h 181"/>
                <a:gd name="T4" fmla="*/ 8 w 181"/>
                <a:gd name="T5" fmla="*/ 157 h 181"/>
                <a:gd name="T6" fmla="*/ 18 w 181"/>
                <a:gd name="T7" fmla="*/ 164 h 181"/>
                <a:gd name="T8" fmla="*/ 28 w 181"/>
                <a:gd name="T9" fmla="*/ 169 h 181"/>
                <a:gd name="T10" fmla="*/ 38 w 181"/>
                <a:gd name="T11" fmla="*/ 173 h 181"/>
                <a:gd name="T12" fmla="*/ 49 w 181"/>
                <a:gd name="T13" fmla="*/ 177 h 181"/>
                <a:gd name="T14" fmla="*/ 62 w 181"/>
                <a:gd name="T15" fmla="*/ 179 h 181"/>
                <a:gd name="T16" fmla="*/ 75 w 181"/>
                <a:gd name="T17" fmla="*/ 181 h 181"/>
                <a:gd name="T18" fmla="*/ 90 w 181"/>
                <a:gd name="T19" fmla="*/ 181 h 181"/>
                <a:gd name="T20" fmla="*/ 103 w 181"/>
                <a:gd name="T21" fmla="*/ 181 h 181"/>
                <a:gd name="T22" fmla="*/ 116 w 181"/>
                <a:gd name="T23" fmla="*/ 179 h 181"/>
                <a:gd name="T24" fmla="*/ 129 w 181"/>
                <a:gd name="T25" fmla="*/ 178 h 181"/>
                <a:gd name="T26" fmla="*/ 139 w 181"/>
                <a:gd name="T27" fmla="*/ 174 h 181"/>
                <a:gd name="T28" fmla="*/ 151 w 181"/>
                <a:gd name="T29" fmla="*/ 170 h 181"/>
                <a:gd name="T30" fmla="*/ 161 w 181"/>
                <a:gd name="T31" fmla="*/ 166 h 181"/>
                <a:gd name="T32" fmla="*/ 171 w 181"/>
                <a:gd name="T33" fmla="*/ 160 h 181"/>
                <a:gd name="T34" fmla="*/ 181 w 181"/>
                <a:gd name="T35" fmla="*/ 154 h 181"/>
                <a:gd name="T36" fmla="*/ 180 w 181"/>
                <a:gd name="T37" fmla="*/ 152 h 181"/>
                <a:gd name="T38" fmla="*/ 180 w 181"/>
                <a:gd name="T39" fmla="*/ 151 h 181"/>
                <a:gd name="T40" fmla="*/ 180 w 181"/>
                <a:gd name="T41" fmla="*/ 0 h 181"/>
                <a:gd name="T42" fmla="*/ 0 w 181"/>
                <a:gd name="T43"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81">
                  <a:moveTo>
                    <a:pt x="0" y="0"/>
                  </a:moveTo>
                  <a:lnTo>
                    <a:pt x="0" y="149"/>
                  </a:lnTo>
                  <a:lnTo>
                    <a:pt x="8" y="157"/>
                  </a:lnTo>
                  <a:lnTo>
                    <a:pt x="18" y="164"/>
                  </a:lnTo>
                  <a:lnTo>
                    <a:pt x="28" y="169"/>
                  </a:lnTo>
                  <a:lnTo>
                    <a:pt x="38" y="173"/>
                  </a:lnTo>
                  <a:lnTo>
                    <a:pt x="49" y="177"/>
                  </a:lnTo>
                  <a:lnTo>
                    <a:pt x="62" y="179"/>
                  </a:lnTo>
                  <a:lnTo>
                    <a:pt x="75" y="181"/>
                  </a:lnTo>
                  <a:lnTo>
                    <a:pt x="90" y="181"/>
                  </a:lnTo>
                  <a:lnTo>
                    <a:pt x="103" y="181"/>
                  </a:lnTo>
                  <a:lnTo>
                    <a:pt x="116" y="179"/>
                  </a:lnTo>
                  <a:lnTo>
                    <a:pt x="129" y="178"/>
                  </a:lnTo>
                  <a:lnTo>
                    <a:pt x="139" y="174"/>
                  </a:lnTo>
                  <a:lnTo>
                    <a:pt x="151" y="170"/>
                  </a:lnTo>
                  <a:lnTo>
                    <a:pt x="161" y="166"/>
                  </a:lnTo>
                  <a:lnTo>
                    <a:pt x="171" y="160"/>
                  </a:lnTo>
                  <a:lnTo>
                    <a:pt x="181" y="154"/>
                  </a:lnTo>
                  <a:lnTo>
                    <a:pt x="180" y="152"/>
                  </a:lnTo>
                  <a:lnTo>
                    <a:pt x="180" y="151"/>
                  </a:lnTo>
                  <a:lnTo>
                    <a:pt x="1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68" name="Freeform 539">
              <a:extLst>
                <a:ext uri="{FF2B5EF4-FFF2-40B4-BE49-F238E27FC236}">
                  <a16:creationId xmlns:a16="http://schemas.microsoft.com/office/drawing/2014/main" id="{241E88FF-589C-4641-92DE-EA4627A1076B}"/>
                </a:ext>
              </a:extLst>
            </p:cNvPr>
            <p:cNvSpPr>
              <a:spLocks/>
            </p:cNvSpPr>
            <p:nvPr/>
          </p:nvSpPr>
          <p:spPr bwMode="auto">
            <a:xfrm>
              <a:off x="3171825" y="2587625"/>
              <a:ext cx="68263" cy="47625"/>
            </a:xfrm>
            <a:custGeom>
              <a:avLst/>
              <a:gdLst>
                <a:gd name="T0" fmla="*/ 211 w 211"/>
                <a:gd name="T1" fmla="*/ 133 h 151"/>
                <a:gd name="T2" fmla="*/ 211 w 211"/>
                <a:gd name="T3" fmla="*/ 0 h 151"/>
                <a:gd name="T4" fmla="*/ 30 w 211"/>
                <a:gd name="T5" fmla="*/ 0 h 151"/>
                <a:gd name="T6" fmla="*/ 15 w 211"/>
                <a:gd name="T7" fmla="*/ 0 h 151"/>
                <a:gd name="T8" fmla="*/ 0 w 211"/>
                <a:gd name="T9" fmla="*/ 0 h 151"/>
                <a:gd name="T10" fmla="*/ 0 w 211"/>
                <a:gd name="T11" fmla="*/ 16 h 151"/>
                <a:gd name="T12" fmla="*/ 1 w 211"/>
                <a:gd name="T13" fmla="*/ 30 h 151"/>
                <a:gd name="T14" fmla="*/ 2 w 211"/>
                <a:gd name="T15" fmla="*/ 42 h 151"/>
                <a:gd name="T16" fmla="*/ 5 w 211"/>
                <a:gd name="T17" fmla="*/ 56 h 151"/>
                <a:gd name="T18" fmla="*/ 9 w 211"/>
                <a:gd name="T19" fmla="*/ 68 h 151"/>
                <a:gd name="T20" fmla="*/ 13 w 211"/>
                <a:gd name="T21" fmla="*/ 80 h 151"/>
                <a:gd name="T22" fmla="*/ 20 w 211"/>
                <a:gd name="T23" fmla="*/ 92 h 151"/>
                <a:gd name="T24" fmla="*/ 26 w 211"/>
                <a:gd name="T25" fmla="*/ 101 h 151"/>
                <a:gd name="T26" fmla="*/ 35 w 211"/>
                <a:gd name="T27" fmla="*/ 111 h 151"/>
                <a:gd name="T28" fmla="*/ 42 w 211"/>
                <a:gd name="T29" fmla="*/ 120 h 151"/>
                <a:gd name="T30" fmla="*/ 52 w 211"/>
                <a:gd name="T31" fmla="*/ 128 h 151"/>
                <a:gd name="T32" fmla="*/ 62 w 211"/>
                <a:gd name="T33" fmla="*/ 135 h 151"/>
                <a:gd name="T34" fmla="*/ 72 w 211"/>
                <a:gd name="T35" fmla="*/ 140 h 151"/>
                <a:gd name="T36" fmla="*/ 84 w 211"/>
                <a:gd name="T37" fmla="*/ 144 h 151"/>
                <a:gd name="T38" fmla="*/ 95 w 211"/>
                <a:gd name="T39" fmla="*/ 148 h 151"/>
                <a:gd name="T40" fmla="*/ 108 w 211"/>
                <a:gd name="T41" fmla="*/ 150 h 151"/>
                <a:gd name="T42" fmla="*/ 120 w 211"/>
                <a:gd name="T43" fmla="*/ 151 h 151"/>
                <a:gd name="T44" fmla="*/ 137 w 211"/>
                <a:gd name="T45" fmla="*/ 150 h 151"/>
                <a:gd name="T46" fmla="*/ 159 w 211"/>
                <a:gd name="T47" fmla="*/ 147 h 151"/>
                <a:gd name="T48" fmla="*/ 172 w 211"/>
                <a:gd name="T49" fmla="*/ 144 h 151"/>
                <a:gd name="T50" fmla="*/ 185 w 211"/>
                <a:gd name="T51" fmla="*/ 141 h 151"/>
                <a:gd name="T52" fmla="*/ 198 w 211"/>
                <a:gd name="T53" fmla="*/ 138 h 151"/>
                <a:gd name="T54" fmla="*/ 211 w 211"/>
                <a:gd name="T55" fmla="*/ 133 h 151"/>
                <a:gd name="T56" fmla="*/ 211 w 211"/>
                <a:gd name="T57" fmla="*/ 1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151">
                  <a:moveTo>
                    <a:pt x="211" y="133"/>
                  </a:moveTo>
                  <a:lnTo>
                    <a:pt x="211" y="0"/>
                  </a:lnTo>
                  <a:lnTo>
                    <a:pt x="30" y="0"/>
                  </a:lnTo>
                  <a:lnTo>
                    <a:pt x="15" y="0"/>
                  </a:lnTo>
                  <a:lnTo>
                    <a:pt x="0" y="0"/>
                  </a:lnTo>
                  <a:lnTo>
                    <a:pt x="0" y="16"/>
                  </a:lnTo>
                  <a:lnTo>
                    <a:pt x="1" y="30"/>
                  </a:lnTo>
                  <a:lnTo>
                    <a:pt x="2" y="42"/>
                  </a:lnTo>
                  <a:lnTo>
                    <a:pt x="5" y="56"/>
                  </a:lnTo>
                  <a:lnTo>
                    <a:pt x="9" y="68"/>
                  </a:lnTo>
                  <a:lnTo>
                    <a:pt x="13" y="80"/>
                  </a:lnTo>
                  <a:lnTo>
                    <a:pt x="20" y="92"/>
                  </a:lnTo>
                  <a:lnTo>
                    <a:pt x="26" y="101"/>
                  </a:lnTo>
                  <a:lnTo>
                    <a:pt x="35" y="111"/>
                  </a:lnTo>
                  <a:lnTo>
                    <a:pt x="42" y="120"/>
                  </a:lnTo>
                  <a:lnTo>
                    <a:pt x="52" y="128"/>
                  </a:lnTo>
                  <a:lnTo>
                    <a:pt x="62" y="135"/>
                  </a:lnTo>
                  <a:lnTo>
                    <a:pt x="72" y="140"/>
                  </a:lnTo>
                  <a:lnTo>
                    <a:pt x="84" y="144"/>
                  </a:lnTo>
                  <a:lnTo>
                    <a:pt x="95" y="148"/>
                  </a:lnTo>
                  <a:lnTo>
                    <a:pt x="108" y="150"/>
                  </a:lnTo>
                  <a:lnTo>
                    <a:pt x="120" y="151"/>
                  </a:lnTo>
                  <a:lnTo>
                    <a:pt x="137" y="150"/>
                  </a:lnTo>
                  <a:lnTo>
                    <a:pt x="159" y="147"/>
                  </a:lnTo>
                  <a:lnTo>
                    <a:pt x="172" y="144"/>
                  </a:lnTo>
                  <a:lnTo>
                    <a:pt x="185" y="141"/>
                  </a:lnTo>
                  <a:lnTo>
                    <a:pt x="198" y="138"/>
                  </a:lnTo>
                  <a:lnTo>
                    <a:pt x="211" y="133"/>
                  </a:lnTo>
                  <a:lnTo>
                    <a:pt x="211"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69" name="Freeform 540">
              <a:extLst>
                <a:ext uri="{FF2B5EF4-FFF2-40B4-BE49-F238E27FC236}">
                  <a16:creationId xmlns:a16="http://schemas.microsoft.com/office/drawing/2014/main" id="{165FC9C7-537A-409D-B263-5AF42B52FD4B}"/>
                </a:ext>
              </a:extLst>
            </p:cNvPr>
            <p:cNvSpPr>
              <a:spLocks/>
            </p:cNvSpPr>
            <p:nvPr/>
          </p:nvSpPr>
          <p:spPr bwMode="auto">
            <a:xfrm>
              <a:off x="3382963" y="2722563"/>
              <a:ext cx="9525" cy="9525"/>
            </a:xfrm>
            <a:custGeom>
              <a:avLst/>
              <a:gdLst>
                <a:gd name="T0" fmla="*/ 15 w 30"/>
                <a:gd name="T1" fmla="*/ 30 h 30"/>
                <a:gd name="T2" fmla="*/ 17 w 30"/>
                <a:gd name="T3" fmla="*/ 29 h 30"/>
                <a:gd name="T4" fmla="*/ 21 w 30"/>
                <a:gd name="T5" fmla="*/ 28 h 30"/>
                <a:gd name="T6" fmla="*/ 23 w 30"/>
                <a:gd name="T7" fmla="*/ 27 h 30"/>
                <a:gd name="T8" fmla="*/ 26 w 30"/>
                <a:gd name="T9" fmla="*/ 25 h 30"/>
                <a:gd name="T10" fmla="*/ 27 w 30"/>
                <a:gd name="T11" fmla="*/ 23 h 30"/>
                <a:gd name="T12" fmla="*/ 29 w 30"/>
                <a:gd name="T13" fmla="*/ 21 h 30"/>
                <a:gd name="T14" fmla="*/ 29 w 30"/>
                <a:gd name="T15" fmla="*/ 17 h 30"/>
                <a:gd name="T16" fmla="*/ 30 w 30"/>
                <a:gd name="T17" fmla="*/ 15 h 30"/>
                <a:gd name="T18" fmla="*/ 29 w 30"/>
                <a:gd name="T19" fmla="*/ 12 h 30"/>
                <a:gd name="T20" fmla="*/ 29 w 30"/>
                <a:gd name="T21" fmla="*/ 9 h 30"/>
                <a:gd name="T22" fmla="*/ 27 w 30"/>
                <a:gd name="T23" fmla="*/ 7 h 30"/>
                <a:gd name="T24" fmla="*/ 26 w 30"/>
                <a:gd name="T25" fmla="*/ 4 h 30"/>
                <a:gd name="T26" fmla="*/ 23 w 30"/>
                <a:gd name="T27" fmla="*/ 2 h 30"/>
                <a:gd name="T28" fmla="*/ 21 w 30"/>
                <a:gd name="T29" fmla="*/ 1 h 30"/>
                <a:gd name="T30" fmla="*/ 17 w 30"/>
                <a:gd name="T31" fmla="*/ 0 h 30"/>
                <a:gd name="T32" fmla="*/ 15 w 30"/>
                <a:gd name="T33" fmla="*/ 0 h 30"/>
                <a:gd name="T34" fmla="*/ 12 w 30"/>
                <a:gd name="T35" fmla="*/ 0 h 30"/>
                <a:gd name="T36" fmla="*/ 9 w 30"/>
                <a:gd name="T37" fmla="*/ 1 h 30"/>
                <a:gd name="T38" fmla="*/ 7 w 30"/>
                <a:gd name="T39" fmla="*/ 2 h 30"/>
                <a:gd name="T40" fmla="*/ 5 w 30"/>
                <a:gd name="T41" fmla="*/ 4 h 30"/>
                <a:gd name="T42" fmla="*/ 2 w 30"/>
                <a:gd name="T43" fmla="*/ 7 h 30"/>
                <a:gd name="T44" fmla="*/ 1 w 30"/>
                <a:gd name="T45" fmla="*/ 9 h 30"/>
                <a:gd name="T46" fmla="*/ 0 w 30"/>
                <a:gd name="T47" fmla="*/ 12 h 30"/>
                <a:gd name="T48" fmla="*/ 0 w 30"/>
                <a:gd name="T49" fmla="*/ 15 h 30"/>
                <a:gd name="T50" fmla="*/ 0 w 30"/>
                <a:gd name="T51" fmla="*/ 17 h 30"/>
                <a:gd name="T52" fmla="*/ 1 w 30"/>
                <a:gd name="T53" fmla="*/ 21 h 30"/>
                <a:gd name="T54" fmla="*/ 2 w 30"/>
                <a:gd name="T55" fmla="*/ 23 h 30"/>
                <a:gd name="T56" fmla="*/ 5 w 30"/>
                <a:gd name="T57" fmla="*/ 25 h 30"/>
                <a:gd name="T58" fmla="*/ 7 w 30"/>
                <a:gd name="T59" fmla="*/ 27 h 30"/>
                <a:gd name="T60" fmla="*/ 9 w 30"/>
                <a:gd name="T61" fmla="*/ 28 h 30"/>
                <a:gd name="T62" fmla="*/ 12 w 30"/>
                <a:gd name="T63" fmla="*/ 29 h 30"/>
                <a:gd name="T64" fmla="*/ 15 w 30"/>
                <a:gd name="T6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30"/>
                  </a:moveTo>
                  <a:lnTo>
                    <a:pt x="17" y="29"/>
                  </a:lnTo>
                  <a:lnTo>
                    <a:pt x="21" y="28"/>
                  </a:lnTo>
                  <a:lnTo>
                    <a:pt x="23" y="27"/>
                  </a:lnTo>
                  <a:lnTo>
                    <a:pt x="26" y="25"/>
                  </a:lnTo>
                  <a:lnTo>
                    <a:pt x="27" y="23"/>
                  </a:lnTo>
                  <a:lnTo>
                    <a:pt x="29" y="21"/>
                  </a:lnTo>
                  <a:lnTo>
                    <a:pt x="29" y="17"/>
                  </a:lnTo>
                  <a:lnTo>
                    <a:pt x="30" y="15"/>
                  </a:lnTo>
                  <a:lnTo>
                    <a:pt x="29" y="12"/>
                  </a:lnTo>
                  <a:lnTo>
                    <a:pt x="29" y="9"/>
                  </a:lnTo>
                  <a:lnTo>
                    <a:pt x="27" y="7"/>
                  </a:lnTo>
                  <a:lnTo>
                    <a:pt x="26" y="4"/>
                  </a:lnTo>
                  <a:lnTo>
                    <a:pt x="23" y="2"/>
                  </a:lnTo>
                  <a:lnTo>
                    <a:pt x="21" y="1"/>
                  </a:lnTo>
                  <a:lnTo>
                    <a:pt x="17" y="0"/>
                  </a:lnTo>
                  <a:lnTo>
                    <a:pt x="15" y="0"/>
                  </a:lnTo>
                  <a:lnTo>
                    <a:pt x="12" y="0"/>
                  </a:lnTo>
                  <a:lnTo>
                    <a:pt x="9" y="1"/>
                  </a:lnTo>
                  <a:lnTo>
                    <a:pt x="7" y="2"/>
                  </a:lnTo>
                  <a:lnTo>
                    <a:pt x="5" y="4"/>
                  </a:lnTo>
                  <a:lnTo>
                    <a:pt x="2" y="7"/>
                  </a:lnTo>
                  <a:lnTo>
                    <a:pt x="1" y="9"/>
                  </a:lnTo>
                  <a:lnTo>
                    <a:pt x="0" y="12"/>
                  </a:lnTo>
                  <a:lnTo>
                    <a:pt x="0" y="15"/>
                  </a:lnTo>
                  <a:lnTo>
                    <a:pt x="0" y="17"/>
                  </a:lnTo>
                  <a:lnTo>
                    <a:pt x="1" y="21"/>
                  </a:lnTo>
                  <a:lnTo>
                    <a:pt x="2" y="23"/>
                  </a:lnTo>
                  <a:lnTo>
                    <a:pt x="5" y="25"/>
                  </a:lnTo>
                  <a:lnTo>
                    <a:pt x="7" y="27"/>
                  </a:lnTo>
                  <a:lnTo>
                    <a:pt x="9" y="28"/>
                  </a:lnTo>
                  <a:lnTo>
                    <a:pt x="12" y="29"/>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70" name="Freeform 541">
              <a:extLst>
                <a:ext uri="{FF2B5EF4-FFF2-40B4-BE49-F238E27FC236}">
                  <a16:creationId xmlns:a16="http://schemas.microsoft.com/office/drawing/2014/main" id="{6DC97DB8-023C-438A-9501-2CAC5EB9D9C1}"/>
                </a:ext>
              </a:extLst>
            </p:cNvPr>
            <p:cNvSpPr>
              <a:spLocks/>
            </p:cNvSpPr>
            <p:nvPr/>
          </p:nvSpPr>
          <p:spPr bwMode="auto">
            <a:xfrm>
              <a:off x="3175000" y="2530475"/>
              <a:ext cx="80963" cy="47625"/>
            </a:xfrm>
            <a:custGeom>
              <a:avLst/>
              <a:gdLst>
                <a:gd name="T0" fmla="*/ 35 w 258"/>
                <a:gd name="T1" fmla="*/ 151 h 151"/>
                <a:gd name="T2" fmla="*/ 208 w 258"/>
                <a:gd name="T3" fmla="*/ 151 h 151"/>
                <a:gd name="T4" fmla="*/ 258 w 258"/>
                <a:gd name="T5" fmla="*/ 0 h 151"/>
                <a:gd name="T6" fmla="*/ 99 w 258"/>
                <a:gd name="T7" fmla="*/ 0 h 151"/>
                <a:gd name="T8" fmla="*/ 95 w 258"/>
                <a:gd name="T9" fmla="*/ 1 h 151"/>
                <a:gd name="T10" fmla="*/ 91 w 258"/>
                <a:gd name="T11" fmla="*/ 2 h 151"/>
                <a:gd name="T12" fmla="*/ 88 w 258"/>
                <a:gd name="T13" fmla="*/ 5 h 151"/>
                <a:gd name="T14" fmla="*/ 86 w 258"/>
                <a:gd name="T15" fmla="*/ 8 h 151"/>
                <a:gd name="T16" fmla="*/ 18 w 258"/>
                <a:gd name="T17" fmla="*/ 120 h 151"/>
                <a:gd name="T18" fmla="*/ 0 w 258"/>
                <a:gd name="T19" fmla="*/ 151 h 151"/>
                <a:gd name="T20" fmla="*/ 9 w 258"/>
                <a:gd name="T21" fmla="*/ 151 h 151"/>
                <a:gd name="T22" fmla="*/ 35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35" y="151"/>
                  </a:moveTo>
                  <a:lnTo>
                    <a:pt x="208" y="151"/>
                  </a:lnTo>
                  <a:lnTo>
                    <a:pt x="258" y="0"/>
                  </a:lnTo>
                  <a:lnTo>
                    <a:pt x="99" y="0"/>
                  </a:lnTo>
                  <a:lnTo>
                    <a:pt x="95" y="1"/>
                  </a:lnTo>
                  <a:lnTo>
                    <a:pt x="91" y="2"/>
                  </a:lnTo>
                  <a:lnTo>
                    <a:pt x="88" y="5"/>
                  </a:lnTo>
                  <a:lnTo>
                    <a:pt x="86" y="8"/>
                  </a:lnTo>
                  <a:lnTo>
                    <a:pt x="18" y="120"/>
                  </a:lnTo>
                  <a:lnTo>
                    <a:pt x="0" y="151"/>
                  </a:lnTo>
                  <a:lnTo>
                    <a:pt x="9" y="151"/>
                  </a:lnTo>
                  <a:lnTo>
                    <a:pt x="3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71" name="Freeform 542">
              <a:extLst>
                <a:ext uri="{FF2B5EF4-FFF2-40B4-BE49-F238E27FC236}">
                  <a16:creationId xmlns:a16="http://schemas.microsoft.com/office/drawing/2014/main" id="{0EAF412D-F6B2-433A-87DC-C3F66A1E0D39}"/>
                </a:ext>
              </a:extLst>
            </p:cNvPr>
            <p:cNvSpPr>
              <a:spLocks/>
            </p:cNvSpPr>
            <p:nvPr/>
          </p:nvSpPr>
          <p:spPr bwMode="auto">
            <a:xfrm>
              <a:off x="3251200" y="2530475"/>
              <a:ext cx="55563" cy="47625"/>
            </a:xfrm>
            <a:custGeom>
              <a:avLst/>
              <a:gdLst>
                <a:gd name="T0" fmla="*/ 175 w 175"/>
                <a:gd name="T1" fmla="*/ 151 h 151"/>
                <a:gd name="T2" fmla="*/ 175 w 175"/>
                <a:gd name="T3" fmla="*/ 0 h 151"/>
                <a:gd name="T4" fmla="*/ 51 w 175"/>
                <a:gd name="T5" fmla="*/ 0 h 151"/>
                <a:gd name="T6" fmla="*/ 0 w 175"/>
                <a:gd name="T7" fmla="*/ 151 h 151"/>
                <a:gd name="T8" fmla="*/ 175 w 175"/>
                <a:gd name="T9" fmla="*/ 151 h 151"/>
              </a:gdLst>
              <a:ahLst/>
              <a:cxnLst>
                <a:cxn ang="0">
                  <a:pos x="T0" y="T1"/>
                </a:cxn>
                <a:cxn ang="0">
                  <a:pos x="T2" y="T3"/>
                </a:cxn>
                <a:cxn ang="0">
                  <a:pos x="T4" y="T5"/>
                </a:cxn>
                <a:cxn ang="0">
                  <a:pos x="T6" y="T7"/>
                </a:cxn>
                <a:cxn ang="0">
                  <a:pos x="T8" y="T9"/>
                </a:cxn>
              </a:cxnLst>
              <a:rect l="0" t="0" r="r" b="b"/>
              <a:pathLst>
                <a:path w="175" h="151">
                  <a:moveTo>
                    <a:pt x="175" y="151"/>
                  </a:moveTo>
                  <a:lnTo>
                    <a:pt x="175" y="0"/>
                  </a:lnTo>
                  <a:lnTo>
                    <a:pt x="51" y="0"/>
                  </a:lnTo>
                  <a:lnTo>
                    <a:pt x="0" y="151"/>
                  </a:lnTo>
                  <a:lnTo>
                    <a:pt x="17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72" name="Freeform 543">
              <a:extLst>
                <a:ext uri="{FF2B5EF4-FFF2-40B4-BE49-F238E27FC236}">
                  <a16:creationId xmlns:a16="http://schemas.microsoft.com/office/drawing/2014/main" id="{7A0EF371-6D35-4EB2-8A80-CA5B59380724}"/>
                </a:ext>
              </a:extLst>
            </p:cNvPr>
            <p:cNvSpPr>
              <a:spLocks/>
            </p:cNvSpPr>
            <p:nvPr/>
          </p:nvSpPr>
          <p:spPr bwMode="auto">
            <a:xfrm>
              <a:off x="3375025" y="2530475"/>
              <a:ext cx="82550" cy="47625"/>
            </a:xfrm>
            <a:custGeom>
              <a:avLst/>
              <a:gdLst>
                <a:gd name="T0" fmla="*/ 223 w 258"/>
                <a:gd name="T1" fmla="*/ 151 h 151"/>
                <a:gd name="T2" fmla="*/ 250 w 258"/>
                <a:gd name="T3" fmla="*/ 151 h 151"/>
                <a:gd name="T4" fmla="*/ 258 w 258"/>
                <a:gd name="T5" fmla="*/ 151 h 151"/>
                <a:gd name="T6" fmla="*/ 240 w 258"/>
                <a:gd name="T7" fmla="*/ 120 h 151"/>
                <a:gd name="T8" fmla="*/ 172 w 258"/>
                <a:gd name="T9" fmla="*/ 8 h 151"/>
                <a:gd name="T10" fmla="*/ 170 w 258"/>
                <a:gd name="T11" fmla="*/ 5 h 151"/>
                <a:gd name="T12" fmla="*/ 167 w 258"/>
                <a:gd name="T13" fmla="*/ 2 h 151"/>
                <a:gd name="T14" fmla="*/ 164 w 258"/>
                <a:gd name="T15" fmla="*/ 1 h 151"/>
                <a:gd name="T16" fmla="*/ 159 w 258"/>
                <a:gd name="T17" fmla="*/ 0 h 151"/>
                <a:gd name="T18" fmla="*/ 0 w 258"/>
                <a:gd name="T19" fmla="*/ 0 h 151"/>
                <a:gd name="T20" fmla="*/ 50 w 258"/>
                <a:gd name="T21" fmla="*/ 151 h 151"/>
                <a:gd name="T22" fmla="*/ 223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223" y="151"/>
                  </a:moveTo>
                  <a:lnTo>
                    <a:pt x="250" y="151"/>
                  </a:lnTo>
                  <a:lnTo>
                    <a:pt x="258" y="151"/>
                  </a:lnTo>
                  <a:lnTo>
                    <a:pt x="240" y="120"/>
                  </a:lnTo>
                  <a:lnTo>
                    <a:pt x="172" y="8"/>
                  </a:lnTo>
                  <a:lnTo>
                    <a:pt x="170" y="5"/>
                  </a:lnTo>
                  <a:lnTo>
                    <a:pt x="167" y="2"/>
                  </a:lnTo>
                  <a:lnTo>
                    <a:pt x="164" y="1"/>
                  </a:lnTo>
                  <a:lnTo>
                    <a:pt x="159" y="0"/>
                  </a:lnTo>
                  <a:lnTo>
                    <a:pt x="0" y="0"/>
                  </a:lnTo>
                  <a:lnTo>
                    <a:pt x="50" y="151"/>
                  </a:lnTo>
                  <a:lnTo>
                    <a:pt x="223"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73" name="Freeform 544">
              <a:extLst>
                <a:ext uri="{FF2B5EF4-FFF2-40B4-BE49-F238E27FC236}">
                  <a16:creationId xmlns:a16="http://schemas.microsoft.com/office/drawing/2014/main" id="{3BB329AE-3C51-48E0-8274-BC291DD69D98}"/>
                </a:ext>
              </a:extLst>
            </p:cNvPr>
            <p:cNvSpPr>
              <a:spLocks/>
            </p:cNvSpPr>
            <p:nvPr/>
          </p:nvSpPr>
          <p:spPr bwMode="auto">
            <a:xfrm>
              <a:off x="3316288" y="2530475"/>
              <a:ext cx="65088" cy="47625"/>
            </a:xfrm>
            <a:custGeom>
              <a:avLst/>
              <a:gdLst>
                <a:gd name="T0" fmla="*/ 154 w 205"/>
                <a:gd name="T1" fmla="*/ 0 h 151"/>
                <a:gd name="T2" fmla="*/ 0 w 205"/>
                <a:gd name="T3" fmla="*/ 0 h 151"/>
                <a:gd name="T4" fmla="*/ 0 w 205"/>
                <a:gd name="T5" fmla="*/ 151 h 151"/>
                <a:gd name="T6" fmla="*/ 205 w 205"/>
                <a:gd name="T7" fmla="*/ 151 h 151"/>
                <a:gd name="T8" fmla="*/ 154 w 205"/>
                <a:gd name="T9" fmla="*/ 0 h 151"/>
              </a:gdLst>
              <a:ahLst/>
              <a:cxnLst>
                <a:cxn ang="0">
                  <a:pos x="T0" y="T1"/>
                </a:cxn>
                <a:cxn ang="0">
                  <a:pos x="T2" y="T3"/>
                </a:cxn>
                <a:cxn ang="0">
                  <a:pos x="T4" y="T5"/>
                </a:cxn>
                <a:cxn ang="0">
                  <a:pos x="T6" y="T7"/>
                </a:cxn>
                <a:cxn ang="0">
                  <a:pos x="T8" y="T9"/>
                </a:cxn>
              </a:cxnLst>
              <a:rect l="0" t="0" r="r" b="b"/>
              <a:pathLst>
                <a:path w="205" h="151">
                  <a:moveTo>
                    <a:pt x="154" y="0"/>
                  </a:moveTo>
                  <a:lnTo>
                    <a:pt x="0" y="0"/>
                  </a:lnTo>
                  <a:lnTo>
                    <a:pt x="0" y="151"/>
                  </a:lnTo>
                  <a:lnTo>
                    <a:pt x="205" y="151"/>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spTree>
    <p:extLst>
      <p:ext uri="{BB962C8B-B14F-4D97-AF65-F5344CB8AC3E}">
        <p14:creationId xmlns:p14="http://schemas.microsoft.com/office/powerpoint/2010/main" val="4230834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C6E66CF4-0A81-4F52-8B13-CCE68F04F804}"/>
              </a:ext>
            </a:extLst>
          </p:cNvPr>
          <p:cNvSpPr>
            <a:spLocks noGrp="1"/>
          </p:cNvSpPr>
          <p:nvPr>
            <p:ph type="title"/>
          </p:nvPr>
        </p:nvSpPr>
        <p:spPr/>
        <p:txBody>
          <a:bodyPr/>
          <a:lstStyle/>
          <a:p>
            <a:r>
              <a:rPr lang="en-US" dirty="0"/>
              <a:t>The 5G readiness assessment of an organization in each vertical is a comprehend task considering level of “Digital Capability” &amp; “Leadership Capability” of a firm. </a:t>
            </a:r>
            <a:endParaRPr lang="th-TH" dirty="0"/>
          </a:p>
        </p:txBody>
      </p:sp>
      <p:grpSp>
        <p:nvGrpSpPr>
          <p:cNvPr id="3" name="Group 2">
            <a:extLst>
              <a:ext uri="{FF2B5EF4-FFF2-40B4-BE49-F238E27FC236}">
                <a16:creationId xmlns:a16="http://schemas.microsoft.com/office/drawing/2014/main" id="{727CAE6D-69F9-49EC-8F97-CA0F44C557ED}"/>
              </a:ext>
            </a:extLst>
          </p:cNvPr>
          <p:cNvGrpSpPr/>
          <p:nvPr/>
        </p:nvGrpSpPr>
        <p:grpSpPr>
          <a:xfrm>
            <a:off x="4468716" y="2330474"/>
            <a:ext cx="3236986" cy="3032324"/>
            <a:chOff x="4477508" y="2479943"/>
            <a:chExt cx="3236986" cy="3032324"/>
          </a:xfrm>
        </p:grpSpPr>
        <p:sp>
          <p:nvSpPr>
            <p:cNvPr id="4" name="Freeform: Shape 3">
              <a:extLst>
                <a:ext uri="{FF2B5EF4-FFF2-40B4-BE49-F238E27FC236}">
                  <a16:creationId xmlns:a16="http://schemas.microsoft.com/office/drawing/2014/main" id="{546A922D-AEB1-4520-B231-444C80328ABD}"/>
                </a:ext>
              </a:extLst>
            </p:cNvPr>
            <p:cNvSpPr/>
            <p:nvPr/>
          </p:nvSpPr>
          <p:spPr>
            <a:xfrm>
              <a:off x="5085731" y="2479943"/>
              <a:ext cx="2020538" cy="1216446"/>
            </a:xfrm>
            <a:custGeom>
              <a:avLst/>
              <a:gdLst>
                <a:gd name="connsiteX0" fmla="*/ 933450 w 1866900"/>
                <a:gd name="connsiteY0" fmla="*/ 1125855 h 1123950"/>
                <a:gd name="connsiteX1" fmla="*/ 1490663 w 1866900"/>
                <a:gd name="connsiteY1" fmla="*/ 942975 h 1123950"/>
                <a:gd name="connsiteX2" fmla="*/ 1863090 w 1866900"/>
                <a:gd name="connsiteY2" fmla="*/ 1019175 h 1123950"/>
                <a:gd name="connsiteX3" fmla="*/ 1866900 w 1866900"/>
                <a:gd name="connsiteY3" fmla="*/ 938213 h 1123950"/>
                <a:gd name="connsiteX4" fmla="*/ 933450 w 1866900"/>
                <a:gd name="connsiteY4" fmla="*/ 0 h 1123950"/>
                <a:gd name="connsiteX5" fmla="*/ 0 w 1866900"/>
                <a:gd name="connsiteY5" fmla="*/ 938213 h 1123950"/>
                <a:gd name="connsiteX6" fmla="*/ 3810 w 1866900"/>
                <a:gd name="connsiteY6" fmla="*/ 1019175 h 1123950"/>
                <a:gd name="connsiteX7" fmla="*/ 376238 w 1866900"/>
                <a:gd name="connsiteY7" fmla="*/ 942975 h 1123950"/>
                <a:gd name="connsiteX8" fmla="*/ 933450 w 1866900"/>
                <a:gd name="connsiteY8" fmla="*/ 1125855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900" h="1123950">
                  <a:moveTo>
                    <a:pt x="933450" y="1125855"/>
                  </a:moveTo>
                  <a:cubicBezTo>
                    <a:pt x="1089660" y="1011555"/>
                    <a:pt x="1282065" y="942975"/>
                    <a:pt x="1490663" y="942975"/>
                  </a:cubicBezTo>
                  <a:cubicBezTo>
                    <a:pt x="1623060" y="942975"/>
                    <a:pt x="1748790" y="970598"/>
                    <a:pt x="1863090" y="1019175"/>
                  </a:cubicBezTo>
                  <a:cubicBezTo>
                    <a:pt x="1864995" y="992505"/>
                    <a:pt x="1866900" y="964883"/>
                    <a:pt x="1866900" y="938213"/>
                  </a:cubicBezTo>
                  <a:cubicBezTo>
                    <a:pt x="1866900" y="420053"/>
                    <a:pt x="1448753" y="0"/>
                    <a:pt x="933450" y="0"/>
                  </a:cubicBezTo>
                  <a:cubicBezTo>
                    <a:pt x="418148" y="0"/>
                    <a:pt x="0" y="420053"/>
                    <a:pt x="0" y="938213"/>
                  </a:cubicBezTo>
                  <a:cubicBezTo>
                    <a:pt x="0" y="965835"/>
                    <a:pt x="952" y="992505"/>
                    <a:pt x="3810" y="1019175"/>
                  </a:cubicBezTo>
                  <a:cubicBezTo>
                    <a:pt x="118110" y="969645"/>
                    <a:pt x="243840" y="942975"/>
                    <a:pt x="376238" y="942975"/>
                  </a:cubicBezTo>
                  <a:cubicBezTo>
                    <a:pt x="584835" y="942975"/>
                    <a:pt x="777240" y="1010603"/>
                    <a:pt x="933450" y="1125855"/>
                  </a:cubicBezTo>
                  <a:close/>
                </a:path>
              </a:pathLst>
            </a:custGeom>
            <a:solidFill>
              <a:srgbClr val="196491">
                <a:alpha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reeform: Shape 4">
              <a:extLst>
                <a:ext uri="{FF2B5EF4-FFF2-40B4-BE49-F238E27FC236}">
                  <a16:creationId xmlns:a16="http://schemas.microsoft.com/office/drawing/2014/main" id="{DD60A44C-FD2E-434B-AB8E-7D3E452EB4D7}"/>
                </a:ext>
              </a:extLst>
            </p:cNvPr>
            <p:cNvSpPr/>
            <p:nvPr/>
          </p:nvSpPr>
          <p:spPr>
            <a:xfrm>
              <a:off x="4477508" y="3574200"/>
              <a:ext cx="1618493" cy="1938067"/>
            </a:xfrm>
            <a:custGeom>
              <a:avLst/>
              <a:gdLst>
                <a:gd name="connsiteX0" fmla="*/ 1114425 w 1495425"/>
                <a:gd name="connsiteY0" fmla="*/ 857250 h 1790700"/>
                <a:gd name="connsiteX1" fmla="*/ 1118235 w 1495425"/>
                <a:gd name="connsiteY1" fmla="*/ 777240 h 1790700"/>
                <a:gd name="connsiteX2" fmla="*/ 565785 w 1495425"/>
                <a:gd name="connsiteY2" fmla="*/ 0 h 1790700"/>
                <a:gd name="connsiteX3" fmla="*/ 0 w 1495425"/>
                <a:gd name="connsiteY3" fmla="*/ 857250 h 1790700"/>
                <a:gd name="connsiteX4" fmla="*/ 938213 w 1495425"/>
                <a:gd name="connsiteY4" fmla="*/ 1790700 h 1790700"/>
                <a:gd name="connsiteX5" fmla="*/ 1495425 w 1495425"/>
                <a:gd name="connsiteY5" fmla="*/ 1607820 h 1790700"/>
                <a:gd name="connsiteX6" fmla="*/ 1114425 w 1495425"/>
                <a:gd name="connsiteY6" fmla="*/ 85725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425" h="1790700">
                  <a:moveTo>
                    <a:pt x="1114425" y="857250"/>
                  </a:moveTo>
                  <a:cubicBezTo>
                    <a:pt x="1114425" y="830580"/>
                    <a:pt x="1115378" y="803910"/>
                    <a:pt x="1118235" y="777240"/>
                  </a:cubicBezTo>
                  <a:cubicBezTo>
                    <a:pt x="814388" y="641985"/>
                    <a:pt x="595313" y="348615"/>
                    <a:pt x="565785" y="0"/>
                  </a:cubicBezTo>
                  <a:cubicBezTo>
                    <a:pt x="233363" y="143827"/>
                    <a:pt x="0" y="473392"/>
                    <a:pt x="0" y="857250"/>
                  </a:cubicBezTo>
                  <a:cubicBezTo>
                    <a:pt x="0" y="1372553"/>
                    <a:pt x="420053" y="1790700"/>
                    <a:pt x="938213" y="1790700"/>
                  </a:cubicBezTo>
                  <a:cubicBezTo>
                    <a:pt x="1146810" y="1790700"/>
                    <a:pt x="1339215" y="1723073"/>
                    <a:pt x="1495425" y="1607820"/>
                  </a:cubicBezTo>
                  <a:cubicBezTo>
                    <a:pt x="1263968" y="1438275"/>
                    <a:pt x="1114425" y="1164908"/>
                    <a:pt x="1114425" y="857250"/>
                  </a:cubicBezTo>
                  <a:close/>
                </a:path>
              </a:pathLst>
            </a:custGeom>
            <a:solidFill>
              <a:schemeClr val="accent1">
                <a:lumMod val="60000"/>
                <a:lumOff val="40000"/>
                <a:alpha val="40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 name="Freeform: Shape 5">
              <a:extLst>
                <a:ext uri="{FF2B5EF4-FFF2-40B4-BE49-F238E27FC236}">
                  <a16:creationId xmlns:a16="http://schemas.microsoft.com/office/drawing/2014/main" id="{1338D77F-3933-4342-ABA1-AC7E0DEADCE5}"/>
                </a:ext>
              </a:extLst>
            </p:cNvPr>
            <p:cNvSpPr/>
            <p:nvPr/>
          </p:nvSpPr>
          <p:spPr>
            <a:xfrm>
              <a:off x="6096001" y="3574200"/>
              <a:ext cx="1618493" cy="1938067"/>
            </a:xfrm>
            <a:custGeom>
              <a:avLst/>
              <a:gdLst>
                <a:gd name="connsiteX0" fmla="*/ 929640 w 1495425"/>
                <a:gd name="connsiteY0" fmla="*/ 0 h 1790700"/>
                <a:gd name="connsiteX1" fmla="*/ 377190 w 1495425"/>
                <a:gd name="connsiteY1" fmla="*/ 777240 h 1790700"/>
                <a:gd name="connsiteX2" fmla="*/ 381000 w 1495425"/>
                <a:gd name="connsiteY2" fmla="*/ 857250 h 1790700"/>
                <a:gd name="connsiteX3" fmla="*/ 0 w 1495425"/>
                <a:gd name="connsiteY3" fmla="*/ 1607820 h 1790700"/>
                <a:gd name="connsiteX4" fmla="*/ 557213 w 1495425"/>
                <a:gd name="connsiteY4" fmla="*/ 1790700 h 1790700"/>
                <a:gd name="connsiteX5" fmla="*/ 1495425 w 1495425"/>
                <a:gd name="connsiteY5" fmla="*/ 857250 h 1790700"/>
                <a:gd name="connsiteX6" fmla="*/ 929640 w 1495425"/>
                <a:gd name="connsiteY6"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425" h="1790700">
                  <a:moveTo>
                    <a:pt x="929640" y="0"/>
                  </a:moveTo>
                  <a:cubicBezTo>
                    <a:pt x="900113" y="347663"/>
                    <a:pt x="681038" y="641985"/>
                    <a:pt x="377190" y="777240"/>
                  </a:cubicBezTo>
                  <a:cubicBezTo>
                    <a:pt x="379095" y="803910"/>
                    <a:pt x="381000" y="830580"/>
                    <a:pt x="381000" y="857250"/>
                  </a:cubicBezTo>
                  <a:cubicBezTo>
                    <a:pt x="381000" y="1164908"/>
                    <a:pt x="231458" y="1438275"/>
                    <a:pt x="0" y="1607820"/>
                  </a:cubicBezTo>
                  <a:cubicBezTo>
                    <a:pt x="156210" y="1722120"/>
                    <a:pt x="348615" y="1790700"/>
                    <a:pt x="557213" y="1790700"/>
                  </a:cubicBezTo>
                  <a:cubicBezTo>
                    <a:pt x="1075373" y="1790700"/>
                    <a:pt x="1495425" y="1372553"/>
                    <a:pt x="1495425" y="857250"/>
                  </a:cubicBezTo>
                  <a:cubicBezTo>
                    <a:pt x="1495425" y="473392"/>
                    <a:pt x="1262063" y="143827"/>
                    <a:pt x="929640" y="0"/>
                  </a:cubicBezTo>
                  <a:close/>
                </a:path>
              </a:pathLst>
            </a:custGeom>
            <a:solidFill>
              <a:schemeClr val="accent3">
                <a:lumMod val="75000"/>
                <a:alpha val="40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7" name="Group 6">
              <a:extLst>
                <a:ext uri="{FF2B5EF4-FFF2-40B4-BE49-F238E27FC236}">
                  <a16:creationId xmlns:a16="http://schemas.microsoft.com/office/drawing/2014/main" id="{5383146F-D4BD-47FF-9813-91F0A97E6626}"/>
                </a:ext>
              </a:extLst>
            </p:cNvPr>
            <p:cNvGrpSpPr/>
            <p:nvPr/>
          </p:nvGrpSpPr>
          <p:grpSpPr>
            <a:xfrm>
              <a:off x="5088823" y="3500521"/>
              <a:ext cx="2007138" cy="1820545"/>
              <a:chOff x="5088823" y="3500521"/>
              <a:chExt cx="2007138" cy="1820545"/>
            </a:xfrm>
          </p:grpSpPr>
          <p:sp>
            <p:nvSpPr>
              <p:cNvPr id="8" name="Freeform: Shape 7">
                <a:extLst>
                  <a:ext uri="{FF2B5EF4-FFF2-40B4-BE49-F238E27FC236}">
                    <a16:creationId xmlns:a16="http://schemas.microsoft.com/office/drawing/2014/main" id="{4363485B-A132-4053-A2B8-A6F62415FA46}"/>
                  </a:ext>
                </a:extLst>
              </p:cNvPr>
              <p:cNvSpPr/>
              <p:nvPr/>
            </p:nvSpPr>
            <p:spPr>
              <a:xfrm>
                <a:off x="5088823" y="3500521"/>
                <a:ext cx="999960" cy="917489"/>
              </a:xfrm>
              <a:custGeom>
                <a:avLst/>
                <a:gdLst>
                  <a:gd name="connsiteX0" fmla="*/ 552450 w 923925"/>
                  <a:gd name="connsiteY0" fmla="*/ 853440 h 847725"/>
                  <a:gd name="connsiteX1" fmla="*/ 929640 w 923925"/>
                  <a:gd name="connsiteY1" fmla="*/ 182880 h 847725"/>
                  <a:gd name="connsiteX2" fmla="*/ 372428 w 923925"/>
                  <a:gd name="connsiteY2" fmla="*/ 0 h 847725"/>
                  <a:gd name="connsiteX3" fmla="*/ 0 w 923925"/>
                  <a:gd name="connsiteY3" fmla="*/ 76200 h 847725"/>
                  <a:gd name="connsiteX4" fmla="*/ 552450 w 923925"/>
                  <a:gd name="connsiteY4" fmla="*/ 853440 h 84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847725">
                    <a:moveTo>
                      <a:pt x="552450" y="853440"/>
                    </a:moveTo>
                    <a:cubicBezTo>
                      <a:pt x="576263" y="578168"/>
                      <a:pt x="719138" y="337185"/>
                      <a:pt x="929640" y="182880"/>
                    </a:cubicBezTo>
                    <a:cubicBezTo>
                      <a:pt x="773430" y="68580"/>
                      <a:pt x="581025" y="0"/>
                      <a:pt x="372428" y="0"/>
                    </a:cubicBezTo>
                    <a:cubicBezTo>
                      <a:pt x="240030" y="0"/>
                      <a:pt x="114300" y="27623"/>
                      <a:pt x="0" y="76200"/>
                    </a:cubicBezTo>
                    <a:cubicBezTo>
                      <a:pt x="30480" y="424815"/>
                      <a:pt x="248603" y="718185"/>
                      <a:pt x="552450" y="853440"/>
                    </a:cubicBezTo>
                    <a:close/>
                  </a:path>
                </a:pathLst>
              </a:custGeom>
              <a:solidFill>
                <a:schemeClr val="accent1">
                  <a:lumMod val="60000"/>
                  <a:lumOff val="40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Shape 8">
                <a:extLst>
                  <a:ext uri="{FF2B5EF4-FFF2-40B4-BE49-F238E27FC236}">
                    <a16:creationId xmlns:a16="http://schemas.microsoft.com/office/drawing/2014/main" id="{08AE4ED6-1376-41B2-9D4A-73D5A49AFA09}"/>
                  </a:ext>
                </a:extLst>
              </p:cNvPr>
              <p:cNvSpPr/>
              <p:nvPr/>
            </p:nvSpPr>
            <p:spPr>
              <a:xfrm>
                <a:off x="6096001" y="3500521"/>
                <a:ext cx="999960" cy="917489"/>
              </a:xfrm>
              <a:custGeom>
                <a:avLst/>
                <a:gdLst>
                  <a:gd name="connsiteX0" fmla="*/ 0 w 923925"/>
                  <a:gd name="connsiteY0" fmla="*/ 182880 h 847725"/>
                  <a:gd name="connsiteX1" fmla="*/ 377190 w 923925"/>
                  <a:gd name="connsiteY1" fmla="*/ 853440 h 847725"/>
                  <a:gd name="connsiteX2" fmla="*/ 929640 w 923925"/>
                  <a:gd name="connsiteY2" fmla="*/ 76200 h 847725"/>
                  <a:gd name="connsiteX3" fmla="*/ 557213 w 923925"/>
                  <a:gd name="connsiteY3" fmla="*/ 0 h 847725"/>
                  <a:gd name="connsiteX4" fmla="*/ 0 w 923925"/>
                  <a:gd name="connsiteY4" fmla="*/ 182880 h 84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5" h="847725">
                    <a:moveTo>
                      <a:pt x="0" y="182880"/>
                    </a:moveTo>
                    <a:cubicBezTo>
                      <a:pt x="210503" y="338138"/>
                      <a:pt x="354330" y="579120"/>
                      <a:pt x="377190" y="853440"/>
                    </a:cubicBezTo>
                    <a:cubicBezTo>
                      <a:pt x="681038" y="718185"/>
                      <a:pt x="900113" y="424815"/>
                      <a:pt x="929640" y="76200"/>
                    </a:cubicBezTo>
                    <a:cubicBezTo>
                      <a:pt x="815340" y="26670"/>
                      <a:pt x="689610" y="0"/>
                      <a:pt x="557213" y="0"/>
                    </a:cubicBezTo>
                    <a:cubicBezTo>
                      <a:pt x="348615" y="0"/>
                      <a:pt x="155258" y="67627"/>
                      <a:pt x="0" y="182880"/>
                    </a:cubicBezTo>
                    <a:close/>
                  </a:path>
                </a:pathLst>
              </a:custGeom>
              <a:solidFill>
                <a:srgbClr val="0587A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Shape 9">
                <a:extLst>
                  <a:ext uri="{FF2B5EF4-FFF2-40B4-BE49-F238E27FC236}">
                    <a16:creationId xmlns:a16="http://schemas.microsoft.com/office/drawing/2014/main" id="{DC384646-E354-4285-9166-6F00466EEE5B}"/>
                  </a:ext>
                </a:extLst>
              </p:cNvPr>
              <p:cNvSpPr/>
              <p:nvPr/>
            </p:nvSpPr>
            <p:spPr>
              <a:xfrm>
                <a:off x="5683646" y="4424195"/>
                <a:ext cx="824710" cy="896871"/>
              </a:xfrm>
              <a:custGeom>
                <a:avLst/>
                <a:gdLst>
                  <a:gd name="connsiteX0" fmla="*/ 762000 w 762000"/>
                  <a:gd name="connsiteY0" fmla="*/ 80010 h 828675"/>
                  <a:gd name="connsiteX1" fmla="*/ 758190 w 762000"/>
                  <a:gd name="connsiteY1" fmla="*/ 0 h 828675"/>
                  <a:gd name="connsiteX2" fmla="*/ 381000 w 762000"/>
                  <a:gd name="connsiteY2" fmla="*/ 80010 h 828675"/>
                  <a:gd name="connsiteX3" fmla="*/ 3810 w 762000"/>
                  <a:gd name="connsiteY3" fmla="*/ 0 h 828675"/>
                  <a:gd name="connsiteX4" fmla="*/ 0 w 762000"/>
                  <a:gd name="connsiteY4" fmla="*/ 80010 h 828675"/>
                  <a:gd name="connsiteX5" fmla="*/ 381000 w 762000"/>
                  <a:gd name="connsiteY5" fmla="*/ 830580 h 828675"/>
                  <a:gd name="connsiteX6" fmla="*/ 762000 w 762000"/>
                  <a:gd name="connsiteY6" fmla="*/ 8001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828675">
                    <a:moveTo>
                      <a:pt x="762000" y="80010"/>
                    </a:moveTo>
                    <a:cubicBezTo>
                      <a:pt x="762000" y="53340"/>
                      <a:pt x="761047" y="26670"/>
                      <a:pt x="758190" y="0"/>
                    </a:cubicBezTo>
                    <a:cubicBezTo>
                      <a:pt x="642938" y="51435"/>
                      <a:pt x="515303" y="80010"/>
                      <a:pt x="381000" y="80010"/>
                    </a:cubicBezTo>
                    <a:cubicBezTo>
                      <a:pt x="246697" y="80010"/>
                      <a:pt x="119063" y="51435"/>
                      <a:pt x="3810" y="0"/>
                    </a:cubicBezTo>
                    <a:cubicBezTo>
                      <a:pt x="1905" y="26670"/>
                      <a:pt x="0" y="53340"/>
                      <a:pt x="0" y="80010"/>
                    </a:cubicBezTo>
                    <a:cubicBezTo>
                      <a:pt x="0" y="387667"/>
                      <a:pt x="149542" y="661035"/>
                      <a:pt x="381000" y="830580"/>
                    </a:cubicBezTo>
                    <a:cubicBezTo>
                      <a:pt x="611505" y="661035"/>
                      <a:pt x="762000" y="387667"/>
                      <a:pt x="762000" y="80010"/>
                    </a:cubicBezTo>
                    <a:close/>
                  </a:path>
                </a:pathLst>
              </a:custGeom>
              <a:solidFill>
                <a:schemeClr val="accent3">
                  <a:lumMod val="75000"/>
                </a:scheme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1" name="Round Same Side Corner Rectangle 11">
            <a:extLst>
              <a:ext uri="{FF2B5EF4-FFF2-40B4-BE49-F238E27FC236}">
                <a16:creationId xmlns:a16="http://schemas.microsoft.com/office/drawing/2014/main" id="{5A44DD44-1CC5-4E93-B913-21CCA9A8007E}"/>
              </a:ext>
            </a:extLst>
          </p:cNvPr>
          <p:cNvSpPr/>
          <p:nvPr/>
        </p:nvSpPr>
        <p:spPr>
          <a:xfrm rot="9900000">
            <a:off x="4897081" y="4445358"/>
            <a:ext cx="448874" cy="381232"/>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2" name="Rounded Rectangle 27">
            <a:extLst>
              <a:ext uri="{FF2B5EF4-FFF2-40B4-BE49-F238E27FC236}">
                <a16:creationId xmlns:a16="http://schemas.microsoft.com/office/drawing/2014/main" id="{43B7F48B-E4D9-475B-8AC4-33B6357427A3}"/>
              </a:ext>
            </a:extLst>
          </p:cNvPr>
          <p:cNvSpPr/>
          <p:nvPr/>
        </p:nvSpPr>
        <p:spPr>
          <a:xfrm>
            <a:off x="6911919" y="4408835"/>
            <a:ext cx="413112" cy="31732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3" name="Oval 21">
            <a:extLst>
              <a:ext uri="{FF2B5EF4-FFF2-40B4-BE49-F238E27FC236}">
                <a16:creationId xmlns:a16="http://schemas.microsoft.com/office/drawing/2014/main" id="{EA924759-7BA0-47C7-BA62-B580400E5444}"/>
              </a:ext>
            </a:extLst>
          </p:cNvPr>
          <p:cNvSpPr>
            <a:spLocks noChangeAspect="1"/>
          </p:cNvSpPr>
          <p:nvPr/>
        </p:nvSpPr>
        <p:spPr>
          <a:xfrm>
            <a:off x="5870597" y="2708859"/>
            <a:ext cx="433221" cy="43683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ysClr val="window" lastClr="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nvGrpSpPr>
          <p:cNvPr id="14" name="그룹 9">
            <a:extLst>
              <a:ext uri="{FF2B5EF4-FFF2-40B4-BE49-F238E27FC236}">
                <a16:creationId xmlns:a16="http://schemas.microsoft.com/office/drawing/2014/main" id="{DC5D3040-6A62-4E04-93AE-93F2FDB494D4}"/>
              </a:ext>
            </a:extLst>
          </p:cNvPr>
          <p:cNvGrpSpPr/>
          <p:nvPr/>
        </p:nvGrpSpPr>
        <p:grpSpPr>
          <a:xfrm>
            <a:off x="3731781" y="1694786"/>
            <a:ext cx="4734219" cy="4623159"/>
            <a:chOff x="924229" y="1606109"/>
            <a:chExt cx="4734219" cy="4623159"/>
          </a:xfrm>
        </p:grpSpPr>
        <p:sp>
          <p:nvSpPr>
            <p:cNvPr id="15" name="Block Arc 14">
              <a:extLst>
                <a:ext uri="{FF2B5EF4-FFF2-40B4-BE49-F238E27FC236}">
                  <a16:creationId xmlns:a16="http://schemas.microsoft.com/office/drawing/2014/main" id="{DD9C6927-E534-4466-B044-7C50750DE4AA}"/>
                </a:ext>
              </a:extLst>
            </p:cNvPr>
            <p:cNvSpPr/>
            <p:nvPr/>
          </p:nvSpPr>
          <p:spPr>
            <a:xfrm>
              <a:off x="924229" y="1606109"/>
              <a:ext cx="4623159" cy="4623159"/>
            </a:xfrm>
            <a:prstGeom prst="blockArc">
              <a:avLst>
                <a:gd name="adj1" fmla="val 18816148"/>
                <a:gd name="adj2" fmla="val 2680603"/>
                <a:gd name="adj3" fmla="val 1291"/>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cs typeface="+mn-cs"/>
              </a:endParaRPr>
            </a:p>
          </p:txBody>
        </p:sp>
        <p:sp>
          <p:nvSpPr>
            <p:cNvPr id="16" name="Oval 15">
              <a:extLst>
                <a:ext uri="{FF2B5EF4-FFF2-40B4-BE49-F238E27FC236}">
                  <a16:creationId xmlns:a16="http://schemas.microsoft.com/office/drawing/2014/main" id="{15632754-7086-4B7F-AD92-253D3A15CD29}"/>
                </a:ext>
              </a:extLst>
            </p:cNvPr>
            <p:cNvSpPr/>
            <p:nvPr/>
          </p:nvSpPr>
          <p:spPr>
            <a:xfrm>
              <a:off x="4698452" y="2184323"/>
              <a:ext cx="288032" cy="288032"/>
            </a:xfrm>
            <a:prstGeom prst="ellipse">
              <a:avLst/>
            </a:prstGeom>
            <a:solidFill>
              <a:srgbClr val="0587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7" name="Oval 16">
              <a:extLst>
                <a:ext uri="{FF2B5EF4-FFF2-40B4-BE49-F238E27FC236}">
                  <a16:creationId xmlns:a16="http://schemas.microsoft.com/office/drawing/2014/main" id="{91C2B4A5-B4A2-4B7F-B622-667B99A321CE}"/>
                </a:ext>
              </a:extLst>
            </p:cNvPr>
            <p:cNvSpPr/>
            <p:nvPr/>
          </p:nvSpPr>
          <p:spPr>
            <a:xfrm>
              <a:off x="5370416" y="3760400"/>
              <a:ext cx="288032" cy="288032"/>
            </a:xfrm>
            <a:prstGeom prst="ellipse">
              <a:avLst/>
            </a:pr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8" name="Oval 17">
              <a:extLst>
                <a:ext uri="{FF2B5EF4-FFF2-40B4-BE49-F238E27FC236}">
                  <a16:creationId xmlns:a16="http://schemas.microsoft.com/office/drawing/2014/main" id="{D9EFF61B-5EC7-4656-96AE-CC0B3981C058}"/>
                </a:ext>
              </a:extLst>
            </p:cNvPr>
            <p:cNvSpPr/>
            <p:nvPr/>
          </p:nvSpPr>
          <p:spPr>
            <a:xfrm>
              <a:off x="4698454" y="5441589"/>
              <a:ext cx="288032" cy="288032"/>
            </a:xfrm>
            <a:prstGeom prst="ellipse">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19" name="그룹 9">
            <a:extLst>
              <a:ext uri="{FF2B5EF4-FFF2-40B4-BE49-F238E27FC236}">
                <a16:creationId xmlns:a16="http://schemas.microsoft.com/office/drawing/2014/main" id="{64580186-DD6F-4AF4-998D-0A21824366E9}"/>
              </a:ext>
            </a:extLst>
          </p:cNvPr>
          <p:cNvGrpSpPr/>
          <p:nvPr/>
        </p:nvGrpSpPr>
        <p:grpSpPr>
          <a:xfrm flipH="1">
            <a:off x="3731781" y="1642034"/>
            <a:ext cx="4734219" cy="4623159"/>
            <a:chOff x="924229" y="1606109"/>
            <a:chExt cx="4734219" cy="4623159"/>
          </a:xfrm>
        </p:grpSpPr>
        <p:sp>
          <p:nvSpPr>
            <p:cNvPr id="20" name="Block Arc 19">
              <a:extLst>
                <a:ext uri="{FF2B5EF4-FFF2-40B4-BE49-F238E27FC236}">
                  <a16:creationId xmlns:a16="http://schemas.microsoft.com/office/drawing/2014/main" id="{10974F8B-9B09-41B4-A94E-0CAC9DA38E82}"/>
                </a:ext>
              </a:extLst>
            </p:cNvPr>
            <p:cNvSpPr/>
            <p:nvPr/>
          </p:nvSpPr>
          <p:spPr>
            <a:xfrm>
              <a:off x="924229" y="1606109"/>
              <a:ext cx="4623159" cy="4623159"/>
            </a:xfrm>
            <a:prstGeom prst="blockArc">
              <a:avLst>
                <a:gd name="adj1" fmla="val 18816148"/>
                <a:gd name="adj2" fmla="val 2680603"/>
                <a:gd name="adj3" fmla="val 1291"/>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cs typeface="+mn-cs"/>
              </a:endParaRPr>
            </a:p>
          </p:txBody>
        </p:sp>
        <p:sp>
          <p:nvSpPr>
            <p:cNvPr id="21" name="Oval 20">
              <a:extLst>
                <a:ext uri="{FF2B5EF4-FFF2-40B4-BE49-F238E27FC236}">
                  <a16:creationId xmlns:a16="http://schemas.microsoft.com/office/drawing/2014/main" id="{5306B39E-F8BF-48D6-A1AF-711703B079A6}"/>
                </a:ext>
              </a:extLst>
            </p:cNvPr>
            <p:cNvSpPr/>
            <p:nvPr/>
          </p:nvSpPr>
          <p:spPr>
            <a:xfrm>
              <a:off x="4698452" y="2184323"/>
              <a:ext cx="288032" cy="288032"/>
            </a:xfrm>
            <a:prstGeom prst="ellipse">
              <a:avLst/>
            </a:prstGeom>
            <a:solidFill>
              <a:srgbClr val="0587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2" name="Oval 21">
              <a:extLst>
                <a:ext uri="{FF2B5EF4-FFF2-40B4-BE49-F238E27FC236}">
                  <a16:creationId xmlns:a16="http://schemas.microsoft.com/office/drawing/2014/main" id="{496625D6-EC88-4CF8-8913-F2F9FE73F5BA}"/>
                </a:ext>
              </a:extLst>
            </p:cNvPr>
            <p:cNvSpPr/>
            <p:nvPr/>
          </p:nvSpPr>
          <p:spPr>
            <a:xfrm>
              <a:off x="5370416" y="3760400"/>
              <a:ext cx="288032" cy="288032"/>
            </a:xfrm>
            <a:prstGeom prst="ellipse">
              <a:avLst/>
            </a:pr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3" name="Oval 22">
              <a:extLst>
                <a:ext uri="{FF2B5EF4-FFF2-40B4-BE49-F238E27FC236}">
                  <a16:creationId xmlns:a16="http://schemas.microsoft.com/office/drawing/2014/main" id="{5BFCC6C0-3162-404E-83DA-B305C9092B95}"/>
                </a:ext>
              </a:extLst>
            </p:cNvPr>
            <p:cNvSpPr/>
            <p:nvPr/>
          </p:nvSpPr>
          <p:spPr>
            <a:xfrm>
              <a:off x="4698454" y="5441589"/>
              <a:ext cx="288032" cy="288032"/>
            </a:xfrm>
            <a:prstGeom prst="ellipse">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24" name="Group 23">
            <a:extLst>
              <a:ext uri="{FF2B5EF4-FFF2-40B4-BE49-F238E27FC236}">
                <a16:creationId xmlns:a16="http://schemas.microsoft.com/office/drawing/2014/main" id="{61716F94-ECE5-4262-8501-9BC7249074E4}"/>
              </a:ext>
            </a:extLst>
          </p:cNvPr>
          <p:cNvGrpSpPr/>
          <p:nvPr/>
        </p:nvGrpSpPr>
        <p:grpSpPr>
          <a:xfrm>
            <a:off x="8314376" y="1905801"/>
            <a:ext cx="2840856" cy="911409"/>
            <a:chOff x="4965552" y="1736224"/>
            <a:chExt cx="3484978" cy="911409"/>
          </a:xfrm>
        </p:grpSpPr>
        <p:sp>
          <p:nvSpPr>
            <p:cNvPr id="25" name="TextBox 24">
              <a:extLst>
                <a:ext uri="{FF2B5EF4-FFF2-40B4-BE49-F238E27FC236}">
                  <a16:creationId xmlns:a16="http://schemas.microsoft.com/office/drawing/2014/main" id="{428A085A-320E-4ED4-8D4D-8A87E3131C60}"/>
                </a:ext>
              </a:extLst>
            </p:cNvPr>
            <p:cNvSpPr txBox="1"/>
            <p:nvPr/>
          </p:nvSpPr>
          <p:spPr>
            <a:xfrm>
              <a:off x="4965552" y="2001302"/>
              <a:ext cx="3484978" cy="646331"/>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26" name="TextBox 25">
              <a:extLst>
                <a:ext uri="{FF2B5EF4-FFF2-40B4-BE49-F238E27FC236}">
                  <a16:creationId xmlns:a16="http://schemas.microsoft.com/office/drawing/2014/main" id="{36992BB0-64BD-413D-9485-485792BC92B2}"/>
                </a:ext>
              </a:extLst>
            </p:cNvPr>
            <p:cNvSpPr txBox="1"/>
            <p:nvPr/>
          </p:nvSpPr>
          <p:spPr>
            <a:xfrm>
              <a:off x="4965552" y="1736224"/>
              <a:ext cx="3484978" cy="307777"/>
            </a:xfrm>
            <a:prstGeom prst="rect">
              <a:avLst/>
            </a:prstGeom>
            <a:noFill/>
          </p:spPr>
          <p:txBody>
            <a:bodyPr wrap="square" rtlCol="0">
              <a:spAutoFit/>
            </a:bodyPr>
            <a:lstStyle/>
            <a:p>
              <a:r>
                <a:rPr lang="en-US" altLang="ko-KR" sz="1400" b="1" dirty="0">
                  <a:solidFill>
                    <a:prstClr val="black">
                      <a:lumMod val="75000"/>
                      <a:lumOff val="25000"/>
                    </a:prstClr>
                  </a:solidFill>
                  <a:cs typeface="Arial" pitchFamily="34" charset="0"/>
                </a:rPr>
                <a:t>Contents Title</a:t>
              </a:r>
              <a:endParaRPr lang="ko-KR" altLang="en-US" sz="1400" b="1" dirty="0">
                <a:solidFill>
                  <a:prstClr val="black">
                    <a:lumMod val="75000"/>
                    <a:lumOff val="25000"/>
                  </a:prstClr>
                </a:solidFill>
                <a:cs typeface="Arial" pitchFamily="34" charset="0"/>
              </a:endParaRPr>
            </a:p>
          </p:txBody>
        </p:sp>
      </p:grpSp>
      <p:grpSp>
        <p:nvGrpSpPr>
          <p:cNvPr id="27" name="Group 26">
            <a:extLst>
              <a:ext uri="{FF2B5EF4-FFF2-40B4-BE49-F238E27FC236}">
                <a16:creationId xmlns:a16="http://schemas.microsoft.com/office/drawing/2014/main" id="{5D34183F-939F-4A5C-8899-A697CEB801A6}"/>
              </a:ext>
            </a:extLst>
          </p:cNvPr>
          <p:cNvGrpSpPr/>
          <p:nvPr/>
        </p:nvGrpSpPr>
        <p:grpSpPr>
          <a:xfrm>
            <a:off x="8744752" y="3541869"/>
            <a:ext cx="2840856" cy="911409"/>
            <a:chOff x="4965552" y="1736224"/>
            <a:chExt cx="3484978" cy="911409"/>
          </a:xfrm>
        </p:grpSpPr>
        <p:sp>
          <p:nvSpPr>
            <p:cNvPr id="28" name="TextBox 27">
              <a:extLst>
                <a:ext uri="{FF2B5EF4-FFF2-40B4-BE49-F238E27FC236}">
                  <a16:creationId xmlns:a16="http://schemas.microsoft.com/office/drawing/2014/main" id="{F61D1483-013D-4712-B902-5BC57ED63654}"/>
                </a:ext>
              </a:extLst>
            </p:cNvPr>
            <p:cNvSpPr txBox="1"/>
            <p:nvPr/>
          </p:nvSpPr>
          <p:spPr>
            <a:xfrm>
              <a:off x="4965552" y="2001302"/>
              <a:ext cx="3484978" cy="646331"/>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29" name="TextBox 28">
              <a:extLst>
                <a:ext uri="{FF2B5EF4-FFF2-40B4-BE49-F238E27FC236}">
                  <a16:creationId xmlns:a16="http://schemas.microsoft.com/office/drawing/2014/main" id="{E7E94578-E613-4FE9-9A9B-72CDDDEFFD03}"/>
                </a:ext>
              </a:extLst>
            </p:cNvPr>
            <p:cNvSpPr txBox="1"/>
            <p:nvPr/>
          </p:nvSpPr>
          <p:spPr>
            <a:xfrm>
              <a:off x="4965552" y="1736224"/>
              <a:ext cx="3484978" cy="307777"/>
            </a:xfrm>
            <a:prstGeom prst="rect">
              <a:avLst/>
            </a:prstGeom>
            <a:noFill/>
          </p:spPr>
          <p:txBody>
            <a:bodyPr wrap="square" rtlCol="0">
              <a:spAutoFit/>
            </a:bodyPr>
            <a:lstStyle/>
            <a:p>
              <a:r>
                <a:rPr lang="en-US" altLang="ko-KR" sz="1400" b="1" dirty="0">
                  <a:solidFill>
                    <a:prstClr val="black">
                      <a:lumMod val="75000"/>
                      <a:lumOff val="25000"/>
                    </a:prstClr>
                  </a:solidFill>
                  <a:cs typeface="Arial" pitchFamily="34" charset="0"/>
                </a:rPr>
                <a:t>Contents Title</a:t>
              </a:r>
              <a:endParaRPr lang="ko-KR" altLang="en-US" sz="1400" b="1" dirty="0">
                <a:solidFill>
                  <a:prstClr val="black">
                    <a:lumMod val="75000"/>
                    <a:lumOff val="25000"/>
                  </a:prstClr>
                </a:solidFill>
                <a:cs typeface="Arial" pitchFamily="34" charset="0"/>
              </a:endParaRPr>
            </a:p>
          </p:txBody>
        </p:sp>
      </p:grpSp>
      <p:grpSp>
        <p:nvGrpSpPr>
          <p:cNvPr id="30" name="Group 29">
            <a:extLst>
              <a:ext uri="{FF2B5EF4-FFF2-40B4-BE49-F238E27FC236}">
                <a16:creationId xmlns:a16="http://schemas.microsoft.com/office/drawing/2014/main" id="{79F158BE-F54A-4644-B6CF-E606A826E1D5}"/>
              </a:ext>
            </a:extLst>
          </p:cNvPr>
          <p:cNvGrpSpPr/>
          <p:nvPr/>
        </p:nvGrpSpPr>
        <p:grpSpPr>
          <a:xfrm>
            <a:off x="8314376" y="5177937"/>
            <a:ext cx="2840856" cy="911409"/>
            <a:chOff x="4965552" y="1736224"/>
            <a:chExt cx="3484978" cy="911409"/>
          </a:xfrm>
        </p:grpSpPr>
        <p:sp>
          <p:nvSpPr>
            <p:cNvPr id="31" name="TextBox 30">
              <a:extLst>
                <a:ext uri="{FF2B5EF4-FFF2-40B4-BE49-F238E27FC236}">
                  <a16:creationId xmlns:a16="http://schemas.microsoft.com/office/drawing/2014/main" id="{1439FF6A-304D-4D5E-8D12-F3F78D5D79EA}"/>
                </a:ext>
              </a:extLst>
            </p:cNvPr>
            <p:cNvSpPr txBox="1"/>
            <p:nvPr/>
          </p:nvSpPr>
          <p:spPr>
            <a:xfrm>
              <a:off x="4965552" y="2001302"/>
              <a:ext cx="3484978" cy="646331"/>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32" name="TextBox 31">
              <a:extLst>
                <a:ext uri="{FF2B5EF4-FFF2-40B4-BE49-F238E27FC236}">
                  <a16:creationId xmlns:a16="http://schemas.microsoft.com/office/drawing/2014/main" id="{9382A87A-341D-45B9-A219-88612605D24E}"/>
                </a:ext>
              </a:extLst>
            </p:cNvPr>
            <p:cNvSpPr txBox="1"/>
            <p:nvPr/>
          </p:nvSpPr>
          <p:spPr>
            <a:xfrm>
              <a:off x="4965552" y="1736224"/>
              <a:ext cx="3484978" cy="307777"/>
            </a:xfrm>
            <a:prstGeom prst="rect">
              <a:avLst/>
            </a:prstGeom>
            <a:noFill/>
          </p:spPr>
          <p:txBody>
            <a:bodyPr wrap="square" rtlCol="0">
              <a:spAutoFit/>
            </a:bodyPr>
            <a:lstStyle/>
            <a:p>
              <a:r>
                <a:rPr lang="en-US" altLang="ko-KR" sz="1400" b="1" dirty="0">
                  <a:solidFill>
                    <a:prstClr val="black">
                      <a:lumMod val="75000"/>
                      <a:lumOff val="25000"/>
                    </a:prstClr>
                  </a:solidFill>
                  <a:cs typeface="Arial" pitchFamily="34" charset="0"/>
                </a:rPr>
                <a:t>Contents Title</a:t>
              </a:r>
              <a:endParaRPr lang="ko-KR" altLang="en-US" sz="1400" b="1" dirty="0">
                <a:solidFill>
                  <a:prstClr val="black">
                    <a:lumMod val="75000"/>
                    <a:lumOff val="25000"/>
                  </a:prstClr>
                </a:solidFill>
                <a:cs typeface="Arial" pitchFamily="34" charset="0"/>
              </a:endParaRPr>
            </a:p>
          </p:txBody>
        </p:sp>
      </p:grpSp>
      <p:grpSp>
        <p:nvGrpSpPr>
          <p:cNvPr id="33" name="Group 32">
            <a:extLst>
              <a:ext uri="{FF2B5EF4-FFF2-40B4-BE49-F238E27FC236}">
                <a16:creationId xmlns:a16="http://schemas.microsoft.com/office/drawing/2014/main" id="{AD4EA671-C3D9-499A-83E7-7F9044C818CC}"/>
              </a:ext>
            </a:extLst>
          </p:cNvPr>
          <p:cNvGrpSpPr/>
          <p:nvPr/>
        </p:nvGrpSpPr>
        <p:grpSpPr>
          <a:xfrm flipH="1">
            <a:off x="1036768" y="1905801"/>
            <a:ext cx="2840856" cy="911409"/>
            <a:chOff x="4965552" y="1736224"/>
            <a:chExt cx="3484978" cy="911409"/>
          </a:xfrm>
        </p:grpSpPr>
        <p:sp>
          <p:nvSpPr>
            <p:cNvPr id="34" name="TextBox 33">
              <a:extLst>
                <a:ext uri="{FF2B5EF4-FFF2-40B4-BE49-F238E27FC236}">
                  <a16:creationId xmlns:a16="http://schemas.microsoft.com/office/drawing/2014/main" id="{8E106736-2B0A-4B51-86D8-110AFAECB5E9}"/>
                </a:ext>
              </a:extLst>
            </p:cNvPr>
            <p:cNvSpPr txBox="1"/>
            <p:nvPr/>
          </p:nvSpPr>
          <p:spPr>
            <a:xfrm>
              <a:off x="4965552" y="2001302"/>
              <a:ext cx="3484978" cy="646331"/>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35" name="TextBox 34">
              <a:extLst>
                <a:ext uri="{FF2B5EF4-FFF2-40B4-BE49-F238E27FC236}">
                  <a16:creationId xmlns:a16="http://schemas.microsoft.com/office/drawing/2014/main" id="{28E304D5-BB47-413E-991D-75CA2B21B130}"/>
                </a:ext>
              </a:extLst>
            </p:cNvPr>
            <p:cNvSpPr txBox="1"/>
            <p:nvPr/>
          </p:nvSpPr>
          <p:spPr>
            <a:xfrm>
              <a:off x="4965552" y="1736224"/>
              <a:ext cx="3484978" cy="307777"/>
            </a:xfrm>
            <a:prstGeom prst="rect">
              <a:avLst/>
            </a:prstGeom>
            <a:noFill/>
          </p:spPr>
          <p:txBody>
            <a:bodyPr wrap="square" rtlCol="0">
              <a:spAutoFit/>
            </a:bodyPr>
            <a:lstStyle/>
            <a:p>
              <a:pPr algn="r"/>
              <a:r>
                <a:rPr lang="en-US" altLang="ko-KR" sz="1400" b="1" dirty="0">
                  <a:solidFill>
                    <a:prstClr val="black">
                      <a:lumMod val="75000"/>
                      <a:lumOff val="25000"/>
                    </a:prstClr>
                  </a:solidFill>
                  <a:cs typeface="Arial" pitchFamily="34" charset="0"/>
                </a:rPr>
                <a:t>Contents Title</a:t>
              </a:r>
              <a:endParaRPr lang="ko-KR" altLang="en-US" sz="1400" b="1" dirty="0">
                <a:solidFill>
                  <a:prstClr val="black">
                    <a:lumMod val="75000"/>
                    <a:lumOff val="25000"/>
                  </a:prstClr>
                </a:solidFill>
                <a:cs typeface="Arial" pitchFamily="34" charset="0"/>
              </a:endParaRPr>
            </a:p>
          </p:txBody>
        </p:sp>
      </p:grpSp>
      <p:grpSp>
        <p:nvGrpSpPr>
          <p:cNvPr id="36" name="Group 35">
            <a:extLst>
              <a:ext uri="{FF2B5EF4-FFF2-40B4-BE49-F238E27FC236}">
                <a16:creationId xmlns:a16="http://schemas.microsoft.com/office/drawing/2014/main" id="{58D1E383-31FB-4B32-AB5F-44018EFA5F53}"/>
              </a:ext>
            </a:extLst>
          </p:cNvPr>
          <p:cNvGrpSpPr/>
          <p:nvPr/>
        </p:nvGrpSpPr>
        <p:grpSpPr>
          <a:xfrm flipH="1">
            <a:off x="606392" y="3541869"/>
            <a:ext cx="2840856" cy="911409"/>
            <a:chOff x="4965552" y="1736224"/>
            <a:chExt cx="3484978" cy="911409"/>
          </a:xfrm>
        </p:grpSpPr>
        <p:sp>
          <p:nvSpPr>
            <p:cNvPr id="37" name="TextBox 36">
              <a:extLst>
                <a:ext uri="{FF2B5EF4-FFF2-40B4-BE49-F238E27FC236}">
                  <a16:creationId xmlns:a16="http://schemas.microsoft.com/office/drawing/2014/main" id="{40361831-40BC-4251-8756-8B58769126A0}"/>
                </a:ext>
              </a:extLst>
            </p:cNvPr>
            <p:cNvSpPr txBox="1"/>
            <p:nvPr/>
          </p:nvSpPr>
          <p:spPr>
            <a:xfrm>
              <a:off x="4965552" y="2001302"/>
              <a:ext cx="3484978" cy="646331"/>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38" name="TextBox 37">
              <a:extLst>
                <a:ext uri="{FF2B5EF4-FFF2-40B4-BE49-F238E27FC236}">
                  <a16:creationId xmlns:a16="http://schemas.microsoft.com/office/drawing/2014/main" id="{B8DC2CE3-F7F7-465F-AE1D-3E10DBE09319}"/>
                </a:ext>
              </a:extLst>
            </p:cNvPr>
            <p:cNvSpPr txBox="1"/>
            <p:nvPr/>
          </p:nvSpPr>
          <p:spPr>
            <a:xfrm>
              <a:off x="4965552" y="1736224"/>
              <a:ext cx="3484978" cy="307777"/>
            </a:xfrm>
            <a:prstGeom prst="rect">
              <a:avLst/>
            </a:prstGeom>
            <a:noFill/>
          </p:spPr>
          <p:txBody>
            <a:bodyPr wrap="square" rtlCol="0">
              <a:spAutoFit/>
            </a:bodyPr>
            <a:lstStyle/>
            <a:p>
              <a:pPr algn="r"/>
              <a:r>
                <a:rPr lang="en-US" altLang="ko-KR" sz="1400" b="1" dirty="0">
                  <a:solidFill>
                    <a:prstClr val="black">
                      <a:lumMod val="75000"/>
                      <a:lumOff val="25000"/>
                    </a:prstClr>
                  </a:solidFill>
                  <a:cs typeface="Arial" pitchFamily="34" charset="0"/>
                </a:rPr>
                <a:t>Contents Title</a:t>
              </a:r>
              <a:endParaRPr lang="ko-KR" altLang="en-US" sz="1400" b="1" dirty="0">
                <a:solidFill>
                  <a:prstClr val="black">
                    <a:lumMod val="75000"/>
                    <a:lumOff val="25000"/>
                  </a:prstClr>
                </a:solidFill>
                <a:cs typeface="Arial" pitchFamily="34" charset="0"/>
              </a:endParaRPr>
            </a:p>
          </p:txBody>
        </p:sp>
      </p:grpSp>
      <p:grpSp>
        <p:nvGrpSpPr>
          <p:cNvPr id="39" name="Group 38">
            <a:extLst>
              <a:ext uri="{FF2B5EF4-FFF2-40B4-BE49-F238E27FC236}">
                <a16:creationId xmlns:a16="http://schemas.microsoft.com/office/drawing/2014/main" id="{EAC1D3EF-69EA-4D80-9277-91391C7C172E}"/>
              </a:ext>
            </a:extLst>
          </p:cNvPr>
          <p:cNvGrpSpPr/>
          <p:nvPr/>
        </p:nvGrpSpPr>
        <p:grpSpPr>
          <a:xfrm flipH="1">
            <a:off x="1036768" y="5177937"/>
            <a:ext cx="2840856" cy="911409"/>
            <a:chOff x="4965552" y="1736224"/>
            <a:chExt cx="3484978" cy="911409"/>
          </a:xfrm>
        </p:grpSpPr>
        <p:sp>
          <p:nvSpPr>
            <p:cNvPr id="40" name="TextBox 39">
              <a:extLst>
                <a:ext uri="{FF2B5EF4-FFF2-40B4-BE49-F238E27FC236}">
                  <a16:creationId xmlns:a16="http://schemas.microsoft.com/office/drawing/2014/main" id="{176835F1-2106-4B14-90C9-FBA654BEF94B}"/>
                </a:ext>
              </a:extLst>
            </p:cNvPr>
            <p:cNvSpPr txBox="1"/>
            <p:nvPr/>
          </p:nvSpPr>
          <p:spPr>
            <a:xfrm>
              <a:off x="4965552" y="2001302"/>
              <a:ext cx="3484978" cy="646331"/>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41" name="TextBox 40">
              <a:extLst>
                <a:ext uri="{FF2B5EF4-FFF2-40B4-BE49-F238E27FC236}">
                  <a16:creationId xmlns:a16="http://schemas.microsoft.com/office/drawing/2014/main" id="{F26192E3-FA2E-4B2D-B2C1-60B3E40C93C7}"/>
                </a:ext>
              </a:extLst>
            </p:cNvPr>
            <p:cNvSpPr txBox="1"/>
            <p:nvPr/>
          </p:nvSpPr>
          <p:spPr>
            <a:xfrm>
              <a:off x="4965552" y="1736224"/>
              <a:ext cx="3484978" cy="307777"/>
            </a:xfrm>
            <a:prstGeom prst="rect">
              <a:avLst/>
            </a:prstGeom>
            <a:noFill/>
          </p:spPr>
          <p:txBody>
            <a:bodyPr wrap="square" rtlCol="0">
              <a:spAutoFit/>
            </a:bodyPr>
            <a:lstStyle/>
            <a:p>
              <a:pPr algn="r"/>
              <a:r>
                <a:rPr lang="en-US" altLang="ko-KR" sz="1400" b="1" dirty="0">
                  <a:solidFill>
                    <a:prstClr val="black">
                      <a:lumMod val="75000"/>
                      <a:lumOff val="25000"/>
                    </a:prstClr>
                  </a:solidFill>
                  <a:cs typeface="Arial" pitchFamily="34" charset="0"/>
                </a:rPr>
                <a:t>Contents Title</a:t>
              </a:r>
              <a:endParaRPr lang="ko-KR" altLang="en-US" sz="1400" b="1" dirty="0">
                <a:solidFill>
                  <a:prstClr val="black">
                    <a:lumMod val="75000"/>
                    <a:lumOff val="25000"/>
                  </a:prstClr>
                </a:solidFill>
                <a:cs typeface="Arial" pitchFamily="34" charset="0"/>
              </a:endParaRPr>
            </a:p>
          </p:txBody>
        </p:sp>
      </p:grpSp>
    </p:spTree>
    <p:extLst>
      <p:ext uri="{BB962C8B-B14F-4D97-AF65-F5344CB8AC3E}">
        <p14:creationId xmlns:p14="http://schemas.microsoft.com/office/powerpoint/2010/main" val="752414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8D3E29EB-9952-4369-8C57-6F2E4B96172C}"/>
              </a:ext>
            </a:extLst>
          </p:cNvPr>
          <p:cNvSpPr>
            <a:spLocks noGrp="1"/>
          </p:cNvSpPr>
          <p:nvPr>
            <p:ph type="title"/>
          </p:nvPr>
        </p:nvSpPr>
        <p:spPr/>
        <p:txBody>
          <a:bodyPr/>
          <a:lstStyle/>
          <a:p>
            <a:r>
              <a:rPr lang="en-US" dirty="0"/>
              <a:t>The 5G readiness assessment of an organization in each vertical is a comprehend task considering level of “Digital Capability” &amp; “Leadership Capability” of a firm. </a:t>
            </a:r>
            <a:endParaRPr lang="th-TH" dirty="0"/>
          </a:p>
        </p:txBody>
      </p:sp>
      <p:grpSp>
        <p:nvGrpSpPr>
          <p:cNvPr id="3" name="Group 2">
            <a:extLst>
              <a:ext uri="{FF2B5EF4-FFF2-40B4-BE49-F238E27FC236}">
                <a16:creationId xmlns:a16="http://schemas.microsoft.com/office/drawing/2014/main" id="{8344FB86-9BF8-4D9A-B56B-F813CDA3721E}"/>
              </a:ext>
            </a:extLst>
          </p:cNvPr>
          <p:cNvGrpSpPr/>
          <p:nvPr/>
        </p:nvGrpSpPr>
        <p:grpSpPr>
          <a:xfrm>
            <a:off x="4347658" y="1959412"/>
            <a:ext cx="3496686" cy="3888157"/>
            <a:chOff x="2808139" y="1972867"/>
            <a:chExt cx="3544350" cy="3941157"/>
          </a:xfrm>
        </p:grpSpPr>
        <p:grpSp>
          <p:nvGrpSpPr>
            <p:cNvPr id="4" name="Group 3">
              <a:extLst>
                <a:ext uri="{FF2B5EF4-FFF2-40B4-BE49-F238E27FC236}">
                  <a16:creationId xmlns:a16="http://schemas.microsoft.com/office/drawing/2014/main" id="{379E23E1-4226-45E9-A645-09CF016E4FB9}"/>
                </a:ext>
              </a:extLst>
            </p:cNvPr>
            <p:cNvGrpSpPr/>
            <p:nvPr/>
          </p:nvGrpSpPr>
          <p:grpSpPr>
            <a:xfrm>
              <a:off x="4024540" y="1972867"/>
              <a:ext cx="1103960" cy="1020909"/>
              <a:chOff x="4187424" y="1973745"/>
              <a:chExt cx="1368152" cy="1265226"/>
            </a:xfrm>
          </p:grpSpPr>
          <p:sp>
            <p:nvSpPr>
              <p:cNvPr id="20" name="Rectangle 19">
                <a:extLst>
                  <a:ext uri="{FF2B5EF4-FFF2-40B4-BE49-F238E27FC236}">
                    <a16:creationId xmlns:a16="http://schemas.microsoft.com/office/drawing/2014/main" id="{52DBE24C-23BE-4E66-A640-B87DE2940B2A}"/>
                  </a:ext>
                </a:extLst>
              </p:cNvPr>
              <p:cNvSpPr/>
              <p:nvPr/>
            </p:nvSpPr>
            <p:spPr>
              <a:xfrm>
                <a:off x="4187424" y="2517769"/>
                <a:ext cx="1368152" cy="720080"/>
              </a:xfrm>
              <a:prstGeom prst="rect">
                <a:avLst/>
              </a:prstGeom>
              <a:solidFill>
                <a:schemeClr val="tx2">
                  <a:lumMod val="60000"/>
                  <a:lumOff val="40000"/>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1" name="Round Same Side Corner Rectangle 2">
                <a:extLst>
                  <a:ext uri="{FF2B5EF4-FFF2-40B4-BE49-F238E27FC236}">
                    <a16:creationId xmlns:a16="http://schemas.microsoft.com/office/drawing/2014/main" id="{12D0C8B9-245D-446B-97BB-B1D260BBA690}"/>
                  </a:ext>
                </a:extLst>
              </p:cNvPr>
              <p:cNvSpPr/>
              <p:nvPr/>
            </p:nvSpPr>
            <p:spPr>
              <a:xfrm rot="13500000">
                <a:off x="4238887"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tx2">
                  <a:lumMod val="75000"/>
                </a:schemeClr>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5" name="Group 4">
              <a:extLst>
                <a:ext uri="{FF2B5EF4-FFF2-40B4-BE49-F238E27FC236}">
                  <a16:creationId xmlns:a16="http://schemas.microsoft.com/office/drawing/2014/main" id="{0CCDC37F-1BBF-430D-A98C-2E03434BF982}"/>
                </a:ext>
              </a:extLst>
            </p:cNvPr>
            <p:cNvGrpSpPr/>
            <p:nvPr/>
          </p:nvGrpSpPr>
          <p:grpSpPr>
            <a:xfrm rot="3600000">
              <a:off x="5290055" y="2702554"/>
              <a:ext cx="1103960" cy="1020909"/>
              <a:chOff x="4187424" y="1973745"/>
              <a:chExt cx="1368152" cy="1265226"/>
            </a:xfrm>
          </p:grpSpPr>
          <p:sp>
            <p:nvSpPr>
              <p:cNvPr id="18" name="Rectangle 17">
                <a:extLst>
                  <a:ext uri="{FF2B5EF4-FFF2-40B4-BE49-F238E27FC236}">
                    <a16:creationId xmlns:a16="http://schemas.microsoft.com/office/drawing/2014/main" id="{B14757AB-E191-46F5-AD96-5F069D80452F}"/>
                  </a:ext>
                </a:extLst>
              </p:cNvPr>
              <p:cNvSpPr/>
              <p:nvPr/>
            </p:nvSpPr>
            <p:spPr>
              <a:xfrm>
                <a:off x="4187424" y="2517769"/>
                <a:ext cx="1368152" cy="720080"/>
              </a:xfrm>
              <a:prstGeom prst="rect">
                <a:avLst/>
              </a:prstGeom>
              <a:solidFill>
                <a:schemeClr val="tx2">
                  <a:lumMod val="75000"/>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9" name="Round Same Side Corner Rectangle 2">
                <a:extLst>
                  <a:ext uri="{FF2B5EF4-FFF2-40B4-BE49-F238E27FC236}">
                    <a16:creationId xmlns:a16="http://schemas.microsoft.com/office/drawing/2014/main" id="{AAAE8B32-9B53-4219-9089-58720A559406}"/>
                  </a:ext>
                </a:extLst>
              </p:cNvPr>
              <p:cNvSpPr/>
              <p:nvPr/>
            </p:nvSpPr>
            <p:spPr>
              <a:xfrm rot="13500000">
                <a:off x="4238887"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tx2">
                  <a:lumMod val="50000"/>
                </a:schemeClr>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6" name="Group 5">
              <a:extLst>
                <a:ext uri="{FF2B5EF4-FFF2-40B4-BE49-F238E27FC236}">
                  <a16:creationId xmlns:a16="http://schemas.microsoft.com/office/drawing/2014/main" id="{FA700CA3-CD2F-4425-A5C3-6797B6036089}"/>
                </a:ext>
              </a:extLst>
            </p:cNvPr>
            <p:cNvGrpSpPr/>
            <p:nvPr/>
          </p:nvGrpSpPr>
          <p:grpSpPr>
            <a:xfrm rot="7200000">
              <a:off x="5290055" y="4174803"/>
              <a:ext cx="1103960" cy="1020909"/>
              <a:chOff x="4187424" y="1973748"/>
              <a:chExt cx="1368152" cy="1265226"/>
            </a:xfrm>
          </p:grpSpPr>
          <p:sp>
            <p:nvSpPr>
              <p:cNvPr id="16" name="Rectangle 15">
                <a:extLst>
                  <a:ext uri="{FF2B5EF4-FFF2-40B4-BE49-F238E27FC236}">
                    <a16:creationId xmlns:a16="http://schemas.microsoft.com/office/drawing/2014/main" id="{71349D1F-5C12-4848-884B-7595A306D6B1}"/>
                  </a:ext>
                </a:extLst>
              </p:cNvPr>
              <p:cNvSpPr/>
              <p:nvPr/>
            </p:nvSpPr>
            <p:spPr>
              <a:xfrm>
                <a:off x="4187424" y="2517769"/>
                <a:ext cx="1368152" cy="720080"/>
              </a:xfrm>
              <a:prstGeom prst="rect">
                <a:avLst/>
              </a:prstGeom>
              <a:solidFill>
                <a:schemeClr val="tx2">
                  <a:lumMod val="20000"/>
                  <a:lumOff val="80000"/>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7" name="Round Same Side Corner Rectangle 2">
                <a:extLst>
                  <a:ext uri="{FF2B5EF4-FFF2-40B4-BE49-F238E27FC236}">
                    <a16:creationId xmlns:a16="http://schemas.microsoft.com/office/drawing/2014/main" id="{6AFC4451-D6C3-4CA2-B91F-E73B8863D0E1}"/>
                  </a:ext>
                </a:extLst>
              </p:cNvPr>
              <p:cNvSpPr/>
              <p:nvPr/>
            </p:nvSpPr>
            <p:spPr>
              <a:xfrm rot="13500000">
                <a:off x="4238887" y="1973748"/>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3">
                  <a:lumMod val="40000"/>
                  <a:lumOff val="60000"/>
                </a:schemeClr>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7" name="Group 6">
              <a:extLst>
                <a:ext uri="{FF2B5EF4-FFF2-40B4-BE49-F238E27FC236}">
                  <a16:creationId xmlns:a16="http://schemas.microsoft.com/office/drawing/2014/main" id="{261FA021-EA46-4413-B536-0AD86A5D2A2C}"/>
                </a:ext>
              </a:extLst>
            </p:cNvPr>
            <p:cNvGrpSpPr/>
            <p:nvPr/>
          </p:nvGrpSpPr>
          <p:grpSpPr>
            <a:xfrm rot="10800000">
              <a:off x="4024540" y="4893115"/>
              <a:ext cx="1103960" cy="1020909"/>
              <a:chOff x="4187424" y="1973745"/>
              <a:chExt cx="1368152" cy="1265226"/>
            </a:xfrm>
          </p:grpSpPr>
          <p:sp>
            <p:nvSpPr>
              <p:cNvPr id="14" name="Rectangle 13">
                <a:extLst>
                  <a:ext uri="{FF2B5EF4-FFF2-40B4-BE49-F238E27FC236}">
                    <a16:creationId xmlns:a16="http://schemas.microsoft.com/office/drawing/2014/main" id="{9A73CD38-C9DE-464D-B624-4F533716CB5E}"/>
                  </a:ext>
                </a:extLst>
              </p:cNvPr>
              <p:cNvSpPr/>
              <p:nvPr/>
            </p:nvSpPr>
            <p:spPr>
              <a:xfrm>
                <a:off x="4187424" y="2517769"/>
                <a:ext cx="1368152" cy="720080"/>
              </a:xfrm>
              <a:prstGeom prst="rect">
                <a:avLst/>
              </a:prstGeom>
              <a:solidFill>
                <a:schemeClr val="accent1">
                  <a:lumMod val="60000"/>
                  <a:lumOff val="40000"/>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5" name="Round Same Side Corner Rectangle 2">
                <a:extLst>
                  <a:ext uri="{FF2B5EF4-FFF2-40B4-BE49-F238E27FC236}">
                    <a16:creationId xmlns:a16="http://schemas.microsoft.com/office/drawing/2014/main" id="{1111E0AD-D017-4BCF-AEA1-570D10F33CA1}"/>
                  </a:ext>
                </a:extLst>
              </p:cNvPr>
              <p:cNvSpPr/>
              <p:nvPr/>
            </p:nvSpPr>
            <p:spPr>
              <a:xfrm rot="13500000">
                <a:off x="4238887"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2">
                  <a:lumMod val="75000"/>
                </a:schemeClr>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8" name="Group 7">
              <a:extLst>
                <a:ext uri="{FF2B5EF4-FFF2-40B4-BE49-F238E27FC236}">
                  <a16:creationId xmlns:a16="http://schemas.microsoft.com/office/drawing/2014/main" id="{A3C172FE-F2D1-42C6-8336-A5D3C6FC0C2A}"/>
                </a:ext>
              </a:extLst>
            </p:cNvPr>
            <p:cNvGrpSpPr/>
            <p:nvPr/>
          </p:nvGrpSpPr>
          <p:grpSpPr>
            <a:xfrm rot="14400000">
              <a:off x="2766614" y="4174806"/>
              <a:ext cx="1103960" cy="1020909"/>
              <a:chOff x="4187424" y="1973745"/>
              <a:chExt cx="1368152" cy="1265226"/>
            </a:xfrm>
          </p:grpSpPr>
          <p:sp>
            <p:nvSpPr>
              <p:cNvPr id="12" name="Rectangle 11">
                <a:extLst>
                  <a:ext uri="{FF2B5EF4-FFF2-40B4-BE49-F238E27FC236}">
                    <a16:creationId xmlns:a16="http://schemas.microsoft.com/office/drawing/2014/main" id="{A8302C2A-1CA4-4C2B-B831-1D5803A2A06E}"/>
                  </a:ext>
                </a:extLst>
              </p:cNvPr>
              <p:cNvSpPr/>
              <p:nvPr/>
            </p:nvSpPr>
            <p:spPr>
              <a:xfrm>
                <a:off x="4187424" y="2517769"/>
                <a:ext cx="1368152" cy="720080"/>
              </a:xfrm>
              <a:prstGeom prst="rect">
                <a:avLst/>
              </a:prstGeom>
              <a:solidFill>
                <a:schemeClr val="accent3">
                  <a:lumMod val="60000"/>
                  <a:lumOff val="40000"/>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3" name="Round Same Side Corner Rectangle 2">
                <a:extLst>
                  <a:ext uri="{FF2B5EF4-FFF2-40B4-BE49-F238E27FC236}">
                    <a16:creationId xmlns:a16="http://schemas.microsoft.com/office/drawing/2014/main" id="{E0C2084F-E9B4-4692-90CE-A98755E9076C}"/>
                  </a:ext>
                </a:extLst>
              </p:cNvPr>
              <p:cNvSpPr/>
              <p:nvPr/>
            </p:nvSpPr>
            <p:spPr>
              <a:xfrm rot="13500000">
                <a:off x="4238891"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3">
                  <a:lumMod val="75000"/>
                </a:schemeClr>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9" name="Group 8">
              <a:extLst>
                <a:ext uri="{FF2B5EF4-FFF2-40B4-BE49-F238E27FC236}">
                  <a16:creationId xmlns:a16="http://schemas.microsoft.com/office/drawing/2014/main" id="{0EFE8462-CB6B-4CF7-A014-FBD30B6263C8}"/>
                </a:ext>
              </a:extLst>
            </p:cNvPr>
            <p:cNvGrpSpPr/>
            <p:nvPr/>
          </p:nvGrpSpPr>
          <p:grpSpPr>
            <a:xfrm rot="18000000">
              <a:off x="2766614" y="2702555"/>
              <a:ext cx="1103960" cy="1020909"/>
              <a:chOff x="4187424" y="1973744"/>
              <a:chExt cx="1368152" cy="1265226"/>
            </a:xfrm>
          </p:grpSpPr>
          <p:sp>
            <p:nvSpPr>
              <p:cNvPr id="10" name="Rectangle 9">
                <a:extLst>
                  <a:ext uri="{FF2B5EF4-FFF2-40B4-BE49-F238E27FC236}">
                    <a16:creationId xmlns:a16="http://schemas.microsoft.com/office/drawing/2014/main" id="{2A9BEC46-8483-4AD2-B49B-2D9BDF669ED5}"/>
                  </a:ext>
                </a:extLst>
              </p:cNvPr>
              <p:cNvSpPr/>
              <p:nvPr/>
            </p:nvSpPr>
            <p:spPr>
              <a:xfrm>
                <a:off x="4187424" y="2517769"/>
                <a:ext cx="1368152" cy="720080"/>
              </a:xfrm>
              <a:prstGeom prst="rect">
                <a:avLst/>
              </a:prstGeom>
              <a:solidFill>
                <a:schemeClr val="accent3">
                  <a:lumMod val="20000"/>
                  <a:lumOff val="80000"/>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1" name="Round Same Side Corner Rectangle 2">
                <a:extLst>
                  <a:ext uri="{FF2B5EF4-FFF2-40B4-BE49-F238E27FC236}">
                    <a16:creationId xmlns:a16="http://schemas.microsoft.com/office/drawing/2014/main" id="{497B0710-36D2-4B41-863F-CA429925C349}"/>
                  </a:ext>
                </a:extLst>
              </p:cNvPr>
              <p:cNvSpPr/>
              <p:nvPr/>
            </p:nvSpPr>
            <p:spPr>
              <a:xfrm rot="13500000">
                <a:off x="4238889" y="1973744"/>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4">
                  <a:lumMod val="50000"/>
                </a:schemeClr>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grpSp>
      </p:grpSp>
      <p:grpSp>
        <p:nvGrpSpPr>
          <p:cNvPr id="22" name="Group 21">
            <a:extLst>
              <a:ext uri="{FF2B5EF4-FFF2-40B4-BE49-F238E27FC236}">
                <a16:creationId xmlns:a16="http://schemas.microsoft.com/office/drawing/2014/main" id="{0AFACB19-06B0-4745-8094-EC6BD7E42820}"/>
              </a:ext>
            </a:extLst>
          </p:cNvPr>
          <p:cNvGrpSpPr/>
          <p:nvPr/>
        </p:nvGrpSpPr>
        <p:grpSpPr>
          <a:xfrm>
            <a:off x="5455660" y="3496936"/>
            <a:ext cx="1280683" cy="733351"/>
            <a:chOff x="3340671" y="1947423"/>
            <a:chExt cx="1429684" cy="733351"/>
          </a:xfrm>
        </p:grpSpPr>
        <p:sp>
          <p:nvSpPr>
            <p:cNvPr id="23" name="TextBox 22">
              <a:extLst>
                <a:ext uri="{FF2B5EF4-FFF2-40B4-BE49-F238E27FC236}">
                  <a16:creationId xmlns:a16="http://schemas.microsoft.com/office/drawing/2014/main" id="{D7FCCA14-B366-40CB-8133-4597AB9C8256}"/>
                </a:ext>
              </a:extLst>
            </p:cNvPr>
            <p:cNvSpPr txBox="1"/>
            <p:nvPr/>
          </p:nvSpPr>
          <p:spPr>
            <a:xfrm>
              <a:off x="3340671" y="1947423"/>
              <a:ext cx="1429684" cy="307777"/>
            </a:xfrm>
            <a:prstGeom prst="rect">
              <a:avLst/>
            </a:prstGeom>
            <a:noFill/>
          </p:spPr>
          <p:txBody>
            <a:bodyPr wrap="square" rtlCol="0">
              <a:spAutoFit/>
            </a:bodyPr>
            <a:lstStyle/>
            <a:p>
              <a:pPr algn="ctr"/>
              <a:r>
                <a:rPr lang="en-US" altLang="ko-KR" sz="1400" b="1" dirty="0">
                  <a:solidFill>
                    <a:prstClr val="black">
                      <a:lumMod val="65000"/>
                      <a:lumOff val="35000"/>
                    </a:prstClr>
                  </a:solidFill>
                  <a:cs typeface="Arial" pitchFamily="34" charset="0"/>
                </a:rPr>
                <a:t>Add Text</a:t>
              </a:r>
              <a:endParaRPr lang="ko-KR" altLang="en-US" sz="1400" b="1" dirty="0">
                <a:solidFill>
                  <a:prstClr val="black">
                    <a:lumMod val="65000"/>
                    <a:lumOff val="35000"/>
                  </a:prstClr>
                </a:solidFill>
                <a:cs typeface="Arial" pitchFamily="34" charset="0"/>
              </a:endParaRPr>
            </a:p>
          </p:txBody>
        </p:sp>
        <p:sp>
          <p:nvSpPr>
            <p:cNvPr id="24" name="TextBox 23">
              <a:extLst>
                <a:ext uri="{FF2B5EF4-FFF2-40B4-BE49-F238E27FC236}">
                  <a16:creationId xmlns:a16="http://schemas.microsoft.com/office/drawing/2014/main" id="{B43C25D5-BEEC-4979-AC30-9384D2D79A21}"/>
                </a:ext>
              </a:extLst>
            </p:cNvPr>
            <p:cNvSpPr txBox="1"/>
            <p:nvPr/>
          </p:nvSpPr>
          <p:spPr>
            <a:xfrm>
              <a:off x="3340671" y="2219109"/>
              <a:ext cx="1429684" cy="461665"/>
            </a:xfrm>
            <a:prstGeom prst="rect">
              <a:avLst/>
            </a:prstGeom>
            <a:noFill/>
          </p:spPr>
          <p:txBody>
            <a:bodyPr wrap="square" rtlCol="0">
              <a:spAutoFit/>
            </a:bodyPr>
            <a:lstStyle/>
            <a:p>
              <a:pPr algn="ctr"/>
              <a:r>
                <a:rPr lang="en-US" altLang="ko-KR" sz="1200" dirty="0">
                  <a:solidFill>
                    <a:prstClr val="black">
                      <a:lumMod val="65000"/>
                      <a:lumOff val="35000"/>
                    </a:prstClr>
                  </a:solidFill>
                  <a:cs typeface="Arial" pitchFamily="34" charset="0"/>
                </a:rPr>
                <a:t>PowerPoint Presentation </a:t>
              </a:r>
              <a:endParaRPr lang="ko-KR" altLang="en-US" sz="1200" dirty="0">
                <a:solidFill>
                  <a:prstClr val="black">
                    <a:lumMod val="65000"/>
                    <a:lumOff val="35000"/>
                  </a:prstClr>
                </a:solidFill>
                <a:cs typeface="Arial" pitchFamily="34" charset="0"/>
              </a:endParaRPr>
            </a:p>
          </p:txBody>
        </p:sp>
      </p:grpSp>
      <p:grpSp>
        <p:nvGrpSpPr>
          <p:cNvPr id="25" name="Group 24">
            <a:extLst>
              <a:ext uri="{FF2B5EF4-FFF2-40B4-BE49-F238E27FC236}">
                <a16:creationId xmlns:a16="http://schemas.microsoft.com/office/drawing/2014/main" id="{130FED57-71E7-43EA-9B48-07C797972B4D}"/>
              </a:ext>
            </a:extLst>
          </p:cNvPr>
          <p:cNvGrpSpPr/>
          <p:nvPr/>
        </p:nvGrpSpPr>
        <p:grpSpPr>
          <a:xfrm>
            <a:off x="6993217" y="5142189"/>
            <a:ext cx="3276000" cy="923330"/>
            <a:chOff x="2551706" y="4283314"/>
            <a:chExt cx="1416829" cy="923330"/>
          </a:xfrm>
        </p:grpSpPr>
        <p:sp>
          <p:nvSpPr>
            <p:cNvPr id="26" name="TextBox 25">
              <a:extLst>
                <a:ext uri="{FF2B5EF4-FFF2-40B4-BE49-F238E27FC236}">
                  <a16:creationId xmlns:a16="http://schemas.microsoft.com/office/drawing/2014/main" id="{64F21F8B-8101-4084-8B6B-2F2AABEB303C}"/>
                </a:ext>
              </a:extLst>
            </p:cNvPr>
            <p:cNvSpPr txBox="1"/>
            <p:nvPr/>
          </p:nvSpPr>
          <p:spPr>
            <a:xfrm>
              <a:off x="2551706" y="4560313"/>
              <a:ext cx="1416829" cy="646331"/>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27" name="TextBox 26">
              <a:extLst>
                <a:ext uri="{FF2B5EF4-FFF2-40B4-BE49-F238E27FC236}">
                  <a16:creationId xmlns:a16="http://schemas.microsoft.com/office/drawing/2014/main" id="{263D0C35-D15D-48B7-98AF-81588146C6A7}"/>
                </a:ext>
              </a:extLst>
            </p:cNvPr>
            <p:cNvSpPr txBox="1"/>
            <p:nvPr/>
          </p:nvSpPr>
          <p:spPr>
            <a:xfrm>
              <a:off x="2551706" y="4283314"/>
              <a:ext cx="1404784" cy="307777"/>
            </a:xfrm>
            <a:prstGeom prst="rect">
              <a:avLst/>
            </a:prstGeom>
            <a:noFill/>
          </p:spPr>
          <p:txBody>
            <a:bodyPr wrap="square" rtlCol="0">
              <a:spAutoFit/>
            </a:bodyPr>
            <a:lstStyle/>
            <a:p>
              <a:r>
                <a:rPr lang="en-US" altLang="ko-KR" sz="1400" b="1" dirty="0">
                  <a:solidFill>
                    <a:prstClr val="black">
                      <a:lumMod val="75000"/>
                      <a:lumOff val="25000"/>
                    </a:prstClr>
                  </a:solidFill>
                  <a:cs typeface="Arial" pitchFamily="34" charset="0"/>
                </a:rPr>
                <a:t>Your Text  Here</a:t>
              </a:r>
              <a:endParaRPr lang="ko-KR" altLang="en-US" sz="1400" b="1" dirty="0">
                <a:solidFill>
                  <a:prstClr val="black">
                    <a:lumMod val="75000"/>
                    <a:lumOff val="25000"/>
                  </a:prstClr>
                </a:solidFill>
                <a:cs typeface="Arial" pitchFamily="34" charset="0"/>
              </a:endParaRPr>
            </a:p>
          </p:txBody>
        </p:sp>
      </p:grpSp>
      <p:grpSp>
        <p:nvGrpSpPr>
          <p:cNvPr id="28" name="Group 27">
            <a:extLst>
              <a:ext uri="{FF2B5EF4-FFF2-40B4-BE49-F238E27FC236}">
                <a16:creationId xmlns:a16="http://schemas.microsoft.com/office/drawing/2014/main" id="{8336DA94-4138-4D44-A650-D478A6D52E2A}"/>
              </a:ext>
            </a:extLst>
          </p:cNvPr>
          <p:cNvGrpSpPr/>
          <p:nvPr/>
        </p:nvGrpSpPr>
        <p:grpSpPr>
          <a:xfrm>
            <a:off x="8213477" y="3749685"/>
            <a:ext cx="3276000" cy="923330"/>
            <a:chOff x="2551706" y="4283314"/>
            <a:chExt cx="1416829" cy="923330"/>
          </a:xfrm>
        </p:grpSpPr>
        <p:sp>
          <p:nvSpPr>
            <p:cNvPr id="29" name="TextBox 28">
              <a:extLst>
                <a:ext uri="{FF2B5EF4-FFF2-40B4-BE49-F238E27FC236}">
                  <a16:creationId xmlns:a16="http://schemas.microsoft.com/office/drawing/2014/main" id="{A6DCCD20-970C-4C24-9427-9BABBEB11B8E}"/>
                </a:ext>
              </a:extLst>
            </p:cNvPr>
            <p:cNvSpPr txBox="1"/>
            <p:nvPr/>
          </p:nvSpPr>
          <p:spPr>
            <a:xfrm>
              <a:off x="2551706" y="4560313"/>
              <a:ext cx="1416829" cy="646331"/>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30" name="TextBox 29">
              <a:extLst>
                <a:ext uri="{FF2B5EF4-FFF2-40B4-BE49-F238E27FC236}">
                  <a16:creationId xmlns:a16="http://schemas.microsoft.com/office/drawing/2014/main" id="{7D7904E0-5129-4373-AC77-18EE4F8F4863}"/>
                </a:ext>
              </a:extLst>
            </p:cNvPr>
            <p:cNvSpPr txBox="1"/>
            <p:nvPr/>
          </p:nvSpPr>
          <p:spPr>
            <a:xfrm>
              <a:off x="2551706" y="4283314"/>
              <a:ext cx="1404784" cy="307777"/>
            </a:xfrm>
            <a:prstGeom prst="rect">
              <a:avLst/>
            </a:prstGeom>
            <a:noFill/>
          </p:spPr>
          <p:txBody>
            <a:bodyPr wrap="square" rtlCol="0">
              <a:spAutoFit/>
            </a:bodyPr>
            <a:lstStyle/>
            <a:p>
              <a:r>
                <a:rPr lang="en-US" altLang="ko-KR" sz="1400" b="1" dirty="0">
                  <a:solidFill>
                    <a:prstClr val="black">
                      <a:lumMod val="75000"/>
                      <a:lumOff val="25000"/>
                    </a:prstClr>
                  </a:solidFill>
                  <a:cs typeface="Arial" pitchFamily="34" charset="0"/>
                </a:rPr>
                <a:t>Your Text  Here</a:t>
              </a:r>
              <a:endParaRPr lang="ko-KR" altLang="en-US" sz="1400" b="1" dirty="0">
                <a:solidFill>
                  <a:prstClr val="black">
                    <a:lumMod val="75000"/>
                    <a:lumOff val="25000"/>
                  </a:prstClr>
                </a:solidFill>
                <a:cs typeface="Arial" pitchFamily="34" charset="0"/>
              </a:endParaRPr>
            </a:p>
          </p:txBody>
        </p:sp>
      </p:grpSp>
      <p:grpSp>
        <p:nvGrpSpPr>
          <p:cNvPr id="31" name="Group 30">
            <a:extLst>
              <a:ext uri="{FF2B5EF4-FFF2-40B4-BE49-F238E27FC236}">
                <a16:creationId xmlns:a16="http://schemas.microsoft.com/office/drawing/2014/main" id="{3EAA31B8-D68B-4805-A2A0-02AA0FC47430}"/>
              </a:ext>
            </a:extLst>
          </p:cNvPr>
          <p:cNvGrpSpPr/>
          <p:nvPr/>
        </p:nvGrpSpPr>
        <p:grpSpPr>
          <a:xfrm>
            <a:off x="8213477" y="2357181"/>
            <a:ext cx="3276000" cy="923330"/>
            <a:chOff x="2551706" y="4283314"/>
            <a:chExt cx="1416829" cy="923330"/>
          </a:xfrm>
        </p:grpSpPr>
        <p:sp>
          <p:nvSpPr>
            <p:cNvPr id="32" name="TextBox 31">
              <a:extLst>
                <a:ext uri="{FF2B5EF4-FFF2-40B4-BE49-F238E27FC236}">
                  <a16:creationId xmlns:a16="http://schemas.microsoft.com/office/drawing/2014/main" id="{FC5E000D-B971-40A0-872B-2C876B9B7908}"/>
                </a:ext>
              </a:extLst>
            </p:cNvPr>
            <p:cNvSpPr txBox="1"/>
            <p:nvPr/>
          </p:nvSpPr>
          <p:spPr>
            <a:xfrm>
              <a:off x="2551706" y="4560313"/>
              <a:ext cx="1416829" cy="646331"/>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You can simply impress your audience and add a unique zing and appeal to your Presentations.   </a:t>
              </a:r>
            </a:p>
          </p:txBody>
        </p:sp>
        <p:sp>
          <p:nvSpPr>
            <p:cNvPr id="33" name="TextBox 32">
              <a:extLst>
                <a:ext uri="{FF2B5EF4-FFF2-40B4-BE49-F238E27FC236}">
                  <a16:creationId xmlns:a16="http://schemas.microsoft.com/office/drawing/2014/main" id="{01A98968-03EA-4A4F-876F-4FD84B2B1232}"/>
                </a:ext>
              </a:extLst>
            </p:cNvPr>
            <p:cNvSpPr txBox="1"/>
            <p:nvPr/>
          </p:nvSpPr>
          <p:spPr>
            <a:xfrm>
              <a:off x="2551706" y="4283314"/>
              <a:ext cx="1404784" cy="307777"/>
            </a:xfrm>
            <a:prstGeom prst="rect">
              <a:avLst/>
            </a:prstGeom>
            <a:noFill/>
          </p:spPr>
          <p:txBody>
            <a:bodyPr wrap="square" rtlCol="0">
              <a:spAutoFit/>
            </a:bodyPr>
            <a:lstStyle/>
            <a:p>
              <a:r>
                <a:rPr lang="en-US" altLang="ko-KR" sz="1400" b="1" dirty="0">
                  <a:solidFill>
                    <a:prstClr val="black">
                      <a:lumMod val="75000"/>
                      <a:lumOff val="25000"/>
                    </a:prstClr>
                  </a:solidFill>
                  <a:cs typeface="Arial" pitchFamily="34" charset="0"/>
                </a:rPr>
                <a:t>Your Text  Here</a:t>
              </a:r>
              <a:endParaRPr lang="ko-KR" altLang="en-US" sz="1400" b="1" dirty="0">
                <a:solidFill>
                  <a:prstClr val="black">
                    <a:lumMod val="75000"/>
                    <a:lumOff val="25000"/>
                  </a:prstClr>
                </a:solidFill>
                <a:cs typeface="Arial" pitchFamily="34" charset="0"/>
              </a:endParaRPr>
            </a:p>
          </p:txBody>
        </p:sp>
      </p:grpSp>
      <p:grpSp>
        <p:nvGrpSpPr>
          <p:cNvPr id="34" name="Group 33">
            <a:extLst>
              <a:ext uri="{FF2B5EF4-FFF2-40B4-BE49-F238E27FC236}">
                <a16:creationId xmlns:a16="http://schemas.microsoft.com/office/drawing/2014/main" id="{2D41821C-E5D7-4670-9D24-7DD3585C4C5E}"/>
              </a:ext>
            </a:extLst>
          </p:cNvPr>
          <p:cNvGrpSpPr/>
          <p:nvPr/>
        </p:nvGrpSpPr>
        <p:grpSpPr>
          <a:xfrm>
            <a:off x="729762" y="4445937"/>
            <a:ext cx="3276000" cy="923330"/>
            <a:chOff x="2551706" y="4283314"/>
            <a:chExt cx="1416829" cy="923330"/>
          </a:xfrm>
        </p:grpSpPr>
        <p:sp>
          <p:nvSpPr>
            <p:cNvPr id="35" name="TextBox 34">
              <a:extLst>
                <a:ext uri="{FF2B5EF4-FFF2-40B4-BE49-F238E27FC236}">
                  <a16:creationId xmlns:a16="http://schemas.microsoft.com/office/drawing/2014/main" id="{B1061D58-599F-4519-B183-E520FB0DDF0F}"/>
                </a:ext>
              </a:extLst>
            </p:cNvPr>
            <p:cNvSpPr txBox="1"/>
            <p:nvPr/>
          </p:nvSpPr>
          <p:spPr>
            <a:xfrm>
              <a:off x="2551706" y="4560313"/>
              <a:ext cx="1416829" cy="646331"/>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36" name="TextBox 35">
              <a:extLst>
                <a:ext uri="{FF2B5EF4-FFF2-40B4-BE49-F238E27FC236}">
                  <a16:creationId xmlns:a16="http://schemas.microsoft.com/office/drawing/2014/main" id="{4F615879-DCCC-4899-9FB0-302D0E6BAFB4}"/>
                </a:ext>
              </a:extLst>
            </p:cNvPr>
            <p:cNvSpPr txBox="1"/>
            <p:nvPr/>
          </p:nvSpPr>
          <p:spPr>
            <a:xfrm>
              <a:off x="2551706" y="4283314"/>
              <a:ext cx="1404784" cy="307777"/>
            </a:xfrm>
            <a:prstGeom prst="rect">
              <a:avLst/>
            </a:prstGeom>
            <a:noFill/>
          </p:spPr>
          <p:txBody>
            <a:bodyPr wrap="square" rtlCol="0">
              <a:spAutoFit/>
            </a:bodyPr>
            <a:lstStyle/>
            <a:p>
              <a:pPr algn="r"/>
              <a:r>
                <a:rPr lang="en-US" altLang="ko-KR" sz="1400" b="1" dirty="0">
                  <a:solidFill>
                    <a:prstClr val="black">
                      <a:lumMod val="75000"/>
                      <a:lumOff val="25000"/>
                    </a:prstClr>
                  </a:solidFill>
                  <a:cs typeface="Arial" pitchFamily="34" charset="0"/>
                </a:rPr>
                <a:t>Your Text  Here</a:t>
              </a:r>
              <a:endParaRPr lang="ko-KR" altLang="en-US" sz="1400" b="1" dirty="0">
                <a:solidFill>
                  <a:prstClr val="black">
                    <a:lumMod val="75000"/>
                    <a:lumOff val="25000"/>
                  </a:prstClr>
                </a:solidFill>
                <a:cs typeface="Arial" pitchFamily="34" charset="0"/>
              </a:endParaRPr>
            </a:p>
          </p:txBody>
        </p:sp>
      </p:grpSp>
      <p:grpSp>
        <p:nvGrpSpPr>
          <p:cNvPr id="37" name="Group 36">
            <a:extLst>
              <a:ext uri="{FF2B5EF4-FFF2-40B4-BE49-F238E27FC236}">
                <a16:creationId xmlns:a16="http://schemas.microsoft.com/office/drawing/2014/main" id="{39F59CD6-4E94-4244-842B-5E553A0AA607}"/>
              </a:ext>
            </a:extLst>
          </p:cNvPr>
          <p:cNvGrpSpPr/>
          <p:nvPr/>
        </p:nvGrpSpPr>
        <p:grpSpPr>
          <a:xfrm>
            <a:off x="729762" y="3053433"/>
            <a:ext cx="3276000" cy="923330"/>
            <a:chOff x="2551706" y="4283314"/>
            <a:chExt cx="1416829" cy="923330"/>
          </a:xfrm>
        </p:grpSpPr>
        <p:sp>
          <p:nvSpPr>
            <p:cNvPr id="38" name="TextBox 37">
              <a:extLst>
                <a:ext uri="{FF2B5EF4-FFF2-40B4-BE49-F238E27FC236}">
                  <a16:creationId xmlns:a16="http://schemas.microsoft.com/office/drawing/2014/main" id="{FD7C0A1F-68F4-4DB4-83DC-5E4FF0C043A7}"/>
                </a:ext>
              </a:extLst>
            </p:cNvPr>
            <p:cNvSpPr txBox="1"/>
            <p:nvPr/>
          </p:nvSpPr>
          <p:spPr>
            <a:xfrm>
              <a:off x="2551706" y="4560313"/>
              <a:ext cx="1416829" cy="646331"/>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39" name="TextBox 38">
              <a:extLst>
                <a:ext uri="{FF2B5EF4-FFF2-40B4-BE49-F238E27FC236}">
                  <a16:creationId xmlns:a16="http://schemas.microsoft.com/office/drawing/2014/main" id="{2D6EBD83-90F0-4FA9-9AED-C3470EB8E75D}"/>
                </a:ext>
              </a:extLst>
            </p:cNvPr>
            <p:cNvSpPr txBox="1"/>
            <p:nvPr/>
          </p:nvSpPr>
          <p:spPr>
            <a:xfrm>
              <a:off x="2551706" y="4283314"/>
              <a:ext cx="1404784" cy="307777"/>
            </a:xfrm>
            <a:prstGeom prst="rect">
              <a:avLst/>
            </a:prstGeom>
            <a:noFill/>
          </p:spPr>
          <p:txBody>
            <a:bodyPr wrap="square" rtlCol="0">
              <a:spAutoFit/>
            </a:bodyPr>
            <a:lstStyle/>
            <a:p>
              <a:pPr algn="r"/>
              <a:r>
                <a:rPr lang="en-US" altLang="ko-KR" sz="1400" b="1" dirty="0">
                  <a:solidFill>
                    <a:prstClr val="black">
                      <a:lumMod val="75000"/>
                      <a:lumOff val="25000"/>
                    </a:prstClr>
                  </a:solidFill>
                  <a:cs typeface="Arial" pitchFamily="34" charset="0"/>
                </a:rPr>
                <a:t>Your Text  Here</a:t>
              </a:r>
              <a:endParaRPr lang="ko-KR" altLang="en-US" sz="1400" b="1" dirty="0">
                <a:solidFill>
                  <a:prstClr val="black">
                    <a:lumMod val="75000"/>
                    <a:lumOff val="25000"/>
                  </a:prstClr>
                </a:solidFill>
                <a:cs typeface="Arial" pitchFamily="34" charset="0"/>
              </a:endParaRPr>
            </a:p>
          </p:txBody>
        </p:sp>
      </p:grpSp>
      <p:grpSp>
        <p:nvGrpSpPr>
          <p:cNvPr id="40" name="Group 39">
            <a:extLst>
              <a:ext uri="{FF2B5EF4-FFF2-40B4-BE49-F238E27FC236}">
                <a16:creationId xmlns:a16="http://schemas.microsoft.com/office/drawing/2014/main" id="{A89B3B77-4675-48F9-806B-CD683F00FA09}"/>
              </a:ext>
            </a:extLst>
          </p:cNvPr>
          <p:cNvGrpSpPr/>
          <p:nvPr/>
        </p:nvGrpSpPr>
        <p:grpSpPr>
          <a:xfrm>
            <a:off x="1948058" y="1660929"/>
            <a:ext cx="3276000" cy="923330"/>
            <a:chOff x="2551706" y="4283314"/>
            <a:chExt cx="1416829" cy="923330"/>
          </a:xfrm>
        </p:grpSpPr>
        <p:sp>
          <p:nvSpPr>
            <p:cNvPr id="41" name="TextBox 40">
              <a:extLst>
                <a:ext uri="{FF2B5EF4-FFF2-40B4-BE49-F238E27FC236}">
                  <a16:creationId xmlns:a16="http://schemas.microsoft.com/office/drawing/2014/main" id="{53816B2D-351A-4866-B8BF-18ECCE37E13F}"/>
                </a:ext>
              </a:extLst>
            </p:cNvPr>
            <p:cNvSpPr txBox="1"/>
            <p:nvPr/>
          </p:nvSpPr>
          <p:spPr>
            <a:xfrm>
              <a:off x="2551706" y="4560313"/>
              <a:ext cx="1416829" cy="646331"/>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42" name="TextBox 41">
              <a:extLst>
                <a:ext uri="{FF2B5EF4-FFF2-40B4-BE49-F238E27FC236}">
                  <a16:creationId xmlns:a16="http://schemas.microsoft.com/office/drawing/2014/main" id="{C5098A8A-731E-4BD8-B4BA-EE21DCF6AA0F}"/>
                </a:ext>
              </a:extLst>
            </p:cNvPr>
            <p:cNvSpPr txBox="1"/>
            <p:nvPr/>
          </p:nvSpPr>
          <p:spPr>
            <a:xfrm>
              <a:off x="2551706" y="4283314"/>
              <a:ext cx="1404784" cy="307777"/>
            </a:xfrm>
            <a:prstGeom prst="rect">
              <a:avLst/>
            </a:prstGeom>
            <a:noFill/>
          </p:spPr>
          <p:txBody>
            <a:bodyPr wrap="square" rtlCol="0">
              <a:spAutoFit/>
            </a:bodyPr>
            <a:lstStyle/>
            <a:p>
              <a:pPr algn="r"/>
              <a:r>
                <a:rPr lang="en-US" altLang="ko-KR" sz="1400" b="1" dirty="0">
                  <a:solidFill>
                    <a:prstClr val="black">
                      <a:lumMod val="75000"/>
                      <a:lumOff val="25000"/>
                    </a:prstClr>
                  </a:solidFill>
                  <a:cs typeface="Arial" pitchFamily="34" charset="0"/>
                </a:rPr>
                <a:t>Your Text  Here</a:t>
              </a:r>
              <a:endParaRPr lang="ko-KR" altLang="en-US" sz="1400" b="1" dirty="0">
                <a:solidFill>
                  <a:prstClr val="black">
                    <a:lumMod val="75000"/>
                    <a:lumOff val="25000"/>
                  </a:prstClr>
                </a:solidFill>
                <a:cs typeface="Arial" pitchFamily="34" charset="0"/>
              </a:endParaRPr>
            </a:p>
          </p:txBody>
        </p:sp>
      </p:grpSp>
    </p:spTree>
    <p:extLst>
      <p:ext uri="{BB962C8B-B14F-4D97-AF65-F5344CB8AC3E}">
        <p14:creationId xmlns:p14="http://schemas.microsoft.com/office/powerpoint/2010/main" val="297432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1838-6162-49B3-A8E1-7CE342F46E4C}"/>
              </a:ext>
            </a:extLst>
          </p:cNvPr>
          <p:cNvSpPr>
            <a:spLocks noGrp="1"/>
          </p:cNvSpPr>
          <p:nvPr>
            <p:ph type="title"/>
          </p:nvPr>
        </p:nvSpPr>
        <p:spPr/>
        <p:txBody>
          <a:bodyPr>
            <a:normAutofit/>
          </a:bodyPr>
          <a:lstStyle/>
          <a:p>
            <a:r>
              <a:rPr lang="en-US" dirty="0"/>
              <a:t>The 5G readiness assessment of an organization in each vertical is a comprehend task considering level of “Digital Capability” &amp; “Leadership Capability” of a firm. </a:t>
            </a:r>
          </a:p>
        </p:txBody>
      </p:sp>
      <p:sp>
        <p:nvSpPr>
          <p:cNvPr id="4" name="Oval 3">
            <a:extLst>
              <a:ext uri="{FF2B5EF4-FFF2-40B4-BE49-F238E27FC236}">
                <a16:creationId xmlns:a16="http://schemas.microsoft.com/office/drawing/2014/main" id="{B145FD8A-975C-48D3-A1CC-26DCBF5C4CB1}"/>
              </a:ext>
            </a:extLst>
          </p:cNvPr>
          <p:cNvSpPr/>
          <p:nvPr/>
        </p:nvSpPr>
        <p:spPr>
          <a:xfrm>
            <a:off x="4912741" y="3174776"/>
            <a:ext cx="2398294" cy="2455147"/>
          </a:xfrm>
          <a:prstGeom prst="ellipse">
            <a:avLst/>
          </a:prstGeom>
          <a:solidFill>
            <a:srgbClr val="8E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rPr>
              <a:t>z</a:t>
            </a:r>
          </a:p>
        </p:txBody>
      </p:sp>
      <p:sp>
        <p:nvSpPr>
          <p:cNvPr id="5" name="Oval 4">
            <a:extLst>
              <a:ext uri="{FF2B5EF4-FFF2-40B4-BE49-F238E27FC236}">
                <a16:creationId xmlns:a16="http://schemas.microsoft.com/office/drawing/2014/main" id="{0FCC8575-C339-459C-B1E4-54701BE213FD}"/>
              </a:ext>
            </a:extLst>
          </p:cNvPr>
          <p:cNvSpPr/>
          <p:nvPr/>
        </p:nvSpPr>
        <p:spPr>
          <a:xfrm>
            <a:off x="5008673" y="3272982"/>
            <a:ext cx="2206431" cy="2258735"/>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6" name="Oval 5">
            <a:extLst>
              <a:ext uri="{FF2B5EF4-FFF2-40B4-BE49-F238E27FC236}">
                <a16:creationId xmlns:a16="http://schemas.microsoft.com/office/drawing/2014/main" id="{23EF93AD-EBD6-49C5-891B-E41D80FA998C}"/>
              </a:ext>
            </a:extLst>
          </p:cNvPr>
          <p:cNvSpPr/>
          <p:nvPr/>
        </p:nvSpPr>
        <p:spPr>
          <a:xfrm>
            <a:off x="5104604" y="3371188"/>
            <a:ext cx="2014567" cy="2062324"/>
          </a:xfrm>
          <a:prstGeom prst="ellipse">
            <a:avLst/>
          </a:prstGeom>
          <a:solidFill>
            <a:srgbClr val="8E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7" name="Oval 6">
            <a:extLst>
              <a:ext uri="{FF2B5EF4-FFF2-40B4-BE49-F238E27FC236}">
                <a16:creationId xmlns:a16="http://schemas.microsoft.com/office/drawing/2014/main" id="{13B7C5E2-97EE-4452-BF84-2120452FD142}"/>
              </a:ext>
            </a:extLst>
          </p:cNvPr>
          <p:cNvSpPr/>
          <p:nvPr/>
        </p:nvSpPr>
        <p:spPr>
          <a:xfrm>
            <a:off x="5200536" y="3469393"/>
            <a:ext cx="1822704" cy="1865912"/>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
        <p:nvSpPr>
          <p:cNvPr id="8" name="Oval 7">
            <a:extLst>
              <a:ext uri="{FF2B5EF4-FFF2-40B4-BE49-F238E27FC236}">
                <a16:creationId xmlns:a16="http://schemas.microsoft.com/office/drawing/2014/main" id="{5A503F39-9E69-4ED9-B446-AF123D3D33C8}"/>
              </a:ext>
            </a:extLst>
          </p:cNvPr>
          <p:cNvSpPr/>
          <p:nvPr/>
        </p:nvSpPr>
        <p:spPr>
          <a:xfrm>
            <a:off x="5296468" y="3567599"/>
            <a:ext cx="1630840" cy="1669500"/>
          </a:xfrm>
          <a:prstGeom prst="ellipse">
            <a:avLst/>
          </a:prstGeom>
          <a:solidFill>
            <a:srgbClr val="1F9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9" name="Oval 8">
            <a:extLst>
              <a:ext uri="{FF2B5EF4-FFF2-40B4-BE49-F238E27FC236}">
                <a16:creationId xmlns:a16="http://schemas.microsoft.com/office/drawing/2014/main" id="{7E83A992-C9DD-4B56-9A39-69DEE4D5F95E}"/>
              </a:ext>
            </a:extLst>
          </p:cNvPr>
          <p:cNvSpPr/>
          <p:nvPr/>
        </p:nvSpPr>
        <p:spPr>
          <a:xfrm>
            <a:off x="5296468" y="3567599"/>
            <a:ext cx="1630840" cy="1669500"/>
          </a:xfrm>
          <a:prstGeom prst="ellipse">
            <a:avLst/>
          </a:prstGeom>
          <a:solidFill>
            <a:srgbClr val="8E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0" name="Oval 9">
            <a:extLst>
              <a:ext uri="{FF2B5EF4-FFF2-40B4-BE49-F238E27FC236}">
                <a16:creationId xmlns:a16="http://schemas.microsoft.com/office/drawing/2014/main" id="{A8444123-7179-41C0-9C9C-3D75B31D2546}"/>
              </a:ext>
            </a:extLst>
          </p:cNvPr>
          <p:cNvSpPr/>
          <p:nvPr/>
        </p:nvSpPr>
        <p:spPr>
          <a:xfrm>
            <a:off x="5392500" y="3665805"/>
            <a:ext cx="1438775" cy="1473088"/>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11" name="Oval 10">
            <a:extLst>
              <a:ext uri="{FF2B5EF4-FFF2-40B4-BE49-F238E27FC236}">
                <a16:creationId xmlns:a16="http://schemas.microsoft.com/office/drawing/2014/main" id="{7C4FD317-BFF4-445D-B2D4-DCF898EB4817}"/>
              </a:ext>
            </a:extLst>
          </p:cNvPr>
          <p:cNvSpPr/>
          <p:nvPr/>
        </p:nvSpPr>
        <p:spPr>
          <a:xfrm>
            <a:off x="5481285" y="3756797"/>
            <a:ext cx="1261206" cy="12911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prstClr val="white"/>
              </a:solidFill>
              <a:effectLst/>
              <a:uLnTx/>
              <a:uFillTx/>
              <a:ea typeface="+mn-ea"/>
              <a:cs typeface="+mn-cs"/>
            </a:endParaRPr>
          </a:p>
        </p:txBody>
      </p:sp>
      <p:sp>
        <p:nvSpPr>
          <p:cNvPr id="13" name="Rectangle 12">
            <a:extLst>
              <a:ext uri="{FF2B5EF4-FFF2-40B4-BE49-F238E27FC236}">
                <a16:creationId xmlns:a16="http://schemas.microsoft.com/office/drawing/2014/main" id="{BEBA1785-7DBD-45D5-A028-2E19949DD9E5}"/>
              </a:ext>
            </a:extLst>
          </p:cNvPr>
          <p:cNvSpPr/>
          <p:nvPr/>
        </p:nvSpPr>
        <p:spPr>
          <a:xfrm>
            <a:off x="5469478" y="4134698"/>
            <a:ext cx="1338828" cy="646331"/>
          </a:xfrm>
          <a:prstGeom prst="rect">
            <a:avLst/>
          </a:prstGeom>
        </p:spPr>
        <p:txBody>
          <a:bodyPr wrap="none">
            <a:spAutoFit/>
          </a:bodyPr>
          <a:lstStyle/>
          <a:p>
            <a:pPr algn="ctr" defTabSz="914400">
              <a:defRPr/>
            </a:pPr>
            <a:r>
              <a:rPr lang="en-US" sz="1800" b="1" dirty="0">
                <a:solidFill>
                  <a:schemeClr val="accent5"/>
                </a:solidFill>
                <a:cs typeface="TH SarabunPSK" panose="020B0500040200020003" pitchFamily="34" charset="-34"/>
              </a:rPr>
              <a:t>Firm’s 5G </a:t>
            </a:r>
          </a:p>
          <a:p>
            <a:pPr algn="ctr" defTabSz="914400">
              <a:defRPr/>
            </a:pPr>
            <a:r>
              <a:rPr lang="en-US" sz="1800" b="1" dirty="0">
                <a:solidFill>
                  <a:schemeClr val="accent5"/>
                </a:solidFill>
                <a:cs typeface="TH SarabunPSK" panose="020B0500040200020003" pitchFamily="34" charset="-34"/>
              </a:rPr>
              <a:t>Readiness</a:t>
            </a:r>
            <a:endParaRPr lang="th-TH" sz="1800" b="1" dirty="0">
              <a:solidFill>
                <a:schemeClr val="accent5"/>
              </a:solidFill>
              <a:cs typeface="TH SarabunPSK" panose="020B0500040200020003" pitchFamily="34" charset="-34"/>
            </a:endParaRPr>
          </a:p>
        </p:txBody>
      </p:sp>
      <p:cxnSp>
        <p:nvCxnSpPr>
          <p:cNvPr id="14" name="Straight Connector 13">
            <a:extLst>
              <a:ext uri="{FF2B5EF4-FFF2-40B4-BE49-F238E27FC236}">
                <a16:creationId xmlns:a16="http://schemas.microsoft.com/office/drawing/2014/main" id="{B7EECBF9-DD9F-48E8-977C-7A63C0B484CD}"/>
              </a:ext>
            </a:extLst>
          </p:cNvPr>
          <p:cNvCxnSpPr>
            <a:cxnSpLocks/>
            <a:stCxn id="33" idx="3"/>
            <a:endCxn id="10" idx="1"/>
          </p:cNvCxnSpPr>
          <p:nvPr/>
        </p:nvCxnSpPr>
        <p:spPr>
          <a:xfrm>
            <a:off x="4419850" y="2226428"/>
            <a:ext cx="1183354" cy="1655106"/>
          </a:xfrm>
          <a:prstGeom prst="line">
            <a:avLst/>
          </a:prstGeom>
          <a:ln w="28575">
            <a:solidFill>
              <a:srgbClr val="10349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FD4B09-AE21-4619-B74C-878BBE930C8F}"/>
              </a:ext>
            </a:extLst>
          </p:cNvPr>
          <p:cNvCxnSpPr>
            <a:cxnSpLocks/>
            <a:stCxn id="38" idx="1"/>
            <a:endCxn id="6" idx="7"/>
          </p:cNvCxnSpPr>
          <p:nvPr/>
        </p:nvCxnSpPr>
        <p:spPr>
          <a:xfrm flipH="1">
            <a:off x="6824144" y="2226428"/>
            <a:ext cx="1159988" cy="1446780"/>
          </a:xfrm>
          <a:prstGeom prst="line">
            <a:avLst/>
          </a:prstGeom>
          <a:ln w="28575">
            <a:solidFill>
              <a:srgbClr val="10349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873F8A-D688-4070-91C6-5911CE428497}"/>
              </a:ext>
            </a:extLst>
          </p:cNvPr>
          <p:cNvCxnSpPr>
            <a:cxnSpLocks/>
            <a:stCxn id="21" idx="3"/>
            <a:endCxn id="5" idx="6"/>
          </p:cNvCxnSpPr>
          <p:nvPr/>
        </p:nvCxnSpPr>
        <p:spPr>
          <a:xfrm flipH="1">
            <a:off x="7215104" y="3792503"/>
            <a:ext cx="663020" cy="609847"/>
          </a:xfrm>
          <a:prstGeom prst="line">
            <a:avLst/>
          </a:prstGeom>
          <a:ln w="28575">
            <a:solidFill>
              <a:srgbClr val="10349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9F2528-308C-4C18-B2B5-E27FF4C745D3}"/>
              </a:ext>
            </a:extLst>
          </p:cNvPr>
          <p:cNvCxnSpPr>
            <a:cxnSpLocks/>
            <a:stCxn id="24" idx="5"/>
          </p:cNvCxnSpPr>
          <p:nvPr/>
        </p:nvCxnSpPr>
        <p:spPr>
          <a:xfrm flipH="1" flipV="1">
            <a:off x="7158368" y="5104824"/>
            <a:ext cx="944048" cy="264334"/>
          </a:xfrm>
          <a:prstGeom prst="line">
            <a:avLst/>
          </a:prstGeom>
          <a:ln w="28575">
            <a:solidFill>
              <a:srgbClr val="10349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77DA63E-045B-457F-82D1-44267A270386}"/>
              </a:ext>
            </a:extLst>
          </p:cNvPr>
          <p:cNvCxnSpPr>
            <a:cxnSpLocks/>
            <a:stCxn id="29" idx="3"/>
            <a:endCxn id="7" idx="3"/>
          </p:cNvCxnSpPr>
          <p:nvPr/>
        </p:nvCxnSpPr>
        <p:spPr>
          <a:xfrm flipV="1">
            <a:off x="4419850" y="5062049"/>
            <a:ext cx="1047615" cy="300973"/>
          </a:xfrm>
          <a:prstGeom prst="line">
            <a:avLst/>
          </a:prstGeom>
          <a:ln w="28575">
            <a:solidFill>
              <a:srgbClr val="10349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7C74EA3-21E3-4EDC-A2C4-63001F278A42}"/>
              </a:ext>
            </a:extLst>
          </p:cNvPr>
          <p:cNvSpPr/>
          <p:nvPr/>
        </p:nvSpPr>
        <p:spPr>
          <a:xfrm>
            <a:off x="7984132" y="3533012"/>
            <a:ext cx="3852056" cy="506709"/>
          </a:xfrm>
          <a:prstGeom prst="rect">
            <a:avLst/>
          </a:prstGeom>
          <a:solidFill>
            <a:srgbClr val="1A5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400" b="1" dirty="0">
                <a:solidFill>
                  <a:prstClr val="white"/>
                </a:solidFill>
                <a:cs typeface="TH SarabunPSK" panose="020B0500040200020003" pitchFamily="34" charset="-34"/>
              </a:rPr>
              <a:t>Organization Engagement</a:t>
            </a:r>
          </a:p>
        </p:txBody>
      </p:sp>
      <p:sp>
        <p:nvSpPr>
          <p:cNvPr id="21" name="Oval 20">
            <a:extLst>
              <a:ext uri="{FF2B5EF4-FFF2-40B4-BE49-F238E27FC236}">
                <a16:creationId xmlns:a16="http://schemas.microsoft.com/office/drawing/2014/main" id="{73C15E6B-E14A-412D-92E8-8ADE802D4ED4}"/>
              </a:ext>
            </a:extLst>
          </p:cNvPr>
          <p:cNvSpPr/>
          <p:nvPr/>
        </p:nvSpPr>
        <p:spPr>
          <a:xfrm>
            <a:off x="7832404" y="3497172"/>
            <a:ext cx="312196" cy="346002"/>
          </a:xfrm>
          <a:prstGeom prst="ellipse">
            <a:avLst/>
          </a:prstGeom>
          <a:solidFill>
            <a:srgbClr val="0B2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bg1"/>
                </a:solidFill>
                <a:cs typeface="TH SarabunPSK" panose="020B0500040200020003" pitchFamily="34" charset="-34"/>
              </a:rPr>
              <a:t>5</a:t>
            </a:r>
          </a:p>
        </p:txBody>
      </p:sp>
      <p:sp>
        <p:nvSpPr>
          <p:cNvPr id="22" name="Rectangle 21">
            <a:extLst>
              <a:ext uri="{FF2B5EF4-FFF2-40B4-BE49-F238E27FC236}">
                <a16:creationId xmlns:a16="http://schemas.microsoft.com/office/drawing/2014/main" id="{FC4EB214-2E2D-4BEA-8461-696B6125EEA2}"/>
              </a:ext>
            </a:extLst>
          </p:cNvPr>
          <p:cNvSpPr/>
          <p:nvPr/>
        </p:nvSpPr>
        <p:spPr>
          <a:xfrm>
            <a:off x="7963214" y="5109667"/>
            <a:ext cx="3852056" cy="506709"/>
          </a:xfrm>
          <a:prstGeom prst="rect">
            <a:avLst/>
          </a:prstGeom>
          <a:solidFill>
            <a:srgbClr val="1A5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400" b="1" dirty="0">
                <a:solidFill>
                  <a:prstClr val="white"/>
                </a:solidFill>
                <a:cs typeface="TH SarabunPSK" panose="020B0500040200020003" pitchFamily="34" charset="-34"/>
              </a:rPr>
              <a:t> Human Capital</a:t>
            </a:r>
          </a:p>
        </p:txBody>
      </p:sp>
      <p:sp>
        <p:nvSpPr>
          <p:cNvPr id="24" name="Oval 23">
            <a:extLst>
              <a:ext uri="{FF2B5EF4-FFF2-40B4-BE49-F238E27FC236}">
                <a16:creationId xmlns:a16="http://schemas.microsoft.com/office/drawing/2014/main" id="{BB851EF9-E2A6-4A1A-83DA-9209A0047E5C}"/>
              </a:ext>
            </a:extLst>
          </p:cNvPr>
          <p:cNvSpPr/>
          <p:nvPr/>
        </p:nvSpPr>
        <p:spPr>
          <a:xfrm>
            <a:off x="7835940" y="5073827"/>
            <a:ext cx="312196" cy="346002"/>
          </a:xfrm>
          <a:prstGeom prst="ellipse">
            <a:avLst/>
          </a:prstGeom>
          <a:solidFill>
            <a:srgbClr val="0B2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bg1"/>
                </a:solidFill>
                <a:cs typeface="TH SarabunPSK" panose="020B0500040200020003" pitchFamily="34" charset="-34"/>
              </a:rPr>
              <a:t>6</a:t>
            </a:r>
          </a:p>
        </p:txBody>
      </p:sp>
      <p:sp>
        <p:nvSpPr>
          <p:cNvPr id="26" name="Rectangle 25">
            <a:extLst>
              <a:ext uri="{FF2B5EF4-FFF2-40B4-BE49-F238E27FC236}">
                <a16:creationId xmlns:a16="http://schemas.microsoft.com/office/drawing/2014/main" id="{5BACAA78-B09E-438F-A1B0-F578421E3EA7}"/>
              </a:ext>
            </a:extLst>
          </p:cNvPr>
          <p:cNvSpPr/>
          <p:nvPr/>
        </p:nvSpPr>
        <p:spPr>
          <a:xfrm>
            <a:off x="527459" y="3533013"/>
            <a:ext cx="3914595" cy="506708"/>
          </a:xfrm>
          <a:prstGeom prst="rect">
            <a:avLst/>
          </a:prstGeom>
          <a:solidFill>
            <a:srgbClr val="1A5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400" b="1" dirty="0">
                <a:solidFill>
                  <a:prstClr val="white"/>
                </a:solidFill>
                <a:cs typeface="TH SarabunPSK" panose="020B0500040200020003" pitchFamily="34" charset="-34"/>
              </a:rPr>
              <a:t> Infrastructure and Technology</a:t>
            </a:r>
          </a:p>
        </p:txBody>
      </p:sp>
      <p:sp>
        <p:nvSpPr>
          <p:cNvPr id="27" name="Oval 26">
            <a:extLst>
              <a:ext uri="{FF2B5EF4-FFF2-40B4-BE49-F238E27FC236}">
                <a16:creationId xmlns:a16="http://schemas.microsoft.com/office/drawing/2014/main" id="{F30B1CDA-7696-4F6C-AA59-8D98FE2F0ADE}"/>
              </a:ext>
            </a:extLst>
          </p:cNvPr>
          <p:cNvSpPr/>
          <p:nvPr/>
        </p:nvSpPr>
        <p:spPr>
          <a:xfrm>
            <a:off x="412403" y="3497172"/>
            <a:ext cx="312196" cy="346002"/>
          </a:xfrm>
          <a:prstGeom prst="ellipse">
            <a:avLst/>
          </a:prstGeom>
          <a:solidFill>
            <a:srgbClr val="0B2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bg1"/>
                </a:solidFill>
                <a:cs typeface="TH SarabunPSK" panose="020B0500040200020003" pitchFamily="34" charset="-34"/>
              </a:rPr>
              <a:t>2</a:t>
            </a:r>
          </a:p>
        </p:txBody>
      </p:sp>
      <p:cxnSp>
        <p:nvCxnSpPr>
          <p:cNvPr id="28" name="Straight Connector 27">
            <a:extLst>
              <a:ext uri="{FF2B5EF4-FFF2-40B4-BE49-F238E27FC236}">
                <a16:creationId xmlns:a16="http://schemas.microsoft.com/office/drawing/2014/main" id="{BEA4CD2B-B73C-40EB-968E-D4E1E042DB4A}"/>
              </a:ext>
            </a:extLst>
          </p:cNvPr>
          <p:cNvCxnSpPr>
            <a:cxnSpLocks/>
            <a:stCxn id="26" idx="3"/>
            <a:endCxn id="7" idx="2"/>
          </p:cNvCxnSpPr>
          <p:nvPr/>
        </p:nvCxnSpPr>
        <p:spPr>
          <a:xfrm>
            <a:off x="4442054" y="3786367"/>
            <a:ext cx="758482" cy="615982"/>
          </a:xfrm>
          <a:prstGeom prst="line">
            <a:avLst/>
          </a:prstGeom>
          <a:ln w="28575">
            <a:solidFill>
              <a:srgbClr val="103492"/>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61D3803-392D-4EC2-84C5-D821447045F0}"/>
              </a:ext>
            </a:extLst>
          </p:cNvPr>
          <p:cNvSpPr/>
          <p:nvPr/>
        </p:nvSpPr>
        <p:spPr>
          <a:xfrm>
            <a:off x="522901" y="5109667"/>
            <a:ext cx="3896949" cy="506709"/>
          </a:xfrm>
          <a:prstGeom prst="rect">
            <a:avLst/>
          </a:prstGeom>
          <a:solidFill>
            <a:srgbClr val="1A5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400" b="1" dirty="0">
                <a:solidFill>
                  <a:prstClr val="white"/>
                </a:solidFill>
                <a:cs typeface="TH SarabunPSK" panose="020B0500040200020003" pitchFamily="34" charset="-34"/>
              </a:rPr>
              <a:t> Innovation Landscape</a:t>
            </a:r>
          </a:p>
        </p:txBody>
      </p:sp>
      <p:sp>
        <p:nvSpPr>
          <p:cNvPr id="30" name="Oval 29">
            <a:extLst>
              <a:ext uri="{FF2B5EF4-FFF2-40B4-BE49-F238E27FC236}">
                <a16:creationId xmlns:a16="http://schemas.microsoft.com/office/drawing/2014/main" id="{D3EB0DD0-7D71-4D61-AC3D-98FB80C49B55}"/>
              </a:ext>
            </a:extLst>
          </p:cNvPr>
          <p:cNvSpPr/>
          <p:nvPr/>
        </p:nvSpPr>
        <p:spPr>
          <a:xfrm>
            <a:off x="418120" y="5073827"/>
            <a:ext cx="312196" cy="346002"/>
          </a:xfrm>
          <a:prstGeom prst="ellipse">
            <a:avLst/>
          </a:prstGeom>
          <a:solidFill>
            <a:srgbClr val="0B2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bg1"/>
                </a:solidFill>
                <a:cs typeface="TH SarabunPSK" panose="020B0500040200020003" pitchFamily="34" charset="-34"/>
              </a:rPr>
              <a:t>3</a:t>
            </a:r>
          </a:p>
        </p:txBody>
      </p:sp>
      <p:sp>
        <p:nvSpPr>
          <p:cNvPr id="33" name="Rectangle 32">
            <a:extLst>
              <a:ext uri="{FF2B5EF4-FFF2-40B4-BE49-F238E27FC236}">
                <a16:creationId xmlns:a16="http://schemas.microsoft.com/office/drawing/2014/main" id="{6078CC86-CA06-4ECD-88D0-547708263659}"/>
              </a:ext>
            </a:extLst>
          </p:cNvPr>
          <p:cNvSpPr/>
          <p:nvPr/>
        </p:nvSpPr>
        <p:spPr>
          <a:xfrm>
            <a:off x="544208" y="1973073"/>
            <a:ext cx="3875642" cy="506709"/>
          </a:xfrm>
          <a:prstGeom prst="rect">
            <a:avLst/>
          </a:prstGeom>
          <a:solidFill>
            <a:srgbClr val="1A5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cs typeface="TH SarabunPSK" panose="020B0500040200020003" pitchFamily="34" charset="-34"/>
              </a:rPr>
              <a:t>Customer Demand</a:t>
            </a:r>
            <a:endParaRPr kumimoji="0" lang="en-US" sz="1400" b="1" i="0" u="none" strike="noStrike" kern="1200" cap="none" spc="0" normalizeH="0" baseline="0" noProof="0" dirty="0">
              <a:ln>
                <a:noFill/>
              </a:ln>
              <a:solidFill>
                <a:prstClr val="white"/>
              </a:solidFill>
              <a:effectLst/>
              <a:uLnTx/>
              <a:uFillTx/>
              <a:ea typeface="+mn-ea"/>
              <a:cs typeface="TH SarabunPSK" panose="020B0500040200020003" pitchFamily="34" charset="-34"/>
            </a:endParaRPr>
          </a:p>
        </p:txBody>
      </p:sp>
      <p:sp>
        <p:nvSpPr>
          <p:cNvPr id="34" name="Rectangle 33">
            <a:extLst>
              <a:ext uri="{FF2B5EF4-FFF2-40B4-BE49-F238E27FC236}">
                <a16:creationId xmlns:a16="http://schemas.microsoft.com/office/drawing/2014/main" id="{B114CE44-315A-4269-967A-0E4582B9AE0A}"/>
              </a:ext>
            </a:extLst>
          </p:cNvPr>
          <p:cNvSpPr/>
          <p:nvPr/>
        </p:nvSpPr>
        <p:spPr>
          <a:xfrm>
            <a:off x="381000" y="2239177"/>
            <a:ext cx="4079444" cy="33855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prstClr val="black"/>
              </a:solidFill>
              <a:effectLst/>
              <a:uLnTx/>
              <a:uFillTx/>
              <a:ea typeface="+mn-ea"/>
              <a:cs typeface="TH SarabunPSK" panose="020B0500040200020003" pitchFamily="34" charset="-34"/>
            </a:endParaRPr>
          </a:p>
        </p:txBody>
      </p:sp>
      <p:sp>
        <p:nvSpPr>
          <p:cNvPr id="35" name="Oval 34">
            <a:extLst>
              <a:ext uri="{FF2B5EF4-FFF2-40B4-BE49-F238E27FC236}">
                <a16:creationId xmlns:a16="http://schemas.microsoft.com/office/drawing/2014/main" id="{243F8AB5-C314-4FBB-A494-3E41EFEE9876}"/>
              </a:ext>
            </a:extLst>
          </p:cNvPr>
          <p:cNvSpPr/>
          <p:nvPr/>
        </p:nvSpPr>
        <p:spPr>
          <a:xfrm>
            <a:off x="391831" y="1937233"/>
            <a:ext cx="312196" cy="346002"/>
          </a:xfrm>
          <a:prstGeom prst="ellipse">
            <a:avLst/>
          </a:prstGeom>
          <a:solidFill>
            <a:srgbClr val="0B2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ea typeface="+mn-ea"/>
                <a:cs typeface="TH SarabunPSK" panose="020B0500040200020003" pitchFamily="34" charset="-34"/>
              </a:rPr>
              <a:t>1</a:t>
            </a:r>
          </a:p>
        </p:txBody>
      </p:sp>
      <p:sp>
        <p:nvSpPr>
          <p:cNvPr id="37" name="TextBox 36">
            <a:extLst>
              <a:ext uri="{FF2B5EF4-FFF2-40B4-BE49-F238E27FC236}">
                <a16:creationId xmlns:a16="http://schemas.microsoft.com/office/drawing/2014/main" id="{4EF368BE-A7C3-4034-83D4-2E6A178A0473}"/>
              </a:ext>
            </a:extLst>
          </p:cNvPr>
          <p:cNvSpPr txBox="1"/>
          <p:nvPr/>
        </p:nvSpPr>
        <p:spPr>
          <a:xfrm>
            <a:off x="7984132" y="2239177"/>
            <a:ext cx="3975980" cy="338554"/>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Wingdings" panose="05000000000000000000" pitchFamily="2" charset="2"/>
              <a:buChar char="§"/>
              <a:tabLst/>
              <a:defRPr kumimoji="0" sz="1600" b="0" i="0" u="none" strike="noStrike" cap="none" spc="0" normalizeH="0" baseline="0">
                <a:ln>
                  <a:noFill/>
                </a:ln>
                <a:solidFill>
                  <a:prstClr val="black"/>
                </a:solidFill>
                <a:effectLst/>
                <a:uLnTx/>
                <a:uFillTx/>
                <a:latin typeface="TH SarabunPSK" panose="020B0500040200020003" pitchFamily="34" charset="-34"/>
                <a:cs typeface="TH SarabunPSK" panose="020B0500040200020003" pitchFamily="34" charset="-34"/>
              </a:defRPr>
            </a:lvl1pPr>
          </a:lstStyle>
          <a:p>
            <a:endParaRPr lang="en-US" dirty="0">
              <a:latin typeface="+mn-lt"/>
            </a:endParaRPr>
          </a:p>
        </p:txBody>
      </p:sp>
      <p:sp>
        <p:nvSpPr>
          <p:cNvPr id="38" name="Rectangle 37">
            <a:extLst>
              <a:ext uri="{FF2B5EF4-FFF2-40B4-BE49-F238E27FC236}">
                <a16:creationId xmlns:a16="http://schemas.microsoft.com/office/drawing/2014/main" id="{E11C58A3-012B-431E-85D7-23B9BC612F2B}"/>
              </a:ext>
            </a:extLst>
          </p:cNvPr>
          <p:cNvSpPr/>
          <p:nvPr/>
        </p:nvSpPr>
        <p:spPr>
          <a:xfrm>
            <a:off x="7984132" y="1973073"/>
            <a:ext cx="3852056" cy="506709"/>
          </a:xfrm>
          <a:prstGeom prst="rect">
            <a:avLst/>
          </a:prstGeom>
          <a:solidFill>
            <a:srgbClr val="1A5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400" b="1" dirty="0">
                <a:solidFill>
                  <a:prstClr val="white"/>
                </a:solidFill>
                <a:cs typeface="TH SarabunPSK" panose="020B0500040200020003" pitchFamily="34" charset="-34"/>
              </a:rPr>
              <a:t> Digital Vision</a:t>
            </a:r>
          </a:p>
        </p:txBody>
      </p:sp>
      <p:sp>
        <p:nvSpPr>
          <p:cNvPr id="39" name="Oval 38">
            <a:extLst>
              <a:ext uri="{FF2B5EF4-FFF2-40B4-BE49-F238E27FC236}">
                <a16:creationId xmlns:a16="http://schemas.microsoft.com/office/drawing/2014/main" id="{238C4D88-87B8-4807-9D86-193EA8298555}"/>
              </a:ext>
            </a:extLst>
          </p:cNvPr>
          <p:cNvSpPr/>
          <p:nvPr/>
        </p:nvSpPr>
        <p:spPr>
          <a:xfrm>
            <a:off x="7837828" y="1937233"/>
            <a:ext cx="312196" cy="346002"/>
          </a:xfrm>
          <a:prstGeom prst="ellipse">
            <a:avLst/>
          </a:prstGeom>
          <a:solidFill>
            <a:srgbClr val="0B2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chemeClr val="bg1"/>
                </a:solidFill>
                <a:cs typeface="TH SarabunPSK" panose="020B0500040200020003" pitchFamily="34" charset="-34"/>
              </a:rPr>
              <a:t>4</a:t>
            </a:r>
          </a:p>
        </p:txBody>
      </p:sp>
      <p:sp>
        <p:nvSpPr>
          <p:cNvPr id="48" name="Arrow: Left-Right 47">
            <a:extLst>
              <a:ext uri="{FF2B5EF4-FFF2-40B4-BE49-F238E27FC236}">
                <a16:creationId xmlns:a16="http://schemas.microsoft.com/office/drawing/2014/main" id="{FAC8373E-AF1B-4D3A-90E4-01C8C3B5536A}"/>
              </a:ext>
            </a:extLst>
          </p:cNvPr>
          <p:cNvSpPr/>
          <p:nvPr/>
        </p:nvSpPr>
        <p:spPr>
          <a:xfrm>
            <a:off x="381000" y="1225707"/>
            <a:ext cx="5719270" cy="623871"/>
          </a:xfrm>
          <a:prstGeom prst="leftRightArrow">
            <a:avLst/>
          </a:prstGeom>
          <a:solidFill>
            <a:srgbClr val="2EA8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600" b="1" dirty="0">
                <a:solidFill>
                  <a:prstClr val="white"/>
                </a:solidFill>
                <a:cs typeface="TH SarabunPSK" panose="020B0500040200020003" pitchFamily="34" charset="-34"/>
              </a:rPr>
              <a:t>Digital Capability</a:t>
            </a:r>
          </a:p>
        </p:txBody>
      </p:sp>
      <p:sp>
        <p:nvSpPr>
          <p:cNvPr id="49" name="Arrow: Left-Right 48">
            <a:extLst>
              <a:ext uri="{FF2B5EF4-FFF2-40B4-BE49-F238E27FC236}">
                <a16:creationId xmlns:a16="http://schemas.microsoft.com/office/drawing/2014/main" id="{A0422E9C-3159-4CA6-BF0C-DD04184A4275}"/>
              </a:ext>
            </a:extLst>
          </p:cNvPr>
          <p:cNvSpPr/>
          <p:nvPr/>
        </p:nvSpPr>
        <p:spPr>
          <a:xfrm>
            <a:off x="6111887" y="1215900"/>
            <a:ext cx="5719270" cy="623871"/>
          </a:xfrm>
          <a:prstGeom prst="leftRightArrow">
            <a:avLst/>
          </a:prstGeom>
          <a:solidFill>
            <a:srgbClr val="2EA8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US" sz="1600" b="1" dirty="0">
                <a:solidFill>
                  <a:prstClr val="white"/>
                </a:solidFill>
                <a:cs typeface="TH SarabunPSK" panose="020B0500040200020003" pitchFamily="34" charset="-34"/>
              </a:rPr>
              <a:t>Leadership Capability</a:t>
            </a:r>
          </a:p>
        </p:txBody>
      </p:sp>
      <p:sp>
        <p:nvSpPr>
          <p:cNvPr id="50" name="TextBox 49">
            <a:extLst>
              <a:ext uri="{FF2B5EF4-FFF2-40B4-BE49-F238E27FC236}">
                <a16:creationId xmlns:a16="http://schemas.microsoft.com/office/drawing/2014/main" id="{C3E2E4C0-AF5E-4FBB-8B9E-088B8B1FDD46}"/>
              </a:ext>
            </a:extLst>
          </p:cNvPr>
          <p:cNvSpPr txBox="1"/>
          <p:nvPr/>
        </p:nvSpPr>
        <p:spPr>
          <a:xfrm>
            <a:off x="637428" y="2488958"/>
            <a:ext cx="3779207" cy="1046440"/>
          </a:xfrm>
          <a:prstGeom prst="rect">
            <a:avLst/>
          </a:prstGeom>
          <a:noFill/>
        </p:spPr>
        <p:txBody>
          <a:bodyPr wrap="square" lIns="0" rIns="0" rtlCol="0" anchor="t">
            <a:spAutoFit/>
          </a:bodyPr>
          <a:lstStyle/>
          <a:p>
            <a:pPr marL="285750" indent="-285750">
              <a:buFont typeface="Wingdings" panose="05000000000000000000" pitchFamily="2" charset="2"/>
              <a:buChar char="§"/>
            </a:pPr>
            <a:r>
              <a:rPr lang="en-US" sz="1200" noProof="1">
                <a:solidFill>
                  <a:srgbClr val="002060"/>
                </a:solidFill>
                <a:latin typeface="Arial" panose="020B0604020202020204" pitchFamily="34" charset="0"/>
                <a:cs typeface="Arial" panose="020B0604020202020204" pitchFamily="34" charset="0"/>
              </a:rPr>
              <a:t>How much of the “</a:t>
            </a:r>
            <a:r>
              <a:rPr lang="en-US" sz="1200" b="1" noProof="1">
                <a:solidFill>
                  <a:srgbClr val="002060"/>
                </a:solidFill>
                <a:latin typeface="Arial" panose="020B0604020202020204" pitchFamily="34" charset="0"/>
                <a:cs typeface="Arial" panose="020B0604020202020204" pitchFamily="34" charset="0"/>
              </a:rPr>
              <a:t>internal demand</a:t>
            </a:r>
            <a:r>
              <a:rPr lang="en-US" sz="1200" noProof="1">
                <a:solidFill>
                  <a:srgbClr val="002060"/>
                </a:solidFill>
                <a:latin typeface="Arial" panose="020B0604020202020204" pitchFamily="34" charset="0"/>
                <a:cs typeface="Arial" panose="020B0604020202020204" pitchFamily="34" charset="0"/>
              </a:rPr>
              <a:t>” e.g. from business process transformation and “</a:t>
            </a:r>
            <a:r>
              <a:rPr lang="en-US" sz="1200" b="1" noProof="1">
                <a:solidFill>
                  <a:srgbClr val="002060"/>
                </a:solidFill>
                <a:latin typeface="Arial" panose="020B0604020202020204" pitchFamily="34" charset="0"/>
                <a:cs typeface="Arial" panose="020B0604020202020204" pitchFamily="34" charset="0"/>
              </a:rPr>
              <a:t>external demand</a:t>
            </a:r>
            <a:r>
              <a:rPr lang="en-US" sz="1200" noProof="1">
                <a:solidFill>
                  <a:srgbClr val="002060"/>
                </a:solidFill>
                <a:latin typeface="Arial" panose="020B0604020202020204" pitchFamily="34" charset="0"/>
                <a:cs typeface="Arial" panose="020B0604020202020204" pitchFamily="34" charset="0"/>
              </a:rPr>
              <a:t>” e.g. from end customers that a firm has seen and expect soon? How relevant to 5G?</a:t>
            </a:r>
          </a:p>
          <a:p>
            <a:pPr marL="285750" indent="-285750">
              <a:buFont typeface="Wingdings" panose="05000000000000000000" pitchFamily="2" charset="2"/>
              <a:buChar char="§"/>
            </a:pPr>
            <a:endParaRPr lang="en-US" sz="1400" noProof="1">
              <a:solidFill>
                <a:srgbClr val="002060"/>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D62B9045-3642-4558-B2DF-6C656F044140}"/>
              </a:ext>
            </a:extLst>
          </p:cNvPr>
          <p:cNvSpPr txBox="1"/>
          <p:nvPr/>
        </p:nvSpPr>
        <p:spPr>
          <a:xfrm>
            <a:off x="637428" y="5622931"/>
            <a:ext cx="3779207" cy="830997"/>
          </a:xfrm>
          <a:prstGeom prst="rect">
            <a:avLst/>
          </a:prstGeom>
          <a:noFill/>
        </p:spPr>
        <p:txBody>
          <a:bodyPr wrap="square" lIns="0" rIns="0" rtlCol="0" anchor="t">
            <a:spAutoFit/>
          </a:bodyPr>
          <a:lstStyle/>
          <a:p>
            <a:pPr marL="285750" indent="-285750">
              <a:buFont typeface="Wingdings" panose="05000000000000000000" pitchFamily="2" charset="2"/>
              <a:buChar char="§"/>
            </a:pPr>
            <a:r>
              <a:rPr lang="en-US" sz="1200" noProof="1">
                <a:solidFill>
                  <a:srgbClr val="002060"/>
                </a:solidFill>
                <a:latin typeface="Arial" panose="020B0604020202020204" pitchFamily="34" charset="0"/>
                <a:cs typeface="Arial" panose="020B0604020202020204" pitchFamily="34" charset="0"/>
              </a:rPr>
              <a:t>How is the </a:t>
            </a:r>
            <a:r>
              <a:rPr lang="en-US" sz="1200" b="1" noProof="1">
                <a:solidFill>
                  <a:srgbClr val="002060"/>
                </a:solidFill>
                <a:latin typeface="Arial" panose="020B0604020202020204" pitchFamily="34" charset="0"/>
                <a:cs typeface="Arial" panose="020B0604020202020204" pitchFamily="34" charset="0"/>
              </a:rPr>
              <a:t>innovation being created </a:t>
            </a:r>
            <a:r>
              <a:rPr lang="en-US" sz="1200" noProof="1">
                <a:solidFill>
                  <a:srgbClr val="002060"/>
                </a:solidFill>
                <a:latin typeface="Arial" panose="020B0604020202020204" pitchFamily="34" charset="0"/>
                <a:cs typeface="Arial" panose="020B0604020202020204" pitchFamily="34" charset="0"/>
              </a:rPr>
              <a:t>in an organization? Any potential 5G innovative services should be adopted in an organization? Any target picture and aim?</a:t>
            </a:r>
            <a:endParaRPr lang="en-US" sz="1400" noProof="1">
              <a:solidFill>
                <a:srgbClr val="002060"/>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3FB509CF-3DA5-4B68-B873-100927BA64B3}"/>
              </a:ext>
            </a:extLst>
          </p:cNvPr>
          <p:cNvSpPr txBox="1"/>
          <p:nvPr/>
        </p:nvSpPr>
        <p:spPr>
          <a:xfrm>
            <a:off x="637428" y="4054559"/>
            <a:ext cx="3779207" cy="1015663"/>
          </a:xfrm>
          <a:prstGeom prst="rect">
            <a:avLst/>
          </a:prstGeom>
          <a:noFill/>
        </p:spPr>
        <p:txBody>
          <a:bodyPr wrap="square" lIns="0" rIns="0" rtlCol="0" anchor="t">
            <a:spAutoFit/>
          </a:bodyPr>
          <a:lstStyle/>
          <a:p>
            <a:pPr marL="285750" indent="-285750">
              <a:buFont typeface="Wingdings" panose="05000000000000000000" pitchFamily="2" charset="2"/>
              <a:buChar char="§"/>
            </a:pPr>
            <a:r>
              <a:rPr lang="en-US" sz="1200" noProof="1">
                <a:solidFill>
                  <a:srgbClr val="002060"/>
                </a:solidFill>
                <a:latin typeface="Arial" panose="020B0604020202020204" pitchFamily="34" charset="0"/>
                <a:cs typeface="Arial" panose="020B0604020202020204" pitchFamily="34" charset="0"/>
              </a:rPr>
              <a:t>How ready of </a:t>
            </a:r>
            <a:r>
              <a:rPr lang="en-US" sz="1200" b="1" noProof="1">
                <a:solidFill>
                  <a:srgbClr val="002060"/>
                </a:solidFill>
                <a:latin typeface="Arial" panose="020B0604020202020204" pitchFamily="34" charset="0"/>
                <a:cs typeface="Arial" panose="020B0604020202020204" pitchFamily="34" charset="0"/>
              </a:rPr>
              <a:t>IT infrastructure, connectivity and service platform</a:t>
            </a:r>
            <a:r>
              <a:rPr lang="en-US" sz="1200" noProof="1">
                <a:solidFill>
                  <a:srgbClr val="002060"/>
                </a:solidFill>
                <a:latin typeface="Arial" panose="020B0604020202020204" pitchFamily="34" charset="0"/>
                <a:cs typeface="Arial" panose="020B0604020202020204" pitchFamily="34" charset="0"/>
              </a:rPr>
              <a:t> of an organization? How is the investment plan to improve? How the 5G technology is expected to be utilized and give returns to key businesses? </a:t>
            </a:r>
          </a:p>
        </p:txBody>
      </p:sp>
      <p:sp>
        <p:nvSpPr>
          <p:cNvPr id="53" name="TextBox 52">
            <a:extLst>
              <a:ext uri="{FF2B5EF4-FFF2-40B4-BE49-F238E27FC236}">
                <a16:creationId xmlns:a16="http://schemas.microsoft.com/office/drawing/2014/main" id="{1A8BD91F-5C86-4AB2-9E82-3CB1286ED1D1}"/>
              </a:ext>
            </a:extLst>
          </p:cNvPr>
          <p:cNvSpPr txBox="1"/>
          <p:nvPr/>
        </p:nvSpPr>
        <p:spPr>
          <a:xfrm>
            <a:off x="8014703" y="2483688"/>
            <a:ext cx="3779207" cy="1046440"/>
          </a:xfrm>
          <a:prstGeom prst="rect">
            <a:avLst/>
          </a:prstGeom>
          <a:noFill/>
        </p:spPr>
        <p:txBody>
          <a:bodyPr wrap="square" lIns="0" rIns="0" rtlCol="0" anchor="t">
            <a:spAutoFit/>
          </a:bodyPr>
          <a:lstStyle/>
          <a:p>
            <a:pPr marL="285750" indent="-285750">
              <a:buFont typeface="Wingdings" panose="05000000000000000000" pitchFamily="2" charset="2"/>
              <a:buChar char="§"/>
            </a:pPr>
            <a:r>
              <a:rPr lang="en-US" sz="1200" noProof="1">
                <a:solidFill>
                  <a:srgbClr val="002060"/>
                </a:solidFill>
                <a:latin typeface="Arial" panose="020B0604020202020204" pitchFamily="34" charset="0"/>
                <a:cs typeface="Arial" panose="020B0604020202020204" pitchFamily="34" charset="0"/>
              </a:rPr>
              <a:t>How the </a:t>
            </a:r>
            <a:r>
              <a:rPr lang="en-US" sz="1200" b="1" noProof="1">
                <a:solidFill>
                  <a:srgbClr val="002060"/>
                </a:solidFill>
                <a:latin typeface="Arial" panose="020B0604020202020204" pitchFamily="34" charset="0"/>
                <a:cs typeface="Arial" panose="020B0604020202020204" pitchFamily="34" charset="0"/>
              </a:rPr>
              <a:t>vision and goal are set to support digital transformation</a:t>
            </a:r>
            <a:r>
              <a:rPr lang="en-US" sz="1200" noProof="1">
                <a:solidFill>
                  <a:srgbClr val="002060"/>
                </a:solidFill>
                <a:latin typeface="Arial" panose="020B0604020202020204" pitchFamily="34" charset="0"/>
                <a:cs typeface="Arial" panose="020B0604020202020204" pitchFamily="34" charset="0"/>
              </a:rPr>
              <a:t>? How the 5G vision are shared and engage among the leadership team? Any initiatives at all?  </a:t>
            </a:r>
          </a:p>
          <a:p>
            <a:pPr marL="285750" indent="-285750">
              <a:buFont typeface="Wingdings" panose="05000000000000000000" pitchFamily="2" charset="2"/>
              <a:buChar char="§"/>
            </a:pPr>
            <a:endParaRPr lang="en-US" sz="1400" noProof="1">
              <a:solidFill>
                <a:srgbClr val="002060"/>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EE3567EA-11CF-4DC7-B83A-CB833AE439B8}"/>
              </a:ext>
            </a:extLst>
          </p:cNvPr>
          <p:cNvSpPr txBox="1"/>
          <p:nvPr/>
        </p:nvSpPr>
        <p:spPr>
          <a:xfrm>
            <a:off x="8014703" y="5617661"/>
            <a:ext cx="3779207" cy="646331"/>
          </a:xfrm>
          <a:prstGeom prst="rect">
            <a:avLst/>
          </a:prstGeom>
          <a:noFill/>
        </p:spPr>
        <p:txBody>
          <a:bodyPr wrap="square" lIns="0" rIns="0" rtlCol="0" anchor="t">
            <a:spAutoFit/>
          </a:bodyPr>
          <a:lstStyle/>
          <a:p>
            <a:pPr marL="285750" indent="-285750">
              <a:buFont typeface="Wingdings" panose="05000000000000000000" pitchFamily="2" charset="2"/>
              <a:buChar char="§"/>
            </a:pPr>
            <a:r>
              <a:rPr lang="en-US" sz="1200" b="1" noProof="1">
                <a:solidFill>
                  <a:srgbClr val="002060"/>
                </a:solidFill>
                <a:latin typeface="Arial" panose="020B0604020202020204" pitchFamily="34" charset="0"/>
                <a:cs typeface="Arial" panose="020B0604020202020204" pitchFamily="34" charset="0"/>
              </a:rPr>
              <a:t>Who are key 5G supporters </a:t>
            </a:r>
            <a:r>
              <a:rPr lang="en-US" sz="1200" noProof="1">
                <a:solidFill>
                  <a:srgbClr val="002060"/>
                </a:solidFill>
                <a:latin typeface="Arial" panose="020B0604020202020204" pitchFamily="34" charset="0"/>
                <a:cs typeface="Arial" panose="020B0604020202020204" pitchFamily="34" charset="0"/>
              </a:rPr>
              <a:t>in the company? And how they could help drive the 5G adoption in the organization?</a:t>
            </a:r>
            <a:endParaRPr lang="en-US" sz="1400" noProof="1">
              <a:solidFill>
                <a:srgbClr val="002060"/>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F0BEBA2F-6E73-4C85-B349-E5B0BAF90F7C}"/>
              </a:ext>
            </a:extLst>
          </p:cNvPr>
          <p:cNvSpPr txBox="1"/>
          <p:nvPr/>
        </p:nvSpPr>
        <p:spPr>
          <a:xfrm>
            <a:off x="8014703" y="4049289"/>
            <a:ext cx="3779207" cy="830997"/>
          </a:xfrm>
          <a:prstGeom prst="rect">
            <a:avLst/>
          </a:prstGeom>
          <a:noFill/>
        </p:spPr>
        <p:txBody>
          <a:bodyPr wrap="square" lIns="0" rIns="0" rtlCol="0" anchor="t">
            <a:spAutoFit/>
          </a:bodyPr>
          <a:lstStyle/>
          <a:p>
            <a:pPr marL="285750" indent="-285750">
              <a:buFont typeface="Wingdings" panose="05000000000000000000" pitchFamily="2" charset="2"/>
              <a:buChar char="§"/>
            </a:pPr>
            <a:r>
              <a:rPr lang="en-US" sz="1200" noProof="1">
                <a:solidFill>
                  <a:srgbClr val="002060"/>
                </a:solidFill>
                <a:latin typeface="Arial" panose="020B0604020202020204" pitchFamily="34" charset="0"/>
                <a:cs typeface="Arial" panose="020B0604020202020204" pitchFamily="34" charset="0"/>
              </a:rPr>
              <a:t>How does the </a:t>
            </a:r>
            <a:r>
              <a:rPr lang="en-US" sz="1200" b="1" noProof="1">
                <a:solidFill>
                  <a:srgbClr val="002060"/>
                </a:solidFill>
                <a:latin typeface="Arial" panose="020B0604020202020204" pitchFamily="34" charset="0"/>
                <a:cs typeface="Arial" panose="020B0604020202020204" pitchFamily="34" charset="0"/>
              </a:rPr>
              <a:t>organization structure </a:t>
            </a:r>
            <a:r>
              <a:rPr lang="en-US" sz="1200" noProof="1">
                <a:solidFill>
                  <a:srgbClr val="002060"/>
                </a:solidFill>
                <a:latin typeface="Arial" panose="020B0604020202020204" pitchFamily="34" charset="0"/>
                <a:cs typeface="Arial" panose="020B0604020202020204" pitchFamily="34" charset="0"/>
              </a:rPr>
              <a:t>support the digital transformation initiative? How can it be enhanced to be prepared and support new 5G service initiatives and enhancement?</a:t>
            </a:r>
            <a:endParaRPr lang="en-US" sz="1400" noProof="1">
              <a:solidFill>
                <a:srgbClr val="002060"/>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FA6E04B2-145C-442D-9F3E-71B4114AB27F}"/>
              </a:ext>
            </a:extLst>
          </p:cNvPr>
          <p:cNvSpPr txBox="1"/>
          <p:nvPr/>
        </p:nvSpPr>
        <p:spPr>
          <a:xfrm>
            <a:off x="5086593" y="2447256"/>
            <a:ext cx="2150812" cy="523220"/>
          </a:xfrm>
          <a:prstGeom prst="rect">
            <a:avLst/>
          </a:prstGeom>
          <a:noFill/>
        </p:spPr>
        <p:txBody>
          <a:bodyPr wrap="square" lIns="0" rIns="0" rtlCol="0" anchor="t">
            <a:spAutoFit/>
          </a:bodyPr>
          <a:lstStyle/>
          <a:p>
            <a:pPr algn="ctr"/>
            <a:r>
              <a:rPr lang="en-US" sz="1400" noProof="1">
                <a:solidFill>
                  <a:srgbClr val="002060"/>
                </a:solidFill>
                <a:latin typeface="Arial" panose="020B0604020202020204" pitchFamily="34" charset="0"/>
                <a:cs typeface="Arial" panose="020B0604020202020204" pitchFamily="34" charset="0"/>
              </a:rPr>
              <a:t>Many key questions need to be answered</a:t>
            </a:r>
          </a:p>
        </p:txBody>
      </p:sp>
    </p:spTree>
    <p:extLst>
      <p:ext uri="{BB962C8B-B14F-4D97-AF65-F5344CB8AC3E}">
        <p14:creationId xmlns:p14="http://schemas.microsoft.com/office/powerpoint/2010/main" val="3036296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CFE42BAB-ADB4-4F42-AE16-1E622F936F5A}"/>
              </a:ext>
            </a:extLst>
          </p:cNvPr>
          <p:cNvSpPr>
            <a:spLocks noGrp="1"/>
          </p:cNvSpPr>
          <p:nvPr>
            <p:ph type="title"/>
          </p:nvPr>
        </p:nvSpPr>
        <p:spPr/>
        <p:txBody>
          <a:bodyPr/>
          <a:lstStyle/>
          <a:p>
            <a:r>
              <a:rPr lang="en-US" dirty="0"/>
              <a:t>The 5G readiness assessment of an organization in each vertical is a comprehend task considering level of “Digital Capability” &amp; “Leadership Capability” of a firm. </a:t>
            </a:r>
            <a:endParaRPr lang="th-TH" dirty="0"/>
          </a:p>
        </p:txBody>
      </p:sp>
      <p:grpSp>
        <p:nvGrpSpPr>
          <p:cNvPr id="3" name="Group 2">
            <a:extLst>
              <a:ext uri="{FF2B5EF4-FFF2-40B4-BE49-F238E27FC236}">
                <a16:creationId xmlns:a16="http://schemas.microsoft.com/office/drawing/2014/main" id="{3C71EFA6-5ABB-4DE3-A74C-6BCA7A7EFBE2}"/>
              </a:ext>
            </a:extLst>
          </p:cNvPr>
          <p:cNvGrpSpPr/>
          <p:nvPr/>
        </p:nvGrpSpPr>
        <p:grpSpPr>
          <a:xfrm>
            <a:off x="1722392" y="1881758"/>
            <a:ext cx="2905746" cy="742061"/>
            <a:chOff x="575693" y="4067337"/>
            <a:chExt cx="1625933" cy="867947"/>
          </a:xfrm>
        </p:grpSpPr>
        <p:sp>
          <p:nvSpPr>
            <p:cNvPr id="4" name="TextBox 3">
              <a:extLst>
                <a:ext uri="{FF2B5EF4-FFF2-40B4-BE49-F238E27FC236}">
                  <a16:creationId xmlns:a16="http://schemas.microsoft.com/office/drawing/2014/main" id="{784812CF-9EBE-4356-93F8-9FCA8ABA9C4C}"/>
                </a:ext>
              </a:extLst>
            </p:cNvPr>
            <p:cNvSpPr txBox="1"/>
            <p:nvPr/>
          </p:nvSpPr>
          <p:spPr>
            <a:xfrm>
              <a:off x="578400" y="4395300"/>
              <a:ext cx="1617335" cy="539984"/>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Get a modern PowerPoint  Presentation that is beautifully designed.</a:t>
              </a:r>
            </a:p>
          </p:txBody>
        </p:sp>
        <p:sp>
          <p:nvSpPr>
            <p:cNvPr id="5" name="TextBox 4">
              <a:extLst>
                <a:ext uri="{FF2B5EF4-FFF2-40B4-BE49-F238E27FC236}">
                  <a16:creationId xmlns:a16="http://schemas.microsoft.com/office/drawing/2014/main" id="{CD06CAC3-1AA9-453A-B73C-EEAC3167DD63}"/>
                </a:ext>
              </a:extLst>
            </p:cNvPr>
            <p:cNvSpPr txBox="1"/>
            <p:nvPr/>
          </p:nvSpPr>
          <p:spPr>
            <a:xfrm>
              <a:off x="575693" y="4067337"/>
              <a:ext cx="1625933" cy="323990"/>
            </a:xfrm>
            <a:prstGeom prst="rect">
              <a:avLst/>
            </a:prstGeom>
            <a:noFill/>
          </p:spPr>
          <p:txBody>
            <a:bodyPr wrap="square" lIns="90000" rIns="108000" rtlCol="0">
              <a:spAutoFit/>
            </a:bodyPr>
            <a:lstStyle/>
            <a:p>
              <a:pPr algn="r"/>
              <a:r>
                <a:rPr lang="en-US" altLang="ko-KR" sz="1200" b="1" dirty="0">
                  <a:solidFill>
                    <a:prstClr val="black">
                      <a:lumMod val="75000"/>
                      <a:lumOff val="25000"/>
                    </a:prstClr>
                  </a:solidFill>
                  <a:cs typeface="Arial" pitchFamily="34" charset="0"/>
                </a:rPr>
                <a:t>Contents Here</a:t>
              </a:r>
              <a:endParaRPr lang="ko-KR" altLang="en-US" sz="1200" b="1" dirty="0">
                <a:solidFill>
                  <a:prstClr val="black">
                    <a:lumMod val="75000"/>
                    <a:lumOff val="25000"/>
                  </a:prstClr>
                </a:solidFill>
                <a:cs typeface="Arial" pitchFamily="34" charset="0"/>
              </a:endParaRPr>
            </a:p>
          </p:txBody>
        </p:sp>
      </p:grpSp>
      <p:grpSp>
        <p:nvGrpSpPr>
          <p:cNvPr id="6" name="Group 5">
            <a:extLst>
              <a:ext uri="{FF2B5EF4-FFF2-40B4-BE49-F238E27FC236}">
                <a16:creationId xmlns:a16="http://schemas.microsoft.com/office/drawing/2014/main" id="{E91FFEE1-13D9-4360-BE48-5223BBCA0A4D}"/>
              </a:ext>
            </a:extLst>
          </p:cNvPr>
          <p:cNvGrpSpPr/>
          <p:nvPr/>
        </p:nvGrpSpPr>
        <p:grpSpPr>
          <a:xfrm>
            <a:off x="1034419" y="4367508"/>
            <a:ext cx="3059089" cy="742063"/>
            <a:chOff x="575693" y="4067337"/>
            <a:chExt cx="1625933" cy="867949"/>
          </a:xfrm>
        </p:grpSpPr>
        <p:sp>
          <p:nvSpPr>
            <p:cNvPr id="7" name="TextBox 6">
              <a:extLst>
                <a:ext uri="{FF2B5EF4-FFF2-40B4-BE49-F238E27FC236}">
                  <a16:creationId xmlns:a16="http://schemas.microsoft.com/office/drawing/2014/main" id="{954245ED-B145-4FEF-8A43-0DACABB8E336}"/>
                </a:ext>
              </a:extLst>
            </p:cNvPr>
            <p:cNvSpPr txBox="1"/>
            <p:nvPr/>
          </p:nvSpPr>
          <p:spPr>
            <a:xfrm>
              <a:off x="578400" y="4395302"/>
              <a:ext cx="1617335" cy="539984"/>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Get a modern PowerPoint  Presentation that is beautifully designed. </a:t>
              </a:r>
            </a:p>
          </p:txBody>
        </p:sp>
        <p:sp>
          <p:nvSpPr>
            <p:cNvPr id="8" name="TextBox 7">
              <a:extLst>
                <a:ext uri="{FF2B5EF4-FFF2-40B4-BE49-F238E27FC236}">
                  <a16:creationId xmlns:a16="http://schemas.microsoft.com/office/drawing/2014/main" id="{719D4CC1-9A28-4E20-8ED3-3F6AFC87600D}"/>
                </a:ext>
              </a:extLst>
            </p:cNvPr>
            <p:cNvSpPr txBox="1"/>
            <p:nvPr/>
          </p:nvSpPr>
          <p:spPr>
            <a:xfrm>
              <a:off x="575693" y="4067337"/>
              <a:ext cx="1625933" cy="323990"/>
            </a:xfrm>
            <a:prstGeom prst="rect">
              <a:avLst/>
            </a:prstGeom>
            <a:noFill/>
          </p:spPr>
          <p:txBody>
            <a:bodyPr wrap="square" lIns="90000" rIns="108000" rtlCol="0">
              <a:spAutoFit/>
            </a:bodyPr>
            <a:lstStyle/>
            <a:p>
              <a:pPr algn="r"/>
              <a:r>
                <a:rPr lang="en-US" altLang="ko-KR" sz="1200" b="1" dirty="0">
                  <a:solidFill>
                    <a:prstClr val="black">
                      <a:lumMod val="75000"/>
                      <a:lumOff val="25000"/>
                    </a:prstClr>
                  </a:solidFill>
                  <a:cs typeface="Arial" pitchFamily="34" charset="0"/>
                </a:rPr>
                <a:t>Contents</a:t>
              </a:r>
              <a:r>
                <a:rPr lang="en-US" altLang="ko-KR" sz="1200" b="1" dirty="0">
                  <a:solidFill>
                    <a:prstClr val="white">
                      <a:lumMod val="65000"/>
                    </a:prstClr>
                  </a:solidFill>
                  <a:cs typeface="Arial" pitchFamily="34" charset="0"/>
                </a:rPr>
                <a:t> </a:t>
              </a:r>
              <a:r>
                <a:rPr lang="en-US" altLang="ko-KR" sz="1200" b="1" dirty="0">
                  <a:solidFill>
                    <a:prstClr val="black">
                      <a:lumMod val="75000"/>
                      <a:lumOff val="25000"/>
                    </a:prstClr>
                  </a:solidFill>
                  <a:cs typeface="Arial" pitchFamily="34" charset="0"/>
                </a:rPr>
                <a:t>Here</a:t>
              </a:r>
              <a:endParaRPr lang="ko-KR" altLang="en-US" sz="1200" b="1" dirty="0">
                <a:solidFill>
                  <a:prstClr val="black">
                    <a:lumMod val="75000"/>
                    <a:lumOff val="25000"/>
                  </a:prstClr>
                </a:solidFill>
                <a:cs typeface="Arial" pitchFamily="34" charset="0"/>
              </a:endParaRPr>
            </a:p>
          </p:txBody>
        </p:sp>
      </p:grpSp>
      <p:grpSp>
        <p:nvGrpSpPr>
          <p:cNvPr id="9" name="Group 8">
            <a:extLst>
              <a:ext uri="{FF2B5EF4-FFF2-40B4-BE49-F238E27FC236}">
                <a16:creationId xmlns:a16="http://schemas.microsoft.com/office/drawing/2014/main" id="{5BA8AB1B-71E8-4250-A9BB-B7C8E142EC7B}"/>
              </a:ext>
            </a:extLst>
          </p:cNvPr>
          <p:cNvGrpSpPr/>
          <p:nvPr/>
        </p:nvGrpSpPr>
        <p:grpSpPr>
          <a:xfrm>
            <a:off x="2702877" y="5217278"/>
            <a:ext cx="3155104" cy="742063"/>
            <a:chOff x="575693" y="4067337"/>
            <a:chExt cx="1625933" cy="867949"/>
          </a:xfrm>
        </p:grpSpPr>
        <p:sp>
          <p:nvSpPr>
            <p:cNvPr id="10" name="TextBox 9">
              <a:extLst>
                <a:ext uri="{FF2B5EF4-FFF2-40B4-BE49-F238E27FC236}">
                  <a16:creationId xmlns:a16="http://schemas.microsoft.com/office/drawing/2014/main" id="{7DBC69F8-D23D-4819-8EAA-3BB867C1D2BF}"/>
                </a:ext>
              </a:extLst>
            </p:cNvPr>
            <p:cNvSpPr txBox="1"/>
            <p:nvPr/>
          </p:nvSpPr>
          <p:spPr>
            <a:xfrm>
              <a:off x="578400" y="4395302"/>
              <a:ext cx="1617335" cy="539984"/>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Get a modern PowerPoint  Presentation that is beautifully designed. </a:t>
              </a:r>
            </a:p>
          </p:txBody>
        </p:sp>
        <p:sp>
          <p:nvSpPr>
            <p:cNvPr id="11" name="TextBox 10">
              <a:extLst>
                <a:ext uri="{FF2B5EF4-FFF2-40B4-BE49-F238E27FC236}">
                  <a16:creationId xmlns:a16="http://schemas.microsoft.com/office/drawing/2014/main" id="{AD017130-8E51-45AC-8468-CE9298748164}"/>
                </a:ext>
              </a:extLst>
            </p:cNvPr>
            <p:cNvSpPr txBox="1"/>
            <p:nvPr/>
          </p:nvSpPr>
          <p:spPr>
            <a:xfrm>
              <a:off x="575693" y="4067337"/>
              <a:ext cx="1625933" cy="323990"/>
            </a:xfrm>
            <a:prstGeom prst="rect">
              <a:avLst/>
            </a:prstGeom>
            <a:noFill/>
          </p:spPr>
          <p:txBody>
            <a:bodyPr wrap="square" lIns="90000" rIns="108000" rtlCol="0">
              <a:spAutoFit/>
            </a:bodyPr>
            <a:lstStyle/>
            <a:p>
              <a:pPr algn="r"/>
              <a:r>
                <a:rPr lang="en-US" altLang="ko-KR" sz="1200" b="1" dirty="0">
                  <a:solidFill>
                    <a:prstClr val="black">
                      <a:lumMod val="75000"/>
                      <a:lumOff val="25000"/>
                    </a:prstClr>
                  </a:solidFill>
                  <a:cs typeface="Arial" pitchFamily="34" charset="0"/>
                </a:rPr>
                <a:t>Contents Here</a:t>
              </a:r>
              <a:endParaRPr lang="ko-KR" altLang="en-US" sz="1200" b="1" dirty="0">
                <a:solidFill>
                  <a:prstClr val="black">
                    <a:lumMod val="75000"/>
                    <a:lumOff val="25000"/>
                  </a:prstClr>
                </a:solidFill>
                <a:cs typeface="Arial" pitchFamily="34" charset="0"/>
              </a:endParaRPr>
            </a:p>
          </p:txBody>
        </p:sp>
      </p:grpSp>
      <p:grpSp>
        <p:nvGrpSpPr>
          <p:cNvPr id="12" name="Group 11">
            <a:extLst>
              <a:ext uri="{FF2B5EF4-FFF2-40B4-BE49-F238E27FC236}">
                <a16:creationId xmlns:a16="http://schemas.microsoft.com/office/drawing/2014/main" id="{00A5026D-CD31-4049-A526-C384D63966F1}"/>
              </a:ext>
            </a:extLst>
          </p:cNvPr>
          <p:cNvGrpSpPr/>
          <p:nvPr/>
        </p:nvGrpSpPr>
        <p:grpSpPr>
          <a:xfrm>
            <a:off x="6594236" y="1998239"/>
            <a:ext cx="2887542" cy="742061"/>
            <a:chOff x="575693" y="4067337"/>
            <a:chExt cx="2257454" cy="867947"/>
          </a:xfrm>
        </p:grpSpPr>
        <p:sp>
          <p:nvSpPr>
            <p:cNvPr id="13" name="TextBox 12">
              <a:extLst>
                <a:ext uri="{FF2B5EF4-FFF2-40B4-BE49-F238E27FC236}">
                  <a16:creationId xmlns:a16="http://schemas.microsoft.com/office/drawing/2014/main" id="{F7F0AFCA-F63D-4B26-85E1-CE61445C103E}"/>
                </a:ext>
              </a:extLst>
            </p:cNvPr>
            <p:cNvSpPr txBox="1"/>
            <p:nvPr/>
          </p:nvSpPr>
          <p:spPr>
            <a:xfrm>
              <a:off x="578400" y="4395300"/>
              <a:ext cx="2254747" cy="539984"/>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Get a modern PowerPoint  Presentation that is beautifully designed.</a:t>
              </a:r>
            </a:p>
          </p:txBody>
        </p:sp>
        <p:sp>
          <p:nvSpPr>
            <p:cNvPr id="14" name="TextBox 13">
              <a:extLst>
                <a:ext uri="{FF2B5EF4-FFF2-40B4-BE49-F238E27FC236}">
                  <a16:creationId xmlns:a16="http://schemas.microsoft.com/office/drawing/2014/main" id="{E81E4E2A-4095-49FE-B82D-9DE9F7599A53}"/>
                </a:ext>
              </a:extLst>
            </p:cNvPr>
            <p:cNvSpPr txBox="1"/>
            <p:nvPr/>
          </p:nvSpPr>
          <p:spPr>
            <a:xfrm>
              <a:off x="575693" y="4067337"/>
              <a:ext cx="1625933" cy="323990"/>
            </a:xfrm>
            <a:prstGeom prst="rect">
              <a:avLst/>
            </a:prstGeom>
            <a:noFill/>
          </p:spPr>
          <p:txBody>
            <a:bodyPr wrap="square" lIns="90000" rIns="108000" rtlCol="0">
              <a:spAutoFit/>
            </a:bodyPr>
            <a:lstStyle/>
            <a:p>
              <a:r>
                <a:rPr lang="en-US" altLang="ko-KR" sz="1200" b="1" dirty="0">
                  <a:solidFill>
                    <a:prstClr val="black">
                      <a:lumMod val="75000"/>
                      <a:lumOff val="25000"/>
                    </a:prstClr>
                  </a:solidFill>
                  <a:cs typeface="Arial" pitchFamily="34" charset="0"/>
                </a:rPr>
                <a:t>Contents Here</a:t>
              </a:r>
              <a:endParaRPr lang="ko-KR" altLang="en-US" sz="1200" b="1" dirty="0">
                <a:solidFill>
                  <a:prstClr val="black">
                    <a:lumMod val="75000"/>
                    <a:lumOff val="25000"/>
                  </a:prstClr>
                </a:solidFill>
                <a:cs typeface="Arial" pitchFamily="34" charset="0"/>
              </a:endParaRPr>
            </a:p>
          </p:txBody>
        </p:sp>
      </p:grpSp>
      <p:grpSp>
        <p:nvGrpSpPr>
          <p:cNvPr id="15" name="Group 14">
            <a:extLst>
              <a:ext uri="{FF2B5EF4-FFF2-40B4-BE49-F238E27FC236}">
                <a16:creationId xmlns:a16="http://schemas.microsoft.com/office/drawing/2014/main" id="{11FAE0B9-3F17-4EE1-9D0A-ED5E0124F65F}"/>
              </a:ext>
            </a:extLst>
          </p:cNvPr>
          <p:cNvGrpSpPr/>
          <p:nvPr/>
        </p:nvGrpSpPr>
        <p:grpSpPr>
          <a:xfrm>
            <a:off x="7508646" y="2925402"/>
            <a:ext cx="2968153" cy="742062"/>
            <a:chOff x="575693" y="4067336"/>
            <a:chExt cx="1625933" cy="867950"/>
          </a:xfrm>
        </p:grpSpPr>
        <p:sp>
          <p:nvSpPr>
            <p:cNvPr id="16" name="TextBox 15">
              <a:extLst>
                <a:ext uri="{FF2B5EF4-FFF2-40B4-BE49-F238E27FC236}">
                  <a16:creationId xmlns:a16="http://schemas.microsoft.com/office/drawing/2014/main" id="{A0F4A878-7D11-4B9C-A198-46288F673DD8}"/>
                </a:ext>
              </a:extLst>
            </p:cNvPr>
            <p:cNvSpPr txBox="1"/>
            <p:nvPr/>
          </p:nvSpPr>
          <p:spPr>
            <a:xfrm>
              <a:off x="578400" y="4395301"/>
              <a:ext cx="1617335" cy="539985"/>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Get a modern PowerPoint  Presentation that is beautifully designed. </a:t>
              </a:r>
            </a:p>
          </p:txBody>
        </p:sp>
        <p:sp>
          <p:nvSpPr>
            <p:cNvPr id="17" name="TextBox 16">
              <a:extLst>
                <a:ext uri="{FF2B5EF4-FFF2-40B4-BE49-F238E27FC236}">
                  <a16:creationId xmlns:a16="http://schemas.microsoft.com/office/drawing/2014/main" id="{5CF37053-B917-44C1-B1D2-93D21370A1B6}"/>
                </a:ext>
              </a:extLst>
            </p:cNvPr>
            <p:cNvSpPr txBox="1"/>
            <p:nvPr/>
          </p:nvSpPr>
          <p:spPr>
            <a:xfrm>
              <a:off x="575693" y="4067336"/>
              <a:ext cx="1625933" cy="323991"/>
            </a:xfrm>
            <a:prstGeom prst="rect">
              <a:avLst/>
            </a:prstGeom>
            <a:noFill/>
          </p:spPr>
          <p:txBody>
            <a:bodyPr wrap="square" lIns="90000" rIns="108000" rtlCol="0">
              <a:spAutoFit/>
            </a:bodyPr>
            <a:lstStyle/>
            <a:p>
              <a:r>
                <a:rPr lang="en-US" altLang="ko-KR" sz="1200" b="1" dirty="0">
                  <a:solidFill>
                    <a:prstClr val="black">
                      <a:lumMod val="75000"/>
                      <a:lumOff val="25000"/>
                    </a:prstClr>
                  </a:solidFill>
                  <a:cs typeface="Arial" pitchFamily="34" charset="0"/>
                </a:rPr>
                <a:t>Contents Here</a:t>
              </a:r>
              <a:endParaRPr lang="ko-KR" altLang="en-US" sz="1200" b="1" dirty="0">
                <a:solidFill>
                  <a:prstClr val="black">
                    <a:lumMod val="75000"/>
                    <a:lumOff val="25000"/>
                  </a:prstClr>
                </a:solidFill>
                <a:cs typeface="Arial" pitchFamily="34" charset="0"/>
              </a:endParaRPr>
            </a:p>
          </p:txBody>
        </p:sp>
      </p:grpSp>
      <p:grpSp>
        <p:nvGrpSpPr>
          <p:cNvPr id="18" name="Group 17">
            <a:extLst>
              <a:ext uri="{FF2B5EF4-FFF2-40B4-BE49-F238E27FC236}">
                <a16:creationId xmlns:a16="http://schemas.microsoft.com/office/drawing/2014/main" id="{8DBEC083-7226-4397-AF23-9026D6B6B22D}"/>
              </a:ext>
            </a:extLst>
          </p:cNvPr>
          <p:cNvGrpSpPr/>
          <p:nvPr/>
        </p:nvGrpSpPr>
        <p:grpSpPr>
          <a:xfrm>
            <a:off x="8173456" y="5223824"/>
            <a:ext cx="2952457" cy="742063"/>
            <a:chOff x="575693" y="4067337"/>
            <a:chExt cx="1625933" cy="867949"/>
          </a:xfrm>
        </p:grpSpPr>
        <p:sp>
          <p:nvSpPr>
            <p:cNvPr id="19" name="TextBox 18">
              <a:extLst>
                <a:ext uri="{FF2B5EF4-FFF2-40B4-BE49-F238E27FC236}">
                  <a16:creationId xmlns:a16="http://schemas.microsoft.com/office/drawing/2014/main" id="{DB0975C3-CAC7-46EE-B527-1D28B5EBA437}"/>
                </a:ext>
              </a:extLst>
            </p:cNvPr>
            <p:cNvSpPr txBox="1"/>
            <p:nvPr/>
          </p:nvSpPr>
          <p:spPr>
            <a:xfrm>
              <a:off x="578400" y="4395302"/>
              <a:ext cx="1617335" cy="539984"/>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Get a modern PowerPoint  Presentation that is beautifully designed. </a:t>
              </a:r>
            </a:p>
          </p:txBody>
        </p:sp>
        <p:sp>
          <p:nvSpPr>
            <p:cNvPr id="20" name="TextBox 19">
              <a:extLst>
                <a:ext uri="{FF2B5EF4-FFF2-40B4-BE49-F238E27FC236}">
                  <a16:creationId xmlns:a16="http://schemas.microsoft.com/office/drawing/2014/main" id="{32673AF5-3645-41D9-A432-FDE8039266D0}"/>
                </a:ext>
              </a:extLst>
            </p:cNvPr>
            <p:cNvSpPr txBox="1"/>
            <p:nvPr/>
          </p:nvSpPr>
          <p:spPr>
            <a:xfrm>
              <a:off x="575693" y="4067337"/>
              <a:ext cx="1625933" cy="323990"/>
            </a:xfrm>
            <a:prstGeom prst="rect">
              <a:avLst/>
            </a:prstGeom>
            <a:noFill/>
          </p:spPr>
          <p:txBody>
            <a:bodyPr wrap="square" lIns="90000" rIns="108000" rtlCol="0">
              <a:spAutoFit/>
            </a:bodyPr>
            <a:lstStyle/>
            <a:p>
              <a:r>
                <a:rPr lang="en-US" altLang="ko-KR" sz="1200" b="1" dirty="0">
                  <a:solidFill>
                    <a:prstClr val="black">
                      <a:lumMod val="75000"/>
                      <a:lumOff val="25000"/>
                    </a:prstClr>
                  </a:solidFill>
                  <a:cs typeface="Arial" pitchFamily="34" charset="0"/>
                </a:rPr>
                <a:t>Contents Here</a:t>
              </a:r>
              <a:endParaRPr lang="ko-KR" altLang="en-US" sz="1200" b="1" dirty="0">
                <a:solidFill>
                  <a:prstClr val="black">
                    <a:lumMod val="75000"/>
                    <a:lumOff val="25000"/>
                  </a:prstClr>
                </a:solidFill>
                <a:cs typeface="Arial" pitchFamily="34" charset="0"/>
              </a:endParaRPr>
            </a:p>
          </p:txBody>
        </p:sp>
      </p:grpSp>
      <p:sp>
        <p:nvSpPr>
          <p:cNvPr id="21" name="Left Arrow 7">
            <a:extLst>
              <a:ext uri="{FF2B5EF4-FFF2-40B4-BE49-F238E27FC236}">
                <a16:creationId xmlns:a16="http://schemas.microsoft.com/office/drawing/2014/main" id="{2168895B-13D9-4C0A-B09B-3D06621273B4}"/>
              </a:ext>
            </a:extLst>
          </p:cNvPr>
          <p:cNvSpPr/>
          <p:nvPr/>
        </p:nvSpPr>
        <p:spPr>
          <a:xfrm>
            <a:off x="974196" y="2604643"/>
            <a:ext cx="2308746" cy="1558855"/>
          </a:xfrm>
          <a:prstGeom prst="leftArrow">
            <a:avLst>
              <a:gd name="adj1" fmla="val 62101"/>
              <a:gd name="adj2" fmla="val 50000"/>
            </a:avLst>
          </a:prstGeom>
          <a:solidFill>
            <a:schemeClr val="accent4">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2" name="Left Arrow 37">
            <a:extLst>
              <a:ext uri="{FF2B5EF4-FFF2-40B4-BE49-F238E27FC236}">
                <a16:creationId xmlns:a16="http://schemas.microsoft.com/office/drawing/2014/main" id="{DAE01083-6173-4242-B6BA-6E58D6688BAB}"/>
              </a:ext>
            </a:extLst>
          </p:cNvPr>
          <p:cNvSpPr/>
          <p:nvPr/>
        </p:nvSpPr>
        <p:spPr>
          <a:xfrm rot="10800000">
            <a:off x="8915400" y="3619413"/>
            <a:ext cx="2308746" cy="1558855"/>
          </a:xfrm>
          <a:prstGeom prst="leftArrow">
            <a:avLst>
              <a:gd name="adj1" fmla="val 62101"/>
              <a:gd name="adj2" fmla="val 50000"/>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3" name="Hexagon 22">
            <a:extLst>
              <a:ext uri="{FF2B5EF4-FFF2-40B4-BE49-F238E27FC236}">
                <a16:creationId xmlns:a16="http://schemas.microsoft.com/office/drawing/2014/main" id="{2F60A394-434E-4FC6-8037-FEAAE212D522}"/>
              </a:ext>
            </a:extLst>
          </p:cNvPr>
          <p:cNvSpPr/>
          <p:nvPr/>
        </p:nvSpPr>
        <p:spPr>
          <a:xfrm rot="5400000">
            <a:off x="4657644" y="2599185"/>
            <a:ext cx="1123679" cy="968689"/>
          </a:xfrm>
          <a:prstGeom prst="hexagon">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4" name="Hexagon 23">
            <a:extLst>
              <a:ext uri="{FF2B5EF4-FFF2-40B4-BE49-F238E27FC236}">
                <a16:creationId xmlns:a16="http://schemas.microsoft.com/office/drawing/2014/main" id="{46A2CEA1-0327-43F4-86AB-69354938BC4F}"/>
              </a:ext>
            </a:extLst>
          </p:cNvPr>
          <p:cNvSpPr/>
          <p:nvPr/>
        </p:nvSpPr>
        <p:spPr>
          <a:xfrm rot="5400000">
            <a:off x="4055592" y="3610650"/>
            <a:ext cx="1123679" cy="968689"/>
          </a:xfrm>
          <a:prstGeom prst="hexagon">
            <a:avLst/>
          </a:prstGeom>
          <a:solidFill>
            <a:schemeClr val="accent4">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5" name="Hexagon 24">
            <a:extLst>
              <a:ext uri="{FF2B5EF4-FFF2-40B4-BE49-F238E27FC236}">
                <a16:creationId xmlns:a16="http://schemas.microsoft.com/office/drawing/2014/main" id="{BD5D2C81-1C01-41C6-9012-D77641E98ED0}"/>
              </a:ext>
            </a:extLst>
          </p:cNvPr>
          <p:cNvSpPr/>
          <p:nvPr/>
        </p:nvSpPr>
        <p:spPr>
          <a:xfrm rot="5400000">
            <a:off x="5239106" y="3588202"/>
            <a:ext cx="1123679" cy="968689"/>
          </a:xfrm>
          <a:prstGeom prst="hexagon">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sp>
        <p:nvSpPr>
          <p:cNvPr id="26" name="Hexagon 25">
            <a:extLst>
              <a:ext uri="{FF2B5EF4-FFF2-40B4-BE49-F238E27FC236}">
                <a16:creationId xmlns:a16="http://schemas.microsoft.com/office/drawing/2014/main" id="{6B933C29-824D-43B1-B038-A8ABDEF38E47}"/>
              </a:ext>
            </a:extLst>
          </p:cNvPr>
          <p:cNvSpPr/>
          <p:nvPr/>
        </p:nvSpPr>
        <p:spPr>
          <a:xfrm rot="5400000">
            <a:off x="6422621" y="3580197"/>
            <a:ext cx="1123679" cy="968689"/>
          </a:xfrm>
          <a:prstGeom prst="hexagon">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7" name="Hexagon 26">
            <a:extLst>
              <a:ext uri="{FF2B5EF4-FFF2-40B4-BE49-F238E27FC236}">
                <a16:creationId xmlns:a16="http://schemas.microsoft.com/office/drawing/2014/main" id="{B3A98B21-E171-4D40-ADF0-2F90D6165890}"/>
              </a:ext>
            </a:extLst>
          </p:cNvPr>
          <p:cNvSpPr/>
          <p:nvPr/>
        </p:nvSpPr>
        <p:spPr>
          <a:xfrm rot="5400000">
            <a:off x="5841159" y="4590495"/>
            <a:ext cx="1123679" cy="968689"/>
          </a:xfrm>
          <a:prstGeom prst="hexagon">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8" name="Hexagon 27">
            <a:extLst>
              <a:ext uri="{FF2B5EF4-FFF2-40B4-BE49-F238E27FC236}">
                <a16:creationId xmlns:a16="http://schemas.microsoft.com/office/drawing/2014/main" id="{BFD15A0C-CC2A-4D10-BAF2-AF8A91D80DE9}"/>
              </a:ext>
            </a:extLst>
          </p:cNvPr>
          <p:cNvSpPr/>
          <p:nvPr/>
        </p:nvSpPr>
        <p:spPr>
          <a:xfrm rot="5400000">
            <a:off x="7039108" y="4568047"/>
            <a:ext cx="1123679" cy="968689"/>
          </a:xfrm>
          <a:prstGeom prst="hexagon">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9" name="TextBox 28">
            <a:extLst>
              <a:ext uri="{FF2B5EF4-FFF2-40B4-BE49-F238E27FC236}">
                <a16:creationId xmlns:a16="http://schemas.microsoft.com/office/drawing/2014/main" id="{A8A16263-4248-4157-B762-5753353967C1}"/>
              </a:ext>
            </a:extLst>
          </p:cNvPr>
          <p:cNvSpPr txBox="1"/>
          <p:nvPr/>
        </p:nvSpPr>
        <p:spPr>
          <a:xfrm>
            <a:off x="9493709" y="4137231"/>
            <a:ext cx="1152128" cy="523220"/>
          </a:xfrm>
          <a:prstGeom prst="rect">
            <a:avLst/>
          </a:prstGeom>
          <a:noFill/>
        </p:spPr>
        <p:txBody>
          <a:bodyPr wrap="square" lIns="90000" rIns="108000" rtlCol="0">
            <a:spAutoFit/>
          </a:bodyPr>
          <a:lstStyle/>
          <a:p>
            <a:r>
              <a:rPr lang="en-US" altLang="ko-KR" sz="1400" b="1" dirty="0">
                <a:solidFill>
                  <a:prstClr val="white"/>
                </a:solidFill>
                <a:cs typeface="Arial" pitchFamily="34" charset="0"/>
              </a:rPr>
              <a:t>Contents </a:t>
            </a:r>
          </a:p>
          <a:p>
            <a:r>
              <a:rPr lang="en-US" altLang="ko-KR" sz="1400" b="1" dirty="0">
                <a:solidFill>
                  <a:prstClr val="white"/>
                </a:solidFill>
                <a:cs typeface="Arial" pitchFamily="34" charset="0"/>
              </a:rPr>
              <a:t>Here</a:t>
            </a:r>
            <a:endParaRPr lang="ko-KR" altLang="en-US" sz="1400" b="1" dirty="0">
              <a:solidFill>
                <a:prstClr val="white"/>
              </a:solidFill>
              <a:cs typeface="Arial" pitchFamily="34" charset="0"/>
            </a:endParaRPr>
          </a:p>
        </p:txBody>
      </p:sp>
      <p:sp>
        <p:nvSpPr>
          <p:cNvPr id="30" name="TextBox 29">
            <a:extLst>
              <a:ext uri="{FF2B5EF4-FFF2-40B4-BE49-F238E27FC236}">
                <a16:creationId xmlns:a16="http://schemas.microsoft.com/office/drawing/2014/main" id="{078A9BA9-1908-4BF5-AF9F-91BB1AF218D7}"/>
              </a:ext>
            </a:extLst>
          </p:cNvPr>
          <p:cNvSpPr txBox="1"/>
          <p:nvPr/>
        </p:nvSpPr>
        <p:spPr>
          <a:xfrm>
            <a:off x="1552504" y="3122460"/>
            <a:ext cx="1152128" cy="523220"/>
          </a:xfrm>
          <a:prstGeom prst="rect">
            <a:avLst/>
          </a:prstGeom>
          <a:noFill/>
        </p:spPr>
        <p:txBody>
          <a:bodyPr wrap="square" lIns="90000" rIns="108000" rtlCol="0">
            <a:spAutoFit/>
          </a:bodyPr>
          <a:lstStyle/>
          <a:p>
            <a:pPr algn="r"/>
            <a:r>
              <a:rPr lang="en-US" altLang="ko-KR" sz="1400" b="1" dirty="0">
                <a:solidFill>
                  <a:prstClr val="white"/>
                </a:solidFill>
                <a:cs typeface="Arial" pitchFamily="34" charset="0"/>
              </a:rPr>
              <a:t>Contents </a:t>
            </a:r>
          </a:p>
          <a:p>
            <a:pPr algn="r"/>
            <a:r>
              <a:rPr lang="en-US" altLang="ko-KR" sz="1400" b="1" dirty="0">
                <a:solidFill>
                  <a:prstClr val="white"/>
                </a:solidFill>
                <a:cs typeface="Arial" pitchFamily="34" charset="0"/>
              </a:rPr>
              <a:t>Here</a:t>
            </a:r>
            <a:endParaRPr lang="ko-KR" altLang="en-US" sz="1400" b="1" dirty="0">
              <a:solidFill>
                <a:prstClr val="white"/>
              </a:solidFill>
              <a:cs typeface="Arial" pitchFamily="34" charset="0"/>
            </a:endParaRPr>
          </a:p>
        </p:txBody>
      </p:sp>
      <p:sp>
        <p:nvSpPr>
          <p:cNvPr id="31" name="Freeform 47">
            <a:extLst>
              <a:ext uri="{FF2B5EF4-FFF2-40B4-BE49-F238E27FC236}">
                <a16:creationId xmlns:a16="http://schemas.microsoft.com/office/drawing/2014/main" id="{F73B5BDE-B824-40B1-9B2B-BDC41553B6B7}"/>
              </a:ext>
            </a:extLst>
          </p:cNvPr>
          <p:cNvSpPr/>
          <p:nvPr/>
        </p:nvSpPr>
        <p:spPr>
          <a:xfrm>
            <a:off x="1828801" y="1810482"/>
            <a:ext cx="3395297" cy="727430"/>
          </a:xfrm>
          <a:custGeom>
            <a:avLst/>
            <a:gdLst>
              <a:gd name="connsiteX0" fmla="*/ 2333625 w 2333625"/>
              <a:gd name="connsiteY0" fmla="*/ 514350 h 514350"/>
              <a:gd name="connsiteX1" fmla="*/ 1952625 w 2333625"/>
              <a:gd name="connsiteY1" fmla="*/ 0 h 514350"/>
              <a:gd name="connsiteX2" fmla="*/ 0 w 2333625"/>
              <a:gd name="connsiteY2" fmla="*/ 0 h 514350"/>
            </a:gdLst>
            <a:ahLst/>
            <a:cxnLst>
              <a:cxn ang="0">
                <a:pos x="connsiteX0" y="connsiteY0"/>
              </a:cxn>
              <a:cxn ang="0">
                <a:pos x="connsiteX1" y="connsiteY1"/>
              </a:cxn>
              <a:cxn ang="0">
                <a:pos x="connsiteX2" y="connsiteY2"/>
              </a:cxn>
            </a:cxnLst>
            <a:rect l="l" t="t" r="r" b="b"/>
            <a:pathLst>
              <a:path w="2333625" h="514350">
                <a:moveTo>
                  <a:pt x="2333625" y="514350"/>
                </a:moveTo>
                <a:lnTo>
                  <a:pt x="1952625" y="0"/>
                </a:lnTo>
                <a:lnTo>
                  <a:pt x="0" y="0"/>
                </a:lnTo>
              </a:path>
            </a:pathLst>
          </a:custGeom>
          <a:noFill/>
          <a:ln w="25400" cap="flat" cmpd="sng" algn="ctr">
            <a:solidFill>
              <a:srgbClr val="3F3F3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cs typeface="+mn-cs"/>
            </a:endParaRPr>
          </a:p>
        </p:txBody>
      </p:sp>
      <p:sp>
        <p:nvSpPr>
          <p:cNvPr id="32" name="Freeform 50">
            <a:extLst>
              <a:ext uri="{FF2B5EF4-FFF2-40B4-BE49-F238E27FC236}">
                <a16:creationId xmlns:a16="http://schemas.microsoft.com/office/drawing/2014/main" id="{610C9187-3442-47C4-B313-113AEB0D8028}"/>
              </a:ext>
            </a:extLst>
          </p:cNvPr>
          <p:cNvSpPr/>
          <p:nvPr/>
        </p:nvSpPr>
        <p:spPr>
          <a:xfrm>
            <a:off x="1178170" y="4644791"/>
            <a:ext cx="3416917" cy="529884"/>
          </a:xfrm>
          <a:custGeom>
            <a:avLst/>
            <a:gdLst>
              <a:gd name="connsiteX0" fmla="*/ 2419350 w 2419350"/>
              <a:gd name="connsiteY0" fmla="*/ 0 h 752475"/>
              <a:gd name="connsiteX1" fmla="*/ 1714500 w 2419350"/>
              <a:gd name="connsiteY1" fmla="*/ 752475 h 752475"/>
              <a:gd name="connsiteX2" fmla="*/ 0 w 2419350"/>
              <a:gd name="connsiteY2" fmla="*/ 752475 h 752475"/>
              <a:gd name="connsiteX0" fmla="*/ 2305050 w 2305050"/>
              <a:gd name="connsiteY0" fmla="*/ 0 h 764183"/>
              <a:gd name="connsiteX1" fmla="*/ 1714500 w 2305050"/>
              <a:gd name="connsiteY1" fmla="*/ 764183 h 764183"/>
              <a:gd name="connsiteX2" fmla="*/ 0 w 2305050"/>
              <a:gd name="connsiteY2" fmla="*/ 764183 h 764183"/>
              <a:gd name="connsiteX0" fmla="*/ 2252297 w 2252297"/>
              <a:gd name="connsiteY0" fmla="*/ 0 h 705641"/>
              <a:gd name="connsiteX1" fmla="*/ 1714500 w 2252297"/>
              <a:gd name="connsiteY1" fmla="*/ 705641 h 705641"/>
              <a:gd name="connsiteX2" fmla="*/ 0 w 2252297"/>
              <a:gd name="connsiteY2" fmla="*/ 705641 h 705641"/>
              <a:gd name="connsiteX0" fmla="*/ 2252297 w 2252297"/>
              <a:gd name="connsiteY0" fmla="*/ 0 h 705641"/>
              <a:gd name="connsiteX1" fmla="*/ 1981095 w 2252297"/>
              <a:gd name="connsiteY1" fmla="*/ 705641 h 705641"/>
              <a:gd name="connsiteX2" fmla="*/ 0 w 2252297"/>
              <a:gd name="connsiteY2" fmla="*/ 705641 h 705641"/>
              <a:gd name="connsiteX0" fmla="*/ 2252297 w 2252297"/>
              <a:gd name="connsiteY0" fmla="*/ 0 h 705641"/>
              <a:gd name="connsiteX1" fmla="*/ 1986891 w 2252297"/>
              <a:gd name="connsiteY1" fmla="*/ 682223 h 705641"/>
              <a:gd name="connsiteX2" fmla="*/ 0 w 2252297"/>
              <a:gd name="connsiteY2" fmla="*/ 705641 h 705641"/>
            </a:gdLst>
            <a:ahLst/>
            <a:cxnLst>
              <a:cxn ang="0">
                <a:pos x="connsiteX0" y="connsiteY0"/>
              </a:cxn>
              <a:cxn ang="0">
                <a:pos x="connsiteX1" y="connsiteY1"/>
              </a:cxn>
              <a:cxn ang="0">
                <a:pos x="connsiteX2" y="connsiteY2"/>
              </a:cxn>
            </a:cxnLst>
            <a:rect l="l" t="t" r="r" b="b"/>
            <a:pathLst>
              <a:path w="2252297" h="705641">
                <a:moveTo>
                  <a:pt x="2252297" y="0"/>
                </a:moveTo>
                <a:lnTo>
                  <a:pt x="1986891" y="682223"/>
                </a:lnTo>
                <a:lnTo>
                  <a:pt x="0" y="705641"/>
                </a:lnTo>
              </a:path>
            </a:pathLst>
          </a:custGeom>
          <a:noFill/>
          <a:ln w="254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cs typeface="+mn-cs"/>
            </a:endParaRPr>
          </a:p>
        </p:txBody>
      </p:sp>
      <p:sp>
        <p:nvSpPr>
          <p:cNvPr id="33" name="Freeform 51">
            <a:extLst>
              <a:ext uri="{FF2B5EF4-FFF2-40B4-BE49-F238E27FC236}">
                <a16:creationId xmlns:a16="http://schemas.microsoft.com/office/drawing/2014/main" id="{C7D22716-59AD-4D0C-8CB4-1759AA453B55}"/>
              </a:ext>
            </a:extLst>
          </p:cNvPr>
          <p:cNvSpPr/>
          <p:nvPr/>
        </p:nvSpPr>
        <p:spPr>
          <a:xfrm>
            <a:off x="2901461" y="5541280"/>
            <a:ext cx="3564549" cy="492442"/>
          </a:xfrm>
          <a:custGeom>
            <a:avLst/>
            <a:gdLst>
              <a:gd name="connsiteX0" fmla="*/ 2352675 w 2352675"/>
              <a:gd name="connsiteY0" fmla="*/ 0 h 447675"/>
              <a:gd name="connsiteX1" fmla="*/ 1990725 w 2352675"/>
              <a:gd name="connsiteY1" fmla="*/ 447675 h 447675"/>
              <a:gd name="connsiteX2" fmla="*/ 0 w 2352675"/>
              <a:gd name="connsiteY2" fmla="*/ 447675 h 447675"/>
            </a:gdLst>
            <a:ahLst/>
            <a:cxnLst>
              <a:cxn ang="0">
                <a:pos x="connsiteX0" y="connsiteY0"/>
              </a:cxn>
              <a:cxn ang="0">
                <a:pos x="connsiteX1" y="connsiteY1"/>
              </a:cxn>
              <a:cxn ang="0">
                <a:pos x="connsiteX2" y="connsiteY2"/>
              </a:cxn>
            </a:cxnLst>
            <a:rect l="l" t="t" r="r" b="b"/>
            <a:pathLst>
              <a:path w="2352675" h="447675">
                <a:moveTo>
                  <a:pt x="2352675" y="0"/>
                </a:moveTo>
                <a:lnTo>
                  <a:pt x="1990725" y="447675"/>
                </a:lnTo>
                <a:lnTo>
                  <a:pt x="0" y="447675"/>
                </a:lnTo>
              </a:path>
            </a:pathLst>
          </a:custGeom>
          <a:noFill/>
          <a:ln w="254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cs typeface="+mn-cs"/>
            </a:endParaRPr>
          </a:p>
        </p:txBody>
      </p:sp>
      <p:sp>
        <p:nvSpPr>
          <p:cNvPr id="34" name="Freeform 54">
            <a:extLst>
              <a:ext uri="{FF2B5EF4-FFF2-40B4-BE49-F238E27FC236}">
                <a16:creationId xmlns:a16="http://schemas.microsoft.com/office/drawing/2014/main" id="{D74B7819-6BEA-4D58-9EDB-06836E19574D}"/>
              </a:ext>
            </a:extLst>
          </p:cNvPr>
          <p:cNvSpPr/>
          <p:nvPr/>
        </p:nvSpPr>
        <p:spPr>
          <a:xfrm flipH="1">
            <a:off x="7600372" y="5592006"/>
            <a:ext cx="3346050" cy="492443"/>
          </a:xfrm>
          <a:custGeom>
            <a:avLst/>
            <a:gdLst>
              <a:gd name="connsiteX0" fmla="*/ 2352675 w 2352675"/>
              <a:gd name="connsiteY0" fmla="*/ 0 h 447675"/>
              <a:gd name="connsiteX1" fmla="*/ 1990725 w 2352675"/>
              <a:gd name="connsiteY1" fmla="*/ 447675 h 447675"/>
              <a:gd name="connsiteX2" fmla="*/ 0 w 2352675"/>
              <a:gd name="connsiteY2" fmla="*/ 447675 h 447675"/>
            </a:gdLst>
            <a:ahLst/>
            <a:cxnLst>
              <a:cxn ang="0">
                <a:pos x="connsiteX0" y="connsiteY0"/>
              </a:cxn>
              <a:cxn ang="0">
                <a:pos x="connsiteX1" y="connsiteY1"/>
              </a:cxn>
              <a:cxn ang="0">
                <a:pos x="connsiteX2" y="connsiteY2"/>
              </a:cxn>
            </a:cxnLst>
            <a:rect l="l" t="t" r="r" b="b"/>
            <a:pathLst>
              <a:path w="2352675" h="447675">
                <a:moveTo>
                  <a:pt x="2352675" y="0"/>
                </a:moveTo>
                <a:lnTo>
                  <a:pt x="1990725" y="447675"/>
                </a:lnTo>
                <a:lnTo>
                  <a:pt x="0" y="447675"/>
                </a:lnTo>
              </a:path>
            </a:pathLst>
          </a:custGeom>
          <a:noFill/>
          <a:ln w="25400" cap="flat" cmpd="sng" algn="ctr">
            <a:solidFill>
              <a:schemeClr val="accent3">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cs typeface="+mn-cs"/>
            </a:endParaRPr>
          </a:p>
        </p:txBody>
      </p:sp>
      <p:sp>
        <p:nvSpPr>
          <p:cNvPr id="35" name="Freeform 58">
            <a:extLst>
              <a:ext uri="{FF2B5EF4-FFF2-40B4-BE49-F238E27FC236}">
                <a16:creationId xmlns:a16="http://schemas.microsoft.com/office/drawing/2014/main" id="{87F1D24E-0DE9-4D61-801A-D565F2551A45}"/>
              </a:ext>
            </a:extLst>
          </p:cNvPr>
          <p:cNvSpPr/>
          <p:nvPr/>
        </p:nvSpPr>
        <p:spPr>
          <a:xfrm>
            <a:off x="5776550" y="1908748"/>
            <a:ext cx="3749306" cy="1644812"/>
          </a:xfrm>
          <a:custGeom>
            <a:avLst/>
            <a:gdLst>
              <a:gd name="connsiteX0" fmla="*/ 0 w 3590925"/>
              <a:gd name="connsiteY0" fmla="*/ 1533525 h 1533525"/>
              <a:gd name="connsiteX1" fmla="*/ 685800 w 3590925"/>
              <a:gd name="connsiteY1" fmla="*/ 0 h 1533525"/>
              <a:gd name="connsiteX2" fmla="*/ 3590925 w 3590925"/>
              <a:gd name="connsiteY2" fmla="*/ 0 h 1533525"/>
            </a:gdLst>
            <a:ahLst/>
            <a:cxnLst>
              <a:cxn ang="0">
                <a:pos x="connsiteX0" y="connsiteY0"/>
              </a:cxn>
              <a:cxn ang="0">
                <a:pos x="connsiteX1" y="connsiteY1"/>
              </a:cxn>
              <a:cxn ang="0">
                <a:pos x="connsiteX2" y="connsiteY2"/>
              </a:cxn>
            </a:cxnLst>
            <a:rect l="l" t="t" r="r" b="b"/>
            <a:pathLst>
              <a:path w="3590925" h="1533525">
                <a:moveTo>
                  <a:pt x="0" y="1533525"/>
                </a:moveTo>
                <a:lnTo>
                  <a:pt x="685800" y="0"/>
                </a:lnTo>
                <a:lnTo>
                  <a:pt x="3590925" y="0"/>
                </a:lnTo>
              </a:path>
            </a:pathLst>
          </a:custGeom>
          <a:noFill/>
          <a:ln w="25400" cap="flat" cmpd="sng" algn="ctr">
            <a:solidFill>
              <a:schemeClr val="tx2">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cs typeface="+mn-cs"/>
            </a:endParaRPr>
          </a:p>
        </p:txBody>
      </p:sp>
      <p:sp>
        <p:nvSpPr>
          <p:cNvPr id="36" name="Freeform 59">
            <a:extLst>
              <a:ext uri="{FF2B5EF4-FFF2-40B4-BE49-F238E27FC236}">
                <a16:creationId xmlns:a16="http://schemas.microsoft.com/office/drawing/2014/main" id="{25116796-AF3F-4DA3-B807-49A94C442D59}"/>
              </a:ext>
            </a:extLst>
          </p:cNvPr>
          <p:cNvSpPr/>
          <p:nvPr/>
        </p:nvSpPr>
        <p:spPr>
          <a:xfrm>
            <a:off x="6944455" y="2848710"/>
            <a:ext cx="3532344" cy="695325"/>
          </a:xfrm>
          <a:custGeom>
            <a:avLst/>
            <a:gdLst>
              <a:gd name="connsiteX0" fmla="*/ 0 w 2390775"/>
              <a:gd name="connsiteY0" fmla="*/ 695325 h 695325"/>
              <a:gd name="connsiteX1" fmla="*/ 314325 w 2390775"/>
              <a:gd name="connsiteY1" fmla="*/ 0 h 695325"/>
              <a:gd name="connsiteX2" fmla="*/ 2390775 w 2390775"/>
              <a:gd name="connsiteY2" fmla="*/ 0 h 695325"/>
            </a:gdLst>
            <a:ahLst/>
            <a:cxnLst>
              <a:cxn ang="0">
                <a:pos x="connsiteX0" y="connsiteY0"/>
              </a:cxn>
              <a:cxn ang="0">
                <a:pos x="connsiteX1" y="connsiteY1"/>
              </a:cxn>
              <a:cxn ang="0">
                <a:pos x="connsiteX2" y="connsiteY2"/>
              </a:cxn>
            </a:cxnLst>
            <a:rect l="l" t="t" r="r" b="b"/>
            <a:pathLst>
              <a:path w="2390775" h="695325">
                <a:moveTo>
                  <a:pt x="0" y="695325"/>
                </a:moveTo>
                <a:lnTo>
                  <a:pt x="314325" y="0"/>
                </a:lnTo>
                <a:lnTo>
                  <a:pt x="2390775" y="0"/>
                </a:lnTo>
              </a:path>
            </a:pathLst>
          </a:custGeom>
          <a:noFill/>
          <a:ln w="254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cs typeface="+mn-cs"/>
            </a:endParaRPr>
          </a:p>
        </p:txBody>
      </p:sp>
      <p:sp>
        <p:nvSpPr>
          <p:cNvPr id="37" name="Rectangle 16">
            <a:extLst>
              <a:ext uri="{FF2B5EF4-FFF2-40B4-BE49-F238E27FC236}">
                <a16:creationId xmlns:a16="http://schemas.microsoft.com/office/drawing/2014/main" id="{18D22471-CDE3-44DB-84F8-DBFDA453A046}"/>
              </a:ext>
            </a:extLst>
          </p:cNvPr>
          <p:cNvSpPr/>
          <p:nvPr/>
        </p:nvSpPr>
        <p:spPr>
          <a:xfrm rot="2700000">
            <a:off x="4495176" y="386952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ysClr val="window" lastClr="FFFFFF"/>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38" name="Rectangle 9">
            <a:extLst>
              <a:ext uri="{FF2B5EF4-FFF2-40B4-BE49-F238E27FC236}">
                <a16:creationId xmlns:a16="http://schemas.microsoft.com/office/drawing/2014/main" id="{7BE2F36D-80BC-44E5-9BAF-DF357BFD38BD}"/>
              </a:ext>
            </a:extLst>
          </p:cNvPr>
          <p:cNvSpPr/>
          <p:nvPr/>
        </p:nvSpPr>
        <p:spPr>
          <a:xfrm>
            <a:off x="5062829" y="2922024"/>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ysClr val="window" lastClr="FFFFFF"/>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39" name="Rectangle 36">
            <a:extLst>
              <a:ext uri="{FF2B5EF4-FFF2-40B4-BE49-F238E27FC236}">
                <a16:creationId xmlns:a16="http://schemas.microsoft.com/office/drawing/2014/main" id="{0FE753C3-6DB1-40A6-869A-985D02BB5A31}"/>
              </a:ext>
            </a:extLst>
          </p:cNvPr>
          <p:cNvSpPr/>
          <p:nvPr/>
        </p:nvSpPr>
        <p:spPr>
          <a:xfrm>
            <a:off x="5616400" y="3925842"/>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40" name="Block Arc 10">
            <a:extLst>
              <a:ext uri="{FF2B5EF4-FFF2-40B4-BE49-F238E27FC236}">
                <a16:creationId xmlns:a16="http://schemas.microsoft.com/office/drawing/2014/main" id="{566B70D5-1A65-4459-9044-52A43895F6B0}"/>
              </a:ext>
            </a:extLst>
          </p:cNvPr>
          <p:cNvSpPr/>
          <p:nvPr/>
        </p:nvSpPr>
        <p:spPr>
          <a:xfrm>
            <a:off x="6768705" y="3912569"/>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ysClr val="window" lastClr="FFFFFF"/>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41" name="Round Same Side Corner Rectangle 36">
            <a:extLst>
              <a:ext uri="{FF2B5EF4-FFF2-40B4-BE49-F238E27FC236}">
                <a16:creationId xmlns:a16="http://schemas.microsoft.com/office/drawing/2014/main" id="{468C8789-D13D-4EAC-9618-A57B4A04FDF5}"/>
              </a:ext>
            </a:extLst>
          </p:cNvPr>
          <p:cNvSpPr>
            <a:spLocks noChangeAspect="1"/>
          </p:cNvSpPr>
          <p:nvPr/>
        </p:nvSpPr>
        <p:spPr>
          <a:xfrm>
            <a:off x="7402372" y="4886130"/>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ysClr val="window" lastClr="FFFFFF"/>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42" name="Oval 21">
            <a:extLst>
              <a:ext uri="{FF2B5EF4-FFF2-40B4-BE49-F238E27FC236}">
                <a16:creationId xmlns:a16="http://schemas.microsoft.com/office/drawing/2014/main" id="{AA732DC2-F570-400E-A3AF-9E329E46C2C0}"/>
              </a:ext>
            </a:extLst>
          </p:cNvPr>
          <p:cNvSpPr>
            <a:spLocks noChangeAspect="1"/>
          </p:cNvSpPr>
          <p:nvPr/>
        </p:nvSpPr>
        <p:spPr>
          <a:xfrm>
            <a:off x="6234390" y="4905558"/>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975418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F91BCEC-D9E4-4E45-94B5-EFED539FD9F6}"/>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sp>
        <p:nvSpPr>
          <p:cNvPr id="3" name="Rectangle 2">
            <a:extLst>
              <a:ext uri="{FF2B5EF4-FFF2-40B4-BE49-F238E27FC236}">
                <a16:creationId xmlns:a16="http://schemas.microsoft.com/office/drawing/2014/main" id="{E0D99267-93B2-488F-A99B-DC5F63E3B7B1}"/>
              </a:ext>
            </a:extLst>
          </p:cNvPr>
          <p:cNvSpPr/>
          <p:nvPr/>
        </p:nvSpPr>
        <p:spPr>
          <a:xfrm>
            <a:off x="5618753" y="1794327"/>
            <a:ext cx="972000" cy="972000"/>
          </a:xfrm>
          <a:prstGeom prst="rect">
            <a:avLst/>
          </a:prstGeom>
          <a:solidFill>
            <a:schemeClr val="tx2">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4" name="Rectangle 3">
            <a:extLst>
              <a:ext uri="{FF2B5EF4-FFF2-40B4-BE49-F238E27FC236}">
                <a16:creationId xmlns:a16="http://schemas.microsoft.com/office/drawing/2014/main" id="{9C1698E0-444A-47F5-A006-C99EB0175B58}"/>
              </a:ext>
            </a:extLst>
          </p:cNvPr>
          <p:cNvSpPr/>
          <p:nvPr/>
        </p:nvSpPr>
        <p:spPr>
          <a:xfrm>
            <a:off x="903622" y="5031013"/>
            <a:ext cx="972000" cy="972000"/>
          </a:xfrm>
          <a:prstGeom prst="rect">
            <a:avLst/>
          </a:prstGeom>
          <a:solidFill>
            <a:srgbClr val="19649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5" name="Rectangle 4">
            <a:extLst>
              <a:ext uri="{FF2B5EF4-FFF2-40B4-BE49-F238E27FC236}">
                <a16:creationId xmlns:a16="http://schemas.microsoft.com/office/drawing/2014/main" id="{1357276C-64C9-4B2B-B1AE-1CACA0BF7E1C}"/>
              </a:ext>
            </a:extLst>
          </p:cNvPr>
          <p:cNvSpPr/>
          <p:nvPr/>
        </p:nvSpPr>
        <p:spPr>
          <a:xfrm>
            <a:off x="1965358" y="5031013"/>
            <a:ext cx="8268434" cy="972000"/>
          </a:xfrm>
          <a:prstGeom prst="rect">
            <a:avLst/>
          </a:prstGeom>
          <a:solidFill>
            <a:srgbClr val="19649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6" name="Rectangle 5">
            <a:extLst>
              <a:ext uri="{FF2B5EF4-FFF2-40B4-BE49-F238E27FC236}">
                <a16:creationId xmlns:a16="http://schemas.microsoft.com/office/drawing/2014/main" id="{6CD82805-5B86-4EFF-99F9-FDA52AC02810}"/>
              </a:ext>
            </a:extLst>
          </p:cNvPr>
          <p:cNvSpPr/>
          <p:nvPr/>
        </p:nvSpPr>
        <p:spPr>
          <a:xfrm>
            <a:off x="10313338" y="5031013"/>
            <a:ext cx="972000" cy="972000"/>
          </a:xfrm>
          <a:prstGeom prst="rect">
            <a:avLst/>
          </a:prstGeom>
          <a:solidFill>
            <a:srgbClr val="19649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7" name="Rectangle 6">
            <a:extLst>
              <a:ext uri="{FF2B5EF4-FFF2-40B4-BE49-F238E27FC236}">
                <a16:creationId xmlns:a16="http://schemas.microsoft.com/office/drawing/2014/main" id="{D0D540BF-B9B0-40E5-96BA-BAC76B82C513}"/>
              </a:ext>
            </a:extLst>
          </p:cNvPr>
          <p:cNvSpPr/>
          <p:nvPr/>
        </p:nvSpPr>
        <p:spPr>
          <a:xfrm>
            <a:off x="1065359" y="5255405"/>
            <a:ext cx="638175" cy="523220"/>
          </a:xfrm>
          <a:prstGeom prst="rect">
            <a:avLst/>
          </a:prstGeom>
        </p:spPr>
        <p:txBody>
          <a:bodyPr wrap="square" anchor="ctr">
            <a:spAutoFit/>
          </a:bodyPr>
          <a:lstStyle/>
          <a:p>
            <a:pPr algn="ctr"/>
            <a:r>
              <a:rPr lang="en-US" altLang="ko-KR" b="1" dirty="0">
                <a:solidFill>
                  <a:prstClr val="white"/>
                </a:solidFill>
                <a:cs typeface="Arial" pitchFamily="34" charset="0"/>
              </a:rPr>
              <a:t>03</a:t>
            </a:r>
            <a:endParaRPr lang="ko-KR" altLang="en-US" dirty="0">
              <a:solidFill>
                <a:prstClr val="black"/>
              </a:solidFill>
              <a:cs typeface="Arial" pitchFamily="34" charset="0"/>
            </a:endParaRPr>
          </a:p>
        </p:txBody>
      </p:sp>
      <p:grpSp>
        <p:nvGrpSpPr>
          <p:cNvPr id="8" name="그룹 10">
            <a:extLst>
              <a:ext uri="{FF2B5EF4-FFF2-40B4-BE49-F238E27FC236}">
                <a16:creationId xmlns:a16="http://schemas.microsoft.com/office/drawing/2014/main" id="{A6C5AC29-37B1-44C8-AEF8-055892FEAA3E}"/>
              </a:ext>
            </a:extLst>
          </p:cNvPr>
          <p:cNvGrpSpPr/>
          <p:nvPr/>
        </p:nvGrpSpPr>
        <p:grpSpPr>
          <a:xfrm>
            <a:off x="2547991" y="5161564"/>
            <a:ext cx="7103168" cy="710904"/>
            <a:chOff x="2547991" y="5161561"/>
            <a:chExt cx="7103168" cy="710904"/>
          </a:xfrm>
        </p:grpSpPr>
        <p:sp>
          <p:nvSpPr>
            <p:cNvPr id="9" name="TextBox 8">
              <a:extLst>
                <a:ext uri="{FF2B5EF4-FFF2-40B4-BE49-F238E27FC236}">
                  <a16:creationId xmlns:a16="http://schemas.microsoft.com/office/drawing/2014/main" id="{8899AE9D-2D52-44FE-99C0-20E8AC09F9FD}"/>
                </a:ext>
              </a:extLst>
            </p:cNvPr>
            <p:cNvSpPr txBox="1"/>
            <p:nvPr/>
          </p:nvSpPr>
          <p:spPr>
            <a:xfrm>
              <a:off x="2547991" y="5410800"/>
              <a:ext cx="7103168" cy="461665"/>
            </a:xfrm>
            <a:prstGeom prst="rect">
              <a:avLst/>
            </a:prstGeom>
            <a:noFill/>
          </p:spPr>
          <p:txBody>
            <a:bodyPr wrap="square" rtlCol="0">
              <a:spAutoFit/>
            </a:bodyPr>
            <a:lstStyle/>
            <a:p>
              <a:r>
                <a:rPr lang="en-US" altLang="ko-KR" sz="1200" dirty="0">
                  <a:solidFill>
                    <a:prstClr val="white"/>
                  </a:solidFill>
                  <a:cs typeface="Arial" pitchFamily="34" charset="0"/>
                </a:rPr>
                <a:t>You can simply impress your audience and add a unique zing and appeal to your Presentations. Get a modern PowerPoint  Presentation that is beautifully designed. </a:t>
              </a:r>
            </a:p>
          </p:txBody>
        </p:sp>
        <p:sp>
          <p:nvSpPr>
            <p:cNvPr id="10" name="TextBox 9">
              <a:extLst>
                <a:ext uri="{FF2B5EF4-FFF2-40B4-BE49-F238E27FC236}">
                  <a16:creationId xmlns:a16="http://schemas.microsoft.com/office/drawing/2014/main" id="{19DAF418-3973-443A-B74D-4461E74AD53E}"/>
                </a:ext>
              </a:extLst>
            </p:cNvPr>
            <p:cNvSpPr txBox="1"/>
            <p:nvPr/>
          </p:nvSpPr>
          <p:spPr>
            <a:xfrm>
              <a:off x="2547991" y="5161561"/>
              <a:ext cx="7103168" cy="276999"/>
            </a:xfrm>
            <a:prstGeom prst="rect">
              <a:avLst/>
            </a:prstGeom>
            <a:noFill/>
          </p:spPr>
          <p:txBody>
            <a:bodyPr wrap="square" rtlCol="0">
              <a:spAutoFit/>
            </a:bodyPr>
            <a:lstStyle/>
            <a:p>
              <a:r>
                <a:rPr lang="en-US" altLang="ko-KR" sz="1200" b="1" dirty="0">
                  <a:solidFill>
                    <a:prstClr val="white"/>
                  </a:solidFill>
                  <a:cs typeface="Arial" pitchFamily="34" charset="0"/>
                </a:rPr>
                <a:t>Content  Here</a:t>
              </a:r>
              <a:endParaRPr lang="ko-KR" altLang="en-US" sz="1200" b="1" dirty="0">
                <a:solidFill>
                  <a:prstClr val="white"/>
                </a:solidFill>
                <a:cs typeface="Arial" pitchFamily="34" charset="0"/>
              </a:endParaRPr>
            </a:p>
          </p:txBody>
        </p:sp>
      </p:grpSp>
      <p:sp>
        <p:nvSpPr>
          <p:cNvPr id="11" name="Rectangle 10">
            <a:extLst>
              <a:ext uri="{FF2B5EF4-FFF2-40B4-BE49-F238E27FC236}">
                <a16:creationId xmlns:a16="http://schemas.microsoft.com/office/drawing/2014/main" id="{1F60A8CC-A57D-4EA9-9732-F4CAD02012DB}"/>
              </a:ext>
            </a:extLst>
          </p:cNvPr>
          <p:cNvSpPr/>
          <p:nvPr/>
        </p:nvSpPr>
        <p:spPr>
          <a:xfrm>
            <a:off x="1875971" y="3952117"/>
            <a:ext cx="972000" cy="972000"/>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2" name="Rectangle 11">
            <a:extLst>
              <a:ext uri="{FF2B5EF4-FFF2-40B4-BE49-F238E27FC236}">
                <a16:creationId xmlns:a16="http://schemas.microsoft.com/office/drawing/2014/main" id="{746C19B0-E765-48E3-87BC-ACD5BF1969F4}"/>
              </a:ext>
            </a:extLst>
          </p:cNvPr>
          <p:cNvSpPr/>
          <p:nvPr/>
        </p:nvSpPr>
        <p:spPr>
          <a:xfrm>
            <a:off x="2937707" y="3952117"/>
            <a:ext cx="6323736" cy="972000"/>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3" name="Rectangle 12">
            <a:extLst>
              <a:ext uri="{FF2B5EF4-FFF2-40B4-BE49-F238E27FC236}">
                <a16:creationId xmlns:a16="http://schemas.microsoft.com/office/drawing/2014/main" id="{95EDABC6-7778-4A29-A381-77BAD3F11BF3}"/>
              </a:ext>
            </a:extLst>
          </p:cNvPr>
          <p:cNvSpPr/>
          <p:nvPr/>
        </p:nvSpPr>
        <p:spPr>
          <a:xfrm>
            <a:off x="9340988" y="3952117"/>
            <a:ext cx="972000" cy="972000"/>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4" name="Rectangle 13">
            <a:extLst>
              <a:ext uri="{FF2B5EF4-FFF2-40B4-BE49-F238E27FC236}">
                <a16:creationId xmlns:a16="http://schemas.microsoft.com/office/drawing/2014/main" id="{A066691E-8883-4C74-A343-08A96D5170CF}"/>
              </a:ext>
            </a:extLst>
          </p:cNvPr>
          <p:cNvSpPr/>
          <p:nvPr/>
        </p:nvSpPr>
        <p:spPr>
          <a:xfrm>
            <a:off x="2037708" y="4176509"/>
            <a:ext cx="638175" cy="523220"/>
          </a:xfrm>
          <a:prstGeom prst="rect">
            <a:avLst/>
          </a:prstGeom>
        </p:spPr>
        <p:txBody>
          <a:bodyPr wrap="square" anchor="ctr">
            <a:spAutoFit/>
          </a:bodyPr>
          <a:lstStyle/>
          <a:p>
            <a:pPr algn="ctr"/>
            <a:r>
              <a:rPr lang="en-US" altLang="ko-KR" b="1" dirty="0">
                <a:solidFill>
                  <a:prstClr val="white"/>
                </a:solidFill>
                <a:cs typeface="Arial" pitchFamily="34" charset="0"/>
              </a:rPr>
              <a:t>02</a:t>
            </a:r>
            <a:endParaRPr lang="ko-KR" altLang="en-US" dirty="0">
              <a:solidFill>
                <a:prstClr val="black"/>
              </a:solidFill>
              <a:cs typeface="Arial" pitchFamily="34" charset="0"/>
            </a:endParaRPr>
          </a:p>
        </p:txBody>
      </p:sp>
      <p:grpSp>
        <p:nvGrpSpPr>
          <p:cNvPr id="15" name="그룹 6">
            <a:extLst>
              <a:ext uri="{FF2B5EF4-FFF2-40B4-BE49-F238E27FC236}">
                <a16:creationId xmlns:a16="http://schemas.microsoft.com/office/drawing/2014/main" id="{397B87BF-09A8-45A8-AAFE-CB1F448D224F}"/>
              </a:ext>
            </a:extLst>
          </p:cNvPr>
          <p:cNvGrpSpPr/>
          <p:nvPr/>
        </p:nvGrpSpPr>
        <p:grpSpPr>
          <a:xfrm>
            <a:off x="3431570" y="4082664"/>
            <a:ext cx="5336014" cy="710904"/>
            <a:chOff x="3431570" y="3972778"/>
            <a:chExt cx="5336014" cy="710904"/>
          </a:xfrm>
        </p:grpSpPr>
        <p:sp>
          <p:nvSpPr>
            <p:cNvPr id="16" name="TextBox 15">
              <a:extLst>
                <a:ext uri="{FF2B5EF4-FFF2-40B4-BE49-F238E27FC236}">
                  <a16:creationId xmlns:a16="http://schemas.microsoft.com/office/drawing/2014/main" id="{CB27B153-415A-4E28-B72E-B6EEDC9C3F96}"/>
                </a:ext>
              </a:extLst>
            </p:cNvPr>
            <p:cNvSpPr txBox="1"/>
            <p:nvPr/>
          </p:nvSpPr>
          <p:spPr>
            <a:xfrm>
              <a:off x="3431570" y="4222017"/>
              <a:ext cx="5336014" cy="461665"/>
            </a:xfrm>
            <a:prstGeom prst="rect">
              <a:avLst/>
            </a:prstGeom>
            <a:noFill/>
          </p:spPr>
          <p:txBody>
            <a:bodyPr wrap="square" rtlCol="0">
              <a:spAutoFit/>
            </a:bodyPr>
            <a:lstStyle/>
            <a:p>
              <a:r>
                <a:rPr lang="en-US" altLang="ko-KR" sz="1200" dirty="0">
                  <a:solidFill>
                    <a:prstClr val="white"/>
                  </a:solidFill>
                  <a:cs typeface="Arial" pitchFamily="34" charset="0"/>
                </a:rPr>
                <a:t>You can simply impress your audience and add a unique zing and appeal to your Presentations. Easy to change colors, photos and Text. </a:t>
              </a:r>
            </a:p>
          </p:txBody>
        </p:sp>
        <p:sp>
          <p:nvSpPr>
            <p:cNvPr id="17" name="TextBox 16">
              <a:extLst>
                <a:ext uri="{FF2B5EF4-FFF2-40B4-BE49-F238E27FC236}">
                  <a16:creationId xmlns:a16="http://schemas.microsoft.com/office/drawing/2014/main" id="{767A9941-7915-472C-B8C6-B3156D822C2A}"/>
                </a:ext>
              </a:extLst>
            </p:cNvPr>
            <p:cNvSpPr txBox="1"/>
            <p:nvPr/>
          </p:nvSpPr>
          <p:spPr>
            <a:xfrm>
              <a:off x="3431570" y="3972778"/>
              <a:ext cx="5336014" cy="276999"/>
            </a:xfrm>
            <a:prstGeom prst="rect">
              <a:avLst/>
            </a:prstGeom>
            <a:noFill/>
          </p:spPr>
          <p:txBody>
            <a:bodyPr wrap="square" rtlCol="0">
              <a:spAutoFit/>
            </a:bodyPr>
            <a:lstStyle/>
            <a:p>
              <a:r>
                <a:rPr lang="en-US" altLang="ko-KR" sz="1200" b="1" dirty="0">
                  <a:solidFill>
                    <a:prstClr val="white"/>
                  </a:solidFill>
                  <a:cs typeface="Arial" pitchFamily="34" charset="0"/>
                </a:rPr>
                <a:t>Content  Here</a:t>
              </a:r>
              <a:endParaRPr lang="ko-KR" altLang="en-US" sz="1200" b="1" dirty="0">
                <a:solidFill>
                  <a:prstClr val="white"/>
                </a:solidFill>
                <a:cs typeface="Arial" pitchFamily="34" charset="0"/>
              </a:endParaRPr>
            </a:p>
          </p:txBody>
        </p:sp>
      </p:grpSp>
      <p:sp>
        <p:nvSpPr>
          <p:cNvPr id="18" name="Rectangle 17">
            <a:extLst>
              <a:ext uri="{FF2B5EF4-FFF2-40B4-BE49-F238E27FC236}">
                <a16:creationId xmlns:a16="http://schemas.microsoft.com/office/drawing/2014/main" id="{F24A2D46-287A-4B80-A17E-DB7AF4358EF6}"/>
              </a:ext>
            </a:extLst>
          </p:cNvPr>
          <p:cNvSpPr/>
          <p:nvPr/>
        </p:nvSpPr>
        <p:spPr>
          <a:xfrm>
            <a:off x="2865971" y="2873222"/>
            <a:ext cx="972000" cy="972000"/>
          </a:xfrm>
          <a:prstGeom prst="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9" name="Rectangle 18">
            <a:extLst>
              <a:ext uri="{FF2B5EF4-FFF2-40B4-BE49-F238E27FC236}">
                <a16:creationId xmlns:a16="http://schemas.microsoft.com/office/drawing/2014/main" id="{D5CD1D7E-C220-4F89-9FC2-B1942221A700}"/>
              </a:ext>
            </a:extLst>
          </p:cNvPr>
          <p:cNvSpPr/>
          <p:nvPr/>
        </p:nvSpPr>
        <p:spPr>
          <a:xfrm>
            <a:off x="3939850" y="2873222"/>
            <a:ext cx="4319450" cy="972000"/>
          </a:xfrm>
          <a:prstGeom prst="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0" name="Rectangle 19">
            <a:extLst>
              <a:ext uri="{FF2B5EF4-FFF2-40B4-BE49-F238E27FC236}">
                <a16:creationId xmlns:a16="http://schemas.microsoft.com/office/drawing/2014/main" id="{11290599-B0DB-45CC-9346-9082C8F3D0A4}"/>
              </a:ext>
            </a:extLst>
          </p:cNvPr>
          <p:cNvSpPr/>
          <p:nvPr/>
        </p:nvSpPr>
        <p:spPr>
          <a:xfrm>
            <a:off x="8350988" y="2873222"/>
            <a:ext cx="972000" cy="972000"/>
          </a:xfrm>
          <a:prstGeom prst="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1" name="Rectangle 20">
            <a:extLst>
              <a:ext uri="{FF2B5EF4-FFF2-40B4-BE49-F238E27FC236}">
                <a16:creationId xmlns:a16="http://schemas.microsoft.com/office/drawing/2014/main" id="{FD36CF39-4689-480A-A633-778EF40B54B2}"/>
              </a:ext>
            </a:extLst>
          </p:cNvPr>
          <p:cNvSpPr/>
          <p:nvPr/>
        </p:nvSpPr>
        <p:spPr>
          <a:xfrm>
            <a:off x="3027708" y="3097613"/>
            <a:ext cx="638175" cy="523220"/>
          </a:xfrm>
          <a:prstGeom prst="rect">
            <a:avLst/>
          </a:prstGeom>
        </p:spPr>
        <p:txBody>
          <a:bodyPr wrap="square" anchor="ctr">
            <a:spAutoFit/>
          </a:bodyPr>
          <a:lstStyle/>
          <a:p>
            <a:pPr algn="ctr"/>
            <a:r>
              <a:rPr lang="en-US" altLang="ko-KR" b="1" dirty="0">
                <a:solidFill>
                  <a:prstClr val="white"/>
                </a:solidFill>
                <a:cs typeface="Arial" pitchFamily="34" charset="0"/>
              </a:rPr>
              <a:t>01</a:t>
            </a:r>
            <a:endParaRPr lang="ko-KR" altLang="en-US" dirty="0">
              <a:solidFill>
                <a:prstClr val="black"/>
              </a:solidFill>
              <a:cs typeface="Arial" pitchFamily="34" charset="0"/>
            </a:endParaRPr>
          </a:p>
        </p:txBody>
      </p:sp>
      <p:grpSp>
        <p:nvGrpSpPr>
          <p:cNvPr id="22" name="그룹 5">
            <a:extLst>
              <a:ext uri="{FF2B5EF4-FFF2-40B4-BE49-F238E27FC236}">
                <a16:creationId xmlns:a16="http://schemas.microsoft.com/office/drawing/2014/main" id="{40D752BF-D417-49F2-B490-EC7E5255D012}"/>
              </a:ext>
            </a:extLst>
          </p:cNvPr>
          <p:cNvGrpSpPr/>
          <p:nvPr/>
        </p:nvGrpSpPr>
        <p:grpSpPr>
          <a:xfrm>
            <a:off x="4284325" y="3003770"/>
            <a:ext cx="3630504" cy="710904"/>
            <a:chOff x="4284325" y="2935254"/>
            <a:chExt cx="3630504" cy="710904"/>
          </a:xfrm>
        </p:grpSpPr>
        <p:sp>
          <p:nvSpPr>
            <p:cNvPr id="23" name="TextBox 22">
              <a:extLst>
                <a:ext uri="{FF2B5EF4-FFF2-40B4-BE49-F238E27FC236}">
                  <a16:creationId xmlns:a16="http://schemas.microsoft.com/office/drawing/2014/main" id="{A1D833FD-52B3-4128-9A72-4F73AC7265B1}"/>
                </a:ext>
              </a:extLst>
            </p:cNvPr>
            <p:cNvSpPr txBox="1"/>
            <p:nvPr/>
          </p:nvSpPr>
          <p:spPr>
            <a:xfrm>
              <a:off x="4284325" y="3184493"/>
              <a:ext cx="3630504" cy="461665"/>
            </a:xfrm>
            <a:prstGeom prst="rect">
              <a:avLst/>
            </a:prstGeom>
            <a:noFill/>
          </p:spPr>
          <p:txBody>
            <a:bodyPr wrap="square" rtlCol="0">
              <a:spAutoFit/>
            </a:bodyPr>
            <a:lstStyle/>
            <a:p>
              <a:r>
                <a:rPr lang="en-US" altLang="ko-KR" sz="1200" dirty="0">
                  <a:solidFill>
                    <a:prstClr val="white"/>
                  </a:solidFill>
                  <a:cs typeface="Arial" pitchFamily="34" charset="0"/>
                </a:rPr>
                <a:t>You can simply impress your audience and add a unique zing and appeal to your Presentations. </a:t>
              </a:r>
            </a:p>
          </p:txBody>
        </p:sp>
        <p:sp>
          <p:nvSpPr>
            <p:cNvPr id="24" name="TextBox 23">
              <a:extLst>
                <a:ext uri="{FF2B5EF4-FFF2-40B4-BE49-F238E27FC236}">
                  <a16:creationId xmlns:a16="http://schemas.microsoft.com/office/drawing/2014/main" id="{6AE81411-B1D4-4D89-92F4-D7D9006131CA}"/>
                </a:ext>
              </a:extLst>
            </p:cNvPr>
            <p:cNvSpPr txBox="1"/>
            <p:nvPr/>
          </p:nvSpPr>
          <p:spPr>
            <a:xfrm>
              <a:off x="4284325" y="2935254"/>
              <a:ext cx="3630504" cy="276999"/>
            </a:xfrm>
            <a:prstGeom prst="rect">
              <a:avLst/>
            </a:prstGeom>
            <a:noFill/>
          </p:spPr>
          <p:txBody>
            <a:bodyPr wrap="square" rtlCol="0">
              <a:spAutoFit/>
            </a:bodyPr>
            <a:lstStyle/>
            <a:p>
              <a:r>
                <a:rPr lang="en-US" altLang="ko-KR" sz="1200" b="1" dirty="0">
                  <a:solidFill>
                    <a:prstClr val="white"/>
                  </a:solidFill>
                  <a:cs typeface="Arial" pitchFamily="34" charset="0"/>
                </a:rPr>
                <a:t>Content  Here</a:t>
              </a:r>
              <a:endParaRPr lang="ko-KR" altLang="en-US" sz="1200" b="1" dirty="0">
                <a:solidFill>
                  <a:prstClr val="white"/>
                </a:solidFill>
                <a:cs typeface="Arial" pitchFamily="34" charset="0"/>
              </a:endParaRPr>
            </a:p>
          </p:txBody>
        </p:sp>
      </p:grpSp>
      <p:cxnSp>
        <p:nvCxnSpPr>
          <p:cNvPr id="25" name="Elbow Connector 61">
            <a:extLst>
              <a:ext uri="{FF2B5EF4-FFF2-40B4-BE49-F238E27FC236}">
                <a16:creationId xmlns:a16="http://schemas.microsoft.com/office/drawing/2014/main" id="{34E0D551-DEDF-4621-8DF5-AEC0AA70AE55}"/>
              </a:ext>
            </a:extLst>
          </p:cNvPr>
          <p:cNvCxnSpPr/>
          <p:nvPr/>
        </p:nvCxnSpPr>
        <p:spPr>
          <a:xfrm flipV="1">
            <a:off x="1359269" y="4508176"/>
            <a:ext cx="468000" cy="468000"/>
          </a:xfrm>
          <a:prstGeom prst="bentConnector3">
            <a:avLst>
              <a:gd name="adj1" fmla="val -2917"/>
            </a:avLst>
          </a:prstGeom>
          <a:noFill/>
          <a:ln w="28575" cap="flat" cmpd="sng" algn="ctr">
            <a:solidFill>
              <a:srgbClr val="196491"/>
            </a:solidFill>
            <a:prstDash val="sysDot"/>
            <a:miter lim="800000"/>
            <a:headEnd type="oval"/>
            <a:tailEnd type="oval"/>
          </a:ln>
          <a:effectLst/>
        </p:spPr>
      </p:cxnSp>
      <p:cxnSp>
        <p:nvCxnSpPr>
          <p:cNvPr id="26" name="Elbow Connector 62">
            <a:extLst>
              <a:ext uri="{FF2B5EF4-FFF2-40B4-BE49-F238E27FC236}">
                <a16:creationId xmlns:a16="http://schemas.microsoft.com/office/drawing/2014/main" id="{8BFE3CFB-D1EA-4180-8816-22A94F8934C6}"/>
              </a:ext>
            </a:extLst>
          </p:cNvPr>
          <p:cNvCxnSpPr/>
          <p:nvPr/>
        </p:nvCxnSpPr>
        <p:spPr>
          <a:xfrm flipV="1">
            <a:off x="2360584" y="3432744"/>
            <a:ext cx="468000" cy="468000"/>
          </a:xfrm>
          <a:prstGeom prst="bentConnector3">
            <a:avLst>
              <a:gd name="adj1" fmla="val -2917"/>
            </a:avLst>
          </a:prstGeom>
          <a:noFill/>
          <a:ln w="28575" cap="flat" cmpd="sng" algn="ctr">
            <a:solidFill>
              <a:schemeClr val="accent3">
                <a:lumMod val="75000"/>
              </a:schemeClr>
            </a:solidFill>
            <a:prstDash val="sysDot"/>
            <a:miter lim="800000"/>
            <a:headEnd type="oval"/>
            <a:tailEnd type="oval"/>
          </a:ln>
          <a:effectLst/>
        </p:spPr>
      </p:cxnSp>
      <p:cxnSp>
        <p:nvCxnSpPr>
          <p:cNvPr id="27" name="Elbow Connector 63">
            <a:extLst>
              <a:ext uri="{FF2B5EF4-FFF2-40B4-BE49-F238E27FC236}">
                <a16:creationId xmlns:a16="http://schemas.microsoft.com/office/drawing/2014/main" id="{E3005D18-BFB2-4481-BB2F-8D7F1AB20D9F}"/>
              </a:ext>
            </a:extLst>
          </p:cNvPr>
          <p:cNvCxnSpPr>
            <a:cxnSpLocks/>
          </p:cNvCxnSpPr>
          <p:nvPr/>
        </p:nvCxnSpPr>
        <p:spPr>
          <a:xfrm rot="5400000" flipH="1" flipV="1">
            <a:off x="4141065" y="1456400"/>
            <a:ext cx="612000" cy="2160000"/>
          </a:xfrm>
          <a:prstGeom prst="bentConnector2">
            <a:avLst/>
          </a:prstGeom>
          <a:noFill/>
          <a:ln w="28575" cap="flat" cmpd="sng" algn="ctr">
            <a:solidFill>
              <a:schemeClr val="accent2">
                <a:lumMod val="60000"/>
                <a:lumOff val="40000"/>
              </a:schemeClr>
            </a:solidFill>
            <a:prstDash val="sysDot"/>
            <a:miter lim="800000"/>
            <a:headEnd type="oval"/>
            <a:tailEnd type="oval"/>
          </a:ln>
          <a:effectLst/>
        </p:spPr>
      </p:cxnSp>
      <p:cxnSp>
        <p:nvCxnSpPr>
          <p:cNvPr id="28" name="Elbow Connector 64">
            <a:extLst>
              <a:ext uri="{FF2B5EF4-FFF2-40B4-BE49-F238E27FC236}">
                <a16:creationId xmlns:a16="http://schemas.microsoft.com/office/drawing/2014/main" id="{53157664-FF5E-4D95-B65C-B633A8693FB6}"/>
              </a:ext>
            </a:extLst>
          </p:cNvPr>
          <p:cNvCxnSpPr/>
          <p:nvPr/>
        </p:nvCxnSpPr>
        <p:spPr>
          <a:xfrm flipH="1" flipV="1">
            <a:off x="10352261" y="4508176"/>
            <a:ext cx="468000" cy="468000"/>
          </a:xfrm>
          <a:prstGeom prst="bentConnector3">
            <a:avLst>
              <a:gd name="adj1" fmla="val -2917"/>
            </a:avLst>
          </a:prstGeom>
          <a:noFill/>
          <a:ln w="28575" cap="flat" cmpd="sng" algn="ctr">
            <a:solidFill>
              <a:srgbClr val="196491"/>
            </a:solidFill>
            <a:prstDash val="sysDot"/>
            <a:miter lim="800000"/>
            <a:headEnd type="oval"/>
            <a:tailEnd type="oval"/>
          </a:ln>
          <a:effectLst/>
        </p:spPr>
      </p:cxnSp>
      <p:cxnSp>
        <p:nvCxnSpPr>
          <p:cNvPr id="29" name="Elbow Connector 65">
            <a:extLst>
              <a:ext uri="{FF2B5EF4-FFF2-40B4-BE49-F238E27FC236}">
                <a16:creationId xmlns:a16="http://schemas.microsoft.com/office/drawing/2014/main" id="{5002B3ED-B101-47E2-A9AD-E87AAED5112E}"/>
              </a:ext>
            </a:extLst>
          </p:cNvPr>
          <p:cNvCxnSpPr/>
          <p:nvPr/>
        </p:nvCxnSpPr>
        <p:spPr>
          <a:xfrm flipH="1" flipV="1">
            <a:off x="9334624" y="3432744"/>
            <a:ext cx="468000" cy="468000"/>
          </a:xfrm>
          <a:prstGeom prst="bentConnector3">
            <a:avLst>
              <a:gd name="adj1" fmla="val -2917"/>
            </a:avLst>
          </a:prstGeom>
          <a:noFill/>
          <a:ln w="28575" cap="flat" cmpd="sng" algn="ctr">
            <a:solidFill>
              <a:schemeClr val="accent3">
                <a:lumMod val="75000"/>
              </a:schemeClr>
            </a:solidFill>
            <a:prstDash val="sysDot"/>
            <a:miter lim="800000"/>
            <a:headEnd type="oval"/>
            <a:tailEnd type="oval"/>
          </a:ln>
          <a:effectLst/>
        </p:spPr>
      </p:cxnSp>
      <p:cxnSp>
        <p:nvCxnSpPr>
          <p:cNvPr id="30" name="Elbow Connector 66">
            <a:extLst>
              <a:ext uri="{FF2B5EF4-FFF2-40B4-BE49-F238E27FC236}">
                <a16:creationId xmlns:a16="http://schemas.microsoft.com/office/drawing/2014/main" id="{FB48FD29-F790-4E8B-A997-C700C629CA4F}"/>
              </a:ext>
            </a:extLst>
          </p:cNvPr>
          <p:cNvCxnSpPr>
            <a:cxnSpLocks/>
          </p:cNvCxnSpPr>
          <p:nvPr/>
        </p:nvCxnSpPr>
        <p:spPr>
          <a:xfrm rot="16200000" flipV="1">
            <a:off x="7438936" y="1456400"/>
            <a:ext cx="612000" cy="2160000"/>
          </a:xfrm>
          <a:prstGeom prst="bentConnector2">
            <a:avLst/>
          </a:prstGeom>
          <a:noFill/>
          <a:ln w="28575" cap="flat" cmpd="sng" algn="ctr">
            <a:solidFill>
              <a:schemeClr val="accent2">
                <a:lumMod val="60000"/>
                <a:lumOff val="40000"/>
              </a:schemeClr>
            </a:solidFill>
            <a:prstDash val="sysDot"/>
            <a:miter lim="800000"/>
            <a:headEnd type="oval"/>
            <a:tailEnd type="oval"/>
          </a:ln>
          <a:effectLst/>
        </p:spPr>
      </p:cxnSp>
      <p:sp>
        <p:nvSpPr>
          <p:cNvPr id="31" name="Rectangle 16">
            <a:extLst>
              <a:ext uri="{FF2B5EF4-FFF2-40B4-BE49-F238E27FC236}">
                <a16:creationId xmlns:a16="http://schemas.microsoft.com/office/drawing/2014/main" id="{55EB6C16-D8A2-4845-A3AF-CFC7F19C7BD9}"/>
              </a:ext>
            </a:extLst>
          </p:cNvPr>
          <p:cNvSpPr/>
          <p:nvPr/>
        </p:nvSpPr>
        <p:spPr>
          <a:xfrm rot="2700000">
            <a:off x="8674110" y="3094092"/>
            <a:ext cx="294439" cy="52787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ysClr val="window" lastClr="FFFFFF"/>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32" name="Rectangle 9">
            <a:extLst>
              <a:ext uri="{FF2B5EF4-FFF2-40B4-BE49-F238E27FC236}">
                <a16:creationId xmlns:a16="http://schemas.microsoft.com/office/drawing/2014/main" id="{B6B82FF4-268A-45D3-80E1-387DD9026AF4}"/>
              </a:ext>
            </a:extLst>
          </p:cNvPr>
          <p:cNvSpPr/>
          <p:nvPr/>
        </p:nvSpPr>
        <p:spPr>
          <a:xfrm>
            <a:off x="5931269" y="2097835"/>
            <a:ext cx="364797" cy="34148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ysClr val="window" lastClr="FFFFFF"/>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33" name="Rectangle 36">
            <a:extLst>
              <a:ext uri="{FF2B5EF4-FFF2-40B4-BE49-F238E27FC236}">
                <a16:creationId xmlns:a16="http://schemas.microsoft.com/office/drawing/2014/main" id="{0487F8A0-2509-4B94-97E4-531D419477E5}"/>
              </a:ext>
            </a:extLst>
          </p:cNvPr>
          <p:cNvSpPr/>
          <p:nvPr/>
        </p:nvSpPr>
        <p:spPr>
          <a:xfrm>
            <a:off x="9622860" y="4242860"/>
            <a:ext cx="431129" cy="360389"/>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34" name="Rectangle 16">
            <a:extLst>
              <a:ext uri="{FF2B5EF4-FFF2-40B4-BE49-F238E27FC236}">
                <a16:creationId xmlns:a16="http://schemas.microsoft.com/office/drawing/2014/main" id="{380173B7-ACD0-4960-8CA5-B9603092DFA8}"/>
              </a:ext>
            </a:extLst>
          </p:cNvPr>
          <p:cNvSpPr/>
          <p:nvPr/>
        </p:nvSpPr>
        <p:spPr>
          <a:xfrm>
            <a:off x="10598232" y="5380289"/>
            <a:ext cx="436386" cy="273449"/>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837204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7DDCD02-1A8F-48AC-A24C-EFCA0FC20C97}"/>
              </a:ext>
            </a:extLst>
          </p:cNvPr>
          <p:cNvSpPr>
            <a:spLocks noGrp="1"/>
          </p:cNvSpPr>
          <p:nvPr>
            <p:ph type="title"/>
          </p:nvPr>
        </p:nvSpPr>
        <p:spPr/>
        <p:txBody>
          <a:bodyPr/>
          <a:lstStyle/>
          <a:p>
            <a:r>
              <a:rPr lang="en-US" dirty="0"/>
              <a:t>The 5G readiness assessment of an organization in each vertical is a comprehend task considering level of “Digital Capability” &amp; “Leadership Capability” of a firm. </a:t>
            </a:r>
            <a:endParaRPr lang="th-TH" dirty="0"/>
          </a:p>
        </p:txBody>
      </p:sp>
      <p:graphicFrame>
        <p:nvGraphicFramePr>
          <p:cNvPr id="3" name="Table 2">
            <a:extLst>
              <a:ext uri="{FF2B5EF4-FFF2-40B4-BE49-F238E27FC236}">
                <a16:creationId xmlns:a16="http://schemas.microsoft.com/office/drawing/2014/main" id="{CDB2B100-12E5-4131-91CE-AD011887FEAB}"/>
              </a:ext>
            </a:extLst>
          </p:cNvPr>
          <p:cNvGraphicFramePr>
            <a:graphicFrameLocks noGrp="1"/>
          </p:cNvGraphicFramePr>
          <p:nvPr>
            <p:extLst>
              <p:ext uri="{D42A27DB-BD31-4B8C-83A1-F6EECF244321}">
                <p14:modId xmlns:p14="http://schemas.microsoft.com/office/powerpoint/2010/main" val="2416011199"/>
              </p:ext>
            </p:extLst>
          </p:nvPr>
        </p:nvGraphicFramePr>
        <p:xfrm>
          <a:off x="905348" y="2023980"/>
          <a:ext cx="4895999" cy="1656184"/>
        </p:xfrm>
        <a:graphic>
          <a:graphicData uri="http://schemas.openxmlformats.org/drawingml/2006/table">
            <a:tbl>
              <a:tblPr firstRow="1" bandRow="1"/>
              <a:tblGrid>
                <a:gridCol w="1696634">
                  <a:extLst>
                    <a:ext uri="{9D8B030D-6E8A-4147-A177-3AD203B41FA5}">
                      <a16:colId xmlns:a16="http://schemas.microsoft.com/office/drawing/2014/main" val="20000"/>
                    </a:ext>
                  </a:extLst>
                </a:gridCol>
                <a:gridCol w="1066455">
                  <a:extLst>
                    <a:ext uri="{9D8B030D-6E8A-4147-A177-3AD203B41FA5}">
                      <a16:colId xmlns:a16="http://schemas.microsoft.com/office/drawing/2014/main" val="20001"/>
                    </a:ext>
                  </a:extLst>
                </a:gridCol>
                <a:gridCol w="1066455">
                  <a:extLst>
                    <a:ext uri="{9D8B030D-6E8A-4147-A177-3AD203B41FA5}">
                      <a16:colId xmlns:a16="http://schemas.microsoft.com/office/drawing/2014/main" val="20002"/>
                    </a:ext>
                  </a:extLst>
                </a:gridCol>
                <a:gridCol w="1066455">
                  <a:extLst>
                    <a:ext uri="{9D8B030D-6E8A-4147-A177-3AD203B41FA5}">
                      <a16:colId xmlns:a16="http://schemas.microsoft.com/office/drawing/2014/main" val="20003"/>
                    </a:ext>
                  </a:extLst>
                </a:gridCol>
              </a:tblGrid>
              <a:tr h="414046">
                <a:tc>
                  <a:txBody>
                    <a:bodyPr/>
                    <a:lstStyle>
                      <a:lvl1pPr marL="0" algn="l" defTabSz="914400" rtl="0" eaLnBrk="1" latinLnBrk="0" hangingPunct="1">
                        <a:defRPr sz="2800" b="1" kern="1200">
                          <a:solidFill>
                            <a:schemeClr val="lt1"/>
                          </a:solidFill>
                          <a:latin typeface="Arial"/>
                          <a:ea typeface="Arial Unicode MS"/>
                        </a:defRPr>
                      </a:lvl1pPr>
                      <a:lvl2pPr marL="457200" algn="l" defTabSz="914400" rtl="0" eaLnBrk="1" latinLnBrk="0" hangingPunct="1">
                        <a:defRPr sz="2800" b="1" kern="1200">
                          <a:solidFill>
                            <a:schemeClr val="lt1"/>
                          </a:solidFill>
                          <a:latin typeface="Arial"/>
                          <a:ea typeface="Arial Unicode MS"/>
                        </a:defRPr>
                      </a:lvl2pPr>
                      <a:lvl3pPr marL="914400" algn="l" defTabSz="914400" rtl="0" eaLnBrk="1" latinLnBrk="0" hangingPunct="1">
                        <a:defRPr sz="2800" b="1" kern="1200">
                          <a:solidFill>
                            <a:schemeClr val="lt1"/>
                          </a:solidFill>
                          <a:latin typeface="Arial"/>
                          <a:ea typeface="Arial Unicode MS"/>
                        </a:defRPr>
                      </a:lvl3pPr>
                      <a:lvl4pPr marL="1371600" algn="l" defTabSz="914400" rtl="0" eaLnBrk="1" latinLnBrk="0" hangingPunct="1">
                        <a:defRPr sz="2800" b="1" kern="1200">
                          <a:solidFill>
                            <a:schemeClr val="lt1"/>
                          </a:solidFill>
                          <a:latin typeface="Arial"/>
                          <a:ea typeface="Arial Unicode MS"/>
                        </a:defRPr>
                      </a:lvl4pPr>
                      <a:lvl5pPr marL="1828800" algn="l" defTabSz="914400" rtl="0" eaLnBrk="1" latinLnBrk="0" hangingPunct="1">
                        <a:defRPr sz="2800" b="1" kern="1200">
                          <a:solidFill>
                            <a:schemeClr val="lt1"/>
                          </a:solidFill>
                          <a:latin typeface="Arial"/>
                          <a:ea typeface="Arial Unicode MS"/>
                        </a:defRPr>
                      </a:lvl5pPr>
                      <a:lvl6pPr marL="2286000" algn="l" defTabSz="914400" rtl="0" eaLnBrk="1" latinLnBrk="0" hangingPunct="1">
                        <a:defRPr sz="2800" b="1" kern="1200">
                          <a:solidFill>
                            <a:schemeClr val="lt1"/>
                          </a:solidFill>
                          <a:latin typeface="Arial"/>
                          <a:ea typeface="Arial Unicode MS"/>
                        </a:defRPr>
                      </a:lvl6pPr>
                      <a:lvl7pPr marL="2743200" algn="l" defTabSz="914400" rtl="0" eaLnBrk="1" latinLnBrk="0" hangingPunct="1">
                        <a:defRPr sz="2800" b="1" kern="1200">
                          <a:solidFill>
                            <a:schemeClr val="lt1"/>
                          </a:solidFill>
                          <a:latin typeface="Arial"/>
                          <a:ea typeface="Arial Unicode MS"/>
                        </a:defRPr>
                      </a:lvl7pPr>
                      <a:lvl8pPr marL="3200400" algn="l" defTabSz="914400" rtl="0" eaLnBrk="1" latinLnBrk="0" hangingPunct="1">
                        <a:defRPr sz="2800" b="1" kern="1200">
                          <a:solidFill>
                            <a:schemeClr val="lt1"/>
                          </a:solidFill>
                          <a:latin typeface="Arial"/>
                          <a:ea typeface="Arial Unicode MS"/>
                        </a:defRPr>
                      </a:lvl8pPr>
                      <a:lvl9pPr marL="3657600" algn="l" defTabSz="914400" rtl="0" eaLnBrk="1" latinLnBrk="0" hangingPunct="1">
                        <a:defRPr sz="2800" b="1" kern="1200">
                          <a:solidFill>
                            <a:schemeClr val="lt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 Here</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2800" b="1" kern="1200">
                          <a:solidFill>
                            <a:schemeClr val="lt1"/>
                          </a:solidFill>
                          <a:latin typeface="Arial"/>
                          <a:ea typeface="Arial Unicode MS"/>
                        </a:defRPr>
                      </a:lvl1pPr>
                      <a:lvl2pPr marL="457200" algn="l" defTabSz="914400" rtl="0" eaLnBrk="1" latinLnBrk="0" hangingPunct="1">
                        <a:defRPr sz="2800" b="1" kern="1200">
                          <a:solidFill>
                            <a:schemeClr val="lt1"/>
                          </a:solidFill>
                          <a:latin typeface="Arial"/>
                          <a:ea typeface="Arial Unicode MS"/>
                        </a:defRPr>
                      </a:lvl2pPr>
                      <a:lvl3pPr marL="914400" algn="l" defTabSz="914400" rtl="0" eaLnBrk="1" latinLnBrk="0" hangingPunct="1">
                        <a:defRPr sz="2800" b="1" kern="1200">
                          <a:solidFill>
                            <a:schemeClr val="lt1"/>
                          </a:solidFill>
                          <a:latin typeface="Arial"/>
                          <a:ea typeface="Arial Unicode MS"/>
                        </a:defRPr>
                      </a:lvl3pPr>
                      <a:lvl4pPr marL="1371600" algn="l" defTabSz="914400" rtl="0" eaLnBrk="1" latinLnBrk="0" hangingPunct="1">
                        <a:defRPr sz="2800" b="1" kern="1200">
                          <a:solidFill>
                            <a:schemeClr val="lt1"/>
                          </a:solidFill>
                          <a:latin typeface="Arial"/>
                          <a:ea typeface="Arial Unicode MS"/>
                        </a:defRPr>
                      </a:lvl4pPr>
                      <a:lvl5pPr marL="1828800" algn="l" defTabSz="914400" rtl="0" eaLnBrk="1" latinLnBrk="0" hangingPunct="1">
                        <a:defRPr sz="2800" b="1" kern="1200">
                          <a:solidFill>
                            <a:schemeClr val="lt1"/>
                          </a:solidFill>
                          <a:latin typeface="Arial"/>
                          <a:ea typeface="Arial Unicode MS"/>
                        </a:defRPr>
                      </a:lvl5pPr>
                      <a:lvl6pPr marL="2286000" algn="l" defTabSz="914400" rtl="0" eaLnBrk="1" latinLnBrk="0" hangingPunct="1">
                        <a:defRPr sz="2800" b="1" kern="1200">
                          <a:solidFill>
                            <a:schemeClr val="lt1"/>
                          </a:solidFill>
                          <a:latin typeface="Arial"/>
                          <a:ea typeface="Arial Unicode MS"/>
                        </a:defRPr>
                      </a:lvl6pPr>
                      <a:lvl7pPr marL="2743200" algn="l" defTabSz="914400" rtl="0" eaLnBrk="1" latinLnBrk="0" hangingPunct="1">
                        <a:defRPr sz="2800" b="1" kern="1200">
                          <a:solidFill>
                            <a:schemeClr val="lt1"/>
                          </a:solidFill>
                          <a:latin typeface="Arial"/>
                          <a:ea typeface="Arial Unicode MS"/>
                        </a:defRPr>
                      </a:lvl7pPr>
                      <a:lvl8pPr marL="3200400" algn="l" defTabSz="914400" rtl="0" eaLnBrk="1" latinLnBrk="0" hangingPunct="1">
                        <a:defRPr sz="2800" b="1" kern="1200">
                          <a:solidFill>
                            <a:schemeClr val="lt1"/>
                          </a:solidFill>
                          <a:latin typeface="Arial"/>
                          <a:ea typeface="Arial Unicode MS"/>
                        </a:defRPr>
                      </a:lvl8pPr>
                      <a:lvl9pPr marL="3657600" algn="l" defTabSz="914400" rtl="0" eaLnBrk="1" latinLnBrk="0" hangingPunct="1">
                        <a:defRPr sz="2800" b="1" kern="1200">
                          <a:solidFill>
                            <a:schemeClr val="lt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2800" b="1" kern="1200">
                          <a:solidFill>
                            <a:schemeClr val="lt1"/>
                          </a:solidFill>
                          <a:latin typeface="Arial"/>
                          <a:ea typeface="Arial Unicode MS"/>
                        </a:defRPr>
                      </a:lvl1pPr>
                      <a:lvl2pPr marL="457200" algn="l" defTabSz="914400" rtl="0" eaLnBrk="1" latinLnBrk="0" hangingPunct="1">
                        <a:defRPr sz="2800" b="1" kern="1200">
                          <a:solidFill>
                            <a:schemeClr val="lt1"/>
                          </a:solidFill>
                          <a:latin typeface="Arial"/>
                          <a:ea typeface="Arial Unicode MS"/>
                        </a:defRPr>
                      </a:lvl2pPr>
                      <a:lvl3pPr marL="914400" algn="l" defTabSz="914400" rtl="0" eaLnBrk="1" latinLnBrk="0" hangingPunct="1">
                        <a:defRPr sz="2800" b="1" kern="1200">
                          <a:solidFill>
                            <a:schemeClr val="lt1"/>
                          </a:solidFill>
                          <a:latin typeface="Arial"/>
                          <a:ea typeface="Arial Unicode MS"/>
                        </a:defRPr>
                      </a:lvl3pPr>
                      <a:lvl4pPr marL="1371600" algn="l" defTabSz="914400" rtl="0" eaLnBrk="1" latinLnBrk="0" hangingPunct="1">
                        <a:defRPr sz="2800" b="1" kern="1200">
                          <a:solidFill>
                            <a:schemeClr val="lt1"/>
                          </a:solidFill>
                          <a:latin typeface="Arial"/>
                          <a:ea typeface="Arial Unicode MS"/>
                        </a:defRPr>
                      </a:lvl4pPr>
                      <a:lvl5pPr marL="1828800" algn="l" defTabSz="914400" rtl="0" eaLnBrk="1" latinLnBrk="0" hangingPunct="1">
                        <a:defRPr sz="2800" b="1" kern="1200">
                          <a:solidFill>
                            <a:schemeClr val="lt1"/>
                          </a:solidFill>
                          <a:latin typeface="Arial"/>
                          <a:ea typeface="Arial Unicode MS"/>
                        </a:defRPr>
                      </a:lvl5pPr>
                      <a:lvl6pPr marL="2286000" algn="l" defTabSz="914400" rtl="0" eaLnBrk="1" latinLnBrk="0" hangingPunct="1">
                        <a:defRPr sz="2800" b="1" kern="1200">
                          <a:solidFill>
                            <a:schemeClr val="lt1"/>
                          </a:solidFill>
                          <a:latin typeface="Arial"/>
                          <a:ea typeface="Arial Unicode MS"/>
                        </a:defRPr>
                      </a:lvl6pPr>
                      <a:lvl7pPr marL="2743200" algn="l" defTabSz="914400" rtl="0" eaLnBrk="1" latinLnBrk="0" hangingPunct="1">
                        <a:defRPr sz="2800" b="1" kern="1200">
                          <a:solidFill>
                            <a:schemeClr val="lt1"/>
                          </a:solidFill>
                          <a:latin typeface="Arial"/>
                          <a:ea typeface="Arial Unicode MS"/>
                        </a:defRPr>
                      </a:lvl7pPr>
                      <a:lvl8pPr marL="3200400" algn="l" defTabSz="914400" rtl="0" eaLnBrk="1" latinLnBrk="0" hangingPunct="1">
                        <a:defRPr sz="2800" b="1" kern="1200">
                          <a:solidFill>
                            <a:schemeClr val="lt1"/>
                          </a:solidFill>
                          <a:latin typeface="Arial"/>
                          <a:ea typeface="Arial Unicode MS"/>
                        </a:defRPr>
                      </a:lvl8pPr>
                      <a:lvl9pPr marL="3657600" algn="l" defTabSz="914400" rtl="0" eaLnBrk="1" latinLnBrk="0" hangingPunct="1">
                        <a:defRPr sz="2800" b="1" kern="1200">
                          <a:solidFill>
                            <a:schemeClr val="lt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2800" b="1" kern="1200">
                          <a:solidFill>
                            <a:schemeClr val="lt1"/>
                          </a:solidFill>
                          <a:latin typeface="Arial"/>
                          <a:ea typeface="Arial Unicode MS"/>
                        </a:defRPr>
                      </a:lvl1pPr>
                      <a:lvl2pPr marL="457200" algn="l" defTabSz="914400" rtl="0" eaLnBrk="1" latinLnBrk="0" hangingPunct="1">
                        <a:defRPr sz="2800" b="1" kern="1200">
                          <a:solidFill>
                            <a:schemeClr val="lt1"/>
                          </a:solidFill>
                          <a:latin typeface="Arial"/>
                          <a:ea typeface="Arial Unicode MS"/>
                        </a:defRPr>
                      </a:lvl2pPr>
                      <a:lvl3pPr marL="914400" algn="l" defTabSz="914400" rtl="0" eaLnBrk="1" latinLnBrk="0" hangingPunct="1">
                        <a:defRPr sz="2800" b="1" kern="1200">
                          <a:solidFill>
                            <a:schemeClr val="lt1"/>
                          </a:solidFill>
                          <a:latin typeface="Arial"/>
                          <a:ea typeface="Arial Unicode MS"/>
                        </a:defRPr>
                      </a:lvl3pPr>
                      <a:lvl4pPr marL="1371600" algn="l" defTabSz="914400" rtl="0" eaLnBrk="1" latinLnBrk="0" hangingPunct="1">
                        <a:defRPr sz="2800" b="1" kern="1200">
                          <a:solidFill>
                            <a:schemeClr val="lt1"/>
                          </a:solidFill>
                          <a:latin typeface="Arial"/>
                          <a:ea typeface="Arial Unicode MS"/>
                        </a:defRPr>
                      </a:lvl4pPr>
                      <a:lvl5pPr marL="1828800" algn="l" defTabSz="914400" rtl="0" eaLnBrk="1" latinLnBrk="0" hangingPunct="1">
                        <a:defRPr sz="2800" b="1" kern="1200">
                          <a:solidFill>
                            <a:schemeClr val="lt1"/>
                          </a:solidFill>
                          <a:latin typeface="Arial"/>
                          <a:ea typeface="Arial Unicode MS"/>
                        </a:defRPr>
                      </a:lvl5pPr>
                      <a:lvl6pPr marL="2286000" algn="l" defTabSz="914400" rtl="0" eaLnBrk="1" latinLnBrk="0" hangingPunct="1">
                        <a:defRPr sz="2800" b="1" kern="1200">
                          <a:solidFill>
                            <a:schemeClr val="lt1"/>
                          </a:solidFill>
                          <a:latin typeface="Arial"/>
                          <a:ea typeface="Arial Unicode MS"/>
                        </a:defRPr>
                      </a:lvl6pPr>
                      <a:lvl7pPr marL="2743200" algn="l" defTabSz="914400" rtl="0" eaLnBrk="1" latinLnBrk="0" hangingPunct="1">
                        <a:defRPr sz="2800" b="1" kern="1200">
                          <a:solidFill>
                            <a:schemeClr val="lt1"/>
                          </a:solidFill>
                          <a:latin typeface="Arial"/>
                          <a:ea typeface="Arial Unicode MS"/>
                        </a:defRPr>
                      </a:lvl7pPr>
                      <a:lvl8pPr marL="3200400" algn="l" defTabSz="914400" rtl="0" eaLnBrk="1" latinLnBrk="0" hangingPunct="1">
                        <a:defRPr sz="2800" b="1" kern="1200">
                          <a:solidFill>
                            <a:schemeClr val="lt1"/>
                          </a:solidFill>
                          <a:latin typeface="Arial"/>
                          <a:ea typeface="Arial Unicode MS"/>
                        </a:defRPr>
                      </a:lvl8pPr>
                      <a:lvl9pPr marL="3657600" algn="l" defTabSz="914400" rtl="0" eaLnBrk="1" latinLnBrk="0" hangingPunct="1">
                        <a:defRPr sz="2800" b="1" kern="1200">
                          <a:solidFill>
                            <a:schemeClr val="lt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414046">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 Here</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0001"/>
                  </a:ext>
                </a:extLst>
              </a:tr>
              <a:tr h="414046">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 Here</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414046">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 Here</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8E14FEB7-EA91-444A-B709-65DBAABFE112}"/>
              </a:ext>
            </a:extLst>
          </p:cNvPr>
          <p:cNvSpPr/>
          <p:nvPr/>
        </p:nvSpPr>
        <p:spPr>
          <a:xfrm>
            <a:off x="905347" y="3975350"/>
            <a:ext cx="3600000" cy="1955428"/>
          </a:xfrm>
          <a:prstGeom prst="rect">
            <a:avLst/>
          </a:prstGeom>
          <a:solidFill>
            <a:schemeClr val="tx2"/>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5" name="Rectangle 4">
            <a:extLst>
              <a:ext uri="{FF2B5EF4-FFF2-40B4-BE49-F238E27FC236}">
                <a16:creationId xmlns:a16="http://schemas.microsoft.com/office/drawing/2014/main" id="{C2C70669-7C16-4AC6-AD0F-F93F7A687EB6}"/>
              </a:ext>
            </a:extLst>
          </p:cNvPr>
          <p:cNvSpPr/>
          <p:nvPr/>
        </p:nvSpPr>
        <p:spPr>
          <a:xfrm>
            <a:off x="1697346" y="4378747"/>
            <a:ext cx="4104000" cy="1450073"/>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6" name="Rectangle 5">
            <a:extLst>
              <a:ext uri="{FF2B5EF4-FFF2-40B4-BE49-F238E27FC236}">
                <a16:creationId xmlns:a16="http://schemas.microsoft.com/office/drawing/2014/main" id="{4876C063-4564-4444-9730-9DC6ABC9A152}"/>
              </a:ext>
            </a:extLst>
          </p:cNvPr>
          <p:cNvSpPr/>
          <p:nvPr/>
        </p:nvSpPr>
        <p:spPr>
          <a:xfrm flipH="1">
            <a:off x="7688759" y="3975350"/>
            <a:ext cx="3600000" cy="1955428"/>
          </a:xfrm>
          <a:prstGeom prst="rect">
            <a:avLst/>
          </a:prstGeom>
          <a:solidFill>
            <a:srgbClr val="224A90"/>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7" name="Rectangle 6">
            <a:extLst>
              <a:ext uri="{FF2B5EF4-FFF2-40B4-BE49-F238E27FC236}">
                <a16:creationId xmlns:a16="http://schemas.microsoft.com/office/drawing/2014/main" id="{8C084293-A3C5-4A04-8E3A-EEDC7D43831A}"/>
              </a:ext>
            </a:extLst>
          </p:cNvPr>
          <p:cNvSpPr/>
          <p:nvPr/>
        </p:nvSpPr>
        <p:spPr>
          <a:xfrm flipH="1">
            <a:off x="6392757" y="4378747"/>
            <a:ext cx="4104000" cy="1450073"/>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8" name="TextBox 7">
            <a:extLst>
              <a:ext uri="{FF2B5EF4-FFF2-40B4-BE49-F238E27FC236}">
                <a16:creationId xmlns:a16="http://schemas.microsoft.com/office/drawing/2014/main" id="{D09D09F2-0F38-4C1A-B4BA-1F6450BD3A84}"/>
              </a:ext>
            </a:extLst>
          </p:cNvPr>
          <p:cNvSpPr txBox="1"/>
          <p:nvPr/>
        </p:nvSpPr>
        <p:spPr>
          <a:xfrm>
            <a:off x="2849346" y="4025956"/>
            <a:ext cx="1800000" cy="307777"/>
          </a:xfrm>
          <a:prstGeom prst="rect">
            <a:avLst/>
          </a:prstGeom>
          <a:noFill/>
        </p:spPr>
        <p:txBody>
          <a:bodyPr wrap="square" rtlCol="0">
            <a:spAutoFit/>
          </a:bodyPr>
          <a:lstStyle/>
          <a:p>
            <a:pPr algn="ctr" defTabSz="914286"/>
            <a:r>
              <a:rPr lang="en-US" altLang="ko-KR" sz="1400" b="1" dirty="0">
                <a:solidFill>
                  <a:prstClr val="white"/>
                </a:solidFill>
                <a:cs typeface="Arial" pitchFamily="34" charset="0"/>
              </a:rPr>
              <a:t>Content  Here</a:t>
            </a:r>
            <a:endParaRPr lang="ko-KR" altLang="en-US" sz="1400" b="1" dirty="0">
              <a:solidFill>
                <a:prstClr val="white"/>
              </a:solidFill>
              <a:cs typeface="Arial" pitchFamily="34" charset="0"/>
            </a:endParaRPr>
          </a:p>
        </p:txBody>
      </p:sp>
      <p:sp>
        <p:nvSpPr>
          <p:cNvPr id="9" name="TextBox 8">
            <a:extLst>
              <a:ext uri="{FF2B5EF4-FFF2-40B4-BE49-F238E27FC236}">
                <a16:creationId xmlns:a16="http://schemas.microsoft.com/office/drawing/2014/main" id="{4E7387B6-ACAA-4660-ACAA-5B8CFF46B673}"/>
              </a:ext>
            </a:extLst>
          </p:cNvPr>
          <p:cNvSpPr txBox="1"/>
          <p:nvPr/>
        </p:nvSpPr>
        <p:spPr>
          <a:xfrm>
            <a:off x="7544757" y="4025956"/>
            <a:ext cx="1800000" cy="307777"/>
          </a:xfrm>
          <a:prstGeom prst="rect">
            <a:avLst/>
          </a:prstGeom>
          <a:noFill/>
        </p:spPr>
        <p:txBody>
          <a:bodyPr wrap="square" rtlCol="0">
            <a:spAutoFit/>
          </a:bodyPr>
          <a:lstStyle/>
          <a:p>
            <a:pPr algn="ctr" defTabSz="914286"/>
            <a:r>
              <a:rPr lang="en-US" altLang="ko-KR" sz="1400" b="1" dirty="0">
                <a:solidFill>
                  <a:prstClr val="white"/>
                </a:solidFill>
                <a:cs typeface="Arial" pitchFamily="34" charset="0"/>
              </a:rPr>
              <a:t>Content  Here</a:t>
            </a:r>
            <a:endParaRPr lang="ko-KR" altLang="en-US" sz="1400" b="1" dirty="0">
              <a:solidFill>
                <a:prstClr val="white"/>
              </a:solidFill>
              <a:cs typeface="Arial" pitchFamily="34" charset="0"/>
            </a:endParaRPr>
          </a:p>
        </p:txBody>
      </p:sp>
      <p:sp>
        <p:nvSpPr>
          <p:cNvPr id="10" name="TextBox 9">
            <a:extLst>
              <a:ext uri="{FF2B5EF4-FFF2-40B4-BE49-F238E27FC236}">
                <a16:creationId xmlns:a16="http://schemas.microsoft.com/office/drawing/2014/main" id="{D2F7FA55-DEF6-4BF5-88E7-E3C79E866AE5}"/>
              </a:ext>
            </a:extLst>
          </p:cNvPr>
          <p:cNvSpPr txBox="1"/>
          <p:nvPr/>
        </p:nvSpPr>
        <p:spPr>
          <a:xfrm>
            <a:off x="2000817" y="4595952"/>
            <a:ext cx="3497060" cy="1015663"/>
          </a:xfrm>
          <a:prstGeom prst="rect">
            <a:avLst/>
          </a:prstGeom>
          <a:noFill/>
        </p:spPr>
        <p:txBody>
          <a:bodyPr wrap="square" rtlCol="0">
            <a:spAutoFit/>
          </a:bodyPr>
          <a:lstStyle/>
          <a:p>
            <a:pPr algn="ctr" defTabSz="914286"/>
            <a:r>
              <a:rPr lang="en-US" altLang="ko-KR" sz="1200" dirty="0">
                <a:solidFill>
                  <a:prstClr val="black">
                    <a:lumMod val="75000"/>
                    <a:lumOff val="25000"/>
                  </a:prstClr>
                </a:solidFill>
                <a:latin typeface="Arial" panose="020B0604020202020204" pitchFamily="34" charset="0"/>
                <a:cs typeface="Arial" panose="020B0604020202020204"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074AB5B-63EE-4A26-B345-AFC5476F1DC2}"/>
              </a:ext>
            </a:extLst>
          </p:cNvPr>
          <p:cNvSpPr txBox="1"/>
          <p:nvPr/>
        </p:nvSpPr>
        <p:spPr>
          <a:xfrm>
            <a:off x="6696228" y="4595952"/>
            <a:ext cx="3497060" cy="1015663"/>
          </a:xfrm>
          <a:prstGeom prst="rect">
            <a:avLst/>
          </a:prstGeom>
          <a:noFill/>
        </p:spPr>
        <p:txBody>
          <a:bodyPr wrap="square" rtlCol="0">
            <a:spAutoFit/>
          </a:bodyPr>
          <a:lstStyle/>
          <a:p>
            <a:pPr algn="ctr" defTabSz="914286"/>
            <a:r>
              <a:rPr lang="en-US" altLang="ko-KR" sz="1200" dirty="0">
                <a:solidFill>
                  <a:prstClr val="black">
                    <a:lumMod val="75000"/>
                    <a:lumOff val="25000"/>
                  </a:prstClr>
                </a:solidFill>
                <a:latin typeface="Arial" panose="020B0604020202020204" pitchFamily="34" charset="0"/>
                <a:cs typeface="Arial" panose="020B0604020202020204"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graphicFrame>
        <p:nvGraphicFramePr>
          <p:cNvPr id="12" name="Table 11">
            <a:extLst>
              <a:ext uri="{FF2B5EF4-FFF2-40B4-BE49-F238E27FC236}">
                <a16:creationId xmlns:a16="http://schemas.microsoft.com/office/drawing/2014/main" id="{B2253740-8C42-4FBC-8056-D7AFF6C8B273}"/>
              </a:ext>
            </a:extLst>
          </p:cNvPr>
          <p:cNvGraphicFramePr>
            <a:graphicFrameLocks noGrp="1"/>
          </p:cNvGraphicFramePr>
          <p:nvPr>
            <p:extLst>
              <p:ext uri="{D42A27DB-BD31-4B8C-83A1-F6EECF244321}">
                <p14:modId xmlns:p14="http://schemas.microsoft.com/office/powerpoint/2010/main" val="1573046883"/>
              </p:ext>
            </p:extLst>
          </p:nvPr>
        </p:nvGraphicFramePr>
        <p:xfrm>
          <a:off x="6392759" y="2023980"/>
          <a:ext cx="4896001" cy="1656184"/>
        </p:xfrm>
        <a:graphic>
          <a:graphicData uri="http://schemas.openxmlformats.org/drawingml/2006/table">
            <a:tbl>
              <a:tblPr firstRow="1" bandRow="1"/>
              <a:tblGrid>
                <a:gridCol w="1696633">
                  <a:extLst>
                    <a:ext uri="{9D8B030D-6E8A-4147-A177-3AD203B41FA5}">
                      <a16:colId xmlns:a16="http://schemas.microsoft.com/office/drawing/2014/main" val="20000"/>
                    </a:ext>
                  </a:extLst>
                </a:gridCol>
                <a:gridCol w="1066456">
                  <a:extLst>
                    <a:ext uri="{9D8B030D-6E8A-4147-A177-3AD203B41FA5}">
                      <a16:colId xmlns:a16="http://schemas.microsoft.com/office/drawing/2014/main" val="20001"/>
                    </a:ext>
                  </a:extLst>
                </a:gridCol>
                <a:gridCol w="1066456">
                  <a:extLst>
                    <a:ext uri="{9D8B030D-6E8A-4147-A177-3AD203B41FA5}">
                      <a16:colId xmlns:a16="http://schemas.microsoft.com/office/drawing/2014/main" val="20002"/>
                    </a:ext>
                  </a:extLst>
                </a:gridCol>
                <a:gridCol w="1066456">
                  <a:extLst>
                    <a:ext uri="{9D8B030D-6E8A-4147-A177-3AD203B41FA5}">
                      <a16:colId xmlns:a16="http://schemas.microsoft.com/office/drawing/2014/main" val="20003"/>
                    </a:ext>
                  </a:extLst>
                </a:gridCol>
              </a:tblGrid>
              <a:tr h="414046">
                <a:tc>
                  <a:txBody>
                    <a:bodyPr/>
                    <a:lstStyle>
                      <a:lvl1pPr marL="0" algn="l" defTabSz="914400" rtl="0" eaLnBrk="1" latinLnBrk="0" hangingPunct="1">
                        <a:defRPr sz="2800" b="1" kern="1200">
                          <a:solidFill>
                            <a:schemeClr val="lt1"/>
                          </a:solidFill>
                          <a:latin typeface="Arial"/>
                          <a:ea typeface="Arial Unicode MS"/>
                        </a:defRPr>
                      </a:lvl1pPr>
                      <a:lvl2pPr marL="457200" algn="l" defTabSz="914400" rtl="0" eaLnBrk="1" latinLnBrk="0" hangingPunct="1">
                        <a:defRPr sz="2800" b="1" kern="1200">
                          <a:solidFill>
                            <a:schemeClr val="lt1"/>
                          </a:solidFill>
                          <a:latin typeface="Arial"/>
                          <a:ea typeface="Arial Unicode MS"/>
                        </a:defRPr>
                      </a:lvl2pPr>
                      <a:lvl3pPr marL="914400" algn="l" defTabSz="914400" rtl="0" eaLnBrk="1" latinLnBrk="0" hangingPunct="1">
                        <a:defRPr sz="2800" b="1" kern="1200">
                          <a:solidFill>
                            <a:schemeClr val="lt1"/>
                          </a:solidFill>
                          <a:latin typeface="Arial"/>
                          <a:ea typeface="Arial Unicode MS"/>
                        </a:defRPr>
                      </a:lvl3pPr>
                      <a:lvl4pPr marL="1371600" algn="l" defTabSz="914400" rtl="0" eaLnBrk="1" latinLnBrk="0" hangingPunct="1">
                        <a:defRPr sz="2800" b="1" kern="1200">
                          <a:solidFill>
                            <a:schemeClr val="lt1"/>
                          </a:solidFill>
                          <a:latin typeface="Arial"/>
                          <a:ea typeface="Arial Unicode MS"/>
                        </a:defRPr>
                      </a:lvl4pPr>
                      <a:lvl5pPr marL="1828800" algn="l" defTabSz="914400" rtl="0" eaLnBrk="1" latinLnBrk="0" hangingPunct="1">
                        <a:defRPr sz="2800" b="1" kern="1200">
                          <a:solidFill>
                            <a:schemeClr val="lt1"/>
                          </a:solidFill>
                          <a:latin typeface="Arial"/>
                          <a:ea typeface="Arial Unicode MS"/>
                        </a:defRPr>
                      </a:lvl5pPr>
                      <a:lvl6pPr marL="2286000" algn="l" defTabSz="914400" rtl="0" eaLnBrk="1" latinLnBrk="0" hangingPunct="1">
                        <a:defRPr sz="2800" b="1" kern="1200">
                          <a:solidFill>
                            <a:schemeClr val="lt1"/>
                          </a:solidFill>
                          <a:latin typeface="Arial"/>
                          <a:ea typeface="Arial Unicode MS"/>
                        </a:defRPr>
                      </a:lvl6pPr>
                      <a:lvl7pPr marL="2743200" algn="l" defTabSz="914400" rtl="0" eaLnBrk="1" latinLnBrk="0" hangingPunct="1">
                        <a:defRPr sz="2800" b="1" kern="1200">
                          <a:solidFill>
                            <a:schemeClr val="lt1"/>
                          </a:solidFill>
                          <a:latin typeface="Arial"/>
                          <a:ea typeface="Arial Unicode MS"/>
                        </a:defRPr>
                      </a:lvl7pPr>
                      <a:lvl8pPr marL="3200400" algn="l" defTabSz="914400" rtl="0" eaLnBrk="1" latinLnBrk="0" hangingPunct="1">
                        <a:defRPr sz="2800" b="1" kern="1200">
                          <a:solidFill>
                            <a:schemeClr val="lt1"/>
                          </a:solidFill>
                          <a:latin typeface="Arial"/>
                          <a:ea typeface="Arial Unicode MS"/>
                        </a:defRPr>
                      </a:lvl8pPr>
                      <a:lvl9pPr marL="3657600" algn="l" defTabSz="914400" rtl="0" eaLnBrk="1" latinLnBrk="0" hangingPunct="1">
                        <a:defRPr sz="2800" b="1" kern="1200">
                          <a:solidFill>
                            <a:schemeClr val="lt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 Here</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24A90"/>
                    </a:solidFill>
                  </a:tcPr>
                </a:tc>
                <a:tc>
                  <a:txBody>
                    <a:bodyPr/>
                    <a:lstStyle>
                      <a:lvl1pPr marL="0" algn="l" defTabSz="914400" rtl="0" eaLnBrk="1" latinLnBrk="0" hangingPunct="1">
                        <a:defRPr sz="2800" b="1" kern="1200">
                          <a:solidFill>
                            <a:schemeClr val="lt1"/>
                          </a:solidFill>
                          <a:latin typeface="Arial"/>
                          <a:ea typeface="Arial Unicode MS"/>
                        </a:defRPr>
                      </a:lvl1pPr>
                      <a:lvl2pPr marL="457200" algn="l" defTabSz="914400" rtl="0" eaLnBrk="1" latinLnBrk="0" hangingPunct="1">
                        <a:defRPr sz="2800" b="1" kern="1200">
                          <a:solidFill>
                            <a:schemeClr val="lt1"/>
                          </a:solidFill>
                          <a:latin typeface="Arial"/>
                          <a:ea typeface="Arial Unicode MS"/>
                        </a:defRPr>
                      </a:lvl2pPr>
                      <a:lvl3pPr marL="914400" algn="l" defTabSz="914400" rtl="0" eaLnBrk="1" latinLnBrk="0" hangingPunct="1">
                        <a:defRPr sz="2800" b="1" kern="1200">
                          <a:solidFill>
                            <a:schemeClr val="lt1"/>
                          </a:solidFill>
                          <a:latin typeface="Arial"/>
                          <a:ea typeface="Arial Unicode MS"/>
                        </a:defRPr>
                      </a:lvl3pPr>
                      <a:lvl4pPr marL="1371600" algn="l" defTabSz="914400" rtl="0" eaLnBrk="1" latinLnBrk="0" hangingPunct="1">
                        <a:defRPr sz="2800" b="1" kern="1200">
                          <a:solidFill>
                            <a:schemeClr val="lt1"/>
                          </a:solidFill>
                          <a:latin typeface="Arial"/>
                          <a:ea typeface="Arial Unicode MS"/>
                        </a:defRPr>
                      </a:lvl4pPr>
                      <a:lvl5pPr marL="1828800" algn="l" defTabSz="914400" rtl="0" eaLnBrk="1" latinLnBrk="0" hangingPunct="1">
                        <a:defRPr sz="2800" b="1" kern="1200">
                          <a:solidFill>
                            <a:schemeClr val="lt1"/>
                          </a:solidFill>
                          <a:latin typeface="Arial"/>
                          <a:ea typeface="Arial Unicode MS"/>
                        </a:defRPr>
                      </a:lvl5pPr>
                      <a:lvl6pPr marL="2286000" algn="l" defTabSz="914400" rtl="0" eaLnBrk="1" latinLnBrk="0" hangingPunct="1">
                        <a:defRPr sz="2800" b="1" kern="1200">
                          <a:solidFill>
                            <a:schemeClr val="lt1"/>
                          </a:solidFill>
                          <a:latin typeface="Arial"/>
                          <a:ea typeface="Arial Unicode MS"/>
                        </a:defRPr>
                      </a:lvl6pPr>
                      <a:lvl7pPr marL="2743200" algn="l" defTabSz="914400" rtl="0" eaLnBrk="1" latinLnBrk="0" hangingPunct="1">
                        <a:defRPr sz="2800" b="1" kern="1200">
                          <a:solidFill>
                            <a:schemeClr val="lt1"/>
                          </a:solidFill>
                          <a:latin typeface="Arial"/>
                          <a:ea typeface="Arial Unicode MS"/>
                        </a:defRPr>
                      </a:lvl7pPr>
                      <a:lvl8pPr marL="3200400" algn="l" defTabSz="914400" rtl="0" eaLnBrk="1" latinLnBrk="0" hangingPunct="1">
                        <a:defRPr sz="2800" b="1" kern="1200">
                          <a:solidFill>
                            <a:schemeClr val="lt1"/>
                          </a:solidFill>
                          <a:latin typeface="Arial"/>
                          <a:ea typeface="Arial Unicode MS"/>
                        </a:defRPr>
                      </a:lvl8pPr>
                      <a:lvl9pPr marL="3657600" algn="l" defTabSz="914400" rtl="0" eaLnBrk="1" latinLnBrk="0" hangingPunct="1">
                        <a:defRPr sz="2800" b="1" kern="1200">
                          <a:solidFill>
                            <a:schemeClr val="lt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24A90"/>
                    </a:solidFill>
                  </a:tcPr>
                </a:tc>
                <a:tc>
                  <a:txBody>
                    <a:bodyPr/>
                    <a:lstStyle>
                      <a:lvl1pPr marL="0" algn="l" defTabSz="914400" rtl="0" eaLnBrk="1" latinLnBrk="0" hangingPunct="1">
                        <a:defRPr sz="2800" b="1" kern="1200">
                          <a:solidFill>
                            <a:schemeClr val="lt1"/>
                          </a:solidFill>
                          <a:latin typeface="Arial"/>
                          <a:ea typeface="Arial Unicode MS"/>
                        </a:defRPr>
                      </a:lvl1pPr>
                      <a:lvl2pPr marL="457200" algn="l" defTabSz="914400" rtl="0" eaLnBrk="1" latinLnBrk="0" hangingPunct="1">
                        <a:defRPr sz="2800" b="1" kern="1200">
                          <a:solidFill>
                            <a:schemeClr val="lt1"/>
                          </a:solidFill>
                          <a:latin typeface="Arial"/>
                          <a:ea typeface="Arial Unicode MS"/>
                        </a:defRPr>
                      </a:lvl2pPr>
                      <a:lvl3pPr marL="914400" algn="l" defTabSz="914400" rtl="0" eaLnBrk="1" latinLnBrk="0" hangingPunct="1">
                        <a:defRPr sz="2800" b="1" kern="1200">
                          <a:solidFill>
                            <a:schemeClr val="lt1"/>
                          </a:solidFill>
                          <a:latin typeface="Arial"/>
                          <a:ea typeface="Arial Unicode MS"/>
                        </a:defRPr>
                      </a:lvl3pPr>
                      <a:lvl4pPr marL="1371600" algn="l" defTabSz="914400" rtl="0" eaLnBrk="1" latinLnBrk="0" hangingPunct="1">
                        <a:defRPr sz="2800" b="1" kern="1200">
                          <a:solidFill>
                            <a:schemeClr val="lt1"/>
                          </a:solidFill>
                          <a:latin typeface="Arial"/>
                          <a:ea typeface="Arial Unicode MS"/>
                        </a:defRPr>
                      </a:lvl4pPr>
                      <a:lvl5pPr marL="1828800" algn="l" defTabSz="914400" rtl="0" eaLnBrk="1" latinLnBrk="0" hangingPunct="1">
                        <a:defRPr sz="2800" b="1" kern="1200">
                          <a:solidFill>
                            <a:schemeClr val="lt1"/>
                          </a:solidFill>
                          <a:latin typeface="Arial"/>
                          <a:ea typeface="Arial Unicode MS"/>
                        </a:defRPr>
                      </a:lvl5pPr>
                      <a:lvl6pPr marL="2286000" algn="l" defTabSz="914400" rtl="0" eaLnBrk="1" latinLnBrk="0" hangingPunct="1">
                        <a:defRPr sz="2800" b="1" kern="1200">
                          <a:solidFill>
                            <a:schemeClr val="lt1"/>
                          </a:solidFill>
                          <a:latin typeface="Arial"/>
                          <a:ea typeface="Arial Unicode MS"/>
                        </a:defRPr>
                      </a:lvl6pPr>
                      <a:lvl7pPr marL="2743200" algn="l" defTabSz="914400" rtl="0" eaLnBrk="1" latinLnBrk="0" hangingPunct="1">
                        <a:defRPr sz="2800" b="1" kern="1200">
                          <a:solidFill>
                            <a:schemeClr val="lt1"/>
                          </a:solidFill>
                          <a:latin typeface="Arial"/>
                          <a:ea typeface="Arial Unicode MS"/>
                        </a:defRPr>
                      </a:lvl7pPr>
                      <a:lvl8pPr marL="3200400" algn="l" defTabSz="914400" rtl="0" eaLnBrk="1" latinLnBrk="0" hangingPunct="1">
                        <a:defRPr sz="2800" b="1" kern="1200">
                          <a:solidFill>
                            <a:schemeClr val="lt1"/>
                          </a:solidFill>
                          <a:latin typeface="Arial"/>
                          <a:ea typeface="Arial Unicode MS"/>
                        </a:defRPr>
                      </a:lvl8pPr>
                      <a:lvl9pPr marL="3657600" algn="l" defTabSz="914400" rtl="0" eaLnBrk="1" latinLnBrk="0" hangingPunct="1">
                        <a:defRPr sz="2800" b="1" kern="1200">
                          <a:solidFill>
                            <a:schemeClr val="lt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24A90"/>
                    </a:solidFill>
                  </a:tcPr>
                </a:tc>
                <a:tc>
                  <a:txBody>
                    <a:bodyPr/>
                    <a:lstStyle>
                      <a:lvl1pPr marL="0" algn="l" defTabSz="914400" rtl="0" eaLnBrk="1" latinLnBrk="0" hangingPunct="1">
                        <a:defRPr sz="2800" b="1" kern="1200">
                          <a:solidFill>
                            <a:schemeClr val="lt1"/>
                          </a:solidFill>
                          <a:latin typeface="Arial"/>
                          <a:ea typeface="Arial Unicode MS"/>
                        </a:defRPr>
                      </a:lvl1pPr>
                      <a:lvl2pPr marL="457200" algn="l" defTabSz="914400" rtl="0" eaLnBrk="1" latinLnBrk="0" hangingPunct="1">
                        <a:defRPr sz="2800" b="1" kern="1200">
                          <a:solidFill>
                            <a:schemeClr val="lt1"/>
                          </a:solidFill>
                          <a:latin typeface="Arial"/>
                          <a:ea typeface="Arial Unicode MS"/>
                        </a:defRPr>
                      </a:lvl2pPr>
                      <a:lvl3pPr marL="914400" algn="l" defTabSz="914400" rtl="0" eaLnBrk="1" latinLnBrk="0" hangingPunct="1">
                        <a:defRPr sz="2800" b="1" kern="1200">
                          <a:solidFill>
                            <a:schemeClr val="lt1"/>
                          </a:solidFill>
                          <a:latin typeface="Arial"/>
                          <a:ea typeface="Arial Unicode MS"/>
                        </a:defRPr>
                      </a:lvl3pPr>
                      <a:lvl4pPr marL="1371600" algn="l" defTabSz="914400" rtl="0" eaLnBrk="1" latinLnBrk="0" hangingPunct="1">
                        <a:defRPr sz="2800" b="1" kern="1200">
                          <a:solidFill>
                            <a:schemeClr val="lt1"/>
                          </a:solidFill>
                          <a:latin typeface="Arial"/>
                          <a:ea typeface="Arial Unicode MS"/>
                        </a:defRPr>
                      </a:lvl4pPr>
                      <a:lvl5pPr marL="1828800" algn="l" defTabSz="914400" rtl="0" eaLnBrk="1" latinLnBrk="0" hangingPunct="1">
                        <a:defRPr sz="2800" b="1" kern="1200">
                          <a:solidFill>
                            <a:schemeClr val="lt1"/>
                          </a:solidFill>
                          <a:latin typeface="Arial"/>
                          <a:ea typeface="Arial Unicode MS"/>
                        </a:defRPr>
                      </a:lvl5pPr>
                      <a:lvl6pPr marL="2286000" algn="l" defTabSz="914400" rtl="0" eaLnBrk="1" latinLnBrk="0" hangingPunct="1">
                        <a:defRPr sz="2800" b="1" kern="1200">
                          <a:solidFill>
                            <a:schemeClr val="lt1"/>
                          </a:solidFill>
                          <a:latin typeface="Arial"/>
                          <a:ea typeface="Arial Unicode MS"/>
                        </a:defRPr>
                      </a:lvl6pPr>
                      <a:lvl7pPr marL="2743200" algn="l" defTabSz="914400" rtl="0" eaLnBrk="1" latinLnBrk="0" hangingPunct="1">
                        <a:defRPr sz="2800" b="1" kern="1200">
                          <a:solidFill>
                            <a:schemeClr val="lt1"/>
                          </a:solidFill>
                          <a:latin typeface="Arial"/>
                          <a:ea typeface="Arial Unicode MS"/>
                        </a:defRPr>
                      </a:lvl7pPr>
                      <a:lvl8pPr marL="3200400" algn="l" defTabSz="914400" rtl="0" eaLnBrk="1" latinLnBrk="0" hangingPunct="1">
                        <a:defRPr sz="2800" b="1" kern="1200">
                          <a:solidFill>
                            <a:schemeClr val="lt1"/>
                          </a:solidFill>
                          <a:latin typeface="Arial"/>
                          <a:ea typeface="Arial Unicode MS"/>
                        </a:defRPr>
                      </a:lvl8pPr>
                      <a:lvl9pPr marL="3657600" algn="l" defTabSz="914400" rtl="0" eaLnBrk="1" latinLnBrk="0" hangingPunct="1">
                        <a:defRPr sz="2800" b="1" kern="1200">
                          <a:solidFill>
                            <a:schemeClr val="lt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24A90"/>
                    </a:solidFill>
                  </a:tcPr>
                </a:tc>
                <a:extLst>
                  <a:ext uri="{0D108BD9-81ED-4DB2-BD59-A6C34878D82A}">
                    <a16:rowId xmlns:a16="http://schemas.microsoft.com/office/drawing/2014/main" val="10000"/>
                  </a:ext>
                </a:extLst>
              </a:tr>
              <a:tr h="414046">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 Here</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1"/>
                  </a:ext>
                </a:extLst>
              </a:tr>
              <a:tr h="414046">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 Here</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alpha val="20000"/>
                      </a:sys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alpha val="20000"/>
                      </a:sys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alpha val="20000"/>
                      </a:sys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a16="http://schemas.microsoft.com/office/drawing/2014/main" val="10002"/>
                  </a:ext>
                </a:extLst>
              </a:tr>
              <a:tr h="414046">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 Here</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4">
                        <a:lumMod val="20000"/>
                        <a:lumOff val="80000"/>
                      </a:schemeClr>
                    </a:solidFill>
                  </a:tcPr>
                </a:tc>
                <a:tc>
                  <a:txBody>
                    <a:bodyPr/>
                    <a:lstStyle>
                      <a:lvl1pPr marL="0" algn="l" defTabSz="914400" rtl="0" eaLnBrk="1" latinLnBrk="0" hangingPunct="1">
                        <a:defRPr sz="2800" kern="1200">
                          <a:solidFill>
                            <a:schemeClr val="dk1"/>
                          </a:solidFill>
                          <a:latin typeface="Arial"/>
                          <a:ea typeface="Arial Unicode MS"/>
                        </a:defRPr>
                      </a:lvl1pPr>
                      <a:lvl2pPr marL="457200" algn="l" defTabSz="914400" rtl="0" eaLnBrk="1" latinLnBrk="0" hangingPunct="1">
                        <a:defRPr sz="2800" kern="1200">
                          <a:solidFill>
                            <a:schemeClr val="dk1"/>
                          </a:solidFill>
                          <a:latin typeface="Arial"/>
                          <a:ea typeface="Arial Unicode MS"/>
                        </a:defRPr>
                      </a:lvl2pPr>
                      <a:lvl3pPr marL="914400" algn="l" defTabSz="914400" rtl="0" eaLnBrk="1" latinLnBrk="0" hangingPunct="1">
                        <a:defRPr sz="2800" kern="1200">
                          <a:solidFill>
                            <a:schemeClr val="dk1"/>
                          </a:solidFill>
                          <a:latin typeface="Arial"/>
                          <a:ea typeface="Arial Unicode MS"/>
                        </a:defRPr>
                      </a:lvl3pPr>
                      <a:lvl4pPr marL="1371600" algn="l" defTabSz="914400" rtl="0" eaLnBrk="1" latinLnBrk="0" hangingPunct="1">
                        <a:defRPr sz="2800" kern="1200">
                          <a:solidFill>
                            <a:schemeClr val="dk1"/>
                          </a:solidFill>
                          <a:latin typeface="Arial"/>
                          <a:ea typeface="Arial Unicode MS"/>
                        </a:defRPr>
                      </a:lvl4pPr>
                      <a:lvl5pPr marL="1828800" algn="l" defTabSz="914400" rtl="0" eaLnBrk="1" latinLnBrk="0" hangingPunct="1">
                        <a:defRPr sz="2800" kern="1200">
                          <a:solidFill>
                            <a:schemeClr val="dk1"/>
                          </a:solidFill>
                          <a:latin typeface="Arial"/>
                          <a:ea typeface="Arial Unicode MS"/>
                        </a:defRPr>
                      </a:lvl5pPr>
                      <a:lvl6pPr marL="2286000" algn="l" defTabSz="914400" rtl="0" eaLnBrk="1" latinLnBrk="0" hangingPunct="1">
                        <a:defRPr sz="2800" kern="1200">
                          <a:solidFill>
                            <a:schemeClr val="dk1"/>
                          </a:solidFill>
                          <a:latin typeface="Arial"/>
                          <a:ea typeface="Arial Unicode MS"/>
                        </a:defRPr>
                      </a:lvl6pPr>
                      <a:lvl7pPr marL="2743200" algn="l" defTabSz="914400" rtl="0" eaLnBrk="1" latinLnBrk="0" hangingPunct="1">
                        <a:defRPr sz="2800" kern="1200">
                          <a:solidFill>
                            <a:schemeClr val="dk1"/>
                          </a:solidFill>
                          <a:latin typeface="Arial"/>
                          <a:ea typeface="Arial Unicode MS"/>
                        </a:defRPr>
                      </a:lvl7pPr>
                      <a:lvl8pPr marL="3200400" algn="l" defTabSz="914400" rtl="0" eaLnBrk="1" latinLnBrk="0" hangingPunct="1">
                        <a:defRPr sz="2800" kern="1200">
                          <a:solidFill>
                            <a:schemeClr val="dk1"/>
                          </a:solidFill>
                          <a:latin typeface="Arial"/>
                          <a:ea typeface="Arial Unicode MS"/>
                        </a:defRPr>
                      </a:lvl8pPr>
                      <a:lvl9pPr marL="3657600" algn="l" defTabSz="914400" rtl="0" eaLnBrk="1" latinLnBrk="0" hangingPunct="1">
                        <a:defRPr sz="2800" kern="1200">
                          <a:solidFill>
                            <a:schemeClr val="dk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strike="noStrike" dirty="0"/>
                        <a:t>Text</a:t>
                      </a:r>
                      <a:endParaRPr lang="ko-KR" altLang="en-US" sz="1200" b="0" strike="noStrike" dirty="0">
                        <a:solidFill>
                          <a:schemeClr val="tx1">
                            <a:lumMod val="50000"/>
                            <a:lumOff val="50000"/>
                          </a:schemeClr>
                        </a:solidFill>
                        <a:latin typeface="Arial" pitchFamily="34" charset="0"/>
                        <a:cs typeface="Arial"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3" name="TextBox 12">
            <a:extLst>
              <a:ext uri="{FF2B5EF4-FFF2-40B4-BE49-F238E27FC236}">
                <a16:creationId xmlns:a16="http://schemas.microsoft.com/office/drawing/2014/main" id="{F0DBBF40-7F95-4D19-8C7D-EF54A6841AA9}"/>
              </a:ext>
            </a:extLst>
          </p:cNvPr>
          <p:cNvSpPr txBox="1"/>
          <p:nvPr/>
        </p:nvSpPr>
        <p:spPr>
          <a:xfrm>
            <a:off x="905348" y="1608556"/>
            <a:ext cx="2514086" cy="307777"/>
          </a:xfrm>
          <a:prstGeom prst="rect">
            <a:avLst/>
          </a:prstGeom>
          <a:noFill/>
        </p:spPr>
        <p:txBody>
          <a:bodyPr wrap="square" rtlCol="0">
            <a:spAutoFit/>
          </a:bodyPr>
          <a:lstStyle/>
          <a:p>
            <a:pPr defTabSz="914286"/>
            <a:r>
              <a:rPr lang="en-US" altLang="ko-KR" sz="1400" b="1" dirty="0">
                <a:latin typeface="Arial" panose="020B0604020202020204" pitchFamily="34" charset="0"/>
                <a:cs typeface="Arial" panose="020B0604020202020204" pitchFamily="34" charset="0"/>
              </a:rPr>
              <a:t>Add Contents Title</a:t>
            </a:r>
            <a:endParaRPr lang="ko-KR" altLang="en-US" sz="14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752B70E-80A7-483E-A1CB-6F2A656B0FFE}"/>
              </a:ext>
            </a:extLst>
          </p:cNvPr>
          <p:cNvSpPr txBox="1"/>
          <p:nvPr/>
        </p:nvSpPr>
        <p:spPr>
          <a:xfrm>
            <a:off x="6392758" y="1608556"/>
            <a:ext cx="2514086" cy="307777"/>
          </a:xfrm>
          <a:prstGeom prst="rect">
            <a:avLst/>
          </a:prstGeom>
          <a:noFill/>
        </p:spPr>
        <p:txBody>
          <a:bodyPr wrap="square" rtlCol="0">
            <a:spAutoFit/>
          </a:bodyPr>
          <a:lstStyle/>
          <a:p>
            <a:pPr defTabSz="914286"/>
            <a:r>
              <a:rPr lang="en-US" altLang="ko-KR" sz="1400" b="1" dirty="0">
                <a:latin typeface="Arial" panose="020B0604020202020204" pitchFamily="34" charset="0"/>
                <a:cs typeface="Arial" panose="020B0604020202020204" pitchFamily="34" charset="0"/>
              </a:rPr>
              <a:t>Add Contents Title</a:t>
            </a:r>
            <a:endParaRPr lang="ko-KR" alt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8522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44229CA1-C2E7-414B-BCEB-AB0620764F5E}"/>
              </a:ext>
            </a:extLst>
          </p:cNvPr>
          <p:cNvSpPr>
            <a:spLocks noGrp="1"/>
          </p:cNvSpPr>
          <p:nvPr>
            <p:ph type="title"/>
          </p:nvPr>
        </p:nvSpPr>
        <p:spPr/>
        <p:txBody>
          <a:bodyPr/>
          <a:lstStyle/>
          <a:p>
            <a:endParaRPr lang="th-TH"/>
          </a:p>
        </p:txBody>
      </p:sp>
      <p:grpSp>
        <p:nvGrpSpPr>
          <p:cNvPr id="3" name="그룹 13">
            <a:extLst>
              <a:ext uri="{FF2B5EF4-FFF2-40B4-BE49-F238E27FC236}">
                <a16:creationId xmlns:a16="http://schemas.microsoft.com/office/drawing/2014/main" id="{E2F5B86A-EE0D-4ED5-81CF-70C6476CD9A0}"/>
              </a:ext>
            </a:extLst>
          </p:cNvPr>
          <p:cNvGrpSpPr/>
          <p:nvPr/>
        </p:nvGrpSpPr>
        <p:grpSpPr>
          <a:xfrm>
            <a:off x="3959990" y="1630640"/>
            <a:ext cx="4272019" cy="3904233"/>
            <a:chOff x="4334680" y="2264380"/>
            <a:chExt cx="3585444" cy="3276764"/>
          </a:xfrm>
        </p:grpSpPr>
        <p:sp>
          <p:nvSpPr>
            <p:cNvPr id="4" name="Isosceles Triangle 3">
              <a:extLst>
                <a:ext uri="{FF2B5EF4-FFF2-40B4-BE49-F238E27FC236}">
                  <a16:creationId xmlns:a16="http://schemas.microsoft.com/office/drawing/2014/main" id="{7A032814-4220-4045-90C8-49E56D535835}"/>
                </a:ext>
              </a:extLst>
            </p:cNvPr>
            <p:cNvSpPr/>
            <p:nvPr/>
          </p:nvSpPr>
          <p:spPr>
            <a:xfrm>
              <a:off x="5049476" y="2976344"/>
              <a:ext cx="2155850" cy="1858491"/>
            </a:xfrm>
            <a:prstGeom prst="triangle">
              <a:avLst/>
            </a:prstGeom>
            <a:solidFill>
              <a:sysClr val="window" lastClr="FFFFFF">
                <a:lumMod val="95000"/>
              </a:sysClr>
            </a:solidFill>
            <a:ln w="15875" cap="flat" cmpd="sng" algn="ctr">
              <a:solidFill>
                <a:sysClr val="window" lastClr="FFFFFF">
                  <a:lumMod val="6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a:cs typeface="+mn-cs"/>
              </a:endParaRPr>
            </a:p>
          </p:txBody>
        </p:sp>
        <p:grpSp>
          <p:nvGrpSpPr>
            <p:cNvPr id="5" name="Group 4">
              <a:extLst>
                <a:ext uri="{FF2B5EF4-FFF2-40B4-BE49-F238E27FC236}">
                  <a16:creationId xmlns:a16="http://schemas.microsoft.com/office/drawing/2014/main" id="{77F5058E-9A95-4E4D-A9F0-EB9564981915}"/>
                </a:ext>
              </a:extLst>
            </p:cNvPr>
            <p:cNvGrpSpPr/>
            <p:nvPr/>
          </p:nvGrpSpPr>
          <p:grpSpPr>
            <a:xfrm>
              <a:off x="4334680" y="2264380"/>
              <a:ext cx="3585444" cy="3276764"/>
              <a:chOff x="2783246" y="1924949"/>
              <a:chExt cx="3585444" cy="3276764"/>
            </a:xfrm>
          </p:grpSpPr>
          <p:sp>
            <p:nvSpPr>
              <p:cNvPr id="9" name="Oval 8">
                <a:extLst>
                  <a:ext uri="{FF2B5EF4-FFF2-40B4-BE49-F238E27FC236}">
                    <a16:creationId xmlns:a16="http://schemas.microsoft.com/office/drawing/2014/main" id="{97E44EE0-77CA-4234-BE37-511F8AF8DDD8}"/>
                  </a:ext>
                </a:extLst>
              </p:cNvPr>
              <p:cNvSpPr/>
              <p:nvPr/>
            </p:nvSpPr>
            <p:spPr>
              <a:xfrm>
                <a:off x="3869604" y="1924949"/>
                <a:ext cx="1412726" cy="1412726"/>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cs typeface="+mn-cs"/>
                </a:endParaRPr>
              </a:p>
            </p:txBody>
          </p:sp>
          <p:grpSp>
            <p:nvGrpSpPr>
              <p:cNvPr id="10" name="Group 9">
                <a:extLst>
                  <a:ext uri="{FF2B5EF4-FFF2-40B4-BE49-F238E27FC236}">
                    <a16:creationId xmlns:a16="http://schemas.microsoft.com/office/drawing/2014/main" id="{04A11398-A11E-49A3-8986-540F1AE460C2}"/>
                  </a:ext>
                </a:extLst>
              </p:cNvPr>
              <p:cNvGrpSpPr/>
              <p:nvPr/>
            </p:nvGrpSpPr>
            <p:grpSpPr>
              <a:xfrm>
                <a:off x="2783246" y="3788985"/>
                <a:ext cx="3585444" cy="1412728"/>
                <a:chOff x="2422146" y="4068929"/>
                <a:chExt cx="4020574" cy="1584176"/>
              </a:xfrm>
            </p:grpSpPr>
            <p:sp>
              <p:nvSpPr>
                <p:cNvPr id="11" name="Oval 10">
                  <a:extLst>
                    <a:ext uri="{FF2B5EF4-FFF2-40B4-BE49-F238E27FC236}">
                      <a16:creationId xmlns:a16="http://schemas.microsoft.com/office/drawing/2014/main" id="{3581E84D-24F6-4F17-8E02-4EBAFFDEF62C}"/>
                    </a:ext>
                  </a:extLst>
                </p:cNvPr>
                <p:cNvSpPr/>
                <p:nvPr/>
              </p:nvSpPr>
              <p:spPr>
                <a:xfrm>
                  <a:off x="2422146" y="4068929"/>
                  <a:ext cx="1584176" cy="1584176"/>
                </a:xfrm>
                <a:prstGeom prst="ellipse">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cs typeface="+mn-cs"/>
                  </a:endParaRPr>
                </a:p>
              </p:txBody>
            </p:sp>
            <p:sp>
              <p:nvSpPr>
                <p:cNvPr id="12" name="Oval 11">
                  <a:extLst>
                    <a:ext uri="{FF2B5EF4-FFF2-40B4-BE49-F238E27FC236}">
                      <a16:creationId xmlns:a16="http://schemas.microsoft.com/office/drawing/2014/main" id="{53A80DC5-5AC4-43DC-9772-9DFD42B7D1F3}"/>
                    </a:ext>
                  </a:extLst>
                </p:cNvPr>
                <p:cNvSpPr/>
                <p:nvPr/>
              </p:nvSpPr>
              <p:spPr>
                <a:xfrm>
                  <a:off x="4858544" y="4068929"/>
                  <a:ext cx="1584176" cy="1584176"/>
                </a:xfrm>
                <a:prstGeom prst="ellipse">
                  <a:avLst/>
                </a:prstGeom>
                <a:solidFill>
                  <a:srgbClr val="7CC8E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a:cs typeface="+mn-cs"/>
                  </a:endParaRPr>
                </a:p>
              </p:txBody>
            </p:sp>
          </p:grpSp>
        </p:grpSp>
        <p:cxnSp>
          <p:nvCxnSpPr>
            <p:cNvPr id="6" name="Straight Arrow Connector 5">
              <a:extLst>
                <a:ext uri="{FF2B5EF4-FFF2-40B4-BE49-F238E27FC236}">
                  <a16:creationId xmlns:a16="http://schemas.microsoft.com/office/drawing/2014/main" id="{6FED626B-AD58-41D6-8904-19818F6AC9B6}"/>
                </a:ext>
              </a:extLst>
            </p:cNvPr>
            <p:cNvCxnSpPr/>
            <p:nvPr/>
          </p:nvCxnSpPr>
          <p:spPr>
            <a:xfrm flipV="1">
              <a:off x="5039379" y="3475751"/>
              <a:ext cx="322337" cy="579114"/>
            </a:xfrm>
            <a:prstGeom prst="straightConnector1">
              <a:avLst/>
            </a:prstGeom>
            <a:noFill/>
            <a:ln w="22225" cap="flat" cmpd="sng" algn="ctr">
              <a:solidFill>
                <a:sysClr val="window" lastClr="FFFFFF">
                  <a:lumMod val="50000"/>
                </a:sysClr>
              </a:solidFill>
              <a:prstDash val="solid"/>
              <a:miter lim="800000"/>
              <a:tailEnd type="arrow"/>
            </a:ln>
            <a:effectLst/>
          </p:spPr>
        </p:cxnSp>
        <p:cxnSp>
          <p:nvCxnSpPr>
            <p:cNvPr id="7" name="Straight Arrow Connector 6">
              <a:extLst>
                <a:ext uri="{FF2B5EF4-FFF2-40B4-BE49-F238E27FC236}">
                  <a16:creationId xmlns:a16="http://schemas.microsoft.com/office/drawing/2014/main" id="{15B22D4D-71AE-4E95-84AC-FC422C6878D0}"/>
                </a:ext>
              </a:extLst>
            </p:cNvPr>
            <p:cNvCxnSpPr/>
            <p:nvPr/>
          </p:nvCxnSpPr>
          <p:spPr>
            <a:xfrm>
              <a:off x="6862422" y="3457144"/>
              <a:ext cx="360040" cy="579113"/>
            </a:xfrm>
            <a:prstGeom prst="straightConnector1">
              <a:avLst/>
            </a:prstGeom>
            <a:noFill/>
            <a:ln w="22225" cap="flat" cmpd="sng" algn="ctr">
              <a:solidFill>
                <a:sysClr val="window" lastClr="FFFFFF">
                  <a:lumMod val="50000"/>
                </a:sysClr>
              </a:solidFill>
              <a:prstDash val="solid"/>
              <a:miter lim="800000"/>
              <a:tailEnd type="arrow"/>
            </a:ln>
            <a:effectLst/>
          </p:spPr>
        </p:cxnSp>
        <p:cxnSp>
          <p:nvCxnSpPr>
            <p:cNvPr id="8" name="Straight Arrow Connector 7">
              <a:extLst>
                <a:ext uri="{FF2B5EF4-FFF2-40B4-BE49-F238E27FC236}">
                  <a16:creationId xmlns:a16="http://schemas.microsoft.com/office/drawing/2014/main" id="{A627A5DA-C791-4F76-9086-A8BE9E0D2BF2}"/>
                </a:ext>
              </a:extLst>
            </p:cNvPr>
            <p:cNvCxnSpPr/>
            <p:nvPr/>
          </p:nvCxnSpPr>
          <p:spPr>
            <a:xfrm flipH="1">
              <a:off x="5696903" y="5185456"/>
              <a:ext cx="813048" cy="3026"/>
            </a:xfrm>
            <a:prstGeom prst="straightConnector1">
              <a:avLst/>
            </a:prstGeom>
            <a:noFill/>
            <a:ln w="22225" cap="flat" cmpd="sng" algn="ctr">
              <a:solidFill>
                <a:sysClr val="window" lastClr="FFFFFF">
                  <a:lumMod val="50000"/>
                </a:sysClr>
              </a:solidFill>
              <a:prstDash val="solid"/>
              <a:miter lim="800000"/>
              <a:tailEnd type="arrow"/>
            </a:ln>
            <a:effectLst/>
          </p:spPr>
        </p:cxnSp>
      </p:grpSp>
      <p:sp>
        <p:nvSpPr>
          <p:cNvPr id="13" name="TextBox 12">
            <a:extLst>
              <a:ext uri="{FF2B5EF4-FFF2-40B4-BE49-F238E27FC236}">
                <a16:creationId xmlns:a16="http://schemas.microsoft.com/office/drawing/2014/main" id="{55D1E25B-C71C-41EE-9EC3-A4B58DE870BB}"/>
              </a:ext>
            </a:extLst>
          </p:cNvPr>
          <p:cNvSpPr txBox="1"/>
          <p:nvPr/>
        </p:nvSpPr>
        <p:spPr>
          <a:xfrm>
            <a:off x="5395736" y="2550165"/>
            <a:ext cx="1400519"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Add Text</a:t>
            </a:r>
            <a:endParaRPr kumimoji="0" lang="ko-KR" alt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F4A78E0-AE24-45B8-A90B-759B7CCC4BDF}"/>
              </a:ext>
            </a:extLst>
          </p:cNvPr>
          <p:cNvSpPr txBox="1"/>
          <p:nvPr/>
        </p:nvSpPr>
        <p:spPr>
          <a:xfrm>
            <a:off x="6706737" y="4795733"/>
            <a:ext cx="1400519"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Add Text</a:t>
            </a:r>
            <a:endParaRPr kumimoji="0" lang="ko-KR" alt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106DAB4-E578-402D-A265-B3E4849B563F}"/>
              </a:ext>
            </a:extLst>
          </p:cNvPr>
          <p:cNvSpPr txBox="1"/>
          <p:nvPr/>
        </p:nvSpPr>
        <p:spPr>
          <a:xfrm>
            <a:off x="4096171" y="4795733"/>
            <a:ext cx="1400519"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Add Text</a:t>
            </a:r>
            <a:endParaRPr kumimoji="0" lang="ko-KR" alt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ounded Rectangle 48">
            <a:extLst>
              <a:ext uri="{FF2B5EF4-FFF2-40B4-BE49-F238E27FC236}">
                <a16:creationId xmlns:a16="http://schemas.microsoft.com/office/drawing/2014/main" id="{FF27C7EB-D72D-4940-B853-CD1CAA2910AC}"/>
              </a:ext>
            </a:extLst>
          </p:cNvPr>
          <p:cNvSpPr/>
          <p:nvPr/>
        </p:nvSpPr>
        <p:spPr>
          <a:xfrm>
            <a:off x="9430091" y="1553461"/>
            <a:ext cx="1844352" cy="1008112"/>
          </a:xfrm>
          <a:prstGeom prst="roundRect">
            <a:avLst>
              <a:gd name="adj" fmla="val 11943"/>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cs typeface="+mn-cs"/>
            </a:endParaRPr>
          </a:p>
        </p:txBody>
      </p:sp>
      <p:grpSp>
        <p:nvGrpSpPr>
          <p:cNvPr id="17" name="Group 16">
            <a:extLst>
              <a:ext uri="{FF2B5EF4-FFF2-40B4-BE49-F238E27FC236}">
                <a16:creationId xmlns:a16="http://schemas.microsoft.com/office/drawing/2014/main" id="{C789FDA8-D42A-4DA3-B18D-1514FA49CB57}"/>
              </a:ext>
            </a:extLst>
          </p:cNvPr>
          <p:cNvGrpSpPr/>
          <p:nvPr/>
        </p:nvGrpSpPr>
        <p:grpSpPr>
          <a:xfrm>
            <a:off x="9609901" y="1676168"/>
            <a:ext cx="1484732" cy="762701"/>
            <a:chOff x="6228184" y="1817997"/>
            <a:chExt cx="1484732" cy="762701"/>
          </a:xfrm>
        </p:grpSpPr>
        <p:grpSp>
          <p:nvGrpSpPr>
            <p:cNvPr id="18" name="Group 17">
              <a:extLst>
                <a:ext uri="{FF2B5EF4-FFF2-40B4-BE49-F238E27FC236}">
                  <a16:creationId xmlns:a16="http://schemas.microsoft.com/office/drawing/2014/main" id="{023CD7F2-E4CC-4859-97A7-5CDE24134AC4}"/>
                </a:ext>
              </a:extLst>
            </p:cNvPr>
            <p:cNvGrpSpPr/>
            <p:nvPr/>
          </p:nvGrpSpPr>
          <p:grpSpPr>
            <a:xfrm>
              <a:off x="6228184" y="1817997"/>
              <a:ext cx="1484732" cy="276999"/>
              <a:chOff x="6228184" y="1817997"/>
              <a:chExt cx="1484732" cy="276999"/>
            </a:xfrm>
          </p:grpSpPr>
          <p:sp>
            <p:nvSpPr>
              <p:cNvPr id="25" name="Rectangle 24">
                <a:extLst>
                  <a:ext uri="{FF2B5EF4-FFF2-40B4-BE49-F238E27FC236}">
                    <a16:creationId xmlns:a16="http://schemas.microsoft.com/office/drawing/2014/main" id="{A5AC498F-85E4-4E2D-88C6-EAD44D3678DE}"/>
                  </a:ext>
                </a:extLst>
              </p:cNvPr>
              <p:cNvSpPr/>
              <p:nvPr/>
            </p:nvSpPr>
            <p:spPr>
              <a:xfrm>
                <a:off x="6228184" y="1844824"/>
                <a:ext cx="216024" cy="216024"/>
              </a:xfrm>
              <a:prstGeom prst="rect">
                <a:avLst/>
              </a:prstGeom>
              <a:solidFill>
                <a:srgbClr val="7CC8E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a:cs typeface="+mn-cs"/>
                </a:endParaRPr>
              </a:p>
            </p:txBody>
          </p:sp>
          <p:sp>
            <p:nvSpPr>
              <p:cNvPr id="26" name="TextBox 25">
                <a:extLst>
                  <a:ext uri="{FF2B5EF4-FFF2-40B4-BE49-F238E27FC236}">
                    <a16:creationId xmlns:a16="http://schemas.microsoft.com/office/drawing/2014/main" id="{970772AB-B09C-4D1A-8712-C2D4F5793303}"/>
                  </a:ext>
                </a:extLst>
              </p:cNvPr>
              <p:cNvSpPr txBox="1"/>
              <p:nvPr/>
            </p:nvSpPr>
            <p:spPr>
              <a:xfrm>
                <a:off x="6494256" y="1817997"/>
                <a:ext cx="1218660" cy="276999"/>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rgbClr val="7CC8EC"/>
                    </a:solidFill>
                    <a:effectLst/>
                    <a:uLnTx/>
                    <a:uFillTx/>
                  </a:rPr>
                  <a:t>54% Add Text</a:t>
                </a:r>
                <a:endParaRPr kumimoji="0" lang="ko-KR" altLang="en-US" sz="1200" b="1" i="0" u="none" strike="noStrike" kern="0" cap="none" spc="0" normalizeH="0" baseline="0" noProof="0" dirty="0">
                  <a:ln>
                    <a:noFill/>
                  </a:ln>
                  <a:solidFill>
                    <a:srgbClr val="7CC8EC"/>
                  </a:solidFill>
                  <a:effectLst/>
                  <a:uLnTx/>
                  <a:uFillTx/>
                </a:endParaRPr>
              </a:p>
            </p:txBody>
          </p:sp>
        </p:grpSp>
        <p:grpSp>
          <p:nvGrpSpPr>
            <p:cNvPr id="19" name="Group 18">
              <a:extLst>
                <a:ext uri="{FF2B5EF4-FFF2-40B4-BE49-F238E27FC236}">
                  <a16:creationId xmlns:a16="http://schemas.microsoft.com/office/drawing/2014/main" id="{C4EDA207-3287-4F1A-A287-0758877738D2}"/>
                </a:ext>
              </a:extLst>
            </p:cNvPr>
            <p:cNvGrpSpPr/>
            <p:nvPr/>
          </p:nvGrpSpPr>
          <p:grpSpPr>
            <a:xfrm>
              <a:off x="6228184" y="2060848"/>
              <a:ext cx="1484732" cy="276999"/>
              <a:chOff x="6228184" y="1817997"/>
              <a:chExt cx="1484732" cy="276999"/>
            </a:xfrm>
          </p:grpSpPr>
          <p:sp>
            <p:nvSpPr>
              <p:cNvPr id="23" name="Rectangle 22">
                <a:extLst>
                  <a:ext uri="{FF2B5EF4-FFF2-40B4-BE49-F238E27FC236}">
                    <a16:creationId xmlns:a16="http://schemas.microsoft.com/office/drawing/2014/main" id="{4962F8E8-0040-4932-ACF2-179C93C1177B}"/>
                  </a:ext>
                </a:extLst>
              </p:cNvPr>
              <p:cNvSpPr/>
              <p:nvPr/>
            </p:nvSpPr>
            <p:spPr>
              <a:xfrm>
                <a:off x="6228184" y="1844824"/>
                <a:ext cx="216024" cy="216024"/>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cs typeface="+mn-cs"/>
                </a:endParaRPr>
              </a:p>
            </p:txBody>
          </p:sp>
          <p:sp>
            <p:nvSpPr>
              <p:cNvPr id="24" name="TextBox 23">
                <a:extLst>
                  <a:ext uri="{FF2B5EF4-FFF2-40B4-BE49-F238E27FC236}">
                    <a16:creationId xmlns:a16="http://schemas.microsoft.com/office/drawing/2014/main" id="{9A333B9C-ABA6-43DC-AF6B-BA2A8AA7447F}"/>
                  </a:ext>
                </a:extLst>
              </p:cNvPr>
              <p:cNvSpPr txBox="1"/>
              <p:nvPr/>
            </p:nvSpPr>
            <p:spPr>
              <a:xfrm>
                <a:off x="6494256" y="1817997"/>
                <a:ext cx="1218660" cy="276999"/>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chemeClr val="accent3">
                        <a:lumMod val="75000"/>
                      </a:schemeClr>
                    </a:solidFill>
                    <a:effectLst/>
                    <a:uLnTx/>
                    <a:uFillTx/>
                  </a:rPr>
                  <a:t>54% Add Text</a:t>
                </a:r>
                <a:endParaRPr kumimoji="0" lang="ko-KR" altLang="en-US" sz="1200" b="1" i="0" u="none" strike="noStrike" kern="0" cap="none" spc="0" normalizeH="0" baseline="0" noProof="0" dirty="0">
                  <a:ln>
                    <a:noFill/>
                  </a:ln>
                  <a:solidFill>
                    <a:schemeClr val="accent3">
                      <a:lumMod val="75000"/>
                    </a:schemeClr>
                  </a:solidFill>
                  <a:effectLst/>
                  <a:uLnTx/>
                  <a:uFillTx/>
                </a:endParaRPr>
              </a:p>
            </p:txBody>
          </p:sp>
        </p:grpSp>
        <p:grpSp>
          <p:nvGrpSpPr>
            <p:cNvPr id="20" name="Group 19">
              <a:extLst>
                <a:ext uri="{FF2B5EF4-FFF2-40B4-BE49-F238E27FC236}">
                  <a16:creationId xmlns:a16="http://schemas.microsoft.com/office/drawing/2014/main" id="{DC0E1AAC-F88D-4AC4-8EC6-FD74E2A915D9}"/>
                </a:ext>
              </a:extLst>
            </p:cNvPr>
            <p:cNvGrpSpPr/>
            <p:nvPr/>
          </p:nvGrpSpPr>
          <p:grpSpPr>
            <a:xfrm>
              <a:off x="6228184" y="2303699"/>
              <a:ext cx="1484732" cy="276999"/>
              <a:chOff x="6228184" y="1817997"/>
              <a:chExt cx="1484732" cy="276999"/>
            </a:xfrm>
          </p:grpSpPr>
          <p:sp>
            <p:nvSpPr>
              <p:cNvPr id="21" name="Rectangle 20">
                <a:extLst>
                  <a:ext uri="{FF2B5EF4-FFF2-40B4-BE49-F238E27FC236}">
                    <a16:creationId xmlns:a16="http://schemas.microsoft.com/office/drawing/2014/main" id="{3AC3B855-BCD4-41FB-9CF6-9ECFA9807E4C}"/>
                  </a:ext>
                </a:extLst>
              </p:cNvPr>
              <p:cNvSpPr/>
              <p:nvPr/>
            </p:nvSpPr>
            <p:spPr>
              <a:xfrm>
                <a:off x="6228184" y="1844824"/>
                <a:ext cx="216024" cy="216024"/>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6BF4A"/>
                  </a:solidFill>
                  <a:effectLst/>
                  <a:uLnTx/>
                  <a:uFillTx/>
                  <a:latin typeface="Arial"/>
                  <a:cs typeface="+mn-cs"/>
                </a:endParaRPr>
              </a:p>
            </p:txBody>
          </p:sp>
          <p:sp>
            <p:nvSpPr>
              <p:cNvPr id="22" name="TextBox 21">
                <a:extLst>
                  <a:ext uri="{FF2B5EF4-FFF2-40B4-BE49-F238E27FC236}">
                    <a16:creationId xmlns:a16="http://schemas.microsoft.com/office/drawing/2014/main" id="{4B0D8137-1AA6-4BD4-9B35-5C38C8968D7F}"/>
                  </a:ext>
                </a:extLst>
              </p:cNvPr>
              <p:cNvSpPr txBox="1"/>
              <p:nvPr/>
            </p:nvSpPr>
            <p:spPr>
              <a:xfrm>
                <a:off x="6494256" y="1817997"/>
                <a:ext cx="1218660" cy="276999"/>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chemeClr val="tx2">
                        <a:lumMod val="75000"/>
                      </a:schemeClr>
                    </a:solidFill>
                    <a:effectLst/>
                    <a:uLnTx/>
                    <a:uFillTx/>
                  </a:rPr>
                  <a:t>54% Add Text</a:t>
                </a:r>
                <a:endParaRPr kumimoji="0" lang="ko-KR" altLang="en-US" sz="1200" b="1" i="0" u="none" strike="noStrike" kern="0" cap="none" spc="0" normalizeH="0" baseline="0" noProof="0" dirty="0">
                  <a:ln>
                    <a:noFill/>
                  </a:ln>
                  <a:solidFill>
                    <a:schemeClr val="tx2">
                      <a:lumMod val="75000"/>
                    </a:schemeClr>
                  </a:solidFill>
                  <a:effectLst/>
                  <a:uLnTx/>
                  <a:uFillTx/>
                </a:endParaRPr>
              </a:p>
            </p:txBody>
          </p:sp>
        </p:grpSp>
      </p:grpSp>
      <p:sp>
        <p:nvSpPr>
          <p:cNvPr id="27" name="TextBox 26">
            <a:extLst>
              <a:ext uri="{FF2B5EF4-FFF2-40B4-BE49-F238E27FC236}">
                <a16:creationId xmlns:a16="http://schemas.microsoft.com/office/drawing/2014/main" id="{D4859A65-6E86-49CF-89B2-E34078D301C6}"/>
              </a:ext>
            </a:extLst>
          </p:cNvPr>
          <p:cNvSpPr txBox="1"/>
          <p:nvPr/>
        </p:nvSpPr>
        <p:spPr>
          <a:xfrm>
            <a:off x="817683" y="1356489"/>
            <a:ext cx="72873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a:ln>
                  <a:noFill/>
                </a:ln>
                <a:solidFill>
                  <a:schemeClr val="accent3">
                    <a:lumMod val="75000"/>
                  </a:schemeClr>
                </a:solidFill>
                <a:effectLst/>
                <a:uLnTx/>
                <a:uFillTx/>
                <a:latin typeface="Arial" panose="020B0604020202020204" pitchFamily="34" charset="0"/>
                <a:cs typeface="Arial" panose="020B0604020202020204" pitchFamily="34" charset="0"/>
              </a:rPr>
              <a:t>01</a:t>
            </a:r>
            <a:endParaRPr kumimoji="0" lang="ko-KR" altLang="en-US" b="1" i="0" u="none" strike="noStrike" kern="0" cap="none" spc="0" normalizeH="0" baseline="0" noProof="0" dirty="0">
              <a:ln>
                <a:noFill/>
              </a:ln>
              <a:solidFill>
                <a:schemeClr val="accent3">
                  <a:lumMod val="75000"/>
                </a:schemeClr>
              </a:solidFill>
              <a:effectLst/>
              <a:uLnTx/>
              <a:uFillTx/>
              <a:latin typeface="Arial" panose="020B0604020202020204" pitchFamily="34" charset="0"/>
              <a:cs typeface="Arial" panose="020B0604020202020204" pitchFamily="34" charset="0"/>
            </a:endParaRPr>
          </a:p>
        </p:txBody>
      </p:sp>
      <p:grpSp>
        <p:nvGrpSpPr>
          <p:cNvPr id="28" name="그룹 8">
            <a:extLst>
              <a:ext uri="{FF2B5EF4-FFF2-40B4-BE49-F238E27FC236}">
                <a16:creationId xmlns:a16="http://schemas.microsoft.com/office/drawing/2014/main" id="{4208FA60-C6DF-41EC-9D6D-9D6C82D6D7E5}"/>
              </a:ext>
            </a:extLst>
          </p:cNvPr>
          <p:cNvGrpSpPr/>
          <p:nvPr/>
        </p:nvGrpSpPr>
        <p:grpSpPr>
          <a:xfrm>
            <a:off x="1590808" y="1484268"/>
            <a:ext cx="2949752" cy="1261884"/>
            <a:chOff x="891295" y="1612564"/>
            <a:chExt cx="2697442" cy="1261884"/>
          </a:xfrm>
        </p:grpSpPr>
        <p:sp>
          <p:nvSpPr>
            <p:cNvPr id="29" name="TextBox 28">
              <a:extLst>
                <a:ext uri="{FF2B5EF4-FFF2-40B4-BE49-F238E27FC236}">
                  <a16:creationId xmlns:a16="http://schemas.microsoft.com/office/drawing/2014/main" id="{3CF1FE13-BEEA-409D-B9E7-09CA8337F369}"/>
                </a:ext>
              </a:extLst>
            </p:cNvPr>
            <p:cNvSpPr txBox="1"/>
            <p:nvPr/>
          </p:nvSpPr>
          <p:spPr>
            <a:xfrm>
              <a:off x="891295" y="1858785"/>
              <a:ext cx="2697442"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Get a modern PowerPoint  Presentation that is beautifully designed. I hope and I believe that this Template will your Time, Money and Reputation. Easy to change colors, photos and Text. </a:t>
              </a:r>
              <a:r>
                <a:rPr kumimoji="0" lang="ko-KR" altLang="en-US" sz="12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  </a:t>
              </a:r>
              <a:endParaRPr kumimoji="0" lang="en-US" altLang="ko-KR" sz="12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680E3D27-495A-4C5F-8CD8-89522BB38BF0}"/>
                </a:ext>
              </a:extLst>
            </p:cNvPr>
            <p:cNvSpPr txBox="1"/>
            <p:nvPr/>
          </p:nvSpPr>
          <p:spPr>
            <a:xfrm>
              <a:off x="891295" y="1612564"/>
              <a:ext cx="2697442" cy="276999"/>
            </a:xfrm>
            <a:prstGeom prst="rect">
              <a:avLst/>
            </a:prstGeom>
            <a:noFill/>
          </p:spPr>
          <p:txBody>
            <a:bodyPr wrap="square" lIns="108000" rIns="108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chemeClr val="accent3">
                      <a:lumMod val="75000"/>
                    </a:schemeClr>
                  </a:solidFill>
                  <a:effectLst/>
                  <a:uLnTx/>
                  <a:uFillTx/>
                  <a:latin typeface="Arial" panose="020B0604020202020204" pitchFamily="34" charset="0"/>
                  <a:cs typeface="Arial" panose="020B0604020202020204" pitchFamily="34" charset="0"/>
                </a:rPr>
                <a:t>Contents Title</a:t>
              </a:r>
              <a:endParaRPr kumimoji="0" lang="ko-KR" altLang="en-US" sz="1200" b="1" i="0" u="none" strike="noStrike" kern="0" cap="none" spc="0" normalizeH="0" baseline="0" noProof="0" dirty="0">
                <a:ln>
                  <a:noFill/>
                </a:ln>
                <a:solidFill>
                  <a:schemeClr val="accent3">
                    <a:lumMod val="75000"/>
                  </a:schemeClr>
                </a:solidFill>
                <a:effectLst/>
                <a:uLnTx/>
                <a:uFillTx/>
                <a:latin typeface="Arial" panose="020B0604020202020204" pitchFamily="34" charset="0"/>
                <a:cs typeface="Arial" panose="020B0604020202020204" pitchFamily="34" charset="0"/>
              </a:endParaRPr>
            </a:p>
          </p:txBody>
        </p:sp>
      </p:grpSp>
      <p:sp>
        <p:nvSpPr>
          <p:cNvPr id="31" name="TextBox 30">
            <a:extLst>
              <a:ext uri="{FF2B5EF4-FFF2-40B4-BE49-F238E27FC236}">
                <a16:creationId xmlns:a16="http://schemas.microsoft.com/office/drawing/2014/main" id="{98F35F37-8B51-474C-AD3E-1CC0BC29C697}"/>
              </a:ext>
            </a:extLst>
          </p:cNvPr>
          <p:cNvSpPr txBox="1"/>
          <p:nvPr/>
        </p:nvSpPr>
        <p:spPr>
          <a:xfrm>
            <a:off x="817683" y="3801338"/>
            <a:ext cx="728739"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schemeClr val="tx2">
                    <a:lumMod val="75000"/>
                  </a:schemeClr>
                </a:solidFill>
                <a:effectLst/>
                <a:uLnTx/>
                <a:uFillTx/>
                <a:latin typeface="Arial" panose="020B0604020202020204" pitchFamily="34" charset="0"/>
                <a:cs typeface="Arial" panose="020B0604020202020204" pitchFamily="34" charset="0"/>
              </a:rPr>
              <a:t>03</a:t>
            </a:r>
            <a:endParaRPr kumimoji="0" lang="ko-KR" altLang="en-US" sz="2400" b="1" i="0" u="none" strike="noStrike" kern="0" cap="none" spc="0" normalizeH="0" baseline="0" noProof="0" dirty="0">
              <a:ln>
                <a:noFill/>
              </a:ln>
              <a:solidFill>
                <a:schemeClr val="tx2">
                  <a:lumMod val="75000"/>
                </a:schemeClr>
              </a:solidFill>
              <a:effectLst/>
              <a:uLnTx/>
              <a:uFillTx/>
              <a:latin typeface="Arial" panose="020B0604020202020204" pitchFamily="34" charset="0"/>
              <a:cs typeface="Arial" panose="020B0604020202020204" pitchFamily="34" charset="0"/>
            </a:endParaRPr>
          </a:p>
        </p:txBody>
      </p:sp>
      <p:grpSp>
        <p:nvGrpSpPr>
          <p:cNvPr id="32" name="그룹 7">
            <a:extLst>
              <a:ext uri="{FF2B5EF4-FFF2-40B4-BE49-F238E27FC236}">
                <a16:creationId xmlns:a16="http://schemas.microsoft.com/office/drawing/2014/main" id="{39C80908-205E-4BEB-A86C-7F63E405C129}"/>
              </a:ext>
            </a:extLst>
          </p:cNvPr>
          <p:cNvGrpSpPr/>
          <p:nvPr/>
        </p:nvGrpSpPr>
        <p:grpSpPr>
          <a:xfrm>
            <a:off x="1590808" y="3929119"/>
            <a:ext cx="2088000" cy="1813728"/>
            <a:chOff x="828813" y="3628788"/>
            <a:chExt cx="1689853" cy="1829729"/>
          </a:xfrm>
        </p:grpSpPr>
        <p:sp>
          <p:nvSpPr>
            <p:cNvPr id="33" name="TextBox 32">
              <a:extLst>
                <a:ext uri="{FF2B5EF4-FFF2-40B4-BE49-F238E27FC236}">
                  <a16:creationId xmlns:a16="http://schemas.microsoft.com/office/drawing/2014/main" id="{D5B33D5A-1006-4A85-A604-A145086F3F5F}"/>
                </a:ext>
              </a:extLst>
            </p:cNvPr>
            <p:cNvSpPr txBox="1"/>
            <p:nvPr/>
          </p:nvSpPr>
          <p:spPr>
            <a:xfrm>
              <a:off x="828813" y="3875009"/>
              <a:ext cx="1689853" cy="158350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Get a modern PowerPoint  Presentation that is beautifully designed. I hope and I believe that this Template will your Time, Money and Reputation. Easy to change colors, photos and Text.</a:t>
              </a:r>
              <a:r>
                <a:rPr kumimoji="0" lang="ko-KR" altLang="en-US" sz="12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  </a:t>
              </a:r>
              <a:endParaRPr kumimoji="0" lang="en-US" altLang="ko-KR" sz="12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6783B2CA-5614-40DF-B411-2BE7452E8E3F}"/>
                </a:ext>
              </a:extLst>
            </p:cNvPr>
            <p:cNvSpPr txBox="1"/>
            <p:nvPr/>
          </p:nvSpPr>
          <p:spPr>
            <a:xfrm>
              <a:off x="828813" y="3628788"/>
              <a:ext cx="1689853" cy="279443"/>
            </a:xfrm>
            <a:prstGeom prst="rect">
              <a:avLst/>
            </a:prstGeom>
            <a:noFill/>
          </p:spPr>
          <p:txBody>
            <a:bodyPr wrap="square" lIns="108000" rIns="108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chemeClr val="accent4">
                      <a:lumMod val="75000"/>
                    </a:schemeClr>
                  </a:solidFill>
                  <a:effectLst/>
                  <a:uLnTx/>
                  <a:uFillTx/>
                  <a:latin typeface="Arial" panose="020B0604020202020204" pitchFamily="34" charset="0"/>
                  <a:cs typeface="Arial" panose="020B0604020202020204" pitchFamily="34" charset="0"/>
                </a:rPr>
                <a:t>Contents Title</a:t>
              </a:r>
              <a:endParaRPr kumimoji="0" lang="ko-KR" altLang="en-US" sz="1200" b="1" i="0" u="none" strike="noStrike" kern="0" cap="none" spc="0" normalizeH="0" baseline="0" noProof="0" dirty="0">
                <a:ln>
                  <a:noFill/>
                </a:ln>
                <a:solidFill>
                  <a:schemeClr val="accent4">
                    <a:lumMod val="75000"/>
                  </a:schemeClr>
                </a:solidFill>
                <a:effectLst/>
                <a:uLnTx/>
                <a:uFillTx/>
                <a:latin typeface="Arial" panose="020B0604020202020204" pitchFamily="34" charset="0"/>
                <a:cs typeface="Arial" panose="020B0604020202020204" pitchFamily="34" charset="0"/>
              </a:endParaRPr>
            </a:p>
          </p:txBody>
        </p:sp>
      </p:grpSp>
      <p:sp>
        <p:nvSpPr>
          <p:cNvPr id="35" name="TextBox 34">
            <a:extLst>
              <a:ext uri="{FF2B5EF4-FFF2-40B4-BE49-F238E27FC236}">
                <a16:creationId xmlns:a16="http://schemas.microsoft.com/office/drawing/2014/main" id="{CA093C25-E081-40B3-8D9B-1390B7BA83A6}"/>
              </a:ext>
            </a:extLst>
          </p:cNvPr>
          <p:cNvSpPr txBox="1"/>
          <p:nvPr/>
        </p:nvSpPr>
        <p:spPr>
          <a:xfrm>
            <a:off x="8473595" y="3801338"/>
            <a:ext cx="72873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a:ln>
                  <a:noFill/>
                </a:ln>
                <a:solidFill>
                  <a:srgbClr val="7CC8EC"/>
                </a:solidFill>
                <a:effectLst/>
                <a:uLnTx/>
                <a:uFillTx/>
                <a:latin typeface="Arial" panose="020B0604020202020204" pitchFamily="34" charset="0"/>
                <a:cs typeface="Arial" panose="020B0604020202020204" pitchFamily="34" charset="0"/>
              </a:rPr>
              <a:t>02</a:t>
            </a:r>
            <a:endParaRPr kumimoji="0" lang="ko-KR" altLang="en-US" b="1" i="0" u="none" strike="noStrike" kern="0" cap="none" spc="0" normalizeH="0" baseline="0" noProof="0" dirty="0">
              <a:ln>
                <a:noFill/>
              </a:ln>
              <a:solidFill>
                <a:srgbClr val="7CC8EC"/>
              </a:solidFill>
              <a:effectLst/>
              <a:uLnTx/>
              <a:uFillTx/>
              <a:latin typeface="Arial" panose="020B0604020202020204" pitchFamily="34" charset="0"/>
              <a:cs typeface="Arial" panose="020B0604020202020204" pitchFamily="34" charset="0"/>
            </a:endParaRPr>
          </a:p>
        </p:txBody>
      </p:sp>
      <p:grpSp>
        <p:nvGrpSpPr>
          <p:cNvPr id="36" name="그룹 11">
            <a:extLst>
              <a:ext uri="{FF2B5EF4-FFF2-40B4-BE49-F238E27FC236}">
                <a16:creationId xmlns:a16="http://schemas.microsoft.com/office/drawing/2014/main" id="{0D5A3700-5543-4481-AB39-09E07C3D0014}"/>
              </a:ext>
            </a:extLst>
          </p:cNvPr>
          <p:cNvGrpSpPr/>
          <p:nvPr/>
        </p:nvGrpSpPr>
        <p:grpSpPr>
          <a:xfrm>
            <a:off x="9275294" y="3929120"/>
            <a:ext cx="2088000" cy="1772477"/>
            <a:chOff x="7055975" y="3628788"/>
            <a:chExt cx="1689853" cy="2151798"/>
          </a:xfrm>
        </p:grpSpPr>
        <p:sp>
          <p:nvSpPr>
            <p:cNvPr id="37" name="TextBox 36">
              <a:extLst>
                <a:ext uri="{FF2B5EF4-FFF2-40B4-BE49-F238E27FC236}">
                  <a16:creationId xmlns:a16="http://schemas.microsoft.com/office/drawing/2014/main" id="{95E9BDD1-C19B-4BB7-B5FE-49F0DDED2ED9}"/>
                </a:ext>
              </a:extLst>
            </p:cNvPr>
            <p:cNvSpPr txBox="1"/>
            <p:nvPr/>
          </p:nvSpPr>
          <p:spPr>
            <a:xfrm>
              <a:off x="7055975" y="3875009"/>
              <a:ext cx="1689853" cy="19055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Get a modern PowerPoint  Presentation that is beautifully designed. I hope and I believe that this Template will your Time, Money and Reputation. Easy to change colors, photos and Text.</a:t>
              </a:r>
              <a:r>
                <a:rPr kumimoji="0" lang="ko-KR" altLang="en-US" sz="12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 </a:t>
              </a:r>
              <a:endParaRPr kumimoji="0" lang="en-US" altLang="ko-KR" sz="12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EA7387E-5827-4574-890D-EDBA2E10878B}"/>
                </a:ext>
              </a:extLst>
            </p:cNvPr>
            <p:cNvSpPr txBox="1"/>
            <p:nvPr/>
          </p:nvSpPr>
          <p:spPr>
            <a:xfrm>
              <a:off x="7055975" y="3628788"/>
              <a:ext cx="1689853" cy="336278"/>
            </a:xfrm>
            <a:prstGeom prst="rect">
              <a:avLst/>
            </a:prstGeom>
            <a:noFill/>
          </p:spPr>
          <p:txBody>
            <a:bodyPr wrap="square" lIns="108000" rIns="108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chemeClr val="accent4">
                      <a:lumMod val="75000"/>
                    </a:schemeClr>
                  </a:solidFill>
                  <a:effectLst/>
                  <a:uLnTx/>
                  <a:uFillTx/>
                  <a:latin typeface="Arial" panose="020B0604020202020204" pitchFamily="34" charset="0"/>
                  <a:cs typeface="Arial" panose="020B0604020202020204" pitchFamily="34" charset="0"/>
                </a:rPr>
                <a:t>Contents Title</a:t>
              </a:r>
              <a:endParaRPr kumimoji="0" lang="ko-KR" altLang="en-US" sz="1200" b="1" i="0" u="none" strike="noStrike" kern="0" cap="none" spc="0" normalizeH="0" baseline="0" noProof="0" dirty="0">
                <a:ln>
                  <a:noFill/>
                </a:ln>
                <a:solidFill>
                  <a:schemeClr val="accent4">
                    <a:lumMod val="75000"/>
                  </a:schemeClr>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26904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52BF-AAD2-4179-B622-476A7A0AC061}"/>
              </a:ext>
            </a:extLst>
          </p:cNvPr>
          <p:cNvSpPr>
            <a:spLocks noGrp="1"/>
          </p:cNvSpPr>
          <p:nvPr>
            <p:ph type="ctrTitle"/>
          </p:nvPr>
        </p:nvSpPr>
        <p:spPr/>
        <p:txBody>
          <a:bodyPr/>
          <a:lstStyle/>
          <a:p>
            <a:endParaRPr lang="th-TH"/>
          </a:p>
        </p:txBody>
      </p:sp>
      <p:sp>
        <p:nvSpPr>
          <p:cNvPr id="3" name="Subtitle 2">
            <a:extLst>
              <a:ext uri="{FF2B5EF4-FFF2-40B4-BE49-F238E27FC236}">
                <a16:creationId xmlns:a16="http://schemas.microsoft.com/office/drawing/2014/main" id="{A266C2FF-A63E-4C65-8791-162382C519BA}"/>
              </a:ext>
            </a:extLst>
          </p:cNvPr>
          <p:cNvSpPr>
            <a:spLocks noGrp="1"/>
          </p:cNvSpPr>
          <p:nvPr>
            <p:ph type="subTitle" idx="1"/>
          </p:nvPr>
        </p:nvSpPr>
        <p:spPr/>
        <p:txBody>
          <a:bodyPr/>
          <a:lstStyle/>
          <a:p>
            <a:endParaRPr lang="th-TH"/>
          </a:p>
        </p:txBody>
      </p:sp>
      <p:pic>
        <p:nvPicPr>
          <p:cNvPr id="5" name="Picture 4">
            <a:extLst>
              <a:ext uri="{FF2B5EF4-FFF2-40B4-BE49-F238E27FC236}">
                <a16:creationId xmlns:a16="http://schemas.microsoft.com/office/drawing/2014/main" id="{B079899D-EC2C-45C2-9E36-296E68AB9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7">
            <a:extLst>
              <a:ext uri="{FF2B5EF4-FFF2-40B4-BE49-F238E27FC236}">
                <a16:creationId xmlns:a16="http://schemas.microsoft.com/office/drawing/2014/main" id="{86941B0C-5667-4170-9765-9C66FE265BFB}"/>
              </a:ext>
            </a:extLst>
          </p:cNvPr>
          <p:cNvSpPr txBox="1">
            <a:spLocks/>
          </p:cNvSpPr>
          <p:nvPr/>
        </p:nvSpPr>
        <p:spPr>
          <a:xfrm>
            <a:off x="7200034" y="4645563"/>
            <a:ext cx="4649066" cy="865098"/>
          </a:xfrm>
          <a:prstGeom prst="rect">
            <a:avLst/>
          </a:prstGeom>
          <a:effectLst/>
        </p:spPr>
        <p:txBody>
          <a:bodyPr vert="horz" lIns="0" tIns="0" rIns="0" bIns="0" rtlCol="0" anchor="t">
            <a:normAutofit/>
          </a:bodyPr>
          <a:lstStyle>
            <a:lvl1pPr algn="l"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mj-cs"/>
              </a:defRPr>
            </a:lvl1pPr>
          </a:lstStyle>
          <a:p>
            <a:pPr algn="r">
              <a:lnSpc>
                <a:spcPct val="100000"/>
              </a:lnSpc>
            </a:pPr>
            <a:r>
              <a:rPr lang="en-US" sz="2700" b="1" dirty="0">
                <a:solidFill>
                  <a:schemeClr val="accent1"/>
                </a:solidFill>
                <a:cs typeface="Arial" panose="020B0604020202020204" pitchFamily="34" charset="0"/>
              </a:rPr>
              <a:t>Market Research Report</a:t>
            </a:r>
            <a:br>
              <a:rPr lang="en-US" sz="2800" b="1" dirty="0">
                <a:solidFill>
                  <a:schemeClr val="accent1"/>
                </a:solidFill>
                <a:cs typeface="Arial" panose="020B0604020202020204" pitchFamily="34" charset="0"/>
              </a:rPr>
            </a:br>
            <a:r>
              <a:rPr lang="en-US" sz="1800" b="1" dirty="0">
                <a:solidFill>
                  <a:schemeClr val="accent1"/>
                </a:solidFill>
                <a:cs typeface="Arial" panose="020B0604020202020204" pitchFamily="34" charset="0"/>
              </a:rPr>
              <a:t>5G Ecosystem and its Future in Thailand</a:t>
            </a:r>
            <a:endParaRPr lang="th-TH" sz="2800" dirty="0">
              <a:solidFill>
                <a:schemeClr val="accent1"/>
              </a:solidFill>
            </a:endParaRPr>
          </a:p>
        </p:txBody>
      </p:sp>
      <p:sp>
        <p:nvSpPr>
          <p:cNvPr id="7" name="Subtitle 8">
            <a:extLst>
              <a:ext uri="{FF2B5EF4-FFF2-40B4-BE49-F238E27FC236}">
                <a16:creationId xmlns:a16="http://schemas.microsoft.com/office/drawing/2014/main" id="{D7782DC4-F45C-489A-B73C-6037CA827B2D}"/>
              </a:ext>
            </a:extLst>
          </p:cNvPr>
          <p:cNvSpPr txBox="1">
            <a:spLocks/>
          </p:cNvSpPr>
          <p:nvPr/>
        </p:nvSpPr>
        <p:spPr>
          <a:xfrm>
            <a:off x="8429145" y="5925625"/>
            <a:ext cx="3419955" cy="460695"/>
          </a:xfrm>
          <a:prstGeom prst="rect">
            <a:avLst/>
          </a:prstGeom>
          <a:effectLst/>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Arial" panose="020B0604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400" dirty="0">
                <a:solidFill>
                  <a:schemeClr val="accent5"/>
                </a:solidFill>
                <a:cs typeface="Arial" panose="020B0604020202020204" pitchFamily="34" charset="0"/>
              </a:rPr>
              <a:t>Kick-off Meeting, May 2020</a:t>
            </a:r>
          </a:p>
          <a:p>
            <a:pPr algn="r"/>
            <a:endParaRPr lang="th-TH" dirty="0">
              <a:solidFill>
                <a:schemeClr val="accent5"/>
              </a:solidFill>
            </a:endParaRPr>
          </a:p>
          <a:p>
            <a:pPr algn="r"/>
            <a:endParaRPr lang="th-TH" dirty="0">
              <a:solidFill>
                <a:schemeClr val="accent5"/>
              </a:solidFill>
            </a:endParaRPr>
          </a:p>
        </p:txBody>
      </p:sp>
      <p:sp>
        <p:nvSpPr>
          <p:cNvPr id="8" name="Rectangle 7">
            <a:extLst>
              <a:ext uri="{FF2B5EF4-FFF2-40B4-BE49-F238E27FC236}">
                <a16:creationId xmlns:a16="http://schemas.microsoft.com/office/drawing/2014/main" id="{89476F3F-40AE-4A3C-A851-C8B11ECCC307}"/>
              </a:ext>
            </a:extLst>
          </p:cNvPr>
          <p:cNvSpPr/>
          <p:nvPr/>
        </p:nvSpPr>
        <p:spPr>
          <a:xfrm>
            <a:off x="10066607" y="5556687"/>
            <a:ext cx="1782493" cy="59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9" name="Graphic 8">
            <a:extLst>
              <a:ext uri="{FF2B5EF4-FFF2-40B4-BE49-F238E27FC236}">
                <a16:creationId xmlns:a16="http://schemas.microsoft.com/office/drawing/2014/main" id="{7ADE10DD-D92E-4F98-B166-BBB3976AC0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5527" y="4107110"/>
            <a:ext cx="644400" cy="308027"/>
          </a:xfrm>
          <a:prstGeom prst="rect">
            <a:avLst/>
          </a:prstGeom>
        </p:spPr>
      </p:pic>
      <p:pic>
        <p:nvPicPr>
          <p:cNvPr id="10" name="Picture 9">
            <a:extLst>
              <a:ext uri="{FF2B5EF4-FFF2-40B4-BE49-F238E27FC236}">
                <a16:creationId xmlns:a16="http://schemas.microsoft.com/office/drawing/2014/main" id="{E2B53B11-8C1F-4C9A-AD81-BEBB60BE0AD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18491" y="3922709"/>
            <a:ext cx="1203625" cy="676828"/>
          </a:xfrm>
          <a:prstGeom prst="rect">
            <a:avLst/>
          </a:prstGeom>
        </p:spPr>
      </p:pic>
    </p:spTree>
    <p:extLst>
      <p:ext uri="{BB962C8B-B14F-4D97-AF65-F5344CB8AC3E}">
        <p14:creationId xmlns:p14="http://schemas.microsoft.com/office/powerpoint/2010/main" val="4247864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60B19C4D-7E43-48B8-BA2A-5D086157E893}"/>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sp>
        <p:nvSpPr>
          <p:cNvPr id="3" name="Rectangle 2">
            <a:extLst>
              <a:ext uri="{FF2B5EF4-FFF2-40B4-BE49-F238E27FC236}">
                <a16:creationId xmlns:a16="http://schemas.microsoft.com/office/drawing/2014/main" id="{F803B0D9-123C-4361-8C72-E3AF3B526B5C}"/>
              </a:ext>
            </a:extLst>
          </p:cNvPr>
          <p:cNvSpPr/>
          <p:nvPr/>
        </p:nvSpPr>
        <p:spPr>
          <a:xfrm>
            <a:off x="729598" y="4168345"/>
            <a:ext cx="2960404" cy="276999"/>
          </a:xfrm>
          <a:prstGeom prst="rect">
            <a:avLst/>
          </a:prstGeom>
        </p:spPr>
        <p:txBody>
          <a:bodyPr wrap="square" lIns="0" tIns="0" rIns="0" bIns="0" anchor="t">
            <a:spAutoFit/>
          </a:bodyPr>
          <a:lstStyle/>
          <a:p>
            <a:pPr algn="ctr"/>
            <a:r>
              <a:rPr lang="en-US" sz="1800" b="1" dirty="0">
                <a:solidFill>
                  <a:schemeClr val="accent4">
                    <a:lumMod val="75000"/>
                  </a:schemeClr>
                </a:solidFill>
                <a:latin typeface="Arial" panose="020B0604020202020204" pitchFamily="34" charset="0"/>
                <a:cs typeface="Arial" panose="020B0604020202020204" pitchFamily="34" charset="0"/>
              </a:rPr>
              <a:t>Product/Market Fit</a:t>
            </a:r>
          </a:p>
        </p:txBody>
      </p:sp>
      <p:sp>
        <p:nvSpPr>
          <p:cNvPr id="4" name="Rectangle 3">
            <a:extLst>
              <a:ext uri="{FF2B5EF4-FFF2-40B4-BE49-F238E27FC236}">
                <a16:creationId xmlns:a16="http://schemas.microsoft.com/office/drawing/2014/main" id="{594419FD-5737-4EC7-A0A7-32D882BA1F37}"/>
              </a:ext>
            </a:extLst>
          </p:cNvPr>
          <p:cNvSpPr/>
          <p:nvPr/>
        </p:nvSpPr>
        <p:spPr>
          <a:xfrm>
            <a:off x="4615798" y="4168345"/>
            <a:ext cx="2960404" cy="276999"/>
          </a:xfrm>
          <a:prstGeom prst="rect">
            <a:avLst/>
          </a:prstGeom>
        </p:spPr>
        <p:txBody>
          <a:bodyPr wrap="square" lIns="0" tIns="0" rIns="0" bIns="0" anchor="t">
            <a:spAutoFit/>
          </a:bodyPr>
          <a:lstStyle/>
          <a:p>
            <a:pPr algn="ctr"/>
            <a:r>
              <a:rPr lang="en-US" sz="1800" b="1" dirty="0">
                <a:solidFill>
                  <a:schemeClr val="accent4">
                    <a:lumMod val="75000"/>
                  </a:schemeClr>
                </a:solidFill>
                <a:latin typeface="Arial" panose="020B0604020202020204" pitchFamily="34" charset="0"/>
                <a:cs typeface="Arial" panose="020B0604020202020204" pitchFamily="34" charset="0"/>
              </a:rPr>
              <a:t>Transition to Growth</a:t>
            </a:r>
          </a:p>
        </p:txBody>
      </p:sp>
      <p:sp>
        <p:nvSpPr>
          <p:cNvPr id="5" name="Rectangle 4">
            <a:extLst>
              <a:ext uri="{FF2B5EF4-FFF2-40B4-BE49-F238E27FC236}">
                <a16:creationId xmlns:a16="http://schemas.microsoft.com/office/drawing/2014/main" id="{FF392091-EF0D-4169-AA2B-5B6D382239FA}"/>
              </a:ext>
            </a:extLst>
          </p:cNvPr>
          <p:cNvSpPr/>
          <p:nvPr/>
        </p:nvSpPr>
        <p:spPr>
          <a:xfrm>
            <a:off x="8495833" y="4168345"/>
            <a:ext cx="2960404" cy="276999"/>
          </a:xfrm>
          <a:prstGeom prst="rect">
            <a:avLst/>
          </a:prstGeom>
        </p:spPr>
        <p:txBody>
          <a:bodyPr wrap="square" lIns="0" tIns="0" rIns="0" bIns="0" anchor="t">
            <a:spAutoFit/>
          </a:bodyPr>
          <a:lstStyle/>
          <a:p>
            <a:pPr algn="ctr"/>
            <a:r>
              <a:rPr lang="en-US" sz="1800" b="1" dirty="0">
                <a:solidFill>
                  <a:schemeClr val="accent4">
                    <a:lumMod val="75000"/>
                  </a:schemeClr>
                </a:solidFill>
                <a:latin typeface="Arial" panose="020B0604020202020204" pitchFamily="34" charset="0"/>
                <a:cs typeface="Arial" panose="020B0604020202020204" pitchFamily="34" charset="0"/>
              </a:rPr>
              <a:t>Growth</a:t>
            </a:r>
          </a:p>
        </p:txBody>
      </p:sp>
      <p:sp>
        <p:nvSpPr>
          <p:cNvPr id="6" name="Rectangle 5">
            <a:extLst>
              <a:ext uri="{FF2B5EF4-FFF2-40B4-BE49-F238E27FC236}">
                <a16:creationId xmlns:a16="http://schemas.microsoft.com/office/drawing/2014/main" id="{B775D8AE-B8F0-4C8F-8FEE-0FDD46FA86F0}"/>
              </a:ext>
            </a:extLst>
          </p:cNvPr>
          <p:cNvSpPr/>
          <p:nvPr/>
        </p:nvSpPr>
        <p:spPr>
          <a:xfrm>
            <a:off x="729599" y="4668709"/>
            <a:ext cx="2960404" cy="1077218"/>
          </a:xfrm>
          <a:prstGeom prst="rect">
            <a:avLst/>
          </a:prstGeom>
        </p:spPr>
        <p:txBody>
          <a:bodyPr wrap="square" lIns="0" tIns="0" rIns="0" bIns="0" anchor="t">
            <a:spAutoFit/>
          </a:bodyPr>
          <a:lstStyle/>
          <a:p>
            <a:pPr algn="ctr"/>
            <a:r>
              <a:rPr lang="en-US" sz="1400" dirty="0">
                <a:latin typeface="Arial" panose="020B0604020202020204" pitchFamily="34" charset="0"/>
                <a:cs typeface="Arial" panose="020B0604020202020204" pitchFamily="34" charset="0"/>
              </a:rPr>
              <a:t>Lorem ipsum dolor sit </a:t>
            </a:r>
            <a:r>
              <a:rPr lang="en-US" sz="1400" dirty="0" err="1">
                <a:latin typeface="Arial" panose="020B0604020202020204" pitchFamily="34" charset="0"/>
                <a:cs typeface="Arial" panose="020B0604020202020204" pitchFamily="34" charset="0"/>
              </a:rPr>
              <a:t>amet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consectetur</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adipiscing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elit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Etiam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blandit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leo</a:t>
            </a:r>
            <a:r>
              <a:rPr lang="en-US" sz="1400" dirty="0">
                <a:latin typeface="Arial" panose="020B0604020202020204" pitchFamily="34" charset="0"/>
                <a:cs typeface="Arial" panose="020B0604020202020204" pitchFamily="34" charset="0"/>
              </a:rPr>
              <a:t> non </a:t>
            </a:r>
            <a:r>
              <a:rPr lang="en-US" sz="1400" dirty="0" err="1">
                <a:latin typeface="Arial" panose="020B0604020202020204" pitchFamily="34" charset="0"/>
                <a:cs typeface="Arial" panose="020B0604020202020204" pitchFamily="34" charset="0"/>
              </a:rPr>
              <a:t>pellentesque</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molestie</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Nulla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facilisi</a:t>
            </a:r>
            <a:r>
              <a:rPr lang="en-US" sz="1400" dirty="0">
                <a:latin typeface="Arial" panose="020B0604020202020204" pitchFamily="34" charset="0"/>
                <a:cs typeface="Arial" panose="020B0604020202020204" pitchFamily="34" charset="0"/>
              </a:rPr>
              <a:t>. Sed et pharetra ipsum, </a:t>
            </a:r>
            <a:r>
              <a:rPr lang="en-US" sz="1400" dirty="0" err="1">
                <a:latin typeface="Arial" panose="020B0604020202020204" pitchFamily="34" charset="0"/>
                <a:cs typeface="Arial" panose="020B0604020202020204" pitchFamily="34" charset="0"/>
              </a:rPr>
              <a:t>nec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sodales</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leo</a:t>
            </a:r>
            <a:r>
              <a:rPr lang="en-US" sz="1400"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3FE81D62-E64B-45C6-95D1-6F5AF900722D}"/>
              </a:ext>
            </a:extLst>
          </p:cNvPr>
          <p:cNvSpPr/>
          <p:nvPr/>
        </p:nvSpPr>
        <p:spPr>
          <a:xfrm>
            <a:off x="4615798" y="4668709"/>
            <a:ext cx="2960404" cy="1077218"/>
          </a:xfrm>
          <a:prstGeom prst="rect">
            <a:avLst/>
          </a:prstGeom>
        </p:spPr>
        <p:txBody>
          <a:bodyPr wrap="square" lIns="0" tIns="0" rIns="0" bIns="0" anchor="t">
            <a:spAutoFit/>
          </a:bodyPr>
          <a:lstStyle/>
          <a:p>
            <a:pPr algn="ctr"/>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Etiam</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blandit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leo</a:t>
            </a:r>
            <a:r>
              <a:rPr lang="en-US" sz="1400" dirty="0">
                <a:solidFill>
                  <a:prstClr val="black">
                    <a:lumMod val="75000"/>
                    <a:lumOff val="25000"/>
                  </a:prstClr>
                </a:solidFill>
                <a:latin typeface="Arial" panose="020B0604020202020204" pitchFamily="34" charset="0"/>
                <a:cs typeface="Arial" panose="020B0604020202020204" pitchFamily="34" charset="0"/>
              </a:rPr>
              <a:t> non </a:t>
            </a:r>
            <a:r>
              <a:rPr lang="en-US" sz="1400" dirty="0" err="1">
                <a:solidFill>
                  <a:prstClr val="black">
                    <a:lumMod val="75000"/>
                    <a:lumOff val="25000"/>
                  </a:prstClr>
                </a:solidFill>
                <a:latin typeface="Arial" panose="020B0604020202020204" pitchFamily="34" charset="0"/>
                <a:cs typeface="Arial" panose="020B0604020202020204" pitchFamily="34" charset="0"/>
              </a:rPr>
              <a:t>pellentesque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molestie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Nulla</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facilisi</a:t>
            </a:r>
            <a:r>
              <a:rPr lang="en-US" sz="1400" dirty="0">
                <a:solidFill>
                  <a:prstClr val="black">
                    <a:lumMod val="75000"/>
                    <a:lumOff val="25000"/>
                  </a:prstClr>
                </a:solidFill>
                <a:latin typeface="Arial" panose="020B0604020202020204" pitchFamily="34" charset="0"/>
                <a:cs typeface="Arial" panose="020B0604020202020204" pitchFamily="34" charset="0"/>
              </a:rPr>
              <a:t>. Sed et pharetra ipsum, </a:t>
            </a:r>
            <a:r>
              <a:rPr lang="en-US" sz="1400" dirty="0" err="1">
                <a:solidFill>
                  <a:prstClr val="black">
                    <a:lumMod val="75000"/>
                    <a:lumOff val="25000"/>
                  </a:prstClr>
                </a:solidFill>
                <a:latin typeface="Arial" panose="020B0604020202020204" pitchFamily="34" charset="0"/>
                <a:cs typeface="Arial" panose="020B0604020202020204" pitchFamily="34" charset="0"/>
              </a:rPr>
              <a:t>nec</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sodales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leo</a:t>
            </a:r>
            <a:r>
              <a:rPr lang="en-US" sz="1400" dirty="0">
                <a:solidFill>
                  <a:prstClr val="black">
                    <a:lumMod val="75000"/>
                    <a:lumOff val="25000"/>
                  </a:prstClr>
                </a:solidFill>
                <a:latin typeface="Arial" panose="020B0604020202020204" pitchFamily="34" charset="0"/>
                <a:cs typeface="Arial" panose="020B0604020202020204" pitchFamily="34" charset="0"/>
              </a:rPr>
              <a:t>. </a:t>
            </a:r>
          </a:p>
        </p:txBody>
      </p:sp>
      <p:sp>
        <p:nvSpPr>
          <p:cNvPr id="8" name="Rectangle 7">
            <a:extLst>
              <a:ext uri="{FF2B5EF4-FFF2-40B4-BE49-F238E27FC236}">
                <a16:creationId xmlns:a16="http://schemas.microsoft.com/office/drawing/2014/main" id="{45807C78-9340-413F-AC1D-CF6732635C95}"/>
              </a:ext>
            </a:extLst>
          </p:cNvPr>
          <p:cNvSpPr/>
          <p:nvPr/>
        </p:nvSpPr>
        <p:spPr>
          <a:xfrm>
            <a:off x="8495833" y="4668709"/>
            <a:ext cx="2960404" cy="1077218"/>
          </a:xfrm>
          <a:prstGeom prst="rect">
            <a:avLst/>
          </a:prstGeom>
        </p:spPr>
        <p:txBody>
          <a:bodyPr wrap="square" lIns="0" tIns="0" rIns="0" bIns="0" anchor="t">
            <a:spAutoFit/>
          </a:bodyPr>
          <a:lstStyle/>
          <a:p>
            <a:pPr algn="ctr"/>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Etiam</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blandit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leo</a:t>
            </a:r>
            <a:r>
              <a:rPr lang="en-US" sz="1400" dirty="0">
                <a:solidFill>
                  <a:prstClr val="black">
                    <a:lumMod val="75000"/>
                    <a:lumOff val="25000"/>
                  </a:prstClr>
                </a:solidFill>
                <a:latin typeface="Arial" panose="020B0604020202020204" pitchFamily="34" charset="0"/>
                <a:cs typeface="Arial" panose="020B0604020202020204" pitchFamily="34" charset="0"/>
              </a:rPr>
              <a:t> non </a:t>
            </a:r>
            <a:r>
              <a:rPr lang="en-US" sz="1400" dirty="0" err="1">
                <a:solidFill>
                  <a:prstClr val="black">
                    <a:lumMod val="75000"/>
                    <a:lumOff val="25000"/>
                  </a:prstClr>
                </a:solidFill>
                <a:latin typeface="Arial" panose="020B0604020202020204" pitchFamily="34" charset="0"/>
                <a:cs typeface="Arial" panose="020B0604020202020204" pitchFamily="34" charset="0"/>
              </a:rPr>
              <a:t>pellentesque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molestie</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Nulla</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facilisi</a:t>
            </a:r>
            <a:r>
              <a:rPr lang="en-US" sz="1400" dirty="0">
                <a:solidFill>
                  <a:prstClr val="black">
                    <a:lumMod val="75000"/>
                    <a:lumOff val="25000"/>
                  </a:prstClr>
                </a:solidFill>
                <a:latin typeface="Arial" panose="020B0604020202020204" pitchFamily="34" charset="0"/>
                <a:cs typeface="Arial" panose="020B0604020202020204" pitchFamily="34" charset="0"/>
              </a:rPr>
              <a:t>. Sed et pharetra ipsum, </a:t>
            </a:r>
            <a:r>
              <a:rPr lang="en-US" sz="1400" dirty="0" err="1">
                <a:solidFill>
                  <a:prstClr val="black">
                    <a:lumMod val="75000"/>
                    <a:lumOff val="25000"/>
                  </a:prstClr>
                </a:solidFill>
                <a:latin typeface="Arial" panose="020B0604020202020204" pitchFamily="34" charset="0"/>
                <a:cs typeface="Arial" panose="020B0604020202020204" pitchFamily="34" charset="0"/>
              </a:rPr>
              <a:t>nec</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sodales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leo</a:t>
            </a:r>
            <a:r>
              <a:rPr lang="en-US" sz="1400" dirty="0">
                <a:solidFill>
                  <a:prstClr val="black">
                    <a:lumMod val="75000"/>
                    <a:lumOff val="25000"/>
                  </a:prstClr>
                </a:solidFill>
                <a:latin typeface="Arial" panose="020B0604020202020204" pitchFamily="34" charset="0"/>
                <a:cs typeface="Arial" panose="020B0604020202020204" pitchFamily="34" charset="0"/>
              </a:rPr>
              <a:t>. </a:t>
            </a:r>
          </a:p>
        </p:txBody>
      </p:sp>
      <p:grpSp>
        <p:nvGrpSpPr>
          <p:cNvPr id="9" name="Group 8">
            <a:extLst>
              <a:ext uri="{FF2B5EF4-FFF2-40B4-BE49-F238E27FC236}">
                <a16:creationId xmlns:a16="http://schemas.microsoft.com/office/drawing/2014/main" id="{B86C30D1-F333-461F-9A97-54CBC61BB6FE}"/>
              </a:ext>
            </a:extLst>
          </p:cNvPr>
          <p:cNvGrpSpPr/>
          <p:nvPr/>
        </p:nvGrpSpPr>
        <p:grpSpPr>
          <a:xfrm>
            <a:off x="729598" y="1645472"/>
            <a:ext cx="2960404" cy="2205042"/>
            <a:chOff x="729598" y="1439877"/>
            <a:chExt cx="2960404" cy="2205042"/>
          </a:xfrm>
        </p:grpSpPr>
        <p:grpSp>
          <p:nvGrpSpPr>
            <p:cNvPr id="10" name="Group 9">
              <a:extLst>
                <a:ext uri="{FF2B5EF4-FFF2-40B4-BE49-F238E27FC236}">
                  <a16:creationId xmlns:a16="http://schemas.microsoft.com/office/drawing/2014/main" id="{4B4B060E-0AE6-4FEC-9C9D-0222DC3A813A}"/>
                </a:ext>
              </a:extLst>
            </p:cNvPr>
            <p:cNvGrpSpPr/>
            <p:nvPr/>
          </p:nvGrpSpPr>
          <p:grpSpPr>
            <a:xfrm>
              <a:off x="729598" y="1439877"/>
              <a:ext cx="2960404" cy="2205042"/>
              <a:chOff x="5699376" y="1528758"/>
              <a:chExt cx="4776639" cy="3557855"/>
            </a:xfrm>
          </p:grpSpPr>
          <p:sp>
            <p:nvSpPr>
              <p:cNvPr id="14" name="Freeform 21">
                <a:extLst>
                  <a:ext uri="{FF2B5EF4-FFF2-40B4-BE49-F238E27FC236}">
                    <a16:creationId xmlns:a16="http://schemas.microsoft.com/office/drawing/2014/main" id="{D22813A4-8FFF-4DCC-979E-8A5AD6E6C75A}"/>
                  </a:ext>
                </a:extLst>
              </p:cNvPr>
              <p:cNvSpPr/>
              <p:nvPr/>
            </p:nvSpPr>
            <p:spPr>
              <a:xfrm flipH="1">
                <a:off x="6429325" y="3178327"/>
                <a:ext cx="3296865" cy="884771"/>
              </a:xfrm>
              <a:custGeom>
                <a:avLst/>
                <a:gdLst>
                  <a:gd name="connsiteX0" fmla="*/ 1366836 w 1621629"/>
                  <a:gd name="connsiteY0" fmla="*/ 0 h 385762"/>
                  <a:gd name="connsiteX1" fmla="*/ 1366029 w 1621629"/>
                  <a:gd name="connsiteY1" fmla="*/ 0 h 385762"/>
                  <a:gd name="connsiteX2" fmla="*/ 257175 w 1621629"/>
                  <a:gd name="connsiteY2" fmla="*/ 0 h 385762"/>
                  <a:gd name="connsiteX3" fmla="*/ 257174 w 1621629"/>
                  <a:gd name="connsiteY3" fmla="*/ 0 h 385762"/>
                  <a:gd name="connsiteX4" fmla="*/ 257174 w 1621629"/>
                  <a:gd name="connsiteY4" fmla="*/ 2 h 385762"/>
                  <a:gd name="connsiteX5" fmla="*/ 0 w 1621629"/>
                  <a:gd name="connsiteY5" fmla="*/ 385762 h 385762"/>
                  <a:gd name="connsiteX6" fmla="*/ 257174 w 1621629"/>
                  <a:gd name="connsiteY6" fmla="*/ 385762 h 385762"/>
                  <a:gd name="connsiteX7" fmla="*/ 257175 w 1621629"/>
                  <a:gd name="connsiteY7" fmla="*/ 385762 h 385762"/>
                  <a:gd name="connsiteX8" fmla="*/ 1366029 w 1621629"/>
                  <a:gd name="connsiteY8" fmla="*/ 385762 h 385762"/>
                  <a:gd name="connsiteX9" fmla="*/ 1366836 w 1621629"/>
                  <a:gd name="connsiteY9" fmla="*/ 385762 h 385762"/>
                  <a:gd name="connsiteX10" fmla="*/ 1621629 w 1621629"/>
                  <a:gd name="connsiteY10" fmla="*/ 385762 h 385762"/>
                  <a:gd name="connsiteX11" fmla="*/ 1366836 w 1621629"/>
                  <a:gd name="connsiteY11" fmla="*/ 1218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629" h="385762">
                    <a:moveTo>
                      <a:pt x="1366836" y="0"/>
                    </a:moveTo>
                    <a:lnTo>
                      <a:pt x="1366029" y="0"/>
                    </a:lnTo>
                    <a:lnTo>
                      <a:pt x="257175" y="0"/>
                    </a:lnTo>
                    <a:lnTo>
                      <a:pt x="257174" y="0"/>
                    </a:lnTo>
                    <a:lnTo>
                      <a:pt x="257174" y="2"/>
                    </a:lnTo>
                    <a:lnTo>
                      <a:pt x="0" y="385762"/>
                    </a:lnTo>
                    <a:lnTo>
                      <a:pt x="257174" y="385762"/>
                    </a:lnTo>
                    <a:lnTo>
                      <a:pt x="257175" y="385762"/>
                    </a:lnTo>
                    <a:lnTo>
                      <a:pt x="1366029" y="385762"/>
                    </a:lnTo>
                    <a:lnTo>
                      <a:pt x="1366836" y="385762"/>
                    </a:lnTo>
                    <a:lnTo>
                      <a:pt x="1621629" y="385762"/>
                    </a:lnTo>
                    <a:lnTo>
                      <a:pt x="1366836" y="1218"/>
                    </a:lnTo>
                    <a:close/>
                  </a:path>
                </a:pathLst>
              </a:cu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 name="Freeform 23">
                <a:extLst>
                  <a:ext uri="{FF2B5EF4-FFF2-40B4-BE49-F238E27FC236}">
                    <a16:creationId xmlns:a16="http://schemas.microsoft.com/office/drawing/2014/main" id="{25AF6829-3C4D-46CA-B1A5-025A049EF7C9}"/>
                  </a:ext>
                </a:extLst>
              </p:cNvPr>
              <p:cNvSpPr/>
              <p:nvPr/>
            </p:nvSpPr>
            <p:spPr>
              <a:xfrm flipH="1">
                <a:off x="5699376" y="4201842"/>
                <a:ext cx="4776639" cy="884771"/>
              </a:xfrm>
              <a:custGeom>
                <a:avLst/>
                <a:gdLst>
                  <a:gd name="connsiteX0" fmla="*/ 2093885 w 2349485"/>
                  <a:gd name="connsiteY0" fmla="*/ 0 h 385762"/>
                  <a:gd name="connsiteX1" fmla="*/ 257175 w 2349485"/>
                  <a:gd name="connsiteY1" fmla="*/ 0 h 385762"/>
                  <a:gd name="connsiteX2" fmla="*/ 0 w 2349485"/>
                  <a:gd name="connsiteY2" fmla="*/ 385762 h 385762"/>
                  <a:gd name="connsiteX3" fmla="*/ 257175 w 2349485"/>
                  <a:gd name="connsiteY3" fmla="*/ 385762 h 385762"/>
                  <a:gd name="connsiteX4" fmla="*/ 2093885 w 2349485"/>
                  <a:gd name="connsiteY4" fmla="*/ 385762 h 385762"/>
                  <a:gd name="connsiteX5" fmla="*/ 2349485 w 2349485"/>
                  <a:gd name="connsiteY5" fmla="*/ 385762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485" h="385762">
                    <a:moveTo>
                      <a:pt x="2093885" y="0"/>
                    </a:moveTo>
                    <a:lnTo>
                      <a:pt x="257175" y="0"/>
                    </a:lnTo>
                    <a:lnTo>
                      <a:pt x="0" y="385762"/>
                    </a:lnTo>
                    <a:lnTo>
                      <a:pt x="257175" y="385762"/>
                    </a:lnTo>
                    <a:lnTo>
                      <a:pt x="2093885" y="385762"/>
                    </a:lnTo>
                    <a:lnTo>
                      <a:pt x="2349485" y="385762"/>
                    </a:ln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6" name="Isosceles Triangle 15">
                <a:extLst>
                  <a:ext uri="{FF2B5EF4-FFF2-40B4-BE49-F238E27FC236}">
                    <a16:creationId xmlns:a16="http://schemas.microsoft.com/office/drawing/2014/main" id="{B584E794-511D-4ED5-B54F-907D47A3A6C9}"/>
                  </a:ext>
                </a:extLst>
              </p:cNvPr>
              <p:cNvSpPr/>
              <p:nvPr/>
            </p:nvSpPr>
            <p:spPr>
              <a:xfrm>
                <a:off x="7167597" y="1528758"/>
                <a:ext cx="1820298" cy="1510823"/>
              </a:xfrm>
              <a:prstGeom prst="triangle">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47D109A-34A8-4938-96DC-D1239ACE7429}"/>
                </a:ext>
              </a:extLst>
            </p:cNvPr>
            <p:cNvGrpSpPr/>
            <p:nvPr/>
          </p:nvGrpSpPr>
          <p:grpSpPr>
            <a:xfrm>
              <a:off x="2066131" y="3226640"/>
              <a:ext cx="287338" cy="287338"/>
              <a:chOff x="8736013" y="1925638"/>
              <a:chExt cx="287338" cy="287338"/>
            </a:xfrm>
            <a:solidFill>
              <a:sysClr val="window" lastClr="FFFFFF"/>
            </a:solidFill>
          </p:grpSpPr>
          <p:sp>
            <p:nvSpPr>
              <p:cNvPr id="12" name="Freeform 97">
                <a:extLst>
                  <a:ext uri="{FF2B5EF4-FFF2-40B4-BE49-F238E27FC236}">
                    <a16:creationId xmlns:a16="http://schemas.microsoft.com/office/drawing/2014/main" id="{0DED63D4-F43A-42B2-A83E-D161751175D0}"/>
                  </a:ext>
                </a:extLst>
              </p:cNvPr>
              <p:cNvSpPr>
                <a:spLocks noEditPoints="1"/>
              </p:cNvSpPr>
              <p:nvPr/>
            </p:nvSpPr>
            <p:spPr bwMode="auto">
              <a:xfrm>
                <a:off x="8736013" y="1925638"/>
                <a:ext cx="287338" cy="287338"/>
              </a:xfrm>
              <a:custGeom>
                <a:avLst/>
                <a:gdLst>
                  <a:gd name="T0" fmla="*/ 481 w 902"/>
                  <a:gd name="T1" fmla="*/ 863 h 902"/>
                  <a:gd name="T2" fmla="*/ 872 w 902"/>
                  <a:gd name="T3" fmla="*/ 219 h 902"/>
                  <a:gd name="T4" fmla="*/ 30 w 902"/>
                  <a:gd name="T5" fmla="*/ 219 h 902"/>
                  <a:gd name="T6" fmla="*/ 451 w 902"/>
                  <a:gd name="T7" fmla="*/ 864 h 902"/>
                  <a:gd name="T8" fmla="*/ 30 w 902"/>
                  <a:gd name="T9" fmla="*/ 219 h 902"/>
                  <a:gd name="T10" fmla="*/ 54 w 902"/>
                  <a:gd name="T11" fmla="*/ 197 h 902"/>
                  <a:gd name="T12" fmla="*/ 648 w 902"/>
                  <a:gd name="T13" fmla="*/ 290 h 902"/>
                  <a:gd name="T14" fmla="*/ 466 w 902"/>
                  <a:gd name="T15" fmla="*/ 32 h 902"/>
                  <a:gd name="T16" fmla="*/ 683 w 902"/>
                  <a:gd name="T17" fmla="*/ 274 h 902"/>
                  <a:gd name="T18" fmla="*/ 466 w 902"/>
                  <a:gd name="T19" fmla="*/ 32 h 902"/>
                  <a:gd name="T20" fmla="*/ 902 w 902"/>
                  <a:gd name="T21" fmla="*/ 195 h 902"/>
                  <a:gd name="T22" fmla="*/ 901 w 902"/>
                  <a:gd name="T23" fmla="*/ 191 h 902"/>
                  <a:gd name="T24" fmla="*/ 901 w 902"/>
                  <a:gd name="T25" fmla="*/ 190 h 902"/>
                  <a:gd name="T26" fmla="*/ 898 w 902"/>
                  <a:gd name="T27" fmla="*/ 186 h 902"/>
                  <a:gd name="T28" fmla="*/ 898 w 902"/>
                  <a:gd name="T29" fmla="*/ 185 h 902"/>
                  <a:gd name="T30" fmla="*/ 896 w 902"/>
                  <a:gd name="T31" fmla="*/ 184 h 902"/>
                  <a:gd name="T32" fmla="*/ 893 w 902"/>
                  <a:gd name="T33" fmla="*/ 183 h 902"/>
                  <a:gd name="T34" fmla="*/ 892 w 902"/>
                  <a:gd name="T35" fmla="*/ 182 h 902"/>
                  <a:gd name="T36" fmla="*/ 469 w 902"/>
                  <a:gd name="T37" fmla="*/ 0 h 902"/>
                  <a:gd name="T38" fmla="*/ 463 w 902"/>
                  <a:gd name="T39" fmla="*/ 0 h 902"/>
                  <a:gd name="T40" fmla="*/ 10 w 902"/>
                  <a:gd name="T41" fmla="*/ 182 h 902"/>
                  <a:gd name="T42" fmla="*/ 9 w 902"/>
                  <a:gd name="T43" fmla="*/ 183 h 902"/>
                  <a:gd name="T44" fmla="*/ 6 w 902"/>
                  <a:gd name="T45" fmla="*/ 184 h 902"/>
                  <a:gd name="T46" fmla="*/ 4 w 902"/>
                  <a:gd name="T47" fmla="*/ 185 h 902"/>
                  <a:gd name="T48" fmla="*/ 4 w 902"/>
                  <a:gd name="T49" fmla="*/ 186 h 902"/>
                  <a:gd name="T50" fmla="*/ 1 w 902"/>
                  <a:gd name="T51" fmla="*/ 189 h 902"/>
                  <a:gd name="T52" fmla="*/ 1 w 902"/>
                  <a:gd name="T53" fmla="*/ 190 h 902"/>
                  <a:gd name="T54" fmla="*/ 0 w 902"/>
                  <a:gd name="T55" fmla="*/ 195 h 902"/>
                  <a:gd name="T56" fmla="*/ 0 w 902"/>
                  <a:gd name="T57" fmla="*/ 195 h 902"/>
                  <a:gd name="T58" fmla="*/ 0 w 902"/>
                  <a:gd name="T59" fmla="*/ 195 h 902"/>
                  <a:gd name="T60" fmla="*/ 0 w 902"/>
                  <a:gd name="T61" fmla="*/ 681 h 902"/>
                  <a:gd name="T62" fmla="*/ 5 w 902"/>
                  <a:gd name="T63" fmla="*/ 688 h 902"/>
                  <a:gd name="T64" fmla="*/ 460 w 902"/>
                  <a:gd name="T65" fmla="*/ 901 h 902"/>
                  <a:gd name="T66" fmla="*/ 461 w 902"/>
                  <a:gd name="T67" fmla="*/ 901 h 902"/>
                  <a:gd name="T68" fmla="*/ 466 w 902"/>
                  <a:gd name="T69" fmla="*/ 902 h 902"/>
                  <a:gd name="T70" fmla="*/ 472 w 902"/>
                  <a:gd name="T71" fmla="*/ 901 h 902"/>
                  <a:gd name="T72" fmla="*/ 472 w 902"/>
                  <a:gd name="T73" fmla="*/ 900 h 902"/>
                  <a:gd name="T74" fmla="*/ 897 w 902"/>
                  <a:gd name="T75" fmla="*/ 688 h 902"/>
                  <a:gd name="T76" fmla="*/ 901 w 902"/>
                  <a:gd name="T77" fmla="*/ 681 h 902"/>
                  <a:gd name="T78" fmla="*/ 902 w 902"/>
                  <a:gd name="T79" fmla="*/ 195 h 902"/>
                  <a:gd name="T80" fmla="*/ 902 w 902"/>
                  <a:gd name="T81" fmla="*/ 19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13" name="Freeform 98">
                <a:extLst>
                  <a:ext uri="{FF2B5EF4-FFF2-40B4-BE49-F238E27FC236}">
                    <a16:creationId xmlns:a16="http://schemas.microsoft.com/office/drawing/2014/main" id="{7926B1F1-2A44-4FE7-9EEA-5EFC16AE7E5F}"/>
                  </a:ext>
                </a:extLst>
              </p:cNvPr>
              <p:cNvSpPr>
                <a:spLocks noEditPoints="1"/>
              </p:cNvSpPr>
              <p:nvPr/>
            </p:nvSpPr>
            <p:spPr bwMode="auto">
              <a:xfrm>
                <a:off x="8774113" y="2041525"/>
                <a:ext cx="77788" cy="100013"/>
              </a:xfrm>
              <a:custGeom>
                <a:avLst/>
                <a:gdLst>
                  <a:gd name="T0" fmla="*/ 211 w 241"/>
                  <a:gd name="T1" fmla="*/ 278 h 315"/>
                  <a:gd name="T2" fmla="*/ 30 w 241"/>
                  <a:gd name="T3" fmla="*/ 201 h 315"/>
                  <a:gd name="T4" fmla="*/ 30 w 241"/>
                  <a:gd name="T5" fmla="*/ 38 h 315"/>
                  <a:gd name="T6" fmla="*/ 211 w 241"/>
                  <a:gd name="T7" fmla="*/ 115 h 315"/>
                  <a:gd name="T8" fmla="*/ 211 w 241"/>
                  <a:gd name="T9" fmla="*/ 278 h 315"/>
                  <a:gd name="T10" fmla="*/ 231 w 241"/>
                  <a:gd name="T11" fmla="*/ 92 h 315"/>
                  <a:gd name="T12" fmla="*/ 21 w 241"/>
                  <a:gd name="T13" fmla="*/ 2 h 315"/>
                  <a:gd name="T14" fmla="*/ 17 w 241"/>
                  <a:gd name="T15" fmla="*/ 0 h 315"/>
                  <a:gd name="T16" fmla="*/ 14 w 241"/>
                  <a:gd name="T17" fmla="*/ 0 h 315"/>
                  <a:gd name="T18" fmla="*/ 11 w 241"/>
                  <a:gd name="T19" fmla="*/ 0 h 315"/>
                  <a:gd name="T20" fmla="*/ 6 w 241"/>
                  <a:gd name="T21" fmla="*/ 3 h 315"/>
                  <a:gd name="T22" fmla="*/ 4 w 241"/>
                  <a:gd name="T23" fmla="*/ 5 h 315"/>
                  <a:gd name="T24" fmla="*/ 2 w 241"/>
                  <a:gd name="T25" fmla="*/ 8 h 315"/>
                  <a:gd name="T26" fmla="*/ 1 w 241"/>
                  <a:gd name="T27" fmla="*/ 11 h 315"/>
                  <a:gd name="T28" fmla="*/ 0 w 241"/>
                  <a:gd name="T29" fmla="*/ 15 h 315"/>
                  <a:gd name="T30" fmla="*/ 0 w 241"/>
                  <a:gd name="T31" fmla="*/ 210 h 315"/>
                  <a:gd name="T32" fmla="*/ 1 w 241"/>
                  <a:gd name="T33" fmla="*/ 215 h 315"/>
                  <a:gd name="T34" fmla="*/ 2 w 241"/>
                  <a:gd name="T35" fmla="*/ 219 h 315"/>
                  <a:gd name="T36" fmla="*/ 5 w 241"/>
                  <a:gd name="T37" fmla="*/ 222 h 315"/>
                  <a:gd name="T38" fmla="*/ 10 w 241"/>
                  <a:gd name="T39" fmla="*/ 224 h 315"/>
                  <a:gd name="T40" fmla="*/ 220 w 241"/>
                  <a:gd name="T41" fmla="*/ 314 h 315"/>
                  <a:gd name="T42" fmla="*/ 223 w 241"/>
                  <a:gd name="T43" fmla="*/ 315 h 315"/>
                  <a:gd name="T44" fmla="*/ 226 w 241"/>
                  <a:gd name="T45" fmla="*/ 315 h 315"/>
                  <a:gd name="T46" fmla="*/ 230 w 241"/>
                  <a:gd name="T47" fmla="*/ 315 h 315"/>
                  <a:gd name="T48" fmla="*/ 234 w 241"/>
                  <a:gd name="T49" fmla="*/ 313 h 315"/>
                  <a:gd name="T50" fmla="*/ 237 w 241"/>
                  <a:gd name="T51" fmla="*/ 311 h 315"/>
                  <a:gd name="T52" fmla="*/ 239 w 241"/>
                  <a:gd name="T53" fmla="*/ 308 h 315"/>
                  <a:gd name="T54" fmla="*/ 240 w 241"/>
                  <a:gd name="T55" fmla="*/ 305 h 315"/>
                  <a:gd name="T56" fmla="*/ 241 w 241"/>
                  <a:gd name="T57" fmla="*/ 300 h 315"/>
                  <a:gd name="T58" fmla="*/ 241 w 241"/>
                  <a:gd name="T59" fmla="*/ 105 h 315"/>
                  <a:gd name="T60" fmla="*/ 240 w 241"/>
                  <a:gd name="T61" fmla="*/ 101 h 315"/>
                  <a:gd name="T62" fmla="*/ 238 w 241"/>
                  <a:gd name="T63" fmla="*/ 97 h 315"/>
                  <a:gd name="T64" fmla="*/ 236 w 241"/>
                  <a:gd name="T65" fmla="*/ 94 h 315"/>
                  <a:gd name="T66" fmla="*/ 231 w 241"/>
                  <a:gd name="T67" fmla="*/ 92 h 315"/>
                  <a:gd name="T68" fmla="*/ 231 w 241"/>
                  <a:gd name="T69" fmla="*/ 9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1" h="315">
                    <a:moveTo>
                      <a:pt x="211" y="278"/>
                    </a:moveTo>
                    <a:lnTo>
                      <a:pt x="30" y="201"/>
                    </a:lnTo>
                    <a:lnTo>
                      <a:pt x="30" y="38"/>
                    </a:lnTo>
                    <a:lnTo>
                      <a:pt x="211" y="115"/>
                    </a:lnTo>
                    <a:lnTo>
                      <a:pt x="211" y="278"/>
                    </a:lnTo>
                    <a:close/>
                    <a:moveTo>
                      <a:pt x="231" y="92"/>
                    </a:moveTo>
                    <a:lnTo>
                      <a:pt x="21" y="2"/>
                    </a:lnTo>
                    <a:lnTo>
                      <a:pt x="17" y="0"/>
                    </a:lnTo>
                    <a:lnTo>
                      <a:pt x="14" y="0"/>
                    </a:lnTo>
                    <a:lnTo>
                      <a:pt x="11" y="0"/>
                    </a:lnTo>
                    <a:lnTo>
                      <a:pt x="6" y="3"/>
                    </a:lnTo>
                    <a:lnTo>
                      <a:pt x="4" y="5"/>
                    </a:lnTo>
                    <a:lnTo>
                      <a:pt x="2" y="8"/>
                    </a:lnTo>
                    <a:lnTo>
                      <a:pt x="1" y="11"/>
                    </a:lnTo>
                    <a:lnTo>
                      <a:pt x="0" y="15"/>
                    </a:lnTo>
                    <a:lnTo>
                      <a:pt x="0" y="210"/>
                    </a:lnTo>
                    <a:lnTo>
                      <a:pt x="1" y="215"/>
                    </a:lnTo>
                    <a:lnTo>
                      <a:pt x="2" y="219"/>
                    </a:lnTo>
                    <a:lnTo>
                      <a:pt x="5" y="222"/>
                    </a:lnTo>
                    <a:lnTo>
                      <a:pt x="10" y="224"/>
                    </a:lnTo>
                    <a:lnTo>
                      <a:pt x="220" y="314"/>
                    </a:lnTo>
                    <a:lnTo>
                      <a:pt x="223" y="315"/>
                    </a:lnTo>
                    <a:lnTo>
                      <a:pt x="226" y="315"/>
                    </a:lnTo>
                    <a:lnTo>
                      <a:pt x="230" y="315"/>
                    </a:lnTo>
                    <a:lnTo>
                      <a:pt x="234" y="313"/>
                    </a:lnTo>
                    <a:lnTo>
                      <a:pt x="237" y="311"/>
                    </a:lnTo>
                    <a:lnTo>
                      <a:pt x="239" y="308"/>
                    </a:lnTo>
                    <a:lnTo>
                      <a:pt x="240" y="305"/>
                    </a:lnTo>
                    <a:lnTo>
                      <a:pt x="241" y="300"/>
                    </a:lnTo>
                    <a:lnTo>
                      <a:pt x="241" y="105"/>
                    </a:lnTo>
                    <a:lnTo>
                      <a:pt x="240" y="101"/>
                    </a:lnTo>
                    <a:lnTo>
                      <a:pt x="238" y="97"/>
                    </a:lnTo>
                    <a:lnTo>
                      <a:pt x="236" y="94"/>
                    </a:lnTo>
                    <a:lnTo>
                      <a:pt x="231" y="92"/>
                    </a:lnTo>
                    <a:lnTo>
                      <a:pt x="231"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grpSp>
        <p:nvGrpSpPr>
          <p:cNvPr id="17" name="Group 16">
            <a:extLst>
              <a:ext uri="{FF2B5EF4-FFF2-40B4-BE49-F238E27FC236}">
                <a16:creationId xmlns:a16="http://schemas.microsoft.com/office/drawing/2014/main" id="{CC1276DD-94CD-4A24-822C-C9CE20AEB4EA}"/>
              </a:ext>
            </a:extLst>
          </p:cNvPr>
          <p:cNvGrpSpPr/>
          <p:nvPr/>
        </p:nvGrpSpPr>
        <p:grpSpPr>
          <a:xfrm>
            <a:off x="4615798" y="1645472"/>
            <a:ext cx="2960404" cy="2205042"/>
            <a:chOff x="4615798" y="1439877"/>
            <a:chExt cx="2960404" cy="2205042"/>
          </a:xfrm>
        </p:grpSpPr>
        <p:grpSp>
          <p:nvGrpSpPr>
            <p:cNvPr id="18" name="Group 17">
              <a:extLst>
                <a:ext uri="{FF2B5EF4-FFF2-40B4-BE49-F238E27FC236}">
                  <a16:creationId xmlns:a16="http://schemas.microsoft.com/office/drawing/2014/main" id="{3F72153A-5542-4914-AA80-15EEBF9D8CD7}"/>
                </a:ext>
              </a:extLst>
            </p:cNvPr>
            <p:cNvGrpSpPr/>
            <p:nvPr/>
          </p:nvGrpSpPr>
          <p:grpSpPr>
            <a:xfrm>
              <a:off x="4615798" y="1439877"/>
              <a:ext cx="2960404" cy="2205042"/>
              <a:chOff x="5699376" y="1528758"/>
              <a:chExt cx="4776639" cy="3557855"/>
            </a:xfrm>
          </p:grpSpPr>
          <p:sp>
            <p:nvSpPr>
              <p:cNvPr id="22" name="Freeform 21">
                <a:extLst>
                  <a:ext uri="{FF2B5EF4-FFF2-40B4-BE49-F238E27FC236}">
                    <a16:creationId xmlns:a16="http://schemas.microsoft.com/office/drawing/2014/main" id="{0CBD0C51-B3A4-4211-93E2-79560DF87494}"/>
                  </a:ext>
                </a:extLst>
              </p:cNvPr>
              <p:cNvSpPr/>
              <p:nvPr/>
            </p:nvSpPr>
            <p:spPr>
              <a:xfrm flipH="1">
                <a:off x="6429325" y="3178327"/>
                <a:ext cx="3296865" cy="884771"/>
              </a:xfrm>
              <a:custGeom>
                <a:avLst/>
                <a:gdLst>
                  <a:gd name="connsiteX0" fmla="*/ 1366836 w 1621629"/>
                  <a:gd name="connsiteY0" fmla="*/ 0 h 385762"/>
                  <a:gd name="connsiteX1" fmla="*/ 1366029 w 1621629"/>
                  <a:gd name="connsiteY1" fmla="*/ 0 h 385762"/>
                  <a:gd name="connsiteX2" fmla="*/ 257175 w 1621629"/>
                  <a:gd name="connsiteY2" fmla="*/ 0 h 385762"/>
                  <a:gd name="connsiteX3" fmla="*/ 257174 w 1621629"/>
                  <a:gd name="connsiteY3" fmla="*/ 0 h 385762"/>
                  <a:gd name="connsiteX4" fmla="*/ 257174 w 1621629"/>
                  <a:gd name="connsiteY4" fmla="*/ 2 h 385762"/>
                  <a:gd name="connsiteX5" fmla="*/ 0 w 1621629"/>
                  <a:gd name="connsiteY5" fmla="*/ 385762 h 385762"/>
                  <a:gd name="connsiteX6" fmla="*/ 257174 w 1621629"/>
                  <a:gd name="connsiteY6" fmla="*/ 385762 h 385762"/>
                  <a:gd name="connsiteX7" fmla="*/ 257175 w 1621629"/>
                  <a:gd name="connsiteY7" fmla="*/ 385762 h 385762"/>
                  <a:gd name="connsiteX8" fmla="*/ 1366029 w 1621629"/>
                  <a:gd name="connsiteY8" fmla="*/ 385762 h 385762"/>
                  <a:gd name="connsiteX9" fmla="*/ 1366836 w 1621629"/>
                  <a:gd name="connsiteY9" fmla="*/ 385762 h 385762"/>
                  <a:gd name="connsiteX10" fmla="*/ 1621629 w 1621629"/>
                  <a:gd name="connsiteY10" fmla="*/ 385762 h 385762"/>
                  <a:gd name="connsiteX11" fmla="*/ 1366836 w 1621629"/>
                  <a:gd name="connsiteY11" fmla="*/ 1218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629" h="385762">
                    <a:moveTo>
                      <a:pt x="1366836" y="0"/>
                    </a:moveTo>
                    <a:lnTo>
                      <a:pt x="1366029" y="0"/>
                    </a:lnTo>
                    <a:lnTo>
                      <a:pt x="257175" y="0"/>
                    </a:lnTo>
                    <a:lnTo>
                      <a:pt x="257174" y="0"/>
                    </a:lnTo>
                    <a:lnTo>
                      <a:pt x="257174" y="2"/>
                    </a:lnTo>
                    <a:lnTo>
                      <a:pt x="0" y="385762"/>
                    </a:lnTo>
                    <a:lnTo>
                      <a:pt x="257174" y="385762"/>
                    </a:lnTo>
                    <a:lnTo>
                      <a:pt x="257175" y="385762"/>
                    </a:lnTo>
                    <a:lnTo>
                      <a:pt x="1366029" y="385762"/>
                    </a:lnTo>
                    <a:lnTo>
                      <a:pt x="1366836" y="385762"/>
                    </a:lnTo>
                    <a:lnTo>
                      <a:pt x="1621629" y="385762"/>
                    </a:lnTo>
                    <a:lnTo>
                      <a:pt x="1366836" y="1218"/>
                    </a:lnTo>
                    <a:close/>
                  </a:path>
                </a:pathLst>
              </a:cu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3" name="Freeform 23">
                <a:extLst>
                  <a:ext uri="{FF2B5EF4-FFF2-40B4-BE49-F238E27FC236}">
                    <a16:creationId xmlns:a16="http://schemas.microsoft.com/office/drawing/2014/main" id="{663DCD4C-1092-4BA4-BACC-BD5EE8C2B037}"/>
                  </a:ext>
                </a:extLst>
              </p:cNvPr>
              <p:cNvSpPr/>
              <p:nvPr/>
            </p:nvSpPr>
            <p:spPr>
              <a:xfrm flipH="1">
                <a:off x="5699376" y="4201842"/>
                <a:ext cx="4776639" cy="884771"/>
              </a:xfrm>
              <a:custGeom>
                <a:avLst/>
                <a:gdLst>
                  <a:gd name="connsiteX0" fmla="*/ 2093885 w 2349485"/>
                  <a:gd name="connsiteY0" fmla="*/ 0 h 385762"/>
                  <a:gd name="connsiteX1" fmla="*/ 257175 w 2349485"/>
                  <a:gd name="connsiteY1" fmla="*/ 0 h 385762"/>
                  <a:gd name="connsiteX2" fmla="*/ 0 w 2349485"/>
                  <a:gd name="connsiteY2" fmla="*/ 385762 h 385762"/>
                  <a:gd name="connsiteX3" fmla="*/ 257175 w 2349485"/>
                  <a:gd name="connsiteY3" fmla="*/ 385762 h 385762"/>
                  <a:gd name="connsiteX4" fmla="*/ 2093885 w 2349485"/>
                  <a:gd name="connsiteY4" fmla="*/ 385762 h 385762"/>
                  <a:gd name="connsiteX5" fmla="*/ 2349485 w 2349485"/>
                  <a:gd name="connsiteY5" fmla="*/ 385762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485" h="385762">
                    <a:moveTo>
                      <a:pt x="2093885" y="0"/>
                    </a:moveTo>
                    <a:lnTo>
                      <a:pt x="257175" y="0"/>
                    </a:lnTo>
                    <a:lnTo>
                      <a:pt x="0" y="385762"/>
                    </a:lnTo>
                    <a:lnTo>
                      <a:pt x="257175" y="385762"/>
                    </a:lnTo>
                    <a:lnTo>
                      <a:pt x="2093885" y="385762"/>
                    </a:lnTo>
                    <a:lnTo>
                      <a:pt x="2349485" y="385762"/>
                    </a:lnTo>
                    <a:close/>
                  </a:path>
                </a:pathLst>
              </a:cu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4" name="Isosceles Triangle 23">
                <a:extLst>
                  <a:ext uri="{FF2B5EF4-FFF2-40B4-BE49-F238E27FC236}">
                    <a16:creationId xmlns:a16="http://schemas.microsoft.com/office/drawing/2014/main" id="{51325E8B-26A0-4436-BF48-6E32DF933BE5}"/>
                  </a:ext>
                </a:extLst>
              </p:cNvPr>
              <p:cNvSpPr/>
              <p:nvPr/>
            </p:nvSpPr>
            <p:spPr>
              <a:xfrm>
                <a:off x="7167597" y="1528758"/>
                <a:ext cx="1820298" cy="1510823"/>
              </a:xfrm>
              <a:prstGeom prst="triangle">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ABE038BA-8261-440D-89EF-048C621C0644}"/>
                </a:ext>
              </a:extLst>
            </p:cNvPr>
            <p:cNvGrpSpPr/>
            <p:nvPr/>
          </p:nvGrpSpPr>
          <p:grpSpPr>
            <a:xfrm>
              <a:off x="5953125" y="2630833"/>
              <a:ext cx="285750" cy="211138"/>
              <a:chOff x="4319588" y="4289425"/>
              <a:chExt cx="285750" cy="211138"/>
            </a:xfrm>
            <a:solidFill>
              <a:sysClr val="window" lastClr="FFFFFF"/>
            </a:solidFill>
          </p:grpSpPr>
          <p:sp>
            <p:nvSpPr>
              <p:cNvPr id="20" name="Freeform 5">
                <a:extLst>
                  <a:ext uri="{FF2B5EF4-FFF2-40B4-BE49-F238E27FC236}">
                    <a16:creationId xmlns:a16="http://schemas.microsoft.com/office/drawing/2014/main" id="{2C368CA3-DB54-479B-B989-C021F555D36E}"/>
                  </a:ext>
                </a:extLst>
              </p:cNvPr>
              <p:cNvSpPr>
                <a:spLocks/>
              </p:cNvSpPr>
              <p:nvPr/>
            </p:nvSpPr>
            <p:spPr bwMode="auto">
              <a:xfrm>
                <a:off x="4319588" y="4289425"/>
                <a:ext cx="225425" cy="82550"/>
              </a:xfrm>
              <a:custGeom>
                <a:avLst/>
                <a:gdLst>
                  <a:gd name="T0" fmla="*/ 713 w 713"/>
                  <a:gd name="T1" fmla="*/ 243 h 258"/>
                  <a:gd name="T2" fmla="*/ 713 w 713"/>
                  <a:gd name="T3" fmla="*/ 241 h 258"/>
                  <a:gd name="T4" fmla="*/ 712 w 713"/>
                  <a:gd name="T5" fmla="*/ 237 h 258"/>
                  <a:gd name="T6" fmla="*/ 711 w 713"/>
                  <a:gd name="T7" fmla="*/ 235 h 258"/>
                  <a:gd name="T8" fmla="*/ 709 w 713"/>
                  <a:gd name="T9" fmla="*/ 233 h 258"/>
                  <a:gd name="T10" fmla="*/ 706 w 713"/>
                  <a:gd name="T11" fmla="*/ 231 h 258"/>
                  <a:gd name="T12" fmla="*/ 704 w 713"/>
                  <a:gd name="T13" fmla="*/ 230 h 258"/>
                  <a:gd name="T14" fmla="*/ 701 w 713"/>
                  <a:gd name="T15" fmla="*/ 229 h 258"/>
                  <a:gd name="T16" fmla="*/ 698 w 713"/>
                  <a:gd name="T17" fmla="*/ 228 h 258"/>
                  <a:gd name="T18" fmla="*/ 53 w 713"/>
                  <a:gd name="T19" fmla="*/ 228 h 258"/>
                  <a:gd name="T20" fmla="*/ 272 w 713"/>
                  <a:gd name="T21" fmla="*/ 26 h 258"/>
                  <a:gd name="T22" fmla="*/ 274 w 713"/>
                  <a:gd name="T23" fmla="*/ 25 h 258"/>
                  <a:gd name="T24" fmla="*/ 275 w 713"/>
                  <a:gd name="T25" fmla="*/ 22 h 258"/>
                  <a:gd name="T26" fmla="*/ 276 w 713"/>
                  <a:gd name="T27" fmla="*/ 20 h 258"/>
                  <a:gd name="T28" fmla="*/ 276 w 713"/>
                  <a:gd name="T29" fmla="*/ 17 h 258"/>
                  <a:gd name="T30" fmla="*/ 276 w 713"/>
                  <a:gd name="T31" fmla="*/ 13 h 258"/>
                  <a:gd name="T32" fmla="*/ 276 w 713"/>
                  <a:gd name="T33" fmla="*/ 11 h 258"/>
                  <a:gd name="T34" fmla="*/ 274 w 713"/>
                  <a:gd name="T35" fmla="*/ 8 h 258"/>
                  <a:gd name="T36" fmla="*/ 273 w 713"/>
                  <a:gd name="T37" fmla="*/ 6 h 258"/>
                  <a:gd name="T38" fmla="*/ 271 w 713"/>
                  <a:gd name="T39" fmla="*/ 4 h 258"/>
                  <a:gd name="T40" fmla="*/ 268 w 713"/>
                  <a:gd name="T41" fmla="*/ 3 h 258"/>
                  <a:gd name="T42" fmla="*/ 266 w 713"/>
                  <a:gd name="T43" fmla="*/ 1 h 258"/>
                  <a:gd name="T44" fmla="*/ 262 w 713"/>
                  <a:gd name="T45" fmla="*/ 0 h 258"/>
                  <a:gd name="T46" fmla="*/ 259 w 713"/>
                  <a:gd name="T47" fmla="*/ 1 h 258"/>
                  <a:gd name="T48" fmla="*/ 257 w 713"/>
                  <a:gd name="T49" fmla="*/ 3 h 258"/>
                  <a:gd name="T50" fmla="*/ 254 w 713"/>
                  <a:gd name="T51" fmla="*/ 4 h 258"/>
                  <a:gd name="T52" fmla="*/ 252 w 713"/>
                  <a:gd name="T53" fmla="*/ 6 h 258"/>
                  <a:gd name="T54" fmla="*/ 5 w 713"/>
                  <a:gd name="T55" fmla="*/ 233 h 258"/>
                  <a:gd name="T56" fmla="*/ 2 w 713"/>
                  <a:gd name="T57" fmla="*/ 236 h 258"/>
                  <a:gd name="T58" fmla="*/ 1 w 713"/>
                  <a:gd name="T59" fmla="*/ 241 h 258"/>
                  <a:gd name="T60" fmla="*/ 0 w 713"/>
                  <a:gd name="T61" fmla="*/ 245 h 258"/>
                  <a:gd name="T62" fmla="*/ 1 w 713"/>
                  <a:gd name="T63" fmla="*/ 249 h 258"/>
                  <a:gd name="T64" fmla="*/ 3 w 713"/>
                  <a:gd name="T65" fmla="*/ 254 h 258"/>
                  <a:gd name="T66" fmla="*/ 6 w 713"/>
                  <a:gd name="T67" fmla="*/ 256 h 258"/>
                  <a:gd name="T68" fmla="*/ 10 w 713"/>
                  <a:gd name="T69" fmla="*/ 258 h 258"/>
                  <a:gd name="T70" fmla="*/ 15 w 713"/>
                  <a:gd name="T71" fmla="*/ 258 h 258"/>
                  <a:gd name="T72" fmla="*/ 698 w 713"/>
                  <a:gd name="T73" fmla="*/ 258 h 258"/>
                  <a:gd name="T74" fmla="*/ 701 w 713"/>
                  <a:gd name="T75" fmla="*/ 258 h 258"/>
                  <a:gd name="T76" fmla="*/ 704 w 713"/>
                  <a:gd name="T77" fmla="*/ 257 h 258"/>
                  <a:gd name="T78" fmla="*/ 706 w 713"/>
                  <a:gd name="T79" fmla="*/ 256 h 258"/>
                  <a:gd name="T80" fmla="*/ 709 w 713"/>
                  <a:gd name="T81" fmla="*/ 255 h 258"/>
                  <a:gd name="T82" fmla="*/ 711 w 713"/>
                  <a:gd name="T83" fmla="*/ 252 h 258"/>
                  <a:gd name="T84" fmla="*/ 712 w 713"/>
                  <a:gd name="T85" fmla="*/ 249 h 258"/>
                  <a:gd name="T86" fmla="*/ 713 w 713"/>
                  <a:gd name="T87" fmla="*/ 246 h 258"/>
                  <a:gd name="T88" fmla="*/ 713 w 713"/>
                  <a:gd name="T89" fmla="*/ 24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3" h="258">
                    <a:moveTo>
                      <a:pt x="713" y="243"/>
                    </a:moveTo>
                    <a:lnTo>
                      <a:pt x="713" y="241"/>
                    </a:lnTo>
                    <a:lnTo>
                      <a:pt x="712" y="237"/>
                    </a:lnTo>
                    <a:lnTo>
                      <a:pt x="711" y="235"/>
                    </a:lnTo>
                    <a:lnTo>
                      <a:pt x="709" y="233"/>
                    </a:lnTo>
                    <a:lnTo>
                      <a:pt x="706" y="231"/>
                    </a:lnTo>
                    <a:lnTo>
                      <a:pt x="704" y="230"/>
                    </a:lnTo>
                    <a:lnTo>
                      <a:pt x="701" y="229"/>
                    </a:lnTo>
                    <a:lnTo>
                      <a:pt x="698" y="228"/>
                    </a:lnTo>
                    <a:lnTo>
                      <a:pt x="53" y="228"/>
                    </a:lnTo>
                    <a:lnTo>
                      <a:pt x="272" y="26"/>
                    </a:lnTo>
                    <a:lnTo>
                      <a:pt x="274" y="25"/>
                    </a:lnTo>
                    <a:lnTo>
                      <a:pt x="275" y="22"/>
                    </a:lnTo>
                    <a:lnTo>
                      <a:pt x="276" y="20"/>
                    </a:lnTo>
                    <a:lnTo>
                      <a:pt x="276" y="17"/>
                    </a:lnTo>
                    <a:lnTo>
                      <a:pt x="276" y="13"/>
                    </a:lnTo>
                    <a:lnTo>
                      <a:pt x="276" y="11"/>
                    </a:lnTo>
                    <a:lnTo>
                      <a:pt x="274" y="8"/>
                    </a:lnTo>
                    <a:lnTo>
                      <a:pt x="273" y="6"/>
                    </a:lnTo>
                    <a:lnTo>
                      <a:pt x="271" y="4"/>
                    </a:lnTo>
                    <a:lnTo>
                      <a:pt x="268" y="3"/>
                    </a:lnTo>
                    <a:lnTo>
                      <a:pt x="266" y="1"/>
                    </a:lnTo>
                    <a:lnTo>
                      <a:pt x="262" y="0"/>
                    </a:lnTo>
                    <a:lnTo>
                      <a:pt x="259" y="1"/>
                    </a:lnTo>
                    <a:lnTo>
                      <a:pt x="257" y="3"/>
                    </a:lnTo>
                    <a:lnTo>
                      <a:pt x="254" y="4"/>
                    </a:lnTo>
                    <a:lnTo>
                      <a:pt x="252" y="6"/>
                    </a:lnTo>
                    <a:lnTo>
                      <a:pt x="5" y="233"/>
                    </a:lnTo>
                    <a:lnTo>
                      <a:pt x="2" y="236"/>
                    </a:lnTo>
                    <a:lnTo>
                      <a:pt x="1" y="241"/>
                    </a:lnTo>
                    <a:lnTo>
                      <a:pt x="0" y="245"/>
                    </a:lnTo>
                    <a:lnTo>
                      <a:pt x="1" y="249"/>
                    </a:lnTo>
                    <a:lnTo>
                      <a:pt x="3" y="254"/>
                    </a:lnTo>
                    <a:lnTo>
                      <a:pt x="6" y="256"/>
                    </a:lnTo>
                    <a:lnTo>
                      <a:pt x="10" y="258"/>
                    </a:lnTo>
                    <a:lnTo>
                      <a:pt x="15" y="258"/>
                    </a:lnTo>
                    <a:lnTo>
                      <a:pt x="698" y="258"/>
                    </a:lnTo>
                    <a:lnTo>
                      <a:pt x="701" y="258"/>
                    </a:lnTo>
                    <a:lnTo>
                      <a:pt x="704" y="257"/>
                    </a:lnTo>
                    <a:lnTo>
                      <a:pt x="706" y="256"/>
                    </a:lnTo>
                    <a:lnTo>
                      <a:pt x="709" y="255"/>
                    </a:lnTo>
                    <a:lnTo>
                      <a:pt x="711" y="252"/>
                    </a:lnTo>
                    <a:lnTo>
                      <a:pt x="712" y="249"/>
                    </a:lnTo>
                    <a:lnTo>
                      <a:pt x="713" y="246"/>
                    </a:lnTo>
                    <a:lnTo>
                      <a:pt x="713"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21" name="Freeform 6">
                <a:extLst>
                  <a:ext uri="{FF2B5EF4-FFF2-40B4-BE49-F238E27FC236}">
                    <a16:creationId xmlns:a16="http://schemas.microsoft.com/office/drawing/2014/main" id="{C9013783-EBA7-45E3-B9D1-3CE5F91EDCE5}"/>
                  </a:ext>
                </a:extLst>
              </p:cNvPr>
              <p:cNvSpPr>
                <a:spLocks/>
              </p:cNvSpPr>
              <p:nvPr/>
            </p:nvSpPr>
            <p:spPr bwMode="auto">
              <a:xfrm>
                <a:off x="4379913" y="4419600"/>
                <a:ext cx="225425" cy="80963"/>
              </a:xfrm>
              <a:custGeom>
                <a:avLst/>
                <a:gdLst>
                  <a:gd name="T0" fmla="*/ 712 w 713"/>
                  <a:gd name="T1" fmla="*/ 11 h 255"/>
                  <a:gd name="T2" fmla="*/ 710 w 713"/>
                  <a:gd name="T3" fmla="*/ 7 h 255"/>
                  <a:gd name="T4" fmla="*/ 706 w 713"/>
                  <a:gd name="T5" fmla="*/ 3 h 255"/>
                  <a:gd name="T6" fmla="*/ 703 w 713"/>
                  <a:gd name="T7" fmla="*/ 1 h 255"/>
                  <a:gd name="T8" fmla="*/ 698 w 713"/>
                  <a:gd name="T9" fmla="*/ 0 h 255"/>
                  <a:gd name="T10" fmla="*/ 15 w 713"/>
                  <a:gd name="T11" fmla="*/ 0 h 255"/>
                  <a:gd name="T12" fmla="*/ 11 w 713"/>
                  <a:gd name="T13" fmla="*/ 0 h 255"/>
                  <a:gd name="T14" fmla="*/ 9 w 713"/>
                  <a:gd name="T15" fmla="*/ 1 h 255"/>
                  <a:gd name="T16" fmla="*/ 6 w 713"/>
                  <a:gd name="T17" fmla="*/ 2 h 255"/>
                  <a:gd name="T18" fmla="*/ 4 w 713"/>
                  <a:gd name="T19" fmla="*/ 4 h 255"/>
                  <a:gd name="T20" fmla="*/ 3 w 713"/>
                  <a:gd name="T21" fmla="*/ 7 h 255"/>
                  <a:gd name="T22" fmla="*/ 1 w 713"/>
                  <a:gd name="T23" fmla="*/ 10 h 255"/>
                  <a:gd name="T24" fmla="*/ 1 w 713"/>
                  <a:gd name="T25" fmla="*/ 12 h 255"/>
                  <a:gd name="T26" fmla="*/ 0 w 713"/>
                  <a:gd name="T27" fmla="*/ 15 h 255"/>
                  <a:gd name="T28" fmla="*/ 1 w 713"/>
                  <a:gd name="T29" fmla="*/ 18 h 255"/>
                  <a:gd name="T30" fmla="*/ 1 w 713"/>
                  <a:gd name="T31" fmla="*/ 22 h 255"/>
                  <a:gd name="T32" fmla="*/ 3 w 713"/>
                  <a:gd name="T33" fmla="*/ 24 h 255"/>
                  <a:gd name="T34" fmla="*/ 4 w 713"/>
                  <a:gd name="T35" fmla="*/ 26 h 255"/>
                  <a:gd name="T36" fmla="*/ 6 w 713"/>
                  <a:gd name="T37" fmla="*/ 28 h 255"/>
                  <a:gd name="T38" fmla="*/ 9 w 713"/>
                  <a:gd name="T39" fmla="*/ 29 h 255"/>
                  <a:gd name="T40" fmla="*/ 11 w 713"/>
                  <a:gd name="T41" fmla="*/ 30 h 255"/>
                  <a:gd name="T42" fmla="*/ 15 w 713"/>
                  <a:gd name="T43" fmla="*/ 30 h 255"/>
                  <a:gd name="T44" fmla="*/ 659 w 713"/>
                  <a:gd name="T45" fmla="*/ 30 h 255"/>
                  <a:gd name="T46" fmla="*/ 441 w 713"/>
                  <a:gd name="T47" fmla="*/ 231 h 255"/>
                  <a:gd name="T48" fmla="*/ 439 w 713"/>
                  <a:gd name="T49" fmla="*/ 233 h 255"/>
                  <a:gd name="T50" fmla="*/ 437 w 713"/>
                  <a:gd name="T51" fmla="*/ 235 h 255"/>
                  <a:gd name="T52" fmla="*/ 437 w 713"/>
                  <a:gd name="T53" fmla="*/ 238 h 255"/>
                  <a:gd name="T54" fmla="*/ 436 w 713"/>
                  <a:gd name="T55" fmla="*/ 240 h 255"/>
                  <a:gd name="T56" fmla="*/ 436 w 713"/>
                  <a:gd name="T57" fmla="*/ 244 h 255"/>
                  <a:gd name="T58" fmla="*/ 437 w 713"/>
                  <a:gd name="T59" fmla="*/ 247 h 255"/>
                  <a:gd name="T60" fmla="*/ 438 w 713"/>
                  <a:gd name="T61" fmla="*/ 249 h 255"/>
                  <a:gd name="T62" fmla="*/ 440 w 713"/>
                  <a:gd name="T63" fmla="*/ 251 h 255"/>
                  <a:gd name="T64" fmla="*/ 442 w 713"/>
                  <a:gd name="T65" fmla="*/ 253 h 255"/>
                  <a:gd name="T66" fmla="*/ 446 w 713"/>
                  <a:gd name="T67" fmla="*/ 254 h 255"/>
                  <a:gd name="T68" fmla="*/ 448 w 713"/>
                  <a:gd name="T69" fmla="*/ 255 h 255"/>
                  <a:gd name="T70" fmla="*/ 451 w 713"/>
                  <a:gd name="T71" fmla="*/ 255 h 255"/>
                  <a:gd name="T72" fmla="*/ 454 w 713"/>
                  <a:gd name="T73" fmla="*/ 255 h 255"/>
                  <a:gd name="T74" fmla="*/ 456 w 713"/>
                  <a:gd name="T75" fmla="*/ 255 h 255"/>
                  <a:gd name="T76" fmla="*/ 460 w 713"/>
                  <a:gd name="T77" fmla="*/ 254 h 255"/>
                  <a:gd name="T78" fmla="*/ 462 w 713"/>
                  <a:gd name="T79" fmla="*/ 253 h 255"/>
                  <a:gd name="T80" fmla="*/ 708 w 713"/>
                  <a:gd name="T81" fmla="*/ 27 h 255"/>
                  <a:gd name="T82" fmla="*/ 711 w 713"/>
                  <a:gd name="T83" fmla="*/ 24 h 255"/>
                  <a:gd name="T84" fmla="*/ 713 w 713"/>
                  <a:gd name="T85" fmla="*/ 19 h 255"/>
                  <a:gd name="T86" fmla="*/ 713 w 713"/>
                  <a:gd name="T87" fmla="*/ 15 h 255"/>
                  <a:gd name="T88" fmla="*/ 712 w 713"/>
                  <a:gd name="T89" fmla="*/ 1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3" h="255">
                    <a:moveTo>
                      <a:pt x="712" y="11"/>
                    </a:moveTo>
                    <a:lnTo>
                      <a:pt x="710" y="7"/>
                    </a:lnTo>
                    <a:lnTo>
                      <a:pt x="706" y="3"/>
                    </a:lnTo>
                    <a:lnTo>
                      <a:pt x="703" y="1"/>
                    </a:lnTo>
                    <a:lnTo>
                      <a:pt x="698" y="0"/>
                    </a:lnTo>
                    <a:lnTo>
                      <a:pt x="15" y="0"/>
                    </a:lnTo>
                    <a:lnTo>
                      <a:pt x="11" y="0"/>
                    </a:lnTo>
                    <a:lnTo>
                      <a:pt x="9" y="1"/>
                    </a:lnTo>
                    <a:lnTo>
                      <a:pt x="6" y="2"/>
                    </a:lnTo>
                    <a:lnTo>
                      <a:pt x="4" y="4"/>
                    </a:lnTo>
                    <a:lnTo>
                      <a:pt x="3" y="7"/>
                    </a:lnTo>
                    <a:lnTo>
                      <a:pt x="1" y="10"/>
                    </a:lnTo>
                    <a:lnTo>
                      <a:pt x="1" y="12"/>
                    </a:lnTo>
                    <a:lnTo>
                      <a:pt x="0" y="15"/>
                    </a:lnTo>
                    <a:lnTo>
                      <a:pt x="1" y="18"/>
                    </a:lnTo>
                    <a:lnTo>
                      <a:pt x="1" y="22"/>
                    </a:lnTo>
                    <a:lnTo>
                      <a:pt x="3" y="24"/>
                    </a:lnTo>
                    <a:lnTo>
                      <a:pt x="4" y="26"/>
                    </a:lnTo>
                    <a:lnTo>
                      <a:pt x="6" y="28"/>
                    </a:lnTo>
                    <a:lnTo>
                      <a:pt x="9" y="29"/>
                    </a:lnTo>
                    <a:lnTo>
                      <a:pt x="11" y="30"/>
                    </a:lnTo>
                    <a:lnTo>
                      <a:pt x="15" y="30"/>
                    </a:lnTo>
                    <a:lnTo>
                      <a:pt x="659" y="30"/>
                    </a:lnTo>
                    <a:lnTo>
                      <a:pt x="441" y="231"/>
                    </a:lnTo>
                    <a:lnTo>
                      <a:pt x="439" y="233"/>
                    </a:lnTo>
                    <a:lnTo>
                      <a:pt x="437" y="235"/>
                    </a:lnTo>
                    <a:lnTo>
                      <a:pt x="437" y="238"/>
                    </a:lnTo>
                    <a:lnTo>
                      <a:pt x="436" y="240"/>
                    </a:lnTo>
                    <a:lnTo>
                      <a:pt x="436" y="244"/>
                    </a:lnTo>
                    <a:lnTo>
                      <a:pt x="437" y="247"/>
                    </a:lnTo>
                    <a:lnTo>
                      <a:pt x="438" y="249"/>
                    </a:lnTo>
                    <a:lnTo>
                      <a:pt x="440" y="251"/>
                    </a:lnTo>
                    <a:lnTo>
                      <a:pt x="442" y="253"/>
                    </a:lnTo>
                    <a:lnTo>
                      <a:pt x="446" y="254"/>
                    </a:lnTo>
                    <a:lnTo>
                      <a:pt x="448" y="255"/>
                    </a:lnTo>
                    <a:lnTo>
                      <a:pt x="451" y="255"/>
                    </a:lnTo>
                    <a:lnTo>
                      <a:pt x="454" y="255"/>
                    </a:lnTo>
                    <a:lnTo>
                      <a:pt x="456" y="255"/>
                    </a:lnTo>
                    <a:lnTo>
                      <a:pt x="460" y="254"/>
                    </a:lnTo>
                    <a:lnTo>
                      <a:pt x="462" y="253"/>
                    </a:lnTo>
                    <a:lnTo>
                      <a:pt x="708" y="27"/>
                    </a:lnTo>
                    <a:lnTo>
                      <a:pt x="711" y="24"/>
                    </a:lnTo>
                    <a:lnTo>
                      <a:pt x="713" y="19"/>
                    </a:lnTo>
                    <a:lnTo>
                      <a:pt x="713" y="15"/>
                    </a:lnTo>
                    <a:lnTo>
                      <a:pt x="71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grpSp>
        <p:nvGrpSpPr>
          <p:cNvPr id="25" name="Group 24">
            <a:extLst>
              <a:ext uri="{FF2B5EF4-FFF2-40B4-BE49-F238E27FC236}">
                <a16:creationId xmlns:a16="http://schemas.microsoft.com/office/drawing/2014/main" id="{F21369BF-0FD9-4B99-AF69-A6108A913DF4}"/>
              </a:ext>
            </a:extLst>
          </p:cNvPr>
          <p:cNvGrpSpPr/>
          <p:nvPr/>
        </p:nvGrpSpPr>
        <p:grpSpPr>
          <a:xfrm>
            <a:off x="8502000" y="1645472"/>
            <a:ext cx="2960404" cy="2205042"/>
            <a:chOff x="8502000" y="1439877"/>
            <a:chExt cx="2960404" cy="2205042"/>
          </a:xfrm>
        </p:grpSpPr>
        <p:grpSp>
          <p:nvGrpSpPr>
            <p:cNvPr id="26" name="Group 25">
              <a:extLst>
                <a:ext uri="{FF2B5EF4-FFF2-40B4-BE49-F238E27FC236}">
                  <a16:creationId xmlns:a16="http://schemas.microsoft.com/office/drawing/2014/main" id="{7DF07DEA-BAD6-41D1-922E-8410B4AD88F1}"/>
                </a:ext>
              </a:extLst>
            </p:cNvPr>
            <p:cNvGrpSpPr/>
            <p:nvPr/>
          </p:nvGrpSpPr>
          <p:grpSpPr>
            <a:xfrm>
              <a:off x="8502000" y="1439877"/>
              <a:ext cx="2960404" cy="2205042"/>
              <a:chOff x="5699376" y="1528758"/>
              <a:chExt cx="4776639" cy="3557855"/>
            </a:xfrm>
          </p:grpSpPr>
          <p:sp>
            <p:nvSpPr>
              <p:cNvPr id="30" name="Freeform 21">
                <a:extLst>
                  <a:ext uri="{FF2B5EF4-FFF2-40B4-BE49-F238E27FC236}">
                    <a16:creationId xmlns:a16="http://schemas.microsoft.com/office/drawing/2014/main" id="{277F3F72-34BD-4276-80BE-009DF51CC30E}"/>
                  </a:ext>
                </a:extLst>
              </p:cNvPr>
              <p:cNvSpPr/>
              <p:nvPr/>
            </p:nvSpPr>
            <p:spPr>
              <a:xfrm flipH="1">
                <a:off x="6429325" y="3178327"/>
                <a:ext cx="3296865" cy="884771"/>
              </a:xfrm>
              <a:custGeom>
                <a:avLst/>
                <a:gdLst>
                  <a:gd name="connsiteX0" fmla="*/ 1366836 w 1621629"/>
                  <a:gd name="connsiteY0" fmla="*/ 0 h 385762"/>
                  <a:gd name="connsiteX1" fmla="*/ 1366029 w 1621629"/>
                  <a:gd name="connsiteY1" fmla="*/ 0 h 385762"/>
                  <a:gd name="connsiteX2" fmla="*/ 257175 w 1621629"/>
                  <a:gd name="connsiteY2" fmla="*/ 0 h 385762"/>
                  <a:gd name="connsiteX3" fmla="*/ 257174 w 1621629"/>
                  <a:gd name="connsiteY3" fmla="*/ 0 h 385762"/>
                  <a:gd name="connsiteX4" fmla="*/ 257174 w 1621629"/>
                  <a:gd name="connsiteY4" fmla="*/ 2 h 385762"/>
                  <a:gd name="connsiteX5" fmla="*/ 0 w 1621629"/>
                  <a:gd name="connsiteY5" fmla="*/ 385762 h 385762"/>
                  <a:gd name="connsiteX6" fmla="*/ 257174 w 1621629"/>
                  <a:gd name="connsiteY6" fmla="*/ 385762 h 385762"/>
                  <a:gd name="connsiteX7" fmla="*/ 257175 w 1621629"/>
                  <a:gd name="connsiteY7" fmla="*/ 385762 h 385762"/>
                  <a:gd name="connsiteX8" fmla="*/ 1366029 w 1621629"/>
                  <a:gd name="connsiteY8" fmla="*/ 385762 h 385762"/>
                  <a:gd name="connsiteX9" fmla="*/ 1366836 w 1621629"/>
                  <a:gd name="connsiteY9" fmla="*/ 385762 h 385762"/>
                  <a:gd name="connsiteX10" fmla="*/ 1621629 w 1621629"/>
                  <a:gd name="connsiteY10" fmla="*/ 385762 h 385762"/>
                  <a:gd name="connsiteX11" fmla="*/ 1366836 w 1621629"/>
                  <a:gd name="connsiteY11" fmla="*/ 1218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629" h="385762">
                    <a:moveTo>
                      <a:pt x="1366836" y="0"/>
                    </a:moveTo>
                    <a:lnTo>
                      <a:pt x="1366029" y="0"/>
                    </a:lnTo>
                    <a:lnTo>
                      <a:pt x="257175" y="0"/>
                    </a:lnTo>
                    <a:lnTo>
                      <a:pt x="257174" y="0"/>
                    </a:lnTo>
                    <a:lnTo>
                      <a:pt x="257174" y="2"/>
                    </a:lnTo>
                    <a:lnTo>
                      <a:pt x="0" y="385762"/>
                    </a:lnTo>
                    <a:lnTo>
                      <a:pt x="257174" y="385762"/>
                    </a:lnTo>
                    <a:lnTo>
                      <a:pt x="257175" y="385762"/>
                    </a:lnTo>
                    <a:lnTo>
                      <a:pt x="1366029" y="385762"/>
                    </a:lnTo>
                    <a:lnTo>
                      <a:pt x="1366836" y="385762"/>
                    </a:lnTo>
                    <a:lnTo>
                      <a:pt x="1621629" y="385762"/>
                    </a:lnTo>
                    <a:lnTo>
                      <a:pt x="1366836" y="1218"/>
                    </a:lnTo>
                    <a:close/>
                  </a:path>
                </a:pathLst>
              </a:cu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1" name="Freeform 23">
                <a:extLst>
                  <a:ext uri="{FF2B5EF4-FFF2-40B4-BE49-F238E27FC236}">
                    <a16:creationId xmlns:a16="http://schemas.microsoft.com/office/drawing/2014/main" id="{398F77A0-0356-4818-8166-3B1CB6257C0D}"/>
                  </a:ext>
                </a:extLst>
              </p:cNvPr>
              <p:cNvSpPr/>
              <p:nvPr/>
            </p:nvSpPr>
            <p:spPr>
              <a:xfrm flipH="1">
                <a:off x="5699376" y="4201842"/>
                <a:ext cx="4776639" cy="884771"/>
              </a:xfrm>
              <a:custGeom>
                <a:avLst/>
                <a:gdLst>
                  <a:gd name="connsiteX0" fmla="*/ 2093885 w 2349485"/>
                  <a:gd name="connsiteY0" fmla="*/ 0 h 385762"/>
                  <a:gd name="connsiteX1" fmla="*/ 257175 w 2349485"/>
                  <a:gd name="connsiteY1" fmla="*/ 0 h 385762"/>
                  <a:gd name="connsiteX2" fmla="*/ 0 w 2349485"/>
                  <a:gd name="connsiteY2" fmla="*/ 385762 h 385762"/>
                  <a:gd name="connsiteX3" fmla="*/ 257175 w 2349485"/>
                  <a:gd name="connsiteY3" fmla="*/ 385762 h 385762"/>
                  <a:gd name="connsiteX4" fmla="*/ 2093885 w 2349485"/>
                  <a:gd name="connsiteY4" fmla="*/ 385762 h 385762"/>
                  <a:gd name="connsiteX5" fmla="*/ 2349485 w 2349485"/>
                  <a:gd name="connsiteY5" fmla="*/ 385762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9485" h="385762">
                    <a:moveTo>
                      <a:pt x="2093885" y="0"/>
                    </a:moveTo>
                    <a:lnTo>
                      <a:pt x="257175" y="0"/>
                    </a:lnTo>
                    <a:lnTo>
                      <a:pt x="0" y="385762"/>
                    </a:lnTo>
                    <a:lnTo>
                      <a:pt x="257175" y="385762"/>
                    </a:lnTo>
                    <a:lnTo>
                      <a:pt x="2093885" y="385762"/>
                    </a:lnTo>
                    <a:lnTo>
                      <a:pt x="2349485" y="385762"/>
                    </a:lnTo>
                    <a:close/>
                  </a:path>
                </a:pathLst>
              </a:cu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2" name="Isosceles Triangle 31">
                <a:extLst>
                  <a:ext uri="{FF2B5EF4-FFF2-40B4-BE49-F238E27FC236}">
                    <a16:creationId xmlns:a16="http://schemas.microsoft.com/office/drawing/2014/main" id="{64426CDD-4889-4141-AF4E-63D306D9B713}"/>
                  </a:ext>
                </a:extLst>
              </p:cNvPr>
              <p:cNvSpPr/>
              <p:nvPr/>
            </p:nvSpPr>
            <p:spPr>
              <a:xfrm>
                <a:off x="7167597" y="1528758"/>
                <a:ext cx="1820298" cy="1510823"/>
              </a:xfrm>
              <a:prstGeom prst="triangle">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A2600379-5644-4E22-BD2E-BBEAC6E437DB}"/>
                </a:ext>
              </a:extLst>
            </p:cNvPr>
            <p:cNvGrpSpPr/>
            <p:nvPr/>
          </p:nvGrpSpPr>
          <p:grpSpPr>
            <a:xfrm>
              <a:off x="9839327" y="1908056"/>
              <a:ext cx="285750" cy="277813"/>
              <a:chOff x="11028363" y="2508250"/>
              <a:chExt cx="285750" cy="277813"/>
            </a:xfrm>
            <a:solidFill>
              <a:sysClr val="window" lastClr="FFFFFF"/>
            </a:solidFill>
          </p:grpSpPr>
          <p:sp>
            <p:nvSpPr>
              <p:cNvPr id="28" name="Freeform 70">
                <a:extLst>
                  <a:ext uri="{FF2B5EF4-FFF2-40B4-BE49-F238E27FC236}">
                    <a16:creationId xmlns:a16="http://schemas.microsoft.com/office/drawing/2014/main" id="{AA828DE8-FCE7-40E5-BDAE-183F1B4B27DE}"/>
                  </a:ext>
                </a:extLst>
              </p:cNvPr>
              <p:cNvSpPr>
                <a:spLocks/>
              </p:cNvSpPr>
              <p:nvPr/>
            </p:nvSpPr>
            <p:spPr bwMode="auto">
              <a:xfrm>
                <a:off x="11060113" y="2508250"/>
                <a:ext cx="225425" cy="157163"/>
              </a:xfrm>
              <a:custGeom>
                <a:avLst/>
                <a:gdLst>
                  <a:gd name="T0" fmla="*/ 19 w 711"/>
                  <a:gd name="T1" fmla="*/ 494 h 494"/>
                  <a:gd name="T2" fmla="*/ 678 w 711"/>
                  <a:gd name="T3" fmla="*/ 60 h 494"/>
                  <a:gd name="T4" fmla="*/ 667 w 711"/>
                  <a:gd name="T5" fmla="*/ 167 h 494"/>
                  <a:gd name="T6" fmla="*/ 668 w 711"/>
                  <a:gd name="T7" fmla="*/ 173 h 494"/>
                  <a:gd name="T8" fmla="*/ 671 w 711"/>
                  <a:gd name="T9" fmla="*/ 177 h 494"/>
                  <a:gd name="T10" fmla="*/ 677 w 711"/>
                  <a:gd name="T11" fmla="*/ 180 h 494"/>
                  <a:gd name="T12" fmla="*/ 681 w 711"/>
                  <a:gd name="T13" fmla="*/ 181 h 494"/>
                  <a:gd name="T14" fmla="*/ 687 w 711"/>
                  <a:gd name="T15" fmla="*/ 180 h 494"/>
                  <a:gd name="T16" fmla="*/ 695 w 711"/>
                  <a:gd name="T17" fmla="*/ 173 h 494"/>
                  <a:gd name="T18" fmla="*/ 711 w 711"/>
                  <a:gd name="T19" fmla="*/ 33 h 494"/>
                  <a:gd name="T20" fmla="*/ 711 w 711"/>
                  <a:gd name="T21" fmla="*/ 30 h 494"/>
                  <a:gd name="T22" fmla="*/ 711 w 711"/>
                  <a:gd name="T23" fmla="*/ 27 h 494"/>
                  <a:gd name="T24" fmla="*/ 710 w 711"/>
                  <a:gd name="T25" fmla="*/ 24 h 494"/>
                  <a:gd name="T26" fmla="*/ 709 w 711"/>
                  <a:gd name="T27" fmla="*/ 22 h 494"/>
                  <a:gd name="T28" fmla="*/ 709 w 711"/>
                  <a:gd name="T29" fmla="*/ 22 h 494"/>
                  <a:gd name="T30" fmla="*/ 707 w 711"/>
                  <a:gd name="T31" fmla="*/ 20 h 494"/>
                  <a:gd name="T32" fmla="*/ 705 w 711"/>
                  <a:gd name="T33" fmla="*/ 18 h 494"/>
                  <a:gd name="T34" fmla="*/ 701 w 711"/>
                  <a:gd name="T35" fmla="*/ 16 h 494"/>
                  <a:gd name="T36" fmla="*/ 699 w 711"/>
                  <a:gd name="T37" fmla="*/ 15 h 494"/>
                  <a:gd name="T38" fmla="*/ 698 w 711"/>
                  <a:gd name="T39" fmla="*/ 15 h 494"/>
                  <a:gd name="T40" fmla="*/ 560 w 711"/>
                  <a:gd name="T41" fmla="*/ 0 h 494"/>
                  <a:gd name="T42" fmla="*/ 555 w 711"/>
                  <a:gd name="T43" fmla="*/ 3 h 494"/>
                  <a:gd name="T44" fmla="*/ 550 w 711"/>
                  <a:gd name="T45" fmla="*/ 6 h 494"/>
                  <a:gd name="T46" fmla="*/ 547 w 711"/>
                  <a:gd name="T47" fmla="*/ 11 h 494"/>
                  <a:gd name="T48" fmla="*/ 546 w 711"/>
                  <a:gd name="T49" fmla="*/ 16 h 494"/>
                  <a:gd name="T50" fmla="*/ 548 w 711"/>
                  <a:gd name="T51" fmla="*/ 23 h 494"/>
                  <a:gd name="T52" fmla="*/ 551 w 711"/>
                  <a:gd name="T53" fmla="*/ 27 h 494"/>
                  <a:gd name="T54" fmla="*/ 557 w 711"/>
                  <a:gd name="T55" fmla="*/ 30 h 494"/>
                  <a:gd name="T56" fmla="*/ 653 w 711"/>
                  <a:gd name="T57" fmla="*/ 41 h 494"/>
                  <a:gd name="T58" fmla="*/ 4 w 711"/>
                  <a:gd name="T59" fmla="*/ 468 h 494"/>
                  <a:gd name="T60" fmla="*/ 1 w 711"/>
                  <a:gd name="T61" fmla="*/ 474 h 494"/>
                  <a:gd name="T62" fmla="*/ 0 w 711"/>
                  <a:gd name="T63" fmla="*/ 479 h 494"/>
                  <a:gd name="T64" fmla="*/ 1 w 711"/>
                  <a:gd name="T65" fmla="*/ 485 h 494"/>
                  <a:gd name="T66" fmla="*/ 5 w 711"/>
                  <a:gd name="T67" fmla="*/ 490 h 494"/>
                  <a:gd name="T68" fmla="*/ 11 w 711"/>
                  <a:gd name="T6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1" h="494">
                    <a:moveTo>
                      <a:pt x="15" y="494"/>
                    </a:moveTo>
                    <a:lnTo>
                      <a:pt x="19" y="494"/>
                    </a:lnTo>
                    <a:lnTo>
                      <a:pt x="23" y="492"/>
                    </a:lnTo>
                    <a:lnTo>
                      <a:pt x="678" y="60"/>
                    </a:lnTo>
                    <a:lnTo>
                      <a:pt x="667" y="164"/>
                    </a:lnTo>
                    <a:lnTo>
                      <a:pt x="667" y="167"/>
                    </a:lnTo>
                    <a:lnTo>
                      <a:pt x="667" y="170"/>
                    </a:lnTo>
                    <a:lnTo>
                      <a:pt x="668" y="173"/>
                    </a:lnTo>
                    <a:lnTo>
                      <a:pt x="670" y="175"/>
                    </a:lnTo>
                    <a:lnTo>
                      <a:pt x="671" y="177"/>
                    </a:lnTo>
                    <a:lnTo>
                      <a:pt x="675" y="179"/>
                    </a:lnTo>
                    <a:lnTo>
                      <a:pt x="677" y="180"/>
                    </a:lnTo>
                    <a:lnTo>
                      <a:pt x="680" y="180"/>
                    </a:lnTo>
                    <a:lnTo>
                      <a:pt x="681" y="181"/>
                    </a:lnTo>
                    <a:lnTo>
                      <a:pt x="682" y="181"/>
                    </a:lnTo>
                    <a:lnTo>
                      <a:pt x="687" y="180"/>
                    </a:lnTo>
                    <a:lnTo>
                      <a:pt x="692" y="177"/>
                    </a:lnTo>
                    <a:lnTo>
                      <a:pt x="695" y="173"/>
                    </a:lnTo>
                    <a:lnTo>
                      <a:pt x="696" y="167"/>
                    </a:lnTo>
                    <a:lnTo>
                      <a:pt x="711" y="33"/>
                    </a:lnTo>
                    <a:lnTo>
                      <a:pt x="711" y="31"/>
                    </a:lnTo>
                    <a:lnTo>
                      <a:pt x="711" y="30"/>
                    </a:lnTo>
                    <a:lnTo>
                      <a:pt x="711" y="28"/>
                    </a:lnTo>
                    <a:lnTo>
                      <a:pt x="711" y="27"/>
                    </a:lnTo>
                    <a:lnTo>
                      <a:pt x="711" y="26"/>
                    </a:lnTo>
                    <a:lnTo>
                      <a:pt x="710" y="24"/>
                    </a:lnTo>
                    <a:lnTo>
                      <a:pt x="710" y="23"/>
                    </a:lnTo>
                    <a:lnTo>
                      <a:pt x="709" y="22"/>
                    </a:lnTo>
                    <a:lnTo>
                      <a:pt x="709" y="22"/>
                    </a:lnTo>
                    <a:lnTo>
                      <a:pt x="709" y="22"/>
                    </a:lnTo>
                    <a:lnTo>
                      <a:pt x="708" y="21"/>
                    </a:lnTo>
                    <a:lnTo>
                      <a:pt x="707" y="20"/>
                    </a:lnTo>
                    <a:lnTo>
                      <a:pt x="706" y="19"/>
                    </a:lnTo>
                    <a:lnTo>
                      <a:pt x="705" y="18"/>
                    </a:lnTo>
                    <a:lnTo>
                      <a:pt x="703" y="18"/>
                    </a:lnTo>
                    <a:lnTo>
                      <a:pt x="701" y="16"/>
                    </a:lnTo>
                    <a:lnTo>
                      <a:pt x="700" y="16"/>
                    </a:lnTo>
                    <a:lnTo>
                      <a:pt x="699" y="15"/>
                    </a:lnTo>
                    <a:lnTo>
                      <a:pt x="698" y="15"/>
                    </a:lnTo>
                    <a:lnTo>
                      <a:pt x="698" y="15"/>
                    </a:lnTo>
                    <a:lnTo>
                      <a:pt x="563" y="0"/>
                    </a:lnTo>
                    <a:lnTo>
                      <a:pt x="560" y="0"/>
                    </a:lnTo>
                    <a:lnTo>
                      <a:pt x="557" y="1"/>
                    </a:lnTo>
                    <a:lnTo>
                      <a:pt x="555" y="3"/>
                    </a:lnTo>
                    <a:lnTo>
                      <a:pt x="552" y="4"/>
                    </a:lnTo>
                    <a:lnTo>
                      <a:pt x="550" y="6"/>
                    </a:lnTo>
                    <a:lnTo>
                      <a:pt x="548" y="8"/>
                    </a:lnTo>
                    <a:lnTo>
                      <a:pt x="547" y="11"/>
                    </a:lnTo>
                    <a:lnTo>
                      <a:pt x="546" y="14"/>
                    </a:lnTo>
                    <a:lnTo>
                      <a:pt x="546" y="16"/>
                    </a:lnTo>
                    <a:lnTo>
                      <a:pt x="547" y="20"/>
                    </a:lnTo>
                    <a:lnTo>
                      <a:pt x="548" y="23"/>
                    </a:lnTo>
                    <a:lnTo>
                      <a:pt x="549" y="25"/>
                    </a:lnTo>
                    <a:lnTo>
                      <a:pt x="551" y="27"/>
                    </a:lnTo>
                    <a:lnTo>
                      <a:pt x="553" y="28"/>
                    </a:lnTo>
                    <a:lnTo>
                      <a:pt x="557" y="30"/>
                    </a:lnTo>
                    <a:lnTo>
                      <a:pt x="560" y="30"/>
                    </a:lnTo>
                    <a:lnTo>
                      <a:pt x="653" y="41"/>
                    </a:lnTo>
                    <a:lnTo>
                      <a:pt x="6" y="466"/>
                    </a:lnTo>
                    <a:lnTo>
                      <a:pt x="4" y="468"/>
                    </a:lnTo>
                    <a:lnTo>
                      <a:pt x="2" y="471"/>
                    </a:lnTo>
                    <a:lnTo>
                      <a:pt x="1" y="474"/>
                    </a:lnTo>
                    <a:lnTo>
                      <a:pt x="0" y="476"/>
                    </a:lnTo>
                    <a:lnTo>
                      <a:pt x="0" y="479"/>
                    </a:lnTo>
                    <a:lnTo>
                      <a:pt x="0" y="482"/>
                    </a:lnTo>
                    <a:lnTo>
                      <a:pt x="1" y="485"/>
                    </a:lnTo>
                    <a:lnTo>
                      <a:pt x="2" y="488"/>
                    </a:lnTo>
                    <a:lnTo>
                      <a:pt x="5" y="490"/>
                    </a:lnTo>
                    <a:lnTo>
                      <a:pt x="8" y="492"/>
                    </a:lnTo>
                    <a:lnTo>
                      <a:pt x="11" y="494"/>
                    </a:lnTo>
                    <a:lnTo>
                      <a:pt x="1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29" name="Freeform 71">
                <a:extLst>
                  <a:ext uri="{FF2B5EF4-FFF2-40B4-BE49-F238E27FC236}">
                    <a16:creationId xmlns:a16="http://schemas.microsoft.com/office/drawing/2014/main" id="{EF5586E8-D20C-4732-A075-3899C88D5AAA}"/>
                  </a:ext>
                </a:extLst>
              </p:cNvPr>
              <p:cNvSpPr>
                <a:spLocks noEditPoints="1"/>
              </p:cNvSpPr>
              <p:nvPr/>
            </p:nvSpPr>
            <p:spPr bwMode="auto">
              <a:xfrm>
                <a:off x="11028363" y="2593975"/>
                <a:ext cx="285750" cy="192088"/>
              </a:xfrm>
              <a:custGeom>
                <a:avLst/>
                <a:gdLst>
                  <a:gd name="T0" fmla="*/ 812 w 902"/>
                  <a:gd name="T1" fmla="*/ 30 h 601"/>
                  <a:gd name="T2" fmla="*/ 511 w 902"/>
                  <a:gd name="T3" fmla="*/ 571 h 601"/>
                  <a:gd name="T4" fmla="*/ 601 w 902"/>
                  <a:gd name="T5" fmla="*/ 571 h 601"/>
                  <a:gd name="T6" fmla="*/ 300 w 902"/>
                  <a:gd name="T7" fmla="*/ 330 h 601"/>
                  <a:gd name="T8" fmla="*/ 300 w 902"/>
                  <a:gd name="T9" fmla="*/ 571 h 601"/>
                  <a:gd name="T10" fmla="*/ 180 w 902"/>
                  <a:gd name="T11" fmla="*/ 481 h 601"/>
                  <a:gd name="T12" fmla="*/ 887 w 902"/>
                  <a:gd name="T13" fmla="*/ 571 h 601"/>
                  <a:gd name="T14" fmla="*/ 841 w 902"/>
                  <a:gd name="T15" fmla="*/ 12 h 601"/>
                  <a:gd name="T16" fmla="*/ 838 w 902"/>
                  <a:gd name="T17" fmla="*/ 5 h 601"/>
                  <a:gd name="T18" fmla="*/ 829 w 902"/>
                  <a:gd name="T19" fmla="*/ 0 h 601"/>
                  <a:gd name="T20" fmla="*/ 704 w 902"/>
                  <a:gd name="T21" fmla="*/ 0 h 601"/>
                  <a:gd name="T22" fmla="*/ 695 w 902"/>
                  <a:gd name="T23" fmla="*/ 5 h 601"/>
                  <a:gd name="T24" fmla="*/ 692 w 902"/>
                  <a:gd name="T25" fmla="*/ 12 h 601"/>
                  <a:gd name="T26" fmla="*/ 631 w 902"/>
                  <a:gd name="T27" fmla="*/ 571 h 601"/>
                  <a:gd name="T28" fmla="*/ 630 w 902"/>
                  <a:gd name="T29" fmla="*/ 160 h 601"/>
                  <a:gd name="T30" fmla="*/ 625 w 902"/>
                  <a:gd name="T31" fmla="*/ 152 h 601"/>
                  <a:gd name="T32" fmla="*/ 616 w 902"/>
                  <a:gd name="T33" fmla="*/ 150 h 601"/>
                  <a:gd name="T34" fmla="*/ 490 w 902"/>
                  <a:gd name="T35" fmla="*/ 151 h 601"/>
                  <a:gd name="T36" fmla="*/ 483 w 902"/>
                  <a:gd name="T37" fmla="*/ 157 h 601"/>
                  <a:gd name="T38" fmla="*/ 481 w 902"/>
                  <a:gd name="T39" fmla="*/ 165 h 601"/>
                  <a:gd name="T40" fmla="*/ 421 w 902"/>
                  <a:gd name="T41" fmla="*/ 315 h 601"/>
                  <a:gd name="T42" fmla="*/ 418 w 902"/>
                  <a:gd name="T43" fmla="*/ 308 h 601"/>
                  <a:gd name="T44" fmla="*/ 411 w 902"/>
                  <a:gd name="T45" fmla="*/ 302 h 601"/>
                  <a:gd name="T46" fmla="*/ 285 w 902"/>
                  <a:gd name="T47" fmla="*/ 300 h 601"/>
                  <a:gd name="T48" fmla="*/ 277 w 902"/>
                  <a:gd name="T49" fmla="*/ 304 h 601"/>
                  <a:gd name="T50" fmla="*/ 271 w 902"/>
                  <a:gd name="T51" fmla="*/ 310 h 601"/>
                  <a:gd name="T52" fmla="*/ 270 w 902"/>
                  <a:gd name="T53" fmla="*/ 571 h 601"/>
                  <a:gd name="T54" fmla="*/ 210 w 902"/>
                  <a:gd name="T55" fmla="*/ 463 h 601"/>
                  <a:gd name="T56" fmla="*/ 206 w 902"/>
                  <a:gd name="T57" fmla="*/ 456 h 601"/>
                  <a:gd name="T58" fmla="*/ 198 w 902"/>
                  <a:gd name="T59" fmla="*/ 451 h 601"/>
                  <a:gd name="T60" fmla="*/ 72 w 902"/>
                  <a:gd name="T61" fmla="*/ 451 h 601"/>
                  <a:gd name="T62" fmla="*/ 64 w 902"/>
                  <a:gd name="T63" fmla="*/ 456 h 601"/>
                  <a:gd name="T64" fmla="*/ 60 w 902"/>
                  <a:gd name="T65" fmla="*/ 463 h 601"/>
                  <a:gd name="T66" fmla="*/ 15 w 902"/>
                  <a:gd name="T67" fmla="*/ 571 h 601"/>
                  <a:gd name="T68" fmla="*/ 6 w 902"/>
                  <a:gd name="T69" fmla="*/ 573 h 601"/>
                  <a:gd name="T70" fmla="*/ 1 w 902"/>
                  <a:gd name="T71" fmla="*/ 581 h 601"/>
                  <a:gd name="T72" fmla="*/ 0 w 902"/>
                  <a:gd name="T73" fmla="*/ 590 h 601"/>
                  <a:gd name="T74" fmla="*/ 4 w 902"/>
                  <a:gd name="T75" fmla="*/ 597 h 601"/>
                  <a:gd name="T76" fmla="*/ 12 w 902"/>
                  <a:gd name="T77" fmla="*/ 601 h 601"/>
                  <a:gd name="T78" fmla="*/ 195 w 902"/>
                  <a:gd name="T79" fmla="*/ 601 h 601"/>
                  <a:gd name="T80" fmla="*/ 496 w 902"/>
                  <a:gd name="T81" fmla="*/ 601 h 601"/>
                  <a:gd name="T82" fmla="*/ 827 w 902"/>
                  <a:gd name="T83" fmla="*/ 601 h 601"/>
                  <a:gd name="T84" fmla="*/ 892 w 902"/>
                  <a:gd name="T85" fmla="*/ 600 h 601"/>
                  <a:gd name="T86" fmla="*/ 899 w 902"/>
                  <a:gd name="T87" fmla="*/ 595 h 601"/>
                  <a:gd name="T88" fmla="*/ 902 w 902"/>
                  <a:gd name="T89" fmla="*/ 586 h 601"/>
                  <a:gd name="T90" fmla="*/ 899 w 902"/>
                  <a:gd name="T91" fmla="*/ 578 h 601"/>
                  <a:gd name="T92" fmla="*/ 892 w 902"/>
                  <a:gd name="T93" fmla="*/ 57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2" h="601">
                    <a:moveTo>
                      <a:pt x="721" y="571"/>
                    </a:moveTo>
                    <a:lnTo>
                      <a:pt x="721" y="30"/>
                    </a:lnTo>
                    <a:lnTo>
                      <a:pt x="812" y="30"/>
                    </a:lnTo>
                    <a:lnTo>
                      <a:pt x="812" y="571"/>
                    </a:lnTo>
                    <a:lnTo>
                      <a:pt x="721" y="571"/>
                    </a:lnTo>
                    <a:close/>
                    <a:moveTo>
                      <a:pt x="511" y="571"/>
                    </a:moveTo>
                    <a:lnTo>
                      <a:pt x="511" y="180"/>
                    </a:lnTo>
                    <a:lnTo>
                      <a:pt x="601" y="180"/>
                    </a:lnTo>
                    <a:lnTo>
                      <a:pt x="601" y="571"/>
                    </a:lnTo>
                    <a:lnTo>
                      <a:pt x="511" y="571"/>
                    </a:lnTo>
                    <a:close/>
                    <a:moveTo>
                      <a:pt x="300" y="571"/>
                    </a:moveTo>
                    <a:lnTo>
                      <a:pt x="300" y="330"/>
                    </a:lnTo>
                    <a:lnTo>
                      <a:pt x="391" y="330"/>
                    </a:lnTo>
                    <a:lnTo>
                      <a:pt x="391" y="571"/>
                    </a:lnTo>
                    <a:lnTo>
                      <a:pt x="300" y="571"/>
                    </a:lnTo>
                    <a:close/>
                    <a:moveTo>
                      <a:pt x="90" y="571"/>
                    </a:moveTo>
                    <a:lnTo>
                      <a:pt x="90" y="481"/>
                    </a:lnTo>
                    <a:lnTo>
                      <a:pt x="180" y="481"/>
                    </a:lnTo>
                    <a:lnTo>
                      <a:pt x="180" y="571"/>
                    </a:lnTo>
                    <a:lnTo>
                      <a:pt x="90" y="571"/>
                    </a:lnTo>
                    <a:close/>
                    <a:moveTo>
                      <a:pt x="887" y="571"/>
                    </a:moveTo>
                    <a:lnTo>
                      <a:pt x="842" y="571"/>
                    </a:lnTo>
                    <a:lnTo>
                      <a:pt x="842" y="15"/>
                    </a:lnTo>
                    <a:lnTo>
                      <a:pt x="841" y="12"/>
                    </a:lnTo>
                    <a:lnTo>
                      <a:pt x="841" y="9"/>
                    </a:lnTo>
                    <a:lnTo>
                      <a:pt x="839" y="7"/>
                    </a:lnTo>
                    <a:lnTo>
                      <a:pt x="838" y="5"/>
                    </a:lnTo>
                    <a:lnTo>
                      <a:pt x="835" y="3"/>
                    </a:lnTo>
                    <a:lnTo>
                      <a:pt x="832" y="1"/>
                    </a:lnTo>
                    <a:lnTo>
                      <a:pt x="829" y="0"/>
                    </a:lnTo>
                    <a:lnTo>
                      <a:pt x="827" y="0"/>
                    </a:lnTo>
                    <a:lnTo>
                      <a:pt x="706" y="0"/>
                    </a:lnTo>
                    <a:lnTo>
                      <a:pt x="704" y="0"/>
                    </a:lnTo>
                    <a:lnTo>
                      <a:pt x="701" y="1"/>
                    </a:lnTo>
                    <a:lnTo>
                      <a:pt x="698" y="3"/>
                    </a:lnTo>
                    <a:lnTo>
                      <a:pt x="695" y="5"/>
                    </a:lnTo>
                    <a:lnTo>
                      <a:pt x="694" y="7"/>
                    </a:lnTo>
                    <a:lnTo>
                      <a:pt x="692" y="9"/>
                    </a:lnTo>
                    <a:lnTo>
                      <a:pt x="692" y="12"/>
                    </a:lnTo>
                    <a:lnTo>
                      <a:pt x="691" y="15"/>
                    </a:lnTo>
                    <a:lnTo>
                      <a:pt x="691" y="571"/>
                    </a:lnTo>
                    <a:lnTo>
                      <a:pt x="631" y="571"/>
                    </a:lnTo>
                    <a:lnTo>
                      <a:pt x="631" y="165"/>
                    </a:lnTo>
                    <a:lnTo>
                      <a:pt x="631" y="162"/>
                    </a:lnTo>
                    <a:lnTo>
                      <a:pt x="630" y="160"/>
                    </a:lnTo>
                    <a:lnTo>
                      <a:pt x="629" y="157"/>
                    </a:lnTo>
                    <a:lnTo>
                      <a:pt x="627" y="155"/>
                    </a:lnTo>
                    <a:lnTo>
                      <a:pt x="625" y="152"/>
                    </a:lnTo>
                    <a:lnTo>
                      <a:pt x="622" y="151"/>
                    </a:lnTo>
                    <a:lnTo>
                      <a:pt x="619" y="150"/>
                    </a:lnTo>
                    <a:lnTo>
                      <a:pt x="616" y="150"/>
                    </a:lnTo>
                    <a:lnTo>
                      <a:pt x="496" y="150"/>
                    </a:lnTo>
                    <a:lnTo>
                      <a:pt x="493" y="150"/>
                    </a:lnTo>
                    <a:lnTo>
                      <a:pt x="490" y="151"/>
                    </a:lnTo>
                    <a:lnTo>
                      <a:pt x="487" y="154"/>
                    </a:lnTo>
                    <a:lnTo>
                      <a:pt x="485" y="155"/>
                    </a:lnTo>
                    <a:lnTo>
                      <a:pt x="483" y="157"/>
                    </a:lnTo>
                    <a:lnTo>
                      <a:pt x="482" y="160"/>
                    </a:lnTo>
                    <a:lnTo>
                      <a:pt x="481" y="162"/>
                    </a:lnTo>
                    <a:lnTo>
                      <a:pt x="481" y="165"/>
                    </a:lnTo>
                    <a:lnTo>
                      <a:pt x="481" y="571"/>
                    </a:lnTo>
                    <a:lnTo>
                      <a:pt x="421" y="571"/>
                    </a:lnTo>
                    <a:lnTo>
                      <a:pt x="421" y="315"/>
                    </a:lnTo>
                    <a:lnTo>
                      <a:pt x="420" y="313"/>
                    </a:lnTo>
                    <a:lnTo>
                      <a:pt x="420" y="310"/>
                    </a:lnTo>
                    <a:lnTo>
                      <a:pt x="418" y="308"/>
                    </a:lnTo>
                    <a:lnTo>
                      <a:pt x="417" y="306"/>
                    </a:lnTo>
                    <a:lnTo>
                      <a:pt x="414" y="304"/>
                    </a:lnTo>
                    <a:lnTo>
                      <a:pt x="411" y="302"/>
                    </a:lnTo>
                    <a:lnTo>
                      <a:pt x="408" y="301"/>
                    </a:lnTo>
                    <a:lnTo>
                      <a:pt x="406" y="300"/>
                    </a:lnTo>
                    <a:lnTo>
                      <a:pt x="285" y="300"/>
                    </a:lnTo>
                    <a:lnTo>
                      <a:pt x="283" y="301"/>
                    </a:lnTo>
                    <a:lnTo>
                      <a:pt x="280" y="302"/>
                    </a:lnTo>
                    <a:lnTo>
                      <a:pt x="277" y="304"/>
                    </a:lnTo>
                    <a:lnTo>
                      <a:pt x="274" y="306"/>
                    </a:lnTo>
                    <a:lnTo>
                      <a:pt x="273" y="308"/>
                    </a:lnTo>
                    <a:lnTo>
                      <a:pt x="271" y="310"/>
                    </a:lnTo>
                    <a:lnTo>
                      <a:pt x="271" y="313"/>
                    </a:lnTo>
                    <a:lnTo>
                      <a:pt x="270" y="316"/>
                    </a:lnTo>
                    <a:lnTo>
                      <a:pt x="270" y="571"/>
                    </a:lnTo>
                    <a:lnTo>
                      <a:pt x="210" y="571"/>
                    </a:lnTo>
                    <a:lnTo>
                      <a:pt x="210" y="466"/>
                    </a:lnTo>
                    <a:lnTo>
                      <a:pt x="210" y="463"/>
                    </a:lnTo>
                    <a:lnTo>
                      <a:pt x="209" y="460"/>
                    </a:lnTo>
                    <a:lnTo>
                      <a:pt x="208" y="458"/>
                    </a:lnTo>
                    <a:lnTo>
                      <a:pt x="206" y="456"/>
                    </a:lnTo>
                    <a:lnTo>
                      <a:pt x="204" y="454"/>
                    </a:lnTo>
                    <a:lnTo>
                      <a:pt x="201" y="452"/>
                    </a:lnTo>
                    <a:lnTo>
                      <a:pt x="198" y="451"/>
                    </a:lnTo>
                    <a:lnTo>
                      <a:pt x="195" y="451"/>
                    </a:lnTo>
                    <a:lnTo>
                      <a:pt x="75" y="451"/>
                    </a:lnTo>
                    <a:lnTo>
                      <a:pt x="72" y="451"/>
                    </a:lnTo>
                    <a:lnTo>
                      <a:pt x="69" y="452"/>
                    </a:lnTo>
                    <a:lnTo>
                      <a:pt x="66" y="454"/>
                    </a:lnTo>
                    <a:lnTo>
                      <a:pt x="64" y="456"/>
                    </a:lnTo>
                    <a:lnTo>
                      <a:pt x="62" y="458"/>
                    </a:lnTo>
                    <a:lnTo>
                      <a:pt x="61" y="460"/>
                    </a:lnTo>
                    <a:lnTo>
                      <a:pt x="60" y="463"/>
                    </a:lnTo>
                    <a:lnTo>
                      <a:pt x="60" y="466"/>
                    </a:lnTo>
                    <a:lnTo>
                      <a:pt x="60" y="571"/>
                    </a:lnTo>
                    <a:lnTo>
                      <a:pt x="15" y="571"/>
                    </a:lnTo>
                    <a:lnTo>
                      <a:pt x="12" y="571"/>
                    </a:lnTo>
                    <a:lnTo>
                      <a:pt x="9" y="572"/>
                    </a:lnTo>
                    <a:lnTo>
                      <a:pt x="6" y="573"/>
                    </a:lnTo>
                    <a:lnTo>
                      <a:pt x="4" y="576"/>
                    </a:lnTo>
                    <a:lnTo>
                      <a:pt x="2" y="578"/>
                    </a:lnTo>
                    <a:lnTo>
                      <a:pt x="1" y="581"/>
                    </a:lnTo>
                    <a:lnTo>
                      <a:pt x="0" y="583"/>
                    </a:lnTo>
                    <a:lnTo>
                      <a:pt x="0" y="586"/>
                    </a:lnTo>
                    <a:lnTo>
                      <a:pt x="0" y="590"/>
                    </a:lnTo>
                    <a:lnTo>
                      <a:pt x="1" y="593"/>
                    </a:lnTo>
                    <a:lnTo>
                      <a:pt x="2" y="595"/>
                    </a:lnTo>
                    <a:lnTo>
                      <a:pt x="4" y="597"/>
                    </a:lnTo>
                    <a:lnTo>
                      <a:pt x="6" y="599"/>
                    </a:lnTo>
                    <a:lnTo>
                      <a:pt x="9" y="600"/>
                    </a:lnTo>
                    <a:lnTo>
                      <a:pt x="12" y="601"/>
                    </a:lnTo>
                    <a:lnTo>
                      <a:pt x="15" y="601"/>
                    </a:lnTo>
                    <a:lnTo>
                      <a:pt x="75" y="601"/>
                    </a:lnTo>
                    <a:lnTo>
                      <a:pt x="195" y="601"/>
                    </a:lnTo>
                    <a:lnTo>
                      <a:pt x="285" y="601"/>
                    </a:lnTo>
                    <a:lnTo>
                      <a:pt x="406" y="601"/>
                    </a:lnTo>
                    <a:lnTo>
                      <a:pt x="496" y="601"/>
                    </a:lnTo>
                    <a:lnTo>
                      <a:pt x="616" y="601"/>
                    </a:lnTo>
                    <a:lnTo>
                      <a:pt x="706" y="601"/>
                    </a:lnTo>
                    <a:lnTo>
                      <a:pt x="827" y="601"/>
                    </a:lnTo>
                    <a:lnTo>
                      <a:pt x="887" y="601"/>
                    </a:lnTo>
                    <a:lnTo>
                      <a:pt x="890" y="601"/>
                    </a:lnTo>
                    <a:lnTo>
                      <a:pt x="892" y="600"/>
                    </a:lnTo>
                    <a:lnTo>
                      <a:pt x="896" y="599"/>
                    </a:lnTo>
                    <a:lnTo>
                      <a:pt x="898" y="597"/>
                    </a:lnTo>
                    <a:lnTo>
                      <a:pt x="899" y="595"/>
                    </a:lnTo>
                    <a:lnTo>
                      <a:pt x="901" y="593"/>
                    </a:lnTo>
                    <a:lnTo>
                      <a:pt x="901" y="590"/>
                    </a:lnTo>
                    <a:lnTo>
                      <a:pt x="902" y="586"/>
                    </a:lnTo>
                    <a:lnTo>
                      <a:pt x="902" y="583"/>
                    </a:lnTo>
                    <a:lnTo>
                      <a:pt x="901" y="581"/>
                    </a:lnTo>
                    <a:lnTo>
                      <a:pt x="899" y="578"/>
                    </a:lnTo>
                    <a:lnTo>
                      <a:pt x="898" y="576"/>
                    </a:lnTo>
                    <a:lnTo>
                      <a:pt x="896" y="573"/>
                    </a:lnTo>
                    <a:lnTo>
                      <a:pt x="892" y="572"/>
                    </a:lnTo>
                    <a:lnTo>
                      <a:pt x="890" y="571"/>
                    </a:lnTo>
                    <a:lnTo>
                      <a:pt x="887" y="5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grpSp>
      <p:sp>
        <p:nvSpPr>
          <p:cNvPr id="33" name="Rectangle 32">
            <a:extLst>
              <a:ext uri="{FF2B5EF4-FFF2-40B4-BE49-F238E27FC236}">
                <a16:creationId xmlns:a16="http://schemas.microsoft.com/office/drawing/2014/main" id="{C09A8D17-FC62-45A3-9ACB-1D4CF3FE8ADC}"/>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3691986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F9AA2D-97D4-4DA7-95E8-BCF4CD9EB9AA}"/>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aphicFrame>
        <p:nvGraphicFramePr>
          <p:cNvPr id="76" name="SmartArt Placeholder 13">
            <a:extLst>
              <a:ext uri="{FF2B5EF4-FFF2-40B4-BE49-F238E27FC236}">
                <a16:creationId xmlns:a16="http://schemas.microsoft.com/office/drawing/2014/main" id="{C7DE09A7-DB44-443A-AB75-5A5B1FF77BCC}"/>
              </a:ext>
            </a:extLst>
          </p:cNvPr>
          <p:cNvGraphicFramePr>
            <a:graphicFrameLocks/>
          </p:cNvGraphicFramePr>
          <p:nvPr>
            <p:extLst>
              <p:ext uri="{D42A27DB-BD31-4B8C-83A1-F6EECF244321}">
                <p14:modId xmlns:p14="http://schemas.microsoft.com/office/powerpoint/2010/main" val="354965182"/>
              </p:ext>
            </p:extLst>
          </p:nvPr>
        </p:nvGraphicFramePr>
        <p:xfrm>
          <a:off x="629789" y="1642310"/>
          <a:ext cx="4404193" cy="39583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0" name="직사각형 9">
            <a:extLst>
              <a:ext uri="{FF2B5EF4-FFF2-40B4-BE49-F238E27FC236}">
                <a16:creationId xmlns:a16="http://schemas.microsoft.com/office/drawing/2014/main" id="{40783CEB-098B-4FA4-BA7F-B60DD0BA932A}"/>
              </a:ext>
            </a:extLst>
          </p:cNvPr>
          <p:cNvSpPr/>
          <p:nvPr/>
        </p:nvSpPr>
        <p:spPr>
          <a:xfrm>
            <a:off x="5483933" y="1908119"/>
            <a:ext cx="504055" cy="504000"/>
          </a:xfrm>
          <a:prstGeom prst="ellipse">
            <a:avLst/>
          </a:prstGeom>
          <a:solidFill>
            <a:srgbClr val="002060"/>
          </a:solidFill>
          <a:ln w="127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sz="1800" b="1" kern="0" dirty="0">
              <a:solidFill>
                <a:prstClr val="white"/>
              </a:solidFill>
              <a:ea typeface="맑은 고딕" panose="020B0503020000020004" pitchFamily="34" charset="-127"/>
              <a:cs typeface="Arial" pitchFamily="34" charset="0"/>
            </a:endParaRPr>
          </a:p>
        </p:txBody>
      </p:sp>
      <p:sp>
        <p:nvSpPr>
          <p:cNvPr id="81" name="직사각형 15">
            <a:extLst>
              <a:ext uri="{FF2B5EF4-FFF2-40B4-BE49-F238E27FC236}">
                <a16:creationId xmlns:a16="http://schemas.microsoft.com/office/drawing/2014/main" id="{E7A09BD3-C1A0-4222-975C-579C798AB5C4}"/>
              </a:ext>
            </a:extLst>
          </p:cNvPr>
          <p:cNvSpPr/>
          <p:nvPr/>
        </p:nvSpPr>
        <p:spPr>
          <a:xfrm>
            <a:off x="5483933" y="2699086"/>
            <a:ext cx="504055" cy="504000"/>
          </a:xfrm>
          <a:prstGeom prst="ellipse">
            <a:avLst/>
          </a:prstGeom>
          <a:solidFill>
            <a:schemeClr val="accent5">
              <a:lumMod val="40000"/>
              <a:lumOff val="60000"/>
            </a:schemeClr>
          </a:solidFill>
          <a:ln w="127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sz="1800" b="1" kern="0" dirty="0">
              <a:solidFill>
                <a:prstClr val="white"/>
              </a:solidFill>
              <a:ea typeface="맑은 고딕" panose="020B0503020000020004" pitchFamily="34" charset="-127"/>
              <a:cs typeface="Arial" pitchFamily="34" charset="0"/>
            </a:endParaRPr>
          </a:p>
        </p:txBody>
      </p:sp>
      <p:sp>
        <p:nvSpPr>
          <p:cNvPr id="82" name="직사각형 17">
            <a:extLst>
              <a:ext uri="{FF2B5EF4-FFF2-40B4-BE49-F238E27FC236}">
                <a16:creationId xmlns:a16="http://schemas.microsoft.com/office/drawing/2014/main" id="{02562ADF-55AA-4D41-8C06-3F2645826061}"/>
              </a:ext>
            </a:extLst>
          </p:cNvPr>
          <p:cNvSpPr/>
          <p:nvPr/>
        </p:nvSpPr>
        <p:spPr>
          <a:xfrm>
            <a:off x="5483933" y="3468773"/>
            <a:ext cx="504055" cy="504000"/>
          </a:xfrm>
          <a:prstGeom prst="ellipse">
            <a:avLst/>
          </a:prstGeom>
          <a:solidFill>
            <a:schemeClr val="accent3">
              <a:lumMod val="60000"/>
              <a:lumOff val="40000"/>
            </a:schemeClr>
          </a:solidFill>
          <a:ln w="127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sz="1800" b="1" kern="0" dirty="0">
              <a:solidFill>
                <a:prstClr val="white"/>
              </a:solidFill>
              <a:ea typeface="맑은 고딕" panose="020B0503020000020004" pitchFamily="34" charset="-127"/>
              <a:cs typeface="Arial" pitchFamily="34" charset="0"/>
            </a:endParaRPr>
          </a:p>
        </p:txBody>
      </p:sp>
      <p:sp>
        <p:nvSpPr>
          <p:cNvPr id="83" name="직사각형 19">
            <a:extLst>
              <a:ext uri="{FF2B5EF4-FFF2-40B4-BE49-F238E27FC236}">
                <a16:creationId xmlns:a16="http://schemas.microsoft.com/office/drawing/2014/main" id="{2B80E53B-253A-47C9-886D-A4ABBFFA9738}"/>
              </a:ext>
            </a:extLst>
          </p:cNvPr>
          <p:cNvSpPr/>
          <p:nvPr/>
        </p:nvSpPr>
        <p:spPr>
          <a:xfrm>
            <a:off x="5483933" y="4210690"/>
            <a:ext cx="504055" cy="504000"/>
          </a:xfrm>
          <a:prstGeom prst="ellipse">
            <a:avLst/>
          </a:prstGeom>
          <a:solidFill>
            <a:schemeClr val="accent5">
              <a:lumMod val="20000"/>
              <a:lumOff val="80000"/>
            </a:schemeClr>
          </a:solidFill>
          <a:ln w="127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sz="1800" b="1" kern="0" dirty="0">
              <a:solidFill>
                <a:prstClr val="white"/>
              </a:solidFill>
              <a:ea typeface="맑은 고딕" panose="020B0503020000020004" pitchFamily="34" charset="-127"/>
              <a:cs typeface="Arial" pitchFamily="34" charset="0"/>
            </a:endParaRPr>
          </a:p>
        </p:txBody>
      </p:sp>
      <p:sp>
        <p:nvSpPr>
          <p:cNvPr id="84" name="직사각형 21">
            <a:extLst>
              <a:ext uri="{FF2B5EF4-FFF2-40B4-BE49-F238E27FC236}">
                <a16:creationId xmlns:a16="http://schemas.microsoft.com/office/drawing/2014/main" id="{B37A1BB8-73D0-4369-9EDA-5BC03A290055}"/>
              </a:ext>
            </a:extLst>
          </p:cNvPr>
          <p:cNvSpPr/>
          <p:nvPr/>
        </p:nvSpPr>
        <p:spPr>
          <a:xfrm>
            <a:off x="5483933" y="4985422"/>
            <a:ext cx="504055" cy="504000"/>
          </a:xfrm>
          <a:prstGeom prst="ellipse">
            <a:avLst/>
          </a:prstGeom>
          <a:solidFill>
            <a:schemeClr val="accent3">
              <a:lumMod val="75000"/>
            </a:schemeClr>
          </a:solidFill>
          <a:ln w="12700" cap="flat" cmpd="sng" algn="ctr">
            <a:solidFill>
              <a:sysClr val="window" lastClr="FFFFFF">
                <a:lumMod val="9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sz="1800" b="1" kern="0" dirty="0">
              <a:solidFill>
                <a:prstClr val="white"/>
              </a:solidFill>
              <a:ea typeface="맑은 고딕" panose="020B0503020000020004" pitchFamily="34" charset="-127"/>
              <a:cs typeface="Arial" pitchFamily="34" charset="0"/>
            </a:endParaRPr>
          </a:p>
        </p:txBody>
      </p:sp>
      <p:cxnSp>
        <p:nvCxnSpPr>
          <p:cNvPr id="85" name="직선 연결선 2">
            <a:extLst>
              <a:ext uri="{FF2B5EF4-FFF2-40B4-BE49-F238E27FC236}">
                <a16:creationId xmlns:a16="http://schemas.microsoft.com/office/drawing/2014/main" id="{26E76130-9ED6-4198-85E9-AC67597D9988}"/>
              </a:ext>
            </a:extLst>
          </p:cNvPr>
          <p:cNvCxnSpPr/>
          <p:nvPr/>
        </p:nvCxnSpPr>
        <p:spPr>
          <a:xfrm>
            <a:off x="3359697" y="2160119"/>
            <a:ext cx="2016224" cy="0"/>
          </a:xfrm>
          <a:prstGeom prst="line">
            <a:avLst/>
          </a:prstGeom>
          <a:noFill/>
          <a:ln w="19050" cap="flat" cmpd="sng" algn="ctr">
            <a:solidFill>
              <a:srgbClr val="002060"/>
            </a:solidFill>
            <a:prstDash val="sysDot"/>
            <a:headEnd type="oval"/>
            <a:tailEnd type="triangle"/>
          </a:ln>
          <a:effectLst/>
        </p:spPr>
      </p:cxnSp>
      <p:cxnSp>
        <p:nvCxnSpPr>
          <p:cNvPr id="86" name="직선 연결선 24">
            <a:extLst>
              <a:ext uri="{FF2B5EF4-FFF2-40B4-BE49-F238E27FC236}">
                <a16:creationId xmlns:a16="http://schemas.microsoft.com/office/drawing/2014/main" id="{D943E3B7-0F55-4FFC-A869-C31FC478D309}"/>
              </a:ext>
            </a:extLst>
          </p:cNvPr>
          <p:cNvCxnSpPr/>
          <p:nvPr/>
        </p:nvCxnSpPr>
        <p:spPr>
          <a:xfrm>
            <a:off x="3719737" y="2951086"/>
            <a:ext cx="1656184" cy="0"/>
          </a:xfrm>
          <a:prstGeom prst="line">
            <a:avLst/>
          </a:prstGeom>
          <a:noFill/>
          <a:ln w="19050" cap="flat" cmpd="sng" algn="ctr">
            <a:solidFill>
              <a:schemeClr val="accent5">
                <a:lumMod val="40000"/>
                <a:lumOff val="60000"/>
              </a:schemeClr>
            </a:solidFill>
            <a:prstDash val="sysDot"/>
            <a:headEnd type="oval"/>
            <a:tailEnd type="triangle"/>
          </a:ln>
          <a:effectLst/>
        </p:spPr>
      </p:cxnSp>
      <p:cxnSp>
        <p:nvCxnSpPr>
          <p:cNvPr id="87" name="직선 연결선 25">
            <a:extLst>
              <a:ext uri="{FF2B5EF4-FFF2-40B4-BE49-F238E27FC236}">
                <a16:creationId xmlns:a16="http://schemas.microsoft.com/office/drawing/2014/main" id="{6397D545-EB21-4DE2-B4E2-62B892F8808E}"/>
              </a:ext>
            </a:extLst>
          </p:cNvPr>
          <p:cNvCxnSpPr/>
          <p:nvPr/>
        </p:nvCxnSpPr>
        <p:spPr>
          <a:xfrm>
            <a:off x="4079777" y="3694421"/>
            <a:ext cx="1296144" cy="0"/>
          </a:xfrm>
          <a:prstGeom prst="line">
            <a:avLst/>
          </a:prstGeom>
          <a:noFill/>
          <a:ln w="19050" cap="flat" cmpd="sng" algn="ctr">
            <a:solidFill>
              <a:schemeClr val="accent3">
                <a:lumMod val="60000"/>
                <a:lumOff val="40000"/>
              </a:schemeClr>
            </a:solidFill>
            <a:prstDash val="sysDot"/>
            <a:headEnd type="oval"/>
            <a:tailEnd type="triangle"/>
          </a:ln>
          <a:effectLst/>
        </p:spPr>
      </p:cxnSp>
      <p:cxnSp>
        <p:nvCxnSpPr>
          <p:cNvPr id="88" name="직선 연결선 26">
            <a:extLst>
              <a:ext uri="{FF2B5EF4-FFF2-40B4-BE49-F238E27FC236}">
                <a16:creationId xmlns:a16="http://schemas.microsoft.com/office/drawing/2014/main" id="{BF9E4FC5-EE3B-4436-8EC5-AFC0C7183FA3}"/>
              </a:ext>
            </a:extLst>
          </p:cNvPr>
          <p:cNvCxnSpPr>
            <a:cxnSpLocks/>
          </p:cNvCxnSpPr>
          <p:nvPr/>
        </p:nvCxnSpPr>
        <p:spPr>
          <a:xfrm>
            <a:off x="4475921" y="4462690"/>
            <a:ext cx="900000" cy="0"/>
          </a:xfrm>
          <a:prstGeom prst="line">
            <a:avLst/>
          </a:prstGeom>
          <a:noFill/>
          <a:ln w="19050" cap="flat" cmpd="sng" algn="ctr">
            <a:solidFill>
              <a:schemeClr val="accent5">
                <a:lumMod val="20000"/>
                <a:lumOff val="80000"/>
              </a:schemeClr>
            </a:solidFill>
            <a:prstDash val="sysDot"/>
            <a:headEnd type="oval"/>
            <a:tailEnd type="triangle"/>
          </a:ln>
          <a:effectLst/>
        </p:spPr>
      </p:cxnSp>
      <p:cxnSp>
        <p:nvCxnSpPr>
          <p:cNvPr id="89" name="직선 연결선 27">
            <a:extLst>
              <a:ext uri="{FF2B5EF4-FFF2-40B4-BE49-F238E27FC236}">
                <a16:creationId xmlns:a16="http://schemas.microsoft.com/office/drawing/2014/main" id="{3EC9CD8B-AA13-414D-84EA-6D138787CCCC}"/>
              </a:ext>
            </a:extLst>
          </p:cNvPr>
          <p:cNvCxnSpPr/>
          <p:nvPr/>
        </p:nvCxnSpPr>
        <p:spPr>
          <a:xfrm>
            <a:off x="4871865" y="5237422"/>
            <a:ext cx="504056" cy="0"/>
          </a:xfrm>
          <a:prstGeom prst="line">
            <a:avLst/>
          </a:prstGeom>
          <a:noFill/>
          <a:ln w="19050" cap="flat" cmpd="sng" algn="ctr">
            <a:solidFill>
              <a:schemeClr val="accent3">
                <a:lumMod val="75000"/>
              </a:schemeClr>
            </a:solidFill>
            <a:prstDash val="sysDot"/>
            <a:headEnd type="oval"/>
            <a:tailEnd type="triangle"/>
          </a:ln>
          <a:effectLst/>
        </p:spPr>
      </p:cxnSp>
      <p:sp>
        <p:nvSpPr>
          <p:cNvPr id="106" name="Rectangle 105">
            <a:extLst>
              <a:ext uri="{FF2B5EF4-FFF2-40B4-BE49-F238E27FC236}">
                <a16:creationId xmlns:a16="http://schemas.microsoft.com/office/drawing/2014/main" id="{F4B2850D-B020-4613-A256-52CCFF98914F}"/>
              </a:ext>
            </a:extLst>
          </p:cNvPr>
          <p:cNvSpPr/>
          <p:nvPr/>
        </p:nvSpPr>
        <p:spPr>
          <a:xfrm>
            <a:off x="8940664" y="1697954"/>
            <a:ext cx="2908436" cy="4045638"/>
          </a:xfrm>
          <a:prstGeom prst="rect">
            <a:avLst/>
          </a:prstGeom>
          <a:noFill/>
          <a:ln w="12700" cap="flat" cmpd="sng" algn="ctr">
            <a:solidFill>
              <a:srgbClr val="002060"/>
            </a:solidFill>
            <a:prstDash val="dash"/>
            <a:miter lim="800000"/>
          </a:ln>
          <a:effectLst/>
        </p:spPr>
        <p:txBody>
          <a:bodyPr rtlCol="0" anchor="ctr"/>
          <a:lstStyle/>
          <a:p>
            <a:pPr>
              <a:defRPr/>
            </a:pPr>
            <a:r>
              <a:rPr lang="en-US" altLang="ko-KR"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rPr>
              <a:t>Content Title</a:t>
            </a:r>
            <a:endParaRPr lang="ko-KR" altLang="en-US"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endParaRPr>
          </a:p>
          <a:p>
            <a:r>
              <a:rPr lang="en-US" sz="12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200" dirty="0" err="1">
                <a:solidFill>
                  <a:prstClr val="black">
                    <a:lumMod val="75000"/>
                    <a:lumOff val="25000"/>
                  </a:prstClr>
                </a:solidFill>
                <a:latin typeface="Arial" panose="020B0604020202020204" pitchFamily="34" charset="0"/>
                <a:cs typeface="Arial" panose="020B0604020202020204" pitchFamily="34" charset="0"/>
              </a:rPr>
              <a:t>amet</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elit</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Etiam</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blandit</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leo</a:t>
            </a:r>
            <a:r>
              <a:rPr lang="en-US" sz="1200" dirty="0">
                <a:solidFill>
                  <a:prstClr val="black">
                    <a:lumMod val="75000"/>
                    <a:lumOff val="25000"/>
                  </a:prstClr>
                </a:solidFill>
                <a:latin typeface="Arial" panose="020B0604020202020204" pitchFamily="34" charset="0"/>
                <a:cs typeface="Arial" panose="020B0604020202020204" pitchFamily="34" charset="0"/>
              </a:rPr>
              <a:t> non </a:t>
            </a:r>
            <a:r>
              <a:rPr lang="en-US" sz="1200" dirty="0" err="1">
                <a:solidFill>
                  <a:prstClr val="black">
                    <a:lumMod val="75000"/>
                    <a:lumOff val="25000"/>
                  </a:prstClr>
                </a:solidFill>
                <a:latin typeface="Arial" panose="020B0604020202020204" pitchFamily="34" charset="0"/>
                <a:cs typeface="Arial" panose="020B0604020202020204" pitchFamily="34" charset="0"/>
              </a:rPr>
              <a:t>pellentesque</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molestie</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Nulla</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facilisi</a:t>
            </a:r>
            <a:r>
              <a:rPr lang="en-US" sz="1200" dirty="0">
                <a:solidFill>
                  <a:prstClr val="black">
                    <a:lumMod val="75000"/>
                    <a:lumOff val="25000"/>
                  </a:prstClr>
                </a:solidFill>
                <a:latin typeface="Arial" panose="020B0604020202020204" pitchFamily="34" charset="0"/>
                <a:cs typeface="Arial" panose="020B0604020202020204" pitchFamily="34" charset="0"/>
              </a:rPr>
              <a:t>. Sed et pharetra ipsum, </a:t>
            </a:r>
            <a:r>
              <a:rPr lang="en-US" sz="1200" dirty="0" err="1">
                <a:solidFill>
                  <a:prstClr val="black">
                    <a:lumMod val="75000"/>
                    <a:lumOff val="25000"/>
                  </a:prstClr>
                </a:solidFill>
                <a:latin typeface="Arial" panose="020B0604020202020204" pitchFamily="34" charset="0"/>
                <a:cs typeface="Arial" panose="020B0604020202020204" pitchFamily="34" charset="0"/>
              </a:rPr>
              <a:t>nec</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sodales</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leo</a:t>
            </a:r>
            <a:r>
              <a:rPr lang="en-US" sz="1200" dirty="0">
                <a:solidFill>
                  <a:prstClr val="black">
                    <a:lumMod val="75000"/>
                    <a:lumOff val="25000"/>
                  </a:prstClr>
                </a:solidFill>
                <a:latin typeface="Arial" panose="020B0604020202020204" pitchFamily="34" charset="0"/>
                <a:cs typeface="Arial" panose="020B0604020202020204" pitchFamily="34" charset="0"/>
              </a:rPr>
              <a:t>. </a:t>
            </a:r>
          </a:p>
          <a:p>
            <a:pPr lvl="0">
              <a:defRPr/>
            </a:pPr>
            <a:endParaRPr lang="th-TH" sz="1800" b="1" dirty="0">
              <a:solidFill>
                <a:srgbClr val="002060"/>
              </a:solidFill>
              <a:latin typeface="TH SarabunPSK" panose="020B0500040200020003" pitchFamily="34" charset="-34"/>
              <a:cs typeface="TH SarabunPSK" panose="020B0500040200020003" pitchFamily="34" charset="-34"/>
            </a:endParaRPr>
          </a:p>
          <a:p>
            <a:r>
              <a:rPr lang="en-US" sz="12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200" dirty="0" err="1">
                <a:solidFill>
                  <a:prstClr val="black">
                    <a:lumMod val="75000"/>
                    <a:lumOff val="25000"/>
                  </a:prstClr>
                </a:solidFill>
                <a:latin typeface="Arial" panose="020B0604020202020204" pitchFamily="34" charset="0"/>
                <a:cs typeface="Arial" panose="020B0604020202020204" pitchFamily="34" charset="0"/>
              </a:rPr>
              <a:t>amet</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elit</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Etiam</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blandit</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leo</a:t>
            </a:r>
            <a:r>
              <a:rPr lang="en-US" sz="1200" dirty="0">
                <a:solidFill>
                  <a:prstClr val="black">
                    <a:lumMod val="75000"/>
                    <a:lumOff val="25000"/>
                  </a:prstClr>
                </a:solidFill>
                <a:latin typeface="Arial" panose="020B0604020202020204" pitchFamily="34" charset="0"/>
                <a:cs typeface="Arial" panose="020B0604020202020204" pitchFamily="34" charset="0"/>
              </a:rPr>
              <a:t> non </a:t>
            </a:r>
            <a:r>
              <a:rPr lang="en-US" sz="1200" dirty="0" err="1">
                <a:solidFill>
                  <a:prstClr val="black">
                    <a:lumMod val="75000"/>
                    <a:lumOff val="25000"/>
                  </a:prstClr>
                </a:solidFill>
                <a:latin typeface="Arial" panose="020B0604020202020204" pitchFamily="34" charset="0"/>
                <a:cs typeface="Arial" panose="020B0604020202020204" pitchFamily="34" charset="0"/>
              </a:rPr>
              <a:t>pellentesque</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molestie</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Nulla</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facilisi</a:t>
            </a:r>
            <a:r>
              <a:rPr lang="en-US" sz="1200" dirty="0">
                <a:solidFill>
                  <a:prstClr val="black">
                    <a:lumMod val="75000"/>
                    <a:lumOff val="25000"/>
                  </a:prstClr>
                </a:solidFill>
                <a:latin typeface="Arial" panose="020B0604020202020204" pitchFamily="34" charset="0"/>
                <a:cs typeface="Arial" panose="020B0604020202020204" pitchFamily="34" charset="0"/>
              </a:rPr>
              <a:t>. Sed et pharetra ipsum, </a:t>
            </a:r>
            <a:r>
              <a:rPr lang="en-US" sz="1200" dirty="0" err="1">
                <a:solidFill>
                  <a:prstClr val="black">
                    <a:lumMod val="75000"/>
                    <a:lumOff val="25000"/>
                  </a:prstClr>
                </a:solidFill>
                <a:latin typeface="Arial" panose="020B0604020202020204" pitchFamily="34" charset="0"/>
                <a:cs typeface="Arial" panose="020B0604020202020204" pitchFamily="34" charset="0"/>
              </a:rPr>
              <a:t>nec</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sodales</a:t>
            </a:r>
            <a:r>
              <a:rPr lang="en-US" sz="1200" dirty="0">
                <a:solidFill>
                  <a:prstClr val="black">
                    <a:lumMod val="75000"/>
                    <a:lumOff val="25000"/>
                  </a:prstClr>
                </a:solidFill>
                <a:latin typeface="Arial" panose="020B0604020202020204" pitchFamily="34" charset="0"/>
                <a:cs typeface="Arial" panose="020B0604020202020204" pitchFamily="34" charset="0"/>
              </a:rPr>
              <a:t> </a:t>
            </a:r>
            <a:r>
              <a:rPr lang="en-US" sz="1200" dirty="0" err="1">
                <a:solidFill>
                  <a:prstClr val="black">
                    <a:lumMod val="75000"/>
                    <a:lumOff val="25000"/>
                  </a:prstClr>
                </a:solidFill>
                <a:latin typeface="Arial" panose="020B0604020202020204" pitchFamily="34" charset="0"/>
                <a:cs typeface="Arial" panose="020B0604020202020204" pitchFamily="34" charset="0"/>
              </a:rPr>
              <a:t>leo</a:t>
            </a:r>
            <a:r>
              <a:rPr lang="en-US" sz="1200" dirty="0">
                <a:solidFill>
                  <a:prstClr val="black">
                    <a:lumMod val="75000"/>
                    <a:lumOff val="25000"/>
                  </a:prstClr>
                </a:solidFill>
                <a:latin typeface="Arial" panose="020B0604020202020204" pitchFamily="34" charset="0"/>
                <a:cs typeface="Arial" panose="020B0604020202020204" pitchFamily="34" charset="0"/>
              </a:rPr>
              <a:t>. </a:t>
            </a:r>
          </a:p>
        </p:txBody>
      </p:sp>
      <p:pic>
        <p:nvPicPr>
          <p:cNvPr id="31" name="กราฟิก 37">
            <a:extLst>
              <a:ext uri="{FF2B5EF4-FFF2-40B4-BE49-F238E27FC236}">
                <a16:creationId xmlns:a16="http://schemas.microsoft.com/office/drawing/2014/main" id="{562F162F-E037-4B5B-B364-09D22E9174C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4032" y="2021619"/>
            <a:ext cx="276999" cy="276999"/>
          </a:xfrm>
          <a:prstGeom prst="rect">
            <a:avLst/>
          </a:prstGeom>
        </p:spPr>
      </p:pic>
      <p:pic>
        <p:nvPicPr>
          <p:cNvPr id="32" name="กราฟิก 35">
            <a:extLst>
              <a:ext uri="{FF2B5EF4-FFF2-40B4-BE49-F238E27FC236}">
                <a16:creationId xmlns:a16="http://schemas.microsoft.com/office/drawing/2014/main" id="{D20EFC74-8C3B-46FE-91E0-5B1B245F60B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75321" y="2769068"/>
            <a:ext cx="321278" cy="321278"/>
          </a:xfrm>
          <a:prstGeom prst="rect">
            <a:avLst/>
          </a:prstGeom>
        </p:spPr>
      </p:pic>
      <p:pic>
        <p:nvPicPr>
          <p:cNvPr id="33" name="กราฟิก 29">
            <a:extLst>
              <a:ext uri="{FF2B5EF4-FFF2-40B4-BE49-F238E27FC236}">
                <a16:creationId xmlns:a16="http://schemas.microsoft.com/office/drawing/2014/main" id="{76DBBF60-54B4-4FE8-9E38-DE89613B1FE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8169" y="3584383"/>
            <a:ext cx="282862" cy="282862"/>
          </a:xfrm>
          <a:prstGeom prst="rect">
            <a:avLst/>
          </a:prstGeom>
        </p:spPr>
      </p:pic>
      <p:pic>
        <p:nvPicPr>
          <p:cNvPr id="34" name="Graphic 33">
            <a:extLst>
              <a:ext uri="{FF2B5EF4-FFF2-40B4-BE49-F238E27FC236}">
                <a16:creationId xmlns:a16="http://schemas.microsoft.com/office/drawing/2014/main" id="{53E597E6-5229-446A-BF16-602A72A0B9B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13314" y="4321047"/>
            <a:ext cx="283285" cy="283285"/>
          </a:xfrm>
          <a:prstGeom prst="rect">
            <a:avLst/>
          </a:prstGeom>
        </p:spPr>
      </p:pic>
      <p:pic>
        <p:nvPicPr>
          <p:cNvPr id="35" name="Graphic 34">
            <a:extLst>
              <a:ext uri="{FF2B5EF4-FFF2-40B4-BE49-F238E27FC236}">
                <a16:creationId xmlns:a16="http://schemas.microsoft.com/office/drawing/2014/main" id="{F5921A3A-7AC4-40C2-8D8F-0B2127E2007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75321" y="5048958"/>
            <a:ext cx="321278" cy="321278"/>
          </a:xfrm>
          <a:prstGeom prst="rect">
            <a:avLst/>
          </a:prstGeom>
        </p:spPr>
      </p:pic>
      <p:grpSp>
        <p:nvGrpSpPr>
          <p:cNvPr id="39" name="Group 38">
            <a:extLst>
              <a:ext uri="{FF2B5EF4-FFF2-40B4-BE49-F238E27FC236}">
                <a16:creationId xmlns:a16="http://schemas.microsoft.com/office/drawing/2014/main" id="{9A1BC25F-7192-43C4-84CD-524592E57FF8}"/>
              </a:ext>
            </a:extLst>
          </p:cNvPr>
          <p:cNvGrpSpPr/>
          <p:nvPr/>
        </p:nvGrpSpPr>
        <p:grpSpPr>
          <a:xfrm>
            <a:off x="6363421" y="2563847"/>
            <a:ext cx="2496454" cy="731720"/>
            <a:chOff x="1472558" y="842390"/>
            <a:chExt cx="2765965" cy="731720"/>
          </a:xfrm>
        </p:grpSpPr>
        <p:sp>
          <p:nvSpPr>
            <p:cNvPr id="40" name="TextBox 39">
              <a:extLst>
                <a:ext uri="{FF2B5EF4-FFF2-40B4-BE49-F238E27FC236}">
                  <a16:creationId xmlns:a16="http://schemas.microsoft.com/office/drawing/2014/main" id="{E7CD630F-1E77-4E38-80CB-B6AB8D64ADC3}"/>
                </a:ext>
              </a:extLst>
            </p:cNvPr>
            <p:cNvSpPr txBox="1"/>
            <p:nvPr/>
          </p:nvSpPr>
          <p:spPr>
            <a:xfrm>
              <a:off x="1472558" y="1112445"/>
              <a:ext cx="2765965" cy="461665"/>
            </a:xfrm>
            <a:prstGeom prst="rect">
              <a:avLst/>
            </a:prstGeom>
            <a:noFill/>
          </p:spPr>
          <p:txBody>
            <a:bodyPr wrap="square" rtlCol="0" anchor="ctr">
              <a:spAutoFit/>
            </a:bodyPr>
            <a:lstStyle/>
            <a:p>
              <a:r>
                <a:rPr lang="en-US" sz="1200" dirty="0">
                  <a:cs typeface="Arial" panose="020B0604020202020204" pitchFamily="34" charset="0"/>
                </a:rPr>
                <a:t>Lorem ipsum dolor sit </a:t>
              </a:r>
              <a:r>
                <a:rPr lang="en-US" sz="1200" dirty="0" err="1">
                  <a:cs typeface="Arial" panose="020B0604020202020204" pitchFamily="34" charset="0"/>
                </a:rPr>
                <a:t>amet</a:t>
              </a:r>
              <a:r>
                <a:rPr lang="en-US" sz="1200" dirty="0">
                  <a:cs typeface="Arial" panose="020B0604020202020204" pitchFamily="34" charset="0"/>
                </a:rPr>
                <a:t>, </a:t>
              </a:r>
              <a:r>
                <a:rPr lang="en-US" sz="1200" dirty="0" err="1">
                  <a:cs typeface="Arial" panose="020B0604020202020204" pitchFamily="34" charset="0"/>
                </a:rPr>
                <a:t>consectetur</a:t>
              </a:r>
              <a:r>
                <a:rPr lang="en-US" sz="1200" dirty="0">
                  <a:cs typeface="Arial" panose="020B0604020202020204" pitchFamily="34" charset="0"/>
                </a:rPr>
                <a:t> </a:t>
              </a:r>
              <a:r>
                <a:rPr lang="en-US" sz="1200" dirty="0" err="1">
                  <a:cs typeface="Arial" panose="020B0604020202020204" pitchFamily="34" charset="0"/>
                </a:rPr>
                <a:t>adipiscing</a:t>
              </a:r>
              <a:r>
                <a:rPr lang="en-US" sz="1200" dirty="0">
                  <a:cs typeface="Arial" panose="020B0604020202020204" pitchFamily="34" charset="0"/>
                </a:rPr>
                <a:t> </a:t>
              </a:r>
              <a:r>
                <a:rPr lang="en-US" sz="1200" dirty="0" err="1">
                  <a:cs typeface="Arial" panose="020B0604020202020204" pitchFamily="34" charset="0"/>
                </a:rPr>
                <a:t>elit</a:t>
              </a:r>
              <a:r>
                <a:rPr lang="en-US" sz="1200" dirty="0">
                  <a:cs typeface="Arial" panose="020B0604020202020204" pitchFamily="34" charset="0"/>
                </a:rPr>
                <a:t>. </a:t>
              </a:r>
            </a:p>
          </p:txBody>
        </p:sp>
        <p:sp>
          <p:nvSpPr>
            <p:cNvPr id="41" name="TextBox 40">
              <a:extLst>
                <a:ext uri="{FF2B5EF4-FFF2-40B4-BE49-F238E27FC236}">
                  <a16:creationId xmlns:a16="http://schemas.microsoft.com/office/drawing/2014/main" id="{DEADC2AE-BD11-4118-8EA8-D6F5C89C37BF}"/>
                </a:ext>
              </a:extLst>
            </p:cNvPr>
            <p:cNvSpPr txBox="1"/>
            <p:nvPr/>
          </p:nvSpPr>
          <p:spPr>
            <a:xfrm>
              <a:off x="1472558" y="842390"/>
              <a:ext cx="2765965" cy="276999"/>
            </a:xfrm>
            <a:prstGeom prst="rect">
              <a:avLst/>
            </a:prstGeom>
            <a:noFill/>
          </p:spPr>
          <p:txBody>
            <a:bodyPr wrap="square" rtlCol="0" anchor="ctr">
              <a:spAutoFit/>
            </a:bodyPr>
            <a:lstStyle/>
            <a:p>
              <a:pPr latinLnBrk="1"/>
              <a:r>
                <a:rPr lang="en-US" altLang="ko-KR"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rPr>
                <a:t>Content Title</a:t>
              </a:r>
              <a:endParaRPr lang="ko-KR" altLang="en-US"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endParaRPr>
            </a:p>
          </p:txBody>
        </p:sp>
      </p:grpSp>
      <p:grpSp>
        <p:nvGrpSpPr>
          <p:cNvPr id="42" name="Group 41">
            <a:extLst>
              <a:ext uri="{FF2B5EF4-FFF2-40B4-BE49-F238E27FC236}">
                <a16:creationId xmlns:a16="http://schemas.microsoft.com/office/drawing/2014/main" id="{3ABC76D7-6C4D-4396-9473-092B8253E2B7}"/>
              </a:ext>
            </a:extLst>
          </p:cNvPr>
          <p:cNvGrpSpPr/>
          <p:nvPr/>
        </p:nvGrpSpPr>
        <p:grpSpPr>
          <a:xfrm>
            <a:off x="6363421" y="1727109"/>
            <a:ext cx="2496454" cy="731720"/>
            <a:chOff x="1472558" y="842390"/>
            <a:chExt cx="2765965" cy="731720"/>
          </a:xfrm>
        </p:grpSpPr>
        <p:sp>
          <p:nvSpPr>
            <p:cNvPr id="43" name="TextBox 42">
              <a:extLst>
                <a:ext uri="{FF2B5EF4-FFF2-40B4-BE49-F238E27FC236}">
                  <a16:creationId xmlns:a16="http://schemas.microsoft.com/office/drawing/2014/main" id="{B5CAC0B8-0C22-49A9-AECD-72C9D922A630}"/>
                </a:ext>
              </a:extLst>
            </p:cNvPr>
            <p:cNvSpPr txBox="1"/>
            <p:nvPr/>
          </p:nvSpPr>
          <p:spPr>
            <a:xfrm>
              <a:off x="1472558" y="1112445"/>
              <a:ext cx="2765965" cy="461665"/>
            </a:xfrm>
            <a:prstGeom prst="rect">
              <a:avLst/>
            </a:prstGeom>
            <a:noFill/>
          </p:spPr>
          <p:txBody>
            <a:bodyPr wrap="square" rtlCol="0" anchor="ctr">
              <a:spAutoFit/>
            </a:bodyPr>
            <a:lstStyle/>
            <a:p>
              <a:r>
                <a:rPr lang="en-US" sz="1200" dirty="0">
                  <a:cs typeface="Arial" panose="020B0604020202020204" pitchFamily="34" charset="0"/>
                </a:rPr>
                <a:t>Lorem ipsum dolor sit </a:t>
              </a:r>
              <a:r>
                <a:rPr lang="en-US" sz="1200" dirty="0" err="1">
                  <a:cs typeface="Arial" panose="020B0604020202020204" pitchFamily="34" charset="0"/>
                </a:rPr>
                <a:t>amet</a:t>
              </a:r>
              <a:r>
                <a:rPr lang="en-US" sz="1200" dirty="0">
                  <a:cs typeface="Arial" panose="020B0604020202020204" pitchFamily="34" charset="0"/>
                </a:rPr>
                <a:t>, </a:t>
              </a:r>
              <a:r>
                <a:rPr lang="en-US" sz="1200" dirty="0" err="1">
                  <a:cs typeface="Arial" panose="020B0604020202020204" pitchFamily="34" charset="0"/>
                </a:rPr>
                <a:t>consectetur</a:t>
              </a:r>
              <a:r>
                <a:rPr lang="en-US" sz="1200" dirty="0">
                  <a:cs typeface="Arial" panose="020B0604020202020204" pitchFamily="34" charset="0"/>
                </a:rPr>
                <a:t> </a:t>
              </a:r>
              <a:r>
                <a:rPr lang="en-US" sz="1200" dirty="0" err="1">
                  <a:cs typeface="Arial" panose="020B0604020202020204" pitchFamily="34" charset="0"/>
                </a:rPr>
                <a:t>adipiscing</a:t>
              </a:r>
              <a:r>
                <a:rPr lang="en-US" sz="1200" dirty="0">
                  <a:cs typeface="Arial" panose="020B0604020202020204" pitchFamily="34" charset="0"/>
                </a:rPr>
                <a:t> </a:t>
              </a:r>
              <a:r>
                <a:rPr lang="en-US" sz="1200" dirty="0" err="1">
                  <a:cs typeface="Arial" panose="020B0604020202020204" pitchFamily="34" charset="0"/>
                </a:rPr>
                <a:t>elit</a:t>
              </a:r>
              <a:r>
                <a:rPr lang="en-US" sz="1200" dirty="0">
                  <a:cs typeface="Arial" panose="020B0604020202020204" pitchFamily="34" charset="0"/>
                </a:rPr>
                <a:t>. </a:t>
              </a:r>
            </a:p>
          </p:txBody>
        </p:sp>
        <p:sp>
          <p:nvSpPr>
            <p:cNvPr id="44" name="TextBox 43">
              <a:extLst>
                <a:ext uri="{FF2B5EF4-FFF2-40B4-BE49-F238E27FC236}">
                  <a16:creationId xmlns:a16="http://schemas.microsoft.com/office/drawing/2014/main" id="{700FB19A-9766-4B94-A114-74AD9B94AC28}"/>
                </a:ext>
              </a:extLst>
            </p:cNvPr>
            <p:cNvSpPr txBox="1"/>
            <p:nvPr/>
          </p:nvSpPr>
          <p:spPr>
            <a:xfrm>
              <a:off x="1472558" y="842390"/>
              <a:ext cx="2765965" cy="276999"/>
            </a:xfrm>
            <a:prstGeom prst="rect">
              <a:avLst/>
            </a:prstGeom>
            <a:noFill/>
          </p:spPr>
          <p:txBody>
            <a:bodyPr wrap="square" rtlCol="0" anchor="ctr">
              <a:spAutoFit/>
            </a:bodyPr>
            <a:lstStyle/>
            <a:p>
              <a:pPr latinLnBrk="1"/>
              <a:r>
                <a:rPr lang="en-US" altLang="ko-KR"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rPr>
                <a:t>Content Title</a:t>
              </a:r>
              <a:endParaRPr lang="ko-KR" altLang="en-US"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endParaRPr>
            </a:p>
          </p:txBody>
        </p:sp>
      </p:grpSp>
      <p:grpSp>
        <p:nvGrpSpPr>
          <p:cNvPr id="45" name="Group 44">
            <a:extLst>
              <a:ext uri="{FF2B5EF4-FFF2-40B4-BE49-F238E27FC236}">
                <a16:creationId xmlns:a16="http://schemas.microsoft.com/office/drawing/2014/main" id="{5676649D-610E-46F0-9678-3D372F2A01DF}"/>
              </a:ext>
            </a:extLst>
          </p:cNvPr>
          <p:cNvGrpSpPr/>
          <p:nvPr/>
        </p:nvGrpSpPr>
        <p:grpSpPr>
          <a:xfrm>
            <a:off x="6363421" y="3328561"/>
            <a:ext cx="2496454" cy="731720"/>
            <a:chOff x="1472558" y="842390"/>
            <a:chExt cx="2765965" cy="731720"/>
          </a:xfrm>
        </p:grpSpPr>
        <p:sp>
          <p:nvSpPr>
            <p:cNvPr id="46" name="TextBox 45">
              <a:extLst>
                <a:ext uri="{FF2B5EF4-FFF2-40B4-BE49-F238E27FC236}">
                  <a16:creationId xmlns:a16="http://schemas.microsoft.com/office/drawing/2014/main" id="{06ECDAA6-9AB3-4B33-AA7A-FF1D1DA573F0}"/>
                </a:ext>
              </a:extLst>
            </p:cNvPr>
            <p:cNvSpPr txBox="1"/>
            <p:nvPr/>
          </p:nvSpPr>
          <p:spPr>
            <a:xfrm>
              <a:off x="1472558" y="1112445"/>
              <a:ext cx="2765965" cy="461665"/>
            </a:xfrm>
            <a:prstGeom prst="rect">
              <a:avLst/>
            </a:prstGeom>
            <a:noFill/>
          </p:spPr>
          <p:txBody>
            <a:bodyPr wrap="square" rtlCol="0" anchor="ctr">
              <a:spAutoFit/>
            </a:bodyPr>
            <a:lstStyle/>
            <a:p>
              <a:r>
                <a:rPr lang="en-US" sz="1200" dirty="0">
                  <a:cs typeface="Arial" panose="020B0604020202020204" pitchFamily="34" charset="0"/>
                </a:rPr>
                <a:t>Lorem ipsum dolor sit </a:t>
              </a:r>
              <a:r>
                <a:rPr lang="en-US" sz="1200" dirty="0" err="1">
                  <a:cs typeface="Arial" panose="020B0604020202020204" pitchFamily="34" charset="0"/>
                </a:rPr>
                <a:t>amet</a:t>
              </a:r>
              <a:r>
                <a:rPr lang="en-US" sz="1200" dirty="0">
                  <a:cs typeface="Arial" panose="020B0604020202020204" pitchFamily="34" charset="0"/>
                </a:rPr>
                <a:t>, </a:t>
              </a:r>
              <a:r>
                <a:rPr lang="en-US" sz="1200" dirty="0" err="1">
                  <a:cs typeface="Arial" panose="020B0604020202020204" pitchFamily="34" charset="0"/>
                </a:rPr>
                <a:t>consectetur</a:t>
              </a:r>
              <a:r>
                <a:rPr lang="en-US" sz="1200" dirty="0">
                  <a:cs typeface="Arial" panose="020B0604020202020204" pitchFamily="34" charset="0"/>
                </a:rPr>
                <a:t> </a:t>
              </a:r>
              <a:r>
                <a:rPr lang="en-US" sz="1200" dirty="0" err="1">
                  <a:cs typeface="Arial" panose="020B0604020202020204" pitchFamily="34" charset="0"/>
                </a:rPr>
                <a:t>adipiscing</a:t>
              </a:r>
              <a:r>
                <a:rPr lang="en-US" sz="1200" dirty="0">
                  <a:cs typeface="Arial" panose="020B0604020202020204" pitchFamily="34" charset="0"/>
                </a:rPr>
                <a:t> </a:t>
              </a:r>
              <a:r>
                <a:rPr lang="en-US" sz="1200" dirty="0" err="1">
                  <a:cs typeface="Arial" panose="020B0604020202020204" pitchFamily="34" charset="0"/>
                </a:rPr>
                <a:t>elit</a:t>
              </a:r>
              <a:r>
                <a:rPr lang="en-US" sz="1200" dirty="0">
                  <a:cs typeface="Arial" panose="020B0604020202020204" pitchFamily="34" charset="0"/>
                </a:rPr>
                <a:t>. </a:t>
              </a:r>
            </a:p>
          </p:txBody>
        </p:sp>
        <p:sp>
          <p:nvSpPr>
            <p:cNvPr id="47" name="TextBox 46">
              <a:extLst>
                <a:ext uri="{FF2B5EF4-FFF2-40B4-BE49-F238E27FC236}">
                  <a16:creationId xmlns:a16="http://schemas.microsoft.com/office/drawing/2014/main" id="{72F5373D-DCB2-4621-825E-E8903EBC5CB1}"/>
                </a:ext>
              </a:extLst>
            </p:cNvPr>
            <p:cNvSpPr txBox="1"/>
            <p:nvPr/>
          </p:nvSpPr>
          <p:spPr>
            <a:xfrm>
              <a:off x="1472558" y="842390"/>
              <a:ext cx="2765965" cy="276999"/>
            </a:xfrm>
            <a:prstGeom prst="rect">
              <a:avLst/>
            </a:prstGeom>
            <a:noFill/>
          </p:spPr>
          <p:txBody>
            <a:bodyPr wrap="square" rtlCol="0" anchor="ctr">
              <a:spAutoFit/>
            </a:bodyPr>
            <a:lstStyle/>
            <a:p>
              <a:pPr latinLnBrk="1"/>
              <a:r>
                <a:rPr lang="en-US" altLang="ko-KR"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rPr>
                <a:t>Content Title</a:t>
              </a:r>
              <a:endParaRPr lang="ko-KR" altLang="en-US"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endParaRPr>
            </a:p>
          </p:txBody>
        </p:sp>
      </p:grpSp>
      <p:grpSp>
        <p:nvGrpSpPr>
          <p:cNvPr id="48" name="Group 47">
            <a:extLst>
              <a:ext uri="{FF2B5EF4-FFF2-40B4-BE49-F238E27FC236}">
                <a16:creationId xmlns:a16="http://schemas.microsoft.com/office/drawing/2014/main" id="{3636C1EA-D4D7-449D-A13B-D78498B1D08D}"/>
              </a:ext>
            </a:extLst>
          </p:cNvPr>
          <p:cNvGrpSpPr/>
          <p:nvPr/>
        </p:nvGrpSpPr>
        <p:grpSpPr>
          <a:xfrm>
            <a:off x="6352821" y="4122173"/>
            <a:ext cx="2496454" cy="731720"/>
            <a:chOff x="1472558" y="842390"/>
            <a:chExt cx="2765965" cy="731720"/>
          </a:xfrm>
        </p:grpSpPr>
        <p:sp>
          <p:nvSpPr>
            <p:cNvPr id="49" name="TextBox 48">
              <a:extLst>
                <a:ext uri="{FF2B5EF4-FFF2-40B4-BE49-F238E27FC236}">
                  <a16:creationId xmlns:a16="http://schemas.microsoft.com/office/drawing/2014/main" id="{DBEE9B18-F490-49D1-BD17-0AE0CBE52CDF}"/>
                </a:ext>
              </a:extLst>
            </p:cNvPr>
            <p:cNvSpPr txBox="1"/>
            <p:nvPr/>
          </p:nvSpPr>
          <p:spPr>
            <a:xfrm>
              <a:off x="1472558" y="1112445"/>
              <a:ext cx="2765965" cy="461665"/>
            </a:xfrm>
            <a:prstGeom prst="rect">
              <a:avLst/>
            </a:prstGeom>
            <a:noFill/>
          </p:spPr>
          <p:txBody>
            <a:bodyPr wrap="square" rtlCol="0" anchor="ctr">
              <a:spAutoFit/>
            </a:bodyPr>
            <a:lstStyle/>
            <a:p>
              <a:r>
                <a:rPr lang="en-US" sz="1200" dirty="0">
                  <a:cs typeface="Arial" panose="020B0604020202020204" pitchFamily="34" charset="0"/>
                </a:rPr>
                <a:t>Lorem ipsum dolor sit </a:t>
              </a:r>
              <a:r>
                <a:rPr lang="en-US" sz="1200" dirty="0" err="1">
                  <a:cs typeface="Arial" panose="020B0604020202020204" pitchFamily="34" charset="0"/>
                </a:rPr>
                <a:t>amet</a:t>
              </a:r>
              <a:r>
                <a:rPr lang="en-US" sz="1200" dirty="0">
                  <a:cs typeface="Arial" panose="020B0604020202020204" pitchFamily="34" charset="0"/>
                </a:rPr>
                <a:t>, </a:t>
              </a:r>
              <a:r>
                <a:rPr lang="en-US" sz="1200" dirty="0" err="1">
                  <a:cs typeface="Arial" panose="020B0604020202020204" pitchFamily="34" charset="0"/>
                </a:rPr>
                <a:t>consectetur</a:t>
              </a:r>
              <a:r>
                <a:rPr lang="en-US" sz="1200" dirty="0">
                  <a:cs typeface="Arial" panose="020B0604020202020204" pitchFamily="34" charset="0"/>
                </a:rPr>
                <a:t> </a:t>
              </a:r>
              <a:r>
                <a:rPr lang="en-US" sz="1200" dirty="0" err="1">
                  <a:cs typeface="Arial" panose="020B0604020202020204" pitchFamily="34" charset="0"/>
                </a:rPr>
                <a:t>adipiscing</a:t>
              </a:r>
              <a:r>
                <a:rPr lang="en-US" sz="1200" dirty="0">
                  <a:cs typeface="Arial" panose="020B0604020202020204" pitchFamily="34" charset="0"/>
                </a:rPr>
                <a:t> </a:t>
              </a:r>
              <a:r>
                <a:rPr lang="en-US" sz="1200" dirty="0" err="1">
                  <a:cs typeface="Arial" panose="020B0604020202020204" pitchFamily="34" charset="0"/>
                </a:rPr>
                <a:t>elit</a:t>
              </a:r>
              <a:r>
                <a:rPr lang="en-US" sz="1200" dirty="0">
                  <a:cs typeface="Arial" panose="020B0604020202020204" pitchFamily="34" charset="0"/>
                </a:rPr>
                <a:t>. </a:t>
              </a:r>
            </a:p>
          </p:txBody>
        </p:sp>
        <p:sp>
          <p:nvSpPr>
            <p:cNvPr id="50" name="TextBox 49">
              <a:extLst>
                <a:ext uri="{FF2B5EF4-FFF2-40B4-BE49-F238E27FC236}">
                  <a16:creationId xmlns:a16="http://schemas.microsoft.com/office/drawing/2014/main" id="{8500DF2A-ACD6-43BF-AC77-8C22FFA55462}"/>
                </a:ext>
              </a:extLst>
            </p:cNvPr>
            <p:cNvSpPr txBox="1"/>
            <p:nvPr/>
          </p:nvSpPr>
          <p:spPr>
            <a:xfrm>
              <a:off x="1472558" y="842390"/>
              <a:ext cx="2765965" cy="276999"/>
            </a:xfrm>
            <a:prstGeom prst="rect">
              <a:avLst/>
            </a:prstGeom>
            <a:noFill/>
          </p:spPr>
          <p:txBody>
            <a:bodyPr wrap="square" rtlCol="0" anchor="ctr">
              <a:spAutoFit/>
            </a:bodyPr>
            <a:lstStyle/>
            <a:p>
              <a:pPr latinLnBrk="1"/>
              <a:r>
                <a:rPr lang="en-US" altLang="ko-KR"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rPr>
                <a:t>Content Title</a:t>
              </a:r>
              <a:endParaRPr lang="ko-KR" altLang="en-US"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endParaRPr>
            </a:p>
          </p:txBody>
        </p:sp>
      </p:grpSp>
      <p:grpSp>
        <p:nvGrpSpPr>
          <p:cNvPr id="51" name="Group 50">
            <a:extLst>
              <a:ext uri="{FF2B5EF4-FFF2-40B4-BE49-F238E27FC236}">
                <a16:creationId xmlns:a16="http://schemas.microsoft.com/office/drawing/2014/main" id="{A043E5D5-030D-44C8-9029-DD12747ED612}"/>
              </a:ext>
            </a:extLst>
          </p:cNvPr>
          <p:cNvGrpSpPr/>
          <p:nvPr/>
        </p:nvGrpSpPr>
        <p:grpSpPr>
          <a:xfrm>
            <a:off x="6352821" y="4915785"/>
            <a:ext cx="2496454" cy="731720"/>
            <a:chOff x="1472558" y="842390"/>
            <a:chExt cx="2765965" cy="731720"/>
          </a:xfrm>
        </p:grpSpPr>
        <p:sp>
          <p:nvSpPr>
            <p:cNvPr id="52" name="TextBox 51">
              <a:extLst>
                <a:ext uri="{FF2B5EF4-FFF2-40B4-BE49-F238E27FC236}">
                  <a16:creationId xmlns:a16="http://schemas.microsoft.com/office/drawing/2014/main" id="{1D4CA6A5-05C0-4F70-8C70-3C5A39FB5239}"/>
                </a:ext>
              </a:extLst>
            </p:cNvPr>
            <p:cNvSpPr txBox="1"/>
            <p:nvPr/>
          </p:nvSpPr>
          <p:spPr>
            <a:xfrm>
              <a:off x="1472558" y="1112445"/>
              <a:ext cx="2765965" cy="461665"/>
            </a:xfrm>
            <a:prstGeom prst="rect">
              <a:avLst/>
            </a:prstGeom>
            <a:noFill/>
          </p:spPr>
          <p:txBody>
            <a:bodyPr wrap="square" rtlCol="0" anchor="ctr">
              <a:spAutoFit/>
            </a:bodyPr>
            <a:lstStyle/>
            <a:p>
              <a:r>
                <a:rPr lang="en-US" sz="1200" dirty="0">
                  <a:cs typeface="Arial" panose="020B0604020202020204" pitchFamily="34" charset="0"/>
                </a:rPr>
                <a:t>Lorem ipsum dolor sit </a:t>
              </a:r>
              <a:r>
                <a:rPr lang="en-US" sz="1200" dirty="0" err="1">
                  <a:cs typeface="Arial" panose="020B0604020202020204" pitchFamily="34" charset="0"/>
                </a:rPr>
                <a:t>amet</a:t>
              </a:r>
              <a:r>
                <a:rPr lang="en-US" sz="1200" dirty="0">
                  <a:cs typeface="Arial" panose="020B0604020202020204" pitchFamily="34" charset="0"/>
                </a:rPr>
                <a:t>, </a:t>
              </a:r>
              <a:r>
                <a:rPr lang="en-US" sz="1200" dirty="0" err="1">
                  <a:cs typeface="Arial" panose="020B0604020202020204" pitchFamily="34" charset="0"/>
                </a:rPr>
                <a:t>consectetur</a:t>
              </a:r>
              <a:r>
                <a:rPr lang="en-US" sz="1200" dirty="0">
                  <a:cs typeface="Arial" panose="020B0604020202020204" pitchFamily="34" charset="0"/>
                </a:rPr>
                <a:t> </a:t>
              </a:r>
              <a:r>
                <a:rPr lang="en-US" sz="1200" dirty="0" err="1">
                  <a:cs typeface="Arial" panose="020B0604020202020204" pitchFamily="34" charset="0"/>
                </a:rPr>
                <a:t>adipiscing</a:t>
              </a:r>
              <a:r>
                <a:rPr lang="en-US" sz="1200" dirty="0">
                  <a:cs typeface="Arial" panose="020B0604020202020204" pitchFamily="34" charset="0"/>
                </a:rPr>
                <a:t> </a:t>
              </a:r>
              <a:r>
                <a:rPr lang="en-US" sz="1200" dirty="0" err="1">
                  <a:cs typeface="Arial" panose="020B0604020202020204" pitchFamily="34" charset="0"/>
                </a:rPr>
                <a:t>elit</a:t>
              </a:r>
              <a:r>
                <a:rPr lang="en-US" sz="1200" dirty="0">
                  <a:cs typeface="Arial" panose="020B0604020202020204" pitchFamily="34" charset="0"/>
                </a:rPr>
                <a:t>. </a:t>
              </a:r>
            </a:p>
          </p:txBody>
        </p:sp>
        <p:sp>
          <p:nvSpPr>
            <p:cNvPr id="53" name="TextBox 52">
              <a:extLst>
                <a:ext uri="{FF2B5EF4-FFF2-40B4-BE49-F238E27FC236}">
                  <a16:creationId xmlns:a16="http://schemas.microsoft.com/office/drawing/2014/main" id="{EC49FAC3-CC63-43B4-92D5-BC2A588501CE}"/>
                </a:ext>
              </a:extLst>
            </p:cNvPr>
            <p:cNvSpPr txBox="1"/>
            <p:nvPr/>
          </p:nvSpPr>
          <p:spPr>
            <a:xfrm>
              <a:off x="1472558" y="842390"/>
              <a:ext cx="2765965" cy="276999"/>
            </a:xfrm>
            <a:prstGeom prst="rect">
              <a:avLst/>
            </a:prstGeom>
            <a:noFill/>
          </p:spPr>
          <p:txBody>
            <a:bodyPr wrap="square" rtlCol="0" anchor="ctr">
              <a:spAutoFit/>
            </a:bodyPr>
            <a:lstStyle/>
            <a:p>
              <a:pPr latinLnBrk="1"/>
              <a:r>
                <a:rPr lang="en-US" altLang="ko-KR"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rPr>
                <a:t>Content Title</a:t>
              </a:r>
              <a:endParaRPr lang="ko-KR" altLang="en-US" sz="1200" b="1" dirty="0">
                <a:solidFill>
                  <a:prstClr val="black">
                    <a:lumMod val="75000"/>
                    <a:lumOff val="25000"/>
                  </a:prstClr>
                </a:solidFill>
                <a:latin typeface="Arial" panose="020B0604020202020204" pitchFamily="34" charset="0"/>
                <a:ea typeface="맑은 고딕" panose="020B0503020000020004" pitchFamily="34" charset="-127"/>
                <a:cs typeface="Arial" panose="020B0604020202020204" pitchFamily="34" charset="0"/>
              </a:endParaRPr>
            </a:p>
          </p:txBody>
        </p:sp>
      </p:grpSp>
    </p:spTree>
    <p:extLst>
      <p:ext uri="{BB962C8B-B14F-4D97-AF65-F5344CB8AC3E}">
        <p14:creationId xmlns:p14="http://schemas.microsoft.com/office/powerpoint/2010/main" val="3324954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7B54E6-509A-42C6-BA8D-39AA3375FFA2}"/>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sp>
        <p:nvSpPr>
          <p:cNvPr id="143" name="Freeform 5">
            <a:extLst>
              <a:ext uri="{FF2B5EF4-FFF2-40B4-BE49-F238E27FC236}">
                <a16:creationId xmlns:a16="http://schemas.microsoft.com/office/drawing/2014/main" id="{69892E2F-B6E6-44D8-8F14-C9DF2F4CDAC1}"/>
              </a:ext>
            </a:extLst>
          </p:cNvPr>
          <p:cNvSpPr>
            <a:spLocks/>
          </p:cNvSpPr>
          <p:nvPr/>
        </p:nvSpPr>
        <p:spPr bwMode="auto">
          <a:xfrm>
            <a:off x="4611019" y="4927440"/>
            <a:ext cx="1338263" cy="1031875"/>
          </a:xfrm>
          <a:custGeom>
            <a:avLst/>
            <a:gdLst>
              <a:gd name="T0" fmla="*/ 109 w 109"/>
              <a:gd name="T1" fmla="*/ 29 h 84"/>
              <a:gd name="T2" fmla="*/ 109 w 109"/>
              <a:gd name="T3" fmla="*/ 84 h 84"/>
              <a:gd name="T4" fmla="*/ 0 w 109"/>
              <a:gd name="T5" fmla="*/ 39 h 84"/>
              <a:gd name="T6" fmla="*/ 39 w 109"/>
              <a:gd name="T7" fmla="*/ 0 h 84"/>
              <a:gd name="T8" fmla="*/ 109 w 109"/>
              <a:gd name="T9" fmla="*/ 29 h 84"/>
            </a:gdLst>
            <a:ahLst/>
            <a:cxnLst>
              <a:cxn ang="0">
                <a:pos x="T0" y="T1"/>
              </a:cxn>
              <a:cxn ang="0">
                <a:pos x="T2" y="T3"/>
              </a:cxn>
              <a:cxn ang="0">
                <a:pos x="T4" y="T5"/>
              </a:cxn>
              <a:cxn ang="0">
                <a:pos x="T6" y="T7"/>
              </a:cxn>
              <a:cxn ang="0">
                <a:pos x="T8" y="T9"/>
              </a:cxn>
            </a:cxnLst>
            <a:rect l="0" t="0" r="r" b="b"/>
            <a:pathLst>
              <a:path w="109" h="84">
                <a:moveTo>
                  <a:pt x="109" y="29"/>
                </a:moveTo>
                <a:cubicBezTo>
                  <a:pt x="109" y="84"/>
                  <a:pt x="109" y="84"/>
                  <a:pt x="109" y="84"/>
                </a:cubicBezTo>
                <a:cubicBezTo>
                  <a:pt x="68" y="81"/>
                  <a:pt x="30" y="65"/>
                  <a:pt x="0" y="39"/>
                </a:cubicBezTo>
                <a:cubicBezTo>
                  <a:pt x="39" y="0"/>
                  <a:pt x="39" y="0"/>
                  <a:pt x="39" y="0"/>
                </a:cubicBezTo>
                <a:cubicBezTo>
                  <a:pt x="59" y="16"/>
                  <a:pt x="83" y="27"/>
                  <a:pt x="109" y="29"/>
                </a:cubicBezTo>
                <a:close/>
              </a:path>
            </a:pathLst>
          </a:custGeom>
          <a:solidFill>
            <a:schemeClr val="accent4">
              <a:lumMod val="75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44" name="Freeform 6">
            <a:extLst>
              <a:ext uri="{FF2B5EF4-FFF2-40B4-BE49-F238E27FC236}">
                <a16:creationId xmlns:a16="http://schemas.microsoft.com/office/drawing/2014/main" id="{246047A4-9676-4EE7-B7A5-E047402F596B}"/>
              </a:ext>
            </a:extLst>
          </p:cNvPr>
          <p:cNvSpPr>
            <a:spLocks/>
          </p:cNvSpPr>
          <p:nvPr/>
        </p:nvSpPr>
        <p:spPr bwMode="auto">
          <a:xfrm>
            <a:off x="6279481" y="4927440"/>
            <a:ext cx="1325563" cy="1031875"/>
          </a:xfrm>
          <a:custGeom>
            <a:avLst/>
            <a:gdLst>
              <a:gd name="T0" fmla="*/ 70 w 108"/>
              <a:gd name="T1" fmla="*/ 0 h 84"/>
              <a:gd name="T2" fmla="*/ 108 w 108"/>
              <a:gd name="T3" fmla="*/ 39 h 84"/>
              <a:gd name="T4" fmla="*/ 0 w 108"/>
              <a:gd name="T5" fmla="*/ 84 h 84"/>
              <a:gd name="T6" fmla="*/ 0 w 108"/>
              <a:gd name="T7" fmla="*/ 29 h 84"/>
              <a:gd name="T8" fmla="*/ 70 w 108"/>
              <a:gd name="T9" fmla="*/ 0 h 84"/>
            </a:gdLst>
            <a:ahLst/>
            <a:cxnLst>
              <a:cxn ang="0">
                <a:pos x="T0" y="T1"/>
              </a:cxn>
              <a:cxn ang="0">
                <a:pos x="T2" y="T3"/>
              </a:cxn>
              <a:cxn ang="0">
                <a:pos x="T4" y="T5"/>
              </a:cxn>
              <a:cxn ang="0">
                <a:pos x="T6" y="T7"/>
              </a:cxn>
              <a:cxn ang="0">
                <a:pos x="T8" y="T9"/>
              </a:cxn>
            </a:cxnLst>
            <a:rect l="0" t="0" r="r" b="b"/>
            <a:pathLst>
              <a:path w="108" h="84">
                <a:moveTo>
                  <a:pt x="70" y="0"/>
                </a:moveTo>
                <a:cubicBezTo>
                  <a:pt x="108" y="39"/>
                  <a:pt x="108" y="39"/>
                  <a:pt x="108" y="39"/>
                </a:cubicBezTo>
                <a:cubicBezTo>
                  <a:pt x="79" y="65"/>
                  <a:pt x="41" y="81"/>
                  <a:pt x="0" y="84"/>
                </a:cubicBezTo>
                <a:cubicBezTo>
                  <a:pt x="0" y="29"/>
                  <a:pt x="0" y="29"/>
                  <a:pt x="0" y="29"/>
                </a:cubicBezTo>
                <a:cubicBezTo>
                  <a:pt x="26" y="27"/>
                  <a:pt x="50" y="16"/>
                  <a:pt x="70" y="0"/>
                </a:cubicBezTo>
                <a:close/>
              </a:path>
            </a:pathLst>
          </a:custGeom>
          <a:solidFill>
            <a:schemeClr val="tx2">
              <a:lumMod val="40000"/>
              <a:lumOff val="60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45" name="Freeform 7">
            <a:extLst>
              <a:ext uri="{FF2B5EF4-FFF2-40B4-BE49-F238E27FC236}">
                <a16:creationId xmlns:a16="http://schemas.microsoft.com/office/drawing/2014/main" id="{EFBA1C84-7E2B-4950-A741-AAF2B0888F6C}"/>
              </a:ext>
            </a:extLst>
          </p:cNvPr>
          <p:cNvSpPr>
            <a:spLocks/>
          </p:cNvSpPr>
          <p:nvPr/>
        </p:nvSpPr>
        <p:spPr bwMode="auto">
          <a:xfrm>
            <a:off x="4611019" y="1393665"/>
            <a:ext cx="1338263" cy="1030288"/>
          </a:xfrm>
          <a:custGeom>
            <a:avLst/>
            <a:gdLst>
              <a:gd name="T0" fmla="*/ 39 w 109"/>
              <a:gd name="T1" fmla="*/ 84 h 84"/>
              <a:gd name="T2" fmla="*/ 0 w 109"/>
              <a:gd name="T3" fmla="*/ 45 h 84"/>
              <a:gd name="T4" fmla="*/ 109 w 109"/>
              <a:gd name="T5" fmla="*/ 0 h 84"/>
              <a:gd name="T6" fmla="*/ 109 w 109"/>
              <a:gd name="T7" fmla="*/ 55 h 84"/>
              <a:gd name="T8" fmla="*/ 39 w 109"/>
              <a:gd name="T9" fmla="*/ 84 h 84"/>
            </a:gdLst>
            <a:ahLst/>
            <a:cxnLst>
              <a:cxn ang="0">
                <a:pos x="T0" y="T1"/>
              </a:cxn>
              <a:cxn ang="0">
                <a:pos x="T2" y="T3"/>
              </a:cxn>
              <a:cxn ang="0">
                <a:pos x="T4" y="T5"/>
              </a:cxn>
              <a:cxn ang="0">
                <a:pos x="T6" y="T7"/>
              </a:cxn>
              <a:cxn ang="0">
                <a:pos x="T8" y="T9"/>
              </a:cxn>
            </a:cxnLst>
            <a:rect l="0" t="0" r="r" b="b"/>
            <a:pathLst>
              <a:path w="109" h="84">
                <a:moveTo>
                  <a:pt x="39" y="84"/>
                </a:moveTo>
                <a:cubicBezTo>
                  <a:pt x="0" y="45"/>
                  <a:pt x="0" y="45"/>
                  <a:pt x="0" y="45"/>
                </a:cubicBezTo>
                <a:cubicBezTo>
                  <a:pt x="30" y="20"/>
                  <a:pt x="68" y="3"/>
                  <a:pt x="109" y="0"/>
                </a:cubicBezTo>
                <a:cubicBezTo>
                  <a:pt x="109" y="55"/>
                  <a:pt x="109" y="55"/>
                  <a:pt x="109" y="55"/>
                </a:cubicBezTo>
                <a:cubicBezTo>
                  <a:pt x="83" y="58"/>
                  <a:pt x="59" y="68"/>
                  <a:pt x="39" y="84"/>
                </a:cubicBezTo>
                <a:close/>
              </a:path>
            </a:pathLst>
          </a:custGeom>
          <a:solidFill>
            <a:schemeClr val="tx2">
              <a:lumMod val="40000"/>
              <a:lumOff val="60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46" name="Freeform 8">
            <a:extLst>
              <a:ext uri="{FF2B5EF4-FFF2-40B4-BE49-F238E27FC236}">
                <a16:creationId xmlns:a16="http://schemas.microsoft.com/office/drawing/2014/main" id="{2483552D-CC94-41D0-966D-D74A25E8C7C1}"/>
              </a:ext>
            </a:extLst>
          </p:cNvPr>
          <p:cNvSpPr>
            <a:spLocks/>
          </p:cNvSpPr>
          <p:nvPr/>
        </p:nvSpPr>
        <p:spPr bwMode="auto">
          <a:xfrm>
            <a:off x="7373269" y="3847940"/>
            <a:ext cx="1017588" cy="1325563"/>
          </a:xfrm>
          <a:custGeom>
            <a:avLst/>
            <a:gdLst>
              <a:gd name="T0" fmla="*/ 29 w 83"/>
              <a:gd name="T1" fmla="*/ 0 h 108"/>
              <a:gd name="T2" fmla="*/ 83 w 83"/>
              <a:gd name="T3" fmla="*/ 0 h 108"/>
              <a:gd name="T4" fmla="*/ 38 w 83"/>
              <a:gd name="T5" fmla="*/ 108 h 108"/>
              <a:gd name="T6" fmla="*/ 0 w 83"/>
              <a:gd name="T7" fmla="*/ 69 h 108"/>
              <a:gd name="T8" fmla="*/ 29 w 83"/>
              <a:gd name="T9" fmla="*/ 0 h 108"/>
            </a:gdLst>
            <a:ahLst/>
            <a:cxnLst>
              <a:cxn ang="0">
                <a:pos x="T0" y="T1"/>
              </a:cxn>
              <a:cxn ang="0">
                <a:pos x="T2" y="T3"/>
              </a:cxn>
              <a:cxn ang="0">
                <a:pos x="T4" y="T5"/>
              </a:cxn>
              <a:cxn ang="0">
                <a:pos x="T6" y="T7"/>
              </a:cxn>
              <a:cxn ang="0">
                <a:pos x="T8" y="T9"/>
              </a:cxn>
            </a:cxnLst>
            <a:rect l="0" t="0" r="r" b="b"/>
            <a:pathLst>
              <a:path w="83" h="108">
                <a:moveTo>
                  <a:pt x="29" y="0"/>
                </a:moveTo>
                <a:cubicBezTo>
                  <a:pt x="83" y="0"/>
                  <a:pt x="83" y="0"/>
                  <a:pt x="83" y="0"/>
                </a:cubicBezTo>
                <a:cubicBezTo>
                  <a:pt x="80" y="41"/>
                  <a:pt x="64" y="79"/>
                  <a:pt x="38" y="108"/>
                </a:cubicBezTo>
                <a:cubicBezTo>
                  <a:pt x="0" y="69"/>
                  <a:pt x="0" y="69"/>
                  <a:pt x="0" y="69"/>
                </a:cubicBezTo>
                <a:cubicBezTo>
                  <a:pt x="15" y="50"/>
                  <a:pt x="26" y="26"/>
                  <a:pt x="29" y="0"/>
                </a:cubicBezTo>
                <a:close/>
              </a:path>
            </a:pathLst>
          </a:custGeom>
          <a:solidFill>
            <a:schemeClr val="accent4">
              <a:lumMod val="75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47" name="Freeform 9">
            <a:extLst>
              <a:ext uri="{FF2B5EF4-FFF2-40B4-BE49-F238E27FC236}">
                <a16:creationId xmlns:a16="http://schemas.microsoft.com/office/drawing/2014/main" id="{6A8A01E2-26FF-493A-873D-FA412C3E8DCD}"/>
              </a:ext>
            </a:extLst>
          </p:cNvPr>
          <p:cNvSpPr>
            <a:spLocks/>
          </p:cNvSpPr>
          <p:nvPr/>
        </p:nvSpPr>
        <p:spPr bwMode="auto">
          <a:xfrm>
            <a:off x="6279481" y="1393665"/>
            <a:ext cx="1325563" cy="1030288"/>
          </a:xfrm>
          <a:custGeom>
            <a:avLst/>
            <a:gdLst>
              <a:gd name="T0" fmla="*/ 0 w 108"/>
              <a:gd name="T1" fmla="*/ 55 h 84"/>
              <a:gd name="T2" fmla="*/ 0 w 108"/>
              <a:gd name="T3" fmla="*/ 0 h 84"/>
              <a:gd name="T4" fmla="*/ 108 w 108"/>
              <a:gd name="T5" fmla="*/ 45 h 84"/>
              <a:gd name="T6" fmla="*/ 70 w 108"/>
              <a:gd name="T7" fmla="*/ 84 h 84"/>
              <a:gd name="T8" fmla="*/ 0 w 108"/>
              <a:gd name="T9" fmla="*/ 55 h 84"/>
            </a:gdLst>
            <a:ahLst/>
            <a:cxnLst>
              <a:cxn ang="0">
                <a:pos x="T0" y="T1"/>
              </a:cxn>
              <a:cxn ang="0">
                <a:pos x="T2" y="T3"/>
              </a:cxn>
              <a:cxn ang="0">
                <a:pos x="T4" y="T5"/>
              </a:cxn>
              <a:cxn ang="0">
                <a:pos x="T6" y="T7"/>
              </a:cxn>
              <a:cxn ang="0">
                <a:pos x="T8" y="T9"/>
              </a:cxn>
            </a:cxnLst>
            <a:rect l="0" t="0" r="r" b="b"/>
            <a:pathLst>
              <a:path w="108" h="84">
                <a:moveTo>
                  <a:pt x="0" y="55"/>
                </a:moveTo>
                <a:cubicBezTo>
                  <a:pt x="0" y="0"/>
                  <a:pt x="0" y="0"/>
                  <a:pt x="0" y="0"/>
                </a:cubicBezTo>
                <a:cubicBezTo>
                  <a:pt x="41" y="3"/>
                  <a:pt x="79" y="20"/>
                  <a:pt x="108" y="45"/>
                </a:cubicBezTo>
                <a:cubicBezTo>
                  <a:pt x="70" y="84"/>
                  <a:pt x="70" y="84"/>
                  <a:pt x="70" y="84"/>
                </a:cubicBezTo>
                <a:cubicBezTo>
                  <a:pt x="50" y="68"/>
                  <a:pt x="26" y="58"/>
                  <a:pt x="0" y="55"/>
                </a:cubicBezTo>
                <a:close/>
              </a:path>
            </a:pathLst>
          </a:custGeom>
          <a:solidFill>
            <a:schemeClr val="accent4">
              <a:lumMod val="75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48" name="Freeform 10">
            <a:extLst>
              <a:ext uri="{FF2B5EF4-FFF2-40B4-BE49-F238E27FC236}">
                <a16:creationId xmlns:a16="http://schemas.microsoft.com/office/drawing/2014/main" id="{BCA95D40-BD46-4F6F-9F87-B8BF55145305}"/>
              </a:ext>
            </a:extLst>
          </p:cNvPr>
          <p:cNvSpPr>
            <a:spLocks/>
          </p:cNvSpPr>
          <p:nvPr/>
        </p:nvSpPr>
        <p:spPr bwMode="auto">
          <a:xfrm>
            <a:off x="3825206" y="2177890"/>
            <a:ext cx="1031875" cy="1338263"/>
          </a:xfrm>
          <a:custGeom>
            <a:avLst/>
            <a:gdLst>
              <a:gd name="T0" fmla="*/ 55 w 84"/>
              <a:gd name="T1" fmla="*/ 109 h 109"/>
              <a:gd name="T2" fmla="*/ 0 w 84"/>
              <a:gd name="T3" fmla="*/ 109 h 109"/>
              <a:gd name="T4" fmla="*/ 45 w 84"/>
              <a:gd name="T5" fmla="*/ 0 h 109"/>
              <a:gd name="T6" fmla="*/ 84 w 84"/>
              <a:gd name="T7" fmla="*/ 39 h 109"/>
              <a:gd name="T8" fmla="*/ 55 w 84"/>
              <a:gd name="T9" fmla="*/ 109 h 109"/>
            </a:gdLst>
            <a:ahLst/>
            <a:cxnLst>
              <a:cxn ang="0">
                <a:pos x="T0" y="T1"/>
              </a:cxn>
              <a:cxn ang="0">
                <a:pos x="T2" y="T3"/>
              </a:cxn>
              <a:cxn ang="0">
                <a:pos x="T4" y="T5"/>
              </a:cxn>
              <a:cxn ang="0">
                <a:pos x="T6" y="T7"/>
              </a:cxn>
              <a:cxn ang="0">
                <a:pos x="T8" y="T9"/>
              </a:cxn>
            </a:cxnLst>
            <a:rect l="0" t="0" r="r" b="b"/>
            <a:pathLst>
              <a:path w="84" h="109">
                <a:moveTo>
                  <a:pt x="55" y="109"/>
                </a:moveTo>
                <a:cubicBezTo>
                  <a:pt x="0" y="109"/>
                  <a:pt x="0" y="109"/>
                  <a:pt x="0" y="109"/>
                </a:cubicBezTo>
                <a:cubicBezTo>
                  <a:pt x="3" y="67"/>
                  <a:pt x="20" y="30"/>
                  <a:pt x="45" y="0"/>
                </a:cubicBezTo>
                <a:cubicBezTo>
                  <a:pt x="84" y="39"/>
                  <a:pt x="84" y="39"/>
                  <a:pt x="84" y="39"/>
                </a:cubicBezTo>
                <a:cubicBezTo>
                  <a:pt x="68" y="58"/>
                  <a:pt x="58" y="82"/>
                  <a:pt x="55" y="109"/>
                </a:cubicBezTo>
                <a:close/>
              </a:path>
            </a:pathLst>
          </a:custGeom>
          <a:solidFill>
            <a:schemeClr val="accent4">
              <a:lumMod val="75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49" name="Freeform 11">
            <a:extLst>
              <a:ext uri="{FF2B5EF4-FFF2-40B4-BE49-F238E27FC236}">
                <a16:creationId xmlns:a16="http://schemas.microsoft.com/office/drawing/2014/main" id="{BCB0DADE-D0EA-4B2A-BB72-41649C240B8D}"/>
              </a:ext>
            </a:extLst>
          </p:cNvPr>
          <p:cNvSpPr>
            <a:spLocks/>
          </p:cNvSpPr>
          <p:nvPr/>
        </p:nvSpPr>
        <p:spPr bwMode="auto">
          <a:xfrm>
            <a:off x="7373269" y="2177890"/>
            <a:ext cx="1017588" cy="1338263"/>
          </a:xfrm>
          <a:custGeom>
            <a:avLst/>
            <a:gdLst>
              <a:gd name="T0" fmla="*/ 0 w 83"/>
              <a:gd name="T1" fmla="*/ 39 h 109"/>
              <a:gd name="T2" fmla="*/ 38 w 83"/>
              <a:gd name="T3" fmla="*/ 0 h 109"/>
              <a:gd name="T4" fmla="*/ 83 w 83"/>
              <a:gd name="T5" fmla="*/ 109 h 109"/>
              <a:gd name="T6" fmla="*/ 29 w 83"/>
              <a:gd name="T7" fmla="*/ 109 h 109"/>
              <a:gd name="T8" fmla="*/ 0 w 83"/>
              <a:gd name="T9" fmla="*/ 39 h 109"/>
            </a:gdLst>
            <a:ahLst/>
            <a:cxnLst>
              <a:cxn ang="0">
                <a:pos x="T0" y="T1"/>
              </a:cxn>
              <a:cxn ang="0">
                <a:pos x="T2" y="T3"/>
              </a:cxn>
              <a:cxn ang="0">
                <a:pos x="T4" y="T5"/>
              </a:cxn>
              <a:cxn ang="0">
                <a:pos x="T6" y="T7"/>
              </a:cxn>
              <a:cxn ang="0">
                <a:pos x="T8" y="T9"/>
              </a:cxn>
            </a:cxnLst>
            <a:rect l="0" t="0" r="r" b="b"/>
            <a:pathLst>
              <a:path w="83" h="109">
                <a:moveTo>
                  <a:pt x="0" y="39"/>
                </a:moveTo>
                <a:cubicBezTo>
                  <a:pt x="38" y="0"/>
                  <a:pt x="38" y="0"/>
                  <a:pt x="38" y="0"/>
                </a:cubicBezTo>
                <a:cubicBezTo>
                  <a:pt x="64" y="30"/>
                  <a:pt x="80" y="67"/>
                  <a:pt x="83" y="109"/>
                </a:cubicBezTo>
                <a:cubicBezTo>
                  <a:pt x="29" y="109"/>
                  <a:pt x="29" y="109"/>
                  <a:pt x="29" y="109"/>
                </a:cubicBezTo>
                <a:cubicBezTo>
                  <a:pt x="26" y="82"/>
                  <a:pt x="15" y="58"/>
                  <a:pt x="0" y="39"/>
                </a:cubicBezTo>
                <a:close/>
              </a:path>
            </a:pathLst>
          </a:custGeom>
          <a:solidFill>
            <a:schemeClr val="tx2">
              <a:lumMod val="40000"/>
              <a:lumOff val="60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50" name="Freeform 12">
            <a:extLst>
              <a:ext uri="{FF2B5EF4-FFF2-40B4-BE49-F238E27FC236}">
                <a16:creationId xmlns:a16="http://schemas.microsoft.com/office/drawing/2014/main" id="{AAF7CB05-2BD0-4EAB-BEA2-96BFF0B20EF2}"/>
              </a:ext>
            </a:extLst>
          </p:cNvPr>
          <p:cNvSpPr>
            <a:spLocks/>
          </p:cNvSpPr>
          <p:nvPr/>
        </p:nvSpPr>
        <p:spPr bwMode="auto">
          <a:xfrm>
            <a:off x="3825206" y="3847940"/>
            <a:ext cx="1031875" cy="1325563"/>
          </a:xfrm>
          <a:custGeom>
            <a:avLst/>
            <a:gdLst>
              <a:gd name="T0" fmla="*/ 84 w 84"/>
              <a:gd name="T1" fmla="*/ 69 h 108"/>
              <a:gd name="T2" fmla="*/ 45 w 84"/>
              <a:gd name="T3" fmla="*/ 108 h 108"/>
              <a:gd name="T4" fmla="*/ 0 w 84"/>
              <a:gd name="T5" fmla="*/ 0 h 108"/>
              <a:gd name="T6" fmla="*/ 55 w 84"/>
              <a:gd name="T7" fmla="*/ 0 h 108"/>
              <a:gd name="T8" fmla="*/ 84 w 84"/>
              <a:gd name="T9" fmla="*/ 69 h 108"/>
            </a:gdLst>
            <a:ahLst/>
            <a:cxnLst>
              <a:cxn ang="0">
                <a:pos x="T0" y="T1"/>
              </a:cxn>
              <a:cxn ang="0">
                <a:pos x="T2" y="T3"/>
              </a:cxn>
              <a:cxn ang="0">
                <a:pos x="T4" y="T5"/>
              </a:cxn>
              <a:cxn ang="0">
                <a:pos x="T6" y="T7"/>
              </a:cxn>
              <a:cxn ang="0">
                <a:pos x="T8" y="T9"/>
              </a:cxn>
            </a:cxnLst>
            <a:rect l="0" t="0" r="r" b="b"/>
            <a:pathLst>
              <a:path w="84" h="108">
                <a:moveTo>
                  <a:pt x="84" y="69"/>
                </a:moveTo>
                <a:cubicBezTo>
                  <a:pt x="45" y="108"/>
                  <a:pt x="45" y="108"/>
                  <a:pt x="45" y="108"/>
                </a:cubicBezTo>
                <a:cubicBezTo>
                  <a:pt x="20" y="79"/>
                  <a:pt x="3" y="41"/>
                  <a:pt x="0" y="0"/>
                </a:cubicBezTo>
                <a:cubicBezTo>
                  <a:pt x="55" y="0"/>
                  <a:pt x="55" y="0"/>
                  <a:pt x="55" y="0"/>
                </a:cubicBezTo>
                <a:cubicBezTo>
                  <a:pt x="58" y="26"/>
                  <a:pt x="68" y="50"/>
                  <a:pt x="84" y="69"/>
                </a:cubicBezTo>
                <a:close/>
              </a:path>
            </a:pathLst>
          </a:custGeom>
          <a:solidFill>
            <a:schemeClr val="tx2">
              <a:lumMod val="40000"/>
              <a:lumOff val="60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nvGrpSpPr>
          <p:cNvPr id="151" name="Group 150">
            <a:extLst>
              <a:ext uri="{FF2B5EF4-FFF2-40B4-BE49-F238E27FC236}">
                <a16:creationId xmlns:a16="http://schemas.microsoft.com/office/drawing/2014/main" id="{91D10391-B157-4672-899D-6A43B392649F}"/>
              </a:ext>
            </a:extLst>
          </p:cNvPr>
          <p:cNvGrpSpPr/>
          <p:nvPr/>
        </p:nvGrpSpPr>
        <p:grpSpPr>
          <a:xfrm>
            <a:off x="4696848" y="2260513"/>
            <a:ext cx="2822366" cy="2831954"/>
            <a:chOff x="3606800" y="2722563"/>
            <a:chExt cx="1401763" cy="1406525"/>
          </a:xfrm>
          <a:effectLst/>
        </p:grpSpPr>
        <p:sp>
          <p:nvSpPr>
            <p:cNvPr id="152" name="Freeform 5">
              <a:extLst>
                <a:ext uri="{FF2B5EF4-FFF2-40B4-BE49-F238E27FC236}">
                  <a16:creationId xmlns:a16="http://schemas.microsoft.com/office/drawing/2014/main" id="{A2DD8871-FA2A-4ECC-97AC-6342543CA4B0}"/>
                </a:ext>
              </a:extLst>
            </p:cNvPr>
            <p:cNvSpPr>
              <a:spLocks/>
            </p:cNvSpPr>
            <p:nvPr/>
          </p:nvSpPr>
          <p:spPr bwMode="auto">
            <a:xfrm>
              <a:off x="3606800" y="2722563"/>
              <a:ext cx="649288" cy="1406525"/>
            </a:xfrm>
            <a:custGeom>
              <a:avLst/>
              <a:gdLst>
                <a:gd name="T0" fmla="*/ 54 w 173"/>
                <a:gd name="T1" fmla="*/ 186 h 372"/>
                <a:gd name="T2" fmla="*/ 173 w 173"/>
                <a:gd name="T3" fmla="*/ 317 h 372"/>
                <a:gd name="T4" fmla="*/ 173 w 173"/>
                <a:gd name="T5" fmla="*/ 372 h 372"/>
                <a:gd name="T6" fmla="*/ 0 w 173"/>
                <a:gd name="T7" fmla="*/ 186 h 372"/>
                <a:gd name="T8" fmla="*/ 173 w 173"/>
                <a:gd name="T9" fmla="*/ 0 h 372"/>
                <a:gd name="T10" fmla="*/ 173 w 173"/>
                <a:gd name="T11" fmla="*/ 55 h 372"/>
                <a:gd name="T12" fmla="*/ 54 w 173"/>
                <a:gd name="T13" fmla="*/ 186 h 372"/>
              </a:gdLst>
              <a:ahLst/>
              <a:cxnLst>
                <a:cxn ang="0">
                  <a:pos x="T0" y="T1"/>
                </a:cxn>
                <a:cxn ang="0">
                  <a:pos x="T2" y="T3"/>
                </a:cxn>
                <a:cxn ang="0">
                  <a:pos x="T4" y="T5"/>
                </a:cxn>
                <a:cxn ang="0">
                  <a:pos x="T6" y="T7"/>
                </a:cxn>
                <a:cxn ang="0">
                  <a:pos x="T8" y="T9"/>
                </a:cxn>
                <a:cxn ang="0">
                  <a:pos x="T10" y="T11"/>
                </a:cxn>
                <a:cxn ang="0">
                  <a:pos x="T12" y="T13"/>
                </a:cxn>
              </a:cxnLst>
              <a:rect l="0" t="0" r="r" b="b"/>
              <a:pathLst>
                <a:path w="173" h="372">
                  <a:moveTo>
                    <a:pt x="54" y="186"/>
                  </a:moveTo>
                  <a:cubicBezTo>
                    <a:pt x="54" y="254"/>
                    <a:pt x="106" y="311"/>
                    <a:pt x="173" y="317"/>
                  </a:cubicBezTo>
                  <a:cubicBezTo>
                    <a:pt x="173" y="372"/>
                    <a:pt x="173" y="372"/>
                    <a:pt x="173" y="372"/>
                  </a:cubicBezTo>
                  <a:cubicBezTo>
                    <a:pt x="76" y="365"/>
                    <a:pt x="0" y="285"/>
                    <a:pt x="0" y="186"/>
                  </a:cubicBezTo>
                  <a:cubicBezTo>
                    <a:pt x="0" y="88"/>
                    <a:pt x="76" y="7"/>
                    <a:pt x="173" y="0"/>
                  </a:cubicBezTo>
                  <a:cubicBezTo>
                    <a:pt x="173" y="55"/>
                    <a:pt x="173" y="55"/>
                    <a:pt x="173" y="55"/>
                  </a:cubicBezTo>
                  <a:cubicBezTo>
                    <a:pt x="106" y="62"/>
                    <a:pt x="54" y="118"/>
                    <a:pt x="54" y="186"/>
                  </a:cubicBezTo>
                  <a:close/>
                </a:path>
              </a:pathLst>
            </a:custGeom>
            <a:solidFill>
              <a:srgbClr val="DA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53" name="Freeform 6">
              <a:extLst>
                <a:ext uri="{FF2B5EF4-FFF2-40B4-BE49-F238E27FC236}">
                  <a16:creationId xmlns:a16="http://schemas.microsoft.com/office/drawing/2014/main" id="{BBADCC43-EDD3-4B30-B336-B1CD81D16061}"/>
                </a:ext>
              </a:extLst>
            </p:cNvPr>
            <p:cNvSpPr>
              <a:spLocks/>
            </p:cNvSpPr>
            <p:nvPr/>
          </p:nvSpPr>
          <p:spPr bwMode="auto">
            <a:xfrm>
              <a:off x="4354513" y="2722563"/>
              <a:ext cx="654050" cy="1406525"/>
            </a:xfrm>
            <a:custGeom>
              <a:avLst/>
              <a:gdLst>
                <a:gd name="T0" fmla="*/ 119 w 174"/>
                <a:gd name="T1" fmla="*/ 186 h 372"/>
                <a:gd name="T2" fmla="*/ 0 w 174"/>
                <a:gd name="T3" fmla="*/ 55 h 372"/>
                <a:gd name="T4" fmla="*/ 0 w 174"/>
                <a:gd name="T5" fmla="*/ 0 h 372"/>
                <a:gd name="T6" fmla="*/ 174 w 174"/>
                <a:gd name="T7" fmla="*/ 186 h 372"/>
                <a:gd name="T8" fmla="*/ 0 w 174"/>
                <a:gd name="T9" fmla="*/ 372 h 372"/>
                <a:gd name="T10" fmla="*/ 0 w 174"/>
                <a:gd name="T11" fmla="*/ 317 h 372"/>
                <a:gd name="T12" fmla="*/ 119 w 174"/>
                <a:gd name="T13" fmla="*/ 186 h 372"/>
              </a:gdLst>
              <a:ahLst/>
              <a:cxnLst>
                <a:cxn ang="0">
                  <a:pos x="T0" y="T1"/>
                </a:cxn>
                <a:cxn ang="0">
                  <a:pos x="T2" y="T3"/>
                </a:cxn>
                <a:cxn ang="0">
                  <a:pos x="T4" y="T5"/>
                </a:cxn>
                <a:cxn ang="0">
                  <a:pos x="T6" y="T7"/>
                </a:cxn>
                <a:cxn ang="0">
                  <a:pos x="T8" y="T9"/>
                </a:cxn>
                <a:cxn ang="0">
                  <a:pos x="T10" y="T11"/>
                </a:cxn>
                <a:cxn ang="0">
                  <a:pos x="T12" y="T13"/>
                </a:cxn>
              </a:cxnLst>
              <a:rect l="0" t="0" r="r" b="b"/>
              <a:pathLst>
                <a:path w="174" h="372">
                  <a:moveTo>
                    <a:pt x="119" y="186"/>
                  </a:moveTo>
                  <a:cubicBezTo>
                    <a:pt x="119" y="118"/>
                    <a:pt x="67" y="62"/>
                    <a:pt x="0" y="55"/>
                  </a:cubicBezTo>
                  <a:cubicBezTo>
                    <a:pt x="0" y="0"/>
                    <a:pt x="0" y="0"/>
                    <a:pt x="0" y="0"/>
                  </a:cubicBezTo>
                  <a:cubicBezTo>
                    <a:pt x="97" y="7"/>
                    <a:pt x="174" y="88"/>
                    <a:pt x="174" y="186"/>
                  </a:cubicBezTo>
                  <a:cubicBezTo>
                    <a:pt x="174" y="285"/>
                    <a:pt x="97" y="365"/>
                    <a:pt x="0" y="372"/>
                  </a:cubicBezTo>
                  <a:cubicBezTo>
                    <a:pt x="0" y="317"/>
                    <a:pt x="0" y="317"/>
                    <a:pt x="0" y="317"/>
                  </a:cubicBezTo>
                  <a:cubicBezTo>
                    <a:pt x="67" y="311"/>
                    <a:pt x="119" y="254"/>
                    <a:pt x="119" y="186"/>
                  </a:cubicBez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grpSp>
        <p:nvGrpSpPr>
          <p:cNvPr id="155" name="Group 154">
            <a:extLst>
              <a:ext uri="{FF2B5EF4-FFF2-40B4-BE49-F238E27FC236}">
                <a16:creationId xmlns:a16="http://schemas.microsoft.com/office/drawing/2014/main" id="{A304C670-ECE0-4082-B60E-2DD1208C781E}"/>
              </a:ext>
            </a:extLst>
          </p:cNvPr>
          <p:cNvGrpSpPr>
            <a:grpSpLocks noChangeAspect="1"/>
          </p:cNvGrpSpPr>
          <p:nvPr/>
        </p:nvGrpSpPr>
        <p:grpSpPr>
          <a:xfrm>
            <a:off x="5168196" y="1698207"/>
            <a:ext cx="430516" cy="429768"/>
            <a:chOff x="4706938" y="2103438"/>
            <a:chExt cx="912812" cy="911226"/>
          </a:xfrm>
          <a:solidFill>
            <a:sysClr val="window" lastClr="FFFFFF"/>
          </a:solidFill>
          <a:effectLst/>
        </p:grpSpPr>
        <p:sp>
          <p:nvSpPr>
            <p:cNvPr id="156" name="Freeform 16">
              <a:extLst>
                <a:ext uri="{FF2B5EF4-FFF2-40B4-BE49-F238E27FC236}">
                  <a16:creationId xmlns:a16="http://schemas.microsoft.com/office/drawing/2014/main" id="{3704928B-0F5F-42CD-91DF-DF9966FB61EB}"/>
                </a:ext>
              </a:extLst>
            </p:cNvPr>
            <p:cNvSpPr>
              <a:spLocks noEditPoints="1"/>
            </p:cNvSpPr>
            <p:nvPr/>
          </p:nvSpPr>
          <p:spPr bwMode="auto">
            <a:xfrm>
              <a:off x="4706938" y="2406651"/>
              <a:ext cx="608012" cy="608013"/>
            </a:xfrm>
            <a:custGeom>
              <a:avLst/>
              <a:gdLst>
                <a:gd name="T0" fmla="*/ 160 w 160"/>
                <a:gd name="T1" fmla="*/ 76 h 160"/>
                <a:gd name="T2" fmla="*/ 84 w 160"/>
                <a:gd name="T3" fmla="*/ 0 h 160"/>
                <a:gd name="T4" fmla="*/ 83 w 160"/>
                <a:gd name="T5" fmla="*/ 0 h 160"/>
                <a:gd name="T6" fmla="*/ 80 w 160"/>
                <a:gd name="T7" fmla="*/ 0 h 160"/>
                <a:gd name="T8" fmla="*/ 0 w 160"/>
                <a:gd name="T9" fmla="*/ 80 h 160"/>
                <a:gd name="T10" fmla="*/ 80 w 160"/>
                <a:gd name="T11" fmla="*/ 160 h 160"/>
                <a:gd name="T12" fmla="*/ 160 w 160"/>
                <a:gd name="T13" fmla="*/ 80 h 160"/>
                <a:gd name="T14" fmla="*/ 160 w 160"/>
                <a:gd name="T15" fmla="*/ 77 h 160"/>
                <a:gd name="T16" fmla="*/ 160 w 160"/>
                <a:gd name="T17" fmla="*/ 76 h 160"/>
                <a:gd name="T18" fmla="*/ 80 w 160"/>
                <a:gd name="T19" fmla="*/ 76 h 160"/>
                <a:gd name="T20" fmla="*/ 100 w 160"/>
                <a:gd name="T21" fmla="*/ 96 h 160"/>
                <a:gd name="T22" fmla="*/ 84 w 160"/>
                <a:gd name="T23" fmla="*/ 116 h 160"/>
                <a:gd name="T24" fmla="*/ 84 w 160"/>
                <a:gd name="T25" fmla="*/ 120 h 160"/>
                <a:gd name="T26" fmla="*/ 80 w 160"/>
                <a:gd name="T27" fmla="*/ 124 h 160"/>
                <a:gd name="T28" fmla="*/ 76 w 160"/>
                <a:gd name="T29" fmla="*/ 120 h 160"/>
                <a:gd name="T30" fmla="*/ 76 w 160"/>
                <a:gd name="T31" fmla="*/ 116 h 160"/>
                <a:gd name="T32" fmla="*/ 60 w 160"/>
                <a:gd name="T33" fmla="*/ 96 h 160"/>
                <a:gd name="T34" fmla="*/ 64 w 160"/>
                <a:gd name="T35" fmla="*/ 92 h 160"/>
                <a:gd name="T36" fmla="*/ 68 w 160"/>
                <a:gd name="T37" fmla="*/ 96 h 160"/>
                <a:gd name="T38" fmla="*/ 80 w 160"/>
                <a:gd name="T39" fmla="*/ 108 h 160"/>
                <a:gd name="T40" fmla="*/ 92 w 160"/>
                <a:gd name="T41" fmla="*/ 96 h 160"/>
                <a:gd name="T42" fmla="*/ 80 w 160"/>
                <a:gd name="T43" fmla="*/ 84 h 160"/>
                <a:gd name="T44" fmla="*/ 60 w 160"/>
                <a:gd name="T45" fmla="*/ 64 h 160"/>
                <a:gd name="T46" fmla="*/ 76 w 160"/>
                <a:gd name="T47" fmla="*/ 44 h 160"/>
                <a:gd name="T48" fmla="*/ 76 w 160"/>
                <a:gd name="T49" fmla="*/ 40 h 160"/>
                <a:gd name="T50" fmla="*/ 80 w 160"/>
                <a:gd name="T51" fmla="*/ 36 h 160"/>
                <a:gd name="T52" fmla="*/ 84 w 160"/>
                <a:gd name="T53" fmla="*/ 40 h 160"/>
                <a:gd name="T54" fmla="*/ 84 w 160"/>
                <a:gd name="T55" fmla="*/ 44 h 160"/>
                <a:gd name="T56" fmla="*/ 100 w 160"/>
                <a:gd name="T57" fmla="*/ 64 h 160"/>
                <a:gd name="T58" fmla="*/ 96 w 160"/>
                <a:gd name="T59" fmla="*/ 68 h 160"/>
                <a:gd name="T60" fmla="*/ 92 w 160"/>
                <a:gd name="T61" fmla="*/ 64 h 160"/>
                <a:gd name="T62" fmla="*/ 80 w 160"/>
                <a:gd name="T63" fmla="*/ 52 h 160"/>
                <a:gd name="T64" fmla="*/ 68 w 160"/>
                <a:gd name="T65" fmla="*/ 64 h 160"/>
                <a:gd name="T66" fmla="*/ 80 w 160"/>
                <a:gd name="T67" fmla="*/ 7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60">
                  <a:moveTo>
                    <a:pt x="160" y="76"/>
                  </a:moveTo>
                  <a:cubicBezTo>
                    <a:pt x="120" y="73"/>
                    <a:pt x="87" y="40"/>
                    <a:pt x="84" y="0"/>
                  </a:cubicBezTo>
                  <a:cubicBezTo>
                    <a:pt x="83" y="0"/>
                    <a:pt x="83" y="0"/>
                    <a:pt x="83" y="0"/>
                  </a:cubicBezTo>
                  <a:cubicBezTo>
                    <a:pt x="82" y="0"/>
                    <a:pt x="81" y="0"/>
                    <a:pt x="80" y="0"/>
                  </a:cubicBezTo>
                  <a:cubicBezTo>
                    <a:pt x="36" y="0"/>
                    <a:pt x="0" y="36"/>
                    <a:pt x="0" y="80"/>
                  </a:cubicBezTo>
                  <a:cubicBezTo>
                    <a:pt x="0" y="124"/>
                    <a:pt x="36" y="160"/>
                    <a:pt x="80" y="160"/>
                  </a:cubicBezTo>
                  <a:cubicBezTo>
                    <a:pt x="124" y="160"/>
                    <a:pt x="160" y="124"/>
                    <a:pt x="160" y="80"/>
                  </a:cubicBezTo>
                  <a:cubicBezTo>
                    <a:pt x="160" y="79"/>
                    <a:pt x="160" y="78"/>
                    <a:pt x="160" y="77"/>
                  </a:cubicBezTo>
                  <a:lnTo>
                    <a:pt x="160" y="76"/>
                  </a:lnTo>
                  <a:close/>
                  <a:moveTo>
                    <a:pt x="80" y="76"/>
                  </a:moveTo>
                  <a:cubicBezTo>
                    <a:pt x="91" y="76"/>
                    <a:pt x="100" y="85"/>
                    <a:pt x="100" y="96"/>
                  </a:cubicBezTo>
                  <a:cubicBezTo>
                    <a:pt x="100" y="106"/>
                    <a:pt x="93" y="114"/>
                    <a:pt x="84" y="116"/>
                  </a:cubicBezTo>
                  <a:cubicBezTo>
                    <a:pt x="84" y="120"/>
                    <a:pt x="84" y="120"/>
                    <a:pt x="84" y="120"/>
                  </a:cubicBezTo>
                  <a:cubicBezTo>
                    <a:pt x="84" y="122"/>
                    <a:pt x="82" y="124"/>
                    <a:pt x="80" y="124"/>
                  </a:cubicBezTo>
                  <a:cubicBezTo>
                    <a:pt x="78" y="124"/>
                    <a:pt x="76" y="122"/>
                    <a:pt x="76" y="120"/>
                  </a:cubicBezTo>
                  <a:cubicBezTo>
                    <a:pt x="76" y="116"/>
                    <a:pt x="76" y="116"/>
                    <a:pt x="76" y="116"/>
                  </a:cubicBezTo>
                  <a:cubicBezTo>
                    <a:pt x="67" y="114"/>
                    <a:pt x="60" y="106"/>
                    <a:pt x="60" y="96"/>
                  </a:cubicBezTo>
                  <a:cubicBezTo>
                    <a:pt x="60" y="94"/>
                    <a:pt x="62" y="92"/>
                    <a:pt x="64" y="92"/>
                  </a:cubicBezTo>
                  <a:cubicBezTo>
                    <a:pt x="66" y="92"/>
                    <a:pt x="68" y="94"/>
                    <a:pt x="68" y="96"/>
                  </a:cubicBezTo>
                  <a:cubicBezTo>
                    <a:pt x="68" y="103"/>
                    <a:pt x="73" y="108"/>
                    <a:pt x="80" y="108"/>
                  </a:cubicBezTo>
                  <a:cubicBezTo>
                    <a:pt x="87" y="108"/>
                    <a:pt x="92" y="103"/>
                    <a:pt x="92" y="96"/>
                  </a:cubicBezTo>
                  <a:cubicBezTo>
                    <a:pt x="92" y="89"/>
                    <a:pt x="87" y="84"/>
                    <a:pt x="80" y="84"/>
                  </a:cubicBezTo>
                  <a:cubicBezTo>
                    <a:pt x="69" y="84"/>
                    <a:pt x="60" y="75"/>
                    <a:pt x="60" y="64"/>
                  </a:cubicBezTo>
                  <a:cubicBezTo>
                    <a:pt x="60" y="54"/>
                    <a:pt x="67" y="46"/>
                    <a:pt x="76" y="44"/>
                  </a:cubicBezTo>
                  <a:cubicBezTo>
                    <a:pt x="76" y="40"/>
                    <a:pt x="76" y="40"/>
                    <a:pt x="76" y="40"/>
                  </a:cubicBezTo>
                  <a:cubicBezTo>
                    <a:pt x="76" y="38"/>
                    <a:pt x="78" y="36"/>
                    <a:pt x="80" y="36"/>
                  </a:cubicBezTo>
                  <a:cubicBezTo>
                    <a:pt x="82" y="36"/>
                    <a:pt x="84" y="38"/>
                    <a:pt x="84" y="40"/>
                  </a:cubicBezTo>
                  <a:cubicBezTo>
                    <a:pt x="84" y="44"/>
                    <a:pt x="84" y="44"/>
                    <a:pt x="84" y="44"/>
                  </a:cubicBezTo>
                  <a:cubicBezTo>
                    <a:pt x="93" y="46"/>
                    <a:pt x="100" y="54"/>
                    <a:pt x="100" y="64"/>
                  </a:cubicBezTo>
                  <a:cubicBezTo>
                    <a:pt x="100" y="66"/>
                    <a:pt x="98" y="68"/>
                    <a:pt x="96" y="68"/>
                  </a:cubicBezTo>
                  <a:cubicBezTo>
                    <a:pt x="94" y="68"/>
                    <a:pt x="92" y="66"/>
                    <a:pt x="92" y="64"/>
                  </a:cubicBezTo>
                  <a:cubicBezTo>
                    <a:pt x="92" y="57"/>
                    <a:pt x="87" y="52"/>
                    <a:pt x="80" y="52"/>
                  </a:cubicBezTo>
                  <a:cubicBezTo>
                    <a:pt x="73" y="52"/>
                    <a:pt x="68" y="57"/>
                    <a:pt x="68" y="64"/>
                  </a:cubicBezTo>
                  <a:cubicBezTo>
                    <a:pt x="68" y="71"/>
                    <a:pt x="73" y="76"/>
                    <a:pt x="80"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57" name="Freeform 17">
              <a:extLst>
                <a:ext uri="{FF2B5EF4-FFF2-40B4-BE49-F238E27FC236}">
                  <a16:creationId xmlns:a16="http://schemas.microsoft.com/office/drawing/2014/main" id="{30CD84FB-C09D-453F-8F94-09C55AA59B5C}"/>
                </a:ext>
              </a:extLst>
            </p:cNvPr>
            <p:cNvSpPr>
              <a:spLocks noEditPoints="1"/>
            </p:cNvSpPr>
            <p:nvPr/>
          </p:nvSpPr>
          <p:spPr bwMode="auto">
            <a:xfrm>
              <a:off x="5056188" y="2103438"/>
              <a:ext cx="563562" cy="561975"/>
            </a:xfrm>
            <a:custGeom>
              <a:avLst/>
              <a:gdLst>
                <a:gd name="T0" fmla="*/ 74 w 148"/>
                <a:gd name="T1" fmla="*/ 0 h 148"/>
                <a:gd name="T2" fmla="*/ 0 w 148"/>
                <a:gd name="T3" fmla="*/ 74 h 148"/>
                <a:gd name="T4" fmla="*/ 74 w 148"/>
                <a:gd name="T5" fmla="*/ 148 h 148"/>
                <a:gd name="T6" fmla="*/ 148 w 148"/>
                <a:gd name="T7" fmla="*/ 74 h 148"/>
                <a:gd name="T8" fmla="*/ 74 w 148"/>
                <a:gd name="T9" fmla="*/ 0 h 148"/>
                <a:gd name="T10" fmla="*/ 72 w 148"/>
                <a:gd name="T11" fmla="*/ 120 h 148"/>
                <a:gd name="T12" fmla="*/ 68 w 148"/>
                <a:gd name="T13" fmla="*/ 124 h 148"/>
                <a:gd name="T14" fmla="*/ 64 w 148"/>
                <a:gd name="T15" fmla="*/ 120 h 148"/>
                <a:gd name="T16" fmla="*/ 64 w 148"/>
                <a:gd name="T17" fmla="*/ 112 h 148"/>
                <a:gd name="T18" fmla="*/ 68 w 148"/>
                <a:gd name="T19" fmla="*/ 108 h 148"/>
                <a:gd name="T20" fmla="*/ 72 w 148"/>
                <a:gd name="T21" fmla="*/ 112 h 148"/>
                <a:gd name="T22" fmla="*/ 72 w 148"/>
                <a:gd name="T23" fmla="*/ 120 h 148"/>
                <a:gd name="T24" fmla="*/ 74 w 148"/>
                <a:gd name="T25" fmla="*/ 70 h 148"/>
                <a:gd name="T26" fmla="*/ 93 w 148"/>
                <a:gd name="T27" fmla="*/ 89 h 148"/>
                <a:gd name="T28" fmla="*/ 74 w 148"/>
                <a:gd name="T29" fmla="*/ 107 h 148"/>
                <a:gd name="T30" fmla="*/ 55 w 148"/>
                <a:gd name="T31" fmla="*/ 89 h 148"/>
                <a:gd name="T32" fmla="*/ 59 w 148"/>
                <a:gd name="T33" fmla="*/ 85 h 148"/>
                <a:gd name="T34" fmla="*/ 63 w 148"/>
                <a:gd name="T35" fmla="*/ 89 h 148"/>
                <a:gd name="T36" fmla="*/ 74 w 148"/>
                <a:gd name="T37" fmla="*/ 99 h 148"/>
                <a:gd name="T38" fmla="*/ 85 w 148"/>
                <a:gd name="T39" fmla="*/ 89 h 148"/>
                <a:gd name="T40" fmla="*/ 74 w 148"/>
                <a:gd name="T41" fmla="*/ 78 h 148"/>
                <a:gd name="T42" fmla="*/ 55 w 148"/>
                <a:gd name="T43" fmla="*/ 59 h 148"/>
                <a:gd name="T44" fmla="*/ 70 w 148"/>
                <a:gd name="T45" fmla="*/ 41 h 148"/>
                <a:gd name="T46" fmla="*/ 70 w 148"/>
                <a:gd name="T47" fmla="*/ 37 h 148"/>
                <a:gd name="T48" fmla="*/ 74 w 148"/>
                <a:gd name="T49" fmla="*/ 33 h 148"/>
                <a:gd name="T50" fmla="*/ 78 w 148"/>
                <a:gd name="T51" fmla="*/ 37 h 148"/>
                <a:gd name="T52" fmla="*/ 78 w 148"/>
                <a:gd name="T53" fmla="*/ 41 h 148"/>
                <a:gd name="T54" fmla="*/ 93 w 148"/>
                <a:gd name="T55" fmla="*/ 59 h 148"/>
                <a:gd name="T56" fmla="*/ 89 w 148"/>
                <a:gd name="T57" fmla="*/ 63 h 148"/>
                <a:gd name="T58" fmla="*/ 85 w 148"/>
                <a:gd name="T59" fmla="*/ 59 h 148"/>
                <a:gd name="T60" fmla="*/ 74 w 148"/>
                <a:gd name="T61" fmla="*/ 49 h 148"/>
                <a:gd name="T62" fmla="*/ 63 w 148"/>
                <a:gd name="T63" fmla="*/ 59 h 148"/>
                <a:gd name="T64" fmla="*/ 74 w 148"/>
                <a:gd name="T65" fmla="*/ 7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148">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2" y="120"/>
                  </a:moveTo>
                  <a:cubicBezTo>
                    <a:pt x="72" y="122"/>
                    <a:pt x="70" y="124"/>
                    <a:pt x="68" y="124"/>
                  </a:cubicBezTo>
                  <a:cubicBezTo>
                    <a:pt x="66" y="124"/>
                    <a:pt x="64" y="122"/>
                    <a:pt x="64" y="120"/>
                  </a:cubicBezTo>
                  <a:cubicBezTo>
                    <a:pt x="64" y="112"/>
                    <a:pt x="64" y="112"/>
                    <a:pt x="64" y="112"/>
                  </a:cubicBezTo>
                  <a:cubicBezTo>
                    <a:pt x="64" y="110"/>
                    <a:pt x="66" y="108"/>
                    <a:pt x="68" y="108"/>
                  </a:cubicBezTo>
                  <a:cubicBezTo>
                    <a:pt x="70" y="108"/>
                    <a:pt x="72" y="110"/>
                    <a:pt x="72" y="112"/>
                  </a:cubicBezTo>
                  <a:lnTo>
                    <a:pt x="72" y="120"/>
                  </a:lnTo>
                  <a:close/>
                  <a:moveTo>
                    <a:pt x="74" y="70"/>
                  </a:moveTo>
                  <a:cubicBezTo>
                    <a:pt x="84" y="70"/>
                    <a:pt x="93" y="78"/>
                    <a:pt x="93" y="89"/>
                  </a:cubicBezTo>
                  <a:cubicBezTo>
                    <a:pt x="93" y="99"/>
                    <a:pt x="84" y="107"/>
                    <a:pt x="74" y="107"/>
                  </a:cubicBezTo>
                  <a:cubicBezTo>
                    <a:pt x="64" y="107"/>
                    <a:pt x="55" y="99"/>
                    <a:pt x="55" y="89"/>
                  </a:cubicBezTo>
                  <a:cubicBezTo>
                    <a:pt x="55" y="87"/>
                    <a:pt x="57" y="85"/>
                    <a:pt x="59" y="85"/>
                  </a:cubicBezTo>
                  <a:cubicBezTo>
                    <a:pt x="61" y="85"/>
                    <a:pt x="63" y="87"/>
                    <a:pt x="63" y="89"/>
                  </a:cubicBezTo>
                  <a:cubicBezTo>
                    <a:pt x="63" y="95"/>
                    <a:pt x="68" y="99"/>
                    <a:pt x="74" y="99"/>
                  </a:cubicBezTo>
                  <a:cubicBezTo>
                    <a:pt x="80" y="99"/>
                    <a:pt x="85" y="95"/>
                    <a:pt x="85" y="89"/>
                  </a:cubicBezTo>
                  <a:cubicBezTo>
                    <a:pt x="85" y="83"/>
                    <a:pt x="80" y="78"/>
                    <a:pt x="74" y="78"/>
                  </a:cubicBezTo>
                  <a:cubicBezTo>
                    <a:pt x="64" y="78"/>
                    <a:pt x="55" y="70"/>
                    <a:pt x="55" y="59"/>
                  </a:cubicBezTo>
                  <a:cubicBezTo>
                    <a:pt x="55" y="50"/>
                    <a:pt x="62" y="43"/>
                    <a:pt x="70" y="41"/>
                  </a:cubicBezTo>
                  <a:cubicBezTo>
                    <a:pt x="70" y="37"/>
                    <a:pt x="70" y="37"/>
                    <a:pt x="70" y="37"/>
                  </a:cubicBezTo>
                  <a:cubicBezTo>
                    <a:pt x="70" y="35"/>
                    <a:pt x="72" y="33"/>
                    <a:pt x="74" y="33"/>
                  </a:cubicBezTo>
                  <a:cubicBezTo>
                    <a:pt x="76" y="33"/>
                    <a:pt x="78" y="35"/>
                    <a:pt x="78" y="37"/>
                  </a:cubicBezTo>
                  <a:cubicBezTo>
                    <a:pt x="78" y="41"/>
                    <a:pt x="78" y="41"/>
                    <a:pt x="78" y="41"/>
                  </a:cubicBezTo>
                  <a:cubicBezTo>
                    <a:pt x="86" y="43"/>
                    <a:pt x="93" y="50"/>
                    <a:pt x="93" y="59"/>
                  </a:cubicBezTo>
                  <a:cubicBezTo>
                    <a:pt x="93" y="61"/>
                    <a:pt x="91" y="63"/>
                    <a:pt x="89" y="63"/>
                  </a:cubicBezTo>
                  <a:cubicBezTo>
                    <a:pt x="87" y="63"/>
                    <a:pt x="85" y="61"/>
                    <a:pt x="85" y="59"/>
                  </a:cubicBezTo>
                  <a:cubicBezTo>
                    <a:pt x="85" y="53"/>
                    <a:pt x="80" y="49"/>
                    <a:pt x="74" y="49"/>
                  </a:cubicBezTo>
                  <a:cubicBezTo>
                    <a:pt x="68" y="49"/>
                    <a:pt x="63" y="53"/>
                    <a:pt x="63" y="59"/>
                  </a:cubicBezTo>
                  <a:cubicBezTo>
                    <a:pt x="63" y="65"/>
                    <a:pt x="68" y="70"/>
                    <a:pt x="7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grpSp>
        <p:nvGrpSpPr>
          <p:cNvPr id="158" name="Group 157">
            <a:extLst>
              <a:ext uri="{FF2B5EF4-FFF2-40B4-BE49-F238E27FC236}">
                <a16:creationId xmlns:a16="http://schemas.microsoft.com/office/drawing/2014/main" id="{009CEB4C-17B3-49BE-8A4E-0E1B9C1BD9D8}"/>
              </a:ext>
            </a:extLst>
          </p:cNvPr>
          <p:cNvGrpSpPr>
            <a:grpSpLocks noChangeAspect="1"/>
          </p:cNvGrpSpPr>
          <p:nvPr/>
        </p:nvGrpSpPr>
        <p:grpSpPr>
          <a:xfrm>
            <a:off x="6645292" y="1664917"/>
            <a:ext cx="430952" cy="429768"/>
            <a:chOff x="9094788" y="1792288"/>
            <a:chExt cx="577850" cy="576263"/>
          </a:xfrm>
          <a:solidFill>
            <a:sysClr val="window" lastClr="FFFFFF"/>
          </a:solidFill>
          <a:effectLst/>
        </p:grpSpPr>
        <p:sp>
          <p:nvSpPr>
            <p:cNvPr id="159" name="Freeform 21">
              <a:extLst>
                <a:ext uri="{FF2B5EF4-FFF2-40B4-BE49-F238E27FC236}">
                  <a16:creationId xmlns:a16="http://schemas.microsoft.com/office/drawing/2014/main" id="{E47F82AC-F55F-4A85-82DF-D2051E088FE9}"/>
                </a:ext>
              </a:extLst>
            </p:cNvPr>
            <p:cNvSpPr>
              <a:spLocks noEditPoints="1"/>
            </p:cNvSpPr>
            <p:nvPr/>
          </p:nvSpPr>
          <p:spPr bwMode="auto">
            <a:xfrm>
              <a:off x="9094788" y="1922463"/>
              <a:ext cx="288925" cy="446088"/>
            </a:xfrm>
            <a:custGeom>
              <a:avLst/>
              <a:gdLst>
                <a:gd name="T0" fmla="*/ 0 w 120"/>
                <a:gd name="T1" fmla="*/ 126 h 185"/>
                <a:gd name="T2" fmla="*/ 2 w 120"/>
                <a:gd name="T3" fmla="*/ 130 h 185"/>
                <a:gd name="T4" fmla="*/ 120 w 120"/>
                <a:gd name="T5" fmla="*/ 185 h 185"/>
                <a:gd name="T6" fmla="*/ 120 w 120"/>
                <a:gd name="T7" fmla="*/ 182 h 185"/>
                <a:gd name="T8" fmla="*/ 120 w 120"/>
                <a:gd name="T9" fmla="*/ 176 h 185"/>
                <a:gd name="T10" fmla="*/ 120 w 120"/>
                <a:gd name="T11" fmla="*/ 53 h 185"/>
                <a:gd name="T12" fmla="*/ 120 w 120"/>
                <a:gd name="T13" fmla="*/ 53 h 185"/>
                <a:gd name="T14" fmla="*/ 0 w 120"/>
                <a:gd name="T15" fmla="*/ 0 h 185"/>
                <a:gd name="T16" fmla="*/ 0 w 120"/>
                <a:gd name="T17" fmla="*/ 126 h 185"/>
                <a:gd name="T18" fmla="*/ 32 w 120"/>
                <a:gd name="T19" fmla="*/ 46 h 185"/>
                <a:gd name="T20" fmla="*/ 34 w 120"/>
                <a:gd name="T21" fmla="*/ 43 h 185"/>
                <a:gd name="T22" fmla="*/ 38 w 120"/>
                <a:gd name="T23" fmla="*/ 42 h 185"/>
                <a:gd name="T24" fmla="*/ 94 w 120"/>
                <a:gd name="T25" fmla="*/ 66 h 185"/>
                <a:gd name="T26" fmla="*/ 96 w 120"/>
                <a:gd name="T27" fmla="*/ 70 h 185"/>
                <a:gd name="T28" fmla="*/ 96 w 120"/>
                <a:gd name="T29" fmla="*/ 122 h 185"/>
                <a:gd name="T30" fmla="*/ 94 w 120"/>
                <a:gd name="T31" fmla="*/ 125 h 185"/>
                <a:gd name="T32" fmla="*/ 92 w 120"/>
                <a:gd name="T33" fmla="*/ 126 h 185"/>
                <a:gd name="T34" fmla="*/ 90 w 120"/>
                <a:gd name="T35" fmla="*/ 126 h 185"/>
                <a:gd name="T36" fmla="*/ 34 w 120"/>
                <a:gd name="T37" fmla="*/ 102 h 185"/>
                <a:gd name="T38" fmla="*/ 32 w 120"/>
                <a:gd name="T39" fmla="*/ 98 h 185"/>
                <a:gd name="T40" fmla="*/ 32 w 120"/>
                <a:gd name="T41" fmla="*/ 4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85">
                  <a:moveTo>
                    <a:pt x="0" y="126"/>
                  </a:moveTo>
                  <a:cubicBezTo>
                    <a:pt x="0" y="128"/>
                    <a:pt x="1" y="129"/>
                    <a:pt x="2" y="130"/>
                  </a:cubicBezTo>
                  <a:cubicBezTo>
                    <a:pt x="120" y="185"/>
                    <a:pt x="120" y="185"/>
                    <a:pt x="120" y="185"/>
                  </a:cubicBezTo>
                  <a:cubicBezTo>
                    <a:pt x="120" y="182"/>
                    <a:pt x="120" y="182"/>
                    <a:pt x="120" y="182"/>
                  </a:cubicBezTo>
                  <a:cubicBezTo>
                    <a:pt x="120" y="176"/>
                    <a:pt x="120" y="176"/>
                    <a:pt x="120" y="176"/>
                  </a:cubicBezTo>
                  <a:cubicBezTo>
                    <a:pt x="120" y="53"/>
                    <a:pt x="120" y="53"/>
                    <a:pt x="120" y="53"/>
                  </a:cubicBezTo>
                  <a:cubicBezTo>
                    <a:pt x="120" y="53"/>
                    <a:pt x="120" y="53"/>
                    <a:pt x="120" y="53"/>
                  </a:cubicBezTo>
                  <a:cubicBezTo>
                    <a:pt x="0" y="0"/>
                    <a:pt x="0" y="0"/>
                    <a:pt x="0" y="0"/>
                  </a:cubicBezTo>
                  <a:lnTo>
                    <a:pt x="0" y="126"/>
                  </a:lnTo>
                  <a:close/>
                  <a:moveTo>
                    <a:pt x="32" y="46"/>
                  </a:moveTo>
                  <a:cubicBezTo>
                    <a:pt x="32" y="45"/>
                    <a:pt x="33" y="43"/>
                    <a:pt x="34" y="43"/>
                  </a:cubicBezTo>
                  <a:cubicBezTo>
                    <a:pt x="35" y="42"/>
                    <a:pt x="36" y="42"/>
                    <a:pt x="38" y="42"/>
                  </a:cubicBezTo>
                  <a:cubicBezTo>
                    <a:pt x="94" y="66"/>
                    <a:pt x="94" y="66"/>
                    <a:pt x="94" y="66"/>
                  </a:cubicBezTo>
                  <a:cubicBezTo>
                    <a:pt x="95" y="67"/>
                    <a:pt x="96" y="68"/>
                    <a:pt x="96" y="70"/>
                  </a:cubicBezTo>
                  <a:cubicBezTo>
                    <a:pt x="96" y="122"/>
                    <a:pt x="96" y="122"/>
                    <a:pt x="96" y="122"/>
                  </a:cubicBezTo>
                  <a:cubicBezTo>
                    <a:pt x="96" y="123"/>
                    <a:pt x="95" y="125"/>
                    <a:pt x="94" y="125"/>
                  </a:cubicBezTo>
                  <a:cubicBezTo>
                    <a:pt x="94" y="126"/>
                    <a:pt x="93" y="126"/>
                    <a:pt x="92" y="126"/>
                  </a:cubicBezTo>
                  <a:cubicBezTo>
                    <a:pt x="91" y="126"/>
                    <a:pt x="91" y="126"/>
                    <a:pt x="90" y="126"/>
                  </a:cubicBezTo>
                  <a:cubicBezTo>
                    <a:pt x="34" y="102"/>
                    <a:pt x="34" y="102"/>
                    <a:pt x="34" y="102"/>
                  </a:cubicBezTo>
                  <a:cubicBezTo>
                    <a:pt x="33" y="101"/>
                    <a:pt x="32" y="100"/>
                    <a:pt x="32" y="98"/>
                  </a:cubicBezTo>
                  <a:lnTo>
                    <a:pt x="3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0" name="Freeform 22">
              <a:extLst>
                <a:ext uri="{FF2B5EF4-FFF2-40B4-BE49-F238E27FC236}">
                  <a16:creationId xmlns:a16="http://schemas.microsoft.com/office/drawing/2014/main" id="{DEACA45F-2B8F-482B-9033-E02F4894A7A2}"/>
                </a:ext>
              </a:extLst>
            </p:cNvPr>
            <p:cNvSpPr>
              <a:spLocks/>
            </p:cNvSpPr>
            <p:nvPr/>
          </p:nvSpPr>
          <p:spPr bwMode="auto">
            <a:xfrm>
              <a:off x="9107488" y="1852613"/>
              <a:ext cx="406400" cy="180975"/>
            </a:xfrm>
            <a:custGeom>
              <a:avLst/>
              <a:gdLst>
                <a:gd name="T0" fmla="*/ 85 w 256"/>
                <a:gd name="T1" fmla="*/ 0 h 114"/>
                <a:gd name="T2" fmla="*/ 0 w 256"/>
                <a:gd name="T3" fmla="*/ 33 h 114"/>
                <a:gd name="T4" fmla="*/ 180 w 256"/>
                <a:gd name="T5" fmla="*/ 114 h 114"/>
                <a:gd name="T6" fmla="*/ 256 w 256"/>
                <a:gd name="T7" fmla="*/ 77 h 114"/>
                <a:gd name="T8" fmla="*/ 85 w 256"/>
                <a:gd name="T9" fmla="*/ 0 h 114"/>
              </a:gdLst>
              <a:ahLst/>
              <a:cxnLst>
                <a:cxn ang="0">
                  <a:pos x="T0" y="T1"/>
                </a:cxn>
                <a:cxn ang="0">
                  <a:pos x="T2" y="T3"/>
                </a:cxn>
                <a:cxn ang="0">
                  <a:pos x="T4" y="T5"/>
                </a:cxn>
                <a:cxn ang="0">
                  <a:pos x="T6" y="T7"/>
                </a:cxn>
                <a:cxn ang="0">
                  <a:pos x="T8" y="T9"/>
                </a:cxn>
              </a:cxnLst>
              <a:rect l="0" t="0" r="r" b="b"/>
              <a:pathLst>
                <a:path w="256" h="114">
                  <a:moveTo>
                    <a:pt x="85" y="0"/>
                  </a:moveTo>
                  <a:lnTo>
                    <a:pt x="0" y="33"/>
                  </a:lnTo>
                  <a:lnTo>
                    <a:pt x="180" y="114"/>
                  </a:lnTo>
                  <a:lnTo>
                    <a:pt x="256" y="77"/>
                  </a:ln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1" name="Freeform 23">
              <a:extLst>
                <a:ext uri="{FF2B5EF4-FFF2-40B4-BE49-F238E27FC236}">
                  <a16:creationId xmlns:a16="http://schemas.microsoft.com/office/drawing/2014/main" id="{69E67A44-F3F6-4B17-8FB9-D383478B9815}"/>
                </a:ext>
              </a:extLst>
            </p:cNvPr>
            <p:cNvSpPr>
              <a:spLocks/>
            </p:cNvSpPr>
            <p:nvPr/>
          </p:nvSpPr>
          <p:spPr bwMode="auto">
            <a:xfrm>
              <a:off x="9402763" y="1922463"/>
              <a:ext cx="269875" cy="442913"/>
            </a:xfrm>
            <a:custGeom>
              <a:avLst/>
              <a:gdLst>
                <a:gd name="T0" fmla="*/ 0 w 112"/>
                <a:gd name="T1" fmla="*/ 53 h 184"/>
                <a:gd name="T2" fmla="*/ 0 w 112"/>
                <a:gd name="T3" fmla="*/ 53 h 184"/>
                <a:gd name="T4" fmla="*/ 0 w 112"/>
                <a:gd name="T5" fmla="*/ 176 h 184"/>
                <a:gd name="T6" fmla="*/ 0 w 112"/>
                <a:gd name="T7" fmla="*/ 182 h 184"/>
                <a:gd name="T8" fmla="*/ 0 w 112"/>
                <a:gd name="T9" fmla="*/ 184 h 184"/>
                <a:gd name="T10" fmla="*/ 110 w 112"/>
                <a:gd name="T11" fmla="*/ 130 h 184"/>
                <a:gd name="T12" fmla="*/ 112 w 112"/>
                <a:gd name="T13" fmla="*/ 126 h 184"/>
                <a:gd name="T14" fmla="*/ 112 w 112"/>
                <a:gd name="T15" fmla="*/ 0 h 184"/>
                <a:gd name="T16" fmla="*/ 0 w 112"/>
                <a:gd name="T17" fmla="*/ 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84">
                  <a:moveTo>
                    <a:pt x="0" y="53"/>
                  </a:moveTo>
                  <a:cubicBezTo>
                    <a:pt x="0" y="53"/>
                    <a:pt x="0" y="53"/>
                    <a:pt x="0" y="53"/>
                  </a:cubicBezTo>
                  <a:cubicBezTo>
                    <a:pt x="0" y="176"/>
                    <a:pt x="0" y="176"/>
                    <a:pt x="0" y="176"/>
                  </a:cubicBezTo>
                  <a:cubicBezTo>
                    <a:pt x="0" y="182"/>
                    <a:pt x="0" y="182"/>
                    <a:pt x="0" y="182"/>
                  </a:cubicBezTo>
                  <a:cubicBezTo>
                    <a:pt x="0" y="184"/>
                    <a:pt x="0" y="184"/>
                    <a:pt x="0" y="184"/>
                  </a:cubicBezTo>
                  <a:cubicBezTo>
                    <a:pt x="110" y="130"/>
                    <a:pt x="110" y="130"/>
                    <a:pt x="110" y="130"/>
                  </a:cubicBezTo>
                  <a:cubicBezTo>
                    <a:pt x="111" y="129"/>
                    <a:pt x="112" y="128"/>
                    <a:pt x="112" y="126"/>
                  </a:cubicBezTo>
                  <a:cubicBezTo>
                    <a:pt x="112" y="0"/>
                    <a:pt x="112" y="0"/>
                    <a:pt x="112" y="0"/>
                  </a:cubicBez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2" name="Freeform 24">
              <a:extLst>
                <a:ext uri="{FF2B5EF4-FFF2-40B4-BE49-F238E27FC236}">
                  <a16:creationId xmlns:a16="http://schemas.microsoft.com/office/drawing/2014/main" id="{91A8003D-7D8B-491D-80E4-DD60530D0EDF}"/>
                </a:ext>
              </a:extLst>
            </p:cNvPr>
            <p:cNvSpPr>
              <a:spLocks/>
            </p:cNvSpPr>
            <p:nvPr/>
          </p:nvSpPr>
          <p:spPr bwMode="auto">
            <a:xfrm>
              <a:off x="9266238" y="1792288"/>
              <a:ext cx="396875" cy="173038"/>
            </a:xfrm>
            <a:custGeom>
              <a:avLst/>
              <a:gdLst>
                <a:gd name="T0" fmla="*/ 165 w 165"/>
                <a:gd name="T1" fmla="*/ 47 h 72"/>
                <a:gd name="T2" fmla="*/ 55 w 165"/>
                <a:gd name="T3" fmla="*/ 0 h 72"/>
                <a:gd name="T4" fmla="*/ 52 w 165"/>
                <a:gd name="T5" fmla="*/ 0 h 72"/>
                <a:gd name="T6" fmla="*/ 0 w 165"/>
                <a:gd name="T7" fmla="*/ 21 h 72"/>
                <a:gd name="T8" fmla="*/ 113 w 165"/>
                <a:gd name="T9" fmla="*/ 72 h 72"/>
                <a:gd name="T10" fmla="*/ 165 w 165"/>
                <a:gd name="T11" fmla="*/ 47 h 72"/>
              </a:gdLst>
              <a:ahLst/>
              <a:cxnLst>
                <a:cxn ang="0">
                  <a:pos x="T0" y="T1"/>
                </a:cxn>
                <a:cxn ang="0">
                  <a:pos x="T2" y="T3"/>
                </a:cxn>
                <a:cxn ang="0">
                  <a:pos x="T4" y="T5"/>
                </a:cxn>
                <a:cxn ang="0">
                  <a:pos x="T6" y="T7"/>
                </a:cxn>
                <a:cxn ang="0">
                  <a:pos x="T8" y="T9"/>
                </a:cxn>
                <a:cxn ang="0">
                  <a:pos x="T10" y="T11"/>
                </a:cxn>
              </a:cxnLst>
              <a:rect l="0" t="0" r="r" b="b"/>
              <a:pathLst>
                <a:path w="165" h="72">
                  <a:moveTo>
                    <a:pt x="165" y="47"/>
                  </a:moveTo>
                  <a:cubicBezTo>
                    <a:pt x="55" y="0"/>
                    <a:pt x="55" y="0"/>
                    <a:pt x="55" y="0"/>
                  </a:cubicBezTo>
                  <a:cubicBezTo>
                    <a:pt x="54" y="0"/>
                    <a:pt x="52" y="0"/>
                    <a:pt x="52" y="0"/>
                  </a:cubicBezTo>
                  <a:cubicBezTo>
                    <a:pt x="0" y="21"/>
                    <a:pt x="0" y="21"/>
                    <a:pt x="0" y="21"/>
                  </a:cubicBezTo>
                  <a:cubicBezTo>
                    <a:pt x="113" y="72"/>
                    <a:pt x="113" y="72"/>
                    <a:pt x="113" y="72"/>
                  </a:cubicBezTo>
                  <a:lnTo>
                    <a:pt x="16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grpSp>
        <p:nvGrpSpPr>
          <p:cNvPr id="163" name="Group 162">
            <a:extLst>
              <a:ext uri="{FF2B5EF4-FFF2-40B4-BE49-F238E27FC236}">
                <a16:creationId xmlns:a16="http://schemas.microsoft.com/office/drawing/2014/main" id="{E17B7D6D-200F-4F57-8AAA-F598C9B4C040}"/>
              </a:ext>
            </a:extLst>
          </p:cNvPr>
          <p:cNvGrpSpPr/>
          <p:nvPr/>
        </p:nvGrpSpPr>
        <p:grpSpPr>
          <a:xfrm>
            <a:off x="7678199" y="2708116"/>
            <a:ext cx="494686" cy="430212"/>
            <a:chOff x="10044113" y="1790700"/>
            <a:chExt cx="669926" cy="582613"/>
          </a:xfrm>
          <a:solidFill>
            <a:sysClr val="window" lastClr="FFFFFF"/>
          </a:solidFill>
          <a:effectLst/>
        </p:grpSpPr>
        <p:sp>
          <p:nvSpPr>
            <p:cNvPr id="164" name="Freeform 28">
              <a:extLst>
                <a:ext uri="{FF2B5EF4-FFF2-40B4-BE49-F238E27FC236}">
                  <a16:creationId xmlns:a16="http://schemas.microsoft.com/office/drawing/2014/main" id="{67154E41-99DB-4B57-B57D-A5D13497001B}"/>
                </a:ext>
              </a:extLst>
            </p:cNvPr>
            <p:cNvSpPr>
              <a:spLocks/>
            </p:cNvSpPr>
            <p:nvPr/>
          </p:nvSpPr>
          <p:spPr bwMode="auto">
            <a:xfrm>
              <a:off x="10177463" y="2014538"/>
              <a:ext cx="290513" cy="314325"/>
            </a:xfrm>
            <a:custGeom>
              <a:avLst/>
              <a:gdLst>
                <a:gd name="T0" fmla="*/ 100 w 104"/>
                <a:gd name="T1" fmla="*/ 0 h 112"/>
                <a:gd name="T2" fmla="*/ 50 w 104"/>
                <a:gd name="T3" fmla="*/ 0 h 112"/>
                <a:gd name="T4" fmla="*/ 4 w 104"/>
                <a:gd name="T5" fmla="*/ 24 h 112"/>
                <a:gd name="T6" fmla="*/ 0 w 104"/>
                <a:gd name="T7" fmla="*/ 24 h 112"/>
                <a:gd name="T8" fmla="*/ 0 w 104"/>
                <a:gd name="T9" fmla="*/ 108 h 112"/>
                <a:gd name="T10" fmla="*/ 4 w 104"/>
                <a:gd name="T11" fmla="*/ 112 h 112"/>
                <a:gd name="T12" fmla="*/ 20 w 104"/>
                <a:gd name="T13" fmla="*/ 112 h 112"/>
                <a:gd name="T14" fmla="*/ 20 w 104"/>
                <a:gd name="T15" fmla="*/ 108 h 112"/>
                <a:gd name="T16" fmla="*/ 48 w 104"/>
                <a:gd name="T17" fmla="*/ 80 h 112"/>
                <a:gd name="T18" fmla="*/ 76 w 104"/>
                <a:gd name="T19" fmla="*/ 108 h 112"/>
                <a:gd name="T20" fmla="*/ 76 w 104"/>
                <a:gd name="T21" fmla="*/ 112 h 112"/>
                <a:gd name="T22" fmla="*/ 100 w 104"/>
                <a:gd name="T23" fmla="*/ 112 h 112"/>
                <a:gd name="T24" fmla="*/ 104 w 104"/>
                <a:gd name="T25" fmla="*/ 108 h 112"/>
                <a:gd name="T26" fmla="*/ 104 w 104"/>
                <a:gd name="T27" fmla="*/ 4 h 112"/>
                <a:gd name="T28" fmla="*/ 100 w 104"/>
                <a:gd name="T2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12">
                  <a:moveTo>
                    <a:pt x="100" y="0"/>
                  </a:moveTo>
                  <a:cubicBezTo>
                    <a:pt x="50" y="0"/>
                    <a:pt x="50" y="0"/>
                    <a:pt x="50" y="0"/>
                  </a:cubicBezTo>
                  <a:cubicBezTo>
                    <a:pt x="40" y="14"/>
                    <a:pt x="23" y="24"/>
                    <a:pt x="4" y="24"/>
                  </a:cubicBezTo>
                  <a:cubicBezTo>
                    <a:pt x="3" y="24"/>
                    <a:pt x="1" y="24"/>
                    <a:pt x="0" y="24"/>
                  </a:cubicBezTo>
                  <a:cubicBezTo>
                    <a:pt x="0" y="108"/>
                    <a:pt x="0" y="108"/>
                    <a:pt x="0" y="108"/>
                  </a:cubicBezTo>
                  <a:cubicBezTo>
                    <a:pt x="0" y="110"/>
                    <a:pt x="2" y="112"/>
                    <a:pt x="4" y="112"/>
                  </a:cubicBezTo>
                  <a:cubicBezTo>
                    <a:pt x="20" y="112"/>
                    <a:pt x="20" y="112"/>
                    <a:pt x="20" y="112"/>
                  </a:cubicBezTo>
                  <a:cubicBezTo>
                    <a:pt x="20" y="111"/>
                    <a:pt x="20" y="109"/>
                    <a:pt x="20" y="108"/>
                  </a:cubicBezTo>
                  <a:cubicBezTo>
                    <a:pt x="20" y="93"/>
                    <a:pt x="33" y="80"/>
                    <a:pt x="48" y="80"/>
                  </a:cubicBezTo>
                  <a:cubicBezTo>
                    <a:pt x="63" y="80"/>
                    <a:pt x="76" y="93"/>
                    <a:pt x="76" y="108"/>
                  </a:cubicBezTo>
                  <a:cubicBezTo>
                    <a:pt x="76" y="109"/>
                    <a:pt x="76" y="111"/>
                    <a:pt x="76" y="112"/>
                  </a:cubicBezTo>
                  <a:cubicBezTo>
                    <a:pt x="100" y="112"/>
                    <a:pt x="100" y="112"/>
                    <a:pt x="100" y="112"/>
                  </a:cubicBezTo>
                  <a:cubicBezTo>
                    <a:pt x="102" y="112"/>
                    <a:pt x="104" y="110"/>
                    <a:pt x="104" y="108"/>
                  </a:cubicBezTo>
                  <a:cubicBezTo>
                    <a:pt x="104" y="4"/>
                    <a:pt x="104" y="4"/>
                    <a:pt x="104" y="4"/>
                  </a:cubicBezTo>
                  <a:cubicBezTo>
                    <a:pt x="104" y="2"/>
                    <a:pt x="102" y="0"/>
                    <a:pt x="1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5" name="Freeform 29">
              <a:extLst>
                <a:ext uri="{FF2B5EF4-FFF2-40B4-BE49-F238E27FC236}">
                  <a16:creationId xmlns:a16="http://schemas.microsoft.com/office/drawing/2014/main" id="{74B9E7A9-11C5-4960-B9B5-FED34825A695}"/>
                </a:ext>
              </a:extLst>
            </p:cNvPr>
            <p:cNvSpPr>
              <a:spLocks/>
            </p:cNvSpPr>
            <p:nvPr/>
          </p:nvSpPr>
          <p:spPr bwMode="auto">
            <a:xfrm>
              <a:off x="10044113" y="2171700"/>
              <a:ext cx="111125" cy="22225"/>
            </a:xfrm>
            <a:custGeom>
              <a:avLst/>
              <a:gdLst>
                <a:gd name="T0" fmla="*/ 36 w 40"/>
                <a:gd name="T1" fmla="*/ 0 h 8"/>
                <a:gd name="T2" fmla="*/ 4 w 40"/>
                <a:gd name="T3" fmla="*/ 0 h 8"/>
                <a:gd name="T4" fmla="*/ 0 w 40"/>
                <a:gd name="T5" fmla="*/ 4 h 8"/>
                <a:gd name="T6" fmla="*/ 4 w 40"/>
                <a:gd name="T7" fmla="*/ 8 h 8"/>
                <a:gd name="T8" fmla="*/ 36 w 40"/>
                <a:gd name="T9" fmla="*/ 8 h 8"/>
                <a:gd name="T10" fmla="*/ 40 w 40"/>
                <a:gd name="T11" fmla="*/ 4 h 8"/>
                <a:gd name="T12" fmla="*/ 36 w 4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36" y="0"/>
                  </a:moveTo>
                  <a:cubicBezTo>
                    <a:pt x="4" y="0"/>
                    <a:pt x="4" y="0"/>
                    <a:pt x="4" y="0"/>
                  </a:cubicBezTo>
                  <a:cubicBezTo>
                    <a:pt x="2" y="0"/>
                    <a:pt x="0" y="2"/>
                    <a:pt x="0" y="4"/>
                  </a:cubicBezTo>
                  <a:cubicBezTo>
                    <a:pt x="0" y="6"/>
                    <a:pt x="2" y="8"/>
                    <a:pt x="4" y="8"/>
                  </a:cubicBezTo>
                  <a:cubicBezTo>
                    <a:pt x="36" y="8"/>
                    <a:pt x="36" y="8"/>
                    <a:pt x="36" y="8"/>
                  </a:cubicBezTo>
                  <a:cubicBezTo>
                    <a:pt x="38" y="8"/>
                    <a:pt x="40" y="6"/>
                    <a:pt x="40" y="4"/>
                  </a:cubicBezTo>
                  <a:cubicBezTo>
                    <a:pt x="40" y="2"/>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6" name="Freeform 30">
              <a:extLst>
                <a:ext uri="{FF2B5EF4-FFF2-40B4-BE49-F238E27FC236}">
                  <a16:creationId xmlns:a16="http://schemas.microsoft.com/office/drawing/2014/main" id="{258FD3F4-BC4A-4F63-81B5-18D1B176DF9B}"/>
                </a:ext>
              </a:extLst>
            </p:cNvPr>
            <p:cNvSpPr>
              <a:spLocks/>
            </p:cNvSpPr>
            <p:nvPr/>
          </p:nvSpPr>
          <p:spPr bwMode="auto">
            <a:xfrm>
              <a:off x="10088563" y="2216150"/>
              <a:ext cx="66675" cy="22225"/>
            </a:xfrm>
            <a:custGeom>
              <a:avLst/>
              <a:gdLst>
                <a:gd name="T0" fmla="*/ 20 w 24"/>
                <a:gd name="T1" fmla="*/ 0 h 8"/>
                <a:gd name="T2" fmla="*/ 4 w 24"/>
                <a:gd name="T3" fmla="*/ 0 h 8"/>
                <a:gd name="T4" fmla="*/ 0 w 24"/>
                <a:gd name="T5" fmla="*/ 4 h 8"/>
                <a:gd name="T6" fmla="*/ 4 w 24"/>
                <a:gd name="T7" fmla="*/ 8 h 8"/>
                <a:gd name="T8" fmla="*/ 20 w 24"/>
                <a:gd name="T9" fmla="*/ 8 h 8"/>
                <a:gd name="T10" fmla="*/ 24 w 24"/>
                <a:gd name="T11" fmla="*/ 4 h 8"/>
                <a:gd name="T12" fmla="*/ 20 w 2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20" y="0"/>
                  </a:moveTo>
                  <a:cubicBezTo>
                    <a:pt x="4" y="0"/>
                    <a:pt x="4" y="0"/>
                    <a:pt x="4" y="0"/>
                  </a:cubicBezTo>
                  <a:cubicBezTo>
                    <a:pt x="2" y="0"/>
                    <a:pt x="0" y="2"/>
                    <a:pt x="0" y="4"/>
                  </a:cubicBezTo>
                  <a:cubicBezTo>
                    <a:pt x="0" y="6"/>
                    <a:pt x="2" y="8"/>
                    <a:pt x="4" y="8"/>
                  </a:cubicBezTo>
                  <a:cubicBezTo>
                    <a:pt x="20" y="8"/>
                    <a:pt x="20" y="8"/>
                    <a:pt x="20" y="8"/>
                  </a:cubicBezTo>
                  <a:cubicBezTo>
                    <a:pt x="22" y="8"/>
                    <a:pt x="24" y="6"/>
                    <a:pt x="24" y="4"/>
                  </a:cubicBezTo>
                  <a:cubicBezTo>
                    <a:pt x="24" y="2"/>
                    <a:pt x="2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7" name="Freeform 31">
              <a:extLst>
                <a:ext uri="{FF2B5EF4-FFF2-40B4-BE49-F238E27FC236}">
                  <a16:creationId xmlns:a16="http://schemas.microsoft.com/office/drawing/2014/main" id="{4EBBF0FB-689D-4A80-8BC6-CBACE4CB4C9B}"/>
                </a:ext>
              </a:extLst>
            </p:cNvPr>
            <p:cNvSpPr>
              <a:spLocks/>
            </p:cNvSpPr>
            <p:nvPr/>
          </p:nvSpPr>
          <p:spPr bwMode="auto">
            <a:xfrm>
              <a:off x="10110788" y="2262188"/>
              <a:ext cx="44450" cy="22225"/>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2"/>
                    <a:pt x="0" y="4"/>
                  </a:cubicBezTo>
                  <a:cubicBezTo>
                    <a:pt x="0" y="6"/>
                    <a:pt x="2" y="8"/>
                    <a:pt x="4" y="8"/>
                  </a:cubicBezTo>
                  <a:cubicBezTo>
                    <a:pt x="12" y="8"/>
                    <a:pt x="12" y="8"/>
                    <a:pt x="12" y="8"/>
                  </a:cubicBezTo>
                  <a:cubicBezTo>
                    <a:pt x="14" y="8"/>
                    <a:pt x="16" y="6"/>
                    <a:pt x="16" y="4"/>
                  </a:cubicBezTo>
                  <a:cubicBezTo>
                    <a:pt x="16" y="2"/>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8" name="Freeform 32">
              <a:extLst>
                <a:ext uri="{FF2B5EF4-FFF2-40B4-BE49-F238E27FC236}">
                  <a16:creationId xmlns:a16="http://schemas.microsoft.com/office/drawing/2014/main" id="{F1B4A7A6-F7C8-4E10-9626-06F56CB1DFBA}"/>
                </a:ext>
              </a:extLst>
            </p:cNvPr>
            <p:cNvSpPr>
              <a:spLocks noEditPoints="1"/>
            </p:cNvSpPr>
            <p:nvPr/>
          </p:nvSpPr>
          <p:spPr bwMode="auto">
            <a:xfrm>
              <a:off x="10055226" y="1790700"/>
              <a:ext cx="268288" cy="269875"/>
            </a:xfrm>
            <a:custGeom>
              <a:avLst/>
              <a:gdLst>
                <a:gd name="T0" fmla="*/ 48 w 96"/>
                <a:gd name="T1" fmla="*/ 96 h 96"/>
                <a:gd name="T2" fmla="*/ 96 w 96"/>
                <a:gd name="T3" fmla="*/ 48 h 96"/>
                <a:gd name="T4" fmla="*/ 48 w 96"/>
                <a:gd name="T5" fmla="*/ 0 h 96"/>
                <a:gd name="T6" fmla="*/ 0 w 96"/>
                <a:gd name="T7" fmla="*/ 48 h 96"/>
                <a:gd name="T8" fmla="*/ 48 w 96"/>
                <a:gd name="T9" fmla="*/ 96 h 96"/>
                <a:gd name="T10" fmla="*/ 44 w 96"/>
                <a:gd name="T11" fmla="*/ 28 h 96"/>
                <a:gd name="T12" fmla="*/ 48 w 96"/>
                <a:gd name="T13" fmla="*/ 24 h 96"/>
                <a:gd name="T14" fmla="*/ 52 w 96"/>
                <a:gd name="T15" fmla="*/ 28 h 96"/>
                <a:gd name="T16" fmla="*/ 52 w 96"/>
                <a:gd name="T17" fmla="*/ 48 h 96"/>
                <a:gd name="T18" fmla="*/ 64 w 96"/>
                <a:gd name="T19" fmla="*/ 48 h 96"/>
                <a:gd name="T20" fmla="*/ 68 w 96"/>
                <a:gd name="T21" fmla="*/ 52 h 96"/>
                <a:gd name="T22" fmla="*/ 64 w 96"/>
                <a:gd name="T23" fmla="*/ 56 h 96"/>
                <a:gd name="T24" fmla="*/ 48 w 96"/>
                <a:gd name="T25" fmla="*/ 56 h 96"/>
                <a:gd name="T26" fmla="*/ 44 w 96"/>
                <a:gd name="T27" fmla="*/ 52 h 96"/>
                <a:gd name="T28" fmla="*/ 44 w 96"/>
                <a:gd name="T29"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96">
                  <a:moveTo>
                    <a:pt x="48" y="96"/>
                  </a:moveTo>
                  <a:cubicBezTo>
                    <a:pt x="74" y="96"/>
                    <a:pt x="96" y="74"/>
                    <a:pt x="96" y="48"/>
                  </a:cubicBezTo>
                  <a:cubicBezTo>
                    <a:pt x="96" y="22"/>
                    <a:pt x="74" y="0"/>
                    <a:pt x="48" y="0"/>
                  </a:cubicBezTo>
                  <a:cubicBezTo>
                    <a:pt x="22" y="0"/>
                    <a:pt x="0" y="22"/>
                    <a:pt x="0" y="48"/>
                  </a:cubicBezTo>
                  <a:cubicBezTo>
                    <a:pt x="0" y="74"/>
                    <a:pt x="22" y="96"/>
                    <a:pt x="48" y="96"/>
                  </a:cubicBezTo>
                  <a:close/>
                  <a:moveTo>
                    <a:pt x="44" y="28"/>
                  </a:moveTo>
                  <a:cubicBezTo>
                    <a:pt x="44" y="26"/>
                    <a:pt x="46" y="24"/>
                    <a:pt x="48" y="24"/>
                  </a:cubicBezTo>
                  <a:cubicBezTo>
                    <a:pt x="50" y="24"/>
                    <a:pt x="52" y="26"/>
                    <a:pt x="52" y="28"/>
                  </a:cubicBezTo>
                  <a:cubicBezTo>
                    <a:pt x="52" y="48"/>
                    <a:pt x="52" y="48"/>
                    <a:pt x="52" y="48"/>
                  </a:cubicBezTo>
                  <a:cubicBezTo>
                    <a:pt x="64" y="48"/>
                    <a:pt x="64" y="48"/>
                    <a:pt x="64" y="48"/>
                  </a:cubicBezTo>
                  <a:cubicBezTo>
                    <a:pt x="66" y="48"/>
                    <a:pt x="68" y="50"/>
                    <a:pt x="68" y="52"/>
                  </a:cubicBezTo>
                  <a:cubicBezTo>
                    <a:pt x="68" y="54"/>
                    <a:pt x="66" y="56"/>
                    <a:pt x="64" y="56"/>
                  </a:cubicBezTo>
                  <a:cubicBezTo>
                    <a:pt x="48" y="56"/>
                    <a:pt x="48" y="56"/>
                    <a:pt x="48" y="56"/>
                  </a:cubicBezTo>
                  <a:cubicBezTo>
                    <a:pt x="46" y="56"/>
                    <a:pt x="44" y="54"/>
                    <a:pt x="44" y="52"/>
                  </a:cubicBezTo>
                  <a:lnTo>
                    <a:pt x="4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69" name="Oval 33">
              <a:extLst>
                <a:ext uri="{FF2B5EF4-FFF2-40B4-BE49-F238E27FC236}">
                  <a16:creationId xmlns:a16="http://schemas.microsoft.com/office/drawing/2014/main" id="{45F2DE6A-5E1C-4264-B177-9416EA89D87B}"/>
                </a:ext>
              </a:extLst>
            </p:cNvPr>
            <p:cNvSpPr>
              <a:spLocks noChangeArrowheads="1"/>
            </p:cNvSpPr>
            <p:nvPr/>
          </p:nvSpPr>
          <p:spPr bwMode="auto">
            <a:xfrm>
              <a:off x="10256838" y="2262188"/>
              <a:ext cx="111125" cy="111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70" name="Freeform 34">
              <a:extLst>
                <a:ext uri="{FF2B5EF4-FFF2-40B4-BE49-F238E27FC236}">
                  <a16:creationId xmlns:a16="http://schemas.microsoft.com/office/drawing/2014/main" id="{21D211CA-241F-45EA-828A-91D94FD17B3D}"/>
                </a:ext>
              </a:extLst>
            </p:cNvPr>
            <p:cNvSpPr>
              <a:spLocks noEditPoints="1"/>
            </p:cNvSpPr>
            <p:nvPr/>
          </p:nvSpPr>
          <p:spPr bwMode="auto">
            <a:xfrm>
              <a:off x="10490201" y="2082800"/>
              <a:ext cx="223838" cy="246063"/>
            </a:xfrm>
            <a:custGeom>
              <a:avLst/>
              <a:gdLst>
                <a:gd name="T0" fmla="*/ 80 w 80"/>
                <a:gd name="T1" fmla="*/ 44 h 88"/>
                <a:gd name="T2" fmla="*/ 80 w 80"/>
                <a:gd name="T3" fmla="*/ 43 h 88"/>
                <a:gd name="T4" fmla="*/ 80 w 80"/>
                <a:gd name="T5" fmla="*/ 42 h 88"/>
                <a:gd name="T6" fmla="*/ 79 w 80"/>
                <a:gd name="T7" fmla="*/ 41 h 88"/>
                <a:gd name="T8" fmla="*/ 79 w 80"/>
                <a:gd name="T9" fmla="*/ 41 h 88"/>
                <a:gd name="T10" fmla="*/ 39 w 80"/>
                <a:gd name="T11" fmla="*/ 1 h 88"/>
                <a:gd name="T12" fmla="*/ 36 w 80"/>
                <a:gd name="T13" fmla="*/ 0 h 88"/>
                <a:gd name="T14" fmla="*/ 4 w 80"/>
                <a:gd name="T15" fmla="*/ 0 h 88"/>
                <a:gd name="T16" fmla="*/ 0 w 80"/>
                <a:gd name="T17" fmla="*/ 4 h 88"/>
                <a:gd name="T18" fmla="*/ 0 w 80"/>
                <a:gd name="T19" fmla="*/ 44 h 88"/>
                <a:gd name="T20" fmla="*/ 0 w 80"/>
                <a:gd name="T21" fmla="*/ 84 h 88"/>
                <a:gd name="T22" fmla="*/ 4 w 80"/>
                <a:gd name="T23" fmla="*/ 88 h 88"/>
                <a:gd name="T24" fmla="*/ 8 w 80"/>
                <a:gd name="T25" fmla="*/ 88 h 88"/>
                <a:gd name="T26" fmla="*/ 8 w 80"/>
                <a:gd name="T27" fmla="*/ 84 h 88"/>
                <a:gd name="T28" fmla="*/ 36 w 80"/>
                <a:gd name="T29" fmla="*/ 56 h 88"/>
                <a:gd name="T30" fmla="*/ 64 w 80"/>
                <a:gd name="T31" fmla="*/ 84 h 88"/>
                <a:gd name="T32" fmla="*/ 64 w 80"/>
                <a:gd name="T33" fmla="*/ 88 h 88"/>
                <a:gd name="T34" fmla="*/ 76 w 80"/>
                <a:gd name="T35" fmla="*/ 88 h 88"/>
                <a:gd name="T36" fmla="*/ 80 w 80"/>
                <a:gd name="T37" fmla="*/ 84 h 88"/>
                <a:gd name="T38" fmla="*/ 80 w 80"/>
                <a:gd name="T39" fmla="*/ 44 h 88"/>
                <a:gd name="T40" fmla="*/ 80 w 80"/>
                <a:gd name="T41" fmla="*/ 44 h 88"/>
                <a:gd name="T42" fmla="*/ 8 w 80"/>
                <a:gd name="T43" fmla="*/ 40 h 88"/>
                <a:gd name="T44" fmla="*/ 8 w 80"/>
                <a:gd name="T45" fmla="*/ 8 h 88"/>
                <a:gd name="T46" fmla="*/ 34 w 80"/>
                <a:gd name="T47" fmla="*/ 8 h 88"/>
                <a:gd name="T48" fmla="*/ 66 w 80"/>
                <a:gd name="T49" fmla="*/ 40 h 88"/>
                <a:gd name="T50" fmla="*/ 8 w 80"/>
                <a:gd name="T5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88">
                  <a:moveTo>
                    <a:pt x="80" y="44"/>
                  </a:moveTo>
                  <a:cubicBezTo>
                    <a:pt x="80" y="43"/>
                    <a:pt x="80" y="43"/>
                    <a:pt x="80" y="43"/>
                  </a:cubicBezTo>
                  <a:cubicBezTo>
                    <a:pt x="80" y="43"/>
                    <a:pt x="80" y="42"/>
                    <a:pt x="80" y="42"/>
                  </a:cubicBezTo>
                  <a:cubicBezTo>
                    <a:pt x="79" y="42"/>
                    <a:pt x="79" y="42"/>
                    <a:pt x="79" y="41"/>
                  </a:cubicBezTo>
                  <a:cubicBezTo>
                    <a:pt x="79" y="41"/>
                    <a:pt x="79" y="41"/>
                    <a:pt x="79" y="41"/>
                  </a:cubicBezTo>
                  <a:cubicBezTo>
                    <a:pt x="39" y="1"/>
                    <a:pt x="39" y="1"/>
                    <a:pt x="39" y="1"/>
                  </a:cubicBezTo>
                  <a:cubicBezTo>
                    <a:pt x="38" y="0"/>
                    <a:pt x="37" y="0"/>
                    <a:pt x="36" y="0"/>
                  </a:cubicBezTo>
                  <a:cubicBezTo>
                    <a:pt x="4" y="0"/>
                    <a:pt x="4" y="0"/>
                    <a:pt x="4" y="0"/>
                  </a:cubicBezTo>
                  <a:cubicBezTo>
                    <a:pt x="2" y="0"/>
                    <a:pt x="0" y="2"/>
                    <a:pt x="0" y="4"/>
                  </a:cubicBezTo>
                  <a:cubicBezTo>
                    <a:pt x="0" y="44"/>
                    <a:pt x="0" y="44"/>
                    <a:pt x="0" y="44"/>
                  </a:cubicBezTo>
                  <a:cubicBezTo>
                    <a:pt x="0" y="84"/>
                    <a:pt x="0" y="84"/>
                    <a:pt x="0" y="84"/>
                  </a:cubicBezTo>
                  <a:cubicBezTo>
                    <a:pt x="0" y="86"/>
                    <a:pt x="2" y="88"/>
                    <a:pt x="4" y="88"/>
                  </a:cubicBezTo>
                  <a:cubicBezTo>
                    <a:pt x="8" y="88"/>
                    <a:pt x="8" y="88"/>
                    <a:pt x="8" y="88"/>
                  </a:cubicBezTo>
                  <a:cubicBezTo>
                    <a:pt x="8" y="87"/>
                    <a:pt x="8" y="85"/>
                    <a:pt x="8" y="84"/>
                  </a:cubicBezTo>
                  <a:cubicBezTo>
                    <a:pt x="8" y="69"/>
                    <a:pt x="21" y="56"/>
                    <a:pt x="36" y="56"/>
                  </a:cubicBezTo>
                  <a:cubicBezTo>
                    <a:pt x="51" y="56"/>
                    <a:pt x="64" y="69"/>
                    <a:pt x="64" y="84"/>
                  </a:cubicBezTo>
                  <a:cubicBezTo>
                    <a:pt x="64" y="85"/>
                    <a:pt x="64" y="87"/>
                    <a:pt x="64" y="88"/>
                  </a:cubicBezTo>
                  <a:cubicBezTo>
                    <a:pt x="76" y="88"/>
                    <a:pt x="76" y="88"/>
                    <a:pt x="76" y="88"/>
                  </a:cubicBezTo>
                  <a:cubicBezTo>
                    <a:pt x="78" y="88"/>
                    <a:pt x="80" y="86"/>
                    <a:pt x="80" y="84"/>
                  </a:cubicBezTo>
                  <a:cubicBezTo>
                    <a:pt x="80" y="44"/>
                    <a:pt x="80" y="44"/>
                    <a:pt x="80" y="44"/>
                  </a:cubicBezTo>
                  <a:cubicBezTo>
                    <a:pt x="80" y="44"/>
                    <a:pt x="80" y="44"/>
                    <a:pt x="80" y="44"/>
                  </a:cubicBezTo>
                  <a:close/>
                  <a:moveTo>
                    <a:pt x="8" y="40"/>
                  </a:moveTo>
                  <a:cubicBezTo>
                    <a:pt x="8" y="8"/>
                    <a:pt x="8" y="8"/>
                    <a:pt x="8" y="8"/>
                  </a:cubicBezTo>
                  <a:cubicBezTo>
                    <a:pt x="34" y="8"/>
                    <a:pt x="34" y="8"/>
                    <a:pt x="34" y="8"/>
                  </a:cubicBezTo>
                  <a:cubicBezTo>
                    <a:pt x="66" y="40"/>
                    <a:pt x="66" y="40"/>
                    <a:pt x="66"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71" name="Oval 35">
              <a:extLst>
                <a:ext uri="{FF2B5EF4-FFF2-40B4-BE49-F238E27FC236}">
                  <a16:creationId xmlns:a16="http://schemas.microsoft.com/office/drawing/2014/main" id="{D306142B-34E0-4AFE-8D02-9631F8B29283}"/>
                </a:ext>
              </a:extLst>
            </p:cNvPr>
            <p:cNvSpPr>
              <a:spLocks noChangeArrowheads="1"/>
            </p:cNvSpPr>
            <p:nvPr/>
          </p:nvSpPr>
          <p:spPr bwMode="auto">
            <a:xfrm>
              <a:off x="10534651" y="2262188"/>
              <a:ext cx="112713" cy="111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grpSp>
        <p:nvGrpSpPr>
          <p:cNvPr id="172" name="Group 171">
            <a:extLst>
              <a:ext uri="{FF2B5EF4-FFF2-40B4-BE49-F238E27FC236}">
                <a16:creationId xmlns:a16="http://schemas.microsoft.com/office/drawing/2014/main" id="{1B41C1F3-6AA0-4E77-BA62-864C29161BE7}"/>
              </a:ext>
            </a:extLst>
          </p:cNvPr>
          <p:cNvGrpSpPr/>
          <p:nvPr/>
        </p:nvGrpSpPr>
        <p:grpSpPr>
          <a:xfrm>
            <a:off x="7793570" y="4262278"/>
            <a:ext cx="247650" cy="430212"/>
            <a:chOff x="10318751" y="4456113"/>
            <a:chExt cx="247650" cy="430212"/>
          </a:xfrm>
          <a:solidFill>
            <a:sysClr val="window" lastClr="FFFFFF"/>
          </a:solidFill>
          <a:effectLst/>
        </p:grpSpPr>
        <p:sp>
          <p:nvSpPr>
            <p:cNvPr id="173" name="Freeform 39">
              <a:extLst>
                <a:ext uri="{FF2B5EF4-FFF2-40B4-BE49-F238E27FC236}">
                  <a16:creationId xmlns:a16="http://schemas.microsoft.com/office/drawing/2014/main" id="{72DB02DF-B603-4EB2-B8A9-A700E402214B}"/>
                </a:ext>
              </a:extLst>
            </p:cNvPr>
            <p:cNvSpPr>
              <a:spLocks noEditPoints="1"/>
            </p:cNvSpPr>
            <p:nvPr/>
          </p:nvSpPr>
          <p:spPr bwMode="auto">
            <a:xfrm>
              <a:off x="10318751" y="4456113"/>
              <a:ext cx="247650" cy="358775"/>
            </a:xfrm>
            <a:custGeom>
              <a:avLst/>
              <a:gdLst>
                <a:gd name="T0" fmla="*/ 68 w 136"/>
                <a:gd name="T1" fmla="*/ 200 h 200"/>
                <a:gd name="T2" fmla="*/ 71 w 136"/>
                <a:gd name="T3" fmla="*/ 198 h 200"/>
                <a:gd name="T4" fmla="*/ 136 w 136"/>
                <a:gd name="T5" fmla="*/ 68 h 200"/>
                <a:gd name="T6" fmla="*/ 68 w 136"/>
                <a:gd name="T7" fmla="*/ 0 h 200"/>
                <a:gd name="T8" fmla="*/ 0 w 136"/>
                <a:gd name="T9" fmla="*/ 68 h 200"/>
                <a:gd name="T10" fmla="*/ 65 w 136"/>
                <a:gd name="T11" fmla="*/ 198 h 200"/>
                <a:gd name="T12" fmla="*/ 68 w 136"/>
                <a:gd name="T13" fmla="*/ 200 h 200"/>
                <a:gd name="T14" fmla="*/ 40 w 136"/>
                <a:gd name="T15" fmla="*/ 68 h 200"/>
                <a:gd name="T16" fmla="*/ 68 w 136"/>
                <a:gd name="T17" fmla="*/ 40 h 200"/>
                <a:gd name="T18" fmla="*/ 96 w 136"/>
                <a:gd name="T19" fmla="*/ 68 h 200"/>
                <a:gd name="T20" fmla="*/ 68 w 136"/>
                <a:gd name="T21" fmla="*/ 96 h 200"/>
                <a:gd name="T22" fmla="*/ 40 w 136"/>
                <a:gd name="T23" fmla="*/ 6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200">
                  <a:moveTo>
                    <a:pt x="68" y="200"/>
                  </a:moveTo>
                  <a:cubicBezTo>
                    <a:pt x="69" y="200"/>
                    <a:pt x="71" y="199"/>
                    <a:pt x="71" y="198"/>
                  </a:cubicBezTo>
                  <a:cubicBezTo>
                    <a:pt x="74" y="194"/>
                    <a:pt x="136" y="104"/>
                    <a:pt x="136" y="68"/>
                  </a:cubicBezTo>
                  <a:cubicBezTo>
                    <a:pt x="136" y="31"/>
                    <a:pt x="105" y="0"/>
                    <a:pt x="68" y="0"/>
                  </a:cubicBezTo>
                  <a:cubicBezTo>
                    <a:pt x="31" y="0"/>
                    <a:pt x="0" y="31"/>
                    <a:pt x="0" y="68"/>
                  </a:cubicBezTo>
                  <a:cubicBezTo>
                    <a:pt x="0" y="104"/>
                    <a:pt x="62" y="194"/>
                    <a:pt x="65" y="198"/>
                  </a:cubicBezTo>
                  <a:cubicBezTo>
                    <a:pt x="65" y="199"/>
                    <a:pt x="67" y="200"/>
                    <a:pt x="68" y="200"/>
                  </a:cubicBezTo>
                  <a:close/>
                  <a:moveTo>
                    <a:pt x="40" y="68"/>
                  </a:moveTo>
                  <a:cubicBezTo>
                    <a:pt x="40" y="53"/>
                    <a:pt x="53" y="40"/>
                    <a:pt x="68" y="40"/>
                  </a:cubicBezTo>
                  <a:cubicBezTo>
                    <a:pt x="83" y="40"/>
                    <a:pt x="96" y="53"/>
                    <a:pt x="96" y="68"/>
                  </a:cubicBezTo>
                  <a:cubicBezTo>
                    <a:pt x="96" y="83"/>
                    <a:pt x="83" y="96"/>
                    <a:pt x="68" y="96"/>
                  </a:cubicBezTo>
                  <a:cubicBezTo>
                    <a:pt x="53" y="96"/>
                    <a:pt x="40" y="83"/>
                    <a:pt x="40"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74" name="Freeform 40">
              <a:extLst>
                <a:ext uri="{FF2B5EF4-FFF2-40B4-BE49-F238E27FC236}">
                  <a16:creationId xmlns:a16="http://schemas.microsoft.com/office/drawing/2014/main" id="{5BB83905-A008-472F-9B20-CF38DC6659C2}"/>
                </a:ext>
              </a:extLst>
            </p:cNvPr>
            <p:cNvSpPr>
              <a:spLocks/>
            </p:cNvSpPr>
            <p:nvPr/>
          </p:nvSpPr>
          <p:spPr bwMode="auto">
            <a:xfrm>
              <a:off x="10347326" y="4814888"/>
              <a:ext cx="190500" cy="71437"/>
            </a:xfrm>
            <a:custGeom>
              <a:avLst/>
              <a:gdLst>
                <a:gd name="T0" fmla="*/ 104 w 104"/>
                <a:gd name="T1" fmla="*/ 3 h 40"/>
                <a:gd name="T2" fmla="*/ 99 w 104"/>
                <a:gd name="T3" fmla="*/ 0 h 40"/>
                <a:gd name="T4" fmla="*/ 52 w 104"/>
                <a:gd name="T5" fmla="*/ 16 h 40"/>
                <a:gd name="T6" fmla="*/ 5 w 104"/>
                <a:gd name="T7" fmla="*/ 0 h 40"/>
                <a:gd name="T8" fmla="*/ 0 w 104"/>
                <a:gd name="T9" fmla="*/ 3 h 40"/>
                <a:gd name="T10" fmla="*/ 3 w 104"/>
                <a:gd name="T11" fmla="*/ 8 h 40"/>
                <a:gd name="T12" fmla="*/ 39 w 104"/>
                <a:gd name="T13" fmla="*/ 20 h 40"/>
                <a:gd name="T14" fmla="*/ 3 w 104"/>
                <a:gd name="T15" fmla="*/ 32 h 40"/>
                <a:gd name="T16" fmla="*/ 0 w 104"/>
                <a:gd name="T17" fmla="*/ 37 h 40"/>
                <a:gd name="T18" fmla="*/ 4 w 104"/>
                <a:gd name="T19" fmla="*/ 40 h 40"/>
                <a:gd name="T20" fmla="*/ 5 w 104"/>
                <a:gd name="T21" fmla="*/ 40 h 40"/>
                <a:gd name="T22" fmla="*/ 52 w 104"/>
                <a:gd name="T23" fmla="*/ 24 h 40"/>
                <a:gd name="T24" fmla="*/ 99 w 104"/>
                <a:gd name="T25" fmla="*/ 40 h 40"/>
                <a:gd name="T26" fmla="*/ 100 w 104"/>
                <a:gd name="T27" fmla="*/ 40 h 40"/>
                <a:gd name="T28" fmla="*/ 104 w 104"/>
                <a:gd name="T29" fmla="*/ 37 h 40"/>
                <a:gd name="T30" fmla="*/ 101 w 104"/>
                <a:gd name="T31" fmla="*/ 32 h 40"/>
                <a:gd name="T32" fmla="*/ 65 w 104"/>
                <a:gd name="T33" fmla="*/ 20 h 40"/>
                <a:gd name="T34" fmla="*/ 101 w 104"/>
                <a:gd name="T35" fmla="*/ 8 h 40"/>
                <a:gd name="T36" fmla="*/ 104 w 104"/>
                <a:gd name="T37"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 h="40">
                  <a:moveTo>
                    <a:pt x="104" y="3"/>
                  </a:moveTo>
                  <a:cubicBezTo>
                    <a:pt x="103" y="1"/>
                    <a:pt x="101" y="0"/>
                    <a:pt x="99" y="0"/>
                  </a:cubicBezTo>
                  <a:cubicBezTo>
                    <a:pt x="52" y="16"/>
                    <a:pt x="52" y="16"/>
                    <a:pt x="52" y="16"/>
                  </a:cubicBezTo>
                  <a:cubicBezTo>
                    <a:pt x="5" y="0"/>
                    <a:pt x="5" y="0"/>
                    <a:pt x="5" y="0"/>
                  </a:cubicBezTo>
                  <a:cubicBezTo>
                    <a:pt x="3" y="0"/>
                    <a:pt x="1" y="1"/>
                    <a:pt x="0" y="3"/>
                  </a:cubicBezTo>
                  <a:cubicBezTo>
                    <a:pt x="0" y="5"/>
                    <a:pt x="1" y="7"/>
                    <a:pt x="3" y="8"/>
                  </a:cubicBezTo>
                  <a:cubicBezTo>
                    <a:pt x="39" y="20"/>
                    <a:pt x="39" y="20"/>
                    <a:pt x="39" y="20"/>
                  </a:cubicBezTo>
                  <a:cubicBezTo>
                    <a:pt x="3" y="32"/>
                    <a:pt x="3" y="32"/>
                    <a:pt x="3" y="32"/>
                  </a:cubicBezTo>
                  <a:cubicBezTo>
                    <a:pt x="1" y="33"/>
                    <a:pt x="0" y="35"/>
                    <a:pt x="0" y="37"/>
                  </a:cubicBezTo>
                  <a:cubicBezTo>
                    <a:pt x="1" y="39"/>
                    <a:pt x="2" y="40"/>
                    <a:pt x="4" y="40"/>
                  </a:cubicBezTo>
                  <a:cubicBezTo>
                    <a:pt x="4" y="40"/>
                    <a:pt x="5" y="40"/>
                    <a:pt x="5" y="40"/>
                  </a:cubicBezTo>
                  <a:cubicBezTo>
                    <a:pt x="52" y="24"/>
                    <a:pt x="52" y="24"/>
                    <a:pt x="52" y="24"/>
                  </a:cubicBezTo>
                  <a:cubicBezTo>
                    <a:pt x="99" y="40"/>
                    <a:pt x="99" y="40"/>
                    <a:pt x="99" y="40"/>
                  </a:cubicBezTo>
                  <a:cubicBezTo>
                    <a:pt x="99" y="40"/>
                    <a:pt x="100" y="40"/>
                    <a:pt x="100" y="40"/>
                  </a:cubicBezTo>
                  <a:cubicBezTo>
                    <a:pt x="102" y="40"/>
                    <a:pt x="103" y="39"/>
                    <a:pt x="104" y="37"/>
                  </a:cubicBezTo>
                  <a:cubicBezTo>
                    <a:pt x="104" y="35"/>
                    <a:pt x="103" y="33"/>
                    <a:pt x="101" y="32"/>
                  </a:cubicBezTo>
                  <a:cubicBezTo>
                    <a:pt x="65" y="20"/>
                    <a:pt x="65" y="20"/>
                    <a:pt x="65" y="20"/>
                  </a:cubicBezTo>
                  <a:cubicBezTo>
                    <a:pt x="101" y="8"/>
                    <a:pt x="101" y="8"/>
                    <a:pt x="101" y="8"/>
                  </a:cubicBezTo>
                  <a:cubicBezTo>
                    <a:pt x="103" y="7"/>
                    <a:pt x="104" y="5"/>
                    <a:pt x="10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sp>
        <p:nvSpPr>
          <p:cNvPr id="175" name="Freeform 44">
            <a:extLst>
              <a:ext uri="{FF2B5EF4-FFF2-40B4-BE49-F238E27FC236}">
                <a16:creationId xmlns:a16="http://schemas.microsoft.com/office/drawing/2014/main" id="{A8843EB6-05E6-4458-B41B-8E7D2BAD2FBD}"/>
              </a:ext>
            </a:extLst>
          </p:cNvPr>
          <p:cNvSpPr>
            <a:spLocks noEditPoints="1"/>
          </p:cNvSpPr>
          <p:nvPr/>
        </p:nvSpPr>
        <p:spPr bwMode="auto">
          <a:xfrm>
            <a:off x="6602945" y="5239384"/>
            <a:ext cx="515937" cy="428625"/>
          </a:xfrm>
          <a:custGeom>
            <a:avLst/>
            <a:gdLst>
              <a:gd name="T0" fmla="*/ 225 w 242"/>
              <a:gd name="T1" fmla="*/ 193 h 201"/>
              <a:gd name="T2" fmla="*/ 235 w 242"/>
              <a:gd name="T3" fmla="*/ 100 h 201"/>
              <a:gd name="T4" fmla="*/ 240 w 242"/>
              <a:gd name="T5" fmla="*/ 99 h 201"/>
              <a:gd name="T6" fmla="*/ 217 w 242"/>
              <a:gd name="T7" fmla="*/ 80 h 201"/>
              <a:gd name="T8" fmla="*/ 213 w 242"/>
              <a:gd name="T9" fmla="*/ 25 h 201"/>
              <a:gd name="T10" fmla="*/ 185 w 242"/>
              <a:gd name="T11" fmla="*/ 29 h 201"/>
              <a:gd name="T12" fmla="*/ 173 w 242"/>
              <a:gd name="T13" fmla="*/ 53 h 201"/>
              <a:gd name="T14" fmla="*/ 111 w 242"/>
              <a:gd name="T15" fmla="*/ 14 h 201"/>
              <a:gd name="T16" fmla="*/ 86 w 242"/>
              <a:gd name="T17" fmla="*/ 3 h 201"/>
              <a:gd name="T18" fmla="*/ 105 w 242"/>
              <a:gd name="T19" fmla="*/ 20 h 201"/>
              <a:gd name="T20" fmla="*/ 19 w 242"/>
              <a:gd name="T21" fmla="*/ 106 h 201"/>
              <a:gd name="T22" fmla="*/ 3 w 242"/>
              <a:gd name="T23" fmla="*/ 113 h 201"/>
              <a:gd name="T24" fmla="*/ 5 w 242"/>
              <a:gd name="T25" fmla="*/ 121 h 201"/>
              <a:gd name="T26" fmla="*/ 17 w 242"/>
              <a:gd name="T27" fmla="*/ 116 h 201"/>
              <a:gd name="T28" fmla="*/ 5 w 242"/>
              <a:gd name="T29" fmla="*/ 193 h 201"/>
              <a:gd name="T30" fmla="*/ 5 w 242"/>
              <a:gd name="T31" fmla="*/ 201 h 201"/>
              <a:gd name="T32" fmla="*/ 109 w 242"/>
              <a:gd name="T33" fmla="*/ 201 h 201"/>
              <a:gd name="T34" fmla="*/ 237 w 242"/>
              <a:gd name="T35" fmla="*/ 201 h 201"/>
              <a:gd name="T36" fmla="*/ 237 w 242"/>
              <a:gd name="T37" fmla="*/ 193 h 201"/>
              <a:gd name="T38" fmla="*/ 81 w 242"/>
              <a:gd name="T39" fmla="*/ 193 h 201"/>
              <a:gd name="T40" fmla="*/ 45 w 242"/>
              <a:gd name="T41" fmla="*/ 189 h 201"/>
              <a:gd name="T42" fmla="*/ 49 w 242"/>
              <a:gd name="T43" fmla="*/ 137 h 201"/>
              <a:gd name="T44" fmla="*/ 85 w 242"/>
              <a:gd name="T45" fmla="*/ 141 h 201"/>
              <a:gd name="T46" fmla="*/ 85 w 242"/>
              <a:gd name="T47" fmla="*/ 129 h 201"/>
              <a:gd name="T48" fmla="*/ 41 w 242"/>
              <a:gd name="T49" fmla="*/ 125 h 201"/>
              <a:gd name="T50" fmla="*/ 85 w 242"/>
              <a:gd name="T51" fmla="*/ 121 h 201"/>
              <a:gd name="T52" fmla="*/ 85 w 242"/>
              <a:gd name="T53" fmla="*/ 129 h 201"/>
              <a:gd name="T54" fmla="*/ 133 w 242"/>
              <a:gd name="T55" fmla="*/ 193 h 201"/>
              <a:gd name="T56" fmla="*/ 129 w 242"/>
              <a:gd name="T57" fmla="*/ 153 h 201"/>
              <a:gd name="T58" fmla="*/ 161 w 242"/>
              <a:gd name="T59" fmla="*/ 149 h 201"/>
              <a:gd name="T60" fmla="*/ 141 w 242"/>
              <a:gd name="T61" fmla="*/ 105 h 201"/>
              <a:gd name="T62" fmla="*/ 141 w 242"/>
              <a:gd name="T63" fmla="*/ 65 h 201"/>
              <a:gd name="T64" fmla="*/ 141 w 242"/>
              <a:gd name="T65" fmla="*/ 105 h 201"/>
              <a:gd name="T66" fmla="*/ 197 w 242"/>
              <a:gd name="T67" fmla="*/ 193 h 201"/>
              <a:gd name="T68" fmla="*/ 169 w 242"/>
              <a:gd name="T69" fmla="*/ 149 h 201"/>
              <a:gd name="T70" fmla="*/ 201 w 242"/>
              <a:gd name="T71" fmla="*/ 15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2" h="201">
                <a:moveTo>
                  <a:pt x="237" y="193"/>
                </a:moveTo>
                <a:cubicBezTo>
                  <a:pt x="225" y="193"/>
                  <a:pt x="225" y="193"/>
                  <a:pt x="225" y="193"/>
                </a:cubicBezTo>
                <a:cubicBezTo>
                  <a:pt x="225" y="94"/>
                  <a:pt x="225" y="94"/>
                  <a:pt x="225" y="94"/>
                </a:cubicBezTo>
                <a:cubicBezTo>
                  <a:pt x="235" y="100"/>
                  <a:pt x="235" y="100"/>
                  <a:pt x="235" y="100"/>
                </a:cubicBezTo>
                <a:cubicBezTo>
                  <a:pt x="236" y="101"/>
                  <a:pt x="236" y="101"/>
                  <a:pt x="237" y="101"/>
                </a:cubicBezTo>
                <a:cubicBezTo>
                  <a:pt x="238" y="101"/>
                  <a:pt x="240" y="100"/>
                  <a:pt x="240" y="99"/>
                </a:cubicBezTo>
                <a:cubicBezTo>
                  <a:pt x="242" y="97"/>
                  <a:pt x="241" y="95"/>
                  <a:pt x="239" y="94"/>
                </a:cubicBezTo>
                <a:cubicBezTo>
                  <a:pt x="217" y="80"/>
                  <a:pt x="217" y="80"/>
                  <a:pt x="217" y="80"/>
                </a:cubicBezTo>
                <a:cubicBezTo>
                  <a:pt x="217" y="29"/>
                  <a:pt x="217" y="29"/>
                  <a:pt x="217" y="29"/>
                </a:cubicBezTo>
                <a:cubicBezTo>
                  <a:pt x="217" y="27"/>
                  <a:pt x="215" y="25"/>
                  <a:pt x="213" y="25"/>
                </a:cubicBezTo>
                <a:cubicBezTo>
                  <a:pt x="189" y="25"/>
                  <a:pt x="189" y="25"/>
                  <a:pt x="189" y="25"/>
                </a:cubicBezTo>
                <a:cubicBezTo>
                  <a:pt x="187" y="25"/>
                  <a:pt x="185" y="27"/>
                  <a:pt x="185" y="29"/>
                </a:cubicBezTo>
                <a:cubicBezTo>
                  <a:pt x="185" y="60"/>
                  <a:pt x="185" y="60"/>
                  <a:pt x="185" y="60"/>
                </a:cubicBezTo>
                <a:cubicBezTo>
                  <a:pt x="173" y="53"/>
                  <a:pt x="173" y="53"/>
                  <a:pt x="173" y="53"/>
                </a:cubicBezTo>
                <a:cubicBezTo>
                  <a:pt x="111" y="14"/>
                  <a:pt x="111" y="14"/>
                  <a:pt x="111" y="14"/>
                </a:cubicBezTo>
                <a:cubicBezTo>
                  <a:pt x="111" y="14"/>
                  <a:pt x="111" y="14"/>
                  <a:pt x="111" y="14"/>
                </a:cubicBezTo>
                <a:cubicBezTo>
                  <a:pt x="91" y="2"/>
                  <a:pt x="91" y="2"/>
                  <a:pt x="91" y="2"/>
                </a:cubicBezTo>
                <a:cubicBezTo>
                  <a:pt x="89" y="0"/>
                  <a:pt x="87" y="1"/>
                  <a:pt x="86" y="3"/>
                </a:cubicBezTo>
                <a:cubicBezTo>
                  <a:pt x="84" y="5"/>
                  <a:pt x="85" y="7"/>
                  <a:pt x="87" y="8"/>
                </a:cubicBezTo>
                <a:cubicBezTo>
                  <a:pt x="105" y="20"/>
                  <a:pt x="105" y="20"/>
                  <a:pt x="105" y="20"/>
                </a:cubicBezTo>
                <a:cubicBezTo>
                  <a:pt x="105" y="64"/>
                  <a:pt x="105" y="64"/>
                  <a:pt x="105" y="64"/>
                </a:cubicBezTo>
                <a:cubicBezTo>
                  <a:pt x="19" y="106"/>
                  <a:pt x="19" y="106"/>
                  <a:pt x="19" y="106"/>
                </a:cubicBezTo>
                <a:cubicBezTo>
                  <a:pt x="19" y="106"/>
                  <a:pt x="19" y="106"/>
                  <a:pt x="19" y="106"/>
                </a:cubicBezTo>
                <a:cubicBezTo>
                  <a:pt x="3" y="113"/>
                  <a:pt x="3" y="113"/>
                  <a:pt x="3" y="113"/>
                </a:cubicBezTo>
                <a:cubicBezTo>
                  <a:pt x="1" y="114"/>
                  <a:pt x="0" y="117"/>
                  <a:pt x="1" y="119"/>
                </a:cubicBezTo>
                <a:cubicBezTo>
                  <a:pt x="2" y="120"/>
                  <a:pt x="4" y="121"/>
                  <a:pt x="5" y="121"/>
                </a:cubicBezTo>
                <a:cubicBezTo>
                  <a:pt x="6" y="121"/>
                  <a:pt x="6" y="121"/>
                  <a:pt x="7" y="121"/>
                </a:cubicBezTo>
                <a:cubicBezTo>
                  <a:pt x="17" y="116"/>
                  <a:pt x="17" y="116"/>
                  <a:pt x="17" y="116"/>
                </a:cubicBezTo>
                <a:cubicBezTo>
                  <a:pt x="17" y="193"/>
                  <a:pt x="17" y="193"/>
                  <a:pt x="17" y="193"/>
                </a:cubicBezTo>
                <a:cubicBezTo>
                  <a:pt x="5" y="193"/>
                  <a:pt x="5" y="193"/>
                  <a:pt x="5" y="193"/>
                </a:cubicBezTo>
                <a:cubicBezTo>
                  <a:pt x="3" y="193"/>
                  <a:pt x="1" y="195"/>
                  <a:pt x="1" y="197"/>
                </a:cubicBezTo>
                <a:cubicBezTo>
                  <a:pt x="1" y="199"/>
                  <a:pt x="3" y="201"/>
                  <a:pt x="5" y="201"/>
                </a:cubicBezTo>
                <a:cubicBezTo>
                  <a:pt x="21" y="201"/>
                  <a:pt x="21" y="201"/>
                  <a:pt x="21" y="201"/>
                </a:cubicBezTo>
                <a:cubicBezTo>
                  <a:pt x="109" y="201"/>
                  <a:pt x="109" y="201"/>
                  <a:pt x="109" y="201"/>
                </a:cubicBezTo>
                <a:cubicBezTo>
                  <a:pt x="221" y="201"/>
                  <a:pt x="221" y="201"/>
                  <a:pt x="221" y="201"/>
                </a:cubicBezTo>
                <a:cubicBezTo>
                  <a:pt x="237" y="201"/>
                  <a:pt x="237" y="201"/>
                  <a:pt x="237" y="201"/>
                </a:cubicBezTo>
                <a:cubicBezTo>
                  <a:pt x="239" y="201"/>
                  <a:pt x="241" y="199"/>
                  <a:pt x="241" y="197"/>
                </a:cubicBezTo>
                <a:cubicBezTo>
                  <a:pt x="241" y="195"/>
                  <a:pt x="239" y="193"/>
                  <a:pt x="237" y="193"/>
                </a:cubicBezTo>
                <a:close/>
                <a:moveTo>
                  <a:pt x="85" y="189"/>
                </a:moveTo>
                <a:cubicBezTo>
                  <a:pt x="85" y="191"/>
                  <a:pt x="83" y="193"/>
                  <a:pt x="81" y="193"/>
                </a:cubicBezTo>
                <a:cubicBezTo>
                  <a:pt x="49" y="193"/>
                  <a:pt x="49" y="193"/>
                  <a:pt x="49" y="193"/>
                </a:cubicBezTo>
                <a:cubicBezTo>
                  <a:pt x="47" y="193"/>
                  <a:pt x="45" y="191"/>
                  <a:pt x="45" y="189"/>
                </a:cubicBezTo>
                <a:cubicBezTo>
                  <a:pt x="45" y="141"/>
                  <a:pt x="45" y="141"/>
                  <a:pt x="45" y="141"/>
                </a:cubicBezTo>
                <a:cubicBezTo>
                  <a:pt x="45" y="139"/>
                  <a:pt x="47" y="137"/>
                  <a:pt x="49" y="137"/>
                </a:cubicBezTo>
                <a:cubicBezTo>
                  <a:pt x="81" y="137"/>
                  <a:pt x="81" y="137"/>
                  <a:pt x="81" y="137"/>
                </a:cubicBezTo>
                <a:cubicBezTo>
                  <a:pt x="83" y="137"/>
                  <a:pt x="85" y="139"/>
                  <a:pt x="85" y="141"/>
                </a:cubicBezTo>
                <a:lnTo>
                  <a:pt x="85" y="189"/>
                </a:lnTo>
                <a:close/>
                <a:moveTo>
                  <a:pt x="85" y="129"/>
                </a:moveTo>
                <a:cubicBezTo>
                  <a:pt x="45" y="129"/>
                  <a:pt x="45" y="129"/>
                  <a:pt x="45" y="129"/>
                </a:cubicBezTo>
                <a:cubicBezTo>
                  <a:pt x="43" y="129"/>
                  <a:pt x="41" y="127"/>
                  <a:pt x="41" y="125"/>
                </a:cubicBezTo>
                <a:cubicBezTo>
                  <a:pt x="41" y="123"/>
                  <a:pt x="43" y="121"/>
                  <a:pt x="45" y="121"/>
                </a:cubicBezTo>
                <a:cubicBezTo>
                  <a:pt x="85" y="121"/>
                  <a:pt x="85" y="121"/>
                  <a:pt x="85" y="121"/>
                </a:cubicBezTo>
                <a:cubicBezTo>
                  <a:pt x="87" y="121"/>
                  <a:pt x="89" y="123"/>
                  <a:pt x="89" y="125"/>
                </a:cubicBezTo>
                <a:cubicBezTo>
                  <a:pt x="89" y="127"/>
                  <a:pt x="87" y="129"/>
                  <a:pt x="85" y="129"/>
                </a:cubicBezTo>
                <a:close/>
                <a:moveTo>
                  <a:pt x="161" y="193"/>
                </a:moveTo>
                <a:cubicBezTo>
                  <a:pt x="133" y="193"/>
                  <a:pt x="133" y="193"/>
                  <a:pt x="133" y="193"/>
                </a:cubicBezTo>
                <a:cubicBezTo>
                  <a:pt x="131" y="193"/>
                  <a:pt x="129" y="191"/>
                  <a:pt x="129" y="189"/>
                </a:cubicBezTo>
                <a:cubicBezTo>
                  <a:pt x="129" y="153"/>
                  <a:pt x="129" y="153"/>
                  <a:pt x="129" y="153"/>
                </a:cubicBezTo>
                <a:cubicBezTo>
                  <a:pt x="129" y="151"/>
                  <a:pt x="131" y="149"/>
                  <a:pt x="133" y="149"/>
                </a:cubicBezTo>
                <a:cubicBezTo>
                  <a:pt x="161" y="149"/>
                  <a:pt x="161" y="149"/>
                  <a:pt x="161" y="149"/>
                </a:cubicBezTo>
                <a:lnTo>
                  <a:pt x="161" y="193"/>
                </a:lnTo>
                <a:close/>
                <a:moveTo>
                  <a:pt x="141" y="105"/>
                </a:moveTo>
                <a:cubicBezTo>
                  <a:pt x="130" y="105"/>
                  <a:pt x="121" y="96"/>
                  <a:pt x="121" y="85"/>
                </a:cubicBezTo>
                <a:cubicBezTo>
                  <a:pt x="121" y="74"/>
                  <a:pt x="130" y="65"/>
                  <a:pt x="141" y="65"/>
                </a:cubicBezTo>
                <a:cubicBezTo>
                  <a:pt x="152" y="65"/>
                  <a:pt x="161" y="74"/>
                  <a:pt x="161" y="85"/>
                </a:cubicBezTo>
                <a:cubicBezTo>
                  <a:pt x="161" y="96"/>
                  <a:pt x="152" y="105"/>
                  <a:pt x="141" y="105"/>
                </a:cubicBezTo>
                <a:close/>
                <a:moveTo>
                  <a:pt x="201" y="189"/>
                </a:moveTo>
                <a:cubicBezTo>
                  <a:pt x="201" y="191"/>
                  <a:pt x="199" y="193"/>
                  <a:pt x="197" y="193"/>
                </a:cubicBezTo>
                <a:cubicBezTo>
                  <a:pt x="169" y="193"/>
                  <a:pt x="169" y="193"/>
                  <a:pt x="169" y="193"/>
                </a:cubicBezTo>
                <a:cubicBezTo>
                  <a:pt x="169" y="149"/>
                  <a:pt x="169" y="149"/>
                  <a:pt x="169" y="149"/>
                </a:cubicBezTo>
                <a:cubicBezTo>
                  <a:pt x="197" y="149"/>
                  <a:pt x="197" y="149"/>
                  <a:pt x="197" y="149"/>
                </a:cubicBezTo>
                <a:cubicBezTo>
                  <a:pt x="199" y="149"/>
                  <a:pt x="201" y="151"/>
                  <a:pt x="201" y="153"/>
                </a:cubicBezTo>
                <a:lnTo>
                  <a:pt x="201" y="189"/>
                </a:lnTo>
                <a:close/>
              </a:path>
            </a:pathLst>
          </a:custGeom>
          <a:solidFill>
            <a:sysClr val="window" lastClr="FFFFFF"/>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76" name="Freeform 48">
            <a:extLst>
              <a:ext uri="{FF2B5EF4-FFF2-40B4-BE49-F238E27FC236}">
                <a16:creationId xmlns:a16="http://schemas.microsoft.com/office/drawing/2014/main" id="{550274F6-C32C-4E23-AEF7-07131959EAF8}"/>
              </a:ext>
            </a:extLst>
          </p:cNvPr>
          <p:cNvSpPr>
            <a:spLocks noEditPoints="1"/>
          </p:cNvSpPr>
          <p:nvPr/>
        </p:nvSpPr>
        <p:spPr bwMode="auto">
          <a:xfrm>
            <a:off x="5147207" y="5240178"/>
            <a:ext cx="430212" cy="428625"/>
          </a:xfrm>
          <a:custGeom>
            <a:avLst/>
            <a:gdLst>
              <a:gd name="T0" fmla="*/ 120 w 240"/>
              <a:gd name="T1" fmla="*/ 0 h 240"/>
              <a:gd name="T2" fmla="*/ 0 w 240"/>
              <a:gd name="T3" fmla="*/ 120 h 240"/>
              <a:gd name="T4" fmla="*/ 120 w 240"/>
              <a:gd name="T5" fmla="*/ 240 h 240"/>
              <a:gd name="T6" fmla="*/ 240 w 240"/>
              <a:gd name="T7" fmla="*/ 120 h 240"/>
              <a:gd name="T8" fmla="*/ 120 w 240"/>
              <a:gd name="T9" fmla="*/ 0 h 240"/>
              <a:gd name="T10" fmla="*/ 193 w 240"/>
              <a:gd name="T11" fmla="*/ 102 h 240"/>
              <a:gd name="T12" fmla="*/ 153 w 240"/>
              <a:gd name="T13" fmla="*/ 136 h 240"/>
              <a:gd name="T14" fmla="*/ 170 w 240"/>
              <a:gd name="T15" fmla="*/ 191 h 240"/>
              <a:gd name="T16" fmla="*/ 169 w 240"/>
              <a:gd name="T17" fmla="*/ 194 h 240"/>
              <a:gd name="T18" fmla="*/ 168 w 240"/>
              <a:gd name="T19" fmla="*/ 194 h 240"/>
              <a:gd name="T20" fmla="*/ 167 w 240"/>
              <a:gd name="T21" fmla="*/ 194 h 240"/>
              <a:gd name="T22" fmla="*/ 120 w 240"/>
              <a:gd name="T23" fmla="*/ 158 h 240"/>
              <a:gd name="T24" fmla="*/ 73 w 240"/>
              <a:gd name="T25" fmla="*/ 194 h 240"/>
              <a:gd name="T26" fmla="*/ 71 w 240"/>
              <a:gd name="T27" fmla="*/ 194 h 240"/>
              <a:gd name="T28" fmla="*/ 70 w 240"/>
              <a:gd name="T29" fmla="*/ 191 h 240"/>
              <a:gd name="T30" fmla="*/ 87 w 240"/>
              <a:gd name="T31" fmla="*/ 136 h 240"/>
              <a:gd name="T32" fmla="*/ 47 w 240"/>
              <a:gd name="T33" fmla="*/ 102 h 240"/>
              <a:gd name="T34" fmla="*/ 46 w 240"/>
              <a:gd name="T35" fmla="*/ 99 h 240"/>
              <a:gd name="T36" fmla="*/ 48 w 240"/>
              <a:gd name="T37" fmla="*/ 98 h 240"/>
              <a:gd name="T38" fmla="*/ 99 w 240"/>
              <a:gd name="T39" fmla="*/ 98 h 240"/>
              <a:gd name="T40" fmla="*/ 118 w 240"/>
              <a:gd name="T41" fmla="*/ 51 h 240"/>
              <a:gd name="T42" fmla="*/ 122 w 240"/>
              <a:gd name="T43" fmla="*/ 51 h 240"/>
              <a:gd name="T44" fmla="*/ 141 w 240"/>
              <a:gd name="T45" fmla="*/ 98 h 240"/>
              <a:gd name="T46" fmla="*/ 192 w 240"/>
              <a:gd name="T47" fmla="*/ 98 h 240"/>
              <a:gd name="T48" fmla="*/ 194 w 240"/>
              <a:gd name="T49" fmla="*/ 99 h 240"/>
              <a:gd name="T50" fmla="*/ 193 w 240"/>
              <a:gd name="T51" fmla="*/ 10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0" h="240">
                <a:moveTo>
                  <a:pt x="120" y="0"/>
                </a:moveTo>
                <a:cubicBezTo>
                  <a:pt x="54" y="0"/>
                  <a:pt x="0" y="54"/>
                  <a:pt x="0" y="120"/>
                </a:cubicBezTo>
                <a:cubicBezTo>
                  <a:pt x="0" y="186"/>
                  <a:pt x="54" y="240"/>
                  <a:pt x="120" y="240"/>
                </a:cubicBezTo>
                <a:cubicBezTo>
                  <a:pt x="186" y="240"/>
                  <a:pt x="240" y="186"/>
                  <a:pt x="240" y="120"/>
                </a:cubicBezTo>
                <a:cubicBezTo>
                  <a:pt x="240" y="54"/>
                  <a:pt x="186" y="0"/>
                  <a:pt x="120" y="0"/>
                </a:cubicBezTo>
                <a:close/>
                <a:moveTo>
                  <a:pt x="193" y="102"/>
                </a:moveTo>
                <a:cubicBezTo>
                  <a:pt x="153" y="136"/>
                  <a:pt x="153" y="136"/>
                  <a:pt x="153" y="136"/>
                </a:cubicBezTo>
                <a:cubicBezTo>
                  <a:pt x="170" y="191"/>
                  <a:pt x="170" y="191"/>
                  <a:pt x="170" y="191"/>
                </a:cubicBezTo>
                <a:cubicBezTo>
                  <a:pt x="170" y="192"/>
                  <a:pt x="170" y="193"/>
                  <a:pt x="169" y="194"/>
                </a:cubicBezTo>
                <a:cubicBezTo>
                  <a:pt x="169" y="194"/>
                  <a:pt x="168" y="194"/>
                  <a:pt x="168" y="194"/>
                </a:cubicBezTo>
                <a:cubicBezTo>
                  <a:pt x="168" y="194"/>
                  <a:pt x="167" y="194"/>
                  <a:pt x="167" y="194"/>
                </a:cubicBezTo>
                <a:cubicBezTo>
                  <a:pt x="120" y="158"/>
                  <a:pt x="120" y="158"/>
                  <a:pt x="120" y="158"/>
                </a:cubicBezTo>
                <a:cubicBezTo>
                  <a:pt x="73" y="194"/>
                  <a:pt x="73" y="194"/>
                  <a:pt x="73" y="194"/>
                </a:cubicBezTo>
                <a:cubicBezTo>
                  <a:pt x="73" y="194"/>
                  <a:pt x="72" y="194"/>
                  <a:pt x="71" y="194"/>
                </a:cubicBezTo>
                <a:cubicBezTo>
                  <a:pt x="70" y="193"/>
                  <a:pt x="70" y="192"/>
                  <a:pt x="70" y="191"/>
                </a:cubicBezTo>
                <a:cubicBezTo>
                  <a:pt x="87" y="136"/>
                  <a:pt x="87" y="136"/>
                  <a:pt x="87" y="136"/>
                </a:cubicBezTo>
                <a:cubicBezTo>
                  <a:pt x="47" y="102"/>
                  <a:pt x="47" y="102"/>
                  <a:pt x="47" y="102"/>
                </a:cubicBezTo>
                <a:cubicBezTo>
                  <a:pt x="46" y="101"/>
                  <a:pt x="46" y="100"/>
                  <a:pt x="46" y="99"/>
                </a:cubicBezTo>
                <a:cubicBezTo>
                  <a:pt x="46" y="99"/>
                  <a:pt x="47" y="98"/>
                  <a:pt x="48" y="98"/>
                </a:cubicBezTo>
                <a:cubicBezTo>
                  <a:pt x="99" y="98"/>
                  <a:pt x="99" y="98"/>
                  <a:pt x="99" y="98"/>
                </a:cubicBezTo>
                <a:cubicBezTo>
                  <a:pt x="118" y="51"/>
                  <a:pt x="118" y="51"/>
                  <a:pt x="118" y="51"/>
                </a:cubicBezTo>
                <a:cubicBezTo>
                  <a:pt x="119" y="50"/>
                  <a:pt x="121" y="50"/>
                  <a:pt x="122" y="51"/>
                </a:cubicBezTo>
                <a:cubicBezTo>
                  <a:pt x="141" y="98"/>
                  <a:pt x="141" y="98"/>
                  <a:pt x="141" y="98"/>
                </a:cubicBezTo>
                <a:cubicBezTo>
                  <a:pt x="192" y="98"/>
                  <a:pt x="192" y="98"/>
                  <a:pt x="192" y="98"/>
                </a:cubicBezTo>
                <a:cubicBezTo>
                  <a:pt x="193" y="98"/>
                  <a:pt x="194" y="99"/>
                  <a:pt x="194" y="99"/>
                </a:cubicBezTo>
                <a:cubicBezTo>
                  <a:pt x="194" y="100"/>
                  <a:pt x="194" y="101"/>
                  <a:pt x="193" y="102"/>
                </a:cubicBezTo>
                <a:close/>
              </a:path>
            </a:pathLst>
          </a:custGeom>
          <a:solidFill>
            <a:sysClr val="window" lastClr="FFFFFF"/>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nvGrpSpPr>
          <p:cNvPr id="177" name="Group 176">
            <a:extLst>
              <a:ext uri="{FF2B5EF4-FFF2-40B4-BE49-F238E27FC236}">
                <a16:creationId xmlns:a16="http://schemas.microsoft.com/office/drawing/2014/main" id="{98A2C0CB-BB1E-4622-A4F1-D120245AB62F}"/>
              </a:ext>
            </a:extLst>
          </p:cNvPr>
          <p:cNvGrpSpPr/>
          <p:nvPr/>
        </p:nvGrpSpPr>
        <p:grpSpPr>
          <a:xfrm>
            <a:off x="4056594" y="4259102"/>
            <a:ext cx="495301" cy="361951"/>
            <a:chOff x="6581775" y="4452937"/>
            <a:chExt cx="495301" cy="361951"/>
          </a:xfrm>
          <a:solidFill>
            <a:sysClr val="window" lastClr="FFFFFF"/>
          </a:solidFill>
          <a:effectLst/>
        </p:grpSpPr>
        <p:sp>
          <p:nvSpPr>
            <p:cNvPr id="178" name="Freeform 52">
              <a:extLst>
                <a:ext uri="{FF2B5EF4-FFF2-40B4-BE49-F238E27FC236}">
                  <a16:creationId xmlns:a16="http://schemas.microsoft.com/office/drawing/2014/main" id="{44F39B14-A0C6-4C9C-A828-5A09D1093DB1}"/>
                </a:ext>
              </a:extLst>
            </p:cNvPr>
            <p:cNvSpPr>
              <a:spLocks/>
            </p:cNvSpPr>
            <p:nvPr/>
          </p:nvSpPr>
          <p:spPr bwMode="auto">
            <a:xfrm>
              <a:off x="6973888" y="4452937"/>
              <a:ext cx="103188" cy="361951"/>
            </a:xfrm>
            <a:custGeom>
              <a:avLst/>
              <a:gdLst>
                <a:gd name="T0" fmla="*/ 15 w 50"/>
                <a:gd name="T1" fmla="*/ 3 h 175"/>
                <a:gd name="T2" fmla="*/ 4 w 50"/>
                <a:gd name="T3" fmla="*/ 3 h 175"/>
                <a:gd name="T4" fmla="*/ 4 w 50"/>
                <a:gd name="T5" fmla="*/ 14 h 175"/>
                <a:gd name="T6" fmla="*/ 34 w 50"/>
                <a:gd name="T7" fmla="*/ 88 h 175"/>
                <a:gd name="T8" fmla="*/ 4 w 50"/>
                <a:gd name="T9" fmla="*/ 162 h 175"/>
                <a:gd name="T10" fmla="*/ 4 w 50"/>
                <a:gd name="T11" fmla="*/ 173 h 175"/>
                <a:gd name="T12" fmla="*/ 9 w 50"/>
                <a:gd name="T13" fmla="*/ 175 h 175"/>
                <a:gd name="T14" fmla="*/ 15 w 50"/>
                <a:gd name="T15" fmla="*/ 173 h 175"/>
                <a:gd name="T16" fmla="*/ 50 w 50"/>
                <a:gd name="T17" fmla="*/ 88 h 175"/>
                <a:gd name="T18" fmla="*/ 15 w 50"/>
                <a:gd name="T19"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75">
                  <a:moveTo>
                    <a:pt x="15" y="3"/>
                  </a:moveTo>
                  <a:cubicBezTo>
                    <a:pt x="12" y="0"/>
                    <a:pt x="7" y="0"/>
                    <a:pt x="4" y="3"/>
                  </a:cubicBezTo>
                  <a:cubicBezTo>
                    <a:pt x="0" y="6"/>
                    <a:pt x="0" y="11"/>
                    <a:pt x="4" y="14"/>
                  </a:cubicBezTo>
                  <a:cubicBezTo>
                    <a:pt x="23" y="34"/>
                    <a:pt x="34" y="60"/>
                    <a:pt x="34" y="88"/>
                  </a:cubicBezTo>
                  <a:cubicBezTo>
                    <a:pt x="34" y="116"/>
                    <a:pt x="23" y="142"/>
                    <a:pt x="4" y="162"/>
                  </a:cubicBezTo>
                  <a:cubicBezTo>
                    <a:pt x="0" y="165"/>
                    <a:pt x="0" y="170"/>
                    <a:pt x="4" y="173"/>
                  </a:cubicBezTo>
                  <a:cubicBezTo>
                    <a:pt x="5" y="174"/>
                    <a:pt x="7" y="175"/>
                    <a:pt x="9" y="175"/>
                  </a:cubicBezTo>
                  <a:cubicBezTo>
                    <a:pt x="11" y="175"/>
                    <a:pt x="13" y="174"/>
                    <a:pt x="15" y="173"/>
                  </a:cubicBezTo>
                  <a:cubicBezTo>
                    <a:pt x="38" y="150"/>
                    <a:pt x="50" y="120"/>
                    <a:pt x="50" y="88"/>
                  </a:cubicBezTo>
                  <a:cubicBezTo>
                    <a:pt x="50" y="56"/>
                    <a:pt x="38" y="26"/>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79" name="Freeform 53">
              <a:extLst>
                <a:ext uri="{FF2B5EF4-FFF2-40B4-BE49-F238E27FC236}">
                  <a16:creationId xmlns:a16="http://schemas.microsoft.com/office/drawing/2014/main" id="{9D1684A7-DF94-46D2-8499-6817A8D99912}"/>
                </a:ext>
              </a:extLst>
            </p:cNvPr>
            <p:cNvSpPr>
              <a:spLocks/>
            </p:cNvSpPr>
            <p:nvPr/>
          </p:nvSpPr>
          <p:spPr bwMode="auto">
            <a:xfrm>
              <a:off x="6918325" y="4510088"/>
              <a:ext cx="77788" cy="249238"/>
            </a:xfrm>
            <a:custGeom>
              <a:avLst/>
              <a:gdLst>
                <a:gd name="T0" fmla="*/ 14 w 38"/>
                <a:gd name="T1" fmla="*/ 3 h 120"/>
                <a:gd name="T2" fmla="*/ 3 w 38"/>
                <a:gd name="T3" fmla="*/ 3 h 120"/>
                <a:gd name="T4" fmla="*/ 3 w 38"/>
                <a:gd name="T5" fmla="*/ 14 h 120"/>
                <a:gd name="T6" fmla="*/ 22 w 38"/>
                <a:gd name="T7" fmla="*/ 60 h 120"/>
                <a:gd name="T8" fmla="*/ 3 w 38"/>
                <a:gd name="T9" fmla="*/ 106 h 120"/>
                <a:gd name="T10" fmla="*/ 3 w 38"/>
                <a:gd name="T11" fmla="*/ 117 h 120"/>
                <a:gd name="T12" fmla="*/ 9 w 38"/>
                <a:gd name="T13" fmla="*/ 120 h 120"/>
                <a:gd name="T14" fmla="*/ 14 w 38"/>
                <a:gd name="T15" fmla="*/ 117 h 120"/>
                <a:gd name="T16" fmla="*/ 38 w 38"/>
                <a:gd name="T17" fmla="*/ 60 h 120"/>
                <a:gd name="T18" fmla="*/ 14 w 38"/>
                <a:gd name="T19"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20">
                  <a:moveTo>
                    <a:pt x="14" y="3"/>
                  </a:moveTo>
                  <a:cubicBezTo>
                    <a:pt x="11" y="0"/>
                    <a:pt x="6" y="0"/>
                    <a:pt x="3" y="3"/>
                  </a:cubicBezTo>
                  <a:cubicBezTo>
                    <a:pt x="0" y="6"/>
                    <a:pt x="0" y="11"/>
                    <a:pt x="3" y="14"/>
                  </a:cubicBezTo>
                  <a:cubicBezTo>
                    <a:pt x="15" y="26"/>
                    <a:pt x="22" y="43"/>
                    <a:pt x="22" y="60"/>
                  </a:cubicBezTo>
                  <a:cubicBezTo>
                    <a:pt x="22" y="77"/>
                    <a:pt x="15" y="94"/>
                    <a:pt x="3" y="106"/>
                  </a:cubicBezTo>
                  <a:cubicBezTo>
                    <a:pt x="0" y="109"/>
                    <a:pt x="0" y="114"/>
                    <a:pt x="3" y="117"/>
                  </a:cubicBezTo>
                  <a:cubicBezTo>
                    <a:pt x="5" y="119"/>
                    <a:pt x="7" y="120"/>
                    <a:pt x="9" y="120"/>
                  </a:cubicBezTo>
                  <a:cubicBezTo>
                    <a:pt x="11" y="120"/>
                    <a:pt x="13" y="119"/>
                    <a:pt x="14" y="117"/>
                  </a:cubicBezTo>
                  <a:cubicBezTo>
                    <a:pt x="30" y="102"/>
                    <a:pt x="38" y="82"/>
                    <a:pt x="38" y="60"/>
                  </a:cubicBezTo>
                  <a:cubicBezTo>
                    <a:pt x="38" y="38"/>
                    <a:pt x="30" y="18"/>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80" name="Freeform 54">
              <a:extLst>
                <a:ext uri="{FF2B5EF4-FFF2-40B4-BE49-F238E27FC236}">
                  <a16:creationId xmlns:a16="http://schemas.microsoft.com/office/drawing/2014/main" id="{DF8BB8ED-0EE8-4090-9C30-2971CCDC0BD1}"/>
                </a:ext>
              </a:extLst>
            </p:cNvPr>
            <p:cNvSpPr>
              <a:spLocks/>
            </p:cNvSpPr>
            <p:nvPr/>
          </p:nvSpPr>
          <p:spPr bwMode="auto">
            <a:xfrm>
              <a:off x="6861175" y="4567238"/>
              <a:ext cx="55563" cy="133350"/>
            </a:xfrm>
            <a:custGeom>
              <a:avLst/>
              <a:gdLst>
                <a:gd name="T0" fmla="*/ 3 w 27"/>
                <a:gd name="T1" fmla="*/ 3 h 65"/>
                <a:gd name="T2" fmla="*/ 3 w 27"/>
                <a:gd name="T3" fmla="*/ 15 h 65"/>
                <a:gd name="T4" fmla="*/ 11 w 27"/>
                <a:gd name="T5" fmla="*/ 33 h 65"/>
                <a:gd name="T6" fmla="*/ 3 w 27"/>
                <a:gd name="T7" fmla="*/ 51 h 65"/>
                <a:gd name="T8" fmla="*/ 3 w 27"/>
                <a:gd name="T9" fmla="*/ 63 h 65"/>
                <a:gd name="T10" fmla="*/ 9 w 27"/>
                <a:gd name="T11" fmla="*/ 65 h 65"/>
                <a:gd name="T12" fmla="*/ 15 w 27"/>
                <a:gd name="T13" fmla="*/ 63 h 65"/>
                <a:gd name="T14" fmla="*/ 27 w 27"/>
                <a:gd name="T15" fmla="*/ 33 h 65"/>
                <a:gd name="T16" fmla="*/ 15 w 27"/>
                <a:gd name="T17" fmla="*/ 3 h 65"/>
                <a:gd name="T18" fmla="*/ 3 w 27"/>
                <a:gd name="T19"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65">
                  <a:moveTo>
                    <a:pt x="3" y="3"/>
                  </a:moveTo>
                  <a:cubicBezTo>
                    <a:pt x="0" y="6"/>
                    <a:pt x="0" y="11"/>
                    <a:pt x="3" y="15"/>
                  </a:cubicBezTo>
                  <a:cubicBezTo>
                    <a:pt x="8" y="19"/>
                    <a:pt x="11" y="26"/>
                    <a:pt x="11" y="33"/>
                  </a:cubicBezTo>
                  <a:cubicBezTo>
                    <a:pt x="11" y="40"/>
                    <a:pt x="8" y="46"/>
                    <a:pt x="3" y="51"/>
                  </a:cubicBezTo>
                  <a:cubicBezTo>
                    <a:pt x="0" y="55"/>
                    <a:pt x="0" y="60"/>
                    <a:pt x="3" y="63"/>
                  </a:cubicBezTo>
                  <a:cubicBezTo>
                    <a:pt x="5" y="64"/>
                    <a:pt x="7" y="65"/>
                    <a:pt x="9" y="65"/>
                  </a:cubicBezTo>
                  <a:cubicBezTo>
                    <a:pt x="11" y="65"/>
                    <a:pt x="13" y="64"/>
                    <a:pt x="15" y="63"/>
                  </a:cubicBezTo>
                  <a:cubicBezTo>
                    <a:pt x="23" y="55"/>
                    <a:pt x="27" y="44"/>
                    <a:pt x="27" y="33"/>
                  </a:cubicBezTo>
                  <a:cubicBezTo>
                    <a:pt x="27" y="22"/>
                    <a:pt x="23" y="11"/>
                    <a:pt x="15" y="3"/>
                  </a:cubicBezTo>
                  <a:cubicBezTo>
                    <a:pt x="12" y="0"/>
                    <a:pt x="7"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81" name="Freeform 55">
              <a:extLst>
                <a:ext uri="{FF2B5EF4-FFF2-40B4-BE49-F238E27FC236}">
                  <a16:creationId xmlns:a16="http://schemas.microsoft.com/office/drawing/2014/main" id="{B8649BF2-C848-46EF-9A17-FCF07C488312}"/>
                </a:ext>
              </a:extLst>
            </p:cNvPr>
            <p:cNvSpPr>
              <a:spLocks/>
            </p:cNvSpPr>
            <p:nvPr/>
          </p:nvSpPr>
          <p:spPr bwMode="auto">
            <a:xfrm>
              <a:off x="6581775" y="4452937"/>
              <a:ext cx="103188" cy="361951"/>
            </a:xfrm>
            <a:custGeom>
              <a:avLst/>
              <a:gdLst>
                <a:gd name="T0" fmla="*/ 16 w 50"/>
                <a:gd name="T1" fmla="*/ 88 h 175"/>
                <a:gd name="T2" fmla="*/ 46 w 50"/>
                <a:gd name="T3" fmla="*/ 14 h 175"/>
                <a:gd name="T4" fmla="*/ 46 w 50"/>
                <a:gd name="T5" fmla="*/ 3 h 175"/>
                <a:gd name="T6" fmla="*/ 35 w 50"/>
                <a:gd name="T7" fmla="*/ 3 h 175"/>
                <a:gd name="T8" fmla="*/ 0 w 50"/>
                <a:gd name="T9" fmla="*/ 88 h 175"/>
                <a:gd name="T10" fmla="*/ 35 w 50"/>
                <a:gd name="T11" fmla="*/ 173 h 175"/>
                <a:gd name="T12" fmla="*/ 41 w 50"/>
                <a:gd name="T13" fmla="*/ 175 h 175"/>
                <a:gd name="T14" fmla="*/ 46 w 50"/>
                <a:gd name="T15" fmla="*/ 173 h 175"/>
                <a:gd name="T16" fmla="*/ 46 w 50"/>
                <a:gd name="T17" fmla="*/ 162 h 175"/>
                <a:gd name="T18" fmla="*/ 16 w 50"/>
                <a:gd name="T19" fmla="*/ 8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75">
                  <a:moveTo>
                    <a:pt x="16" y="88"/>
                  </a:moveTo>
                  <a:cubicBezTo>
                    <a:pt x="16" y="60"/>
                    <a:pt x="27" y="34"/>
                    <a:pt x="46" y="14"/>
                  </a:cubicBezTo>
                  <a:cubicBezTo>
                    <a:pt x="50" y="11"/>
                    <a:pt x="50" y="6"/>
                    <a:pt x="46" y="3"/>
                  </a:cubicBezTo>
                  <a:cubicBezTo>
                    <a:pt x="43" y="0"/>
                    <a:pt x="38" y="0"/>
                    <a:pt x="35" y="3"/>
                  </a:cubicBezTo>
                  <a:cubicBezTo>
                    <a:pt x="12" y="26"/>
                    <a:pt x="0" y="56"/>
                    <a:pt x="0" y="88"/>
                  </a:cubicBezTo>
                  <a:cubicBezTo>
                    <a:pt x="0" y="120"/>
                    <a:pt x="12" y="150"/>
                    <a:pt x="35" y="173"/>
                  </a:cubicBezTo>
                  <a:cubicBezTo>
                    <a:pt x="37" y="174"/>
                    <a:pt x="39" y="175"/>
                    <a:pt x="41" y="175"/>
                  </a:cubicBezTo>
                  <a:cubicBezTo>
                    <a:pt x="43" y="175"/>
                    <a:pt x="45" y="174"/>
                    <a:pt x="46" y="173"/>
                  </a:cubicBezTo>
                  <a:cubicBezTo>
                    <a:pt x="50" y="170"/>
                    <a:pt x="50" y="165"/>
                    <a:pt x="46" y="162"/>
                  </a:cubicBezTo>
                  <a:cubicBezTo>
                    <a:pt x="27" y="142"/>
                    <a:pt x="16" y="116"/>
                    <a:pt x="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82" name="Freeform 56">
              <a:extLst>
                <a:ext uri="{FF2B5EF4-FFF2-40B4-BE49-F238E27FC236}">
                  <a16:creationId xmlns:a16="http://schemas.microsoft.com/office/drawing/2014/main" id="{E165A741-A13F-42BD-9823-F8556C7CE805}"/>
                </a:ext>
              </a:extLst>
            </p:cNvPr>
            <p:cNvSpPr>
              <a:spLocks/>
            </p:cNvSpPr>
            <p:nvPr/>
          </p:nvSpPr>
          <p:spPr bwMode="auto">
            <a:xfrm>
              <a:off x="6662738" y="4510088"/>
              <a:ext cx="77788" cy="249238"/>
            </a:xfrm>
            <a:custGeom>
              <a:avLst/>
              <a:gdLst>
                <a:gd name="T0" fmla="*/ 16 w 38"/>
                <a:gd name="T1" fmla="*/ 60 h 120"/>
                <a:gd name="T2" fmla="*/ 35 w 38"/>
                <a:gd name="T3" fmla="*/ 14 h 120"/>
                <a:gd name="T4" fmla="*/ 35 w 38"/>
                <a:gd name="T5" fmla="*/ 3 h 120"/>
                <a:gd name="T6" fmla="*/ 24 w 38"/>
                <a:gd name="T7" fmla="*/ 3 h 120"/>
                <a:gd name="T8" fmla="*/ 0 w 38"/>
                <a:gd name="T9" fmla="*/ 60 h 120"/>
                <a:gd name="T10" fmla="*/ 24 w 38"/>
                <a:gd name="T11" fmla="*/ 117 h 120"/>
                <a:gd name="T12" fmla="*/ 29 w 38"/>
                <a:gd name="T13" fmla="*/ 120 h 120"/>
                <a:gd name="T14" fmla="*/ 35 w 38"/>
                <a:gd name="T15" fmla="*/ 117 h 120"/>
                <a:gd name="T16" fmla="*/ 35 w 38"/>
                <a:gd name="T17" fmla="*/ 106 h 120"/>
                <a:gd name="T18" fmla="*/ 16 w 38"/>
                <a:gd name="T19"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20">
                  <a:moveTo>
                    <a:pt x="16" y="60"/>
                  </a:moveTo>
                  <a:cubicBezTo>
                    <a:pt x="16" y="43"/>
                    <a:pt x="23" y="26"/>
                    <a:pt x="35" y="14"/>
                  </a:cubicBezTo>
                  <a:cubicBezTo>
                    <a:pt x="38" y="11"/>
                    <a:pt x="38" y="6"/>
                    <a:pt x="35" y="3"/>
                  </a:cubicBezTo>
                  <a:cubicBezTo>
                    <a:pt x="32" y="0"/>
                    <a:pt x="27" y="0"/>
                    <a:pt x="24" y="3"/>
                  </a:cubicBezTo>
                  <a:cubicBezTo>
                    <a:pt x="8" y="18"/>
                    <a:pt x="0" y="38"/>
                    <a:pt x="0" y="60"/>
                  </a:cubicBezTo>
                  <a:cubicBezTo>
                    <a:pt x="0" y="82"/>
                    <a:pt x="8" y="102"/>
                    <a:pt x="24" y="117"/>
                  </a:cubicBezTo>
                  <a:cubicBezTo>
                    <a:pt x="25" y="119"/>
                    <a:pt x="27" y="120"/>
                    <a:pt x="29" y="120"/>
                  </a:cubicBezTo>
                  <a:cubicBezTo>
                    <a:pt x="31" y="120"/>
                    <a:pt x="33" y="119"/>
                    <a:pt x="35" y="117"/>
                  </a:cubicBezTo>
                  <a:cubicBezTo>
                    <a:pt x="38" y="114"/>
                    <a:pt x="38" y="109"/>
                    <a:pt x="35" y="106"/>
                  </a:cubicBezTo>
                  <a:cubicBezTo>
                    <a:pt x="23" y="94"/>
                    <a:pt x="16" y="77"/>
                    <a:pt x="1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83" name="Freeform 57">
              <a:extLst>
                <a:ext uri="{FF2B5EF4-FFF2-40B4-BE49-F238E27FC236}">
                  <a16:creationId xmlns:a16="http://schemas.microsoft.com/office/drawing/2014/main" id="{1340BF6A-F7B4-4F96-A445-D1FAFFB0D1CC}"/>
                </a:ext>
              </a:extLst>
            </p:cNvPr>
            <p:cNvSpPr>
              <a:spLocks/>
            </p:cNvSpPr>
            <p:nvPr/>
          </p:nvSpPr>
          <p:spPr bwMode="auto">
            <a:xfrm>
              <a:off x="6742113" y="4567238"/>
              <a:ext cx="57150" cy="133350"/>
            </a:xfrm>
            <a:custGeom>
              <a:avLst/>
              <a:gdLst>
                <a:gd name="T0" fmla="*/ 24 w 27"/>
                <a:gd name="T1" fmla="*/ 3 h 65"/>
                <a:gd name="T2" fmla="*/ 12 w 27"/>
                <a:gd name="T3" fmla="*/ 3 h 65"/>
                <a:gd name="T4" fmla="*/ 0 w 27"/>
                <a:gd name="T5" fmla="*/ 33 h 65"/>
                <a:gd name="T6" fmla="*/ 12 w 27"/>
                <a:gd name="T7" fmla="*/ 63 h 65"/>
                <a:gd name="T8" fmla="*/ 18 w 27"/>
                <a:gd name="T9" fmla="*/ 65 h 65"/>
                <a:gd name="T10" fmla="*/ 24 w 27"/>
                <a:gd name="T11" fmla="*/ 63 h 65"/>
                <a:gd name="T12" fmla="*/ 24 w 27"/>
                <a:gd name="T13" fmla="*/ 51 h 65"/>
                <a:gd name="T14" fmla="*/ 16 w 27"/>
                <a:gd name="T15" fmla="*/ 33 h 65"/>
                <a:gd name="T16" fmla="*/ 24 w 27"/>
                <a:gd name="T17" fmla="*/ 15 h 65"/>
                <a:gd name="T18" fmla="*/ 24 w 27"/>
                <a:gd name="T19"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65">
                  <a:moveTo>
                    <a:pt x="24" y="3"/>
                  </a:moveTo>
                  <a:cubicBezTo>
                    <a:pt x="20" y="0"/>
                    <a:pt x="15" y="0"/>
                    <a:pt x="12" y="3"/>
                  </a:cubicBezTo>
                  <a:cubicBezTo>
                    <a:pt x="4" y="11"/>
                    <a:pt x="0" y="22"/>
                    <a:pt x="0" y="33"/>
                  </a:cubicBezTo>
                  <a:cubicBezTo>
                    <a:pt x="0" y="44"/>
                    <a:pt x="4" y="55"/>
                    <a:pt x="12" y="63"/>
                  </a:cubicBezTo>
                  <a:cubicBezTo>
                    <a:pt x="14" y="64"/>
                    <a:pt x="16" y="65"/>
                    <a:pt x="18" y="65"/>
                  </a:cubicBezTo>
                  <a:cubicBezTo>
                    <a:pt x="20" y="65"/>
                    <a:pt x="22" y="64"/>
                    <a:pt x="24" y="63"/>
                  </a:cubicBezTo>
                  <a:cubicBezTo>
                    <a:pt x="27" y="60"/>
                    <a:pt x="27" y="55"/>
                    <a:pt x="24" y="51"/>
                  </a:cubicBezTo>
                  <a:cubicBezTo>
                    <a:pt x="19" y="46"/>
                    <a:pt x="16" y="40"/>
                    <a:pt x="16" y="33"/>
                  </a:cubicBezTo>
                  <a:cubicBezTo>
                    <a:pt x="16" y="26"/>
                    <a:pt x="19" y="19"/>
                    <a:pt x="24" y="15"/>
                  </a:cubicBezTo>
                  <a:cubicBezTo>
                    <a:pt x="27" y="11"/>
                    <a:pt x="27" y="6"/>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84" name="Oval 58">
              <a:extLst>
                <a:ext uri="{FF2B5EF4-FFF2-40B4-BE49-F238E27FC236}">
                  <a16:creationId xmlns:a16="http://schemas.microsoft.com/office/drawing/2014/main" id="{9E3C54AB-0C2A-4676-A8AD-D4FF41A40000}"/>
                </a:ext>
              </a:extLst>
            </p:cNvPr>
            <p:cNvSpPr>
              <a:spLocks noChangeArrowheads="1"/>
            </p:cNvSpPr>
            <p:nvPr/>
          </p:nvSpPr>
          <p:spPr bwMode="auto">
            <a:xfrm>
              <a:off x="6804025" y="4610100"/>
              <a:ext cx="50800"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sp>
        <p:nvSpPr>
          <p:cNvPr id="185" name="Freeform 62">
            <a:extLst>
              <a:ext uri="{FF2B5EF4-FFF2-40B4-BE49-F238E27FC236}">
                <a16:creationId xmlns:a16="http://schemas.microsoft.com/office/drawing/2014/main" id="{C66B2313-BA95-4133-80A9-860C2F85A72C}"/>
              </a:ext>
            </a:extLst>
          </p:cNvPr>
          <p:cNvSpPr>
            <a:spLocks/>
          </p:cNvSpPr>
          <p:nvPr/>
        </p:nvSpPr>
        <p:spPr bwMode="auto">
          <a:xfrm>
            <a:off x="4069294" y="2708115"/>
            <a:ext cx="430213" cy="430213"/>
          </a:xfrm>
          <a:custGeom>
            <a:avLst/>
            <a:gdLst>
              <a:gd name="T0" fmla="*/ 229 w 240"/>
              <a:gd name="T1" fmla="*/ 193 h 240"/>
              <a:gd name="T2" fmla="*/ 166 w 240"/>
              <a:gd name="T3" fmla="*/ 158 h 240"/>
              <a:gd name="T4" fmla="*/ 152 w 240"/>
              <a:gd name="T5" fmla="*/ 153 h 240"/>
              <a:gd name="T6" fmla="*/ 152 w 240"/>
              <a:gd name="T7" fmla="*/ 127 h 240"/>
              <a:gd name="T8" fmla="*/ 164 w 240"/>
              <a:gd name="T9" fmla="*/ 97 h 240"/>
              <a:gd name="T10" fmla="*/ 169 w 240"/>
              <a:gd name="T11" fmla="*/ 87 h 240"/>
              <a:gd name="T12" fmla="*/ 165 w 240"/>
              <a:gd name="T13" fmla="*/ 67 h 240"/>
              <a:gd name="T14" fmla="*/ 166 w 240"/>
              <a:gd name="T15" fmla="*/ 64 h 240"/>
              <a:gd name="T16" fmla="*/ 174 w 240"/>
              <a:gd name="T17" fmla="*/ 23 h 240"/>
              <a:gd name="T18" fmla="*/ 127 w 240"/>
              <a:gd name="T19" fmla="*/ 0 h 240"/>
              <a:gd name="T20" fmla="*/ 87 w 240"/>
              <a:gd name="T21" fmla="*/ 15 h 240"/>
              <a:gd name="T22" fmla="*/ 73 w 240"/>
              <a:gd name="T23" fmla="*/ 22 h 240"/>
              <a:gd name="T24" fmla="*/ 74 w 240"/>
              <a:gd name="T25" fmla="*/ 65 h 240"/>
              <a:gd name="T26" fmla="*/ 75 w 240"/>
              <a:gd name="T27" fmla="*/ 67 h 240"/>
              <a:gd name="T28" fmla="*/ 71 w 240"/>
              <a:gd name="T29" fmla="*/ 87 h 240"/>
              <a:gd name="T30" fmla="*/ 76 w 240"/>
              <a:gd name="T31" fmla="*/ 97 h 240"/>
              <a:gd name="T32" fmla="*/ 88 w 240"/>
              <a:gd name="T33" fmla="*/ 126 h 240"/>
              <a:gd name="T34" fmla="*/ 88 w 240"/>
              <a:gd name="T35" fmla="*/ 153 h 240"/>
              <a:gd name="T36" fmla="*/ 74 w 240"/>
              <a:gd name="T37" fmla="*/ 159 h 240"/>
              <a:gd name="T38" fmla="*/ 11 w 240"/>
              <a:gd name="T39" fmla="*/ 193 h 240"/>
              <a:gd name="T40" fmla="*/ 0 w 240"/>
              <a:gd name="T41" fmla="*/ 236 h 240"/>
              <a:gd name="T42" fmla="*/ 4 w 240"/>
              <a:gd name="T43" fmla="*/ 240 h 240"/>
              <a:gd name="T44" fmla="*/ 236 w 240"/>
              <a:gd name="T45" fmla="*/ 240 h 240"/>
              <a:gd name="T46" fmla="*/ 240 w 240"/>
              <a:gd name="T47" fmla="*/ 236 h 240"/>
              <a:gd name="T48" fmla="*/ 229 w 240"/>
              <a:gd name="T49" fmla="*/ 19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40">
                <a:moveTo>
                  <a:pt x="229" y="193"/>
                </a:moveTo>
                <a:cubicBezTo>
                  <a:pt x="222" y="179"/>
                  <a:pt x="199" y="170"/>
                  <a:pt x="166" y="158"/>
                </a:cubicBezTo>
                <a:cubicBezTo>
                  <a:pt x="162" y="157"/>
                  <a:pt x="157" y="155"/>
                  <a:pt x="152" y="153"/>
                </a:cubicBezTo>
                <a:cubicBezTo>
                  <a:pt x="152" y="127"/>
                  <a:pt x="152" y="127"/>
                  <a:pt x="152" y="127"/>
                </a:cubicBezTo>
                <a:cubicBezTo>
                  <a:pt x="155" y="124"/>
                  <a:pt x="163" y="113"/>
                  <a:pt x="164" y="97"/>
                </a:cubicBezTo>
                <a:cubicBezTo>
                  <a:pt x="167" y="95"/>
                  <a:pt x="168" y="92"/>
                  <a:pt x="169" y="87"/>
                </a:cubicBezTo>
                <a:cubicBezTo>
                  <a:pt x="171" y="80"/>
                  <a:pt x="170" y="72"/>
                  <a:pt x="165" y="67"/>
                </a:cubicBezTo>
                <a:cubicBezTo>
                  <a:pt x="165" y="66"/>
                  <a:pt x="166" y="65"/>
                  <a:pt x="166" y="64"/>
                </a:cubicBezTo>
                <a:cubicBezTo>
                  <a:pt x="170" y="55"/>
                  <a:pt x="177" y="37"/>
                  <a:pt x="174" y="23"/>
                </a:cubicBezTo>
                <a:cubicBezTo>
                  <a:pt x="171" y="7"/>
                  <a:pt x="148" y="0"/>
                  <a:pt x="127" y="0"/>
                </a:cubicBezTo>
                <a:cubicBezTo>
                  <a:pt x="111" y="0"/>
                  <a:pt x="92" y="4"/>
                  <a:pt x="87" y="15"/>
                </a:cubicBezTo>
                <a:cubicBezTo>
                  <a:pt x="81" y="15"/>
                  <a:pt x="76" y="18"/>
                  <a:pt x="73" y="22"/>
                </a:cubicBezTo>
                <a:cubicBezTo>
                  <a:pt x="65" y="33"/>
                  <a:pt x="71" y="54"/>
                  <a:pt x="74" y="65"/>
                </a:cubicBezTo>
                <a:cubicBezTo>
                  <a:pt x="75" y="66"/>
                  <a:pt x="75" y="67"/>
                  <a:pt x="75" y="67"/>
                </a:cubicBezTo>
                <a:cubicBezTo>
                  <a:pt x="70" y="72"/>
                  <a:pt x="69" y="80"/>
                  <a:pt x="71" y="87"/>
                </a:cubicBezTo>
                <a:cubicBezTo>
                  <a:pt x="72" y="92"/>
                  <a:pt x="73" y="95"/>
                  <a:pt x="76" y="97"/>
                </a:cubicBezTo>
                <a:cubicBezTo>
                  <a:pt x="77" y="113"/>
                  <a:pt x="85" y="122"/>
                  <a:pt x="88" y="126"/>
                </a:cubicBezTo>
                <a:cubicBezTo>
                  <a:pt x="88" y="153"/>
                  <a:pt x="88" y="153"/>
                  <a:pt x="88" y="153"/>
                </a:cubicBezTo>
                <a:cubicBezTo>
                  <a:pt x="83" y="155"/>
                  <a:pt x="78" y="157"/>
                  <a:pt x="74" y="159"/>
                </a:cubicBezTo>
                <a:cubicBezTo>
                  <a:pt x="41" y="170"/>
                  <a:pt x="18" y="179"/>
                  <a:pt x="11" y="193"/>
                </a:cubicBezTo>
                <a:cubicBezTo>
                  <a:pt x="0" y="214"/>
                  <a:pt x="0" y="235"/>
                  <a:pt x="0" y="236"/>
                </a:cubicBezTo>
                <a:cubicBezTo>
                  <a:pt x="0" y="238"/>
                  <a:pt x="2" y="240"/>
                  <a:pt x="4" y="240"/>
                </a:cubicBezTo>
                <a:cubicBezTo>
                  <a:pt x="236" y="240"/>
                  <a:pt x="236" y="240"/>
                  <a:pt x="236" y="240"/>
                </a:cubicBezTo>
                <a:cubicBezTo>
                  <a:pt x="238" y="240"/>
                  <a:pt x="240" y="238"/>
                  <a:pt x="240" y="236"/>
                </a:cubicBezTo>
                <a:cubicBezTo>
                  <a:pt x="240" y="235"/>
                  <a:pt x="240" y="214"/>
                  <a:pt x="229" y="193"/>
                </a:cubicBezTo>
                <a:close/>
              </a:path>
            </a:pathLst>
          </a:custGeom>
          <a:solidFill>
            <a:sysClr val="window" lastClr="FFFFFF"/>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88" name="Rectangle 187">
            <a:extLst>
              <a:ext uri="{FF2B5EF4-FFF2-40B4-BE49-F238E27FC236}">
                <a16:creationId xmlns:a16="http://schemas.microsoft.com/office/drawing/2014/main" id="{C34F36B5-6A68-4785-B7A6-0841E8AEA8A8}"/>
              </a:ext>
            </a:extLst>
          </p:cNvPr>
          <p:cNvSpPr/>
          <p:nvPr>
            <p:custDataLst>
              <p:tags r:id="rId1"/>
            </p:custDataLst>
          </p:nvPr>
        </p:nvSpPr>
        <p:spPr>
          <a:xfrm>
            <a:off x="1194663" y="1373349"/>
            <a:ext cx="3022269" cy="830997"/>
          </a:xfrm>
          <a:prstGeom prst="rect">
            <a:avLst/>
          </a:prstGeom>
        </p:spPr>
        <p:txBody>
          <a:bodyPr wrap="square" anchor="ctr">
            <a:spAutoFit/>
          </a:bodyPr>
          <a:lstStyle/>
          <a:p>
            <a:pPr algn="r"/>
            <a:r>
              <a:rPr lang="en-US" sz="1200" dirty="0">
                <a:solidFill>
                  <a:srgbClr val="002060"/>
                </a:solidFill>
                <a:latin typeface="Arial" panose="020B0604020202020204" pitchFamily="34" charset="0"/>
                <a:cs typeface="Arial" panose="020B0604020202020204" pitchFamily="34" charset="0"/>
              </a:rPr>
              <a:t>Lorem ipsum dolor sit </a:t>
            </a:r>
            <a:r>
              <a:rPr lang="en-US" sz="1200" dirty="0" err="1">
                <a:solidFill>
                  <a:srgbClr val="002060"/>
                </a:solidFill>
                <a:latin typeface="Arial" panose="020B0604020202020204" pitchFamily="34" charset="0"/>
                <a:cs typeface="Arial" panose="020B0604020202020204" pitchFamily="34" charset="0"/>
              </a:rPr>
              <a:t>amet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consectetur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adipiscing</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elit</a:t>
            </a:r>
            <a:r>
              <a:rPr lang="en-US" sz="1200" dirty="0">
                <a:solidFill>
                  <a:srgbClr val="002060"/>
                </a:solidFill>
                <a:latin typeface="Arial" panose="020B0604020202020204" pitchFamily="34" charset="0"/>
                <a:cs typeface="Arial" panose="020B0604020202020204" pitchFamily="34" charset="0"/>
              </a:rPr>
              <a:t>, sed do </a:t>
            </a:r>
            <a:r>
              <a:rPr lang="en-US" sz="1200" dirty="0" err="1">
                <a:solidFill>
                  <a:srgbClr val="002060"/>
                </a:solidFill>
                <a:latin typeface="Arial" panose="020B0604020202020204" pitchFamily="34" charset="0"/>
                <a:cs typeface="Arial" panose="020B0604020202020204" pitchFamily="34" charset="0"/>
              </a:rPr>
              <a:t>eiusmod</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tempor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incididunt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ut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labore</a:t>
            </a:r>
            <a:r>
              <a:rPr lang="en-US" sz="1200" dirty="0">
                <a:solidFill>
                  <a:srgbClr val="002060"/>
                </a:solidFill>
                <a:latin typeface="Arial" panose="020B0604020202020204" pitchFamily="34" charset="0"/>
                <a:cs typeface="Arial" panose="020B0604020202020204" pitchFamily="34" charset="0"/>
              </a:rPr>
              <a:t> et dolore magna </a:t>
            </a:r>
            <a:r>
              <a:rPr lang="en-US" sz="1200" dirty="0" err="1">
                <a:solidFill>
                  <a:srgbClr val="002060"/>
                </a:solidFill>
                <a:latin typeface="Arial" panose="020B0604020202020204" pitchFamily="34" charset="0"/>
                <a:cs typeface="Arial" panose="020B0604020202020204" pitchFamily="34" charset="0"/>
              </a:rPr>
              <a:t>aliqua</a:t>
            </a:r>
            <a:r>
              <a:rPr lang="en-US" sz="1200" dirty="0">
                <a:solidFill>
                  <a:srgbClr val="002060"/>
                </a:solidFill>
                <a:latin typeface="Arial" panose="020B0604020202020204" pitchFamily="34" charset="0"/>
                <a:cs typeface="Arial" panose="020B0604020202020204" pitchFamily="34" charset="0"/>
              </a:rPr>
              <a:t>. </a:t>
            </a:r>
          </a:p>
        </p:txBody>
      </p:sp>
      <p:sp>
        <p:nvSpPr>
          <p:cNvPr id="189" name="Rectangle 188">
            <a:extLst>
              <a:ext uri="{FF2B5EF4-FFF2-40B4-BE49-F238E27FC236}">
                <a16:creationId xmlns:a16="http://schemas.microsoft.com/office/drawing/2014/main" id="{3CDD9F09-0432-4DED-B408-761D636F1FE1}"/>
              </a:ext>
            </a:extLst>
          </p:cNvPr>
          <p:cNvSpPr/>
          <p:nvPr>
            <p:custDataLst>
              <p:tags r:id="rId2"/>
            </p:custDataLst>
          </p:nvPr>
        </p:nvSpPr>
        <p:spPr>
          <a:xfrm>
            <a:off x="730784" y="1188095"/>
            <a:ext cx="737190" cy="461665"/>
          </a:xfrm>
          <a:prstGeom prst="rect">
            <a:avLst/>
          </a:prstGeom>
          <a:effectLst/>
        </p:spPr>
        <p:txBody>
          <a:bodyPr wrap="square" anchor="ctr">
            <a:spAutoFit/>
          </a:bodyPr>
          <a:lstStyle/>
          <a:p>
            <a:pPr algn="ctr"/>
            <a:r>
              <a:rPr lang="en-US" sz="2400" b="1" dirty="0">
                <a:solidFill>
                  <a:schemeClr val="tx2">
                    <a:lumMod val="40000"/>
                    <a:lumOff val="60000"/>
                  </a:schemeClr>
                </a:solidFill>
                <a:latin typeface="Arial" panose="020B0604020202020204" pitchFamily="34" charset="0"/>
                <a:cs typeface="Arial" panose="020B0604020202020204" pitchFamily="34" charset="0"/>
              </a:rPr>
              <a:t>01</a:t>
            </a:r>
          </a:p>
        </p:txBody>
      </p:sp>
      <p:sp>
        <p:nvSpPr>
          <p:cNvPr id="190" name="Rectangle 189">
            <a:extLst>
              <a:ext uri="{FF2B5EF4-FFF2-40B4-BE49-F238E27FC236}">
                <a16:creationId xmlns:a16="http://schemas.microsoft.com/office/drawing/2014/main" id="{365D7827-55B5-4ECD-B5CC-7075D98CBA0B}"/>
              </a:ext>
            </a:extLst>
          </p:cNvPr>
          <p:cNvSpPr/>
          <p:nvPr>
            <p:custDataLst>
              <p:tags r:id="rId3"/>
            </p:custDataLst>
          </p:nvPr>
        </p:nvSpPr>
        <p:spPr>
          <a:xfrm>
            <a:off x="647396" y="2474376"/>
            <a:ext cx="3022269" cy="830997"/>
          </a:xfrm>
          <a:prstGeom prst="rect">
            <a:avLst/>
          </a:prstGeom>
        </p:spPr>
        <p:txBody>
          <a:bodyPr wrap="square" anchor="ctr">
            <a:spAutoFit/>
          </a:bodyPr>
          <a:lstStyle/>
          <a:p>
            <a:pPr algn="r"/>
            <a:r>
              <a:rPr lang="en-US" sz="1200" dirty="0">
                <a:solidFill>
                  <a:srgbClr val="002060"/>
                </a:solidFill>
                <a:latin typeface="Arial" panose="020B0604020202020204" pitchFamily="34" charset="0"/>
                <a:cs typeface="Arial" panose="020B0604020202020204" pitchFamily="34" charset="0"/>
              </a:rPr>
              <a:t>Lorem ipsum dolor sit </a:t>
            </a:r>
            <a:r>
              <a:rPr lang="en-US" sz="1200" dirty="0" err="1">
                <a:solidFill>
                  <a:srgbClr val="002060"/>
                </a:solidFill>
                <a:latin typeface="Arial" panose="020B0604020202020204" pitchFamily="34" charset="0"/>
                <a:cs typeface="Arial" panose="020B0604020202020204" pitchFamily="34" charset="0"/>
              </a:rPr>
              <a:t>amet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consectetur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adipiscing</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elit</a:t>
            </a:r>
            <a:r>
              <a:rPr lang="en-US" sz="1200" dirty="0">
                <a:solidFill>
                  <a:srgbClr val="002060"/>
                </a:solidFill>
                <a:latin typeface="Arial" panose="020B0604020202020204" pitchFamily="34" charset="0"/>
                <a:cs typeface="Arial" panose="020B0604020202020204" pitchFamily="34" charset="0"/>
              </a:rPr>
              <a:t>, sed do </a:t>
            </a:r>
            <a:r>
              <a:rPr lang="en-US" sz="1200" dirty="0" err="1">
                <a:solidFill>
                  <a:srgbClr val="002060"/>
                </a:solidFill>
                <a:latin typeface="Arial" panose="020B0604020202020204" pitchFamily="34" charset="0"/>
                <a:cs typeface="Arial" panose="020B0604020202020204" pitchFamily="34" charset="0"/>
              </a:rPr>
              <a:t>eiusmod</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tempor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incididunt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ut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labore</a:t>
            </a:r>
            <a:r>
              <a:rPr lang="en-US" sz="1200" dirty="0">
                <a:solidFill>
                  <a:srgbClr val="002060"/>
                </a:solidFill>
                <a:latin typeface="Arial" panose="020B0604020202020204" pitchFamily="34" charset="0"/>
                <a:cs typeface="Arial" panose="020B0604020202020204" pitchFamily="34" charset="0"/>
              </a:rPr>
              <a:t> et dolore magna </a:t>
            </a:r>
            <a:r>
              <a:rPr lang="en-US" sz="1200" dirty="0" err="1">
                <a:solidFill>
                  <a:srgbClr val="002060"/>
                </a:solidFill>
                <a:latin typeface="Arial" panose="020B0604020202020204" pitchFamily="34" charset="0"/>
                <a:cs typeface="Arial" panose="020B0604020202020204" pitchFamily="34" charset="0"/>
              </a:rPr>
              <a:t>aliqua</a:t>
            </a:r>
            <a:r>
              <a:rPr lang="en-US" sz="1200" dirty="0">
                <a:solidFill>
                  <a:srgbClr val="002060"/>
                </a:solidFill>
                <a:latin typeface="Arial" panose="020B0604020202020204" pitchFamily="34" charset="0"/>
                <a:cs typeface="Arial" panose="020B0604020202020204" pitchFamily="34" charset="0"/>
              </a:rPr>
              <a:t>. </a:t>
            </a:r>
          </a:p>
        </p:txBody>
      </p:sp>
      <p:sp>
        <p:nvSpPr>
          <p:cNvPr id="191" name="Rectangle 190">
            <a:extLst>
              <a:ext uri="{FF2B5EF4-FFF2-40B4-BE49-F238E27FC236}">
                <a16:creationId xmlns:a16="http://schemas.microsoft.com/office/drawing/2014/main" id="{4F23F8DD-B710-42B5-8272-67A3BE1B2FA1}"/>
              </a:ext>
            </a:extLst>
          </p:cNvPr>
          <p:cNvSpPr/>
          <p:nvPr>
            <p:custDataLst>
              <p:tags r:id="rId4"/>
            </p:custDataLst>
          </p:nvPr>
        </p:nvSpPr>
        <p:spPr>
          <a:xfrm>
            <a:off x="400864" y="2097142"/>
            <a:ext cx="887869" cy="461665"/>
          </a:xfrm>
          <a:prstGeom prst="rect">
            <a:avLst/>
          </a:prstGeom>
          <a:effectLst/>
        </p:spPr>
        <p:txBody>
          <a:bodyPr wrap="square" anchor="ctr">
            <a:spAutoFit/>
          </a:bodyPr>
          <a:lstStyle/>
          <a:p>
            <a:pPr algn="ctr"/>
            <a:r>
              <a:rPr lang="en-US" sz="2400" b="1" dirty="0">
                <a:solidFill>
                  <a:schemeClr val="accent4">
                    <a:lumMod val="75000"/>
                  </a:schemeClr>
                </a:solidFill>
                <a:latin typeface="Arial" panose="020B0604020202020204" pitchFamily="34" charset="0"/>
                <a:cs typeface="Arial" panose="020B0604020202020204" pitchFamily="34" charset="0"/>
              </a:rPr>
              <a:t>02</a:t>
            </a:r>
          </a:p>
        </p:txBody>
      </p:sp>
      <p:sp>
        <p:nvSpPr>
          <p:cNvPr id="192" name="Rectangle 191">
            <a:extLst>
              <a:ext uri="{FF2B5EF4-FFF2-40B4-BE49-F238E27FC236}">
                <a16:creationId xmlns:a16="http://schemas.microsoft.com/office/drawing/2014/main" id="{484C2BBA-7072-45F6-B6F6-A7D3902AE607}"/>
              </a:ext>
            </a:extLst>
          </p:cNvPr>
          <p:cNvSpPr/>
          <p:nvPr>
            <p:custDataLst>
              <p:tags r:id="rId5"/>
            </p:custDataLst>
          </p:nvPr>
        </p:nvSpPr>
        <p:spPr>
          <a:xfrm>
            <a:off x="598686" y="3732514"/>
            <a:ext cx="3022269" cy="830997"/>
          </a:xfrm>
          <a:prstGeom prst="rect">
            <a:avLst/>
          </a:prstGeom>
        </p:spPr>
        <p:txBody>
          <a:bodyPr wrap="square" anchor="ctr">
            <a:spAutoFit/>
          </a:bodyPr>
          <a:lstStyle/>
          <a:p>
            <a:pPr algn="r"/>
            <a:r>
              <a:rPr lang="en-US" sz="1200" dirty="0">
                <a:solidFill>
                  <a:srgbClr val="002060"/>
                </a:solidFill>
                <a:latin typeface="Arial" panose="020B0604020202020204" pitchFamily="34" charset="0"/>
                <a:cs typeface="Arial" panose="020B0604020202020204" pitchFamily="34" charset="0"/>
              </a:rPr>
              <a:t>Lorem ipsum dolor sit </a:t>
            </a:r>
            <a:r>
              <a:rPr lang="en-US" sz="1200" dirty="0" err="1">
                <a:solidFill>
                  <a:srgbClr val="002060"/>
                </a:solidFill>
                <a:latin typeface="Arial" panose="020B0604020202020204" pitchFamily="34" charset="0"/>
                <a:cs typeface="Arial" panose="020B0604020202020204" pitchFamily="34" charset="0"/>
              </a:rPr>
              <a:t>amet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consectetur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adipiscing</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elit</a:t>
            </a:r>
            <a:r>
              <a:rPr lang="en-US" sz="1200" dirty="0">
                <a:solidFill>
                  <a:srgbClr val="002060"/>
                </a:solidFill>
                <a:latin typeface="Arial" panose="020B0604020202020204" pitchFamily="34" charset="0"/>
                <a:cs typeface="Arial" panose="020B0604020202020204" pitchFamily="34" charset="0"/>
              </a:rPr>
              <a:t>, sed do </a:t>
            </a:r>
            <a:r>
              <a:rPr lang="en-US" sz="1200" dirty="0" err="1">
                <a:solidFill>
                  <a:srgbClr val="002060"/>
                </a:solidFill>
                <a:latin typeface="Arial" panose="020B0604020202020204" pitchFamily="34" charset="0"/>
                <a:cs typeface="Arial" panose="020B0604020202020204" pitchFamily="34" charset="0"/>
              </a:rPr>
              <a:t>eiusmod</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tempor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incididunt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ut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labore</a:t>
            </a:r>
            <a:r>
              <a:rPr lang="en-US" sz="1200" dirty="0">
                <a:solidFill>
                  <a:srgbClr val="002060"/>
                </a:solidFill>
                <a:latin typeface="Arial" panose="020B0604020202020204" pitchFamily="34" charset="0"/>
                <a:cs typeface="Arial" panose="020B0604020202020204" pitchFamily="34" charset="0"/>
              </a:rPr>
              <a:t> et dolore magna </a:t>
            </a:r>
            <a:r>
              <a:rPr lang="en-US" sz="1200" dirty="0" err="1">
                <a:solidFill>
                  <a:srgbClr val="002060"/>
                </a:solidFill>
                <a:latin typeface="Arial" panose="020B0604020202020204" pitchFamily="34" charset="0"/>
                <a:cs typeface="Arial" panose="020B0604020202020204" pitchFamily="34" charset="0"/>
              </a:rPr>
              <a:t>aliqua</a:t>
            </a:r>
            <a:r>
              <a:rPr lang="en-US" sz="1200" dirty="0">
                <a:solidFill>
                  <a:srgbClr val="002060"/>
                </a:solidFill>
                <a:latin typeface="Arial" panose="020B0604020202020204" pitchFamily="34" charset="0"/>
                <a:cs typeface="Arial" panose="020B0604020202020204" pitchFamily="34" charset="0"/>
              </a:rPr>
              <a:t>. </a:t>
            </a:r>
          </a:p>
        </p:txBody>
      </p:sp>
      <p:sp>
        <p:nvSpPr>
          <p:cNvPr id="193" name="Rectangle 192">
            <a:extLst>
              <a:ext uri="{FF2B5EF4-FFF2-40B4-BE49-F238E27FC236}">
                <a16:creationId xmlns:a16="http://schemas.microsoft.com/office/drawing/2014/main" id="{A271EF0C-15C3-4414-B6AD-BD8B383CCFF0}"/>
              </a:ext>
            </a:extLst>
          </p:cNvPr>
          <p:cNvSpPr/>
          <p:nvPr>
            <p:custDataLst>
              <p:tags r:id="rId6"/>
            </p:custDataLst>
          </p:nvPr>
        </p:nvSpPr>
        <p:spPr>
          <a:xfrm>
            <a:off x="479028" y="3378053"/>
            <a:ext cx="678691" cy="461665"/>
          </a:xfrm>
          <a:prstGeom prst="rect">
            <a:avLst/>
          </a:prstGeom>
          <a:effectLst/>
        </p:spPr>
        <p:txBody>
          <a:bodyPr wrap="square" anchor="ctr">
            <a:spAutoFit/>
          </a:bodyPr>
          <a:lstStyle/>
          <a:p>
            <a:pPr algn="ctr"/>
            <a:r>
              <a:rPr lang="en-US" sz="2400" b="1" dirty="0">
                <a:solidFill>
                  <a:schemeClr val="tx2">
                    <a:lumMod val="40000"/>
                    <a:lumOff val="60000"/>
                  </a:schemeClr>
                </a:solidFill>
                <a:latin typeface="Arial" panose="020B0604020202020204" pitchFamily="34" charset="0"/>
                <a:cs typeface="Arial" panose="020B0604020202020204" pitchFamily="34" charset="0"/>
              </a:rPr>
              <a:t>03</a:t>
            </a:r>
          </a:p>
        </p:txBody>
      </p:sp>
      <p:sp>
        <p:nvSpPr>
          <p:cNvPr id="194" name="Rectangle 193">
            <a:extLst>
              <a:ext uri="{FF2B5EF4-FFF2-40B4-BE49-F238E27FC236}">
                <a16:creationId xmlns:a16="http://schemas.microsoft.com/office/drawing/2014/main" id="{35FB04DA-8379-440E-B864-3756EE4BB360}"/>
              </a:ext>
            </a:extLst>
          </p:cNvPr>
          <p:cNvSpPr/>
          <p:nvPr>
            <p:custDataLst>
              <p:tags r:id="rId7"/>
            </p:custDataLst>
          </p:nvPr>
        </p:nvSpPr>
        <p:spPr>
          <a:xfrm>
            <a:off x="1494357" y="5170536"/>
            <a:ext cx="3022269" cy="830997"/>
          </a:xfrm>
          <a:prstGeom prst="rect">
            <a:avLst/>
          </a:prstGeom>
        </p:spPr>
        <p:txBody>
          <a:bodyPr wrap="square" anchor="ctr">
            <a:spAutoFit/>
          </a:bodyPr>
          <a:lstStyle/>
          <a:p>
            <a:pPr algn="r"/>
            <a:r>
              <a:rPr lang="en-US" sz="1200" dirty="0">
                <a:solidFill>
                  <a:srgbClr val="002060"/>
                </a:solidFill>
                <a:latin typeface="Arial" panose="020B0604020202020204" pitchFamily="34" charset="0"/>
                <a:cs typeface="Arial" panose="020B0604020202020204" pitchFamily="34" charset="0"/>
              </a:rPr>
              <a:t>Lorem ipsum dolor sit </a:t>
            </a:r>
            <a:r>
              <a:rPr lang="en-US" sz="1200" dirty="0" err="1">
                <a:solidFill>
                  <a:srgbClr val="002060"/>
                </a:solidFill>
                <a:latin typeface="Arial" panose="020B0604020202020204" pitchFamily="34" charset="0"/>
                <a:cs typeface="Arial" panose="020B0604020202020204" pitchFamily="34" charset="0"/>
              </a:rPr>
              <a:t>amet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consectetur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adipiscing</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elit</a:t>
            </a:r>
            <a:r>
              <a:rPr lang="en-US" sz="1200" dirty="0">
                <a:solidFill>
                  <a:srgbClr val="002060"/>
                </a:solidFill>
                <a:latin typeface="Arial" panose="020B0604020202020204" pitchFamily="34" charset="0"/>
                <a:cs typeface="Arial" panose="020B0604020202020204" pitchFamily="34" charset="0"/>
              </a:rPr>
              <a:t>, sed do </a:t>
            </a:r>
            <a:r>
              <a:rPr lang="en-US" sz="1200" dirty="0" err="1">
                <a:solidFill>
                  <a:srgbClr val="002060"/>
                </a:solidFill>
                <a:latin typeface="Arial" panose="020B0604020202020204" pitchFamily="34" charset="0"/>
                <a:cs typeface="Arial" panose="020B0604020202020204" pitchFamily="34" charset="0"/>
              </a:rPr>
              <a:t>eiusmod</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tempor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incididunt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ut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labore</a:t>
            </a:r>
            <a:r>
              <a:rPr lang="en-US" sz="1200" dirty="0">
                <a:solidFill>
                  <a:srgbClr val="002060"/>
                </a:solidFill>
                <a:latin typeface="Arial" panose="020B0604020202020204" pitchFamily="34" charset="0"/>
                <a:cs typeface="Arial" panose="020B0604020202020204" pitchFamily="34" charset="0"/>
              </a:rPr>
              <a:t> et dolore magna </a:t>
            </a:r>
            <a:r>
              <a:rPr lang="en-US" sz="1200" dirty="0" err="1">
                <a:solidFill>
                  <a:srgbClr val="002060"/>
                </a:solidFill>
                <a:latin typeface="Arial" panose="020B0604020202020204" pitchFamily="34" charset="0"/>
                <a:cs typeface="Arial" panose="020B0604020202020204" pitchFamily="34" charset="0"/>
              </a:rPr>
              <a:t>aliqua</a:t>
            </a:r>
            <a:r>
              <a:rPr lang="en-US" sz="1200" dirty="0">
                <a:solidFill>
                  <a:srgbClr val="002060"/>
                </a:solidFill>
                <a:latin typeface="Arial" panose="020B0604020202020204" pitchFamily="34" charset="0"/>
                <a:cs typeface="Arial" panose="020B0604020202020204" pitchFamily="34" charset="0"/>
              </a:rPr>
              <a:t>. </a:t>
            </a:r>
          </a:p>
        </p:txBody>
      </p:sp>
      <p:sp>
        <p:nvSpPr>
          <p:cNvPr id="195" name="Rectangle 194">
            <a:extLst>
              <a:ext uri="{FF2B5EF4-FFF2-40B4-BE49-F238E27FC236}">
                <a16:creationId xmlns:a16="http://schemas.microsoft.com/office/drawing/2014/main" id="{ECB7D4AF-AA3C-4532-AC4A-A97FBFCF85C9}"/>
              </a:ext>
            </a:extLst>
          </p:cNvPr>
          <p:cNvSpPr/>
          <p:nvPr>
            <p:custDataLst>
              <p:tags r:id="rId8"/>
            </p:custDataLst>
          </p:nvPr>
        </p:nvSpPr>
        <p:spPr>
          <a:xfrm>
            <a:off x="1065726" y="4802152"/>
            <a:ext cx="887869" cy="461665"/>
          </a:xfrm>
          <a:prstGeom prst="rect">
            <a:avLst/>
          </a:prstGeom>
          <a:effectLst/>
        </p:spPr>
        <p:txBody>
          <a:bodyPr wrap="square" anchor="ctr">
            <a:spAutoFit/>
          </a:bodyPr>
          <a:lstStyle/>
          <a:p>
            <a:pPr algn="ctr"/>
            <a:r>
              <a:rPr lang="en-US" sz="2400" b="1" dirty="0">
                <a:solidFill>
                  <a:schemeClr val="accent4">
                    <a:lumMod val="75000"/>
                  </a:schemeClr>
                </a:solidFill>
                <a:latin typeface="Arial" panose="020B0604020202020204" pitchFamily="34" charset="0"/>
                <a:cs typeface="Arial" panose="020B0604020202020204" pitchFamily="34" charset="0"/>
              </a:rPr>
              <a:t>04</a:t>
            </a:r>
          </a:p>
        </p:txBody>
      </p:sp>
      <p:sp>
        <p:nvSpPr>
          <p:cNvPr id="196" name="Rectangle 195">
            <a:extLst>
              <a:ext uri="{FF2B5EF4-FFF2-40B4-BE49-F238E27FC236}">
                <a16:creationId xmlns:a16="http://schemas.microsoft.com/office/drawing/2014/main" id="{25EC2608-E36E-4A0B-A1F9-A9293F3A5468}"/>
              </a:ext>
            </a:extLst>
          </p:cNvPr>
          <p:cNvSpPr/>
          <p:nvPr>
            <p:custDataLst>
              <p:tags r:id="rId9"/>
            </p:custDataLst>
          </p:nvPr>
        </p:nvSpPr>
        <p:spPr>
          <a:xfrm flipH="1">
            <a:off x="7866660" y="1296978"/>
            <a:ext cx="3022269" cy="830997"/>
          </a:xfrm>
          <a:prstGeom prst="rect">
            <a:avLst/>
          </a:prstGeom>
        </p:spPr>
        <p:txBody>
          <a:bodyPr wrap="square" anchor="ctr">
            <a:spAutoFit/>
          </a:bodyPr>
          <a:lstStyle/>
          <a:p>
            <a:r>
              <a:rPr lang="en-US" sz="1200" dirty="0">
                <a:solidFill>
                  <a:srgbClr val="002060"/>
                </a:solidFill>
                <a:latin typeface="Arial" panose="020B0604020202020204" pitchFamily="34" charset="0"/>
                <a:cs typeface="Arial" panose="020B0604020202020204" pitchFamily="34" charset="0"/>
              </a:rPr>
              <a:t>Lorem ipsum dolor sit </a:t>
            </a:r>
            <a:r>
              <a:rPr lang="en-US" sz="1200" dirty="0" err="1">
                <a:solidFill>
                  <a:srgbClr val="002060"/>
                </a:solidFill>
                <a:latin typeface="Arial" panose="020B0604020202020204" pitchFamily="34" charset="0"/>
                <a:cs typeface="Arial" panose="020B0604020202020204" pitchFamily="34" charset="0"/>
              </a:rPr>
              <a:t>amet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consectetur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adipiscing</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elit</a:t>
            </a:r>
            <a:r>
              <a:rPr lang="en-US" sz="1200" dirty="0">
                <a:solidFill>
                  <a:srgbClr val="002060"/>
                </a:solidFill>
                <a:latin typeface="Arial" panose="020B0604020202020204" pitchFamily="34" charset="0"/>
                <a:cs typeface="Arial" panose="020B0604020202020204" pitchFamily="34" charset="0"/>
              </a:rPr>
              <a:t>, sed do </a:t>
            </a:r>
            <a:r>
              <a:rPr lang="en-US" sz="1200" dirty="0" err="1">
                <a:solidFill>
                  <a:srgbClr val="002060"/>
                </a:solidFill>
                <a:latin typeface="Arial" panose="020B0604020202020204" pitchFamily="34" charset="0"/>
                <a:cs typeface="Arial" panose="020B0604020202020204" pitchFamily="34" charset="0"/>
              </a:rPr>
              <a:t>eiusmod</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tempor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incididunt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ut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labore</a:t>
            </a:r>
            <a:r>
              <a:rPr lang="en-US" sz="1200" dirty="0">
                <a:solidFill>
                  <a:srgbClr val="002060"/>
                </a:solidFill>
                <a:latin typeface="Arial" panose="020B0604020202020204" pitchFamily="34" charset="0"/>
                <a:cs typeface="Arial" panose="020B0604020202020204" pitchFamily="34" charset="0"/>
              </a:rPr>
              <a:t> et dolore magna </a:t>
            </a:r>
            <a:r>
              <a:rPr lang="en-US" sz="1200" dirty="0" err="1">
                <a:solidFill>
                  <a:srgbClr val="002060"/>
                </a:solidFill>
                <a:latin typeface="Arial" panose="020B0604020202020204" pitchFamily="34" charset="0"/>
                <a:cs typeface="Arial" panose="020B0604020202020204" pitchFamily="34" charset="0"/>
              </a:rPr>
              <a:t>aliqua</a:t>
            </a:r>
            <a:r>
              <a:rPr lang="en-US" sz="1200" dirty="0">
                <a:solidFill>
                  <a:srgbClr val="002060"/>
                </a:solidFill>
                <a:latin typeface="Arial" panose="020B0604020202020204" pitchFamily="34" charset="0"/>
                <a:cs typeface="Arial" panose="020B0604020202020204" pitchFamily="34" charset="0"/>
              </a:rPr>
              <a:t>. </a:t>
            </a:r>
          </a:p>
        </p:txBody>
      </p:sp>
      <p:sp>
        <p:nvSpPr>
          <p:cNvPr id="197" name="Rectangle 196">
            <a:extLst>
              <a:ext uri="{FF2B5EF4-FFF2-40B4-BE49-F238E27FC236}">
                <a16:creationId xmlns:a16="http://schemas.microsoft.com/office/drawing/2014/main" id="{BFCE0473-4721-431A-B73D-7A2670DE62CA}"/>
              </a:ext>
            </a:extLst>
          </p:cNvPr>
          <p:cNvSpPr/>
          <p:nvPr>
            <p:custDataLst>
              <p:tags r:id="rId10"/>
            </p:custDataLst>
          </p:nvPr>
        </p:nvSpPr>
        <p:spPr>
          <a:xfrm flipH="1">
            <a:off x="10653078" y="1147718"/>
            <a:ext cx="763672" cy="461665"/>
          </a:xfrm>
          <a:prstGeom prst="rect">
            <a:avLst/>
          </a:prstGeom>
          <a:effectLst/>
        </p:spPr>
        <p:txBody>
          <a:bodyPr wrap="square" anchor="ctr">
            <a:spAutoFit/>
          </a:bodyPr>
          <a:lstStyle/>
          <a:p>
            <a:pPr algn="ctr"/>
            <a:r>
              <a:rPr lang="en-US" sz="2400" b="1" dirty="0">
                <a:solidFill>
                  <a:schemeClr val="accent4">
                    <a:lumMod val="75000"/>
                  </a:schemeClr>
                </a:solidFill>
                <a:latin typeface="Arial" panose="020B0604020202020204" pitchFamily="34" charset="0"/>
                <a:cs typeface="Arial" panose="020B0604020202020204" pitchFamily="34" charset="0"/>
              </a:rPr>
              <a:t>08</a:t>
            </a:r>
          </a:p>
        </p:txBody>
      </p:sp>
      <p:sp>
        <p:nvSpPr>
          <p:cNvPr id="198" name="Rectangle 197">
            <a:extLst>
              <a:ext uri="{FF2B5EF4-FFF2-40B4-BE49-F238E27FC236}">
                <a16:creationId xmlns:a16="http://schemas.microsoft.com/office/drawing/2014/main" id="{7869641C-60FD-4EBC-AC8C-93E691BBE7C2}"/>
              </a:ext>
            </a:extLst>
          </p:cNvPr>
          <p:cNvSpPr/>
          <p:nvPr>
            <p:custDataLst>
              <p:tags r:id="rId11"/>
            </p:custDataLst>
          </p:nvPr>
        </p:nvSpPr>
        <p:spPr>
          <a:xfrm flipH="1">
            <a:off x="8595791" y="2850147"/>
            <a:ext cx="3022269" cy="830997"/>
          </a:xfrm>
          <a:prstGeom prst="rect">
            <a:avLst/>
          </a:prstGeom>
        </p:spPr>
        <p:txBody>
          <a:bodyPr wrap="square" anchor="ctr">
            <a:spAutoFit/>
          </a:bodyPr>
          <a:lstStyle/>
          <a:p>
            <a:r>
              <a:rPr lang="en-US" sz="1200" dirty="0">
                <a:solidFill>
                  <a:srgbClr val="002060"/>
                </a:solidFill>
                <a:latin typeface="Arial" panose="020B0604020202020204" pitchFamily="34" charset="0"/>
                <a:cs typeface="Arial" panose="020B0604020202020204" pitchFamily="34" charset="0"/>
              </a:rPr>
              <a:t>Lorem ipsum dolor sit </a:t>
            </a:r>
            <a:r>
              <a:rPr lang="en-US" sz="1200" dirty="0" err="1">
                <a:solidFill>
                  <a:srgbClr val="002060"/>
                </a:solidFill>
                <a:latin typeface="Arial" panose="020B0604020202020204" pitchFamily="34" charset="0"/>
                <a:cs typeface="Arial" panose="020B0604020202020204" pitchFamily="34" charset="0"/>
              </a:rPr>
              <a:t>amet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consectetur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adipiscing</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elit</a:t>
            </a:r>
            <a:r>
              <a:rPr lang="en-US" sz="1200" dirty="0">
                <a:solidFill>
                  <a:srgbClr val="002060"/>
                </a:solidFill>
                <a:latin typeface="Arial" panose="020B0604020202020204" pitchFamily="34" charset="0"/>
                <a:cs typeface="Arial" panose="020B0604020202020204" pitchFamily="34" charset="0"/>
              </a:rPr>
              <a:t>, sed do </a:t>
            </a:r>
            <a:r>
              <a:rPr lang="en-US" sz="1200" dirty="0" err="1">
                <a:solidFill>
                  <a:srgbClr val="002060"/>
                </a:solidFill>
                <a:latin typeface="Arial" panose="020B0604020202020204" pitchFamily="34" charset="0"/>
                <a:cs typeface="Arial" panose="020B0604020202020204" pitchFamily="34" charset="0"/>
              </a:rPr>
              <a:t>eiusmod</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tempor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incididunt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ut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labore</a:t>
            </a:r>
            <a:r>
              <a:rPr lang="en-US" sz="1200" dirty="0">
                <a:solidFill>
                  <a:srgbClr val="002060"/>
                </a:solidFill>
                <a:latin typeface="Arial" panose="020B0604020202020204" pitchFamily="34" charset="0"/>
                <a:cs typeface="Arial" panose="020B0604020202020204" pitchFamily="34" charset="0"/>
              </a:rPr>
              <a:t> et dolore magna </a:t>
            </a:r>
            <a:r>
              <a:rPr lang="en-US" sz="1200" dirty="0" err="1">
                <a:solidFill>
                  <a:srgbClr val="002060"/>
                </a:solidFill>
                <a:latin typeface="Arial" panose="020B0604020202020204" pitchFamily="34" charset="0"/>
                <a:cs typeface="Arial" panose="020B0604020202020204" pitchFamily="34" charset="0"/>
              </a:rPr>
              <a:t>aliqua</a:t>
            </a:r>
            <a:r>
              <a:rPr lang="en-US" sz="1200" dirty="0">
                <a:solidFill>
                  <a:srgbClr val="002060"/>
                </a:solidFill>
                <a:latin typeface="Arial" panose="020B0604020202020204" pitchFamily="34" charset="0"/>
                <a:cs typeface="Arial" panose="020B0604020202020204" pitchFamily="34" charset="0"/>
              </a:rPr>
              <a:t>. </a:t>
            </a:r>
          </a:p>
        </p:txBody>
      </p:sp>
      <p:sp>
        <p:nvSpPr>
          <p:cNvPr id="199" name="Rectangle 198">
            <a:extLst>
              <a:ext uri="{FF2B5EF4-FFF2-40B4-BE49-F238E27FC236}">
                <a16:creationId xmlns:a16="http://schemas.microsoft.com/office/drawing/2014/main" id="{858FCFB7-44FF-468F-941C-AA60113F977D}"/>
              </a:ext>
            </a:extLst>
          </p:cNvPr>
          <p:cNvSpPr/>
          <p:nvPr>
            <p:custDataLst>
              <p:tags r:id="rId12"/>
            </p:custDataLst>
          </p:nvPr>
        </p:nvSpPr>
        <p:spPr>
          <a:xfrm flipH="1">
            <a:off x="11034914" y="2507260"/>
            <a:ext cx="887869" cy="461665"/>
          </a:xfrm>
          <a:prstGeom prst="rect">
            <a:avLst/>
          </a:prstGeom>
          <a:effectLst/>
        </p:spPr>
        <p:txBody>
          <a:bodyPr wrap="square" anchor="ctr">
            <a:spAutoFit/>
          </a:bodyPr>
          <a:lstStyle/>
          <a:p>
            <a:pPr algn="ctr"/>
            <a:r>
              <a:rPr lang="en-US" sz="2400" b="1" dirty="0">
                <a:solidFill>
                  <a:schemeClr val="tx2">
                    <a:lumMod val="40000"/>
                    <a:lumOff val="60000"/>
                  </a:schemeClr>
                </a:solidFill>
                <a:latin typeface="Arial" panose="020B0604020202020204" pitchFamily="34" charset="0"/>
                <a:cs typeface="Arial" panose="020B0604020202020204" pitchFamily="34" charset="0"/>
              </a:rPr>
              <a:t>07</a:t>
            </a:r>
          </a:p>
        </p:txBody>
      </p:sp>
      <p:sp>
        <p:nvSpPr>
          <p:cNvPr id="200" name="Rectangle 199">
            <a:extLst>
              <a:ext uri="{FF2B5EF4-FFF2-40B4-BE49-F238E27FC236}">
                <a16:creationId xmlns:a16="http://schemas.microsoft.com/office/drawing/2014/main" id="{1FC481EC-E21A-4FF9-BB97-D7C0AEDC66AA}"/>
              </a:ext>
            </a:extLst>
          </p:cNvPr>
          <p:cNvSpPr/>
          <p:nvPr>
            <p:custDataLst>
              <p:tags r:id="rId13"/>
            </p:custDataLst>
          </p:nvPr>
        </p:nvSpPr>
        <p:spPr>
          <a:xfrm flipH="1">
            <a:off x="8471319" y="4234795"/>
            <a:ext cx="3022269" cy="830997"/>
          </a:xfrm>
          <a:prstGeom prst="rect">
            <a:avLst/>
          </a:prstGeom>
        </p:spPr>
        <p:txBody>
          <a:bodyPr wrap="square" anchor="ctr">
            <a:spAutoFit/>
          </a:bodyPr>
          <a:lstStyle/>
          <a:p>
            <a:r>
              <a:rPr lang="en-US" sz="1200" dirty="0">
                <a:solidFill>
                  <a:srgbClr val="002060"/>
                </a:solidFill>
                <a:latin typeface="Arial" panose="020B0604020202020204" pitchFamily="34" charset="0"/>
                <a:cs typeface="Arial" panose="020B0604020202020204" pitchFamily="34" charset="0"/>
              </a:rPr>
              <a:t>Lorem ipsum dolor sit </a:t>
            </a:r>
            <a:r>
              <a:rPr lang="en-US" sz="1200" dirty="0" err="1">
                <a:solidFill>
                  <a:srgbClr val="002060"/>
                </a:solidFill>
                <a:latin typeface="Arial" panose="020B0604020202020204" pitchFamily="34" charset="0"/>
                <a:cs typeface="Arial" panose="020B0604020202020204" pitchFamily="34" charset="0"/>
              </a:rPr>
              <a:t>amet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consectetur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adipiscing</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elit</a:t>
            </a:r>
            <a:r>
              <a:rPr lang="en-US" sz="1200" dirty="0">
                <a:solidFill>
                  <a:srgbClr val="002060"/>
                </a:solidFill>
                <a:latin typeface="Arial" panose="020B0604020202020204" pitchFamily="34" charset="0"/>
                <a:cs typeface="Arial" panose="020B0604020202020204" pitchFamily="34" charset="0"/>
              </a:rPr>
              <a:t>, sed do </a:t>
            </a:r>
            <a:r>
              <a:rPr lang="en-US" sz="1200" dirty="0" err="1">
                <a:solidFill>
                  <a:srgbClr val="002060"/>
                </a:solidFill>
                <a:latin typeface="Arial" panose="020B0604020202020204" pitchFamily="34" charset="0"/>
                <a:cs typeface="Arial" panose="020B0604020202020204" pitchFamily="34" charset="0"/>
              </a:rPr>
              <a:t>eiusmod</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tempor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incididunt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ut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labore</a:t>
            </a:r>
            <a:r>
              <a:rPr lang="en-US" sz="1200" dirty="0">
                <a:solidFill>
                  <a:srgbClr val="002060"/>
                </a:solidFill>
                <a:latin typeface="Arial" panose="020B0604020202020204" pitchFamily="34" charset="0"/>
                <a:cs typeface="Arial" panose="020B0604020202020204" pitchFamily="34" charset="0"/>
              </a:rPr>
              <a:t> et dolore magna </a:t>
            </a:r>
            <a:r>
              <a:rPr lang="en-US" sz="1200" dirty="0" err="1">
                <a:solidFill>
                  <a:srgbClr val="002060"/>
                </a:solidFill>
                <a:latin typeface="Arial" panose="020B0604020202020204" pitchFamily="34" charset="0"/>
                <a:cs typeface="Arial" panose="020B0604020202020204" pitchFamily="34" charset="0"/>
              </a:rPr>
              <a:t>aliqua</a:t>
            </a:r>
            <a:r>
              <a:rPr lang="en-US" sz="1200" dirty="0">
                <a:solidFill>
                  <a:srgbClr val="002060"/>
                </a:solidFill>
                <a:latin typeface="Arial" panose="020B0604020202020204" pitchFamily="34" charset="0"/>
                <a:cs typeface="Arial" panose="020B0604020202020204" pitchFamily="34" charset="0"/>
              </a:rPr>
              <a:t>. </a:t>
            </a:r>
          </a:p>
        </p:txBody>
      </p:sp>
      <p:sp>
        <p:nvSpPr>
          <p:cNvPr id="201" name="Rectangle 200">
            <a:extLst>
              <a:ext uri="{FF2B5EF4-FFF2-40B4-BE49-F238E27FC236}">
                <a16:creationId xmlns:a16="http://schemas.microsoft.com/office/drawing/2014/main" id="{30F22FDC-C528-4243-A378-36B76B41B0F3}"/>
              </a:ext>
            </a:extLst>
          </p:cNvPr>
          <p:cNvSpPr/>
          <p:nvPr>
            <p:custDataLst>
              <p:tags r:id="rId14"/>
            </p:custDataLst>
          </p:nvPr>
        </p:nvSpPr>
        <p:spPr>
          <a:xfrm flipH="1">
            <a:off x="10883801" y="3847940"/>
            <a:ext cx="887869" cy="461665"/>
          </a:xfrm>
          <a:prstGeom prst="rect">
            <a:avLst/>
          </a:prstGeom>
          <a:effectLst/>
        </p:spPr>
        <p:txBody>
          <a:bodyPr wrap="square" anchor="ctr">
            <a:spAutoFit/>
          </a:bodyPr>
          <a:lstStyle/>
          <a:p>
            <a:pPr algn="ctr"/>
            <a:r>
              <a:rPr lang="en-US" sz="2400" b="1" dirty="0">
                <a:solidFill>
                  <a:schemeClr val="accent4">
                    <a:lumMod val="75000"/>
                  </a:schemeClr>
                </a:solidFill>
                <a:latin typeface="Arial" panose="020B0604020202020204" pitchFamily="34" charset="0"/>
                <a:cs typeface="Arial" panose="020B0604020202020204" pitchFamily="34" charset="0"/>
              </a:rPr>
              <a:t>06</a:t>
            </a:r>
          </a:p>
        </p:txBody>
      </p:sp>
      <p:sp>
        <p:nvSpPr>
          <p:cNvPr id="202" name="Rectangle 201">
            <a:extLst>
              <a:ext uri="{FF2B5EF4-FFF2-40B4-BE49-F238E27FC236}">
                <a16:creationId xmlns:a16="http://schemas.microsoft.com/office/drawing/2014/main" id="{F5871FBE-AC59-4EA2-9870-EC2E9C0152FD}"/>
              </a:ext>
            </a:extLst>
          </p:cNvPr>
          <p:cNvSpPr/>
          <p:nvPr>
            <p:custDataLst>
              <p:tags r:id="rId15"/>
            </p:custDataLst>
          </p:nvPr>
        </p:nvSpPr>
        <p:spPr>
          <a:xfrm flipH="1">
            <a:off x="7655330" y="5373210"/>
            <a:ext cx="3022269" cy="830997"/>
          </a:xfrm>
          <a:prstGeom prst="rect">
            <a:avLst/>
          </a:prstGeom>
        </p:spPr>
        <p:txBody>
          <a:bodyPr wrap="square" anchor="ctr">
            <a:spAutoFit/>
          </a:bodyPr>
          <a:lstStyle/>
          <a:p>
            <a:r>
              <a:rPr lang="en-US" sz="1200" dirty="0">
                <a:solidFill>
                  <a:srgbClr val="002060"/>
                </a:solidFill>
                <a:latin typeface="Arial" panose="020B0604020202020204" pitchFamily="34" charset="0"/>
                <a:cs typeface="Arial" panose="020B0604020202020204" pitchFamily="34" charset="0"/>
              </a:rPr>
              <a:t>Lorem ipsum dolor sit </a:t>
            </a:r>
            <a:r>
              <a:rPr lang="en-US" sz="1200" dirty="0" err="1">
                <a:solidFill>
                  <a:srgbClr val="002060"/>
                </a:solidFill>
                <a:latin typeface="Arial" panose="020B0604020202020204" pitchFamily="34" charset="0"/>
                <a:cs typeface="Arial" panose="020B0604020202020204" pitchFamily="34" charset="0"/>
              </a:rPr>
              <a:t>amet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consectetur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adipiscing</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elit</a:t>
            </a:r>
            <a:r>
              <a:rPr lang="en-US" sz="1200" dirty="0">
                <a:solidFill>
                  <a:srgbClr val="002060"/>
                </a:solidFill>
                <a:latin typeface="Arial" panose="020B0604020202020204" pitchFamily="34" charset="0"/>
                <a:cs typeface="Arial" panose="020B0604020202020204" pitchFamily="34" charset="0"/>
              </a:rPr>
              <a:t>, sed do </a:t>
            </a:r>
            <a:r>
              <a:rPr lang="en-US" sz="1200" dirty="0" err="1">
                <a:solidFill>
                  <a:srgbClr val="002060"/>
                </a:solidFill>
                <a:latin typeface="Arial" panose="020B0604020202020204" pitchFamily="34" charset="0"/>
                <a:cs typeface="Arial" panose="020B0604020202020204" pitchFamily="34" charset="0"/>
              </a:rPr>
              <a:t>eiusmod</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tempor</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incididunt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ut</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labore</a:t>
            </a:r>
            <a:r>
              <a:rPr lang="en-US" sz="1200" dirty="0">
                <a:solidFill>
                  <a:srgbClr val="002060"/>
                </a:solidFill>
                <a:latin typeface="Arial" panose="020B0604020202020204" pitchFamily="34" charset="0"/>
                <a:cs typeface="Arial" panose="020B0604020202020204" pitchFamily="34" charset="0"/>
              </a:rPr>
              <a:t> et dolore magna </a:t>
            </a:r>
            <a:r>
              <a:rPr lang="en-US" sz="1200" dirty="0" err="1">
                <a:solidFill>
                  <a:srgbClr val="002060"/>
                </a:solidFill>
                <a:latin typeface="Arial" panose="020B0604020202020204" pitchFamily="34" charset="0"/>
                <a:cs typeface="Arial" panose="020B0604020202020204" pitchFamily="34" charset="0"/>
              </a:rPr>
              <a:t>aliqua</a:t>
            </a:r>
            <a:r>
              <a:rPr lang="en-US" sz="1200" dirty="0">
                <a:solidFill>
                  <a:srgbClr val="002060"/>
                </a:solidFill>
                <a:latin typeface="Arial" panose="020B0604020202020204" pitchFamily="34" charset="0"/>
                <a:cs typeface="Arial" panose="020B0604020202020204" pitchFamily="34" charset="0"/>
              </a:rPr>
              <a:t>. </a:t>
            </a:r>
          </a:p>
        </p:txBody>
      </p:sp>
      <p:sp>
        <p:nvSpPr>
          <p:cNvPr id="203" name="Rectangle 202">
            <a:extLst>
              <a:ext uri="{FF2B5EF4-FFF2-40B4-BE49-F238E27FC236}">
                <a16:creationId xmlns:a16="http://schemas.microsoft.com/office/drawing/2014/main" id="{07FAF1D9-1C9B-4C6C-936D-D7741794B784}"/>
              </a:ext>
            </a:extLst>
          </p:cNvPr>
          <p:cNvSpPr/>
          <p:nvPr>
            <p:custDataLst>
              <p:tags r:id="rId16"/>
            </p:custDataLst>
          </p:nvPr>
        </p:nvSpPr>
        <p:spPr>
          <a:xfrm flipH="1">
            <a:off x="10313638" y="5124369"/>
            <a:ext cx="828493" cy="461665"/>
          </a:xfrm>
          <a:prstGeom prst="rect">
            <a:avLst/>
          </a:prstGeom>
          <a:effectLst/>
        </p:spPr>
        <p:txBody>
          <a:bodyPr wrap="square" anchor="ctr">
            <a:spAutoFit/>
          </a:bodyPr>
          <a:lstStyle/>
          <a:p>
            <a:pPr algn="ctr"/>
            <a:r>
              <a:rPr lang="en-US" sz="2400" b="1" dirty="0">
                <a:solidFill>
                  <a:schemeClr val="tx2">
                    <a:lumMod val="40000"/>
                    <a:lumOff val="60000"/>
                  </a:schemeClr>
                </a:solidFill>
                <a:latin typeface="Arial" panose="020B0604020202020204" pitchFamily="34" charset="0"/>
                <a:cs typeface="Arial" panose="020B0604020202020204" pitchFamily="34" charset="0"/>
              </a:rPr>
              <a:t>05</a:t>
            </a:r>
          </a:p>
        </p:txBody>
      </p:sp>
      <p:sp>
        <p:nvSpPr>
          <p:cNvPr id="204" name="Rectangle 203">
            <a:extLst>
              <a:ext uri="{FF2B5EF4-FFF2-40B4-BE49-F238E27FC236}">
                <a16:creationId xmlns:a16="http://schemas.microsoft.com/office/drawing/2014/main" id="{CA5C81CB-AC1C-4714-9717-74609103B47C}"/>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1412431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214C77C5-4E08-4588-A38C-85DEDF5313BC}"/>
              </a:ext>
            </a:extLst>
          </p:cNvPr>
          <p:cNvSpPr>
            <a:spLocks noGrp="1"/>
          </p:cNvSpPr>
          <p:nvPr>
            <p:ph type="title"/>
          </p:nvPr>
        </p:nvSpPr>
        <p:spPr/>
        <p:txBody>
          <a:bodyPr>
            <a:noAutofit/>
          </a:bodyPr>
          <a:lstStyle/>
          <a:p>
            <a:r>
              <a:rPr lang="en-US" dirty="0">
                <a:solidFill>
                  <a:srgbClr val="0F3492"/>
                </a:solidFill>
              </a:rPr>
              <a:t>DEPA defines SC framework at national level, but strategic plans are developed at provincial-level to obtain local stakeholders’ input.</a:t>
            </a:r>
            <a:endParaRPr lang="th-TH" sz="1400" dirty="0"/>
          </a:p>
        </p:txBody>
      </p:sp>
      <p:cxnSp>
        <p:nvCxnSpPr>
          <p:cNvPr id="3" name="Straight Connector 2">
            <a:extLst>
              <a:ext uri="{FF2B5EF4-FFF2-40B4-BE49-F238E27FC236}">
                <a16:creationId xmlns:a16="http://schemas.microsoft.com/office/drawing/2014/main" id="{850BC326-177F-4B93-8661-E6403284D8B3}"/>
              </a:ext>
            </a:extLst>
          </p:cNvPr>
          <p:cNvCxnSpPr/>
          <p:nvPr/>
        </p:nvCxnSpPr>
        <p:spPr>
          <a:xfrm>
            <a:off x="507724" y="1414688"/>
            <a:ext cx="5457913" cy="0"/>
          </a:xfrm>
          <a:prstGeom prst="line">
            <a:avLst/>
          </a:prstGeom>
          <a:noFill/>
          <a:ln w="12700" cap="flat" cmpd="sng" algn="ctr">
            <a:solidFill>
              <a:srgbClr val="002060"/>
            </a:solidFill>
            <a:prstDash val="solid"/>
            <a:miter lim="800000"/>
            <a:headEnd type="triangle" w="med" len="med"/>
            <a:tailEnd type="triangle" w="med" len="med"/>
          </a:ln>
          <a:effectLst/>
        </p:spPr>
      </p:cxnSp>
      <p:cxnSp>
        <p:nvCxnSpPr>
          <p:cNvPr id="4" name="Straight Connector 3">
            <a:extLst>
              <a:ext uri="{FF2B5EF4-FFF2-40B4-BE49-F238E27FC236}">
                <a16:creationId xmlns:a16="http://schemas.microsoft.com/office/drawing/2014/main" id="{C826065A-D38E-4509-BDD1-1ED01A068892}"/>
              </a:ext>
            </a:extLst>
          </p:cNvPr>
          <p:cNvCxnSpPr/>
          <p:nvPr/>
        </p:nvCxnSpPr>
        <p:spPr>
          <a:xfrm>
            <a:off x="6249658" y="1424480"/>
            <a:ext cx="5457913" cy="0"/>
          </a:xfrm>
          <a:prstGeom prst="line">
            <a:avLst/>
          </a:prstGeom>
          <a:noFill/>
          <a:ln w="12700" cap="flat" cmpd="sng" algn="ctr">
            <a:solidFill>
              <a:srgbClr val="002060"/>
            </a:solidFill>
            <a:prstDash val="solid"/>
            <a:miter lim="800000"/>
            <a:headEnd type="triangle" w="med" len="med"/>
            <a:tailEnd type="triangle" w="med" len="med"/>
          </a:ln>
          <a:effectLst/>
        </p:spPr>
      </p:cxnSp>
      <p:sp>
        <p:nvSpPr>
          <p:cNvPr id="5" name="Rectangle 4">
            <a:extLst>
              <a:ext uri="{FF2B5EF4-FFF2-40B4-BE49-F238E27FC236}">
                <a16:creationId xmlns:a16="http://schemas.microsoft.com/office/drawing/2014/main" id="{13A07395-0AC6-4613-AA1C-C14F1F9C1D61}"/>
              </a:ext>
            </a:extLst>
          </p:cNvPr>
          <p:cNvSpPr/>
          <p:nvPr/>
        </p:nvSpPr>
        <p:spPr>
          <a:xfrm>
            <a:off x="1751136" y="1252742"/>
            <a:ext cx="2875823" cy="303499"/>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2060"/>
                </a:solidFill>
                <a:effectLst/>
                <a:uLnTx/>
                <a:uFillTx/>
                <a:latin typeface="+mj-lt"/>
                <a:ea typeface="+mn-ea"/>
                <a:cs typeface="TH SarabunPSK" panose="020B0500040200020003" pitchFamily="34" charset="-34"/>
              </a:rPr>
              <a:t>Main Content</a:t>
            </a:r>
          </a:p>
        </p:txBody>
      </p:sp>
      <p:sp>
        <p:nvSpPr>
          <p:cNvPr id="6" name="Rectangle 5">
            <a:extLst>
              <a:ext uri="{FF2B5EF4-FFF2-40B4-BE49-F238E27FC236}">
                <a16:creationId xmlns:a16="http://schemas.microsoft.com/office/drawing/2014/main" id="{0E9FF892-C5A7-426A-9FA7-7356171A431A}"/>
              </a:ext>
            </a:extLst>
          </p:cNvPr>
          <p:cNvSpPr/>
          <p:nvPr/>
        </p:nvSpPr>
        <p:spPr>
          <a:xfrm>
            <a:off x="7209050" y="1252742"/>
            <a:ext cx="3458720" cy="303499"/>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2060"/>
                </a:solidFill>
                <a:effectLst/>
                <a:uLnTx/>
                <a:uFillTx/>
                <a:latin typeface="+mj-lt"/>
                <a:ea typeface="+mn-ea"/>
                <a:cs typeface="TH SarabunPSK" panose="020B0500040200020003" pitchFamily="34" charset="-34"/>
              </a:rPr>
              <a:t>Main Content</a:t>
            </a:r>
          </a:p>
        </p:txBody>
      </p:sp>
      <p:sp>
        <p:nvSpPr>
          <p:cNvPr id="7" name="Shape">
            <a:extLst>
              <a:ext uri="{FF2B5EF4-FFF2-40B4-BE49-F238E27FC236}">
                <a16:creationId xmlns:a16="http://schemas.microsoft.com/office/drawing/2014/main" id="{5E2847D8-2F59-4798-BF90-2AF07B8397AF}"/>
              </a:ext>
            </a:extLst>
          </p:cNvPr>
          <p:cNvSpPr/>
          <p:nvPr/>
        </p:nvSpPr>
        <p:spPr>
          <a:xfrm>
            <a:off x="4410661" y="3051168"/>
            <a:ext cx="2482906" cy="3267273"/>
          </a:xfrm>
          <a:custGeom>
            <a:avLst/>
            <a:gdLst/>
            <a:ahLst/>
            <a:cxnLst>
              <a:cxn ang="0">
                <a:pos x="wd2" y="hd2"/>
              </a:cxn>
              <a:cxn ang="5400000">
                <a:pos x="wd2" y="hd2"/>
              </a:cxn>
              <a:cxn ang="10800000">
                <a:pos x="wd2" y="hd2"/>
              </a:cxn>
              <a:cxn ang="16200000">
                <a:pos x="wd2" y="hd2"/>
              </a:cxn>
            </a:cxnLst>
            <a:rect l="0" t="0" r="r" b="b"/>
            <a:pathLst>
              <a:path w="21528" h="21600" extrusionOk="0">
                <a:moveTo>
                  <a:pt x="21490" y="20100"/>
                </a:moveTo>
                <a:lnTo>
                  <a:pt x="19969" y="17230"/>
                </a:lnTo>
                <a:cubicBezTo>
                  <a:pt x="13236" y="17218"/>
                  <a:pt x="7602" y="13660"/>
                  <a:pt x="6133" y="8886"/>
                </a:cubicBezTo>
                <a:cubicBezTo>
                  <a:pt x="5966" y="8344"/>
                  <a:pt x="5852" y="7788"/>
                  <a:pt x="5797" y="7220"/>
                </a:cubicBezTo>
                <a:cubicBezTo>
                  <a:pt x="5795" y="7202"/>
                  <a:pt x="5792" y="7185"/>
                  <a:pt x="5790" y="7167"/>
                </a:cubicBezTo>
                <a:cubicBezTo>
                  <a:pt x="5784" y="7137"/>
                  <a:pt x="5779" y="7106"/>
                  <a:pt x="5775" y="7074"/>
                </a:cubicBezTo>
                <a:cubicBezTo>
                  <a:pt x="5764" y="6983"/>
                  <a:pt x="5754" y="6891"/>
                  <a:pt x="5747" y="6799"/>
                </a:cubicBezTo>
                <a:cubicBezTo>
                  <a:pt x="5745" y="6776"/>
                  <a:pt x="5741" y="6754"/>
                  <a:pt x="5740" y="6730"/>
                </a:cubicBezTo>
                <a:cubicBezTo>
                  <a:pt x="5740" y="6723"/>
                  <a:pt x="5739" y="6716"/>
                  <a:pt x="5739" y="6708"/>
                </a:cubicBezTo>
                <a:cubicBezTo>
                  <a:pt x="5732" y="6598"/>
                  <a:pt x="5730" y="6489"/>
                  <a:pt x="5731" y="6380"/>
                </a:cubicBezTo>
                <a:cubicBezTo>
                  <a:pt x="5731" y="6362"/>
                  <a:pt x="5732" y="6344"/>
                  <a:pt x="5734" y="6325"/>
                </a:cubicBezTo>
                <a:cubicBezTo>
                  <a:pt x="5735" y="6227"/>
                  <a:pt x="5740" y="6129"/>
                  <a:pt x="5747" y="6032"/>
                </a:cubicBezTo>
                <a:cubicBezTo>
                  <a:pt x="5748" y="6021"/>
                  <a:pt x="5747" y="6011"/>
                  <a:pt x="5748" y="6000"/>
                </a:cubicBezTo>
                <a:cubicBezTo>
                  <a:pt x="5752" y="5958"/>
                  <a:pt x="5758" y="5916"/>
                  <a:pt x="5762" y="5874"/>
                </a:cubicBezTo>
                <a:cubicBezTo>
                  <a:pt x="5767" y="5825"/>
                  <a:pt x="5773" y="5775"/>
                  <a:pt x="5779" y="5727"/>
                </a:cubicBezTo>
                <a:cubicBezTo>
                  <a:pt x="5786" y="5676"/>
                  <a:pt x="5795" y="5626"/>
                  <a:pt x="5804" y="5575"/>
                </a:cubicBezTo>
                <a:cubicBezTo>
                  <a:pt x="5813" y="5523"/>
                  <a:pt x="5821" y="5471"/>
                  <a:pt x="5831" y="5418"/>
                </a:cubicBezTo>
                <a:cubicBezTo>
                  <a:pt x="5839" y="5377"/>
                  <a:pt x="5850" y="5338"/>
                  <a:pt x="5859" y="5297"/>
                </a:cubicBezTo>
                <a:cubicBezTo>
                  <a:pt x="5873" y="5235"/>
                  <a:pt x="5887" y="5173"/>
                  <a:pt x="5904" y="5110"/>
                </a:cubicBezTo>
                <a:cubicBezTo>
                  <a:pt x="5911" y="5086"/>
                  <a:pt x="5919" y="5064"/>
                  <a:pt x="5925" y="5040"/>
                </a:cubicBezTo>
                <a:cubicBezTo>
                  <a:pt x="6532" y="2914"/>
                  <a:pt x="8514" y="1180"/>
                  <a:pt x="11129" y="399"/>
                </a:cubicBezTo>
                <a:cubicBezTo>
                  <a:pt x="11136" y="397"/>
                  <a:pt x="11141" y="395"/>
                  <a:pt x="11146" y="393"/>
                </a:cubicBezTo>
                <a:cubicBezTo>
                  <a:pt x="11158" y="390"/>
                  <a:pt x="11168" y="386"/>
                  <a:pt x="11180" y="383"/>
                </a:cubicBezTo>
                <a:cubicBezTo>
                  <a:pt x="11250" y="362"/>
                  <a:pt x="11322" y="343"/>
                  <a:pt x="11394" y="324"/>
                </a:cubicBezTo>
                <a:cubicBezTo>
                  <a:pt x="11440" y="312"/>
                  <a:pt x="11484" y="298"/>
                  <a:pt x="11528" y="287"/>
                </a:cubicBezTo>
                <a:cubicBezTo>
                  <a:pt x="11544" y="283"/>
                  <a:pt x="11561" y="279"/>
                  <a:pt x="11576" y="275"/>
                </a:cubicBezTo>
                <a:cubicBezTo>
                  <a:pt x="11630" y="261"/>
                  <a:pt x="11685" y="249"/>
                  <a:pt x="11738" y="237"/>
                </a:cubicBezTo>
                <a:cubicBezTo>
                  <a:pt x="11802" y="222"/>
                  <a:pt x="11865" y="206"/>
                  <a:pt x="11929" y="192"/>
                </a:cubicBezTo>
                <a:cubicBezTo>
                  <a:pt x="11951" y="187"/>
                  <a:pt x="11972" y="183"/>
                  <a:pt x="11994" y="179"/>
                </a:cubicBezTo>
                <a:cubicBezTo>
                  <a:pt x="12019" y="174"/>
                  <a:pt x="12045" y="169"/>
                  <a:pt x="12069" y="164"/>
                </a:cubicBezTo>
                <a:cubicBezTo>
                  <a:pt x="12166" y="145"/>
                  <a:pt x="12261" y="127"/>
                  <a:pt x="12359" y="110"/>
                </a:cubicBezTo>
                <a:cubicBezTo>
                  <a:pt x="12401" y="103"/>
                  <a:pt x="12441" y="96"/>
                  <a:pt x="12483" y="90"/>
                </a:cubicBezTo>
                <a:cubicBezTo>
                  <a:pt x="12587" y="73"/>
                  <a:pt x="12693" y="57"/>
                  <a:pt x="12800" y="44"/>
                </a:cubicBezTo>
                <a:cubicBezTo>
                  <a:pt x="12843" y="38"/>
                  <a:pt x="12886" y="33"/>
                  <a:pt x="12929" y="28"/>
                </a:cubicBezTo>
                <a:cubicBezTo>
                  <a:pt x="13013" y="18"/>
                  <a:pt x="13099" y="9"/>
                  <a:pt x="13186" y="0"/>
                </a:cubicBezTo>
                <a:cubicBezTo>
                  <a:pt x="12436" y="42"/>
                  <a:pt x="11703" y="129"/>
                  <a:pt x="10991" y="254"/>
                </a:cubicBezTo>
                <a:cubicBezTo>
                  <a:pt x="4702" y="1370"/>
                  <a:pt x="16" y="5648"/>
                  <a:pt x="0" y="10759"/>
                </a:cubicBezTo>
                <a:cubicBezTo>
                  <a:pt x="0" y="10768"/>
                  <a:pt x="0" y="10777"/>
                  <a:pt x="0" y="10785"/>
                </a:cubicBezTo>
                <a:cubicBezTo>
                  <a:pt x="0" y="16166"/>
                  <a:pt x="5178" y="20630"/>
                  <a:pt x="11957" y="21460"/>
                </a:cubicBezTo>
                <a:cubicBezTo>
                  <a:pt x="12703" y="21551"/>
                  <a:pt x="13467" y="21600"/>
                  <a:pt x="14247" y="21600"/>
                </a:cubicBezTo>
                <a:cubicBezTo>
                  <a:pt x="15027" y="21600"/>
                  <a:pt x="15791" y="21551"/>
                  <a:pt x="16537" y="21460"/>
                </a:cubicBezTo>
                <a:cubicBezTo>
                  <a:pt x="18155" y="21320"/>
                  <a:pt x="19714" y="21033"/>
                  <a:pt x="21190" y="20616"/>
                </a:cubicBezTo>
                <a:cubicBezTo>
                  <a:pt x="21462" y="20541"/>
                  <a:pt x="21600" y="20307"/>
                  <a:pt x="21490" y="20100"/>
                </a:cubicBezTo>
                <a:close/>
              </a:path>
            </a:pathLst>
          </a:custGeom>
          <a:solidFill>
            <a:schemeClr val="accent5">
              <a:lumMod val="40000"/>
              <a:lumOff val="60000"/>
            </a:schemeClr>
          </a:solidFill>
          <a:ln w="12700">
            <a:miter lim="400000"/>
          </a:ln>
          <a:effectLst>
            <a:outerShdw blurRad="63500" sx="102000" sy="102000" algn="ctr" rotWithShape="0">
              <a:prstClr val="black">
                <a:alpha val="40000"/>
              </a:prstClr>
            </a:outerShdw>
          </a:effectLst>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8" name="Shape">
            <a:extLst>
              <a:ext uri="{FF2B5EF4-FFF2-40B4-BE49-F238E27FC236}">
                <a16:creationId xmlns:a16="http://schemas.microsoft.com/office/drawing/2014/main" id="{5807F4F4-03A3-45F7-AEA5-C4862D9BC280}"/>
              </a:ext>
            </a:extLst>
          </p:cNvPr>
          <p:cNvSpPr/>
          <p:nvPr/>
        </p:nvSpPr>
        <p:spPr>
          <a:xfrm>
            <a:off x="5052306" y="3179723"/>
            <a:ext cx="3254941" cy="2489624"/>
          </a:xfrm>
          <a:custGeom>
            <a:avLst/>
            <a:gdLst/>
            <a:ahLst/>
            <a:cxnLst>
              <a:cxn ang="0">
                <a:pos x="wd2" y="hd2"/>
              </a:cxn>
              <a:cxn ang="5400000">
                <a:pos x="wd2" y="hd2"/>
              </a:cxn>
              <a:cxn ang="10800000">
                <a:pos x="wd2" y="hd2"/>
              </a:cxn>
              <a:cxn ang="16200000">
                <a:pos x="wd2" y="hd2"/>
              </a:cxn>
            </a:cxnLst>
            <a:rect l="0" t="0" r="r" b="b"/>
            <a:pathLst>
              <a:path w="21600" h="21528" extrusionOk="0">
                <a:moveTo>
                  <a:pt x="21463" y="4995"/>
                </a:moveTo>
                <a:cubicBezTo>
                  <a:pt x="21323" y="3377"/>
                  <a:pt x="21036" y="1817"/>
                  <a:pt x="20619" y="341"/>
                </a:cubicBezTo>
                <a:cubicBezTo>
                  <a:pt x="20542" y="66"/>
                  <a:pt x="20307" y="-72"/>
                  <a:pt x="20100" y="38"/>
                </a:cubicBezTo>
                <a:lnTo>
                  <a:pt x="17230" y="1559"/>
                </a:lnTo>
                <a:cubicBezTo>
                  <a:pt x="17218" y="8291"/>
                  <a:pt x="13660" y="13925"/>
                  <a:pt x="8886" y="15395"/>
                </a:cubicBezTo>
                <a:cubicBezTo>
                  <a:pt x="8344" y="15561"/>
                  <a:pt x="7788" y="15675"/>
                  <a:pt x="7220" y="15730"/>
                </a:cubicBezTo>
                <a:cubicBezTo>
                  <a:pt x="7203" y="15732"/>
                  <a:pt x="7185" y="15735"/>
                  <a:pt x="7168" y="15737"/>
                </a:cubicBezTo>
                <a:cubicBezTo>
                  <a:pt x="7138" y="15743"/>
                  <a:pt x="7106" y="15748"/>
                  <a:pt x="7075" y="15752"/>
                </a:cubicBezTo>
                <a:cubicBezTo>
                  <a:pt x="6984" y="15764"/>
                  <a:pt x="6893" y="15773"/>
                  <a:pt x="6801" y="15781"/>
                </a:cubicBezTo>
                <a:cubicBezTo>
                  <a:pt x="6777" y="15782"/>
                  <a:pt x="6755" y="15786"/>
                  <a:pt x="6731" y="15787"/>
                </a:cubicBezTo>
                <a:cubicBezTo>
                  <a:pt x="6724" y="15787"/>
                  <a:pt x="6717" y="15788"/>
                  <a:pt x="6709" y="15788"/>
                </a:cubicBezTo>
                <a:cubicBezTo>
                  <a:pt x="6599" y="15795"/>
                  <a:pt x="6490" y="15797"/>
                  <a:pt x="6381" y="15796"/>
                </a:cubicBezTo>
                <a:cubicBezTo>
                  <a:pt x="6362" y="15796"/>
                  <a:pt x="6344" y="15795"/>
                  <a:pt x="6325" y="15794"/>
                </a:cubicBezTo>
                <a:cubicBezTo>
                  <a:pt x="6227" y="15792"/>
                  <a:pt x="6130" y="15788"/>
                  <a:pt x="6033" y="15781"/>
                </a:cubicBezTo>
                <a:cubicBezTo>
                  <a:pt x="6022" y="15779"/>
                  <a:pt x="6012" y="15781"/>
                  <a:pt x="6001" y="15779"/>
                </a:cubicBezTo>
                <a:cubicBezTo>
                  <a:pt x="5959" y="15775"/>
                  <a:pt x="5917" y="15769"/>
                  <a:pt x="5874" y="15765"/>
                </a:cubicBezTo>
                <a:cubicBezTo>
                  <a:pt x="5825" y="15760"/>
                  <a:pt x="5776" y="15754"/>
                  <a:pt x="5728" y="15748"/>
                </a:cubicBezTo>
                <a:cubicBezTo>
                  <a:pt x="5676" y="15741"/>
                  <a:pt x="5626" y="15731"/>
                  <a:pt x="5575" y="15723"/>
                </a:cubicBezTo>
                <a:cubicBezTo>
                  <a:pt x="5523" y="15714"/>
                  <a:pt x="5471" y="15706"/>
                  <a:pt x="5419" y="15696"/>
                </a:cubicBezTo>
                <a:cubicBezTo>
                  <a:pt x="5378" y="15688"/>
                  <a:pt x="5338" y="15678"/>
                  <a:pt x="5297" y="15668"/>
                </a:cubicBezTo>
                <a:cubicBezTo>
                  <a:pt x="5235" y="15654"/>
                  <a:pt x="5173" y="15640"/>
                  <a:pt x="5111" y="15624"/>
                </a:cubicBezTo>
                <a:cubicBezTo>
                  <a:pt x="5087" y="15618"/>
                  <a:pt x="5064" y="15610"/>
                  <a:pt x="5040" y="15603"/>
                </a:cubicBezTo>
                <a:cubicBezTo>
                  <a:pt x="2914" y="14997"/>
                  <a:pt x="1181" y="13015"/>
                  <a:pt x="399" y="10401"/>
                </a:cubicBezTo>
                <a:cubicBezTo>
                  <a:pt x="397" y="10394"/>
                  <a:pt x="395" y="10389"/>
                  <a:pt x="393" y="10382"/>
                </a:cubicBezTo>
                <a:cubicBezTo>
                  <a:pt x="390" y="10371"/>
                  <a:pt x="386" y="10360"/>
                  <a:pt x="383" y="10349"/>
                </a:cubicBezTo>
                <a:cubicBezTo>
                  <a:pt x="362" y="10278"/>
                  <a:pt x="343" y="10206"/>
                  <a:pt x="324" y="10135"/>
                </a:cubicBezTo>
                <a:cubicBezTo>
                  <a:pt x="312" y="10089"/>
                  <a:pt x="298" y="10045"/>
                  <a:pt x="287" y="10000"/>
                </a:cubicBezTo>
                <a:cubicBezTo>
                  <a:pt x="283" y="9985"/>
                  <a:pt x="279" y="9968"/>
                  <a:pt x="275" y="9952"/>
                </a:cubicBezTo>
                <a:cubicBezTo>
                  <a:pt x="261" y="9899"/>
                  <a:pt x="249" y="9844"/>
                  <a:pt x="237" y="9791"/>
                </a:cubicBezTo>
                <a:cubicBezTo>
                  <a:pt x="222" y="9727"/>
                  <a:pt x="206" y="9664"/>
                  <a:pt x="192" y="9600"/>
                </a:cubicBezTo>
                <a:cubicBezTo>
                  <a:pt x="187" y="9578"/>
                  <a:pt x="183" y="9557"/>
                  <a:pt x="179" y="9535"/>
                </a:cubicBezTo>
                <a:cubicBezTo>
                  <a:pt x="174" y="9510"/>
                  <a:pt x="169" y="9484"/>
                  <a:pt x="164" y="9459"/>
                </a:cubicBezTo>
                <a:cubicBezTo>
                  <a:pt x="145" y="9363"/>
                  <a:pt x="127" y="9266"/>
                  <a:pt x="110" y="9170"/>
                </a:cubicBezTo>
                <a:cubicBezTo>
                  <a:pt x="103" y="9128"/>
                  <a:pt x="96" y="9088"/>
                  <a:pt x="90" y="9046"/>
                </a:cubicBezTo>
                <a:cubicBezTo>
                  <a:pt x="73" y="8942"/>
                  <a:pt x="57" y="8836"/>
                  <a:pt x="44" y="8729"/>
                </a:cubicBezTo>
                <a:cubicBezTo>
                  <a:pt x="38" y="8686"/>
                  <a:pt x="33" y="8643"/>
                  <a:pt x="28" y="8600"/>
                </a:cubicBezTo>
                <a:cubicBezTo>
                  <a:pt x="18" y="8515"/>
                  <a:pt x="9" y="8429"/>
                  <a:pt x="0" y="8343"/>
                </a:cubicBezTo>
                <a:cubicBezTo>
                  <a:pt x="42" y="9093"/>
                  <a:pt x="129" y="9826"/>
                  <a:pt x="254" y="10538"/>
                </a:cubicBezTo>
                <a:cubicBezTo>
                  <a:pt x="1370" y="16826"/>
                  <a:pt x="5648" y="21512"/>
                  <a:pt x="10759" y="21528"/>
                </a:cubicBezTo>
                <a:cubicBezTo>
                  <a:pt x="10768" y="21528"/>
                  <a:pt x="10777" y="21528"/>
                  <a:pt x="10785" y="21528"/>
                </a:cubicBezTo>
                <a:cubicBezTo>
                  <a:pt x="16166" y="21528"/>
                  <a:pt x="20630" y="16350"/>
                  <a:pt x="21460" y="9571"/>
                </a:cubicBezTo>
                <a:cubicBezTo>
                  <a:pt x="21551" y="8826"/>
                  <a:pt x="21600" y="8062"/>
                  <a:pt x="21600" y="7282"/>
                </a:cubicBezTo>
                <a:cubicBezTo>
                  <a:pt x="21600" y="6502"/>
                  <a:pt x="21555" y="5741"/>
                  <a:pt x="21463" y="4995"/>
                </a:cubicBezTo>
                <a:close/>
              </a:path>
            </a:pathLst>
          </a:custGeom>
          <a:solidFill>
            <a:schemeClr val="accent4">
              <a:lumMod val="75000"/>
            </a:schemeClr>
          </a:solidFill>
          <a:ln w="12700">
            <a:miter lim="400000"/>
          </a:ln>
          <a:effectLst>
            <a:outerShdw blurRad="63500" sx="102000" sy="102000" algn="ctr" rotWithShape="0">
              <a:prstClr val="black">
                <a:alpha val="40000"/>
              </a:prstClr>
            </a:outerShdw>
          </a:effectLst>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9" name="Shape">
            <a:extLst>
              <a:ext uri="{FF2B5EF4-FFF2-40B4-BE49-F238E27FC236}">
                <a16:creationId xmlns:a16="http://schemas.microsoft.com/office/drawing/2014/main" id="{0DFE52E0-91F2-48E3-9225-B268430DF894}"/>
              </a:ext>
            </a:extLst>
          </p:cNvPr>
          <p:cNvSpPr/>
          <p:nvPr/>
        </p:nvSpPr>
        <p:spPr>
          <a:xfrm>
            <a:off x="5170399" y="1752982"/>
            <a:ext cx="2489633" cy="3267273"/>
          </a:xfrm>
          <a:custGeom>
            <a:avLst/>
            <a:gdLst/>
            <a:ahLst/>
            <a:cxnLst>
              <a:cxn ang="0">
                <a:pos x="wd2" y="hd2"/>
              </a:cxn>
              <a:cxn ang="5400000">
                <a:pos x="wd2" y="hd2"/>
              </a:cxn>
              <a:cxn ang="10800000">
                <a:pos x="wd2" y="hd2"/>
              </a:cxn>
              <a:cxn ang="16200000">
                <a:pos x="wd2" y="hd2"/>
              </a:cxn>
            </a:cxnLst>
            <a:rect l="0" t="0" r="r" b="b"/>
            <a:pathLst>
              <a:path w="21526" h="21600" extrusionOk="0">
                <a:moveTo>
                  <a:pt x="9573" y="140"/>
                </a:moveTo>
                <a:cubicBezTo>
                  <a:pt x="8827" y="49"/>
                  <a:pt x="8063" y="0"/>
                  <a:pt x="7284" y="0"/>
                </a:cubicBezTo>
                <a:cubicBezTo>
                  <a:pt x="6504" y="0"/>
                  <a:pt x="5740" y="49"/>
                  <a:pt x="4994" y="140"/>
                </a:cubicBezTo>
                <a:cubicBezTo>
                  <a:pt x="3376" y="280"/>
                  <a:pt x="1817" y="567"/>
                  <a:pt x="341" y="984"/>
                </a:cubicBezTo>
                <a:cubicBezTo>
                  <a:pt x="66" y="1061"/>
                  <a:pt x="-72" y="1296"/>
                  <a:pt x="37" y="1503"/>
                </a:cubicBezTo>
                <a:lnTo>
                  <a:pt x="1559" y="4372"/>
                </a:lnTo>
                <a:cubicBezTo>
                  <a:pt x="8290" y="4384"/>
                  <a:pt x="13923" y="7942"/>
                  <a:pt x="15393" y="12716"/>
                </a:cubicBezTo>
                <a:cubicBezTo>
                  <a:pt x="15393" y="12716"/>
                  <a:pt x="15777" y="14035"/>
                  <a:pt x="15779" y="14802"/>
                </a:cubicBezTo>
                <a:cubicBezTo>
                  <a:pt x="15780" y="14826"/>
                  <a:pt x="15784" y="14849"/>
                  <a:pt x="15785" y="14873"/>
                </a:cubicBezTo>
                <a:cubicBezTo>
                  <a:pt x="15785" y="14879"/>
                  <a:pt x="15786" y="14886"/>
                  <a:pt x="15786" y="14894"/>
                </a:cubicBezTo>
                <a:cubicBezTo>
                  <a:pt x="15793" y="15004"/>
                  <a:pt x="15796" y="15113"/>
                  <a:pt x="15794" y="15222"/>
                </a:cubicBezTo>
                <a:cubicBezTo>
                  <a:pt x="15794" y="15241"/>
                  <a:pt x="15793" y="15260"/>
                  <a:pt x="15792" y="15278"/>
                </a:cubicBezTo>
                <a:cubicBezTo>
                  <a:pt x="15790" y="15376"/>
                  <a:pt x="15786" y="15473"/>
                  <a:pt x="15779" y="15570"/>
                </a:cubicBezTo>
                <a:cubicBezTo>
                  <a:pt x="15777" y="15581"/>
                  <a:pt x="15779" y="15591"/>
                  <a:pt x="15777" y="15602"/>
                </a:cubicBezTo>
                <a:cubicBezTo>
                  <a:pt x="15773" y="15645"/>
                  <a:pt x="15767" y="15686"/>
                  <a:pt x="15763" y="15728"/>
                </a:cubicBezTo>
                <a:cubicBezTo>
                  <a:pt x="15758" y="15777"/>
                  <a:pt x="15752" y="15826"/>
                  <a:pt x="15746" y="15874"/>
                </a:cubicBezTo>
                <a:cubicBezTo>
                  <a:pt x="15739" y="15925"/>
                  <a:pt x="15729" y="15975"/>
                  <a:pt x="15721" y="16027"/>
                </a:cubicBezTo>
                <a:cubicBezTo>
                  <a:pt x="15712" y="16079"/>
                  <a:pt x="15704" y="16132"/>
                  <a:pt x="15694" y="16183"/>
                </a:cubicBezTo>
                <a:cubicBezTo>
                  <a:pt x="15686" y="16224"/>
                  <a:pt x="15676" y="16264"/>
                  <a:pt x="15666" y="16304"/>
                </a:cubicBezTo>
                <a:cubicBezTo>
                  <a:pt x="15652" y="16366"/>
                  <a:pt x="15638" y="16429"/>
                  <a:pt x="15622" y="16490"/>
                </a:cubicBezTo>
                <a:cubicBezTo>
                  <a:pt x="15616" y="16514"/>
                  <a:pt x="15608" y="16538"/>
                  <a:pt x="15601" y="16560"/>
                </a:cubicBezTo>
                <a:cubicBezTo>
                  <a:pt x="14995" y="18686"/>
                  <a:pt x="13013" y="20420"/>
                  <a:pt x="10398" y="21201"/>
                </a:cubicBezTo>
                <a:cubicBezTo>
                  <a:pt x="10393" y="21203"/>
                  <a:pt x="10386" y="21205"/>
                  <a:pt x="10381" y="21207"/>
                </a:cubicBezTo>
                <a:cubicBezTo>
                  <a:pt x="10369" y="21210"/>
                  <a:pt x="10359" y="21214"/>
                  <a:pt x="10347" y="21217"/>
                </a:cubicBezTo>
                <a:cubicBezTo>
                  <a:pt x="10277" y="21238"/>
                  <a:pt x="10205" y="21257"/>
                  <a:pt x="10134" y="21276"/>
                </a:cubicBezTo>
                <a:cubicBezTo>
                  <a:pt x="10088" y="21288"/>
                  <a:pt x="10044" y="21302"/>
                  <a:pt x="9999" y="21313"/>
                </a:cubicBezTo>
                <a:cubicBezTo>
                  <a:pt x="9984" y="21317"/>
                  <a:pt x="9968" y="21320"/>
                  <a:pt x="9951" y="21325"/>
                </a:cubicBezTo>
                <a:cubicBezTo>
                  <a:pt x="9898" y="21339"/>
                  <a:pt x="9843" y="21351"/>
                  <a:pt x="9789" y="21363"/>
                </a:cubicBezTo>
                <a:cubicBezTo>
                  <a:pt x="9725" y="21378"/>
                  <a:pt x="9663" y="21394"/>
                  <a:pt x="9599" y="21408"/>
                </a:cubicBezTo>
                <a:cubicBezTo>
                  <a:pt x="9577" y="21413"/>
                  <a:pt x="9556" y="21417"/>
                  <a:pt x="9534" y="21421"/>
                </a:cubicBezTo>
                <a:cubicBezTo>
                  <a:pt x="9509" y="21426"/>
                  <a:pt x="9483" y="21431"/>
                  <a:pt x="9458" y="21436"/>
                </a:cubicBezTo>
                <a:cubicBezTo>
                  <a:pt x="9363" y="21455"/>
                  <a:pt x="9267" y="21473"/>
                  <a:pt x="9169" y="21490"/>
                </a:cubicBezTo>
                <a:cubicBezTo>
                  <a:pt x="9127" y="21497"/>
                  <a:pt x="9085" y="21504"/>
                  <a:pt x="9044" y="21510"/>
                </a:cubicBezTo>
                <a:cubicBezTo>
                  <a:pt x="8939" y="21527"/>
                  <a:pt x="8834" y="21543"/>
                  <a:pt x="8728" y="21556"/>
                </a:cubicBezTo>
                <a:cubicBezTo>
                  <a:pt x="8685" y="21562"/>
                  <a:pt x="8642" y="21567"/>
                  <a:pt x="8599" y="21572"/>
                </a:cubicBezTo>
                <a:cubicBezTo>
                  <a:pt x="8514" y="21582"/>
                  <a:pt x="8428" y="21591"/>
                  <a:pt x="8342" y="21600"/>
                </a:cubicBezTo>
                <a:cubicBezTo>
                  <a:pt x="9092" y="21558"/>
                  <a:pt x="9825" y="21471"/>
                  <a:pt x="10536" y="21346"/>
                </a:cubicBezTo>
                <a:cubicBezTo>
                  <a:pt x="16824" y="20230"/>
                  <a:pt x="21510" y="15953"/>
                  <a:pt x="21525" y="10842"/>
                </a:cubicBezTo>
                <a:cubicBezTo>
                  <a:pt x="21525" y="10833"/>
                  <a:pt x="21525" y="10824"/>
                  <a:pt x="21525" y="10816"/>
                </a:cubicBezTo>
                <a:cubicBezTo>
                  <a:pt x="21528" y="5434"/>
                  <a:pt x="16351" y="971"/>
                  <a:pt x="9573" y="140"/>
                </a:cubicBezTo>
                <a:close/>
              </a:path>
            </a:pathLst>
          </a:custGeom>
          <a:solidFill>
            <a:schemeClr val="accent3">
              <a:lumMod val="60000"/>
              <a:lumOff val="40000"/>
            </a:schemeClr>
          </a:solidFill>
          <a:ln w="12700">
            <a:noFill/>
            <a:miter lim="400000"/>
          </a:ln>
          <a:effectLst>
            <a:outerShdw blurRad="63500" sx="102000" sy="102000" algn="ctr" rotWithShape="0">
              <a:prstClr val="black">
                <a:alpha val="40000"/>
              </a:prstClr>
            </a:outerShdw>
          </a:effectLst>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dirty="0">
              <a:ln>
                <a:noFill/>
              </a:ln>
              <a:solidFill>
                <a:srgbClr val="FFFFFF"/>
              </a:solidFill>
              <a:effectLst/>
              <a:uLnTx/>
              <a:uFillTx/>
            </a:endParaRPr>
          </a:p>
        </p:txBody>
      </p:sp>
      <p:sp>
        <p:nvSpPr>
          <p:cNvPr id="10" name="Shape">
            <a:extLst>
              <a:ext uri="{FF2B5EF4-FFF2-40B4-BE49-F238E27FC236}">
                <a16:creationId xmlns:a16="http://schemas.microsoft.com/office/drawing/2014/main" id="{6D330C96-BBEB-435C-AEE7-97A5D9F76F3F}"/>
              </a:ext>
            </a:extLst>
          </p:cNvPr>
          <p:cNvSpPr/>
          <p:nvPr/>
        </p:nvSpPr>
        <p:spPr>
          <a:xfrm>
            <a:off x="3751007" y="2412135"/>
            <a:ext cx="3258713" cy="2489926"/>
          </a:xfrm>
          <a:custGeom>
            <a:avLst/>
            <a:gdLst/>
            <a:ahLst/>
            <a:cxnLst>
              <a:cxn ang="0">
                <a:pos x="wd2" y="hd2"/>
              </a:cxn>
              <a:cxn ang="5400000">
                <a:pos x="wd2" y="hd2"/>
              </a:cxn>
              <a:cxn ang="10800000">
                <a:pos x="wd2" y="hd2"/>
              </a:cxn>
              <a:cxn ang="16200000">
                <a:pos x="wd2" y="hd2"/>
              </a:cxn>
            </a:cxnLst>
            <a:rect l="0" t="0" r="r" b="b"/>
            <a:pathLst>
              <a:path w="21600" h="21528" extrusionOk="0">
                <a:moveTo>
                  <a:pt x="21306" y="10989"/>
                </a:moveTo>
                <a:cubicBezTo>
                  <a:pt x="20192" y="4701"/>
                  <a:pt x="15922" y="16"/>
                  <a:pt x="10821" y="0"/>
                </a:cubicBezTo>
                <a:cubicBezTo>
                  <a:pt x="10812" y="0"/>
                  <a:pt x="10803" y="0"/>
                  <a:pt x="10795" y="0"/>
                </a:cubicBezTo>
                <a:cubicBezTo>
                  <a:pt x="5424" y="0"/>
                  <a:pt x="968" y="5177"/>
                  <a:pt x="139" y="11955"/>
                </a:cubicBezTo>
                <a:cubicBezTo>
                  <a:pt x="48" y="12701"/>
                  <a:pt x="0" y="13465"/>
                  <a:pt x="0" y="14244"/>
                </a:cubicBezTo>
                <a:cubicBezTo>
                  <a:pt x="0" y="15024"/>
                  <a:pt x="48" y="15788"/>
                  <a:pt x="139" y="16534"/>
                </a:cubicBezTo>
                <a:cubicBezTo>
                  <a:pt x="280" y="18152"/>
                  <a:pt x="566" y="19711"/>
                  <a:pt x="982" y="21187"/>
                </a:cubicBezTo>
                <a:cubicBezTo>
                  <a:pt x="1059" y="21462"/>
                  <a:pt x="1293" y="21600"/>
                  <a:pt x="1500" y="21490"/>
                </a:cubicBezTo>
                <a:lnTo>
                  <a:pt x="4364" y="19969"/>
                </a:lnTo>
                <a:cubicBezTo>
                  <a:pt x="4376" y="13238"/>
                  <a:pt x="7928" y="7605"/>
                  <a:pt x="12693" y="6135"/>
                </a:cubicBezTo>
                <a:cubicBezTo>
                  <a:pt x="13234" y="5968"/>
                  <a:pt x="13789" y="5855"/>
                  <a:pt x="14356" y="5800"/>
                </a:cubicBezTo>
                <a:cubicBezTo>
                  <a:pt x="14374" y="5798"/>
                  <a:pt x="14391" y="5795"/>
                  <a:pt x="14409" y="5792"/>
                </a:cubicBezTo>
                <a:cubicBezTo>
                  <a:pt x="14439" y="5787"/>
                  <a:pt x="14470" y="5782"/>
                  <a:pt x="14501" y="5778"/>
                </a:cubicBezTo>
                <a:cubicBezTo>
                  <a:pt x="14592" y="5766"/>
                  <a:pt x="14684" y="5757"/>
                  <a:pt x="14776" y="5749"/>
                </a:cubicBezTo>
                <a:cubicBezTo>
                  <a:pt x="14799" y="5748"/>
                  <a:pt x="14823" y="5744"/>
                  <a:pt x="14845" y="5743"/>
                </a:cubicBezTo>
                <a:cubicBezTo>
                  <a:pt x="14852" y="5743"/>
                  <a:pt x="14859" y="5742"/>
                  <a:pt x="14867" y="5742"/>
                </a:cubicBezTo>
                <a:cubicBezTo>
                  <a:pt x="14977" y="5735"/>
                  <a:pt x="15085" y="5732"/>
                  <a:pt x="15194" y="5734"/>
                </a:cubicBezTo>
                <a:cubicBezTo>
                  <a:pt x="15212" y="5734"/>
                  <a:pt x="15231" y="5735"/>
                  <a:pt x="15249" y="5736"/>
                </a:cubicBezTo>
                <a:cubicBezTo>
                  <a:pt x="15347" y="5738"/>
                  <a:pt x="15445" y="5743"/>
                  <a:pt x="15542" y="5749"/>
                </a:cubicBezTo>
                <a:cubicBezTo>
                  <a:pt x="15553" y="5751"/>
                  <a:pt x="15563" y="5749"/>
                  <a:pt x="15574" y="5751"/>
                </a:cubicBezTo>
                <a:cubicBezTo>
                  <a:pt x="15616" y="5755"/>
                  <a:pt x="15658" y="5761"/>
                  <a:pt x="15699" y="5765"/>
                </a:cubicBezTo>
                <a:cubicBezTo>
                  <a:pt x="15748" y="5770"/>
                  <a:pt x="15798" y="5775"/>
                  <a:pt x="15846" y="5782"/>
                </a:cubicBezTo>
                <a:cubicBezTo>
                  <a:pt x="15897" y="5789"/>
                  <a:pt x="15947" y="5798"/>
                  <a:pt x="15997" y="5807"/>
                </a:cubicBezTo>
                <a:cubicBezTo>
                  <a:pt x="16050" y="5816"/>
                  <a:pt x="16102" y="5824"/>
                  <a:pt x="16155" y="5834"/>
                </a:cubicBezTo>
                <a:cubicBezTo>
                  <a:pt x="16195" y="5842"/>
                  <a:pt x="16235" y="5852"/>
                  <a:pt x="16275" y="5862"/>
                </a:cubicBezTo>
                <a:cubicBezTo>
                  <a:pt x="16337" y="5876"/>
                  <a:pt x="16400" y="5890"/>
                  <a:pt x="16462" y="5907"/>
                </a:cubicBezTo>
                <a:cubicBezTo>
                  <a:pt x="16486" y="5914"/>
                  <a:pt x="16508" y="5921"/>
                  <a:pt x="16532" y="5928"/>
                </a:cubicBezTo>
                <a:cubicBezTo>
                  <a:pt x="18653" y="6534"/>
                  <a:pt x="20385" y="8516"/>
                  <a:pt x="21165" y="11131"/>
                </a:cubicBezTo>
                <a:cubicBezTo>
                  <a:pt x="21167" y="11136"/>
                  <a:pt x="21169" y="11143"/>
                  <a:pt x="21170" y="11148"/>
                </a:cubicBezTo>
                <a:cubicBezTo>
                  <a:pt x="21173" y="11160"/>
                  <a:pt x="21177" y="11170"/>
                  <a:pt x="21180" y="11182"/>
                </a:cubicBezTo>
                <a:cubicBezTo>
                  <a:pt x="21201" y="11252"/>
                  <a:pt x="21221" y="11324"/>
                  <a:pt x="21239" y="11396"/>
                </a:cubicBezTo>
                <a:cubicBezTo>
                  <a:pt x="21251" y="11441"/>
                  <a:pt x="21265" y="11486"/>
                  <a:pt x="21276" y="11530"/>
                </a:cubicBezTo>
                <a:cubicBezTo>
                  <a:pt x="21280" y="11546"/>
                  <a:pt x="21283" y="11561"/>
                  <a:pt x="21287" y="11577"/>
                </a:cubicBezTo>
                <a:cubicBezTo>
                  <a:pt x="21301" y="11630"/>
                  <a:pt x="21312" y="11685"/>
                  <a:pt x="21325" y="11740"/>
                </a:cubicBezTo>
                <a:cubicBezTo>
                  <a:pt x="21340" y="11804"/>
                  <a:pt x="21356" y="11866"/>
                  <a:pt x="21370" y="11930"/>
                </a:cubicBezTo>
                <a:cubicBezTo>
                  <a:pt x="21375" y="11952"/>
                  <a:pt x="21379" y="11973"/>
                  <a:pt x="21383" y="11996"/>
                </a:cubicBezTo>
                <a:cubicBezTo>
                  <a:pt x="21388" y="12020"/>
                  <a:pt x="21393" y="12046"/>
                  <a:pt x="21397" y="12072"/>
                </a:cubicBezTo>
                <a:cubicBezTo>
                  <a:pt x="21417" y="12168"/>
                  <a:pt x="21435" y="12264"/>
                  <a:pt x="21452" y="12362"/>
                </a:cubicBezTo>
                <a:cubicBezTo>
                  <a:pt x="21459" y="12404"/>
                  <a:pt x="21466" y="12445"/>
                  <a:pt x="21472" y="12487"/>
                </a:cubicBezTo>
                <a:cubicBezTo>
                  <a:pt x="21488" y="12591"/>
                  <a:pt x="21504" y="12697"/>
                  <a:pt x="21518" y="12803"/>
                </a:cubicBezTo>
                <a:cubicBezTo>
                  <a:pt x="21524" y="12846"/>
                  <a:pt x="21529" y="12889"/>
                  <a:pt x="21534" y="12932"/>
                </a:cubicBezTo>
                <a:cubicBezTo>
                  <a:pt x="21544" y="13016"/>
                  <a:pt x="21553" y="13102"/>
                  <a:pt x="21561" y="13188"/>
                </a:cubicBezTo>
                <a:cubicBezTo>
                  <a:pt x="21563" y="13211"/>
                  <a:pt x="21565" y="13234"/>
                  <a:pt x="21567" y="13256"/>
                </a:cubicBezTo>
                <a:cubicBezTo>
                  <a:pt x="21571" y="13297"/>
                  <a:pt x="21575" y="13338"/>
                  <a:pt x="21578" y="13379"/>
                </a:cubicBezTo>
                <a:cubicBezTo>
                  <a:pt x="21587" y="13499"/>
                  <a:pt x="21594" y="13619"/>
                  <a:pt x="21600" y="13740"/>
                </a:cubicBezTo>
                <a:cubicBezTo>
                  <a:pt x="21598" y="12727"/>
                  <a:pt x="21306" y="10989"/>
                  <a:pt x="21306" y="10989"/>
                </a:cubicBezTo>
                <a:close/>
              </a:path>
            </a:pathLst>
          </a:custGeom>
          <a:solidFill>
            <a:schemeClr val="tx2">
              <a:lumMod val="40000"/>
              <a:lumOff val="60000"/>
            </a:schemeClr>
          </a:solidFill>
          <a:ln w="12700">
            <a:miter lim="400000"/>
          </a:ln>
          <a:effectLst>
            <a:outerShdw blurRad="63500" sx="102000" sy="102000" algn="ctr" rotWithShape="0">
              <a:prstClr val="black">
                <a:alpha val="40000"/>
              </a:prstClr>
            </a:outerShdw>
          </a:effectLst>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 name="Circle">
            <a:extLst>
              <a:ext uri="{FF2B5EF4-FFF2-40B4-BE49-F238E27FC236}">
                <a16:creationId xmlns:a16="http://schemas.microsoft.com/office/drawing/2014/main" id="{F3BE063B-9C85-497B-A26F-AED6AAA98AF5}"/>
              </a:ext>
            </a:extLst>
          </p:cNvPr>
          <p:cNvSpPr/>
          <p:nvPr/>
        </p:nvSpPr>
        <p:spPr>
          <a:xfrm>
            <a:off x="5051265" y="3051168"/>
            <a:ext cx="1958454" cy="1979375"/>
          </a:xfrm>
          <a:prstGeom prst="ellipse">
            <a:avLst/>
          </a:prstGeom>
          <a:gradFill rotWithShape="1">
            <a:gsLst>
              <a:gs pos="0">
                <a:srgbClr val="FFFFFF"/>
              </a:gs>
              <a:gs pos="50000">
                <a:srgbClr val="FFFFFF">
                  <a:lumMod val="75000"/>
                </a:srgbClr>
              </a:gs>
              <a:gs pos="100000">
                <a:srgbClr val="FFFFFF">
                  <a:lumMod val="65000"/>
                </a:srgbClr>
              </a:gs>
            </a:gsLst>
            <a:lin ang="5400000" scaled="0"/>
          </a:gradFill>
          <a:ln>
            <a:noFill/>
          </a:ln>
          <a:effectLst>
            <a:outerShdw blurRad="57150" dist="19050" dir="5400000" algn="ctr" rotWithShape="0">
              <a:srgbClr val="000000">
                <a:alpha val="63000"/>
              </a:srgbClr>
            </a:outerShdw>
          </a:effectLst>
        </p:spPr>
        <p:txBody>
          <a:bodyPr lIns="28575" tIns="28575" rIns="28575" bIns="285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lumMod val="75000"/>
                    <a:lumOff val="25000"/>
                  </a:srgbClr>
                </a:solidFill>
                <a:effectLst/>
                <a:uLnTx/>
                <a:uFillTx/>
                <a:latin typeface="Arial"/>
                <a:ea typeface="+mn-ea"/>
                <a:cs typeface="+mn-cs"/>
              </a:rPr>
              <a:t>Lorem Ipsum</a:t>
            </a:r>
            <a:endParaRPr kumimoji="0" sz="3200" b="1" i="0" u="none" strike="noStrike" kern="0" cap="none" spc="0" normalizeH="0" baseline="0" noProof="0" dirty="0">
              <a:ln>
                <a:noFill/>
              </a:ln>
              <a:solidFill>
                <a:srgbClr val="000000">
                  <a:lumMod val="75000"/>
                  <a:lumOff val="25000"/>
                </a:srgbClr>
              </a:solidFill>
              <a:effectLst/>
              <a:uLnTx/>
              <a:uFillTx/>
              <a:latin typeface="Arial"/>
              <a:ea typeface="+mn-ea"/>
              <a:cs typeface="+mn-cs"/>
            </a:endParaRPr>
          </a:p>
        </p:txBody>
      </p:sp>
      <p:grpSp>
        <p:nvGrpSpPr>
          <p:cNvPr id="12" name="Group 11">
            <a:extLst>
              <a:ext uri="{FF2B5EF4-FFF2-40B4-BE49-F238E27FC236}">
                <a16:creationId xmlns:a16="http://schemas.microsoft.com/office/drawing/2014/main" id="{F8BFE3FD-53E9-4D0A-BA47-35F35A1D044F}"/>
              </a:ext>
            </a:extLst>
          </p:cNvPr>
          <p:cNvGrpSpPr/>
          <p:nvPr/>
        </p:nvGrpSpPr>
        <p:grpSpPr>
          <a:xfrm>
            <a:off x="4930108" y="3054282"/>
            <a:ext cx="2138777" cy="2094527"/>
            <a:chOff x="7646881" y="1729347"/>
            <a:chExt cx="3380619" cy="2901947"/>
          </a:xfrm>
        </p:grpSpPr>
        <p:pic>
          <p:nvPicPr>
            <p:cNvPr id="13" name="Picture 12" descr="A close up of a map&#10;&#10;Description automatically generated">
              <a:extLst>
                <a:ext uri="{FF2B5EF4-FFF2-40B4-BE49-F238E27FC236}">
                  <a16:creationId xmlns:a16="http://schemas.microsoft.com/office/drawing/2014/main" id="{62C41969-FA3F-451E-A5DC-2358CFCE3C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458" t="46815" r="4721" b="1537"/>
            <a:stretch/>
          </p:blipFill>
          <p:spPr>
            <a:xfrm>
              <a:off x="7646881" y="1729347"/>
              <a:ext cx="3380619" cy="2901947"/>
            </a:xfrm>
            <a:prstGeom prst="ellipse">
              <a:avLst/>
            </a:prstGeom>
            <a:effectLst>
              <a:outerShdw blurRad="63500" sx="102000" sy="102000" algn="ctr" rotWithShape="0">
                <a:prstClr val="black">
                  <a:alpha val="40000"/>
                </a:prstClr>
              </a:outerShdw>
            </a:effectLst>
          </p:spPr>
        </p:pic>
        <p:pic>
          <p:nvPicPr>
            <p:cNvPr id="14" name="Picture 2" descr="Image result for asean logo">
              <a:extLst>
                <a:ext uri="{FF2B5EF4-FFF2-40B4-BE49-F238E27FC236}">
                  <a16:creationId xmlns:a16="http://schemas.microsoft.com/office/drawing/2014/main" id="{65ADBE28-D137-4941-AFB8-2647EAD9C1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1796" y="2478018"/>
              <a:ext cx="947473" cy="78853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1B2E2F2-BD38-4885-A9DE-DCF3C2E69899}"/>
                </a:ext>
              </a:extLst>
            </p:cNvPr>
            <p:cNvSpPr/>
            <p:nvPr/>
          </p:nvSpPr>
          <p:spPr>
            <a:xfrm>
              <a:off x="8324329" y="3674389"/>
              <a:ext cx="2080762" cy="498743"/>
            </a:xfrm>
            <a:prstGeom prst="rect">
              <a:avLst/>
            </a:prstGeom>
            <a:solidFill>
              <a:srgbClr val="FFFFFF">
                <a:alpha val="74118"/>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Arial"/>
                  <a:ea typeface="+mn-ea"/>
                  <a:cs typeface="+mn-cs"/>
                </a:rPr>
                <a:t>ASEAN Digital Hub</a:t>
              </a:r>
            </a:p>
          </p:txBody>
        </p:sp>
      </p:grpSp>
      <p:sp>
        <p:nvSpPr>
          <p:cNvPr id="16" name="TextBox 15">
            <a:extLst>
              <a:ext uri="{FF2B5EF4-FFF2-40B4-BE49-F238E27FC236}">
                <a16:creationId xmlns:a16="http://schemas.microsoft.com/office/drawing/2014/main" id="{C16E86D2-1142-48E9-9467-9C3B63D3535C}"/>
              </a:ext>
            </a:extLst>
          </p:cNvPr>
          <p:cNvSpPr txBox="1"/>
          <p:nvPr/>
        </p:nvSpPr>
        <p:spPr>
          <a:xfrm>
            <a:off x="1573285" y="4374677"/>
            <a:ext cx="2132664" cy="338554"/>
          </a:xfrm>
          <a:prstGeom prst="rect">
            <a:avLst/>
          </a:prstGeom>
          <a:noFill/>
        </p:spPr>
        <p:txBody>
          <a:bodyPr wrap="square" lIns="0" rIns="0" rtlCol="0" anchor="b">
            <a:spAutoFit/>
          </a:bodyPr>
          <a:lstStyle/>
          <a:p>
            <a:pPr defTabSz="914286"/>
            <a:r>
              <a:rPr lang="en-US" altLang="ko-KR" sz="1600" b="1" dirty="0">
                <a:solidFill>
                  <a:srgbClr val="002060"/>
                </a:solidFill>
                <a:cs typeface="Arial" pitchFamily="34" charset="0"/>
              </a:rPr>
              <a:t>Contents  Here</a:t>
            </a:r>
            <a:endParaRPr lang="ko-KR" altLang="en-US" sz="1600" b="1" dirty="0">
              <a:solidFill>
                <a:srgbClr val="002060"/>
              </a:solidFill>
              <a:cs typeface="Arial" pitchFamily="34" charset="0"/>
            </a:endParaRPr>
          </a:p>
        </p:txBody>
      </p:sp>
      <p:sp>
        <p:nvSpPr>
          <p:cNvPr id="18" name="TextBox 17">
            <a:extLst>
              <a:ext uri="{FF2B5EF4-FFF2-40B4-BE49-F238E27FC236}">
                <a16:creationId xmlns:a16="http://schemas.microsoft.com/office/drawing/2014/main" id="{FDD1697F-8741-4437-94C0-E68AAD2455AA}"/>
              </a:ext>
            </a:extLst>
          </p:cNvPr>
          <p:cNvSpPr txBox="1"/>
          <p:nvPr/>
        </p:nvSpPr>
        <p:spPr>
          <a:xfrm>
            <a:off x="8579488" y="4374677"/>
            <a:ext cx="2091523" cy="338554"/>
          </a:xfrm>
          <a:prstGeom prst="rect">
            <a:avLst/>
          </a:prstGeom>
          <a:noFill/>
        </p:spPr>
        <p:txBody>
          <a:bodyPr wrap="square" lIns="0" rIns="0" rtlCol="0" anchor="b">
            <a:spAutoFit/>
          </a:bodyPr>
          <a:lstStyle/>
          <a:p>
            <a:pPr defTabSz="914286"/>
            <a:r>
              <a:rPr lang="en-US" altLang="ko-KR" sz="1600" b="1" dirty="0">
                <a:solidFill>
                  <a:srgbClr val="002060"/>
                </a:solidFill>
                <a:cs typeface="Arial" pitchFamily="34" charset="0"/>
              </a:rPr>
              <a:t>Contents  Here</a:t>
            </a:r>
            <a:endParaRPr lang="ko-KR" altLang="en-US" sz="1600" b="1" dirty="0">
              <a:solidFill>
                <a:srgbClr val="002060"/>
              </a:solidFill>
              <a:cs typeface="Arial" pitchFamily="34" charset="0"/>
            </a:endParaRPr>
          </a:p>
        </p:txBody>
      </p:sp>
      <p:sp>
        <p:nvSpPr>
          <p:cNvPr id="20" name="TextBox 19">
            <a:extLst>
              <a:ext uri="{FF2B5EF4-FFF2-40B4-BE49-F238E27FC236}">
                <a16:creationId xmlns:a16="http://schemas.microsoft.com/office/drawing/2014/main" id="{34373EB2-8248-4F36-88FC-9ADC124EE08E}"/>
              </a:ext>
            </a:extLst>
          </p:cNvPr>
          <p:cNvSpPr txBox="1"/>
          <p:nvPr/>
        </p:nvSpPr>
        <p:spPr>
          <a:xfrm>
            <a:off x="1686850" y="1951257"/>
            <a:ext cx="1988082" cy="338554"/>
          </a:xfrm>
          <a:prstGeom prst="rect">
            <a:avLst/>
          </a:prstGeom>
          <a:noFill/>
        </p:spPr>
        <p:txBody>
          <a:bodyPr wrap="square" lIns="0" rIns="0" rtlCol="0" anchor="b">
            <a:spAutoFit/>
          </a:bodyPr>
          <a:lstStyle/>
          <a:p>
            <a:pPr defTabSz="914286"/>
            <a:r>
              <a:rPr lang="en-US" altLang="ko-KR" sz="1600" b="1" dirty="0">
                <a:solidFill>
                  <a:srgbClr val="002060"/>
                </a:solidFill>
                <a:cs typeface="Arial" pitchFamily="34" charset="0"/>
              </a:rPr>
              <a:t>Contents  Here</a:t>
            </a:r>
            <a:endParaRPr lang="ko-KR" altLang="en-US" sz="1600" b="1" dirty="0">
              <a:solidFill>
                <a:srgbClr val="002060"/>
              </a:solidFill>
              <a:cs typeface="Arial" pitchFamily="34" charset="0"/>
            </a:endParaRPr>
          </a:p>
        </p:txBody>
      </p:sp>
      <p:sp>
        <p:nvSpPr>
          <p:cNvPr id="21" name="TextBox 20">
            <a:extLst>
              <a:ext uri="{FF2B5EF4-FFF2-40B4-BE49-F238E27FC236}">
                <a16:creationId xmlns:a16="http://schemas.microsoft.com/office/drawing/2014/main" id="{9A77764B-59E5-435B-92CB-9E4AF2338377}"/>
              </a:ext>
            </a:extLst>
          </p:cNvPr>
          <p:cNvSpPr txBox="1"/>
          <p:nvPr/>
        </p:nvSpPr>
        <p:spPr>
          <a:xfrm>
            <a:off x="665728" y="2467994"/>
            <a:ext cx="2936657" cy="646331"/>
          </a:xfrm>
          <a:prstGeom prst="rect">
            <a:avLst/>
          </a:prstGeom>
          <a:noFill/>
        </p:spPr>
        <p:txBody>
          <a:bodyPr wrap="square" lIns="0" rIns="0" rtlCol="0" anchor="t">
            <a:spAutoFit/>
          </a:bodyPr>
          <a:lstStyle/>
          <a:p>
            <a:pPr defTabSz="914286"/>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p:txBody>
      </p:sp>
      <p:sp>
        <p:nvSpPr>
          <p:cNvPr id="23" name="TextBox 22">
            <a:extLst>
              <a:ext uri="{FF2B5EF4-FFF2-40B4-BE49-F238E27FC236}">
                <a16:creationId xmlns:a16="http://schemas.microsoft.com/office/drawing/2014/main" id="{82AC1E9E-B60F-4EA9-9EC0-92AA262D2276}"/>
              </a:ext>
            </a:extLst>
          </p:cNvPr>
          <p:cNvSpPr txBox="1"/>
          <p:nvPr/>
        </p:nvSpPr>
        <p:spPr>
          <a:xfrm>
            <a:off x="8308974" y="1920479"/>
            <a:ext cx="2580364" cy="338554"/>
          </a:xfrm>
          <a:prstGeom prst="rect">
            <a:avLst/>
          </a:prstGeom>
          <a:noFill/>
        </p:spPr>
        <p:txBody>
          <a:bodyPr wrap="square" rtlCol="0">
            <a:spAutoFit/>
          </a:bodyPr>
          <a:lstStyle/>
          <a:p>
            <a:pPr defTabSz="914286"/>
            <a:r>
              <a:rPr lang="en-US" altLang="ko-KR" sz="1600" b="1" dirty="0">
                <a:solidFill>
                  <a:srgbClr val="002060"/>
                </a:solidFill>
                <a:cs typeface="Arial" pitchFamily="34" charset="0"/>
              </a:rPr>
              <a:t>Contents  Here</a:t>
            </a:r>
            <a:endParaRPr lang="ko-KR" altLang="en-US" sz="1600" b="1" dirty="0">
              <a:solidFill>
                <a:srgbClr val="002060"/>
              </a:solidFill>
              <a:cs typeface="Arial" pitchFamily="34" charset="0"/>
            </a:endParaRPr>
          </a:p>
        </p:txBody>
      </p:sp>
      <p:sp>
        <p:nvSpPr>
          <p:cNvPr id="24" name="Oval 23">
            <a:extLst>
              <a:ext uri="{FF2B5EF4-FFF2-40B4-BE49-F238E27FC236}">
                <a16:creationId xmlns:a16="http://schemas.microsoft.com/office/drawing/2014/main" id="{379784A2-7873-4E9F-905D-81F6F8D8805F}"/>
              </a:ext>
            </a:extLst>
          </p:cNvPr>
          <p:cNvSpPr/>
          <p:nvPr/>
        </p:nvSpPr>
        <p:spPr>
          <a:xfrm>
            <a:off x="563211" y="1735806"/>
            <a:ext cx="657901" cy="627413"/>
          </a:xfrm>
          <a:prstGeom prst="ellipse">
            <a:avLst/>
          </a:prstGeom>
          <a:solidFill>
            <a:schemeClr val="tx2">
              <a:lumMod val="40000"/>
              <a:lumOff val="60000"/>
            </a:schemeClr>
          </a:solidFill>
          <a:ln w="12700" cap="flat" cmpd="sng" algn="ctr">
            <a:noFill/>
            <a:prstDash val="solid"/>
            <a:miter lim="800000"/>
          </a:ln>
          <a:effectLst>
            <a:outerShdw blurRad="50800" dist="38100" dir="5400000" algn="t" rotWithShape="0">
              <a:prstClr val="black">
                <a:alpha val="4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1</a:t>
            </a:r>
          </a:p>
        </p:txBody>
      </p:sp>
      <p:pic>
        <p:nvPicPr>
          <p:cNvPr id="25" name="Graphic 24">
            <a:extLst>
              <a:ext uri="{FF2B5EF4-FFF2-40B4-BE49-F238E27FC236}">
                <a16:creationId xmlns:a16="http://schemas.microsoft.com/office/drawing/2014/main" id="{7B925B55-942B-4206-A7EA-E88DD41EB62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63212" y="1813523"/>
            <a:ext cx="501483" cy="501483"/>
          </a:xfrm>
          <a:prstGeom prst="rect">
            <a:avLst/>
          </a:prstGeom>
        </p:spPr>
      </p:pic>
      <p:sp>
        <p:nvSpPr>
          <p:cNvPr id="26" name="Oval 25">
            <a:extLst>
              <a:ext uri="{FF2B5EF4-FFF2-40B4-BE49-F238E27FC236}">
                <a16:creationId xmlns:a16="http://schemas.microsoft.com/office/drawing/2014/main" id="{1271520C-BE31-48DE-8B8A-AB49FC7882FF}"/>
              </a:ext>
            </a:extLst>
          </p:cNvPr>
          <p:cNvSpPr/>
          <p:nvPr/>
        </p:nvSpPr>
        <p:spPr>
          <a:xfrm>
            <a:off x="563210" y="4172592"/>
            <a:ext cx="657901" cy="627413"/>
          </a:xfrm>
          <a:prstGeom prst="ellipse">
            <a:avLst/>
          </a:prstGeom>
          <a:solidFill>
            <a:schemeClr val="accent5">
              <a:lumMod val="40000"/>
              <a:lumOff val="60000"/>
            </a:schemeClr>
          </a:solidFill>
          <a:ln w="12700" cap="flat" cmpd="sng" algn="ctr">
            <a:noFill/>
            <a:prstDash val="solid"/>
            <a:miter lim="800000"/>
          </a:ln>
          <a:effectLst>
            <a:outerShdw blurRad="50800" dist="38100" dir="5400000" algn="t" rotWithShape="0">
              <a:prstClr val="black">
                <a:alpha val="4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2</a:t>
            </a:r>
          </a:p>
        </p:txBody>
      </p:sp>
      <p:sp>
        <p:nvSpPr>
          <p:cNvPr id="27" name="Oval 26">
            <a:extLst>
              <a:ext uri="{FF2B5EF4-FFF2-40B4-BE49-F238E27FC236}">
                <a16:creationId xmlns:a16="http://schemas.microsoft.com/office/drawing/2014/main" id="{690D3FD5-F7B7-4B11-9A4D-C41FC44798AF}"/>
              </a:ext>
            </a:extLst>
          </p:cNvPr>
          <p:cNvSpPr/>
          <p:nvPr/>
        </p:nvSpPr>
        <p:spPr>
          <a:xfrm>
            <a:off x="11038206" y="4172592"/>
            <a:ext cx="657902" cy="627413"/>
          </a:xfrm>
          <a:prstGeom prst="ellipse">
            <a:avLst/>
          </a:prstGeom>
          <a:solidFill>
            <a:schemeClr val="accent4">
              <a:lumMod val="75000"/>
            </a:schemeClr>
          </a:solidFill>
          <a:ln w="12700" cap="flat" cmpd="sng" algn="ctr">
            <a:noFill/>
            <a:prstDash val="solid"/>
            <a:miter lim="800000"/>
          </a:ln>
          <a:effectLst>
            <a:outerShdw blurRad="50800" dist="38100" dir="5400000" algn="t" rotWithShape="0">
              <a:prstClr val="black">
                <a:alpha val="4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4</a:t>
            </a:r>
          </a:p>
        </p:txBody>
      </p:sp>
      <p:sp>
        <p:nvSpPr>
          <p:cNvPr id="28" name="Oval 27">
            <a:extLst>
              <a:ext uri="{FF2B5EF4-FFF2-40B4-BE49-F238E27FC236}">
                <a16:creationId xmlns:a16="http://schemas.microsoft.com/office/drawing/2014/main" id="{6D6EC8CF-D87B-4BB4-882D-AA140EFBA6D3}"/>
              </a:ext>
            </a:extLst>
          </p:cNvPr>
          <p:cNvSpPr/>
          <p:nvPr/>
        </p:nvSpPr>
        <p:spPr>
          <a:xfrm>
            <a:off x="11038206" y="1731924"/>
            <a:ext cx="657901" cy="627413"/>
          </a:xfrm>
          <a:prstGeom prst="ellipse">
            <a:avLst/>
          </a:prstGeom>
          <a:solidFill>
            <a:schemeClr val="accent3">
              <a:lumMod val="60000"/>
              <a:lumOff val="40000"/>
            </a:schemeClr>
          </a:solidFill>
          <a:ln w="12700" cap="flat" cmpd="sng" algn="ctr">
            <a:noFill/>
            <a:prstDash val="solid"/>
            <a:miter lim="800000"/>
          </a:ln>
          <a:effectLst>
            <a:outerShdw blurRad="50800" dist="38100" dir="5400000" algn="t" rotWithShape="0">
              <a:prstClr val="black">
                <a:alpha val="40000"/>
              </a:prst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3</a:t>
            </a:r>
          </a:p>
        </p:txBody>
      </p:sp>
      <p:pic>
        <p:nvPicPr>
          <p:cNvPr id="29" name="Graphic 28" descr="Users">
            <a:extLst>
              <a:ext uri="{FF2B5EF4-FFF2-40B4-BE49-F238E27FC236}">
                <a16:creationId xmlns:a16="http://schemas.microsoft.com/office/drawing/2014/main" id="{AC544879-1BA8-4CF6-9337-D827502FAE1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920" y="1847891"/>
            <a:ext cx="571500" cy="571500"/>
          </a:xfrm>
          <a:prstGeom prst="rect">
            <a:avLst/>
          </a:prstGeom>
        </p:spPr>
      </p:pic>
      <p:pic>
        <p:nvPicPr>
          <p:cNvPr id="30" name="Graphic 29" descr="Lightbulb">
            <a:extLst>
              <a:ext uri="{FF2B5EF4-FFF2-40B4-BE49-F238E27FC236}">
                <a16:creationId xmlns:a16="http://schemas.microsoft.com/office/drawing/2014/main" id="{E9A63A7A-9A3E-480B-BFF1-75EFB3031A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0027" y="4268434"/>
            <a:ext cx="435728" cy="435728"/>
          </a:xfrm>
          <a:prstGeom prst="rect">
            <a:avLst/>
          </a:prstGeom>
        </p:spPr>
      </p:pic>
      <p:pic>
        <p:nvPicPr>
          <p:cNvPr id="31" name="Graphic 30">
            <a:extLst>
              <a:ext uri="{FF2B5EF4-FFF2-40B4-BE49-F238E27FC236}">
                <a16:creationId xmlns:a16="http://schemas.microsoft.com/office/drawing/2014/main" id="{4A6F7D4F-F7F1-47D1-891F-43EEFCCCE03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4019" y="4287222"/>
            <a:ext cx="398152" cy="398152"/>
          </a:xfrm>
          <a:prstGeom prst="rect">
            <a:avLst/>
          </a:prstGeom>
        </p:spPr>
      </p:pic>
      <p:sp>
        <p:nvSpPr>
          <p:cNvPr id="32" name="TextBox 31">
            <a:extLst>
              <a:ext uri="{FF2B5EF4-FFF2-40B4-BE49-F238E27FC236}">
                <a16:creationId xmlns:a16="http://schemas.microsoft.com/office/drawing/2014/main" id="{B28C04A7-2C2B-433C-99B1-B15CF055F163}"/>
              </a:ext>
            </a:extLst>
          </p:cNvPr>
          <p:cNvSpPr txBox="1"/>
          <p:nvPr/>
        </p:nvSpPr>
        <p:spPr>
          <a:xfrm>
            <a:off x="4114160" y="3082861"/>
            <a:ext cx="1052375" cy="523220"/>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Contents Title</a:t>
            </a:r>
            <a:endParaRPr kumimoji="0" lang="ko-KR" altLang="en-US"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567568D9-8831-4547-B388-F33127B0AE52}"/>
              </a:ext>
            </a:extLst>
          </p:cNvPr>
          <p:cNvSpPr txBox="1"/>
          <p:nvPr/>
        </p:nvSpPr>
        <p:spPr>
          <a:xfrm>
            <a:off x="4827281" y="5205225"/>
            <a:ext cx="1062839" cy="523220"/>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Contents Title</a:t>
            </a:r>
            <a:endParaRPr kumimoji="0" lang="ko-KR" altLang="en-US"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A10ABFA1-E565-49DD-84CA-0460EFBD1E60}"/>
              </a:ext>
            </a:extLst>
          </p:cNvPr>
          <p:cNvSpPr txBox="1"/>
          <p:nvPr/>
        </p:nvSpPr>
        <p:spPr>
          <a:xfrm>
            <a:off x="7103589" y="4599804"/>
            <a:ext cx="1074476" cy="523220"/>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Contents Title</a:t>
            </a:r>
            <a:endParaRPr kumimoji="0" lang="ko-KR" altLang="en-US"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0A3C3999-648F-4D76-9595-B562E5E6B72D}"/>
              </a:ext>
            </a:extLst>
          </p:cNvPr>
          <p:cNvSpPr txBox="1"/>
          <p:nvPr/>
        </p:nvSpPr>
        <p:spPr>
          <a:xfrm>
            <a:off x="5953848" y="2030867"/>
            <a:ext cx="134792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Contents Title</a:t>
            </a:r>
            <a:endParaRPr kumimoji="0" lang="ko-KR" altLang="en-US"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AF13760-8788-40B9-BBFE-297601E20E64}"/>
              </a:ext>
            </a:extLst>
          </p:cNvPr>
          <p:cNvSpPr/>
          <p:nvPr/>
        </p:nvSpPr>
        <p:spPr>
          <a:xfrm>
            <a:off x="564639" y="4833218"/>
            <a:ext cx="3254875" cy="1200329"/>
          </a:xfrm>
          <a:prstGeom prst="rect">
            <a:avLst/>
          </a:prstGeom>
        </p:spPr>
        <p:txBody>
          <a:bodyPr wrap="square">
            <a:spAutoFit/>
          </a:bodyPr>
          <a:lstStyle/>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p:txBody>
      </p:sp>
      <p:sp>
        <p:nvSpPr>
          <p:cNvPr id="39" name="Rectangle 38">
            <a:extLst>
              <a:ext uri="{FF2B5EF4-FFF2-40B4-BE49-F238E27FC236}">
                <a16:creationId xmlns:a16="http://schemas.microsoft.com/office/drawing/2014/main" id="{F3C3320C-7A8C-40DA-BFF2-75D805FEED43}"/>
              </a:ext>
            </a:extLst>
          </p:cNvPr>
          <p:cNvSpPr/>
          <p:nvPr/>
        </p:nvSpPr>
        <p:spPr>
          <a:xfrm>
            <a:off x="8389035" y="2572288"/>
            <a:ext cx="3045160" cy="1200329"/>
          </a:xfrm>
          <a:prstGeom prst="rect">
            <a:avLst/>
          </a:prstGeom>
        </p:spPr>
        <p:txBody>
          <a:bodyPr wrap="square">
            <a:spAutoFit/>
          </a:bodyPr>
          <a:lstStyle/>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p:txBody>
      </p:sp>
      <p:sp>
        <p:nvSpPr>
          <p:cNvPr id="41" name="Rectangle 40">
            <a:extLst>
              <a:ext uri="{FF2B5EF4-FFF2-40B4-BE49-F238E27FC236}">
                <a16:creationId xmlns:a16="http://schemas.microsoft.com/office/drawing/2014/main" id="{0F33091F-BEF9-474F-828A-F6B322C9A6D1}"/>
              </a:ext>
            </a:extLst>
          </p:cNvPr>
          <p:cNvSpPr/>
          <p:nvPr/>
        </p:nvSpPr>
        <p:spPr>
          <a:xfrm>
            <a:off x="8388087" y="4832582"/>
            <a:ext cx="3045160" cy="1200329"/>
          </a:xfrm>
          <a:prstGeom prst="rect">
            <a:avLst/>
          </a:prstGeom>
        </p:spPr>
        <p:txBody>
          <a:bodyPr wrap="square">
            <a:spAutoFit/>
          </a:bodyPr>
          <a:lstStyle/>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p:txBody>
      </p:sp>
    </p:spTree>
    <p:extLst>
      <p:ext uri="{BB962C8B-B14F-4D97-AF65-F5344CB8AC3E}">
        <p14:creationId xmlns:p14="http://schemas.microsoft.com/office/powerpoint/2010/main" val="3978711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9287-443F-42B0-9451-6AF1997F33E4}"/>
              </a:ext>
            </a:extLst>
          </p:cNvPr>
          <p:cNvSpPr>
            <a:spLocks noGrp="1"/>
          </p:cNvSpPr>
          <p:nvPr>
            <p:ph type="title"/>
          </p:nvPr>
        </p:nvSpPr>
        <p:spPr/>
        <p:txBody>
          <a:bodyPr>
            <a:noAutofit/>
          </a:bodyPr>
          <a:lstStyle/>
          <a:p>
            <a:r>
              <a:rPr lang="en-US" dirty="0">
                <a:solidFill>
                  <a:srgbClr val="0F3492"/>
                </a:solidFill>
              </a:rPr>
              <a:t>DEPA defines SC framework at national level, but strategic plans are developed at provincial-level to obtain local stakeholders’ input.</a:t>
            </a:r>
            <a:endParaRPr lang="en-US" sz="1400" dirty="0"/>
          </a:p>
        </p:txBody>
      </p:sp>
      <p:sp>
        <p:nvSpPr>
          <p:cNvPr id="3" name="Isosceles Triangle 2">
            <a:extLst>
              <a:ext uri="{FF2B5EF4-FFF2-40B4-BE49-F238E27FC236}">
                <a16:creationId xmlns:a16="http://schemas.microsoft.com/office/drawing/2014/main" id="{EC3C5FE5-545D-4122-9A52-38AA84EB78D1}"/>
              </a:ext>
            </a:extLst>
          </p:cNvPr>
          <p:cNvSpPr/>
          <p:nvPr/>
        </p:nvSpPr>
        <p:spPr>
          <a:xfrm rot="17532043">
            <a:off x="7797037" y="4714740"/>
            <a:ext cx="488480" cy="922467"/>
          </a:xfrm>
          <a:prstGeom prst="triangle">
            <a:avLst>
              <a:gd name="adj" fmla="val 46304"/>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aphicFrame>
        <p:nvGraphicFramePr>
          <p:cNvPr id="4" name="Chart 3">
            <a:extLst>
              <a:ext uri="{FF2B5EF4-FFF2-40B4-BE49-F238E27FC236}">
                <a16:creationId xmlns:a16="http://schemas.microsoft.com/office/drawing/2014/main" id="{97EC256E-91B7-4B58-8239-9F5E1AAD0267}"/>
              </a:ext>
            </a:extLst>
          </p:cNvPr>
          <p:cNvGraphicFramePr/>
          <p:nvPr>
            <p:extLst>
              <p:ext uri="{D42A27DB-BD31-4B8C-83A1-F6EECF244321}">
                <p14:modId xmlns:p14="http://schemas.microsoft.com/office/powerpoint/2010/main" val="1277431984"/>
              </p:ext>
            </p:extLst>
          </p:nvPr>
        </p:nvGraphicFramePr>
        <p:xfrm>
          <a:off x="2811355" y="1534025"/>
          <a:ext cx="6519197" cy="4403080"/>
        </p:xfrm>
        <a:graphic>
          <a:graphicData uri="http://schemas.openxmlformats.org/drawingml/2006/chart">
            <c:chart xmlns:c="http://schemas.openxmlformats.org/drawingml/2006/chart" xmlns:r="http://schemas.openxmlformats.org/officeDocument/2006/relationships" r:id="rId2"/>
          </a:graphicData>
        </a:graphic>
      </p:graphicFrame>
      <p:sp>
        <p:nvSpPr>
          <p:cNvPr id="5" name="Isosceles Triangle 4">
            <a:extLst>
              <a:ext uri="{FF2B5EF4-FFF2-40B4-BE49-F238E27FC236}">
                <a16:creationId xmlns:a16="http://schemas.microsoft.com/office/drawing/2014/main" id="{3C22185E-1D86-4FDE-B98C-5A48FB7715C2}"/>
              </a:ext>
            </a:extLst>
          </p:cNvPr>
          <p:cNvSpPr/>
          <p:nvPr/>
        </p:nvSpPr>
        <p:spPr>
          <a:xfrm rot="4190545">
            <a:off x="3897832" y="4842084"/>
            <a:ext cx="492972" cy="828903"/>
          </a:xfrm>
          <a:prstGeom prst="triangle">
            <a:avLst>
              <a:gd name="adj" fmla="val 46304"/>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Isosceles Triangle 5">
            <a:extLst>
              <a:ext uri="{FF2B5EF4-FFF2-40B4-BE49-F238E27FC236}">
                <a16:creationId xmlns:a16="http://schemas.microsoft.com/office/drawing/2014/main" id="{6B69F38B-7069-4FB6-929D-4636B0DF0474}"/>
              </a:ext>
            </a:extLst>
          </p:cNvPr>
          <p:cNvSpPr/>
          <p:nvPr/>
        </p:nvSpPr>
        <p:spPr>
          <a:xfrm rot="3556548" flipV="1">
            <a:off x="7614411" y="1264100"/>
            <a:ext cx="457453" cy="1119201"/>
          </a:xfrm>
          <a:prstGeom prst="triangle">
            <a:avLst>
              <a:gd name="adj" fmla="val 46304"/>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E1809AAE-79F6-42CF-92DD-3F9F38473751}"/>
              </a:ext>
            </a:extLst>
          </p:cNvPr>
          <p:cNvSpPr/>
          <p:nvPr/>
        </p:nvSpPr>
        <p:spPr>
          <a:xfrm>
            <a:off x="8220379" y="1334954"/>
            <a:ext cx="3581375" cy="338554"/>
          </a:xfrm>
          <a:prstGeom prst="rect">
            <a:avLst/>
          </a:prstGeom>
          <a:solidFill>
            <a:schemeClr val="tx2">
              <a:lumMod val="40000"/>
              <a:lumOff val="60000"/>
            </a:schemeClr>
          </a:solidFill>
        </p:spPr>
        <p:txBody>
          <a:bodyPr wrap="square">
            <a:spAutoFit/>
          </a:bodyPr>
          <a:lstStyle/>
          <a:p>
            <a:pPr algn="ctr" defTabSz="914286"/>
            <a:r>
              <a:rPr lang="en-US" altLang="ko-KR" sz="1600" b="1" dirty="0">
                <a:solidFill>
                  <a:schemeClr val="bg1"/>
                </a:solidFill>
                <a:cs typeface="Arial" pitchFamily="34" charset="0"/>
              </a:rPr>
              <a:t>Contents  Here</a:t>
            </a:r>
            <a:endParaRPr lang="ko-KR" altLang="en-US" sz="1600" b="1" dirty="0">
              <a:solidFill>
                <a:schemeClr val="bg1"/>
              </a:solidFill>
              <a:cs typeface="Arial" pitchFamily="34" charset="0"/>
            </a:endParaRPr>
          </a:p>
        </p:txBody>
      </p:sp>
      <p:sp>
        <p:nvSpPr>
          <p:cNvPr id="8" name="Isosceles Triangle 7">
            <a:extLst>
              <a:ext uri="{FF2B5EF4-FFF2-40B4-BE49-F238E27FC236}">
                <a16:creationId xmlns:a16="http://schemas.microsoft.com/office/drawing/2014/main" id="{F65D0C65-7152-452C-B17C-DB945F010784}"/>
              </a:ext>
            </a:extLst>
          </p:cNvPr>
          <p:cNvSpPr/>
          <p:nvPr/>
        </p:nvSpPr>
        <p:spPr>
          <a:xfrm rot="6988125">
            <a:off x="4073375" y="1231816"/>
            <a:ext cx="456603" cy="1183250"/>
          </a:xfrm>
          <a:prstGeom prst="triangle">
            <a:avLst>
              <a:gd name="adj" fmla="val 46304"/>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D10E52EE-D453-4764-96FC-2D499699F70E}"/>
              </a:ext>
            </a:extLst>
          </p:cNvPr>
          <p:cNvSpPr/>
          <p:nvPr/>
        </p:nvSpPr>
        <p:spPr>
          <a:xfrm>
            <a:off x="420518" y="1357133"/>
            <a:ext cx="3464003" cy="338554"/>
          </a:xfrm>
          <a:prstGeom prst="rect">
            <a:avLst/>
          </a:prstGeom>
          <a:solidFill>
            <a:srgbClr val="2993D5"/>
          </a:solidFill>
        </p:spPr>
        <p:txBody>
          <a:bodyPr wrap="square">
            <a:spAutoFit/>
          </a:bodyPr>
          <a:lstStyle/>
          <a:p>
            <a:pPr algn="ctr" defTabSz="914286"/>
            <a:r>
              <a:rPr lang="en-US" altLang="ko-KR" sz="1600" b="1" dirty="0">
                <a:solidFill>
                  <a:schemeClr val="bg1"/>
                </a:solidFill>
                <a:cs typeface="Arial" pitchFamily="34" charset="0"/>
              </a:rPr>
              <a:t>Contents  Here</a:t>
            </a:r>
            <a:endParaRPr lang="ko-KR" altLang="en-US" sz="1600" b="1" dirty="0">
              <a:solidFill>
                <a:schemeClr val="bg1"/>
              </a:solidFill>
              <a:cs typeface="Arial" pitchFamily="34" charset="0"/>
            </a:endParaRPr>
          </a:p>
        </p:txBody>
      </p:sp>
      <p:sp>
        <p:nvSpPr>
          <p:cNvPr id="10" name="Rectangle 9">
            <a:extLst>
              <a:ext uri="{FF2B5EF4-FFF2-40B4-BE49-F238E27FC236}">
                <a16:creationId xmlns:a16="http://schemas.microsoft.com/office/drawing/2014/main" id="{91572D48-7796-4348-9313-ED655BA999CE}"/>
              </a:ext>
            </a:extLst>
          </p:cNvPr>
          <p:cNvSpPr/>
          <p:nvPr/>
        </p:nvSpPr>
        <p:spPr>
          <a:xfrm>
            <a:off x="8374650" y="5102668"/>
            <a:ext cx="3445875" cy="338554"/>
          </a:xfrm>
          <a:prstGeom prst="rect">
            <a:avLst/>
          </a:prstGeom>
          <a:solidFill>
            <a:srgbClr val="2993D5"/>
          </a:solidFill>
        </p:spPr>
        <p:txBody>
          <a:bodyPr wrap="square">
            <a:spAutoFit/>
          </a:bodyPr>
          <a:lstStyle/>
          <a:p>
            <a:pPr algn="ctr" defTabSz="914286"/>
            <a:r>
              <a:rPr lang="en-US" altLang="ko-KR" sz="1600" b="1" dirty="0">
                <a:solidFill>
                  <a:schemeClr val="bg1"/>
                </a:solidFill>
                <a:cs typeface="Arial" pitchFamily="34" charset="0"/>
              </a:rPr>
              <a:t>Contents  Here</a:t>
            </a:r>
            <a:endParaRPr lang="ko-KR" altLang="en-US" sz="1600" b="1" dirty="0">
              <a:solidFill>
                <a:schemeClr val="bg1"/>
              </a:solidFill>
              <a:cs typeface="Arial" pitchFamily="34" charset="0"/>
            </a:endParaRPr>
          </a:p>
        </p:txBody>
      </p:sp>
      <p:sp>
        <p:nvSpPr>
          <p:cNvPr id="11" name="Rectangle 10">
            <a:extLst>
              <a:ext uri="{FF2B5EF4-FFF2-40B4-BE49-F238E27FC236}">
                <a16:creationId xmlns:a16="http://schemas.microsoft.com/office/drawing/2014/main" id="{13D5D5C9-2C90-4C6A-A9DE-2639D83DB706}"/>
              </a:ext>
            </a:extLst>
          </p:cNvPr>
          <p:cNvSpPr/>
          <p:nvPr/>
        </p:nvSpPr>
        <p:spPr>
          <a:xfrm>
            <a:off x="420517" y="5170248"/>
            <a:ext cx="3408920" cy="338554"/>
          </a:xfrm>
          <a:prstGeom prst="rect">
            <a:avLst/>
          </a:prstGeom>
          <a:solidFill>
            <a:schemeClr val="tx2">
              <a:lumMod val="40000"/>
              <a:lumOff val="60000"/>
            </a:schemeClr>
          </a:solidFill>
        </p:spPr>
        <p:txBody>
          <a:bodyPr wrap="square">
            <a:spAutoFit/>
          </a:bodyPr>
          <a:lstStyle/>
          <a:p>
            <a:pPr algn="ctr" defTabSz="914286"/>
            <a:r>
              <a:rPr lang="en-US" altLang="ko-KR" sz="1600" b="1" dirty="0">
                <a:solidFill>
                  <a:schemeClr val="bg1"/>
                </a:solidFill>
                <a:cs typeface="Arial" pitchFamily="34" charset="0"/>
              </a:rPr>
              <a:t>Contents  Here</a:t>
            </a:r>
            <a:endParaRPr lang="ko-KR" altLang="en-US" sz="1600" b="1" dirty="0">
              <a:solidFill>
                <a:schemeClr val="bg1"/>
              </a:solidFill>
              <a:cs typeface="Arial" pitchFamily="34" charset="0"/>
            </a:endParaRPr>
          </a:p>
        </p:txBody>
      </p:sp>
      <p:pic>
        <p:nvPicPr>
          <p:cNvPr id="12" name="Picture 6" descr="5g free icon">
            <a:extLst>
              <a:ext uri="{FF2B5EF4-FFF2-40B4-BE49-F238E27FC236}">
                <a16:creationId xmlns:a16="http://schemas.microsoft.com/office/drawing/2014/main" id="{0882E971-C276-4F98-A272-D2EE9B97EF7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49980" y="4970249"/>
            <a:ext cx="504542" cy="492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actory free icon">
            <a:extLst>
              <a:ext uri="{FF2B5EF4-FFF2-40B4-BE49-F238E27FC236}">
                <a16:creationId xmlns:a16="http://schemas.microsoft.com/office/drawing/2014/main" id="{C5974BE6-5851-451D-A4DD-2C6355D1F5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20983" y="2021469"/>
            <a:ext cx="505542" cy="5055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istics free icon">
            <a:extLst>
              <a:ext uri="{FF2B5EF4-FFF2-40B4-BE49-F238E27FC236}">
                <a16:creationId xmlns:a16="http://schemas.microsoft.com/office/drawing/2014/main" id="{7E444682-C691-4C22-A964-CC4F19B8E8C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62766" y="2058440"/>
            <a:ext cx="478971" cy="4789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Coin free icon">
            <a:extLst>
              <a:ext uri="{FF2B5EF4-FFF2-40B4-BE49-F238E27FC236}">
                <a16:creationId xmlns:a16="http://schemas.microsoft.com/office/drawing/2014/main" id="{A82BA5DD-4258-4854-8A4F-5090F3E530D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063978" y="3458621"/>
            <a:ext cx="557221" cy="5572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arget free icon">
            <a:extLst>
              <a:ext uri="{FF2B5EF4-FFF2-40B4-BE49-F238E27FC236}">
                <a16:creationId xmlns:a16="http://schemas.microsoft.com/office/drawing/2014/main" id="{358D08D3-24A1-4472-B0F9-78908373CF9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676943" y="4907356"/>
            <a:ext cx="579631" cy="57963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853247C-5F22-45E1-BC81-4FB73316DB92}"/>
              </a:ext>
            </a:extLst>
          </p:cNvPr>
          <p:cNvSpPr/>
          <p:nvPr/>
        </p:nvSpPr>
        <p:spPr>
          <a:xfrm>
            <a:off x="378477" y="1840839"/>
            <a:ext cx="3741427" cy="830997"/>
          </a:xfrm>
          <a:prstGeom prst="rect">
            <a:avLst/>
          </a:prstGeom>
        </p:spPr>
        <p:txBody>
          <a:bodyPr wrap="square">
            <a:spAutoFit/>
          </a:bodyPr>
          <a:lstStyle/>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p:txBody>
      </p:sp>
      <p:sp>
        <p:nvSpPr>
          <p:cNvPr id="19" name="Rectangle 18">
            <a:extLst>
              <a:ext uri="{FF2B5EF4-FFF2-40B4-BE49-F238E27FC236}">
                <a16:creationId xmlns:a16="http://schemas.microsoft.com/office/drawing/2014/main" id="{2B26C961-C19E-484C-88AE-9CD799A7B032}"/>
              </a:ext>
            </a:extLst>
          </p:cNvPr>
          <p:cNvSpPr/>
          <p:nvPr/>
        </p:nvSpPr>
        <p:spPr>
          <a:xfrm>
            <a:off x="415672" y="3291186"/>
            <a:ext cx="3464002" cy="338554"/>
          </a:xfrm>
          <a:prstGeom prst="rect">
            <a:avLst/>
          </a:prstGeom>
          <a:solidFill>
            <a:schemeClr val="accent3">
              <a:lumMod val="75000"/>
            </a:schemeClr>
          </a:solidFill>
        </p:spPr>
        <p:txBody>
          <a:bodyPr wrap="square">
            <a:spAutoFit/>
          </a:bodyPr>
          <a:lstStyle/>
          <a:p>
            <a:pPr algn="ctr" defTabSz="914286"/>
            <a:r>
              <a:rPr lang="en-US" altLang="ko-KR" sz="1600" b="1" dirty="0">
                <a:solidFill>
                  <a:schemeClr val="bg1"/>
                </a:solidFill>
                <a:cs typeface="Arial" pitchFamily="34" charset="0"/>
              </a:rPr>
              <a:t>Contents  Here</a:t>
            </a:r>
            <a:endParaRPr lang="ko-KR" altLang="en-US" sz="1600" b="1" dirty="0">
              <a:solidFill>
                <a:schemeClr val="bg1"/>
              </a:solidFill>
              <a:cs typeface="Arial" pitchFamily="34" charset="0"/>
            </a:endParaRPr>
          </a:p>
        </p:txBody>
      </p:sp>
      <p:sp>
        <p:nvSpPr>
          <p:cNvPr id="22" name="Rectangle 21">
            <a:extLst>
              <a:ext uri="{FF2B5EF4-FFF2-40B4-BE49-F238E27FC236}">
                <a16:creationId xmlns:a16="http://schemas.microsoft.com/office/drawing/2014/main" id="{2287C451-3D77-44CE-9CDD-230FF48C886E}"/>
              </a:ext>
            </a:extLst>
          </p:cNvPr>
          <p:cNvSpPr/>
          <p:nvPr/>
        </p:nvSpPr>
        <p:spPr>
          <a:xfrm>
            <a:off x="8240044" y="3254891"/>
            <a:ext cx="3581375" cy="338554"/>
          </a:xfrm>
          <a:prstGeom prst="rect">
            <a:avLst/>
          </a:prstGeom>
          <a:solidFill>
            <a:schemeClr val="accent3">
              <a:lumMod val="75000"/>
            </a:schemeClr>
          </a:solidFill>
        </p:spPr>
        <p:txBody>
          <a:bodyPr wrap="square">
            <a:spAutoFit/>
          </a:bodyPr>
          <a:lstStyle/>
          <a:p>
            <a:pPr algn="ctr" defTabSz="914286"/>
            <a:r>
              <a:rPr lang="en-US" altLang="ko-KR" sz="1600" b="1" dirty="0">
                <a:solidFill>
                  <a:schemeClr val="bg1"/>
                </a:solidFill>
                <a:cs typeface="Arial" pitchFamily="34" charset="0"/>
              </a:rPr>
              <a:t>Contents  Here</a:t>
            </a:r>
            <a:endParaRPr lang="ko-KR" altLang="en-US" sz="1600" b="1" dirty="0">
              <a:solidFill>
                <a:schemeClr val="bg1"/>
              </a:solidFill>
              <a:cs typeface="Arial" pitchFamily="34" charset="0"/>
            </a:endParaRPr>
          </a:p>
        </p:txBody>
      </p:sp>
      <p:sp>
        <p:nvSpPr>
          <p:cNvPr id="23" name="Rectangle 22">
            <a:extLst>
              <a:ext uri="{FF2B5EF4-FFF2-40B4-BE49-F238E27FC236}">
                <a16:creationId xmlns:a16="http://schemas.microsoft.com/office/drawing/2014/main" id="{5EFDE3E2-1C7C-4A5E-AE73-8081990C6E0E}"/>
              </a:ext>
            </a:extLst>
          </p:cNvPr>
          <p:cNvSpPr/>
          <p:nvPr/>
        </p:nvSpPr>
        <p:spPr>
          <a:xfrm>
            <a:off x="8220379" y="4354420"/>
            <a:ext cx="1720173" cy="588366"/>
          </a:xfrm>
          <a:prstGeom prst="rect">
            <a:avLst/>
          </a:prstGeom>
        </p:spPr>
        <p:txBody>
          <a:bodyPr wrap="square">
            <a:spAutoFit/>
          </a:bodyPr>
          <a:lstStyle/>
          <a:p>
            <a:pPr algn="ctr">
              <a:lnSpc>
                <a:spcPts val="2000"/>
              </a:lnSpc>
            </a:pPr>
            <a:r>
              <a:rPr lang="en-US" altLang="ko-KR" sz="1100" dirty="0">
                <a:solidFill>
                  <a:srgbClr val="002060"/>
                </a:solidFill>
                <a:cs typeface="Arial" pitchFamily="34" charset="0"/>
              </a:rPr>
              <a:t>can simply impress your audience</a:t>
            </a:r>
            <a:endParaRPr lang="th-TH" sz="1400" dirty="0">
              <a:solidFill>
                <a:srgbClr val="002060"/>
              </a:solidFill>
              <a:latin typeface="TH SarabunPSK" panose="020B0500040200020003" pitchFamily="34" charset="-34"/>
              <a:cs typeface="TH SarabunPSK" panose="020B0500040200020003" pitchFamily="34" charset="-34"/>
            </a:endParaRPr>
          </a:p>
        </p:txBody>
      </p:sp>
      <p:pic>
        <p:nvPicPr>
          <p:cNvPr id="24" name="Picture 14">
            <a:extLst>
              <a:ext uri="{FF2B5EF4-FFF2-40B4-BE49-F238E27FC236}">
                <a16:creationId xmlns:a16="http://schemas.microsoft.com/office/drawing/2014/main" id="{851AF597-4C93-4E11-B457-630066E5175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705545" y="2434682"/>
            <a:ext cx="2693459" cy="2676063"/>
          </a:xfrm>
          <a:prstGeom prst="ellipse">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D57E344F-DA2B-45EC-AA5B-39FE9E3F8562}"/>
              </a:ext>
            </a:extLst>
          </p:cNvPr>
          <p:cNvGrpSpPr/>
          <p:nvPr/>
        </p:nvGrpSpPr>
        <p:grpSpPr>
          <a:xfrm>
            <a:off x="5416320" y="3264881"/>
            <a:ext cx="1184832" cy="1015663"/>
            <a:chOff x="3993991" y="715233"/>
            <a:chExt cx="1184832" cy="1015663"/>
          </a:xfrm>
        </p:grpSpPr>
        <p:sp>
          <p:nvSpPr>
            <p:cNvPr id="26" name="Oval 25">
              <a:extLst>
                <a:ext uri="{FF2B5EF4-FFF2-40B4-BE49-F238E27FC236}">
                  <a16:creationId xmlns:a16="http://schemas.microsoft.com/office/drawing/2014/main" id="{4E3409F8-8E0F-4BC0-B6D7-AB3AF1F53FD2}"/>
                </a:ext>
              </a:extLst>
            </p:cNvPr>
            <p:cNvSpPr/>
            <p:nvPr/>
          </p:nvSpPr>
          <p:spPr>
            <a:xfrm>
              <a:off x="4119904" y="715233"/>
              <a:ext cx="1058919" cy="101566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27" name="Picture 12" descr="Image result for EEC thailand">
              <a:extLst>
                <a:ext uri="{FF2B5EF4-FFF2-40B4-BE49-F238E27FC236}">
                  <a16:creationId xmlns:a16="http://schemas.microsoft.com/office/drawing/2014/main" id="{12BAAC09-F501-4CBE-AF4F-4F2FEA15ED6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 r="61017" b="-6670"/>
            <a:stretch/>
          </p:blipFill>
          <p:spPr bwMode="auto">
            <a:xfrm>
              <a:off x="3993991" y="750058"/>
              <a:ext cx="621747" cy="92514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3CE2B14A-E3BE-475C-A1FB-20D45EB8D177}"/>
              </a:ext>
            </a:extLst>
          </p:cNvPr>
          <p:cNvSpPr txBox="1"/>
          <p:nvPr/>
        </p:nvSpPr>
        <p:spPr>
          <a:xfrm>
            <a:off x="5863978" y="3359784"/>
            <a:ext cx="788733" cy="707886"/>
          </a:xfrm>
          <a:prstGeom prst="rect">
            <a:avLst/>
          </a:prstGeom>
          <a:noFill/>
        </p:spPr>
        <p:txBody>
          <a:bodyPr wrap="square" rtlCol="0">
            <a:spAutoFit/>
          </a:bodyPr>
          <a:lstStyle/>
          <a:p>
            <a:r>
              <a:rPr lang="en-US" sz="4000" b="1" dirty="0">
                <a:solidFill>
                  <a:srgbClr val="FFAA1F"/>
                </a:solidFill>
                <a:latin typeface="TH SarabunPSK" panose="020B0500040200020003" pitchFamily="34" charset="-34"/>
                <a:cs typeface="TH SarabunPSK" panose="020B0500040200020003" pitchFamily="34" charset="-34"/>
              </a:rPr>
              <a:t>EEC</a:t>
            </a:r>
          </a:p>
        </p:txBody>
      </p:sp>
      <p:pic>
        <p:nvPicPr>
          <p:cNvPr id="29" name="Picture 28" descr="A close up of a logo&#10;&#10;Description automatically generated">
            <a:extLst>
              <a:ext uri="{FF2B5EF4-FFF2-40B4-BE49-F238E27FC236}">
                <a16:creationId xmlns:a16="http://schemas.microsoft.com/office/drawing/2014/main" id="{C057D091-0D4F-4050-A1D4-F4701DD007D2}"/>
              </a:ext>
            </a:extLst>
          </p:cNvPr>
          <p:cNvPicPr>
            <a:picLocks noChangeAspect="1"/>
          </p:cNvPicPr>
          <p:nvPr/>
        </p:nvPicPr>
        <p:blipFill>
          <a:blip r:embed="rId15">
            <a:duotone>
              <a:srgbClr val="00337F">
                <a:shade val="45000"/>
                <a:satMod val="135000"/>
              </a:srgbClr>
              <a:prstClr val="white"/>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350" y="3440974"/>
            <a:ext cx="537541" cy="537541"/>
          </a:xfrm>
          <a:prstGeom prst="rect">
            <a:avLst/>
          </a:prstGeom>
        </p:spPr>
      </p:pic>
      <p:grpSp>
        <p:nvGrpSpPr>
          <p:cNvPr id="30" name="Group 29">
            <a:extLst>
              <a:ext uri="{FF2B5EF4-FFF2-40B4-BE49-F238E27FC236}">
                <a16:creationId xmlns:a16="http://schemas.microsoft.com/office/drawing/2014/main" id="{6657A92D-1A8C-498E-B50F-CAAF767E4047}"/>
              </a:ext>
            </a:extLst>
          </p:cNvPr>
          <p:cNvGrpSpPr/>
          <p:nvPr/>
        </p:nvGrpSpPr>
        <p:grpSpPr>
          <a:xfrm>
            <a:off x="8682736" y="5595365"/>
            <a:ext cx="2694202" cy="822857"/>
            <a:chOff x="8541834" y="5781023"/>
            <a:chExt cx="2818466" cy="911718"/>
          </a:xfrm>
        </p:grpSpPr>
        <p:pic>
          <p:nvPicPr>
            <p:cNvPr id="31" name="Picture 30" descr="A close up of a logo&#10;&#10;Description automatically generated">
              <a:extLst>
                <a:ext uri="{FF2B5EF4-FFF2-40B4-BE49-F238E27FC236}">
                  <a16:creationId xmlns:a16="http://schemas.microsoft.com/office/drawing/2014/main" id="{01547981-D536-4B5E-8FFA-5ED7BA359EBA}"/>
                </a:ext>
              </a:extLst>
            </p:cNvPr>
            <p:cNvPicPr>
              <a:picLocks noChangeAspect="1"/>
            </p:cNvPicPr>
            <p:nvPr/>
          </p:nvPicPr>
          <p:blipFill>
            <a:blip r:embed="rId17">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8541834" y="5781023"/>
              <a:ext cx="379092" cy="379092"/>
            </a:xfrm>
            <a:prstGeom prst="rect">
              <a:avLst/>
            </a:prstGeom>
          </p:spPr>
        </p:pic>
        <p:pic>
          <p:nvPicPr>
            <p:cNvPr id="32" name="Picture 31" descr="A close up of a logo&#10;&#10;Description automatically generated">
              <a:extLst>
                <a:ext uri="{FF2B5EF4-FFF2-40B4-BE49-F238E27FC236}">
                  <a16:creationId xmlns:a16="http://schemas.microsoft.com/office/drawing/2014/main" id="{508B59D6-E0D4-431A-A63B-CE943B61D249}"/>
                </a:ext>
              </a:extLst>
            </p:cNvPr>
            <p:cNvPicPr>
              <a:picLocks noChangeAspect="1"/>
            </p:cNvPicPr>
            <p:nvPr/>
          </p:nvPicPr>
          <p:blipFill>
            <a:blip r:embed="rId18">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9050390" y="5857233"/>
              <a:ext cx="280162" cy="280162"/>
            </a:xfrm>
            <a:prstGeom prst="rect">
              <a:avLst/>
            </a:prstGeom>
          </p:spPr>
        </p:pic>
        <p:pic>
          <p:nvPicPr>
            <p:cNvPr id="33" name="Picture 32" descr="A close up of a logo&#10;&#10;Description automatically generated">
              <a:extLst>
                <a:ext uri="{FF2B5EF4-FFF2-40B4-BE49-F238E27FC236}">
                  <a16:creationId xmlns:a16="http://schemas.microsoft.com/office/drawing/2014/main" id="{DE2816A2-8112-4CF6-9F5D-C66A07EF652D}"/>
                </a:ext>
              </a:extLst>
            </p:cNvPr>
            <p:cNvPicPr>
              <a:picLocks noChangeAspect="1"/>
            </p:cNvPicPr>
            <p:nvPr/>
          </p:nvPicPr>
          <p:blipFill>
            <a:blip r:embed="rId19">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9460016" y="5793253"/>
              <a:ext cx="379092" cy="379092"/>
            </a:xfrm>
            <a:prstGeom prst="rect">
              <a:avLst/>
            </a:prstGeom>
          </p:spPr>
        </p:pic>
        <p:pic>
          <p:nvPicPr>
            <p:cNvPr id="34" name="Picture 33" descr="A close up of a logo&#10;&#10;Description automatically generated">
              <a:extLst>
                <a:ext uri="{FF2B5EF4-FFF2-40B4-BE49-F238E27FC236}">
                  <a16:creationId xmlns:a16="http://schemas.microsoft.com/office/drawing/2014/main" id="{180270AE-6A9F-4161-8EBE-09248C4F402A}"/>
                </a:ext>
              </a:extLst>
            </p:cNvPr>
            <p:cNvPicPr>
              <a:picLocks noChangeAspect="1"/>
            </p:cNvPicPr>
            <p:nvPr/>
          </p:nvPicPr>
          <p:blipFill>
            <a:blip r:embed="rId20">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10455318" y="5807375"/>
              <a:ext cx="379091" cy="379091"/>
            </a:xfrm>
            <a:prstGeom prst="rect">
              <a:avLst/>
            </a:prstGeom>
          </p:spPr>
        </p:pic>
        <p:pic>
          <p:nvPicPr>
            <p:cNvPr id="35" name="Picture 34" descr="A close up of a logo&#10;&#10;Description automatically generated">
              <a:extLst>
                <a:ext uri="{FF2B5EF4-FFF2-40B4-BE49-F238E27FC236}">
                  <a16:creationId xmlns:a16="http://schemas.microsoft.com/office/drawing/2014/main" id="{AF8CB999-6454-4904-91D8-FD9BFF5F9FC1}"/>
                </a:ext>
              </a:extLst>
            </p:cNvPr>
            <p:cNvPicPr>
              <a:picLocks noChangeAspect="1"/>
            </p:cNvPicPr>
            <p:nvPr/>
          </p:nvPicPr>
          <p:blipFill>
            <a:blip r:embed="rId21">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9977642" y="5812502"/>
              <a:ext cx="409626" cy="409626"/>
            </a:xfrm>
            <a:prstGeom prst="rect">
              <a:avLst/>
            </a:prstGeom>
          </p:spPr>
        </p:pic>
        <p:pic>
          <p:nvPicPr>
            <p:cNvPr id="36" name="Graphic 35" descr="Truck">
              <a:extLst>
                <a:ext uri="{FF2B5EF4-FFF2-40B4-BE49-F238E27FC236}">
                  <a16:creationId xmlns:a16="http://schemas.microsoft.com/office/drawing/2014/main" id="{7E17A5B7-D4DD-4527-AF06-DFA240F9327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53512" y="6186466"/>
              <a:ext cx="461665" cy="461665"/>
            </a:xfrm>
            <a:prstGeom prst="rect">
              <a:avLst/>
            </a:prstGeom>
          </p:spPr>
        </p:pic>
        <p:pic>
          <p:nvPicPr>
            <p:cNvPr id="37" name="Graphic 36" descr="Heart with pulse">
              <a:extLst>
                <a:ext uri="{FF2B5EF4-FFF2-40B4-BE49-F238E27FC236}">
                  <a16:creationId xmlns:a16="http://schemas.microsoft.com/office/drawing/2014/main" id="{B0461D61-E2BC-4256-AACB-441A2E1EA81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897014" y="6194708"/>
              <a:ext cx="498033" cy="498033"/>
            </a:xfrm>
            <a:prstGeom prst="rect">
              <a:avLst/>
            </a:prstGeom>
          </p:spPr>
        </p:pic>
        <p:pic>
          <p:nvPicPr>
            <p:cNvPr id="38" name="Graphic 37" descr="Test tubes">
              <a:extLst>
                <a:ext uri="{FF2B5EF4-FFF2-40B4-BE49-F238E27FC236}">
                  <a16:creationId xmlns:a16="http://schemas.microsoft.com/office/drawing/2014/main" id="{029D5F99-5AA2-4ABB-9E8D-DD29A0BBD46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429290" y="6222128"/>
              <a:ext cx="379092" cy="379092"/>
            </a:xfrm>
            <a:prstGeom prst="rect">
              <a:avLst/>
            </a:prstGeom>
          </p:spPr>
        </p:pic>
        <p:pic>
          <p:nvPicPr>
            <p:cNvPr id="39" name="Graphic 38" descr="Smart Phone">
              <a:extLst>
                <a:ext uri="{FF2B5EF4-FFF2-40B4-BE49-F238E27FC236}">
                  <a16:creationId xmlns:a16="http://schemas.microsoft.com/office/drawing/2014/main" id="{4D775A4A-B580-40B7-B666-5B4EB6935B3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560800" y="6252015"/>
              <a:ext cx="395492" cy="395492"/>
            </a:xfrm>
            <a:prstGeom prst="rect">
              <a:avLst/>
            </a:prstGeom>
          </p:spPr>
        </p:pic>
        <p:pic>
          <p:nvPicPr>
            <p:cNvPr id="40" name="Picture 39" descr="A close up of a logo&#10;&#10;Description automatically generated">
              <a:extLst>
                <a:ext uri="{FF2B5EF4-FFF2-40B4-BE49-F238E27FC236}">
                  <a16:creationId xmlns:a16="http://schemas.microsoft.com/office/drawing/2014/main" id="{C4172477-1A6A-4932-87B8-45A6EDF868E2}"/>
                </a:ext>
              </a:extLst>
            </p:cNvPr>
            <p:cNvPicPr>
              <a:picLocks noChangeAspect="1"/>
            </p:cNvPicPr>
            <p:nvPr/>
          </p:nvPicPr>
          <p:blipFill>
            <a:blip r:embed="rId30">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10946615" y="5781023"/>
              <a:ext cx="413685" cy="413685"/>
            </a:xfrm>
            <a:prstGeom prst="rect">
              <a:avLst/>
            </a:prstGeom>
          </p:spPr>
        </p:pic>
      </p:grpSp>
      <p:pic>
        <p:nvPicPr>
          <p:cNvPr id="41" name="Picture 20" descr="Image result for กระทรวงดีอี">
            <a:extLst>
              <a:ext uri="{FF2B5EF4-FFF2-40B4-BE49-F238E27FC236}">
                <a16:creationId xmlns:a16="http://schemas.microsoft.com/office/drawing/2014/main" id="{111C3B3F-EE26-4A20-98EF-25725B8CB80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23038" y="5765100"/>
            <a:ext cx="481927" cy="4840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 descr="Image result for มหาวิทยาลัยเกษตร ศ">
            <a:extLst>
              <a:ext uri="{FF2B5EF4-FFF2-40B4-BE49-F238E27FC236}">
                <a16:creationId xmlns:a16="http://schemas.microsoft.com/office/drawing/2014/main" id="{AF40F66F-3F75-43FF-A28F-B83FE929F68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19904" y="5750795"/>
            <a:ext cx="513325" cy="48407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close up of a logo&#10;&#10;Description automatically generated">
            <a:extLst>
              <a:ext uri="{FF2B5EF4-FFF2-40B4-BE49-F238E27FC236}">
                <a16:creationId xmlns:a16="http://schemas.microsoft.com/office/drawing/2014/main" id="{4C38BD60-18BC-48EC-A28A-CE970EFAC8F1}"/>
              </a:ext>
            </a:extLst>
          </p:cNvPr>
          <p:cNvPicPr>
            <a:picLocks noChangeAspect="1"/>
          </p:cNvPicPr>
          <p:nvPr/>
        </p:nvPicPr>
        <p:blipFill>
          <a:blip r:embed="rId19">
            <a:duotone>
              <a:srgbClr val="00337F">
                <a:shade val="45000"/>
                <a:satMod val="135000"/>
              </a:srgbClr>
              <a:prstClr val="white"/>
            </a:duotone>
            <a:extLst>
              <a:ext uri="{28A0092B-C50C-407E-A947-70E740481C1C}">
                <a14:useLocalDpi xmlns:a14="http://schemas.microsoft.com/office/drawing/2010/main" val="0"/>
              </a:ext>
            </a:extLst>
          </a:blip>
          <a:stretch>
            <a:fillRect/>
          </a:stretch>
        </p:blipFill>
        <p:spPr>
          <a:xfrm>
            <a:off x="10617997" y="3869839"/>
            <a:ext cx="522855" cy="493661"/>
          </a:xfrm>
          <a:prstGeom prst="rect">
            <a:avLst/>
          </a:prstGeom>
        </p:spPr>
      </p:pic>
      <p:sp>
        <p:nvSpPr>
          <p:cNvPr id="44" name="Rectangle 43">
            <a:extLst>
              <a:ext uri="{FF2B5EF4-FFF2-40B4-BE49-F238E27FC236}">
                <a16:creationId xmlns:a16="http://schemas.microsoft.com/office/drawing/2014/main" id="{5EE48CE8-23AF-462A-A89F-D3096D0B8202}"/>
              </a:ext>
            </a:extLst>
          </p:cNvPr>
          <p:cNvSpPr/>
          <p:nvPr/>
        </p:nvSpPr>
        <p:spPr>
          <a:xfrm>
            <a:off x="9994380" y="4365596"/>
            <a:ext cx="1870115" cy="588366"/>
          </a:xfrm>
          <a:prstGeom prst="rect">
            <a:avLst/>
          </a:prstGeom>
        </p:spPr>
        <p:txBody>
          <a:bodyPr wrap="square">
            <a:spAutoFit/>
          </a:bodyPr>
          <a:lstStyle/>
          <a:p>
            <a:pPr algn="ctr">
              <a:lnSpc>
                <a:spcPts val="2000"/>
              </a:lnSpc>
            </a:pPr>
            <a:r>
              <a:rPr lang="en-US" altLang="ko-KR" sz="1200" dirty="0">
                <a:solidFill>
                  <a:srgbClr val="002060"/>
                </a:solidFill>
                <a:cs typeface="Arial" pitchFamily="34" charset="0"/>
              </a:rPr>
              <a:t>can simply impress your audience</a:t>
            </a:r>
            <a:endParaRPr lang="en-US" sz="1200" dirty="0">
              <a:solidFill>
                <a:srgbClr val="002060"/>
              </a:solidFill>
              <a:latin typeface="TH SarabunPSK" panose="020B0500040200020003" pitchFamily="34" charset="-34"/>
              <a:cs typeface="TH SarabunPSK" panose="020B0500040200020003" pitchFamily="34" charset="-34"/>
            </a:endParaRPr>
          </a:p>
        </p:txBody>
      </p:sp>
      <p:pic>
        <p:nvPicPr>
          <p:cNvPr id="45" name="Picture 44" descr="A close up of a logo&#10;&#10;Description automatically generated">
            <a:extLst>
              <a:ext uri="{FF2B5EF4-FFF2-40B4-BE49-F238E27FC236}">
                <a16:creationId xmlns:a16="http://schemas.microsoft.com/office/drawing/2014/main" id="{2C10EC9B-EF47-47D1-8977-5082F848AB60}"/>
              </a:ext>
            </a:extLst>
          </p:cNvPr>
          <p:cNvPicPr>
            <a:picLocks noChangeAspect="1"/>
          </p:cNvPicPr>
          <p:nvPr/>
        </p:nvPicPr>
        <p:blipFill>
          <a:blip r:embed="rId33">
            <a:duotone>
              <a:srgbClr val="00337F">
                <a:shade val="45000"/>
                <a:satMod val="135000"/>
              </a:srgbClr>
              <a:prstClr val="white"/>
            </a:duotone>
            <a:extLst>
              <a:ext uri="{BEBA8EAE-BF5A-486C-A8C5-ECC9F3942E4B}">
                <a14:imgProps xmlns:a14="http://schemas.microsoft.com/office/drawing/2010/main">
                  <a14:imgLayer r:embed="rId16">
                    <a14:imgEffect>
                      <a14:brightnessContrast bright="7000"/>
                    </a14:imgEffect>
                  </a14:imgLayer>
                </a14:imgProps>
              </a:ext>
              <a:ext uri="{28A0092B-C50C-407E-A947-70E740481C1C}">
                <a14:useLocalDpi xmlns:a14="http://schemas.microsoft.com/office/drawing/2010/main" val="0"/>
              </a:ext>
            </a:extLst>
          </a:blip>
          <a:stretch>
            <a:fillRect/>
          </a:stretch>
        </p:blipFill>
        <p:spPr>
          <a:xfrm>
            <a:off x="8782152" y="3825959"/>
            <a:ext cx="537541" cy="537541"/>
          </a:xfrm>
          <a:prstGeom prst="rect">
            <a:avLst/>
          </a:prstGeom>
        </p:spPr>
      </p:pic>
      <p:sp>
        <p:nvSpPr>
          <p:cNvPr id="47" name="Rectangle 46">
            <a:extLst>
              <a:ext uri="{FF2B5EF4-FFF2-40B4-BE49-F238E27FC236}">
                <a16:creationId xmlns:a16="http://schemas.microsoft.com/office/drawing/2014/main" id="{99E60D36-4979-44C9-A2B3-8FB88A6F49CB}"/>
              </a:ext>
            </a:extLst>
          </p:cNvPr>
          <p:cNvSpPr/>
          <p:nvPr/>
        </p:nvSpPr>
        <p:spPr>
          <a:xfrm>
            <a:off x="415672" y="3916541"/>
            <a:ext cx="3741427" cy="830997"/>
          </a:xfrm>
          <a:prstGeom prst="rect">
            <a:avLst/>
          </a:prstGeom>
        </p:spPr>
        <p:txBody>
          <a:bodyPr wrap="square">
            <a:spAutoFit/>
          </a:bodyPr>
          <a:lstStyle/>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p:txBody>
      </p:sp>
      <p:sp>
        <p:nvSpPr>
          <p:cNvPr id="49" name="Rectangle 48">
            <a:extLst>
              <a:ext uri="{FF2B5EF4-FFF2-40B4-BE49-F238E27FC236}">
                <a16:creationId xmlns:a16="http://schemas.microsoft.com/office/drawing/2014/main" id="{137F0A63-BC79-4B92-8206-F659201EC013}"/>
              </a:ext>
            </a:extLst>
          </p:cNvPr>
          <p:cNvSpPr/>
          <p:nvPr/>
        </p:nvSpPr>
        <p:spPr>
          <a:xfrm>
            <a:off x="413391" y="5630746"/>
            <a:ext cx="3741427" cy="830997"/>
          </a:xfrm>
          <a:prstGeom prst="rect">
            <a:avLst/>
          </a:prstGeom>
        </p:spPr>
        <p:txBody>
          <a:bodyPr wrap="square">
            <a:spAutoFit/>
          </a:bodyPr>
          <a:lstStyle/>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p:txBody>
      </p:sp>
      <p:sp>
        <p:nvSpPr>
          <p:cNvPr id="51" name="Rectangle 50">
            <a:extLst>
              <a:ext uri="{FF2B5EF4-FFF2-40B4-BE49-F238E27FC236}">
                <a16:creationId xmlns:a16="http://schemas.microsoft.com/office/drawing/2014/main" id="{5106FA7A-380F-41DD-BE71-7CB0F493BE81}"/>
              </a:ext>
            </a:extLst>
          </p:cNvPr>
          <p:cNvSpPr/>
          <p:nvPr/>
        </p:nvSpPr>
        <p:spPr>
          <a:xfrm>
            <a:off x="8216305" y="1841598"/>
            <a:ext cx="3741427" cy="830997"/>
          </a:xfrm>
          <a:prstGeom prst="rect">
            <a:avLst/>
          </a:prstGeom>
        </p:spPr>
        <p:txBody>
          <a:bodyPr wrap="square">
            <a:spAutoFit/>
          </a:bodyPr>
          <a:lstStyle/>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a:p>
            <a:pPr marL="171450" indent="-171450" defTabSz="914286">
              <a:buFont typeface="Wingdings" panose="05000000000000000000" pitchFamily="2" charset="2"/>
              <a:buChar char="§"/>
            </a:pPr>
            <a:r>
              <a:rPr lang="en-US" altLang="ko-KR" sz="1200" dirty="0">
                <a:solidFill>
                  <a:srgbClr val="002060"/>
                </a:solidFill>
                <a:cs typeface="Arial" pitchFamily="34" charset="0"/>
              </a:rPr>
              <a:t>You can simply impress your audience and add a unique zing and appeal to your Reports. </a:t>
            </a:r>
            <a:endParaRPr lang="ko-KR" altLang="en-US" sz="1200" dirty="0">
              <a:solidFill>
                <a:srgbClr val="002060"/>
              </a:solidFill>
              <a:cs typeface="Arial" pitchFamily="34" charset="0"/>
            </a:endParaRPr>
          </a:p>
        </p:txBody>
      </p:sp>
    </p:spTree>
    <p:extLst>
      <p:ext uri="{BB962C8B-B14F-4D97-AF65-F5344CB8AC3E}">
        <p14:creationId xmlns:p14="http://schemas.microsoft.com/office/powerpoint/2010/main" val="2180039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D5D6DB08-2588-45E6-A32A-B25E89D6902D}"/>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pSp>
        <p:nvGrpSpPr>
          <p:cNvPr id="3" name="Group 2">
            <a:extLst>
              <a:ext uri="{FF2B5EF4-FFF2-40B4-BE49-F238E27FC236}">
                <a16:creationId xmlns:a16="http://schemas.microsoft.com/office/drawing/2014/main" id="{3CD9C02C-2506-493E-A1EA-C829AD848895}"/>
              </a:ext>
            </a:extLst>
          </p:cNvPr>
          <p:cNvGrpSpPr/>
          <p:nvPr/>
        </p:nvGrpSpPr>
        <p:grpSpPr>
          <a:xfrm>
            <a:off x="4119041" y="2144762"/>
            <a:ext cx="3953917" cy="3953917"/>
            <a:chOff x="3018304" y="1378094"/>
            <a:chExt cx="3096667" cy="3096667"/>
          </a:xfrm>
        </p:grpSpPr>
        <p:sp>
          <p:nvSpPr>
            <p:cNvPr id="4" name="Block Arc 3">
              <a:extLst>
                <a:ext uri="{FF2B5EF4-FFF2-40B4-BE49-F238E27FC236}">
                  <a16:creationId xmlns:a16="http://schemas.microsoft.com/office/drawing/2014/main" id="{7885F0B8-9D9B-4837-A1D5-CFDB76D4E82F}"/>
                </a:ext>
              </a:extLst>
            </p:cNvPr>
            <p:cNvSpPr/>
            <p:nvPr/>
          </p:nvSpPr>
          <p:spPr>
            <a:xfrm rot="8261054">
              <a:off x="3018304" y="1378094"/>
              <a:ext cx="3096667" cy="3096667"/>
            </a:xfrm>
            <a:prstGeom prst="blockArc">
              <a:avLst>
                <a:gd name="adj1" fmla="val 13411126"/>
                <a:gd name="adj2" fmla="val 15919102"/>
                <a:gd name="adj3" fmla="val 6907"/>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5" name="Block Arc 4">
              <a:extLst>
                <a:ext uri="{FF2B5EF4-FFF2-40B4-BE49-F238E27FC236}">
                  <a16:creationId xmlns:a16="http://schemas.microsoft.com/office/drawing/2014/main" id="{3784CC9B-2EAF-420F-BD84-4922A847F371}"/>
                </a:ext>
              </a:extLst>
            </p:cNvPr>
            <p:cNvSpPr/>
            <p:nvPr/>
          </p:nvSpPr>
          <p:spPr>
            <a:xfrm rot="19032052">
              <a:off x="3018304" y="1378094"/>
              <a:ext cx="3096667" cy="3096667"/>
            </a:xfrm>
            <a:prstGeom prst="blockArc">
              <a:avLst>
                <a:gd name="adj1" fmla="val 10899473"/>
                <a:gd name="adj2" fmla="val 13310838"/>
                <a:gd name="adj3" fmla="val 7042"/>
              </a:avLst>
            </a:prstGeom>
            <a:solidFill>
              <a:srgbClr val="AAD4D0"/>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lumMod val="75000"/>
                    <a:lumOff val="25000"/>
                  </a:prstClr>
                </a:solidFill>
                <a:effectLst/>
                <a:uLnTx/>
                <a:uFillTx/>
                <a:latin typeface="Arial"/>
                <a:cs typeface="+mn-cs"/>
              </a:endParaRPr>
            </a:p>
          </p:txBody>
        </p:sp>
        <p:grpSp>
          <p:nvGrpSpPr>
            <p:cNvPr id="6" name="Group 5">
              <a:extLst>
                <a:ext uri="{FF2B5EF4-FFF2-40B4-BE49-F238E27FC236}">
                  <a16:creationId xmlns:a16="http://schemas.microsoft.com/office/drawing/2014/main" id="{F861EBCB-2348-4BA5-9AB5-1C8E7393FB13}"/>
                </a:ext>
              </a:extLst>
            </p:cNvPr>
            <p:cNvGrpSpPr/>
            <p:nvPr/>
          </p:nvGrpSpPr>
          <p:grpSpPr>
            <a:xfrm>
              <a:off x="3018304" y="1378094"/>
              <a:ext cx="3096667" cy="3096667"/>
              <a:chOff x="3018304" y="1378094"/>
              <a:chExt cx="3096667" cy="3096667"/>
            </a:xfrm>
          </p:grpSpPr>
          <p:sp>
            <p:nvSpPr>
              <p:cNvPr id="9" name="Block Arc 8">
                <a:extLst>
                  <a:ext uri="{FF2B5EF4-FFF2-40B4-BE49-F238E27FC236}">
                    <a16:creationId xmlns:a16="http://schemas.microsoft.com/office/drawing/2014/main" id="{FEAFE091-A791-41FB-BF79-3D15086BF6E7}"/>
                  </a:ext>
                </a:extLst>
              </p:cNvPr>
              <p:cNvSpPr/>
              <p:nvPr/>
            </p:nvSpPr>
            <p:spPr>
              <a:xfrm>
                <a:off x="3018304" y="1378094"/>
                <a:ext cx="3096667" cy="3096667"/>
              </a:xfrm>
              <a:prstGeom prst="blockArc">
                <a:avLst>
                  <a:gd name="adj1" fmla="val 10849205"/>
                  <a:gd name="adj2" fmla="val 13299261"/>
                  <a:gd name="adj3" fmla="val 7053"/>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lumMod val="75000"/>
                      <a:lumOff val="25000"/>
                    </a:prstClr>
                  </a:solidFill>
                  <a:effectLst/>
                  <a:uLnTx/>
                  <a:uFillTx/>
                  <a:latin typeface="Arial"/>
                  <a:cs typeface="+mn-cs"/>
                </a:endParaRPr>
              </a:p>
            </p:txBody>
          </p:sp>
          <p:sp>
            <p:nvSpPr>
              <p:cNvPr id="10" name="Block Arc 9">
                <a:extLst>
                  <a:ext uri="{FF2B5EF4-FFF2-40B4-BE49-F238E27FC236}">
                    <a16:creationId xmlns:a16="http://schemas.microsoft.com/office/drawing/2014/main" id="{1925B233-9AD1-4828-B943-3C7A55FBB32A}"/>
                  </a:ext>
                </a:extLst>
              </p:cNvPr>
              <p:cNvSpPr/>
              <p:nvPr/>
            </p:nvSpPr>
            <p:spPr>
              <a:xfrm rot="5400000">
                <a:off x="3018304" y="1378094"/>
                <a:ext cx="3096667" cy="3096667"/>
              </a:xfrm>
              <a:prstGeom prst="blockArc">
                <a:avLst>
                  <a:gd name="adj1" fmla="val 13650321"/>
                  <a:gd name="adj2" fmla="val 16152490"/>
                  <a:gd name="adj3" fmla="val 7179"/>
                </a:avLst>
              </a:prstGeom>
              <a:solidFill>
                <a:srgbClr val="AAD4D0"/>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lumMod val="75000"/>
                      <a:lumOff val="25000"/>
                    </a:prstClr>
                  </a:solidFill>
                  <a:effectLst/>
                  <a:uLnTx/>
                  <a:uFillTx/>
                  <a:latin typeface="Arial"/>
                  <a:cs typeface="+mn-cs"/>
                </a:endParaRPr>
              </a:p>
            </p:txBody>
          </p:sp>
        </p:grpSp>
        <p:sp>
          <p:nvSpPr>
            <p:cNvPr id="7" name="Block Arc 6">
              <a:extLst>
                <a:ext uri="{FF2B5EF4-FFF2-40B4-BE49-F238E27FC236}">
                  <a16:creationId xmlns:a16="http://schemas.microsoft.com/office/drawing/2014/main" id="{1F580381-2ACE-4377-8038-BC94E3C6ECD9}"/>
                </a:ext>
              </a:extLst>
            </p:cNvPr>
            <p:cNvSpPr/>
            <p:nvPr/>
          </p:nvSpPr>
          <p:spPr>
            <a:xfrm rot="2854073">
              <a:off x="3018304" y="1378094"/>
              <a:ext cx="3096667" cy="3096667"/>
            </a:xfrm>
            <a:prstGeom prst="blockArc">
              <a:avLst>
                <a:gd name="adj1" fmla="val 10553048"/>
                <a:gd name="adj2" fmla="val 13271468"/>
                <a:gd name="adj3" fmla="val 7031"/>
              </a:avLst>
            </a:prstGeom>
            <a:solidFill>
              <a:srgbClr val="AAD4D0"/>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8" name="Block Arc 7">
              <a:extLst>
                <a:ext uri="{FF2B5EF4-FFF2-40B4-BE49-F238E27FC236}">
                  <a16:creationId xmlns:a16="http://schemas.microsoft.com/office/drawing/2014/main" id="{317F3E44-DB3B-423D-AC9A-70BBC0404760}"/>
                </a:ext>
              </a:extLst>
            </p:cNvPr>
            <p:cNvSpPr/>
            <p:nvPr/>
          </p:nvSpPr>
          <p:spPr>
            <a:xfrm rot="2854464">
              <a:off x="3018304" y="1378094"/>
              <a:ext cx="3096667" cy="3096667"/>
            </a:xfrm>
            <a:prstGeom prst="blockArc">
              <a:avLst>
                <a:gd name="adj1" fmla="val 13411126"/>
                <a:gd name="adj2" fmla="val 16068669"/>
                <a:gd name="adj3" fmla="val 7199"/>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lumMod val="75000"/>
                    <a:lumOff val="25000"/>
                  </a:prstClr>
                </a:solidFill>
                <a:effectLst/>
                <a:uLnTx/>
                <a:uFillTx/>
                <a:latin typeface="Arial"/>
                <a:cs typeface="+mn-cs"/>
              </a:endParaRPr>
            </a:p>
          </p:txBody>
        </p:sp>
      </p:grpSp>
      <p:grpSp>
        <p:nvGrpSpPr>
          <p:cNvPr id="11" name="Group 10">
            <a:extLst>
              <a:ext uri="{FF2B5EF4-FFF2-40B4-BE49-F238E27FC236}">
                <a16:creationId xmlns:a16="http://schemas.microsoft.com/office/drawing/2014/main" id="{C6E5ED53-9D60-4CE1-98E8-3CE4095CE04D}"/>
              </a:ext>
            </a:extLst>
          </p:cNvPr>
          <p:cNvGrpSpPr/>
          <p:nvPr/>
        </p:nvGrpSpPr>
        <p:grpSpPr>
          <a:xfrm>
            <a:off x="7981216" y="1640707"/>
            <a:ext cx="2827389" cy="918329"/>
            <a:chOff x="6457218" y="1772816"/>
            <a:chExt cx="2291246" cy="918329"/>
          </a:xfrm>
        </p:grpSpPr>
        <p:sp>
          <p:nvSpPr>
            <p:cNvPr id="12" name="TextBox 11">
              <a:extLst>
                <a:ext uri="{FF2B5EF4-FFF2-40B4-BE49-F238E27FC236}">
                  <a16:creationId xmlns:a16="http://schemas.microsoft.com/office/drawing/2014/main" id="{06761930-8396-40A4-8D92-F074B0711707}"/>
                </a:ext>
              </a:extLst>
            </p:cNvPr>
            <p:cNvSpPr txBox="1"/>
            <p:nvPr/>
          </p:nvSpPr>
          <p:spPr>
            <a:xfrm>
              <a:off x="6457218" y="1772816"/>
              <a:ext cx="2291246" cy="307777"/>
            </a:xfrm>
            <a:prstGeom prst="rect">
              <a:avLst/>
            </a:prstGeom>
            <a:noFill/>
          </p:spPr>
          <p:txBody>
            <a:bodyPr wrap="square" rtlCol="0">
              <a:spAutoFit/>
            </a:bodyPr>
            <a:lstStyle/>
            <a:p>
              <a:pPr defTabSz="914286"/>
              <a:r>
                <a:rPr lang="en-US" altLang="ko-KR" sz="1400" b="1" dirty="0">
                  <a:solidFill>
                    <a:prstClr val="black">
                      <a:lumMod val="75000"/>
                      <a:lumOff val="25000"/>
                    </a:prstClr>
                  </a:solidFill>
                  <a:cs typeface="Arial" pitchFamily="34" charset="0"/>
                </a:rPr>
                <a:t>Contents  Here</a:t>
              </a:r>
              <a:endParaRPr lang="ko-KR" altLang="en-US" sz="1400" b="1" dirty="0">
                <a:solidFill>
                  <a:prstClr val="black">
                    <a:lumMod val="75000"/>
                    <a:lumOff val="25000"/>
                  </a:prstClr>
                </a:solidFill>
                <a:cs typeface="Arial" pitchFamily="34" charset="0"/>
              </a:endParaRPr>
            </a:p>
          </p:txBody>
        </p:sp>
        <p:sp>
          <p:nvSpPr>
            <p:cNvPr id="13" name="TextBox 12">
              <a:extLst>
                <a:ext uri="{FF2B5EF4-FFF2-40B4-BE49-F238E27FC236}">
                  <a16:creationId xmlns:a16="http://schemas.microsoft.com/office/drawing/2014/main" id="{337688B0-E6DC-4E52-A915-FF9ECC4FF317}"/>
                </a:ext>
              </a:extLst>
            </p:cNvPr>
            <p:cNvSpPr txBox="1"/>
            <p:nvPr/>
          </p:nvSpPr>
          <p:spPr>
            <a:xfrm>
              <a:off x="6457218" y="2044814"/>
              <a:ext cx="2291246" cy="646331"/>
            </a:xfrm>
            <a:prstGeom prst="rect">
              <a:avLst/>
            </a:prstGeom>
            <a:noFill/>
          </p:spPr>
          <p:txBody>
            <a:bodyPr wrap="square" rtlCol="0">
              <a:spAutoFit/>
            </a:bodyPr>
            <a:lstStyle/>
            <a:p>
              <a:pPr defTabSz="914286"/>
              <a:r>
                <a:rPr lang="en-US" altLang="ko-KR" sz="1200" dirty="0">
                  <a:solidFill>
                    <a:prstClr val="black">
                      <a:lumMod val="75000"/>
                      <a:lumOff val="25000"/>
                    </a:prstClr>
                  </a:solidFill>
                  <a:cs typeface="Arial" pitchFamily="34" charset="0"/>
                </a:rPr>
                <a:t>You can simply impress your audience and add a unique zing and appeal to your Reports. </a:t>
              </a:r>
              <a:endParaRPr lang="ko-KR" altLang="en-US" sz="1200" dirty="0">
                <a:solidFill>
                  <a:prstClr val="black">
                    <a:lumMod val="75000"/>
                    <a:lumOff val="25000"/>
                  </a:prstClr>
                </a:solidFill>
                <a:cs typeface="Arial" pitchFamily="34" charset="0"/>
              </a:endParaRPr>
            </a:p>
          </p:txBody>
        </p:sp>
      </p:grpSp>
      <p:grpSp>
        <p:nvGrpSpPr>
          <p:cNvPr id="14" name="Group 13">
            <a:extLst>
              <a:ext uri="{FF2B5EF4-FFF2-40B4-BE49-F238E27FC236}">
                <a16:creationId xmlns:a16="http://schemas.microsoft.com/office/drawing/2014/main" id="{F89EF593-E72E-4B5A-88FB-25C51DF24DD0}"/>
              </a:ext>
            </a:extLst>
          </p:cNvPr>
          <p:cNvGrpSpPr/>
          <p:nvPr/>
        </p:nvGrpSpPr>
        <p:grpSpPr>
          <a:xfrm>
            <a:off x="8578641" y="3152875"/>
            <a:ext cx="2827389" cy="918329"/>
            <a:chOff x="6889266" y="3284984"/>
            <a:chExt cx="1998238" cy="918329"/>
          </a:xfrm>
        </p:grpSpPr>
        <p:sp>
          <p:nvSpPr>
            <p:cNvPr id="15" name="TextBox 14">
              <a:extLst>
                <a:ext uri="{FF2B5EF4-FFF2-40B4-BE49-F238E27FC236}">
                  <a16:creationId xmlns:a16="http://schemas.microsoft.com/office/drawing/2014/main" id="{A008A085-4E5F-42DB-A4BF-3EBE6C2C8664}"/>
                </a:ext>
              </a:extLst>
            </p:cNvPr>
            <p:cNvSpPr txBox="1"/>
            <p:nvPr/>
          </p:nvSpPr>
          <p:spPr>
            <a:xfrm>
              <a:off x="6889266" y="3284984"/>
              <a:ext cx="1998238" cy="307777"/>
            </a:xfrm>
            <a:prstGeom prst="rect">
              <a:avLst/>
            </a:prstGeom>
            <a:noFill/>
          </p:spPr>
          <p:txBody>
            <a:bodyPr wrap="square" rtlCol="0">
              <a:spAutoFit/>
            </a:bodyPr>
            <a:lstStyle/>
            <a:p>
              <a:pPr defTabSz="914286"/>
              <a:r>
                <a:rPr lang="en-US" altLang="ko-KR" sz="1400" b="1" dirty="0">
                  <a:solidFill>
                    <a:prstClr val="black">
                      <a:lumMod val="75000"/>
                      <a:lumOff val="25000"/>
                    </a:prstClr>
                  </a:solidFill>
                  <a:cs typeface="Arial" pitchFamily="34" charset="0"/>
                </a:rPr>
                <a:t>Contents  Here</a:t>
              </a:r>
              <a:endParaRPr lang="ko-KR" altLang="en-US" sz="1400" b="1" dirty="0">
                <a:solidFill>
                  <a:prstClr val="black">
                    <a:lumMod val="75000"/>
                    <a:lumOff val="25000"/>
                  </a:prstClr>
                </a:solidFill>
                <a:cs typeface="Arial" pitchFamily="34" charset="0"/>
              </a:endParaRPr>
            </a:p>
          </p:txBody>
        </p:sp>
        <p:sp>
          <p:nvSpPr>
            <p:cNvPr id="16" name="TextBox 15">
              <a:extLst>
                <a:ext uri="{FF2B5EF4-FFF2-40B4-BE49-F238E27FC236}">
                  <a16:creationId xmlns:a16="http://schemas.microsoft.com/office/drawing/2014/main" id="{A04F489F-F4BE-47CA-9EBC-9988CF73BEF6}"/>
                </a:ext>
              </a:extLst>
            </p:cNvPr>
            <p:cNvSpPr txBox="1"/>
            <p:nvPr/>
          </p:nvSpPr>
          <p:spPr>
            <a:xfrm>
              <a:off x="6889266" y="3556982"/>
              <a:ext cx="1998238" cy="646331"/>
            </a:xfrm>
            <a:prstGeom prst="rect">
              <a:avLst/>
            </a:prstGeom>
            <a:noFill/>
          </p:spPr>
          <p:txBody>
            <a:bodyPr wrap="square" rtlCol="0">
              <a:spAutoFit/>
            </a:bodyPr>
            <a:lstStyle/>
            <a:p>
              <a:pPr defTabSz="914286"/>
              <a:r>
                <a:rPr lang="en-US" altLang="ko-KR" sz="1200" dirty="0">
                  <a:solidFill>
                    <a:prstClr val="black">
                      <a:lumMod val="75000"/>
                      <a:lumOff val="25000"/>
                    </a:prstClr>
                  </a:solidFill>
                  <a:cs typeface="Arial" pitchFamily="34" charset="0"/>
                </a:rPr>
                <a:t>You can simply impress your audience and add a unique zing and appeal to your Reports. </a:t>
              </a:r>
              <a:endParaRPr lang="ko-KR" altLang="en-US" sz="1200" dirty="0">
                <a:solidFill>
                  <a:prstClr val="black">
                    <a:lumMod val="75000"/>
                    <a:lumOff val="25000"/>
                  </a:prstClr>
                </a:solidFill>
                <a:cs typeface="Arial" pitchFamily="34" charset="0"/>
              </a:endParaRPr>
            </a:p>
          </p:txBody>
        </p:sp>
      </p:grpSp>
      <p:grpSp>
        <p:nvGrpSpPr>
          <p:cNvPr id="17" name="Group 16">
            <a:extLst>
              <a:ext uri="{FF2B5EF4-FFF2-40B4-BE49-F238E27FC236}">
                <a16:creationId xmlns:a16="http://schemas.microsoft.com/office/drawing/2014/main" id="{425ACC90-F5B8-4CD3-BB35-E8B147BCAC89}"/>
              </a:ext>
            </a:extLst>
          </p:cNvPr>
          <p:cNvGrpSpPr/>
          <p:nvPr/>
        </p:nvGrpSpPr>
        <p:grpSpPr>
          <a:xfrm>
            <a:off x="8197240" y="4994919"/>
            <a:ext cx="2827389" cy="918329"/>
            <a:chOff x="6673242" y="5020022"/>
            <a:chExt cx="2291246" cy="918329"/>
          </a:xfrm>
        </p:grpSpPr>
        <p:sp>
          <p:nvSpPr>
            <p:cNvPr id="18" name="TextBox 17">
              <a:extLst>
                <a:ext uri="{FF2B5EF4-FFF2-40B4-BE49-F238E27FC236}">
                  <a16:creationId xmlns:a16="http://schemas.microsoft.com/office/drawing/2014/main" id="{47027B38-E7DA-4AFE-9CB8-D2CCB6987D10}"/>
                </a:ext>
              </a:extLst>
            </p:cNvPr>
            <p:cNvSpPr txBox="1"/>
            <p:nvPr/>
          </p:nvSpPr>
          <p:spPr>
            <a:xfrm>
              <a:off x="6673242" y="5020022"/>
              <a:ext cx="2291246" cy="307777"/>
            </a:xfrm>
            <a:prstGeom prst="rect">
              <a:avLst/>
            </a:prstGeom>
            <a:noFill/>
          </p:spPr>
          <p:txBody>
            <a:bodyPr wrap="square" rtlCol="0">
              <a:spAutoFit/>
            </a:bodyPr>
            <a:lstStyle/>
            <a:p>
              <a:pPr defTabSz="914286"/>
              <a:r>
                <a:rPr lang="en-US" altLang="ko-KR" sz="1400" b="1" dirty="0">
                  <a:solidFill>
                    <a:prstClr val="black">
                      <a:lumMod val="75000"/>
                      <a:lumOff val="25000"/>
                    </a:prstClr>
                  </a:solidFill>
                  <a:cs typeface="Arial" pitchFamily="34" charset="0"/>
                </a:rPr>
                <a:t>Contents  Here</a:t>
              </a:r>
              <a:endParaRPr lang="ko-KR" altLang="en-US" sz="1400" b="1" dirty="0">
                <a:solidFill>
                  <a:prstClr val="black">
                    <a:lumMod val="75000"/>
                    <a:lumOff val="25000"/>
                  </a:prstClr>
                </a:solidFill>
                <a:cs typeface="Arial" pitchFamily="34" charset="0"/>
              </a:endParaRPr>
            </a:p>
          </p:txBody>
        </p:sp>
        <p:sp>
          <p:nvSpPr>
            <p:cNvPr id="19" name="TextBox 18">
              <a:extLst>
                <a:ext uri="{FF2B5EF4-FFF2-40B4-BE49-F238E27FC236}">
                  <a16:creationId xmlns:a16="http://schemas.microsoft.com/office/drawing/2014/main" id="{A500BE79-B720-4649-BCE0-DDFAE2371E9B}"/>
                </a:ext>
              </a:extLst>
            </p:cNvPr>
            <p:cNvSpPr txBox="1"/>
            <p:nvPr/>
          </p:nvSpPr>
          <p:spPr>
            <a:xfrm>
              <a:off x="6673242" y="5292020"/>
              <a:ext cx="2291246" cy="646331"/>
            </a:xfrm>
            <a:prstGeom prst="rect">
              <a:avLst/>
            </a:prstGeom>
            <a:noFill/>
          </p:spPr>
          <p:txBody>
            <a:bodyPr wrap="square" rtlCol="0">
              <a:spAutoFit/>
            </a:bodyPr>
            <a:lstStyle/>
            <a:p>
              <a:pPr defTabSz="914286"/>
              <a:r>
                <a:rPr lang="en-US" altLang="ko-KR" sz="1200" dirty="0">
                  <a:solidFill>
                    <a:prstClr val="black">
                      <a:lumMod val="75000"/>
                      <a:lumOff val="25000"/>
                    </a:prstClr>
                  </a:solidFill>
                  <a:cs typeface="Arial" pitchFamily="34" charset="0"/>
                </a:rPr>
                <a:t>You can simply impress your audience and add a unique zing and appeal to your Reports. </a:t>
              </a:r>
              <a:endParaRPr lang="ko-KR" altLang="en-US" sz="1200" dirty="0">
                <a:solidFill>
                  <a:prstClr val="black">
                    <a:lumMod val="75000"/>
                    <a:lumOff val="25000"/>
                  </a:prstClr>
                </a:solidFill>
                <a:cs typeface="Arial" pitchFamily="34" charset="0"/>
              </a:endParaRPr>
            </a:p>
          </p:txBody>
        </p:sp>
      </p:grpSp>
      <p:grpSp>
        <p:nvGrpSpPr>
          <p:cNvPr id="20" name="Group 19">
            <a:extLst>
              <a:ext uri="{FF2B5EF4-FFF2-40B4-BE49-F238E27FC236}">
                <a16:creationId xmlns:a16="http://schemas.microsoft.com/office/drawing/2014/main" id="{D4C808D7-5EE0-4724-849E-E4C9BCC2986B}"/>
              </a:ext>
            </a:extLst>
          </p:cNvPr>
          <p:cNvGrpSpPr/>
          <p:nvPr/>
        </p:nvGrpSpPr>
        <p:grpSpPr>
          <a:xfrm>
            <a:off x="1492842" y="1617832"/>
            <a:ext cx="2789947" cy="918329"/>
            <a:chOff x="467544" y="1749941"/>
            <a:chExt cx="2291246" cy="918329"/>
          </a:xfrm>
        </p:grpSpPr>
        <p:sp>
          <p:nvSpPr>
            <p:cNvPr id="21" name="TextBox 20">
              <a:extLst>
                <a:ext uri="{FF2B5EF4-FFF2-40B4-BE49-F238E27FC236}">
                  <a16:creationId xmlns:a16="http://schemas.microsoft.com/office/drawing/2014/main" id="{BC92DCC5-D380-4CB2-AABE-C50AA620CF8B}"/>
                </a:ext>
              </a:extLst>
            </p:cNvPr>
            <p:cNvSpPr txBox="1"/>
            <p:nvPr/>
          </p:nvSpPr>
          <p:spPr>
            <a:xfrm>
              <a:off x="467544" y="1749941"/>
              <a:ext cx="2221432" cy="307777"/>
            </a:xfrm>
            <a:prstGeom prst="rect">
              <a:avLst/>
            </a:prstGeom>
            <a:noFill/>
          </p:spPr>
          <p:txBody>
            <a:bodyPr wrap="square" rtlCol="0">
              <a:spAutoFit/>
            </a:bodyPr>
            <a:lstStyle/>
            <a:p>
              <a:pPr algn="r" defTabSz="914286"/>
              <a:r>
                <a:rPr lang="en-US" altLang="ko-KR" sz="1400" b="1" dirty="0">
                  <a:solidFill>
                    <a:prstClr val="black">
                      <a:lumMod val="75000"/>
                      <a:lumOff val="25000"/>
                    </a:prstClr>
                  </a:solidFill>
                  <a:cs typeface="Arial" pitchFamily="34" charset="0"/>
                </a:rPr>
                <a:t>Contents  Here</a:t>
              </a:r>
              <a:endParaRPr lang="ko-KR" altLang="en-US" sz="1400" b="1" dirty="0">
                <a:solidFill>
                  <a:prstClr val="black">
                    <a:lumMod val="75000"/>
                    <a:lumOff val="25000"/>
                  </a:prstClr>
                </a:solidFill>
                <a:cs typeface="Arial" pitchFamily="34" charset="0"/>
              </a:endParaRPr>
            </a:p>
          </p:txBody>
        </p:sp>
        <p:sp>
          <p:nvSpPr>
            <p:cNvPr id="22" name="TextBox 21">
              <a:extLst>
                <a:ext uri="{FF2B5EF4-FFF2-40B4-BE49-F238E27FC236}">
                  <a16:creationId xmlns:a16="http://schemas.microsoft.com/office/drawing/2014/main" id="{EA441BA0-49C3-4F45-84C0-C1F48F23328A}"/>
                </a:ext>
              </a:extLst>
            </p:cNvPr>
            <p:cNvSpPr txBox="1"/>
            <p:nvPr/>
          </p:nvSpPr>
          <p:spPr>
            <a:xfrm>
              <a:off x="467544" y="2021939"/>
              <a:ext cx="2291246" cy="646331"/>
            </a:xfrm>
            <a:prstGeom prst="rect">
              <a:avLst/>
            </a:prstGeom>
            <a:noFill/>
          </p:spPr>
          <p:txBody>
            <a:bodyPr wrap="square" rtlCol="0">
              <a:spAutoFit/>
            </a:bodyPr>
            <a:lstStyle/>
            <a:p>
              <a:pPr algn="r" defTabSz="914286"/>
              <a:r>
                <a:rPr lang="en-US" altLang="ko-KR" sz="1200" dirty="0">
                  <a:solidFill>
                    <a:prstClr val="black">
                      <a:lumMod val="75000"/>
                      <a:lumOff val="25000"/>
                    </a:prstClr>
                  </a:solidFill>
                  <a:cs typeface="Arial" pitchFamily="34" charset="0"/>
                </a:rPr>
                <a:t>You can simply impress your audience and add a unique zing and appeal to your Reports. </a:t>
              </a:r>
              <a:endParaRPr lang="ko-KR" altLang="en-US" sz="1200" dirty="0">
                <a:solidFill>
                  <a:prstClr val="black">
                    <a:lumMod val="75000"/>
                    <a:lumOff val="25000"/>
                  </a:prstClr>
                </a:solidFill>
                <a:cs typeface="Arial" pitchFamily="34" charset="0"/>
              </a:endParaRPr>
            </a:p>
          </p:txBody>
        </p:sp>
      </p:grpSp>
      <p:grpSp>
        <p:nvGrpSpPr>
          <p:cNvPr id="23" name="Group 22">
            <a:extLst>
              <a:ext uri="{FF2B5EF4-FFF2-40B4-BE49-F238E27FC236}">
                <a16:creationId xmlns:a16="http://schemas.microsoft.com/office/drawing/2014/main" id="{0C8F91E9-13B9-469A-9B9A-F50B8514010C}"/>
              </a:ext>
            </a:extLst>
          </p:cNvPr>
          <p:cNvGrpSpPr/>
          <p:nvPr/>
        </p:nvGrpSpPr>
        <p:grpSpPr>
          <a:xfrm>
            <a:off x="820914" y="3152875"/>
            <a:ext cx="2802170" cy="918329"/>
            <a:chOff x="242744" y="3314387"/>
            <a:chExt cx="2011990" cy="918329"/>
          </a:xfrm>
        </p:grpSpPr>
        <p:sp>
          <p:nvSpPr>
            <p:cNvPr id="24" name="TextBox 23">
              <a:extLst>
                <a:ext uri="{FF2B5EF4-FFF2-40B4-BE49-F238E27FC236}">
                  <a16:creationId xmlns:a16="http://schemas.microsoft.com/office/drawing/2014/main" id="{551E2711-362E-432C-8E4E-AF1CE2FE0A17}"/>
                </a:ext>
              </a:extLst>
            </p:cNvPr>
            <p:cNvSpPr txBox="1"/>
            <p:nvPr/>
          </p:nvSpPr>
          <p:spPr>
            <a:xfrm>
              <a:off x="242744" y="3314387"/>
              <a:ext cx="1942176" cy="307777"/>
            </a:xfrm>
            <a:prstGeom prst="rect">
              <a:avLst/>
            </a:prstGeom>
            <a:noFill/>
          </p:spPr>
          <p:txBody>
            <a:bodyPr wrap="square" rtlCol="0">
              <a:spAutoFit/>
            </a:bodyPr>
            <a:lstStyle/>
            <a:p>
              <a:pPr algn="r" defTabSz="914286"/>
              <a:r>
                <a:rPr lang="en-US" altLang="ko-KR" sz="1400" b="1" dirty="0">
                  <a:solidFill>
                    <a:prstClr val="black">
                      <a:lumMod val="75000"/>
                      <a:lumOff val="25000"/>
                    </a:prstClr>
                  </a:solidFill>
                  <a:cs typeface="Arial" pitchFamily="34" charset="0"/>
                </a:rPr>
                <a:t>Contents  Here</a:t>
              </a:r>
              <a:endParaRPr lang="ko-KR" altLang="en-US" sz="1400" b="1" dirty="0">
                <a:solidFill>
                  <a:prstClr val="black">
                    <a:lumMod val="75000"/>
                    <a:lumOff val="25000"/>
                  </a:prstClr>
                </a:solidFill>
                <a:cs typeface="Arial" pitchFamily="34" charset="0"/>
              </a:endParaRPr>
            </a:p>
          </p:txBody>
        </p:sp>
        <p:sp>
          <p:nvSpPr>
            <p:cNvPr id="25" name="TextBox 24">
              <a:extLst>
                <a:ext uri="{FF2B5EF4-FFF2-40B4-BE49-F238E27FC236}">
                  <a16:creationId xmlns:a16="http://schemas.microsoft.com/office/drawing/2014/main" id="{EECD89E3-C018-4671-A285-DD5528017C39}"/>
                </a:ext>
              </a:extLst>
            </p:cNvPr>
            <p:cNvSpPr txBox="1"/>
            <p:nvPr/>
          </p:nvSpPr>
          <p:spPr>
            <a:xfrm>
              <a:off x="251520" y="3586385"/>
              <a:ext cx="2003214" cy="646331"/>
            </a:xfrm>
            <a:prstGeom prst="rect">
              <a:avLst/>
            </a:prstGeom>
            <a:noFill/>
          </p:spPr>
          <p:txBody>
            <a:bodyPr wrap="square" rtlCol="0">
              <a:spAutoFit/>
            </a:bodyPr>
            <a:lstStyle/>
            <a:p>
              <a:pPr algn="r" defTabSz="914286"/>
              <a:r>
                <a:rPr lang="en-US" altLang="ko-KR" sz="1200" dirty="0">
                  <a:solidFill>
                    <a:prstClr val="black">
                      <a:lumMod val="75000"/>
                      <a:lumOff val="25000"/>
                    </a:prstClr>
                  </a:solidFill>
                  <a:cs typeface="Arial" pitchFamily="34" charset="0"/>
                </a:rPr>
                <a:t>You can simply impress your audience and add a unique zing and appeal to your Reports. </a:t>
              </a:r>
              <a:endParaRPr lang="ko-KR" altLang="en-US" sz="1200" dirty="0">
                <a:solidFill>
                  <a:prstClr val="black">
                    <a:lumMod val="75000"/>
                    <a:lumOff val="25000"/>
                  </a:prstClr>
                </a:solidFill>
                <a:cs typeface="Arial" pitchFamily="34" charset="0"/>
              </a:endParaRPr>
            </a:p>
          </p:txBody>
        </p:sp>
      </p:grpSp>
      <p:grpSp>
        <p:nvGrpSpPr>
          <p:cNvPr id="26" name="Group 25">
            <a:extLst>
              <a:ext uri="{FF2B5EF4-FFF2-40B4-BE49-F238E27FC236}">
                <a16:creationId xmlns:a16="http://schemas.microsoft.com/office/drawing/2014/main" id="{9D1A9D9F-DE8B-4505-AF34-60CA58448D2D}"/>
              </a:ext>
            </a:extLst>
          </p:cNvPr>
          <p:cNvGrpSpPr/>
          <p:nvPr/>
        </p:nvGrpSpPr>
        <p:grpSpPr>
          <a:xfrm>
            <a:off x="1264594" y="4994919"/>
            <a:ext cx="2802170" cy="918329"/>
            <a:chOff x="251520" y="4998238"/>
            <a:chExt cx="2291246" cy="918329"/>
          </a:xfrm>
        </p:grpSpPr>
        <p:sp>
          <p:nvSpPr>
            <p:cNvPr id="27" name="TextBox 26">
              <a:extLst>
                <a:ext uri="{FF2B5EF4-FFF2-40B4-BE49-F238E27FC236}">
                  <a16:creationId xmlns:a16="http://schemas.microsoft.com/office/drawing/2014/main" id="{F1F2AF5B-2145-4A05-8828-95FEE7EAAC35}"/>
                </a:ext>
              </a:extLst>
            </p:cNvPr>
            <p:cNvSpPr txBox="1"/>
            <p:nvPr/>
          </p:nvSpPr>
          <p:spPr>
            <a:xfrm>
              <a:off x="251520" y="4998238"/>
              <a:ext cx="2221432" cy="307777"/>
            </a:xfrm>
            <a:prstGeom prst="rect">
              <a:avLst/>
            </a:prstGeom>
            <a:noFill/>
          </p:spPr>
          <p:txBody>
            <a:bodyPr wrap="square" rtlCol="0">
              <a:spAutoFit/>
            </a:bodyPr>
            <a:lstStyle/>
            <a:p>
              <a:pPr algn="r" defTabSz="914286"/>
              <a:r>
                <a:rPr lang="en-US" altLang="ko-KR" sz="1400" b="1" dirty="0">
                  <a:solidFill>
                    <a:prstClr val="black">
                      <a:lumMod val="75000"/>
                      <a:lumOff val="25000"/>
                    </a:prstClr>
                  </a:solidFill>
                  <a:cs typeface="Arial" pitchFamily="34" charset="0"/>
                </a:rPr>
                <a:t>Contents  Here</a:t>
              </a:r>
              <a:endParaRPr lang="ko-KR" altLang="en-US" sz="1400" b="1" dirty="0">
                <a:solidFill>
                  <a:prstClr val="black">
                    <a:lumMod val="75000"/>
                    <a:lumOff val="25000"/>
                  </a:prstClr>
                </a:solidFill>
                <a:cs typeface="Arial" pitchFamily="34" charset="0"/>
              </a:endParaRPr>
            </a:p>
          </p:txBody>
        </p:sp>
        <p:sp>
          <p:nvSpPr>
            <p:cNvPr id="28" name="TextBox 27">
              <a:extLst>
                <a:ext uri="{FF2B5EF4-FFF2-40B4-BE49-F238E27FC236}">
                  <a16:creationId xmlns:a16="http://schemas.microsoft.com/office/drawing/2014/main" id="{2C811789-C593-4E9F-85D3-56964672A6FF}"/>
                </a:ext>
              </a:extLst>
            </p:cNvPr>
            <p:cNvSpPr txBox="1"/>
            <p:nvPr/>
          </p:nvSpPr>
          <p:spPr>
            <a:xfrm>
              <a:off x="251520" y="5270236"/>
              <a:ext cx="2291246" cy="646331"/>
            </a:xfrm>
            <a:prstGeom prst="rect">
              <a:avLst/>
            </a:prstGeom>
            <a:noFill/>
          </p:spPr>
          <p:txBody>
            <a:bodyPr wrap="square" rtlCol="0">
              <a:spAutoFit/>
            </a:bodyPr>
            <a:lstStyle/>
            <a:p>
              <a:pPr algn="r" defTabSz="914286"/>
              <a:r>
                <a:rPr lang="en-US" altLang="ko-KR" sz="1200" dirty="0">
                  <a:solidFill>
                    <a:prstClr val="black">
                      <a:lumMod val="75000"/>
                      <a:lumOff val="25000"/>
                    </a:prstClr>
                  </a:solidFill>
                  <a:cs typeface="Arial" pitchFamily="34" charset="0"/>
                </a:rPr>
                <a:t>You can simply impress your audience and add a unique zing and appeal to your Reports. </a:t>
              </a:r>
              <a:endParaRPr lang="ko-KR" altLang="en-US" sz="1200" dirty="0">
                <a:solidFill>
                  <a:prstClr val="black">
                    <a:lumMod val="75000"/>
                    <a:lumOff val="25000"/>
                  </a:prstClr>
                </a:solidFill>
                <a:cs typeface="Arial" pitchFamily="34" charset="0"/>
              </a:endParaRPr>
            </a:p>
          </p:txBody>
        </p:sp>
      </p:grpSp>
      <p:grpSp>
        <p:nvGrpSpPr>
          <p:cNvPr id="29" name="Group 28">
            <a:extLst>
              <a:ext uri="{FF2B5EF4-FFF2-40B4-BE49-F238E27FC236}">
                <a16:creationId xmlns:a16="http://schemas.microsoft.com/office/drawing/2014/main" id="{26DFB781-1E72-4A32-BD32-CF1B9D3C6A0A}"/>
              </a:ext>
            </a:extLst>
          </p:cNvPr>
          <p:cNvGrpSpPr/>
          <p:nvPr/>
        </p:nvGrpSpPr>
        <p:grpSpPr>
          <a:xfrm>
            <a:off x="5044454" y="4176988"/>
            <a:ext cx="2082154" cy="1496164"/>
            <a:chOff x="3520455" y="4309100"/>
            <a:chExt cx="2082154" cy="1496164"/>
          </a:xfrm>
        </p:grpSpPr>
        <p:sp>
          <p:nvSpPr>
            <p:cNvPr id="30" name="TextBox 29">
              <a:extLst>
                <a:ext uri="{FF2B5EF4-FFF2-40B4-BE49-F238E27FC236}">
                  <a16:creationId xmlns:a16="http://schemas.microsoft.com/office/drawing/2014/main" id="{03DEAAE5-62C1-4CC5-9939-0E262729F0DB}"/>
                </a:ext>
              </a:extLst>
            </p:cNvPr>
            <p:cNvSpPr txBox="1"/>
            <p:nvPr/>
          </p:nvSpPr>
          <p:spPr>
            <a:xfrm>
              <a:off x="3520455" y="4309100"/>
              <a:ext cx="2082154" cy="338554"/>
            </a:xfrm>
            <a:prstGeom prst="rect">
              <a:avLst/>
            </a:prstGeom>
            <a:noFill/>
          </p:spPr>
          <p:txBody>
            <a:bodyPr wrap="square" rtlCol="0">
              <a:sp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prstClr val="black">
                      <a:lumMod val="75000"/>
                      <a:lumOff val="25000"/>
                    </a:prstClr>
                  </a:solidFill>
                  <a:effectLst/>
                  <a:uLnTx/>
                  <a:uFillTx/>
                  <a:cs typeface="Arial" pitchFamily="34" charset="0"/>
                </a:rPr>
                <a:t>Contents  Here</a:t>
              </a:r>
              <a:endParaRPr kumimoji="0" lang="ko-KR" altLang="en-US" sz="1600" b="1" i="0" u="none" strike="noStrike" kern="0" cap="none" spc="0" normalizeH="0" baseline="0" noProof="0" dirty="0">
                <a:ln>
                  <a:noFill/>
                </a:ln>
                <a:solidFill>
                  <a:prstClr val="black">
                    <a:lumMod val="75000"/>
                    <a:lumOff val="25000"/>
                  </a:prstClr>
                </a:solidFill>
                <a:effectLst/>
                <a:uLnTx/>
                <a:uFillTx/>
                <a:cs typeface="Arial" pitchFamily="34" charset="0"/>
              </a:endParaRPr>
            </a:p>
          </p:txBody>
        </p:sp>
        <p:sp>
          <p:nvSpPr>
            <p:cNvPr id="31" name="TextBox 30">
              <a:extLst>
                <a:ext uri="{FF2B5EF4-FFF2-40B4-BE49-F238E27FC236}">
                  <a16:creationId xmlns:a16="http://schemas.microsoft.com/office/drawing/2014/main" id="{1E253A61-E80D-4F78-984F-4095C311DE6D}"/>
                </a:ext>
              </a:extLst>
            </p:cNvPr>
            <p:cNvSpPr txBox="1"/>
            <p:nvPr/>
          </p:nvSpPr>
          <p:spPr>
            <a:xfrm>
              <a:off x="3520455" y="4604935"/>
              <a:ext cx="2082154" cy="1200329"/>
            </a:xfrm>
            <a:prstGeom prst="rect">
              <a:avLst/>
            </a:prstGeom>
            <a:noFill/>
          </p:spPr>
          <p:txBody>
            <a:bodyPr wrap="square" rtlCol="0">
              <a:spAutoFit/>
            </a:bodyP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lumMod val="75000"/>
                      <a:lumOff val="25000"/>
                    </a:prstClr>
                  </a:solidFill>
                  <a:effectLst/>
                  <a:uLnTx/>
                  <a:uFillTx/>
                </a:rPr>
                <a:t>You can simply impress your audience and add a unique zing and appeal to your Reports and Presentations with our Templates.</a:t>
              </a:r>
            </a:p>
          </p:txBody>
        </p:sp>
      </p:grpSp>
      <p:sp>
        <p:nvSpPr>
          <p:cNvPr id="33" name="Freeform 98">
            <a:extLst>
              <a:ext uri="{FF2B5EF4-FFF2-40B4-BE49-F238E27FC236}">
                <a16:creationId xmlns:a16="http://schemas.microsoft.com/office/drawing/2014/main" id="{E1AF2BF3-86A3-450F-A1B0-9D49619F8DCD}"/>
              </a:ext>
            </a:extLst>
          </p:cNvPr>
          <p:cNvSpPr/>
          <p:nvPr/>
        </p:nvSpPr>
        <p:spPr>
          <a:xfrm>
            <a:off x="6986774" y="1761860"/>
            <a:ext cx="944880" cy="350520"/>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noFill/>
          <a:ln w="6350" cap="flat" cmpd="sng" algn="ctr">
            <a:solidFill>
              <a:sysClr val="window" lastClr="FFFFFF">
                <a:lumMod val="50000"/>
              </a:sysClr>
            </a:solidFill>
            <a:prstDash val="solid"/>
            <a:miter lim="800000"/>
            <a:tailEnd type="triangle"/>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sp>
        <p:nvSpPr>
          <p:cNvPr id="34" name="Freeform 99">
            <a:extLst>
              <a:ext uri="{FF2B5EF4-FFF2-40B4-BE49-F238E27FC236}">
                <a16:creationId xmlns:a16="http://schemas.microsoft.com/office/drawing/2014/main" id="{0F6A144C-54C5-4BEA-8AD9-CBFC92211280}"/>
              </a:ext>
            </a:extLst>
          </p:cNvPr>
          <p:cNvSpPr/>
          <p:nvPr/>
        </p:nvSpPr>
        <p:spPr>
          <a:xfrm flipH="1">
            <a:off x="4282788" y="1761860"/>
            <a:ext cx="944880" cy="350520"/>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noFill/>
          <a:ln w="6350" cap="flat" cmpd="sng" algn="ctr">
            <a:solidFill>
              <a:sysClr val="window" lastClr="FFFFFF">
                <a:lumMod val="50000"/>
              </a:sysClr>
            </a:solidFill>
            <a:prstDash val="solid"/>
            <a:miter lim="800000"/>
            <a:tailEnd type="triangle"/>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cxnSp>
        <p:nvCxnSpPr>
          <p:cNvPr id="35" name="Straight Connector 34">
            <a:extLst>
              <a:ext uri="{FF2B5EF4-FFF2-40B4-BE49-F238E27FC236}">
                <a16:creationId xmlns:a16="http://schemas.microsoft.com/office/drawing/2014/main" id="{21329AAF-CF7A-4ED0-9494-D0EDC66B98A3}"/>
              </a:ext>
            </a:extLst>
          </p:cNvPr>
          <p:cNvCxnSpPr>
            <a:cxnSpLocks/>
            <a:endCxn id="15" idx="1"/>
          </p:cNvCxnSpPr>
          <p:nvPr/>
        </p:nvCxnSpPr>
        <p:spPr>
          <a:xfrm>
            <a:off x="7996724" y="3300903"/>
            <a:ext cx="581917" cy="5861"/>
          </a:xfrm>
          <a:prstGeom prst="line">
            <a:avLst/>
          </a:prstGeom>
          <a:noFill/>
          <a:ln w="6350" cap="flat" cmpd="sng" algn="ctr">
            <a:solidFill>
              <a:sysClr val="window" lastClr="FFFFFF">
                <a:lumMod val="50000"/>
              </a:sysClr>
            </a:solidFill>
            <a:prstDash val="solid"/>
            <a:miter lim="800000"/>
            <a:tailEnd type="triangle"/>
          </a:ln>
          <a:effectLst/>
        </p:spPr>
      </p:cxnSp>
      <p:sp>
        <p:nvSpPr>
          <p:cNvPr id="36" name="Freeform 103">
            <a:extLst>
              <a:ext uri="{FF2B5EF4-FFF2-40B4-BE49-F238E27FC236}">
                <a16:creationId xmlns:a16="http://schemas.microsoft.com/office/drawing/2014/main" id="{5779BD0A-B906-49AC-96D2-9CD920AB68A6}"/>
              </a:ext>
            </a:extLst>
          </p:cNvPr>
          <p:cNvSpPr/>
          <p:nvPr/>
        </p:nvSpPr>
        <p:spPr>
          <a:xfrm flipH="1">
            <a:off x="3366628" y="4769869"/>
            <a:ext cx="684582" cy="191888"/>
          </a:xfrm>
          <a:custGeom>
            <a:avLst/>
            <a:gdLst>
              <a:gd name="connsiteX0" fmla="*/ 0 w 670560"/>
              <a:gd name="connsiteY0" fmla="*/ 0 h 137160"/>
              <a:gd name="connsiteX1" fmla="*/ 670560 w 670560"/>
              <a:gd name="connsiteY1" fmla="*/ 0 h 137160"/>
              <a:gd name="connsiteX2" fmla="*/ 670560 w 670560"/>
              <a:gd name="connsiteY2" fmla="*/ 137160 h 137160"/>
            </a:gdLst>
            <a:ahLst/>
            <a:cxnLst>
              <a:cxn ang="0">
                <a:pos x="connsiteX0" y="connsiteY0"/>
              </a:cxn>
              <a:cxn ang="0">
                <a:pos x="connsiteX1" y="connsiteY1"/>
              </a:cxn>
              <a:cxn ang="0">
                <a:pos x="connsiteX2" y="connsiteY2"/>
              </a:cxn>
            </a:cxnLst>
            <a:rect l="l" t="t" r="r" b="b"/>
            <a:pathLst>
              <a:path w="670560" h="137160">
                <a:moveTo>
                  <a:pt x="0" y="0"/>
                </a:moveTo>
                <a:lnTo>
                  <a:pt x="670560" y="0"/>
                </a:lnTo>
                <a:lnTo>
                  <a:pt x="670560" y="137160"/>
                </a:lnTo>
              </a:path>
            </a:pathLst>
          </a:custGeom>
          <a:noFill/>
          <a:ln w="6350" cap="flat" cmpd="sng" algn="ctr">
            <a:solidFill>
              <a:sysClr val="window" lastClr="FFFFFF">
                <a:lumMod val="50000"/>
              </a:sysClr>
            </a:solidFill>
            <a:prstDash val="solid"/>
            <a:miter lim="800000"/>
            <a:tailEnd type="triangle"/>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cxnSp>
        <p:nvCxnSpPr>
          <p:cNvPr id="37" name="Straight Connector 36">
            <a:extLst>
              <a:ext uri="{FF2B5EF4-FFF2-40B4-BE49-F238E27FC236}">
                <a16:creationId xmlns:a16="http://schemas.microsoft.com/office/drawing/2014/main" id="{CA9E3E21-C60A-4178-93BD-45FB7089E02C}"/>
              </a:ext>
            </a:extLst>
          </p:cNvPr>
          <p:cNvCxnSpPr>
            <a:cxnSpLocks/>
            <a:endCxn id="24" idx="3"/>
          </p:cNvCxnSpPr>
          <p:nvPr/>
        </p:nvCxnSpPr>
        <p:spPr>
          <a:xfrm flipH="1">
            <a:off x="3525852" y="3300903"/>
            <a:ext cx="593190" cy="5861"/>
          </a:xfrm>
          <a:prstGeom prst="line">
            <a:avLst/>
          </a:prstGeom>
          <a:noFill/>
          <a:ln w="6350" cap="flat" cmpd="sng" algn="ctr">
            <a:solidFill>
              <a:sysClr val="window" lastClr="FFFFFF">
                <a:lumMod val="50000"/>
              </a:sysClr>
            </a:solidFill>
            <a:prstDash val="solid"/>
            <a:miter lim="800000"/>
            <a:tailEnd type="triangle"/>
          </a:ln>
          <a:effectLst/>
        </p:spPr>
      </p:cxnSp>
      <p:sp>
        <p:nvSpPr>
          <p:cNvPr id="38" name="Freeform 103">
            <a:extLst>
              <a:ext uri="{FF2B5EF4-FFF2-40B4-BE49-F238E27FC236}">
                <a16:creationId xmlns:a16="http://schemas.microsoft.com/office/drawing/2014/main" id="{1AC5AB9B-34DC-4F16-BB74-AB3FB357D607}"/>
              </a:ext>
            </a:extLst>
          </p:cNvPr>
          <p:cNvSpPr/>
          <p:nvPr/>
        </p:nvSpPr>
        <p:spPr>
          <a:xfrm>
            <a:off x="8129952" y="4769869"/>
            <a:ext cx="684582" cy="191888"/>
          </a:xfrm>
          <a:custGeom>
            <a:avLst/>
            <a:gdLst>
              <a:gd name="connsiteX0" fmla="*/ 0 w 670560"/>
              <a:gd name="connsiteY0" fmla="*/ 0 h 137160"/>
              <a:gd name="connsiteX1" fmla="*/ 670560 w 670560"/>
              <a:gd name="connsiteY1" fmla="*/ 0 h 137160"/>
              <a:gd name="connsiteX2" fmla="*/ 670560 w 670560"/>
              <a:gd name="connsiteY2" fmla="*/ 137160 h 137160"/>
            </a:gdLst>
            <a:ahLst/>
            <a:cxnLst>
              <a:cxn ang="0">
                <a:pos x="connsiteX0" y="connsiteY0"/>
              </a:cxn>
              <a:cxn ang="0">
                <a:pos x="connsiteX1" y="connsiteY1"/>
              </a:cxn>
              <a:cxn ang="0">
                <a:pos x="connsiteX2" y="connsiteY2"/>
              </a:cxn>
            </a:cxnLst>
            <a:rect l="l" t="t" r="r" b="b"/>
            <a:pathLst>
              <a:path w="670560" h="137160">
                <a:moveTo>
                  <a:pt x="0" y="0"/>
                </a:moveTo>
                <a:lnTo>
                  <a:pt x="670560" y="0"/>
                </a:lnTo>
                <a:lnTo>
                  <a:pt x="670560" y="137160"/>
                </a:lnTo>
              </a:path>
            </a:pathLst>
          </a:custGeom>
          <a:noFill/>
          <a:ln w="6350" cap="flat" cmpd="sng" algn="ctr">
            <a:solidFill>
              <a:sysClr val="window" lastClr="FFFFFF">
                <a:lumMod val="50000"/>
              </a:sysClr>
            </a:solidFill>
            <a:prstDash val="solid"/>
            <a:miter lim="800000"/>
            <a:tailEnd type="triangle"/>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lumMod val="75000"/>
                  <a:lumOff val="25000"/>
                </a:prstClr>
              </a:solidFill>
              <a:effectLst/>
              <a:uLnTx/>
              <a:uFillTx/>
              <a:latin typeface="Arial"/>
              <a:cs typeface="+mn-cs"/>
            </a:endParaRPr>
          </a:p>
        </p:txBody>
      </p:sp>
      <p:pic>
        <p:nvPicPr>
          <p:cNvPr id="41" name="Picture 6" descr="Image result for à¸à¸ªà¸à¸">
            <a:extLst>
              <a:ext uri="{FF2B5EF4-FFF2-40B4-BE49-F238E27FC236}">
                <a16:creationId xmlns:a16="http://schemas.microsoft.com/office/drawing/2014/main" id="{60A40DA3-F772-4EB0-B4B6-31A1CC4FFE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2943" y="2910406"/>
            <a:ext cx="985182" cy="103718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074140CC-7F48-418C-9705-BEEF002A7102}"/>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2926921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BC089E-CD0F-4797-89BF-A455F28B0407}"/>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pSp>
        <p:nvGrpSpPr>
          <p:cNvPr id="37" name="Group 36">
            <a:extLst>
              <a:ext uri="{FF2B5EF4-FFF2-40B4-BE49-F238E27FC236}">
                <a16:creationId xmlns:a16="http://schemas.microsoft.com/office/drawing/2014/main" id="{ADCE158A-9520-4904-8BD5-1032F9DB6BE2}"/>
              </a:ext>
            </a:extLst>
          </p:cNvPr>
          <p:cNvGrpSpPr/>
          <p:nvPr/>
        </p:nvGrpSpPr>
        <p:grpSpPr>
          <a:xfrm flipH="1">
            <a:off x="3560794" y="851426"/>
            <a:ext cx="5024770" cy="4430455"/>
            <a:chOff x="2027268" y="1259074"/>
            <a:chExt cx="5024770" cy="4430455"/>
          </a:xfrm>
        </p:grpSpPr>
        <p:sp>
          <p:nvSpPr>
            <p:cNvPr id="38" name="Block Arc 37">
              <a:extLst>
                <a:ext uri="{FF2B5EF4-FFF2-40B4-BE49-F238E27FC236}">
                  <a16:creationId xmlns:a16="http://schemas.microsoft.com/office/drawing/2014/main" id="{B374A768-BC2F-47B9-8420-0BBEC36F6F9D}"/>
                </a:ext>
              </a:extLst>
            </p:cNvPr>
            <p:cNvSpPr/>
            <p:nvPr/>
          </p:nvSpPr>
          <p:spPr>
            <a:xfrm rot="10800000">
              <a:off x="2339753" y="1259074"/>
              <a:ext cx="4427886" cy="4427886"/>
            </a:xfrm>
            <a:prstGeom prst="blockArc">
              <a:avLst/>
            </a:prstGeom>
            <a:solidFill>
              <a:schemeClr val="tx2">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cs typeface="+mn-cs"/>
              </a:endParaRPr>
            </a:p>
          </p:txBody>
        </p:sp>
        <p:sp>
          <p:nvSpPr>
            <p:cNvPr id="39" name="Block Arc 38">
              <a:extLst>
                <a:ext uri="{FF2B5EF4-FFF2-40B4-BE49-F238E27FC236}">
                  <a16:creationId xmlns:a16="http://schemas.microsoft.com/office/drawing/2014/main" id="{54745349-67F6-477D-878A-223DF8852936}"/>
                </a:ext>
              </a:extLst>
            </p:cNvPr>
            <p:cNvSpPr/>
            <p:nvPr/>
          </p:nvSpPr>
          <p:spPr>
            <a:xfrm rot="10800000">
              <a:off x="2339753" y="1259074"/>
              <a:ext cx="4427886" cy="4427886"/>
            </a:xfrm>
            <a:prstGeom prst="blockArc">
              <a:avLst>
                <a:gd name="adj1" fmla="val 13310865"/>
                <a:gd name="adj2" fmla="val 0"/>
                <a:gd name="adj3" fmla="val 25000"/>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cs typeface="+mn-cs"/>
              </a:endParaRPr>
            </a:p>
          </p:txBody>
        </p:sp>
        <p:sp>
          <p:nvSpPr>
            <p:cNvPr id="40" name="Block Arc 39">
              <a:extLst>
                <a:ext uri="{FF2B5EF4-FFF2-40B4-BE49-F238E27FC236}">
                  <a16:creationId xmlns:a16="http://schemas.microsoft.com/office/drawing/2014/main" id="{5220D825-161D-461A-B392-6447CF369C81}"/>
                </a:ext>
              </a:extLst>
            </p:cNvPr>
            <p:cNvSpPr/>
            <p:nvPr/>
          </p:nvSpPr>
          <p:spPr>
            <a:xfrm rot="10800000">
              <a:off x="2339753" y="1259074"/>
              <a:ext cx="4427886" cy="4427886"/>
            </a:xfrm>
            <a:prstGeom prst="blockArc">
              <a:avLst>
                <a:gd name="adj1" fmla="val 16261930"/>
                <a:gd name="adj2" fmla="val 0"/>
                <a:gd name="adj3" fmla="val 25000"/>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black"/>
                </a:solidFill>
                <a:effectLst/>
                <a:uLnTx/>
                <a:uFillTx/>
                <a:latin typeface="Arial"/>
                <a:cs typeface="+mn-cs"/>
              </a:endParaRPr>
            </a:p>
          </p:txBody>
        </p:sp>
        <p:sp>
          <p:nvSpPr>
            <p:cNvPr id="41" name="Block Arc 40">
              <a:extLst>
                <a:ext uri="{FF2B5EF4-FFF2-40B4-BE49-F238E27FC236}">
                  <a16:creationId xmlns:a16="http://schemas.microsoft.com/office/drawing/2014/main" id="{5B979408-12D9-4FC4-8BBB-43C00CD36419}"/>
                </a:ext>
              </a:extLst>
            </p:cNvPr>
            <p:cNvSpPr/>
            <p:nvPr/>
          </p:nvSpPr>
          <p:spPr>
            <a:xfrm rot="10800000">
              <a:off x="2339753" y="1261643"/>
              <a:ext cx="4427886" cy="4427886"/>
            </a:xfrm>
            <a:prstGeom prst="blockArc">
              <a:avLst>
                <a:gd name="adj1" fmla="val 19038967"/>
                <a:gd name="adj2" fmla="val 0"/>
                <a:gd name="adj3" fmla="val 25000"/>
              </a:avLst>
            </a:pr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black"/>
                </a:solidFill>
                <a:effectLst/>
                <a:uLnTx/>
                <a:uFillTx/>
                <a:latin typeface="Arial"/>
                <a:cs typeface="+mn-cs"/>
              </a:endParaRPr>
            </a:p>
          </p:txBody>
        </p:sp>
        <p:pic>
          <p:nvPicPr>
            <p:cNvPr id="42" name="Picture 2" descr="E:\002-KIMS BUSINESS\007-04-1-FIVERR\01-PPT-TEMPLATE\COVER-PSD\05-cut-01.png">
              <a:extLst>
                <a:ext uri="{FF2B5EF4-FFF2-40B4-BE49-F238E27FC236}">
                  <a16:creationId xmlns:a16="http://schemas.microsoft.com/office/drawing/2014/main" id="{683886C5-1B6D-429D-AE54-35A266E881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2027268" y="3359561"/>
              <a:ext cx="1687950" cy="3334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E:\002-KIMS BUSINESS\007-04-1-FIVERR\01-PPT-TEMPLATE\COVER-PSD\05-cut-01.png">
              <a:extLst>
                <a:ext uri="{FF2B5EF4-FFF2-40B4-BE49-F238E27FC236}">
                  <a16:creationId xmlns:a16="http://schemas.microsoft.com/office/drawing/2014/main" id="{3A38373A-36FB-4007-A8FF-081DAFA363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5364088" y="3359562"/>
              <a:ext cx="1687950" cy="333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AB851937-7B15-405F-BED0-D8088415D5A1}"/>
              </a:ext>
            </a:extLst>
          </p:cNvPr>
          <p:cNvGrpSpPr/>
          <p:nvPr/>
        </p:nvGrpSpPr>
        <p:grpSpPr>
          <a:xfrm>
            <a:off x="2758066" y="1787528"/>
            <a:ext cx="2258963" cy="1107996"/>
            <a:chOff x="6210996" y="1433695"/>
            <a:chExt cx="1493001" cy="788254"/>
          </a:xfrm>
        </p:grpSpPr>
        <p:sp>
          <p:nvSpPr>
            <p:cNvPr id="45" name="TextBox 44">
              <a:extLst>
                <a:ext uri="{FF2B5EF4-FFF2-40B4-BE49-F238E27FC236}">
                  <a16:creationId xmlns:a16="http://schemas.microsoft.com/office/drawing/2014/main" id="{DBD92D4E-E290-4C99-93E7-FFB83D581E25}"/>
                </a:ext>
              </a:extLst>
            </p:cNvPr>
            <p:cNvSpPr txBox="1"/>
            <p:nvPr/>
          </p:nvSpPr>
          <p:spPr>
            <a:xfrm>
              <a:off x="6210999" y="1433695"/>
              <a:ext cx="1492998" cy="197063"/>
            </a:xfrm>
            <a:prstGeom prst="rect">
              <a:avLst/>
            </a:prstGeom>
            <a:noFill/>
          </p:spPr>
          <p:txBody>
            <a:bodyPr wrap="square" rtlCol="0">
              <a:spAutoFit/>
            </a:bodyPr>
            <a:lstStyle/>
            <a:p>
              <a:pPr algn="r"/>
              <a:r>
                <a:rPr lang="en-US" altLang="ko-KR" sz="1200" b="1" dirty="0">
                  <a:solidFill>
                    <a:prstClr val="black">
                      <a:lumMod val="75000"/>
                      <a:lumOff val="25000"/>
                    </a:prstClr>
                  </a:solidFill>
                  <a:latin typeface="Arial" panose="020B0604020202020204" pitchFamily="34" charset="0"/>
                  <a:cs typeface="Arial" panose="020B0604020202020204" pitchFamily="34" charset="0"/>
                </a:rPr>
                <a:t>Your Text  Here</a:t>
              </a:r>
              <a:endParaRPr lang="ko-KR" altLang="en-US" sz="12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37511B21-DAF5-4D42-A403-CBC972931A55}"/>
                </a:ext>
              </a:extLst>
            </p:cNvPr>
            <p:cNvSpPr txBox="1"/>
            <p:nvPr/>
          </p:nvSpPr>
          <p:spPr>
            <a:xfrm>
              <a:off x="6210996" y="1630759"/>
              <a:ext cx="1492998" cy="591190"/>
            </a:xfrm>
            <a:prstGeom prst="rect">
              <a:avLst/>
            </a:prstGeom>
            <a:noFill/>
          </p:spPr>
          <p:txBody>
            <a:bodyPr wrap="square" rtlCol="0">
              <a:spAutoFit/>
            </a:bodyPr>
            <a:lstStyle/>
            <a:p>
              <a:pPr algn="r"/>
              <a:r>
                <a:rPr lang="en-US" altLang="ko-KR" sz="1200" dirty="0">
                  <a:solidFill>
                    <a:prstClr val="black">
                      <a:lumMod val="75000"/>
                      <a:lumOff val="25000"/>
                    </a:prstClr>
                  </a:solidFill>
                  <a:latin typeface="Arial" panose="020B0604020202020204" pitchFamily="34" charset="0"/>
                  <a:cs typeface="Arial" panose="020B0604020202020204" pitchFamily="34" charset="0"/>
                </a:rPr>
                <a:t>Get a modern PowerPoint  Presentation that is beautifully designed. Easy to change colors, photos and Text.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grpSp>
      <p:grpSp>
        <p:nvGrpSpPr>
          <p:cNvPr id="47" name="Group 46">
            <a:extLst>
              <a:ext uri="{FF2B5EF4-FFF2-40B4-BE49-F238E27FC236}">
                <a16:creationId xmlns:a16="http://schemas.microsoft.com/office/drawing/2014/main" id="{4C3D2002-A563-40D9-8391-1A54F0765D3C}"/>
              </a:ext>
            </a:extLst>
          </p:cNvPr>
          <p:cNvGrpSpPr/>
          <p:nvPr/>
        </p:nvGrpSpPr>
        <p:grpSpPr>
          <a:xfrm>
            <a:off x="7091746" y="1787528"/>
            <a:ext cx="2258963" cy="1107996"/>
            <a:chOff x="6210996" y="1433695"/>
            <a:chExt cx="1493001" cy="788254"/>
          </a:xfrm>
        </p:grpSpPr>
        <p:sp>
          <p:nvSpPr>
            <p:cNvPr id="48" name="TextBox 47">
              <a:extLst>
                <a:ext uri="{FF2B5EF4-FFF2-40B4-BE49-F238E27FC236}">
                  <a16:creationId xmlns:a16="http://schemas.microsoft.com/office/drawing/2014/main" id="{F049E9F8-B049-4019-8860-B6209E3BD4FA}"/>
                </a:ext>
              </a:extLst>
            </p:cNvPr>
            <p:cNvSpPr txBox="1"/>
            <p:nvPr/>
          </p:nvSpPr>
          <p:spPr>
            <a:xfrm>
              <a:off x="6210999" y="1433695"/>
              <a:ext cx="1492998" cy="197063"/>
            </a:xfrm>
            <a:prstGeom prst="rect">
              <a:avLst/>
            </a:prstGeom>
            <a:noFill/>
          </p:spPr>
          <p:txBody>
            <a:bodyPr wrap="square" rtlCol="0">
              <a:spAutoFit/>
            </a:bodyPr>
            <a:lstStyle/>
            <a:p>
              <a:r>
                <a:rPr lang="en-US" altLang="ko-KR" sz="1200" b="1" dirty="0">
                  <a:solidFill>
                    <a:prstClr val="black">
                      <a:lumMod val="75000"/>
                      <a:lumOff val="25000"/>
                    </a:prstClr>
                  </a:solidFill>
                  <a:latin typeface="Arial" panose="020B0604020202020204" pitchFamily="34" charset="0"/>
                  <a:cs typeface="Arial" panose="020B0604020202020204" pitchFamily="34" charset="0"/>
                </a:rPr>
                <a:t>Your Text  Here</a:t>
              </a:r>
              <a:endParaRPr lang="ko-KR" altLang="en-US" sz="12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5FD73302-2D96-4AFC-A229-E7DCC8BFC1AD}"/>
                </a:ext>
              </a:extLst>
            </p:cNvPr>
            <p:cNvSpPr txBox="1"/>
            <p:nvPr/>
          </p:nvSpPr>
          <p:spPr>
            <a:xfrm>
              <a:off x="6210996" y="1630759"/>
              <a:ext cx="1492998" cy="591190"/>
            </a:xfrm>
            <a:prstGeom prst="rect">
              <a:avLst/>
            </a:prstGeom>
            <a:noFill/>
          </p:spPr>
          <p:txBody>
            <a:bodyPr wrap="square" rtlCol="0">
              <a:spAutoFit/>
            </a:bodyPr>
            <a:lstStyle/>
            <a:p>
              <a:r>
                <a:rPr lang="en-US" altLang="ko-KR" sz="1200" dirty="0">
                  <a:solidFill>
                    <a:prstClr val="black">
                      <a:lumMod val="75000"/>
                      <a:lumOff val="25000"/>
                    </a:prstClr>
                  </a:solidFill>
                  <a:latin typeface="Arial" panose="020B0604020202020204" pitchFamily="34" charset="0"/>
                  <a:cs typeface="Arial" panose="020B0604020202020204" pitchFamily="34" charset="0"/>
                </a:rPr>
                <a:t>Get a modern PowerPoint  Presentation that is beautifully designed. Easy to change colors, photos and Text.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F1B1682E-8900-4138-91B1-E57C85D792CC}"/>
              </a:ext>
            </a:extLst>
          </p:cNvPr>
          <p:cNvGrpSpPr/>
          <p:nvPr/>
        </p:nvGrpSpPr>
        <p:grpSpPr>
          <a:xfrm>
            <a:off x="857811" y="3598394"/>
            <a:ext cx="2876315" cy="923331"/>
            <a:chOff x="6210996" y="1433695"/>
            <a:chExt cx="1493001" cy="656879"/>
          </a:xfrm>
        </p:grpSpPr>
        <p:sp>
          <p:nvSpPr>
            <p:cNvPr id="51" name="TextBox 50">
              <a:extLst>
                <a:ext uri="{FF2B5EF4-FFF2-40B4-BE49-F238E27FC236}">
                  <a16:creationId xmlns:a16="http://schemas.microsoft.com/office/drawing/2014/main" id="{9EBEA1DB-D9A7-4BB6-8B4E-4EB4D37072AF}"/>
                </a:ext>
              </a:extLst>
            </p:cNvPr>
            <p:cNvSpPr txBox="1"/>
            <p:nvPr/>
          </p:nvSpPr>
          <p:spPr>
            <a:xfrm>
              <a:off x="6210999" y="1433695"/>
              <a:ext cx="1492998" cy="197063"/>
            </a:xfrm>
            <a:prstGeom prst="rect">
              <a:avLst/>
            </a:prstGeom>
            <a:noFill/>
          </p:spPr>
          <p:txBody>
            <a:bodyPr wrap="square" rtlCol="0">
              <a:spAutoFit/>
            </a:bodyPr>
            <a:lstStyle/>
            <a:p>
              <a:pPr algn="r"/>
              <a:r>
                <a:rPr lang="en-US" altLang="ko-KR" sz="1200" b="1" dirty="0">
                  <a:solidFill>
                    <a:prstClr val="black">
                      <a:lumMod val="75000"/>
                      <a:lumOff val="25000"/>
                    </a:prstClr>
                  </a:solidFill>
                  <a:latin typeface="Arial" panose="020B0604020202020204" pitchFamily="34" charset="0"/>
                  <a:cs typeface="Arial" panose="020B0604020202020204" pitchFamily="34" charset="0"/>
                </a:rPr>
                <a:t>Your Text  Here</a:t>
              </a:r>
              <a:endParaRPr lang="ko-KR" altLang="en-US" sz="12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9C3D8DC3-F0D5-4CF5-92CC-833129BC51EC}"/>
                </a:ext>
              </a:extLst>
            </p:cNvPr>
            <p:cNvSpPr txBox="1"/>
            <p:nvPr/>
          </p:nvSpPr>
          <p:spPr>
            <a:xfrm>
              <a:off x="6210996" y="1630759"/>
              <a:ext cx="1492998" cy="459815"/>
            </a:xfrm>
            <a:prstGeom prst="rect">
              <a:avLst/>
            </a:prstGeom>
            <a:noFill/>
          </p:spPr>
          <p:txBody>
            <a:bodyPr wrap="square" rtlCol="0">
              <a:spAutoFit/>
            </a:bodyPr>
            <a:lstStyle/>
            <a:p>
              <a:pPr algn="r"/>
              <a:r>
                <a:rPr lang="en-US" altLang="ko-KR" sz="1200" dirty="0">
                  <a:solidFill>
                    <a:prstClr val="black">
                      <a:lumMod val="75000"/>
                      <a:lumOff val="25000"/>
                    </a:prstClr>
                  </a:solidFill>
                  <a:latin typeface="Arial" panose="020B0604020202020204" pitchFamily="34" charset="0"/>
                  <a:cs typeface="Arial" panose="020B0604020202020204" pitchFamily="34" charset="0"/>
                </a:rPr>
                <a:t>Get a modern PowerPoint  Presentation that is beautifully designed. Easy to change colors, photos and Text.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2B7E4FF3-B502-4D30-B4D4-B81A859A2E1B}"/>
              </a:ext>
            </a:extLst>
          </p:cNvPr>
          <p:cNvGrpSpPr/>
          <p:nvPr/>
        </p:nvGrpSpPr>
        <p:grpSpPr>
          <a:xfrm>
            <a:off x="7032105" y="5183235"/>
            <a:ext cx="2876315" cy="923331"/>
            <a:chOff x="6210996" y="1433695"/>
            <a:chExt cx="1493001" cy="656879"/>
          </a:xfrm>
        </p:grpSpPr>
        <p:sp>
          <p:nvSpPr>
            <p:cNvPr id="54" name="TextBox 53">
              <a:extLst>
                <a:ext uri="{FF2B5EF4-FFF2-40B4-BE49-F238E27FC236}">
                  <a16:creationId xmlns:a16="http://schemas.microsoft.com/office/drawing/2014/main" id="{7EF361D5-F8B6-4FB1-8A09-40ED1E649A33}"/>
                </a:ext>
              </a:extLst>
            </p:cNvPr>
            <p:cNvSpPr txBox="1"/>
            <p:nvPr/>
          </p:nvSpPr>
          <p:spPr>
            <a:xfrm>
              <a:off x="6210999" y="1433695"/>
              <a:ext cx="1492998" cy="197063"/>
            </a:xfrm>
            <a:prstGeom prst="rect">
              <a:avLst/>
            </a:prstGeom>
            <a:noFill/>
          </p:spPr>
          <p:txBody>
            <a:bodyPr wrap="square" rtlCol="0">
              <a:spAutoFit/>
            </a:bodyPr>
            <a:lstStyle/>
            <a:p>
              <a:r>
                <a:rPr lang="en-US" altLang="ko-KR" sz="1200" b="1" dirty="0">
                  <a:solidFill>
                    <a:prstClr val="black">
                      <a:lumMod val="75000"/>
                      <a:lumOff val="25000"/>
                    </a:prstClr>
                  </a:solidFill>
                  <a:latin typeface="Arial" panose="020B0604020202020204" pitchFamily="34" charset="0"/>
                  <a:cs typeface="Arial" panose="020B0604020202020204" pitchFamily="34" charset="0"/>
                </a:rPr>
                <a:t>Your Text  Here</a:t>
              </a:r>
              <a:endParaRPr lang="ko-KR" altLang="en-US" sz="12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048E18CF-11E7-4FBB-B723-4F47ECB7B683}"/>
                </a:ext>
              </a:extLst>
            </p:cNvPr>
            <p:cNvSpPr txBox="1"/>
            <p:nvPr/>
          </p:nvSpPr>
          <p:spPr>
            <a:xfrm>
              <a:off x="6210996" y="1630759"/>
              <a:ext cx="1492998" cy="459815"/>
            </a:xfrm>
            <a:prstGeom prst="rect">
              <a:avLst/>
            </a:prstGeom>
            <a:noFill/>
          </p:spPr>
          <p:txBody>
            <a:bodyPr wrap="square" rtlCol="0">
              <a:spAutoFit/>
            </a:bodyPr>
            <a:lstStyle/>
            <a:p>
              <a:r>
                <a:rPr lang="en-US" altLang="ko-KR" sz="1200" dirty="0">
                  <a:solidFill>
                    <a:prstClr val="black">
                      <a:lumMod val="75000"/>
                      <a:lumOff val="25000"/>
                    </a:prstClr>
                  </a:solidFill>
                  <a:latin typeface="Arial" panose="020B0604020202020204" pitchFamily="34" charset="0"/>
                  <a:cs typeface="Arial" panose="020B0604020202020204" pitchFamily="34" charset="0"/>
                </a:rPr>
                <a:t>Get a modern PowerPoint  Presentation that is beautifully designed. Easy to change colors, photos and Text.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grpSp>
      <p:grpSp>
        <p:nvGrpSpPr>
          <p:cNvPr id="56" name="Group 55">
            <a:extLst>
              <a:ext uri="{FF2B5EF4-FFF2-40B4-BE49-F238E27FC236}">
                <a16:creationId xmlns:a16="http://schemas.microsoft.com/office/drawing/2014/main" id="{95D11ECC-1BB1-4BC2-A285-2EA924100936}"/>
              </a:ext>
            </a:extLst>
          </p:cNvPr>
          <p:cNvGrpSpPr/>
          <p:nvPr/>
        </p:nvGrpSpPr>
        <p:grpSpPr>
          <a:xfrm>
            <a:off x="2062265" y="5183235"/>
            <a:ext cx="3097633" cy="923331"/>
            <a:chOff x="6210996" y="1433695"/>
            <a:chExt cx="1493001" cy="656879"/>
          </a:xfrm>
        </p:grpSpPr>
        <p:sp>
          <p:nvSpPr>
            <p:cNvPr id="57" name="TextBox 56">
              <a:extLst>
                <a:ext uri="{FF2B5EF4-FFF2-40B4-BE49-F238E27FC236}">
                  <a16:creationId xmlns:a16="http://schemas.microsoft.com/office/drawing/2014/main" id="{0BAB19B5-A179-4159-8512-B80E7630757B}"/>
                </a:ext>
              </a:extLst>
            </p:cNvPr>
            <p:cNvSpPr txBox="1"/>
            <p:nvPr/>
          </p:nvSpPr>
          <p:spPr>
            <a:xfrm>
              <a:off x="6210999" y="1433695"/>
              <a:ext cx="1492998" cy="197063"/>
            </a:xfrm>
            <a:prstGeom prst="rect">
              <a:avLst/>
            </a:prstGeom>
            <a:noFill/>
          </p:spPr>
          <p:txBody>
            <a:bodyPr wrap="square" rtlCol="0">
              <a:spAutoFit/>
            </a:bodyPr>
            <a:lstStyle/>
            <a:p>
              <a:pPr algn="r"/>
              <a:r>
                <a:rPr lang="en-US" altLang="ko-KR" sz="1200" b="1" dirty="0">
                  <a:solidFill>
                    <a:prstClr val="black">
                      <a:lumMod val="75000"/>
                      <a:lumOff val="25000"/>
                    </a:prstClr>
                  </a:solidFill>
                  <a:latin typeface="Arial" panose="020B0604020202020204" pitchFamily="34" charset="0"/>
                  <a:cs typeface="Arial" panose="020B0604020202020204" pitchFamily="34" charset="0"/>
                </a:rPr>
                <a:t>Your Text  Here</a:t>
              </a:r>
              <a:endParaRPr lang="ko-KR" altLang="en-US" sz="12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DF08DA30-8632-41DB-9B50-D92E5FDAED5B}"/>
                </a:ext>
              </a:extLst>
            </p:cNvPr>
            <p:cNvSpPr txBox="1"/>
            <p:nvPr/>
          </p:nvSpPr>
          <p:spPr>
            <a:xfrm>
              <a:off x="6210996" y="1630759"/>
              <a:ext cx="1492998" cy="459815"/>
            </a:xfrm>
            <a:prstGeom prst="rect">
              <a:avLst/>
            </a:prstGeom>
            <a:noFill/>
          </p:spPr>
          <p:txBody>
            <a:bodyPr wrap="square" rtlCol="0">
              <a:spAutoFit/>
            </a:bodyPr>
            <a:lstStyle/>
            <a:p>
              <a:pPr algn="r"/>
              <a:r>
                <a:rPr lang="en-US" altLang="ko-KR" sz="1200" dirty="0">
                  <a:solidFill>
                    <a:prstClr val="black">
                      <a:lumMod val="75000"/>
                      <a:lumOff val="25000"/>
                    </a:prstClr>
                  </a:solidFill>
                  <a:latin typeface="Arial" panose="020B0604020202020204" pitchFamily="34" charset="0"/>
                  <a:cs typeface="Arial" panose="020B0604020202020204" pitchFamily="34" charset="0"/>
                </a:rPr>
                <a:t>Get a modern PowerPoint  Presentation that is beautifully designed. Easy to change colors, photos and Text.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grpSp>
      <p:grpSp>
        <p:nvGrpSpPr>
          <p:cNvPr id="59" name="Group 58">
            <a:extLst>
              <a:ext uri="{FF2B5EF4-FFF2-40B4-BE49-F238E27FC236}">
                <a16:creationId xmlns:a16="http://schemas.microsoft.com/office/drawing/2014/main" id="{A5C7B2FA-C102-462E-ADCC-B228B0BA7BB6}"/>
              </a:ext>
            </a:extLst>
          </p:cNvPr>
          <p:cNvGrpSpPr/>
          <p:nvPr/>
        </p:nvGrpSpPr>
        <p:grpSpPr>
          <a:xfrm>
            <a:off x="8398038" y="3598394"/>
            <a:ext cx="2876321" cy="923331"/>
            <a:chOff x="6210996" y="1433695"/>
            <a:chExt cx="1493001" cy="656879"/>
          </a:xfrm>
        </p:grpSpPr>
        <p:sp>
          <p:nvSpPr>
            <p:cNvPr id="60" name="TextBox 59">
              <a:extLst>
                <a:ext uri="{FF2B5EF4-FFF2-40B4-BE49-F238E27FC236}">
                  <a16:creationId xmlns:a16="http://schemas.microsoft.com/office/drawing/2014/main" id="{463B3F42-F862-494E-8D10-F93A6345E40E}"/>
                </a:ext>
              </a:extLst>
            </p:cNvPr>
            <p:cNvSpPr txBox="1"/>
            <p:nvPr/>
          </p:nvSpPr>
          <p:spPr>
            <a:xfrm>
              <a:off x="6210999" y="1433695"/>
              <a:ext cx="1492998" cy="197063"/>
            </a:xfrm>
            <a:prstGeom prst="rect">
              <a:avLst/>
            </a:prstGeom>
            <a:noFill/>
          </p:spPr>
          <p:txBody>
            <a:bodyPr wrap="square" rtlCol="0">
              <a:spAutoFit/>
            </a:bodyPr>
            <a:lstStyle/>
            <a:p>
              <a:r>
                <a:rPr lang="en-US" altLang="ko-KR" sz="1200" b="1" dirty="0">
                  <a:solidFill>
                    <a:prstClr val="black">
                      <a:lumMod val="75000"/>
                      <a:lumOff val="25000"/>
                    </a:prstClr>
                  </a:solidFill>
                  <a:latin typeface="Arial" panose="020B0604020202020204" pitchFamily="34" charset="0"/>
                  <a:cs typeface="Arial" panose="020B0604020202020204" pitchFamily="34" charset="0"/>
                </a:rPr>
                <a:t>Your Text  Here</a:t>
              </a:r>
              <a:endParaRPr lang="ko-KR" altLang="en-US" sz="12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FA4AFF00-8DE2-4B0F-8722-0E58ABE62A1C}"/>
                </a:ext>
              </a:extLst>
            </p:cNvPr>
            <p:cNvSpPr txBox="1"/>
            <p:nvPr/>
          </p:nvSpPr>
          <p:spPr>
            <a:xfrm>
              <a:off x="6210996" y="1630759"/>
              <a:ext cx="1492998" cy="459815"/>
            </a:xfrm>
            <a:prstGeom prst="rect">
              <a:avLst/>
            </a:prstGeom>
            <a:noFill/>
          </p:spPr>
          <p:txBody>
            <a:bodyPr wrap="square" rtlCol="0">
              <a:spAutoFit/>
            </a:bodyPr>
            <a:lstStyle/>
            <a:p>
              <a:r>
                <a:rPr lang="en-US" altLang="ko-KR" sz="1200" dirty="0">
                  <a:solidFill>
                    <a:prstClr val="black">
                      <a:lumMod val="75000"/>
                      <a:lumOff val="25000"/>
                    </a:prstClr>
                  </a:solidFill>
                  <a:latin typeface="Arial" panose="020B0604020202020204" pitchFamily="34" charset="0"/>
                  <a:cs typeface="Arial" panose="020B0604020202020204" pitchFamily="34" charset="0"/>
                </a:rPr>
                <a:t>Get a modern PowerPoint  Presentation that is beautifully designed. Easy to change colors, photos and Text.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12738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71EAB24E-8DA1-4064-9A06-0D527DD0068F}"/>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3" name="Freeform: Shape 2">
            <a:extLst>
              <a:ext uri="{FF2B5EF4-FFF2-40B4-BE49-F238E27FC236}">
                <a16:creationId xmlns:a16="http://schemas.microsoft.com/office/drawing/2014/main" id="{7A229D66-E796-46AF-8049-8DBDC55A09CE}"/>
              </a:ext>
            </a:extLst>
          </p:cNvPr>
          <p:cNvSpPr/>
          <p:nvPr/>
        </p:nvSpPr>
        <p:spPr>
          <a:xfrm>
            <a:off x="2775381" y="2860771"/>
            <a:ext cx="6468910" cy="3234456"/>
          </a:xfrm>
          <a:custGeom>
            <a:avLst/>
            <a:gdLst>
              <a:gd name="connsiteX0" fmla="*/ 3234455 w 6468910"/>
              <a:gd name="connsiteY0" fmla="*/ 0 h 3234456"/>
              <a:gd name="connsiteX1" fmla="*/ 6468910 w 6468910"/>
              <a:gd name="connsiteY1" fmla="*/ 3234455 h 3234456"/>
              <a:gd name="connsiteX2" fmla="*/ 6468910 w 6468910"/>
              <a:gd name="connsiteY2" fmla="*/ 3234456 h 3234456"/>
              <a:gd name="connsiteX3" fmla="*/ 5296549 w 6468910"/>
              <a:gd name="connsiteY3" fmla="*/ 3234456 h 3234456"/>
              <a:gd name="connsiteX4" fmla="*/ 3234456 w 6468910"/>
              <a:gd name="connsiteY4" fmla="*/ 1172363 h 3234456"/>
              <a:gd name="connsiteX5" fmla="*/ 1172363 w 6468910"/>
              <a:gd name="connsiteY5" fmla="*/ 3234456 h 3234456"/>
              <a:gd name="connsiteX6" fmla="*/ 0 w 6468910"/>
              <a:gd name="connsiteY6" fmla="*/ 3234456 h 3234456"/>
              <a:gd name="connsiteX7" fmla="*/ 0 w 6468910"/>
              <a:gd name="connsiteY7" fmla="*/ 3234455 h 3234456"/>
              <a:gd name="connsiteX8" fmla="*/ 3234455 w 6468910"/>
              <a:gd name="connsiteY8" fmla="*/ 0 h 3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8910" h="3234456">
                <a:moveTo>
                  <a:pt x="3234455" y="0"/>
                </a:moveTo>
                <a:cubicBezTo>
                  <a:pt x="5020795" y="0"/>
                  <a:pt x="6468910" y="1448115"/>
                  <a:pt x="6468910" y="3234455"/>
                </a:cubicBezTo>
                <a:lnTo>
                  <a:pt x="6468910" y="3234456"/>
                </a:lnTo>
                <a:lnTo>
                  <a:pt x="5296549" y="3234456"/>
                </a:lnTo>
                <a:cubicBezTo>
                  <a:pt x="5296549" y="2095593"/>
                  <a:pt x="4373319" y="1172363"/>
                  <a:pt x="3234456" y="1172363"/>
                </a:cubicBezTo>
                <a:cubicBezTo>
                  <a:pt x="2095593" y="1172363"/>
                  <a:pt x="1172363" y="2095593"/>
                  <a:pt x="1172363" y="3234456"/>
                </a:cubicBezTo>
                <a:lnTo>
                  <a:pt x="0" y="3234456"/>
                </a:lnTo>
                <a:lnTo>
                  <a:pt x="0" y="3234455"/>
                </a:lnTo>
                <a:cubicBezTo>
                  <a:pt x="0" y="1448115"/>
                  <a:pt x="1448115" y="0"/>
                  <a:pt x="3234455" y="0"/>
                </a:cubicBezTo>
                <a:close/>
              </a:path>
            </a:pathLst>
          </a:custGeom>
          <a:solidFill>
            <a:srgbClr val="FFFFFF">
              <a:lumMod val="85000"/>
              <a:alpha val="20000"/>
            </a:srgbClr>
          </a:solid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4" name="Freeform 5">
            <a:extLst>
              <a:ext uri="{FF2B5EF4-FFF2-40B4-BE49-F238E27FC236}">
                <a16:creationId xmlns:a16="http://schemas.microsoft.com/office/drawing/2014/main" id="{B5E69340-1DDD-4932-A152-E7B1C0E3BADF}"/>
              </a:ext>
            </a:extLst>
          </p:cNvPr>
          <p:cNvSpPr>
            <a:spLocks/>
          </p:cNvSpPr>
          <p:nvPr/>
        </p:nvSpPr>
        <p:spPr bwMode="auto">
          <a:xfrm>
            <a:off x="6009837" y="3091677"/>
            <a:ext cx="1500188" cy="1573213"/>
          </a:xfrm>
          <a:custGeom>
            <a:avLst/>
            <a:gdLst>
              <a:gd name="T0" fmla="*/ 0 w 2407"/>
              <a:gd name="T1" fmla="*/ 0 h 2520"/>
              <a:gd name="T2" fmla="*/ 2407 w 2407"/>
              <a:gd name="T3" fmla="*/ 644 h 2520"/>
              <a:gd name="T4" fmla="*/ 1324 w 2407"/>
              <a:gd name="T5" fmla="*/ 2520 h 2520"/>
              <a:gd name="T6" fmla="*/ 0 w 2407"/>
              <a:gd name="T7" fmla="*/ 2166 h 2520"/>
              <a:gd name="T8" fmla="*/ 0 w 2407"/>
              <a:gd name="T9" fmla="*/ 0 h 2520"/>
            </a:gdLst>
            <a:ahLst/>
            <a:cxnLst>
              <a:cxn ang="0">
                <a:pos x="T0" y="T1"/>
              </a:cxn>
              <a:cxn ang="0">
                <a:pos x="T2" y="T3"/>
              </a:cxn>
              <a:cxn ang="0">
                <a:pos x="T4" y="T5"/>
              </a:cxn>
              <a:cxn ang="0">
                <a:pos x="T6" y="T7"/>
              </a:cxn>
              <a:cxn ang="0">
                <a:pos x="T8" y="T9"/>
              </a:cxn>
            </a:cxnLst>
            <a:rect l="0" t="0" r="r" b="b"/>
            <a:pathLst>
              <a:path w="2407" h="2520">
                <a:moveTo>
                  <a:pt x="0" y="0"/>
                </a:moveTo>
                <a:cubicBezTo>
                  <a:pt x="845" y="0"/>
                  <a:pt x="1676" y="222"/>
                  <a:pt x="2407" y="644"/>
                </a:cubicBezTo>
                <a:lnTo>
                  <a:pt x="1324" y="2520"/>
                </a:lnTo>
                <a:cubicBezTo>
                  <a:pt x="922" y="2288"/>
                  <a:pt x="465" y="2166"/>
                  <a:pt x="0" y="2166"/>
                </a:cubicBezTo>
                <a:lnTo>
                  <a:pt x="0" y="0"/>
                </a:lnTo>
                <a:close/>
              </a:path>
            </a:pathLst>
          </a:custGeom>
          <a:solidFill>
            <a:srgbClr val="2174E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5" name="Freeform 6">
            <a:extLst>
              <a:ext uri="{FF2B5EF4-FFF2-40B4-BE49-F238E27FC236}">
                <a16:creationId xmlns:a16="http://schemas.microsoft.com/office/drawing/2014/main" id="{59344928-D6F2-4A2A-B205-9DAE855ED70E}"/>
              </a:ext>
            </a:extLst>
          </p:cNvPr>
          <p:cNvSpPr>
            <a:spLocks/>
          </p:cNvSpPr>
          <p:nvPr/>
        </p:nvSpPr>
        <p:spPr bwMode="auto">
          <a:xfrm>
            <a:off x="6835337" y="3493315"/>
            <a:ext cx="1771650" cy="1776413"/>
          </a:xfrm>
          <a:custGeom>
            <a:avLst/>
            <a:gdLst>
              <a:gd name="T0" fmla="*/ 1083 w 2845"/>
              <a:gd name="T1" fmla="*/ 0 h 2845"/>
              <a:gd name="T2" fmla="*/ 2845 w 2845"/>
              <a:gd name="T3" fmla="*/ 1762 h 2845"/>
              <a:gd name="T4" fmla="*/ 969 w 2845"/>
              <a:gd name="T5" fmla="*/ 2845 h 2845"/>
              <a:gd name="T6" fmla="*/ 0 w 2845"/>
              <a:gd name="T7" fmla="*/ 1876 h 2845"/>
              <a:gd name="T8" fmla="*/ 1083 w 2845"/>
              <a:gd name="T9" fmla="*/ 0 h 2845"/>
            </a:gdLst>
            <a:ahLst/>
            <a:cxnLst>
              <a:cxn ang="0">
                <a:pos x="T0" y="T1"/>
              </a:cxn>
              <a:cxn ang="0">
                <a:pos x="T2" y="T3"/>
              </a:cxn>
              <a:cxn ang="0">
                <a:pos x="T4" y="T5"/>
              </a:cxn>
              <a:cxn ang="0">
                <a:pos x="T6" y="T7"/>
              </a:cxn>
              <a:cxn ang="0">
                <a:pos x="T8" y="T9"/>
              </a:cxn>
            </a:cxnLst>
            <a:rect l="0" t="0" r="r" b="b"/>
            <a:pathLst>
              <a:path w="2845" h="2845">
                <a:moveTo>
                  <a:pt x="1083" y="0"/>
                </a:moveTo>
                <a:cubicBezTo>
                  <a:pt x="1815" y="423"/>
                  <a:pt x="2423" y="1031"/>
                  <a:pt x="2845" y="1762"/>
                </a:cubicBezTo>
                <a:lnTo>
                  <a:pt x="969" y="2845"/>
                </a:lnTo>
                <a:cubicBezTo>
                  <a:pt x="737" y="2443"/>
                  <a:pt x="403" y="2109"/>
                  <a:pt x="0" y="1876"/>
                </a:cubicBezTo>
                <a:lnTo>
                  <a:pt x="1083"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6" name="Freeform 7">
            <a:extLst>
              <a:ext uri="{FF2B5EF4-FFF2-40B4-BE49-F238E27FC236}">
                <a16:creationId xmlns:a16="http://schemas.microsoft.com/office/drawing/2014/main" id="{CF22B4C8-39D2-4F7C-9798-F180E7522A3F}"/>
              </a:ext>
            </a:extLst>
          </p:cNvPr>
          <p:cNvSpPr>
            <a:spLocks/>
          </p:cNvSpPr>
          <p:nvPr/>
        </p:nvSpPr>
        <p:spPr bwMode="auto">
          <a:xfrm>
            <a:off x="7438587" y="4593452"/>
            <a:ext cx="1570038" cy="1501775"/>
          </a:xfrm>
          <a:custGeom>
            <a:avLst/>
            <a:gdLst>
              <a:gd name="T0" fmla="*/ 1876 w 2521"/>
              <a:gd name="T1" fmla="*/ 0 h 2407"/>
              <a:gd name="T2" fmla="*/ 2521 w 2521"/>
              <a:gd name="T3" fmla="*/ 2407 h 2407"/>
              <a:gd name="T4" fmla="*/ 355 w 2521"/>
              <a:gd name="T5" fmla="*/ 2407 h 2407"/>
              <a:gd name="T6" fmla="*/ 0 w 2521"/>
              <a:gd name="T7" fmla="*/ 1083 h 2407"/>
              <a:gd name="T8" fmla="*/ 1876 w 2521"/>
              <a:gd name="T9" fmla="*/ 0 h 2407"/>
            </a:gdLst>
            <a:ahLst/>
            <a:cxnLst>
              <a:cxn ang="0">
                <a:pos x="T0" y="T1"/>
              </a:cxn>
              <a:cxn ang="0">
                <a:pos x="T2" y="T3"/>
              </a:cxn>
              <a:cxn ang="0">
                <a:pos x="T4" y="T5"/>
              </a:cxn>
              <a:cxn ang="0">
                <a:pos x="T6" y="T7"/>
              </a:cxn>
              <a:cxn ang="0">
                <a:pos x="T8" y="T9"/>
              </a:cxn>
            </a:cxnLst>
            <a:rect l="0" t="0" r="r" b="b"/>
            <a:pathLst>
              <a:path w="2521" h="2407">
                <a:moveTo>
                  <a:pt x="1876" y="0"/>
                </a:moveTo>
                <a:cubicBezTo>
                  <a:pt x="2299" y="732"/>
                  <a:pt x="2521" y="1562"/>
                  <a:pt x="2521" y="2407"/>
                </a:cubicBezTo>
                <a:lnTo>
                  <a:pt x="355" y="2407"/>
                </a:lnTo>
                <a:cubicBezTo>
                  <a:pt x="355" y="1942"/>
                  <a:pt x="233" y="1486"/>
                  <a:pt x="0" y="1083"/>
                </a:cubicBezTo>
                <a:lnTo>
                  <a:pt x="1876"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7" name="Freeform 14">
            <a:extLst>
              <a:ext uri="{FF2B5EF4-FFF2-40B4-BE49-F238E27FC236}">
                <a16:creationId xmlns:a16="http://schemas.microsoft.com/office/drawing/2014/main" id="{74527BE3-13AD-4D21-8F2C-4B665AFA1956}"/>
              </a:ext>
            </a:extLst>
          </p:cNvPr>
          <p:cNvSpPr>
            <a:spLocks/>
          </p:cNvSpPr>
          <p:nvPr/>
        </p:nvSpPr>
        <p:spPr bwMode="auto">
          <a:xfrm>
            <a:off x="3011049" y="4593452"/>
            <a:ext cx="1571625" cy="1501775"/>
          </a:xfrm>
          <a:custGeom>
            <a:avLst/>
            <a:gdLst>
              <a:gd name="T0" fmla="*/ 0 w 2521"/>
              <a:gd name="T1" fmla="*/ 2407 h 2407"/>
              <a:gd name="T2" fmla="*/ 645 w 2521"/>
              <a:gd name="T3" fmla="*/ 0 h 2407"/>
              <a:gd name="T4" fmla="*/ 2521 w 2521"/>
              <a:gd name="T5" fmla="*/ 1083 h 2407"/>
              <a:gd name="T6" fmla="*/ 2166 w 2521"/>
              <a:gd name="T7" fmla="*/ 2407 h 2407"/>
              <a:gd name="T8" fmla="*/ 0 w 2521"/>
              <a:gd name="T9" fmla="*/ 2407 h 2407"/>
            </a:gdLst>
            <a:ahLst/>
            <a:cxnLst>
              <a:cxn ang="0">
                <a:pos x="T0" y="T1"/>
              </a:cxn>
              <a:cxn ang="0">
                <a:pos x="T2" y="T3"/>
              </a:cxn>
              <a:cxn ang="0">
                <a:pos x="T4" y="T5"/>
              </a:cxn>
              <a:cxn ang="0">
                <a:pos x="T6" y="T7"/>
              </a:cxn>
              <a:cxn ang="0">
                <a:pos x="T8" y="T9"/>
              </a:cxn>
            </a:cxnLst>
            <a:rect l="0" t="0" r="r" b="b"/>
            <a:pathLst>
              <a:path w="2521" h="2407">
                <a:moveTo>
                  <a:pt x="0" y="2407"/>
                </a:moveTo>
                <a:cubicBezTo>
                  <a:pt x="0" y="1562"/>
                  <a:pt x="222" y="732"/>
                  <a:pt x="645" y="0"/>
                </a:cubicBezTo>
                <a:lnTo>
                  <a:pt x="2521" y="1083"/>
                </a:lnTo>
                <a:cubicBezTo>
                  <a:pt x="2288" y="1486"/>
                  <a:pt x="2166" y="1942"/>
                  <a:pt x="2166" y="2407"/>
                </a:cubicBezTo>
                <a:lnTo>
                  <a:pt x="0" y="2407"/>
                </a:lnTo>
                <a:close/>
              </a:path>
            </a:pathLst>
          </a:custGeom>
          <a:solidFill>
            <a:srgbClr val="082D8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6685B3">
                  <a:lumMod val="50000"/>
                </a:srgbClr>
              </a:solidFill>
              <a:cs typeface="Arial" panose="020B0604020202020204" pitchFamily="34" charset="0"/>
            </a:endParaRPr>
          </a:p>
        </p:txBody>
      </p:sp>
      <p:sp>
        <p:nvSpPr>
          <p:cNvPr id="8" name="Freeform 15">
            <a:extLst>
              <a:ext uri="{FF2B5EF4-FFF2-40B4-BE49-F238E27FC236}">
                <a16:creationId xmlns:a16="http://schemas.microsoft.com/office/drawing/2014/main" id="{487BC160-AF46-4CC9-94D2-8B4B2B0887C7}"/>
              </a:ext>
            </a:extLst>
          </p:cNvPr>
          <p:cNvSpPr>
            <a:spLocks/>
          </p:cNvSpPr>
          <p:nvPr/>
        </p:nvSpPr>
        <p:spPr bwMode="auto">
          <a:xfrm>
            <a:off x="3412687" y="3493315"/>
            <a:ext cx="1773238" cy="1776413"/>
          </a:xfrm>
          <a:custGeom>
            <a:avLst/>
            <a:gdLst>
              <a:gd name="T0" fmla="*/ 0 w 2845"/>
              <a:gd name="T1" fmla="*/ 1762 h 2845"/>
              <a:gd name="T2" fmla="*/ 1762 w 2845"/>
              <a:gd name="T3" fmla="*/ 0 h 2845"/>
              <a:gd name="T4" fmla="*/ 2845 w 2845"/>
              <a:gd name="T5" fmla="*/ 1876 h 2845"/>
              <a:gd name="T6" fmla="*/ 1876 w 2845"/>
              <a:gd name="T7" fmla="*/ 2845 h 2845"/>
              <a:gd name="T8" fmla="*/ 0 w 2845"/>
              <a:gd name="T9" fmla="*/ 1762 h 2845"/>
            </a:gdLst>
            <a:ahLst/>
            <a:cxnLst>
              <a:cxn ang="0">
                <a:pos x="T0" y="T1"/>
              </a:cxn>
              <a:cxn ang="0">
                <a:pos x="T2" y="T3"/>
              </a:cxn>
              <a:cxn ang="0">
                <a:pos x="T4" y="T5"/>
              </a:cxn>
              <a:cxn ang="0">
                <a:pos x="T6" y="T7"/>
              </a:cxn>
              <a:cxn ang="0">
                <a:pos x="T8" y="T9"/>
              </a:cxn>
            </a:cxnLst>
            <a:rect l="0" t="0" r="r" b="b"/>
            <a:pathLst>
              <a:path w="2845" h="2845">
                <a:moveTo>
                  <a:pt x="0" y="1762"/>
                </a:moveTo>
                <a:cubicBezTo>
                  <a:pt x="422" y="1031"/>
                  <a:pt x="1030" y="423"/>
                  <a:pt x="1762" y="0"/>
                </a:cubicBezTo>
                <a:lnTo>
                  <a:pt x="2845" y="1876"/>
                </a:lnTo>
                <a:cubicBezTo>
                  <a:pt x="2442" y="2109"/>
                  <a:pt x="2108" y="2443"/>
                  <a:pt x="1876" y="2845"/>
                </a:cubicBezTo>
                <a:lnTo>
                  <a:pt x="0" y="1762"/>
                </a:lnTo>
                <a:close/>
              </a:path>
            </a:pathLst>
          </a:custGeom>
          <a:solidFill>
            <a:srgbClr val="082D8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9" name="Freeform 16">
            <a:extLst>
              <a:ext uri="{FF2B5EF4-FFF2-40B4-BE49-F238E27FC236}">
                <a16:creationId xmlns:a16="http://schemas.microsoft.com/office/drawing/2014/main" id="{847AA767-8489-43B1-B547-368FE7524785}"/>
              </a:ext>
            </a:extLst>
          </p:cNvPr>
          <p:cNvSpPr>
            <a:spLocks/>
          </p:cNvSpPr>
          <p:nvPr/>
        </p:nvSpPr>
        <p:spPr bwMode="auto">
          <a:xfrm>
            <a:off x="4511237" y="3091677"/>
            <a:ext cx="1498600" cy="1573213"/>
          </a:xfrm>
          <a:custGeom>
            <a:avLst/>
            <a:gdLst>
              <a:gd name="T0" fmla="*/ 0 w 2406"/>
              <a:gd name="T1" fmla="*/ 644 h 2520"/>
              <a:gd name="T2" fmla="*/ 2406 w 2406"/>
              <a:gd name="T3" fmla="*/ 0 h 2520"/>
              <a:gd name="T4" fmla="*/ 2406 w 2406"/>
              <a:gd name="T5" fmla="*/ 2166 h 2520"/>
              <a:gd name="T6" fmla="*/ 1083 w 2406"/>
              <a:gd name="T7" fmla="*/ 2520 h 2520"/>
              <a:gd name="T8" fmla="*/ 0 w 2406"/>
              <a:gd name="T9" fmla="*/ 644 h 2520"/>
            </a:gdLst>
            <a:ahLst/>
            <a:cxnLst>
              <a:cxn ang="0">
                <a:pos x="T0" y="T1"/>
              </a:cxn>
              <a:cxn ang="0">
                <a:pos x="T2" y="T3"/>
              </a:cxn>
              <a:cxn ang="0">
                <a:pos x="T4" y="T5"/>
              </a:cxn>
              <a:cxn ang="0">
                <a:pos x="T6" y="T7"/>
              </a:cxn>
              <a:cxn ang="0">
                <a:pos x="T8" y="T9"/>
              </a:cxn>
            </a:cxnLst>
            <a:rect l="0" t="0" r="r" b="b"/>
            <a:pathLst>
              <a:path w="2406" h="2520">
                <a:moveTo>
                  <a:pt x="0" y="644"/>
                </a:moveTo>
                <a:cubicBezTo>
                  <a:pt x="731" y="222"/>
                  <a:pt x="1562" y="0"/>
                  <a:pt x="2406" y="0"/>
                </a:cubicBezTo>
                <a:lnTo>
                  <a:pt x="2406" y="2166"/>
                </a:lnTo>
                <a:cubicBezTo>
                  <a:pt x="1942" y="2166"/>
                  <a:pt x="1485" y="2288"/>
                  <a:pt x="1083" y="2520"/>
                </a:cubicBezTo>
                <a:lnTo>
                  <a:pt x="0" y="644"/>
                </a:lnTo>
                <a:close/>
              </a:path>
            </a:pathLst>
          </a:custGeom>
          <a:solidFill>
            <a:srgbClr val="2174E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6685B3">
                  <a:lumMod val="50000"/>
                </a:srgbClr>
              </a:solidFill>
              <a:cs typeface="Arial" panose="020B0604020202020204" pitchFamily="34" charset="0"/>
            </a:endParaRPr>
          </a:p>
        </p:txBody>
      </p:sp>
      <p:sp>
        <p:nvSpPr>
          <p:cNvPr id="10" name="Freeform: Shape 9">
            <a:extLst>
              <a:ext uri="{FF2B5EF4-FFF2-40B4-BE49-F238E27FC236}">
                <a16:creationId xmlns:a16="http://schemas.microsoft.com/office/drawing/2014/main" id="{BDF94CB6-26C3-44EB-94D7-832D751EF6BE}"/>
              </a:ext>
            </a:extLst>
          </p:cNvPr>
          <p:cNvSpPr/>
          <p:nvPr/>
        </p:nvSpPr>
        <p:spPr>
          <a:xfrm>
            <a:off x="3947743" y="4033134"/>
            <a:ext cx="4124186" cy="2062093"/>
          </a:xfrm>
          <a:custGeom>
            <a:avLst/>
            <a:gdLst>
              <a:gd name="connsiteX0" fmla="*/ 2062093 w 4124186"/>
              <a:gd name="connsiteY0" fmla="*/ 0 h 2062093"/>
              <a:gd name="connsiteX1" fmla="*/ 4124186 w 4124186"/>
              <a:gd name="connsiteY1" fmla="*/ 2062093 h 2062093"/>
              <a:gd name="connsiteX2" fmla="*/ 3711660 w 4124186"/>
              <a:gd name="connsiteY2" fmla="*/ 2062093 h 2062093"/>
              <a:gd name="connsiteX3" fmla="*/ 3228905 w 4124186"/>
              <a:gd name="connsiteY3" fmla="*/ 893977 h 2062093"/>
              <a:gd name="connsiteX4" fmla="*/ 3229087 w 4124186"/>
              <a:gd name="connsiteY4" fmla="*/ 893693 h 2062093"/>
              <a:gd name="connsiteX5" fmla="*/ 2062093 w 4124186"/>
              <a:gd name="connsiteY5" fmla="*/ 410102 h 2062093"/>
              <a:gd name="connsiteX6" fmla="*/ 896253 w 4124186"/>
              <a:gd name="connsiteY6" fmla="*/ 893693 h 2062093"/>
              <a:gd name="connsiteX7" fmla="*/ 895280 w 4124186"/>
              <a:gd name="connsiteY7" fmla="*/ 893977 h 2062093"/>
              <a:gd name="connsiteX8" fmla="*/ 412525 w 4124186"/>
              <a:gd name="connsiteY8" fmla="*/ 2062093 h 2062093"/>
              <a:gd name="connsiteX9" fmla="*/ 0 w 4124186"/>
              <a:gd name="connsiteY9" fmla="*/ 2062093 h 2062093"/>
              <a:gd name="connsiteX10" fmla="*/ 2062093 w 4124186"/>
              <a:gd name="connsiteY10" fmla="*/ 0 h 206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24186" h="2062093">
                <a:moveTo>
                  <a:pt x="2062093" y="0"/>
                </a:moveTo>
                <a:cubicBezTo>
                  <a:pt x="3200956" y="0"/>
                  <a:pt x="4124186" y="923230"/>
                  <a:pt x="4124186" y="2062093"/>
                </a:cubicBezTo>
                <a:lnTo>
                  <a:pt x="3711660" y="2062093"/>
                </a:lnTo>
                <a:cubicBezTo>
                  <a:pt x="3711660" y="1624050"/>
                  <a:pt x="3537868" y="1204102"/>
                  <a:pt x="3228905" y="893977"/>
                </a:cubicBezTo>
                <a:lnTo>
                  <a:pt x="3229087" y="893693"/>
                </a:lnTo>
                <a:cubicBezTo>
                  <a:pt x="2919425" y="584195"/>
                  <a:pt x="2500105" y="410102"/>
                  <a:pt x="2062093" y="410102"/>
                </a:cubicBezTo>
                <a:cubicBezTo>
                  <a:pt x="1624903" y="410102"/>
                  <a:pt x="1205773" y="584195"/>
                  <a:pt x="896253" y="893693"/>
                </a:cubicBezTo>
                <a:lnTo>
                  <a:pt x="895280" y="893977"/>
                </a:lnTo>
                <a:cubicBezTo>
                  <a:pt x="586317" y="1204102"/>
                  <a:pt x="412525" y="1624050"/>
                  <a:pt x="412525" y="2062093"/>
                </a:cubicBezTo>
                <a:lnTo>
                  <a:pt x="0" y="2062093"/>
                </a:lnTo>
                <a:cubicBezTo>
                  <a:pt x="0" y="923230"/>
                  <a:pt x="923230" y="0"/>
                  <a:pt x="2062093" y="0"/>
                </a:cubicBezTo>
                <a:close/>
              </a:path>
            </a:pathLst>
          </a:custGeom>
          <a:solidFill>
            <a:srgbClr val="00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11" name="Oval 10">
            <a:extLst>
              <a:ext uri="{FF2B5EF4-FFF2-40B4-BE49-F238E27FC236}">
                <a16:creationId xmlns:a16="http://schemas.microsoft.com/office/drawing/2014/main" id="{14C1DEFD-0330-45B5-941A-40EE18078F36}"/>
              </a:ext>
            </a:extLst>
          </p:cNvPr>
          <p:cNvSpPr/>
          <p:nvPr/>
        </p:nvSpPr>
        <p:spPr>
          <a:xfrm>
            <a:off x="1353792" y="6031353"/>
            <a:ext cx="9312088" cy="127747"/>
          </a:xfrm>
          <a:prstGeom prst="ellipse">
            <a:avLst/>
          </a:prstGeom>
          <a:solidFill>
            <a:srgbClr val="FFFFFF">
              <a:lumMod val="7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12" name="TextBox 11">
            <a:extLst>
              <a:ext uri="{FF2B5EF4-FFF2-40B4-BE49-F238E27FC236}">
                <a16:creationId xmlns:a16="http://schemas.microsoft.com/office/drawing/2014/main" id="{11850B2A-9F12-48E5-BBE0-2965E7CDBBDF}"/>
              </a:ext>
            </a:extLst>
          </p:cNvPr>
          <p:cNvSpPr txBox="1"/>
          <p:nvPr/>
        </p:nvSpPr>
        <p:spPr>
          <a:xfrm>
            <a:off x="3657669" y="1626872"/>
            <a:ext cx="4973793" cy="1138773"/>
          </a:xfrm>
          <a:prstGeom prst="rect">
            <a:avLst/>
          </a:prstGeom>
          <a:noFill/>
        </p:spPr>
        <p:txBody>
          <a:bodyPr wrap="square" lIns="0" rIns="0" rtlCol="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th-TH" sz="1400" b="0" i="0" u="none" strike="noStrike" kern="0" cap="none" spc="0" normalizeH="0" baseline="0" noProof="1">
              <a:ln>
                <a:noFill/>
              </a:ln>
              <a:solidFill>
                <a:srgbClr val="002060"/>
              </a:solidFill>
              <a:effectLst/>
              <a:uLnTx/>
              <a:uFillTx/>
            </a:endParaRPr>
          </a:p>
          <a:p>
            <a:pPr lvl="0">
              <a:defRPr/>
            </a:pPr>
            <a:r>
              <a:rPr lang="th-TH" sz="1800" b="1" dirty="0">
                <a:solidFill>
                  <a:srgbClr val="002060"/>
                </a:solidFill>
                <a:latin typeface="TH SarabunPSK" panose="020B0500040200020003" pitchFamily="34" charset="-34"/>
                <a:cs typeface="TH SarabunPSK" panose="020B0500040200020003" pitchFamily="34" charset="-34"/>
              </a:rPr>
              <a:t>จำต้องมีการหารือร่วมกันระหว่างหน่วยงานที่เกี่ยวข้อง เพื่อกำหนดตัวชี้วัดร่วม (</a:t>
            </a:r>
            <a:r>
              <a:rPr lang="en-US" sz="1800" b="1" dirty="0">
                <a:solidFill>
                  <a:srgbClr val="002060"/>
                </a:solidFill>
                <a:latin typeface="TH SarabunPSK" panose="020B0500040200020003" pitchFamily="34" charset="-34"/>
                <a:cs typeface="TH SarabunPSK" panose="020B0500040200020003" pitchFamily="34" charset="-34"/>
              </a:rPr>
              <a:t>Joint KPI)</a:t>
            </a:r>
            <a:r>
              <a:rPr lang="th-TH" sz="1800" b="1" dirty="0">
                <a:solidFill>
                  <a:srgbClr val="002060"/>
                </a:solidFill>
                <a:latin typeface="TH SarabunPSK" panose="020B0500040200020003" pitchFamily="34" charset="-34"/>
                <a:cs typeface="TH SarabunPSK" panose="020B0500040200020003" pitchFamily="34" charset="-34"/>
              </a:rPr>
              <a:t> รวมถึงจัดทำแผนบูรณาการการดำเนินงานรายยุทธศาสตร์ </a:t>
            </a:r>
            <a:r>
              <a:rPr lang="th-TH" sz="1800" dirty="0">
                <a:solidFill>
                  <a:srgbClr val="002060"/>
                </a:solidFill>
                <a:latin typeface="TH SarabunPSK" panose="020B0500040200020003" pitchFamily="34" charset="-34"/>
                <a:cs typeface="TH SarabunPSK" panose="020B0500040200020003" pitchFamily="34" charset="-34"/>
              </a:rPr>
              <a:t>เพื่อช่วยให้การดำเนินงานที่มีทิศทางชัดเจนและสามารถมุ่งสู่การปฏิบัติได้จริง </a:t>
            </a:r>
            <a:endParaRPr lang="en-US" sz="1800" dirty="0">
              <a:solidFill>
                <a:srgbClr val="002060"/>
              </a:solidFill>
              <a:latin typeface="TH SarabunPSK" panose="020B0500040200020003" pitchFamily="34" charset="-34"/>
              <a:cs typeface="TH SarabunPSK" panose="020B0500040200020003" pitchFamily="34" charset="-34"/>
            </a:endParaRPr>
          </a:p>
        </p:txBody>
      </p:sp>
      <p:sp>
        <p:nvSpPr>
          <p:cNvPr id="13" name="TextBox 12">
            <a:extLst>
              <a:ext uri="{FF2B5EF4-FFF2-40B4-BE49-F238E27FC236}">
                <a16:creationId xmlns:a16="http://schemas.microsoft.com/office/drawing/2014/main" id="{DDDB723B-3762-40FF-8BD2-1225969BCE49}"/>
              </a:ext>
            </a:extLst>
          </p:cNvPr>
          <p:cNvSpPr txBox="1"/>
          <p:nvPr/>
        </p:nvSpPr>
        <p:spPr>
          <a:xfrm>
            <a:off x="984381" y="3076635"/>
            <a:ext cx="2590293" cy="830997"/>
          </a:xfrm>
          <a:prstGeom prst="rect">
            <a:avLst/>
          </a:prstGeom>
          <a:noFill/>
        </p:spPr>
        <p:txBody>
          <a:bodyPr wrap="square" lIns="0" rIns="0" rtlCol="0" anchor="b">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การสร้างการมีส่วนร่วมใน</a:t>
            </a:r>
            <a:br>
              <a:rPr lang="en-US" sz="2400" b="1" dirty="0">
                <a:solidFill>
                  <a:srgbClr val="002060"/>
                </a:solidFill>
                <a:latin typeface="TH Sarabun New" panose="020B0500040200020003" pitchFamily="34" charset="-34"/>
                <a:cs typeface="TH Sarabun New" panose="020B0500040200020003" pitchFamily="34" charset="-34"/>
              </a:rPr>
            </a:br>
            <a:r>
              <a:rPr lang="th-TH" sz="2400" b="1" dirty="0">
                <a:solidFill>
                  <a:srgbClr val="002060"/>
                </a:solidFill>
                <a:latin typeface="TH Sarabun New" panose="020B0500040200020003" pitchFamily="34" charset="-34"/>
                <a:cs typeface="TH Sarabun New" panose="020B0500040200020003" pitchFamily="34" charset="-34"/>
              </a:rPr>
              <a:t>การจัดทำแผนแม่บท</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14" name="TextBox 13">
            <a:extLst>
              <a:ext uri="{FF2B5EF4-FFF2-40B4-BE49-F238E27FC236}">
                <a16:creationId xmlns:a16="http://schemas.microsoft.com/office/drawing/2014/main" id="{05053641-5DAB-437B-8279-0690CCA72A94}"/>
              </a:ext>
            </a:extLst>
          </p:cNvPr>
          <p:cNvSpPr txBox="1"/>
          <p:nvPr/>
        </p:nvSpPr>
        <p:spPr>
          <a:xfrm>
            <a:off x="636648" y="3797063"/>
            <a:ext cx="2332317" cy="2031325"/>
          </a:xfrm>
          <a:prstGeom prst="rect">
            <a:avLst/>
          </a:prstGeom>
          <a:noFill/>
        </p:spPr>
        <p:txBody>
          <a:bodyPr wrap="square" lIns="0" rIns="0" rtlCol="0" anchor="t">
            <a:spAutoFit/>
          </a:bodyPr>
          <a:lstStyle/>
          <a:p>
            <a:pPr lvl="0" algn="thaiDist">
              <a:defRPr/>
            </a:pPr>
            <a:r>
              <a:rPr lang="th-TH" sz="1800" b="1" dirty="0">
                <a:solidFill>
                  <a:srgbClr val="002060"/>
                </a:solidFill>
                <a:latin typeface="TH Sarabun New" panose="020B0500040200020003" pitchFamily="34" charset="-34"/>
                <a:cs typeface="TH Sarabun New" panose="020B0500040200020003" pitchFamily="34" charset="-34"/>
              </a:rPr>
              <a:t>หน่วยงานที่เกี่ยวข้องจำต้องมีส่วนร่วมในการจัดทำแผนแม่บทฉบับนี้</a:t>
            </a:r>
            <a:r>
              <a:rPr lang="th-TH" sz="1800" dirty="0">
                <a:solidFill>
                  <a:srgbClr val="002060"/>
                </a:solidFill>
                <a:latin typeface="TH Sarabun New" panose="020B0500040200020003" pitchFamily="34" charset="-34"/>
                <a:cs typeface="TH Sarabun New" panose="020B0500040200020003" pitchFamily="34" charset="-34"/>
              </a:rPr>
              <a:t> เพื่อให้เกิดการเตรียมพร้อม รับรู้รับทราบ และสามารถวางแผนหรือดำเนินการแผนงานกิจกรรม/โครงการ ที่สอดคล้องกับแผนแม่บทการพัฒนาฉบับนี้</a:t>
            </a:r>
            <a:endParaRPr lang="en-US" sz="1800" dirty="0">
              <a:solidFill>
                <a:srgbClr val="002060"/>
              </a:solidFill>
              <a:latin typeface="TH Sarabun New" panose="020B0500040200020003" pitchFamily="34" charset="-34"/>
              <a:cs typeface="TH Sarabun New" panose="020B0500040200020003" pitchFamily="34" charset="-34"/>
            </a:endParaRPr>
          </a:p>
        </p:txBody>
      </p:sp>
      <p:sp>
        <p:nvSpPr>
          <p:cNvPr id="15" name="TextBox 14">
            <a:extLst>
              <a:ext uri="{FF2B5EF4-FFF2-40B4-BE49-F238E27FC236}">
                <a16:creationId xmlns:a16="http://schemas.microsoft.com/office/drawing/2014/main" id="{7F18D8D4-0DA1-40EC-BA04-E17739B6DD03}"/>
              </a:ext>
            </a:extLst>
          </p:cNvPr>
          <p:cNvSpPr txBox="1"/>
          <p:nvPr/>
        </p:nvSpPr>
        <p:spPr>
          <a:xfrm>
            <a:off x="9271145" y="3003761"/>
            <a:ext cx="2130124" cy="830997"/>
          </a:xfrm>
          <a:prstGeom prst="rect">
            <a:avLst/>
          </a:prstGeom>
          <a:noFill/>
        </p:spPr>
        <p:txBody>
          <a:bodyPr wrap="square" lIns="0" rIns="0" rtlCol="0" anchor="b">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การติดตามความก้าวหน้า</a:t>
            </a:r>
            <a:br>
              <a:rPr lang="en-US" sz="2400" b="1" dirty="0">
                <a:solidFill>
                  <a:srgbClr val="002060"/>
                </a:solidFill>
                <a:latin typeface="TH Sarabun New" panose="020B0500040200020003" pitchFamily="34" charset="-34"/>
                <a:cs typeface="TH Sarabun New" panose="020B0500040200020003" pitchFamily="34" charset="-34"/>
              </a:rPr>
            </a:br>
            <a:r>
              <a:rPr lang="th-TH" sz="2400" b="1" dirty="0">
                <a:solidFill>
                  <a:srgbClr val="002060"/>
                </a:solidFill>
                <a:latin typeface="TH Sarabun New" panose="020B0500040200020003" pitchFamily="34" charset="-34"/>
                <a:cs typeface="TH Sarabun New" panose="020B0500040200020003" pitchFamily="34" charset="-34"/>
              </a:rPr>
              <a:t>ตามแผนแม่บท</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16" name="TextBox 15">
            <a:extLst>
              <a:ext uri="{FF2B5EF4-FFF2-40B4-BE49-F238E27FC236}">
                <a16:creationId xmlns:a16="http://schemas.microsoft.com/office/drawing/2014/main" id="{39EDEF60-8F48-4686-8A11-F9AA6763AF10}"/>
              </a:ext>
            </a:extLst>
          </p:cNvPr>
          <p:cNvSpPr txBox="1"/>
          <p:nvPr/>
        </p:nvSpPr>
        <p:spPr>
          <a:xfrm>
            <a:off x="9212696" y="3797063"/>
            <a:ext cx="2437957" cy="1754326"/>
          </a:xfrm>
          <a:prstGeom prst="rect">
            <a:avLst/>
          </a:prstGeom>
          <a:noFill/>
        </p:spPr>
        <p:txBody>
          <a:bodyPr wrap="square" lIns="0" rIns="0" rtlCol="0" anchor="t">
            <a:spAutoFit/>
          </a:bodyPr>
          <a:lstStyle/>
          <a:p>
            <a:pPr lvl="0" algn="thaiDist">
              <a:defRPr/>
            </a:pPr>
            <a:r>
              <a:rPr lang="th-TH" sz="1800" b="1" dirty="0">
                <a:solidFill>
                  <a:srgbClr val="002060"/>
                </a:solidFill>
                <a:latin typeface="TH Sarabun New" panose="020B0500040200020003" pitchFamily="34" charset="-34"/>
                <a:cs typeface="TH Sarabun New" panose="020B0500040200020003" pitchFamily="34" charset="-34"/>
              </a:rPr>
              <a:t>จำต้องมีการติดตามความก้าวหน้าของการดำเนินงานจากแต่ละหน่วยงานที่เกี่ยวข้อง </a:t>
            </a:r>
            <a:r>
              <a:rPr lang="th-TH" sz="1800" dirty="0">
                <a:solidFill>
                  <a:srgbClr val="002060"/>
                </a:solidFill>
                <a:latin typeface="TH Sarabun New" panose="020B0500040200020003" pitchFamily="34" charset="-34"/>
                <a:cs typeface="TH Sarabun New" panose="020B0500040200020003" pitchFamily="34" charset="-34"/>
              </a:rPr>
              <a:t>เพื่อให้สามารถปรับปรุงแก้ไขปัญหาหรืออุปสรรคที่อาจเกิดขึ้นระหว่างการดำเนินการ และตระเตรียมแผนการสำหรับการดำเนินงานในอนาคตต่อไปได้</a:t>
            </a:r>
            <a:endParaRPr lang="en-US" sz="1800" dirty="0">
              <a:solidFill>
                <a:srgbClr val="002060"/>
              </a:solidFill>
              <a:latin typeface="TH Sarabun New" panose="020B0500040200020003" pitchFamily="34" charset="-34"/>
              <a:cs typeface="TH Sarabun New" panose="020B0500040200020003" pitchFamily="34" charset="-34"/>
            </a:endParaRPr>
          </a:p>
        </p:txBody>
      </p:sp>
      <p:sp>
        <p:nvSpPr>
          <p:cNvPr id="17" name="Freeform: Shape 16">
            <a:extLst>
              <a:ext uri="{FF2B5EF4-FFF2-40B4-BE49-F238E27FC236}">
                <a16:creationId xmlns:a16="http://schemas.microsoft.com/office/drawing/2014/main" id="{1B2D95CB-41C8-42A4-B243-654D6B7085F0}"/>
              </a:ext>
            </a:extLst>
          </p:cNvPr>
          <p:cNvSpPr/>
          <p:nvPr/>
        </p:nvSpPr>
        <p:spPr>
          <a:xfrm>
            <a:off x="5738375" y="3226701"/>
            <a:ext cx="570790" cy="742560"/>
          </a:xfrm>
          <a:custGeom>
            <a:avLst/>
            <a:gdLst>
              <a:gd name="connsiteX0" fmla="*/ 129669 w 345787"/>
              <a:gd name="connsiteY0" fmla="*/ 518677 h 558575"/>
              <a:gd name="connsiteX1" fmla="*/ 216117 w 345787"/>
              <a:gd name="connsiteY1" fmla="*/ 518677 h 558575"/>
              <a:gd name="connsiteX2" fmla="*/ 172893 w 345787"/>
              <a:gd name="connsiteY2" fmla="*/ 558575 h 558575"/>
              <a:gd name="connsiteX3" fmla="*/ 129669 w 345787"/>
              <a:gd name="connsiteY3" fmla="*/ 518677 h 558575"/>
              <a:gd name="connsiteX4" fmla="*/ 106396 w 345787"/>
              <a:gd name="connsiteY4" fmla="*/ 452180 h 558575"/>
              <a:gd name="connsiteX5" fmla="*/ 239390 w 345787"/>
              <a:gd name="connsiteY5" fmla="*/ 452180 h 558575"/>
              <a:gd name="connsiteX6" fmla="*/ 259340 w 345787"/>
              <a:gd name="connsiteY6" fmla="*/ 472130 h 558575"/>
              <a:gd name="connsiteX7" fmla="*/ 239390 w 345787"/>
              <a:gd name="connsiteY7" fmla="*/ 492078 h 558575"/>
              <a:gd name="connsiteX8" fmla="*/ 106396 w 345787"/>
              <a:gd name="connsiteY8" fmla="*/ 492078 h 558575"/>
              <a:gd name="connsiteX9" fmla="*/ 86446 w 345787"/>
              <a:gd name="connsiteY9" fmla="*/ 472130 h 558575"/>
              <a:gd name="connsiteX10" fmla="*/ 106396 w 345787"/>
              <a:gd name="connsiteY10" fmla="*/ 452180 h 558575"/>
              <a:gd name="connsiteX11" fmla="*/ 106396 w 345787"/>
              <a:gd name="connsiteY11" fmla="*/ 385684 h 558575"/>
              <a:gd name="connsiteX12" fmla="*/ 239390 w 345787"/>
              <a:gd name="connsiteY12" fmla="*/ 385684 h 558575"/>
              <a:gd name="connsiteX13" fmla="*/ 259340 w 345787"/>
              <a:gd name="connsiteY13" fmla="*/ 405634 h 558575"/>
              <a:gd name="connsiteX14" fmla="*/ 239390 w 345787"/>
              <a:gd name="connsiteY14" fmla="*/ 425582 h 558575"/>
              <a:gd name="connsiteX15" fmla="*/ 106396 w 345787"/>
              <a:gd name="connsiteY15" fmla="*/ 425582 h 558575"/>
              <a:gd name="connsiteX16" fmla="*/ 86446 w 345787"/>
              <a:gd name="connsiteY16" fmla="*/ 405634 h 558575"/>
              <a:gd name="connsiteX17" fmla="*/ 106396 w 345787"/>
              <a:gd name="connsiteY17" fmla="*/ 385684 h 558575"/>
              <a:gd name="connsiteX18" fmla="*/ 173558 w 345787"/>
              <a:gd name="connsiteY18" fmla="*/ 39233 h 558575"/>
              <a:gd name="connsiteX19" fmla="*/ 40564 w 345787"/>
              <a:gd name="connsiteY19" fmla="*/ 170897 h 558575"/>
              <a:gd name="connsiteX20" fmla="*/ 40564 w 345787"/>
              <a:gd name="connsiteY20" fmla="*/ 176218 h 558575"/>
              <a:gd name="connsiteX21" fmla="*/ 49873 w 345787"/>
              <a:gd name="connsiteY21" fmla="*/ 222765 h 558575"/>
              <a:gd name="connsiteX22" fmla="*/ 72482 w 345787"/>
              <a:gd name="connsiteY22" fmla="*/ 259339 h 558575"/>
              <a:gd name="connsiteX23" fmla="*/ 111050 w 345787"/>
              <a:gd name="connsiteY23" fmla="*/ 319186 h 558575"/>
              <a:gd name="connsiteX24" fmla="*/ 172893 w 345787"/>
              <a:gd name="connsiteY24" fmla="*/ 319186 h 558575"/>
              <a:gd name="connsiteX25" fmla="*/ 235401 w 345787"/>
              <a:gd name="connsiteY25" fmla="*/ 319186 h 558575"/>
              <a:gd name="connsiteX26" fmla="*/ 273969 w 345787"/>
              <a:gd name="connsiteY26" fmla="*/ 259339 h 558575"/>
              <a:gd name="connsiteX27" fmla="*/ 296578 w 345787"/>
              <a:gd name="connsiteY27" fmla="*/ 222765 h 558575"/>
              <a:gd name="connsiteX28" fmla="*/ 305889 w 345787"/>
              <a:gd name="connsiteY28" fmla="*/ 176218 h 558575"/>
              <a:gd name="connsiteX29" fmla="*/ 306553 w 345787"/>
              <a:gd name="connsiteY29" fmla="*/ 176218 h 558575"/>
              <a:gd name="connsiteX30" fmla="*/ 306553 w 345787"/>
              <a:gd name="connsiteY30" fmla="*/ 170897 h 558575"/>
              <a:gd name="connsiteX31" fmla="*/ 173558 w 345787"/>
              <a:gd name="connsiteY31" fmla="*/ 39233 h 558575"/>
              <a:gd name="connsiteX32" fmla="*/ 172893 w 345787"/>
              <a:gd name="connsiteY32" fmla="*/ 0 h 558575"/>
              <a:gd name="connsiteX33" fmla="*/ 345787 w 345787"/>
              <a:gd name="connsiteY33" fmla="*/ 170897 h 558575"/>
              <a:gd name="connsiteX34" fmla="*/ 345787 w 345787"/>
              <a:gd name="connsiteY34" fmla="*/ 176882 h 558575"/>
              <a:gd name="connsiteX35" fmla="*/ 333816 w 345787"/>
              <a:gd name="connsiteY35" fmla="*/ 236730 h 558575"/>
              <a:gd name="connsiteX36" fmla="*/ 303893 w 345787"/>
              <a:gd name="connsiteY36" fmla="*/ 285938 h 558575"/>
              <a:gd name="connsiteX37" fmla="*/ 263330 w 345787"/>
              <a:gd name="connsiteY37" fmla="*/ 351770 h 558575"/>
              <a:gd name="connsiteX38" fmla="*/ 251361 w 345787"/>
              <a:gd name="connsiteY38" fmla="*/ 359084 h 558575"/>
              <a:gd name="connsiteX39" fmla="*/ 94426 w 345787"/>
              <a:gd name="connsiteY39" fmla="*/ 359084 h 558575"/>
              <a:gd name="connsiteX40" fmla="*/ 82457 w 345787"/>
              <a:gd name="connsiteY40" fmla="*/ 351770 h 558575"/>
              <a:gd name="connsiteX41" fmla="*/ 41893 w 345787"/>
              <a:gd name="connsiteY41" fmla="*/ 285938 h 558575"/>
              <a:gd name="connsiteX42" fmla="*/ 11969 w 345787"/>
              <a:gd name="connsiteY42" fmla="*/ 236730 h 558575"/>
              <a:gd name="connsiteX43" fmla="*/ 0 w 345787"/>
              <a:gd name="connsiteY43" fmla="*/ 176882 h 558575"/>
              <a:gd name="connsiteX44" fmla="*/ 0 w 345787"/>
              <a:gd name="connsiteY44" fmla="*/ 170897 h 558575"/>
              <a:gd name="connsiteX45" fmla="*/ 172893 w 345787"/>
              <a:gd name="connsiteY45" fmla="*/ 0 h 55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5787" h="558575">
                <a:moveTo>
                  <a:pt x="129669" y="518677"/>
                </a:moveTo>
                <a:lnTo>
                  <a:pt x="216117" y="518677"/>
                </a:lnTo>
                <a:cubicBezTo>
                  <a:pt x="214121" y="541287"/>
                  <a:pt x="195503" y="558575"/>
                  <a:pt x="172893" y="558575"/>
                </a:cubicBezTo>
                <a:cubicBezTo>
                  <a:pt x="150283" y="558575"/>
                  <a:pt x="131665" y="541287"/>
                  <a:pt x="129669" y="518677"/>
                </a:cubicBezTo>
                <a:close/>
                <a:moveTo>
                  <a:pt x="106396" y="452180"/>
                </a:moveTo>
                <a:lnTo>
                  <a:pt x="239390" y="452180"/>
                </a:lnTo>
                <a:cubicBezTo>
                  <a:pt x="250695" y="452180"/>
                  <a:pt x="259340" y="460825"/>
                  <a:pt x="259340" y="472130"/>
                </a:cubicBezTo>
                <a:cubicBezTo>
                  <a:pt x="259340" y="483435"/>
                  <a:pt x="250695" y="492078"/>
                  <a:pt x="239390" y="492078"/>
                </a:cubicBezTo>
                <a:lnTo>
                  <a:pt x="106396" y="492078"/>
                </a:lnTo>
                <a:cubicBezTo>
                  <a:pt x="95091" y="492078"/>
                  <a:pt x="86446" y="483435"/>
                  <a:pt x="86446" y="472130"/>
                </a:cubicBezTo>
                <a:cubicBezTo>
                  <a:pt x="86446" y="460825"/>
                  <a:pt x="95091" y="452180"/>
                  <a:pt x="106396" y="452180"/>
                </a:cubicBezTo>
                <a:close/>
                <a:moveTo>
                  <a:pt x="106396" y="385684"/>
                </a:moveTo>
                <a:lnTo>
                  <a:pt x="239390" y="385684"/>
                </a:lnTo>
                <a:cubicBezTo>
                  <a:pt x="250695" y="385684"/>
                  <a:pt x="259340" y="394329"/>
                  <a:pt x="259340" y="405634"/>
                </a:cubicBezTo>
                <a:cubicBezTo>
                  <a:pt x="259340" y="416939"/>
                  <a:pt x="250695" y="425582"/>
                  <a:pt x="239390" y="425582"/>
                </a:cubicBezTo>
                <a:lnTo>
                  <a:pt x="106396" y="425582"/>
                </a:lnTo>
                <a:cubicBezTo>
                  <a:pt x="95091" y="425582"/>
                  <a:pt x="86446" y="416939"/>
                  <a:pt x="86446" y="405634"/>
                </a:cubicBezTo>
                <a:cubicBezTo>
                  <a:pt x="86446" y="394329"/>
                  <a:pt x="95091" y="385684"/>
                  <a:pt x="106396" y="385684"/>
                </a:cubicBezTo>
                <a:close/>
                <a:moveTo>
                  <a:pt x="173558" y="39233"/>
                </a:moveTo>
                <a:cubicBezTo>
                  <a:pt x="101075" y="39898"/>
                  <a:pt x="41893" y="98415"/>
                  <a:pt x="40564" y="170897"/>
                </a:cubicBezTo>
                <a:lnTo>
                  <a:pt x="40564" y="176218"/>
                </a:lnTo>
                <a:cubicBezTo>
                  <a:pt x="41228" y="192176"/>
                  <a:pt x="43889" y="208137"/>
                  <a:pt x="49873" y="222765"/>
                </a:cubicBezTo>
                <a:cubicBezTo>
                  <a:pt x="55192" y="236065"/>
                  <a:pt x="63173" y="248700"/>
                  <a:pt x="72482" y="259339"/>
                </a:cubicBezTo>
                <a:cubicBezTo>
                  <a:pt x="87111" y="277959"/>
                  <a:pt x="100411" y="297907"/>
                  <a:pt x="111050" y="319186"/>
                </a:cubicBezTo>
                <a:lnTo>
                  <a:pt x="172893" y="319186"/>
                </a:lnTo>
                <a:lnTo>
                  <a:pt x="235401" y="319186"/>
                </a:lnTo>
                <a:cubicBezTo>
                  <a:pt x="245376" y="297907"/>
                  <a:pt x="258674" y="277959"/>
                  <a:pt x="273969" y="259339"/>
                </a:cubicBezTo>
                <a:cubicBezTo>
                  <a:pt x="283944" y="248700"/>
                  <a:pt x="291259" y="236065"/>
                  <a:pt x="296578" y="222765"/>
                </a:cubicBezTo>
                <a:cubicBezTo>
                  <a:pt x="301898" y="208137"/>
                  <a:pt x="305223" y="192176"/>
                  <a:pt x="305889" y="176218"/>
                </a:cubicBezTo>
                <a:lnTo>
                  <a:pt x="306553" y="176218"/>
                </a:lnTo>
                <a:lnTo>
                  <a:pt x="306553" y="170897"/>
                </a:lnTo>
                <a:cubicBezTo>
                  <a:pt x="305223" y="97751"/>
                  <a:pt x="246040" y="39898"/>
                  <a:pt x="173558" y="39233"/>
                </a:cubicBezTo>
                <a:close/>
                <a:moveTo>
                  <a:pt x="172893" y="0"/>
                </a:moveTo>
                <a:cubicBezTo>
                  <a:pt x="267319" y="666"/>
                  <a:pt x="343791" y="76471"/>
                  <a:pt x="345787" y="170897"/>
                </a:cubicBezTo>
                <a:lnTo>
                  <a:pt x="345787" y="176882"/>
                </a:lnTo>
                <a:cubicBezTo>
                  <a:pt x="345121" y="197496"/>
                  <a:pt x="341131" y="217446"/>
                  <a:pt x="333816" y="236730"/>
                </a:cubicBezTo>
                <a:cubicBezTo>
                  <a:pt x="327167" y="254684"/>
                  <a:pt x="316528" y="271308"/>
                  <a:pt x="303893" y="285938"/>
                </a:cubicBezTo>
                <a:cubicBezTo>
                  <a:pt x="287933" y="303226"/>
                  <a:pt x="270645" y="337140"/>
                  <a:pt x="263330" y="351770"/>
                </a:cubicBezTo>
                <a:cubicBezTo>
                  <a:pt x="261336" y="356424"/>
                  <a:pt x="256680" y="359084"/>
                  <a:pt x="251361" y="359084"/>
                </a:cubicBezTo>
                <a:lnTo>
                  <a:pt x="94426" y="359084"/>
                </a:lnTo>
                <a:cubicBezTo>
                  <a:pt x="89106" y="359084"/>
                  <a:pt x="84451" y="356424"/>
                  <a:pt x="82457" y="351770"/>
                </a:cubicBezTo>
                <a:cubicBezTo>
                  <a:pt x="75142" y="337140"/>
                  <a:pt x="57852" y="303226"/>
                  <a:pt x="41893" y="285938"/>
                </a:cubicBezTo>
                <a:cubicBezTo>
                  <a:pt x="29259" y="271308"/>
                  <a:pt x="19284" y="254684"/>
                  <a:pt x="11969" y="236730"/>
                </a:cubicBezTo>
                <a:cubicBezTo>
                  <a:pt x="4655" y="217446"/>
                  <a:pt x="666" y="197496"/>
                  <a:pt x="0" y="176882"/>
                </a:cubicBezTo>
                <a:lnTo>
                  <a:pt x="0" y="170897"/>
                </a:lnTo>
                <a:cubicBezTo>
                  <a:pt x="1996" y="76471"/>
                  <a:pt x="78467" y="666"/>
                  <a:pt x="172893" y="0"/>
                </a:cubicBezTo>
                <a:close/>
              </a:path>
            </a:pathLst>
          </a:custGeom>
          <a:solidFill>
            <a:srgbClr val="FFFFFF"/>
          </a:solidFill>
          <a:ln w="4167" cap="flat">
            <a:noFill/>
            <a:prstDash val="solid"/>
            <a:miter/>
          </a:ln>
        </p:spPr>
        <p:txBody>
          <a:bodyPr wrap="square" rtlCol="0" anchor="ctr">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685B3">
                  <a:lumMod val="50000"/>
                </a:srgbClr>
              </a:solidFill>
              <a:effectLst/>
              <a:uLnTx/>
              <a:uFillTx/>
              <a:cs typeface="Arial" panose="020B0604020202020204" pitchFamily="34" charset="0"/>
            </a:endParaRPr>
          </a:p>
        </p:txBody>
      </p:sp>
      <p:pic>
        <p:nvPicPr>
          <p:cNvPr id="18" name="Picture 17" descr="A close up of a logo&#10;&#10;Description automatically generated">
            <a:extLst>
              <a:ext uri="{FF2B5EF4-FFF2-40B4-BE49-F238E27FC236}">
                <a16:creationId xmlns:a16="http://schemas.microsoft.com/office/drawing/2014/main" id="{55459CB2-B138-49D6-B453-A8E9841A5009}"/>
              </a:ext>
            </a:extLst>
          </p:cNvPr>
          <p:cNvPicPr>
            <a:picLocks noChangeAspect="1"/>
          </p:cNvPicPr>
          <p:nvPr/>
        </p:nvPicPr>
        <p:blipFill>
          <a:blip r:embed="rId2">
            <a:duotone>
              <a:srgbClr val="4F4F4F">
                <a:shade val="45000"/>
                <a:satMod val="135000"/>
              </a:srgb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935711" y="4588602"/>
            <a:ext cx="561943" cy="561943"/>
          </a:xfrm>
          <a:prstGeom prst="rect">
            <a:avLst/>
          </a:prstGeom>
        </p:spPr>
      </p:pic>
      <p:pic>
        <p:nvPicPr>
          <p:cNvPr id="19" name="Picture 18" descr="Image result for policy icon">
            <a:extLst>
              <a:ext uri="{FF2B5EF4-FFF2-40B4-BE49-F238E27FC236}">
                <a16:creationId xmlns:a16="http://schemas.microsoft.com/office/drawing/2014/main" id="{39E06823-86BA-4EA7-BCFF-57336C09B16D}"/>
              </a:ext>
            </a:extLst>
          </p:cNvPr>
          <p:cNvPicPr/>
          <p:nvPr/>
        </p:nvPicPr>
        <p:blipFill>
          <a:blip r:embed="rId4">
            <a:duotone>
              <a:srgbClr val="4F4F4F">
                <a:shade val="45000"/>
                <a:satMod val="135000"/>
              </a:srgb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494448" y="4559696"/>
            <a:ext cx="669056" cy="668842"/>
          </a:xfrm>
          <a:prstGeom prst="rect">
            <a:avLst/>
          </a:prstGeom>
          <a:noFill/>
          <a:ln>
            <a:noFill/>
          </a:ln>
        </p:spPr>
      </p:pic>
      <p:sp>
        <p:nvSpPr>
          <p:cNvPr id="20" name="Rectangle 19">
            <a:extLst>
              <a:ext uri="{FF2B5EF4-FFF2-40B4-BE49-F238E27FC236}">
                <a16:creationId xmlns:a16="http://schemas.microsoft.com/office/drawing/2014/main" id="{9AC615F8-BA9C-49E8-BF7A-DABC2C4D5519}"/>
              </a:ext>
            </a:extLst>
          </p:cNvPr>
          <p:cNvSpPr/>
          <p:nvPr/>
        </p:nvSpPr>
        <p:spPr>
          <a:xfrm>
            <a:off x="4695927" y="4986516"/>
            <a:ext cx="2676393" cy="830997"/>
          </a:xfrm>
          <a:prstGeom prst="rect">
            <a:avLst/>
          </a:prstGeom>
        </p:spPr>
        <p:txBody>
          <a:bodyPr wrap="square">
            <a:spAutoFit/>
          </a:bodyPr>
          <a:lstStyle/>
          <a:p>
            <a:pPr lvl="0" algn="ctr">
              <a:defRPr/>
            </a:pPr>
            <a:r>
              <a:rPr lang="th-TH" sz="2400" b="1" dirty="0">
                <a:solidFill>
                  <a:srgbClr val="002060"/>
                </a:solidFill>
                <a:latin typeface="TH Sarabun New" panose="020B0500040200020003" pitchFamily="34" charset="-34"/>
                <a:cs typeface="TH Sarabun New" panose="020B0500040200020003" pitchFamily="34" charset="-34"/>
              </a:rPr>
              <a:t>กลไกการขับเคลื่อนแผนแม่บทสู่ความสำเร็จ</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21" name="TextBox 20">
            <a:extLst>
              <a:ext uri="{FF2B5EF4-FFF2-40B4-BE49-F238E27FC236}">
                <a16:creationId xmlns:a16="http://schemas.microsoft.com/office/drawing/2014/main" id="{82A7AEEC-7C01-4372-BC2B-B1724E337839}"/>
              </a:ext>
            </a:extLst>
          </p:cNvPr>
          <p:cNvSpPr txBox="1"/>
          <p:nvPr/>
        </p:nvSpPr>
        <p:spPr>
          <a:xfrm>
            <a:off x="3574674" y="1394554"/>
            <a:ext cx="5282099" cy="461665"/>
          </a:xfrm>
          <a:prstGeom prst="rect">
            <a:avLst/>
          </a:prstGeom>
          <a:noFill/>
        </p:spPr>
        <p:txBody>
          <a:bodyPr wrap="square" rtlCol="0">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การบูรณาการร่วมกันระหว่างหน่วยงานที่เกี่ยวข้อง</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22" name="Oval 21">
            <a:extLst>
              <a:ext uri="{FF2B5EF4-FFF2-40B4-BE49-F238E27FC236}">
                <a16:creationId xmlns:a16="http://schemas.microsoft.com/office/drawing/2014/main" id="{8D702D82-A8CB-45E9-9F0B-BE66D79225A0}"/>
              </a:ext>
            </a:extLst>
          </p:cNvPr>
          <p:cNvSpPr/>
          <p:nvPr/>
        </p:nvSpPr>
        <p:spPr>
          <a:xfrm>
            <a:off x="540648" y="3135277"/>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1</a:t>
            </a:r>
          </a:p>
        </p:txBody>
      </p:sp>
      <p:sp>
        <p:nvSpPr>
          <p:cNvPr id="23" name="Oval 22">
            <a:extLst>
              <a:ext uri="{FF2B5EF4-FFF2-40B4-BE49-F238E27FC236}">
                <a16:creationId xmlns:a16="http://schemas.microsoft.com/office/drawing/2014/main" id="{5FAFCCBC-ECA0-4B1B-9A7E-453379C02FAC}"/>
              </a:ext>
            </a:extLst>
          </p:cNvPr>
          <p:cNvSpPr/>
          <p:nvPr/>
        </p:nvSpPr>
        <p:spPr>
          <a:xfrm>
            <a:off x="3197901" y="1391087"/>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2</a:t>
            </a:r>
          </a:p>
        </p:txBody>
      </p:sp>
      <p:sp>
        <p:nvSpPr>
          <p:cNvPr id="24" name="Oval 23">
            <a:extLst>
              <a:ext uri="{FF2B5EF4-FFF2-40B4-BE49-F238E27FC236}">
                <a16:creationId xmlns:a16="http://schemas.microsoft.com/office/drawing/2014/main" id="{B4ECF749-97A6-4349-AE98-A28F3E715D94}"/>
              </a:ext>
            </a:extLst>
          </p:cNvPr>
          <p:cNvSpPr/>
          <p:nvPr/>
        </p:nvSpPr>
        <p:spPr>
          <a:xfrm>
            <a:off x="8811058" y="3211155"/>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3</a:t>
            </a:r>
          </a:p>
        </p:txBody>
      </p:sp>
      <p:sp>
        <p:nvSpPr>
          <p:cNvPr id="25" name="Rectangle 24">
            <a:extLst>
              <a:ext uri="{FF2B5EF4-FFF2-40B4-BE49-F238E27FC236}">
                <a16:creationId xmlns:a16="http://schemas.microsoft.com/office/drawing/2014/main" id="{111A8634-334F-4612-9038-12C32AE4D119}"/>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1460047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71EAB24E-8DA1-4064-9A06-0D527DD0068F}"/>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3" name="Freeform: Shape 2">
            <a:extLst>
              <a:ext uri="{FF2B5EF4-FFF2-40B4-BE49-F238E27FC236}">
                <a16:creationId xmlns:a16="http://schemas.microsoft.com/office/drawing/2014/main" id="{7A229D66-E796-46AF-8049-8DBDC55A09CE}"/>
              </a:ext>
            </a:extLst>
          </p:cNvPr>
          <p:cNvSpPr/>
          <p:nvPr/>
        </p:nvSpPr>
        <p:spPr>
          <a:xfrm>
            <a:off x="2775381" y="2860771"/>
            <a:ext cx="6468910" cy="3234456"/>
          </a:xfrm>
          <a:custGeom>
            <a:avLst/>
            <a:gdLst>
              <a:gd name="connsiteX0" fmla="*/ 3234455 w 6468910"/>
              <a:gd name="connsiteY0" fmla="*/ 0 h 3234456"/>
              <a:gd name="connsiteX1" fmla="*/ 6468910 w 6468910"/>
              <a:gd name="connsiteY1" fmla="*/ 3234455 h 3234456"/>
              <a:gd name="connsiteX2" fmla="*/ 6468910 w 6468910"/>
              <a:gd name="connsiteY2" fmla="*/ 3234456 h 3234456"/>
              <a:gd name="connsiteX3" fmla="*/ 5296549 w 6468910"/>
              <a:gd name="connsiteY3" fmla="*/ 3234456 h 3234456"/>
              <a:gd name="connsiteX4" fmla="*/ 3234456 w 6468910"/>
              <a:gd name="connsiteY4" fmla="*/ 1172363 h 3234456"/>
              <a:gd name="connsiteX5" fmla="*/ 1172363 w 6468910"/>
              <a:gd name="connsiteY5" fmla="*/ 3234456 h 3234456"/>
              <a:gd name="connsiteX6" fmla="*/ 0 w 6468910"/>
              <a:gd name="connsiteY6" fmla="*/ 3234456 h 3234456"/>
              <a:gd name="connsiteX7" fmla="*/ 0 w 6468910"/>
              <a:gd name="connsiteY7" fmla="*/ 3234455 h 3234456"/>
              <a:gd name="connsiteX8" fmla="*/ 3234455 w 6468910"/>
              <a:gd name="connsiteY8" fmla="*/ 0 h 3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8910" h="3234456">
                <a:moveTo>
                  <a:pt x="3234455" y="0"/>
                </a:moveTo>
                <a:cubicBezTo>
                  <a:pt x="5020795" y="0"/>
                  <a:pt x="6468910" y="1448115"/>
                  <a:pt x="6468910" y="3234455"/>
                </a:cubicBezTo>
                <a:lnTo>
                  <a:pt x="6468910" y="3234456"/>
                </a:lnTo>
                <a:lnTo>
                  <a:pt x="5296549" y="3234456"/>
                </a:lnTo>
                <a:cubicBezTo>
                  <a:pt x="5296549" y="2095593"/>
                  <a:pt x="4373319" y="1172363"/>
                  <a:pt x="3234456" y="1172363"/>
                </a:cubicBezTo>
                <a:cubicBezTo>
                  <a:pt x="2095593" y="1172363"/>
                  <a:pt x="1172363" y="2095593"/>
                  <a:pt x="1172363" y="3234456"/>
                </a:cubicBezTo>
                <a:lnTo>
                  <a:pt x="0" y="3234456"/>
                </a:lnTo>
                <a:lnTo>
                  <a:pt x="0" y="3234455"/>
                </a:lnTo>
                <a:cubicBezTo>
                  <a:pt x="0" y="1448115"/>
                  <a:pt x="1448115" y="0"/>
                  <a:pt x="3234455" y="0"/>
                </a:cubicBezTo>
                <a:close/>
              </a:path>
            </a:pathLst>
          </a:custGeom>
          <a:solidFill>
            <a:srgbClr val="FFFFFF">
              <a:lumMod val="85000"/>
              <a:alpha val="20000"/>
            </a:srgbClr>
          </a:solid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4" name="Freeform 5">
            <a:extLst>
              <a:ext uri="{FF2B5EF4-FFF2-40B4-BE49-F238E27FC236}">
                <a16:creationId xmlns:a16="http://schemas.microsoft.com/office/drawing/2014/main" id="{B5E69340-1DDD-4932-A152-E7B1C0E3BADF}"/>
              </a:ext>
            </a:extLst>
          </p:cNvPr>
          <p:cNvSpPr>
            <a:spLocks/>
          </p:cNvSpPr>
          <p:nvPr/>
        </p:nvSpPr>
        <p:spPr bwMode="auto">
          <a:xfrm>
            <a:off x="6009837" y="3091677"/>
            <a:ext cx="1500188" cy="1573213"/>
          </a:xfrm>
          <a:custGeom>
            <a:avLst/>
            <a:gdLst>
              <a:gd name="T0" fmla="*/ 0 w 2407"/>
              <a:gd name="T1" fmla="*/ 0 h 2520"/>
              <a:gd name="T2" fmla="*/ 2407 w 2407"/>
              <a:gd name="T3" fmla="*/ 644 h 2520"/>
              <a:gd name="T4" fmla="*/ 1324 w 2407"/>
              <a:gd name="T5" fmla="*/ 2520 h 2520"/>
              <a:gd name="T6" fmla="*/ 0 w 2407"/>
              <a:gd name="T7" fmla="*/ 2166 h 2520"/>
              <a:gd name="T8" fmla="*/ 0 w 2407"/>
              <a:gd name="T9" fmla="*/ 0 h 2520"/>
            </a:gdLst>
            <a:ahLst/>
            <a:cxnLst>
              <a:cxn ang="0">
                <a:pos x="T0" y="T1"/>
              </a:cxn>
              <a:cxn ang="0">
                <a:pos x="T2" y="T3"/>
              </a:cxn>
              <a:cxn ang="0">
                <a:pos x="T4" y="T5"/>
              </a:cxn>
              <a:cxn ang="0">
                <a:pos x="T6" y="T7"/>
              </a:cxn>
              <a:cxn ang="0">
                <a:pos x="T8" y="T9"/>
              </a:cxn>
            </a:cxnLst>
            <a:rect l="0" t="0" r="r" b="b"/>
            <a:pathLst>
              <a:path w="2407" h="2520">
                <a:moveTo>
                  <a:pt x="0" y="0"/>
                </a:moveTo>
                <a:cubicBezTo>
                  <a:pt x="845" y="0"/>
                  <a:pt x="1676" y="222"/>
                  <a:pt x="2407" y="644"/>
                </a:cubicBezTo>
                <a:lnTo>
                  <a:pt x="1324" y="2520"/>
                </a:lnTo>
                <a:cubicBezTo>
                  <a:pt x="922" y="2288"/>
                  <a:pt x="465" y="2166"/>
                  <a:pt x="0" y="2166"/>
                </a:cubicBezTo>
                <a:lnTo>
                  <a:pt x="0" y="0"/>
                </a:lnTo>
                <a:close/>
              </a:path>
            </a:pathLst>
          </a:custGeom>
          <a:solidFill>
            <a:srgbClr val="2174E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5" name="Freeform 6">
            <a:extLst>
              <a:ext uri="{FF2B5EF4-FFF2-40B4-BE49-F238E27FC236}">
                <a16:creationId xmlns:a16="http://schemas.microsoft.com/office/drawing/2014/main" id="{59344928-D6F2-4A2A-B205-9DAE855ED70E}"/>
              </a:ext>
            </a:extLst>
          </p:cNvPr>
          <p:cNvSpPr>
            <a:spLocks/>
          </p:cNvSpPr>
          <p:nvPr/>
        </p:nvSpPr>
        <p:spPr bwMode="auto">
          <a:xfrm>
            <a:off x="6835337" y="3493315"/>
            <a:ext cx="1771650" cy="1776413"/>
          </a:xfrm>
          <a:custGeom>
            <a:avLst/>
            <a:gdLst>
              <a:gd name="T0" fmla="*/ 1083 w 2845"/>
              <a:gd name="T1" fmla="*/ 0 h 2845"/>
              <a:gd name="T2" fmla="*/ 2845 w 2845"/>
              <a:gd name="T3" fmla="*/ 1762 h 2845"/>
              <a:gd name="T4" fmla="*/ 969 w 2845"/>
              <a:gd name="T5" fmla="*/ 2845 h 2845"/>
              <a:gd name="T6" fmla="*/ 0 w 2845"/>
              <a:gd name="T7" fmla="*/ 1876 h 2845"/>
              <a:gd name="T8" fmla="*/ 1083 w 2845"/>
              <a:gd name="T9" fmla="*/ 0 h 2845"/>
            </a:gdLst>
            <a:ahLst/>
            <a:cxnLst>
              <a:cxn ang="0">
                <a:pos x="T0" y="T1"/>
              </a:cxn>
              <a:cxn ang="0">
                <a:pos x="T2" y="T3"/>
              </a:cxn>
              <a:cxn ang="0">
                <a:pos x="T4" y="T5"/>
              </a:cxn>
              <a:cxn ang="0">
                <a:pos x="T6" y="T7"/>
              </a:cxn>
              <a:cxn ang="0">
                <a:pos x="T8" y="T9"/>
              </a:cxn>
            </a:cxnLst>
            <a:rect l="0" t="0" r="r" b="b"/>
            <a:pathLst>
              <a:path w="2845" h="2845">
                <a:moveTo>
                  <a:pt x="1083" y="0"/>
                </a:moveTo>
                <a:cubicBezTo>
                  <a:pt x="1815" y="423"/>
                  <a:pt x="2423" y="1031"/>
                  <a:pt x="2845" y="1762"/>
                </a:cubicBezTo>
                <a:lnTo>
                  <a:pt x="969" y="2845"/>
                </a:lnTo>
                <a:cubicBezTo>
                  <a:pt x="737" y="2443"/>
                  <a:pt x="403" y="2109"/>
                  <a:pt x="0" y="1876"/>
                </a:cubicBezTo>
                <a:lnTo>
                  <a:pt x="1083"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6" name="Freeform 7">
            <a:extLst>
              <a:ext uri="{FF2B5EF4-FFF2-40B4-BE49-F238E27FC236}">
                <a16:creationId xmlns:a16="http://schemas.microsoft.com/office/drawing/2014/main" id="{CF22B4C8-39D2-4F7C-9798-F180E7522A3F}"/>
              </a:ext>
            </a:extLst>
          </p:cNvPr>
          <p:cNvSpPr>
            <a:spLocks/>
          </p:cNvSpPr>
          <p:nvPr/>
        </p:nvSpPr>
        <p:spPr bwMode="auto">
          <a:xfrm>
            <a:off x="7438587" y="4593452"/>
            <a:ext cx="1570038" cy="1501775"/>
          </a:xfrm>
          <a:custGeom>
            <a:avLst/>
            <a:gdLst>
              <a:gd name="T0" fmla="*/ 1876 w 2521"/>
              <a:gd name="T1" fmla="*/ 0 h 2407"/>
              <a:gd name="T2" fmla="*/ 2521 w 2521"/>
              <a:gd name="T3" fmla="*/ 2407 h 2407"/>
              <a:gd name="T4" fmla="*/ 355 w 2521"/>
              <a:gd name="T5" fmla="*/ 2407 h 2407"/>
              <a:gd name="T6" fmla="*/ 0 w 2521"/>
              <a:gd name="T7" fmla="*/ 1083 h 2407"/>
              <a:gd name="T8" fmla="*/ 1876 w 2521"/>
              <a:gd name="T9" fmla="*/ 0 h 2407"/>
            </a:gdLst>
            <a:ahLst/>
            <a:cxnLst>
              <a:cxn ang="0">
                <a:pos x="T0" y="T1"/>
              </a:cxn>
              <a:cxn ang="0">
                <a:pos x="T2" y="T3"/>
              </a:cxn>
              <a:cxn ang="0">
                <a:pos x="T4" y="T5"/>
              </a:cxn>
              <a:cxn ang="0">
                <a:pos x="T6" y="T7"/>
              </a:cxn>
              <a:cxn ang="0">
                <a:pos x="T8" y="T9"/>
              </a:cxn>
            </a:cxnLst>
            <a:rect l="0" t="0" r="r" b="b"/>
            <a:pathLst>
              <a:path w="2521" h="2407">
                <a:moveTo>
                  <a:pt x="1876" y="0"/>
                </a:moveTo>
                <a:cubicBezTo>
                  <a:pt x="2299" y="732"/>
                  <a:pt x="2521" y="1562"/>
                  <a:pt x="2521" y="2407"/>
                </a:cubicBezTo>
                <a:lnTo>
                  <a:pt x="355" y="2407"/>
                </a:lnTo>
                <a:cubicBezTo>
                  <a:pt x="355" y="1942"/>
                  <a:pt x="233" y="1486"/>
                  <a:pt x="0" y="1083"/>
                </a:cubicBezTo>
                <a:lnTo>
                  <a:pt x="1876"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7" name="Freeform 14">
            <a:extLst>
              <a:ext uri="{FF2B5EF4-FFF2-40B4-BE49-F238E27FC236}">
                <a16:creationId xmlns:a16="http://schemas.microsoft.com/office/drawing/2014/main" id="{74527BE3-13AD-4D21-8F2C-4B665AFA1956}"/>
              </a:ext>
            </a:extLst>
          </p:cNvPr>
          <p:cNvSpPr>
            <a:spLocks/>
          </p:cNvSpPr>
          <p:nvPr/>
        </p:nvSpPr>
        <p:spPr bwMode="auto">
          <a:xfrm>
            <a:off x="3011049" y="4593452"/>
            <a:ext cx="1571625" cy="1501775"/>
          </a:xfrm>
          <a:custGeom>
            <a:avLst/>
            <a:gdLst>
              <a:gd name="T0" fmla="*/ 0 w 2521"/>
              <a:gd name="T1" fmla="*/ 2407 h 2407"/>
              <a:gd name="T2" fmla="*/ 645 w 2521"/>
              <a:gd name="T3" fmla="*/ 0 h 2407"/>
              <a:gd name="T4" fmla="*/ 2521 w 2521"/>
              <a:gd name="T5" fmla="*/ 1083 h 2407"/>
              <a:gd name="T6" fmla="*/ 2166 w 2521"/>
              <a:gd name="T7" fmla="*/ 2407 h 2407"/>
              <a:gd name="T8" fmla="*/ 0 w 2521"/>
              <a:gd name="T9" fmla="*/ 2407 h 2407"/>
            </a:gdLst>
            <a:ahLst/>
            <a:cxnLst>
              <a:cxn ang="0">
                <a:pos x="T0" y="T1"/>
              </a:cxn>
              <a:cxn ang="0">
                <a:pos x="T2" y="T3"/>
              </a:cxn>
              <a:cxn ang="0">
                <a:pos x="T4" y="T5"/>
              </a:cxn>
              <a:cxn ang="0">
                <a:pos x="T6" y="T7"/>
              </a:cxn>
              <a:cxn ang="0">
                <a:pos x="T8" y="T9"/>
              </a:cxn>
            </a:cxnLst>
            <a:rect l="0" t="0" r="r" b="b"/>
            <a:pathLst>
              <a:path w="2521" h="2407">
                <a:moveTo>
                  <a:pt x="0" y="2407"/>
                </a:moveTo>
                <a:cubicBezTo>
                  <a:pt x="0" y="1562"/>
                  <a:pt x="222" y="732"/>
                  <a:pt x="645" y="0"/>
                </a:cubicBezTo>
                <a:lnTo>
                  <a:pt x="2521" y="1083"/>
                </a:lnTo>
                <a:cubicBezTo>
                  <a:pt x="2288" y="1486"/>
                  <a:pt x="2166" y="1942"/>
                  <a:pt x="2166" y="2407"/>
                </a:cubicBezTo>
                <a:lnTo>
                  <a:pt x="0" y="2407"/>
                </a:lnTo>
                <a:close/>
              </a:path>
            </a:pathLst>
          </a:custGeom>
          <a:solidFill>
            <a:srgbClr val="082D8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6685B3">
                  <a:lumMod val="50000"/>
                </a:srgbClr>
              </a:solidFill>
              <a:cs typeface="Arial" panose="020B0604020202020204" pitchFamily="34" charset="0"/>
            </a:endParaRPr>
          </a:p>
        </p:txBody>
      </p:sp>
      <p:sp>
        <p:nvSpPr>
          <p:cNvPr id="8" name="Freeform 15">
            <a:extLst>
              <a:ext uri="{FF2B5EF4-FFF2-40B4-BE49-F238E27FC236}">
                <a16:creationId xmlns:a16="http://schemas.microsoft.com/office/drawing/2014/main" id="{487BC160-AF46-4CC9-94D2-8B4B2B0887C7}"/>
              </a:ext>
            </a:extLst>
          </p:cNvPr>
          <p:cNvSpPr>
            <a:spLocks/>
          </p:cNvSpPr>
          <p:nvPr/>
        </p:nvSpPr>
        <p:spPr bwMode="auto">
          <a:xfrm>
            <a:off x="3412687" y="3493315"/>
            <a:ext cx="1773238" cy="1776413"/>
          </a:xfrm>
          <a:custGeom>
            <a:avLst/>
            <a:gdLst>
              <a:gd name="T0" fmla="*/ 0 w 2845"/>
              <a:gd name="T1" fmla="*/ 1762 h 2845"/>
              <a:gd name="T2" fmla="*/ 1762 w 2845"/>
              <a:gd name="T3" fmla="*/ 0 h 2845"/>
              <a:gd name="T4" fmla="*/ 2845 w 2845"/>
              <a:gd name="T5" fmla="*/ 1876 h 2845"/>
              <a:gd name="T6" fmla="*/ 1876 w 2845"/>
              <a:gd name="T7" fmla="*/ 2845 h 2845"/>
              <a:gd name="T8" fmla="*/ 0 w 2845"/>
              <a:gd name="T9" fmla="*/ 1762 h 2845"/>
            </a:gdLst>
            <a:ahLst/>
            <a:cxnLst>
              <a:cxn ang="0">
                <a:pos x="T0" y="T1"/>
              </a:cxn>
              <a:cxn ang="0">
                <a:pos x="T2" y="T3"/>
              </a:cxn>
              <a:cxn ang="0">
                <a:pos x="T4" y="T5"/>
              </a:cxn>
              <a:cxn ang="0">
                <a:pos x="T6" y="T7"/>
              </a:cxn>
              <a:cxn ang="0">
                <a:pos x="T8" y="T9"/>
              </a:cxn>
            </a:cxnLst>
            <a:rect l="0" t="0" r="r" b="b"/>
            <a:pathLst>
              <a:path w="2845" h="2845">
                <a:moveTo>
                  <a:pt x="0" y="1762"/>
                </a:moveTo>
                <a:cubicBezTo>
                  <a:pt x="422" y="1031"/>
                  <a:pt x="1030" y="423"/>
                  <a:pt x="1762" y="0"/>
                </a:cubicBezTo>
                <a:lnTo>
                  <a:pt x="2845" y="1876"/>
                </a:lnTo>
                <a:cubicBezTo>
                  <a:pt x="2442" y="2109"/>
                  <a:pt x="2108" y="2443"/>
                  <a:pt x="1876" y="2845"/>
                </a:cubicBezTo>
                <a:lnTo>
                  <a:pt x="0" y="1762"/>
                </a:lnTo>
                <a:close/>
              </a:path>
            </a:pathLst>
          </a:custGeom>
          <a:solidFill>
            <a:srgbClr val="082D8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9" name="Freeform 16">
            <a:extLst>
              <a:ext uri="{FF2B5EF4-FFF2-40B4-BE49-F238E27FC236}">
                <a16:creationId xmlns:a16="http://schemas.microsoft.com/office/drawing/2014/main" id="{847AA767-8489-43B1-B547-368FE7524785}"/>
              </a:ext>
            </a:extLst>
          </p:cNvPr>
          <p:cNvSpPr>
            <a:spLocks/>
          </p:cNvSpPr>
          <p:nvPr/>
        </p:nvSpPr>
        <p:spPr bwMode="auto">
          <a:xfrm>
            <a:off x="4511237" y="3091677"/>
            <a:ext cx="1498600" cy="1573213"/>
          </a:xfrm>
          <a:custGeom>
            <a:avLst/>
            <a:gdLst>
              <a:gd name="T0" fmla="*/ 0 w 2406"/>
              <a:gd name="T1" fmla="*/ 644 h 2520"/>
              <a:gd name="T2" fmla="*/ 2406 w 2406"/>
              <a:gd name="T3" fmla="*/ 0 h 2520"/>
              <a:gd name="T4" fmla="*/ 2406 w 2406"/>
              <a:gd name="T5" fmla="*/ 2166 h 2520"/>
              <a:gd name="T6" fmla="*/ 1083 w 2406"/>
              <a:gd name="T7" fmla="*/ 2520 h 2520"/>
              <a:gd name="T8" fmla="*/ 0 w 2406"/>
              <a:gd name="T9" fmla="*/ 644 h 2520"/>
            </a:gdLst>
            <a:ahLst/>
            <a:cxnLst>
              <a:cxn ang="0">
                <a:pos x="T0" y="T1"/>
              </a:cxn>
              <a:cxn ang="0">
                <a:pos x="T2" y="T3"/>
              </a:cxn>
              <a:cxn ang="0">
                <a:pos x="T4" y="T5"/>
              </a:cxn>
              <a:cxn ang="0">
                <a:pos x="T6" y="T7"/>
              </a:cxn>
              <a:cxn ang="0">
                <a:pos x="T8" y="T9"/>
              </a:cxn>
            </a:cxnLst>
            <a:rect l="0" t="0" r="r" b="b"/>
            <a:pathLst>
              <a:path w="2406" h="2520">
                <a:moveTo>
                  <a:pt x="0" y="644"/>
                </a:moveTo>
                <a:cubicBezTo>
                  <a:pt x="731" y="222"/>
                  <a:pt x="1562" y="0"/>
                  <a:pt x="2406" y="0"/>
                </a:cubicBezTo>
                <a:lnTo>
                  <a:pt x="2406" y="2166"/>
                </a:lnTo>
                <a:cubicBezTo>
                  <a:pt x="1942" y="2166"/>
                  <a:pt x="1485" y="2288"/>
                  <a:pt x="1083" y="2520"/>
                </a:cubicBezTo>
                <a:lnTo>
                  <a:pt x="0" y="644"/>
                </a:lnTo>
                <a:close/>
              </a:path>
            </a:pathLst>
          </a:custGeom>
          <a:solidFill>
            <a:srgbClr val="2174E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6685B3">
                  <a:lumMod val="50000"/>
                </a:srgbClr>
              </a:solidFill>
              <a:cs typeface="Arial" panose="020B0604020202020204" pitchFamily="34" charset="0"/>
            </a:endParaRPr>
          </a:p>
        </p:txBody>
      </p:sp>
      <p:sp>
        <p:nvSpPr>
          <p:cNvPr id="10" name="Freeform: Shape 9">
            <a:extLst>
              <a:ext uri="{FF2B5EF4-FFF2-40B4-BE49-F238E27FC236}">
                <a16:creationId xmlns:a16="http://schemas.microsoft.com/office/drawing/2014/main" id="{BDF94CB6-26C3-44EB-94D7-832D751EF6BE}"/>
              </a:ext>
            </a:extLst>
          </p:cNvPr>
          <p:cNvSpPr/>
          <p:nvPr/>
        </p:nvSpPr>
        <p:spPr>
          <a:xfrm>
            <a:off x="3947743" y="4033134"/>
            <a:ext cx="4124186" cy="2062093"/>
          </a:xfrm>
          <a:custGeom>
            <a:avLst/>
            <a:gdLst>
              <a:gd name="connsiteX0" fmla="*/ 2062093 w 4124186"/>
              <a:gd name="connsiteY0" fmla="*/ 0 h 2062093"/>
              <a:gd name="connsiteX1" fmla="*/ 4124186 w 4124186"/>
              <a:gd name="connsiteY1" fmla="*/ 2062093 h 2062093"/>
              <a:gd name="connsiteX2" fmla="*/ 3711660 w 4124186"/>
              <a:gd name="connsiteY2" fmla="*/ 2062093 h 2062093"/>
              <a:gd name="connsiteX3" fmla="*/ 3228905 w 4124186"/>
              <a:gd name="connsiteY3" fmla="*/ 893977 h 2062093"/>
              <a:gd name="connsiteX4" fmla="*/ 3229087 w 4124186"/>
              <a:gd name="connsiteY4" fmla="*/ 893693 h 2062093"/>
              <a:gd name="connsiteX5" fmla="*/ 2062093 w 4124186"/>
              <a:gd name="connsiteY5" fmla="*/ 410102 h 2062093"/>
              <a:gd name="connsiteX6" fmla="*/ 896253 w 4124186"/>
              <a:gd name="connsiteY6" fmla="*/ 893693 h 2062093"/>
              <a:gd name="connsiteX7" fmla="*/ 895280 w 4124186"/>
              <a:gd name="connsiteY7" fmla="*/ 893977 h 2062093"/>
              <a:gd name="connsiteX8" fmla="*/ 412525 w 4124186"/>
              <a:gd name="connsiteY8" fmla="*/ 2062093 h 2062093"/>
              <a:gd name="connsiteX9" fmla="*/ 0 w 4124186"/>
              <a:gd name="connsiteY9" fmla="*/ 2062093 h 2062093"/>
              <a:gd name="connsiteX10" fmla="*/ 2062093 w 4124186"/>
              <a:gd name="connsiteY10" fmla="*/ 0 h 206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24186" h="2062093">
                <a:moveTo>
                  <a:pt x="2062093" y="0"/>
                </a:moveTo>
                <a:cubicBezTo>
                  <a:pt x="3200956" y="0"/>
                  <a:pt x="4124186" y="923230"/>
                  <a:pt x="4124186" y="2062093"/>
                </a:cubicBezTo>
                <a:lnTo>
                  <a:pt x="3711660" y="2062093"/>
                </a:lnTo>
                <a:cubicBezTo>
                  <a:pt x="3711660" y="1624050"/>
                  <a:pt x="3537868" y="1204102"/>
                  <a:pt x="3228905" y="893977"/>
                </a:cubicBezTo>
                <a:lnTo>
                  <a:pt x="3229087" y="893693"/>
                </a:lnTo>
                <a:cubicBezTo>
                  <a:pt x="2919425" y="584195"/>
                  <a:pt x="2500105" y="410102"/>
                  <a:pt x="2062093" y="410102"/>
                </a:cubicBezTo>
                <a:cubicBezTo>
                  <a:pt x="1624903" y="410102"/>
                  <a:pt x="1205773" y="584195"/>
                  <a:pt x="896253" y="893693"/>
                </a:cubicBezTo>
                <a:lnTo>
                  <a:pt x="895280" y="893977"/>
                </a:lnTo>
                <a:cubicBezTo>
                  <a:pt x="586317" y="1204102"/>
                  <a:pt x="412525" y="1624050"/>
                  <a:pt x="412525" y="2062093"/>
                </a:cubicBezTo>
                <a:lnTo>
                  <a:pt x="0" y="2062093"/>
                </a:lnTo>
                <a:cubicBezTo>
                  <a:pt x="0" y="923230"/>
                  <a:pt x="923230" y="0"/>
                  <a:pt x="2062093" y="0"/>
                </a:cubicBezTo>
                <a:close/>
              </a:path>
            </a:pathLst>
          </a:custGeom>
          <a:solidFill>
            <a:srgbClr val="00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11" name="Oval 10">
            <a:extLst>
              <a:ext uri="{FF2B5EF4-FFF2-40B4-BE49-F238E27FC236}">
                <a16:creationId xmlns:a16="http://schemas.microsoft.com/office/drawing/2014/main" id="{14C1DEFD-0330-45B5-941A-40EE18078F36}"/>
              </a:ext>
            </a:extLst>
          </p:cNvPr>
          <p:cNvSpPr/>
          <p:nvPr/>
        </p:nvSpPr>
        <p:spPr>
          <a:xfrm>
            <a:off x="1353792" y="6031353"/>
            <a:ext cx="9312088" cy="127747"/>
          </a:xfrm>
          <a:prstGeom prst="ellipse">
            <a:avLst/>
          </a:prstGeom>
          <a:solidFill>
            <a:srgbClr val="FFFFFF">
              <a:lumMod val="7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12" name="TextBox 11">
            <a:extLst>
              <a:ext uri="{FF2B5EF4-FFF2-40B4-BE49-F238E27FC236}">
                <a16:creationId xmlns:a16="http://schemas.microsoft.com/office/drawing/2014/main" id="{11850B2A-9F12-48E5-BBE0-2965E7CDBBDF}"/>
              </a:ext>
            </a:extLst>
          </p:cNvPr>
          <p:cNvSpPr txBox="1"/>
          <p:nvPr/>
        </p:nvSpPr>
        <p:spPr>
          <a:xfrm>
            <a:off x="3657669" y="1626872"/>
            <a:ext cx="4973793" cy="1138773"/>
          </a:xfrm>
          <a:prstGeom prst="rect">
            <a:avLst/>
          </a:prstGeom>
          <a:noFill/>
        </p:spPr>
        <p:txBody>
          <a:bodyPr wrap="square" lIns="0" rIns="0" rtlCol="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th-TH" sz="1400" b="0" i="0" u="none" strike="noStrike" kern="0" cap="none" spc="0" normalizeH="0" baseline="0" noProof="1">
              <a:ln>
                <a:noFill/>
              </a:ln>
              <a:solidFill>
                <a:srgbClr val="002060"/>
              </a:solidFill>
              <a:effectLst/>
              <a:uLnTx/>
              <a:uFillTx/>
            </a:endParaRPr>
          </a:p>
          <a:p>
            <a:pPr lvl="0">
              <a:defRPr/>
            </a:pPr>
            <a:r>
              <a:rPr lang="th-TH" sz="1800" b="1" dirty="0">
                <a:solidFill>
                  <a:srgbClr val="002060"/>
                </a:solidFill>
                <a:latin typeface="TH SarabunPSK" panose="020B0500040200020003" pitchFamily="34" charset="-34"/>
                <a:cs typeface="TH SarabunPSK" panose="020B0500040200020003" pitchFamily="34" charset="-34"/>
              </a:rPr>
              <a:t>จำต้องมีการหารือร่วมกันระหว่างหน่วยงานที่เกี่ยวข้อง เพื่อกำหนดตัวชี้วัดร่วม (</a:t>
            </a:r>
            <a:r>
              <a:rPr lang="en-US" sz="1800" b="1" dirty="0">
                <a:solidFill>
                  <a:srgbClr val="002060"/>
                </a:solidFill>
                <a:latin typeface="TH SarabunPSK" panose="020B0500040200020003" pitchFamily="34" charset="-34"/>
                <a:cs typeface="TH SarabunPSK" panose="020B0500040200020003" pitchFamily="34" charset="-34"/>
              </a:rPr>
              <a:t>Joint KPI)</a:t>
            </a:r>
            <a:r>
              <a:rPr lang="th-TH" sz="1800" b="1" dirty="0">
                <a:solidFill>
                  <a:srgbClr val="002060"/>
                </a:solidFill>
                <a:latin typeface="TH SarabunPSK" panose="020B0500040200020003" pitchFamily="34" charset="-34"/>
                <a:cs typeface="TH SarabunPSK" panose="020B0500040200020003" pitchFamily="34" charset="-34"/>
              </a:rPr>
              <a:t> รวมถึงจัดทำแผนบูรณาการการดำเนินงานรายยุทธศาสตร์ </a:t>
            </a:r>
            <a:r>
              <a:rPr lang="th-TH" sz="1800" dirty="0">
                <a:solidFill>
                  <a:srgbClr val="002060"/>
                </a:solidFill>
                <a:latin typeface="TH SarabunPSK" panose="020B0500040200020003" pitchFamily="34" charset="-34"/>
                <a:cs typeface="TH SarabunPSK" panose="020B0500040200020003" pitchFamily="34" charset="-34"/>
              </a:rPr>
              <a:t>เพื่อช่วยให้การดำเนินงานที่มีทิศทางชัดเจนและสามารถมุ่งสู่การปฏิบัติได้จริง </a:t>
            </a:r>
            <a:endParaRPr lang="en-US" sz="1800" dirty="0">
              <a:solidFill>
                <a:srgbClr val="002060"/>
              </a:solidFill>
              <a:latin typeface="TH SarabunPSK" panose="020B0500040200020003" pitchFamily="34" charset="-34"/>
              <a:cs typeface="TH SarabunPSK" panose="020B0500040200020003" pitchFamily="34" charset="-34"/>
            </a:endParaRPr>
          </a:p>
        </p:txBody>
      </p:sp>
      <p:sp>
        <p:nvSpPr>
          <p:cNvPr id="13" name="TextBox 12">
            <a:extLst>
              <a:ext uri="{FF2B5EF4-FFF2-40B4-BE49-F238E27FC236}">
                <a16:creationId xmlns:a16="http://schemas.microsoft.com/office/drawing/2014/main" id="{DDDB723B-3762-40FF-8BD2-1225969BCE49}"/>
              </a:ext>
            </a:extLst>
          </p:cNvPr>
          <p:cNvSpPr txBox="1"/>
          <p:nvPr/>
        </p:nvSpPr>
        <p:spPr>
          <a:xfrm>
            <a:off x="984381" y="3076635"/>
            <a:ext cx="2590293" cy="830997"/>
          </a:xfrm>
          <a:prstGeom prst="rect">
            <a:avLst/>
          </a:prstGeom>
          <a:noFill/>
        </p:spPr>
        <p:txBody>
          <a:bodyPr wrap="square" lIns="0" rIns="0" rtlCol="0" anchor="b">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การสร้างการมีส่วนร่วมใน</a:t>
            </a:r>
            <a:br>
              <a:rPr lang="en-US" sz="2400" b="1" dirty="0">
                <a:solidFill>
                  <a:srgbClr val="002060"/>
                </a:solidFill>
                <a:latin typeface="TH Sarabun New" panose="020B0500040200020003" pitchFamily="34" charset="-34"/>
                <a:cs typeface="TH Sarabun New" panose="020B0500040200020003" pitchFamily="34" charset="-34"/>
              </a:rPr>
            </a:br>
            <a:r>
              <a:rPr lang="th-TH" sz="2400" b="1" dirty="0">
                <a:solidFill>
                  <a:srgbClr val="002060"/>
                </a:solidFill>
                <a:latin typeface="TH Sarabun New" panose="020B0500040200020003" pitchFamily="34" charset="-34"/>
                <a:cs typeface="TH Sarabun New" panose="020B0500040200020003" pitchFamily="34" charset="-34"/>
              </a:rPr>
              <a:t>การจัดทำแผนแม่บท</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14" name="TextBox 13">
            <a:extLst>
              <a:ext uri="{FF2B5EF4-FFF2-40B4-BE49-F238E27FC236}">
                <a16:creationId xmlns:a16="http://schemas.microsoft.com/office/drawing/2014/main" id="{05053641-5DAB-437B-8279-0690CCA72A94}"/>
              </a:ext>
            </a:extLst>
          </p:cNvPr>
          <p:cNvSpPr txBox="1"/>
          <p:nvPr/>
        </p:nvSpPr>
        <p:spPr>
          <a:xfrm>
            <a:off x="636648" y="3797063"/>
            <a:ext cx="2332317" cy="2031325"/>
          </a:xfrm>
          <a:prstGeom prst="rect">
            <a:avLst/>
          </a:prstGeom>
          <a:noFill/>
        </p:spPr>
        <p:txBody>
          <a:bodyPr wrap="square" lIns="0" rIns="0" rtlCol="0" anchor="t">
            <a:spAutoFit/>
          </a:bodyPr>
          <a:lstStyle/>
          <a:p>
            <a:pPr lvl="0" algn="thaiDist">
              <a:defRPr/>
            </a:pPr>
            <a:r>
              <a:rPr lang="th-TH" sz="1800" b="1" dirty="0">
                <a:solidFill>
                  <a:srgbClr val="002060"/>
                </a:solidFill>
                <a:latin typeface="TH Sarabun New" panose="020B0500040200020003" pitchFamily="34" charset="-34"/>
                <a:cs typeface="TH Sarabun New" panose="020B0500040200020003" pitchFamily="34" charset="-34"/>
              </a:rPr>
              <a:t>หน่วยงานที่เกี่ยวข้องจำต้องมีส่วนร่วมในการจัดทำแผนแม่บทฉบับนี้</a:t>
            </a:r>
            <a:r>
              <a:rPr lang="th-TH" sz="1800" dirty="0">
                <a:solidFill>
                  <a:srgbClr val="002060"/>
                </a:solidFill>
                <a:latin typeface="TH Sarabun New" panose="020B0500040200020003" pitchFamily="34" charset="-34"/>
                <a:cs typeface="TH Sarabun New" panose="020B0500040200020003" pitchFamily="34" charset="-34"/>
              </a:rPr>
              <a:t> เพื่อให้เกิดการเตรียมพร้อม รับรู้รับทราบ และสามารถวางแผนหรือดำเนินการแผนงานกิจกรรม/โครงการ ที่สอดคล้องกับแผนแม่บทการพัฒนาฉบับนี้</a:t>
            </a:r>
            <a:endParaRPr lang="en-US" sz="1800" dirty="0">
              <a:solidFill>
                <a:srgbClr val="002060"/>
              </a:solidFill>
              <a:latin typeface="TH Sarabun New" panose="020B0500040200020003" pitchFamily="34" charset="-34"/>
              <a:cs typeface="TH Sarabun New" panose="020B0500040200020003" pitchFamily="34" charset="-34"/>
            </a:endParaRPr>
          </a:p>
        </p:txBody>
      </p:sp>
      <p:sp>
        <p:nvSpPr>
          <p:cNvPr id="15" name="TextBox 14">
            <a:extLst>
              <a:ext uri="{FF2B5EF4-FFF2-40B4-BE49-F238E27FC236}">
                <a16:creationId xmlns:a16="http://schemas.microsoft.com/office/drawing/2014/main" id="{7F18D8D4-0DA1-40EC-BA04-E17739B6DD03}"/>
              </a:ext>
            </a:extLst>
          </p:cNvPr>
          <p:cNvSpPr txBox="1"/>
          <p:nvPr/>
        </p:nvSpPr>
        <p:spPr>
          <a:xfrm>
            <a:off x="9271145" y="3003761"/>
            <a:ext cx="2130124" cy="830997"/>
          </a:xfrm>
          <a:prstGeom prst="rect">
            <a:avLst/>
          </a:prstGeom>
          <a:noFill/>
        </p:spPr>
        <p:txBody>
          <a:bodyPr wrap="square" lIns="0" rIns="0" rtlCol="0" anchor="b">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การติดตามความก้าวหน้า</a:t>
            </a:r>
            <a:br>
              <a:rPr lang="en-US" sz="2400" b="1" dirty="0">
                <a:solidFill>
                  <a:srgbClr val="002060"/>
                </a:solidFill>
                <a:latin typeface="TH Sarabun New" panose="020B0500040200020003" pitchFamily="34" charset="-34"/>
                <a:cs typeface="TH Sarabun New" panose="020B0500040200020003" pitchFamily="34" charset="-34"/>
              </a:rPr>
            </a:br>
            <a:r>
              <a:rPr lang="th-TH" sz="2400" b="1" dirty="0">
                <a:solidFill>
                  <a:srgbClr val="002060"/>
                </a:solidFill>
                <a:latin typeface="TH Sarabun New" panose="020B0500040200020003" pitchFamily="34" charset="-34"/>
                <a:cs typeface="TH Sarabun New" panose="020B0500040200020003" pitchFamily="34" charset="-34"/>
              </a:rPr>
              <a:t>ตามแผนแม่บท</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16" name="TextBox 15">
            <a:extLst>
              <a:ext uri="{FF2B5EF4-FFF2-40B4-BE49-F238E27FC236}">
                <a16:creationId xmlns:a16="http://schemas.microsoft.com/office/drawing/2014/main" id="{39EDEF60-8F48-4686-8A11-F9AA6763AF10}"/>
              </a:ext>
            </a:extLst>
          </p:cNvPr>
          <p:cNvSpPr txBox="1"/>
          <p:nvPr/>
        </p:nvSpPr>
        <p:spPr>
          <a:xfrm>
            <a:off x="9212696" y="3797063"/>
            <a:ext cx="2437957" cy="1754326"/>
          </a:xfrm>
          <a:prstGeom prst="rect">
            <a:avLst/>
          </a:prstGeom>
          <a:noFill/>
        </p:spPr>
        <p:txBody>
          <a:bodyPr wrap="square" lIns="0" rIns="0" rtlCol="0" anchor="t">
            <a:spAutoFit/>
          </a:bodyPr>
          <a:lstStyle/>
          <a:p>
            <a:pPr lvl="0" algn="thaiDist">
              <a:defRPr/>
            </a:pPr>
            <a:r>
              <a:rPr lang="th-TH" sz="1800" b="1" dirty="0">
                <a:solidFill>
                  <a:srgbClr val="002060"/>
                </a:solidFill>
                <a:latin typeface="TH Sarabun New" panose="020B0500040200020003" pitchFamily="34" charset="-34"/>
                <a:cs typeface="TH Sarabun New" panose="020B0500040200020003" pitchFamily="34" charset="-34"/>
              </a:rPr>
              <a:t>จำต้องมีการติดตามความก้าวหน้าของการดำเนินงานจากแต่ละหน่วยงานที่เกี่ยวข้อง </a:t>
            </a:r>
            <a:r>
              <a:rPr lang="th-TH" sz="1800" dirty="0">
                <a:solidFill>
                  <a:srgbClr val="002060"/>
                </a:solidFill>
                <a:latin typeface="TH Sarabun New" panose="020B0500040200020003" pitchFamily="34" charset="-34"/>
                <a:cs typeface="TH Sarabun New" panose="020B0500040200020003" pitchFamily="34" charset="-34"/>
              </a:rPr>
              <a:t>เพื่อให้สามารถปรับปรุงแก้ไขปัญหาหรืออุปสรรคที่อาจเกิดขึ้นระหว่างการดำเนินการ และตระเตรียมแผนการสำหรับการดำเนินงานในอนาคตต่อไปได้</a:t>
            </a:r>
            <a:endParaRPr lang="en-US" sz="1800" dirty="0">
              <a:solidFill>
                <a:srgbClr val="002060"/>
              </a:solidFill>
              <a:latin typeface="TH Sarabun New" panose="020B0500040200020003" pitchFamily="34" charset="-34"/>
              <a:cs typeface="TH Sarabun New" panose="020B0500040200020003" pitchFamily="34" charset="-34"/>
            </a:endParaRPr>
          </a:p>
        </p:txBody>
      </p:sp>
      <p:sp>
        <p:nvSpPr>
          <p:cNvPr id="17" name="Freeform: Shape 16">
            <a:extLst>
              <a:ext uri="{FF2B5EF4-FFF2-40B4-BE49-F238E27FC236}">
                <a16:creationId xmlns:a16="http://schemas.microsoft.com/office/drawing/2014/main" id="{1B2D95CB-41C8-42A4-B243-654D6B7085F0}"/>
              </a:ext>
            </a:extLst>
          </p:cNvPr>
          <p:cNvSpPr/>
          <p:nvPr/>
        </p:nvSpPr>
        <p:spPr>
          <a:xfrm>
            <a:off x="5738375" y="3226701"/>
            <a:ext cx="570790" cy="742560"/>
          </a:xfrm>
          <a:custGeom>
            <a:avLst/>
            <a:gdLst>
              <a:gd name="connsiteX0" fmla="*/ 129669 w 345787"/>
              <a:gd name="connsiteY0" fmla="*/ 518677 h 558575"/>
              <a:gd name="connsiteX1" fmla="*/ 216117 w 345787"/>
              <a:gd name="connsiteY1" fmla="*/ 518677 h 558575"/>
              <a:gd name="connsiteX2" fmla="*/ 172893 w 345787"/>
              <a:gd name="connsiteY2" fmla="*/ 558575 h 558575"/>
              <a:gd name="connsiteX3" fmla="*/ 129669 w 345787"/>
              <a:gd name="connsiteY3" fmla="*/ 518677 h 558575"/>
              <a:gd name="connsiteX4" fmla="*/ 106396 w 345787"/>
              <a:gd name="connsiteY4" fmla="*/ 452180 h 558575"/>
              <a:gd name="connsiteX5" fmla="*/ 239390 w 345787"/>
              <a:gd name="connsiteY5" fmla="*/ 452180 h 558575"/>
              <a:gd name="connsiteX6" fmla="*/ 259340 w 345787"/>
              <a:gd name="connsiteY6" fmla="*/ 472130 h 558575"/>
              <a:gd name="connsiteX7" fmla="*/ 239390 w 345787"/>
              <a:gd name="connsiteY7" fmla="*/ 492078 h 558575"/>
              <a:gd name="connsiteX8" fmla="*/ 106396 w 345787"/>
              <a:gd name="connsiteY8" fmla="*/ 492078 h 558575"/>
              <a:gd name="connsiteX9" fmla="*/ 86446 w 345787"/>
              <a:gd name="connsiteY9" fmla="*/ 472130 h 558575"/>
              <a:gd name="connsiteX10" fmla="*/ 106396 w 345787"/>
              <a:gd name="connsiteY10" fmla="*/ 452180 h 558575"/>
              <a:gd name="connsiteX11" fmla="*/ 106396 w 345787"/>
              <a:gd name="connsiteY11" fmla="*/ 385684 h 558575"/>
              <a:gd name="connsiteX12" fmla="*/ 239390 w 345787"/>
              <a:gd name="connsiteY12" fmla="*/ 385684 h 558575"/>
              <a:gd name="connsiteX13" fmla="*/ 259340 w 345787"/>
              <a:gd name="connsiteY13" fmla="*/ 405634 h 558575"/>
              <a:gd name="connsiteX14" fmla="*/ 239390 w 345787"/>
              <a:gd name="connsiteY14" fmla="*/ 425582 h 558575"/>
              <a:gd name="connsiteX15" fmla="*/ 106396 w 345787"/>
              <a:gd name="connsiteY15" fmla="*/ 425582 h 558575"/>
              <a:gd name="connsiteX16" fmla="*/ 86446 w 345787"/>
              <a:gd name="connsiteY16" fmla="*/ 405634 h 558575"/>
              <a:gd name="connsiteX17" fmla="*/ 106396 w 345787"/>
              <a:gd name="connsiteY17" fmla="*/ 385684 h 558575"/>
              <a:gd name="connsiteX18" fmla="*/ 173558 w 345787"/>
              <a:gd name="connsiteY18" fmla="*/ 39233 h 558575"/>
              <a:gd name="connsiteX19" fmla="*/ 40564 w 345787"/>
              <a:gd name="connsiteY19" fmla="*/ 170897 h 558575"/>
              <a:gd name="connsiteX20" fmla="*/ 40564 w 345787"/>
              <a:gd name="connsiteY20" fmla="*/ 176218 h 558575"/>
              <a:gd name="connsiteX21" fmla="*/ 49873 w 345787"/>
              <a:gd name="connsiteY21" fmla="*/ 222765 h 558575"/>
              <a:gd name="connsiteX22" fmla="*/ 72482 w 345787"/>
              <a:gd name="connsiteY22" fmla="*/ 259339 h 558575"/>
              <a:gd name="connsiteX23" fmla="*/ 111050 w 345787"/>
              <a:gd name="connsiteY23" fmla="*/ 319186 h 558575"/>
              <a:gd name="connsiteX24" fmla="*/ 172893 w 345787"/>
              <a:gd name="connsiteY24" fmla="*/ 319186 h 558575"/>
              <a:gd name="connsiteX25" fmla="*/ 235401 w 345787"/>
              <a:gd name="connsiteY25" fmla="*/ 319186 h 558575"/>
              <a:gd name="connsiteX26" fmla="*/ 273969 w 345787"/>
              <a:gd name="connsiteY26" fmla="*/ 259339 h 558575"/>
              <a:gd name="connsiteX27" fmla="*/ 296578 w 345787"/>
              <a:gd name="connsiteY27" fmla="*/ 222765 h 558575"/>
              <a:gd name="connsiteX28" fmla="*/ 305889 w 345787"/>
              <a:gd name="connsiteY28" fmla="*/ 176218 h 558575"/>
              <a:gd name="connsiteX29" fmla="*/ 306553 w 345787"/>
              <a:gd name="connsiteY29" fmla="*/ 176218 h 558575"/>
              <a:gd name="connsiteX30" fmla="*/ 306553 w 345787"/>
              <a:gd name="connsiteY30" fmla="*/ 170897 h 558575"/>
              <a:gd name="connsiteX31" fmla="*/ 173558 w 345787"/>
              <a:gd name="connsiteY31" fmla="*/ 39233 h 558575"/>
              <a:gd name="connsiteX32" fmla="*/ 172893 w 345787"/>
              <a:gd name="connsiteY32" fmla="*/ 0 h 558575"/>
              <a:gd name="connsiteX33" fmla="*/ 345787 w 345787"/>
              <a:gd name="connsiteY33" fmla="*/ 170897 h 558575"/>
              <a:gd name="connsiteX34" fmla="*/ 345787 w 345787"/>
              <a:gd name="connsiteY34" fmla="*/ 176882 h 558575"/>
              <a:gd name="connsiteX35" fmla="*/ 333816 w 345787"/>
              <a:gd name="connsiteY35" fmla="*/ 236730 h 558575"/>
              <a:gd name="connsiteX36" fmla="*/ 303893 w 345787"/>
              <a:gd name="connsiteY36" fmla="*/ 285938 h 558575"/>
              <a:gd name="connsiteX37" fmla="*/ 263330 w 345787"/>
              <a:gd name="connsiteY37" fmla="*/ 351770 h 558575"/>
              <a:gd name="connsiteX38" fmla="*/ 251361 w 345787"/>
              <a:gd name="connsiteY38" fmla="*/ 359084 h 558575"/>
              <a:gd name="connsiteX39" fmla="*/ 94426 w 345787"/>
              <a:gd name="connsiteY39" fmla="*/ 359084 h 558575"/>
              <a:gd name="connsiteX40" fmla="*/ 82457 w 345787"/>
              <a:gd name="connsiteY40" fmla="*/ 351770 h 558575"/>
              <a:gd name="connsiteX41" fmla="*/ 41893 w 345787"/>
              <a:gd name="connsiteY41" fmla="*/ 285938 h 558575"/>
              <a:gd name="connsiteX42" fmla="*/ 11969 w 345787"/>
              <a:gd name="connsiteY42" fmla="*/ 236730 h 558575"/>
              <a:gd name="connsiteX43" fmla="*/ 0 w 345787"/>
              <a:gd name="connsiteY43" fmla="*/ 176882 h 558575"/>
              <a:gd name="connsiteX44" fmla="*/ 0 w 345787"/>
              <a:gd name="connsiteY44" fmla="*/ 170897 h 558575"/>
              <a:gd name="connsiteX45" fmla="*/ 172893 w 345787"/>
              <a:gd name="connsiteY45" fmla="*/ 0 h 55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5787" h="558575">
                <a:moveTo>
                  <a:pt x="129669" y="518677"/>
                </a:moveTo>
                <a:lnTo>
                  <a:pt x="216117" y="518677"/>
                </a:lnTo>
                <a:cubicBezTo>
                  <a:pt x="214121" y="541287"/>
                  <a:pt x="195503" y="558575"/>
                  <a:pt x="172893" y="558575"/>
                </a:cubicBezTo>
                <a:cubicBezTo>
                  <a:pt x="150283" y="558575"/>
                  <a:pt x="131665" y="541287"/>
                  <a:pt x="129669" y="518677"/>
                </a:cubicBezTo>
                <a:close/>
                <a:moveTo>
                  <a:pt x="106396" y="452180"/>
                </a:moveTo>
                <a:lnTo>
                  <a:pt x="239390" y="452180"/>
                </a:lnTo>
                <a:cubicBezTo>
                  <a:pt x="250695" y="452180"/>
                  <a:pt x="259340" y="460825"/>
                  <a:pt x="259340" y="472130"/>
                </a:cubicBezTo>
                <a:cubicBezTo>
                  <a:pt x="259340" y="483435"/>
                  <a:pt x="250695" y="492078"/>
                  <a:pt x="239390" y="492078"/>
                </a:cubicBezTo>
                <a:lnTo>
                  <a:pt x="106396" y="492078"/>
                </a:lnTo>
                <a:cubicBezTo>
                  <a:pt x="95091" y="492078"/>
                  <a:pt x="86446" y="483435"/>
                  <a:pt x="86446" y="472130"/>
                </a:cubicBezTo>
                <a:cubicBezTo>
                  <a:pt x="86446" y="460825"/>
                  <a:pt x="95091" y="452180"/>
                  <a:pt x="106396" y="452180"/>
                </a:cubicBezTo>
                <a:close/>
                <a:moveTo>
                  <a:pt x="106396" y="385684"/>
                </a:moveTo>
                <a:lnTo>
                  <a:pt x="239390" y="385684"/>
                </a:lnTo>
                <a:cubicBezTo>
                  <a:pt x="250695" y="385684"/>
                  <a:pt x="259340" y="394329"/>
                  <a:pt x="259340" y="405634"/>
                </a:cubicBezTo>
                <a:cubicBezTo>
                  <a:pt x="259340" y="416939"/>
                  <a:pt x="250695" y="425582"/>
                  <a:pt x="239390" y="425582"/>
                </a:cubicBezTo>
                <a:lnTo>
                  <a:pt x="106396" y="425582"/>
                </a:lnTo>
                <a:cubicBezTo>
                  <a:pt x="95091" y="425582"/>
                  <a:pt x="86446" y="416939"/>
                  <a:pt x="86446" y="405634"/>
                </a:cubicBezTo>
                <a:cubicBezTo>
                  <a:pt x="86446" y="394329"/>
                  <a:pt x="95091" y="385684"/>
                  <a:pt x="106396" y="385684"/>
                </a:cubicBezTo>
                <a:close/>
                <a:moveTo>
                  <a:pt x="173558" y="39233"/>
                </a:moveTo>
                <a:cubicBezTo>
                  <a:pt x="101075" y="39898"/>
                  <a:pt x="41893" y="98415"/>
                  <a:pt x="40564" y="170897"/>
                </a:cubicBezTo>
                <a:lnTo>
                  <a:pt x="40564" y="176218"/>
                </a:lnTo>
                <a:cubicBezTo>
                  <a:pt x="41228" y="192176"/>
                  <a:pt x="43889" y="208137"/>
                  <a:pt x="49873" y="222765"/>
                </a:cubicBezTo>
                <a:cubicBezTo>
                  <a:pt x="55192" y="236065"/>
                  <a:pt x="63173" y="248700"/>
                  <a:pt x="72482" y="259339"/>
                </a:cubicBezTo>
                <a:cubicBezTo>
                  <a:pt x="87111" y="277959"/>
                  <a:pt x="100411" y="297907"/>
                  <a:pt x="111050" y="319186"/>
                </a:cubicBezTo>
                <a:lnTo>
                  <a:pt x="172893" y="319186"/>
                </a:lnTo>
                <a:lnTo>
                  <a:pt x="235401" y="319186"/>
                </a:lnTo>
                <a:cubicBezTo>
                  <a:pt x="245376" y="297907"/>
                  <a:pt x="258674" y="277959"/>
                  <a:pt x="273969" y="259339"/>
                </a:cubicBezTo>
                <a:cubicBezTo>
                  <a:pt x="283944" y="248700"/>
                  <a:pt x="291259" y="236065"/>
                  <a:pt x="296578" y="222765"/>
                </a:cubicBezTo>
                <a:cubicBezTo>
                  <a:pt x="301898" y="208137"/>
                  <a:pt x="305223" y="192176"/>
                  <a:pt x="305889" y="176218"/>
                </a:cubicBezTo>
                <a:lnTo>
                  <a:pt x="306553" y="176218"/>
                </a:lnTo>
                <a:lnTo>
                  <a:pt x="306553" y="170897"/>
                </a:lnTo>
                <a:cubicBezTo>
                  <a:pt x="305223" y="97751"/>
                  <a:pt x="246040" y="39898"/>
                  <a:pt x="173558" y="39233"/>
                </a:cubicBezTo>
                <a:close/>
                <a:moveTo>
                  <a:pt x="172893" y="0"/>
                </a:moveTo>
                <a:cubicBezTo>
                  <a:pt x="267319" y="666"/>
                  <a:pt x="343791" y="76471"/>
                  <a:pt x="345787" y="170897"/>
                </a:cubicBezTo>
                <a:lnTo>
                  <a:pt x="345787" y="176882"/>
                </a:lnTo>
                <a:cubicBezTo>
                  <a:pt x="345121" y="197496"/>
                  <a:pt x="341131" y="217446"/>
                  <a:pt x="333816" y="236730"/>
                </a:cubicBezTo>
                <a:cubicBezTo>
                  <a:pt x="327167" y="254684"/>
                  <a:pt x="316528" y="271308"/>
                  <a:pt x="303893" y="285938"/>
                </a:cubicBezTo>
                <a:cubicBezTo>
                  <a:pt x="287933" y="303226"/>
                  <a:pt x="270645" y="337140"/>
                  <a:pt x="263330" y="351770"/>
                </a:cubicBezTo>
                <a:cubicBezTo>
                  <a:pt x="261336" y="356424"/>
                  <a:pt x="256680" y="359084"/>
                  <a:pt x="251361" y="359084"/>
                </a:cubicBezTo>
                <a:lnTo>
                  <a:pt x="94426" y="359084"/>
                </a:lnTo>
                <a:cubicBezTo>
                  <a:pt x="89106" y="359084"/>
                  <a:pt x="84451" y="356424"/>
                  <a:pt x="82457" y="351770"/>
                </a:cubicBezTo>
                <a:cubicBezTo>
                  <a:pt x="75142" y="337140"/>
                  <a:pt x="57852" y="303226"/>
                  <a:pt x="41893" y="285938"/>
                </a:cubicBezTo>
                <a:cubicBezTo>
                  <a:pt x="29259" y="271308"/>
                  <a:pt x="19284" y="254684"/>
                  <a:pt x="11969" y="236730"/>
                </a:cubicBezTo>
                <a:cubicBezTo>
                  <a:pt x="4655" y="217446"/>
                  <a:pt x="666" y="197496"/>
                  <a:pt x="0" y="176882"/>
                </a:cubicBezTo>
                <a:lnTo>
                  <a:pt x="0" y="170897"/>
                </a:lnTo>
                <a:cubicBezTo>
                  <a:pt x="1996" y="76471"/>
                  <a:pt x="78467" y="666"/>
                  <a:pt x="172893" y="0"/>
                </a:cubicBezTo>
                <a:close/>
              </a:path>
            </a:pathLst>
          </a:custGeom>
          <a:solidFill>
            <a:srgbClr val="FFFFFF"/>
          </a:solidFill>
          <a:ln w="4167" cap="flat">
            <a:noFill/>
            <a:prstDash val="solid"/>
            <a:miter/>
          </a:ln>
        </p:spPr>
        <p:txBody>
          <a:bodyPr wrap="square" rtlCol="0" anchor="ctr">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685B3">
                  <a:lumMod val="50000"/>
                </a:srgbClr>
              </a:solidFill>
              <a:effectLst/>
              <a:uLnTx/>
              <a:uFillTx/>
              <a:cs typeface="Arial" panose="020B0604020202020204" pitchFamily="34" charset="0"/>
            </a:endParaRPr>
          </a:p>
        </p:txBody>
      </p:sp>
      <p:pic>
        <p:nvPicPr>
          <p:cNvPr id="18" name="Picture 17" descr="A close up of a logo&#10;&#10;Description automatically generated">
            <a:extLst>
              <a:ext uri="{FF2B5EF4-FFF2-40B4-BE49-F238E27FC236}">
                <a16:creationId xmlns:a16="http://schemas.microsoft.com/office/drawing/2014/main" id="{55459CB2-B138-49D6-B453-A8E9841A5009}"/>
              </a:ext>
            </a:extLst>
          </p:cNvPr>
          <p:cNvPicPr>
            <a:picLocks noChangeAspect="1"/>
          </p:cNvPicPr>
          <p:nvPr/>
        </p:nvPicPr>
        <p:blipFill>
          <a:blip r:embed="rId2">
            <a:duotone>
              <a:srgbClr val="4F4F4F">
                <a:shade val="45000"/>
                <a:satMod val="135000"/>
              </a:srgb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935711" y="4588602"/>
            <a:ext cx="561943" cy="561943"/>
          </a:xfrm>
          <a:prstGeom prst="rect">
            <a:avLst/>
          </a:prstGeom>
        </p:spPr>
      </p:pic>
      <p:pic>
        <p:nvPicPr>
          <p:cNvPr id="19" name="Picture 18" descr="Image result for policy icon">
            <a:extLst>
              <a:ext uri="{FF2B5EF4-FFF2-40B4-BE49-F238E27FC236}">
                <a16:creationId xmlns:a16="http://schemas.microsoft.com/office/drawing/2014/main" id="{39E06823-86BA-4EA7-BCFF-57336C09B16D}"/>
              </a:ext>
            </a:extLst>
          </p:cNvPr>
          <p:cNvPicPr/>
          <p:nvPr/>
        </p:nvPicPr>
        <p:blipFill>
          <a:blip r:embed="rId4">
            <a:duotone>
              <a:srgbClr val="4F4F4F">
                <a:shade val="45000"/>
                <a:satMod val="135000"/>
              </a:srgb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494448" y="4559696"/>
            <a:ext cx="669056" cy="668842"/>
          </a:xfrm>
          <a:prstGeom prst="rect">
            <a:avLst/>
          </a:prstGeom>
          <a:noFill/>
          <a:ln>
            <a:noFill/>
          </a:ln>
        </p:spPr>
      </p:pic>
      <p:sp>
        <p:nvSpPr>
          <p:cNvPr id="20" name="Rectangle 19">
            <a:extLst>
              <a:ext uri="{FF2B5EF4-FFF2-40B4-BE49-F238E27FC236}">
                <a16:creationId xmlns:a16="http://schemas.microsoft.com/office/drawing/2014/main" id="{9AC615F8-BA9C-49E8-BF7A-DABC2C4D5519}"/>
              </a:ext>
            </a:extLst>
          </p:cNvPr>
          <p:cNvSpPr/>
          <p:nvPr/>
        </p:nvSpPr>
        <p:spPr>
          <a:xfrm>
            <a:off x="4695927" y="4986516"/>
            <a:ext cx="2676393" cy="830997"/>
          </a:xfrm>
          <a:prstGeom prst="rect">
            <a:avLst/>
          </a:prstGeom>
        </p:spPr>
        <p:txBody>
          <a:bodyPr wrap="square">
            <a:spAutoFit/>
          </a:bodyPr>
          <a:lstStyle/>
          <a:p>
            <a:pPr lvl="0" algn="ctr">
              <a:defRPr/>
            </a:pPr>
            <a:r>
              <a:rPr lang="th-TH" sz="2400" b="1" dirty="0">
                <a:solidFill>
                  <a:srgbClr val="002060"/>
                </a:solidFill>
                <a:latin typeface="TH Sarabun New" panose="020B0500040200020003" pitchFamily="34" charset="-34"/>
                <a:cs typeface="TH Sarabun New" panose="020B0500040200020003" pitchFamily="34" charset="-34"/>
              </a:rPr>
              <a:t>กลไกการขับเคลื่อนแผนแม่บทสู่ความสำเร็จ</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21" name="TextBox 20">
            <a:extLst>
              <a:ext uri="{FF2B5EF4-FFF2-40B4-BE49-F238E27FC236}">
                <a16:creationId xmlns:a16="http://schemas.microsoft.com/office/drawing/2014/main" id="{82A7AEEC-7C01-4372-BC2B-B1724E337839}"/>
              </a:ext>
            </a:extLst>
          </p:cNvPr>
          <p:cNvSpPr txBox="1"/>
          <p:nvPr/>
        </p:nvSpPr>
        <p:spPr>
          <a:xfrm>
            <a:off x="3574674" y="1394554"/>
            <a:ext cx="5282099" cy="461665"/>
          </a:xfrm>
          <a:prstGeom prst="rect">
            <a:avLst/>
          </a:prstGeom>
          <a:noFill/>
        </p:spPr>
        <p:txBody>
          <a:bodyPr wrap="square" rtlCol="0">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การบูรณาการร่วมกันระหว่างหน่วยงานที่เกี่ยวข้อง</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22" name="Oval 21">
            <a:extLst>
              <a:ext uri="{FF2B5EF4-FFF2-40B4-BE49-F238E27FC236}">
                <a16:creationId xmlns:a16="http://schemas.microsoft.com/office/drawing/2014/main" id="{8D702D82-A8CB-45E9-9F0B-BE66D79225A0}"/>
              </a:ext>
            </a:extLst>
          </p:cNvPr>
          <p:cNvSpPr/>
          <p:nvPr/>
        </p:nvSpPr>
        <p:spPr>
          <a:xfrm>
            <a:off x="540648" y="3135277"/>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1</a:t>
            </a:r>
          </a:p>
        </p:txBody>
      </p:sp>
      <p:sp>
        <p:nvSpPr>
          <p:cNvPr id="23" name="Oval 22">
            <a:extLst>
              <a:ext uri="{FF2B5EF4-FFF2-40B4-BE49-F238E27FC236}">
                <a16:creationId xmlns:a16="http://schemas.microsoft.com/office/drawing/2014/main" id="{5FAFCCBC-ECA0-4B1B-9A7E-453379C02FAC}"/>
              </a:ext>
            </a:extLst>
          </p:cNvPr>
          <p:cNvSpPr/>
          <p:nvPr/>
        </p:nvSpPr>
        <p:spPr>
          <a:xfrm>
            <a:off x="3197901" y="1391087"/>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2</a:t>
            </a:r>
          </a:p>
        </p:txBody>
      </p:sp>
      <p:sp>
        <p:nvSpPr>
          <p:cNvPr id="24" name="Oval 23">
            <a:extLst>
              <a:ext uri="{FF2B5EF4-FFF2-40B4-BE49-F238E27FC236}">
                <a16:creationId xmlns:a16="http://schemas.microsoft.com/office/drawing/2014/main" id="{B4ECF749-97A6-4349-AE98-A28F3E715D94}"/>
              </a:ext>
            </a:extLst>
          </p:cNvPr>
          <p:cNvSpPr/>
          <p:nvPr/>
        </p:nvSpPr>
        <p:spPr>
          <a:xfrm>
            <a:off x="8811058" y="3211155"/>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3</a:t>
            </a:r>
          </a:p>
        </p:txBody>
      </p:sp>
      <p:sp>
        <p:nvSpPr>
          <p:cNvPr id="25" name="Rectangle 24">
            <a:extLst>
              <a:ext uri="{FF2B5EF4-FFF2-40B4-BE49-F238E27FC236}">
                <a16:creationId xmlns:a16="http://schemas.microsoft.com/office/drawing/2014/main" id="{111A8634-334F-4612-9038-12C32AE4D119}"/>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
        <p:nvSpPr>
          <p:cNvPr id="26" name="Rectangle 25">
            <a:extLst>
              <a:ext uri="{FF2B5EF4-FFF2-40B4-BE49-F238E27FC236}">
                <a16:creationId xmlns:a16="http://schemas.microsoft.com/office/drawing/2014/main" id="{FFEDA575-C0D3-4824-870F-C300E05E2FD6}"/>
              </a:ext>
            </a:extLst>
          </p:cNvPr>
          <p:cNvSpPr/>
          <p:nvPr/>
        </p:nvSpPr>
        <p:spPr>
          <a:xfrm>
            <a:off x="2252523" y="1443103"/>
            <a:ext cx="6554679" cy="37406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 4 subjects</a:t>
            </a:r>
          </a:p>
        </p:txBody>
      </p:sp>
    </p:spTree>
    <p:extLst>
      <p:ext uri="{BB962C8B-B14F-4D97-AF65-F5344CB8AC3E}">
        <p14:creationId xmlns:p14="http://schemas.microsoft.com/office/powerpoint/2010/main" val="2920601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71EAB24E-8DA1-4064-9A06-0D527DD0068F}"/>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3" name="Freeform: Shape 2">
            <a:extLst>
              <a:ext uri="{FF2B5EF4-FFF2-40B4-BE49-F238E27FC236}">
                <a16:creationId xmlns:a16="http://schemas.microsoft.com/office/drawing/2014/main" id="{7A229D66-E796-46AF-8049-8DBDC55A09CE}"/>
              </a:ext>
            </a:extLst>
          </p:cNvPr>
          <p:cNvSpPr/>
          <p:nvPr/>
        </p:nvSpPr>
        <p:spPr>
          <a:xfrm>
            <a:off x="2775381" y="2860771"/>
            <a:ext cx="6468910" cy="3234456"/>
          </a:xfrm>
          <a:custGeom>
            <a:avLst/>
            <a:gdLst>
              <a:gd name="connsiteX0" fmla="*/ 3234455 w 6468910"/>
              <a:gd name="connsiteY0" fmla="*/ 0 h 3234456"/>
              <a:gd name="connsiteX1" fmla="*/ 6468910 w 6468910"/>
              <a:gd name="connsiteY1" fmla="*/ 3234455 h 3234456"/>
              <a:gd name="connsiteX2" fmla="*/ 6468910 w 6468910"/>
              <a:gd name="connsiteY2" fmla="*/ 3234456 h 3234456"/>
              <a:gd name="connsiteX3" fmla="*/ 5296549 w 6468910"/>
              <a:gd name="connsiteY3" fmla="*/ 3234456 h 3234456"/>
              <a:gd name="connsiteX4" fmla="*/ 3234456 w 6468910"/>
              <a:gd name="connsiteY4" fmla="*/ 1172363 h 3234456"/>
              <a:gd name="connsiteX5" fmla="*/ 1172363 w 6468910"/>
              <a:gd name="connsiteY5" fmla="*/ 3234456 h 3234456"/>
              <a:gd name="connsiteX6" fmla="*/ 0 w 6468910"/>
              <a:gd name="connsiteY6" fmla="*/ 3234456 h 3234456"/>
              <a:gd name="connsiteX7" fmla="*/ 0 w 6468910"/>
              <a:gd name="connsiteY7" fmla="*/ 3234455 h 3234456"/>
              <a:gd name="connsiteX8" fmla="*/ 3234455 w 6468910"/>
              <a:gd name="connsiteY8" fmla="*/ 0 h 3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8910" h="3234456">
                <a:moveTo>
                  <a:pt x="3234455" y="0"/>
                </a:moveTo>
                <a:cubicBezTo>
                  <a:pt x="5020795" y="0"/>
                  <a:pt x="6468910" y="1448115"/>
                  <a:pt x="6468910" y="3234455"/>
                </a:cubicBezTo>
                <a:lnTo>
                  <a:pt x="6468910" y="3234456"/>
                </a:lnTo>
                <a:lnTo>
                  <a:pt x="5296549" y="3234456"/>
                </a:lnTo>
                <a:cubicBezTo>
                  <a:pt x="5296549" y="2095593"/>
                  <a:pt x="4373319" y="1172363"/>
                  <a:pt x="3234456" y="1172363"/>
                </a:cubicBezTo>
                <a:cubicBezTo>
                  <a:pt x="2095593" y="1172363"/>
                  <a:pt x="1172363" y="2095593"/>
                  <a:pt x="1172363" y="3234456"/>
                </a:cubicBezTo>
                <a:lnTo>
                  <a:pt x="0" y="3234456"/>
                </a:lnTo>
                <a:lnTo>
                  <a:pt x="0" y="3234455"/>
                </a:lnTo>
                <a:cubicBezTo>
                  <a:pt x="0" y="1448115"/>
                  <a:pt x="1448115" y="0"/>
                  <a:pt x="3234455" y="0"/>
                </a:cubicBezTo>
                <a:close/>
              </a:path>
            </a:pathLst>
          </a:custGeom>
          <a:solidFill>
            <a:srgbClr val="FFFFFF">
              <a:lumMod val="85000"/>
              <a:alpha val="20000"/>
            </a:srgbClr>
          </a:solid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4" name="Freeform 5">
            <a:extLst>
              <a:ext uri="{FF2B5EF4-FFF2-40B4-BE49-F238E27FC236}">
                <a16:creationId xmlns:a16="http://schemas.microsoft.com/office/drawing/2014/main" id="{B5E69340-1DDD-4932-A152-E7B1C0E3BADF}"/>
              </a:ext>
            </a:extLst>
          </p:cNvPr>
          <p:cNvSpPr>
            <a:spLocks/>
          </p:cNvSpPr>
          <p:nvPr/>
        </p:nvSpPr>
        <p:spPr bwMode="auto">
          <a:xfrm>
            <a:off x="6009837" y="3091677"/>
            <a:ext cx="1500188" cy="1573213"/>
          </a:xfrm>
          <a:custGeom>
            <a:avLst/>
            <a:gdLst>
              <a:gd name="T0" fmla="*/ 0 w 2407"/>
              <a:gd name="T1" fmla="*/ 0 h 2520"/>
              <a:gd name="T2" fmla="*/ 2407 w 2407"/>
              <a:gd name="T3" fmla="*/ 644 h 2520"/>
              <a:gd name="T4" fmla="*/ 1324 w 2407"/>
              <a:gd name="T5" fmla="*/ 2520 h 2520"/>
              <a:gd name="T6" fmla="*/ 0 w 2407"/>
              <a:gd name="T7" fmla="*/ 2166 h 2520"/>
              <a:gd name="T8" fmla="*/ 0 w 2407"/>
              <a:gd name="T9" fmla="*/ 0 h 2520"/>
            </a:gdLst>
            <a:ahLst/>
            <a:cxnLst>
              <a:cxn ang="0">
                <a:pos x="T0" y="T1"/>
              </a:cxn>
              <a:cxn ang="0">
                <a:pos x="T2" y="T3"/>
              </a:cxn>
              <a:cxn ang="0">
                <a:pos x="T4" y="T5"/>
              </a:cxn>
              <a:cxn ang="0">
                <a:pos x="T6" y="T7"/>
              </a:cxn>
              <a:cxn ang="0">
                <a:pos x="T8" y="T9"/>
              </a:cxn>
            </a:cxnLst>
            <a:rect l="0" t="0" r="r" b="b"/>
            <a:pathLst>
              <a:path w="2407" h="2520">
                <a:moveTo>
                  <a:pt x="0" y="0"/>
                </a:moveTo>
                <a:cubicBezTo>
                  <a:pt x="845" y="0"/>
                  <a:pt x="1676" y="222"/>
                  <a:pt x="2407" y="644"/>
                </a:cubicBezTo>
                <a:lnTo>
                  <a:pt x="1324" y="2520"/>
                </a:lnTo>
                <a:cubicBezTo>
                  <a:pt x="922" y="2288"/>
                  <a:pt x="465" y="2166"/>
                  <a:pt x="0" y="2166"/>
                </a:cubicBezTo>
                <a:lnTo>
                  <a:pt x="0" y="0"/>
                </a:lnTo>
                <a:close/>
              </a:path>
            </a:pathLst>
          </a:custGeom>
          <a:solidFill>
            <a:srgbClr val="2174E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5" name="Freeform 6">
            <a:extLst>
              <a:ext uri="{FF2B5EF4-FFF2-40B4-BE49-F238E27FC236}">
                <a16:creationId xmlns:a16="http://schemas.microsoft.com/office/drawing/2014/main" id="{59344928-D6F2-4A2A-B205-9DAE855ED70E}"/>
              </a:ext>
            </a:extLst>
          </p:cNvPr>
          <p:cNvSpPr>
            <a:spLocks/>
          </p:cNvSpPr>
          <p:nvPr/>
        </p:nvSpPr>
        <p:spPr bwMode="auto">
          <a:xfrm>
            <a:off x="6835337" y="3493315"/>
            <a:ext cx="1771650" cy="1776413"/>
          </a:xfrm>
          <a:custGeom>
            <a:avLst/>
            <a:gdLst>
              <a:gd name="T0" fmla="*/ 1083 w 2845"/>
              <a:gd name="T1" fmla="*/ 0 h 2845"/>
              <a:gd name="T2" fmla="*/ 2845 w 2845"/>
              <a:gd name="T3" fmla="*/ 1762 h 2845"/>
              <a:gd name="T4" fmla="*/ 969 w 2845"/>
              <a:gd name="T5" fmla="*/ 2845 h 2845"/>
              <a:gd name="T6" fmla="*/ 0 w 2845"/>
              <a:gd name="T7" fmla="*/ 1876 h 2845"/>
              <a:gd name="T8" fmla="*/ 1083 w 2845"/>
              <a:gd name="T9" fmla="*/ 0 h 2845"/>
            </a:gdLst>
            <a:ahLst/>
            <a:cxnLst>
              <a:cxn ang="0">
                <a:pos x="T0" y="T1"/>
              </a:cxn>
              <a:cxn ang="0">
                <a:pos x="T2" y="T3"/>
              </a:cxn>
              <a:cxn ang="0">
                <a:pos x="T4" y="T5"/>
              </a:cxn>
              <a:cxn ang="0">
                <a:pos x="T6" y="T7"/>
              </a:cxn>
              <a:cxn ang="0">
                <a:pos x="T8" y="T9"/>
              </a:cxn>
            </a:cxnLst>
            <a:rect l="0" t="0" r="r" b="b"/>
            <a:pathLst>
              <a:path w="2845" h="2845">
                <a:moveTo>
                  <a:pt x="1083" y="0"/>
                </a:moveTo>
                <a:cubicBezTo>
                  <a:pt x="1815" y="423"/>
                  <a:pt x="2423" y="1031"/>
                  <a:pt x="2845" y="1762"/>
                </a:cubicBezTo>
                <a:lnTo>
                  <a:pt x="969" y="2845"/>
                </a:lnTo>
                <a:cubicBezTo>
                  <a:pt x="737" y="2443"/>
                  <a:pt x="403" y="2109"/>
                  <a:pt x="0" y="1876"/>
                </a:cubicBezTo>
                <a:lnTo>
                  <a:pt x="1083"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6" name="Freeform 7">
            <a:extLst>
              <a:ext uri="{FF2B5EF4-FFF2-40B4-BE49-F238E27FC236}">
                <a16:creationId xmlns:a16="http://schemas.microsoft.com/office/drawing/2014/main" id="{CF22B4C8-39D2-4F7C-9798-F180E7522A3F}"/>
              </a:ext>
            </a:extLst>
          </p:cNvPr>
          <p:cNvSpPr>
            <a:spLocks/>
          </p:cNvSpPr>
          <p:nvPr/>
        </p:nvSpPr>
        <p:spPr bwMode="auto">
          <a:xfrm>
            <a:off x="7438587" y="4593452"/>
            <a:ext cx="1570038" cy="1501775"/>
          </a:xfrm>
          <a:custGeom>
            <a:avLst/>
            <a:gdLst>
              <a:gd name="T0" fmla="*/ 1876 w 2521"/>
              <a:gd name="T1" fmla="*/ 0 h 2407"/>
              <a:gd name="T2" fmla="*/ 2521 w 2521"/>
              <a:gd name="T3" fmla="*/ 2407 h 2407"/>
              <a:gd name="T4" fmla="*/ 355 w 2521"/>
              <a:gd name="T5" fmla="*/ 2407 h 2407"/>
              <a:gd name="T6" fmla="*/ 0 w 2521"/>
              <a:gd name="T7" fmla="*/ 1083 h 2407"/>
              <a:gd name="T8" fmla="*/ 1876 w 2521"/>
              <a:gd name="T9" fmla="*/ 0 h 2407"/>
            </a:gdLst>
            <a:ahLst/>
            <a:cxnLst>
              <a:cxn ang="0">
                <a:pos x="T0" y="T1"/>
              </a:cxn>
              <a:cxn ang="0">
                <a:pos x="T2" y="T3"/>
              </a:cxn>
              <a:cxn ang="0">
                <a:pos x="T4" y="T5"/>
              </a:cxn>
              <a:cxn ang="0">
                <a:pos x="T6" y="T7"/>
              </a:cxn>
              <a:cxn ang="0">
                <a:pos x="T8" y="T9"/>
              </a:cxn>
            </a:cxnLst>
            <a:rect l="0" t="0" r="r" b="b"/>
            <a:pathLst>
              <a:path w="2521" h="2407">
                <a:moveTo>
                  <a:pt x="1876" y="0"/>
                </a:moveTo>
                <a:cubicBezTo>
                  <a:pt x="2299" y="732"/>
                  <a:pt x="2521" y="1562"/>
                  <a:pt x="2521" y="2407"/>
                </a:cubicBezTo>
                <a:lnTo>
                  <a:pt x="355" y="2407"/>
                </a:lnTo>
                <a:cubicBezTo>
                  <a:pt x="355" y="1942"/>
                  <a:pt x="233" y="1486"/>
                  <a:pt x="0" y="1083"/>
                </a:cubicBezTo>
                <a:lnTo>
                  <a:pt x="1876"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7" name="Freeform 14">
            <a:extLst>
              <a:ext uri="{FF2B5EF4-FFF2-40B4-BE49-F238E27FC236}">
                <a16:creationId xmlns:a16="http://schemas.microsoft.com/office/drawing/2014/main" id="{74527BE3-13AD-4D21-8F2C-4B665AFA1956}"/>
              </a:ext>
            </a:extLst>
          </p:cNvPr>
          <p:cNvSpPr>
            <a:spLocks/>
          </p:cNvSpPr>
          <p:nvPr/>
        </p:nvSpPr>
        <p:spPr bwMode="auto">
          <a:xfrm>
            <a:off x="3011049" y="4593452"/>
            <a:ext cx="1571625" cy="1501775"/>
          </a:xfrm>
          <a:custGeom>
            <a:avLst/>
            <a:gdLst>
              <a:gd name="T0" fmla="*/ 0 w 2521"/>
              <a:gd name="T1" fmla="*/ 2407 h 2407"/>
              <a:gd name="T2" fmla="*/ 645 w 2521"/>
              <a:gd name="T3" fmla="*/ 0 h 2407"/>
              <a:gd name="T4" fmla="*/ 2521 w 2521"/>
              <a:gd name="T5" fmla="*/ 1083 h 2407"/>
              <a:gd name="T6" fmla="*/ 2166 w 2521"/>
              <a:gd name="T7" fmla="*/ 2407 h 2407"/>
              <a:gd name="T8" fmla="*/ 0 w 2521"/>
              <a:gd name="T9" fmla="*/ 2407 h 2407"/>
            </a:gdLst>
            <a:ahLst/>
            <a:cxnLst>
              <a:cxn ang="0">
                <a:pos x="T0" y="T1"/>
              </a:cxn>
              <a:cxn ang="0">
                <a:pos x="T2" y="T3"/>
              </a:cxn>
              <a:cxn ang="0">
                <a:pos x="T4" y="T5"/>
              </a:cxn>
              <a:cxn ang="0">
                <a:pos x="T6" y="T7"/>
              </a:cxn>
              <a:cxn ang="0">
                <a:pos x="T8" y="T9"/>
              </a:cxn>
            </a:cxnLst>
            <a:rect l="0" t="0" r="r" b="b"/>
            <a:pathLst>
              <a:path w="2521" h="2407">
                <a:moveTo>
                  <a:pt x="0" y="2407"/>
                </a:moveTo>
                <a:cubicBezTo>
                  <a:pt x="0" y="1562"/>
                  <a:pt x="222" y="732"/>
                  <a:pt x="645" y="0"/>
                </a:cubicBezTo>
                <a:lnTo>
                  <a:pt x="2521" y="1083"/>
                </a:lnTo>
                <a:cubicBezTo>
                  <a:pt x="2288" y="1486"/>
                  <a:pt x="2166" y="1942"/>
                  <a:pt x="2166" y="2407"/>
                </a:cubicBezTo>
                <a:lnTo>
                  <a:pt x="0" y="2407"/>
                </a:lnTo>
                <a:close/>
              </a:path>
            </a:pathLst>
          </a:custGeom>
          <a:solidFill>
            <a:srgbClr val="082D8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6685B3">
                  <a:lumMod val="50000"/>
                </a:srgbClr>
              </a:solidFill>
              <a:cs typeface="Arial" panose="020B0604020202020204" pitchFamily="34" charset="0"/>
            </a:endParaRPr>
          </a:p>
        </p:txBody>
      </p:sp>
      <p:sp>
        <p:nvSpPr>
          <p:cNvPr id="8" name="Freeform 15">
            <a:extLst>
              <a:ext uri="{FF2B5EF4-FFF2-40B4-BE49-F238E27FC236}">
                <a16:creationId xmlns:a16="http://schemas.microsoft.com/office/drawing/2014/main" id="{487BC160-AF46-4CC9-94D2-8B4B2B0887C7}"/>
              </a:ext>
            </a:extLst>
          </p:cNvPr>
          <p:cNvSpPr>
            <a:spLocks/>
          </p:cNvSpPr>
          <p:nvPr/>
        </p:nvSpPr>
        <p:spPr bwMode="auto">
          <a:xfrm>
            <a:off x="3412687" y="3493315"/>
            <a:ext cx="1773238" cy="1776413"/>
          </a:xfrm>
          <a:custGeom>
            <a:avLst/>
            <a:gdLst>
              <a:gd name="T0" fmla="*/ 0 w 2845"/>
              <a:gd name="T1" fmla="*/ 1762 h 2845"/>
              <a:gd name="T2" fmla="*/ 1762 w 2845"/>
              <a:gd name="T3" fmla="*/ 0 h 2845"/>
              <a:gd name="T4" fmla="*/ 2845 w 2845"/>
              <a:gd name="T5" fmla="*/ 1876 h 2845"/>
              <a:gd name="T6" fmla="*/ 1876 w 2845"/>
              <a:gd name="T7" fmla="*/ 2845 h 2845"/>
              <a:gd name="T8" fmla="*/ 0 w 2845"/>
              <a:gd name="T9" fmla="*/ 1762 h 2845"/>
            </a:gdLst>
            <a:ahLst/>
            <a:cxnLst>
              <a:cxn ang="0">
                <a:pos x="T0" y="T1"/>
              </a:cxn>
              <a:cxn ang="0">
                <a:pos x="T2" y="T3"/>
              </a:cxn>
              <a:cxn ang="0">
                <a:pos x="T4" y="T5"/>
              </a:cxn>
              <a:cxn ang="0">
                <a:pos x="T6" y="T7"/>
              </a:cxn>
              <a:cxn ang="0">
                <a:pos x="T8" y="T9"/>
              </a:cxn>
            </a:cxnLst>
            <a:rect l="0" t="0" r="r" b="b"/>
            <a:pathLst>
              <a:path w="2845" h="2845">
                <a:moveTo>
                  <a:pt x="0" y="1762"/>
                </a:moveTo>
                <a:cubicBezTo>
                  <a:pt x="422" y="1031"/>
                  <a:pt x="1030" y="423"/>
                  <a:pt x="1762" y="0"/>
                </a:cubicBezTo>
                <a:lnTo>
                  <a:pt x="2845" y="1876"/>
                </a:lnTo>
                <a:cubicBezTo>
                  <a:pt x="2442" y="2109"/>
                  <a:pt x="2108" y="2443"/>
                  <a:pt x="1876" y="2845"/>
                </a:cubicBezTo>
                <a:lnTo>
                  <a:pt x="0" y="1762"/>
                </a:lnTo>
                <a:close/>
              </a:path>
            </a:pathLst>
          </a:custGeom>
          <a:solidFill>
            <a:srgbClr val="082D8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9" name="Freeform 16">
            <a:extLst>
              <a:ext uri="{FF2B5EF4-FFF2-40B4-BE49-F238E27FC236}">
                <a16:creationId xmlns:a16="http://schemas.microsoft.com/office/drawing/2014/main" id="{847AA767-8489-43B1-B547-368FE7524785}"/>
              </a:ext>
            </a:extLst>
          </p:cNvPr>
          <p:cNvSpPr>
            <a:spLocks/>
          </p:cNvSpPr>
          <p:nvPr/>
        </p:nvSpPr>
        <p:spPr bwMode="auto">
          <a:xfrm>
            <a:off x="4511237" y="3091677"/>
            <a:ext cx="1498600" cy="1573213"/>
          </a:xfrm>
          <a:custGeom>
            <a:avLst/>
            <a:gdLst>
              <a:gd name="T0" fmla="*/ 0 w 2406"/>
              <a:gd name="T1" fmla="*/ 644 h 2520"/>
              <a:gd name="T2" fmla="*/ 2406 w 2406"/>
              <a:gd name="T3" fmla="*/ 0 h 2520"/>
              <a:gd name="T4" fmla="*/ 2406 w 2406"/>
              <a:gd name="T5" fmla="*/ 2166 h 2520"/>
              <a:gd name="T6" fmla="*/ 1083 w 2406"/>
              <a:gd name="T7" fmla="*/ 2520 h 2520"/>
              <a:gd name="T8" fmla="*/ 0 w 2406"/>
              <a:gd name="T9" fmla="*/ 644 h 2520"/>
            </a:gdLst>
            <a:ahLst/>
            <a:cxnLst>
              <a:cxn ang="0">
                <a:pos x="T0" y="T1"/>
              </a:cxn>
              <a:cxn ang="0">
                <a:pos x="T2" y="T3"/>
              </a:cxn>
              <a:cxn ang="0">
                <a:pos x="T4" y="T5"/>
              </a:cxn>
              <a:cxn ang="0">
                <a:pos x="T6" y="T7"/>
              </a:cxn>
              <a:cxn ang="0">
                <a:pos x="T8" y="T9"/>
              </a:cxn>
            </a:cxnLst>
            <a:rect l="0" t="0" r="r" b="b"/>
            <a:pathLst>
              <a:path w="2406" h="2520">
                <a:moveTo>
                  <a:pt x="0" y="644"/>
                </a:moveTo>
                <a:cubicBezTo>
                  <a:pt x="731" y="222"/>
                  <a:pt x="1562" y="0"/>
                  <a:pt x="2406" y="0"/>
                </a:cubicBezTo>
                <a:lnTo>
                  <a:pt x="2406" y="2166"/>
                </a:lnTo>
                <a:cubicBezTo>
                  <a:pt x="1942" y="2166"/>
                  <a:pt x="1485" y="2288"/>
                  <a:pt x="1083" y="2520"/>
                </a:cubicBezTo>
                <a:lnTo>
                  <a:pt x="0" y="644"/>
                </a:lnTo>
                <a:close/>
              </a:path>
            </a:pathLst>
          </a:custGeom>
          <a:solidFill>
            <a:srgbClr val="2174E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6685B3">
                  <a:lumMod val="50000"/>
                </a:srgbClr>
              </a:solidFill>
              <a:cs typeface="Arial" panose="020B0604020202020204" pitchFamily="34" charset="0"/>
            </a:endParaRPr>
          </a:p>
        </p:txBody>
      </p:sp>
      <p:sp>
        <p:nvSpPr>
          <p:cNvPr id="10" name="Freeform: Shape 9">
            <a:extLst>
              <a:ext uri="{FF2B5EF4-FFF2-40B4-BE49-F238E27FC236}">
                <a16:creationId xmlns:a16="http://schemas.microsoft.com/office/drawing/2014/main" id="{BDF94CB6-26C3-44EB-94D7-832D751EF6BE}"/>
              </a:ext>
            </a:extLst>
          </p:cNvPr>
          <p:cNvSpPr/>
          <p:nvPr/>
        </p:nvSpPr>
        <p:spPr>
          <a:xfrm>
            <a:off x="3947743" y="4033134"/>
            <a:ext cx="4124186" cy="2062093"/>
          </a:xfrm>
          <a:custGeom>
            <a:avLst/>
            <a:gdLst>
              <a:gd name="connsiteX0" fmla="*/ 2062093 w 4124186"/>
              <a:gd name="connsiteY0" fmla="*/ 0 h 2062093"/>
              <a:gd name="connsiteX1" fmla="*/ 4124186 w 4124186"/>
              <a:gd name="connsiteY1" fmla="*/ 2062093 h 2062093"/>
              <a:gd name="connsiteX2" fmla="*/ 3711660 w 4124186"/>
              <a:gd name="connsiteY2" fmla="*/ 2062093 h 2062093"/>
              <a:gd name="connsiteX3" fmla="*/ 3228905 w 4124186"/>
              <a:gd name="connsiteY3" fmla="*/ 893977 h 2062093"/>
              <a:gd name="connsiteX4" fmla="*/ 3229087 w 4124186"/>
              <a:gd name="connsiteY4" fmla="*/ 893693 h 2062093"/>
              <a:gd name="connsiteX5" fmla="*/ 2062093 w 4124186"/>
              <a:gd name="connsiteY5" fmla="*/ 410102 h 2062093"/>
              <a:gd name="connsiteX6" fmla="*/ 896253 w 4124186"/>
              <a:gd name="connsiteY6" fmla="*/ 893693 h 2062093"/>
              <a:gd name="connsiteX7" fmla="*/ 895280 w 4124186"/>
              <a:gd name="connsiteY7" fmla="*/ 893977 h 2062093"/>
              <a:gd name="connsiteX8" fmla="*/ 412525 w 4124186"/>
              <a:gd name="connsiteY8" fmla="*/ 2062093 h 2062093"/>
              <a:gd name="connsiteX9" fmla="*/ 0 w 4124186"/>
              <a:gd name="connsiteY9" fmla="*/ 2062093 h 2062093"/>
              <a:gd name="connsiteX10" fmla="*/ 2062093 w 4124186"/>
              <a:gd name="connsiteY10" fmla="*/ 0 h 206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24186" h="2062093">
                <a:moveTo>
                  <a:pt x="2062093" y="0"/>
                </a:moveTo>
                <a:cubicBezTo>
                  <a:pt x="3200956" y="0"/>
                  <a:pt x="4124186" y="923230"/>
                  <a:pt x="4124186" y="2062093"/>
                </a:cubicBezTo>
                <a:lnTo>
                  <a:pt x="3711660" y="2062093"/>
                </a:lnTo>
                <a:cubicBezTo>
                  <a:pt x="3711660" y="1624050"/>
                  <a:pt x="3537868" y="1204102"/>
                  <a:pt x="3228905" y="893977"/>
                </a:cubicBezTo>
                <a:lnTo>
                  <a:pt x="3229087" y="893693"/>
                </a:lnTo>
                <a:cubicBezTo>
                  <a:pt x="2919425" y="584195"/>
                  <a:pt x="2500105" y="410102"/>
                  <a:pt x="2062093" y="410102"/>
                </a:cubicBezTo>
                <a:cubicBezTo>
                  <a:pt x="1624903" y="410102"/>
                  <a:pt x="1205773" y="584195"/>
                  <a:pt x="896253" y="893693"/>
                </a:cubicBezTo>
                <a:lnTo>
                  <a:pt x="895280" y="893977"/>
                </a:lnTo>
                <a:cubicBezTo>
                  <a:pt x="586317" y="1204102"/>
                  <a:pt x="412525" y="1624050"/>
                  <a:pt x="412525" y="2062093"/>
                </a:cubicBezTo>
                <a:lnTo>
                  <a:pt x="0" y="2062093"/>
                </a:lnTo>
                <a:cubicBezTo>
                  <a:pt x="0" y="923230"/>
                  <a:pt x="923230" y="0"/>
                  <a:pt x="2062093" y="0"/>
                </a:cubicBezTo>
                <a:close/>
              </a:path>
            </a:pathLst>
          </a:custGeom>
          <a:solidFill>
            <a:srgbClr val="00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11" name="Oval 10">
            <a:extLst>
              <a:ext uri="{FF2B5EF4-FFF2-40B4-BE49-F238E27FC236}">
                <a16:creationId xmlns:a16="http://schemas.microsoft.com/office/drawing/2014/main" id="{14C1DEFD-0330-45B5-941A-40EE18078F36}"/>
              </a:ext>
            </a:extLst>
          </p:cNvPr>
          <p:cNvSpPr/>
          <p:nvPr/>
        </p:nvSpPr>
        <p:spPr>
          <a:xfrm>
            <a:off x="1353792" y="6031353"/>
            <a:ext cx="9312088" cy="127747"/>
          </a:xfrm>
          <a:prstGeom prst="ellipse">
            <a:avLst/>
          </a:prstGeom>
          <a:solidFill>
            <a:srgbClr val="FFFFFF">
              <a:lumMod val="7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12" name="TextBox 11">
            <a:extLst>
              <a:ext uri="{FF2B5EF4-FFF2-40B4-BE49-F238E27FC236}">
                <a16:creationId xmlns:a16="http://schemas.microsoft.com/office/drawing/2014/main" id="{11850B2A-9F12-48E5-BBE0-2965E7CDBBDF}"/>
              </a:ext>
            </a:extLst>
          </p:cNvPr>
          <p:cNvSpPr txBox="1"/>
          <p:nvPr/>
        </p:nvSpPr>
        <p:spPr>
          <a:xfrm>
            <a:off x="3657669" y="1626872"/>
            <a:ext cx="4973793" cy="1138773"/>
          </a:xfrm>
          <a:prstGeom prst="rect">
            <a:avLst/>
          </a:prstGeom>
          <a:noFill/>
        </p:spPr>
        <p:txBody>
          <a:bodyPr wrap="square" lIns="0" rIns="0" rtlCol="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th-TH" sz="1400" b="0" i="0" u="none" strike="noStrike" kern="0" cap="none" spc="0" normalizeH="0" baseline="0" noProof="1">
              <a:ln>
                <a:noFill/>
              </a:ln>
              <a:solidFill>
                <a:srgbClr val="002060"/>
              </a:solidFill>
              <a:effectLst/>
              <a:uLnTx/>
              <a:uFillTx/>
            </a:endParaRPr>
          </a:p>
          <a:p>
            <a:pPr lvl="0">
              <a:defRPr/>
            </a:pPr>
            <a:r>
              <a:rPr lang="th-TH" sz="1800" b="1" dirty="0">
                <a:solidFill>
                  <a:srgbClr val="002060"/>
                </a:solidFill>
                <a:latin typeface="TH SarabunPSK" panose="020B0500040200020003" pitchFamily="34" charset="-34"/>
                <a:cs typeface="TH SarabunPSK" panose="020B0500040200020003" pitchFamily="34" charset="-34"/>
              </a:rPr>
              <a:t>จำต้องมีการหารือร่วมกันระหว่างหน่วยงานที่เกี่ยวข้อง เพื่อกำหนดตัวชี้วัดร่วม (</a:t>
            </a:r>
            <a:r>
              <a:rPr lang="en-US" sz="1800" b="1" dirty="0">
                <a:solidFill>
                  <a:srgbClr val="002060"/>
                </a:solidFill>
                <a:latin typeface="TH SarabunPSK" panose="020B0500040200020003" pitchFamily="34" charset="-34"/>
                <a:cs typeface="TH SarabunPSK" panose="020B0500040200020003" pitchFamily="34" charset="-34"/>
              </a:rPr>
              <a:t>Joint KPI)</a:t>
            </a:r>
            <a:r>
              <a:rPr lang="th-TH" sz="1800" b="1" dirty="0">
                <a:solidFill>
                  <a:srgbClr val="002060"/>
                </a:solidFill>
                <a:latin typeface="TH SarabunPSK" panose="020B0500040200020003" pitchFamily="34" charset="-34"/>
                <a:cs typeface="TH SarabunPSK" panose="020B0500040200020003" pitchFamily="34" charset="-34"/>
              </a:rPr>
              <a:t> รวมถึงจัดทำแผนบูรณาการการดำเนินงานรายยุทธศาสตร์ </a:t>
            </a:r>
            <a:r>
              <a:rPr lang="th-TH" sz="1800" dirty="0">
                <a:solidFill>
                  <a:srgbClr val="002060"/>
                </a:solidFill>
                <a:latin typeface="TH SarabunPSK" panose="020B0500040200020003" pitchFamily="34" charset="-34"/>
                <a:cs typeface="TH SarabunPSK" panose="020B0500040200020003" pitchFamily="34" charset="-34"/>
              </a:rPr>
              <a:t>เพื่อช่วยให้การดำเนินงานที่มีทิศทางชัดเจนและสามารถมุ่งสู่การปฏิบัติได้จริง </a:t>
            </a:r>
            <a:endParaRPr lang="en-US" sz="1800" dirty="0">
              <a:solidFill>
                <a:srgbClr val="002060"/>
              </a:solidFill>
              <a:latin typeface="TH SarabunPSK" panose="020B0500040200020003" pitchFamily="34" charset="-34"/>
              <a:cs typeface="TH SarabunPSK" panose="020B0500040200020003" pitchFamily="34" charset="-34"/>
            </a:endParaRPr>
          </a:p>
        </p:txBody>
      </p:sp>
      <p:sp>
        <p:nvSpPr>
          <p:cNvPr id="13" name="TextBox 12">
            <a:extLst>
              <a:ext uri="{FF2B5EF4-FFF2-40B4-BE49-F238E27FC236}">
                <a16:creationId xmlns:a16="http://schemas.microsoft.com/office/drawing/2014/main" id="{DDDB723B-3762-40FF-8BD2-1225969BCE49}"/>
              </a:ext>
            </a:extLst>
          </p:cNvPr>
          <p:cNvSpPr txBox="1"/>
          <p:nvPr/>
        </p:nvSpPr>
        <p:spPr>
          <a:xfrm>
            <a:off x="984381" y="3076635"/>
            <a:ext cx="2590293" cy="830997"/>
          </a:xfrm>
          <a:prstGeom prst="rect">
            <a:avLst/>
          </a:prstGeom>
          <a:noFill/>
        </p:spPr>
        <p:txBody>
          <a:bodyPr wrap="square" lIns="0" rIns="0" rtlCol="0" anchor="b">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การสร้างการมีส่วนร่วมใน</a:t>
            </a:r>
            <a:br>
              <a:rPr lang="en-US" sz="2400" b="1" dirty="0">
                <a:solidFill>
                  <a:srgbClr val="002060"/>
                </a:solidFill>
                <a:latin typeface="TH Sarabun New" panose="020B0500040200020003" pitchFamily="34" charset="-34"/>
                <a:cs typeface="TH Sarabun New" panose="020B0500040200020003" pitchFamily="34" charset="-34"/>
              </a:rPr>
            </a:br>
            <a:r>
              <a:rPr lang="th-TH" sz="2400" b="1" dirty="0">
                <a:solidFill>
                  <a:srgbClr val="002060"/>
                </a:solidFill>
                <a:latin typeface="TH Sarabun New" panose="020B0500040200020003" pitchFamily="34" charset="-34"/>
                <a:cs typeface="TH Sarabun New" panose="020B0500040200020003" pitchFamily="34" charset="-34"/>
              </a:rPr>
              <a:t>การจัดทำแผนแม่บท</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14" name="TextBox 13">
            <a:extLst>
              <a:ext uri="{FF2B5EF4-FFF2-40B4-BE49-F238E27FC236}">
                <a16:creationId xmlns:a16="http://schemas.microsoft.com/office/drawing/2014/main" id="{05053641-5DAB-437B-8279-0690CCA72A94}"/>
              </a:ext>
            </a:extLst>
          </p:cNvPr>
          <p:cNvSpPr txBox="1"/>
          <p:nvPr/>
        </p:nvSpPr>
        <p:spPr>
          <a:xfrm>
            <a:off x="636648" y="3797063"/>
            <a:ext cx="2332317" cy="2031325"/>
          </a:xfrm>
          <a:prstGeom prst="rect">
            <a:avLst/>
          </a:prstGeom>
          <a:noFill/>
        </p:spPr>
        <p:txBody>
          <a:bodyPr wrap="square" lIns="0" rIns="0" rtlCol="0" anchor="t">
            <a:spAutoFit/>
          </a:bodyPr>
          <a:lstStyle/>
          <a:p>
            <a:pPr lvl="0" algn="thaiDist">
              <a:defRPr/>
            </a:pPr>
            <a:r>
              <a:rPr lang="th-TH" sz="1800" b="1" dirty="0">
                <a:solidFill>
                  <a:srgbClr val="002060"/>
                </a:solidFill>
                <a:latin typeface="TH Sarabun New" panose="020B0500040200020003" pitchFamily="34" charset="-34"/>
                <a:cs typeface="TH Sarabun New" panose="020B0500040200020003" pitchFamily="34" charset="-34"/>
              </a:rPr>
              <a:t>หน่วยงานที่เกี่ยวข้องจำต้องมีส่วนร่วมในการจัดทำแผนแม่บทฉบับนี้</a:t>
            </a:r>
            <a:r>
              <a:rPr lang="th-TH" sz="1800" dirty="0">
                <a:solidFill>
                  <a:srgbClr val="002060"/>
                </a:solidFill>
                <a:latin typeface="TH Sarabun New" panose="020B0500040200020003" pitchFamily="34" charset="-34"/>
                <a:cs typeface="TH Sarabun New" panose="020B0500040200020003" pitchFamily="34" charset="-34"/>
              </a:rPr>
              <a:t> เพื่อให้เกิดการเตรียมพร้อม รับรู้รับทราบ และสามารถวางแผนหรือดำเนินการแผนงานกิจกรรม/โครงการ ที่สอดคล้องกับแผนแม่บทการพัฒนาฉบับนี้</a:t>
            </a:r>
            <a:endParaRPr lang="en-US" sz="1800" dirty="0">
              <a:solidFill>
                <a:srgbClr val="002060"/>
              </a:solidFill>
              <a:latin typeface="TH Sarabun New" panose="020B0500040200020003" pitchFamily="34" charset="-34"/>
              <a:cs typeface="TH Sarabun New" panose="020B0500040200020003" pitchFamily="34" charset="-34"/>
            </a:endParaRPr>
          </a:p>
        </p:txBody>
      </p:sp>
      <p:sp>
        <p:nvSpPr>
          <p:cNvPr id="15" name="TextBox 14">
            <a:extLst>
              <a:ext uri="{FF2B5EF4-FFF2-40B4-BE49-F238E27FC236}">
                <a16:creationId xmlns:a16="http://schemas.microsoft.com/office/drawing/2014/main" id="{7F18D8D4-0DA1-40EC-BA04-E17739B6DD03}"/>
              </a:ext>
            </a:extLst>
          </p:cNvPr>
          <p:cNvSpPr txBox="1"/>
          <p:nvPr/>
        </p:nvSpPr>
        <p:spPr>
          <a:xfrm>
            <a:off x="9271145" y="3003761"/>
            <a:ext cx="2130124" cy="830997"/>
          </a:xfrm>
          <a:prstGeom prst="rect">
            <a:avLst/>
          </a:prstGeom>
          <a:noFill/>
        </p:spPr>
        <p:txBody>
          <a:bodyPr wrap="square" lIns="0" rIns="0" rtlCol="0" anchor="b">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การติดตามความก้าวหน้า</a:t>
            </a:r>
            <a:br>
              <a:rPr lang="en-US" sz="2400" b="1" dirty="0">
                <a:solidFill>
                  <a:srgbClr val="002060"/>
                </a:solidFill>
                <a:latin typeface="TH Sarabun New" panose="020B0500040200020003" pitchFamily="34" charset="-34"/>
                <a:cs typeface="TH Sarabun New" panose="020B0500040200020003" pitchFamily="34" charset="-34"/>
              </a:rPr>
            </a:br>
            <a:r>
              <a:rPr lang="th-TH" sz="2400" b="1" dirty="0">
                <a:solidFill>
                  <a:srgbClr val="002060"/>
                </a:solidFill>
                <a:latin typeface="TH Sarabun New" panose="020B0500040200020003" pitchFamily="34" charset="-34"/>
                <a:cs typeface="TH Sarabun New" panose="020B0500040200020003" pitchFamily="34" charset="-34"/>
              </a:rPr>
              <a:t>ตามแผนแม่บท</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16" name="TextBox 15">
            <a:extLst>
              <a:ext uri="{FF2B5EF4-FFF2-40B4-BE49-F238E27FC236}">
                <a16:creationId xmlns:a16="http://schemas.microsoft.com/office/drawing/2014/main" id="{39EDEF60-8F48-4686-8A11-F9AA6763AF10}"/>
              </a:ext>
            </a:extLst>
          </p:cNvPr>
          <p:cNvSpPr txBox="1"/>
          <p:nvPr/>
        </p:nvSpPr>
        <p:spPr>
          <a:xfrm>
            <a:off x="9212696" y="3797063"/>
            <a:ext cx="2437957" cy="1754326"/>
          </a:xfrm>
          <a:prstGeom prst="rect">
            <a:avLst/>
          </a:prstGeom>
          <a:noFill/>
        </p:spPr>
        <p:txBody>
          <a:bodyPr wrap="square" lIns="0" rIns="0" rtlCol="0" anchor="t">
            <a:spAutoFit/>
          </a:bodyPr>
          <a:lstStyle/>
          <a:p>
            <a:pPr lvl="0" algn="thaiDist">
              <a:defRPr/>
            </a:pPr>
            <a:r>
              <a:rPr lang="th-TH" sz="1800" b="1" dirty="0">
                <a:solidFill>
                  <a:srgbClr val="002060"/>
                </a:solidFill>
                <a:latin typeface="TH Sarabun New" panose="020B0500040200020003" pitchFamily="34" charset="-34"/>
                <a:cs typeface="TH Sarabun New" panose="020B0500040200020003" pitchFamily="34" charset="-34"/>
              </a:rPr>
              <a:t>จำต้องมีการติดตามความก้าวหน้าของการดำเนินงานจากแต่ละหน่วยงานที่เกี่ยวข้อง </a:t>
            </a:r>
            <a:r>
              <a:rPr lang="th-TH" sz="1800" dirty="0">
                <a:solidFill>
                  <a:srgbClr val="002060"/>
                </a:solidFill>
                <a:latin typeface="TH Sarabun New" panose="020B0500040200020003" pitchFamily="34" charset="-34"/>
                <a:cs typeface="TH Sarabun New" panose="020B0500040200020003" pitchFamily="34" charset="-34"/>
              </a:rPr>
              <a:t>เพื่อให้สามารถปรับปรุงแก้ไขปัญหาหรืออุปสรรคที่อาจเกิดขึ้นระหว่างการดำเนินการ และตระเตรียมแผนการสำหรับการดำเนินงานในอนาคตต่อไปได้</a:t>
            </a:r>
            <a:endParaRPr lang="en-US" sz="1800" dirty="0">
              <a:solidFill>
                <a:srgbClr val="002060"/>
              </a:solidFill>
              <a:latin typeface="TH Sarabun New" panose="020B0500040200020003" pitchFamily="34" charset="-34"/>
              <a:cs typeface="TH Sarabun New" panose="020B0500040200020003" pitchFamily="34" charset="-34"/>
            </a:endParaRPr>
          </a:p>
        </p:txBody>
      </p:sp>
      <p:sp>
        <p:nvSpPr>
          <p:cNvPr id="17" name="Freeform: Shape 16">
            <a:extLst>
              <a:ext uri="{FF2B5EF4-FFF2-40B4-BE49-F238E27FC236}">
                <a16:creationId xmlns:a16="http://schemas.microsoft.com/office/drawing/2014/main" id="{1B2D95CB-41C8-42A4-B243-654D6B7085F0}"/>
              </a:ext>
            </a:extLst>
          </p:cNvPr>
          <p:cNvSpPr/>
          <p:nvPr/>
        </p:nvSpPr>
        <p:spPr>
          <a:xfrm>
            <a:off x="5738375" y="3226701"/>
            <a:ext cx="570790" cy="742560"/>
          </a:xfrm>
          <a:custGeom>
            <a:avLst/>
            <a:gdLst>
              <a:gd name="connsiteX0" fmla="*/ 129669 w 345787"/>
              <a:gd name="connsiteY0" fmla="*/ 518677 h 558575"/>
              <a:gd name="connsiteX1" fmla="*/ 216117 w 345787"/>
              <a:gd name="connsiteY1" fmla="*/ 518677 h 558575"/>
              <a:gd name="connsiteX2" fmla="*/ 172893 w 345787"/>
              <a:gd name="connsiteY2" fmla="*/ 558575 h 558575"/>
              <a:gd name="connsiteX3" fmla="*/ 129669 w 345787"/>
              <a:gd name="connsiteY3" fmla="*/ 518677 h 558575"/>
              <a:gd name="connsiteX4" fmla="*/ 106396 w 345787"/>
              <a:gd name="connsiteY4" fmla="*/ 452180 h 558575"/>
              <a:gd name="connsiteX5" fmla="*/ 239390 w 345787"/>
              <a:gd name="connsiteY5" fmla="*/ 452180 h 558575"/>
              <a:gd name="connsiteX6" fmla="*/ 259340 w 345787"/>
              <a:gd name="connsiteY6" fmla="*/ 472130 h 558575"/>
              <a:gd name="connsiteX7" fmla="*/ 239390 w 345787"/>
              <a:gd name="connsiteY7" fmla="*/ 492078 h 558575"/>
              <a:gd name="connsiteX8" fmla="*/ 106396 w 345787"/>
              <a:gd name="connsiteY8" fmla="*/ 492078 h 558575"/>
              <a:gd name="connsiteX9" fmla="*/ 86446 w 345787"/>
              <a:gd name="connsiteY9" fmla="*/ 472130 h 558575"/>
              <a:gd name="connsiteX10" fmla="*/ 106396 w 345787"/>
              <a:gd name="connsiteY10" fmla="*/ 452180 h 558575"/>
              <a:gd name="connsiteX11" fmla="*/ 106396 w 345787"/>
              <a:gd name="connsiteY11" fmla="*/ 385684 h 558575"/>
              <a:gd name="connsiteX12" fmla="*/ 239390 w 345787"/>
              <a:gd name="connsiteY12" fmla="*/ 385684 h 558575"/>
              <a:gd name="connsiteX13" fmla="*/ 259340 w 345787"/>
              <a:gd name="connsiteY13" fmla="*/ 405634 h 558575"/>
              <a:gd name="connsiteX14" fmla="*/ 239390 w 345787"/>
              <a:gd name="connsiteY14" fmla="*/ 425582 h 558575"/>
              <a:gd name="connsiteX15" fmla="*/ 106396 w 345787"/>
              <a:gd name="connsiteY15" fmla="*/ 425582 h 558575"/>
              <a:gd name="connsiteX16" fmla="*/ 86446 w 345787"/>
              <a:gd name="connsiteY16" fmla="*/ 405634 h 558575"/>
              <a:gd name="connsiteX17" fmla="*/ 106396 w 345787"/>
              <a:gd name="connsiteY17" fmla="*/ 385684 h 558575"/>
              <a:gd name="connsiteX18" fmla="*/ 173558 w 345787"/>
              <a:gd name="connsiteY18" fmla="*/ 39233 h 558575"/>
              <a:gd name="connsiteX19" fmla="*/ 40564 w 345787"/>
              <a:gd name="connsiteY19" fmla="*/ 170897 h 558575"/>
              <a:gd name="connsiteX20" fmla="*/ 40564 w 345787"/>
              <a:gd name="connsiteY20" fmla="*/ 176218 h 558575"/>
              <a:gd name="connsiteX21" fmla="*/ 49873 w 345787"/>
              <a:gd name="connsiteY21" fmla="*/ 222765 h 558575"/>
              <a:gd name="connsiteX22" fmla="*/ 72482 w 345787"/>
              <a:gd name="connsiteY22" fmla="*/ 259339 h 558575"/>
              <a:gd name="connsiteX23" fmla="*/ 111050 w 345787"/>
              <a:gd name="connsiteY23" fmla="*/ 319186 h 558575"/>
              <a:gd name="connsiteX24" fmla="*/ 172893 w 345787"/>
              <a:gd name="connsiteY24" fmla="*/ 319186 h 558575"/>
              <a:gd name="connsiteX25" fmla="*/ 235401 w 345787"/>
              <a:gd name="connsiteY25" fmla="*/ 319186 h 558575"/>
              <a:gd name="connsiteX26" fmla="*/ 273969 w 345787"/>
              <a:gd name="connsiteY26" fmla="*/ 259339 h 558575"/>
              <a:gd name="connsiteX27" fmla="*/ 296578 w 345787"/>
              <a:gd name="connsiteY27" fmla="*/ 222765 h 558575"/>
              <a:gd name="connsiteX28" fmla="*/ 305889 w 345787"/>
              <a:gd name="connsiteY28" fmla="*/ 176218 h 558575"/>
              <a:gd name="connsiteX29" fmla="*/ 306553 w 345787"/>
              <a:gd name="connsiteY29" fmla="*/ 176218 h 558575"/>
              <a:gd name="connsiteX30" fmla="*/ 306553 w 345787"/>
              <a:gd name="connsiteY30" fmla="*/ 170897 h 558575"/>
              <a:gd name="connsiteX31" fmla="*/ 173558 w 345787"/>
              <a:gd name="connsiteY31" fmla="*/ 39233 h 558575"/>
              <a:gd name="connsiteX32" fmla="*/ 172893 w 345787"/>
              <a:gd name="connsiteY32" fmla="*/ 0 h 558575"/>
              <a:gd name="connsiteX33" fmla="*/ 345787 w 345787"/>
              <a:gd name="connsiteY33" fmla="*/ 170897 h 558575"/>
              <a:gd name="connsiteX34" fmla="*/ 345787 w 345787"/>
              <a:gd name="connsiteY34" fmla="*/ 176882 h 558575"/>
              <a:gd name="connsiteX35" fmla="*/ 333816 w 345787"/>
              <a:gd name="connsiteY35" fmla="*/ 236730 h 558575"/>
              <a:gd name="connsiteX36" fmla="*/ 303893 w 345787"/>
              <a:gd name="connsiteY36" fmla="*/ 285938 h 558575"/>
              <a:gd name="connsiteX37" fmla="*/ 263330 w 345787"/>
              <a:gd name="connsiteY37" fmla="*/ 351770 h 558575"/>
              <a:gd name="connsiteX38" fmla="*/ 251361 w 345787"/>
              <a:gd name="connsiteY38" fmla="*/ 359084 h 558575"/>
              <a:gd name="connsiteX39" fmla="*/ 94426 w 345787"/>
              <a:gd name="connsiteY39" fmla="*/ 359084 h 558575"/>
              <a:gd name="connsiteX40" fmla="*/ 82457 w 345787"/>
              <a:gd name="connsiteY40" fmla="*/ 351770 h 558575"/>
              <a:gd name="connsiteX41" fmla="*/ 41893 w 345787"/>
              <a:gd name="connsiteY41" fmla="*/ 285938 h 558575"/>
              <a:gd name="connsiteX42" fmla="*/ 11969 w 345787"/>
              <a:gd name="connsiteY42" fmla="*/ 236730 h 558575"/>
              <a:gd name="connsiteX43" fmla="*/ 0 w 345787"/>
              <a:gd name="connsiteY43" fmla="*/ 176882 h 558575"/>
              <a:gd name="connsiteX44" fmla="*/ 0 w 345787"/>
              <a:gd name="connsiteY44" fmla="*/ 170897 h 558575"/>
              <a:gd name="connsiteX45" fmla="*/ 172893 w 345787"/>
              <a:gd name="connsiteY45" fmla="*/ 0 h 55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5787" h="558575">
                <a:moveTo>
                  <a:pt x="129669" y="518677"/>
                </a:moveTo>
                <a:lnTo>
                  <a:pt x="216117" y="518677"/>
                </a:lnTo>
                <a:cubicBezTo>
                  <a:pt x="214121" y="541287"/>
                  <a:pt x="195503" y="558575"/>
                  <a:pt x="172893" y="558575"/>
                </a:cubicBezTo>
                <a:cubicBezTo>
                  <a:pt x="150283" y="558575"/>
                  <a:pt x="131665" y="541287"/>
                  <a:pt x="129669" y="518677"/>
                </a:cubicBezTo>
                <a:close/>
                <a:moveTo>
                  <a:pt x="106396" y="452180"/>
                </a:moveTo>
                <a:lnTo>
                  <a:pt x="239390" y="452180"/>
                </a:lnTo>
                <a:cubicBezTo>
                  <a:pt x="250695" y="452180"/>
                  <a:pt x="259340" y="460825"/>
                  <a:pt x="259340" y="472130"/>
                </a:cubicBezTo>
                <a:cubicBezTo>
                  <a:pt x="259340" y="483435"/>
                  <a:pt x="250695" y="492078"/>
                  <a:pt x="239390" y="492078"/>
                </a:cubicBezTo>
                <a:lnTo>
                  <a:pt x="106396" y="492078"/>
                </a:lnTo>
                <a:cubicBezTo>
                  <a:pt x="95091" y="492078"/>
                  <a:pt x="86446" y="483435"/>
                  <a:pt x="86446" y="472130"/>
                </a:cubicBezTo>
                <a:cubicBezTo>
                  <a:pt x="86446" y="460825"/>
                  <a:pt x="95091" y="452180"/>
                  <a:pt x="106396" y="452180"/>
                </a:cubicBezTo>
                <a:close/>
                <a:moveTo>
                  <a:pt x="106396" y="385684"/>
                </a:moveTo>
                <a:lnTo>
                  <a:pt x="239390" y="385684"/>
                </a:lnTo>
                <a:cubicBezTo>
                  <a:pt x="250695" y="385684"/>
                  <a:pt x="259340" y="394329"/>
                  <a:pt x="259340" y="405634"/>
                </a:cubicBezTo>
                <a:cubicBezTo>
                  <a:pt x="259340" y="416939"/>
                  <a:pt x="250695" y="425582"/>
                  <a:pt x="239390" y="425582"/>
                </a:cubicBezTo>
                <a:lnTo>
                  <a:pt x="106396" y="425582"/>
                </a:lnTo>
                <a:cubicBezTo>
                  <a:pt x="95091" y="425582"/>
                  <a:pt x="86446" y="416939"/>
                  <a:pt x="86446" y="405634"/>
                </a:cubicBezTo>
                <a:cubicBezTo>
                  <a:pt x="86446" y="394329"/>
                  <a:pt x="95091" y="385684"/>
                  <a:pt x="106396" y="385684"/>
                </a:cubicBezTo>
                <a:close/>
                <a:moveTo>
                  <a:pt x="173558" y="39233"/>
                </a:moveTo>
                <a:cubicBezTo>
                  <a:pt x="101075" y="39898"/>
                  <a:pt x="41893" y="98415"/>
                  <a:pt x="40564" y="170897"/>
                </a:cubicBezTo>
                <a:lnTo>
                  <a:pt x="40564" y="176218"/>
                </a:lnTo>
                <a:cubicBezTo>
                  <a:pt x="41228" y="192176"/>
                  <a:pt x="43889" y="208137"/>
                  <a:pt x="49873" y="222765"/>
                </a:cubicBezTo>
                <a:cubicBezTo>
                  <a:pt x="55192" y="236065"/>
                  <a:pt x="63173" y="248700"/>
                  <a:pt x="72482" y="259339"/>
                </a:cubicBezTo>
                <a:cubicBezTo>
                  <a:pt x="87111" y="277959"/>
                  <a:pt x="100411" y="297907"/>
                  <a:pt x="111050" y="319186"/>
                </a:cubicBezTo>
                <a:lnTo>
                  <a:pt x="172893" y="319186"/>
                </a:lnTo>
                <a:lnTo>
                  <a:pt x="235401" y="319186"/>
                </a:lnTo>
                <a:cubicBezTo>
                  <a:pt x="245376" y="297907"/>
                  <a:pt x="258674" y="277959"/>
                  <a:pt x="273969" y="259339"/>
                </a:cubicBezTo>
                <a:cubicBezTo>
                  <a:pt x="283944" y="248700"/>
                  <a:pt x="291259" y="236065"/>
                  <a:pt x="296578" y="222765"/>
                </a:cubicBezTo>
                <a:cubicBezTo>
                  <a:pt x="301898" y="208137"/>
                  <a:pt x="305223" y="192176"/>
                  <a:pt x="305889" y="176218"/>
                </a:cubicBezTo>
                <a:lnTo>
                  <a:pt x="306553" y="176218"/>
                </a:lnTo>
                <a:lnTo>
                  <a:pt x="306553" y="170897"/>
                </a:lnTo>
                <a:cubicBezTo>
                  <a:pt x="305223" y="97751"/>
                  <a:pt x="246040" y="39898"/>
                  <a:pt x="173558" y="39233"/>
                </a:cubicBezTo>
                <a:close/>
                <a:moveTo>
                  <a:pt x="172893" y="0"/>
                </a:moveTo>
                <a:cubicBezTo>
                  <a:pt x="267319" y="666"/>
                  <a:pt x="343791" y="76471"/>
                  <a:pt x="345787" y="170897"/>
                </a:cubicBezTo>
                <a:lnTo>
                  <a:pt x="345787" y="176882"/>
                </a:lnTo>
                <a:cubicBezTo>
                  <a:pt x="345121" y="197496"/>
                  <a:pt x="341131" y="217446"/>
                  <a:pt x="333816" y="236730"/>
                </a:cubicBezTo>
                <a:cubicBezTo>
                  <a:pt x="327167" y="254684"/>
                  <a:pt x="316528" y="271308"/>
                  <a:pt x="303893" y="285938"/>
                </a:cubicBezTo>
                <a:cubicBezTo>
                  <a:pt x="287933" y="303226"/>
                  <a:pt x="270645" y="337140"/>
                  <a:pt x="263330" y="351770"/>
                </a:cubicBezTo>
                <a:cubicBezTo>
                  <a:pt x="261336" y="356424"/>
                  <a:pt x="256680" y="359084"/>
                  <a:pt x="251361" y="359084"/>
                </a:cubicBezTo>
                <a:lnTo>
                  <a:pt x="94426" y="359084"/>
                </a:lnTo>
                <a:cubicBezTo>
                  <a:pt x="89106" y="359084"/>
                  <a:pt x="84451" y="356424"/>
                  <a:pt x="82457" y="351770"/>
                </a:cubicBezTo>
                <a:cubicBezTo>
                  <a:pt x="75142" y="337140"/>
                  <a:pt x="57852" y="303226"/>
                  <a:pt x="41893" y="285938"/>
                </a:cubicBezTo>
                <a:cubicBezTo>
                  <a:pt x="29259" y="271308"/>
                  <a:pt x="19284" y="254684"/>
                  <a:pt x="11969" y="236730"/>
                </a:cubicBezTo>
                <a:cubicBezTo>
                  <a:pt x="4655" y="217446"/>
                  <a:pt x="666" y="197496"/>
                  <a:pt x="0" y="176882"/>
                </a:cubicBezTo>
                <a:lnTo>
                  <a:pt x="0" y="170897"/>
                </a:lnTo>
                <a:cubicBezTo>
                  <a:pt x="1996" y="76471"/>
                  <a:pt x="78467" y="666"/>
                  <a:pt x="172893" y="0"/>
                </a:cubicBezTo>
                <a:close/>
              </a:path>
            </a:pathLst>
          </a:custGeom>
          <a:solidFill>
            <a:srgbClr val="FFFFFF"/>
          </a:solidFill>
          <a:ln w="4167" cap="flat">
            <a:noFill/>
            <a:prstDash val="solid"/>
            <a:miter/>
          </a:ln>
        </p:spPr>
        <p:txBody>
          <a:bodyPr wrap="square" rtlCol="0" anchor="ctr">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685B3">
                  <a:lumMod val="50000"/>
                </a:srgbClr>
              </a:solidFill>
              <a:effectLst/>
              <a:uLnTx/>
              <a:uFillTx/>
              <a:cs typeface="Arial" panose="020B0604020202020204" pitchFamily="34" charset="0"/>
            </a:endParaRPr>
          </a:p>
        </p:txBody>
      </p:sp>
      <p:pic>
        <p:nvPicPr>
          <p:cNvPr id="18" name="Picture 17" descr="A close up of a logo&#10;&#10;Description automatically generated">
            <a:extLst>
              <a:ext uri="{FF2B5EF4-FFF2-40B4-BE49-F238E27FC236}">
                <a16:creationId xmlns:a16="http://schemas.microsoft.com/office/drawing/2014/main" id="{55459CB2-B138-49D6-B453-A8E9841A5009}"/>
              </a:ext>
            </a:extLst>
          </p:cNvPr>
          <p:cNvPicPr>
            <a:picLocks noChangeAspect="1"/>
          </p:cNvPicPr>
          <p:nvPr/>
        </p:nvPicPr>
        <p:blipFill>
          <a:blip r:embed="rId2">
            <a:duotone>
              <a:srgbClr val="4F4F4F">
                <a:shade val="45000"/>
                <a:satMod val="135000"/>
              </a:srgb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935711" y="4588602"/>
            <a:ext cx="561943" cy="561943"/>
          </a:xfrm>
          <a:prstGeom prst="rect">
            <a:avLst/>
          </a:prstGeom>
        </p:spPr>
      </p:pic>
      <p:pic>
        <p:nvPicPr>
          <p:cNvPr id="19" name="Picture 18" descr="Image result for policy icon">
            <a:extLst>
              <a:ext uri="{FF2B5EF4-FFF2-40B4-BE49-F238E27FC236}">
                <a16:creationId xmlns:a16="http://schemas.microsoft.com/office/drawing/2014/main" id="{39E06823-86BA-4EA7-BCFF-57336C09B16D}"/>
              </a:ext>
            </a:extLst>
          </p:cNvPr>
          <p:cNvPicPr/>
          <p:nvPr/>
        </p:nvPicPr>
        <p:blipFill>
          <a:blip r:embed="rId4">
            <a:duotone>
              <a:srgbClr val="4F4F4F">
                <a:shade val="45000"/>
                <a:satMod val="135000"/>
              </a:srgb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494448" y="4559696"/>
            <a:ext cx="669056" cy="668842"/>
          </a:xfrm>
          <a:prstGeom prst="rect">
            <a:avLst/>
          </a:prstGeom>
          <a:noFill/>
          <a:ln>
            <a:noFill/>
          </a:ln>
        </p:spPr>
      </p:pic>
      <p:sp>
        <p:nvSpPr>
          <p:cNvPr id="20" name="Rectangle 19">
            <a:extLst>
              <a:ext uri="{FF2B5EF4-FFF2-40B4-BE49-F238E27FC236}">
                <a16:creationId xmlns:a16="http://schemas.microsoft.com/office/drawing/2014/main" id="{9AC615F8-BA9C-49E8-BF7A-DABC2C4D5519}"/>
              </a:ext>
            </a:extLst>
          </p:cNvPr>
          <p:cNvSpPr/>
          <p:nvPr/>
        </p:nvSpPr>
        <p:spPr>
          <a:xfrm>
            <a:off x="4695927" y="4986516"/>
            <a:ext cx="2676393" cy="830997"/>
          </a:xfrm>
          <a:prstGeom prst="rect">
            <a:avLst/>
          </a:prstGeom>
        </p:spPr>
        <p:txBody>
          <a:bodyPr wrap="square">
            <a:spAutoFit/>
          </a:bodyPr>
          <a:lstStyle/>
          <a:p>
            <a:pPr lvl="0" algn="ctr">
              <a:defRPr/>
            </a:pPr>
            <a:r>
              <a:rPr lang="th-TH" sz="2400" b="1" dirty="0">
                <a:solidFill>
                  <a:srgbClr val="002060"/>
                </a:solidFill>
                <a:latin typeface="TH Sarabun New" panose="020B0500040200020003" pitchFamily="34" charset="-34"/>
                <a:cs typeface="TH Sarabun New" panose="020B0500040200020003" pitchFamily="34" charset="-34"/>
              </a:rPr>
              <a:t>กลไกการขับเคลื่อนแผนแม่บทสู่ความสำเร็จ</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21" name="TextBox 20">
            <a:extLst>
              <a:ext uri="{FF2B5EF4-FFF2-40B4-BE49-F238E27FC236}">
                <a16:creationId xmlns:a16="http://schemas.microsoft.com/office/drawing/2014/main" id="{82A7AEEC-7C01-4372-BC2B-B1724E337839}"/>
              </a:ext>
            </a:extLst>
          </p:cNvPr>
          <p:cNvSpPr txBox="1"/>
          <p:nvPr/>
        </p:nvSpPr>
        <p:spPr>
          <a:xfrm>
            <a:off x="3574674" y="1394554"/>
            <a:ext cx="5282099" cy="461665"/>
          </a:xfrm>
          <a:prstGeom prst="rect">
            <a:avLst/>
          </a:prstGeom>
          <a:noFill/>
        </p:spPr>
        <p:txBody>
          <a:bodyPr wrap="square" rtlCol="0">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การบูรณาการร่วมกันระหว่างหน่วยงานที่เกี่ยวข้อง</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22" name="Oval 21">
            <a:extLst>
              <a:ext uri="{FF2B5EF4-FFF2-40B4-BE49-F238E27FC236}">
                <a16:creationId xmlns:a16="http://schemas.microsoft.com/office/drawing/2014/main" id="{8D702D82-A8CB-45E9-9F0B-BE66D79225A0}"/>
              </a:ext>
            </a:extLst>
          </p:cNvPr>
          <p:cNvSpPr/>
          <p:nvPr/>
        </p:nvSpPr>
        <p:spPr>
          <a:xfrm>
            <a:off x="540648" y="3135277"/>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1</a:t>
            </a:r>
          </a:p>
        </p:txBody>
      </p:sp>
      <p:sp>
        <p:nvSpPr>
          <p:cNvPr id="23" name="Oval 22">
            <a:extLst>
              <a:ext uri="{FF2B5EF4-FFF2-40B4-BE49-F238E27FC236}">
                <a16:creationId xmlns:a16="http://schemas.microsoft.com/office/drawing/2014/main" id="{5FAFCCBC-ECA0-4B1B-9A7E-453379C02FAC}"/>
              </a:ext>
            </a:extLst>
          </p:cNvPr>
          <p:cNvSpPr/>
          <p:nvPr/>
        </p:nvSpPr>
        <p:spPr>
          <a:xfrm>
            <a:off x="3197901" y="1391087"/>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2</a:t>
            </a:r>
          </a:p>
        </p:txBody>
      </p:sp>
      <p:sp>
        <p:nvSpPr>
          <p:cNvPr id="24" name="Oval 23">
            <a:extLst>
              <a:ext uri="{FF2B5EF4-FFF2-40B4-BE49-F238E27FC236}">
                <a16:creationId xmlns:a16="http://schemas.microsoft.com/office/drawing/2014/main" id="{B4ECF749-97A6-4349-AE98-A28F3E715D94}"/>
              </a:ext>
            </a:extLst>
          </p:cNvPr>
          <p:cNvSpPr/>
          <p:nvPr/>
        </p:nvSpPr>
        <p:spPr>
          <a:xfrm>
            <a:off x="8811058" y="3211155"/>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3</a:t>
            </a:r>
          </a:p>
        </p:txBody>
      </p:sp>
      <p:sp>
        <p:nvSpPr>
          <p:cNvPr id="25" name="Rectangle 24">
            <a:extLst>
              <a:ext uri="{FF2B5EF4-FFF2-40B4-BE49-F238E27FC236}">
                <a16:creationId xmlns:a16="http://schemas.microsoft.com/office/drawing/2014/main" id="{111A8634-334F-4612-9038-12C32AE4D119}"/>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
        <p:nvSpPr>
          <p:cNvPr id="26" name="Rectangle 25">
            <a:extLst>
              <a:ext uri="{FF2B5EF4-FFF2-40B4-BE49-F238E27FC236}">
                <a16:creationId xmlns:a16="http://schemas.microsoft.com/office/drawing/2014/main" id="{06A9F6CD-079D-4022-8ECC-8E287DC30348}"/>
              </a:ext>
            </a:extLst>
          </p:cNvPr>
          <p:cNvSpPr/>
          <p:nvPr/>
        </p:nvSpPr>
        <p:spPr>
          <a:xfrm>
            <a:off x="2252523" y="1443103"/>
            <a:ext cx="6554679" cy="37406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 5 subjects</a:t>
            </a:r>
          </a:p>
        </p:txBody>
      </p:sp>
    </p:spTree>
    <p:extLst>
      <p:ext uri="{BB962C8B-B14F-4D97-AF65-F5344CB8AC3E}">
        <p14:creationId xmlns:p14="http://schemas.microsoft.com/office/powerpoint/2010/main" val="326337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07F245-4244-4695-84D1-400F68287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7">
            <a:extLst>
              <a:ext uri="{FF2B5EF4-FFF2-40B4-BE49-F238E27FC236}">
                <a16:creationId xmlns:a16="http://schemas.microsoft.com/office/drawing/2014/main" id="{232B7ECE-1AC6-45DB-B148-A3BC94778DDE}"/>
              </a:ext>
            </a:extLst>
          </p:cNvPr>
          <p:cNvSpPr txBox="1">
            <a:spLocks/>
          </p:cNvSpPr>
          <p:nvPr/>
        </p:nvSpPr>
        <p:spPr>
          <a:xfrm>
            <a:off x="2601280" y="1325537"/>
            <a:ext cx="4649066" cy="865098"/>
          </a:xfrm>
          <a:prstGeom prst="rect">
            <a:avLst/>
          </a:prstGeom>
          <a:effectLst/>
        </p:spPr>
        <p:txBody>
          <a:bodyPr vert="horz" lIns="0" tIns="0" rIns="0" bIns="0" rtlCol="0" anchor="t">
            <a:normAutofit/>
          </a:bodyPr>
          <a:lstStyle>
            <a:lvl1pPr algn="l"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mj-cs"/>
              </a:defRPr>
            </a:lvl1pPr>
          </a:lstStyle>
          <a:p>
            <a:pPr lvl="0">
              <a:lnSpc>
                <a:spcPct val="100000"/>
              </a:lnSpc>
            </a:pPr>
            <a:r>
              <a:rPr lang="en-US" sz="2700" b="1" dirty="0">
                <a:latin typeface="Arial" panose="020B0604020202020204"/>
                <a:cs typeface="Arial" panose="020B0604020202020204" pitchFamily="34" charset="0"/>
              </a:rPr>
              <a:t>Business Operation</a:t>
            </a:r>
          </a:p>
          <a:p>
            <a:pPr lvl="0">
              <a:lnSpc>
                <a:spcPct val="100000"/>
              </a:lnSpc>
            </a:pPr>
            <a:r>
              <a:rPr lang="en-US" sz="1800" b="1" dirty="0">
                <a:latin typeface="Arial" panose="020B0604020202020204"/>
                <a:cs typeface="Arial" panose="020B0604020202020204" pitchFamily="34" charset="0"/>
              </a:rPr>
              <a:t>Job Responsibilities</a:t>
            </a:r>
            <a:endParaRPr kumimoji="0" lang="th-TH" sz="2800" b="0" i="0" u="none" strike="noStrike" kern="1200" cap="none" spc="0" normalizeH="0" baseline="0" noProof="0" dirty="0">
              <a:ln>
                <a:noFill/>
              </a:ln>
              <a:effectLst/>
              <a:uLnTx/>
              <a:uFillTx/>
              <a:cs typeface="Cordia New" panose="020B0304020202020204" pitchFamily="34" charset="-34"/>
            </a:endParaRPr>
          </a:p>
        </p:txBody>
      </p:sp>
      <p:sp>
        <p:nvSpPr>
          <p:cNvPr id="6" name="Subtitle 8">
            <a:extLst>
              <a:ext uri="{FF2B5EF4-FFF2-40B4-BE49-F238E27FC236}">
                <a16:creationId xmlns:a16="http://schemas.microsoft.com/office/drawing/2014/main" id="{085A5DD7-E259-4D56-BF6C-7F5E514A3D93}"/>
              </a:ext>
            </a:extLst>
          </p:cNvPr>
          <p:cNvSpPr txBox="1">
            <a:spLocks/>
          </p:cNvSpPr>
          <p:nvPr/>
        </p:nvSpPr>
        <p:spPr>
          <a:xfrm>
            <a:off x="2601280" y="2546764"/>
            <a:ext cx="3419955" cy="460695"/>
          </a:xfrm>
          <a:prstGeom prst="rect">
            <a:avLst/>
          </a:prstGeom>
          <a:effectLst/>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Arial" panose="020B0604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Kick-off Meeting, Jun 2020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th-TH" sz="1600" b="0" i="0" u="none" strike="noStrike" kern="1200" cap="none" spc="0" normalizeH="0" baseline="0" noProof="0" dirty="0">
              <a:ln>
                <a:noFill/>
              </a:ln>
              <a:effectLst/>
              <a:uLnTx/>
              <a:uFillTx/>
              <a:latin typeface="Arial" panose="020B0604020202020204" pitchFamily="34" charset="0"/>
              <a:ea typeface="+mn-ea"/>
              <a:cs typeface="Cordia New" panose="020B0304020202020204" pitchFamily="34" charset="-34"/>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th-TH" sz="1600" b="0" i="0" u="none" strike="noStrike" kern="1200" cap="none" spc="0" normalizeH="0" baseline="0" noProof="0" dirty="0">
              <a:ln>
                <a:noFill/>
              </a:ln>
              <a:effectLst/>
              <a:uLnTx/>
              <a:uFillTx/>
              <a:latin typeface="Arial" panose="020B0604020202020204" pitchFamily="34" charset="0"/>
              <a:ea typeface="+mn-ea"/>
              <a:cs typeface="Cordia New" panose="020B0304020202020204" pitchFamily="34" charset="-34"/>
            </a:endParaRPr>
          </a:p>
        </p:txBody>
      </p:sp>
      <p:sp>
        <p:nvSpPr>
          <p:cNvPr id="7" name="Rectangle 6">
            <a:extLst>
              <a:ext uri="{FF2B5EF4-FFF2-40B4-BE49-F238E27FC236}">
                <a16:creationId xmlns:a16="http://schemas.microsoft.com/office/drawing/2014/main" id="{1A7AE9CB-3F2D-4DB2-929E-3A11FF753B04}"/>
              </a:ext>
            </a:extLst>
          </p:cNvPr>
          <p:cNvSpPr/>
          <p:nvPr/>
        </p:nvSpPr>
        <p:spPr>
          <a:xfrm>
            <a:off x="2601280" y="2258008"/>
            <a:ext cx="1782493" cy="5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1"/>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40023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71EAB24E-8DA1-4064-9A06-0D527DD0068F}"/>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3" name="Freeform: Shape 2">
            <a:extLst>
              <a:ext uri="{FF2B5EF4-FFF2-40B4-BE49-F238E27FC236}">
                <a16:creationId xmlns:a16="http://schemas.microsoft.com/office/drawing/2014/main" id="{7A229D66-E796-46AF-8049-8DBDC55A09CE}"/>
              </a:ext>
            </a:extLst>
          </p:cNvPr>
          <p:cNvSpPr/>
          <p:nvPr/>
        </p:nvSpPr>
        <p:spPr>
          <a:xfrm>
            <a:off x="2775381" y="2860771"/>
            <a:ext cx="6468910" cy="3234456"/>
          </a:xfrm>
          <a:custGeom>
            <a:avLst/>
            <a:gdLst>
              <a:gd name="connsiteX0" fmla="*/ 3234455 w 6468910"/>
              <a:gd name="connsiteY0" fmla="*/ 0 h 3234456"/>
              <a:gd name="connsiteX1" fmla="*/ 6468910 w 6468910"/>
              <a:gd name="connsiteY1" fmla="*/ 3234455 h 3234456"/>
              <a:gd name="connsiteX2" fmla="*/ 6468910 w 6468910"/>
              <a:gd name="connsiteY2" fmla="*/ 3234456 h 3234456"/>
              <a:gd name="connsiteX3" fmla="*/ 5296549 w 6468910"/>
              <a:gd name="connsiteY3" fmla="*/ 3234456 h 3234456"/>
              <a:gd name="connsiteX4" fmla="*/ 3234456 w 6468910"/>
              <a:gd name="connsiteY4" fmla="*/ 1172363 h 3234456"/>
              <a:gd name="connsiteX5" fmla="*/ 1172363 w 6468910"/>
              <a:gd name="connsiteY5" fmla="*/ 3234456 h 3234456"/>
              <a:gd name="connsiteX6" fmla="*/ 0 w 6468910"/>
              <a:gd name="connsiteY6" fmla="*/ 3234456 h 3234456"/>
              <a:gd name="connsiteX7" fmla="*/ 0 w 6468910"/>
              <a:gd name="connsiteY7" fmla="*/ 3234455 h 3234456"/>
              <a:gd name="connsiteX8" fmla="*/ 3234455 w 6468910"/>
              <a:gd name="connsiteY8" fmla="*/ 0 h 3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8910" h="3234456">
                <a:moveTo>
                  <a:pt x="3234455" y="0"/>
                </a:moveTo>
                <a:cubicBezTo>
                  <a:pt x="5020795" y="0"/>
                  <a:pt x="6468910" y="1448115"/>
                  <a:pt x="6468910" y="3234455"/>
                </a:cubicBezTo>
                <a:lnTo>
                  <a:pt x="6468910" y="3234456"/>
                </a:lnTo>
                <a:lnTo>
                  <a:pt x="5296549" y="3234456"/>
                </a:lnTo>
                <a:cubicBezTo>
                  <a:pt x="5296549" y="2095593"/>
                  <a:pt x="4373319" y="1172363"/>
                  <a:pt x="3234456" y="1172363"/>
                </a:cubicBezTo>
                <a:cubicBezTo>
                  <a:pt x="2095593" y="1172363"/>
                  <a:pt x="1172363" y="2095593"/>
                  <a:pt x="1172363" y="3234456"/>
                </a:cubicBezTo>
                <a:lnTo>
                  <a:pt x="0" y="3234456"/>
                </a:lnTo>
                <a:lnTo>
                  <a:pt x="0" y="3234455"/>
                </a:lnTo>
                <a:cubicBezTo>
                  <a:pt x="0" y="1448115"/>
                  <a:pt x="1448115" y="0"/>
                  <a:pt x="3234455" y="0"/>
                </a:cubicBezTo>
                <a:close/>
              </a:path>
            </a:pathLst>
          </a:custGeom>
          <a:solidFill>
            <a:srgbClr val="FFFFFF">
              <a:lumMod val="85000"/>
              <a:alpha val="20000"/>
            </a:srgbClr>
          </a:solid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4" name="Freeform 5">
            <a:extLst>
              <a:ext uri="{FF2B5EF4-FFF2-40B4-BE49-F238E27FC236}">
                <a16:creationId xmlns:a16="http://schemas.microsoft.com/office/drawing/2014/main" id="{B5E69340-1DDD-4932-A152-E7B1C0E3BADF}"/>
              </a:ext>
            </a:extLst>
          </p:cNvPr>
          <p:cNvSpPr>
            <a:spLocks/>
          </p:cNvSpPr>
          <p:nvPr/>
        </p:nvSpPr>
        <p:spPr bwMode="auto">
          <a:xfrm>
            <a:off x="6009837" y="3091677"/>
            <a:ext cx="1500188" cy="1573213"/>
          </a:xfrm>
          <a:custGeom>
            <a:avLst/>
            <a:gdLst>
              <a:gd name="T0" fmla="*/ 0 w 2407"/>
              <a:gd name="T1" fmla="*/ 0 h 2520"/>
              <a:gd name="T2" fmla="*/ 2407 w 2407"/>
              <a:gd name="T3" fmla="*/ 644 h 2520"/>
              <a:gd name="T4" fmla="*/ 1324 w 2407"/>
              <a:gd name="T5" fmla="*/ 2520 h 2520"/>
              <a:gd name="T6" fmla="*/ 0 w 2407"/>
              <a:gd name="T7" fmla="*/ 2166 h 2520"/>
              <a:gd name="T8" fmla="*/ 0 w 2407"/>
              <a:gd name="T9" fmla="*/ 0 h 2520"/>
            </a:gdLst>
            <a:ahLst/>
            <a:cxnLst>
              <a:cxn ang="0">
                <a:pos x="T0" y="T1"/>
              </a:cxn>
              <a:cxn ang="0">
                <a:pos x="T2" y="T3"/>
              </a:cxn>
              <a:cxn ang="0">
                <a:pos x="T4" y="T5"/>
              </a:cxn>
              <a:cxn ang="0">
                <a:pos x="T6" y="T7"/>
              </a:cxn>
              <a:cxn ang="0">
                <a:pos x="T8" y="T9"/>
              </a:cxn>
            </a:cxnLst>
            <a:rect l="0" t="0" r="r" b="b"/>
            <a:pathLst>
              <a:path w="2407" h="2520">
                <a:moveTo>
                  <a:pt x="0" y="0"/>
                </a:moveTo>
                <a:cubicBezTo>
                  <a:pt x="845" y="0"/>
                  <a:pt x="1676" y="222"/>
                  <a:pt x="2407" y="644"/>
                </a:cubicBezTo>
                <a:lnTo>
                  <a:pt x="1324" y="2520"/>
                </a:lnTo>
                <a:cubicBezTo>
                  <a:pt x="922" y="2288"/>
                  <a:pt x="465" y="2166"/>
                  <a:pt x="0" y="2166"/>
                </a:cubicBezTo>
                <a:lnTo>
                  <a:pt x="0" y="0"/>
                </a:lnTo>
                <a:close/>
              </a:path>
            </a:pathLst>
          </a:custGeom>
          <a:solidFill>
            <a:srgbClr val="2174E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5" name="Freeform 6">
            <a:extLst>
              <a:ext uri="{FF2B5EF4-FFF2-40B4-BE49-F238E27FC236}">
                <a16:creationId xmlns:a16="http://schemas.microsoft.com/office/drawing/2014/main" id="{59344928-D6F2-4A2A-B205-9DAE855ED70E}"/>
              </a:ext>
            </a:extLst>
          </p:cNvPr>
          <p:cNvSpPr>
            <a:spLocks/>
          </p:cNvSpPr>
          <p:nvPr/>
        </p:nvSpPr>
        <p:spPr bwMode="auto">
          <a:xfrm>
            <a:off x="6835337" y="3493315"/>
            <a:ext cx="1771650" cy="1776413"/>
          </a:xfrm>
          <a:custGeom>
            <a:avLst/>
            <a:gdLst>
              <a:gd name="T0" fmla="*/ 1083 w 2845"/>
              <a:gd name="T1" fmla="*/ 0 h 2845"/>
              <a:gd name="T2" fmla="*/ 2845 w 2845"/>
              <a:gd name="T3" fmla="*/ 1762 h 2845"/>
              <a:gd name="T4" fmla="*/ 969 w 2845"/>
              <a:gd name="T5" fmla="*/ 2845 h 2845"/>
              <a:gd name="T6" fmla="*/ 0 w 2845"/>
              <a:gd name="T7" fmla="*/ 1876 h 2845"/>
              <a:gd name="T8" fmla="*/ 1083 w 2845"/>
              <a:gd name="T9" fmla="*/ 0 h 2845"/>
            </a:gdLst>
            <a:ahLst/>
            <a:cxnLst>
              <a:cxn ang="0">
                <a:pos x="T0" y="T1"/>
              </a:cxn>
              <a:cxn ang="0">
                <a:pos x="T2" y="T3"/>
              </a:cxn>
              <a:cxn ang="0">
                <a:pos x="T4" y="T5"/>
              </a:cxn>
              <a:cxn ang="0">
                <a:pos x="T6" y="T7"/>
              </a:cxn>
              <a:cxn ang="0">
                <a:pos x="T8" y="T9"/>
              </a:cxn>
            </a:cxnLst>
            <a:rect l="0" t="0" r="r" b="b"/>
            <a:pathLst>
              <a:path w="2845" h="2845">
                <a:moveTo>
                  <a:pt x="1083" y="0"/>
                </a:moveTo>
                <a:cubicBezTo>
                  <a:pt x="1815" y="423"/>
                  <a:pt x="2423" y="1031"/>
                  <a:pt x="2845" y="1762"/>
                </a:cubicBezTo>
                <a:lnTo>
                  <a:pt x="969" y="2845"/>
                </a:lnTo>
                <a:cubicBezTo>
                  <a:pt x="737" y="2443"/>
                  <a:pt x="403" y="2109"/>
                  <a:pt x="0" y="1876"/>
                </a:cubicBezTo>
                <a:lnTo>
                  <a:pt x="1083"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6" name="Freeform 7">
            <a:extLst>
              <a:ext uri="{FF2B5EF4-FFF2-40B4-BE49-F238E27FC236}">
                <a16:creationId xmlns:a16="http://schemas.microsoft.com/office/drawing/2014/main" id="{CF22B4C8-39D2-4F7C-9798-F180E7522A3F}"/>
              </a:ext>
            </a:extLst>
          </p:cNvPr>
          <p:cNvSpPr>
            <a:spLocks/>
          </p:cNvSpPr>
          <p:nvPr/>
        </p:nvSpPr>
        <p:spPr bwMode="auto">
          <a:xfrm>
            <a:off x="7438587" y="4593452"/>
            <a:ext cx="1570038" cy="1501775"/>
          </a:xfrm>
          <a:custGeom>
            <a:avLst/>
            <a:gdLst>
              <a:gd name="T0" fmla="*/ 1876 w 2521"/>
              <a:gd name="T1" fmla="*/ 0 h 2407"/>
              <a:gd name="T2" fmla="*/ 2521 w 2521"/>
              <a:gd name="T3" fmla="*/ 2407 h 2407"/>
              <a:gd name="T4" fmla="*/ 355 w 2521"/>
              <a:gd name="T5" fmla="*/ 2407 h 2407"/>
              <a:gd name="T6" fmla="*/ 0 w 2521"/>
              <a:gd name="T7" fmla="*/ 1083 h 2407"/>
              <a:gd name="T8" fmla="*/ 1876 w 2521"/>
              <a:gd name="T9" fmla="*/ 0 h 2407"/>
            </a:gdLst>
            <a:ahLst/>
            <a:cxnLst>
              <a:cxn ang="0">
                <a:pos x="T0" y="T1"/>
              </a:cxn>
              <a:cxn ang="0">
                <a:pos x="T2" y="T3"/>
              </a:cxn>
              <a:cxn ang="0">
                <a:pos x="T4" y="T5"/>
              </a:cxn>
              <a:cxn ang="0">
                <a:pos x="T6" y="T7"/>
              </a:cxn>
              <a:cxn ang="0">
                <a:pos x="T8" y="T9"/>
              </a:cxn>
            </a:cxnLst>
            <a:rect l="0" t="0" r="r" b="b"/>
            <a:pathLst>
              <a:path w="2521" h="2407">
                <a:moveTo>
                  <a:pt x="1876" y="0"/>
                </a:moveTo>
                <a:cubicBezTo>
                  <a:pt x="2299" y="732"/>
                  <a:pt x="2521" y="1562"/>
                  <a:pt x="2521" y="2407"/>
                </a:cubicBezTo>
                <a:lnTo>
                  <a:pt x="355" y="2407"/>
                </a:lnTo>
                <a:cubicBezTo>
                  <a:pt x="355" y="1942"/>
                  <a:pt x="233" y="1486"/>
                  <a:pt x="0" y="1083"/>
                </a:cubicBezTo>
                <a:lnTo>
                  <a:pt x="1876"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7" name="Freeform 14">
            <a:extLst>
              <a:ext uri="{FF2B5EF4-FFF2-40B4-BE49-F238E27FC236}">
                <a16:creationId xmlns:a16="http://schemas.microsoft.com/office/drawing/2014/main" id="{74527BE3-13AD-4D21-8F2C-4B665AFA1956}"/>
              </a:ext>
            </a:extLst>
          </p:cNvPr>
          <p:cNvSpPr>
            <a:spLocks/>
          </p:cNvSpPr>
          <p:nvPr/>
        </p:nvSpPr>
        <p:spPr bwMode="auto">
          <a:xfrm>
            <a:off x="3011049" y="4593452"/>
            <a:ext cx="1571625" cy="1501775"/>
          </a:xfrm>
          <a:custGeom>
            <a:avLst/>
            <a:gdLst>
              <a:gd name="T0" fmla="*/ 0 w 2521"/>
              <a:gd name="T1" fmla="*/ 2407 h 2407"/>
              <a:gd name="T2" fmla="*/ 645 w 2521"/>
              <a:gd name="T3" fmla="*/ 0 h 2407"/>
              <a:gd name="T4" fmla="*/ 2521 w 2521"/>
              <a:gd name="T5" fmla="*/ 1083 h 2407"/>
              <a:gd name="T6" fmla="*/ 2166 w 2521"/>
              <a:gd name="T7" fmla="*/ 2407 h 2407"/>
              <a:gd name="T8" fmla="*/ 0 w 2521"/>
              <a:gd name="T9" fmla="*/ 2407 h 2407"/>
            </a:gdLst>
            <a:ahLst/>
            <a:cxnLst>
              <a:cxn ang="0">
                <a:pos x="T0" y="T1"/>
              </a:cxn>
              <a:cxn ang="0">
                <a:pos x="T2" y="T3"/>
              </a:cxn>
              <a:cxn ang="0">
                <a:pos x="T4" y="T5"/>
              </a:cxn>
              <a:cxn ang="0">
                <a:pos x="T6" y="T7"/>
              </a:cxn>
              <a:cxn ang="0">
                <a:pos x="T8" y="T9"/>
              </a:cxn>
            </a:cxnLst>
            <a:rect l="0" t="0" r="r" b="b"/>
            <a:pathLst>
              <a:path w="2521" h="2407">
                <a:moveTo>
                  <a:pt x="0" y="2407"/>
                </a:moveTo>
                <a:cubicBezTo>
                  <a:pt x="0" y="1562"/>
                  <a:pt x="222" y="732"/>
                  <a:pt x="645" y="0"/>
                </a:cubicBezTo>
                <a:lnTo>
                  <a:pt x="2521" y="1083"/>
                </a:lnTo>
                <a:cubicBezTo>
                  <a:pt x="2288" y="1486"/>
                  <a:pt x="2166" y="1942"/>
                  <a:pt x="2166" y="2407"/>
                </a:cubicBezTo>
                <a:lnTo>
                  <a:pt x="0" y="2407"/>
                </a:lnTo>
                <a:close/>
              </a:path>
            </a:pathLst>
          </a:custGeom>
          <a:solidFill>
            <a:srgbClr val="082D8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6685B3">
                  <a:lumMod val="50000"/>
                </a:srgbClr>
              </a:solidFill>
              <a:cs typeface="Arial" panose="020B0604020202020204" pitchFamily="34" charset="0"/>
            </a:endParaRPr>
          </a:p>
        </p:txBody>
      </p:sp>
      <p:sp>
        <p:nvSpPr>
          <p:cNvPr id="8" name="Freeform 15">
            <a:extLst>
              <a:ext uri="{FF2B5EF4-FFF2-40B4-BE49-F238E27FC236}">
                <a16:creationId xmlns:a16="http://schemas.microsoft.com/office/drawing/2014/main" id="{487BC160-AF46-4CC9-94D2-8B4B2B0887C7}"/>
              </a:ext>
            </a:extLst>
          </p:cNvPr>
          <p:cNvSpPr>
            <a:spLocks/>
          </p:cNvSpPr>
          <p:nvPr/>
        </p:nvSpPr>
        <p:spPr bwMode="auto">
          <a:xfrm>
            <a:off x="3412687" y="3493315"/>
            <a:ext cx="1773238" cy="1776413"/>
          </a:xfrm>
          <a:custGeom>
            <a:avLst/>
            <a:gdLst>
              <a:gd name="T0" fmla="*/ 0 w 2845"/>
              <a:gd name="T1" fmla="*/ 1762 h 2845"/>
              <a:gd name="T2" fmla="*/ 1762 w 2845"/>
              <a:gd name="T3" fmla="*/ 0 h 2845"/>
              <a:gd name="T4" fmla="*/ 2845 w 2845"/>
              <a:gd name="T5" fmla="*/ 1876 h 2845"/>
              <a:gd name="T6" fmla="*/ 1876 w 2845"/>
              <a:gd name="T7" fmla="*/ 2845 h 2845"/>
              <a:gd name="T8" fmla="*/ 0 w 2845"/>
              <a:gd name="T9" fmla="*/ 1762 h 2845"/>
            </a:gdLst>
            <a:ahLst/>
            <a:cxnLst>
              <a:cxn ang="0">
                <a:pos x="T0" y="T1"/>
              </a:cxn>
              <a:cxn ang="0">
                <a:pos x="T2" y="T3"/>
              </a:cxn>
              <a:cxn ang="0">
                <a:pos x="T4" y="T5"/>
              </a:cxn>
              <a:cxn ang="0">
                <a:pos x="T6" y="T7"/>
              </a:cxn>
              <a:cxn ang="0">
                <a:pos x="T8" y="T9"/>
              </a:cxn>
            </a:cxnLst>
            <a:rect l="0" t="0" r="r" b="b"/>
            <a:pathLst>
              <a:path w="2845" h="2845">
                <a:moveTo>
                  <a:pt x="0" y="1762"/>
                </a:moveTo>
                <a:cubicBezTo>
                  <a:pt x="422" y="1031"/>
                  <a:pt x="1030" y="423"/>
                  <a:pt x="1762" y="0"/>
                </a:cubicBezTo>
                <a:lnTo>
                  <a:pt x="2845" y="1876"/>
                </a:lnTo>
                <a:cubicBezTo>
                  <a:pt x="2442" y="2109"/>
                  <a:pt x="2108" y="2443"/>
                  <a:pt x="1876" y="2845"/>
                </a:cubicBezTo>
                <a:lnTo>
                  <a:pt x="0" y="1762"/>
                </a:lnTo>
                <a:close/>
              </a:path>
            </a:pathLst>
          </a:custGeom>
          <a:solidFill>
            <a:srgbClr val="082D8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dirty="0">
              <a:solidFill>
                <a:srgbClr val="6685B3">
                  <a:lumMod val="50000"/>
                </a:srgbClr>
              </a:solidFill>
              <a:cs typeface="Arial" panose="020B0604020202020204" pitchFamily="34" charset="0"/>
            </a:endParaRPr>
          </a:p>
        </p:txBody>
      </p:sp>
      <p:sp>
        <p:nvSpPr>
          <p:cNvPr id="9" name="Freeform 16">
            <a:extLst>
              <a:ext uri="{FF2B5EF4-FFF2-40B4-BE49-F238E27FC236}">
                <a16:creationId xmlns:a16="http://schemas.microsoft.com/office/drawing/2014/main" id="{847AA767-8489-43B1-B547-368FE7524785}"/>
              </a:ext>
            </a:extLst>
          </p:cNvPr>
          <p:cNvSpPr>
            <a:spLocks/>
          </p:cNvSpPr>
          <p:nvPr/>
        </p:nvSpPr>
        <p:spPr bwMode="auto">
          <a:xfrm>
            <a:off x="4511237" y="3091677"/>
            <a:ext cx="1498600" cy="1573213"/>
          </a:xfrm>
          <a:custGeom>
            <a:avLst/>
            <a:gdLst>
              <a:gd name="T0" fmla="*/ 0 w 2406"/>
              <a:gd name="T1" fmla="*/ 644 h 2520"/>
              <a:gd name="T2" fmla="*/ 2406 w 2406"/>
              <a:gd name="T3" fmla="*/ 0 h 2520"/>
              <a:gd name="T4" fmla="*/ 2406 w 2406"/>
              <a:gd name="T5" fmla="*/ 2166 h 2520"/>
              <a:gd name="T6" fmla="*/ 1083 w 2406"/>
              <a:gd name="T7" fmla="*/ 2520 h 2520"/>
              <a:gd name="T8" fmla="*/ 0 w 2406"/>
              <a:gd name="T9" fmla="*/ 644 h 2520"/>
            </a:gdLst>
            <a:ahLst/>
            <a:cxnLst>
              <a:cxn ang="0">
                <a:pos x="T0" y="T1"/>
              </a:cxn>
              <a:cxn ang="0">
                <a:pos x="T2" y="T3"/>
              </a:cxn>
              <a:cxn ang="0">
                <a:pos x="T4" y="T5"/>
              </a:cxn>
              <a:cxn ang="0">
                <a:pos x="T6" y="T7"/>
              </a:cxn>
              <a:cxn ang="0">
                <a:pos x="T8" y="T9"/>
              </a:cxn>
            </a:cxnLst>
            <a:rect l="0" t="0" r="r" b="b"/>
            <a:pathLst>
              <a:path w="2406" h="2520">
                <a:moveTo>
                  <a:pt x="0" y="644"/>
                </a:moveTo>
                <a:cubicBezTo>
                  <a:pt x="731" y="222"/>
                  <a:pt x="1562" y="0"/>
                  <a:pt x="2406" y="0"/>
                </a:cubicBezTo>
                <a:lnTo>
                  <a:pt x="2406" y="2166"/>
                </a:lnTo>
                <a:cubicBezTo>
                  <a:pt x="1942" y="2166"/>
                  <a:pt x="1485" y="2288"/>
                  <a:pt x="1083" y="2520"/>
                </a:cubicBezTo>
                <a:lnTo>
                  <a:pt x="0" y="644"/>
                </a:lnTo>
                <a:close/>
              </a:path>
            </a:pathLst>
          </a:custGeom>
          <a:solidFill>
            <a:srgbClr val="2174EE"/>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6685B3">
                  <a:lumMod val="50000"/>
                </a:srgbClr>
              </a:solidFill>
              <a:cs typeface="Arial" panose="020B0604020202020204" pitchFamily="34" charset="0"/>
            </a:endParaRPr>
          </a:p>
        </p:txBody>
      </p:sp>
      <p:sp>
        <p:nvSpPr>
          <p:cNvPr id="10" name="Freeform: Shape 9">
            <a:extLst>
              <a:ext uri="{FF2B5EF4-FFF2-40B4-BE49-F238E27FC236}">
                <a16:creationId xmlns:a16="http://schemas.microsoft.com/office/drawing/2014/main" id="{BDF94CB6-26C3-44EB-94D7-832D751EF6BE}"/>
              </a:ext>
            </a:extLst>
          </p:cNvPr>
          <p:cNvSpPr/>
          <p:nvPr/>
        </p:nvSpPr>
        <p:spPr>
          <a:xfrm>
            <a:off x="3947743" y="4033134"/>
            <a:ext cx="4124186" cy="2062093"/>
          </a:xfrm>
          <a:custGeom>
            <a:avLst/>
            <a:gdLst>
              <a:gd name="connsiteX0" fmla="*/ 2062093 w 4124186"/>
              <a:gd name="connsiteY0" fmla="*/ 0 h 2062093"/>
              <a:gd name="connsiteX1" fmla="*/ 4124186 w 4124186"/>
              <a:gd name="connsiteY1" fmla="*/ 2062093 h 2062093"/>
              <a:gd name="connsiteX2" fmla="*/ 3711660 w 4124186"/>
              <a:gd name="connsiteY2" fmla="*/ 2062093 h 2062093"/>
              <a:gd name="connsiteX3" fmla="*/ 3228905 w 4124186"/>
              <a:gd name="connsiteY3" fmla="*/ 893977 h 2062093"/>
              <a:gd name="connsiteX4" fmla="*/ 3229087 w 4124186"/>
              <a:gd name="connsiteY4" fmla="*/ 893693 h 2062093"/>
              <a:gd name="connsiteX5" fmla="*/ 2062093 w 4124186"/>
              <a:gd name="connsiteY5" fmla="*/ 410102 h 2062093"/>
              <a:gd name="connsiteX6" fmla="*/ 896253 w 4124186"/>
              <a:gd name="connsiteY6" fmla="*/ 893693 h 2062093"/>
              <a:gd name="connsiteX7" fmla="*/ 895280 w 4124186"/>
              <a:gd name="connsiteY7" fmla="*/ 893977 h 2062093"/>
              <a:gd name="connsiteX8" fmla="*/ 412525 w 4124186"/>
              <a:gd name="connsiteY8" fmla="*/ 2062093 h 2062093"/>
              <a:gd name="connsiteX9" fmla="*/ 0 w 4124186"/>
              <a:gd name="connsiteY9" fmla="*/ 2062093 h 2062093"/>
              <a:gd name="connsiteX10" fmla="*/ 2062093 w 4124186"/>
              <a:gd name="connsiteY10" fmla="*/ 0 h 206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24186" h="2062093">
                <a:moveTo>
                  <a:pt x="2062093" y="0"/>
                </a:moveTo>
                <a:cubicBezTo>
                  <a:pt x="3200956" y="0"/>
                  <a:pt x="4124186" y="923230"/>
                  <a:pt x="4124186" y="2062093"/>
                </a:cubicBezTo>
                <a:lnTo>
                  <a:pt x="3711660" y="2062093"/>
                </a:lnTo>
                <a:cubicBezTo>
                  <a:pt x="3711660" y="1624050"/>
                  <a:pt x="3537868" y="1204102"/>
                  <a:pt x="3228905" y="893977"/>
                </a:cubicBezTo>
                <a:lnTo>
                  <a:pt x="3229087" y="893693"/>
                </a:lnTo>
                <a:cubicBezTo>
                  <a:pt x="2919425" y="584195"/>
                  <a:pt x="2500105" y="410102"/>
                  <a:pt x="2062093" y="410102"/>
                </a:cubicBezTo>
                <a:cubicBezTo>
                  <a:pt x="1624903" y="410102"/>
                  <a:pt x="1205773" y="584195"/>
                  <a:pt x="896253" y="893693"/>
                </a:cubicBezTo>
                <a:lnTo>
                  <a:pt x="895280" y="893977"/>
                </a:lnTo>
                <a:cubicBezTo>
                  <a:pt x="586317" y="1204102"/>
                  <a:pt x="412525" y="1624050"/>
                  <a:pt x="412525" y="2062093"/>
                </a:cubicBezTo>
                <a:lnTo>
                  <a:pt x="0" y="2062093"/>
                </a:lnTo>
                <a:cubicBezTo>
                  <a:pt x="0" y="923230"/>
                  <a:pt x="923230" y="0"/>
                  <a:pt x="2062093" y="0"/>
                </a:cubicBezTo>
                <a:close/>
              </a:path>
            </a:pathLst>
          </a:custGeom>
          <a:solidFill>
            <a:srgbClr val="000000">
              <a:alpha val="3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11" name="Oval 10">
            <a:extLst>
              <a:ext uri="{FF2B5EF4-FFF2-40B4-BE49-F238E27FC236}">
                <a16:creationId xmlns:a16="http://schemas.microsoft.com/office/drawing/2014/main" id="{14C1DEFD-0330-45B5-941A-40EE18078F36}"/>
              </a:ext>
            </a:extLst>
          </p:cNvPr>
          <p:cNvSpPr/>
          <p:nvPr/>
        </p:nvSpPr>
        <p:spPr>
          <a:xfrm>
            <a:off x="1353792" y="6031353"/>
            <a:ext cx="9312088" cy="127747"/>
          </a:xfrm>
          <a:prstGeom prst="ellipse">
            <a:avLst/>
          </a:prstGeom>
          <a:solidFill>
            <a:srgbClr val="FFFFFF">
              <a:lumMod val="7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685B3">
                  <a:lumMod val="50000"/>
                </a:srgbClr>
              </a:solidFill>
              <a:effectLst/>
              <a:uLnTx/>
              <a:uFillTx/>
              <a:latin typeface="Arial" panose="020B0604020202020204"/>
              <a:ea typeface="+mn-ea"/>
              <a:cs typeface="Arial" panose="020B0604020202020204" pitchFamily="34" charset="0"/>
            </a:endParaRPr>
          </a:p>
        </p:txBody>
      </p:sp>
      <p:sp>
        <p:nvSpPr>
          <p:cNvPr id="12" name="TextBox 11">
            <a:extLst>
              <a:ext uri="{FF2B5EF4-FFF2-40B4-BE49-F238E27FC236}">
                <a16:creationId xmlns:a16="http://schemas.microsoft.com/office/drawing/2014/main" id="{11850B2A-9F12-48E5-BBE0-2965E7CDBBDF}"/>
              </a:ext>
            </a:extLst>
          </p:cNvPr>
          <p:cNvSpPr txBox="1"/>
          <p:nvPr/>
        </p:nvSpPr>
        <p:spPr>
          <a:xfrm>
            <a:off x="3657669" y="1626872"/>
            <a:ext cx="4973793" cy="1138773"/>
          </a:xfrm>
          <a:prstGeom prst="rect">
            <a:avLst/>
          </a:prstGeom>
          <a:noFill/>
        </p:spPr>
        <p:txBody>
          <a:bodyPr wrap="square" lIns="0" rIns="0" rtlCol="0" anchor="t">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th-TH" sz="1400" b="0" i="0" u="none" strike="noStrike" kern="0" cap="none" spc="0" normalizeH="0" baseline="0" noProof="1">
              <a:ln>
                <a:noFill/>
              </a:ln>
              <a:solidFill>
                <a:srgbClr val="002060"/>
              </a:solidFill>
              <a:effectLst/>
              <a:uLnTx/>
              <a:uFillTx/>
            </a:endParaRPr>
          </a:p>
          <a:p>
            <a:pPr lvl="0">
              <a:defRPr/>
            </a:pPr>
            <a:r>
              <a:rPr lang="th-TH" sz="1800" b="1" dirty="0">
                <a:solidFill>
                  <a:srgbClr val="002060"/>
                </a:solidFill>
                <a:latin typeface="TH SarabunPSK" panose="020B0500040200020003" pitchFamily="34" charset="-34"/>
                <a:cs typeface="TH SarabunPSK" panose="020B0500040200020003" pitchFamily="34" charset="-34"/>
              </a:rPr>
              <a:t>จำต้องมีการหารือร่วมกันระหว่างหน่วยงานที่เกี่ยวข้อง เพื่อกำหนดตัวชี้วัดร่วม (</a:t>
            </a:r>
            <a:r>
              <a:rPr lang="en-US" sz="1800" b="1" dirty="0">
                <a:solidFill>
                  <a:srgbClr val="002060"/>
                </a:solidFill>
                <a:latin typeface="TH SarabunPSK" panose="020B0500040200020003" pitchFamily="34" charset="-34"/>
                <a:cs typeface="TH SarabunPSK" panose="020B0500040200020003" pitchFamily="34" charset="-34"/>
              </a:rPr>
              <a:t>Joint KPI)</a:t>
            </a:r>
            <a:r>
              <a:rPr lang="th-TH" sz="1800" b="1" dirty="0">
                <a:solidFill>
                  <a:srgbClr val="002060"/>
                </a:solidFill>
                <a:latin typeface="TH SarabunPSK" panose="020B0500040200020003" pitchFamily="34" charset="-34"/>
                <a:cs typeface="TH SarabunPSK" panose="020B0500040200020003" pitchFamily="34" charset="-34"/>
              </a:rPr>
              <a:t> รวมถึงจัดทำแผนบูรณาการการดำเนินงานรายยุทธศาสตร์ </a:t>
            </a:r>
            <a:r>
              <a:rPr lang="th-TH" sz="1800" dirty="0">
                <a:solidFill>
                  <a:srgbClr val="002060"/>
                </a:solidFill>
                <a:latin typeface="TH SarabunPSK" panose="020B0500040200020003" pitchFamily="34" charset="-34"/>
                <a:cs typeface="TH SarabunPSK" panose="020B0500040200020003" pitchFamily="34" charset="-34"/>
              </a:rPr>
              <a:t>เพื่อช่วยให้การดำเนินงานที่มีทิศทางชัดเจนและสามารถมุ่งสู่การปฏิบัติได้จริง </a:t>
            </a:r>
            <a:endParaRPr lang="en-US" sz="1800" dirty="0">
              <a:solidFill>
                <a:srgbClr val="002060"/>
              </a:solidFill>
              <a:latin typeface="TH SarabunPSK" panose="020B0500040200020003" pitchFamily="34" charset="-34"/>
              <a:cs typeface="TH SarabunPSK" panose="020B0500040200020003" pitchFamily="34" charset="-34"/>
            </a:endParaRPr>
          </a:p>
        </p:txBody>
      </p:sp>
      <p:sp>
        <p:nvSpPr>
          <p:cNvPr id="13" name="TextBox 12">
            <a:extLst>
              <a:ext uri="{FF2B5EF4-FFF2-40B4-BE49-F238E27FC236}">
                <a16:creationId xmlns:a16="http://schemas.microsoft.com/office/drawing/2014/main" id="{DDDB723B-3762-40FF-8BD2-1225969BCE49}"/>
              </a:ext>
            </a:extLst>
          </p:cNvPr>
          <p:cNvSpPr txBox="1"/>
          <p:nvPr/>
        </p:nvSpPr>
        <p:spPr>
          <a:xfrm>
            <a:off x="984381" y="3076635"/>
            <a:ext cx="2590293" cy="830997"/>
          </a:xfrm>
          <a:prstGeom prst="rect">
            <a:avLst/>
          </a:prstGeom>
          <a:noFill/>
        </p:spPr>
        <p:txBody>
          <a:bodyPr wrap="square" lIns="0" rIns="0" rtlCol="0" anchor="b">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การสร้างการมีส่วนร่วมใน</a:t>
            </a:r>
            <a:br>
              <a:rPr lang="en-US" sz="2400" b="1" dirty="0">
                <a:solidFill>
                  <a:srgbClr val="002060"/>
                </a:solidFill>
                <a:latin typeface="TH Sarabun New" panose="020B0500040200020003" pitchFamily="34" charset="-34"/>
                <a:cs typeface="TH Sarabun New" panose="020B0500040200020003" pitchFamily="34" charset="-34"/>
              </a:rPr>
            </a:br>
            <a:r>
              <a:rPr lang="th-TH" sz="2400" b="1" dirty="0">
                <a:solidFill>
                  <a:srgbClr val="002060"/>
                </a:solidFill>
                <a:latin typeface="TH Sarabun New" panose="020B0500040200020003" pitchFamily="34" charset="-34"/>
                <a:cs typeface="TH Sarabun New" panose="020B0500040200020003" pitchFamily="34" charset="-34"/>
              </a:rPr>
              <a:t>การจัดทำแผนแม่บท</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14" name="TextBox 13">
            <a:extLst>
              <a:ext uri="{FF2B5EF4-FFF2-40B4-BE49-F238E27FC236}">
                <a16:creationId xmlns:a16="http://schemas.microsoft.com/office/drawing/2014/main" id="{05053641-5DAB-437B-8279-0690CCA72A94}"/>
              </a:ext>
            </a:extLst>
          </p:cNvPr>
          <p:cNvSpPr txBox="1"/>
          <p:nvPr/>
        </p:nvSpPr>
        <p:spPr>
          <a:xfrm>
            <a:off x="636648" y="3797063"/>
            <a:ext cx="2332317" cy="2031325"/>
          </a:xfrm>
          <a:prstGeom prst="rect">
            <a:avLst/>
          </a:prstGeom>
          <a:noFill/>
        </p:spPr>
        <p:txBody>
          <a:bodyPr wrap="square" lIns="0" rIns="0" rtlCol="0" anchor="t">
            <a:spAutoFit/>
          </a:bodyPr>
          <a:lstStyle/>
          <a:p>
            <a:pPr lvl="0" algn="thaiDist">
              <a:defRPr/>
            </a:pPr>
            <a:r>
              <a:rPr lang="th-TH" sz="1800" b="1" dirty="0">
                <a:solidFill>
                  <a:srgbClr val="002060"/>
                </a:solidFill>
                <a:latin typeface="TH Sarabun New" panose="020B0500040200020003" pitchFamily="34" charset="-34"/>
                <a:cs typeface="TH Sarabun New" panose="020B0500040200020003" pitchFamily="34" charset="-34"/>
              </a:rPr>
              <a:t>หน่วยงานที่เกี่ยวข้องจำต้องมีส่วนร่วมในการจัดทำแผนแม่บทฉบับนี้</a:t>
            </a:r>
            <a:r>
              <a:rPr lang="th-TH" sz="1800" dirty="0">
                <a:solidFill>
                  <a:srgbClr val="002060"/>
                </a:solidFill>
                <a:latin typeface="TH Sarabun New" panose="020B0500040200020003" pitchFamily="34" charset="-34"/>
                <a:cs typeface="TH Sarabun New" panose="020B0500040200020003" pitchFamily="34" charset="-34"/>
              </a:rPr>
              <a:t> เพื่อให้เกิดการเตรียมพร้อม รับรู้รับทราบ และสามารถวางแผนหรือดำเนินการแผนงานกิจกรรม/โครงการ ที่สอดคล้องกับแผนแม่บทการพัฒนาฉบับนี้</a:t>
            </a:r>
            <a:endParaRPr lang="en-US" sz="1800" dirty="0">
              <a:solidFill>
                <a:srgbClr val="002060"/>
              </a:solidFill>
              <a:latin typeface="TH Sarabun New" panose="020B0500040200020003" pitchFamily="34" charset="-34"/>
              <a:cs typeface="TH Sarabun New" panose="020B0500040200020003" pitchFamily="34" charset="-34"/>
            </a:endParaRPr>
          </a:p>
        </p:txBody>
      </p:sp>
      <p:sp>
        <p:nvSpPr>
          <p:cNvPr id="15" name="TextBox 14">
            <a:extLst>
              <a:ext uri="{FF2B5EF4-FFF2-40B4-BE49-F238E27FC236}">
                <a16:creationId xmlns:a16="http://schemas.microsoft.com/office/drawing/2014/main" id="{7F18D8D4-0DA1-40EC-BA04-E17739B6DD03}"/>
              </a:ext>
            </a:extLst>
          </p:cNvPr>
          <p:cNvSpPr txBox="1"/>
          <p:nvPr/>
        </p:nvSpPr>
        <p:spPr>
          <a:xfrm>
            <a:off x="9271145" y="3003761"/>
            <a:ext cx="2130124" cy="830997"/>
          </a:xfrm>
          <a:prstGeom prst="rect">
            <a:avLst/>
          </a:prstGeom>
          <a:noFill/>
        </p:spPr>
        <p:txBody>
          <a:bodyPr wrap="square" lIns="0" rIns="0" rtlCol="0" anchor="b">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การติดตามความก้าวหน้า</a:t>
            </a:r>
            <a:br>
              <a:rPr lang="en-US" sz="2400" b="1" dirty="0">
                <a:solidFill>
                  <a:srgbClr val="002060"/>
                </a:solidFill>
                <a:latin typeface="TH Sarabun New" panose="020B0500040200020003" pitchFamily="34" charset="-34"/>
                <a:cs typeface="TH Sarabun New" panose="020B0500040200020003" pitchFamily="34" charset="-34"/>
              </a:rPr>
            </a:br>
            <a:r>
              <a:rPr lang="th-TH" sz="2400" b="1" dirty="0">
                <a:solidFill>
                  <a:srgbClr val="002060"/>
                </a:solidFill>
                <a:latin typeface="TH Sarabun New" panose="020B0500040200020003" pitchFamily="34" charset="-34"/>
                <a:cs typeface="TH Sarabun New" panose="020B0500040200020003" pitchFamily="34" charset="-34"/>
              </a:rPr>
              <a:t>ตามแผนแม่บท</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16" name="TextBox 15">
            <a:extLst>
              <a:ext uri="{FF2B5EF4-FFF2-40B4-BE49-F238E27FC236}">
                <a16:creationId xmlns:a16="http://schemas.microsoft.com/office/drawing/2014/main" id="{39EDEF60-8F48-4686-8A11-F9AA6763AF10}"/>
              </a:ext>
            </a:extLst>
          </p:cNvPr>
          <p:cNvSpPr txBox="1"/>
          <p:nvPr/>
        </p:nvSpPr>
        <p:spPr>
          <a:xfrm>
            <a:off x="9212696" y="3797063"/>
            <a:ext cx="2437957" cy="1754326"/>
          </a:xfrm>
          <a:prstGeom prst="rect">
            <a:avLst/>
          </a:prstGeom>
          <a:noFill/>
        </p:spPr>
        <p:txBody>
          <a:bodyPr wrap="square" lIns="0" rIns="0" rtlCol="0" anchor="t">
            <a:spAutoFit/>
          </a:bodyPr>
          <a:lstStyle/>
          <a:p>
            <a:pPr lvl="0" algn="thaiDist">
              <a:defRPr/>
            </a:pPr>
            <a:r>
              <a:rPr lang="th-TH" sz="1800" b="1" dirty="0">
                <a:solidFill>
                  <a:srgbClr val="002060"/>
                </a:solidFill>
                <a:latin typeface="TH Sarabun New" panose="020B0500040200020003" pitchFamily="34" charset="-34"/>
                <a:cs typeface="TH Sarabun New" panose="020B0500040200020003" pitchFamily="34" charset="-34"/>
              </a:rPr>
              <a:t>จำต้องมีการติดตามความก้าวหน้าของการดำเนินงานจากแต่ละหน่วยงานที่เกี่ยวข้อง </a:t>
            </a:r>
            <a:r>
              <a:rPr lang="th-TH" sz="1800" dirty="0">
                <a:solidFill>
                  <a:srgbClr val="002060"/>
                </a:solidFill>
                <a:latin typeface="TH Sarabun New" panose="020B0500040200020003" pitchFamily="34" charset="-34"/>
                <a:cs typeface="TH Sarabun New" panose="020B0500040200020003" pitchFamily="34" charset="-34"/>
              </a:rPr>
              <a:t>เพื่อให้สามารถปรับปรุงแก้ไขปัญหาหรืออุปสรรคที่อาจเกิดขึ้นระหว่างการดำเนินการ และตระเตรียมแผนการสำหรับการดำเนินงานในอนาคตต่อไปได้</a:t>
            </a:r>
            <a:endParaRPr lang="en-US" sz="1800" dirty="0">
              <a:solidFill>
                <a:srgbClr val="002060"/>
              </a:solidFill>
              <a:latin typeface="TH Sarabun New" panose="020B0500040200020003" pitchFamily="34" charset="-34"/>
              <a:cs typeface="TH Sarabun New" panose="020B0500040200020003" pitchFamily="34" charset="-34"/>
            </a:endParaRPr>
          </a:p>
        </p:txBody>
      </p:sp>
      <p:sp>
        <p:nvSpPr>
          <p:cNvPr id="17" name="Freeform: Shape 16">
            <a:extLst>
              <a:ext uri="{FF2B5EF4-FFF2-40B4-BE49-F238E27FC236}">
                <a16:creationId xmlns:a16="http://schemas.microsoft.com/office/drawing/2014/main" id="{1B2D95CB-41C8-42A4-B243-654D6B7085F0}"/>
              </a:ext>
            </a:extLst>
          </p:cNvPr>
          <p:cNvSpPr/>
          <p:nvPr/>
        </p:nvSpPr>
        <p:spPr>
          <a:xfrm>
            <a:off x="5738375" y="3226701"/>
            <a:ext cx="570790" cy="742560"/>
          </a:xfrm>
          <a:custGeom>
            <a:avLst/>
            <a:gdLst>
              <a:gd name="connsiteX0" fmla="*/ 129669 w 345787"/>
              <a:gd name="connsiteY0" fmla="*/ 518677 h 558575"/>
              <a:gd name="connsiteX1" fmla="*/ 216117 w 345787"/>
              <a:gd name="connsiteY1" fmla="*/ 518677 h 558575"/>
              <a:gd name="connsiteX2" fmla="*/ 172893 w 345787"/>
              <a:gd name="connsiteY2" fmla="*/ 558575 h 558575"/>
              <a:gd name="connsiteX3" fmla="*/ 129669 w 345787"/>
              <a:gd name="connsiteY3" fmla="*/ 518677 h 558575"/>
              <a:gd name="connsiteX4" fmla="*/ 106396 w 345787"/>
              <a:gd name="connsiteY4" fmla="*/ 452180 h 558575"/>
              <a:gd name="connsiteX5" fmla="*/ 239390 w 345787"/>
              <a:gd name="connsiteY5" fmla="*/ 452180 h 558575"/>
              <a:gd name="connsiteX6" fmla="*/ 259340 w 345787"/>
              <a:gd name="connsiteY6" fmla="*/ 472130 h 558575"/>
              <a:gd name="connsiteX7" fmla="*/ 239390 w 345787"/>
              <a:gd name="connsiteY7" fmla="*/ 492078 h 558575"/>
              <a:gd name="connsiteX8" fmla="*/ 106396 w 345787"/>
              <a:gd name="connsiteY8" fmla="*/ 492078 h 558575"/>
              <a:gd name="connsiteX9" fmla="*/ 86446 w 345787"/>
              <a:gd name="connsiteY9" fmla="*/ 472130 h 558575"/>
              <a:gd name="connsiteX10" fmla="*/ 106396 w 345787"/>
              <a:gd name="connsiteY10" fmla="*/ 452180 h 558575"/>
              <a:gd name="connsiteX11" fmla="*/ 106396 w 345787"/>
              <a:gd name="connsiteY11" fmla="*/ 385684 h 558575"/>
              <a:gd name="connsiteX12" fmla="*/ 239390 w 345787"/>
              <a:gd name="connsiteY12" fmla="*/ 385684 h 558575"/>
              <a:gd name="connsiteX13" fmla="*/ 259340 w 345787"/>
              <a:gd name="connsiteY13" fmla="*/ 405634 h 558575"/>
              <a:gd name="connsiteX14" fmla="*/ 239390 w 345787"/>
              <a:gd name="connsiteY14" fmla="*/ 425582 h 558575"/>
              <a:gd name="connsiteX15" fmla="*/ 106396 w 345787"/>
              <a:gd name="connsiteY15" fmla="*/ 425582 h 558575"/>
              <a:gd name="connsiteX16" fmla="*/ 86446 w 345787"/>
              <a:gd name="connsiteY16" fmla="*/ 405634 h 558575"/>
              <a:gd name="connsiteX17" fmla="*/ 106396 w 345787"/>
              <a:gd name="connsiteY17" fmla="*/ 385684 h 558575"/>
              <a:gd name="connsiteX18" fmla="*/ 173558 w 345787"/>
              <a:gd name="connsiteY18" fmla="*/ 39233 h 558575"/>
              <a:gd name="connsiteX19" fmla="*/ 40564 w 345787"/>
              <a:gd name="connsiteY19" fmla="*/ 170897 h 558575"/>
              <a:gd name="connsiteX20" fmla="*/ 40564 w 345787"/>
              <a:gd name="connsiteY20" fmla="*/ 176218 h 558575"/>
              <a:gd name="connsiteX21" fmla="*/ 49873 w 345787"/>
              <a:gd name="connsiteY21" fmla="*/ 222765 h 558575"/>
              <a:gd name="connsiteX22" fmla="*/ 72482 w 345787"/>
              <a:gd name="connsiteY22" fmla="*/ 259339 h 558575"/>
              <a:gd name="connsiteX23" fmla="*/ 111050 w 345787"/>
              <a:gd name="connsiteY23" fmla="*/ 319186 h 558575"/>
              <a:gd name="connsiteX24" fmla="*/ 172893 w 345787"/>
              <a:gd name="connsiteY24" fmla="*/ 319186 h 558575"/>
              <a:gd name="connsiteX25" fmla="*/ 235401 w 345787"/>
              <a:gd name="connsiteY25" fmla="*/ 319186 h 558575"/>
              <a:gd name="connsiteX26" fmla="*/ 273969 w 345787"/>
              <a:gd name="connsiteY26" fmla="*/ 259339 h 558575"/>
              <a:gd name="connsiteX27" fmla="*/ 296578 w 345787"/>
              <a:gd name="connsiteY27" fmla="*/ 222765 h 558575"/>
              <a:gd name="connsiteX28" fmla="*/ 305889 w 345787"/>
              <a:gd name="connsiteY28" fmla="*/ 176218 h 558575"/>
              <a:gd name="connsiteX29" fmla="*/ 306553 w 345787"/>
              <a:gd name="connsiteY29" fmla="*/ 176218 h 558575"/>
              <a:gd name="connsiteX30" fmla="*/ 306553 w 345787"/>
              <a:gd name="connsiteY30" fmla="*/ 170897 h 558575"/>
              <a:gd name="connsiteX31" fmla="*/ 173558 w 345787"/>
              <a:gd name="connsiteY31" fmla="*/ 39233 h 558575"/>
              <a:gd name="connsiteX32" fmla="*/ 172893 w 345787"/>
              <a:gd name="connsiteY32" fmla="*/ 0 h 558575"/>
              <a:gd name="connsiteX33" fmla="*/ 345787 w 345787"/>
              <a:gd name="connsiteY33" fmla="*/ 170897 h 558575"/>
              <a:gd name="connsiteX34" fmla="*/ 345787 w 345787"/>
              <a:gd name="connsiteY34" fmla="*/ 176882 h 558575"/>
              <a:gd name="connsiteX35" fmla="*/ 333816 w 345787"/>
              <a:gd name="connsiteY35" fmla="*/ 236730 h 558575"/>
              <a:gd name="connsiteX36" fmla="*/ 303893 w 345787"/>
              <a:gd name="connsiteY36" fmla="*/ 285938 h 558575"/>
              <a:gd name="connsiteX37" fmla="*/ 263330 w 345787"/>
              <a:gd name="connsiteY37" fmla="*/ 351770 h 558575"/>
              <a:gd name="connsiteX38" fmla="*/ 251361 w 345787"/>
              <a:gd name="connsiteY38" fmla="*/ 359084 h 558575"/>
              <a:gd name="connsiteX39" fmla="*/ 94426 w 345787"/>
              <a:gd name="connsiteY39" fmla="*/ 359084 h 558575"/>
              <a:gd name="connsiteX40" fmla="*/ 82457 w 345787"/>
              <a:gd name="connsiteY40" fmla="*/ 351770 h 558575"/>
              <a:gd name="connsiteX41" fmla="*/ 41893 w 345787"/>
              <a:gd name="connsiteY41" fmla="*/ 285938 h 558575"/>
              <a:gd name="connsiteX42" fmla="*/ 11969 w 345787"/>
              <a:gd name="connsiteY42" fmla="*/ 236730 h 558575"/>
              <a:gd name="connsiteX43" fmla="*/ 0 w 345787"/>
              <a:gd name="connsiteY43" fmla="*/ 176882 h 558575"/>
              <a:gd name="connsiteX44" fmla="*/ 0 w 345787"/>
              <a:gd name="connsiteY44" fmla="*/ 170897 h 558575"/>
              <a:gd name="connsiteX45" fmla="*/ 172893 w 345787"/>
              <a:gd name="connsiteY45" fmla="*/ 0 h 55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5787" h="558575">
                <a:moveTo>
                  <a:pt x="129669" y="518677"/>
                </a:moveTo>
                <a:lnTo>
                  <a:pt x="216117" y="518677"/>
                </a:lnTo>
                <a:cubicBezTo>
                  <a:pt x="214121" y="541287"/>
                  <a:pt x="195503" y="558575"/>
                  <a:pt x="172893" y="558575"/>
                </a:cubicBezTo>
                <a:cubicBezTo>
                  <a:pt x="150283" y="558575"/>
                  <a:pt x="131665" y="541287"/>
                  <a:pt x="129669" y="518677"/>
                </a:cubicBezTo>
                <a:close/>
                <a:moveTo>
                  <a:pt x="106396" y="452180"/>
                </a:moveTo>
                <a:lnTo>
                  <a:pt x="239390" y="452180"/>
                </a:lnTo>
                <a:cubicBezTo>
                  <a:pt x="250695" y="452180"/>
                  <a:pt x="259340" y="460825"/>
                  <a:pt x="259340" y="472130"/>
                </a:cubicBezTo>
                <a:cubicBezTo>
                  <a:pt x="259340" y="483435"/>
                  <a:pt x="250695" y="492078"/>
                  <a:pt x="239390" y="492078"/>
                </a:cubicBezTo>
                <a:lnTo>
                  <a:pt x="106396" y="492078"/>
                </a:lnTo>
                <a:cubicBezTo>
                  <a:pt x="95091" y="492078"/>
                  <a:pt x="86446" y="483435"/>
                  <a:pt x="86446" y="472130"/>
                </a:cubicBezTo>
                <a:cubicBezTo>
                  <a:pt x="86446" y="460825"/>
                  <a:pt x="95091" y="452180"/>
                  <a:pt x="106396" y="452180"/>
                </a:cubicBezTo>
                <a:close/>
                <a:moveTo>
                  <a:pt x="106396" y="385684"/>
                </a:moveTo>
                <a:lnTo>
                  <a:pt x="239390" y="385684"/>
                </a:lnTo>
                <a:cubicBezTo>
                  <a:pt x="250695" y="385684"/>
                  <a:pt x="259340" y="394329"/>
                  <a:pt x="259340" y="405634"/>
                </a:cubicBezTo>
                <a:cubicBezTo>
                  <a:pt x="259340" y="416939"/>
                  <a:pt x="250695" y="425582"/>
                  <a:pt x="239390" y="425582"/>
                </a:cubicBezTo>
                <a:lnTo>
                  <a:pt x="106396" y="425582"/>
                </a:lnTo>
                <a:cubicBezTo>
                  <a:pt x="95091" y="425582"/>
                  <a:pt x="86446" y="416939"/>
                  <a:pt x="86446" y="405634"/>
                </a:cubicBezTo>
                <a:cubicBezTo>
                  <a:pt x="86446" y="394329"/>
                  <a:pt x="95091" y="385684"/>
                  <a:pt x="106396" y="385684"/>
                </a:cubicBezTo>
                <a:close/>
                <a:moveTo>
                  <a:pt x="173558" y="39233"/>
                </a:moveTo>
                <a:cubicBezTo>
                  <a:pt x="101075" y="39898"/>
                  <a:pt x="41893" y="98415"/>
                  <a:pt x="40564" y="170897"/>
                </a:cubicBezTo>
                <a:lnTo>
                  <a:pt x="40564" y="176218"/>
                </a:lnTo>
                <a:cubicBezTo>
                  <a:pt x="41228" y="192176"/>
                  <a:pt x="43889" y="208137"/>
                  <a:pt x="49873" y="222765"/>
                </a:cubicBezTo>
                <a:cubicBezTo>
                  <a:pt x="55192" y="236065"/>
                  <a:pt x="63173" y="248700"/>
                  <a:pt x="72482" y="259339"/>
                </a:cubicBezTo>
                <a:cubicBezTo>
                  <a:pt x="87111" y="277959"/>
                  <a:pt x="100411" y="297907"/>
                  <a:pt x="111050" y="319186"/>
                </a:cubicBezTo>
                <a:lnTo>
                  <a:pt x="172893" y="319186"/>
                </a:lnTo>
                <a:lnTo>
                  <a:pt x="235401" y="319186"/>
                </a:lnTo>
                <a:cubicBezTo>
                  <a:pt x="245376" y="297907"/>
                  <a:pt x="258674" y="277959"/>
                  <a:pt x="273969" y="259339"/>
                </a:cubicBezTo>
                <a:cubicBezTo>
                  <a:pt x="283944" y="248700"/>
                  <a:pt x="291259" y="236065"/>
                  <a:pt x="296578" y="222765"/>
                </a:cubicBezTo>
                <a:cubicBezTo>
                  <a:pt x="301898" y="208137"/>
                  <a:pt x="305223" y="192176"/>
                  <a:pt x="305889" y="176218"/>
                </a:cubicBezTo>
                <a:lnTo>
                  <a:pt x="306553" y="176218"/>
                </a:lnTo>
                <a:lnTo>
                  <a:pt x="306553" y="170897"/>
                </a:lnTo>
                <a:cubicBezTo>
                  <a:pt x="305223" y="97751"/>
                  <a:pt x="246040" y="39898"/>
                  <a:pt x="173558" y="39233"/>
                </a:cubicBezTo>
                <a:close/>
                <a:moveTo>
                  <a:pt x="172893" y="0"/>
                </a:moveTo>
                <a:cubicBezTo>
                  <a:pt x="267319" y="666"/>
                  <a:pt x="343791" y="76471"/>
                  <a:pt x="345787" y="170897"/>
                </a:cubicBezTo>
                <a:lnTo>
                  <a:pt x="345787" y="176882"/>
                </a:lnTo>
                <a:cubicBezTo>
                  <a:pt x="345121" y="197496"/>
                  <a:pt x="341131" y="217446"/>
                  <a:pt x="333816" y="236730"/>
                </a:cubicBezTo>
                <a:cubicBezTo>
                  <a:pt x="327167" y="254684"/>
                  <a:pt x="316528" y="271308"/>
                  <a:pt x="303893" y="285938"/>
                </a:cubicBezTo>
                <a:cubicBezTo>
                  <a:pt x="287933" y="303226"/>
                  <a:pt x="270645" y="337140"/>
                  <a:pt x="263330" y="351770"/>
                </a:cubicBezTo>
                <a:cubicBezTo>
                  <a:pt x="261336" y="356424"/>
                  <a:pt x="256680" y="359084"/>
                  <a:pt x="251361" y="359084"/>
                </a:cubicBezTo>
                <a:lnTo>
                  <a:pt x="94426" y="359084"/>
                </a:lnTo>
                <a:cubicBezTo>
                  <a:pt x="89106" y="359084"/>
                  <a:pt x="84451" y="356424"/>
                  <a:pt x="82457" y="351770"/>
                </a:cubicBezTo>
                <a:cubicBezTo>
                  <a:pt x="75142" y="337140"/>
                  <a:pt x="57852" y="303226"/>
                  <a:pt x="41893" y="285938"/>
                </a:cubicBezTo>
                <a:cubicBezTo>
                  <a:pt x="29259" y="271308"/>
                  <a:pt x="19284" y="254684"/>
                  <a:pt x="11969" y="236730"/>
                </a:cubicBezTo>
                <a:cubicBezTo>
                  <a:pt x="4655" y="217446"/>
                  <a:pt x="666" y="197496"/>
                  <a:pt x="0" y="176882"/>
                </a:cubicBezTo>
                <a:lnTo>
                  <a:pt x="0" y="170897"/>
                </a:lnTo>
                <a:cubicBezTo>
                  <a:pt x="1996" y="76471"/>
                  <a:pt x="78467" y="666"/>
                  <a:pt x="172893" y="0"/>
                </a:cubicBezTo>
                <a:close/>
              </a:path>
            </a:pathLst>
          </a:custGeom>
          <a:solidFill>
            <a:srgbClr val="FFFFFF"/>
          </a:solidFill>
          <a:ln w="4167" cap="flat">
            <a:noFill/>
            <a:prstDash val="solid"/>
            <a:miter/>
          </a:ln>
        </p:spPr>
        <p:txBody>
          <a:bodyPr wrap="square" rtlCol="0" anchor="ctr">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685B3">
                  <a:lumMod val="50000"/>
                </a:srgbClr>
              </a:solidFill>
              <a:effectLst/>
              <a:uLnTx/>
              <a:uFillTx/>
              <a:cs typeface="Arial" panose="020B0604020202020204" pitchFamily="34" charset="0"/>
            </a:endParaRPr>
          </a:p>
        </p:txBody>
      </p:sp>
      <p:pic>
        <p:nvPicPr>
          <p:cNvPr id="18" name="Picture 17" descr="A close up of a logo&#10;&#10;Description automatically generated">
            <a:extLst>
              <a:ext uri="{FF2B5EF4-FFF2-40B4-BE49-F238E27FC236}">
                <a16:creationId xmlns:a16="http://schemas.microsoft.com/office/drawing/2014/main" id="{55459CB2-B138-49D6-B453-A8E9841A5009}"/>
              </a:ext>
            </a:extLst>
          </p:cNvPr>
          <p:cNvPicPr>
            <a:picLocks noChangeAspect="1"/>
          </p:cNvPicPr>
          <p:nvPr/>
        </p:nvPicPr>
        <p:blipFill>
          <a:blip r:embed="rId2">
            <a:duotone>
              <a:srgbClr val="4F4F4F">
                <a:shade val="45000"/>
                <a:satMod val="135000"/>
              </a:srgb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935711" y="4588602"/>
            <a:ext cx="561943" cy="561943"/>
          </a:xfrm>
          <a:prstGeom prst="rect">
            <a:avLst/>
          </a:prstGeom>
        </p:spPr>
      </p:pic>
      <p:pic>
        <p:nvPicPr>
          <p:cNvPr id="19" name="Picture 18" descr="Image result for policy icon">
            <a:extLst>
              <a:ext uri="{FF2B5EF4-FFF2-40B4-BE49-F238E27FC236}">
                <a16:creationId xmlns:a16="http://schemas.microsoft.com/office/drawing/2014/main" id="{39E06823-86BA-4EA7-BCFF-57336C09B16D}"/>
              </a:ext>
            </a:extLst>
          </p:cNvPr>
          <p:cNvPicPr/>
          <p:nvPr/>
        </p:nvPicPr>
        <p:blipFill>
          <a:blip r:embed="rId4">
            <a:duotone>
              <a:srgbClr val="4F4F4F">
                <a:shade val="45000"/>
                <a:satMod val="135000"/>
              </a:srgb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494448" y="4559696"/>
            <a:ext cx="669056" cy="668842"/>
          </a:xfrm>
          <a:prstGeom prst="rect">
            <a:avLst/>
          </a:prstGeom>
          <a:noFill/>
          <a:ln>
            <a:noFill/>
          </a:ln>
        </p:spPr>
      </p:pic>
      <p:sp>
        <p:nvSpPr>
          <p:cNvPr id="20" name="Rectangle 19">
            <a:extLst>
              <a:ext uri="{FF2B5EF4-FFF2-40B4-BE49-F238E27FC236}">
                <a16:creationId xmlns:a16="http://schemas.microsoft.com/office/drawing/2014/main" id="{9AC615F8-BA9C-49E8-BF7A-DABC2C4D5519}"/>
              </a:ext>
            </a:extLst>
          </p:cNvPr>
          <p:cNvSpPr/>
          <p:nvPr/>
        </p:nvSpPr>
        <p:spPr>
          <a:xfrm>
            <a:off x="4695927" y="4986516"/>
            <a:ext cx="2676393" cy="830997"/>
          </a:xfrm>
          <a:prstGeom prst="rect">
            <a:avLst/>
          </a:prstGeom>
        </p:spPr>
        <p:txBody>
          <a:bodyPr wrap="square">
            <a:spAutoFit/>
          </a:bodyPr>
          <a:lstStyle/>
          <a:p>
            <a:pPr lvl="0" algn="ctr">
              <a:defRPr/>
            </a:pPr>
            <a:r>
              <a:rPr lang="th-TH" sz="2400" b="1" dirty="0">
                <a:solidFill>
                  <a:srgbClr val="002060"/>
                </a:solidFill>
                <a:latin typeface="TH Sarabun New" panose="020B0500040200020003" pitchFamily="34" charset="-34"/>
                <a:cs typeface="TH Sarabun New" panose="020B0500040200020003" pitchFamily="34" charset="-34"/>
              </a:rPr>
              <a:t>กลไกการขับเคลื่อนแผนแม่บทสู่ความสำเร็จ</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21" name="TextBox 20">
            <a:extLst>
              <a:ext uri="{FF2B5EF4-FFF2-40B4-BE49-F238E27FC236}">
                <a16:creationId xmlns:a16="http://schemas.microsoft.com/office/drawing/2014/main" id="{82A7AEEC-7C01-4372-BC2B-B1724E337839}"/>
              </a:ext>
            </a:extLst>
          </p:cNvPr>
          <p:cNvSpPr txBox="1"/>
          <p:nvPr/>
        </p:nvSpPr>
        <p:spPr>
          <a:xfrm>
            <a:off x="3574674" y="1394554"/>
            <a:ext cx="5282099" cy="461665"/>
          </a:xfrm>
          <a:prstGeom prst="rect">
            <a:avLst/>
          </a:prstGeom>
          <a:noFill/>
        </p:spPr>
        <p:txBody>
          <a:bodyPr wrap="square" rtlCol="0">
            <a:spAutoFit/>
          </a:bodyPr>
          <a:lstStyle/>
          <a:p>
            <a:pPr lvl="0">
              <a:defRPr/>
            </a:pPr>
            <a:r>
              <a:rPr lang="th-TH" sz="2400" b="1" dirty="0">
                <a:solidFill>
                  <a:srgbClr val="002060"/>
                </a:solidFill>
                <a:latin typeface="TH Sarabun New" panose="020B0500040200020003" pitchFamily="34" charset="-34"/>
                <a:cs typeface="TH Sarabun New" panose="020B0500040200020003" pitchFamily="34" charset="-34"/>
              </a:rPr>
              <a:t>การบูรณาการร่วมกันระหว่างหน่วยงานที่เกี่ยวข้อง</a:t>
            </a:r>
            <a:endParaRPr lang="en-US" sz="2400" b="1" dirty="0">
              <a:solidFill>
                <a:srgbClr val="002060"/>
              </a:solidFill>
              <a:latin typeface="TH Sarabun New" panose="020B0500040200020003" pitchFamily="34" charset="-34"/>
              <a:cs typeface="TH Sarabun New" panose="020B0500040200020003" pitchFamily="34" charset="-34"/>
            </a:endParaRPr>
          </a:p>
        </p:txBody>
      </p:sp>
      <p:sp>
        <p:nvSpPr>
          <p:cNvPr id="22" name="Oval 21">
            <a:extLst>
              <a:ext uri="{FF2B5EF4-FFF2-40B4-BE49-F238E27FC236}">
                <a16:creationId xmlns:a16="http://schemas.microsoft.com/office/drawing/2014/main" id="{8D702D82-A8CB-45E9-9F0B-BE66D79225A0}"/>
              </a:ext>
            </a:extLst>
          </p:cNvPr>
          <p:cNvSpPr/>
          <p:nvPr/>
        </p:nvSpPr>
        <p:spPr>
          <a:xfrm>
            <a:off x="540648" y="3135277"/>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1</a:t>
            </a:r>
          </a:p>
        </p:txBody>
      </p:sp>
      <p:sp>
        <p:nvSpPr>
          <p:cNvPr id="23" name="Oval 22">
            <a:extLst>
              <a:ext uri="{FF2B5EF4-FFF2-40B4-BE49-F238E27FC236}">
                <a16:creationId xmlns:a16="http://schemas.microsoft.com/office/drawing/2014/main" id="{5FAFCCBC-ECA0-4B1B-9A7E-453379C02FAC}"/>
              </a:ext>
            </a:extLst>
          </p:cNvPr>
          <p:cNvSpPr/>
          <p:nvPr/>
        </p:nvSpPr>
        <p:spPr>
          <a:xfrm>
            <a:off x="3197901" y="1391087"/>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2</a:t>
            </a:r>
          </a:p>
        </p:txBody>
      </p:sp>
      <p:sp>
        <p:nvSpPr>
          <p:cNvPr id="24" name="Oval 23">
            <a:extLst>
              <a:ext uri="{FF2B5EF4-FFF2-40B4-BE49-F238E27FC236}">
                <a16:creationId xmlns:a16="http://schemas.microsoft.com/office/drawing/2014/main" id="{B4ECF749-97A6-4349-AE98-A28F3E715D94}"/>
              </a:ext>
            </a:extLst>
          </p:cNvPr>
          <p:cNvSpPr/>
          <p:nvPr/>
        </p:nvSpPr>
        <p:spPr>
          <a:xfrm>
            <a:off x="8811058" y="3211155"/>
            <a:ext cx="313046" cy="307366"/>
          </a:xfrm>
          <a:prstGeom prst="ellipse">
            <a:avLst/>
          </a:prstGeom>
          <a:solidFill>
            <a:srgbClr val="1034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3</a:t>
            </a:r>
          </a:p>
        </p:txBody>
      </p:sp>
      <p:sp>
        <p:nvSpPr>
          <p:cNvPr id="25" name="Rectangle 24">
            <a:extLst>
              <a:ext uri="{FF2B5EF4-FFF2-40B4-BE49-F238E27FC236}">
                <a16:creationId xmlns:a16="http://schemas.microsoft.com/office/drawing/2014/main" id="{111A8634-334F-4612-9038-12C32AE4D119}"/>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
        <p:nvSpPr>
          <p:cNvPr id="26" name="Rectangle 25">
            <a:extLst>
              <a:ext uri="{FF2B5EF4-FFF2-40B4-BE49-F238E27FC236}">
                <a16:creationId xmlns:a16="http://schemas.microsoft.com/office/drawing/2014/main" id="{7A97E40B-E4D6-47AB-BBDD-6636D16D9F3E}"/>
              </a:ext>
            </a:extLst>
          </p:cNvPr>
          <p:cNvSpPr/>
          <p:nvPr/>
        </p:nvSpPr>
        <p:spPr>
          <a:xfrm>
            <a:off x="2252523" y="1443103"/>
            <a:ext cx="6554679" cy="37406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 6 subjects</a:t>
            </a:r>
          </a:p>
        </p:txBody>
      </p:sp>
    </p:spTree>
    <p:extLst>
      <p:ext uri="{BB962C8B-B14F-4D97-AF65-F5344CB8AC3E}">
        <p14:creationId xmlns:p14="http://schemas.microsoft.com/office/powerpoint/2010/main" val="2348283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6">
            <a:extLst>
              <a:ext uri="{FF2B5EF4-FFF2-40B4-BE49-F238E27FC236}">
                <a16:creationId xmlns:a16="http://schemas.microsoft.com/office/drawing/2014/main" id="{1A3A92CA-08E8-4D60-8AF8-BC76C486EBEF}"/>
              </a:ext>
            </a:extLst>
          </p:cNvPr>
          <p:cNvSpPr>
            <a:spLocks/>
          </p:cNvSpPr>
          <p:nvPr/>
        </p:nvSpPr>
        <p:spPr bwMode="auto">
          <a:xfrm>
            <a:off x="6945674" y="2869272"/>
            <a:ext cx="2123900" cy="2005438"/>
          </a:xfrm>
          <a:custGeom>
            <a:avLst/>
            <a:gdLst>
              <a:gd name="T0" fmla="*/ 1083 w 2845"/>
              <a:gd name="T1" fmla="*/ 0 h 2845"/>
              <a:gd name="T2" fmla="*/ 2845 w 2845"/>
              <a:gd name="T3" fmla="*/ 1762 h 2845"/>
              <a:gd name="T4" fmla="*/ 969 w 2845"/>
              <a:gd name="T5" fmla="*/ 2845 h 2845"/>
              <a:gd name="T6" fmla="*/ 0 w 2845"/>
              <a:gd name="T7" fmla="*/ 1876 h 2845"/>
              <a:gd name="T8" fmla="*/ 1083 w 2845"/>
              <a:gd name="T9" fmla="*/ 0 h 2845"/>
            </a:gdLst>
            <a:ahLst/>
            <a:cxnLst>
              <a:cxn ang="0">
                <a:pos x="T0" y="T1"/>
              </a:cxn>
              <a:cxn ang="0">
                <a:pos x="T2" y="T3"/>
              </a:cxn>
              <a:cxn ang="0">
                <a:pos x="T4" y="T5"/>
              </a:cxn>
              <a:cxn ang="0">
                <a:pos x="T6" y="T7"/>
              </a:cxn>
              <a:cxn ang="0">
                <a:pos x="T8" y="T9"/>
              </a:cxn>
            </a:cxnLst>
            <a:rect l="0" t="0" r="r" b="b"/>
            <a:pathLst>
              <a:path w="2845" h="2845">
                <a:moveTo>
                  <a:pt x="1083" y="0"/>
                </a:moveTo>
                <a:cubicBezTo>
                  <a:pt x="1815" y="423"/>
                  <a:pt x="2423" y="1031"/>
                  <a:pt x="2845" y="1762"/>
                </a:cubicBezTo>
                <a:lnTo>
                  <a:pt x="969" y="2845"/>
                </a:lnTo>
                <a:cubicBezTo>
                  <a:pt x="737" y="2443"/>
                  <a:pt x="403" y="2109"/>
                  <a:pt x="0" y="1876"/>
                </a:cubicBezTo>
                <a:lnTo>
                  <a:pt x="1083" y="0"/>
                </a:lnTo>
                <a:close/>
              </a:path>
            </a:pathLst>
          </a:custGeom>
          <a:solidFill>
            <a:schemeClr val="bg1">
              <a:lumMod val="65000"/>
            </a:schemeClr>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900" dirty="0">
              <a:solidFill>
                <a:schemeClr val="bg1"/>
              </a:solidFill>
            </a:endParaRPr>
          </a:p>
          <a:p>
            <a:pPr algn="ctr"/>
            <a:endParaRPr lang="en-US" sz="900" dirty="0">
              <a:solidFill>
                <a:schemeClr val="bg1"/>
              </a:solidFill>
            </a:endParaRPr>
          </a:p>
          <a:p>
            <a:r>
              <a:rPr lang="en-US" sz="900" dirty="0">
                <a:solidFill>
                  <a:schemeClr val="bg1"/>
                </a:solidFill>
              </a:rPr>
              <a:t>                  Platform</a:t>
            </a:r>
          </a:p>
          <a:p>
            <a:r>
              <a:rPr lang="en-US" sz="900" dirty="0">
                <a:solidFill>
                  <a:schemeClr val="bg1"/>
                </a:solidFill>
              </a:rPr>
              <a:t>                  Talent</a:t>
            </a:r>
          </a:p>
          <a:p>
            <a:endParaRPr lang="en-US" sz="900" dirty="0">
              <a:solidFill>
                <a:schemeClr val="bg1"/>
              </a:solidFill>
            </a:endParaRPr>
          </a:p>
          <a:p>
            <a:r>
              <a:rPr lang="en-US" sz="900" dirty="0">
                <a:solidFill>
                  <a:schemeClr val="bg1"/>
                </a:solidFill>
              </a:rPr>
              <a:t>                      Sponsorship</a:t>
            </a:r>
          </a:p>
          <a:p>
            <a:endParaRPr lang="en-US" sz="900" dirty="0">
              <a:solidFill>
                <a:schemeClr val="bg1"/>
              </a:solidFill>
            </a:endParaRPr>
          </a:p>
          <a:p>
            <a:r>
              <a:rPr lang="en-US" sz="900" dirty="0">
                <a:solidFill>
                  <a:schemeClr val="bg1"/>
                </a:solidFill>
              </a:rPr>
              <a:t>                              Organization</a:t>
            </a:r>
          </a:p>
          <a:p>
            <a:r>
              <a:rPr lang="en-US" sz="900" dirty="0">
                <a:solidFill>
                  <a:schemeClr val="bg1"/>
                </a:solidFill>
              </a:rPr>
              <a:t>                                    Alignment</a:t>
            </a:r>
          </a:p>
        </p:txBody>
      </p:sp>
      <p:sp>
        <p:nvSpPr>
          <p:cNvPr id="56" name="Freeform 5">
            <a:extLst>
              <a:ext uri="{FF2B5EF4-FFF2-40B4-BE49-F238E27FC236}">
                <a16:creationId xmlns:a16="http://schemas.microsoft.com/office/drawing/2014/main" id="{F0854F9A-FAC1-4932-8907-DEF46AF8F194}"/>
              </a:ext>
            </a:extLst>
          </p:cNvPr>
          <p:cNvSpPr>
            <a:spLocks/>
          </p:cNvSpPr>
          <p:nvPr/>
        </p:nvSpPr>
        <p:spPr bwMode="auto">
          <a:xfrm>
            <a:off x="5943925" y="2404757"/>
            <a:ext cx="1807210" cy="1788474"/>
          </a:xfrm>
          <a:custGeom>
            <a:avLst/>
            <a:gdLst>
              <a:gd name="T0" fmla="*/ 0 w 2407"/>
              <a:gd name="T1" fmla="*/ 0 h 2520"/>
              <a:gd name="T2" fmla="*/ 2407 w 2407"/>
              <a:gd name="T3" fmla="*/ 644 h 2520"/>
              <a:gd name="T4" fmla="*/ 1324 w 2407"/>
              <a:gd name="T5" fmla="*/ 2520 h 2520"/>
              <a:gd name="T6" fmla="*/ 0 w 2407"/>
              <a:gd name="T7" fmla="*/ 2166 h 2520"/>
              <a:gd name="T8" fmla="*/ 0 w 2407"/>
              <a:gd name="T9" fmla="*/ 0 h 2520"/>
            </a:gdLst>
            <a:ahLst/>
            <a:cxnLst>
              <a:cxn ang="0">
                <a:pos x="T0" y="T1"/>
              </a:cxn>
              <a:cxn ang="0">
                <a:pos x="T2" y="T3"/>
              </a:cxn>
              <a:cxn ang="0">
                <a:pos x="T4" y="T5"/>
              </a:cxn>
              <a:cxn ang="0">
                <a:pos x="T6" y="T7"/>
              </a:cxn>
              <a:cxn ang="0">
                <a:pos x="T8" y="T9"/>
              </a:cxn>
            </a:cxnLst>
            <a:rect l="0" t="0" r="r" b="b"/>
            <a:pathLst>
              <a:path w="2407" h="2520">
                <a:moveTo>
                  <a:pt x="0" y="0"/>
                </a:moveTo>
                <a:cubicBezTo>
                  <a:pt x="845" y="0"/>
                  <a:pt x="1676" y="222"/>
                  <a:pt x="2407" y="644"/>
                </a:cubicBezTo>
                <a:lnTo>
                  <a:pt x="1324" y="2520"/>
                </a:lnTo>
                <a:cubicBezTo>
                  <a:pt x="922" y="2288"/>
                  <a:pt x="465" y="2166"/>
                  <a:pt x="0" y="2166"/>
                </a:cubicBezTo>
                <a:lnTo>
                  <a:pt x="0" y="0"/>
                </a:lnTo>
                <a:close/>
              </a:path>
            </a:pathLst>
          </a:custGeom>
          <a:solidFill>
            <a:schemeClr val="tx2">
              <a:lumMod val="60000"/>
              <a:lumOff val="40000"/>
            </a:schemeClr>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900" dirty="0">
              <a:solidFill>
                <a:schemeClr val="bg1"/>
              </a:solidFill>
            </a:endParaRPr>
          </a:p>
          <a:p>
            <a:pPr algn="ctr"/>
            <a:endParaRPr lang="en-US" sz="900" dirty="0">
              <a:solidFill>
                <a:schemeClr val="bg1"/>
              </a:solidFill>
            </a:endParaRPr>
          </a:p>
          <a:p>
            <a:pPr algn="ctr"/>
            <a:endParaRPr lang="en-US" sz="900" dirty="0">
              <a:solidFill>
                <a:schemeClr val="bg1"/>
              </a:solidFill>
            </a:endParaRPr>
          </a:p>
          <a:p>
            <a:pPr algn="ctr"/>
            <a:r>
              <a:rPr lang="en-US" sz="900" dirty="0">
                <a:solidFill>
                  <a:schemeClr val="bg1"/>
                </a:solidFill>
              </a:rPr>
              <a:t> Platform—Driven</a:t>
            </a:r>
          </a:p>
          <a:p>
            <a:pPr algn="ctr"/>
            <a:r>
              <a:rPr lang="en-US" sz="900" dirty="0">
                <a:solidFill>
                  <a:schemeClr val="bg1"/>
                </a:solidFill>
              </a:rPr>
              <a:t>Innovation</a:t>
            </a:r>
          </a:p>
        </p:txBody>
      </p:sp>
      <p:sp>
        <p:nvSpPr>
          <p:cNvPr id="55" name="Freeform 16">
            <a:extLst>
              <a:ext uri="{FF2B5EF4-FFF2-40B4-BE49-F238E27FC236}">
                <a16:creationId xmlns:a16="http://schemas.microsoft.com/office/drawing/2014/main" id="{2C8B8AF0-CC08-4F6C-97AC-AF72AD581C41}"/>
              </a:ext>
            </a:extLst>
          </p:cNvPr>
          <p:cNvSpPr>
            <a:spLocks/>
          </p:cNvSpPr>
          <p:nvPr/>
        </p:nvSpPr>
        <p:spPr bwMode="auto">
          <a:xfrm>
            <a:off x="4132965" y="2407246"/>
            <a:ext cx="1807210" cy="1794638"/>
          </a:xfrm>
          <a:custGeom>
            <a:avLst/>
            <a:gdLst>
              <a:gd name="T0" fmla="*/ 0 w 2406"/>
              <a:gd name="T1" fmla="*/ 644 h 2520"/>
              <a:gd name="T2" fmla="*/ 2406 w 2406"/>
              <a:gd name="T3" fmla="*/ 0 h 2520"/>
              <a:gd name="T4" fmla="*/ 2406 w 2406"/>
              <a:gd name="T5" fmla="*/ 2166 h 2520"/>
              <a:gd name="T6" fmla="*/ 1083 w 2406"/>
              <a:gd name="T7" fmla="*/ 2520 h 2520"/>
              <a:gd name="T8" fmla="*/ 0 w 2406"/>
              <a:gd name="T9" fmla="*/ 644 h 2520"/>
            </a:gdLst>
            <a:ahLst/>
            <a:cxnLst>
              <a:cxn ang="0">
                <a:pos x="T0" y="T1"/>
              </a:cxn>
              <a:cxn ang="0">
                <a:pos x="T2" y="T3"/>
              </a:cxn>
              <a:cxn ang="0">
                <a:pos x="T4" y="T5"/>
              </a:cxn>
              <a:cxn ang="0">
                <a:pos x="T6" y="T7"/>
              </a:cxn>
              <a:cxn ang="0">
                <a:pos x="T8" y="T9"/>
              </a:cxn>
            </a:cxnLst>
            <a:rect l="0" t="0" r="r" b="b"/>
            <a:pathLst>
              <a:path w="2406" h="2520">
                <a:moveTo>
                  <a:pt x="0" y="644"/>
                </a:moveTo>
                <a:cubicBezTo>
                  <a:pt x="731" y="222"/>
                  <a:pt x="1562" y="0"/>
                  <a:pt x="2406" y="0"/>
                </a:cubicBezTo>
                <a:lnTo>
                  <a:pt x="2406" y="2166"/>
                </a:lnTo>
                <a:cubicBezTo>
                  <a:pt x="1942" y="2166"/>
                  <a:pt x="1485" y="2288"/>
                  <a:pt x="1083" y="2520"/>
                </a:cubicBezTo>
                <a:lnTo>
                  <a:pt x="0" y="644"/>
                </a:lnTo>
                <a:close/>
              </a:path>
            </a:pathLst>
          </a:custGeom>
          <a:solidFill>
            <a:schemeClr val="accent3"/>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r"/>
            <a:r>
              <a:rPr lang="en-US" sz="900" dirty="0">
                <a:solidFill>
                  <a:schemeClr val="bg1"/>
                </a:solidFill>
              </a:rPr>
              <a:t>                       </a:t>
            </a:r>
          </a:p>
          <a:p>
            <a:pPr algn="r"/>
            <a:r>
              <a:rPr lang="en-US" sz="900" dirty="0">
                <a:solidFill>
                  <a:schemeClr val="bg1"/>
                </a:solidFill>
              </a:rPr>
              <a:t>New Digital</a:t>
            </a:r>
          </a:p>
          <a:p>
            <a:pPr algn="r"/>
            <a:r>
              <a:rPr lang="en-US" sz="900" dirty="0">
                <a:solidFill>
                  <a:schemeClr val="bg1"/>
                </a:solidFill>
              </a:rPr>
              <a:t>                          Metrics</a:t>
            </a:r>
          </a:p>
          <a:p>
            <a:pPr algn="r"/>
            <a:r>
              <a:rPr lang="en-US" sz="900" dirty="0">
                <a:solidFill>
                  <a:schemeClr val="bg1"/>
                </a:solidFill>
              </a:rPr>
              <a:t>         </a:t>
            </a:r>
          </a:p>
        </p:txBody>
      </p:sp>
      <p:sp>
        <p:nvSpPr>
          <p:cNvPr id="54" name="Freeform 7">
            <a:extLst>
              <a:ext uri="{FF2B5EF4-FFF2-40B4-BE49-F238E27FC236}">
                <a16:creationId xmlns:a16="http://schemas.microsoft.com/office/drawing/2014/main" id="{CD7C7D93-89B0-4148-9752-DE26EF6F7F59}"/>
              </a:ext>
            </a:extLst>
          </p:cNvPr>
          <p:cNvSpPr>
            <a:spLocks/>
          </p:cNvSpPr>
          <p:nvPr/>
        </p:nvSpPr>
        <p:spPr bwMode="auto">
          <a:xfrm>
            <a:off x="7607640" y="4112829"/>
            <a:ext cx="1963872" cy="1620959"/>
          </a:xfrm>
          <a:custGeom>
            <a:avLst/>
            <a:gdLst>
              <a:gd name="T0" fmla="*/ 1876 w 2521"/>
              <a:gd name="T1" fmla="*/ 0 h 2407"/>
              <a:gd name="T2" fmla="*/ 2521 w 2521"/>
              <a:gd name="T3" fmla="*/ 2407 h 2407"/>
              <a:gd name="T4" fmla="*/ 355 w 2521"/>
              <a:gd name="T5" fmla="*/ 2407 h 2407"/>
              <a:gd name="T6" fmla="*/ 0 w 2521"/>
              <a:gd name="T7" fmla="*/ 1083 h 2407"/>
              <a:gd name="T8" fmla="*/ 1876 w 2521"/>
              <a:gd name="T9" fmla="*/ 0 h 2407"/>
            </a:gdLst>
            <a:ahLst/>
            <a:cxnLst>
              <a:cxn ang="0">
                <a:pos x="T0" y="T1"/>
              </a:cxn>
              <a:cxn ang="0">
                <a:pos x="T2" y="T3"/>
              </a:cxn>
              <a:cxn ang="0">
                <a:pos x="T4" y="T5"/>
              </a:cxn>
              <a:cxn ang="0">
                <a:pos x="T6" y="T7"/>
              </a:cxn>
              <a:cxn ang="0">
                <a:pos x="T8" y="T9"/>
              </a:cxn>
            </a:cxnLst>
            <a:rect l="0" t="0" r="r" b="b"/>
            <a:pathLst>
              <a:path w="2521" h="2407">
                <a:moveTo>
                  <a:pt x="1876" y="0"/>
                </a:moveTo>
                <a:cubicBezTo>
                  <a:pt x="2299" y="732"/>
                  <a:pt x="2521" y="1562"/>
                  <a:pt x="2521" y="2407"/>
                </a:cubicBezTo>
                <a:lnTo>
                  <a:pt x="355" y="2407"/>
                </a:lnTo>
                <a:cubicBezTo>
                  <a:pt x="355" y="1942"/>
                  <a:pt x="233" y="1486"/>
                  <a:pt x="0" y="1083"/>
                </a:cubicBezTo>
                <a:lnTo>
                  <a:pt x="1876" y="0"/>
                </a:lnTo>
                <a:close/>
              </a:path>
            </a:pathLst>
          </a:custGeom>
          <a:solidFill>
            <a:schemeClr val="tx2">
              <a:lumMod val="40000"/>
              <a:lumOff val="60000"/>
            </a:schemeClr>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r>
              <a:rPr lang="en-US" sz="900" dirty="0">
                <a:solidFill>
                  <a:schemeClr val="bg1"/>
                </a:solidFill>
              </a:rPr>
              <a:t>                                 </a:t>
            </a:r>
          </a:p>
          <a:p>
            <a:r>
              <a:rPr lang="en-US" sz="900" dirty="0">
                <a:solidFill>
                  <a:schemeClr val="bg1"/>
                </a:solidFill>
              </a:rPr>
              <a:t>                                  Data</a:t>
            </a:r>
          </a:p>
          <a:p>
            <a:r>
              <a:rPr lang="en-US" sz="900" dirty="0">
                <a:solidFill>
                  <a:schemeClr val="bg1"/>
                </a:solidFill>
              </a:rPr>
              <a:t>                            </a:t>
            </a:r>
            <a:r>
              <a:rPr lang="en-US" sz="900" dirty="0" err="1">
                <a:solidFill>
                  <a:schemeClr val="bg1"/>
                </a:solidFill>
              </a:rPr>
              <a:t>Capabities</a:t>
            </a:r>
            <a:endParaRPr lang="en-US" sz="900" dirty="0">
              <a:solidFill>
                <a:schemeClr val="bg1"/>
              </a:solidFill>
            </a:endParaRPr>
          </a:p>
          <a:p>
            <a:r>
              <a:rPr lang="en-US" sz="900" dirty="0">
                <a:solidFill>
                  <a:schemeClr val="bg1"/>
                </a:solidFill>
              </a:rPr>
              <a:t>                            </a:t>
            </a:r>
          </a:p>
          <a:p>
            <a:r>
              <a:rPr lang="en-US" sz="900" dirty="0">
                <a:solidFill>
                  <a:schemeClr val="bg1"/>
                </a:solidFill>
              </a:rPr>
              <a:t>                             Foundational</a:t>
            </a:r>
          </a:p>
          <a:p>
            <a:r>
              <a:rPr lang="en-US" sz="900" dirty="0">
                <a:solidFill>
                  <a:schemeClr val="bg1"/>
                </a:solidFill>
              </a:rPr>
              <a:t>                                 Platform</a:t>
            </a:r>
          </a:p>
          <a:p>
            <a:r>
              <a:rPr lang="en-US" sz="900" dirty="0">
                <a:solidFill>
                  <a:schemeClr val="bg1"/>
                </a:solidFill>
              </a:rPr>
              <a:t>                                Technologies</a:t>
            </a:r>
          </a:p>
          <a:p>
            <a:endParaRPr lang="en-US" sz="900" dirty="0">
              <a:solidFill>
                <a:schemeClr val="bg1"/>
              </a:solidFill>
            </a:endParaRPr>
          </a:p>
          <a:p>
            <a:r>
              <a:rPr lang="en-US" sz="900" dirty="0">
                <a:solidFill>
                  <a:schemeClr val="bg1"/>
                </a:solidFill>
              </a:rPr>
              <a:t>                                   Emerging</a:t>
            </a:r>
          </a:p>
          <a:p>
            <a:r>
              <a:rPr lang="en-US" sz="900" dirty="0">
                <a:solidFill>
                  <a:schemeClr val="bg1"/>
                </a:solidFill>
              </a:rPr>
              <a:t>                                  Technologies</a:t>
            </a:r>
          </a:p>
        </p:txBody>
      </p:sp>
      <p:sp>
        <p:nvSpPr>
          <p:cNvPr id="49" name="Freeform 15">
            <a:extLst>
              <a:ext uri="{FF2B5EF4-FFF2-40B4-BE49-F238E27FC236}">
                <a16:creationId xmlns:a16="http://schemas.microsoft.com/office/drawing/2014/main" id="{1CC05EBF-C2B2-4CBF-9C9F-CA2B80CBF8F5}"/>
              </a:ext>
            </a:extLst>
          </p:cNvPr>
          <p:cNvSpPr>
            <a:spLocks/>
          </p:cNvSpPr>
          <p:nvPr/>
        </p:nvSpPr>
        <p:spPr bwMode="auto">
          <a:xfrm>
            <a:off x="2761510" y="2879905"/>
            <a:ext cx="2175258" cy="1948083"/>
          </a:xfrm>
          <a:custGeom>
            <a:avLst/>
            <a:gdLst>
              <a:gd name="T0" fmla="*/ 0 w 2845"/>
              <a:gd name="T1" fmla="*/ 1762 h 2845"/>
              <a:gd name="T2" fmla="*/ 1762 w 2845"/>
              <a:gd name="T3" fmla="*/ 0 h 2845"/>
              <a:gd name="T4" fmla="*/ 2845 w 2845"/>
              <a:gd name="T5" fmla="*/ 1876 h 2845"/>
              <a:gd name="T6" fmla="*/ 1876 w 2845"/>
              <a:gd name="T7" fmla="*/ 2845 h 2845"/>
              <a:gd name="T8" fmla="*/ 0 w 2845"/>
              <a:gd name="T9" fmla="*/ 1762 h 2845"/>
            </a:gdLst>
            <a:ahLst/>
            <a:cxnLst>
              <a:cxn ang="0">
                <a:pos x="T0" y="T1"/>
              </a:cxn>
              <a:cxn ang="0">
                <a:pos x="T2" y="T3"/>
              </a:cxn>
              <a:cxn ang="0">
                <a:pos x="T4" y="T5"/>
              </a:cxn>
              <a:cxn ang="0">
                <a:pos x="T6" y="T7"/>
              </a:cxn>
              <a:cxn ang="0">
                <a:pos x="T8" y="T9"/>
              </a:cxn>
            </a:cxnLst>
            <a:rect l="0" t="0" r="r" b="b"/>
            <a:pathLst>
              <a:path w="2845" h="2845">
                <a:moveTo>
                  <a:pt x="0" y="1762"/>
                </a:moveTo>
                <a:cubicBezTo>
                  <a:pt x="422" y="1031"/>
                  <a:pt x="1030" y="423"/>
                  <a:pt x="1762" y="0"/>
                </a:cubicBezTo>
                <a:lnTo>
                  <a:pt x="2845" y="1876"/>
                </a:lnTo>
                <a:cubicBezTo>
                  <a:pt x="2442" y="2109"/>
                  <a:pt x="2108" y="2443"/>
                  <a:pt x="1876" y="2845"/>
                </a:cubicBezTo>
                <a:lnTo>
                  <a:pt x="0" y="1762"/>
                </a:lnTo>
                <a:close/>
              </a:path>
            </a:pathLst>
          </a:custGeom>
          <a:solidFill>
            <a:schemeClr val="accent2"/>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900" dirty="0">
              <a:solidFill>
                <a:schemeClr val="bg1"/>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                       Reward </a:t>
            </a:r>
          </a:p>
          <a:p>
            <a:r>
              <a:rPr lang="en-US" sz="900" dirty="0">
                <a:solidFill>
                  <a:schemeClr val="bg1"/>
                </a:solidFill>
              </a:rPr>
              <a:t>                      Sharing</a:t>
            </a:r>
          </a:p>
          <a:p>
            <a:endParaRPr lang="en-US" sz="900" dirty="0">
              <a:solidFill>
                <a:schemeClr val="bg1"/>
              </a:solidFill>
            </a:endParaRPr>
          </a:p>
          <a:p>
            <a:r>
              <a:rPr lang="en-US" sz="900" dirty="0">
                <a:solidFill>
                  <a:schemeClr val="bg1"/>
                </a:solidFill>
              </a:rPr>
              <a:t>        New Business </a:t>
            </a:r>
          </a:p>
          <a:p>
            <a:r>
              <a:rPr lang="en-US" sz="900" dirty="0">
                <a:solidFill>
                  <a:schemeClr val="bg1"/>
                </a:solidFill>
              </a:rPr>
              <a:t>        Models</a:t>
            </a:r>
          </a:p>
        </p:txBody>
      </p:sp>
      <p:sp>
        <p:nvSpPr>
          <p:cNvPr id="48" name="Freeform 14">
            <a:extLst>
              <a:ext uri="{FF2B5EF4-FFF2-40B4-BE49-F238E27FC236}">
                <a16:creationId xmlns:a16="http://schemas.microsoft.com/office/drawing/2014/main" id="{AA547004-E660-4B05-8F71-31557A060064}"/>
              </a:ext>
            </a:extLst>
          </p:cNvPr>
          <p:cNvSpPr>
            <a:spLocks/>
          </p:cNvSpPr>
          <p:nvPr/>
        </p:nvSpPr>
        <p:spPr bwMode="auto">
          <a:xfrm>
            <a:off x="2248506" y="4082903"/>
            <a:ext cx="1943831" cy="1644878"/>
          </a:xfrm>
          <a:custGeom>
            <a:avLst/>
            <a:gdLst>
              <a:gd name="T0" fmla="*/ 0 w 2521"/>
              <a:gd name="T1" fmla="*/ 2407 h 2407"/>
              <a:gd name="T2" fmla="*/ 645 w 2521"/>
              <a:gd name="T3" fmla="*/ 0 h 2407"/>
              <a:gd name="T4" fmla="*/ 2521 w 2521"/>
              <a:gd name="T5" fmla="*/ 1083 h 2407"/>
              <a:gd name="T6" fmla="*/ 2166 w 2521"/>
              <a:gd name="T7" fmla="*/ 2407 h 2407"/>
              <a:gd name="T8" fmla="*/ 0 w 2521"/>
              <a:gd name="T9" fmla="*/ 2407 h 2407"/>
            </a:gdLst>
            <a:ahLst/>
            <a:cxnLst>
              <a:cxn ang="0">
                <a:pos x="T0" y="T1"/>
              </a:cxn>
              <a:cxn ang="0">
                <a:pos x="T2" y="T3"/>
              </a:cxn>
              <a:cxn ang="0">
                <a:pos x="T4" y="T5"/>
              </a:cxn>
              <a:cxn ang="0">
                <a:pos x="T6" y="T7"/>
              </a:cxn>
              <a:cxn ang="0">
                <a:pos x="T8" y="T9"/>
              </a:cxn>
            </a:cxnLst>
            <a:rect l="0" t="0" r="r" b="b"/>
            <a:pathLst>
              <a:path w="2521" h="2407">
                <a:moveTo>
                  <a:pt x="0" y="2407"/>
                </a:moveTo>
                <a:cubicBezTo>
                  <a:pt x="0" y="1562"/>
                  <a:pt x="222" y="732"/>
                  <a:pt x="645" y="0"/>
                </a:cubicBezTo>
                <a:lnTo>
                  <a:pt x="2521" y="1083"/>
                </a:lnTo>
                <a:cubicBezTo>
                  <a:pt x="2288" y="1486"/>
                  <a:pt x="2166" y="1942"/>
                  <a:pt x="2166" y="2407"/>
                </a:cubicBezTo>
                <a:lnTo>
                  <a:pt x="0" y="2407"/>
                </a:lnTo>
                <a:close/>
              </a:path>
            </a:pathLst>
          </a:custGeom>
          <a:solidFill>
            <a:schemeClr val="accent1">
              <a:lumMod val="75000"/>
            </a:schemeClr>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900" dirty="0">
              <a:solidFill>
                <a:schemeClr val="bg1"/>
              </a:solidFill>
            </a:endParaRPr>
          </a:p>
          <a:p>
            <a:endParaRPr lang="en-US" sz="900" dirty="0">
              <a:solidFill>
                <a:schemeClr val="bg1"/>
              </a:solidFill>
            </a:endParaRPr>
          </a:p>
          <a:p>
            <a:r>
              <a:rPr lang="en-US" sz="900" dirty="0">
                <a:solidFill>
                  <a:schemeClr val="bg1"/>
                </a:solidFill>
              </a:rPr>
              <a:t>   </a:t>
            </a:r>
          </a:p>
          <a:p>
            <a:r>
              <a:rPr lang="en-US" sz="900" dirty="0">
                <a:solidFill>
                  <a:schemeClr val="bg1"/>
                </a:solidFill>
              </a:rPr>
              <a:t>       Ecosystem</a:t>
            </a:r>
          </a:p>
          <a:p>
            <a:r>
              <a:rPr lang="en-US" sz="900" dirty="0">
                <a:solidFill>
                  <a:schemeClr val="bg1"/>
                </a:solidFill>
              </a:rPr>
              <a:t>       Role</a:t>
            </a:r>
          </a:p>
          <a:p>
            <a:endParaRPr lang="en-US" sz="900" dirty="0">
              <a:solidFill>
                <a:schemeClr val="bg1"/>
              </a:solidFill>
            </a:endParaRPr>
          </a:p>
          <a:p>
            <a:endParaRPr lang="en-US" sz="900" dirty="0">
              <a:solidFill>
                <a:schemeClr val="bg1"/>
              </a:solidFill>
            </a:endParaRPr>
          </a:p>
          <a:p>
            <a:r>
              <a:rPr lang="en-US" sz="900" dirty="0">
                <a:solidFill>
                  <a:schemeClr val="bg1"/>
                </a:solidFill>
              </a:rPr>
              <a:t>    Value</a:t>
            </a:r>
          </a:p>
          <a:p>
            <a:r>
              <a:rPr lang="en-US" sz="900" dirty="0">
                <a:solidFill>
                  <a:schemeClr val="bg1"/>
                </a:solidFill>
              </a:rPr>
              <a:t>   Proposition</a:t>
            </a:r>
          </a:p>
        </p:txBody>
      </p:sp>
      <p:sp>
        <p:nvSpPr>
          <p:cNvPr id="2" name="Title 1">
            <a:extLst>
              <a:ext uri="{FF2B5EF4-FFF2-40B4-BE49-F238E27FC236}">
                <a16:creationId xmlns:a16="http://schemas.microsoft.com/office/drawing/2014/main" id="{1243AC2C-8879-46E4-85C6-FEDBEEB74EA3}"/>
              </a:ext>
            </a:extLst>
          </p:cNvPr>
          <p:cNvSpPr>
            <a:spLocks noGrp="1"/>
          </p:cNvSpPr>
          <p:nvPr>
            <p:ph type="title"/>
          </p:nvPr>
        </p:nvSpPr>
        <p:spPr/>
        <p:txBody>
          <a:bodyPr/>
          <a:lstStyle/>
          <a:p>
            <a:r>
              <a:rPr lang="en-US" dirty="0"/>
              <a:t>New Strategies and Operational Capabilities for Success in The Platform Economy</a:t>
            </a:r>
          </a:p>
        </p:txBody>
      </p:sp>
      <p:sp>
        <p:nvSpPr>
          <p:cNvPr id="3" name="Rectangle 2">
            <a:extLst>
              <a:ext uri="{FF2B5EF4-FFF2-40B4-BE49-F238E27FC236}">
                <a16:creationId xmlns:a16="http://schemas.microsoft.com/office/drawing/2014/main" id="{22A6570F-F0A7-4251-B09C-59A5469ECE60}"/>
              </a:ext>
            </a:extLst>
          </p:cNvPr>
          <p:cNvSpPr/>
          <p:nvPr/>
        </p:nvSpPr>
        <p:spPr>
          <a:xfrm>
            <a:off x="2697079" y="1196367"/>
            <a:ext cx="6797842" cy="584775"/>
          </a:xfrm>
          <a:prstGeom prst="rect">
            <a:avLst/>
          </a:prstGeom>
        </p:spPr>
        <p:txBody>
          <a:bodyPr wrap="square">
            <a:spAutoFit/>
          </a:bodyPr>
          <a:lstStyle/>
          <a:p>
            <a:pPr algn="ctr"/>
            <a:r>
              <a:rPr lang="en-US" sz="1600" b="1" dirty="0">
                <a:solidFill>
                  <a:schemeClr val="accent5">
                    <a:lumMod val="60000"/>
                    <a:lumOff val="40000"/>
                  </a:schemeClr>
                </a:solidFill>
                <a:latin typeface="Arial" panose="020B0604020202020204" pitchFamily="34" charset="0"/>
                <a:cs typeface="Arial" panose="020B0604020202020204" pitchFamily="34" charset="0"/>
              </a:rPr>
              <a:t>Platform strategies </a:t>
            </a:r>
            <a:r>
              <a:rPr lang="en-US" sz="1600" dirty="0">
                <a:solidFill>
                  <a:schemeClr val="accent5">
                    <a:lumMod val="60000"/>
                    <a:lumOff val="40000"/>
                  </a:schemeClr>
                </a:solidFill>
                <a:latin typeface="Arial" panose="020B0604020202020204" pitchFamily="34" charset="0"/>
                <a:cs typeface="Arial" panose="020B0604020202020204" pitchFamily="34" charset="0"/>
              </a:rPr>
              <a:t>shape </a:t>
            </a:r>
            <a:r>
              <a:rPr lang="en-US" sz="1600" b="1" dirty="0">
                <a:solidFill>
                  <a:schemeClr val="accent5">
                    <a:lumMod val="60000"/>
                    <a:lumOff val="40000"/>
                  </a:schemeClr>
                </a:solidFill>
                <a:latin typeface="Arial" panose="020B0604020202020204" pitchFamily="34" charset="0"/>
                <a:cs typeface="Arial" panose="020B0604020202020204" pitchFamily="34" charset="0"/>
              </a:rPr>
              <a:t>operational capabilities </a:t>
            </a:r>
            <a:r>
              <a:rPr lang="en-US" sz="1600" dirty="0">
                <a:solidFill>
                  <a:schemeClr val="accent5">
                    <a:lumMod val="60000"/>
                    <a:lumOff val="40000"/>
                  </a:schemeClr>
                </a:solidFill>
                <a:latin typeface="Arial" panose="020B0604020202020204" pitchFamily="34" charset="0"/>
                <a:cs typeface="Arial" panose="020B0604020202020204" pitchFamily="34" charset="0"/>
              </a:rPr>
              <a:t>to deliver desired outcomes within a platform ecosystem</a:t>
            </a:r>
            <a:endParaRPr lang="en-US" sz="1800" dirty="0">
              <a:solidFill>
                <a:schemeClr val="accent5">
                  <a:lumMod val="60000"/>
                  <a:lumOff val="40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555283C-CA91-4BB4-9FB0-DF58B2CA4E66}"/>
              </a:ext>
            </a:extLst>
          </p:cNvPr>
          <p:cNvSpPr/>
          <p:nvPr/>
        </p:nvSpPr>
        <p:spPr>
          <a:xfrm>
            <a:off x="345597" y="1532091"/>
            <a:ext cx="2041269" cy="4543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accent3">
                    <a:lumMod val="75000"/>
                  </a:schemeClr>
                </a:solidFill>
                <a:latin typeface="Arial" panose="020B0604020202020204" pitchFamily="34" charset="0"/>
                <a:cs typeface="Arial" panose="020B0604020202020204" pitchFamily="34" charset="0"/>
              </a:rPr>
              <a:t>The traditional pricing approach will progress to outcome-based </a:t>
            </a:r>
            <a:r>
              <a:rPr lang="en-US" sz="1400" b="1" dirty="0">
                <a:solidFill>
                  <a:schemeClr val="accent3">
                    <a:lumMod val="75000"/>
                  </a:schemeClr>
                </a:solidFill>
                <a:latin typeface="Arial" panose="020B0604020202020204" pitchFamily="34" charset="0"/>
                <a:cs typeface="Arial" panose="020B0604020202020204" pitchFamily="34" charset="0"/>
              </a:rPr>
              <a:t>rewards sharing </a:t>
            </a:r>
            <a:r>
              <a:rPr lang="en-US" sz="1400" dirty="0">
                <a:solidFill>
                  <a:schemeClr val="accent3">
                    <a:lumMod val="75000"/>
                  </a:schemeClr>
                </a:solidFill>
                <a:latin typeface="Arial" panose="020B0604020202020204" pitchFamily="34" charset="0"/>
                <a:cs typeface="Arial" panose="020B0604020202020204" pitchFamily="34" charset="0"/>
              </a:rPr>
              <a:t>across ecosystem participants</a:t>
            </a:r>
          </a:p>
          <a:p>
            <a:pPr marL="285750" indent="-285750">
              <a:buFont typeface="Arial" panose="020B0604020202020204" pitchFamily="34" charset="0"/>
              <a:buChar char="•"/>
            </a:pPr>
            <a:endParaRPr lang="en-US" sz="1400" dirty="0">
              <a:solidFill>
                <a:schemeClr val="accent3">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accent3">
                    <a:lumMod val="75000"/>
                  </a:schemeClr>
                </a:solidFill>
                <a:latin typeface="Arial" panose="020B0604020202020204" pitchFamily="34" charset="0"/>
                <a:cs typeface="Arial" panose="020B0604020202020204" pitchFamily="34" charset="0"/>
              </a:rPr>
              <a:t>Performance monitoring will need to transition to relevant </a:t>
            </a:r>
            <a:r>
              <a:rPr lang="en-US" sz="1400" b="1" dirty="0">
                <a:solidFill>
                  <a:schemeClr val="accent3">
                    <a:lumMod val="75000"/>
                  </a:schemeClr>
                </a:solidFill>
                <a:latin typeface="Arial" panose="020B0604020202020204" pitchFamily="34" charset="0"/>
                <a:cs typeface="Arial" panose="020B0604020202020204" pitchFamily="34" charset="0"/>
              </a:rPr>
              <a:t>new digital metrics</a:t>
            </a:r>
            <a:r>
              <a:rPr lang="en-US" sz="1400" dirty="0">
                <a:solidFill>
                  <a:schemeClr val="accent3">
                    <a:lumMod val="75000"/>
                  </a:schemeClr>
                </a:solidFill>
                <a:latin typeface="Arial" panose="020B0604020202020204" pitchFamily="34" charset="0"/>
                <a:cs typeface="Arial" panose="020B0604020202020204" pitchFamily="34" charset="0"/>
              </a:rPr>
              <a:t> (e.g. interactions)  from traditional ones (e.g. customer conversions)</a:t>
            </a:r>
          </a:p>
        </p:txBody>
      </p:sp>
      <p:sp>
        <p:nvSpPr>
          <p:cNvPr id="15" name="Rectangle 14">
            <a:extLst>
              <a:ext uri="{FF2B5EF4-FFF2-40B4-BE49-F238E27FC236}">
                <a16:creationId xmlns:a16="http://schemas.microsoft.com/office/drawing/2014/main" id="{5330CA2C-0048-4EC8-B23D-41C5BA568DA9}"/>
              </a:ext>
            </a:extLst>
          </p:cNvPr>
          <p:cNvSpPr/>
          <p:nvPr/>
        </p:nvSpPr>
        <p:spPr>
          <a:xfrm>
            <a:off x="2257282" y="5870291"/>
            <a:ext cx="1646935"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accent3">
                    <a:lumMod val="75000"/>
                  </a:schemeClr>
                </a:solidFill>
                <a:latin typeface="Arial" panose="020B0604020202020204" pitchFamily="34" charset="0"/>
                <a:cs typeface="Arial" panose="020B0604020202020204" pitchFamily="34" charset="0"/>
              </a:rPr>
              <a:t>Strategic</a:t>
            </a:r>
          </a:p>
        </p:txBody>
      </p:sp>
      <p:sp>
        <p:nvSpPr>
          <p:cNvPr id="8" name="Arrow: Left-Right 7">
            <a:extLst>
              <a:ext uri="{FF2B5EF4-FFF2-40B4-BE49-F238E27FC236}">
                <a16:creationId xmlns:a16="http://schemas.microsoft.com/office/drawing/2014/main" id="{947A55CD-6802-44A9-BCBE-0F574F58584C}"/>
              </a:ext>
            </a:extLst>
          </p:cNvPr>
          <p:cNvSpPr/>
          <p:nvPr/>
        </p:nvSpPr>
        <p:spPr>
          <a:xfrm>
            <a:off x="3691567" y="5766394"/>
            <a:ext cx="4942089" cy="584775"/>
          </a:xfrm>
          <a:prstGeom prst="leftRightArrow">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lumMod val="75000"/>
                  </a:schemeClr>
                </a:solidFill>
                <a:latin typeface="Arial" panose="020B0604020202020204" pitchFamily="34" charset="0"/>
                <a:cs typeface="Arial" panose="020B0604020202020204" pitchFamily="34" charset="0"/>
              </a:rPr>
              <a:t>ENTERPRISE CAPABILITIES</a:t>
            </a:r>
          </a:p>
        </p:txBody>
      </p:sp>
      <p:sp>
        <p:nvSpPr>
          <p:cNvPr id="16" name="Rectangle 15">
            <a:extLst>
              <a:ext uri="{FF2B5EF4-FFF2-40B4-BE49-F238E27FC236}">
                <a16:creationId xmlns:a16="http://schemas.microsoft.com/office/drawing/2014/main" id="{08205644-CF87-48FF-9144-700AA159BB47}"/>
              </a:ext>
            </a:extLst>
          </p:cNvPr>
          <p:cNvSpPr/>
          <p:nvPr/>
        </p:nvSpPr>
        <p:spPr>
          <a:xfrm>
            <a:off x="9444218" y="2594861"/>
            <a:ext cx="2419234" cy="4543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accent3">
                    <a:lumMod val="75000"/>
                  </a:schemeClr>
                </a:solidFill>
                <a:latin typeface="Arial" panose="020B0604020202020204" pitchFamily="34" charset="0"/>
                <a:cs typeface="Arial" panose="020B0604020202020204" pitchFamily="34" charset="0"/>
              </a:rPr>
              <a:t>To unlock value, existing organizational structures must adjust by adopting a </a:t>
            </a:r>
            <a:r>
              <a:rPr lang="en-US" sz="1400" b="1" dirty="0">
                <a:solidFill>
                  <a:schemeClr val="accent3">
                    <a:lumMod val="75000"/>
                  </a:schemeClr>
                </a:solidFill>
                <a:latin typeface="Arial" panose="020B0604020202020204" pitchFamily="34" charset="0"/>
                <a:cs typeface="Arial" panose="020B0604020202020204" pitchFamily="34" charset="0"/>
              </a:rPr>
              <a:t>“platform mindset”</a:t>
            </a:r>
          </a:p>
          <a:p>
            <a:pPr marL="285750" indent="-285750">
              <a:buFont typeface="Arial" panose="020B0604020202020204" pitchFamily="34" charset="0"/>
              <a:buChar char="•"/>
            </a:pPr>
            <a:endParaRPr lang="en-US" sz="1400" dirty="0">
              <a:solidFill>
                <a:schemeClr val="accent3">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accent3">
                    <a:lumMod val="75000"/>
                  </a:schemeClr>
                </a:solidFill>
                <a:latin typeface="Arial" panose="020B0604020202020204" pitchFamily="34" charset="0"/>
                <a:cs typeface="Arial" panose="020B0604020202020204" pitchFamily="34" charset="0"/>
              </a:rPr>
              <a:t>Enterprises will need to foster </a:t>
            </a:r>
            <a:r>
              <a:rPr lang="en-US" sz="1400" b="1" dirty="0">
                <a:solidFill>
                  <a:schemeClr val="accent3">
                    <a:lumMod val="75000"/>
                  </a:schemeClr>
                </a:solidFill>
                <a:latin typeface="Arial" panose="020B0604020202020204" pitchFamily="34" charset="0"/>
                <a:cs typeface="Arial" panose="020B0604020202020204" pitchFamily="34" charset="0"/>
              </a:rPr>
              <a:t>“collaboration-first” culture</a:t>
            </a:r>
            <a:r>
              <a:rPr lang="en-US" sz="1400" dirty="0">
                <a:solidFill>
                  <a:schemeClr val="accent3">
                    <a:lumMod val="75000"/>
                  </a:schemeClr>
                </a:solidFill>
                <a:latin typeface="Arial" panose="020B0604020202020204" pitchFamily="34" charset="0"/>
                <a:cs typeface="Arial" panose="020B0604020202020204" pitchFamily="34" charset="0"/>
              </a:rPr>
              <a:t> to cooperate both internally (across different business units) and externally (with other enterprises and policy-makers)</a:t>
            </a:r>
          </a:p>
        </p:txBody>
      </p:sp>
      <p:sp>
        <p:nvSpPr>
          <p:cNvPr id="17" name="Rectangle 16">
            <a:extLst>
              <a:ext uri="{FF2B5EF4-FFF2-40B4-BE49-F238E27FC236}">
                <a16:creationId xmlns:a16="http://schemas.microsoft.com/office/drawing/2014/main" id="{2FCB855E-90DA-4037-A79E-D798F25C374C}"/>
              </a:ext>
            </a:extLst>
          </p:cNvPr>
          <p:cNvSpPr/>
          <p:nvPr/>
        </p:nvSpPr>
        <p:spPr>
          <a:xfrm>
            <a:off x="8799870" y="5884462"/>
            <a:ext cx="1646935"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accent3">
                    <a:lumMod val="75000"/>
                  </a:schemeClr>
                </a:solidFill>
                <a:latin typeface="Arial" panose="020B0604020202020204" pitchFamily="34" charset="0"/>
                <a:cs typeface="Arial" panose="020B0604020202020204" pitchFamily="34" charset="0"/>
              </a:rPr>
              <a:t>Operational</a:t>
            </a:r>
          </a:p>
        </p:txBody>
      </p:sp>
      <p:grpSp>
        <p:nvGrpSpPr>
          <p:cNvPr id="18" name="Group 17">
            <a:extLst>
              <a:ext uri="{FF2B5EF4-FFF2-40B4-BE49-F238E27FC236}">
                <a16:creationId xmlns:a16="http://schemas.microsoft.com/office/drawing/2014/main" id="{A33A18F0-EA89-41FA-B111-CF11183A2860}"/>
              </a:ext>
            </a:extLst>
          </p:cNvPr>
          <p:cNvGrpSpPr/>
          <p:nvPr/>
        </p:nvGrpSpPr>
        <p:grpSpPr>
          <a:xfrm>
            <a:off x="3199906" y="3261367"/>
            <a:ext cx="5480949" cy="2477050"/>
            <a:chOff x="3108849" y="451236"/>
            <a:chExt cx="5997579" cy="3003554"/>
          </a:xfrm>
        </p:grpSpPr>
        <p:sp>
          <p:nvSpPr>
            <p:cNvPr id="19" name="Freeform 5">
              <a:extLst>
                <a:ext uri="{FF2B5EF4-FFF2-40B4-BE49-F238E27FC236}">
                  <a16:creationId xmlns:a16="http://schemas.microsoft.com/office/drawing/2014/main" id="{6739E9AB-4BA6-41A6-864E-87D514651F06}"/>
                </a:ext>
              </a:extLst>
            </p:cNvPr>
            <p:cNvSpPr>
              <a:spLocks/>
            </p:cNvSpPr>
            <p:nvPr/>
          </p:nvSpPr>
          <p:spPr bwMode="auto">
            <a:xfrm>
              <a:off x="6107635" y="451236"/>
              <a:ext cx="1500187" cy="1573212"/>
            </a:xfrm>
            <a:custGeom>
              <a:avLst/>
              <a:gdLst>
                <a:gd name="T0" fmla="*/ 0 w 2407"/>
                <a:gd name="T1" fmla="*/ 0 h 2520"/>
                <a:gd name="T2" fmla="*/ 2407 w 2407"/>
                <a:gd name="T3" fmla="*/ 644 h 2520"/>
                <a:gd name="T4" fmla="*/ 1324 w 2407"/>
                <a:gd name="T5" fmla="*/ 2520 h 2520"/>
                <a:gd name="T6" fmla="*/ 0 w 2407"/>
                <a:gd name="T7" fmla="*/ 2166 h 2520"/>
                <a:gd name="T8" fmla="*/ 0 w 2407"/>
                <a:gd name="T9" fmla="*/ 0 h 2520"/>
              </a:gdLst>
              <a:ahLst/>
              <a:cxnLst>
                <a:cxn ang="0">
                  <a:pos x="T0" y="T1"/>
                </a:cxn>
                <a:cxn ang="0">
                  <a:pos x="T2" y="T3"/>
                </a:cxn>
                <a:cxn ang="0">
                  <a:pos x="T4" y="T5"/>
                </a:cxn>
                <a:cxn ang="0">
                  <a:pos x="T6" y="T7"/>
                </a:cxn>
                <a:cxn ang="0">
                  <a:pos x="T8" y="T9"/>
                </a:cxn>
              </a:cxnLst>
              <a:rect l="0" t="0" r="r" b="b"/>
              <a:pathLst>
                <a:path w="2407" h="2520">
                  <a:moveTo>
                    <a:pt x="0" y="0"/>
                  </a:moveTo>
                  <a:cubicBezTo>
                    <a:pt x="845" y="0"/>
                    <a:pt x="1676" y="222"/>
                    <a:pt x="2407" y="644"/>
                  </a:cubicBezTo>
                  <a:lnTo>
                    <a:pt x="1324" y="2520"/>
                  </a:lnTo>
                  <a:cubicBezTo>
                    <a:pt x="922" y="2288"/>
                    <a:pt x="465" y="2166"/>
                    <a:pt x="0" y="2166"/>
                  </a:cubicBezTo>
                  <a:lnTo>
                    <a:pt x="0" y="0"/>
                  </a:lnTo>
                  <a:close/>
                </a:path>
              </a:pathLst>
            </a:custGeom>
            <a:solidFill>
              <a:schemeClr val="tx2">
                <a:lumMod val="60000"/>
                <a:lumOff val="40000"/>
              </a:schemeClr>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100" dirty="0">
                <a:solidFill>
                  <a:schemeClr val="bg1"/>
                </a:solidFill>
              </a:endParaRPr>
            </a:p>
            <a:p>
              <a:endParaRPr lang="en-US" sz="1100" dirty="0">
                <a:solidFill>
                  <a:schemeClr val="bg1"/>
                </a:solidFill>
              </a:endParaRPr>
            </a:p>
            <a:p>
              <a:r>
                <a:rPr lang="en-US" sz="1100" dirty="0">
                  <a:solidFill>
                    <a:schemeClr val="bg1"/>
                  </a:solidFill>
                </a:rPr>
                <a:t>  Accelerating </a:t>
              </a:r>
            </a:p>
            <a:p>
              <a:r>
                <a:rPr lang="en-US" sz="1100" dirty="0">
                  <a:solidFill>
                    <a:schemeClr val="bg1"/>
                  </a:solidFill>
                </a:rPr>
                <a:t>      Open </a:t>
              </a:r>
            </a:p>
            <a:p>
              <a:r>
                <a:rPr lang="en-US" sz="1100" dirty="0">
                  <a:solidFill>
                    <a:schemeClr val="bg1"/>
                  </a:solidFill>
                </a:rPr>
                <a:t>  Innovation</a:t>
              </a:r>
            </a:p>
          </p:txBody>
        </p:sp>
        <p:sp>
          <p:nvSpPr>
            <p:cNvPr id="20" name="Freeform 6">
              <a:extLst>
                <a:ext uri="{FF2B5EF4-FFF2-40B4-BE49-F238E27FC236}">
                  <a16:creationId xmlns:a16="http://schemas.microsoft.com/office/drawing/2014/main" id="{762E2C34-78AA-41CD-98DF-E38520B17422}"/>
                </a:ext>
              </a:extLst>
            </p:cNvPr>
            <p:cNvSpPr>
              <a:spLocks/>
            </p:cNvSpPr>
            <p:nvPr/>
          </p:nvSpPr>
          <p:spPr bwMode="auto">
            <a:xfrm>
              <a:off x="6931324" y="852874"/>
              <a:ext cx="1771649" cy="1776413"/>
            </a:xfrm>
            <a:custGeom>
              <a:avLst/>
              <a:gdLst>
                <a:gd name="T0" fmla="*/ 1083 w 2845"/>
                <a:gd name="T1" fmla="*/ 0 h 2845"/>
                <a:gd name="T2" fmla="*/ 2845 w 2845"/>
                <a:gd name="T3" fmla="*/ 1762 h 2845"/>
                <a:gd name="T4" fmla="*/ 969 w 2845"/>
                <a:gd name="T5" fmla="*/ 2845 h 2845"/>
                <a:gd name="T6" fmla="*/ 0 w 2845"/>
                <a:gd name="T7" fmla="*/ 1876 h 2845"/>
                <a:gd name="T8" fmla="*/ 1083 w 2845"/>
                <a:gd name="T9" fmla="*/ 0 h 2845"/>
              </a:gdLst>
              <a:ahLst/>
              <a:cxnLst>
                <a:cxn ang="0">
                  <a:pos x="T0" y="T1"/>
                </a:cxn>
                <a:cxn ang="0">
                  <a:pos x="T2" y="T3"/>
                </a:cxn>
                <a:cxn ang="0">
                  <a:pos x="T4" y="T5"/>
                </a:cxn>
                <a:cxn ang="0">
                  <a:pos x="T6" y="T7"/>
                </a:cxn>
                <a:cxn ang="0">
                  <a:pos x="T8" y="T9"/>
                </a:cxn>
              </a:cxnLst>
              <a:rect l="0" t="0" r="r" b="b"/>
              <a:pathLst>
                <a:path w="2845" h="2845">
                  <a:moveTo>
                    <a:pt x="1083" y="0"/>
                  </a:moveTo>
                  <a:cubicBezTo>
                    <a:pt x="1815" y="423"/>
                    <a:pt x="2423" y="1031"/>
                    <a:pt x="2845" y="1762"/>
                  </a:cubicBezTo>
                  <a:lnTo>
                    <a:pt x="969" y="2845"/>
                  </a:lnTo>
                  <a:cubicBezTo>
                    <a:pt x="737" y="2443"/>
                    <a:pt x="403" y="2109"/>
                    <a:pt x="0" y="1876"/>
                  </a:cubicBezTo>
                  <a:lnTo>
                    <a:pt x="1083" y="0"/>
                  </a:lnTo>
                  <a:close/>
                </a:path>
              </a:pathLst>
            </a:custGeom>
            <a:solidFill>
              <a:schemeClr val="bg1">
                <a:lumMod val="65000"/>
              </a:schemeClr>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1100" dirty="0">
                <a:solidFill>
                  <a:schemeClr val="bg1"/>
                </a:solidFill>
              </a:endParaRPr>
            </a:p>
            <a:p>
              <a:pPr algn="ctr"/>
              <a:endParaRPr lang="en-US" sz="1100" dirty="0">
                <a:solidFill>
                  <a:schemeClr val="bg1"/>
                </a:solidFill>
              </a:endParaRPr>
            </a:p>
            <a:p>
              <a:pPr algn="ctr"/>
              <a:endParaRPr lang="en-US" sz="1100" dirty="0">
                <a:solidFill>
                  <a:schemeClr val="bg1"/>
                </a:solidFill>
              </a:endParaRPr>
            </a:p>
            <a:p>
              <a:pPr algn="ctr"/>
              <a:r>
                <a:rPr lang="en-US" sz="1100" dirty="0">
                  <a:solidFill>
                    <a:schemeClr val="bg1"/>
                  </a:solidFill>
                </a:rPr>
                <a:t>Talent</a:t>
              </a:r>
            </a:p>
            <a:p>
              <a:pPr algn="ctr"/>
              <a:r>
                <a:rPr lang="en-US" sz="1100" dirty="0">
                  <a:solidFill>
                    <a:schemeClr val="bg1"/>
                  </a:solidFill>
                </a:rPr>
                <a:t>And</a:t>
              </a:r>
            </a:p>
            <a:p>
              <a:pPr algn="ctr"/>
              <a:r>
                <a:rPr lang="en-US" sz="1100" dirty="0">
                  <a:solidFill>
                    <a:schemeClr val="bg1"/>
                  </a:solidFill>
                </a:rPr>
                <a:t>Beyond</a:t>
              </a:r>
            </a:p>
          </p:txBody>
        </p:sp>
        <p:sp>
          <p:nvSpPr>
            <p:cNvPr id="21" name="Freeform 7">
              <a:extLst>
                <a:ext uri="{FF2B5EF4-FFF2-40B4-BE49-F238E27FC236}">
                  <a16:creationId xmlns:a16="http://schemas.microsoft.com/office/drawing/2014/main" id="{CC7C207F-E14A-4640-95AE-0BD7C4CD1A17}"/>
                </a:ext>
              </a:extLst>
            </p:cNvPr>
            <p:cNvSpPr>
              <a:spLocks/>
            </p:cNvSpPr>
            <p:nvPr/>
          </p:nvSpPr>
          <p:spPr bwMode="auto">
            <a:xfrm>
              <a:off x="7536388" y="1953011"/>
              <a:ext cx="1570040" cy="1501776"/>
            </a:xfrm>
            <a:custGeom>
              <a:avLst/>
              <a:gdLst>
                <a:gd name="T0" fmla="*/ 1876 w 2521"/>
                <a:gd name="T1" fmla="*/ 0 h 2407"/>
                <a:gd name="T2" fmla="*/ 2521 w 2521"/>
                <a:gd name="T3" fmla="*/ 2407 h 2407"/>
                <a:gd name="T4" fmla="*/ 355 w 2521"/>
                <a:gd name="T5" fmla="*/ 2407 h 2407"/>
                <a:gd name="T6" fmla="*/ 0 w 2521"/>
                <a:gd name="T7" fmla="*/ 1083 h 2407"/>
                <a:gd name="T8" fmla="*/ 1876 w 2521"/>
                <a:gd name="T9" fmla="*/ 0 h 2407"/>
              </a:gdLst>
              <a:ahLst/>
              <a:cxnLst>
                <a:cxn ang="0">
                  <a:pos x="T0" y="T1"/>
                </a:cxn>
                <a:cxn ang="0">
                  <a:pos x="T2" y="T3"/>
                </a:cxn>
                <a:cxn ang="0">
                  <a:pos x="T4" y="T5"/>
                </a:cxn>
                <a:cxn ang="0">
                  <a:pos x="T6" y="T7"/>
                </a:cxn>
                <a:cxn ang="0">
                  <a:pos x="T8" y="T9"/>
                </a:cxn>
              </a:cxnLst>
              <a:rect l="0" t="0" r="r" b="b"/>
              <a:pathLst>
                <a:path w="2521" h="2407">
                  <a:moveTo>
                    <a:pt x="1876" y="0"/>
                  </a:moveTo>
                  <a:cubicBezTo>
                    <a:pt x="2299" y="732"/>
                    <a:pt x="2521" y="1562"/>
                    <a:pt x="2521" y="2407"/>
                  </a:cubicBezTo>
                  <a:lnTo>
                    <a:pt x="355" y="2407"/>
                  </a:lnTo>
                  <a:cubicBezTo>
                    <a:pt x="355" y="1942"/>
                    <a:pt x="233" y="1486"/>
                    <a:pt x="0" y="1083"/>
                  </a:cubicBezTo>
                  <a:lnTo>
                    <a:pt x="1876" y="0"/>
                  </a:lnTo>
                  <a:close/>
                </a:path>
              </a:pathLst>
            </a:custGeom>
            <a:solidFill>
              <a:schemeClr val="tx2">
                <a:lumMod val="40000"/>
                <a:lumOff val="60000"/>
              </a:schemeClr>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1100" dirty="0">
                <a:solidFill>
                  <a:schemeClr val="bg1"/>
                </a:solidFill>
              </a:endParaRPr>
            </a:p>
            <a:p>
              <a:pPr algn="ctr"/>
              <a:endParaRPr lang="en-US" sz="1100" dirty="0">
                <a:solidFill>
                  <a:schemeClr val="bg1"/>
                </a:solidFill>
              </a:endParaRPr>
            </a:p>
            <a:p>
              <a:pPr algn="ctr"/>
              <a:endParaRPr lang="en-US" sz="1100" dirty="0">
                <a:solidFill>
                  <a:schemeClr val="bg1"/>
                </a:solidFill>
              </a:endParaRPr>
            </a:p>
            <a:p>
              <a:pPr algn="ctr"/>
              <a:r>
                <a:rPr lang="en-US" sz="1100" dirty="0">
                  <a:solidFill>
                    <a:schemeClr val="bg1"/>
                  </a:solidFill>
                </a:rPr>
                <a:t>Data and </a:t>
              </a:r>
            </a:p>
            <a:p>
              <a:pPr algn="ctr"/>
              <a:r>
                <a:rPr lang="en-US" sz="1100" dirty="0">
                  <a:solidFill>
                    <a:schemeClr val="bg1"/>
                  </a:solidFill>
                </a:rPr>
                <a:t>Technical </a:t>
              </a:r>
            </a:p>
            <a:p>
              <a:pPr algn="ctr"/>
              <a:r>
                <a:rPr lang="en-US" sz="1100" dirty="0">
                  <a:solidFill>
                    <a:schemeClr val="bg1"/>
                  </a:solidFill>
                </a:rPr>
                <a:t>Elements</a:t>
              </a:r>
            </a:p>
          </p:txBody>
        </p:sp>
        <p:sp>
          <p:nvSpPr>
            <p:cNvPr id="22" name="Freeform 14">
              <a:extLst>
                <a:ext uri="{FF2B5EF4-FFF2-40B4-BE49-F238E27FC236}">
                  <a16:creationId xmlns:a16="http://schemas.microsoft.com/office/drawing/2014/main" id="{BD17F771-7EE6-4301-91E0-FF33AEE14968}"/>
                </a:ext>
              </a:extLst>
            </p:cNvPr>
            <p:cNvSpPr>
              <a:spLocks/>
            </p:cNvSpPr>
            <p:nvPr/>
          </p:nvSpPr>
          <p:spPr bwMode="auto">
            <a:xfrm>
              <a:off x="3108849" y="1953013"/>
              <a:ext cx="1571626" cy="1501777"/>
            </a:xfrm>
            <a:custGeom>
              <a:avLst/>
              <a:gdLst>
                <a:gd name="T0" fmla="*/ 0 w 2521"/>
                <a:gd name="T1" fmla="*/ 2407 h 2407"/>
                <a:gd name="T2" fmla="*/ 645 w 2521"/>
                <a:gd name="T3" fmla="*/ 0 h 2407"/>
                <a:gd name="T4" fmla="*/ 2521 w 2521"/>
                <a:gd name="T5" fmla="*/ 1083 h 2407"/>
                <a:gd name="T6" fmla="*/ 2166 w 2521"/>
                <a:gd name="T7" fmla="*/ 2407 h 2407"/>
                <a:gd name="T8" fmla="*/ 0 w 2521"/>
                <a:gd name="T9" fmla="*/ 2407 h 2407"/>
              </a:gdLst>
              <a:ahLst/>
              <a:cxnLst>
                <a:cxn ang="0">
                  <a:pos x="T0" y="T1"/>
                </a:cxn>
                <a:cxn ang="0">
                  <a:pos x="T2" y="T3"/>
                </a:cxn>
                <a:cxn ang="0">
                  <a:pos x="T4" y="T5"/>
                </a:cxn>
                <a:cxn ang="0">
                  <a:pos x="T6" y="T7"/>
                </a:cxn>
                <a:cxn ang="0">
                  <a:pos x="T8" y="T9"/>
                </a:cxn>
              </a:cxnLst>
              <a:rect l="0" t="0" r="r" b="b"/>
              <a:pathLst>
                <a:path w="2521" h="2407">
                  <a:moveTo>
                    <a:pt x="0" y="2407"/>
                  </a:moveTo>
                  <a:cubicBezTo>
                    <a:pt x="0" y="1562"/>
                    <a:pt x="222" y="732"/>
                    <a:pt x="645" y="0"/>
                  </a:cubicBezTo>
                  <a:lnTo>
                    <a:pt x="2521" y="1083"/>
                  </a:lnTo>
                  <a:cubicBezTo>
                    <a:pt x="2288" y="1486"/>
                    <a:pt x="2166" y="1942"/>
                    <a:pt x="2166" y="2407"/>
                  </a:cubicBezTo>
                  <a:lnTo>
                    <a:pt x="0" y="2407"/>
                  </a:lnTo>
                  <a:close/>
                </a:path>
              </a:pathLst>
            </a:custGeom>
            <a:solidFill>
              <a:schemeClr val="accent1">
                <a:lumMod val="75000"/>
              </a:schemeClr>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1100" dirty="0">
                <a:solidFill>
                  <a:schemeClr val="bg1"/>
                </a:solidFill>
              </a:endParaRPr>
            </a:p>
            <a:p>
              <a:pPr algn="ctr"/>
              <a:endParaRPr lang="en-US" sz="1100" dirty="0">
                <a:solidFill>
                  <a:schemeClr val="bg1"/>
                </a:solidFill>
              </a:endParaRPr>
            </a:p>
            <a:p>
              <a:pPr algn="ctr"/>
              <a:endParaRPr lang="en-US" sz="1100" dirty="0">
                <a:solidFill>
                  <a:schemeClr val="bg1"/>
                </a:solidFill>
              </a:endParaRPr>
            </a:p>
            <a:p>
              <a:pPr algn="ctr"/>
              <a:r>
                <a:rPr lang="en-US" sz="1100" dirty="0">
                  <a:solidFill>
                    <a:schemeClr val="bg1"/>
                  </a:solidFill>
                </a:rPr>
                <a:t>Vision </a:t>
              </a:r>
            </a:p>
            <a:p>
              <a:pPr algn="ctr"/>
              <a:r>
                <a:rPr lang="en-US" sz="1100" dirty="0">
                  <a:solidFill>
                    <a:schemeClr val="bg1"/>
                  </a:solidFill>
                </a:rPr>
                <a:t>and </a:t>
              </a:r>
            </a:p>
            <a:p>
              <a:pPr algn="ctr"/>
              <a:r>
                <a:rPr lang="en-US" sz="1100" dirty="0">
                  <a:solidFill>
                    <a:schemeClr val="bg1"/>
                  </a:solidFill>
                </a:rPr>
                <a:t>Ambition</a:t>
              </a:r>
            </a:p>
          </p:txBody>
        </p:sp>
        <p:sp>
          <p:nvSpPr>
            <p:cNvPr id="23" name="Freeform 15">
              <a:extLst>
                <a:ext uri="{FF2B5EF4-FFF2-40B4-BE49-F238E27FC236}">
                  <a16:creationId xmlns:a16="http://schemas.microsoft.com/office/drawing/2014/main" id="{B819B05A-85F2-4763-B191-B49B27AC3CD5}"/>
                </a:ext>
              </a:extLst>
            </p:cNvPr>
            <p:cNvSpPr>
              <a:spLocks/>
            </p:cNvSpPr>
            <p:nvPr/>
          </p:nvSpPr>
          <p:spPr bwMode="auto">
            <a:xfrm>
              <a:off x="3510486" y="852874"/>
              <a:ext cx="1773238" cy="1776413"/>
            </a:xfrm>
            <a:custGeom>
              <a:avLst/>
              <a:gdLst>
                <a:gd name="T0" fmla="*/ 0 w 2845"/>
                <a:gd name="T1" fmla="*/ 1762 h 2845"/>
                <a:gd name="T2" fmla="*/ 1762 w 2845"/>
                <a:gd name="T3" fmla="*/ 0 h 2845"/>
                <a:gd name="T4" fmla="*/ 2845 w 2845"/>
                <a:gd name="T5" fmla="*/ 1876 h 2845"/>
                <a:gd name="T6" fmla="*/ 1876 w 2845"/>
                <a:gd name="T7" fmla="*/ 2845 h 2845"/>
                <a:gd name="T8" fmla="*/ 0 w 2845"/>
                <a:gd name="T9" fmla="*/ 1762 h 2845"/>
              </a:gdLst>
              <a:ahLst/>
              <a:cxnLst>
                <a:cxn ang="0">
                  <a:pos x="T0" y="T1"/>
                </a:cxn>
                <a:cxn ang="0">
                  <a:pos x="T2" y="T3"/>
                </a:cxn>
                <a:cxn ang="0">
                  <a:pos x="T4" y="T5"/>
                </a:cxn>
                <a:cxn ang="0">
                  <a:pos x="T6" y="T7"/>
                </a:cxn>
                <a:cxn ang="0">
                  <a:pos x="T8" y="T9"/>
                </a:cxn>
              </a:cxnLst>
              <a:rect l="0" t="0" r="r" b="b"/>
              <a:pathLst>
                <a:path w="2845" h="2845">
                  <a:moveTo>
                    <a:pt x="0" y="1762"/>
                  </a:moveTo>
                  <a:cubicBezTo>
                    <a:pt x="422" y="1031"/>
                    <a:pt x="1030" y="423"/>
                    <a:pt x="1762" y="0"/>
                  </a:cubicBezTo>
                  <a:lnTo>
                    <a:pt x="2845" y="1876"/>
                  </a:lnTo>
                  <a:cubicBezTo>
                    <a:pt x="2442" y="2109"/>
                    <a:pt x="2108" y="2443"/>
                    <a:pt x="1876" y="2845"/>
                  </a:cubicBezTo>
                  <a:lnTo>
                    <a:pt x="0" y="1762"/>
                  </a:lnTo>
                  <a:close/>
                </a:path>
              </a:pathLst>
            </a:custGeom>
            <a:solidFill>
              <a:schemeClr val="accent2"/>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100" dirty="0">
                <a:solidFill>
                  <a:schemeClr val="bg1"/>
                </a:solidFill>
              </a:endParaRPr>
            </a:p>
            <a:p>
              <a:endParaRPr lang="en-US" sz="1100" dirty="0">
                <a:solidFill>
                  <a:schemeClr val="bg1"/>
                </a:solidFill>
              </a:endParaRPr>
            </a:p>
            <a:p>
              <a:pPr algn="ctr"/>
              <a:endParaRPr lang="en-US" sz="1100" dirty="0">
                <a:solidFill>
                  <a:schemeClr val="bg1"/>
                </a:solidFill>
              </a:endParaRPr>
            </a:p>
            <a:p>
              <a:pPr algn="ctr"/>
              <a:r>
                <a:rPr lang="en-US" sz="1100" dirty="0">
                  <a:solidFill>
                    <a:schemeClr val="bg1"/>
                  </a:solidFill>
                </a:rPr>
                <a:t>Strategies for </a:t>
              </a:r>
            </a:p>
            <a:p>
              <a:pPr algn="ctr"/>
              <a:r>
                <a:rPr lang="en-US" sz="1100" dirty="0">
                  <a:solidFill>
                    <a:schemeClr val="bg1"/>
                  </a:solidFill>
                </a:rPr>
                <a:t>A Platform </a:t>
              </a:r>
            </a:p>
            <a:p>
              <a:pPr algn="ctr"/>
              <a:r>
                <a:rPr lang="en-US" sz="1100" dirty="0">
                  <a:solidFill>
                    <a:schemeClr val="bg1"/>
                  </a:solidFill>
                </a:rPr>
                <a:t>World</a:t>
              </a:r>
            </a:p>
          </p:txBody>
        </p:sp>
        <p:sp>
          <p:nvSpPr>
            <p:cNvPr id="24" name="Freeform 16">
              <a:extLst>
                <a:ext uri="{FF2B5EF4-FFF2-40B4-BE49-F238E27FC236}">
                  <a16:creationId xmlns:a16="http://schemas.microsoft.com/office/drawing/2014/main" id="{F409F49B-0F02-4B99-8FE3-85C5D50778AD}"/>
                </a:ext>
              </a:extLst>
            </p:cNvPr>
            <p:cNvSpPr>
              <a:spLocks/>
            </p:cNvSpPr>
            <p:nvPr/>
          </p:nvSpPr>
          <p:spPr bwMode="auto">
            <a:xfrm>
              <a:off x="4609035" y="451236"/>
              <a:ext cx="1498600" cy="1573212"/>
            </a:xfrm>
            <a:custGeom>
              <a:avLst/>
              <a:gdLst>
                <a:gd name="T0" fmla="*/ 0 w 2406"/>
                <a:gd name="T1" fmla="*/ 644 h 2520"/>
                <a:gd name="T2" fmla="*/ 2406 w 2406"/>
                <a:gd name="T3" fmla="*/ 0 h 2520"/>
                <a:gd name="T4" fmla="*/ 2406 w 2406"/>
                <a:gd name="T5" fmla="*/ 2166 h 2520"/>
                <a:gd name="T6" fmla="*/ 1083 w 2406"/>
                <a:gd name="T7" fmla="*/ 2520 h 2520"/>
                <a:gd name="T8" fmla="*/ 0 w 2406"/>
                <a:gd name="T9" fmla="*/ 644 h 2520"/>
              </a:gdLst>
              <a:ahLst/>
              <a:cxnLst>
                <a:cxn ang="0">
                  <a:pos x="T0" y="T1"/>
                </a:cxn>
                <a:cxn ang="0">
                  <a:pos x="T2" y="T3"/>
                </a:cxn>
                <a:cxn ang="0">
                  <a:pos x="T4" y="T5"/>
                </a:cxn>
                <a:cxn ang="0">
                  <a:pos x="T6" y="T7"/>
                </a:cxn>
                <a:cxn ang="0">
                  <a:pos x="T8" y="T9"/>
                </a:cxn>
              </a:cxnLst>
              <a:rect l="0" t="0" r="r" b="b"/>
              <a:pathLst>
                <a:path w="2406" h="2520">
                  <a:moveTo>
                    <a:pt x="0" y="644"/>
                  </a:moveTo>
                  <a:cubicBezTo>
                    <a:pt x="731" y="222"/>
                    <a:pt x="1562" y="0"/>
                    <a:pt x="2406" y="0"/>
                  </a:cubicBezTo>
                  <a:lnTo>
                    <a:pt x="2406" y="2166"/>
                  </a:lnTo>
                  <a:cubicBezTo>
                    <a:pt x="1942" y="2166"/>
                    <a:pt x="1485" y="2288"/>
                    <a:pt x="1083" y="2520"/>
                  </a:cubicBezTo>
                  <a:lnTo>
                    <a:pt x="0" y="644"/>
                  </a:lnTo>
                  <a:close/>
                </a:path>
              </a:pathLst>
            </a:custGeom>
            <a:solidFill>
              <a:schemeClr val="accent3"/>
            </a:solidFill>
            <a:ln w="254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1100" dirty="0">
                <a:solidFill>
                  <a:schemeClr val="bg1"/>
                </a:solidFill>
              </a:endParaRPr>
            </a:p>
            <a:p>
              <a:pPr algn="ctr"/>
              <a:endParaRPr lang="en-US" sz="1100" dirty="0">
                <a:solidFill>
                  <a:schemeClr val="bg1"/>
                </a:solidFill>
              </a:endParaRPr>
            </a:p>
            <a:p>
              <a:pPr algn="ctr"/>
              <a:r>
                <a:rPr lang="en-US" sz="1100" dirty="0">
                  <a:solidFill>
                    <a:schemeClr val="bg1"/>
                  </a:solidFill>
                </a:rPr>
                <a:t>Ecosystem</a:t>
              </a:r>
            </a:p>
            <a:p>
              <a:pPr algn="ctr"/>
              <a:r>
                <a:rPr lang="en-US" sz="1100" dirty="0">
                  <a:solidFill>
                    <a:schemeClr val="bg1"/>
                  </a:solidFill>
                </a:rPr>
                <a:t> Activation</a:t>
              </a:r>
            </a:p>
          </p:txBody>
        </p:sp>
      </p:grpSp>
      <p:sp>
        <p:nvSpPr>
          <p:cNvPr id="38" name="Oval 37">
            <a:extLst>
              <a:ext uri="{FF2B5EF4-FFF2-40B4-BE49-F238E27FC236}">
                <a16:creationId xmlns:a16="http://schemas.microsoft.com/office/drawing/2014/main" id="{7039DEBA-D8CE-4A83-BCF9-667462335C5F}"/>
              </a:ext>
            </a:extLst>
          </p:cNvPr>
          <p:cNvSpPr/>
          <p:nvPr/>
        </p:nvSpPr>
        <p:spPr>
          <a:xfrm>
            <a:off x="4270863" y="5164968"/>
            <a:ext cx="496666" cy="49666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25400">
                  <a:noFill/>
                </a:ln>
              </a:rPr>
              <a:t>1</a:t>
            </a:r>
          </a:p>
        </p:txBody>
      </p:sp>
      <p:sp>
        <p:nvSpPr>
          <p:cNvPr id="39" name="Oval 38">
            <a:extLst>
              <a:ext uri="{FF2B5EF4-FFF2-40B4-BE49-F238E27FC236}">
                <a16:creationId xmlns:a16="http://schemas.microsoft.com/office/drawing/2014/main" id="{181B8D90-F640-470C-9CE8-0A337D2212E4}"/>
              </a:ext>
            </a:extLst>
          </p:cNvPr>
          <p:cNvSpPr/>
          <p:nvPr/>
        </p:nvSpPr>
        <p:spPr>
          <a:xfrm>
            <a:off x="6670867" y="4599343"/>
            <a:ext cx="496666" cy="49666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25400">
                  <a:noFill/>
                </a:ln>
              </a:rPr>
              <a:t>5</a:t>
            </a:r>
          </a:p>
        </p:txBody>
      </p:sp>
      <p:sp>
        <p:nvSpPr>
          <p:cNvPr id="40" name="Oval 39">
            <a:extLst>
              <a:ext uri="{FF2B5EF4-FFF2-40B4-BE49-F238E27FC236}">
                <a16:creationId xmlns:a16="http://schemas.microsoft.com/office/drawing/2014/main" id="{8D276572-5DE1-421E-8D10-84B48DDEF3A3}"/>
              </a:ext>
            </a:extLst>
          </p:cNvPr>
          <p:cNvSpPr/>
          <p:nvPr/>
        </p:nvSpPr>
        <p:spPr>
          <a:xfrm>
            <a:off x="4649232" y="4587535"/>
            <a:ext cx="496666" cy="49666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25400">
                  <a:noFill/>
                </a:ln>
              </a:rPr>
              <a:t>2</a:t>
            </a:r>
          </a:p>
        </p:txBody>
      </p:sp>
      <p:sp>
        <p:nvSpPr>
          <p:cNvPr id="41" name="Oval 40">
            <a:extLst>
              <a:ext uri="{FF2B5EF4-FFF2-40B4-BE49-F238E27FC236}">
                <a16:creationId xmlns:a16="http://schemas.microsoft.com/office/drawing/2014/main" id="{4DA6C648-6CAB-4E6F-B08C-99E5CDEBE07A}"/>
              </a:ext>
            </a:extLst>
          </p:cNvPr>
          <p:cNvSpPr/>
          <p:nvPr/>
        </p:nvSpPr>
        <p:spPr>
          <a:xfrm>
            <a:off x="6057289" y="4251557"/>
            <a:ext cx="496666" cy="49666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25400">
                  <a:noFill/>
                </a:ln>
                <a:solidFill>
                  <a:schemeClr val="bg1"/>
                </a:solidFill>
              </a:rPr>
              <a:t>4</a:t>
            </a:r>
          </a:p>
        </p:txBody>
      </p:sp>
      <p:sp>
        <p:nvSpPr>
          <p:cNvPr id="42" name="Oval 41">
            <a:extLst>
              <a:ext uri="{FF2B5EF4-FFF2-40B4-BE49-F238E27FC236}">
                <a16:creationId xmlns:a16="http://schemas.microsoft.com/office/drawing/2014/main" id="{77A49519-3968-44EB-BE66-3E72EFC06EA7}"/>
              </a:ext>
            </a:extLst>
          </p:cNvPr>
          <p:cNvSpPr/>
          <p:nvPr/>
        </p:nvSpPr>
        <p:spPr>
          <a:xfrm>
            <a:off x="5325486" y="4251557"/>
            <a:ext cx="496666" cy="49666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25400">
                  <a:noFill/>
                </a:ln>
              </a:rPr>
              <a:t>3</a:t>
            </a:r>
          </a:p>
        </p:txBody>
      </p:sp>
      <p:sp>
        <p:nvSpPr>
          <p:cNvPr id="43" name="Oval 42">
            <a:extLst>
              <a:ext uri="{FF2B5EF4-FFF2-40B4-BE49-F238E27FC236}">
                <a16:creationId xmlns:a16="http://schemas.microsoft.com/office/drawing/2014/main" id="{954397D6-2740-4C06-B078-A4D91F831552}"/>
              </a:ext>
            </a:extLst>
          </p:cNvPr>
          <p:cNvSpPr/>
          <p:nvPr/>
        </p:nvSpPr>
        <p:spPr>
          <a:xfrm>
            <a:off x="7069260" y="5164968"/>
            <a:ext cx="496666" cy="49666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25400">
                  <a:noFill/>
                </a:ln>
              </a:rPr>
              <a:t>6</a:t>
            </a:r>
          </a:p>
        </p:txBody>
      </p:sp>
      <p:sp>
        <p:nvSpPr>
          <p:cNvPr id="58" name="TextBox 57">
            <a:extLst>
              <a:ext uri="{FF2B5EF4-FFF2-40B4-BE49-F238E27FC236}">
                <a16:creationId xmlns:a16="http://schemas.microsoft.com/office/drawing/2014/main" id="{1E0D93E9-8D2E-420C-91AB-9013F5F12482}"/>
              </a:ext>
            </a:extLst>
          </p:cNvPr>
          <p:cNvSpPr txBox="1"/>
          <p:nvPr/>
        </p:nvSpPr>
        <p:spPr>
          <a:xfrm>
            <a:off x="4765090" y="2737342"/>
            <a:ext cx="864339" cy="369332"/>
          </a:xfrm>
          <a:prstGeom prst="rect">
            <a:avLst/>
          </a:prstGeom>
          <a:noFill/>
        </p:spPr>
        <p:txBody>
          <a:bodyPr wrap="none" rtlCol="0">
            <a:spAutoFit/>
          </a:bodyPr>
          <a:lstStyle/>
          <a:p>
            <a:r>
              <a:rPr lang="en-US" sz="900" dirty="0">
                <a:solidFill>
                  <a:schemeClr val="bg1"/>
                </a:solidFill>
              </a:rPr>
              <a:t>Effective</a:t>
            </a:r>
          </a:p>
          <a:p>
            <a:r>
              <a:rPr lang="en-US" sz="900" dirty="0">
                <a:solidFill>
                  <a:schemeClr val="bg1"/>
                </a:solidFill>
              </a:rPr>
              <a:t>Collaboration</a:t>
            </a:r>
          </a:p>
        </p:txBody>
      </p:sp>
      <p:sp>
        <p:nvSpPr>
          <p:cNvPr id="59" name="TextBox 58">
            <a:extLst>
              <a:ext uri="{FF2B5EF4-FFF2-40B4-BE49-F238E27FC236}">
                <a16:creationId xmlns:a16="http://schemas.microsoft.com/office/drawing/2014/main" id="{6E6EA731-7C11-46D3-9237-F3F36046EC68}"/>
              </a:ext>
            </a:extLst>
          </p:cNvPr>
          <p:cNvSpPr txBox="1"/>
          <p:nvPr/>
        </p:nvSpPr>
        <p:spPr>
          <a:xfrm>
            <a:off x="4365117" y="3037382"/>
            <a:ext cx="813043" cy="369332"/>
          </a:xfrm>
          <a:prstGeom prst="rect">
            <a:avLst/>
          </a:prstGeom>
          <a:noFill/>
        </p:spPr>
        <p:txBody>
          <a:bodyPr wrap="none" rtlCol="0">
            <a:spAutoFit/>
          </a:bodyPr>
          <a:lstStyle/>
          <a:p>
            <a:r>
              <a:rPr lang="en-US" sz="900" dirty="0">
                <a:solidFill>
                  <a:schemeClr val="bg1"/>
                </a:solidFill>
              </a:rPr>
              <a:t>Ecosystem</a:t>
            </a:r>
          </a:p>
          <a:p>
            <a:r>
              <a:rPr lang="en-US" sz="900" dirty="0">
                <a:solidFill>
                  <a:schemeClr val="bg1"/>
                </a:solidFill>
              </a:rPr>
              <a:t>Governance</a:t>
            </a:r>
          </a:p>
        </p:txBody>
      </p:sp>
    </p:spTree>
    <p:extLst>
      <p:ext uri="{BB962C8B-B14F-4D97-AF65-F5344CB8AC3E}">
        <p14:creationId xmlns:p14="http://schemas.microsoft.com/office/powerpoint/2010/main" val="295744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1F7A1615-0EAA-4337-9209-122E4B4D2026}"/>
              </a:ext>
            </a:extLst>
          </p:cNvPr>
          <p:cNvSpPr>
            <a:spLocks noGrp="1"/>
          </p:cNvSpPr>
          <p:nvPr>
            <p:ph type="title"/>
          </p:nvPr>
        </p:nvSpPr>
        <p:spPr/>
        <p:txBody>
          <a:bodyPr/>
          <a:lstStyle/>
          <a:p>
            <a:r>
              <a:rPr lang="en-US" dirty="0"/>
              <a:t>The 5G readiness assessment of an organization in each vertical is a comprehend task considering level of “Digital Capability” &amp; “Leadership Capability” of a firm. </a:t>
            </a:r>
            <a:endParaRPr lang="th-TH" dirty="0"/>
          </a:p>
        </p:txBody>
      </p:sp>
      <p:grpSp>
        <p:nvGrpSpPr>
          <p:cNvPr id="3" name="Group 2">
            <a:extLst>
              <a:ext uri="{FF2B5EF4-FFF2-40B4-BE49-F238E27FC236}">
                <a16:creationId xmlns:a16="http://schemas.microsoft.com/office/drawing/2014/main" id="{4AA1BBA4-678D-4843-932F-1C2D318EBDA9}"/>
              </a:ext>
            </a:extLst>
          </p:cNvPr>
          <p:cNvGrpSpPr/>
          <p:nvPr/>
        </p:nvGrpSpPr>
        <p:grpSpPr>
          <a:xfrm>
            <a:off x="908116" y="3401496"/>
            <a:ext cx="3366592" cy="2472764"/>
            <a:chOff x="3131840" y="2780928"/>
            <a:chExt cx="2880320" cy="2808312"/>
          </a:xfrm>
        </p:grpSpPr>
        <p:sp>
          <p:nvSpPr>
            <p:cNvPr id="4" name="Rectangle 3">
              <a:extLst>
                <a:ext uri="{FF2B5EF4-FFF2-40B4-BE49-F238E27FC236}">
                  <a16:creationId xmlns:a16="http://schemas.microsoft.com/office/drawing/2014/main" id="{7F372D44-92F4-4970-90A1-AC6AA8DBAD6F}"/>
                </a:ext>
              </a:extLst>
            </p:cNvPr>
            <p:cNvSpPr/>
            <p:nvPr/>
          </p:nvSpPr>
          <p:spPr>
            <a:xfrm>
              <a:off x="3131840" y="2780928"/>
              <a:ext cx="2880320" cy="2808312"/>
            </a:xfrm>
            <a:prstGeom prst="rect">
              <a:avLst/>
            </a:prstGeom>
            <a:solidFill>
              <a:srgbClr val="ECECEC">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5" name="Rectangle 4">
              <a:extLst>
                <a:ext uri="{FF2B5EF4-FFF2-40B4-BE49-F238E27FC236}">
                  <a16:creationId xmlns:a16="http://schemas.microsoft.com/office/drawing/2014/main" id="{70893862-1972-4302-9B53-82CBC7BC8FEF}"/>
                </a:ext>
              </a:extLst>
            </p:cNvPr>
            <p:cNvSpPr/>
            <p:nvPr/>
          </p:nvSpPr>
          <p:spPr>
            <a:xfrm>
              <a:off x="3131840" y="2780928"/>
              <a:ext cx="2880320" cy="504056"/>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grpSp>
      <p:grpSp>
        <p:nvGrpSpPr>
          <p:cNvPr id="6" name="Group 5">
            <a:extLst>
              <a:ext uri="{FF2B5EF4-FFF2-40B4-BE49-F238E27FC236}">
                <a16:creationId xmlns:a16="http://schemas.microsoft.com/office/drawing/2014/main" id="{15BE6622-A560-45E1-AF6D-B649C74233E7}"/>
              </a:ext>
            </a:extLst>
          </p:cNvPr>
          <p:cNvGrpSpPr/>
          <p:nvPr/>
        </p:nvGrpSpPr>
        <p:grpSpPr>
          <a:xfrm>
            <a:off x="7913785" y="3415982"/>
            <a:ext cx="3366592" cy="2472764"/>
            <a:chOff x="3131840" y="2780928"/>
            <a:chExt cx="2880320" cy="2808312"/>
          </a:xfrm>
        </p:grpSpPr>
        <p:sp>
          <p:nvSpPr>
            <p:cNvPr id="7" name="Rectangle 6">
              <a:extLst>
                <a:ext uri="{FF2B5EF4-FFF2-40B4-BE49-F238E27FC236}">
                  <a16:creationId xmlns:a16="http://schemas.microsoft.com/office/drawing/2014/main" id="{A0CBA539-EE3E-47AC-BFEA-F7492CFEAC8B}"/>
                </a:ext>
              </a:extLst>
            </p:cNvPr>
            <p:cNvSpPr/>
            <p:nvPr/>
          </p:nvSpPr>
          <p:spPr>
            <a:xfrm>
              <a:off x="3131840" y="2780928"/>
              <a:ext cx="2880320" cy="2808312"/>
            </a:xfrm>
            <a:prstGeom prst="rect">
              <a:avLst/>
            </a:prstGeom>
            <a:solidFill>
              <a:srgbClr val="ECECEC">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8" name="Rectangle 7">
              <a:extLst>
                <a:ext uri="{FF2B5EF4-FFF2-40B4-BE49-F238E27FC236}">
                  <a16:creationId xmlns:a16="http://schemas.microsoft.com/office/drawing/2014/main" id="{208E2230-1791-4997-9387-17E21E01730D}"/>
                </a:ext>
              </a:extLst>
            </p:cNvPr>
            <p:cNvSpPr/>
            <p:nvPr/>
          </p:nvSpPr>
          <p:spPr>
            <a:xfrm>
              <a:off x="3131840" y="2780928"/>
              <a:ext cx="2880320" cy="504056"/>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grpSp>
      <p:grpSp>
        <p:nvGrpSpPr>
          <p:cNvPr id="9" name="Group 8">
            <a:extLst>
              <a:ext uri="{FF2B5EF4-FFF2-40B4-BE49-F238E27FC236}">
                <a16:creationId xmlns:a16="http://schemas.microsoft.com/office/drawing/2014/main" id="{C8B62D78-9718-4664-BF0D-80F26B138433}"/>
              </a:ext>
            </a:extLst>
          </p:cNvPr>
          <p:cNvGrpSpPr/>
          <p:nvPr/>
        </p:nvGrpSpPr>
        <p:grpSpPr>
          <a:xfrm>
            <a:off x="4448535" y="3248208"/>
            <a:ext cx="3291426" cy="2808312"/>
            <a:chOff x="3131840" y="2780928"/>
            <a:chExt cx="2880320" cy="2808312"/>
          </a:xfrm>
        </p:grpSpPr>
        <p:sp>
          <p:nvSpPr>
            <p:cNvPr id="10" name="Rectangle 9">
              <a:extLst>
                <a:ext uri="{FF2B5EF4-FFF2-40B4-BE49-F238E27FC236}">
                  <a16:creationId xmlns:a16="http://schemas.microsoft.com/office/drawing/2014/main" id="{9616F830-57A2-41BD-93C4-22EA44EC0DCF}"/>
                </a:ext>
              </a:extLst>
            </p:cNvPr>
            <p:cNvSpPr/>
            <p:nvPr/>
          </p:nvSpPr>
          <p:spPr>
            <a:xfrm>
              <a:off x="3131840" y="2780928"/>
              <a:ext cx="2880320" cy="2808312"/>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1" name="Rectangle 10">
              <a:extLst>
                <a:ext uri="{FF2B5EF4-FFF2-40B4-BE49-F238E27FC236}">
                  <a16:creationId xmlns:a16="http://schemas.microsoft.com/office/drawing/2014/main" id="{A047CD48-B776-4B12-8E1D-B747E8FE6970}"/>
                </a:ext>
              </a:extLst>
            </p:cNvPr>
            <p:cNvSpPr/>
            <p:nvPr/>
          </p:nvSpPr>
          <p:spPr>
            <a:xfrm>
              <a:off x="3131840" y="2780928"/>
              <a:ext cx="2880320" cy="504056"/>
            </a:xfrm>
            <a:prstGeom prst="rect">
              <a:avLst/>
            </a:prstGeom>
            <a:solidFill>
              <a:schemeClr val="accent5">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12" name="Group 11">
            <a:extLst>
              <a:ext uri="{FF2B5EF4-FFF2-40B4-BE49-F238E27FC236}">
                <a16:creationId xmlns:a16="http://schemas.microsoft.com/office/drawing/2014/main" id="{6BAEBB15-5E9B-4258-9D84-7DC362EF40A0}"/>
              </a:ext>
            </a:extLst>
          </p:cNvPr>
          <p:cNvGrpSpPr/>
          <p:nvPr/>
        </p:nvGrpSpPr>
        <p:grpSpPr>
          <a:xfrm>
            <a:off x="4451061" y="1760347"/>
            <a:ext cx="3293154" cy="1319689"/>
            <a:chOff x="3131840" y="1484784"/>
            <a:chExt cx="2881833" cy="1159371"/>
          </a:xfrm>
        </p:grpSpPr>
        <p:sp>
          <p:nvSpPr>
            <p:cNvPr id="13" name="Rectangle 3">
              <a:extLst>
                <a:ext uri="{FF2B5EF4-FFF2-40B4-BE49-F238E27FC236}">
                  <a16:creationId xmlns:a16="http://schemas.microsoft.com/office/drawing/2014/main" id="{752F48D9-F7D0-4457-BC89-C78B7F3304A2}"/>
                </a:ext>
              </a:extLst>
            </p:cNvPr>
            <p:cNvSpPr/>
            <p:nvPr/>
          </p:nvSpPr>
          <p:spPr>
            <a:xfrm rot="5400000">
              <a:off x="3992314" y="624310"/>
              <a:ext cx="1159371" cy="2880320"/>
            </a:xfrm>
            <a:custGeom>
              <a:avLst/>
              <a:gdLst>
                <a:gd name="connsiteX0" fmla="*/ 0 w 2161651"/>
                <a:gd name="connsiteY0" fmla="*/ 0 h 1656184"/>
                <a:gd name="connsiteX1" fmla="*/ 1656184 w 2161651"/>
                <a:gd name="connsiteY1" fmla="*/ 0 h 1656184"/>
                <a:gd name="connsiteX2" fmla="*/ 1656184 w 2161651"/>
                <a:gd name="connsiteY2" fmla="*/ 640151 h 1656184"/>
                <a:gd name="connsiteX3" fmla="*/ 2161650 w 2161651"/>
                <a:gd name="connsiteY3" fmla="*/ 828092 h 1656184"/>
                <a:gd name="connsiteX4" fmla="*/ 1656184 w 2161651"/>
                <a:gd name="connsiteY4" fmla="*/ 1016033 h 1656184"/>
                <a:gd name="connsiteX5" fmla="*/ 1656184 w 2161651"/>
                <a:gd name="connsiteY5" fmla="*/ 1656184 h 1656184"/>
                <a:gd name="connsiteX6" fmla="*/ 0 w 2161651"/>
                <a:gd name="connsiteY6" fmla="*/ 1656184 h 1656184"/>
                <a:gd name="connsiteX7" fmla="*/ 0 w 2161651"/>
                <a:gd name="connsiteY7"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651" h="1656184">
                  <a:moveTo>
                    <a:pt x="0" y="0"/>
                  </a:moveTo>
                  <a:lnTo>
                    <a:pt x="1656184" y="0"/>
                  </a:lnTo>
                  <a:lnTo>
                    <a:pt x="1656184" y="640151"/>
                  </a:lnTo>
                  <a:lnTo>
                    <a:pt x="2161650" y="828092"/>
                  </a:lnTo>
                  <a:lnTo>
                    <a:pt x="1656184" y="1016033"/>
                  </a:lnTo>
                  <a:lnTo>
                    <a:pt x="1656184" y="1656184"/>
                  </a:lnTo>
                  <a:lnTo>
                    <a:pt x="0" y="1656184"/>
                  </a:lnTo>
                  <a:lnTo>
                    <a:pt x="0" y="0"/>
                  </a:lnTo>
                  <a:close/>
                </a:path>
              </a:pathLst>
            </a:custGeom>
            <a:solidFill>
              <a:schemeClr val="accent5">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sp>
          <p:nvSpPr>
            <p:cNvPr id="14" name="Rectangle 13">
              <a:extLst>
                <a:ext uri="{FF2B5EF4-FFF2-40B4-BE49-F238E27FC236}">
                  <a16:creationId xmlns:a16="http://schemas.microsoft.com/office/drawing/2014/main" id="{25DE2D3B-DF7E-48D8-AC66-DEC28A5454B1}"/>
                </a:ext>
              </a:extLst>
            </p:cNvPr>
            <p:cNvSpPr/>
            <p:nvPr/>
          </p:nvSpPr>
          <p:spPr>
            <a:xfrm>
              <a:off x="3133353" y="1484784"/>
              <a:ext cx="2880320" cy="36004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sp>
        <p:nvSpPr>
          <p:cNvPr id="15" name="TextBox 14">
            <a:extLst>
              <a:ext uri="{FF2B5EF4-FFF2-40B4-BE49-F238E27FC236}">
                <a16:creationId xmlns:a16="http://schemas.microsoft.com/office/drawing/2014/main" id="{851C73DD-9D58-460C-8D5B-40329BBF5CD3}"/>
              </a:ext>
            </a:extLst>
          </p:cNvPr>
          <p:cNvSpPr txBox="1"/>
          <p:nvPr/>
        </p:nvSpPr>
        <p:spPr>
          <a:xfrm>
            <a:off x="4646315" y="3302440"/>
            <a:ext cx="2880320" cy="40011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white"/>
                </a:solidFill>
                <a:effectLst/>
                <a:uLnTx/>
                <a:uFillTx/>
              </a:rPr>
              <a:t>Main Contents</a:t>
            </a:r>
            <a:endParaRPr kumimoji="0" lang="ko-KR" altLang="en-US" sz="2000" b="1" i="0" u="none" strike="noStrike" kern="0" cap="none" spc="0" normalizeH="0" baseline="0" noProof="0" dirty="0">
              <a:ln>
                <a:noFill/>
              </a:ln>
              <a:solidFill>
                <a:prstClr val="white"/>
              </a:solidFill>
              <a:effectLst/>
              <a:uLnTx/>
              <a:uFillTx/>
            </a:endParaRPr>
          </a:p>
        </p:txBody>
      </p:sp>
      <p:sp>
        <p:nvSpPr>
          <p:cNvPr id="16" name="TextBox 15">
            <a:extLst>
              <a:ext uri="{FF2B5EF4-FFF2-40B4-BE49-F238E27FC236}">
                <a16:creationId xmlns:a16="http://schemas.microsoft.com/office/drawing/2014/main" id="{BD812EB2-1BA5-4A99-AC1B-B63892A97B99}"/>
              </a:ext>
            </a:extLst>
          </p:cNvPr>
          <p:cNvSpPr txBox="1"/>
          <p:nvPr/>
        </p:nvSpPr>
        <p:spPr>
          <a:xfrm>
            <a:off x="5007689" y="1776378"/>
            <a:ext cx="2157574" cy="338554"/>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prstClr val="white"/>
                </a:solidFill>
                <a:effectLst/>
                <a:uLnTx/>
                <a:uFillTx/>
              </a:rPr>
              <a:t>Main Contents</a:t>
            </a:r>
            <a:endParaRPr kumimoji="0" lang="ko-KR" altLang="en-US" sz="1600" b="1" i="0" u="none" strike="noStrike" kern="0" cap="none" spc="0" normalizeH="0" baseline="0" noProof="0" dirty="0">
              <a:ln>
                <a:noFill/>
              </a:ln>
              <a:solidFill>
                <a:prstClr val="white"/>
              </a:solidFill>
              <a:effectLst/>
              <a:uLnTx/>
              <a:uFillTx/>
            </a:endParaRPr>
          </a:p>
        </p:txBody>
      </p:sp>
      <p:sp>
        <p:nvSpPr>
          <p:cNvPr id="17" name="TextBox 16">
            <a:extLst>
              <a:ext uri="{FF2B5EF4-FFF2-40B4-BE49-F238E27FC236}">
                <a16:creationId xmlns:a16="http://schemas.microsoft.com/office/drawing/2014/main" id="{78398A52-CB2B-4CC6-8EEE-514FE8D12250}"/>
              </a:ext>
            </a:extLst>
          </p:cNvPr>
          <p:cNvSpPr txBox="1"/>
          <p:nvPr/>
        </p:nvSpPr>
        <p:spPr>
          <a:xfrm>
            <a:off x="4655098" y="2217261"/>
            <a:ext cx="2871539"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rPr>
              <a:t>You can simply impress your audience and add a unique zing.</a:t>
            </a:r>
          </a:p>
        </p:txBody>
      </p:sp>
      <p:sp>
        <p:nvSpPr>
          <p:cNvPr id="18" name="TextBox 17">
            <a:extLst>
              <a:ext uri="{FF2B5EF4-FFF2-40B4-BE49-F238E27FC236}">
                <a16:creationId xmlns:a16="http://schemas.microsoft.com/office/drawing/2014/main" id="{3345D29E-7D76-44FC-8786-191D2C9487CE}"/>
              </a:ext>
            </a:extLst>
          </p:cNvPr>
          <p:cNvSpPr txBox="1"/>
          <p:nvPr/>
        </p:nvSpPr>
        <p:spPr>
          <a:xfrm>
            <a:off x="4718324" y="3934381"/>
            <a:ext cx="2736304" cy="19389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Get a modern PowerPoint  Presentation that is beautifully designed.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I hope and I believe that this Template will your Time, Money and Reputation.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Easy to change colors, photos and Text.</a:t>
            </a:r>
            <a:endParaRPr kumimoji="0" lang="ko-KR" altLang="en-US" sz="1200" b="0" i="0" u="none" strike="noStrike" kern="0" cap="none" spc="0" normalizeH="0" baseline="0" noProof="0" dirty="0">
              <a:ln>
                <a:noFill/>
              </a:ln>
              <a:solidFill>
                <a:srgbClr val="262626"/>
              </a:solidFill>
              <a:effectLst/>
              <a:uLnTx/>
              <a:uFillTx/>
            </a:endParaRPr>
          </a:p>
        </p:txBody>
      </p:sp>
      <p:grpSp>
        <p:nvGrpSpPr>
          <p:cNvPr id="19" name="Group 18">
            <a:extLst>
              <a:ext uri="{FF2B5EF4-FFF2-40B4-BE49-F238E27FC236}">
                <a16:creationId xmlns:a16="http://schemas.microsoft.com/office/drawing/2014/main" id="{046732DC-F274-4C3C-81DB-186E98560D4B}"/>
              </a:ext>
            </a:extLst>
          </p:cNvPr>
          <p:cNvGrpSpPr/>
          <p:nvPr/>
        </p:nvGrpSpPr>
        <p:grpSpPr>
          <a:xfrm>
            <a:off x="1085593" y="2079438"/>
            <a:ext cx="3011638" cy="1030113"/>
            <a:chOff x="3131840" y="1484784"/>
            <a:chExt cx="2881833" cy="1152128"/>
          </a:xfrm>
        </p:grpSpPr>
        <p:sp>
          <p:nvSpPr>
            <p:cNvPr id="20" name="Rectangle 3">
              <a:extLst>
                <a:ext uri="{FF2B5EF4-FFF2-40B4-BE49-F238E27FC236}">
                  <a16:creationId xmlns:a16="http://schemas.microsoft.com/office/drawing/2014/main" id="{B887387E-B14B-491E-86CF-91BB3B79A898}"/>
                </a:ext>
              </a:extLst>
            </p:cNvPr>
            <p:cNvSpPr/>
            <p:nvPr/>
          </p:nvSpPr>
          <p:spPr>
            <a:xfrm rot="5400000">
              <a:off x="3995936" y="620688"/>
              <a:ext cx="1152128" cy="2880320"/>
            </a:xfrm>
            <a:custGeom>
              <a:avLst/>
              <a:gdLst>
                <a:gd name="connsiteX0" fmla="*/ 0 w 2161651"/>
                <a:gd name="connsiteY0" fmla="*/ 0 h 1656184"/>
                <a:gd name="connsiteX1" fmla="*/ 1656184 w 2161651"/>
                <a:gd name="connsiteY1" fmla="*/ 0 h 1656184"/>
                <a:gd name="connsiteX2" fmla="*/ 1656184 w 2161651"/>
                <a:gd name="connsiteY2" fmla="*/ 640151 h 1656184"/>
                <a:gd name="connsiteX3" fmla="*/ 2161650 w 2161651"/>
                <a:gd name="connsiteY3" fmla="*/ 828092 h 1656184"/>
                <a:gd name="connsiteX4" fmla="*/ 1656184 w 2161651"/>
                <a:gd name="connsiteY4" fmla="*/ 1016033 h 1656184"/>
                <a:gd name="connsiteX5" fmla="*/ 1656184 w 2161651"/>
                <a:gd name="connsiteY5" fmla="*/ 1656184 h 1656184"/>
                <a:gd name="connsiteX6" fmla="*/ 0 w 2161651"/>
                <a:gd name="connsiteY6" fmla="*/ 1656184 h 1656184"/>
                <a:gd name="connsiteX7" fmla="*/ 0 w 2161651"/>
                <a:gd name="connsiteY7"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651" h="1656184">
                  <a:moveTo>
                    <a:pt x="0" y="0"/>
                  </a:moveTo>
                  <a:lnTo>
                    <a:pt x="1656184" y="0"/>
                  </a:lnTo>
                  <a:lnTo>
                    <a:pt x="1656184" y="640151"/>
                  </a:lnTo>
                  <a:lnTo>
                    <a:pt x="2161650" y="828092"/>
                  </a:lnTo>
                  <a:lnTo>
                    <a:pt x="1656184" y="1016033"/>
                  </a:lnTo>
                  <a:lnTo>
                    <a:pt x="1656184" y="1656184"/>
                  </a:lnTo>
                  <a:lnTo>
                    <a:pt x="0" y="1656184"/>
                  </a:lnTo>
                  <a:lnTo>
                    <a:pt x="0" y="0"/>
                  </a:lnTo>
                  <a:close/>
                </a:path>
              </a:pathLst>
            </a:cu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1" name="Rectangle 20">
              <a:extLst>
                <a:ext uri="{FF2B5EF4-FFF2-40B4-BE49-F238E27FC236}">
                  <a16:creationId xmlns:a16="http://schemas.microsoft.com/office/drawing/2014/main" id="{622D6B44-89FD-4FA3-A9A6-990A0B6A3A04}"/>
                </a:ext>
              </a:extLst>
            </p:cNvPr>
            <p:cNvSpPr/>
            <p:nvPr/>
          </p:nvSpPr>
          <p:spPr>
            <a:xfrm>
              <a:off x="3133353" y="1484784"/>
              <a:ext cx="2880320" cy="360040"/>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22" name="그룹 35">
            <a:extLst>
              <a:ext uri="{FF2B5EF4-FFF2-40B4-BE49-F238E27FC236}">
                <a16:creationId xmlns:a16="http://schemas.microsoft.com/office/drawing/2014/main" id="{54BBB88F-1E0A-452E-82C9-30EBF8CF8929}"/>
              </a:ext>
            </a:extLst>
          </p:cNvPr>
          <p:cNvGrpSpPr/>
          <p:nvPr/>
        </p:nvGrpSpPr>
        <p:grpSpPr>
          <a:xfrm>
            <a:off x="1303772" y="2087002"/>
            <a:ext cx="2575283" cy="779118"/>
            <a:chOff x="1372495" y="2153677"/>
            <a:chExt cx="2575283" cy="779118"/>
          </a:xfrm>
        </p:grpSpPr>
        <p:sp>
          <p:nvSpPr>
            <p:cNvPr id="23" name="TextBox 22">
              <a:extLst>
                <a:ext uri="{FF2B5EF4-FFF2-40B4-BE49-F238E27FC236}">
                  <a16:creationId xmlns:a16="http://schemas.microsoft.com/office/drawing/2014/main" id="{9D2ED58A-F296-41E5-AB07-C41A182CA05D}"/>
                </a:ext>
              </a:extLst>
            </p:cNvPr>
            <p:cNvSpPr txBox="1"/>
            <p:nvPr/>
          </p:nvSpPr>
          <p:spPr>
            <a:xfrm>
              <a:off x="1372495" y="2153677"/>
              <a:ext cx="2575283" cy="307777"/>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262626"/>
                  </a:solidFill>
                  <a:effectLst/>
                  <a:uLnTx/>
                  <a:uFillTx/>
                </a:rPr>
                <a:t>Main Contents</a:t>
              </a:r>
              <a:endParaRPr kumimoji="0" lang="ko-KR" altLang="en-US" sz="1400" b="1" i="0" u="none" strike="noStrike" kern="0" cap="none" spc="0" normalizeH="0" baseline="0" noProof="0" dirty="0">
                <a:ln>
                  <a:noFill/>
                </a:ln>
                <a:solidFill>
                  <a:srgbClr val="262626"/>
                </a:solidFill>
                <a:effectLst/>
                <a:uLnTx/>
                <a:uFillTx/>
              </a:endParaRPr>
            </a:p>
          </p:txBody>
        </p:sp>
        <p:sp>
          <p:nvSpPr>
            <p:cNvPr id="24" name="TextBox 23">
              <a:extLst>
                <a:ext uri="{FF2B5EF4-FFF2-40B4-BE49-F238E27FC236}">
                  <a16:creationId xmlns:a16="http://schemas.microsoft.com/office/drawing/2014/main" id="{037E8601-2E4A-42D1-A169-FE2CED5677D9}"/>
                </a:ext>
              </a:extLst>
            </p:cNvPr>
            <p:cNvSpPr txBox="1"/>
            <p:nvPr/>
          </p:nvSpPr>
          <p:spPr>
            <a:xfrm>
              <a:off x="1379763" y="2471130"/>
              <a:ext cx="256743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rPr>
                <a:t>You can simply impress your audience and add a unique zing.</a:t>
              </a:r>
            </a:p>
          </p:txBody>
        </p:sp>
      </p:grpSp>
      <p:grpSp>
        <p:nvGrpSpPr>
          <p:cNvPr id="25" name="Group 24">
            <a:extLst>
              <a:ext uri="{FF2B5EF4-FFF2-40B4-BE49-F238E27FC236}">
                <a16:creationId xmlns:a16="http://schemas.microsoft.com/office/drawing/2014/main" id="{4FA016E7-559A-4854-B8C9-14EB95ABB7D5}"/>
              </a:ext>
            </a:extLst>
          </p:cNvPr>
          <p:cNvGrpSpPr/>
          <p:nvPr/>
        </p:nvGrpSpPr>
        <p:grpSpPr>
          <a:xfrm>
            <a:off x="8086395" y="2087003"/>
            <a:ext cx="3021374" cy="1030113"/>
            <a:chOff x="3122700" y="1484784"/>
            <a:chExt cx="2891151" cy="1152128"/>
          </a:xfrm>
        </p:grpSpPr>
        <p:sp>
          <p:nvSpPr>
            <p:cNvPr id="26" name="Rectangle 3">
              <a:extLst>
                <a:ext uri="{FF2B5EF4-FFF2-40B4-BE49-F238E27FC236}">
                  <a16:creationId xmlns:a16="http://schemas.microsoft.com/office/drawing/2014/main" id="{06188603-C338-430E-956E-40E1C85E2577}"/>
                </a:ext>
              </a:extLst>
            </p:cNvPr>
            <p:cNvSpPr/>
            <p:nvPr/>
          </p:nvSpPr>
          <p:spPr>
            <a:xfrm rot="5400000">
              <a:off x="3995936" y="620688"/>
              <a:ext cx="1152128" cy="2880320"/>
            </a:xfrm>
            <a:custGeom>
              <a:avLst/>
              <a:gdLst>
                <a:gd name="connsiteX0" fmla="*/ 0 w 2161651"/>
                <a:gd name="connsiteY0" fmla="*/ 0 h 1656184"/>
                <a:gd name="connsiteX1" fmla="*/ 1656184 w 2161651"/>
                <a:gd name="connsiteY1" fmla="*/ 0 h 1656184"/>
                <a:gd name="connsiteX2" fmla="*/ 1656184 w 2161651"/>
                <a:gd name="connsiteY2" fmla="*/ 640151 h 1656184"/>
                <a:gd name="connsiteX3" fmla="*/ 2161650 w 2161651"/>
                <a:gd name="connsiteY3" fmla="*/ 828092 h 1656184"/>
                <a:gd name="connsiteX4" fmla="*/ 1656184 w 2161651"/>
                <a:gd name="connsiteY4" fmla="*/ 1016033 h 1656184"/>
                <a:gd name="connsiteX5" fmla="*/ 1656184 w 2161651"/>
                <a:gd name="connsiteY5" fmla="*/ 1656184 h 1656184"/>
                <a:gd name="connsiteX6" fmla="*/ 0 w 2161651"/>
                <a:gd name="connsiteY6" fmla="*/ 1656184 h 1656184"/>
                <a:gd name="connsiteX7" fmla="*/ 0 w 2161651"/>
                <a:gd name="connsiteY7"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651" h="1656184">
                  <a:moveTo>
                    <a:pt x="0" y="0"/>
                  </a:moveTo>
                  <a:lnTo>
                    <a:pt x="1656184" y="0"/>
                  </a:lnTo>
                  <a:lnTo>
                    <a:pt x="1656184" y="640151"/>
                  </a:lnTo>
                  <a:lnTo>
                    <a:pt x="2161650" y="828092"/>
                  </a:lnTo>
                  <a:lnTo>
                    <a:pt x="1656184" y="1016033"/>
                  </a:lnTo>
                  <a:lnTo>
                    <a:pt x="1656184" y="1656184"/>
                  </a:lnTo>
                  <a:lnTo>
                    <a:pt x="0" y="1656184"/>
                  </a:lnTo>
                  <a:lnTo>
                    <a:pt x="0" y="0"/>
                  </a:lnTo>
                  <a:close/>
                </a:path>
              </a:pathLst>
            </a:cu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7" name="Rectangle 26">
              <a:extLst>
                <a:ext uri="{FF2B5EF4-FFF2-40B4-BE49-F238E27FC236}">
                  <a16:creationId xmlns:a16="http://schemas.microsoft.com/office/drawing/2014/main" id="{8F5F3862-55CF-4E33-873A-6A5828C2B2D7}"/>
                </a:ext>
              </a:extLst>
            </p:cNvPr>
            <p:cNvSpPr/>
            <p:nvPr/>
          </p:nvSpPr>
          <p:spPr>
            <a:xfrm>
              <a:off x="3122700" y="1484784"/>
              <a:ext cx="2891151" cy="360040"/>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28" name="그룹 36">
            <a:extLst>
              <a:ext uri="{FF2B5EF4-FFF2-40B4-BE49-F238E27FC236}">
                <a16:creationId xmlns:a16="http://schemas.microsoft.com/office/drawing/2014/main" id="{9F3B075C-3638-4BBD-B354-EC17A874838D}"/>
              </a:ext>
            </a:extLst>
          </p:cNvPr>
          <p:cNvGrpSpPr/>
          <p:nvPr/>
        </p:nvGrpSpPr>
        <p:grpSpPr>
          <a:xfrm>
            <a:off x="8309441" y="2106748"/>
            <a:ext cx="2575283" cy="766938"/>
            <a:chOff x="9230402" y="2173422"/>
            <a:chExt cx="2575283" cy="766938"/>
          </a:xfrm>
        </p:grpSpPr>
        <p:sp>
          <p:nvSpPr>
            <p:cNvPr id="29" name="TextBox 28">
              <a:extLst>
                <a:ext uri="{FF2B5EF4-FFF2-40B4-BE49-F238E27FC236}">
                  <a16:creationId xmlns:a16="http://schemas.microsoft.com/office/drawing/2014/main" id="{2BB0EBAD-F965-4107-961F-77FEE79B96C5}"/>
                </a:ext>
              </a:extLst>
            </p:cNvPr>
            <p:cNvSpPr txBox="1"/>
            <p:nvPr/>
          </p:nvSpPr>
          <p:spPr>
            <a:xfrm>
              <a:off x="9230402" y="2173422"/>
              <a:ext cx="2575283" cy="307777"/>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262626"/>
                  </a:solidFill>
                  <a:effectLst/>
                  <a:uLnTx/>
                  <a:uFillTx/>
                </a:rPr>
                <a:t>Main Contents</a:t>
              </a:r>
              <a:endParaRPr kumimoji="0" lang="ko-KR" altLang="en-US" sz="1400" b="1" i="0" u="none" strike="noStrike" kern="0" cap="none" spc="0" normalizeH="0" baseline="0" noProof="0" dirty="0">
                <a:ln>
                  <a:noFill/>
                </a:ln>
                <a:solidFill>
                  <a:srgbClr val="262626"/>
                </a:solidFill>
                <a:effectLst/>
                <a:uLnTx/>
                <a:uFillTx/>
              </a:endParaRPr>
            </a:p>
          </p:txBody>
        </p:sp>
        <p:sp>
          <p:nvSpPr>
            <p:cNvPr id="30" name="TextBox 29">
              <a:extLst>
                <a:ext uri="{FF2B5EF4-FFF2-40B4-BE49-F238E27FC236}">
                  <a16:creationId xmlns:a16="http://schemas.microsoft.com/office/drawing/2014/main" id="{F1DDF8A9-3494-441A-9076-C1AFF0B9CB96}"/>
                </a:ext>
              </a:extLst>
            </p:cNvPr>
            <p:cNvSpPr txBox="1"/>
            <p:nvPr/>
          </p:nvSpPr>
          <p:spPr>
            <a:xfrm>
              <a:off x="9237670" y="2478695"/>
              <a:ext cx="256743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rPr>
                <a:t>You can simply impress your audience and add a unique zing.</a:t>
              </a:r>
            </a:p>
          </p:txBody>
        </p:sp>
      </p:grpSp>
      <p:sp>
        <p:nvSpPr>
          <p:cNvPr id="31" name="TextBox 30">
            <a:extLst>
              <a:ext uri="{FF2B5EF4-FFF2-40B4-BE49-F238E27FC236}">
                <a16:creationId xmlns:a16="http://schemas.microsoft.com/office/drawing/2014/main" id="{8B5DC3C5-0246-4104-8852-95574A4171FE}"/>
              </a:ext>
            </a:extLst>
          </p:cNvPr>
          <p:cNvSpPr txBox="1"/>
          <p:nvPr/>
        </p:nvSpPr>
        <p:spPr>
          <a:xfrm>
            <a:off x="1434102" y="3414074"/>
            <a:ext cx="2314620" cy="40011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white"/>
                </a:solidFill>
                <a:effectLst/>
                <a:uLnTx/>
                <a:uFillTx/>
              </a:rPr>
              <a:t>Sub Contents</a:t>
            </a:r>
            <a:endParaRPr kumimoji="0" lang="ko-KR" altLang="en-US" sz="2000" b="1" i="0" u="none" strike="noStrike" kern="0" cap="none" spc="0" normalizeH="0" baseline="0" noProof="0" dirty="0">
              <a:ln>
                <a:noFill/>
              </a:ln>
              <a:solidFill>
                <a:prstClr val="white"/>
              </a:solidFill>
              <a:effectLst/>
              <a:uLnTx/>
              <a:uFillTx/>
            </a:endParaRPr>
          </a:p>
        </p:txBody>
      </p:sp>
      <p:sp>
        <p:nvSpPr>
          <p:cNvPr id="32" name="TextBox 31">
            <a:extLst>
              <a:ext uri="{FF2B5EF4-FFF2-40B4-BE49-F238E27FC236}">
                <a16:creationId xmlns:a16="http://schemas.microsoft.com/office/drawing/2014/main" id="{A4F94AF9-91CE-4B87-94BC-6C9D51CB528E}"/>
              </a:ext>
            </a:extLst>
          </p:cNvPr>
          <p:cNvSpPr txBox="1"/>
          <p:nvPr/>
        </p:nvSpPr>
        <p:spPr>
          <a:xfrm>
            <a:off x="1292405" y="4126821"/>
            <a:ext cx="2598017" cy="1569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Get a modern PowerPoint  Presentation that is beautifully designed.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I hope and I believe that this Template will your Time, Money and Reputation.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p:txBody>
      </p:sp>
      <p:sp>
        <p:nvSpPr>
          <p:cNvPr id="33" name="TextBox 32">
            <a:extLst>
              <a:ext uri="{FF2B5EF4-FFF2-40B4-BE49-F238E27FC236}">
                <a16:creationId xmlns:a16="http://schemas.microsoft.com/office/drawing/2014/main" id="{F70C79CC-BB22-4650-A5DB-784D314A09EC}"/>
              </a:ext>
            </a:extLst>
          </p:cNvPr>
          <p:cNvSpPr txBox="1"/>
          <p:nvPr/>
        </p:nvSpPr>
        <p:spPr>
          <a:xfrm>
            <a:off x="8477661" y="3439481"/>
            <a:ext cx="2238840" cy="40011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white"/>
                </a:solidFill>
                <a:effectLst/>
                <a:uLnTx/>
                <a:uFillTx/>
              </a:rPr>
              <a:t>Sub Contents</a:t>
            </a:r>
            <a:endParaRPr kumimoji="0" lang="ko-KR" altLang="en-US" sz="2000" b="1" i="0" u="none" strike="noStrike" kern="0" cap="none" spc="0" normalizeH="0" baseline="0" noProof="0" dirty="0">
              <a:ln>
                <a:noFill/>
              </a:ln>
              <a:solidFill>
                <a:prstClr val="white"/>
              </a:solidFill>
              <a:effectLst/>
              <a:uLnTx/>
              <a:uFillTx/>
            </a:endParaRPr>
          </a:p>
        </p:txBody>
      </p:sp>
      <p:sp>
        <p:nvSpPr>
          <p:cNvPr id="34" name="TextBox 33">
            <a:extLst>
              <a:ext uri="{FF2B5EF4-FFF2-40B4-BE49-F238E27FC236}">
                <a16:creationId xmlns:a16="http://schemas.microsoft.com/office/drawing/2014/main" id="{88A4C03E-9682-4529-859B-07F04CEFA6CB}"/>
              </a:ext>
            </a:extLst>
          </p:cNvPr>
          <p:cNvSpPr txBox="1"/>
          <p:nvPr/>
        </p:nvSpPr>
        <p:spPr>
          <a:xfrm>
            <a:off x="8340603" y="4169455"/>
            <a:ext cx="2512959" cy="1569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Get a modern PowerPoint  Presentation that is beautifully designed.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I hope and I believe that this Template will your Time, Money and Reputation.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p:txBody>
      </p:sp>
    </p:spTree>
    <p:extLst>
      <p:ext uri="{BB962C8B-B14F-4D97-AF65-F5344CB8AC3E}">
        <p14:creationId xmlns:p14="http://schemas.microsoft.com/office/powerpoint/2010/main" val="3892240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1F7A1615-0EAA-4337-9209-122E4B4D2026}"/>
              </a:ext>
            </a:extLst>
          </p:cNvPr>
          <p:cNvSpPr>
            <a:spLocks noGrp="1"/>
          </p:cNvSpPr>
          <p:nvPr>
            <p:ph type="title"/>
          </p:nvPr>
        </p:nvSpPr>
        <p:spPr/>
        <p:txBody>
          <a:bodyPr/>
          <a:lstStyle/>
          <a:p>
            <a:r>
              <a:rPr lang="en-US" dirty="0"/>
              <a:t>The 5G readiness assessment of an organization in each vertical is a comprehend task considering level of “Digital Capability” &amp; “Leadership Capability” of a firm. </a:t>
            </a:r>
            <a:endParaRPr lang="th-TH" dirty="0"/>
          </a:p>
        </p:txBody>
      </p:sp>
      <p:grpSp>
        <p:nvGrpSpPr>
          <p:cNvPr id="3" name="Group 2">
            <a:extLst>
              <a:ext uri="{FF2B5EF4-FFF2-40B4-BE49-F238E27FC236}">
                <a16:creationId xmlns:a16="http://schemas.microsoft.com/office/drawing/2014/main" id="{4AA1BBA4-678D-4843-932F-1C2D318EBDA9}"/>
              </a:ext>
            </a:extLst>
          </p:cNvPr>
          <p:cNvGrpSpPr/>
          <p:nvPr/>
        </p:nvGrpSpPr>
        <p:grpSpPr>
          <a:xfrm>
            <a:off x="908116" y="3401496"/>
            <a:ext cx="3366592" cy="2472764"/>
            <a:chOff x="3131840" y="2780928"/>
            <a:chExt cx="2880320" cy="2808312"/>
          </a:xfrm>
        </p:grpSpPr>
        <p:sp>
          <p:nvSpPr>
            <p:cNvPr id="4" name="Rectangle 3">
              <a:extLst>
                <a:ext uri="{FF2B5EF4-FFF2-40B4-BE49-F238E27FC236}">
                  <a16:creationId xmlns:a16="http://schemas.microsoft.com/office/drawing/2014/main" id="{7F372D44-92F4-4970-90A1-AC6AA8DBAD6F}"/>
                </a:ext>
              </a:extLst>
            </p:cNvPr>
            <p:cNvSpPr/>
            <p:nvPr/>
          </p:nvSpPr>
          <p:spPr>
            <a:xfrm>
              <a:off x="3131840" y="2780928"/>
              <a:ext cx="2880320" cy="2808312"/>
            </a:xfrm>
            <a:prstGeom prst="rect">
              <a:avLst/>
            </a:prstGeom>
            <a:solidFill>
              <a:srgbClr val="ECECEC">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5" name="Rectangle 4">
              <a:extLst>
                <a:ext uri="{FF2B5EF4-FFF2-40B4-BE49-F238E27FC236}">
                  <a16:creationId xmlns:a16="http://schemas.microsoft.com/office/drawing/2014/main" id="{70893862-1972-4302-9B53-82CBC7BC8FEF}"/>
                </a:ext>
              </a:extLst>
            </p:cNvPr>
            <p:cNvSpPr/>
            <p:nvPr/>
          </p:nvSpPr>
          <p:spPr>
            <a:xfrm>
              <a:off x="3131840" y="2780928"/>
              <a:ext cx="2880320" cy="504056"/>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grpSp>
      <p:grpSp>
        <p:nvGrpSpPr>
          <p:cNvPr id="6" name="Group 5">
            <a:extLst>
              <a:ext uri="{FF2B5EF4-FFF2-40B4-BE49-F238E27FC236}">
                <a16:creationId xmlns:a16="http://schemas.microsoft.com/office/drawing/2014/main" id="{15BE6622-A560-45E1-AF6D-B649C74233E7}"/>
              </a:ext>
            </a:extLst>
          </p:cNvPr>
          <p:cNvGrpSpPr/>
          <p:nvPr/>
        </p:nvGrpSpPr>
        <p:grpSpPr>
          <a:xfrm>
            <a:off x="7913785" y="3415982"/>
            <a:ext cx="3366592" cy="2472764"/>
            <a:chOff x="3131840" y="2780928"/>
            <a:chExt cx="2880320" cy="2808312"/>
          </a:xfrm>
        </p:grpSpPr>
        <p:sp>
          <p:nvSpPr>
            <p:cNvPr id="7" name="Rectangle 6">
              <a:extLst>
                <a:ext uri="{FF2B5EF4-FFF2-40B4-BE49-F238E27FC236}">
                  <a16:creationId xmlns:a16="http://schemas.microsoft.com/office/drawing/2014/main" id="{A0CBA539-EE3E-47AC-BFEA-F7492CFEAC8B}"/>
                </a:ext>
              </a:extLst>
            </p:cNvPr>
            <p:cNvSpPr/>
            <p:nvPr/>
          </p:nvSpPr>
          <p:spPr>
            <a:xfrm>
              <a:off x="3131840" y="2780928"/>
              <a:ext cx="2880320" cy="2808312"/>
            </a:xfrm>
            <a:prstGeom prst="rect">
              <a:avLst/>
            </a:prstGeom>
            <a:solidFill>
              <a:srgbClr val="ECECEC">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8" name="Rectangle 7">
              <a:extLst>
                <a:ext uri="{FF2B5EF4-FFF2-40B4-BE49-F238E27FC236}">
                  <a16:creationId xmlns:a16="http://schemas.microsoft.com/office/drawing/2014/main" id="{208E2230-1791-4997-9387-17E21E01730D}"/>
                </a:ext>
              </a:extLst>
            </p:cNvPr>
            <p:cNvSpPr/>
            <p:nvPr/>
          </p:nvSpPr>
          <p:spPr>
            <a:xfrm>
              <a:off x="3131840" y="2780928"/>
              <a:ext cx="2880320" cy="504056"/>
            </a:xfrm>
            <a:prstGeom prst="rect">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grpSp>
      <p:grpSp>
        <p:nvGrpSpPr>
          <p:cNvPr id="9" name="Group 8">
            <a:extLst>
              <a:ext uri="{FF2B5EF4-FFF2-40B4-BE49-F238E27FC236}">
                <a16:creationId xmlns:a16="http://schemas.microsoft.com/office/drawing/2014/main" id="{C8B62D78-9718-4664-BF0D-80F26B138433}"/>
              </a:ext>
            </a:extLst>
          </p:cNvPr>
          <p:cNvGrpSpPr/>
          <p:nvPr/>
        </p:nvGrpSpPr>
        <p:grpSpPr>
          <a:xfrm>
            <a:off x="4448535" y="3248208"/>
            <a:ext cx="3291426" cy="2808312"/>
            <a:chOff x="3131840" y="2780928"/>
            <a:chExt cx="2880320" cy="2808312"/>
          </a:xfrm>
        </p:grpSpPr>
        <p:sp>
          <p:nvSpPr>
            <p:cNvPr id="10" name="Rectangle 9">
              <a:extLst>
                <a:ext uri="{FF2B5EF4-FFF2-40B4-BE49-F238E27FC236}">
                  <a16:creationId xmlns:a16="http://schemas.microsoft.com/office/drawing/2014/main" id="{9616F830-57A2-41BD-93C4-22EA44EC0DCF}"/>
                </a:ext>
              </a:extLst>
            </p:cNvPr>
            <p:cNvSpPr/>
            <p:nvPr/>
          </p:nvSpPr>
          <p:spPr>
            <a:xfrm>
              <a:off x="3131840" y="2780928"/>
              <a:ext cx="2880320" cy="2808312"/>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11" name="Rectangle 10">
              <a:extLst>
                <a:ext uri="{FF2B5EF4-FFF2-40B4-BE49-F238E27FC236}">
                  <a16:creationId xmlns:a16="http://schemas.microsoft.com/office/drawing/2014/main" id="{A047CD48-B776-4B12-8E1D-B747E8FE6970}"/>
                </a:ext>
              </a:extLst>
            </p:cNvPr>
            <p:cNvSpPr/>
            <p:nvPr/>
          </p:nvSpPr>
          <p:spPr>
            <a:xfrm>
              <a:off x="3131840" y="2780928"/>
              <a:ext cx="2880320" cy="504056"/>
            </a:xfrm>
            <a:prstGeom prst="rect">
              <a:avLst/>
            </a:prstGeom>
            <a:solidFill>
              <a:schemeClr val="accent5">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12" name="Group 11">
            <a:extLst>
              <a:ext uri="{FF2B5EF4-FFF2-40B4-BE49-F238E27FC236}">
                <a16:creationId xmlns:a16="http://schemas.microsoft.com/office/drawing/2014/main" id="{6BAEBB15-5E9B-4258-9D84-7DC362EF40A0}"/>
              </a:ext>
            </a:extLst>
          </p:cNvPr>
          <p:cNvGrpSpPr/>
          <p:nvPr/>
        </p:nvGrpSpPr>
        <p:grpSpPr>
          <a:xfrm>
            <a:off x="4451061" y="1760347"/>
            <a:ext cx="3293154" cy="1319689"/>
            <a:chOff x="3131840" y="1484784"/>
            <a:chExt cx="2881833" cy="1159371"/>
          </a:xfrm>
        </p:grpSpPr>
        <p:sp>
          <p:nvSpPr>
            <p:cNvPr id="13" name="Rectangle 3">
              <a:extLst>
                <a:ext uri="{FF2B5EF4-FFF2-40B4-BE49-F238E27FC236}">
                  <a16:creationId xmlns:a16="http://schemas.microsoft.com/office/drawing/2014/main" id="{752F48D9-F7D0-4457-BC89-C78B7F3304A2}"/>
                </a:ext>
              </a:extLst>
            </p:cNvPr>
            <p:cNvSpPr/>
            <p:nvPr/>
          </p:nvSpPr>
          <p:spPr>
            <a:xfrm rot="5400000">
              <a:off x="3992314" y="624310"/>
              <a:ext cx="1159371" cy="2880320"/>
            </a:xfrm>
            <a:custGeom>
              <a:avLst/>
              <a:gdLst>
                <a:gd name="connsiteX0" fmla="*/ 0 w 2161651"/>
                <a:gd name="connsiteY0" fmla="*/ 0 h 1656184"/>
                <a:gd name="connsiteX1" fmla="*/ 1656184 w 2161651"/>
                <a:gd name="connsiteY1" fmla="*/ 0 h 1656184"/>
                <a:gd name="connsiteX2" fmla="*/ 1656184 w 2161651"/>
                <a:gd name="connsiteY2" fmla="*/ 640151 h 1656184"/>
                <a:gd name="connsiteX3" fmla="*/ 2161650 w 2161651"/>
                <a:gd name="connsiteY3" fmla="*/ 828092 h 1656184"/>
                <a:gd name="connsiteX4" fmla="*/ 1656184 w 2161651"/>
                <a:gd name="connsiteY4" fmla="*/ 1016033 h 1656184"/>
                <a:gd name="connsiteX5" fmla="*/ 1656184 w 2161651"/>
                <a:gd name="connsiteY5" fmla="*/ 1656184 h 1656184"/>
                <a:gd name="connsiteX6" fmla="*/ 0 w 2161651"/>
                <a:gd name="connsiteY6" fmla="*/ 1656184 h 1656184"/>
                <a:gd name="connsiteX7" fmla="*/ 0 w 2161651"/>
                <a:gd name="connsiteY7"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651" h="1656184">
                  <a:moveTo>
                    <a:pt x="0" y="0"/>
                  </a:moveTo>
                  <a:lnTo>
                    <a:pt x="1656184" y="0"/>
                  </a:lnTo>
                  <a:lnTo>
                    <a:pt x="1656184" y="640151"/>
                  </a:lnTo>
                  <a:lnTo>
                    <a:pt x="2161650" y="828092"/>
                  </a:lnTo>
                  <a:lnTo>
                    <a:pt x="1656184" y="1016033"/>
                  </a:lnTo>
                  <a:lnTo>
                    <a:pt x="1656184" y="1656184"/>
                  </a:lnTo>
                  <a:lnTo>
                    <a:pt x="0" y="1656184"/>
                  </a:lnTo>
                  <a:lnTo>
                    <a:pt x="0" y="0"/>
                  </a:lnTo>
                  <a:close/>
                </a:path>
              </a:pathLst>
            </a:custGeom>
            <a:solidFill>
              <a:schemeClr val="accent5">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sp>
          <p:nvSpPr>
            <p:cNvPr id="14" name="Rectangle 13">
              <a:extLst>
                <a:ext uri="{FF2B5EF4-FFF2-40B4-BE49-F238E27FC236}">
                  <a16:creationId xmlns:a16="http://schemas.microsoft.com/office/drawing/2014/main" id="{25DE2D3B-DF7E-48D8-AC66-DEC28A5454B1}"/>
                </a:ext>
              </a:extLst>
            </p:cNvPr>
            <p:cNvSpPr/>
            <p:nvPr/>
          </p:nvSpPr>
          <p:spPr>
            <a:xfrm>
              <a:off x="3133353" y="1484784"/>
              <a:ext cx="2880320" cy="36004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sp>
        <p:nvSpPr>
          <p:cNvPr id="15" name="TextBox 14">
            <a:extLst>
              <a:ext uri="{FF2B5EF4-FFF2-40B4-BE49-F238E27FC236}">
                <a16:creationId xmlns:a16="http://schemas.microsoft.com/office/drawing/2014/main" id="{851C73DD-9D58-460C-8D5B-40329BBF5CD3}"/>
              </a:ext>
            </a:extLst>
          </p:cNvPr>
          <p:cNvSpPr txBox="1"/>
          <p:nvPr/>
        </p:nvSpPr>
        <p:spPr>
          <a:xfrm>
            <a:off x="4646315" y="3302440"/>
            <a:ext cx="2880320" cy="40011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white"/>
                </a:solidFill>
                <a:effectLst/>
                <a:uLnTx/>
                <a:uFillTx/>
              </a:rPr>
              <a:t>Main Contents</a:t>
            </a:r>
            <a:endParaRPr kumimoji="0" lang="ko-KR" altLang="en-US" sz="2000" b="1" i="0" u="none" strike="noStrike" kern="0" cap="none" spc="0" normalizeH="0" baseline="0" noProof="0" dirty="0">
              <a:ln>
                <a:noFill/>
              </a:ln>
              <a:solidFill>
                <a:prstClr val="white"/>
              </a:solidFill>
              <a:effectLst/>
              <a:uLnTx/>
              <a:uFillTx/>
            </a:endParaRPr>
          </a:p>
        </p:txBody>
      </p:sp>
      <p:sp>
        <p:nvSpPr>
          <p:cNvPr id="16" name="TextBox 15">
            <a:extLst>
              <a:ext uri="{FF2B5EF4-FFF2-40B4-BE49-F238E27FC236}">
                <a16:creationId xmlns:a16="http://schemas.microsoft.com/office/drawing/2014/main" id="{BD812EB2-1BA5-4A99-AC1B-B63892A97B99}"/>
              </a:ext>
            </a:extLst>
          </p:cNvPr>
          <p:cNvSpPr txBox="1"/>
          <p:nvPr/>
        </p:nvSpPr>
        <p:spPr>
          <a:xfrm>
            <a:off x="5007689" y="1776378"/>
            <a:ext cx="2157574" cy="338554"/>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prstClr val="white"/>
                </a:solidFill>
                <a:effectLst/>
                <a:uLnTx/>
                <a:uFillTx/>
              </a:rPr>
              <a:t>Main Contents</a:t>
            </a:r>
            <a:endParaRPr kumimoji="0" lang="ko-KR" altLang="en-US" sz="1600" b="1" i="0" u="none" strike="noStrike" kern="0" cap="none" spc="0" normalizeH="0" baseline="0" noProof="0" dirty="0">
              <a:ln>
                <a:noFill/>
              </a:ln>
              <a:solidFill>
                <a:prstClr val="white"/>
              </a:solidFill>
              <a:effectLst/>
              <a:uLnTx/>
              <a:uFillTx/>
            </a:endParaRPr>
          </a:p>
        </p:txBody>
      </p:sp>
      <p:sp>
        <p:nvSpPr>
          <p:cNvPr id="17" name="TextBox 16">
            <a:extLst>
              <a:ext uri="{FF2B5EF4-FFF2-40B4-BE49-F238E27FC236}">
                <a16:creationId xmlns:a16="http://schemas.microsoft.com/office/drawing/2014/main" id="{78398A52-CB2B-4CC6-8EEE-514FE8D12250}"/>
              </a:ext>
            </a:extLst>
          </p:cNvPr>
          <p:cNvSpPr txBox="1"/>
          <p:nvPr/>
        </p:nvSpPr>
        <p:spPr>
          <a:xfrm>
            <a:off x="4655098" y="2217261"/>
            <a:ext cx="2871539"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rPr>
              <a:t>You can simply impress your audience and add a unique zing.</a:t>
            </a:r>
          </a:p>
        </p:txBody>
      </p:sp>
      <p:sp>
        <p:nvSpPr>
          <p:cNvPr id="18" name="TextBox 17">
            <a:extLst>
              <a:ext uri="{FF2B5EF4-FFF2-40B4-BE49-F238E27FC236}">
                <a16:creationId xmlns:a16="http://schemas.microsoft.com/office/drawing/2014/main" id="{3345D29E-7D76-44FC-8786-191D2C9487CE}"/>
              </a:ext>
            </a:extLst>
          </p:cNvPr>
          <p:cNvSpPr txBox="1"/>
          <p:nvPr/>
        </p:nvSpPr>
        <p:spPr>
          <a:xfrm>
            <a:off x="4718324" y="3934381"/>
            <a:ext cx="2736304" cy="193899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Get a modern PowerPoint  Presentation that is beautifully designed.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I hope and I believe that this Template will your Time, Money and Reputation.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Easy to change colors, photos and Text.</a:t>
            </a:r>
            <a:endParaRPr kumimoji="0" lang="ko-KR" altLang="en-US" sz="1200" b="0" i="0" u="none" strike="noStrike" kern="0" cap="none" spc="0" normalizeH="0" baseline="0" noProof="0" dirty="0">
              <a:ln>
                <a:noFill/>
              </a:ln>
              <a:solidFill>
                <a:srgbClr val="262626"/>
              </a:solidFill>
              <a:effectLst/>
              <a:uLnTx/>
              <a:uFillTx/>
            </a:endParaRPr>
          </a:p>
        </p:txBody>
      </p:sp>
      <p:grpSp>
        <p:nvGrpSpPr>
          <p:cNvPr id="19" name="Group 18">
            <a:extLst>
              <a:ext uri="{FF2B5EF4-FFF2-40B4-BE49-F238E27FC236}">
                <a16:creationId xmlns:a16="http://schemas.microsoft.com/office/drawing/2014/main" id="{046732DC-F274-4C3C-81DB-186E98560D4B}"/>
              </a:ext>
            </a:extLst>
          </p:cNvPr>
          <p:cNvGrpSpPr/>
          <p:nvPr/>
        </p:nvGrpSpPr>
        <p:grpSpPr>
          <a:xfrm>
            <a:off x="1085593" y="2079438"/>
            <a:ext cx="3011638" cy="1030113"/>
            <a:chOff x="3131840" y="1484784"/>
            <a:chExt cx="2881833" cy="1152128"/>
          </a:xfrm>
        </p:grpSpPr>
        <p:sp>
          <p:nvSpPr>
            <p:cNvPr id="20" name="Rectangle 3">
              <a:extLst>
                <a:ext uri="{FF2B5EF4-FFF2-40B4-BE49-F238E27FC236}">
                  <a16:creationId xmlns:a16="http://schemas.microsoft.com/office/drawing/2014/main" id="{B887387E-B14B-491E-86CF-91BB3B79A898}"/>
                </a:ext>
              </a:extLst>
            </p:cNvPr>
            <p:cNvSpPr/>
            <p:nvPr/>
          </p:nvSpPr>
          <p:spPr>
            <a:xfrm rot="5400000">
              <a:off x="3995936" y="620688"/>
              <a:ext cx="1152128" cy="2880320"/>
            </a:xfrm>
            <a:custGeom>
              <a:avLst/>
              <a:gdLst>
                <a:gd name="connsiteX0" fmla="*/ 0 w 2161651"/>
                <a:gd name="connsiteY0" fmla="*/ 0 h 1656184"/>
                <a:gd name="connsiteX1" fmla="*/ 1656184 w 2161651"/>
                <a:gd name="connsiteY1" fmla="*/ 0 h 1656184"/>
                <a:gd name="connsiteX2" fmla="*/ 1656184 w 2161651"/>
                <a:gd name="connsiteY2" fmla="*/ 640151 h 1656184"/>
                <a:gd name="connsiteX3" fmla="*/ 2161650 w 2161651"/>
                <a:gd name="connsiteY3" fmla="*/ 828092 h 1656184"/>
                <a:gd name="connsiteX4" fmla="*/ 1656184 w 2161651"/>
                <a:gd name="connsiteY4" fmla="*/ 1016033 h 1656184"/>
                <a:gd name="connsiteX5" fmla="*/ 1656184 w 2161651"/>
                <a:gd name="connsiteY5" fmla="*/ 1656184 h 1656184"/>
                <a:gd name="connsiteX6" fmla="*/ 0 w 2161651"/>
                <a:gd name="connsiteY6" fmla="*/ 1656184 h 1656184"/>
                <a:gd name="connsiteX7" fmla="*/ 0 w 2161651"/>
                <a:gd name="connsiteY7"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651" h="1656184">
                  <a:moveTo>
                    <a:pt x="0" y="0"/>
                  </a:moveTo>
                  <a:lnTo>
                    <a:pt x="1656184" y="0"/>
                  </a:lnTo>
                  <a:lnTo>
                    <a:pt x="1656184" y="640151"/>
                  </a:lnTo>
                  <a:lnTo>
                    <a:pt x="2161650" y="828092"/>
                  </a:lnTo>
                  <a:lnTo>
                    <a:pt x="1656184" y="1016033"/>
                  </a:lnTo>
                  <a:lnTo>
                    <a:pt x="1656184" y="1656184"/>
                  </a:lnTo>
                  <a:lnTo>
                    <a:pt x="0" y="1656184"/>
                  </a:lnTo>
                  <a:lnTo>
                    <a:pt x="0" y="0"/>
                  </a:lnTo>
                  <a:close/>
                </a:path>
              </a:pathLst>
            </a:cu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1" name="Rectangle 20">
              <a:extLst>
                <a:ext uri="{FF2B5EF4-FFF2-40B4-BE49-F238E27FC236}">
                  <a16:creationId xmlns:a16="http://schemas.microsoft.com/office/drawing/2014/main" id="{622D6B44-89FD-4FA3-A9A6-990A0B6A3A04}"/>
                </a:ext>
              </a:extLst>
            </p:cNvPr>
            <p:cNvSpPr/>
            <p:nvPr/>
          </p:nvSpPr>
          <p:spPr>
            <a:xfrm>
              <a:off x="3133353" y="1484784"/>
              <a:ext cx="2880320" cy="360040"/>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22" name="그룹 35">
            <a:extLst>
              <a:ext uri="{FF2B5EF4-FFF2-40B4-BE49-F238E27FC236}">
                <a16:creationId xmlns:a16="http://schemas.microsoft.com/office/drawing/2014/main" id="{54BBB88F-1E0A-452E-82C9-30EBF8CF8929}"/>
              </a:ext>
            </a:extLst>
          </p:cNvPr>
          <p:cNvGrpSpPr/>
          <p:nvPr/>
        </p:nvGrpSpPr>
        <p:grpSpPr>
          <a:xfrm>
            <a:off x="1303772" y="2087002"/>
            <a:ext cx="2575283" cy="779118"/>
            <a:chOff x="1372495" y="2153677"/>
            <a:chExt cx="2575283" cy="779118"/>
          </a:xfrm>
        </p:grpSpPr>
        <p:sp>
          <p:nvSpPr>
            <p:cNvPr id="23" name="TextBox 22">
              <a:extLst>
                <a:ext uri="{FF2B5EF4-FFF2-40B4-BE49-F238E27FC236}">
                  <a16:creationId xmlns:a16="http://schemas.microsoft.com/office/drawing/2014/main" id="{9D2ED58A-F296-41E5-AB07-C41A182CA05D}"/>
                </a:ext>
              </a:extLst>
            </p:cNvPr>
            <p:cNvSpPr txBox="1"/>
            <p:nvPr/>
          </p:nvSpPr>
          <p:spPr>
            <a:xfrm>
              <a:off x="1372495" y="2153677"/>
              <a:ext cx="2575283" cy="307777"/>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262626"/>
                  </a:solidFill>
                  <a:effectLst/>
                  <a:uLnTx/>
                  <a:uFillTx/>
                </a:rPr>
                <a:t>Main Contents</a:t>
              </a:r>
              <a:endParaRPr kumimoji="0" lang="ko-KR" altLang="en-US" sz="1400" b="1" i="0" u="none" strike="noStrike" kern="0" cap="none" spc="0" normalizeH="0" baseline="0" noProof="0" dirty="0">
                <a:ln>
                  <a:noFill/>
                </a:ln>
                <a:solidFill>
                  <a:srgbClr val="262626"/>
                </a:solidFill>
                <a:effectLst/>
                <a:uLnTx/>
                <a:uFillTx/>
              </a:endParaRPr>
            </a:p>
          </p:txBody>
        </p:sp>
        <p:sp>
          <p:nvSpPr>
            <p:cNvPr id="24" name="TextBox 23">
              <a:extLst>
                <a:ext uri="{FF2B5EF4-FFF2-40B4-BE49-F238E27FC236}">
                  <a16:creationId xmlns:a16="http://schemas.microsoft.com/office/drawing/2014/main" id="{037E8601-2E4A-42D1-A169-FE2CED5677D9}"/>
                </a:ext>
              </a:extLst>
            </p:cNvPr>
            <p:cNvSpPr txBox="1"/>
            <p:nvPr/>
          </p:nvSpPr>
          <p:spPr>
            <a:xfrm>
              <a:off x="1379763" y="2471130"/>
              <a:ext cx="256743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rPr>
                <a:t>You can simply impress your audience and add a unique zing.</a:t>
              </a:r>
            </a:p>
          </p:txBody>
        </p:sp>
      </p:grpSp>
      <p:grpSp>
        <p:nvGrpSpPr>
          <p:cNvPr id="25" name="Group 24">
            <a:extLst>
              <a:ext uri="{FF2B5EF4-FFF2-40B4-BE49-F238E27FC236}">
                <a16:creationId xmlns:a16="http://schemas.microsoft.com/office/drawing/2014/main" id="{4FA016E7-559A-4854-B8C9-14EB95ABB7D5}"/>
              </a:ext>
            </a:extLst>
          </p:cNvPr>
          <p:cNvGrpSpPr/>
          <p:nvPr/>
        </p:nvGrpSpPr>
        <p:grpSpPr>
          <a:xfrm>
            <a:off x="8086395" y="2087003"/>
            <a:ext cx="3021374" cy="1030113"/>
            <a:chOff x="3122700" y="1484784"/>
            <a:chExt cx="2891151" cy="1152128"/>
          </a:xfrm>
        </p:grpSpPr>
        <p:sp>
          <p:nvSpPr>
            <p:cNvPr id="26" name="Rectangle 3">
              <a:extLst>
                <a:ext uri="{FF2B5EF4-FFF2-40B4-BE49-F238E27FC236}">
                  <a16:creationId xmlns:a16="http://schemas.microsoft.com/office/drawing/2014/main" id="{06188603-C338-430E-956E-40E1C85E2577}"/>
                </a:ext>
              </a:extLst>
            </p:cNvPr>
            <p:cNvSpPr/>
            <p:nvPr/>
          </p:nvSpPr>
          <p:spPr>
            <a:xfrm rot="5400000">
              <a:off x="3995936" y="620688"/>
              <a:ext cx="1152128" cy="2880320"/>
            </a:xfrm>
            <a:custGeom>
              <a:avLst/>
              <a:gdLst>
                <a:gd name="connsiteX0" fmla="*/ 0 w 2161651"/>
                <a:gd name="connsiteY0" fmla="*/ 0 h 1656184"/>
                <a:gd name="connsiteX1" fmla="*/ 1656184 w 2161651"/>
                <a:gd name="connsiteY1" fmla="*/ 0 h 1656184"/>
                <a:gd name="connsiteX2" fmla="*/ 1656184 w 2161651"/>
                <a:gd name="connsiteY2" fmla="*/ 640151 h 1656184"/>
                <a:gd name="connsiteX3" fmla="*/ 2161650 w 2161651"/>
                <a:gd name="connsiteY3" fmla="*/ 828092 h 1656184"/>
                <a:gd name="connsiteX4" fmla="*/ 1656184 w 2161651"/>
                <a:gd name="connsiteY4" fmla="*/ 1016033 h 1656184"/>
                <a:gd name="connsiteX5" fmla="*/ 1656184 w 2161651"/>
                <a:gd name="connsiteY5" fmla="*/ 1656184 h 1656184"/>
                <a:gd name="connsiteX6" fmla="*/ 0 w 2161651"/>
                <a:gd name="connsiteY6" fmla="*/ 1656184 h 1656184"/>
                <a:gd name="connsiteX7" fmla="*/ 0 w 2161651"/>
                <a:gd name="connsiteY7"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651" h="1656184">
                  <a:moveTo>
                    <a:pt x="0" y="0"/>
                  </a:moveTo>
                  <a:lnTo>
                    <a:pt x="1656184" y="0"/>
                  </a:lnTo>
                  <a:lnTo>
                    <a:pt x="1656184" y="640151"/>
                  </a:lnTo>
                  <a:lnTo>
                    <a:pt x="2161650" y="828092"/>
                  </a:lnTo>
                  <a:lnTo>
                    <a:pt x="1656184" y="1016033"/>
                  </a:lnTo>
                  <a:lnTo>
                    <a:pt x="1656184" y="1656184"/>
                  </a:lnTo>
                  <a:lnTo>
                    <a:pt x="0" y="1656184"/>
                  </a:lnTo>
                  <a:lnTo>
                    <a:pt x="0" y="0"/>
                  </a:lnTo>
                  <a:close/>
                </a:path>
              </a:pathLst>
            </a:cu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27" name="Rectangle 26">
              <a:extLst>
                <a:ext uri="{FF2B5EF4-FFF2-40B4-BE49-F238E27FC236}">
                  <a16:creationId xmlns:a16="http://schemas.microsoft.com/office/drawing/2014/main" id="{8F5F3862-55CF-4E33-873A-6A5828C2B2D7}"/>
                </a:ext>
              </a:extLst>
            </p:cNvPr>
            <p:cNvSpPr/>
            <p:nvPr/>
          </p:nvSpPr>
          <p:spPr>
            <a:xfrm>
              <a:off x="3122700" y="1484784"/>
              <a:ext cx="2891151" cy="360040"/>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28" name="그룹 36">
            <a:extLst>
              <a:ext uri="{FF2B5EF4-FFF2-40B4-BE49-F238E27FC236}">
                <a16:creationId xmlns:a16="http://schemas.microsoft.com/office/drawing/2014/main" id="{9F3B075C-3638-4BBD-B354-EC17A874838D}"/>
              </a:ext>
            </a:extLst>
          </p:cNvPr>
          <p:cNvGrpSpPr/>
          <p:nvPr/>
        </p:nvGrpSpPr>
        <p:grpSpPr>
          <a:xfrm>
            <a:off x="8309441" y="2106748"/>
            <a:ext cx="2575283" cy="766938"/>
            <a:chOff x="9230402" y="2173422"/>
            <a:chExt cx="2575283" cy="766938"/>
          </a:xfrm>
        </p:grpSpPr>
        <p:sp>
          <p:nvSpPr>
            <p:cNvPr id="29" name="TextBox 28">
              <a:extLst>
                <a:ext uri="{FF2B5EF4-FFF2-40B4-BE49-F238E27FC236}">
                  <a16:creationId xmlns:a16="http://schemas.microsoft.com/office/drawing/2014/main" id="{2BB0EBAD-F965-4107-961F-77FEE79B96C5}"/>
                </a:ext>
              </a:extLst>
            </p:cNvPr>
            <p:cNvSpPr txBox="1"/>
            <p:nvPr/>
          </p:nvSpPr>
          <p:spPr>
            <a:xfrm>
              <a:off x="9230402" y="2173422"/>
              <a:ext cx="2575283" cy="307777"/>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262626"/>
                  </a:solidFill>
                  <a:effectLst/>
                  <a:uLnTx/>
                  <a:uFillTx/>
                </a:rPr>
                <a:t>Main Contents</a:t>
              </a:r>
              <a:endParaRPr kumimoji="0" lang="ko-KR" altLang="en-US" sz="1400" b="1" i="0" u="none" strike="noStrike" kern="0" cap="none" spc="0" normalizeH="0" baseline="0" noProof="0" dirty="0">
                <a:ln>
                  <a:noFill/>
                </a:ln>
                <a:solidFill>
                  <a:srgbClr val="262626"/>
                </a:solidFill>
                <a:effectLst/>
                <a:uLnTx/>
                <a:uFillTx/>
              </a:endParaRPr>
            </a:p>
          </p:txBody>
        </p:sp>
        <p:sp>
          <p:nvSpPr>
            <p:cNvPr id="30" name="TextBox 29">
              <a:extLst>
                <a:ext uri="{FF2B5EF4-FFF2-40B4-BE49-F238E27FC236}">
                  <a16:creationId xmlns:a16="http://schemas.microsoft.com/office/drawing/2014/main" id="{F1DDF8A9-3494-441A-9076-C1AFF0B9CB96}"/>
                </a:ext>
              </a:extLst>
            </p:cNvPr>
            <p:cNvSpPr txBox="1"/>
            <p:nvPr/>
          </p:nvSpPr>
          <p:spPr>
            <a:xfrm>
              <a:off x="9237670" y="2478695"/>
              <a:ext cx="256743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rPr>
                <a:t>You can simply impress your audience and add a unique zing.</a:t>
              </a:r>
            </a:p>
          </p:txBody>
        </p:sp>
      </p:grpSp>
      <p:sp>
        <p:nvSpPr>
          <p:cNvPr id="31" name="TextBox 30">
            <a:extLst>
              <a:ext uri="{FF2B5EF4-FFF2-40B4-BE49-F238E27FC236}">
                <a16:creationId xmlns:a16="http://schemas.microsoft.com/office/drawing/2014/main" id="{8B5DC3C5-0246-4104-8852-95574A4171FE}"/>
              </a:ext>
            </a:extLst>
          </p:cNvPr>
          <p:cNvSpPr txBox="1"/>
          <p:nvPr/>
        </p:nvSpPr>
        <p:spPr>
          <a:xfrm>
            <a:off x="1434102" y="3414074"/>
            <a:ext cx="2314620" cy="40011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white"/>
                </a:solidFill>
                <a:effectLst/>
                <a:uLnTx/>
                <a:uFillTx/>
              </a:rPr>
              <a:t>Sub Contents</a:t>
            </a:r>
            <a:endParaRPr kumimoji="0" lang="ko-KR" altLang="en-US" sz="2000" b="1" i="0" u="none" strike="noStrike" kern="0" cap="none" spc="0" normalizeH="0" baseline="0" noProof="0" dirty="0">
              <a:ln>
                <a:noFill/>
              </a:ln>
              <a:solidFill>
                <a:prstClr val="white"/>
              </a:solidFill>
              <a:effectLst/>
              <a:uLnTx/>
              <a:uFillTx/>
            </a:endParaRPr>
          </a:p>
        </p:txBody>
      </p:sp>
      <p:sp>
        <p:nvSpPr>
          <p:cNvPr id="32" name="TextBox 31">
            <a:extLst>
              <a:ext uri="{FF2B5EF4-FFF2-40B4-BE49-F238E27FC236}">
                <a16:creationId xmlns:a16="http://schemas.microsoft.com/office/drawing/2014/main" id="{A4F94AF9-91CE-4B87-94BC-6C9D51CB528E}"/>
              </a:ext>
            </a:extLst>
          </p:cNvPr>
          <p:cNvSpPr txBox="1"/>
          <p:nvPr/>
        </p:nvSpPr>
        <p:spPr>
          <a:xfrm>
            <a:off x="1292405" y="4126821"/>
            <a:ext cx="2598017" cy="1569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Get a modern PowerPoint  Presentation that is beautifully designed.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I hope and I believe that this Template will your Time, Money and Reputation.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p:txBody>
      </p:sp>
      <p:sp>
        <p:nvSpPr>
          <p:cNvPr id="33" name="TextBox 32">
            <a:extLst>
              <a:ext uri="{FF2B5EF4-FFF2-40B4-BE49-F238E27FC236}">
                <a16:creationId xmlns:a16="http://schemas.microsoft.com/office/drawing/2014/main" id="{F70C79CC-BB22-4650-A5DB-784D314A09EC}"/>
              </a:ext>
            </a:extLst>
          </p:cNvPr>
          <p:cNvSpPr txBox="1"/>
          <p:nvPr/>
        </p:nvSpPr>
        <p:spPr>
          <a:xfrm>
            <a:off x="8477661" y="3439481"/>
            <a:ext cx="2238840" cy="40011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white"/>
                </a:solidFill>
                <a:effectLst/>
                <a:uLnTx/>
                <a:uFillTx/>
              </a:rPr>
              <a:t>Sub Contents</a:t>
            </a:r>
            <a:endParaRPr kumimoji="0" lang="ko-KR" altLang="en-US" sz="2000" b="1" i="0" u="none" strike="noStrike" kern="0" cap="none" spc="0" normalizeH="0" baseline="0" noProof="0" dirty="0">
              <a:ln>
                <a:noFill/>
              </a:ln>
              <a:solidFill>
                <a:prstClr val="white"/>
              </a:solidFill>
              <a:effectLst/>
              <a:uLnTx/>
              <a:uFillTx/>
            </a:endParaRPr>
          </a:p>
        </p:txBody>
      </p:sp>
      <p:sp>
        <p:nvSpPr>
          <p:cNvPr id="34" name="TextBox 33">
            <a:extLst>
              <a:ext uri="{FF2B5EF4-FFF2-40B4-BE49-F238E27FC236}">
                <a16:creationId xmlns:a16="http://schemas.microsoft.com/office/drawing/2014/main" id="{88A4C03E-9682-4529-859B-07F04CEFA6CB}"/>
              </a:ext>
            </a:extLst>
          </p:cNvPr>
          <p:cNvSpPr txBox="1"/>
          <p:nvPr/>
        </p:nvSpPr>
        <p:spPr>
          <a:xfrm>
            <a:off x="8340603" y="4169455"/>
            <a:ext cx="2512959" cy="1569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Get a modern PowerPoint  Presentation that is beautifully designed.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262626"/>
                </a:solidFill>
                <a:effectLst/>
                <a:uLnTx/>
                <a:uFillTx/>
              </a:rPr>
              <a:t>I hope and I believe that this Template will your Time, Money and Reputation.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262626"/>
              </a:solidFill>
              <a:effectLst/>
              <a:uLnTx/>
              <a:uFillTx/>
            </a:endParaRPr>
          </a:p>
        </p:txBody>
      </p:sp>
      <p:sp>
        <p:nvSpPr>
          <p:cNvPr id="35" name="Rectangle 34">
            <a:extLst>
              <a:ext uri="{FF2B5EF4-FFF2-40B4-BE49-F238E27FC236}">
                <a16:creationId xmlns:a16="http://schemas.microsoft.com/office/drawing/2014/main" id="{D0B6B85C-5AB5-4BF3-95BB-FB8AC64F0D5F}"/>
              </a:ext>
            </a:extLst>
          </p:cNvPr>
          <p:cNvSpPr/>
          <p:nvPr/>
        </p:nvSpPr>
        <p:spPr>
          <a:xfrm>
            <a:off x="3748722" y="1443103"/>
            <a:ext cx="5058480" cy="19381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 4 subjects</a:t>
            </a:r>
          </a:p>
        </p:txBody>
      </p:sp>
    </p:spTree>
    <p:extLst>
      <p:ext uri="{BB962C8B-B14F-4D97-AF65-F5344CB8AC3E}">
        <p14:creationId xmlns:p14="http://schemas.microsoft.com/office/powerpoint/2010/main" val="3476705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C75DAC5E-8C65-4152-A64C-1055605A22F1}"/>
              </a:ext>
            </a:extLst>
          </p:cNvPr>
          <p:cNvSpPr>
            <a:spLocks noGrp="1"/>
          </p:cNvSpPr>
          <p:nvPr>
            <p:ph type="title"/>
          </p:nvPr>
        </p:nvSpPr>
        <p:spPr/>
        <p:txBody>
          <a:bodyPr/>
          <a:lstStyle/>
          <a:p>
            <a:r>
              <a:rPr lang="en-US" dirty="0"/>
              <a:t>The 5G readiness assessment of an organization in each vertical is a comprehend task considering level of “Digital Capability” &amp; “Leadership Capability” of a firm. </a:t>
            </a:r>
            <a:endParaRPr lang="th-TH" dirty="0"/>
          </a:p>
        </p:txBody>
      </p:sp>
      <p:grpSp>
        <p:nvGrpSpPr>
          <p:cNvPr id="3" name="Group 2">
            <a:extLst>
              <a:ext uri="{FF2B5EF4-FFF2-40B4-BE49-F238E27FC236}">
                <a16:creationId xmlns:a16="http://schemas.microsoft.com/office/drawing/2014/main" id="{7792A3D3-00C5-4AE2-960F-FDD2A535CB1A}"/>
              </a:ext>
            </a:extLst>
          </p:cNvPr>
          <p:cNvGrpSpPr/>
          <p:nvPr/>
        </p:nvGrpSpPr>
        <p:grpSpPr>
          <a:xfrm>
            <a:off x="2387286" y="1856552"/>
            <a:ext cx="7434240" cy="2060550"/>
            <a:chOff x="854494" y="1751044"/>
            <a:chExt cx="7434240" cy="2060550"/>
          </a:xfrm>
        </p:grpSpPr>
        <p:sp>
          <p:nvSpPr>
            <p:cNvPr id="4" name="Oval 3">
              <a:extLst>
                <a:ext uri="{FF2B5EF4-FFF2-40B4-BE49-F238E27FC236}">
                  <a16:creationId xmlns:a16="http://schemas.microsoft.com/office/drawing/2014/main" id="{F97360C0-423A-41B1-9E64-87AB644E890D}"/>
                </a:ext>
              </a:extLst>
            </p:cNvPr>
            <p:cNvSpPr/>
            <p:nvPr/>
          </p:nvSpPr>
          <p:spPr>
            <a:xfrm>
              <a:off x="854494" y="1751044"/>
              <a:ext cx="2060550" cy="2060550"/>
            </a:xfrm>
            <a:prstGeom prst="ellipse">
              <a:avLst/>
            </a:prstGeom>
            <a:solidFill>
              <a:schemeClr val="tx2">
                <a:lumMod val="75000"/>
                <a:alpha val="78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sp>
          <p:nvSpPr>
            <p:cNvPr id="5" name="Oval 4">
              <a:extLst>
                <a:ext uri="{FF2B5EF4-FFF2-40B4-BE49-F238E27FC236}">
                  <a16:creationId xmlns:a16="http://schemas.microsoft.com/office/drawing/2014/main" id="{A801DE62-0FD7-47A4-BDFE-B17C493BC66C}"/>
                </a:ext>
              </a:extLst>
            </p:cNvPr>
            <p:cNvSpPr/>
            <p:nvPr/>
          </p:nvSpPr>
          <p:spPr>
            <a:xfrm>
              <a:off x="2645724" y="1751044"/>
              <a:ext cx="2060550" cy="2060550"/>
            </a:xfrm>
            <a:prstGeom prst="ellipse">
              <a:avLst/>
            </a:prstGeom>
            <a:solidFill>
              <a:schemeClr val="accent5">
                <a:lumMod val="40000"/>
                <a:lumOff val="60000"/>
                <a:alpha val="78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6" name="Oval 5">
              <a:extLst>
                <a:ext uri="{FF2B5EF4-FFF2-40B4-BE49-F238E27FC236}">
                  <a16:creationId xmlns:a16="http://schemas.microsoft.com/office/drawing/2014/main" id="{6544A412-BE4F-40F0-A06B-33A3BF533659}"/>
                </a:ext>
              </a:extLst>
            </p:cNvPr>
            <p:cNvSpPr/>
            <p:nvPr/>
          </p:nvSpPr>
          <p:spPr>
            <a:xfrm>
              <a:off x="4436954" y="1751044"/>
              <a:ext cx="2060550" cy="2060550"/>
            </a:xfrm>
            <a:prstGeom prst="ellipse">
              <a:avLst/>
            </a:prstGeom>
            <a:solidFill>
              <a:schemeClr val="accent3">
                <a:lumMod val="75000"/>
                <a:alpha val="78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sp>
          <p:nvSpPr>
            <p:cNvPr id="7" name="Oval 6">
              <a:extLst>
                <a:ext uri="{FF2B5EF4-FFF2-40B4-BE49-F238E27FC236}">
                  <a16:creationId xmlns:a16="http://schemas.microsoft.com/office/drawing/2014/main" id="{8537F0CD-24CE-403C-84E3-CF511E9FFB78}"/>
                </a:ext>
              </a:extLst>
            </p:cNvPr>
            <p:cNvSpPr/>
            <p:nvPr/>
          </p:nvSpPr>
          <p:spPr>
            <a:xfrm>
              <a:off x="6228184" y="1751044"/>
              <a:ext cx="2060550" cy="2060550"/>
            </a:xfrm>
            <a:prstGeom prst="ellipse">
              <a:avLst/>
            </a:prstGeom>
            <a:solidFill>
              <a:schemeClr val="tx2">
                <a:lumMod val="60000"/>
                <a:lumOff val="40000"/>
                <a:alpha val="78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prstClr val="white"/>
                </a:solidFill>
                <a:effectLst/>
                <a:uLnTx/>
                <a:uFillTx/>
                <a:latin typeface="Arial"/>
                <a:cs typeface="+mn-cs"/>
              </a:endParaRPr>
            </a:p>
          </p:txBody>
        </p:sp>
      </p:grpSp>
      <p:grpSp>
        <p:nvGrpSpPr>
          <p:cNvPr id="8" name="그룹 7">
            <a:extLst>
              <a:ext uri="{FF2B5EF4-FFF2-40B4-BE49-F238E27FC236}">
                <a16:creationId xmlns:a16="http://schemas.microsoft.com/office/drawing/2014/main" id="{FEF71F66-92D2-43C6-8A49-83BF75750905}"/>
              </a:ext>
            </a:extLst>
          </p:cNvPr>
          <p:cNvGrpSpPr/>
          <p:nvPr/>
        </p:nvGrpSpPr>
        <p:grpSpPr>
          <a:xfrm>
            <a:off x="2028326" y="4271925"/>
            <a:ext cx="4071056" cy="901282"/>
            <a:chOff x="3189316" y="4309327"/>
            <a:chExt cx="2736304" cy="901282"/>
          </a:xfrm>
        </p:grpSpPr>
        <p:sp>
          <p:nvSpPr>
            <p:cNvPr id="9" name="TextBox 8">
              <a:extLst>
                <a:ext uri="{FF2B5EF4-FFF2-40B4-BE49-F238E27FC236}">
                  <a16:creationId xmlns:a16="http://schemas.microsoft.com/office/drawing/2014/main" id="{C8E894BE-8491-4AAB-9064-83128D91A54F}"/>
                </a:ext>
              </a:extLst>
            </p:cNvPr>
            <p:cNvSpPr txBox="1"/>
            <p:nvPr/>
          </p:nvSpPr>
          <p:spPr>
            <a:xfrm>
              <a:off x="3189316" y="4309327"/>
              <a:ext cx="2736304" cy="276999"/>
            </a:xfrm>
            <a:prstGeom prst="rect">
              <a:avLst/>
            </a:prstGeom>
            <a:noFill/>
          </p:spPr>
          <p:txBody>
            <a:bodyPr wrap="square" lIns="0" rtlCol="0" anchor="ctr">
              <a:spAutoFit/>
            </a:bodyPr>
            <a:lstStyle/>
            <a:p>
              <a:r>
                <a:rPr lang="en-US" altLang="ko-KR" sz="1200" b="1" dirty="0">
                  <a:solidFill>
                    <a:prstClr val="black">
                      <a:lumMod val="75000"/>
                      <a:lumOff val="25000"/>
                    </a:prstClr>
                  </a:solidFill>
                  <a:latin typeface="Arial" panose="020B0604020202020204" pitchFamily="34" charset="0"/>
                  <a:cs typeface="Arial" panose="020B0604020202020204" pitchFamily="34" charset="0"/>
                </a:rPr>
                <a:t>Accounting &amp; Finance</a:t>
              </a:r>
              <a:endParaRPr lang="ko-KR" altLang="en-US" sz="12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1D118D8-994E-46C0-8BD8-1202009752E8}"/>
                </a:ext>
              </a:extLst>
            </p:cNvPr>
            <p:cNvSpPr txBox="1"/>
            <p:nvPr/>
          </p:nvSpPr>
          <p:spPr>
            <a:xfrm>
              <a:off x="3189316" y="4564278"/>
              <a:ext cx="2736304" cy="646331"/>
            </a:xfrm>
            <a:prstGeom prst="rect">
              <a:avLst/>
            </a:prstGeom>
            <a:noFill/>
          </p:spPr>
          <p:txBody>
            <a:bodyPr wrap="square" lIns="0" rtlCol="0">
              <a:spAutoFit/>
            </a:bodyPr>
            <a:lstStyle/>
            <a:p>
              <a:r>
                <a:rPr lang="en-US" altLang="ko-KR" sz="1200" dirty="0">
                  <a:solidFill>
                    <a:prstClr val="black">
                      <a:lumMod val="75000"/>
                      <a:lumOff val="25000"/>
                    </a:prstClr>
                  </a:solidFill>
                  <a:latin typeface="Arial" panose="020B0604020202020204" pitchFamily="34" charset="0"/>
                  <a:cs typeface="Arial" panose="020B0604020202020204" pitchFamily="34" charset="0"/>
                </a:rPr>
                <a:t>You can simply impress your audience and add a unique zing and appeal to your Presentations. Easy to change colors, photos and Text.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grpSp>
      <p:sp>
        <p:nvSpPr>
          <p:cNvPr id="11" name="TextBox 10">
            <a:extLst>
              <a:ext uri="{FF2B5EF4-FFF2-40B4-BE49-F238E27FC236}">
                <a16:creationId xmlns:a16="http://schemas.microsoft.com/office/drawing/2014/main" id="{C6B26533-0CD4-4313-BBBF-3425010B692D}"/>
              </a:ext>
            </a:extLst>
          </p:cNvPr>
          <p:cNvSpPr txBox="1"/>
          <p:nvPr/>
        </p:nvSpPr>
        <p:spPr>
          <a:xfrm>
            <a:off x="966464" y="4271926"/>
            <a:ext cx="864096" cy="553998"/>
          </a:xfrm>
          <a:prstGeom prst="rect">
            <a:avLst/>
          </a:prstGeom>
          <a:noFill/>
        </p:spPr>
        <p:txBody>
          <a:bodyPr wrap="square" lIns="0" tIns="0" rIns="0" bIns="0" rtlCol="0" anchor="ctr">
            <a:spAutoFit/>
          </a:bodyPr>
          <a:lstStyle/>
          <a:p>
            <a:pPr algn="ctr"/>
            <a:r>
              <a:rPr lang="en-US" altLang="ko-KR" sz="3600" b="1" dirty="0">
                <a:solidFill>
                  <a:schemeClr val="tx2">
                    <a:lumMod val="75000"/>
                  </a:schemeClr>
                </a:solidFill>
                <a:latin typeface="Arial" panose="020B0604020202020204" pitchFamily="34" charset="0"/>
                <a:cs typeface="Arial" panose="020B0604020202020204" pitchFamily="34" charset="0"/>
              </a:rPr>
              <a:t>01</a:t>
            </a:r>
            <a:endParaRPr lang="ko-KR" altLang="en-US" sz="3600" b="1" dirty="0">
              <a:solidFill>
                <a:schemeClr val="tx2">
                  <a:lumMod val="75000"/>
                </a:schemeClr>
              </a:solidFill>
              <a:latin typeface="Arial" panose="020B0604020202020204" pitchFamily="34" charset="0"/>
              <a:cs typeface="Arial" panose="020B0604020202020204" pitchFamily="34" charset="0"/>
            </a:endParaRPr>
          </a:p>
        </p:txBody>
      </p:sp>
      <p:grpSp>
        <p:nvGrpSpPr>
          <p:cNvPr id="12" name="그룹 8">
            <a:extLst>
              <a:ext uri="{FF2B5EF4-FFF2-40B4-BE49-F238E27FC236}">
                <a16:creationId xmlns:a16="http://schemas.microsoft.com/office/drawing/2014/main" id="{C3DF2493-3B0D-456B-8A92-219D3D8DADB7}"/>
              </a:ext>
            </a:extLst>
          </p:cNvPr>
          <p:cNvGrpSpPr/>
          <p:nvPr/>
        </p:nvGrpSpPr>
        <p:grpSpPr>
          <a:xfrm>
            <a:off x="2006557" y="5146607"/>
            <a:ext cx="4071056" cy="901282"/>
            <a:chOff x="3189316" y="5173423"/>
            <a:chExt cx="2736304" cy="901282"/>
          </a:xfrm>
        </p:grpSpPr>
        <p:sp>
          <p:nvSpPr>
            <p:cNvPr id="13" name="TextBox 12">
              <a:extLst>
                <a:ext uri="{FF2B5EF4-FFF2-40B4-BE49-F238E27FC236}">
                  <a16:creationId xmlns:a16="http://schemas.microsoft.com/office/drawing/2014/main" id="{1FAE413B-5714-432F-9DFF-51B7E42C9C69}"/>
                </a:ext>
              </a:extLst>
            </p:cNvPr>
            <p:cNvSpPr txBox="1"/>
            <p:nvPr/>
          </p:nvSpPr>
          <p:spPr>
            <a:xfrm>
              <a:off x="3189316" y="5173423"/>
              <a:ext cx="2736304" cy="276999"/>
            </a:xfrm>
            <a:prstGeom prst="rect">
              <a:avLst/>
            </a:prstGeom>
            <a:noFill/>
          </p:spPr>
          <p:txBody>
            <a:bodyPr wrap="square" lIns="0" rtlCol="0" anchor="ctr">
              <a:spAutoFit/>
            </a:bodyPr>
            <a:lstStyle/>
            <a:p>
              <a:r>
                <a:rPr lang="en-US" altLang="ko-KR" sz="1200" b="1" dirty="0">
                  <a:solidFill>
                    <a:prstClr val="black">
                      <a:lumMod val="75000"/>
                      <a:lumOff val="25000"/>
                    </a:prstClr>
                  </a:solidFill>
                  <a:latin typeface="Arial" panose="020B0604020202020204" pitchFamily="34" charset="0"/>
                  <a:cs typeface="Arial" panose="020B0604020202020204" pitchFamily="34" charset="0"/>
                </a:rPr>
                <a:t>Content  Here</a:t>
              </a:r>
              <a:endParaRPr lang="ko-KR" altLang="en-US" sz="12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661EA8D-3678-47BC-8741-612BA4CD419E}"/>
                </a:ext>
              </a:extLst>
            </p:cNvPr>
            <p:cNvSpPr txBox="1"/>
            <p:nvPr/>
          </p:nvSpPr>
          <p:spPr>
            <a:xfrm>
              <a:off x="3189316" y="5428374"/>
              <a:ext cx="2736304" cy="646331"/>
            </a:xfrm>
            <a:prstGeom prst="rect">
              <a:avLst/>
            </a:prstGeom>
            <a:noFill/>
          </p:spPr>
          <p:txBody>
            <a:bodyPr wrap="square" lIns="0" rtlCol="0">
              <a:spAutoFit/>
            </a:bodyPr>
            <a:lstStyle/>
            <a:p>
              <a:r>
                <a:rPr lang="en-US" altLang="ko-KR" sz="1200" dirty="0">
                  <a:solidFill>
                    <a:prstClr val="black">
                      <a:lumMod val="75000"/>
                      <a:lumOff val="25000"/>
                    </a:prstClr>
                  </a:solidFill>
                  <a:latin typeface="Arial" panose="020B0604020202020204" pitchFamily="34" charset="0"/>
                  <a:cs typeface="Arial" panose="020B0604020202020204" pitchFamily="34" charset="0"/>
                </a:rPr>
                <a:t>You can simply impress your audience and add a unique zing and appeal to your Presentations. Easy to change colors, photos and Text.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C0ADB223-208C-410F-A0E2-7CB509326913}"/>
              </a:ext>
            </a:extLst>
          </p:cNvPr>
          <p:cNvSpPr txBox="1"/>
          <p:nvPr/>
        </p:nvSpPr>
        <p:spPr>
          <a:xfrm>
            <a:off x="966464" y="5285108"/>
            <a:ext cx="864096" cy="553998"/>
          </a:xfrm>
          <a:prstGeom prst="rect">
            <a:avLst/>
          </a:prstGeom>
          <a:noFill/>
        </p:spPr>
        <p:txBody>
          <a:bodyPr wrap="square" lIns="0" tIns="0" rIns="0" bIns="0" rtlCol="0" anchor="ctr">
            <a:spAutoFit/>
          </a:bodyPr>
          <a:lstStyle/>
          <a:p>
            <a:pPr algn="ctr"/>
            <a:r>
              <a:rPr lang="en-US" altLang="ko-KR" sz="3600" b="1" dirty="0">
                <a:solidFill>
                  <a:schemeClr val="accent3">
                    <a:lumMod val="75000"/>
                  </a:schemeClr>
                </a:solidFill>
                <a:latin typeface="Arial" panose="020B0604020202020204" pitchFamily="34" charset="0"/>
                <a:cs typeface="Arial" panose="020B0604020202020204" pitchFamily="34" charset="0"/>
              </a:rPr>
              <a:t>03</a:t>
            </a:r>
            <a:endParaRPr lang="ko-KR" altLang="en-US" sz="3600" b="1" dirty="0">
              <a:solidFill>
                <a:schemeClr val="accent3">
                  <a:lumMod val="75000"/>
                </a:schemeClr>
              </a:solidFill>
              <a:latin typeface="Arial" panose="020B0604020202020204" pitchFamily="34" charset="0"/>
              <a:cs typeface="Arial" panose="020B0604020202020204" pitchFamily="34" charset="0"/>
            </a:endParaRPr>
          </a:p>
        </p:txBody>
      </p:sp>
      <p:grpSp>
        <p:nvGrpSpPr>
          <p:cNvPr id="16" name="그룹 6">
            <a:extLst>
              <a:ext uri="{FF2B5EF4-FFF2-40B4-BE49-F238E27FC236}">
                <a16:creationId xmlns:a16="http://schemas.microsoft.com/office/drawing/2014/main" id="{9EBA9EEA-A047-434E-BA19-827280A7AA04}"/>
              </a:ext>
            </a:extLst>
          </p:cNvPr>
          <p:cNvGrpSpPr/>
          <p:nvPr/>
        </p:nvGrpSpPr>
        <p:grpSpPr>
          <a:xfrm>
            <a:off x="7219796" y="4133426"/>
            <a:ext cx="4071056" cy="901282"/>
            <a:chOff x="7040896" y="4309327"/>
            <a:chExt cx="2736304" cy="901282"/>
          </a:xfrm>
        </p:grpSpPr>
        <p:sp>
          <p:nvSpPr>
            <p:cNvPr id="17" name="TextBox 16">
              <a:extLst>
                <a:ext uri="{FF2B5EF4-FFF2-40B4-BE49-F238E27FC236}">
                  <a16:creationId xmlns:a16="http://schemas.microsoft.com/office/drawing/2014/main" id="{10D953BF-3536-4CB9-8466-DF6706FA2F72}"/>
                </a:ext>
              </a:extLst>
            </p:cNvPr>
            <p:cNvSpPr txBox="1"/>
            <p:nvPr/>
          </p:nvSpPr>
          <p:spPr>
            <a:xfrm>
              <a:off x="7040896" y="4309327"/>
              <a:ext cx="2736304" cy="276999"/>
            </a:xfrm>
            <a:prstGeom prst="rect">
              <a:avLst/>
            </a:prstGeom>
            <a:noFill/>
          </p:spPr>
          <p:txBody>
            <a:bodyPr wrap="square" lIns="0" rtlCol="0" anchor="ctr">
              <a:spAutoFit/>
            </a:bodyPr>
            <a:lstStyle/>
            <a:p>
              <a:r>
                <a:rPr lang="en-US" altLang="ko-KR" sz="1200" b="1" dirty="0">
                  <a:solidFill>
                    <a:prstClr val="black">
                      <a:lumMod val="75000"/>
                      <a:lumOff val="25000"/>
                    </a:prstClr>
                  </a:solidFill>
                  <a:latin typeface="Arial" panose="020B0604020202020204" pitchFamily="34" charset="0"/>
                  <a:cs typeface="Arial" panose="020B0604020202020204" pitchFamily="34" charset="0"/>
                </a:rPr>
                <a:t>Content  Here</a:t>
              </a:r>
              <a:endParaRPr lang="ko-KR" altLang="en-US" sz="12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5FF05A7-ABC3-4C37-A4D5-10EA37DEAAAB}"/>
                </a:ext>
              </a:extLst>
            </p:cNvPr>
            <p:cNvSpPr txBox="1"/>
            <p:nvPr/>
          </p:nvSpPr>
          <p:spPr>
            <a:xfrm>
              <a:off x="7040896" y="4564278"/>
              <a:ext cx="2736304" cy="646331"/>
            </a:xfrm>
            <a:prstGeom prst="rect">
              <a:avLst/>
            </a:prstGeom>
            <a:noFill/>
          </p:spPr>
          <p:txBody>
            <a:bodyPr wrap="square" lIns="0" rtlCol="0">
              <a:spAutoFit/>
            </a:bodyPr>
            <a:lstStyle/>
            <a:p>
              <a:r>
                <a:rPr lang="en-US" altLang="ko-KR" sz="1200" dirty="0">
                  <a:solidFill>
                    <a:prstClr val="black">
                      <a:lumMod val="75000"/>
                      <a:lumOff val="25000"/>
                    </a:prstClr>
                  </a:solidFill>
                  <a:latin typeface="Arial" panose="020B0604020202020204" pitchFamily="34" charset="0"/>
                  <a:cs typeface="Arial" panose="020B0604020202020204" pitchFamily="34" charset="0"/>
                </a:rPr>
                <a:t>You can simply impress your audience and add a unique zing and appeal to your Presentations. Easy to change colors, photos and Text.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grpSp>
      <p:sp>
        <p:nvSpPr>
          <p:cNvPr id="19" name="TextBox 18">
            <a:extLst>
              <a:ext uri="{FF2B5EF4-FFF2-40B4-BE49-F238E27FC236}">
                <a16:creationId xmlns:a16="http://schemas.microsoft.com/office/drawing/2014/main" id="{54343D62-DAA5-4E58-97B1-E2A9A82F90EC}"/>
              </a:ext>
            </a:extLst>
          </p:cNvPr>
          <p:cNvSpPr txBox="1"/>
          <p:nvPr/>
        </p:nvSpPr>
        <p:spPr>
          <a:xfrm>
            <a:off x="6179703" y="4271926"/>
            <a:ext cx="864096" cy="553998"/>
          </a:xfrm>
          <a:prstGeom prst="rect">
            <a:avLst/>
          </a:prstGeom>
          <a:noFill/>
        </p:spPr>
        <p:txBody>
          <a:bodyPr wrap="square" lIns="0" tIns="0" rIns="0" bIns="0" rtlCol="0" anchor="ctr">
            <a:spAutoFit/>
          </a:bodyPr>
          <a:lstStyle/>
          <a:p>
            <a:pPr algn="ctr"/>
            <a:r>
              <a:rPr lang="en-US" altLang="ko-KR" sz="3600" b="1" dirty="0">
                <a:solidFill>
                  <a:schemeClr val="accent5">
                    <a:lumMod val="40000"/>
                    <a:lumOff val="60000"/>
                  </a:schemeClr>
                </a:solidFill>
                <a:latin typeface="Arial" panose="020B0604020202020204" pitchFamily="34" charset="0"/>
                <a:cs typeface="Arial" panose="020B0604020202020204" pitchFamily="34" charset="0"/>
              </a:rPr>
              <a:t>02</a:t>
            </a:r>
            <a:endParaRPr lang="ko-KR" altLang="en-US" sz="3600" b="1" dirty="0">
              <a:solidFill>
                <a:schemeClr val="accent5">
                  <a:lumMod val="40000"/>
                  <a:lumOff val="60000"/>
                </a:schemeClr>
              </a:solidFill>
              <a:latin typeface="Arial" panose="020B0604020202020204" pitchFamily="34" charset="0"/>
              <a:cs typeface="Arial" panose="020B0604020202020204" pitchFamily="34" charset="0"/>
            </a:endParaRPr>
          </a:p>
        </p:txBody>
      </p:sp>
      <p:grpSp>
        <p:nvGrpSpPr>
          <p:cNvPr id="20" name="그룹 4">
            <a:extLst>
              <a:ext uri="{FF2B5EF4-FFF2-40B4-BE49-F238E27FC236}">
                <a16:creationId xmlns:a16="http://schemas.microsoft.com/office/drawing/2014/main" id="{DBDB85D6-0492-4A85-A227-9ED1EE980B5B}"/>
              </a:ext>
            </a:extLst>
          </p:cNvPr>
          <p:cNvGrpSpPr/>
          <p:nvPr/>
        </p:nvGrpSpPr>
        <p:grpSpPr>
          <a:xfrm>
            <a:off x="7219796" y="5146607"/>
            <a:ext cx="4071056" cy="901282"/>
            <a:chOff x="7040896" y="5173423"/>
            <a:chExt cx="2736304" cy="901282"/>
          </a:xfrm>
        </p:grpSpPr>
        <p:sp>
          <p:nvSpPr>
            <p:cNvPr id="21" name="TextBox 20">
              <a:extLst>
                <a:ext uri="{FF2B5EF4-FFF2-40B4-BE49-F238E27FC236}">
                  <a16:creationId xmlns:a16="http://schemas.microsoft.com/office/drawing/2014/main" id="{74CA877E-171B-454C-B386-37A9EC884081}"/>
                </a:ext>
              </a:extLst>
            </p:cNvPr>
            <p:cNvSpPr txBox="1"/>
            <p:nvPr/>
          </p:nvSpPr>
          <p:spPr>
            <a:xfrm>
              <a:off x="7040896" y="5173423"/>
              <a:ext cx="2736304" cy="276999"/>
            </a:xfrm>
            <a:prstGeom prst="rect">
              <a:avLst/>
            </a:prstGeom>
            <a:noFill/>
          </p:spPr>
          <p:txBody>
            <a:bodyPr wrap="square" lIns="0" rtlCol="0" anchor="ctr">
              <a:spAutoFit/>
            </a:bodyPr>
            <a:lstStyle/>
            <a:p>
              <a:r>
                <a:rPr lang="en-US" altLang="ko-KR" sz="1200" b="1" dirty="0">
                  <a:solidFill>
                    <a:prstClr val="black">
                      <a:lumMod val="75000"/>
                      <a:lumOff val="25000"/>
                    </a:prstClr>
                  </a:solidFill>
                  <a:latin typeface="Arial" panose="020B0604020202020204" pitchFamily="34" charset="0"/>
                  <a:cs typeface="Arial" panose="020B0604020202020204" pitchFamily="34" charset="0"/>
                </a:rPr>
                <a:t>Content  Here</a:t>
              </a:r>
              <a:endParaRPr lang="ko-KR" altLang="en-US" sz="1200"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0F2D7D70-0743-400D-9E23-92ADE3EC39D8}"/>
                </a:ext>
              </a:extLst>
            </p:cNvPr>
            <p:cNvSpPr txBox="1"/>
            <p:nvPr/>
          </p:nvSpPr>
          <p:spPr>
            <a:xfrm>
              <a:off x="7040896" y="5428374"/>
              <a:ext cx="2736304" cy="646331"/>
            </a:xfrm>
            <a:prstGeom prst="rect">
              <a:avLst/>
            </a:prstGeom>
            <a:noFill/>
          </p:spPr>
          <p:txBody>
            <a:bodyPr wrap="square" lIns="0" rtlCol="0">
              <a:spAutoFit/>
            </a:bodyPr>
            <a:lstStyle/>
            <a:p>
              <a:r>
                <a:rPr lang="en-US" altLang="ko-KR" sz="1200" dirty="0">
                  <a:solidFill>
                    <a:prstClr val="black">
                      <a:lumMod val="75000"/>
                      <a:lumOff val="25000"/>
                    </a:prstClr>
                  </a:solidFill>
                  <a:latin typeface="Arial" panose="020B0604020202020204" pitchFamily="34" charset="0"/>
                  <a:cs typeface="Arial" panose="020B0604020202020204" pitchFamily="34" charset="0"/>
                </a:rPr>
                <a:t>You can simply impress your audience and add a unique zing and appeal to your Presentations. Easy to change colors, photos and Text. </a:t>
              </a:r>
              <a:endParaRPr lang="ko-KR" altLang="en-US" sz="1200" dirty="0">
                <a:solidFill>
                  <a:prstClr val="black">
                    <a:lumMod val="75000"/>
                    <a:lumOff val="25000"/>
                  </a:prstClr>
                </a:solidFill>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1428F30C-823A-40F5-8578-613BF62D6CF3}"/>
              </a:ext>
            </a:extLst>
          </p:cNvPr>
          <p:cNvSpPr txBox="1"/>
          <p:nvPr/>
        </p:nvSpPr>
        <p:spPr>
          <a:xfrm>
            <a:off x="6179703" y="5285108"/>
            <a:ext cx="864096" cy="553998"/>
          </a:xfrm>
          <a:prstGeom prst="rect">
            <a:avLst/>
          </a:prstGeom>
          <a:noFill/>
        </p:spPr>
        <p:txBody>
          <a:bodyPr wrap="square" lIns="0" tIns="0" rIns="0" bIns="0" rtlCol="0" anchor="ctr">
            <a:spAutoFit/>
          </a:bodyPr>
          <a:lstStyle/>
          <a:p>
            <a:pPr algn="ctr"/>
            <a:r>
              <a:rPr lang="en-US" altLang="ko-KR" sz="3600" b="1" dirty="0">
                <a:solidFill>
                  <a:schemeClr val="tx2">
                    <a:lumMod val="60000"/>
                    <a:lumOff val="40000"/>
                  </a:schemeClr>
                </a:solidFill>
                <a:latin typeface="Arial" panose="020B0604020202020204" pitchFamily="34" charset="0"/>
                <a:cs typeface="Arial" panose="020B0604020202020204" pitchFamily="34" charset="0"/>
              </a:rPr>
              <a:t>04</a:t>
            </a:r>
            <a:endParaRPr lang="ko-KR" altLang="en-US" sz="3600" b="1" dirty="0">
              <a:solidFill>
                <a:schemeClr val="tx2">
                  <a:lumMod val="60000"/>
                  <a:lumOff val="40000"/>
                </a:schemeClr>
              </a:solidFill>
              <a:latin typeface="Arial" panose="020B0604020202020204" pitchFamily="34" charset="0"/>
              <a:cs typeface="Arial" panose="020B0604020202020204" pitchFamily="34" charset="0"/>
            </a:endParaRPr>
          </a:p>
        </p:txBody>
      </p:sp>
      <p:pic>
        <p:nvPicPr>
          <p:cNvPr id="32" name="Picture 12" descr="BOI Logo">
            <a:extLst>
              <a:ext uri="{FF2B5EF4-FFF2-40B4-BE49-F238E27FC236}">
                <a16:creationId xmlns:a16="http://schemas.microsoft.com/office/drawing/2014/main" id="{F26F7989-3CFE-4D9C-AF57-6222D47B5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810" b="3469"/>
          <a:stretch/>
        </p:blipFill>
        <p:spPr bwMode="auto">
          <a:xfrm>
            <a:off x="3027907" y="2348296"/>
            <a:ext cx="720894" cy="55916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BOI Logo">
            <a:extLst>
              <a:ext uri="{FF2B5EF4-FFF2-40B4-BE49-F238E27FC236}">
                <a16:creationId xmlns:a16="http://schemas.microsoft.com/office/drawing/2014/main" id="{B2416D16-D10C-4DA5-AE80-C919DA053A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11" t="2445" b="1"/>
          <a:stretch/>
        </p:blipFill>
        <p:spPr bwMode="auto">
          <a:xfrm>
            <a:off x="2906173" y="2930919"/>
            <a:ext cx="964362" cy="5591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กรม ศุลกากร">
            <a:extLst>
              <a:ext uri="{FF2B5EF4-FFF2-40B4-BE49-F238E27FC236}">
                <a16:creationId xmlns:a16="http://schemas.microsoft.com/office/drawing/2014/main" id="{7ADAA592-7D33-4946-ABB7-BE82AE3D5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626" y="2330781"/>
            <a:ext cx="1105464" cy="11054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กรมสรรพากร">
            <a:extLst>
              <a:ext uri="{FF2B5EF4-FFF2-40B4-BE49-F238E27FC236}">
                <a16:creationId xmlns:a16="http://schemas.microsoft.com/office/drawing/2014/main" id="{CE379CEF-C617-4099-9F48-B5972EB55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618" y="2473815"/>
            <a:ext cx="910146" cy="914208"/>
          </a:xfrm>
          <a:prstGeom prst="ellipse">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64A5AC9-D58E-4D2A-80FC-0963981B8581}"/>
              </a:ext>
            </a:extLst>
          </p:cNvPr>
          <p:cNvSpPr txBox="1"/>
          <p:nvPr/>
        </p:nvSpPr>
        <p:spPr>
          <a:xfrm>
            <a:off x="8083367" y="2584292"/>
            <a:ext cx="14157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A8700"/>
                </a:solidFill>
                <a:effectLst/>
                <a:uLnTx/>
                <a:uFillTx/>
              </a:rPr>
              <a:t>OSS</a:t>
            </a:r>
          </a:p>
        </p:txBody>
      </p:sp>
    </p:spTree>
    <p:extLst>
      <p:ext uri="{BB962C8B-B14F-4D97-AF65-F5344CB8AC3E}">
        <p14:creationId xmlns:p14="http://schemas.microsoft.com/office/powerpoint/2010/main" val="1146249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8E5FCE7-3821-42D6-9FA1-201EA11E8954}"/>
              </a:ext>
            </a:extLst>
          </p:cNvPr>
          <p:cNvSpPr/>
          <p:nvPr/>
        </p:nvSpPr>
        <p:spPr>
          <a:xfrm>
            <a:off x="8887617" y="2381033"/>
            <a:ext cx="2493963" cy="3827259"/>
          </a:xfrm>
          <a:prstGeom prst="rect">
            <a:avLst/>
          </a:prstGeom>
          <a:solidFill>
            <a:schemeClr val="tx2">
              <a:lumMod val="20000"/>
              <a:lumOff val="80000"/>
              <a:alpha val="50196"/>
            </a:scheme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EA17264-E2FE-48B0-8FFC-53D12F13CE0A}"/>
              </a:ext>
            </a:extLst>
          </p:cNvPr>
          <p:cNvSpPr/>
          <p:nvPr/>
        </p:nvSpPr>
        <p:spPr>
          <a:xfrm>
            <a:off x="6195218" y="2381033"/>
            <a:ext cx="2493963" cy="3827259"/>
          </a:xfrm>
          <a:prstGeom prst="rect">
            <a:avLst/>
          </a:prstGeom>
          <a:solidFill>
            <a:schemeClr val="tx2">
              <a:lumMod val="20000"/>
              <a:lumOff val="80000"/>
              <a:alpha val="50196"/>
            </a:scheme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814348-AFE5-4427-B0D1-AEE0A53158F9}"/>
              </a:ext>
            </a:extLst>
          </p:cNvPr>
          <p:cNvSpPr/>
          <p:nvPr/>
        </p:nvSpPr>
        <p:spPr>
          <a:xfrm>
            <a:off x="3500805" y="2381033"/>
            <a:ext cx="2484325" cy="3827259"/>
          </a:xfrm>
          <a:prstGeom prst="rect">
            <a:avLst/>
          </a:prstGeom>
          <a:solidFill>
            <a:schemeClr val="tx2">
              <a:lumMod val="20000"/>
              <a:lumOff val="80000"/>
              <a:alpha val="50196"/>
            </a:scheme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011146-9B2A-494A-9833-40D6EA78E626}"/>
              </a:ext>
            </a:extLst>
          </p:cNvPr>
          <p:cNvSpPr/>
          <p:nvPr/>
        </p:nvSpPr>
        <p:spPr>
          <a:xfrm>
            <a:off x="808407" y="2381033"/>
            <a:ext cx="2493963" cy="3827259"/>
          </a:xfrm>
          <a:prstGeom prst="rect">
            <a:avLst/>
          </a:prstGeom>
          <a:solidFill>
            <a:schemeClr val="tx2">
              <a:lumMod val="20000"/>
              <a:lumOff val="80000"/>
              <a:alpha val="50196"/>
            </a:scheme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F288D9-A88B-49B1-966C-FE1271434559}"/>
              </a:ext>
            </a:extLst>
          </p:cNvPr>
          <p:cNvSpPr>
            <a:spLocks noGrp="1"/>
          </p:cNvSpPr>
          <p:nvPr>
            <p:ph type="title"/>
          </p:nvPr>
        </p:nvSpPr>
        <p:spPr/>
        <p:txBody>
          <a:bodyPr>
            <a:normAutofit/>
          </a:bodyPr>
          <a:lstStyle/>
          <a:p>
            <a:pPr lvl="0">
              <a:lnSpc>
                <a:spcPct val="107000"/>
              </a:lnSpc>
              <a:spcBef>
                <a:spcPts val="1200"/>
              </a:spcBef>
            </a:pPr>
            <a:r>
              <a:rPr lang="th-TH" sz="2800" kern="0" dirty="0">
                <a:solidFill>
                  <a:srgbClr val="44546A">
                    <a:lumMod val="50000"/>
                  </a:srgbClr>
                </a:solidFill>
                <a:latin typeface="TH SarabunPSK" panose="020B0500040200020003" pitchFamily="34" charset="-34"/>
                <a:ea typeface="Times New Roman" panose="02020603050405020304" pitchFamily="18" charset="0"/>
                <a:cs typeface="TH SarabunPSK" panose="020B0500040200020003" pitchFamily="34" charset="-34"/>
              </a:rPr>
              <a:t>การติดตามและประเมินผลการปฏิบัติงานด้านการคุ้มครองผู้บริโภค ประจำปี </a:t>
            </a:r>
            <a:r>
              <a:rPr lang="en-US" sz="2800" kern="0" dirty="0">
                <a:solidFill>
                  <a:srgbClr val="44546A">
                    <a:lumMod val="50000"/>
                  </a:srgbClr>
                </a:solidFill>
                <a:latin typeface="TH SarabunPSK" panose="020B0500040200020003" pitchFamily="34" charset="-34"/>
                <a:ea typeface="Times New Roman" panose="02020603050405020304" pitchFamily="18" charset="0"/>
                <a:cs typeface="TH SarabunPSK" panose="020B0500040200020003" pitchFamily="34" charset="-34"/>
              </a:rPr>
              <a:t>2562</a:t>
            </a:r>
            <a:r>
              <a:rPr lang="th-TH" sz="2800" kern="0" dirty="0">
                <a:solidFill>
                  <a:srgbClr val="44546A">
                    <a:lumMod val="50000"/>
                  </a:srgbClr>
                </a:solidFill>
                <a:latin typeface="TH SarabunPSK" panose="020B0500040200020003" pitchFamily="34" charset="-34"/>
                <a:ea typeface="Times New Roman" panose="02020603050405020304" pitchFamily="18" charset="0"/>
                <a:cs typeface="TH SarabunPSK" panose="020B0500040200020003" pitchFamily="34" charset="-34"/>
              </a:rPr>
              <a:t> ภายใต้หลักธรรมา</a:t>
            </a:r>
            <a:r>
              <a:rPr lang="th-TH" sz="2800" kern="0" dirty="0" err="1">
                <a:solidFill>
                  <a:srgbClr val="44546A">
                    <a:lumMod val="50000"/>
                  </a:srgbClr>
                </a:solidFill>
                <a:latin typeface="TH SarabunPSK" panose="020B0500040200020003" pitchFamily="34" charset="-34"/>
                <a:ea typeface="Times New Roman" panose="02020603050405020304" pitchFamily="18" charset="0"/>
                <a:cs typeface="TH SarabunPSK" panose="020B0500040200020003" pitchFamily="34" charset="-34"/>
              </a:rPr>
              <a:t>ภิ</a:t>
            </a:r>
            <a:r>
              <a:rPr lang="th-TH" sz="2800" kern="0" dirty="0">
                <a:solidFill>
                  <a:srgbClr val="44546A">
                    <a:lumMod val="50000"/>
                  </a:srgbClr>
                </a:solidFill>
                <a:latin typeface="TH SarabunPSK" panose="020B0500040200020003" pitchFamily="34" charset="-34"/>
                <a:ea typeface="Times New Roman" panose="02020603050405020304" pitchFamily="18" charset="0"/>
                <a:cs typeface="TH SarabunPSK" panose="020B0500040200020003" pitchFamily="34" charset="-34"/>
              </a:rPr>
              <a:t>บาล</a:t>
            </a:r>
            <a:endParaRPr lang="th-TH" dirty="0"/>
          </a:p>
        </p:txBody>
      </p:sp>
      <p:sp>
        <p:nvSpPr>
          <p:cNvPr id="75" name="Rectangle 74">
            <a:extLst>
              <a:ext uri="{FF2B5EF4-FFF2-40B4-BE49-F238E27FC236}">
                <a16:creationId xmlns:a16="http://schemas.microsoft.com/office/drawing/2014/main" id="{80334064-B846-4A63-A019-A47A0338C72D}"/>
              </a:ext>
            </a:extLst>
          </p:cNvPr>
          <p:cNvSpPr/>
          <p:nvPr/>
        </p:nvSpPr>
        <p:spPr>
          <a:xfrm>
            <a:off x="810419" y="1234785"/>
            <a:ext cx="2493963" cy="730024"/>
          </a:xfrm>
          <a:prstGeom prst="rect">
            <a:avLst/>
          </a:prstGeom>
          <a:solidFill>
            <a:schemeClr val="accent3">
              <a:lumMod val="75000"/>
            </a:schemeClr>
          </a:solidFill>
          <a:ln w="12700" cap="flat" cmpd="sng" algn="ctr">
            <a:noFill/>
            <a:prstDash val="solid"/>
            <a:miter lim="800000"/>
          </a:ln>
          <a:effectLst/>
        </p:spPr>
        <p:txBody>
          <a:bodyPr rtlCol="0" anchor="ctr"/>
          <a:lstStyle/>
          <a:p>
            <a:pPr lvl="0" algn="ctr"/>
            <a:r>
              <a:rPr lang="th-TH" sz="1800" b="1" dirty="0">
                <a:solidFill>
                  <a:prstClr val="white"/>
                </a:solidFill>
                <a:latin typeface="TH Sarabun New" panose="020B0500040200020003" pitchFamily="34" charset="-34"/>
                <a:cs typeface="TH Sarabun New" panose="020B0500040200020003" pitchFamily="34" charset="-34"/>
              </a:rPr>
              <a:t>การบริการจัดการภาครัฐแนวใหม่ (</a:t>
            </a:r>
            <a:r>
              <a:rPr lang="en-US" sz="1800" b="1" dirty="0">
                <a:solidFill>
                  <a:prstClr val="white"/>
                </a:solidFill>
                <a:latin typeface="TH Sarabun New" panose="020B0500040200020003" pitchFamily="34" charset="-34"/>
                <a:cs typeface="TH Sarabun New" panose="020B0500040200020003" pitchFamily="34" charset="-34"/>
              </a:rPr>
              <a:t>New Public Management)</a:t>
            </a:r>
          </a:p>
        </p:txBody>
      </p:sp>
      <p:sp>
        <p:nvSpPr>
          <p:cNvPr id="76" name="Rectangle 75">
            <a:extLst>
              <a:ext uri="{FF2B5EF4-FFF2-40B4-BE49-F238E27FC236}">
                <a16:creationId xmlns:a16="http://schemas.microsoft.com/office/drawing/2014/main" id="{0900ABB6-39F0-4D6E-908F-CC632C1FAE59}"/>
              </a:ext>
            </a:extLst>
          </p:cNvPr>
          <p:cNvSpPr/>
          <p:nvPr/>
        </p:nvSpPr>
        <p:spPr>
          <a:xfrm>
            <a:off x="3502819" y="1234785"/>
            <a:ext cx="2493963" cy="730024"/>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lvl="0" algn="ctr"/>
            <a:r>
              <a:rPr lang="th-TH" sz="1800" b="1" dirty="0">
                <a:solidFill>
                  <a:prstClr val="white"/>
                </a:solidFill>
                <a:latin typeface="TH Sarabun New" panose="020B0500040200020003" pitchFamily="34" charset="-34"/>
                <a:cs typeface="TH Sarabun New" panose="020B0500040200020003" pitchFamily="34" charset="-34"/>
              </a:rPr>
              <a:t>ค่านิยมประชาธิปไตย </a:t>
            </a:r>
            <a:endParaRPr lang="en-US" sz="1800" b="1" dirty="0">
              <a:solidFill>
                <a:prstClr val="white"/>
              </a:solidFill>
              <a:latin typeface="TH Sarabun New" panose="020B0500040200020003" pitchFamily="34" charset="-34"/>
              <a:cs typeface="TH Sarabun New" panose="020B0500040200020003" pitchFamily="34" charset="-34"/>
            </a:endParaRPr>
          </a:p>
          <a:p>
            <a:pPr lvl="0" algn="ctr"/>
            <a:r>
              <a:rPr lang="th-TH" sz="1800" b="1" dirty="0">
                <a:solidFill>
                  <a:prstClr val="white"/>
                </a:solidFill>
                <a:latin typeface="TH Sarabun New" panose="020B0500040200020003" pitchFamily="34" charset="-34"/>
                <a:cs typeface="TH Sarabun New" panose="020B0500040200020003" pitchFamily="34" charset="-34"/>
              </a:rPr>
              <a:t>(</a:t>
            </a:r>
            <a:r>
              <a:rPr lang="en-US" sz="1800" b="1" dirty="0">
                <a:solidFill>
                  <a:prstClr val="white"/>
                </a:solidFill>
                <a:latin typeface="TH Sarabun New" panose="020B0500040200020003" pitchFamily="34" charset="-34"/>
                <a:cs typeface="TH Sarabun New" panose="020B0500040200020003" pitchFamily="34" charset="-34"/>
              </a:rPr>
              <a:t>Democratic Value)</a:t>
            </a:r>
          </a:p>
        </p:txBody>
      </p:sp>
      <p:sp>
        <p:nvSpPr>
          <p:cNvPr id="77" name="Rectangle 76">
            <a:extLst>
              <a:ext uri="{FF2B5EF4-FFF2-40B4-BE49-F238E27FC236}">
                <a16:creationId xmlns:a16="http://schemas.microsoft.com/office/drawing/2014/main" id="{0662C5A7-12DE-41E7-9AA1-4A4BD6EFD405}"/>
              </a:ext>
            </a:extLst>
          </p:cNvPr>
          <p:cNvSpPr/>
          <p:nvPr/>
        </p:nvSpPr>
        <p:spPr>
          <a:xfrm>
            <a:off x="6195219" y="1234785"/>
            <a:ext cx="2493963" cy="730024"/>
          </a:xfrm>
          <a:prstGeom prst="rect">
            <a:avLst/>
          </a:prstGeom>
          <a:solidFill>
            <a:schemeClr val="accent3">
              <a:lumMod val="75000"/>
            </a:schemeClr>
          </a:solidFill>
          <a:ln w="12700" cap="flat" cmpd="sng" algn="ctr">
            <a:noFill/>
            <a:prstDash val="solid"/>
            <a:miter lim="800000"/>
          </a:ln>
          <a:effectLst/>
        </p:spPr>
        <p:txBody>
          <a:bodyPr rtlCol="0" anchor="ctr"/>
          <a:lstStyle/>
          <a:p>
            <a:pPr lvl="0" algn="ctr"/>
            <a:r>
              <a:rPr lang="th-TH" sz="1800" b="1" dirty="0">
                <a:solidFill>
                  <a:prstClr val="white"/>
                </a:solidFill>
                <a:latin typeface="TH Sarabun New" panose="020B0500040200020003" pitchFamily="34" charset="-34"/>
                <a:cs typeface="TH Sarabun New" panose="020B0500040200020003" pitchFamily="34" charset="-34"/>
              </a:rPr>
              <a:t>ประชารัฐ                  (</a:t>
            </a:r>
            <a:r>
              <a:rPr lang="en-US" sz="1800" b="1" dirty="0">
                <a:solidFill>
                  <a:prstClr val="white"/>
                </a:solidFill>
                <a:latin typeface="TH Sarabun New" panose="020B0500040200020003" pitchFamily="34" charset="-34"/>
                <a:cs typeface="TH Sarabun New" panose="020B0500040200020003" pitchFamily="34" charset="-34"/>
              </a:rPr>
              <a:t>Participatory State)</a:t>
            </a:r>
          </a:p>
        </p:txBody>
      </p:sp>
      <p:sp>
        <p:nvSpPr>
          <p:cNvPr id="78" name="Rectangle 77">
            <a:extLst>
              <a:ext uri="{FF2B5EF4-FFF2-40B4-BE49-F238E27FC236}">
                <a16:creationId xmlns:a16="http://schemas.microsoft.com/office/drawing/2014/main" id="{AD9072C7-DF9C-4332-ADEF-00243C4E8A70}"/>
              </a:ext>
            </a:extLst>
          </p:cNvPr>
          <p:cNvSpPr/>
          <p:nvPr/>
        </p:nvSpPr>
        <p:spPr>
          <a:xfrm>
            <a:off x="8887619" y="1234785"/>
            <a:ext cx="2493963" cy="730024"/>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lvl="0" algn="ctr"/>
            <a:r>
              <a:rPr lang="th-TH" sz="1800" b="1" dirty="0">
                <a:solidFill>
                  <a:prstClr val="white"/>
                </a:solidFill>
                <a:latin typeface="TH Sarabun New" panose="020B0500040200020003" pitchFamily="34" charset="-34"/>
                <a:cs typeface="TH Sarabun New" panose="020B0500040200020003" pitchFamily="34" charset="-34"/>
              </a:rPr>
              <a:t>ความรับผิดชอบทางการบริหาร (</a:t>
            </a:r>
            <a:r>
              <a:rPr lang="en-US" sz="1800" b="1" dirty="0">
                <a:solidFill>
                  <a:prstClr val="white"/>
                </a:solidFill>
                <a:latin typeface="TH Sarabun New" panose="020B0500040200020003" pitchFamily="34" charset="-34"/>
                <a:cs typeface="TH Sarabun New" panose="020B0500040200020003" pitchFamily="34" charset="-34"/>
              </a:rPr>
              <a:t>Administrative Responsibility)</a:t>
            </a:r>
          </a:p>
        </p:txBody>
      </p:sp>
      <p:sp>
        <p:nvSpPr>
          <p:cNvPr id="79" name="Rectangle 78">
            <a:extLst>
              <a:ext uri="{FF2B5EF4-FFF2-40B4-BE49-F238E27FC236}">
                <a16:creationId xmlns:a16="http://schemas.microsoft.com/office/drawing/2014/main" id="{76E02365-3917-4572-A515-7F7BF26EE9E5}"/>
              </a:ext>
            </a:extLst>
          </p:cNvPr>
          <p:cNvSpPr/>
          <p:nvPr/>
        </p:nvSpPr>
        <p:spPr>
          <a:xfrm>
            <a:off x="810419" y="1964809"/>
            <a:ext cx="2493963" cy="446314"/>
          </a:xfrm>
          <a:prstGeom prst="rect">
            <a:avLst/>
          </a:prstGeom>
          <a:solidFill>
            <a:srgbClr val="3F3F3F">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0" name="Rectangle 79">
            <a:extLst>
              <a:ext uri="{FF2B5EF4-FFF2-40B4-BE49-F238E27FC236}">
                <a16:creationId xmlns:a16="http://schemas.microsoft.com/office/drawing/2014/main" id="{6570857F-276C-4F36-9803-2F1A78FB709C}"/>
              </a:ext>
            </a:extLst>
          </p:cNvPr>
          <p:cNvSpPr/>
          <p:nvPr/>
        </p:nvSpPr>
        <p:spPr>
          <a:xfrm>
            <a:off x="3498793" y="1964809"/>
            <a:ext cx="2497989" cy="446314"/>
          </a:xfrm>
          <a:prstGeom prst="rect">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1" name="Rectangle 80">
            <a:extLst>
              <a:ext uri="{FF2B5EF4-FFF2-40B4-BE49-F238E27FC236}">
                <a16:creationId xmlns:a16="http://schemas.microsoft.com/office/drawing/2014/main" id="{B8599FF5-BD60-47D8-857B-B909B7960164}"/>
              </a:ext>
            </a:extLst>
          </p:cNvPr>
          <p:cNvSpPr/>
          <p:nvPr/>
        </p:nvSpPr>
        <p:spPr>
          <a:xfrm>
            <a:off x="6195219" y="1964809"/>
            <a:ext cx="2493963" cy="446314"/>
          </a:xfrm>
          <a:prstGeom prst="rect">
            <a:avLst/>
          </a:prstGeom>
          <a:solidFill>
            <a:srgbClr val="3F3F3F">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2" name="Rectangle 81">
            <a:extLst>
              <a:ext uri="{FF2B5EF4-FFF2-40B4-BE49-F238E27FC236}">
                <a16:creationId xmlns:a16="http://schemas.microsoft.com/office/drawing/2014/main" id="{BDC2D02F-2EEF-4CEA-87E2-00880FED2174}"/>
              </a:ext>
            </a:extLst>
          </p:cNvPr>
          <p:cNvSpPr/>
          <p:nvPr/>
        </p:nvSpPr>
        <p:spPr>
          <a:xfrm>
            <a:off x="8887619" y="1964809"/>
            <a:ext cx="2493963" cy="446314"/>
          </a:xfrm>
          <a:prstGeom prst="rect">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3" name="Oval 82">
            <a:extLst>
              <a:ext uri="{FF2B5EF4-FFF2-40B4-BE49-F238E27FC236}">
                <a16:creationId xmlns:a16="http://schemas.microsoft.com/office/drawing/2014/main" id="{E549DBB9-1696-4621-BED5-B584DC578AB7}"/>
              </a:ext>
            </a:extLst>
          </p:cNvPr>
          <p:cNvSpPr/>
          <p:nvPr/>
        </p:nvSpPr>
        <p:spPr>
          <a:xfrm>
            <a:off x="1756953" y="2110676"/>
            <a:ext cx="600894" cy="600894"/>
          </a:xfrm>
          <a:prstGeom prst="ellipse">
            <a:avLst/>
          </a:prstGeom>
          <a:solidFill>
            <a:schemeClr val="accent3">
              <a:lumMod val="75000"/>
            </a:schemeClr>
          </a:solidFill>
          <a:ln w="317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4" name="Oval 83">
            <a:extLst>
              <a:ext uri="{FF2B5EF4-FFF2-40B4-BE49-F238E27FC236}">
                <a16:creationId xmlns:a16="http://schemas.microsoft.com/office/drawing/2014/main" id="{3FA1E4B8-3D1E-49AA-A6F0-2F34B9E4564B}"/>
              </a:ext>
            </a:extLst>
          </p:cNvPr>
          <p:cNvSpPr/>
          <p:nvPr/>
        </p:nvSpPr>
        <p:spPr>
          <a:xfrm>
            <a:off x="4449353" y="2110676"/>
            <a:ext cx="600894" cy="600894"/>
          </a:xfrm>
          <a:prstGeom prst="ellipse">
            <a:avLst/>
          </a:prstGeom>
          <a:solidFill>
            <a:schemeClr val="accent5">
              <a:lumMod val="60000"/>
              <a:lumOff val="40000"/>
            </a:schemeClr>
          </a:solidFill>
          <a:ln w="317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5" name="Oval 84">
            <a:extLst>
              <a:ext uri="{FF2B5EF4-FFF2-40B4-BE49-F238E27FC236}">
                <a16:creationId xmlns:a16="http://schemas.microsoft.com/office/drawing/2014/main" id="{9EF03366-C812-47F8-957D-9ECA67F8E48F}"/>
              </a:ext>
            </a:extLst>
          </p:cNvPr>
          <p:cNvSpPr/>
          <p:nvPr/>
        </p:nvSpPr>
        <p:spPr>
          <a:xfrm>
            <a:off x="7141753" y="2110676"/>
            <a:ext cx="600894" cy="600894"/>
          </a:xfrm>
          <a:prstGeom prst="ellipse">
            <a:avLst/>
          </a:prstGeom>
          <a:solidFill>
            <a:schemeClr val="accent3">
              <a:lumMod val="75000"/>
            </a:schemeClr>
          </a:solidFill>
          <a:ln w="317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6" name="Oval 85">
            <a:extLst>
              <a:ext uri="{FF2B5EF4-FFF2-40B4-BE49-F238E27FC236}">
                <a16:creationId xmlns:a16="http://schemas.microsoft.com/office/drawing/2014/main" id="{20842ED1-84B3-4281-97DE-249EE7A679D6}"/>
              </a:ext>
            </a:extLst>
          </p:cNvPr>
          <p:cNvSpPr/>
          <p:nvPr/>
        </p:nvSpPr>
        <p:spPr>
          <a:xfrm>
            <a:off x="9834153" y="2110676"/>
            <a:ext cx="600894" cy="600894"/>
          </a:xfrm>
          <a:prstGeom prst="ellipse">
            <a:avLst/>
          </a:prstGeom>
          <a:solidFill>
            <a:schemeClr val="accent5">
              <a:lumMod val="60000"/>
              <a:lumOff val="40000"/>
            </a:schemeClr>
          </a:solidFill>
          <a:ln w="317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9" name="TextBox 88">
            <a:extLst>
              <a:ext uri="{FF2B5EF4-FFF2-40B4-BE49-F238E27FC236}">
                <a16:creationId xmlns:a16="http://schemas.microsoft.com/office/drawing/2014/main" id="{7AFBBDB3-CD55-4C6D-A5A6-48FAAF26C039}"/>
              </a:ext>
            </a:extLst>
          </p:cNvPr>
          <p:cNvSpPr txBox="1"/>
          <p:nvPr/>
        </p:nvSpPr>
        <p:spPr>
          <a:xfrm>
            <a:off x="903854" y="2908288"/>
            <a:ext cx="2307091" cy="276999"/>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หลักประสิทธิภาพ (</a:t>
            </a:r>
            <a:r>
              <a:rPr lang="en-US" sz="1800" dirty="0">
                <a:solidFill>
                  <a:schemeClr val="accent4">
                    <a:lumMod val="50000"/>
                  </a:schemeClr>
                </a:solidFill>
                <a:latin typeface="TH Sarabun New" panose="020B0500040200020003" pitchFamily="34" charset="-34"/>
                <a:cs typeface="TH Sarabun New" panose="020B0500040200020003" pitchFamily="34" charset="-34"/>
              </a:rPr>
              <a:t>Efficiency) </a:t>
            </a:r>
          </a:p>
        </p:txBody>
      </p:sp>
      <p:sp>
        <p:nvSpPr>
          <p:cNvPr id="90" name="TextBox 89">
            <a:extLst>
              <a:ext uri="{FF2B5EF4-FFF2-40B4-BE49-F238E27FC236}">
                <a16:creationId xmlns:a16="http://schemas.microsoft.com/office/drawing/2014/main" id="{57DD709C-F65C-4A1D-8940-7BAA287FC2EB}"/>
              </a:ext>
            </a:extLst>
          </p:cNvPr>
          <p:cNvSpPr txBox="1"/>
          <p:nvPr/>
        </p:nvSpPr>
        <p:spPr>
          <a:xfrm>
            <a:off x="903854" y="4109571"/>
            <a:ext cx="2307091" cy="276999"/>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หลักประสิทธิผล (</a:t>
            </a:r>
            <a:r>
              <a:rPr lang="en-US" sz="1800" dirty="0">
                <a:solidFill>
                  <a:schemeClr val="accent4">
                    <a:lumMod val="50000"/>
                  </a:schemeClr>
                </a:solidFill>
                <a:latin typeface="TH Sarabun New" panose="020B0500040200020003" pitchFamily="34" charset="-34"/>
                <a:cs typeface="TH Sarabun New" panose="020B0500040200020003" pitchFamily="34" charset="-34"/>
              </a:rPr>
              <a:t>Effective) </a:t>
            </a:r>
          </a:p>
        </p:txBody>
      </p:sp>
      <p:sp>
        <p:nvSpPr>
          <p:cNvPr id="91" name="TextBox 90">
            <a:extLst>
              <a:ext uri="{FF2B5EF4-FFF2-40B4-BE49-F238E27FC236}">
                <a16:creationId xmlns:a16="http://schemas.microsoft.com/office/drawing/2014/main" id="{303B28AB-41CE-4DB2-B077-3E04F7003015}"/>
              </a:ext>
            </a:extLst>
          </p:cNvPr>
          <p:cNvSpPr txBox="1"/>
          <p:nvPr/>
        </p:nvSpPr>
        <p:spPr>
          <a:xfrm>
            <a:off x="903854" y="5310854"/>
            <a:ext cx="2307091" cy="276999"/>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หลักการตอบสนอง (</a:t>
            </a:r>
            <a:r>
              <a:rPr lang="en-US" sz="1800" dirty="0">
                <a:solidFill>
                  <a:schemeClr val="accent4">
                    <a:lumMod val="50000"/>
                  </a:schemeClr>
                </a:solidFill>
                <a:latin typeface="TH Sarabun New" panose="020B0500040200020003" pitchFamily="34" charset="-34"/>
                <a:cs typeface="TH Sarabun New" panose="020B0500040200020003" pitchFamily="34" charset="-34"/>
              </a:rPr>
              <a:t>Responsive) </a:t>
            </a:r>
          </a:p>
        </p:txBody>
      </p:sp>
      <p:sp>
        <p:nvSpPr>
          <p:cNvPr id="92" name="TextBox 91">
            <a:extLst>
              <a:ext uri="{FF2B5EF4-FFF2-40B4-BE49-F238E27FC236}">
                <a16:creationId xmlns:a16="http://schemas.microsoft.com/office/drawing/2014/main" id="{DF6E3156-8270-4705-91F6-C5ADE07CEA71}"/>
              </a:ext>
            </a:extLst>
          </p:cNvPr>
          <p:cNvSpPr txBox="1"/>
          <p:nvPr/>
        </p:nvSpPr>
        <p:spPr>
          <a:xfrm>
            <a:off x="3594259" y="2908288"/>
            <a:ext cx="2307091" cy="553998"/>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หลักภาระรับผิดชอบ/สามารถตรวจสอบได้ (</a:t>
            </a:r>
            <a:r>
              <a:rPr lang="en-US" sz="1800" dirty="0">
                <a:solidFill>
                  <a:schemeClr val="accent4">
                    <a:lumMod val="50000"/>
                  </a:schemeClr>
                </a:solidFill>
                <a:latin typeface="TH Sarabun New" panose="020B0500040200020003" pitchFamily="34" charset="-34"/>
                <a:cs typeface="TH Sarabun New" panose="020B0500040200020003" pitchFamily="34" charset="-34"/>
              </a:rPr>
              <a:t>Accountability) </a:t>
            </a:r>
          </a:p>
        </p:txBody>
      </p:sp>
      <p:sp>
        <p:nvSpPr>
          <p:cNvPr id="93" name="TextBox 92">
            <a:extLst>
              <a:ext uri="{FF2B5EF4-FFF2-40B4-BE49-F238E27FC236}">
                <a16:creationId xmlns:a16="http://schemas.microsoft.com/office/drawing/2014/main" id="{422DBB6E-593C-4259-8C0F-7F46197846A1}"/>
              </a:ext>
            </a:extLst>
          </p:cNvPr>
          <p:cNvSpPr txBox="1"/>
          <p:nvPr/>
        </p:nvSpPr>
        <p:spPr>
          <a:xfrm>
            <a:off x="3594259" y="3848064"/>
            <a:ext cx="2307091" cy="553998"/>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หลักความเปิดเผย/โปร่งใส (</a:t>
            </a:r>
            <a:r>
              <a:rPr lang="en-US" sz="1800" dirty="0">
                <a:solidFill>
                  <a:schemeClr val="accent4">
                    <a:lumMod val="50000"/>
                  </a:schemeClr>
                </a:solidFill>
                <a:latin typeface="TH Sarabun New" panose="020B0500040200020003" pitchFamily="34" charset="-34"/>
                <a:cs typeface="TH Sarabun New" panose="020B0500040200020003" pitchFamily="34" charset="-34"/>
              </a:rPr>
              <a:t>Transparency) </a:t>
            </a:r>
          </a:p>
        </p:txBody>
      </p:sp>
      <p:sp>
        <p:nvSpPr>
          <p:cNvPr id="94" name="TextBox 93">
            <a:extLst>
              <a:ext uri="{FF2B5EF4-FFF2-40B4-BE49-F238E27FC236}">
                <a16:creationId xmlns:a16="http://schemas.microsoft.com/office/drawing/2014/main" id="{1CD001BB-8606-457E-AE3D-A705DF0D477C}"/>
              </a:ext>
            </a:extLst>
          </p:cNvPr>
          <p:cNvSpPr txBox="1"/>
          <p:nvPr/>
        </p:nvSpPr>
        <p:spPr>
          <a:xfrm>
            <a:off x="3574822" y="4877386"/>
            <a:ext cx="2307091" cy="276999"/>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หลักนิติธรรม (</a:t>
            </a:r>
            <a:r>
              <a:rPr lang="en-US" sz="1800" dirty="0">
                <a:solidFill>
                  <a:schemeClr val="accent4">
                    <a:lumMod val="50000"/>
                  </a:schemeClr>
                </a:solidFill>
                <a:latin typeface="TH Sarabun New" panose="020B0500040200020003" pitchFamily="34" charset="-34"/>
                <a:cs typeface="TH Sarabun New" panose="020B0500040200020003" pitchFamily="34" charset="-34"/>
              </a:rPr>
              <a:t>Rule of Law) </a:t>
            </a:r>
          </a:p>
        </p:txBody>
      </p:sp>
      <p:sp>
        <p:nvSpPr>
          <p:cNvPr id="95" name="TextBox 94">
            <a:extLst>
              <a:ext uri="{FF2B5EF4-FFF2-40B4-BE49-F238E27FC236}">
                <a16:creationId xmlns:a16="http://schemas.microsoft.com/office/drawing/2014/main" id="{91D9E415-1E64-422E-B1E3-8D35C565F977}"/>
              </a:ext>
            </a:extLst>
          </p:cNvPr>
          <p:cNvSpPr txBox="1"/>
          <p:nvPr/>
        </p:nvSpPr>
        <p:spPr>
          <a:xfrm>
            <a:off x="6294189" y="2908288"/>
            <a:ext cx="2307091" cy="553998"/>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หลักการกระจายอำนาจ (</a:t>
            </a:r>
            <a:r>
              <a:rPr lang="en-US" sz="1800" dirty="0">
                <a:solidFill>
                  <a:schemeClr val="accent4">
                    <a:lumMod val="50000"/>
                  </a:schemeClr>
                </a:solidFill>
                <a:latin typeface="TH Sarabun New" panose="020B0500040200020003" pitchFamily="34" charset="-34"/>
                <a:cs typeface="TH Sarabun New" panose="020B0500040200020003" pitchFamily="34" charset="-34"/>
              </a:rPr>
              <a:t>Decentralization) </a:t>
            </a:r>
          </a:p>
        </p:txBody>
      </p:sp>
      <p:sp>
        <p:nvSpPr>
          <p:cNvPr id="96" name="TextBox 95">
            <a:extLst>
              <a:ext uri="{FF2B5EF4-FFF2-40B4-BE49-F238E27FC236}">
                <a16:creationId xmlns:a16="http://schemas.microsoft.com/office/drawing/2014/main" id="{F6B004F7-80EF-4C45-9826-B01184039EC1}"/>
              </a:ext>
            </a:extLst>
          </p:cNvPr>
          <p:cNvSpPr txBox="1"/>
          <p:nvPr/>
        </p:nvSpPr>
        <p:spPr>
          <a:xfrm>
            <a:off x="6294189" y="4107791"/>
            <a:ext cx="2307091" cy="830997"/>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หลักการมีส่วนร่วม/การมุ่งเน้น           ฉันทามติ (</a:t>
            </a:r>
            <a:r>
              <a:rPr lang="en-US" sz="1800" dirty="0">
                <a:solidFill>
                  <a:schemeClr val="accent4">
                    <a:lumMod val="50000"/>
                  </a:schemeClr>
                </a:solidFill>
                <a:latin typeface="TH Sarabun New" panose="020B0500040200020003" pitchFamily="34" charset="-34"/>
                <a:cs typeface="TH Sarabun New" panose="020B0500040200020003" pitchFamily="34" charset="-34"/>
              </a:rPr>
              <a:t>Participation/Consensus Oriented)</a:t>
            </a:r>
          </a:p>
        </p:txBody>
      </p:sp>
      <p:sp>
        <p:nvSpPr>
          <p:cNvPr id="98" name="TextBox 97">
            <a:extLst>
              <a:ext uri="{FF2B5EF4-FFF2-40B4-BE49-F238E27FC236}">
                <a16:creationId xmlns:a16="http://schemas.microsoft.com/office/drawing/2014/main" id="{44C46F5E-CE84-4295-A768-E975B3C83B1F}"/>
              </a:ext>
            </a:extLst>
          </p:cNvPr>
          <p:cNvSpPr txBox="1"/>
          <p:nvPr/>
        </p:nvSpPr>
        <p:spPr>
          <a:xfrm>
            <a:off x="8984797" y="2908288"/>
            <a:ext cx="2307091" cy="553998"/>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หลักคุณธรรม/จริยธรรม (</a:t>
            </a:r>
            <a:r>
              <a:rPr lang="en-US" sz="1800" dirty="0">
                <a:solidFill>
                  <a:schemeClr val="accent4">
                    <a:lumMod val="50000"/>
                  </a:schemeClr>
                </a:solidFill>
                <a:latin typeface="TH Sarabun New" panose="020B0500040200020003" pitchFamily="34" charset="-34"/>
                <a:cs typeface="TH Sarabun New" panose="020B0500040200020003" pitchFamily="34" charset="-34"/>
              </a:rPr>
              <a:t>Morality/Ethics)</a:t>
            </a:r>
          </a:p>
        </p:txBody>
      </p:sp>
      <p:sp>
        <p:nvSpPr>
          <p:cNvPr id="34" name="Rectangle 33">
            <a:extLst>
              <a:ext uri="{FF2B5EF4-FFF2-40B4-BE49-F238E27FC236}">
                <a16:creationId xmlns:a16="http://schemas.microsoft.com/office/drawing/2014/main" id="{20C6CABA-94D4-4F5B-B2CA-E8FA43B9F22B}"/>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
        <p:nvSpPr>
          <p:cNvPr id="35" name="Freeform 391">
            <a:extLst>
              <a:ext uri="{FF2B5EF4-FFF2-40B4-BE49-F238E27FC236}">
                <a16:creationId xmlns:a16="http://schemas.microsoft.com/office/drawing/2014/main" id="{BE930B4A-8235-4474-8994-C1A7927B9AC7}"/>
              </a:ext>
            </a:extLst>
          </p:cNvPr>
          <p:cNvSpPr>
            <a:spLocks noEditPoints="1"/>
          </p:cNvSpPr>
          <p:nvPr/>
        </p:nvSpPr>
        <p:spPr bwMode="auto">
          <a:xfrm>
            <a:off x="1911719" y="2237364"/>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6" name="Group 35">
            <a:extLst>
              <a:ext uri="{FF2B5EF4-FFF2-40B4-BE49-F238E27FC236}">
                <a16:creationId xmlns:a16="http://schemas.microsoft.com/office/drawing/2014/main" id="{CAF53CA5-2FB4-492A-80D5-6381D7F6DB9C}"/>
              </a:ext>
            </a:extLst>
          </p:cNvPr>
          <p:cNvGrpSpPr/>
          <p:nvPr/>
        </p:nvGrpSpPr>
        <p:grpSpPr>
          <a:xfrm>
            <a:off x="4656931" y="2235166"/>
            <a:ext cx="185737" cy="285750"/>
            <a:chOff x="7666038" y="5922963"/>
            <a:chExt cx="185737" cy="285750"/>
          </a:xfrm>
          <a:solidFill>
            <a:sysClr val="window" lastClr="FFFFFF"/>
          </a:solidFill>
        </p:grpSpPr>
        <p:sp>
          <p:nvSpPr>
            <p:cNvPr id="37" name="Freeform 3584">
              <a:extLst>
                <a:ext uri="{FF2B5EF4-FFF2-40B4-BE49-F238E27FC236}">
                  <a16:creationId xmlns:a16="http://schemas.microsoft.com/office/drawing/2014/main" id="{CAFB7CB8-646E-44FE-8A8E-76763A72D3EE}"/>
                </a:ext>
              </a:extLst>
            </p:cNvPr>
            <p:cNvSpPr>
              <a:spLocks/>
            </p:cNvSpPr>
            <p:nvPr/>
          </p:nvSpPr>
          <p:spPr bwMode="auto">
            <a:xfrm>
              <a:off x="7689850" y="5922963"/>
              <a:ext cx="95250" cy="95250"/>
            </a:xfrm>
            <a:custGeom>
              <a:avLst/>
              <a:gdLst>
                <a:gd name="T0" fmla="*/ 133 w 240"/>
                <a:gd name="T1" fmla="*/ 239 h 240"/>
                <a:gd name="T2" fmla="*/ 156 w 240"/>
                <a:gd name="T3" fmla="*/ 235 h 240"/>
                <a:gd name="T4" fmla="*/ 177 w 240"/>
                <a:gd name="T5" fmla="*/ 226 h 240"/>
                <a:gd name="T6" fmla="*/ 197 w 240"/>
                <a:gd name="T7" fmla="*/ 212 h 240"/>
                <a:gd name="T8" fmla="*/ 213 w 240"/>
                <a:gd name="T9" fmla="*/ 196 h 240"/>
                <a:gd name="T10" fmla="*/ 226 w 240"/>
                <a:gd name="T11" fmla="*/ 177 h 240"/>
                <a:gd name="T12" fmla="*/ 235 w 240"/>
                <a:gd name="T13" fmla="*/ 155 h 240"/>
                <a:gd name="T14" fmla="*/ 240 w 240"/>
                <a:gd name="T15" fmla="*/ 132 h 240"/>
                <a:gd name="T16" fmla="*/ 240 w 240"/>
                <a:gd name="T17" fmla="*/ 108 h 240"/>
                <a:gd name="T18" fmla="*/ 235 w 240"/>
                <a:gd name="T19" fmla="*/ 83 h 240"/>
                <a:gd name="T20" fmla="*/ 226 w 240"/>
                <a:gd name="T21" fmla="*/ 63 h 240"/>
                <a:gd name="T22" fmla="*/ 213 w 240"/>
                <a:gd name="T23" fmla="*/ 43 h 240"/>
                <a:gd name="T24" fmla="*/ 197 w 240"/>
                <a:gd name="T25" fmla="*/ 27 h 240"/>
                <a:gd name="T26" fmla="*/ 177 w 240"/>
                <a:gd name="T27" fmla="*/ 14 h 240"/>
                <a:gd name="T28" fmla="*/ 156 w 240"/>
                <a:gd name="T29" fmla="*/ 5 h 240"/>
                <a:gd name="T30" fmla="*/ 133 w 240"/>
                <a:gd name="T31" fmla="*/ 0 h 240"/>
                <a:gd name="T32" fmla="*/ 108 w 240"/>
                <a:gd name="T33" fmla="*/ 0 h 240"/>
                <a:gd name="T34" fmla="*/ 85 w 240"/>
                <a:gd name="T35" fmla="*/ 5 h 240"/>
                <a:gd name="T36" fmla="*/ 63 w 240"/>
                <a:gd name="T37" fmla="*/ 14 h 240"/>
                <a:gd name="T38" fmla="*/ 44 w 240"/>
                <a:gd name="T39" fmla="*/ 27 h 240"/>
                <a:gd name="T40" fmla="*/ 27 w 240"/>
                <a:gd name="T41" fmla="*/ 43 h 240"/>
                <a:gd name="T42" fmla="*/ 14 w 240"/>
                <a:gd name="T43" fmla="*/ 63 h 240"/>
                <a:gd name="T44" fmla="*/ 5 w 240"/>
                <a:gd name="T45" fmla="*/ 83 h 240"/>
                <a:gd name="T46" fmla="*/ 0 w 240"/>
                <a:gd name="T47" fmla="*/ 108 h 240"/>
                <a:gd name="T48" fmla="*/ 0 w 240"/>
                <a:gd name="T49" fmla="*/ 132 h 240"/>
                <a:gd name="T50" fmla="*/ 5 w 240"/>
                <a:gd name="T51" fmla="*/ 155 h 240"/>
                <a:gd name="T52" fmla="*/ 14 w 240"/>
                <a:gd name="T53" fmla="*/ 177 h 240"/>
                <a:gd name="T54" fmla="*/ 27 w 240"/>
                <a:gd name="T55" fmla="*/ 196 h 240"/>
                <a:gd name="T56" fmla="*/ 44 w 240"/>
                <a:gd name="T57" fmla="*/ 212 h 240"/>
                <a:gd name="T58" fmla="*/ 63 w 240"/>
                <a:gd name="T59" fmla="*/ 226 h 240"/>
                <a:gd name="T60" fmla="*/ 85 w 240"/>
                <a:gd name="T61" fmla="*/ 235 h 240"/>
                <a:gd name="T62" fmla="*/ 108 w 240"/>
                <a:gd name="T63"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40">
                  <a:moveTo>
                    <a:pt x="121" y="240"/>
                  </a:moveTo>
                  <a:lnTo>
                    <a:pt x="133" y="239"/>
                  </a:lnTo>
                  <a:lnTo>
                    <a:pt x="144" y="237"/>
                  </a:lnTo>
                  <a:lnTo>
                    <a:pt x="156" y="235"/>
                  </a:lnTo>
                  <a:lnTo>
                    <a:pt x="167" y="230"/>
                  </a:lnTo>
                  <a:lnTo>
                    <a:pt x="177" y="226"/>
                  </a:lnTo>
                  <a:lnTo>
                    <a:pt x="188" y="219"/>
                  </a:lnTo>
                  <a:lnTo>
                    <a:pt x="197" y="212"/>
                  </a:lnTo>
                  <a:lnTo>
                    <a:pt x="206" y="204"/>
                  </a:lnTo>
                  <a:lnTo>
                    <a:pt x="213" y="196"/>
                  </a:lnTo>
                  <a:lnTo>
                    <a:pt x="220" y="187"/>
                  </a:lnTo>
                  <a:lnTo>
                    <a:pt x="226" y="177"/>
                  </a:lnTo>
                  <a:lnTo>
                    <a:pt x="231" y="167"/>
                  </a:lnTo>
                  <a:lnTo>
                    <a:pt x="235" y="155"/>
                  </a:lnTo>
                  <a:lnTo>
                    <a:pt x="238" y="144"/>
                  </a:lnTo>
                  <a:lnTo>
                    <a:pt x="240" y="132"/>
                  </a:lnTo>
                  <a:lnTo>
                    <a:pt x="240" y="119"/>
                  </a:lnTo>
                  <a:lnTo>
                    <a:pt x="240" y="108"/>
                  </a:lnTo>
                  <a:lnTo>
                    <a:pt x="238" y="95"/>
                  </a:lnTo>
                  <a:lnTo>
                    <a:pt x="235" y="83"/>
                  </a:lnTo>
                  <a:lnTo>
                    <a:pt x="231" y="73"/>
                  </a:lnTo>
                  <a:lnTo>
                    <a:pt x="226" y="63"/>
                  </a:lnTo>
                  <a:lnTo>
                    <a:pt x="220" y="52"/>
                  </a:lnTo>
                  <a:lnTo>
                    <a:pt x="213" y="43"/>
                  </a:lnTo>
                  <a:lnTo>
                    <a:pt x="206" y="34"/>
                  </a:lnTo>
                  <a:lnTo>
                    <a:pt x="197" y="27"/>
                  </a:lnTo>
                  <a:lnTo>
                    <a:pt x="188" y="20"/>
                  </a:lnTo>
                  <a:lnTo>
                    <a:pt x="177" y="14"/>
                  </a:lnTo>
                  <a:lnTo>
                    <a:pt x="167" y="9"/>
                  </a:lnTo>
                  <a:lnTo>
                    <a:pt x="156" y="5"/>
                  </a:lnTo>
                  <a:lnTo>
                    <a:pt x="144" y="2"/>
                  </a:lnTo>
                  <a:lnTo>
                    <a:pt x="133" y="0"/>
                  </a:lnTo>
                  <a:lnTo>
                    <a:pt x="121" y="0"/>
                  </a:lnTo>
                  <a:lnTo>
                    <a:pt x="108" y="0"/>
                  </a:lnTo>
                  <a:lnTo>
                    <a:pt x="97" y="2"/>
                  </a:lnTo>
                  <a:lnTo>
                    <a:pt x="85" y="5"/>
                  </a:lnTo>
                  <a:lnTo>
                    <a:pt x="73" y="9"/>
                  </a:lnTo>
                  <a:lnTo>
                    <a:pt x="63" y="14"/>
                  </a:lnTo>
                  <a:lnTo>
                    <a:pt x="53" y="20"/>
                  </a:lnTo>
                  <a:lnTo>
                    <a:pt x="44" y="27"/>
                  </a:lnTo>
                  <a:lnTo>
                    <a:pt x="35" y="34"/>
                  </a:lnTo>
                  <a:lnTo>
                    <a:pt x="27" y="43"/>
                  </a:lnTo>
                  <a:lnTo>
                    <a:pt x="21" y="52"/>
                  </a:lnTo>
                  <a:lnTo>
                    <a:pt x="14" y="63"/>
                  </a:lnTo>
                  <a:lnTo>
                    <a:pt x="9" y="73"/>
                  </a:lnTo>
                  <a:lnTo>
                    <a:pt x="5" y="83"/>
                  </a:lnTo>
                  <a:lnTo>
                    <a:pt x="3" y="95"/>
                  </a:lnTo>
                  <a:lnTo>
                    <a:pt x="0" y="108"/>
                  </a:lnTo>
                  <a:lnTo>
                    <a:pt x="0" y="119"/>
                  </a:lnTo>
                  <a:lnTo>
                    <a:pt x="0" y="132"/>
                  </a:lnTo>
                  <a:lnTo>
                    <a:pt x="3" y="144"/>
                  </a:lnTo>
                  <a:lnTo>
                    <a:pt x="5" y="155"/>
                  </a:lnTo>
                  <a:lnTo>
                    <a:pt x="9" y="167"/>
                  </a:lnTo>
                  <a:lnTo>
                    <a:pt x="14" y="177"/>
                  </a:lnTo>
                  <a:lnTo>
                    <a:pt x="21" y="187"/>
                  </a:lnTo>
                  <a:lnTo>
                    <a:pt x="27" y="196"/>
                  </a:lnTo>
                  <a:lnTo>
                    <a:pt x="35" y="204"/>
                  </a:lnTo>
                  <a:lnTo>
                    <a:pt x="44" y="212"/>
                  </a:lnTo>
                  <a:lnTo>
                    <a:pt x="53" y="219"/>
                  </a:lnTo>
                  <a:lnTo>
                    <a:pt x="63" y="226"/>
                  </a:lnTo>
                  <a:lnTo>
                    <a:pt x="73" y="230"/>
                  </a:lnTo>
                  <a:lnTo>
                    <a:pt x="85" y="235"/>
                  </a:lnTo>
                  <a:lnTo>
                    <a:pt x="97" y="237"/>
                  </a:lnTo>
                  <a:lnTo>
                    <a:pt x="108" y="239"/>
                  </a:lnTo>
                  <a:lnTo>
                    <a:pt x="121"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 name="Freeform 3585">
              <a:extLst>
                <a:ext uri="{FF2B5EF4-FFF2-40B4-BE49-F238E27FC236}">
                  <a16:creationId xmlns:a16="http://schemas.microsoft.com/office/drawing/2014/main" id="{DEE5B552-DFA1-44BA-B489-57BE694CF463}"/>
                </a:ext>
              </a:extLst>
            </p:cNvPr>
            <p:cNvSpPr>
              <a:spLocks/>
            </p:cNvSpPr>
            <p:nvPr/>
          </p:nvSpPr>
          <p:spPr bwMode="auto">
            <a:xfrm>
              <a:off x="7666038" y="6027738"/>
              <a:ext cx="142875" cy="180975"/>
            </a:xfrm>
            <a:custGeom>
              <a:avLst/>
              <a:gdLst>
                <a:gd name="T0" fmla="*/ 361 w 361"/>
                <a:gd name="T1" fmla="*/ 0 h 456"/>
                <a:gd name="T2" fmla="*/ 200 w 361"/>
                <a:gd name="T3" fmla="*/ 0 h 456"/>
                <a:gd name="T4" fmla="*/ 216 w 361"/>
                <a:gd name="T5" fmla="*/ 202 h 456"/>
                <a:gd name="T6" fmla="*/ 214 w 361"/>
                <a:gd name="T7" fmla="*/ 204 h 456"/>
                <a:gd name="T8" fmla="*/ 213 w 361"/>
                <a:gd name="T9" fmla="*/ 206 h 456"/>
                <a:gd name="T10" fmla="*/ 184 w 361"/>
                <a:gd name="T11" fmla="*/ 237 h 456"/>
                <a:gd name="T12" fmla="*/ 181 w 361"/>
                <a:gd name="T13" fmla="*/ 238 h 456"/>
                <a:gd name="T14" fmla="*/ 178 w 361"/>
                <a:gd name="T15" fmla="*/ 238 h 456"/>
                <a:gd name="T16" fmla="*/ 177 w 361"/>
                <a:gd name="T17" fmla="*/ 238 h 456"/>
                <a:gd name="T18" fmla="*/ 175 w 361"/>
                <a:gd name="T19" fmla="*/ 237 h 456"/>
                <a:gd name="T20" fmla="*/ 144 w 361"/>
                <a:gd name="T21" fmla="*/ 206 h 456"/>
                <a:gd name="T22" fmla="*/ 142 w 361"/>
                <a:gd name="T23" fmla="*/ 204 h 456"/>
                <a:gd name="T24" fmla="*/ 142 w 361"/>
                <a:gd name="T25" fmla="*/ 202 h 456"/>
                <a:gd name="T26" fmla="*/ 158 w 361"/>
                <a:gd name="T27" fmla="*/ 0 h 456"/>
                <a:gd name="T28" fmla="*/ 0 w 361"/>
                <a:gd name="T29" fmla="*/ 0 h 456"/>
                <a:gd name="T30" fmla="*/ 0 w 361"/>
                <a:gd name="T31" fmla="*/ 12 h 456"/>
                <a:gd name="T32" fmla="*/ 1 w 361"/>
                <a:gd name="T33" fmla="*/ 36 h 456"/>
                <a:gd name="T34" fmla="*/ 2 w 361"/>
                <a:gd name="T35" fmla="*/ 59 h 456"/>
                <a:gd name="T36" fmla="*/ 6 w 361"/>
                <a:gd name="T37" fmla="*/ 81 h 456"/>
                <a:gd name="T38" fmla="*/ 10 w 361"/>
                <a:gd name="T39" fmla="*/ 102 h 456"/>
                <a:gd name="T40" fmla="*/ 15 w 361"/>
                <a:gd name="T41" fmla="*/ 121 h 456"/>
                <a:gd name="T42" fmla="*/ 20 w 361"/>
                <a:gd name="T43" fmla="*/ 139 h 456"/>
                <a:gd name="T44" fmla="*/ 28 w 361"/>
                <a:gd name="T45" fmla="*/ 157 h 456"/>
                <a:gd name="T46" fmla="*/ 35 w 361"/>
                <a:gd name="T47" fmla="*/ 172 h 456"/>
                <a:gd name="T48" fmla="*/ 44 w 361"/>
                <a:gd name="T49" fmla="*/ 188 h 456"/>
                <a:gd name="T50" fmla="*/ 51 w 361"/>
                <a:gd name="T51" fmla="*/ 201 h 456"/>
                <a:gd name="T52" fmla="*/ 60 w 361"/>
                <a:gd name="T53" fmla="*/ 213 h 456"/>
                <a:gd name="T54" fmla="*/ 69 w 361"/>
                <a:gd name="T55" fmla="*/ 225 h 456"/>
                <a:gd name="T56" fmla="*/ 80 w 361"/>
                <a:gd name="T57" fmla="*/ 235 h 456"/>
                <a:gd name="T58" fmla="*/ 89 w 361"/>
                <a:gd name="T59" fmla="*/ 244 h 456"/>
                <a:gd name="T60" fmla="*/ 99 w 361"/>
                <a:gd name="T61" fmla="*/ 252 h 456"/>
                <a:gd name="T62" fmla="*/ 108 w 361"/>
                <a:gd name="T63" fmla="*/ 258 h 456"/>
                <a:gd name="T64" fmla="*/ 108 w 361"/>
                <a:gd name="T65" fmla="*/ 456 h 456"/>
                <a:gd name="T66" fmla="*/ 253 w 361"/>
                <a:gd name="T67" fmla="*/ 456 h 456"/>
                <a:gd name="T68" fmla="*/ 253 w 361"/>
                <a:gd name="T69" fmla="*/ 258 h 456"/>
                <a:gd name="T70" fmla="*/ 262 w 361"/>
                <a:gd name="T71" fmla="*/ 252 h 456"/>
                <a:gd name="T72" fmla="*/ 272 w 361"/>
                <a:gd name="T73" fmla="*/ 244 h 456"/>
                <a:gd name="T74" fmla="*/ 281 w 361"/>
                <a:gd name="T75" fmla="*/ 235 h 456"/>
                <a:gd name="T76" fmla="*/ 291 w 361"/>
                <a:gd name="T77" fmla="*/ 225 h 456"/>
                <a:gd name="T78" fmla="*/ 300 w 361"/>
                <a:gd name="T79" fmla="*/ 213 h 456"/>
                <a:gd name="T80" fmla="*/ 309 w 361"/>
                <a:gd name="T81" fmla="*/ 201 h 456"/>
                <a:gd name="T82" fmla="*/ 318 w 361"/>
                <a:gd name="T83" fmla="*/ 188 h 456"/>
                <a:gd name="T84" fmla="*/ 326 w 361"/>
                <a:gd name="T85" fmla="*/ 172 h 456"/>
                <a:gd name="T86" fmla="*/ 334 w 361"/>
                <a:gd name="T87" fmla="*/ 157 h 456"/>
                <a:gd name="T88" fmla="*/ 340 w 361"/>
                <a:gd name="T89" fmla="*/ 139 h 456"/>
                <a:gd name="T90" fmla="*/ 345 w 361"/>
                <a:gd name="T91" fmla="*/ 121 h 456"/>
                <a:gd name="T92" fmla="*/ 351 w 361"/>
                <a:gd name="T93" fmla="*/ 102 h 456"/>
                <a:gd name="T94" fmla="*/ 356 w 361"/>
                <a:gd name="T95" fmla="*/ 81 h 456"/>
                <a:gd name="T96" fmla="*/ 358 w 361"/>
                <a:gd name="T97" fmla="*/ 59 h 456"/>
                <a:gd name="T98" fmla="*/ 359 w 361"/>
                <a:gd name="T99" fmla="*/ 36 h 456"/>
                <a:gd name="T100" fmla="*/ 361 w 361"/>
                <a:gd name="T101" fmla="*/ 12 h 456"/>
                <a:gd name="T102" fmla="*/ 361 w 361"/>
                <a:gd name="T10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1" h="456">
                  <a:moveTo>
                    <a:pt x="361" y="0"/>
                  </a:moveTo>
                  <a:lnTo>
                    <a:pt x="200" y="0"/>
                  </a:lnTo>
                  <a:lnTo>
                    <a:pt x="216" y="202"/>
                  </a:lnTo>
                  <a:lnTo>
                    <a:pt x="214" y="204"/>
                  </a:lnTo>
                  <a:lnTo>
                    <a:pt x="213" y="206"/>
                  </a:lnTo>
                  <a:lnTo>
                    <a:pt x="184" y="237"/>
                  </a:lnTo>
                  <a:lnTo>
                    <a:pt x="181" y="238"/>
                  </a:lnTo>
                  <a:lnTo>
                    <a:pt x="178" y="238"/>
                  </a:lnTo>
                  <a:lnTo>
                    <a:pt x="177" y="238"/>
                  </a:lnTo>
                  <a:lnTo>
                    <a:pt x="175" y="237"/>
                  </a:lnTo>
                  <a:lnTo>
                    <a:pt x="144" y="206"/>
                  </a:lnTo>
                  <a:lnTo>
                    <a:pt x="142" y="204"/>
                  </a:lnTo>
                  <a:lnTo>
                    <a:pt x="142" y="202"/>
                  </a:lnTo>
                  <a:lnTo>
                    <a:pt x="158" y="0"/>
                  </a:lnTo>
                  <a:lnTo>
                    <a:pt x="0" y="0"/>
                  </a:lnTo>
                  <a:lnTo>
                    <a:pt x="0" y="12"/>
                  </a:lnTo>
                  <a:lnTo>
                    <a:pt x="1" y="36"/>
                  </a:lnTo>
                  <a:lnTo>
                    <a:pt x="2" y="59"/>
                  </a:lnTo>
                  <a:lnTo>
                    <a:pt x="6" y="81"/>
                  </a:lnTo>
                  <a:lnTo>
                    <a:pt x="10" y="102"/>
                  </a:lnTo>
                  <a:lnTo>
                    <a:pt x="15" y="121"/>
                  </a:lnTo>
                  <a:lnTo>
                    <a:pt x="20" y="139"/>
                  </a:lnTo>
                  <a:lnTo>
                    <a:pt x="28" y="157"/>
                  </a:lnTo>
                  <a:lnTo>
                    <a:pt x="35" y="172"/>
                  </a:lnTo>
                  <a:lnTo>
                    <a:pt x="44" y="188"/>
                  </a:lnTo>
                  <a:lnTo>
                    <a:pt x="51" y="201"/>
                  </a:lnTo>
                  <a:lnTo>
                    <a:pt x="60" y="213"/>
                  </a:lnTo>
                  <a:lnTo>
                    <a:pt x="69" y="225"/>
                  </a:lnTo>
                  <a:lnTo>
                    <a:pt x="80" y="235"/>
                  </a:lnTo>
                  <a:lnTo>
                    <a:pt x="89" y="244"/>
                  </a:lnTo>
                  <a:lnTo>
                    <a:pt x="99" y="252"/>
                  </a:lnTo>
                  <a:lnTo>
                    <a:pt x="108" y="258"/>
                  </a:lnTo>
                  <a:lnTo>
                    <a:pt x="108" y="456"/>
                  </a:lnTo>
                  <a:lnTo>
                    <a:pt x="253" y="456"/>
                  </a:lnTo>
                  <a:lnTo>
                    <a:pt x="253" y="258"/>
                  </a:lnTo>
                  <a:lnTo>
                    <a:pt x="262" y="252"/>
                  </a:lnTo>
                  <a:lnTo>
                    <a:pt x="272" y="244"/>
                  </a:lnTo>
                  <a:lnTo>
                    <a:pt x="281" y="235"/>
                  </a:lnTo>
                  <a:lnTo>
                    <a:pt x="291" y="225"/>
                  </a:lnTo>
                  <a:lnTo>
                    <a:pt x="300" y="213"/>
                  </a:lnTo>
                  <a:lnTo>
                    <a:pt x="309" y="201"/>
                  </a:lnTo>
                  <a:lnTo>
                    <a:pt x="318" y="188"/>
                  </a:lnTo>
                  <a:lnTo>
                    <a:pt x="326" y="172"/>
                  </a:lnTo>
                  <a:lnTo>
                    <a:pt x="334" y="157"/>
                  </a:lnTo>
                  <a:lnTo>
                    <a:pt x="340" y="139"/>
                  </a:lnTo>
                  <a:lnTo>
                    <a:pt x="345" y="121"/>
                  </a:lnTo>
                  <a:lnTo>
                    <a:pt x="351" y="102"/>
                  </a:lnTo>
                  <a:lnTo>
                    <a:pt x="356" y="81"/>
                  </a:lnTo>
                  <a:lnTo>
                    <a:pt x="358" y="59"/>
                  </a:lnTo>
                  <a:lnTo>
                    <a:pt x="359" y="36"/>
                  </a:lnTo>
                  <a:lnTo>
                    <a:pt x="361" y="12"/>
                  </a:lnTo>
                  <a:lnTo>
                    <a:pt x="3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 name="Freeform 3586">
              <a:extLst>
                <a:ext uri="{FF2B5EF4-FFF2-40B4-BE49-F238E27FC236}">
                  <a16:creationId xmlns:a16="http://schemas.microsoft.com/office/drawing/2014/main" id="{EAEE44E3-C396-471E-BBA6-0C81E643EBB2}"/>
                </a:ext>
              </a:extLst>
            </p:cNvPr>
            <p:cNvSpPr>
              <a:spLocks/>
            </p:cNvSpPr>
            <p:nvPr/>
          </p:nvSpPr>
          <p:spPr bwMode="auto">
            <a:xfrm>
              <a:off x="7804150" y="6103938"/>
              <a:ext cx="47625" cy="104775"/>
            </a:xfrm>
            <a:custGeom>
              <a:avLst/>
              <a:gdLst>
                <a:gd name="T0" fmla="*/ 72 w 120"/>
                <a:gd name="T1" fmla="*/ 24 h 264"/>
                <a:gd name="T2" fmla="*/ 72 w 120"/>
                <a:gd name="T3" fmla="*/ 0 h 264"/>
                <a:gd name="T4" fmla="*/ 48 w 120"/>
                <a:gd name="T5" fmla="*/ 0 h 264"/>
                <a:gd name="T6" fmla="*/ 48 w 120"/>
                <a:gd name="T7" fmla="*/ 24 h 264"/>
                <a:gd name="T8" fmla="*/ 0 w 120"/>
                <a:gd name="T9" fmla="*/ 24 h 264"/>
                <a:gd name="T10" fmla="*/ 0 w 120"/>
                <a:gd name="T11" fmla="*/ 264 h 264"/>
                <a:gd name="T12" fmla="*/ 120 w 120"/>
                <a:gd name="T13" fmla="*/ 264 h 264"/>
                <a:gd name="T14" fmla="*/ 120 w 120"/>
                <a:gd name="T15" fmla="*/ 24 h 264"/>
                <a:gd name="T16" fmla="*/ 72 w 120"/>
                <a:gd name="T17" fmla="*/ 2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4">
                  <a:moveTo>
                    <a:pt x="72" y="24"/>
                  </a:moveTo>
                  <a:lnTo>
                    <a:pt x="72" y="0"/>
                  </a:lnTo>
                  <a:lnTo>
                    <a:pt x="48" y="0"/>
                  </a:lnTo>
                  <a:lnTo>
                    <a:pt x="48" y="24"/>
                  </a:lnTo>
                  <a:lnTo>
                    <a:pt x="0" y="24"/>
                  </a:lnTo>
                  <a:lnTo>
                    <a:pt x="0" y="264"/>
                  </a:lnTo>
                  <a:lnTo>
                    <a:pt x="120" y="264"/>
                  </a:lnTo>
                  <a:lnTo>
                    <a:pt x="120" y="24"/>
                  </a:lnTo>
                  <a:lnTo>
                    <a:pt x="7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40" name="Group 39">
            <a:extLst>
              <a:ext uri="{FF2B5EF4-FFF2-40B4-BE49-F238E27FC236}">
                <a16:creationId xmlns:a16="http://schemas.microsoft.com/office/drawing/2014/main" id="{7F4CA4AB-8B38-4E96-BE0C-CF51FF84BD94}"/>
              </a:ext>
            </a:extLst>
          </p:cNvPr>
          <p:cNvGrpSpPr/>
          <p:nvPr/>
        </p:nvGrpSpPr>
        <p:grpSpPr>
          <a:xfrm>
            <a:off x="7300117" y="2319246"/>
            <a:ext cx="284163" cy="212725"/>
            <a:chOff x="7610475" y="3671888"/>
            <a:chExt cx="284163" cy="212725"/>
          </a:xfrm>
          <a:solidFill>
            <a:sysClr val="window" lastClr="FFFFFF"/>
          </a:solidFill>
        </p:grpSpPr>
        <p:sp>
          <p:nvSpPr>
            <p:cNvPr id="41" name="Freeform 3248">
              <a:extLst>
                <a:ext uri="{FF2B5EF4-FFF2-40B4-BE49-F238E27FC236}">
                  <a16:creationId xmlns:a16="http://schemas.microsoft.com/office/drawing/2014/main" id="{99C298BD-F0F2-4883-A373-E98AFA3080CD}"/>
                </a:ext>
              </a:extLst>
            </p:cNvPr>
            <p:cNvSpPr>
              <a:spLocks/>
            </p:cNvSpPr>
            <p:nvPr/>
          </p:nvSpPr>
          <p:spPr bwMode="auto">
            <a:xfrm>
              <a:off x="7843838" y="3689350"/>
              <a:ext cx="50800" cy="177800"/>
            </a:xfrm>
            <a:custGeom>
              <a:avLst/>
              <a:gdLst>
                <a:gd name="T0" fmla="*/ 20 w 162"/>
                <a:gd name="T1" fmla="*/ 1 h 559"/>
                <a:gd name="T2" fmla="*/ 15 w 162"/>
                <a:gd name="T3" fmla="*/ 0 h 559"/>
                <a:gd name="T4" fmla="*/ 9 w 162"/>
                <a:gd name="T5" fmla="*/ 1 h 559"/>
                <a:gd name="T6" fmla="*/ 4 w 162"/>
                <a:gd name="T7" fmla="*/ 4 h 559"/>
                <a:gd name="T8" fmla="*/ 1 w 162"/>
                <a:gd name="T9" fmla="*/ 10 h 559"/>
                <a:gd name="T10" fmla="*/ 0 w 162"/>
                <a:gd name="T11" fmla="*/ 15 h 559"/>
                <a:gd name="T12" fmla="*/ 2 w 162"/>
                <a:gd name="T13" fmla="*/ 22 h 559"/>
                <a:gd name="T14" fmla="*/ 5 w 162"/>
                <a:gd name="T15" fmla="*/ 26 h 559"/>
                <a:gd name="T16" fmla="*/ 21 w 162"/>
                <a:gd name="T17" fmla="*/ 38 h 559"/>
                <a:gd name="T18" fmla="*/ 47 w 162"/>
                <a:gd name="T19" fmla="*/ 60 h 559"/>
                <a:gd name="T20" fmla="*/ 70 w 162"/>
                <a:gd name="T21" fmla="*/ 86 h 559"/>
                <a:gd name="T22" fmla="*/ 90 w 162"/>
                <a:gd name="T23" fmla="*/ 116 h 559"/>
                <a:gd name="T24" fmla="*/ 107 w 162"/>
                <a:gd name="T25" fmla="*/ 149 h 559"/>
                <a:gd name="T26" fmla="*/ 118 w 162"/>
                <a:gd name="T27" fmla="*/ 183 h 559"/>
                <a:gd name="T28" fmla="*/ 127 w 162"/>
                <a:gd name="T29" fmla="*/ 221 h 559"/>
                <a:gd name="T30" fmla="*/ 131 w 162"/>
                <a:gd name="T31" fmla="*/ 259 h 559"/>
                <a:gd name="T32" fmla="*/ 131 w 162"/>
                <a:gd name="T33" fmla="*/ 299 h 559"/>
                <a:gd name="T34" fmla="*/ 127 w 162"/>
                <a:gd name="T35" fmla="*/ 337 h 559"/>
                <a:gd name="T36" fmla="*/ 118 w 162"/>
                <a:gd name="T37" fmla="*/ 375 h 559"/>
                <a:gd name="T38" fmla="*/ 107 w 162"/>
                <a:gd name="T39" fmla="*/ 410 h 559"/>
                <a:gd name="T40" fmla="*/ 90 w 162"/>
                <a:gd name="T41" fmla="*/ 442 h 559"/>
                <a:gd name="T42" fmla="*/ 70 w 162"/>
                <a:gd name="T43" fmla="*/ 472 h 559"/>
                <a:gd name="T44" fmla="*/ 47 w 162"/>
                <a:gd name="T45" fmla="*/ 499 h 559"/>
                <a:gd name="T46" fmla="*/ 21 w 162"/>
                <a:gd name="T47" fmla="*/ 521 h 559"/>
                <a:gd name="T48" fmla="*/ 5 w 162"/>
                <a:gd name="T49" fmla="*/ 533 h 559"/>
                <a:gd name="T50" fmla="*/ 2 w 162"/>
                <a:gd name="T51" fmla="*/ 537 h 559"/>
                <a:gd name="T52" fmla="*/ 0 w 162"/>
                <a:gd name="T53" fmla="*/ 543 h 559"/>
                <a:gd name="T54" fmla="*/ 1 w 162"/>
                <a:gd name="T55" fmla="*/ 549 h 559"/>
                <a:gd name="T56" fmla="*/ 5 w 162"/>
                <a:gd name="T57" fmla="*/ 554 h 559"/>
                <a:gd name="T58" fmla="*/ 11 w 162"/>
                <a:gd name="T59" fmla="*/ 558 h 559"/>
                <a:gd name="T60" fmla="*/ 19 w 162"/>
                <a:gd name="T61" fmla="*/ 558 h 559"/>
                <a:gd name="T62" fmla="*/ 39 w 162"/>
                <a:gd name="T63" fmla="*/ 545 h 559"/>
                <a:gd name="T64" fmla="*/ 68 w 162"/>
                <a:gd name="T65" fmla="*/ 520 h 559"/>
                <a:gd name="T66" fmla="*/ 94 w 162"/>
                <a:gd name="T67" fmla="*/ 491 h 559"/>
                <a:gd name="T68" fmla="*/ 115 w 162"/>
                <a:gd name="T69" fmla="*/ 458 h 559"/>
                <a:gd name="T70" fmla="*/ 133 w 162"/>
                <a:gd name="T71" fmla="*/ 423 h 559"/>
                <a:gd name="T72" fmla="*/ 147 w 162"/>
                <a:gd name="T73" fmla="*/ 384 h 559"/>
                <a:gd name="T74" fmla="*/ 157 w 162"/>
                <a:gd name="T75" fmla="*/ 344 h 559"/>
                <a:gd name="T76" fmla="*/ 161 w 162"/>
                <a:gd name="T77" fmla="*/ 301 h 559"/>
                <a:gd name="T78" fmla="*/ 161 w 162"/>
                <a:gd name="T79" fmla="*/ 257 h 559"/>
                <a:gd name="T80" fmla="*/ 157 w 162"/>
                <a:gd name="T81" fmla="*/ 215 h 559"/>
                <a:gd name="T82" fmla="*/ 147 w 162"/>
                <a:gd name="T83" fmla="*/ 175 h 559"/>
                <a:gd name="T84" fmla="*/ 133 w 162"/>
                <a:gd name="T85" fmla="*/ 136 h 559"/>
                <a:gd name="T86" fmla="*/ 115 w 162"/>
                <a:gd name="T87" fmla="*/ 100 h 559"/>
                <a:gd name="T88" fmla="*/ 94 w 162"/>
                <a:gd name="T89" fmla="*/ 68 h 559"/>
                <a:gd name="T90" fmla="*/ 68 w 162"/>
                <a:gd name="T91" fmla="*/ 38 h 559"/>
                <a:gd name="T92" fmla="*/ 39 w 162"/>
                <a:gd name="T93" fmla="*/ 13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 h="559">
                  <a:moveTo>
                    <a:pt x="23" y="2"/>
                  </a:moveTo>
                  <a:lnTo>
                    <a:pt x="20" y="1"/>
                  </a:lnTo>
                  <a:lnTo>
                    <a:pt x="18" y="0"/>
                  </a:lnTo>
                  <a:lnTo>
                    <a:pt x="15" y="0"/>
                  </a:lnTo>
                  <a:lnTo>
                    <a:pt x="11" y="0"/>
                  </a:lnTo>
                  <a:lnTo>
                    <a:pt x="9" y="1"/>
                  </a:lnTo>
                  <a:lnTo>
                    <a:pt x="6" y="2"/>
                  </a:lnTo>
                  <a:lnTo>
                    <a:pt x="4" y="4"/>
                  </a:lnTo>
                  <a:lnTo>
                    <a:pt x="3" y="7"/>
                  </a:lnTo>
                  <a:lnTo>
                    <a:pt x="1" y="10"/>
                  </a:lnTo>
                  <a:lnTo>
                    <a:pt x="1" y="13"/>
                  </a:lnTo>
                  <a:lnTo>
                    <a:pt x="0" y="15"/>
                  </a:lnTo>
                  <a:lnTo>
                    <a:pt x="1" y="18"/>
                  </a:lnTo>
                  <a:lnTo>
                    <a:pt x="2" y="22"/>
                  </a:lnTo>
                  <a:lnTo>
                    <a:pt x="3" y="24"/>
                  </a:lnTo>
                  <a:lnTo>
                    <a:pt x="5" y="26"/>
                  </a:lnTo>
                  <a:lnTo>
                    <a:pt x="7" y="28"/>
                  </a:lnTo>
                  <a:lnTo>
                    <a:pt x="21" y="38"/>
                  </a:lnTo>
                  <a:lnTo>
                    <a:pt x="35" y="48"/>
                  </a:lnTo>
                  <a:lnTo>
                    <a:pt x="47" y="60"/>
                  </a:lnTo>
                  <a:lnTo>
                    <a:pt x="60" y="73"/>
                  </a:lnTo>
                  <a:lnTo>
                    <a:pt x="70" y="86"/>
                  </a:lnTo>
                  <a:lnTo>
                    <a:pt x="81" y="101"/>
                  </a:lnTo>
                  <a:lnTo>
                    <a:pt x="90" y="116"/>
                  </a:lnTo>
                  <a:lnTo>
                    <a:pt x="98" y="132"/>
                  </a:lnTo>
                  <a:lnTo>
                    <a:pt x="107" y="149"/>
                  </a:lnTo>
                  <a:lnTo>
                    <a:pt x="113" y="166"/>
                  </a:lnTo>
                  <a:lnTo>
                    <a:pt x="118" y="183"/>
                  </a:lnTo>
                  <a:lnTo>
                    <a:pt x="124" y="202"/>
                  </a:lnTo>
                  <a:lnTo>
                    <a:pt x="127" y="221"/>
                  </a:lnTo>
                  <a:lnTo>
                    <a:pt x="130" y="240"/>
                  </a:lnTo>
                  <a:lnTo>
                    <a:pt x="131" y="259"/>
                  </a:lnTo>
                  <a:lnTo>
                    <a:pt x="132" y="279"/>
                  </a:lnTo>
                  <a:lnTo>
                    <a:pt x="131" y="299"/>
                  </a:lnTo>
                  <a:lnTo>
                    <a:pt x="130" y="319"/>
                  </a:lnTo>
                  <a:lnTo>
                    <a:pt x="127" y="337"/>
                  </a:lnTo>
                  <a:lnTo>
                    <a:pt x="124" y="356"/>
                  </a:lnTo>
                  <a:lnTo>
                    <a:pt x="118" y="375"/>
                  </a:lnTo>
                  <a:lnTo>
                    <a:pt x="113" y="393"/>
                  </a:lnTo>
                  <a:lnTo>
                    <a:pt x="107" y="410"/>
                  </a:lnTo>
                  <a:lnTo>
                    <a:pt x="98" y="426"/>
                  </a:lnTo>
                  <a:lnTo>
                    <a:pt x="90" y="442"/>
                  </a:lnTo>
                  <a:lnTo>
                    <a:pt x="81" y="458"/>
                  </a:lnTo>
                  <a:lnTo>
                    <a:pt x="70" y="472"/>
                  </a:lnTo>
                  <a:lnTo>
                    <a:pt x="60" y="486"/>
                  </a:lnTo>
                  <a:lnTo>
                    <a:pt x="47" y="499"/>
                  </a:lnTo>
                  <a:lnTo>
                    <a:pt x="35" y="510"/>
                  </a:lnTo>
                  <a:lnTo>
                    <a:pt x="21" y="521"/>
                  </a:lnTo>
                  <a:lnTo>
                    <a:pt x="7" y="531"/>
                  </a:lnTo>
                  <a:lnTo>
                    <a:pt x="5" y="533"/>
                  </a:lnTo>
                  <a:lnTo>
                    <a:pt x="3" y="535"/>
                  </a:lnTo>
                  <a:lnTo>
                    <a:pt x="2" y="537"/>
                  </a:lnTo>
                  <a:lnTo>
                    <a:pt x="1" y="540"/>
                  </a:lnTo>
                  <a:lnTo>
                    <a:pt x="0" y="543"/>
                  </a:lnTo>
                  <a:lnTo>
                    <a:pt x="1" y="546"/>
                  </a:lnTo>
                  <a:lnTo>
                    <a:pt x="1" y="549"/>
                  </a:lnTo>
                  <a:lnTo>
                    <a:pt x="3" y="551"/>
                  </a:lnTo>
                  <a:lnTo>
                    <a:pt x="5" y="554"/>
                  </a:lnTo>
                  <a:lnTo>
                    <a:pt x="8" y="556"/>
                  </a:lnTo>
                  <a:lnTo>
                    <a:pt x="11" y="558"/>
                  </a:lnTo>
                  <a:lnTo>
                    <a:pt x="15" y="559"/>
                  </a:lnTo>
                  <a:lnTo>
                    <a:pt x="19" y="558"/>
                  </a:lnTo>
                  <a:lnTo>
                    <a:pt x="23" y="555"/>
                  </a:lnTo>
                  <a:lnTo>
                    <a:pt x="39" y="545"/>
                  </a:lnTo>
                  <a:lnTo>
                    <a:pt x="53" y="533"/>
                  </a:lnTo>
                  <a:lnTo>
                    <a:pt x="68" y="520"/>
                  </a:lnTo>
                  <a:lnTo>
                    <a:pt x="81" y="506"/>
                  </a:lnTo>
                  <a:lnTo>
                    <a:pt x="94" y="491"/>
                  </a:lnTo>
                  <a:lnTo>
                    <a:pt x="105" y="475"/>
                  </a:lnTo>
                  <a:lnTo>
                    <a:pt x="115" y="458"/>
                  </a:lnTo>
                  <a:lnTo>
                    <a:pt x="125" y="441"/>
                  </a:lnTo>
                  <a:lnTo>
                    <a:pt x="133" y="423"/>
                  </a:lnTo>
                  <a:lnTo>
                    <a:pt x="141" y="403"/>
                  </a:lnTo>
                  <a:lnTo>
                    <a:pt x="147" y="384"/>
                  </a:lnTo>
                  <a:lnTo>
                    <a:pt x="153" y="364"/>
                  </a:lnTo>
                  <a:lnTo>
                    <a:pt x="157" y="344"/>
                  </a:lnTo>
                  <a:lnTo>
                    <a:pt x="159" y="322"/>
                  </a:lnTo>
                  <a:lnTo>
                    <a:pt x="161" y="301"/>
                  </a:lnTo>
                  <a:lnTo>
                    <a:pt x="162" y="279"/>
                  </a:lnTo>
                  <a:lnTo>
                    <a:pt x="161" y="257"/>
                  </a:lnTo>
                  <a:lnTo>
                    <a:pt x="159" y="236"/>
                  </a:lnTo>
                  <a:lnTo>
                    <a:pt x="157" y="215"/>
                  </a:lnTo>
                  <a:lnTo>
                    <a:pt x="153" y="195"/>
                  </a:lnTo>
                  <a:lnTo>
                    <a:pt x="147" y="175"/>
                  </a:lnTo>
                  <a:lnTo>
                    <a:pt x="141" y="154"/>
                  </a:lnTo>
                  <a:lnTo>
                    <a:pt x="133" y="136"/>
                  </a:lnTo>
                  <a:lnTo>
                    <a:pt x="125" y="118"/>
                  </a:lnTo>
                  <a:lnTo>
                    <a:pt x="115" y="100"/>
                  </a:lnTo>
                  <a:lnTo>
                    <a:pt x="105" y="83"/>
                  </a:lnTo>
                  <a:lnTo>
                    <a:pt x="94" y="68"/>
                  </a:lnTo>
                  <a:lnTo>
                    <a:pt x="81" y="53"/>
                  </a:lnTo>
                  <a:lnTo>
                    <a:pt x="68" y="38"/>
                  </a:lnTo>
                  <a:lnTo>
                    <a:pt x="53" y="25"/>
                  </a:lnTo>
                  <a:lnTo>
                    <a:pt x="39" y="13"/>
                  </a:ln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 name="Freeform 3249">
              <a:extLst>
                <a:ext uri="{FF2B5EF4-FFF2-40B4-BE49-F238E27FC236}">
                  <a16:creationId xmlns:a16="http://schemas.microsoft.com/office/drawing/2014/main" id="{A35FDC28-375F-4B5F-B5BE-BE16B8744AFB}"/>
                </a:ext>
              </a:extLst>
            </p:cNvPr>
            <p:cNvSpPr>
              <a:spLocks/>
            </p:cNvSpPr>
            <p:nvPr/>
          </p:nvSpPr>
          <p:spPr bwMode="auto">
            <a:xfrm>
              <a:off x="7824788" y="3708400"/>
              <a:ext cx="46038" cy="141288"/>
            </a:xfrm>
            <a:custGeom>
              <a:avLst/>
              <a:gdLst>
                <a:gd name="T0" fmla="*/ 142 w 142"/>
                <a:gd name="T1" fmla="*/ 204 h 445"/>
                <a:gd name="T2" fmla="*/ 138 w 142"/>
                <a:gd name="T3" fmla="*/ 170 h 445"/>
                <a:gd name="T4" fmla="*/ 130 w 142"/>
                <a:gd name="T5" fmla="*/ 137 h 445"/>
                <a:gd name="T6" fmla="*/ 117 w 142"/>
                <a:gd name="T7" fmla="*/ 106 h 445"/>
                <a:gd name="T8" fmla="*/ 102 w 142"/>
                <a:gd name="T9" fmla="*/ 77 h 445"/>
                <a:gd name="T10" fmla="*/ 82 w 142"/>
                <a:gd name="T11" fmla="*/ 51 h 445"/>
                <a:gd name="T12" fmla="*/ 60 w 142"/>
                <a:gd name="T13" fmla="*/ 28 h 445"/>
                <a:gd name="T14" fmla="*/ 35 w 142"/>
                <a:gd name="T15" fmla="*/ 9 h 445"/>
                <a:gd name="T16" fmla="*/ 18 w 142"/>
                <a:gd name="T17" fmla="*/ 0 h 445"/>
                <a:gd name="T18" fmla="*/ 13 w 142"/>
                <a:gd name="T19" fmla="*/ 0 h 445"/>
                <a:gd name="T20" fmla="*/ 8 w 142"/>
                <a:gd name="T21" fmla="*/ 1 h 445"/>
                <a:gd name="T22" fmla="*/ 3 w 142"/>
                <a:gd name="T23" fmla="*/ 5 h 445"/>
                <a:gd name="T24" fmla="*/ 0 w 142"/>
                <a:gd name="T25" fmla="*/ 11 h 445"/>
                <a:gd name="T26" fmla="*/ 0 w 142"/>
                <a:gd name="T27" fmla="*/ 16 h 445"/>
                <a:gd name="T28" fmla="*/ 1 w 142"/>
                <a:gd name="T29" fmla="*/ 21 h 445"/>
                <a:gd name="T30" fmla="*/ 5 w 142"/>
                <a:gd name="T31" fmla="*/ 27 h 445"/>
                <a:gd name="T32" fmla="*/ 19 w 142"/>
                <a:gd name="T33" fmla="*/ 35 h 445"/>
                <a:gd name="T34" fmla="*/ 41 w 142"/>
                <a:gd name="T35" fmla="*/ 51 h 445"/>
                <a:gd name="T36" fmla="*/ 60 w 142"/>
                <a:gd name="T37" fmla="*/ 70 h 445"/>
                <a:gd name="T38" fmla="*/ 77 w 142"/>
                <a:gd name="T39" fmla="*/ 94 h 445"/>
                <a:gd name="T40" fmla="*/ 91 w 142"/>
                <a:gd name="T41" fmla="*/ 119 h 445"/>
                <a:gd name="T42" fmla="*/ 102 w 142"/>
                <a:gd name="T43" fmla="*/ 146 h 445"/>
                <a:gd name="T44" fmla="*/ 108 w 142"/>
                <a:gd name="T45" fmla="*/ 175 h 445"/>
                <a:gd name="T46" fmla="*/ 112 w 142"/>
                <a:gd name="T47" fmla="*/ 206 h 445"/>
                <a:gd name="T48" fmla="*/ 112 w 142"/>
                <a:gd name="T49" fmla="*/ 237 h 445"/>
                <a:gd name="T50" fmla="*/ 108 w 142"/>
                <a:gd name="T51" fmla="*/ 268 h 445"/>
                <a:gd name="T52" fmla="*/ 102 w 142"/>
                <a:gd name="T53" fmla="*/ 297 h 445"/>
                <a:gd name="T54" fmla="*/ 91 w 142"/>
                <a:gd name="T55" fmla="*/ 325 h 445"/>
                <a:gd name="T56" fmla="*/ 77 w 142"/>
                <a:gd name="T57" fmla="*/ 351 h 445"/>
                <a:gd name="T58" fmla="*/ 60 w 142"/>
                <a:gd name="T59" fmla="*/ 373 h 445"/>
                <a:gd name="T60" fmla="*/ 41 w 142"/>
                <a:gd name="T61" fmla="*/ 394 h 445"/>
                <a:gd name="T62" fmla="*/ 19 w 142"/>
                <a:gd name="T63" fmla="*/ 410 h 445"/>
                <a:gd name="T64" fmla="*/ 5 w 142"/>
                <a:gd name="T65" fmla="*/ 418 h 445"/>
                <a:gd name="T66" fmla="*/ 1 w 142"/>
                <a:gd name="T67" fmla="*/ 422 h 445"/>
                <a:gd name="T68" fmla="*/ 0 w 142"/>
                <a:gd name="T69" fmla="*/ 428 h 445"/>
                <a:gd name="T70" fmla="*/ 0 w 142"/>
                <a:gd name="T71" fmla="*/ 434 h 445"/>
                <a:gd name="T72" fmla="*/ 3 w 142"/>
                <a:gd name="T73" fmla="*/ 440 h 445"/>
                <a:gd name="T74" fmla="*/ 11 w 142"/>
                <a:gd name="T75" fmla="*/ 444 h 445"/>
                <a:gd name="T76" fmla="*/ 18 w 142"/>
                <a:gd name="T77" fmla="*/ 444 h 445"/>
                <a:gd name="T78" fmla="*/ 35 w 142"/>
                <a:gd name="T79" fmla="*/ 435 h 445"/>
                <a:gd name="T80" fmla="*/ 60 w 142"/>
                <a:gd name="T81" fmla="*/ 416 h 445"/>
                <a:gd name="T82" fmla="*/ 82 w 142"/>
                <a:gd name="T83" fmla="*/ 394 h 445"/>
                <a:gd name="T84" fmla="*/ 102 w 142"/>
                <a:gd name="T85" fmla="*/ 368 h 445"/>
                <a:gd name="T86" fmla="*/ 117 w 142"/>
                <a:gd name="T87" fmla="*/ 339 h 445"/>
                <a:gd name="T88" fmla="*/ 130 w 142"/>
                <a:gd name="T89" fmla="*/ 308 h 445"/>
                <a:gd name="T90" fmla="*/ 138 w 142"/>
                <a:gd name="T91" fmla="*/ 275 h 445"/>
                <a:gd name="T92" fmla="*/ 142 w 142"/>
                <a:gd name="T93" fmla="*/ 23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 h="445">
                  <a:moveTo>
                    <a:pt x="142" y="222"/>
                  </a:moveTo>
                  <a:lnTo>
                    <a:pt x="142" y="204"/>
                  </a:lnTo>
                  <a:lnTo>
                    <a:pt x="140" y="187"/>
                  </a:lnTo>
                  <a:lnTo>
                    <a:pt x="138" y="170"/>
                  </a:lnTo>
                  <a:lnTo>
                    <a:pt x="134" y="153"/>
                  </a:lnTo>
                  <a:lnTo>
                    <a:pt x="130" y="137"/>
                  </a:lnTo>
                  <a:lnTo>
                    <a:pt x="124" y="121"/>
                  </a:lnTo>
                  <a:lnTo>
                    <a:pt x="117" y="106"/>
                  </a:lnTo>
                  <a:lnTo>
                    <a:pt x="109" y="91"/>
                  </a:lnTo>
                  <a:lnTo>
                    <a:pt x="102" y="77"/>
                  </a:lnTo>
                  <a:lnTo>
                    <a:pt x="92" y="63"/>
                  </a:lnTo>
                  <a:lnTo>
                    <a:pt x="82" y="51"/>
                  </a:lnTo>
                  <a:lnTo>
                    <a:pt x="72" y="39"/>
                  </a:lnTo>
                  <a:lnTo>
                    <a:pt x="60" y="28"/>
                  </a:lnTo>
                  <a:lnTo>
                    <a:pt x="48" y="18"/>
                  </a:lnTo>
                  <a:lnTo>
                    <a:pt x="35" y="9"/>
                  </a:lnTo>
                  <a:lnTo>
                    <a:pt x="21" y="2"/>
                  </a:lnTo>
                  <a:lnTo>
                    <a:pt x="18" y="0"/>
                  </a:lnTo>
                  <a:lnTo>
                    <a:pt x="16" y="0"/>
                  </a:lnTo>
                  <a:lnTo>
                    <a:pt x="13" y="0"/>
                  </a:lnTo>
                  <a:lnTo>
                    <a:pt x="10" y="0"/>
                  </a:lnTo>
                  <a:lnTo>
                    <a:pt x="8" y="1"/>
                  </a:lnTo>
                  <a:lnTo>
                    <a:pt x="5" y="3"/>
                  </a:lnTo>
                  <a:lnTo>
                    <a:pt x="3" y="5"/>
                  </a:lnTo>
                  <a:lnTo>
                    <a:pt x="1" y="7"/>
                  </a:lnTo>
                  <a:lnTo>
                    <a:pt x="0" y="11"/>
                  </a:lnTo>
                  <a:lnTo>
                    <a:pt x="0" y="14"/>
                  </a:lnTo>
                  <a:lnTo>
                    <a:pt x="0" y="16"/>
                  </a:lnTo>
                  <a:lnTo>
                    <a:pt x="0" y="19"/>
                  </a:lnTo>
                  <a:lnTo>
                    <a:pt x="1" y="21"/>
                  </a:lnTo>
                  <a:lnTo>
                    <a:pt x="3" y="24"/>
                  </a:lnTo>
                  <a:lnTo>
                    <a:pt x="5" y="27"/>
                  </a:lnTo>
                  <a:lnTo>
                    <a:pt x="8" y="28"/>
                  </a:lnTo>
                  <a:lnTo>
                    <a:pt x="19" y="35"/>
                  </a:lnTo>
                  <a:lnTo>
                    <a:pt x="30" y="43"/>
                  </a:lnTo>
                  <a:lnTo>
                    <a:pt x="41" y="51"/>
                  </a:lnTo>
                  <a:lnTo>
                    <a:pt x="51" y="61"/>
                  </a:lnTo>
                  <a:lnTo>
                    <a:pt x="60" y="70"/>
                  </a:lnTo>
                  <a:lnTo>
                    <a:pt x="69" y="82"/>
                  </a:lnTo>
                  <a:lnTo>
                    <a:pt x="77" y="94"/>
                  </a:lnTo>
                  <a:lnTo>
                    <a:pt x="85" y="106"/>
                  </a:lnTo>
                  <a:lnTo>
                    <a:pt x="91" y="119"/>
                  </a:lnTo>
                  <a:lnTo>
                    <a:pt x="96" y="133"/>
                  </a:lnTo>
                  <a:lnTo>
                    <a:pt x="102" y="146"/>
                  </a:lnTo>
                  <a:lnTo>
                    <a:pt x="105" y="161"/>
                  </a:lnTo>
                  <a:lnTo>
                    <a:pt x="108" y="175"/>
                  </a:lnTo>
                  <a:lnTo>
                    <a:pt x="111" y="191"/>
                  </a:lnTo>
                  <a:lnTo>
                    <a:pt x="112" y="206"/>
                  </a:lnTo>
                  <a:lnTo>
                    <a:pt x="112" y="222"/>
                  </a:lnTo>
                  <a:lnTo>
                    <a:pt x="112" y="237"/>
                  </a:lnTo>
                  <a:lnTo>
                    <a:pt x="111" y="253"/>
                  </a:lnTo>
                  <a:lnTo>
                    <a:pt x="108" y="268"/>
                  </a:lnTo>
                  <a:lnTo>
                    <a:pt x="105" y="283"/>
                  </a:lnTo>
                  <a:lnTo>
                    <a:pt x="102" y="297"/>
                  </a:lnTo>
                  <a:lnTo>
                    <a:pt x="96" y="311"/>
                  </a:lnTo>
                  <a:lnTo>
                    <a:pt x="91" y="325"/>
                  </a:lnTo>
                  <a:lnTo>
                    <a:pt x="85" y="338"/>
                  </a:lnTo>
                  <a:lnTo>
                    <a:pt x="77" y="351"/>
                  </a:lnTo>
                  <a:lnTo>
                    <a:pt x="69" y="363"/>
                  </a:lnTo>
                  <a:lnTo>
                    <a:pt x="60" y="373"/>
                  </a:lnTo>
                  <a:lnTo>
                    <a:pt x="51" y="384"/>
                  </a:lnTo>
                  <a:lnTo>
                    <a:pt x="41" y="394"/>
                  </a:lnTo>
                  <a:lnTo>
                    <a:pt x="30" y="402"/>
                  </a:lnTo>
                  <a:lnTo>
                    <a:pt x="19" y="410"/>
                  </a:lnTo>
                  <a:lnTo>
                    <a:pt x="8" y="416"/>
                  </a:lnTo>
                  <a:lnTo>
                    <a:pt x="5" y="418"/>
                  </a:lnTo>
                  <a:lnTo>
                    <a:pt x="3" y="420"/>
                  </a:lnTo>
                  <a:lnTo>
                    <a:pt x="1" y="422"/>
                  </a:lnTo>
                  <a:lnTo>
                    <a:pt x="0" y="426"/>
                  </a:lnTo>
                  <a:lnTo>
                    <a:pt x="0" y="428"/>
                  </a:lnTo>
                  <a:lnTo>
                    <a:pt x="0" y="431"/>
                  </a:lnTo>
                  <a:lnTo>
                    <a:pt x="0" y="434"/>
                  </a:lnTo>
                  <a:lnTo>
                    <a:pt x="1" y="436"/>
                  </a:lnTo>
                  <a:lnTo>
                    <a:pt x="3" y="440"/>
                  </a:lnTo>
                  <a:lnTo>
                    <a:pt x="7" y="443"/>
                  </a:lnTo>
                  <a:lnTo>
                    <a:pt x="11" y="444"/>
                  </a:lnTo>
                  <a:lnTo>
                    <a:pt x="15" y="445"/>
                  </a:lnTo>
                  <a:lnTo>
                    <a:pt x="18" y="444"/>
                  </a:lnTo>
                  <a:lnTo>
                    <a:pt x="21" y="443"/>
                  </a:lnTo>
                  <a:lnTo>
                    <a:pt x="35" y="435"/>
                  </a:lnTo>
                  <a:lnTo>
                    <a:pt x="48" y="426"/>
                  </a:lnTo>
                  <a:lnTo>
                    <a:pt x="60" y="416"/>
                  </a:lnTo>
                  <a:lnTo>
                    <a:pt x="72" y="405"/>
                  </a:lnTo>
                  <a:lnTo>
                    <a:pt x="82" y="394"/>
                  </a:lnTo>
                  <a:lnTo>
                    <a:pt x="92" y="381"/>
                  </a:lnTo>
                  <a:lnTo>
                    <a:pt x="102" y="368"/>
                  </a:lnTo>
                  <a:lnTo>
                    <a:pt x="109" y="354"/>
                  </a:lnTo>
                  <a:lnTo>
                    <a:pt x="117" y="339"/>
                  </a:lnTo>
                  <a:lnTo>
                    <a:pt x="124" y="323"/>
                  </a:lnTo>
                  <a:lnTo>
                    <a:pt x="130" y="308"/>
                  </a:lnTo>
                  <a:lnTo>
                    <a:pt x="134" y="291"/>
                  </a:lnTo>
                  <a:lnTo>
                    <a:pt x="138" y="275"/>
                  </a:lnTo>
                  <a:lnTo>
                    <a:pt x="140" y="258"/>
                  </a:lnTo>
                  <a:lnTo>
                    <a:pt x="142" y="239"/>
                  </a:lnTo>
                  <a:lnTo>
                    <a:pt x="14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3" name="Freeform 3250">
              <a:extLst>
                <a:ext uri="{FF2B5EF4-FFF2-40B4-BE49-F238E27FC236}">
                  <a16:creationId xmlns:a16="http://schemas.microsoft.com/office/drawing/2014/main" id="{1865C1A1-97AB-4F64-8681-D4688DC460A5}"/>
                </a:ext>
              </a:extLst>
            </p:cNvPr>
            <p:cNvSpPr>
              <a:spLocks/>
            </p:cNvSpPr>
            <p:nvPr/>
          </p:nvSpPr>
          <p:spPr bwMode="auto">
            <a:xfrm>
              <a:off x="7807325" y="3725863"/>
              <a:ext cx="39688" cy="104775"/>
            </a:xfrm>
            <a:custGeom>
              <a:avLst/>
              <a:gdLst>
                <a:gd name="T0" fmla="*/ 123 w 124"/>
                <a:gd name="T1" fmla="*/ 150 h 331"/>
                <a:gd name="T2" fmla="*/ 120 w 124"/>
                <a:gd name="T3" fmla="*/ 123 h 331"/>
                <a:gd name="T4" fmla="*/ 113 w 124"/>
                <a:gd name="T5" fmla="*/ 97 h 331"/>
                <a:gd name="T6" fmla="*/ 102 w 124"/>
                <a:gd name="T7" fmla="*/ 72 h 331"/>
                <a:gd name="T8" fmla="*/ 88 w 124"/>
                <a:gd name="T9" fmla="*/ 51 h 331"/>
                <a:gd name="T10" fmla="*/ 72 w 124"/>
                <a:gd name="T11" fmla="*/ 33 h 331"/>
                <a:gd name="T12" fmla="*/ 53 w 124"/>
                <a:gd name="T13" fmla="*/ 17 h 331"/>
                <a:gd name="T14" fmla="*/ 31 w 124"/>
                <a:gd name="T15" fmla="*/ 5 h 331"/>
                <a:gd name="T16" fmla="*/ 16 w 124"/>
                <a:gd name="T17" fmla="*/ 0 h 331"/>
                <a:gd name="T18" fmla="*/ 11 w 124"/>
                <a:gd name="T19" fmla="*/ 0 h 331"/>
                <a:gd name="T20" fmla="*/ 6 w 124"/>
                <a:gd name="T21" fmla="*/ 3 h 331"/>
                <a:gd name="T22" fmla="*/ 3 w 124"/>
                <a:gd name="T23" fmla="*/ 7 h 331"/>
                <a:gd name="T24" fmla="*/ 0 w 124"/>
                <a:gd name="T25" fmla="*/ 12 h 331"/>
                <a:gd name="T26" fmla="*/ 0 w 124"/>
                <a:gd name="T27" fmla="*/ 18 h 331"/>
                <a:gd name="T28" fmla="*/ 3 w 124"/>
                <a:gd name="T29" fmla="*/ 23 h 331"/>
                <a:gd name="T30" fmla="*/ 8 w 124"/>
                <a:gd name="T31" fmla="*/ 27 h 331"/>
                <a:gd name="T32" fmla="*/ 20 w 124"/>
                <a:gd name="T33" fmla="*/ 32 h 331"/>
                <a:gd name="T34" fmla="*/ 37 w 124"/>
                <a:gd name="T35" fmla="*/ 42 h 331"/>
                <a:gd name="T36" fmla="*/ 52 w 124"/>
                <a:gd name="T37" fmla="*/ 55 h 331"/>
                <a:gd name="T38" fmla="*/ 66 w 124"/>
                <a:gd name="T39" fmla="*/ 70 h 331"/>
                <a:gd name="T40" fmla="*/ 76 w 124"/>
                <a:gd name="T41" fmla="*/ 88 h 331"/>
                <a:gd name="T42" fmla="*/ 85 w 124"/>
                <a:gd name="T43" fmla="*/ 109 h 331"/>
                <a:gd name="T44" fmla="*/ 91 w 124"/>
                <a:gd name="T45" fmla="*/ 130 h 331"/>
                <a:gd name="T46" fmla="*/ 93 w 124"/>
                <a:gd name="T47" fmla="*/ 154 h 331"/>
                <a:gd name="T48" fmla="*/ 93 w 124"/>
                <a:gd name="T49" fmla="*/ 177 h 331"/>
                <a:gd name="T50" fmla="*/ 91 w 124"/>
                <a:gd name="T51" fmla="*/ 201 h 331"/>
                <a:gd name="T52" fmla="*/ 85 w 124"/>
                <a:gd name="T53" fmla="*/ 222 h 331"/>
                <a:gd name="T54" fmla="*/ 76 w 124"/>
                <a:gd name="T55" fmla="*/ 242 h 331"/>
                <a:gd name="T56" fmla="*/ 66 w 124"/>
                <a:gd name="T57" fmla="*/ 260 h 331"/>
                <a:gd name="T58" fmla="*/ 52 w 124"/>
                <a:gd name="T59" fmla="*/ 276 h 331"/>
                <a:gd name="T60" fmla="*/ 37 w 124"/>
                <a:gd name="T61" fmla="*/ 288 h 331"/>
                <a:gd name="T62" fmla="*/ 20 w 124"/>
                <a:gd name="T63" fmla="*/ 298 h 331"/>
                <a:gd name="T64" fmla="*/ 8 w 124"/>
                <a:gd name="T65" fmla="*/ 303 h 331"/>
                <a:gd name="T66" fmla="*/ 3 w 124"/>
                <a:gd name="T67" fmla="*/ 307 h 331"/>
                <a:gd name="T68" fmla="*/ 0 w 124"/>
                <a:gd name="T69" fmla="*/ 312 h 331"/>
                <a:gd name="T70" fmla="*/ 0 w 124"/>
                <a:gd name="T71" fmla="*/ 318 h 331"/>
                <a:gd name="T72" fmla="*/ 3 w 124"/>
                <a:gd name="T73" fmla="*/ 325 h 331"/>
                <a:gd name="T74" fmla="*/ 10 w 124"/>
                <a:gd name="T75" fmla="*/ 330 h 331"/>
                <a:gd name="T76" fmla="*/ 17 w 124"/>
                <a:gd name="T77" fmla="*/ 331 h 331"/>
                <a:gd name="T78" fmla="*/ 31 w 124"/>
                <a:gd name="T79" fmla="*/ 326 h 331"/>
                <a:gd name="T80" fmla="*/ 53 w 124"/>
                <a:gd name="T81" fmla="*/ 314 h 331"/>
                <a:gd name="T82" fmla="*/ 72 w 124"/>
                <a:gd name="T83" fmla="*/ 298 h 331"/>
                <a:gd name="T84" fmla="*/ 88 w 124"/>
                <a:gd name="T85" fmla="*/ 279 h 331"/>
                <a:gd name="T86" fmla="*/ 102 w 124"/>
                <a:gd name="T87" fmla="*/ 257 h 331"/>
                <a:gd name="T88" fmla="*/ 113 w 124"/>
                <a:gd name="T89" fmla="*/ 234 h 331"/>
                <a:gd name="T90" fmla="*/ 120 w 124"/>
                <a:gd name="T91" fmla="*/ 207 h 331"/>
                <a:gd name="T92" fmla="*/ 123 w 124"/>
                <a:gd name="T93" fmla="*/ 17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331">
                  <a:moveTo>
                    <a:pt x="124" y="165"/>
                  </a:moveTo>
                  <a:lnTo>
                    <a:pt x="123" y="150"/>
                  </a:lnTo>
                  <a:lnTo>
                    <a:pt x="122" y="136"/>
                  </a:lnTo>
                  <a:lnTo>
                    <a:pt x="120" y="123"/>
                  </a:lnTo>
                  <a:lnTo>
                    <a:pt x="117" y="110"/>
                  </a:lnTo>
                  <a:lnTo>
                    <a:pt x="113" y="97"/>
                  </a:lnTo>
                  <a:lnTo>
                    <a:pt x="107" y="84"/>
                  </a:lnTo>
                  <a:lnTo>
                    <a:pt x="102" y="72"/>
                  </a:lnTo>
                  <a:lnTo>
                    <a:pt x="96" y="62"/>
                  </a:lnTo>
                  <a:lnTo>
                    <a:pt x="88" y="51"/>
                  </a:lnTo>
                  <a:lnTo>
                    <a:pt x="81" y="41"/>
                  </a:lnTo>
                  <a:lnTo>
                    <a:pt x="72" y="33"/>
                  </a:lnTo>
                  <a:lnTo>
                    <a:pt x="62" y="24"/>
                  </a:lnTo>
                  <a:lnTo>
                    <a:pt x="53" y="17"/>
                  </a:lnTo>
                  <a:lnTo>
                    <a:pt x="42" y="10"/>
                  </a:lnTo>
                  <a:lnTo>
                    <a:pt x="31" y="5"/>
                  </a:lnTo>
                  <a:lnTo>
                    <a:pt x="20" y="1"/>
                  </a:lnTo>
                  <a:lnTo>
                    <a:pt x="16" y="0"/>
                  </a:lnTo>
                  <a:lnTo>
                    <a:pt x="14" y="0"/>
                  </a:lnTo>
                  <a:lnTo>
                    <a:pt x="11" y="0"/>
                  </a:lnTo>
                  <a:lnTo>
                    <a:pt x="8" y="1"/>
                  </a:lnTo>
                  <a:lnTo>
                    <a:pt x="6" y="3"/>
                  </a:lnTo>
                  <a:lnTo>
                    <a:pt x="4" y="4"/>
                  </a:lnTo>
                  <a:lnTo>
                    <a:pt x="3" y="7"/>
                  </a:lnTo>
                  <a:lnTo>
                    <a:pt x="0" y="9"/>
                  </a:lnTo>
                  <a:lnTo>
                    <a:pt x="0" y="12"/>
                  </a:lnTo>
                  <a:lnTo>
                    <a:pt x="0" y="16"/>
                  </a:lnTo>
                  <a:lnTo>
                    <a:pt x="0" y="18"/>
                  </a:lnTo>
                  <a:lnTo>
                    <a:pt x="1" y="21"/>
                  </a:lnTo>
                  <a:lnTo>
                    <a:pt x="3" y="23"/>
                  </a:lnTo>
                  <a:lnTo>
                    <a:pt x="5" y="25"/>
                  </a:lnTo>
                  <a:lnTo>
                    <a:pt x="8" y="27"/>
                  </a:lnTo>
                  <a:lnTo>
                    <a:pt x="10" y="28"/>
                  </a:lnTo>
                  <a:lnTo>
                    <a:pt x="20" y="32"/>
                  </a:lnTo>
                  <a:lnTo>
                    <a:pt x="28" y="37"/>
                  </a:lnTo>
                  <a:lnTo>
                    <a:pt x="37" y="42"/>
                  </a:lnTo>
                  <a:lnTo>
                    <a:pt x="44" y="48"/>
                  </a:lnTo>
                  <a:lnTo>
                    <a:pt x="52" y="55"/>
                  </a:lnTo>
                  <a:lnTo>
                    <a:pt x="59" y="63"/>
                  </a:lnTo>
                  <a:lnTo>
                    <a:pt x="66" y="70"/>
                  </a:lnTo>
                  <a:lnTo>
                    <a:pt x="71" y="79"/>
                  </a:lnTo>
                  <a:lnTo>
                    <a:pt x="76" y="88"/>
                  </a:lnTo>
                  <a:lnTo>
                    <a:pt x="81" y="98"/>
                  </a:lnTo>
                  <a:lnTo>
                    <a:pt x="85" y="109"/>
                  </a:lnTo>
                  <a:lnTo>
                    <a:pt x="88" y="119"/>
                  </a:lnTo>
                  <a:lnTo>
                    <a:pt x="91" y="130"/>
                  </a:lnTo>
                  <a:lnTo>
                    <a:pt x="92" y="142"/>
                  </a:lnTo>
                  <a:lnTo>
                    <a:pt x="93" y="154"/>
                  </a:lnTo>
                  <a:lnTo>
                    <a:pt x="95" y="165"/>
                  </a:lnTo>
                  <a:lnTo>
                    <a:pt x="93" y="177"/>
                  </a:lnTo>
                  <a:lnTo>
                    <a:pt x="92" y="189"/>
                  </a:lnTo>
                  <a:lnTo>
                    <a:pt x="91" y="201"/>
                  </a:lnTo>
                  <a:lnTo>
                    <a:pt x="88" y="211"/>
                  </a:lnTo>
                  <a:lnTo>
                    <a:pt x="85" y="222"/>
                  </a:lnTo>
                  <a:lnTo>
                    <a:pt x="81" y="233"/>
                  </a:lnTo>
                  <a:lnTo>
                    <a:pt x="76" y="242"/>
                  </a:lnTo>
                  <a:lnTo>
                    <a:pt x="71" y="251"/>
                  </a:lnTo>
                  <a:lnTo>
                    <a:pt x="66" y="260"/>
                  </a:lnTo>
                  <a:lnTo>
                    <a:pt x="59" y="268"/>
                  </a:lnTo>
                  <a:lnTo>
                    <a:pt x="52" y="276"/>
                  </a:lnTo>
                  <a:lnTo>
                    <a:pt x="44" y="282"/>
                  </a:lnTo>
                  <a:lnTo>
                    <a:pt x="37" y="288"/>
                  </a:lnTo>
                  <a:lnTo>
                    <a:pt x="28" y="294"/>
                  </a:lnTo>
                  <a:lnTo>
                    <a:pt x="20" y="298"/>
                  </a:lnTo>
                  <a:lnTo>
                    <a:pt x="10" y="302"/>
                  </a:lnTo>
                  <a:lnTo>
                    <a:pt x="8" y="303"/>
                  </a:lnTo>
                  <a:lnTo>
                    <a:pt x="5" y="304"/>
                  </a:lnTo>
                  <a:lnTo>
                    <a:pt x="3" y="307"/>
                  </a:lnTo>
                  <a:lnTo>
                    <a:pt x="1" y="310"/>
                  </a:lnTo>
                  <a:lnTo>
                    <a:pt x="0" y="312"/>
                  </a:lnTo>
                  <a:lnTo>
                    <a:pt x="0" y="315"/>
                  </a:lnTo>
                  <a:lnTo>
                    <a:pt x="0" y="318"/>
                  </a:lnTo>
                  <a:lnTo>
                    <a:pt x="0" y="320"/>
                  </a:lnTo>
                  <a:lnTo>
                    <a:pt x="3" y="325"/>
                  </a:lnTo>
                  <a:lnTo>
                    <a:pt x="7" y="328"/>
                  </a:lnTo>
                  <a:lnTo>
                    <a:pt x="10" y="330"/>
                  </a:lnTo>
                  <a:lnTo>
                    <a:pt x="15" y="331"/>
                  </a:lnTo>
                  <a:lnTo>
                    <a:pt x="17" y="331"/>
                  </a:lnTo>
                  <a:lnTo>
                    <a:pt x="20" y="330"/>
                  </a:lnTo>
                  <a:lnTo>
                    <a:pt x="31" y="326"/>
                  </a:lnTo>
                  <a:lnTo>
                    <a:pt x="42" y="320"/>
                  </a:lnTo>
                  <a:lnTo>
                    <a:pt x="53" y="314"/>
                  </a:lnTo>
                  <a:lnTo>
                    <a:pt x="62" y="307"/>
                  </a:lnTo>
                  <a:lnTo>
                    <a:pt x="72" y="298"/>
                  </a:lnTo>
                  <a:lnTo>
                    <a:pt x="81" y="289"/>
                  </a:lnTo>
                  <a:lnTo>
                    <a:pt x="88" y="279"/>
                  </a:lnTo>
                  <a:lnTo>
                    <a:pt x="96" y="269"/>
                  </a:lnTo>
                  <a:lnTo>
                    <a:pt x="102" y="257"/>
                  </a:lnTo>
                  <a:lnTo>
                    <a:pt x="107" y="246"/>
                  </a:lnTo>
                  <a:lnTo>
                    <a:pt x="113" y="234"/>
                  </a:lnTo>
                  <a:lnTo>
                    <a:pt x="117" y="221"/>
                  </a:lnTo>
                  <a:lnTo>
                    <a:pt x="120" y="207"/>
                  </a:lnTo>
                  <a:lnTo>
                    <a:pt x="122" y="193"/>
                  </a:lnTo>
                  <a:lnTo>
                    <a:pt x="123" y="179"/>
                  </a:lnTo>
                  <a:lnTo>
                    <a:pt x="124"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4" name="Freeform 3251">
              <a:extLst>
                <a:ext uri="{FF2B5EF4-FFF2-40B4-BE49-F238E27FC236}">
                  <a16:creationId xmlns:a16="http://schemas.microsoft.com/office/drawing/2014/main" id="{E0ED31A1-90AE-4159-8EF0-7C7FE80B38AB}"/>
                </a:ext>
              </a:extLst>
            </p:cNvPr>
            <p:cNvSpPr>
              <a:spLocks/>
            </p:cNvSpPr>
            <p:nvPr/>
          </p:nvSpPr>
          <p:spPr bwMode="auto">
            <a:xfrm>
              <a:off x="7610475" y="3671888"/>
              <a:ext cx="160338" cy="212725"/>
            </a:xfrm>
            <a:custGeom>
              <a:avLst/>
              <a:gdLst>
                <a:gd name="T0" fmla="*/ 470 w 508"/>
                <a:gd name="T1" fmla="*/ 1 h 671"/>
                <a:gd name="T2" fmla="*/ 423 w 508"/>
                <a:gd name="T3" fmla="*/ 9 h 671"/>
                <a:gd name="T4" fmla="*/ 378 w 508"/>
                <a:gd name="T5" fmla="*/ 23 h 671"/>
                <a:gd name="T6" fmla="*/ 335 w 508"/>
                <a:gd name="T7" fmla="*/ 43 h 671"/>
                <a:gd name="T8" fmla="*/ 293 w 508"/>
                <a:gd name="T9" fmla="*/ 69 h 671"/>
                <a:gd name="T10" fmla="*/ 255 w 508"/>
                <a:gd name="T11" fmla="*/ 99 h 671"/>
                <a:gd name="T12" fmla="*/ 222 w 508"/>
                <a:gd name="T13" fmla="*/ 134 h 671"/>
                <a:gd name="T14" fmla="*/ 195 w 508"/>
                <a:gd name="T15" fmla="*/ 173 h 671"/>
                <a:gd name="T16" fmla="*/ 104 w 508"/>
                <a:gd name="T17" fmla="*/ 193 h 671"/>
                <a:gd name="T18" fmla="*/ 82 w 508"/>
                <a:gd name="T19" fmla="*/ 195 h 671"/>
                <a:gd name="T20" fmla="*/ 62 w 508"/>
                <a:gd name="T21" fmla="*/ 204 h 671"/>
                <a:gd name="T22" fmla="*/ 44 w 508"/>
                <a:gd name="T23" fmla="*/ 215 h 671"/>
                <a:gd name="T24" fmla="*/ 29 w 508"/>
                <a:gd name="T25" fmla="*/ 230 h 671"/>
                <a:gd name="T26" fmla="*/ 16 w 508"/>
                <a:gd name="T27" fmla="*/ 250 h 671"/>
                <a:gd name="T28" fmla="*/ 7 w 508"/>
                <a:gd name="T29" fmla="*/ 269 h 671"/>
                <a:gd name="T30" fmla="*/ 2 w 508"/>
                <a:gd name="T31" fmla="*/ 290 h 671"/>
                <a:gd name="T32" fmla="*/ 0 w 508"/>
                <a:gd name="T33" fmla="*/ 313 h 671"/>
                <a:gd name="T34" fmla="*/ 0 w 508"/>
                <a:gd name="T35" fmla="*/ 394 h 671"/>
                <a:gd name="T36" fmla="*/ 4 w 508"/>
                <a:gd name="T37" fmla="*/ 415 h 671"/>
                <a:gd name="T38" fmla="*/ 12 w 508"/>
                <a:gd name="T39" fmla="*/ 435 h 671"/>
                <a:gd name="T40" fmla="*/ 24 w 508"/>
                <a:gd name="T41" fmla="*/ 452 h 671"/>
                <a:gd name="T42" fmla="*/ 39 w 508"/>
                <a:gd name="T43" fmla="*/ 467 h 671"/>
                <a:gd name="T44" fmla="*/ 56 w 508"/>
                <a:gd name="T45" fmla="*/ 479 h 671"/>
                <a:gd name="T46" fmla="*/ 77 w 508"/>
                <a:gd name="T47" fmla="*/ 487 h 671"/>
                <a:gd name="T48" fmla="*/ 98 w 508"/>
                <a:gd name="T49" fmla="*/ 491 h 671"/>
                <a:gd name="T50" fmla="*/ 185 w 508"/>
                <a:gd name="T51" fmla="*/ 491 h 671"/>
                <a:gd name="T52" fmla="*/ 207 w 508"/>
                <a:gd name="T53" fmla="*/ 530 h 671"/>
                <a:gd name="T54" fmla="*/ 237 w 508"/>
                <a:gd name="T55" fmla="*/ 564 h 671"/>
                <a:gd name="T56" fmla="*/ 271 w 508"/>
                <a:gd name="T57" fmla="*/ 594 h 671"/>
                <a:gd name="T58" fmla="*/ 310 w 508"/>
                <a:gd name="T59" fmla="*/ 621 h 671"/>
                <a:gd name="T60" fmla="*/ 353 w 508"/>
                <a:gd name="T61" fmla="*/ 642 h 671"/>
                <a:gd name="T62" fmla="*/ 398 w 508"/>
                <a:gd name="T63" fmla="*/ 658 h 671"/>
                <a:gd name="T64" fmla="*/ 445 w 508"/>
                <a:gd name="T65" fmla="*/ 668 h 671"/>
                <a:gd name="T66" fmla="*/ 493 w 508"/>
                <a:gd name="T67" fmla="*/ 671 h 671"/>
                <a:gd name="T68" fmla="*/ 499 w 508"/>
                <a:gd name="T69" fmla="*/ 670 h 671"/>
                <a:gd name="T70" fmla="*/ 504 w 508"/>
                <a:gd name="T71" fmla="*/ 667 h 671"/>
                <a:gd name="T72" fmla="*/ 507 w 508"/>
                <a:gd name="T73" fmla="*/ 663 h 671"/>
                <a:gd name="T74" fmla="*/ 508 w 508"/>
                <a:gd name="T75" fmla="*/ 656 h 671"/>
                <a:gd name="T76" fmla="*/ 508 w 508"/>
                <a:gd name="T77" fmla="*/ 12 h 671"/>
                <a:gd name="T78" fmla="*/ 506 w 508"/>
                <a:gd name="T79" fmla="*/ 7 h 671"/>
                <a:gd name="T80" fmla="*/ 501 w 508"/>
                <a:gd name="T81" fmla="*/ 3 h 671"/>
                <a:gd name="T82" fmla="*/ 496 w 508"/>
                <a:gd name="T83"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8" h="671">
                  <a:moveTo>
                    <a:pt x="493" y="0"/>
                  </a:moveTo>
                  <a:lnTo>
                    <a:pt x="470" y="1"/>
                  </a:lnTo>
                  <a:lnTo>
                    <a:pt x="447" y="4"/>
                  </a:lnTo>
                  <a:lnTo>
                    <a:pt x="423" y="9"/>
                  </a:lnTo>
                  <a:lnTo>
                    <a:pt x="401" y="14"/>
                  </a:lnTo>
                  <a:lnTo>
                    <a:pt x="378" y="23"/>
                  </a:lnTo>
                  <a:lnTo>
                    <a:pt x="356" y="33"/>
                  </a:lnTo>
                  <a:lnTo>
                    <a:pt x="335" y="43"/>
                  </a:lnTo>
                  <a:lnTo>
                    <a:pt x="313" y="55"/>
                  </a:lnTo>
                  <a:lnTo>
                    <a:pt x="293" y="69"/>
                  </a:lnTo>
                  <a:lnTo>
                    <a:pt x="274" y="84"/>
                  </a:lnTo>
                  <a:lnTo>
                    <a:pt x="255" y="99"/>
                  </a:lnTo>
                  <a:lnTo>
                    <a:pt x="238" y="116"/>
                  </a:lnTo>
                  <a:lnTo>
                    <a:pt x="222" y="134"/>
                  </a:lnTo>
                  <a:lnTo>
                    <a:pt x="208" y="152"/>
                  </a:lnTo>
                  <a:lnTo>
                    <a:pt x="195" y="173"/>
                  </a:lnTo>
                  <a:lnTo>
                    <a:pt x="185" y="193"/>
                  </a:lnTo>
                  <a:lnTo>
                    <a:pt x="104" y="193"/>
                  </a:lnTo>
                  <a:lnTo>
                    <a:pt x="93" y="193"/>
                  </a:lnTo>
                  <a:lnTo>
                    <a:pt x="82" y="195"/>
                  </a:lnTo>
                  <a:lnTo>
                    <a:pt x="71" y="199"/>
                  </a:lnTo>
                  <a:lnTo>
                    <a:pt x="62" y="204"/>
                  </a:lnTo>
                  <a:lnTo>
                    <a:pt x="52" y="209"/>
                  </a:lnTo>
                  <a:lnTo>
                    <a:pt x="44" y="215"/>
                  </a:lnTo>
                  <a:lnTo>
                    <a:pt x="36" y="223"/>
                  </a:lnTo>
                  <a:lnTo>
                    <a:pt x="29" y="230"/>
                  </a:lnTo>
                  <a:lnTo>
                    <a:pt x="22" y="240"/>
                  </a:lnTo>
                  <a:lnTo>
                    <a:pt x="16" y="250"/>
                  </a:lnTo>
                  <a:lnTo>
                    <a:pt x="11" y="259"/>
                  </a:lnTo>
                  <a:lnTo>
                    <a:pt x="7" y="269"/>
                  </a:lnTo>
                  <a:lnTo>
                    <a:pt x="4" y="280"/>
                  </a:lnTo>
                  <a:lnTo>
                    <a:pt x="2" y="290"/>
                  </a:lnTo>
                  <a:lnTo>
                    <a:pt x="0" y="302"/>
                  </a:lnTo>
                  <a:lnTo>
                    <a:pt x="0" y="313"/>
                  </a:lnTo>
                  <a:lnTo>
                    <a:pt x="0" y="382"/>
                  </a:lnTo>
                  <a:lnTo>
                    <a:pt x="0" y="394"/>
                  </a:lnTo>
                  <a:lnTo>
                    <a:pt x="2" y="405"/>
                  </a:lnTo>
                  <a:lnTo>
                    <a:pt x="4" y="415"/>
                  </a:lnTo>
                  <a:lnTo>
                    <a:pt x="8" y="425"/>
                  </a:lnTo>
                  <a:lnTo>
                    <a:pt x="12" y="435"/>
                  </a:lnTo>
                  <a:lnTo>
                    <a:pt x="18" y="443"/>
                  </a:lnTo>
                  <a:lnTo>
                    <a:pt x="24" y="452"/>
                  </a:lnTo>
                  <a:lnTo>
                    <a:pt x="32" y="459"/>
                  </a:lnTo>
                  <a:lnTo>
                    <a:pt x="39" y="467"/>
                  </a:lnTo>
                  <a:lnTo>
                    <a:pt x="48" y="473"/>
                  </a:lnTo>
                  <a:lnTo>
                    <a:pt x="56" y="479"/>
                  </a:lnTo>
                  <a:lnTo>
                    <a:pt x="66" y="483"/>
                  </a:lnTo>
                  <a:lnTo>
                    <a:pt x="77" y="487"/>
                  </a:lnTo>
                  <a:lnTo>
                    <a:pt x="86" y="489"/>
                  </a:lnTo>
                  <a:lnTo>
                    <a:pt x="98" y="491"/>
                  </a:lnTo>
                  <a:lnTo>
                    <a:pt x="109" y="491"/>
                  </a:lnTo>
                  <a:lnTo>
                    <a:pt x="185" y="491"/>
                  </a:lnTo>
                  <a:lnTo>
                    <a:pt x="195" y="511"/>
                  </a:lnTo>
                  <a:lnTo>
                    <a:pt x="207" y="530"/>
                  </a:lnTo>
                  <a:lnTo>
                    <a:pt x="221" y="547"/>
                  </a:lnTo>
                  <a:lnTo>
                    <a:pt x="237" y="564"/>
                  </a:lnTo>
                  <a:lnTo>
                    <a:pt x="253" y="580"/>
                  </a:lnTo>
                  <a:lnTo>
                    <a:pt x="271" y="594"/>
                  </a:lnTo>
                  <a:lnTo>
                    <a:pt x="291" y="608"/>
                  </a:lnTo>
                  <a:lnTo>
                    <a:pt x="310" y="621"/>
                  </a:lnTo>
                  <a:lnTo>
                    <a:pt x="331" y="633"/>
                  </a:lnTo>
                  <a:lnTo>
                    <a:pt x="353" y="642"/>
                  </a:lnTo>
                  <a:lnTo>
                    <a:pt x="375" y="651"/>
                  </a:lnTo>
                  <a:lnTo>
                    <a:pt x="398" y="658"/>
                  </a:lnTo>
                  <a:lnTo>
                    <a:pt x="421" y="664"/>
                  </a:lnTo>
                  <a:lnTo>
                    <a:pt x="445" y="668"/>
                  </a:lnTo>
                  <a:lnTo>
                    <a:pt x="469" y="670"/>
                  </a:lnTo>
                  <a:lnTo>
                    <a:pt x="493" y="671"/>
                  </a:lnTo>
                  <a:lnTo>
                    <a:pt x="496" y="671"/>
                  </a:lnTo>
                  <a:lnTo>
                    <a:pt x="499" y="670"/>
                  </a:lnTo>
                  <a:lnTo>
                    <a:pt x="501" y="669"/>
                  </a:lnTo>
                  <a:lnTo>
                    <a:pt x="504" y="667"/>
                  </a:lnTo>
                  <a:lnTo>
                    <a:pt x="506" y="665"/>
                  </a:lnTo>
                  <a:lnTo>
                    <a:pt x="507" y="663"/>
                  </a:lnTo>
                  <a:lnTo>
                    <a:pt x="508" y="659"/>
                  </a:lnTo>
                  <a:lnTo>
                    <a:pt x="508" y="656"/>
                  </a:lnTo>
                  <a:lnTo>
                    <a:pt x="508" y="15"/>
                  </a:lnTo>
                  <a:lnTo>
                    <a:pt x="508" y="12"/>
                  </a:lnTo>
                  <a:lnTo>
                    <a:pt x="507" y="9"/>
                  </a:lnTo>
                  <a:lnTo>
                    <a:pt x="506" y="7"/>
                  </a:lnTo>
                  <a:lnTo>
                    <a:pt x="504" y="5"/>
                  </a:lnTo>
                  <a:lnTo>
                    <a:pt x="501" y="3"/>
                  </a:lnTo>
                  <a:lnTo>
                    <a:pt x="499" y="1"/>
                  </a:lnTo>
                  <a:lnTo>
                    <a:pt x="496" y="0"/>
                  </a:lnTo>
                  <a:lnTo>
                    <a:pt x="4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45" name="Freeform 950">
            <a:extLst>
              <a:ext uri="{FF2B5EF4-FFF2-40B4-BE49-F238E27FC236}">
                <a16:creationId xmlns:a16="http://schemas.microsoft.com/office/drawing/2014/main" id="{37F396DF-FFA3-4C9D-9E53-7B40DDCE23AC}"/>
              </a:ext>
            </a:extLst>
          </p:cNvPr>
          <p:cNvSpPr>
            <a:spLocks noEditPoints="1"/>
          </p:cNvSpPr>
          <p:nvPr/>
        </p:nvSpPr>
        <p:spPr bwMode="auto">
          <a:xfrm>
            <a:off x="10024266" y="2267256"/>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6" name="TextBox 45">
            <a:extLst>
              <a:ext uri="{FF2B5EF4-FFF2-40B4-BE49-F238E27FC236}">
                <a16:creationId xmlns:a16="http://schemas.microsoft.com/office/drawing/2014/main" id="{B44658A8-1D38-4A34-BB42-481D0BEF8606}"/>
              </a:ext>
            </a:extLst>
          </p:cNvPr>
          <p:cNvSpPr txBox="1"/>
          <p:nvPr/>
        </p:nvSpPr>
        <p:spPr>
          <a:xfrm>
            <a:off x="3596254" y="5696369"/>
            <a:ext cx="2307091" cy="276999"/>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หลักความเสมอภาค (</a:t>
            </a:r>
            <a:r>
              <a:rPr lang="en-US" sz="1800" dirty="0">
                <a:solidFill>
                  <a:schemeClr val="accent4">
                    <a:lumMod val="50000"/>
                  </a:schemeClr>
                </a:solidFill>
                <a:latin typeface="TH Sarabun New" panose="020B0500040200020003" pitchFamily="34" charset="-34"/>
                <a:cs typeface="TH Sarabun New" panose="020B0500040200020003" pitchFamily="34" charset="-34"/>
              </a:rPr>
              <a:t>Equity)</a:t>
            </a:r>
          </a:p>
        </p:txBody>
      </p:sp>
      <p:sp>
        <p:nvSpPr>
          <p:cNvPr id="47" name="Rectangle 46">
            <a:extLst>
              <a:ext uri="{FF2B5EF4-FFF2-40B4-BE49-F238E27FC236}">
                <a16:creationId xmlns:a16="http://schemas.microsoft.com/office/drawing/2014/main" id="{1EC48FF6-20BD-4F79-A347-B6F37428A270}"/>
              </a:ext>
            </a:extLst>
          </p:cNvPr>
          <p:cNvSpPr/>
          <p:nvPr/>
        </p:nvSpPr>
        <p:spPr>
          <a:xfrm>
            <a:off x="3807267" y="802263"/>
            <a:ext cx="4577466" cy="144359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all in English</a:t>
            </a:r>
          </a:p>
        </p:txBody>
      </p:sp>
    </p:spTree>
    <p:extLst>
      <p:ext uri="{BB962C8B-B14F-4D97-AF65-F5344CB8AC3E}">
        <p14:creationId xmlns:p14="http://schemas.microsoft.com/office/powerpoint/2010/main" val="2439217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8E5FCE7-3821-42D6-9FA1-201EA11E8954}"/>
              </a:ext>
            </a:extLst>
          </p:cNvPr>
          <p:cNvSpPr/>
          <p:nvPr/>
        </p:nvSpPr>
        <p:spPr>
          <a:xfrm>
            <a:off x="8887617" y="2381033"/>
            <a:ext cx="2493963" cy="3827259"/>
          </a:xfrm>
          <a:prstGeom prst="rect">
            <a:avLst/>
          </a:prstGeom>
          <a:solidFill>
            <a:schemeClr val="tx2">
              <a:lumMod val="20000"/>
              <a:lumOff val="80000"/>
              <a:alpha val="50196"/>
            </a:scheme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EA17264-E2FE-48B0-8FFC-53D12F13CE0A}"/>
              </a:ext>
            </a:extLst>
          </p:cNvPr>
          <p:cNvSpPr/>
          <p:nvPr/>
        </p:nvSpPr>
        <p:spPr>
          <a:xfrm>
            <a:off x="6195218" y="2381033"/>
            <a:ext cx="2493963" cy="3827259"/>
          </a:xfrm>
          <a:prstGeom prst="rect">
            <a:avLst/>
          </a:prstGeom>
          <a:solidFill>
            <a:schemeClr val="tx2">
              <a:lumMod val="20000"/>
              <a:lumOff val="80000"/>
              <a:alpha val="50196"/>
            </a:scheme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814348-AFE5-4427-B0D1-AEE0A53158F9}"/>
              </a:ext>
            </a:extLst>
          </p:cNvPr>
          <p:cNvSpPr/>
          <p:nvPr/>
        </p:nvSpPr>
        <p:spPr>
          <a:xfrm>
            <a:off x="3500805" y="2381033"/>
            <a:ext cx="2484325" cy="3827259"/>
          </a:xfrm>
          <a:prstGeom prst="rect">
            <a:avLst/>
          </a:prstGeom>
          <a:solidFill>
            <a:schemeClr val="tx2">
              <a:lumMod val="20000"/>
              <a:lumOff val="80000"/>
              <a:alpha val="50196"/>
            </a:scheme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011146-9B2A-494A-9833-40D6EA78E626}"/>
              </a:ext>
            </a:extLst>
          </p:cNvPr>
          <p:cNvSpPr/>
          <p:nvPr/>
        </p:nvSpPr>
        <p:spPr>
          <a:xfrm>
            <a:off x="808407" y="2381033"/>
            <a:ext cx="2493963" cy="3827259"/>
          </a:xfrm>
          <a:prstGeom prst="rect">
            <a:avLst/>
          </a:prstGeom>
          <a:solidFill>
            <a:schemeClr val="tx2">
              <a:lumMod val="20000"/>
              <a:lumOff val="80000"/>
              <a:alpha val="50196"/>
            </a:scheme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F288D9-A88B-49B1-966C-FE1271434559}"/>
              </a:ext>
            </a:extLst>
          </p:cNvPr>
          <p:cNvSpPr>
            <a:spLocks noGrp="1"/>
          </p:cNvSpPr>
          <p:nvPr>
            <p:ph type="title"/>
          </p:nvPr>
        </p:nvSpPr>
        <p:spPr/>
        <p:txBody>
          <a:bodyPr>
            <a:normAutofit/>
          </a:bodyPr>
          <a:lstStyle/>
          <a:p>
            <a:pPr lvl="0">
              <a:lnSpc>
                <a:spcPct val="107000"/>
              </a:lnSpc>
              <a:spcBef>
                <a:spcPts val="1200"/>
              </a:spcBef>
            </a:pPr>
            <a:r>
              <a:rPr lang="th-TH" sz="2800" kern="0" dirty="0">
                <a:solidFill>
                  <a:srgbClr val="44546A">
                    <a:lumMod val="50000"/>
                  </a:srgbClr>
                </a:solidFill>
                <a:latin typeface="TH SarabunPSK" panose="020B0500040200020003" pitchFamily="34" charset="-34"/>
                <a:ea typeface="Times New Roman" panose="02020603050405020304" pitchFamily="18" charset="0"/>
                <a:cs typeface="TH SarabunPSK" panose="020B0500040200020003" pitchFamily="34" charset="-34"/>
              </a:rPr>
              <a:t>การติดตามและประเมินผลการปฏิบัติงานด้านการคุ้มครองผู้บริโภค ประจำปี </a:t>
            </a:r>
            <a:r>
              <a:rPr lang="en-US" sz="2800" kern="0" dirty="0">
                <a:solidFill>
                  <a:srgbClr val="44546A">
                    <a:lumMod val="50000"/>
                  </a:srgbClr>
                </a:solidFill>
                <a:latin typeface="TH SarabunPSK" panose="020B0500040200020003" pitchFamily="34" charset="-34"/>
                <a:ea typeface="Times New Roman" panose="02020603050405020304" pitchFamily="18" charset="0"/>
                <a:cs typeface="TH SarabunPSK" panose="020B0500040200020003" pitchFamily="34" charset="-34"/>
              </a:rPr>
              <a:t>2562</a:t>
            </a:r>
            <a:r>
              <a:rPr lang="th-TH" sz="2800" kern="0" dirty="0">
                <a:solidFill>
                  <a:srgbClr val="44546A">
                    <a:lumMod val="50000"/>
                  </a:srgbClr>
                </a:solidFill>
                <a:latin typeface="TH SarabunPSK" panose="020B0500040200020003" pitchFamily="34" charset="-34"/>
                <a:ea typeface="Times New Roman" panose="02020603050405020304" pitchFamily="18" charset="0"/>
                <a:cs typeface="TH SarabunPSK" panose="020B0500040200020003" pitchFamily="34" charset="-34"/>
              </a:rPr>
              <a:t> ภายใต้หลักธรรมา</a:t>
            </a:r>
            <a:r>
              <a:rPr lang="th-TH" sz="2800" kern="0" dirty="0" err="1">
                <a:solidFill>
                  <a:srgbClr val="44546A">
                    <a:lumMod val="50000"/>
                  </a:srgbClr>
                </a:solidFill>
                <a:latin typeface="TH SarabunPSK" panose="020B0500040200020003" pitchFamily="34" charset="-34"/>
                <a:ea typeface="Times New Roman" panose="02020603050405020304" pitchFamily="18" charset="0"/>
                <a:cs typeface="TH SarabunPSK" panose="020B0500040200020003" pitchFamily="34" charset="-34"/>
              </a:rPr>
              <a:t>ภิ</a:t>
            </a:r>
            <a:r>
              <a:rPr lang="th-TH" sz="2800" kern="0" dirty="0">
                <a:solidFill>
                  <a:srgbClr val="44546A">
                    <a:lumMod val="50000"/>
                  </a:srgbClr>
                </a:solidFill>
                <a:latin typeface="TH SarabunPSK" panose="020B0500040200020003" pitchFamily="34" charset="-34"/>
                <a:ea typeface="Times New Roman" panose="02020603050405020304" pitchFamily="18" charset="0"/>
                <a:cs typeface="TH SarabunPSK" panose="020B0500040200020003" pitchFamily="34" charset="-34"/>
              </a:rPr>
              <a:t>บาล</a:t>
            </a:r>
            <a:endParaRPr lang="th-TH" dirty="0"/>
          </a:p>
        </p:txBody>
      </p:sp>
      <p:sp>
        <p:nvSpPr>
          <p:cNvPr id="75" name="Rectangle 74">
            <a:extLst>
              <a:ext uri="{FF2B5EF4-FFF2-40B4-BE49-F238E27FC236}">
                <a16:creationId xmlns:a16="http://schemas.microsoft.com/office/drawing/2014/main" id="{80334064-B846-4A63-A019-A47A0338C72D}"/>
              </a:ext>
            </a:extLst>
          </p:cNvPr>
          <p:cNvSpPr/>
          <p:nvPr/>
        </p:nvSpPr>
        <p:spPr>
          <a:xfrm>
            <a:off x="810419" y="1234785"/>
            <a:ext cx="2493963" cy="730024"/>
          </a:xfrm>
          <a:prstGeom prst="rect">
            <a:avLst/>
          </a:prstGeom>
          <a:solidFill>
            <a:schemeClr val="accent3">
              <a:lumMod val="75000"/>
            </a:schemeClr>
          </a:solidFill>
          <a:ln w="12700" cap="flat" cmpd="sng" algn="ctr">
            <a:noFill/>
            <a:prstDash val="solid"/>
            <a:miter lim="800000"/>
          </a:ln>
          <a:effectLst/>
        </p:spPr>
        <p:txBody>
          <a:bodyPr rtlCol="0" anchor="ctr"/>
          <a:lstStyle/>
          <a:p>
            <a:pPr lvl="0" algn="ctr"/>
            <a:r>
              <a:rPr lang="th-TH" sz="1800" b="1" dirty="0">
                <a:solidFill>
                  <a:prstClr val="white"/>
                </a:solidFill>
                <a:latin typeface="TH Sarabun New" panose="020B0500040200020003" pitchFamily="34" charset="-34"/>
                <a:cs typeface="TH Sarabun New" panose="020B0500040200020003" pitchFamily="34" charset="-34"/>
              </a:rPr>
              <a:t>การบริการจัดการภาครัฐแนวใหม่ (</a:t>
            </a:r>
            <a:r>
              <a:rPr lang="en-US" sz="1800" b="1" dirty="0">
                <a:solidFill>
                  <a:prstClr val="white"/>
                </a:solidFill>
                <a:latin typeface="TH Sarabun New" panose="020B0500040200020003" pitchFamily="34" charset="-34"/>
                <a:cs typeface="TH Sarabun New" panose="020B0500040200020003" pitchFamily="34" charset="-34"/>
              </a:rPr>
              <a:t>New Public Management)</a:t>
            </a:r>
          </a:p>
        </p:txBody>
      </p:sp>
      <p:sp>
        <p:nvSpPr>
          <p:cNvPr id="76" name="Rectangle 75">
            <a:extLst>
              <a:ext uri="{FF2B5EF4-FFF2-40B4-BE49-F238E27FC236}">
                <a16:creationId xmlns:a16="http://schemas.microsoft.com/office/drawing/2014/main" id="{0900ABB6-39F0-4D6E-908F-CC632C1FAE59}"/>
              </a:ext>
            </a:extLst>
          </p:cNvPr>
          <p:cNvSpPr/>
          <p:nvPr/>
        </p:nvSpPr>
        <p:spPr>
          <a:xfrm>
            <a:off x="3502819" y="1234785"/>
            <a:ext cx="2493963" cy="730024"/>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lvl="0" algn="ctr"/>
            <a:r>
              <a:rPr lang="th-TH" sz="1800" b="1" dirty="0">
                <a:solidFill>
                  <a:prstClr val="white"/>
                </a:solidFill>
                <a:latin typeface="TH Sarabun New" panose="020B0500040200020003" pitchFamily="34" charset="-34"/>
                <a:cs typeface="TH Sarabun New" panose="020B0500040200020003" pitchFamily="34" charset="-34"/>
              </a:rPr>
              <a:t>ค่านิยมประชาธิปไตย </a:t>
            </a:r>
            <a:endParaRPr lang="en-US" sz="1800" b="1" dirty="0">
              <a:solidFill>
                <a:prstClr val="white"/>
              </a:solidFill>
              <a:latin typeface="TH Sarabun New" panose="020B0500040200020003" pitchFamily="34" charset="-34"/>
              <a:cs typeface="TH Sarabun New" panose="020B0500040200020003" pitchFamily="34" charset="-34"/>
            </a:endParaRPr>
          </a:p>
          <a:p>
            <a:pPr lvl="0" algn="ctr"/>
            <a:r>
              <a:rPr lang="th-TH" sz="1800" b="1" dirty="0">
                <a:solidFill>
                  <a:prstClr val="white"/>
                </a:solidFill>
                <a:latin typeface="TH Sarabun New" panose="020B0500040200020003" pitchFamily="34" charset="-34"/>
                <a:cs typeface="TH Sarabun New" panose="020B0500040200020003" pitchFamily="34" charset="-34"/>
              </a:rPr>
              <a:t>(</a:t>
            </a:r>
            <a:r>
              <a:rPr lang="en-US" sz="1800" b="1" dirty="0">
                <a:solidFill>
                  <a:prstClr val="white"/>
                </a:solidFill>
                <a:latin typeface="TH Sarabun New" panose="020B0500040200020003" pitchFamily="34" charset="-34"/>
                <a:cs typeface="TH Sarabun New" panose="020B0500040200020003" pitchFamily="34" charset="-34"/>
              </a:rPr>
              <a:t>Democratic Value)</a:t>
            </a:r>
          </a:p>
        </p:txBody>
      </p:sp>
      <p:sp>
        <p:nvSpPr>
          <p:cNvPr id="77" name="Rectangle 76">
            <a:extLst>
              <a:ext uri="{FF2B5EF4-FFF2-40B4-BE49-F238E27FC236}">
                <a16:creationId xmlns:a16="http://schemas.microsoft.com/office/drawing/2014/main" id="{0662C5A7-12DE-41E7-9AA1-4A4BD6EFD405}"/>
              </a:ext>
            </a:extLst>
          </p:cNvPr>
          <p:cNvSpPr/>
          <p:nvPr/>
        </p:nvSpPr>
        <p:spPr>
          <a:xfrm>
            <a:off x="6195219" y="1234785"/>
            <a:ext cx="2493963" cy="730024"/>
          </a:xfrm>
          <a:prstGeom prst="rect">
            <a:avLst/>
          </a:prstGeom>
          <a:solidFill>
            <a:schemeClr val="accent3">
              <a:lumMod val="75000"/>
            </a:schemeClr>
          </a:solidFill>
          <a:ln w="12700" cap="flat" cmpd="sng" algn="ctr">
            <a:noFill/>
            <a:prstDash val="solid"/>
            <a:miter lim="800000"/>
          </a:ln>
          <a:effectLst/>
        </p:spPr>
        <p:txBody>
          <a:bodyPr rtlCol="0" anchor="ctr"/>
          <a:lstStyle/>
          <a:p>
            <a:pPr lvl="0" algn="ctr"/>
            <a:r>
              <a:rPr lang="th-TH" sz="1800" b="1" dirty="0">
                <a:solidFill>
                  <a:prstClr val="white"/>
                </a:solidFill>
                <a:latin typeface="TH Sarabun New" panose="020B0500040200020003" pitchFamily="34" charset="-34"/>
                <a:cs typeface="TH Sarabun New" panose="020B0500040200020003" pitchFamily="34" charset="-34"/>
              </a:rPr>
              <a:t>ประชารัฐ                  (</a:t>
            </a:r>
            <a:r>
              <a:rPr lang="en-US" sz="1800" b="1" dirty="0">
                <a:solidFill>
                  <a:prstClr val="white"/>
                </a:solidFill>
                <a:latin typeface="TH Sarabun New" panose="020B0500040200020003" pitchFamily="34" charset="-34"/>
                <a:cs typeface="TH Sarabun New" panose="020B0500040200020003" pitchFamily="34" charset="-34"/>
              </a:rPr>
              <a:t>Participatory State)</a:t>
            </a:r>
          </a:p>
        </p:txBody>
      </p:sp>
      <p:sp>
        <p:nvSpPr>
          <p:cNvPr id="78" name="Rectangle 77">
            <a:extLst>
              <a:ext uri="{FF2B5EF4-FFF2-40B4-BE49-F238E27FC236}">
                <a16:creationId xmlns:a16="http://schemas.microsoft.com/office/drawing/2014/main" id="{AD9072C7-DF9C-4332-ADEF-00243C4E8A70}"/>
              </a:ext>
            </a:extLst>
          </p:cNvPr>
          <p:cNvSpPr/>
          <p:nvPr/>
        </p:nvSpPr>
        <p:spPr>
          <a:xfrm>
            <a:off x="8887619" y="1234785"/>
            <a:ext cx="2493963" cy="730024"/>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lvl="0" algn="ctr"/>
            <a:r>
              <a:rPr lang="th-TH" sz="1800" b="1" dirty="0">
                <a:solidFill>
                  <a:prstClr val="white"/>
                </a:solidFill>
                <a:latin typeface="TH Sarabun New" panose="020B0500040200020003" pitchFamily="34" charset="-34"/>
                <a:cs typeface="TH Sarabun New" panose="020B0500040200020003" pitchFamily="34" charset="-34"/>
              </a:rPr>
              <a:t>ความรับผิดชอบทางการบริหาร (</a:t>
            </a:r>
            <a:r>
              <a:rPr lang="en-US" sz="1800" b="1" dirty="0">
                <a:solidFill>
                  <a:prstClr val="white"/>
                </a:solidFill>
                <a:latin typeface="TH Sarabun New" panose="020B0500040200020003" pitchFamily="34" charset="-34"/>
                <a:cs typeface="TH Sarabun New" panose="020B0500040200020003" pitchFamily="34" charset="-34"/>
              </a:rPr>
              <a:t>Administrative Responsibility)</a:t>
            </a:r>
          </a:p>
        </p:txBody>
      </p:sp>
      <p:sp>
        <p:nvSpPr>
          <p:cNvPr id="79" name="Rectangle 78">
            <a:extLst>
              <a:ext uri="{FF2B5EF4-FFF2-40B4-BE49-F238E27FC236}">
                <a16:creationId xmlns:a16="http://schemas.microsoft.com/office/drawing/2014/main" id="{76E02365-3917-4572-A515-7F7BF26EE9E5}"/>
              </a:ext>
            </a:extLst>
          </p:cNvPr>
          <p:cNvSpPr/>
          <p:nvPr/>
        </p:nvSpPr>
        <p:spPr>
          <a:xfrm>
            <a:off x="810419" y="1964809"/>
            <a:ext cx="2493963" cy="446314"/>
          </a:xfrm>
          <a:prstGeom prst="rect">
            <a:avLst/>
          </a:prstGeom>
          <a:solidFill>
            <a:srgbClr val="3F3F3F">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0" name="Rectangle 79">
            <a:extLst>
              <a:ext uri="{FF2B5EF4-FFF2-40B4-BE49-F238E27FC236}">
                <a16:creationId xmlns:a16="http://schemas.microsoft.com/office/drawing/2014/main" id="{6570857F-276C-4F36-9803-2F1A78FB709C}"/>
              </a:ext>
            </a:extLst>
          </p:cNvPr>
          <p:cNvSpPr/>
          <p:nvPr/>
        </p:nvSpPr>
        <p:spPr>
          <a:xfrm>
            <a:off x="3498793" y="1964809"/>
            <a:ext cx="2497989" cy="446314"/>
          </a:xfrm>
          <a:prstGeom prst="rect">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1" name="Rectangle 80">
            <a:extLst>
              <a:ext uri="{FF2B5EF4-FFF2-40B4-BE49-F238E27FC236}">
                <a16:creationId xmlns:a16="http://schemas.microsoft.com/office/drawing/2014/main" id="{B8599FF5-BD60-47D8-857B-B909B7960164}"/>
              </a:ext>
            </a:extLst>
          </p:cNvPr>
          <p:cNvSpPr/>
          <p:nvPr/>
        </p:nvSpPr>
        <p:spPr>
          <a:xfrm>
            <a:off x="6195219" y="1964809"/>
            <a:ext cx="2493963" cy="446314"/>
          </a:xfrm>
          <a:prstGeom prst="rect">
            <a:avLst/>
          </a:prstGeom>
          <a:solidFill>
            <a:srgbClr val="3F3F3F">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2" name="Rectangle 81">
            <a:extLst>
              <a:ext uri="{FF2B5EF4-FFF2-40B4-BE49-F238E27FC236}">
                <a16:creationId xmlns:a16="http://schemas.microsoft.com/office/drawing/2014/main" id="{BDC2D02F-2EEF-4CEA-87E2-00880FED2174}"/>
              </a:ext>
            </a:extLst>
          </p:cNvPr>
          <p:cNvSpPr/>
          <p:nvPr/>
        </p:nvSpPr>
        <p:spPr>
          <a:xfrm>
            <a:off x="8887619" y="1964809"/>
            <a:ext cx="2493963" cy="446314"/>
          </a:xfrm>
          <a:prstGeom prst="rect">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3" name="Oval 82">
            <a:extLst>
              <a:ext uri="{FF2B5EF4-FFF2-40B4-BE49-F238E27FC236}">
                <a16:creationId xmlns:a16="http://schemas.microsoft.com/office/drawing/2014/main" id="{E549DBB9-1696-4621-BED5-B584DC578AB7}"/>
              </a:ext>
            </a:extLst>
          </p:cNvPr>
          <p:cNvSpPr/>
          <p:nvPr/>
        </p:nvSpPr>
        <p:spPr>
          <a:xfrm>
            <a:off x="1756953" y="2110676"/>
            <a:ext cx="600894" cy="600894"/>
          </a:xfrm>
          <a:prstGeom prst="ellipse">
            <a:avLst/>
          </a:prstGeom>
          <a:solidFill>
            <a:schemeClr val="accent3">
              <a:lumMod val="75000"/>
            </a:schemeClr>
          </a:solidFill>
          <a:ln w="317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4" name="Oval 83">
            <a:extLst>
              <a:ext uri="{FF2B5EF4-FFF2-40B4-BE49-F238E27FC236}">
                <a16:creationId xmlns:a16="http://schemas.microsoft.com/office/drawing/2014/main" id="{3FA1E4B8-3D1E-49AA-A6F0-2F34B9E4564B}"/>
              </a:ext>
            </a:extLst>
          </p:cNvPr>
          <p:cNvSpPr/>
          <p:nvPr/>
        </p:nvSpPr>
        <p:spPr>
          <a:xfrm>
            <a:off x="4449353" y="2110676"/>
            <a:ext cx="600894" cy="600894"/>
          </a:xfrm>
          <a:prstGeom prst="ellipse">
            <a:avLst/>
          </a:prstGeom>
          <a:solidFill>
            <a:schemeClr val="accent5">
              <a:lumMod val="60000"/>
              <a:lumOff val="40000"/>
            </a:schemeClr>
          </a:solidFill>
          <a:ln w="317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5" name="Oval 84">
            <a:extLst>
              <a:ext uri="{FF2B5EF4-FFF2-40B4-BE49-F238E27FC236}">
                <a16:creationId xmlns:a16="http://schemas.microsoft.com/office/drawing/2014/main" id="{9EF03366-C812-47F8-957D-9ECA67F8E48F}"/>
              </a:ext>
            </a:extLst>
          </p:cNvPr>
          <p:cNvSpPr/>
          <p:nvPr/>
        </p:nvSpPr>
        <p:spPr>
          <a:xfrm>
            <a:off x="7141753" y="2110676"/>
            <a:ext cx="600894" cy="600894"/>
          </a:xfrm>
          <a:prstGeom prst="ellipse">
            <a:avLst/>
          </a:prstGeom>
          <a:solidFill>
            <a:schemeClr val="accent3">
              <a:lumMod val="75000"/>
            </a:schemeClr>
          </a:solidFill>
          <a:ln w="317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6" name="Oval 85">
            <a:extLst>
              <a:ext uri="{FF2B5EF4-FFF2-40B4-BE49-F238E27FC236}">
                <a16:creationId xmlns:a16="http://schemas.microsoft.com/office/drawing/2014/main" id="{20842ED1-84B3-4281-97DE-249EE7A679D6}"/>
              </a:ext>
            </a:extLst>
          </p:cNvPr>
          <p:cNvSpPr/>
          <p:nvPr/>
        </p:nvSpPr>
        <p:spPr>
          <a:xfrm>
            <a:off x="9834153" y="2110676"/>
            <a:ext cx="600894" cy="600894"/>
          </a:xfrm>
          <a:prstGeom prst="ellipse">
            <a:avLst/>
          </a:prstGeom>
          <a:solidFill>
            <a:schemeClr val="accent5">
              <a:lumMod val="60000"/>
              <a:lumOff val="40000"/>
            </a:schemeClr>
          </a:solidFill>
          <a:ln w="317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89" name="TextBox 88">
            <a:extLst>
              <a:ext uri="{FF2B5EF4-FFF2-40B4-BE49-F238E27FC236}">
                <a16:creationId xmlns:a16="http://schemas.microsoft.com/office/drawing/2014/main" id="{7AFBBDB3-CD55-4C6D-A5A6-48FAAF26C039}"/>
              </a:ext>
            </a:extLst>
          </p:cNvPr>
          <p:cNvSpPr txBox="1"/>
          <p:nvPr/>
        </p:nvSpPr>
        <p:spPr>
          <a:xfrm>
            <a:off x="903854" y="2908288"/>
            <a:ext cx="2307091" cy="276999"/>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หลักประสิทธิภาพ (</a:t>
            </a:r>
            <a:r>
              <a:rPr lang="en-US" sz="1800" dirty="0">
                <a:solidFill>
                  <a:schemeClr val="accent4">
                    <a:lumMod val="50000"/>
                  </a:schemeClr>
                </a:solidFill>
                <a:latin typeface="TH Sarabun New" panose="020B0500040200020003" pitchFamily="34" charset="-34"/>
                <a:cs typeface="TH Sarabun New" panose="020B0500040200020003" pitchFamily="34" charset="-34"/>
              </a:rPr>
              <a:t>Efficiency) </a:t>
            </a:r>
          </a:p>
        </p:txBody>
      </p:sp>
      <p:sp>
        <p:nvSpPr>
          <p:cNvPr id="90" name="TextBox 89">
            <a:extLst>
              <a:ext uri="{FF2B5EF4-FFF2-40B4-BE49-F238E27FC236}">
                <a16:creationId xmlns:a16="http://schemas.microsoft.com/office/drawing/2014/main" id="{57DD709C-F65C-4A1D-8940-7BAA287FC2EB}"/>
              </a:ext>
            </a:extLst>
          </p:cNvPr>
          <p:cNvSpPr txBox="1"/>
          <p:nvPr/>
        </p:nvSpPr>
        <p:spPr>
          <a:xfrm>
            <a:off x="903854" y="4109571"/>
            <a:ext cx="2307091" cy="276999"/>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หลักประสิทธิผล (</a:t>
            </a:r>
            <a:r>
              <a:rPr lang="en-US" sz="1800" dirty="0">
                <a:solidFill>
                  <a:schemeClr val="accent4">
                    <a:lumMod val="50000"/>
                  </a:schemeClr>
                </a:solidFill>
                <a:latin typeface="TH Sarabun New" panose="020B0500040200020003" pitchFamily="34" charset="-34"/>
                <a:cs typeface="TH Sarabun New" panose="020B0500040200020003" pitchFamily="34" charset="-34"/>
              </a:rPr>
              <a:t>Effective) </a:t>
            </a:r>
          </a:p>
        </p:txBody>
      </p:sp>
      <p:sp>
        <p:nvSpPr>
          <p:cNvPr id="91" name="TextBox 90">
            <a:extLst>
              <a:ext uri="{FF2B5EF4-FFF2-40B4-BE49-F238E27FC236}">
                <a16:creationId xmlns:a16="http://schemas.microsoft.com/office/drawing/2014/main" id="{303B28AB-41CE-4DB2-B077-3E04F7003015}"/>
              </a:ext>
            </a:extLst>
          </p:cNvPr>
          <p:cNvSpPr txBox="1"/>
          <p:nvPr/>
        </p:nvSpPr>
        <p:spPr>
          <a:xfrm>
            <a:off x="903854" y="5310854"/>
            <a:ext cx="2307091" cy="276999"/>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หลักการตอบสนอง (</a:t>
            </a:r>
            <a:r>
              <a:rPr lang="en-US" sz="1800" dirty="0">
                <a:solidFill>
                  <a:schemeClr val="accent4">
                    <a:lumMod val="50000"/>
                  </a:schemeClr>
                </a:solidFill>
                <a:latin typeface="TH Sarabun New" panose="020B0500040200020003" pitchFamily="34" charset="-34"/>
                <a:cs typeface="TH Sarabun New" panose="020B0500040200020003" pitchFamily="34" charset="-34"/>
              </a:rPr>
              <a:t>Responsive) </a:t>
            </a:r>
          </a:p>
        </p:txBody>
      </p:sp>
      <p:sp>
        <p:nvSpPr>
          <p:cNvPr id="92" name="TextBox 91">
            <a:extLst>
              <a:ext uri="{FF2B5EF4-FFF2-40B4-BE49-F238E27FC236}">
                <a16:creationId xmlns:a16="http://schemas.microsoft.com/office/drawing/2014/main" id="{DF6E3156-8270-4705-91F6-C5ADE07CEA71}"/>
              </a:ext>
            </a:extLst>
          </p:cNvPr>
          <p:cNvSpPr txBox="1"/>
          <p:nvPr/>
        </p:nvSpPr>
        <p:spPr>
          <a:xfrm>
            <a:off x="3594259" y="2908288"/>
            <a:ext cx="2307091" cy="553998"/>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หลักภาระรับผิดชอบ/สามารถตรวจสอบได้ (</a:t>
            </a:r>
            <a:r>
              <a:rPr lang="en-US" sz="1800" dirty="0">
                <a:solidFill>
                  <a:schemeClr val="accent4">
                    <a:lumMod val="50000"/>
                  </a:schemeClr>
                </a:solidFill>
                <a:latin typeface="TH Sarabun New" panose="020B0500040200020003" pitchFamily="34" charset="-34"/>
                <a:cs typeface="TH Sarabun New" panose="020B0500040200020003" pitchFamily="34" charset="-34"/>
              </a:rPr>
              <a:t>Accountability) </a:t>
            </a:r>
          </a:p>
        </p:txBody>
      </p:sp>
      <p:sp>
        <p:nvSpPr>
          <p:cNvPr id="93" name="TextBox 92">
            <a:extLst>
              <a:ext uri="{FF2B5EF4-FFF2-40B4-BE49-F238E27FC236}">
                <a16:creationId xmlns:a16="http://schemas.microsoft.com/office/drawing/2014/main" id="{422DBB6E-593C-4259-8C0F-7F46197846A1}"/>
              </a:ext>
            </a:extLst>
          </p:cNvPr>
          <p:cNvSpPr txBox="1"/>
          <p:nvPr/>
        </p:nvSpPr>
        <p:spPr>
          <a:xfrm>
            <a:off x="3594259" y="3848064"/>
            <a:ext cx="2307091" cy="553998"/>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หลักความเปิดเผย/โปร่งใส (</a:t>
            </a:r>
            <a:r>
              <a:rPr lang="en-US" sz="1800" dirty="0">
                <a:solidFill>
                  <a:schemeClr val="accent4">
                    <a:lumMod val="50000"/>
                  </a:schemeClr>
                </a:solidFill>
                <a:latin typeface="TH Sarabun New" panose="020B0500040200020003" pitchFamily="34" charset="-34"/>
                <a:cs typeface="TH Sarabun New" panose="020B0500040200020003" pitchFamily="34" charset="-34"/>
              </a:rPr>
              <a:t>Transparency) </a:t>
            </a:r>
          </a:p>
        </p:txBody>
      </p:sp>
      <p:sp>
        <p:nvSpPr>
          <p:cNvPr id="94" name="TextBox 93">
            <a:extLst>
              <a:ext uri="{FF2B5EF4-FFF2-40B4-BE49-F238E27FC236}">
                <a16:creationId xmlns:a16="http://schemas.microsoft.com/office/drawing/2014/main" id="{1CD001BB-8606-457E-AE3D-A705DF0D477C}"/>
              </a:ext>
            </a:extLst>
          </p:cNvPr>
          <p:cNvSpPr txBox="1"/>
          <p:nvPr/>
        </p:nvSpPr>
        <p:spPr>
          <a:xfrm>
            <a:off x="3574822" y="4877386"/>
            <a:ext cx="2307091" cy="276999"/>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หลักนิติธรรม (</a:t>
            </a:r>
            <a:r>
              <a:rPr lang="en-US" sz="1800" dirty="0">
                <a:solidFill>
                  <a:schemeClr val="accent4">
                    <a:lumMod val="50000"/>
                  </a:schemeClr>
                </a:solidFill>
                <a:latin typeface="TH Sarabun New" panose="020B0500040200020003" pitchFamily="34" charset="-34"/>
                <a:cs typeface="TH Sarabun New" panose="020B0500040200020003" pitchFamily="34" charset="-34"/>
              </a:rPr>
              <a:t>Rule of Law) </a:t>
            </a:r>
          </a:p>
        </p:txBody>
      </p:sp>
      <p:sp>
        <p:nvSpPr>
          <p:cNvPr id="95" name="TextBox 94">
            <a:extLst>
              <a:ext uri="{FF2B5EF4-FFF2-40B4-BE49-F238E27FC236}">
                <a16:creationId xmlns:a16="http://schemas.microsoft.com/office/drawing/2014/main" id="{91D9E415-1E64-422E-B1E3-8D35C565F977}"/>
              </a:ext>
            </a:extLst>
          </p:cNvPr>
          <p:cNvSpPr txBox="1"/>
          <p:nvPr/>
        </p:nvSpPr>
        <p:spPr>
          <a:xfrm>
            <a:off x="6294189" y="2908288"/>
            <a:ext cx="2307091" cy="553998"/>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หลักการกระจายอำนาจ (</a:t>
            </a:r>
            <a:r>
              <a:rPr lang="en-US" sz="1800" dirty="0">
                <a:solidFill>
                  <a:schemeClr val="accent4">
                    <a:lumMod val="50000"/>
                  </a:schemeClr>
                </a:solidFill>
                <a:latin typeface="TH Sarabun New" panose="020B0500040200020003" pitchFamily="34" charset="-34"/>
                <a:cs typeface="TH Sarabun New" panose="020B0500040200020003" pitchFamily="34" charset="-34"/>
              </a:rPr>
              <a:t>Decentralization) </a:t>
            </a:r>
          </a:p>
        </p:txBody>
      </p:sp>
      <p:sp>
        <p:nvSpPr>
          <p:cNvPr id="96" name="TextBox 95">
            <a:extLst>
              <a:ext uri="{FF2B5EF4-FFF2-40B4-BE49-F238E27FC236}">
                <a16:creationId xmlns:a16="http://schemas.microsoft.com/office/drawing/2014/main" id="{F6B004F7-80EF-4C45-9826-B01184039EC1}"/>
              </a:ext>
            </a:extLst>
          </p:cNvPr>
          <p:cNvSpPr txBox="1"/>
          <p:nvPr/>
        </p:nvSpPr>
        <p:spPr>
          <a:xfrm>
            <a:off x="6294189" y="4107791"/>
            <a:ext cx="2307091" cy="830997"/>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หลักการมีส่วนร่วม/การมุ่งเน้น           ฉันทามติ (</a:t>
            </a:r>
            <a:r>
              <a:rPr lang="en-US" sz="1800" dirty="0">
                <a:solidFill>
                  <a:schemeClr val="accent4">
                    <a:lumMod val="50000"/>
                  </a:schemeClr>
                </a:solidFill>
                <a:latin typeface="TH Sarabun New" panose="020B0500040200020003" pitchFamily="34" charset="-34"/>
                <a:cs typeface="TH Sarabun New" panose="020B0500040200020003" pitchFamily="34" charset="-34"/>
              </a:rPr>
              <a:t>Participation/Consensus Oriented)</a:t>
            </a:r>
          </a:p>
        </p:txBody>
      </p:sp>
      <p:sp>
        <p:nvSpPr>
          <p:cNvPr id="98" name="TextBox 97">
            <a:extLst>
              <a:ext uri="{FF2B5EF4-FFF2-40B4-BE49-F238E27FC236}">
                <a16:creationId xmlns:a16="http://schemas.microsoft.com/office/drawing/2014/main" id="{44C46F5E-CE84-4295-A768-E975B3C83B1F}"/>
              </a:ext>
            </a:extLst>
          </p:cNvPr>
          <p:cNvSpPr txBox="1"/>
          <p:nvPr/>
        </p:nvSpPr>
        <p:spPr>
          <a:xfrm>
            <a:off x="8984797" y="2908288"/>
            <a:ext cx="2307091" cy="553998"/>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หลักคุณธรรม/จริยธรรม (</a:t>
            </a:r>
            <a:r>
              <a:rPr lang="en-US" sz="1800" dirty="0">
                <a:solidFill>
                  <a:schemeClr val="accent4">
                    <a:lumMod val="50000"/>
                  </a:schemeClr>
                </a:solidFill>
                <a:latin typeface="TH Sarabun New" panose="020B0500040200020003" pitchFamily="34" charset="-34"/>
                <a:cs typeface="TH Sarabun New" panose="020B0500040200020003" pitchFamily="34" charset="-34"/>
              </a:rPr>
              <a:t>Morality/Ethics)</a:t>
            </a:r>
          </a:p>
        </p:txBody>
      </p:sp>
      <p:sp>
        <p:nvSpPr>
          <p:cNvPr id="34" name="Rectangle 33">
            <a:extLst>
              <a:ext uri="{FF2B5EF4-FFF2-40B4-BE49-F238E27FC236}">
                <a16:creationId xmlns:a16="http://schemas.microsoft.com/office/drawing/2014/main" id="{20C6CABA-94D4-4F5B-B2CA-E8FA43B9F22B}"/>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
        <p:nvSpPr>
          <p:cNvPr id="35" name="Freeform 391">
            <a:extLst>
              <a:ext uri="{FF2B5EF4-FFF2-40B4-BE49-F238E27FC236}">
                <a16:creationId xmlns:a16="http://schemas.microsoft.com/office/drawing/2014/main" id="{BE930B4A-8235-4474-8994-C1A7927B9AC7}"/>
              </a:ext>
            </a:extLst>
          </p:cNvPr>
          <p:cNvSpPr>
            <a:spLocks noEditPoints="1"/>
          </p:cNvSpPr>
          <p:nvPr/>
        </p:nvSpPr>
        <p:spPr bwMode="auto">
          <a:xfrm>
            <a:off x="1911719" y="2237364"/>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nvGrpSpPr>
          <p:cNvPr id="36" name="Group 35">
            <a:extLst>
              <a:ext uri="{FF2B5EF4-FFF2-40B4-BE49-F238E27FC236}">
                <a16:creationId xmlns:a16="http://schemas.microsoft.com/office/drawing/2014/main" id="{CAF53CA5-2FB4-492A-80D5-6381D7F6DB9C}"/>
              </a:ext>
            </a:extLst>
          </p:cNvPr>
          <p:cNvGrpSpPr/>
          <p:nvPr/>
        </p:nvGrpSpPr>
        <p:grpSpPr>
          <a:xfrm>
            <a:off x="4656931" y="2235166"/>
            <a:ext cx="185737" cy="285750"/>
            <a:chOff x="7666038" y="5922963"/>
            <a:chExt cx="185737" cy="285750"/>
          </a:xfrm>
          <a:solidFill>
            <a:sysClr val="window" lastClr="FFFFFF"/>
          </a:solidFill>
        </p:grpSpPr>
        <p:sp>
          <p:nvSpPr>
            <p:cNvPr id="37" name="Freeform 3584">
              <a:extLst>
                <a:ext uri="{FF2B5EF4-FFF2-40B4-BE49-F238E27FC236}">
                  <a16:creationId xmlns:a16="http://schemas.microsoft.com/office/drawing/2014/main" id="{CAFB7CB8-646E-44FE-8A8E-76763A72D3EE}"/>
                </a:ext>
              </a:extLst>
            </p:cNvPr>
            <p:cNvSpPr>
              <a:spLocks/>
            </p:cNvSpPr>
            <p:nvPr/>
          </p:nvSpPr>
          <p:spPr bwMode="auto">
            <a:xfrm>
              <a:off x="7689850" y="5922963"/>
              <a:ext cx="95250" cy="95250"/>
            </a:xfrm>
            <a:custGeom>
              <a:avLst/>
              <a:gdLst>
                <a:gd name="T0" fmla="*/ 133 w 240"/>
                <a:gd name="T1" fmla="*/ 239 h 240"/>
                <a:gd name="T2" fmla="*/ 156 w 240"/>
                <a:gd name="T3" fmla="*/ 235 h 240"/>
                <a:gd name="T4" fmla="*/ 177 w 240"/>
                <a:gd name="T5" fmla="*/ 226 h 240"/>
                <a:gd name="T6" fmla="*/ 197 w 240"/>
                <a:gd name="T7" fmla="*/ 212 h 240"/>
                <a:gd name="T8" fmla="*/ 213 w 240"/>
                <a:gd name="T9" fmla="*/ 196 h 240"/>
                <a:gd name="T10" fmla="*/ 226 w 240"/>
                <a:gd name="T11" fmla="*/ 177 h 240"/>
                <a:gd name="T12" fmla="*/ 235 w 240"/>
                <a:gd name="T13" fmla="*/ 155 h 240"/>
                <a:gd name="T14" fmla="*/ 240 w 240"/>
                <a:gd name="T15" fmla="*/ 132 h 240"/>
                <a:gd name="T16" fmla="*/ 240 w 240"/>
                <a:gd name="T17" fmla="*/ 108 h 240"/>
                <a:gd name="T18" fmla="*/ 235 w 240"/>
                <a:gd name="T19" fmla="*/ 83 h 240"/>
                <a:gd name="T20" fmla="*/ 226 w 240"/>
                <a:gd name="T21" fmla="*/ 63 h 240"/>
                <a:gd name="T22" fmla="*/ 213 w 240"/>
                <a:gd name="T23" fmla="*/ 43 h 240"/>
                <a:gd name="T24" fmla="*/ 197 w 240"/>
                <a:gd name="T25" fmla="*/ 27 h 240"/>
                <a:gd name="T26" fmla="*/ 177 w 240"/>
                <a:gd name="T27" fmla="*/ 14 h 240"/>
                <a:gd name="T28" fmla="*/ 156 w 240"/>
                <a:gd name="T29" fmla="*/ 5 h 240"/>
                <a:gd name="T30" fmla="*/ 133 w 240"/>
                <a:gd name="T31" fmla="*/ 0 h 240"/>
                <a:gd name="T32" fmla="*/ 108 w 240"/>
                <a:gd name="T33" fmla="*/ 0 h 240"/>
                <a:gd name="T34" fmla="*/ 85 w 240"/>
                <a:gd name="T35" fmla="*/ 5 h 240"/>
                <a:gd name="T36" fmla="*/ 63 w 240"/>
                <a:gd name="T37" fmla="*/ 14 h 240"/>
                <a:gd name="T38" fmla="*/ 44 w 240"/>
                <a:gd name="T39" fmla="*/ 27 h 240"/>
                <a:gd name="T40" fmla="*/ 27 w 240"/>
                <a:gd name="T41" fmla="*/ 43 h 240"/>
                <a:gd name="T42" fmla="*/ 14 w 240"/>
                <a:gd name="T43" fmla="*/ 63 h 240"/>
                <a:gd name="T44" fmla="*/ 5 w 240"/>
                <a:gd name="T45" fmla="*/ 83 h 240"/>
                <a:gd name="T46" fmla="*/ 0 w 240"/>
                <a:gd name="T47" fmla="*/ 108 h 240"/>
                <a:gd name="T48" fmla="*/ 0 w 240"/>
                <a:gd name="T49" fmla="*/ 132 h 240"/>
                <a:gd name="T50" fmla="*/ 5 w 240"/>
                <a:gd name="T51" fmla="*/ 155 h 240"/>
                <a:gd name="T52" fmla="*/ 14 w 240"/>
                <a:gd name="T53" fmla="*/ 177 h 240"/>
                <a:gd name="T54" fmla="*/ 27 w 240"/>
                <a:gd name="T55" fmla="*/ 196 h 240"/>
                <a:gd name="T56" fmla="*/ 44 w 240"/>
                <a:gd name="T57" fmla="*/ 212 h 240"/>
                <a:gd name="T58" fmla="*/ 63 w 240"/>
                <a:gd name="T59" fmla="*/ 226 h 240"/>
                <a:gd name="T60" fmla="*/ 85 w 240"/>
                <a:gd name="T61" fmla="*/ 235 h 240"/>
                <a:gd name="T62" fmla="*/ 108 w 240"/>
                <a:gd name="T63"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40">
                  <a:moveTo>
                    <a:pt x="121" y="240"/>
                  </a:moveTo>
                  <a:lnTo>
                    <a:pt x="133" y="239"/>
                  </a:lnTo>
                  <a:lnTo>
                    <a:pt x="144" y="237"/>
                  </a:lnTo>
                  <a:lnTo>
                    <a:pt x="156" y="235"/>
                  </a:lnTo>
                  <a:lnTo>
                    <a:pt x="167" y="230"/>
                  </a:lnTo>
                  <a:lnTo>
                    <a:pt x="177" y="226"/>
                  </a:lnTo>
                  <a:lnTo>
                    <a:pt x="188" y="219"/>
                  </a:lnTo>
                  <a:lnTo>
                    <a:pt x="197" y="212"/>
                  </a:lnTo>
                  <a:lnTo>
                    <a:pt x="206" y="204"/>
                  </a:lnTo>
                  <a:lnTo>
                    <a:pt x="213" y="196"/>
                  </a:lnTo>
                  <a:lnTo>
                    <a:pt x="220" y="187"/>
                  </a:lnTo>
                  <a:lnTo>
                    <a:pt x="226" y="177"/>
                  </a:lnTo>
                  <a:lnTo>
                    <a:pt x="231" y="167"/>
                  </a:lnTo>
                  <a:lnTo>
                    <a:pt x="235" y="155"/>
                  </a:lnTo>
                  <a:lnTo>
                    <a:pt x="238" y="144"/>
                  </a:lnTo>
                  <a:lnTo>
                    <a:pt x="240" y="132"/>
                  </a:lnTo>
                  <a:lnTo>
                    <a:pt x="240" y="119"/>
                  </a:lnTo>
                  <a:lnTo>
                    <a:pt x="240" y="108"/>
                  </a:lnTo>
                  <a:lnTo>
                    <a:pt x="238" y="95"/>
                  </a:lnTo>
                  <a:lnTo>
                    <a:pt x="235" y="83"/>
                  </a:lnTo>
                  <a:lnTo>
                    <a:pt x="231" y="73"/>
                  </a:lnTo>
                  <a:lnTo>
                    <a:pt x="226" y="63"/>
                  </a:lnTo>
                  <a:lnTo>
                    <a:pt x="220" y="52"/>
                  </a:lnTo>
                  <a:lnTo>
                    <a:pt x="213" y="43"/>
                  </a:lnTo>
                  <a:lnTo>
                    <a:pt x="206" y="34"/>
                  </a:lnTo>
                  <a:lnTo>
                    <a:pt x="197" y="27"/>
                  </a:lnTo>
                  <a:lnTo>
                    <a:pt x="188" y="20"/>
                  </a:lnTo>
                  <a:lnTo>
                    <a:pt x="177" y="14"/>
                  </a:lnTo>
                  <a:lnTo>
                    <a:pt x="167" y="9"/>
                  </a:lnTo>
                  <a:lnTo>
                    <a:pt x="156" y="5"/>
                  </a:lnTo>
                  <a:lnTo>
                    <a:pt x="144" y="2"/>
                  </a:lnTo>
                  <a:lnTo>
                    <a:pt x="133" y="0"/>
                  </a:lnTo>
                  <a:lnTo>
                    <a:pt x="121" y="0"/>
                  </a:lnTo>
                  <a:lnTo>
                    <a:pt x="108" y="0"/>
                  </a:lnTo>
                  <a:lnTo>
                    <a:pt x="97" y="2"/>
                  </a:lnTo>
                  <a:lnTo>
                    <a:pt x="85" y="5"/>
                  </a:lnTo>
                  <a:lnTo>
                    <a:pt x="73" y="9"/>
                  </a:lnTo>
                  <a:lnTo>
                    <a:pt x="63" y="14"/>
                  </a:lnTo>
                  <a:lnTo>
                    <a:pt x="53" y="20"/>
                  </a:lnTo>
                  <a:lnTo>
                    <a:pt x="44" y="27"/>
                  </a:lnTo>
                  <a:lnTo>
                    <a:pt x="35" y="34"/>
                  </a:lnTo>
                  <a:lnTo>
                    <a:pt x="27" y="43"/>
                  </a:lnTo>
                  <a:lnTo>
                    <a:pt x="21" y="52"/>
                  </a:lnTo>
                  <a:lnTo>
                    <a:pt x="14" y="63"/>
                  </a:lnTo>
                  <a:lnTo>
                    <a:pt x="9" y="73"/>
                  </a:lnTo>
                  <a:lnTo>
                    <a:pt x="5" y="83"/>
                  </a:lnTo>
                  <a:lnTo>
                    <a:pt x="3" y="95"/>
                  </a:lnTo>
                  <a:lnTo>
                    <a:pt x="0" y="108"/>
                  </a:lnTo>
                  <a:lnTo>
                    <a:pt x="0" y="119"/>
                  </a:lnTo>
                  <a:lnTo>
                    <a:pt x="0" y="132"/>
                  </a:lnTo>
                  <a:lnTo>
                    <a:pt x="3" y="144"/>
                  </a:lnTo>
                  <a:lnTo>
                    <a:pt x="5" y="155"/>
                  </a:lnTo>
                  <a:lnTo>
                    <a:pt x="9" y="167"/>
                  </a:lnTo>
                  <a:lnTo>
                    <a:pt x="14" y="177"/>
                  </a:lnTo>
                  <a:lnTo>
                    <a:pt x="21" y="187"/>
                  </a:lnTo>
                  <a:lnTo>
                    <a:pt x="27" y="196"/>
                  </a:lnTo>
                  <a:lnTo>
                    <a:pt x="35" y="204"/>
                  </a:lnTo>
                  <a:lnTo>
                    <a:pt x="44" y="212"/>
                  </a:lnTo>
                  <a:lnTo>
                    <a:pt x="53" y="219"/>
                  </a:lnTo>
                  <a:lnTo>
                    <a:pt x="63" y="226"/>
                  </a:lnTo>
                  <a:lnTo>
                    <a:pt x="73" y="230"/>
                  </a:lnTo>
                  <a:lnTo>
                    <a:pt x="85" y="235"/>
                  </a:lnTo>
                  <a:lnTo>
                    <a:pt x="97" y="237"/>
                  </a:lnTo>
                  <a:lnTo>
                    <a:pt x="108" y="239"/>
                  </a:lnTo>
                  <a:lnTo>
                    <a:pt x="121"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8" name="Freeform 3585">
              <a:extLst>
                <a:ext uri="{FF2B5EF4-FFF2-40B4-BE49-F238E27FC236}">
                  <a16:creationId xmlns:a16="http://schemas.microsoft.com/office/drawing/2014/main" id="{DEE5B552-DFA1-44BA-B489-57BE694CF463}"/>
                </a:ext>
              </a:extLst>
            </p:cNvPr>
            <p:cNvSpPr>
              <a:spLocks/>
            </p:cNvSpPr>
            <p:nvPr/>
          </p:nvSpPr>
          <p:spPr bwMode="auto">
            <a:xfrm>
              <a:off x="7666038" y="6027738"/>
              <a:ext cx="142875" cy="180975"/>
            </a:xfrm>
            <a:custGeom>
              <a:avLst/>
              <a:gdLst>
                <a:gd name="T0" fmla="*/ 361 w 361"/>
                <a:gd name="T1" fmla="*/ 0 h 456"/>
                <a:gd name="T2" fmla="*/ 200 w 361"/>
                <a:gd name="T3" fmla="*/ 0 h 456"/>
                <a:gd name="T4" fmla="*/ 216 w 361"/>
                <a:gd name="T5" fmla="*/ 202 h 456"/>
                <a:gd name="T6" fmla="*/ 214 w 361"/>
                <a:gd name="T7" fmla="*/ 204 h 456"/>
                <a:gd name="T8" fmla="*/ 213 w 361"/>
                <a:gd name="T9" fmla="*/ 206 h 456"/>
                <a:gd name="T10" fmla="*/ 184 w 361"/>
                <a:gd name="T11" fmla="*/ 237 h 456"/>
                <a:gd name="T12" fmla="*/ 181 w 361"/>
                <a:gd name="T13" fmla="*/ 238 h 456"/>
                <a:gd name="T14" fmla="*/ 178 w 361"/>
                <a:gd name="T15" fmla="*/ 238 h 456"/>
                <a:gd name="T16" fmla="*/ 177 w 361"/>
                <a:gd name="T17" fmla="*/ 238 h 456"/>
                <a:gd name="T18" fmla="*/ 175 w 361"/>
                <a:gd name="T19" fmla="*/ 237 h 456"/>
                <a:gd name="T20" fmla="*/ 144 w 361"/>
                <a:gd name="T21" fmla="*/ 206 h 456"/>
                <a:gd name="T22" fmla="*/ 142 w 361"/>
                <a:gd name="T23" fmla="*/ 204 h 456"/>
                <a:gd name="T24" fmla="*/ 142 w 361"/>
                <a:gd name="T25" fmla="*/ 202 h 456"/>
                <a:gd name="T26" fmla="*/ 158 w 361"/>
                <a:gd name="T27" fmla="*/ 0 h 456"/>
                <a:gd name="T28" fmla="*/ 0 w 361"/>
                <a:gd name="T29" fmla="*/ 0 h 456"/>
                <a:gd name="T30" fmla="*/ 0 w 361"/>
                <a:gd name="T31" fmla="*/ 12 h 456"/>
                <a:gd name="T32" fmla="*/ 1 w 361"/>
                <a:gd name="T33" fmla="*/ 36 h 456"/>
                <a:gd name="T34" fmla="*/ 2 w 361"/>
                <a:gd name="T35" fmla="*/ 59 h 456"/>
                <a:gd name="T36" fmla="*/ 6 w 361"/>
                <a:gd name="T37" fmla="*/ 81 h 456"/>
                <a:gd name="T38" fmla="*/ 10 w 361"/>
                <a:gd name="T39" fmla="*/ 102 h 456"/>
                <a:gd name="T40" fmla="*/ 15 w 361"/>
                <a:gd name="T41" fmla="*/ 121 h 456"/>
                <a:gd name="T42" fmla="*/ 20 w 361"/>
                <a:gd name="T43" fmla="*/ 139 h 456"/>
                <a:gd name="T44" fmla="*/ 28 w 361"/>
                <a:gd name="T45" fmla="*/ 157 h 456"/>
                <a:gd name="T46" fmla="*/ 35 w 361"/>
                <a:gd name="T47" fmla="*/ 172 h 456"/>
                <a:gd name="T48" fmla="*/ 44 w 361"/>
                <a:gd name="T49" fmla="*/ 188 h 456"/>
                <a:gd name="T50" fmla="*/ 51 w 361"/>
                <a:gd name="T51" fmla="*/ 201 h 456"/>
                <a:gd name="T52" fmla="*/ 60 w 361"/>
                <a:gd name="T53" fmla="*/ 213 h 456"/>
                <a:gd name="T54" fmla="*/ 69 w 361"/>
                <a:gd name="T55" fmla="*/ 225 h 456"/>
                <a:gd name="T56" fmla="*/ 80 w 361"/>
                <a:gd name="T57" fmla="*/ 235 h 456"/>
                <a:gd name="T58" fmla="*/ 89 w 361"/>
                <a:gd name="T59" fmla="*/ 244 h 456"/>
                <a:gd name="T60" fmla="*/ 99 w 361"/>
                <a:gd name="T61" fmla="*/ 252 h 456"/>
                <a:gd name="T62" fmla="*/ 108 w 361"/>
                <a:gd name="T63" fmla="*/ 258 h 456"/>
                <a:gd name="T64" fmla="*/ 108 w 361"/>
                <a:gd name="T65" fmla="*/ 456 h 456"/>
                <a:gd name="T66" fmla="*/ 253 w 361"/>
                <a:gd name="T67" fmla="*/ 456 h 456"/>
                <a:gd name="T68" fmla="*/ 253 w 361"/>
                <a:gd name="T69" fmla="*/ 258 h 456"/>
                <a:gd name="T70" fmla="*/ 262 w 361"/>
                <a:gd name="T71" fmla="*/ 252 h 456"/>
                <a:gd name="T72" fmla="*/ 272 w 361"/>
                <a:gd name="T73" fmla="*/ 244 h 456"/>
                <a:gd name="T74" fmla="*/ 281 w 361"/>
                <a:gd name="T75" fmla="*/ 235 h 456"/>
                <a:gd name="T76" fmla="*/ 291 w 361"/>
                <a:gd name="T77" fmla="*/ 225 h 456"/>
                <a:gd name="T78" fmla="*/ 300 w 361"/>
                <a:gd name="T79" fmla="*/ 213 h 456"/>
                <a:gd name="T80" fmla="*/ 309 w 361"/>
                <a:gd name="T81" fmla="*/ 201 h 456"/>
                <a:gd name="T82" fmla="*/ 318 w 361"/>
                <a:gd name="T83" fmla="*/ 188 h 456"/>
                <a:gd name="T84" fmla="*/ 326 w 361"/>
                <a:gd name="T85" fmla="*/ 172 h 456"/>
                <a:gd name="T86" fmla="*/ 334 w 361"/>
                <a:gd name="T87" fmla="*/ 157 h 456"/>
                <a:gd name="T88" fmla="*/ 340 w 361"/>
                <a:gd name="T89" fmla="*/ 139 h 456"/>
                <a:gd name="T90" fmla="*/ 345 w 361"/>
                <a:gd name="T91" fmla="*/ 121 h 456"/>
                <a:gd name="T92" fmla="*/ 351 w 361"/>
                <a:gd name="T93" fmla="*/ 102 h 456"/>
                <a:gd name="T94" fmla="*/ 356 w 361"/>
                <a:gd name="T95" fmla="*/ 81 h 456"/>
                <a:gd name="T96" fmla="*/ 358 w 361"/>
                <a:gd name="T97" fmla="*/ 59 h 456"/>
                <a:gd name="T98" fmla="*/ 359 w 361"/>
                <a:gd name="T99" fmla="*/ 36 h 456"/>
                <a:gd name="T100" fmla="*/ 361 w 361"/>
                <a:gd name="T101" fmla="*/ 12 h 456"/>
                <a:gd name="T102" fmla="*/ 361 w 361"/>
                <a:gd name="T10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1" h="456">
                  <a:moveTo>
                    <a:pt x="361" y="0"/>
                  </a:moveTo>
                  <a:lnTo>
                    <a:pt x="200" y="0"/>
                  </a:lnTo>
                  <a:lnTo>
                    <a:pt x="216" y="202"/>
                  </a:lnTo>
                  <a:lnTo>
                    <a:pt x="214" y="204"/>
                  </a:lnTo>
                  <a:lnTo>
                    <a:pt x="213" y="206"/>
                  </a:lnTo>
                  <a:lnTo>
                    <a:pt x="184" y="237"/>
                  </a:lnTo>
                  <a:lnTo>
                    <a:pt x="181" y="238"/>
                  </a:lnTo>
                  <a:lnTo>
                    <a:pt x="178" y="238"/>
                  </a:lnTo>
                  <a:lnTo>
                    <a:pt x="177" y="238"/>
                  </a:lnTo>
                  <a:lnTo>
                    <a:pt x="175" y="237"/>
                  </a:lnTo>
                  <a:lnTo>
                    <a:pt x="144" y="206"/>
                  </a:lnTo>
                  <a:lnTo>
                    <a:pt x="142" y="204"/>
                  </a:lnTo>
                  <a:lnTo>
                    <a:pt x="142" y="202"/>
                  </a:lnTo>
                  <a:lnTo>
                    <a:pt x="158" y="0"/>
                  </a:lnTo>
                  <a:lnTo>
                    <a:pt x="0" y="0"/>
                  </a:lnTo>
                  <a:lnTo>
                    <a:pt x="0" y="12"/>
                  </a:lnTo>
                  <a:lnTo>
                    <a:pt x="1" y="36"/>
                  </a:lnTo>
                  <a:lnTo>
                    <a:pt x="2" y="59"/>
                  </a:lnTo>
                  <a:lnTo>
                    <a:pt x="6" y="81"/>
                  </a:lnTo>
                  <a:lnTo>
                    <a:pt x="10" y="102"/>
                  </a:lnTo>
                  <a:lnTo>
                    <a:pt x="15" y="121"/>
                  </a:lnTo>
                  <a:lnTo>
                    <a:pt x="20" y="139"/>
                  </a:lnTo>
                  <a:lnTo>
                    <a:pt x="28" y="157"/>
                  </a:lnTo>
                  <a:lnTo>
                    <a:pt x="35" y="172"/>
                  </a:lnTo>
                  <a:lnTo>
                    <a:pt x="44" y="188"/>
                  </a:lnTo>
                  <a:lnTo>
                    <a:pt x="51" y="201"/>
                  </a:lnTo>
                  <a:lnTo>
                    <a:pt x="60" y="213"/>
                  </a:lnTo>
                  <a:lnTo>
                    <a:pt x="69" y="225"/>
                  </a:lnTo>
                  <a:lnTo>
                    <a:pt x="80" y="235"/>
                  </a:lnTo>
                  <a:lnTo>
                    <a:pt x="89" y="244"/>
                  </a:lnTo>
                  <a:lnTo>
                    <a:pt x="99" y="252"/>
                  </a:lnTo>
                  <a:lnTo>
                    <a:pt x="108" y="258"/>
                  </a:lnTo>
                  <a:lnTo>
                    <a:pt x="108" y="456"/>
                  </a:lnTo>
                  <a:lnTo>
                    <a:pt x="253" y="456"/>
                  </a:lnTo>
                  <a:lnTo>
                    <a:pt x="253" y="258"/>
                  </a:lnTo>
                  <a:lnTo>
                    <a:pt x="262" y="252"/>
                  </a:lnTo>
                  <a:lnTo>
                    <a:pt x="272" y="244"/>
                  </a:lnTo>
                  <a:lnTo>
                    <a:pt x="281" y="235"/>
                  </a:lnTo>
                  <a:lnTo>
                    <a:pt x="291" y="225"/>
                  </a:lnTo>
                  <a:lnTo>
                    <a:pt x="300" y="213"/>
                  </a:lnTo>
                  <a:lnTo>
                    <a:pt x="309" y="201"/>
                  </a:lnTo>
                  <a:lnTo>
                    <a:pt x="318" y="188"/>
                  </a:lnTo>
                  <a:lnTo>
                    <a:pt x="326" y="172"/>
                  </a:lnTo>
                  <a:lnTo>
                    <a:pt x="334" y="157"/>
                  </a:lnTo>
                  <a:lnTo>
                    <a:pt x="340" y="139"/>
                  </a:lnTo>
                  <a:lnTo>
                    <a:pt x="345" y="121"/>
                  </a:lnTo>
                  <a:lnTo>
                    <a:pt x="351" y="102"/>
                  </a:lnTo>
                  <a:lnTo>
                    <a:pt x="356" y="81"/>
                  </a:lnTo>
                  <a:lnTo>
                    <a:pt x="358" y="59"/>
                  </a:lnTo>
                  <a:lnTo>
                    <a:pt x="359" y="36"/>
                  </a:lnTo>
                  <a:lnTo>
                    <a:pt x="361" y="12"/>
                  </a:lnTo>
                  <a:lnTo>
                    <a:pt x="3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9" name="Freeform 3586">
              <a:extLst>
                <a:ext uri="{FF2B5EF4-FFF2-40B4-BE49-F238E27FC236}">
                  <a16:creationId xmlns:a16="http://schemas.microsoft.com/office/drawing/2014/main" id="{EAEE44E3-C396-471E-BBA6-0C81E643EBB2}"/>
                </a:ext>
              </a:extLst>
            </p:cNvPr>
            <p:cNvSpPr>
              <a:spLocks/>
            </p:cNvSpPr>
            <p:nvPr/>
          </p:nvSpPr>
          <p:spPr bwMode="auto">
            <a:xfrm>
              <a:off x="7804150" y="6103938"/>
              <a:ext cx="47625" cy="104775"/>
            </a:xfrm>
            <a:custGeom>
              <a:avLst/>
              <a:gdLst>
                <a:gd name="T0" fmla="*/ 72 w 120"/>
                <a:gd name="T1" fmla="*/ 24 h 264"/>
                <a:gd name="T2" fmla="*/ 72 w 120"/>
                <a:gd name="T3" fmla="*/ 0 h 264"/>
                <a:gd name="T4" fmla="*/ 48 w 120"/>
                <a:gd name="T5" fmla="*/ 0 h 264"/>
                <a:gd name="T6" fmla="*/ 48 w 120"/>
                <a:gd name="T7" fmla="*/ 24 h 264"/>
                <a:gd name="T8" fmla="*/ 0 w 120"/>
                <a:gd name="T9" fmla="*/ 24 h 264"/>
                <a:gd name="T10" fmla="*/ 0 w 120"/>
                <a:gd name="T11" fmla="*/ 264 h 264"/>
                <a:gd name="T12" fmla="*/ 120 w 120"/>
                <a:gd name="T13" fmla="*/ 264 h 264"/>
                <a:gd name="T14" fmla="*/ 120 w 120"/>
                <a:gd name="T15" fmla="*/ 24 h 264"/>
                <a:gd name="T16" fmla="*/ 72 w 120"/>
                <a:gd name="T17" fmla="*/ 2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4">
                  <a:moveTo>
                    <a:pt x="72" y="24"/>
                  </a:moveTo>
                  <a:lnTo>
                    <a:pt x="72" y="0"/>
                  </a:lnTo>
                  <a:lnTo>
                    <a:pt x="48" y="0"/>
                  </a:lnTo>
                  <a:lnTo>
                    <a:pt x="48" y="24"/>
                  </a:lnTo>
                  <a:lnTo>
                    <a:pt x="0" y="24"/>
                  </a:lnTo>
                  <a:lnTo>
                    <a:pt x="0" y="264"/>
                  </a:lnTo>
                  <a:lnTo>
                    <a:pt x="120" y="264"/>
                  </a:lnTo>
                  <a:lnTo>
                    <a:pt x="120" y="24"/>
                  </a:lnTo>
                  <a:lnTo>
                    <a:pt x="7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40" name="Group 39">
            <a:extLst>
              <a:ext uri="{FF2B5EF4-FFF2-40B4-BE49-F238E27FC236}">
                <a16:creationId xmlns:a16="http://schemas.microsoft.com/office/drawing/2014/main" id="{7F4CA4AB-8B38-4E96-BE0C-CF51FF84BD94}"/>
              </a:ext>
            </a:extLst>
          </p:cNvPr>
          <p:cNvGrpSpPr/>
          <p:nvPr/>
        </p:nvGrpSpPr>
        <p:grpSpPr>
          <a:xfrm>
            <a:off x="7300117" y="2319246"/>
            <a:ext cx="284163" cy="212725"/>
            <a:chOff x="7610475" y="3671888"/>
            <a:chExt cx="284163" cy="212725"/>
          </a:xfrm>
          <a:solidFill>
            <a:sysClr val="window" lastClr="FFFFFF"/>
          </a:solidFill>
        </p:grpSpPr>
        <p:sp>
          <p:nvSpPr>
            <p:cNvPr id="41" name="Freeform 3248">
              <a:extLst>
                <a:ext uri="{FF2B5EF4-FFF2-40B4-BE49-F238E27FC236}">
                  <a16:creationId xmlns:a16="http://schemas.microsoft.com/office/drawing/2014/main" id="{99C298BD-F0F2-4883-A373-E98AFA3080CD}"/>
                </a:ext>
              </a:extLst>
            </p:cNvPr>
            <p:cNvSpPr>
              <a:spLocks/>
            </p:cNvSpPr>
            <p:nvPr/>
          </p:nvSpPr>
          <p:spPr bwMode="auto">
            <a:xfrm>
              <a:off x="7843838" y="3689350"/>
              <a:ext cx="50800" cy="177800"/>
            </a:xfrm>
            <a:custGeom>
              <a:avLst/>
              <a:gdLst>
                <a:gd name="T0" fmla="*/ 20 w 162"/>
                <a:gd name="T1" fmla="*/ 1 h 559"/>
                <a:gd name="T2" fmla="*/ 15 w 162"/>
                <a:gd name="T3" fmla="*/ 0 h 559"/>
                <a:gd name="T4" fmla="*/ 9 w 162"/>
                <a:gd name="T5" fmla="*/ 1 h 559"/>
                <a:gd name="T6" fmla="*/ 4 w 162"/>
                <a:gd name="T7" fmla="*/ 4 h 559"/>
                <a:gd name="T8" fmla="*/ 1 w 162"/>
                <a:gd name="T9" fmla="*/ 10 h 559"/>
                <a:gd name="T10" fmla="*/ 0 w 162"/>
                <a:gd name="T11" fmla="*/ 15 h 559"/>
                <a:gd name="T12" fmla="*/ 2 w 162"/>
                <a:gd name="T13" fmla="*/ 22 h 559"/>
                <a:gd name="T14" fmla="*/ 5 w 162"/>
                <a:gd name="T15" fmla="*/ 26 h 559"/>
                <a:gd name="T16" fmla="*/ 21 w 162"/>
                <a:gd name="T17" fmla="*/ 38 h 559"/>
                <a:gd name="T18" fmla="*/ 47 w 162"/>
                <a:gd name="T19" fmla="*/ 60 h 559"/>
                <a:gd name="T20" fmla="*/ 70 w 162"/>
                <a:gd name="T21" fmla="*/ 86 h 559"/>
                <a:gd name="T22" fmla="*/ 90 w 162"/>
                <a:gd name="T23" fmla="*/ 116 h 559"/>
                <a:gd name="T24" fmla="*/ 107 w 162"/>
                <a:gd name="T25" fmla="*/ 149 h 559"/>
                <a:gd name="T26" fmla="*/ 118 w 162"/>
                <a:gd name="T27" fmla="*/ 183 h 559"/>
                <a:gd name="T28" fmla="*/ 127 w 162"/>
                <a:gd name="T29" fmla="*/ 221 h 559"/>
                <a:gd name="T30" fmla="*/ 131 w 162"/>
                <a:gd name="T31" fmla="*/ 259 h 559"/>
                <a:gd name="T32" fmla="*/ 131 w 162"/>
                <a:gd name="T33" fmla="*/ 299 h 559"/>
                <a:gd name="T34" fmla="*/ 127 w 162"/>
                <a:gd name="T35" fmla="*/ 337 h 559"/>
                <a:gd name="T36" fmla="*/ 118 w 162"/>
                <a:gd name="T37" fmla="*/ 375 h 559"/>
                <a:gd name="T38" fmla="*/ 107 w 162"/>
                <a:gd name="T39" fmla="*/ 410 h 559"/>
                <a:gd name="T40" fmla="*/ 90 w 162"/>
                <a:gd name="T41" fmla="*/ 442 h 559"/>
                <a:gd name="T42" fmla="*/ 70 w 162"/>
                <a:gd name="T43" fmla="*/ 472 h 559"/>
                <a:gd name="T44" fmla="*/ 47 w 162"/>
                <a:gd name="T45" fmla="*/ 499 h 559"/>
                <a:gd name="T46" fmla="*/ 21 w 162"/>
                <a:gd name="T47" fmla="*/ 521 h 559"/>
                <a:gd name="T48" fmla="*/ 5 w 162"/>
                <a:gd name="T49" fmla="*/ 533 h 559"/>
                <a:gd name="T50" fmla="*/ 2 w 162"/>
                <a:gd name="T51" fmla="*/ 537 h 559"/>
                <a:gd name="T52" fmla="*/ 0 w 162"/>
                <a:gd name="T53" fmla="*/ 543 h 559"/>
                <a:gd name="T54" fmla="*/ 1 w 162"/>
                <a:gd name="T55" fmla="*/ 549 h 559"/>
                <a:gd name="T56" fmla="*/ 5 w 162"/>
                <a:gd name="T57" fmla="*/ 554 h 559"/>
                <a:gd name="T58" fmla="*/ 11 w 162"/>
                <a:gd name="T59" fmla="*/ 558 h 559"/>
                <a:gd name="T60" fmla="*/ 19 w 162"/>
                <a:gd name="T61" fmla="*/ 558 h 559"/>
                <a:gd name="T62" fmla="*/ 39 w 162"/>
                <a:gd name="T63" fmla="*/ 545 h 559"/>
                <a:gd name="T64" fmla="*/ 68 w 162"/>
                <a:gd name="T65" fmla="*/ 520 h 559"/>
                <a:gd name="T66" fmla="*/ 94 w 162"/>
                <a:gd name="T67" fmla="*/ 491 h 559"/>
                <a:gd name="T68" fmla="*/ 115 w 162"/>
                <a:gd name="T69" fmla="*/ 458 h 559"/>
                <a:gd name="T70" fmla="*/ 133 w 162"/>
                <a:gd name="T71" fmla="*/ 423 h 559"/>
                <a:gd name="T72" fmla="*/ 147 w 162"/>
                <a:gd name="T73" fmla="*/ 384 h 559"/>
                <a:gd name="T74" fmla="*/ 157 w 162"/>
                <a:gd name="T75" fmla="*/ 344 h 559"/>
                <a:gd name="T76" fmla="*/ 161 w 162"/>
                <a:gd name="T77" fmla="*/ 301 h 559"/>
                <a:gd name="T78" fmla="*/ 161 w 162"/>
                <a:gd name="T79" fmla="*/ 257 h 559"/>
                <a:gd name="T80" fmla="*/ 157 w 162"/>
                <a:gd name="T81" fmla="*/ 215 h 559"/>
                <a:gd name="T82" fmla="*/ 147 w 162"/>
                <a:gd name="T83" fmla="*/ 175 h 559"/>
                <a:gd name="T84" fmla="*/ 133 w 162"/>
                <a:gd name="T85" fmla="*/ 136 h 559"/>
                <a:gd name="T86" fmla="*/ 115 w 162"/>
                <a:gd name="T87" fmla="*/ 100 h 559"/>
                <a:gd name="T88" fmla="*/ 94 w 162"/>
                <a:gd name="T89" fmla="*/ 68 h 559"/>
                <a:gd name="T90" fmla="*/ 68 w 162"/>
                <a:gd name="T91" fmla="*/ 38 h 559"/>
                <a:gd name="T92" fmla="*/ 39 w 162"/>
                <a:gd name="T93" fmla="*/ 13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 h="559">
                  <a:moveTo>
                    <a:pt x="23" y="2"/>
                  </a:moveTo>
                  <a:lnTo>
                    <a:pt x="20" y="1"/>
                  </a:lnTo>
                  <a:lnTo>
                    <a:pt x="18" y="0"/>
                  </a:lnTo>
                  <a:lnTo>
                    <a:pt x="15" y="0"/>
                  </a:lnTo>
                  <a:lnTo>
                    <a:pt x="11" y="0"/>
                  </a:lnTo>
                  <a:lnTo>
                    <a:pt x="9" y="1"/>
                  </a:lnTo>
                  <a:lnTo>
                    <a:pt x="6" y="2"/>
                  </a:lnTo>
                  <a:lnTo>
                    <a:pt x="4" y="4"/>
                  </a:lnTo>
                  <a:lnTo>
                    <a:pt x="3" y="7"/>
                  </a:lnTo>
                  <a:lnTo>
                    <a:pt x="1" y="10"/>
                  </a:lnTo>
                  <a:lnTo>
                    <a:pt x="1" y="13"/>
                  </a:lnTo>
                  <a:lnTo>
                    <a:pt x="0" y="15"/>
                  </a:lnTo>
                  <a:lnTo>
                    <a:pt x="1" y="18"/>
                  </a:lnTo>
                  <a:lnTo>
                    <a:pt x="2" y="22"/>
                  </a:lnTo>
                  <a:lnTo>
                    <a:pt x="3" y="24"/>
                  </a:lnTo>
                  <a:lnTo>
                    <a:pt x="5" y="26"/>
                  </a:lnTo>
                  <a:lnTo>
                    <a:pt x="7" y="28"/>
                  </a:lnTo>
                  <a:lnTo>
                    <a:pt x="21" y="38"/>
                  </a:lnTo>
                  <a:lnTo>
                    <a:pt x="35" y="48"/>
                  </a:lnTo>
                  <a:lnTo>
                    <a:pt x="47" y="60"/>
                  </a:lnTo>
                  <a:lnTo>
                    <a:pt x="60" y="73"/>
                  </a:lnTo>
                  <a:lnTo>
                    <a:pt x="70" y="86"/>
                  </a:lnTo>
                  <a:lnTo>
                    <a:pt x="81" y="101"/>
                  </a:lnTo>
                  <a:lnTo>
                    <a:pt x="90" y="116"/>
                  </a:lnTo>
                  <a:lnTo>
                    <a:pt x="98" y="132"/>
                  </a:lnTo>
                  <a:lnTo>
                    <a:pt x="107" y="149"/>
                  </a:lnTo>
                  <a:lnTo>
                    <a:pt x="113" y="166"/>
                  </a:lnTo>
                  <a:lnTo>
                    <a:pt x="118" y="183"/>
                  </a:lnTo>
                  <a:lnTo>
                    <a:pt x="124" y="202"/>
                  </a:lnTo>
                  <a:lnTo>
                    <a:pt x="127" y="221"/>
                  </a:lnTo>
                  <a:lnTo>
                    <a:pt x="130" y="240"/>
                  </a:lnTo>
                  <a:lnTo>
                    <a:pt x="131" y="259"/>
                  </a:lnTo>
                  <a:lnTo>
                    <a:pt x="132" y="279"/>
                  </a:lnTo>
                  <a:lnTo>
                    <a:pt x="131" y="299"/>
                  </a:lnTo>
                  <a:lnTo>
                    <a:pt x="130" y="319"/>
                  </a:lnTo>
                  <a:lnTo>
                    <a:pt x="127" y="337"/>
                  </a:lnTo>
                  <a:lnTo>
                    <a:pt x="124" y="356"/>
                  </a:lnTo>
                  <a:lnTo>
                    <a:pt x="118" y="375"/>
                  </a:lnTo>
                  <a:lnTo>
                    <a:pt x="113" y="393"/>
                  </a:lnTo>
                  <a:lnTo>
                    <a:pt x="107" y="410"/>
                  </a:lnTo>
                  <a:lnTo>
                    <a:pt x="98" y="426"/>
                  </a:lnTo>
                  <a:lnTo>
                    <a:pt x="90" y="442"/>
                  </a:lnTo>
                  <a:lnTo>
                    <a:pt x="81" y="458"/>
                  </a:lnTo>
                  <a:lnTo>
                    <a:pt x="70" y="472"/>
                  </a:lnTo>
                  <a:lnTo>
                    <a:pt x="60" y="486"/>
                  </a:lnTo>
                  <a:lnTo>
                    <a:pt x="47" y="499"/>
                  </a:lnTo>
                  <a:lnTo>
                    <a:pt x="35" y="510"/>
                  </a:lnTo>
                  <a:lnTo>
                    <a:pt x="21" y="521"/>
                  </a:lnTo>
                  <a:lnTo>
                    <a:pt x="7" y="531"/>
                  </a:lnTo>
                  <a:lnTo>
                    <a:pt x="5" y="533"/>
                  </a:lnTo>
                  <a:lnTo>
                    <a:pt x="3" y="535"/>
                  </a:lnTo>
                  <a:lnTo>
                    <a:pt x="2" y="537"/>
                  </a:lnTo>
                  <a:lnTo>
                    <a:pt x="1" y="540"/>
                  </a:lnTo>
                  <a:lnTo>
                    <a:pt x="0" y="543"/>
                  </a:lnTo>
                  <a:lnTo>
                    <a:pt x="1" y="546"/>
                  </a:lnTo>
                  <a:lnTo>
                    <a:pt x="1" y="549"/>
                  </a:lnTo>
                  <a:lnTo>
                    <a:pt x="3" y="551"/>
                  </a:lnTo>
                  <a:lnTo>
                    <a:pt x="5" y="554"/>
                  </a:lnTo>
                  <a:lnTo>
                    <a:pt x="8" y="556"/>
                  </a:lnTo>
                  <a:lnTo>
                    <a:pt x="11" y="558"/>
                  </a:lnTo>
                  <a:lnTo>
                    <a:pt x="15" y="559"/>
                  </a:lnTo>
                  <a:lnTo>
                    <a:pt x="19" y="558"/>
                  </a:lnTo>
                  <a:lnTo>
                    <a:pt x="23" y="555"/>
                  </a:lnTo>
                  <a:lnTo>
                    <a:pt x="39" y="545"/>
                  </a:lnTo>
                  <a:lnTo>
                    <a:pt x="53" y="533"/>
                  </a:lnTo>
                  <a:lnTo>
                    <a:pt x="68" y="520"/>
                  </a:lnTo>
                  <a:lnTo>
                    <a:pt x="81" y="506"/>
                  </a:lnTo>
                  <a:lnTo>
                    <a:pt x="94" y="491"/>
                  </a:lnTo>
                  <a:lnTo>
                    <a:pt x="105" y="475"/>
                  </a:lnTo>
                  <a:lnTo>
                    <a:pt x="115" y="458"/>
                  </a:lnTo>
                  <a:lnTo>
                    <a:pt x="125" y="441"/>
                  </a:lnTo>
                  <a:lnTo>
                    <a:pt x="133" y="423"/>
                  </a:lnTo>
                  <a:lnTo>
                    <a:pt x="141" y="403"/>
                  </a:lnTo>
                  <a:lnTo>
                    <a:pt x="147" y="384"/>
                  </a:lnTo>
                  <a:lnTo>
                    <a:pt x="153" y="364"/>
                  </a:lnTo>
                  <a:lnTo>
                    <a:pt x="157" y="344"/>
                  </a:lnTo>
                  <a:lnTo>
                    <a:pt x="159" y="322"/>
                  </a:lnTo>
                  <a:lnTo>
                    <a:pt x="161" y="301"/>
                  </a:lnTo>
                  <a:lnTo>
                    <a:pt x="162" y="279"/>
                  </a:lnTo>
                  <a:lnTo>
                    <a:pt x="161" y="257"/>
                  </a:lnTo>
                  <a:lnTo>
                    <a:pt x="159" y="236"/>
                  </a:lnTo>
                  <a:lnTo>
                    <a:pt x="157" y="215"/>
                  </a:lnTo>
                  <a:lnTo>
                    <a:pt x="153" y="195"/>
                  </a:lnTo>
                  <a:lnTo>
                    <a:pt x="147" y="175"/>
                  </a:lnTo>
                  <a:lnTo>
                    <a:pt x="141" y="154"/>
                  </a:lnTo>
                  <a:lnTo>
                    <a:pt x="133" y="136"/>
                  </a:lnTo>
                  <a:lnTo>
                    <a:pt x="125" y="118"/>
                  </a:lnTo>
                  <a:lnTo>
                    <a:pt x="115" y="100"/>
                  </a:lnTo>
                  <a:lnTo>
                    <a:pt x="105" y="83"/>
                  </a:lnTo>
                  <a:lnTo>
                    <a:pt x="94" y="68"/>
                  </a:lnTo>
                  <a:lnTo>
                    <a:pt x="81" y="53"/>
                  </a:lnTo>
                  <a:lnTo>
                    <a:pt x="68" y="38"/>
                  </a:lnTo>
                  <a:lnTo>
                    <a:pt x="53" y="25"/>
                  </a:lnTo>
                  <a:lnTo>
                    <a:pt x="39" y="13"/>
                  </a:ln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2" name="Freeform 3249">
              <a:extLst>
                <a:ext uri="{FF2B5EF4-FFF2-40B4-BE49-F238E27FC236}">
                  <a16:creationId xmlns:a16="http://schemas.microsoft.com/office/drawing/2014/main" id="{A35FDC28-375F-4B5F-B5BE-BE16B8744AFB}"/>
                </a:ext>
              </a:extLst>
            </p:cNvPr>
            <p:cNvSpPr>
              <a:spLocks/>
            </p:cNvSpPr>
            <p:nvPr/>
          </p:nvSpPr>
          <p:spPr bwMode="auto">
            <a:xfrm>
              <a:off x="7824788" y="3708400"/>
              <a:ext cx="46038" cy="141288"/>
            </a:xfrm>
            <a:custGeom>
              <a:avLst/>
              <a:gdLst>
                <a:gd name="T0" fmla="*/ 142 w 142"/>
                <a:gd name="T1" fmla="*/ 204 h 445"/>
                <a:gd name="T2" fmla="*/ 138 w 142"/>
                <a:gd name="T3" fmla="*/ 170 h 445"/>
                <a:gd name="T4" fmla="*/ 130 w 142"/>
                <a:gd name="T5" fmla="*/ 137 h 445"/>
                <a:gd name="T6" fmla="*/ 117 w 142"/>
                <a:gd name="T7" fmla="*/ 106 h 445"/>
                <a:gd name="T8" fmla="*/ 102 w 142"/>
                <a:gd name="T9" fmla="*/ 77 h 445"/>
                <a:gd name="T10" fmla="*/ 82 w 142"/>
                <a:gd name="T11" fmla="*/ 51 h 445"/>
                <a:gd name="T12" fmla="*/ 60 w 142"/>
                <a:gd name="T13" fmla="*/ 28 h 445"/>
                <a:gd name="T14" fmla="*/ 35 w 142"/>
                <a:gd name="T15" fmla="*/ 9 h 445"/>
                <a:gd name="T16" fmla="*/ 18 w 142"/>
                <a:gd name="T17" fmla="*/ 0 h 445"/>
                <a:gd name="T18" fmla="*/ 13 w 142"/>
                <a:gd name="T19" fmla="*/ 0 h 445"/>
                <a:gd name="T20" fmla="*/ 8 w 142"/>
                <a:gd name="T21" fmla="*/ 1 h 445"/>
                <a:gd name="T22" fmla="*/ 3 w 142"/>
                <a:gd name="T23" fmla="*/ 5 h 445"/>
                <a:gd name="T24" fmla="*/ 0 w 142"/>
                <a:gd name="T25" fmla="*/ 11 h 445"/>
                <a:gd name="T26" fmla="*/ 0 w 142"/>
                <a:gd name="T27" fmla="*/ 16 h 445"/>
                <a:gd name="T28" fmla="*/ 1 w 142"/>
                <a:gd name="T29" fmla="*/ 21 h 445"/>
                <a:gd name="T30" fmla="*/ 5 w 142"/>
                <a:gd name="T31" fmla="*/ 27 h 445"/>
                <a:gd name="T32" fmla="*/ 19 w 142"/>
                <a:gd name="T33" fmla="*/ 35 h 445"/>
                <a:gd name="T34" fmla="*/ 41 w 142"/>
                <a:gd name="T35" fmla="*/ 51 h 445"/>
                <a:gd name="T36" fmla="*/ 60 w 142"/>
                <a:gd name="T37" fmla="*/ 70 h 445"/>
                <a:gd name="T38" fmla="*/ 77 w 142"/>
                <a:gd name="T39" fmla="*/ 94 h 445"/>
                <a:gd name="T40" fmla="*/ 91 w 142"/>
                <a:gd name="T41" fmla="*/ 119 h 445"/>
                <a:gd name="T42" fmla="*/ 102 w 142"/>
                <a:gd name="T43" fmla="*/ 146 h 445"/>
                <a:gd name="T44" fmla="*/ 108 w 142"/>
                <a:gd name="T45" fmla="*/ 175 h 445"/>
                <a:gd name="T46" fmla="*/ 112 w 142"/>
                <a:gd name="T47" fmla="*/ 206 h 445"/>
                <a:gd name="T48" fmla="*/ 112 w 142"/>
                <a:gd name="T49" fmla="*/ 237 h 445"/>
                <a:gd name="T50" fmla="*/ 108 w 142"/>
                <a:gd name="T51" fmla="*/ 268 h 445"/>
                <a:gd name="T52" fmla="*/ 102 w 142"/>
                <a:gd name="T53" fmla="*/ 297 h 445"/>
                <a:gd name="T54" fmla="*/ 91 w 142"/>
                <a:gd name="T55" fmla="*/ 325 h 445"/>
                <a:gd name="T56" fmla="*/ 77 w 142"/>
                <a:gd name="T57" fmla="*/ 351 h 445"/>
                <a:gd name="T58" fmla="*/ 60 w 142"/>
                <a:gd name="T59" fmla="*/ 373 h 445"/>
                <a:gd name="T60" fmla="*/ 41 w 142"/>
                <a:gd name="T61" fmla="*/ 394 h 445"/>
                <a:gd name="T62" fmla="*/ 19 w 142"/>
                <a:gd name="T63" fmla="*/ 410 h 445"/>
                <a:gd name="T64" fmla="*/ 5 w 142"/>
                <a:gd name="T65" fmla="*/ 418 h 445"/>
                <a:gd name="T66" fmla="*/ 1 w 142"/>
                <a:gd name="T67" fmla="*/ 422 h 445"/>
                <a:gd name="T68" fmla="*/ 0 w 142"/>
                <a:gd name="T69" fmla="*/ 428 h 445"/>
                <a:gd name="T70" fmla="*/ 0 w 142"/>
                <a:gd name="T71" fmla="*/ 434 h 445"/>
                <a:gd name="T72" fmla="*/ 3 w 142"/>
                <a:gd name="T73" fmla="*/ 440 h 445"/>
                <a:gd name="T74" fmla="*/ 11 w 142"/>
                <a:gd name="T75" fmla="*/ 444 h 445"/>
                <a:gd name="T76" fmla="*/ 18 w 142"/>
                <a:gd name="T77" fmla="*/ 444 h 445"/>
                <a:gd name="T78" fmla="*/ 35 w 142"/>
                <a:gd name="T79" fmla="*/ 435 h 445"/>
                <a:gd name="T80" fmla="*/ 60 w 142"/>
                <a:gd name="T81" fmla="*/ 416 h 445"/>
                <a:gd name="T82" fmla="*/ 82 w 142"/>
                <a:gd name="T83" fmla="*/ 394 h 445"/>
                <a:gd name="T84" fmla="*/ 102 w 142"/>
                <a:gd name="T85" fmla="*/ 368 h 445"/>
                <a:gd name="T86" fmla="*/ 117 w 142"/>
                <a:gd name="T87" fmla="*/ 339 h 445"/>
                <a:gd name="T88" fmla="*/ 130 w 142"/>
                <a:gd name="T89" fmla="*/ 308 h 445"/>
                <a:gd name="T90" fmla="*/ 138 w 142"/>
                <a:gd name="T91" fmla="*/ 275 h 445"/>
                <a:gd name="T92" fmla="*/ 142 w 142"/>
                <a:gd name="T93" fmla="*/ 23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 h="445">
                  <a:moveTo>
                    <a:pt x="142" y="222"/>
                  </a:moveTo>
                  <a:lnTo>
                    <a:pt x="142" y="204"/>
                  </a:lnTo>
                  <a:lnTo>
                    <a:pt x="140" y="187"/>
                  </a:lnTo>
                  <a:lnTo>
                    <a:pt x="138" y="170"/>
                  </a:lnTo>
                  <a:lnTo>
                    <a:pt x="134" y="153"/>
                  </a:lnTo>
                  <a:lnTo>
                    <a:pt x="130" y="137"/>
                  </a:lnTo>
                  <a:lnTo>
                    <a:pt x="124" y="121"/>
                  </a:lnTo>
                  <a:lnTo>
                    <a:pt x="117" y="106"/>
                  </a:lnTo>
                  <a:lnTo>
                    <a:pt x="109" y="91"/>
                  </a:lnTo>
                  <a:lnTo>
                    <a:pt x="102" y="77"/>
                  </a:lnTo>
                  <a:lnTo>
                    <a:pt x="92" y="63"/>
                  </a:lnTo>
                  <a:lnTo>
                    <a:pt x="82" y="51"/>
                  </a:lnTo>
                  <a:lnTo>
                    <a:pt x="72" y="39"/>
                  </a:lnTo>
                  <a:lnTo>
                    <a:pt x="60" y="28"/>
                  </a:lnTo>
                  <a:lnTo>
                    <a:pt x="48" y="18"/>
                  </a:lnTo>
                  <a:lnTo>
                    <a:pt x="35" y="9"/>
                  </a:lnTo>
                  <a:lnTo>
                    <a:pt x="21" y="2"/>
                  </a:lnTo>
                  <a:lnTo>
                    <a:pt x="18" y="0"/>
                  </a:lnTo>
                  <a:lnTo>
                    <a:pt x="16" y="0"/>
                  </a:lnTo>
                  <a:lnTo>
                    <a:pt x="13" y="0"/>
                  </a:lnTo>
                  <a:lnTo>
                    <a:pt x="10" y="0"/>
                  </a:lnTo>
                  <a:lnTo>
                    <a:pt x="8" y="1"/>
                  </a:lnTo>
                  <a:lnTo>
                    <a:pt x="5" y="3"/>
                  </a:lnTo>
                  <a:lnTo>
                    <a:pt x="3" y="5"/>
                  </a:lnTo>
                  <a:lnTo>
                    <a:pt x="1" y="7"/>
                  </a:lnTo>
                  <a:lnTo>
                    <a:pt x="0" y="11"/>
                  </a:lnTo>
                  <a:lnTo>
                    <a:pt x="0" y="14"/>
                  </a:lnTo>
                  <a:lnTo>
                    <a:pt x="0" y="16"/>
                  </a:lnTo>
                  <a:lnTo>
                    <a:pt x="0" y="19"/>
                  </a:lnTo>
                  <a:lnTo>
                    <a:pt x="1" y="21"/>
                  </a:lnTo>
                  <a:lnTo>
                    <a:pt x="3" y="24"/>
                  </a:lnTo>
                  <a:lnTo>
                    <a:pt x="5" y="27"/>
                  </a:lnTo>
                  <a:lnTo>
                    <a:pt x="8" y="28"/>
                  </a:lnTo>
                  <a:lnTo>
                    <a:pt x="19" y="35"/>
                  </a:lnTo>
                  <a:lnTo>
                    <a:pt x="30" y="43"/>
                  </a:lnTo>
                  <a:lnTo>
                    <a:pt x="41" y="51"/>
                  </a:lnTo>
                  <a:lnTo>
                    <a:pt x="51" y="61"/>
                  </a:lnTo>
                  <a:lnTo>
                    <a:pt x="60" y="70"/>
                  </a:lnTo>
                  <a:lnTo>
                    <a:pt x="69" y="82"/>
                  </a:lnTo>
                  <a:lnTo>
                    <a:pt x="77" y="94"/>
                  </a:lnTo>
                  <a:lnTo>
                    <a:pt x="85" y="106"/>
                  </a:lnTo>
                  <a:lnTo>
                    <a:pt x="91" y="119"/>
                  </a:lnTo>
                  <a:lnTo>
                    <a:pt x="96" y="133"/>
                  </a:lnTo>
                  <a:lnTo>
                    <a:pt x="102" y="146"/>
                  </a:lnTo>
                  <a:lnTo>
                    <a:pt x="105" y="161"/>
                  </a:lnTo>
                  <a:lnTo>
                    <a:pt x="108" y="175"/>
                  </a:lnTo>
                  <a:lnTo>
                    <a:pt x="111" y="191"/>
                  </a:lnTo>
                  <a:lnTo>
                    <a:pt x="112" y="206"/>
                  </a:lnTo>
                  <a:lnTo>
                    <a:pt x="112" y="222"/>
                  </a:lnTo>
                  <a:lnTo>
                    <a:pt x="112" y="237"/>
                  </a:lnTo>
                  <a:lnTo>
                    <a:pt x="111" y="253"/>
                  </a:lnTo>
                  <a:lnTo>
                    <a:pt x="108" y="268"/>
                  </a:lnTo>
                  <a:lnTo>
                    <a:pt x="105" y="283"/>
                  </a:lnTo>
                  <a:lnTo>
                    <a:pt x="102" y="297"/>
                  </a:lnTo>
                  <a:lnTo>
                    <a:pt x="96" y="311"/>
                  </a:lnTo>
                  <a:lnTo>
                    <a:pt x="91" y="325"/>
                  </a:lnTo>
                  <a:lnTo>
                    <a:pt x="85" y="338"/>
                  </a:lnTo>
                  <a:lnTo>
                    <a:pt x="77" y="351"/>
                  </a:lnTo>
                  <a:lnTo>
                    <a:pt x="69" y="363"/>
                  </a:lnTo>
                  <a:lnTo>
                    <a:pt x="60" y="373"/>
                  </a:lnTo>
                  <a:lnTo>
                    <a:pt x="51" y="384"/>
                  </a:lnTo>
                  <a:lnTo>
                    <a:pt x="41" y="394"/>
                  </a:lnTo>
                  <a:lnTo>
                    <a:pt x="30" y="402"/>
                  </a:lnTo>
                  <a:lnTo>
                    <a:pt x="19" y="410"/>
                  </a:lnTo>
                  <a:lnTo>
                    <a:pt x="8" y="416"/>
                  </a:lnTo>
                  <a:lnTo>
                    <a:pt x="5" y="418"/>
                  </a:lnTo>
                  <a:lnTo>
                    <a:pt x="3" y="420"/>
                  </a:lnTo>
                  <a:lnTo>
                    <a:pt x="1" y="422"/>
                  </a:lnTo>
                  <a:lnTo>
                    <a:pt x="0" y="426"/>
                  </a:lnTo>
                  <a:lnTo>
                    <a:pt x="0" y="428"/>
                  </a:lnTo>
                  <a:lnTo>
                    <a:pt x="0" y="431"/>
                  </a:lnTo>
                  <a:lnTo>
                    <a:pt x="0" y="434"/>
                  </a:lnTo>
                  <a:lnTo>
                    <a:pt x="1" y="436"/>
                  </a:lnTo>
                  <a:lnTo>
                    <a:pt x="3" y="440"/>
                  </a:lnTo>
                  <a:lnTo>
                    <a:pt x="7" y="443"/>
                  </a:lnTo>
                  <a:lnTo>
                    <a:pt x="11" y="444"/>
                  </a:lnTo>
                  <a:lnTo>
                    <a:pt x="15" y="445"/>
                  </a:lnTo>
                  <a:lnTo>
                    <a:pt x="18" y="444"/>
                  </a:lnTo>
                  <a:lnTo>
                    <a:pt x="21" y="443"/>
                  </a:lnTo>
                  <a:lnTo>
                    <a:pt x="35" y="435"/>
                  </a:lnTo>
                  <a:lnTo>
                    <a:pt x="48" y="426"/>
                  </a:lnTo>
                  <a:lnTo>
                    <a:pt x="60" y="416"/>
                  </a:lnTo>
                  <a:lnTo>
                    <a:pt x="72" y="405"/>
                  </a:lnTo>
                  <a:lnTo>
                    <a:pt x="82" y="394"/>
                  </a:lnTo>
                  <a:lnTo>
                    <a:pt x="92" y="381"/>
                  </a:lnTo>
                  <a:lnTo>
                    <a:pt x="102" y="368"/>
                  </a:lnTo>
                  <a:lnTo>
                    <a:pt x="109" y="354"/>
                  </a:lnTo>
                  <a:lnTo>
                    <a:pt x="117" y="339"/>
                  </a:lnTo>
                  <a:lnTo>
                    <a:pt x="124" y="323"/>
                  </a:lnTo>
                  <a:lnTo>
                    <a:pt x="130" y="308"/>
                  </a:lnTo>
                  <a:lnTo>
                    <a:pt x="134" y="291"/>
                  </a:lnTo>
                  <a:lnTo>
                    <a:pt x="138" y="275"/>
                  </a:lnTo>
                  <a:lnTo>
                    <a:pt x="140" y="258"/>
                  </a:lnTo>
                  <a:lnTo>
                    <a:pt x="142" y="239"/>
                  </a:lnTo>
                  <a:lnTo>
                    <a:pt x="14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3" name="Freeform 3250">
              <a:extLst>
                <a:ext uri="{FF2B5EF4-FFF2-40B4-BE49-F238E27FC236}">
                  <a16:creationId xmlns:a16="http://schemas.microsoft.com/office/drawing/2014/main" id="{1865C1A1-97AB-4F64-8681-D4688DC460A5}"/>
                </a:ext>
              </a:extLst>
            </p:cNvPr>
            <p:cNvSpPr>
              <a:spLocks/>
            </p:cNvSpPr>
            <p:nvPr/>
          </p:nvSpPr>
          <p:spPr bwMode="auto">
            <a:xfrm>
              <a:off x="7807325" y="3725863"/>
              <a:ext cx="39688" cy="104775"/>
            </a:xfrm>
            <a:custGeom>
              <a:avLst/>
              <a:gdLst>
                <a:gd name="T0" fmla="*/ 123 w 124"/>
                <a:gd name="T1" fmla="*/ 150 h 331"/>
                <a:gd name="T2" fmla="*/ 120 w 124"/>
                <a:gd name="T3" fmla="*/ 123 h 331"/>
                <a:gd name="T4" fmla="*/ 113 w 124"/>
                <a:gd name="T5" fmla="*/ 97 h 331"/>
                <a:gd name="T6" fmla="*/ 102 w 124"/>
                <a:gd name="T7" fmla="*/ 72 h 331"/>
                <a:gd name="T8" fmla="*/ 88 w 124"/>
                <a:gd name="T9" fmla="*/ 51 h 331"/>
                <a:gd name="T10" fmla="*/ 72 w 124"/>
                <a:gd name="T11" fmla="*/ 33 h 331"/>
                <a:gd name="T12" fmla="*/ 53 w 124"/>
                <a:gd name="T13" fmla="*/ 17 h 331"/>
                <a:gd name="T14" fmla="*/ 31 w 124"/>
                <a:gd name="T15" fmla="*/ 5 h 331"/>
                <a:gd name="T16" fmla="*/ 16 w 124"/>
                <a:gd name="T17" fmla="*/ 0 h 331"/>
                <a:gd name="T18" fmla="*/ 11 w 124"/>
                <a:gd name="T19" fmla="*/ 0 h 331"/>
                <a:gd name="T20" fmla="*/ 6 w 124"/>
                <a:gd name="T21" fmla="*/ 3 h 331"/>
                <a:gd name="T22" fmla="*/ 3 w 124"/>
                <a:gd name="T23" fmla="*/ 7 h 331"/>
                <a:gd name="T24" fmla="*/ 0 w 124"/>
                <a:gd name="T25" fmla="*/ 12 h 331"/>
                <a:gd name="T26" fmla="*/ 0 w 124"/>
                <a:gd name="T27" fmla="*/ 18 h 331"/>
                <a:gd name="T28" fmla="*/ 3 w 124"/>
                <a:gd name="T29" fmla="*/ 23 h 331"/>
                <a:gd name="T30" fmla="*/ 8 w 124"/>
                <a:gd name="T31" fmla="*/ 27 h 331"/>
                <a:gd name="T32" fmla="*/ 20 w 124"/>
                <a:gd name="T33" fmla="*/ 32 h 331"/>
                <a:gd name="T34" fmla="*/ 37 w 124"/>
                <a:gd name="T35" fmla="*/ 42 h 331"/>
                <a:gd name="T36" fmla="*/ 52 w 124"/>
                <a:gd name="T37" fmla="*/ 55 h 331"/>
                <a:gd name="T38" fmla="*/ 66 w 124"/>
                <a:gd name="T39" fmla="*/ 70 h 331"/>
                <a:gd name="T40" fmla="*/ 76 w 124"/>
                <a:gd name="T41" fmla="*/ 88 h 331"/>
                <a:gd name="T42" fmla="*/ 85 w 124"/>
                <a:gd name="T43" fmla="*/ 109 h 331"/>
                <a:gd name="T44" fmla="*/ 91 w 124"/>
                <a:gd name="T45" fmla="*/ 130 h 331"/>
                <a:gd name="T46" fmla="*/ 93 w 124"/>
                <a:gd name="T47" fmla="*/ 154 h 331"/>
                <a:gd name="T48" fmla="*/ 93 w 124"/>
                <a:gd name="T49" fmla="*/ 177 h 331"/>
                <a:gd name="T50" fmla="*/ 91 w 124"/>
                <a:gd name="T51" fmla="*/ 201 h 331"/>
                <a:gd name="T52" fmla="*/ 85 w 124"/>
                <a:gd name="T53" fmla="*/ 222 h 331"/>
                <a:gd name="T54" fmla="*/ 76 w 124"/>
                <a:gd name="T55" fmla="*/ 242 h 331"/>
                <a:gd name="T56" fmla="*/ 66 w 124"/>
                <a:gd name="T57" fmla="*/ 260 h 331"/>
                <a:gd name="T58" fmla="*/ 52 w 124"/>
                <a:gd name="T59" fmla="*/ 276 h 331"/>
                <a:gd name="T60" fmla="*/ 37 w 124"/>
                <a:gd name="T61" fmla="*/ 288 h 331"/>
                <a:gd name="T62" fmla="*/ 20 w 124"/>
                <a:gd name="T63" fmla="*/ 298 h 331"/>
                <a:gd name="T64" fmla="*/ 8 w 124"/>
                <a:gd name="T65" fmla="*/ 303 h 331"/>
                <a:gd name="T66" fmla="*/ 3 w 124"/>
                <a:gd name="T67" fmla="*/ 307 h 331"/>
                <a:gd name="T68" fmla="*/ 0 w 124"/>
                <a:gd name="T69" fmla="*/ 312 h 331"/>
                <a:gd name="T70" fmla="*/ 0 w 124"/>
                <a:gd name="T71" fmla="*/ 318 h 331"/>
                <a:gd name="T72" fmla="*/ 3 w 124"/>
                <a:gd name="T73" fmla="*/ 325 h 331"/>
                <a:gd name="T74" fmla="*/ 10 w 124"/>
                <a:gd name="T75" fmla="*/ 330 h 331"/>
                <a:gd name="T76" fmla="*/ 17 w 124"/>
                <a:gd name="T77" fmla="*/ 331 h 331"/>
                <a:gd name="T78" fmla="*/ 31 w 124"/>
                <a:gd name="T79" fmla="*/ 326 h 331"/>
                <a:gd name="T80" fmla="*/ 53 w 124"/>
                <a:gd name="T81" fmla="*/ 314 h 331"/>
                <a:gd name="T82" fmla="*/ 72 w 124"/>
                <a:gd name="T83" fmla="*/ 298 h 331"/>
                <a:gd name="T84" fmla="*/ 88 w 124"/>
                <a:gd name="T85" fmla="*/ 279 h 331"/>
                <a:gd name="T86" fmla="*/ 102 w 124"/>
                <a:gd name="T87" fmla="*/ 257 h 331"/>
                <a:gd name="T88" fmla="*/ 113 w 124"/>
                <a:gd name="T89" fmla="*/ 234 h 331"/>
                <a:gd name="T90" fmla="*/ 120 w 124"/>
                <a:gd name="T91" fmla="*/ 207 h 331"/>
                <a:gd name="T92" fmla="*/ 123 w 124"/>
                <a:gd name="T93" fmla="*/ 17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331">
                  <a:moveTo>
                    <a:pt x="124" y="165"/>
                  </a:moveTo>
                  <a:lnTo>
                    <a:pt x="123" y="150"/>
                  </a:lnTo>
                  <a:lnTo>
                    <a:pt x="122" y="136"/>
                  </a:lnTo>
                  <a:lnTo>
                    <a:pt x="120" y="123"/>
                  </a:lnTo>
                  <a:lnTo>
                    <a:pt x="117" y="110"/>
                  </a:lnTo>
                  <a:lnTo>
                    <a:pt x="113" y="97"/>
                  </a:lnTo>
                  <a:lnTo>
                    <a:pt x="107" y="84"/>
                  </a:lnTo>
                  <a:lnTo>
                    <a:pt x="102" y="72"/>
                  </a:lnTo>
                  <a:lnTo>
                    <a:pt x="96" y="62"/>
                  </a:lnTo>
                  <a:lnTo>
                    <a:pt x="88" y="51"/>
                  </a:lnTo>
                  <a:lnTo>
                    <a:pt x="81" y="41"/>
                  </a:lnTo>
                  <a:lnTo>
                    <a:pt x="72" y="33"/>
                  </a:lnTo>
                  <a:lnTo>
                    <a:pt x="62" y="24"/>
                  </a:lnTo>
                  <a:lnTo>
                    <a:pt x="53" y="17"/>
                  </a:lnTo>
                  <a:lnTo>
                    <a:pt x="42" y="10"/>
                  </a:lnTo>
                  <a:lnTo>
                    <a:pt x="31" y="5"/>
                  </a:lnTo>
                  <a:lnTo>
                    <a:pt x="20" y="1"/>
                  </a:lnTo>
                  <a:lnTo>
                    <a:pt x="16" y="0"/>
                  </a:lnTo>
                  <a:lnTo>
                    <a:pt x="14" y="0"/>
                  </a:lnTo>
                  <a:lnTo>
                    <a:pt x="11" y="0"/>
                  </a:lnTo>
                  <a:lnTo>
                    <a:pt x="8" y="1"/>
                  </a:lnTo>
                  <a:lnTo>
                    <a:pt x="6" y="3"/>
                  </a:lnTo>
                  <a:lnTo>
                    <a:pt x="4" y="4"/>
                  </a:lnTo>
                  <a:lnTo>
                    <a:pt x="3" y="7"/>
                  </a:lnTo>
                  <a:lnTo>
                    <a:pt x="0" y="9"/>
                  </a:lnTo>
                  <a:lnTo>
                    <a:pt x="0" y="12"/>
                  </a:lnTo>
                  <a:lnTo>
                    <a:pt x="0" y="16"/>
                  </a:lnTo>
                  <a:lnTo>
                    <a:pt x="0" y="18"/>
                  </a:lnTo>
                  <a:lnTo>
                    <a:pt x="1" y="21"/>
                  </a:lnTo>
                  <a:lnTo>
                    <a:pt x="3" y="23"/>
                  </a:lnTo>
                  <a:lnTo>
                    <a:pt x="5" y="25"/>
                  </a:lnTo>
                  <a:lnTo>
                    <a:pt x="8" y="27"/>
                  </a:lnTo>
                  <a:lnTo>
                    <a:pt x="10" y="28"/>
                  </a:lnTo>
                  <a:lnTo>
                    <a:pt x="20" y="32"/>
                  </a:lnTo>
                  <a:lnTo>
                    <a:pt x="28" y="37"/>
                  </a:lnTo>
                  <a:lnTo>
                    <a:pt x="37" y="42"/>
                  </a:lnTo>
                  <a:lnTo>
                    <a:pt x="44" y="48"/>
                  </a:lnTo>
                  <a:lnTo>
                    <a:pt x="52" y="55"/>
                  </a:lnTo>
                  <a:lnTo>
                    <a:pt x="59" y="63"/>
                  </a:lnTo>
                  <a:lnTo>
                    <a:pt x="66" y="70"/>
                  </a:lnTo>
                  <a:lnTo>
                    <a:pt x="71" y="79"/>
                  </a:lnTo>
                  <a:lnTo>
                    <a:pt x="76" y="88"/>
                  </a:lnTo>
                  <a:lnTo>
                    <a:pt x="81" y="98"/>
                  </a:lnTo>
                  <a:lnTo>
                    <a:pt x="85" y="109"/>
                  </a:lnTo>
                  <a:lnTo>
                    <a:pt x="88" y="119"/>
                  </a:lnTo>
                  <a:lnTo>
                    <a:pt x="91" y="130"/>
                  </a:lnTo>
                  <a:lnTo>
                    <a:pt x="92" y="142"/>
                  </a:lnTo>
                  <a:lnTo>
                    <a:pt x="93" y="154"/>
                  </a:lnTo>
                  <a:lnTo>
                    <a:pt x="95" y="165"/>
                  </a:lnTo>
                  <a:lnTo>
                    <a:pt x="93" y="177"/>
                  </a:lnTo>
                  <a:lnTo>
                    <a:pt x="92" y="189"/>
                  </a:lnTo>
                  <a:lnTo>
                    <a:pt x="91" y="201"/>
                  </a:lnTo>
                  <a:lnTo>
                    <a:pt x="88" y="211"/>
                  </a:lnTo>
                  <a:lnTo>
                    <a:pt x="85" y="222"/>
                  </a:lnTo>
                  <a:lnTo>
                    <a:pt x="81" y="233"/>
                  </a:lnTo>
                  <a:lnTo>
                    <a:pt x="76" y="242"/>
                  </a:lnTo>
                  <a:lnTo>
                    <a:pt x="71" y="251"/>
                  </a:lnTo>
                  <a:lnTo>
                    <a:pt x="66" y="260"/>
                  </a:lnTo>
                  <a:lnTo>
                    <a:pt x="59" y="268"/>
                  </a:lnTo>
                  <a:lnTo>
                    <a:pt x="52" y="276"/>
                  </a:lnTo>
                  <a:lnTo>
                    <a:pt x="44" y="282"/>
                  </a:lnTo>
                  <a:lnTo>
                    <a:pt x="37" y="288"/>
                  </a:lnTo>
                  <a:lnTo>
                    <a:pt x="28" y="294"/>
                  </a:lnTo>
                  <a:lnTo>
                    <a:pt x="20" y="298"/>
                  </a:lnTo>
                  <a:lnTo>
                    <a:pt x="10" y="302"/>
                  </a:lnTo>
                  <a:lnTo>
                    <a:pt x="8" y="303"/>
                  </a:lnTo>
                  <a:lnTo>
                    <a:pt x="5" y="304"/>
                  </a:lnTo>
                  <a:lnTo>
                    <a:pt x="3" y="307"/>
                  </a:lnTo>
                  <a:lnTo>
                    <a:pt x="1" y="310"/>
                  </a:lnTo>
                  <a:lnTo>
                    <a:pt x="0" y="312"/>
                  </a:lnTo>
                  <a:lnTo>
                    <a:pt x="0" y="315"/>
                  </a:lnTo>
                  <a:lnTo>
                    <a:pt x="0" y="318"/>
                  </a:lnTo>
                  <a:lnTo>
                    <a:pt x="0" y="320"/>
                  </a:lnTo>
                  <a:lnTo>
                    <a:pt x="3" y="325"/>
                  </a:lnTo>
                  <a:lnTo>
                    <a:pt x="7" y="328"/>
                  </a:lnTo>
                  <a:lnTo>
                    <a:pt x="10" y="330"/>
                  </a:lnTo>
                  <a:lnTo>
                    <a:pt x="15" y="331"/>
                  </a:lnTo>
                  <a:lnTo>
                    <a:pt x="17" y="331"/>
                  </a:lnTo>
                  <a:lnTo>
                    <a:pt x="20" y="330"/>
                  </a:lnTo>
                  <a:lnTo>
                    <a:pt x="31" y="326"/>
                  </a:lnTo>
                  <a:lnTo>
                    <a:pt x="42" y="320"/>
                  </a:lnTo>
                  <a:lnTo>
                    <a:pt x="53" y="314"/>
                  </a:lnTo>
                  <a:lnTo>
                    <a:pt x="62" y="307"/>
                  </a:lnTo>
                  <a:lnTo>
                    <a:pt x="72" y="298"/>
                  </a:lnTo>
                  <a:lnTo>
                    <a:pt x="81" y="289"/>
                  </a:lnTo>
                  <a:lnTo>
                    <a:pt x="88" y="279"/>
                  </a:lnTo>
                  <a:lnTo>
                    <a:pt x="96" y="269"/>
                  </a:lnTo>
                  <a:lnTo>
                    <a:pt x="102" y="257"/>
                  </a:lnTo>
                  <a:lnTo>
                    <a:pt x="107" y="246"/>
                  </a:lnTo>
                  <a:lnTo>
                    <a:pt x="113" y="234"/>
                  </a:lnTo>
                  <a:lnTo>
                    <a:pt x="117" y="221"/>
                  </a:lnTo>
                  <a:lnTo>
                    <a:pt x="120" y="207"/>
                  </a:lnTo>
                  <a:lnTo>
                    <a:pt x="122" y="193"/>
                  </a:lnTo>
                  <a:lnTo>
                    <a:pt x="123" y="179"/>
                  </a:lnTo>
                  <a:lnTo>
                    <a:pt x="124"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4" name="Freeform 3251">
              <a:extLst>
                <a:ext uri="{FF2B5EF4-FFF2-40B4-BE49-F238E27FC236}">
                  <a16:creationId xmlns:a16="http://schemas.microsoft.com/office/drawing/2014/main" id="{E0ED31A1-90AE-4159-8EF0-7C7FE80B38AB}"/>
                </a:ext>
              </a:extLst>
            </p:cNvPr>
            <p:cNvSpPr>
              <a:spLocks/>
            </p:cNvSpPr>
            <p:nvPr/>
          </p:nvSpPr>
          <p:spPr bwMode="auto">
            <a:xfrm>
              <a:off x="7610475" y="3671888"/>
              <a:ext cx="160338" cy="212725"/>
            </a:xfrm>
            <a:custGeom>
              <a:avLst/>
              <a:gdLst>
                <a:gd name="T0" fmla="*/ 470 w 508"/>
                <a:gd name="T1" fmla="*/ 1 h 671"/>
                <a:gd name="T2" fmla="*/ 423 w 508"/>
                <a:gd name="T3" fmla="*/ 9 h 671"/>
                <a:gd name="T4" fmla="*/ 378 w 508"/>
                <a:gd name="T5" fmla="*/ 23 h 671"/>
                <a:gd name="T6" fmla="*/ 335 w 508"/>
                <a:gd name="T7" fmla="*/ 43 h 671"/>
                <a:gd name="T8" fmla="*/ 293 w 508"/>
                <a:gd name="T9" fmla="*/ 69 h 671"/>
                <a:gd name="T10" fmla="*/ 255 w 508"/>
                <a:gd name="T11" fmla="*/ 99 h 671"/>
                <a:gd name="T12" fmla="*/ 222 w 508"/>
                <a:gd name="T13" fmla="*/ 134 h 671"/>
                <a:gd name="T14" fmla="*/ 195 w 508"/>
                <a:gd name="T15" fmla="*/ 173 h 671"/>
                <a:gd name="T16" fmla="*/ 104 w 508"/>
                <a:gd name="T17" fmla="*/ 193 h 671"/>
                <a:gd name="T18" fmla="*/ 82 w 508"/>
                <a:gd name="T19" fmla="*/ 195 h 671"/>
                <a:gd name="T20" fmla="*/ 62 w 508"/>
                <a:gd name="T21" fmla="*/ 204 h 671"/>
                <a:gd name="T22" fmla="*/ 44 w 508"/>
                <a:gd name="T23" fmla="*/ 215 h 671"/>
                <a:gd name="T24" fmla="*/ 29 w 508"/>
                <a:gd name="T25" fmla="*/ 230 h 671"/>
                <a:gd name="T26" fmla="*/ 16 w 508"/>
                <a:gd name="T27" fmla="*/ 250 h 671"/>
                <a:gd name="T28" fmla="*/ 7 w 508"/>
                <a:gd name="T29" fmla="*/ 269 h 671"/>
                <a:gd name="T30" fmla="*/ 2 w 508"/>
                <a:gd name="T31" fmla="*/ 290 h 671"/>
                <a:gd name="T32" fmla="*/ 0 w 508"/>
                <a:gd name="T33" fmla="*/ 313 h 671"/>
                <a:gd name="T34" fmla="*/ 0 w 508"/>
                <a:gd name="T35" fmla="*/ 394 h 671"/>
                <a:gd name="T36" fmla="*/ 4 w 508"/>
                <a:gd name="T37" fmla="*/ 415 h 671"/>
                <a:gd name="T38" fmla="*/ 12 w 508"/>
                <a:gd name="T39" fmla="*/ 435 h 671"/>
                <a:gd name="T40" fmla="*/ 24 w 508"/>
                <a:gd name="T41" fmla="*/ 452 h 671"/>
                <a:gd name="T42" fmla="*/ 39 w 508"/>
                <a:gd name="T43" fmla="*/ 467 h 671"/>
                <a:gd name="T44" fmla="*/ 56 w 508"/>
                <a:gd name="T45" fmla="*/ 479 h 671"/>
                <a:gd name="T46" fmla="*/ 77 w 508"/>
                <a:gd name="T47" fmla="*/ 487 h 671"/>
                <a:gd name="T48" fmla="*/ 98 w 508"/>
                <a:gd name="T49" fmla="*/ 491 h 671"/>
                <a:gd name="T50" fmla="*/ 185 w 508"/>
                <a:gd name="T51" fmla="*/ 491 h 671"/>
                <a:gd name="T52" fmla="*/ 207 w 508"/>
                <a:gd name="T53" fmla="*/ 530 h 671"/>
                <a:gd name="T54" fmla="*/ 237 w 508"/>
                <a:gd name="T55" fmla="*/ 564 h 671"/>
                <a:gd name="T56" fmla="*/ 271 w 508"/>
                <a:gd name="T57" fmla="*/ 594 h 671"/>
                <a:gd name="T58" fmla="*/ 310 w 508"/>
                <a:gd name="T59" fmla="*/ 621 h 671"/>
                <a:gd name="T60" fmla="*/ 353 w 508"/>
                <a:gd name="T61" fmla="*/ 642 h 671"/>
                <a:gd name="T62" fmla="*/ 398 w 508"/>
                <a:gd name="T63" fmla="*/ 658 h 671"/>
                <a:gd name="T64" fmla="*/ 445 w 508"/>
                <a:gd name="T65" fmla="*/ 668 h 671"/>
                <a:gd name="T66" fmla="*/ 493 w 508"/>
                <a:gd name="T67" fmla="*/ 671 h 671"/>
                <a:gd name="T68" fmla="*/ 499 w 508"/>
                <a:gd name="T69" fmla="*/ 670 h 671"/>
                <a:gd name="T70" fmla="*/ 504 w 508"/>
                <a:gd name="T71" fmla="*/ 667 h 671"/>
                <a:gd name="T72" fmla="*/ 507 w 508"/>
                <a:gd name="T73" fmla="*/ 663 h 671"/>
                <a:gd name="T74" fmla="*/ 508 w 508"/>
                <a:gd name="T75" fmla="*/ 656 h 671"/>
                <a:gd name="T76" fmla="*/ 508 w 508"/>
                <a:gd name="T77" fmla="*/ 12 h 671"/>
                <a:gd name="T78" fmla="*/ 506 w 508"/>
                <a:gd name="T79" fmla="*/ 7 h 671"/>
                <a:gd name="T80" fmla="*/ 501 w 508"/>
                <a:gd name="T81" fmla="*/ 3 h 671"/>
                <a:gd name="T82" fmla="*/ 496 w 508"/>
                <a:gd name="T83"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8" h="671">
                  <a:moveTo>
                    <a:pt x="493" y="0"/>
                  </a:moveTo>
                  <a:lnTo>
                    <a:pt x="470" y="1"/>
                  </a:lnTo>
                  <a:lnTo>
                    <a:pt x="447" y="4"/>
                  </a:lnTo>
                  <a:lnTo>
                    <a:pt x="423" y="9"/>
                  </a:lnTo>
                  <a:lnTo>
                    <a:pt x="401" y="14"/>
                  </a:lnTo>
                  <a:lnTo>
                    <a:pt x="378" y="23"/>
                  </a:lnTo>
                  <a:lnTo>
                    <a:pt x="356" y="33"/>
                  </a:lnTo>
                  <a:lnTo>
                    <a:pt x="335" y="43"/>
                  </a:lnTo>
                  <a:lnTo>
                    <a:pt x="313" y="55"/>
                  </a:lnTo>
                  <a:lnTo>
                    <a:pt x="293" y="69"/>
                  </a:lnTo>
                  <a:lnTo>
                    <a:pt x="274" y="84"/>
                  </a:lnTo>
                  <a:lnTo>
                    <a:pt x="255" y="99"/>
                  </a:lnTo>
                  <a:lnTo>
                    <a:pt x="238" y="116"/>
                  </a:lnTo>
                  <a:lnTo>
                    <a:pt x="222" y="134"/>
                  </a:lnTo>
                  <a:lnTo>
                    <a:pt x="208" y="152"/>
                  </a:lnTo>
                  <a:lnTo>
                    <a:pt x="195" y="173"/>
                  </a:lnTo>
                  <a:lnTo>
                    <a:pt x="185" y="193"/>
                  </a:lnTo>
                  <a:lnTo>
                    <a:pt x="104" y="193"/>
                  </a:lnTo>
                  <a:lnTo>
                    <a:pt x="93" y="193"/>
                  </a:lnTo>
                  <a:lnTo>
                    <a:pt x="82" y="195"/>
                  </a:lnTo>
                  <a:lnTo>
                    <a:pt x="71" y="199"/>
                  </a:lnTo>
                  <a:lnTo>
                    <a:pt x="62" y="204"/>
                  </a:lnTo>
                  <a:lnTo>
                    <a:pt x="52" y="209"/>
                  </a:lnTo>
                  <a:lnTo>
                    <a:pt x="44" y="215"/>
                  </a:lnTo>
                  <a:lnTo>
                    <a:pt x="36" y="223"/>
                  </a:lnTo>
                  <a:lnTo>
                    <a:pt x="29" y="230"/>
                  </a:lnTo>
                  <a:lnTo>
                    <a:pt x="22" y="240"/>
                  </a:lnTo>
                  <a:lnTo>
                    <a:pt x="16" y="250"/>
                  </a:lnTo>
                  <a:lnTo>
                    <a:pt x="11" y="259"/>
                  </a:lnTo>
                  <a:lnTo>
                    <a:pt x="7" y="269"/>
                  </a:lnTo>
                  <a:lnTo>
                    <a:pt x="4" y="280"/>
                  </a:lnTo>
                  <a:lnTo>
                    <a:pt x="2" y="290"/>
                  </a:lnTo>
                  <a:lnTo>
                    <a:pt x="0" y="302"/>
                  </a:lnTo>
                  <a:lnTo>
                    <a:pt x="0" y="313"/>
                  </a:lnTo>
                  <a:lnTo>
                    <a:pt x="0" y="382"/>
                  </a:lnTo>
                  <a:lnTo>
                    <a:pt x="0" y="394"/>
                  </a:lnTo>
                  <a:lnTo>
                    <a:pt x="2" y="405"/>
                  </a:lnTo>
                  <a:lnTo>
                    <a:pt x="4" y="415"/>
                  </a:lnTo>
                  <a:lnTo>
                    <a:pt x="8" y="425"/>
                  </a:lnTo>
                  <a:lnTo>
                    <a:pt x="12" y="435"/>
                  </a:lnTo>
                  <a:lnTo>
                    <a:pt x="18" y="443"/>
                  </a:lnTo>
                  <a:lnTo>
                    <a:pt x="24" y="452"/>
                  </a:lnTo>
                  <a:lnTo>
                    <a:pt x="32" y="459"/>
                  </a:lnTo>
                  <a:lnTo>
                    <a:pt x="39" y="467"/>
                  </a:lnTo>
                  <a:lnTo>
                    <a:pt x="48" y="473"/>
                  </a:lnTo>
                  <a:lnTo>
                    <a:pt x="56" y="479"/>
                  </a:lnTo>
                  <a:lnTo>
                    <a:pt x="66" y="483"/>
                  </a:lnTo>
                  <a:lnTo>
                    <a:pt x="77" y="487"/>
                  </a:lnTo>
                  <a:lnTo>
                    <a:pt x="86" y="489"/>
                  </a:lnTo>
                  <a:lnTo>
                    <a:pt x="98" y="491"/>
                  </a:lnTo>
                  <a:lnTo>
                    <a:pt x="109" y="491"/>
                  </a:lnTo>
                  <a:lnTo>
                    <a:pt x="185" y="491"/>
                  </a:lnTo>
                  <a:lnTo>
                    <a:pt x="195" y="511"/>
                  </a:lnTo>
                  <a:lnTo>
                    <a:pt x="207" y="530"/>
                  </a:lnTo>
                  <a:lnTo>
                    <a:pt x="221" y="547"/>
                  </a:lnTo>
                  <a:lnTo>
                    <a:pt x="237" y="564"/>
                  </a:lnTo>
                  <a:lnTo>
                    <a:pt x="253" y="580"/>
                  </a:lnTo>
                  <a:lnTo>
                    <a:pt x="271" y="594"/>
                  </a:lnTo>
                  <a:lnTo>
                    <a:pt x="291" y="608"/>
                  </a:lnTo>
                  <a:lnTo>
                    <a:pt x="310" y="621"/>
                  </a:lnTo>
                  <a:lnTo>
                    <a:pt x="331" y="633"/>
                  </a:lnTo>
                  <a:lnTo>
                    <a:pt x="353" y="642"/>
                  </a:lnTo>
                  <a:lnTo>
                    <a:pt x="375" y="651"/>
                  </a:lnTo>
                  <a:lnTo>
                    <a:pt x="398" y="658"/>
                  </a:lnTo>
                  <a:lnTo>
                    <a:pt x="421" y="664"/>
                  </a:lnTo>
                  <a:lnTo>
                    <a:pt x="445" y="668"/>
                  </a:lnTo>
                  <a:lnTo>
                    <a:pt x="469" y="670"/>
                  </a:lnTo>
                  <a:lnTo>
                    <a:pt x="493" y="671"/>
                  </a:lnTo>
                  <a:lnTo>
                    <a:pt x="496" y="671"/>
                  </a:lnTo>
                  <a:lnTo>
                    <a:pt x="499" y="670"/>
                  </a:lnTo>
                  <a:lnTo>
                    <a:pt x="501" y="669"/>
                  </a:lnTo>
                  <a:lnTo>
                    <a:pt x="504" y="667"/>
                  </a:lnTo>
                  <a:lnTo>
                    <a:pt x="506" y="665"/>
                  </a:lnTo>
                  <a:lnTo>
                    <a:pt x="507" y="663"/>
                  </a:lnTo>
                  <a:lnTo>
                    <a:pt x="508" y="659"/>
                  </a:lnTo>
                  <a:lnTo>
                    <a:pt x="508" y="656"/>
                  </a:lnTo>
                  <a:lnTo>
                    <a:pt x="508" y="15"/>
                  </a:lnTo>
                  <a:lnTo>
                    <a:pt x="508" y="12"/>
                  </a:lnTo>
                  <a:lnTo>
                    <a:pt x="507" y="9"/>
                  </a:lnTo>
                  <a:lnTo>
                    <a:pt x="506" y="7"/>
                  </a:lnTo>
                  <a:lnTo>
                    <a:pt x="504" y="5"/>
                  </a:lnTo>
                  <a:lnTo>
                    <a:pt x="501" y="3"/>
                  </a:lnTo>
                  <a:lnTo>
                    <a:pt x="499" y="1"/>
                  </a:lnTo>
                  <a:lnTo>
                    <a:pt x="496" y="0"/>
                  </a:lnTo>
                  <a:lnTo>
                    <a:pt x="4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45" name="Freeform 950">
            <a:extLst>
              <a:ext uri="{FF2B5EF4-FFF2-40B4-BE49-F238E27FC236}">
                <a16:creationId xmlns:a16="http://schemas.microsoft.com/office/drawing/2014/main" id="{37F396DF-FFA3-4C9D-9E53-7B40DDCE23AC}"/>
              </a:ext>
            </a:extLst>
          </p:cNvPr>
          <p:cNvSpPr>
            <a:spLocks noEditPoints="1"/>
          </p:cNvSpPr>
          <p:nvPr/>
        </p:nvSpPr>
        <p:spPr bwMode="auto">
          <a:xfrm>
            <a:off x="10024266" y="2267256"/>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6" name="TextBox 45">
            <a:extLst>
              <a:ext uri="{FF2B5EF4-FFF2-40B4-BE49-F238E27FC236}">
                <a16:creationId xmlns:a16="http://schemas.microsoft.com/office/drawing/2014/main" id="{B44658A8-1D38-4A34-BB42-481D0BEF8606}"/>
              </a:ext>
            </a:extLst>
          </p:cNvPr>
          <p:cNvSpPr txBox="1"/>
          <p:nvPr/>
        </p:nvSpPr>
        <p:spPr>
          <a:xfrm>
            <a:off x="3596254" y="5696369"/>
            <a:ext cx="2307091" cy="276999"/>
          </a:xfrm>
          <a:prstGeom prst="rect">
            <a:avLst/>
          </a:prstGeom>
          <a:noFill/>
        </p:spPr>
        <p:txBody>
          <a:bodyPr wrap="square" lIns="0" tIns="0" rIns="0" bIns="0" rtlCol="0">
            <a:spAutoFit/>
          </a:bodyPr>
          <a:lstStyle/>
          <a:p>
            <a:pPr algn="ctr"/>
            <a:r>
              <a:rPr lang="th-TH" sz="1800" dirty="0">
                <a:solidFill>
                  <a:schemeClr val="accent4">
                    <a:lumMod val="50000"/>
                  </a:schemeClr>
                </a:solidFill>
                <a:latin typeface="TH Sarabun New" panose="020B0500040200020003" pitchFamily="34" charset="-34"/>
                <a:cs typeface="TH Sarabun New" panose="020B0500040200020003" pitchFamily="34" charset="-34"/>
              </a:rPr>
              <a:t>หลักความเสมอภาค (</a:t>
            </a:r>
            <a:r>
              <a:rPr lang="en-US" sz="1800" dirty="0">
                <a:solidFill>
                  <a:schemeClr val="accent4">
                    <a:lumMod val="50000"/>
                  </a:schemeClr>
                </a:solidFill>
                <a:latin typeface="TH Sarabun New" panose="020B0500040200020003" pitchFamily="34" charset="-34"/>
                <a:cs typeface="TH Sarabun New" panose="020B0500040200020003" pitchFamily="34" charset="-34"/>
              </a:rPr>
              <a:t>Equity)</a:t>
            </a:r>
          </a:p>
        </p:txBody>
      </p:sp>
      <p:sp>
        <p:nvSpPr>
          <p:cNvPr id="48" name="Rectangle 47">
            <a:extLst>
              <a:ext uri="{FF2B5EF4-FFF2-40B4-BE49-F238E27FC236}">
                <a16:creationId xmlns:a16="http://schemas.microsoft.com/office/drawing/2014/main" id="{2CE113FD-C488-4663-9A44-6BC0E996A062}"/>
              </a:ext>
            </a:extLst>
          </p:cNvPr>
          <p:cNvSpPr/>
          <p:nvPr/>
        </p:nvSpPr>
        <p:spPr>
          <a:xfrm>
            <a:off x="3857809" y="1211642"/>
            <a:ext cx="4577466" cy="144359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 5 subjects</a:t>
            </a:r>
          </a:p>
        </p:txBody>
      </p:sp>
      <p:sp>
        <p:nvSpPr>
          <p:cNvPr id="49" name="Rectangle 48">
            <a:extLst>
              <a:ext uri="{FF2B5EF4-FFF2-40B4-BE49-F238E27FC236}">
                <a16:creationId xmlns:a16="http://schemas.microsoft.com/office/drawing/2014/main" id="{EE898A6C-4A4C-4AEA-B1E9-8DE2DD29AB50}"/>
              </a:ext>
            </a:extLst>
          </p:cNvPr>
          <p:cNvSpPr/>
          <p:nvPr/>
        </p:nvSpPr>
        <p:spPr>
          <a:xfrm>
            <a:off x="6400448" y="348271"/>
            <a:ext cx="4577466" cy="144359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all in English</a:t>
            </a:r>
          </a:p>
        </p:txBody>
      </p:sp>
    </p:spTree>
    <p:extLst>
      <p:ext uri="{BB962C8B-B14F-4D97-AF65-F5344CB8AC3E}">
        <p14:creationId xmlns:p14="http://schemas.microsoft.com/office/powerpoint/2010/main" val="2049855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aphic 17">
            <a:extLst>
              <a:ext uri="{FF2B5EF4-FFF2-40B4-BE49-F238E27FC236}">
                <a16:creationId xmlns:a16="http://schemas.microsoft.com/office/drawing/2014/main" id="{F9CDC53B-D303-4D4B-AAE6-813860319A5A}"/>
              </a:ext>
            </a:extLst>
          </p:cNvPr>
          <p:cNvGrpSpPr/>
          <p:nvPr/>
        </p:nvGrpSpPr>
        <p:grpSpPr>
          <a:xfrm>
            <a:off x="1000835" y="1378424"/>
            <a:ext cx="10190329" cy="4776715"/>
            <a:chOff x="2687161" y="3731096"/>
            <a:chExt cx="5158677" cy="3027467"/>
          </a:xfrm>
          <a:solidFill>
            <a:srgbClr val="F2F2F2">
              <a:alpha val="80000"/>
            </a:srgbClr>
          </a:solidFill>
        </p:grpSpPr>
        <p:sp>
          <p:nvSpPr>
            <p:cNvPr id="41" name="Freeform: Shape 40">
              <a:extLst>
                <a:ext uri="{FF2B5EF4-FFF2-40B4-BE49-F238E27FC236}">
                  <a16:creationId xmlns:a16="http://schemas.microsoft.com/office/drawing/2014/main" id="{DB51C065-E2A1-4BCB-84F6-C1FB1A6B2552}"/>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Shape 41">
              <a:extLst>
                <a:ext uri="{FF2B5EF4-FFF2-40B4-BE49-F238E27FC236}">
                  <a16:creationId xmlns:a16="http://schemas.microsoft.com/office/drawing/2014/main" id="{643832AD-B5D9-43A8-95B7-6A8B0AA9B934}"/>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Shape 42">
              <a:extLst>
                <a:ext uri="{FF2B5EF4-FFF2-40B4-BE49-F238E27FC236}">
                  <a16:creationId xmlns:a16="http://schemas.microsoft.com/office/drawing/2014/main" id="{DD1C4E57-5B1C-419E-BE4D-5DB0F629C216}"/>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Shape 43">
              <a:extLst>
                <a:ext uri="{FF2B5EF4-FFF2-40B4-BE49-F238E27FC236}">
                  <a16:creationId xmlns:a16="http://schemas.microsoft.com/office/drawing/2014/main" id="{53D66DE2-E944-4E88-ACFC-08991275BF31}"/>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Shape 44">
              <a:extLst>
                <a:ext uri="{FF2B5EF4-FFF2-40B4-BE49-F238E27FC236}">
                  <a16:creationId xmlns:a16="http://schemas.microsoft.com/office/drawing/2014/main" id="{FC56456E-0F29-493B-A3BF-B9BF760AD59B}"/>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Shape 45">
              <a:extLst>
                <a:ext uri="{FF2B5EF4-FFF2-40B4-BE49-F238E27FC236}">
                  <a16:creationId xmlns:a16="http://schemas.microsoft.com/office/drawing/2014/main" id="{C1CACAAC-AFD3-434C-9B38-2DFA8805761C}"/>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Shape 46">
              <a:extLst>
                <a:ext uri="{FF2B5EF4-FFF2-40B4-BE49-F238E27FC236}">
                  <a16:creationId xmlns:a16="http://schemas.microsoft.com/office/drawing/2014/main" id="{1FD87965-6354-410A-BA29-7930A2DEC629}"/>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Freeform: Shape 47">
              <a:extLst>
                <a:ext uri="{FF2B5EF4-FFF2-40B4-BE49-F238E27FC236}">
                  <a16:creationId xmlns:a16="http://schemas.microsoft.com/office/drawing/2014/main" id="{A7744CD4-C1AE-4532-8B6F-11AA122D6666}"/>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Shape 48">
              <a:extLst>
                <a:ext uri="{FF2B5EF4-FFF2-40B4-BE49-F238E27FC236}">
                  <a16:creationId xmlns:a16="http://schemas.microsoft.com/office/drawing/2014/main" id="{66042A9C-A602-4CCB-BAC4-E98E0AA565A7}"/>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Freeform: Shape 49">
              <a:extLst>
                <a:ext uri="{FF2B5EF4-FFF2-40B4-BE49-F238E27FC236}">
                  <a16:creationId xmlns:a16="http://schemas.microsoft.com/office/drawing/2014/main" id="{0BBC797A-D4CA-46DC-9E39-EF5A432F67B6}"/>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Freeform: Shape 50">
              <a:extLst>
                <a:ext uri="{FF2B5EF4-FFF2-40B4-BE49-F238E27FC236}">
                  <a16:creationId xmlns:a16="http://schemas.microsoft.com/office/drawing/2014/main" id="{D82B20FE-B682-48B2-AC18-171B466490D1}"/>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Freeform: Shape 51">
              <a:extLst>
                <a:ext uri="{FF2B5EF4-FFF2-40B4-BE49-F238E27FC236}">
                  <a16:creationId xmlns:a16="http://schemas.microsoft.com/office/drawing/2014/main" id="{4F75FB93-E088-49AA-A534-B608EAF1248A}"/>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Freeform: Shape 52">
              <a:extLst>
                <a:ext uri="{FF2B5EF4-FFF2-40B4-BE49-F238E27FC236}">
                  <a16:creationId xmlns:a16="http://schemas.microsoft.com/office/drawing/2014/main" id="{84596AF4-E847-4CF8-B6FD-858D4BA8DE2E}"/>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Freeform: Shape 53">
              <a:extLst>
                <a:ext uri="{FF2B5EF4-FFF2-40B4-BE49-F238E27FC236}">
                  <a16:creationId xmlns:a16="http://schemas.microsoft.com/office/drawing/2014/main" id="{920FF237-2A8A-449E-BE3D-A4E3EEA41A14}"/>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Freeform: Shape 54">
              <a:extLst>
                <a:ext uri="{FF2B5EF4-FFF2-40B4-BE49-F238E27FC236}">
                  <a16:creationId xmlns:a16="http://schemas.microsoft.com/office/drawing/2014/main" id="{4FB8380E-85BD-46B2-A65C-F5C648582346}"/>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Freeform: Shape 55">
              <a:extLst>
                <a:ext uri="{FF2B5EF4-FFF2-40B4-BE49-F238E27FC236}">
                  <a16:creationId xmlns:a16="http://schemas.microsoft.com/office/drawing/2014/main" id="{E591BC55-E7D9-44DA-8879-33FD97236F9C}"/>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Freeform: Shape 56">
              <a:extLst>
                <a:ext uri="{FF2B5EF4-FFF2-40B4-BE49-F238E27FC236}">
                  <a16:creationId xmlns:a16="http://schemas.microsoft.com/office/drawing/2014/main" id="{2F929743-B19A-4754-B827-DB35211DAE16}"/>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Freeform: Shape 57">
              <a:extLst>
                <a:ext uri="{FF2B5EF4-FFF2-40B4-BE49-F238E27FC236}">
                  <a16:creationId xmlns:a16="http://schemas.microsoft.com/office/drawing/2014/main" id="{2A5F0B7A-F93E-4676-A6DB-55B9FFB06175}"/>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Freeform: Shape 58">
              <a:extLst>
                <a:ext uri="{FF2B5EF4-FFF2-40B4-BE49-F238E27FC236}">
                  <a16:creationId xmlns:a16="http://schemas.microsoft.com/office/drawing/2014/main" id="{50485505-C2B2-4D6F-A582-5E3E84E4F40D}"/>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Freeform: Shape 59">
              <a:extLst>
                <a:ext uri="{FF2B5EF4-FFF2-40B4-BE49-F238E27FC236}">
                  <a16:creationId xmlns:a16="http://schemas.microsoft.com/office/drawing/2014/main" id="{3FC2C461-42D5-4ABE-AFEC-01F98731C623}"/>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Freeform: Shape 60">
              <a:extLst>
                <a:ext uri="{FF2B5EF4-FFF2-40B4-BE49-F238E27FC236}">
                  <a16:creationId xmlns:a16="http://schemas.microsoft.com/office/drawing/2014/main" id="{B8A73CF5-7C34-4511-AC8F-335C63CF73C6}"/>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Freeform: Shape 61">
              <a:extLst>
                <a:ext uri="{FF2B5EF4-FFF2-40B4-BE49-F238E27FC236}">
                  <a16:creationId xmlns:a16="http://schemas.microsoft.com/office/drawing/2014/main" id="{D3569B99-1C7E-4D45-93A1-516D5E8739BE}"/>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Freeform: Shape 62">
              <a:extLst>
                <a:ext uri="{FF2B5EF4-FFF2-40B4-BE49-F238E27FC236}">
                  <a16:creationId xmlns:a16="http://schemas.microsoft.com/office/drawing/2014/main" id="{0C22531E-6D83-4F12-A59A-C9ADF1F4E355}"/>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Freeform: Shape 63">
              <a:extLst>
                <a:ext uri="{FF2B5EF4-FFF2-40B4-BE49-F238E27FC236}">
                  <a16:creationId xmlns:a16="http://schemas.microsoft.com/office/drawing/2014/main" id="{C4B985B3-E08B-4953-986F-8CC02D8102A9}"/>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Freeform: Shape 64">
              <a:extLst>
                <a:ext uri="{FF2B5EF4-FFF2-40B4-BE49-F238E27FC236}">
                  <a16:creationId xmlns:a16="http://schemas.microsoft.com/office/drawing/2014/main" id="{ABE5D86F-ADF8-4649-980F-6F9B23CBD642}"/>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Freeform: Shape 65">
              <a:extLst>
                <a:ext uri="{FF2B5EF4-FFF2-40B4-BE49-F238E27FC236}">
                  <a16:creationId xmlns:a16="http://schemas.microsoft.com/office/drawing/2014/main" id="{5657A822-F4BE-4A0B-BDC0-60D6097CA772}"/>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Freeform: Shape 66">
              <a:extLst>
                <a:ext uri="{FF2B5EF4-FFF2-40B4-BE49-F238E27FC236}">
                  <a16:creationId xmlns:a16="http://schemas.microsoft.com/office/drawing/2014/main" id="{78F11EE1-4874-44D3-9E8E-15E9A86E8A38}"/>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Freeform: Shape 67">
              <a:extLst>
                <a:ext uri="{FF2B5EF4-FFF2-40B4-BE49-F238E27FC236}">
                  <a16:creationId xmlns:a16="http://schemas.microsoft.com/office/drawing/2014/main" id="{830976E3-21DD-42DC-90BC-9A9DA7D9A12B}"/>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Freeform: Shape 68">
              <a:extLst>
                <a:ext uri="{FF2B5EF4-FFF2-40B4-BE49-F238E27FC236}">
                  <a16:creationId xmlns:a16="http://schemas.microsoft.com/office/drawing/2014/main" id="{6EAF9C5D-FBE6-4FBE-9B68-62C15860ECEA}"/>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Freeform: Shape 69">
              <a:extLst>
                <a:ext uri="{FF2B5EF4-FFF2-40B4-BE49-F238E27FC236}">
                  <a16:creationId xmlns:a16="http://schemas.microsoft.com/office/drawing/2014/main" id="{ADB6116C-EAD1-4099-8FB6-4037AF2DACF3}"/>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Freeform: Shape 70">
              <a:extLst>
                <a:ext uri="{FF2B5EF4-FFF2-40B4-BE49-F238E27FC236}">
                  <a16:creationId xmlns:a16="http://schemas.microsoft.com/office/drawing/2014/main" id="{949EA51F-50E6-4429-81C2-B2838C9DDC4F}"/>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Freeform: Shape 71">
              <a:extLst>
                <a:ext uri="{FF2B5EF4-FFF2-40B4-BE49-F238E27FC236}">
                  <a16:creationId xmlns:a16="http://schemas.microsoft.com/office/drawing/2014/main" id="{AF79472A-0DA9-46E8-B8AB-AF3407EEC074}"/>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Freeform: Shape 72">
              <a:extLst>
                <a:ext uri="{FF2B5EF4-FFF2-40B4-BE49-F238E27FC236}">
                  <a16:creationId xmlns:a16="http://schemas.microsoft.com/office/drawing/2014/main" id="{122539B4-16F0-4558-B75E-48718C2EB52A}"/>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Freeform: Shape 73">
              <a:extLst>
                <a:ext uri="{FF2B5EF4-FFF2-40B4-BE49-F238E27FC236}">
                  <a16:creationId xmlns:a16="http://schemas.microsoft.com/office/drawing/2014/main" id="{B11CBE77-C639-4973-A3B4-BF4F7E659F75}"/>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Shape 74">
              <a:extLst>
                <a:ext uri="{FF2B5EF4-FFF2-40B4-BE49-F238E27FC236}">
                  <a16:creationId xmlns:a16="http://schemas.microsoft.com/office/drawing/2014/main" id="{CF292802-FAC5-47B4-A14A-74FC37F02D92}"/>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Shape 75">
              <a:extLst>
                <a:ext uri="{FF2B5EF4-FFF2-40B4-BE49-F238E27FC236}">
                  <a16:creationId xmlns:a16="http://schemas.microsoft.com/office/drawing/2014/main" id="{25C4ABFF-15B9-4F5E-94AB-C1D1DEEC08A8}"/>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Shape 76">
              <a:extLst>
                <a:ext uri="{FF2B5EF4-FFF2-40B4-BE49-F238E27FC236}">
                  <a16:creationId xmlns:a16="http://schemas.microsoft.com/office/drawing/2014/main" id="{FC760C1C-906D-4FF4-8F40-F8D90A6D4B0E}"/>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Shape 77">
              <a:extLst>
                <a:ext uri="{FF2B5EF4-FFF2-40B4-BE49-F238E27FC236}">
                  <a16:creationId xmlns:a16="http://schemas.microsoft.com/office/drawing/2014/main" id="{75AA7853-BB77-43C2-B8E8-BCE77ED33C7B}"/>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Shape 78">
              <a:extLst>
                <a:ext uri="{FF2B5EF4-FFF2-40B4-BE49-F238E27FC236}">
                  <a16:creationId xmlns:a16="http://schemas.microsoft.com/office/drawing/2014/main" id="{54AA2EAA-C33B-4DAE-86E5-821A764B454A}"/>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Shape 79">
              <a:extLst>
                <a:ext uri="{FF2B5EF4-FFF2-40B4-BE49-F238E27FC236}">
                  <a16:creationId xmlns:a16="http://schemas.microsoft.com/office/drawing/2014/main" id="{0B5EC1A9-6DD4-4521-A8A7-C9C7148458B5}"/>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1" name="Freeform: Shape 80">
              <a:extLst>
                <a:ext uri="{FF2B5EF4-FFF2-40B4-BE49-F238E27FC236}">
                  <a16:creationId xmlns:a16="http://schemas.microsoft.com/office/drawing/2014/main" id="{94BFBF4C-4589-4F11-809A-C2793E957D8E}"/>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2" name="Freeform: Shape 81">
              <a:extLst>
                <a:ext uri="{FF2B5EF4-FFF2-40B4-BE49-F238E27FC236}">
                  <a16:creationId xmlns:a16="http://schemas.microsoft.com/office/drawing/2014/main" id="{CD2FB931-6084-4979-85C5-45D24621CCD6}"/>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3" name="Freeform: Shape 82">
              <a:extLst>
                <a:ext uri="{FF2B5EF4-FFF2-40B4-BE49-F238E27FC236}">
                  <a16:creationId xmlns:a16="http://schemas.microsoft.com/office/drawing/2014/main" id="{C6D9E6D7-E1AB-4F43-BBA1-41994D859CD8}"/>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4" name="Freeform: Shape 83">
              <a:extLst>
                <a:ext uri="{FF2B5EF4-FFF2-40B4-BE49-F238E27FC236}">
                  <a16:creationId xmlns:a16="http://schemas.microsoft.com/office/drawing/2014/main" id="{DF1931F1-225F-453E-BBB6-0124963989ED}"/>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5" name="Freeform: Shape 84">
              <a:extLst>
                <a:ext uri="{FF2B5EF4-FFF2-40B4-BE49-F238E27FC236}">
                  <a16:creationId xmlns:a16="http://schemas.microsoft.com/office/drawing/2014/main" id="{F41BDDB1-2197-4951-A65B-A38E54B88375}"/>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6" name="Freeform: Shape 85">
              <a:extLst>
                <a:ext uri="{FF2B5EF4-FFF2-40B4-BE49-F238E27FC236}">
                  <a16:creationId xmlns:a16="http://schemas.microsoft.com/office/drawing/2014/main" id="{0814A244-7CFE-45D6-862A-AC8AEB76719F}"/>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7" name="Freeform: Shape 86">
              <a:extLst>
                <a:ext uri="{FF2B5EF4-FFF2-40B4-BE49-F238E27FC236}">
                  <a16:creationId xmlns:a16="http://schemas.microsoft.com/office/drawing/2014/main" id="{B9AA0999-5498-42B9-B3EA-1FCF5A31E3B9}"/>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8" name="Freeform: Shape 87">
              <a:extLst>
                <a:ext uri="{FF2B5EF4-FFF2-40B4-BE49-F238E27FC236}">
                  <a16:creationId xmlns:a16="http://schemas.microsoft.com/office/drawing/2014/main" id="{86B6D31D-16A9-4413-9D89-ED153191C2D4}"/>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Shape 88">
              <a:extLst>
                <a:ext uri="{FF2B5EF4-FFF2-40B4-BE49-F238E27FC236}">
                  <a16:creationId xmlns:a16="http://schemas.microsoft.com/office/drawing/2014/main" id="{F2F5A4CF-F66C-4271-A068-ACAD62A9DEA6}"/>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Shape 89">
              <a:extLst>
                <a:ext uri="{FF2B5EF4-FFF2-40B4-BE49-F238E27FC236}">
                  <a16:creationId xmlns:a16="http://schemas.microsoft.com/office/drawing/2014/main" id="{914C12D5-089F-4D62-A4EC-1DE3511B2662}"/>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Shape 90">
              <a:extLst>
                <a:ext uri="{FF2B5EF4-FFF2-40B4-BE49-F238E27FC236}">
                  <a16:creationId xmlns:a16="http://schemas.microsoft.com/office/drawing/2014/main" id="{82B18C7E-2A78-4272-ABFB-F589A8314863}"/>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Freeform: Shape 91">
              <a:extLst>
                <a:ext uri="{FF2B5EF4-FFF2-40B4-BE49-F238E27FC236}">
                  <a16:creationId xmlns:a16="http://schemas.microsoft.com/office/drawing/2014/main" id="{1B76A5FE-04AD-4A54-948F-7A207D34186E}"/>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Freeform: Shape 92">
              <a:extLst>
                <a:ext uri="{FF2B5EF4-FFF2-40B4-BE49-F238E27FC236}">
                  <a16:creationId xmlns:a16="http://schemas.microsoft.com/office/drawing/2014/main" id="{2F2E7B1D-2EDA-4F74-8C8B-B2F655D6498F}"/>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Freeform: Shape 93">
              <a:extLst>
                <a:ext uri="{FF2B5EF4-FFF2-40B4-BE49-F238E27FC236}">
                  <a16:creationId xmlns:a16="http://schemas.microsoft.com/office/drawing/2014/main" id="{8006FF31-BFF2-4B2D-9116-C291A26FAF2B}"/>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Freeform: Shape 94">
              <a:extLst>
                <a:ext uri="{FF2B5EF4-FFF2-40B4-BE49-F238E27FC236}">
                  <a16:creationId xmlns:a16="http://schemas.microsoft.com/office/drawing/2014/main" id="{78EAF392-29C2-4DE4-A276-4C2DC60BC243}"/>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6" name="Freeform: Shape 95">
              <a:extLst>
                <a:ext uri="{FF2B5EF4-FFF2-40B4-BE49-F238E27FC236}">
                  <a16:creationId xmlns:a16="http://schemas.microsoft.com/office/drawing/2014/main" id="{19354ACF-E266-4306-ADF4-E7AEEABBA118}"/>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7" name="Freeform: Shape 96">
              <a:extLst>
                <a:ext uri="{FF2B5EF4-FFF2-40B4-BE49-F238E27FC236}">
                  <a16:creationId xmlns:a16="http://schemas.microsoft.com/office/drawing/2014/main" id="{45548D08-45F5-4D41-91AA-75A0FD01A438}"/>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8" name="Freeform: Shape 97">
              <a:extLst>
                <a:ext uri="{FF2B5EF4-FFF2-40B4-BE49-F238E27FC236}">
                  <a16:creationId xmlns:a16="http://schemas.microsoft.com/office/drawing/2014/main" id="{DB8501A7-135A-4AA1-81D2-DA346807EE49}"/>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Freeform: Shape 98">
              <a:extLst>
                <a:ext uri="{FF2B5EF4-FFF2-40B4-BE49-F238E27FC236}">
                  <a16:creationId xmlns:a16="http://schemas.microsoft.com/office/drawing/2014/main" id="{06331060-825D-4A8B-82D0-512E043A38D4}"/>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0" name="Freeform: Shape 99">
              <a:extLst>
                <a:ext uri="{FF2B5EF4-FFF2-40B4-BE49-F238E27FC236}">
                  <a16:creationId xmlns:a16="http://schemas.microsoft.com/office/drawing/2014/main" id="{CCC9977B-DB2A-40FD-AE0D-FC95FC697291}"/>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Freeform: Shape 100">
              <a:extLst>
                <a:ext uri="{FF2B5EF4-FFF2-40B4-BE49-F238E27FC236}">
                  <a16:creationId xmlns:a16="http://schemas.microsoft.com/office/drawing/2014/main" id="{02A1423C-2548-4414-B98C-8C1AA8BF3D56}"/>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2" name="Freeform: Shape 101">
              <a:extLst>
                <a:ext uri="{FF2B5EF4-FFF2-40B4-BE49-F238E27FC236}">
                  <a16:creationId xmlns:a16="http://schemas.microsoft.com/office/drawing/2014/main" id="{A4FA9BBA-202E-42F6-A9A9-A301C61863A8}"/>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Freeform: Shape 102">
              <a:extLst>
                <a:ext uri="{FF2B5EF4-FFF2-40B4-BE49-F238E27FC236}">
                  <a16:creationId xmlns:a16="http://schemas.microsoft.com/office/drawing/2014/main" id="{9BD80C31-B92D-4562-BEA4-504DB3C77C66}"/>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Shape 103">
              <a:extLst>
                <a:ext uri="{FF2B5EF4-FFF2-40B4-BE49-F238E27FC236}">
                  <a16:creationId xmlns:a16="http://schemas.microsoft.com/office/drawing/2014/main" id="{85AAE3E3-3CD8-44DC-8520-C4CAC5D35D7C}"/>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Shape 104">
              <a:extLst>
                <a:ext uri="{FF2B5EF4-FFF2-40B4-BE49-F238E27FC236}">
                  <a16:creationId xmlns:a16="http://schemas.microsoft.com/office/drawing/2014/main" id="{F28323A9-E23F-4499-A2CA-0E96F1C076EA}"/>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Shape 105">
              <a:extLst>
                <a:ext uri="{FF2B5EF4-FFF2-40B4-BE49-F238E27FC236}">
                  <a16:creationId xmlns:a16="http://schemas.microsoft.com/office/drawing/2014/main" id="{75C144BC-E921-4D6D-A3B7-320C8D35CCA2}"/>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Shape 106">
              <a:extLst>
                <a:ext uri="{FF2B5EF4-FFF2-40B4-BE49-F238E27FC236}">
                  <a16:creationId xmlns:a16="http://schemas.microsoft.com/office/drawing/2014/main" id="{2B5F7D52-1780-4C3B-A958-E4DCDA85BC6E}"/>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Shape 107">
              <a:extLst>
                <a:ext uri="{FF2B5EF4-FFF2-40B4-BE49-F238E27FC236}">
                  <a16:creationId xmlns:a16="http://schemas.microsoft.com/office/drawing/2014/main" id="{28790AEC-EDA8-40D4-903A-A503A41A34BE}"/>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Shape 108">
              <a:extLst>
                <a:ext uri="{FF2B5EF4-FFF2-40B4-BE49-F238E27FC236}">
                  <a16:creationId xmlns:a16="http://schemas.microsoft.com/office/drawing/2014/main" id="{1BFFEB37-E936-4699-AC00-285D47E7886D}"/>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Shape 109">
              <a:extLst>
                <a:ext uri="{FF2B5EF4-FFF2-40B4-BE49-F238E27FC236}">
                  <a16:creationId xmlns:a16="http://schemas.microsoft.com/office/drawing/2014/main" id="{2EC4A26B-96A6-44F6-AF65-BDFAFA8E96AA}"/>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10">
              <a:extLst>
                <a:ext uri="{FF2B5EF4-FFF2-40B4-BE49-F238E27FC236}">
                  <a16:creationId xmlns:a16="http://schemas.microsoft.com/office/drawing/2014/main" id="{5482D1D5-DFFA-4EBA-B07D-717A3431A827}"/>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Freeform: Shape 111">
              <a:extLst>
                <a:ext uri="{FF2B5EF4-FFF2-40B4-BE49-F238E27FC236}">
                  <a16:creationId xmlns:a16="http://schemas.microsoft.com/office/drawing/2014/main" id="{F3DCF6A4-7FD1-435F-A8F6-9E76E6BCDD04}"/>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3" name="Freeform: Shape 112">
              <a:extLst>
                <a:ext uri="{FF2B5EF4-FFF2-40B4-BE49-F238E27FC236}">
                  <a16:creationId xmlns:a16="http://schemas.microsoft.com/office/drawing/2014/main" id="{1FF40C38-18F0-4FE7-9698-94BA31C19B38}"/>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Freeform: Shape 113">
              <a:extLst>
                <a:ext uri="{FF2B5EF4-FFF2-40B4-BE49-F238E27FC236}">
                  <a16:creationId xmlns:a16="http://schemas.microsoft.com/office/drawing/2014/main" id="{59D014A6-F8D0-4AD6-A7BA-F76572AB8DF3}"/>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Freeform: Shape 114">
              <a:extLst>
                <a:ext uri="{FF2B5EF4-FFF2-40B4-BE49-F238E27FC236}">
                  <a16:creationId xmlns:a16="http://schemas.microsoft.com/office/drawing/2014/main" id="{96DE5CCA-51CF-436E-B16B-6A325EADECC8}"/>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Freeform: Shape 115">
              <a:extLst>
                <a:ext uri="{FF2B5EF4-FFF2-40B4-BE49-F238E27FC236}">
                  <a16:creationId xmlns:a16="http://schemas.microsoft.com/office/drawing/2014/main" id="{475551FA-3E20-4B84-88E6-6610220E90F9}"/>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7" name="Freeform: Shape 116">
              <a:extLst>
                <a:ext uri="{FF2B5EF4-FFF2-40B4-BE49-F238E27FC236}">
                  <a16:creationId xmlns:a16="http://schemas.microsoft.com/office/drawing/2014/main" id="{FAD64813-CA7B-4FC1-BF8B-A52C60EB071D}"/>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Freeform: Shape 117">
              <a:extLst>
                <a:ext uri="{FF2B5EF4-FFF2-40B4-BE49-F238E27FC236}">
                  <a16:creationId xmlns:a16="http://schemas.microsoft.com/office/drawing/2014/main" id="{D03226B7-13EC-4D61-9E9F-AA6853D02A0D}"/>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Shape 118">
              <a:extLst>
                <a:ext uri="{FF2B5EF4-FFF2-40B4-BE49-F238E27FC236}">
                  <a16:creationId xmlns:a16="http://schemas.microsoft.com/office/drawing/2014/main" id="{0D9153A5-CD92-4720-810B-0D77EBD69A64}"/>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0" name="Freeform: Shape 119">
              <a:extLst>
                <a:ext uri="{FF2B5EF4-FFF2-40B4-BE49-F238E27FC236}">
                  <a16:creationId xmlns:a16="http://schemas.microsoft.com/office/drawing/2014/main" id="{7183614F-D7CB-4893-83CD-27AC82A81096}"/>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1" name="Freeform: Shape 120">
              <a:extLst>
                <a:ext uri="{FF2B5EF4-FFF2-40B4-BE49-F238E27FC236}">
                  <a16:creationId xmlns:a16="http://schemas.microsoft.com/office/drawing/2014/main" id="{F69145C3-9086-437D-B386-E44768A763E2}"/>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2" name="Freeform: Shape 121">
              <a:extLst>
                <a:ext uri="{FF2B5EF4-FFF2-40B4-BE49-F238E27FC236}">
                  <a16:creationId xmlns:a16="http://schemas.microsoft.com/office/drawing/2014/main" id="{B8CB33B7-39E4-49CC-9DDE-32C8C14945B2}"/>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Freeform: Shape 122">
              <a:extLst>
                <a:ext uri="{FF2B5EF4-FFF2-40B4-BE49-F238E27FC236}">
                  <a16:creationId xmlns:a16="http://schemas.microsoft.com/office/drawing/2014/main" id="{DE4DD8DB-E8ED-429D-A055-6AABC1E75A07}"/>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Freeform: Shape 123">
              <a:extLst>
                <a:ext uri="{FF2B5EF4-FFF2-40B4-BE49-F238E27FC236}">
                  <a16:creationId xmlns:a16="http://schemas.microsoft.com/office/drawing/2014/main" id="{F771B6DB-8789-43E5-BD94-CAAF1ECF49A1}"/>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Shape 124">
              <a:extLst>
                <a:ext uri="{FF2B5EF4-FFF2-40B4-BE49-F238E27FC236}">
                  <a16:creationId xmlns:a16="http://schemas.microsoft.com/office/drawing/2014/main" id="{4845594D-A78F-4945-82FD-2377DC39B56D}"/>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Shape 125">
              <a:extLst>
                <a:ext uri="{FF2B5EF4-FFF2-40B4-BE49-F238E27FC236}">
                  <a16:creationId xmlns:a16="http://schemas.microsoft.com/office/drawing/2014/main" id="{F8E029D2-5C92-4E66-AE8D-780CD1559BD8}"/>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26">
              <a:extLst>
                <a:ext uri="{FF2B5EF4-FFF2-40B4-BE49-F238E27FC236}">
                  <a16:creationId xmlns:a16="http://schemas.microsoft.com/office/drawing/2014/main" id="{14BF229D-D47D-49E8-9DF2-CC283FAE6EFF}"/>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8" name="Freeform: Shape 127">
              <a:extLst>
                <a:ext uri="{FF2B5EF4-FFF2-40B4-BE49-F238E27FC236}">
                  <a16:creationId xmlns:a16="http://schemas.microsoft.com/office/drawing/2014/main" id="{6577A325-1385-4F61-A86A-E6D092A4F472}"/>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Freeform: Shape 128">
              <a:extLst>
                <a:ext uri="{FF2B5EF4-FFF2-40B4-BE49-F238E27FC236}">
                  <a16:creationId xmlns:a16="http://schemas.microsoft.com/office/drawing/2014/main" id="{732711FA-FF83-4209-A0AC-EE82A0BFABFC}"/>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Freeform: Shape 129">
              <a:extLst>
                <a:ext uri="{FF2B5EF4-FFF2-40B4-BE49-F238E27FC236}">
                  <a16:creationId xmlns:a16="http://schemas.microsoft.com/office/drawing/2014/main" id="{962B957A-AA02-4634-B81D-7DCE87EF140A}"/>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Shape 130">
              <a:extLst>
                <a:ext uri="{FF2B5EF4-FFF2-40B4-BE49-F238E27FC236}">
                  <a16:creationId xmlns:a16="http://schemas.microsoft.com/office/drawing/2014/main" id="{C4DC02D4-9042-4324-801B-06466F07851B}"/>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2" name="Freeform: Shape 131">
              <a:extLst>
                <a:ext uri="{FF2B5EF4-FFF2-40B4-BE49-F238E27FC236}">
                  <a16:creationId xmlns:a16="http://schemas.microsoft.com/office/drawing/2014/main" id="{A97FA3FF-B5C3-44C1-AC98-0E7C02FC9117}"/>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3" name="Freeform: Shape 132">
              <a:extLst>
                <a:ext uri="{FF2B5EF4-FFF2-40B4-BE49-F238E27FC236}">
                  <a16:creationId xmlns:a16="http://schemas.microsoft.com/office/drawing/2014/main" id="{583B1B0C-CA83-4F6A-8660-D3D107F596F7}"/>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Freeform: Shape 133">
              <a:extLst>
                <a:ext uri="{FF2B5EF4-FFF2-40B4-BE49-F238E27FC236}">
                  <a16:creationId xmlns:a16="http://schemas.microsoft.com/office/drawing/2014/main" id="{CABD984B-FE61-4C7A-97E8-893C22ECF889}"/>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Freeform: Shape 134">
              <a:extLst>
                <a:ext uri="{FF2B5EF4-FFF2-40B4-BE49-F238E27FC236}">
                  <a16:creationId xmlns:a16="http://schemas.microsoft.com/office/drawing/2014/main" id="{C7DF4D67-5DCD-4F59-944D-D454C0DB484D}"/>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Shape 135">
              <a:extLst>
                <a:ext uri="{FF2B5EF4-FFF2-40B4-BE49-F238E27FC236}">
                  <a16:creationId xmlns:a16="http://schemas.microsoft.com/office/drawing/2014/main" id="{16842779-B694-41C8-A6FF-3553E956DB48}"/>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Shape 136">
              <a:extLst>
                <a:ext uri="{FF2B5EF4-FFF2-40B4-BE49-F238E27FC236}">
                  <a16:creationId xmlns:a16="http://schemas.microsoft.com/office/drawing/2014/main" id="{A47CD6E3-4DA9-4E24-A3A7-5128DE022030}"/>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7">
              <a:extLst>
                <a:ext uri="{FF2B5EF4-FFF2-40B4-BE49-F238E27FC236}">
                  <a16:creationId xmlns:a16="http://schemas.microsoft.com/office/drawing/2014/main" id="{99805EB8-77ED-47FB-ABA9-7E908F9E99C3}"/>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Freeform: Shape 138">
              <a:extLst>
                <a:ext uri="{FF2B5EF4-FFF2-40B4-BE49-F238E27FC236}">
                  <a16:creationId xmlns:a16="http://schemas.microsoft.com/office/drawing/2014/main" id="{14BA3B8E-7757-474F-8F59-AF87FDD2DE77}"/>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Freeform: Shape 139">
              <a:extLst>
                <a:ext uri="{FF2B5EF4-FFF2-40B4-BE49-F238E27FC236}">
                  <a16:creationId xmlns:a16="http://schemas.microsoft.com/office/drawing/2014/main" id="{6601F75B-78E9-4E87-A32D-9F18676D1BE0}"/>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Freeform: Shape 140">
              <a:extLst>
                <a:ext uri="{FF2B5EF4-FFF2-40B4-BE49-F238E27FC236}">
                  <a16:creationId xmlns:a16="http://schemas.microsoft.com/office/drawing/2014/main" id="{9EC4E46F-04EB-48EA-BAA2-9B09818C3A72}"/>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Shape 141">
              <a:extLst>
                <a:ext uri="{FF2B5EF4-FFF2-40B4-BE49-F238E27FC236}">
                  <a16:creationId xmlns:a16="http://schemas.microsoft.com/office/drawing/2014/main" id="{3ED186E3-6ED1-417E-B433-A83BA5984DF9}"/>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Shape 142">
              <a:extLst>
                <a:ext uri="{FF2B5EF4-FFF2-40B4-BE49-F238E27FC236}">
                  <a16:creationId xmlns:a16="http://schemas.microsoft.com/office/drawing/2014/main" id="{4EA57BAC-7D3D-4A13-AEC5-77729ABB7D1B}"/>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43">
              <a:extLst>
                <a:ext uri="{FF2B5EF4-FFF2-40B4-BE49-F238E27FC236}">
                  <a16:creationId xmlns:a16="http://schemas.microsoft.com/office/drawing/2014/main" id="{09F1065F-5CB3-4BFF-BCA7-F4989C30AB8E}"/>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5" name="Freeform: Shape 144">
              <a:extLst>
                <a:ext uri="{FF2B5EF4-FFF2-40B4-BE49-F238E27FC236}">
                  <a16:creationId xmlns:a16="http://schemas.microsoft.com/office/drawing/2014/main" id="{36098FB1-87D1-43C6-9817-FAA22CCDA919}"/>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6" name="Freeform: Shape 145">
              <a:extLst>
                <a:ext uri="{FF2B5EF4-FFF2-40B4-BE49-F238E27FC236}">
                  <a16:creationId xmlns:a16="http://schemas.microsoft.com/office/drawing/2014/main" id="{4F51595E-3240-4920-A97D-907846150474}"/>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7" name="Freeform: Shape 146">
              <a:extLst>
                <a:ext uri="{FF2B5EF4-FFF2-40B4-BE49-F238E27FC236}">
                  <a16:creationId xmlns:a16="http://schemas.microsoft.com/office/drawing/2014/main" id="{6587B21B-067F-4449-A478-587F9A4B7443}"/>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8" name="Freeform: Shape 147">
              <a:extLst>
                <a:ext uri="{FF2B5EF4-FFF2-40B4-BE49-F238E27FC236}">
                  <a16:creationId xmlns:a16="http://schemas.microsoft.com/office/drawing/2014/main" id="{4974B166-EEB2-4B20-B601-E05113DBA42C}"/>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9" name="Freeform: Shape 148">
              <a:extLst>
                <a:ext uri="{FF2B5EF4-FFF2-40B4-BE49-F238E27FC236}">
                  <a16:creationId xmlns:a16="http://schemas.microsoft.com/office/drawing/2014/main" id="{F2C789B4-C27C-4F9B-B731-A2F09BD987AC}"/>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0" name="Freeform: Shape 149">
              <a:extLst>
                <a:ext uri="{FF2B5EF4-FFF2-40B4-BE49-F238E27FC236}">
                  <a16:creationId xmlns:a16="http://schemas.microsoft.com/office/drawing/2014/main" id="{5D77F23C-90E0-4239-B97C-180D2B3B6051}"/>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1" name="Freeform: Shape 150">
              <a:extLst>
                <a:ext uri="{FF2B5EF4-FFF2-40B4-BE49-F238E27FC236}">
                  <a16:creationId xmlns:a16="http://schemas.microsoft.com/office/drawing/2014/main" id="{4EB5BF5C-9363-48F4-91A0-5D26FE89CBEF}"/>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2" name="Freeform: Shape 151">
              <a:extLst>
                <a:ext uri="{FF2B5EF4-FFF2-40B4-BE49-F238E27FC236}">
                  <a16:creationId xmlns:a16="http://schemas.microsoft.com/office/drawing/2014/main" id="{9E7B61DE-08BC-4F1F-A1E6-E5AA35B87380}"/>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4" name="Title 3">
            <a:extLst>
              <a:ext uri="{FF2B5EF4-FFF2-40B4-BE49-F238E27FC236}">
                <a16:creationId xmlns:a16="http://schemas.microsoft.com/office/drawing/2014/main" id="{546B90FF-FD1F-436D-BA8C-FB0834AECAF6}"/>
              </a:ext>
            </a:extLst>
          </p:cNvPr>
          <p:cNvSpPr>
            <a:spLocks noGrp="1"/>
          </p:cNvSpPr>
          <p:nvPr>
            <p:ph type="title"/>
          </p:nvPr>
        </p:nvSpPr>
        <p:spPr/>
        <p:txBody>
          <a:bodyPr>
            <a:noAutofit/>
          </a:bodyPr>
          <a:lstStyle/>
          <a:p>
            <a:pPr>
              <a:lnSpc>
                <a:spcPct val="100000"/>
              </a:lnSpc>
              <a:spcBef>
                <a:spcPts val="0"/>
              </a:spcBef>
            </a:pPr>
            <a:r>
              <a:rPr lang="th-TH" sz="2800" dirty="0">
                <a:solidFill>
                  <a:srgbClr val="0F3492"/>
                </a:solidFill>
                <a:latin typeface="TH SarabunPSK" panose="020B0500040200020003" pitchFamily="34" charset="-34"/>
                <a:cs typeface="TH SarabunPSK" panose="020B0500040200020003" pitchFamily="34" charset="-34"/>
              </a:rPr>
              <a:t>ตัวอย่างการทดลองการประยุกต์ใช้เทคโนโลยี</a:t>
            </a:r>
            <a:r>
              <a:rPr lang="en-US" sz="2800" dirty="0">
                <a:solidFill>
                  <a:srgbClr val="0F3492"/>
                </a:solidFill>
                <a:latin typeface="TH SarabunPSK" panose="020B0500040200020003" pitchFamily="34" charset="-34"/>
                <a:cs typeface="TH SarabunPSK" panose="020B0500040200020003" pitchFamily="34" charset="-34"/>
              </a:rPr>
              <a:t> 5G</a:t>
            </a:r>
            <a:r>
              <a:rPr lang="th-TH" sz="2800" dirty="0">
                <a:solidFill>
                  <a:srgbClr val="0F3492"/>
                </a:solidFill>
                <a:latin typeface="TH SarabunPSK" panose="020B0500040200020003" pitchFamily="34" charset="-34"/>
                <a:cs typeface="TH SarabunPSK" panose="020B0500040200020003" pitchFamily="34" charset="-34"/>
              </a:rPr>
              <a:t> ของไทยในภาคอุตสาหกรรมอื่น ๆ เพิ่มเติม ได้แก่ ภาคการท่องเที่ยว ภาคการเงิน ภาคการศึกษา ภาคการค้าส่งและค้าปลีก และภาคโทรคมนาคม</a:t>
            </a:r>
            <a:endParaRPr lang="th-TH" sz="2400" dirty="0">
              <a:solidFill>
                <a:srgbClr val="0F3492"/>
              </a:solidFill>
            </a:endParaRPr>
          </a:p>
        </p:txBody>
      </p:sp>
      <p:sp>
        <p:nvSpPr>
          <p:cNvPr id="23" name="Diamond 22">
            <a:extLst>
              <a:ext uri="{FF2B5EF4-FFF2-40B4-BE49-F238E27FC236}">
                <a16:creationId xmlns:a16="http://schemas.microsoft.com/office/drawing/2014/main" id="{6A54F01D-5AE2-4EE5-8383-CEAD5BEAD784}"/>
              </a:ext>
            </a:extLst>
          </p:cNvPr>
          <p:cNvSpPr/>
          <p:nvPr/>
        </p:nvSpPr>
        <p:spPr>
          <a:xfrm>
            <a:off x="991355" y="1611059"/>
            <a:ext cx="2802722" cy="2806216"/>
          </a:xfrm>
          <a:prstGeom prst="diamond">
            <a:avLst/>
          </a:prstGeom>
          <a:solidFill>
            <a:schemeClr val="accent1">
              <a:lumMod val="75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grpSp>
        <p:nvGrpSpPr>
          <p:cNvPr id="24" name="Group 23">
            <a:extLst>
              <a:ext uri="{FF2B5EF4-FFF2-40B4-BE49-F238E27FC236}">
                <a16:creationId xmlns:a16="http://schemas.microsoft.com/office/drawing/2014/main" id="{D3F629CF-CF3A-460B-A437-0DBB33C717A1}"/>
              </a:ext>
            </a:extLst>
          </p:cNvPr>
          <p:cNvGrpSpPr/>
          <p:nvPr/>
        </p:nvGrpSpPr>
        <p:grpSpPr>
          <a:xfrm>
            <a:off x="1323836" y="4486035"/>
            <a:ext cx="2104034" cy="1669044"/>
            <a:chOff x="4320400" y="1209679"/>
            <a:chExt cx="4155422" cy="1669044"/>
          </a:xfrm>
        </p:grpSpPr>
        <p:sp>
          <p:nvSpPr>
            <p:cNvPr id="25" name="TextBox 24">
              <a:extLst>
                <a:ext uri="{FF2B5EF4-FFF2-40B4-BE49-F238E27FC236}">
                  <a16:creationId xmlns:a16="http://schemas.microsoft.com/office/drawing/2014/main" id="{0BC5C6DA-E438-4BC3-BE99-497EC4BB23E8}"/>
                </a:ext>
              </a:extLst>
            </p:cNvPr>
            <p:cNvSpPr txBox="1"/>
            <p:nvPr/>
          </p:nvSpPr>
          <p:spPr>
            <a:xfrm>
              <a:off x="4320400" y="1493728"/>
              <a:ext cx="4155422" cy="1384995"/>
            </a:xfrm>
            <a:prstGeom prst="rect">
              <a:avLst/>
            </a:prstGeom>
            <a:noFill/>
          </p:spPr>
          <p:txBody>
            <a:bodyPr wrap="square" rtlCol="0">
              <a:spAutoFit/>
            </a:bodyPr>
            <a:lstStyle/>
            <a:p>
              <a:pPr marL="342900" lvl="0" indent="-342900">
                <a:buFont typeface="Wingdings" panose="05000000000000000000" pitchFamily="2" charset="2"/>
                <a:buChar char="§"/>
                <a:defRPr/>
              </a:pPr>
              <a:r>
                <a:rPr lang="en-US" sz="1400" b="1" kern="0" dirty="0">
                  <a:solidFill>
                    <a:srgbClr val="002060"/>
                  </a:solidFill>
                  <a:latin typeface="TH Sarabun New" panose="020B0500040200020003" pitchFamily="34" charset="-34"/>
                  <a:cs typeface="TH Sarabun New" panose="020B0500040200020003" pitchFamily="34" charset="-34"/>
                </a:rPr>
                <a:t>DJ Hologram Concert</a:t>
              </a:r>
            </a:p>
            <a:p>
              <a:pPr lvl="0">
                <a:defRPr/>
              </a:pPr>
              <a:r>
                <a:rPr lang="th-TH" sz="1400" kern="0" dirty="0">
                  <a:solidFill>
                    <a:srgbClr val="002060"/>
                  </a:solidFill>
                  <a:latin typeface="TH Sarabun New" panose="020B0500040200020003" pitchFamily="34" charset="-34"/>
                  <a:cs typeface="TH Sarabun New" panose="020B0500040200020003" pitchFamily="34" charset="-34"/>
                </a:rPr>
                <a:t>งานแสดงคอนเสิร์ตที่นำเอาศิลปินที่อยู่คนละที่มาร่วมแสดงบนเวทีเดียวกันใน</a:t>
              </a:r>
            </a:p>
            <a:p>
              <a:pPr marL="342900" lvl="0" indent="-342900">
                <a:buFont typeface="Wingdings" panose="05000000000000000000" pitchFamily="2" charset="2"/>
                <a:buChar char="§"/>
                <a:defRPr/>
              </a:pPr>
              <a:r>
                <a:rPr lang="en-US" sz="1400" b="1" kern="0" dirty="0">
                  <a:solidFill>
                    <a:srgbClr val="002060"/>
                  </a:solidFill>
                  <a:latin typeface="TH Sarabun New" panose="020B0500040200020003" pitchFamily="34" charset="-34"/>
                  <a:cs typeface="TH Sarabun New" panose="020B0500040200020003" pitchFamily="34" charset="-34"/>
                </a:rPr>
                <a:t>5G Dating with A Star</a:t>
              </a:r>
            </a:p>
            <a:p>
              <a:pPr lvl="0">
                <a:defRPr/>
              </a:pPr>
              <a:r>
                <a:rPr lang="th-TH" sz="1400" kern="0" dirty="0">
                  <a:solidFill>
                    <a:srgbClr val="002060"/>
                  </a:solidFill>
                  <a:latin typeface="TH Sarabun New" panose="020B0500040200020003" pitchFamily="34" charset="-34"/>
                  <a:cs typeface="TH Sarabun New" panose="020B0500040200020003" pitchFamily="34" charset="-34"/>
                </a:rPr>
                <a:t>การเดินทางท่องเที่ยวผ่าน</a:t>
              </a:r>
              <a:r>
                <a:rPr lang="en-US" sz="1400" kern="0" dirty="0">
                  <a:solidFill>
                    <a:srgbClr val="002060"/>
                  </a:solidFill>
                  <a:latin typeface="TH Sarabun New" panose="020B0500040200020003" pitchFamily="34" charset="-34"/>
                  <a:cs typeface="TH Sarabun New" panose="020B0500040200020003" pitchFamily="34" charset="-34"/>
                </a:rPr>
                <a:t> VR</a:t>
              </a:r>
              <a:r>
                <a:rPr lang="th-TH" sz="1400" kern="0" dirty="0">
                  <a:solidFill>
                    <a:srgbClr val="002060"/>
                  </a:solidFill>
                  <a:latin typeface="TH Sarabun New" panose="020B0500040200020003" pitchFamily="34" charset="-34"/>
                  <a:cs typeface="TH Sarabun New" panose="020B0500040200020003" pitchFamily="34" charset="-34"/>
                </a:rPr>
                <a:t> ที่จะได้ใกล้ชิดกับดารานักแสดงจากเกาหลี</a:t>
              </a:r>
            </a:p>
          </p:txBody>
        </p:sp>
        <p:sp>
          <p:nvSpPr>
            <p:cNvPr id="26" name="TextBox 25">
              <a:extLst>
                <a:ext uri="{FF2B5EF4-FFF2-40B4-BE49-F238E27FC236}">
                  <a16:creationId xmlns:a16="http://schemas.microsoft.com/office/drawing/2014/main" id="{D5CD4176-B3C3-4B65-B4C7-53E72E93F929}"/>
                </a:ext>
              </a:extLst>
            </p:cNvPr>
            <p:cNvSpPr txBox="1"/>
            <p:nvPr/>
          </p:nvSpPr>
          <p:spPr>
            <a:xfrm>
              <a:off x="4347639" y="1209679"/>
              <a:ext cx="2874449" cy="369332"/>
            </a:xfrm>
            <a:prstGeom prst="rect">
              <a:avLst/>
            </a:prstGeom>
            <a:noFill/>
          </p:spPr>
          <p:txBody>
            <a:bodyPr wrap="square" rtlCol="0">
              <a:spAutoFit/>
            </a:bodyPr>
            <a:lstStyle/>
            <a:p>
              <a:pPr lvl="0"/>
              <a:r>
                <a:rPr lang="th-TH" sz="1800" b="1" kern="0" dirty="0">
                  <a:solidFill>
                    <a:srgbClr val="002060"/>
                  </a:solidFill>
                  <a:latin typeface="TH SarabunPSK" panose="020B0500040200020003" pitchFamily="34" charset="-34"/>
                  <a:cs typeface="TH SarabunPSK" panose="020B0500040200020003" pitchFamily="34" charset="-34"/>
                </a:rPr>
                <a:t>ภาคการท่องเที่ยว</a:t>
              </a:r>
              <a:endParaRPr lang="en-US" sz="1800" b="1" kern="0" dirty="0">
                <a:solidFill>
                  <a:srgbClr val="002060"/>
                </a:solidFill>
                <a:latin typeface="TH SarabunPSK" panose="020B0500040200020003" pitchFamily="34" charset="-34"/>
                <a:cs typeface="TH SarabunPSK" panose="020B0500040200020003" pitchFamily="34" charset="-34"/>
              </a:endParaRPr>
            </a:p>
          </p:txBody>
        </p:sp>
      </p:grpSp>
      <p:sp>
        <p:nvSpPr>
          <p:cNvPr id="28" name="Diamond 27">
            <a:extLst>
              <a:ext uri="{FF2B5EF4-FFF2-40B4-BE49-F238E27FC236}">
                <a16:creationId xmlns:a16="http://schemas.microsoft.com/office/drawing/2014/main" id="{8FDEAE82-8E89-4219-AD47-6B2291090BDD}"/>
              </a:ext>
            </a:extLst>
          </p:cNvPr>
          <p:cNvSpPr/>
          <p:nvPr/>
        </p:nvSpPr>
        <p:spPr>
          <a:xfrm>
            <a:off x="3293278" y="1611059"/>
            <a:ext cx="2802722" cy="2806216"/>
          </a:xfrm>
          <a:prstGeom prst="diamond">
            <a:avLst/>
          </a:prstGeom>
          <a:solidFill>
            <a:schemeClr val="accent3">
              <a:lumMod val="60000"/>
              <a:lumOff val="4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29" name="Diamond 28">
            <a:extLst>
              <a:ext uri="{FF2B5EF4-FFF2-40B4-BE49-F238E27FC236}">
                <a16:creationId xmlns:a16="http://schemas.microsoft.com/office/drawing/2014/main" id="{67510E3A-F457-4C3F-93D2-34781D671340}"/>
              </a:ext>
            </a:extLst>
          </p:cNvPr>
          <p:cNvSpPr/>
          <p:nvPr/>
        </p:nvSpPr>
        <p:spPr>
          <a:xfrm>
            <a:off x="5595201" y="1611059"/>
            <a:ext cx="2802722" cy="2806216"/>
          </a:xfrm>
          <a:prstGeom prst="diamond">
            <a:avLst/>
          </a:prstGeom>
          <a:solidFill>
            <a:schemeClr val="accent5">
              <a:lumMod val="40000"/>
              <a:lumOff val="6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30" name="Diamond 29">
            <a:extLst>
              <a:ext uri="{FF2B5EF4-FFF2-40B4-BE49-F238E27FC236}">
                <a16:creationId xmlns:a16="http://schemas.microsoft.com/office/drawing/2014/main" id="{633D4E76-9458-4DDE-95C5-C2F373AF1894}"/>
              </a:ext>
            </a:extLst>
          </p:cNvPr>
          <p:cNvSpPr/>
          <p:nvPr/>
        </p:nvSpPr>
        <p:spPr>
          <a:xfrm>
            <a:off x="7923848" y="1611059"/>
            <a:ext cx="2802722" cy="2806216"/>
          </a:xfrm>
          <a:prstGeom prst="diamond">
            <a:avLst/>
          </a:prstGeom>
          <a:solidFill>
            <a:schemeClr val="accent2">
              <a:lumMod val="20000"/>
              <a:lumOff val="8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grpSp>
        <p:nvGrpSpPr>
          <p:cNvPr id="31" name="Group 30">
            <a:extLst>
              <a:ext uri="{FF2B5EF4-FFF2-40B4-BE49-F238E27FC236}">
                <a16:creationId xmlns:a16="http://schemas.microsoft.com/office/drawing/2014/main" id="{04CC9E0B-C614-41CD-AAF5-0274D787EE33}"/>
              </a:ext>
            </a:extLst>
          </p:cNvPr>
          <p:cNvGrpSpPr/>
          <p:nvPr/>
        </p:nvGrpSpPr>
        <p:grpSpPr>
          <a:xfrm>
            <a:off x="3651569" y="4519634"/>
            <a:ext cx="2386522" cy="1696972"/>
            <a:chOff x="3722907" y="966442"/>
            <a:chExt cx="4835050" cy="1696972"/>
          </a:xfrm>
        </p:grpSpPr>
        <p:sp>
          <p:nvSpPr>
            <p:cNvPr id="32" name="TextBox 31">
              <a:extLst>
                <a:ext uri="{FF2B5EF4-FFF2-40B4-BE49-F238E27FC236}">
                  <a16:creationId xmlns:a16="http://schemas.microsoft.com/office/drawing/2014/main" id="{8529D427-83D3-4DB4-B188-30FB3E449978}"/>
                </a:ext>
              </a:extLst>
            </p:cNvPr>
            <p:cNvSpPr txBox="1"/>
            <p:nvPr/>
          </p:nvSpPr>
          <p:spPr>
            <a:xfrm>
              <a:off x="3722907" y="1278419"/>
              <a:ext cx="4835050" cy="1384995"/>
            </a:xfrm>
            <a:prstGeom prst="rect">
              <a:avLst/>
            </a:prstGeom>
            <a:noFill/>
          </p:spPr>
          <p:txBody>
            <a:bodyPr wrap="square" rtlCol="0">
              <a:spAutoFit/>
            </a:bodyPr>
            <a:lstStyle/>
            <a:p>
              <a:pPr marL="342900" lvl="0" indent="-342900" algn="thaiDist">
                <a:buFont typeface="Wingdings" panose="05000000000000000000" pitchFamily="2" charset="2"/>
                <a:buChar char="§"/>
                <a:defRPr/>
              </a:pPr>
              <a:r>
                <a:rPr lang="th-TH" sz="1400" b="1" kern="0" dirty="0">
                  <a:solidFill>
                    <a:srgbClr val="002060"/>
                  </a:solidFill>
                  <a:latin typeface="TH SarabunPSK" panose="020B0500040200020003" pitchFamily="34" charset="-34"/>
                  <a:cs typeface="TH SarabunPSK" panose="020B0500040200020003" pitchFamily="34" charset="-34"/>
                </a:rPr>
                <a:t>อุปกรณ์ทันสมัยที่ช่วยยกระดับคุณภาพชีวิตคนไทยบนเครือข่าย 5</a:t>
              </a:r>
              <a:r>
                <a:rPr lang="en-US" sz="1400" b="1" kern="0" dirty="0">
                  <a:solidFill>
                    <a:srgbClr val="002060"/>
                  </a:solidFill>
                  <a:latin typeface="TH SarabunPSK" panose="020B0500040200020003" pitchFamily="34" charset="-34"/>
                  <a:cs typeface="TH SarabunPSK" panose="020B0500040200020003" pitchFamily="34" charset="-34"/>
                </a:rPr>
                <a:t>G</a:t>
              </a:r>
            </a:p>
            <a:p>
              <a:pPr lvl="0" algn="thaiDist">
                <a:defRPr/>
              </a:pPr>
              <a:r>
                <a:rPr lang="th-TH" sz="1400" kern="0" dirty="0">
                  <a:solidFill>
                    <a:srgbClr val="002060"/>
                  </a:solidFill>
                  <a:latin typeface="TH SarabunPSK" panose="020B0500040200020003" pitchFamily="34" charset="-34"/>
                  <a:cs typeface="TH SarabunPSK" panose="020B0500040200020003" pitchFamily="34" charset="-34"/>
                </a:rPr>
                <a:t>สถานีตรวจวัดอากาศโดย </a:t>
              </a:r>
              <a:r>
                <a:rPr lang="en-US" sz="1400" kern="0" dirty="0">
                  <a:solidFill>
                    <a:srgbClr val="002060"/>
                  </a:solidFill>
                  <a:latin typeface="TH SarabunPSK" panose="020B0500040200020003" pitchFamily="34" charset="-34"/>
                  <a:cs typeface="TH SarabunPSK" panose="020B0500040200020003" pitchFamily="34" charset="-34"/>
                </a:rPr>
                <a:t>IoT, </a:t>
              </a:r>
              <a:r>
                <a:rPr lang="th-TH" sz="1400" kern="0" dirty="0">
                  <a:solidFill>
                    <a:srgbClr val="002060"/>
                  </a:solidFill>
                  <a:latin typeface="TH SarabunPSK" panose="020B0500040200020003" pitchFamily="34" charset="-34"/>
                  <a:cs typeface="TH SarabunPSK" panose="020B0500040200020003" pitchFamily="34" charset="-34"/>
                </a:rPr>
                <a:t>เครื่องมือตรวจจับสภาพสิ่งแวดล้อม</a:t>
              </a:r>
              <a:r>
                <a:rPr lang="en-US" sz="1400" kern="0" dirty="0">
                  <a:solidFill>
                    <a:srgbClr val="002060"/>
                  </a:solidFill>
                  <a:latin typeface="TH SarabunPSK" panose="020B0500040200020003" pitchFamily="34" charset="-34"/>
                  <a:cs typeface="TH SarabunPSK" panose="020B0500040200020003" pitchFamily="34" charset="-34"/>
                </a:rPr>
                <a:t>, </a:t>
              </a:r>
              <a:r>
                <a:rPr lang="th-TH" sz="1400" kern="0" dirty="0">
                  <a:solidFill>
                    <a:srgbClr val="002060"/>
                  </a:solidFill>
                  <a:latin typeface="TH SarabunPSK" panose="020B0500040200020003" pitchFamily="34" charset="-34"/>
                  <a:cs typeface="TH SarabunPSK" panose="020B0500040200020003" pitchFamily="34" charset="-34"/>
                </a:rPr>
                <a:t>ถนนอัจฉริยะระบบไฟ </a:t>
              </a:r>
              <a:r>
                <a:rPr lang="en-US" sz="1400" kern="0" dirty="0">
                  <a:solidFill>
                    <a:srgbClr val="002060"/>
                  </a:solidFill>
                  <a:latin typeface="TH SarabunPSK" panose="020B0500040200020003" pitchFamily="34" charset="-34"/>
                  <a:cs typeface="TH SarabunPSK" panose="020B0500040200020003" pitchFamily="34" charset="-34"/>
                </a:rPr>
                <a:t>LED, BLE Sniffer-indoor area tracking, </a:t>
              </a:r>
              <a:r>
                <a:rPr lang="th-TH" sz="1400" kern="0" dirty="0">
                  <a:solidFill>
                    <a:srgbClr val="002060"/>
                  </a:solidFill>
                  <a:latin typeface="TH SarabunPSK" panose="020B0500040200020003" pitchFamily="34" charset="-34"/>
                  <a:cs typeface="TH SarabunPSK" panose="020B0500040200020003" pitchFamily="34" charset="-34"/>
                </a:rPr>
                <a:t>ระบบ </a:t>
              </a:r>
              <a:r>
                <a:rPr lang="en-US" sz="1400" kern="0" dirty="0">
                  <a:solidFill>
                    <a:srgbClr val="002060"/>
                  </a:solidFill>
                  <a:latin typeface="TH SarabunPSK" panose="020B0500040200020003" pitchFamily="34" charset="-34"/>
                  <a:cs typeface="TH SarabunPSK" panose="020B0500040200020003" pitchFamily="34" charset="-34"/>
                </a:rPr>
                <a:t>CCTV</a:t>
              </a:r>
              <a:r>
                <a:rPr lang="th-TH" sz="1400" kern="0" dirty="0">
                  <a:solidFill>
                    <a:srgbClr val="002060"/>
                  </a:solidFill>
                  <a:latin typeface="TH SarabunPSK" panose="020B0500040200020003" pitchFamily="34" charset="-34"/>
                  <a:cs typeface="TH SarabunPSK" panose="020B0500040200020003" pitchFamily="34" charset="-34"/>
                </a:rPr>
                <a:t> </a:t>
              </a:r>
              <a:r>
                <a:rPr lang="en-US" sz="1400" kern="0" dirty="0">
                  <a:solidFill>
                    <a:srgbClr val="002060"/>
                  </a:solidFill>
                  <a:latin typeface="TH SarabunPSK" panose="020B0500040200020003" pitchFamily="34" charset="-34"/>
                  <a:cs typeface="TH SarabunPSK" panose="020B0500040200020003" pitchFamily="34" charset="-34"/>
                </a:rPr>
                <a:t>360 </a:t>
              </a:r>
              <a:r>
                <a:rPr lang="th-TH" sz="1400" kern="0" dirty="0">
                  <a:solidFill>
                    <a:srgbClr val="002060"/>
                  </a:solidFill>
                  <a:latin typeface="TH SarabunPSK" panose="020B0500040200020003" pitchFamily="34" charset="-34"/>
                  <a:cs typeface="TH SarabunPSK" panose="020B0500040200020003" pitchFamily="34" charset="-34"/>
                </a:rPr>
                <a:t>องศา</a:t>
              </a:r>
              <a:endParaRPr lang="en-US" sz="1400" kern="0" dirty="0">
                <a:solidFill>
                  <a:srgbClr val="002060"/>
                </a:solidFill>
                <a:latin typeface="TH SarabunPSK" panose="020B0500040200020003" pitchFamily="34" charset="-34"/>
                <a:cs typeface="TH SarabunPSK" panose="020B0500040200020003" pitchFamily="34" charset="-34"/>
              </a:endParaRPr>
            </a:p>
          </p:txBody>
        </p:sp>
        <p:sp>
          <p:nvSpPr>
            <p:cNvPr id="33" name="TextBox 32">
              <a:extLst>
                <a:ext uri="{FF2B5EF4-FFF2-40B4-BE49-F238E27FC236}">
                  <a16:creationId xmlns:a16="http://schemas.microsoft.com/office/drawing/2014/main" id="{60EB95F8-B31A-4397-9152-63C191F6F7A9}"/>
                </a:ext>
              </a:extLst>
            </p:cNvPr>
            <p:cNvSpPr txBox="1"/>
            <p:nvPr/>
          </p:nvSpPr>
          <p:spPr>
            <a:xfrm>
              <a:off x="3750320" y="966442"/>
              <a:ext cx="4659370" cy="369332"/>
            </a:xfrm>
            <a:prstGeom prst="rect">
              <a:avLst/>
            </a:prstGeom>
            <a:noFill/>
          </p:spPr>
          <p:txBody>
            <a:bodyPr wrap="square" rtlCol="0">
              <a:spAutoFit/>
            </a:bodyPr>
            <a:lstStyle/>
            <a:p>
              <a:pPr lvl="0"/>
              <a:r>
                <a:rPr lang="th-TH" sz="1800" b="1" kern="0" dirty="0">
                  <a:solidFill>
                    <a:srgbClr val="002060"/>
                  </a:solidFill>
                  <a:latin typeface="TH Sarabun New" panose="020B0500040200020003" pitchFamily="34" charset="-34"/>
                  <a:cs typeface="TH Sarabun New" panose="020B0500040200020003" pitchFamily="34" charset="-34"/>
                </a:rPr>
                <a:t>ภาคการพัฒนาเมืองอัจฉริยะ</a:t>
              </a:r>
              <a:endParaRPr lang="en-US" sz="1800" b="1" kern="0" dirty="0">
                <a:solidFill>
                  <a:srgbClr val="002060"/>
                </a:solidFill>
                <a:latin typeface="TH Sarabun New" panose="020B0500040200020003" pitchFamily="34" charset="-34"/>
                <a:cs typeface="TH Sarabun New" panose="020B0500040200020003" pitchFamily="34" charset="-34"/>
              </a:endParaRPr>
            </a:p>
          </p:txBody>
        </p:sp>
      </p:grpSp>
      <p:grpSp>
        <p:nvGrpSpPr>
          <p:cNvPr id="34" name="Group 33">
            <a:extLst>
              <a:ext uri="{FF2B5EF4-FFF2-40B4-BE49-F238E27FC236}">
                <a16:creationId xmlns:a16="http://schemas.microsoft.com/office/drawing/2014/main" id="{C6357151-3A13-429A-9A60-E45610229C63}"/>
              </a:ext>
            </a:extLst>
          </p:cNvPr>
          <p:cNvGrpSpPr/>
          <p:nvPr/>
        </p:nvGrpSpPr>
        <p:grpSpPr>
          <a:xfrm>
            <a:off x="6253845" y="4505786"/>
            <a:ext cx="1749999" cy="1229905"/>
            <a:chOff x="4560718" y="1254969"/>
            <a:chExt cx="3456212" cy="1229905"/>
          </a:xfrm>
        </p:grpSpPr>
        <p:sp>
          <p:nvSpPr>
            <p:cNvPr id="35" name="TextBox 34">
              <a:extLst>
                <a:ext uri="{FF2B5EF4-FFF2-40B4-BE49-F238E27FC236}">
                  <a16:creationId xmlns:a16="http://schemas.microsoft.com/office/drawing/2014/main" id="{921DDB57-DAF1-452E-910C-70F4F752843C}"/>
                </a:ext>
              </a:extLst>
            </p:cNvPr>
            <p:cNvSpPr txBox="1"/>
            <p:nvPr/>
          </p:nvSpPr>
          <p:spPr>
            <a:xfrm>
              <a:off x="4712108" y="1530767"/>
              <a:ext cx="3304822" cy="954107"/>
            </a:xfrm>
            <a:prstGeom prst="rect">
              <a:avLst/>
            </a:prstGeom>
            <a:noFill/>
          </p:spPr>
          <p:txBody>
            <a:bodyPr wrap="square" rtlCol="0">
              <a:spAutoFit/>
            </a:bodyPr>
            <a:lstStyle/>
            <a:p>
              <a:pPr marL="342900" lvl="0" indent="-342900">
                <a:buFont typeface="Wingdings" panose="05000000000000000000" pitchFamily="2" charset="2"/>
                <a:buChar char="§"/>
                <a:defRPr/>
              </a:pPr>
              <a:r>
                <a:rPr lang="en-US" sz="1400" b="1" kern="0" dirty="0">
                  <a:solidFill>
                    <a:srgbClr val="002060"/>
                  </a:solidFill>
                  <a:latin typeface="TH Sarabun New" panose="020B0500040200020003" pitchFamily="34" charset="-34"/>
                  <a:cs typeface="TH Sarabun New" panose="020B0500040200020003" pitchFamily="34" charset="-34"/>
                </a:rPr>
                <a:t>Smart Farming</a:t>
              </a:r>
            </a:p>
            <a:p>
              <a:pPr lvl="0">
                <a:spcAft>
                  <a:spcPts val="600"/>
                </a:spcAft>
                <a:defRPr/>
              </a:pPr>
              <a:r>
                <a:rPr lang="th-TH" sz="1400" kern="0" dirty="0">
                  <a:solidFill>
                    <a:srgbClr val="002060"/>
                  </a:solidFill>
                  <a:latin typeface="TH Sarabun New" panose="020B0500040200020003" pitchFamily="34" charset="-34"/>
                  <a:cs typeface="TH Sarabun New" panose="020B0500040200020003" pitchFamily="34" charset="-34"/>
                </a:rPr>
                <a:t>อุปกรณ์อัจฉริยะที่ใช้เทคโนโลยี </a:t>
              </a:r>
              <a:r>
                <a:rPr lang="en-US" sz="1400" kern="0" dirty="0">
                  <a:solidFill>
                    <a:srgbClr val="002060"/>
                  </a:solidFill>
                  <a:latin typeface="TH Sarabun New" panose="020B0500040200020003" pitchFamily="34" charset="-34"/>
                  <a:cs typeface="TH Sarabun New" panose="020B0500040200020003" pitchFamily="34" charset="-34"/>
                </a:rPr>
                <a:t>IoT </a:t>
              </a:r>
              <a:r>
                <a:rPr lang="th-TH" sz="1400" kern="0" dirty="0">
                  <a:solidFill>
                    <a:srgbClr val="002060"/>
                  </a:solidFill>
                  <a:latin typeface="TH Sarabun New" panose="020B0500040200020003" pitchFamily="34" charset="-34"/>
                  <a:cs typeface="TH Sarabun New" panose="020B0500040200020003" pitchFamily="34" charset="-34"/>
                </a:rPr>
                <a:t>เพื่อเพิ่มทรัพยากรธรรมชาติ และระบบการเกษตรที่แม่นยำ</a:t>
              </a:r>
            </a:p>
          </p:txBody>
        </p:sp>
        <p:sp>
          <p:nvSpPr>
            <p:cNvPr id="36" name="TextBox 35">
              <a:extLst>
                <a:ext uri="{FF2B5EF4-FFF2-40B4-BE49-F238E27FC236}">
                  <a16:creationId xmlns:a16="http://schemas.microsoft.com/office/drawing/2014/main" id="{9F218A3A-AA65-4454-A7B8-4530BBDDFC6B}"/>
                </a:ext>
              </a:extLst>
            </p:cNvPr>
            <p:cNvSpPr txBox="1"/>
            <p:nvPr/>
          </p:nvSpPr>
          <p:spPr>
            <a:xfrm>
              <a:off x="4560718" y="1254969"/>
              <a:ext cx="2874448" cy="369332"/>
            </a:xfrm>
            <a:prstGeom prst="rect">
              <a:avLst/>
            </a:prstGeom>
            <a:noFill/>
          </p:spPr>
          <p:txBody>
            <a:bodyPr wrap="square" rtlCol="0">
              <a:spAutoFit/>
            </a:bodyPr>
            <a:lstStyle/>
            <a:p>
              <a:pPr lvl="0"/>
              <a:r>
                <a:rPr lang="th-TH" sz="1800" b="1" kern="0" dirty="0">
                  <a:solidFill>
                    <a:srgbClr val="002060"/>
                  </a:solidFill>
                  <a:latin typeface="TH Sarabun New" panose="020B0500040200020003" pitchFamily="34" charset="-34"/>
                  <a:cs typeface="TH Sarabun New" panose="020B0500040200020003" pitchFamily="34" charset="-34"/>
                </a:rPr>
                <a:t>ภาคเกษตรกรรม</a:t>
              </a:r>
              <a:endParaRPr lang="en-US" sz="1800" b="1" kern="0" dirty="0">
                <a:solidFill>
                  <a:srgbClr val="002060"/>
                </a:solidFill>
                <a:latin typeface="TH Sarabun New" panose="020B0500040200020003" pitchFamily="34" charset="-34"/>
                <a:cs typeface="TH Sarabun New" panose="020B0500040200020003" pitchFamily="34" charset="-34"/>
              </a:endParaRPr>
            </a:p>
          </p:txBody>
        </p:sp>
      </p:grpSp>
      <p:grpSp>
        <p:nvGrpSpPr>
          <p:cNvPr id="37" name="Group 36">
            <a:extLst>
              <a:ext uri="{FF2B5EF4-FFF2-40B4-BE49-F238E27FC236}">
                <a16:creationId xmlns:a16="http://schemas.microsoft.com/office/drawing/2014/main" id="{E95164F3-455F-41FB-90F6-D43D128870A9}"/>
              </a:ext>
            </a:extLst>
          </p:cNvPr>
          <p:cNvGrpSpPr/>
          <p:nvPr/>
        </p:nvGrpSpPr>
        <p:grpSpPr>
          <a:xfrm>
            <a:off x="8506722" y="4508811"/>
            <a:ext cx="1810565" cy="1417766"/>
            <a:chOff x="4320398" y="1245513"/>
            <a:chExt cx="3575827" cy="1417766"/>
          </a:xfrm>
        </p:grpSpPr>
        <p:sp>
          <p:nvSpPr>
            <p:cNvPr id="38" name="TextBox 37">
              <a:extLst>
                <a:ext uri="{FF2B5EF4-FFF2-40B4-BE49-F238E27FC236}">
                  <a16:creationId xmlns:a16="http://schemas.microsoft.com/office/drawing/2014/main" id="{350E61ED-FD61-48AB-B75B-005FC4AB9D56}"/>
                </a:ext>
              </a:extLst>
            </p:cNvPr>
            <p:cNvSpPr txBox="1"/>
            <p:nvPr/>
          </p:nvSpPr>
          <p:spPr>
            <a:xfrm>
              <a:off x="4320400" y="1493728"/>
              <a:ext cx="3575825" cy="1169551"/>
            </a:xfrm>
            <a:prstGeom prst="rect">
              <a:avLst/>
            </a:prstGeom>
            <a:noFill/>
          </p:spPr>
          <p:txBody>
            <a:bodyPr wrap="square" rtlCol="0">
              <a:spAutoFit/>
            </a:bodyPr>
            <a:lstStyle/>
            <a:p>
              <a:pPr marL="342900" lvl="0" indent="-342900" algn="thaiDist">
                <a:buFont typeface="Wingdings" panose="05000000000000000000" pitchFamily="2" charset="2"/>
                <a:buChar char="§"/>
                <a:defRPr/>
              </a:pPr>
              <a:r>
                <a:rPr lang="en-US" sz="1400" b="1" kern="0" dirty="0">
                  <a:solidFill>
                    <a:srgbClr val="002060"/>
                  </a:solidFill>
                  <a:latin typeface="TH Sarabun New" panose="020B0500040200020003" pitchFamily="34" charset="-34"/>
                  <a:cs typeface="TH Sarabun New" panose="020B0500040200020003" pitchFamily="34" charset="-34"/>
                </a:rPr>
                <a:t>5G VDO Call</a:t>
              </a:r>
            </a:p>
            <a:p>
              <a:pPr lvl="0" algn="thaiDist">
                <a:defRPr/>
              </a:pPr>
              <a:r>
                <a:rPr lang="th-TH" sz="1400" kern="0" dirty="0">
                  <a:solidFill>
                    <a:srgbClr val="002060"/>
                  </a:solidFill>
                  <a:latin typeface="TH Sarabun New" panose="020B0500040200020003" pitchFamily="34" charset="-34"/>
                  <a:cs typeface="TH Sarabun New" panose="020B0500040200020003" pitchFamily="34" charset="-34"/>
                </a:rPr>
                <a:t>การทดลองใช้งานโทร</a:t>
              </a:r>
              <a:r>
                <a:rPr lang="en-US" sz="1400" kern="0" dirty="0">
                  <a:solidFill>
                    <a:srgbClr val="002060"/>
                  </a:solidFill>
                  <a:latin typeface="TH Sarabun New" panose="020B0500040200020003" pitchFamily="34" charset="-34"/>
                  <a:cs typeface="TH Sarabun New" panose="020B0500040200020003" pitchFamily="34" charset="-34"/>
                </a:rPr>
                <a:t> 5G</a:t>
              </a:r>
              <a:r>
                <a:rPr lang="th-TH" sz="1400" kern="0" dirty="0">
                  <a:solidFill>
                    <a:srgbClr val="002060"/>
                  </a:solidFill>
                  <a:latin typeface="TH Sarabun New" panose="020B0500040200020003" pitchFamily="34" charset="-34"/>
                  <a:cs typeface="TH Sarabun New" panose="020B0500040200020003" pitchFamily="34" charset="-34"/>
                </a:rPr>
                <a:t> </a:t>
              </a:r>
              <a:r>
                <a:rPr lang="en-US" sz="1400" kern="0" dirty="0">
                  <a:solidFill>
                    <a:srgbClr val="002060"/>
                  </a:solidFill>
                  <a:latin typeface="TH Sarabun New" panose="020B0500040200020003" pitchFamily="34" charset="-34"/>
                  <a:cs typeface="TH Sarabun New" panose="020B0500040200020003" pitchFamily="34" charset="-34"/>
                </a:rPr>
                <a:t>Video Call</a:t>
              </a:r>
              <a:r>
                <a:rPr lang="th-TH" sz="1400" kern="0" dirty="0">
                  <a:solidFill>
                    <a:srgbClr val="002060"/>
                  </a:solidFill>
                  <a:latin typeface="TH Sarabun New" panose="020B0500040200020003" pitchFamily="34" charset="-34"/>
                  <a:cs typeface="TH Sarabun New" panose="020B0500040200020003" pitchFamily="34" charset="-34"/>
                </a:rPr>
                <a:t> ข้ามภูมิภาคครบทุก</a:t>
              </a:r>
              <a:r>
                <a:rPr lang="en-US" sz="1400" kern="0" dirty="0">
                  <a:solidFill>
                    <a:srgbClr val="002060"/>
                  </a:solidFill>
                  <a:latin typeface="TH Sarabun New" panose="020B0500040200020003" pitchFamily="34" charset="-34"/>
                  <a:cs typeface="TH Sarabun New" panose="020B0500040200020003" pitchFamily="34" charset="-34"/>
                </a:rPr>
                <a:t> 5</a:t>
              </a:r>
              <a:r>
                <a:rPr lang="th-TH" sz="1400" kern="0" dirty="0">
                  <a:solidFill>
                    <a:srgbClr val="002060"/>
                  </a:solidFill>
                  <a:latin typeface="TH Sarabun New" panose="020B0500040200020003" pitchFamily="34" charset="-34"/>
                  <a:cs typeface="TH Sarabun New" panose="020B0500040200020003" pitchFamily="34" charset="-34"/>
                </a:rPr>
                <a:t> ภาคทั่วไทย ผ่านสมาร์ทโฟนที่รองรับเทคโนโลยี</a:t>
              </a:r>
              <a:r>
                <a:rPr lang="en-US" sz="1400" kern="0" dirty="0">
                  <a:solidFill>
                    <a:srgbClr val="002060"/>
                  </a:solidFill>
                  <a:latin typeface="TH Sarabun New" panose="020B0500040200020003" pitchFamily="34" charset="-34"/>
                  <a:cs typeface="TH Sarabun New" panose="020B0500040200020003" pitchFamily="34" charset="-34"/>
                </a:rPr>
                <a:t> 5G</a:t>
              </a:r>
            </a:p>
          </p:txBody>
        </p:sp>
        <p:sp>
          <p:nvSpPr>
            <p:cNvPr id="39" name="TextBox 38">
              <a:extLst>
                <a:ext uri="{FF2B5EF4-FFF2-40B4-BE49-F238E27FC236}">
                  <a16:creationId xmlns:a16="http://schemas.microsoft.com/office/drawing/2014/main" id="{D2FF4C4F-0BD5-447A-BDB1-211BB0BCE246}"/>
                </a:ext>
              </a:extLst>
            </p:cNvPr>
            <p:cNvSpPr txBox="1"/>
            <p:nvPr/>
          </p:nvSpPr>
          <p:spPr>
            <a:xfrm>
              <a:off x="4320398" y="1245513"/>
              <a:ext cx="2874449" cy="369332"/>
            </a:xfrm>
            <a:prstGeom prst="rect">
              <a:avLst/>
            </a:prstGeom>
            <a:noFill/>
          </p:spPr>
          <p:txBody>
            <a:bodyPr wrap="square" rtlCol="0">
              <a:spAutoFit/>
            </a:bodyPr>
            <a:lstStyle/>
            <a:p>
              <a:pPr lvl="0"/>
              <a:r>
                <a:rPr lang="th-TH" sz="1800" b="1" kern="0" dirty="0">
                  <a:solidFill>
                    <a:srgbClr val="002060"/>
                  </a:solidFill>
                  <a:latin typeface="TH Sarabun New" panose="020B0500040200020003" pitchFamily="34" charset="-34"/>
                  <a:cs typeface="TH Sarabun New" panose="020B0500040200020003" pitchFamily="34" charset="-34"/>
                </a:rPr>
                <a:t>ภาคโทรคมนาคม</a:t>
              </a:r>
              <a:endParaRPr lang="en-US" sz="1800" b="1" kern="0" dirty="0">
                <a:solidFill>
                  <a:srgbClr val="002060"/>
                </a:solidFill>
                <a:latin typeface="TH Sarabun New" panose="020B0500040200020003" pitchFamily="34" charset="-34"/>
                <a:cs typeface="TH Sarabun New" panose="020B0500040200020003" pitchFamily="34" charset="-34"/>
              </a:endParaRPr>
            </a:p>
          </p:txBody>
        </p:sp>
      </p:grpSp>
      <p:sp>
        <p:nvSpPr>
          <p:cNvPr id="153" name="Rectangle 152">
            <a:extLst>
              <a:ext uri="{FF2B5EF4-FFF2-40B4-BE49-F238E27FC236}">
                <a16:creationId xmlns:a16="http://schemas.microsoft.com/office/drawing/2014/main" id="{54C62D95-88E3-4ABE-B476-A8EDFCFF681E}"/>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pic>
        <p:nvPicPr>
          <p:cNvPr id="154" name="Picture 6" descr="Related image">
            <a:extLst>
              <a:ext uri="{FF2B5EF4-FFF2-40B4-BE49-F238E27FC236}">
                <a16:creationId xmlns:a16="http://schemas.microsoft.com/office/drawing/2014/main" id="{D638F440-CBE6-40F2-A43D-9A0FE1B91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534" y="2721891"/>
            <a:ext cx="1158429" cy="5309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00F22A5D-306B-483F-BB97-2C138413B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777" y="2450122"/>
            <a:ext cx="1113779" cy="1110474"/>
          </a:xfrm>
          <a:prstGeom prst="rect">
            <a:avLst/>
          </a:prstGeom>
        </p:spPr>
      </p:pic>
      <p:pic>
        <p:nvPicPr>
          <p:cNvPr id="157" name="Picture 156">
            <a:extLst>
              <a:ext uri="{FF2B5EF4-FFF2-40B4-BE49-F238E27FC236}">
                <a16:creationId xmlns:a16="http://schemas.microsoft.com/office/drawing/2014/main" id="{A88C1057-E395-41DD-9962-7BA5F1078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251" y="2828326"/>
            <a:ext cx="1012150" cy="350678"/>
          </a:xfrm>
          <a:prstGeom prst="rect">
            <a:avLst/>
          </a:prstGeom>
        </p:spPr>
      </p:pic>
      <p:pic>
        <p:nvPicPr>
          <p:cNvPr id="158" name="Picture 157">
            <a:extLst>
              <a:ext uri="{FF2B5EF4-FFF2-40B4-BE49-F238E27FC236}">
                <a16:creationId xmlns:a16="http://schemas.microsoft.com/office/drawing/2014/main" id="{8897D62C-91A5-49E9-A8DF-96408F842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517" y="2852584"/>
            <a:ext cx="892782" cy="321291"/>
          </a:xfrm>
          <a:prstGeom prst="rect">
            <a:avLst/>
          </a:prstGeom>
        </p:spPr>
      </p:pic>
      <p:pic>
        <p:nvPicPr>
          <p:cNvPr id="159" name="Picture 4" descr="Image result for วิศวะจุฬา">
            <a:extLst>
              <a:ext uri="{FF2B5EF4-FFF2-40B4-BE49-F238E27FC236}">
                <a16:creationId xmlns:a16="http://schemas.microsoft.com/office/drawing/2014/main" id="{BAC90E6B-2D59-4B36-92B0-8D2CC9276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9515" y="2729948"/>
            <a:ext cx="600158" cy="608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55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aphic 17">
            <a:extLst>
              <a:ext uri="{FF2B5EF4-FFF2-40B4-BE49-F238E27FC236}">
                <a16:creationId xmlns:a16="http://schemas.microsoft.com/office/drawing/2014/main" id="{F9CDC53B-D303-4D4B-AAE6-813860319A5A}"/>
              </a:ext>
            </a:extLst>
          </p:cNvPr>
          <p:cNvGrpSpPr/>
          <p:nvPr/>
        </p:nvGrpSpPr>
        <p:grpSpPr>
          <a:xfrm>
            <a:off x="1000835" y="1378424"/>
            <a:ext cx="10190329" cy="4776715"/>
            <a:chOff x="2687161" y="3731096"/>
            <a:chExt cx="5158677" cy="3027467"/>
          </a:xfrm>
          <a:solidFill>
            <a:srgbClr val="F2F2F2">
              <a:alpha val="80000"/>
            </a:srgbClr>
          </a:solidFill>
        </p:grpSpPr>
        <p:sp>
          <p:nvSpPr>
            <p:cNvPr id="41" name="Freeform: Shape 40">
              <a:extLst>
                <a:ext uri="{FF2B5EF4-FFF2-40B4-BE49-F238E27FC236}">
                  <a16:creationId xmlns:a16="http://schemas.microsoft.com/office/drawing/2014/main" id="{DB51C065-E2A1-4BCB-84F6-C1FB1A6B2552}"/>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Shape 41">
              <a:extLst>
                <a:ext uri="{FF2B5EF4-FFF2-40B4-BE49-F238E27FC236}">
                  <a16:creationId xmlns:a16="http://schemas.microsoft.com/office/drawing/2014/main" id="{643832AD-B5D9-43A8-95B7-6A8B0AA9B934}"/>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Shape 42">
              <a:extLst>
                <a:ext uri="{FF2B5EF4-FFF2-40B4-BE49-F238E27FC236}">
                  <a16:creationId xmlns:a16="http://schemas.microsoft.com/office/drawing/2014/main" id="{DD1C4E57-5B1C-419E-BE4D-5DB0F629C216}"/>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Shape 43">
              <a:extLst>
                <a:ext uri="{FF2B5EF4-FFF2-40B4-BE49-F238E27FC236}">
                  <a16:creationId xmlns:a16="http://schemas.microsoft.com/office/drawing/2014/main" id="{53D66DE2-E944-4E88-ACFC-08991275BF31}"/>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Shape 44">
              <a:extLst>
                <a:ext uri="{FF2B5EF4-FFF2-40B4-BE49-F238E27FC236}">
                  <a16:creationId xmlns:a16="http://schemas.microsoft.com/office/drawing/2014/main" id="{FC56456E-0F29-493B-A3BF-B9BF760AD59B}"/>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Shape 45">
              <a:extLst>
                <a:ext uri="{FF2B5EF4-FFF2-40B4-BE49-F238E27FC236}">
                  <a16:creationId xmlns:a16="http://schemas.microsoft.com/office/drawing/2014/main" id="{C1CACAAC-AFD3-434C-9B38-2DFA8805761C}"/>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Shape 46">
              <a:extLst>
                <a:ext uri="{FF2B5EF4-FFF2-40B4-BE49-F238E27FC236}">
                  <a16:creationId xmlns:a16="http://schemas.microsoft.com/office/drawing/2014/main" id="{1FD87965-6354-410A-BA29-7930A2DEC629}"/>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Freeform: Shape 47">
              <a:extLst>
                <a:ext uri="{FF2B5EF4-FFF2-40B4-BE49-F238E27FC236}">
                  <a16:creationId xmlns:a16="http://schemas.microsoft.com/office/drawing/2014/main" id="{A7744CD4-C1AE-4532-8B6F-11AA122D6666}"/>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Shape 48">
              <a:extLst>
                <a:ext uri="{FF2B5EF4-FFF2-40B4-BE49-F238E27FC236}">
                  <a16:creationId xmlns:a16="http://schemas.microsoft.com/office/drawing/2014/main" id="{66042A9C-A602-4CCB-BAC4-E98E0AA565A7}"/>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Freeform: Shape 49">
              <a:extLst>
                <a:ext uri="{FF2B5EF4-FFF2-40B4-BE49-F238E27FC236}">
                  <a16:creationId xmlns:a16="http://schemas.microsoft.com/office/drawing/2014/main" id="{0BBC797A-D4CA-46DC-9E39-EF5A432F67B6}"/>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Freeform: Shape 50">
              <a:extLst>
                <a:ext uri="{FF2B5EF4-FFF2-40B4-BE49-F238E27FC236}">
                  <a16:creationId xmlns:a16="http://schemas.microsoft.com/office/drawing/2014/main" id="{D82B20FE-B682-48B2-AC18-171B466490D1}"/>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Freeform: Shape 51">
              <a:extLst>
                <a:ext uri="{FF2B5EF4-FFF2-40B4-BE49-F238E27FC236}">
                  <a16:creationId xmlns:a16="http://schemas.microsoft.com/office/drawing/2014/main" id="{4F75FB93-E088-49AA-A534-B608EAF1248A}"/>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Freeform: Shape 52">
              <a:extLst>
                <a:ext uri="{FF2B5EF4-FFF2-40B4-BE49-F238E27FC236}">
                  <a16:creationId xmlns:a16="http://schemas.microsoft.com/office/drawing/2014/main" id="{84596AF4-E847-4CF8-B6FD-858D4BA8DE2E}"/>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Freeform: Shape 53">
              <a:extLst>
                <a:ext uri="{FF2B5EF4-FFF2-40B4-BE49-F238E27FC236}">
                  <a16:creationId xmlns:a16="http://schemas.microsoft.com/office/drawing/2014/main" id="{920FF237-2A8A-449E-BE3D-A4E3EEA41A14}"/>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Freeform: Shape 54">
              <a:extLst>
                <a:ext uri="{FF2B5EF4-FFF2-40B4-BE49-F238E27FC236}">
                  <a16:creationId xmlns:a16="http://schemas.microsoft.com/office/drawing/2014/main" id="{4FB8380E-85BD-46B2-A65C-F5C648582346}"/>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Freeform: Shape 55">
              <a:extLst>
                <a:ext uri="{FF2B5EF4-FFF2-40B4-BE49-F238E27FC236}">
                  <a16:creationId xmlns:a16="http://schemas.microsoft.com/office/drawing/2014/main" id="{E591BC55-E7D9-44DA-8879-33FD97236F9C}"/>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Freeform: Shape 56">
              <a:extLst>
                <a:ext uri="{FF2B5EF4-FFF2-40B4-BE49-F238E27FC236}">
                  <a16:creationId xmlns:a16="http://schemas.microsoft.com/office/drawing/2014/main" id="{2F929743-B19A-4754-B827-DB35211DAE16}"/>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Freeform: Shape 57">
              <a:extLst>
                <a:ext uri="{FF2B5EF4-FFF2-40B4-BE49-F238E27FC236}">
                  <a16:creationId xmlns:a16="http://schemas.microsoft.com/office/drawing/2014/main" id="{2A5F0B7A-F93E-4676-A6DB-55B9FFB06175}"/>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Freeform: Shape 58">
              <a:extLst>
                <a:ext uri="{FF2B5EF4-FFF2-40B4-BE49-F238E27FC236}">
                  <a16:creationId xmlns:a16="http://schemas.microsoft.com/office/drawing/2014/main" id="{50485505-C2B2-4D6F-A582-5E3E84E4F40D}"/>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Freeform: Shape 59">
              <a:extLst>
                <a:ext uri="{FF2B5EF4-FFF2-40B4-BE49-F238E27FC236}">
                  <a16:creationId xmlns:a16="http://schemas.microsoft.com/office/drawing/2014/main" id="{3FC2C461-42D5-4ABE-AFEC-01F98731C623}"/>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Freeform: Shape 60">
              <a:extLst>
                <a:ext uri="{FF2B5EF4-FFF2-40B4-BE49-F238E27FC236}">
                  <a16:creationId xmlns:a16="http://schemas.microsoft.com/office/drawing/2014/main" id="{B8A73CF5-7C34-4511-AC8F-335C63CF73C6}"/>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Freeform: Shape 61">
              <a:extLst>
                <a:ext uri="{FF2B5EF4-FFF2-40B4-BE49-F238E27FC236}">
                  <a16:creationId xmlns:a16="http://schemas.microsoft.com/office/drawing/2014/main" id="{D3569B99-1C7E-4D45-93A1-516D5E8739BE}"/>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Freeform: Shape 62">
              <a:extLst>
                <a:ext uri="{FF2B5EF4-FFF2-40B4-BE49-F238E27FC236}">
                  <a16:creationId xmlns:a16="http://schemas.microsoft.com/office/drawing/2014/main" id="{0C22531E-6D83-4F12-A59A-C9ADF1F4E355}"/>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Freeform: Shape 63">
              <a:extLst>
                <a:ext uri="{FF2B5EF4-FFF2-40B4-BE49-F238E27FC236}">
                  <a16:creationId xmlns:a16="http://schemas.microsoft.com/office/drawing/2014/main" id="{C4B985B3-E08B-4953-986F-8CC02D8102A9}"/>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Freeform: Shape 64">
              <a:extLst>
                <a:ext uri="{FF2B5EF4-FFF2-40B4-BE49-F238E27FC236}">
                  <a16:creationId xmlns:a16="http://schemas.microsoft.com/office/drawing/2014/main" id="{ABE5D86F-ADF8-4649-980F-6F9B23CBD642}"/>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Freeform: Shape 65">
              <a:extLst>
                <a:ext uri="{FF2B5EF4-FFF2-40B4-BE49-F238E27FC236}">
                  <a16:creationId xmlns:a16="http://schemas.microsoft.com/office/drawing/2014/main" id="{5657A822-F4BE-4A0B-BDC0-60D6097CA772}"/>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Freeform: Shape 66">
              <a:extLst>
                <a:ext uri="{FF2B5EF4-FFF2-40B4-BE49-F238E27FC236}">
                  <a16:creationId xmlns:a16="http://schemas.microsoft.com/office/drawing/2014/main" id="{78F11EE1-4874-44D3-9E8E-15E9A86E8A38}"/>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Freeform: Shape 67">
              <a:extLst>
                <a:ext uri="{FF2B5EF4-FFF2-40B4-BE49-F238E27FC236}">
                  <a16:creationId xmlns:a16="http://schemas.microsoft.com/office/drawing/2014/main" id="{830976E3-21DD-42DC-90BC-9A9DA7D9A12B}"/>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Freeform: Shape 68">
              <a:extLst>
                <a:ext uri="{FF2B5EF4-FFF2-40B4-BE49-F238E27FC236}">
                  <a16:creationId xmlns:a16="http://schemas.microsoft.com/office/drawing/2014/main" id="{6EAF9C5D-FBE6-4FBE-9B68-62C15860ECEA}"/>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Freeform: Shape 69">
              <a:extLst>
                <a:ext uri="{FF2B5EF4-FFF2-40B4-BE49-F238E27FC236}">
                  <a16:creationId xmlns:a16="http://schemas.microsoft.com/office/drawing/2014/main" id="{ADB6116C-EAD1-4099-8FB6-4037AF2DACF3}"/>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Freeform: Shape 70">
              <a:extLst>
                <a:ext uri="{FF2B5EF4-FFF2-40B4-BE49-F238E27FC236}">
                  <a16:creationId xmlns:a16="http://schemas.microsoft.com/office/drawing/2014/main" id="{949EA51F-50E6-4429-81C2-B2838C9DDC4F}"/>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Freeform: Shape 71">
              <a:extLst>
                <a:ext uri="{FF2B5EF4-FFF2-40B4-BE49-F238E27FC236}">
                  <a16:creationId xmlns:a16="http://schemas.microsoft.com/office/drawing/2014/main" id="{AF79472A-0DA9-46E8-B8AB-AF3407EEC074}"/>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Freeform: Shape 72">
              <a:extLst>
                <a:ext uri="{FF2B5EF4-FFF2-40B4-BE49-F238E27FC236}">
                  <a16:creationId xmlns:a16="http://schemas.microsoft.com/office/drawing/2014/main" id="{122539B4-16F0-4558-B75E-48718C2EB52A}"/>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Freeform: Shape 73">
              <a:extLst>
                <a:ext uri="{FF2B5EF4-FFF2-40B4-BE49-F238E27FC236}">
                  <a16:creationId xmlns:a16="http://schemas.microsoft.com/office/drawing/2014/main" id="{B11CBE77-C639-4973-A3B4-BF4F7E659F75}"/>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Shape 74">
              <a:extLst>
                <a:ext uri="{FF2B5EF4-FFF2-40B4-BE49-F238E27FC236}">
                  <a16:creationId xmlns:a16="http://schemas.microsoft.com/office/drawing/2014/main" id="{CF292802-FAC5-47B4-A14A-74FC37F02D92}"/>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Shape 75">
              <a:extLst>
                <a:ext uri="{FF2B5EF4-FFF2-40B4-BE49-F238E27FC236}">
                  <a16:creationId xmlns:a16="http://schemas.microsoft.com/office/drawing/2014/main" id="{25C4ABFF-15B9-4F5E-94AB-C1D1DEEC08A8}"/>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Shape 76">
              <a:extLst>
                <a:ext uri="{FF2B5EF4-FFF2-40B4-BE49-F238E27FC236}">
                  <a16:creationId xmlns:a16="http://schemas.microsoft.com/office/drawing/2014/main" id="{FC760C1C-906D-4FF4-8F40-F8D90A6D4B0E}"/>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Shape 77">
              <a:extLst>
                <a:ext uri="{FF2B5EF4-FFF2-40B4-BE49-F238E27FC236}">
                  <a16:creationId xmlns:a16="http://schemas.microsoft.com/office/drawing/2014/main" id="{75AA7853-BB77-43C2-B8E8-BCE77ED33C7B}"/>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Shape 78">
              <a:extLst>
                <a:ext uri="{FF2B5EF4-FFF2-40B4-BE49-F238E27FC236}">
                  <a16:creationId xmlns:a16="http://schemas.microsoft.com/office/drawing/2014/main" id="{54AA2EAA-C33B-4DAE-86E5-821A764B454A}"/>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Shape 79">
              <a:extLst>
                <a:ext uri="{FF2B5EF4-FFF2-40B4-BE49-F238E27FC236}">
                  <a16:creationId xmlns:a16="http://schemas.microsoft.com/office/drawing/2014/main" id="{0B5EC1A9-6DD4-4521-A8A7-C9C7148458B5}"/>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1" name="Freeform: Shape 80">
              <a:extLst>
                <a:ext uri="{FF2B5EF4-FFF2-40B4-BE49-F238E27FC236}">
                  <a16:creationId xmlns:a16="http://schemas.microsoft.com/office/drawing/2014/main" id="{94BFBF4C-4589-4F11-809A-C2793E957D8E}"/>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2" name="Freeform: Shape 81">
              <a:extLst>
                <a:ext uri="{FF2B5EF4-FFF2-40B4-BE49-F238E27FC236}">
                  <a16:creationId xmlns:a16="http://schemas.microsoft.com/office/drawing/2014/main" id="{CD2FB931-6084-4979-85C5-45D24621CCD6}"/>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3" name="Freeform: Shape 82">
              <a:extLst>
                <a:ext uri="{FF2B5EF4-FFF2-40B4-BE49-F238E27FC236}">
                  <a16:creationId xmlns:a16="http://schemas.microsoft.com/office/drawing/2014/main" id="{C6D9E6D7-E1AB-4F43-BBA1-41994D859CD8}"/>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4" name="Freeform: Shape 83">
              <a:extLst>
                <a:ext uri="{FF2B5EF4-FFF2-40B4-BE49-F238E27FC236}">
                  <a16:creationId xmlns:a16="http://schemas.microsoft.com/office/drawing/2014/main" id="{DF1931F1-225F-453E-BBB6-0124963989ED}"/>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5" name="Freeform: Shape 84">
              <a:extLst>
                <a:ext uri="{FF2B5EF4-FFF2-40B4-BE49-F238E27FC236}">
                  <a16:creationId xmlns:a16="http://schemas.microsoft.com/office/drawing/2014/main" id="{F41BDDB1-2197-4951-A65B-A38E54B88375}"/>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6" name="Freeform: Shape 85">
              <a:extLst>
                <a:ext uri="{FF2B5EF4-FFF2-40B4-BE49-F238E27FC236}">
                  <a16:creationId xmlns:a16="http://schemas.microsoft.com/office/drawing/2014/main" id="{0814A244-7CFE-45D6-862A-AC8AEB76719F}"/>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7" name="Freeform: Shape 86">
              <a:extLst>
                <a:ext uri="{FF2B5EF4-FFF2-40B4-BE49-F238E27FC236}">
                  <a16:creationId xmlns:a16="http://schemas.microsoft.com/office/drawing/2014/main" id="{B9AA0999-5498-42B9-B3EA-1FCF5A31E3B9}"/>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8" name="Freeform: Shape 87">
              <a:extLst>
                <a:ext uri="{FF2B5EF4-FFF2-40B4-BE49-F238E27FC236}">
                  <a16:creationId xmlns:a16="http://schemas.microsoft.com/office/drawing/2014/main" id="{86B6D31D-16A9-4413-9D89-ED153191C2D4}"/>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Shape 88">
              <a:extLst>
                <a:ext uri="{FF2B5EF4-FFF2-40B4-BE49-F238E27FC236}">
                  <a16:creationId xmlns:a16="http://schemas.microsoft.com/office/drawing/2014/main" id="{F2F5A4CF-F66C-4271-A068-ACAD62A9DEA6}"/>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Shape 89">
              <a:extLst>
                <a:ext uri="{FF2B5EF4-FFF2-40B4-BE49-F238E27FC236}">
                  <a16:creationId xmlns:a16="http://schemas.microsoft.com/office/drawing/2014/main" id="{914C12D5-089F-4D62-A4EC-1DE3511B2662}"/>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Shape 90">
              <a:extLst>
                <a:ext uri="{FF2B5EF4-FFF2-40B4-BE49-F238E27FC236}">
                  <a16:creationId xmlns:a16="http://schemas.microsoft.com/office/drawing/2014/main" id="{82B18C7E-2A78-4272-ABFB-F589A8314863}"/>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Freeform: Shape 91">
              <a:extLst>
                <a:ext uri="{FF2B5EF4-FFF2-40B4-BE49-F238E27FC236}">
                  <a16:creationId xmlns:a16="http://schemas.microsoft.com/office/drawing/2014/main" id="{1B76A5FE-04AD-4A54-948F-7A207D34186E}"/>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Freeform: Shape 92">
              <a:extLst>
                <a:ext uri="{FF2B5EF4-FFF2-40B4-BE49-F238E27FC236}">
                  <a16:creationId xmlns:a16="http://schemas.microsoft.com/office/drawing/2014/main" id="{2F2E7B1D-2EDA-4F74-8C8B-B2F655D6498F}"/>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Freeform: Shape 93">
              <a:extLst>
                <a:ext uri="{FF2B5EF4-FFF2-40B4-BE49-F238E27FC236}">
                  <a16:creationId xmlns:a16="http://schemas.microsoft.com/office/drawing/2014/main" id="{8006FF31-BFF2-4B2D-9116-C291A26FAF2B}"/>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Freeform: Shape 94">
              <a:extLst>
                <a:ext uri="{FF2B5EF4-FFF2-40B4-BE49-F238E27FC236}">
                  <a16:creationId xmlns:a16="http://schemas.microsoft.com/office/drawing/2014/main" id="{78EAF392-29C2-4DE4-A276-4C2DC60BC243}"/>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6" name="Freeform: Shape 95">
              <a:extLst>
                <a:ext uri="{FF2B5EF4-FFF2-40B4-BE49-F238E27FC236}">
                  <a16:creationId xmlns:a16="http://schemas.microsoft.com/office/drawing/2014/main" id="{19354ACF-E266-4306-ADF4-E7AEEABBA118}"/>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7" name="Freeform: Shape 96">
              <a:extLst>
                <a:ext uri="{FF2B5EF4-FFF2-40B4-BE49-F238E27FC236}">
                  <a16:creationId xmlns:a16="http://schemas.microsoft.com/office/drawing/2014/main" id="{45548D08-45F5-4D41-91AA-75A0FD01A438}"/>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8" name="Freeform: Shape 97">
              <a:extLst>
                <a:ext uri="{FF2B5EF4-FFF2-40B4-BE49-F238E27FC236}">
                  <a16:creationId xmlns:a16="http://schemas.microsoft.com/office/drawing/2014/main" id="{DB8501A7-135A-4AA1-81D2-DA346807EE49}"/>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Freeform: Shape 98">
              <a:extLst>
                <a:ext uri="{FF2B5EF4-FFF2-40B4-BE49-F238E27FC236}">
                  <a16:creationId xmlns:a16="http://schemas.microsoft.com/office/drawing/2014/main" id="{06331060-825D-4A8B-82D0-512E043A38D4}"/>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0" name="Freeform: Shape 99">
              <a:extLst>
                <a:ext uri="{FF2B5EF4-FFF2-40B4-BE49-F238E27FC236}">
                  <a16:creationId xmlns:a16="http://schemas.microsoft.com/office/drawing/2014/main" id="{CCC9977B-DB2A-40FD-AE0D-FC95FC697291}"/>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Freeform: Shape 100">
              <a:extLst>
                <a:ext uri="{FF2B5EF4-FFF2-40B4-BE49-F238E27FC236}">
                  <a16:creationId xmlns:a16="http://schemas.microsoft.com/office/drawing/2014/main" id="{02A1423C-2548-4414-B98C-8C1AA8BF3D56}"/>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2" name="Freeform: Shape 101">
              <a:extLst>
                <a:ext uri="{FF2B5EF4-FFF2-40B4-BE49-F238E27FC236}">
                  <a16:creationId xmlns:a16="http://schemas.microsoft.com/office/drawing/2014/main" id="{A4FA9BBA-202E-42F6-A9A9-A301C61863A8}"/>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Freeform: Shape 102">
              <a:extLst>
                <a:ext uri="{FF2B5EF4-FFF2-40B4-BE49-F238E27FC236}">
                  <a16:creationId xmlns:a16="http://schemas.microsoft.com/office/drawing/2014/main" id="{9BD80C31-B92D-4562-BEA4-504DB3C77C66}"/>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Shape 103">
              <a:extLst>
                <a:ext uri="{FF2B5EF4-FFF2-40B4-BE49-F238E27FC236}">
                  <a16:creationId xmlns:a16="http://schemas.microsoft.com/office/drawing/2014/main" id="{85AAE3E3-3CD8-44DC-8520-C4CAC5D35D7C}"/>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Shape 104">
              <a:extLst>
                <a:ext uri="{FF2B5EF4-FFF2-40B4-BE49-F238E27FC236}">
                  <a16:creationId xmlns:a16="http://schemas.microsoft.com/office/drawing/2014/main" id="{F28323A9-E23F-4499-A2CA-0E96F1C076EA}"/>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Shape 105">
              <a:extLst>
                <a:ext uri="{FF2B5EF4-FFF2-40B4-BE49-F238E27FC236}">
                  <a16:creationId xmlns:a16="http://schemas.microsoft.com/office/drawing/2014/main" id="{75C144BC-E921-4D6D-A3B7-320C8D35CCA2}"/>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Shape 106">
              <a:extLst>
                <a:ext uri="{FF2B5EF4-FFF2-40B4-BE49-F238E27FC236}">
                  <a16:creationId xmlns:a16="http://schemas.microsoft.com/office/drawing/2014/main" id="{2B5F7D52-1780-4C3B-A958-E4DCDA85BC6E}"/>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Shape 107">
              <a:extLst>
                <a:ext uri="{FF2B5EF4-FFF2-40B4-BE49-F238E27FC236}">
                  <a16:creationId xmlns:a16="http://schemas.microsoft.com/office/drawing/2014/main" id="{28790AEC-EDA8-40D4-903A-A503A41A34BE}"/>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Shape 108">
              <a:extLst>
                <a:ext uri="{FF2B5EF4-FFF2-40B4-BE49-F238E27FC236}">
                  <a16:creationId xmlns:a16="http://schemas.microsoft.com/office/drawing/2014/main" id="{1BFFEB37-E936-4699-AC00-285D47E7886D}"/>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Shape 109">
              <a:extLst>
                <a:ext uri="{FF2B5EF4-FFF2-40B4-BE49-F238E27FC236}">
                  <a16:creationId xmlns:a16="http://schemas.microsoft.com/office/drawing/2014/main" id="{2EC4A26B-96A6-44F6-AF65-BDFAFA8E96AA}"/>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10">
              <a:extLst>
                <a:ext uri="{FF2B5EF4-FFF2-40B4-BE49-F238E27FC236}">
                  <a16:creationId xmlns:a16="http://schemas.microsoft.com/office/drawing/2014/main" id="{5482D1D5-DFFA-4EBA-B07D-717A3431A827}"/>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Freeform: Shape 111">
              <a:extLst>
                <a:ext uri="{FF2B5EF4-FFF2-40B4-BE49-F238E27FC236}">
                  <a16:creationId xmlns:a16="http://schemas.microsoft.com/office/drawing/2014/main" id="{F3DCF6A4-7FD1-435F-A8F6-9E76E6BCDD04}"/>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3" name="Freeform: Shape 112">
              <a:extLst>
                <a:ext uri="{FF2B5EF4-FFF2-40B4-BE49-F238E27FC236}">
                  <a16:creationId xmlns:a16="http://schemas.microsoft.com/office/drawing/2014/main" id="{1FF40C38-18F0-4FE7-9698-94BA31C19B38}"/>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Freeform: Shape 113">
              <a:extLst>
                <a:ext uri="{FF2B5EF4-FFF2-40B4-BE49-F238E27FC236}">
                  <a16:creationId xmlns:a16="http://schemas.microsoft.com/office/drawing/2014/main" id="{59D014A6-F8D0-4AD6-A7BA-F76572AB8DF3}"/>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Freeform: Shape 114">
              <a:extLst>
                <a:ext uri="{FF2B5EF4-FFF2-40B4-BE49-F238E27FC236}">
                  <a16:creationId xmlns:a16="http://schemas.microsoft.com/office/drawing/2014/main" id="{96DE5CCA-51CF-436E-B16B-6A325EADECC8}"/>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Freeform: Shape 115">
              <a:extLst>
                <a:ext uri="{FF2B5EF4-FFF2-40B4-BE49-F238E27FC236}">
                  <a16:creationId xmlns:a16="http://schemas.microsoft.com/office/drawing/2014/main" id="{475551FA-3E20-4B84-88E6-6610220E90F9}"/>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7" name="Freeform: Shape 116">
              <a:extLst>
                <a:ext uri="{FF2B5EF4-FFF2-40B4-BE49-F238E27FC236}">
                  <a16:creationId xmlns:a16="http://schemas.microsoft.com/office/drawing/2014/main" id="{FAD64813-CA7B-4FC1-BF8B-A52C60EB071D}"/>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Freeform: Shape 117">
              <a:extLst>
                <a:ext uri="{FF2B5EF4-FFF2-40B4-BE49-F238E27FC236}">
                  <a16:creationId xmlns:a16="http://schemas.microsoft.com/office/drawing/2014/main" id="{D03226B7-13EC-4D61-9E9F-AA6853D02A0D}"/>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Shape 118">
              <a:extLst>
                <a:ext uri="{FF2B5EF4-FFF2-40B4-BE49-F238E27FC236}">
                  <a16:creationId xmlns:a16="http://schemas.microsoft.com/office/drawing/2014/main" id="{0D9153A5-CD92-4720-810B-0D77EBD69A64}"/>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0" name="Freeform: Shape 119">
              <a:extLst>
                <a:ext uri="{FF2B5EF4-FFF2-40B4-BE49-F238E27FC236}">
                  <a16:creationId xmlns:a16="http://schemas.microsoft.com/office/drawing/2014/main" id="{7183614F-D7CB-4893-83CD-27AC82A81096}"/>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1" name="Freeform: Shape 120">
              <a:extLst>
                <a:ext uri="{FF2B5EF4-FFF2-40B4-BE49-F238E27FC236}">
                  <a16:creationId xmlns:a16="http://schemas.microsoft.com/office/drawing/2014/main" id="{F69145C3-9086-437D-B386-E44768A763E2}"/>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2" name="Freeform: Shape 121">
              <a:extLst>
                <a:ext uri="{FF2B5EF4-FFF2-40B4-BE49-F238E27FC236}">
                  <a16:creationId xmlns:a16="http://schemas.microsoft.com/office/drawing/2014/main" id="{B8CB33B7-39E4-49CC-9DDE-32C8C14945B2}"/>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Freeform: Shape 122">
              <a:extLst>
                <a:ext uri="{FF2B5EF4-FFF2-40B4-BE49-F238E27FC236}">
                  <a16:creationId xmlns:a16="http://schemas.microsoft.com/office/drawing/2014/main" id="{DE4DD8DB-E8ED-429D-A055-6AABC1E75A07}"/>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Freeform: Shape 123">
              <a:extLst>
                <a:ext uri="{FF2B5EF4-FFF2-40B4-BE49-F238E27FC236}">
                  <a16:creationId xmlns:a16="http://schemas.microsoft.com/office/drawing/2014/main" id="{F771B6DB-8789-43E5-BD94-CAAF1ECF49A1}"/>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Shape 124">
              <a:extLst>
                <a:ext uri="{FF2B5EF4-FFF2-40B4-BE49-F238E27FC236}">
                  <a16:creationId xmlns:a16="http://schemas.microsoft.com/office/drawing/2014/main" id="{4845594D-A78F-4945-82FD-2377DC39B56D}"/>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Shape 125">
              <a:extLst>
                <a:ext uri="{FF2B5EF4-FFF2-40B4-BE49-F238E27FC236}">
                  <a16:creationId xmlns:a16="http://schemas.microsoft.com/office/drawing/2014/main" id="{F8E029D2-5C92-4E66-AE8D-780CD1559BD8}"/>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26">
              <a:extLst>
                <a:ext uri="{FF2B5EF4-FFF2-40B4-BE49-F238E27FC236}">
                  <a16:creationId xmlns:a16="http://schemas.microsoft.com/office/drawing/2014/main" id="{14BF229D-D47D-49E8-9DF2-CC283FAE6EFF}"/>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8" name="Freeform: Shape 127">
              <a:extLst>
                <a:ext uri="{FF2B5EF4-FFF2-40B4-BE49-F238E27FC236}">
                  <a16:creationId xmlns:a16="http://schemas.microsoft.com/office/drawing/2014/main" id="{6577A325-1385-4F61-A86A-E6D092A4F472}"/>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Freeform: Shape 128">
              <a:extLst>
                <a:ext uri="{FF2B5EF4-FFF2-40B4-BE49-F238E27FC236}">
                  <a16:creationId xmlns:a16="http://schemas.microsoft.com/office/drawing/2014/main" id="{732711FA-FF83-4209-A0AC-EE82A0BFABFC}"/>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Freeform: Shape 129">
              <a:extLst>
                <a:ext uri="{FF2B5EF4-FFF2-40B4-BE49-F238E27FC236}">
                  <a16:creationId xmlns:a16="http://schemas.microsoft.com/office/drawing/2014/main" id="{962B957A-AA02-4634-B81D-7DCE87EF140A}"/>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Shape 130">
              <a:extLst>
                <a:ext uri="{FF2B5EF4-FFF2-40B4-BE49-F238E27FC236}">
                  <a16:creationId xmlns:a16="http://schemas.microsoft.com/office/drawing/2014/main" id="{C4DC02D4-9042-4324-801B-06466F07851B}"/>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2" name="Freeform: Shape 131">
              <a:extLst>
                <a:ext uri="{FF2B5EF4-FFF2-40B4-BE49-F238E27FC236}">
                  <a16:creationId xmlns:a16="http://schemas.microsoft.com/office/drawing/2014/main" id="{A97FA3FF-B5C3-44C1-AC98-0E7C02FC9117}"/>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3" name="Freeform: Shape 132">
              <a:extLst>
                <a:ext uri="{FF2B5EF4-FFF2-40B4-BE49-F238E27FC236}">
                  <a16:creationId xmlns:a16="http://schemas.microsoft.com/office/drawing/2014/main" id="{583B1B0C-CA83-4F6A-8660-D3D107F596F7}"/>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Freeform: Shape 133">
              <a:extLst>
                <a:ext uri="{FF2B5EF4-FFF2-40B4-BE49-F238E27FC236}">
                  <a16:creationId xmlns:a16="http://schemas.microsoft.com/office/drawing/2014/main" id="{CABD984B-FE61-4C7A-97E8-893C22ECF889}"/>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Freeform: Shape 134">
              <a:extLst>
                <a:ext uri="{FF2B5EF4-FFF2-40B4-BE49-F238E27FC236}">
                  <a16:creationId xmlns:a16="http://schemas.microsoft.com/office/drawing/2014/main" id="{C7DF4D67-5DCD-4F59-944D-D454C0DB484D}"/>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Shape 135">
              <a:extLst>
                <a:ext uri="{FF2B5EF4-FFF2-40B4-BE49-F238E27FC236}">
                  <a16:creationId xmlns:a16="http://schemas.microsoft.com/office/drawing/2014/main" id="{16842779-B694-41C8-A6FF-3553E956DB48}"/>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Shape 136">
              <a:extLst>
                <a:ext uri="{FF2B5EF4-FFF2-40B4-BE49-F238E27FC236}">
                  <a16:creationId xmlns:a16="http://schemas.microsoft.com/office/drawing/2014/main" id="{A47CD6E3-4DA9-4E24-A3A7-5128DE022030}"/>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7">
              <a:extLst>
                <a:ext uri="{FF2B5EF4-FFF2-40B4-BE49-F238E27FC236}">
                  <a16:creationId xmlns:a16="http://schemas.microsoft.com/office/drawing/2014/main" id="{99805EB8-77ED-47FB-ABA9-7E908F9E99C3}"/>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Freeform: Shape 138">
              <a:extLst>
                <a:ext uri="{FF2B5EF4-FFF2-40B4-BE49-F238E27FC236}">
                  <a16:creationId xmlns:a16="http://schemas.microsoft.com/office/drawing/2014/main" id="{14BA3B8E-7757-474F-8F59-AF87FDD2DE77}"/>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Freeform: Shape 139">
              <a:extLst>
                <a:ext uri="{FF2B5EF4-FFF2-40B4-BE49-F238E27FC236}">
                  <a16:creationId xmlns:a16="http://schemas.microsoft.com/office/drawing/2014/main" id="{6601F75B-78E9-4E87-A32D-9F18676D1BE0}"/>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Freeform: Shape 140">
              <a:extLst>
                <a:ext uri="{FF2B5EF4-FFF2-40B4-BE49-F238E27FC236}">
                  <a16:creationId xmlns:a16="http://schemas.microsoft.com/office/drawing/2014/main" id="{9EC4E46F-04EB-48EA-BAA2-9B09818C3A72}"/>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Shape 141">
              <a:extLst>
                <a:ext uri="{FF2B5EF4-FFF2-40B4-BE49-F238E27FC236}">
                  <a16:creationId xmlns:a16="http://schemas.microsoft.com/office/drawing/2014/main" id="{3ED186E3-6ED1-417E-B433-A83BA5984DF9}"/>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Shape 142">
              <a:extLst>
                <a:ext uri="{FF2B5EF4-FFF2-40B4-BE49-F238E27FC236}">
                  <a16:creationId xmlns:a16="http://schemas.microsoft.com/office/drawing/2014/main" id="{4EA57BAC-7D3D-4A13-AEC5-77729ABB7D1B}"/>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43">
              <a:extLst>
                <a:ext uri="{FF2B5EF4-FFF2-40B4-BE49-F238E27FC236}">
                  <a16:creationId xmlns:a16="http://schemas.microsoft.com/office/drawing/2014/main" id="{09F1065F-5CB3-4BFF-BCA7-F4989C30AB8E}"/>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5" name="Freeform: Shape 144">
              <a:extLst>
                <a:ext uri="{FF2B5EF4-FFF2-40B4-BE49-F238E27FC236}">
                  <a16:creationId xmlns:a16="http://schemas.microsoft.com/office/drawing/2014/main" id="{36098FB1-87D1-43C6-9817-FAA22CCDA919}"/>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6" name="Freeform: Shape 145">
              <a:extLst>
                <a:ext uri="{FF2B5EF4-FFF2-40B4-BE49-F238E27FC236}">
                  <a16:creationId xmlns:a16="http://schemas.microsoft.com/office/drawing/2014/main" id="{4F51595E-3240-4920-A97D-907846150474}"/>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7" name="Freeform: Shape 146">
              <a:extLst>
                <a:ext uri="{FF2B5EF4-FFF2-40B4-BE49-F238E27FC236}">
                  <a16:creationId xmlns:a16="http://schemas.microsoft.com/office/drawing/2014/main" id="{6587B21B-067F-4449-A478-587F9A4B7443}"/>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8" name="Freeform: Shape 147">
              <a:extLst>
                <a:ext uri="{FF2B5EF4-FFF2-40B4-BE49-F238E27FC236}">
                  <a16:creationId xmlns:a16="http://schemas.microsoft.com/office/drawing/2014/main" id="{4974B166-EEB2-4B20-B601-E05113DBA42C}"/>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9" name="Freeform: Shape 148">
              <a:extLst>
                <a:ext uri="{FF2B5EF4-FFF2-40B4-BE49-F238E27FC236}">
                  <a16:creationId xmlns:a16="http://schemas.microsoft.com/office/drawing/2014/main" id="{F2C789B4-C27C-4F9B-B731-A2F09BD987AC}"/>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0" name="Freeform: Shape 149">
              <a:extLst>
                <a:ext uri="{FF2B5EF4-FFF2-40B4-BE49-F238E27FC236}">
                  <a16:creationId xmlns:a16="http://schemas.microsoft.com/office/drawing/2014/main" id="{5D77F23C-90E0-4239-B97C-180D2B3B6051}"/>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1" name="Freeform: Shape 150">
              <a:extLst>
                <a:ext uri="{FF2B5EF4-FFF2-40B4-BE49-F238E27FC236}">
                  <a16:creationId xmlns:a16="http://schemas.microsoft.com/office/drawing/2014/main" id="{4EB5BF5C-9363-48F4-91A0-5D26FE89CBEF}"/>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2" name="Freeform: Shape 151">
              <a:extLst>
                <a:ext uri="{FF2B5EF4-FFF2-40B4-BE49-F238E27FC236}">
                  <a16:creationId xmlns:a16="http://schemas.microsoft.com/office/drawing/2014/main" id="{9E7B61DE-08BC-4F1F-A1E6-E5AA35B87380}"/>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4" name="Title 3">
            <a:extLst>
              <a:ext uri="{FF2B5EF4-FFF2-40B4-BE49-F238E27FC236}">
                <a16:creationId xmlns:a16="http://schemas.microsoft.com/office/drawing/2014/main" id="{546B90FF-FD1F-436D-BA8C-FB0834AECAF6}"/>
              </a:ext>
            </a:extLst>
          </p:cNvPr>
          <p:cNvSpPr>
            <a:spLocks noGrp="1"/>
          </p:cNvSpPr>
          <p:nvPr>
            <p:ph type="title"/>
          </p:nvPr>
        </p:nvSpPr>
        <p:spPr/>
        <p:txBody>
          <a:bodyPr>
            <a:noAutofit/>
          </a:bodyPr>
          <a:lstStyle/>
          <a:p>
            <a:pPr>
              <a:lnSpc>
                <a:spcPct val="100000"/>
              </a:lnSpc>
              <a:spcBef>
                <a:spcPts val="0"/>
              </a:spcBef>
            </a:pPr>
            <a:r>
              <a:rPr lang="th-TH" sz="2800" dirty="0">
                <a:solidFill>
                  <a:srgbClr val="0F3492"/>
                </a:solidFill>
                <a:latin typeface="TH SarabunPSK" panose="020B0500040200020003" pitchFamily="34" charset="-34"/>
                <a:cs typeface="TH SarabunPSK" panose="020B0500040200020003" pitchFamily="34" charset="-34"/>
              </a:rPr>
              <a:t>ตัวอย่างการทดลองการประยุกต์ใช้เทคโนโลยี</a:t>
            </a:r>
            <a:r>
              <a:rPr lang="en-US" sz="2800" dirty="0">
                <a:solidFill>
                  <a:srgbClr val="0F3492"/>
                </a:solidFill>
                <a:latin typeface="TH SarabunPSK" panose="020B0500040200020003" pitchFamily="34" charset="-34"/>
                <a:cs typeface="TH SarabunPSK" panose="020B0500040200020003" pitchFamily="34" charset="-34"/>
              </a:rPr>
              <a:t> 5G</a:t>
            </a:r>
            <a:r>
              <a:rPr lang="th-TH" sz="2800" dirty="0">
                <a:solidFill>
                  <a:srgbClr val="0F3492"/>
                </a:solidFill>
                <a:latin typeface="TH SarabunPSK" panose="020B0500040200020003" pitchFamily="34" charset="-34"/>
                <a:cs typeface="TH SarabunPSK" panose="020B0500040200020003" pitchFamily="34" charset="-34"/>
              </a:rPr>
              <a:t> ของไทยในภาคอุตสาหกรรมอื่น ๆ เพิ่มเติม ได้แก่ ภาคการท่องเที่ยว ภาคการเงิน ภาคการศึกษา ภาคการค้าส่งและค้าปลีก และภาคโทรคมนาคม</a:t>
            </a:r>
            <a:endParaRPr lang="th-TH" sz="2400" dirty="0">
              <a:solidFill>
                <a:srgbClr val="0F3492"/>
              </a:solidFill>
            </a:endParaRPr>
          </a:p>
        </p:txBody>
      </p:sp>
      <p:sp>
        <p:nvSpPr>
          <p:cNvPr id="23" name="Diamond 22">
            <a:extLst>
              <a:ext uri="{FF2B5EF4-FFF2-40B4-BE49-F238E27FC236}">
                <a16:creationId xmlns:a16="http://schemas.microsoft.com/office/drawing/2014/main" id="{6A54F01D-5AE2-4EE5-8383-CEAD5BEAD784}"/>
              </a:ext>
            </a:extLst>
          </p:cNvPr>
          <p:cNvSpPr/>
          <p:nvPr/>
        </p:nvSpPr>
        <p:spPr>
          <a:xfrm>
            <a:off x="991355" y="1611059"/>
            <a:ext cx="2802722" cy="2806216"/>
          </a:xfrm>
          <a:prstGeom prst="diamond">
            <a:avLst/>
          </a:prstGeom>
          <a:solidFill>
            <a:schemeClr val="accent1">
              <a:lumMod val="75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grpSp>
        <p:nvGrpSpPr>
          <p:cNvPr id="24" name="Group 23">
            <a:extLst>
              <a:ext uri="{FF2B5EF4-FFF2-40B4-BE49-F238E27FC236}">
                <a16:creationId xmlns:a16="http://schemas.microsoft.com/office/drawing/2014/main" id="{D3F629CF-CF3A-460B-A437-0DBB33C717A1}"/>
              </a:ext>
            </a:extLst>
          </p:cNvPr>
          <p:cNvGrpSpPr/>
          <p:nvPr/>
        </p:nvGrpSpPr>
        <p:grpSpPr>
          <a:xfrm>
            <a:off x="1323836" y="4486035"/>
            <a:ext cx="2104034" cy="1669044"/>
            <a:chOff x="4320400" y="1209679"/>
            <a:chExt cx="4155422" cy="1669044"/>
          </a:xfrm>
        </p:grpSpPr>
        <p:sp>
          <p:nvSpPr>
            <p:cNvPr id="25" name="TextBox 24">
              <a:extLst>
                <a:ext uri="{FF2B5EF4-FFF2-40B4-BE49-F238E27FC236}">
                  <a16:creationId xmlns:a16="http://schemas.microsoft.com/office/drawing/2014/main" id="{0BC5C6DA-E438-4BC3-BE99-497EC4BB23E8}"/>
                </a:ext>
              </a:extLst>
            </p:cNvPr>
            <p:cNvSpPr txBox="1"/>
            <p:nvPr/>
          </p:nvSpPr>
          <p:spPr>
            <a:xfrm>
              <a:off x="4320400" y="1493728"/>
              <a:ext cx="4155422" cy="1384995"/>
            </a:xfrm>
            <a:prstGeom prst="rect">
              <a:avLst/>
            </a:prstGeom>
            <a:noFill/>
          </p:spPr>
          <p:txBody>
            <a:bodyPr wrap="square" rtlCol="0">
              <a:spAutoFit/>
            </a:bodyPr>
            <a:lstStyle/>
            <a:p>
              <a:pPr marL="342900" lvl="0" indent="-342900">
                <a:buFont typeface="Wingdings" panose="05000000000000000000" pitchFamily="2" charset="2"/>
                <a:buChar char="§"/>
                <a:defRPr/>
              </a:pPr>
              <a:r>
                <a:rPr lang="en-US" sz="1400" b="1" kern="0" dirty="0">
                  <a:solidFill>
                    <a:srgbClr val="002060"/>
                  </a:solidFill>
                  <a:latin typeface="TH Sarabun New" panose="020B0500040200020003" pitchFamily="34" charset="-34"/>
                  <a:cs typeface="TH Sarabun New" panose="020B0500040200020003" pitchFamily="34" charset="-34"/>
                </a:rPr>
                <a:t>DJ Hologram Concert</a:t>
              </a:r>
            </a:p>
            <a:p>
              <a:pPr lvl="0">
                <a:defRPr/>
              </a:pPr>
              <a:r>
                <a:rPr lang="th-TH" sz="1400" kern="0" dirty="0">
                  <a:solidFill>
                    <a:srgbClr val="002060"/>
                  </a:solidFill>
                  <a:latin typeface="TH Sarabun New" panose="020B0500040200020003" pitchFamily="34" charset="-34"/>
                  <a:cs typeface="TH Sarabun New" panose="020B0500040200020003" pitchFamily="34" charset="-34"/>
                </a:rPr>
                <a:t>งานแสดงคอนเสิร์ตที่นำเอาศิลปินที่อยู่คนละที่มาร่วมแสดงบนเวทีเดียวกันใน</a:t>
              </a:r>
            </a:p>
            <a:p>
              <a:pPr marL="342900" lvl="0" indent="-342900">
                <a:buFont typeface="Wingdings" panose="05000000000000000000" pitchFamily="2" charset="2"/>
                <a:buChar char="§"/>
                <a:defRPr/>
              </a:pPr>
              <a:r>
                <a:rPr lang="en-US" sz="1400" b="1" kern="0" dirty="0">
                  <a:solidFill>
                    <a:srgbClr val="002060"/>
                  </a:solidFill>
                  <a:latin typeface="TH Sarabun New" panose="020B0500040200020003" pitchFamily="34" charset="-34"/>
                  <a:cs typeface="TH Sarabun New" panose="020B0500040200020003" pitchFamily="34" charset="-34"/>
                </a:rPr>
                <a:t>5G Dating with A Star</a:t>
              </a:r>
            </a:p>
            <a:p>
              <a:pPr lvl="0">
                <a:defRPr/>
              </a:pPr>
              <a:r>
                <a:rPr lang="th-TH" sz="1400" kern="0" dirty="0">
                  <a:solidFill>
                    <a:srgbClr val="002060"/>
                  </a:solidFill>
                  <a:latin typeface="TH Sarabun New" panose="020B0500040200020003" pitchFamily="34" charset="-34"/>
                  <a:cs typeface="TH Sarabun New" panose="020B0500040200020003" pitchFamily="34" charset="-34"/>
                </a:rPr>
                <a:t>การเดินทางท่องเที่ยวผ่าน</a:t>
              </a:r>
              <a:r>
                <a:rPr lang="en-US" sz="1400" kern="0" dirty="0">
                  <a:solidFill>
                    <a:srgbClr val="002060"/>
                  </a:solidFill>
                  <a:latin typeface="TH Sarabun New" panose="020B0500040200020003" pitchFamily="34" charset="-34"/>
                  <a:cs typeface="TH Sarabun New" panose="020B0500040200020003" pitchFamily="34" charset="-34"/>
                </a:rPr>
                <a:t> VR</a:t>
              </a:r>
              <a:r>
                <a:rPr lang="th-TH" sz="1400" kern="0" dirty="0">
                  <a:solidFill>
                    <a:srgbClr val="002060"/>
                  </a:solidFill>
                  <a:latin typeface="TH Sarabun New" panose="020B0500040200020003" pitchFamily="34" charset="-34"/>
                  <a:cs typeface="TH Sarabun New" panose="020B0500040200020003" pitchFamily="34" charset="-34"/>
                </a:rPr>
                <a:t> ที่จะได้ใกล้ชิดกับดารานักแสดงจากเกาหลี</a:t>
              </a:r>
            </a:p>
          </p:txBody>
        </p:sp>
        <p:sp>
          <p:nvSpPr>
            <p:cNvPr id="26" name="TextBox 25">
              <a:extLst>
                <a:ext uri="{FF2B5EF4-FFF2-40B4-BE49-F238E27FC236}">
                  <a16:creationId xmlns:a16="http://schemas.microsoft.com/office/drawing/2014/main" id="{D5CD4176-B3C3-4B65-B4C7-53E72E93F929}"/>
                </a:ext>
              </a:extLst>
            </p:cNvPr>
            <p:cNvSpPr txBox="1"/>
            <p:nvPr/>
          </p:nvSpPr>
          <p:spPr>
            <a:xfrm>
              <a:off x="4347639" y="1209679"/>
              <a:ext cx="2874449" cy="369332"/>
            </a:xfrm>
            <a:prstGeom prst="rect">
              <a:avLst/>
            </a:prstGeom>
            <a:noFill/>
          </p:spPr>
          <p:txBody>
            <a:bodyPr wrap="square" rtlCol="0">
              <a:spAutoFit/>
            </a:bodyPr>
            <a:lstStyle/>
            <a:p>
              <a:pPr lvl="0"/>
              <a:r>
                <a:rPr lang="th-TH" sz="1800" b="1" kern="0" dirty="0">
                  <a:solidFill>
                    <a:srgbClr val="002060"/>
                  </a:solidFill>
                  <a:latin typeface="TH SarabunPSK" panose="020B0500040200020003" pitchFamily="34" charset="-34"/>
                  <a:cs typeface="TH SarabunPSK" panose="020B0500040200020003" pitchFamily="34" charset="-34"/>
                </a:rPr>
                <a:t>ภาคการท่องเที่ยว</a:t>
              </a:r>
              <a:endParaRPr lang="en-US" sz="1800" b="1" kern="0" dirty="0">
                <a:solidFill>
                  <a:srgbClr val="002060"/>
                </a:solidFill>
                <a:latin typeface="TH SarabunPSK" panose="020B0500040200020003" pitchFamily="34" charset="-34"/>
                <a:cs typeface="TH SarabunPSK" panose="020B0500040200020003" pitchFamily="34" charset="-34"/>
              </a:endParaRPr>
            </a:p>
          </p:txBody>
        </p:sp>
      </p:grpSp>
      <p:sp>
        <p:nvSpPr>
          <p:cNvPr id="28" name="Diamond 27">
            <a:extLst>
              <a:ext uri="{FF2B5EF4-FFF2-40B4-BE49-F238E27FC236}">
                <a16:creationId xmlns:a16="http://schemas.microsoft.com/office/drawing/2014/main" id="{8FDEAE82-8E89-4219-AD47-6B2291090BDD}"/>
              </a:ext>
            </a:extLst>
          </p:cNvPr>
          <p:cNvSpPr/>
          <p:nvPr/>
        </p:nvSpPr>
        <p:spPr>
          <a:xfrm>
            <a:off x="3293278" y="1611059"/>
            <a:ext cx="2802722" cy="2806216"/>
          </a:xfrm>
          <a:prstGeom prst="diamond">
            <a:avLst/>
          </a:prstGeom>
          <a:solidFill>
            <a:schemeClr val="accent3">
              <a:lumMod val="60000"/>
              <a:lumOff val="4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29" name="Diamond 28">
            <a:extLst>
              <a:ext uri="{FF2B5EF4-FFF2-40B4-BE49-F238E27FC236}">
                <a16:creationId xmlns:a16="http://schemas.microsoft.com/office/drawing/2014/main" id="{67510E3A-F457-4C3F-93D2-34781D671340}"/>
              </a:ext>
            </a:extLst>
          </p:cNvPr>
          <p:cNvSpPr/>
          <p:nvPr/>
        </p:nvSpPr>
        <p:spPr>
          <a:xfrm>
            <a:off x="5595201" y="1611059"/>
            <a:ext cx="2802722" cy="2806216"/>
          </a:xfrm>
          <a:prstGeom prst="diamond">
            <a:avLst/>
          </a:prstGeom>
          <a:solidFill>
            <a:schemeClr val="accent5">
              <a:lumMod val="40000"/>
              <a:lumOff val="6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30" name="Diamond 29">
            <a:extLst>
              <a:ext uri="{FF2B5EF4-FFF2-40B4-BE49-F238E27FC236}">
                <a16:creationId xmlns:a16="http://schemas.microsoft.com/office/drawing/2014/main" id="{633D4E76-9458-4DDE-95C5-C2F373AF1894}"/>
              </a:ext>
            </a:extLst>
          </p:cNvPr>
          <p:cNvSpPr/>
          <p:nvPr/>
        </p:nvSpPr>
        <p:spPr>
          <a:xfrm>
            <a:off x="7923848" y="1611059"/>
            <a:ext cx="2802722" cy="2806216"/>
          </a:xfrm>
          <a:prstGeom prst="diamond">
            <a:avLst/>
          </a:prstGeom>
          <a:solidFill>
            <a:schemeClr val="accent2">
              <a:lumMod val="20000"/>
              <a:lumOff val="8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grpSp>
        <p:nvGrpSpPr>
          <p:cNvPr id="31" name="Group 30">
            <a:extLst>
              <a:ext uri="{FF2B5EF4-FFF2-40B4-BE49-F238E27FC236}">
                <a16:creationId xmlns:a16="http://schemas.microsoft.com/office/drawing/2014/main" id="{04CC9E0B-C614-41CD-AAF5-0274D787EE33}"/>
              </a:ext>
            </a:extLst>
          </p:cNvPr>
          <p:cNvGrpSpPr/>
          <p:nvPr/>
        </p:nvGrpSpPr>
        <p:grpSpPr>
          <a:xfrm>
            <a:off x="3651569" y="4519634"/>
            <a:ext cx="2386522" cy="1696972"/>
            <a:chOff x="3722907" y="966442"/>
            <a:chExt cx="4835050" cy="1696972"/>
          </a:xfrm>
        </p:grpSpPr>
        <p:sp>
          <p:nvSpPr>
            <p:cNvPr id="32" name="TextBox 31">
              <a:extLst>
                <a:ext uri="{FF2B5EF4-FFF2-40B4-BE49-F238E27FC236}">
                  <a16:creationId xmlns:a16="http://schemas.microsoft.com/office/drawing/2014/main" id="{8529D427-83D3-4DB4-B188-30FB3E449978}"/>
                </a:ext>
              </a:extLst>
            </p:cNvPr>
            <p:cNvSpPr txBox="1"/>
            <p:nvPr/>
          </p:nvSpPr>
          <p:spPr>
            <a:xfrm>
              <a:off x="3722907" y="1278419"/>
              <a:ext cx="4835050" cy="1384995"/>
            </a:xfrm>
            <a:prstGeom prst="rect">
              <a:avLst/>
            </a:prstGeom>
            <a:noFill/>
          </p:spPr>
          <p:txBody>
            <a:bodyPr wrap="square" rtlCol="0">
              <a:spAutoFit/>
            </a:bodyPr>
            <a:lstStyle/>
            <a:p>
              <a:pPr marL="342900" lvl="0" indent="-342900" algn="thaiDist">
                <a:buFont typeface="Wingdings" panose="05000000000000000000" pitchFamily="2" charset="2"/>
                <a:buChar char="§"/>
                <a:defRPr/>
              </a:pPr>
              <a:r>
                <a:rPr lang="th-TH" sz="1400" b="1" kern="0" dirty="0">
                  <a:solidFill>
                    <a:srgbClr val="002060"/>
                  </a:solidFill>
                  <a:latin typeface="TH SarabunPSK" panose="020B0500040200020003" pitchFamily="34" charset="-34"/>
                  <a:cs typeface="TH SarabunPSK" panose="020B0500040200020003" pitchFamily="34" charset="-34"/>
                </a:rPr>
                <a:t>อุปกรณ์ทันสมัยที่ช่วยยกระดับคุณภาพชีวิตคนไทยบนเครือข่าย 5</a:t>
              </a:r>
              <a:r>
                <a:rPr lang="en-US" sz="1400" b="1" kern="0" dirty="0">
                  <a:solidFill>
                    <a:srgbClr val="002060"/>
                  </a:solidFill>
                  <a:latin typeface="TH SarabunPSK" panose="020B0500040200020003" pitchFamily="34" charset="-34"/>
                  <a:cs typeface="TH SarabunPSK" panose="020B0500040200020003" pitchFamily="34" charset="-34"/>
                </a:rPr>
                <a:t>G</a:t>
              </a:r>
            </a:p>
            <a:p>
              <a:pPr lvl="0" algn="thaiDist">
                <a:defRPr/>
              </a:pPr>
              <a:r>
                <a:rPr lang="th-TH" sz="1400" kern="0" dirty="0">
                  <a:solidFill>
                    <a:srgbClr val="002060"/>
                  </a:solidFill>
                  <a:latin typeface="TH SarabunPSK" panose="020B0500040200020003" pitchFamily="34" charset="-34"/>
                  <a:cs typeface="TH SarabunPSK" panose="020B0500040200020003" pitchFamily="34" charset="-34"/>
                </a:rPr>
                <a:t>สถานีตรวจวัดอากาศโดย </a:t>
              </a:r>
              <a:r>
                <a:rPr lang="en-US" sz="1400" kern="0" dirty="0">
                  <a:solidFill>
                    <a:srgbClr val="002060"/>
                  </a:solidFill>
                  <a:latin typeface="TH SarabunPSK" panose="020B0500040200020003" pitchFamily="34" charset="-34"/>
                  <a:cs typeface="TH SarabunPSK" panose="020B0500040200020003" pitchFamily="34" charset="-34"/>
                </a:rPr>
                <a:t>IoT, </a:t>
              </a:r>
              <a:r>
                <a:rPr lang="th-TH" sz="1400" kern="0" dirty="0">
                  <a:solidFill>
                    <a:srgbClr val="002060"/>
                  </a:solidFill>
                  <a:latin typeface="TH SarabunPSK" panose="020B0500040200020003" pitchFamily="34" charset="-34"/>
                  <a:cs typeface="TH SarabunPSK" panose="020B0500040200020003" pitchFamily="34" charset="-34"/>
                </a:rPr>
                <a:t>เครื่องมือตรวจจับสภาพสิ่งแวดล้อม</a:t>
              </a:r>
              <a:r>
                <a:rPr lang="en-US" sz="1400" kern="0" dirty="0">
                  <a:solidFill>
                    <a:srgbClr val="002060"/>
                  </a:solidFill>
                  <a:latin typeface="TH SarabunPSK" panose="020B0500040200020003" pitchFamily="34" charset="-34"/>
                  <a:cs typeface="TH SarabunPSK" panose="020B0500040200020003" pitchFamily="34" charset="-34"/>
                </a:rPr>
                <a:t>, </a:t>
              </a:r>
              <a:r>
                <a:rPr lang="th-TH" sz="1400" kern="0" dirty="0">
                  <a:solidFill>
                    <a:srgbClr val="002060"/>
                  </a:solidFill>
                  <a:latin typeface="TH SarabunPSK" panose="020B0500040200020003" pitchFamily="34" charset="-34"/>
                  <a:cs typeface="TH SarabunPSK" panose="020B0500040200020003" pitchFamily="34" charset="-34"/>
                </a:rPr>
                <a:t>ถนนอัจฉริยะระบบไฟ </a:t>
              </a:r>
              <a:r>
                <a:rPr lang="en-US" sz="1400" kern="0" dirty="0">
                  <a:solidFill>
                    <a:srgbClr val="002060"/>
                  </a:solidFill>
                  <a:latin typeface="TH SarabunPSK" panose="020B0500040200020003" pitchFamily="34" charset="-34"/>
                  <a:cs typeface="TH SarabunPSK" panose="020B0500040200020003" pitchFamily="34" charset="-34"/>
                </a:rPr>
                <a:t>LED, BLE Sniffer-indoor area tracking, </a:t>
              </a:r>
              <a:r>
                <a:rPr lang="th-TH" sz="1400" kern="0" dirty="0">
                  <a:solidFill>
                    <a:srgbClr val="002060"/>
                  </a:solidFill>
                  <a:latin typeface="TH SarabunPSK" panose="020B0500040200020003" pitchFamily="34" charset="-34"/>
                  <a:cs typeface="TH SarabunPSK" panose="020B0500040200020003" pitchFamily="34" charset="-34"/>
                </a:rPr>
                <a:t>ระบบ </a:t>
              </a:r>
              <a:r>
                <a:rPr lang="en-US" sz="1400" kern="0" dirty="0">
                  <a:solidFill>
                    <a:srgbClr val="002060"/>
                  </a:solidFill>
                  <a:latin typeface="TH SarabunPSK" panose="020B0500040200020003" pitchFamily="34" charset="-34"/>
                  <a:cs typeface="TH SarabunPSK" panose="020B0500040200020003" pitchFamily="34" charset="-34"/>
                </a:rPr>
                <a:t>CCTV</a:t>
              </a:r>
              <a:r>
                <a:rPr lang="th-TH" sz="1400" kern="0" dirty="0">
                  <a:solidFill>
                    <a:srgbClr val="002060"/>
                  </a:solidFill>
                  <a:latin typeface="TH SarabunPSK" panose="020B0500040200020003" pitchFamily="34" charset="-34"/>
                  <a:cs typeface="TH SarabunPSK" panose="020B0500040200020003" pitchFamily="34" charset="-34"/>
                </a:rPr>
                <a:t> </a:t>
              </a:r>
              <a:r>
                <a:rPr lang="en-US" sz="1400" kern="0" dirty="0">
                  <a:solidFill>
                    <a:srgbClr val="002060"/>
                  </a:solidFill>
                  <a:latin typeface="TH SarabunPSK" panose="020B0500040200020003" pitchFamily="34" charset="-34"/>
                  <a:cs typeface="TH SarabunPSK" panose="020B0500040200020003" pitchFamily="34" charset="-34"/>
                </a:rPr>
                <a:t>360 </a:t>
              </a:r>
              <a:r>
                <a:rPr lang="th-TH" sz="1400" kern="0" dirty="0">
                  <a:solidFill>
                    <a:srgbClr val="002060"/>
                  </a:solidFill>
                  <a:latin typeface="TH SarabunPSK" panose="020B0500040200020003" pitchFamily="34" charset="-34"/>
                  <a:cs typeface="TH SarabunPSK" panose="020B0500040200020003" pitchFamily="34" charset="-34"/>
                </a:rPr>
                <a:t>องศา</a:t>
              </a:r>
              <a:endParaRPr lang="en-US" sz="1400" kern="0" dirty="0">
                <a:solidFill>
                  <a:srgbClr val="002060"/>
                </a:solidFill>
                <a:latin typeface="TH SarabunPSK" panose="020B0500040200020003" pitchFamily="34" charset="-34"/>
                <a:cs typeface="TH SarabunPSK" panose="020B0500040200020003" pitchFamily="34" charset="-34"/>
              </a:endParaRPr>
            </a:p>
          </p:txBody>
        </p:sp>
        <p:sp>
          <p:nvSpPr>
            <p:cNvPr id="33" name="TextBox 32">
              <a:extLst>
                <a:ext uri="{FF2B5EF4-FFF2-40B4-BE49-F238E27FC236}">
                  <a16:creationId xmlns:a16="http://schemas.microsoft.com/office/drawing/2014/main" id="{60EB95F8-B31A-4397-9152-63C191F6F7A9}"/>
                </a:ext>
              </a:extLst>
            </p:cNvPr>
            <p:cNvSpPr txBox="1"/>
            <p:nvPr/>
          </p:nvSpPr>
          <p:spPr>
            <a:xfrm>
              <a:off x="3750320" y="966442"/>
              <a:ext cx="4659370" cy="369332"/>
            </a:xfrm>
            <a:prstGeom prst="rect">
              <a:avLst/>
            </a:prstGeom>
            <a:noFill/>
          </p:spPr>
          <p:txBody>
            <a:bodyPr wrap="square" rtlCol="0">
              <a:spAutoFit/>
            </a:bodyPr>
            <a:lstStyle/>
            <a:p>
              <a:pPr lvl="0"/>
              <a:r>
                <a:rPr lang="th-TH" sz="1800" b="1" kern="0" dirty="0">
                  <a:solidFill>
                    <a:srgbClr val="002060"/>
                  </a:solidFill>
                  <a:latin typeface="TH Sarabun New" panose="020B0500040200020003" pitchFamily="34" charset="-34"/>
                  <a:cs typeface="TH Sarabun New" panose="020B0500040200020003" pitchFamily="34" charset="-34"/>
                </a:rPr>
                <a:t>ภาคการพัฒนาเมืองอัจฉริยะ</a:t>
              </a:r>
              <a:endParaRPr lang="en-US" sz="1800" b="1" kern="0" dirty="0">
                <a:solidFill>
                  <a:srgbClr val="002060"/>
                </a:solidFill>
                <a:latin typeface="TH Sarabun New" panose="020B0500040200020003" pitchFamily="34" charset="-34"/>
                <a:cs typeface="TH Sarabun New" panose="020B0500040200020003" pitchFamily="34" charset="-34"/>
              </a:endParaRPr>
            </a:p>
          </p:txBody>
        </p:sp>
      </p:grpSp>
      <p:grpSp>
        <p:nvGrpSpPr>
          <p:cNvPr id="34" name="Group 33">
            <a:extLst>
              <a:ext uri="{FF2B5EF4-FFF2-40B4-BE49-F238E27FC236}">
                <a16:creationId xmlns:a16="http://schemas.microsoft.com/office/drawing/2014/main" id="{C6357151-3A13-429A-9A60-E45610229C63}"/>
              </a:ext>
            </a:extLst>
          </p:cNvPr>
          <p:cNvGrpSpPr/>
          <p:nvPr/>
        </p:nvGrpSpPr>
        <p:grpSpPr>
          <a:xfrm>
            <a:off x="6253845" y="4505786"/>
            <a:ext cx="1749999" cy="1229905"/>
            <a:chOff x="4560718" y="1254969"/>
            <a:chExt cx="3456212" cy="1229905"/>
          </a:xfrm>
        </p:grpSpPr>
        <p:sp>
          <p:nvSpPr>
            <p:cNvPr id="35" name="TextBox 34">
              <a:extLst>
                <a:ext uri="{FF2B5EF4-FFF2-40B4-BE49-F238E27FC236}">
                  <a16:creationId xmlns:a16="http://schemas.microsoft.com/office/drawing/2014/main" id="{921DDB57-DAF1-452E-910C-70F4F752843C}"/>
                </a:ext>
              </a:extLst>
            </p:cNvPr>
            <p:cNvSpPr txBox="1"/>
            <p:nvPr/>
          </p:nvSpPr>
          <p:spPr>
            <a:xfrm>
              <a:off x="4712108" y="1530767"/>
              <a:ext cx="3304822" cy="954107"/>
            </a:xfrm>
            <a:prstGeom prst="rect">
              <a:avLst/>
            </a:prstGeom>
            <a:noFill/>
          </p:spPr>
          <p:txBody>
            <a:bodyPr wrap="square" rtlCol="0">
              <a:spAutoFit/>
            </a:bodyPr>
            <a:lstStyle/>
            <a:p>
              <a:pPr marL="342900" lvl="0" indent="-342900">
                <a:buFont typeface="Wingdings" panose="05000000000000000000" pitchFamily="2" charset="2"/>
                <a:buChar char="§"/>
                <a:defRPr/>
              </a:pPr>
              <a:r>
                <a:rPr lang="en-US" sz="1400" b="1" kern="0" dirty="0">
                  <a:solidFill>
                    <a:srgbClr val="002060"/>
                  </a:solidFill>
                  <a:latin typeface="TH Sarabun New" panose="020B0500040200020003" pitchFamily="34" charset="-34"/>
                  <a:cs typeface="TH Sarabun New" panose="020B0500040200020003" pitchFamily="34" charset="-34"/>
                </a:rPr>
                <a:t>Smart Farming</a:t>
              </a:r>
            </a:p>
            <a:p>
              <a:pPr lvl="0">
                <a:spcAft>
                  <a:spcPts val="600"/>
                </a:spcAft>
                <a:defRPr/>
              </a:pPr>
              <a:r>
                <a:rPr lang="th-TH" sz="1400" kern="0" dirty="0">
                  <a:solidFill>
                    <a:srgbClr val="002060"/>
                  </a:solidFill>
                  <a:latin typeface="TH Sarabun New" panose="020B0500040200020003" pitchFamily="34" charset="-34"/>
                  <a:cs typeface="TH Sarabun New" panose="020B0500040200020003" pitchFamily="34" charset="-34"/>
                </a:rPr>
                <a:t>อุปกรณ์อัจฉริยะที่ใช้เทคโนโลยี </a:t>
              </a:r>
              <a:r>
                <a:rPr lang="en-US" sz="1400" kern="0" dirty="0">
                  <a:solidFill>
                    <a:srgbClr val="002060"/>
                  </a:solidFill>
                  <a:latin typeface="TH Sarabun New" panose="020B0500040200020003" pitchFamily="34" charset="-34"/>
                  <a:cs typeface="TH Sarabun New" panose="020B0500040200020003" pitchFamily="34" charset="-34"/>
                </a:rPr>
                <a:t>IoT </a:t>
              </a:r>
              <a:r>
                <a:rPr lang="th-TH" sz="1400" kern="0" dirty="0">
                  <a:solidFill>
                    <a:srgbClr val="002060"/>
                  </a:solidFill>
                  <a:latin typeface="TH Sarabun New" panose="020B0500040200020003" pitchFamily="34" charset="-34"/>
                  <a:cs typeface="TH Sarabun New" panose="020B0500040200020003" pitchFamily="34" charset="-34"/>
                </a:rPr>
                <a:t>เพื่อเพิ่มทรัพยากรธรรมชาติ และระบบการเกษตรที่แม่นยำ</a:t>
              </a:r>
            </a:p>
          </p:txBody>
        </p:sp>
        <p:sp>
          <p:nvSpPr>
            <p:cNvPr id="36" name="TextBox 35">
              <a:extLst>
                <a:ext uri="{FF2B5EF4-FFF2-40B4-BE49-F238E27FC236}">
                  <a16:creationId xmlns:a16="http://schemas.microsoft.com/office/drawing/2014/main" id="{9F218A3A-AA65-4454-A7B8-4530BBDDFC6B}"/>
                </a:ext>
              </a:extLst>
            </p:cNvPr>
            <p:cNvSpPr txBox="1"/>
            <p:nvPr/>
          </p:nvSpPr>
          <p:spPr>
            <a:xfrm>
              <a:off x="4560718" y="1254969"/>
              <a:ext cx="2874448" cy="369332"/>
            </a:xfrm>
            <a:prstGeom prst="rect">
              <a:avLst/>
            </a:prstGeom>
            <a:noFill/>
          </p:spPr>
          <p:txBody>
            <a:bodyPr wrap="square" rtlCol="0">
              <a:spAutoFit/>
            </a:bodyPr>
            <a:lstStyle/>
            <a:p>
              <a:pPr lvl="0"/>
              <a:r>
                <a:rPr lang="th-TH" sz="1800" b="1" kern="0" dirty="0">
                  <a:solidFill>
                    <a:srgbClr val="002060"/>
                  </a:solidFill>
                  <a:latin typeface="TH Sarabun New" panose="020B0500040200020003" pitchFamily="34" charset="-34"/>
                  <a:cs typeface="TH Sarabun New" panose="020B0500040200020003" pitchFamily="34" charset="-34"/>
                </a:rPr>
                <a:t>ภาคเกษตรกรรม</a:t>
              </a:r>
              <a:endParaRPr lang="en-US" sz="1800" b="1" kern="0" dirty="0">
                <a:solidFill>
                  <a:srgbClr val="002060"/>
                </a:solidFill>
                <a:latin typeface="TH Sarabun New" panose="020B0500040200020003" pitchFamily="34" charset="-34"/>
                <a:cs typeface="TH Sarabun New" panose="020B0500040200020003" pitchFamily="34" charset="-34"/>
              </a:endParaRPr>
            </a:p>
          </p:txBody>
        </p:sp>
      </p:grpSp>
      <p:grpSp>
        <p:nvGrpSpPr>
          <p:cNvPr id="37" name="Group 36">
            <a:extLst>
              <a:ext uri="{FF2B5EF4-FFF2-40B4-BE49-F238E27FC236}">
                <a16:creationId xmlns:a16="http://schemas.microsoft.com/office/drawing/2014/main" id="{E95164F3-455F-41FB-90F6-D43D128870A9}"/>
              </a:ext>
            </a:extLst>
          </p:cNvPr>
          <p:cNvGrpSpPr/>
          <p:nvPr/>
        </p:nvGrpSpPr>
        <p:grpSpPr>
          <a:xfrm>
            <a:off x="8506722" y="4508811"/>
            <a:ext cx="1810565" cy="1417766"/>
            <a:chOff x="4320398" y="1245513"/>
            <a:chExt cx="3575827" cy="1417766"/>
          </a:xfrm>
        </p:grpSpPr>
        <p:sp>
          <p:nvSpPr>
            <p:cNvPr id="38" name="TextBox 37">
              <a:extLst>
                <a:ext uri="{FF2B5EF4-FFF2-40B4-BE49-F238E27FC236}">
                  <a16:creationId xmlns:a16="http://schemas.microsoft.com/office/drawing/2014/main" id="{350E61ED-FD61-48AB-B75B-005FC4AB9D56}"/>
                </a:ext>
              </a:extLst>
            </p:cNvPr>
            <p:cNvSpPr txBox="1"/>
            <p:nvPr/>
          </p:nvSpPr>
          <p:spPr>
            <a:xfrm>
              <a:off x="4320400" y="1493728"/>
              <a:ext cx="3575825" cy="1169551"/>
            </a:xfrm>
            <a:prstGeom prst="rect">
              <a:avLst/>
            </a:prstGeom>
            <a:noFill/>
          </p:spPr>
          <p:txBody>
            <a:bodyPr wrap="square" rtlCol="0">
              <a:spAutoFit/>
            </a:bodyPr>
            <a:lstStyle/>
            <a:p>
              <a:pPr marL="342900" lvl="0" indent="-342900" algn="thaiDist">
                <a:buFont typeface="Wingdings" panose="05000000000000000000" pitchFamily="2" charset="2"/>
                <a:buChar char="§"/>
                <a:defRPr/>
              </a:pPr>
              <a:r>
                <a:rPr lang="en-US" sz="1400" b="1" kern="0" dirty="0">
                  <a:solidFill>
                    <a:srgbClr val="002060"/>
                  </a:solidFill>
                  <a:latin typeface="TH Sarabun New" panose="020B0500040200020003" pitchFamily="34" charset="-34"/>
                  <a:cs typeface="TH Sarabun New" panose="020B0500040200020003" pitchFamily="34" charset="-34"/>
                </a:rPr>
                <a:t>5G VDO Call</a:t>
              </a:r>
            </a:p>
            <a:p>
              <a:pPr lvl="0" algn="thaiDist">
                <a:defRPr/>
              </a:pPr>
              <a:r>
                <a:rPr lang="th-TH" sz="1400" kern="0" dirty="0">
                  <a:solidFill>
                    <a:srgbClr val="002060"/>
                  </a:solidFill>
                  <a:latin typeface="TH Sarabun New" panose="020B0500040200020003" pitchFamily="34" charset="-34"/>
                  <a:cs typeface="TH Sarabun New" panose="020B0500040200020003" pitchFamily="34" charset="-34"/>
                </a:rPr>
                <a:t>การทดลองใช้งานโทร</a:t>
              </a:r>
              <a:r>
                <a:rPr lang="en-US" sz="1400" kern="0" dirty="0">
                  <a:solidFill>
                    <a:srgbClr val="002060"/>
                  </a:solidFill>
                  <a:latin typeface="TH Sarabun New" panose="020B0500040200020003" pitchFamily="34" charset="-34"/>
                  <a:cs typeface="TH Sarabun New" panose="020B0500040200020003" pitchFamily="34" charset="-34"/>
                </a:rPr>
                <a:t> 5G</a:t>
              </a:r>
              <a:r>
                <a:rPr lang="th-TH" sz="1400" kern="0" dirty="0">
                  <a:solidFill>
                    <a:srgbClr val="002060"/>
                  </a:solidFill>
                  <a:latin typeface="TH Sarabun New" panose="020B0500040200020003" pitchFamily="34" charset="-34"/>
                  <a:cs typeface="TH Sarabun New" panose="020B0500040200020003" pitchFamily="34" charset="-34"/>
                </a:rPr>
                <a:t> </a:t>
              </a:r>
              <a:r>
                <a:rPr lang="en-US" sz="1400" kern="0" dirty="0">
                  <a:solidFill>
                    <a:srgbClr val="002060"/>
                  </a:solidFill>
                  <a:latin typeface="TH Sarabun New" panose="020B0500040200020003" pitchFamily="34" charset="-34"/>
                  <a:cs typeface="TH Sarabun New" panose="020B0500040200020003" pitchFamily="34" charset="-34"/>
                </a:rPr>
                <a:t>Video Call</a:t>
              </a:r>
              <a:r>
                <a:rPr lang="th-TH" sz="1400" kern="0" dirty="0">
                  <a:solidFill>
                    <a:srgbClr val="002060"/>
                  </a:solidFill>
                  <a:latin typeface="TH Sarabun New" panose="020B0500040200020003" pitchFamily="34" charset="-34"/>
                  <a:cs typeface="TH Sarabun New" panose="020B0500040200020003" pitchFamily="34" charset="-34"/>
                </a:rPr>
                <a:t> ข้ามภูมิภาคครบทุก</a:t>
              </a:r>
              <a:r>
                <a:rPr lang="en-US" sz="1400" kern="0" dirty="0">
                  <a:solidFill>
                    <a:srgbClr val="002060"/>
                  </a:solidFill>
                  <a:latin typeface="TH Sarabun New" panose="020B0500040200020003" pitchFamily="34" charset="-34"/>
                  <a:cs typeface="TH Sarabun New" panose="020B0500040200020003" pitchFamily="34" charset="-34"/>
                </a:rPr>
                <a:t> 5</a:t>
              </a:r>
              <a:r>
                <a:rPr lang="th-TH" sz="1400" kern="0" dirty="0">
                  <a:solidFill>
                    <a:srgbClr val="002060"/>
                  </a:solidFill>
                  <a:latin typeface="TH Sarabun New" panose="020B0500040200020003" pitchFamily="34" charset="-34"/>
                  <a:cs typeface="TH Sarabun New" panose="020B0500040200020003" pitchFamily="34" charset="-34"/>
                </a:rPr>
                <a:t> ภาคทั่วไทย ผ่านสมาร์ทโฟนที่รองรับเทคโนโลยี</a:t>
              </a:r>
              <a:r>
                <a:rPr lang="en-US" sz="1400" kern="0" dirty="0">
                  <a:solidFill>
                    <a:srgbClr val="002060"/>
                  </a:solidFill>
                  <a:latin typeface="TH Sarabun New" panose="020B0500040200020003" pitchFamily="34" charset="-34"/>
                  <a:cs typeface="TH Sarabun New" panose="020B0500040200020003" pitchFamily="34" charset="-34"/>
                </a:rPr>
                <a:t> 5G</a:t>
              </a:r>
            </a:p>
          </p:txBody>
        </p:sp>
        <p:sp>
          <p:nvSpPr>
            <p:cNvPr id="39" name="TextBox 38">
              <a:extLst>
                <a:ext uri="{FF2B5EF4-FFF2-40B4-BE49-F238E27FC236}">
                  <a16:creationId xmlns:a16="http://schemas.microsoft.com/office/drawing/2014/main" id="{D2FF4C4F-0BD5-447A-BDB1-211BB0BCE246}"/>
                </a:ext>
              </a:extLst>
            </p:cNvPr>
            <p:cNvSpPr txBox="1"/>
            <p:nvPr/>
          </p:nvSpPr>
          <p:spPr>
            <a:xfrm>
              <a:off x="4320398" y="1245513"/>
              <a:ext cx="2874449" cy="369332"/>
            </a:xfrm>
            <a:prstGeom prst="rect">
              <a:avLst/>
            </a:prstGeom>
            <a:noFill/>
          </p:spPr>
          <p:txBody>
            <a:bodyPr wrap="square" rtlCol="0">
              <a:spAutoFit/>
            </a:bodyPr>
            <a:lstStyle/>
            <a:p>
              <a:pPr lvl="0"/>
              <a:r>
                <a:rPr lang="th-TH" sz="1800" b="1" kern="0" dirty="0">
                  <a:solidFill>
                    <a:srgbClr val="002060"/>
                  </a:solidFill>
                  <a:latin typeface="TH Sarabun New" panose="020B0500040200020003" pitchFamily="34" charset="-34"/>
                  <a:cs typeface="TH Sarabun New" panose="020B0500040200020003" pitchFamily="34" charset="-34"/>
                </a:rPr>
                <a:t>ภาคโทรคมนาคม</a:t>
              </a:r>
              <a:endParaRPr lang="en-US" sz="1800" b="1" kern="0" dirty="0">
                <a:solidFill>
                  <a:srgbClr val="002060"/>
                </a:solidFill>
                <a:latin typeface="TH Sarabun New" panose="020B0500040200020003" pitchFamily="34" charset="-34"/>
                <a:cs typeface="TH Sarabun New" panose="020B0500040200020003" pitchFamily="34" charset="-34"/>
              </a:endParaRPr>
            </a:p>
          </p:txBody>
        </p:sp>
      </p:grpSp>
      <p:sp>
        <p:nvSpPr>
          <p:cNvPr id="153" name="Rectangle 152">
            <a:extLst>
              <a:ext uri="{FF2B5EF4-FFF2-40B4-BE49-F238E27FC236}">
                <a16:creationId xmlns:a16="http://schemas.microsoft.com/office/drawing/2014/main" id="{54C62D95-88E3-4ABE-B476-A8EDFCFF681E}"/>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pic>
        <p:nvPicPr>
          <p:cNvPr id="154" name="Picture 6" descr="Related image">
            <a:extLst>
              <a:ext uri="{FF2B5EF4-FFF2-40B4-BE49-F238E27FC236}">
                <a16:creationId xmlns:a16="http://schemas.microsoft.com/office/drawing/2014/main" id="{D638F440-CBE6-40F2-A43D-9A0FE1B91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534" y="2721891"/>
            <a:ext cx="1158429" cy="5309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00F22A5D-306B-483F-BB97-2C138413B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777" y="2450122"/>
            <a:ext cx="1113779" cy="1110474"/>
          </a:xfrm>
          <a:prstGeom prst="rect">
            <a:avLst/>
          </a:prstGeom>
        </p:spPr>
      </p:pic>
      <p:pic>
        <p:nvPicPr>
          <p:cNvPr id="157" name="Picture 156">
            <a:extLst>
              <a:ext uri="{FF2B5EF4-FFF2-40B4-BE49-F238E27FC236}">
                <a16:creationId xmlns:a16="http://schemas.microsoft.com/office/drawing/2014/main" id="{A88C1057-E395-41DD-9962-7BA5F1078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251" y="2828326"/>
            <a:ext cx="1012150" cy="350678"/>
          </a:xfrm>
          <a:prstGeom prst="rect">
            <a:avLst/>
          </a:prstGeom>
        </p:spPr>
      </p:pic>
      <p:pic>
        <p:nvPicPr>
          <p:cNvPr id="158" name="Picture 157">
            <a:extLst>
              <a:ext uri="{FF2B5EF4-FFF2-40B4-BE49-F238E27FC236}">
                <a16:creationId xmlns:a16="http://schemas.microsoft.com/office/drawing/2014/main" id="{8897D62C-91A5-49E9-A8DF-96408F842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517" y="2852584"/>
            <a:ext cx="892782" cy="321291"/>
          </a:xfrm>
          <a:prstGeom prst="rect">
            <a:avLst/>
          </a:prstGeom>
        </p:spPr>
      </p:pic>
      <p:pic>
        <p:nvPicPr>
          <p:cNvPr id="159" name="Picture 4" descr="Image result for วิศวะจุฬา">
            <a:extLst>
              <a:ext uri="{FF2B5EF4-FFF2-40B4-BE49-F238E27FC236}">
                <a16:creationId xmlns:a16="http://schemas.microsoft.com/office/drawing/2014/main" id="{BAC90E6B-2D59-4B36-92B0-8D2CC9276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9515" y="2729948"/>
            <a:ext cx="600158" cy="608560"/>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a:extLst>
              <a:ext uri="{FF2B5EF4-FFF2-40B4-BE49-F238E27FC236}">
                <a16:creationId xmlns:a16="http://schemas.microsoft.com/office/drawing/2014/main" id="{6925DCC6-46AA-4AB3-8AD7-60486FC40F90}"/>
              </a:ext>
            </a:extLst>
          </p:cNvPr>
          <p:cNvSpPr/>
          <p:nvPr/>
        </p:nvSpPr>
        <p:spPr>
          <a:xfrm>
            <a:off x="3857809" y="1211642"/>
            <a:ext cx="4577466" cy="144359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 5 subjects</a:t>
            </a:r>
          </a:p>
        </p:txBody>
      </p:sp>
    </p:spTree>
    <p:extLst>
      <p:ext uri="{BB962C8B-B14F-4D97-AF65-F5344CB8AC3E}">
        <p14:creationId xmlns:p14="http://schemas.microsoft.com/office/powerpoint/2010/main" val="4035826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0DFB1-740E-4B08-B00C-6E48CA5AC9D3}"/>
              </a:ext>
            </a:extLst>
          </p:cNvPr>
          <p:cNvSpPr>
            <a:spLocks noGrp="1"/>
          </p:cNvSpPr>
          <p:nvPr>
            <p:ph type="title"/>
          </p:nvPr>
        </p:nvSpPr>
        <p:spPr/>
        <p:txBody>
          <a:bodyPr>
            <a:normAutofit fontScale="90000"/>
          </a:bodyPr>
          <a:lstStyle/>
          <a:p>
            <a:r>
              <a:rPr lang="th-TH" sz="2800" dirty="0">
                <a:solidFill>
                  <a:srgbClr val="0F3492"/>
                </a:solidFill>
                <a:latin typeface="TH SarabunPSK" panose="020B0500040200020003" pitchFamily="34" charset="-34"/>
                <a:cs typeface="TH SarabunPSK" panose="020B0500040200020003" pitchFamily="34" charset="-34"/>
              </a:rPr>
              <a:t>ตัวอย่างการทดลองการประยุกต์ใช้เทคโนโลยี</a:t>
            </a:r>
            <a:r>
              <a:rPr lang="en-US" sz="2800" dirty="0">
                <a:solidFill>
                  <a:srgbClr val="0F3492"/>
                </a:solidFill>
                <a:latin typeface="TH SarabunPSK" panose="020B0500040200020003" pitchFamily="34" charset="-34"/>
                <a:cs typeface="TH SarabunPSK" panose="020B0500040200020003" pitchFamily="34" charset="-34"/>
              </a:rPr>
              <a:t> 5G</a:t>
            </a:r>
            <a:r>
              <a:rPr lang="th-TH" sz="2800" dirty="0">
                <a:solidFill>
                  <a:srgbClr val="0F3492"/>
                </a:solidFill>
                <a:latin typeface="TH SarabunPSK" panose="020B0500040200020003" pitchFamily="34" charset="-34"/>
                <a:cs typeface="TH SarabunPSK" panose="020B0500040200020003" pitchFamily="34" charset="-34"/>
              </a:rPr>
              <a:t> ของไทยในภาคอุตสาหกรรมอื่น ๆ เพิ่มเติม ได้แก่ ภาคการท่องเที่ยว ภาคการเงิน ภาคการศึกษา ภาคการค้าส่งและค้าปลีก และภาคโทรคมนาคม</a:t>
            </a:r>
            <a:endParaRPr lang="en-US" dirty="0"/>
          </a:p>
        </p:txBody>
      </p:sp>
      <p:grpSp>
        <p:nvGrpSpPr>
          <p:cNvPr id="3" name="Group 2">
            <a:extLst>
              <a:ext uri="{FF2B5EF4-FFF2-40B4-BE49-F238E27FC236}">
                <a16:creationId xmlns:a16="http://schemas.microsoft.com/office/drawing/2014/main" id="{1E53C25E-939A-4E2C-9304-7277FE53CEDF}"/>
              </a:ext>
            </a:extLst>
          </p:cNvPr>
          <p:cNvGrpSpPr/>
          <p:nvPr/>
        </p:nvGrpSpPr>
        <p:grpSpPr>
          <a:xfrm>
            <a:off x="1907726" y="4623972"/>
            <a:ext cx="8794654" cy="851997"/>
            <a:chOff x="1831349" y="4162737"/>
            <a:chExt cx="8794654" cy="1734592"/>
          </a:xfrm>
        </p:grpSpPr>
        <p:sp>
          <p:nvSpPr>
            <p:cNvPr id="4" name="Arrow: Down 3">
              <a:extLst>
                <a:ext uri="{FF2B5EF4-FFF2-40B4-BE49-F238E27FC236}">
                  <a16:creationId xmlns:a16="http://schemas.microsoft.com/office/drawing/2014/main" id="{CAAD9047-2506-4173-8E9F-2380398F8668}"/>
                </a:ext>
              </a:extLst>
            </p:cNvPr>
            <p:cNvSpPr/>
            <p:nvPr/>
          </p:nvSpPr>
          <p:spPr>
            <a:xfrm>
              <a:off x="5588596" y="4162737"/>
              <a:ext cx="1280160" cy="1734592"/>
            </a:xfrm>
            <a:prstGeom prst="downArrow">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Arrow: Down 4">
              <a:extLst>
                <a:ext uri="{FF2B5EF4-FFF2-40B4-BE49-F238E27FC236}">
                  <a16:creationId xmlns:a16="http://schemas.microsoft.com/office/drawing/2014/main" id="{1B0F3E79-6A6D-410B-8E58-7E743B921936}"/>
                </a:ext>
              </a:extLst>
            </p:cNvPr>
            <p:cNvSpPr/>
            <p:nvPr/>
          </p:nvSpPr>
          <p:spPr>
            <a:xfrm>
              <a:off x="1831349" y="4162737"/>
              <a:ext cx="1280160" cy="1734592"/>
            </a:xfrm>
            <a:prstGeom prst="downArrow">
              <a:avLst/>
            </a:pr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 name="Arrow: Down 5">
              <a:extLst>
                <a:ext uri="{FF2B5EF4-FFF2-40B4-BE49-F238E27FC236}">
                  <a16:creationId xmlns:a16="http://schemas.microsoft.com/office/drawing/2014/main" id="{2679BC32-2895-4572-A5B5-35A298EE1775}"/>
                </a:ext>
              </a:extLst>
            </p:cNvPr>
            <p:cNvSpPr/>
            <p:nvPr/>
          </p:nvSpPr>
          <p:spPr>
            <a:xfrm>
              <a:off x="9345843" y="4162737"/>
              <a:ext cx="1280160" cy="1734592"/>
            </a:xfrm>
            <a:prstGeom prst="downArrow">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7" name="Rectangle 6">
            <a:extLst>
              <a:ext uri="{FF2B5EF4-FFF2-40B4-BE49-F238E27FC236}">
                <a16:creationId xmlns:a16="http://schemas.microsoft.com/office/drawing/2014/main" id="{59D28925-01FC-4649-9A13-99ABEE0E4FF6}"/>
              </a:ext>
            </a:extLst>
          </p:cNvPr>
          <p:cNvSpPr/>
          <p:nvPr/>
        </p:nvSpPr>
        <p:spPr>
          <a:xfrm>
            <a:off x="2733999" y="1221252"/>
            <a:ext cx="6876757" cy="584775"/>
          </a:xfrm>
          <a:prstGeom prst="rect">
            <a:avLst/>
          </a:prstGeom>
        </p:spPr>
        <p:txBody>
          <a:bodyPr wrap="square">
            <a:spAutoFit/>
          </a:bodyPr>
          <a:lstStyle/>
          <a:p>
            <a:pPr algn="ctr">
              <a:defRPr/>
            </a:pPr>
            <a:r>
              <a:rPr lang="th-TH" sz="3200" b="1" dirty="0">
                <a:solidFill>
                  <a:srgbClr val="002060"/>
                </a:solidFill>
                <a:latin typeface="TH SarabunPSK" panose="020B0500040200020003" pitchFamily="34" charset="-34"/>
                <a:cs typeface="TH SarabunPSK" panose="020B0500040200020003" pitchFamily="34" charset="-34"/>
              </a:rPr>
              <a:t>กลไกการขับเคลื่อนแผนแม่บทสู่ความสำเร็จ</a:t>
            </a:r>
            <a:endParaRPr lang="en-US" sz="3200" b="1" dirty="0">
              <a:solidFill>
                <a:srgbClr val="002060"/>
              </a:solidFill>
              <a:latin typeface="TH SarabunPSK" panose="020B0500040200020003" pitchFamily="34" charset="-34"/>
              <a:cs typeface="TH SarabunPSK" panose="020B0500040200020003" pitchFamily="34" charset="-34"/>
            </a:endParaRPr>
          </a:p>
        </p:txBody>
      </p:sp>
      <p:grpSp>
        <p:nvGrpSpPr>
          <p:cNvPr id="8" name="Group 7">
            <a:extLst>
              <a:ext uri="{FF2B5EF4-FFF2-40B4-BE49-F238E27FC236}">
                <a16:creationId xmlns:a16="http://schemas.microsoft.com/office/drawing/2014/main" id="{226F77A0-DB29-4D2E-BCF6-DB53312A23C7}"/>
              </a:ext>
            </a:extLst>
          </p:cNvPr>
          <p:cNvGrpSpPr/>
          <p:nvPr/>
        </p:nvGrpSpPr>
        <p:grpSpPr>
          <a:xfrm>
            <a:off x="419100" y="1850637"/>
            <a:ext cx="11164651" cy="2982167"/>
            <a:chOff x="342723" y="2068513"/>
            <a:chExt cx="11164651" cy="3279923"/>
          </a:xfrm>
        </p:grpSpPr>
        <p:grpSp>
          <p:nvGrpSpPr>
            <p:cNvPr id="9" name="Group 8">
              <a:extLst>
                <a:ext uri="{FF2B5EF4-FFF2-40B4-BE49-F238E27FC236}">
                  <a16:creationId xmlns:a16="http://schemas.microsoft.com/office/drawing/2014/main" id="{6F4D1866-88F9-43B7-9C80-45E44DA8816E}"/>
                </a:ext>
              </a:extLst>
            </p:cNvPr>
            <p:cNvGrpSpPr/>
            <p:nvPr/>
          </p:nvGrpSpPr>
          <p:grpSpPr>
            <a:xfrm>
              <a:off x="438851" y="2068513"/>
              <a:ext cx="11068522" cy="3279923"/>
              <a:chOff x="438851" y="1911055"/>
              <a:chExt cx="11068522" cy="4349067"/>
            </a:xfrm>
          </p:grpSpPr>
          <p:sp>
            <p:nvSpPr>
              <p:cNvPr id="19" name="Rectangle 18">
                <a:extLst>
                  <a:ext uri="{FF2B5EF4-FFF2-40B4-BE49-F238E27FC236}">
                    <a16:creationId xmlns:a16="http://schemas.microsoft.com/office/drawing/2014/main" id="{71EBD844-B46C-4547-BD77-9BBE8C7BBA59}"/>
                  </a:ext>
                </a:extLst>
              </p:cNvPr>
              <p:cNvSpPr/>
              <p:nvPr/>
            </p:nvSpPr>
            <p:spPr>
              <a:xfrm>
                <a:off x="438851" y="1911055"/>
                <a:ext cx="3528238" cy="4349067"/>
              </a:xfrm>
              <a:prstGeom prst="rect">
                <a:avLst/>
              </a:prstGeom>
              <a:solidFill>
                <a:srgbClr val="BEBEB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C3D08FB2-F756-4E5B-8F6A-0C10B973C292}"/>
                  </a:ext>
                </a:extLst>
              </p:cNvPr>
              <p:cNvSpPr/>
              <p:nvPr/>
            </p:nvSpPr>
            <p:spPr>
              <a:xfrm>
                <a:off x="4208993" y="1911055"/>
                <a:ext cx="3528238" cy="4349067"/>
              </a:xfrm>
              <a:prstGeom prst="rect">
                <a:avLst/>
              </a:prstGeom>
              <a:solidFill>
                <a:srgbClr val="BEBEB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5D988204-790B-41B8-AC6A-5DD58FB5DFAC}"/>
                  </a:ext>
                </a:extLst>
              </p:cNvPr>
              <p:cNvSpPr/>
              <p:nvPr/>
            </p:nvSpPr>
            <p:spPr>
              <a:xfrm>
                <a:off x="7979135" y="1911055"/>
                <a:ext cx="3528238" cy="4349067"/>
              </a:xfrm>
              <a:prstGeom prst="rect">
                <a:avLst/>
              </a:prstGeom>
              <a:solidFill>
                <a:srgbClr val="BEBEB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5285A6A2-CBE5-4F8E-BF0F-C199DA2AACF1}"/>
                  </a:ext>
                </a:extLst>
              </p:cNvPr>
              <p:cNvSpPr/>
              <p:nvPr/>
            </p:nvSpPr>
            <p:spPr>
              <a:xfrm>
                <a:off x="438851" y="1911056"/>
                <a:ext cx="567398" cy="4349066"/>
              </a:xfrm>
              <a:prstGeom prst="rect">
                <a:avLst/>
              </a:pr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E57396AC-A75D-4E19-94CC-8A3C91992407}"/>
                  </a:ext>
                </a:extLst>
              </p:cNvPr>
              <p:cNvSpPr/>
              <p:nvPr/>
            </p:nvSpPr>
            <p:spPr>
              <a:xfrm>
                <a:off x="4208993" y="1911056"/>
                <a:ext cx="567398" cy="4349066"/>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5A684B72-4317-45DD-9C46-D1E511BF2066}"/>
                  </a:ext>
                </a:extLst>
              </p:cNvPr>
              <p:cNvSpPr/>
              <p:nvPr/>
            </p:nvSpPr>
            <p:spPr>
              <a:xfrm>
                <a:off x="7979135" y="1911056"/>
                <a:ext cx="567398" cy="4349066"/>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10" name="TextBox 9">
              <a:extLst>
                <a:ext uri="{FF2B5EF4-FFF2-40B4-BE49-F238E27FC236}">
                  <a16:creationId xmlns:a16="http://schemas.microsoft.com/office/drawing/2014/main" id="{4D5E28B9-30C2-4503-B245-5EFEE589E336}"/>
                </a:ext>
              </a:extLst>
            </p:cNvPr>
            <p:cNvSpPr txBox="1"/>
            <p:nvPr/>
          </p:nvSpPr>
          <p:spPr>
            <a:xfrm>
              <a:off x="342723" y="2203051"/>
              <a:ext cx="75965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rPr>
                <a:t>1</a:t>
              </a:r>
            </a:p>
          </p:txBody>
        </p:sp>
        <p:sp>
          <p:nvSpPr>
            <p:cNvPr id="11" name="TextBox 10">
              <a:extLst>
                <a:ext uri="{FF2B5EF4-FFF2-40B4-BE49-F238E27FC236}">
                  <a16:creationId xmlns:a16="http://schemas.microsoft.com/office/drawing/2014/main" id="{EC9B8D4B-4836-4AB4-B8FF-3CF4B73F0270}"/>
                </a:ext>
              </a:extLst>
            </p:cNvPr>
            <p:cNvSpPr txBox="1"/>
            <p:nvPr/>
          </p:nvSpPr>
          <p:spPr>
            <a:xfrm>
              <a:off x="4112864" y="2203051"/>
              <a:ext cx="75965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rPr>
                <a:t>2</a:t>
              </a:r>
            </a:p>
          </p:txBody>
        </p:sp>
        <p:sp>
          <p:nvSpPr>
            <p:cNvPr id="12" name="TextBox 11">
              <a:extLst>
                <a:ext uri="{FF2B5EF4-FFF2-40B4-BE49-F238E27FC236}">
                  <a16:creationId xmlns:a16="http://schemas.microsoft.com/office/drawing/2014/main" id="{1D556EE7-6250-406B-BE19-2A63FFCC76C3}"/>
                </a:ext>
              </a:extLst>
            </p:cNvPr>
            <p:cNvSpPr txBox="1"/>
            <p:nvPr/>
          </p:nvSpPr>
          <p:spPr>
            <a:xfrm>
              <a:off x="7883006" y="2203051"/>
              <a:ext cx="75965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rPr>
                <a:t>3</a:t>
              </a:r>
            </a:p>
          </p:txBody>
        </p:sp>
        <p:sp>
          <p:nvSpPr>
            <p:cNvPr id="13" name="Rectangle 12">
              <a:extLst>
                <a:ext uri="{FF2B5EF4-FFF2-40B4-BE49-F238E27FC236}">
                  <a16:creationId xmlns:a16="http://schemas.microsoft.com/office/drawing/2014/main" id="{1D79B777-BAFB-405F-B77A-0D70EA70ED68}"/>
                </a:ext>
              </a:extLst>
            </p:cNvPr>
            <p:cNvSpPr/>
            <p:nvPr/>
          </p:nvSpPr>
          <p:spPr>
            <a:xfrm>
              <a:off x="1102378" y="2110718"/>
              <a:ext cx="2864712"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h-TH"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การสร้างการมีส่วนร่วมใน</a:t>
              </a:r>
              <a:br>
                <a:rPr kumimoji="0" lang="en-US"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การจัดทำแผนแม่บท</a:t>
              </a:r>
              <a:endParaRPr kumimoji="0" lang="en-US"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14" name="Rectangle 13">
              <a:extLst>
                <a:ext uri="{FF2B5EF4-FFF2-40B4-BE49-F238E27FC236}">
                  <a16:creationId xmlns:a16="http://schemas.microsoft.com/office/drawing/2014/main" id="{8EB50A31-AD9A-4DEB-9899-E330A07F3CC7}"/>
                </a:ext>
              </a:extLst>
            </p:cNvPr>
            <p:cNvSpPr/>
            <p:nvPr/>
          </p:nvSpPr>
          <p:spPr>
            <a:xfrm>
              <a:off x="4872520" y="2110718"/>
              <a:ext cx="2840360"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h-TH"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การบูรณาการร่วมกันระหว่างหน่วยงานที่เกี่ยวข้อง</a:t>
              </a:r>
              <a:endParaRPr kumimoji="0" lang="en-US"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15" name="Rectangle 14">
              <a:extLst>
                <a:ext uri="{FF2B5EF4-FFF2-40B4-BE49-F238E27FC236}">
                  <a16:creationId xmlns:a16="http://schemas.microsoft.com/office/drawing/2014/main" id="{06755910-5254-484D-8D45-0CC4BC48EAA1}"/>
                </a:ext>
              </a:extLst>
            </p:cNvPr>
            <p:cNvSpPr/>
            <p:nvPr/>
          </p:nvSpPr>
          <p:spPr>
            <a:xfrm>
              <a:off x="8642662" y="2110718"/>
              <a:ext cx="2864712"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h-TH"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การติดตามความก้าวหน้า</a:t>
              </a:r>
              <a:br>
                <a:rPr kumimoji="0" lang="en-US"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ตามแผนแม่บท</a:t>
              </a:r>
              <a:endParaRPr kumimoji="0" lang="en-US"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16" name="Rectangle 15">
              <a:extLst>
                <a:ext uri="{FF2B5EF4-FFF2-40B4-BE49-F238E27FC236}">
                  <a16:creationId xmlns:a16="http://schemas.microsoft.com/office/drawing/2014/main" id="{7341C6E4-C994-4D4B-92B8-1D013A35859A}"/>
                </a:ext>
              </a:extLst>
            </p:cNvPr>
            <p:cNvSpPr/>
            <p:nvPr/>
          </p:nvSpPr>
          <p:spPr>
            <a:xfrm>
              <a:off x="8566462" y="3011584"/>
              <a:ext cx="2864712" cy="1754326"/>
            </a:xfrm>
            <a:prstGeom prst="rect">
              <a:avLst/>
            </a:prstGeom>
          </p:spPr>
          <p:txBody>
            <a:bodyPr wrap="square">
              <a:spAutoFit/>
            </a:bodyPr>
            <a:lstStyle/>
            <a:p>
              <a:pPr marL="0" marR="0" lvl="0" indent="0" algn="thaiDist"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จำต้องมีการติดตามความก้าวหน้าของการดำเนินงานจากแต่ละหน่วยงานที่เกี่ยวข้อง </a:t>
              </a:r>
              <a:r>
                <a:rPr kumimoji="0" lang="th-TH"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เพื่อให้สามารถปรับปรุงแก้ไขปัญหาหรืออุปสรรคที่อาจเกิดขึ้นระหว่างการดำเนินการ และตระเตรียมแผนการสำหรับการดำเนินงานในอนาคตต่อไปได้</a:t>
              </a:r>
              <a:endParaRPr kumimoji="0" lang="en-US"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17" name="Rectangle 16">
              <a:extLst>
                <a:ext uri="{FF2B5EF4-FFF2-40B4-BE49-F238E27FC236}">
                  <a16:creationId xmlns:a16="http://schemas.microsoft.com/office/drawing/2014/main" id="{0358A56E-DFE9-43F6-AB7A-F925B90DE827}"/>
                </a:ext>
              </a:extLst>
            </p:cNvPr>
            <p:cNvSpPr/>
            <p:nvPr/>
          </p:nvSpPr>
          <p:spPr>
            <a:xfrm>
              <a:off x="4796320" y="3011584"/>
              <a:ext cx="2864712" cy="1754326"/>
            </a:xfrm>
            <a:prstGeom prst="rect">
              <a:avLst/>
            </a:prstGeom>
          </p:spPr>
          <p:txBody>
            <a:bodyPr wrap="square">
              <a:spAutoFit/>
            </a:bodyPr>
            <a:lstStyle/>
            <a:p>
              <a:pPr marL="0" marR="0" lvl="0" indent="0" algn="thaiDist"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จำต้องมีการหารือร่วมกันระหว่างหน่วยงานที่เกี่ยวข้อง เพื่อกำหนดตัวชี้วัดร่วม (</a:t>
              </a:r>
              <a:r>
                <a:rPr kumimoji="0" lang="en-US"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Joint KPI)</a:t>
              </a: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 รวมถึงจัดทำแผนบูรณาการ</a:t>
              </a:r>
              <a:b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การดำเนินงานรายยุทธศาสตร์ </a:t>
              </a:r>
              <a:r>
                <a:rPr kumimoji="0" lang="th-TH"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เพื่อช่วยให้</a:t>
              </a:r>
              <a:br>
                <a:rPr kumimoji="0" lang="th-TH"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การดำเนินงานที่มีทิศทางชัดเจนและสามารถมุ่งสู่การปฏิบัติได้จริง </a:t>
              </a:r>
              <a:endParaRPr kumimoji="0" lang="en-US"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18" name="Rectangle 17">
              <a:extLst>
                <a:ext uri="{FF2B5EF4-FFF2-40B4-BE49-F238E27FC236}">
                  <a16:creationId xmlns:a16="http://schemas.microsoft.com/office/drawing/2014/main" id="{38F90804-AEA2-4B5D-BA22-CC1A2A8C3601}"/>
                </a:ext>
              </a:extLst>
            </p:cNvPr>
            <p:cNvSpPr/>
            <p:nvPr/>
          </p:nvSpPr>
          <p:spPr>
            <a:xfrm>
              <a:off x="1039073" y="3011584"/>
              <a:ext cx="2864712" cy="1754326"/>
            </a:xfrm>
            <a:prstGeom prst="rect">
              <a:avLst/>
            </a:prstGeom>
          </p:spPr>
          <p:txBody>
            <a:bodyPr wrap="square">
              <a:spAutoFit/>
            </a:bodyPr>
            <a:lstStyle/>
            <a:p>
              <a:pPr marL="0" marR="0" lvl="0" indent="0" algn="thaiDist"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หน่วยงานที่เกี่ยวข้องจำต้องมีส่วนร่วมในการจัดทำแผนแม่บทฉบับนี้</a:t>
              </a:r>
              <a:r>
                <a:rPr kumimoji="0" lang="th-TH"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 เพื่อให้เกิดการเตรียมพร้อม รับรู้รับทราบ และสามารถวางแผนหรือดำเนินการแผนงานกิจกรรม/โครงการ ที่สอดคล้องกับแผนแม่บทการพัฒนาฉบับนี้</a:t>
              </a:r>
              <a:endParaRPr kumimoji="0" lang="en-US"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grpSp>
      <p:grpSp>
        <p:nvGrpSpPr>
          <p:cNvPr id="25" name="Group 24">
            <a:extLst>
              <a:ext uri="{FF2B5EF4-FFF2-40B4-BE49-F238E27FC236}">
                <a16:creationId xmlns:a16="http://schemas.microsoft.com/office/drawing/2014/main" id="{22F68AE5-DC17-4D74-A855-C81115DD7D62}"/>
              </a:ext>
            </a:extLst>
          </p:cNvPr>
          <p:cNvGrpSpPr/>
          <p:nvPr/>
        </p:nvGrpSpPr>
        <p:grpSpPr>
          <a:xfrm>
            <a:off x="1063603" y="5510704"/>
            <a:ext cx="10482900" cy="851996"/>
            <a:chOff x="987226" y="5482129"/>
            <a:chExt cx="10482900" cy="851996"/>
          </a:xfrm>
        </p:grpSpPr>
        <p:sp>
          <p:nvSpPr>
            <p:cNvPr id="26" name="Rectangle 25">
              <a:extLst>
                <a:ext uri="{FF2B5EF4-FFF2-40B4-BE49-F238E27FC236}">
                  <a16:creationId xmlns:a16="http://schemas.microsoft.com/office/drawing/2014/main" id="{49F5D995-37BB-4D3E-8EC0-D467102B086F}"/>
                </a:ext>
              </a:extLst>
            </p:cNvPr>
            <p:cNvSpPr/>
            <p:nvPr/>
          </p:nvSpPr>
          <p:spPr>
            <a:xfrm>
              <a:off x="1039073" y="5482129"/>
              <a:ext cx="2928016" cy="851996"/>
            </a:xfrm>
            <a:prstGeom prst="rect">
              <a:avLst/>
            </a:prstGeom>
            <a:solidFill>
              <a:srgbClr val="FFFFFF">
                <a:alpha val="89804"/>
              </a:srgbClr>
            </a:solidFill>
            <a:ln w="12700" cap="flat" cmpd="sng" algn="ctr">
              <a:solidFill>
                <a:srgbClr val="9696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5FBEEE10-0C68-4862-B839-1B1D9D5DFF73}"/>
                </a:ext>
              </a:extLst>
            </p:cNvPr>
            <p:cNvSpPr/>
            <p:nvPr/>
          </p:nvSpPr>
          <p:spPr>
            <a:xfrm>
              <a:off x="987226" y="5554184"/>
              <a:ext cx="2960840" cy="70788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แผนแม่บทฯ ที่เป็นรูปธรรม </a:t>
              </a:r>
              <a:b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และมุ่งสู่การปฏิบัติได้จริง</a:t>
              </a:r>
              <a:endParaRPr kumimoji="0" lang="en-US" sz="20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28" name="Rectangle 27">
              <a:extLst>
                <a:ext uri="{FF2B5EF4-FFF2-40B4-BE49-F238E27FC236}">
                  <a16:creationId xmlns:a16="http://schemas.microsoft.com/office/drawing/2014/main" id="{6586ADC6-F9F1-468C-85E7-B292E8C4F11D}"/>
                </a:ext>
              </a:extLst>
            </p:cNvPr>
            <p:cNvSpPr/>
            <p:nvPr/>
          </p:nvSpPr>
          <p:spPr>
            <a:xfrm>
              <a:off x="4784863" y="5482129"/>
              <a:ext cx="2928016" cy="851996"/>
            </a:xfrm>
            <a:prstGeom prst="rect">
              <a:avLst/>
            </a:prstGeom>
            <a:solidFill>
              <a:srgbClr val="FFFFFF">
                <a:alpha val="89804"/>
              </a:srgbClr>
            </a:solidFill>
            <a:ln w="12700" cap="flat" cmpd="sng" algn="ctr">
              <a:solidFill>
                <a:srgbClr val="9696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4AE4FBB9-83FA-41E7-813F-473D3A1ACB2F}"/>
                </a:ext>
              </a:extLst>
            </p:cNvPr>
            <p:cNvSpPr/>
            <p:nvPr/>
          </p:nvSpPr>
          <p:spPr>
            <a:xfrm>
              <a:off x="4733016" y="5554184"/>
              <a:ext cx="2960840" cy="70788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ตัวชี้วัดร่วม และ</a:t>
              </a:r>
              <a:b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แผนการบูรณาการ</a:t>
              </a:r>
              <a:endParaRPr kumimoji="0" lang="en-US" sz="20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30" name="Rectangle 29">
              <a:extLst>
                <a:ext uri="{FF2B5EF4-FFF2-40B4-BE49-F238E27FC236}">
                  <a16:creationId xmlns:a16="http://schemas.microsoft.com/office/drawing/2014/main" id="{E2D6886B-4025-4152-AC52-F0748DDB58AE}"/>
                </a:ext>
              </a:extLst>
            </p:cNvPr>
            <p:cNvSpPr/>
            <p:nvPr/>
          </p:nvSpPr>
          <p:spPr>
            <a:xfrm>
              <a:off x="8542110" y="5482129"/>
              <a:ext cx="2928016" cy="851996"/>
            </a:xfrm>
            <a:prstGeom prst="rect">
              <a:avLst/>
            </a:prstGeom>
            <a:solidFill>
              <a:srgbClr val="FFFFFF">
                <a:alpha val="89804"/>
              </a:srgbClr>
            </a:solidFill>
            <a:ln w="12700" cap="flat" cmpd="sng" algn="ctr">
              <a:solidFill>
                <a:srgbClr val="9696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17213E3F-F958-4A2B-A632-D5B8ECE6A57B}"/>
                </a:ext>
              </a:extLst>
            </p:cNvPr>
            <p:cNvSpPr/>
            <p:nvPr/>
          </p:nvSpPr>
          <p:spPr>
            <a:xfrm>
              <a:off x="8490263" y="5554184"/>
              <a:ext cx="2960840" cy="70788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กลไกการติดตามและประเมินผลความก้าวหน้าการดำเนินงาน</a:t>
              </a:r>
              <a:endParaRPr kumimoji="0" lang="en-US" sz="20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grpSp>
    </p:spTree>
    <p:extLst>
      <p:ext uri="{BB962C8B-B14F-4D97-AF65-F5344CB8AC3E}">
        <p14:creationId xmlns:p14="http://schemas.microsoft.com/office/powerpoint/2010/main" val="176037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F3BC-6311-4C75-B999-67D87C7D06BD}"/>
              </a:ext>
            </a:extLst>
          </p:cNvPr>
          <p:cNvSpPr>
            <a:spLocks noGrp="1"/>
          </p:cNvSpPr>
          <p:nvPr>
            <p:ph type="ctrTitle"/>
          </p:nvPr>
        </p:nvSpPr>
        <p:spPr/>
        <p:txBody>
          <a:bodyPr/>
          <a:lstStyle/>
          <a:p>
            <a:endParaRPr lang="th-TH"/>
          </a:p>
        </p:txBody>
      </p:sp>
      <p:sp>
        <p:nvSpPr>
          <p:cNvPr id="3" name="Subtitle 2">
            <a:extLst>
              <a:ext uri="{FF2B5EF4-FFF2-40B4-BE49-F238E27FC236}">
                <a16:creationId xmlns:a16="http://schemas.microsoft.com/office/drawing/2014/main" id="{4F71761E-EBE2-4C9E-B887-D4A12F0C26D1}"/>
              </a:ext>
            </a:extLst>
          </p:cNvPr>
          <p:cNvSpPr>
            <a:spLocks noGrp="1"/>
          </p:cNvSpPr>
          <p:nvPr>
            <p:ph type="subTitle" idx="1"/>
          </p:nvPr>
        </p:nvSpPr>
        <p:spPr/>
        <p:txBody>
          <a:bodyPr/>
          <a:lstStyle/>
          <a:p>
            <a:endParaRPr lang="th-TH"/>
          </a:p>
        </p:txBody>
      </p:sp>
      <p:pic>
        <p:nvPicPr>
          <p:cNvPr id="5" name="Picture 4">
            <a:extLst>
              <a:ext uri="{FF2B5EF4-FFF2-40B4-BE49-F238E27FC236}">
                <a16:creationId xmlns:a16="http://schemas.microsoft.com/office/drawing/2014/main" id="{AB07EFC3-0F8C-4A68-B7C6-D4D2B4752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7">
            <a:extLst>
              <a:ext uri="{FF2B5EF4-FFF2-40B4-BE49-F238E27FC236}">
                <a16:creationId xmlns:a16="http://schemas.microsoft.com/office/drawing/2014/main" id="{4D577CCC-50F6-4A0E-A3FF-95F1CB2EEE3C}"/>
              </a:ext>
            </a:extLst>
          </p:cNvPr>
          <p:cNvSpPr txBox="1">
            <a:spLocks/>
          </p:cNvSpPr>
          <p:nvPr/>
        </p:nvSpPr>
        <p:spPr>
          <a:xfrm>
            <a:off x="419100" y="1959487"/>
            <a:ext cx="4649066" cy="865098"/>
          </a:xfrm>
          <a:prstGeom prst="rect">
            <a:avLst/>
          </a:prstGeom>
          <a:effectLst/>
        </p:spPr>
        <p:txBody>
          <a:bodyPr vert="horz" lIns="0" tIns="0" rIns="0" bIns="0" rtlCol="0" anchor="t">
            <a:normAutofit/>
          </a:bodyPr>
          <a:lstStyle>
            <a:lvl1pPr algn="l"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mj-cs"/>
              </a:defRPr>
            </a:lvl1pPr>
          </a:lstStyle>
          <a:p>
            <a:pPr>
              <a:lnSpc>
                <a:spcPct val="100000"/>
              </a:lnSpc>
            </a:pPr>
            <a:r>
              <a:rPr lang="en-US" sz="2700" b="1" dirty="0">
                <a:solidFill>
                  <a:schemeClr val="accent1"/>
                </a:solidFill>
                <a:cs typeface="Arial" panose="020B0604020202020204" pitchFamily="34" charset="0"/>
              </a:rPr>
              <a:t>Market Research Report</a:t>
            </a:r>
            <a:br>
              <a:rPr lang="en-US" sz="2800" b="1" dirty="0">
                <a:solidFill>
                  <a:schemeClr val="accent1"/>
                </a:solidFill>
                <a:cs typeface="Arial" panose="020B0604020202020204" pitchFamily="34" charset="0"/>
              </a:rPr>
            </a:br>
            <a:r>
              <a:rPr lang="en-US" sz="1800" b="1" dirty="0">
                <a:solidFill>
                  <a:schemeClr val="accent1"/>
                </a:solidFill>
                <a:cs typeface="Arial" panose="020B0604020202020204" pitchFamily="34" charset="0"/>
              </a:rPr>
              <a:t>5G Ecosystem and its Future in Thailand</a:t>
            </a:r>
            <a:endParaRPr lang="th-TH" sz="2800" dirty="0">
              <a:solidFill>
                <a:schemeClr val="accent1"/>
              </a:solidFill>
            </a:endParaRPr>
          </a:p>
        </p:txBody>
      </p:sp>
      <p:sp>
        <p:nvSpPr>
          <p:cNvPr id="12" name="Subtitle 8">
            <a:extLst>
              <a:ext uri="{FF2B5EF4-FFF2-40B4-BE49-F238E27FC236}">
                <a16:creationId xmlns:a16="http://schemas.microsoft.com/office/drawing/2014/main" id="{CF6701F8-12B2-4E8E-A141-C34C0C2B6878}"/>
              </a:ext>
            </a:extLst>
          </p:cNvPr>
          <p:cNvSpPr txBox="1">
            <a:spLocks/>
          </p:cNvSpPr>
          <p:nvPr/>
        </p:nvSpPr>
        <p:spPr>
          <a:xfrm>
            <a:off x="419100" y="3215929"/>
            <a:ext cx="3419955" cy="460695"/>
          </a:xfrm>
          <a:prstGeom prst="rect">
            <a:avLst/>
          </a:prstGeom>
          <a:effectLst/>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Arial" panose="020B0604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a:solidFill>
                  <a:schemeClr val="accent5"/>
                </a:solidFill>
                <a:cs typeface="Arial" panose="020B0604020202020204" pitchFamily="34" charset="0"/>
              </a:rPr>
              <a:t>Kick-off Meeting, May 2020</a:t>
            </a:r>
          </a:p>
          <a:p>
            <a:endParaRPr lang="th-TH">
              <a:solidFill>
                <a:schemeClr val="accent5"/>
              </a:solidFill>
            </a:endParaRPr>
          </a:p>
          <a:p>
            <a:endParaRPr lang="th-TH" dirty="0">
              <a:solidFill>
                <a:schemeClr val="accent5"/>
              </a:solidFill>
            </a:endParaRPr>
          </a:p>
        </p:txBody>
      </p:sp>
      <p:sp>
        <p:nvSpPr>
          <p:cNvPr id="13" name="Rectangle 12">
            <a:extLst>
              <a:ext uri="{FF2B5EF4-FFF2-40B4-BE49-F238E27FC236}">
                <a16:creationId xmlns:a16="http://schemas.microsoft.com/office/drawing/2014/main" id="{800AA6A2-A60F-4DCC-970C-B8A253C5CCA3}"/>
              </a:ext>
            </a:extLst>
          </p:cNvPr>
          <p:cNvSpPr/>
          <p:nvPr/>
        </p:nvSpPr>
        <p:spPr>
          <a:xfrm>
            <a:off x="419100" y="2927173"/>
            <a:ext cx="1782493" cy="59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D6379643-3FC5-48C0-B956-754C922F50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100" y="1421034"/>
            <a:ext cx="644400" cy="308027"/>
          </a:xfrm>
          <a:prstGeom prst="rect">
            <a:avLst/>
          </a:prstGeom>
        </p:spPr>
      </p:pic>
      <p:pic>
        <p:nvPicPr>
          <p:cNvPr id="15" name="Picture 14">
            <a:extLst>
              <a:ext uri="{FF2B5EF4-FFF2-40B4-BE49-F238E27FC236}">
                <a16:creationId xmlns:a16="http://schemas.microsoft.com/office/drawing/2014/main" id="{DACDB3E2-4FF0-4948-BE52-79193D73A0D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32064" y="1236633"/>
            <a:ext cx="1203625" cy="676828"/>
          </a:xfrm>
          <a:prstGeom prst="rect">
            <a:avLst/>
          </a:prstGeom>
        </p:spPr>
      </p:pic>
    </p:spTree>
    <p:extLst>
      <p:ext uri="{BB962C8B-B14F-4D97-AF65-F5344CB8AC3E}">
        <p14:creationId xmlns:p14="http://schemas.microsoft.com/office/powerpoint/2010/main" val="2036119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0DFB1-740E-4B08-B00C-6E48CA5AC9D3}"/>
              </a:ext>
            </a:extLst>
          </p:cNvPr>
          <p:cNvSpPr>
            <a:spLocks noGrp="1"/>
          </p:cNvSpPr>
          <p:nvPr>
            <p:ph type="title"/>
          </p:nvPr>
        </p:nvSpPr>
        <p:spPr/>
        <p:txBody>
          <a:bodyPr>
            <a:normAutofit fontScale="90000"/>
          </a:bodyPr>
          <a:lstStyle/>
          <a:p>
            <a:r>
              <a:rPr lang="th-TH" sz="2800" dirty="0">
                <a:solidFill>
                  <a:srgbClr val="0F3492"/>
                </a:solidFill>
                <a:latin typeface="TH SarabunPSK" panose="020B0500040200020003" pitchFamily="34" charset="-34"/>
                <a:cs typeface="TH SarabunPSK" panose="020B0500040200020003" pitchFamily="34" charset="-34"/>
              </a:rPr>
              <a:t>ตัวอย่างการทดลองการประยุกต์ใช้เทคโนโลยี</a:t>
            </a:r>
            <a:r>
              <a:rPr lang="en-US" sz="2800" dirty="0">
                <a:solidFill>
                  <a:srgbClr val="0F3492"/>
                </a:solidFill>
                <a:latin typeface="TH SarabunPSK" panose="020B0500040200020003" pitchFamily="34" charset="-34"/>
                <a:cs typeface="TH SarabunPSK" panose="020B0500040200020003" pitchFamily="34" charset="-34"/>
              </a:rPr>
              <a:t> 5G</a:t>
            </a:r>
            <a:r>
              <a:rPr lang="th-TH" sz="2800" dirty="0">
                <a:solidFill>
                  <a:srgbClr val="0F3492"/>
                </a:solidFill>
                <a:latin typeface="TH SarabunPSK" panose="020B0500040200020003" pitchFamily="34" charset="-34"/>
                <a:cs typeface="TH SarabunPSK" panose="020B0500040200020003" pitchFamily="34" charset="-34"/>
              </a:rPr>
              <a:t> ของไทยในภาคอุตสาหกรรมอื่น ๆ เพิ่มเติม ได้แก่ ภาคการท่องเที่ยว ภาคการเงิน ภาคการศึกษา ภาคการค้าส่งและค้าปลีก และภาคโทรคมนาคม</a:t>
            </a:r>
            <a:endParaRPr lang="en-US" dirty="0"/>
          </a:p>
        </p:txBody>
      </p:sp>
      <p:grpSp>
        <p:nvGrpSpPr>
          <p:cNvPr id="3" name="Group 2">
            <a:extLst>
              <a:ext uri="{FF2B5EF4-FFF2-40B4-BE49-F238E27FC236}">
                <a16:creationId xmlns:a16="http://schemas.microsoft.com/office/drawing/2014/main" id="{1E53C25E-939A-4E2C-9304-7277FE53CEDF}"/>
              </a:ext>
            </a:extLst>
          </p:cNvPr>
          <p:cNvGrpSpPr/>
          <p:nvPr/>
        </p:nvGrpSpPr>
        <p:grpSpPr>
          <a:xfrm>
            <a:off x="1907726" y="4623972"/>
            <a:ext cx="8794654" cy="851997"/>
            <a:chOff x="1831349" y="4162737"/>
            <a:chExt cx="8794654" cy="1734592"/>
          </a:xfrm>
        </p:grpSpPr>
        <p:sp>
          <p:nvSpPr>
            <p:cNvPr id="4" name="Arrow: Down 3">
              <a:extLst>
                <a:ext uri="{FF2B5EF4-FFF2-40B4-BE49-F238E27FC236}">
                  <a16:creationId xmlns:a16="http://schemas.microsoft.com/office/drawing/2014/main" id="{CAAD9047-2506-4173-8E9F-2380398F8668}"/>
                </a:ext>
              </a:extLst>
            </p:cNvPr>
            <p:cNvSpPr/>
            <p:nvPr/>
          </p:nvSpPr>
          <p:spPr>
            <a:xfrm>
              <a:off x="5588596" y="4162737"/>
              <a:ext cx="1280160" cy="1734592"/>
            </a:xfrm>
            <a:prstGeom prst="downArrow">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Arrow: Down 4">
              <a:extLst>
                <a:ext uri="{FF2B5EF4-FFF2-40B4-BE49-F238E27FC236}">
                  <a16:creationId xmlns:a16="http://schemas.microsoft.com/office/drawing/2014/main" id="{1B0F3E79-6A6D-410B-8E58-7E743B921936}"/>
                </a:ext>
              </a:extLst>
            </p:cNvPr>
            <p:cNvSpPr/>
            <p:nvPr/>
          </p:nvSpPr>
          <p:spPr>
            <a:xfrm>
              <a:off x="1831349" y="4162737"/>
              <a:ext cx="1280160" cy="1734592"/>
            </a:xfrm>
            <a:prstGeom prst="downArrow">
              <a:avLst/>
            </a:pr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 name="Arrow: Down 5">
              <a:extLst>
                <a:ext uri="{FF2B5EF4-FFF2-40B4-BE49-F238E27FC236}">
                  <a16:creationId xmlns:a16="http://schemas.microsoft.com/office/drawing/2014/main" id="{2679BC32-2895-4572-A5B5-35A298EE1775}"/>
                </a:ext>
              </a:extLst>
            </p:cNvPr>
            <p:cNvSpPr/>
            <p:nvPr/>
          </p:nvSpPr>
          <p:spPr>
            <a:xfrm>
              <a:off x="9345843" y="4162737"/>
              <a:ext cx="1280160" cy="1734592"/>
            </a:xfrm>
            <a:prstGeom prst="downArrow">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7" name="Rectangle 6">
            <a:extLst>
              <a:ext uri="{FF2B5EF4-FFF2-40B4-BE49-F238E27FC236}">
                <a16:creationId xmlns:a16="http://schemas.microsoft.com/office/drawing/2014/main" id="{59D28925-01FC-4649-9A13-99ABEE0E4FF6}"/>
              </a:ext>
            </a:extLst>
          </p:cNvPr>
          <p:cNvSpPr/>
          <p:nvPr/>
        </p:nvSpPr>
        <p:spPr>
          <a:xfrm>
            <a:off x="2733999" y="1221252"/>
            <a:ext cx="6876757" cy="584775"/>
          </a:xfrm>
          <a:prstGeom prst="rect">
            <a:avLst/>
          </a:prstGeom>
        </p:spPr>
        <p:txBody>
          <a:bodyPr wrap="square">
            <a:spAutoFit/>
          </a:bodyPr>
          <a:lstStyle/>
          <a:p>
            <a:pPr algn="ctr">
              <a:defRPr/>
            </a:pPr>
            <a:r>
              <a:rPr lang="th-TH" sz="3200" b="1" dirty="0">
                <a:solidFill>
                  <a:srgbClr val="002060"/>
                </a:solidFill>
                <a:latin typeface="TH SarabunPSK" panose="020B0500040200020003" pitchFamily="34" charset="-34"/>
                <a:cs typeface="TH SarabunPSK" panose="020B0500040200020003" pitchFamily="34" charset="-34"/>
              </a:rPr>
              <a:t>กลไกการขับเคลื่อนแผนแม่บทสู่ความสำเร็จ</a:t>
            </a:r>
            <a:endParaRPr lang="en-US" sz="3200" b="1" dirty="0">
              <a:solidFill>
                <a:srgbClr val="002060"/>
              </a:solidFill>
              <a:latin typeface="TH SarabunPSK" panose="020B0500040200020003" pitchFamily="34" charset="-34"/>
              <a:cs typeface="TH SarabunPSK" panose="020B0500040200020003" pitchFamily="34" charset="-34"/>
            </a:endParaRPr>
          </a:p>
        </p:txBody>
      </p:sp>
      <p:grpSp>
        <p:nvGrpSpPr>
          <p:cNvPr id="8" name="Group 7">
            <a:extLst>
              <a:ext uri="{FF2B5EF4-FFF2-40B4-BE49-F238E27FC236}">
                <a16:creationId xmlns:a16="http://schemas.microsoft.com/office/drawing/2014/main" id="{226F77A0-DB29-4D2E-BCF6-DB53312A23C7}"/>
              </a:ext>
            </a:extLst>
          </p:cNvPr>
          <p:cNvGrpSpPr/>
          <p:nvPr/>
        </p:nvGrpSpPr>
        <p:grpSpPr>
          <a:xfrm>
            <a:off x="419100" y="1850637"/>
            <a:ext cx="11164651" cy="2982167"/>
            <a:chOff x="342723" y="2068513"/>
            <a:chExt cx="11164651" cy="3279923"/>
          </a:xfrm>
        </p:grpSpPr>
        <p:grpSp>
          <p:nvGrpSpPr>
            <p:cNvPr id="9" name="Group 8">
              <a:extLst>
                <a:ext uri="{FF2B5EF4-FFF2-40B4-BE49-F238E27FC236}">
                  <a16:creationId xmlns:a16="http://schemas.microsoft.com/office/drawing/2014/main" id="{6F4D1866-88F9-43B7-9C80-45E44DA8816E}"/>
                </a:ext>
              </a:extLst>
            </p:cNvPr>
            <p:cNvGrpSpPr/>
            <p:nvPr/>
          </p:nvGrpSpPr>
          <p:grpSpPr>
            <a:xfrm>
              <a:off x="438851" y="2068513"/>
              <a:ext cx="11068522" cy="3279923"/>
              <a:chOff x="438851" y="1911055"/>
              <a:chExt cx="11068522" cy="4349067"/>
            </a:xfrm>
          </p:grpSpPr>
          <p:sp>
            <p:nvSpPr>
              <p:cNvPr id="19" name="Rectangle 18">
                <a:extLst>
                  <a:ext uri="{FF2B5EF4-FFF2-40B4-BE49-F238E27FC236}">
                    <a16:creationId xmlns:a16="http://schemas.microsoft.com/office/drawing/2014/main" id="{71EBD844-B46C-4547-BD77-9BBE8C7BBA59}"/>
                  </a:ext>
                </a:extLst>
              </p:cNvPr>
              <p:cNvSpPr/>
              <p:nvPr/>
            </p:nvSpPr>
            <p:spPr>
              <a:xfrm>
                <a:off x="438851" y="1911055"/>
                <a:ext cx="3528238" cy="4349067"/>
              </a:xfrm>
              <a:prstGeom prst="rect">
                <a:avLst/>
              </a:prstGeom>
              <a:solidFill>
                <a:srgbClr val="BEBEB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C3D08FB2-F756-4E5B-8F6A-0C10B973C292}"/>
                  </a:ext>
                </a:extLst>
              </p:cNvPr>
              <p:cNvSpPr/>
              <p:nvPr/>
            </p:nvSpPr>
            <p:spPr>
              <a:xfrm>
                <a:off x="4208993" y="1911055"/>
                <a:ext cx="3528238" cy="4349067"/>
              </a:xfrm>
              <a:prstGeom prst="rect">
                <a:avLst/>
              </a:prstGeom>
              <a:solidFill>
                <a:srgbClr val="BEBEB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5D988204-790B-41B8-AC6A-5DD58FB5DFAC}"/>
                  </a:ext>
                </a:extLst>
              </p:cNvPr>
              <p:cNvSpPr/>
              <p:nvPr/>
            </p:nvSpPr>
            <p:spPr>
              <a:xfrm>
                <a:off x="7979135" y="1911055"/>
                <a:ext cx="3528238" cy="4349067"/>
              </a:xfrm>
              <a:prstGeom prst="rect">
                <a:avLst/>
              </a:prstGeom>
              <a:solidFill>
                <a:srgbClr val="BEBEB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5285A6A2-CBE5-4F8E-BF0F-C199DA2AACF1}"/>
                  </a:ext>
                </a:extLst>
              </p:cNvPr>
              <p:cNvSpPr/>
              <p:nvPr/>
            </p:nvSpPr>
            <p:spPr>
              <a:xfrm>
                <a:off x="438851" y="1911056"/>
                <a:ext cx="567398" cy="4349066"/>
              </a:xfrm>
              <a:prstGeom prst="rect">
                <a:avLst/>
              </a:pr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E57396AC-A75D-4E19-94CC-8A3C91992407}"/>
                  </a:ext>
                </a:extLst>
              </p:cNvPr>
              <p:cNvSpPr/>
              <p:nvPr/>
            </p:nvSpPr>
            <p:spPr>
              <a:xfrm>
                <a:off x="4208993" y="1911056"/>
                <a:ext cx="567398" cy="4349066"/>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5A684B72-4317-45DD-9C46-D1E511BF2066}"/>
                  </a:ext>
                </a:extLst>
              </p:cNvPr>
              <p:cNvSpPr/>
              <p:nvPr/>
            </p:nvSpPr>
            <p:spPr>
              <a:xfrm>
                <a:off x="7979135" y="1911056"/>
                <a:ext cx="567398" cy="4349066"/>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10" name="TextBox 9">
              <a:extLst>
                <a:ext uri="{FF2B5EF4-FFF2-40B4-BE49-F238E27FC236}">
                  <a16:creationId xmlns:a16="http://schemas.microsoft.com/office/drawing/2014/main" id="{4D5E28B9-30C2-4503-B245-5EFEE589E336}"/>
                </a:ext>
              </a:extLst>
            </p:cNvPr>
            <p:cNvSpPr txBox="1"/>
            <p:nvPr/>
          </p:nvSpPr>
          <p:spPr>
            <a:xfrm>
              <a:off x="342723" y="2203051"/>
              <a:ext cx="75965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rPr>
                <a:t>1</a:t>
              </a:r>
            </a:p>
          </p:txBody>
        </p:sp>
        <p:sp>
          <p:nvSpPr>
            <p:cNvPr id="11" name="TextBox 10">
              <a:extLst>
                <a:ext uri="{FF2B5EF4-FFF2-40B4-BE49-F238E27FC236}">
                  <a16:creationId xmlns:a16="http://schemas.microsoft.com/office/drawing/2014/main" id="{EC9B8D4B-4836-4AB4-B8FF-3CF4B73F0270}"/>
                </a:ext>
              </a:extLst>
            </p:cNvPr>
            <p:cNvSpPr txBox="1"/>
            <p:nvPr/>
          </p:nvSpPr>
          <p:spPr>
            <a:xfrm>
              <a:off x="4112864" y="2203051"/>
              <a:ext cx="75965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rPr>
                <a:t>2</a:t>
              </a:r>
            </a:p>
          </p:txBody>
        </p:sp>
        <p:sp>
          <p:nvSpPr>
            <p:cNvPr id="12" name="TextBox 11">
              <a:extLst>
                <a:ext uri="{FF2B5EF4-FFF2-40B4-BE49-F238E27FC236}">
                  <a16:creationId xmlns:a16="http://schemas.microsoft.com/office/drawing/2014/main" id="{1D556EE7-6250-406B-BE19-2A63FFCC76C3}"/>
                </a:ext>
              </a:extLst>
            </p:cNvPr>
            <p:cNvSpPr txBox="1"/>
            <p:nvPr/>
          </p:nvSpPr>
          <p:spPr>
            <a:xfrm>
              <a:off x="7883006" y="2203051"/>
              <a:ext cx="75965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rPr>
                <a:t>3</a:t>
              </a:r>
            </a:p>
          </p:txBody>
        </p:sp>
        <p:sp>
          <p:nvSpPr>
            <p:cNvPr id="13" name="Rectangle 12">
              <a:extLst>
                <a:ext uri="{FF2B5EF4-FFF2-40B4-BE49-F238E27FC236}">
                  <a16:creationId xmlns:a16="http://schemas.microsoft.com/office/drawing/2014/main" id="{1D79B777-BAFB-405F-B77A-0D70EA70ED68}"/>
                </a:ext>
              </a:extLst>
            </p:cNvPr>
            <p:cNvSpPr/>
            <p:nvPr/>
          </p:nvSpPr>
          <p:spPr>
            <a:xfrm>
              <a:off x="1102378" y="2110718"/>
              <a:ext cx="2864712"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h-TH"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การสร้างการมีส่วนร่วมใน</a:t>
              </a:r>
              <a:br>
                <a:rPr kumimoji="0" lang="en-US"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การจัดทำแผนแม่บท</a:t>
              </a:r>
              <a:endParaRPr kumimoji="0" lang="en-US"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14" name="Rectangle 13">
              <a:extLst>
                <a:ext uri="{FF2B5EF4-FFF2-40B4-BE49-F238E27FC236}">
                  <a16:creationId xmlns:a16="http://schemas.microsoft.com/office/drawing/2014/main" id="{8EB50A31-AD9A-4DEB-9899-E330A07F3CC7}"/>
                </a:ext>
              </a:extLst>
            </p:cNvPr>
            <p:cNvSpPr/>
            <p:nvPr/>
          </p:nvSpPr>
          <p:spPr>
            <a:xfrm>
              <a:off x="4872520" y="2110718"/>
              <a:ext cx="2840360"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h-TH"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การบูรณาการร่วมกันระหว่างหน่วยงานที่เกี่ยวข้อง</a:t>
              </a:r>
              <a:endParaRPr kumimoji="0" lang="en-US"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15" name="Rectangle 14">
              <a:extLst>
                <a:ext uri="{FF2B5EF4-FFF2-40B4-BE49-F238E27FC236}">
                  <a16:creationId xmlns:a16="http://schemas.microsoft.com/office/drawing/2014/main" id="{06755910-5254-484D-8D45-0CC4BC48EAA1}"/>
                </a:ext>
              </a:extLst>
            </p:cNvPr>
            <p:cNvSpPr/>
            <p:nvPr/>
          </p:nvSpPr>
          <p:spPr>
            <a:xfrm>
              <a:off x="8642662" y="2110718"/>
              <a:ext cx="2864712"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h-TH"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การติดตามความก้าวหน้า</a:t>
              </a:r>
              <a:br>
                <a:rPr kumimoji="0" lang="en-US"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ตามแผนแม่บท</a:t>
              </a:r>
              <a:endParaRPr kumimoji="0" lang="en-US" sz="24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16" name="Rectangle 15">
              <a:extLst>
                <a:ext uri="{FF2B5EF4-FFF2-40B4-BE49-F238E27FC236}">
                  <a16:creationId xmlns:a16="http://schemas.microsoft.com/office/drawing/2014/main" id="{7341C6E4-C994-4D4B-92B8-1D013A35859A}"/>
                </a:ext>
              </a:extLst>
            </p:cNvPr>
            <p:cNvSpPr/>
            <p:nvPr/>
          </p:nvSpPr>
          <p:spPr>
            <a:xfrm>
              <a:off x="8566462" y="3011584"/>
              <a:ext cx="2864712" cy="1754326"/>
            </a:xfrm>
            <a:prstGeom prst="rect">
              <a:avLst/>
            </a:prstGeom>
          </p:spPr>
          <p:txBody>
            <a:bodyPr wrap="square">
              <a:spAutoFit/>
            </a:bodyPr>
            <a:lstStyle/>
            <a:p>
              <a:pPr marL="0" marR="0" lvl="0" indent="0" algn="thaiDist"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จำต้องมีการติดตามความก้าวหน้าของการดำเนินงานจากแต่ละหน่วยงานที่เกี่ยวข้อง </a:t>
              </a:r>
              <a:r>
                <a:rPr kumimoji="0" lang="th-TH"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เพื่อให้สามารถปรับปรุงแก้ไขปัญหาหรืออุปสรรคที่อาจเกิดขึ้นระหว่างการดำเนินการ และตระเตรียมแผนการสำหรับการดำเนินงานในอนาคตต่อไปได้</a:t>
              </a:r>
              <a:endParaRPr kumimoji="0" lang="en-US"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17" name="Rectangle 16">
              <a:extLst>
                <a:ext uri="{FF2B5EF4-FFF2-40B4-BE49-F238E27FC236}">
                  <a16:creationId xmlns:a16="http://schemas.microsoft.com/office/drawing/2014/main" id="{0358A56E-DFE9-43F6-AB7A-F925B90DE827}"/>
                </a:ext>
              </a:extLst>
            </p:cNvPr>
            <p:cNvSpPr/>
            <p:nvPr/>
          </p:nvSpPr>
          <p:spPr>
            <a:xfrm>
              <a:off x="4796320" y="3011584"/>
              <a:ext cx="2864712" cy="1754326"/>
            </a:xfrm>
            <a:prstGeom prst="rect">
              <a:avLst/>
            </a:prstGeom>
          </p:spPr>
          <p:txBody>
            <a:bodyPr wrap="square">
              <a:spAutoFit/>
            </a:bodyPr>
            <a:lstStyle/>
            <a:p>
              <a:pPr marL="0" marR="0" lvl="0" indent="0" algn="thaiDist"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จำต้องมีการหารือร่วมกันระหว่างหน่วยงานที่เกี่ยวข้อง เพื่อกำหนดตัวชี้วัดร่วม (</a:t>
              </a:r>
              <a:r>
                <a:rPr kumimoji="0" lang="en-US"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Joint KPI)</a:t>
              </a: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 รวมถึงจัดทำแผนบูรณาการ</a:t>
              </a:r>
              <a:b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การดำเนินงานรายยุทธศาสตร์ </a:t>
              </a:r>
              <a:r>
                <a:rPr kumimoji="0" lang="th-TH"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เพื่อช่วยให้</a:t>
              </a:r>
              <a:br>
                <a:rPr kumimoji="0" lang="th-TH"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การดำเนินงานที่มีทิศทางชัดเจนและสามารถมุ่งสู่การปฏิบัติได้จริง </a:t>
              </a:r>
              <a:endParaRPr kumimoji="0" lang="en-US"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18" name="Rectangle 17">
              <a:extLst>
                <a:ext uri="{FF2B5EF4-FFF2-40B4-BE49-F238E27FC236}">
                  <a16:creationId xmlns:a16="http://schemas.microsoft.com/office/drawing/2014/main" id="{38F90804-AEA2-4B5D-BA22-CC1A2A8C3601}"/>
                </a:ext>
              </a:extLst>
            </p:cNvPr>
            <p:cNvSpPr/>
            <p:nvPr/>
          </p:nvSpPr>
          <p:spPr>
            <a:xfrm>
              <a:off x="1039073" y="3011584"/>
              <a:ext cx="2864712" cy="1754326"/>
            </a:xfrm>
            <a:prstGeom prst="rect">
              <a:avLst/>
            </a:prstGeom>
          </p:spPr>
          <p:txBody>
            <a:bodyPr wrap="square">
              <a:spAutoFit/>
            </a:bodyPr>
            <a:lstStyle/>
            <a:p>
              <a:pPr marL="0" marR="0" lvl="0" indent="0" algn="thaiDist"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หน่วยงานที่เกี่ยวข้องจำต้องมีส่วนร่วมในการจัดทำแผนแม่บทฉบับนี้</a:t>
              </a:r>
              <a:r>
                <a:rPr kumimoji="0" lang="th-TH"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rPr>
                <a:t> เพื่อให้เกิดการเตรียมพร้อม รับรู้รับทราบ และสามารถวางแผนหรือดำเนินการแผนงานกิจกรรม/โครงการ ที่สอดคล้องกับแผนแม่บทการพัฒนาฉบับนี้</a:t>
              </a:r>
              <a:endParaRPr kumimoji="0" lang="en-US" sz="1800" b="0"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grpSp>
      <p:grpSp>
        <p:nvGrpSpPr>
          <p:cNvPr id="25" name="Group 24">
            <a:extLst>
              <a:ext uri="{FF2B5EF4-FFF2-40B4-BE49-F238E27FC236}">
                <a16:creationId xmlns:a16="http://schemas.microsoft.com/office/drawing/2014/main" id="{22F68AE5-DC17-4D74-A855-C81115DD7D62}"/>
              </a:ext>
            </a:extLst>
          </p:cNvPr>
          <p:cNvGrpSpPr/>
          <p:nvPr/>
        </p:nvGrpSpPr>
        <p:grpSpPr>
          <a:xfrm>
            <a:off x="1063603" y="5510704"/>
            <a:ext cx="10482900" cy="851996"/>
            <a:chOff x="987226" y="5482129"/>
            <a:chExt cx="10482900" cy="851996"/>
          </a:xfrm>
        </p:grpSpPr>
        <p:sp>
          <p:nvSpPr>
            <p:cNvPr id="26" name="Rectangle 25">
              <a:extLst>
                <a:ext uri="{FF2B5EF4-FFF2-40B4-BE49-F238E27FC236}">
                  <a16:creationId xmlns:a16="http://schemas.microsoft.com/office/drawing/2014/main" id="{49F5D995-37BB-4D3E-8EC0-D467102B086F}"/>
                </a:ext>
              </a:extLst>
            </p:cNvPr>
            <p:cNvSpPr/>
            <p:nvPr/>
          </p:nvSpPr>
          <p:spPr>
            <a:xfrm>
              <a:off x="1039073" y="5482129"/>
              <a:ext cx="2928016" cy="851996"/>
            </a:xfrm>
            <a:prstGeom prst="rect">
              <a:avLst/>
            </a:prstGeom>
            <a:solidFill>
              <a:srgbClr val="FFFFFF">
                <a:alpha val="89804"/>
              </a:srgbClr>
            </a:solidFill>
            <a:ln w="12700" cap="flat" cmpd="sng" algn="ctr">
              <a:solidFill>
                <a:srgbClr val="9696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5FBEEE10-0C68-4862-B839-1B1D9D5DFF73}"/>
                </a:ext>
              </a:extLst>
            </p:cNvPr>
            <p:cNvSpPr/>
            <p:nvPr/>
          </p:nvSpPr>
          <p:spPr>
            <a:xfrm>
              <a:off x="987226" y="5554184"/>
              <a:ext cx="2960840" cy="70788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แผนแม่บทฯ ที่เป็นรูปธรรม </a:t>
              </a:r>
              <a:b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และมุ่งสู่การปฏิบัติได้จริง</a:t>
              </a:r>
              <a:endParaRPr kumimoji="0" lang="en-US" sz="20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28" name="Rectangle 27">
              <a:extLst>
                <a:ext uri="{FF2B5EF4-FFF2-40B4-BE49-F238E27FC236}">
                  <a16:creationId xmlns:a16="http://schemas.microsoft.com/office/drawing/2014/main" id="{6586ADC6-F9F1-468C-85E7-B292E8C4F11D}"/>
                </a:ext>
              </a:extLst>
            </p:cNvPr>
            <p:cNvSpPr/>
            <p:nvPr/>
          </p:nvSpPr>
          <p:spPr>
            <a:xfrm>
              <a:off x="4784863" y="5482129"/>
              <a:ext cx="2928016" cy="851996"/>
            </a:xfrm>
            <a:prstGeom prst="rect">
              <a:avLst/>
            </a:prstGeom>
            <a:solidFill>
              <a:srgbClr val="FFFFFF">
                <a:alpha val="89804"/>
              </a:srgbClr>
            </a:solidFill>
            <a:ln w="12700" cap="flat" cmpd="sng" algn="ctr">
              <a:solidFill>
                <a:srgbClr val="9696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4AE4FBB9-83FA-41E7-813F-473D3A1ACB2F}"/>
                </a:ext>
              </a:extLst>
            </p:cNvPr>
            <p:cNvSpPr/>
            <p:nvPr/>
          </p:nvSpPr>
          <p:spPr>
            <a:xfrm>
              <a:off x="4733016" y="5554184"/>
              <a:ext cx="2960840" cy="70788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ตัวชี้วัดร่วม และ</a:t>
              </a:r>
              <a:b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br>
              <a: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แผนการบูรณาการ</a:t>
              </a:r>
              <a:endParaRPr kumimoji="0" lang="en-US" sz="20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sp>
          <p:nvSpPr>
            <p:cNvPr id="30" name="Rectangle 29">
              <a:extLst>
                <a:ext uri="{FF2B5EF4-FFF2-40B4-BE49-F238E27FC236}">
                  <a16:creationId xmlns:a16="http://schemas.microsoft.com/office/drawing/2014/main" id="{E2D6886B-4025-4152-AC52-F0748DDB58AE}"/>
                </a:ext>
              </a:extLst>
            </p:cNvPr>
            <p:cNvSpPr/>
            <p:nvPr/>
          </p:nvSpPr>
          <p:spPr>
            <a:xfrm>
              <a:off x="8542110" y="5482129"/>
              <a:ext cx="2928016" cy="851996"/>
            </a:xfrm>
            <a:prstGeom prst="rect">
              <a:avLst/>
            </a:prstGeom>
            <a:solidFill>
              <a:srgbClr val="FFFFFF">
                <a:alpha val="89804"/>
              </a:srgbClr>
            </a:solidFill>
            <a:ln w="12700" cap="flat" cmpd="sng" algn="ctr">
              <a:solidFill>
                <a:srgbClr val="9696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17213E3F-F958-4A2B-A632-D5B8ECE6A57B}"/>
                </a:ext>
              </a:extLst>
            </p:cNvPr>
            <p:cNvSpPr/>
            <p:nvPr/>
          </p:nvSpPr>
          <p:spPr>
            <a:xfrm>
              <a:off x="8490263" y="5554184"/>
              <a:ext cx="2960840" cy="70788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h-TH" sz="2000" b="1" i="0" u="none" strike="noStrike" kern="0" cap="none" spc="0" normalizeH="0" baseline="0" noProof="0">
                  <a:ln>
                    <a:noFill/>
                  </a:ln>
                  <a:solidFill>
                    <a:srgbClr val="002060"/>
                  </a:solidFill>
                  <a:effectLst/>
                  <a:uLnTx/>
                  <a:uFillTx/>
                  <a:latin typeface="TH SarabunPSK" panose="020B0500040200020003" pitchFamily="34" charset="-34"/>
                  <a:cs typeface="TH SarabunPSK" panose="020B0500040200020003" pitchFamily="34" charset="-34"/>
                </a:rPr>
                <a:t>กลไกการติดตามและประเมินผลความก้าวหน้าการดำเนินงาน</a:t>
              </a:r>
              <a:endParaRPr kumimoji="0" lang="en-US" sz="2000" b="1" i="0" u="none" strike="noStrike" kern="0" cap="none" spc="0" normalizeH="0" baseline="0" noProof="0" dirty="0">
                <a:ln>
                  <a:noFill/>
                </a:ln>
                <a:solidFill>
                  <a:srgbClr val="002060"/>
                </a:solidFill>
                <a:effectLst/>
                <a:uLnTx/>
                <a:uFillTx/>
                <a:latin typeface="TH SarabunPSK" panose="020B0500040200020003" pitchFamily="34" charset="-34"/>
                <a:cs typeface="TH SarabunPSK" panose="020B0500040200020003" pitchFamily="34" charset="-34"/>
              </a:endParaRPr>
            </a:p>
          </p:txBody>
        </p:sp>
      </p:grpSp>
      <p:sp>
        <p:nvSpPr>
          <p:cNvPr id="32" name="Rectangle 31">
            <a:extLst>
              <a:ext uri="{FF2B5EF4-FFF2-40B4-BE49-F238E27FC236}">
                <a16:creationId xmlns:a16="http://schemas.microsoft.com/office/drawing/2014/main" id="{73BD8433-71C2-4C49-A7F1-A22523D7EB59}"/>
              </a:ext>
            </a:extLst>
          </p:cNvPr>
          <p:cNvSpPr/>
          <p:nvPr/>
        </p:nvSpPr>
        <p:spPr>
          <a:xfrm>
            <a:off x="3857809" y="1211642"/>
            <a:ext cx="4577466" cy="144359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 4 subjects</a:t>
            </a:r>
          </a:p>
        </p:txBody>
      </p:sp>
    </p:spTree>
    <p:extLst>
      <p:ext uri="{BB962C8B-B14F-4D97-AF65-F5344CB8AC3E}">
        <p14:creationId xmlns:p14="http://schemas.microsoft.com/office/powerpoint/2010/main" val="2776401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680373-6F50-482C-B399-8BAA96894F73}"/>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86" name="Oval 85">
            <a:extLst>
              <a:ext uri="{FF2B5EF4-FFF2-40B4-BE49-F238E27FC236}">
                <a16:creationId xmlns:a16="http://schemas.microsoft.com/office/drawing/2014/main" id="{F4BFFC4B-E0BA-48C2-8833-78D9C4ED6ED5}"/>
              </a:ext>
            </a:extLst>
          </p:cNvPr>
          <p:cNvSpPr/>
          <p:nvPr/>
        </p:nvSpPr>
        <p:spPr>
          <a:xfrm>
            <a:off x="810219" y="4895175"/>
            <a:ext cx="1046560" cy="1046560"/>
          </a:xfrm>
          <a:prstGeom prst="ellipse">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87" name="Oval 86">
            <a:extLst>
              <a:ext uri="{FF2B5EF4-FFF2-40B4-BE49-F238E27FC236}">
                <a16:creationId xmlns:a16="http://schemas.microsoft.com/office/drawing/2014/main" id="{3BC3041E-E9F7-4335-AC62-15727E73906A}"/>
              </a:ext>
            </a:extLst>
          </p:cNvPr>
          <p:cNvSpPr/>
          <p:nvPr/>
        </p:nvSpPr>
        <p:spPr>
          <a:xfrm>
            <a:off x="3177479" y="4895175"/>
            <a:ext cx="1046560" cy="1046560"/>
          </a:xfrm>
          <a:prstGeom prst="ellipse">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88" name="Oval 87">
            <a:extLst>
              <a:ext uri="{FF2B5EF4-FFF2-40B4-BE49-F238E27FC236}">
                <a16:creationId xmlns:a16="http://schemas.microsoft.com/office/drawing/2014/main" id="{CFF842F0-D878-4604-91EA-1E72741F058F}"/>
              </a:ext>
            </a:extLst>
          </p:cNvPr>
          <p:cNvSpPr/>
          <p:nvPr/>
        </p:nvSpPr>
        <p:spPr>
          <a:xfrm>
            <a:off x="5544739" y="4895175"/>
            <a:ext cx="1046560" cy="1046560"/>
          </a:xfrm>
          <a:prstGeom prst="ellipse">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89" name="Oval 88">
            <a:extLst>
              <a:ext uri="{FF2B5EF4-FFF2-40B4-BE49-F238E27FC236}">
                <a16:creationId xmlns:a16="http://schemas.microsoft.com/office/drawing/2014/main" id="{19A7B86C-1596-46F5-B7AF-AE206E11DDA7}"/>
              </a:ext>
            </a:extLst>
          </p:cNvPr>
          <p:cNvSpPr/>
          <p:nvPr/>
        </p:nvSpPr>
        <p:spPr>
          <a:xfrm>
            <a:off x="7911999" y="4895175"/>
            <a:ext cx="1046560" cy="1046560"/>
          </a:xfrm>
          <a:prstGeom prst="ellipse">
            <a:avLst/>
          </a:prstGeom>
          <a:solidFill>
            <a:schemeClr val="tx2">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90" name="Oval 89">
            <a:extLst>
              <a:ext uri="{FF2B5EF4-FFF2-40B4-BE49-F238E27FC236}">
                <a16:creationId xmlns:a16="http://schemas.microsoft.com/office/drawing/2014/main" id="{0BAFDD7E-4266-4331-B211-8C7438988668}"/>
              </a:ext>
            </a:extLst>
          </p:cNvPr>
          <p:cNvSpPr/>
          <p:nvPr/>
        </p:nvSpPr>
        <p:spPr>
          <a:xfrm>
            <a:off x="10279259" y="4895175"/>
            <a:ext cx="1046560" cy="1046560"/>
          </a:xfrm>
          <a:prstGeom prst="ellipse">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ECB1060F-D314-4B2C-BF37-DA8D805785FE}"/>
              </a:ext>
            </a:extLst>
          </p:cNvPr>
          <p:cNvSpPr txBox="1"/>
          <p:nvPr/>
        </p:nvSpPr>
        <p:spPr>
          <a:xfrm>
            <a:off x="419100" y="4531546"/>
            <a:ext cx="1828800" cy="276999"/>
          </a:xfrm>
          <a:prstGeom prst="rect">
            <a:avLst/>
          </a:prstGeom>
          <a:noFill/>
          <a:ln>
            <a:noFill/>
          </a:ln>
        </p:spPr>
        <p:txBody>
          <a:bodyPr wrap="square" lIns="0" tIns="0" rIns="0" bIns="0" rtlCol="0">
            <a:spAutoFit/>
          </a:bodyPr>
          <a:lstStyle/>
          <a:p>
            <a:pPr lvl="0" algn="ctr" defTabSz="457200"/>
            <a:r>
              <a:rPr lang="th-TH" sz="1800" b="1" dirty="0">
                <a:solidFill>
                  <a:srgbClr val="002060"/>
                </a:solidFill>
                <a:latin typeface="TH SarabunPSK" panose="020B0500040200020003" pitchFamily="34" charset="-34"/>
                <a:cs typeface="TH SarabunPSK" panose="020B0500040200020003" pitchFamily="34" charset="-34"/>
              </a:rPr>
              <a:t>กระทรวงเกษตรและสหกรณ์</a:t>
            </a:r>
            <a:endParaRPr lang="en-US" sz="1800" b="1" dirty="0">
              <a:solidFill>
                <a:srgbClr val="002060"/>
              </a:solidFill>
              <a:latin typeface="TH SarabunPSK" panose="020B0500040200020003" pitchFamily="34" charset="-34"/>
              <a:cs typeface="TH SarabunPSK" panose="020B0500040200020003" pitchFamily="34" charset="-34"/>
            </a:endParaRPr>
          </a:p>
        </p:txBody>
      </p:sp>
      <p:sp>
        <p:nvSpPr>
          <p:cNvPr id="92" name="TextBox 91">
            <a:extLst>
              <a:ext uri="{FF2B5EF4-FFF2-40B4-BE49-F238E27FC236}">
                <a16:creationId xmlns:a16="http://schemas.microsoft.com/office/drawing/2014/main" id="{E9F57E49-AA19-4EA4-B654-81512F2AB680}"/>
              </a:ext>
            </a:extLst>
          </p:cNvPr>
          <p:cNvSpPr txBox="1"/>
          <p:nvPr/>
        </p:nvSpPr>
        <p:spPr>
          <a:xfrm>
            <a:off x="2786359" y="4516109"/>
            <a:ext cx="1828800" cy="276999"/>
          </a:xfrm>
          <a:prstGeom prst="rect">
            <a:avLst/>
          </a:prstGeom>
          <a:noFill/>
          <a:ln>
            <a:noFill/>
          </a:ln>
        </p:spPr>
        <p:txBody>
          <a:bodyPr wrap="square" lIns="0" tIns="0" rIns="0" bIns="0" rtlCol="0">
            <a:spAutoFit/>
          </a:bodyPr>
          <a:lstStyle/>
          <a:p>
            <a:pPr lvl="0" algn="ctr" defTabSz="457200"/>
            <a:r>
              <a:rPr lang="th-TH" sz="1800" b="1" dirty="0">
                <a:solidFill>
                  <a:srgbClr val="002060"/>
                </a:solidFill>
                <a:latin typeface="TH SarabunPSK" panose="020B0500040200020003" pitchFamily="34" charset="-34"/>
                <a:cs typeface="TH SarabunPSK" panose="020B0500040200020003" pitchFamily="34" charset="-34"/>
              </a:rPr>
              <a:t>กระทรวงอุตสาหกรรม</a:t>
            </a:r>
            <a:endParaRPr lang="en-US" sz="1800" b="1" dirty="0">
              <a:solidFill>
                <a:srgbClr val="002060"/>
              </a:solidFill>
              <a:latin typeface="TH SarabunPSK" panose="020B0500040200020003" pitchFamily="34" charset="-34"/>
              <a:cs typeface="TH SarabunPSK" panose="020B0500040200020003" pitchFamily="34" charset="-34"/>
            </a:endParaRPr>
          </a:p>
        </p:txBody>
      </p:sp>
      <p:sp>
        <p:nvSpPr>
          <p:cNvPr id="93" name="TextBox 92">
            <a:extLst>
              <a:ext uri="{FF2B5EF4-FFF2-40B4-BE49-F238E27FC236}">
                <a16:creationId xmlns:a16="http://schemas.microsoft.com/office/drawing/2014/main" id="{8B353A95-7052-4F42-B76B-BF328D3A3035}"/>
              </a:ext>
            </a:extLst>
          </p:cNvPr>
          <p:cNvSpPr txBox="1"/>
          <p:nvPr/>
        </p:nvSpPr>
        <p:spPr>
          <a:xfrm>
            <a:off x="5153618" y="4516109"/>
            <a:ext cx="1828800" cy="276999"/>
          </a:xfrm>
          <a:prstGeom prst="rect">
            <a:avLst/>
          </a:prstGeom>
          <a:noFill/>
          <a:ln>
            <a:noFill/>
          </a:ln>
        </p:spPr>
        <p:txBody>
          <a:bodyPr wrap="square" lIns="0" tIns="0" rIns="0" bIns="0" rtlCol="0">
            <a:spAutoFit/>
          </a:bodyPr>
          <a:lstStyle/>
          <a:p>
            <a:pPr lvl="0" algn="ctr" defTabSz="457200"/>
            <a:r>
              <a:rPr lang="th-TH" sz="1800" b="1" dirty="0">
                <a:solidFill>
                  <a:srgbClr val="002060"/>
                </a:solidFill>
                <a:latin typeface="TH SarabunPSK" panose="020B0500040200020003" pitchFamily="34" charset="-34"/>
                <a:cs typeface="TH SarabunPSK" panose="020B0500040200020003" pitchFamily="34" charset="-34"/>
              </a:rPr>
              <a:t>กระทรวงสาธารณสุข</a:t>
            </a:r>
            <a:endParaRPr lang="en-US" sz="1800" b="1" dirty="0">
              <a:solidFill>
                <a:srgbClr val="002060"/>
              </a:solidFill>
              <a:latin typeface="TH SarabunPSK" panose="020B0500040200020003" pitchFamily="34" charset="-34"/>
              <a:cs typeface="TH SarabunPSK" panose="020B0500040200020003" pitchFamily="34" charset="-34"/>
            </a:endParaRPr>
          </a:p>
        </p:txBody>
      </p:sp>
      <p:sp>
        <p:nvSpPr>
          <p:cNvPr id="94" name="TextBox 93">
            <a:extLst>
              <a:ext uri="{FF2B5EF4-FFF2-40B4-BE49-F238E27FC236}">
                <a16:creationId xmlns:a16="http://schemas.microsoft.com/office/drawing/2014/main" id="{C35DFA73-6CF4-467D-9F4F-FD4AE3E57BE8}"/>
              </a:ext>
            </a:extLst>
          </p:cNvPr>
          <p:cNvSpPr txBox="1"/>
          <p:nvPr/>
        </p:nvSpPr>
        <p:spPr>
          <a:xfrm>
            <a:off x="7520877" y="4516109"/>
            <a:ext cx="1828800" cy="276999"/>
          </a:xfrm>
          <a:prstGeom prst="rect">
            <a:avLst/>
          </a:prstGeom>
          <a:noFill/>
          <a:ln>
            <a:noFill/>
          </a:ln>
        </p:spPr>
        <p:txBody>
          <a:bodyPr wrap="square" lIns="0" tIns="0" rIns="0" bIns="0" rtlCol="0">
            <a:spAutoFit/>
          </a:bodyPr>
          <a:lstStyle/>
          <a:p>
            <a:pPr lvl="0" algn="ctr" defTabSz="457200"/>
            <a:r>
              <a:rPr lang="th-TH" sz="1800" b="1" dirty="0">
                <a:solidFill>
                  <a:srgbClr val="002060"/>
                </a:solidFill>
                <a:latin typeface="TH SarabunPSK" panose="020B0500040200020003" pitchFamily="34" charset="-34"/>
                <a:cs typeface="TH SarabunPSK" panose="020B0500040200020003" pitchFamily="34" charset="-34"/>
              </a:rPr>
              <a:t>กระทรวงคมนาคม</a:t>
            </a:r>
            <a:endParaRPr lang="en-US" sz="1800" b="1" dirty="0">
              <a:solidFill>
                <a:srgbClr val="002060"/>
              </a:solidFill>
              <a:latin typeface="TH SarabunPSK" panose="020B0500040200020003" pitchFamily="34" charset="-34"/>
              <a:cs typeface="TH SarabunPSK" panose="020B0500040200020003" pitchFamily="34" charset="-34"/>
            </a:endParaRPr>
          </a:p>
        </p:txBody>
      </p:sp>
      <p:sp>
        <p:nvSpPr>
          <p:cNvPr id="95" name="TextBox 94">
            <a:extLst>
              <a:ext uri="{FF2B5EF4-FFF2-40B4-BE49-F238E27FC236}">
                <a16:creationId xmlns:a16="http://schemas.microsoft.com/office/drawing/2014/main" id="{738D0BE7-49B0-4B3E-AE6B-118D96E5BFFB}"/>
              </a:ext>
            </a:extLst>
          </p:cNvPr>
          <p:cNvSpPr txBox="1"/>
          <p:nvPr/>
        </p:nvSpPr>
        <p:spPr>
          <a:xfrm>
            <a:off x="9946881" y="4310103"/>
            <a:ext cx="1694633" cy="553998"/>
          </a:xfrm>
          <a:prstGeom prst="rect">
            <a:avLst/>
          </a:prstGeom>
          <a:noFill/>
          <a:ln>
            <a:noFill/>
          </a:ln>
        </p:spPr>
        <p:txBody>
          <a:bodyPr wrap="square" lIns="0" tIns="0" rIns="0" bIns="0" rtlCol="0">
            <a:spAutoFit/>
          </a:bodyPr>
          <a:lstStyle/>
          <a:p>
            <a:pPr lvl="0" algn="ctr" defTabSz="457200"/>
            <a:r>
              <a:rPr lang="th-TH" sz="1800" b="1" dirty="0">
                <a:solidFill>
                  <a:srgbClr val="002060"/>
                </a:solidFill>
                <a:latin typeface="TH SarabunPSK" panose="020B0500040200020003" pitchFamily="34" charset="-34"/>
                <a:cs typeface="TH SarabunPSK" panose="020B0500040200020003" pitchFamily="34" charset="-34"/>
              </a:rPr>
              <a:t>กระทรวงดิจิทัล              เพื่อเศรษฐกิจและสังคม</a:t>
            </a:r>
            <a:endParaRPr lang="en-US" sz="1800" b="1" dirty="0">
              <a:solidFill>
                <a:srgbClr val="002060"/>
              </a:solidFill>
              <a:latin typeface="TH SarabunPSK" panose="020B0500040200020003" pitchFamily="34" charset="-34"/>
              <a:cs typeface="TH SarabunPSK" panose="020B0500040200020003" pitchFamily="34" charset="-34"/>
            </a:endParaRPr>
          </a:p>
        </p:txBody>
      </p:sp>
      <p:sp>
        <p:nvSpPr>
          <p:cNvPr id="128" name="TextBox 127">
            <a:extLst>
              <a:ext uri="{FF2B5EF4-FFF2-40B4-BE49-F238E27FC236}">
                <a16:creationId xmlns:a16="http://schemas.microsoft.com/office/drawing/2014/main" id="{DE1C8EEA-5818-4D2D-851B-053E4000D615}"/>
              </a:ext>
            </a:extLst>
          </p:cNvPr>
          <p:cNvSpPr txBox="1"/>
          <p:nvPr/>
        </p:nvSpPr>
        <p:spPr>
          <a:xfrm>
            <a:off x="428028" y="2028516"/>
            <a:ext cx="1810942" cy="1508105"/>
          </a:xfrm>
          <a:prstGeom prst="rect">
            <a:avLst/>
          </a:prstGeom>
          <a:noFill/>
          <a:ln>
            <a:noFill/>
          </a:ln>
        </p:spPr>
        <p:txBody>
          <a:bodyPr wrap="square" lIns="0" tIns="0" rIns="0" bIns="0" rtlCol="0">
            <a:spAutoFit/>
          </a:bodyPr>
          <a:lstStyle/>
          <a:p>
            <a:pPr algn="ctr"/>
            <a:r>
              <a:rPr lang="en-US" sz="1400" dirty="0">
                <a:latin typeface="Segoe UI"/>
              </a:rPr>
              <a:t>Lorem ipsum dolor sit </a:t>
            </a:r>
            <a:r>
              <a:rPr lang="en-US" sz="1400" dirty="0" err="1">
                <a:latin typeface="Segoe UI"/>
              </a:rPr>
              <a:t>amet</a:t>
            </a:r>
            <a:r>
              <a:rPr lang="en-US" sz="1400" dirty="0">
                <a:latin typeface="Segoe UI"/>
              </a:rPr>
              <a:t>, </a:t>
            </a:r>
            <a:r>
              <a:rPr lang="en-US" sz="1400" dirty="0" err="1">
                <a:latin typeface="Segoe UI"/>
              </a:rPr>
              <a:t>consectetur</a:t>
            </a:r>
            <a:r>
              <a:rPr lang="en-US" sz="1400" dirty="0">
                <a:latin typeface="Segoe UI"/>
              </a:rPr>
              <a:t> </a:t>
            </a:r>
            <a:r>
              <a:rPr lang="en-US" sz="1400" dirty="0" err="1">
                <a:latin typeface="Segoe UI"/>
              </a:rPr>
              <a:t>adipiscing</a:t>
            </a:r>
            <a:r>
              <a:rPr lang="en-US" sz="1400" dirty="0">
                <a:latin typeface="Segoe UI"/>
              </a:rPr>
              <a:t> </a:t>
            </a:r>
            <a:r>
              <a:rPr lang="en-US" sz="1400" dirty="0" err="1">
                <a:latin typeface="Segoe UI"/>
              </a:rPr>
              <a:t>elit</a:t>
            </a:r>
            <a:r>
              <a:rPr lang="en-US" sz="1400" dirty="0">
                <a:latin typeface="Segoe UI"/>
              </a:rPr>
              <a:t>. </a:t>
            </a:r>
            <a:r>
              <a:rPr lang="en-US" sz="1400" dirty="0" err="1">
                <a:latin typeface="Segoe UI"/>
              </a:rPr>
              <a:t>Aenean</a:t>
            </a:r>
            <a:r>
              <a:rPr lang="en-US" sz="1400" dirty="0">
                <a:latin typeface="Segoe UI"/>
              </a:rPr>
              <a:t> fermentum </a:t>
            </a:r>
            <a:r>
              <a:rPr lang="en-US" sz="1400" dirty="0" err="1">
                <a:latin typeface="Segoe UI"/>
              </a:rPr>
              <a:t>fringilla</a:t>
            </a:r>
            <a:r>
              <a:rPr lang="en-US" sz="1400" dirty="0">
                <a:latin typeface="Segoe UI"/>
              </a:rPr>
              <a:t> </a:t>
            </a:r>
            <a:r>
              <a:rPr lang="en-US" sz="1400" dirty="0" err="1">
                <a:latin typeface="Segoe UI"/>
              </a:rPr>
              <a:t>purus</a:t>
            </a:r>
            <a:r>
              <a:rPr lang="en-US" sz="1400" dirty="0">
                <a:latin typeface="Segoe UI"/>
              </a:rPr>
              <a:t> id </a:t>
            </a:r>
            <a:r>
              <a:rPr lang="en-US" sz="1400" dirty="0" err="1">
                <a:latin typeface="Segoe UI"/>
              </a:rPr>
              <a:t>aliquet</a:t>
            </a:r>
            <a:r>
              <a:rPr lang="en-US" sz="1400" dirty="0">
                <a:latin typeface="Segoe UI"/>
              </a:rPr>
              <a:t>. </a:t>
            </a:r>
            <a:r>
              <a:rPr lang="en-US" sz="1400" dirty="0" err="1">
                <a:latin typeface="Segoe UI"/>
              </a:rPr>
              <a:t>Donec</a:t>
            </a:r>
            <a:r>
              <a:rPr lang="en-US" sz="1400" dirty="0">
                <a:latin typeface="Segoe UI"/>
              </a:rPr>
              <a:t> non </a:t>
            </a:r>
            <a:r>
              <a:rPr lang="en-US" sz="1400" dirty="0" err="1">
                <a:latin typeface="Segoe UI"/>
              </a:rPr>
              <a:t>aliquet</a:t>
            </a:r>
            <a:r>
              <a:rPr lang="en-US" sz="1400" dirty="0">
                <a:latin typeface="Segoe UI"/>
              </a:rPr>
              <a:t> dui, a convallis </a:t>
            </a:r>
            <a:r>
              <a:rPr lang="en-US" sz="1400" dirty="0" err="1">
                <a:latin typeface="Segoe UI"/>
              </a:rPr>
              <a:t>risus</a:t>
            </a:r>
            <a:r>
              <a:rPr lang="en-US" sz="1400" dirty="0">
                <a:latin typeface="Segoe UI"/>
              </a:rPr>
              <a:t>. </a:t>
            </a:r>
            <a:endParaRPr lang="id-ID" sz="1400" dirty="0">
              <a:latin typeface="Segoe UI"/>
            </a:endParaRPr>
          </a:p>
        </p:txBody>
      </p:sp>
      <p:sp>
        <p:nvSpPr>
          <p:cNvPr id="129" name="TextBox 128">
            <a:extLst>
              <a:ext uri="{FF2B5EF4-FFF2-40B4-BE49-F238E27FC236}">
                <a16:creationId xmlns:a16="http://schemas.microsoft.com/office/drawing/2014/main" id="{A64AD0BD-E594-45A6-AD4B-BF6A06CE232F}"/>
              </a:ext>
            </a:extLst>
          </p:cNvPr>
          <p:cNvSpPr txBox="1"/>
          <p:nvPr/>
        </p:nvSpPr>
        <p:spPr>
          <a:xfrm>
            <a:off x="2787893" y="2028516"/>
            <a:ext cx="1810942" cy="1508105"/>
          </a:xfrm>
          <a:prstGeom prst="rect">
            <a:avLst/>
          </a:prstGeom>
          <a:noFill/>
          <a:ln>
            <a:noFill/>
          </a:ln>
        </p:spPr>
        <p:txBody>
          <a:bodyPr wrap="square" lIns="0" tIns="0" rIns="0" bIns="0" rtlCol="0">
            <a:spAutoFit/>
          </a:bodyPr>
          <a:lstStyle/>
          <a:p>
            <a:pPr algn="ctr"/>
            <a:r>
              <a:rPr lang="en-US" sz="1400" dirty="0">
                <a:latin typeface="Segoe UI"/>
              </a:rPr>
              <a:t>Lorem ipsum dolor sit </a:t>
            </a:r>
            <a:r>
              <a:rPr lang="en-US" sz="1400" dirty="0" err="1">
                <a:latin typeface="Segoe UI"/>
              </a:rPr>
              <a:t>amet</a:t>
            </a:r>
            <a:r>
              <a:rPr lang="en-US" sz="1400" dirty="0">
                <a:latin typeface="Segoe UI"/>
              </a:rPr>
              <a:t>, </a:t>
            </a:r>
            <a:r>
              <a:rPr lang="en-US" sz="1400" dirty="0" err="1">
                <a:latin typeface="Segoe UI"/>
              </a:rPr>
              <a:t>consectetur</a:t>
            </a:r>
            <a:r>
              <a:rPr lang="en-US" sz="1400" dirty="0">
                <a:latin typeface="Segoe UI"/>
              </a:rPr>
              <a:t> </a:t>
            </a:r>
            <a:r>
              <a:rPr lang="en-US" sz="1400" dirty="0" err="1">
                <a:latin typeface="Segoe UI"/>
              </a:rPr>
              <a:t>adipiscing</a:t>
            </a:r>
            <a:r>
              <a:rPr lang="en-US" sz="1400" dirty="0">
                <a:latin typeface="Segoe UI"/>
              </a:rPr>
              <a:t> </a:t>
            </a:r>
            <a:r>
              <a:rPr lang="en-US" sz="1400" dirty="0" err="1">
                <a:latin typeface="Segoe UI"/>
              </a:rPr>
              <a:t>elit</a:t>
            </a:r>
            <a:r>
              <a:rPr lang="en-US" sz="1400" dirty="0">
                <a:latin typeface="Segoe UI"/>
              </a:rPr>
              <a:t>. </a:t>
            </a:r>
            <a:r>
              <a:rPr lang="en-US" sz="1400" dirty="0" err="1">
                <a:latin typeface="Segoe UI"/>
              </a:rPr>
              <a:t>Aenean</a:t>
            </a:r>
            <a:r>
              <a:rPr lang="en-US" sz="1400" dirty="0">
                <a:latin typeface="Segoe UI"/>
              </a:rPr>
              <a:t> fermentum </a:t>
            </a:r>
            <a:r>
              <a:rPr lang="en-US" sz="1400" dirty="0" err="1">
                <a:latin typeface="Segoe UI"/>
              </a:rPr>
              <a:t>fringilla</a:t>
            </a:r>
            <a:r>
              <a:rPr lang="en-US" sz="1400" dirty="0">
                <a:latin typeface="Segoe UI"/>
              </a:rPr>
              <a:t> </a:t>
            </a:r>
            <a:r>
              <a:rPr lang="en-US" sz="1400" dirty="0" err="1">
                <a:latin typeface="Segoe UI"/>
              </a:rPr>
              <a:t>purus</a:t>
            </a:r>
            <a:r>
              <a:rPr lang="en-US" sz="1400" dirty="0">
                <a:latin typeface="Segoe UI"/>
              </a:rPr>
              <a:t> id </a:t>
            </a:r>
            <a:r>
              <a:rPr lang="en-US" sz="1400" dirty="0" err="1">
                <a:latin typeface="Segoe UI"/>
              </a:rPr>
              <a:t>aliquet</a:t>
            </a:r>
            <a:r>
              <a:rPr lang="en-US" sz="1400" dirty="0">
                <a:latin typeface="Segoe UI"/>
              </a:rPr>
              <a:t>. </a:t>
            </a:r>
            <a:r>
              <a:rPr lang="en-US" sz="1400" dirty="0" err="1">
                <a:latin typeface="Segoe UI"/>
              </a:rPr>
              <a:t>Donec</a:t>
            </a:r>
            <a:r>
              <a:rPr lang="en-US" sz="1400" dirty="0">
                <a:latin typeface="Segoe UI"/>
              </a:rPr>
              <a:t> non </a:t>
            </a:r>
            <a:r>
              <a:rPr lang="en-US" sz="1400" dirty="0" err="1">
                <a:latin typeface="Segoe UI"/>
              </a:rPr>
              <a:t>aliquet</a:t>
            </a:r>
            <a:r>
              <a:rPr lang="en-US" sz="1400" dirty="0">
                <a:latin typeface="Segoe UI"/>
              </a:rPr>
              <a:t> dui, a convallis </a:t>
            </a:r>
            <a:r>
              <a:rPr lang="en-US" sz="1400" dirty="0" err="1">
                <a:latin typeface="Segoe UI"/>
              </a:rPr>
              <a:t>risus</a:t>
            </a:r>
            <a:r>
              <a:rPr lang="en-US" sz="1400" dirty="0">
                <a:latin typeface="Segoe UI"/>
              </a:rPr>
              <a:t>. </a:t>
            </a:r>
            <a:endParaRPr lang="id-ID" sz="1400" dirty="0">
              <a:latin typeface="Segoe UI"/>
            </a:endParaRPr>
          </a:p>
        </p:txBody>
      </p:sp>
      <p:sp>
        <p:nvSpPr>
          <p:cNvPr id="130" name="TextBox 129">
            <a:extLst>
              <a:ext uri="{FF2B5EF4-FFF2-40B4-BE49-F238E27FC236}">
                <a16:creationId xmlns:a16="http://schemas.microsoft.com/office/drawing/2014/main" id="{4F79970C-851C-4D8A-89A3-20B4DC37D55C}"/>
              </a:ext>
            </a:extLst>
          </p:cNvPr>
          <p:cNvSpPr txBox="1"/>
          <p:nvPr/>
        </p:nvSpPr>
        <p:spPr>
          <a:xfrm>
            <a:off x="5162548" y="2028516"/>
            <a:ext cx="1810942" cy="1508105"/>
          </a:xfrm>
          <a:prstGeom prst="rect">
            <a:avLst/>
          </a:prstGeom>
          <a:noFill/>
          <a:ln>
            <a:noFill/>
          </a:ln>
        </p:spPr>
        <p:txBody>
          <a:bodyPr wrap="square" lIns="0" tIns="0" rIns="0" bIns="0" rtlCol="0">
            <a:spAutoFit/>
          </a:bodyPr>
          <a:lstStyle/>
          <a:p>
            <a:pPr algn="ctr"/>
            <a:r>
              <a:rPr lang="en-US" sz="1400" dirty="0">
                <a:latin typeface="Segoe UI"/>
              </a:rPr>
              <a:t>Lorem ipsum dolor sit </a:t>
            </a:r>
            <a:r>
              <a:rPr lang="en-US" sz="1400" dirty="0" err="1">
                <a:latin typeface="Segoe UI"/>
              </a:rPr>
              <a:t>amet</a:t>
            </a:r>
            <a:r>
              <a:rPr lang="en-US" sz="1400" dirty="0">
                <a:latin typeface="Segoe UI"/>
              </a:rPr>
              <a:t>, </a:t>
            </a:r>
            <a:r>
              <a:rPr lang="en-US" sz="1400" dirty="0" err="1">
                <a:latin typeface="Segoe UI"/>
              </a:rPr>
              <a:t>consectetur</a:t>
            </a:r>
            <a:r>
              <a:rPr lang="en-US" sz="1400" dirty="0">
                <a:latin typeface="Segoe UI"/>
              </a:rPr>
              <a:t> </a:t>
            </a:r>
            <a:r>
              <a:rPr lang="en-US" sz="1400" dirty="0" err="1">
                <a:latin typeface="Segoe UI"/>
              </a:rPr>
              <a:t>adipiscing</a:t>
            </a:r>
            <a:r>
              <a:rPr lang="en-US" sz="1400" dirty="0">
                <a:latin typeface="Segoe UI"/>
              </a:rPr>
              <a:t> </a:t>
            </a:r>
            <a:r>
              <a:rPr lang="en-US" sz="1400" dirty="0" err="1">
                <a:latin typeface="Segoe UI"/>
              </a:rPr>
              <a:t>elit</a:t>
            </a:r>
            <a:r>
              <a:rPr lang="en-US" sz="1400" dirty="0">
                <a:latin typeface="Segoe UI"/>
              </a:rPr>
              <a:t>. </a:t>
            </a:r>
            <a:r>
              <a:rPr lang="en-US" sz="1400" dirty="0" err="1">
                <a:latin typeface="Segoe UI"/>
              </a:rPr>
              <a:t>Aenean</a:t>
            </a:r>
            <a:r>
              <a:rPr lang="en-US" sz="1400" dirty="0">
                <a:latin typeface="Segoe UI"/>
              </a:rPr>
              <a:t> fermentum </a:t>
            </a:r>
            <a:r>
              <a:rPr lang="en-US" sz="1400" dirty="0" err="1">
                <a:latin typeface="Segoe UI"/>
              </a:rPr>
              <a:t>fringilla</a:t>
            </a:r>
            <a:r>
              <a:rPr lang="en-US" sz="1400" dirty="0">
                <a:latin typeface="Segoe UI"/>
              </a:rPr>
              <a:t> </a:t>
            </a:r>
            <a:r>
              <a:rPr lang="en-US" sz="1400" dirty="0" err="1">
                <a:latin typeface="Segoe UI"/>
              </a:rPr>
              <a:t>purus</a:t>
            </a:r>
            <a:r>
              <a:rPr lang="en-US" sz="1400" dirty="0">
                <a:latin typeface="Segoe UI"/>
              </a:rPr>
              <a:t> id </a:t>
            </a:r>
            <a:r>
              <a:rPr lang="en-US" sz="1400" dirty="0" err="1">
                <a:latin typeface="Segoe UI"/>
              </a:rPr>
              <a:t>aliquet</a:t>
            </a:r>
            <a:r>
              <a:rPr lang="en-US" sz="1400" dirty="0">
                <a:latin typeface="Segoe UI"/>
              </a:rPr>
              <a:t>. </a:t>
            </a:r>
            <a:r>
              <a:rPr lang="en-US" sz="1400" dirty="0" err="1">
                <a:latin typeface="Segoe UI"/>
              </a:rPr>
              <a:t>Donec</a:t>
            </a:r>
            <a:r>
              <a:rPr lang="en-US" sz="1400" dirty="0">
                <a:latin typeface="Segoe UI"/>
              </a:rPr>
              <a:t> non </a:t>
            </a:r>
            <a:r>
              <a:rPr lang="en-US" sz="1400" dirty="0" err="1">
                <a:latin typeface="Segoe UI"/>
              </a:rPr>
              <a:t>aliquet</a:t>
            </a:r>
            <a:r>
              <a:rPr lang="en-US" sz="1400" dirty="0">
                <a:latin typeface="Segoe UI"/>
              </a:rPr>
              <a:t> dui, a convallis </a:t>
            </a:r>
            <a:r>
              <a:rPr lang="en-US" sz="1400" dirty="0" err="1">
                <a:latin typeface="Segoe UI"/>
              </a:rPr>
              <a:t>risus</a:t>
            </a:r>
            <a:r>
              <a:rPr lang="en-US" sz="1400" dirty="0">
                <a:latin typeface="Segoe UI"/>
              </a:rPr>
              <a:t>. </a:t>
            </a:r>
            <a:endParaRPr lang="id-ID" sz="1400" dirty="0">
              <a:latin typeface="Segoe UI"/>
            </a:endParaRPr>
          </a:p>
        </p:txBody>
      </p:sp>
      <p:sp>
        <p:nvSpPr>
          <p:cNvPr id="131" name="TextBox 130">
            <a:extLst>
              <a:ext uri="{FF2B5EF4-FFF2-40B4-BE49-F238E27FC236}">
                <a16:creationId xmlns:a16="http://schemas.microsoft.com/office/drawing/2014/main" id="{976165F3-6855-4E6B-96BC-5424F5D5C4B9}"/>
              </a:ext>
            </a:extLst>
          </p:cNvPr>
          <p:cNvSpPr txBox="1"/>
          <p:nvPr/>
        </p:nvSpPr>
        <p:spPr>
          <a:xfrm>
            <a:off x="7529807" y="2028516"/>
            <a:ext cx="1810942" cy="1508105"/>
          </a:xfrm>
          <a:prstGeom prst="rect">
            <a:avLst/>
          </a:prstGeom>
          <a:noFill/>
          <a:ln>
            <a:noFill/>
          </a:ln>
        </p:spPr>
        <p:txBody>
          <a:bodyPr wrap="square" lIns="0" tIns="0" rIns="0" bIns="0" rtlCol="0">
            <a:spAutoFit/>
          </a:bodyPr>
          <a:lstStyle/>
          <a:p>
            <a:pPr algn="ctr"/>
            <a:r>
              <a:rPr lang="en-US" sz="1400" dirty="0">
                <a:latin typeface="Segoe UI"/>
              </a:rPr>
              <a:t>Lorem ipsum dolor sit </a:t>
            </a:r>
            <a:r>
              <a:rPr lang="en-US" sz="1400" dirty="0" err="1">
                <a:latin typeface="Segoe UI"/>
              </a:rPr>
              <a:t>amet</a:t>
            </a:r>
            <a:r>
              <a:rPr lang="en-US" sz="1400" dirty="0">
                <a:latin typeface="Segoe UI"/>
              </a:rPr>
              <a:t>, </a:t>
            </a:r>
            <a:r>
              <a:rPr lang="en-US" sz="1400" dirty="0" err="1">
                <a:latin typeface="Segoe UI"/>
              </a:rPr>
              <a:t>consectetur</a:t>
            </a:r>
            <a:r>
              <a:rPr lang="en-US" sz="1400" dirty="0">
                <a:latin typeface="Segoe UI"/>
              </a:rPr>
              <a:t> </a:t>
            </a:r>
            <a:r>
              <a:rPr lang="en-US" sz="1400" dirty="0" err="1">
                <a:latin typeface="Segoe UI"/>
              </a:rPr>
              <a:t>adipiscing</a:t>
            </a:r>
            <a:r>
              <a:rPr lang="en-US" sz="1400" dirty="0">
                <a:latin typeface="Segoe UI"/>
              </a:rPr>
              <a:t> </a:t>
            </a:r>
            <a:r>
              <a:rPr lang="en-US" sz="1400" dirty="0" err="1">
                <a:latin typeface="Segoe UI"/>
              </a:rPr>
              <a:t>elit</a:t>
            </a:r>
            <a:r>
              <a:rPr lang="en-US" sz="1400" dirty="0">
                <a:latin typeface="Segoe UI"/>
              </a:rPr>
              <a:t>. </a:t>
            </a:r>
            <a:r>
              <a:rPr lang="en-US" sz="1400" dirty="0" err="1">
                <a:latin typeface="Segoe UI"/>
              </a:rPr>
              <a:t>Aenean</a:t>
            </a:r>
            <a:r>
              <a:rPr lang="en-US" sz="1400" dirty="0">
                <a:latin typeface="Segoe UI"/>
              </a:rPr>
              <a:t> fermentum </a:t>
            </a:r>
            <a:r>
              <a:rPr lang="en-US" sz="1400" dirty="0" err="1">
                <a:latin typeface="Segoe UI"/>
              </a:rPr>
              <a:t>fringilla</a:t>
            </a:r>
            <a:r>
              <a:rPr lang="en-US" sz="1400" dirty="0">
                <a:latin typeface="Segoe UI"/>
              </a:rPr>
              <a:t> </a:t>
            </a:r>
            <a:r>
              <a:rPr lang="en-US" sz="1400" dirty="0" err="1">
                <a:latin typeface="Segoe UI"/>
              </a:rPr>
              <a:t>purus</a:t>
            </a:r>
            <a:r>
              <a:rPr lang="en-US" sz="1400" dirty="0">
                <a:latin typeface="Segoe UI"/>
              </a:rPr>
              <a:t> id </a:t>
            </a:r>
            <a:r>
              <a:rPr lang="en-US" sz="1400" dirty="0" err="1">
                <a:latin typeface="Segoe UI"/>
              </a:rPr>
              <a:t>aliquet</a:t>
            </a:r>
            <a:r>
              <a:rPr lang="en-US" sz="1400" dirty="0">
                <a:latin typeface="Segoe UI"/>
              </a:rPr>
              <a:t>. </a:t>
            </a:r>
            <a:r>
              <a:rPr lang="en-US" sz="1400" dirty="0" err="1">
                <a:latin typeface="Segoe UI"/>
              </a:rPr>
              <a:t>Donec</a:t>
            </a:r>
            <a:r>
              <a:rPr lang="en-US" sz="1400" dirty="0">
                <a:latin typeface="Segoe UI"/>
              </a:rPr>
              <a:t> non </a:t>
            </a:r>
            <a:r>
              <a:rPr lang="en-US" sz="1400" dirty="0" err="1">
                <a:latin typeface="Segoe UI"/>
              </a:rPr>
              <a:t>aliquet</a:t>
            </a:r>
            <a:r>
              <a:rPr lang="en-US" sz="1400" dirty="0">
                <a:latin typeface="Segoe UI"/>
              </a:rPr>
              <a:t> dui, a convallis </a:t>
            </a:r>
            <a:r>
              <a:rPr lang="en-US" sz="1400" dirty="0" err="1">
                <a:latin typeface="Segoe UI"/>
              </a:rPr>
              <a:t>risus</a:t>
            </a:r>
            <a:r>
              <a:rPr lang="en-US" sz="1400" dirty="0">
                <a:latin typeface="Segoe UI"/>
              </a:rPr>
              <a:t>. </a:t>
            </a:r>
            <a:endParaRPr lang="id-ID" sz="1400" dirty="0">
              <a:latin typeface="Segoe UI"/>
            </a:endParaRPr>
          </a:p>
        </p:txBody>
      </p:sp>
      <p:sp>
        <p:nvSpPr>
          <p:cNvPr id="132" name="TextBox 131">
            <a:extLst>
              <a:ext uri="{FF2B5EF4-FFF2-40B4-BE49-F238E27FC236}">
                <a16:creationId xmlns:a16="http://schemas.microsoft.com/office/drawing/2014/main" id="{0C90579A-1A89-48DA-B561-41C92333E2A3}"/>
              </a:ext>
            </a:extLst>
          </p:cNvPr>
          <p:cNvSpPr txBox="1"/>
          <p:nvPr/>
        </p:nvSpPr>
        <p:spPr>
          <a:xfrm>
            <a:off x="9899396" y="2028516"/>
            <a:ext cx="1810942" cy="1508105"/>
          </a:xfrm>
          <a:prstGeom prst="rect">
            <a:avLst/>
          </a:prstGeom>
          <a:noFill/>
          <a:ln>
            <a:noFill/>
          </a:ln>
        </p:spPr>
        <p:txBody>
          <a:bodyPr wrap="square" lIns="0" tIns="0" rIns="0" bIns="0" rtlCol="0">
            <a:spAutoFit/>
          </a:bodyPr>
          <a:lstStyle/>
          <a:p>
            <a:pPr algn="ctr"/>
            <a:r>
              <a:rPr lang="en-US" sz="1400" dirty="0">
                <a:latin typeface="Segoe UI"/>
              </a:rPr>
              <a:t>Lorem ipsum dolor sit </a:t>
            </a:r>
            <a:r>
              <a:rPr lang="en-US" sz="1400" dirty="0" err="1">
                <a:latin typeface="Segoe UI"/>
              </a:rPr>
              <a:t>amet</a:t>
            </a:r>
            <a:r>
              <a:rPr lang="en-US" sz="1400" dirty="0">
                <a:latin typeface="Segoe UI"/>
              </a:rPr>
              <a:t>, </a:t>
            </a:r>
            <a:r>
              <a:rPr lang="en-US" sz="1400" dirty="0" err="1">
                <a:latin typeface="Segoe UI"/>
              </a:rPr>
              <a:t>consectetur</a:t>
            </a:r>
            <a:r>
              <a:rPr lang="en-US" sz="1400" dirty="0">
                <a:latin typeface="Segoe UI"/>
              </a:rPr>
              <a:t> </a:t>
            </a:r>
            <a:r>
              <a:rPr lang="en-US" sz="1400" dirty="0" err="1">
                <a:latin typeface="Segoe UI"/>
              </a:rPr>
              <a:t>adipiscing</a:t>
            </a:r>
            <a:r>
              <a:rPr lang="en-US" sz="1400" dirty="0">
                <a:latin typeface="Segoe UI"/>
              </a:rPr>
              <a:t> </a:t>
            </a:r>
            <a:r>
              <a:rPr lang="en-US" sz="1400" dirty="0" err="1">
                <a:latin typeface="Segoe UI"/>
              </a:rPr>
              <a:t>elit</a:t>
            </a:r>
            <a:r>
              <a:rPr lang="en-US" sz="1400" dirty="0">
                <a:latin typeface="Segoe UI"/>
              </a:rPr>
              <a:t>. </a:t>
            </a:r>
            <a:r>
              <a:rPr lang="en-US" sz="1400" dirty="0" err="1">
                <a:latin typeface="Segoe UI"/>
              </a:rPr>
              <a:t>Aenean</a:t>
            </a:r>
            <a:r>
              <a:rPr lang="en-US" sz="1400" dirty="0">
                <a:latin typeface="Segoe UI"/>
              </a:rPr>
              <a:t> fermentum </a:t>
            </a:r>
            <a:r>
              <a:rPr lang="en-US" sz="1400" dirty="0" err="1">
                <a:latin typeface="Segoe UI"/>
              </a:rPr>
              <a:t>fringilla</a:t>
            </a:r>
            <a:r>
              <a:rPr lang="en-US" sz="1400" dirty="0">
                <a:latin typeface="Segoe UI"/>
              </a:rPr>
              <a:t> </a:t>
            </a:r>
            <a:r>
              <a:rPr lang="en-US" sz="1400" dirty="0" err="1">
                <a:latin typeface="Segoe UI"/>
              </a:rPr>
              <a:t>purus</a:t>
            </a:r>
            <a:r>
              <a:rPr lang="en-US" sz="1400" dirty="0">
                <a:latin typeface="Segoe UI"/>
              </a:rPr>
              <a:t> id </a:t>
            </a:r>
            <a:r>
              <a:rPr lang="en-US" sz="1400" dirty="0" err="1">
                <a:latin typeface="Segoe UI"/>
              </a:rPr>
              <a:t>aliquet</a:t>
            </a:r>
            <a:r>
              <a:rPr lang="en-US" sz="1400" dirty="0">
                <a:latin typeface="Segoe UI"/>
              </a:rPr>
              <a:t>. </a:t>
            </a:r>
            <a:r>
              <a:rPr lang="en-US" sz="1400" dirty="0" err="1">
                <a:latin typeface="Segoe UI"/>
              </a:rPr>
              <a:t>Donec</a:t>
            </a:r>
            <a:r>
              <a:rPr lang="en-US" sz="1400" dirty="0">
                <a:latin typeface="Segoe UI"/>
              </a:rPr>
              <a:t> non </a:t>
            </a:r>
            <a:r>
              <a:rPr lang="en-US" sz="1400" dirty="0" err="1">
                <a:latin typeface="Segoe UI"/>
              </a:rPr>
              <a:t>aliquet</a:t>
            </a:r>
            <a:r>
              <a:rPr lang="en-US" sz="1400" dirty="0">
                <a:latin typeface="Segoe UI"/>
              </a:rPr>
              <a:t> dui, a convallis </a:t>
            </a:r>
            <a:r>
              <a:rPr lang="en-US" sz="1400" dirty="0" err="1">
                <a:latin typeface="Segoe UI"/>
              </a:rPr>
              <a:t>risus</a:t>
            </a:r>
            <a:r>
              <a:rPr lang="en-US" sz="1400" dirty="0">
                <a:latin typeface="Segoe UI"/>
              </a:rPr>
              <a:t>. </a:t>
            </a:r>
            <a:endParaRPr lang="id-ID" sz="1400" dirty="0">
              <a:latin typeface="Segoe UI"/>
            </a:endParaRPr>
          </a:p>
        </p:txBody>
      </p:sp>
      <p:sp>
        <p:nvSpPr>
          <p:cNvPr id="133" name="Chevron 14">
            <a:extLst>
              <a:ext uri="{FF2B5EF4-FFF2-40B4-BE49-F238E27FC236}">
                <a16:creationId xmlns:a16="http://schemas.microsoft.com/office/drawing/2014/main" id="{A700C8A1-8EC8-43CC-A3DD-A63DE08F7844}"/>
              </a:ext>
            </a:extLst>
          </p:cNvPr>
          <p:cNvSpPr/>
          <p:nvPr/>
        </p:nvSpPr>
        <p:spPr>
          <a:xfrm rot="16200000">
            <a:off x="1210389" y="3715408"/>
            <a:ext cx="246219" cy="415907"/>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sp>
        <p:nvSpPr>
          <p:cNvPr id="134" name="Chevron 14">
            <a:extLst>
              <a:ext uri="{FF2B5EF4-FFF2-40B4-BE49-F238E27FC236}">
                <a16:creationId xmlns:a16="http://schemas.microsoft.com/office/drawing/2014/main" id="{84E86655-B384-47BD-9C25-5A1302AB0AC6}"/>
              </a:ext>
            </a:extLst>
          </p:cNvPr>
          <p:cNvSpPr/>
          <p:nvPr/>
        </p:nvSpPr>
        <p:spPr>
          <a:xfrm rot="16200000">
            <a:off x="3608288" y="3715408"/>
            <a:ext cx="246219" cy="415907"/>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sp>
        <p:nvSpPr>
          <p:cNvPr id="135" name="Chevron 14">
            <a:extLst>
              <a:ext uri="{FF2B5EF4-FFF2-40B4-BE49-F238E27FC236}">
                <a16:creationId xmlns:a16="http://schemas.microsoft.com/office/drawing/2014/main" id="{A6EA969D-30E1-4410-881C-88B3BB65EAE3}"/>
              </a:ext>
            </a:extLst>
          </p:cNvPr>
          <p:cNvSpPr/>
          <p:nvPr/>
        </p:nvSpPr>
        <p:spPr>
          <a:xfrm rot="16200000">
            <a:off x="5969663" y="3715409"/>
            <a:ext cx="246219" cy="415907"/>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sp>
        <p:nvSpPr>
          <p:cNvPr id="136" name="Chevron 14">
            <a:extLst>
              <a:ext uri="{FF2B5EF4-FFF2-40B4-BE49-F238E27FC236}">
                <a16:creationId xmlns:a16="http://schemas.microsoft.com/office/drawing/2014/main" id="{1DF428C3-F94E-4E27-8FE2-EED1853E72A8}"/>
              </a:ext>
            </a:extLst>
          </p:cNvPr>
          <p:cNvSpPr/>
          <p:nvPr/>
        </p:nvSpPr>
        <p:spPr>
          <a:xfrm rot="16200000">
            <a:off x="8312167" y="3715408"/>
            <a:ext cx="246219" cy="415907"/>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sp>
        <p:nvSpPr>
          <p:cNvPr id="138" name="Chevron 14">
            <a:extLst>
              <a:ext uri="{FF2B5EF4-FFF2-40B4-BE49-F238E27FC236}">
                <a16:creationId xmlns:a16="http://schemas.microsoft.com/office/drawing/2014/main" id="{A8205525-8B46-408D-923C-05676DE7BFEC}"/>
              </a:ext>
            </a:extLst>
          </p:cNvPr>
          <p:cNvSpPr/>
          <p:nvPr/>
        </p:nvSpPr>
        <p:spPr>
          <a:xfrm rot="16200000">
            <a:off x="10687412" y="3715408"/>
            <a:ext cx="246219" cy="415907"/>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pic>
        <p:nvPicPr>
          <p:cNvPr id="139" name="Picture 2" descr="Image result for à¸à¸£à¸°à¸à¸£à¸§à¸à¹à¸à¸©à¸à¸£">
            <a:extLst>
              <a:ext uri="{FF2B5EF4-FFF2-40B4-BE49-F238E27FC236}">
                <a16:creationId xmlns:a16="http://schemas.microsoft.com/office/drawing/2014/main" id="{2FE162BF-2AC9-4C6C-88FE-62A4E00FB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574" y="4981635"/>
            <a:ext cx="865849" cy="843498"/>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Image result for กระทรวงอุตสาหกรรม logo">
            <a:extLst>
              <a:ext uri="{FF2B5EF4-FFF2-40B4-BE49-F238E27FC236}">
                <a16:creationId xmlns:a16="http://schemas.microsoft.com/office/drawing/2014/main" id="{C6602BFE-F6B5-4F00-9B66-AFA55C020F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529" b="-2714"/>
          <a:stretch/>
        </p:blipFill>
        <p:spPr bwMode="auto">
          <a:xfrm>
            <a:off x="3208116" y="4912670"/>
            <a:ext cx="1046561" cy="98142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6" descr="Image result for à¸à¸£à¸°à¸à¸£à¸§à¸à¸ªà¸²à¸à¸²à¸£à¸à¸ªà¸¸à¸">
            <a:extLst>
              <a:ext uri="{FF2B5EF4-FFF2-40B4-BE49-F238E27FC236}">
                <a16:creationId xmlns:a16="http://schemas.microsoft.com/office/drawing/2014/main" id="{EFD8AD6B-3ACB-47F7-AB79-22C10F0226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794" y="4996706"/>
            <a:ext cx="864447" cy="843498"/>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4" descr="Image result for กระทรวงคมนาคม logo">
            <a:extLst>
              <a:ext uri="{FF2B5EF4-FFF2-40B4-BE49-F238E27FC236}">
                <a16:creationId xmlns:a16="http://schemas.microsoft.com/office/drawing/2014/main" id="{E0EF9B97-1DFC-4B5F-B89C-253DE6B9FC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9387" y="5003560"/>
            <a:ext cx="851777" cy="829789"/>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Image result for กระทรวงดิจิทัลเพื่อเศรษฐกิจและสังคม">
            <a:extLst>
              <a:ext uri="{FF2B5EF4-FFF2-40B4-BE49-F238E27FC236}">
                <a16:creationId xmlns:a16="http://schemas.microsoft.com/office/drawing/2014/main" id="{4C5DBAE7-A7B4-4770-8F7D-C68B00108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4931" y="4957324"/>
            <a:ext cx="915214" cy="922260"/>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1B4EBB79-782D-42DC-A949-EF9E4CBCBF2B}"/>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3712168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B09062B-2C64-4F7F-BB7E-55DEE2B452AC}"/>
              </a:ext>
            </a:extLst>
          </p:cNvPr>
          <p:cNvSpPr>
            <a:spLocks noGrp="1"/>
          </p:cNvSpPr>
          <p:nvPr>
            <p:ph type="pic" sz="quarter" idx="10"/>
          </p:nvPr>
        </p:nvSpPr>
        <p:spPr>
          <a:xfrm>
            <a:off x="6546043" y="2042414"/>
            <a:ext cx="2101850" cy="1608137"/>
          </a:xfrm>
        </p:spPr>
      </p:sp>
      <p:sp>
        <p:nvSpPr>
          <p:cNvPr id="6" name="Picture Placeholder 5">
            <a:extLst>
              <a:ext uri="{FF2B5EF4-FFF2-40B4-BE49-F238E27FC236}">
                <a16:creationId xmlns:a16="http://schemas.microsoft.com/office/drawing/2014/main" id="{C06247F8-9F49-4F9E-B33A-FBFF8B2D96E4}"/>
              </a:ext>
            </a:extLst>
          </p:cNvPr>
          <p:cNvSpPr>
            <a:spLocks noGrp="1"/>
          </p:cNvSpPr>
          <p:nvPr>
            <p:ph type="pic" sz="quarter" idx="11"/>
          </p:nvPr>
        </p:nvSpPr>
        <p:spPr>
          <a:xfrm>
            <a:off x="9226452" y="2042414"/>
            <a:ext cx="2101850" cy="1608137"/>
          </a:xfrm>
        </p:spPr>
      </p:sp>
      <p:sp>
        <p:nvSpPr>
          <p:cNvPr id="8" name="Picture Placeholder 7">
            <a:extLst>
              <a:ext uri="{FF2B5EF4-FFF2-40B4-BE49-F238E27FC236}">
                <a16:creationId xmlns:a16="http://schemas.microsoft.com/office/drawing/2014/main" id="{0D5B8170-F16A-468C-8102-BB3DE825244D}"/>
              </a:ext>
            </a:extLst>
          </p:cNvPr>
          <p:cNvSpPr>
            <a:spLocks noGrp="1"/>
          </p:cNvSpPr>
          <p:nvPr>
            <p:ph type="pic" sz="quarter" idx="12"/>
          </p:nvPr>
        </p:nvSpPr>
        <p:spPr>
          <a:xfrm>
            <a:off x="6546043" y="4467885"/>
            <a:ext cx="2101850" cy="1608137"/>
          </a:xfrm>
        </p:spPr>
      </p:sp>
      <p:sp>
        <p:nvSpPr>
          <p:cNvPr id="11" name="Picture Placeholder 10">
            <a:extLst>
              <a:ext uri="{FF2B5EF4-FFF2-40B4-BE49-F238E27FC236}">
                <a16:creationId xmlns:a16="http://schemas.microsoft.com/office/drawing/2014/main" id="{16817289-9B93-4261-80AB-928E55AD537D}"/>
              </a:ext>
            </a:extLst>
          </p:cNvPr>
          <p:cNvSpPr>
            <a:spLocks noGrp="1"/>
          </p:cNvSpPr>
          <p:nvPr>
            <p:ph type="pic" sz="quarter" idx="13"/>
          </p:nvPr>
        </p:nvSpPr>
        <p:spPr>
          <a:xfrm>
            <a:off x="9226452" y="4467885"/>
            <a:ext cx="2101850" cy="1608137"/>
          </a:xfrm>
        </p:spPr>
      </p:sp>
      <p:sp>
        <p:nvSpPr>
          <p:cNvPr id="14" name="Title 13">
            <a:extLst>
              <a:ext uri="{FF2B5EF4-FFF2-40B4-BE49-F238E27FC236}">
                <a16:creationId xmlns:a16="http://schemas.microsoft.com/office/drawing/2014/main" id="{197D483C-8B43-4680-A488-35226D77D585}"/>
              </a:ext>
            </a:extLst>
          </p:cNvPr>
          <p:cNvSpPr>
            <a:spLocks noGrp="1"/>
          </p:cNvSpPr>
          <p:nvPr>
            <p:ph type="title"/>
          </p:nvPr>
        </p:nvSpPr>
        <p:spPr/>
        <p:txBody>
          <a:bodyPr/>
          <a:lstStyle/>
          <a:p>
            <a:r>
              <a:rPr lang="en-US" dirty="0"/>
              <a:t>RB is also supporting a telecom player to identify potential Smart</a:t>
            </a:r>
            <a:r>
              <a:rPr lang="th-TH" dirty="0"/>
              <a:t> </a:t>
            </a:r>
            <a:r>
              <a:rPr lang="en-US" dirty="0"/>
              <a:t>City business opportunities in the six focus provinces in Thailand</a:t>
            </a:r>
            <a:endParaRPr lang="th-TH" dirty="0"/>
          </a:p>
        </p:txBody>
      </p:sp>
      <p:sp>
        <p:nvSpPr>
          <p:cNvPr id="3" name="Rectangle 2">
            <a:extLst>
              <a:ext uri="{FF2B5EF4-FFF2-40B4-BE49-F238E27FC236}">
                <a16:creationId xmlns:a16="http://schemas.microsoft.com/office/drawing/2014/main" id="{38F9A3C7-93C8-4118-BE16-A67D6BF3234D}"/>
              </a:ext>
            </a:extLst>
          </p:cNvPr>
          <p:cNvSpPr/>
          <p:nvPr/>
        </p:nvSpPr>
        <p:spPr>
          <a:xfrm>
            <a:off x="419100" y="1173558"/>
            <a:ext cx="6969457" cy="369332"/>
          </a:xfrm>
          <a:prstGeom prst="rect">
            <a:avLst/>
          </a:prstGeom>
        </p:spPr>
        <p:txBody>
          <a:bodyPr wrap="square">
            <a:spAutoFit/>
          </a:bodyPr>
          <a:lstStyle/>
          <a:p>
            <a:r>
              <a:rPr lang="en-US" sz="1800" dirty="0">
                <a:solidFill>
                  <a:srgbClr val="8D9399"/>
                </a:solidFill>
                <a:latin typeface="Arial" panose="020B0604020202020204" pitchFamily="34" charset="0"/>
                <a:cs typeface="Arial" panose="020B0604020202020204" pitchFamily="34" charset="0"/>
              </a:rPr>
              <a:t>Case Study – Development of Smart City services in Thailand</a:t>
            </a:r>
            <a:r>
              <a:rPr lang="en-US" sz="1800" dirty="0">
                <a:latin typeface="Arial" panose="020B0604020202020204" pitchFamily="34" charset="0"/>
                <a:cs typeface="Arial" panose="020B0604020202020204" pitchFamily="34" charset="0"/>
              </a:rPr>
              <a:t> </a:t>
            </a:r>
          </a:p>
        </p:txBody>
      </p:sp>
      <p:sp>
        <p:nvSpPr>
          <p:cNvPr id="4" name="Rectangle 3">
            <a:extLst>
              <a:ext uri="{FF2B5EF4-FFF2-40B4-BE49-F238E27FC236}">
                <a16:creationId xmlns:a16="http://schemas.microsoft.com/office/drawing/2014/main" id="{EFF07E4C-0C40-4FD4-826F-2139B8E2E138}"/>
              </a:ext>
            </a:extLst>
          </p:cNvPr>
          <p:cNvSpPr/>
          <p:nvPr/>
        </p:nvSpPr>
        <p:spPr>
          <a:xfrm>
            <a:off x="419100" y="1625120"/>
            <a:ext cx="2788124"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Background / objective</a:t>
            </a:r>
            <a:endParaRPr lang="en-US" sz="1400" dirty="0">
              <a:solidFill>
                <a:srgbClr val="002060"/>
              </a:soli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C28327D-8B14-44F3-B17F-B6E5AD788357}"/>
              </a:ext>
            </a:extLst>
          </p:cNvPr>
          <p:cNvCxnSpPr>
            <a:cxnSpLocks/>
          </p:cNvCxnSpPr>
          <p:nvPr/>
        </p:nvCxnSpPr>
        <p:spPr>
          <a:xfrm>
            <a:off x="457199" y="1984927"/>
            <a:ext cx="552052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3B8479C-542F-4E9E-85BB-6ED71D8F0DC4}"/>
              </a:ext>
            </a:extLst>
          </p:cNvPr>
          <p:cNvSpPr/>
          <p:nvPr/>
        </p:nvSpPr>
        <p:spPr>
          <a:xfrm>
            <a:off x="470847" y="2015750"/>
            <a:ext cx="5329452" cy="830997"/>
          </a:xfrm>
          <a:prstGeom prst="rect">
            <a:avLst/>
          </a:prstGeom>
        </p:spPr>
        <p:txBody>
          <a:bodyPr wrap="square">
            <a:spAutoFit/>
          </a:bodyPr>
          <a:lstStyle/>
          <a:p>
            <a:r>
              <a:rPr lang="en-US" sz="1200" dirty="0">
                <a:solidFill>
                  <a:srgbClr val="000000"/>
                </a:solidFill>
                <a:latin typeface="Arial" panose="020B0604020202020204" pitchFamily="34" charset="0"/>
                <a:cs typeface="Arial" panose="020B0604020202020204" pitchFamily="34" charset="0"/>
              </a:rPr>
              <a:t>&gt; Leading telecom operator in Thailand, has engaged Roland</a:t>
            </a:r>
          </a:p>
          <a:p>
            <a:r>
              <a:rPr lang="en-US" sz="1200" dirty="0">
                <a:solidFill>
                  <a:srgbClr val="000000"/>
                </a:solidFill>
                <a:latin typeface="Arial" panose="020B0604020202020204" pitchFamily="34" charset="0"/>
                <a:cs typeface="Arial" panose="020B0604020202020204" pitchFamily="34" charset="0"/>
              </a:rPr>
              <a:t>Berger to identify relevant smart city services in 6 provinces in</a:t>
            </a:r>
          </a:p>
          <a:p>
            <a:r>
              <a:rPr lang="en-US" sz="1200" dirty="0">
                <a:solidFill>
                  <a:srgbClr val="000000"/>
                </a:solidFill>
                <a:latin typeface="Arial" panose="020B0604020202020204" pitchFamily="34" charset="0"/>
                <a:cs typeface="Arial" panose="020B0604020202020204" pitchFamily="34" charset="0"/>
              </a:rPr>
              <a:t>Thailand and 1 selected area in Bangkok for strategy</a:t>
            </a:r>
          </a:p>
          <a:p>
            <a:r>
              <a:rPr lang="en-US" sz="1200" dirty="0">
                <a:solidFill>
                  <a:srgbClr val="000000"/>
                </a:solidFill>
                <a:latin typeface="Arial" panose="020B0604020202020204" pitchFamily="34" charset="0"/>
                <a:cs typeface="Arial" panose="020B0604020202020204" pitchFamily="34" charset="0"/>
              </a:rPr>
              <a:t>development and actionable implementation plan</a:t>
            </a:r>
            <a:endParaRPr lang="en-US" sz="12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5FB07EA-A883-47DA-B101-A233C6F29CBF}"/>
              </a:ext>
            </a:extLst>
          </p:cNvPr>
          <p:cNvSpPr/>
          <p:nvPr/>
        </p:nvSpPr>
        <p:spPr>
          <a:xfrm>
            <a:off x="408865" y="2930649"/>
            <a:ext cx="2788124"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Approach</a:t>
            </a:r>
            <a:endParaRPr lang="en-US" sz="1400" dirty="0">
              <a:solidFill>
                <a:srgbClr val="002060"/>
              </a:solidFill>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4DEB890E-FD70-4603-BA9C-99CCA4C7ADFE}"/>
              </a:ext>
            </a:extLst>
          </p:cNvPr>
          <p:cNvCxnSpPr>
            <a:cxnSpLocks/>
          </p:cNvCxnSpPr>
          <p:nvPr/>
        </p:nvCxnSpPr>
        <p:spPr>
          <a:xfrm>
            <a:off x="446964" y="3290456"/>
            <a:ext cx="552052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A9D6CFF-BB24-4A8E-A7EC-DD1110CB08FA}"/>
              </a:ext>
            </a:extLst>
          </p:cNvPr>
          <p:cNvSpPr/>
          <p:nvPr/>
        </p:nvSpPr>
        <p:spPr>
          <a:xfrm>
            <a:off x="470847" y="3342487"/>
            <a:ext cx="5329452" cy="1569660"/>
          </a:xfrm>
          <a:prstGeom prst="rect">
            <a:avLst/>
          </a:prstGeom>
        </p:spPr>
        <p:txBody>
          <a:bodyPr wrap="square">
            <a:spAutoFit/>
          </a:bodyPr>
          <a:lstStyle/>
          <a:p>
            <a:r>
              <a:rPr lang="en-US" sz="1200" dirty="0">
                <a:solidFill>
                  <a:srgbClr val="000000"/>
                </a:solidFill>
                <a:latin typeface="Arial" panose="020B0604020202020204" pitchFamily="34" charset="0"/>
                <a:cs typeface="Arial" panose="020B0604020202020204" pitchFamily="34" charset="0"/>
              </a:rPr>
              <a:t>&gt; Global benchmarking of best practices to present key learnings</a:t>
            </a:r>
          </a:p>
          <a:p>
            <a:r>
              <a:rPr lang="en-US" sz="1200" dirty="0">
                <a:solidFill>
                  <a:srgbClr val="000000"/>
                </a:solidFill>
                <a:latin typeface="Arial" panose="020B0604020202020204" pitchFamily="34" charset="0"/>
                <a:cs typeface="Arial" panose="020B0604020202020204" pitchFamily="34" charset="0"/>
              </a:rPr>
              <a:t>(including benchmarking of connectivity technologies)</a:t>
            </a:r>
          </a:p>
          <a:p>
            <a:r>
              <a:rPr lang="en-US" sz="1200" dirty="0">
                <a:solidFill>
                  <a:srgbClr val="000000"/>
                </a:solidFill>
                <a:latin typeface="Arial" panose="020B0604020202020204" pitchFamily="34" charset="0"/>
                <a:cs typeface="Arial" panose="020B0604020202020204" pitchFamily="34" charset="0"/>
              </a:rPr>
              <a:t>&gt; Province-level market analysis of smart city services, including</a:t>
            </a:r>
          </a:p>
          <a:p>
            <a:r>
              <a:rPr lang="en-US" sz="1200" dirty="0">
                <a:solidFill>
                  <a:srgbClr val="000000"/>
                </a:solidFill>
                <a:latin typeface="Arial" panose="020B0604020202020204" pitchFamily="34" charset="0"/>
                <a:cs typeface="Arial" panose="020B0604020202020204" pitchFamily="34" charset="0"/>
              </a:rPr>
              <a:t>demand forecast, market sizing, and regulatory analysis</a:t>
            </a:r>
          </a:p>
          <a:p>
            <a:r>
              <a:rPr lang="en-US" sz="1200" dirty="0">
                <a:solidFill>
                  <a:srgbClr val="000000"/>
                </a:solidFill>
                <a:latin typeface="Arial" panose="020B0604020202020204" pitchFamily="34" charset="0"/>
                <a:cs typeface="Arial" panose="020B0604020202020204" pitchFamily="34" charset="0"/>
              </a:rPr>
              <a:t>&gt; Development of strategic plan</a:t>
            </a:r>
          </a:p>
          <a:p>
            <a:r>
              <a:rPr lang="en-US" sz="1200" dirty="0">
                <a:solidFill>
                  <a:srgbClr val="000000"/>
                </a:solidFill>
                <a:latin typeface="Arial" panose="020B0604020202020204" pitchFamily="34" charset="0"/>
                <a:cs typeface="Arial" panose="020B0604020202020204" pitchFamily="34" charset="0"/>
              </a:rPr>
              <a:t>&gt; Development of operational and business plan development</a:t>
            </a:r>
          </a:p>
          <a:p>
            <a:r>
              <a:rPr lang="en-US" sz="1200" dirty="0">
                <a:solidFill>
                  <a:srgbClr val="000000"/>
                </a:solidFill>
                <a:latin typeface="Arial" panose="020B0604020202020204" pitchFamily="34" charset="0"/>
                <a:cs typeface="Arial" panose="020B0604020202020204" pitchFamily="34" charset="0"/>
              </a:rPr>
              <a:t>&gt; Feasibility study on potential beneficial partnerships</a:t>
            </a:r>
          </a:p>
          <a:p>
            <a:r>
              <a:rPr lang="en-US" sz="1200" dirty="0">
                <a:solidFill>
                  <a:srgbClr val="000000"/>
                </a:solidFill>
                <a:latin typeface="Arial" panose="020B0604020202020204" pitchFamily="34" charset="0"/>
                <a:cs typeface="Arial" panose="020B0604020202020204" pitchFamily="34" charset="0"/>
              </a:rPr>
              <a:t>&gt; Continuous stakeholder engagement for effective project</a:t>
            </a:r>
            <a:r>
              <a:rPr lang="th-TH" sz="1200" dirty="0">
                <a:solidFill>
                  <a:srgbClr val="000000"/>
                </a:solidFill>
                <a:latin typeface="Arial" panose="020B0604020202020204" pitchFamily="34" charset="0"/>
                <a:cs typeface="Arial" panose="020B0604020202020204" pitchFamily="34" charset="0"/>
              </a:rPr>
              <a:t> </a:t>
            </a:r>
            <a:r>
              <a:rPr lang="en-US" sz="1200" dirty="0">
                <a:solidFill>
                  <a:srgbClr val="000000"/>
                </a:solidFill>
                <a:latin typeface="Arial" panose="020B0604020202020204" pitchFamily="34" charset="0"/>
                <a:cs typeface="Arial" panose="020B0604020202020204" pitchFamily="34" charset="0"/>
              </a:rPr>
              <a:t>execution</a:t>
            </a:r>
            <a:endParaRPr lang="en-US" sz="12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EFF4506-6540-406C-8177-4C43E7FE575F}"/>
              </a:ext>
            </a:extLst>
          </p:cNvPr>
          <p:cNvSpPr/>
          <p:nvPr/>
        </p:nvSpPr>
        <p:spPr>
          <a:xfrm>
            <a:off x="446964" y="4964177"/>
            <a:ext cx="2788124"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Results (Expected)</a:t>
            </a:r>
            <a:endParaRPr lang="en-US" sz="1400" dirty="0">
              <a:solidFill>
                <a:srgbClr val="002060"/>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1CBF9C29-C366-42D5-BC89-11E2B304FC6B}"/>
              </a:ext>
            </a:extLst>
          </p:cNvPr>
          <p:cNvCxnSpPr>
            <a:cxnSpLocks/>
          </p:cNvCxnSpPr>
          <p:nvPr/>
        </p:nvCxnSpPr>
        <p:spPr>
          <a:xfrm>
            <a:off x="485063" y="5323984"/>
            <a:ext cx="552052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9706F69-BB1E-4307-8643-C5E99F1A4A61}"/>
              </a:ext>
            </a:extLst>
          </p:cNvPr>
          <p:cNvSpPr/>
          <p:nvPr/>
        </p:nvSpPr>
        <p:spPr>
          <a:xfrm>
            <a:off x="498711" y="5354807"/>
            <a:ext cx="5329452" cy="830997"/>
          </a:xfrm>
          <a:prstGeom prst="rect">
            <a:avLst/>
          </a:prstGeom>
        </p:spPr>
        <p:txBody>
          <a:bodyPr wrap="square">
            <a:spAutoFit/>
          </a:bodyPr>
          <a:lstStyle/>
          <a:p>
            <a:r>
              <a:rPr lang="en-US" sz="1200" dirty="0">
                <a:solidFill>
                  <a:srgbClr val="000000"/>
                </a:solidFill>
                <a:latin typeface="Arial" panose="020B0604020202020204" pitchFamily="34" charset="0"/>
                <a:cs typeface="Arial" panose="020B0604020202020204" pitchFamily="34" charset="0"/>
              </a:rPr>
              <a:t>&gt; Strategy and actionable implementation plan for key smart city</a:t>
            </a:r>
          </a:p>
          <a:p>
            <a:r>
              <a:rPr lang="en-US" sz="1200" dirty="0">
                <a:solidFill>
                  <a:srgbClr val="000000"/>
                </a:solidFill>
                <a:latin typeface="Arial" panose="020B0604020202020204" pitchFamily="34" charset="0"/>
                <a:cs typeface="Arial" panose="020B0604020202020204" pitchFamily="34" charset="0"/>
              </a:rPr>
              <a:t>services for each of the 6 provinces in Thailand + a selected</a:t>
            </a:r>
          </a:p>
          <a:p>
            <a:r>
              <a:rPr lang="en-US" sz="1200" dirty="0">
                <a:solidFill>
                  <a:srgbClr val="000000"/>
                </a:solidFill>
                <a:latin typeface="Arial" panose="020B0604020202020204" pitchFamily="34" charset="0"/>
                <a:cs typeface="Arial" panose="020B0604020202020204" pitchFamily="34" charset="0"/>
              </a:rPr>
              <a:t>area in Bangkok</a:t>
            </a:r>
          </a:p>
          <a:p>
            <a:r>
              <a:rPr lang="en-US" sz="1200" dirty="0">
                <a:solidFill>
                  <a:srgbClr val="000000"/>
                </a:solidFill>
                <a:latin typeface="Arial" panose="020B0604020202020204" pitchFamily="34" charset="0"/>
                <a:cs typeface="Arial" panose="020B0604020202020204" pitchFamily="34" charset="0"/>
              </a:rPr>
              <a:t>&gt; List of potential partners for our client</a:t>
            </a:r>
            <a:endParaRPr lang="en-US" sz="12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D4F350D-6315-43C6-9B83-A73506FB98FC}"/>
              </a:ext>
            </a:extLst>
          </p:cNvPr>
          <p:cNvSpPr/>
          <p:nvPr/>
        </p:nvSpPr>
        <p:spPr>
          <a:xfrm>
            <a:off x="6555140" y="1577378"/>
            <a:ext cx="2788124"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Background / objective</a:t>
            </a:r>
            <a:endParaRPr lang="en-US" sz="1400" dirty="0">
              <a:solidFill>
                <a:srgbClr val="002060"/>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592EBD48-C561-4667-AD32-449E23732158}"/>
              </a:ext>
            </a:extLst>
          </p:cNvPr>
          <p:cNvSpPr/>
          <p:nvPr/>
        </p:nvSpPr>
        <p:spPr>
          <a:xfrm>
            <a:off x="9176077" y="1577378"/>
            <a:ext cx="2673023"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Background / objective</a:t>
            </a:r>
            <a:endParaRPr lang="en-US" sz="1400" dirty="0">
              <a:solidFill>
                <a:srgbClr val="00206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BBDA12D5-C743-4E47-90BD-45AB533D8D38}"/>
              </a:ext>
            </a:extLst>
          </p:cNvPr>
          <p:cNvSpPr/>
          <p:nvPr/>
        </p:nvSpPr>
        <p:spPr>
          <a:xfrm>
            <a:off x="6555140" y="4018835"/>
            <a:ext cx="2788124"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Background / objective</a:t>
            </a:r>
            <a:endParaRPr lang="en-US" sz="1400" dirty="0">
              <a:solidFill>
                <a:srgbClr val="002060"/>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B4D53211-8839-43E9-A3D5-A1235C22AD02}"/>
              </a:ext>
            </a:extLst>
          </p:cNvPr>
          <p:cNvSpPr/>
          <p:nvPr/>
        </p:nvSpPr>
        <p:spPr>
          <a:xfrm>
            <a:off x="9171599" y="4018835"/>
            <a:ext cx="2677501"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Background / objective</a:t>
            </a:r>
            <a:endParaRPr lang="en-US" sz="14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0991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E0FBA92-8C59-47FC-B2FF-B4A8F4834470}"/>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3" name="Rectangle 2">
            <a:extLst>
              <a:ext uri="{FF2B5EF4-FFF2-40B4-BE49-F238E27FC236}">
                <a16:creationId xmlns:a16="http://schemas.microsoft.com/office/drawing/2014/main" id="{613FDB31-C8BC-443D-A2AC-0B3A2F3CEDA8}"/>
              </a:ext>
            </a:extLst>
          </p:cNvPr>
          <p:cNvSpPr/>
          <p:nvPr/>
        </p:nvSpPr>
        <p:spPr>
          <a:xfrm>
            <a:off x="4223084" y="1576137"/>
            <a:ext cx="7626016" cy="4395986"/>
          </a:xfrm>
          <a:prstGeom prst="rect">
            <a:avLst/>
          </a:prstGeom>
          <a:solidFill>
            <a:schemeClr val="bg1">
              <a:lumMod val="9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4" name="TextBox 3">
            <a:extLst>
              <a:ext uri="{FF2B5EF4-FFF2-40B4-BE49-F238E27FC236}">
                <a16:creationId xmlns:a16="http://schemas.microsoft.com/office/drawing/2014/main" id="{AE11FE93-76C2-4F28-8A29-E7735FE5E28D}"/>
              </a:ext>
            </a:extLst>
          </p:cNvPr>
          <p:cNvSpPr txBox="1"/>
          <p:nvPr/>
        </p:nvSpPr>
        <p:spPr>
          <a:xfrm>
            <a:off x="4527999" y="2016671"/>
            <a:ext cx="779047" cy="477343"/>
          </a:xfrm>
          <a:prstGeom prst="rect">
            <a:avLst/>
          </a:prstGeom>
          <a:noFill/>
        </p:spPr>
        <p:txBody>
          <a:bodyPr wrap="square" rtlCol="0">
            <a:spAutoFit/>
          </a:bodyPr>
          <a:lstStyle/>
          <a:p>
            <a:pPr algn="ctr" latinLnBrk="1"/>
            <a:r>
              <a:rPr lang="en-US" altLang="ko-KR" sz="2400" b="1" dirty="0">
                <a:solidFill>
                  <a:schemeClr val="accent4">
                    <a:lumMod val="75000"/>
                  </a:schemeClr>
                </a:solidFill>
                <a:latin typeface="Arial" panose="020B0604020202020204" pitchFamily="34" charset="0"/>
                <a:cs typeface="Arial" panose="020B0604020202020204" pitchFamily="34" charset="0"/>
              </a:rPr>
              <a:t>01</a:t>
            </a:r>
            <a:endParaRPr lang="ko-KR" altLang="en-US" sz="2400" b="1" dirty="0">
              <a:solidFill>
                <a:schemeClr val="accent4">
                  <a:lumMod val="75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14226D1-E102-46E2-A23E-C48A0823CE79}"/>
              </a:ext>
            </a:extLst>
          </p:cNvPr>
          <p:cNvSpPr txBox="1"/>
          <p:nvPr/>
        </p:nvSpPr>
        <p:spPr>
          <a:xfrm>
            <a:off x="7032609" y="2016671"/>
            <a:ext cx="779047" cy="477343"/>
          </a:xfrm>
          <a:prstGeom prst="rect">
            <a:avLst/>
          </a:prstGeom>
          <a:noFill/>
        </p:spPr>
        <p:txBody>
          <a:bodyPr wrap="square" rtlCol="0">
            <a:spAutoFit/>
          </a:bodyPr>
          <a:lstStyle/>
          <a:p>
            <a:pPr algn="ctr" latinLnBrk="1"/>
            <a:r>
              <a:rPr lang="en-US" altLang="ko-KR" sz="2400" b="1" dirty="0">
                <a:solidFill>
                  <a:schemeClr val="accent4">
                    <a:lumMod val="75000"/>
                  </a:schemeClr>
                </a:solidFill>
                <a:latin typeface="Arial" panose="020B0604020202020204" pitchFamily="34" charset="0"/>
                <a:cs typeface="Arial" panose="020B0604020202020204" pitchFamily="34" charset="0"/>
              </a:rPr>
              <a:t>02</a:t>
            </a:r>
            <a:endParaRPr lang="ko-KR" altLang="en-US" sz="2400" b="1" dirty="0">
              <a:solidFill>
                <a:schemeClr val="accent4">
                  <a:lumMod val="75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9AAFA4A-E6B4-4016-A4E8-0C00E95D2E0F}"/>
              </a:ext>
            </a:extLst>
          </p:cNvPr>
          <p:cNvSpPr txBox="1"/>
          <p:nvPr/>
        </p:nvSpPr>
        <p:spPr>
          <a:xfrm>
            <a:off x="9462882" y="2016671"/>
            <a:ext cx="779047" cy="477343"/>
          </a:xfrm>
          <a:prstGeom prst="rect">
            <a:avLst/>
          </a:prstGeom>
          <a:noFill/>
        </p:spPr>
        <p:txBody>
          <a:bodyPr wrap="square" rtlCol="0">
            <a:spAutoFit/>
          </a:bodyPr>
          <a:lstStyle/>
          <a:p>
            <a:pPr algn="ctr" latinLnBrk="1"/>
            <a:r>
              <a:rPr lang="en-US" altLang="ko-KR" sz="2400" b="1" dirty="0">
                <a:solidFill>
                  <a:schemeClr val="accent4">
                    <a:lumMod val="75000"/>
                  </a:schemeClr>
                </a:solidFill>
                <a:latin typeface="Arial" panose="020B0604020202020204" pitchFamily="34" charset="0"/>
                <a:cs typeface="Arial" panose="020B0604020202020204" pitchFamily="34" charset="0"/>
              </a:rPr>
              <a:t>03</a:t>
            </a:r>
            <a:endParaRPr lang="ko-KR" altLang="en-US" sz="2400" b="1" dirty="0">
              <a:solidFill>
                <a:schemeClr val="accent4">
                  <a:lumMod val="75000"/>
                </a:schemeClr>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23196654-C569-42F4-B05B-2D222C71FC15}"/>
              </a:ext>
            </a:extLst>
          </p:cNvPr>
          <p:cNvGrpSpPr/>
          <p:nvPr/>
        </p:nvGrpSpPr>
        <p:grpSpPr>
          <a:xfrm>
            <a:off x="4527999" y="2569501"/>
            <a:ext cx="2429595" cy="783997"/>
            <a:chOff x="803640" y="3362835"/>
            <a:chExt cx="2059657" cy="527868"/>
          </a:xfrm>
        </p:grpSpPr>
        <p:sp>
          <p:nvSpPr>
            <p:cNvPr id="8" name="TextBox 7">
              <a:extLst>
                <a:ext uri="{FF2B5EF4-FFF2-40B4-BE49-F238E27FC236}">
                  <a16:creationId xmlns:a16="http://schemas.microsoft.com/office/drawing/2014/main" id="{C271783D-FA07-4C48-943C-A0072D289963}"/>
                </a:ext>
              </a:extLst>
            </p:cNvPr>
            <p:cNvSpPr txBox="1"/>
            <p:nvPr/>
          </p:nvSpPr>
          <p:spPr>
            <a:xfrm>
              <a:off x="803640" y="3579862"/>
              <a:ext cx="2059657" cy="310841"/>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You can simply impress your audience and add a unique zing.</a:t>
              </a:r>
              <a:endParaRPr lang="ko-KR" altLang="en-US" sz="1200" dirty="0">
                <a:solidFill>
                  <a:schemeClr val="accent4">
                    <a:lumMod val="7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4516EA8-A2F4-4D54-9BF9-F908ACDCBF10}"/>
                </a:ext>
              </a:extLst>
            </p:cNvPr>
            <p:cNvSpPr txBox="1"/>
            <p:nvPr/>
          </p:nvSpPr>
          <p:spPr>
            <a:xfrm>
              <a:off x="803640" y="3362835"/>
              <a:ext cx="2059657" cy="18650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E5FDB04F-DF18-4CC4-B12F-E6B335E358DC}"/>
              </a:ext>
            </a:extLst>
          </p:cNvPr>
          <p:cNvGrpSpPr/>
          <p:nvPr/>
        </p:nvGrpSpPr>
        <p:grpSpPr>
          <a:xfrm>
            <a:off x="7032609" y="2569501"/>
            <a:ext cx="2429595" cy="783997"/>
            <a:chOff x="803640" y="3362835"/>
            <a:chExt cx="2059657" cy="527868"/>
          </a:xfrm>
        </p:grpSpPr>
        <p:sp>
          <p:nvSpPr>
            <p:cNvPr id="11" name="TextBox 10">
              <a:extLst>
                <a:ext uri="{FF2B5EF4-FFF2-40B4-BE49-F238E27FC236}">
                  <a16:creationId xmlns:a16="http://schemas.microsoft.com/office/drawing/2014/main" id="{B85E7C19-0CF2-4313-8B86-916D46ABC318}"/>
                </a:ext>
              </a:extLst>
            </p:cNvPr>
            <p:cNvSpPr txBox="1"/>
            <p:nvPr/>
          </p:nvSpPr>
          <p:spPr>
            <a:xfrm>
              <a:off x="803640" y="3579862"/>
              <a:ext cx="2059657" cy="310841"/>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You can simply impress your audience and add a unique zing.</a:t>
              </a:r>
              <a:endParaRPr lang="ko-KR" altLang="en-US" sz="1200" dirty="0">
                <a:solidFill>
                  <a:schemeClr val="accent4">
                    <a:lumMod val="75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D2E5B52-EDEB-4153-8F56-E81CE64A58B6}"/>
                </a:ext>
              </a:extLst>
            </p:cNvPr>
            <p:cNvSpPr txBox="1"/>
            <p:nvPr/>
          </p:nvSpPr>
          <p:spPr>
            <a:xfrm>
              <a:off x="803640" y="3362835"/>
              <a:ext cx="2059657" cy="18650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299305F0-E207-4CEA-91EC-17637F70A38C}"/>
              </a:ext>
            </a:extLst>
          </p:cNvPr>
          <p:cNvGrpSpPr/>
          <p:nvPr/>
        </p:nvGrpSpPr>
        <p:grpSpPr>
          <a:xfrm>
            <a:off x="9462882" y="2569501"/>
            <a:ext cx="2429595" cy="783997"/>
            <a:chOff x="803640" y="3362835"/>
            <a:chExt cx="2059657" cy="527868"/>
          </a:xfrm>
        </p:grpSpPr>
        <p:sp>
          <p:nvSpPr>
            <p:cNvPr id="14" name="TextBox 13">
              <a:extLst>
                <a:ext uri="{FF2B5EF4-FFF2-40B4-BE49-F238E27FC236}">
                  <a16:creationId xmlns:a16="http://schemas.microsoft.com/office/drawing/2014/main" id="{FD5F26EE-78FF-4E1B-BA4B-BB8F21443457}"/>
                </a:ext>
              </a:extLst>
            </p:cNvPr>
            <p:cNvSpPr txBox="1"/>
            <p:nvPr/>
          </p:nvSpPr>
          <p:spPr>
            <a:xfrm>
              <a:off x="803640" y="3579862"/>
              <a:ext cx="2059657" cy="310841"/>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You can simply impress your audience and add a unique zing.</a:t>
              </a:r>
              <a:endParaRPr lang="ko-KR" altLang="en-US" sz="1200" dirty="0">
                <a:solidFill>
                  <a:schemeClr val="accent4">
                    <a:lumMod val="75000"/>
                  </a:schemeClr>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ADAD3C1-CD3B-4175-AA15-5C5E664FC2F9}"/>
                </a:ext>
              </a:extLst>
            </p:cNvPr>
            <p:cNvSpPr txBox="1"/>
            <p:nvPr/>
          </p:nvSpPr>
          <p:spPr>
            <a:xfrm>
              <a:off x="803640" y="3362835"/>
              <a:ext cx="2059657" cy="18650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16" name="TextBox 15">
            <a:extLst>
              <a:ext uri="{FF2B5EF4-FFF2-40B4-BE49-F238E27FC236}">
                <a16:creationId xmlns:a16="http://schemas.microsoft.com/office/drawing/2014/main" id="{C18074E6-2F77-4951-BDEA-C709438BD11E}"/>
              </a:ext>
            </a:extLst>
          </p:cNvPr>
          <p:cNvSpPr txBox="1"/>
          <p:nvPr/>
        </p:nvSpPr>
        <p:spPr>
          <a:xfrm>
            <a:off x="4527999" y="3841576"/>
            <a:ext cx="779047" cy="477343"/>
          </a:xfrm>
          <a:prstGeom prst="rect">
            <a:avLst/>
          </a:prstGeom>
          <a:noFill/>
        </p:spPr>
        <p:txBody>
          <a:bodyPr wrap="square" rtlCol="0">
            <a:spAutoFit/>
          </a:bodyPr>
          <a:lstStyle/>
          <a:p>
            <a:pPr algn="ctr" latinLnBrk="1"/>
            <a:r>
              <a:rPr lang="en-US" altLang="ko-KR" sz="2400" b="1" dirty="0">
                <a:solidFill>
                  <a:schemeClr val="accent4">
                    <a:lumMod val="75000"/>
                  </a:schemeClr>
                </a:solidFill>
                <a:latin typeface="Arial" panose="020B0604020202020204" pitchFamily="34" charset="0"/>
                <a:cs typeface="Arial" panose="020B0604020202020204" pitchFamily="34" charset="0"/>
              </a:rPr>
              <a:t>04</a:t>
            </a:r>
            <a:endParaRPr lang="ko-KR" altLang="en-US" sz="2400" b="1" dirty="0">
              <a:solidFill>
                <a:schemeClr val="accent4">
                  <a:lumMod val="75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33479B4-4BB7-4996-B47F-4662B12139E9}"/>
              </a:ext>
            </a:extLst>
          </p:cNvPr>
          <p:cNvSpPr txBox="1"/>
          <p:nvPr/>
        </p:nvSpPr>
        <p:spPr>
          <a:xfrm>
            <a:off x="7032609" y="3841576"/>
            <a:ext cx="779047" cy="477343"/>
          </a:xfrm>
          <a:prstGeom prst="rect">
            <a:avLst/>
          </a:prstGeom>
          <a:noFill/>
        </p:spPr>
        <p:txBody>
          <a:bodyPr wrap="square" rtlCol="0">
            <a:spAutoFit/>
          </a:bodyPr>
          <a:lstStyle/>
          <a:p>
            <a:pPr algn="ctr" latinLnBrk="1"/>
            <a:r>
              <a:rPr lang="en-US" altLang="ko-KR" sz="2400" b="1" dirty="0">
                <a:solidFill>
                  <a:schemeClr val="accent4">
                    <a:lumMod val="75000"/>
                  </a:schemeClr>
                </a:solidFill>
                <a:latin typeface="Arial" panose="020B0604020202020204" pitchFamily="34" charset="0"/>
                <a:cs typeface="Arial" panose="020B0604020202020204" pitchFamily="34" charset="0"/>
              </a:rPr>
              <a:t>05</a:t>
            </a:r>
            <a:endParaRPr lang="ko-KR" altLang="en-US" sz="2400" b="1" dirty="0">
              <a:solidFill>
                <a:schemeClr val="accent4">
                  <a:lumMod val="75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D68E854-5689-4DE7-9163-6EA98CE1A8CB}"/>
              </a:ext>
            </a:extLst>
          </p:cNvPr>
          <p:cNvSpPr txBox="1"/>
          <p:nvPr/>
        </p:nvSpPr>
        <p:spPr>
          <a:xfrm>
            <a:off x="9462882" y="3841576"/>
            <a:ext cx="779047" cy="477343"/>
          </a:xfrm>
          <a:prstGeom prst="rect">
            <a:avLst/>
          </a:prstGeom>
          <a:noFill/>
        </p:spPr>
        <p:txBody>
          <a:bodyPr wrap="square" rtlCol="0">
            <a:spAutoFit/>
          </a:bodyPr>
          <a:lstStyle/>
          <a:p>
            <a:pPr algn="ctr" latinLnBrk="1"/>
            <a:r>
              <a:rPr lang="en-US" altLang="ko-KR" sz="2400" b="1" dirty="0">
                <a:solidFill>
                  <a:schemeClr val="accent4">
                    <a:lumMod val="75000"/>
                  </a:schemeClr>
                </a:solidFill>
                <a:latin typeface="Arial" panose="020B0604020202020204" pitchFamily="34" charset="0"/>
                <a:cs typeface="Arial" panose="020B0604020202020204" pitchFamily="34" charset="0"/>
              </a:rPr>
              <a:t>06</a:t>
            </a:r>
            <a:endParaRPr lang="ko-KR" altLang="en-US" sz="2400" b="1" dirty="0">
              <a:solidFill>
                <a:schemeClr val="accent4">
                  <a:lumMod val="75000"/>
                </a:schemeClr>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0ED95028-B3F1-4D59-9C91-58049C980FDA}"/>
              </a:ext>
            </a:extLst>
          </p:cNvPr>
          <p:cNvGrpSpPr/>
          <p:nvPr/>
        </p:nvGrpSpPr>
        <p:grpSpPr>
          <a:xfrm>
            <a:off x="4527999" y="4301229"/>
            <a:ext cx="2429595" cy="783997"/>
            <a:chOff x="803640" y="3362835"/>
            <a:chExt cx="2059657" cy="527868"/>
          </a:xfrm>
        </p:grpSpPr>
        <p:sp>
          <p:nvSpPr>
            <p:cNvPr id="20" name="TextBox 19">
              <a:extLst>
                <a:ext uri="{FF2B5EF4-FFF2-40B4-BE49-F238E27FC236}">
                  <a16:creationId xmlns:a16="http://schemas.microsoft.com/office/drawing/2014/main" id="{C003EF79-CEC2-4A2E-899C-AE413377BC9E}"/>
                </a:ext>
              </a:extLst>
            </p:cNvPr>
            <p:cNvSpPr txBox="1"/>
            <p:nvPr/>
          </p:nvSpPr>
          <p:spPr>
            <a:xfrm>
              <a:off x="803640" y="3579862"/>
              <a:ext cx="2059657" cy="310841"/>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You can simply impress your audience and add a unique zing.</a:t>
              </a:r>
              <a:endParaRPr lang="ko-KR" altLang="en-US" sz="1200" dirty="0">
                <a:solidFill>
                  <a:schemeClr val="accent4">
                    <a:lumMod val="7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B2374244-00BF-408C-BEC3-E14CB481A1B4}"/>
                </a:ext>
              </a:extLst>
            </p:cNvPr>
            <p:cNvSpPr txBox="1"/>
            <p:nvPr/>
          </p:nvSpPr>
          <p:spPr>
            <a:xfrm>
              <a:off x="803640" y="3362835"/>
              <a:ext cx="2059657" cy="18650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0F31D766-602A-4298-BD98-C84A96F198EB}"/>
              </a:ext>
            </a:extLst>
          </p:cNvPr>
          <p:cNvGrpSpPr/>
          <p:nvPr/>
        </p:nvGrpSpPr>
        <p:grpSpPr>
          <a:xfrm>
            <a:off x="7032609" y="4301229"/>
            <a:ext cx="2429595" cy="783997"/>
            <a:chOff x="803640" y="3362835"/>
            <a:chExt cx="2059657" cy="527868"/>
          </a:xfrm>
        </p:grpSpPr>
        <p:sp>
          <p:nvSpPr>
            <p:cNvPr id="23" name="TextBox 22">
              <a:extLst>
                <a:ext uri="{FF2B5EF4-FFF2-40B4-BE49-F238E27FC236}">
                  <a16:creationId xmlns:a16="http://schemas.microsoft.com/office/drawing/2014/main" id="{38789062-27B5-447F-AC75-68E5A7B33445}"/>
                </a:ext>
              </a:extLst>
            </p:cNvPr>
            <p:cNvSpPr txBox="1"/>
            <p:nvPr/>
          </p:nvSpPr>
          <p:spPr>
            <a:xfrm>
              <a:off x="803640" y="3579862"/>
              <a:ext cx="2059657" cy="310841"/>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You can simply impress your audience and add a unique zing.</a:t>
              </a:r>
              <a:endParaRPr lang="ko-KR" altLang="en-US" sz="1200" dirty="0">
                <a:solidFill>
                  <a:schemeClr val="accent4">
                    <a:lumMod val="7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F0167C0-A9E4-486E-B2D9-A95883D5C9DD}"/>
                </a:ext>
              </a:extLst>
            </p:cNvPr>
            <p:cNvSpPr txBox="1"/>
            <p:nvPr/>
          </p:nvSpPr>
          <p:spPr>
            <a:xfrm>
              <a:off x="803640" y="3362835"/>
              <a:ext cx="2059657" cy="18650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7AA34A8D-CB8B-4ED8-9C5E-7477B581CDF3}"/>
              </a:ext>
            </a:extLst>
          </p:cNvPr>
          <p:cNvGrpSpPr/>
          <p:nvPr/>
        </p:nvGrpSpPr>
        <p:grpSpPr>
          <a:xfrm>
            <a:off x="9462882" y="4301229"/>
            <a:ext cx="2429595" cy="783997"/>
            <a:chOff x="803640" y="3362835"/>
            <a:chExt cx="2059657" cy="527868"/>
          </a:xfrm>
        </p:grpSpPr>
        <p:sp>
          <p:nvSpPr>
            <p:cNvPr id="26" name="TextBox 25">
              <a:extLst>
                <a:ext uri="{FF2B5EF4-FFF2-40B4-BE49-F238E27FC236}">
                  <a16:creationId xmlns:a16="http://schemas.microsoft.com/office/drawing/2014/main" id="{A415C693-FC74-4FE9-A607-87702E8870B3}"/>
                </a:ext>
              </a:extLst>
            </p:cNvPr>
            <p:cNvSpPr txBox="1"/>
            <p:nvPr/>
          </p:nvSpPr>
          <p:spPr>
            <a:xfrm>
              <a:off x="803640" y="3579862"/>
              <a:ext cx="2059657" cy="310841"/>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You can simply impress your audience and add a unique zing.</a:t>
              </a:r>
              <a:endParaRPr lang="ko-KR" altLang="en-US" sz="1200" dirty="0">
                <a:solidFill>
                  <a:schemeClr val="accent4">
                    <a:lumMod val="75000"/>
                  </a:schemeClr>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58DEC49-1527-4515-ADA5-C3DFC555532B}"/>
                </a:ext>
              </a:extLst>
            </p:cNvPr>
            <p:cNvSpPr txBox="1"/>
            <p:nvPr/>
          </p:nvSpPr>
          <p:spPr>
            <a:xfrm>
              <a:off x="803640" y="3362835"/>
              <a:ext cx="2059657" cy="18650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C5653E7A-5B3C-42A3-B610-CC5DD4B667EC}"/>
              </a:ext>
            </a:extLst>
          </p:cNvPr>
          <p:cNvSpPr txBox="1"/>
          <p:nvPr/>
        </p:nvSpPr>
        <p:spPr>
          <a:xfrm>
            <a:off x="491474" y="1327306"/>
            <a:ext cx="3875990" cy="4708981"/>
          </a:xfrm>
          <a:prstGeom prst="rect">
            <a:avLst/>
          </a:prstGeom>
          <a:noFill/>
          <a:ln w="28575">
            <a:solidFill>
              <a:schemeClr val="tx2">
                <a:lumMod val="60000"/>
                <a:lumOff val="40000"/>
              </a:schemeClr>
            </a:solidFill>
          </a:ln>
        </p:spPr>
        <p:txBody>
          <a:bodyPr wrap="square" rtlCol="0">
            <a:spAutoFit/>
          </a:bodyPr>
          <a:lstStyle/>
          <a:p>
            <a:pPr latinLnBrk="1"/>
            <a:r>
              <a:rPr lang="en-US" sz="1200" b="1" dirty="0">
                <a:solidFill>
                  <a:schemeClr val="tx2">
                    <a:lumMod val="60000"/>
                    <a:lumOff val="40000"/>
                  </a:schemeClr>
                </a:solidFill>
                <a:latin typeface="Arial" panose="020B0604020202020204" pitchFamily="34" charset="0"/>
                <a:cs typeface="Arial" panose="020B0604020202020204" pitchFamily="34" charset="0"/>
              </a:rPr>
              <a:t>Watch-outs</a:t>
            </a:r>
            <a:endParaRPr lang="th-TH" sz="1200" b="1" dirty="0">
              <a:solidFill>
                <a:schemeClr val="tx2">
                  <a:lumMod val="60000"/>
                  <a:lumOff val="40000"/>
                </a:schemeClr>
              </a:solidFill>
              <a:latin typeface="Arial" panose="020B0604020202020204" pitchFamily="34" charset="0"/>
              <a:cs typeface="Arial" panose="020B0604020202020204" pitchFamily="34" charset="0"/>
            </a:endParaRPr>
          </a:p>
          <a:p>
            <a:pPr latinLnBrk="1"/>
            <a:r>
              <a:rPr lang="en-US" sz="1200" dirty="0">
                <a:latin typeface="Arial" panose="020B0604020202020204" pitchFamily="34" charset="0"/>
                <a:cs typeface="Arial" panose="020B0604020202020204" pitchFamily="34" charset="0"/>
              </a:rPr>
              <a:t> </a:t>
            </a:r>
            <a:r>
              <a:rPr lang="en-US" sz="1200" dirty="0">
                <a:solidFill>
                  <a:srgbClr val="000000"/>
                </a:solidFill>
                <a:latin typeface="Arial" panose="020B0604020202020204" pitchFamily="34" charset="0"/>
                <a:cs typeface="Arial" panose="020B0604020202020204" pitchFamily="34" charset="0"/>
              </a:rPr>
              <a:t>&gt; </a:t>
            </a:r>
            <a:r>
              <a:rPr lang="en-US" sz="1200" b="1" dirty="0">
                <a:solidFill>
                  <a:srgbClr val="000000"/>
                </a:solidFill>
                <a:latin typeface="Arial" panose="020B0604020202020204" pitchFamily="34" charset="0"/>
                <a:cs typeface="Arial" panose="020B0604020202020204" pitchFamily="34" charset="0"/>
              </a:rPr>
              <a:t>Ensure invitations sent to</a:t>
            </a:r>
            <a:br>
              <a:rPr lang="en-US" sz="1200" b="1" dirty="0">
                <a:solidFill>
                  <a:srgbClr val="000000"/>
                </a:solidFill>
                <a:latin typeface="Arial" panose="020B0604020202020204" pitchFamily="34" charset="0"/>
                <a:cs typeface="Arial" panose="020B0604020202020204" pitchFamily="34" charset="0"/>
              </a:rPr>
            </a:br>
            <a:r>
              <a:rPr lang="en-US" sz="1200" b="1" dirty="0">
                <a:solidFill>
                  <a:srgbClr val="000000"/>
                </a:solidFill>
                <a:latin typeface="Arial" panose="020B0604020202020204" pitchFamily="34" charset="0"/>
                <a:cs typeface="Arial" panose="020B0604020202020204" pitchFamily="34" charset="0"/>
              </a:rPr>
              <a:t>all </a:t>
            </a:r>
            <a:r>
              <a:rPr lang="en-US" sz="1200" dirty="0">
                <a:solidFill>
                  <a:srgbClr val="000000"/>
                </a:solidFill>
                <a:latin typeface="Arial" panose="020B0604020202020204" pitchFamily="34" charset="0"/>
                <a:cs typeface="Arial" panose="020B0604020202020204" pitchFamily="34" charset="0"/>
              </a:rPr>
              <a:t>e.g. if invite provincial</a:t>
            </a:r>
            <a:br>
              <a:rPr lang="en-US" sz="1200" dirty="0">
                <a:solidFill>
                  <a:srgbClr val="000000"/>
                </a:solidFill>
                <a:latin typeface="Arial" panose="020B0604020202020204" pitchFamily="34" charset="0"/>
                <a:cs typeface="Arial" panose="020B0604020202020204" pitchFamily="34" charset="0"/>
              </a:rPr>
            </a:br>
            <a:r>
              <a:rPr lang="en-US" sz="1200" dirty="0">
                <a:solidFill>
                  <a:srgbClr val="000000"/>
                </a:solidFill>
                <a:latin typeface="Arial" panose="020B0604020202020204" pitchFamily="34" charset="0"/>
                <a:cs typeface="Arial" panose="020B0604020202020204" pitchFamily="34" charset="0"/>
              </a:rPr>
              <a:t>authorities, need to do so</a:t>
            </a:r>
            <a:br>
              <a:rPr lang="en-US" sz="1200" dirty="0">
                <a:solidFill>
                  <a:srgbClr val="000000"/>
                </a:solidFill>
                <a:latin typeface="Arial" panose="020B0604020202020204" pitchFamily="34" charset="0"/>
                <a:cs typeface="Arial" panose="020B0604020202020204" pitchFamily="34" charset="0"/>
              </a:rPr>
            </a:br>
            <a:r>
              <a:rPr lang="en-US" sz="1200" dirty="0">
                <a:solidFill>
                  <a:srgbClr val="000000"/>
                </a:solidFill>
                <a:latin typeface="Arial" panose="020B0604020202020204" pitchFamily="34" charset="0"/>
                <a:cs typeface="Arial" panose="020B0604020202020204" pitchFamily="34" charset="0"/>
              </a:rPr>
              <a:t>for all provinces – people</a:t>
            </a:r>
            <a:br>
              <a:rPr lang="en-US" sz="1200" dirty="0">
                <a:solidFill>
                  <a:srgbClr val="000000"/>
                </a:solidFill>
                <a:latin typeface="Arial" panose="020B0604020202020204" pitchFamily="34" charset="0"/>
                <a:cs typeface="Arial" panose="020B0604020202020204" pitchFamily="34" charset="0"/>
              </a:rPr>
            </a:br>
            <a:r>
              <a:rPr lang="en-US" sz="1200" dirty="0">
                <a:solidFill>
                  <a:srgbClr val="000000"/>
                </a:solidFill>
                <a:latin typeface="Arial" panose="020B0604020202020204" pitchFamily="34" charset="0"/>
                <a:cs typeface="Arial" panose="020B0604020202020204" pitchFamily="34" charset="0"/>
              </a:rPr>
              <a:t>do get personal!</a:t>
            </a:r>
            <a:r>
              <a:rPr lang="en-US" sz="1200" dirty="0">
                <a:latin typeface="Arial" panose="020B0604020202020204" pitchFamily="34" charset="0"/>
                <a:cs typeface="Arial" panose="020B0604020202020204" pitchFamily="34" charset="0"/>
              </a:rPr>
              <a:t> </a:t>
            </a:r>
            <a:endParaRPr lang="th-TH" sz="1200" dirty="0">
              <a:latin typeface="Arial" panose="020B0604020202020204" pitchFamily="34" charset="0"/>
            </a:endParaRPr>
          </a:p>
          <a:p>
            <a:pPr latinLnBrk="1"/>
            <a:br>
              <a:rPr lang="en-US" sz="1200" dirty="0">
                <a:latin typeface="Arial" panose="020B0604020202020204" pitchFamily="34" charset="0"/>
                <a:cs typeface="Arial" panose="020B0604020202020204" pitchFamily="34" charset="0"/>
              </a:rPr>
            </a:br>
            <a:r>
              <a:rPr lang="en-US" sz="1200" dirty="0">
                <a:solidFill>
                  <a:srgbClr val="000000"/>
                </a:solidFill>
                <a:latin typeface="Arial" panose="020B0604020202020204" pitchFamily="34" charset="0"/>
                <a:cs typeface="Arial" panose="020B0604020202020204" pitchFamily="34" charset="0"/>
              </a:rPr>
              <a:t>&gt; </a:t>
            </a:r>
            <a:r>
              <a:rPr lang="en-US" sz="1200" b="1" dirty="0">
                <a:solidFill>
                  <a:srgbClr val="000000"/>
                </a:solidFill>
                <a:latin typeface="Arial" panose="020B0604020202020204" pitchFamily="34" charset="0"/>
                <a:cs typeface="Arial" panose="020B0604020202020204" pitchFamily="34" charset="0"/>
              </a:rPr>
              <a:t>Buffer enough time for</a:t>
            </a:r>
            <a:br>
              <a:rPr lang="en-US" sz="1200" b="1" dirty="0">
                <a:solidFill>
                  <a:srgbClr val="000000"/>
                </a:solidFill>
                <a:latin typeface="Arial" panose="020B0604020202020204" pitchFamily="34" charset="0"/>
                <a:cs typeface="Arial" panose="020B0604020202020204" pitchFamily="34" charset="0"/>
              </a:rPr>
            </a:br>
            <a:r>
              <a:rPr lang="en-US" sz="1200" b="1" dirty="0">
                <a:solidFill>
                  <a:srgbClr val="000000"/>
                </a:solidFill>
                <a:latin typeface="Arial" panose="020B0604020202020204" pitchFamily="34" charset="0"/>
                <a:cs typeface="Arial" panose="020B0604020202020204" pitchFamily="34" charset="0"/>
              </a:rPr>
              <a:t>sending out invitation</a:t>
            </a:r>
            <a:r>
              <a:rPr lang="en-US" sz="1200" dirty="0">
                <a:solidFill>
                  <a:srgbClr val="000000"/>
                </a:solidFill>
                <a:latin typeface="Arial" panose="020B0604020202020204" pitchFamily="34" charset="0"/>
                <a:cs typeface="Arial" panose="020B0604020202020204" pitchFamily="34" charset="0"/>
              </a:rPr>
              <a:t>; ~1</a:t>
            </a:r>
            <a:br>
              <a:rPr lang="en-US" sz="1200" dirty="0">
                <a:solidFill>
                  <a:srgbClr val="000000"/>
                </a:solidFill>
                <a:latin typeface="Arial" panose="020B0604020202020204" pitchFamily="34" charset="0"/>
                <a:cs typeface="Arial" panose="020B0604020202020204" pitchFamily="34" charset="0"/>
              </a:rPr>
            </a:br>
            <a:r>
              <a:rPr lang="en-US" sz="1200" dirty="0">
                <a:solidFill>
                  <a:srgbClr val="000000"/>
                </a:solidFill>
                <a:latin typeface="Arial" panose="020B0604020202020204" pitchFamily="34" charset="0"/>
                <a:cs typeface="Arial" panose="020B0604020202020204" pitchFamily="34" charset="0"/>
              </a:rPr>
              <a:t>week for government to</a:t>
            </a:r>
            <a:br>
              <a:rPr lang="en-US" sz="1200" dirty="0">
                <a:solidFill>
                  <a:srgbClr val="000000"/>
                </a:solidFill>
                <a:latin typeface="Arial" panose="020B0604020202020204" pitchFamily="34" charset="0"/>
                <a:cs typeface="Arial" panose="020B0604020202020204" pitchFamily="34" charset="0"/>
              </a:rPr>
            </a:br>
            <a:r>
              <a:rPr lang="en-US" sz="1200" dirty="0">
                <a:solidFill>
                  <a:srgbClr val="000000"/>
                </a:solidFill>
                <a:latin typeface="Arial" panose="020B0604020202020204" pitchFamily="34" charset="0"/>
                <a:cs typeface="Arial" panose="020B0604020202020204" pitchFamily="34" charset="0"/>
              </a:rPr>
              <a:t>issue official invitation letter</a:t>
            </a:r>
            <a:r>
              <a:rPr lang="en-US" sz="1200" dirty="0">
                <a:latin typeface="Arial" panose="020B0604020202020204" pitchFamily="34" charset="0"/>
                <a:cs typeface="Arial" panose="020B0604020202020204" pitchFamily="34" charset="0"/>
              </a:rPr>
              <a:t> </a:t>
            </a:r>
            <a:endParaRPr lang="th-TH" sz="1200" dirty="0">
              <a:latin typeface="Arial" panose="020B0604020202020204" pitchFamily="34" charset="0"/>
            </a:endParaRPr>
          </a:p>
          <a:p>
            <a:pPr latinLnBrk="1"/>
            <a:br>
              <a:rPr lang="en-US" sz="1200" dirty="0">
                <a:latin typeface="Arial" panose="020B0604020202020204" pitchFamily="34" charset="0"/>
                <a:cs typeface="Arial" panose="020B0604020202020204" pitchFamily="34" charset="0"/>
              </a:rPr>
            </a:br>
            <a:r>
              <a:rPr lang="en-US" sz="1200" dirty="0">
                <a:solidFill>
                  <a:srgbClr val="000000"/>
                </a:solidFill>
                <a:latin typeface="Arial" panose="020B0604020202020204" pitchFamily="34" charset="0"/>
                <a:cs typeface="Arial" panose="020B0604020202020204" pitchFamily="34" charset="0"/>
              </a:rPr>
              <a:t>&gt; </a:t>
            </a:r>
            <a:r>
              <a:rPr lang="en-US" sz="1200" b="1" dirty="0">
                <a:solidFill>
                  <a:srgbClr val="000000"/>
                </a:solidFill>
                <a:latin typeface="Arial" panose="020B0604020202020204" pitchFamily="34" charset="0"/>
                <a:cs typeface="Arial" panose="020B0604020202020204" pitchFamily="34" charset="0"/>
              </a:rPr>
              <a:t>Follow-up by phone for</a:t>
            </a:r>
            <a:br>
              <a:rPr lang="en-US" sz="1200" b="1" dirty="0">
                <a:solidFill>
                  <a:srgbClr val="000000"/>
                </a:solidFill>
                <a:latin typeface="Arial" panose="020B0604020202020204" pitchFamily="34" charset="0"/>
                <a:cs typeface="Arial" panose="020B0604020202020204" pitchFamily="34" charset="0"/>
              </a:rPr>
            </a:br>
            <a:r>
              <a:rPr lang="en-US" sz="1200" b="1" dirty="0">
                <a:solidFill>
                  <a:srgbClr val="000000"/>
                </a:solidFill>
                <a:latin typeface="Arial" panose="020B0604020202020204" pitchFamily="34" charset="0"/>
                <a:cs typeface="Arial" panose="020B0604020202020204" pitchFamily="34" charset="0"/>
              </a:rPr>
              <a:t>confirmation </a:t>
            </a:r>
            <a:r>
              <a:rPr lang="en-US" sz="1200" dirty="0">
                <a:solidFill>
                  <a:srgbClr val="000000"/>
                </a:solidFill>
                <a:latin typeface="Arial" panose="020B0604020202020204" pitchFamily="34" charset="0"/>
                <a:cs typeface="Arial" panose="020B0604020202020204" pitchFamily="34" charset="0"/>
              </a:rPr>
              <a:t>from key</a:t>
            </a:r>
            <a:br>
              <a:rPr lang="en-US" sz="1200" dirty="0">
                <a:solidFill>
                  <a:srgbClr val="000000"/>
                </a:solidFill>
                <a:latin typeface="Arial" panose="020B0604020202020204" pitchFamily="34" charset="0"/>
                <a:cs typeface="Arial" panose="020B0604020202020204" pitchFamily="34" charset="0"/>
              </a:rPr>
            </a:br>
            <a:r>
              <a:rPr lang="en-US" sz="1200" dirty="0">
                <a:solidFill>
                  <a:srgbClr val="000000"/>
                </a:solidFill>
                <a:latin typeface="Arial" panose="020B0604020202020204" pitchFamily="34" charset="0"/>
                <a:cs typeface="Arial" panose="020B0604020202020204" pitchFamily="34" charset="0"/>
              </a:rPr>
              <a:t>participants</a:t>
            </a:r>
            <a:r>
              <a:rPr lang="en-US" sz="1200" dirty="0">
                <a:latin typeface="Arial" panose="020B0604020202020204" pitchFamily="34" charset="0"/>
                <a:cs typeface="Arial" panose="020B0604020202020204" pitchFamily="34" charset="0"/>
              </a:rPr>
              <a:t> </a:t>
            </a:r>
            <a:endParaRPr lang="th-TH" sz="1200" dirty="0">
              <a:latin typeface="Arial" panose="020B0604020202020204" pitchFamily="34" charset="0"/>
            </a:endParaRPr>
          </a:p>
          <a:p>
            <a:pPr latinLnBrk="1"/>
            <a:br>
              <a:rPr lang="en-US" sz="1200" dirty="0">
                <a:latin typeface="Arial" panose="020B0604020202020204" pitchFamily="34" charset="0"/>
                <a:cs typeface="Arial" panose="020B0604020202020204" pitchFamily="34" charset="0"/>
              </a:rPr>
            </a:br>
            <a:r>
              <a:rPr lang="en-US" sz="1200" dirty="0">
                <a:solidFill>
                  <a:srgbClr val="000000"/>
                </a:solidFill>
                <a:latin typeface="Arial" panose="020B0604020202020204" pitchFamily="34" charset="0"/>
                <a:cs typeface="Arial" panose="020B0604020202020204" pitchFamily="34" charset="0"/>
              </a:rPr>
              <a:t>&gt; </a:t>
            </a:r>
            <a:r>
              <a:rPr lang="en-US" sz="1200" b="1" dirty="0">
                <a:solidFill>
                  <a:srgbClr val="000000"/>
                </a:solidFill>
                <a:latin typeface="Arial" panose="020B0604020202020204" pitchFamily="34" charset="0"/>
                <a:cs typeface="Arial" panose="020B0604020202020204" pitchFamily="34" charset="0"/>
              </a:rPr>
              <a:t>Build good relation with</a:t>
            </a:r>
            <a:br>
              <a:rPr lang="en-US" sz="1200" b="1" dirty="0">
                <a:solidFill>
                  <a:srgbClr val="000000"/>
                </a:solidFill>
                <a:latin typeface="Arial" panose="020B0604020202020204" pitchFamily="34" charset="0"/>
                <a:cs typeface="Arial" panose="020B0604020202020204" pitchFamily="34" charset="0"/>
              </a:rPr>
            </a:br>
            <a:r>
              <a:rPr lang="en-US" sz="1200" b="1" dirty="0">
                <a:solidFill>
                  <a:srgbClr val="000000"/>
                </a:solidFill>
                <a:latin typeface="Arial" panose="020B0604020202020204" pitchFamily="34" charset="0"/>
                <a:cs typeface="Arial" panose="020B0604020202020204" pitchFamily="34" charset="0"/>
              </a:rPr>
              <a:t>staff from the venue</a:t>
            </a:r>
            <a:r>
              <a:rPr lang="en-US" sz="1200" dirty="0">
                <a:solidFill>
                  <a:srgbClr val="000000"/>
                </a:solidFill>
                <a:latin typeface="Arial" panose="020B0604020202020204" pitchFamily="34" charset="0"/>
                <a:cs typeface="Arial" panose="020B0604020202020204" pitchFamily="34" charset="0"/>
              </a:rPr>
              <a:t>; their</a:t>
            </a:r>
            <a:br>
              <a:rPr lang="en-US" sz="1200" dirty="0">
                <a:solidFill>
                  <a:srgbClr val="000000"/>
                </a:solidFill>
                <a:latin typeface="Arial" panose="020B0604020202020204" pitchFamily="34" charset="0"/>
                <a:cs typeface="Arial" panose="020B0604020202020204" pitchFamily="34" charset="0"/>
              </a:rPr>
            </a:br>
            <a:r>
              <a:rPr lang="en-US" sz="1200" dirty="0">
                <a:solidFill>
                  <a:srgbClr val="000000"/>
                </a:solidFill>
                <a:latin typeface="Arial" panose="020B0604020202020204" pitchFamily="34" charset="0"/>
                <a:cs typeface="Arial" panose="020B0604020202020204" pitchFamily="34" charset="0"/>
              </a:rPr>
              <a:t>support is super helpful</a:t>
            </a:r>
            <a:r>
              <a:rPr lang="en-US" sz="1200" dirty="0">
                <a:latin typeface="Arial" panose="020B0604020202020204" pitchFamily="34" charset="0"/>
                <a:cs typeface="Arial" panose="020B0604020202020204" pitchFamily="34" charset="0"/>
              </a:rPr>
              <a:t> </a:t>
            </a:r>
            <a:endParaRPr lang="th-TH" sz="1200" dirty="0">
              <a:latin typeface="Arial" panose="020B0604020202020204" pitchFamily="34" charset="0"/>
            </a:endParaRPr>
          </a:p>
          <a:p>
            <a:pPr latinLnBrk="1"/>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&gt; Visit venue before the</a:t>
            </a:r>
          </a:p>
          <a:p>
            <a:pPr latinLnBrk="1"/>
            <a:r>
              <a:rPr lang="en-US" sz="1200" dirty="0">
                <a:latin typeface="Arial" panose="020B0604020202020204" pitchFamily="34" charset="0"/>
                <a:cs typeface="Arial" panose="020B0604020202020204" pitchFamily="34" charset="0"/>
              </a:rPr>
              <a:t>actual day</a:t>
            </a:r>
            <a:endParaRPr lang="th-TH" sz="1200" dirty="0">
              <a:latin typeface="Arial" panose="020B0604020202020204" pitchFamily="34" charset="0"/>
            </a:endParaRPr>
          </a:p>
          <a:p>
            <a:pPr latinLnBrk="1"/>
            <a:endParaRPr lang="th-TH" sz="1200" dirty="0">
              <a:latin typeface="Arial" panose="020B0604020202020204" pitchFamily="34" charset="0"/>
            </a:endParaRPr>
          </a:p>
          <a:p>
            <a:pPr latinLnBrk="1"/>
            <a:r>
              <a:rPr lang="en-US" sz="1200" dirty="0">
                <a:solidFill>
                  <a:srgbClr val="000000"/>
                </a:solidFill>
                <a:latin typeface="Arial" panose="020B0604020202020204" pitchFamily="34" charset="0"/>
                <a:cs typeface="Arial" panose="020B0604020202020204" pitchFamily="34" charset="0"/>
              </a:rPr>
              <a:t>&gt; </a:t>
            </a:r>
            <a:r>
              <a:rPr lang="en-US" sz="1200" b="1" dirty="0">
                <a:solidFill>
                  <a:srgbClr val="000000"/>
                </a:solidFill>
                <a:latin typeface="Arial" panose="020B0604020202020204" pitchFamily="34" charset="0"/>
                <a:cs typeface="Arial" panose="020B0604020202020204" pitchFamily="34" charset="0"/>
              </a:rPr>
              <a:t>Have flexible agenda;</a:t>
            </a:r>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solidFill>
                  <a:srgbClr val="000000"/>
                </a:solidFill>
                <a:latin typeface="Arial" panose="020B0604020202020204" pitchFamily="34" charset="0"/>
                <a:cs typeface="Arial" panose="020B0604020202020204" pitchFamily="34" charset="0"/>
              </a:rPr>
              <a:t>expect late arrival of VIPs</a:t>
            </a:r>
            <a:r>
              <a:rPr lang="en-US" sz="1200" dirty="0">
                <a:latin typeface="Arial" panose="020B0604020202020204" pitchFamily="34" charset="0"/>
                <a:cs typeface="Arial" panose="020B0604020202020204" pitchFamily="34" charset="0"/>
              </a:rPr>
              <a:t> </a:t>
            </a:r>
            <a:endParaRPr lang="en-US" altLang="ko-KR" sz="1200" dirty="0">
              <a:solidFill>
                <a:srgbClr val="179A9D"/>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8E0B63EA-EC06-470F-93EE-A313E72091DC}"/>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3490315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CE260D9-60CA-4961-99A6-754343B903B7}"/>
              </a:ext>
            </a:extLst>
          </p:cNvPr>
          <p:cNvSpPr/>
          <p:nvPr/>
        </p:nvSpPr>
        <p:spPr>
          <a:xfrm>
            <a:off x="1070803" y="2477693"/>
            <a:ext cx="4352157" cy="2972858"/>
          </a:xfrm>
          <a:prstGeom prst="rect">
            <a:avLst/>
          </a:prstGeom>
          <a:solidFill>
            <a:srgbClr val="DBDDDE">
              <a:alpha val="49804"/>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F430C-2671-46E8-8784-16BAB3E146FB}"/>
              </a:ext>
            </a:extLst>
          </p:cNvPr>
          <p:cNvSpPr/>
          <p:nvPr/>
        </p:nvSpPr>
        <p:spPr>
          <a:xfrm>
            <a:off x="6793105" y="2477693"/>
            <a:ext cx="4352157" cy="2972858"/>
          </a:xfrm>
          <a:prstGeom prst="rect">
            <a:avLst/>
          </a:prstGeom>
          <a:solidFill>
            <a:srgbClr val="DBDDDE">
              <a:alpha val="49804"/>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AA757D-01B2-434E-B32B-D4103C581165}"/>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pSp>
        <p:nvGrpSpPr>
          <p:cNvPr id="17" name="Group 16">
            <a:extLst>
              <a:ext uri="{FF2B5EF4-FFF2-40B4-BE49-F238E27FC236}">
                <a16:creationId xmlns:a16="http://schemas.microsoft.com/office/drawing/2014/main" id="{FF463395-7693-4A15-AA37-F075EC52F21D}"/>
              </a:ext>
            </a:extLst>
          </p:cNvPr>
          <p:cNvGrpSpPr/>
          <p:nvPr/>
        </p:nvGrpSpPr>
        <p:grpSpPr>
          <a:xfrm>
            <a:off x="1187531" y="2891702"/>
            <a:ext cx="4118698" cy="2276556"/>
            <a:chOff x="2227884" y="1330362"/>
            <a:chExt cx="2835932" cy="2150114"/>
          </a:xfrm>
        </p:grpSpPr>
        <p:sp>
          <p:nvSpPr>
            <p:cNvPr id="18" name="TextBox 17">
              <a:extLst>
                <a:ext uri="{FF2B5EF4-FFF2-40B4-BE49-F238E27FC236}">
                  <a16:creationId xmlns:a16="http://schemas.microsoft.com/office/drawing/2014/main" id="{836A508F-5048-4D05-9636-FEE05DEAF8C2}"/>
                </a:ext>
              </a:extLst>
            </p:cNvPr>
            <p:cNvSpPr txBox="1"/>
            <p:nvPr/>
          </p:nvSpPr>
          <p:spPr>
            <a:xfrm>
              <a:off x="2227884" y="1649178"/>
              <a:ext cx="2835932" cy="1831298"/>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Easy to change colors, photos and Text. Get a modern PowerPoint  Presentation that is beautifully designed. I hope and I believe that this Template will your Time, Money and Reputation. I hope and I believe that this Template will your Time, Money and Reputation. </a:t>
              </a:r>
            </a:p>
            <a:p>
              <a:pPr latinLnBrk="1"/>
              <a:endParaRPr lang="en-US" altLang="ko-KR" sz="1200" dirty="0">
                <a:solidFill>
                  <a:schemeClr val="accent4">
                    <a:lumMod val="75000"/>
                  </a:schemeClr>
                </a:solidFill>
                <a:latin typeface="Arial" panose="020B0604020202020204" pitchFamily="34" charset="0"/>
                <a:cs typeface="Arial" panose="020B0604020202020204" pitchFamily="34" charset="0"/>
              </a:endParaRPr>
            </a:p>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Get a modern PowerPoint  Presentation that is beautifully designed. I hope and I believe that this Template will your Time, Money and Reputation.   </a:t>
              </a:r>
            </a:p>
            <a:p>
              <a:pPr latinLnBrk="1"/>
              <a:endParaRPr lang="en-US" altLang="ko-KR" sz="1200" dirty="0">
                <a:solidFill>
                  <a:prstClr val="black">
                    <a:lumMod val="75000"/>
                    <a:lumOff val="25000"/>
                  </a:prstClr>
                </a:solidFill>
                <a:cs typeface="Arial" pitchFamily="34" charset="0"/>
              </a:endParaRPr>
            </a:p>
          </p:txBody>
        </p:sp>
        <p:sp>
          <p:nvSpPr>
            <p:cNvPr id="19" name="TextBox 18">
              <a:extLst>
                <a:ext uri="{FF2B5EF4-FFF2-40B4-BE49-F238E27FC236}">
                  <a16:creationId xmlns:a16="http://schemas.microsoft.com/office/drawing/2014/main" id="{34BD5AB5-B74C-450E-91AE-926F68707C7A}"/>
                </a:ext>
              </a:extLst>
            </p:cNvPr>
            <p:cNvSpPr txBox="1"/>
            <p:nvPr/>
          </p:nvSpPr>
          <p:spPr>
            <a:xfrm>
              <a:off x="2227884" y="1330362"/>
              <a:ext cx="2835932" cy="26161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F1C90BEE-0AB8-432F-B8E7-38CF5CB17650}"/>
              </a:ext>
            </a:extLst>
          </p:cNvPr>
          <p:cNvSpPr/>
          <p:nvPr/>
        </p:nvSpPr>
        <p:spPr>
          <a:xfrm>
            <a:off x="954073" y="5623864"/>
            <a:ext cx="4585617" cy="45719"/>
          </a:xfrm>
          <a:prstGeom prst="rect">
            <a:avLst/>
          </a:prstGeom>
          <a:solidFill>
            <a:schemeClr val="accent4">
              <a:lumMod val="75000"/>
            </a:schemeClr>
          </a:solidFill>
          <a:ln w="25400"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22" name="Rectangle 21">
            <a:extLst>
              <a:ext uri="{FF2B5EF4-FFF2-40B4-BE49-F238E27FC236}">
                <a16:creationId xmlns:a16="http://schemas.microsoft.com/office/drawing/2014/main" id="{95C9C36E-BEFF-402A-930F-FCB2E02D86B2}"/>
              </a:ext>
            </a:extLst>
          </p:cNvPr>
          <p:cNvSpPr/>
          <p:nvPr/>
        </p:nvSpPr>
        <p:spPr>
          <a:xfrm>
            <a:off x="6676376" y="2258662"/>
            <a:ext cx="4585617" cy="45719"/>
          </a:xfrm>
          <a:prstGeom prst="rect">
            <a:avLst/>
          </a:prstGeom>
          <a:solidFill>
            <a:schemeClr val="accent2"/>
          </a:solidFill>
          <a:ln w="2540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23" name="Rectangle 22">
            <a:extLst>
              <a:ext uri="{FF2B5EF4-FFF2-40B4-BE49-F238E27FC236}">
                <a16:creationId xmlns:a16="http://schemas.microsoft.com/office/drawing/2014/main" id="{07D0A9E7-430F-48DC-876A-702D52F15801}"/>
              </a:ext>
            </a:extLst>
          </p:cNvPr>
          <p:cNvSpPr/>
          <p:nvPr/>
        </p:nvSpPr>
        <p:spPr>
          <a:xfrm>
            <a:off x="6676376" y="5623864"/>
            <a:ext cx="4585617" cy="45719"/>
          </a:xfrm>
          <a:prstGeom prst="rect">
            <a:avLst/>
          </a:prstGeom>
          <a:solidFill>
            <a:schemeClr val="accent2"/>
          </a:solidFill>
          <a:ln w="2540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grpSp>
        <p:nvGrpSpPr>
          <p:cNvPr id="24" name="Group 23">
            <a:extLst>
              <a:ext uri="{FF2B5EF4-FFF2-40B4-BE49-F238E27FC236}">
                <a16:creationId xmlns:a16="http://schemas.microsoft.com/office/drawing/2014/main" id="{48BF1DE4-F53C-457E-85AB-9196C60987D2}"/>
              </a:ext>
            </a:extLst>
          </p:cNvPr>
          <p:cNvGrpSpPr/>
          <p:nvPr/>
        </p:nvGrpSpPr>
        <p:grpSpPr>
          <a:xfrm>
            <a:off x="6909835" y="2891702"/>
            <a:ext cx="4118698" cy="2276556"/>
            <a:chOff x="2227884" y="1330362"/>
            <a:chExt cx="2835932" cy="2150114"/>
          </a:xfrm>
        </p:grpSpPr>
        <p:sp>
          <p:nvSpPr>
            <p:cNvPr id="25" name="TextBox 24">
              <a:extLst>
                <a:ext uri="{FF2B5EF4-FFF2-40B4-BE49-F238E27FC236}">
                  <a16:creationId xmlns:a16="http://schemas.microsoft.com/office/drawing/2014/main" id="{6E01CAF3-FDF2-4604-A60C-D61E1ED29CE5}"/>
                </a:ext>
              </a:extLst>
            </p:cNvPr>
            <p:cNvSpPr txBox="1"/>
            <p:nvPr/>
          </p:nvSpPr>
          <p:spPr>
            <a:xfrm>
              <a:off x="2227884" y="1649178"/>
              <a:ext cx="2835932" cy="1831298"/>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Easy to change colors, photos and Text. Get a modern PowerPoint  Presentation that is beautifully designed. I hope and I believe that this Template will your Time, Money and Reputation. I hope and I believe that this Template will your Time, Money and Reputation. </a:t>
              </a:r>
            </a:p>
            <a:p>
              <a:pPr latinLnBrk="1"/>
              <a:endParaRPr lang="en-US" altLang="ko-KR" sz="1200" dirty="0">
                <a:solidFill>
                  <a:schemeClr val="accent4">
                    <a:lumMod val="75000"/>
                  </a:schemeClr>
                </a:solidFill>
                <a:latin typeface="Arial" panose="020B0604020202020204" pitchFamily="34" charset="0"/>
                <a:cs typeface="Arial" panose="020B0604020202020204" pitchFamily="34" charset="0"/>
              </a:endParaRPr>
            </a:p>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Get a modern PowerPoint  Presentation that is beautifully designed. I hope and I believe that this Template will your Time, Money and Reputation.   </a:t>
              </a:r>
            </a:p>
            <a:p>
              <a:pPr latinLnBrk="1"/>
              <a:endParaRPr lang="en-US" altLang="ko-KR" sz="1200" dirty="0">
                <a:solidFill>
                  <a:prstClr val="black">
                    <a:lumMod val="75000"/>
                    <a:lumOff val="25000"/>
                  </a:prstClr>
                </a:solidFill>
                <a:cs typeface="Arial" pitchFamily="34" charset="0"/>
              </a:endParaRPr>
            </a:p>
          </p:txBody>
        </p:sp>
        <p:sp>
          <p:nvSpPr>
            <p:cNvPr id="26" name="TextBox 25">
              <a:extLst>
                <a:ext uri="{FF2B5EF4-FFF2-40B4-BE49-F238E27FC236}">
                  <a16:creationId xmlns:a16="http://schemas.microsoft.com/office/drawing/2014/main" id="{35512E4F-3BA1-461D-8C30-C3E30A77D313}"/>
                </a:ext>
              </a:extLst>
            </p:cNvPr>
            <p:cNvSpPr txBox="1"/>
            <p:nvPr/>
          </p:nvSpPr>
          <p:spPr>
            <a:xfrm>
              <a:off x="2227884" y="1330362"/>
              <a:ext cx="2835932" cy="26161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pic>
        <p:nvPicPr>
          <p:cNvPr id="30" name="Picture 6" descr="Related image">
            <a:extLst>
              <a:ext uri="{FF2B5EF4-FFF2-40B4-BE49-F238E27FC236}">
                <a16:creationId xmlns:a16="http://schemas.microsoft.com/office/drawing/2014/main" id="{1FDC3D9F-74E6-48C2-8BEF-6382EC7E8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29" y="1717888"/>
            <a:ext cx="1039101" cy="47625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F978CF43-9096-4B59-9888-373E6D84B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447" y="1797017"/>
            <a:ext cx="877471" cy="315781"/>
          </a:xfrm>
          <a:prstGeom prst="rect">
            <a:avLst/>
          </a:prstGeom>
        </p:spPr>
      </p:pic>
      <p:sp>
        <p:nvSpPr>
          <p:cNvPr id="32" name="Rectangle 31">
            <a:extLst>
              <a:ext uri="{FF2B5EF4-FFF2-40B4-BE49-F238E27FC236}">
                <a16:creationId xmlns:a16="http://schemas.microsoft.com/office/drawing/2014/main" id="{2BB954DF-A507-4FE4-AED8-0593F7553BA3}"/>
              </a:ext>
            </a:extLst>
          </p:cNvPr>
          <p:cNvSpPr/>
          <p:nvPr/>
        </p:nvSpPr>
        <p:spPr>
          <a:xfrm>
            <a:off x="954072" y="2266711"/>
            <a:ext cx="4585617" cy="45719"/>
          </a:xfrm>
          <a:prstGeom prst="rect">
            <a:avLst/>
          </a:prstGeom>
          <a:solidFill>
            <a:schemeClr val="accent4">
              <a:lumMod val="75000"/>
            </a:schemeClr>
          </a:solidFill>
          <a:ln w="25400"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33" name="Rectangle 32">
            <a:extLst>
              <a:ext uri="{FF2B5EF4-FFF2-40B4-BE49-F238E27FC236}">
                <a16:creationId xmlns:a16="http://schemas.microsoft.com/office/drawing/2014/main" id="{C56379DF-B2A0-4525-8319-90E6CB1CBDF7}"/>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1533759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5CFC-B6EB-499A-8380-7A75FBB8A9F4}"/>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24" name="Rectangle 23">
            <a:extLst>
              <a:ext uri="{FF2B5EF4-FFF2-40B4-BE49-F238E27FC236}">
                <a16:creationId xmlns:a16="http://schemas.microsoft.com/office/drawing/2014/main" id="{7118E361-CFA3-4D0C-AD3D-DC84BD3F2A4B}"/>
              </a:ext>
            </a:extLst>
          </p:cNvPr>
          <p:cNvSpPr/>
          <p:nvPr/>
        </p:nvSpPr>
        <p:spPr>
          <a:xfrm>
            <a:off x="636829" y="2548918"/>
            <a:ext cx="3423748" cy="2972858"/>
          </a:xfrm>
          <a:prstGeom prst="rect">
            <a:avLst/>
          </a:prstGeom>
          <a:solidFill>
            <a:srgbClr val="DBDDDE">
              <a:alpha val="49804"/>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E075B8-4A6D-444A-95BD-360E870BC158}"/>
              </a:ext>
            </a:extLst>
          </p:cNvPr>
          <p:cNvSpPr/>
          <p:nvPr/>
        </p:nvSpPr>
        <p:spPr>
          <a:xfrm>
            <a:off x="545000" y="2340956"/>
            <a:ext cx="3607406" cy="45719"/>
          </a:xfrm>
          <a:prstGeom prst="rect">
            <a:avLst/>
          </a:prstGeom>
          <a:solidFill>
            <a:schemeClr val="accent4">
              <a:lumMod val="75000"/>
            </a:schemeClr>
          </a:solidFill>
          <a:ln w="25400"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grpSp>
        <p:nvGrpSpPr>
          <p:cNvPr id="26" name="Group 25">
            <a:extLst>
              <a:ext uri="{FF2B5EF4-FFF2-40B4-BE49-F238E27FC236}">
                <a16:creationId xmlns:a16="http://schemas.microsoft.com/office/drawing/2014/main" id="{1FC5436E-2295-4149-A5DE-877C596867A7}"/>
              </a:ext>
            </a:extLst>
          </p:cNvPr>
          <p:cNvGrpSpPr/>
          <p:nvPr/>
        </p:nvGrpSpPr>
        <p:grpSpPr>
          <a:xfrm>
            <a:off x="728657" y="2828621"/>
            <a:ext cx="3240091" cy="1907225"/>
            <a:chOff x="2227884" y="1330362"/>
            <a:chExt cx="2835932" cy="1801296"/>
          </a:xfrm>
        </p:grpSpPr>
        <p:sp>
          <p:nvSpPr>
            <p:cNvPr id="27" name="TextBox 26">
              <a:extLst>
                <a:ext uri="{FF2B5EF4-FFF2-40B4-BE49-F238E27FC236}">
                  <a16:creationId xmlns:a16="http://schemas.microsoft.com/office/drawing/2014/main" id="{57A1F363-EF57-4821-B74E-BCB12645CFB5}"/>
                </a:ext>
              </a:extLst>
            </p:cNvPr>
            <p:cNvSpPr txBox="1"/>
            <p:nvPr/>
          </p:nvSpPr>
          <p:spPr>
            <a:xfrm>
              <a:off x="2227884" y="1649178"/>
              <a:ext cx="2835932" cy="1482480"/>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Easy to change colors, photos and Text. Get a modern PowerPoint  Presentation that is beautifully designed. I hope and I believe that this Template will your Time, Money and Reputation. I hope and I believe that this Template will your Time, Money and Reputation. </a:t>
              </a:r>
            </a:p>
            <a:p>
              <a:pPr latinLnBrk="1"/>
              <a:endParaRPr lang="en-US" altLang="ko-KR" sz="1200" dirty="0">
                <a:solidFill>
                  <a:prstClr val="black">
                    <a:lumMod val="75000"/>
                    <a:lumOff val="25000"/>
                  </a:prstClr>
                </a:solidFill>
                <a:cs typeface="Arial" pitchFamily="34" charset="0"/>
              </a:endParaRPr>
            </a:p>
          </p:txBody>
        </p:sp>
        <p:sp>
          <p:nvSpPr>
            <p:cNvPr id="28" name="TextBox 27">
              <a:extLst>
                <a:ext uri="{FF2B5EF4-FFF2-40B4-BE49-F238E27FC236}">
                  <a16:creationId xmlns:a16="http://schemas.microsoft.com/office/drawing/2014/main" id="{E5553217-DCB5-4D55-A0F4-985D29585F96}"/>
                </a:ext>
              </a:extLst>
            </p:cNvPr>
            <p:cNvSpPr txBox="1"/>
            <p:nvPr/>
          </p:nvSpPr>
          <p:spPr>
            <a:xfrm>
              <a:off x="2227884" y="1330362"/>
              <a:ext cx="2835932" cy="26161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31" name="Rectangle 30">
            <a:extLst>
              <a:ext uri="{FF2B5EF4-FFF2-40B4-BE49-F238E27FC236}">
                <a16:creationId xmlns:a16="http://schemas.microsoft.com/office/drawing/2014/main" id="{67AE9963-A35F-4CE1-86EA-930EE98FBAB8}"/>
              </a:ext>
            </a:extLst>
          </p:cNvPr>
          <p:cNvSpPr/>
          <p:nvPr/>
        </p:nvSpPr>
        <p:spPr>
          <a:xfrm>
            <a:off x="4403703" y="2548918"/>
            <a:ext cx="3423748" cy="2972858"/>
          </a:xfrm>
          <a:prstGeom prst="rect">
            <a:avLst/>
          </a:prstGeom>
          <a:solidFill>
            <a:srgbClr val="DBDDDE">
              <a:alpha val="49804"/>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057E3BD-833F-403C-9B8D-B5CB79CB410A}"/>
              </a:ext>
            </a:extLst>
          </p:cNvPr>
          <p:cNvSpPr/>
          <p:nvPr/>
        </p:nvSpPr>
        <p:spPr>
          <a:xfrm>
            <a:off x="4311874" y="2340956"/>
            <a:ext cx="3607406" cy="45719"/>
          </a:xfrm>
          <a:prstGeom prst="rect">
            <a:avLst/>
          </a:prstGeom>
          <a:solidFill>
            <a:schemeClr val="accent5">
              <a:lumMod val="60000"/>
              <a:lumOff val="40000"/>
            </a:schemeClr>
          </a:solidFill>
          <a:ln w="25400" cap="flat" cmpd="sng" algn="ctr">
            <a:solidFill>
              <a:schemeClr val="accent5">
                <a:lumMod val="60000"/>
                <a:lumOff val="4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grpSp>
        <p:nvGrpSpPr>
          <p:cNvPr id="33" name="Group 32">
            <a:extLst>
              <a:ext uri="{FF2B5EF4-FFF2-40B4-BE49-F238E27FC236}">
                <a16:creationId xmlns:a16="http://schemas.microsoft.com/office/drawing/2014/main" id="{F6878458-7191-4CAF-870B-6FB1B99D9EE3}"/>
              </a:ext>
            </a:extLst>
          </p:cNvPr>
          <p:cNvGrpSpPr/>
          <p:nvPr/>
        </p:nvGrpSpPr>
        <p:grpSpPr>
          <a:xfrm>
            <a:off x="4495531" y="2828621"/>
            <a:ext cx="3240091" cy="1907225"/>
            <a:chOff x="2227884" y="1330362"/>
            <a:chExt cx="2835932" cy="1801296"/>
          </a:xfrm>
        </p:grpSpPr>
        <p:sp>
          <p:nvSpPr>
            <p:cNvPr id="34" name="TextBox 33">
              <a:extLst>
                <a:ext uri="{FF2B5EF4-FFF2-40B4-BE49-F238E27FC236}">
                  <a16:creationId xmlns:a16="http://schemas.microsoft.com/office/drawing/2014/main" id="{233D8BB4-4F6F-486B-90A7-B0358AEE62C3}"/>
                </a:ext>
              </a:extLst>
            </p:cNvPr>
            <p:cNvSpPr txBox="1"/>
            <p:nvPr/>
          </p:nvSpPr>
          <p:spPr>
            <a:xfrm>
              <a:off x="2227884" y="1649178"/>
              <a:ext cx="2835932" cy="1482480"/>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Easy to change colors, photos and Text. Get a modern PowerPoint  Presentation that is beautifully designed. I hope and I believe that this Template will your Time, Money and Reputation. I hope and I believe that this Template will your Time, Money and Reputation. </a:t>
              </a:r>
            </a:p>
            <a:p>
              <a:pPr latinLnBrk="1"/>
              <a:endParaRPr lang="en-US" altLang="ko-KR" sz="1200" dirty="0">
                <a:solidFill>
                  <a:prstClr val="black">
                    <a:lumMod val="75000"/>
                    <a:lumOff val="25000"/>
                  </a:prstClr>
                </a:solidFill>
                <a:cs typeface="Arial" pitchFamily="34" charset="0"/>
              </a:endParaRPr>
            </a:p>
          </p:txBody>
        </p:sp>
        <p:sp>
          <p:nvSpPr>
            <p:cNvPr id="35" name="TextBox 34">
              <a:extLst>
                <a:ext uri="{FF2B5EF4-FFF2-40B4-BE49-F238E27FC236}">
                  <a16:creationId xmlns:a16="http://schemas.microsoft.com/office/drawing/2014/main" id="{F992F928-4A69-48A1-AEB2-77F2003764D0}"/>
                </a:ext>
              </a:extLst>
            </p:cNvPr>
            <p:cNvSpPr txBox="1"/>
            <p:nvPr/>
          </p:nvSpPr>
          <p:spPr>
            <a:xfrm>
              <a:off x="2227884" y="1330362"/>
              <a:ext cx="2835932" cy="26161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37" name="Rectangle 36">
            <a:extLst>
              <a:ext uri="{FF2B5EF4-FFF2-40B4-BE49-F238E27FC236}">
                <a16:creationId xmlns:a16="http://schemas.microsoft.com/office/drawing/2014/main" id="{975182AC-9D04-406B-A5D2-DDCC98A44C44}"/>
              </a:ext>
            </a:extLst>
          </p:cNvPr>
          <p:cNvSpPr/>
          <p:nvPr/>
        </p:nvSpPr>
        <p:spPr>
          <a:xfrm>
            <a:off x="8204999" y="2548918"/>
            <a:ext cx="3423748" cy="2972858"/>
          </a:xfrm>
          <a:prstGeom prst="rect">
            <a:avLst/>
          </a:prstGeom>
          <a:solidFill>
            <a:srgbClr val="DBDDDE">
              <a:alpha val="49804"/>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2293F70-5E9E-4903-9A50-ED8C979967C1}"/>
              </a:ext>
            </a:extLst>
          </p:cNvPr>
          <p:cNvSpPr/>
          <p:nvPr/>
        </p:nvSpPr>
        <p:spPr>
          <a:xfrm>
            <a:off x="8113170" y="2340956"/>
            <a:ext cx="3607406" cy="45719"/>
          </a:xfrm>
          <a:prstGeom prst="rect">
            <a:avLst/>
          </a:prstGeom>
          <a:solidFill>
            <a:schemeClr val="accent1">
              <a:lumMod val="60000"/>
              <a:lumOff val="40000"/>
            </a:schemeClr>
          </a:solidFill>
          <a:ln w="25400" cap="flat" cmpd="sng" algn="ctr">
            <a:solidFill>
              <a:schemeClr val="accent1">
                <a:lumMod val="60000"/>
                <a:lumOff val="4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grpSp>
        <p:nvGrpSpPr>
          <p:cNvPr id="39" name="Group 38">
            <a:extLst>
              <a:ext uri="{FF2B5EF4-FFF2-40B4-BE49-F238E27FC236}">
                <a16:creationId xmlns:a16="http://schemas.microsoft.com/office/drawing/2014/main" id="{4AA18BCC-5EEC-4862-8A2D-3B59E5DBD535}"/>
              </a:ext>
            </a:extLst>
          </p:cNvPr>
          <p:cNvGrpSpPr/>
          <p:nvPr/>
        </p:nvGrpSpPr>
        <p:grpSpPr>
          <a:xfrm>
            <a:off x="8296827" y="2828621"/>
            <a:ext cx="3240091" cy="1907225"/>
            <a:chOff x="2227884" y="1330362"/>
            <a:chExt cx="2835932" cy="1801296"/>
          </a:xfrm>
        </p:grpSpPr>
        <p:sp>
          <p:nvSpPr>
            <p:cNvPr id="40" name="TextBox 39">
              <a:extLst>
                <a:ext uri="{FF2B5EF4-FFF2-40B4-BE49-F238E27FC236}">
                  <a16:creationId xmlns:a16="http://schemas.microsoft.com/office/drawing/2014/main" id="{BE6B1B3A-948E-4EE2-B728-5383C63980DF}"/>
                </a:ext>
              </a:extLst>
            </p:cNvPr>
            <p:cNvSpPr txBox="1"/>
            <p:nvPr/>
          </p:nvSpPr>
          <p:spPr>
            <a:xfrm>
              <a:off x="2227884" y="1649178"/>
              <a:ext cx="2835932" cy="1482480"/>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Easy to change colors, photos and Text. Get a modern PowerPoint  Presentation that is beautifully designed. I hope and I believe that this Template will your Time, Money and Reputation. I hope and I believe that this Template will your Time, Money and Reputation. </a:t>
              </a:r>
            </a:p>
            <a:p>
              <a:pPr latinLnBrk="1"/>
              <a:endParaRPr lang="en-US" altLang="ko-KR" sz="1200" dirty="0">
                <a:solidFill>
                  <a:prstClr val="black">
                    <a:lumMod val="75000"/>
                    <a:lumOff val="25000"/>
                  </a:prstClr>
                </a:solidFill>
                <a:cs typeface="Arial" pitchFamily="34" charset="0"/>
              </a:endParaRPr>
            </a:p>
          </p:txBody>
        </p:sp>
        <p:sp>
          <p:nvSpPr>
            <p:cNvPr id="41" name="TextBox 40">
              <a:extLst>
                <a:ext uri="{FF2B5EF4-FFF2-40B4-BE49-F238E27FC236}">
                  <a16:creationId xmlns:a16="http://schemas.microsoft.com/office/drawing/2014/main" id="{D104636E-45CC-4682-B5F8-1404EBDF462E}"/>
                </a:ext>
              </a:extLst>
            </p:cNvPr>
            <p:cNvSpPr txBox="1"/>
            <p:nvPr/>
          </p:nvSpPr>
          <p:spPr>
            <a:xfrm>
              <a:off x="2227884" y="1330362"/>
              <a:ext cx="2835932" cy="26161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43" name="Rectangle 42">
            <a:extLst>
              <a:ext uri="{FF2B5EF4-FFF2-40B4-BE49-F238E27FC236}">
                <a16:creationId xmlns:a16="http://schemas.microsoft.com/office/drawing/2014/main" id="{3FA69005-6C7F-439A-8173-02A756697D26}"/>
              </a:ext>
            </a:extLst>
          </p:cNvPr>
          <p:cNvSpPr/>
          <p:nvPr/>
        </p:nvSpPr>
        <p:spPr>
          <a:xfrm>
            <a:off x="544999" y="5681039"/>
            <a:ext cx="3607406" cy="45719"/>
          </a:xfrm>
          <a:prstGeom prst="rect">
            <a:avLst/>
          </a:prstGeom>
          <a:solidFill>
            <a:schemeClr val="accent4">
              <a:lumMod val="75000"/>
            </a:schemeClr>
          </a:solidFill>
          <a:ln w="25400"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44" name="Rectangle 43">
            <a:extLst>
              <a:ext uri="{FF2B5EF4-FFF2-40B4-BE49-F238E27FC236}">
                <a16:creationId xmlns:a16="http://schemas.microsoft.com/office/drawing/2014/main" id="{1413ED49-AA38-4D49-800D-A42353A5AE2F}"/>
              </a:ext>
            </a:extLst>
          </p:cNvPr>
          <p:cNvSpPr/>
          <p:nvPr/>
        </p:nvSpPr>
        <p:spPr>
          <a:xfrm>
            <a:off x="4311874" y="5681039"/>
            <a:ext cx="3607406" cy="45719"/>
          </a:xfrm>
          <a:prstGeom prst="rect">
            <a:avLst/>
          </a:prstGeom>
          <a:solidFill>
            <a:schemeClr val="accent5">
              <a:lumMod val="60000"/>
              <a:lumOff val="40000"/>
            </a:schemeClr>
          </a:solidFill>
          <a:ln w="25400" cap="flat" cmpd="sng" algn="ctr">
            <a:solidFill>
              <a:schemeClr val="accent5">
                <a:lumMod val="60000"/>
                <a:lumOff val="4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45" name="Rectangle 44">
            <a:extLst>
              <a:ext uri="{FF2B5EF4-FFF2-40B4-BE49-F238E27FC236}">
                <a16:creationId xmlns:a16="http://schemas.microsoft.com/office/drawing/2014/main" id="{52DD11B2-3978-42F6-9AE3-FF74B81E128E}"/>
              </a:ext>
            </a:extLst>
          </p:cNvPr>
          <p:cNvSpPr/>
          <p:nvPr/>
        </p:nvSpPr>
        <p:spPr>
          <a:xfrm>
            <a:off x="8113170" y="5681039"/>
            <a:ext cx="3607406" cy="45719"/>
          </a:xfrm>
          <a:prstGeom prst="rect">
            <a:avLst/>
          </a:prstGeom>
          <a:solidFill>
            <a:schemeClr val="accent1">
              <a:lumMod val="60000"/>
              <a:lumOff val="40000"/>
            </a:schemeClr>
          </a:solidFill>
          <a:ln w="25400" cap="flat" cmpd="sng" algn="ctr">
            <a:solidFill>
              <a:schemeClr val="accent1">
                <a:lumMod val="60000"/>
                <a:lumOff val="4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pic>
        <p:nvPicPr>
          <p:cNvPr id="46" name="Picture 2" descr="Image result for CU logo">
            <a:extLst>
              <a:ext uri="{FF2B5EF4-FFF2-40B4-BE49-F238E27FC236}">
                <a16:creationId xmlns:a16="http://schemas.microsoft.com/office/drawing/2014/main" id="{20FAF78A-C538-4793-A7BD-35D06AFB9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701" y="1443103"/>
            <a:ext cx="502001" cy="75800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185F33B2-0492-4E49-AC96-864056B80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931" y="1456083"/>
            <a:ext cx="998112" cy="745022"/>
          </a:xfrm>
          <a:prstGeom prst="rect">
            <a:avLst/>
          </a:prstGeom>
        </p:spPr>
      </p:pic>
      <p:pic>
        <p:nvPicPr>
          <p:cNvPr id="48" name="Picture 47">
            <a:extLst>
              <a:ext uri="{FF2B5EF4-FFF2-40B4-BE49-F238E27FC236}">
                <a16:creationId xmlns:a16="http://schemas.microsoft.com/office/drawing/2014/main" id="{EB8DBADE-E509-47CB-933E-ECD25B692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8137" y="1738676"/>
            <a:ext cx="877469" cy="304015"/>
          </a:xfrm>
          <a:prstGeom prst="rect">
            <a:avLst/>
          </a:prstGeom>
        </p:spPr>
      </p:pic>
      <p:sp>
        <p:nvSpPr>
          <p:cNvPr id="49" name="Rectangle 48">
            <a:extLst>
              <a:ext uri="{FF2B5EF4-FFF2-40B4-BE49-F238E27FC236}">
                <a16:creationId xmlns:a16="http://schemas.microsoft.com/office/drawing/2014/main" id="{B10EC9D6-51A8-46F3-A9CC-9357984BB3DB}"/>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2227186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5CFC-B6EB-499A-8380-7A75FBB8A9F4}"/>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24" name="Rectangle 23">
            <a:extLst>
              <a:ext uri="{FF2B5EF4-FFF2-40B4-BE49-F238E27FC236}">
                <a16:creationId xmlns:a16="http://schemas.microsoft.com/office/drawing/2014/main" id="{7118E361-CFA3-4D0C-AD3D-DC84BD3F2A4B}"/>
              </a:ext>
            </a:extLst>
          </p:cNvPr>
          <p:cNvSpPr/>
          <p:nvPr/>
        </p:nvSpPr>
        <p:spPr>
          <a:xfrm>
            <a:off x="636829" y="2548918"/>
            <a:ext cx="3423748" cy="2972858"/>
          </a:xfrm>
          <a:prstGeom prst="rect">
            <a:avLst/>
          </a:prstGeom>
          <a:solidFill>
            <a:srgbClr val="DBDDDE">
              <a:alpha val="49804"/>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E075B8-4A6D-444A-95BD-360E870BC158}"/>
              </a:ext>
            </a:extLst>
          </p:cNvPr>
          <p:cNvSpPr/>
          <p:nvPr/>
        </p:nvSpPr>
        <p:spPr>
          <a:xfrm>
            <a:off x="545000" y="2340956"/>
            <a:ext cx="3607406" cy="45719"/>
          </a:xfrm>
          <a:prstGeom prst="rect">
            <a:avLst/>
          </a:prstGeom>
          <a:solidFill>
            <a:schemeClr val="accent4">
              <a:lumMod val="75000"/>
            </a:schemeClr>
          </a:solidFill>
          <a:ln w="25400"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grpSp>
        <p:nvGrpSpPr>
          <p:cNvPr id="26" name="Group 25">
            <a:extLst>
              <a:ext uri="{FF2B5EF4-FFF2-40B4-BE49-F238E27FC236}">
                <a16:creationId xmlns:a16="http://schemas.microsoft.com/office/drawing/2014/main" id="{1FC5436E-2295-4149-A5DE-877C596867A7}"/>
              </a:ext>
            </a:extLst>
          </p:cNvPr>
          <p:cNvGrpSpPr/>
          <p:nvPr/>
        </p:nvGrpSpPr>
        <p:grpSpPr>
          <a:xfrm>
            <a:off x="728657" y="2828621"/>
            <a:ext cx="3240091" cy="1907225"/>
            <a:chOff x="2227884" y="1330362"/>
            <a:chExt cx="2835932" cy="1801296"/>
          </a:xfrm>
        </p:grpSpPr>
        <p:sp>
          <p:nvSpPr>
            <p:cNvPr id="27" name="TextBox 26">
              <a:extLst>
                <a:ext uri="{FF2B5EF4-FFF2-40B4-BE49-F238E27FC236}">
                  <a16:creationId xmlns:a16="http://schemas.microsoft.com/office/drawing/2014/main" id="{57A1F363-EF57-4821-B74E-BCB12645CFB5}"/>
                </a:ext>
              </a:extLst>
            </p:cNvPr>
            <p:cNvSpPr txBox="1"/>
            <p:nvPr/>
          </p:nvSpPr>
          <p:spPr>
            <a:xfrm>
              <a:off x="2227884" y="1649178"/>
              <a:ext cx="2835932" cy="1482480"/>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Easy to change colors, photos and Text. Get a modern PowerPoint  Presentation that is beautifully designed. I hope and I believe that this Template will your Time, Money and Reputation. I hope and I believe that this Template will your Time, Money and Reputation. </a:t>
              </a:r>
            </a:p>
            <a:p>
              <a:pPr latinLnBrk="1"/>
              <a:endParaRPr lang="en-US" altLang="ko-KR" sz="1200" dirty="0">
                <a:solidFill>
                  <a:prstClr val="black">
                    <a:lumMod val="75000"/>
                    <a:lumOff val="25000"/>
                  </a:prstClr>
                </a:solidFill>
                <a:cs typeface="Arial" pitchFamily="34" charset="0"/>
              </a:endParaRPr>
            </a:p>
          </p:txBody>
        </p:sp>
        <p:sp>
          <p:nvSpPr>
            <p:cNvPr id="28" name="TextBox 27">
              <a:extLst>
                <a:ext uri="{FF2B5EF4-FFF2-40B4-BE49-F238E27FC236}">
                  <a16:creationId xmlns:a16="http://schemas.microsoft.com/office/drawing/2014/main" id="{E5553217-DCB5-4D55-A0F4-985D29585F96}"/>
                </a:ext>
              </a:extLst>
            </p:cNvPr>
            <p:cNvSpPr txBox="1"/>
            <p:nvPr/>
          </p:nvSpPr>
          <p:spPr>
            <a:xfrm>
              <a:off x="2227884" y="1330362"/>
              <a:ext cx="2835932" cy="26161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31" name="Rectangle 30">
            <a:extLst>
              <a:ext uri="{FF2B5EF4-FFF2-40B4-BE49-F238E27FC236}">
                <a16:creationId xmlns:a16="http://schemas.microsoft.com/office/drawing/2014/main" id="{67AE9963-A35F-4CE1-86EA-930EE98FBAB8}"/>
              </a:ext>
            </a:extLst>
          </p:cNvPr>
          <p:cNvSpPr/>
          <p:nvPr/>
        </p:nvSpPr>
        <p:spPr>
          <a:xfrm>
            <a:off x="4403703" y="2548918"/>
            <a:ext cx="3423748" cy="2972858"/>
          </a:xfrm>
          <a:prstGeom prst="rect">
            <a:avLst/>
          </a:prstGeom>
          <a:solidFill>
            <a:srgbClr val="DBDDDE">
              <a:alpha val="49804"/>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057E3BD-833F-403C-9B8D-B5CB79CB410A}"/>
              </a:ext>
            </a:extLst>
          </p:cNvPr>
          <p:cNvSpPr/>
          <p:nvPr/>
        </p:nvSpPr>
        <p:spPr>
          <a:xfrm>
            <a:off x="4311874" y="2340956"/>
            <a:ext cx="3607406" cy="45719"/>
          </a:xfrm>
          <a:prstGeom prst="rect">
            <a:avLst/>
          </a:prstGeom>
          <a:solidFill>
            <a:schemeClr val="accent5">
              <a:lumMod val="60000"/>
              <a:lumOff val="40000"/>
            </a:schemeClr>
          </a:solidFill>
          <a:ln w="25400" cap="flat" cmpd="sng" algn="ctr">
            <a:solidFill>
              <a:schemeClr val="accent5">
                <a:lumMod val="60000"/>
                <a:lumOff val="4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grpSp>
        <p:nvGrpSpPr>
          <p:cNvPr id="33" name="Group 32">
            <a:extLst>
              <a:ext uri="{FF2B5EF4-FFF2-40B4-BE49-F238E27FC236}">
                <a16:creationId xmlns:a16="http://schemas.microsoft.com/office/drawing/2014/main" id="{F6878458-7191-4CAF-870B-6FB1B99D9EE3}"/>
              </a:ext>
            </a:extLst>
          </p:cNvPr>
          <p:cNvGrpSpPr/>
          <p:nvPr/>
        </p:nvGrpSpPr>
        <p:grpSpPr>
          <a:xfrm>
            <a:off x="4495531" y="2828621"/>
            <a:ext cx="3240091" cy="1907225"/>
            <a:chOff x="2227884" y="1330362"/>
            <a:chExt cx="2835932" cy="1801296"/>
          </a:xfrm>
        </p:grpSpPr>
        <p:sp>
          <p:nvSpPr>
            <p:cNvPr id="34" name="TextBox 33">
              <a:extLst>
                <a:ext uri="{FF2B5EF4-FFF2-40B4-BE49-F238E27FC236}">
                  <a16:creationId xmlns:a16="http://schemas.microsoft.com/office/drawing/2014/main" id="{233D8BB4-4F6F-486B-90A7-B0358AEE62C3}"/>
                </a:ext>
              </a:extLst>
            </p:cNvPr>
            <p:cNvSpPr txBox="1"/>
            <p:nvPr/>
          </p:nvSpPr>
          <p:spPr>
            <a:xfrm>
              <a:off x="2227884" y="1649178"/>
              <a:ext cx="2835932" cy="1482480"/>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Easy to change colors, photos and Text. Get a modern PowerPoint  Presentation that is beautifully designed. I hope and I believe that this Template will your Time, Money and Reputation. I hope and I believe that this Template will your Time, Money and Reputation. </a:t>
              </a:r>
            </a:p>
            <a:p>
              <a:pPr latinLnBrk="1"/>
              <a:endParaRPr lang="en-US" altLang="ko-KR" sz="1200" dirty="0">
                <a:solidFill>
                  <a:prstClr val="black">
                    <a:lumMod val="75000"/>
                    <a:lumOff val="25000"/>
                  </a:prstClr>
                </a:solidFill>
                <a:cs typeface="Arial" pitchFamily="34" charset="0"/>
              </a:endParaRPr>
            </a:p>
          </p:txBody>
        </p:sp>
        <p:sp>
          <p:nvSpPr>
            <p:cNvPr id="35" name="TextBox 34">
              <a:extLst>
                <a:ext uri="{FF2B5EF4-FFF2-40B4-BE49-F238E27FC236}">
                  <a16:creationId xmlns:a16="http://schemas.microsoft.com/office/drawing/2014/main" id="{F992F928-4A69-48A1-AEB2-77F2003764D0}"/>
                </a:ext>
              </a:extLst>
            </p:cNvPr>
            <p:cNvSpPr txBox="1"/>
            <p:nvPr/>
          </p:nvSpPr>
          <p:spPr>
            <a:xfrm>
              <a:off x="2227884" y="1330362"/>
              <a:ext cx="2835932" cy="26161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37" name="Rectangle 36">
            <a:extLst>
              <a:ext uri="{FF2B5EF4-FFF2-40B4-BE49-F238E27FC236}">
                <a16:creationId xmlns:a16="http://schemas.microsoft.com/office/drawing/2014/main" id="{975182AC-9D04-406B-A5D2-DDCC98A44C44}"/>
              </a:ext>
            </a:extLst>
          </p:cNvPr>
          <p:cNvSpPr/>
          <p:nvPr/>
        </p:nvSpPr>
        <p:spPr>
          <a:xfrm>
            <a:off x="8204999" y="2548918"/>
            <a:ext cx="3423748" cy="2972858"/>
          </a:xfrm>
          <a:prstGeom prst="rect">
            <a:avLst/>
          </a:prstGeom>
          <a:solidFill>
            <a:srgbClr val="DBDDDE">
              <a:alpha val="49804"/>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2293F70-5E9E-4903-9A50-ED8C979967C1}"/>
              </a:ext>
            </a:extLst>
          </p:cNvPr>
          <p:cNvSpPr/>
          <p:nvPr/>
        </p:nvSpPr>
        <p:spPr>
          <a:xfrm>
            <a:off x="8113170" y="2340956"/>
            <a:ext cx="3607406" cy="45719"/>
          </a:xfrm>
          <a:prstGeom prst="rect">
            <a:avLst/>
          </a:prstGeom>
          <a:solidFill>
            <a:schemeClr val="bg2"/>
          </a:solidFill>
          <a:ln w="25400" cap="flat" cmpd="sng" algn="ctr">
            <a:solidFill>
              <a:schemeClr val="bg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grpSp>
        <p:nvGrpSpPr>
          <p:cNvPr id="39" name="Group 38">
            <a:extLst>
              <a:ext uri="{FF2B5EF4-FFF2-40B4-BE49-F238E27FC236}">
                <a16:creationId xmlns:a16="http://schemas.microsoft.com/office/drawing/2014/main" id="{4AA18BCC-5EEC-4862-8A2D-3B59E5DBD535}"/>
              </a:ext>
            </a:extLst>
          </p:cNvPr>
          <p:cNvGrpSpPr/>
          <p:nvPr/>
        </p:nvGrpSpPr>
        <p:grpSpPr>
          <a:xfrm>
            <a:off x="8296827" y="2828621"/>
            <a:ext cx="3240091" cy="1907225"/>
            <a:chOff x="2227884" y="1330362"/>
            <a:chExt cx="2835932" cy="1801296"/>
          </a:xfrm>
        </p:grpSpPr>
        <p:sp>
          <p:nvSpPr>
            <p:cNvPr id="40" name="TextBox 39">
              <a:extLst>
                <a:ext uri="{FF2B5EF4-FFF2-40B4-BE49-F238E27FC236}">
                  <a16:creationId xmlns:a16="http://schemas.microsoft.com/office/drawing/2014/main" id="{BE6B1B3A-948E-4EE2-B728-5383C63980DF}"/>
                </a:ext>
              </a:extLst>
            </p:cNvPr>
            <p:cNvSpPr txBox="1"/>
            <p:nvPr/>
          </p:nvSpPr>
          <p:spPr>
            <a:xfrm>
              <a:off x="2227884" y="1649178"/>
              <a:ext cx="2835932" cy="1482480"/>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Easy to change colors, photos and Text. Get a modern PowerPoint  Presentation that is beautifully designed. I hope and I believe that this Template will your Time, Money and Reputation. I hope and I believe that this Template will your Time, Money and Reputation. </a:t>
              </a:r>
            </a:p>
            <a:p>
              <a:pPr latinLnBrk="1"/>
              <a:endParaRPr lang="en-US" altLang="ko-KR" sz="1200" dirty="0">
                <a:solidFill>
                  <a:prstClr val="black">
                    <a:lumMod val="75000"/>
                    <a:lumOff val="25000"/>
                  </a:prstClr>
                </a:solidFill>
                <a:cs typeface="Arial" pitchFamily="34" charset="0"/>
              </a:endParaRPr>
            </a:p>
          </p:txBody>
        </p:sp>
        <p:sp>
          <p:nvSpPr>
            <p:cNvPr id="41" name="TextBox 40">
              <a:extLst>
                <a:ext uri="{FF2B5EF4-FFF2-40B4-BE49-F238E27FC236}">
                  <a16:creationId xmlns:a16="http://schemas.microsoft.com/office/drawing/2014/main" id="{D104636E-45CC-4682-B5F8-1404EBDF462E}"/>
                </a:ext>
              </a:extLst>
            </p:cNvPr>
            <p:cNvSpPr txBox="1"/>
            <p:nvPr/>
          </p:nvSpPr>
          <p:spPr>
            <a:xfrm>
              <a:off x="2227884" y="1330362"/>
              <a:ext cx="2835932" cy="26161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43" name="Rectangle 42">
            <a:extLst>
              <a:ext uri="{FF2B5EF4-FFF2-40B4-BE49-F238E27FC236}">
                <a16:creationId xmlns:a16="http://schemas.microsoft.com/office/drawing/2014/main" id="{3FA69005-6C7F-439A-8173-02A756697D26}"/>
              </a:ext>
            </a:extLst>
          </p:cNvPr>
          <p:cNvSpPr/>
          <p:nvPr/>
        </p:nvSpPr>
        <p:spPr>
          <a:xfrm>
            <a:off x="544999" y="5681039"/>
            <a:ext cx="3607406" cy="45719"/>
          </a:xfrm>
          <a:prstGeom prst="rect">
            <a:avLst/>
          </a:prstGeom>
          <a:solidFill>
            <a:schemeClr val="accent4">
              <a:lumMod val="75000"/>
            </a:schemeClr>
          </a:solidFill>
          <a:ln w="25400"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44" name="Rectangle 43">
            <a:extLst>
              <a:ext uri="{FF2B5EF4-FFF2-40B4-BE49-F238E27FC236}">
                <a16:creationId xmlns:a16="http://schemas.microsoft.com/office/drawing/2014/main" id="{1413ED49-AA38-4D49-800D-A42353A5AE2F}"/>
              </a:ext>
            </a:extLst>
          </p:cNvPr>
          <p:cNvSpPr/>
          <p:nvPr/>
        </p:nvSpPr>
        <p:spPr>
          <a:xfrm>
            <a:off x="4311874" y="5681039"/>
            <a:ext cx="3607406" cy="45719"/>
          </a:xfrm>
          <a:prstGeom prst="rect">
            <a:avLst/>
          </a:prstGeom>
          <a:solidFill>
            <a:schemeClr val="accent5">
              <a:lumMod val="60000"/>
              <a:lumOff val="40000"/>
            </a:schemeClr>
          </a:solidFill>
          <a:ln w="25400" cap="flat" cmpd="sng" algn="ctr">
            <a:solidFill>
              <a:schemeClr val="accent5">
                <a:lumMod val="60000"/>
                <a:lumOff val="4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45" name="Rectangle 44">
            <a:extLst>
              <a:ext uri="{FF2B5EF4-FFF2-40B4-BE49-F238E27FC236}">
                <a16:creationId xmlns:a16="http://schemas.microsoft.com/office/drawing/2014/main" id="{52DD11B2-3978-42F6-9AE3-FF74B81E128E}"/>
              </a:ext>
            </a:extLst>
          </p:cNvPr>
          <p:cNvSpPr/>
          <p:nvPr/>
        </p:nvSpPr>
        <p:spPr>
          <a:xfrm>
            <a:off x="8113170" y="5681039"/>
            <a:ext cx="3607406" cy="45719"/>
          </a:xfrm>
          <a:prstGeom prst="rect">
            <a:avLst/>
          </a:prstGeom>
          <a:solidFill>
            <a:schemeClr val="bg2"/>
          </a:solidFill>
          <a:ln w="25400" cap="flat" cmpd="sng" algn="ctr">
            <a:solidFill>
              <a:schemeClr val="bg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pic>
        <p:nvPicPr>
          <p:cNvPr id="46" name="Picture 2" descr="Image result for CU logo">
            <a:extLst>
              <a:ext uri="{FF2B5EF4-FFF2-40B4-BE49-F238E27FC236}">
                <a16:creationId xmlns:a16="http://schemas.microsoft.com/office/drawing/2014/main" id="{20FAF78A-C538-4793-A7BD-35D06AFB9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701" y="1443103"/>
            <a:ext cx="502001" cy="75800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185F33B2-0492-4E49-AC96-864056B80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931" y="1456083"/>
            <a:ext cx="998112" cy="745022"/>
          </a:xfrm>
          <a:prstGeom prst="rect">
            <a:avLst/>
          </a:prstGeom>
        </p:spPr>
      </p:pic>
      <p:pic>
        <p:nvPicPr>
          <p:cNvPr id="48" name="Picture 47">
            <a:extLst>
              <a:ext uri="{FF2B5EF4-FFF2-40B4-BE49-F238E27FC236}">
                <a16:creationId xmlns:a16="http://schemas.microsoft.com/office/drawing/2014/main" id="{EB8DBADE-E509-47CB-933E-ECD25B692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8137" y="1738676"/>
            <a:ext cx="877469" cy="304015"/>
          </a:xfrm>
          <a:prstGeom prst="rect">
            <a:avLst/>
          </a:prstGeom>
        </p:spPr>
      </p:pic>
      <p:sp>
        <p:nvSpPr>
          <p:cNvPr id="49" name="Rectangle 48">
            <a:extLst>
              <a:ext uri="{FF2B5EF4-FFF2-40B4-BE49-F238E27FC236}">
                <a16:creationId xmlns:a16="http://schemas.microsoft.com/office/drawing/2014/main" id="{B10EC9D6-51A8-46F3-A9CC-9357984BB3DB}"/>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
        <p:nvSpPr>
          <p:cNvPr id="2" name="Rectangle 1">
            <a:extLst>
              <a:ext uri="{FF2B5EF4-FFF2-40B4-BE49-F238E27FC236}">
                <a16:creationId xmlns:a16="http://schemas.microsoft.com/office/drawing/2014/main" id="{ABB3CFD0-CA9A-450E-A9A0-BDCB09C781CB}"/>
              </a:ext>
            </a:extLst>
          </p:cNvPr>
          <p:cNvSpPr/>
          <p:nvPr/>
        </p:nvSpPr>
        <p:spPr>
          <a:xfrm>
            <a:off x="2252523" y="1443103"/>
            <a:ext cx="6554679" cy="37406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 4 subjects</a:t>
            </a:r>
          </a:p>
        </p:txBody>
      </p:sp>
    </p:spTree>
    <p:extLst>
      <p:ext uri="{BB962C8B-B14F-4D97-AF65-F5344CB8AC3E}">
        <p14:creationId xmlns:p14="http://schemas.microsoft.com/office/powerpoint/2010/main" val="2111655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5CFC-B6EB-499A-8380-7A75FBB8A9F4}"/>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24" name="Rectangle 23">
            <a:extLst>
              <a:ext uri="{FF2B5EF4-FFF2-40B4-BE49-F238E27FC236}">
                <a16:creationId xmlns:a16="http://schemas.microsoft.com/office/drawing/2014/main" id="{7118E361-CFA3-4D0C-AD3D-DC84BD3F2A4B}"/>
              </a:ext>
            </a:extLst>
          </p:cNvPr>
          <p:cNvSpPr/>
          <p:nvPr/>
        </p:nvSpPr>
        <p:spPr>
          <a:xfrm>
            <a:off x="636829" y="2548918"/>
            <a:ext cx="3423748" cy="2972858"/>
          </a:xfrm>
          <a:prstGeom prst="rect">
            <a:avLst/>
          </a:prstGeom>
          <a:solidFill>
            <a:srgbClr val="DBDDDE">
              <a:alpha val="49804"/>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E075B8-4A6D-444A-95BD-360E870BC158}"/>
              </a:ext>
            </a:extLst>
          </p:cNvPr>
          <p:cNvSpPr/>
          <p:nvPr/>
        </p:nvSpPr>
        <p:spPr>
          <a:xfrm>
            <a:off x="545000" y="2340956"/>
            <a:ext cx="3607406" cy="45719"/>
          </a:xfrm>
          <a:prstGeom prst="rect">
            <a:avLst/>
          </a:prstGeom>
          <a:solidFill>
            <a:schemeClr val="accent4">
              <a:lumMod val="75000"/>
            </a:schemeClr>
          </a:solidFill>
          <a:ln w="25400"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grpSp>
        <p:nvGrpSpPr>
          <p:cNvPr id="26" name="Group 25">
            <a:extLst>
              <a:ext uri="{FF2B5EF4-FFF2-40B4-BE49-F238E27FC236}">
                <a16:creationId xmlns:a16="http://schemas.microsoft.com/office/drawing/2014/main" id="{1FC5436E-2295-4149-A5DE-877C596867A7}"/>
              </a:ext>
            </a:extLst>
          </p:cNvPr>
          <p:cNvGrpSpPr/>
          <p:nvPr/>
        </p:nvGrpSpPr>
        <p:grpSpPr>
          <a:xfrm>
            <a:off x="728657" y="2828621"/>
            <a:ext cx="3240091" cy="1907225"/>
            <a:chOff x="2227884" y="1330362"/>
            <a:chExt cx="2835932" cy="1801296"/>
          </a:xfrm>
        </p:grpSpPr>
        <p:sp>
          <p:nvSpPr>
            <p:cNvPr id="27" name="TextBox 26">
              <a:extLst>
                <a:ext uri="{FF2B5EF4-FFF2-40B4-BE49-F238E27FC236}">
                  <a16:creationId xmlns:a16="http://schemas.microsoft.com/office/drawing/2014/main" id="{57A1F363-EF57-4821-B74E-BCB12645CFB5}"/>
                </a:ext>
              </a:extLst>
            </p:cNvPr>
            <p:cNvSpPr txBox="1"/>
            <p:nvPr/>
          </p:nvSpPr>
          <p:spPr>
            <a:xfrm>
              <a:off x="2227884" y="1649178"/>
              <a:ext cx="2835932" cy="1482480"/>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Easy to change colors, photos and Text. Get a modern PowerPoint  Presentation that is beautifully designed. I hope and I believe that this Template will your Time, Money and Reputation. I hope and I believe that this Template will your Time, Money and Reputation. </a:t>
              </a:r>
            </a:p>
            <a:p>
              <a:pPr latinLnBrk="1"/>
              <a:endParaRPr lang="en-US" altLang="ko-KR" sz="1200" dirty="0">
                <a:solidFill>
                  <a:prstClr val="black">
                    <a:lumMod val="75000"/>
                    <a:lumOff val="25000"/>
                  </a:prstClr>
                </a:solidFill>
                <a:cs typeface="Arial" pitchFamily="34" charset="0"/>
              </a:endParaRPr>
            </a:p>
          </p:txBody>
        </p:sp>
        <p:sp>
          <p:nvSpPr>
            <p:cNvPr id="28" name="TextBox 27">
              <a:extLst>
                <a:ext uri="{FF2B5EF4-FFF2-40B4-BE49-F238E27FC236}">
                  <a16:creationId xmlns:a16="http://schemas.microsoft.com/office/drawing/2014/main" id="{E5553217-DCB5-4D55-A0F4-985D29585F96}"/>
                </a:ext>
              </a:extLst>
            </p:cNvPr>
            <p:cNvSpPr txBox="1"/>
            <p:nvPr/>
          </p:nvSpPr>
          <p:spPr>
            <a:xfrm>
              <a:off x="2227884" y="1330362"/>
              <a:ext cx="2835932" cy="26161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31" name="Rectangle 30">
            <a:extLst>
              <a:ext uri="{FF2B5EF4-FFF2-40B4-BE49-F238E27FC236}">
                <a16:creationId xmlns:a16="http://schemas.microsoft.com/office/drawing/2014/main" id="{67AE9963-A35F-4CE1-86EA-930EE98FBAB8}"/>
              </a:ext>
            </a:extLst>
          </p:cNvPr>
          <p:cNvSpPr/>
          <p:nvPr/>
        </p:nvSpPr>
        <p:spPr>
          <a:xfrm>
            <a:off x="4403703" y="2548918"/>
            <a:ext cx="3423748" cy="2972858"/>
          </a:xfrm>
          <a:prstGeom prst="rect">
            <a:avLst/>
          </a:prstGeom>
          <a:solidFill>
            <a:srgbClr val="DBDDDE">
              <a:alpha val="49804"/>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057E3BD-833F-403C-9B8D-B5CB79CB410A}"/>
              </a:ext>
            </a:extLst>
          </p:cNvPr>
          <p:cNvSpPr/>
          <p:nvPr/>
        </p:nvSpPr>
        <p:spPr>
          <a:xfrm>
            <a:off x="4311874" y="2340956"/>
            <a:ext cx="3607406" cy="45719"/>
          </a:xfrm>
          <a:prstGeom prst="rect">
            <a:avLst/>
          </a:prstGeom>
          <a:solidFill>
            <a:schemeClr val="accent5">
              <a:lumMod val="60000"/>
              <a:lumOff val="40000"/>
            </a:schemeClr>
          </a:solidFill>
          <a:ln w="25400" cap="flat" cmpd="sng" algn="ctr">
            <a:solidFill>
              <a:schemeClr val="accent5">
                <a:lumMod val="60000"/>
                <a:lumOff val="4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grpSp>
        <p:nvGrpSpPr>
          <p:cNvPr id="33" name="Group 32">
            <a:extLst>
              <a:ext uri="{FF2B5EF4-FFF2-40B4-BE49-F238E27FC236}">
                <a16:creationId xmlns:a16="http://schemas.microsoft.com/office/drawing/2014/main" id="{F6878458-7191-4CAF-870B-6FB1B99D9EE3}"/>
              </a:ext>
            </a:extLst>
          </p:cNvPr>
          <p:cNvGrpSpPr/>
          <p:nvPr/>
        </p:nvGrpSpPr>
        <p:grpSpPr>
          <a:xfrm>
            <a:off x="4495531" y="2828621"/>
            <a:ext cx="3240091" cy="1907225"/>
            <a:chOff x="2227884" y="1330362"/>
            <a:chExt cx="2835932" cy="1801296"/>
          </a:xfrm>
        </p:grpSpPr>
        <p:sp>
          <p:nvSpPr>
            <p:cNvPr id="34" name="TextBox 33">
              <a:extLst>
                <a:ext uri="{FF2B5EF4-FFF2-40B4-BE49-F238E27FC236}">
                  <a16:creationId xmlns:a16="http://schemas.microsoft.com/office/drawing/2014/main" id="{233D8BB4-4F6F-486B-90A7-B0358AEE62C3}"/>
                </a:ext>
              </a:extLst>
            </p:cNvPr>
            <p:cNvSpPr txBox="1"/>
            <p:nvPr/>
          </p:nvSpPr>
          <p:spPr>
            <a:xfrm>
              <a:off x="2227884" y="1649178"/>
              <a:ext cx="2835932" cy="1482480"/>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Easy to change colors, photos and Text. Get a modern PowerPoint  Presentation that is beautifully designed. I hope and I believe that this Template will your Time, Money and Reputation. I hope and I believe that this Template will your Time, Money and Reputation. </a:t>
              </a:r>
            </a:p>
            <a:p>
              <a:pPr latinLnBrk="1"/>
              <a:endParaRPr lang="en-US" altLang="ko-KR" sz="1200" dirty="0">
                <a:solidFill>
                  <a:prstClr val="black">
                    <a:lumMod val="75000"/>
                    <a:lumOff val="25000"/>
                  </a:prstClr>
                </a:solidFill>
                <a:cs typeface="Arial" pitchFamily="34" charset="0"/>
              </a:endParaRPr>
            </a:p>
          </p:txBody>
        </p:sp>
        <p:sp>
          <p:nvSpPr>
            <p:cNvPr id="35" name="TextBox 34">
              <a:extLst>
                <a:ext uri="{FF2B5EF4-FFF2-40B4-BE49-F238E27FC236}">
                  <a16:creationId xmlns:a16="http://schemas.microsoft.com/office/drawing/2014/main" id="{F992F928-4A69-48A1-AEB2-77F2003764D0}"/>
                </a:ext>
              </a:extLst>
            </p:cNvPr>
            <p:cNvSpPr txBox="1"/>
            <p:nvPr/>
          </p:nvSpPr>
          <p:spPr>
            <a:xfrm>
              <a:off x="2227884" y="1330362"/>
              <a:ext cx="2835932" cy="26161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37" name="Rectangle 36">
            <a:extLst>
              <a:ext uri="{FF2B5EF4-FFF2-40B4-BE49-F238E27FC236}">
                <a16:creationId xmlns:a16="http://schemas.microsoft.com/office/drawing/2014/main" id="{975182AC-9D04-406B-A5D2-DDCC98A44C44}"/>
              </a:ext>
            </a:extLst>
          </p:cNvPr>
          <p:cNvSpPr/>
          <p:nvPr/>
        </p:nvSpPr>
        <p:spPr>
          <a:xfrm>
            <a:off x="8204999" y="2548918"/>
            <a:ext cx="3423748" cy="2972858"/>
          </a:xfrm>
          <a:prstGeom prst="rect">
            <a:avLst/>
          </a:prstGeom>
          <a:solidFill>
            <a:srgbClr val="DBDDDE">
              <a:alpha val="49804"/>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2293F70-5E9E-4903-9A50-ED8C979967C1}"/>
              </a:ext>
            </a:extLst>
          </p:cNvPr>
          <p:cNvSpPr/>
          <p:nvPr/>
        </p:nvSpPr>
        <p:spPr>
          <a:xfrm>
            <a:off x="8113170" y="2340956"/>
            <a:ext cx="3607406" cy="45719"/>
          </a:xfrm>
          <a:prstGeom prst="rect">
            <a:avLst/>
          </a:prstGeom>
          <a:solidFill>
            <a:schemeClr val="bg2"/>
          </a:solidFill>
          <a:ln w="25400" cap="flat" cmpd="sng" algn="ctr">
            <a:solidFill>
              <a:schemeClr val="bg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grpSp>
        <p:nvGrpSpPr>
          <p:cNvPr id="39" name="Group 38">
            <a:extLst>
              <a:ext uri="{FF2B5EF4-FFF2-40B4-BE49-F238E27FC236}">
                <a16:creationId xmlns:a16="http://schemas.microsoft.com/office/drawing/2014/main" id="{4AA18BCC-5EEC-4862-8A2D-3B59E5DBD535}"/>
              </a:ext>
            </a:extLst>
          </p:cNvPr>
          <p:cNvGrpSpPr/>
          <p:nvPr/>
        </p:nvGrpSpPr>
        <p:grpSpPr>
          <a:xfrm>
            <a:off x="8296827" y="2828621"/>
            <a:ext cx="3240091" cy="1907225"/>
            <a:chOff x="2227884" y="1330362"/>
            <a:chExt cx="2835932" cy="1801296"/>
          </a:xfrm>
        </p:grpSpPr>
        <p:sp>
          <p:nvSpPr>
            <p:cNvPr id="40" name="TextBox 39">
              <a:extLst>
                <a:ext uri="{FF2B5EF4-FFF2-40B4-BE49-F238E27FC236}">
                  <a16:creationId xmlns:a16="http://schemas.microsoft.com/office/drawing/2014/main" id="{BE6B1B3A-948E-4EE2-B728-5383C63980DF}"/>
                </a:ext>
              </a:extLst>
            </p:cNvPr>
            <p:cNvSpPr txBox="1"/>
            <p:nvPr/>
          </p:nvSpPr>
          <p:spPr>
            <a:xfrm>
              <a:off x="2227884" y="1649178"/>
              <a:ext cx="2835932" cy="1482480"/>
            </a:xfrm>
            <a:prstGeom prst="rect">
              <a:avLst/>
            </a:prstGeom>
            <a:noFill/>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Easy to change colors, photos and Text. Get a modern PowerPoint  Presentation that is beautifully designed. I hope and I believe that this Template will your Time, Money and Reputation. I hope and I believe that this Template will your Time, Money and Reputation. </a:t>
              </a:r>
            </a:p>
            <a:p>
              <a:pPr latinLnBrk="1"/>
              <a:endParaRPr lang="en-US" altLang="ko-KR" sz="1200" dirty="0">
                <a:solidFill>
                  <a:prstClr val="black">
                    <a:lumMod val="75000"/>
                    <a:lumOff val="25000"/>
                  </a:prstClr>
                </a:solidFill>
                <a:cs typeface="Arial" pitchFamily="34" charset="0"/>
              </a:endParaRPr>
            </a:p>
          </p:txBody>
        </p:sp>
        <p:sp>
          <p:nvSpPr>
            <p:cNvPr id="41" name="TextBox 40">
              <a:extLst>
                <a:ext uri="{FF2B5EF4-FFF2-40B4-BE49-F238E27FC236}">
                  <a16:creationId xmlns:a16="http://schemas.microsoft.com/office/drawing/2014/main" id="{D104636E-45CC-4682-B5F8-1404EBDF462E}"/>
                </a:ext>
              </a:extLst>
            </p:cNvPr>
            <p:cNvSpPr txBox="1"/>
            <p:nvPr/>
          </p:nvSpPr>
          <p:spPr>
            <a:xfrm>
              <a:off x="2227884" y="1330362"/>
              <a:ext cx="2835932" cy="261614"/>
            </a:xfrm>
            <a:prstGeom prst="rect">
              <a:avLst/>
            </a:prstGeom>
            <a:noFill/>
          </p:spPr>
          <p:txBody>
            <a:bodyPr wrap="square" rtlCol="0">
              <a:spAutoFit/>
            </a:bodyPr>
            <a:lstStyle/>
            <a:p>
              <a:pPr latinLnBrk="1"/>
              <a:r>
                <a:rPr lang="en-US" altLang="ko-KR" sz="1200" b="1" dirty="0">
                  <a:solidFill>
                    <a:schemeClr val="accent4">
                      <a:lumMod val="75000"/>
                    </a:schemeClr>
                  </a:solidFill>
                  <a:latin typeface="Arial" panose="020B0604020202020204" pitchFamily="34" charset="0"/>
                  <a:cs typeface="Arial" panose="020B0604020202020204" pitchFamily="34" charset="0"/>
                </a:rPr>
                <a:t>Your Text Here</a:t>
              </a:r>
              <a:endParaRPr lang="ko-KR" altLang="en-US" sz="1200" b="1" dirty="0">
                <a:solidFill>
                  <a:schemeClr val="accent4">
                    <a:lumMod val="75000"/>
                  </a:schemeClr>
                </a:solidFill>
                <a:latin typeface="Arial" panose="020B0604020202020204" pitchFamily="34" charset="0"/>
                <a:cs typeface="Arial" panose="020B0604020202020204" pitchFamily="34" charset="0"/>
              </a:endParaRPr>
            </a:p>
          </p:txBody>
        </p:sp>
      </p:grpSp>
      <p:sp>
        <p:nvSpPr>
          <p:cNvPr id="43" name="Rectangle 42">
            <a:extLst>
              <a:ext uri="{FF2B5EF4-FFF2-40B4-BE49-F238E27FC236}">
                <a16:creationId xmlns:a16="http://schemas.microsoft.com/office/drawing/2014/main" id="{3FA69005-6C7F-439A-8173-02A756697D26}"/>
              </a:ext>
            </a:extLst>
          </p:cNvPr>
          <p:cNvSpPr/>
          <p:nvPr/>
        </p:nvSpPr>
        <p:spPr>
          <a:xfrm>
            <a:off x="544999" y="5681039"/>
            <a:ext cx="3607406" cy="45719"/>
          </a:xfrm>
          <a:prstGeom prst="rect">
            <a:avLst/>
          </a:prstGeom>
          <a:solidFill>
            <a:schemeClr val="accent4">
              <a:lumMod val="75000"/>
            </a:schemeClr>
          </a:solidFill>
          <a:ln w="25400"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44" name="Rectangle 43">
            <a:extLst>
              <a:ext uri="{FF2B5EF4-FFF2-40B4-BE49-F238E27FC236}">
                <a16:creationId xmlns:a16="http://schemas.microsoft.com/office/drawing/2014/main" id="{1413ED49-AA38-4D49-800D-A42353A5AE2F}"/>
              </a:ext>
            </a:extLst>
          </p:cNvPr>
          <p:cNvSpPr/>
          <p:nvPr/>
        </p:nvSpPr>
        <p:spPr>
          <a:xfrm>
            <a:off x="4311874" y="5681039"/>
            <a:ext cx="3607406" cy="45719"/>
          </a:xfrm>
          <a:prstGeom prst="rect">
            <a:avLst/>
          </a:prstGeom>
          <a:solidFill>
            <a:schemeClr val="accent5">
              <a:lumMod val="60000"/>
              <a:lumOff val="40000"/>
            </a:schemeClr>
          </a:solidFill>
          <a:ln w="25400" cap="flat" cmpd="sng" algn="ctr">
            <a:solidFill>
              <a:schemeClr val="accent5">
                <a:lumMod val="60000"/>
                <a:lumOff val="4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45" name="Rectangle 44">
            <a:extLst>
              <a:ext uri="{FF2B5EF4-FFF2-40B4-BE49-F238E27FC236}">
                <a16:creationId xmlns:a16="http://schemas.microsoft.com/office/drawing/2014/main" id="{52DD11B2-3978-42F6-9AE3-FF74B81E128E}"/>
              </a:ext>
            </a:extLst>
          </p:cNvPr>
          <p:cNvSpPr/>
          <p:nvPr/>
        </p:nvSpPr>
        <p:spPr>
          <a:xfrm>
            <a:off x="8113170" y="5681039"/>
            <a:ext cx="3607406" cy="45719"/>
          </a:xfrm>
          <a:prstGeom prst="rect">
            <a:avLst/>
          </a:prstGeom>
          <a:solidFill>
            <a:schemeClr val="bg2"/>
          </a:solidFill>
          <a:ln w="25400" cap="flat" cmpd="sng" algn="ctr">
            <a:solidFill>
              <a:schemeClr val="bg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pic>
        <p:nvPicPr>
          <p:cNvPr id="46" name="Picture 2" descr="Image result for CU logo">
            <a:extLst>
              <a:ext uri="{FF2B5EF4-FFF2-40B4-BE49-F238E27FC236}">
                <a16:creationId xmlns:a16="http://schemas.microsoft.com/office/drawing/2014/main" id="{20FAF78A-C538-4793-A7BD-35D06AFB9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701" y="1443103"/>
            <a:ext cx="502001" cy="75800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185F33B2-0492-4E49-AC96-864056B80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931" y="1456083"/>
            <a:ext cx="998112" cy="745022"/>
          </a:xfrm>
          <a:prstGeom prst="rect">
            <a:avLst/>
          </a:prstGeom>
        </p:spPr>
      </p:pic>
      <p:pic>
        <p:nvPicPr>
          <p:cNvPr id="48" name="Picture 47">
            <a:extLst>
              <a:ext uri="{FF2B5EF4-FFF2-40B4-BE49-F238E27FC236}">
                <a16:creationId xmlns:a16="http://schemas.microsoft.com/office/drawing/2014/main" id="{EB8DBADE-E509-47CB-933E-ECD25B692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8137" y="1738676"/>
            <a:ext cx="877469" cy="304015"/>
          </a:xfrm>
          <a:prstGeom prst="rect">
            <a:avLst/>
          </a:prstGeom>
        </p:spPr>
      </p:pic>
      <p:sp>
        <p:nvSpPr>
          <p:cNvPr id="49" name="Rectangle 48">
            <a:extLst>
              <a:ext uri="{FF2B5EF4-FFF2-40B4-BE49-F238E27FC236}">
                <a16:creationId xmlns:a16="http://schemas.microsoft.com/office/drawing/2014/main" id="{B10EC9D6-51A8-46F3-A9CC-9357984BB3DB}"/>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
        <p:nvSpPr>
          <p:cNvPr id="2" name="Rectangle 1">
            <a:extLst>
              <a:ext uri="{FF2B5EF4-FFF2-40B4-BE49-F238E27FC236}">
                <a16:creationId xmlns:a16="http://schemas.microsoft.com/office/drawing/2014/main" id="{ABB3CFD0-CA9A-450E-A9A0-BDCB09C781CB}"/>
              </a:ext>
            </a:extLst>
          </p:cNvPr>
          <p:cNvSpPr/>
          <p:nvPr/>
        </p:nvSpPr>
        <p:spPr>
          <a:xfrm>
            <a:off x="2252523" y="1443103"/>
            <a:ext cx="6554679" cy="37406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 5 subjects</a:t>
            </a:r>
          </a:p>
        </p:txBody>
      </p:sp>
    </p:spTree>
    <p:extLst>
      <p:ext uri="{BB962C8B-B14F-4D97-AF65-F5344CB8AC3E}">
        <p14:creationId xmlns:p14="http://schemas.microsoft.com/office/powerpoint/2010/main" val="26669081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1D89A-4363-4D1D-9C09-FBF13BA6B52A}"/>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pSp>
        <p:nvGrpSpPr>
          <p:cNvPr id="33" name="Group 32">
            <a:extLst>
              <a:ext uri="{FF2B5EF4-FFF2-40B4-BE49-F238E27FC236}">
                <a16:creationId xmlns:a16="http://schemas.microsoft.com/office/drawing/2014/main" id="{4BC7F233-2A63-4B4C-96E6-5EA4AFCBC2AA}"/>
              </a:ext>
            </a:extLst>
          </p:cNvPr>
          <p:cNvGrpSpPr/>
          <p:nvPr/>
        </p:nvGrpSpPr>
        <p:grpSpPr>
          <a:xfrm>
            <a:off x="1279785" y="1341110"/>
            <a:ext cx="2227202" cy="2365286"/>
            <a:chOff x="993726" y="1566850"/>
            <a:chExt cx="2227202" cy="2365286"/>
          </a:xfrm>
        </p:grpSpPr>
        <p:sp>
          <p:nvSpPr>
            <p:cNvPr id="34" name="Rectangle 33">
              <a:extLst>
                <a:ext uri="{FF2B5EF4-FFF2-40B4-BE49-F238E27FC236}">
                  <a16:creationId xmlns:a16="http://schemas.microsoft.com/office/drawing/2014/main" id="{D5695664-0DA8-4003-87A4-33A2EC38B4A8}"/>
                </a:ext>
              </a:extLst>
            </p:cNvPr>
            <p:cNvSpPr/>
            <p:nvPr/>
          </p:nvSpPr>
          <p:spPr>
            <a:xfrm>
              <a:off x="993726" y="2012949"/>
              <a:ext cx="2227202" cy="1919187"/>
            </a:xfrm>
            <a:prstGeom prst="rect">
              <a:avLst/>
            </a:prstGeom>
            <a:noFill/>
            <a:ln w="38100" cap="flat" cmpd="sng" algn="ctr">
              <a:solidFill>
                <a:schemeClr val="bg1">
                  <a:lumMod val="8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
          <p:nvSpPr>
            <p:cNvPr id="35" name="Oval 34">
              <a:extLst>
                <a:ext uri="{FF2B5EF4-FFF2-40B4-BE49-F238E27FC236}">
                  <a16:creationId xmlns:a16="http://schemas.microsoft.com/office/drawing/2014/main" id="{7EFA74DF-491A-48E0-A0EE-2FBC83E53644}"/>
                </a:ext>
              </a:extLst>
            </p:cNvPr>
            <p:cNvSpPr/>
            <p:nvPr/>
          </p:nvSpPr>
          <p:spPr>
            <a:xfrm>
              <a:off x="1683824" y="1566850"/>
              <a:ext cx="847006" cy="847006"/>
            </a:xfrm>
            <a:prstGeom prst="ellipse">
              <a:avLst/>
            </a:prstGeom>
            <a:solidFill>
              <a:schemeClr val="tx2">
                <a:lumMod val="75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36" name="Group 35">
            <a:extLst>
              <a:ext uri="{FF2B5EF4-FFF2-40B4-BE49-F238E27FC236}">
                <a16:creationId xmlns:a16="http://schemas.microsoft.com/office/drawing/2014/main" id="{6FAB4963-6CC8-4BAF-810F-98570455FC25}"/>
              </a:ext>
            </a:extLst>
          </p:cNvPr>
          <p:cNvGrpSpPr/>
          <p:nvPr/>
        </p:nvGrpSpPr>
        <p:grpSpPr>
          <a:xfrm>
            <a:off x="3748092" y="1341110"/>
            <a:ext cx="2227202" cy="2353988"/>
            <a:chOff x="3462033" y="1566850"/>
            <a:chExt cx="2227202" cy="2353988"/>
          </a:xfrm>
        </p:grpSpPr>
        <p:sp>
          <p:nvSpPr>
            <p:cNvPr id="37" name="Rectangle 36">
              <a:extLst>
                <a:ext uri="{FF2B5EF4-FFF2-40B4-BE49-F238E27FC236}">
                  <a16:creationId xmlns:a16="http://schemas.microsoft.com/office/drawing/2014/main" id="{5E65817B-84C9-43AC-A22A-409D280C623E}"/>
                </a:ext>
              </a:extLst>
            </p:cNvPr>
            <p:cNvSpPr/>
            <p:nvPr/>
          </p:nvSpPr>
          <p:spPr>
            <a:xfrm>
              <a:off x="3462033" y="2001651"/>
              <a:ext cx="2227202" cy="1919187"/>
            </a:xfrm>
            <a:prstGeom prst="rect">
              <a:avLst/>
            </a:prstGeom>
            <a:noFill/>
            <a:ln w="38100" cap="flat" cmpd="sng" algn="ctr">
              <a:solidFill>
                <a:schemeClr val="bg1">
                  <a:lumMod val="8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sp>
          <p:nvSpPr>
            <p:cNvPr id="38" name="Oval 37">
              <a:extLst>
                <a:ext uri="{FF2B5EF4-FFF2-40B4-BE49-F238E27FC236}">
                  <a16:creationId xmlns:a16="http://schemas.microsoft.com/office/drawing/2014/main" id="{1990BA70-9791-4648-9685-5F2C7A48D59F}"/>
                </a:ext>
              </a:extLst>
            </p:cNvPr>
            <p:cNvSpPr/>
            <p:nvPr/>
          </p:nvSpPr>
          <p:spPr>
            <a:xfrm>
              <a:off x="4148497" y="1566850"/>
              <a:ext cx="847006" cy="847006"/>
            </a:xfrm>
            <a:prstGeom prst="ellipse">
              <a:avLst/>
            </a:prstGeom>
            <a:solidFill>
              <a:schemeClr val="tx2">
                <a:lumMod val="75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39" name="Group 38">
            <a:extLst>
              <a:ext uri="{FF2B5EF4-FFF2-40B4-BE49-F238E27FC236}">
                <a16:creationId xmlns:a16="http://schemas.microsoft.com/office/drawing/2014/main" id="{7330B392-0B83-478D-A684-1B10367CA222}"/>
              </a:ext>
            </a:extLst>
          </p:cNvPr>
          <p:cNvGrpSpPr/>
          <p:nvPr/>
        </p:nvGrpSpPr>
        <p:grpSpPr>
          <a:xfrm>
            <a:off x="6216399" y="1341110"/>
            <a:ext cx="2227202" cy="2342690"/>
            <a:chOff x="5930340" y="1566850"/>
            <a:chExt cx="2227202" cy="2342690"/>
          </a:xfrm>
        </p:grpSpPr>
        <p:sp>
          <p:nvSpPr>
            <p:cNvPr id="40" name="Rectangle 39">
              <a:extLst>
                <a:ext uri="{FF2B5EF4-FFF2-40B4-BE49-F238E27FC236}">
                  <a16:creationId xmlns:a16="http://schemas.microsoft.com/office/drawing/2014/main" id="{B54CF254-771E-495B-A9AC-E8A67C608241}"/>
                </a:ext>
              </a:extLst>
            </p:cNvPr>
            <p:cNvSpPr/>
            <p:nvPr/>
          </p:nvSpPr>
          <p:spPr>
            <a:xfrm>
              <a:off x="5930340" y="1990353"/>
              <a:ext cx="2227202" cy="1919187"/>
            </a:xfrm>
            <a:prstGeom prst="rect">
              <a:avLst/>
            </a:prstGeom>
            <a:noFill/>
            <a:ln w="38100" cap="flat" cmpd="sng" algn="ctr">
              <a:solidFill>
                <a:schemeClr val="bg1">
                  <a:lumMod val="8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
          <p:nvSpPr>
            <p:cNvPr id="41" name="Oval 40">
              <a:extLst>
                <a:ext uri="{FF2B5EF4-FFF2-40B4-BE49-F238E27FC236}">
                  <a16:creationId xmlns:a16="http://schemas.microsoft.com/office/drawing/2014/main" id="{60BE590F-3E03-46A2-B482-EBFA8EA17F37}"/>
                </a:ext>
              </a:extLst>
            </p:cNvPr>
            <p:cNvSpPr/>
            <p:nvPr/>
          </p:nvSpPr>
          <p:spPr>
            <a:xfrm>
              <a:off x="6620438" y="1566850"/>
              <a:ext cx="847006" cy="847006"/>
            </a:xfrm>
            <a:prstGeom prst="ellipse">
              <a:avLst/>
            </a:prstGeom>
            <a:solidFill>
              <a:schemeClr val="tx2">
                <a:lumMod val="75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45" name="Group 44">
            <a:extLst>
              <a:ext uri="{FF2B5EF4-FFF2-40B4-BE49-F238E27FC236}">
                <a16:creationId xmlns:a16="http://schemas.microsoft.com/office/drawing/2014/main" id="{983F87AC-6E1C-41F5-BE85-855B2C69592A}"/>
              </a:ext>
            </a:extLst>
          </p:cNvPr>
          <p:cNvGrpSpPr/>
          <p:nvPr/>
        </p:nvGrpSpPr>
        <p:grpSpPr>
          <a:xfrm>
            <a:off x="1484861" y="2314094"/>
            <a:ext cx="1817049" cy="1130325"/>
            <a:chOff x="6228184" y="1730811"/>
            <a:chExt cx="2592288" cy="1130325"/>
          </a:xfrm>
        </p:grpSpPr>
        <p:sp>
          <p:nvSpPr>
            <p:cNvPr id="46" name="TextBox 45">
              <a:extLst>
                <a:ext uri="{FF2B5EF4-FFF2-40B4-BE49-F238E27FC236}">
                  <a16:creationId xmlns:a16="http://schemas.microsoft.com/office/drawing/2014/main" id="{803150F9-5B86-4A01-BB76-DF095833256B}"/>
                </a:ext>
              </a:extLst>
            </p:cNvPr>
            <p:cNvSpPr txBox="1"/>
            <p:nvPr/>
          </p:nvSpPr>
          <p:spPr>
            <a:xfrm>
              <a:off x="6228184" y="2030139"/>
              <a:ext cx="2592288" cy="830997"/>
            </a:xfrm>
            <a:prstGeom prst="rect">
              <a:avLst/>
            </a:prstGeom>
            <a:noFill/>
          </p:spPr>
          <p:txBody>
            <a:bodyPr wrap="square" rtlCol="0">
              <a:spAutoFit/>
            </a:bodyPr>
            <a:lstStyle/>
            <a:p>
              <a:pPr algn="ctr" latinLnBrk="1"/>
              <a:r>
                <a:rPr lang="en-US" altLang="ko-KR" sz="1200" dirty="0">
                  <a:solidFill>
                    <a:schemeClr val="accent4">
                      <a:lumMod val="75000"/>
                    </a:schemeClr>
                  </a:solidFill>
                  <a:cs typeface="Arial" pitchFamily="34" charset="0"/>
                </a:rPr>
                <a:t>Get a modern PowerPoint  Presentation that is beautifully designed.   </a:t>
              </a:r>
            </a:p>
          </p:txBody>
        </p:sp>
        <p:sp>
          <p:nvSpPr>
            <p:cNvPr id="47" name="TextBox 46">
              <a:extLst>
                <a:ext uri="{FF2B5EF4-FFF2-40B4-BE49-F238E27FC236}">
                  <a16:creationId xmlns:a16="http://schemas.microsoft.com/office/drawing/2014/main" id="{2F572E9B-0108-4856-81AB-CEE1F6962EC4}"/>
                </a:ext>
              </a:extLst>
            </p:cNvPr>
            <p:cNvSpPr txBox="1"/>
            <p:nvPr/>
          </p:nvSpPr>
          <p:spPr>
            <a:xfrm>
              <a:off x="6228184" y="1730811"/>
              <a:ext cx="2592288" cy="307777"/>
            </a:xfrm>
            <a:prstGeom prst="rect">
              <a:avLst/>
            </a:prstGeom>
            <a:noFill/>
          </p:spPr>
          <p:txBody>
            <a:bodyPr wrap="square" rtlCol="0">
              <a:spAutoFit/>
            </a:bodyPr>
            <a:lstStyle/>
            <a:p>
              <a:pPr algn="ctr" latinLnBrk="1"/>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grpSp>
      <p:grpSp>
        <p:nvGrpSpPr>
          <p:cNvPr id="48" name="Group 47">
            <a:extLst>
              <a:ext uri="{FF2B5EF4-FFF2-40B4-BE49-F238E27FC236}">
                <a16:creationId xmlns:a16="http://schemas.microsoft.com/office/drawing/2014/main" id="{4DDC040C-1B46-4052-AEFB-26EA1003E97C}"/>
              </a:ext>
            </a:extLst>
          </p:cNvPr>
          <p:cNvGrpSpPr/>
          <p:nvPr/>
        </p:nvGrpSpPr>
        <p:grpSpPr>
          <a:xfrm>
            <a:off x="3953168" y="2314094"/>
            <a:ext cx="1817049" cy="1130325"/>
            <a:chOff x="6228184" y="1730811"/>
            <a:chExt cx="2592288" cy="1130325"/>
          </a:xfrm>
        </p:grpSpPr>
        <p:sp>
          <p:nvSpPr>
            <p:cNvPr id="49" name="TextBox 48">
              <a:extLst>
                <a:ext uri="{FF2B5EF4-FFF2-40B4-BE49-F238E27FC236}">
                  <a16:creationId xmlns:a16="http://schemas.microsoft.com/office/drawing/2014/main" id="{2CC74C54-46DF-4078-B0BF-26CADA1E48EB}"/>
                </a:ext>
              </a:extLst>
            </p:cNvPr>
            <p:cNvSpPr txBox="1"/>
            <p:nvPr/>
          </p:nvSpPr>
          <p:spPr>
            <a:xfrm>
              <a:off x="6228184" y="2030139"/>
              <a:ext cx="2592288" cy="830997"/>
            </a:xfrm>
            <a:prstGeom prst="rect">
              <a:avLst/>
            </a:prstGeom>
            <a:noFill/>
          </p:spPr>
          <p:txBody>
            <a:bodyPr wrap="square" rtlCol="0">
              <a:spAutoFit/>
            </a:bodyPr>
            <a:lstStyle/>
            <a:p>
              <a:pPr algn="ctr" latinLnBrk="1"/>
              <a:r>
                <a:rPr lang="en-US" altLang="ko-KR" sz="1200" dirty="0">
                  <a:solidFill>
                    <a:schemeClr val="accent4">
                      <a:lumMod val="75000"/>
                    </a:schemeClr>
                  </a:solidFill>
                  <a:cs typeface="Arial" pitchFamily="34" charset="0"/>
                </a:rPr>
                <a:t>Get a modern PowerPoint  Presentation that is beautifully designed.   </a:t>
              </a:r>
            </a:p>
          </p:txBody>
        </p:sp>
        <p:sp>
          <p:nvSpPr>
            <p:cNvPr id="50" name="TextBox 49">
              <a:extLst>
                <a:ext uri="{FF2B5EF4-FFF2-40B4-BE49-F238E27FC236}">
                  <a16:creationId xmlns:a16="http://schemas.microsoft.com/office/drawing/2014/main" id="{7CA5FD40-89C1-4F43-930B-3013A87BFDB9}"/>
                </a:ext>
              </a:extLst>
            </p:cNvPr>
            <p:cNvSpPr txBox="1"/>
            <p:nvPr/>
          </p:nvSpPr>
          <p:spPr>
            <a:xfrm>
              <a:off x="6228184" y="1730811"/>
              <a:ext cx="2592288" cy="307777"/>
            </a:xfrm>
            <a:prstGeom prst="rect">
              <a:avLst/>
            </a:prstGeom>
            <a:noFill/>
          </p:spPr>
          <p:txBody>
            <a:bodyPr wrap="square" rtlCol="0">
              <a:spAutoFit/>
            </a:bodyPr>
            <a:lstStyle/>
            <a:p>
              <a:pPr algn="ctr" latinLnBrk="1"/>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grpSp>
      <p:grpSp>
        <p:nvGrpSpPr>
          <p:cNvPr id="51" name="Group 50">
            <a:extLst>
              <a:ext uri="{FF2B5EF4-FFF2-40B4-BE49-F238E27FC236}">
                <a16:creationId xmlns:a16="http://schemas.microsoft.com/office/drawing/2014/main" id="{18C0B8A6-3757-4FEB-9F44-0DF1F347EB8C}"/>
              </a:ext>
            </a:extLst>
          </p:cNvPr>
          <p:cNvGrpSpPr/>
          <p:nvPr/>
        </p:nvGrpSpPr>
        <p:grpSpPr>
          <a:xfrm>
            <a:off x="6421475" y="2314094"/>
            <a:ext cx="1817049" cy="1130325"/>
            <a:chOff x="6228184" y="1730811"/>
            <a:chExt cx="2592288" cy="1130325"/>
          </a:xfrm>
        </p:grpSpPr>
        <p:sp>
          <p:nvSpPr>
            <p:cNvPr id="52" name="TextBox 51">
              <a:extLst>
                <a:ext uri="{FF2B5EF4-FFF2-40B4-BE49-F238E27FC236}">
                  <a16:creationId xmlns:a16="http://schemas.microsoft.com/office/drawing/2014/main" id="{6BC5DB4D-F3AB-4DDF-A89F-C05F5D7CBCED}"/>
                </a:ext>
              </a:extLst>
            </p:cNvPr>
            <p:cNvSpPr txBox="1"/>
            <p:nvPr/>
          </p:nvSpPr>
          <p:spPr>
            <a:xfrm>
              <a:off x="6228184" y="2030139"/>
              <a:ext cx="2592288" cy="830997"/>
            </a:xfrm>
            <a:prstGeom prst="rect">
              <a:avLst/>
            </a:prstGeom>
            <a:noFill/>
          </p:spPr>
          <p:txBody>
            <a:bodyPr wrap="square" rtlCol="0">
              <a:spAutoFit/>
            </a:bodyPr>
            <a:lstStyle/>
            <a:p>
              <a:pPr algn="ctr" latinLnBrk="1"/>
              <a:r>
                <a:rPr lang="en-US" altLang="ko-KR" sz="1200" dirty="0">
                  <a:solidFill>
                    <a:schemeClr val="accent4">
                      <a:lumMod val="75000"/>
                    </a:schemeClr>
                  </a:solidFill>
                  <a:cs typeface="Arial" pitchFamily="34" charset="0"/>
                </a:rPr>
                <a:t>Get a modern PowerPoint  Presentation that is beautifully designed.   </a:t>
              </a:r>
            </a:p>
          </p:txBody>
        </p:sp>
        <p:sp>
          <p:nvSpPr>
            <p:cNvPr id="53" name="TextBox 52">
              <a:extLst>
                <a:ext uri="{FF2B5EF4-FFF2-40B4-BE49-F238E27FC236}">
                  <a16:creationId xmlns:a16="http://schemas.microsoft.com/office/drawing/2014/main" id="{456C52A4-84B6-4D3F-BD14-BF54D0062C5A}"/>
                </a:ext>
              </a:extLst>
            </p:cNvPr>
            <p:cNvSpPr txBox="1"/>
            <p:nvPr/>
          </p:nvSpPr>
          <p:spPr>
            <a:xfrm>
              <a:off x="6228184" y="1730811"/>
              <a:ext cx="2592288" cy="307777"/>
            </a:xfrm>
            <a:prstGeom prst="rect">
              <a:avLst/>
            </a:prstGeom>
            <a:noFill/>
          </p:spPr>
          <p:txBody>
            <a:bodyPr wrap="square" rtlCol="0">
              <a:spAutoFit/>
            </a:bodyPr>
            <a:lstStyle/>
            <a:p>
              <a:pPr algn="ctr" latinLnBrk="1"/>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grpSp>
      <p:grpSp>
        <p:nvGrpSpPr>
          <p:cNvPr id="54" name="Group 53">
            <a:extLst>
              <a:ext uri="{FF2B5EF4-FFF2-40B4-BE49-F238E27FC236}">
                <a16:creationId xmlns:a16="http://schemas.microsoft.com/office/drawing/2014/main" id="{7FE93A40-A3B6-4C5D-8FA1-C206AAEB62C0}"/>
              </a:ext>
            </a:extLst>
          </p:cNvPr>
          <p:cNvGrpSpPr/>
          <p:nvPr/>
        </p:nvGrpSpPr>
        <p:grpSpPr>
          <a:xfrm>
            <a:off x="3324408" y="2453121"/>
            <a:ext cx="576064" cy="576064"/>
            <a:chOff x="3038349" y="2678861"/>
            <a:chExt cx="576064" cy="576064"/>
          </a:xfrm>
          <a:solidFill>
            <a:schemeClr val="accent4">
              <a:lumMod val="75000"/>
            </a:schemeClr>
          </a:solidFill>
        </p:grpSpPr>
        <p:sp>
          <p:nvSpPr>
            <p:cNvPr id="55" name="Oval 54">
              <a:extLst>
                <a:ext uri="{FF2B5EF4-FFF2-40B4-BE49-F238E27FC236}">
                  <a16:creationId xmlns:a16="http://schemas.microsoft.com/office/drawing/2014/main" id="{03CC7735-A23E-455D-A1CA-AA0E3E5FBF8D}"/>
                </a:ext>
              </a:extLst>
            </p:cNvPr>
            <p:cNvSpPr/>
            <p:nvPr/>
          </p:nvSpPr>
          <p:spPr>
            <a:xfrm>
              <a:off x="3038349" y="2678861"/>
              <a:ext cx="576064" cy="576064"/>
            </a:xfrm>
            <a:prstGeom prst="ellipse">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
          <p:nvSpPr>
            <p:cNvPr id="56" name="Chevron 25">
              <a:extLst>
                <a:ext uri="{FF2B5EF4-FFF2-40B4-BE49-F238E27FC236}">
                  <a16:creationId xmlns:a16="http://schemas.microsoft.com/office/drawing/2014/main" id="{B71DB224-151C-4FDE-A866-D0FB464815FC}"/>
                </a:ext>
              </a:extLst>
            </p:cNvPr>
            <p:cNvSpPr/>
            <p:nvPr/>
          </p:nvSpPr>
          <p:spPr>
            <a:xfrm>
              <a:off x="3161802" y="2786873"/>
              <a:ext cx="360040" cy="360040"/>
            </a:xfrm>
            <a:prstGeom prst="chevron">
              <a:avLst/>
            </a:prstGeom>
            <a:solidFill>
              <a:schemeClr val="bg1"/>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grpSp>
      <p:grpSp>
        <p:nvGrpSpPr>
          <p:cNvPr id="57" name="Group 56">
            <a:extLst>
              <a:ext uri="{FF2B5EF4-FFF2-40B4-BE49-F238E27FC236}">
                <a16:creationId xmlns:a16="http://schemas.microsoft.com/office/drawing/2014/main" id="{E154607A-E735-4D15-B94A-2872F5C76F9C}"/>
              </a:ext>
            </a:extLst>
          </p:cNvPr>
          <p:cNvGrpSpPr/>
          <p:nvPr/>
        </p:nvGrpSpPr>
        <p:grpSpPr>
          <a:xfrm>
            <a:off x="5821274" y="2453121"/>
            <a:ext cx="576064" cy="576064"/>
            <a:chOff x="5535215" y="2678861"/>
            <a:chExt cx="576064" cy="576064"/>
          </a:xfrm>
          <a:solidFill>
            <a:schemeClr val="accent4">
              <a:lumMod val="75000"/>
            </a:schemeClr>
          </a:solidFill>
        </p:grpSpPr>
        <p:sp>
          <p:nvSpPr>
            <p:cNvPr id="58" name="Oval 57">
              <a:extLst>
                <a:ext uri="{FF2B5EF4-FFF2-40B4-BE49-F238E27FC236}">
                  <a16:creationId xmlns:a16="http://schemas.microsoft.com/office/drawing/2014/main" id="{5ED1C1E8-F22A-48A5-BBA0-7E4D503421DF}"/>
                </a:ext>
              </a:extLst>
            </p:cNvPr>
            <p:cNvSpPr/>
            <p:nvPr/>
          </p:nvSpPr>
          <p:spPr>
            <a:xfrm>
              <a:off x="5535215" y="2678861"/>
              <a:ext cx="576064" cy="576064"/>
            </a:xfrm>
            <a:prstGeom prst="ellipse">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sp>
          <p:nvSpPr>
            <p:cNvPr id="59" name="Chevron 28">
              <a:extLst>
                <a:ext uri="{FF2B5EF4-FFF2-40B4-BE49-F238E27FC236}">
                  <a16:creationId xmlns:a16="http://schemas.microsoft.com/office/drawing/2014/main" id="{C8EC7828-3B8F-4536-89FA-C7524B8E0EE3}"/>
                </a:ext>
              </a:extLst>
            </p:cNvPr>
            <p:cNvSpPr/>
            <p:nvPr/>
          </p:nvSpPr>
          <p:spPr>
            <a:xfrm>
              <a:off x="5689235" y="2786873"/>
              <a:ext cx="360040" cy="360040"/>
            </a:xfrm>
            <a:prstGeom prst="chevron">
              <a:avLst/>
            </a:prstGeom>
            <a:solidFill>
              <a:schemeClr val="bg1"/>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grpSp>
      <p:grpSp>
        <p:nvGrpSpPr>
          <p:cNvPr id="67" name="Group 66">
            <a:extLst>
              <a:ext uri="{FF2B5EF4-FFF2-40B4-BE49-F238E27FC236}">
                <a16:creationId xmlns:a16="http://schemas.microsoft.com/office/drawing/2014/main" id="{137B82E0-F871-4174-A837-B722A7C93EFA}"/>
              </a:ext>
            </a:extLst>
          </p:cNvPr>
          <p:cNvGrpSpPr/>
          <p:nvPr/>
        </p:nvGrpSpPr>
        <p:grpSpPr>
          <a:xfrm>
            <a:off x="8642981" y="1339050"/>
            <a:ext cx="2227202" cy="2342690"/>
            <a:chOff x="5930340" y="1566850"/>
            <a:chExt cx="2227202" cy="2342690"/>
          </a:xfrm>
        </p:grpSpPr>
        <p:sp>
          <p:nvSpPr>
            <p:cNvPr id="68" name="Rectangle 67">
              <a:extLst>
                <a:ext uri="{FF2B5EF4-FFF2-40B4-BE49-F238E27FC236}">
                  <a16:creationId xmlns:a16="http://schemas.microsoft.com/office/drawing/2014/main" id="{900E815F-7008-4AB7-9419-2497BDB20597}"/>
                </a:ext>
              </a:extLst>
            </p:cNvPr>
            <p:cNvSpPr/>
            <p:nvPr/>
          </p:nvSpPr>
          <p:spPr>
            <a:xfrm>
              <a:off x="5930340" y="1990353"/>
              <a:ext cx="2227202" cy="1919187"/>
            </a:xfrm>
            <a:prstGeom prst="rect">
              <a:avLst/>
            </a:prstGeom>
            <a:noFill/>
            <a:ln w="38100" cap="flat" cmpd="sng" algn="ctr">
              <a:solidFill>
                <a:schemeClr val="bg1">
                  <a:lumMod val="8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sp>
          <p:nvSpPr>
            <p:cNvPr id="69" name="Oval 68">
              <a:extLst>
                <a:ext uri="{FF2B5EF4-FFF2-40B4-BE49-F238E27FC236}">
                  <a16:creationId xmlns:a16="http://schemas.microsoft.com/office/drawing/2014/main" id="{C99E9F31-ED2E-4C64-BB77-BB33757C6EB2}"/>
                </a:ext>
              </a:extLst>
            </p:cNvPr>
            <p:cNvSpPr/>
            <p:nvPr/>
          </p:nvSpPr>
          <p:spPr>
            <a:xfrm>
              <a:off x="6620438" y="1566850"/>
              <a:ext cx="847006" cy="847006"/>
            </a:xfrm>
            <a:prstGeom prst="ellipse">
              <a:avLst/>
            </a:prstGeom>
            <a:solidFill>
              <a:schemeClr val="tx2">
                <a:lumMod val="75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71" name="Group 70">
            <a:extLst>
              <a:ext uri="{FF2B5EF4-FFF2-40B4-BE49-F238E27FC236}">
                <a16:creationId xmlns:a16="http://schemas.microsoft.com/office/drawing/2014/main" id="{0712552C-BE64-4B3A-B04C-B8319D776090}"/>
              </a:ext>
            </a:extLst>
          </p:cNvPr>
          <p:cNvGrpSpPr/>
          <p:nvPr/>
        </p:nvGrpSpPr>
        <p:grpSpPr>
          <a:xfrm>
            <a:off x="8848057" y="2312034"/>
            <a:ext cx="1817049" cy="1130325"/>
            <a:chOff x="6228184" y="1730811"/>
            <a:chExt cx="2592288" cy="1130325"/>
          </a:xfrm>
        </p:grpSpPr>
        <p:sp>
          <p:nvSpPr>
            <p:cNvPr id="72" name="TextBox 71">
              <a:extLst>
                <a:ext uri="{FF2B5EF4-FFF2-40B4-BE49-F238E27FC236}">
                  <a16:creationId xmlns:a16="http://schemas.microsoft.com/office/drawing/2014/main" id="{92D3A683-DA71-40B0-B135-8D4C660BC661}"/>
                </a:ext>
              </a:extLst>
            </p:cNvPr>
            <p:cNvSpPr txBox="1"/>
            <p:nvPr/>
          </p:nvSpPr>
          <p:spPr>
            <a:xfrm>
              <a:off x="6228184" y="2030139"/>
              <a:ext cx="2592288" cy="830997"/>
            </a:xfrm>
            <a:prstGeom prst="rect">
              <a:avLst/>
            </a:prstGeom>
            <a:noFill/>
          </p:spPr>
          <p:txBody>
            <a:bodyPr wrap="square" rtlCol="0">
              <a:spAutoFit/>
            </a:bodyPr>
            <a:lstStyle/>
            <a:p>
              <a:pPr algn="ctr" latinLnBrk="1"/>
              <a:r>
                <a:rPr lang="en-US" altLang="ko-KR" sz="1200" dirty="0">
                  <a:solidFill>
                    <a:schemeClr val="accent4">
                      <a:lumMod val="75000"/>
                    </a:schemeClr>
                  </a:solidFill>
                  <a:cs typeface="Arial" pitchFamily="34" charset="0"/>
                </a:rPr>
                <a:t>Get a modern PowerPoint  Presentation that is beautifully designed.   </a:t>
              </a:r>
            </a:p>
          </p:txBody>
        </p:sp>
        <p:sp>
          <p:nvSpPr>
            <p:cNvPr id="73" name="TextBox 72">
              <a:extLst>
                <a:ext uri="{FF2B5EF4-FFF2-40B4-BE49-F238E27FC236}">
                  <a16:creationId xmlns:a16="http://schemas.microsoft.com/office/drawing/2014/main" id="{3899A480-C51D-4281-891E-5EC608966CEB}"/>
                </a:ext>
              </a:extLst>
            </p:cNvPr>
            <p:cNvSpPr txBox="1"/>
            <p:nvPr/>
          </p:nvSpPr>
          <p:spPr>
            <a:xfrm>
              <a:off x="6228184" y="1730811"/>
              <a:ext cx="2592288" cy="307777"/>
            </a:xfrm>
            <a:prstGeom prst="rect">
              <a:avLst/>
            </a:prstGeom>
            <a:noFill/>
          </p:spPr>
          <p:txBody>
            <a:bodyPr wrap="square" rtlCol="0">
              <a:spAutoFit/>
            </a:bodyPr>
            <a:lstStyle/>
            <a:p>
              <a:pPr algn="ctr" latinLnBrk="1"/>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grpSp>
      <p:grpSp>
        <p:nvGrpSpPr>
          <p:cNvPr id="74" name="Group 73">
            <a:extLst>
              <a:ext uri="{FF2B5EF4-FFF2-40B4-BE49-F238E27FC236}">
                <a16:creationId xmlns:a16="http://schemas.microsoft.com/office/drawing/2014/main" id="{496C52D7-7911-4252-8D9B-80C06289836F}"/>
              </a:ext>
            </a:extLst>
          </p:cNvPr>
          <p:cNvGrpSpPr/>
          <p:nvPr/>
        </p:nvGrpSpPr>
        <p:grpSpPr>
          <a:xfrm>
            <a:off x="8247856" y="2451061"/>
            <a:ext cx="576064" cy="576064"/>
            <a:chOff x="5535215" y="2678861"/>
            <a:chExt cx="576064" cy="576064"/>
          </a:xfrm>
          <a:solidFill>
            <a:schemeClr val="accent4">
              <a:lumMod val="75000"/>
            </a:schemeClr>
          </a:solidFill>
        </p:grpSpPr>
        <p:sp>
          <p:nvSpPr>
            <p:cNvPr id="75" name="Oval 74">
              <a:extLst>
                <a:ext uri="{FF2B5EF4-FFF2-40B4-BE49-F238E27FC236}">
                  <a16:creationId xmlns:a16="http://schemas.microsoft.com/office/drawing/2014/main" id="{D2ED3B79-7B04-4EB3-B691-810188A83748}"/>
                </a:ext>
              </a:extLst>
            </p:cNvPr>
            <p:cNvSpPr/>
            <p:nvPr/>
          </p:nvSpPr>
          <p:spPr>
            <a:xfrm>
              <a:off x="5535215" y="2678861"/>
              <a:ext cx="576064" cy="576064"/>
            </a:xfrm>
            <a:prstGeom prst="ellipse">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sp>
          <p:nvSpPr>
            <p:cNvPr id="76" name="Chevron 28">
              <a:extLst>
                <a:ext uri="{FF2B5EF4-FFF2-40B4-BE49-F238E27FC236}">
                  <a16:creationId xmlns:a16="http://schemas.microsoft.com/office/drawing/2014/main" id="{DAFF1676-3773-4696-B2FE-88BE6687E9B7}"/>
                </a:ext>
              </a:extLst>
            </p:cNvPr>
            <p:cNvSpPr/>
            <p:nvPr/>
          </p:nvSpPr>
          <p:spPr>
            <a:xfrm>
              <a:off x="5689235" y="2786873"/>
              <a:ext cx="360040" cy="360040"/>
            </a:xfrm>
            <a:prstGeom prst="chevron">
              <a:avLst/>
            </a:prstGeom>
            <a:solidFill>
              <a:schemeClr val="bg1"/>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grpSp>
      <p:grpSp>
        <p:nvGrpSpPr>
          <p:cNvPr id="77" name="Group 76">
            <a:extLst>
              <a:ext uri="{FF2B5EF4-FFF2-40B4-BE49-F238E27FC236}">
                <a16:creationId xmlns:a16="http://schemas.microsoft.com/office/drawing/2014/main" id="{E6367324-BF6D-4C4E-8D4E-1E6CDD17719F}"/>
              </a:ext>
            </a:extLst>
          </p:cNvPr>
          <p:cNvGrpSpPr/>
          <p:nvPr/>
        </p:nvGrpSpPr>
        <p:grpSpPr>
          <a:xfrm>
            <a:off x="1279785" y="3830876"/>
            <a:ext cx="2227202" cy="2365286"/>
            <a:chOff x="993726" y="1566850"/>
            <a:chExt cx="2227202" cy="2365286"/>
          </a:xfrm>
        </p:grpSpPr>
        <p:sp>
          <p:nvSpPr>
            <p:cNvPr id="78" name="Rectangle 77">
              <a:extLst>
                <a:ext uri="{FF2B5EF4-FFF2-40B4-BE49-F238E27FC236}">
                  <a16:creationId xmlns:a16="http://schemas.microsoft.com/office/drawing/2014/main" id="{4FBC1A02-5082-461F-A4FC-CEB68BBB1DC8}"/>
                </a:ext>
              </a:extLst>
            </p:cNvPr>
            <p:cNvSpPr/>
            <p:nvPr/>
          </p:nvSpPr>
          <p:spPr>
            <a:xfrm>
              <a:off x="993726" y="2012949"/>
              <a:ext cx="2227202" cy="1919187"/>
            </a:xfrm>
            <a:prstGeom prst="rect">
              <a:avLst/>
            </a:prstGeom>
            <a:noFill/>
            <a:ln w="38100" cap="flat" cmpd="sng" algn="ctr">
              <a:solidFill>
                <a:schemeClr val="bg1">
                  <a:lumMod val="6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
          <p:nvSpPr>
            <p:cNvPr id="79" name="Oval 78">
              <a:extLst>
                <a:ext uri="{FF2B5EF4-FFF2-40B4-BE49-F238E27FC236}">
                  <a16:creationId xmlns:a16="http://schemas.microsoft.com/office/drawing/2014/main" id="{D513FE49-42CD-4A40-A350-DBEE45D5CE14}"/>
                </a:ext>
              </a:extLst>
            </p:cNvPr>
            <p:cNvSpPr/>
            <p:nvPr/>
          </p:nvSpPr>
          <p:spPr>
            <a:xfrm>
              <a:off x="1683824" y="1566850"/>
              <a:ext cx="847006" cy="847006"/>
            </a:xfrm>
            <a:prstGeom prst="ellipse">
              <a:avLst/>
            </a:prstGeom>
            <a:solidFill>
              <a:schemeClr val="accent2">
                <a:lumMod val="20000"/>
                <a:lumOff val="80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80" name="Group 79">
            <a:extLst>
              <a:ext uri="{FF2B5EF4-FFF2-40B4-BE49-F238E27FC236}">
                <a16:creationId xmlns:a16="http://schemas.microsoft.com/office/drawing/2014/main" id="{9033D9A7-DCAE-45C2-B834-587097E52E5C}"/>
              </a:ext>
            </a:extLst>
          </p:cNvPr>
          <p:cNvGrpSpPr/>
          <p:nvPr/>
        </p:nvGrpSpPr>
        <p:grpSpPr>
          <a:xfrm>
            <a:off x="3748092" y="3830876"/>
            <a:ext cx="2227202" cy="2353988"/>
            <a:chOff x="3462033" y="1566850"/>
            <a:chExt cx="2227202" cy="2353988"/>
          </a:xfrm>
        </p:grpSpPr>
        <p:sp>
          <p:nvSpPr>
            <p:cNvPr id="81" name="Rectangle 80">
              <a:extLst>
                <a:ext uri="{FF2B5EF4-FFF2-40B4-BE49-F238E27FC236}">
                  <a16:creationId xmlns:a16="http://schemas.microsoft.com/office/drawing/2014/main" id="{B3867742-D7AA-4130-B547-5883D2A32A09}"/>
                </a:ext>
              </a:extLst>
            </p:cNvPr>
            <p:cNvSpPr/>
            <p:nvPr/>
          </p:nvSpPr>
          <p:spPr>
            <a:xfrm>
              <a:off x="3462033" y="2001651"/>
              <a:ext cx="2227202" cy="1919187"/>
            </a:xfrm>
            <a:prstGeom prst="rect">
              <a:avLst/>
            </a:prstGeom>
            <a:noFill/>
            <a:ln w="38100" cap="flat" cmpd="sng" algn="ctr">
              <a:solidFill>
                <a:schemeClr val="bg1">
                  <a:lumMod val="6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sp>
          <p:nvSpPr>
            <p:cNvPr id="82" name="Oval 81">
              <a:extLst>
                <a:ext uri="{FF2B5EF4-FFF2-40B4-BE49-F238E27FC236}">
                  <a16:creationId xmlns:a16="http://schemas.microsoft.com/office/drawing/2014/main" id="{77975F4D-762E-45AF-8204-C0AFCC903B93}"/>
                </a:ext>
              </a:extLst>
            </p:cNvPr>
            <p:cNvSpPr/>
            <p:nvPr/>
          </p:nvSpPr>
          <p:spPr>
            <a:xfrm>
              <a:off x="4148497" y="1566850"/>
              <a:ext cx="847006" cy="847006"/>
            </a:xfrm>
            <a:prstGeom prst="ellipse">
              <a:avLst/>
            </a:prstGeom>
            <a:solidFill>
              <a:schemeClr val="accent2">
                <a:lumMod val="20000"/>
                <a:lumOff val="80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83" name="Group 82">
            <a:extLst>
              <a:ext uri="{FF2B5EF4-FFF2-40B4-BE49-F238E27FC236}">
                <a16:creationId xmlns:a16="http://schemas.microsoft.com/office/drawing/2014/main" id="{15928376-00F5-498A-A02E-7C72AD325322}"/>
              </a:ext>
            </a:extLst>
          </p:cNvPr>
          <p:cNvGrpSpPr/>
          <p:nvPr/>
        </p:nvGrpSpPr>
        <p:grpSpPr>
          <a:xfrm>
            <a:off x="6216399" y="3830876"/>
            <a:ext cx="2227202" cy="2342690"/>
            <a:chOff x="5930340" y="1566850"/>
            <a:chExt cx="2227202" cy="2342690"/>
          </a:xfrm>
        </p:grpSpPr>
        <p:sp>
          <p:nvSpPr>
            <p:cNvPr id="84" name="Rectangle 83">
              <a:extLst>
                <a:ext uri="{FF2B5EF4-FFF2-40B4-BE49-F238E27FC236}">
                  <a16:creationId xmlns:a16="http://schemas.microsoft.com/office/drawing/2014/main" id="{5902EE81-C063-44AE-A6C6-3683D3BFBE3C}"/>
                </a:ext>
              </a:extLst>
            </p:cNvPr>
            <p:cNvSpPr/>
            <p:nvPr/>
          </p:nvSpPr>
          <p:spPr>
            <a:xfrm>
              <a:off x="5930340" y="1990353"/>
              <a:ext cx="2227202" cy="1919187"/>
            </a:xfrm>
            <a:prstGeom prst="rect">
              <a:avLst/>
            </a:prstGeom>
            <a:noFill/>
            <a:ln w="38100" cap="flat" cmpd="sng" algn="ctr">
              <a:solidFill>
                <a:schemeClr val="bg1">
                  <a:lumMod val="6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
          <p:nvSpPr>
            <p:cNvPr id="85" name="Oval 84">
              <a:extLst>
                <a:ext uri="{FF2B5EF4-FFF2-40B4-BE49-F238E27FC236}">
                  <a16:creationId xmlns:a16="http://schemas.microsoft.com/office/drawing/2014/main" id="{BFEC15C5-30DA-4C9C-AF2E-6E7C7A43AB8E}"/>
                </a:ext>
              </a:extLst>
            </p:cNvPr>
            <p:cNvSpPr/>
            <p:nvPr/>
          </p:nvSpPr>
          <p:spPr>
            <a:xfrm>
              <a:off x="6620438" y="1566850"/>
              <a:ext cx="847006" cy="847006"/>
            </a:xfrm>
            <a:prstGeom prst="ellipse">
              <a:avLst/>
            </a:prstGeom>
            <a:solidFill>
              <a:schemeClr val="accent2">
                <a:lumMod val="20000"/>
                <a:lumOff val="80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89" name="Group 88">
            <a:extLst>
              <a:ext uri="{FF2B5EF4-FFF2-40B4-BE49-F238E27FC236}">
                <a16:creationId xmlns:a16="http://schemas.microsoft.com/office/drawing/2014/main" id="{EB144FAD-110F-4C61-9611-53456045F5DF}"/>
              </a:ext>
            </a:extLst>
          </p:cNvPr>
          <p:cNvGrpSpPr/>
          <p:nvPr/>
        </p:nvGrpSpPr>
        <p:grpSpPr>
          <a:xfrm>
            <a:off x="1484861" y="4803860"/>
            <a:ext cx="1817049" cy="1130325"/>
            <a:chOff x="6228184" y="1730811"/>
            <a:chExt cx="2592288" cy="1130325"/>
          </a:xfrm>
        </p:grpSpPr>
        <p:sp>
          <p:nvSpPr>
            <p:cNvPr id="90" name="TextBox 89">
              <a:extLst>
                <a:ext uri="{FF2B5EF4-FFF2-40B4-BE49-F238E27FC236}">
                  <a16:creationId xmlns:a16="http://schemas.microsoft.com/office/drawing/2014/main" id="{D6814772-C309-4C8C-B4B5-0AC6038E8410}"/>
                </a:ext>
              </a:extLst>
            </p:cNvPr>
            <p:cNvSpPr txBox="1"/>
            <p:nvPr/>
          </p:nvSpPr>
          <p:spPr>
            <a:xfrm>
              <a:off x="6228184" y="2030139"/>
              <a:ext cx="2592288" cy="830997"/>
            </a:xfrm>
            <a:prstGeom prst="rect">
              <a:avLst/>
            </a:prstGeom>
            <a:noFill/>
          </p:spPr>
          <p:txBody>
            <a:bodyPr wrap="square" rtlCol="0">
              <a:spAutoFit/>
            </a:bodyPr>
            <a:lstStyle/>
            <a:p>
              <a:pPr algn="ctr" latinLnBrk="1"/>
              <a:r>
                <a:rPr lang="en-US" altLang="ko-KR" sz="1200" dirty="0">
                  <a:solidFill>
                    <a:schemeClr val="accent4">
                      <a:lumMod val="75000"/>
                    </a:schemeClr>
                  </a:solidFill>
                  <a:cs typeface="Arial" pitchFamily="34" charset="0"/>
                </a:rPr>
                <a:t>Get a modern PowerPoint  Presentation that is beautifully designed.   </a:t>
              </a:r>
            </a:p>
          </p:txBody>
        </p:sp>
        <p:sp>
          <p:nvSpPr>
            <p:cNvPr id="91" name="TextBox 90">
              <a:extLst>
                <a:ext uri="{FF2B5EF4-FFF2-40B4-BE49-F238E27FC236}">
                  <a16:creationId xmlns:a16="http://schemas.microsoft.com/office/drawing/2014/main" id="{B589D7E8-BE74-466F-BD11-B9ECA4181370}"/>
                </a:ext>
              </a:extLst>
            </p:cNvPr>
            <p:cNvSpPr txBox="1"/>
            <p:nvPr/>
          </p:nvSpPr>
          <p:spPr>
            <a:xfrm>
              <a:off x="6228184" y="1730811"/>
              <a:ext cx="2592288" cy="307777"/>
            </a:xfrm>
            <a:prstGeom prst="rect">
              <a:avLst/>
            </a:prstGeom>
            <a:noFill/>
          </p:spPr>
          <p:txBody>
            <a:bodyPr wrap="square" rtlCol="0">
              <a:spAutoFit/>
            </a:bodyPr>
            <a:lstStyle/>
            <a:p>
              <a:pPr algn="ctr" latinLnBrk="1"/>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grpSp>
      <p:grpSp>
        <p:nvGrpSpPr>
          <p:cNvPr id="92" name="Group 91">
            <a:extLst>
              <a:ext uri="{FF2B5EF4-FFF2-40B4-BE49-F238E27FC236}">
                <a16:creationId xmlns:a16="http://schemas.microsoft.com/office/drawing/2014/main" id="{9F1A430B-CC4B-4121-87A6-684E4EE0F200}"/>
              </a:ext>
            </a:extLst>
          </p:cNvPr>
          <p:cNvGrpSpPr/>
          <p:nvPr/>
        </p:nvGrpSpPr>
        <p:grpSpPr>
          <a:xfrm>
            <a:off x="3953168" y="4803860"/>
            <a:ext cx="1817049" cy="1130325"/>
            <a:chOff x="6228184" y="1730811"/>
            <a:chExt cx="2592288" cy="1130325"/>
          </a:xfrm>
        </p:grpSpPr>
        <p:sp>
          <p:nvSpPr>
            <p:cNvPr id="93" name="TextBox 92">
              <a:extLst>
                <a:ext uri="{FF2B5EF4-FFF2-40B4-BE49-F238E27FC236}">
                  <a16:creationId xmlns:a16="http://schemas.microsoft.com/office/drawing/2014/main" id="{1B831799-B2F5-4510-9482-4D70AB9325E1}"/>
                </a:ext>
              </a:extLst>
            </p:cNvPr>
            <p:cNvSpPr txBox="1"/>
            <p:nvPr/>
          </p:nvSpPr>
          <p:spPr>
            <a:xfrm>
              <a:off x="6228184" y="2030139"/>
              <a:ext cx="2592288" cy="830997"/>
            </a:xfrm>
            <a:prstGeom prst="rect">
              <a:avLst/>
            </a:prstGeom>
            <a:noFill/>
          </p:spPr>
          <p:txBody>
            <a:bodyPr wrap="square" rtlCol="0">
              <a:spAutoFit/>
            </a:bodyPr>
            <a:lstStyle/>
            <a:p>
              <a:pPr algn="ctr" latinLnBrk="1"/>
              <a:r>
                <a:rPr lang="en-US" altLang="ko-KR" sz="1200" dirty="0">
                  <a:solidFill>
                    <a:schemeClr val="accent4">
                      <a:lumMod val="75000"/>
                    </a:schemeClr>
                  </a:solidFill>
                  <a:cs typeface="Arial" pitchFamily="34" charset="0"/>
                </a:rPr>
                <a:t>Get a modern PowerPoint  Presentation that is beautifully designed.   </a:t>
              </a:r>
            </a:p>
          </p:txBody>
        </p:sp>
        <p:sp>
          <p:nvSpPr>
            <p:cNvPr id="94" name="TextBox 93">
              <a:extLst>
                <a:ext uri="{FF2B5EF4-FFF2-40B4-BE49-F238E27FC236}">
                  <a16:creationId xmlns:a16="http://schemas.microsoft.com/office/drawing/2014/main" id="{52C8AF03-FDD9-4A58-82B0-37FCE9B3229A}"/>
                </a:ext>
              </a:extLst>
            </p:cNvPr>
            <p:cNvSpPr txBox="1"/>
            <p:nvPr/>
          </p:nvSpPr>
          <p:spPr>
            <a:xfrm>
              <a:off x="6228184" y="1730811"/>
              <a:ext cx="2592288" cy="307777"/>
            </a:xfrm>
            <a:prstGeom prst="rect">
              <a:avLst/>
            </a:prstGeom>
            <a:noFill/>
          </p:spPr>
          <p:txBody>
            <a:bodyPr wrap="square" rtlCol="0">
              <a:spAutoFit/>
            </a:bodyPr>
            <a:lstStyle/>
            <a:p>
              <a:pPr algn="ctr" latinLnBrk="1"/>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grpSp>
      <p:grpSp>
        <p:nvGrpSpPr>
          <p:cNvPr id="95" name="Group 94">
            <a:extLst>
              <a:ext uri="{FF2B5EF4-FFF2-40B4-BE49-F238E27FC236}">
                <a16:creationId xmlns:a16="http://schemas.microsoft.com/office/drawing/2014/main" id="{130306AD-F1B2-4A87-B30C-1ED99121703F}"/>
              </a:ext>
            </a:extLst>
          </p:cNvPr>
          <p:cNvGrpSpPr/>
          <p:nvPr/>
        </p:nvGrpSpPr>
        <p:grpSpPr>
          <a:xfrm>
            <a:off x="6421475" y="4803860"/>
            <a:ext cx="1817049" cy="1130325"/>
            <a:chOff x="6228184" y="1730811"/>
            <a:chExt cx="2592288" cy="1130325"/>
          </a:xfrm>
        </p:grpSpPr>
        <p:sp>
          <p:nvSpPr>
            <p:cNvPr id="96" name="TextBox 95">
              <a:extLst>
                <a:ext uri="{FF2B5EF4-FFF2-40B4-BE49-F238E27FC236}">
                  <a16:creationId xmlns:a16="http://schemas.microsoft.com/office/drawing/2014/main" id="{956BD155-79BD-43A6-BEE9-3FE34C73500D}"/>
                </a:ext>
              </a:extLst>
            </p:cNvPr>
            <p:cNvSpPr txBox="1"/>
            <p:nvPr/>
          </p:nvSpPr>
          <p:spPr>
            <a:xfrm>
              <a:off x="6228184" y="2030139"/>
              <a:ext cx="2592288" cy="830997"/>
            </a:xfrm>
            <a:prstGeom prst="rect">
              <a:avLst/>
            </a:prstGeom>
            <a:noFill/>
          </p:spPr>
          <p:txBody>
            <a:bodyPr wrap="square" rtlCol="0">
              <a:spAutoFit/>
            </a:bodyPr>
            <a:lstStyle/>
            <a:p>
              <a:pPr algn="ctr" latinLnBrk="1"/>
              <a:r>
                <a:rPr lang="en-US" altLang="ko-KR" sz="1200" dirty="0">
                  <a:solidFill>
                    <a:schemeClr val="accent4">
                      <a:lumMod val="75000"/>
                    </a:schemeClr>
                  </a:solidFill>
                  <a:cs typeface="Arial" pitchFamily="34" charset="0"/>
                </a:rPr>
                <a:t>Get a modern PowerPoint  Presentation that is beautifully designed.   </a:t>
              </a:r>
            </a:p>
          </p:txBody>
        </p:sp>
        <p:sp>
          <p:nvSpPr>
            <p:cNvPr id="97" name="TextBox 96">
              <a:extLst>
                <a:ext uri="{FF2B5EF4-FFF2-40B4-BE49-F238E27FC236}">
                  <a16:creationId xmlns:a16="http://schemas.microsoft.com/office/drawing/2014/main" id="{6ACB067B-C988-4B5B-8A66-392ABEBC215D}"/>
                </a:ext>
              </a:extLst>
            </p:cNvPr>
            <p:cNvSpPr txBox="1"/>
            <p:nvPr/>
          </p:nvSpPr>
          <p:spPr>
            <a:xfrm>
              <a:off x="6228184" y="1730811"/>
              <a:ext cx="2592288" cy="307777"/>
            </a:xfrm>
            <a:prstGeom prst="rect">
              <a:avLst/>
            </a:prstGeom>
            <a:noFill/>
          </p:spPr>
          <p:txBody>
            <a:bodyPr wrap="square" rtlCol="0">
              <a:spAutoFit/>
            </a:bodyPr>
            <a:lstStyle/>
            <a:p>
              <a:pPr algn="ctr" latinLnBrk="1"/>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grpSp>
      <p:grpSp>
        <p:nvGrpSpPr>
          <p:cNvPr id="98" name="Group 97">
            <a:extLst>
              <a:ext uri="{FF2B5EF4-FFF2-40B4-BE49-F238E27FC236}">
                <a16:creationId xmlns:a16="http://schemas.microsoft.com/office/drawing/2014/main" id="{21B66BB9-59BC-48E7-8B4B-1E8D8A51FF4C}"/>
              </a:ext>
            </a:extLst>
          </p:cNvPr>
          <p:cNvGrpSpPr/>
          <p:nvPr/>
        </p:nvGrpSpPr>
        <p:grpSpPr>
          <a:xfrm>
            <a:off x="3324408" y="4942887"/>
            <a:ext cx="576064" cy="576064"/>
            <a:chOff x="3038349" y="2678861"/>
            <a:chExt cx="576064" cy="576064"/>
          </a:xfrm>
          <a:solidFill>
            <a:schemeClr val="accent4">
              <a:lumMod val="75000"/>
            </a:schemeClr>
          </a:solidFill>
        </p:grpSpPr>
        <p:sp>
          <p:nvSpPr>
            <p:cNvPr id="99" name="Oval 98">
              <a:extLst>
                <a:ext uri="{FF2B5EF4-FFF2-40B4-BE49-F238E27FC236}">
                  <a16:creationId xmlns:a16="http://schemas.microsoft.com/office/drawing/2014/main" id="{F550F765-06E1-4111-BEB0-0D0CD7580128}"/>
                </a:ext>
              </a:extLst>
            </p:cNvPr>
            <p:cNvSpPr/>
            <p:nvPr/>
          </p:nvSpPr>
          <p:spPr>
            <a:xfrm>
              <a:off x="3038349" y="2678861"/>
              <a:ext cx="576064" cy="576064"/>
            </a:xfrm>
            <a:prstGeom prst="ellipse">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
          <p:nvSpPr>
            <p:cNvPr id="100" name="Chevron 25">
              <a:extLst>
                <a:ext uri="{FF2B5EF4-FFF2-40B4-BE49-F238E27FC236}">
                  <a16:creationId xmlns:a16="http://schemas.microsoft.com/office/drawing/2014/main" id="{34E03F52-B286-4F96-80D5-20CA4AA3AB04}"/>
                </a:ext>
              </a:extLst>
            </p:cNvPr>
            <p:cNvSpPr/>
            <p:nvPr/>
          </p:nvSpPr>
          <p:spPr>
            <a:xfrm>
              <a:off x="3161802" y="2786873"/>
              <a:ext cx="360040" cy="360040"/>
            </a:xfrm>
            <a:prstGeom prst="chevron">
              <a:avLst/>
            </a:prstGeom>
            <a:solidFill>
              <a:schemeClr val="bg1"/>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grpSp>
      <p:grpSp>
        <p:nvGrpSpPr>
          <p:cNvPr id="101" name="Group 100">
            <a:extLst>
              <a:ext uri="{FF2B5EF4-FFF2-40B4-BE49-F238E27FC236}">
                <a16:creationId xmlns:a16="http://schemas.microsoft.com/office/drawing/2014/main" id="{2143CA64-380C-49A2-BEDB-625195D51B7E}"/>
              </a:ext>
            </a:extLst>
          </p:cNvPr>
          <p:cNvGrpSpPr/>
          <p:nvPr/>
        </p:nvGrpSpPr>
        <p:grpSpPr>
          <a:xfrm>
            <a:off x="5821274" y="4942887"/>
            <a:ext cx="576064" cy="576064"/>
            <a:chOff x="5535215" y="2678861"/>
            <a:chExt cx="576064" cy="576064"/>
          </a:xfrm>
          <a:solidFill>
            <a:schemeClr val="accent4">
              <a:lumMod val="75000"/>
            </a:schemeClr>
          </a:solidFill>
        </p:grpSpPr>
        <p:sp>
          <p:nvSpPr>
            <p:cNvPr id="102" name="Oval 101">
              <a:extLst>
                <a:ext uri="{FF2B5EF4-FFF2-40B4-BE49-F238E27FC236}">
                  <a16:creationId xmlns:a16="http://schemas.microsoft.com/office/drawing/2014/main" id="{C3621709-D214-48E9-BDB8-B5B280322FA1}"/>
                </a:ext>
              </a:extLst>
            </p:cNvPr>
            <p:cNvSpPr/>
            <p:nvPr/>
          </p:nvSpPr>
          <p:spPr>
            <a:xfrm>
              <a:off x="5535215" y="2678861"/>
              <a:ext cx="576064" cy="576064"/>
            </a:xfrm>
            <a:prstGeom prst="ellipse">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sp>
          <p:nvSpPr>
            <p:cNvPr id="103" name="Chevron 28">
              <a:extLst>
                <a:ext uri="{FF2B5EF4-FFF2-40B4-BE49-F238E27FC236}">
                  <a16:creationId xmlns:a16="http://schemas.microsoft.com/office/drawing/2014/main" id="{C9EBF5A1-2AAE-4C20-96E3-7E9F109C7CE7}"/>
                </a:ext>
              </a:extLst>
            </p:cNvPr>
            <p:cNvSpPr/>
            <p:nvPr/>
          </p:nvSpPr>
          <p:spPr>
            <a:xfrm>
              <a:off x="5689235" y="2786873"/>
              <a:ext cx="360040" cy="360040"/>
            </a:xfrm>
            <a:prstGeom prst="chevron">
              <a:avLst/>
            </a:prstGeom>
            <a:solidFill>
              <a:schemeClr val="bg1"/>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grpSp>
      <p:grpSp>
        <p:nvGrpSpPr>
          <p:cNvPr id="104" name="Group 103">
            <a:extLst>
              <a:ext uri="{FF2B5EF4-FFF2-40B4-BE49-F238E27FC236}">
                <a16:creationId xmlns:a16="http://schemas.microsoft.com/office/drawing/2014/main" id="{A6A14572-CE2A-45BF-A930-EE105F8AE701}"/>
              </a:ext>
            </a:extLst>
          </p:cNvPr>
          <p:cNvGrpSpPr/>
          <p:nvPr/>
        </p:nvGrpSpPr>
        <p:grpSpPr>
          <a:xfrm>
            <a:off x="8642981" y="3828816"/>
            <a:ext cx="2227202" cy="2342690"/>
            <a:chOff x="5930340" y="1566850"/>
            <a:chExt cx="2227202" cy="2342690"/>
          </a:xfrm>
        </p:grpSpPr>
        <p:sp>
          <p:nvSpPr>
            <p:cNvPr id="105" name="Rectangle 104">
              <a:extLst>
                <a:ext uri="{FF2B5EF4-FFF2-40B4-BE49-F238E27FC236}">
                  <a16:creationId xmlns:a16="http://schemas.microsoft.com/office/drawing/2014/main" id="{DA4DECE3-C13E-4BC0-AE99-95F3257150AE}"/>
                </a:ext>
              </a:extLst>
            </p:cNvPr>
            <p:cNvSpPr/>
            <p:nvPr/>
          </p:nvSpPr>
          <p:spPr>
            <a:xfrm>
              <a:off x="5930340" y="1990353"/>
              <a:ext cx="2227202" cy="1919187"/>
            </a:xfrm>
            <a:prstGeom prst="rect">
              <a:avLst/>
            </a:prstGeom>
            <a:noFill/>
            <a:ln w="38100" cap="flat" cmpd="sng" algn="ctr">
              <a:solidFill>
                <a:schemeClr val="bg1">
                  <a:lumMod val="65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sp>
          <p:nvSpPr>
            <p:cNvPr id="106" name="Oval 105">
              <a:extLst>
                <a:ext uri="{FF2B5EF4-FFF2-40B4-BE49-F238E27FC236}">
                  <a16:creationId xmlns:a16="http://schemas.microsoft.com/office/drawing/2014/main" id="{10E13ECA-49C1-4511-B59B-DE8671EF6CB1}"/>
                </a:ext>
              </a:extLst>
            </p:cNvPr>
            <p:cNvSpPr/>
            <p:nvPr/>
          </p:nvSpPr>
          <p:spPr>
            <a:xfrm>
              <a:off x="6620438" y="1566850"/>
              <a:ext cx="847006" cy="847006"/>
            </a:xfrm>
            <a:prstGeom prst="ellipse">
              <a:avLst/>
            </a:prstGeom>
            <a:solidFill>
              <a:schemeClr val="accent2">
                <a:lumMod val="20000"/>
                <a:lumOff val="80000"/>
              </a:scheme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grpSp>
      <p:grpSp>
        <p:nvGrpSpPr>
          <p:cNvPr id="108" name="Group 107">
            <a:extLst>
              <a:ext uri="{FF2B5EF4-FFF2-40B4-BE49-F238E27FC236}">
                <a16:creationId xmlns:a16="http://schemas.microsoft.com/office/drawing/2014/main" id="{1B76C0D4-2C1A-41BF-BF4C-E4013AB0DBE3}"/>
              </a:ext>
            </a:extLst>
          </p:cNvPr>
          <p:cNvGrpSpPr/>
          <p:nvPr/>
        </p:nvGrpSpPr>
        <p:grpSpPr>
          <a:xfrm>
            <a:off x="8848057" y="4801800"/>
            <a:ext cx="1817049" cy="1130325"/>
            <a:chOff x="6228184" y="1730811"/>
            <a:chExt cx="2592288" cy="1130325"/>
          </a:xfrm>
        </p:grpSpPr>
        <p:sp>
          <p:nvSpPr>
            <p:cNvPr id="109" name="TextBox 108">
              <a:extLst>
                <a:ext uri="{FF2B5EF4-FFF2-40B4-BE49-F238E27FC236}">
                  <a16:creationId xmlns:a16="http://schemas.microsoft.com/office/drawing/2014/main" id="{72D8BC73-7495-4508-BB42-CCAFBA2AA0AC}"/>
                </a:ext>
              </a:extLst>
            </p:cNvPr>
            <p:cNvSpPr txBox="1"/>
            <p:nvPr/>
          </p:nvSpPr>
          <p:spPr>
            <a:xfrm>
              <a:off x="6228184" y="2030139"/>
              <a:ext cx="2592288" cy="830997"/>
            </a:xfrm>
            <a:prstGeom prst="rect">
              <a:avLst/>
            </a:prstGeom>
            <a:noFill/>
          </p:spPr>
          <p:txBody>
            <a:bodyPr wrap="square" rtlCol="0">
              <a:spAutoFit/>
            </a:bodyPr>
            <a:lstStyle/>
            <a:p>
              <a:pPr algn="ctr" latinLnBrk="1"/>
              <a:r>
                <a:rPr lang="en-US" altLang="ko-KR" sz="1200" dirty="0">
                  <a:solidFill>
                    <a:schemeClr val="accent4">
                      <a:lumMod val="75000"/>
                    </a:schemeClr>
                  </a:solidFill>
                  <a:cs typeface="Arial" pitchFamily="34" charset="0"/>
                </a:rPr>
                <a:t>Get a modern PowerPoint  Presentation that is beautifully designed.   </a:t>
              </a:r>
            </a:p>
          </p:txBody>
        </p:sp>
        <p:sp>
          <p:nvSpPr>
            <p:cNvPr id="110" name="TextBox 109">
              <a:extLst>
                <a:ext uri="{FF2B5EF4-FFF2-40B4-BE49-F238E27FC236}">
                  <a16:creationId xmlns:a16="http://schemas.microsoft.com/office/drawing/2014/main" id="{93794569-C614-4093-B2E1-6C54F0AD772D}"/>
                </a:ext>
              </a:extLst>
            </p:cNvPr>
            <p:cNvSpPr txBox="1"/>
            <p:nvPr/>
          </p:nvSpPr>
          <p:spPr>
            <a:xfrm>
              <a:off x="6228184" y="1730811"/>
              <a:ext cx="2592288" cy="307777"/>
            </a:xfrm>
            <a:prstGeom prst="rect">
              <a:avLst/>
            </a:prstGeom>
            <a:noFill/>
          </p:spPr>
          <p:txBody>
            <a:bodyPr wrap="square" rtlCol="0">
              <a:spAutoFit/>
            </a:bodyPr>
            <a:lstStyle/>
            <a:p>
              <a:pPr algn="ctr" latinLnBrk="1"/>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grpSp>
      <p:grpSp>
        <p:nvGrpSpPr>
          <p:cNvPr id="111" name="Group 110">
            <a:extLst>
              <a:ext uri="{FF2B5EF4-FFF2-40B4-BE49-F238E27FC236}">
                <a16:creationId xmlns:a16="http://schemas.microsoft.com/office/drawing/2014/main" id="{573D9B1D-6BBF-4137-9C5D-A0375D0BCD75}"/>
              </a:ext>
            </a:extLst>
          </p:cNvPr>
          <p:cNvGrpSpPr/>
          <p:nvPr/>
        </p:nvGrpSpPr>
        <p:grpSpPr>
          <a:xfrm>
            <a:off x="8247856" y="4940827"/>
            <a:ext cx="576064" cy="576064"/>
            <a:chOff x="5535215" y="2678861"/>
            <a:chExt cx="576064" cy="576064"/>
          </a:xfrm>
          <a:solidFill>
            <a:schemeClr val="accent4">
              <a:lumMod val="75000"/>
            </a:schemeClr>
          </a:solidFill>
        </p:grpSpPr>
        <p:sp>
          <p:nvSpPr>
            <p:cNvPr id="112" name="Oval 111">
              <a:extLst>
                <a:ext uri="{FF2B5EF4-FFF2-40B4-BE49-F238E27FC236}">
                  <a16:creationId xmlns:a16="http://schemas.microsoft.com/office/drawing/2014/main" id="{7174645E-A31D-4C36-9E7A-FEF99616D184}"/>
                </a:ext>
              </a:extLst>
            </p:cNvPr>
            <p:cNvSpPr/>
            <p:nvPr/>
          </p:nvSpPr>
          <p:spPr>
            <a:xfrm>
              <a:off x="5535215" y="2678861"/>
              <a:ext cx="576064" cy="576064"/>
            </a:xfrm>
            <a:prstGeom prst="ellipse">
              <a:avLst/>
            </a:prstGeom>
            <a:grp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a:cs typeface="+mn-cs"/>
              </a:endParaRPr>
            </a:p>
          </p:txBody>
        </p:sp>
        <p:sp>
          <p:nvSpPr>
            <p:cNvPr id="113" name="Chevron 28">
              <a:extLst>
                <a:ext uri="{FF2B5EF4-FFF2-40B4-BE49-F238E27FC236}">
                  <a16:creationId xmlns:a16="http://schemas.microsoft.com/office/drawing/2014/main" id="{CCCCE9EC-0668-43CF-BEB0-A9C957BF8803}"/>
                </a:ext>
              </a:extLst>
            </p:cNvPr>
            <p:cNvSpPr/>
            <p:nvPr/>
          </p:nvSpPr>
          <p:spPr>
            <a:xfrm>
              <a:off x="5689235" y="2786873"/>
              <a:ext cx="360040" cy="360040"/>
            </a:xfrm>
            <a:prstGeom prst="chevron">
              <a:avLst/>
            </a:prstGeom>
            <a:solidFill>
              <a:schemeClr val="bg1"/>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grpSp>
      <p:sp>
        <p:nvSpPr>
          <p:cNvPr id="114" name="Rectangle 113">
            <a:extLst>
              <a:ext uri="{FF2B5EF4-FFF2-40B4-BE49-F238E27FC236}">
                <a16:creationId xmlns:a16="http://schemas.microsoft.com/office/drawing/2014/main" id="{C55243E4-B117-4D9E-BAF7-91C8733B4D0B}"/>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736771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3DE0C4B-D58C-473D-B137-8A6AB65102DA}"/>
              </a:ext>
            </a:extLst>
          </p:cNvPr>
          <p:cNvSpPr/>
          <p:nvPr/>
        </p:nvSpPr>
        <p:spPr>
          <a:xfrm>
            <a:off x="566345" y="1742735"/>
            <a:ext cx="2660627" cy="4446310"/>
          </a:xfrm>
          <a:prstGeom prst="rect">
            <a:avLst/>
          </a:prstGeom>
          <a:solidFill>
            <a:sysClr val="window" lastClr="FFFFFF"/>
          </a:solidFill>
          <a:ln w="28575" cap="flat" cmpd="sng" algn="ctr">
            <a:solidFill>
              <a:schemeClr val="accent4">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6" name="Title 5">
            <a:extLst>
              <a:ext uri="{FF2B5EF4-FFF2-40B4-BE49-F238E27FC236}">
                <a16:creationId xmlns:a16="http://schemas.microsoft.com/office/drawing/2014/main" id="{AF1C84DD-B576-4E2F-92CE-1584F3ED24CA}"/>
              </a:ext>
            </a:extLst>
          </p:cNvPr>
          <p:cNvSpPr>
            <a:spLocks noGrp="1"/>
          </p:cNvSpPr>
          <p:nvPr>
            <p:ph type="title"/>
          </p:nvPr>
        </p:nvSpPr>
        <p:spPr/>
        <p:txBody>
          <a:bodyPr/>
          <a:lstStyle/>
          <a:p>
            <a:r>
              <a:rPr lang="en-US" dirty="0"/>
              <a:t>We have a strong regional competence working with public sector</a:t>
            </a:r>
            <a:r>
              <a:rPr lang="th-TH" dirty="0"/>
              <a:t> </a:t>
            </a:r>
            <a:r>
              <a:rPr lang="en-US" dirty="0"/>
              <a:t>clients to develop high-impact solutions to economies.</a:t>
            </a:r>
            <a:endParaRPr lang="th-TH" dirty="0"/>
          </a:p>
        </p:txBody>
      </p:sp>
      <p:sp>
        <p:nvSpPr>
          <p:cNvPr id="4" name="Rectangle 3">
            <a:extLst>
              <a:ext uri="{FF2B5EF4-FFF2-40B4-BE49-F238E27FC236}">
                <a16:creationId xmlns:a16="http://schemas.microsoft.com/office/drawing/2014/main" id="{46CB4E39-85E5-45A1-A507-894765AC566D}"/>
              </a:ext>
            </a:extLst>
          </p:cNvPr>
          <p:cNvSpPr/>
          <p:nvPr/>
        </p:nvSpPr>
        <p:spPr>
          <a:xfrm>
            <a:off x="419100" y="1327684"/>
            <a:ext cx="6096000" cy="369332"/>
          </a:xfrm>
          <a:prstGeom prst="rect">
            <a:avLst/>
          </a:prstGeom>
        </p:spPr>
        <p:txBody>
          <a:bodyPr>
            <a:spAutoFit/>
          </a:bodyPr>
          <a:lstStyle/>
          <a:p>
            <a:r>
              <a:rPr lang="en-US" sz="1800" dirty="0">
                <a:solidFill>
                  <a:schemeClr val="accent4">
                    <a:lumMod val="50000"/>
                  </a:schemeClr>
                </a:solidFill>
                <a:latin typeface="Arial" panose="020B0604020202020204" pitchFamily="34" charset="0"/>
                <a:cs typeface="Arial" panose="020B0604020202020204" pitchFamily="34" charset="0"/>
              </a:rPr>
              <a:t>Selected public sector projects in SEA (non-exhaustive) </a:t>
            </a:r>
          </a:p>
        </p:txBody>
      </p:sp>
      <p:sp>
        <p:nvSpPr>
          <p:cNvPr id="5" name="Rectangle 4">
            <a:extLst>
              <a:ext uri="{FF2B5EF4-FFF2-40B4-BE49-F238E27FC236}">
                <a16:creationId xmlns:a16="http://schemas.microsoft.com/office/drawing/2014/main" id="{965D872D-03FF-46CC-A0B2-171F34DB63A8}"/>
              </a:ext>
            </a:extLst>
          </p:cNvPr>
          <p:cNvSpPr/>
          <p:nvPr/>
        </p:nvSpPr>
        <p:spPr>
          <a:xfrm>
            <a:off x="689377" y="2259124"/>
            <a:ext cx="2402739" cy="45719"/>
          </a:xfrm>
          <a:prstGeom prst="rect">
            <a:avLst/>
          </a:prstGeom>
          <a:solidFill>
            <a:schemeClr val="accent5">
              <a:lumMod val="40000"/>
              <a:lumOff val="60000"/>
            </a:schemeClr>
          </a:solidFill>
          <a:ln w="12700" cap="flat" cmpd="sng" algn="ctr">
            <a:solidFill>
              <a:schemeClr val="accent5">
                <a:lumMod val="40000"/>
                <a:lumOff val="6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7" name="Rectangle 6">
            <a:extLst>
              <a:ext uri="{FF2B5EF4-FFF2-40B4-BE49-F238E27FC236}">
                <a16:creationId xmlns:a16="http://schemas.microsoft.com/office/drawing/2014/main" id="{201648E1-D07E-40F5-8DDE-D49F2BFCB093}"/>
              </a:ext>
            </a:extLst>
          </p:cNvPr>
          <p:cNvSpPr/>
          <p:nvPr/>
        </p:nvSpPr>
        <p:spPr>
          <a:xfrm>
            <a:off x="3467100" y="2259124"/>
            <a:ext cx="2402739" cy="45719"/>
          </a:xfrm>
          <a:prstGeom prst="rect">
            <a:avLst/>
          </a:prstGeom>
          <a:solidFill>
            <a:schemeClr val="accent5">
              <a:lumMod val="40000"/>
              <a:lumOff val="60000"/>
            </a:schemeClr>
          </a:solidFill>
          <a:ln w="12700" cap="flat" cmpd="sng" algn="ctr">
            <a:solidFill>
              <a:schemeClr val="accent5">
                <a:lumMod val="40000"/>
                <a:lumOff val="6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8" name="Rectangle 7">
            <a:extLst>
              <a:ext uri="{FF2B5EF4-FFF2-40B4-BE49-F238E27FC236}">
                <a16:creationId xmlns:a16="http://schemas.microsoft.com/office/drawing/2014/main" id="{2009FC08-33B9-4C9C-B932-6D4D372BCBDC}"/>
              </a:ext>
            </a:extLst>
          </p:cNvPr>
          <p:cNvSpPr/>
          <p:nvPr/>
        </p:nvSpPr>
        <p:spPr>
          <a:xfrm>
            <a:off x="6322163" y="2259124"/>
            <a:ext cx="2402739" cy="45719"/>
          </a:xfrm>
          <a:prstGeom prst="rect">
            <a:avLst/>
          </a:prstGeom>
          <a:solidFill>
            <a:schemeClr val="accent5">
              <a:lumMod val="40000"/>
              <a:lumOff val="60000"/>
            </a:schemeClr>
          </a:solidFill>
          <a:ln w="12700" cap="flat" cmpd="sng" algn="ctr">
            <a:solidFill>
              <a:schemeClr val="accent5">
                <a:lumMod val="40000"/>
                <a:lumOff val="6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9" name="Rectangle 8">
            <a:extLst>
              <a:ext uri="{FF2B5EF4-FFF2-40B4-BE49-F238E27FC236}">
                <a16:creationId xmlns:a16="http://schemas.microsoft.com/office/drawing/2014/main" id="{78BC4869-03FE-49D6-9ED7-772D4C741041}"/>
              </a:ext>
            </a:extLst>
          </p:cNvPr>
          <p:cNvSpPr/>
          <p:nvPr/>
        </p:nvSpPr>
        <p:spPr>
          <a:xfrm>
            <a:off x="9177226" y="2259124"/>
            <a:ext cx="2402739" cy="45719"/>
          </a:xfrm>
          <a:prstGeom prst="rect">
            <a:avLst/>
          </a:prstGeom>
          <a:solidFill>
            <a:schemeClr val="accent5">
              <a:lumMod val="40000"/>
              <a:lumOff val="60000"/>
            </a:schemeClr>
          </a:solidFill>
          <a:ln w="12700" cap="flat" cmpd="sng" algn="ctr">
            <a:solidFill>
              <a:schemeClr val="accent5">
                <a:lumMod val="40000"/>
                <a:lumOff val="6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10" name="Rectangle 9">
            <a:extLst>
              <a:ext uri="{FF2B5EF4-FFF2-40B4-BE49-F238E27FC236}">
                <a16:creationId xmlns:a16="http://schemas.microsoft.com/office/drawing/2014/main" id="{868DF882-A506-4428-A9EB-598C3601E551}"/>
              </a:ext>
            </a:extLst>
          </p:cNvPr>
          <p:cNvSpPr/>
          <p:nvPr/>
        </p:nvSpPr>
        <p:spPr>
          <a:xfrm>
            <a:off x="689377" y="1907412"/>
            <a:ext cx="1027845" cy="338554"/>
          </a:xfrm>
          <a:prstGeom prst="rect">
            <a:avLst/>
          </a:prstGeom>
        </p:spPr>
        <p:txBody>
          <a:bodyPr wrap="none">
            <a:spAutoFit/>
          </a:bodyPr>
          <a:lstStyle/>
          <a:p>
            <a:r>
              <a:rPr lang="en-US" sz="1600" b="1" dirty="0">
                <a:solidFill>
                  <a:srgbClr val="1448CC">
                    <a:lumMod val="50000"/>
                  </a:srgbClr>
                </a:solidFill>
                <a:latin typeface="Arial" panose="020B0604020202020204" pitchFamily="34" charset="0"/>
                <a:cs typeface="Arial" panose="020B0604020202020204" pitchFamily="34" charset="0"/>
              </a:rPr>
              <a:t>Thailand</a:t>
            </a:r>
            <a:endParaRPr lang="en-US" sz="2400" b="1" dirty="0"/>
          </a:p>
        </p:txBody>
      </p:sp>
      <p:sp>
        <p:nvSpPr>
          <p:cNvPr id="11" name="Rectangle 10">
            <a:extLst>
              <a:ext uri="{FF2B5EF4-FFF2-40B4-BE49-F238E27FC236}">
                <a16:creationId xmlns:a16="http://schemas.microsoft.com/office/drawing/2014/main" id="{5CB555E6-2CBC-4848-AD95-EB4452FA86AD}"/>
              </a:ext>
            </a:extLst>
          </p:cNvPr>
          <p:cNvSpPr/>
          <p:nvPr/>
        </p:nvSpPr>
        <p:spPr>
          <a:xfrm>
            <a:off x="3534825" y="1907412"/>
            <a:ext cx="1141659" cy="338554"/>
          </a:xfrm>
          <a:prstGeom prst="rect">
            <a:avLst/>
          </a:prstGeom>
        </p:spPr>
        <p:txBody>
          <a:bodyPr wrap="none">
            <a:spAutoFit/>
          </a:bodyPr>
          <a:lstStyle/>
          <a:p>
            <a:r>
              <a:rPr lang="en-US" sz="1600" b="1" dirty="0">
                <a:solidFill>
                  <a:srgbClr val="1448CC">
                    <a:lumMod val="50000"/>
                  </a:srgbClr>
                </a:solidFill>
                <a:latin typeface="Arial" panose="020B0604020202020204" pitchFamily="34" charset="0"/>
                <a:cs typeface="Arial" panose="020B0604020202020204" pitchFamily="34" charset="0"/>
              </a:rPr>
              <a:t>Indonesia</a:t>
            </a:r>
            <a:endParaRPr lang="en-US" sz="2400" b="1" dirty="0"/>
          </a:p>
        </p:txBody>
      </p:sp>
      <p:sp>
        <p:nvSpPr>
          <p:cNvPr id="12" name="Rectangle 11">
            <a:extLst>
              <a:ext uri="{FF2B5EF4-FFF2-40B4-BE49-F238E27FC236}">
                <a16:creationId xmlns:a16="http://schemas.microsoft.com/office/drawing/2014/main" id="{3594E0B4-A4D4-4404-95A3-AB7353EB3D63}"/>
              </a:ext>
            </a:extLst>
          </p:cNvPr>
          <p:cNvSpPr/>
          <p:nvPr/>
        </p:nvSpPr>
        <p:spPr>
          <a:xfrm>
            <a:off x="6322163" y="1907412"/>
            <a:ext cx="1040670" cy="338554"/>
          </a:xfrm>
          <a:prstGeom prst="rect">
            <a:avLst/>
          </a:prstGeom>
        </p:spPr>
        <p:txBody>
          <a:bodyPr wrap="none">
            <a:spAutoFit/>
          </a:bodyPr>
          <a:lstStyle/>
          <a:p>
            <a:r>
              <a:rPr lang="en-US" sz="1600" b="1" dirty="0">
                <a:solidFill>
                  <a:srgbClr val="1448CC">
                    <a:lumMod val="50000"/>
                  </a:srgbClr>
                </a:solidFill>
                <a:latin typeface="Arial" panose="020B0604020202020204" pitchFamily="34" charset="0"/>
                <a:cs typeface="Arial" panose="020B0604020202020204" pitchFamily="34" charset="0"/>
              </a:rPr>
              <a:t>Malaysia</a:t>
            </a:r>
            <a:endParaRPr lang="en-US" sz="2400" b="1" dirty="0"/>
          </a:p>
        </p:txBody>
      </p:sp>
      <p:sp>
        <p:nvSpPr>
          <p:cNvPr id="13" name="Rectangle 12">
            <a:extLst>
              <a:ext uri="{FF2B5EF4-FFF2-40B4-BE49-F238E27FC236}">
                <a16:creationId xmlns:a16="http://schemas.microsoft.com/office/drawing/2014/main" id="{5FEE5492-225A-4711-83FC-DF30FA57EF3E}"/>
              </a:ext>
            </a:extLst>
          </p:cNvPr>
          <p:cNvSpPr/>
          <p:nvPr/>
        </p:nvSpPr>
        <p:spPr>
          <a:xfrm>
            <a:off x="9177226" y="1907412"/>
            <a:ext cx="1085554" cy="338554"/>
          </a:xfrm>
          <a:prstGeom prst="rect">
            <a:avLst/>
          </a:prstGeom>
        </p:spPr>
        <p:txBody>
          <a:bodyPr wrap="none">
            <a:spAutoFit/>
          </a:bodyPr>
          <a:lstStyle/>
          <a:p>
            <a:r>
              <a:rPr lang="en-US" sz="1600" b="1" dirty="0">
                <a:solidFill>
                  <a:srgbClr val="1448CC">
                    <a:lumMod val="50000"/>
                  </a:srgbClr>
                </a:solidFill>
                <a:latin typeface="Arial" panose="020B0604020202020204" pitchFamily="34" charset="0"/>
                <a:cs typeface="Arial" panose="020B0604020202020204" pitchFamily="34" charset="0"/>
              </a:rPr>
              <a:t>Myanmar</a:t>
            </a:r>
            <a:endParaRPr lang="en-US" sz="2400" b="1" dirty="0"/>
          </a:p>
        </p:txBody>
      </p:sp>
      <p:sp>
        <p:nvSpPr>
          <p:cNvPr id="15" name="Rectangle 14">
            <a:extLst>
              <a:ext uri="{FF2B5EF4-FFF2-40B4-BE49-F238E27FC236}">
                <a16:creationId xmlns:a16="http://schemas.microsoft.com/office/drawing/2014/main" id="{D4B6CBE7-3960-413E-8C54-595BCC3FD2C6}"/>
              </a:ext>
            </a:extLst>
          </p:cNvPr>
          <p:cNvSpPr/>
          <p:nvPr/>
        </p:nvSpPr>
        <p:spPr>
          <a:xfrm>
            <a:off x="689377" y="4441357"/>
            <a:ext cx="2402738" cy="1446550"/>
          </a:xfrm>
          <a:prstGeom prst="rect">
            <a:avLst/>
          </a:prstGeom>
        </p:spPr>
        <p:txBody>
          <a:bodyPr wrap="square">
            <a:spAutoFit/>
          </a:bodyPr>
          <a:lstStyle/>
          <a:p>
            <a:r>
              <a:rPr lang="en-US" sz="1100" dirty="0">
                <a:latin typeface="Arial" panose="020B0604020202020204" pitchFamily="34" charset="0"/>
                <a:cs typeface="Arial" panose="020B0604020202020204" pitchFamily="34" charset="0"/>
              </a:rPr>
              <a:t>&gt; Development of 5-year digitalization</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roadmap for 3 key sectors including</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aging society, agriculture, and</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tourism</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&gt; Development of 5-year sports and</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tourism master plans for respective</a:t>
            </a:r>
            <a:r>
              <a:rPr lang="th-TH" sz="1100" dirty="0">
                <a:latin typeface="Arial" panose="020B0604020202020204" pitchFamily="34" charset="0"/>
              </a:rPr>
              <a:t> </a:t>
            </a:r>
            <a:r>
              <a:rPr lang="en-US" sz="1100" dirty="0">
                <a:latin typeface="Arial" panose="020B0604020202020204" pitchFamily="34" charset="0"/>
                <a:cs typeface="Arial" panose="020B0604020202020204" pitchFamily="34" charset="0"/>
              </a:rPr>
              <a:t>agencies </a:t>
            </a:r>
            <a:endParaRPr lang="en-US"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E22725C4-C9B0-4C42-BC75-4A25B6EDF157}"/>
              </a:ext>
            </a:extLst>
          </p:cNvPr>
          <p:cNvSpPr/>
          <p:nvPr/>
        </p:nvSpPr>
        <p:spPr>
          <a:xfrm>
            <a:off x="3404147" y="4441357"/>
            <a:ext cx="2528643" cy="1446550"/>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Various projects encompassing</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strategy development and overall</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market assessment for leading port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authorities and State-owned</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Enterprises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Non fare box strategy revenue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development for Jakarta MRT project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&amp; Jakarta Government</a:t>
            </a:r>
            <a:endParaRPr lang="en-US"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36B4E49-2F44-4A94-B13F-AE44094DAD73}"/>
              </a:ext>
            </a:extLst>
          </p:cNvPr>
          <p:cNvSpPr/>
          <p:nvPr/>
        </p:nvSpPr>
        <p:spPr>
          <a:xfrm>
            <a:off x="6244822" y="4441357"/>
            <a:ext cx="2783305" cy="1615827"/>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Designed Cyberjaya smart city</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roadmap</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Sustainable economic master</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planning for Sarawak Corridor of</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Renewable Energy</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Development of Malaysia's national</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biotechnology roadmap</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Development of tourism industry</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Masterplan for the City of Kuala Lumpur</a:t>
            </a:r>
            <a:endParaRPr lang="en-US"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46085AE-B09B-4E85-A405-D3671AFCD584}"/>
              </a:ext>
            </a:extLst>
          </p:cNvPr>
          <p:cNvSpPr/>
          <p:nvPr/>
        </p:nvSpPr>
        <p:spPr>
          <a:xfrm>
            <a:off x="9177226" y="4441357"/>
            <a:ext cx="2197766" cy="1277273"/>
          </a:xfrm>
          <a:prstGeom prst="rect">
            <a:avLst/>
          </a:prstGeom>
        </p:spPr>
        <p:txBody>
          <a:bodyPr wrap="square">
            <a:spAutoFit/>
          </a:bodyPr>
          <a:lstStyle/>
          <a:p>
            <a:r>
              <a:rPr lang="en-US" sz="1100" dirty="0">
                <a:solidFill>
                  <a:srgbClr val="000000"/>
                </a:solidFill>
                <a:latin typeface="Arial Narrow" panose="020B0606020202030204" pitchFamily="34" charset="0"/>
              </a:rPr>
              <a:t>&gt; Tendering process for nationwide</a:t>
            </a:r>
            <a:br>
              <a:rPr lang="en-US" sz="1100" dirty="0">
                <a:solidFill>
                  <a:srgbClr val="000000"/>
                </a:solidFill>
                <a:latin typeface="Arial Narrow" panose="020B0606020202030204" pitchFamily="34" charset="0"/>
              </a:rPr>
            </a:br>
            <a:r>
              <a:rPr lang="en-US" sz="1100" dirty="0">
                <a:solidFill>
                  <a:srgbClr val="000000"/>
                </a:solidFill>
                <a:latin typeface="Arial Narrow" panose="020B0606020202030204" pitchFamily="34" charset="0"/>
              </a:rPr>
              <a:t>telecom licenses</a:t>
            </a:r>
            <a:br>
              <a:rPr lang="en-US" sz="1100" dirty="0">
                <a:solidFill>
                  <a:srgbClr val="000000"/>
                </a:solidFill>
                <a:latin typeface="Arial Narrow" panose="020B0606020202030204" pitchFamily="34" charset="0"/>
              </a:rPr>
            </a:br>
            <a:r>
              <a:rPr lang="en-US" sz="1100" dirty="0">
                <a:solidFill>
                  <a:srgbClr val="000000"/>
                </a:solidFill>
                <a:latin typeface="Arial Narrow" panose="020B0606020202030204" pitchFamily="34" charset="0"/>
              </a:rPr>
              <a:t>&gt; Re-launch of </a:t>
            </a:r>
            <a:r>
              <a:rPr lang="en-US" sz="1100" b="1" dirty="0" err="1">
                <a:solidFill>
                  <a:srgbClr val="000000"/>
                </a:solidFill>
                <a:latin typeface="Arial Narrow" panose="020B0606020202030204" pitchFamily="34" charset="0"/>
              </a:rPr>
              <a:t>Dawei</a:t>
            </a:r>
            <a:r>
              <a:rPr lang="en-US" sz="1100" b="1" dirty="0">
                <a:solidFill>
                  <a:srgbClr val="000000"/>
                </a:solidFill>
                <a:latin typeface="Arial Narrow" panose="020B0606020202030204" pitchFamily="34" charset="0"/>
              </a:rPr>
              <a:t> SEZ </a:t>
            </a:r>
            <a:r>
              <a:rPr lang="en-US" sz="1100" dirty="0">
                <a:solidFill>
                  <a:srgbClr val="000000"/>
                </a:solidFill>
                <a:latin typeface="Arial Narrow" panose="020B0606020202030204" pitchFamily="34" charset="0"/>
              </a:rPr>
              <a:t>and</a:t>
            </a:r>
            <a:br>
              <a:rPr lang="en-US" sz="1100" dirty="0">
                <a:solidFill>
                  <a:srgbClr val="000000"/>
                </a:solidFill>
                <a:latin typeface="Arial Narrow" panose="020B0606020202030204" pitchFamily="34" charset="0"/>
              </a:rPr>
            </a:br>
            <a:r>
              <a:rPr lang="en-US" sz="1100" dirty="0">
                <a:solidFill>
                  <a:srgbClr val="000000"/>
                </a:solidFill>
                <a:latin typeface="Arial Narrow" panose="020B0606020202030204" pitchFamily="34" charset="0"/>
              </a:rPr>
              <a:t>development of long-term master plan</a:t>
            </a:r>
            <a:br>
              <a:rPr lang="en-US" sz="1100" dirty="0">
                <a:solidFill>
                  <a:srgbClr val="000000"/>
                </a:solidFill>
                <a:latin typeface="Arial Narrow" panose="020B0606020202030204" pitchFamily="34" charset="0"/>
              </a:rPr>
            </a:br>
            <a:r>
              <a:rPr lang="en-US" sz="1100" dirty="0">
                <a:solidFill>
                  <a:srgbClr val="000000"/>
                </a:solidFill>
                <a:latin typeface="Arial Narrow" panose="020B0606020202030204" pitchFamily="34" charset="0"/>
              </a:rPr>
              <a:t>&gt; Support for Central Bank (CBM) in</a:t>
            </a:r>
            <a:br>
              <a:rPr lang="en-US" sz="1100" dirty="0">
                <a:solidFill>
                  <a:srgbClr val="000000"/>
                </a:solidFill>
                <a:latin typeface="Arial Narrow" panose="020B0606020202030204" pitchFamily="34" charset="0"/>
              </a:rPr>
            </a:br>
            <a:r>
              <a:rPr lang="en-US" sz="1100" dirty="0">
                <a:solidFill>
                  <a:srgbClr val="000000"/>
                </a:solidFill>
                <a:latin typeface="Arial Narrow" panose="020B0606020202030204" pitchFamily="34" charset="0"/>
              </a:rPr>
              <a:t>establishing a functioning and effective </a:t>
            </a:r>
            <a:r>
              <a:rPr lang="en-US" sz="1100" b="1" dirty="0">
                <a:solidFill>
                  <a:srgbClr val="000000"/>
                </a:solidFill>
                <a:latin typeface="Arial Narrow" panose="020B0606020202030204" pitchFamily="34" charset="0"/>
              </a:rPr>
              <a:t>interbank market</a:t>
            </a:r>
            <a:endParaRPr lang="en-US" dirty="0"/>
          </a:p>
        </p:txBody>
      </p:sp>
      <p:pic>
        <p:nvPicPr>
          <p:cNvPr id="21" name="Picture 20">
            <a:extLst>
              <a:ext uri="{FF2B5EF4-FFF2-40B4-BE49-F238E27FC236}">
                <a16:creationId xmlns:a16="http://schemas.microsoft.com/office/drawing/2014/main" id="{65732558-1ED2-4391-B9F2-5F03A835DD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0747" y="1925315"/>
            <a:ext cx="441369" cy="294499"/>
          </a:xfrm>
          <a:prstGeom prst="rect">
            <a:avLst/>
          </a:prstGeom>
          <a:ln>
            <a:solidFill>
              <a:srgbClr val="DDE4EE"/>
            </a:solidFill>
          </a:ln>
        </p:spPr>
      </p:pic>
      <p:pic>
        <p:nvPicPr>
          <p:cNvPr id="22" name="Picture 4" descr="Related image">
            <a:extLst>
              <a:ext uri="{FF2B5EF4-FFF2-40B4-BE49-F238E27FC236}">
                <a16:creationId xmlns:a16="http://schemas.microsoft.com/office/drawing/2014/main" id="{B1CF6417-D2CB-4FAF-8772-1B2DACB86757}"/>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1801" y="1881260"/>
            <a:ext cx="508038" cy="338554"/>
          </a:xfrm>
          <a:prstGeom prst="rect">
            <a:avLst/>
          </a:prstGeom>
          <a:noFill/>
          <a:ln>
            <a:solidFill>
              <a:srgbClr val="DDE4EE"/>
            </a:solidFill>
          </a:ln>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49D1F2D-F3D2-4C64-B78C-71DB29E8EA49}"/>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8216865" y="1889508"/>
            <a:ext cx="508037" cy="330306"/>
          </a:xfrm>
          <a:prstGeom prst="rect">
            <a:avLst/>
          </a:prstGeom>
          <a:ln>
            <a:solidFill>
              <a:srgbClr val="DDE4EE"/>
            </a:solidFill>
          </a:ln>
        </p:spPr>
      </p:pic>
      <p:pic>
        <p:nvPicPr>
          <p:cNvPr id="1026" name="Picture 2" descr="ธงชาติพม่า - วิกิพีเดีย">
            <a:extLst>
              <a:ext uri="{FF2B5EF4-FFF2-40B4-BE49-F238E27FC236}">
                <a16:creationId xmlns:a16="http://schemas.microsoft.com/office/drawing/2014/main" id="{DBCA64B8-DEBD-4297-80E9-1DE8BE5F2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1928" y="1881738"/>
            <a:ext cx="508037" cy="338076"/>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B442A88E-F805-4661-9A00-439EE7060E7A}"/>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227872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able, glass, sitting, white&#10;&#10;Description automatically generated">
            <a:extLst>
              <a:ext uri="{FF2B5EF4-FFF2-40B4-BE49-F238E27FC236}">
                <a16:creationId xmlns:a16="http://schemas.microsoft.com/office/drawing/2014/main" id="{E807C24D-2E82-4D19-B93B-D80108431A5B}"/>
              </a:ext>
            </a:extLst>
          </p:cNvPr>
          <p:cNvPicPr>
            <a:picLocks noChangeAspect="1"/>
          </p:cNvPicPr>
          <p:nvPr/>
        </p:nvPicPr>
        <p:blipFill rotWithShape="1">
          <a:blip r:embed="rId2">
            <a:extLst>
              <a:ext uri="{28A0092B-C50C-407E-A947-70E740481C1C}">
                <a14:useLocalDpi xmlns:a14="http://schemas.microsoft.com/office/drawing/2010/main" val="0"/>
              </a:ext>
            </a:extLst>
          </a:blip>
          <a:srcRect l="133" t="14051" r="13919"/>
          <a:stretch/>
        </p:blipFill>
        <p:spPr>
          <a:xfrm>
            <a:off x="0" y="0"/>
            <a:ext cx="12192000" cy="6858000"/>
          </a:xfrm>
          <a:prstGeom prst="rect">
            <a:avLst/>
          </a:prstGeom>
        </p:spPr>
      </p:pic>
      <p:sp>
        <p:nvSpPr>
          <p:cNvPr id="13" name="Rectangle 1048">
            <a:extLst>
              <a:ext uri="{FF2B5EF4-FFF2-40B4-BE49-F238E27FC236}">
                <a16:creationId xmlns:a16="http://schemas.microsoft.com/office/drawing/2014/main" id="{99DE0F72-BAFB-4BF4-8063-3C924AFBA2DC}"/>
              </a:ext>
            </a:extLst>
          </p:cNvPr>
          <p:cNvSpPr txBox="1">
            <a:spLocks noChangeArrowheads="1"/>
          </p:cNvSpPr>
          <p:nvPr/>
        </p:nvSpPr>
        <p:spPr bwMode="gray">
          <a:xfrm>
            <a:off x="0" y="1173835"/>
            <a:ext cx="6281395" cy="1909753"/>
          </a:xfrm>
          <a:prstGeom prst="rect">
            <a:avLst/>
          </a:prstGeom>
          <a:solidFill>
            <a:schemeClr val="bg1"/>
          </a:solidFill>
        </p:spPr>
        <p:txBody>
          <a:bodyPr vert="horz" lIns="91440" tIns="91440" rIns="91440" bIns="91440" rtlCol="0" anchor="t" anchorCtr="0">
            <a:noAutofit/>
          </a:bodyPr>
          <a:lstStyle>
            <a:lvl1pPr marL="0" indent="0" algn="l" defTabSz="914400" rtl="0" eaLnBrk="1" latinLnBrk="0" hangingPunct="1">
              <a:spcBef>
                <a:spcPct val="0"/>
              </a:spcBef>
              <a:buNone/>
              <a:tabLst>
                <a:tab pos="8461375" algn="l"/>
              </a:tabLst>
              <a:defRPr sz="1600" b="1" kern="1200">
                <a:solidFill>
                  <a:schemeClr val="tx1"/>
                </a:solidFill>
                <a:latin typeface="+mn-lt"/>
                <a:ea typeface="+mj-ea"/>
                <a:cs typeface="TH Sarabun New" pitchFamily="34" charset="-34"/>
              </a:defRPr>
            </a:lvl1pPr>
          </a:lstStyle>
          <a:p>
            <a:pPr marL="0" marR="0" lvl="0" indent="0" algn="r" defTabSz="914400" rtl="0" eaLnBrk="1" fontAlgn="auto" latinLnBrk="0" hangingPunct="1">
              <a:lnSpc>
                <a:spcPct val="150000"/>
              </a:lnSpc>
              <a:spcBef>
                <a:spcPct val="0"/>
              </a:spcBef>
              <a:spcAft>
                <a:spcPts val="0"/>
              </a:spcAft>
              <a:buClrTx/>
              <a:buSzTx/>
              <a:buFontTx/>
              <a:buNone/>
              <a:tabLst>
                <a:tab pos="8461375" algn="l"/>
              </a:tabLst>
              <a:defRPr/>
            </a:pPr>
            <a:r>
              <a:rPr kumimoji="0" lang="en-US" sz="2200" b="1" i="0" u="none" strike="noStrike" kern="1200" cap="none" spc="0" normalizeH="0" baseline="0" noProof="0" dirty="0">
                <a:ln>
                  <a:noFill/>
                </a:ln>
                <a:solidFill>
                  <a:srgbClr val="002060"/>
                </a:solidFill>
                <a:effectLst/>
                <a:uLnTx/>
                <a:uFillTx/>
                <a:latin typeface="Arial"/>
                <a:ea typeface="+mj-ea"/>
                <a:cs typeface="TH Sarabun New" pitchFamily="34" charset="-34"/>
              </a:rPr>
              <a:t>TPBS Digital Competencies</a:t>
            </a:r>
          </a:p>
          <a:p>
            <a:pPr marL="0" marR="0" lvl="0" indent="0" algn="r" defTabSz="914400" rtl="0" eaLnBrk="1" fontAlgn="auto" latinLnBrk="0" hangingPunct="1">
              <a:lnSpc>
                <a:spcPct val="150000"/>
              </a:lnSpc>
              <a:spcBef>
                <a:spcPct val="0"/>
              </a:spcBef>
              <a:spcAft>
                <a:spcPts val="0"/>
              </a:spcAft>
              <a:buClrTx/>
              <a:buSzTx/>
              <a:buFontTx/>
              <a:buNone/>
              <a:tabLst>
                <a:tab pos="8461375" algn="l"/>
              </a:tabLst>
              <a:defRPr/>
            </a:pPr>
            <a:r>
              <a:rPr kumimoji="0" lang="en-US" sz="1600" b="0" i="1" u="none" strike="noStrike" kern="1200" cap="none" spc="0" normalizeH="0" baseline="0" noProof="0" dirty="0">
                <a:ln>
                  <a:noFill/>
                </a:ln>
                <a:solidFill>
                  <a:srgbClr val="002060"/>
                </a:solidFill>
                <a:effectLst/>
                <a:uLnTx/>
                <a:uFillTx/>
                <a:latin typeface="Arial"/>
                <a:ea typeface="+mj-ea"/>
                <a:cs typeface="TH Sarabun New" pitchFamily="34" charset="-34"/>
              </a:rPr>
              <a:t>Proposal Presentation: 28 May 2020</a:t>
            </a:r>
            <a:endParaRPr kumimoji="0" lang="th-TH" sz="1600" b="0" i="1" u="none" strike="noStrike" kern="1200" cap="none" spc="0" normalizeH="0" baseline="0" noProof="0" dirty="0">
              <a:ln>
                <a:noFill/>
              </a:ln>
              <a:solidFill>
                <a:srgbClr val="002060"/>
              </a:solidFill>
              <a:effectLst/>
              <a:uLnTx/>
              <a:uFillTx/>
              <a:latin typeface="Arial"/>
              <a:ea typeface="+mj-ea"/>
              <a:cs typeface="TH Sarabun New" pitchFamily="34" charset="-34"/>
            </a:endParaRPr>
          </a:p>
        </p:txBody>
      </p:sp>
      <p:pic>
        <p:nvPicPr>
          <p:cNvPr id="4" name="Picture 3" descr="A close up of a sign&#10;&#10;Description automatically generated">
            <a:extLst>
              <a:ext uri="{FF2B5EF4-FFF2-40B4-BE49-F238E27FC236}">
                <a16:creationId xmlns:a16="http://schemas.microsoft.com/office/drawing/2014/main" id="{BD297FB5-E90D-4019-93CB-407E34825CB5}"/>
              </a:ext>
            </a:extLst>
          </p:cNvPr>
          <p:cNvPicPr>
            <a:picLocks noChangeAspect="1"/>
          </p:cNvPicPr>
          <p:nvPr/>
        </p:nvPicPr>
        <p:blipFill rotWithShape="1">
          <a:blip r:embed="rId3">
            <a:extLst>
              <a:ext uri="{28A0092B-C50C-407E-A947-70E740481C1C}">
                <a14:useLocalDpi xmlns:a14="http://schemas.microsoft.com/office/drawing/2010/main" val="0"/>
              </a:ext>
            </a:extLst>
          </a:blip>
          <a:srcRect r="52031"/>
          <a:stretch/>
        </p:blipFill>
        <p:spPr>
          <a:xfrm>
            <a:off x="5117933" y="2313577"/>
            <a:ext cx="957687" cy="479146"/>
          </a:xfrm>
          <a:prstGeom prst="rect">
            <a:avLst/>
          </a:prstGeom>
        </p:spPr>
      </p:pic>
      <p:pic>
        <p:nvPicPr>
          <p:cNvPr id="8" name="Picture 7" descr="A close up of a sign&#10;&#10;Description automatically generated">
            <a:extLst>
              <a:ext uri="{FF2B5EF4-FFF2-40B4-BE49-F238E27FC236}">
                <a16:creationId xmlns:a16="http://schemas.microsoft.com/office/drawing/2014/main" id="{F93142D8-790B-43A6-89D8-DFE30C660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2388" y="2190452"/>
            <a:ext cx="1709770" cy="479146"/>
          </a:xfrm>
          <a:prstGeom prst="rect">
            <a:avLst/>
          </a:prstGeom>
        </p:spPr>
      </p:pic>
    </p:spTree>
    <p:extLst>
      <p:ext uri="{BB962C8B-B14F-4D97-AF65-F5344CB8AC3E}">
        <p14:creationId xmlns:p14="http://schemas.microsoft.com/office/powerpoint/2010/main" val="10479532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3DE0C4B-D58C-473D-B137-8A6AB65102DA}"/>
              </a:ext>
            </a:extLst>
          </p:cNvPr>
          <p:cNvSpPr/>
          <p:nvPr/>
        </p:nvSpPr>
        <p:spPr>
          <a:xfrm>
            <a:off x="566345" y="1742735"/>
            <a:ext cx="2660627" cy="4446310"/>
          </a:xfrm>
          <a:prstGeom prst="rect">
            <a:avLst/>
          </a:prstGeom>
          <a:solidFill>
            <a:sysClr val="window" lastClr="FFFFFF"/>
          </a:solidFill>
          <a:ln w="28575"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6" name="Title 5">
            <a:extLst>
              <a:ext uri="{FF2B5EF4-FFF2-40B4-BE49-F238E27FC236}">
                <a16:creationId xmlns:a16="http://schemas.microsoft.com/office/drawing/2014/main" id="{AF1C84DD-B576-4E2F-92CE-1584F3ED24CA}"/>
              </a:ext>
            </a:extLst>
          </p:cNvPr>
          <p:cNvSpPr>
            <a:spLocks noGrp="1"/>
          </p:cNvSpPr>
          <p:nvPr>
            <p:ph type="title"/>
          </p:nvPr>
        </p:nvSpPr>
        <p:spPr/>
        <p:txBody>
          <a:bodyPr/>
          <a:lstStyle/>
          <a:p>
            <a:r>
              <a:rPr lang="en-US" dirty="0"/>
              <a:t>We have a strong regional competence working with public sector</a:t>
            </a:r>
            <a:r>
              <a:rPr lang="th-TH" dirty="0"/>
              <a:t> </a:t>
            </a:r>
            <a:r>
              <a:rPr lang="en-US" dirty="0"/>
              <a:t>clients to develop high-impact solutions to economies.</a:t>
            </a:r>
            <a:endParaRPr lang="th-TH" dirty="0"/>
          </a:p>
        </p:txBody>
      </p:sp>
      <p:sp>
        <p:nvSpPr>
          <p:cNvPr id="4" name="Rectangle 3">
            <a:extLst>
              <a:ext uri="{FF2B5EF4-FFF2-40B4-BE49-F238E27FC236}">
                <a16:creationId xmlns:a16="http://schemas.microsoft.com/office/drawing/2014/main" id="{46CB4E39-85E5-45A1-A507-894765AC566D}"/>
              </a:ext>
            </a:extLst>
          </p:cNvPr>
          <p:cNvSpPr/>
          <p:nvPr/>
        </p:nvSpPr>
        <p:spPr>
          <a:xfrm>
            <a:off x="419100" y="1327684"/>
            <a:ext cx="6096000" cy="369332"/>
          </a:xfrm>
          <a:prstGeom prst="rect">
            <a:avLst/>
          </a:prstGeom>
        </p:spPr>
        <p:txBody>
          <a:bodyPr>
            <a:spAutoFit/>
          </a:bodyPr>
          <a:lstStyle/>
          <a:p>
            <a:r>
              <a:rPr lang="en-US" sz="1800" dirty="0">
                <a:solidFill>
                  <a:schemeClr val="accent4">
                    <a:lumMod val="50000"/>
                  </a:schemeClr>
                </a:solidFill>
                <a:latin typeface="Arial" panose="020B0604020202020204" pitchFamily="34" charset="0"/>
                <a:cs typeface="Arial" panose="020B0604020202020204" pitchFamily="34" charset="0"/>
              </a:rPr>
              <a:t>Selected public sector projects in SEA (non-exhaustive) </a:t>
            </a:r>
          </a:p>
        </p:txBody>
      </p:sp>
      <p:sp>
        <p:nvSpPr>
          <p:cNvPr id="5" name="Rectangle 4">
            <a:extLst>
              <a:ext uri="{FF2B5EF4-FFF2-40B4-BE49-F238E27FC236}">
                <a16:creationId xmlns:a16="http://schemas.microsoft.com/office/drawing/2014/main" id="{965D872D-03FF-46CC-A0B2-171F34DB63A8}"/>
              </a:ext>
            </a:extLst>
          </p:cNvPr>
          <p:cNvSpPr/>
          <p:nvPr/>
        </p:nvSpPr>
        <p:spPr>
          <a:xfrm>
            <a:off x="689377" y="2259124"/>
            <a:ext cx="2402739" cy="45719"/>
          </a:xfrm>
          <a:prstGeom prst="rect">
            <a:avLst/>
          </a:prstGeom>
          <a:solidFill>
            <a:schemeClr val="accent5">
              <a:lumMod val="40000"/>
              <a:lumOff val="60000"/>
            </a:schemeClr>
          </a:solidFill>
          <a:ln w="12700" cap="flat" cmpd="sng" algn="ctr">
            <a:solidFill>
              <a:schemeClr val="accent5">
                <a:lumMod val="40000"/>
                <a:lumOff val="6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7" name="Rectangle 6">
            <a:extLst>
              <a:ext uri="{FF2B5EF4-FFF2-40B4-BE49-F238E27FC236}">
                <a16:creationId xmlns:a16="http://schemas.microsoft.com/office/drawing/2014/main" id="{201648E1-D07E-40F5-8DDE-D49F2BFCB093}"/>
              </a:ext>
            </a:extLst>
          </p:cNvPr>
          <p:cNvSpPr/>
          <p:nvPr/>
        </p:nvSpPr>
        <p:spPr>
          <a:xfrm>
            <a:off x="3467100" y="2259124"/>
            <a:ext cx="2402739" cy="45719"/>
          </a:xfrm>
          <a:prstGeom prst="rect">
            <a:avLst/>
          </a:prstGeom>
          <a:solidFill>
            <a:schemeClr val="accent5">
              <a:lumMod val="40000"/>
              <a:lumOff val="60000"/>
            </a:schemeClr>
          </a:solidFill>
          <a:ln w="12700" cap="flat" cmpd="sng" algn="ctr">
            <a:solidFill>
              <a:schemeClr val="accent5">
                <a:lumMod val="40000"/>
                <a:lumOff val="6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8" name="Rectangle 7">
            <a:extLst>
              <a:ext uri="{FF2B5EF4-FFF2-40B4-BE49-F238E27FC236}">
                <a16:creationId xmlns:a16="http://schemas.microsoft.com/office/drawing/2014/main" id="{2009FC08-33B9-4C9C-B932-6D4D372BCBDC}"/>
              </a:ext>
            </a:extLst>
          </p:cNvPr>
          <p:cNvSpPr/>
          <p:nvPr/>
        </p:nvSpPr>
        <p:spPr>
          <a:xfrm>
            <a:off x="6322163" y="2259124"/>
            <a:ext cx="2402739" cy="45719"/>
          </a:xfrm>
          <a:prstGeom prst="rect">
            <a:avLst/>
          </a:prstGeom>
          <a:solidFill>
            <a:schemeClr val="accent5">
              <a:lumMod val="40000"/>
              <a:lumOff val="60000"/>
            </a:schemeClr>
          </a:solidFill>
          <a:ln w="12700" cap="flat" cmpd="sng" algn="ctr">
            <a:solidFill>
              <a:schemeClr val="accent5">
                <a:lumMod val="40000"/>
                <a:lumOff val="6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9" name="Rectangle 8">
            <a:extLst>
              <a:ext uri="{FF2B5EF4-FFF2-40B4-BE49-F238E27FC236}">
                <a16:creationId xmlns:a16="http://schemas.microsoft.com/office/drawing/2014/main" id="{78BC4869-03FE-49D6-9ED7-772D4C741041}"/>
              </a:ext>
            </a:extLst>
          </p:cNvPr>
          <p:cNvSpPr/>
          <p:nvPr/>
        </p:nvSpPr>
        <p:spPr>
          <a:xfrm>
            <a:off x="9177226" y="2259124"/>
            <a:ext cx="2402739" cy="45719"/>
          </a:xfrm>
          <a:prstGeom prst="rect">
            <a:avLst/>
          </a:prstGeom>
          <a:solidFill>
            <a:schemeClr val="accent5">
              <a:lumMod val="40000"/>
              <a:lumOff val="60000"/>
            </a:schemeClr>
          </a:solidFill>
          <a:ln w="12700" cap="flat" cmpd="sng" algn="ctr">
            <a:solidFill>
              <a:schemeClr val="accent5">
                <a:lumMod val="40000"/>
                <a:lumOff val="6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Arial"/>
              <a:cs typeface="+mn-cs"/>
            </a:endParaRPr>
          </a:p>
        </p:txBody>
      </p:sp>
      <p:sp>
        <p:nvSpPr>
          <p:cNvPr id="10" name="Rectangle 9">
            <a:extLst>
              <a:ext uri="{FF2B5EF4-FFF2-40B4-BE49-F238E27FC236}">
                <a16:creationId xmlns:a16="http://schemas.microsoft.com/office/drawing/2014/main" id="{868DF882-A506-4428-A9EB-598C3601E551}"/>
              </a:ext>
            </a:extLst>
          </p:cNvPr>
          <p:cNvSpPr/>
          <p:nvPr/>
        </p:nvSpPr>
        <p:spPr>
          <a:xfrm>
            <a:off x="689377" y="1907412"/>
            <a:ext cx="1027845" cy="338554"/>
          </a:xfrm>
          <a:prstGeom prst="rect">
            <a:avLst/>
          </a:prstGeom>
        </p:spPr>
        <p:txBody>
          <a:bodyPr wrap="none">
            <a:spAutoFit/>
          </a:bodyPr>
          <a:lstStyle/>
          <a:p>
            <a:r>
              <a:rPr lang="en-US" sz="1600" b="1" dirty="0">
                <a:solidFill>
                  <a:srgbClr val="1448CC">
                    <a:lumMod val="50000"/>
                  </a:srgbClr>
                </a:solidFill>
                <a:latin typeface="Arial" panose="020B0604020202020204" pitchFamily="34" charset="0"/>
                <a:cs typeface="Arial" panose="020B0604020202020204" pitchFamily="34" charset="0"/>
              </a:rPr>
              <a:t>Thailand</a:t>
            </a:r>
            <a:endParaRPr lang="en-US" sz="2400" b="1" dirty="0"/>
          </a:p>
        </p:txBody>
      </p:sp>
      <p:sp>
        <p:nvSpPr>
          <p:cNvPr id="11" name="Rectangle 10">
            <a:extLst>
              <a:ext uri="{FF2B5EF4-FFF2-40B4-BE49-F238E27FC236}">
                <a16:creationId xmlns:a16="http://schemas.microsoft.com/office/drawing/2014/main" id="{5CB555E6-2CBC-4848-AD95-EB4452FA86AD}"/>
              </a:ext>
            </a:extLst>
          </p:cNvPr>
          <p:cNvSpPr/>
          <p:nvPr/>
        </p:nvSpPr>
        <p:spPr>
          <a:xfrm>
            <a:off x="3534825" y="1907412"/>
            <a:ext cx="1141659" cy="338554"/>
          </a:xfrm>
          <a:prstGeom prst="rect">
            <a:avLst/>
          </a:prstGeom>
        </p:spPr>
        <p:txBody>
          <a:bodyPr wrap="none">
            <a:spAutoFit/>
          </a:bodyPr>
          <a:lstStyle/>
          <a:p>
            <a:r>
              <a:rPr lang="en-US" sz="1600" b="1" dirty="0">
                <a:solidFill>
                  <a:srgbClr val="1448CC">
                    <a:lumMod val="50000"/>
                  </a:srgbClr>
                </a:solidFill>
                <a:latin typeface="Arial" panose="020B0604020202020204" pitchFamily="34" charset="0"/>
                <a:cs typeface="Arial" panose="020B0604020202020204" pitchFamily="34" charset="0"/>
              </a:rPr>
              <a:t>Indonesia</a:t>
            </a:r>
            <a:endParaRPr lang="en-US" sz="2400" b="1" dirty="0"/>
          </a:p>
        </p:txBody>
      </p:sp>
      <p:sp>
        <p:nvSpPr>
          <p:cNvPr id="12" name="Rectangle 11">
            <a:extLst>
              <a:ext uri="{FF2B5EF4-FFF2-40B4-BE49-F238E27FC236}">
                <a16:creationId xmlns:a16="http://schemas.microsoft.com/office/drawing/2014/main" id="{3594E0B4-A4D4-4404-95A3-AB7353EB3D63}"/>
              </a:ext>
            </a:extLst>
          </p:cNvPr>
          <p:cNvSpPr/>
          <p:nvPr/>
        </p:nvSpPr>
        <p:spPr>
          <a:xfrm>
            <a:off x="6322163" y="1907412"/>
            <a:ext cx="1040670" cy="338554"/>
          </a:xfrm>
          <a:prstGeom prst="rect">
            <a:avLst/>
          </a:prstGeom>
        </p:spPr>
        <p:txBody>
          <a:bodyPr wrap="none">
            <a:spAutoFit/>
          </a:bodyPr>
          <a:lstStyle/>
          <a:p>
            <a:r>
              <a:rPr lang="en-US" sz="1600" b="1" dirty="0">
                <a:solidFill>
                  <a:srgbClr val="1448CC">
                    <a:lumMod val="50000"/>
                  </a:srgbClr>
                </a:solidFill>
                <a:latin typeface="Arial" panose="020B0604020202020204" pitchFamily="34" charset="0"/>
                <a:cs typeface="Arial" panose="020B0604020202020204" pitchFamily="34" charset="0"/>
              </a:rPr>
              <a:t>Malaysia</a:t>
            </a:r>
            <a:endParaRPr lang="en-US" sz="2400" b="1" dirty="0"/>
          </a:p>
        </p:txBody>
      </p:sp>
      <p:sp>
        <p:nvSpPr>
          <p:cNvPr id="13" name="Rectangle 12">
            <a:extLst>
              <a:ext uri="{FF2B5EF4-FFF2-40B4-BE49-F238E27FC236}">
                <a16:creationId xmlns:a16="http://schemas.microsoft.com/office/drawing/2014/main" id="{5FEE5492-225A-4711-83FC-DF30FA57EF3E}"/>
              </a:ext>
            </a:extLst>
          </p:cNvPr>
          <p:cNvSpPr/>
          <p:nvPr/>
        </p:nvSpPr>
        <p:spPr>
          <a:xfrm>
            <a:off x="9177226" y="1907412"/>
            <a:ext cx="1085554" cy="338554"/>
          </a:xfrm>
          <a:prstGeom prst="rect">
            <a:avLst/>
          </a:prstGeom>
        </p:spPr>
        <p:txBody>
          <a:bodyPr wrap="none">
            <a:spAutoFit/>
          </a:bodyPr>
          <a:lstStyle/>
          <a:p>
            <a:r>
              <a:rPr lang="en-US" sz="1600" b="1" dirty="0">
                <a:solidFill>
                  <a:srgbClr val="1448CC">
                    <a:lumMod val="50000"/>
                  </a:srgbClr>
                </a:solidFill>
                <a:latin typeface="Arial" panose="020B0604020202020204" pitchFamily="34" charset="0"/>
                <a:cs typeface="Arial" panose="020B0604020202020204" pitchFamily="34" charset="0"/>
              </a:rPr>
              <a:t>Myanmar</a:t>
            </a:r>
            <a:endParaRPr lang="en-US" sz="2400" b="1" dirty="0"/>
          </a:p>
        </p:txBody>
      </p:sp>
      <p:sp>
        <p:nvSpPr>
          <p:cNvPr id="15" name="Rectangle 14">
            <a:extLst>
              <a:ext uri="{FF2B5EF4-FFF2-40B4-BE49-F238E27FC236}">
                <a16:creationId xmlns:a16="http://schemas.microsoft.com/office/drawing/2014/main" id="{D4B6CBE7-3960-413E-8C54-595BCC3FD2C6}"/>
              </a:ext>
            </a:extLst>
          </p:cNvPr>
          <p:cNvSpPr/>
          <p:nvPr/>
        </p:nvSpPr>
        <p:spPr>
          <a:xfrm>
            <a:off x="689377" y="4441357"/>
            <a:ext cx="2402738" cy="1446550"/>
          </a:xfrm>
          <a:prstGeom prst="rect">
            <a:avLst/>
          </a:prstGeom>
        </p:spPr>
        <p:txBody>
          <a:bodyPr wrap="square">
            <a:spAutoFit/>
          </a:bodyPr>
          <a:lstStyle/>
          <a:p>
            <a:r>
              <a:rPr lang="en-US" sz="1100" dirty="0">
                <a:latin typeface="Arial" panose="020B0604020202020204" pitchFamily="34" charset="0"/>
                <a:cs typeface="Arial" panose="020B0604020202020204" pitchFamily="34" charset="0"/>
              </a:rPr>
              <a:t>&gt; Development of 5-year digitalization</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roadmap for 3 key sectors including</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aging society, agriculture, and</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tourism</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&gt; Development of 5-year sports and</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tourism master plans for respective</a:t>
            </a:r>
            <a:r>
              <a:rPr lang="th-TH" sz="1100" dirty="0">
                <a:latin typeface="Arial" panose="020B0604020202020204" pitchFamily="34" charset="0"/>
              </a:rPr>
              <a:t> </a:t>
            </a:r>
            <a:r>
              <a:rPr lang="en-US" sz="1100" dirty="0">
                <a:latin typeface="Arial" panose="020B0604020202020204" pitchFamily="34" charset="0"/>
                <a:cs typeface="Arial" panose="020B0604020202020204" pitchFamily="34" charset="0"/>
              </a:rPr>
              <a:t>agencies </a:t>
            </a:r>
            <a:endParaRPr lang="en-US"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E22725C4-C9B0-4C42-BC75-4A25B6EDF157}"/>
              </a:ext>
            </a:extLst>
          </p:cNvPr>
          <p:cNvSpPr/>
          <p:nvPr/>
        </p:nvSpPr>
        <p:spPr>
          <a:xfrm>
            <a:off x="3404147" y="4441357"/>
            <a:ext cx="2528643" cy="1446550"/>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Various projects encompassing</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strategy development and overall</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market assessment for leading port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authorities and State-owned</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Enterprises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Non fare box strategy revenue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development for Jakarta MRT project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&amp; Jakarta Government</a:t>
            </a:r>
            <a:endParaRPr lang="en-US"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36B4E49-2F44-4A94-B13F-AE44094DAD73}"/>
              </a:ext>
            </a:extLst>
          </p:cNvPr>
          <p:cNvSpPr/>
          <p:nvPr/>
        </p:nvSpPr>
        <p:spPr>
          <a:xfrm>
            <a:off x="6244822" y="4441357"/>
            <a:ext cx="2783305" cy="1615827"/>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Designed Cyberjaya smart city</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roadmap</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Sustainable economic master</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planning for Sarawak Corridor of</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Renewable Energy</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Development of Malaysia's national</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biotechnology roadmap</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Development of tourism industry</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Masterplan for the City of Kuala Lumpur</a:t>
            </a:r>
            <a:endParaRPr lang="en-US"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46085AE-B09B-4E85-A405-D3671AFCD584}"/>
              </a:ext>
            </a:extLst>
          </p:cNvPr>
          <p:cNvSpPr/>
          <p:nvPr/>
        </p:nvSpPr>
        <p:spPr>
          <a:xfrm>
            <a:off x="9177226" y="4441357"/>
            <a:ext cx="2197766" cy="1277273"/>
          </a:xfrm>
          <a:prstGeom prst="rect">
            <a:avLst/>
          </a:prstGeom>
        </p:spPr>
        <p:txBody>
          <a:bodyPr wrap="square">
            <a:spAutoFit/>
          </a:bodyPr>
          <a:lstStyle/>
          <a:p>
            <a:r>
              <a:rPr lang="en-US" sz="1100" dirty="0">
                <a:solidFill>
                  <a:srgbClr val="000000"/>
                </a:solidFill>
                <a:latin typeface="Arial Narrow" panose="020B0606020202030204" pitchFamily="34" charset="0"/>
              </a:rPr>
              <a:t>&gt; Tendering process for nationwide</a:t>
            </a:r>
            <a:br>
              <a:rPr lang="en-US" sz="1100" dirty="0">
                <a:solidFill>
                  <a:srgbClr val="000000"/>
                </a:solidFill>
                <a:latin typeface="Arial Narrow" panose="020B0606020202030204" pitchFamily="34" charset="0"/>
              </a:rPr>
            </a:br>
            <a:r>
              <a:rPr lang="en-US" sz="1100" dirty="0">
                <a:solidFill>
                  <a:srgbClr val="000000"/>
                </a:solidFill>
                <a:latin typeface="Arial Narrow" panose="020B0606020202030204" pitchFamily="34" charset="0"/>
              </a:rPr>
              <a:t>telecom licenses</a:t>
            </a:r>
            <a:br>
              <a:rPr lang="en-US" sz="1100" dirty="0">
                <a:solidFill>
                  <a:srgbClr val="000000"/>
                </a:solidFill>
                <a:latin typeface="Arial Narrow" panose="020B0606020202030204" pitchFamily="34" charset="0"/>
              </a:rPr>
            </a:br>
            <a:r>
              <a:rPr lang="en-US" sz="1100" dirty="0">
                <a:solidFill>
                  <a:srgbClr val="000000"/>
                </a:solidFill>
                <a:latin typeface="Arial Narrow" panose="020B0606020202030204" pitchFamily="34" charset="0"/>
              </a:rPr>
              <a:t>&gt; Re-launch of </a:t>
            </a:r>
            <a:r>
              <a:rPr lang="en-US" sz="1100" b="1" dirty="0" err="1">
                <a:solidFill>
                  <a:srgbClr val="000000"/>
                </a:solidFill>
                <a:latin typeface="Arial Narrow" panose="020B0606020202030204" pitchFamily="34" charset="0"/>
              </a:rPr>
              <a:t>Dawei</a:t>
            </a:r>
            <a:r>
              <a:rPr lang="en-US" sz="1100" b="1" dirty="0">
                <a:solidFill>
                  <a:srgbClr val="000000"/>
                </a:solidFill>
                <a:latin typeface="Arial Narrow" panose="020B0606020202030204" pitchFamily="34" charset="0"/>
              </a:rPr>
              <a:t> SEZ </a:t>
            </a:r>
            <a:r>
              <a:rPr lang="en-US" sz="1100" dirty="0">
                <a:solidFill>
                  <a:srgbClr val="000000"/>
                </a:solidFill>
                <a:latin typeface="Arial Narrow" panose="020B0606020202030204" pitchFamily="34" charset="0"/>
              </a:rPr>
              <a:t>and</a:t>
            </a:r>
            <a:br>
              <a:rPr lang="en-US" sz="1100" dirty="0">
                <a:solidFill>
                  <a:srgbClr val="000000"/>
                </a:solidFill>
                <a:latin typeface="Arial Narrow" panose="020B0606020202030204" pitchFamily="34" charset="0"/>
              </a:rPr>
            </a:br>
            <a:r>
              <a:rPr lang="en-US" sz="1100" dirty="0">
                <a:solidFill>
                  <a:srgbClr val="000000"/>
                </a:solidFill>
                <a:latin typeface="Arial Narrow" panose="020B0606020202030204" pitchFamily="34" charset="0"/>
              </a:rPr>
              <a:t>development of long-term master plan</a:t>
            </a:r>
            <a:br>
              <a:rPr lang="en-US" sz="1100" dirty="0">
                <a:solidFill>
                  <a:srgbClr val="000000"/>
                </a:solidFill>
                <a:latin typeface="Arial Narrow" panose="020B0606020202030204" pitchFamily="34" charset="0"/>
              </a:rPr>
            </a:br>
            <a:r>
              <a:rPr lang="en-US" sz="1100" dirty="0">
                <a:solidFill>
                  <a:srgbClr val="000000"/>
                </a:solidFill>
                <a:latin typeface="Arial Narrow" panose="020B0606020202030204" pitchFamily="34" charset="0"/>
              </a:rPr>
              <a:t>&gt; Support for Central Bank (CBM) in</a:t>
            </a:r>
            <a:br>
              <a:rPr lang="en-US" sz="1100" dirty="0">
                <a:solidFill>
                  <a:srgbClr val="000000"/>
                </a:solidFill>
                <a:latin typeface="Arial Narrow" panose="020B0606020202030204" pitchFamily="34" charset="0"/>
              </a:rPr>
            </a:br>
            <a:r>
              <a:rPr lang="en-US" sz="1100" dirty="0">
                <a:solidFill>
                  <a:srgbClr val="000000"/>
                </a:solidFill>
                <a:latin typeface="Arial Narrow" panose="020B0606020202030204" pitchFamily="34" charset="0"/>
              </a:rPr>
              <a:t>establishing a functioning and effective </a:t>
            </a:r>
            <a:r>
              <a:rPr lang="en-US" sz="1100" b="1" dirty="0">
                <a:solidFill>
                  <a:srgbClr val="000000"/>
                </a:solidFill>
                <a:latin typeface="Arial Narrow" panose="020B0606020202030204" pitchFamily="34" charset="0"/>
              </a:rPr>
              <a:t>interbank market</a:t>
            </a:r>
            <a:endParaRPr lang="en-US" dirty="0"/>
          </a:p>
        </p:txBody>
      </p:sp>
      <p:pic>
        <p:nvPicPr>
          <p:cNvPr id="21" name="Picture 20">
            <a:extLst>
              <a:ext uri="{FF2B5EF4-FFF2-40B4-BE49-F238E27FC236}">
                <a16:creationId xmlns:a16="http://schemas.microsoft.com/office/drawing/2014/main" id="{65732558-1ED2-4391-B9F2-5F03A835DD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0747" y="1925315"/>
            <a:ext cx="441369" cy="294499"/>
          </a:xfrm>
          <a:prstGeom prst="rect">
            <a:avLst/>
          </a:prstGeom>
          <a:ln>
            <a:solidFill>
              <a:srgbClr val="DDE4EE"/>
            </a:solidFill>
          </a:ln>
        </p:spPr>
      </p:pic>
      <p:pic>
        <p:nvPicPr>
          <p:cNvPr id="22" name="Picture 4" descr="Related image">
            <a:extLst>
              <a:ext uri="{FF2B5EF4-FFF2-40B4-BE49-F238E27FC236}">
                <a16:creationId xmlns:a16="http://schemas.microsoft.com/office/drawing/2014/main" id="{B1CF6417-D2CB-4FAF-8772-1B2DACB86757}"/>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1801" y="1881260"/>
            <a:ext cx="508038" cy="338554"/>
          </a:xfrm>
          <a:prstGeom prst="rect">
            <a:avLst/>
          </a:prstGeom>
          <a:noFill/>
          <a:ln>
            <a:solidFill>
              <a:srgbClr val="DDE4EE"/>
            </a:solidFill>
          </a:ln>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49D1F2D-F3D2-4C64-B78C-71DB29E8EA49}"/>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8216865" y="1889508"/>
            <a:ext cx="508037" cy="330306"/>
          </a:xfrm>
          <a:prstGeom prst="rect">
            <a:avLst/>
          </a:prstGeom>
          <a:ln>
            <a:solidFill>
              <a:srgbClr val="DDE4EE"/>
            </a:solidFill>
          </a:ln>
        </p:spPr>
      </p:pic>
      <p:pic>
        <p:nvPicPr>
          <p:cNvPr id="1026" name="Picture 2" descr="ธงชาติพม่า - วิกิพีเดีย">
            <a:extLst>
              <a:ext uri="{FF2B5EF4-FFF2-40B4-BE49-F238E27FC236}">
                <a16:creationId xmlns:a16="http://schemas.microsoft.com/office/drawing/2014/main" id="{DBCA64B8-DEBD-4297-80E9-1DE8BE5F2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1928" y="1881738"/>
            <a:ext cx="508037" cy="338076"/>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B442A88E-F805-4661-9A00-439EE7060E7A}"/>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
        <p:nvSpPr>
          <p:cNvPr id="24" name="Rectangle 23">
            <a:extLst>
              <a:ext uri="{FF2B5EF4-FFF2-40B4-BE49-F238E27FC236}">
                <a16:creationId xmlns:a16="http://schemas.microsoft.com/office/drawing/2014/main" id="{35A0FFED-C54F-4AD1-9278-9E948228B83B}"/>
              </a:ext>
            </a:extLst>
          </p:cNvPr>
          <p:cNvSpPr/>
          <p:nvPr/>
        </p:nvSpPr>
        <p:spPr>
          <a:xfrm>
            <a:off x="2252523" y="1443103"/>
            <a:ext cx="6554679" cy="37406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 5 subjects</a:t>
            </a:r>
          </a:p>
        </p:txBody>
      </p:sp>
    </p:spTree>
    <p:extLst>
      <p:ext uri="{BB962C8B-B14F-4D97-AF65-F5344CB8AC3E}">
        <p14:creationId xmlns:p14="http://schemas.microsoft.com/office/powerpoint/2010/main" val="3490485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3E596-537D-486D-A037-D5B83DB4369D}"/>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sp>
        <p:nvSpPr>
          <p:cNvPr id="22" name="Chevron 14">
            <a:extLst>
              <a:ext uri="{FF2B5EF4-FFF2-40B4-BE49-F238E27FC236}">
                <a16:creationId xmlns:a16="http://schemas.microsoft.com/office/drawing/2014/main" id="{10880786-99A7-4DBD-A9FC-34930B65DB56}"/>
              </a:ext>
            </a:extLst>
          </p:cNvPr>
          <p:cNvSpPr/>
          <p:nvPr/>
        </p:nvSpPr>
        <p:spPr>
          <a:xfrm>
            <a:off x="3632338" y="2764318"/>
            <a:ext cx="429934" cy="782752"/>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sp>
        <p:nvSpPr>
          <p:cNvPr id="23" name="Chevron 14">
            <a:extLst>
              <a:ext uri="{FF2B5EF4-FFF2-40B4-BE49-F238E27FC236}">
                <a16:creationId xmlns:a16="http://schemas.microsoft.com/office/drawing/2014/main" id="{F17D7EC0-A283-48D7-BA98-6B4F21942B27}"/>
              </a:ext>
            </a:extLst>
          </p:cNvPr>
          <p:cNvSpPr/>
          <p:nvPr/>
        </p:nvSpPr>
        <p:spPr>
          <a:xfrm>
            <a:off x="7375432" y="2764318"/>
            <a:ext cx="429934" cy="782752"/>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sp>
        <p:nvSpPr>
          <p:cNvPr id="24" name="Chevron 14">
            <a:extLst>
              <a:ext uri="{FF2B5EF4-FFF2-40B4-BE49-F238E27FC236}">
                <a16:creationId xmlns:a16="http://schemas.microsoft.com/office/drawing/2014/main" id="{F4B9ACE3-124E-48DB-BC82-55F0F5336B5F}"/>
              </a:ext>
            </a:extLst>
          </p:cNvPr>
          <p:cNvSpPr/>
          <p:nvPr/>
        </p:nvSpPr>
        <p:spPr>
          <a:xfrm>
            <a:off x="10721068" y="2764318"/>
            <a:ext cx="429934" cy="782752"/>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sp>
        <p:nvSpPr>
          <p:cNvPr id="26" name="Rectangle 25">
            <a:extLst>
              <a:ext uri="{FF2B5EF4-FFF2-40B4-BE49-F238E27FC236}">
                <a16:creationId xmlns:a16="http://schemas.microsoft.com/office/drawing/2014/main" id="{51E6F106-8481-48ED-8F22-24A66EE38CBF}"/>
              </a:ext>
            </a:extLst>
          </p:cNvPr>
          <p:cNvSpPr/>
          <p:nvPr/>
        </p:nvSpPr>
        <p:spPr>
          <a:xfrm>
            <a:off x="535001" y="1243463"/>
            <a:ext cx="5863390" cy="338554"/>
          </a:xfrm>
          <a:prstGeom prst="rect">
            <a:avLst/>
          </a:prstGeom>
        </p:spPr>
        <p:txBody>
          <a:bodyPr wrap="square">
            <a:spAutoFit/>
          </a:bodyPr>
          <a:lstStyle/>
          <a:p>
            <a:r>
              <a:rPr lang="en-US" sz="1600" b="1" dirty="0">
                <a:solidFill>
                  <a:srgbClr val="8D9399"/>
                </a:solidFill>
                <a:latin typeface="Arial" panose="020B0604020202020204" pitchFamily="34" charset="0"/>
                <a:cs typeface="Arial" panose="020B0604020202020204" pitchFamily="34" charset="0"/>
              </a:rPr>
              <a:t>Roles of DEPA in Smart City Development</a:t>
            </a:r>
            <a:r>
              <a:rPr lang="en-US" sz="1600" b="1" dirty="0">
                <a:latin typeface="Arial" panose="020B0604020202020204" pitchFamily="34" charset="0"/>
                <a:cs typeface="Arial" panose="020B0604020202020204" pitchFamily="34" charset="0"/>
              </a:rPr>
              <a:t> </a:t>
            </a:r>
          </a:p>
        </p:txBody>
      </p:sp>
      <p:sp>
        <p:nvSpPr>
          <p:cNvPr id="27" name="Rectangle 26">
            <a:extLst>
              <a:ext uri="{FF2B5EF4-FFF2-40B4-BE49-F238E27FC236}">
                <a16:creationId xmlns:a16="http://schemas.microsoft.com/office/drawing/2014/main" id="{E2C177CF-60FA-4C2C-BB5F-5F1517E41633}"/>
              </a:ext>
            </a:extLst>
          </p:cNvPr>
          <p:cNvSpPr/>
          <p:nvPr/>
        </p:nvSpPr>
        <p:spPr>
          <a:xfrm>
            <a:off x="1258899" y="2046280"/>
            <a:ext cx="1511969" cy="461665"/>
          </a:xfrm>
          <a:prstGeom prst="rect">
            <a:avLst/>
          </a:prstGeom>
        </p:spPr>
        <p:txBody>
          <a:bodyPr wrap="square">
            <a:spAutoFit/>
          </a:bodyPr>
          <a:lstStyle/>
          <a:p>
            <a:r>
              <a:rPr lang="en-US" sz="1200" b="1" i="1" dirty="0">
                <a:solidFill>
                  <a:srgbClr val="000000"/>
                </a:solidFill>
                <a:latin typeface="Arial" panose="020B0604020202020204" pitchFamily="34" charset="0"/>
                <a:cs typeface="Arial" panose="020B0604020202020204" pitchFamily="34" charset="0"/>
              </a:rPr>
              <a:t>National-level</a:t>
            </a:r>
            <a:br>
              <a:rPr lang="en-US" sz="1200" b="1"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&gt; DEPA Director</a:t>
            </a:r>
            <a:r>
              <a:rPr lang="en-US" sz="1200" dirty="0">
                <a:latin typeface="Arial" panose="020B0604020202020204" pitchFamily="34" charset="0"/>
                <a:cs typeface="Arial" panose="020B0604020202020204" pitchFamily="34" charset="0"/>
              </a:rPr>
              <a:t> </a:t>
            </a:r>
          </a:p>
        </p:txBody>
      </p:sp>
      <p:sp>
        <p:nvSpPr>
          <p:cNvPr id="28" name="Rectangle 27">
            <a:extLst>
              <a:ext uri="{FF2B5EF4-FFF2-40B4-BE49-F238E27FC236}">
                <a16:creationId xmlns:a16="http://schemas.microsoft.com/office/drawing/2014/main" id="{686FB54B-E468-404E-A1AF-623668B4F021}"/>
              </a:ext>
            </a:extLst>
          </p:cNvPr>
          <p:cNvSpPr/>
          <p:nvPr/>
        </p:nvSpPr>
        <p:spPr>
          <a:xfrm>
            <a:off x="4629181" y="2046280"/>
            <a:ext cx="2378243" cy="646331"/>
          </a:xfrm>
          <a:prstGeom prst="rect">
            <a:avLst/>
          </a:prstGeom>
        </p:spPr>
        <p:txBody>
          <a:bodyPr wrap="square">
            <a:spAutoFit/>
          </a:bodyPr>
          <a:lstStyle/>
          <a:p>
            <a:r>
              <a:rPr lang="en-US" sz="1200" b="1" i="1" dirty="0">
                <a:solidFill>
                  <a:srgbClr val="000000"/>
                </a:solidFill>
                <a:latin typeface="Arial" panose="020B0604020202020204" pitchFamily="34" charset="0"/>
                <a:cs typeface="Arial" panose="020B0604020202020204" pitchFamily="34" charset="0"/>
              </a:rPr>
              <a:t>Province-level</a:t>
            </a:r>
            <a:br>
              <a:rPr lang="en-US" sz="1200" b="1"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&gt; DEPA District Managers</a:t>
            </a:r>
            <a:br>
              <a:rPr lang="en-US" sz="1200"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(direct reports to DEPA Director)</a:t>
            </a:r>
            <a:r>
              <a:rPr lang="en-US" sz="1200" dirty="0">
                <a:latin typeface="Arial" panose="020B0604020202020204" pitchFamily="34" charset="0"/>
                <a:cs typeface="Arial" panose="020B0604020202020204" pitchFamily="34" charset="0"/>
              </a:rPr>
              <a:t> </a:t>
            </a:r>
          </a:p>
        </p:txBody>
      </p:sp>
      <p:sp>
        <p:nvSpPr>
          <p:cNvPr id="29" name="Rectangle 28">
            <a:extLst>
              <a:ext uri="{FF2B5EF4-FFF2-40B4-BE49-F238E27FC236}">
                <a16:creationId xmlns:a16="http://schemas.microsoft.com/office/drawing/2014/main" id="{1A1EC68A-7514-4E39-84D8-941ACD7F4073}"/>
              </a:ext>
            </a:extLst>
          </p:cNvPr>
          <p:cNvSpPr/>
          <p:nvPr/>
        </p:nvSpPr>
        <p:spPr>
          <a:xfrm>
            <a:off x="8247606" y="2046280"/>
            <a:ext cx="2618874" cy="646331"/>
          </a:xfrm>
          <a:prstGeom prst="rect">
            <a:avLst/>
          </a:prstGeom>
        </p:spPr>
        <p:txBody>
          <a:bodyPr wrap="square">
            <a:spAutoFit/>
          </a:bodyPr>
          <a:lstStyle/>
          <a:p>
            <a:r>
              <a:rPr lang="en-US" sz="1200" b="1" i="1" dirty="0">
                <a:solidFill>
                  <a:srgbClr val="000000"/>
                </a:solidFill>
                <a:latin typeface="Arial" panose="020B0604020202020204" pitchFamily="34" charset="0"/>
                <a:cs typeface="Arial" panose="020B0604020202020204" pitchFamily="34" charset="0"/>
              </a:rPr>
              <a:t>Province-level</a:t>
            </a:r>
            <a:br>
              <a:rPr lang="en-US" sz="1200" b="1"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&gt; DEPA District Managers</a:t>
            </a:r>
            <a:br>
              <a:rPr lang="en-US" sz="1200"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(direct reports to DEPA Director)</a:t>
            </a:r>
            <a:r>
              <a:rPr lang="en-US" sz="1200" dirty="0">
                <a:latin typeface="Arial" panose="020B0604020202020204" pitchFamily="34" charset="0"/>
                <a:cs typeface="Arial" panose="020B0604020202020204" pitchFamily="34" charset="0"/>
              </a:rPr>
              <a:t> </a:t>
            </a:r>
          </a:p>
        </p:txBody>
      </p:sp>
      <p:sp>
        <p:nvSpPr>
          <p:cNvPr id="30" name="Rectangle 29">
            <a:extLst>
              <a:ext uri="{FF2B5EF4-FFF2-40B4-BE49-F238E27FC236}">
                <a16:creationId xmlns:a16="http://schemas.microsoft.com/office/drawing/2014/main" id="{F8C40EAE-6F27-4360-BF7E-55111B4BDDE5}"/>
              </a:ext>
            </a:extLst>
          </p:cNvPr>
          <p:cNvSpPr/>
          <p:nvPr/>
        </p:nvSpPr>
        <p:spPr>
          <a:xfrm>
            <a:off x="1008646" y="2894084"/>
            <a:ext cx="2623692" cy="523220"/>
          </a:xfrm>
          <a:prstGeom prst="rect">
            <a:avLst/>
          </a:prstGeom>
        </p:spPr>
        <p:txBody>
          <a:bodyPr wrap="square">
            <a:spAutoFit/>
          </a:bodyPr>
          <a:lstStyle/>
          <a:p>
            <a:pPr algn="ctr"/>
            <a:r>
              <a:rPr lang="en-US" sz="1400" b="1" dirty="0">
                <a:solidFill>
                  <a:srgbClr val="156C9C"/>
                </a:solidFill>
                <a:latin typeface="Arial" panose="020B0604020202020204" pitchFamily="34" charset="0"/>
                <a:cs typeface="Arial" panose="020B0604020202020204" pitchFamily="34" charset="0"/>
              </a:rPr>
              <a:t>Definition of Smart City framework</a:t>
            </a:r>
            <a:r>
              <a:rPr lang="en-US" sz="1400" dirty="0">
                <a:latin typeface="Arial" panose="020B0604020202020204" pitchFamily="34" charset="0"/>
                <a:cs typeface="Arial" panose="020B0604020202020204" pitchFamily="34" charset="0"/>
              </a:rPr>
              <a:t> </a:t>
            </a:r>
          </a:p>
        </p:txBody>
      </p:sp>
      <p:sp>
        <p:nvSpPr>
          <p:cNvPr id="31" name="Rectangle 30">
            <a:extLst>
              <a:ext uri="{FF2B5EF4-FFF2-40B4-BE49-F238E27FC236}">
                <a16:creationId xmlns:a16="http://schemas.microsoft.com/office/drawing/2014/main" id="{B2E877FD-6B2A-43C4-B1A9-3E7C70843774}"/>
              </a:ext>
            </a:extLst>
          </p:cNvPr>
          <p:cNvSpPr/>
          <p:nvPr/>
        </p:nvSpPr>
        <p:spPr>
          <a:xfrm>
            <a:off x="4648589" y="2894084"/>
            <a:ext cx="2623692" cy="523220"/>
          </a:xfrm>
          <a:prstGeom prst="rect">
            <a:avLst/>
          </a:prstGeom>
        </p:spPr>
        <p:txBody>
          <a:bodyPr wrap="square">
            <a:spAutoFit/>
          </a:bodyPr>
          <a:lstStyle/>
          <a:p>
            <a:pPr algn="ctr"/>
            <a:r>
              <a:rPr lang="en-US" sz="1400" b="1" dirty="0">
                <a:solidFill>
                  <a:srgbClr val="156C9C"/>
                </a:solidFill>
                <a:latin typeface="Arial" panose="020B0604020202020204" pitchFamily="34" charset="0"/>
                <a:cs typeface="Arial" panose="020B0604020202020204" pitchFamily="34" charset="0"/>
              </a:rPr>
              <a:t>Development of province-level Plan</a:t>
            </a:r>
            <a:r>
              <a:rPr lang="en-US" sz="1400" dirty="0">
                <a:latin typeface="Arial" panose="020B0604020202020204" pitchFamily="34" charset="0"/>
                <a:cs typeface="Arial" panose="020B0604020202020204" pitchFamily="34" charset="0"/>
              </a:rPr>
              <a:t> </a:t>
            </a:r>
          </a:p>
        </p:txBody>
      </p:sp>
      <p:sp>
        <p:nvSpPr>
          <p:cNvPr id="32" name="Rectangle 31">
            <a:extLst>
              <a:ext uri="{FF2B5EF4-FFF2-40B4-BE49-F238E27FC236}">
                <a16:creationId xmlns:a16="http://schemas.microsoft.com/office/drawing/2014/main" id="{31502A19-1A15-4C17-8143-27EF93F567F5}"/>
              </a:ext>
            </a:extLst>
          </p:cNvPr>
          <p:cNvSpPr/>
          <p:nvPr/>
        </p:nvSpPr>
        <p:spPr>
          <a:xfrm>
            <a:off x="8280902" y="2894084"/>
            <a:ext cx="2233863" cy="307777"/>
          </a:xfrm>
          <a:prstGeom prst="rect">
            <a:avLst/>
          </a:prstGeom>
        </p:spPr>
        <p:txBody>
          <a:bodyPr wrap="square">
            <a:spAutoFit/>
          </a:bodyPr>
          <a:lstStyle/>
          <a:p>
            <a:r>
              <a:rPr lang="en-US" sz="1400" b="1" dirty="0">
                <a:solidFill>
                  <a:srgbClr val="156C9C"/>
                </a:solidFill>
                <a:latin typeface="Arial" panose="020B0604020202020204" pitchFamily="34" charset="0"/>
                <a:cs typeface="Arial" panose="020B0604020202020204" pitchFamily="34" charset="0"/>
              </a:rPr>
              <a:t>Carrying out projects</a:t>
            </a:r>
            <a:r>
              <a:rPr lang="en-US" sz="1400" dirty="0">
                <a:latin typeface="Arial" panose="020B0604020202020204" pitchFamily="34" charset="0"/>
                <a:cs typeface="Arial" panose="020B0604020202020204" pitchFamily="34" charset="0"/>
              </a:rPr>
              <a:t> </a:t>
            </a:r>
          </a:p>
        </p:txBody>
      </p:sp>
      <p:sp>
        <p:nvSpPr>
          <p:cNvPr id="33" name="Rectangle 32">
            <a:extLst>
              <a:ext uri="{FF2B5EF4-FFF2-40B4-BE49-F238E27FC236}">
                <a16:creationId xmlns:a16="http://schemas.microsoft.com/office/drawing/2014/main" id="{CB8B5F0F-36DF-4FDA-A09A-2F3E3DD196C7}"/>
              </a:ext>
            </a:extLst>
          </p:cNvPr>
          <p:cNvSpPr/>
          <p:nvPr/>
        </p:nvSpPr>
        <p:spPr>
          <a:xfrm>
            <a:off x="1008646" y="3702306"/>
            <a:ext cx="3382880" cy="2462213"/>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Defines key objectives </a:t>
            </a:r>
            <a:r>
              <a:rPr lang="en-US" sz="1100" dirty="0">
                <a:solidFill>
                  <a:srgbClr val="000000"/>
                </a:solidFill>
                <a:latin typeface="Arial" panose="020B0604020202020204" pitchFamily="34" charset="0"/>
                <a:cs typeface="Arial" panose="020B0604020202020204" pitchFamily="34" charset="0"/>
              </a:rPr>
              <a:t>of DEPA in SC</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Promote development and adoption of SC</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solution by govt. agencies &amp; business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Support growth in start-ups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Promote knowledge sharing</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Build environment that supports SC</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development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Develops Smart City framework </a:t>
            </a:r>
            <a:r>
              <a:rPr lang="en-US" sz="1100" dirty="0">
                <a:solidFill>
                  <a:srgbClr val="000000"/>
                </a:solidFill>
                <a:latin typeface="Arial" panose="020B0604020202020204" pitchFamily="34" charset="0"/>
                <a:cs typeface="Arial" panose="020B0604020202020204" pitchFamily="34" charset="0"/>
              </a:rPr>
              <a:t>(6</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components) as guidelines for what Smart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City services include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Decides which provinces </a:t>
            </a:r>
            <a:r>
              <a:rPr lang="en-US" sz="1100" dirty="0">
                <a:solidFill>
                  <a:srgbClr val="000000"/>
                </a:solidFill>
                <a:latin typeface="Arial" panose="020B0604020202020204" pitchFamily="34" charset="0"/>
                <a:cs typeface="Arial" panose="020B0604020202020204" pitchFamily="34" charset="0"/>
              </a:rPr>
              <a:t>to become Smart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City &amp; </a:t>
            </a:r>
            <a:r>
              <a:rPr lang="en-US" sz="1100" b="1" dirty="0">
                <a:solidFill>
                  <a:srgbClr val="000000"/>
                </a:solidFill>
                <a:latin typeface="Arial" panose="020B0604020202020204" pitchFamily="34" charset="0"/>
                <a:cs typeface="Arial" panose="020B0604020202020204" pitchFamily="34" charset="0"/>
              </a:rPr>
              <a:t>allocates budget </a:t>
            </a:r>
            <a:r>
              <a:rPr lang="en-US" sz="1100" dirty="0">
                <a:solidFill>
                  <a:srgbClr val="000000"/>
                </a:solidFill>
                <a:latin typeface="Arial" panose="020B0604020202020204" pitchFamily="34" charset="0"/>
                <a:cs typeface="Arial" panose="020B0604020202020204" pitchFamily="34" charset="0"/>
              </a:rPr>
              <a:t>to each province –</a:t>
            </a:r>
            <a:br>
              <a:rPr lang="en-US" sz="1100" dirty="0">
                <a:solidFill>
                  <a:srgbClr val="000000"/>
                </a:solidFill>
                <a:latin typeface="Arial" panose="020B0604020202020204" pitchFamily="34" charset="0"/>
                <a:cs typeface="Arial" panose="020B0604020202020204" pitchFamily="34" charset="0"/>
              </a:rPr>
            </a:br>
            <a:r>
              <a:rPr lang="en-US" sz="1100" i="1" dirty="0">
                <a:solidFill>
                  <a:srgbClr val="000000"/>
                </a:solidFill>
                <a:latin typeface="Arial" panose="020B0604020202020204" pitchFamily="34" charset="0"/>
                <a:cs typeface="Arial" panose="020B0604020202020204" pitchFamily="34" charset="0"/>
              </a:rPr>
              <a:t>these are set based on direction of the</a:t>
            </a:r>
            <a:br>
              <a:rPr lang="en-US" sz="1100" i="1" dirty="0">
                <a:solidFill>
                  <a:srgbClr val="000000"/>
                </a:solidFill>
                <a:latin typeface="Arial" panose="020B0604020202020204" pitchFamily="34" charset="0"/>
                <a:cs typeface="Arial" panose="020B0604020202020204" pitchFamily="34" charset="0"/>
              </a:rPr>
            </a:br>
            <a:r>
              <a:rPr lang="en-US" sz="1100" i="1" dirty="0">
                <a:solidFill>
                  <a:srgbClr val="000000"/>
                </a:solidFill>
                <a:latin typeface="Arial" panose="020B0604020202020204" pitchFamily="34" charset="0"/>
                <a:cs typeface="Arial" panose="020B0604020202020204" pitchFamily="34" charset="0"/>
              </a:rPr>
              <a:t>Minister of Digital Economy</a:t>
            </a:r>
            <a:r>
              <a:rPr lang="en-US" sz="1100" dirty="0">
                <a:latin typeface="Arial" panose="020B0604020202020204" pitchFamily="34" charset="0"/>
                <a:cs typeface="Arial" panose="020B0604020202020204" pitchFamily="34" charset="0"/>
              </a:rPr>
              <a:t> </a:t>
            </a:r>
          </a:p>
        </p:txBody>
      </p:sp>
      <p:sp>
        <p:nvSpPr>
          <p:cNvPr id="34" name="Rectangle 33">
            <a:extLst>
              <a:ext uri="{FF2B5EF4-FFF2-40B4-BE49-F238E27FC236}">
                <a16:creationId xmlns:a16="http://schemas.microsoft.com/office/drawing/2014/main" id="{3978F33A-109F-4A71-BF14-08773324A702}"/>
              </a:ext>
            </a:extLst>
          </p:cNvPr>
          <p:cNvSpPr/>
          <p:nvPr/>
        </p:nvSpPr>
        <p:spPr>
          <a:xfrm>
            <a:off x="4648589" y="3702306"/>
            <a:ext cx="3156777" cy="2292935"/>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Sets up provincial working committee</a:t>
            </a:r>
            <a:br>
              <a:rPr lang="en-US" sz="1100" b="1"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Vice-Governor as Chair</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DEPA as secretary</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Digital agencies e.g. CAT, NSTDA</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Municipalities in the province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Local representative from selected</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government agencies e.g. Police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Local academics &amp; businesses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Develops Strategic Plan for the</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province-level </a:t>
            </a:r>
            <a:r>
              <a:rPr lang="en-US" sz="1100" dirty="0">
                <a:solidFill>
                  <a:srgbClr val="000000"/>
                </a:solidFill>
                <a:latin typeface="Arial" panose="020B0604020202020204" pitchFamily="34" charset="0"/>
                <a:cs typeface="Arial" panose="020B0604020202020204" pitchFamily="34" charset="0"/>
              </a:rPr>
              <a:t>with</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Areas of focus &amp; projects to do</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Additional budget required from the Province on top of what is allocated</a:t>
            </a:r>
            <a:r>
              <a:rPr lang="en-US" sz="1100" dirty="0">
                <a:latin typeface="Arial" panose="020B0604020202020204" pitchFamily="34" charset="0"/>
                <a:cs typeface="Arial" panose="020B0604020202020204" pitchFamily="34" charset="0"/>
              </a:rPr>
              <a:t> </a:t>
            </a:r>
          </a:p>
        </p:txBody>
      </p:sp>
      <p:sp>
        <p:nvSpPr>
          <p:cNvPr id="35" name="Rectangle 34">
            <a:extLst>
              <a:ext uri="{FF2B5EF4-FFF2-40B4-BE49-F238E27FC236}">
                <a16:creationId xmlns:a16="http://schemas.microsoft.com/office/drawing/2014/main" id="{D8A82A25-436C-493D-BF39-26D4E6777CEB}"/>
              </a:ext>
            </a:extLst>
          </p:cNvPr>
          <p:cNvSpPr/>
          <p:nvPr/>
        </p:nvSpPr>
        <p:spPr>
          <a:xfrm>
            <a:off x="8247606" y="3702306"/>
            <a:ext cx="3156777" cy="2462213"/>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Seeks approval for budget from the</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province </a:t>
            </a:r>
            <a:r>
              <a:rPr lang="en-US" sz="1100" dirty="0">
                <a:solidFill>
                  <a:srgbClr val="000000"/>
                </a:solidFill>
                <a:latin typeface="Arial" panose="020B0604020202020204" pitchFamily="34" charset="0"/>
                <a:cs typeface="Arial" panose="020B0604020202020204" pitchFamily="34" charset="0"/>
              </a:rPr>
              <a:t>(Provincial Digital Committee)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Once approved, conducts projects as</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per outlined in the Strategic Plan</a:t>
            </a:r>
            <a:br>
              <a:rPr lang="en-US" sz="1100" b="1"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DEPA may do the projects themselves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or work with local government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agencies, businesses &amp; academics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Projects shall involve "proof of</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concept" and "prototype development"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(e.g. sensors in a small farm)</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Raise awareness &amp; understanding of Smart City services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Provide "workable" solution that can be used by</a:t>
            </a:r>
            <a:endParaRPr lang="en-US" sz="11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EE84E02B-22BE-493F-82A2-56AC71A32A93}"/>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26338639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08FF7B5-879A-4FBF-BADE-43F66D6E9C9A}"/>
              </a:ext>
            </a:extLst>
          </p:cNvPr>
          <p:cNvSpPr>
            <a:spLocks noGrp="1"/>
          </p:cNvSpPr>
          <p:nvPr>
            <p:ph type="title"/>
          </p:nvPr>
        </p:nvSpPr>
        <p:spPr/>
        <p:txBody>
          <a:bodyPr/>
          <a:lstStyle/>
          <a:p>
            <a:r>
              <a:rPr lang="en-US" dirty="0"/>
              <a:t>DEPA defines SC framework at national level, but strategic plans are developed at provincial-level to obtain local stakeholders’ input.</a:t>
            </a:r>
            <a:endParaRPr lang="th-TH" dirty="0"/>
          </a:p>
        </p:txBody>
      </p:sp>
      <p:sp>
        <p:nvSpPr>
          <p:cNvPr id="3" name="Rectangle 2">
            <a:extLst>
              <a:ext uri="{FF2B5EF4-FFF2-40B4-BE49-F238E27FC236}">
                <a16:creationId xmlns:a16="http://schemas.microsoft.com/office/drawing/2014/main" id="{93A89205-51AE-419B-82AA-5DA4873FE5A5}"/>
              </a:ext>
            </a:extLst>
          </p:cNvPr>
          <p:cNvSpPr/>
          <p:nvPr/>
        </p:nvSpPr>
        <p:spPr>
          <a:xfrm>
            <a:off x="535001" y="1243463"/>
            <a:ext cx="5863390" cy="338554"/>
          </a:xfrm>
          <a:prstGeom prst="rect">
            <a:avLst/>
          </a:prstGeom>
        </p:spPr>
        <p:txBody>
          <a:bodyPr wrap="square">
            <a:spAutoFit/>
          </a:bodyPr>
          <a:lstStyle/>
          <a:p>
            <a:r>
              <a:rPr lang="en-US" sz="1600" b="1" dirty="0">
                <a:solidFill>
                  <a:srgbClr val="8D9399"/>
                </a:solidFill>
                <a:latin typeface="Arial" panose="020B0604020202020204" pitchFamily="34" charset="0"/>
                <a:cs typeface="Arial" panose="020B0604020202020204" pitchFamily="34" charset="0"/>
              </a:rPr>
              <a:t>Roles of DEPA in Smart City Development</a:t>
            </a:r>
            <a:r>
              <a:rPr lang="en-US" sz="1600" b="1" dirty="0">
                <a:latin typeface="Arial" panose="020B0604020202020204" pitchFamily="34" charset="0"/>
                <a:cs typeface="Arial" panose="020B0604020202020204" pitchFamily="34" charset="0"/>
              </a:rPr>
              <a:t> </a:t>
            </a:r>
          </a:p>
        </p:txBody>
      </p:sp>
      <p:sp>
        <p:nvSpPr>
          <p:cNvPr id="4" name="Chevron 14">
            <a:extLst>
              <a:ext uri="{FF2B5EF4-FFF2-40B4-BE49-F238E27FC236}">
                <a16:creationId xmlns:a16="http://schemas.microsoft.com/office/drawing/2014/main" id="{6364F325-65E0-451F-BA80-28CEF98428C4}"/>
              </a:ext>
            </a:extLst>
          </p:cNvPr>
          <p:cNvSpPr/>
          <p:nvPr/>
        </p:nvSpPr>
        <p:spPr>
          <a:xfrm>
            <a:off x="2905652" y="2580262"/>
            <a:ext cx="429934" cy="782752"/>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sp>
        <p:nvSpPr>
          <p:cNvPr id="5" name="Rectangle 4">
            <a:extLst>
              <a:ext uri="{FF2B5EF4-FFF2-40B4-BE49-F238E27FC236}">
                <a16:creationId xmlns:a16="http://schemas.microsoft.com/office/drawing/2014/main" id="{560961C9-B11B-4DB1-B130-7C36868B579F}"/>
              </a:ext>
            </a:extLst>
          </p:cNvPr>
          <p:cNvSpPr/>
          <p:nvPr/>
        </p:nvSpPr>
        <p:spPr>
          <a:xfrm>
            <a:off x="669353" y="1877469"/>
            <a:ext cx="1511969" cy="461665"/>
          </a:xfrm>
          <a:prstGeom prst="rect">
            <a:avLst/>
          </a:prstGeom>
        </p:spPr>
        <p:txBody>
          <a:bodyPr wrap="square">
            <a:spAutoFit/>
          </a:bodyPr>
          <a:lstStyle/>
          <a:p>
            <a:r>
              <a:rPr lang="en-US" sz="1200" b="1" i="1" dirty="0">
                <a:solidFill>
                  <a:srgbClr val="000000"/>
                </a:solidFill>
                <a:latin typeface="Arial" panose="020B0604020202020204" pitchFamily="34" charset="0"/>
                <a:cs typeface="Arial" panose="020B0604020202020204" pitchFamily="34" charset="0"/>
              </a:rPr>
              <a:t>National-level</a:t>
            </a:r>
            <a:br>
              <a:rPr lang="en-US" sz="1200" b="1"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&gt; DEPA Director</a:t>
            </a:r>
            <a:r>
              <a:rPr lang="en-US" sz="1200"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5C22422C-2A6D-456B-95F8-0F1BBC847EB7}"/>
              </a:ext>
            </a:extLst>
          </p:cNvPr>
          <p:cNvSpPr/>
          <p:nvPr/>
        </p:nvSpPr>
        <p:spPr>
          <a:xfrm>
            <a:off x="419100" y="2713784"/>
            <a:ext cx="2623692" cy="523220"/>
          </a:xfrm>
          <a:prstGeom prst="rect">
            <a:avLst/>
          </a:prstGeom>
        </p:spPr>
        <p:txBody>
          <a:bodyPr wrap="square">
            <a:spAutoFit/>
          </a:bodyPr>
          <a:lstStyle/>
          <a:p>
            <a:pPr algn="ctr"/>
            <a:r>
              <a:rPr lang="en-US" sz="1400" b="1" dirty="0">
                <a:solidFill>
                  <a:srgbClr val="156C9C"/>
                </a:solidFill>
                <a:latin typeface="Arial" panose="020B0604020202020204" pitchFamily="34" charset="0"/>
                <a:cs typeface="Arial" panose="020B0604020202020204" pitchFamily="34" charset="0"/>
              </a:rPr>
              <a:t>Definition of Smart City framework</a:t>
            </a:r>
            <a:r>
              <a:rPr lang="en-US" sz="1400" dirty="0">
                <a:latin typeface="Arial" panose="020B0604020202020204" pitchFamily="34" charset="0"/>
                <a:cs typeface="Arial" panose="020B0604020202020204" pitchFamily="34" charset="0"/>
              </a:rPr>
              <a:t> </a:t>
            </a:r>
          </a:p>
        </p:txBody>
      </p:sp>
      <p:sp>
        <p:nvSpPr>
          <p:cNvPr id="7" name="Rectangle 6">
            <a:extLst>
              <a:ext uri="{FF2B5EF4-FFF2-40B4-BE49-F238E27FC236}">
                <a16:creationId xmlns:a16="http://schemas.microsoft.com/office/drawing/2014/main" id="{1F0E8197-DF57-4496-A51D-D2FAA1853F53}"/>
              </a:ext>
            </a:extLst>
          </p:cNvPr>
          <p:cNvSpPr/>
          <p:nvPr/>
        </p:nvSpPr>
        <p:spPr>
          <a:xfrm>
            <a:off x="419100" y="3533495"/>
            <a:ext cx="2913647" cy="2631490"/>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Defines key objectives </a:t>
            </a:r>
            <a:r>
              <a:rPr lang="en-US" sz="1100" dirty="0">
                <a:solidFill>
                  <a:srgbClr val="000000"/>
                </a:solidFill>
                <a:latin typeface="Arial" panose="020B0604020202020204" pitchFamily="34" charset="0"/>
                <a:cs typeface="Arial" panose="020B0604020202020204" pitchFamily="34" charset="0"/>
              </a:rPr>
              <a:t>of DEPA in SC</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Promote development and adoption of SC</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solution by govt. agencies &amp; business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Support growth in start-ups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Promote knowledge sharing</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Build environment that supports SC</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development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Develops Smart City framework </a:t>
            </a:r>
            <a:r>
              <a:rPr lang="en-US" sz="1100" dirty="0">
                <a:solidFill>
                  <a:srgbClr val="000000"/>
                </a:solidFill>
                <a:latin typeface="Arial" panose="020B0604020202020204" pitchFamily="34" charset="0"/>
                <a:cs typeface="Arial" panose="020B0604020202020204" pitchFamily="34" charset="0"/>
              </a:rPr>
              <a:t>(6</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components) as guidelines for what Smart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City services include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Decides which provinces </a:t>
            </a:r>
            <a:r>
              <a:rPr lang="en-US" sz="1100" dirty="0">
                <a:solidFill>
                  <a:srgbClr val="000000"/>
                </a:solidFill>
                <a:latin typeface="Arial" panose="020B0604020202020204" pitchFamily="34" charset="0"/>
                <a:cs typeface="Arial" panose="020B0604020202020204" pitchFamily="34" charset="0"/>
              </a:rPr>
              <a:t>to become Smart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City &amp; </a:t>
            </a:r>
            <a:r>
              <a:rPr lang="en-US" sz="1100" b="1" dirty="0">
                <a:solidFill>
                  <a:srgbClr val="000000"/>
                </a:solidFill>
                <a:latin typeface="Arial" panose="020B0604020202020204" pitchFamily="34" charset="0"/>
                <a:cs typeface="Arial" panose="020B0604020202020204" pitchFamily="34" charset="0"/>
              </a:rPr>
              <a:t>allocates budget </a:t>
            </a:r>
            <a:r>
              <a:rPr lang="en-US" sz="1100" dirty="0">
                <a:solidFill>
                  <a:srgbClr val="000000"/>
                </a:solidFill>
                <a:latin typeface="Arial" panose="020B0604020202020204" pitchFamily="34" charset="0"/>
                <a:cs typeface="Arial" panose="020B0604020202020204" pitchFamily="34" charset="0"/>
              </a:rPr>
              <a:t>to each province –</a:t>
            </a:r>
            <a:br>
              <a:rPr lang="en-US" sz="1100" dirty="0">
                <a:solidFill>
                  <a:srgbClr val="000000"/>
                </a:solidFill>
                <a:latin typeface="Arial" panose="020B0604020202020204" pitchFamily="34" charset="0"/>
                <a:cs typeface="Arial" panose="020B0604020202020204" pitchFamily="34" charset="0"/>
              </a:rPr>
            </a:br>
            <a:r>
              <a:rPr lang="en-US" sz="1100" i="1" dirty="0">
                <a:solidFill>
                  <a:srgbClr val="000000"/>
                </a:solidFill>
                <a:latin typeface="Arial" panose="020B0604020202020204" pitchFamily="34" charset="0"/>
                <a:cs typeface="Arial" panose="020B0604020202020204" pitchFamily="34" charset="0"/>
              </a:rPr>
              <a:t>these are set based on direction of the</a:t>
            </a:r>
            <a:br>
              <a:rPr lang="en-US" sz="1100" i="1" dirty="0">
                <a:solidFill>
                  <a:srgbClr val="000000"/>
                </a:solidFill>
                <a:latin typeface="Arial" panose="020B0604020202020204" pitchFamily="34" charset="0"/>
                <a:cs typeface="Arial" panose="020B0604020202020204" pitchFamily="34" charset="0"/>
              </a:rPr>
            </a:br>
            <a:r>
              <a:rPr lang="en-US" sz="1100" i="1" dirty="0">
                <a:solidFill>
                  <a:srgbClr val="000000"/>
                </a:solidFill>
                <a:latin typeface="Arial" panose="020B0604020202020204" pitchFamily="34" charset="0"/>
                <a:cs typeface="Arial" panose="020B0604020202020204" pitchFamily="34" charset="0"/>
              </a:rPr>
              <a:t>Minister of Digital Economy</a:t>
            </a:r>
            <a:r>
              <a:rPr lang="en-US" sz="1100" dirty="0">
                <a:latin typeface="Arial" panose="020B0604020202020204" pitchFamily="34" charset="0"/>
                <a:cs typeface="Arial" panose="020B0604020202020204" pitchFamily="34" charset="0"/>
              </a:rPr>
              <a:t> </a:t>
            </a:r>
          </a:p>
        </p:txBody>
      </p:sp>
      <p:sp>
        <p:nvSpPr>
          <p:cNvPr id="8" name="Chevron 14">
            <a:extLst>
              <a:ext uri="{FF2B5EF4-FFF2-40B4-BE49-F238E27FC236}">
                <a16:creationId xmlns:a16="http://schemas.microsoft.com/office/drawing/2014/main" id="{02B9D054-F558-4CF3-A5E8-288E60CE78C8}"/>
              </a:ext>
            </a:extLst>
          </p:cNvPr>
          <p:cNvSpPr/>
          <p:nvPr/>
        </p:nvSpPr>
        <p:spPr>
          <a:xfrm>
            <a:off x="5761390" y="2584018"/>
            <a:ext cx="429934" cy="782752"/>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sp>
        <p:nvSpPr>
          <p:cNvPr id="9" name="Rectangle 8">
            <a:extLst>
              <a:ext uri="{FF2B5EF4-FFF2-40B4-BE49-F238E27FC236}">
                <a16:creationId xmlns:a16="http://schemas.microsoft.com/office/drawing/2014/main" id="{63A74349-85E4-4C75-9C24-7BB86C7A10F8}"/>
              </a:ext>
            </a:extLst>
          </p:cNvPr>
          <p:cNvSpPr/>
          <p:nvPr/>
        </p:nvSpPr>
        <p:spPr>
          <a:xfrm>
            <a:off x="3344076" y="1865980"/>
            <a:ext cx="2378243" cy="646331"/>
          </a:xfrm>
          <a:prstGeom prst="rect">
            <a:avLst/>
          </a:prstGeom>
        </p:spPr>
        <p:txBody>
          <a:bodyPr wrap="square">
            <a:spAutoFit/>
          </a:bodyPr>
          <a:lstStyle/>
          <a:p>
            <a:r>
              <a:rPr lang="en-US" sz="1200" b="1" i="1" dirty="0">
                <a:solidFill>
                  <a:srgbClr val="000000"/>
                </a:solidFill>
                <a:latin typeface="Arial" panose="020B0604020202020204" pitchFamily="34" charset="0"/>
                <a:cs typeface="Arial" panose="020B0604020202020204" pitchFamily="34" charset="0"/>
              </a:rPr>
              <a:t>Province-level</a:t>
            </a:r>
            <a:br>
              <a:rPr lang="en-US" sz="1200" b="1"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&gt; DEPA District Managers</a:t>
            </a:r>
            <a:br>
              <a:rPr lang="en-US" sz="1200"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(direct reports to DEPA Director)</a:t>
            </a:r>
            <a:r>
              <a:rPr lang="en-US" sz="1200" dirty="0">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6FF6EC22-5941-4070-A85A-8FC78C61009C}"/>
              </a:ext>
            </a:extLst>
          </p:cNvPr>
          <p:cNvSpPr/>
          <p:nvPr/>
        </p:nvSpPr>
        <p:spPr>
          <a:xfrm>
            <a:off x="3363484" y="2713784"/>
            <a:ext cx="2623692" cy="523220"/>
          </a:xfrm>
          <a:prstGeom prst="rect">
            <a:avLst/>
          </a:prstGeom>
        </p:spPr>
        <p:txBody>
          <a:bodyPr wrap="square">
            <a:spAutoFit/>
          </a:bodyPr>
          <a:lstStyle/>
          <a:p>
            <a:pPr algn="ctr"/>
            <a:r>
              <a:rPr lang="en-US" sz="1400" b="1" dirty="0">
                <a:solidFill>
                  <a:srgbClr val="156C9C"/>
                </a:solidFill>
                <a:latin typeface="Arial" panose="020B0604020202020204" pitchFamily="34" charset="0"/>
                <a:cs typeface="Arial" panose="020B0604020202020204" pitchFamily="34" charset="0"/>
              </a:rPr>
              <a:t>Development of province-level Plan</a:t>
            </a:r>
            <a:r>
              <a:rPr lang="en-US" sz="1400" dirty="0">
                <a:latin typeface="Arial" panose="020B0604020202020204" pitchFamily="34" charset="0"/>
                <a:cs typeface="Arial" panose="020B0604020202020204" pitchFamily="34" charset="0"/>
              </a:rPr>
              <a:t> </a:t>
            </a:r>
          </a:p>
        </p:txBody>
      </p:sp>
      <p:sp>
        <p:nvSpPr>
          <p:cNvPr id="11" name="Rectangle 10">
            <a:extLst>
              <a:ext uri="{FF2B5EF4-FFF2-40B4-BE49-F238E27FC236}">
                <a16:creationId xmlns:a16="http://schemas.microsoft.com/office/drawing/2014/main" id="{45E66CDB-3469-4500-8865-BAB610490F6C}"/>
              </a:ext>
            </a:extLst>
          </p:cNvPr>
          <p:cNvSpPr/>
          <p:nvPr/>
        </p:nvSpPr>
        <p:spPr>
          <a:xfrm>
            <a:off x="3363485" y="3522006"/>
            <a:ext cx="2623692" cy="2462213"/>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Sets up provincial working committee</a:t>
            </a:r>
            <a:br>
              <a:rPr lang="en-US" sz="1100" b="1"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Vice-Governor as Chair</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DEPA as secretary</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Digital agencies e.g. CAT, NSTDA</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Municipalities in the province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Local representative from selected</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government agencies e.g. Police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Local academics &amp; businesses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Develops Strategic Plan for the</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province-level </a:t>
            </a:r>
            <a:r>
              <a:rPr lang="en-US" sz="1100" dirty="0">
                <a:solidFill>
                  <a:srgbClr val="000000"/>
                </a:solidFill>
                <a:latin typeface="Arial" panose="020B0604020202020204" pitchFamily="34" charset="0"/>
                <a:cs typeface="Arial" panose="020B0604020202020204" pitchFamily="34" charset="0"/>
              </a:rPr>
              <a:t>with</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Areas of focus &amp; projects to do</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Additional budget required from the Province on top of what is allocated</a:t>
            </a:r>
            <a:r>
              <a:rPr lang="en-US" sz="1100" dirty="0">
                <a:latin typeface="Arial" panose="020B0604020202020204" pitchFamily="34" charset="0"/>
                <a:cs typeface="Arial" panose="020B0604020202020204" pitchFamily="34" charset="0"/>
              </a:rPr>
              <a:t> </a:t>
            </a:r>
          </a:p>
        </p:txBody>
      </p:sp>
      <p:sp>
        <p:nvSpPr>
          <p:cNvPr id="12" name="Chevron 14">
            <a:extLst>
              <a:ext uri="{FF2B5EF4-FFF2-40B4-BE49-F238E27FC236}">
                <a16:creationId xmlns:a16="http://schemas.microsoft.com/office/drawing/2014/main" id="{EB93AEF7-A73D-47A2-B7F6-A3ED929FA28F}"/>
              </a:ext>
            </a:extLst>
          </p:cNvPr>
          <p:cNvSpPr/>
          <p:nvPr/>
        </p:nvSpPr>
        <p:spPr>
          <a:xfrm>
            <a:off x="8361909" y="2580262"/>
            <a:ext cx="429934" cy="782752"/>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sp>
        <p:nvSpPr>
          <p:cNvPr id="13" name="Rectangle 12">
            <a:extLst>
              <a:ext uri="{FF2B5EF4-FFF2-40B4-BE49-F238E27FC236}">
                <a16:creationId xmlns:a16="http://schemas.microsoft.com/office/drawing/2014/main" id="{74ABB838-78FC-4B03-A773-8B5E3D507F75}"/>
              </a:ext>
            </a:extLst>
          </p:cNvPr>
          <p:cNvSpPr/>
          <p:nvPr/>
        </p:nvSpPr>
        <p:spPr>
          <a:xfrm>
            <a:off x="6237542" y="1865980"/>
            <a:ext cx="2618874" cy="646331"/>
          </a:xfrm>
          <a:prstGeom prst="rect">
            <a:avLst/>
          </a:prstGeom>
        </p:spPr>
        <p:txBody>
          <a:bodyPr wrap="square">
            <a:spAutoFit/>
          </a:bodyPr>
          <a:lstStyle/>
          <a:p>
            <a:r>
              <a:rPr lang="en-US" sz="1200" b="1" i="1" dirty="0">
                <a:solidFill>
                  <a:srgbClr val="000000"/>
                </a:solidFill>
                <a:latin typeface="Arial" panose="020B0604020202020204" pitchFamily="34" charset="0"/>
                <a:cs typeface="Arial" panose="020B0604020202020204" pitchFamily="34" charset="0"/>
              </a:rPr>
              <a:t>Province-level</a:t>
            </a:r>
            <a:br>
              <a:rPr lang="en-US" sz="1200" b="1"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&gt; DEPA District Managers</a:t>
            </a:r>
            <a:br>
              <a:rPr lang="en-US" sz="1200"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(direct reports to DEPA Director)</a:t>
            </a:r>
            <a:r>
              <a:rPr lang="en-US" sz="1200" dirty="0">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4BA956AC-301E-4FA2-B1C1-A5DFD0AC53EA}"/>
              </a:ext>
            </a:extLst>
          </p:cNvPr>
          <p:cNvSpPr/>
          <p:nvPr/>
        </p:nvSpPr>
        <p:spPr>
          <a:xfrm>
            <a:off x="6186465" y="2713784"/>
            <a:ext cx="2233863" cy="307777"/>
          </a:xfrm>
          <a:prstGeom prst="rect">
            <a:avLst/>
          </a:prstGeom>
        </p:spPr>
        <p:txBody>
          <a:bodyPr wrap="square">
            <a:spAutoFit/>
          </a:bodyPr>
          <a:lstStyle/>
          <a:p>
            <a:r>
              <a:rPr lang="en-US" sz="1400" b="1" dirty="0">
                <a:solidFill>
                  <a:srgbClr val="156C9C"/>
                </a:solidFill>
                <a:latin typeface="Arial" panose="020B0604020202020204" pitchFamily="34" charset="0"/>
                <a:cs typeface="Arial" panose="020B0604020202020204" pitchFamily="34" charset="0"/>
              </a:rPr>
              <a:t>Carrying out projects</a:t>
            </a:r>
            <a:r>
              <a:rPr lang="en-US" sz="1400" dirty="0">
                <a:latin typeface="Arial" panose="020B0604020202020204" pitchFamily="34" charset="0"/>
                <a:cs typeface="Arial" panose="020B0604020202020204" pitchFamily="34" charset="0"/>
              </a:rPr>
              <a:t> </a:t>
            </a:r>
          </a:p>
        </p:txBody>
      </p:sp>
      <p:sp>
        <p:nvSpPr>
          <p:cNvPr id="15" name="Rectangle 14">
            <a:extLst>
              <a:ext uri="{FF2B5EF4-FFF2-40B4-BE49-F238E27FC236}">
                <a16:creationId xmlns:a16="http://schemas.microsoft.com/office/drawing/2014/main" id="{89A36DD7-126A-4567-92A3-975362588149}"/>
              </a:ext>
            </a:extLst>
          </p:cNvPr>
          <p:cNvSpPr/>
          <p:nvPr/>
        </p:nvSpPr>
        <p:spPr>
          <a:xfrm>
            <a:off x="6237542" y="3518250"/>
            <a:ext cx="2767023" cy="2631490"/>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Seeks approval for budget from the</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province </a:t>
            </a:r>
            <a:r>
              <a:rPr lang="en-US" sz="1100" dirty="0">
                <a:solidFill>
                  <a:srgbClr val="000000"/>
                </a:solidFill>
                <a:latin typeface="Arial" panose="020B0604020202020204" pitchFamily="34" charset="0"/>
                <a:cs typeface="Arial" panose="020B0604020202020204" pitchFamily="34" charset="0"/>
              </a:rPr>
              <a:t>(Provincial Digital Committee)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Once approved, conducts projects as</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per outlined in the Strategic Plan</a:t>
            </a:r>
            <a:br>
              <a:rPr lang="en-US" sz="1100" b="1"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DEPA may do the projects themselves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or work with local government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agencies, businesses &amp; academics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Projects shall involve "proof of</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concept" and "prototype development"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(e.g. sensors in a small farm)</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Raise awareness &amp; understanding of Smart City services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Provide "workable" solution that can be used by</a:t>
            </a:r>
            <a:endParaRPr lang="en-US" sz="1100" dirty="0">
              <a:latin typeface="Arial" panose="020B0604020202020204" pitchFamily="34" charset="0"/>
              <a:cs typeface="Arial" panose="020B0604020202020204" pitchFamily="34" charset="0"/>
            </a:endParaRPr>
          </a:p>
        </p:txBody>
      </p:sp>
      <p:sp>
        <p:nvSpPr>
          <p:cNvPr id="16" name="Chevron 14">
            <a:extLst>
              <a:ext uri="{FF2B5EF4-FFF2-40B4-BE49-F238E27FC236}">
                <a16:creationId xmlns:a16="http://schemas.microsoft.com/office/drawing/2014/main" id="{62B44B28-CB4F-4A4F-89D6-ED96536B1F5E}"/>
              </a:ext>
            </a:extLst>
          </p:cNvPr>
          <p:cNvSpPr/>
          <p:nvPr/>
        </p:nvSpPr>
        <p:spPr>
          <a:xfrm>
            <a:off x="11106695" y="2580262"/>
            <a:ext cx="429934" cy="782752"/>
          </a:xfrm>
          <a:prstGeom prst="chevron">
            <a:avLst>
              <a:gd name="adj" fmla="val 84051"/>
            </a:avLst>
          </a:prstGeom>
          <a:solidFill>
            <a:schemeClr val="bg1">
              <a:lumMod val="6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chemeClr val="bg1">
                  <a:lumMod val="65000"/>
                </a:schemeClr>
              </a:solidFill>
              <a:effectLst/>
              <a:uLnTx/>
              <a:uFillTx/>
              <a:latin typeface="Arial"/>
              <a:cs typeface="+mn-cs"/>
            </a:endParaRPr>
          </a:p>
        </p:txBody>
      </p:sp>
      <p:sp>
        <p:nvSpPr>
          <p:cNvPr id="17" name="Rectangle 16">
            <a:extLst>
              <a:ext uri="{FF2B5EF4-FFF2-40B4-BE49-F238E27FC236}">
                <a16:creationId xmlns:a16="http://schemas.microsoft.com/office/drawing/2014/main" id="{663E2218-905B-4019-9ADB-FC4F168A1DD0}"/>
              </a:ext>
            </a:extLst>
          </p:cNvPr>
          <p:cNvSpPr/>
          <p:nvPr/>
        </p:nvSpPr>
        <p:spPr>
          <a:xfrm>
            <a:off x="8982328" y="1865980"/>
            <a:ext cx="2618874" cy="646331"/>
          </a:xfrm>
          <a:prstGeom prst="rect">
            <a:avLst/>
          </a:prstGeom>
        </p:spPr>
        <p:txBody>
          <a:bodyPr wrap="square">
            <a:spAutoFit/>
          </a:bodyPr>
          <a:lstStyle/>
          <a:p>
            <a:r>
              <a:rPr lang="en-US" sz="1200" b="1" i="1" dirty="0">
                <a:solidFill>
                  <a:srgbClr val="000000"/>
                </a:solidFill>
                <a:latin typeface="Arial" panose="020B0604020202020204" pitchFamily="34" charset="0"/>
                <a:cs typeface="Arial" panose="020B0604020202020204" pitchFamily="34" charset="0"/>
              </a:rPr>
              <a:t>Province-level</a:t>
            </a:r>
            <a:br>
              <a:rPr lang="en-US" sz="1200" b="1"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&gt; DEPA District Managers</a:t>
            </a:r>
            <a:br>
              <a:rPr lang="en-US" sz="1200" i="1" dirty="0">
                <a:solidFill>
                  <a:srgbClr val="000000"/>
                </a:solidFill>
                <a:latin typeface="Arial" panose="020B0604020202020204" pitchFamily="34" charset="0"/>
                <a:cs typeface="Arial" panose="020B0604020202020204" pitchFamily="34" charset="0"/>
              </a:rPr>
            </a:br>
            <a:r>
              <a:rPr lang="en-US" sz="1200" i="1" dirty="0">
                <a:solidFill>
                  <a:srgbClr val="000000"/>
                </a:solidFill>
                <a:latin typeface="Arial" panose="020B0604020202020204" pitchFamily="34" charset="0"/>
                <a:cs typeface="Arial" panose="020B0604020202020204" pitchFamily="34" charset="0"/>
              </a:rPr>
              <a:t>(direct reports to DEPA Director)</a:t>
            </a:r>
            <a:r>
              <a:rPr lang="en-US" sz="1200" dirty="0">
                <a:latin typeface="Arial" panose="020B0604020202020204" pitchFamily="34" charset="0"/>
                <a:cs typeface="Arial" panose="020B0604020202020204" pitchFamily="34" charset="0"/>
              </a:rPr>
              <a:t> </a:t>
            </a:r>
          </a:p>
        </p:txBody>
      </p:sp>
      <p:sp>
        <p:nvSpPr>
          <p:cNvPr id="18" name="Rectangle 17">
            <a:extLst>
              <a:ext uri="{FF2B5EF4-FFF2-40B4-BE49-F238E27FC236}">
                <a16:creationId xmlns:a16="http://schemas.microsoft.com/office/drawing/2014/main" id="{6FC44CF8-3AD8-45E8-98C4-42B356EAF709}"/>
              </a:ext>
            </a:extLst>
          </p:cNvPr>
          <p:cNvSpPr/>
          <p:nvPr/>
        </p:nvSpPr>
        <p:spPr>
          <a:xfrm>
            <a:off x="8931251" y="2713784"/>
            <a:ext cx="2233863" cy="307777"/>
          </a:xfrm>
          <a:prstGeom prst="rect">
            <a:avLst/>
          </a:prstGeom>
        </p:spPr>
        <p:txBody>
          <a:bodyPr wrap="square">
            <a:spAutoFit/>
          </a:bodyPr>
          <a:lstStyle/>
          <a:p>
            <a:r>
              <a:rPr lang="en-US" sz="1400" b="1" dirty="0">
                <a:solidFill>
                  <a:srgbClr val="156C9C"/>
                </a:solidFill>
                <a:latin typeface="Arial" panose="020B0604020202020204" pitchFamily="34" charset="0"/>
                <a:cs typeface="Arial" panose="020B0604020202020204" pitchFamily="34" charset="0"/>
              </a:rPr>
              <a:t>Carrying out projects</a:t>
            </a:r>
            <a:r>
              <a:rPr lang="en-US" sz="1400" dirty="0">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1FAE9DB5-16EF-4A43-AB5F-F789309F36ED}"/>
              </a:ext>
            </a:extLst>
          </p:cNvPr>
          <p:cNvSpPr/>
          <p:nvPr/>
        </p:nvSpPr>
        <p:spPr>
          <a:xfrm>
            <a:off x="8982328" y="3518250"/>
            <a:ext cx="2767023" cy="2631490"/>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Seeks approval for budget from the</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province </a:t>
            </a:r>
            <a:r>
              <a:rPr lang="en-US" sz="1100" dirty="0">
                <a:solidFill>
                  <a:srgbClr val="000000"/>
                </a:solidFill>
                <a:latin typeface="Arial" panose="020B0604020202020204" pitchFamily="34" charset="0"/>
                <a:cs typeface="Arial" panose="020B0604020202020204" pitchFamily="34" charset="0"/>
              </a:rPr>
              <a:t>(Provincial Digital Committee)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&gt; </a:t>
            </a:r>
            <a:r>
              <a:rPr lang="en-US" sz="1100" b="1" dirty="0">
                <a:solidFill>
                  <a:srgbClr val="000000"/>
                </a:solidFill>
                <a:latin typeface="Arial" panose="020B0604020202020204" pitchFamily="34" charset="0"/>
                <a:cs typeface="Arial" panose="020B0604020202020204" pitchFamily="34" charset="0"/>
              </a:rPr>
              <a:t>Once approved, conducts projects as</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per outlined in the Strategic Plan</a:t>
            </a:r>
            <a:br>
              <a:rPr lang="en-US" sz="1100" b="1"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DEPA may do the projects themselves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or work with local government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agencies, businesses &amp; academics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Projects shall involve "proof of</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concept" and "prototype development"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(e.g. sensors in a small farm)</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Raise awareness &amp; understanding of Smart City services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 Provide "workable" solution that can be used by</a:t>
            </a:r>
            <a:endParaRPr lang="en-US" sz="11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42DA86A0-6546-4C3D-999A-6D52AA32A46E}"/>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3171153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62BE5C9B-FF2C-491A-8C08-519CE8A83B2B}"/>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sp>
        <p:nvSpPr>
          <p:cNvPr id="3" name="Parallelogram 2">
            <a:extLst>
              <a:ext uri="{FF2B5EF4-FFF2-40B4-BE49-F238E27FC236}">
                <a16:creationId xmlns:a16="http://schemas.microsoft.com/office/drawing/2014/main" id="{D90B0E31-8068-460A-A18E-8A7E3ED3E18C}"/>
              </a:ext>
            </a:extLst>
          </p:cNvPr>
          <p:cNvSpPr/>
          <p:nvPr/>
        </p:nvSpPr>
        <p:spPr>
          <a:xfrm>
            <a:off x="686923" y="1610288"/>
            <a:ext cx="4916080" cy="615553"/>
          </a:xfrm>
          <a:prstGeom prst="parallelogram">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GOOD START-UP</a:t>
            </a:r>
          </a:p>
        </p:txBody>
      </p:sp>
      <p:sp>
        <p:nvSpPr>
          <p:cNvPr id="4" name="Parallelogram 3">
            <a:extLst>
              <a:ext uri="{FF2B5EF4-FFF2-40B4-BE49-F238E27FC236}">
                <a16:creationId xmlns:a16="http://schemas.microsoft.com/office/drawing/2014/main" id="{BDDBCBC1-4392-4C5D-83B6-8655C5ABF88D}"/>
              </a:ext>
            </a:extLst>
          </p:cNvPr>
          <p:cNvSpPr/>
          <p:nvPr/>
        </p:nvSpPr>
        <p:spPr>
          <a:xfrm>
            <a:off x="6539215" y="1610288"/>
            <a:ext cx="4965862" cy="615553"/>
          </a:xfrm>
          <a:prstGeom prst="parallelogram">
            <a:avLst/>
          </a:prstGeom>
          <a:solidFill>
            <a:schemeClr val="accent5">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BAD START-UP</a:t>
            </a:r>
          </a:p>
        </p:txBody>
      </p:sp>
      <p:cxnSp>
        <p:nvCxnSpPr>
          <p:cNvPr id="5" name="Straight Connector 4">
            <a:extLst>
              <a:ext uri="{FF2B5EF4-FFF2-40B4-BE49-F238E27FC236}">
                <a16:creationId xmlns:a16="http://schemas.microsoft.com/office/drawing/2014/main" id="{90382096-A53F-4E64-A899-E72EBDEAB3EE}"/>
              </a:ext>
            </a:extLst>
          </p:cNvPr>
          <p:cNvCxnSpPr>
            <a:cxnSpLocks/>
            <a:endCxn id="19" idx="0"/>
          </p:cNvCxnSpPr>
          <p:nvPr/>
        </p:nvCxnSpPr>
        <p:spPr>
          <a:xfrm>
            <a:off x="860002" y="2225841"/>
            <a:ext cx="0" cy="3200127"/>
          </a:xfrm>
          <a:prstGeom prst="line">
            <a:avLst/>
          </a:prstGeom>
          <a:noFill/>
          <a:ln w="6350" cap="flat" cmpd="sng" algn="ctr">
            <a:solidFill>
              <a:schemeClr val="accent3">
                <a:lumMod val="75000"/>
              </a:schemeClr>
            </a:solidFill>
            <a:prstDash val="solid"/>
            <a:miter lim="800000"/>
          </a:ln>
          <a:effectLst/>
        </p:spPr>
      </p:cxnSp>
      <p:cxnSp>
        <p:nvCxnSpPr>
          <p:cNvPr id="6" name="Straight Connector 5">
            <a:extLst>
              <a:ext uri="{FF2B5EF4-FFF2-40B4-BE49-F238E27FC236}">
                <a16:creationId xmlns:a16="http://schemas.microsoft.com/office/drawing/2014/main" id="{0F2C5649-7F03-4487-821F-24ED4F4C4760}"/>
              </a:ext>
            </a:extLst>
          </p:cNvPr>
          <p:cNvCxnSpPr>
            <a:cxnSpLocks/>
            <a:endCxn id="20" idx="0"/>
          </p:cNvCxnSpPr>
          <p:nvPr/>
        </p:nvCxnSpPr>
        <p:spPr>
          <a:xfrm>
            <a:off x="6707127" y="2225841"/>
            <a:ext cx="0" cy="3200127"/>
          </a:xfrm>
          <a:prstGeom prst="line">
            <a:avLst/>
          </a:prstGeom>
          <a:noFill/>
          <a:ln w="6350" cap="flat" cmpd="sng" algn="ctr">
            <a:solidFill>
              <a:schemeClr val="accent5">
                <a:lumMod val="40000"/>
                <a:lumOff val="60000"/>
              </a:schemeClr>
            </a:solidFill>
            <a:prstDash val="solid"/>
            <a:miter lim="800000"/>
          </a:ln>
          <a:effectLst/>
        </p:spPr>
      </p:cxnSp>
      <p:sp>
        <p:nvSpPr>
          <p:cNvPr id="7" name="Oval 6">
            <a:extLst>
              <a:ext uri="{FF2B5EF4-FFF2-40B4-BE49-F238E27FC236}">
                <a16:creationId xmlns:a16="http://schemas.microsoft.com/office/drawing/2014/main" id="{D58F6E52-7EE1-46FF-8175-CEEB23667BAB}"/>
              </a:ext>
            </a:extLst>
          </p:cNvPr>
          <p:cNvSpPr/>
          <p:nvPr/>
        </p:nvSpPr>
        <p:spPr>
          <a:xfrm>
            <a:off x="720302" y="2515668"/>
            <a:ext cx="279400" cy="279400"/>
          </a:xfrm>
          <a:prstGeom prst="ellipse">
            <a:avLst/>
          </a:prstGeom>
          <a:solidFill>
            <a:schemeClr val="accent3">
              <a:lumMod val="75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8" name="Oval 7">
            <a:extLst>
              <a:ext uri="{FF2B5EF4-FFF2-40B4-BE49-F238E27FC236}">
                <a16:creationId xmlns:a16="http://schemas.microsoft.com/office/drawing/2014/main" id="{C1088FEF-EE2D-431D-A153-ABB31DFEDD11}"/>
              </a:ext>
            </a:extLst>
          </p:cNvPr>
          <p:cNvSpPr/>
          <p:nvPr/>
        </p:nvSpPr>
        <p:spPr>
          <a:xfrm>
            <a:off x="6567427" y="2515668"/>
            <a:ext cx="279400" cy="279400"/>
          </a:xfrm>
          <a:prstGeom prst="ellipse">
            <a:avLst/>
          </a:prstGeom>
          <a:solidFill>
            <a:schemeClr val="accent5">
              <a:lumMod val="40000"/>
              <a:lumOff val="60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9A6157E4-C88C-496A-9EF9-3EB6D8CDCA11}"/>
              </a:ext>
            </a:extLst>
          </p:cNvPr>
          <p:cNvSpPr txBox="1"/>
          <p:nvPr/>
        </p:nvSpPr>
        <p:spPr>
          <a:xfrm>
            <a:off x="1136657" y="2439924"/>
            <a:ext cx="4471514" cy="430887"/>
          </a:xfrm>
          <a:prstGeom prst="rect">
            <a:avLst/>
          </a:prstGeom>
          <a:noFill/>
          <a:ln>
            <a:noFill/>
          </a:ln>
        </p:spPr>
        <p:txBody>
          <a:bodyPr wrap="square" lIns="0" tIns="0" rIns="0" bIns="0" rtlCol="0">
            <a:spAutoFit/>
          </a:bodyPr>
          <a:lstStyle/>
          <a:p>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Aenean</a:t>
            </a:r>
            <a:r>
              <a:rPr lang="en-US" sz="1400" dirty="0">
                <a:solidFill>
                  <a:prstClr val="black">
                    <a:lumMod val="75000"/>
                    <a:lumOff val="25000"/>
                  </a:prstClr>
                </a:solidFill>
                <a:latin typeface="Arial" panose="020B0604020202020204" pitchFamily="34" charset="0"/>
                <a:cs typeface="Arial" panose="020B0604020202020204" pitchFamily="34" charset="0"/>
              </a:rPr>
              <a:t> id </a:t>
            </a:r>
            <a:r>
              <a:rPr lang="en-US" sz="1400" dirty="0" err="1">
                <a:solidFill>
                  <a:prstClr val="black">
                    <a:lumMod val="75000"/>
                    <a:lumOff val="25000"/>
                  </a:prstClr>
                </a:solidFill>
                <a:latin typeface="Arial" panose="020B0604020202020204" pitchFamily="34" charset="0"/>
                <a:cs typeface="Arial" panose="020B0604020202020204" pitchFamily="34" charset="0"/>
              </a:rPr>
              <a:t>tortor</a:t>
            </a:r>
            <a:r>
              <a:rPr lang="en-US" sz="1400" dirty="0">
                <a:solidFill>
                  <a:prstClr val="black">
                    <a:lumMod val="75000"/>
                    <a:lumOff val="25000"/>
                  </a:prstClr>
                </a:solidFill>
                <a:latin typeface="Arial" panose="020B0604020202020204" pitchFamily="34" charset="0"/>
                <a:cs typeface="Arial" panose="020B0604020202020204" pitchFamily="34" charset="0"/>
              </a:rPr>
              <a:t> non </a:t>
            </a:r>
            <a:r>
              <a:rPr lang="en-US" sz="1400" dirty="0" err="1">
                <a:solidFill>
                  <a:prstClr val="black">
                    <a:lumMod val="75000"/>
                    <a:lumOff val="25000"/>
                  </a:prstClr>
                </a:solidFill>
                <a:latin typeface="Arial" panose="020B0604020202020204" pitchFamily="34" charset="0"/>
                <a:cs typeface="Arial" panose="020B0604020202020204" pitchFamily="34" charset="0"/>
              </a:rPr>
              <a:t>nisl</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volutpat</a:t>
            </a:r>
            <a:r>
              <a:rPr lang="en-US" sz="1400" dirty="0">
                <a:solidFill>
                  <a:prstClr val="black">
                    <a:lumMod val="75000"/>
                    <a:lumOff val="25000"/>
                  </a:prstClr>
                </a:solidFill>
                <a:latin typeface="Arial" panose="020B0604020202020204" pitchFamily="34" charset="0"/>
                <a:cs typeface="Arial" panose="020B0604020202020204" pitchFamily="34" charset="0"/>
              </a:rPr>
              <a:t> maximus id </a:t>
            </a:r>
            <a:r>
              <a:rPr lang="en-US" sz="1400" dirty="0" err="1">
                <a:solidFill>
                  <a:prstClr val="black">
                    <a:lumMod val="75000"/>
                    <a:lumOff val="25000"/>
                  </a:prstClr>
                </a:solidFill>
                <a:latin typeface="Arial" panose="020B0604020202020204" pitchFamily="34" charset="0"/>
                <a:cs typeface="Arial" panose="020B0604020202020204" pitchFamily="34" charset="0"/>
              </a:rPr>
              <a:t>quis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eros</a:t>
            </a:r>
            <a:r>
              <a:rPr lang="en-US" sz="1400" dirty="0">
                <a:solidFill>
                  <a:prstClr val="black">
                    <a:lumMod val="75000"/>
                    <a:lumOff val="25000"/>
                  </a:prstClr>
                </a:solidFill>
                <a:latin typeface="Arial" panose="020B0604020202020204" pitchFamily="34" charset="0"/>
                <a:cs typeface="Arial" panose="020B0604020202020204" pitchFamily="34" charset="0"/>
              </a:rPr>
              <a:t>. </a:t>
            </a:r>
            <a:endParaRPr lang="id-ID" sz="14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33B8A77-F866-4A67-B6CE-5A148D136E4C}"/>
              </a:ext>
            </a:extLst>
          </p:cNvPr>
          <p:cNvSpPr txBox="1"/>
          <p:nvPr/>
        </p:nvSpPr>
        <p:spPr>
          <a:xfrm>
            <a:off x="6983781" y="2439924"/>
            <a:ext cx="4471514" cy="430887"/>
          </a:xfrm>
          <a:prstGeom prst="rect">
            <a:avLst/>
          </a:prstGeom>
          <a:noFill/>
          <a:ln>
            <a:noFill/>
          </a:ln>
        </p:spPr>
        <p:txBody>
          <a:bodyPr wrap="square" lIns="0" tIns="0" rIns="0" bIns="0" rtlCol="0">
            <a:spAutoFit/>
          </a:bodyPr>
          <a:lstStyle/>
          <a:p>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Aenean</a:t>
            </a:r>
            <a:r>
              <a:rPr lang="en-US" sz="1400" dirty="0">
                <a:solidFill>
                  <a:prstClr val="black">
                    <a:lumMod val="75000"/>
                    <a:lumOff val="25000"/>
                  </a:prstClr>
                </a:solidFill>
                <a:latin typeface="Arial" panose="020B0604020202020204" pitchFamily="34" charset="0"/>
                <a:cs typeface="Arial" panose="020B0604020202020204" pitchFamily="34" charset="0"/>
              </a:rPr>
              <a:t> id </a:t>
            </a:r>
            <a:r>
              <a:rPr lang="en-US" sz="1400" dirty="0" err="1">
                <a:solidFill>
                  <a:prstClr val="black">
                    <a:lumMod val="75000"/>
                    <a:lumOff val="25000"/>
                  </a:prstClr>
                </a:solidFill>
                <a:latin typeface="Arial" panose="020B0604020202020204" pitchFamily="34" charset="0"/>
                <a:cs typeface="Arial" panose="020B0604020202020204" pitchFamily="34" charset="0"/>
              </a:rPr>
              <a:t>tortor</a:t>
            </a:r>
            <a:r>
              <a:rPr lang="en-US" sz="1400" dirty="0">
                <a:solidFill>
                  <a:prstClr val="black">
                    <a:lumMod val="75000"/>
                    <a:lumOff val="25000"/>
                  </a:prstClr>
                </a:solidFill>
                <a:latin typeface="Arial" panose="020B0604020202020204" pitchFamily="34" charset="0"/>
                <a:cs typeface="Arial" panose="020B0604020202020204" pitchFamily="34" charset="0"/>
              </a:rPr>
              <a:t> non </a:t>
            </a:r>
            <a:r>
              <a:rPr lang="en-US" sz="1400" dirty="0" err="1">
                <a:solidFill>
                  <a:prstClr val="black">
                    <a:lumMod val="75000"/>
                    <a:lumOff val="25000"/>
                  </a:prstClr>
                </a:solidFill>
                <a:latin typeface="Arial" panose="020B0604020202020204" pitchFamily="34" charset="0"/>
                <a:cs typeface="Arial" panose="020B0604020202020204" pitchFamily="34" charset="0"/>
              </a:rPr>
              <a:t>nisl</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volutpat</a:t>
            </a:r>
            <a:r>
              <a:rPr lang="en-US" sz="1400" dirty="0">
                <a:solidFill>
                  <a:prstClr val="black">
                    <a:lumMod val="75000"/>
                    <a:lumOff val="25000"/>
                  </a:prstClr>
                </a:solidFill>
                <a:latin typeface="Arial" panose="020B0604020202020204" pitchFamily="34" charset="0"/>
                <a:cs typeface="Arial" panose="020B0604020202020204" pitchFamily="34" charset="0"/>
              </a:rPr>
              <a:t> maximus id </a:t>
            </a:r>
            <a:r>
              <a:rPr lang="en-US" sz="1400" dirty="0" err="1">
                <a:solidFill>
                  <a:prstClr val="black">
                    <a:lumMod val="75000"/>
                    <a:lumOff val="25000"/>
                  </a:prstClr>
                </a:solidFill>
                <a:latin typeface="Arial" panose="020B0604020202020204" pitchFamily="34" charset="0"/>
                <a:cs typeface="Arial" panose="020B0604020202020204" pitchFamily="34" charset="0"/>
              </a:rPr>
              <a:t>quis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eros</a:t>
            </a:r>
            <a:r>
              <a:rPr lang="en-US" sz="1400" dirty="0">
                <a:solidFill>
                  <a:prstClr val="black">
                    <a:lumMod val="75000"/>
                    <a:lumOff val="25000"/>
                  </a:prstClr>
                </a:solidFill>
                <a:latin typeface="Arial" panose="020B0604020202020204" pitchFamily="34" charset="0"/>
                <a:cs typeface="Arial" panose="020B0604020202020204" pitchFamily="34" charset="0"/>
              </a:rPr>
              <a:t>. </a:t>
            </a:r>
            <a:endParaRPr lang="id-ID" sz="14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46204764-788C-4FFC-A713-C4B12F117F73}"/>
              </a:ext>
            </a:extLst>
          </p:cNvPr>
          <p:cNvSpPr/>
          <p:nvPr/>
        </p:nvSpPr>
        <p:spPr>
          <a:xfrm>
            <a:off x="720302" y="3485768"/>
            <a:ext cx="279400" cy="279400"/>
          </a:xfrm>
          <a:prstGeom prst="ellipse">
            <a:avLst/>
          </a:prstGeom>
          <a:solidFill>
            <a:schemeClr val="accent3">
              <a:lumMod val="75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 name="Oval 11">
            <a:extLst>
              <a:ext uri="{FF2B5EF4-FFF2-40B4-BE49-F238E27FC236}">
                <a16:creationId xmlns:a16="http://schemas.microsoft.com/office/drawing/2014/main" id="{94F21A9F-5A06-44F6-9F10-D633BD6B5AA5}"/>
              </a:ext>
            </a:extLst>
          </p:cNvPr>
          <p:cNvSpPr/>
          <p:nvPr/>
        </p:nvSpPr>
        <p:spPr>
          <a:xfrm>
            <a:off x="6567427" y="3485768"/>
            <a:ext cx="279400" cy="279400"/>
          </a:xfrm>
          <a:prstGeom prst="ellipse">
            <a:avLst/>
          </a:prstGeom>
          <a:solidFill>
            <a:schemeClr val="accent5">
              <a:lumMod val="40000"/>
              <a:lumOff val="60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D6536909-63E8-42A4-9489-BF6E203598ED}"/>
              </a:ext>
            </a:extLst>
          </p:cNvPr>
          <p:cNvSpPr txBox="1"/>
          <p:nvPr/>
        </p:nvSpPr>
        <p:spPr>
          <a:xfrm>
            <a:off x="1136657" y="3410024"/>
            <a:ext cx="4471514" cy="430887"/>
          </a:xfrm>
          <a:prstGeom prst="rect">
            <a:avLst/>
          </a:prstGeom>
          <a:noFill/>
          <a:ln>
            <a:noFill/>
          </a:ln>
        </p:spPr>
        <p:txBody>
          <a:bodyPr wrap="square" lIns="0" tIns="0" rIns="0" bIns="0" rtlCol="0">
            <a:spAutoFit/>
          </a:bodyPr>
          <a:lstStyle/>
          <a:p>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Aenean</a:t>
            </a:r>
            <a:r>
              <a:rPr lang="en-US" sz="1400" dirty="0">
                <a:solidFill>
                  <a:prstClr val="black">
                    <a:lumMod val="75000"/>
                    <a:lumOff val="25000"/>
                  </a:prstClr>
                </a:solidFill>
                <a:latin typeface="Arial" panose="020B0604020202020204" pitchFamily="34" charset="0"/>
                <a:cs typeface="Arial" panose="020B0604020202020204" pitchFamily="34" charset="0"/>
              </a:rPr>
              <a:t> id </a:t>
            </a:r>
            <a:r>
              <a:rPr lang="en-US" sz="1400" dirty="0" err="1">
                <a:solidFill>
                  <a:prstClr val="black">
                    <a:lumMod val="75000"/>
                    <a:lumOff val="25000"/>
                  </a:prstClr>
                </a:solidFill>
                <a:latin typeface="Arial" panose="020B0604020202020204" pitchFamily="34" charset="0"/>
                <a:cs typeface="Arial" panose="020B0604020202020204" pitchFamily="34" charset="0"/>
              </a:rPr>
              <a:t>tortor</a:t>
            </a:r>
            <a:r>
              <a:rPr lang="en-US" sz="1400" dirty="0">
                <a:solidFill>
                  <a:prstClr val="black">
                    <a:lumMod val="75000"/>
                    <a:lumOff val="25000"/>
                  </a:prstClr>
                </a:solidFill>
                <a:latin typeface="Arial" panose="020B0604020202020204" pitchFamily="34" charset="0"/>
                <a:cs typeface="Arial" panose="020B0604020202020204" pitchFamily="34" charset="0"/>
              </a:rPr>
              <a:t> non </a:t>
            </a:r>
            <a:r>
              <a:rPr lang="en-US" sz="1400" dirty="0" err="1">
                <a:solidFill>
                  <a:prstClr val="black">
                    <a:lumMod val="75000"/>
                    <a:lumOff val="25000"/>
                  </a:prstClr>
                </a:solidFill>
                <a:latin typeface="Arial" panose="020B0604020202020204" pitchFamily="34" charset="0"/>
                <a:cs typeface="Arial" panose="020B0604020202020204" pitchFamily="34" charset="0"/>
              </a:rPr>
              <a:t>nisl</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volutpat</a:t>
            </a:r>
            <a:r>
              <a:rPr lang="en-US" sz="1400" dirty="0">
                <a:solidFill>
                  <a:prstClr val="black">
                    <a:lumMod val="75000"/>
                    <a:lumOff val="25000"/>
                  </a:prstClr>
                </a:solidFill>
                <a:latin typeface="Arial" panose="020B0604020202020204" pitchFamily="34" charset="0"/>
                <a:cs typeface="Arial" panose="020B0604020202020204" pitchFamily="34" charset="0"/>
              </a:rPr>
              <a:t> maximus id </a:t>
            </a:r>
            <a:r>
              <a:rPr lang="en-US" sz="1400" dirty="0" err="1">
                <a:solidFill>
                  <a:prstClr val="black">
                    <a:lumMod val="75000"/>
                    <a:lumOff val="25000"/>
                  </a:prstClr>
                </a:solidFill>
                <a:latin typeface="Arial" panose="020B0604020202020204" pitchFamily="34" charset="0"/>
                <a:cs typeface="Arial" panose="020B0604020202020204" pitchFamily="34" charset="0"/>
              </a:rPr>
              <a:t>quis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eros</a:t>
            </a:r>
            <a:r>
              <a:rPr lang="en-US" sz="1400" dirty="0">
                <a:solidFill>
                  <a:prstClr val="black">
                    <a:lumMod val="75000"/>
                    <a:lumOff val="25000"/>
                  </a:prstClr>
                </a:solidFill>
                <a:latin typeface="Arial" panose="020B0604020202020204" pitchFamily="34" charset="0"/>
                <a:cs typeface="Arial" panose="020B0604020202020204" pitchFamily="34" charset="0"/>
              </a:rPr>
              <a:t>. </a:t>
            </a:r>
            <a:endParaRPr lang="id-ID" sz="14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1DAAC55-9F15-4FAD-BD0E-F799911546AB}"/>
              </a:ext>
            </a:extLst>
          </p:cNvPr>
          <p:cNvSpPr txBox="1"/>
          <p:nvPr/>
        </p:nvSpPr>
        <p:spPr>
          <a:xfrm>
            <a:off x="6983781" y="3410024"/>
            <a:ext cx="4471514" cy="430887"/>
          </a:xfrm>
          <a:prstGeom prst="rect">
            <a:avLst/>
          </a:prstGeom>
          <a:noFill/>
          <a:ln>
            <a:noFill/>
          </a:ln>
        </p:spPr>
        <p:txBody>
          <a:bodyPr wrap="square" lIns="0" tIns="0" rIns="0" bIns="0" rtlCol="0">
            <a:spAutoFit/>
          </a:bodyPr>
          <a:lstStyle/>
          <a:p>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Aenean</a:t>
            </a:r>
            <a:r>
              <a:rPr lang="en-US" sz="1400" dirty="0">
                <a:solidFill>
                  <a:prstClr val="black">
                    <a:lumMod val="75000"/>
                    <a:lumOff val="25000"/>
                  </a:prstClr>
                </a:solidFill>
                <a:latin typeface="Arial" panose="020B0604020202020204" pitchFamily="34" charset="0"/>
                <a:cs typeface="Arial" panose="020B0604020202020204" pitchFamily="34" charset="0"/>
              </a:rPr>
              <a:t> id </a:t>
            </a:r>
            <a:r>
              <a:rPr lang="en-US" sz="1400" dirty="0" err="1">
                <a:solidFill>
                  <a:prstClr val="black">
                    <a:lumMod val="75000"/>
                    <a:lumOff val="25000"/>
                  </a:prstClr>
                </a:solidFill>
                <a:latin typeface="Arial" panose="020B0604020202020204" pitchFamily="34" charset="0"/>
                <a:cs typeface="Arial" panose="020B0604020202020204" pitchFamily="34" charset="0"/>
              </a:rPr>
              <a:t>tortor</a:t>
            </a:r>
            <a:r>
              <a:rPr lang="en-US" sz="1400" dirty="0">
                <a:solidFill>
                  <a:prstClr val="black">
                    <a:lumMod val="75000"/>
                    <a:lumOff val="25000"/>
                  </a:prstClr>
                </a:solidFill>
                <a:latin typeface="Arial" panose="020B0604020202020204" pitchFamily="34" charset="0"/>
                <a:cs typeface="Arial" panose="020B0604020202020204" pitchFamily="34" charset="0"/>
              </a:rPr>
              <a:t> non </a:t>
            </a:r>
            <a:r>
              <a:rPr lang="en-US" sz="1400" dirty="0" err="1">
                <a:solidFill>
                  <a:prstClr val="black">
                    <a:lumMod val="75000"/>
                    <a:lumOff val="25000"/>
                  </a:prstClr>
                </a:solidFill>
                <a:latin typeface="Arial" panose="020B0604020202020204" pitchFamily="34" charset="0"/>
                <a:cs typeface="Arial" panose="020B0604020202020204" pitchFamily="34" charset="0"/>
              </a:rPr>
              <a:t>nisl</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volutpat</a:t>
            </a:r>
            <a:r>
              <a:rPr lang="en-US" sz="1400" dirty="0">
                <a:solidFill>
                  <a:prstClr val="black">
                    <a:lumMod val="75000"/>
                    <a:lumOff val="25000"/>
                  </a:prstClr>
                </a:solidFill>
                <a:latin typeface="Arial" panose="020B0604020202020204" pitchFamily="34" charset="0"/>
                <a:cs typeface="Arial" panose="020B0604020202020204" pitchFamily="34" charset="0"/>
              </a:rPr>
              <a:t> maximus id </a:t>
            </a:r>
            <a:r>
              <a:rPr lang="en-US" sz="1400" dirty="0" err="1">
                <a:solidFill>
                  <a:prstClr val="black">
                    <a:lumMod val="75000"/>
                    <a:lumOff val="25000"/>
                  </a:prstClr>
                </a:solidFill>
                <a:latin typeface="Arial" panose="020B0604020202020204" pitchFamily="34" charset="0"/>
                <a:cs typeface="Arial" panose="020B0604020202020204" pitchFamily="34" charset="0"/>
              </a:rPr>
              <a:t>quis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eros</a:t>
            </a:r>
            <a:r>
              <a:rPr lang="en-US" sz="1400" dirty="0">
                <a:solidFill>
                  <a:prstClr val="black">
                    <a:lumMod val="75000"/>
                    <a:lumOff val="25000"/>
                  </a:prstClr>
                </a:solidFill>
                <a:latin typeface="Arial" panose="020B0604020202020204" pitchFamily="34" charset="0"/>
                <a:cs typeface="Arial" panose="020B0604020202020204" pitchFamily="34" charset="0"/>
              </a:rPr>
              <a:t>. </a:t>
            </a:r>
            <a:endParaRPr lang="id-ID" sz="14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FC8CC84E-F6C3-4C2B-83EF-4AB2C91057D2}"/>
              </a:ext>
            </a:extLst>
          </p:cNvPr>
          <p:cNvSpPr/>
          <p:nvPr/>
        </p:nvSpPr>
        <p:spPr>
          <a:xfrm>
            <a:off x="720302" y="4455868"/>
            <a:ext cx="279400" cy="279400"/>
          </a:xfrm>
          <a:prstGeom prst="ellipse">
            <a:avLst/>
          </a:prstGeom>
          <a:solidFill>
            <a:schemeClr val="accent3">
              <a:lumMod val="75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 name="Oval 15">
            <a:extLst>
              <a:ext uri="{FF2B5EF4-FFF2-40B4-BE49-F238E27FC236}">
                <a16:creationId xmlns:a16="http://schemas.microsoft.com/office/drawing/2014/main" id="{C5EAD821-899F-42C0-B872-3FECAF2B4954}"/>
              </a:ext>
            </a:extLst>
          </p:cNvPr>
          <p:cNvSpPr/>
          <p:nvPr/>
        </p:nvSpPr>
        <p:spPr>
          <a:xfrm>
            <a:off x="6567427" y="4455868"/>
            <a:ext cx="279400" cy="279400"/>
          </a:xfrm>
          <a:prstGeom prst="ellipse">
            <a:avLst/>
          </a:prstGeom>
          <a:solidFill>
            <a:schemeClr val="accent5">
              <a:lumMod val="40000"/>
              <a:lumOff val="60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F6FC3976-312C-4531-A573-E7C887112884}"/>
              </a:ext>
            </a:extLst>
          </p:cNvPr>
          <p:cNvSpPr txBox="1"/>
          <p:nvPr/>
        </p:nvSpPr>
        <p:spPr>
          <a:xfrm>
            <a:off x="1136657" y="4380124"/>
            <a:ext cx="4471514" cy="430887"/>
          </a:xfrm>
          <a:prstGeom prst="rect">
            <a:avLst/>
          </a:prstGeom>
          <a:noFill/>
          <a:ln>
            <a:noFill/>
          </a:ln>
        </p:spPr>
        <p:txBody>
          <a:bodyPr wrap="square" lIns="0" tIns="0" rIns="0" bIns="0" rtlCol="0">
            <a:spAutoFit/>
          </a:bodyPr>
          <a:lstStyle/>
          <a:p>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Aenean</a:t>
            </a:r>
            <a:r>
              <a:rPr lang="en-US" sz="1400" dirty="0">
                <a:solidFill>
                  <a:prstClr val="black">
                    <a:lumMod val="75000"/>
                    <a:lumOff val="25000"/>
                  </a:prstClr>
                </a:solidFill>
                <a:latin typeface="Arial" panose="020B0604020202020204" pitchFamily="34" charset="0"/>
                <a:cs typeface="Arial" panose="020B0604020202020204" pitchFamily="34" charset="0"/>
              </a:rPr>
              <a:t> id </a:t>
            </a:r>
            <a:r>
              <a:rPr lang="en-US" sz="1400" dirty="0" err="1">
                <a:solidFill>
                  <a:prstClr val="black">
                    <a:lumMod val="75000"/>
                    <a:lumOff val="25000"/>
                  </a:prstClr>
                </a:solidFill>
                <a:latin typeface="Arial" panose="020B0604020202020204" pitchFamily="34" charset="0"/>
                <a:cs typeface="Arial" panose="020B0604020202020204" pitchFamily="34" charset="0"/>
              </a:rPr>
              <a:t>tortor</a:t>
            </a:r>
            <a:r>
              <a:rPr lang="en-US" sz="1400" dirty="0">
                <a:solidFill>
                  <a:prstClr val="black">
                    <a:lumMod val="75000"/>
                    <a:lumOff val="25000"/>
                  </a:prstClr>
                </a:solidFill>
                <a:latin typeface="Arial" panose="020B0604020202020204" pitchFamily="34" charset="0"/>
                <a:cs typeface="Arial" panose="020B0604020202020204" pitchFamily="34" charset="0"/>
              </a:rPr>
              <a:t> non </a:t>
            </a:r>
            <a:r>
              <a:rPr lang="en-US" sz="1400" dirty="0" err="1">
                <a:solidFill>
                  <a:prstClr val="black">
                    <a:lumMod val="75000"/>
                    <a:lumOff val="25000"/>
                  </a:prstClr>
                </a:solidFill>
                <a:latin typeface="Arial" panose="020B0604020202020204" pitchFamily="34" charset="0"/>
                <a:cs typeface="Arial" panose="020B0604020202020204" pitchFamily="34" charset="0"/>
              </a:rPr>
              <a:t>nisl</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volutpat</a:t>
            </a:r>
            <a:r>
              <a:rPr lang="en-US" sz="1400" dirty="0">
                <a:solidFill>
                  <a:prstClr val="black">
                    <a:lumMod val="75000"/>
                    <a:lumOff val="25000"/>
                  </a:prstClr>
                </a:solidFill>
                <a:latin typeface="Arial" panose="020B0604020202020204" pitchFamily="34" charset="0"/>
                <a:cs typeface="Arial" panose="020B0604020202020204" pitchFamily="34" charset="0"/>
              </a:rPr>
              <a:t> maximus id </a:t>
            </a:r>
            <a:r>
              <a:rPr lang="en-US" sz="1400" dirty="0" err="1">
                <a:solidFill>
                  <a:prstClr val="black">
                    <a:lumMod val="75000"/>
                    <a:lumOff val="25000"/>
                  </a:prstClr>
                </a:solidFill>
                <a:latin typeface="Arial" panose="020B0604020202020204" pitchFamily="34" charset="0"/>
                <a:cs typeface="Arial" panose="020B0604020202020204" pitchFamily="34" charset="0"/>
              </a:rPr>
              <a:t>quis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eros</a:t>
            </a:r>
            <a:r>
              <a:rPr lang="en-US" sz="1400" dirty="0">
                <a:solidFill>
                  <a:prstClr val="black">
                    <a:lumMod val="75000"/>
                    <a:lumOff val="25000"/>
                  </a:prstClr>
                </a:solidFill>
                <a:latin typeface="Arial" panose="020B0604020202020204" pitchFamily="34" charset="0"/>
                <a:cs typeface="Arial" panose="020B0604020202020204" pitchFamily="34" charset="0"/>
              </a:rPr>
              <a:t>. </a:t>
            </a:r>
            <a:endParaRPr lang="id-ID" sz="14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23C3C9B-42CF-4627-B632-0BCF5DF068F4}"/>
              </a:ext>
            </a:extLst>
          </p:cNvPr>
          <p:cNvSpPr txBox="1"/>
          <p:nvPr/>
        </p:nvSpPr>
        <p:spPr>
          <a:xfrm>
            <a:off x="6983781" y="4380124"/>
            <a:ext cx="4471514" cy="430887"/>
          </a:xfrm>
          <a:prstGeom prst="rect">
            <a:avLst/>
          </a:prstGeom>
          <a:noFill/>
          <a:ln>
            <a:noFill/>
          </a:ln>
        </p:spPr>
        <p:txBody>
          <a:bodyPr wrap="square" lIns="0" tIns="0" rIns="0" bIns="0" rtlCol="0">
            <a:spAutoFit/>
          </a:bodyPr>
          <a:lstStyle/>
          <a:p>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Aenean</a:t>
            </a:r>
            <a:r>
              <a:rPr lang="en-US" sz="1400" dirty="0">
                <a:solidFill>
                  <a:prstClr val="black">
                    <a:lumMod val="75000"/>
                    <a:lumOff val="25000"/>
                  </a:prstClr>
                </a:solidFill>
                <a:latin typeface="Arial" panose="020B0604020202020204" pitchFamily="34" charset="0"/>
                <a:cs typeface="Arial" panose="020B0604020202020204" pitchFamily="34" charset="0"/>
              </a:rPr>
              <a:t> id </a:t>
            </a:r>
            <a:r>
              <a:rPr lang="en-US" sz="1400" dirty="0" err="1">
                <a:solidFill>
                  <a:prstClr val="black">
                    <a:lumMod val="75000"/>
                    <a:lumOff val="25000"/>
                  </a:prstClr>
                </a:solidFill>
                <a:latin typeface="Arial" panose="020B0604020202020204" pitchFamily="34" charset="0"/>
                <a:cs typeface="Arial" panose="020B0604020202020204" pitchFamily="34" charset="0"/>
              </a:rPr>
              <a:t>tortor</a:t>
            </a:r>
            <a:r>
              <a:rPr lang="en-US" sz="1400" dirty="0">
                <a:solidFill>
                  <a:prstClr val="black">
                    <a:lumMod val="75000"/>
                    <a:lumOff val="25000"/>
                  </a:prstClr>
                </a:solidFill>
                <a:latin typeface="Arial" panose="020B0604020202020204" pitchFamily="34" charset="0"/>
                <a:cs typeface="Arial" panose="020B0604020202020204" pitchFamily="34" charset="0"/>
              </a:rPr>
              <a:t> non </a:t>
            </a:r>
            <a:r>
              <a:rPr lang="en-US" sz="1400" dirty="0" err="1">
                <a:solidFill>
                  <a:prstClr val="black">
                    <a:lumMod val="75000"/>
                    <a:lumOff val="25000"/>
                  </a:prstClr>
                </a:solidFill>
                <a:latin typeface="Arial" panose="020B0604020202020204" pitchFamily="34" charset="0"/>
                <a:cs typeface="Arial" panose="020B0604020202020204" pitchFamily="34" charset="0"/>
              </a:rPr>
              <a:t>nisl</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volutpat</a:t>
            </a:r>
            <a:r>
              <a:rPr lang="en-US" sz="1400" dirty="0">
                <a:solidFill>
                  <a:prstClr val="black">
                    <a:lumMod val="75000"/>
                    <a:lumOff val="25000"/>
                  </a:prstClr>
                </a:solidFill>
                <a:latin typeface="Arial" panose="020B0604020202020204" pitchFamily="34" charset="0"/>
                <a:cs typeface="Arial" panose="020B0604020202020204" pitchFamily="34" charset="0"/>
              </a:rPr>
              <a:t> maximus id </a:t>
            </a:r>
            <a:r>
              <a:rPr lang="en-US" sz="1400" dirty="0" err="1">
                <a:solidFill>
                  <a:prstClr val="black">
                    <a:lumMod val="75000"/>
                    <a:lumOff val="25000"/>
                  </a:prstClr>
                </a:solidFill>
                <a:latin typeface="Arial" panose="020B0604020202020204" pitchFamily="34" charset="0"/>
                <a:cs typeface="Arial" panose="020B0604020202020204" pitchFamily="34" charset="0"/>
              </a:rPr>
              <a:t>quis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eros</a:t>
            </a:r>
            <a:r>
              <a:rPr lang="en-US" sz="1400" dirty="0">
                <a:solidFill>
                  <a:prstClr val="black">
                    <a:lumMod val="75000"/>
                    <a:lumOff val="25000"/>
                  </a:prstClr>
                </a:solidFill>
                <a:latin typeface="Arial" panose="020B0604020202020204" pitchFamily="34" charset="0"/>
                <a:cs typeface="Arial" panose="020B0604020202020204" pitchFamily="34" charset="0"/>
              </a:rPr>
              <a:t>. </a:t>
            </a:r>
            <a:endParaRPr lang="id-ID" sz="14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5742F4D3-A160-44DE-8E64-B6D96DCD4826}"/>
              </a:ext>
            </a:extLst>
          </p:cNvPr>
          <p:cNvSpPr/>
          <p:nvPr/>
        </p:nvSpPr>
        <p:spPr>
          <a:xfrm>
            <a:off x="720302" y="5425968"/>
            <a:ext cx="279400" cy="279400"/>
          </a:xfrm>
          <a:prstGeom prst="ellipse">
            <a:avLst/>
          </a:prstGeom>
          <a:solidFill>
            <a:schemeClr val="accent3">
              <a:lumMod val="75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0" name="Oval 19">
            <a:extLst>
              <a:ext uri="{FF2B5EF4-FFF2-40B4-BE49-F238E27FC236}">
                <a16:creationId xmlns:a16="http://schemas.microsoft.com/office/drawing/2014/main" id="{1D790A8B-EA18-4E99-9A9E-AB216B925DF7}"/>
              </a:ext>
            </a:extLst>
          </p:cNvPr>
          <p:cNvSpPr/>
          <p:nvPr/>
        </p:nvSpPr>
        <p:spPr>
          <a:xfrm>
            <a:off x="6567427" y="5425968"/>
            <a:ext cx="279400" cy="279400"/>
          </a:xfrm>
          <a:prstGeom prst="ellipse">
            <a:avLst/>
          </a:prstGeom>
          <a:solidFill>
            <a:schemeClr val="accent5">
              <a:lumMod val="40000"/>
              <a:lumOff val="60000"/>
            </a:schemeClr>
          </a:solid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87146768-AB92-4365-A824-30312D77E8AC}"/>
              </a:ext>
            </a:extLst>
          </p:cNvPr>
          <p:cNvSpPr txBox="1"/>
          <p:nvPr/>
        </p:nvSpPr>
        <p:spPr>
          <a:xfrm>
            <a:off x="1136657" y="5350224"/>
            <a:ext cx="4471514" cy="430887"/>
          </a:xfrm>
          <a:prstGeom prst="rect">
            <a:avLst/>
          </a:prstGeom>
          <a:noFill/>
          <a:ln>
            <a:noFill/>
          </a:ln>
        </p:spPr>
        <p:txBody>
          <a:bodyPr wrap="square" lIns="0" tIns="0" rIns="0" bIns="0" rtlCol="0">
            <a:spAutoFit/>
          </a:bodyPr>
          <a:lstStyle/>
          <a:p>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Aenean</a:t>
            </a:r>
            <a:r>
              <a:rPr lang="en-US" sz="1400" dirty="0">
                <a:solidFill>
                  <a:prstClr val="black">
                    <a:lumMod val="75000"/>
                    <a:lumOff val="25000"/>
                  </a:prstClr>
                </a:solidFill>
                <a:latin typeface="Arial" panose="020B0604020202020204" pitchFamily="34" charset="0"/>
                <a:cs typeface="Arial" panose="020B0604020202020204" pitchFamily="34" charset="0"/>
              </a:rPr>
              <a:t> id </a:t>
            </a:r>
            <a:r>
              <a:rPr lang="en-US" sz="1400" dirty="0" err="1">
                <a:solidFill>
                  <a:prstClr val="black">
                    <a:lumMod val="75000"/>
                    <a:lumOff val="25000"/>
                  </a:prstClr>
                </a:solidFill>
                <a:latin typeface="Arial" panose="020B0604020202020204" pitchFamily="34" charset="0"/>
                <a:cs typeface="Arial" panose="020B0604020202020204" pitchFamily="34" charset="0"/>
              </a:rPr>
              <a:t>tortor</a:t>
            </a:r>
            <a:r>
              <a:rPr lang="en-US" sz="1400" dirty="0">
                <a:solidFill>
                  <a:prstClr val="black">
                    <a:lumMod val="75000"/>
                    <a:lumOff val="25000"/>
                  </a:prstClr>
                </a:solidFill>
                <a:latin typeface="Arial" panose="020B0604020202020204" pitchFamily="34" charset="0"/>
                <a:cs typeface="Arial" panose="020B0604020202020204" pitchFamily="34" charset="0"/>
              </a:rPr>
              <a:t> non </a:t>
            </a:r>
            <a:r>
              <a:rPr lang="en-US" sz="1400" dirty="0" err="1">
                <a:solidFill>
                  <a:prstClr val="black">
                    <a:lumMod val="75000"/>
                    <a:lumOff val="25000"/>
                  </a:prstClr>
                </a:solidFill>
                <a:latin typeface="Arial" panose="020B0604020202020204" pitchFamily="34" charset="0"/>
                <a:cs typeface="Arial" panose="020B0604020202020204" pitchFamily="34" charset="0"/>
              </a:rPr>
              <a:t>nisl</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volutpat</a:t>
            </a:r>
            <a:r>
              <a:rPr lang="en-US" sz="1400" dirty="0">
                <a:solidFill>
                  <a:prstClr val="black">
                    <a:lumMod val="75000"/>
                    <a:lumOff val="25000"/>
                  </a:prstClr>
                </a:solidFill>
                <a:latin typeface="Arial" panose="020B0604020202020204" pitchFamily="34" charset="0"/>
                <a:cs typeface="Arial" panose="020B0604020202020204" pitchFamily="34" charset="0"/>
              </a:rPr>
              <a:t> maximus id </a:t>
            </a:r>
            <a:r>
              <a:rPr lang="en-US" sz="1400" dirty="0" err="1">
                <a:solidFill>
                  <a:prstClr val="black">
                    <a:lumMod val="75000"/>
                    <a:lumOff val="25000"/>
                  </a:prstClr>
                </a:solidFill>
                <a:latin typeface="Arial" panose="020B0604020202020204" pitchFamily="34" charset="0"/>
                <a:cs typeface="Arial" panose="020B0604020202020204" pitchFamily="34" charset="0"/>
              </a:rPr>
              <a:t>quis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eros</a:t>
            </a:r>
            <a:r>
              <a:rPr lang="en-US" sz="1400" dirty="0">
                <a:solidFill>
                  <a:prstClr val="black">
                    <a:lumMod val="75000"/>
                    <a:lumOff val="25000"/>
                  </a:prstClr>
                </a:solidFill>
                <a:latin typeface="Arial" panose="020B0604020202020204" pitchFamily="34" charset="0"/>
                <a:cs typeface="Arial" panose="020B0604020202020204" pitchFamily="34" charset="0"/>
              </a:rPr>
              <a:t>. </a:t>
            </a:r>
            <a:endParaRPr lang="id-ID" sz="14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068C4440-A606-410A-9F6A-9CCF478DA873}"/>
              </a:ext>
            </a:extLst>
          </p:cNvPr>
          <p:cNvSpPr txBox="1"/>
          <p:nvPr/>
        </p:nvSpPr>
        <p:spPr>
          <a:xfrm>
            <a:off x="6983781" y="5350224"/>
            <a:ext cx="4471514" cy="430887"/>
          </a:xfrm>
          <a:prstGeom prst="rect">
            <a:avLst/>
          </a:prstGeom>
          <a:noFill/>
          <a:ln>
            <a:noFill/>
          </a:ln>
        </p:spPr>
        <p:txBody>
          <a:bodyPr wrap="square" lIns="0" tIns="0" rIns="0" bIns="0" rtlCol="0">
            <a:spAutoFit/>
          </a:bodyPr>
          <a:lstStyle/>
          <a:p>
            <a:r>
              <a:rPr lang="en-US" sz="1400" dirty="0">
                <a:solidFill>
                  <a:prstClr val="black">
                    <a:lumMod val="75000"/>
                    <a:lumOff val="25000"/>
                  </a:prstClr>
                </a:solidFill>
                <a:latin typeface="Arial" panose="020B0604020202020204" pitchFamily="34" charset="0"/>
                <a:cs typeface="Arial" panose="020B0604020202020204" pitchFamily="34" charset="0"/>
              </a:rPr>
              <a:t>Lorem ipsum dolor sit </a:t>
            </a:r>
            <a:r>
              <a:rPr lang="en-US" sz="1400" dirty="0" err="1">
                <a:solidFill>
                  <a:prstClr val="black">
                    <a:lumMod val="75000"/>
                    <a:lumOff val="25000"/>
                  </a:prstClr>
                </a:solidFill>
                <a:latin typeface="Arial" panose="020B0604020202020204" pitchFamily="34" charset="0"/>
                <a:cs typeface="Arial" panose="020B0604020202020204" pitchFamily="34" charset="0"/>
              </a:rPr>
              <a:t>amet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consectetur</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adipiscing</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elit</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Aenean</a:t>
            </a:r>
            <a:r>
              <a:rPr lang="en-US" sz="1400" dirty="0">
                <a:solidFill>
                  <a:prstClr val="black">
                    <a:lumMod val="75000"/>
                    <a:lumOff val="25000"/>
                  </a:prstClr>
                </a:solidFill>
                <a:latin typeface="Arial" panose="020B0604020202020204" pitchFamily="34" charset="0"/>
                <a:cs typeface="Arial" panose="020B0604020202020204" pitchFamily="34" charset="0"/>
              </a:rPr>
              <a:t> id </a:t>
            </a:r>
            <a:r>
              <a:rPr lang="en-US" sz="1400" dirty="0" err="1">
                <a:solidFill>
                  <a:prstClr val="black">
                    <a:lumMod val="75000"/>
                    <a:lumOff val="25000"/>
                  </a:prstClr>
                </a:solidFill>
                <a:latin typeface="Arial" panose="020B0604020202020204" pitchFamily="34" charset="0"/>
                <a:cs typeface="Arial" panose="020B0604020202020204" pitchFamily="34" charset="0"/>
              </a:rPr>
              <a:t>tortor</a:t>
            </a:r>
            <a:r>
              <a:rPr lang="en-US" sz="1400" dirty="0">
                <a:solidFill>
                  <a:prstClr val="black">
                    <a:lumMod val="75000"/>
                    <a:lumOff val="25000"/>
                  </a:prstClr>
                </a:solidFill>
                <a:latin typeface="Arial" panose="020B0604020202020204" pitchFamily="34" charset="0"/>
                <a:cs typeface="Arial" panose="020B0604020202020204" pitchFamily="34" charset="0"/>
              </a:rPr>
              <a:t> non </a:t>
            </a:r>
            <a:r>
              <a:rPr lang="en-US" sz="1400" dirty="0" err="1">
                <a:solidFill>
                  <a:prstClr val="black">
                    <a:lumMod val="75000"/>
                    <a:lumOff val="25000"/>
                  </a:prstClr>
                </a:solidFill>
                <a:latin typeface="Arial" panose="020B0604020202020204" pitchFamily="34" charset="0"/>
                <a:cs typeface="Arial" panose="020B0604020202020204" pitchFamily="34" charset="0"/>
              </a:rPr>
              <a:t>nisl</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volutpat</a:t>
            </a:r>
            <a:r>
              <a:rPr lang="en-US" sz="1400" dirty="0">
                <a:solidFill>
                  <a:prstClr val="black">
                    <a:lumMod val="75000"/>
                    <a:lumOff val="25000"/>
                  </a:prstClr>
                </a:solidFill>
                <a:latin typeface="Arial" panose="020B0604020202020204" pitchFamily="34" charset="0"/>
                <a:cs typeface="Arial" panose="020B0604020202020204" pitchFamily="34" charset="0"/>
              </a:rPr>
              <a:t> maximus id </a:t>
            </a:r>
            <a:r>
              <a:rPr lang="en-US" sz="1400" dirty="0" err="1">
                <a:solidFill>
                  <a:prstClr val="black">
                    <a:lumMod val="75000"/>
                    <a:lumOff val="25000"/>
                  </a:prstClr>
                </a:solidFill>
                <a:latin typeface="Arial" panose="020B0604020202020204" pitchFamily="34" charset="0"/>
                <a:cs typeface="Arial" panose="020B0604020202020204" pitchFamily="34" charset="0"/>
              </a:rPr>
              <a:t>quis</a:t>
            </a:r>
            <a:r>
              <a:rPr lang="en-US" sz="1400" dirty="0">
                <a:solidFill>
                  <a:prstClr val="black">
                    <a:lumMod val="75000"/>
                    <a:lumOff val="25000"/>
                  </a:prstClr>
                </a:solidFill>
                <a:latin typeface="Arial" panose="020B0604020202020204" pitchFamily="34" charset="0"/>
                <a:cs typeface="Arial" panose="020B0604020202020204" pitchFamily="34" charset="0"/>
              </a:rPr>
              <a:t> </a:t>
            </a:r>
            <a:r>
              <a:rPr lang="en-US" sz="1400" dirty="0" err="1">
                <a:solidFill>
                  <a:prstClr val="black">
                    <a:lumMod val="75000"/>
                    <a:lumOff val="25000"/>
                  </a:prstClr>
                </a:solidFill>
                <a:latin typeface="Arial" panose="020B0604020202020204" pitchFamily="34" charset="0"/>
                <a:cs typeface="Arial" panose="020B0604020202020204" pitchFamily="34" charset="0"/>
              </a:rPr>
              <a:t>eros</a:t>
            </a:r>
            <a:r>
              <a:rPr lang="en-US" sz="1400" dirty="0">
                <a:solidFill>
                  <a:prstClr val="black">
                    <a:lumMod val="75000"/>
                    <a:lumOff val="25000"/>
                  </a:prstClr>
                </a:solidFill>
                <a:latin typeface="Arial" panose="020B0604020202020204" pitchFamily="34" charset="0"/>
                <a:cs typeface="Arial" panose="020B0604020202020204" pitchFamily="34" charset="0"/>
              </a:rPr>
              <a:t>. </a:t>
            </a:r>
            <a:endParaRPr lang="id-ID" sz="14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6B73763E-6DD9-4FC3-8421-B3F19DA79F14}"/>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807657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7C5DE9-F5D2-4E3B-A65F-F90461B8E4D3}"/>
              </a:ext>
            </a:extLst>
          </p:cNvPr>
          <p:cNvSpPr>
            <a:spLocks noGrp="1"/>
          </p:cNvSpPr>
          <p:nvPr>
            <p:ph type="title"/>
          </p:nvPr>
        </p:nvSpPr>
        <p:spPr/>
        <p:txBody>
          <a:bodyPr/>
          <a:lstStyle/>
          <a:p>
            <a:r>
              <a:rPr lang="en-US" dirty="0"/>
              <a:t>Roland Berger combines a unique know-how of Thailand with solid global know-how on smart city best practices</a:t>
            </a:r>
            <a:endParaRPr lang="th-TH" dirty="0"/>
          </a:p>
        </p:txBody>
      </p:sp>
      <p:sp>
        <p:nvSpPr>
          <p:cNvPr id="3" name="Rectangle 2">
            <a:extLst>
              <a:ext uri="{FF2B5EF4-FFF2-40B4-BE49-F238E27FC236}">
                <a16:creationId xmlns:a16="http://schemas.microsoft.com/office/drawing/2014/main" id="{EEA7A2FA-5632-4EEF-9D7B-68C96C4FF66F}"/>
              </a:ext>
            </a:extLst>
          </p:cNvPr>
          <p:cNvSpPr/>
          <p:nvPr/>
        </p:nvSpPr>
        <p:spPr>
          <a:xfrm>
            <a:off x="419100" y="1172304"/>
            <a:ext cx="4703928" cy="369332"/>
          </a:xfrm>
          <a:prstGeom prst="rect">
            <a:avLst/>
          </a:prstGeom>
        </p:spPr>
        <p:txBody>
          <a:bodyPr wrap="square">
            <a:spAutoFit/>
          </a:bodyPr>
          <a:lstStyle/>
          <a:p>
            <a:r>
              <a:rPr lang="en-US" sz="1600" dirty="0">
                <a:solidFill>
                  <a:srgbClr val="8D9399"/>
                </a:solidFill>
                <a:latin typeface="Arial" panose="020B0604020202020204" pitchFamily="34" charset="0"/>
                <a:cs typeface="Arial" panose="020B0604020202020204" pitchFamily="34" charset="0"/>
              </a:rPr>
              <a:t>Selected Roland Berger's projects in Thailand</a:t>
            </a:r>
            <a:r>
              <a:rPr lang="en-US" sz="1800" dirty="0">
                <a:latin typeface="Arial" panose="020B0604020202020204" pitchFamily="34" charset="0"/>
                <a:cs typeface="Arial" panose="020B0604020202020204" pitchFamily="34" charset="0"/>
              </a:rPr>
              <a:t> </a:t>
            </a:r>
          </a:p>
        </p:txBody>
      </p:sp>
      <p:sp>
        <p:nvSpPr>
          <p:cNvPr id="5" name="Rectangle 4">
            <a:extLst>
              <a:ext uri="{FF2B5EF4-FFF2-40B4-BE49-F238E27FC236}">
                <a16:creationId xmlns:a16="http://schemas.microsoft.com/office/drawing/2014/main" id="{012EFE6D-0D21-445A-9CB4-1DAEB1DB32ED}"/>
              </a:ext>
            </a:extLst>
          </p:cNvPr>
          <p:cNvSpPr/>
          <p:nvPr/>
        </p:nvSpPr>
        <p:spPr>
          <a:xfrm>
            <a:off x="419100" y="3229085"/>
            <a:ext cx="208697"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b</a:t>
            </a:r>
          </a:p>
        </p:txBody>
      </p:sp>
      <p:sp>
        <p:nvSpPr>
          <p:cNvPr id="9" name="Rectangle 8">
            <a:extLst>
              <a:ext uri="{FF2B5EF4-FFF2-40B4-BE49-F238E27FC236}">
                <a16:creationId xmlns:a16="http://schemas.microsoft.com/office/drawing/2014/main" id="{64A18A86-5B37-42F3-8F87-2E3EAB2DAAA5}"/>
              </a:ext>
            </a:extLst>
          </p:cNvPr>
          <p:cNvSpPr/>
          <p:nvPr/>
        </p:nvSpPr>
        <p:spPr>
          <a:xfrm>
            <a:off x="419100" y="1639398"/>
            <a:ext cx="208697"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a:t>
            </a:r>
          </a:p>
        </p:txBody>
      </p:sp>
      <p:sp>
        <p:nvSpPr>
          <p:cNvPr id="10" name="Rectangle 9">
            <a:extLst>
              <a:ext uri="{FF2B5EF4-FFF2-40B4-BE49-F238E27FC236}">
                <a16:creationId xmlns:a16="http://schemas.microsoft.com/office/drawing/2014/main" id="{5ACD66F4-4350-4090-94F3-CEA4F7F8570E}"/>
              </a:ext>
            </a:extLst>
          </p:cNvPr>
          <p:cNvSpPr/>
          <p:nvPr/>
        </p:nvSpPr>
        <p:spPr>
          <a:xfrm>
            <a:off x="419099" y="4818772"/>
            <a:ext cx="208697"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c</a:t>
            </a:r>
          </a:p>
        </p:txBody>
      </p:sp>
      <p:sp>
        <p:nvSpPr>
          <p:cNvPr id="11" name="Rectangle 10">
            <a:extLst>
              <a:ext uri="{FF2B5EF4-FFF2-40B4-BE49-F238E27FC236}">
                <a16:creationId xmlns:a16="http://schemas.microsoft.com/office/drawing/2014/main" id="{238A2B9A-20F0-4211-BDE0-7673676737B2}"/>
              </a:ext>
            </a:extLst>
          </p:cNvPr>
          <p:cNvSpPr/>
          <p:nvPr/>
        </p:nvSpPr>
        <p:spPr>
          <a:xfrm>
            <a:off x="764874" y="1639398"/>
            <a:ext cx="1062789"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Phuket</a:t>
            </a:r>
            <a:r>
              <a:rPr lang="en-US" sz="1400" dirty="0">
                <a:solidFill>
                  <a:srgbClr val="002060"/>
                </a:solidFill>
              </a:rPr>
              <a:t> </a:t>
            </a:r>
          </a:p>
        </p:txBody>
      </p:sp>
      <p:sp>
        <p:nvSpPr>
          <p:cNvPr id="12" name="Rectangle 11">
            <a:extLst>
              <a:ext uri="{FF2B5EF4-FFF2-40B4-BE49-F238E27FC236}">
                <a16:creationId xmlns:a16="http://schemas.microsoft.com/office/drawing/2014/main" id="{49DF0489-CE69-4E30-BACF-363E3120991B}"/>
              </a:ext>
            </a:extLst>
          </p:cNvPr>
          <p:cNvSpPr/>
          <p:nvPr/>
        </p:nvSpPr>
        <p:spPr>
          <a:xfrm>
            <a:off x="764874" y="3234389"/>
            <a:ext cx="1062789"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Phuket</a:t>
            </a:r>
            <a:r>
              <a:rPr lang="en-US" sz="1400" dirty="0">
                <a:solidFill>
                  <a:srgbClr val="002060"/>
                </a:solidFill>
              </a:rPr>
              <a:t> </a:t>
            </a:r>
          </a:p>
        </p:txBody>
      </p:sp>
      <p:sp>
        <p:nvSpPr>
          <p:cNvPr id="13" name="Rectangle 12">
            <a:extLst>
              <a:ext uri="{FF2B5EF4-FFF2-40B4-BE49-F238E27FC236}">
                <a16:creationId xmlns:a16="http://schemas.microsoft.com/office/drawing/2014/main" id="{7B7579F4-C905-4ED8-A0BF-AA62E71E580B}"/>
              </a:ext>
            </a:extLst>
          </p:cNvPr>
          <p:cNvSpPr/>
          <p:nvPr/>
        </p:nvSpPr>
        <p:spPr>
          <a:xfrm>
            <a:off x="764874" y="4818772"/>
            <a:ext cx="1062789"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Phuket</a:t>
            </a:r>
            <a:r>
              <a:rPr lang="en-US" sz="1400" dirty="0">
                <a:solidFill>
                  <a:srgbClr val="002060"/>
                </a:solidFill>
              </a:rPr>
              <a:t> </a:t>
            </a:r>
          </a:p>
        </p:txBody>
      </p:sp>
      <p:cxnSp>
        <p:nvCxnSpPr>
          <p:cNvPr id="14" name="Straight Connector 13">
            <a:extLst>
              <a:ext uri="{FF2B5EF4-FFF2-40B4-BE49-F238E27FC236}">
                <a16:creationId xmlns:a16="http://schemas.microsoft.com/office/drawing/2014/main" id="{8C757A2E-62E4-4E17-A200-CDDB4D4948E0}"/>
              </a:ext>
            </a:extLst>
          </p:cNvPr>
          <p:cNvCxnSpPr>
            <a:cxnSpLocks/>
          </p:cNvCxnSpPr>
          <p:nvPr/>
        </p:nvCxnSpPr>
        <p:spPr>
          <a:xfrm>
            <a:off x="802973" y="1947175"/>
            <a:ext cx="252708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90263E-9B46-4930-8192-47AEECC81F0D}"/>
              </a:ext>
            </a:extLst>
          </p:cNvPr>
          <p:cNvCxnSpPr>
            <a:cxnSpLocks/>
          </p:cNvCxnSpPr>
          <p:nvPr/>
        </p:nvCxnSpPr>
        <p:spPr>
          <a:xfrm>
            <a:off x="802973" y="3542166"/>
            <a:ext cx="252708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AADBF2-986C-4116-8626-51516048ABC2}"/>
              </a:ext>
            </a:extLst>
          </p:cNvPr>
          <p:cNvCxnSpPr>
            <a:cxnSpLocks/>
          </p:cNvCxnSpPr>
          <p:nvPr/>
        </p:nvCxnSpPr>
        <p:spPr>
          <a:xfrm>
            <a:off x="802973" y="5126549"/>
            <a:ext cx="252708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730DDA6-FA69-4D98-9017-916AA010B10F}"/>
              </a:ext>
            </a:extLst>
          </p:cNvPr>
          <p:cNvSpPr/>
          <p:nvPr/>
        </p:nvSpPr>
        <p:spPr>
          <a:xfrm>
            <a:off x="1513780" y="1990548"/>
            <a:ext cx="1977802" cy="938719"/>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We developed the </a:t>
            </a:r>
            <a:r>
              <a:rPr lang="en-US" sz="1100" b="1" dirty="0">
                <a:solidFill>
                  <a:srgbClr val="000000"/>
                </a:solidFill>
                <a:latin typeface="Arial" panose="020B0604020202020204" pitchFamily="34" charset="0"/>
                <a:cs typeface="Arial" panose="020B0604020202020204" pitchFamily="34" charset="0"/>
              </a:rPr>
              <a:t>5-year</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digitalization Roadmap with detailed initiatives </a:t>
            </a:r>
            <a:r>
              <a:rPr lang="en-US" sz="1100" dirty="0">
                <a:solidFill>
                  <a:srgbClr val="000000"/>
                </a:solidFill>
                <a:latin typeface="Arial" panose="020B0604020202020204" pitchFamily="34" charset="0"/>
                <a:cs typeface="Arial" panose="020B0604020202020204" pitchFamily="34" charset="0"/>
              </a:rPr>
              <a:t>to transform Thai aging society, agriculture, and tourism</a:t>
            </a:r>
            <a:endParaRPr lang="en-US" sz="11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BB5B02C7-C1F8-4CE7-97AA-8EECBEF1C7CA}"/>
              </a:ext>
            </a:extLst>
          </p:cNvPr>
          <p:cNvSpPr/>
          <p:nvPr/>
        </p:nvSpPr>
        <p:spPr>
          <a:xfrm>
            <a:off x="1513780" y="3536861"/>
            <a:ext cx="1897038" cy="938719"/>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We developed the </a:t>
            </a:r>
            <a:r>
              <a:rPr lang="en-US" sz="1100" b="1" dirty="0">
                <a:solidFill>
                  <a:srgbClr val="000000"/>
                </a:solidFill>
                <a:latin typeface="Arial" panose="020B0604020202020204" pitchFamily="34" charset="0"/>
                <a:cs typeface="Arial" panose="020B0604020202020204" pitchFamily="34" charset="0"/>
              </a:rPr>
              <a:t>5-year</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National Tourism</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Development Plan </a:t>
            </a:r>
            <a:r>
              <a:rPr lang="en-US" sz="1100" dirty="0">
                <a:solidFill>
                  <a:srgbClr val="000000"/>
                </a:solidFill>
                <a:latin typeface="Arial" panose="020B0604020202020204" pitchFamily="34" charset="0"/>
                <a:cs typeface="Arial" panose="020B0604020202020204" pitchFamily="34" charset="0"/>
              </a:rPr>
              <a:t>covering all regions in Thailand</a:t>
            </a: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230F6DB4-C5B2-4147-8A5A-91602BA469B3}"/>
              </a:ext>
            </a:extLst>
          </p:cNvPr>
          <p:cNvSpPr/>
          <p:nvPr/>
        </p:nvSpPr>
        <p:spPr>
          <a:xfrm>
            <a:off x="1513780" y="5164618"/>
            <a:ext cx="2058567" cy="938719"/>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We developed the </a:t>
            </a:r>
            <a:r>
              <a:rPr lang="en-US" sz="1100" b="1" dirty="0">
                <a:solidFill>
                  <a:srgbClr val="000000"/>
                </a:solidFill>
                <a:latin typeface="Arial" panose="020B0604020202020204" pitchFamily="34" charset="0"/>
                <a:cs typeface="Arial" panose="020B0604020202020204" pitchFamily="34" charset="0"/>
              </a:rPr>
              <a:t>5-year</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National Sport</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Development Plan </a:t>
            </a:r>
            <a:r>
              <a:rPr lang="en-US" sz="1100" dirty="0">
                <a:solidFill>
                  <a:srgbClr val="000000"/>
                </a:solidFill>
                <a:latin typeface="Arial" panose="020B0604020202020204" pitchFamily="34" charset="0"/>
                <a:cs typeface="Arial" panose="020B0604020202020204" pitchFamily="34" charset="0"/>
              </a:rPr>
              <a:t>covering</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all key sports development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areas of Thailand</a:t>
            </a:r>
            <a:endParaRPr lang="en-US"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8873BCC4-B9EF-4712-B864-57A572E96567}"/>
              </a:ext>
            </a:extLst>
          </p:cNvPr>
          <p:cNvSpPr/>
          <p:nvPr/>
        </p:nvSpPr>
        <p:spPr>
          <a:xfrm>
            <a:off x="4163104" y="3229085"/>
            <a:ext cx="208697"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e</a:t>
            </a:r>
          </a:p>
        </p:txBody>
      </p:sp>
      <p:sp>
        <p:nvSpPr>
          <p:cNvPr id="22" name="Rectangle 21">
            <a:extLst>
              <a:ext uri="{FF2B5EF4-FFF2-40B4-BE49-F238E27FC236}">
                <a16:creationId xmlns:a16="http://schemas.microsoft.com/office/drawing/2014/main" id="{23FBB31F-1DB0-410A-966D-950B54A86628}"/>
              </a:ext>
            </a:extLst>
          </p:cNvPr>
          <p:cNvSpPr/>
          <p:nvPr/>
        </p:nvSpPr>
        <p:spPr>
          <a:xfrm>
            <a:off x="4163104" y="1639398"/>
            <a:ext cx="208697"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d</a:t>
            </a:r>
          </a:p>
        </p:txBody>
      </p:sp>
      <p:sp>
        <p:nvSpPr>
          <p:cNvPr id="23" name="Rectangle 22">
            <a:extLst>
              <a:ext uri="{FF2B5EF4-FFF2-40B4-BE49-F238E27FC236}">
                <a16:creationId xmlns:a16="http://schemas.microsoft.com/office/drawing/2014/main" id="{32443E9B-4A19-4B64-A3B7-5D78F4EEA8F4}"/>
              </a:ext>
            </a:extLst>
          </p:cNvPr>
          <p:cNvSpPr/>
          <p:nvPr/>
        </p:nvSpPr>
        <p:spPr>
          <a:xfrm>
            <a:off x="4163103" y="4818772"/>
            <a:ext cx="208697"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f</a:t>
            </a:r>
          </a:p>
        </p:txBody>
      </p:sp>
      <p:sp>
        <p:nvSpPr>
          <p:cNvPr id="24" name="Rectangle 23">
            <a:extLst>
              <a:ext uri="{FF2B5EF4-FFF2-40B4-BE49-F238E27FC236}">
                <a16:creationId xmlns:a16="http://schemas.microsoft.com/office/drawing/2014/main" id="{DFE49A78-DD69-4184-9DE1-72554CDBF6D9}"/>
              </a:ext>
            </a:extLst>
          </p:cNvPr>
          <p:cNvSpPr/>
          <p:nvPr/>
        </p:nvSpPr>
        <p:spPr>
          <a:xfrm>
            <a:off x="4508878" y="1639398"/>
            <a:ext cx="2356483"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Thailand Education KPIs</a:t>
            </a:r>
            <a:endParaRPr lang="en-US" sz="1400" dirty="0">
              <a:solidFill>
                <a:srgbClr val="002060"/>
              </a:solidFill>
            </a:endParaRPr>
          </a:p>
        </p:txBody>
      </p:sp>
      <p:sp>
        <p:nvSpPr>
          <p:cNvPr id="25" name="Rectangle 24">
            <a:extLst>
              <a:ext uri="{FF2B5EF4-FFF2-40B4-BE49-F238E27FC236}">
                <a16:creationId xmlns:a16="http://schemas.microsoft.com/office/drawing/2014/main" id="{DE98EA3A-597F-4D29-92EA-B229BB7A9D0F}"/>
              </a:ext>
            </a:extLst>
          </p:cNvPr>
          <p:cNvSpPr/>
          <p:nvPr/>
        </p:nvSpPr>
        <p:spPr>
          <a:xfrm>
            <a:off x="4508878" y="3231771"/>
            <a:ext cx="1943906"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Thailand R&amp;D Hub</a:t>
            </a:r>
            <a:endParaRPr lang="en-US" sz="1400" dirty="0">
              <a:solidFill>
                <a:srgbClr val="002060"/>
              </a:solidFill>
            </a:endParaRPr>
          </a:p>
        </p:txBody>
      </p:sp>
      <p:sp>
        <p:nvSpPr>
          <p:cNvPr id="26" name="Rectangle 25">
            <a:extLst>
              <a:ext uri="{FF2B5EF4-FFF2-40B4-BE49-F238E27FC236}">
                <a16:creationId xmlns:a16="http://schemas.microsoft.com/office/drawing/2014/main" id="{1A63B987-E8CF-44E8-BD40-7E88A2F0B447}"/>
              </a:ext>
            </a:extLst>
          </p:cNvPr>
          <p:cNvSpPr/>
          <p:nvPr/>
        </p:nvSpPr>
        <p:spPr>
          <a:xfrm>
            <a:off x="4508878" y="4818772"/>
            <a:ext cx="2774586"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Start-up program development</a:t>
            </a:r>
            <a:endParaRPr lang="en-US" sz="1400" dirty="0">
              <a:solidFill>
                <a:srgbClr val="002060"/>
              </a:solidFill>
            </a:endParaRPr>
          </a:p>
        </p:txBody>
      </p:sp>
      <p:cxnSp>
        <p:nvCxnSpPr>
          <p:cNvPr id="27" name="Straight Connector 26">
            <a:extLst>
              <a:ext uri="{FF2B5EF4-FFF2-40B4-BE49-F238E27FC236}">
                <a16:creationId xmlns:a16="http://schemas.microsoft.com/office/drawing/2014/main" id="{8A5EB686-CB47-44FF-8F65-DF8A000E0B76}"/>
              </a:ext>
            </a:extLst>
          </p:cNvPr>
          <p:cNvCxnSpPr>
            <a:cxnSpLocks/>
          </p:cNvCxnSpPr>
          <p:nvPr/>
        </p:nvCxnSpPr>
        <p:spPr>
          <a:xfrm>
            <a:off x="4546977" y="1947175"/>
            <a:ext cx="3208363"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A77706-B2D1-43A9-AFD7-9F8A8E45E05F}"/>
              </a:ext>
            </a:extLst>
          </p:cNvPr>
          <p:cNvCxnSpPr>
            <a:cxnSpLocks/>
          </p:cNvCxnSpPr>
          <p:nvPr/>
        </p:nvCxnSpPr>
        <p:spPr>
          <a:xfrm>
            <a:off x="4546977" y="3539549"/>
            <a:ext cx="3208363"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D046716-0363-4884-8207-49D666176E3A}"/>
              </a:ext>
            </a:extLst>
          </p:cNvPr>
          <p:cNvCxnSpPr>
            <a:cxnSpLocks/>
          </p:cNvCxnSpPr>
          <p:nvPr/>
        </p:nvCxnSpPr>
        <p:spPr>
          <a:xfrm>
            <a:off x="4546977" y="5126549"/>
            <a:ext cx="3208363"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BF4BA9C-FDA2-443E-A77F-8B6F7F79D205}"/>
              </a:ext>
            </a:extLst>
          </p:cNvPr>
          <p:cNvSpPr/>
          <p:nvPr/>
        </p:nvSpPr>
        <p:spPr>
          <a:xfrm>
            <a:off x="5257783" y="1990548"/>
            <a:ext cx="2058567" cy="938719"/>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We </a:t>
            </a:r>
            <a:r>
              <a:rPr lang="en-US" sz="1100" b="1" dirty="0">
                <a:solidFill>
                  <a:srgbClr val="000000"/>
                </a:solidFill>
                <a:latin typeface="Arial" panose="020B0604020202020204" pitchFamily="34" charset="0"/>
                <a:cs typeface="Arial" panose="020B0604020202020204" pitchFamily="34" charset="0"/>
              </a:rPr>
              <a:t>developed a comprehensive set of</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Education KPI </a:t>
            </a:r>
            <a:r>
              <a:rPr lang="en-US" sz="1100" dirty="0">
                <a:solidFill>
                  <a:srgbClr val="000000"/>
                </a:solidFill>
                <a:latin typeface="Arial" panose="020B0604020202020204" pitchFamily="34" charset="0"/>
                <a:cs typeface="Arial" panose="020B0604020202020204" pitchFamily="34" charset="0"/>
              </a:rPr>
              <a:t>to be used</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in a national, yearly </a:t>
            </a:r>
            <a:r>
              <a:rPr lang="en-US" sz="1100" dirty="0" err="1">
                <a:solidFill>
                  <a:srgbClr val="000000"/>
                </a:solidFill>
                <a:latin typeface="Arial" panose="020B0604020202020204" pitchFamily="34" charset="0"/>
                <a:cs typeface="Arial" panose="020B0604020202020204" pitchFamily="34" charset="0"/>
              </a:rPr>
              <a:t>esurvey</a:t>
            </a:r>
            <a:r>
              <a:rPr lang="en-US" sz="1100" dirty="0">
                <a:solidFill>
                  <a:srgbClr val="000000"/>
                </a:solidFill>
                <a:latin typeface="Arial" panose="020B0604020202020204" pitchFamily="34" charset="0"/>
                <a:cs typeface="Arial" panose="020B0604020202020204" pitchFamily="34" charset="0"/>
              </a:rPr>
              <a:t> of local schools</a:t>
            </a:r>
            <a:endParaRPr lang="en-US" sz="11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B35284A9-3DE8-4AAE-A460-970EA2FB90BB}"/>
              </a:ext>
            </a:extLst>
          </p:cNvPr>
          <p:cNvSpPr/>
          <p:nvPr/>
        </p:nvSpPr>
        <p:spPr>
          <a:xfrm>
            <a:off x="5257784" y="3573364"/>
            <a:ext cx="1958248" cy="1277273"/>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As part of the </a:t>
            </a:r>
            <a:r>
              <a:rPr lang="en-US" sz="1100" b="1" dirty="0" err="1">
                <a:solidFill>
                  <a:srgbClr val="000000"/>
                </a:solidFill>
                <a:latin typeface="Arial" panose="020B0604020202020204" pitchFamily="34" charset="0"/>
                <a:cs typeface="Arial" panose="020B0604020202020204" pitchFamily="34" charset="0"/>
              </a:rPr>
              <a:t>Pracha</a:t>
            </a:r>
            <a:r>
              <a:rPr lang="en-US" sz="1100" b="1" dirty="0">
                <a:solidFill>
                  <a:srgbClr val="000000"/>
                </a:solidFill>
                <a:latin typeface="Arial" panose="020B0604020202020204" pitchFamily="34" charset="0"/>
                <a:cs typeface="Arial" panose="020B0604020202020204" pitchFamily="34" charset="0"/>
              </a:rPr>
              <a:t> Rat</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initiative by the PM </a:t>
            </a:r>
            <a:r>
              <a:rPr lang="en-US" sz="1100" dirty="0">
                <a:solidFill>
                  <a:srgbClr val="000000"/>
                </a:solidFill>
                <a:latin typeface="Arial" panose="020B0604020202020204" pitchFamily="34" charset="0"/>
                <a:cs typeface="Arial" panose="020B0604020202020204" pitchFamily="34" charset="0"/>
              </a:rPr>
              <a:t>of Thailand, we developed a</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strategic plan to </a:t>
            </a:r>
            <a:r>
              <a:rPr lang="en-US" sz="1100" b="1" dirty="0">
                <a:solidFill>
                  <a:srgbClr val="000000"/>
                </a:solidFill>
                <a:latin typeface="Arial" panose="020B0604020202020204" pitchFamily="34" charset="0"/>
                <a:cs typeface="Arial" panose="020B0604020202020204" pitchFamily="34" charset="0"/>
              </a:rPr>
              <a:t>develop</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an ASEAN R&amp;D Hub</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(Digital, </a:t>
            </a:r>
            <a:r>
              <a:rPr lang="en-US" sz="1100" b="1" dirty="0" err="1">
                <a:solidFill>
                  <a:srgbClr val="000000"/>
                </a:solidFill>
                <a:latin typeface="Arial" panose="020B0604020202020204" pitchFamily="34" charset="0"/>
                <a:cs typeface="Arial" panose="020B0604020202020204" pitchFamily="34" charset="0"/>
              </a:rPr>
              <a:t>BioTech</a:t>
            </a:r>
            <a:r>
              <a:rPr lang="en-US" sz="1100" b="1" dirty="0">
                <a:solidFill>
                  <a:srgbClr val="000000"/>
                </a:solidFill>
                <a:latin typeface="Arial" panose="020B0604020202020204" pitchFamily="34" charset="0"/>
                <a:cs typeface="Arial" panose="020B0604020202020204" pitchFamily="34" charset="0"/>
              </a:rPr>
              <a:t>,</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Nanotech &amp; Robotics)</a:t>
            </a:r>
            <a:r>
              <a:rPr lang="en-US" sz="110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6F235211-2FC8-4E41-9E99-943A70FA4915}"/>
              </a:ext>
            </a:extLst>
          </p:cNvPr>
          <p:cNvSpPr/>
          <p:nvPr/>
        </p:nvSpPr>
        <p:spPr>
          <a:xfrm>
            <a:off x="5257785" y="5164618"/>
            <a:ext cx="2025680" cy="938719"/>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We develop and reinforce</a:t>
            </a:r>
            <a:br>
              <a:rPr lang="en-US" sz="1100"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client's startup</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supporting programs </a:t>
            </a:r>
            <a:r>
              <a:rPr lang="en-US" sz="1100" dirty="0">
                <a:solidFill>
                  <a:srgbClr val="000000"/>
                </a:solidFill>
                <a:latin typeface="Arial" panose="020B0604020202020204" pitchFamily="34" charset="0"/>
                <a:cs typeface="Arial" panose="020B0604020202020204" pitchFamily="34" charset="0"/>
              </a:rPr>
              <a:t>to</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fabricate a </a:t>
            </a:r>
            <a:r>
              <a:rPr lang="en-US" sz="1100" b="1" dirty="0">
                <a:solidFill>
                  <a:srgbClr val="000000"/>
                </a:solidFill>
                <a:latin typeface="Arial" panose="020B0604020202020204" pitchFamily="34" charset="0"/>
                <a:cs typeface="Arial" panose="020B0604020202020204" pitchFamily="34" charset="0"/>
              </a:rPr>
              <a:t>nurturing</a:t>
            </a:r>
            <a:br>
              <a:rPr lang="en-US" sz="1100" b="1" dirty="0">
                <a:solidFill>
                  <a:srgbClr val="000000"/>
                </a:solidFill>
                <a:latin typeface="Arial" panose="020B0604020202020204" pitchFamily="34" charset="0"/>
                <a:cs typeface="Arial" panose="020B0604020202020204" pitchFamily="34" charset="0"/>
              </a:rPr>
            </a:br>
            <a:r>
              <a:rPr lang="en-US" sz="1100" b="1" dirty="0">
                <a:solidFill>
                  <a:srgbClr val="000000"/>
                </a:solidFill>
                <a:latin typeface="Arial" panose="020B0604020202020204" pitchFamily="34" charset="0"/>
                <a:cs typeface="Arial" panose="020B0604020202020204" pitchFamily="34" charset="0"/>
              </a:rPr>
              <a:t>startup ecosystem</a:t>
            </a:r>
            <a:r>
              <a:rPr lang="en-US" sz="110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5D42746E-28E0-4992-8EBA-5ABCF2770F99}"/>
              </a:ext>
            </a:extLst>
          </p:cNvPr>
          <p:cNvSpPr/>
          <p:nvPr/>
        </p:nvSpPr>
        <p:spPr>
          <a:xfrm>
            <a:off x="8215414" y="3229085"/>
            <a:ext cx="208697"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h</a:t>
            </a:r>
          </a:p>
        </p:txBody>
      </p:sp>
      <p:sp>
        <p:nvSpPr>
          <p:cNvPr id="34" name="Rectangle 33">
            <a:extLst>
              <a:ext uri="{FF2B5EF4-FFF2-40B4-BE49-F238E27FC236}">
                <a16:creationId xmlns:a16="http://schemas.microsoft.com/office/drawing/2014/main" id="{8B6F7C16-E608-43DF-9744-B3BD7B36C5F2}"/>
              </a:ext>
            </a:extLst>
          </p:cNvPr>
          <p:cNvSpPr/>
          <p:nvPr/>
        </p:nvSpPr>
        <p:spPr>
          <a:xfrm>
            <a:off x="8215414" y="1639398"/>
            <a:ext cx="208697"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g</a:t>
            </a:r>
          </a:p>
        </p:txBody>
      </p:sp>
      <p:sp>
        <p:nvSpPr>
          <p:cNvPr id="35" name="Rectangle 34">
            <a:extLst>
              <a:ext uri="{FF2B5EF4-FFF2-40B4-BE49-F238E27FC236}">
                <a16:creationId xmlns:a16="http://schemas.microsoft.com/office/drawing/2014/main" id="{FAF7DC78-C189-45CA-BF56-03A4BA255C5A}"/>
              </a:ext>
            </a:extLst>
          </p:cNvPr>
          <p:cNvSpPr/>
          <p:nvPr/>
        </p:nvSpPr>
        <p:spPr>
          <a:xfrm>
            <a:off x="8215413" y="4818772"/>
            <a:ext cx="208697"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atin typeface="Arial" panose="020B0604020202020204" pitchFamily="34" charset="0"/>
                <a:cs typeface="Arial" panose="020B0604020202020204" pitchFamily="34" charset="0"/>
              </a:rPr>
              <a:t>i</a:t>
            </a:r>
            <a:endParaRPr lang="en-US" sz="2400" b="1"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07076EE3-9711-4905-9F80-5ABCDABCD5A1}"/>
              </a:ext>
            </a:extLst>
          </p:cNvPr>
          <p:cNvSpPr/>
          <p:nvPr/>
        </p:nvSpPr>
        <p:spPr>
          <a:xfrm>
            <a:off x="8561188" y="1639398"/>
            <a:ext cx="2721499"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Innovation Park Development</a:t>
            </a:r>
            <a:r>
              <a:rPr lang="en-US" sz="1400" dirty="0">
                <a:solidFill>
                  <a:srgbClr val="002060"/>
                </a:solidFill>
              </a:rPr>
              <a:t> </a:t>
            </a:r>
          </a:p>
        </p:txBody>
      </p:sp>
      <p:sp>
        <p:nvSpPr>
          <p:cNvPr id="37" name="Rectangle 36">
            <a:extLst>
              <a:ext uri="{FF2B5EF4-FFF2-40B4-BE49-F238E27FC236}">
                <a16:creationId xmlns:a16="http://schemas.microsoft.com/office/drawing/2014/main" id="{6B9DDD66-FD6A-4EFD-989A-59738AA0C07C}"/>
              </a:ext>
            </a:extLst>
          </p:cNvPr>
          <p:cNvSpPr/>
          <p:nvPr/>
        </p:nvSpPr>
        <p:spPr>
          <a:xfrm>
            <a:off x="8561188" y="3229085"/>
            <a:ext cx="3181572"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Myanmar </a:t>
            </a:r>
            <a:r>
              <a:rPr lang="en-US" sz="1400" b="1" dirty="0" err="1">
                <a:solidFill>
                  <a:srgbClr val="002060"/>
                </a:solidFill>
                <a:latin typeface="Arial" panose="020B0604020202020204" pitchFamily="34" charset="0"/>
                <a:cs typeface="Arial" panose="020B0604020202020204" pitchFamily="34" charset="0"/>
              </a:rPr>
              <a:t>Dawei</a:t>
            </a:r>
            <a:r>
              <a:rPr lang="en-US" sz="1400" b="1" dirty="0">
                <a:solidFill>
                  <a:srgbClr val="002060"/>
                </a:solidFill>
                <a:latin typeface="Arial" panose="020B0604020202020204" pitchFamily="34" charset="0"/>
                <a:cs typeface="Arial" panose="020B0604020202020204" pitchFamily="34" charset="0"/>
              </a:rPr>
              <a:t> SEZ Development</a:t>
            </a:r>
            <a:endParaRPr lang="en-US" sz="1400" dirty="0">
              <a:solidFill>
                <a:srgbClr val="002060"/>
              </a:solidFill>
            </a:endParaRPr>
          </a:p>
        </p:txBody>
      </p:sp>
      <p:sp>
        <p:nvSpPr>
          <p:cNvPr id="38" name="Rectangle 37">
            <a:extLst>
              <a:ext uri="{FF2B5EF4-FFF2-40B4-BE49-F238E27FC236}">
                <a16:creationId xmlns:a16="http://schemas.microsoft.com/office/drawing/2014/main" id="{0B5C0975-8EAE-41D6-8338-43B67B0D4DC2}"/>
              </a:ext>
            </a:extLst>
          </p:cNvPr>
          <p:cNvSpPr/>
          <p:nvPr/>
        </p:nvSpPr>
        <p:spPr>
          <a:xfrm>
            <a:off x="8561188" y="4818772"/>
            <a:ext cx="1062789"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Phuket</a:t>
            </a:r>
            <a:r>
              <a:rPr lang="en-US" sz="1400" dirty="0">
                <a:solidFill>
                  <a:srgbClr val="002060"/>
                </a:solidFill>
              </a:rPr>
              <a:t> </a:t>
            </a:r>
          </a:p>
        </p:txBody>
      </p:sp>
      <p:cxnSp>
        <p:nvCxnSpPr>
          <p:cNvPr id="39" name="Straight Connector 38">
            <a:extLst>
              <a:ext uri="{FF2B5EF4-FFF2-40B4-BE49-F238E27FC236}">
                <a16:creationId xmlns:a16="http://schemas.microsoft.com/office/drawing/2014/main" id="{A2E35516-4681-4D7A-8069-A269F04D0578}"/>
              </a:ext>
            </a:extLst>
          </p:cNvPr>
          <p:cNvCxnSpPr>
            <a:cxnSpLocks/>
          </p:cNvCxnSpPr>
          <p:nvPr/>
        </p:nvCxnSpPr>
        <p:spPr>
          <a:xfrm>
            <a:off x="8599287" y="1947175"/>
            <a:ext cx="3143473"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18507F8-2BAE-4AE4-B5C5-876329130C35}"/>
              </a:ext>
            </a:extLst>
          </p:cNvPr>
          <p:cNvCxnSpPr>
            <a:cxnSpLocks/>
          </p:cNvCxnSpPr>
          <p:nvPr/>
        </p:nvCxnSpPr>
        <p:spPr>
          <a:xfrm flipV="1">
            <a:off x="8599287" y="3531557"/>
            <a:ext cx="3143473" cy="530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08330AC-1C0D-4FC3-B733-00ADA3358836}"/>
              </a:ext>
            </a:extLst>
          </p:cNvPr>
          <p:cNvCxnSpPr>
            <a:cxnSpLocks/>
          </p:cNvCxnSpPr>
          <p:nvPr/>
        </p:nvCxnSpPr>
        <p:spPr>
          <a:xfrm>
            <a:off x="8599287" y="5126549"/>
            <a:ext cx="3143473"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328C996-B62A-49E5-AA09-361D7311F4CE}"/>
              </a:ext>
            </a:extLst>
          </p:cNvPr>
          <p:cNvSpPr/>
          <p:nvPr/>
        </p:nvSpPr>
        <p:spPr>
          <a:xfrm>
            <a:off x="9310094" y="1990548"/>
            <a:ext cx="2058566" cy="938719"/>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We developed strategic plan and detailed operational plans for a</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client to develop an Innovation Park</a:t>
            </a:r>
            <a:endParaRPr lang="en-US" sz="11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9492AC32-D819-4CC1-9F1D-0931823764AC}"/>
              </a:ext>
            </a:extLst>
          </p:cNvPr>
          <p:cNvSpPr/>
          <p:nvPr/>
        </p:nvSpPr>
        <p:spPr>
          <a:xfrm>
            <a:off x="9310093" y="3531557"/>
            <a:ext cx="2010693" cy="1277273"/>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&gt; We designed the </a:t>
            </a:r>
            <a:r>
              <a:rPr lang="en-US" sz="1100" b="1" dirty="0">
                <a:solidFill>
                  <a:srgbClr val="000000"/>
                </a:solidFill>
                <a:latin typeface="Arial" panose="020B0604020202020204" pitchFamily="34" charset="0"/>
                <a:cs typeface="Arial" panose="020B0604020202020204" pitchFamily="34" charset="0"/>
              </a:rPr>
              <a:t>master plan for Full Phase project </a:t>
            </a:r>
            <a:r>
              <a:rPr lang="en-US" sz="1100" dirty="0">
                <a:solidFill>
                  <a:srgbClr val="000000"/>
                </a:solidFill>
                <a:latin typeface="Arial" panose="020B0604020202020204" pitchFamily="34" charset="0"/>
                <a:cs typeface="Arial" panose="020B0604020202020204" pitchFamily="34" charset="0"/>
              </a:rPr>
              <a:t>and support the </a:t>
            </a:r>
            <a:r>
              <a:rPr lang="en-US" sz="1100" b="1" dirty="0">
                <a:solidFill>
                  <a:srgbClr val="000000"/>
                </a:solidFill>
                <a:latin typeface="Arial" panose="020B0604020202020204" pitchFamily="34" charset="0"/>
                <a:cs typeface="Arial" panose="020B0604020202020204" pitchFamily="34" charset="0"/>
              </a:rPr>
              <a:t>implementation of the Initial Phase project</a:t>
            </a:r>
            <a:r>
              <a:rPr lang="en-US" sz="1100" dirty="0">
                <a:solidFill>
                  <a:srgbClr val="000000"/>
                </a:solidFill>
                <a:latin typeface="Arial" panose="020B0604020202020204" pitchFamily="34" charset="0"/>
                <a:cs typeface="Arial" panose="020B0604020202020204" pitchFamily="34" charset="0"/>
              </a:rPr>
              <a: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acting as Project Management Office (PMO)</a:t>
            </a:r>
            <a:r>
              <a:rPr lang="en-US" sz="110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7AF66523-BBB2-4783-938D-45E677A12138}"/>
              </a:ext>
            </a:extLst>
          </p:cNvPr>
          <p:cNvSpPr/>
          <p:nvPr/>
        </p:nvSpPr>
        <p:spPr>
          <a:xfrm>
            <a:off x="9310093" y="5164618"/>
            <a:ext cx="2058567" cy="938719"/>
          </a:xfrm>
          <a:prstGeom prst="rect">
            <a:avLst/>
          </a:prstGeom>
        </p:spPr>
        <p:txBody>
          <a:bodyPr wrap="square">
            <a:spAutoFit/>
          </a:bodyPr>
          <a:lstStyle/>
          <a:p>
            <a:r>
              <a:rPr lang="en-US" sz="1100" dirty="0">
                <a:solidFill>
                  <a:srgbClr val="000000"/>
                </a:solidFill>
                <a:latin typeface="Arial" panose="020B0604020202020204" pitchFamily="34" charset="0"/>
                <a:cs typeface="Arial" panose="020B0604020202020204" pitchFamily="34" charset="0"/>
              </a:rPr>
              <a:t>We developed guidelines</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for de-risking and for market</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sounding in PPP projects to</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help attract focusing on the</a:t>
            </a:r>
            <a:br>
              <a:rPr lang="en-US" sz="1100" dirty="0">
                <a:solidFill>
                  <a:srgbClr val="000000"/>
                </a:solidFill>
                <a:latin typeface="Arial" panose="020B0604020202020204" pitchFamily="34" charset="0"/>
                <a:cs typeface="Arial" panose="020B0604020202020204" pitchFamily="34" charset="0"/>
              </a:rPr>
            </a:br>
            <a:r>
              <a:rPr lang="en-US" sz="1100" dirty="0">
                <a:solidFill>
                  <a:srgbClr val="000000"/>
                </a:solidFill>
                <a:latin typeface="Arial" panose="020B0604020202020204" pitchFamily="34" charset="0"/>
                <a:cs typeface="Arial" panose="020B0604020202020204" pitchFamily="34" charset="0"/>
              </a:rPr>
              <a:t>transportation sector</a:t>
            </a:r>
            <a:r>
              <a:rPr lang="en-US" sz="110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5845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811E40-3D3C-41A1-A0BE-B6424486F971}"/>
              </a:ext>
            </a:extLst>
          </p:cNvPr>
          <p:cNvSpPr>
            <a:spLocks noGrp="1"/>
          </p:cNvSpPr>
          <p:nvPr>
            <p:ph type="title"/>
          </p:nvPr>
        </p:nvSpPr>
        <p:spPr/>
        <p:txBody>
          <a:bodyPr/>
          <a:lstStyle/>
          <a:p>
            <a:r>
              <a:rPr lang="en-US" dirty="0">
                <a:solidFill>
                  <a:srgbClr val="0F3492"/>
                </a:solidFill>
              </a:rPr>
              <a:t>Roland Berger combines a unique know-how of Thailand with solid global know-how on smart city best practices</a:t>
            </a:r>
            <a:endParaRPr lang="th-TH" dirty="0"/>
          </a:p>
        </p:txBody>
      </p:sp>
      <p:sp>
        <p:nvSpPr>
          <p:cNvPr id="27" name="Rectangle 26">
            <a:extLst>
              <a:ext uri="{FF2B5EF4-FFF2-40B4-BE49-F238E27FC236}">
                <a16:creationId xmlns:a16="http://schemas.microsoft.com/office/drawing/2014/main" id="{323DA8BF-B4BC-4582-A485-A864BE496171}"/>
              </a:ext>
            </a:extLst>
          </p:cNvPr>
          <p:cNvSpPr/>
          <p:nvPr/>
        </p:nvSpPr>
        <p:spPr>
          <a:xfrm>
            <a:off x="419100" y="1172304"/>
            <a:ext cx="4703928" cy="369332"/>
          </a:xfrm>
          <a:prstGeom prst="rect">
            <a:avLst/>
          </a:prstGeom>
        </p:spPr>
        <p:txBody>
          <a:bodyPr wrap="square">
            <a:spAutoFit/>
          </a:bodyPr>
          <a:lstStyle/>
          <a:p>
            <a:r>
              <a:rPr lang="en-US" sz="1600" dirty="0">
                <a:solidFill>
                  <a:srgbClr val="8D9399"/>
                </a:solidFill>
                <a:latin typeface="Arial" panose="020B0604020202020204" pitchFamily="34" charset="0"/>
                <a:cs typeface="Arial" panose="020B0604020202020204" pitchFamily="34" charset="0"/>
              </a:rPr>
              <a:t>Selected Roland Berger's projects in Thailand</a:t>
            </a:r>
            <a:r>
              <a:rPr lang="en-US" sz="1800" dirty="0">
                <a:latin typeface="Arial" panose="020B0604020202020204" pitchFamily="34" charset="0"/>
                <a:cs typeface="Arial" panose="020B0604020202020204" pitchFamily="34" charset="0"/>
              </a:rPr>
              <a:t> </a:t>
            </a:r>
          </a:p>
        </p:txBody>
      </p:sp>
      <p:sp>
        <p:nvSpPr>
          <p:cNvPr id="28" name="Rectangle 27">
            <a:extLst>
              <a:ext uri="{FF2B5EF4-FFF2-40B4-BE49-F238E27FC236}">
                <a16:creationId xmlns:a16="http://schemas.microsoft.com/office/drawing/2014/main" id="{1C3DB525-11AF-4836-A1B9-9A7AB29F0958}"/>
              </a:ext>
            </a:extLst>
          </p:cNvPr>
          <p:cNvSpPr/>
          <p:nvPr/>
        </p:nvSpPr>
        <p:spPr>
          <a:xfrm>
            <a:off x="419101" y="3267004"/>
            <a:ext cx="358822"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sp>
        <p:nvSpPr>
          <p:cNvPr id="29" name="Rectangle 28">
            <a:extLst>
              <a:ext uri="{FF2B5EF4-FFF2-40B4-BE49-F238E27FC236}">
                <a16:creationId xmlns:a16="http://schemas.microsoft.com/office/drawing/2014/main" id="{D86E0040-F467-41B6-AD87-74524CE217FE}"/>
              </a:ext>
            </a:extLst>
          </p:cNvPr>
          <p:cNvSpPr/>
          <p:nvPr/>
        </p:nvSpPr>
        <p:spPr>
          <a:xfrm>
            <a:off x="419101" y="1677317"/>
            <a:ext cx="358822"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sp>
        <p:nvSpPr>
          <p:cNvPr id="30" name="Rectangle 29">
            <a:extLst>
              <a:ext uri="{FF2B5EF4-FFF2-40B4-BE49-F238E27FC236}">
                <a16:creationId xmlns:a16="http://schemas.microsoft.com/office/drawing/2014/main" id="{F3C018B6-BAD0-49DB-BF78-DAB7DF2A4641}"/>
              </a:ext>
            </a:extLst>
          </p:cNvPr>
          <p:cNvSpPr/>
          <p:nvPr/>
        </p:nvSpPr>
        <p:spPr>
          <a:xfrm>
            <a:off x="419100" y="4856691"/>
            <a:ext cx="358822"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p:sp>
        <p:nvSpPr>
          <p:cNvPr id="31" name="Rectangle 30">
            <a:extLst>
              <a:ext uri="{FF2B5EF4-FFF2-40B4-BE49-F238E27FC236}">
                <a16:creationId xmlns:a16="http://schemas.microsoft.com/office/drawing/2014/main" id="{A62538B8-DC86-45C6-AADF-422CA03FF3F2}"/>
              </a:ext>
            </a:extLst>
          </p:cNvPr>
          <p:cNvSpPr/>
          <p:nvPr/>
        </p:nvSpPr>
        <p:spPr>
          <a:xfrm>
            <a:off x="6096002" y="3267004"/>
            <a:ext cx="358822"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5</a:t>
            </a:r>
          </a:p>
        </p:txBody>
      </p:sp>
      <p:sp>
        <p:nvSpPr>
          <p:cNvPr id="32" name="Rectangle 31">
            <a:extLst>
              <a:ext uri="{FF2B5EF4-FFF2-40B4-BE49-F238E27FC236}">
                <a16:creationId xmlns:a16="http://schemas.microsoft.com/office/drawing/2014/main" id="{C1A706A6-728E-431C-8169-1DF40328FDAB}"/>
              </a:ext>
            </a:extLst>
          </p:cNvPr>
          <p:cNvSpPr/>
          <p:nvPr/>
        </p:nvSpPr>
        <p:spPr>
          <a:xfrm>
            <a:off x="6096002" y="1677317"/>
            <a:ext cx="358822"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4</a:t>
            </a:r>
          </a:p>
        </p:txBody>
      </p:sp>
      <p:sp>
        <p:nvSpPr>
          <p:cNvPr id="33" name="Rectangle 32">
            <a:extLst>
              <a:ext uri="{FF2B5EF4-FFF2-40B4-BE49-F238E27FC236}">
                <a16:creationId xmlns:a16="http://schemas.microsoft.com/office/drawing/2014/main" id="{E2CB428B-C990-49CF-9824-0E1E6B4356E9}"/>
              </a:ext>
            </a:extLst>
          </p:cNvPr>
          <p:cNvSpPr/>
          <p:nvPr/>
        </p:nvSpPr>
        <p:spPr>
          <a:xfrm>
            <a:off x="6096001" y="4856691"/>
            <a:ext cx="358822" cy="1491925"/>
          </a:xfrm>
          <a:prstGeom prst="rect">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6</a:t>
            </a:r>
          </a:p>
        </p:txBody>
      </p:sp>
      <p:sp>
        <p:nvSpPr>
          <p:cNvPr id="34" name="Rectangle 33">
            <a:extLst>
              <a:ext uri="{FF2B5EF4-FFF2-40B4-BE49-F238E27FC236}">
                <a16:creationId xmlns:a16="http://schemas.microsoft.com/office/drawing/2014/main" id="{0B5E1BC7-0EC2-4709-82F2-558D9FA6315D}"/>
              </a:ext>
            </a:extLst>
          </p:cNvPr>
          <p:cNvSpPr/>
          <p:nvPr/>
        </p:nvSpPr>
        <p:spPr>
          <a:xfrm>
            <a:off x="887705" y="1633865"/>
            <a:ext cx="1062789" cy="307777"/>
          </a:xfrm>
          <a:prstGeom prst="rect">
            <a:avLst/>
          </a:prstGeom>
        </p:spPr>
        <p:txBody>
          <a:bodyPr wrap="square">
            <a:spAutoFit/>
          </a:bodyPr>
          <a:lstStyle/>
          <a:p>
            <a:r>
              <a:rPr lang="en-US" sz="1400" b="1" dirty="0">
                <a:solidFill>
                  <a:srgbClr val="002060"/>
                </a:solidFill>
                <a:latin typeface="Arial" panose="020B0604020202020204" pitchFamily="34" charset="0"/>
                <a:cs typeface="Arial" panose="020B0604020202020204" pitchFamily="34" charset="0"/>
              </a:rPr>
              <a:t>Phuket</a:t>
            </a:r>
            <a:r>
              <a:rPr lang="en-US" sz="1400" dirty="0">
                <a:solidFill>
                  <a:srgbClr val="002060"/>
                </a:solidFill>
              </a:rPr>
              <a:t> </a:t>
            </a:r>
          </a:p>
        </p:txBody>
      </p:sp>
      <p:cxnSp>
        <p:nvCxnSpPr>
          <p:cNvPr id="35" name="Straight Connector 34">
            <a:extLst>
              <a:ext uri="{FF2B5EF4-FFF2-40B4-BE49-F238E27FC236}">
                <a16:creationId xmlns:a16="http://schemas.microsoft.com/office/drawing/2014/main" id="{4EC03097-2A90-4B9F-AD2C-AE0796AC3E42}"/>
              </a:ext>
            </a:extLst>
          </p:cNvPr>
          <p:cNvCxnSpPr>
            <a:cxnSpLocks/>
          </p:cNvCxnSpPr>
          <p:nvPr/>
        </p:nvCxnSpPr>
        <p:spPr>
          <a:xfrm>
            <a:off x="925804" y="1941642"/>
            <a:ext cx="473801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248589-3F1F-40BC-A3C3-36D0AA8966F3}"/>
              </a:ext>
            </a:extLst>
          </p:cNvPr>
          <p:cNvCxnSpPr>
            <a:cxnSpLocks/>
          </p:cNvCxnSpPr>
          <p:nvPr/>
        </p:nvCxnSpPr>
        <p:spPr>
          <a:xfrm>
            <a:off x="925804" y="3506585"/>
            <a:ext cx="473801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89B6DB-3F46-407B-9C44-A263BA726FED}"/>
              </a:ext>
            </a:extLst>
          </p:cNvPr>
          <p:cNvCxnSpPr>
            <a:cxnSpLocks/>
          </p:cNvCxnSpPr>
          <p:nvPr/>
        </p:nvCxnSpPr>
        <p:spPr>
          <a:xfrm>
            <a:off x="925804" y="5069254"/>
            <a:ext cx="473801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8F25BE-9A61-427F-A51A-5606E5F51AAB}"/>
              </a:ext>
            </a:extLst>
          </p:cNvPr>
          <p:cNvCxnSpPr>
            <a:cxnSpLocks/>
          </p:cNvCxnSpPr>
          <p:nvPr/>
        </p:nvCxnSpPr>
        <p:spPr>
          <a:xfrm>
            <a:off x="6591900" y="1941642"/>
            <a:ext cx="473801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0E697B7-65AC-4CB1-8A51-111C7E430AF1}"/>
              </a:ext>
            </a:extLst>
          </p:cNvPr>
          <p:cNvCxnSpPr>
            <a:cxnSpLocks/>
          </p:cNvCxnSpPr>
          <p:nvPr/>
        </p:nvCxnSpPr>
        <p:spPr>
          <a:xfrm>
            <a:off x="6591900" y="3506585"/>
            <a:ext cx="473801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1F20FA8-4C6D-405C-97EC-5FA5311F4D99}"/>
              </a:ext>
            </a:extLst>
          </p:cNvPr>
          <p:cNvCxnSpPr>
            <a:cxnSpLocks/>
          </p:cNvCxnSpPr>
          <p:nvPr/>
        </p:nvCxnSpPr>
        <p:spPr>
          <a:xfrm>
            <a:off x="6591900" y="5069254"/>
            <a:ext cx="473801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C8EE452-D809-4A5C-8177-35F67B22A2D1}"/>
              </a:ext>
            </a:extLst>
          </p:cNvPr>
          <p:cNvSpPr/>
          <p:nvPr/>
        </p:nvSpPr>
        <p:spPr>
          <a:xfrm>
            <a:off x="2428744" y="2058213"/>
            <a:ext cx="3181050" cy="954107"/>
          </a:xfrm>
          <a:prstGeom prst="rect">
            <a:avLst/>
          </a:prstGeom>
        </p:spPr>
        <p:txBody>
          <a:bodyPr wrap="square">
            <a:spAutoFit/>
          </a:bodyPr>
          <a:lstStyle/>
          <a:p>
            <a:r>
              <a:rPr lang="en-US" sz="1400" dirty="0">
                <a:solidFill>
                  <a:srgbClr val="000000"/>
                </a:solidFill>
                <a:latin typeface="Arial" panose="020B0604020202020204" pitchFamily="34" charset="0"/>
                <a:cs typeface="Arial" panose="020B0604020202020204" pitchFamily="34" charset="0"/>
              </a:rPr>
              <a:t>&gt; We developed the </a:t>
            </a:r>
            <a:r>
              <a:rPr lang="en-US" sz="1400" b="1" dirty="0">
                <a:solidFill>
                  <a:srgbClr val="000000"/>
                </a:solidFill>
                <a:latin typeface="Arial" panose="020B0604020202020204" pitchFamily="34" charset="0"/>
                <a:cs typeface="Arial" panose="020B0604020202020204" pitchFamily="34" charset="0"/>
              </a:rPr>
              <a:t>5-year</a:t>
            </a:r>
            <a:br>
              <a:rPr lang="en-US" sz="1400" b="1" dirty="0">
                <a:solidFill>
                  <a:srgbClr val="000000"/>
                </a:solidFill>
                <a:latin typeface="Arial" panose="020B0604020202020204" pitchFamily="34" charset="0"/>
                <a:cs typeface="Arial" panose="020B0604020202020204" pitchFamily="34" charset="0"/>
              </a:rPr>
            </a:br>
            <a:r>
              <a:rPr lang="en-US" sz="1400" b="1" dirty="0">
                <a:solidFill>
                  <a:srgbClr val="000000"/>
                </a:solidFill>
                <a:latin typeface="Arial" panose="020B0604020202020204" pitchFamily="34" charset="0"/>
                <a:cs typeface="Arial" panose="020B0604020202020204" pitchFamily="34" charset="0"/>
              </a:rPr>
              <a:t>digitalization Roadmap with detailed initiatives </a:t>
            </a:r>
            <a:r>
              <a:rPr lang="en-US" sz="1400" dirty="0">
                <a:solidFill>
                  <a:srgbClr val="000000"/>
                </a:solidFill>
                <a:latin typeface="Arial" panose="020B0604020202020204" pitchFamily="34" charset="0"/>
                <a:cs typeface="Arial" panose="020B0604020202020204" pitchFamily="34" charset="0"/>
              </a:rPr>
              <a:t>to transform Thai aging society, agriculture, and tourism</a:t>
            </a:r>
            <a:endParaRPr lang="en-US" sz="1400" dirty="0">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A265FBE5-52C3-4203-ACDC-591E7386EA09}"/>
              </a:ext>
            </a:extLst>
          </p:cNvPr>
          <p:cNvSpPr/>
          <p:nvPr/>
        </p:nvSpPr>
        <p:spPr>
          <a:xfrm>
            <a:off x="2428744" y="3636269"/>
            <a:ext cx="3235078" cy="954107"/>
          </a:xfrm>
          <a:prstGeom prst="rect">
            <a:avLst/>
          </a:prstGeom>
        </p:spPr>
        <p:txBody>
          <a:bodyPr wrap="square">
            <a:spAutoFit/>
          </a:bodyPr>
          <a:lstStyle/>
          <a:p>
            <a:r>
              <a:rPr lang="en-US" sz="1400" dirty="0">
                <a:solidFill>
                  <a:srgbClr val="000000"/>
                </a:solidFill>
                <a:latin typeface="Arial" panose="020B0604020202020204" pitchFamily="34" charset="0"/>
                <a:cs typeface="Arial" panose="020B0604020202020204" pitchFamily="34" charset="0"/>
              </a:rPr>
              <a:t>&gt; We developed the </a:t>
            </a:r>
            <a:r>
              <a:rPr lang="en-US" sz="1400" b="1" dirty="0">
                <a:solidFill>
                  <a:srgbClr val="000000"/>
                </a:solidFill>
                <a:latin typeface="Arial" panose="020B0604020202020204" pitchFamily="34" charset="0"/>
                <a:cs typeface="Arial" panose="020B0604020202020204" pitchFamily="34" charset="0"/>
              </a:rPr>
              <a:t>5-year</a:t>
            </a:r>
            <a:br>
              <a:rPr lang="en-US" sz="1400" b="1" dirty="0">
                <a:solidFill>
                  <a:srgbClr val="000000"/>
                </a:solidFill>
                <a:latin typeface="Arial" panose="020B0604020202020204" pitchFamily="34" charset="0"/>
                <a:cs typeface="Arial" panose="020B0604020202020204" pitchFamily="34" charset="0"/>
              </a:rPr>
            </a:br>
            <a:r>
              <a:rPr lang="en-US" sz="1400" b="1" dirty="0">
                <a:solidFill>
                  <a:srgbClr val="000000"/>
                </a:solidFill>
                <a:latin typeface="Arial" panose="020B0604020202020204" pitchFamily="34" charset="0"/>
                <a:cs typeface="Arial" panose="020B0604020202020204" pitchFamily="34" charset="0"/>
              </a:rPr>
              <a:t>National Tourism</a:t>
            </a:r>
            <a:br>
              <a:rPr lang="en-US" sz="1400" b="1" dirty="0">
                <a:solidFill>
                  <a:srgbClr val="000000"/>
                </a:solidFill>
                <a:latin typeface="Arial" panose="020B0604020202020204" pitchFamily="34" charset="0"/>
                <a:cs typeface="Arial" panose="020B0604020202020204" pitchFamily="34" charset="0"/>
              </a:rPr>
            </a:br>
            <a:r>
              <a:rPr lang="en-US" sz="1400" b="1" dirty="0">
                <a:solidFill>
                  <a:srgbClr val="000000"/>
                </a:solidFill>
                <a:latin typeface="Arial" panose="020B0604020202020204" pitchFamily="34" charset="0"/>
                <a:cs typeface="Arial" panose="020B0604020202020204" pitchFamily="34" charset="0"/>
              </a:rPr>
              <a:t>Development Plan </a:t>
            </a:r>
            <a:r>
              <a:rPr lang="en-US" sz="1400" dirty="0">
                <a:solidFill>
                  <a:srgbClr val="000000"/>
                </a:solidFill>
                <a:latin typeface="Arial" panose="020B0604020202020204" pitchFamily="34" charset="0"/>
                <a:cs typeface="Arial" panose="020B0604020202020204" pitchFamily="34" charset="0"/>
              </a:rPr>
              <a:t>covering all regions in Thailand</a:t>
            </a:r>
            <a:endParaRPr lang="en-US" sz="36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A93FDE61-4FB9-4128-A027-4AE88C59EF4B}"/>
              </a:ext>
            </a:extLst>
          </p:cNvPr>
          <p:cNvSpPr/>
          <p:nvPr/>
        </p:nvSpPr>
        <p:spPr>
          <a:xfrm>
            <a:off x="2428744" y="5193149"/>
            <a:ext cx="3044009" cy="1169551"/>
          </a:xfrm>
          <a:prstGeom prst="rect">
            <a:avLst/>
          </a:prstGeom>
        </p:spPr>
        <p:txBody>
          <a:bodyPr wrap="square">
            <a:spAutoFit/>
          </a:bodyPr>
          <a:lstStyle/>
          <a:p>
            <a:r>
              <a:rPr lang="en-US" sz="1400" dirty="0">
                <a:solidFill>
                  <a:srgbClr val="000000"/>
                </a:solidFill>
                <a:latin typeface="Arial" panose="020B0604020202020204" pitchFamily="34" charset="0"/>
                <a:cs typeface="Arial" panose="020B0604020202020204" pitchFamily="34" charset="0"/>
              </a:rPr>
              <a:t>&gt; We developed the </a:t>
            </a:r>
            <a:r>
              <a:rPr lang="en-US" sz="1400" b="1" dirty="0">
                <a:solidFill>
                  <a:srgbClr val="000000"/>
                </a:solidFill>
                <a:latin typeface="Arial" panose="020B0604020202020204" pitchFamily="34" charset="0"/>
                <a:cs typeface="Arial" panose="020B0604020202020204" pitchFamily="34" charset="0"/>
              </a:rPr>
              <a:t>5-year</a:t>
            </a:r>
            <a:br>
              <a:rPr lang="en-US" sz="1400" b="1" dirty="0">
                <a:solidFill>
                  <a:srgbClr val="000000"/>
                </a:solidFill>
                <a:latin typeface="Arial" panose="020B0604020202020204" pitchFamily="34" charset="0"/>
                <a:cs typeface="Arial" panose="020B0604020202020204" pitchFamily="34" charset="0"/>
              </a:rPr>
            </a:br>
            <a:r>
              <a:rPr lang="en-US" sz="1400" b="1" dirty="0">
                <a:solidFill>
                  <a:srgbClr val="000000"/>
                </a:solidFill>
                <a:latin typeface="Arial" panose="020B0604020202020204" pitchFamily="34" charset="0"/>
                <a:cs typeface="Arial" panose="020B0604020202020204" pitchFamily="34" charset="0"/>
              </a:rPr>
              <a:t>National Sport</a:t>
            </a:r>
            <a:br>
              <a:rPr lang="en-US" sz="1400" b="1" dirty="0">
                <a:solidFill>
                  <a:srgbClr val="000000"/>
                </a:solidFill>
                <a:latin typeface="Arial" panose="020B0604020202020204" pitchFamily="34" charset="0"/>
                <a:cs typeface="Arial" panose="020B0604020202020204" pitchFamily="34" charset="0"/>
              </a:rPr>
            </a:br>
            <a:r>
              <a:rPr lang="en-US" sz="1400" b="1" dirty="0">
                <a:solidFill>
                  <a:srgbClr val="000000"/>
                </a:solidFill>
                <a:latin typeface="Arial" panose="020B0604020202020204" pitchFamily="34" charset="0"/>
                <a:cs typeface="Arial" panose="020B0604020202020204" pitchFamily="34" charset="0"/>
              </a:rPr>
              <a:t>Development Plan </a:t>
            </a:r>
            <a:r>
              <a:rPr lang="en-US" sz="1400" dirty="0">
                <a:solidFill>
                  <a:srgbClr val="000000"/>
                </a:solidFill>
                <a:latin typeface="Arial" panose="020B0604020202020204" pitchFamily="34" charset="0"/>
                <a:cs typeface="Arial" panose="020B0604020202020204" pitchFamily="34" charset="0"/>
              </a:rPr>
              <a:t>covering</a:t>
            </a:r>
            <a:br>
              <a:rPr lang="en-US" sz="1400" dirty="0">
                <a:solidFill>
                  <a:srgbClr val="000000"/>
                </a:solidFill>
                <a:latin typeface="Arial" panose="020B0604020202020204" pitchFamily="34" charset="0"/>
                <a:cs typeface="Arial" panose="020B0604020202020204" pitchFamily="34" charset="0"/>
              </a:rPr>
            </a:br>
            <a:r>
              <a:rPr lang="en-US" sz="1400" dirty="0">
                <a:solidFill>
                  <a:srgbClr val="000000"/>
                </a:solidFill>
                <a:latin typeface="Arial" panose="020B0604020202020204" pitchFamily="34" charset="0"/>
                <a:cs typeface="Arial" panose="020B0604020202020204" pitchFamily="34" charset="0"/>
              </a:rPr>
              <a:t>all key sports development</a:t>
            </a:r>
            <a:br>
              <a:rPr lang="en-US" sz="1400" dirty="0">
                <a:solidFill>
                  <a:srgbClr val="000000"/>
                </a:solidFill>
                <a:latin typeface="Arial" panose="020B0604020202020204" pitchFamily="34" charset="0"/>
                <a:cs typeface="Arial" panose="020B0604020202020204" pitchFamily="34" charset="0"/>
              </a:rPr>
            </a:br>
            <a:r>
              <a:rPr lang="en-US" sz="1400" dirty="0">
                <a:solidFill>
                  <a:srgbClr val="000000"/>
                </a:solidFill>
                <a:latin typeface="Arial" panose="020B0604020202020204" pitchFamily="34" charset="0"/>
                <a:cs typeface="Arial" panose="020B0604020202020204" pitchFamily="34" charset="0"/>
              </a:rPr>
              <a:t>areas of Thailand</a:t>
            </a:r>
            <a:endParaRPr lang="en-US" sz="36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F7484DD9-375E-4686-87CC-AD0AA1CB1B0D}"/>
              </a:ext>
            </a:extLst>
          </p:cNvPr>
          <p:cNvSpPr/>
          <p:nvPr/>
        </p:nvSpPr>
        <p:spPr>
          <a:xfrm>
            <a:off x="8246162" y="2058213"/>
            <a:ext cx="3181050" cy="954107"/>
          </a:xfrm>
          <a:prstGeom prst="rect">
            <a:avLst/>
          </a:prstGeom>
        </p:spPr>
        <p:txBody>
          <a:bodyPr wrap="square">
            <a:spAutoFit/>
          </a:bodyPr>
          <a:lstStyle/>
          <a:p>
            <a:r>
              <a:rPr lang="en-US" sz="1400" dirty="0">
                <a:solidFill>
                  <a:srgbClr val="000000"/>
                </a:solidFill>
                <a:latin typeface="Arial" panose="020B0604020202020204" pitchFamily="34" charset="0"/>
                <a:cs typeface="Arial" panose="020B0604020202020204" pitchFamily="34" charset="0"/>
              </a:rPr>
              <a:t>&gt; We developed the </a:t>
            </a:r>
            <a:r>
              <a:rPr lang="en-US" sz="1400" b="1" dirty="0">
                <a:solidFill>
                  <a:srgbClr val="000000"/>
                </a:solidFill>
                <a:latin typeface="Arial" panose="020B0604020202020204" pitchFamily="34" charset="0"/>
                <a:cs typeface="Arial" panose="020B0604020202020204" pitchFamily="34" charset="0"/>
              </a:rPr>
              <a:t>5-year</a:t>
            </a:r>
            <a:br>
              <a:rPr lang="en-US" sz="1400" b="1" dirty="0">
                <a:solidFill>
                  <a:srgbClr val="000000"/>
                </a:solidFill>
                <a:latin typeface="Arial" panose="020B0604020202020204" pitchFamily="34" charset="0"/>
                <a:cs typeface="Arial" panose="020B0604020202020204" pitchFamily="34" charset="0"/>
              </a:rPr>
            </a:br>
            <a:r>
              <a:rPr lang="en-US" sz="1400" b="1" dirty="0">
                <a:solidFill>
                  <a:srgbClr val="000000"/>
                </a:solidFill>
                <a:latin typeface="Arial" panose="020B0604020202020204" pitchFamily="34" charset="0"/>
                <a:cs typeface="Arial" panose="020B0604020202020204" pitchFamily="34" charset="0"/>
              </a:rPr>
              <a:t>digitalization Roadmap with detailed initiatives </a:t>
            </a:r>
            <a:r>
              <a:rPr lang="en-US" sz="1400" dirty="0">
                <a:solidFill>
                  <a:srgbClr val="000000"/>
                </a:solidFill>
                <a:latin typeface="Arial" panose="020B0604020202020204" pitchFamily="34" charset="0"/>
                <a:cs typeface="Arial" panose="020B0604020202020204" pitchFamily="34" charset="0"/>
              </a:rPr>
              <a:t>to transform Thai aging society, agriculture, and tourism</a:t>
            </a:r>
            <a:endParaRPr lang="en-US" sz="1400" dirty="0">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977A7650-860D-4993-A2D9-291B8B3324F4}"/>
              </a:ext>
            </a:extLst>
          </p:cNvPr>
          <p:cNvSpPr/>
          <p:nvPr/>
        </p:nvSpPr>
        <p:spPr>
          <a:xfrm>
            <a:off x="8246162" y="3636269"/>
            <a:ext cx="3235078" cy="954107"/>
          </a:xfrm>
          <a:prstGeom prst="rect">
            <a:avLst/>
          </a:prstGeom>
        </p:spPr>
        <p:txBody>
          <a:bodyPr wrap="square">
            <a:spAutoFit/>
          </a:bodyPr>
          <a:lstStyle/>
          <a:p>
            <a:r>
              <a:rPr lang="en-US" sz="1400" dirty="0">
                <a:solidFill>
                  <a:srgbClr val="000000"/>
                </a:solidFill>
                <a:latin typeface="Arial" panose="020B0604020202020204" pitchFamily="34" charset="0"/>
                <a:cs typeface="Arial" panose="020B0604020202020204" pitchFamily="34" charset="0"/>
              </a:rPr>
              <a:t>&gt; We developed the </a:t>
            </a:r>
            <a:r>
              <a:rPr lang="en-US" sz="1400" b="1" dirty="0">
                <a:solidFill>
                  <a:srgbClr val="000000"/>
                </a:solidFill>
                <a:latin typeface="Arial" panose="020B0604020202020204" pitchFamily="34" charset="0"/>
                <a:cs typeface="Arial" panose="020B0604020202020204" pitchFamily="34" charset="0"/>
              </a:rPr>
              <a:t>5-year</a:t>
            </a:r>
            <a:br>
              <a:rPr lang="en-US" sz="1400" b="1" dirty="0">
                <a:solidFill>
                  <a:srgbClr val="000000"/>
                </a:solidFill>
                <a:latin typeface="Arial" panose="020B0604020202020204" pitchFamily="34" charset="0"/>
                <a:cs typeface="Arial" panose="020B0604020202020204" pitchFamily="34" charset="0"/>
              </a:rPr>
            </a:br>
            <a:r>
              <a:rPr lang="en-US" sz="1400" b="1" dirty="0">
                <a:solidFill>
                  <a:srgbClr val="000000"/>
                </a:solidFill>
                <a:latin typeface="Arial" panose="020B0604020202020204" pitchFamily="34" charset="0"/>
                <a:cs typeface="Arial" panose="020B0604020202020204" pitchFamily="34" charset="0"/>
              </a:rPr>
              <a:t>National Tourism</a:t>
            </a:r>
            <a:br>
              <a:rPr lang="en-US" sz="1400" b="1" dirty="0">
                <a:solidFill>
                  <a:srgbClr val="000000"/>
                </a:solidFill>
                <a:latin typeface="Arial" panose="020B0604020202020204" pitchFamily="34" charset="0"/>
                <a:cs typeface="Arial" panose="020B0604020202020204" pitchFamily="34" charset="0"/>
              </a:rPr>
            </a:br>
            <a:r>
              <a:rPr lang="en-US" sz="1400" b="1" dirty="0">
                <a:solidFill>
                  <a:srgbClr val="000000"/>
                </a:solidFill>
                <a:latin typeface="Arial" panose="020B0604020202020204" pitchFamily="34" charset="0"/>
                <a:cs typeface="Arial" panose="020B0604020202020204" pitchFamily="34" charset="0"/>
              </a:rPr>
              <a:t>Development Plan </a:t>
            </a:r>
            <a:r>
              <a:rPr lang="en-US" sz="1400" dirty="0">
                <a:solidFill>
                  <a:srgbClr val="000000"/>
                </a:solidFill>
                <a:latin typeface="Arial" panose="020B0604020202020204" pitchFamily="34" charset="0"/>
                <a:cs typeface="Arial" panose="020B0604020202020204" pitchFamily="34" charset="0"/>
              </a:rPr>
              <a:t>covering all regions in Thailand</a:t>
            </a:r>
            <a:endParaRPr lang="en-US" sz="3600" dirty="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53188F6A-9AA6-4CD8-9EF2-9404C33B6675}"/>
              </a:ext>
            </a:extLst>
          </p:cNvPr>
          <p:cNvSpPr/>
          <p:nvPr/>
        </p:nvSpPr>
        <p:spPr>
          <a:xfrm>
            <a:off x="8246162" y="5193149"/>
            <a:ext cx="3044009" cy="1169551"/>
          </a:xfrm>
          <a:prstGeom prst="rect">
            <a:avLst/>
          </a:prstGeom>
        </p:spPr>
        <p:txBody>
          <a:bodyPr wrap="square">
            <a:spAutoFit/>
          </a:bodyPr>
          <a:lstStyle/>
          <a:p>
            <a:r>
              <a:rPr lang="en-US" sz="1400" dirty="0">
                <a:solidFill>
                  <a:srgbClr val="000000"/>
                </a:solidFill>
                <a:latin typeface="Arial" panose="020B0604020202020204" pitchFamily="34" charset="0"/>
                <a:cs typeface="Arial" panose="020B0604020202020204" pitchFamily="34" charset="0"/>
              </a:rPr>
              <a:t>&gt; We developed the </a:t>
            </a:r>
            <a:r>
              <a:rPr lang="en-US" sz="1400" b="1" dirty="0">
                <a:solidFill>
                  <a:srgbClr val="000000"/>
                </a:solidFill>
                <a:latin typeface="Arial" panose="020B0604020202020204" pitchFamily="34" charset="0"/>
                <a:cs typeface="Arial" panose="020B0604020202020204" pitchFamily="34" charset="0"/>
              </a:rPr>
              <a:t>5-year</a:t>
            </a:r>
            <a:br>
              <a:rPr lang="en-US" sz="1400" b="1" dirty="0">
                <a:solidFill>
                  <a:srgbClr val="000000"/>
                </a:solidFill>
                <a:latin typeface="Arial" panose="020B0604020202020204" pitchFamily="34" charset="0"/>
                <a:cs typeface="Arial" panose="020B0604020202020204" pitchFamily="34" charset="0"/>
              </a:rPr>
            </a:br>
            <a:r>
              <a:rPr lang="en-US" sz="1400" b="1" dirty="0">
                <a:solidFill>
                  <a:srgbClr val="000000"/>
                </a:solidFill>
                <a:latin typeface="Arial" panose="020B0604020202020204" pitchFamily="34" charset="0"/>
                <a:cs typeface="Arial" panose="020B0604020202020204" pitchFamily="34" charset="0"/>
              </a:rPr>
              <a:t>National Sport</a:t>
            </a:r>
            <a:br>
              <a:rPr lang="en-US" sz="1400" b="1" dirty="0">
                <a:solidFill>
                  <a:srgbClr val="000000"/>
                </a:solidFill>
                <a:latin typeface="Arial" panose="020B0604020202020204" pitchFamily="34" charset="0"/>
                <a:cs typeface="Arial" panose="020B0604020202020204" pitchFamily="34" charset="0"/>
              </a:rPr>
            </a:br>
            <a:r>
              <a:rPr lang="en-US" sz="1400" b="1" dirty="0">
                <a:solidFill>
                  <a:srgbClr val="000000"/>
                </a:solidFill>
                <a:latin typeface="Arial" panose="020B0604020202020204" pitchFamily="34" charset="0"/>
                <a:cs typeface="Arial" panose="020B0604020202020204" pitchFamily="34" charset="0"/>
              </a:rPr>
              <a:t>Development Plan </a:t>
            </a:r>
            <a:r>
              <a:rPr lang="en-US" sz="1400" dirty="0">
                <a:solidFill>
                  <a:srgbClr val="000000"/>
                </a:solidFill>
                <a:latin typeface="Arial" panose="020B0604020202020204" pitchFamily="34" charset="0"/>
                <a:cs typeface="Arial" panose="020B0604020202020204" pitchFamily="34" charset="0"/>
              </a:rPr>
              <a:t>covering</a:t>
            </a:r>
            <a:br>
              <a:rPr lang="en-US" sz="1400" dirty="0">
                <a:solidFill>
                  <a:srgbClr val="000000"/>
                </a:solidFill>
                <a:latin typeface="Arial" panose="020B0604020202020204" pitchFamily="34" charset="0"/>
                <a:cs typeface="Arial" panose="020B0604020202020204" pitchFamily="34" charset="0"/>
              </a:rPr>
            </a:br>
            <a:r>
              <a:rPr lang="en-US" sz="1400" dirty="0">
                <a:solidFill>
                  <a:srgbClr val="000000"/>
                </a:solidFill>
                <a:latin typeface="Arial" panose="020B0604020202020204" pitchFamily="34" charset="0"/>
                <a:cs typeface="Arial" panose="020B0604020202020204" pitchFamily="34" charset="0"/>
              </a:rPr>
              <a:t>all key sports development</a:t>
            </a:r>
            <a:br>
              <a:rPr lang="en-US" sz="1400" dirty="0">
                <a:solidFill>
                  <a:srgbClr val="000000"/>
                </a:solidFill>
                <a:latin typeface="Arial" panose="020B0604020202020204" pitchFamily="34" charset="0"/>
                <a:cs typeface="Arial" panose="020B0604020202020204" pitchFamily="34" charset="0"/>
              </a:rPr>
            </a:br>
            <a:r>
              <a:rPr lang="en-US" sz="1400" dirty="0">
                <a:solidFill>
                  <a:srgbClr val="000000"/>
                </a:solidFill>
                <a:latin typeface="Arial" panose="020B0604020202020204" pitchFamily="34" charset="0"/>
                <a:cs typeface="Arial" panose="020B0604020202020204" pitchFamily="34" charset="0"/>
              </a:rPr>
              <a:t>areas of Thailand</a:t>
            </a:r>
            <a:endParaRPr lang="en-US" sz="3600"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90217BAD-B2A2-458E-B398-7B357A4178A2}"/>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13246367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E8EDB235-C68B-44F8-A22D-AC671C897A5F}"/>
              </a:ext>
            </a:extLst>
          </p:cNvPr>
          <p:cNvSpPr>
            <a:spLocks noGrp="1"/>
          </p:cNvSpPr>
          <p:nvPr>
            <p:ph type="title"/>
          </p:nvPr>
        </p:nvSpPr>
        <p:spPr>
          <a:xfrm>
            <a:off x="272536" y="165259"/>
            <a:ext cx="11658600" cy="782752"/>
          </a:xfrm>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sp>
        <p:nvSpPr>
          <p:cNvPr id="58" name="Freeform 5">
            <a:extLst>
              <a:ext uri="{FF2B5EF4-FFF2-40B4-BE49-F238E27FC236}">
                <a16:creationId xmlns:a16="http://schemas.microsoft.com/office/drawing/2014/main" id="{B4AD3448-67E3-405D-B68E-BD64F1E5DCE9}"/>
              </a:ext>
            </a:extLst>
          </p:cNvPr>
          <p:cNvSpPr/>
          <p:nvPr/>
        </p:nvSpPr>
        <p:spPr>
          <a:xfrm flipH="1">
            <a:off x="419100" y="2031345"/>
            <a:ext cx="1445795" cy="782752"/>
          </a:xfrm>
          <a:custGeom>
            <a:avLst/>
            <a:gdLst>
              <a:gd name="connsiteX0" fmla="*/ 6035040 w 6042355"/>
              <a:gd name="connsiteY0" fmla="*/ 0 h 3035808"/>
              <a:gd name="connsiteX1" fmla="*/ 0 w 6042355"/>
              <a:gd name="connsiteY1" fmla="*/ 29261 h 3035808"/>
              <a:gd name="connsiteX2" fmla="*/ 0 w 6042355"/>
              <a:gd name="connsiteY2" fmla="*/ 3035808 h 3035808"/>
              <a:gd name="connsiteX3" fmla="*/ 6042355 w 6042355"/>
              <a:gd name="connsiteY3" fmla="*/ 3035808 h 3035808"/>
              <a:gd name="connsiteX0" fmla="*/ 6035040 w 6042355"/>
              <a:gd name="connsiteY0" fmla="*/ 0 h 3035808"/>
              <a:gd name="connsiteX1" fmla="*/ 7316 w 6042355"/>
              <a:gd name="connsiteY1" fmla="*/ 0 h 3035808"/>
              <a:gd name="connsiteX2" fmla="*/ 0 w 6042355"/>
              <a:gd name="connsiteY2" fmla="*/ 3035808 h 3035808"/>
              <a:gd name="connsiteX3" fmla="*/ 6042355 w 6042355"/>
              <a:gd name="connsiteY3" fmla="*/ 3035808 h 3035808"/>
            </a:gdLst>
            <a:ahLst/>
            <a:cxnLst>
              <a:cxn ang="0">
                <a:pos x="connsiteX0" y="connsiteY0"/>
              </a:cxn>
              <a:cxn ang="0">
                <a:pos x="connsiteX1" y="connsiteY1"/>
              </a:cxn>
              <a:cxn ang="0">
                <a:pos x="connsiteX2" y="connsiteY2"/>
              </a:cxn>
              <a:cxn ang="0">
                <a:pos x="connsiteX3" y="connsiteY3"/>
              </a:cxn>
            </a:cxnLst>
            <a:rect l="l" t="t" r="r" b="b"/>
            <a:pathLst>
              <a:path w="6042355" h="3035808">
                <a:moveTo>
                  <a:pt x="6035040" y="0"/>
                </a:moveTo>
                <a:lnTo>
                  <a:pt x="7316" y="0"/>
                </a:lnTo>
                <a:cubicBezTo>
                  <a:pt x="4877" y="1011936"/>
                  <a:pt x="2439" y="2023872"/>
                  <a:pt x="0" y="3035808"/>
                </a:cubicBezTo>
                <a:lnTo>
                  <a:pt x="6042355" y="3035808"/>
                </a:lnTo>
              </a:path>
            </a:pathLst>
          </a:custGeom>
          <a:noFill/>
          <a:ln w="25400" cap="flat" cmpd="sng" algn="ctr">
            <a:solidFill>
              <a:schemeClr val="bg2">
                <a:lumMod val="60000"/>
                <a:lumOff val="40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
        <p:nvSpPr>
          <p:cNvPr id="59" name="Rectangle 58">
            <a:extLst>
              <a:ext uri="{FF2B5EF4-FFF2-40B4-BE49-F238E27FC236}">
                <a16:creationId xmlns:a16="http://schemas.microsoft.com/office/drawing/2014/main" id="{233AD721-A3B7-49C6-B7BB-14EC3DF2B4BA}"/>
              </a:ext>
            </a:extLst>
          </p:cNvPr>
          <p:cNvSpPr/>
          <p:nvPr/>
        </p:nvSpPr>
        <p:spPr>
          <a:xfrm>
            <a:off x="308810" y="1220773"/>
            <a:ext cx="4567989" cy="338554"/>
          </a:xfrm>
          <a:prstGeom prst="rect">
            <a:avLst/>
          </a:prstGeom>
        </p:spPr>
        <p:txBody>
          <a:bodyPr wrap="square">
            <a:spAutoFit/>
          </a:bodyPr>
          <a:lstStyle/>
          <a:p>
            <a:r>
              <a:rPr lang="en-US" sz="1600" b="1" dirty="0">
                <a:solidFill>
                  <a:schemeClr val="tx1">
                    <a:lumMod val="75000"/>
                    <a:lumOff val="25000"/>
                  </a:schemeClr>
                </a:solidFill>
                <a:latin typeface="Arial" panose="020B0604020202020204" pitchFamily="34" charset="0"/>
                <a:cs typeface="Arial" panose="020B0604020202020204" pitchFamily="34" charset="0"/>
              </a:rPr>
              <a:t>DEPA's involvement in each province </a:t>
            </a:r>
          </a:p>
        </p:txBody>
      </p:sp>
      <p:cxnSp>
        <p:nvCxnSpPr>
          <p:cNvPr id="60" name="Straight Connector 59">
            <a:extLst>
              <a:ext uri="{FF2B5EF4-FFF2-40B4-BE49-F238E27FC236}">
                <a16:creationId xmlns:a16="http://schemas.microsoft.com/office/drawing/2014/main" id="{472CB9E9-3CBE-4C59-8B6D-0E88C102FAA0}"/>
              </a:ext>
            </a:extLst>
          </p:cNvPr>
          <p:cNvCxnSpPr>
            <a:cxnSpLocks/>
          </p:cNvCxnSpPr>
          <p:nvPr/>
        </p:nvCxnSpPr>
        <p:spPr>
          <a:xfrm>
            <a:off x="2061411" y="1969970"/>
            <a:ext cx="204937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F755088-F115-497C-B73F-F76AD242080E}"/>
              </a:ext>
            </a:extLst>
          </p:cNvPr>
          <p:cNvCxnSpPr>
            <a:cxnSpLocks/>
          </p:cNvCxnSpPr>
          <p:nvPr/>
        </p:nvCxnSpPr>
        <p:spPr>
          <a:xfrm>
            <a:off x="4602126" y="1969970"/>
            <a:ext cx="204937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E7B0426-40C9-46E9-A3EA-DEED89A3B6F1}"/>
              </a:ext>
            </a:extLst>
          </p:cNvPr>
          <p:cNvCxnSpPr>
            <a:cxnSpLocks/>
          </p:cNvCxnSpPr>
          <p:nvPr/>
        </p:nvCxnSpPr>
        <p:spPr>
          <a:xfrm>
            <a:off x="7171099" y="1969970"/>
            <a:ext cx="204937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10CBF4-BB6F-4D99-AC57-E6708CC3E757}"/>
              </a:ext>
            </a:extLst>
          </p:cNvPr>
          <p:cNvCxnSpPr>
            <a:cxnSpLocks/>
          </p:cNvCxnSpPr>
          <p:nvPr/>
        </p:nvCxnSpPr>
        <p:spPr>
          <a:xfrm>
            <a:off x="9723521" y="1969970"/>
            <a:ext cx="204937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886E2FE-01DF-4434-BCB2-BF233058E4BE}"/>
              </a:ext>
            </a:extLst>
          </p:cNvPr>
          <p:cNvSpPr/>
          <p:nvPr/>
        </p:nvSpPr>
        <p:spPr>
          <a:xfrm>
            <a:off x="2061411" y="1620730"/>
            <a:ext cx="1062789" cy="307777"/>
          </a:xfrm>
          <a:prstGeom prst="rect">
            <a:avLst/>
          </a:prstGeom>
        </p:spPr>
        <p:txBody>
          <a:bodyPr wrap="square">
            <a:spAutoFit/>
          </a:bodyPr>
          <a:lstStyle/>
          <a:p>
            <a:r>
              <a:rPr lang="en-US" sz="1400" b="1" dirty="0">
                <a:solidFill>
                  <a:schemeClr val="accent4"/>
                </a:solidFill>
                <a:latin typeface="Arial" panose="020B0604020202020204" pitchFamily="34" charset="0"/>
                <a:cs typeface="Arial" panose="020B0604020202020204" pitchFamily="34" charset="0"/>
              </a:rPr>
              <a:t>Phuket</a:t>
            </a:r>
            <a:r>
              <a:rPr lang="en-US" sz="1400" dirty="0">
                <a:solidFill>
                  <a:schemeClr val="accent4"/>
                </a:solidFill>
              </a:rPr>
              <a:t> </a:t>
            </a:r>
          </a:p>
        </p:txBody>
      </p:sp>
      <p:sp>
        <p:nvSpPr>
          <p:cNvPr id="65" name="Rectangle 64">
            <a:extLst>
              <a:ext uri="{FF2B5EF4-FFF2-40B4-BE49-F238E27FC236}">
                <a16:creationId xmlns:a16="http://schemas.microsoft.com/office/drawing/2014/main" id="{E5D3589A-33F8-4B44-B46F-1D457047E82E}"/>
              </a:ext>
            </a:extLst>
          </p:cNvPr>
          <p:cNvSpPr/>
          <p:nvPr/>
        </p:nvSpPr>
        <p:spPr>
          <a:xfrm>
            <a:off x="4527325" y="1620730"/>
            <a:ext cx="1299972" cy="307777"/>
          </a:xfrm>
          <a:prstGeom prst="rect">
            <a:avLst/>
          </a:prstGeom>
        </p:spPr>
        <p:txBody>
          <a:bodyPr wrap="square">
            <a:spAutoFit/>
          </a:bodyPr>
          <a:lstStyle/>
          <a:p>
            <a:r>
              <a:rPr lang="en-US" sz="1400" b="1" dirty="0">
                <a:solidFill>
                  <a:schemeClr val="accent4"/>
                </a:solidFill>
                <a:latin typeface="Arial" panose="020B0604020202020204" pitchFamily="34" charset="0"/>
                <a:cs typeface="Arial" panose="020B0604020202020204" pitchFamily="34" charset="0"/>
              </a:rPr>
              <a:t>Chiang Mai</a:t>
            </a:r>
            <a:r>
              <a:rPr lang="en-US" sz="1400" dirty="0">
                <a:solidFill>
                  <a:schemeClr val="accent4"/>
                </a:solidFill>
                <a:latin typeface="Arial" panose="020B0604020202020204" pitchFamily="34" charset="0"/>
                <a:cs typeface="Arial" panose="020B0604020202020204" pitchFamily="34" charset="0"/>
              </a:rPr>
              <a:t> </a:t>
            </a:r>
          </a:p>
        </p:txBody>
      </p:sp>
      <p:sp>
        <p:nvSpPr>
          <p:cNvPr id="66" name="Rectangle 65">
            <a:extLst>
              <a:ext uri="{FF2B5EF4-FFF2-40B4-BE49-F238E27FC236}">
                <a16:creationId xmlns:a16="http://schemas.microsoft.com/office/drawing/2014/main" id="{AB54BF38-9CF7-4F5A-AF70-57B9AD152451}"/>
              </a:ext>
            </a:extLst>
          </p:cNvPr>
          <p:cNvSpPr/>
          <p:nvPr/>
        </p:nvSpPr>
        <p:spPr>
          <a:xfrm>
            <a:off x="7064868" y="1620730"/>
            <a:ext cx="1299972" cy="307777"/>
          </a:xfrm>
          <a:prstGeom prst="rect">
            <a:avLst/>
          </a:prstGeom>
        </p:spPr>
        <p:txBody>
          <a:bodyPr wrap="square">
            <a:spAutoFit/>
          </a:bodyPr>
          <a:lstStyle/>
          <a:p>
            <a:r>
              <a:rPr lang="en-US" sz="1400" b="1" dirty="0" err="1">
                <a:solidFill>
                  <a:schemeClr val="accent4"/>
                </a:solidFill>
                <a:latin typeface="Arial" panose="020B0604020202020204" pitchFamily="34" charset="0"/>
                <a:cs typeface="Arial" panose="020B0604020202020204" pitchFamily="34" charset="0"/>
              </a:rPr>
              <a:t>Khon</a:t>
            </a:r>
            <a:r>
              <a:rPr lang="en-US" sz="1400" b="1" dirty="0">
                <a:solidFill>
                  <a:schemeClr val="accent4"/>
                </a:solidFill>
                <a:latin typeface="Arial" panose="020B0604020202020204" pitchFamily="34" charset="0"/>
                <a:cs typeface="Arial" panose="020B0604020202020204" pitchFamily="34" charset="0"/>
              </a:rPr>
              <a:t> </a:t>
            </a:r>
            <a:r>
              <a:rPr lang="en-US" sz="1400" b="1" dirty="0" err="1">
                <a:solidFill>
                  <a:schemeClr val="accent4"/>
                </a:solidFill>
                <a:latin typeface="Arial" panose="020B0604020202020204" pitchFamily="34" charset="0"/>
                <a:cs typeface="Arial" panose="020B0604020202020204" pitchFamily="34" charset="0"/>
              </a:rPr>
              <a:t>Kaen</a:t>
            </a:r>
            <a:endParaRPr lang="en-US" sz="1400" dirty="0">
              <a:solidFill>
                <a:schemeClr val="accent4"/>
              </a:solidFill>
            </a:endParaRPr>
          </a:p>
        </p:txBody>
      </p:sp>
      <p:sp>
        <p:nvSpPr>
          <p:cNvPr id="67" name="Rectangle 66">
            <a:extLst>
              <a:ext uri="{FF2B5EF4-FFF2-40B4-BE49-F238E27FC236}">
                <a16:creationId xmlns:a16="http://schemas.microsoft.com/office/drawing/2014/main" id="{8FBCAD30-C5CF-4787-B5D8-FA76BFF874DA}"/>
              </a:ext>
            </a:extLst>
          </p:cNvPr>
          <p:cNvSpPr/>
          <p:nvPr/>
        </p:nvSpPr>
        <p:spPr>
          <a:xfrm>
            <a:off x="9682062" y="1620730"/>
            <a:ext cx="1875529" cy="307777"/>
          </a:xfrm>
          <a:prstGeom prst="rect">
            <a:avLst/>
          </a:prstGeom>
        </p:spPr>
        <p:txBody>
          <a:bodyPr wrap="square">
            <a:spAutoFit/>
          </a:bodyPr>
          <a:lstStyle/>
          <a:p>
            <a:r>
              <a:rPr lang="en-US" sz="1400" b="1" dirty="0">
                <a:solidFill>
                  <a:schemeClr val="accent4"/>
                </a:solidFill>
                <a:latin typeface="Arial" panose="020B0604020202020204" pitchFamily="34" charset="0"/>
                <a:cs typeface="Arial" panose="020B0604020202020204" pitchFamily="34" charset="0"/>
              </a:rPr>
              <a:t>EEC (3 provinces)</a:t>
            </a:r>
            <a:endParaRPr lang="en-US" sz="1400" dirty="0">
              <a:solidFill>
                <a:schemeClr val="accent4"/>
              </a:solidFill>
            </a:endParaRPr>
          </a:p>
        </p:txBody>
      </p:sp>
      <p:sp>
        <p:nvSpPr>
          <p:cNvPr id="68" name="Rectangle 67">
            <a:extLst>
              <a:ext uri="{FF2B5EF4-FFF2-40B4-BE49-F238E27FC236}">
                <a16:creationId xmlns:a16="http://schemas.microsoft.com/office/drawing/2014/main" id="{DA747FEF-3083-442E-A922-7B8B7C240EBE}"/>
              </a:ext>
            </a:extLst>
          </p:cNvPr>
          <p:cNvSpPr/>
          <p:nvPr/>
        </p:nvSpPr>
        <p:spPr>
          <a:xfrm>
            <a:off x="460907" y="2134407"/>
            <a:ext cx="1362180" cy="600164"/>
          </a:xfrm>
          <a:prstGeom prst="rect">
            <a:avLst/>
          </a:prstGeom>
        </p:spPr>
        <p:txBody>
          <a:bodyPr wrap="square">
            <a:spAutoFit/>
          </a:bodyPr>
          <a:lstStyle/>
          <a:p>
            <a:r>
              <a:rPr lang="en-US" sz="1100" b="1" dirty="0">
                <a:solidFill>
                  <a:schemeClr val="accent3">
                    <a:lumMod val="75000"/>
                  </a:schemeClr>
                </a:solidFill>
                <a:latin typeface="Arial" panose="020B0604020202020204" pitchFamily="34" charset="0"/>
                <a:cs typeface="Arial" panose="020B0604020202020204" pitchFamily="34" charset="0"/>
              </a:rPr>
              <a:t>Strategic Plan for</a:t>
            </a:r>
            <a:br>
              <a:rPr lang="en-US" sz="1100" b="1" dirty="0">
                <a:solidFill>
                  <a:schemeClr val="accent3">
                    <a:lumMod val="75000"/>
                  </a:schemeClr>
                </a:solidFill>
                <a:latin typeface="Arial" panose="020B0604020202020204" pitchFamily="34" charset="0"/>
                <a:cs typeface="Arial" panose="020B0604020202020204" pitchFamily="34" charset="0"/>
              </a:rPr>
            </a:br>
            <a:r>
              <a:rPr lang="en-US" sz="1100" b="1" dirty="0">
                <a:solidFill>
                  <a:schemeClr val="accent3">
                    <a:lumMod val="75000"/>
                  </a:schemeClr>
                </a:solidFill>
                <a:latin typeface="Arial" panose="020B0604020202020204" pitchFamily="34" charset="0"/>
                <a:cs typeface="Arial" panose="020B0604020202020204" pitchFamily="34" charset="0"/>
              </a:rPr>
              <a:t>the province</a:t>
            </a:r>
            <a:br>
              <a:rPr lang="en-US" sz="1100" b="1" dirty="0">
                <a:solidFill>
                  <a:schemeClr val="accent3">
                    <a:lumMod val="75000"/>
                  </a:schemeClr>
                </a:solidFill>
                <a:latin typeface="Arial" panose="020B0604020202020204" pitchFamily="34" charset="0"/>
                <a:cs typeface="Arial" panose="020B0604020202020204" pitchFamily="34" charset="0"/>
              </a:rPr>
            </a:br>
            <a:r>
              <a:rPr lang="en-US" sz="1100" b="1" dirty="0">
                <a:solidFill>
                  <a:schemeClr val="accent3">
                    <a:lumMod val="75000"/>
                  </a:schemeClr>
                </a:solidFill>
                <a:latin typeface="Arial" panose="020B0604020202020204" pitchFamily="34" charset="0"/>
                <a:cs typeface="Arial" panose="020B0604020202020204" pitchFamily="34" charset="0"/>
              </a:rPr>
              <a:t>developed?</a:t>
            </a:r>
            <a:endParaRPr lang="en-US" sz="1100" dirty="0">
              <a:solidFill>
                <a:schemeClr val="accent3">
                  <a:lumMod val="75000"/>
                </a:schemeClr>
              </a:solidFill>
              <a:latin typeface="Arial" panose="020B0604020202020204" pitchFamily="34" charset="0"/>
              <a:cs typeface="Arial" panose="020B0604020202020204" pitchFamily="34" charset="0"/>
            </a:endParaRPr>
          </a:p>
        </p:txBody>
      </p:sp>
      <p:sp>
        <p:nvSpPr>
          <p:cNvPr id="69" name="Freeform 5">
            <a:extLst>
              <a:ext uri="{FF2B5EF4-FFF2-40B4-BE49-F238E27FC236}">
                <a16:creationId xmlns:a16="http://schemas.microsoft.com/office/drawing/2014/main" id="{4E953188-0311-470B-8176-B018C8BF3500}"/>
              </a:ext>
            </a:extLst>
          </p:cNvPr>
          <p:cNvSpPr/>
          <p:nvPr/>
        </p:nvSpPr>
        <p:spPr>
          <a:xfrm flipH="1">
            <a:off x="419100" y="2983308"/>
            <a:ext cx="1445795" cy="782752"/>
          </a:xfrm>
          <a:custGeom>
            <a:avLst/>
            <a:gdLst>
              <a:gd name="connsiteX0" fmla="*/ 6035040 w 6042355"/>
              <a:gd name="connsiteY0" fmla="*/ 0 h 3035808"/>
              <a:gd name="connsiteX1" fmla="*/ 0 w 6042355"/>
              <a:gd name="connsiteY1" fmla="*/ 29261 h 3035808"/>
              <a:gd name="connsiteX2" fmla="*/ 0 w 6042355"/>
              <a:gd name="connsiteY2" fmla="*/ 3035808 h 3035808"/>
              <a:gd name="connsiteX3" fmla="*/ 6042355 w 6042355"/>
              <a:gd name="connsiteY3" fmla="*/ 3035808 h 3035808"/>
              <a:gd name="connsiteX0" fmla="*/ 6035040 w 6042355"/>
              <a:gd name="connsiteY0" fmla="*/ 0 h 3035808"/>
              <a:gd name="connsiteX1" fmla="*/ 7316 w 6042355"/>
              <a:gd name="connsiteY1" fmla="*/ 0 h 3035808"/>
              <a:gd name="connsiteX2" fmla="*/ 0 w 6042355"/>
              <a:gd name="connsiteY2" fmla="*/ 3035808 h 3035808"/>
              <a:gd name="connsiteX3" fmla="*/ 6042355 w 6042355"/>
              <a:gd name="connsiteY3" fmla="*/ 3035808 h 3035808"/>
            </a:gdLst>
            <a:ahLst/>
            <a:cxnLst>
              <a:cxn ang="0">
                <a:pos x="connsiteX0" y="connsiteY0"/>
              </a:cxn>
              <a:cxn ang="0">
                <a:pos x="connsiteX1" y="connsiteY1"/>
              </a:cxn>
              <a:cxn ang="0">
                <a:pos x="connsiteX2" y="connsiteY2"/>
              </a:cxn>
              <a:cxn ang="0">
                <a:pos x="connsiteX3" y="connsiteY3"/>
              </a:cxn>
            </a:cxnLst>
            <a:rect l="l" t="t" r="r" b="b"/>
            <a:pathLst>
              <a:path w="6042355" h="3035808">
                <a:moveTo>
                  <a:pt x="6035040" y="0"/>
                </a:moveTo>
                <a:lnTo>
                  <a:pt x="7316" y="0"/>
                </a:lnTo>
                <a:cubicBezTo>
                  <a:pt x="4877" y="1011936"/>
                  <a:pt x="2439" y="2023872"/>
                  <a:pt x="0" y="3035808"/>
                </a:cubicBezTo>
                <a:lnTo>
                  <a:pt x="6042355" y="3035808"/>
                </a:lnTo>
              </a:path>
            </a:pathLst>
          </a:custGeom>
          <a:noFill/>
          <a:ln w="25400" cap="flat" cmpd="sng" algn="ctr">
            <a:solidFill>
              <a:schemeClr val="bg2">
                <a:lumMod val="60000"/>
                <a:lumOff val="40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
        <p:nvSpPr>
          <p:cNvPr id="70" name="Rectangle 69">
            <a:extLst>
              <a:ext uri="{FF2B5EF4-FFF2-40B4-BE49-F238E27FC236}">
                <a16:creationId xmlns:a16="http://schemas.microsoft.com/office/drawing/2014/main" id="{C2257BF5-969B-4218-9786-54F1648BAAA3}"/>
              </a:ext>
            </a:extLst>
          </p:cNvPr>
          <p:cNvSpPr/>
          <p:nvPr/>
        </p:nvSpPr>
        <p:spPr>
          <a:xfrm>
            <a:off x="460906" y="3074602"/>
            <a:ext cx="1445795" cy="600164"/>
          </a:xfrm>
          <a:prstGeom prst="rect">
            <a:avLst/>
          </a:prstGeom>
        </p:spPr>
        <p:txBody>
          <a:bodyPr wrap="square">
            <a:spAutoFit/>
          </a:bodyPr>
          <a:lstStyle/>
          <a:p>
            <a:r>
              <a:rPr lang="en-US" sz="1100" b="1" dirty="0">
                <a:solidFill>
                  <a:schemeClr val="accent3">
                    <a:lumMod val="75000"/>
                  </a:schemeClr>
                </a:solidFill>
                <a:latin typeface="Arial" panose="020B0604020202020204" pitchFamily="34" charset="0"/>
                <a:cs typeface="Arial" panose="020B0604020202020204" pitchFamily="34" charset="0"/>
              </a:rPr>
              <a:t>DEPA's budget,</a:t>
            </a:r>
            <a:br>
              <a:rPr lang="en-US" sz="1100" b="1" dirty="0">
                <a:solidFill>
                  <a:schemeClr val="accent3">
                    <a:lumMod val="75000"/>
                  </a:schemeClr>
                </a:solidFill>
                <a:latin typeface="Arial" panose="020B0604020202020204" pitchFamily="34" charset="0"/>
                <a:cs typeface="Arial" panose="020B0604020202020204" pitchFamily="34" charset="0"/>
              </a:rPr>
            </a:br>
            <a:r>
              <a:rPr lang="en-US" sz="1100" b="1" dirty="0">
                <a:solidFill>
                  <a:schemeClr val="accent3">
                    <a:lumMod val="75000"/>
                  </a:schemeClr>
                </a:solidFill>
                <a:latin typeface="Arial" panose="020B0604020202020204" pitchFamily="34" charset="0"/>
                <a:cs typeface="Arial" panose="020B0604020202020204" pitchFamily="34" charset="0"/>
              </a:rPr>
              <a:t>already allocated</a:t>
            </a:r>
            <a:br>
              <a:rPr lang="en-US" sz="1100" b="1" dirty="0">
                <a:solidFill>
                  <a:schemeClr val="accent3">
                    <a:lumMod val="75000"/>
                  </a:schemeClr>
                </a:solidFill>
                <a:latin typeface="Arial" panose="020B0604020202020204" pitchFamily="34" charset="0"/>
                <a:cs typeface="Arial" panose="020B0604020202020204" pitchFamily="34" charset="0"/>
              </a:rPr>
            </a:br>
            <a:r>
              <a:rPr lang="en-US" sz="1100" b="1" dirty="0">
                <a:solidFill>
                  <a:schemeClr val="accent3">
                    <a:lumMod val="75000"/>
                  </a:schemeClr>
                </a:solidFill>
                <a:latin typeface="Arial" panose="020B0604020202020204" pitchFamily="34" charset="0"/>
                <a:cs typeface="Arial" panose="020B0604020202020204" pitchFamily="34" charset="0"/>
              </a:rPr>
              <a:t>for Smart City</a:t>
            </a:r>
            <a:endParaRPr lang="en-US" sz="1100" dirty="0">
              <a:solidFill>
                <a:schemeClr val="accent3">
                  <a:lumMod val="75000"/>
                </a:schemeClr>
              </a:solidFill>
              <a:latin typeface="Arial" panose="020B0604020202020204" pitchFamily="34" charset="0"/>
              <a:cs typeface="Arial" panose="020B0604020202020204" pitchFamily="34" charset="0"/>
            </a:endParaRPr>
          </a:p>
        </p:txBody>
      </p:sp>
      <p:sp>
        <p:nvSpPr>
          <p:cNvPr id="71" name="Freeform 5">
            <a:extLst>
              <a:ext uri="{FF2B5EF4-FFF2-40B4-BE49-F238E27FC236}">
                <a16:creationId xmlns:a16="http://schemas.microsoft.com/office/drawing/2014/main" id="{9EACE041-F85A-4797-807A-DD971198A9B9}"/>
              </a:ext>
            </a:extLst>
          </p:cNvPr>
          <p:cNvSpPr/>
          <p:nvPr/>
        </p:nvSpPr>
        <p:spPr>
          <a:xfrm flipH="1">
            <a:off x="419099" y="3935271"/>
            <a:ext cx="1445795" cy="922166"/>
          </a:xfrm>
          <a:custGeom>
            <a:avLst/>
            <a:gdLst>
              <a:gd name="connsiteX0" fmla="*/ 6035040 w 6042355"/>
              <a:gd name="connsiteY0" fmla="*/ 0 h 3035808"/>
              <a:gd name="connsiteX1" fmla="*/ 0 w 6042355"/>
              <a:gd name="connsiteY1" fmla="*/ 29261 h 3035808"/>
              <a:gd name="connsiteX2" fmla="*/ 0 w 6042355"/>
              <a:gd name="connsiteY2" fmla="*/ 3035808 h 3035808"/>
              <a:gd name="connsiteX3" fmla="*/ 6042355 w 6042355"/>
              <a:gd name="connsiteY3" fmla="*/ 3035808 h 3035808"/>
              <a:gd name="connsiteX0" fmla="*/ 6035040 w 6042355"/>
              <a:gd name="connsiteY0" fmla="*/ 0 h 3035808"/>
              <a:gd name="connsiteX1" fmla="*/ 7316 w 6042355"/>
              <a:gd name="connsiteY1" fmla="*/ 0 h 3035808"/>
              <a:gd name="connsiteX2" fmla="*/ 0 w 6042355"/>
              <a:gd name="connsiteY2" fmla="*/ 3035808 h 3035808"/>
              <a:gd name="connsiteX3" fmla="*/ 6042355 w 6042355"/>
              <a:gd name="connsiteY3" fmla="*/ 3035808 h 3035808"/>
            </a:gdLst>
            <a:ahLst/>
            <a:cxnLst>
              <a:cxn ang="0">
                <a:pos x="connsiteX0" y="connsiteY0"/>
              </a:cxn>
              <a:cxn ang="0">
                <a:pos x="connsiteX1" y="connsiteY1"/>
              </a:cxn>
              <a:cxn ang="0">
                <a:pos x="connsiteX2" y="connsiteY2"/>
              </a:cxn>
              <a:cxn ang="0">
                <a:pos x="connsiteX3" y="connsiteY3"/>
              </a:cxn>
            </a:cxnLst>
            <a:rect l="l" t="t" r="r" b="b"/>
            <a:pathLst>
              <a:path w="6042355" h="3035808">
                <a:moveTo>
                  <a:pt x="6035040" y="0"/>
                </a:moveTo>
                <a:lnTo>
                  <a:pt x="7316" y="0"/>
                </a:lnTo>
                <a:cubicBezTo>
                  <a:pt x="4877" y="1011936"/>
                  <a:pt x="2439" y="2023872"/>
                  <a:pt x="0" y="3035808"/>
                </a:cubicBezTo>
                <a:lnTo>
                  <a:pt x="6042355" y="3035808"/>
                </a:lnTo>
              </a:path>
            </a:pathLst>
          </a:custGeom>
          <a:noFill/>
          <a:ln w="25400" cap="flat" cmpd="sng" algn="ctr">
            <a:solidFill>
              <a:schemeClr val="bg2">
                <a:lumMod val="60000"/>
                <a:lumOff val="40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
        <p:nvSpPr>
          <p:cNvPr id="72" name="Freeform 5">
            <a:extLst>
              <a:ext uri="{FF2B5EF4-FFF2-40B4-BE49-F238E27FC236}">
                <a16:creationId xmlns:a16="http://schemas.microsoft.com/office/drawing/2014/main" id="{4FD99076-8C06-495B-9E39-1FD94993F803}"/>
              </a:ext>
            </a:extLst>
          </p:cNvPr>
          <p:cNvSpPr/>
          <p:nvPr/>
        </p:nvSpPr>
        <p:spPr>
          <a:xfrm flipH="1">
            <a:off x="419100" y="5026648"/>
            <a:ext cx="1445795" cy="922166"/>
          </a:xfrm>
          <a:custGeom>
            <a:avLst/>
            <a:gdLst>
              <a:gd name="connsiteX0" fmla="*/ 6035040 w 6042355"/>
              <a:gd name="connsiteY0" fmla="*/ 0 h 3035808"/>
              <a:gd name="connsiteX1" fmla="*/ 0 w 6042355"/>
              <a:gd name="connsiteY1" fmla="*/ 29261 h 3035808"/>
              <a:gd name="connsiteX2" fmla="*/ 0 w 6042355"/>
              <a:gd name="connsiteY2" fmla="*/ 3035808 h 3035808"/>
              <a:gd name="connsiteX3" fmla="*/ 6042355 w 6042355"/>
              <a:gd name="connsiteY3" fmla="*/ 3035808 h 3035808"/>
              <a:gd name="connsiteX0" fmla="*/ 6035040 w 6042355"/>
              <a:gd name="connsiteY0" fmla="*/ 0 h 3035808"/>
              <a:gd name="connsiteX1" fmla="*/ 7316 w 6042355"/>
              <a:gd name="connsiteY1" fmla="*/ 0 h 3035808"/>
              <a:gd name="connsiteX2" fmla="*/ 0 w 6042355"/>
              <a:gd name="connsiteY2" fmla="*/ 3035808 h 3035808"/>
              <a:gd name="connsiteX3" fmla="*/ 6042355 w 6042355"/>
              <a:gd name="connsiteY3" fmla="*/ 3035808 h 3035808"/>
            </a:gdLst>
            <a:ahLst/>
            <a:cxnLst>
              <a:cxn ang="0">
                <a:pos x="connsiteX0" y="connsiteY0"/>
              </a:cxn>
              <a:cxn ang="0">
                <a:pos x="connsiteX1" y="connsiteY1"/>
              </a:cxn>
              <a:cxn ang="0">
                <a:pos x="connsiteX2" y="connsiteY2"/>
              </a:cxn>
              <a:cxn ang="0">
                <a:pos x="connsiteX3" y="connsiteY3"/>
              </a:cxn>
            </a:cxnLst>
            <a:rect l="l" t="t" r="r" b="b"/>
            <a:pathLst>
              <a:path w="6042355" h="3035808">
                <a:moveTo>
                  <a:pt x="6035040" y="0"/>
                </a:moveTo>
                <a:lnTo>
                  <a:pt x="7316" y="0"/>
                </a:lnTo>
                <a:cubicBezTo>
                  <a:pt x="4877" y="1011936"/>
                  <a:pt x="2439" y="2023872"/>
                  <a:pt x="0" y="3035808"/>
                </a:cubicBezTo>
                <a:lnTo>
                  <a:pt x="6042355" y="3035808"/>
                </a:lnTo>
              </a:path>
            </a:pathLst>
          </a:custGeom>
          <a:noFill/>
          <a:ln w="25400" cap="flat" cmpd="sng" algn="ctr">
            <a:solidFill>
              <a:schemeClr val="bg2">
                <a:lumMod val="60000"/>
                <a:lumOff val="40000"/>
              </a:scheme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a:cs typeface="+mn-cs"/>
            </a:endParaRPr>
          </a:p>
        </p:txBody>
      </p:sp>
      <p:sp>
        <p:nvSpPr>
          <p:cNvPr id="73" name="Rectangle 72">
            <a:extLst>
              <a:ext uri="{FF2B5EF4-FFF2-40B4-BE49-F238E27FC236}">
                <a16:creationId xmlns:a16="http://schemas.microsoft.com/office/drawing/2014/main" id="{0E8CE30F-479F-4DBF-9BAE-DCC39231ACA8}"/>
              </a:ext>
            </a:extLst>
          </p:cNvPr>
          <p:cNvSpPr/>
          <p:nvPr/>
        </p:nvSpPr>
        <p:spPr>
          <a:xfrm>
            <a:off x="460906" y="4089776"/>
            <a:ext cx="1445795" cy="600164"/>
          </a:xfrm>
          <a:prstGeom prst="rect">
            <a:avLst/>
          </a:prstGeom>
        </p:spPr>
        <p:txBody>
          <a:bodyPr wrap="square">
            <a:spAutoFit/>
          </a:bodyPr>
          <a:lstStyle/>
          <a:p>
            <a:r>
              <a:rPr lang="en-US" sz="1100" b="1" dirty="0">
                <a:solidFill>
                  <a:schemeClr val="accent3">
                    <a:lumMod val="75000"/>
                  </a:schemeClr>
                </a:solidFill>
                <a:latin typeface="Arial" panose="020B0604020202020204" pitchFamily="34" charset="0"/>
                <a:cs typeface="Arial" panose="020B0604020202020204" pitchFamily="34" charset="0"/>
              </a:rPr>
              <a:t>Extensiveness</a:t>
            </a:r>
            <a:br>
              <a:rPr lang="en-US" sz="1100" b="1" dirty="0">
                <a:solidFill>
                  <a:schemeClr val="accent3">
                    <a:lumMod val="75000"/>
                  </a:schemeClr>
                </a:solidFill>
                <a:latin typeface="Arial" panose="020B0604020202020204" pitchFamily="34" charset="0"/>
                <a:cs typeface="Arial" panose="020B0604020202020204" pitchFamily="34" charset="0"/>
              </a:rPr>
            </a:br>
            <a:r>
              <a:rPr lang="en-US" sz="1100" b="1" dirty="0">
                <a:solidFill>
                  <a:schemeClr val="accent3">
                    <a:lumMod val="75000"/>
                  </a:schemeClr>
                </a:solidFill>
                <a:latin typeface="Arial" panose="020B0604020202020204" pitchFamily="34" charset="0"/>
                <a:cs typeface="Arial" panose="020B0604020202020204" pitchFamily="34" charset="0"/>
              </a:rPr>
              <a:t>of current Smart</a:t>
            </a:r>
            <a:br>
              <a:rPr lang="en-US" sz="1100" b="1" dirty="0">
                <a:solidFill>
                  <a:schemeClr val="accent3">
                    <a:lumMod val="75000"/>
                  </a:schemeClr>
                </a:solidFill>
                <a:latin typeface="Arial" panose="020B0604020202020204" pitchFamily="34" charset="0"/>
                <a:cs typeface="Arial" panose="020B0604020202020204" pitchFamily="34" charset="0"/>
              </a:rPr>
            </a:br>
            <a:r>
              <a:rPr lang="en-US" sz="1100" b="1" dirty="0">
                <a:solidFill>
                  <a:schemeClr val="accent3">
                    <a:lumMod val="75000"/>
                  </a:schemeClr>
                </a:solidFill>
                <a:latin typeface="Arial" panose="020B0604020202020204" pitchFamily="34" charset="0"/>
                <a:cs typeface="Arial" panose="020B0604020202020204" pitchFamily="34" charset="0"/>
              </a:rPr>
              <a:t>City projects ?</a:t>
            </a:r>
            <a:endParaRPr lang="en-US" sz="1100" dirty="0">
              <a:solidFill>
                <a:schemeClr val="accent3">
                  <a:lumMod val="75000"/>
                </a:schemeClr>
              </a:solidFill>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148759A9-0067-4A34-8ACC-9985CAC65317}"/>
              </a:ext>
            </a:extLst>
          </p:cNvPr>
          <p:cNvSpPr/>
          <p:nvPr/>
        </p:nvSpPr>
        <p:spPr>
          <a:xfrm>
            <a:off x="419100" y="5104950"/>
            <a:ext cx="1445795" cy="769441"/>
          </a:xfrm>
          <a:prstGeom prst="rect">
            <a:avLst/>
          </a:prstGeom>
        </p:spPr>
        <p:txBody>
          <a:bodyPr wrap="square">
            <a:spAutoFit/>
          </a:bodyPr>
          <a:lstStyle/>
          <a:p>
            <a:r>
              <a:rPr lang="en-US" sz="1100" b="1" dirty="0">
                <a:solidFill>
                  <a:schemeClr val="accent3">
                    <a:lumMod val="75000"/>
                  </a:schemeClr>
                </a:solidFill>
                <a:latin typeface="Arial" panose="020B0604020202020204" pitchFamily="34" charset="0"/>
                <a:cs typeface="Arial" panose="020B0604020202020204" pitchFamily="34" charset="0"/>
              </a:rPr>
              <a:t>DEPA's</a:t>
            </a:r>
            <a:br>
              <a:rPr lang="en-US" sz="1100" b="1" dirty="0">
                <a:solidFill>
                  <a:schemeClr val="accent3">
                    <a:lumMod val="75000"/>
                  </a:schemeClr>
                </a:solidFill>
                <a:latin typeface="Arial" panose="020B0604020202020204" pitchFamily="34" charset="0"/>
                <a:cs typeface="Arial" panose="020B0604020202020204" pitchFamily="34" charset="0"/>
              </a:rPr>
            </a:br>
            <a:r>
              <a:rPr lang="en-US" sz="1100" b="1" dirty="0">
                <a:solidFill>
                  <a:schemeClr val="accent3">
                    <a:lumMod val="75000"/>
                  </a:schemeClr>
                </a:solidFill>
                <a:latin typeface="Arial" panose="020B0604020202020204" pitchFamily="34" charset="0"/>
                <a:cs typeface="Arial" panose="020B0604020202020204" pitchFamily="34" charset="0"/>
              </a:rPr>
              <a:t>involvement in</a:t>
            </a:r>
            <a:br>
              <a:rPr lang="en-US" sz="1100" b="1" dirty="0">
                <a:solidFill>
                  <a:schemeClr val="accent3">
                    <a:lumMod val="75000"/>
                  </a:schemeClr>
                </a:solidFill>
                <a:latin typeface="Arial" panose="020B0604020202020204" pitchFamily="34" charset="0"/>
                <a:cs typeface="Arial" panose="020B0604020202020204" pitchFamily="34" charset="0"/>
              </a:rPr>
            </a:br>
            <a:r>
              <a:rPr lang="en-US" sz="1100" b="1" dirty="0">
                <a:solidFill>
                  <a:schemeClr val="accent3">
                    <a:lumMod val="75000"/>
                  </a:schemeClr>
                </a:solidFill>
                <a:latin typeface="Arial" panose="020B0604020202020204" pitchFamily="34" charset="0"/>
                <a:cs typeface="Arial" panose="020B0604020202020204" pitchFamily="34" charset="0"/>
              </a:rPr>
              <a:t>current Smart</a:t>
            </a:r>
            <a:br>
              <a:rPr lang="en-US" sz="1100" b="1" dirty="0">
                <a:solidFill>
                  <a:schemeClr val="accent3">
                    <a:lumMod val="75000"/>
                  </a:schemeClr>
                </a:solidFill>
                <a:latin typeface="Arial" panose="020B0604020202020204" pitchFamily="34" charset="0"/>
                <a:cs typeface="Arial" panose="020B0604020202020204" pitchFamily="34" charset="0"/>
              </a:rPr>
            </a:br>
            <a:r>
              <a:rPr lang="en-US" sz="1100" b="1" dirty="0">
                <a:solidFill>
                  <a:schemeClr val="accent3">
                    <a:lumMod val="75000"/>
                  </a:schemeClr>
                </a:solidFill>
                <a:latin typeface="Arial" panose="020B0604020202020204" pitchFamily="34" charset="0"/>
                <a:cs typeface="Arial" panose="020B0604020202020204" pitchFamily="34" charset="0"/>
              </a:rPr>
              <a:t>City projects</a:t>
            </a:r>
            <a:endParaRPr lang="en-US" sz="1100" dirty="0">
              <a:solidFill>
                <a:schemeClr val="accent3">
                  <a:lumMod val="75000"/>
                </a:schemeClr>
              </a:solidFill>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48689BEF-6E0F-4621-90DB-490AB339FE74}"/>
              </a:ext>
            </a:extLst>
          </p:cNvPr>
          <p:cNvSpPr/>
          <p:nvPr/>
        </p:nvSpPr>
        <p:spPr>
          <a:xfrm>
            <a:off x="2065699" y="2250784"/>
            <a:ext cx="1195137" cy="430887"/>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Strategic Plan</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developed</a:t>
            </a:r>
          </a:p>
        </p:txBody>
      </p:sp>
      <p:sp>
        <p:nvSpPr>
          <p:cNvPr id="76" name="Rectangle 75">
            <a:extLst>
              <a:ext uri="{FF2B5EF4-FFF2-40B4-BE49-F238E27FC236}">
                <a16:creationId xmlns:a16="http://schemas.microsoft.com/office/drawing/2014/main" id="{5D882AA9-0821-4E16-A848-3055D8A19682}"/>
              </a:ext>
            </a:extLst>
          </p:cNvPr>
          <p:cNvSpPr/>
          <p:nvPr/>
        </p:nvSpPr>
        <p:spPr>
          <a:xfrm>
            <a:off x="4602126" y="2081506"/>
            <a:ext cx="1776663" cy="769441"/>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Strategic Plan working</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team set-up</a:t>
            </a:r>
            <a:br>
              <a:rPr lang="en-US" sz="1100" dirty="0">
                <a:solidFill>
                  <a:schemeClr val="accent5"/>
                </a:solidFill>
                <a:cs typeface="Arial" panose="020B0604020202020204" pitchFamily="34" charset="0"/>
              </a:rPr>
            </a:br>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Strategic Plan to be</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ready by end of 2017</a:t>
            </a:r>
          </a:p>
        </p:txBody>
      </p:sp>
      <p:sp>
        <p:nvSpPr>
          <p:cNvPr id="77" name="Rectangle 76">
            <a:extLst>
              <a:ext uri="{FF2B5EF4-FFF2-40B4-BE49-F238E27FC236}">
                <a16:creationId xmlns:a16="http://schemas.microsoft.com/office/drawing/2014/main" id="{90FECF49-CBBE-4902-B609-031A8509F258}"/>
              </a:ext>
            </a:extLst>
          </p:cNvPr>
          <p:cNvSpPr/>
          <p:nvPr/>
        </p:nvSpPr>
        <p:spPr>
          <a:xfrm>
            <a:off x="7171099" y="2153743"/>
            <a:ext cx="1656347" cy="600164"/>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No working team set</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up to develop</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Strategic Plan</a:t>
            </a:r>
          </a:p>
        </p:txBody>
      </p:sp>
      <p:sp>
        <p:nvSpPr>
          <p:cNvPr id="78" name="Rectangle 77">
            <a:extLst>
              <a:ext uri="{FF2B5EF4-FFF2-40B4-BE49-F238E27FC236}">
                <a16:creationId xmlns:a16="http://schemas.microsoft.com/office/drawing/2014/main" id="{30A95020-19B7-47E1-8757-89A2043D7AF3}"/>
              </a:ext>
            </a:extLst>
          </p:cNvPr>
          <p:cNvSpPr/>
          <p:nvPr/>
        </p:nvSpPr>
        <p:spPr>
          <a:xfrm>
            <a:off x="9723521" y="2153347"/>
            <a:ext cx="1602205" cy="600164"/>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No working team set</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up to develop</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Strategic Plan</a:t>
            </a:r>
          </a:p>
        </p:txBody>
      </p:sp>
      <p:cxnSp>
        <p:nvCxnSpPr>
          <p:cNvPr id="79" name="Straight Connector 78">
            <a:extLst>
              <a:ext uri="{FF2B5EF4-FFF2-40B4-BE49-F238E27FC236}">
                <a16:creationId xmlns:a16="http://schemas.microsoft.com/office/drawing/2014/main" id="{1E1A2091-999A-4967-A90B-85EE71D2237B}"/>
              </a:ext>
            </a:extLst>
          </p:cNvPr>
          <p:cNvCxnSpPr>
            <a:cxnSpLocks/>
          </p:cNvCxnSpPr>
          <p:nvPr/>
        </p:nvCxnSpPr>
        <p:spPr>
          <a:xfrm>
            <a:off x="2061411" y="2886532"/>
            <a:ext cx="971148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AABDF4A-B07E-41DA-84AA-67444B913351}"/>
              </a:ext>
            </a:extLst>
          </p:cNvPr>
          <p:cNvSpPr/>
          <p:nvPr/>
        </p:nvSpPr>
        <p:spPr>
          <a:xfrm>
            <a:off x="2020150" y="2983308"/>
            <a:ext cx="1776663" cy="600164"/>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a:t>
            </a:r>
            <a:r>
              <a:rPr lang="en-US" sz="1100" b="1" dirty="0">
                <a:solidFill>
                  <a:schemeClr val="accent5"/>
                </a:solidFill>
                <a:cs typeface="Arial" panose="020B0604020202020204" pitchFamily="34" charset="0"/>
              </a:rPr>
              <a:t>THB 400 </a:t>
            </a:r>
            <a:r>
              <a:rPr lang="en-US" sz="1100" b="1" dirty="0" err="1">
                <a:solidFill>
                  <a:schemeClr val="accent5"/>
                </a:solidFill>
                <a:cs typeface="Arial" panose="020B0604020202020204" pitchFamily="34" charset="0"/>
              </a:rPr>
              <a:t>mn</a:t>
            </a:r>
            <a:r>
              <a:rPr lang="en-US" sz="1100" b="1" dirty="0">
                <a:solidFill>
                  <a:schemeClr val="accent5"/>
                </a:solidFill>
                <a:cs typeface="Arial" panose="020B0604020202020204" pitchFamily="34" charset="0"/>
              </a:rPr>
              <a:t> </a:t>
            </a:r>
            <a:r>
              <a:rPr lang="en-US" sz="1100" dirty="0">
                <a:solidFill>
                  <a:schemeClr val="accent5"/>
                </a:solidFill>
                <a:cs typeface="Arial" panose="020B0604020202020204" pitchFamily="34" charset="0"/>
              </a:rPr>
              <a:t>to support</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projects in Phase 1 of</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Strategic Plan</a:t>
            </a:r>
          </a:p>
        </p:txBody>
      </p:sp>
      <p:sp>
        <p:nvSpPr>
          <p:cNvPr id="81" name="Rectangle 80">
            <a:extLst>
              <a:ext uri="{FF2B5EF4-FFF2-40B4-BE49-F238E27FC236}">
                <a16:creationId xmlns:a16="http://schemas.microsoft.com/office/drawing/2014/main" id="{0AEADE06-BC3D-43BC-B764-10B980A30FF7}"/>
              </a:ext>
            </a:extLst>
          </p:cNvPr>
          <p:cNvSpPr/>
          <p:nvPr/>
        </p:nvSpPr>
        <p:spPr>
          <a:xfrm>
            <a:off x="4602126" y="2983308"/>
            <a:ext cx="2245895" cy="769441"/>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a:t>
            </a:r>
            <a:r>
              <a:rPr lang="en-US" sz="1100" b="1" dirty="0">
                <a:solidFill>
                  <a:schemeClr val="accent5"/>
                </a:solidFill>
                <a:cs typeface="Arial" panose="020B0604020202020204" pitchFamily="34" charset="0"/>
              </a:rPr>
              <a:t>THB 40 </a:t>
            </a:r>
            <a:r>
              <a:rPr lang="en-US" sz="1100" b="1" dirty="0" err="1">
                <a:solidFill>
                  <a:schemeClr val="accent5"/>
                </a:solidFill>
                <a:cs typeface="Arial" panose="020B0604020202020204" pitchFamily="34" charset="0"/>
              </a:rPr>
              <a:t>mn</a:t>
            </a:r>
            <a:r>
              <a:rPr lang="en-US" sz="1100" b="1" dirty="0">
                <a:solidFill>
                  <a:schemeClr val="accent5"/>
                </a:solidFill>
                <a:cs typeface="Arial" panose="020B0604020202020204" pitchFamily="34" charset="0"/>
              </a:rPr>
              <a:t> </a:t>
            </a:r>
            <a:r>
              <a:rPr lang="en-US" sz="1100" dirty="0">
                <a:solidFill>
                  <a:schemeClr val="accent5"/>
                </a:solidFill>
                <a:cs typeface="Arial" panose="020B0604020202020204" pitchFamily="34" charset="0"/>
              </a:rPr>
              <a:t>allocated for few</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ongoing projects</a:t>
            </a:r>
            <a:br>
              <a:rPr lang="en-US" sz="1100" dirty="0">
                <a:solidFill>
                  <a:schemeClr val="accent5"/>
                </a:solidFill>
                <a:cs typeface="Arial" panose="020B0604020202020204" pitchFamily="34" charset="0"/>
              </a:rPr>
            </a:br>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More budget to be allocated as</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Strategic Plan finalized</a:t>
            </a:r>
          </a:p>
        </p:txBody>
      </p:sp>
      <p:sp>
        <p:nvSpPr>
          <p:cNvPr id="82" name="Rectangle 81">
            <a:extLst>
              <a:ext uri="{FF2B5EF4-FFF2-40B4-BE49-F238E27FC236}">
                <a16:creationId xmlns:a16="http://schemas.microsoft.com/office/drawing/2014/main" id="{6F282CC7-8F2D-45CF-8190-483AF4A6A713}"/>
              </a:ext>
            </a:extLst>
          </p:cNvPr>
          <p:cNvSpPr/>
          <p:nvPr/>
        </p:nvSpPr>
        <p:spPr>
          <a:xfrm>
            <a:off x="7171099" y="2983308"/>
            <a:ext cx="2261659" cy="600164"/>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a:t>
            </a:r>
            <a:r>
              <a:rPr lang="en-US" sz="1100" b="1" dirty="0">
                <a:solidFill>
                  <a:schemeClr val="accent5"/>
                </a:solidFill>
                <a:cs typeface="Arial" panose="020B0604020202020204" pitchFamily="34" charset="0"/>
              </a:rPr>
              <a:t>THB 10 </a:t>
            </a:r>
            <a:r>
              <a:rPr lang="en-US" sz="1100" b="1" dirty="0" err="1">
                <a:solidFill>
                  <a:schemeClr val="accent5"/>
                </a:solidFill>
                <a:cs typeface="Arial" panose="020B0604020202020204" pitchFamily="34" charset="0"/>
              </a:rPr>
              <a:t>mn</a:t>
            </a:r>
            <a:r>
              <a:rPr lang="en-US" sz="1100" b="1" dirty="0">
                <a:solidFill>
                  <a:schemeClr val="accent5"/>
                </a:solidFill>
                <a:cs typeface="Arial" panose="020B0604020202020204" pitchFamily="34" charset="0"/>
              </a:rPr>
              <a:t> </a:t>
            </a:r>
            <a:r>
              <a:rPr lang="en-US" sz="1100" dirty="0">
                <a:solidFill>
                  <a:schemeClr val="accent5"/>
                </a:solidFill>
                <a:cs typeface="Arial" panose="020B0604020202020204" pitchFamily="34" charset="0"/>
              </a:rPr>
              <a:t>allocated</a:t>
            </a:r>
            <a:br>
              <a:rPr lang="en-US" sz="1100" dirty="0">
                <a:solidFill>
                  <a:schemeClr val="accent5"/>
                </a:solidFill>
                <a:cs typeface="Arial" panose="020B0604020202020204" pitchFamily="34" charset="0"/>
              </a:rPr>
            </a:br>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No plan for further allocation of</a:t>
            </a:r>
            <a:r>
              <a:rPr lang="th-TH" sz="1100" dirty="0">
                <a:solidFill>
                  <a:schemeClr val="accent5"/>
                </a:solidFill>
                <a:cs typeface="Arial" panose="020B0604020202020204" pitchFamily="34" charset="0"/>
              </a:rPr>
              <a:t> </a:t>
            </a:r>
            <a:r>
              <a:rPr lang="en-US" sz="1100" dirty="0">
                <a:solidFill>
                  <a:schemeClr val="accent5"/>
                </a:solidFill>
                <a:cs typeface="Arial" panose="020B0604020202020204" pitchFamily="34" charset="0"/>
              </a:rPr>
              <a:t>budget</a:t>
            </a:r>
          </a:p>
        </p:txBody>
      </p:sp>
      <p:sp>
        <p:nvSpPr>
          <p:cNvPr id="83" name="Rectangle 82">
            <a:extLst>
              <a:ext uri="{FF2B5EF4-FFF2-40B4-BE49-F238E27FC236}">
                <a16:creationId xmlns:a16="http://schemas.microsoft.com/office/drawing/2014/main" id="{35146D23-48C8-4046-81EA-2061D52148DD}"/>
              </a:ext>
            </a:extLst>
          </p:cNvPr>
          <p:cNvSpPr/>
          <p:nvPr/>
        </p:nvSpPr>
        <p:spPr>
          <a:xfrm>
            <a:off x="9723521" y="2983308"/>
            <a:ext cx="1939089" cy="600164"/>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No budget allocated</a:t>
            </a:r>
            <a:br>
              <a:rPr lang="en-US" sz="1100" dirty="0">
                <a:solidFill>
                  <a:schemeClr val="accent5"/>
                </a:solidFill>
                <a:cs typeface="Arial" panose="020B0604020202020204" pitchFamily="34" charset="0"/>
              </a:rPr>
            </a:br>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No plan for further allocation</a:t>
            </a:r>
            <a:r>
              <a:rPr lang="th-TH" sz="1100" dirty="0">
                <a:solidFill>
                  <a:schemeClr val="accent5"/>
                </a:solidFill>
                <a:cs typeface="Arial" panose="020B0604020202020204" pitchFamily="34" charset="0"/>
              </a:rPr>
              <a:t> </a:t>
            </a:r>
            <a:r>
              <a:rPr lang="en-US" sz="1100" dirty="0">
                <a:solidFill>
                  <a:schemeClr val="accent5"/>
                </a:solidFill>
                <a:cs typeface="Arial" panose="020B0604020202020204" pitchFamily="34" charset="0"/>
              </a:rPr>
              <a:t>of budget</a:t>
            </a:r>
          </a:p>
        </p:txBody>
      </p:sp>
      <p:cxnSp>
        <p:nvCxnSpPr>
          <p:cNvPr id="84" name="Straight Connector 83">
            <a:extLst>
              <a:ext uri="{FF2B5EF4-FFF2-40B4-BE49-F238E27FC236}">
                <a16:creationId xmlns:a16="http://schemas.microsoft.com/office/drawing/2014/main" id="{3B3B4676-0003-47D1-B544-88711EC004F1}"/>
              </a:ext>
            </a:extLst>
          </p:cNvPr>
          <p:cNvCxnSpPr>
            <a:cxnSpLocks/>
          </p:cNvCxnSpPr>
          <p:nvPr/>
        </p:nvCxnSpPr>
        <p:spPr>
          <a:xfrm>
            <a:off x="2061410" y="3798042"/>
            <a:ext cx="971148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A96FDF9C-129A-4473-93F5-9385ED341548}"/>
              </a:ext>
            </a:extLst>
          </p:cNvPr>
          <p:cNvSpPr/>
          <p:nvPr/>
        </p:nvSpPr>
        <p:spPr>
          <a:xfrm>
            <a:off x="2020150" y="3853449"/>
            <a:ext cx="2131899" cy="938719"/>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Large number of projects that</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are already operational</a:t>
            </a:r>
            <a:br>
              <a:rPr lang="en-US" sz="1100" dirty="0">
                <a:solidFill>
                  <a:schemeClr val="accent5"/>
                </a:solidFill>
                <a:cs typeface="Arial" panose="020B0604020202020204" pitchFamily="34" charset="0"/>
              </a:rPr>
            </a:br>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Several more projects already</a:t>
            </a:r>
            <a:r>
              <a:rPr lang="th-TH" sz="1100" dirty="0">
                <a:solidFill>
                  <a:schemeClr val="accent5"/>
                </a:solidFill>
              </a:rPr>
              <a:t> </a:t>
            </a:r>
            <a:r>
              <a:rPr lang="en-US" sz="1100" dirty="0">
                <a:solidFill>
                  <a:schemeClr val="accent5"/>
                </a:solidFill>
                <a:cs typeface="Arial" panose="020B0604020202020204" pitchFamily="34" charset="0"/>
              </a:rPr>
              <a:t>started development and will</a:t>
            </a:r>
            <a:r>
              <a:rPr lang="th-TH" sz="1100" dirty="0">
                <a:solidFill>
                  <a:schemeClr val="accent5"/>
                </a:solidFill>
              </a:rPr>
              <a:t> </a:t>
            </a:r>
            <a:r>
              <a:rPr lang="en-US" sz="1100" dirty="0">
                <a:solidFill>
                  <a:schemeClr val="accent5"/>
                </a:solidFill>
                <a:cs typeface="Arial" panose="020B0604020202020204" pitchFamily="34" charset="0"/>
              </a:rPr>
              <a:t>soon be operational</a:t>
            </a:r>
          </a:p>
        </p:txBody>
      </p:sp>
      <p:sp>
        <p:nvSpPr>
          <p:cNvPr id="86" name="Rectangle 85">
            <a:extLst>
              <a:ext uri="{FF2B5EF4-FFF2-40B4-BE49-F238E27FC236}">
                <a16:creationId xmlns:a16="http://schemas.microsoft.com/office/drawing/2014/main" id="{AB3381A9-D99D-44D3-84DF-1302EA767B5C}"/>
              </a:ext>
            </a:extLst>
          </p:cNvPr>
          <p:cNvSpPr/>
          <p:nvPr/>
        </p:nvSpPr>
        <p:spPr>
          <a:xfrm>
            <a:off x="4602126" y="3853449"/>
            <a:ext cx="2005263" cy="938719"/>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Some ongoing projects</a:t>
            </a:r>
            <a:br>
              <a:rPr lang="en-US" sz="1100" dirty="0">
                <a:solidFill>
                  <a:schemeClr val="accent5"/>
                </a:solidFill>
                <a:cs typeface="Arial" panose="020B0604020202020204" pitchFamily="34" charset="0"/>
              </a:rPr>
            </a:br>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Several more projects</a:t>
            </a:r>
            <a:r>
              <a:rPr lang="th-TH" sz="1100" dirty="0">
                <a:solidFill>
                  <a:schemeClr val="accent5"/>
                </a:solidFill>
              </a:rPr>
              <a:t> </a:t>
            </a:r>
            <a:r>
              <a:rPr lang="en-US" sz="1100" dirty="0">
                <a:solidFill>
                  <a:schemeClr val="accent5"/>
                </a:solidFill>
                <a:cs typeface="Arial" panose="020B0604020202020204" pitchFamily="34" charset="0"/>
              </a:rPr>
              <a:t>planned – to start</a:t>
            </a:r>
            <a:r>
              <a:rPr lang="th-TH" sz="1100" dirty="0">
                <a:solidFill>
                  <a:schemeClr val="accent5"/>
                </a:solidFill>
              </a:rPr>
              <a:t> </a:t>
            </a:r>
            <a:r>
              <a:rPr lang="en-US" sz="1100" dirty="0">
                <a:solidFill>
                  <a:schemeClr val="accent5"/>
                </a:solidFill>
                <a:cs typeface="Arial" panose="020B0604020202020204" pitchFamily="34" charset="0"/>
              </a:rPr>
              <a:t>development when Strategic</a:t>
            </a:r>
            <a:r>
              <a:rPr lang="th-TH" sz="1100" dirty="0">
                <a:solidFill>
                  <a:schemeClr val="accent5"/>
                </a:solidFill>
              </a:rPr>
              <a:t> </a:t>
            </a:r>
            <a:r>
              <a:rPr lang="en-US" sz="1100" dirty="0">
                <a:solidFill>
                  <a:schemeClr val="accent5"/>
                </a:solidFill>
                <a:cs typeface="Arial" panose="020B0604020202020204" pitchFamily="34" charset="0"/>
              </a:rPr>
              <a:t>Plan is finalized &amp; approved</a:t>
            </a:r>
          </a:p>
        </p:txBody>
      </p:sp>
      <p:sp>
        <p:nvSpPr>
          <p:cNvPr id="87" name="Rectangle 86">
            <a:extLst>
              <a:ext uri="{FF2B5EF4-FFF2-40B4-BE49-F238E27FC236}">
                <a16:creationId xmlns:a16="http://schemas.microsoft.com/office/drawing/2014/main" id="{6FA497FE-0A23-4B3D-A254-B5B716372B83}"/>
              </a:ext>
            </a:extLst>
          </p:cNvPr>
          <p:cNvSpPr/>
          <p:nvPr/>
        </p:nvSpPr>
        <p:spPr>
          <a:xfrm>
            <a:off x="7171099" y="3853449"/>
            <a:ext cx="1700090" cy="600164"/>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Few ongoing projects</a:t>
            </a:r>
            <a:br>
              <a:rPr lang="en-US" sz="1100" dirty="0">
                <a:solidFill>
                  <a:schemeClr val="accent5"/>
                </a:solidFill>
                <a:cs typeface="Arial" panose="020B0604020202020204" pitchFamily="34" charset="0"/>
              </a:rPr>
            </a:br>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Few more projects being</a:t>
            </a:r>
            <a:r>
              <a:rPr lang="th-TH" sz="1100" dirty="0">
                <a:solidFill>
                  <a:schemeClr val="accent5"/>
                </a:solidFill>
              </a:rPr>
              <a:t> </a:t>
            </a:r>
            <a:r>
              <a:rPr lang="en-US" sz="1100" dirty="0">
                <a:solidFill>
                  <a:schemeClr val="accent5"/>
                </a:solidFill>
                <a:cs typeface="Arial" panose="020B0604020202020204" pitchFamily="34" charset="0"/>
              </a:rPr>
              <a:t>planned</a:t>
            </a:r>
          </a:p>
        </p:txBody>
      </p:sp>
      <p:sp>
        <p:nvSpPr>
          <p:cNvPr id="88" name="Rectangle 87">
            <a:extLst>
              <a:ext uri="{FF2B5EF4-FFF2-40B4-BE49-F238E27FC236}">
                <a16:creationId xmlns:a16="http://schemas.microsoft.com/office/drawing/2014/main" id="{8D90A78D-BE2D-4D18-9032-D930C2BF3ED4}"/>
              </a:ext>
            </a:extLst>
          </p:cNvPr>
          <p:cNvSpPr/>
          <p:nvPr/>
        </p:nvSpPr>
        <p:spPr>
          <a:xfrm>
            <a:off x="9723521" y="3853449"/>
            <a:ext cx="2131899" cy="1107996"/>
          </a:xfrm>
          <a:prstGeom prst="rect">
            <a:avLst/>
          </a:prstGeom>
        </p:spPr>
        <p:txBody>
          <a:bodyPr wrap="square">
            <a:spAutoFit/>
          </a:bodyPr>
          <a:lstStyle/>
          <a:p>
            <a:r>
              <a:rPr lang="en-US" sz="1100" b="1" dirty="0">
                <a:solidFill>
                  <a:schemeClr val="accent5"/>
                </a:solidFill>
                <a:cs typeface="Arial" panose="020B0604020202020204" pitchFamily="34" charset="0"/>
              </a:rPr>
              <a:t>&gt; </a:t>
            </a:r>
            <a:r>
              <a:rPr lang="en-US" sz="1100" dirty="0">
                <a:solidFill>
                  <a:schemeClr val="accent5"/>
                </a:solidFill>
                <a:cs typeface="Arial" panose="020B0604020202020204" pitchFamily="34" charset="0"/>
              </a:rPr>
              <a:t>Few ongoing projects, mostly</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isolated pilot e.g. </a:t>
            </a:r>
            <a:r>
              <a:rPr lang="en-US" sz="1100" dirty="0" err="1">
                <a:solidFill>
                  <a:schemeClr val="accent5"/>
                </a:solidFill>
                <a:cs typeface="Arial" panose="020B0604020202020204" pitchFamily="34" charset="0"/>
              </a:rPr>
              <a:t>Saensuk</a:t>
            </a:r>
            <a:r>
              <a:rPr lang="en-US" sz="1100" dirty="0">
                <a:solidFill>
                  <a:schemeClr val="accent5"/>
                </a:solidFill>
                <a:cs typeface="Arial" panose="020B0604020202020204" pitchFamily="34" charset="0"/>
              </a:rPr>
              <a:t> health</a:t>
            </a:r>
            <a:br>
              <a:rPr lang="en-US" sz="1100" dirty="0">
                <a:solidFill>
                  <a:schemeClr val="accent5"/>
                </a:solidFill>
                <a:cs typeface="Arial" panose="020B0604020202020204" pitchFamily="34" charset="0"/>
              </a:rPr>
            </a:br>
            <a:r>
              <a:rPr lang="en-US" sz="1100" b="1" dirty="0">
                <a:solidFill>
                  <a:schemeClr val="accent5"/>
                </a:solidFill>
                <a:cs typeface="Arial" panose="020B0604020202020204" pitchFamily="34" charset="0"/>
              </a:rPr>
              <a:t>&gt; </a:t>
            </a:r>
            <a:r>
              <a:rPr lang="en-US" sz="1100" dirty="0">
                <a:solidFill>
                  <a:schemeClr val="accent5"/>
                </a:solidFill>
                <a:cs typeface="Arial" panose="020B0604020202020204" pitchFamily="34" charset="0"/>
              </a:rPr>
              <a:t>Very few planned projects</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 Smart meter pilot as part of</a:t>
            </a:r>
            <a:r>
              <a:rPr lang="th-TH" sz="1100" dirty="0">
                <a:solidFill>
                  <a:schemeClr val="accent5"/>
                </a:solidFill>
              </a:rPr>
              <a:t> </a:t>
            </a:r>
            <a:r>
              <a:rPr lang="en-US" sz="1100" dirty="0">
                <a:solidFill>
                  <a:schemeClr val="accent5"/>
                </a:solidFill>
                <a:cs typeface="Arial" panose="020B0604020202020204" pitchFamily="34" charset="0"/>
              </a:rPr>
              <a:t>national plan by PEA</a:t>
            </a:r>
          </a:p>
        </p:txBody>
      </p:sp>
      <p:cxnSp>
        <p:nvCxnSpPr>
          <p:cNvPr id="89" name="Straight Connector 88">
            <a:extLst>
              <a:ext uri="{FF2B5EF4-FFF2-40B4-BE49-F238E27FC236}">
                <a16:creationId xmlns:a16="http://schemas.microsoft.com/office/drawing/2014/main" id="{29748FEA-BD90-48DE-BAEE-3C7317AB770C}"/>
              </a:ext>
            </a:extLst>
          </p:cNvPr>
          <p:cNvCxnSpPr>
            <a:cxnSpLocks/>
          </p:cNvCxnSpPr>
          <p:nvPr/>
        </p:nvCxnSpPr>
        <p:spPr>
          <a:xfrm>
            <a:off x="2061410" y="4961445"/>
            <a:ext cx="971148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3C7794A-9CF0-4E44-80EE-8C15D5589487}"/>
              </a:ext>
            </a:extLst>
          </p:cNvPr>
          <p:cNvSpPr/>
          <p:nvPr/>
        </p:nvSpPr>
        <p:spPr>
          <a:xfrm>
            <a:off x="2020150" y="5031978"/>
            <a:ext cx="2131899" cy="938719"/>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DEPA is highly involved in</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large number of ongoing &amp;</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planned projects, such as</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 Integrated CCTV</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 Flood warning</a:t>
            </a:r>
          </a:p>
        </p:txBody>
      </p:sp>
      <p:sp>
        <p:nvSpPr>
          <p:cNvPr id="91" name="Rectangle 90">
            <a:extLst>
              <a:ext uri="{FF2B5EF4-FFF2-40B4-BE49-F238E27FC236}">
                <a16:creationId xmlns:a16="http://schemas.microsoft.com/office/drawing/2014/main" id="{17899CE1-A17E-429A-B3BB-775507C06B20}"/>
              </a:ext>
            </a:extLst>
          </p:cNvPr>
          <p:cNvSpPr/>
          <p:nvPr/>
        </p:nvSpPr>
        <p:spPr>
          <a:xfrm>
            <a:off x="4602126" y="5031978"/>
            <a:ext cx="2131899" cy="769441"/>
          </a:xfrm>
          <a:prstGeom prst="rect">
            <a:avLst/>
          </a:prstGeom>
        </p:spPr>
        <p:txBody>
          <a:bodyPr wrap="square">
            <a:spAutoFit/>
          </a:bodyPr>
          <a:lstStyle/>
          <a:p>
            <a:r>
              <a:rPr lang="en-US" sz="1100" b="1" dirty="0">
                <a:solidFill>
                  <a:schemeClr val="accent5"/>
                </a:solidFill>
                <a:cs typeface="Arial" panose="020B0604020202020204" pitchFamily="34" charset="0"/>
              </a:rPr>
              <a:t>&gt; </a:t>
            </a:r>
            <a:r>
              <a:rPr lang="en-US" sz="1100" dirty="0">
                <a:solidFill>
                  <a:schemeClr val="accent5"/>
                </a:solidFill>
                <a:cs typeface="Arial" panose="020B0604020202020204" pitchFamily="34" charset="0"/>
              </a:rPr>
              <a:t>DEPA has few ongoing</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projects today</a:t>
            </a:r>
            <a:br>
              <a:rPr lang="en-US" sz="1100" dirty="0">
                <a:solidFill>
                  <a:schemeClr val="accent5"/>
                </a:solidFill>
                <a:cs typeface="Arial" panose="020B0604020202020204" pitchFamily="34" charset="0"/>
              </a:rPr>
            </a:br>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DEPA plans to be involved in</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many future projects</a:t>
            </a:r>
          </a:p>
        </p:txBody>
      </p:sp>
      <p:sp>
        <p:nvSpPr>
          <p:cNvPr id="92" name="Rectangle 91">
            <a:extLst>
              <a:ext uri="{FF2B5EF4-FFF2-40B4-BE49-F238E27FC236}">
                <a16:creationId xmlns:a16="http://schemas.microsoft.com/office/drawing/2014/main" id="{BF479161-BDCF-4C24-A578-BE5A7C69032D}"/>
              </a:ext>
            </a:extLst>
          </p:cNvPr>
          <p:cNvSpPr/>
          <p:nvPr/>
        </p:nvSpPr>
        <p:spPr>
          <a:xfrm>
            <a:off x="7171099" y="5031978"/>
            <a:ext cx="2206215" cy="1107996"/>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Limited DEPA involvement ;</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all projects are driven by KKTT</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 A consortium of 20 local</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businesses</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 THB 200 </a:t>
            </a:r>
            <a:r>
              <a:rPr lang="en-US" sz="1100" dirty="0" err="1">
                <a:solidFill>
                  <a:schemeClr val="accent5"/>
                </a:solidFill>
                <a:cs typeface="Arial" panose="020B0604020202020204" pitchFamily="34" charset="0"/>
              </a:rPr>
              <a:t>mn</a:t>
            </a:r>
            <a:r>
              <a:rPr lang="en-US" sz="1100" dirty="0">
                <a:solidFill>
                  <a:schemeClr val="accent5"/>
                </a:solidFill>
                <a:cs typeface="Arial" panose="020B0604020202020204" pitchFamily="34" charset="0"/>
              </a:rPr>
              <a:t> put together for</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Smart City development</a:t>
            </a:r>
          </a:p>
        </p:txBody>
      </p:sp>
      <p:sp>
        <p:nvSpPr>
          <p:cNvPr id="93" name="Rectangle 92">
            <a:extLst>
              <a:ext uri="{FF2B5EF4-FFF2-40B4-BE49-F238E27FC236}">
                <a16:creationId xmlns:a16="http://schemas.microsoft.com/office/drawing/2014/main" id="{F07CD7E5-7194-417B-A769-9A50AF55FFF5}"/>
              </a:ext>
            </a:extLst>
          </p:cNvPr>
          <p:cNvSpPr/>
          <p:nvPr/>
        </p:nvSpPr>
        <p:spPr>
          <a:xfrm>
            <a:off x="9723521" y="5031978"/>
            <a:ext cx="2005263" cy="938719"/>
          </a:xfrm>
          <a:prstGeom prst="rect">
            <a:avLst/>
          </a:prstGeom>
        </p:spPr>
        <p:txBody>
          <a:bodyPr wrap="square">
            <a:spAutoFit/>
          </a:bodyPr>
          <a:lstStyle/>
          <a:p>
            <a:r>
              <a:rPr lang="en-US" sz="1100" b="1" dirty="0">
                <a:solidFill>
                  <a:schemeClr val="accent5"/>
                </a:solidFill>
                <a:cs typeface="Arial" panose="020B0604020202020204" pitchFamily="34" charset="0"/>
              </a:rPr>
              <a:t>&gt;</a:t>
            </a:r>
            <a:r>
              <a:rPr lang="en-US" sz="1100" dirty="0">
                <a:solidFill>
                  <a:schemeClr val="accent5"/>
                </a:solidFill>
                <a:cs typeface="Arial" panose="020B0604020202020204" pitchFamily="34" charset="0"/>
              </a:rPr>
              <a:t> Limited involvement of DEPA</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 Largest planned project</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(Smart Metering pilot) is</a:t>
            </a:r>
            <a:br>
              <a:rPr lang="en-US" sz="1100" dirty="0">
                <a:solidFill>
                  <a:schemeClr val="accent5"/>
                </a:solidFill>
                <a:cs typeface="Arial" panose="020B0604020202020204" pitchFamily="34" charset="0"/>
              </a:rPr>
            </a:br>
            <a:r>
              <a:rPr lang="en-US" sz="1100" dirty="0">
                <a:solidFill>
                  <a:schemeClr val="accent5"/>
                </a:solidFill>
                <a:cs typeface="Arial" panose="020B0604020202020204" pitchFamily="34" charset="0"/>
              </a:rPr>
              <a:t>driven by PEA</a:t>
            </a:r>
          </a:p>
        </p:txBody>
      </p:sp>
      <p:sp>
        <p:nvSpPr>
          <p:cNvPr id="94" name="ภูเก็ต">
            <a:extLst>
              <a:ext uri="{FF2B5EF4-FFF2-40B4-BE49-F238E27FC236}">
                <a16:creationId xmlns:a16="http://schemas.microsoft.com/office/drawing/2014/main" id="{ED748A9F-98B7-4DD7-8E88-09F61C1E0639}"/>
              </a:ext>
            </a:extLst>
          </p:cNvPr>
          <p:cNvSpPr>
            <a:spLocks/>
          </p:cNvSpPr>
          <p:nvPr/>
        </p:nvSpPr>
        <p:spPr bwMode="auto">
          <a:xfrm>
            <a:off x="3796813" y="1598259"/>
            <a:ext cx="187067" cy="307777"/>
          </a:xfrm>
          <a:custGeom>
            <a:avLst/>
            <a:gdLst>
              <a:gd name="T0" fmla="*/ 132 w 148"/>
              <a:gd name="T1" fmla="*/ 128 h 360"/>
              <a:gd name="T2" fmla="*/ 132 w 148"/>
              <a:gd name="T3" fmla="*/ 88 h 360"/>
              <a:gd name="T4" fmla="*/ 108 w 148"/>
              <a:gd name="T5" fmla="*/ 92 h 360"/>
              <a:gd name="T6" fmla="*/ 92 w 148"/>
              <a:gd name="T7" fmla="*/ 100 h 360"/>
              <a:gd name="T8" fmla="*/ 76 w 148"/>
              <a:gd name="T9" fmla="*/ 72 h 360"/>
              <a:gd name="T10" fmla="*/ 52 w 148"/>
              <a:gd name="T11" fmla="*/ 68 h 360"/>
              <a:gd name="T12" fmla="*/ 44 w 148"/>
              <a:gd name="T13" fmla="*/ 32 h 360"/>
              <a:gd name="T14" fmla="*/ 20 w 148"/>
              <a:gd name="T15" fmla="*/ 0 h 360"/>
              <a:gd name="T16" fmla="*/ 8 w 148"/>
              <a:gd name="T17" fmla="*/ 20 h 360"/>
              <a:gd name="T18" fmla="*/ 20 w 148"/>
              <a:gd name="T19" fmla="*/ 48 h 360"/>
              <a:gd name="T20" fmla="*/ 0 w 148"/>
              <a:gd name="T21" fmla="*/ 100 h 360"/>
              <a:gd name="T22" fmla="*/ 20 w 148"/>
              <a:gd name="T23" fmla="*/ 140 h 360"/>
              <a:gd name="T24" fmla="*/ 0 w 148"/>
              <a:gd name="T25" fmla="*/ 192 h 360"/>
              <a:gd name="T26" fmla="*/ 12 w 148"/>
              <a:gd name="T27" fmla="*/ 232 h 360"/>
              <a:gd name="T28" fmla="*/ 12 w 148"/>
              <a:gd name="T29" fmla="*/ 312 h 360"/>
              <a:gd name="T30" fmla="*/ 20 w 148"/>
              <a:gd name="T31" fmla="*/ 332 h 360"/>
              <a:gd name="T32" fmla="*/ 28 w 148"/>
              <a:gd name="T33" fmla="*/ 360 h 360"/>
              <a:gd name="T34" fmla="*/ 48 w 148"/>
              <a:gd name="T35" fmla="*/ 360 h 360"/>
              <a:gd name="T36" fmla="*/ 68 w 148"/>
              <a:gd name="T37" fmla="*/ 316 h 360"/>
              <a:gd name="T38" fmla="*/ 148 w 148"/>
              <a:gd name="T39" fmla="*/ 268 h 360"/>
              <a:gd name="T40" fmla="*/ 112 w 148"/>
              <a:gd name="T41" fmla="*/ 200 h 360"/>
              <a:gd name="T42" fmla="*/ 132 w 148"/>
              <a:gd name="T43" fmla="*/ 12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360">
                <a:moveTo>
                  <a:pt x="132" y="128"/>
                </a:moveTo>
                <a:cubicBezTo>
                  <a:pt x="136" y="124"/>
                  <a:pt x="132" y="88"/>
                  <a:pt x="132" y="88"/>
                </a:cubicBezTo>
                <a:cubicBezTo>
                  <a:pt x="108" y="92"/>
                  <a:pt x="108" y="92"/>
                  <a:pt x="108" y="92"/>
                </a:cubicBezTo>
                <a:cubicBezTo>
                  <a:pt x="92" y="100"/>
                  <a:pt x="92" y="100"/>
                  <a:pt x="92" y="100"/>
                </a:cubicBezTo>
                <a:cubicBezTo>
                  <a:pt x="76" y="72"/>
                  <a:pt x="76" y="72"/>
                  <a:pt x="76" y="72"/>
                </a:cubicBezTo>
                <a:cubicBezTo>
                  <a:pt x="76" y="72"/>
                  <a:pt x="56" y="68"/>
                  <a:pt x="52" y="68"/>
                </a:cubicBezTo>
                <a:cubicBezTo>
                  <a:pt x="48" y="68"/>
                  <a:pt x="48" y="36"/>
                  <a:pt x="44" y="32"/>
                </a:cubicBezTo>
                <a:cubicBezTo>
                  <a:pt x="40" y="28"/>
                  <a:pt x="20" y="0"/>
                  <a:pt x="20" y="0"/>
                </a:cubicBezTo>
                <a:cubicBezTo>
                  <a:pt x="8" y="20"/>
                  <a:pt x="8" y="20"/>
                  <a:pt x="8" y="20"/>
                </a:cubicBezTo>
                <a:cubicBezTo>
                  <a:pt x="20" y="48"/>
                  <a:pt x="20" y="48"/>
                  <a:pt x="20" y="48"/>
                </a:cubicBezTo>
                <a:cubicBezTo>
                  <a:pt x="0" y="100"/>
                  <a:pt x="0" y="100"/>
                  <a:pt x="0" y="100"/>
                </a:cubicBezTo>
                <a:cubicBezTo>
                  <a:pt x="20" y="140"/>
                  <a:pt x="20" y="140"/>
                  <a:pt x="20" y="140"/>
                </a:cubicBezTo>
                <a:cubicBezTo>
                  <a:pt x="0" y="192"/>
                  <a:pt x="0" y="192"/>
                  <a:pt x="0" y="192"/>
                </a:cubicBezTo>
                <a:cubicBezTo>
                  <a:pt x="12" y="232"/>
                  <a:pt x="12" y="232"/>
                  <a:pt x="12" y="232"/>
                </a:cubicBezTo>
                <a:cubicBezTo>
                  <a:pt x="12" y="312"/>
                  <a:pt x="12" y="312"/>
                  <a:pt x="12" y="312"/>
                </a:cubicBezTo>
                <a:cubicBezTo>
                  <a:pt x="20" y="332"/>
                  <a:pt x="20" y="332"/>
                  <a:pt x="20" y="332"/>
                </a:cubicBezTo>
                <a:cubicBezTo>
                  <a:pt x="20" y="332"/>
                  <a:pt x="24" y="360"/>
                  <a:pt x="28" y="360"/>
                </a:cubicBezTo>
                <a:cubicBezTo>
                  <a:pt x="48" y="360"/>
                  <a:pt x="48" y="360"/>
                  <a:pt x="48" y="360"/>
                </a:cubicBezTo>
                <a:cubicBezTo>
                  <a:pt x="52" y="360"/>
                  <a:pt x="68" y="316"/>
                  <a:pt x="68" y="316"/>
                </a:cubicBezTo>
                <a:cubicBezTo>
                  <a:pt x="148" y="268"/>
                  <a:pt x="148" y="268"/>
                  <a:pt x="148" y="268"/>
                </a:cubicBezTo>
                <a:cubicBezTo>
                  <a:pt x="148" y="268"/>
                  <a:pt x="112" y="208"/>
                  <a:pt x="112" y="200"/>
                </a:cubicBezTo>
                <a:cubicBezTo>
                  <a:pt x="112" y="192"/>
                  <a:pt x="128" y="132"/>
                  <a:pt x="132" y="128"/>
                </a:cubicBezTo>
                <a:close/>
              </a:path>
            </a:pathLst>
          </a:custGeom>
          <a:solidFill>
            <a:sysClr val="window" lastClr="FFFFFF">
              <a:lumMod val="85000"/>
            </a:sysClr>
          </a:solidFill>
          <a:ln w="3175"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dirty="0">
              <a:ln>
                <a:noFill/>
              </a:ln>
              <a:solidFill>
                <a:prstClr val="black"/>
              </a:solidFill>
              <a:effectLst/>
              <a:uLnTx/>
              <a:uFillTx/>
            </a:endParaRPr>
          </a:p>
        </p:txBody>
      </p:sp>
      <p:sp>
        <p:nvSpPr>
          <p:cNvPr id="95" name="เชียงใหม่">
            <a:extLst>
              <a:ext uri="{FF2B5EF4-FFF2-40B4-BE49-F238E27FC236}">
                <a16:creationId xmlns:a16="http://schemas.microsoft.com/office/drawing/2014/main" id="{0A5205A4-6688-4D82-9B5F-FC18A3123719}"/>
              </a:ext>
            </a:extLst>
          </p:cNvPr>
          <p:cNvSpPr>
            <a:spLocks/>
          </p:cNvSpPr>
          <p:nvPr/>
        </p:nvSpPr>
        <p:spPr bwMode="auto">
          <a:xfrm>
            <a:off x="6304311" y="1517409"/>
            <a:ext cx="256159" cy="407270"/>
          </a:xfrm>
          <a:custGeom>
            <a:avLst/>
            <a:gdLst>
              <a:gd name="T0" fmla="*/ 1247 w 1377"/>
              <a:gd name="T1" fmla="*/ 180 h 2710"/>
              <a:gd name="T2" fmla="*/ 1226 w 1377"/>
              <a:gd name="T3" fmla="*/ 326 h 2710"/>
              <a:gd name="T4" fmla="*/ 1116 w 1377"/>
              <a:gd name="T5" fmla="*/ 462 h 2710"/>
              <a:gd name="T6" fmla="*/ 1158 w 1377"/>
              <a:gd name="T7" fmla="*/ 566 h 2710"/>
              <a:gd name="T8" fmla="*/ 1163 w 1377"/>
              <a:gd name="T9" fmla="*/ 738 h 2710"/>
              <a:gd name="T10" fmla="*/ 1174 w 1377"/>
              <a:gd name="T11" fmla="*/ 994 h 2710"/>
              <a:gd name="T12" fmla="*/ 1215 w 1377"/>
              <a:gd name="T13" fmla="*/ 1203 h 2710"/>
              <a:gd name="T14" fmla="*/ 1168 w 1377"/>
              <a:gd name="T15" fmla="*/ 1375 h 2710"/>
              <a:gd name="T16" fmla="*/ 1153 w 1377"/>
              <a:gd name="T17" fmla="*/ 1521 h 2710"/>
              <a:gd name="T18" fmla="*/ 1054 w 1377"/>
              <a:gd name="T19" fmla="*/ 1385 h 2710"/>
              <a:gd name="T20" fmla="*/ 928 w 1377"/>
              <a:gd name="T21" fmla="*/ 1396 h 2710"/>
              <a:gd name="T22" fmla="*/ 829 w 1377"/>
              <a:gd name="T23" fmla="*/ 1453 h 2710"/>
              <a:gd name="T24" fmla="*/ 673 w 1377"/>
              <a:gd name="T25" fmla="*/ 1604 h 2710"/>
              <a:gd name="T26" fmla="*/ 600 w 1377"/>
              <a:gd name="T27" fmla="*/ 1729 h 2710"/>
              <a:gd name="T28" fmla="*/ 704 w 1377"/>
              <a:gd name="T29" fmla="*/ 1954 h 2710"/>
              <a:gd name="T30" fmla="*/ 756 w 1377"/>
              <a:gd name="T31" fmla="*/ 2131 h 2710"/>
              <a:gd name="T32" fmla="*/ 743 w 1377"/>
              <a:gd name="T33" fmla="*/ 2184 h 2710"/>
              <a:gd name="T34" fmla="*/ 704 w 1377"/>
              <a:gd name="T35" fmla="*/ 2199 h 2710"/>
              <a:gd name="T36" fmla="*/ 600 w 1377"/>
              <a:gd name="T37" fmla="*/ 2199 h 2710"/>
              <a:gd name="T38" fmla="*/ 516 w 1377"/>
              <a:gd name="T39" fmla="*/ 2188 h 2710"/>
              <a:gd name="T40" fmla="*/ 428 w 1377"/>
              <a:gd name="T41" fmla="*/ 2199 h 2710"/>
              <a:gd name="T42" fmla="*/ 485 w 1377"/>
              <a:gd name="T43" fmla="*/ 2543 h 2710"/>
              <a:gd name="T44" fmla="*/ 396 w 1377"/>
              <a:gd name="T45" fmla="*/ 2684 h 2710"/>
              <a:gd name="T46" fmla="*/ 277 w 1377"/>
              <a:gd name="T47" fmla="*/ 2653 h 2710"/>
              <a:gd name="T48" fmla="*/ 282 w 1377"/>
              <a:gd name="T49" fmla="*/ 2543 h 2710"/>
              <a:gd name="T50" fmla="*/ 177 w 1377"/>
              <a:gd name="T51" fmla="*/ 2439 h 2710"/>
              <a:gd name="T52" fmla="*/ 125 w 1377"/>
              <a:gd name="T53" fmla="*/ 2303 h 2710"/>
              <a:gd name="T54" fmla="*/ 52 w 1377"/>
              <a:gd name="T55" fmla="*/ 2147 h 2710"/>
              <a:gd name="T56" fmla="*/ 68 w 1377"/>
              <a:gd name="T57" fmla="*/ 2042 h 2710"/>
              <a:gd name="T58" fmla="*/ 214 w 1377"/>
              <a:gd name="T59" fmla="*/ 1990 h 2710"/>
              <a:gd name="T60" fmla="*/ 162 w 1377"/>
              <a:gd name="T61" fmla="*/ 1907 h 2710"/>
              <a:gd name="T62" fmla="*/ 120 w 1377"/>
              <a:gd name="T63" fmla="*/ 1797 h 2710"/>
              <a:gd name="T64" fmla="*/ 167 w 1377"/>
              <a:gd name="T65" fmla="*/ 1703 h 2710"/>
              <a:gd name="T66" fmla="*/ 104 w 1377"/>
              <a:gd name="T67" fmla="*/ 1536 h 2710"/>
              <a:gd name="T68" fmla="*/ 130 w 1377"/>
              <a:gd name="T69" fmla="*/ 1422 h 2710"/>
              <a:gd name="T70" fmla="*/ 99 w 1377"/>
              <a:gd name="T71" fmla="*/ 1296 h 2710"/>
              <a:gd name="T72" fmla="*/ 136 w 1377"/>
              <a:gd name="T73" fmla="*/ 1161 h 2710"/>
              <a:gd name="T74" fmla="*/ 292 w 1377"/>
              <a:gd name="T75" fmla="*/ 931 h 2710"/>
              <a:gd name="T76" fmla="*/ 480 w 1377"/>
              <a:gd name="T77" fmla="*/ 1057 h 2710"/>
              <a:gd name="T78" fmla="*/ 532 w 1377"/>
              <a:gd name="T79" fmla="*/ 811 h 2710"/>
              <a:gd name="T80" fmla="*/ 496 w 1377"/>
              <a:gd name="T81" fmla="*/ 598 h 2710"/>
              <a:gd name="T82" fmla="*/ 464 w 1377"/>
              <a:gd name="T83" fmla="*/ 488 h 2710"/>
              <a:gd name="T84" fmla="*/ 406 w 1377"/>
              <a:gd name="T85" fmla="*/ 428 h 2710"/>
              <a:gd name="T86" fmla="*/ 546 w 1377"/>
              <a:gd name="T87" fmla="*/ 412 h 2710"/>
              <a:gd name="T88" fmla="*/ 760 w 1377"/>
              <a:gd name="T89" fmla="*/ 337 h 2710"/>
              <a:gd name="T90" fmla="*/ 874 w 1377"/>
              <a:gd name="T91" fmla="*/ 380 h 2710"/>
              <a:gd name="T92" fmla="*/ 914 w 1377"/>
              <a:gd name="T93" fmla="*/ 212 h 2710"/>
              <a:gd name="T94" fmla="*/ 938 w 1377"/>
              <a:gd name="T95" fmla="*/ 48 h 2710"/>
              <a:gd name="T96" fmla="*/ 1318 w 1377"/>
              <a:gd name="T97" fmla="*/ 32 h 2710"/>
              <a:gd name="T98" fmla="*/ 1309 w 1377"/>
              <a:gd name="T99" fmla="*/ 66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7" h="2710">
                <a:moveTo>
                  <a:pt x="1320" y="97"/>
                </a:moveTo>
                <a:cubicBezTo>
                  <a:pt x="1294" y="107"/>
                  <a:pt x="1294" y="107"/>
                  <a:pt x="1294" y="107"/>
                </a:cubicBezTo>
                <a:cubicBezTo>
                  <a:pt x="1299" y="133"/>
                  <a:pt x="1299" y="133"/>
                  <a:pt x="1299" y="133"/>
                </a:cubicBezTo>
                <a:cubicBezTo>
                  <a:pt x="1247" y="180"/>
                  <a:pt x="1247" y="180"/>
                  <a:pt x="1247" y="180"/>
                </a:cubicBezTo>
                <a:cubicBezTo>
                  <a:pt x="1247" y="206"/>
                  <a:pt x="1247" y="206"/>
                  <a:pt x="1247" y="206"/>
                </a:cubicBezTo>
                <a:cubicBezTo>
                  <a:pt x="1205" y="238"/>
                  <a:pt x="1205" y="238"/>
                  <a:pt x="1205" y="238"/>
                </a:cubicBezTo>
                <a:cubicBezTo>
                  <a:pt x="1252" y="311"/>
                  <a:pt x="1252" y="311"/>
                  <a:pt x="1252" y="311"/>
                </a:cubicBezTo>
                <a:cubicBezTo>
                  <a:pt x="1226" y="326"/>
                  <a:pt x="1226" y="326"/>
                  <a:pt x="1226" y="326"/>
                </a:cubicBezTo>
                <a:cubicBezTo>
                  <a:pt x="1200" y="368"/>
                  <a:pt x="1200" y="368"/>
                  <a:pt x="1200" y="368"/>
                </a:cubicBezTo>
                <a:cubicBezTo>
                  <a:pt x="1189" y="415"/>
                  <a:pt x="1189" y="415"/>
                  <a:pt x="1189" y="415"/>
                </a:cubicBezTo>
                <a:cubicBezTo>
                  <a:pt x="1158" y="410"/>
                  <a:pt x="1158" y="410"/>
                  <a:pt x="1158" y="410"/>
                </a:cubicBezTo>
                <a:cubicBezTo>
                  <a:pt x="1116" y="462"/>
                  <a:pt x="1116" y="462"/>
                  <a:pt x="1116" y="462"/>
                </a:cubicBezTo>
                <a:cubicBezTo>
                  <a:pt x="1106" y="488"/>
                  <a:pt x="1106" y="488"/>
                  <a:pt x="1106" y="488"/>
                </a:cubicBezTo>
                <a:cubicBezTo>
                  <a:pt x="1137" y="525"/>
                  <a:pt x="1137" y="525"/>
                  <a:pt x="1137" y="525"/>
                </a:cubicBezTo>
                <a:cubicBezTo>
                  <a:pt x="1137" y="551"/>
                  <a:pt x="1137" y="551"/>
                  <a:pt x="1137" y="551"/>
                </a:cubicBezTo>
                <a:cubicBezTo>
                  <a:pt x="1158" y="566"/>
                  <a:pt x="1158" y="566"/>
                  <a:pt x="1158" y="566"/>
                </a:cubicBezTo>
                <a:cubicBezTo>
                  <a:pt x="1137" y="598"/>
                  <a:pt x="1137" y="598"/>
                  <a:pt x="1137" y="598"/>
                </a:cubicBezTo>
                <a:cubicBezTo>
                  <a:pt x="1148" y="665"/>
                  <a:pt x="1148" y="665"/>
                  <a:pt x="1148" y="665"/>
                </a:cubicBezTo>
                <a:cubicBezTo>
                  <a:pt x="1168" y="697"/>
                  <a:pt x="1168" y="697"/>
                  <a:pt x="1168" y="697"/>
                </a:cubicBezTo>
                <a:cubicBezTo>
                  <a:pt x="1163" y="738"/>
                  <a:pt x="1163" y="738"/>
                  <a:pt x="1163" y="738"/>
                </a:cubicBezTo>
                <a:cubicBezTo>
                  <a:pt x="1167" y="809"/>
                  <a:pt x="1167" y="809"/>
                  <a:pt x="1167" y="809"/>
                </a:cubicBezTo>
                <a:cubicBezTo>
                  <a:pt x="1168" y="837"/>
                  <a:pt x="1168" y="837"/>
                  <a:pt x="1168" y="837"/>
                </a:cubicBezTo>
                <a:cubicBezTo>
                  <a:pt x="1137" y="900"/>
                  <a:pt x="1137" y="900"/>
                  <a:pt x="1137" y="900"/>
                </a:cubicBezTo>
                <a:cubicBezTo>
                  <a:pt x="1174" y="994"/>
                  <a:pt x="1174" y="994"/>
                  <a:pt x="1174" y="994"/>
                </a:cubicBezTo>
                <a:cubicBezTo>
                  <a:pt x="1215" y="1020"/>
                  <a:pt x="1215" y="1020"/>
                  <a:pt x="1215" y="1020"/>
                </a:cubicBezTo>
                <a:cubicBezTo>
                  <a:pt x="1231" y="1083"/>
                  <a:pt x="1231" y="1083"/>
                  <a:pt x="1231" y="1083"/>
                </a:cubicBezTo>
                <a:cubicBezTo>
                  <a:pt x="1205" y="1109"/>
                  <a:pt x="1205" y="1109"/>
                  <a:pt x="1205" y="1109"/>
                </a:cubicBezTo>
                <a:cubicBezTo>
                  <a:pt x="1215" y="1203"/>
                  <a:pt x="1215" y="1203"/>
                  <a:pt x="1215" y="1203"/>
                </a:cubicBezTo>
                <a:cubicBezTo>
                  <a:pt x="1189" y="1229"/>
                  <a:pt x="1189" y="1229"/>
                  <a:pt x="1189" y="1229"/>
                </a:cubicBezTo>
                <a:cubicBezTo>
                  <a:pt x="1192" y="1253"/>
                  <a:pt x="1192" y="1253"/>
                  <a:pt x="1192" y="1253"/>
                </a:cubicBezTo>
                <a:cubicBezTo>
                  <a:pt x="1200" y="1312"/>
                  <a:pt x="1200" y="1312"/>
                  <a:pt x="1200" y="1312"/>
                </a:cubicBezTo>
                <a:cubicBezTo>
                  <a:pt x="1168" y="1375"/>
                  <a:pt x="1168" y="1375"/>
                  <a:pt x="1168" y="1375"/>
                </a:cubicBezTo>
                <a:cubicBezTo>
                  <a:pt x="1179" y="1396"/>
                  <a:pt x="1179" y="1396"/>
                  <a:pt x="1179" y="1396"/>
                </a:cubicBezTo>
                <a:cubicBezTo>
                  <a:pt x="1168" y="1416"/>
                  <a:pt x="1168" y="1416"/>
                  <a:pt x="1168" y="1416"/>
                </a:cubicBezTo>
                <a:cubicBezTo>
                  <a:pt x="1194" y="1458"/>
                  <a:pt x="1194" y="1458"/>
                  <a:pt x="1194" y="1458"/>
                </a:cubicBezTo>
                <a:cubicBezTo>
                  <a:pt x="1153" y="1521"/>
                  <a:pt x="1153" y="1521"/>
                  <a:pt x="1153" y="1521"/>
                </a:cubicBezTo>
                <a:cubicBezTo>
                  <a:pt x="1069" y="1463"/>
                  <a:pt x="1069" y="1463"/>
                  <a:pt x="1069" y="1463"/>
                </a:cubicBezTo>
                <a:cubicBezTo>
                  <a:pt x="1085" y="1437"/>
                  <a:pt x="1085" y="1437"/>
                  <a:pt x="1085" y="1437"/>
                </a:cubicBezTo>
                <a:cubicBezTo>
                  <a:pt x="1080" y="1401"/>
                  <a:pt x="1080" y="1401"/>
                  <a:pt x="1080" y="1401"/>
                </a:cubicBezTo>
                <a:cubicBezTo>
                  <a:pt x="1054" y="1385"/>
                  <a:pt x="1054" y="1385"/>
                  <a:pt x="1054" y="1385"/>
                </a:cubicBezTo>
                <a:cubicBezTo>
                  <a:pt x="1048" y="1359"/>
                  <a:pt x="1048" y="1359"/>
                  <a:pt x="1048" y="1359"/>
                </a:cubicBezTo>
                <a:cubicBezTo>
                  <a:pt x="1007" y="1354"/>
                  <a:pt x="1007" y="1354"/>
                  <a:pt x="1007" y="1354"/>
                </a:cubicBezTo>
                <a:cubicBezTo>
                  <a:pt x="986" y="1369"/>
                  <a:pt x="986" y="1369"/>
                  <a:pt x="986" y="1369"/>
                </a:cubicBezTo>
                <a:cubicBezTo>
                  <a:pt x="928" y="1396"/>
                  <a:pt x="928" y="1396"/>
                  <a:pt x="928" y="1396"/>
                </a:cubicBezTo>
                <a:cubicBezTo>
                  <a:pt x="892" y="1385"/>
                  <a:pt x="892" y="1385"/>
                  <a:pt x="892" y="1385"/>
                </a:cubicBezTo>
                <a:cubicBezTo>
                  <a:pt x="882" y="1422"/>
                  <a:pt x="882" y="1422"/>
                  <a:pt x="882" y="1422"/>
                </a:cubicBezTo>
                <a:cubicBezTo>
                  <a:pt x="861" y="1422"/>
                  <a:pt x="861" y="1422"/>
                  <a:pt x="861" y="1422"/>
                </a:cubicBezTo>
                <a:cubicBezTo>
                  <a:pt x="829" y="1453"/>
                  <a:pt x="829" y="1453"/>
                  <a:pt x="829" y="1453"/>
                </a:cubicBezTo>
                <a:cubicBezTo>
                  <a:pt x="824" y="1495"/>
                  <a:pt x="824" y="1495"/>
                  <a:pt x="824" y="1495"/>
                </a:cubicBezTo>
                <a:cubicBezTo>
                  <a:pt x="798" y="1531"/>
                  <a:pt x="798" y="1531"/>
                  <a:pt x="798" y="1531"/>
                </a:cubicBezTo>
                <a:cubicBezTo>
                  <a:pt x="762" y="1531"/>
                  <a:pt x="762" y="1531"/>
                  <a:pt x="762" y="1531"/>
                </a:cubicBezTo>
                <a:cubicBezTo>
                  <a:pt x="673" y="1604"/>
                  <a:pt x="673" y="1604"/>
                  <a:pt x="673" y="1604"/>
                </a:cubicBezTo>
                <a:cubicBezTo>
                  <a:pt x="626" y="1604"/>
                  <a:pt x="626" y="1604"/>
                  <a:pt x="626" y="1604"/>
                </a:cubicBezTo>
                <a:cubicBezTo>
                  <a:pt x="600" y="1667"/>
                  <a:pt x="600" y="1667"/>
                  <a:pt x="600" y="1667"/>
                </a:cubicBezTo>
                <a:cubicBezTo>
                  <a:pt x="610" y="1698"/>
                  <a:pt x="610" y="1698"/>
                  <a:pt x="610" y="1698"/>
                </a:cubicBezTo>
                <a:cubicBezTo>
                  <a:pt x="600" y="1729"/>
                  <a:pt x="600" y="1729"/>
                  <a:pt x="600" y="1729"/>
                </a:cubicBezTo>
                <a:cubicBezTo>
                  <a:pt x="678" y="1782"/>
                  <a:pt x="678" y="1782"/>
                  <a:pt x="678" y="1782"/>
                </a:cubicBezTo>
                <a:cubicBezTo>
                  <a:pt x="683" y="1844"/>
                  <a:pt x="683" y="1844"/>
                  <a:pt x="683" y="1844"/>
                </a:cubicBezTo>
                <a:cubicBezTo>
                  <a:pt x="709" y="1870"/>
                  <a:pt x="709" y="1870"/>
                  <a:pt x="709" y="1870"/>
                </a:cubicBezTo>
                <a:cubicBezTo>
                  <a:pt x="704" y="1954"/>
                  <a:pt x="704" y="1954"/>
                  <a:pt x="704" y="1954"/>
                </a:cubicBezTo>
                <a:cubicBezTo>
                  <a:pt x="689" y="1985"/>
                  <a:pt x="689" y="1985"/>
                  <a:pt x="689" y="1985"/>
                </a:cubicBezTo>
                <a:cubicBezTo>
                  <a:pt x="694" y="2006"/>
                  <a:pt x="694" y="2006"/>
                  <a:pt x="694" y="2006"/>
                </a:cubicBezTo>
                <a:cubicBezTo>
                  <a:pt x="725" y="2011"/>
                  <a:pt x="725" y="2011"/>
                  <a:pt x="725" y="2011"/>
                </a:cubicBezTo>
                <a:cubicBezTo>
                  <a:pt x="756" y="2131"/>
                  <a:pt x="756" y="2131"/>
                  <a:pt x="756" y="2131"/>
                </a:cubicBezTo>
                <a:cubicBezTo>
                  <a:pt x="746" y="2147"/>
                  <a:pt x="746" y="2147"/>
                  <a:pt x="746" y="2147"/>
                </a:cubicBezTo>
                <a:cubicBezTo>
                  <a:pt x="746" y="2183"/>
                  <a:pt x="746" y="2183"/>
                  <a:pt x="746" y="2183"/>
                </a:cubicBezTo>
                <a:cubicBezTo>
                  <a:pt x="746" y="2183"/>
                  <a:pt x="745" y="2183"/>
                  <a:pt x="744" y="2184"/>
                </a:cubicBezTo>
                <a:cubicBezTo>
                  <a:pt x="744" y="2184"/>
                  <a:pt x="743" y="2184"/>
                  <a:pt x="743" y="2184"/>
                </a:cubicBezTo>
                <a:cubicBezTo>
                  <a:pt x="742" y="2185"/>
                  <a:pt x="742" y="2185"/>
                  <a:pt x="742" y="2185"/>
                </a:cubicBezTo>
                <a:cubicBezTo>
                  <a:pt x="737" y="2187"/>
                  <a:pt x="729" y="2190"/>
                  <a:pt x="721" y="2193"/>
                </a:cubicBezTo>
                <a:cubicBezTo>
                  <a:pt x="720" y="2194"/>
                  <a:pt x="719" y="2194"/>
                  <a:pt x="718" y="2194"/>
                </a:cubicBezTo>
                <a:cubicBezTo>
                  <a:pt x="712" y="2197"/>
                  <a:pt x="706" y="2199"/>
                  <a:pt x="704" y="2199"/>
                </a:cubicBezTo>
                <a:cubicBezTo>
                  <a:pt x="699" y="2199"/>
                  <a:pt x="673" y="2167"/>
                  <a:pt x="673" y="2167"/>
                </a:cubicBezTo>
                <a:cubicBezTo>
                  <a:pt x="662" y="2204"/>
                  <a:pt x="662" y="2204"/>
                  <a:pt x="662" y="2204"/>
                </a:cubicBezTo>
                <a:cubicBezTo>
                  <a:pt x="604" y="2199"/>
                  <a:pt x="604" y="2199"/>
                  <a:pt x="604" y="2199"/>
                </a:cubicBezTo>
                <a:cubicBezTo>
                  <a:pt x="600" y="2199"/>
                  <a:pt x="600" y="2199"/>
                  <a:pt x="600" y="2199"/>
                </a:cubicBezTo>
                <a:cubicBezTo>
                  <a:pt x="579" y="2167"/>
                  <a:pt x="579" y="2167"/>
                  <a:pt x="579" y="2167"/>
                </a:cubicBezTo>
                <a:cubicBezTo>
                  <a:pt x="553" y="2188"/>
                  <a:pt x="553" y="2188"/>
                  <a:pt x="553" y="2188"/>
                </a:cubicBezTo>
                <a:cubicBezTo>
                  <a:pt x="542" y="2214"/>
                  <a:pt x="542" y="2214"/>
                  <a:pt x="542" y="2214"/>
                </a:cubicBezTo>
                <a:cubicBezTo>
                  <a:pt x="516" y="2188"/>
                  <a:pt x="516" y="2188"/>
                  <a:pt x="516" y="2188"/>
                </a:cubicBezTo>
                <a:cubicBezTo>
                  <a:pt x="516" y="2188"/>
                  <a:pt x="501" y="2204"/>
                  <a:pt x="496" y="2204"/>
                </a:cubicBezTo>
                <a:cubicBezTo>
                  <a:pt x="490" y="2204"/>
                  <a:pt x="464" y="2183"/>
                  <a:pt x="464" y="2183"/>
                </a:cubicBezTo>
                <a:cubicBezTo>
                  <a:pt x="443" y="2173"/>
                  <a:pt x="443" y="2173"/>
                  <a:pt x="443" y="2173"/>
                </a:cubicBezTo>
                <a:cubicBezTo>
                  <a:pt x="428" y="2199"/>
                  <a:pt x="428" y="2199"/>
                  <a:pt x="428" y="2199"/>
                </a:cubicBezTo>
                <a:cubicBezTo>
                  <a:pt x="464" y="2340"/>
                  <a:pt x="464" y="2340"/>
                  <a:pt x="464" y="2340"/>
                </a:cubicBezTo>
                <a:cubicBezTo>
                  <a:pt x="469" y="2423"/>
                  <a:pt x="469" y="2423"/>
                  <a:pt x="469" y="2423"/>
                </a:cubicBezTo>
                <a:cubicBezTo>
                  <a:pt x="454" y="2491"/>
                  <a:pt x="454" y="2491"/>
                  <a:pt x="454" y="2491"/>
                </a:cubicBezTo>
                <a:cubicBezTo>
                  <a:pt x="485" y="2543"/>
                  <a:pt x="485" y="2543"/>
                  <a:pt x="485" y="2543"/>
                </a:cubicBezTo>
                <a:cubicBezTo>
                  <a:pt x="469" y="2590"/>
                  <a:pt x="469" y="2590"/>
                  <a:pt x="469" y="2590"/>
                </a:cubicBezTo>
                <a:cubicBezTo>
                  <a:pt x="490" y="2626"/>
                  <a:pt x="490" y="2626"/>
                  <a:pt x="490" y="2626"/>
                </a:cubicBezTo>
                <a:cubicBezTo>
                  <a:pt x="480" y="2673"/>
                  <a:pt x="480" y="2673"/>
                  <a:pt x="480" y="2673"/>
                </a:cubicBezTo>
                <a:cubicBezTo>
                  <a:pt x="396" y="2684"/>
                  <a:pt x="396" y="2684"/>
                  <a:pt x="396" y="2684"/>
                </a:cubicBezTo>
                <a:cubicBezTo>
                  <a:pt x="360" y="2710"/>
                  <a:pt x="360" y="2710"/>
                  <a:pt x="360" y="2710"/>
                </a:cubicBezTo>
                <a:cubicBezTo>
                  <a:pt x="323" y="2705"/>
                  <a:pt x="323" y="2705"/>
                  <a:pt x="323" y="2705"/>
                </a:cubicBezTo>
                <a:cubicBezTo>
                  <a:pt x="313" y="2673"/>
                  <a:pt x="313" y="2673"/>
                  <a:pt x="313" y="2673"/>
                </a:cubicBezTo>
                <a:cubicBezTo>
                  <a:pt x="277" y="2653"/>
                  <a:pt x="277" y="2653"/>
                  <a:pt x="277" y="2653"/>
                </a:cubicBezTo>
                <a:cubicBezTo>
                  <a:pt x="282" y="2600"/>
                  <a:pt x="282" y="2600"/>
                  <a:pt x="282" y="2600"/>
                </a:cubicBezTo>
                <a:cubicBezTo>
                  <a:pt x="256" y="2574"/>
                  <a:pt x="256" y="2574"/>
                  <a:pt x="256" y="2574"/>
                </a:cubicBezTo>
                <a:cubicBezTo>
                  <a:pt x="256" y="2553"/>
                  <a:pt x="256" y="2553"/>
                  <a:pt x="256" y="2553"/>
                </a:cubicBezTo>
                <a:cubicBezTo>
                  <a:pt x="282" y="2543"/>
                  <a:pt x="282" y="2543"/>
                  <a:pt x="282" y="2543"/>
                </a:cubicBezTo>
                <a:cubicBezTo>
                  <a:pt x="271" y="2460"/>
                  <a:pt x="271" y="2460"/>
                  <a:pt x="271" y="2460"/>
                </a:cubicBezTo>
                <a:cubicBezTo>
                  <a:pt x="256" y="2413"/>
                  <a:pt x="256" y="2413"/>
                  <a:pt x="256" y="2413"/>
                </a:cubicBezTo>
                <a:cubicBezTo>
                  <a:pt x="214" y="2413"/>
                  <a:pt x="214" y="2413"/>
                  <a:pt x="214" y="2413"/>
                </a:cubicBezTo>
                <a:cubicBezTo>
                  <a:pt x="214" y="2413"/>
                  <a:pt x="183" y="2433"/>
                  <a:pt x="177" y="2439"/>
                </a:cubicBezTo>
                <a:cubicBezTo>
                  <a:pt x="172" y="2444"/>
                  <a:pt x="120" y="2439"/>
                  <a:pt x="115" y="2433"/>
                </a:cubicBezTo>
                <a:cubicBezTo>
                  <a:pt x="110" y="2428"/>
                  <a:pt x="68" y="2350"/>
                  <a:pt x="68" y="2350"/>
                </a:cubicBezTo>
                <a:cubicBezTo>
                  <a:pt x="72" y="2347"/>
                  <a:pt x="72" y="2347"/>
                  <a:pt x="72" y="2347"/>
                </a:cubicBezTo>
                <a:cubicBezTo>
                  <a:pt x="125" y="2303"/>
                  <a:pt x="125" y="2303"/>
                  <a:pt x="125" y="2303"/>
                </a:cubicBezTo>
                <a:cubicBezTo>
                  <a:pt x="120" y="2220"/>
                  <a:pt x="120" y="2220"/>
                  <a:pt x="120" y="2220"/>
                </a:cubicBezTo>
                <a:cubicBezTo>
                  <a:pt x="84" y="2199"/>
                  <a:pt x="84" y="2199"/>
                  <a:pt x="84" y="2199"/>
                </a:cubicBezTo>
                <a:cubicBezTo>
                  <a:pt x="63" y="2178"/>
                  <a:pt x="63" y="2178"/>
                  <a:pt x="63" y="2178"/>
                </a:cubicBezTo>
                <a:cubicBezTo>
                  <a:pt x="52" y="2147"/>
                  <a:pt x="52" y="2147"/>
                  <a:pt x="52" y="2147"/>
                </a:cubicBezTo>
                <a:cubicBezTo>
                  <a:pt x="0" y="2105"/>
                  <a:pt x="0" y="2105"/>
                  <a:pt x="0" y="2105"/>
                </a:cubicBezTo>
                <a:cubicBezTo>
                  <a:pt x="0" y="2105"/>
                  <a:pt x="11" y="2079"/>
                  <a:pt x="11" y="2074"/>
                </a:cubicBezTo>
                <a:cubicBezTo>
                  <a:pt x="11" y="2072"/>
                  <a:pt x="15" y="2069"/>
                  <a:pt x="21" y="2066"/>
                </a:cubicBezTo>
                <a:cubicBezTo>
                  <a:pt x="37" y="2056"/>
                  <a:pt x="68" y="2042"/>
                  <a:pt x="68" y="2042"/>
                </a:cubicBezTo>
                <a:cubicBezTo>
                  <a:pt x="120" y="2068"/>
                  <a:pt x="120" y="2068"/>
                  <a:pt x="120" y="2068"/>
                </a:cubicBezTo>
                <a:cubicBezTo>
                  <a:pt x="157" y="2027"/>
                  <a:pt x="157" y="2027"/>
                  <a:pt x="157" y="2027"/>
                </a:cubicBezTo>
                <a:cubicBezTo>
                  <a:pt x="203" y="2021"/>
                  <a:pt x="203" y="2021"/>
                  <a:pt x="203" y="2021"/>
                </a:cubicBezTo>
                <a:cubicBezTo>
                  <a:pt x="214" y="1990"/>
                  <a:pt x="214" y="1990"/>
                  <a:pt x="214" y="1990"/>
                </a:cubicBezTo>
                <a:cubicBezTo>
                  <a:pt x="250" y="1938"/>
                  <a:pt x="250" y="1938"/>
                  <a:pt x="250" y="1938"/>
                </a:cubicBezTo>
                <a:cubicBezTo>
                  <a:pt x="198" y="1928"/>
                  <a:pt x="198" y="1928"/>
                  <a:pt x="198" y="1928"/>
                </a:cubicBezTo>
                <a:cubicBezTo>
                  <a:pt x="172" y="1933"/>
                  <a:pt x="172" y="1933"/>
                  <a:pt x="172" y="1933"/>
                </a:cubicBezTo>
                <a:cubicBezTo>
                  <a:pt x="162" y="1907"/>
                  <a:pt x="162" y="1907"/>
                  <a:pt x="162" y="1907"/>
                </a:cubicBezTo>
                <a:cubicBezTo>
                  <a:pt x="136" y="1891"/>
                  <a:pt x="136" y="1891"/>
                  <a:pt x="136" y="1891"/>
                </a:cubicBezTo>
                <a:cubicBezTo>
                  <a:pt x="130" y="1855"/>
                  <a:pt x="130" y="1855"/>
                  <a:pt x="130" y="1855"/>
                </a:cubicBezTo>
                <a:cubicBezTo>
                  <a:pt x="146" y="1828"/>
                  <a:pt x="146" y="1828"/>
                  <a:pt x="146" y="1828"/>
                </a:cubicBezTo>
                <a:cubicBezTo>
                  <a:pt x="120" y="1797"/>
                  <a:pt x="120" y="1797"/>
                  <a:pt x="120" y="1797"/>
                </a:cubicBezTo>
                <a:cubicBezTo>
                  <a:pt x="120" y="1745"/>
                  <a:pt x="120" y="1745"/>
                  <a:pt x="120" y="1745"/>
                </a:cubicBezTo>
                <a:cubicBezTo>
                  <a:pt x="151" y="1745"/>
                  <a:pt x="151" y="1745"/>
                  <a:pt x="151" y="1745"/>
                </a:cubicBezTo>
                <a:cubicBezTo>
                  <a:pt x="177" y="1735"/>
                  <a:pt x="177" y="1735"/>
                  <a:pt x="177" y="1735"/>
                </a:cubicBezTo>
                <a:cubicBezTo>
                  <a:pt x="167" y="1703"/>
                  <a:pt x="167" y="1703"/>
                  <a:pt x="167" y="1703"/>
                </a:cubicBezTo>
                <a:cubicBezTo>
                  <a:pt x="104" y="1656"/>
                  <a:pt x="104" y="1656"/>
                  <a:pt x="104" y="1656"/>
                </a:cubicBezTo>
                <a:cubicBezTo>
                  <a:pt x="99" y="1630"/>
                  <a:pt x="99" y="1630"/>
                  <a:pt x="99" y="1630"/>
                </a:cubicBezTo>
                <a:cubicBezTo>
                  <a:pt x="57" y="1615"/>
                  <a:pt x="57" y="1615"/>
                  <a:pt x="57" y="1615"/>
                </a:cubicBezTo>
                <a:cubicBezTo>
                  <a:pt x="104" y="1536"/>
                  <a:pt x="104" y="1536"/>
                  <a:pt x="104" y="1536"/>
                </a:cubicBezTo>
                <a:cubicBezTo>
                  <a:pt x="136" y="1531"/>
                  <a:pt x="136" y="1531"/>
                  <a:pt x="136" y="1531"/>
                </a:cubicBezTo>
                <a:cubicBezTo>
                  <a:pt x="193" y="1500"/>
                  <a:pt x="193" y="1500"/>
                  <a:pt x="193" y="1500"/>
                </a:cubicBezTo>
                <a:cubicBezTo>
                  <a:pt x="193" y="1458"/>
                  <a:pt x="193" y="1458"/>
                  <a:pt x="193" y="1458"/>
                </a:cubicBezTo>
                <a:cubicBezTo>
                  <a:pt x="130" y="1422"/>
                  <a:pt x="130" y="1422"/>
                  <a:pt x="130" y="1422"/>
                </a:cubicBezTo>
                <a:cubicBezTo>
                  <a:pt x="89" y="1422"/>
                  <a:pt x="89" y="1422"/>
                  <a:pt x="89" y="1422"/>
                </a:cubicBezTo>
                <a:cubicBezTo>
                  <a:pt x="94" y="1385"/>
                  <a:pt x="94" y="1385"/>
                  <a:pt x="94" y="1385"/>
                </a:cubicBezTo>
                <a:cubicBezTo>
                  <a:pt x="68" y="1328"/>
                  <a:pt x="68" y="1328"/>
                  <a:pt x="68" y="1328"/>
                </a:cubicBezTo>
                <a:cubicBezTo>
                  <a:pt x="99" y="1296"/>
                  <a:pt x="99" y="1296"/>
                  <a:pt x="99" y="1296"/>
                </a:cubicBezTo>
                <a:cubicBezTo>
                  <a:pt x="73" y="1276"/>
                  <a:pt x="73" y="1276"/>
                  <a:pt x="73" y="1276"/>
                </a:cubicBezTo>
                <a:cubicBezTo>
                  <a:pt x="68" y="1223"/>
                  <a:pt x="68" y="1223"/>
                  <a:pt x="68" y="1223"/>
                </a:cubicBezTo>
                <a:cubicBezTo>
                  <a:pt x="99" y="1171"/>
                  <a:pt x="99" y="1171"/>
                  <a:pt x="99" y="1171"/>
                </a:cubicBezTo>
                <a:cubicBezTo>
                  <a:pt x="99" y="1171"/>
                  <a:pt x="125" y="1161"/>
                  <a:pt x="136" y="1161"/>
                </a:cubicBezTo>
                <a:cubicBezTo>
                  <a:pt x="146" y="1161"/>
                  <a:pt x="157" y="1046"/>
                  <a:pt x="157" y="1046"/>
                </a:cubicBezTo>
                <a:cubicBezTo>
                  <a:pt x="157" y="1046"/>
                  <a:pt x="214" y="984"/>
                  <a:pt x="214" y="973"/>
                </a:cubicBezTo>
                <a:cubicBezTo>
                  <a:pt x="214" y="926"/>
                  <a:pt x="214" y="926"/>
                  <a:pt x="214" y="926"/>
                </a:cubicBezTo>
                <a:cubicBezTo>
                  <a:pt x="292" y="931"/>
                  <a:pt x="292" y="931"/>
                  <a:pt x="292" y="931"/>
                </a:cubicBezTo>
                <a:cubicBezTo>
                  <a:pt x="303" y="989"/>
                  <a:pt x="303" y="989"/>
                  <a:pt x="303" y="989"/>
                </a:cubicBezTo>
                <a:cubicBezTo>
                  <a:pt x="360" y="1051"/>
                  <a:pt x="360" y="1051"/>
                  <a:pt x="360" y="1051"/>
                </a:cubicBezTo>
                <a:cubicBezTo>
                  <a:pt x="391" y="1041"/>
                  <a:pt x="391" y="1041"/>
                  <a:pt x="391" y="1041"/>
                </a:cubicBezTo>
                <a:cubicBezTo>
                  <a:pt x="391" y="1041"/>
                  <a:pt x="475" y="1057"/>
                  <a:pt x="480" y="1057"/>
                </a:cubicBezTo>
                <a:cubicBezTo>
                  <a:pt x="485" y="1057"/>
                  <a:pt x="569" y="999"/>
                  <a:pt x="569" y="999"/>
                </a:cubicBezTo>
                <a:cubicBezTo>
                  <a:pt x="548" y="926"/>
                  <a:pt x="548" y="926"/>
                  <a:pt x="548" y="926"/>
                </a:cubicBezTo>
                <a:cubicBezTo>
                  <a:pt x="548" y="926"/>
                  <a:pt x="501" y="895"/>
                  <a:pt x="496" y="890"/>
                </a:cubicBezTo>
                <a:cubicBezTo>
                  <a:pt x="490" y="884"/>
                  <a:pt x="532" y="811"/>
                  <a:pt x="532" y="811"/>
                </a:cubicBezTo>
                <a:cubicBezTo>
                  <a:pt x="506" y="718"/>
                  <a:pt x="506" y="718"/>
                  <a:pt x="506" y="718"/>
                </a:cubicBezTo>
                <a:cubicBezTo>
                  <a:pt x="506" y="718"/>
                  <a:pt x="522" y="697"/>
                  <a:pt x="522" y="691"/>
                </a:cubicBezTo>
                <a:cubicBezTo>
                  <a:pt x="522" y="613"/>
                  <a:pt x="522" y="613"/>
                  <a:pt x="522" y="613"/>
                </a:cubicBezTo>
                <a:cubicBezTo>
                  <a:pt x="496" y="598"/>
                  <a:pt x="496" y="598"/>
                  <a:pt x="496" y="598"/>
                </a:cubicBezTo>
                <a:cubicBezTo>
                  <a:pt x="501" y="571"/>
                  <a:pt x="501" y="571"/>
                  <a:pt x="501" y="571"/>
                </a:cubicBezTo>
                <a:cubicBezTo>
                  <a:pt x="469" y="540"/>
                  <a:pt x="469" y="540"/>
                  <a:pt x="469" y="540"/>
                </a:cubicBezTo>
                <a:cubicBezTo>
                  <a:pt x="475" y="514"/>
                  <a:pt x="475" y="514"/>
                  <a:pt x="475" y="514"/>
                </a:cubicBezTo>
                <a:cubicBezTo>
                  <a:pt x="464" y="488"/>
                  <a:pt x="464" y="488"/>
                  <a:pt x="464" y="488"/>
                </a:cubicBezTo>
                <a:cubicBezTo>
                  <a:pt x="433" y="483"/>
                  <a:pt x="433" y="483"/>
                  <a:pt x="433" y="483"/>
                </a:cubicBezTo>
                <a:cubicBezTo>
                  <a:pt x="407" y="457"/>
                  <a:pt x="407" y="457"/>
                  <a:pt x="407" y="457"/>
                </a:cubicBezTo>
                <a:cubicBezTo>
                  <a:pt x="401" y="427"/>
                  <a:pt x="401" y="427"/>
                  <a:pt x="401" y="427"/>
                </a:cubicBezTo>
                <a:cubicBezTo>
                  <a:pt x="406" y="428"/>
                  <a:pt x="406" y="428"/>
                  <a:pt x="406" y="428"/>
                </a:cubicBezTo>
                <a:cubicBezTo>
                  <a:pt x="442" y="412"/>
                  <a:pt x="442" y="412"/>
                  <a:pt x="442" y="412"/>
                </a:cubicBezTo>
                <a:cubicBezTo>
                  <a:pt x="442" y="412"/>
                  <a:pt x="482" y="448"/>
                  <a:pt x="486" y="452"/>
                </a:cubicBezTo>
                <a:cubicBezTo>
                  <a:pt x="490" y="456"/>
                  <a:pt x="506" y="412"/>
                  <a:pt x="506" y="412"/>
                </a:cubicBezTo>
                <a:cubicBezTo>
                  <a:pt x="546" y="412"/>
                  <a:pt x="546" y="412"/>
                  <a:pt x="546" y="412"/>
                </a:cubicBezTo>
                <a:cubicBezTo>
                  <a:pt x="622" y="356"/>
                  <a:pt x="622" y="356"/>
                  <a:pt x="622" y="356"/>
                </a:cubicBezTo>
                <a:cubicBezTo>
                  <a:pt x="682" y="380"/>
                  <a:pt x="682" y="380"/>
                  <a:pt x="682" y="380"/>
                </a:cubicBezTo>
                <a:cubicBezTo>
                  <a:pt x="738" y="320"/>
                  <a:pt x="738" y="320"/>
                  <a:pt x="738" y="320"/>
                </a:cubicBezTo>
                <a:cubicBezTo>
                  <a:pt x="760" y="337"/>
                  <a:pt x="760" y="337"/>
                  <a:pt x="760" y="337"/>
                </a:cubicBezTo>
                <a:cubicBezTo>
                  <a:pt x="794" y="364"/>
                  <a:pt x="794" y="364"/>
                  <a:pt x="794" y="364"/>
                </a:cubicBezTo>
                <a:cubicBezTo>
                  <a:pt x="826" y="364"/>
                  <a:pt x="826" y="364"/>
                  <a:pt x="826" y="364"/>
                </a:cubicBezTo>
                <a:cubicBezTo>
                  <a:pt x="830" y="364"/>
                  <a:pt x="842" y="384"/>
                  <a:pt x="842" y="384"/>
                </a:cubicBezTo>
                <a:cubicBezTo>
                  <a:pt x="874" y="380"/>
                  <a:pt x="874" y="380"/>
                  <a:pt x="874" y="380"/>
                </a:cubicBezTo>
                <a:cubicBezTo>
                  <a:pt x="870" y="348"/>
                  <a:pt x="870" y="348"/>
                  <a:pt x="870" y="348"/>
                </a:cubicBezTo>
                <a:cubicBezTo>
                  <a:pt x="898" y="324"/>
                  <a:pt x="898" y="324"/>
                  <a:pt x="898" y="324"/>
                </a:cubicBezTo>
                <a:cubicBezTo>
                  <a:pt x="898" y="212"/>
                  <a:pt x="898" y="212"/>
                  <a:pt x="898" y="212"/>
                </a:cubicBezTo>
                <a:cubicBezTo>
                  <a:pt x="914" y="212"/>
                  <a:pt x="914" y="212"/>
                  <a:pt x="914" y="212"/>
                </a:cubicBezTo>
                <a:cubicBezTo>
                  <a:pt x="906" y="164"/>
                  <a:pt x="906" y="164"/>
                  <a:pt x="906" y="164"/>
                </a:cubicBezTo>
                <a:cubicBezTo>
                  <a:pt x="926" y="136"/>
                  <a:pt x="926" y="136"/>
                  <a:pt x="926" y="136"/>
                </a:cubicBezTo>
                <a:cubicBezTo>
                  <a:pt x="918" y="112"/>
                  <a:pt x="918" y="112"/>
                  <a:pt x="918" y="112"/>
                </a:cubicBezTo>
                <a:cubicBezTo>
                  <a:pt x="938" y="48"/>
                  <a:pt x="938" y="48"/>
                  <a:pt x="938" y="48"/>
                </a:cubicBezTo>
                <a:cubicBezTo>
                  <a:pt x="994" y="48"/>
                  <a:pt x="994" y="48"/>
                  <a:pt x="994" y="48"/>
                </a:cubicBezTo>
                <a:cubicBezTo>
                  <a:pt x="1018" y="16"/>
                  <a:pt x="1018" y="16"/>
                  <a:pt x="1018" y="16"/>
                </a:cubicBezTo>
                <a:cubicBezTo>
                  <a:pt x="1262" y="56"/>
                  <a:pt x="1262" y="56"/>
                  <a:pt x="1262" y="56"/>
                </a:cubicBezTo>
                <a:cubicBezTo>
                  <a:pt x="1262" y="56"/>
                  <a:pt x="1318" y="36"/>
                  <a:pt x="1318" y="32"/>
                </a:cubicBezTo>
                <a:cubicBezTo>
                  <a:pt x="1318" y="28"/>
                  <a:pt x="1326" y="0"/>
                  <a:pt x="1326" y="0"/>
                </a:cubicBezTo>
                <a:cubicBezTo>
                  <a:pt x="1353" y="0"/>
                  <a:pt x="1353" y="0"/>
                  <a:pt x="1353" y="0"/>
                </a:cubicBezTo>
                <a:cubicBezTo>
                  <a:pt x="1377" y="45"/>
                  <a:pt x="1377" y="45"/>
                  <a:pt x="1377" y="45"/>
                </a:cubicBezTo>
                <a:cubicBezTo>
                  <a:pt x="1309" y="66"/>
                  <a:pt x="1309" y="66"/>
                  <a:pt x="1309" y="66"/>
                </a:cubicBezTo>
                <a:lnTo>
                  <a:pt x="1320" y="97"/>
                </a:lnTo>
                <a:close/>
              </a:path>
            </a:pathLst>
          </a:custGeom>
          <a:solidFill>
            <a:sysClr val="window" lastClr="FFFFFF">
              <a:lumMod val="85000"/>
            </a:sys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black"/>
              </a:solidFill>
              <a:effectLst/>
              <a:uLnTx/>
              <a:uFillTx/>
            </a:endParaRPr>
          </a:p>
        </p:txBody>
      </p:sp>
      <p:sp>
        <p:nvSpPr>
          <p:cNvPr id="96" name="ขอนแก่น">
            <a:extLst>
              <a:ext uri="{FF2B5EF4-FFF2-40B4-BE49-F238E27FC236}">
                <a16:creationId xmlns:a16="http://schemas.microsoft.com/office/drawing/2014/main" id="{18B184A5-DB83-4BC7-BAB1-B62342ABF0DD}"/>
              </a:ext>
            </a:extLst>
          </p:cNvPr>
          <p:cNvSpPr>
            <a:spLocks/>
          </p:cNvSpPr>
          <p:nvPr/>
        </p:nvSpPr>
        <p:spPr bwMode="auto">
          <a:xfrm>
            <a:off x="8799799" y="1498766"/>
            <a:ext cx="351240" cy="407270"/>
          </a:xfrm>
          <a:custGeom>
            <a:avLst/>
            <a:gdLst>
              <a:gd name="T0" fmla="*/ 1231 w 1257"/>
              <a:gd name="T1" fmla="*/ 303 h 1336"/>
              <a:gd name="T2" fmla="*/ 1236 w 1257"/>
              <a:gd name="T3" fmla="*/ 402 h 1336"/>
              <a:gd name="T4" fmla="*/ 1231 w 1257"/>
              <a:gd name="T5" fmla="*/ 428 h 1336"/>
              <a:gd name="T6" fmla="*/ 1163 w 1257"/>
              <a:gd name="T7" fmla="*/ 527 h 1336"/>
              <a:gd name="T8" fmla="*/ 1121 w 1257"/>
              <a:gd name="T9" fmla="*/ 579 h 1336"/>
              <a:gd name="T10" fmla="*/ 1069 w 1257"/>
              <a:gd name="T11" fmla="*/ 574 h 1336"/>
              <a:gd name="T12" fmla="*/ 1027 w 1257"/>
              <a:gd name="T13" fmla="*/ 600 h 1336"/>
              <a:gd name="T14" fmla="*/ 1017 w 1257"/>
              <a:gd name="T15" fmla="*/ 694 h 1336"/>
              <a:gd name="T16" fmla="*/ 965 w 1257"/>
              <a:gd name="T17" fmla="*/ 845 h 1336"/>
              <a:gd name="T18" fmla="*/ 970 w 1257"/>
              <a:gd name="T19" fmla="*/ 929 h 1336"/>
              <a:gd name="T20" fmla="*/ 1006 w 1257"/>
              <a:gd name="T21" fmla="*/ 1059 h 1336"/>
              <a:gd name="T22" fmla="*/ 1038 w 1257"/>
              <a:gd name="T23" fmla="*/ 1190 h 1336"/>
              <a:gd name="T24" fmla="*/ 1001 w 1257"/>
              <a:gd name="T25" fmla="*/ 1195 h 1336"/>
              <a:gd name="T26" fmla="*/ 986 w 1257"/>
              <a:gd name="T27" fmla="*/ 1315 h 1336"/>
              <a:gd name="T28" fmla="*/ 898 w 1257"/>
              <a:gd name="T29" fmla="*/ 1307 h 1336"/>
              <a:gd name="T30" fmla="*/ 850 w 1257"/>
              <a:gd name="T31" fmla="*/ 1299 h 1336"/>
              <a:gd name="T32" fmla="*/ 808 w 1257"/>
              <a:gd name="T33" fmla="*/ 1242 h 1336"/>
              <a:gd name="T34" fmla="*/ 746 w 1257"/>
              <a:gd name="T35" fmla="*/ 1257 h 1336"/>
              <a:gd name="T36" fmla="*/ 662 w 1257"/>
              <a:gd name="T37" fmla="*/ 1236 h 1336"/>
              <a:gd name="T38" fmla="*/ 573 w 1257"/>
              <a:gd name="T39" fmla="*/ 1273 h 1336"/>
              <a:gd name="T40" fmla="*/ 542 w 1257"/>
              <a:gd name="T41" fmla="*/ 1236 h 1336"/>
              <a:gd name="T42" fmla="*/ 500 w 1257"/>
              <a:gd name="T43" fmla="*/ 1127 h 1336"/>
              <a:gd name="T44" fmla="*/ 553 w 1257"/>
              <a:gd name="T45" fmla="*/ 1012 h 1336"/>
              <a:gd name="T46" fmla="*/ 532 w 1257"/>
              <a:gd name="T47" fmla="*/ 965 h 1336"/>
              <a:gd name="T48" fmla="*/ 474 w 1257"/>
              <a:gd name="T49" fmla="*/ 944 h 1336"/>
              <a:gd name="T50" fmla="*/ 527 w 1257"/>
              <a:gd name="T51" fmla="*/ 835 h 1336"/>
              <a:gd name="T52" fmla="*/ 620 w 1257"/>
              <a:gd name="T53" fmla="*/ 631 h 1336"/>
              <a:gd name="T54" fmla="*/ 537 w 1257"/>
              <a:gd name="T55" fmla="*/ 579 h 1336"/>
              <a:gd name="T56" fmla="*/ 459 w 1257"/>
              <a:gd name="T57" fmla="*/ 579 h 1336"/>
              <a:gd name="T58" fmla="*/ 287 w 1257"/>
              <a:gd name="T59" fmla="*/ 538 h 1336"/>
              <a:gd name="T60" fmla="*/ 229 w 1257"/>
              <a:gd name="T61" fmla="*/ 475 h 1336"/>
              <a:gd name="T62" fmla="*/ 172 w 1257"/>
              <a:gd name="T63" fmla="*/ 402 h 1336"/>
              <a:gd name="T64" fmla="*/ 78 w 1257"/>
              <a:gd name="T65" fmla="*/ 386 h 1336"/>
              <a:gd name="T66" fmla="*/ 0 w 1257"/>
              <a:gd name="T67" fmla="*/ 376 h 1336"/>
              <a:gd name="T68" fmla="*/ 26 w 1257"/>
              <a:gd name="T69" fmla="*/ 336 h 1336"/>
              <a:gd name="T70" fmla="*/ 34 w 1257"/>
              <a:gd name="T71" fmla="*/ 287 h 1336"/>
              <a:gd name="T72" fmla="*/ 75 w 1257"/>
              <a:gd name="T73" fmla="*/ 269 h 1336"/>
              <a:gd name="T74" fmla="*/ 79 w 1257"/>
              <a:gd name="T75" fmla="*/ 267 h 1336"/>
              <a:gd name="T76" fmla="*/ 84 w 1257"/>
              <a:gd name="T77" fmla="*/ 264 h 1336"/>
              <a:gd name="T78" fmla="*/ 94 w 1257"/>
              <a:gd name="T79" fmla="*/ 258 h 1336"/>
              <a:gd name="T80" fmla="*/ 105 w 1257"/>
              <a:gd name="T81" fmla="*/ 252 h 1336"/>
              <a:gd name="T82" fmla="*/ 113 w 1257"/>
              <a:gd name="T83" fmla="*/ 248 h 1336"/>
              <a:gd name="T84" fmla="*/ 118 w 1257"/>
              <a:gd name="T85" fmla="*/ 245 h 1336"/>
              <a:gd name="T86" fmla="*/ 133 w 1257"/>
              <a:gd name="T87" fmla="*/ 236 h 1336"/>
              <a:gd name="T88" fmla="*/ 214 w 1257"/>
              <a:gd name="T89" fmla="*/ 214 h 1336"/>
              <a:gd name="T90" fmla="*/ 313 w 1257"/>
              <a:gd name="T91" fmla="*/ 172 h 1336"/>
              <a:gd name="T92" fmla="*/ 443 w 1257"/>
              <a:gd name="T93" fmla="*/ 172 h 1336"/>
              <a:gd name="T94" fmla="*/ 511 w 1257"/>
              <a:gd name="T95" fmla="*/ 204 h 1336"/>
              <a:gd name="T96" fmla="*/ 568 w 1257"/>
              <a:gd name="T97" fmla="*/ 240 h 1336"/>
              <a:gd name="T98" fmla="*/ 652 w 1257"/>
              <a:gd name="T99" fmla="*/ 245 h 1336"/>
              <a:gd name="T100" fmla="*/ 819 w 1257"/>
              <a:gd name="T101" fmla="*/ 115 h 1336"/>
              <a:gd name="T102" fmla="*/ 813 w 1257"/>
              <a:gd name="T103" fmla="*/ 84 h 1336"/>
              <a:gd name="T104" fmla="*/ 839 w 1257"/>
              <a:gd name="T105" fmla="*/ 0 h 1336"/>
              <a:gd name="T106" fmla="*/ 923 w 1257"/>
              <a:gd name="T107" fmla="*/ 63 h 1336"/>
              <a:gd name="T108" fmla="*/ 939 w 1257"/>
              <a:gd name="T109" fmla="*/ 120 h 1336"/>
              <a:gd name="T110" fmla="*/ 970 w 1257"/>
              <a:gd name="T111" fmla="*/ 193 h 1336"/>
              <a:gd name="T112" fmla="*/ 1017 w 1257"/>
              <a:gd name="T113" fmla="*/ 214 h 1336"/>
              <a:gd name="T114" fmla="*/ 1189 w 1257"/>
              <a:gd name="T115" fmla="*/ 157 h 1336"/>
              <a:gd name="T116" fmla="*/ 1210 w 1257"/>
              <a:gd name="T117" fmla="*/ 172 h 1336"/>
              <a:gd name="T118" fmla="*/ 1194 w 1257"/>
              <a:gd name="T119" fmla="*/ 240 h 1336"/>
              <a:gd name="T120" fmla="*/ 1241 w 1257"/>
              <a:gd name="T121" fmla="*/ 199 h 1336"/>
              <a:gd name="T122" fmla="*/ 1257 w 1257"/>
              <a:gd name="T123" fmla="*/ 272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7" h="1336">
                <a:moveTo>
                  <a:pt x="1257" y="272"/>
                </a:moveTo>
                <a:cubicBezTo>
                  <a:pt x="1231" y="303"/>
                  <a:pt x="1231" y="303"/>
                  <a:pt x="1231" y="303"/>
                </a:cubicBezTo>
                <a:cubicBezTo>
                  <a:pt x="1233" y="343"/>
                  <a:pt x="1233" y="343"/>
                  <a:pt x="1233" y="343"/>
                </a:cubicBezTo>
                <a:cubicBezTo>
                  <a:pt x="1236" y="402"/>
                  <a:pt x="1236" y="402"/>
                  <a:pt x="1236" y="402"/>
                </a:cubicBezTo>
                <a:cubicBezTo>
                  <a:pt x="1237" y="402"/>
                  <a:pt x="1237" y="402"/>
                  <a:pt x="1237" y="402"/>
                </a:cubicBezTo>
                <a:cubicBezTo>
                  <a:pt x="1231" y="428"/>
                  <a:pt x="1231" y="428"/>
                  <a:pt x="1231" y="428"/>
                </a:cubicBezTo>
                <a:cubicBezTo>
                  <a:pt x="1199" y="485"/>
                  <a:pt x="1199" y="485"/>
                  <a:pt x="1199" y="485"/>
                </a:cubicBezTo>
                <a:cubicBezTo>
                  <a:pt x="1199" y="485"/>
                  <a:pt x="1168" y="527"/>
                  <a:pt x="1163" y="527"/>
                </a:cubicBezTo>
                <a:cubicBezTo>
                  <a:pt x="1158" y="527"/>
                  <a:pt x="1132" y="532"/>
                  <a:pt x="1132" y="532"/>
                </a:cubicBezTo>
                <a:cubicBezTo>
                  <a:pt x="1121" y="579"/>
                  <a:pt x="1121" y="579"/>
                  <a:pt x="1121" y="579"/>
                </a:cubicBezTo>
                <a:cubicBezTo>
                  <a:pt x="1095" y="600"/>
                  <a:pt x="1095" y="600"/>
                  <a:pt x="1095" y="600"/>
                </a:cubicBezTo>
                <a:cubicBezTo>
                  <a:pt x="1069" y="574"/>
                  <a:pt x="1069" y="574"/>
                  <a:pt x="1069" y="574"/>
                </a:cubicBezTo>
                <a:cubicBezTo>
                  <a:pt x="1048" y="569"/>
                  <a:pt x="1048" y="569"/>
                  <a:pt x="1048" y="569"/>
                </a:cubicBezTo>
                <a:cubicBezTo>
                  <a:pt x="1027" y="600"/>
                  <a:pt x="1027" y="600"/>
                  <a:pt x="1027" y="600"/>
                </a:cubicBezTo>
                <a:cubicBezTo>
                  <a:pt x="1038" y="637"/>
                  <a:pt x="1038" y="637"/>
                  <a:pt x="1038" y="637"/>
                </a:cubicBezTo>
                <a:cubicBezTo>
                  <a:pt x="1017" y="694"/>
                  <a:pt x="1017" y="694"/>
                  <a:pt x="1017" y="694"/>
                </a:cubicBezTo>
                <a:cubicBezTo>
                  <a:pt x="965" y="741"/>
                  <a:pt x="965" y="741"/>
                  <a:pt x="965" y="741"/>
                </a:cubicBezTo>
                <a:cubicBezTo>
                  <a:pt x="965" y="845"/>
                  <a:pt x="965" y="845"/>
                  <a:pt x="965" y="845"/>
                </a:cubicBezTo>
                <a:cubicBezTo>
                  <a:pt x="986" y="877"/>
                  <a:pt x="986" y="877"/>
                  <a:pt x="986" y="877"/>
                </a:cubicBezTo>
                <a:cubicBezTo>
                  <a:pt x="970" y="929"/>
                  <a:pt x="970" y="929"/>
                  <a:pt x="970" y="929"/>
                </a:cubicBezTo>
                <a:cubicBezTo>
                  <a:pt x="1027" y="1007"/>
                  <a:pt x="1027" y="1007"/>
                  <a:pt x="1027" y="1007"/>
                </a:cubicBezTo>
                <a:cubicBezTo>
                  <a:pt x="1006" y="1059"/>
                  <a:pt x="1006" y="1059"/>
                  <a:pt x="1006" y="1059"/>
                </a:cubicBezTo>
                <a:cubicBezTo>
                  <a:pt x="1038" y="1106"/>
                  <a:pt x="1038" y="1106"/>
                  <a:pt x="1038" y="1106"/>
                </a:cubicBezTo>
                <a:cubicBezTo>
                  <a:pt x="1038" y="1190"/>
                  <a:pt x="1038" y="1190"/>
                  <a:pt x="1038" y="1190"/>
                </a:cubicBezTo>
                <a:cubicBezTo>
                  <a:pt x="1036" y="1190"/>
                  <a:pt x="1036" y="1190"/>
                  <a:pt x="1036" y="1190"/>
                </a:cubicBezTo>
                <a:cubicBezTo>
                  <a:pt x="1001" y="1195"/>
                  <a:pt x="1001" y="1195"/>
                  <a:pt x="1001" y="1195"/>
                </a:cubicBezTo>
                <a:cubicBezTo>
                  <a:pt x="988" y="1295"/>
                  <a:pt x="988" y="1295"/>
                  <a:pt x="988" y="1295"/>
                </a:cubicBezTo>
                <a:cubicBezTo>
                  <a:pt x="986" y="1315"/>
                  <a:pt x="986" y="1315"/>
                  <a:pt x="986" y="1315"/>
                </a:cubicBezTo>
                <a:cubicBezTo>
                  <a:pt x="986" y="1315"/>
                  <a:pt x="933" y="1336"/>
                  <a:pt x="928" y="1330"/>
                </a:cubicBezTo>
                <a:cubicBezTo>
                  <a:pt x="925" y="1327"/>
                  <a:pt x="909" y="1316"/>
                  <a:pt x="898" y="1307"/>
                </a:cubicBezTo>
                <a:cubicBezTo>
                  <a:pt x="892" y="1303"/>
                  <a:pt x="886" y="1299"/>
                  <a:pt x="886" y="1299"/>
                </a:cubicBezTo>
                <a:cubicBezTo>
                  <a:pt x="850" y="1299"/>
                  <a:pt x="850" y="1299"/>
                  <a:pt x="850" y="1299"/>
                </a:cubicBezTo>
                <a:cubicBezTo>
                  <a:pt x="839" y="1263"/>
                  <a:pt x="839" y="1263"/>
                  <a:pt x="839" y="1263"/>
                </a:cubicBezTo>
                <a:cubicBezTo>
                  <a:pt x="808" y="1242"/>
                  <a:pt x="808" y="1242"/>
                  <a:pt x="808" y="1242"/>
                </a:cubicBezTo>
                <a:cubicBezTo>
                  <a:pt x="766" y="1242"/>
                  <a:pt x="766" y="1242"/>
                  <a:pt x="766" y="1242"/>
                </a:cubicBezTo>
                <a:cubicBezTo>
                  <a:pt x="746" y="1257"/>
                  <a:pt x="746" y="1257"/>
                  <a:pt x="746" y="1257"/>
                </a:cubicBezTo>
                <a:cubicBezTo>
                  <a:pt x="688" y="1252"/>
                  <a:pt x="688" y="1252"/>
                  <a:pt x="688" y="1252"/>
                </a:cubicBezTo>
                <a:cubicBezTo>
                  <a:pt x="662" y="1236"/>
                  <a:pt x="662" y="1236"/>
                  <a:pt x="662" y="1236"/>
                </a:cubicBezTo>
                <a:cubicBezTo>
                  <a:pt x="636" y="1257"/>
                  <a:pt x="636" y="1257"/>
                  <a:pt x="636" y="1257"/>
                </a:cubicBezTo>
                <a:cubicBezTo>
                  <a:pt x="573" y="1273"/>
                  <a:pt x="573" y="1273"/>
                  <a:pt x="573" y="1273"/>
                </a:cubicBezTo>
                <a:cubicBezTo>
                  <a:pt x="563" y="1247"/>
                  <a:pt x="563" y="1247"/>
                  <a:pt x="563" y="1247"/>
                </a:cubicBezTo>
                <a:cubicBezTo>
                  <a:pt x="542" y="1236"/>
                  <a:pt x="542" y="1236"/>
                  <a:pt x="542" y="1236"/>
                </a:cubicBezTo>
                <a:cubicBezTo>
                  <a:pt x="515" y="1164"/>
                  <a:pt x="515" y="1164"/>
                  <a:pt x="515" y="1164"/>
                </a:cubicBezTo>
                <a:cubicBezTo>
                  <a:pt x="500" y="1127"/>
                  <a:pt x="500" y="1127"/>
                  <a:pt x="500" y="1127"/>
                </a:cubicBezTo>
                <a:cubicBezTo>
                  <a:pt x="542" y="1054"/>
                  <a:pt x="542" y="1054"/>
                  <a:pt x="542" y="1054"/>
                </a:cubicBezTo>
                <a:cubicBezTo>
                  <a:pt x="553" y="1012"/>
                  <a:pt x="553" y="1012"/>
                  <a:pt x="553" y="1012"/>
                </a:cubicBezTo>
                <a:cubicBezTo>
                  <a:pt x="558" y="991"/>
                  <a:pt x="558" y="991"/>
                  <a:pt x="558" y="991"/>
                </a:cubicBezTo>
                <a:cubicBezTo>
                  <a:pt x="532" y="965"/>
                  <a:pt x="532" y="965"/>
                  <a:pt x="532" y="965"/>
                </a:cubicBezTo>
                <a:cubicBezTo>
                  <a:pt x="511" y="965"/>
                  <a:pt x="511" y="965"/>
                  <a:pt x="511" y="965"/>
                </a:cubicBezTo>
                <a:cubicBezTo>
                  <a:pt x="474" y="944"/>
                  <a:pt x="474" y="944"/>
                  <a:pt x="474" y="944"/>
                </a:cubicBezTo>
                <a:cubicBezTo>
                  <a:pt x="469" y="918"/>
                  <a:pt x="469" y="918"/>
                  <a:pt x="469" y="918"/>
                </a:cubicBezTo>
                <a:cubicBezTo>
                  <a:pt x="469" y="918"/>
                  <a:pt x="521" y="840"/>
                  <a:pt x="527" y="835"/>
                </a:cubicBezTo>
                <a:cubicBezTo>
                  <a:pt x="532" y="830"/>
                  <a:pt x="589" y="762"/>
                  <a:pt x="589" y="762"/>
                </a:cubicBezTo>
                <a:cubicBezTo>
                  <a:pt x="620" y="631"/>
                  <a:pt x="620" y="631"/>
                  <a:pt x="620" y="631"/>
                </a:cubicBezTo>
                <a:cubicBezTo>
                  <a:pt x="568" y="579"/>
                  <a:pt x="568" y="579"/>
                  <a:pt x="568" y="579"/>
                </a:cubicBezTo>
                <a:cubicBezTo>
                  <a:pt x="537" y="579"/>
                  <a:pt x="537" y="579"/>
                  <a:pt x="537" y="579"/>
                </a:cubicBezTo>
                <a:cubicBezTo>
                  <a:pt x="511" y="569"/>
                  <a:pt x="511" y="569"/>
                  <a:pt x="511" y="569"/>
                </a:cubicBezTo>
                <a:cubicBezTo>
                  <a:pt x="459" y="579"/>
                  <a:pt x="459" y="579"/>
                  <a:pt x="459" y="579"/>
                </a:cubicBezTo>
                <a:cubicBezTo>
                  <a:pt x="391" y="527"/>
                  <a:pt x="391" y="527"/>
                  <a:pt x="391" y="527"/>
                </a:cubicBezTo>
                <a:cubicBezTo>
                  <a:pt x="287" y="538"/>
                  <a:pt x="287" y="538"/>
                  <a:pt x="287" y="538"/>
                </a:cubicBezTo>
                <a:cubicBezTo>
                  <a:pt x="234" y="506"/>
                  <a:pt x="234" y="506"/>
                  <a:pt x="234" y="506"/>
                </a:cubicBezTo>
                <a:cubicBezTo>
                  <a:pt x="229" y="475"/>
                  <a:pt x="229" y="475"/>
                  <a:pt x="229" y="475"/>
                </a:cubicBezTo>
                <a:cubicBezTo>
                  <a:pt x="198" y="454"/>
                  <a:pt x="198" y="454"/>
                  <a:pt x="198" y="454"/>
                </a:cubicBezTo>
                <a:cubicBezTo>
                  <a:pt x="172" y="402"/>
                  <a:pt x="172" y="402"/>
                  <a:pt x="172" y="402"/>
                </a:cubicBezTo>
                <a:cubicBezTo>
                  <a:pt x="135" y="407"/>
                  <a:pt x="135" y="407"/>
                  <a:pt x="135" y="407"/>
                </a:cubicBezTo>
                <a:cubicBezTo>
                  <a:pt x="78" y="386"/>
                  <a:pt x="78" y="386"/>
                  <a:pt x="78" y="386"/>
                </a:cubicBezTo>
                <a:cubicBezTo>
                  <a:pt x="5" y="402"/>
                  <a:pt x="5" y="402"/>
                  <a:pt x="5" y="402"/>
                </a:cubicBezTo>
                <a:cubicBezTo>
                  <a:pt x="0" y="376"/>
                  <a:pt x="0" y="376"/>
                  <a:pt x="0" y="376"/>
                </a:cubicBezTo>
                <a:cubicBezTo>
                  <a:pt x="3" y="371"/>
                  <a:pt x="3" y="371"/>
                  <a:pt x="3" y="371"/>
                </a:cubicBezTo>
                <a:cubicBezTo>
                  <a:pt x="26" y="336"/>
                  <a:pt x="26" y="336"/>
                  <a:pt x="26" y="336"/>
                </a:cubicBezTo>
                <a:cubicBezTo>
                  <a:pt x="31" y="329"/>
                  <a:pt x="31" y="329"/>
                  <a:pt x="31" y="329"/>
                </a:cubicBezTo>
                <a:cubicBezTo>
                  <a:pt x="34" y="287"/>
                  <a:pt x="34" y="287"/>
                  <a:pt x="34" y="287"/>
                </a:cubicBezTo>
                <a:cubicBezTo>
                  <a:pt x="35" y="287"/>
                  <a:pt x="36" y="287"/>
                  <a:pt x="36" y="287"/>
                </a:cubicBezTo>
                <a:cubicBezTo>
                  <a:pt x="40" y="287"/>
                  <a:pt x="55" y="279"/>
                  <a:pt x="75" y="269"/>
                </a:cubicBezTo>
                <a:cubicBezTo>
                  <a:pt x="76" y="268"/>
                  <a:pt x="77" y="268"/>
                  <a:pt x="78" y="267"/>
                </a:cubicBezTo>
                <a:cubicBezTo>
                  <a:pt x="79" y="267"/>
                  <a:pt x="79" y="267"/>
                  <a:pt x="79" y="267"/>
                </a:cubicBezTo>
                <a:cubicBezTo>
                  <a:pt x="80" y="266"/>
                  <a:pt x="81" y="266"/>
                  <a:pt x="82" y="265"/>
                </a:cubicBezTo>
                <a:cubicBezTo>
                  <a:pt x="83" y="265"/>
                  <a:pt x="83" y="264"/>
                  <a:pt x="84" y="264"/>
                </a:cubicBezTo>
                <a:cubicBezTo>
                  <a:pt x="87" y="262"/>
                  <a:pt x="90" y="261"/>
                  <a:pt x="93" y="259"/>
                </a:cubicBezTo>
                <a:cubicBezTo>
                  <a:pt x="93" y="259"/>
                  <a:pt x="94" y="259"/>
                  <a:pt x="94" y="258"/>
                </a:cubicBezTo>
                <a:cubicBezTo>
                  <a:pt x="96" y="258"/>
                  <a:pt x="97" y="257"/>
                  <a:pt x="99" y="256"/>
                </a:cubicBezTo>
                <a:cubicBezTo>
                  <a:pt x="101" y="255"/>
                  <a:pt x="103" y="254"/>
                  <a:pt x="105" y="252"/>
                </a:cubicBezTo>
                <a:cubicBezTo>
                  <a:pt x="105" y="252"/>
                  <a:pt x="106" y="252"/>
                  <a:pt x="106" y="252"/>
                </a:cubicBezTo>
                <a:cubicBezTo>
                  <a:pt x="108" y="250"/>
                  <a:pt x="111" y="249"/>
                  <a:pt x="113" y="248"/>
                </a:cubicBezTo>
                <a:cubicBezTo>
                  <a:pt x="114" y="247"/>
                  <a:pt x="114" y="247"/>
                  <a:pt x="115" y="247"/>
                </a:cubicBezTo>
                <a:cubicBezTo>
                  <a:pt x="116" y="246"/>
                  <a:pt x="117" y="246"/>
                  <a:pt x="118" y="245"/>
                </a:cubicBezTo>
                <a:cubicBezTo>
                  <a:pt x="121" y="244"/>
                  <a:pt x="123" y="242"/>
                  <a:pt x="126" y="241"/>
                </a:cubicBezTo>
                <a:cubicBezTo>
                  <a:pt x="128" y="239"/>
                  <a:pt x="131" y="238"/>
                  <a:pt x="133" y="236"/>
                </a:cubicBezTo>
                <a:cubicBezTo>
                  <a:pt x="155" y="224"/>
                  <a:pt x="172" y="214"/>
                  <a:pt x="172" y="214"/>
                </a:cubicBezTo>
                <a:cubicBezTo>
                  <a:pt x="214" y="214"/>
                  <a:pt x="214" y="214"/>
                  <a:pt x="214" y="214"/>
                </a:cubicBezTo>
                <a:cubicBezTo>
                  <a:pt x="281" y="172"/>
                  <a:pt x="281" y="172"/>
                  <a:pt x="281" y="172"/>
                </a:cubicBezTo>
                <a:cubicBezTo>
                  <a:pt x="313" y="172"/>
                  <a:pt x="313" y="172"/>
                  <a:pt x="313" y="172"/>
                </a:cubicBezTo>
                <a:cubicBezTo>
                  <a:pt x="401" y="204"/>
                  <a:pt x="401" y="204"/>
                  <a:pt x="401" y="204"/>
                </a:cubicBezTo>
                <a:cubicBezTo>
                  <a:pt x="443" y="172"/>
                  <a:pt x="443" y="172"/>
                  <a:pt x="443" y="172"/>
                </a:cubicBezTo>
                <a:cubicBezTo>
                  <a:pt x="490" y="178"/>
                  <a:pt x="490" y="178"/>
                  <a:pt x="490" y="178"/>
                </a:cubicBezTo>
                <a:cubicBezTo>
                  <a:pt x="511" y="204"/>
                  <a:pt x="511" y="204"/>
                  <a:pt x="511" y="204"/>
                </a:cubicBezTo>
                <a:cubicBezTo>
                  <a:pt x="521" y="245"/>
                  <a:pt x="521" y="245"/>
                  <a:pt x="521" y="245"/>
                </a:cubicBezTo>
                <a:cubicBezTo>
                  <a:pt x="568" y="240"/>
                  <a:pt x="568" y="240"/>
                  <a:pt x="568" y="240"/>
                </a:cubicBezTo>
                <a:cubicBezTo>
                  <a:pt x="600" y="256"/>
                  <a:pt x="600" y="256"/>
                  <a:pt x="600" y="256"/>
                </a:cubicBezTo>
                <a:cubicBezTo>
                  <a:pt x="652" y="245"/>
                  <a:pt x="652" y="245"/>
                  <a:pt x="652" y="245"/>
                </a:cubicBezTo>
                <a:cubicBezTo>
                  <a:pt x="652" y="245"/>
                  <a:pt x="735" y="282"/>
                  <a:pt x="740" y="282"/>
                </a:cubicBezTo>
                <a:cubicBezTo>
                  <a:pt x="746" y="282"/>
                  <a:pt x="819" y="115"/>
                  <a:pt x="819" y="115"/>
                </a:cubicBezTo>
                <a:cubicBezTo>
                  <a:pt x="811" y="83"/>
                  <a:pt x="811" y="83"/>
                  <a:pt x="811" y="83"/>
                </a:cubicBezTo>
                <a:cubicBezTo>
                  <a:pt x="813" y="84"/>
                  <a:pt x="813" y="84"/>
                  <a:pt x="813" y="84"/>
                </a:cubicBezTo>
                <a:cubicBezTo>
                  <a:pt x="819" y="47"/>
                  <a:pt x="819" y="47"/>
                  <a:pt x="819" y="47"/>
                </a:cubicBezTo>
                <a:cubicBezTo>
                  <a:pt x="839" y="0"/>
                  <a:pt x="839" y="0"/>
                  <a:pt x="839" y="0"/>
                </a:cubicBezTo>
                <a:cubicBezTo>
                  <a:pt x="881" y="37"/>
                  <a:pt x="881" y="37"/>
                  <a:pt x="881" y="37"/>
                </a:cubicBezTo>
                <a:cubicBezTo>
                  <a:pt x="923" y="63"/>
                  <a:pt x="923" y="63"/>
                  <a:pt x="923" y="63"/>
                </a:cubicBezTo>
                <a:cubicBezTo>
                  <a:pt x="944" y="94"/>
                  <a:pt x="944" y="94"/>
                  <a:pt x="944" y="94"/>
                </a:cubicBezTo>
                <a:cubicBezTo>
                  <a:pt x="939" y="120"/>
                  <a:pt x="939" y="120"/>
                  <a:pt x="939" y="120"/>
                </a:cubicBezTo>
                <a:cubicBezTo>
                  <a:pt x="944" y="183"/>
                  <a:pt x="944" y="183"/>
                  <a:pt x="944" y="183"/>
                </a:cubicBezTo>
                <a:cubicBezTo>
                  <a:pt x="970" y="193"/>
                  <a:pt x="970" y="193"/>
                  <a:pt x="970" y="193"/>
                </a:cubicBezTo>
                <a:cubicBezTo>
                  <a:pt x="991" y="183"/>
                  <a:pt x="991" y="183"/>
                  <a:pt x="991" y="183"/>
                </a:cubicBezTo>
                <a:cubicBezTo>
                  <a:pt x="1017" y="214"/>
                  <a:pt x="1017" y="214"/>
                  <a:pt x="1017" y="214"/>
                </a:cubicBezTo>
                <a:cubicBezTo>
                  <a:pt x="1053" y="225"/>
                  <a:pt x="1053" y="225"/>
                  <a:pt x="1053" y="225"/>
                </a:cubicBezTo>
                <a:cubicBezTo>
                  <a:pt x="1189" y="157"/>
                  <a:pt x="1189" y="157"/>
                  <a:pt x="1189" y="157"/>
                </a:cubicBezTo>
                <a:cubicBezTo>
                  <a:pt x="1190" y="154"/>
                  <a:pt x="1190" y="154"/>
                  <a:pt x="1190" y="154"/>
                </a:cubicBezTo>
                <a:cubicBezTo>
                  <a:pt x="1210" y="172"/>
                  <a:pt x="1210" y="172"/>
                  <a:pt x="1210" y="172"/>
                </a:cubicBezTo>
                <a:cubicBezTo>
                  <a:pt x="1199" y="209"/>
                  <a:pt x="1199" y="209"/>
                  <a:pt x="1199" y="209"/>
                </a:cubicBezTo>
                <a:cubicBezTo>
                  <a:pt x="1194" y="240"/>
                  <a:pt x="1194" y="240"/>
                  <a:pt x="1194" y="240"/>
                </a:cubicBezTo>
                <a:cubicBezTo>
                  <a:pt x="1231" y="225"/>
                  <a:pt x="1231" y="225"/>
                  <a:pt x="1231" y="225"/>
                </a:cubicBezTo>
                <a:cubicBezTo>
                  <a:pt x="1241" y="199"/>
                  <a:pt x="1241" y="199"/>
                  <a:pt x="1241" y="199"/>
                </a:cubicBezTo>
                <a:cubicBezTo>
                  <a:pt x="1257" y="209"/>
                  <a:pt x="1257" y="209"/>
                  <a:pt x="1257" y="209"/>
                </a:cubicBezTo>
                <a:lnTo>
                  <a:pt x="1257" y="272"/>
                </a:lnTo>
                <a:close/>
              </a:path>
            </a:pathLst>
          </a:custGeom>
          <a:solidFill>
            <a:schemeClr val="accent5">
              <a:lumMod val="20000"/>
              <a:lumOff val="80000"/>
            </a:schemeClr>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699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70B7339-6A0C-4B11-9D44-6FCD140A1561}"/>
              </a:ext>
            </a:extLst>
          </p:cNvPr>
          <p:cNvSpPr>
            <a:spLocks noGrp="1"/>
          </p:cNvSpPr>
          <p:nvPr>
            <p:ph type="title"/>
          </p:nvPr>
        </p:nvSpPr>
        <p:spPr/>
        <p:txBody>
          <a:bodyPr/>
          <a:lstStyle/>
          <a:p>
            <a:r>
              <a:rPr lang="en-US" dirty="0">
                <a:solidFill>
                  <a:srgbClr val="0F3492"/>
                </a:solidFill>
              </a:rPr>
              <a:t>DEPA defines SC framework at national level, but strategic plans are developed at provincial-level to obtain local stakeholders’ input.</a:t>
            </a:r>
            <a:endParaRPr lang="th-TH" dirty="0"/>
          </a:p>
        </p:txBody>
      </p:sp>
      <p:sp>
        <p:nvSpPr>
          <p:cNvPr id="3" name="Rectangle 2">
            <a:extLst>
              <a:ext uri="{FF2B5EF4-FFF2-40B4-BE49-F238E27FC236}">
                <a16:creationId xmlns:a16="http://schemas.microsoft.com/office/drawing/2014/main" id="{1B8EE9EE-F64D-4597-B150-31F3F62A6003}"/>
              </a:ext>
            </a:extLst>
          </p:cNvPr>
          <p:cNvSpPr/>
          <p:nvPr/>
        </p:nvSpPr>
        <p:spPr>
          <a:xfrm>
            <a:off x="419100" y="1247359"/>
            <a:ext cx="4908645" cy="369332"/>
          </a:xfrm>
          <a:prstGeom prst="rect">
            <a:avLst/>
          </a:prstGeom>
        </p:spPr>
        <p:txBody>
          <a:bodyPr wrap="square">
            <a:spAutoFit/>
          </a:bodyPr>
          <a:lstStyle/>
          <a:p>
            <a:r>
              <a:rPr lang="en-US" sz="1800" dirty="0">
                <a:solidFill>
                  <a:srgbClr val="8D9399"/>
                </a:solidFill>
                <a:latin typeface="Arial" panose="020B0604020202020204" pitchFamily="34" charset="0"/>
                <a:cs typeface="Arial" panose="020B0604020202020204" pitchFamily="34" charset="0"/>
              </a:rPr>
              <a:t>Roland Berger's value proposition</a:t>
            </a:r>
            <a:r>
              <a:rPr lang="en-US" sz="1800" dirty="0">
                <a:latin typeface="Arial" panose="020B0604020202020204" pitchFamily="34" charset="0"/>
                <a:cs typeface="Arial" panose="020B0604020202020204" pitchFamily="34" charset="0"/>
              </a:rPr>
              <a:t> </a:t>
            </a:r>
          </a:p>
        </p:txBody>
      </p:sp>
      <p:sp>
        <p:nvSpPr>
          <p:cNvPr id="4" name="Rectangle 3">
            <a:extLst>
              <a:ext uri="{FF2B5EF4-FFF2-40B4-BE49-F238E27FC236}">
                <a16:creationId xmlns:a16="http://schemas.microsoft.com/office/drawing/2014/main" id="{FAEC3A62-D315-49D1-B67A-FF2B7D4F38BC}"/>
              </a:ext>
            </a:extLst>
          </p:cNvPr>
          <p:cNvSpPr/>
          <p:nvPr/>
        </p:nvSpPr>
        <p:spPr>
          <a:xfrm>
            <a:off x="419100" y="1768020"/>
            <a:ext cx="764274" cy="438656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1E1E464-31F7-42DC-B95C-B3474C215097}"/>
              </a:ext>
            </a:extLst>
          </p:cNvPr>
          <p:cNvSpPr/>
          <p:nvPr/>
        </p:nvSpPr>
        <p:spPr>
          <a:xfrm rot="16200000">
            <a:off x="-559873" y="3761249"/>
            <a:ext cx="2722220" cy="400110"/>
          </a:xfrm>
          <a:prstGeom prst="rect">
            <a:avLst/>
          </a:prstGeom>
        </p:spPr>
        <p:txBody>
          <a:bodyPr wrap="none">
            <a:spAutoFit/>
          </a:bodyPr>
          <a:lstStyle/>
          <a:p>
            <a:pPr lvl="0" algn="ctr"/>
            <a:r>
              <a:rPr lang="en-US" sz="2000" b="1" dirty="0">
                <a:solidFill>
                  <a:schemeClr val="bg1"/>
                </a:solidFill>
                <a:latin typeface="Arial" panose="020B0604020202020204" pitchFamily="34" charset="0"/>
                <a:cs typeface="Arial" panose="020B0604020202020204" pitchFamily="34" charset="0"/>
              </a:rPr>
              <a:t>Why Roland Berger?</a:t>
            </a:r>
          </a:p>
        </p:txBody>
      </p:sp>
      <p:sp>
        <p:nvSpPr>
          <p:cNvPr id="6" name="Rectangle 5">
            <a:extLst>
              <a:ext uri="{FF2B5EF4-FFF2-40B4-BE49-F238E27FC236}">
                <a16:creationId xmlns:a16="http://schemas.microsoft.com/office/drawing/2014/main" id="{4EA6523A-E976-4166-A8FB-5AE55A1105D5}"/>
              </a:ext>
            </a:extLst>
          </p:cNvPr>
          <p:cNvSpPr/>
          <p:nvPr/>
        </p:nvSpPr>
        <p:spPr>
          <a:xfrm>
            <a:off x="1095537" y="1971488"/>
            <a:ext cx="580030" cy="558716"/>
          </a:xfrm>
          <a:prstGeom prst="rect">
            <a:avLst/>
          </a:prstGeom>
          <a:solidFill>
            <a:schemeClr val="accent2">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01EC5AC1-8E35-4368-8B36-9A7E11C41D71}"/>
              </a:ext>
            </a:extLst>
          </p:cNvPr>
          <p:cNvSpPr/>
          <p:nvPr/>
        </p:nvSpPr>
        <p:spPr>
          <a:xfrm>
            <a:off x="1095537" y="2977846"/>
            <a:ext cx="580030" cy="558716"/>
          </a:xfrm>
          <a:prstGeom prst="rect">
            <a:avLst/>
          </a:prstGeom>
          <a:solidFill>
            <a:schemeClr val="accent2">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2</a:t>
            </a:r>
          </a:p>
        </p:txBody>
      </p:sp>
      <p:sp>
        <p:nvSpPr>
          <p:cNvPr id="8" name="Rectangle 7">
            <a:extLst>
              <a:ext uri="{FF2B5EF4-FFF2-40B4-BE49-F238E27FC236}">
                <a16:creationId xmlns:a16="http://schemas.microsoft.com/office/drawing/2014/main" id="{F3872933-0A83-4CC2-A27A-0BF7F3F0CBBE}"/>
              </a:ext>
            </a:extLst>
          </p:cNvPr>
          <p:cNvSpPr/>
          <p:nvPr/>
        </p:nvSpPr>
        <p:spPr>
          <a:xfrm>
            <a:off x="1075440" y="4137347"/>
            <a:ext cx="580030" cy="558716"/>
          </a:xfrm>
          <a:prstGeom prst="rect">
            <a:avLst/>
          </a:prstGeom>
          <a:solidFill>
            <a:schemeClr val="accent2">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3</a:t>
            </a:r>
          </a:p>
        </p:txBody>
      </p:sp>
      <p:sp>
        <p:nvSpPr>
          <p:cNvPr id="9" name="Rectangle 8">
            <a:extLst>
              <a:ext uri="{FF2B5EF4-FFF2-40B4-BE49-F238E27FC236}">
                <a16:creationId xmlns:a16="http://schemas.microsoft.com/office/drawing/2014/main" id="{1B4761A2-2A44-4EF2-9A21-3A2E616E972D}"/>
              </a:ext>
            </a:extLst>
          </p:cNvPr>
          <p:cNvSpPr/>
          <p:nvPr/>
        </p:nvSpPr>
        <p:spPr>
          <a:xfrm>
            <a:off x="1075440" y="5296848"/>
            <a:ext cx="580030" cy="558716"/>
          </a:xfrm>
          <a:prstGeom prst="rect">
            <a:avLst/>
          </a:prstGeom>
          <a:solidFill>
            <a:schemeClr val="accent2">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4</a:t>
            </a:r>
          </a:p>
        </p:txBody>
      </p:sp>
      <p:sp>
        <p:nvSpPr>
          <p:cNvPr id="10" name="Rectangle 9">
            <a:extLst>
              <a:ext uri="{FF2B5EF4-FFF2-40B4-BE49-F238E27FC236}">
                <a16:creationId xmlns:a16="http://schemas.microsoft.com/office/drawing/2014/main" id="{81C5AB14-89F0-425C-990F-2057AFE664C3}"/>
              </a:ext>
            </a:extLst>
          </p:cNvPr>
          <p:cNvSpPr/>
          <p:nvPr/>
        </p:nvSpPr>
        <p:spPr>
          <a:xfrm>
            <a:off x="1928466" y="1922949"/>
            <a:ext cx="8880977" cy="584775"/>
          </a:xfrm>
          <a:prstGeom prst="rect">
            <a:avLst/>
          </a:prstGeom>
        </p:spPr>
        <p:txBody>
          <a:bodyPr wrap="square">
            <a:spAutoFit/>
          </a:bodyPr>
          <a:lstStyle/>
          <a:p>
            <a:r>
              <a:rPr lang="en-US" sz="1600" dirty="0">
                <a:solidFill>
                  <a:srgbClr val="000000"/>
                </a:solidFill>
                <a:latin typeface="Arial" panose="020B0604020202020204" pitchFamily="34" charset="0"/>
                <a:cs typeface="Arial" panose="020B0604020202020204" pitchFamily="34" charset="0"/>
              </a:rPr>
              <a:t>Strong </a:t>
            </a:r>
            <a:r>
              <a:rPr lang="en-US" sz="1600" b="1" dirty="0">
                <a:solidFill>
                  <a:schemeClr val="accent2">
                    <a:lumMod val="60000"/>
                    <a:lumOff val="40000"/>
                  </a:schemeClr>
                </a:solidFill>
                <a:latin typeface="Arial" panose="020B0604020202020204" pitchFamily="34" charset="0"/>
                <a:cs typeface="Arial" panose="020B0604020202020204" pitchFamily="34" charset="0"/>
              </a:rPr>
              <a:t>footprint in Thailand </a:t>
            </a:r>
            <a:r>
              <a:rPr lang="en-US" sz="1600" dirty="0">
                <a:solidFill>
                  <a:srgbClr val="000000"/>
                </a:solidFill>
                <a:latin typeface="Arial" panose="020B0604020202020204" pitchFamily="34" charset="0"/>
                <a:cs typeface="Arial" panose="020B0604020202020204" pitchFamily="34" charset="0"/>
              </a:rPr>
              <a:t>with extensive understanding and experience in executing and delivering nationally-relevant projects, </a:t>
            </a:r>
            <a:r>
              <a:rPr lang="en-US" sz="1600" b="1" dirty="0">
                <a:solidFill>
                  <a:schemeClr val="accent2">
                    <a:lumMod val="60000"/>
                    <a:lumOff val="40000"/>
                  </a:schemeClr>
                </a:solidFill>
                <a:latin typeface="Arial" panose="020B0604020202020204" pitchFamily="34" charset="0"/>
                <a:cs typeface="Arial" panose="020B0604020202020204" pitchFamily="34" charset="0"/>
              </a:rPr>
              <a:t>in particular in ICT</a:t>
            </a:r>
            <a:endParaRPr lang="en-US" sz="1600" dirty="0">
              <a:solidFill>
                <a:schemeClr val="accent2">
                  <a:lumMod val="60000"/>
                  <a:lumOff val="4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CB42605C-3F66-4F24-A556-90E376253D07}"/>
              </a:ext>
            </a:extLst>
          </p:cNvPr>
          <p:cNvSpPr/>
          <p:nvPr/>
        </p:nvSpPr>
        <p:spPr>
          <a:xfrm>
            <a:off x="1928466" y="2864963"/>
            <a:ext cx="8335067" cy="830997"/>
          </a:xfrm>
          <a:prstGeom prst="rect">
            <a:avLst/>
          </a:prstGeom>
        </p:spPr>
        <p:txBody>
          <a:bodyPr wrap="square">
            <a:spAutoFit/>
          </a:bodyPr>
          <a:lstStyle/>
          <a:p>
            <a:r>
              <a:rPr lang="en-US" sz="1600" dirty="0">
                <a:solidFill>
                  <a:srgbClr val="000000"/>
                </a:solidFill>
                <a:latin typeface="Arial" panose="020B0604020202020204" pitchFamily="34" charset="0"/>
                <a:cs typeface="Arial" panose="020B0604020202020204" pitchFamily="34" charset="0"/>
              </a:rPr>
              <a:t>Solid </a:t>
            </a:r>
            <a:r>
              <a:rPr lang="en-US" sz="1600" b="1" dirty="0">
                <a:solidFill>
                  <a:schemeClr val="accent2">
                    <a:lumMod val="60000"/>
                    <a:lumOff val="40000"/>
                  </a:schemeClr>
                </a:solidFill>
                <a:latin typeface="Arial" panose="020B0604020202020204" pitchFamily="34" charset="0"/>
                <a:cs typeface="Arial" panose="020B0604020202020204" pitchFamily="34" charset="0"/>
              </a:rPr>
              <a:t>international project experience in smart city,</a:t>
            </a:r>
            <a:r>
              <a:rPr lang="en-US" sz="1600" b="1" dirty="0">
                <a:solidFill>
                  <a:srgbClr val="00AAC9"/>
                </a:solidFill>
                <a:latin typeface="Arial" panose="020B0604020202020204" pitchFamily="34" charset="0"/>
                <a:cs typeface="Arial" panose="020B0604020202020204" pitchFamily="34" charset="0"/>
              </a:rPr>
              <a:t> </a:t>
            </a:r>
            <a:r>
              <a:rPr lang="en-US" sz="1600" dirty="0">
                <a:solidFill>
                  <a:srgbClr val="000000"/>
                </a:solidFill>
                <a:latin typeface="Arial" panose="020B0604020202020204" pitchFamily="34" charset="0"/>
                <a:cs typeface="Arial" panose="020B0604020202020204" pitchFamily="34" charset="0"/>
              </a:rPr>
              <a:t>developing roadmap and</a:t>
            </a:r>
            <a:r>
              <a:rPr lang="th-TH" sz="1600" dirty="0">
                <a:solidFill>
                  <a:srgbClr val="000000"/>
                </a:solidFill>
                <a:latin typeface="Arial" panose="020B0604020202020204" pitchFamily="34" charset="0"/>
              </a:rPr>
              <a:t> </a:t>
            </a:r>
            <a:r>
              <a:rPr lang="en-US" sz="1600" dirty="0">
                <a:solidFill>
                  <a:srgbClr val="000000"/>
                </a:solidFill>
                <a:latin typeface="Arial" panose="020B0604020202020204" pitchFamily="34" charset="0"/>
                <a:cs typeface="Arial" panose="020B0604020202020204" pitchFamily="34" charset="0"/>
              </a:rPr>
              <a:t>implementation plans, with extensive know-how on subject matters crucial for</a:t>
            </a:r>
            <a:r>
              <a:rPr lang="th-TH" sz="1600" dirty="0">
                <a:solidFill>
                  <a:srgbClr val="000000"/>
                </a:solidFill>
                <a:latin typeface="Arial" panose="020B0604020202020204" pitchFamily="34" charset="0"/>
              </a:rPr>
              <a:t> </a:t>
            </a:r>
            <a:r>
              <a:rPr lang="en-US" sz="1600" dirty="0">
                <a:solidFill>
                  <a:srgbClr val="000000"/>
                </a:solidFill>
                <a:latin typeface="Arial" panose="020B0604020202020204" pitchFamily="34" charset="0"/>
                <a:cs typeface="Arial" panose="020B0604020202020204" pitchFamily="34" charset="0"/>
              </a:rPr>
              <a:t>Thailand's specific requirement</a:t>
            </a:r>
            <a:endParaRPr lang="en-US" sz="2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F1D19D7-FCB6-488F-A4C5-B751411ED41C}"/>
              </a:ext>
            </a:extLst>
          </p:cNvPr>
          <p:cNvSpPr/>
          <p:nvPr/>
        </p:nvSpPr>
        <p:spPr>
          <a:xfrm>
            <a:off x="1928466" y="4053199"/>
            <a:ext cx="8102221" cy="830997"/>
          </a:xfrm>
          <a:prstGeom prst="rect">
            <a:avLst/>
          </a:prstGeom>
        </p:spPr>
        <p:txBody>
          <a:bodyPr wrap="square">
            <a:spAutoFit/>
          </a:bodyPr>
          <a:lstStyle/>
          <a:p>
            <a:r>
              <a:rPr lang="en-US" sz="1600" dirty="0">
                <a:solidFill>
                  <a:srgbClr val="000000"/>
                </a:solidFill>
                <a:latin typeface="Arial" panose="020B0604020202020204" pitchFamily="34" charset="0"/>
                <a:cs typeface="Arial" panose="020B0604020202020204" pitchFamily="34" charset="0"/>
              </a:rPr>
              <a:t>Extensive </a:t>
            </a:r>
            <a:r>
              <a:rPr lang="en-US" sz="1600" b="1" dirty="0">
                <a:solidFill>
                  <a:schemeClr val="accent2">
                    <a:lumMod val="60000"/>
                    <a:lumOff val="40000"/>
                  </a:schemeClr>
                </a:solidFill>
                <a:latin typeface="Arial" panose="020B0604020202020204" pitchFamily="34" charset="0"/>
                <a:cs typeface="Arial" panose="020B0604020202020204" pitchFamily="34" charset="0"/>
              </a:rPr>
              <a:t>smart city expertise and know-how</a:t>
            </a:r>
            <a:r>
              <a:rPr lang="en-US" sz="1600" dirty="0">
                <a:solidFill>
                  <a:srgbClr val="000000"/>
                </a:solidFill>
                <a:latin typeface="Arial" panose="020B0604020202020204" pitchFamily="34" charset="0"/>
                <a:cs typeface="Arial" panose="020B0604020202020204" pitchFamily="34" charset="0"/>
              </a:rPr>
              <a:t>, including a </a:t>
            </a:r>
            <a:r>
              <a:rPr lang="en-US" sz="1600" b="1" dirty="0">
                <a:solidFill>
                  <a:schemeClr val="accent2">
                    <a:lumMod val="60000"/>
                    <a:lumOff val="40000"/>
                  </a:schemeClr>
                </a:solidFill>
                <a:latin typeface="Arial" panose="020B0604020202020204" pitchFamily="34" charset="0"/>
                <a:cs typeface="Arial" panose="020B0604020202020204" pitchFamily="34" charset="0"/>
              </a:rPr>
              <a:t>robust Smart</a:t>
            </a:r>
            <a:r>
              <a:rPr lang="th-TH" sz="1600" b="1" dirty="0">
                <a:solidFill>
                  <a:schemeClr val="accent2">
                    <a:lumMod val="60000"/>
                    <a:lumOff val="40000"/>
                  </a:schemeClr>
                </a:solidFill>
                <a:latin typeface="Arial" panose="020B0604020202020204" pitchFamily="34" charset="0"/>
              </a:rPr>
              <a:t> </a:t>
            </a:r>
            <a:r>
              <a:rPr lang="en-US" sz="1600" b="1" dirty="0">
                <a:solidFill>
                  <a:schemeClr val="accent2">
                    <a:lumMod val="60000"/>
                    <a:lumOff val="40000"/>
                  </a:schemeClr>
                </a:solidFill>
                <a:latin typeface="Arial" panose="020B0604020202020204" pitchFamily="34" charset="0"/>
                <a:cs typeface="Arial" panose="020B0604020202020204" pitchFamily="34" charset="0"/>
              </a:rPr>
              <a:t>City Index </a:t>
            </a:r>
            <a:r>
              <a:rPr lang="en-US" sz="1600" dirty="0">
                <a:solidFill>
                  <a:srgbClr val="000000"/>
                </a:solidFill>
                <a:latin typeface="Arial" panose="020B0604020202020204" pitchFamily="34" charset="0"/>
                <a:cs typeface="Arial" panose="020B0604020202020204" pitchFamily="34" charset="0"/>
              </a:rPr>
              <a:t>and extensive </a:t>
            </a:r>
            <a:r>
              <a:rPr lang="en-US" sz="1600" b="1" dirty="0">
                <a:solidFill>
                  <a:schemeClr val="accent2">
                    <a:lumMod val="60000"/>
                    <a:lumOff val="40000"/>
                  </a:schemeClr>
                </a:solidFill>
                <a:latin typeface="Arial" panose="020B0604020202020204" pitchFamily="34" charset="0"/>
                <a:cs typeface="Arial" panose="020B0604020202020204" pitchFamily="34" charset="0"/>
              </a:rPr>
              <a:t>global network of smart city experts </a:t>
            </a:r>
            <a:r>
              <a:rPr lang="en-US" sz="1600" dirty="0">
                <a:solidFill>
                  <a:srgbClr val="000000"/>
                </a:solidFill>
                <a:latin typeface="Arial" panose="020B0604020202020204" pitchFamily="34" charset="0"/>
                <a:cs typeface="Arial" panose="020B0604020202020204" pitchFamily="34" charset="0"/>
              </a:rPr>
              <a:t>to support the</a:t>
            </a:r>
            <a:r>
              <a:rPr lang="th-TH" sz="1600" dirty="0">
                <a:solidFill>
                  <a:srgbClr val="000000"/>
                </a:solidFill>
                <a:latin typeface="Arial" panose="020B0604020202020204" pitchFamily="34" charset="0"/>
              </a:rPr>
              <a:t> </a:t>
            </a:r>
            <a:r>
              <a:rPr lang="en-US" sz="1600" dirty="0">
                <a:solidFill>
                  <a:srgbClr val="000000"/>
                </a:solidFill>
                <a:latin typeface="Arial" panose="020B0604020202020204" pitchFamily="34" charset="0"/>
                <a:cs typeface="Arial" panose="020B0604020202020204" pitchFamily="34" charset="0"/>
              </a:rPr>
              <a:t>project implementation</a:t>
            </a:r>
            <a:endParaRPr lang="en-US" sz="16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2BA8D8C-11D1-4D07-9485-E17F65BFC4F3}"/>
              </a:ext>
            </a:extLst>
          </p:cNvPr>
          <p:cNvSpPr/>
          <p:nvPr/>
        </p:nvSpPr>
        <p:spPr>
          <a:xfrm>
            <a:off x="1928466" y="5091458"/>
            <a:ext cx="9256750" cy="830997"/>
          </a:xfrm>
          <a:prstGeom prst="rect">
            <a:avLst/>
          </a:prstGeom>
        </p:spPr>
        <p:txBody>
          <a:bodyPr wrap="square">
            <a:spAutoFit/>
          </a:bodyPr>
          <a:lstStyle/>
          <a:p>
            <a:r>
              <a:rPr lang="en-US" sz="1600" dirty="0">
                <a:solidFill>
                  <a:srgbClr val="000000"/>
                </a:solidFill>
                <a:latin typeface="Arial" panose="020B0604020202020204" pitchFamily="34" charset="0"/>
                <a:cs typeface="Arial" panose="020B0604020202020204" pitchFamily="34" charset="0"/>
              </a:rPr>
              <a:t>Engagement in </a:t>
            </a:r>
            <a:r>
              <a:rPr lang="en-US" sz="1600" b="1" dirty="0">
                <a:solidFill>
                  <a:schemeClr val="accent2">
                    <a:lumMod val="60000"/>
                    <a:lumOff val="40000"/>
                  </a:schemeClr>
                </a:solidFill>
                <a:latin typeface="Arial" panose="020B0604020202020204" pitchFamily="34" charset="0"/>
                <a:cs typeface="Arial" panose="020B0604020202020204" pitchFamily="34" charset="0"/>
              </a:rPr>
              <a:t>highly relevant and impactful projects in Thailand </a:t>
            </a:r>
            <a:r>
              <a:rPr lang="en-US" sz="1600" dirty="0">
                <a:solidFill>
                  <a:srgbClr val="000000"/>
                </a:solidFill>
                <a:latin typeface="Arial" panose="020B0604020202020204" pitchFamily="34" charset="0"/>
                <a:cs typeface="Arial" panose="020B0604020202020204" pitchFamily="34" charset="0"/>
              </a:rPr>
              <a:t>–</a:t>
            </a:r>
            <a:br>
              <a:rPr lang="en-US" sz="1600" dirty="0">
                <a:solidFill>
                  <a:srgbClr val="000000"/>
                </a:solidFill>
                <a:latin typeface="Arial" panose="020B0604020202020204" pitchFamily="34" charset="0"/>
                <a:cs typeface="Arial" panose="020B0604020202020204" pitchFamily="34" charset="0"/>
              </a:rPr>
            </a:br>
            <a:r>
              <a:rPr lang="en-US" sz="1600" dirty="0">
                <a:solidFill>
                  <a:srgbClr val="000000"/>
                </a:solidFill>
                <a:latin typeface="Arial" panose="020B0604020202020204" pitchFamily="34" charset="0"/>
                <a:cs typeface="Arial" panose="020B0604020202020204" pitchFamily="34" charset="0"/>
              </a:rPr>
              <a:t>Successful track record in </a:t>
            </a:r>
            <a:r>
              <a:rPr lang="en-US" sz="1600" b="1" dirty="0">
                <a:solidFill>
                  <a:schemeClr val="accent2">
                    <a:lumMod val="60000"/>
                    <a:lumOff val="40000"/>
                  </a:schemeClr>
                </a:solidFill>
                <a:latin typeface="Arial" panose="020B0604020202020204" pitchFamily="34" charset="0"/>
                <a:cs typeface="Arial" panose="020B0604020202020204" pitchFamily="34" charset="0"/>
              </a:rPr>
              <a:t>creating relationships</a:t>
            </a:r>
            <a:r>
              <a:rPr lang="en-US" sz="1600" b="1" dirty="0">
                <a:solidFill>
                  <a:srgbClr val="00AAC9"/>
                </a:solidFill>
                <a:latin typeface="Arial" panose="020B0604020202020204" pitchFamily="34" charset="0"/>
                <a:cs typeface="Arial" panose="020B0604020202020204" pitchFamily="34" charset="0"/>
              </a:rPr>
              <a:t> </a:t>
            </a:r>
            <a:r>
              <a:rPr lang="en-US" sz="1600" dirty="0">
                <a:solidFill>
                  <a:srgbClr val="000000"/>
                </a:solidFill>
                <a:latin typeface="Arial" panose="020B0604020202020204" pitchFamily="34" charset="0"/>
                <a:cs typeface="Arial" panose="020B0604020202020204" pitchFamily="34" charset="0"/>
              </a:rPr>
              <a:t>and </a:t>
            </a:r>
            <a:r>
              <a:rPr lang="en-US" sz="1600" b="1" dirty="0">
                <a:solidFill>
                  <a:schemeClr val="accent2">
                    <a:lumMod val="60000"/>
                    <a:lumOff val="40000"/>
                  </a:schemeClr>
                </a:solidFill>
                <a:latin typeface="Arial" panose="020B0604020202020204" pitchFamily="34" charset="0"/>
                <a:cs typeface="Arial" panose="020B0604020202020204" pitchFamily="34" charset="0"/>
              </a:rPr>
              <a:t>delivering</a:t>
            </a:r>
            <a:r>
              <a:rPr lang="th-TH" sz="1600" b="1" dirty="0">
                <a:solidFill>
                  <a:schemeClr val="accent2">
                    <a:lumMod val="60000"/>
                    <a:lumOff val="40000"/>
                  </a:schemeClr>
                </a:solidFill>
                <a:latin typeface="Arial" panose="020B0604020202020204" pitchFamily="34" charset="0"/>
              </a:rPr>
              <a:t> </a:t>
            </a:r>
            <a:r>
              <a:rPr lang="en-US" sz="1600" b="1" dirty="0">
                <a:solidFill>
                  <a:schemeClr val="accent2">
                    <a:lumMod val="60000"/>
                    <a:lumOff val="40000"/>
                  </a:schemeClr>
                </a:solidFill>
                <a:latin typeface="Arial" panose="020B0604020202020204" pitchFamily="34" charset="0"/>
                <a:cs typeface="Arial" panose="020B0604020202020204" pitchFamily="34" charset="0"/>
              </a:rPr>
              <a:t>high-impact solution </a:t>
            </a:r>
            <a:r>
              <a:rPr lang="en-US" sz="1600" dirty="0">
                <a:latin typeface="Arial" panose="020B0604020202020204" pitchFamily="34" charset="0"/>
                <a:cs typeface="Arial" panose="020B0604020202020204" pitchFamily="34" charset="0"/>
              </a:rPr>
              <a:t>to key private and public sector</a:t>
            </a:r>
          </a:p>
        </p:txBody>
      </p:sp>
      <p:cxnSp>
        <p:nvCxnSpPr>
          <p:cNvPr id="14" name="Straight Connector 13">
            <a:extLst>
              <a:ext uri="{FF2B5EF4-FFF2-40B4-BE49-F238E27FC236}">
                <a16:creationId xmlns:a16="http://schemas.microsoft.com/office/drawing/2014/main" id="{F45037D9-900E-4129-A261-0B169EF878A4}"/>
              </a:ext>
            </a:extLst>
          </p:cNvPr>
          <p:cNvCxnSpPr>
            <a:cxnSpLocks/>
          </p:cNvCxnSpPr>
          <p:nvPr/>
        </p:nvCxnSpPr>
        <p:spPr>
          <a:xfrm>
            <a:off x="1928466" y="2607048"/>
            <a:ext cx="9711489"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F0492-E5FC-445A-9494-D5A165F8696D}"/>
              </a:ext>
            </a:extLst>
          </p:cNvPr>
          <p:cNvCxnSpPr>
            <a:cxnSpLocks/>
          </p:cNvCxnSpPr>
          <p:nvPr/>
        </p:nvCxnSpPr>
        <p:spPr>
          <a:xfrm>
            <a:off x="1928466" y="3841875"/>
            <a:ext cx="9711489"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45C2EE-0D7E-4C7E-AC15-9D8AB5BEFEF0}"/>
              </a:ext>
            </a:extLst>
          </p:cNvPr>
          <p:cNvCxnSpPr>
            <a:cxnSpLocks/>
          </p:cNvCxnSpPr>
          <p:nvPr/>
        </p:nvCxnSpPr>
        <p:spPr>
          <a:xfrm>
            <a:off x="1928466" y="5016426"/>
            <a:ext cx="9711489"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604EB76-E955-497E-BD7C-9B9AF6B599CE}"/>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23140470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63C8-EE94-4256-B90D-D418DBB84C35}"/>
              </a:ext>
            </a:extLst>
          </p:cNvPr>
          <p:cNvSpPr>
            <a:spLocks noGrp="1"/>
          </p:cNvSpPr>
          <p:nvPr>
            <p:ph type="title"/>
          </p:nvPr>
        </p:nvSpPr>
        <p:spPr/>
        <p:txBody>
          <a:bodyPr/>
          <a:lstStyle/>
          <a:p>
            <a:r>
              <a:rPr lang="en-US" dirty="0"/>
              <a:t>Digital Enterprise: Digital Operating Models</a:t>
            </a:r>
          </a:p>
        </p:txBody>
      </p:sp>
      <p:sp>
        <p:nvSpPr>
          <p:cNvPr id="3" name="Rectangle 2">
            <a:extLst>
              <a:ext uri="{FF2B5EF4-FFF2-40B4-BE49-F238E27FC236}">
                <a16:creationId xmlns:a16="http://schemas.microsoft.com/office/drawing/2014/main" id="{861752AB-D70D-46A0-8F3C-CAF7723C3885}"/>
              </a:ext>
            </a:extLst>
          </p:cNvPr>
          <p:cNvSpPr/>
          <p:nvPr/>
        </p:nvSpPr>
        <p:spPr>
          <a:xfrm>
            <a:off x="419099" y="1172304"/>
            <a:ext cx="11401425" cy="584775"/>
          </a:xfrm>
          <a:prstGeom prst="rect">
            <a:avLst/>
          </a:prstGeom>
        </p:spPr>
        <p:txBody>
          <a:bodyPr wrap="square">
            <a:spAutoFit/>
          </a:bodyPr>
          <a:lstStyle/>
          <a:p>
            <a:r>
              <a:rPr lang="en-US" sz="1600" dirty="0">
                <a:solidFill>
                  <a:schemeClr val="accent5">
                    <a:lumMod val="60000"/>
                    <a:lumOff val="40000"/>
                  </a:schemeClr>
                </a:solidFill>
                <a:latin typeface="Arial" panose="020B0604020202020204" pitchFamily="34" charset="0"/>
                <a:cs typeface="Arial" panose="020B0604020202020204" pitchFamily="34" charset="0"/>
              </a:rPr>
              <a:t>Digital disruption is encouraging companies to re-examine their operating models. DTI research has identified five operating models for the digital age.</a:t>
            </a:r>
            <a:endParaRPr lang="en-US" sz="1800" dirty="0">
              <a:solidFill>
                <a:schemeClr val="accent5">
                  <a:lumMod val="60000"/>
                  <a:lumOff val="4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C8698AB-85D7-442C-BC9F-BB6663D75389}"/>
              </a:ext>
            </a:extLst>
          </p:cNvPr>
          <p:cNvSpPr/>
          <p:nvPr/>
        </p:nvSpPr>
        <p:spPr>
          <a:xfrm>
            <a:off x="3590858" y="1757074"/>
            <a:ext cx="1537854" cy="58477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b="1" dirty="0">
                <a:solidFill>
                  <a:schemeClr val="tx1">
                    <a:lumMod val="65000"/>
                    <a:lumOff val="35000"/>
                  </a:schemeClr>
                </a:solidFill>
                <a:latin typeface="Arial" panose="020B0604020202020204" pitchFamily="34" charset="0"/>
                <a:cs typeface="Arial" panose="020B0604020202020204" pitchFamily="34" charset="0"/>
              </a:rPr>
              <a:t>ORGANIZATION</a:t>
            </a:r>
          </a:p>
        </p:txBody>
      </p:sp>
      <p:sp>
        <p:nvSpPr>
          <p:cNvPr id="12" name="Rectangle 11">
            <a:extLst>
              <a:ext uri="{FF2B5EF4-FFF2-40B4-BE49-F238E27FC236}">
                <a16:creationId xmlns:a16="http://schemas.microsoft.com/office/drawing/2014/main" id="{01B107E9-6EAF-414B-AAA0-0AC47B6829C0}"/>
              </a:ext>
            </a:extLst>
          </p:cNvPr>
          <p:cNvSpPr/>
          <p:nvPr/>
        </p:nvSpPr>
        <p:spPr>
          <a:xfrm>
            <a:off x="5263811" y="1757074"/>
            <a:ext cx="1537854" cy="58477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b="1" dirty="0">
                <a:solidFill>
                  <a:schemeClr val="tx1">
                    <a:lumMod val="65000"/>
                    <a:lumOff val="35000"/>
                  </a:schemeClr>
                </a:solidFill>
                <a:latin typeface="Arial" panose="020B0604020202020204" pitchFamily="34" charset="0"/>
                <a:cs typeface="Arial" panose="020B0604020202020204" pitchFamily="34" charset="0"/>
              </a:rPr>
              <a:t>PROCESS</a:t>
            </a:r>
          </a:p>
        </p:txBody>
      </p:sp>
      <p:sp>
        <p:nvSpPr>
          <p:cNvPr id="13" name="Rectangle 12">
            <a:extLst>
              <a:ext uri="{FF2B5EF4-FFF2-40B4-BE49-F238E27FC236}">
                <a16:creationId xmlns:a16="http://schemas.microsoft.com/office/drawing/2014/main" id="{30EAB35D-BA4F-461B-BBA9-8D00B139E20A}"/>
              </a:ext>
            </a:extLst>
          </p:cNvPr>
          <p:cNvSpPr/>
          <p:nvPr/>
        </p:nvSpPr>
        <p:spPr>
          <a:xfrm>
            <a:off x="6936764" y="1757074"/>
            <a:ext cx="1537854" cy="58477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a:r>
              <a:rPr lang="en-US" sz="1100" b="1" dirty="0">
                <a:solidFill>
                  <a:srgbClr val="000000">
                    <a:lumMod val="65000"/>
                    <a:lumOff val="35000"/>
                  </a:srgbClr>
                </a:solidFill>
                <a:latin typeface="Arial" panose="020B0604020202020204" pitchFamily="34" charset="0"/>
                <a:cs typeface="Arial" panose="020B0604020202020204" pitchFamily="34" charset="0"/>
              </a:rPr>
              <a:t>PEOPLE</a:t>
            </a:r>
          </a:p>
        </p:txBody>
      </p:sp>
      <p:sp>
        <p:nvSpPr>
          <p:cNvPr id="14" name="Rectangle 13">
            <a:extLst>
              <a:ext uri="{FF2B5EF4-FFF2-40B4-BE49-F238E27FC236}">
                <a16:creationId xmlns:a16="http://schemas.microsoft.com/office/drawing/2014/main" id="{CCFEE26C-D591-40A6-B623-7D612E9BB437}"/>
              </a:ext>
            </a:extLst>
          </p:cNvPr>
          <p:cNvSpPr/>
          <p:nvPr/>
        </p:nvSpPr>
        <p:spPr>
          <a:xfrm>
            <a:off x="8609717" y="1757076"/>
            <a:ext cx="1537854" cy="58477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a:r>
              <a:rPr lang="en-US" sz="1100" b="1" dirty="0">
                <a:solidFill>
                  <a:srgbClr val="000000">
                    <a:lumMod val="65000"/>
                    <a:lumOff val="35000"/>
                  </a:srgbClr>
                </a:solidFill>
                <a:latin typeface="Arial" panose="020B0604020202020204" pitchFamily="34" charset="0"/>
                <a:cs typeface="Arial" panose="020B0604020202020204" pitchFamily="34" charset="0"/>
              </a:rPr>
              <a:t>CULTURE</a:t>
            </a:r>
          </a:p>
        </p:txBody>
      </p:sp>
      <p:sp>
        <p:nvSpPr>
          <p:cNvPr id="15" name="Rectangle 14">
            <a:extLst>
              <a:ext uri="{FF2B5EF4-FFF2-40B4-BE49-F238E27FC236}">
                <a16:creationId xmlns:a16="http://schemas.microsoft.com/office/drawing/2014/main" id="{D5404754-D575-4649-A988-8723EB4EA1C3}"/>
              </a:ext>
            </a:extLst>
          </p:cNvPr>
          <p:cNvSpPr/>
          <p:nvPr/>
        </p:nvSpPr>
        <p:spPr>
          <a:xfrm>
            <a:off x="10282670" y="1757074"/>
            <a:ext cx="1537854" cy="58477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a:r>
              <a:rPr lang="en-US" sz="1100" b="1" dirty="0">
                <a:solidFill>
                  <a:srgbClr val="000000">
                    <a:lumMod val="65000"/>
                    <a:lumOff val="35000"/>
                  </a:srgbClr>
                </a:solidFill>
                <a:latin typeface="Arial" panose="020B0604020202020204" pitchFamily="34" charset="0"/>
                <a:cs typeface="Arial" panose="020B0604020202020204" pitchFamily="34" charset="0"/>
              </a:rPr>
              <a:t>KPI</a:t>
            </a:r>
          </a:p>
        </p:txBody>
      </p:sp>
      <p:sp>
        <p:nvSpPr>
          <p:cNvPr id="16" name="Rectangle 15">
            <a:extLst>
              <a:ext uri="{FF2B5EF4-FFF2-40B4-BE49-F238E27FC236}">
                <a16:creationId xmlns:a16="http://schemas.microsoft.com/office/drawing/2014/main" id="{B3DDBE6C-088F-4102-811A-72CC3B3234C1}"/>
              </a:ext>
            </a:extLst>
          </p:cNvPr>
          <p:cNvSpPr/>
          <p:nvPr/>
        </p:nvSpPr>
        <p:spPr>
          <a:xfrm>
            <a:off x="371476" y="2382201"/>
            <a:ext cx="3124200" cy="736739"/>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Arial" panose="020B0604020202020204" pitchFamily="34" charset="0"/>
                <a:cs typeface="Arial" panose="020B0604020202020204" pitchFamily="34" charset="0"/>
              </a:rPr>
              <a:t>CUSTOMER-CENTRIC</a:t>
            </a:r>
          </a:p>
          <a:p>
            <a:r>
              <a:rPr lang="en-US" sz="1100" dirty="0">
                <a:latin typeface="Arial" panose="020B0604020202020204" pitchFamily="34" charset="0"/>
                <a:cs typeface="Arial" panose="020B0604020202020204" pitchFamily="34" charset="0"/>
              </a:rPr>
              <a:t>Makes customer lives easier and emphasizes front-office processes.</a:t>
            </a:r>
            <a:endParaRPr lang="en-US" sz="105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835199D5-25AE-4472-A0B3-EFC427DE4EEE}"/>
              </a:ext>
            </a:extLst>
          </p:cNvPr>
          <p:cNvSpPr/>
          <p:nvPr/>
        </p:nvSpPr>
        <p:spPr>
          <a:xfrm>
            <a:off x="371475" y="3191269"/>
            <a:ext cx="3124200" cy="7367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Arial" panose="020B0604020202020204" pitchFamily="34" charset="0"/>
                <a:cs typeface="Arial" panose="020B0604020202020204" pitchFamily="34" charset="0"/>
              </a:rPr>
              <a:t>EXTRA FRUGAL</a:t>
            </a:r>
          </a:p>
          <a:p>
            <a:r>
              <a:rPr lang="en-US" sz="1100" dirty="0">
                <a:latin typeface="Arial" panose="020B0604020202020204" pitchFamily="34" charset="0"/>
                <a:cs typeface="Arial" panose="020B0604020202020204" pitchFamily="34" charset="0"/>
              </a:rPr>
              <a:t>Thrives on a ‘less is more’ culture and a standardized organizational structure.</a:t>
            </a:r>
          </a:p>
        </p:txBody>
      </p:sp>
      <p:sp>
        <p:nvSpPr>
          <p:cNvPr id="21" name="Rectangle 20">
            <a:extLst>
              <a:ext uri="{FF2B5EF4-FFF2-40B4-BE49-F238E27FC236}">
                <a16:creationId xmlns:a16="http://schemas.microsoft.com/office/drawing/2014/main" id="{1DC3DB8E-0E5D-4DAC-9E90-9FB055C06DC6}"/>
              </a:ext>
            </a:extLst>
          </p:cNvPr>
          <p:cNvSpPr/>
          <p:nvPr/>
        </p:nvSpPr>
        <p:spPr>
          <a:xfrm>
            <a:off x="371476" y="4000337"/>
            <a:ext cx="3124200" cy="736739"/>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Arial" panose="020B0604020202020204" pitchFamily="34" charset="0"/>
                <a:cs typeface="Arial" panose="020B0604020202020204" pitchFamily="34" charset="0"/>
              </a:rPr>
              <a:t>DATA-POWERED</a:t>
            </a:r>
          </a:p>
          <a:p>
            <a:r>
              <a:rPr lang="en-US" sz="1200" dirty="0">
                <a:latin typeface="Arial" panose="020B0604020202020204" pitchFamily="34" charset="0"/>
                <a:cs typeface="Arial" panose="020B0604020202020204" pitchFamily="34" charset="0"/>
              </a:rPr>
              <a:t>Builds intelligence around prowess in analytics and software intelligence.</a:t>
            </a:r>
            <a:endParaRPr lang="en-US" sz="11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CDC0ABF-387B-42DA-8F00-8E208C88A772}"/>
              </a:ext>
            </a:extLst>
          </p:cNvPr>
          <p:cNvSpPr/>
          <p:nvPr/>
        </p:nvSpPr>
        <p:spPr>
          <a:xfrm>
            <a:off x="371471" y="4809405"/>
            <a:ext cx="3124201" cy="7367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Arial" panose="020B0604020202020204" pitchFamily="34" charset="0"/>
                <a:cs typeface="Arial" panose="020B0604020202020204" pitchFamily="34" charset="0"/>
              </a:rPr>
              <a:t>SKYNET</a:t>
            </a:r>
          </a:p>
          <a:p>
            <a:r>
              <a:rPr lang="en-US" sz="1100" dirty="0">
                <a:latin typeface="Arial" panose="020B0604020202020204" pitchFamily="34" charset="0"/>
                <a:cs typeface="Arial" panose="020B0604020202020204" pitchFamily="34" charset="0"/>
              </a:rPr>
              <a:t>Uses machines intensively to increase productivity and flexibility in production.</a:t>
            </a:r>
          </a:p>
        </p:txBody>
      </p:sp>
      <p:sp>
        <p:nvSpPr>
          <p:cNvPr id="23" name="Rectangle 22">
            <a:extLst>
              <a:ext uri="{FF2B5EF4-FFF2-40B4-BE49-F238E27FC236}">
                <a16:creationId xmlns:a16="http://schemas.microsoft.com/office/drawing/2014/main" id="{3AFF9A92-E72E-40D2-956B-835172B0763D}"/>
              </a:ext>
            </a:extLst>
          </p:cNvPr>
          <p:cNvSpPr/>
          <p:nvPr/>
        </p:nvSpPr>
        <p:spPr>
          <a:xfrm>
            <a:off x="371473" y="5618473"/>
            <a:ext cx="3124200" cy="736739"/>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Arial" panose="020B0604020202020204" pitchFamily="34" charset="0"/>
                <a:cs typeface="Arial" panose="020B0604020202020204" pitchFamily="34" charset="0"/>
              </a:rPr>
              <a:t>OPEN AND LIQUID</a:t>
            </a:r>
          </a:p>
          <a:p>
            <a:r>
              <a:rPr lang="en-US" sz="1200" dirty="0">
                <a:latin typeface="Arial" panose="020B0604020202020204" pitchFamily="34" charset="0"/>
                <a:cs typeface="Arial" panose="020B0604020202020204" pitchFamily="34" charset="0"/>
              </a:rPr>
              <a:t>Creates an ecosystem built around the ‘sharing customer’.</a:t>
            </a:r>
          </a:p>
        </p:txBody>
      </p:sp>
      <p:sp>
        <p:nvSpPr>
          <p:cNvPr id="24" name="Rectangle 23">
            <a:extLst>
              <a:ext uri="{FF2B5EF4-FFF2-40B4-BE49-F238E27FC236}">
                <a16:creationId xmlns:a16="http://schemas.microsoft.com/office/drawing/2014/main" id="{36FE317B-AF35-4BC2-A867-C5AFE6115F51}"/>
              </a:ext>
            </a:extLst>
          </p:cNvPr>
          <p:cNvSpPr/>
          <p:nvPr/>
        </p:nvSpPr>
        <p:spPr>
          <a:xfrm>
            <a:off x="3590858" y="2382201"/>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Arial" panose="020B0604020202020204" pitchFamily="34" charset="0"/>
                <a:cs typeface="Arial" panose="020B0604020202020204" pitchFamily="34" charset="0"/>
              </a:rPr>
              <a:t>Decentralized</a:t>
            </a:r>
            <a:r>
              <a:rPr lang="en-US" sz="1200" dirty="0" err="1">
                <a:latin typeface="Arial" panose="020B0604020202020204" pitchFamily="34" charset="0"/>
                <a:cs typeface="Arial" panose="020B0604020202020204" pitchFamily="34" charset="0"/>
              </a:rPr>
              <a:t>e</a:t>
            </a: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0549E50-89CF-4F78-8383-AE1D3F90F472}"/>
              </a:ext>
            </a:extLst>
          </p:cNvPr>
          <p:cNvSpPr/>
          <p:nvPr/>
        </p:nvSpPr>
        <p:spPr>
          <a:xfrm>
            <a:off x="5263811" y="2382201"/>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Front Office</a:t>
            </a:r>
          </a:p>
        </p:txBody>
      </p:sp>
      <p:sp>
        <p:nvSpPr>
          <p:cNvPr id="26" name="Rectangle 25">
            <a:extLst>
              <a:ext uri="{FF2B5EF4-FFF2-40B4-BE49-F238E27FC236}">
                <a16:creationId xmlns:a16="http://schemas.microsoft.com/office/drawing/2014/main" id="{C2F26212-A13C-47B5-9564-7B0D20608CAC}"/>
              </a:ext>
            </a:extLst>
          </p:cNvPr>
          <p:cNvSpPr/>
          <p:nvPr/>
        </p:nvSpPr>
        <p:spPr>
          <a:xfrm>
            <a:off x="6936764" y="2382201"/>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Front-line</a:t>
            </a:r>
          </a:p>
          <a:p>
            <a:pPr algn="ctr"/>
            <a:r>
              <a:rPr lang="en-US" sz="1200" dirty="0">
                <a:solidFill>
                  <a:schemeClr val="tx1"/>
                </a:solidFill>
                <a:latin typeface="Arial" panose="020B0604020202020204" pitchFamily="34" charset="0"/>
                <a:cs typeface="Arial" panose="020B0604020202020204" pitchFamily="34" charset="0"/>
              </a:rPr>
              <a:t>empowerment</a:t>
            </a:r>
          </a:p>
        </p:txBody>
      </p:sp>
      <p:sp>
        <p:nvSpPr>
          <p:cNvPr id="27" name="Rectangle 26">
            <a:extLst>
              <a:ext uri="{FF2B5EF4-FFF2-40B4-BE49-F238E27FC236}">
                <a16:creationId xmlns:a16="http://schemas.microsoft.com/office/drawing/2014/main" id="{1DC1A6AD-698C-40E4-BC65-CB1B23FDE373}"/>
              </a:ext>
            </a:extLst>
          </p:cNvPr>
          <p:cNvSpPr/>
          <p:nvPr/>
        </p:nvSpPr>
        <p:spPr>
          <a:xfrm>
            <a:off x="8609717" y="2381117"/>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Client first</a:t>
            </a:r>
          </a:p>
        </p:txBody>
      </p:sp>
      <p:sp>
        <p:nvSpPr>
          <p:cNvPr id="28" name="Rectangle 27">
            <a:extLst>
              <a:ext uri="{FF2B5EF4-FFF2-40B4-BE49-F238E27FC236}">
                <a16:creationId xmlns:a16="http://schemas.microsoft.com/office/drawing/2014/main" id="{43F3B602-76B3-46BD-BC59-011067E58787}"/>
              </a:ext>
            </a:extLst>
          </p:cNvPr>
          <p:cNvSpPr/>
          <p:nvPr/>
        </p:nvSpPr>
        <p:spPr>
          <a:xfrm>
            <a:off x="10282670" y="2381117"/>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Net present value</a:t>
            </a:r>
          </a:p>
        </p:txBody>
      </p:sp>
      <p:sp>
        <p:nvSpPr>
          <p:cNvPr id="30" name="Rectangle 29">
            <a:extLst>
              <a:ext uri="{FF2B5EF4-FFF2-40B4-BE49-F238E27FC236}">
                <a16:creationId xmlns:a16="http://schemas.microsoft.com/office/drawing/2014/main" id="{E7BE1D48-5E0D-4B34-858E-093832726BDC}"/>
              </a:ext>
            </a:extLst>
          </p:cNvPr>
          <p:cNvSpPr/>
          <p:nvPr/>
        </p:nvSpPr>
        <p:spPr>
          <a:xfrm>
            <a:off x="3590859" y="3191269"/>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Standardized</a:t>
            </a:r>
          </a:p>
        </p:txBody>
      </p:sp>
      <p:sp>
        <p:nvSpPr>
          <p:cNvPr id="31" name="Rectangle 30">
            <a:extLst>
              <a:ext uri="{FF2B5EF4-FFF2-40B4-BE49-F238E27FC236}">
                <a16:creationId xmlns:a16="http://schemas.microsoft.com/office/drawing/2014/main" id="{C03A52F3-3DCA-4CD5-BD4E-A895AA047704}"/>
              </a:ext>
            </a:extLst>
          </p:cNvPr>
          <p:cNvSpPr/>
          <p:nvPr/>
        </p:nvSpPr>
        <p:spPr>
          <a:xfrm>
            <a:off x="5263812" y="3191269"/>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Supply and manufacturing; support functions</a:t>
            </a:r>
          </a:p>
        </p:txBody>
      </p:sp>
      <p:sp>
        <p:nvSpPr>
          <p:cNvPr id="32" name="Rectangle 31">
            <a:extLst>
              <a:ext uri="{FF2B5EF4-FFF2-40B4-BE49-F238E27FC236}">
                <a16:creationId xmlns:a16="http://schemas.microsoft.com/office/drawing/2014/main" id="{399933D8-42CB-49E6-81EB-84DF2FFCA3E7}"/>
              </a:ext>
            </a:extLst>
          </p:cNvPr>
          <p:cNvSpPr/>
          <p:nvPr/>
        </p:nvSpPr>
        <p:spPr>
          <a:xfrm>
            <a:off x="6936765" y="3191269"/>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Process optimization</a:t>
            </a:r>
          </a:p>
        </p:txBody>
      </p:sp>
      <p:sp>
        <p:nvSpPr>
          <p:cNvPr id="33" name="Rectangle 32">
            <a:extLst>
              <a:ext uri="{FF2B5EF4-FFF2-40B4-BE49-F238E27FC236}">
                <a16:creationId xmlns:a16="http://schemas.microsoft.com/office/drawing/2014/main" id="{D47B6ADE-5C74-452F-97DD-57A502510176}"/>
              </a:ext>
            </a:extLst>
          </p:cNvPr>
          <p:cNvSpPr/>
          <p:nvPr/>
        </p:nvSpPr>
        <p:spPr>
          <a:xfrm>
            <a:off x="8609718" y="3190185"/>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Less is more</a:t>
            </a:r>
          </a:p>
        </p:txBody>
      </p:sp>
      <p:sp>
        <p:nvSpPr>
          <p:cNvPr id="34" name="Rectangle 33">
            <a:extLst>
              <a:ext uri="{FF2B5EF4-FFF2-40B4-BE49-F238E27FC236}">
                <a16:creationId xmlns:a16="http://schemas.microsoft.com/office/drawing/2014/main" id="{0E701053-D753-4EC5-B449-C6E1EF5EEAAC}"/>
              </a:ext>
            </a:extLst>
          </p:cNvPr>
          <p:cNvSpPr/>
          <p:nvPr/>
        </p:nvSpPr>
        <p:spPr>
          <a:xfrm>
            <a:off x="10282671" y="3190185"/>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Cost</a:t>
            </a:r>
          </a:p>
        </p:txBody>
      </p:sp>
      <p:sp>
        <p:nvSpPr>
          <p:cNvPr id="35" name="Rectangle 34">
            <a:extLst>
              <a:ext uri="{FF2B5EF4-FFF2-40B4-BE49-F238E27FC236}">
                <a16:creationId xmlns:a16="http://schemas.microsoft.com/office/drawing/2014/main" id="{A66FD64F-43F2-4885-94C4-22A818E7A178}"/>
              </a:ext>
            </a:extLst>
          </p:cNvPr>
          <p:cNvSpPr/>
          <p:nvPr/>
        </p:nvSpPr>
        <p:spPr>
          <a:xfrm>
            <a:off x="3590859" y="3999253"/>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Centre of excellence / </a:t>
            </a:r>
          </a:p>
          <a:p>
            <a:pPr algn="ctr"/>
            <a:r>
              <a:rPr lang="en-US" sz="1200" dirty="0">
                <a:solidFill>
                  <a:schemeClr val="tx1"/>
                </a:solidFill>
                <a:latin typeface="Arial" panose="020B0604020202020204" pitchFamily="34" charset="0"/>
                <a:cs typeface="Arial" panose="020B0604020202020204" pitchFamily="34" charset="0"/>
              </a:rPr>
              <a:t>hub and spoke</a:t>
            </a:r>
          </a:p>
        </p:txBody>
      </p:sp>
      <p:sp>
        <p:nvSpPr>
          <p:cNvPr id="36" name="Rectangle 35">
            <a:extLst>
              <a:ext uri="{FF2B5EF4-FFF2-40B4-BE49-F238E27FC236}">
                <a16:creationId xmlns:a16="http://schemas.microsoft.com/office/drawing/2014/main" id="{13CA2D1D-AADB-45E6-9672-D305CAC64B26}"/>
              </a:ext>
            </a:extLst>
          </p:cNvPr>
          <p:cNvSpPr/>
          <p:nvPr/>
        </p:nvSpPr>
        <p:spPr>
          <a:xfrm>
            <a:off x="5263812" y="3999253"/>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Supported by </a:t>
            </a:r>
          </a:p>
          <a:p>
            <a:pPr algn="ctr"/>
            <a:r>
              <a:rPr lang="en-US" sz="1200" dirty="0">
                <a:solidFill>
                  <a:schemeClr val="tx1"/>
                </a:solidFill>
                <a:latin typeface="Arial" panose="020B0604020202020204" pitchFamily="34" charset="0"/>
                <a:cs typeface="Arial" panose="020B0604020202020204" pitchFamily="34" charset="0"/>
              </a:rPr>
              <a:t>deep analytics capabilities</a:t>
            </a:r>
          </a:p>
        </p:txBody>
      </p:sp>
      <p:sp>
        <p:nvSpPr>
          <p:cNvPr id="37" name="Rectangle 36">
            <a:extLst>
              <a:ext uri="{FF2B5EF4-FFF2-40B4-BE49-F238E27FC236}">
                <a16:creationId xmlns:a16="http://schemas.microsoft.com/office/drawing/2014/main" id="{AAE93F7A-1395-42B9-AEB6-EFA27DD9931A}"/>
              </a:ext>
            </a:extLst>
          </p:cNvPr>
          <p:cNvSpPr/>
          <p:nvPr/>
        </p:nvSpPr>
        <p:spPr>
          <a:xfrm>
            <a:off x="6936765" y="3999253"/>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Agile test </a:t>
            </a:r>
          </a:p>
          <a:p>
            <a:pPr algn="ctr"/>
            <a:r>
              <a:rPr lang="en-US" sz="1200" dirty="0">
                <a:solidFill>
                  <a:schemeClr val="tx1"/>
                </a:solidFill>
                <a:latin typeface="Arial" panose="020B0604020202020204" pitchFamily="34" charset="0"/>
                <a:cs typeface="Arial" panose="020B0604020202020204" pitchFamily="34" charset="0"/>
              </a:rPr>
              <a:t>and learn</a:t>
            </a:r>
          </a:p>
        </p:txBody>
      </p:sp>
      <p:sp>
        <p:nvSpPr>
          <p:cNvPr id="38" name="Rectangle 37">
            <a:extLst>
              <a:ext uri="{FF2B5EF4-FFF2-40B4-BE49-F238E27FC236}">
                <a16:creationId xmlns:a16="http://schemas.microsoft.com/office/drawing/2014/main" id="{DBDA2C23-0067-4405-A6D4-8BD25A6B9682}"/>
              </a:ext>
            </a:extLst>
          </p:cNvPr>
          <p:cNvSpPr/>
          <p:nvPr/>
        </p:nvSpPr>
        <p:spPr>
          <a:xfrm>
            <a:off x="8609718" y="3998169"/>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Serendipity</a:t>
            </a:r>
          </a:p>
        </p:txBody>
      </p:sp>
      <p:sp>
        <p:nvSpPr>
          <p:cNvPr id="39" name="Rectangle 38">
            <a:extLst>
              <a:ext uri="{FF2B5EF4-FFF2-40B4-BE49-F238E27FC236}">
                <a16:creationId xmlns:a16="http://schemas.microsoft.com/office/drawing/2014/main" id="{747BEFFE-CF37-4600-A2A0-58215EF5856F}"/>
              </a:ext>
            </a:extLst>
          </p:cNvPr>
          <p:cNvSpPr/>
          <p:nvPr/>
        </p:nvSpPr>
        <p:spPr>
          <a:xfrm>
            <a:off x="10282671" y="3998169"/>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Return on investment</a:t>
            </a:r>
          </a:p>
        </p:txBody>
      </p:sp>
      <p:sp>
        <p:nvSpPr>
          <p:cNvPr id="40" name="Rectangle 39">
            <a:extLst>
              <a:ext uri="{FF2B5EF4-FFF2-40B4-BE49-F238E27FC236}">
                <a16:creationId xmlns:a16="http://schemas.microsoft.com/office/drawing/2014/main" id="{4F4A3FF5-139B-49CB-958B-85A2BB7B7CC7}"/>
              </a:ext>
            </a:extLst>
          </p:cNvPr>
          <p:cNvSpPr/>
          <p:nvPr/>
        </p:nvSpPr>
        <p:spPr>
          <a:xfrm>
            <a:off x="3590859" y="4806153"/>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Standardized</a:t>
            </a:r>
          </a:p>
        </p:txBody>
      </p:sp>
      <p:sp>
        <p:nvSpPr>
          <p:cNvPr id="41" name="Rectangle 40">
            <a:extLst>
              <a:ext uri="{FF2B5EF4-FFF2-40B4-BE49-F238E27FC236}">
                <a16:creationId xmlns:a16="http://schemas.microsoft.com/office/drawing/2014/main" id="{ADE57ED0-5BA1-412E-B5DF-DA0E8164C804}"/>
              </a:ext>
            </a:extLst>
          </p:cNvPr>
          <p:cNvSpPr/>
          <p:nvPr/>
        </p:nvSpPr>
        <p:spPr>
          <a:xfrm>
            <a:off x="5263812" y="4806153"/>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Manufacturing</a:t>
            </a:r>
          </a:p>
        </p:txBody>
      </p:sp>
      <p:sp>
        <p:nvSpPr>
          <p:cNvPr id="42" name="Rectangle 41">
            <a:extLst>
              <a:ext uri="{FF2B5EF4-FFF2-40B4-BE49-F238E27FC236}">
                <a16:creationId xmlns:a16="http://schemas.microsoft.com/office/drawing/2014/main" id="{EB47FDC4-E159-4C98-993A-B2DA12F45F6C}"/>
              </a:ext>
            </a:extLst>
          </p:cNvPr>
          <p:cNvSpPr/>
          <p:nvPr/>
        </p:nvSpPr>
        <p:spPr>
          <a:xfrm>
            <a:off x="6936765" y="4806153"/>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Automation</a:t>
            </a:r>
          </a:p>
        </p:txBody>
      </p:sp>
      <p:sp>
        <p:nvSpPr>
          <p:cNvPr id="43" name="Rectangle 42">
            <a:extLst>
              <a:ext uri="{FF2B5EF4-FFF2-40B4-BE49-F238E27FC236}">
                <a16:creationId xmlns:a16="http://schemas.microsoft.com/office/drawing/2014/main" id="{F35410DD-8870-4FF4-BFBB-9810B2EBD9DD}"/>
              </a:ext>
            </a:extLst>
          </p:cNvPr>
          <p:cNvSpPr/>
          <p:nvPr/>
        </p:nvSpPr>
        <p:spPr>
          <a:xfrm>
            <a:off x="8609718" y="4805069"/>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‘Engineer’</a:t>
            </a:r>
          </a:p>
        </p:txBody>
      </p:sp>
      <p:sp>
        <p:nvSpPr>
          <p:cNvPr id="44" name="Rectangle 43">
            <a:extLst>
              <a:ext uri="{FF2B5EF4-FFF2-40B4-BE49-F238E27FC236}">
                <a16:creationId xmlns:a16="http://schemas.microsoft.com/office/drawing/2014/main" id="{50161D08-804E-4EBE-A07A-943B099E4CF0}"/>
              </a:ext>
            </a:extLst>
          </p:cNvPr>
          <p:cNvSpPr/>
          <p:nvPr/>
        </p:nvSpPr>
        <p:spPr>
          <a:xfrm>
            <a:off x="10282671" y="4805069"/>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Full-time</a:t>
            </a:r>
          </a:p>
          <a:p>
            <a:pPr algn="ctr"/>
            <a:r>
              <a:rPr lang="en-US" sz="1200" dirty="0">
                <a:solidFill>
                  <a:schemeClr val="tx1"/>
                </a:solidFill>
                <a:latin typeface="Arial" panose="020B0604020202020204" pitchFamily="34" charset="0"/>
                <a:cs typeface="Arial" panose="020B0604020202020204" pitchFamily="34" charset="0"/>
              </a:rPr>
              <a:t>Employee ratio</a:t>
            </a:r>
          </a:p>
        </p:txBody>
      </p:sp>
      <p:sp>
        <p:nvSpPr>
          <p:cNvPr id="45" name="Rectangle 44">
            <a:extLst>
              <a:ext uri="{FF2B5EF4-FFF2-40B4-BE49-F238E27FC236}">
                <a16:creationId xmlns:a16="http://schemas.microsoft.com/office/drawing/2014/main" id="{DE26ADBF-5B61-4658-8109-1DE96D616F64}"/>
              </a:ext>
            </a:extLst>
          </p:cNvPr>
          <p:cNvSpPr/>
          <p:nvPr/>
        </p:nvSpPr>
        <p:spPr>
          <a:xfrm>
            <a:off x="3590859" y="5618473"/>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Local</a:t>
            </a:r>
          </a:p>
        </p:txBody>
      </p:sp>
      <p:sp>
        <p:nvSpPr>
          <p:cNvPr id="46" name="Rectangle 45">
            <a:extLst>
              <a:ext uri="{FF2B5EF4-FFF2-40B4-BE49-F238E27FC236}">
                <a16:creationId xmlns:a16="http://schemas.microsoft.com/office/drawing/2014/main" id="{334D647D-717B-48BA-9EC0-33CE1D5F1068}"/>
              </a:ext>
            </a:extLst>
          </p:cNvPr>
          <p:cNvSpPr/>
          <p:nvPr/>
        </p:nvSpPr>
        <p:spPr>
          <a:xfrm>
            <a:off x="5263812" y="5618473"/>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Constant dialogue with outside world</a:t>
            </a:r>
          </a:p>
        </p:txBody>
      </p:sp>
      <p:sp>
        <p:nvSpPr>
          <p:cNvPr id="47" name="Rectangle 46">
            <a:extLst>
              <a:ext uri="{FF2B5EF4-FFF2-40B4-BE49-F238E27FC236}">
                <a16:creationId xmlns:a16="http://schemas.microsoft.com/office/drawing/2014/main" id="{CF0C712E-B7B4-4E7B-B9E3-8B5FA7251BBB}"/>
              </a:ext>
            </a:extLst>
          </p:cNvPr>
          <p:cNvSpPr/>
          <p:nvPr/>
        </p:nvSpPr>
        <p:spPr>
          <a:xfrm>
            <a:off x="6936765" y="5618473"/>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Collaboration / crowdsourcing</a:t>
            </a:r>
          </a:p>
        </p:txBody>
      </p:sp>
      <p:sp>
        <p:nvSpPr>
          <p:cNvPr id="48" name="Rectangle 47">
            <a:extLst>
              <a:ext uri="{FF2B5EF4-FFF2-40B4-BE49-F238E27FC236}">
                <a16:creationId xmlns:a16="http://schemas.microsoft.com/office/drawing/2014/main" id="{3296D0B7-5FE6-4E13-A86F-6671C99271B9}"/>
              </a:ext>
            </a:extLst>
          </p:cNvPr>
          <p:cNvSpPr/>
          <p:nvPr/>
        </p:nvSpPr>
        <p:spPr>
          <a:xfrm>
            <a:off x="8609718" y="5617389"/>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Sharing</a:t>
            </a:r>
          </a:p>
        </p:txBody>
      </p:sp>
      <p:sp>
        <p:nvSpPr>
          <p:cNvPr id="49" name="Rectangle 48">
            <a:extLst>
              <a:ext uri="{FF2B5EF4-FFF2-40B4-BE49-F238E27FC236}">
                <a16:creationId xmlns:a16="http://schemas.microsoft.com/office/drawing/2014/main" id="{116C3D0D-8904-4708-8C94-6AAFC5BD8C72}"/>
              </a:ext>
            </a:extLst>
          </p:cNvPr>
          <p:cNvSpPr/>
          <p:nvPr/>
        </p:nvSpPr>
        <p:spPr>
          <a:xfrm>
            <a:off x="10282671" y="5617389"/>
            <a:ext cx="1537854" cy="736739"/>
          </a:xfrm>
          <a:prstGeom prst="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Net present value</a:t>
            </a:r>
          </a:p>
        </p:txBody>
      </p:sp>
      <p:pic>
        <p:nvPicPr>
          <p:cNvPr id="51" name="Graphic 50">
            <a:extLst>
              <a:ext uri="{FF2B5EF4-FFF2-40B4-BE49-F238E27FC236}">
                <a16:creationId xmlns:a16="http://schemas.microsoft.com/office/drawing/2014/main" id="{D88D897C-96B9-4115-A601-28DEA12EA6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9250" y="1664245"/>
            <a:ext cx="361071" cy="361071"/>
          </a:xfrm>
          <a:prstGeom prst="rect">
            <a:avLst/>
          </a:prstGeom>
        </p:spPr>
      </p:pic>
      <p:pic>
        <p:nvPicPr>
          <p:cNvPr id="53" name="Graphic 52">
            <a:extLst>
              <a:ext uri="{FF2B5EF4-FFF2-40B4-BE49-F238E27FC236}">
                <a16:creationId xmlns:a16="http://schemas.microsoft.com/office/drawing/2014/main" id="{81BCB02D-39E3-4BC3-BADE-043A8F9976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7872" y="1664245"/>
            <a:ext cx="361072" cy="361072"/>
          </a:xfrm>
          <a:prstGeom prst="rect">
            <a:avLst/>
          </a:prstGeom>
        </p:spPr>
      </p:pic>
      <p:pic>
        <p:nvPicPr>
          <p:cNvPr id="55" name="Graphic 54">
            <a:extLst>
              <a:ext uri="{FF2B5EF4-FFF2-40B4-BE49-F238E27FC236}">
                <a16:creationId xmlns:a16="http://schemas.microsoft.com/office/drawing/2014/main" id="{22BC52D5-7E4D-4481-A372-DFCBD93843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30825" y="1664244"/>
            <a:ext cx="361072" cy="361072"/>
          </a:xfrm>
          <a:prstGeom prst="rect">
            <a:avLst/>
          </a:prstGeom>
        </p:spPr>
      </p:pic>
      <p:pic>
        <p:nvPicPr>
          <p:cNvPr id="57" name="Graphic 56">
            <a:extLst>
              <a:ext uri="{FF2B5EF4-FFF2-40B4-BE49-F238E27FC236}">
                <a16:creationId xmlns:a16="http://schemas.microsoft.com/office/drawing/2014/main" id="{06EEC3B3-B3F1-479A-B800-ED372FA926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03778" y="1664245"/>
            <a:ext cx="361071" cy="361071"/>
          </a:xfrm>
          <a:prstGeom prst="rect">
            <a:avLst/>
          </a:prstGeom>
        </p:spPr>
      </p:pic>
      <p:pic>
        <p:nvPicPr>
          <p:cNvPr id="61" name="Picture 60">
            <a:extLst>
              <a:ext uri="{FF2B5EF4-FFF2-40B4-BE49-F238E27FC236}">
                <a16:creationId xmlns:a16="http://schemas.microsoft.com/office/drawing/2014/main" id="{C3A4B805-1C6E-491E-BB5A-3E74C0DF7D5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65392" y="1684348"/>
            <a:ext cx="361071" cy="361071"/>
          </a:xfrm>
          <a:prstGeom prst="rect">
            <a:avLst/>
          </a:prstGeom>
        </p:spPr>
      </p:pic>
    </p:spTree>
    <p:extLst>
      <p:ext uri="{BB962C8B-B14F-4D97-AF65-F5344CB8AC3E}">
        <p14:creationId xmlns:p14="http://schemas.microsoft.com/office/powerpoint/2010/main" val="27729698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63C8-EE94-4256-B90D-D418DBB84C35}"/>
              </a:ext>
            </a:extLst>
          </p:cNvPr>
          <p:cNvSpPr>
            <a:spLocks noGrp="1"/>
          </p:cNvSpPr>
          <p:nvPr>
            <p:ph type="title"/>
          </p:nvPr>
        </p:nvSpPr>
        <p:spPr/>
        <p:txBody>
          <a:bodyPr/>
          <a:lstStyle/>
          <a:p>
            <a:r>
              <a:rPr lang="en-US" dirty="0"/>
              <a:t>Digital Consumption: Products and Services to Experiences</a:t>
            </a:r>
          </a:p>
        </p:txBody>
      </p:sp>
      <p:sp>
        <p:nvSpPr>
          <p:cNvPr id="3" name="Rectangle 2">
            <a:extLst>
              <a:ext uri="{FF2B5EF4-FFF2-40B4-BE49-F238E27FC236}">
                <a16:creationId xmlns:a16="http://schemas.microsoft.com/office/drawing/2014/main" id="{861752AB-D70D-46A0-8F3C-CAF7723C3885}"/>
              </a:ext>
            </a:extLst>
          </p:cNvPr>
          <p:cNvSpPr/>
          <p:nvPr/>
        </p:nvSpPr>
        <p:spPr>
          <a:xfrm>
            <a:off x="419099" y="1172304"/>
            <a:ext cx="11401425" cy="584775"/>
          </a:xfrm>
          <a:prstGeom prst="rect">
            <a:avLst/>
          </a:prstGeom>
        </p:spPr>
        <p:txBody>
          <a:bodyPr wrap="square">
            <a:spAutoFit/>
          </a:bodyPr>
          <a:lstStyle/>
          <a:p>
            <a:r>
              <a:rPr lang="en-US" sz="1600" dirty="0">
                <a:solidFill>
                  <a:schemeClr val="accent5">
                    <a:lumMod val="60000"/>
                    <a:lumOff val="40000"/>
                  </a:schemeClr>
                </a:solidFill>
                <a:latin typeface="Arial" panose="020B0604020202020204" pitchFamily="34" charset="0"/>
                <a:cs typeface="Arial" panose="020B0604020202020204" pitchFamily="34" charset="0"/>
              </a:rPr>
              <a:t>Companies are recognizing that digital customers increasingly demand high-quality experiences and guaranteed outcomes, rather that just products and services. This development is leading to new, outcome-based business models.</a:t>
            </a:r>
            <a:endParaRPr lang="en-US" sz="1800" dirty="0">
              <a:solidFill>
                <a:schemeClr val="accent5">
                  <a:lumMod val="60000"/>
                  <a:lumOff val="40000"/>
                </a:schemeClr>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AE99AC7D-E5DE-40D5-B8B1-02CC9A178D64}"/>
              </a:ext>
            </a:extLst>
          </p:cNvPr>
          <p:cNvSpPr/>
          <p:nvPr/>
        </p:nvSpPr>
        <p:spPr>
          <a:xfrm>
            <a:off x="2664867" y="1858007"/>
            <a:ext cx="2788124" cy="338554"/>
          </a:xfrm>
          <a:prstGeom prst="rect">
            <a:avLst/>
          </a:prstGeom>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A Focus on Outcomes</a:t>
            </a:r>
            <a:endParaRPr lang="en-US" sz="1600" dirty="0">
              <a:solidFill>
                <a:srgbClr val="002060"/>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B4A8A244-5CCA-41D7-AE2C-21AFBB4853E3}"/>
              </a:ext>
            </a:extLst>
          </p:cNvPr>
          <p:cNvSpPr/>
          <p:nvPr/>
        </p:nvSpPr>
        <p:spPr>
          <a:xfrm>
            <a:off x="371475" y="2323806"/>
            <a:ext cx="2358077" cy="78275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dirty="0">
                <a:latin typeface="Arial" panose="020B0604020202020204" pitchFamily="34" charset="0"/>
                <a:cs typeface="Arial" panose="020B0604020202020204" pitchFamily="34" charset="0"/>
              </a:rPr>
              <a:t>AUTOMOTIVE</a:t>
            </a:r>
          </a:p>
        </p:txBody>
      </p:sp>
      <p:sp>
        <p:nvSpPr>
          <p:cNvPr id="5" name="Rectangle 4">
            <a:extLst>
              <a:ext uri="{FF2B5EF4-FFF2-40B4-BE49-F238E27FC236}">
                <a16:creationId xmlns:a16="http://schemas.microsoft.com/office/drawing/2014/main" id="{E7D8FA2C-8A60-4D65-AA36-5C87BDCE04D7}"/>
              </a:ext>
            </a:extLst>
          </p:cNvPr>
          <p:cNvSpPr/>
          <p:nvPr/>
        </p:nvSpPr>
        <p:spPr>
          <a:xfrm>
            <a:off x="371475" y="3106558"/>
            <a:ext cx="2358077" cy="1130294"/>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latin typeface="Arial" panose="020B0604020202020204" pitchFamily="34" charset="0"/>
                <a:cs typeface="Arial" panose="020B0604020202020204" pitchFamily="34" charset="0"/>
              </a:rPr>
              <a:t>The connected car is enabling outcome-oriented experiences, such as personalized apps to help electric-car drivers minimize their electricity bills.</a:t>
            </a:r>
          </a:p>
        </p:txBody>
      </p:sp>
      <p:sp>
        <p:nvSpPr>
          <p:cNvPr id="63" name="Rectangle 62">
            <a:extLst>
              <a:ext uri="{FF2B5EF4-FFF2-40B4-BE49-F238E27FC236}">
                <a16:creationId xmlns:a16="http://schemas.microsoft.com/office/drawing/2014/main" id="{CD0BEC1E-BE03-4C27-9611-1D7D14D6AA45}"/>
              </a:ext>
            </a:extLst>
          </p:cNvPr>
          <p:cNvSpPr/>
          <p:nvPr/>
        </p:nvSpPr>
        <p:spPr>
          <a:xfrm>
            <a:off x="2912233" y="2323806"/>
            <a:ext cx="2358077" cy="799010"/>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dirty="0">
                <a:latin typeface="Arial" panose="020B0604020202020204" pitchFamily="34" charset="0"/>
                <a:cs typeface="Arial" panose="020B0604020202020204" pitchFamily="34" charset="0"/>
              </a:rPr>
              <a:t>BANKING</a:t>
            </a:r>
          </a:p>
        </p:txBody>
      </p:sp>
      <p:sp>
        <p:nvSpPr>
          <p:cNvPr id="64" name="Rectangle 63">
            <a:extLst>
              <a:ext uri="{FF2B5EF4-FFF2-40B4-BE49-F238E27FC236}">
                <a16:creationId xmlns:a16="http://schemas.microsoft.com/office/drawing/2014/main" id="{D4504870-6E70-4127-A120-DDC50FD372C3}"/>
              </a:ext>
            </a:extLst>
          </p:cNvPr>
          <p:cNvSpPr/>
          <p:nvPr/>
        </p:nvSpPr>
        <p:spPr>
          <a:xfrm>
            <a:off x="2912233" y="3122815"/>
            <a:ext cx="2358077" cy="1114037"/>
          </a:xfrm>
          <a:prstGeom prst="rect">
            <a:avLst/>
          </a:prstGeom>
          <a:solidFill>
            <a:schemeClr val="bg1"/>
          </a:solidFill>
          <a:ln>
            <a:solidFill>
              <a:srgbClr val="3C8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latin typeface="Arial" panose="020B0604020202020204" pitchFamily="34" charset="0"/>
                <a:cs typeface="Arial" panose="020B0604020202020204" pitchFamily="34" charset="0"/>
              </a:rPr>
              <a:t>Self-checking, greater security, predictive services to enhance wealth creation, and payment platforms are likely to be key emerging themes in personal finance.</a:t>
            </a:r>
          </a:p>
        </p:txBody>
      </p:sp>
      <p:sp>
        <p:nvSpPr>
          <p:cNvPr id="66" name="Rectangle 65">
            <a:extLst>
              <a:ext uri="{FF2B5EF4-FFF2-40B4-BE49-F238E27FC236}">
                <a16:creationId xmlns:a16="http://schemas.microsoft.com/office/drawing/2014/main" id="{6913DCD9-E853-480A-B77E-F91A737A12EB}"/>
              </a:ext>
            </a:extLst>
          </p:cNvPr>
          <p:cNvSpPr/>
          <p:nvPr/>
        </p:nvSpPr>
        <p:spPr>
          <a:xfrm>
            <a:off x="5452991" y="3106558"/>
            <a:ext cx="2358077" cy="1130294"/>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latin typeface="Arial" panose="020B0604020202020204" pitchFamily="34" charset="0"/>
                <a:cs typeface="Arial" panose="020B0604020202020204" pitchFamily="34" charset="0"/>
              </a:rPr>
              <a:t>Managing energy, shopping, security, environment, entertainment, our diaries and budgeting are all becoming possible with new advances in the connected home.</a:t>
            </a:r>
          </a:p>
        </p:txBody>
      </p:sp>
      <p:sp>
        <p:nvSpPr>
          <p:cNvPr id="68" name="Rectangle 67">
            <a:extLst>
              <a:ext uri="{FF2B5EF4-FFF2-40B4-BE49-F238E27FC236}">
                <a16:creationId xmlns:a16="http://schemas.microsoft.com/office/drawing/2014/main" id="{22619CDE-DFC6-458A-935E-1F0C774E01CC}"/>
              </a:ext>
            </a:extLst>
          </p:cNvPr>
          <p:cNvSpPr/>
          <p:nvPr/>
        </p:nvSpPr>
        <p:spPr>
          <a:xfrm>
            <a:off x="371475" y="4439661"/>
            <a:ext cx="2358077" cy="79901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dirty="0">
                <a:latin typeface="Arial" panose="020B0604020202020204" pitchFamily="34" charset="0"/>
                <a:cs typeface="Arial" panose="020B0604020202020204" pitchFamily="34" charset="0"/>
              </a:rPr>
              <a:t>EDUCATION</a:t>
            </a:r>
          </a:p>
        </p:txBody>
      </p:sp>
      <p:sp>
        <p:nvSpPr>
          <p:cNvPr id="69" name="Rectangle 68">
            <a:extLst>
              <a:ext uri="{FF2B5EF4-FFF2-40B4-BE49-F238E27FC236}">
                <a16:creationId xmlns:a16="http://schemas.microsoft.com/office/drawing/2014/main" id="{F983DCF4-4232-475D-B160-09C95F31B73C}"/>
              </a:ext>
            </a:extLst>
          </p:cNvPr>
          <p:cNvSpPr/>
          <p:nvPr/>
        </p:nvSpPr>
        <p:spPr>
          <a:xfrm>
            <a:off x="371475" y="5228809"/>
            <a:ext cx="2358077" cy="1114036"/>
          </a:xfrm>
          <a:prstGeom prst="rect">
            <a:avLst/>
          </a:prstGeom>
          <a:solidFill>
            <a:schemeClr val="bg1"/>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latin typeface="Arial" panose="020B0604020202020204" pitchFamily="34" charset="0"/>
                <a:cs typeface="Arial" panose="020B0604020202020204" pitchFamily="34" charset="0"/>
              </a:rPr>
              <a:t>Personalized, automated learning services will help deliver a tailored, individual approach based on unique needs, with the ability to monitor how much a student has learnt more effectively.</a:t>
            </a:r>
          </a:p>
        </p:txBody>
      </p:sp>
      <p:sp>
        <p:nvSpPr>
          <p:cNvPr id="70" name="Rectangle 69">
            <a:extLst>
              <a:ext uri="{FF2B5EF4-FFF2-40B4-BE49-F238E27FC236}">
                <a16:creationId xmlns:a16="http://schemas.microsoft.com/office/drawing/2014/main" id="{9E3794C2-52C6-4456-868D-AD88A03FBF0E}"/>
              </a:ext>
            </a:extLst>
          </p:cNvPr>
          <p:cNvSpPr/>
          <p:nvPr/>
        </p:nvSpPr>
        <p:spPr>
          <a:xfrm>
            <a:off x="2912233" y="4439661"/>
            <a:ext cx="2358077" cy="79901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dirty="0">
                <a:latin typeface="Arial" panose="020B0604020202020204" pitchFamily="34" charset="0"/>
                <a:cs typeface="Arial" panose="020B0604020202020204" pitchFamily="34" charset="0"/>
              </a:rPr>
              <a:t>HEALTHCARE</a:t>
            </a:r>
          </a:p>
        </p:txBody>
      </p:sp>
      <p:sp>
        <p:nvSpPr>
          <p:cNvPr id="71" name="Rectangle 70">
            <a:extLst>
              <a:ext uri="{FF2B5EF4-FFF2-40B4-BE49-F238E27FC236}">
                <a16:creationId xmlns:a16="http://schemas.microsoft.com/office/drawing/2014/main" id="{AAA99490-CDE9-42DB-8484-76DA979AEA82}"/>
              </a:ext>
            </a:extLst>
          </p:cNvPr>
          <p:cNvSpPr/>
          <p:nvPr/>
        </p:nvSpPr>
        <p:spPr>
          <a:xfrm>
            <a:off x="2912233" y="5238670"/>
            <a:ext cx="2358077" cy="1104169"/>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latin typeface="Arial" panose="020B0604020202020204" pitchFamily="34" charset="0"/>
                <a:cs typeface="Arial" panose="020B0604020202020204" pitchFamily="34" charset="0"/>
              </a:rPr>
              <a:t>Digital is expected to have a profound impact on health and wellness, enabling a shift from population-based diagnostics and prescriptions to those </a:t>
            </a:r>
            <a:r>
              <a:rPr lang="en-US" sz="1100" dirty="0" err="1">
                <a:solidFill>
                  <a:schemeClr val="tx1">
                    <a:lumMod val="65000"/>
                    <a:lumOff val="35000"/>
                  </a:schemeClr>
                </a:solidFill>
                <a:latin typeface="Arial" panose="020B0604020202020204" pitchFamily="34" charset="0"/>
                <a:cs typeface="Arial" panose="020B0604020202020204" pitchFamily="34" charset="0"/>
              </a:rPr>
              <a:t>centred</a:t>
            </a:r>
            <a:r>
              <a:rPr lang="en-US" sz="1100" dirty="0">
                <a:solidFill>
                  <a:schemeClr val="tx1">
                    <a:lumMod val="65000"/>
                    <a:lumOff val="35000"/>
                  </a:schemeClr>
                </a:solidFill>
                <a:latin typeface="Arial" panose="020B0604020202020204" pitchFamily="34" charset="0"/>
                <a:cs typeface="Arial" panose="020B0604020202020204" pitchFamily="34" charset="0"/>
              </a:rPr>
              <a:t> on individuals.</a:t>
            </a:r>
          </a:p>
        </p:txBody>
      </p:sp>
      <p:sp>
        <p:nvSpPr>
          <p:cNvPr id="72" name="Rectangle 71">
            <a:extLst>
              <a:ext uri="{FF2B5EF4-FFF2-40B4-BE49-F238E27FC236}">
                <a16:creationId xmlns:a16="http://schemas.microsoft.com/office/drawing/2014/main" id="{502E4186-305C-487D-9984-454B8249E307}"/>
              </a:ext>
            </a:extLst>
          </p:cNvPr>
          <p:cNvSpPr/>
          <p:nvPr/>
        </p:nvSpPr>
        <p:spPr>
          <a:xfrm>
            <a:off x="5452991" y="4439661"/>
            <a:ext cx="2358077" cy="79901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dirty="0">
                <a:latin typeface="Arial" panose="020B0604020202020204" pitchFamily="34" charset="0"/>
                <a:cs typeface="Arial" panose="020B0604020202020204" pitchFamily="34" charset="0"/>
              </a:rPr>
              <a:t>RETAIL</a:t>
            </a:r>
          </a:p>
        </p:txBody>
      </p:sp>
      <p:sp>
        <p:nvSpPr>
          <p:cNvPr id="73" name="Rectangle 72">
            <a:extLst>
              <a:ext uri="{FF2B5EF4-FFF2-40B4-BE49-F238E27FC236}">
                <a16:creationId xmlns:a16="http://schemas.microsoft.com/office/drawing/2014/main" id="{397ED1F4-FB17-4585-AEBA-527079CAD1D1}"/>
              </a:ext>
            </a:extLst>
          </p:cNvPr>
          <p:cNvSpPr/>
          <p:nvPr/>
        </p:nvSpPr>
        <p:spPr>
          <a:xfrm>
            <a:off x="5452991" y="5238670"/>
            <a:ext cx="2358077" cy="1104161"/>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latin typeface="Arial" panose="020B0604020202020204" pitchFamily="34" charset="0"/>
                <a:cs typeface="Arial" panose="020B0604020202020204" pitchFamily="34" charset="0"/>
              </a:rPr>
              <a:t>Personalized services and more interactive in-store digital experiences could help companies provide a more integrated approach to managing customer journeys.</a:t>
            </a:r>
          </a:p>
        </p:txBody>
      </p:sp>
      <p:cxnSp>
        <p:nvCxnSpPr>
          <p:cNvPr id="74" name="Straight Connector 73">
            <a:extLst>
              <a:ext uri="{FF2B5EF4-FFF2-40B4-BE49-F238E27FC236}">
                <a16:creationId xmlns:a16="http://schemas.microsoft.com/office/drawing/2014/main" id="{84DB0AAE-4007-4DB3-9C2B-B0D280074EA6}"/>
              </a:ext>
            </a:extLst>
          </p:cNvPr>
          <p:cNvCxnSpPr>
            <a:cxnSpLocks/>
          </p:cNvCxnSpPr>
          <p:nvPr/>
        </p:nvCxnSpPr>
        <p:spPr>
          <a:xfrm>
            <a:off x="8024884" y="2154200"/>
            <a:ext cx="379564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4B22530-E932-420B-BA0D-081B1F3E67EC}"/>
              </a:ext>
            </a:extLst>
          </p:cNvPr>
          <p:cNvCxnSpPr>
            <a:cxnSpLocks/>
          </p:cNvCxnSpPr>
          <p:nvPr/>
        </p:nvCxnSpPr>
        <p:spPr>
          <a:xfrm>
            <a:off x="8024884" y="6313187"/>
            <a:ext cx="379564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4B2F7BD-CD74-4593-830F-20DF293A629F}"/>
              </a:ext>
            </a:extLst>
          </p:cNvPr>
          <p:cNvSpPr/>
          <p:nvPr/>
        </p:nvSpPr>
        <p:spPr>
          <a:xfrm>
            <a:off x="8293853" y="2336724"/>
            <a:ext cx="3257701" cy="3730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accent3">
                    <a:lumMod val="75000"/>
                  </a:schemeClr>
                </a:solidFill>
                <a:latin typeface="Arial" panose="020B0604020202020204" pitchFamily="34" charset="0"/>
                <a:cs typeface="Arial" panose="020B0604020202020204" pitchFamily="34" charset="0"/>
              </a:rPr>
              <a:t>Why outcomes matter</a:t>
            </a:r>
          </a:p>
          <a:p>
            <a:pPr algn="ctr"/>
            <a:endParaRPr lang="en-US" sz="1400" dirty="0">
              <a:solidFill>
                <a:schemeClr val="accent3">
                  <a:lumMod val="75000"/>
                </a:schemeClr>
              </a:solidFill>
              <a:latin typeface="Arial" panose="020B0604020202020204" pitchFamily="34" charset="0"/>
              <a:cs typeface="Arial" panose="020B0604020202020204" pitchFamily="34" charset="0"/>
            </a:endParaRPr>
          </a:p>
          <a:p>
            <a:pPr algn="thaiDist"/>
            <a:r>
              <a:rPr lang="en-US" sz="1200" dirty="0">
                <a:solidFill>
                  <a:schemeClr val="accent3">
                    <a:lumMod val="75000"/>
                  </a:schemeClr>
                </a:solidFill>
                <a:latin typeface="Arial" panose="020B0604020202020204" pitchFamily="34" charset="0"/>
                <a:cs typeface="Arial" panose="020B0604020202020204" pitchFamily="34" charset="0"/>
              </a:rPr>
              <a:t>The low cost and easy availability of connected sensors, coupled with breakthroughs in data analytics, have enabled outcome-based services to become a reality. In many instances, companies are using digital technologies to identify and target the outcomes that customers care about, giving them powerful tools to improve customer satisfaction and enhance customer lives.</a:t>
            </a:r>
          </a:p>
          <a:p>
            <a:pPr algn="thaiDist"/>
            <a:endParaRPr lang="en-US" sz="1200" dirty="0">
              <a:solidFill>
                <a:schemeClr val="accent3">
                  <a:lumMod val="75000"/>
                </a:schemeClr>
              </a:solidFill>
              <a:latin typeface="Arial" panose="020B0604020202020204" pitchFamily="34" charset="0"/>
              <a:cs typeface="Arial" panose="020B0604020202020204" pitchFamily="34" charset="0"/>
            </a:endParaRPr>
          </a:p>
          <a:p>
            <a:pPr algn="thaiDist"/>
            <a:r>
              <a:rPr lang="en-US" sz="1200" dirty="0">
                <a:solidFill>
                  <a:schemeClr val="accent3">
                    <a:lumMod val="75000"/>
                  </a:schemeClr>
                </a:solidFill>
                <a:latin typeface="Arial" panose="020B0604020202020204" pitchFamily="34" charset="0"/>
                <a:cs typeface="Arial" panose="020B0604020202020204" pitchFamily="34" charset="0"/>
              </a:rPr>
              <a:t>This trend becomes highly relevant in today’s world where customers tend to adapt products and services that deliver real value to them, but also use these experiences to define their expectations across all other industries.</a:t>
            </a:r>
          </a:p>
          <a:p>
            <a:pPr algn="ctr"/>
            <a:endParaRPr lang="en-US" sz="1400" dirty="0">
              <a:solidFill>
                <a:schemeClr val="accent3">
                  <a:lumMod val="75000"/>
                </a:schemeClr>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8795433D-BDB1-4124-AD7D-7CBCE228D302}"/>
              </a:ext>
            </a:extLst>
          </p:cNvPr>
          <p:cNvSpPr/>
          <p:nvPr/>
        </p:nvSpPr>
        <p:spPr>
          <a:xfrm>
            <a:off x="5452991" y="2323805"/>
            <a:ext cx="2358077" cy="79900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dirty="0">
                <a:latin typeface="Arial" panose="020B0604020202020204" pitchFamily="34" charset="0"/>
                <a:cs typeface="Arial" panose="020B0604020202020204" pitchFamily="34" charset="0"/>
              </a:rPr>
              <a:t>CONNECTED HOMES</a:t>
            </a:r>
          </a:p>
        </p:txBody>
      </p:sp>
      <p:pic>
        <p:nvPicPr>
          <p:cNvPr id="19" name="Graphic 18">
            <a:extLst>
              <a:ext uri="{FF2B5EF4-FFF2-40B4-BE49-F238E27FC236}">
                <a16:creationId xmlns:a16="http://schemas.microsoft.com/office/drawing/2014/main" id="{3A7AB851-63B3-4658-A0CA-B757A760B0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1385" y="2354352"/>
            <a:ext cx="480258" cy="480258"/>
          </a:xfrm>
          <a:prstGeom prst="rect">
            <a:avLst/>
          </a:prstGeom>
        </p:spPr>
      </p:pic>
      <p:pic>
        <p:nvPicPr>
          <p:cNvPr id="76" name="Graphic 75">
            <a:extLst>
              <a:ext uri="{FF2B5EF4-FFF2-40B4-BE49-F238E27FC236}">
                <a16:creationId xmlns:a16="http://schemas.microsoft.com/office/drawing/2014/main" id="{0ABB25A6-0208-43A8-B0CE-C48C177B77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1142" y="2354352"/>
            <a:ext cx="480258" cy="480258"/>
          </a:xfrm>
          <a:prstGeom prst="rect">
            <a:avLst/>
          </a:prstGeom>
        </p:spPr>
      </p:pic>
      <p:pic>
        <p:nvPicPr>
          <p:cNvPr id="78" name="Graphic 77">
            <a:extLst>
              <a:ext uri="{FF2B5EF4-FFF2-40B4-BE49-F238E27FC236}">
                <a16:creationId xmlns:a16="http://schemas.microsoft.com/office/drawing/2014/main" id="{BC679D45-EEFB-4064-B150-84A465A066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3165" y="2354352"/>
            <a:ext cx="443059" cy="443059"/>
          </a:xfrm>
          <a:prstGeom prst="rect">
            <a:avLst/>
          </a:prstGeom>
        </p:spPr>
      </p:pic>
      <p:pic>
        <p:nvPicPr>
          <p:cNvPr id="80" name="Graphic 79">
            <a:extLst>
              <a:ext uri="{FF2B5EF4-FFF2-40B4-BE49-F238E27FC236}">
                <a16:creationId xmlns:a16="http://schemas.microsoft.com/office/drawing/2014/main" id="{EF5EE8D2-E067-4947-AE4B-17C826A945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8819" y="4439661"/>
            <a:ext cx="472824" cy="472824"/>
          </a:xfrm>
          <a:prstGeom prst="rect">
            <a:avLst/>
          </a:prstGeom>
        </p:spPr>
      </p:pic>
      <p:pic>
        <p:nvPicPr>
          <p:cNvPr id="82" name="Graphic 81">
            <a:extLst>
              <a:ext uri="{FF2B5EF4-FFF2-40B4-BE49-F238E27FC236}">
                <a16:creationId xmlns:a16="http://schemas.microsoft.com/office/drawing/2014/main" id="{DDEA24B1-B3F7-47E8-A6F9-26C727DFF1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51142" y="4479982"/>
            <a:ext cx="432503" cy="432503"/>
          </a:xfrm>
          <a:prstGeom prst="rect">
            <a:avLst/>
          </a:prstGeom>
        </p:spPr>
      </p:pic>
      <p:pic>
        <p:nvPicPr>
          <p:cNvPr id="84" name="Graphic 83">
            <a:extLst>
              <a:ext uri="{FF2B5EF4-FFF2-40B4-BE49-F238E27FC236}">
                <a16:creationId xmlns:a16="http://schemas.microsoft.com/office/drawing/2014/main" id="{62AA1BEB-25C1-4CFF-8E87-4388059CA1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95617" y="4479982"/>
            <a:ext cx="472824" cy="472824"/>
          </a:xfrm>
          <a:prstGeom prst="rect">
            <a:avLst/>
          </a:prstGeom>
        </p:spPr>
      </p:pic>
    </p:spTree>
    <p:extLst>
      <p:ext uri="{BB962C8B-B14F-4D97-AF65-F5344CB8AC3E}">
        <p14:creationId xmlns:p14="http://schemas.microsoft.com/office/powerpoint/2010/main" val="1202048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C01BE-3135-417D-99DC-15D2BDFD5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488" y="0"/>
            <a:ext cx="9763924" cy="6858000"/>
          </a:xfrm>
          <a:prstGeom prst="rect">
            <a:avLst/>
          </a:prstGeom>
        </p:spPr>
      </p:pic>
      <p:sp>
        <p:nvSpPr>
          <p:cNvPr id="6" name="Freeform 18">
            <a:extLst>
              <a:ext uri="{FF2B5EF4-FFF2-40B4-BE49-F238E27FC236}">
                <a16:creationId xmlns:a16="http://schemas.microsoft.com/office/drawing/2014/main" id="{87F9EDB5-3210-4626-8BC7-F65976AFC044}"/>
              </a:ext>
            </a:extLst>
          </p:cNvPr>
          <p:cNvSpPr>
            <a:spLocks/>
          </p:cNvSpPr>
          <p:nvPr/>
        </p:nvSpPr>
        <p:spPr bwMode="auto">
          <a:xfrm>
            <a:off x="1588" y="3175"/>
            <a:ext cx="3676650" cy="6854825"/>
          </a:xfrm>
          <a:custGeom>
            <a:avLst/>
            <a:gdLst>
              <a:gd name="T0" fmla="*/ 0 w 1466"/>
              <a:gd name="T1" fmla="*/ 0 h 2739"/>
              <a:gd name="T2" fmla="*/ 1466 w 1466"/>
              <a:gd name="T3" fmla="*/ 0 h 2739"/>
              <a:gd name="T4" fmla="*/ 1020 w 1466"/>
              <a:gd name="T5" fmla="*/ 1370 h 2739"/>
              <a:gd name="T6" fmla="*/ 1466 w 1466"/>
              <a:gd name="T7" fmla="*/ 2739 h 2739"/>
              <a:gd name="T8" fmla="*/ 0 w 1466"/>
              <a:gd name="T9" fmla="*/ 2739 h 2739"/>
              <a:gd name="T10" fmla="*/ 0 w 1466"/>
              <a:gd name="T11" fmla="*/ 0 h 2739"/>
            </a:gdLst>
            <a:ahLst/>
            <a:cxnLst>
              <a:cxn ang="0">
                <a:pos x="T0" y="T1"/>
              </a:cxn>
              <a:cxn ang="0">
                <a:pos x="T2" y="T3"/>
              </a:cxn>
              <a:cxn ang="0">
                <a:pos x="T4" y="T5"/>
              </a:cxn>
              <a:cxn ang="0">
                <a:pos x="T6" y="T7"/>
              </a:cxn>
              <a:cxn ang="0">
                <a:pos x="T8" y="T9"/>
              </a:cxn>
              <a:cxn ang="0">
                <a:pos x="T10" y="T11"/>
              </a:cxn>
            </a:cxnLst>
            <a:rect l="0" t="0" r="r" b="b"/>
            <a:pathLst>
              <a:path w="1466" h="2739">
                <a:moveTo>
                  <a:pt x="0" y="0"/>
                </a:moveTo>
                <a:cubicBezTo>
                  <a:pt x="1466" y="0"/>
                  <a:pt x="1466" y="0"/>
                  <a:pt x="1466" y="0"/>
                </a:cubicBezTo>
                <a:cubicBezTo>
                  <a:pt x="1466" y="0"/>
                  <a:pt x="1020" y="601"/>
                  <a:pt x="1020" y="1370"/>
                </a:cubicBezTo>
                <a:cubicBezTo>
                  <a:pt x="1020" y="2138"/>
                  <a:pt x="1466" y="2739"/>
                  <a:pt x="1466" y="2739"/>
                </a:cubicBezTo>
                <a:cubicBezTo>
                  <a:pt x="0" y="2739"/>
                  <a:pt x="0" y="2739"/>
                  <a:pt x="0" y="2739"/>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Graphic 6">
            <a:extLst>
              <a:ext uri="{FF2B5EF4-FFF2-40B4-BE49-F238E27FC236}">
                <a16:creationId xmlns:a16="http://schemas.microsoft.com/office/drawing/2014/main" id="{E8AF5B48-9133-4BD5-8392-3200E3AF6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100" y="3274987"/>
            <a:ext cx="644400" cy="308026"/>
          </a:xfrm>
          <a:prstGeom prst="rect">
            <a:avLst/>
          </a:prstGeom>
        </p:spPr>
      </p:pic>
      <p:sp>
        <p:nvSpPr>
          <p:cNvPr id="3" name="Title 2">
            <a:extLst>
              <a:ext uri="{FF2B5EF4-FFF2-40B4-BE49-F238E27FC236}">
                <a16:creationId xmlns:a16="http://schemas.microsoft.com/office/drawing/2014/main" id="{ABE38E19-1FEB-4DFF-94B4-D502857C52FC}"/>
              </a:ext>
            </a:extLst>
          </p:cNvPr>
          <p:cNvSpPr>
            <a:spLocks noGrp="1"/>
          </p:cNvSpPr>
          <p:nvPr>
            <p:ph type="ctrTitle"/>
          </p:nvPr>
        </p:nvSpPr>
        <p:spPr/>
        <p:txBody>
          <a:bodyPr/>
          <a:lstStyle/>
          <a:p>
            <a:r>
              <a:rPr lang="en-US" b="1" dirty="0">
                <a:cs typeface="Arial" panose="020B0604020202020204" pitchFamily="34" charset="0"/>
              </a:rPr>
              <a:t>Market Research Report</a:t>
            </a:r>
            <a:br>
              <a:rPr lang="en-US" b="1" dirty="0">
                <a:cs typeface="Arial" panose="020B0604020202020204" pitchFamily="34" charset="0"/>
              </a:rPr>
            </a:br>
            <a:r>
              <a:rPr lang="en-US" sz="1800" b="1" dirty="0">
                <a:cs typeface="Arial" panose="020B0604020202020204" pitchFamily="34" charset="0"/>
              </a:rPr>
              <a:t>5G Ecosystem and its Future in Thailand</a:t>
            </a:r>
            <a:endParaRPr lang="th-TH" dirty="0"/>
          </a:p>
        </p:txBody>
      </p:sp>
      <p:sp>
        <p:nvSpPr>
          <p:cNvPr id="4" name="Subtitle 3">
            <a:extLst>
              <a:ext uri="{FF2B5EF4-FFF2-40B4-BE49-F238E27FC236}">
                <a16:creationId xmlns:a16="http://schemas.microsoft.com/office/drawing/2014/main" id="{192BD38C-1465-4316-968C-DD1C9A04B82A}"/>
              </a:ext>
            </a:extLst>
          </p:cNvPr>
          <p:cNvSpPr>
            <a:spLocks noGrp="1"/>
          </p:cNvSpPr>
          <p:nvPr>
            <p:ph type="subTitle" idx="1"/>
          </p:nvPr>
        </p:nvSpPr>
        <p:spPr/>
        <p:txBody>
          <a:bodyPr/>
          <a:lstStyle/>
          <a:p>
            <a:r>
              <a:rPr lang="en-US" sz="1400" dirty="0">
                <a:cs typeface="Arial" panose="020B0604020202020204" pitchFamily="34" charset="0"/>
              </a:rPr>
              <a:t>Kick-off Meeting, May 2020</a:t>
            </a:r>
          </a:p>
          <a:p>
            <a:endParaRPr lang="th-TH" dirty="0"/>
          </a:p>
        </p:txBody>
      </p:sp>
      <p:sp>
        <p:nvSpPr>
          <p:cNvPr id="8" name="Rectangle 7">
            <a:extLst>
              <a:ext uri="{FF2B5EF4-FFF2-40B4-BE49-F238E27FC236}">
                <a16:creationId xmlns:a16="http://schemas.microsoft.com/office/drawing/2014/main" id="{D87339DE-49E2-4B69-B66A-51D6AE45CC65}"/>
              </a:ext>
            </a:extLst>
          </p:cNvPr>
          <p:cNvSpPr/>
          <p:nvPr/>
        </p:nvSpPr>
        <p:spPr>
          <a:xfrm>
            <a:off x="3162298" y="3369264"/>
            <a:ext cx="1782493" cy="5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4920D1B-DDB7-417A-B911-88D2DFA9E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935" y="3245119"/>
            <a:ext cx="1164043" cy="308026"/>
          </a:xfrm>
          <a:prstGeom prst="rect">
            <a:avLst/>
          </a:prstGeom>
        </p:spPr>
      </p:pic>
    </p:spTree>
    <p:extLst>
      <p:ext uri="{BB962C8B-B14F-4D97-AF65-F5344CB8AC3E}">
        <p14:creationId xmlns:p14="http://schemas.microsoft.com/office/powerpoint/2010/main" val="42095088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14C7-5B57-4834-B14A-316E83A07290}"/>
              </a:ext>
            </a:extLst>
          </p:cNvPr>
          <p:cNvSpPr>
            <a:spLocks noGrp="1"/>
          </p:cNvSpPr>
          <p:nvPr>
            <p:ph type="title"/>
          </p:nvPr>
        </p:nvSpPr>
        <p:spPr/>
        <p:txBody>
          <a:bodyPr/>
          <a:lstStyle/>
          <a:p>
            <a:r>
              <a:rPr lang="en-US" dirty="0"/>
              <a:t>Digital Consumption: Hyper-Personalization</a:t>
            </a:r>
          </a:p>
        </p:txBody>
      </p:sp>
      <p:sp>
        <p:nvSpPr>
          <p:cNvPr id="3" name="Rectangle 2">
            <a:extLst>
              <a:ext uri="{FF2B5EF4-FFF2-40B4-BE49-F238E27FC236}">
                <a16:creationId xmlns:a16="http://schemas.microsoft.com/office/drawing/2014/main" id="{F4386BE6-904E-438F-901A-FE50867F99BA}"/>
              </a:ext>
            </a:extLst>
          </p:cNvPr>
          <p:cNvSpPr/>
          <p:nvPr/>
        </p:nvSpPr>
        <p:spPr>
          <a:xfrm>
            <a:off x="533487" y="1494514"/>
            <a:ext cx="2125492" cy="2499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3">
                    <a:lumMod val="75000"/>
                  </a:schemeClr>
                </a:solidFill>
                <a:latin typeface="Arial" panose="020B0604020202020204" pitchFamily="34" charset="0"/>
                <a:cs typeface="Arial" panose="020B0604020202020204" pitchFamily="34" charset="0"/>
              </a:rPr>
              <a:t>Customers increasingly expected relevant, personalized interactions through every engagement channel. Advances in AI and other technologies are opening up new possibilities for hyper-personalization.</a:t>
            </a:r>
          </a:p>
          <a:p>
            <a:pPr algn="ctr"/>
            <a:endParaRPr lang="en-US" sz="1400" dirty="0">
              <a:solidFill>
                <a:schemeClr val="accent3">
                  <a:lumMod val="75000"/>
                </a:schemeClr>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19DC4E6E-B031-4B1A-9214-FBF769C74AF9}"/>
              </a:ext>
            </a:extLst>
          </p:cNvPr>
          <p:cNvCxnSpPr>
            <a:cxnSpLocks/>
          </p:cNvCxnSpPr>
          <p:nvPr/>
        </p:nvCxnSpPr>
        <p:spPr>
          <a:xfrm flipV="1">
            <a:off x="2574756" y="1531825"/>
            <a:ext cx="0" cy="4830874"/>
          </a:xfrm>
          <a:prstGeom prst="line">
            <a:avLst/>
          </a:prstGeom>
          <a:noFill/>
          <a:ln w="6350" cap="flat" cmpd="sng" algn="ctr">
            <a:solidFill>
              <a:srgbClr val="AAAAAA"/>
            </a:solidFill>
            <a:prstDash val="dash"/>
            <a:miter lim="800000"/>
          </a:ln>
          <a:effectLst/>
        </p:spPr>
      </p:cxnSp>
      <p:sp>
        <p:nvSpPr>
          <p:cNvPr id="7" name="Rectangle 6">
            <a:extLst>
              <a:ext uri="{FF2B5EF4-FFF2-40B4-BE49-F238E27FC236}">
                <a16:creationId xmlns:a16="http://schemas.microsoft.com/office/drawing/2014/main" id="{9EEE9AA9-48D9-43A4-9B6F-B73395DDC618}"/>
              </a:ext>
            </a:extLst>
          </p:cNvPr>
          <p:cNvSpPr/>
          <p:nvPr/>
        </p:nvSpPr>
        <p:spPr>
          <a:xfrm>
            <a:off x="5099265" y="1155960"/>
            <a:ext cx="4108903" cy="338554"/>
          </a:xfrm>
          <a:prstGeom prst="rect">
            <a:avLst/>
          </a:prstGeom>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The hyper-personalization spectrum</a:t>
            </a:r>
            <a:endParaRPr lang="en-US" sz="1600" dirty="0">
              <a:solidFill>
                <a:srgbClr val="00206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07B3BD2-D158-43CF-B418-606EC16626F5}"/>
              </a:ext>
            </a:extLst>
          </p:cNvPr>
          <p:cNvSpPr/>
          <p:nvPr/>
        </p:nvSpPr>
        <p:spPr>
          <a:xfrm>
            <a:off x="3092117" y="1533186"/>
            <a:ext cx="7717753" cy="338554"/>
          </a:xfrm>
          <a:prstGeom prst="rect">
            <a:avLst/>
          </a:prstGeom>
        </p:spPr>
        <p:txBody>
          <a:bodyPr wrap="square">
            <a:spAutoFit/>
          </a:bodyPr>
          <a:lstStyle/>
          <a:p>
            <a:r>
              <a:rPr lang="en-US" sz="1600" dirty="0">
                <a:solidFill>
                  <a:schemeClr val="accent5">
                    <a:lumMod val="60000"/>
                    <a:lumOff val="40000"/>
                  </a:schemeClr>
                </a:solidFill>
                <a:latin typeface="Arial" panose="020B0604020202020204" pitchFamily="34" charset="0"/>
                <a:cs typeface="Arial" panose="020B0604020202020204" pitchFamily="34" charset="0"/>
              </a:rPr>
              <a:t>Digitalization has enabled two main forms of hyper-personalization:</a:t>
            </a:r>
            <a:endParaRPr lang="en-US" sz="1800" dirty="0">
              <a:solidFill>
                <a:schemeClr val="accent5">
                  <a:lumMod val="60000"/>
                  <a:lumOff val="4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DB7529F-0727-44AD-8AC4-47CE3C8C3BDA}"/>
              </a:ext>
            </a:extLst>
          </p:cNvPr>
          <p:cNvSpPr/>
          <p:nvPr/>
        </p:nvSpPr>
        <p:spPr>
          <a:xfrm>
            <a:off x="4439655" y="1910411"/>
            <a:ext cx="3645565" cy="73911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GIVING CUSTOMERS CONTROL TO</a:t>
            </a:r>
          </a:p>
          <a:p>
            <a:pPr algn="ctr"/>
            <a:r>
              <a:rPr lang="en-US" sz="1200" dirty="0">
                <a:latin typeface="Arial" panose="020B0604020202020204" pitchFamily="34" charset="0"/>
                <a:cs typeface="Arial" panose="020B0604020202020204" pitchFamily="34" charset="0"/>
              </a:rPr>
              <a:t>CUSTOMIZE THEIR PRODUCT /</a:t>
            </a:r>
          </a:p>
          <a:p>
            <a:pPr algn="ctr"/>
            <a:r>
              <a:rPr lang="en-US" sz="1200" dirty="0">
                <a:latin typeface="Arial" panose="020B0604020202020204" pitchFamily="34" charset="0"/>
                <a:cs typeface="Arial" panose="020B0604020202020204" pitchFamily="34" charset="0"/>
              </a:rPr>
              <a:t> EXPERIENCE</a:t>
            </a:r>
          </a:p>
        </p:txBody>
      </p:sp>
      <p:sp>
        <p:nvSpPr>
          <p:cNvPr id="10" name="Rectangle 9">
            <a:extLst>
              <a:ext uri="{FF2B5EF4-FFF2-40B4-BE49-F238E27FC236}">
                <a16:creationId xmlns:a16="http://schemas.microsoft.com/office/drawing/2014/main" id="{E2A6B660-B43B-4CCA-9D0A-AB55DCFCB334}"/>
              </a:ext>
            </a:extLst>
          </p:cNvPr>
          <p:cNvSpPr/>
          <p:nvPr/>
        </p:nvSpPr>
        <p:spPr>
          <a:xfrm>
            <a:off x="8174958" y="1903999"/>
            <a:ext cx="3645565" cy="73911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Arial" panose="020B0604020202020204" pitchFamily="34" charset="0"/>
                <a:cs typeface="Arial" panose="020B0604020202020204" pitchFamily="34" charset="0"/>
              </a:rPr>
              <a:t>PROVIDING MORE ELEVANT </a:t>
            </a:r>
          </a:p>
          <a:p>
            <a:pPr algn="ctr"/>
            <a:r>
              <a:rPr lang="en-US" sz="1200" dirty="0">
                <a:solidFill>
                  <a:schemeClr val="bg1"/>
                </a:solidFill>
                <a:latin typeface="Arial" panose="020B0604020202020204" pitchFamily="34" charset="0"/>
                <a:cs typeface="Arial" panose="020B0604020202020204" pitchFamily="34" charset="0"/>
              </a:rPr>
              <a:t>INTERACTIONS BY ANALYZING</a:t>
            </a:r>
          </a:p>
          <a:p>
            <a:pPr algn="ctr"/>
            <a:r>
              <a:rPr lang="en-US" sz="1200" dirty="0">
                <a:solidFill>
                  <a:schemeClr val="bg1"/>
                </a:solidFill>
                <a:latin typeface="Arial" panose="020B0604020202020204" pitchFamily="34" charset="0"/>
                <a:cs typeface="Arial" panose="020B0604020202020204" pitchFamily="34" charset="0"/>
              </a:rPr>
              <a:t>CUSTOMER DATA</a:t>
            </a:r>
            <a:endParaRPr lang="en-US" sz="1400" dirty="0">
              <a:solidFill>
                <a:schemeClr val="bg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CAB2048-7B35-44B7-B6E9-A7B0A8799305}"/>
              </a:ext>
            </a:extLst>
          </p:cNvPr>
          <p:cNvSpPr/>
          <p:nvPr/>
        </p:nvSpPr>
        <p:spPr>
          <a:xfrm>
            <a:off x="2767263" y="2692261"/>
            <a:ext cx="1576117" cy="229400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EXAMPLES</a:t>
            </a:r>
            <a:endParaRPr lang="en-US" sz="12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4A2FF9C-7C86-466D-9CFC-41A4163E74BA}"/>
              </a:ext>
            </a:extLst>
          </p:cNvPr>
          <p:cNvSpPr/>
          <p:nvPr/>
        </p:nvSpPr>
        <p:spPr>
          <a:xfrm>
            <a:off x="2767262" y="5077326"/>
            <a:ext cx="1576095" cy="128537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IMPLICATIONS</a:t>
            </a:r>
            <a:endParaRPr lang="en-US" sz="12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FE2830E4-0F26-457A-90A8-059C7A16E24F}"/>
              </a:ext>
            </a:extLst>
          </p:cNvPr>
          <p:cNvSpPr/>
          <p:nvPr/>
        </p:nvSpPr>
        <p:spPr>
          <a:xfrm>
            <a:off x="4439655" y="2051168"/>
            <a:ext cx="519482" cy="461665"/>
          </a:xfrm>
          <a:prstGeom prst="rect">
            <a:avLst/>
          </a:prstGeom>
        </p:spPr>
        <p:txBody>
          <a:bodyPr wrap="square">
            <a:spAutoFit/>
          </a:bodyPr>
          <a:lstStyle/>
          <a:p>
            <a:pPr algn="ctr"/>
            <a:r>
              <a:rPr lang="en-US" sz="2400" b="1" dirty="0">
                <a:solidFill>
                  <a:schemeClr val="bg1"/>
                </a:solidFill>
                <a:latin typeface="Arial" panose="020B0604020202020204" pitchFamily="34" charset="0"/>
                <a:cs typeface="Arial" panose="020B0604020202020204" pitchFamily="34" charset="0"/>
              </a:rPr>
              <a:t>1</a:t>
            </a:r>
            <a:endParaRPr lang="en-US" sz="24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DE17F4B-CE2F-45A3-8448-7B0978B6EB22}"/>
              </a:ext>
            </a:extLst>
          </p:cNvPr>
          <p:cNvSpPr/>
          <p:nvPr/>
        </p:nvSpPr>
        <p:spPr>
          <a:xfrm>
            <a:off x="8174960" y="2044936"/>
            <a:ext cx="519482" cy="461665"/>
          </a:xfrm>
          <a:prstGeom prst="rect">
            <a:avLst/>
          </a:prstGeom>
        </p:spPr>
        <p:txBody>
          <a:bodyPr wrap="square">
            <a:spAutoFit/>
          </a:bodyPr>
          <a:lstStyle/>
          <a:p>
            <a:pPr algn="ctr"/>
            <a:r>
              <a:rPr lang="en-US" sz="2400" b="1" dirty="0">
                <a:solidFill>
                  <a:schemeClr val="bg1"/>
                </a:solidFill>
                <a:latin typeface="Arial" panose="020B0604020202020204" pitchFamily="34" charset="0"/>
                <a:cs typeface="Arial" panose="020B0604020202020204" pitchFamily="34" charset="0"/>
              </a:rPr>
              <a:t>2</a:t>
            </a:r>
            <a:endParaRPr lang="en-US" sz="2400" dirty="0">
              <a:solidFill>
                <a:schemeClr val="bg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58C75D1-1DD9-44E7-9CFA-1DF3512168C6}"/>
              </a:ext>
            </a:extLst>
          </p:cNvPr>
          <p:cNvSpPr/>
          <p:nvPr/>
        </p:nvSpPr>
        <p:spPr>
          <a:xfrm>
            <a:off x="4439655" y="2693503"/>
            <a:ext cx="3645565" cy="2292757"/>
          </a:xfrm>
          <a:prstGeom prst="rect">
            <a:avLst/>
          </a:prstGeom>
          <a:solidFill>
            <a:schemeClr val="bg1"/>
          </a:solidFill>
          <a:ln>
            <a:solidFill>
              <a:srgbClr val="0F3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100" dirty="0">
                <a:solidFill>
                  <a:schemeClr val="tx1">
                    <a:lumMod val="65000"/>
                    <a:lumOff val="35000"/>
                  </a:schemeClr>
                </a:solidFill>
                <a:latin typeface="Arial" panose="020B0604020202020204" pitchFamily="34" charset="0"/>
                <a:cs typeface="Arial" panose="020B0604020202020204" pitchFamily="34" charset="0"/>
              </a:rPr>
              <a:t>                        Create your own suit</a:t>
            </a:r>
          </a:p>
          <a:p>
            <a:pPr lvl="1" algn="ctr"/>
            <a:endParaRPr lang="en-US" sz="1100" dirty="0">
              <a:solidFill>
                <a:schemeClr val="tx1">
                  <a:lumMod val="65000"/>
                  <a:lumOff val="35000"/>
                </a:schemeClr>
              </a:solidFill>
              <a:latin typeface="Arial" panose="020B0604020202020204" pitchFamily="34" charset="0"/>
              <a:cs typeface="Arial" panose="020B0604020202020204" pitchFamily="34" charset="0"/>
            </a:endParaRPr>
          </a:p>
          <a:p>
            <a:pPr lvl="1" algn="ctr"/>
            <a:endParaRPr lang="en-US" sz="1100" dirty="0">
              <a:solidFill>
                <a:schemeClr val="tx1">
                  <a:lumMod val="75000"/>
                  <a:lumOff val="25000"/>
                </a:schemeClr>
              </a:solidFill>
              <a:latin typeface="Arial" panose="020B0604020202020204" pitchFamily="34" charset="0"/>
              <a:cs typeface="Arial" panose="020B0604020202020204" pitchFamily="34" charset="0"/>
            </a:endParaRPr>
          </a:p>
          <a:p>
            <a:pPr lvl="1" algn="ctr"/>
            <a:endParaRPr lang="en-US" sz="1100" dirty="0">
              <a:solidFill>
                <a:schemeClr val="tx1">
                  <a:lumMod val="75000"/>
                  <a:lumOff val="25000"/>
                </a:schemeClr>
              </a:solidFill>
              <a:latin typeface="Arial" panose="020B0604020202020204" pitchFamily="34" charset="0"/>
              <a:cs typeface="Arial" panose="020B0604020202020204" pitchFamily="34" charset="0"/>
            </a:endParaRPr>
          </a:p>
          <a:p>
            <a:pPr lvl="1" algn="ctr"/>
            <a:r>
              <a:rPr lang="en-US" sz="1100" dirty="0">
                <a:solidFill>
                  <a:schemeClr val="tx1">
                    <a:lumMod val="65000"/>
                    <a:lumOff val="35000"/>
                  </a:schemeClr>
                </a:solidFill>
                <a:latin typeface="Arial" panose="020B0604020202020204" pitchFamily="34" charset="0"/>
                <a:cs typeface="Arial" panose="020B0604020202020204" pitchFamily="34" charset="0"/>
              </a:rPr>
              <a:t>                   Customized shoes</a:t>
            </a:r>
          </a:p>
          <a:p>
            <a:pPr lvl="1" algn="ctr"/>
            <a:endParaRPr lang="en-US" sz="1100" dirty="0">
              <a:solidFill>
                <a:schemeClr val="tx1">
                  <a:lumMod val="65000"/>
                  <a:lumOff val="35000"/>
                </a:schemeClr>
              </a:solidFill>
              <a:latin typeface="Arial" panose="020B0604020202020204" pitchFamily="34" charset="0"/>
              <a:cs typeface="Arial" panose="020B0604020202020204" pitchFamily="34" charset="0"/>
            </a:endParaRPr>
          </a:p>
          <a:p>
            <a:pPr lvl="1" algn="ctr"/>
            <a:endParaRPr lang="en-US" sz="1100" dirty="0">
              <a:solidFill>
                <a:schemeClr val="tx1">
                  <a:lumMod val="65000"/>
                  <a:lumOff val="35000"/>
                </a:schemeClr>
              </a:solidFill>
              <a:latin typeface="Arial" panose="020B0604020202020204" pitchFamily="34" charset="0"/>
              <a:cs typeface="Arial" panose="020B0604020202020204" pitchFamily="34" charset="0"/>
            </a:endParaRPr>
          </a:p>
          <a:p>
            <a:pPr lvl="1" algn="ctr"/>
            <a:endParaRPr lang="en-US" sz="1100" dirty="0">
              <a:solidFill>
                <a:schemeClr val="tx1">
                  <a:lumMod val="65000"/>
                  <a:lumOff val="35000"/>
                </a:schemeClr>
              </a:solidFill>
              <a:latin typeface="Arial" panose="020B0604020202020204" pitchFamily="34" charset="0"/>
              <a:cs typeface="Arial" panose="020B0604020202020204" pitchFamily="34" charset="0"/>
            </a:endParaRPr>
          </a:p>
          <a:p>
            <a:pPr lvl="1" algn="ctr"/>
            <a:r>
              <a:rPr lang="en-US" sz="1100" dirty="0">
                <a:solidFill>
                  <a:schemeClr val="tx1">
                    <a:lumMod val="65000"/>
                    <a:lumOff val="35000"/>
                  </a:schemeClr>
                </a:solidFill>
                <a:latin typeface="Arial" panose="020B0604020202020204" pitchFamily="34" charset="0"/>
                <a:cs typeface="Arial" panose="020B0604020202020204" pitchFamily="34" charset="0"/>
              </a:rPr>
              <a:t>                         100+ drink choices and</a:t>
            </a:r>
          </a:p>
          <a:p>
            <a:pPr lvl="1" algn="ctr"/>
            <a:r>
              <a:rPr lang="en-US" sz="1100" dirty="0">
                <a:solidFill>
                  <a:schemeClr val="tx1">
                    <a:lumMod val="65000"/>
                    <a:lumOff val="35000"/>
                  </a:schemeClr>
                </a:solidFill>
                <a:latin typeface="Arial" panose="020B0604020202020204" pitchFamily="34" charset="0"/>
                <a:cs typeface="Arial" panose="020B0604020202020204" pitchFamily="34" charset="0"/>
              </a:rPr>
              <a:t>                        Customization options</a:t>
            </a:r>
          </a:p>
        </p:txBody>
      </p:sp>
      <p:sp>
        <p:nvSpPr>
          <p:cNvPr id="16" name="Rectangle 15">
            <a:extLst>
              <a:ext uri="{FF2B5EF4-FFF2-40B4-BE49-F238E27FC236}">
                <a16:creationId xmlns:a16="http://schemas.microsoft.com/office/drawing/2014/main" id="{9A0B9F77-9AC3-4151-94D5-CD7E99BBCB57}"/>
              </a:ext>
            </a:extLst>
          </p:cNvPr>
          <p:cNvSpPr/>
          <p:nvPr/>
        </p:nvSpPr>
        <p:spPr>
          <a:xfrm>
            <a:off x="4451640" y="5077326"/>
            <a:ext cx="3633580" cy="1285374"/>
          </a:xfrm>
          <a:prstGeom prst="rect">
            <a:avLst/>
          </a:prstGeom>
          <a:solidFill>
            <a:schemeClr val="bg1"/>
          </a:solidFill>
          <a:ln>
            <a:solidFill>
              <a:srgbClr val="0F34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Lower requirement for access to customer data</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Requires more direct engagement from the customer (opt-in) at point of sale</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Robust and agile supply chains to provide convenience and choice</a:t>
            </a:r>
          </a:p>
        </p:txBody>
      </p:sp>
      <p:sp>
        <p:nvSpPr>
          <p:cNvPr id="17" name="Rectangle 16">
            <a:extLst>
              <a:ext uri="{FF2B5EF4-FFF2-40B4-BE49-F238E27FC236}">
                <a16:creationId xmlns:a16="http://schemas.microsoft.com/office/drawing/2014/main" id="{214EBB30-5B79-45B5-9E0F-A52389F3DE62}"/>
              </a:ext>
            </a:extLst>
          </p:cNvPr>
          <p:cNvSpPr/>
          <p:nvPr/>
        </p:nvSpPr>
        <p:spPr>
          <a:xfrm>
            <a:off x="8174959" y="2688195"/>
            <a:ext cx="3645565" cy="2292757"/>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lumOff val="50000"/>
                  </a:schemeClr>
                </a:solidFill>
                <a:latin typeface="Arial" panose="020B0604020202020204" pitchFamily="34" charset="0"/>
                <a:cs typeface="Arial" panose="020B0604020202020204" pitchFamily="34" charset="0"/>
              </a:rPr>
              <a:t>                            </a:t>
            </a:r>
            <a:r>
              <a:rPr lang="en-US" sz="1100" dirty="0">
                <a:solidFill>
                  <a:schemeClr val="tx1">
                    <a:lumMod val="65000"/>
                    <a:lumOff val="35000"/>
                  </a:schemeClr>
                </a:solidFill>
                <a:latin typeface="Arial" panose="020B0604020202020204" pitchFamily="34" charset="0"/>
                <a:cs typeface="Arial" panose="020B0604020202020204" pitchFamily="34" charset="0"/>
              </a:rPr>
              <a:t>Personalized in-store</a:t>
            </a:r>
          </a:p>
          <a:p>
            <a:pPr algn="ctr"/>
            <a:r>
              <a:rPr lang="en-US" sz="1100" dirty="0">
                <a:solidFill>
                  <a:schemeClr val="tx1">
                    <a:lumMod val="65000"/>
                    <a:lumOff val="35000"/>
                  </a:schemeClr>
                </a:solidFill>
                <a:latin typeface="Arial" panose="020B0604020202020204" pitchFamily="34" charset="0"/>
                <a:cs typeface="Arial" panose="020B0604020202020204" pitchFamily="34" charset="0"/>
              </a:rPr>
              <a:t>                                       Shopping recommendations</a:t>
            </a:r>
          </a:p>
          <a:p>
            <a:pPr algn="ctr"/>
            <a:endParaRPr lang="en-US" sz="1100" dirty="0">
              <a:solidFill>
                <a:schemeClr val="tx1">
                  <a:lumMod val="65000"/>
                  <a:lumOff val="35000"/>
                </a:schemeClr>
              </a:solidFill>
              <a:latin typeface="Arial" panose="020B0604020202020204" pitchFamily="34" charset="0"/>
              <a:cs typeface="Arial" panose="020B0604020202020204" pitchFamily="34" charset="0"/>
            </a:endParaRPr>
          </a:p>
          <a:p>
            <a:pPr algn="ctr"/>
            <a:endParaRPr lang="en-US" sz="1100" dirty="0">
              <a:solidFill>
                <a:schemeClr val="tx1">
                  <a:lumMod val="65000"/>
                  <a:lumOff val="35000"/>
                </a:schemeClr>
              </a:solidFill>
              <a:latin typeface="Arial" panose="020B0604020202020204" pitchFamily="34" charset="0"/>
              <a:cs typeface="Arial" panose="020B0604020202020204" pitchFamily="34" charset="0"/>
            </a:endParaRPr>
          </a:p>
          <a:p>
            <a:pPr algn="ctr"/>
            <a:r>
              <a:rPr lang="en-US" sz="1100" dirty="0">
                <a:solidFill>
                  <a:schemeClr val="tx1">
                    <a:lumMod val="65000"/>
                    <a:lumOff val="35000"/>
                  </a:schemeClr>
                </a:solidFill>
                <a:latin typeface="Arial" panose="020B0604020202020204" pitchFamily="34" charset="0"/>
                <a:cs typeface="Arial" panose="020B0604020202020204" pitchFamily="34" charset="0"/>
              </a:rPr>
              <a:t>                                    Mobile app using machine</a:t>
            </a:r>
          </a:p>
          <a:p>
            <a:pPr algn="ctr"/>
            <a:r>
              <a:rPr lang="en-US" sz="1100" dirty="0">
                <a:solidFill>
                  <a:schemeClr val="tx1">
                    <a:lumMod val="65000"/>
                    <a:lumOff val="35000"/>
                  </a:schemeClr>
                </a:solidFill>
                <a:latin typeface="Arial" panose="020B0604020202020204" pitchFamily="34" charset="0"/>
                <a:cs typeface="Arial" panose="020B0604020202020204" pitchFamily="34" charset="0"/>
              </a:rPr>
              <a:t>                         Learning to monitor </a:t>
            </a:r>
          </a:p>
          <a:p>
            <a:pPr algn="ctr"/>
            <a:r>
              <a:rPr lang="en-US" sz="1100" dirty="0">
                <a:solidFill>
                  <a:schemeClr val="tx1">
                    <a:lumMod val="65000"/>
                    <a:lumOff val="35000"/>
                  </a:schemeClr>
                </a:solidFill>
                <a:latin typeface="Arial" panose="020B0604020202020204" pitchFamily="34" charset="0"/>
                <a:cs typeface="Arial" panose="020B0604020202020204" pitchFamily="34" charset="0"/>
              </a:rPr>
              <a:t>                             Mental-health patients</a:t>
            </a:r>
          </a:p>
          <a:p>
            <a:pPr algn="ctr"/>
            <a:endParaRPr lang="en-US" sz="1100" dirty="0">
              <a:solidFill>
                <a:schemeClr val="tx1">
                  <a:lumMod val="65000"/>
                  <a:lumOff val="35000"/>
                </a:schemeClr>
              </a:solidFill>
              <a:latin typeface="Arial" panose="020B0604020202020204" pitchFamily="34" charset="0"/>
              <a:cs typeface="Arial" panose="020B0604020202020204" pitchFamily="34" charset="0"/>
            </a:endParaRPr>
          </a:p>
          <a:p>
            <a:pPr algn="ctr"/>
            <a:endParaRPr lang="en-US" sz="1100" dirty="0">
              <a:solidFill>
                <a:schemeClr val="tx1">
                  <a:lumMod val="65000"/>
                  <a:lumOff val="35000"/>
                </a:schemeClr>
              </a:solidFill>
              <a:latin typeface="Arial" panose="020B0604020202020204" pitchFamily="34" charset="0"/>
              <a:cs typeface="Arial" panose="020B0604020202020204" pitchFamily="34" charset="0"/>
            </a:endParaRPr>
          </a:p>
          <a:p>
            <a:pPr algn="ctr"/>
            <a:r>
              <a:rPr lang="en-US" sz="1100" dirty="0">
                <a:solidFill>
                  <a:schemeClr val="tx1">
                    <a:lumMod val="65000"/>
                    <a:lumOff val="35000"/>
                  </a:schemeClr>
                </a:solidFill>
                <a:latin typeface="Arial" panose="020B0604020202020204" pitchFamily="34" charset="0"/>
                <a:cs typeface="Arial" panose="020B0604020202020204" pitchFamily="34" charset="0"/>
              </a:rPr>
              <a:t>                                       Music tailored in real time to</a:t>
            </a:r>
          </a:p>
          <a:p>
            <a:pPr algn="ctr"/>
            <a:r>
              <a:rPr lang="en-US" sz="1100" dirty="0">
                <a:solidFill>
                  <a:schemeClr val="tx1">
                    <a:lumMod val="65000"/>
                    <a:lumOff val="35000"/>
                  </a:schemeClr>
                </a:solidFill>
                <a:latin typeface="Arial" panose="020B0604020202020204" pitchFamily="34" charset="0"/>
                <a:cs typeface="Arial" panose="020B0604020202020204" pitchFamily="34" charset="0"/>
              </a:rPr>
              <a:t>                       Mood and location</a:t>
            </a:r>
          </a:p>
        </p:txBody>
      </p:sp>
      <p:sp>
        <p:nvSpPr>
          <p:cNvPr id="18" name="Rectangle 17">
            <a:extLst>
              <a:ext uri="{FF2B5EF4-FFF2-40B4-BE49-F238E27FC236}">
                <a16:creationId xmlns:a16="http://schemas.microsoft.com/office/drawing/2014/main" id="{3AE62B91-F355-4C70-BD78-318DDBDB028B}"/>
              </a:ext>
            </a:extLst>
          </p:cNvPr>
          <p:cNvSpPr/>
          <p:nvPr/>
        </p:nvSpPr>
        <p:spPr>
          <a:xfrm>
            <a:off x="8174958" y="5077325"/>
            <a:ext cx="3633580" cy="1285374"/>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Requires (repeat) access to customer data</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Usage data can be captured without direct customer intervention</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Analytical capabilities to tailor personalized offers and services</a:t>
            </a:r>
          </a:p>
        </p:txBody>
      </p:sp>
      <p:pic>
        <p:nvPicPr>
          <p:cNvPr id="20" name="Picture 19">
            <a:extLst>
              <a:ext uri="{FF2B5EF4-FFF2-40B4-BE49-F238E27FC236}">
                <a16:creationId xmlns:a16="http://schemas.microsoft.com/office/drawing/2014/main" id="{029C27AF-DEDC-485A-9515-30F3164A2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502" y="2790281"/>
            <a:ext cx="1362629" cy="2126646"/>
          </a:xfrm>
          <a:prstGeom prst="rect">
            <a:avLst/>
          </a:prstGeom>
        </p:spPr>
      </p:pic>
      <p:pic>
        <p:nvPicPr>
          <p:cNvPr id="22" name="Picture 21">
            <a:extLst>
              <a:ext uri="{FF2B5EF4-FFF2-40B4-BE49-F238E27FC236}">
                <a16:creationId xmlns:a16="http://schemas.microsoft.com/office/drawing/2014/main" id="{4E040225-FD6E-4FA4-A94D-A80A16E80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088" y="2739485"/>
            <a:ext cx="1143934" cy="2122393"/>
          </a:xfrm>
          <a:prstGeom prst="rect">
            <a:avLst/>
          </a:prstGeom>
        </p:spPr>
      </p:pic>
    </p:spTree>
    <p:extLst>
      <p:ext uri="{BB962C8B-B14F-4D97-AF65-F5344CB8AC3E}">
        <p14:creationId xmlns:p14="http://schemas.microsoft.com/office/powerpoint/2010/main" val="4263032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B6A7-FCB3-4CCE-BFD4-74B5DAC0D2F6}"/>
              </a:ext>
            </a:extLst>
          </p:cNvPr>
          <p:cNvSpPr>
            <a:spLocks noGrp="1"/>
          </p:cNvSpPr>
          <p:nvPr>
            <p:ph type="title"/>
          </p:nvPr>
        </p:nvSpPr>
        <p:spPr/>
        <p:txBody>
          <a:bodyPr/>
          <a:lstStyle/>
          <a:p>
            <a:r>
              <a:rPr lang="en-US" dirty="0"/>
              <a:t>Digital Enterprise: Digital Metrics for Success</a:t>
            </a:r>
          </a:p>
        </p:txBody>
      </p:sp>
      <p:sp>
        <p:nvSpPr>
          <p:cNvPr id="3" name="Rectangle 2">
            <a:extLst>
              <a:ext uri="{FF2B5EF4-FFF2-40B4-BE49-F238E27FC236}">
                <a16:creationId xmlns:a16="http://schemas.microsoft.com/office/drawing/2014/main" id="{EBBC2CC8-802C-4E09-9D59-E99B3859E23A}"/>
              </a:ext>
            </a:extLst>
          </p:cNvPr>
          <p:cNvSpPr/>
          <p:nvPr/>
        </p:nvSpPr>
        <p:spPr>
          <a:xfrm>
            <a:off x="419099" y="1172304"/>
            <a:ext cx="11401425" cy="584775"/>
          </a:xfrm>
          <a:prstGeom prst="rect">
            <a:avLst/>
          </a:prstGeom>
        </p:spPr>
        <p:txBody>
          <a:bodyPr wrap="square">
            <a:spAutoFit/>
          </a:bodyPr>
          <a:lstStyle/>
          <a:p>
            <a:r>
              <a:rPr lang="en-US" sz="1600" dirty="0">
                <a:solidFill>
                  <a:schemeClr val="accent5">
                    <a:lumMod val="60000"/>
                    <a:lumOff val="40000"/>
                  </a:schemeClr>
                </a:solidFill>
                <a:latin typeface="Arial" panose="020B0604020202020204" pitchFamily="34" charset="0"/>
                <a:cs typeface="Arial" panose="020B0604020202020204" pitchFamily="34" charset="0"/>
              </a:rPr>
              <a:t>Digital disruption is encouraging companies to re-examine their operating models. DTI research has identified five operating models for the digital age.</a:t>
            </a:r>
            <a:endParaRPr lang="en-US" sz="1800" dirty="0">
              <a:solidFill>
                <a:schemeClr val="accent5">
                  <a:lumMod val="60000"/>
                  <a:lumOff val="40000"/>
                </a:schemeClr>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3573A090-8485-4ACF-BB86-5F41614B7C2E}"/>
              </a:ext>
            </a:extLst>
          </p:cNvPr>
          <p:cNvCxnSpPr>
            <a:cxnSpLocks/>
          </p:cNvCxnSpPr>
          <p:nvPr/>
        </p:nvCxnSpPr>
        <p:spPr>
          <a:xfrm>
            <a:off x="8157411" y="1981372"/>
            <a:ext cx="3663113"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6AC726B-18B4-4D07-AC0D-97A214AA0B77}"/>
              </a:ext>
            </a:extLst>
          </p:cNvPr>
          <p:cNvSpPr/>
          <p:nvPr/>
        </p:nvSpPr>
        <p:spPr>
          <a:xfrm>
            <a:off x="8289759" y="2217697"/>
            <a:ext cx="3261796" cy="37177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accent3">
                    <a:lumMod val="75000"/>
                  </a:schemeClr>
                </a:solidFill>
                <a:latin typeface="Arial" panose="020B0604020202020204" pitchFamily="34" charset="0"/>
                <a:cs typeface="Arial" panose="020B0604020202020204" pitchFamily="34" charset="0"/>
              </a:rPr>
              <a:t>Why is digital traction important?</a:t>
            </a:r>
          </a:p>
          <a:p>
            <a:pPr algn="ctr"/>
            <a:endParaRPr lang="en-US" sz="1400" dirty="0">
              <a:solidFill>
                <a:schemeClr val="accent3">
                  <a:lumMod val="75000"/>
                </a:schemeClr>
              </a:solidFill>
              <a:latin typeface="Arial" panose="020B0604020202020204" pitchFamily="34" charset="0"/>
              <a:cs typeface="Arial" panose="020B0604020202020204" pitchFamily="34" charset="0"/>
            </a:endParaRPr>
          </a:p>
          <a:p>
            <a:pPr algn="thaiDist"/>
            <a:r>
              <a:rPr lang="en-US" sz="1200" dirty="0">
                <a:solidFill>
                  <a:schemeClr val="accent3">
                    <a:lumMod val="75000"/>
                  </a:schemeClr>
                </a:solidFill>
                <a:latin typeface="Arial" panose="020B0604020202020204" pitchFamily="34" charset="0"/>
                <a:cs typeface="Arial" panose="020B0604020202020204" pitchFamily="34" charset="0"/>
              </a:rPr>
              <a:t>Being able to measure digital traction – and find ways to boost it – is important for both digital disruption and established business for two key reason.</a:t>
            </a:r>
          </a:p>
          <a:p>
            <a:pPr algn="thaiDist"/>
            <a:endParaRPr lang="en-US" sz="1200" dirty="0">
              <a:solidFill>
                <a:schemeClr val="accent3">
                  <a:lumMod val="75000"/>
                </a:schemeClr>
              </a:solidFill>
              <a:latin typeface="Arial" panose="020B0604020202020204" pitchFamily="34" charset="0"/>
              <a:cs typeface="Arial" panose="020B0604020202020204" pitchFamily="34" charset="0"/>
            </a:endParaRPr>
          </a:p>
          <a:p>
            <a:pPr marL="228600" indent="-228600" algn="thaiDist">
              <a:buAutoNum type="arabicPeriod"/>
            </a:pPr>
            <a:r>
              <a:rPr lang="en-US" sz="1200" dirty="0">
                <a:solidFill>
                  <a:schemeClr val="accent3">
                    <a:lumMod val="75000"/>
                  </a:schemeClr>
                </a:solidFill>
                <a:latin typeface="Arial" panose="020B0604020202020204" pitchFamily="34" charset="0"/>
                <a:cs typeface="Arial" panose="020B0604020202020204" pitchFamily="34" charset="0"/>
              </a:rPr>
              <a:t>In some scenarios, strong digital traction (e.g. a high NPS) means that the cost of marketing falls to zero and, in the case of a peer-to-peer business model, service costs could also approach zero.</a:t>
            </a:r>
          </a:p>
          <a:p>
            <a:pPr marL="228600" indent="-228600" algn="thaiDist">
              <a:buAutoNum type="arabicPeriod"/>
            </a:pPr>
            <a:endParaRPr lang="en-US" sz="1200" dirty="0">
              <a:solidFill>
                <a:schemeClr val="accent3">
                  <a:lumMod val="75000"/>
                </a:schemeClr>
              </a:solidFill>
              <a:latin typeface="Arial" panose="020B0604020202020204" pitchFamily="34" charset="0"/>
              <a:cs typeface="Arial" panose="020B0604020202020204" pitchFamily="34" charset="0"/>
            </a:endParaRPr>
          </a:p>
          <a:p>
            <a:pPr marL="228600" indent="-228600" algn="thaiDist">
              <a:buAutoNum type="arabicPeriod"/>
            </a:pPr>
            <a:r>
              <a:rPr lang="en-US" sz="1200" dirty="0">
                <a:solidFill>
                  <a:schemeClr val="accent3">
                    <a:lumMod val="75000"/>
                  </a:schemeClr>
                </a:solidFill>
                <a:latin typeface="Arial" panose="020B0604020202020204" pitchFamily="34" charset="0"/>
                <a:cs typeface="Arial" panose="020B0604020202020204" pitchFamily="34" charset="0"/>
              </a:rPr>
              <a:t>Strong digital traction can boost company valuations as digital enterprises have more scalable, highly engaged customers than traditional companies. In a down market, these scale effects become more pronounced in investor valuations.</a:t>
            </a:r>
          </a:p>
          <a:p>
            <a:pPr algn="ctr"/>
            <a:endParaRPr lang="en-US" sz="1400" dirty="0">
              <a:solidFill>
                <a:schemeClr val="accent3">
                  <a:lumMod val="75000"/>
                </a:schemeClr>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F93D795-20B1-49F8-A848-8D71B7317728}"/>
              </a:ext>
            </a:extLst>
          </p:cNvPr>
          <p:cNvCxnSpPr>
            <a:cxnSpLocks/>
          </p:cNvCxnSpPr>
          <p:nvPr/>
        </p:nvCxnSpPr>
        <p:spPr>
          <a:xfrm>
            <a:off x="8157412" y="6104194"/>
            <a:ext cx="3663113"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8DAEC62-EF32-470D-97A7-FD7826934DE9}"/>
              </a:ext>
            </a:extLst>
          </p:cNvPr>
          <p:cNvSpPr/>
          <p:nvPr/>
        </p:nvSpPr>
        <p:spPr>
          <a:xfrm>
            <a:off x="371475" y="1848140"/>
            <a:ext cx="7533272" cy="739113"/>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DIGITAL TRACTION</a:t>
            </a:r>
          </a:p>
        </p:txBody>
      </p:sp>
      <p:sp>
        <p:nvSpPr>
          <p:cNvPr id="10" name="Rectangle 9">
            <a:extLst>
              <a:ext uri="{FF2B5EF4-FFF2-40B4-BE49-F238E27FC236}">
                <a16:creationId xmlns:a16="http://schemas.microsoft.com/office/drawing/2014/main" id="{3476BCF8-AF17-4F17-B58D-14C600B0D517}"/>
              </a:ext>
            </a:extLst>
          </p:cNvPr>
          <p:cNvSpPr/>
          <p:nvPr/>
        </p:nvSpPr>
        <p:spPr>
          <a:xfrm>
            <a:off x="371475" y="2678314"/>
            <a:ext cx="2419851" cy="931159"/>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latin typeface="Arial" panose="020B0604020202020204" pitchFamily="34" charset="0"/>
                <a:cs typeface="Arial" panose="020B0604020202020204" pitchFamily="34" charset="0"/>
              </a:rPr>
              <a:t>SCALE</a:t>
            </a:r>
          </a:p>
        </p:txBody>
      </p:sp>
      <p:sp>
        <p:nvSpPr>
          <p:cNvPr id="13" name="Rectangle 12">
            <a:extLst>
              <a:ext uri="{FF2B5EF4-FFF2-40B4-BE49-F238E27FC236}">
                <a16:creationId xmlns:a16="http://schemas.microsoft.com/office/drawing/2014/main" id="{CA02FCA0-0ECF-474C-A98C-91DE9D848C01}"/>
              </a:ext>
            </a:extLst>
          </p:cNvPr>
          <p:cNvSpPr/>
          <p:nvPr/>
        </p:nvSpPr>
        <p:spPr>
          <a:xfrm>
            <a:off x="5484896" y="2678313"/>
            <a:ext cx="2419851" cy="931161"/>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latin typeface="Arial" panose="020B0604020202020204" pitchFamily="34" charset="0"/>
                <a:cs typeface="Arial" panose="020B0604020202020204" pitchFamily="34" charset="0"/>
              </a:rPr>
              <a:t>ENGAGEMENT</a:t>
            </a:r>
          </a:p>
        </p:txBody>
      </p:sp>
      <p:sp>
        <p:nvSpPr>
          <p:cNvPr id="14" name="Rectangle 13">
            <a:extLst>
              <a:ext uri="{FF2B5EF4-FFF2-40B4-BE49-F238E27FC236}">
                <a16:creationId xmlns:a16="http://schemas.microsoft.com/office/drawing/2014/main" id="{409AE400-C75E-42C3-B88B-5BEB5DD23153}"/>
              </a:ext>
            </a:extLst>
          </p:cNvPr>
          <p:cNvSpPr/>
          <p:nvPr/>
        </p:nvSpPr>
        <p:spPr>
          <a:xfrm>
            <a:off x="2928185" y="2678312"/>
            <a:ext cx="2419851" cy="931161"/>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latin typeface="Arial" panose="020B0604020202020204" pitchFamily="34" charset="0"/>
                <a:cs typeface="Arial" panose="020B0604020202020204" pitchFamily="34" charset="0"/>
              </a:rPr>
              <a:t>ACTIVE USAGE</a:t>
            </a:r>
          </a:p>
        </p:txBody>
      </p:sp>
      <p:sp>
        <p:nvSpPr>
          <p:cNvPr id="15" name="Rectangle 14">
            <a:extLst>
              <a:ext uri="{FF2B5EF4-FFF2-40B4-BE49-F238E27FC236}">
                <a16:creationId xmlns:a16="http://schemas.microsoft.com/office/drawing/2014/main" id="{FD55622F-4144-4B45-BBD4-1E9BE85E7417}"/>
              </a:ext>
            </a:extLst>
          </p:cNvPr>
          <p:cNvSpPr/>
          <p:nvPr/>
        </p:nvSpPr>
        <p:spPr>
          <a:xfrm>
            <a:off x="2928185" y="3609473"/>
            <a:ext cx="2419851" cy="2753225"/>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200" dirty="0">
                <a:solidFill>
                  <a:schemeClr val="tx1">
                    <a:lumMod val="65000"/>
                    <a:lumOff val="35000"/>
                  </a:schemeClr>
                </a:solidFill>
                <a:latin typeface="Arial" panose="020B0604020202020204" pitchFamily="34" charset="0"/>
                <a:cs typeface="Arial" panose="020B0604020202020204" pitchFamily="34" charset="0"/>
              </a:rPr>
              <a:t>Number of active users</a:t>
            </a:r>
          </a:p>
          <a:p>
            <a:pPr marL="171450" indent="-171450">
              <a:buFont typeface="Wingdings" panose="05000000000000000000" pitchFamily="2" charset="2"/>
              <a:buChar char="§"/>
            </a:pPr>
            <a:r>
              <a:rPr lang="en-US" sz="1200" dirty="0">
                <a:solidFill>
                  <a:schemeClr val="tx1">
                    <a:lumMod val="65000"/>
                    <a:lumOff val="35000"/>
                  </a:schemeClr>
                </a:solidFill>
                <a:latin typeface="Arial" panose="020B0604020202020204" pitchFamily="34" charset="0"/>
                <a:cs typeface="Arial" panose="020B0604020202020204" pitchFamily="34" charset="0"/>
              </a:rPr>
              <a:t>Monthly active users (MAU)</a:t>
            </a:r>
          </a:p>
          <a:p>
            <a:pPr marL="171450" indent="-171450">
              <a:buFont typeface="Wingdings" panose="05000000000000000000" pitchFamily="2" charset="2"/>
              <a:buChar char="§"/>
            </a:pPr>
            <a:r>
              <a:rPr lang="en-US" sz="1200" dirty="0">
                <a:solidFill>
                  <a:schemeClr val="tx1">
                    <a:lumMod val="65000"/>
                    <a:lumOff val="35000"/>
                  </a:schemeClr>
                </a:solidFill>
                <a:latin typeface="Arial" panose="020B0604020202020204" pitchFamily="34" charset="0"/>
                <a:cs typeface="Arial" panose="020B0604020202020204" pitchFamily="34" charset="0"/>
              </a:rPr>
              <a:t>Ratio of new users to repeat users / customers</a:t>
            </a:r>
          </a:p>
          <a:p>
            <a:pPr marL="171450" indent="-171450">
              <a:buFont typeface="Wingdings" panose="05000000000000000000" pitchFamily="2" charset="2"/>
              <a:buChar char="§"/>
            </a:pPr>
            <a:r>
              <a:rPr lang="en-US" sz="1200" dirty="0">
                <a:solidFill>
                  <a:schemeClr val="tx1">
                    <a:lumMod val="65000"/>
                    <a:lumOff val="35000"/>
                  </a:schemeClr>
                </a:solidFill>
                <a:latin typeface="Arial" panose="020B0604020202020204" pitchFamily="34" charset="0"/>
                <a:cs typeface="Arial" panose="020B0604020202020204" pitchFamily="34" charset="0"/>
              </a:rPr>
              <a:t>Conversion rate</a:t>
            </a:r>
          </a:p>
          <a:p>
            <a:pPr marL="171450" indent="-171450">
              <a:buFont typeface="Wingdings" panose="05000000000000000000" pitchFamily="2" charset="2"/>
              <a:buChar char="§"/>
            </a:pPr>
            <a:r>
              <a:rPr lang="en-US" sz="1200" dirty="0">
                <a:solidFill>
                  <a:schemeClr val="tx1">
                    <a:lumMod val="65000"/>
                    <a:lumOff val="35000"/>
                  </a:schemeClr>
                </a:solidFill>
                <a:latin typeface="Arial" panose="020B0604020202020204" pitchFamily="34" charset="0"/>
                <a:cs typeface="Arial" panose="020B0604020202020204" pitchFamily="34" charset="0"/>
              </a:rPr>
              <a:t>Abandon rates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D99603E-B07A-48BD-8846-BD823B7CC34C}"/>
              </a:ext>
            </a:extLst>
          </p:cNvPr>
          <p:cNvSpPr/>
          <p:nvPr/>
        </p:nvSpPr>
        <p:spPr>
          <a:xfrm>
            <a:off x="5484896" y="3609475"/>
            <a:ext cx="2419851" cy="2753225"/>
          </a:xfrm>
          <a:prstGeom prst="rect">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Time on site</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Net Promoter Score (NPS)</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Customer satisfaction index</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Downloads</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Cohort retention on metrics that matter for that business</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Bounce rate</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Sources of traffic</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Customer concentration risk</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Churn / exit rate</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Posts contributed</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Photo / videos uploaded and shared, and views completed</a:t>
            </a:r>
          </a:p>
          <a:p>
            <a:pPr marL="171450" indent="-171450">
              <a:buFont typeface="Wingdings" panose="05000000000000000000" pitchFamily="2" charset="2"/>
              <a:buChar char="§"/>
            </a:pPr>
            <a:r>
              <a:rPr lang="en-US" sz="1100" dirty="0">
                <a:solidFill>
                  <a:schemeClr val="tx1">
                    <a:lumMod val="65000"/>
                    <a:lumOff val="35000"/>
                  </a:schemeClr>
                </a:solidFill>
                <a:latin typeface="Arial" panose="020B0604020202020204" pitchFamily="34" charset="0"/>
                <a:cs typeface="Arial" panose="020B0604020202020204" pitchFamily="34" charset="0"/>
              </a:rPr>
              <a:t>Number of likes and shares</a:t>
            </a:r>
          </a:p>
        </p:txBody>
      </p:sp>
      <p:sp>
        <p:nvSpPr>
          <p:cNvPr id="17" name="Rectangle 16">
            <a:extLst>
              <a:ext uri="{FF2B5EF4-FFF2-40B4-BE49-F238E27FC236}">
                <a16:creationId xmlns:a16="http://schemas.microsoft.com/office/drawing/2014/main" id="{53EA53A4-4D9D-4FAE-81A6-2F44516E962B}"/>
              </a:ext>
            </a:extLst>
          </p:cNvPr>
          <p:cNvSpPr/>
          <p:nvPr/>
        </p:nvSpPr>
        <p:spPr>
          <a:xfrm>
            <a:off x="371475" y="3609475"/>
            <a:ext cx="2419851" cy="2753225"/>
          </a:xfrm>
          <a:prstGeom prst="rect">
            <a:avLst/>
          </a:prstGeom>
          <a:solidFill>
            <a:schemeClr val="bg1"/>
          </a:solidFill>
          <a:ln>
            <a:solidFill>
              <a:srgbClr val="196AA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
            </a:pPr>
            <a:r>
              <a:rPr lang="en-US" sz="1200" dirty="0">
                <a:solidFill>
                  <a:schemeClr val="tx1">
                    <a:lumMod val="65000"/>
                    <a:lumOff val="35000"/>
                  </a:schemeClr>
                </a:solidFill>
                <a:latin typeface="Arial" panose="020B0604020202020204" pitchFamily="34" charset="0"/>
                <a:cs typeface="Arial" panose="020B0604020202020204" pitchFamily="34" charset="0"/>
              </a:rPr>
              <a:t>Unique visitors</a:t>
            </a:r>
          </a:p>
          <a:p>
            <a:pPr marL="171450" indent="-171450">
              <a:buFont typeface="Wingdings" panose="05000000000000000000" pitchFamily="2" charset="2"/>
              <a:buChar char="§"/>
            </a:pPr>
            <a:r>
              <a:rPr lang="en-US" sz="1200" dirty="0">
                <a:solidFill>
                  <a:schemeClr val="tx1">
                    <a:lumMod val="65000"/>
                    <a:lumOff val="35000"/>
                  </a:schemeClr>
                </a:solidFill>
                <a:latin typeface="Arial" panose="020B0604020202020204" pitchFamily="34" charset="0"/>
                <a:cs typeface="Arial" panose="020B0604020202020204" pitchFamily="34" charset="0"/>
              </a:rPr>
              <a:t>Number of visitors</a:t>
            </a:r>
          </a:p>
          <a:p>
            <a:pPr marL="171450" indent="-171450">
              <a:buFont typeface="Wingdings" panose="05000000000000000000" pitchFamily="2" charset="2"/>
              <a:buChar char="§"/>
            </a:pPr>
            <a:r>
              <a:rPr lang="en-US" sz="1200" dirty="0">
                <a:solidFill>
                  <a:schemeClr val="tx1">
                    <a:lumMod val="65000"/>
                    <a:lumOff val="35000"/>
                  </a:schemeClr>
                </a:solidFill>
                <a:latin typeface="Arial" panose="020B0604020202020204" pitchFamily="34" charset="0"/>
                <a:cs typeface="Arial" panose="020B0604020202020204" pitchFamily="34" charset="0"/>
              </a:rPr>
              <a:t>Number of registered users</a:t>
            </a:r>
          </a:p>
          <a:p>
            <a:pPr marL="171450" indent="-171450">
              <a:buFont typeface="Wingdings" panose="05000000000000000000" pitchFamily="2" charset="2"/>
              <a:buChar char="§"/>
            </a:pPr>
            <a:r>
              <a:rPr lang="en-US" sz="1200" dirty="0">
                <a:solidFill>
                  <a:schemeClr val="tx1">
                    <a:lumMod val="65000"/>
                    <a:lumOff val="35000"/>
                  </a:schemeClr>
                </a:solidFill>
                <a:latin typeface="Arial" panose="020B0604020202020204" pitchFamily="34" charset="0"/>
                <a:cs typeface="Arial" panose="020B0604020202020204" pitchFamily="34" charset="0"/>
              </a:rPr>
              <a:t>MOM (month-on-month) growth in registrations</a:t>
            </a:r>
          </a:p>
          <a:p>
            <a:pPr marL="171450" indent="-171450">
              <a:buFont typeface="Wingdings" panose="05000000000000000000" pitchFamily="2" charset="2"/>
              <a:buChar char="§"/>
            </a:pPr>
            <a:r>
              <a:rPr lang="en-US" sz="1200" dirty="0">
                <a:solidFill>
                  <a:schemeClr val="tx1">
                    <a:lumMod val="65000"/>
                    <a:lumOff val="35000"/>
                  </a:schemeClr>
                </a:solidFill>
                <a:latin typeface="Arial" panose="020B0604020202020204" pitchFamily="34" charset="0"/>
                <a:cs typeface="Arial" panose="020B0604020202020204" pitchFamily="34" charset="0"/>
              </a:rPr>
              <a:t>Organic user acquisition</a:t>
            </a:r>
          </a:p>
        </p:txBody>
      </p:sp>
      <p:sp>
        <p:nvSpPr>
          <p:cNvPr id="18" name="Oval 17">
            <a:extLst>
              <a:ext uri="{FF2B5EF4-FFF2-40B4-BE49-F238E27FC236}">
                <a16:creationId xmlns:a16="http://schemas.microsoft.com/office/drawing/2014/main" id="{E9E4A5A3-D65A-43DD-8D83-C6C89B5A4663}"/>
              </a:ext>
            </a:extLst>
          </p:cNvPr>
          <p:cNvSpPr/>
          <p:nvPr/>
        </p:nvSpPr>
        <p:spPr>
          <a:xfrm>
            <a:off x="3933573" y="2426327"/>
            <a:ext cx="409073" cy="4129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19" name="Oval 18">
            <a:extLst>
              <a:ext uri="{FF2B5EF4-FFF2-40B4-BE49-F238E27FC236}">
                <a16:creationId xmlns:a16="http://schemas.microsoft.com/office/drawing/2014/main" id="{47C2B379-9D95-4AD0-B073-483368822638}"/>
              </a:ext>
            </a:extLst>
          </p:cNvPr>
          <p:cNvSpPr/>
          <p:nvPr/>
        </p:nvSpPr>
        <p:spPr>
          <a:xfrm>
            <a:off x="2655219" y="2915112"/>
            <a:ext cx="409073" cy="4129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latin typeface="Arial" panose="020B0604020202020204" pitchFamily="34" charset="0"/>
                <a:cs typeface="Arial" panose="020B0604020202020204" pitchFamily="34" charset="0"/>
              </a:rPr>
              <a:t>X</a:t>
            </a:r>
          </a:p>
        </p:txBody>
      </p:sp>
      <p:sp>
        <p:nvSpPr>
          <p:cNvPr id="20" name="Oval 19">
            <a:extLst>
              <a:ext uri="{FF2B5EF4-FFF2-40B4-BE49-F238E27FC236}">
                <a16:creationId xmlns:a16="http://schemas.microsoft.com/office/drawing/2014/main" id="{FDF05320-0E5B-48BE-AC4C-A5B46B4B2743}"/>
              </a:ext>
            </a:extLst>
          </p:cNvPr>
          <p:cNvSpPr/>
          <p:nvPr/>
        </p:nvSpPr>
        <p:spPr>
          <a:xfrm>
            <a:off x="5211930" y="2891907"/>
            <a:ext cx="409073" cy="4129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latin typeface="Arial" panose="020B0604020202020204" pitchFamily="34" charset="0"/>
                <a:cs typeface="Arial" panose="020B0604020202020204" pitchFamily="34" charset="0"/>
              </a:rPr>
              <a:t>X</a:t>
            </a:r>
          </a:p>
        </p:txBody>
      </p:sp>
      <p:pic>
        <p:nvPicPr>
          <p:cNvPr id="22" name="Graphic 21">
            <a:extLst>
              <a:ext uri="{FF2B5EF4-FFF2-40B4-BE49-F238E27FC236}">
                <a16:creationId xmlns:a16="http://schemas.microsoft.com/office/drawing/2014/main" id="{8F7E78F1-EDA4-4EE1-808B-5AF5818BEC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7797" y="2816730"/>
            <a:ext cx="467207" cy="467207"/>
          </a:xfrm>
          <a:prstGeom prst="rect">
            <a:avLst/>
          </a:prstGeom>
        </p:spPr>
      </p:pic>
      <p:pic>
        <p:nvPicPr>
          <p:cNvPr id="26" name="Graphic 25">
            <a:extLst>
              <a:ext uri="{FF2B5EF4-FFF2-40B4-BE49-F238E27FC236}">
                <a16:creationId xmlns:a16="http://schemas.microsoft.com/office/drawing/2014/main" id="{47AC4646-BCAA-44D1-87C8-0626650C1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2324" y="2907141"/>
            <a:ext cx="391569" cy="391569"/>
          </a:xfrm>
          <a:prstGeom prst="rect">
            <a:avLst/>
          </a:prstGeom>
        </p:spPr>
      </p:pic>
      <p:pic>
        <p:nvPicPr>
          <p:cNvPr id="32" name="Graphic 31">
            <a:extLst>
              <a:ext uri="{FF2B5EF4-FFF2-40B4-BE49-F238E27FC236}">
                <a16:creationId xmlns:a16="http://schemas.microsoft.com/office/drawing/2014/main" id="{D9E4AB93-F2A9-42D1-AE40-BF4FDA67D2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66312" y="2816730"/>
            <a:ext cx="457018" cy="457018"/>
          </a:xfrm>
          <a:prstGeom prst="rect">
            <a:avLst/>
          </a:prstGeom>
        </p:spPr>
      </p:pic>
    </p:spTree>
    <p:extLst>
      <p:ext uri="{BB962C8B-B14F-4D97-AF65-F5344CB8AC3E}">
        <p14:creationId xmlns:p14="http://schemas.microsoft.com/office/powerpoint/2010/main" val="4115720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BE726-B367-4DBA-AD9C-33F1244DD692}"/>
              </a:ext>
            </a:extLst>
          </p:cNvPr>
          <p:cNvSpPr>
            <a:spLocks noGrp="1"/>
          </p:cNvSpPr>
          <p:nvPr>
            <p:ph type="title"/>
          </p:nvPr>
        </p:nvSpPr>
        <p:spPr/>
        <p:txBody>
          <a:bodyPr/>
          <a:lstStyle/>
          <a:p>
            <a:endParaRPr lang="en-US" dirty="0"/>
          </a:p>
        </p:txBody>
      </p:sp>
      <p:cxnSp>
        <p:nvCxnSpPr>
          <p:cNvPr id="3" name="Straight Connector 2">
            <a:extLst>
              <a:ext uri="{FF2B5EF4-FFF2-40B4-BE49-F238E27FC236}">
                <a16:creationId xmlns:a16="http://schemas.microsoft.com/office/drawing/2014/main" id="{C85C318B-A8E7-44A9-BFFD-1869FDB7180D}"/>
              </a:ext>
            </a:extLst>
          </p:cNvPr>
          <p:cNvCxnSpPr>
            <a:cxnSpLocks/>
          </p:cNvCxnSpPr>
          <p:nvPr/>
        </p:nvCxnSpPr>
        <p:spPr>
          <a:xfrm flipV="1">
            <a:off x="2454435" y="1494514"/>
            <a:ext cx="0" cy="4830874"/>
          </a:xfrm>
          <a:prstGeom prst="line">
            <a:avLst/>
          </a:prstGeom>
          <a:noFill/>
          <a:ln w="6350" cap="flat" cmpd="sng" algn="ctr">
            <a:solidFill>
              <a:srgbClr val="AAAAAA"/>
            </a:solidFill>
            <a:prstDash val="dash"/>
            <a:miter lim="800000"/>
          </a:ln>
          <a:effectLst/>
        </p:spPr>
      </p:cxnSp>
      <p:sp>
        <p:nvSpPr>
          <p:cNvPr id="4" name="Rectangle 3">
            <a:extLst>
              <a:ext uri="{FF2B5EF4-FFF2-40B4-BE49-F238E27FC236}">
                <a16:creationId xmlns:a16="http://schemas.microsoft.com/office/drawing/2014/main" id="{BDA65DE8-97B1-4DA0-B634-24B88FBF79D8}"/>
              </a:ext>
            </a:extLst>
          </p:cNvPr>
          <p:cNvSpPr/>
          <p:nvPr/>
        </p:nvSpPr>
        <p:spPr>
          <a:xfrm>
            <a:off x="533487" y="1494514"/>
            <a:ext cx="1860792" cy="2499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3">
                    <a:lumMod val="75000"/>
                  </a:schemeClr>
                </a:solidFill>
                <a:latin typeface="Arial" panose="020B0604020202020204" pitchFamily="34" charset="0"/>
                <a:cs typeface="Arial" panose="020B0604020202020204" pitchFamily="34" charset="0"/>
              </a:rPr>
              <a:t>How can business leaders change their organizations to be ready for digital impacts?</a:t>
            </a:r>
          </a:p>
          <a:p>
            <a:pPr algn="ctr"/>
            <a:endParaRPr lang="en-US" sz="1400" dirty="0">
              <a:solidFill>
                <a:schemeClr val="accent3">
                  <a:lumMod val="7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5955EE3-35CD-40E5-AA34-58D1CC0B268C}"/>
              </a:ext>
            </a:extLst>
          </p:cNvPr>
          <p:cNvSpPr/>
          <p:nvPr/>
        </p:nvSpPr>
        <p:spPr>
          <a:xfrm>
            <a:off x="3724053" y="1181858"/>
            <a:ext cx="1821686" cy="931159"/>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New Business Model</a:t>
            </a:r>
          </a:p>
        </p:txBody>
      </p:sp>
      <p:sp>
        <p:nvSpPr>
          <p:cNvPr id="6" name="Rectangle 5">
            <a:extLst>
              <a:ext uri="{FF2B5EF4-FFF2-40B4-BE49-F238E27FC236}">
                <a16:creationId xmlns:a16="http://schemas.microsoft.com/office/drawing/2014/main" id="{F9981B5A-DD51-4266-89C9-0695C5AA1E34}"/>
              </a:ext>
            </a:extLst>
          </p:cNvPr>
          <p:cNvSpPr/>
          <p:nvPr/>
        </p:nvSpPr>
        <p:spPr>
          <a:xfrm>
            <a:off x="3724053" y="2220137"/>
            <a:ext cx="1821687" cy="1047919"/>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Develop Ecosystems via </a:t>
            </a:r>
            <a:r>
              <a:rPr lang="en-US" sz="1400" b="1" dirty="0" err="1">
                <a:latin typeface="Arial" panose="020B0604020202020204" pitchFamily="34" charset="0"/>
                <a:cs typeface="Arial" panose="020B0604020202020204" pitchFamily="34" charset="0"/>
              </a:rPr>
              <a:t>Pertnerships</a:t>
            </a:r>
            <a:endParaRPr lang="en-US" sz="14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F1167CF-AECC-4C06-BA88-A5B4B9A2B8C8}"/>
              </a:ext>
            </a:extLst>
          </p:cNvPr>
          <p:cNvSpPr/>
          <p:nvPr/>
        </p:nvSpPr>
        <p:spPr>
          <a:xfrm>
            <a:off x="3724055" y="3366298"/>
            <a:ext cx="1821686" cy="931159"/>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Cultural Shift</a:t>
            </a:r>
          </a:p>
        </p:txBody>
      </p:sp>
      <p:sp>
        <p:nvSpPr>
          <p:cNvPr id="8" name="Rectangle 7">
            <a:extLst>
              <a:ext uri="{FF2B5EF4-FFF2-40B4-BE49-F238E27FC236}">
                <a16:creationId xmlns:a16="http://schemas.microsoft.com/office/drawing/2014/main" id="{5900F9AD-E6AA-4F7F-AE0B-DE224069A8E3}"/>
              </a:ext>
            </a:extLst>
          </p:cNvPr>
          <p:cNvSpPr/>
          <p:nvPr/>
        </p:nvSpPr>
        <p:spPr>
          <a:xfrm>
            <a:off x="3724056" y="4397254"/>
            <a:ext cx="1821686" cy="931159"/>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Skills of the Future</a:t>
            </a:r>
          </a:p>
        </p:txBody>
      </p:sp>
      <p:sp>
        <p:nvSpPr>
          <p:cNvPr id="9" name="Rectangle 8">
            <a:extLst>
              <a:ext uri="{FF2B5EF4-FFF2-40B4-BE49-F238E27FC236}">
                <a16:creationId xmlns:a16="http://schemas.microsoft.com/office/drawing/2014/main" id="{E05BEB5D-63CF-4FA8-AF1A-F8B9983B65C6}"/>
              </a:ext>
            </a:extLst>
          </p:cNvPr>
          <p:cNvSpPr/>
          <p:nvPr/>
        </p:nvSpPr>
        <p:spPr>
          <a:xfrm>
            <a:off x="3741865" y="5431541"/>
            <a:ext cx="1803875" cy="931159"/>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Data Security </a:t>
            </a:r>
          </a:p>
          <a:p>
            <a:pPr algn="ctr"/>
            <a:r>
              <a:rPr lang="en-US" sz="1400" b="1" dirty="0">
                <a:latin typeface="Arial" panose="020B0604020202020204" pitchFamily="34" charset="0"/>
                <a:cs typeface="Arial" panose="020B0604020202020204" pitchFamily="34" charset="0"/>
              </a:rPr>
              <a:t>and Privacy</a:t>
            </a:r>
          </a:p>
        </p:txBody>
      </p:sp>
      <p:sp>
        <p:nvSpPr>
          <p:cNvPr id="10" name="Oval 9">
            <a:extLst>
              <a:ext uri="{FF2B5EF4-FFF2-40B4-BE49-F238E27FC236}">
                <a16:creationId xmlns:a16="http://schemas.microsoft.com/office/drawing/2014/main" id="{4F95C1B2-2AC1-481B-8842-499E927F1494}"/>
              </a:ext>
            </a:extLst>
          </p:cNvPr>
          <p:cNvSpPr/>
          <p:nvPr/>
        </p:nvSpPr>
        <p:spPr>
          <a:xfrm>
            <a:off x="2723641" y="1256060"/>
            <a:ext cx="809130" cy="782753"/>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9664AC0-2CA3-4CF7-82B5-7364B140735B}"/>
              </a:ext>
            </a:extLst>
          </p:cNvPr>
          <p:cNvSpPr/>
          <p:nvPr/>
        </p:nvSpPr>
        <p:spPr>
          <a:xfrm>
            <a:off x="2723641" y="2352719"/>
            <a:ext cx="809130" cy="782753"/>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CB20AE-FB66-44D8-9794-811D67D1475C}"/>
              </a:ext>
            </a:extLst>
          </p:cNvPr>
          <p:cNvSpPr/>
          <p:nvPr/>
        </p:nvSpPr>
        <p:spPr>
          <a:xfrm>
            <a:off x="2723641" y="3454291"/>
            <a:ext cx="809130" cy="782753"/>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004D89-B16C-4274-AC33-24AD763B25FE}"/>
              </a:ext>
            </a:extLst>
          </p:cNvPr>
          <p:cNvSpPr/>
          <p:nvPr/>
        </p:nvSpPr>
        <p:spPr>
          <a:xfrm>
            <a:off x="2704092" y="4471456"/>
            <a:ext cx="809130" cy="782753"/>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89A94CF-6587-4D14-A8A4-708F16BBEF81}"/>
              </a:ext>
            </a:extLst>
          </p:cNvPr>
          <p:cNvSpPr/>
          <p:nvPr/>
        </p:nvSpPr>
        <p:spPr>
          <a:xfrm>
            <a:off x="2704092" y="5505743"/>
            <a:ext cx="809130" cy="782753"/>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8F77A74-FCA3-4D1D-B01C-7A97C9015719}"/>
              </a:ext>
            </a:extLst>
          </p:cNvPr>
          <p:cNvSpPr/>
          <p:nvPr/>
        </p:nvSpPr>
        <p:spPr>
          <a:xfrm>
            <a:off x="5773391" y="1160579"/>
            <a:ext cx="6047132" cy="931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dirty="0">
                <a:solidFill>
                  <a:schemeClr val="tx1">
                    <a:lumMod val="65000"/>
                    <a:lumOff val="35000"/>
                  </a:schemeClr>
                </a:solidFill>
                <a:latin typeface="Arial" panose="020B0604020202020204" pitchFamily="34" charset="0"/>
                <a:cs typeface="Arial" panose="020B0604020202020204" pitchFamily="34" charset="0"/>
              </a:rPr>
              <a:t>Create new digital business models or digital offerings</a:t>
            </a:r>
          </a:p>
          <a:p>
            <a:r>
              <a:rPr lang="en-US" sz="1050" dirty="0">
                <a:solidFill>
                  <a:schemeClr val="tx1">
                    <a:lumMod val="65000"/>
                    <a:lumOff val="35000"/>
                  </a:schemeClr>
                </a:solidFill>
                <a:latin typeface="Arial" panose="020B0604020202020204" pitchFamily="34" charset="0"/>
                <a:cs typeface="Arial" panose="020B0604020202020204" pitchFamily="34" charset="0"/>
              </a:rPr>
              <a:t>This can be done by refreshing, building, buying, partnering, investing and incubating to get ahead of disruption. Internally, legacy systems need to transform or connect into agile interoperable platforms to enable plug-and-play interactions among the ecosystem’s partners. This will help with asset sharing and generate new, </a:t>
            </a:r>
            <a:r>
              <a:rPr lang="en-US" sz="1050" dirty="0" err="1">
                <a:solidFill>
                  <a:schemeClr val="tx1">
                    <a:lumMod val="65000"/>
                    <a:lumOff val="35000"/>
                  </a:schemeClr>
                </a:solidFill>
                <a:latin typeface="Arial" panose="020B0604020202020204" pitchFamily="34" charset="0"/>
                <a:cs typeface="Arial" panose="020B0604020202020204" pitchFamily="34" charset="0"/>
              </a:rPr>
              <a:t>seamlessy</a:t>
            </a:r>
            <a:r>
              <a:rPr lang="en-US" sz="1050" dirty="0">
                <a:solidFill>
                  <a:schemeClr val="tx1">
                    <a:lumMod val="65000"/>
                    <a:lumOff val="35000"/>
                  </a:schemeClr>
                </a:solidFill>
                <a:latin typeface="Arial" panose="020B0604020202020204" pitchFamily="34" charset="0"/>
                <a:cs typeface="Arial" panose="020B0604020202020204" pitchFamily="34" charset="0"/>
              </a:rPr>
              <a:t> integrated products.</a:t>
            </a:r>
          </a:p>
        </p:txBody>
      </p:sp>
      <p:sp>
        <p:nvSpPr>
          <p:cNvPr id="22" name="Rectangle 21">
            <a:extLst>
              <a:ext uri="{FF2B5EF4-FFF2-40B4-BE49-F238E27FC236}">
                <a16:creationId xmlns:a16="http://schemas.microsoft.com/office/drawing/2014/main" id="{E808F3FF-2C9D-483A-83FB-A3384A3FAAF4}"/>
              </a:ext>
            </a:extLst>
          </p:cNvPr>
          <p:cNvSpPr/>
          <p:nvPr/>
        </p:nvSpPr>
        <p:spPr>
          <a:xfrm>
            <a:off x="5773391" y="2220137"/>
            <a:ext cx="6047134" cy="1047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dirty="0">
                <a:solidFill>
                  <a:schemeClr val="tx1">
                    <a:lumMod val="65000"/>
                    <a:lumOff val="35000"/>
                  </a:schemeClr>
                </a:solidFill>
                <a:latin typeface="Arial" panose="020B0604020202020204" pitchFamily="34" charset="0"/>
                <a:cs typeface="Arial" panose="020B0604020202020204" pitchFamily="34" charset="0"/>
              </a:rPr>
              <a:t>Identify attractive partners inside and outside the industry</a:t>
            </a:r>
            <a:endParaRPr lang="th-TH" sz="1100" b="1" dirty="0">
              <a:solidFill>
                <a:schemeClr val="tx1">
                  <a:lumMod val="65000"/>
                  <a:lumOff val="35000"/>
                </a:schemeClr>
              </a:solidFill>
              <a:latin typeface="Arial" panose="020B0604020202020204" pitchFamily="34" charset="0"/>
              <a:cs typeface="Arial" panose="020B0604020202020204" pitchFamily="34" charset="0"/>
            </a:endParaRPr>
          </a:p>
          <a:p>
            <a:r>
              <a:rPr lang="en-US" sz="1100" dirty="0">
                <a:solidFill>
                  <a:schemeClr val="tx1">
                    <a:lumMod val="65000"/>
                    <a:lumOff val="35000"/>
                  </a:schemeClr>
                </a:solidFill>
                <a:latin typeface="Arial" panose="020B0604020202020204" pitchFamily="34" charset="0"/>
                <a:cs typeface="Arial" panose="020B0604020202020204" pitchFamily="34" charset="0"/>
              </a:rPr>
              <a:t>Identify and understand network partners, dynamics in the network, and the role partners want to play within the relevant innovation, supply and distribution, and offering ecosystems. This will provide consumers with a seamless experience and generate value for the companies involved. An attractive ecosystem of partnerships helps to promote loyalty among customers and users.</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a:p>
            <a:pPr algn="ctr"/>
            <a:endParaRPr lang="en-US" sz="11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813A22DF-12E3-46C0-BA8F-8D099CFF8879}"/>
              </a:ext>
            </a:extLst>
          </p:cNvPr>
          <p:cNvSpPr/>
          <p:nvPr/>
        </p:nvSpPr>
        <p:spPr>
          <a:xfrm>
            <a:off x="5773391" y="3366297"/>
            <a:ext cx="6047128" cy="931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tx1">
                    <a:lumMod val="65000"/>
                    <a:lumOff val="35000"/>
                  </a:schemeClr>
                </a:solidFill>
                <a:latin typeface="Arial" panose="020B0604020202020204" pitchFamily="34" charset="0"/>
                <a:cs typeface="Arial" panose="020B0604020202020204" pitchFamily="34" charset="0"/>
              </a:rPr>
              <a:t>Reinvent, even if this requires short-term disruption</a:t>
            </a:r>
          </a:p>
          <a:p>
            <a:r>
              <a:rPr lang="en-US" sz="1100" dirty="0">
                <a:solidFill>
                  <a:schemeClr val="tx1">
                    <a:lumMod val="65000"/>
                    <a:lumOff val="35000"/>
                  </a:schemeClr>
                </a:solidFill>
                <a:latin typeface="Arial" panose="020B0604020202020204" pitchFamily="34" charset="0"/>
                <a:cs typeface="Arial" panose="020B0604020202020204" pitchFamily="34" charset="0"/>
              </a:rPr>
              <a:t>Digital should be owned by the CEO and challenge the status quo, from board room to the front line. Driving a strong sense of purpose and a diverse, high-digital-quotient workforce are critical. Leadership needs to release people’s creativity and apply lean start-up methodologies, such as hackathons and design thinking.</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6C0BD62F-1E6F-435F-A475-E25451597D2D}"/>
              </a:ext>
            </a:extLst>
          </p:cNvPr>
          <p:cNvSpPr/>
          <p:nvPr/>
        </p:nvSpPr>
        <p:spPr>
          <a:xfrm>
            <a:off x="5773391" y="4395697"/>
            <a:ext cx="6047134" cy="931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tx1">
                    <a:lumMod val="65000"/>
                    <a:lumOff val="35000"/>
                  </a:schemeClr>
                </a:solidFill>
                <a:latin typeface="Arial" panose="020B0604020202020204" pitchFamily="34" charset="0"/>
                <a:cs typeface="Arial" panose="020B0604020202020204" pitchFamily="34" charset="0"/>
              </a:rPr>
              <a:t>Equip the workforce with tools to succeed</a:t>
            </a:r>
          </a:p>
          <a:p>
            <a:r>
              <a:rPr lang="en-US" sz="1100" dirty="0">
                <a:solidFill>
                  <a:schemeClr val="tx1">
                    <a:lumMod val="65000"/>
                    <a:lumOff val="35000"/>
                  </a:schemeClr>
                </a:solidFill>
                <a:latin typeface="Arial" panose="020B0604020202020204" pitchFamily="34" charset="0"/>
                <a:cs typeface="Arial" panose="020B0604020202020204" pitchFamily="34" charset="0"/>
              </a:rPr>
              <a:t>Reskilling current employees through continuous learning and training will support the transition of the workforce. At the same time, educational institutions must be empowered to design curricula that prepare the next generation to work collaboratively with intelligent technology.</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DF937DA9-E36F-41C9-ADFD-82D8C0850ADC}"/>
              </a:ext>
            </a:extLst>
          </p:cNvPr>
          <p:cNvSpPr/>
          <p:nvPr/>
        </p:nvSpPr>
        <p:spPr>
          <a:xfrm>
            <a:off x="5773391" y="5431541"/>
            <a:ext cx="6047128" cy="931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tx1">
                    <a:lumMod val="65000"/>
                    <a:lumOff val="35000"/>
                  </a:schemeClr>
                </a:solidFill>
                <a:latin typeface="Arial" panose="020B0604020202020204" pitchFamily="34" charset="0"/>
                <a:cs typeface="Arial" panose="020B0604020202020204" pitchFamily="34" charset="0"/>
              </a:rPr>
              <a:t>Protect against attack</a:t>
            </a:r>
          </a:p>
          <a:p>
            <a:r>
              <a:rPr lang="en-US" sz="1100" dirty="0">
                <a:solidFill>
                  <a:schemeClr val="tx1">
                    <a:lumMod val="65000"/>
                    <a:lumOff val="35000"/>
                  </a:schemeClr>
                </a:solidFill>
                <a:latin typeface="Arial" panose="020B0604020202020204" pitchFamily="34" charset="0"/>
                <a:cs typeface="Arial" panose="020B0604020202020204" pitchFamily="34" charset="0"/>
              </a:rPr>
              <a:t>Increased connectivity requires companies to invest funds, skills and capabilities to protect their data. Spending on cybersecurity is expected to increase from an average of less than 1% of revenues to approximately 3% over the next decade.</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68917151-E793-49AD-BA46-83041DA7B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610" y="1343769"/>
            <a:ext cx="613191" cy="613191"/>
          </a:xfrm>
          <a:prstGeom prst="rect">
            <a:avLst/>
          </a:prstGeom>
        </p:spPr>
      </p:pic>
      <p:pic>
        <p:nvPicPr>
          <p:cNvPr id="29" name="Graphic 28">
            <a:extLst>
              <a:ext uri="{FF2B5EF4-FFF2-40B4-BE49-F238E27FC236}">
                <a16:creationId xmlns:a16="http://schemas.microsoft.com/office/drawing/2014/main" id="{8F323DA2-2CD7-4F08-A600-6505A80BD6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57084" y="2470510"/>
            <a:ext cx="577717" cy="577717"/>
          </a:xfrm>
          <a:prstGeom prst="rect">
            <a:avLst/>
          </a:prstGeom>
        </p:spPr>
      </p:pic>
      <p:pic>
        <p:nvPicPr>
          <p:cNvPr id="33" name="Graphic 32">
            <a:extLst>
              <a:ext uri="{FF2B5EF4-FFF2-40B4-BE49-F238E27FC236}">
                <a16:creationId xmlns:a16="http://schemas.microsoft.com/office/drawing/2014/main" id="{0BA456EC-58BF-47F1-B113-9974C4B98B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81252" y="4647512"/>
            <a:ext cx="478453" cy="478453"/>
          </a:xfrm>
          <a:prstGeom prst="rect">
            <a:avLst/>
          </a:prstGeom>
        </p:spPr>
      </p:pic>
      <p:pic>
        <p:nvPicPr>
          <p:cNvPr id="37" name="Graphic 36">
            <a:extLst>
              <a:ext uri="{FF2B5EF4-FFF2-40B4-BE49-F238E27FC236}">
                <a16:creationId xmlns:a16="http://schemas.microsoft.com/office/drawing/2014/main" id="{56785702-1AF2-42E1-90DC-32ADF1608F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252" y="3554644"/>
            <a:ext cx="492660" cy="492660"/>
          </a:xfrm>
          <a:prstGeom prst="rect">
            <a:avLst/>
          </a:prstGeom>
        </p:spPr>
      </p:pic>
      <p:pic>
        <p:nvPicPr>
          <p:cNvPr id="41" name="Graphic 40">
            <a:extLst>
              <a:ext uri="{FF2B5EF4-FFF2-40B4-BE49-F238E27FC236}">
                <a16:creationId xmlns:a16="http://schemas.microsoft.com/office/drawing/2014/main" id="{C18316FD-EB95-4298-9ACC-567913B58A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56693" y="5533334"/>
            <a:ext cx="727569" cy="727569"/>
          </a:xfrm>
          <a:prstGeom prst="rect">
            <a:avLst/>
          </a:prstGeom>
        </p:spPr>
      </p:pic>
    </p:spTree>
    <p:extLst>
      <p:ext uri="{BB962C8B-B14F-4D97-AF65-F5344CB8AC3E}">
        <p14:creationId xmlns:p14="http://schemas.microsoft.com/office/powerpoint/2010/main" val="10715964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0DA55-C989-4383-9737-6EA4DD1950D8}"/>
              </a:ext>
            </a:extLst>
          </p:cNvPr>
          <p:cNvSpPr>
            <a:spLocks noGrp="1"/>
          </p:cNvSpPr>
          <p:nvPr>
            <p:ph type="title"/>
          </p:nvPr>
        </p:nvSpPr>
        <p:spPr/>
        <p:txBody>
          <a:bodyPr>
            <a:normAutofit/>
          </a:bodyPr>
          <a:lstStyle/>
          <a:p>
            <a:r>
              <a:rPr lang="en-US" dirty="0"/>
              <a:t>In the latest Singapore 5G bidding, we have assisted Singtel on reviewing 5G use cases including B2C, B2B and B2B2X use cases as well as demand and revenue projections. </a:t>
            </a:r>
          </a:p>
        </p:txBody>
      </p:sp>
      <p:pic>
        <p:nvPicPr>
          <p:cNvPr id="3" name="Picture 2">
            <a:extLst>
              <a:ext uri="{FF2B5EF4-FFF2-40B4-BE49-F238E27FC236}">
                <a16:creationId xmlns:a16="http://schemas.microsoft.com/office/drawing/2014/main" id="{FD4AAB7F-0F29-491B-9103-D1056A339830}"/>
              </a:ext>
            </a:extLst>
          </p:cNvPr>
          <p:cNvPicPr>
            <a:picLocks noChangeAspect="1"/>
          </p:cNvPicPr>
          <p:nvPr/>
        </p:nvPicPr>
        <p:blipFill>
          <a:blip r:embed="rId2"/>
          <a:stretch>
            <a:fillRect/>
          </a:stretch>
        </p:blipFill>
        <p:spPr>
          <a:xfrm>
            <a:off x="473961" y="3216095"/>
            <a:ext cx="3027243" cy="1211246"/>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9FD8CFA-037E-48F8-9E7E-29DD488FDF42}"/>
              </a:ext>
            </a:extLst>
          </p:cNvPr>
          <p:cNvPicPr>
            <a:picLocks noChangeAspect="1"/>
          </p:cNvPicPr>
          <p:nvPr/>
        </p:nvPicPr>
        <p:blipFill rotWithShape="1">
          <a:blip r:embed="rId3"/>
          <a:srcRect b="3324"/>
          <a:stretch/>
        </p:blipFill>
        <p:spPr>
          <a:xfrm>
            <a:off x="473961" y="4654471"/>
            <a:ext cx="3021636" cy="1215616"/>
          </a:xfrm>
          <a:prstGeom prst="rect">
            <a:avLst/>
          </a:prstGeom>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A608E6A5-64DF-4634-95F4-F1643FF31CF8}"/>
              </a:ext>
            </a:extLst>
          </p:cNvPr>
          <p:cNvSpPr/>
          <p:nvPr/>
        </p:nvSpPr>
        <p:spPr>
          <a:xfrm>
            <a:off x="3099593" y="1390262"/>
            <a:ext cx="5992814" cy="357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sz="1800" b="1" i="0" u="none" strike="noStrike" kern="1200" cap="none" spc="0" normalizeH="0" baseline="0" noProof="0" dirty="0">
              <a:ln>
                <a:noFill/>
              </a:ln>
              <a:solidFill>
                <a:srgbClr val="002060"/>
              </a:solidFill>
              <a:effectLst/>
              <a:uLnTx/>
              <a:uFillTx/>
              <a:latin typeface="Arial" panose="020B0604020202020204" pitchFamily="34" charset="0"/>
              <a:ea typeface="+mn-ea"/>
              <a:cs typeface="Cordia New" panose="020B0304020202020204" pitchFamily="34" charset="-34"/>
            </a:endParaRPr>
          </a:p>
        </p:txBody>
      </p:sp>
      <p:pic>
        <p:nvPicPr>
          <p:cNvPr id="7" name="Picture 6">
            <a:extLst>
              <a:ext uri="{FF2B5EF4-FFF2-40B4-BE49-F238E27FC236}">
                <a16:creationId xmlns:a16="http://schemas.microsoft.com/office/drawing/2014/main" id="{99FB47B0-4692-41E5-9F5E-AB773EEBB10F}"/>
              </a:ext>
            </a:extLst>
          </p:cNvPr>
          <p:cNvPicPr>
            <a:picLocks noChangeAspect="1"/>
          </p:cNvPicPr>
          <p:nvPr/>
        </p:nvPicPr>
        <p:blipFill>
          <a:blip r:embed="rId4"/>
          <a:stretch>
            <a:fillRect/>
          </a:stretch>
        </p:blipFill>
        <p:spPr>
          <a:xfrm>
            <a:off x="8937156" y="3581115"/>
            <a:ext cx="2542433" cy="990555"/>
          </a:xfrm>
          <a:prstGeom prst="rect">
            <a:avLst/>
          </a:prstGeom>
          <a:effectLst>
            <a:outerShdw blurRad="50800" dist="38100" dir="2700000" algn="tl" rotWithShape="0">
              <a:prstClr val="black">
                <a:alpha val="40000"/>
              </a:prstClr>
            </a:outerShdw>
          </a:effectLst>
        </p:spPr>
      </p:pic>
      <p:grpSp>
        <p:nvGrpSpPr>
          <p:cNvPr id="23" name="Group 22">
            <a:extLst>
              <a:ext uri="{FF2B5EF4-FFF2-40B4-BE49-F238E27FC236}">
                <a16:creationId xmlns:a16="http://schemas.microsoft.com/office/drawing/2014/main" id="{87FE06FC-23B3-454C-ACCE-119EE888FA72}"/>
              </a:ext>
            </a:extLst>
          </p:cNvPr>
          <p:cNvGrpSpPr/>
          <p:nvPr/>
        </p:nvGrpSpPr>
        <p:grpSpPr>
          <a:xfrm>
            <a:off x="3848914" y="1748070"/>
            <a:ext cx="4517054" cy="4209023"/>
            <a:chOff x="4173603" y="2386320"/>
            <a:chExt cx="3844793" cy="3582607"/>
          </a:xfrm>
        </p:grpSpPr>
        <p:grpSp>
          <p:nvGrpSpPr>
            <p:cNvPr id="10" name="Group 9">
              <a:extLst>
                <a:ext uri="{FF2B5EF4-FFF2-40B4-BE49-F238E27FC236}">
                  <a16:creationId xmlns:a16="http://schemas.microsoft.com/office/drawing/2014/main" id="{1E9F460F-7A9D-4B12-984E-19F84AFAF71D}"/>
                </a:ext>
              </a:extLst>
            </p:cNvPr>
            <p:cNvGrpSpPr/>
            <p:nvPr/>
          </p:nvGrpSpPr>
          <p:grpSpPr>
            <a:xfrm>
              <a:off x="4173603" y="2386320"/>
              <a:ext cx="3844793" cy="3582607"/>
              <a:chOff x="2182557" y="1340286"/>
              <a:chExt cx="4778886" cy="4453002"/>
            </a:xfrm>
          </p:grpSpPr>
          <p:sp>
            <p:nvSpPr>
              <p:cNvPr id="17" name="Shape">
                <a:extLst>
                  <a:ext uri="{FF2B5EF4-FFF2-40B4-BE49-F238E27FC236}">
                    <a16:creationId xmlns:a16="http://schemas.microsoft.com/office/drawing/2014/main" id="{FA636F0A-93FF-4FF4-9C84-448337107DD3}"/>
                  </a:ext>
                </a:extLst>
              </p:cNvPr>
              <p:cNvSpPr/>
              <p:nvPr/>
            </p:nvSpPr>
            <p:spPr>
              <a:xfrm>
                <a:off x="2182557" y="3277115"/>
                <a:ext cx="2798471" cy="2502219"/>
              </a:xfrm>
              <a:custGeom>
                <a:avLst/>
                <a:gdLst/>
                <a:ahLst/>
                <a:cxnLst>
                  <a:cxn ang="0">
                    <a:pos x="wd2" y="hd2"/>
                  </a:cxn>
                  <a:cxn ang="5400000">
                    <a:pos x="wd2" y="hd2"/>
                  </a:cxn>
                  <a:cxn ang="10800000">
                    <a:pos x="wd2" y="hd2"/>
                  </a:cxn>
                  <a:cxn ang="16200000">
                    <a:pos x="wd2" y="hd2"/>
                  </a:cxn>
                </a:cxnLst>
                <a:rect l="0" t="0" r="r" b="b"/>
                <a:pathLst>
                  <a:path w="21210" h="21080" extrusionOk="0">
                    <a:moveTo>
                      <a:pt x="21113" y="803"/>
                    </a:moveTo>
                    <a:lnTo>
                      <a:pt x="20414" y="544"/>
                    </a:lnTo>
                    <a:cubicBezTo>
                      <a:pt x="20298" y="492"/>
                      <a:pt x="20181" y="622"/>
                      <a:pt x="20228" y="751"/>
                    </a:cubicBezTo>
                    <a:lnTo>
                      <a:pt x="20298" y="984"/>
                    </a:lnTo>
                    <a:cubicBezTo>
                      <a:pt x="18830" y="1450"/>
                      <a:pt x="17315" y="1399"/>
                      <a:pt x="15917" y="881"/>
                    </a:cubicBezTo>
                    <a:cubicBezTo>
                      <a:pt x="15684" y="803"/>
                      <a:pt x="15474" y="699"/>
                      <a:pt x="15265" y="596"/>
                    </a:cubicBezTo>
                    <a:cubicBezTo>
                      <a:pt x="15055" y="492"/>
                      <a:pt x="14845" y="388"/>
                      <a:pt x="14636" y="259"/>
                    </a:cubicBezTo>
                    <a:cubicBezTo>
                      <a:pt x="14496" y="181"/>
                      <a:pt x="14356" y="78"/>
                      <a:pt x="14239" y="0"/>
                    </a:cubicBezTo>
                    <a:lnTo>
                      <a:pt x="14006" y="440"/>
                    </a:lnTo>
                    <a:lnTo>
                      <a:pt x="11909" y="4377"/>
                    </a:lnTo>
                    <a:cubicBezTo>
                      <a:pt x="11700" y="4247"/>
                      <a:pt x="11490" y="4144"/>
                      <a:pt x="11280" y="4040"/>
                    </a:cubicBezTo>
                    <a:cubicBezTo>
                      <a:pt x="11070" y="3937"/>
                      <a:pt x="10837" y="3833"/>
                      <a:pt x="10628" y="3755"/>
                    </a:cubicBezTo>
                    <a:cubicBezTo>
                      <a:pt x="10488" y="3704"/>
                      <a:pt x="10348" y="3652"/>
                      <a:pt x="10185" y="3600"/>
                    </a:cubicBezTo>
                    <a:cubicBezTo>
                      <a:pt x="8111" y="2953"/>
                      <a:pt x="5968" y="3237"/>
                      <a:pt x="4080" y="4403"/>
                    </a:cubicBezTo>
                    <a:cubicBezTo>
                      <a:pt x="3964" y="4481"/>
                      <a:pt x="3847" y="4558"/>
                      <a:pt x="3731" y="4636"/>
                    </a:cubicBezTo>
                    <a:cubicBezTo>
                      <a:pt x="3707" y="4636"/>
                      <a:pt x="3707" y="4662"/>
                      <a:pt x="3684" y="4662"/>
                    </a:cubicBezTo>
                    <a:cubicBezTo>
                      <a:pt x="3591" y="4740"/>
                      <a:pt x="3498" y="4791"/>
                      <a:pt x="3404" y="4869"/>
                    </a:cubicBezTo>
                    <a:cubicBezTo>
                      <a:pt x="3404" y="4869"/>
                      <a:pt x="3404" y="4869"/>
                      <a:pt x="3404" y="4869"/>
                    </a:cubicBezTo>
                    <a:cubicBezTo>
                      <a:pt x="1913" y="6035"/>
                      <a:pt x="818" y="7744"/>
                      <a:pt x="305" y="9738"/>
                    </a:cubicBezTo>
                    <a:cubicBezTo>
                      <a:pt x="-207" y="11732"/>
                      <a:pt x="-67" y="13804"/>
                      <a:pt x="678" y="15695"/>
                    </a:cubicBezTo>
                    <a:cubicBezTo>
                      <a:pt x="678" y="15695"/>
                      <a:pt x="678" y="15695"/>
                      <a:pt x="678" y="15695"/>
                    </a:cubicBezTo>
                    <a:cubicBezTo>
                      <a:pt x="725" y="15824"/>
                      <a:pt x="771" y="15928"/>
                      <a:pt x="818" y="16058"/>
                    </a:cubicBezTo>
                    <a:cubicBezTo>
                      <a:pt x="818" y="16083"/>
                      <a:pt x="841" y="16109"/>
                      <a:pt x="841" y="16109"/>
                    </a:cubicBezTo>
                    <a:cubicBezTo>
                      <a:pt x="911" y="16239"/>
                      <a:pt x="958" y="16368"/>
                      <a:pt x="1028" y="16524"/>
                    </a:cubicBezTo>
                    <a:cubicBezTo>
                      <a:pt x="1098" y="16653"/>
                      <a:pt x="1168" y="16783"/>
                      <a:pt x="1237" y="16912"/>
                    </a:cubicBezTo>
                    <a:cubicBezTo>
                      <a:pt x="1237" y="16938"/>
                      <a:pt x="1261" y="16938"/>
                      <a:pt x="1261" y="16964"/>
                    </a:cubicBezTo>
                    <a:cubicBezTo>
                      <a:pt x="1331" y="17068"/>
                      <a:pt x="1377" y="17171"/>
                      <a:pt x="1447" y="17301"/>
                    </a:cubicBezTo>
                    <a:cubicBezTo>
                      <a:pt x="1447" y="17301"/>
                      <a:pt x="1447" y="17301"/>
                      <a:pt x="1447" y="17301"/>
                    </a:cubicBezTo>
                    <a:cubicBezTo>
                      <a:pt x="2496" y="18984"/>
                      <a:pt x="4034" y="20176"/>
                      <a:pt x="5828" y="20745"/>
                    </a:cubicBezTo>
                    <a:lnTo>
                      <a:pt x="5828" y="20745"/>
                    </a:lnTo>
                    <a:cubicBezTo>
                      <a:pt x="7808" y="21367"/>
                      <a:pt x="9999" y="21134"/>
                      <a:pt x="11933" y="19942"/>
                    </a:cubicBezTo>
                    <a:cubicBezTo>
                      <a:pt x="13867" y="18725"/>
                      <a:pt x="15171" y="16783"/>
                      <a:pt x="15731" y="14581"/>
                    </a:cubicBezTo>
                    <a:lnTo>
                      <a:pt x="15731" y="14581"/>
                    </a:lnTo>
                    <a:cubicBezTo>
                      <a:pt x="15754" y="14529"/>
                      <a:pt x="15754" y="14478"/>
                      <a:pt x="15777" y="14400"/>
                    </a:cubicBezTo>
                    <a:cubicBezTo>
                      <a:pt x="15824" y="14245"/>
                      <a:pt x="15707" y="14063"/>
                      <a:pt x="15544" y="14063"/>
                    </a:cubicBezTo>
                    <a:lnTo>
                      <a:pt x="15544" y="14063"/>
                    </a:lnTo>
                    <a:cubicBezTo>
                      <a:pt x="15428" y="14063"/>
                      <a:pt x="15335" y="14141"/>
                      <a:pt x="15311" y="14271"/>
                    </a:cubicBezTo>
                    <a:cubicBezTo>
                      <a:pt x="14822" y="16394"/>
                      <a:pt x="13564" y="18311"/>
                      <a:pt x="11700" y="19476"/>
                    </a:cubicBezTo>
                    <a:cubicBezTo>
                      <a:pt x="8298" y="21600"/>
                      <a:pt x="4034" y="20486"/>
                      <a:pt x="1820" y="17016"/>
                    </a:cubicBezTo>
                    <a:cubicBezTo>
                      <a:pt x="1820" y="17016"/>
                      <a:pt x="1820" y="17016"/>
                      <a:pt x="1820" y="17016"/>
                    </a:cubicBezTo>
                    <a:cubicBezTo>
                      <a:pt x="1750" y="16912"/>
                      <a:pt x="1703" y="16809"/>
                      <a:pt x="1634" y="16705"/>
                    </a:cubicBezTo>
                    <a:cubicBezTo>
                      <a:pt x="1634" y="16679"/>
                      <a:pt x="1610" y="16679"/>
                      <a:pt x="1610" y="16653"/>
                    </a:cubicBezTo>
                    <a:cubicBezTo>
                      <a:pt x="1540" y="16524"/>
                      <a:pt x="1470" y="16420"/>
                      <a:pt x="1424" y="16291"/>
                    </a:cubicBezTo>
                    <a:cubicBezTo>
                      <a:pt x="1354" y="16161"/>
                      <a:pt x="1307" y="16032"/>
                      <a:pt x="1237" y="15902"/>
                    </a:cubicBezTo>
                    <a:cubicBezTo>
                      <a:pt x="1237" y="15876"/>
                      <a:pt x="1214" y="15876"/>
                      <a:pt x="1214" y="15850"/>
                    </a:cubicBezTo>
                    <a:cubicBezTo>
                      <a:pt x="1168" y="15747"/>
                      <a:pt x="1121" y="15617"/>
                      <a:pt x="1074" y="15514"/>
                    </a:cubicBezTo>
                    <a:cubicBezTo>
                      <a:pt x="1074" y="15514"/>
                      <a:pt x="1074" y="15514"/>
                      <a:pt x="1074" y="15514"/>
                    </a:cubicBezTo>
                    <a:cubicBezTo>
                      <a:pt x="-347" y="11888"/>
                      <a:pt x="725" y="7614"/>
                      <a:pt x="3637" y="5309"/>
                    </a:cubicBezTo>
                    <a:cubicBezTo>
                      <a:pt x="3637" y="5309"/>
                      <a:pt x="3637" y="5309"/>
                      <a:pt x="3637" y="5309"/>
                    </a:cubicBezTo>
                    <a:cubicBezTo>
                      <a:pt x="3731" y="5232"/>
                      <a:pt x="3824" y="5180"/>
                      <a:pt x="3917" y="5102"/>
                    </a:cubicBezTo>
                    <a:cubicBezTo>
                      <a:pt x="3940" y="5102"/>
                      <a:pt x="3940" y="5076"/>
                      <a:pt x="3964" y="5076"/>
                    </a:cubicBezTo>
                    <a:cubicBezTo>
                      <a:pt x="4080" y="4999"/>
                      <a:pt x="4173" y="4921"/>
                      <a:pt x="4290" y="4869"/>
                    </a:cubicBezTo>
                    <a:cubicBezTo>
                      <a:pt x="6061" y="3781"/>
                      <a:pt x="8088" y="3496"/>
                      <a:pt x="10022" y="4092"/>
                    </a:cubicBezTo>
                    <a:cubicBezTo>
                      <a:pt x="10138" y="4118"/>
                      <a:pt x="10232" y="4170"/>
                      <a:pt x="10348" y="4196"/>
                    </a:cubicBezTo>
                    <a:cubicBezTo>
                      <a:pt x="10581" y="4273"/>
                      <a:pt x="10791" y="4377"/>
                      <a:pt x="11001" y="4481"/>
                    </a:cubicBezTo>
                    <a:cubicBezTo>
                      <a:pt x="11210" y="4584"/>
                      <a:pt x="11420" y="4688"/>
                      <a:pt x="11630" y="4817"/>
                    </a:cubicBezTo>
                    <a:cubicBezTo>
                      <a:pt x="11770" y="4895"/>
                      <a:pt x="11909" y="4999"/>
                      <a:pt x="12026" y="5076"/>
                    </a:cubicBezTo>
                    <a:lnTo>
                      <a:pt x="12259" y="4636"/>
                    </a:lnTo>
                    <a:lnTo>
                      <a:pt x="14356" y="699"/>
                    </a:lnTo>
                    <a:cubicBezTo>
                      <a:pt x="14566" y="829"/>
                      <a:pt x="14775" y="932"/>
                      <a:pt x="14985" y="1036"/>
                    </a:cubicBezTo>
                    <a:cubicBezTo>
                      <a:pt x="15195" y="1140"/>
                      <a:pt x="15428" y="1243"/>
                      <a:pt x="15637" y="1321"/>
                    </a:cubicBezTo>
                    <a:cubicBezTo>
                      <a:pt x="17152" y="1891"/>
                      <a:pt x="18830" y="1968"/>
                      <a:pt x="20437" y="1450"/>
                    </a:cubicBezTo>
                    <a:lnTo>
                      <a:pt x="20507" y="1658"/>
                    </a:lnTo>
                    <a:cubicBezTo>
                      <a:pt x="20554" y="1787"/>
                      <a:pt x="20717" y="1813"/>
                      <a:pt x="20787" y="1683"/>
                    </a:cubicBezTo>
                    <a:lnTo>
                      <a:pt x="21160" y="984"/>
                    </a:lnTo>
                    <a:cubicBezTo>
                      <a:pt x="21253" y="958"/>
                      <a:pt x="21206" y="829"/>
                      <a:pt x="21113" y="803"/>
                    </a:cubicBezTo>
                    <a:close/>
                  </a:path>
                </a:pathLst>
              </a:custGeom>
              <a:solidFill>
                <a:srgbClr val="00B0F0"/>
              </a:solidFill>
              <a:ln w="12700">
                <a:miter lim="400000"/>
              </a:ln>
            </p:spPr>
            <p:txBody>
              <a:bodyPr lIns="28575" tIns="28575" rIns="28575" bIns="28575"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Shape">
                <a:extLst>
                  <a:ext uri="{FF2B5EF4-FFF2-40B4-BE49-F238E27FC236}">
                    <a16:creationId xmlns:a16="http://schemas.microsoft.com/office/drawing/2014/main" id="{6D97BA79-3025-4B1B-8FFD-53B00072311A}"/>
                  </a:ext>
                </a:extLst>
              </p:cNvPr>
              <p:cNvSpPr/>
              <p:nvPr/>
            </p:nvSpPr>
            <p:spPr>
              <a:xfrm>
                <a:off x="3504520" y="1340286"/>
                <a:ext cx="2118220" cy="3225749"/>
              </a:xfrm>
              <a:custGeom>
                <a:avLst/>
                <a:gdLst/>
                <a:ahLst/>
                <a:cxnLst>
                  <a:cxn ang="0">
                    <a:pos x="wd2" y="hd2"/>
                  </a:cxn>
                  <a:cxn ang="5400000">
                    <a:pos x="wd2" y="hd2"/>
                  </a:cxn>
                  <a:cxn ang="10800000">
                    <a:pos x="wd2" y="hd2"/>
                  </a:cxn>
                  <a:cxn ang="16200000">
                    <a:pos x="wd2" y="hd2"/>
                  </a:cxn>
                </a:cxnLst>
                <a:rect l="0" t="0" r="r" b="b"/>
                <a:pathLst>
                  <a:path w="21600" h="21585" extrusionOk="0">
                    <a:moveTo>
                      <a:pt x="16459" y="13104"/>
                    </a:moveTo>
                    <a:cubicBezTo>
                      <a:pt x="16741" y="13001"/>
                      <a:pt x="16992" y="12878"/>
                      <a:pt x="17242" y="12754"/>
                    </a:cubicBezTo>
                    <a:cubicBezTo>
                      <a:pt x="17493" y="12631"/>
                      <a:pt x="17744" y="12507"/>
                      <a:pt x="17995" y="12363"/>
                    </a:cubicBezTo>
                    <a:cubicBezTo>
                      <a:pt x="18152" y="12281"/>
                      <a:pt x="18308" y="12178"/>
                      <a:pt x="18434" y="12096"/>
                    </a:cubicBezTo>
                    <a:cubicBezTo>
                      <a:pt x="20471" y="10759"/>
                      <a:pt x="21600" y="8990"/>
                      <a:pt x="21600" y="7097"/>
                    </a:cubicBezTo>
                    <a:cubicBezTo>
                      <a:pt x="21600" y="6974"/>
                      <a:pt x="21600" y="6850"/>
                      <a:pt x="21600" y="6727"/>
                    </a:cubicBezTo>
                    <a:cubicBezTo>
                      <a:pt x="21600" y="6706"/>
                      <a:pt x="21600" y="6686"/>
                      <a:pt x="21600" y="6665"/>
                    </a:cubicBezTo>
                    <a:cubicBezTo>
                      <a:pt x="21600" y="6562"/>
                      <a:pt x="21569" y="6459"/>
                      <a:pt x="21569" y="6357"/>
                    </a:cubicBezTo>
                    <a:cubicBezTo>
                      <a:pt x="21569" y="6357"/>
                      <a:pt x="21569" y="6357"/>
                      <a:pt x="21569" y="6336"/>
                    </a:cubicBezTo>
                    <a:cubicBezTo>
                      <a:pt x="21318" y="4731"/>
                      <a:pt x="20252" y="3230"/>
                      <a:pt x="18465" y="2057"/>
                    </a:cubicBezTo>
                    <a:cubicBezTo>
                      <a:pt x="16678" y="885"/>
                      <a:pt x="14421" y="185"/>
                      <a:pt x="11944" y="21"/>
                    </a:cubicBezTo>
                    <a:cubicBezTo>
                      <a:pt x="11944" y="21"/>
                      <a:pt x="11944" y="21"/>
                      <a:pt x="11944" y="21"/>
                    </a:cubicBezTo>
                    <a:cubicBezTo>
                      <a:pt x="11788" y="0"/>
                      <a:pt x="11631" y="0"/>
                      <a:pt x="11474" y="0"/>
                    </a:cubicBezTo>
                    <a:cubicBezTo>
                      <a:pt x="11443" y="0"/>
                      <a:pt x="11411" y="0"/>
                      <a:pt x="11380" y="0"/>
                    </a:cubicBezTo>
                    <a:cubicBezTo>
                      <a:pt x="11192" y="0"/>
                      <a:pt x="11004" y="0"/>
                      <a:pt x="10816" y="0"/>
                    </a:cubicBezTo>
                    <a:cubicBezTo>
                      <a:pt x="10628" y="0"/>
                      <a:pt x="10439" y="0"/>
                      <a:pt x="10251" y="0"/>
                    </a:cubicBezTo>
                    <a:cubicBezTo>
                      <a:pt x="10220" y="0"/>
                      <a:pt x="10189" y="0"/>
                      <a:pt x="10157" y="0"/>
                    </a:cubicBezTo>
                    <a:cubicBezTo>
                      <a:pt x="10001" y="0"/>
                      <a:pt x="9844" y="21"/>
                      <a:pt x="9687" y="21"/>
                    </a:cubicBezTo>
                    <a:cubicBezTo>
                      <a:pt x="9687" y="21"/>
                      <a:pt x="9687" y="21"/>
                      <a:pt x="9687" y="21"/>
                    </a:cubicBezTo>
                    <a:cubicBezTo>
                      <a:pt x="7210" y="185"/>
                      <a:pt x="4953" y="885"/>
                      <a:pt x="3166" y="2057"/>
                    </a:cubicBezTo>
                    <a:lnTo>
                      <a:pt x="3166" y="2057"/>
                    </a:lnTo>
                    <a:cubicBezTo>
                      <a:pt x="1223" y="3333"/>
                      <a:pt x="0" y="5102"/>
                      <a:pt x="0" y="7056"/>
                    </a:cubicBezTo>
                    <a:cubicBezTo>
                      <a:pt x="0" y="9010"/>
                      <a:pt x="1223" y="10779"/>
                      <a:pt x="3166" y="12055"/>
                    </a:cubicBezTo>
                    <a:lnTo>
                      <a:pt x="3166" y="12055"/>
                    </a:lnTo>
                    <a:cubicBezTo>
                      <a:pt x="3229" y="12096"/>
                      <a:pt x="3260" y="12117"/>
                      <a:pt x="3323" y="12158"/>
                    </a:cubicBezTo>
                    <a:cubicBezTo>
                      <a:pt x="3480" y="12261"/>
                      <a:pt x="3731" y="12219"/>
                      <a:pt x="3825" y="12117"/>
                    </a:cubicBezTo>
                    <a:lnTo>
                      <a:pt x="3825" y="12117"/>
                    </a:lnTo>
                    <a:cubicBezTo>
                      <a:pt x="3887" y="12034"/>
                      <a:pt x="3887" y="11931"/>
                      <a:pt x="3762" y="11870"/>
                    </a:cubicBezTo>
                    <a:cubicBezTo>
                      <a:pt x="1850" y="10656"/>
                      <a:pt x="627" y="8949"/>
                      <a:pt x="627" y="7056"/>
                    </a:cubicBezTo>
                    <a:cubicBezTo>
                      <a:pt x="627" y="3621"/>
                      <a:pt x="4640" y="761"/>
                      <a:pt x="9750" y="411"/>
                    </a:cubicBezTo>
                    <a:cubicBezTo>
                      <a:pt x="9750" y="411"/>
                      <a:pt x="9750" y="411"/>
                      <a:pt x="9781" y="411"/>
                    </a:cubicBezTo>
                    <a:cubicBezTo>
                      <a:pt x="9938" y="411"/>
                      <a:pt x="10063" y="391"/>
                      <a:pt x="10220" y="391"/>
                    </a:cubicBezTo>
                    <a:cubicBezTo>
                      <a:pt x="10251" y="391"/>
                      <a:pt x="10283" y="391"/>
                      <a:pt x="10283" y="391"/>
                    </a:cubicBezTo>
                    <a:cubicBezTo>
                      <a:pt x="10439" y="391"/>
                      <a:pt x="10628" y="391"/>
                      <a:pt x="10816" y="391"/>
                    </a:cubicBezTo>
                    <a:cubicBezTo>
                      <a:pt x="11004" y="391"/>
                      <a:pt x="11161" y="391"/>
                      <a:pt x="11349" y="391"/>
                    </a:cubicBezTo>
                    <a:cubicBezTo>
                      <a:pt x="11380" y="391"/>
                      <a:pt x="11411" y="391"/>
                      <a:pt x="11411" y="391"/>
                    </a:cubicBezTo>
                    <a:cubicBezTo>
                      <a:pt x="11568" y="391"/>
                      <a:pt x="11725" y="411"/>
                      <a:pt x="11850" y="411"/>
                    </a:cubicBezTo>
                    <a:cubicBezTo>
                      <a:pt x="11850" y="411"/>
                      <a:pt x="11850" y="411"/>
                      <a:pt x="11882" y="411"/>
                    </a:cubicBezTo>
                    <a:cubicBezTo>
                      <a:pt x="16647" y="741"/>
                      <a:pt x="20440" y="3230"/>
                      <a:pt x="20942" y="6357"/>
                    </a:cubicBezTo>
                    <a:cubicBezTo>
                      <a:pt x="20942" y="6357"/>
                      <a:pt x="20942" y="6357"/>
                      <a:pt x="20942" y="6377"/>
                    </a:cubicBezTo>
                    <a:cubicBezTo>
                      <a:pt x="20942" y="6480"/>
                      <a:pt x="20973" y="6562"/>
                      <a:pt x="20973" y="6665"/>
                    </a:cubicBezTo>
                    <a:cubicBezTo>
                      <a:pt x="20973" y="6686"/>
                      <a:pt x="20973" y="6706"/>
                      <a:pt x="20973" y="6706"/>
                    </a:cubicBezTo>
                    <a:cubicBezTo>
                      <a:pt x="20973" y="6809"/>
                      <a:pt x="20973" y="6933"/>
                      <a:pt x="20973" y="7056"/>
                    </a:cubicBezTo>
                    <a:cubicBezTo>
                      <a:pt x="20973" y="8846"/>
                      <a:pt x="19907" y="10512"/>
                      <a:pt x="17995" y="11767"/>
                    </a:cubicBezTo>
                    <a:cubicBezTo>
                      <a:pt x="17901" y="11829"/>
                      <a:pt x="17775" y="11911"/>
                      <a:pt x="17681" y="11973"/>
                    </a:cubicBezTo>
                    <a:cubicBezTo>
                      <a:pt x="17430" y="12117"/>
                      <a:pt x="17211" y="12240"/>
                      <a:pt x="16960" y="12363"/>
                    </a:cubicBezTo>
                    <a:cubicBezTo>
                      <a:pt x="16709" y="12487"/>
                      <a:pt x="16459" y="12610"/>
                      <a:pt x="16176" y="12713"/>
                    </a:cubicBezTo>
                    <a:cubicBezTo>
                      <a:pt x="15988" y="12795"/>
                      <a:pt x="15832" y="12857"/>
                      <a:pt x="15644" y="12919"/>
                    </a:cubicBezTo>
                    <a:lnTo>
                      <a:pt x="15957" y="13269"/>
                    </a:lnTo>
                    <a:lnTo>
                      <a:pt x="18716" y="16416"/>
                    </a:lnTo>
                    <a:cubicBezTo>
                      <a:pt x="18434" y="16519"/>
                      <a:pt x="18183" y="16642"/>
                      <a:pt x="17932" y="16766"/>
                    </a:cubicBezTo>
                    <a:cubicBezTo>
                      <a:pt x="17681" y="16889"/>
                      <a:pt x="17430" y="17033"/>
                      <a:pt x="17211" y="17157"/>
                    </a:cubicBezTo>
                    <a:cubicBezTo>
                      <a:pt x="15581" y="18103"/>
                      <a:pt x="14421" y="19378"/>
                      <a:pt x="13888" y="20818"/>
                    </a:cubicBezTo>
                    <a:lnTo>
                      <a:pt x="13512" y="20818"/>
                    </a:lnTo>
                    <a:cubicBezTo>
                      <a:pt x="13355" y="20818"/>
                      <a:pt x="13230" y="20942"/>
                      <a:pt x="13355" y="21024"/>
                    </a:cubicBezTo>
                    <a:lnTo>
                      <a:pt x="13951" y="21538"/>
                    </a:lnTo>
                    <a:cubicBezTo>
                      <a:pt x="14045" y="21600"/>
                      <a:pt x="14170" y="21600"/>
                      <a:pt x="14264" y="21538"/>
                    </a:cubicBezTo>
                    <a:lnTo>
                      <a:pt x="14891" y="21045"/>
                    </a:lnTo>
                    <a:cubicBezTo>
                      <a:pt x="15017" y="20962"/>
                      <a:pt x="14922" y="20818"/>
                      <a:pt x="14734" y="20818"/>
                    </a:cubicBezTo>
                    <a:lnTo>
                      <a:pt x="14515" y="20818"/>
                    </a:lnTo>
                    <a:cubicBezTo>
                      <a:pt x="15017" y="19522"/>
                      <a:pt x="16051" y="18391"/>
                      <a:pt x="17493" y="17506"/>
                    </a:cubicBezTo>
                    <a:cubicBezTo>
                      <a:pt x="17713" y="17362"/>
                      <a:pt x="17963" y="17239"/>
                      <a:pt x="18214" y="17095"/>
                    </a:cubicBezTo>
                    <a:cubicBezTo>
                      <a:pt x="18465" y="16971"/>
                      <a:pt x="18716" y="16848"/>
                      <a:pt x="18998" y="16745"/>
                    </a:cubicBezTo>
                    <a:cubicBezTo>
                      <a:pt x="19186" y="16663"/>
                      <a:pt x="19343" y="16601"/>
                      <a:pt x="19531" y="16539"/>
                    </a:cubicBezTo>
                    <a:lnTo>
                      <a:pt x="19217" y="16190"/>
                    </a:lnTo>
                    <a:lnTo>
                      <a:pt x="16459" y="13104"/>
                    </a:lnTo>
                    <a:close/>
                  </a:path>
                </a:pathLst>
              </a:custGeom>
              <a:solidFill>
                <a:srgbClr val="002060"/>
              </a:solidFill>
              <a:ln w="12700">
                <a:miter lim="400000"/>
              </a:ln>
            </p:spPr>
            <p:txBody>
              <a:bodyPr lIns="28575" tIns="28575" rIns="28575" bIns="28575"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 name="Shape">
                <a:extLst>
                  <a:ext uri="{FF2B5EF4-FFF2-40B4-BE49-F238E27FC236}">
                    <a16:creationId xmlns:a16="http://schemas.microsoft.com/office/drawing/2014/main" id="{62879D0E-1B1A-40D4-81AB-92D669CCBE77}"/>
                  </a:ext>
                </a:extLst>
              </p:cNvPr>
              <p:cNvSpPr/>
              <p:nvPr/>
            </p:nvSpPr>
            <p:spPr>
              <a:xfrm>
                <a:off x="3873439" y="3676778"/>
                <a:ext cx="3088004" cy="2116510"/>
              </a:xfrm>
              <a:custGeom>
                <a:avLst/>
                <a:gdLst/>
                <a:ahLst/>
                <a:cxnLst>
                  <a:cxn ang="0">
                    <a:pos x="wd2" y="hd2"/>
                  </a:cxn>
                  <a:cxn ang="5400000">
                    <a:pos x="wd2" y="hd2"/>
                  </a:cxn>
                  <a:cxn ang="10800000">
                    <a:pos x="wd2" y="hd2"/>
                  </a:cxn>
                  <a:cxn ang="16200000">
                    <a:pos x="wd2" y="hd2"/>
                  </a:cxn>
                </a:cxnLst>
                <a:rect l="0" t="0" r="r" b="b"/>
                <a:pathLst>
                  <a:path w="21187" h="20827" extrusionOk="0">
                    <a:moveTo>
                      <a:pt x="20929" y="7658"/>
                    </a:moveTo>
                    <a:lnTo>
                      <a:pt x="20929" y="7658"/>
                    </a:lnTo>
                    <a:cubicBezTo>
                      <a:pt x="20444" y="5086"/>
                      <a:pt x="19263" y="2787"/>
                      <a:pt x="17533" y="1365"/>
                    </a:cubicBezTo>
                    <a:cubicBezTo>
                      <a:pt x="15803" y="-57"/>
                      <a:pt x="13821" y="-329"/>
                      <a:pt x="12028" y="367"/>
                    </a:cubicBezTo>
                    <a:lnTo>
                      <a:pt x="12028" y="367"/>
                    </a:lnTo>
                    <a:cubicBezTo>
                      <a:pt x="11985" y="397"/>
                      <a:pt x="11943" y="397"/>
                      <a:pt x="11880" y="427"/>
                    </a:cubicBezTo>
                    <a:cubicBezTo>
                      <a:pt x="11753" y="488"/>
                      <a:pt x="11690" y="700"/>
                      <a:pt x="11753" y="881"/>
                    </a:cubicBezTo>
                    <a:lnTo>
                      <a:pt x="11753" y="881"/>
                    </a:lnTo>
                    <a:cubicBezTo>
                      <a:pt x="11796" y="1002"/>
                      <a:pt x="11901" y="1063"/>
                      <a:pt x="12006" y="1032"/>
                    </a:cubicBezTo>
                    <a:cubicBezTo>
                      <a:pt x="13736" y="306"/>
                      <a:pt x="15656" y="548"/>
                      <a:pt x="17322" y="1910"/>
                    </a:cubicBezTo>
                    <a:cubicBezTo>
                      <a:pt x="20381" y="4421"/>
                      <a:pt x="21583" y="9836"/>
                      <a:pt x="20191" y="14374"/>
                    </a:cubicBezTo>
                    <a:cubicBezTo>
                      <a:pt x="20191" y="14374"/>
                      <a:pt x="20191" y="14374"/>
                      <a:pt x="20191" y="14404"/>
                    </a:cubicBezTo>
                    <a:cubicBezTo>
                      <a:pt x="20149" y="14525"/>
                      <a:pt x="20106" y="14676"/>
                      <a:pt x="20064" y="14797"/>
                    </a:cubicBezTo>
                    <a:cubicBezTo>
                      <a:pt x="20064" y="14827"/>
                      <a:pt x="20043" y="14827"/>
                      <a:pt x="20043" y="14858"/>
                    </a:cubicBezTo>
                    <a:cubicBezTo>
                      <a:pt x="20001" y="15009"/>
                      <a:pt x="19938" y="15160"/>
                      <a:pt x="19874" y="15311"/>
                    </a:cubicBezTo>
                    <a:cubicBezTo>
                      <a:pt x="19811" y="15463"/>
                      <a:pt x="19748" y="15614"/>
                      <a:pt x="19685" y="15735"/>
                    </a:cubicBezTo>
                    <a:cubicBezTo>
                      <a:pt x="19685" y="15765"/>
                      <a:pt x="19663" y="15765"/>
                      <a:pt x="19663" y="15795"/>
                    </a:cubicBezTo>
                    <a:cubicBezTo>
                      <a:pt x="19600" y="15916"/>
                      <a:pt x="19558" y="16037"/>
                      <a:pt x="19495" y="16158"/>
                    </a:cubicBezTo>
                    <a:cubicBezTo>
                      <a:pt x="19495" y="16158"/>
                      <a:pt x="19495" y="16158"/>
                      <a:pt x="19495" y="16158"/>
                    </a:cubicBezTo>
                    <a:cubicBezTo>
                      <a:pt x="17617" y="19910"/>
                      <a:pt x="14137" y="21271"/>
                      <a:pt x="11184" y="19426"/>
                    </a:cubicBezTo>
                    <a:cubicBezTo>
                      <a:pt x="11184" y="19426"/>
                      <a:pt x="11184" y="19426"/>
                      <a:pt x="11163" y="19426"/>
                    </a:cubicBezTo>
                    <a:cubicBezTo>
                      <a:pt x="11078" y="19365"/>
                      <a:pt x="10973" y="19305"/>
                      <a:pt x="10888" y="19244"/>
                    </a:cubicBezTo>
                    <a:cubicBezTo>
                      <a:pt x="10867" y="19244"/>
                      <a:pt x="10867" y="19214"/>
                      <a:pt x="10846" y="19214"/>
                    </a:cubicBezTo>
                    <a:cubicBezTo>
                      <a:pt x="10741" y="19153"/>
                      <a:pt x="10635" y="19063"/>
                      <a:pt x="10530" y="18972"/>
                    </a:cubicBezTo>
                    <a:cubicBezTo>
                      <a:pt x="8948" y="17671"/>
                      <a:pt x="7809" y="15553"/>
                      <a:pt x="7324" y="13042"/>
                    </a:cubicBezTo>
                    <a:cubicBezTo>
                      <a:pt x="7303" y="12891"/>
                      <a:pt x="7281" y="12770"/>
                      <a:pt x="7260" y="12619"/>
                    </a:cubicBezTo>
                    <a:cubicBezTo>
                      <a:pt x="7218" y="12316"/>
                      <a:pt x="7176" y="12014"/>
                      <a:pt x="7155" y="11711"/>
                    </a:cubicBezTo>
                    <a:cubicBezTo>
                      <a:pt x="7134" y="11409"/>
                      <a:pt x="7113" y="11106"/>
                      <a:pt x="7092" y="10804"/>
                    </a:cubicBezTo>
                    <a:cubicBezTo>
                      <a:pt x="7092" y="10592"/>
                      <a:pt x="7092" y="10410"/>
                      <a:pt x="7092" y="10199"/>
                    </a:cubicBezTo>
                    <a:lnTo>
                      <a:pt x="6670" y="10199"/>
                    </a:lnTo>
                    <a:lnTo>
                      <a:pt x="2936" y="10229"/>
                    </a:lnTo>
                    <a:cubicBezTo>
                      <a:pt x="2936" y="9926"/>
                      <a:pt x="2915" y="9624"/>
                      <a:pt x="2894" y="9321"/>
                    </a:cubicBezTo>
                    <a:cubicBezTo>
                      <a:pt x="2873" y="9019"/>
                      <a:pt x="2831" y="8716"/>
                      <a:pt x="2788" y="8414"/>
                    </a:cubicBezTo>
                    <a:cubicBezTo>
                      <a:pt x="2493" y="6417"/>
                      <a:pt x="1797" y="4572"/>
                      <a:pt x="742" y="3120"/>
                    </a:cubicBezTo>
                    <a:lnTo>
                      <a:pt x="890" y="2847"/>
                    </a:lnTo>
                    <a:cubicBezTo>
                      <a:pt x="953" y="2726"/>
                      <a:pt x="890" y="2515"/>
                      <a:pt x="785" y="2515"/>
                    </a:cubicBezTo>
                    <a:lnTo>
                      <a:pt x="131" y="2515"/>
                    </a:lnTo>
                    <a:cubicBezTo>
                      <a:pt x="46" y="2515"/>
                      <a:pt x="-17" y="2636"/>
                      <a:pt x="4" y="2757"/>
                    </a:cubicBezTo>
                    <a:lnTo>
                      <a:pt x="152" y="3664"/>
                    </a:lnTo>
                    <a:cubicBezTo>
                      <a:pt x="173" y="3816"/>
                      <a:pt x="320" y="3876"/>
                      <a:pt x="384" y="3755"/>
                    </a:cubicBezTo>
                    <a:lnTo>
                      <a:pt x="468" y="3574"/>
                    </a:lnTo>
                    <a:cubicBezTo>
                      <a:pt x="1417" y="4905"/>
                      <a:pt x="2071" y="6599"/>
                      <a:pt x="2367" y="8414"/>
                    </a:cubicBezTo>
                    <a:cubicBezTo>
                      <a:pt x="2409" y="8716"/>
                      <a:pt x="2451" y="9019"/>
                      <a:pt x="2472" y="9321"/>
                    </a:cubicBezTo>
                    <a:cubicBezTo>
                      <a:pt x="2493" y="9624"/>
                      <a:pt x="2514" y="9926"/>
                      <a:pt x="2535" y="10229"/>
                    </a:cubicBezTo>
                    <a:cubicBezTo>
                      <a:pt x="2535" y="10441"/>
                      <a:pt x="2535" y="10622"/>
                      <a:pt x="2535" y="10834"/>
                    </a:cubicBezTo>
                    <a:lnTo>
                      <a:pt x="2957" y="10834"/>
                    </a:lnTo>
                    <a:lnTo>
                      <a:pt x="6691" y="10804"/>
                    </a:lnTo>
                    <a:cubicBezTo>
                      <a:pt x="6691" y="11106"/>
                      <a:pt x="6712" y="11409"/>
                      <a:pt x="6733" y="11711"/>
                    </a:cubicBezTo>
                    <a:cubicBezTo>
                      <a:pt x="6754" y="12014"/>
                      <a:pt x="6796" y="12316"/>
                      <a:pt x="6838" y="12619"/>
                    </a:cubicBezTo>
                    <a:cubicBezTo>
                      <a:pt x="6860" y="12800"/>
                      <a:pt x="6902" y="13012"/>
                      <a:pt x="6944" y="13194"/>
                    </a:cubicBezTo>
                    <a:cubicBezTo>
                      <a:pt x="7450" y="15886"/>
                      <a:pt x="8674" y="18125"/>
                      <a:pt x="10340" y="19486"/>
                    </a:cubicBezTo>
                    <a:cubicBezTo>
                      <a:pt x="10445" y="19577"/>
                      <a:pt x="10551" y="19668"/>
                      <a:pt x="10656" y="19728"/>
                    </a:cubicBezTo>
                    <a:cubicBezTo>
                      <a:pt x="10678" y="19728"/>
                      <a:pt x="10699" y="19758"/>
                      <a:pt x="10699" y="19758"/>
                    </a:cubicBezTo>
                    <a:cubicBezTo>
                      <a:pt x="10783" y="19819"/>
                      <a:pt x="10888" y="19879"/>
                      <a:pt x="10994" y="19940"/>
                    </a:cubicBezTo>
                    <a:cubicBezTo>
                      <a:pt x="10994" y="19940"/>
                      <a:pt x="10994" y="19940"/>
                      <a:pt x="11015" y="19940"/>
                    </a:cubicBezTo>
                    <a:cubicBezTo>
                      <a:pt x="12534" y="20908"/>
                      <a:pt x="14221" y="21089"/>
                      <a:pt x="15867" y="20454"/>
                    </a:cubicBezTo>
                    <a:cubicBezTo>
                      <a:pt x="17491" y="19819"/>
                      <a:pt x="18883" y="18427"/>
                      <a:pt x="19853" y="16491"/>
                    </a:cubicBezTo>
                    <a:cubicBezTo>
                      <a:pt x="19853" y="16491"/>
                      <a:pt x="19853" y="16491"/>
                      <a:pt x="19853" y="16491"/>
                    </a:cubicBezTo>
                    <a:cubicBezTo>
                      <a:pt x="19917" y="16370"/>
                      <a:pt x="19980" y="16249"/>
                      <a:pt x="20022" y="16128"/>
                    </a:cubicBezTo>
                    <a:cubicBezTo>
                      <a:pt x="20022" y="16098"/>
                      <a:pt x="20043" y="16098"/>
                      <a:pt x="20043" y="16068"/>
                    </a:cubicBezTo>
                    <a:cubicBezTo>
                      <a:pt x="20106" y="15916"/>
                      <a:pt x="20170" y="15765"/>
                      <a:pt x="20233" y="15614"/>
                    </a:cubicBezTo>
                    <a:cubicBezTo>
                      <a:pt x="20296" y="15463"/>
                      <a:pt x="20360" y="15311"/>
                      <a:pt x="20402" y="15160"/>
                    </a:cubicBezTo>
                    <a:cubicBezTo>
                      <a:pt x="20402" y="15130"/>
                      <a:pt x="20423" y="15100"/>
                      <a:pt x="20423" y="15100"/>
                    </a:cubicBezTo>
                    <a:cubicBezTo>
                      <a:pt x="20465" y="14948"/>
                      <a:pt x="20507" y="14827"/>
                      <a:pt x="20549" y="14676"/>
                    </a:cubicBezTo>
                    <a:cubicBezTo>
                      <a:pt x="20549" y="14676"/>
                      <a:pt x="20549" y="14676"/>
                      <a:pt x="20549" y="14676"/>
                    </a:cubicBezTo>
                    <a:cubicBezTo>
                      <a:pt x="21246" y="12407"/>
                      <a:pt x="21372" y="9987"/>
                      <a:pt x="20929" y="7658"/>
                    </a:cubicBezTo>
                    <a:close/>
                  </a:path>
                </a:pathLst>
              </a:custGeom>
              <a:solidFill>
                <a:srgbClr val="0070C0"/>
              </a:solidFill>
              <a:ln w="12700">
                <a:miter lim="400000"/>
              </a:ln>
            </p:spPr>
            <p:txBody>
              <a:bodyPr lIns="28575" tIns="28575" rIns="28575" bIns="28575"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5" name="TextBox 14">
              <a:extLst>
                <a:ext uri="{FF2B5EF4-FFF2-40B4-BE49-F238E27FC236}">
                  <a16:creationId xmlns:a16="http://schemas.microsoft.com/office/drawing/2014/main" id="{9374568B-8FBE-4613-86AE-41C42283F203}"/>
                </a:ext>
              </a:extLst>
            </p:cNvPr>
            <p:cNvSpPr txBox="1"/>
            <p:nvPr/>
          </p:nvSpPr>
          <p:spPr>
            <a:xfrm>
              <a:off x="4374310" y="5435902"/>
              <a:ext cx="1259644" cy="406056"/>
            </a:xfrm>
            <a:prstGeom prst="rect">
              <a:avLst/>
            </a:prstGeom>
            <a:noFill/>
          </p:spPr>
          <p:txBody>
            <a:bodyPr wrap="square" rtlCol="0">
              <a:spAutoFit/>
            </a:bodyPr>
            <a:lstStyle>
              <a:defPPr>
                <a:defRPr lang="en-US"/>
              </a:defPPr>
              <a:lvl1pPr marL="168275" indent="-168275">
                <a:lnSpc>
                  <a:spcPts val="1500"/>
                </a:lnSpc>
                <a:buFont typeface="Wingdings" panose="05000000000000000000" pitchFamily="2" charset="2"/>
                <a:buChar char="§"/>
                <a:defRPr sz="1400">
                  <a:solidFill>
                    <a:srgbClr val="002060"/>
                  </a:solidFill>
                </a:defRPr>
              </a:lvl1pPr>
            </a:lstStyle>
            <a:p>
              <a:pPr marL="0" marR="0" lvl="0" indent="0" algn="ctr" defTabSz="914400" rtl="0" eaLnBrk="1" fontAlgn="auto" latinLnBrk="0" hangingPunct="1">
                <a:lnSpc>
                  <a:spcPts val="15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t>Review of 5G </a:t>
              </a:r>
              <a:b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t>Use Cases</a:t>
              </a:r>
            </a:p>
          </p:txBody>
        </p:sp>
        <p:sp>
          <p:nvSpPr>
            <p:cNvPr id="26" name="TextBox 25">
              <a:extLst>
                <a:ext uri="{FF2B5EF4-FFF2-40B4-BE49-F238E27FC236}">
                  <a16:creationId xmlns:a16="http://schemas.microsoft.com/office/drawing/2014/main" id="{EC3C960C-43DD-4D10-BA05-45A2DFFC7217}"/>
                </a:ext>
              </a:extLst>
            </p:cNvPr>
            <p:cNvSpPr txBox="1"/>
            <p:nvPr/>
          </p:nvSpPr>
          <p:spPr>
            <a:xfrm>
              <a:off x="6462140" y="5328613"/>
              <a:ext cx="1464890" cy="569787"/>
            </a:xfrm>
            <a:prstGeom prst="rect">
              <a:avLst/>
            </a:prstGeom>
            <a:noFill/>
          </p:spPr>
          <p:txBody>
            <a:bodyPr wrap="square" rtlCol="0">
              <a:spAutoFit/>
            </a:bodyPr>
            <a:lstStyle>
              <a:defPPr>
                <a:defRPr lang="en-US"/>
              </a:defPPr>
              <a:lvl1pPr marL="168275" indent="-168275">
                <a:lnSpc>
                  <a:spcPts val="1500"/>
                </a:lnSpc>
                <a:buFont typeface="Wingdings" panose="05000000000000000000" pitchFamily="2" charset="2"/>
                <a:buChar char="§"/>
                <a:defRPr sz="1400">
                  <a:solidFill>
                    <a:srgbClr val="002060"/>
                  </a:solidFill>
                </a:defRPr>
              </a:lvl1pPr>
            </a:lstStyle>
            <a:p>
              <a:pPr marL="0" marR="0" lvl="0" indent="0" algn="ctr" defTabSz="914400" rtl="0" eaLnBrk="1" fontAlgn="auto" latinLnBrk="0" hangingPunct="1">
                <a:lnSpc>
                  <a:spcPts val="15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t>Review of </a:t>
              </a: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Demand &amp; Revenue Projection</a:t>
              </a:r>
              <a:endPar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endParaRPr>
            </a:p>
          </p:txBody>
        </p:sp>
      </p:grpSp>
      <p:pic>
        <p:nvPicPr>
          <p:cNvPr id="1026" name="Picture 2">
            <a:extLst>
              <a:ext uri="{FF2B5EF4-FFF2-40B4-BE49-F238E27FC236}">
                <a16:creationId xmlns:a16="http://schemas.microsoft.com/office/drawing/2014/main" id="{BD424437-6C7B-41E9-88EA-BA0D0D6812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4094" y="2265161"/>
            <a:ext cx="1441867" cy="792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Interesting Use Cases of 5G Technology | 3GLTEInfo">
            <a:extLst>
              <a:ext uri="{FF2B5EF4-FFF2-40B4-BE49-F238E27FC236}">
                <a16:creationId xmlns:a16="http://schemas.microsoft.com/office/drawing/2014/main" id="{96BA461F-AD5E-4C91-9F69-4DB5B7B753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6597" y="4248943"/>
            <a:ext cx="1497037" cy="1075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les Forecasting Icons - Download Free Vector Icons | Noun Project">
            <a:extLst>
              <a:ext uri="{FF2B5EF4-FFF2-40B4-BE49-F238E27FC236}">
                <a16:creationId xmlns:a16="http://schemas.microsoft.com/office/drawing/2014/main" id="{F4B19106-4955-4A13-9953-DE5A46B8E5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3094" y="4242769"/>
            <a:ext cx="959079" cy="95907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DBADF647-47D7-4C28-AAF2-043D1AC38226}"/>
              </a:ext>
            </a:extLst>
          </p:cNvPr>
          <p:cNvSpPr/>
          <p:nvPr/>
        </p:nvSpPr>
        <p:spPr>
          <a:xfrm>
            <a:off x="371475" y="1748069"/>
            <a:ext cx="3293960" cy="4312071"/>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Rectangle 28">
            <a:extLst>
              <a:ext uri="{FF2B5EF4-FFF2-40B4-BE49-F238E27FC236}">
                <a16:creationId xmlns:a16="http://schemas.microsoft.com/office/drawing/2014/main" id="{8816A997-A1B4-4EA9-BABE-864DB7C5501D}"/>
              </a:ext>
            </a:extLst>
          </p:cNvPr>
          <p:cNvSpPr/>
          <p:nvPr/>
        </p:nvSpPr>
        <p:spPr>
          <a:xfrm>
            <a:off x="8524744" y="1748069"/>
            <a:ext cx="3279030" cy="4312073"/>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0" name="Picture 29">
            <a:extLst>
              <a:ext uri="{FF2B5EF4-FFF2-40B4-BE49-F238E27FC236}">
                <a16:creationId xmlns:a16="http://schemas.microsoft.com/office/drawing/2014/main" id="{754EA35B-A6C1-487B-9D09-AA7888701E08}"/>
              </a:ext>
            </a:extLst>
          </p:cNvPr>
          <p:cNvPicPr>
            <a:picLocks noChangeAspect="1"/>
          </p:cNvPicPr>
          <p:nvPr/>
        </p:nvPicPr>
        <p:blipFill>
          <a:blip r:embed="rId8"/>
          <a:stretch>
            <a:fillRect/>
          </a:stretch>
        </p:blipFill>
        <p:spPr>
          <a:xfrm>
            <a:off x="8918538" y="4710520"/>
            <a:ext cx="2542433" cy="1175691"/>
          </a:xfrm>
          <a:prstGeom prst="rect">
            <a:avLst/>
          </a:prstGeom>
          <a:effectLst>
            <a:outerShdw blurRad="50800" dist="38100" dir="2700000" algn="tl" rotWithShape="0">
              <a:prstClr val="black">
                <a:alpha val="40000"/>
              </a:prstClr>
            </a:outerShdw>
          </a:effectLst>
        </p:spPr>
      </p:pic>
      <p:cxnSp>
        <p:nvCxnSpPr>
          <p:cNvPr id="25" name="Connector: Elbow 24">
            <a:extLst>
              <a:ext uri="{FF2B5EF4-FFF2-40B4-BE49-F238E27FC236}">
                <a16:creationId xmlns:a16="http://schemas.microsoft.com/office/drawing/2014/main" id="{35886F91-0206-45FA-B2FA-F537BDE49959}"/>
              </a:ext>
            </a:extLst>
          </p:cNvPr>
          <p:cNvCxnSpPr>
            <a:cxnSpLocks/>
          </p:cNvCxnSpPr>
          <p:nvPr/>
        </p:nvCxnSpPr>
        <p:spPr>
          <a:xfrm rot="16200000" flipH="1">
            <a:off x="3337254" y="2664650"/>
            <a:ext cx="1620076" cy="963715"/>
          </a:xfrm>
          <a:prstGeom prst="bentConnector3">
            <a:avLst>
              <a:gd name="adj1" fmla="val -1738"/>
            </a:avLst>
          </a:prstGeom>
          <a:ln>
            <a:solidFill>
              <a:srgbClr val="00B0F0"/>
            </a:solidFill>
            <a:tailEnd type="oval"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2F15E4-4947-49B7-BD59-0BF615170B83}"/>
              </a:ext>
            </a:extLst>
          </p:cNvPr>
          <p:cNvCxnSpPr>
            <a:cxnSpLocks/>
          </p:cNvCxnSpPr>
          <p:nvPr/>
        </p:nvCxnSpPr>
        <p:spPr>
          <a:xfrm rot="5400000">
            <a:off x="7199804" y="2617806"/>
            <a:ext cx="1639124" cy="1038361"/>
          </a:xfrm>
          <a:prstGeom prst="bentConnector3">
            <a:avLst>
              <a:gd name="adj1" fmla="val 25"/>
            </a:avLst>
          </a:prstGeom>
          <a:ln>
            <a:solidFill>
              <a:srgbClr val="0070C0"/>
            </a:solidFill>
            <a:tailEnd type="oval"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CF414AB-2903-421D-9C5C-E09A0515AE1D}"/>
              </a:ext>
            </a:extLst>
          </p:cNvPr>
          <p:cNvSpPr txBox="1"/>
          <p:nvPr/>
        </p:nvSpPr>
        <p:spPr>
          <a:xfrm>
            <a:off x="388227" y="1958971"/>
            <a:ext cx="3199006" cy="1169551"/>
          </a:xfrm>
          <a:prstGeom prst="rect">
            <a:avLst/>
          </a:prstGeom>
          <a:noFill/>
        </p:spPr>
        <p:txBody>
          <a:bodyPr wrap="square" rtlCol="0">
            <a:spAutoFit/>
          </a:bodyPr>
          <a:lstStyle/>
          <a:p>
            <a:pPr marL="231775" marR="0" lvl="0" indent="-23177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Review Singtel’s 5G use cases </a:t>
            </a:r>
            <a:b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t>(all B2C, B2B, and B2B2x) in different dimensions such as position, geo-location, busy hour, UL/DL and latency.</a:t>
            </a:r>
          </a:p>
        </p:txBody>
      </p:sp>
      <p:sp>
        <p:nvSpPr>
          <p:cNvPr id="46" name="TextBox 45">
            <a:extLst>
              <a:ext uri="{FF2B5EF4-FFF2-40B4-BE49-F238E27FC236}">
                <a16:creationId xmlns:a16="http://schemas.microsoft.com/office/drawing/2014/main" id="{7EA83D9E-A91C-4A23-97AD-A103008EDD23}"/>
              </a:ext>
            </a:extLst>
          </p:cNvPr>
          <p:cNvSpPr txBox="1"/>
          <p:nvPr/>
        </p:nvSpPr>
        <p:spPr>
          <a:xfrm>
            <a:off x="8575738" y="1973520"/>
            <a:ext cx="3316266" cy="1600438"/>
          </a:xfrm>
          <a:prstGeom prst="rect">
            <a:avLst/>
          </a:prstGeom>
          <a:noFill/>
        </p:spPr>
        <p:txBody>
          <a:bodyPr wrap="square" rtlCol="0">
            <a:spAutoFit/>
          </a:bodyPr>
          <a:lstStyle/>
          <a:p>
            <a:pPr marL="231775" marR="0" lvl="0" indent="-23177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Review the scenarios of 5G </a:t>
            </a:r>
            <a: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t>arrival </a:t>
            </a:r>
            <a:b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t>in Singapore and estimate their effects on operators in Singapore.</a:t>
            </a:r>
          </a:p>
          <a:p>
            <a:pPr marL="231775" marR="0" lvl="0" indent="-23177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Review Singtel’s demand and revenue projection </a:t>
            </a:r>
            <a: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t>whether it is in line with the potential growth of the selected 5G use cases or not.</a:t>
            </a:r>
          </a:p>
        </p:txBody>
      </p:sp>
      <p:sp>
        <p:nvSpPr>
          <p:cNvPr id="43" name="Rectangle 42">
            <a:extLst>
              <a:ext uri="{FF2B5EF4-FFF2-40B4-BE49-F238E27FC236}">
                <a16:creationId xmlns:a16="http://schemas.microsoft.com/office/drawing/2014/main" id="{F5CE0CFA-9626-4C53-A3A2-AA6FD8F08BDE}"/>
              </a:ext>
            </a:extLst>
          </p:cNvPr>
          <p:cNvSpPr/>
          <p:nvPr/>
        </p:nvSpPr>
        <p:spPr>
          <a:xfrm>
            <a:off x="761719" y="1544694"/>
            <a:ext cx="2542204" cy="438817"/>
          </a:xfrm>
          <a:prstGeom prst="rect">
            <a:avLst/>
          </a:prstGeom>
          <a:solidFill>
            <a:srgbClr val="103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Review of 5G Use Cases</a:t>
            </a:r>
          </a:p>
        </p:txBody>
      </p:sp>
      <p:sp>
        <p:nvSpPr>
          <p:cNvPr id="49" name="Rectangle 48">
            <a:extLst>
              <a:ext uri="{FF2B5EF4-FFF2-40B4-BE49-F238E27FC236}">
                <a16:creationId xmlns:a16="http://schemas.microsoft.com/office/drawing/2014/main" id="{C327D4CB-0B57-41BE-B25C-E5FCA817D495}"/>
              </a:ext>
            </a:extLst>
          </p:cNvPr>
          <p:cNvSpPr/>
          <p:nvPr/>
        </p:nvSpPr>
        <p:spPr>
          <a:xfrm>
            <a:off x="8962769" y="1544694"/>
            <a:ext cx="2542204" cy="438819"/>
          </a:xfrm>
          <a:prstGeom prst="rect">
            <a:avLst/>
          </a:prstGeom>
          <a:solidFill>
            <a:srgbClr val="103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Review of Demand &amp; Revenue Projection</a:t>
            </a:r>
          </a:p>
        </p:txBody>
      </p:sp>
      <p:sp>
        <p:nvSpPr>
          <p:cNvPr id="27" name="Rectangle 26">
            <a:extLst>
              <a:ext uri="{FF2B5EF4-FFF2-40B4-BE49-F238E27FC236}">
                <a16:creationId xmlns:a16="http://schemas.microsoft.com/office/drawing/2014/main" id="{48B8C857-3A65-4678-83CA-33428FE5D78D}"/>
              </a:ext>
            </a:extLst>
          </p:cNvPr>
          <p:cNvSpPr/>
          <p:nvPr/>
        </p:nvSpPr>
        <p:spPr>
          <a:xfrm rot="1652541">
            <a:off x="8624996" y="4370093"/>
            <a:ext cx="3035194" cy="70443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Confidential</a:t>
            </a:r>
          </a:p>
        </p:txBody>
      </p:sp>
      <p:sp>
        <p:nvSpPr>
          <p:cNvPr id="32" name="Rectangle 31">
            <a:extLst>
              <a:ext uri="{FF2B5EF4-FFF2-40B4-BE49-F238E27FC236}">
                <a16:creationId xmlns:a16="http://schemas.microsoft.com/office/drawing/2014/main" id="{A9393EC4-FE66-40CA-B1AB-2CD62EF3CD0C}"/>
              </a:ext>
            </a:extLst>
          </p:cNvPr>
          <p:cNvSpPr/>
          <p:nvPr/>
        </p:nvSpPr>
        <p:spPr>
          <a:xfrm rot="1652541">
            <a:off x="484518" y="4370093"/>
            <a:ext cx="3035194" cy="70443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Confidential</a:t>
            </a:r>
          </a:p>
        </p:txBody>
      </p:sp>
    </p:spTree>
    <p:extLst>
      <p:ext uri="{BB962C8B-B14F-4D97-AF65-F5344CB8AC3E}">
        <p14:creationId xmlns:p14="http://schemas.microsoft.com/office/powerpoint/2010/main" val="483143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23BF-24BE-4474-8947-C4648C5FAF0A}"/>
              </a:ext>
            </a:extLst>
          </p:cNvPr>
          <p:cNvSpPr>
            <a:spLocks noGrp="1"/>
          </p:cNvSpPr>
          <p:nvPr>
            <p:ph type="title"/>
          </p:nvPr>
        </p:nvSpPr>
        <p:spPr>
          <a:xfrm>
            <a:off x="298174" y="165259"/>
            <a:ext cx="11595650" cy="782752"/>
          </a:xfrm>
        </p:spPr>
        <p:txBody>
          <a:bodyPr>
            <a:noAutofit/>
          </a:bodyPr>
          <a:lstStyle/>
          <a:p>
            <a:pPr algn="thaiDist"/>
            <a:r>
              <a:rPr lang="en-US" dirty="0"/>
              <a:t>In Thailand 5G auction recently conducted in Feb 2020, we have advised AIS in all commercial support to carefully validate the potential of 5G use cases and revenue projections. </a:t>
            </a:r>
          </a:p>
        </p:txBody>
      </p:sp>
      <p:pic>
        <p:nvPicPr>
          <p:cNvPr id="5" name="Picture 4">
            <a:extLst>
              <a:ext uri="{FF2B5EF4-FFF2-40B4-BE49-F238E27FC236}">
                <a16:creationId xmlns:a16="http://schemas.microsoft.com/office/drawing/2014/main" id="{DA5BCAF3-B9C9-4244-B886-2683B590C4D9}"/>
              </a:ext>
            </a:extLst>
          </p:cNvPr>
          <p:cNvPicPr>
            <a:picLocks noChangeAspect="1"/>
          </p:cNvPicPr>
          <p:nvPr/>
        </p:nvPicPr>
        <p:blipFill>
          <a:blip r:embed="rId2"/>
          <a:stretch>
            <a:fillRect/>
          </a:stretch>
        </p:blipFill>
        <p:spPr>
          <a:xfrm>
            <a:off x="773997" y="3039882"/>
            <a:ext cx="1935781" cy="1069791"/>
          </a:xfrm>
          <a:prstGeom prst="rect">
            <a:avLst/>
          </a:prstGeom>
        </p:spPr>
      </p:pic>
      <p:pic>
        <p:nvPicPr>
          <p:cNvPr id="8" name="Picture 7">
            <a:extLst>
              <a:ext uri="{FF2B5EF4-FFF2-40B4-BE49-F238E27FC236}">
                <a16:creationId xmlns:a16="http://schemas.microsoft.com/office/drawing/2014/main" id="{75659C05-7969-4CED-B30F-040A39B8A8AB}"/>
              </a:ext>
            </a:extLst>
          </p:cNvPr>
          <p:cNvPicPr>
            <a:picLocks noChangeAspect="1"/>
          </p:cNvPicPr>
          <p:nvPr/>
        </p:nvPicPr>
        <p:blipFill>
          <a:blip r:embed="rId3"/>
          <a:stretch>
            <a:fillRect/>
          </a:stretch>
        </p:blipFill>
        <p:spPr>
          <a:xfrm>
            <a:off x="2814635" y="3070444"/>
            <a:ext cx="2017593" cy="1069791"/>
          </a:xfrm>
          <a:prstGeom prst="rect">
            <a:avLst/>
          </a:prstGeom>
        </p:spPr>
      </p:pic>
      <p:pic>
        <p:nvPicPr>
          <p:cNvPr id="13" name="Picture 12">
            <a:extLst>
              <a:ext uri="{FF2B5EF4-FFF2-40B4-BE49-F238E27FC236}">
                <a16:creationId xmlns:a16="http://schemas.microsoft.com/office/drawing/2014/main" id="{7FC056C7-F963-4889-B470-9A4C17DC09B6}"/>
              </a:ext>
            </a:extLst>
          </p:cNvPr>
          <p:cNvPicPr>
            <a:picLocks noChangeAspect="1"/>
          </p:cNvPicPr>
          <p:nvPr/>
        </p:nvPicPr>
        <p:blipFill>
          <a:blip r:embed="rId4"/>
          <a:stretch>
            <a:fillRect/>
          </a:stretch>
        </p:blipFill>
        <p:spPr>
          <a:xfrm>
            <a:off x="818063" y="4111086"/>
            <a:ext cx="1904860" cy="999359"/>
          </a:xfrm>
          <a:prstGeom prst="rect">
            <a:avLst/>
          </a:prstGeom>
        </p:spPr>
      </p:pic>
      <p:pic>
        <p:nvPicPr>
          <p:cNvPr id="14" name="Picture 13">
            <a:extLst>
              <a:ext uri="{FF2B5EF4-FFF2-40B4-BE49-F238E27FC236}">
                <a16:creationId xmlns:a16="http://schemas.microsoft.com/office/drawing/2014/main" id="{0AD25A90-4EE1-46F7-8077-940F994EC4A5}"/>
              </a:ext>
            </a:extLst>
          </p:cNvPr>
          <p:cNvPicPr>
            <a:picLocks noChangeAspect="1"/>
          </p:cNvPicPr>
          <p:nvPr/>
        </p:nvPicPr>
        <p:blipFill>
          <a:blip r:embed="rId5"/>
          <a:stretch>
            <a:fillRect/>
          </a:stretch>
        </p:blipFill>
        <p:spPr>
          <a:xfrm>
            <a:off x="2801314" y="4076236"/>
            <a:ext cx="2044233" cy="1077774"/>
          </a:xfrm>
          <a:prstGeom prst="rect">
            <a:avLst/>
          </a:prstGeom>
        </p:spPr>
      </p:pic>
      <p:pic>
        <p:nvPicPr>
          <p:cNvPr id="15" name="Picture 14">
            <a:extLst>
              <a:ext uri="{FF2B5EF4-FFF2-40B4-BE49-F238E27FC236}">
                <a16:creationId xmlns:a16="http://schemas.microsoft.com/office/drawing/2014/main" id="{541CCCC6-1FA7-46D4-83AC-E8ED66B54249}"/>
              </a:ext>
            </a:extLst>
          </p:cNvPr>
          <p:cNvPicPr>
            <a:picLocks noChangeAspect="1"/>
          </p:cNvPicPr>
          <p:nvPr/>
        </p:nvPicPr>
        <p:blipFill>
          <a:blip r:embed="rId6"/>
          <a:stretch>
            <a:fillRect/>
          </a:stretch>
        </p:blipFill>
        <p:spPr>
          <a:xfrm>
            <a:off x="750019" y="5114767"/>
            <a:ext cx="1915678" cy="999359"/>
          </a:xfrm>
          <a:prstGeom prst="rect">
            <a:avLst/>
          </a:prstGeom>
        </p:spPr>
      </p:pic>
      <p:pic>
        <p:nvPicPr>
          <p:cNvPr id="17" name="Picture 16">
            <a:extLst>
              <a:ext uri="{FF2B5EF4-FFF2-40B4-BE49-F238E27FC236}">
                <a16:creationId xmlns:a16="http://schemas.microsoft.com/office/drawing/2014/main" id="{8EF6A5CA-1985-4FBE-ABD6-00D22B68D29B}"/>
              </a:ext>
            </a:extLst>
          </p:cNvPr>
          <p:cNvPicPr>
            <a:picLocks noChangeAspect="1"/>
          </p:cNvPicPr>
          <p:nvPr/>
        </p:nvPicPr>
        <p:blipFill>
          <a:blip r:embed="rId7"/>
          <a:stretch>
            <a:fillRect/>
          </a:stretch>
        </p:blipFill>
        <p:spPr>
          <a:xfrm>
            <a:off x="2814459" y="5083410"/>
            <a:ext cx="2011843" cy="1046425"/>
          </a:xfrm>
          <a:prstGeom prst="rect">
            <a:avLst/>
          </a:prstGeom>
        </p:spPr>
      </p:pic>
      <p:sp>
        <p:nvSpPr>
          <p:cNvPr id="11" name="Rectangle 10">
            <a:extLst>
              <a:ext uri="{FF2B5EF4-FFF2-40B4-BE49-F238E27FC236}">
                <a16:creationId xmlns:a16="http://schemas.microsoft.com/office/drawing/2014/main" id="{E01FA148-E61B-4B32-BD30-0C48A1B16D6F}"/>
              </a:ext>
            </a:extLst>
          </p:cNvPr>
          <p:cNvSpPr/>
          <p:nvPr/>
        </p:nvSpPr>
        <p:spPr>
          <a:xfrm>
            <a:off x="381000" y="1618952"/>
            <a:ext cx="4908338" cy="4550059"/>
          </a:xfrm>
          <a:prstGeom prst="rect">
            <a:avLst/>
          </a:pr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105DBC10-C96A-40DD-BA22-2A64A88DB350}"/>
              </a:ext>
            </a:extLst>
          </p:cNvPr>
          <p:cNvSpPr/>
          <p:nvPr/>
        </p:nvSpPr>
        <p:spPr>
          <a:xfrm>
            <a:off x="970602" y="1341120"/>
            <a:ext cx="3657600" cy="488742"/>
          </a:xfrm>
          <a:prstGeom prst="rect">
            <a:avLst/>
          </a:prstGeom>
          <a:solidFill>
            <a:srgbClr val="103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Define high potential 5G use cases </a:t>
            </a:r>
            <a:b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&amp; the change in a business model </a:t>
            </a:r>
          </a:p>
        </p:txBody>
      </p:sp>
      <p:sp>
        <p:nvSpPr>
          <p:cNvPr id="21" name="TextBox 20">
            <a:extLst>
              <a:ext uri="{FF2B5EF4-FFF2-40B4-BE49-F238E27FC236}">
                <a16:creationId xmlns:a16="http://schemas.microsoft.com/office/drawing/2014/main" id="{86AEA33A-30E6-4954-BE91-B4AD98ABFD8B}"/>
              </a:ext>
            </a:extLst>
          </p:cNvPr>
          <p:cNvSpPr txBox="1"/>
          <p:nvPr/>
        </p:nvSpPr>
        <p:spPr>
          <a:xfrm>
            <a:off x="471637" y="1847613"/>
            <a:ext cx="4677879" cy="1233479"/>
          </a:xfrm>
          <a:prstGeom prst="rect">
            <a:avLst/>
          </a:prstGeom>
          <a:noFill/>
        </p:spPr>
        <p:txBody>
          <a:bodyPr wrap="square" rtlCol="0">
            <a:spAutoFit/>
          </a:bodyPr>
          <a:lstStyle/>
          <a:p>
            <a:pPr marL="168275" marR="0" lvl="0" indent="-168275"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Identify different types of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high potential 5G use cases around the world</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a:t>
            </a:r>
          </a:p>
          <a:p>
            <a:pPr marL="168275" marR="0" lvl="0" indent="-168275"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Categorized them according to the industry-relevant and </a:t>
            </a:r>
            <a:b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use case’s status then ranked them by the level of maturity</a:t>
            </a:r>
          </a:p>
          <a:p>
            <a:pPr marL="168275" marR="0" lvl="0" indent="-168275"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define the </a:t>
            </a: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change in the business model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of operators when 5G arrived. </a:t>
            </a:r>
          </a:p>
        </p:txBody>
      </p:sp>
      <p:sp>
        <p:nvSpPr>
          <p:cNvPr id="22" name="Isosceles Triangle 21">
            <a:extLst>
              <a:ext uri="{FF2B5EF4-FFF2-40B4-BE49-F238E27FC236}">
                <a16:creationId xmlns:a16="http://schemas.microsoft.com/office/drawing/2014/main" id="{35EE0283-A186-4D7B-AB66-C7E2498BBC4F}"/>
              </a:ext>
            </a:extLst>
          </p:cNvPr>
          <p:cNvSpPr/>
          <p:nvPr/>
        </p:nvSpPr>
        <p:spPr>
          <a:xfrm rot="5400000">
            <a:off x="7508312" y="3743626"/>
            <a:ext cx="2039815" cy="300710"/>
          </a:xfrm>
          <a:prstGeom prst="triangle">
            <a:avLst/>
          </a:prstGeom>
          <a:solidFill>
            <a:srgbClr val="00206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EE498AF3-1397-4A2E-BBE8-27C723DAF6D4}"/>
              </a:ext>
            </a:extLst>
          </p:cNvPr>
          <p:cNvSpPr/>
          <p:nvPr/>
        </p:nvSpPr>
        <p:spPr>
          <a:xfrm>
            <a:off x="5394195" y="1618952"/>
            <a:ext cx="2884203" cy="4550059"/>
          </a:xfrm>
          <a:prstGeom prst="rect">
            <a:avLst/>
          </a:pr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5" name="Picture 24">
            <a:extLst>
              <a:ext uri="{FF2B5EF4-FFF2-40B4-BE49-F238E27FC236}">
                <a16:creationId xmlns:a16="http://schemas.microsoft.com/office/drawing/2014/main" id="{1B0E8A8B-42EC-46C2-97DD-70D1FF02AA4E}"/>
              </a:ext>
            </a:extLst>
          </p:cNvPr>
          <p:cNvPicPr>
            <a:picLocks noChangeAspect="1"/>
          </p:cNvPicPr>
          <p:nvPr/>
        </p:nvPicPr>
        <p:blipFill>
          <a:blip r:embed="rId8"/>
          <a:stretch>
            <a:fillRect/>
          </a:stretch>
        </p:blipFill>
        <p:spPr>
          <a:xfrm>
            <a:off x="5584106" y="4580310"/>
            <a:ext cx="2628201" cy="1147730"/>
          </a:xfrm>
          <a:prstGeom prst="rect">
            <a:avLst/>
          </a:prstGeom>
        </p:spPr>
      </p:pic>
      <p:pic>
        <p:nvPicPr>
          <p:cNvPr id="26" name="Picture 25">
            <a:extLst>
              <a:ext uri="{FF2B5EF4-FFF2-40B4-BE49-F238E27FC236}">
                <a16:creationId xmlns:a16="http://schemas.microsoft.com/office/drawing/2014/main" id="{9DF03130-47B2-48F0-BB2A-077B652DF978}"/>
              </a:ext>
            </a:extLst>
          </p:cNvPr>
          <p:cNvPicPr>
            <a:picLocks noChangeAspect="1"/>
          </p:cNvPicPr>
          <p:nvPr/>
        </p:nvPicPr>
        <p:blipFill>
          <a:blip r:embed="rId9"/>
          <a:stretch>
            <a:fillRect/>
          </a:stretch>
        </p:blipFill>
        <p:spPr>
          <a:xfrm>
            <a:off x="5513765" y="3211284"/>
            <a:ext cx="2628201" cy="1141423"/>
          </a:xfrm>
          <a:prstGeom prst="rect">
            <a:avLst/>
          </a:prstGeom>
        </p:spPr>
      </p:pic>
      <p:sp>
        <p:nvSpPr>
          <p:cNvPr id="27" name="Rectangle 26">
            <a:extLst>
              <a:ext uri="{FF2B5EF4-FFF2-40B4-BE49-F238E27FC236}">
                <a16:creationId xmlns:a16="http://schemas.microsoft.com/office/drawing/2014/main" id="{AA289E35-EA5F-4252-B69E-DFE2BBC39D7C}"/>
              </a:ext>
            </a:extLst>
          </p:cNvPr>
          <p:cNvSpPr/>
          <p:nvPr/>
        </p:nvSpPr>
        <p:spPr>
          <a:xfrm>
            <a:off x="5749349" y="1341120"/>
            <a:ext cx="2169606" cy="488742"/>
          </a:xfrm>
          <a:prstGeom prst="rect">
            <a:avLst/>
          </a:prstGeom>
          <a:solidFill>
            <a:srgbClr val="103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Project market landscape in Thailand</a:t>
            </a:r>
          </a:p>
        </p:txBody>
      </p:sp>
      <p:sp>
        <p:nvSpPr>
          <p:cNvPr id="28" name="TextBox 27">
            <a:extLst>
              <a:ext uri="{FF2B5EF4-FFF2-40B4-BE49-F238E27FC236}">
                <a16:creationId xmlns:a16="http://schemas.microsoft.com/office/drawing/2014/main" id="{6D4A6AFF-8765-475D-A989-F869C3CE2924}"/>
              </a:ext>
            </a:extLst>
          </p:cNvPr>
          <p:cNvSpPr txBox="1"/>
          <p:nvPr/>
        </p:nvSpPr>
        <p:spPr>
          <a:xfrm>
            <a:off x="5394194" y="1847613"/>
            <a:ext cx="2884204" cy="1246495"/>
          </a:xfrm>
          <a:prstGeom prst="rect">
            <a:avLst/>
          </a:prstGeom>
          <a:noFill/>
        </p:spPr>
        <p:txBody>
          <a:bodyPr wrap="square" rtlCol="0">
            <a:spAutoFit/>
          </a:bodyPr>
          <a:lstStyle/>
          <a:p>
            <a:pPr marL="168275" marR="0" lvl="0" indent="-168275"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project market landscape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of telecommunication and potential industries in Thailand </a:t>
            </a:r>
          </a:p>
          <a:p>
            <a:pPr marL="168275" marR="0" lvl="0" indent="-168275"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Forecast the expected revenue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that would occur from the potential 5G use cases.</a:t>
            </a:r>
          </a:p>
        </p:txBody>
      </p:sp>
      <p:sp>
        <p:nvSpPr>
          <p:cNvPr id="29" name="Rectangle 28">
            <a:extLst>
              <a:ext uri="{FF2B5EF4-FFF2-40B4-BE49-F238E27FC236}">
                <a16:creationId xmlns:a16="http://schemas.microsoft.com/office/drawing/2014/main" id="{389E3167-E721-427E-8B5C-A04941EED1EC}"/>
              </a:ext>
            </a:extLst>
          </p:cNvPr>
          <p:cNvSpPr/>
          <p:nvPr/>
        </p:nvSpPr>
        <p:spPr>
          <a:xfrm>
            <a:off x="8730162" y="1575359"/>
            <a:ext cx="3111748" cy="455005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A2A56C0D-2C61-4C01-A329-A6FB1D8383DF}"/>
              </a:ext>
            </a:extLst>
          </p:cNvPr>
          <p:cNvPicPr>
            <a:picLocks noChangeAspect="1"/>
          </p:cNvPicPr>
          <p:nvPr/>
        </p:nvPicPr>
        <p:blipFill>
          <a:blip r:embed="rId10"/>
          <a:stretch>
            <a:fillRect/>
          </a:stretch>
        </p:blipFill>
        <p:spPr>
          <a:xfrm>
            <a:off x="8882297" y="4399361"/>
            <a:ext cx="2807477" cy="1334993"/>
          </a:xfrm>
          <a:prstGeom prst="rect">
            <a:avLst/>
          </a:prstGeom>
          <a:solidFill>
            <a:schemeClr val="bg1"/>
          </a:solidFill>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EEEFFA6F-97CA-4FF5-ACA0-46B556097AC7}"/>
              </a:ext>
            </a:extLst>
          </p:cNvPr>
          <p:cNvSpPr txBox="1"/>
          <p:nvPr/>
        </p:nvSpPr>
        <p:spPr>
          <a:xfrm>
            <a:off x="8730162" y="1651008"/>
            <a:ext cx="3111747"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Recommend the 5G use cases </a:t>
            </a:r>
            <a: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t>that have a high potential to bring a great advantage to AWN</a:t>
            </a:r>
            <a:b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t>in line with the vision and </a:t>
            </a:r>
            <a:b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002060"/>
                </a:solidFill>
                <a:effectLst/>
                <a:uLnTx/>
                <a:uFillTx/>
                <a:latin typeface="Arial" panose="020B0604020202020204"/>
                <a:ea typeface="+mn-ea"/>
                <a:cs typeface="+mn-cs"/>
              </a:rPr>
              <a:t>growth strategy of the company.</a:t>
            </a:r>
          </a:p>
        </p:txBody>
      </p:sp>
      <p:pic>
        <p:nvPicPr>
          <p:cNvPr id="31" name="Picture 30">
            <a:extLst>
              <a:ext uri="{FF2B5EF4-FFF2-40B4-BE49-F238E27FC236}">
                <a16:creationId xmlns:a16="http://schemas.microsoft.com/office/drawing/2014/main" id="{34ABABE8-709D-4154-B724-2398FDCD56AA}"/>
              </a:ext>
            </a:extLst>
          </p:cNvPr>
          <p:cNvPicPr>
            <a:picLocks noChangeAspect="1"/>
          </p:cNvPicPr>
          <p:nvPr/>
        </p:nvPicPr>
        <p:blipFill>
          <a:blip r:embed="rId11"/>
          <a:stretch>
            <a:fillRect/>
          </a:stretch>
        </p:blipFill>
        <p:spPr>
          <a:xfrm>
            <a:off x="8882297" y="3185964"/>
            <a:ext cx="2807477" cy="1061327"/>
          </a:xfrm>
          <a:prstGeom prst="rect">
            <a:avLst/>
          </a:prstGeom>
          <a:solidFill>
            <a:schemeClr val="bg1"/>
          </a:solidFill>
          <a:effectLst>
            <a:outerShdw blurRad="50800" dist="38100" dir="2700000" algn="tl" rotWithShape="0">
              <a:prstClr val="black">
                <a:alpha val="40000"/>
              </a:prstClr>
            </a:outerShdw>
          </a:effectLst>
        </p:spPr>
      </p:pic>
      <p:sp>
        <p:nvSpPr>
          <p:cNvPr id="24" name="Rectangle 23">
            <a:extLst>
              <a:ext uri="{FF2B5EF4-FFF2-40B4-BE49-F238E27FC236}">
                <a16:creationId xmlns:a16="http://schemas.microsoft.com/office/drawing/2014/main" id="{182DB4EA-B243-4F1D-B784-C32CD6721E46}"/>
              </a:ext>
            </a:extLst>
          </p:cNvPr>
          <p:cNvSpPr/>
          <p:nvPr/>
        </p:nvSpPr>
        <p:spPr>
          <a:xfrm rot="1652541">
            <a:off x="5877781" y="4825542"/>
            <a:ext cx="1994012" cy="5157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Confidential</a:t>
            </a:r>
          </a:p>
        </p:txBody>
      </p:sp>
      <p:sp>
        <p:nvSpPr>
          <p:cNvPr id="32" name="Rectangle 31">
            <a:extLst>
              <a:ext uri="{FF2B5EF4-FFF2-40B4-BE49-F238E27FC236}">
                <a16:creationId xmlns:a16="http://schemas.microsoft.com/office/drawing/2014/main" id="{43DE6B53-2E7D-489A-B68C-9E8BEE9182FB}"/>
              </a:ext>
            </a:extLst>
          </p:cNvPr>
          <p:cNvSpPr/>
          <p:nvPr/>
        </p:nvSpPr>
        <p:spPr>
          <a:xfrm rot="1652541">
            <a:off x="8713325" y="4097353"/>
            <a:ext cx="3035194" cy="70443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Confidential</a:t>
            </a:r>
          </a:p>
        </p:txBody>
      </p:sp>
    </p:spTree>
    <p:extLst>
      <p:ext uri="{BB962C8B-B14F-4D97-AF65-F5344CB8AC3E}">
        <p14:creationId xmlns:p14="http://schemas.microsoft.com/office/powerpoint/2010/main" val="24198809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6EC2-CBEE-4713-AB78-78AB6C30660C}"/>
              </a:ext>
            </a:extLst>
          </p:cNvPr>
          <p:cNvSpPr>
            <a:spLocks noGrp="1"/>
          </p:cNvSpPr>
          <p:nvPr>
            <p:ph type="title"/>
          </p:nvPr>
        </p:nvSpPr>
        <p:spPr/>
        <p:txBody>
          <a:bodyPr>
            <a:normAutofit/>
          </a:bodyPr>
          <a:lstStyle/>
          <a:p>
            <a:r>
              <a:rPr lang="en-US" dirty="0"/>
              <a:t>Apart from the project reference case studies above, here are some more relevant information about our project references in TMT topics and sectors.</a:t>
            </a:r>
          </a:p>
        </p:txBody>
      </p:sp>
      <p:sp>
        <p:nvSpPr>
          <p:cNvPr id="6" name="Rectangle 5">
            <a:extLst>
              <a:ext uri="{FF2B5EF4-FFF2-40B4-BE49-F238E27FC236}">
                <a16:creationId xmlns:a16="http://schemas.microsoft.com/office/drawing/2014/main" id="{6C3ECB67-FE46-473B-977C-EBF908F551D7}"/>
              </a:ext>
            </a:extLst>
          </p:cNvPr>
          <p:cNvSpPr/>
          <p:nvPr/>
        </p:nvSpPr>
        <p:spPr>
          <a:xfrm>
            <a:off x="414947" y="4071711"/>
            <a:ext cx="2232099" cy="938488"/>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sp>
        <p:nvSpPr>
          <p:cNvPr id="7" name="Rectangle 6">
            <a:extLst>
              <a:ext uri="{FF2B5EF4-FFF2-40B4-BE49-F238E27FC236}">
                <a16:creationId xmlns:a16="http://schemas.microsoft.com/office/drawing/2014/main" id="{89369DCB-9517-4A51-9CA9-5092CD50FCE5}"/>
              </a:ext>
            </a:extLst>
          </p:cNvPr>
          <p:cNvSpPr/>
          <p:nvPr/>
        </p:nvSpPr>
        <p:spPr>
          <a:xfrm>
            <a:off x="2731394" y="4071711"/>
            <a:ext cx="2226908" cy="938488"/>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Regulatory Policy for LTE Transition</a:t>
            </a: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sp>
        <p:nvSpPr>
          <p:cNvPr id="8" name="Rectangle 7">
            <a:extLst>
              <a:ext uri="{FF2B5EF4-FFF2-40B4-BE49-F238E27FC236}">
                <a16:creationId xmlns:a16="http://schemas.microsoft.com/office/drawing/2014/main" id="{E1B19A0A-092C-429C-9983-C939A0131627}"/>
              </a:ext>
            </a:extLst>
          </p:cNvPr>
          <p:cNvSpPr/>
          <p:nvPr/>
        </p:nvSpPr>
        <p:spPr>
          <a:xfrm>
            <a:off x="414947" y="1470888"/>
            <a:ext cx="2232099" cy="507137"/>
          </a:xfrm>
          <a:prstGeom prst="rect">
            <a:avLst/>
          </a:prstGeom>
          <a:solidFill>
            <a:srgbClr val="103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Clients</a:t>
            </a:r>
          </a:p>
        </p:txBody>
      </p:sp>
      <p:sp>
        <p:nvSpPr>
          <p:cNvPr id="9" name="Rectangle 8">
            <a:extLst>
              <a:ext uri="{FF2B5EF4-FFF2-40B4-BE49-F238E27FC236}">
                <a16:creationId xmlns:a16="http://schemas.microsoft.com/office/drawing/2014/main" id="{497C46A2-16A9-4FE5-A7E9-666531F63488}"/>
              </a:ext>
            </a:extLst>
          </p:cNvPr>
          <p:cNvSpPr/>
          <p:nvPr/>
        </p:nvSpPr>
        <p:spPr>
          <a:xfrm>
            <a:off x="2728798" y="1470888"/>
            <a:ext cx="2232100" cy="507137"/>
          </a:xfrm>
          <a:prstGeom prst="rect">
            <a:avLst/>
          </a:prstGeom>
          <a:solidFill>
            <a:srgbClr val="103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Projects</a:t>
            </a:r>
          </a:p>
        </p:txBody>
      </p:sp>
      <p:sp>
        <p:nvSpPr>
          <p:cNvPr id="10" name="Rectangle 9">
            <a:extLst>
              <a:ext uri="{FF2B5EF4-FFF2-40B4-BE49-F238E27FC236}">
                <a16:creationId xmlns:a16="http://schemas.microsoft.com/office/drawing/2014/main" id="{A9102E2F-39E2-45A0-987E-6D4ED559CED8}"/>
              </a:ext>
            </a:extLst>
          </p:cNvPr>
          <p:cNvSpPr/>
          <p:nvPr/>
        </p:nvSpPr>
        <p:spPr>
          <a:xfrm>
            <a:off x="5038738" y="1470888"/>
            <a:ext cx="6729721" cy="507137"/>
          </a:xfrm>
          <a:prstGeom prst="rect">
            <a:avLst/>
          </a:prstGeom>
          <a:solidFill>
            <a:srgbClr val="1034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Short Descriptions</a:t>
            </a:r>
          </a:p>
        </p:txBody>
      </p:sp>
      <p:sp>
        <p:nvSpPr>
          <p:cNvPr id="11" name="Rectangle 10">
            <a:extLst>
              <a:ext uri="{FF2B5EF4-FFF2-40B4-BE49-F238E27FC236}">
                <a16:creationId xmlns:a16="http://schemas.microsoft.com/office/drawing/2014/main" id="{99777AB6-E758-4C2B-B318-2415A4BEB3EB}"/>
              </a:ext>
            </a:extLst>
          </p:cNvPr>
          <p:cNvSpPr/>
          <p:nvPr/>
        </p:nvSpPr>
        <p:spPr>
          <a:xfrm>
            <a:off x="5038739" y="4071711"/>
            <a:ext cx="6729718" cy="938488"/>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Provide international benchmark and best practices for the transition from 2G/3G to 4G LTE regarding market and regulatory environment.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Recommends policy options to address the key issues of LTE.</a:t>
            </a: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sp>
        <p:nvSpPr>
          <p:cNvPr id="37" name="Rectangle 36">
            <a:extLst>
              <a:ext uri="{FF2B5EF4-FFF2-40B4-BE49-F238E27FC236}">
                <a16:creationId xmlns:a16="http://schemas.microsoft.com/office/drawing/2014/main" id="{DFF09500-A824-46A7-9DF0-C1594BDF40E6}"/>
              </a:ext>
            </a:extLst>
          </p:cNvPr>
          <p:cNvSpPr/>
          <p:nvPr/>
        </p:nvSpPr>
        <p:spPr>
          <a:xfrm>
            <a:off x="414947" y="3060986"/>
            <a:ext cx="2232099" cy="938488"/>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sp>
        <p:nvSpPr>
          <p:cNvPr id="38" name="Rectangle 37">
            <a:extLst>
              <a:ext uri="{FF2B5EF4-FFF2-40B4-BE49-F238E27FC236}">
                <a16:creationId xmlns:a16="http://schemas.microsoft.com/office/drawing/2014/main" id="{3795F3BC-34B2-440E-9610-A198E60E12E8}"/>
              </a:ext>
            </a:extLst>
          </p:cNvPr>
          <p:cNvSpPr/>
          <p:nvPr/>
        </p:nvSpPr>
        <p:spPr>
          <a:xfrm>
            <a:off x="2731394" y="3060986"/>
            <a:ext cx="2226908" cy="938488"/>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10 Year Digital Infrastructure Master Plan</a:t>
            </a: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sp>
        <p:nvSpPr>
          <p:cNvPr id="39" name="Rectangle 38">
            <a:extLst>
              <a:ext uri="{FF2B5EF4-FFF2-40B4-BE49-F238E27FC236}">
                <a16:creationId xmlns:a16="http://schemas.microsoft.com/office/drawing/2014/main" id="{55FD08E6-A1CD-4A39-A3F4-6161ABDB5D9D}"/>
              </a:ext>
            </a:extLst>
          </p:cNvPr>
          <p:cNvSpPr/>
          <p:nvPr/>
        </p:nvSpPr>
        <p:spPr>
          <a:xfrm>
            <a:off x="5038739" y="3060986"/>
            <a:ext cx="6729718" cy="938488"/>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Conduct a 5-year &amp; 10-year digital infrastructure master plan, strategy &amp; policy.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Drive Thailand’s digital infrastructure plan, digital technology infrastructure architecture and policy direction prospect for Thailand to become “ASEAN Digital Hub”</a:t>
            </a: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sp>
        <p:nvSpPr>
          <p:cNvPr id="40" name="Rectangle 39">
            <a:extLst>
              <a:ext uri="{FF2B5EF4-FFF2-40B4-BE49-F238E27FC236}">
                <a16:creationId xmlns:a16="http://schemas.microsoft.com/office/drawing/2014/main" id="{C5B64FDC-7826-45DB-A788-FAA27E257656}"/>
              </a:ext>
            </a:extLst>
          </p:cNvPr>
          <p:cNvSpPr/>
          <p:nvPr/>
        </p:nvSpPr>
        <p:spPr>
          <a:xfrm>
            <a:off x="414947" y="2050261"/>
            <a:ext cx="2232099" cy="938488"/>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sp>
        <p:nvSpPr>
          <p:cNvPr id="41" name="Rectangle 40">
            <a:extLst>
              <a:ext uri="{FF2B5EF4-FFF2-40B4-BE49-F238E27FC236}">
                <a16:creationId xmlns:a16="http://schemas.microsoft.com/office/drawing/2014/main" id="{AE409EC5-008F-4783-B150-C81F069FE15A}"/>
              </a:ext>
            </a:extLst>
          </p:cNvPr>
          <p:cNvSpPr/>
          <p:nvPr/>
        </p:nvSpPr>
        <p:spPr>
          <a:xfrm>
            <a:off x="2731394" y="2050261"/>
            <a:ext cx="2226908" cy="938488"/>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5G Adoption Policy </a:t>
            </a: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sp>
        <p:nvSpPr>
          <p:cNvPr id="42" name="Rectangle 41">
            <a:extLst>
              <a:ext uri="{FF2B5EF4-FFF2-40B4-BE49-F238E27FC236}">
                <a16:creationId xmlns:a16="http://schemas.microsoft.com/office/drawing/2014/main" id="{594EBED7-AEB2-48FA-A058-54037783DEE7}"/>
              </a:ext>
            </a:extLst>
          </p:cNvPr>
          <p:cNvSpPr/>
          <p:nvPr/>
        </p:nvSpPr>
        <p:spPr>
          <a:xfrm>
            <a:off x="5038739" y="2050261"/>
            <a:ext cx="6729718" cy="938488"/>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Conduct a policy on the use of 5G technology in Thailand together with the operational policy framework and action plan.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Drive the development of digital technology infrastructure of all sectors.</a:t>
            </a: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pic>
        <p:nvPicPr>
          <p:cNvPr id="49" name="Picture 48" descr="A close up of a sign&#10;&#10;Description automatically generated">
            <a:extLst>
              <a:ext uri="{FF2B5EF4-FFF2-40B4-BE49-F238E27FC236}">
                <a16:creationId xmlns:a16="http://schemas.microsoft.com/office/drawing/2014/main" id="{22E634BB-96F1-48CC-957D-01D531DF2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996" y="2174973"/>
            <a:ext cx="1260000" cy="689064"/>
          </a:xfrm>
          <a:prstGeom prst="rect">
            <a:avLst/>
          </a:prstGeom>
        </p:spPr>
      </p:pic>
      <p:pic>
        <p:nvPicPr>
          <p:cNvPr id="53" name="Picture 52" descr="A close up of a sign&#10;&#10;Description automatically generated">
            <a:extLst>
              <a:ext uri="{FF2B5EF4-FFF2-40B4-BE49-F238E27FC236}">
                <a16:creationId xmlns:a16="http://schemas.microsoft.com/office/drawing/2014/main" id="{4B7B84D8-A8FB-432A-959F-DF0924606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996" y="3185698"/>
            <a:ext cx="1260000" cy="689064"/>
          </a:xfrm>
          <a:prstGeom prst="rect">
            <a:avLst/>
          </a:prstGeom>
        </p:spPr>
      </p:pic>
      <p:sp>
        <p:nvSpPr>
          <p:cNvPr id="54" name="Rectangle 53">
            <a:extLst>
              <a:ext uri="{FF2B5EF4-FFF2-40B4-BE49-F238E27FC236}">
                <a16:creationId xmlns:a16="http://schemas.microsoft.com/office/drawing/2014/main" id="{ABA88247-2EB9-4011-A1F9-4AC0512782EB}"/>
              </a:ext>
            </a:extLst>
          </p:cNvPr>
          <p:cNvSpPr/>
          <p:nvPr/>
        </p:nvSpPr>
        <p:spPr>
          <a:xfrm>
            <a:off x="414947" y="5082435"/>
            <a:ext cx="2232099" cy="938488"/>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sp>
        <p:nvSpPr>
          <p:cNvPr id="55" name="Rectangle 54">
            <a:extLst>
              <a:ext uri="{FF2B5EF4-FFF2-40B4-BE49-F238E27FC236}">
                <a16:creationId xmlns:a16="http://schemas.microsoft.com/office/drawing/2014/main" id="{6956C7BB-02BC-46E5-8EB0-91431CC5DD1D}"/>
              </a:ext>
            </a:extLst>
          </p:cNvPr>
          <p:cNvSpPr/>
          <p:nvPr/>
        </p:nvSpPr>
        <p:spPr>
          <a:xfrm>
            <a:off x="2731394" y="5082435"/>
            <a:ext cx="2226908" cy="938488"/>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Incentive Regulation Policy for Investment Stimulation in Telecommunication</a:t>
            </a: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sp>
        <p:nvSpPr>
          <p:cNvPr id="56" name="Rectangle 55">
            <a:extLst>
              <a:ext uri="{FF2B5EF4-FFF2-40B4-BE49-F238E27FC236}">
                <a16:creationId xmlns:a16="http://schemas.microsoft.com/office/drawing/2014/main" id="{F9E50E7B-587C-4E9C-942D-311A3248E660}"/>
              </a:ext>
            </a:extLst>
          </p:cNvPr>
          <p:cNvSpPr/>
          <p:nvPr/>
        </p:nvSpPr>
        <p:spPr>
          <a:xfrm>
            <a:off x="5038739" y="5082435"/>
            <a:ext cx="6729718" cy="938488"/>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Benchmark on success cases in development of broadband policy, as well as design policy options to stimulate supply and demand in broadband adoption in Thailand.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Conduct focus groups to get stakeholders’ buy-in and provide training sessions.</a:t>
            </a:r>
            <a:endParaRPr kumimoji="0" lang="th-TH" sz="1400" b="0" i="0" u="none" strike="noStrike" kern="1200" cap="none" spc="0" normalizeH="0" baseline="0" noProof="0" dirty="0">
              <a:ln>
                <a:noFill/>
              </a:ln>
              <a:solidFill>
                <a:srgbClr val="002060"/>
              </a:solidFill>
              <a:effectLst/>
              <a:uLnTx/>
              <a:uFillTx/>
              <a:latin typeface="Arial" panose="020B0604020202020204" pitchFamily="34" charset="0"/>
              <a:ea typeface="+mn-ea"/>
              <a:cs typeface="TH SarabunPSK" panose="020B0500040200020003" pitchFamily="34" charset="-34"/>
            </a:endParaRPr>
          </a:p>
        </p:txBody>
      </p:sp>
      <p:pic>
        <p:nvPicPr>
          <p:cNvPr id="3" name="Picture 2">
            <a:extLst>
              <a:ext uri="{FF2B5EF4-FFF2-40B4-BE49-F238E27FC236}">
                <a16:creationId xmlns:a16="http://schemas.microsoft.com/office/drawing/2014/main" id="{D8093655-019E-4D2D-BEFC-C5FDFA8C1761}"/>
              </a:ext>
            </a:extLst>
          </p:cNvPr>
          <p:cNvPicPr>
            <a:picLocks noChangeAspect="1"/>
          </p:cNvPicPr>
          <p:nvPr/>
        </p:nvPicPr>
        <p:blipFill rotWithShape="1">
          <a:blip r:embed="rId3"/>
          <a:srcRect l="7813" t="2611" r="58594" b="18273"/>
          <a:stretch/>
        </p:blipFill>
        <p:spPr>
          <a:xfrm>
            <a:off x="1253428" y="4097043"/>
            <a:ext cx="555137" cy="847768"/>
          </a:xfrm>
          <a:prstGeom prst="rect">
            <a:avLst/>
          </a:prstGeom>
        </p:spPr>
      </p:pic>
      <p:pic>
        <p:nvPicPr>
          <p:cNvPr id="24" name="Picture 23">
            <a:extLst>
              <a:ext uri="{FF2B5EF4-FFF2-40B4-BE49-F238E27FC236}">
                <a16:creationId xmlns:a16="http://schemas.microsoft.com/office/drawing/2014/main" id="{42EF6B75-AA19-4258-86DC-BC600FD2E9BF}"/>
              </a:ext>
            </a:extLst>
          </p:cNvPr>
          <p:cNvPicPr>
            <a:picLocks noChangeAspect="1"/>
          </p:cNvPicPr>
          <p:nvPr/>
        </p:nvPicPr>
        <p:blipFill rotWithShape="1">
          <a:blip r:embed="rId3"/>
          <a:srcRect l="7813" t="2611" r="58594" b="18273"/>
          <a:stretch/>
        </p:blipFill>
        <p:spPr>
          <a:xfrm>
            <a:off x="1253428" y="5120679"/>
            <a:ext cx="555137" cy="847768"/>
          </a:xfrm>
          <a:prstGeom prst="rect">
            <a:avLst/>
          </a:prstGeom>
        </p:spPr>
      </p:pic>
    </p:spTree>
    <p:extLst>
      <p:ext uri="{BB962C8B-B14F-4D97-AF65-F5344CB8AC3E}">
        <p14:creationId xmlns:p14="http://schemas.microsoft.com/office/powerpoint/2010/main" val="38363660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AAE0-7198-47D5-9E14-2D76AC42BAD3}"/>
              </a:ext>
            </a:extLst>
          </p:cNvPr>
          <p:cNvSpPr>
            <a:spLocks noGrp="1"/>
          </p:cNvSpPr>
          <p:nvPr>
            <p:ph type="title"/>
          </p:nvPr>
        </p:nvSpPr>
        <p:spPr/>
        <p:txBody>
          <a:bodyPr vert="horz" lIns="91440" tIns="45720" rIns="91440" bIns="45720" rtlCol="0" anchor="ctr">
            <a:noAutofit/>
          </a:bodyPr>
          <a:lstStyle/>
          <a:p>
            <a:pPr>
              <a:lnSpc>
                <a:spcPct val="100000"/>
              </a:lnSpc>
            </a:pPr>
            <a:r>
              <a:rPr lang="th-TH" dirty="0"/>
              <a:t>แผนยุทธศาสตร์ของ </a:t>
            </a:r>
            <a:r>
              <a:rPr lang="th-TH" dirty="0" err="1"/>
              <a:t>ธ.ก.ส</a:t>
            </a:r>
            <a:r>
              <a:rPr lang="th-TH" dirty="0"/>
              <a:t>. มุ่งเน้นการพัฒนาการบริหารทางการเงินครบวงจร เพิ่มขีดความสามารถองค์กรและบริหารจัดการให้สมดุล สร้างและยกระดับศักยภาพเกษตรกรดิจิทัล ไปสู่การบรรลุการเป็นธนาคารพัฒนาชนบทที่ยั่งยืน</a:t>
            </a:r>
            <a:endParaRPr lang="en-US" dirty="0"/>
          </a:p>
        </p:txBody>
      </p:sp>
      <p:sp>
        <p:nvSpPr>
          <p:cNvPr id="3" name="Isosceles Triangle 2">
            <a:extLst>
              <a:ext uri="{FF2B5EF4-FFF2-40B4-BE49-F238E27FC236}">
                <a16:creationId xmlns:a16="http://schemas.microsoft.com/office/drawing/2014/main" id="{0A2FC902-5EAB-4C7A-ACB5-B189AD3B751D}"/>
              </a:ext>
            </a:extLst>
          </p:cNvPr>
          <p:cNvSpPr/>
          <p:nvPr/>
        </p:nvSpPr>
        <p:spPr>
          <a:xfrm>
            <a:off x="1674976" y="1247774"/>
            <a:ext cx="10145549" cy="1152525"/>
          </a:xfrm>
          <a:prstGeom prst="triangle">
            <a:avLst/>
          </a:prstGeom>
          <a:solidFill>
            <a:srgbClr val="2D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เป็นธนาคารพัฒนาชนบทที่ยั่งยืน มุ่งสนับสนุนการพัฒนาเศรษฐกิจรากฐาน</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เพื่อยกระดับคุณภาพชีวิตของคนในชนบท</a:t>
            </a:r>
          </a:p>
        </p:txBody>
      </p:sp>
      <p:pic>
        <p:nvPicPr>
          <p:cNvPr id="4098" name="Picture 2" descr="baac logo">
            <a:extLst>
              <a:ext uri="{FF2B5EF4-FFF2-40B4-BE49-F238E27FC236}">
                <a16:creationId xmlns:a16="http://schemas.microsoft.com/office/drawing/2014/main" id="{48B2BFF4-BEB9-4FC8-85EE-709B9D5FC6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6089"/>
          <a:stretch/>
        </p:blipFill>
        <p:spPr bwMode="auto">
          <a:xfrm>
            <a:off x="6532830" y="1389282"/>
            <a:ext cx="429839" cy="4247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D69903-E65A-4097-A5BB-B7659171D28D}"/>
              </a:ext>
            </a:extLst>
          </p:cNvPr>
          <p:cNvSpPr txBox="1"/>
          <p:nvPr/>
        </p:nvSpPr>
        <p:spPr>
          <a:xfrm>
            <a:off x="371473" y="1639370"/>
            <a:ext cx="7473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วิสัยทัศน์</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5" name="Rectangle 4">
            <a:extLst>
              <a:ext uri="{FF2B5EF4-FFF2-40B4-BE49-F238E27FC236}">
                <a16:creationId xmlns:a16="http://schemas.microsoft.com/office/drawing/2014/main" id="{D46A64B8-4E0A-4883-84FE-E568276BB310}"/>
              </a:ext>
            </a:extLst>
          </p:cNvPr>
          <p:cNvSpPr/>
          <p:nvPr/>
        </p:nvSpPr>
        <p:spPr>
          <a:xfrm>
            <a:off x="1674977" y="2434073"/>
            <a:ext cx="5033472" cy="4247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a:ln>
                  <a:noFill/>
                </a:ln>
                <a:solidFill>
                  <a:srgbClr val="FFFFFF"/>
                </a:solidFill>
                <a:effectLst/>
                <a:uLnTx/>
                <a:uFillTx/>
                <a:latin typeface="TH SarabunPSK" panose="020B0500040200020003" pitchFamily="34" charset="-34"/>
                <a:ea typeface="+mn-ea"/>
                <a:cs typeface="TH SarabunPSK" panose="020B0500040200020003" pitchFamily="34" charset="-34"/>
              </a:rPr>
              <a:t>ธนาคารพัฒนาชนบทที่ยั่งยืน</a:t>
            </a:r>
            <a:endPar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p:txBody>
      </p:sp>
      <p:sp>
        <p:nvSpPr>
          <p:cNvPr id="10" name="Rectangle 9">
            <a:extLst>
              <a:ext uri="{FF2B5EF4-FFF2-40B4-BE49-F238E27FC236}">
                <a16:creationId xmlns:a16="http://schemas.microsoft.com/office/drawing/2014/main" id="{60F77DBF-4135-4E02-B494-BDF4C81C6232}"/>
              </a:ext>
            </a:extLst>
          </p:cNvPr>
          <p:cNvSpPr/>
          <p:nvPr/>
        </p:nvSpPr>
        <p:spPr>
          <a:xfrm>
            <a:off x="6787053" y="2434073"/>
            <a:ext cx="5033472" cy="4247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a:ln>
                  <a:noFill/>
                </a:ln>
                <a:solidFill>
                  <a:srgbClr val="FFFFFF"/>
                </a:solidFill>
                <a:effectLst/>
                <a:uLnTx/>
                <a:uFillTx/>
                <a:latin typeface="TH SarabunPSK" panose="020B0500040200020003" pitchFamily="34" charset="-34"/>
                <a:ea typeface="+mn-ea"/>
                <a:cs typeface="TH SarabunPSK" panose="020B0500040200020003" pitchFamily="34" charset="-34"/>
              </a:rPr>
              <a:t>พัฒนาเศรษฐกิจฐานราก</a:t>
            </a:r>
            <a:endPar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p:txBody>
      </p:sp>
      <p:sp>
        <p:nvSpPr>
          <p:cNvPr id="11" name="TextBox 10">
            <a:extLst>
              <a:ext uri="{FF2B5EF4-FFF2-40B4-BE49-F238E27FC236}">
                <a16:creationId xmlns:a16="http://schemas.microsoft.com/office/drawing/2014/main" id="{92BF9A71-493C-49BB-938B-367315457BC6}"/>
              </a:ext>
            </a:extLst>
          </p:cNvPr>
          <p:cNvSpPr txBox="1"/>
          <p:nvPr/>
        </p:nvSpPr>
        <p:spPr>
          <a:xfrm>
            <a:off x="371473" y="2323300"/>
            <a:ext cx="97013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วัตถุประสงค์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เชิงวิสัยทัศน์</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7" name="Rectangle 6">
            <a:extLst>
              <a:ext uri="{FF2B5EF4-FFF2-40B4-BE49-F238E27FC236}">
                <a16:creationId xmlns:a16="http://schemas.microsoft.com/office/drawing/2014/main" id="{742DA1B0-1252-4D67-BAFF-A14AF57E7BCF}"/>
              </a:ext>
            </a:extLst>
          </p:cNvPr>
          <p:cNvSpPr/>
          <p:nvPr/>
        </p:nvSpPr>
        <p:spPr>
          <a:xfrm>
            <a:off x="1674975" y="2892633"/>
            <a:ext cx="1642911" cy="156506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พัฒนาการบริหาร</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ทางการเงินครบวงจร</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และทันสมัย</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13" name="Rectangle 12">
            <a:extLst>
              <a:ext uri="{FF2B5EF4-FFF2-40B4-BE49-F238E27FC236}">
                <a16:creationId xmlns:a16="http://schemas.microsoft.com/office/drawing/2014/main" id="{892B713C-A0C1-4F11-B54E-9D9704B44745}"/>
              </a:ext>
            </a:extLst>
          </p:cNvPr>
          <p:cNvSpPr/>
          <p:nvPr/>
        </p:nvSpPr>
        <p:spPr>
          <a:xfrm>
            <a:off x="3370257" y="2892633"/>
            <a:ext cx="1642911" cy="156506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เพิ่มขีดความสามารถขององค์กรและบุคลากรรองรับภารกิจ</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14" name="Rectangle 13">
            <a:extLst>
              <a:ext uri="{FF2B5EF4-FFF2-40B4-BE49-F238E27FC236}">
                <a16:creationId xmlns:a16="http://schemas.microsoft.com/office/drawing/2014/main" id="{A8781FB6-115E-4772-B562-09D7B355207B}"/>
              </a:ext>
            </a:extLst>
          </p:cNvPr>
          <p:cNvSpPr/>
          <p:nvPr/>
        </p:nvSpPr>
        <p:spPr>
          <a:xfrm>
            <a:off x="5065538" y="2892633"/>
            <a:ext cx="1642911" cy="156506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บริหารจัดการรายได้รวมและต้นทุนรวมให้สมดุลและมีประสิทธิภาพ</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15" name="Rectangle 14">
            <a:extLst>
              <a:ext uri="{FF2B5EF4-FFF2-40B4-BE49-F238E27FC236}">
                <a16:creationId xmlns:a16="http://schemas.microsoft.com/office/drawing/2014/main" id="{96998C8F-67FE-4CD6-A12C-E7046747A190}"/>
              </a:ext>
            </a:extLst>
          </p:cNvPr>
          <p:cNvSpPr/>
          <p:nvPr/>
        </p:nvSpPr>
        <p:spPr>
          <a:xfrm>
            <a:off x="6787053" y="2892633"/>
            <a:ext cx="1642911" cy="156506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สร้างและพัฒนาเกษตรกรให้เป็น </a:t>
            </a:r>
            <a:r>
              <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Smart Farmer </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และ </a:t>
            </a:r>
            <a:r>
              <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SMAEs</a:t>
            </a:r>
          </a:p>
        </p:txBody>
      </p:sp>
      <p:sp>
        <p:nvSpPr>
          <p:cNvPr id="16" name="Rectangle 15">
            <a:extLst>
              <a:ext uri="{FF2B5EF4-FFF2-40B4-BE49-F238E27FC236}">
                <a16:creationId xmlns:a16="http://schemas.microsoft.com/office/drawing/2014/main" id="{8864ED8F-B0CE-4D2C-A759-D58F9DE78CE7}"/>
              </a:ext>
            </a:extLst>
          </p:cNvPr>
          <p:cNvSpPr/>
          <p:nvPr/>
        </p:nvSpPr>
        <p:spPr>
          <a:xfrm>
            <a:off x="8482335" y="2892633"/>
            <a:ext cx="1642911" cy="156506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เพิ่มขีดความสามารถในการแข่งขันให้กับเกษตรกรรายย่อย</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17" name="Rectangle 16">
            <a:extLst>
              <a:ext uri="{FF2B5EF4-FFF2-40B4-BE49-F238E27FC236}">
                <a16:creationId xmlns:a16="http://schemas.microsoft.com/office/drawing/2014/main" id="{7A99B9A9-8D1E-4506-AE4A-DC6EB94F5A46}"/>
              </a:ext>
            </a:extLst>
          </p:cNvPr>
          <p:cNvSpPr/>
          <p:nvPr/>
        </p:nvSpPr>
        <p:spPr>
          <a:xfrm>
            <a:off x="10177616" y="2892633"/>
            <a:ext cx="1642911" cy="156506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พัฒนาศักยภาพองค์กรและชุมชนแบบบูรณาการอย่างยั่งยืน</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24" name="TextBox 23">
            <a:extLst>
              <a:ext uri="{FF2B5EF4-FFF2-40B4-BE49-F238E27FC236}">
                <a16:creationId xmlns:a16="http://schemas.microsoft.com/office/drawing/2014/main" id="{603DC1BF-2650-40A1-8105-287E85A35760}"/>
              </a:ext>
            </a:extLst>
          </p:cNvPr>
          <p:cNvSpPr txBox="1"/>
          <p:nvPr/>
        </p:nvSpPr>
        <p:spPr>
          <a:xfrm>
            <a:off x="371473" y="5211034"/>
            <a:ext cx="657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พันธกิจ</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26" name="TextBox 25">
            <a:extLst>
              <a:ext uri="{FF2B5EF4-FFF2-40B4-BE49-F238E27FC236}">
                <a16:creationId xmlns:a16="http://schemas.microsoft.com/office/drawing/2014/main" id="{E31C706A-CE3E-4DCE-9BBF-842E0AB6B5B3}"/>
              </a:ext>
            </a:extLst>
          </p:cNvPr>
          <p:cNvSpPr txBox="1"/>
          <p:nvPr/>
        </p:nvSpPr>
        <p:spPr>
          <a:xfrm>
            <a:off x="371473" y="3490501"/>
            <a:ext cx="888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ยุทธศาสตร์</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28" name="Rectangle 27">
            <a:extLst>
              <a:ext uri="{FF2B5EF4-FFF2-40B4-BE49-F238E27FC236}">
                <a16:creationId xmlns:a16="http://schemas.microsoft.com/office/drawing/2014/main" id="{4F05FFE5-8551-4986-BC6A-1116CA55CCE7}"/>
              </a:ext>
            </a:extLst>
          </p:cNvPr>
          <p:cNvSpPr/>
          <p:nvPr/>
        </p:nvSpPr>
        <p:spPr>
          <a:xfrm>
            <a:off x="1674975" y="4491476"/>
            <a:ext cx="10145550" cy="42478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a:ln>
                  <a:noFill/>
                </a:ln>
                <a:solidFill>
                  <a:srgbClr val="002060"/>
                </a:solidFill>
                <a:effectLst/>
                <a:uLnTx/>
                <a:uFillTx/>
                <a:latin typeface="TH SarabunPSK" panose="020B0500040200020003" pitchFamily="34" charset="-34"/>
                <a:ea typeface="+mn-ea"/>
                <a:cs typeface="TH SarabunPSK" panose="020B0500040200020003" pitchFamily="34" charset="-34"/>
              </a:rPr>
              <a:t>ศูนย์กลางทางการเงินให้บริการทางการเงินครบวงจรและทันสมัยในภาคชนบท</a:t>
            </a:r>
          </a:p>
        </p:txBody>
      </p:sp>
      <p:sp>
        <p:nvSpPr>
          <p:cNvPr id="29" name="Rectangle 28">
            <a:extLst>
              <a:ext uri="{FF2B5EF4-FFF2-40B4-BE49-F238E27FC236}">
                <a16:creationId xmlns:a16="http://schemas.microsoft.com/office/drawing/2014/main" id="{3F9ED874-BC97-4E48-BADA-036C56819C11}"/>
              </a:ext>
            </a:extLst>
          </p:cNvPr>
          <p:cNvSpPr/>
          <p:nvPr/>
        </p:nvSpPr>
        <p:spPr>
          <a:xfrm>
            <a:off x="1674974" y="4943588"/>
            <a:ext cx="10145550" cy="42478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a:ln>
                  <a:noFill/>
                </a:ln>
                <a:solidFill>
                  <a:srgbClr val="002060"/>
                </a:solidFill>
                <a:effectLst/>
                <a:uLnTx/>
                <a:uFillTx/>
                <a:latin typeface="TH SarabunPSK" panose="020B0500040200020003" pitchFamily="34" charset="-34"/>
                <a:ea typeface="+mn-ea"/>
                <a:cs typeface="TH SarabunPSK" panose="020B0500040200020003" pitchFamily="34" charset="-34"/>
              </a:rPr>
              <a:t>พัฒนาการบริหารและจัดการทรัพยากร</a:t>
            </a:r>
          </a:p>
        </p:txBody>
      </p:sp>
      <p:sp>
        <p:nvSpPr>
          <p:cNvPr id="30" name="Rectangle 29">
            <a:extLst>
              <a:ext uri="{FF2B5EF4-FFF2-40B4-BE49-F238E27FC236}">
                <a16:creationId xmlns:a16="http://schemas.microsoft.com/office/drawing/2014/main" id="{B2656146-CD1A-428A-9668-CFAE1206467F}"/>
              </a:ext>
            </a:extLst>
          </p:cNvPr>
          <p:cNvSpPr/>
          <p:nvPr/>
        </p:nvSpPr>
        <p:spPr>
          <a:xfrm>
            <a:off x="1674974" y="5395700"/>
            <a:ext cx="10145550" cy="42478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a:ln>
                  <a:noFill/>
                </a:ln>
                <a:solidFill>
                  <a:srgbClr val="002060"/>
                </a:solidFill>
                <a:effectLst/>
                <a:uLnTx/>
                <a:uFillTx/>
                <a:latin typeface="TH SarabunPSK" panose="020B0500040200020003" pitchFamily="34" charset="-34"/>
                <a:ea typeface="+mn-ea"/>
                <a:cs typeface="TH SarabunPSK" panose="020B0500040200020003" pitchFamily="34" charset="-34"/>
              </a:rPr>
              <a:t>ส่งเสริมการใช้เทคโนโลยีและนวัตกรรมในการเพิ่มขีดความสามารถในการแข่งขัน</a:t>
            </a:r>
          </a:p>
        </p:txBody>
      </p:sp>
      <p:sp>
        <p:nvSpPr>
          <p:cNvPr id="31" name="Rectangle 30">
            <a:extLst>
              <a:ext uri="{FF2B5EF4-FFF2-40B4-BE49-F238E27FC236}">
                <a16:creationId xmlns:a16="http://schemas.microsoft.com/office/drawing/2014/main" id="{5820A557-D5A9-4518-92B6-01E6CE7D3C63}"/>
              </a:ext>
            </a:extLst>
          </p:cNvPr>
          <p:cNvSpPr/>
          <p:nvPr/>
        </p:nvSpPr>
        <p:spPr>
          <a:xfrm>
            <a:off x="1674974" y="5847812"/>
            <a:ext cx="10145550" cy="42478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a:ln>
                  <a:noFill/>
                </a:ln>
                <a:solidFill>
                  <a:srgbClr val="002060"/>
                </a:solidFill>
                <a:effectLst/>
                <a:uLnTx/>
                <a:uFillTx/>
                <a:latin typeface="TH SarabunPSK" panose="020B0500040200020003" pitchFamily="34" charset="-34"/>
                <a:ea typeface="+mn-ea"/>
                <a:cs typeface="TH SarabunPSK" panose="020B0500040200020003" pitchFamily="34" charset="-34"/>
              </a:rPr>
              <a:t>สนับสนุนให้เกิดกิจกรรมทางเศรษฐกิจในชุมชน</a:t>
            </a:r>
          </a:p>
        </p:txBody>
      </p:sp>
      <p:pic>
        <p:nvPicPr>
          <p:cNvPr id="32" name="Graphic 31" descr="Brainstorm">
            <a:extLst>
              <a:ext uri="{FF2B5EF4-FFF2-40B4-BE49-F238E27FC236}">
                <a16:creationId xmlns:a16="http://schemas.microsoft.com/office/drawing/2014/main" id="{9037AB90-7219-4D10-905B-2FA0A7A02E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85934" y="2959665"/>
            <a:ext cx="626274" cy="626274"/>
          </a:xfrm>
          <a:prstGeom prst="rect">
            <a:avLst/>
          </a:prstGeom>
        </p:spPr>
      </p:pic>
      <p:pic>
        <p:nvPicPr>
          <p:cNvPr id="34" name="Graphic 33" descr="Clipboard">
            <a:extLst>
              <a:ext uri="{FF2B5EF4-FFF2-40B4-BE49-F238E27FC236}">
                <a16:creationId xmlns:a16="http://schemas.microsoft.com/office/drawing/2014/main" id="{8E14963B-7BB0-4120-9402-51B5E85C3B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2460" y="2959665"/>
            <a:ext cx="626274" cy="626274"/>
          </a:xfrm>
          <a:prstGeom prst="rect">
            <a:avLst/>
          </a:prstGeom>
        </p:spPr>
      </p:pic>
      <p:pic>
        <p:nvPicPr>
          <p:cNvPr id="36" name="Graphic 35" descr="Farmer">
            <a:extLst>
              <a:ext uri="{FF2B5EF4-FFF2-40B4-BE49-F238E27FC236}">
                <a16:creationId xmlns:a16="http://schemas.microsoft.com/office/drawing/2014/main" id="{06A2C607-1EFD-406E-A8D1-12E1884C5C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95371" y="2946789"/>
            <a:ext cx="626274" cy="626274"/>
          </a:xfrm>
          <a:prstGeom prst="rect">
            <a:avLst/>
          </a:prstGeom>
        </p:spPr>
      </p:pic>
      <p:pic>
        <p:nvPicPr>
          <p:cNvPr id="38" name="Graphic 37" descr="Connections">
            <a:extLst>
              <a:ext uri="{FF2B5EF4-FFF2-40B4-BE49-F238E27FC236}">
                <a16:creationId xmlns:a16="http://schemas.microsoft.com/office/drawing/2014/main" id="{FEED0EFC-3BC4-4E95-B4F5-D5CE882970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91453" y="2972546"/>
            <a:ext cx="600517" cy="600517"/>
          </a:xfrm>
          <a:prstGeom prst="rect">
            <a:avLst/>
          </a:prstGeom>
        </p:spPr>
      </p:pic>
      <p:pic>
        <p:nvPicPr>
          <p:cNvPr id="40" name="Graphic 39" descr="Coins">
            <a:extLst>
              <a:ext uri="{FF2B5EF4-FFF2-40B4-BE49-F238E27FC236}">
                <a16:creationId xmlns:a16="http://schemas.microsoft.com/office/drawing/2014/main" id="{D34ADB9E-49DB-4E05-9266-902B98EF54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34568" y="2991361"/>
            <a:ext cx="525724" cy="525724"/>
          </a:xfrm>
          <a:prstGeom prst="rect">
            <a:avLst/>
          </a:prstGeom>
        </p:spPr>
      </p:pic>
      <p:pic>
        <p:nvPicPr>
          <p:cNvPr id="42" name="Graphic 41" descr="Blockchain">
            <a:extLst>
              <a:ext uri="{FF2B5EF4-FFF2-40B4-BE49-F238E27FC236}">
                <a16:creationId xmlns:a16="http://schemas.microsoft.com/office/drawing/2014/main" id="{EA4C5997-12E8-4B55-ADD1-C79E39D4B70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43642" y="2991361"/>
            <a:ext cx="527647" cy="527647"/>
          </a:xfrm>
          <a:prstGeom prst="rect">
            <a:avLst/>
          </a:prstGeom>
        </p:spPr>
      </p:pic>
    </p:spTree>
    <p:extLst>
      <p:ext uri="{BB962C8B-B14F-4D97-AF65-F5344CB8AC3E}">
        <p14:creationId xmlns:p14="http://schemas.microsoft.com/office/powerpoint/2010/main" val="2298292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C16759BD-567F-4B7F-85D4-EEFA84CC8109}"/>
              </a:ext>
            </a:extLst>
          </p:cNvPr>
          <p:cNvSpPr/>
          <p:nvPr/>
        </p:nvSpPr>
        <p:spPr>
          <a:xfrm>
            <a:off x="3297552" y="3411425"/>
            <a:ext cx="2670819" cy="2821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altLang="ko-KR"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High Integrated Value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Chain for Agri-Tech Finance</a:t>
            </a:r>
            <a:endPar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เน้นเชื่อมโยงการสร้างมูลค่า</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เพิ่มสินค้าเกษตร</a:t>
            </a:r>
            <a:endParaRPr kumimoji="0" lang="en-US"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altLang="ko-KR"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ขยายมูลค่าเพิ่มและเพิ่มประสิทธิภาพ </a:t>
            </a:r>
            <a:r>
              <a:rPr kumimoji="0" lang="en-US" altLang="ko-KR"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Platform</a:t>
            </a:r>
            <a:r>
              <a:rPr kumimoji="0" lang="th-TH" altLang="ko-KR"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 เชื่อมโยงสอดคล้องห่วงโซ่คุณค่าสินค้าเกษตรทั้งในและต่างประเทศ</a:t>
            </a:r>
            <a:r>
              <a:rPr kumimoji="0" lang="en-US"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 </a:t>
            </a:r>
          </a:p>
        </p:txBody>
      </p:sp>
      <p:sp>
        <p:nvSpPr>
          <p:cNvPr id="131" name="Rectangle 130">
            <a:extLst>
              <a:ext uri="{FF2B5EF4-FFF2-40B4-BE49-F238E27FC236}">
                <a16:creationId xmlns:a16="http://schemas.microsoft.com/office/drawing/2014/main" id="{D8596EB7-112A-48B9-9FA6-FDD667F2C1F4}"/>
              </a:ext>
            </a:extLst>
          </p:cNvPr>
          <p:cNvSpPr/>
          <p:nvPr/>
        </p:nvSpPr>
        <p:spPr>
          <a:xfrm>
            <a:off x="6223629" y="3411425"/>
            <a:ext cx="2670819" cy="2821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altLang="ko-KR"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Rural Universal Bank</a:t>
            </a:r>
            <a:endPar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เป็นศูนย์กลางทางการเงิน</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ภาคการเกษตรและภาคชนบท</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altLang="ko-KR"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การให้บริการทางการเงินที่ตอบสนองความต้องการของกลุ่มลูกค้าทุกกลุ่มทุกบทบาทของห่วงโซ่สินค้าเกษตรอย่างเกื้อกูล แบ่งปัน เป็นธรรม</a:t>
            </a:r>
            <a:endParaRPr kumimoji="0" lang="ko-KR" altLang="en-US"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p:txBody>
      </p:sp>
      <p:sp>
        <p:nvSpPr>
          <p:cNvPr id="132" name="Rectangle 131">
            <a:extLst>
              <a:ext uri="{FF2B5EF4-FFF2-40B4-BE49-F238E27FC236}">
                <a16:creationId xmlns:a16="http://schemas.microsoft.com/office/drawing/2014/main" id="{AB9236A0-8BAD-486C-9A8A-C4B4DED63B25}"/>
              </a:ext>
            </a:extLst>
          </p:cNvPr>
          <p:cNvSpPr/>
          <p:nvPr/>
        </p:nvSpPr>
        <p:spPr>
          <a:xfrm>
            <a:off x="9149706" y="3411425"/>
            <a:ext cx="2670819" cy="2821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altLang="ko-KR" sz="20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Sustainable Rural </a:t>
            </a:r>
            <a:endPar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Development Bank</a:t>
            </a:r>
            <a:endPar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มุ่งสู่การเป็นธนาคารพัฒนา</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ชนบทที่ยั่งยืน</a:t>
            </a:r>
            <a:endParaRPr kumimoji="0" lang="en-US"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altLang="ko-KR"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ความพร้อมสนับสนุนการพัฒนาเศรษฐกิจฐานราก ยกระดับคุณภาพชีวิตของคนในชนบท</a:t>
            </a:r>
            <a:endParaRPr kumimoji="0" lang="ko-KR" altLang="en-US"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p:txBody>
      </p:sp>
      <p:sp>
        <p:nvSpPr>
          <p:cNvPr id="2" name="Title 1">
            <a:extLst>
              <a:ext uri="{FF2B5EF4-FFF2-40B4-BE49-F238E27FC236}">
                <a16:creationId xmlns:a16="http://schemas.microsoft.com/office/drawing/2014/main" id="{391A0142-2FF1-463B-A1BD-A441E90BCAB3}"/>
              </a:ext>
            </a:extLst>
          </p:cNvPr>
          <p:cNvSpPr>
            <a:spLocks noGrp="1"/>
          </p:cNvSpPr>
          <p:nvPr>
            <p:ph type="title"/>
          </p:nvPr>
        </p:nvSpPr>
        <p:spPr/>
        <p:txBody>
          <a:bodyPr>
            <a:noAutofit/>
          </a:bodyPr>
          <a:lstStyle/>
          <a:p>
            <a:pPr>
              <a:lnSpc>
                <a:spcPct val="100000"/>
              </a:lnSpc>
            </a:pPr>
            <a:r>
              <a:rPr lang="th-TH" dirty="0"/>
              <a:t>ปัจจุบัน </a:t>
            </a:r>
            <a:r>
              <a:rPr lang="th-TH" dirty="0" err="1"/>
              <a:t>ธ.ก.ส</a:t>
            </a:r>
            <a:r>
              <a:rPr lang="th-TH" dirty="0"/>
              <a:t>. ดำเนินการตามยุทธศาสตร์การดำเนินงานขององค์กรระยะ </a:t>
            </a:r>
            <a:r>
              <a:rPr lang="en-US" dirty="0"/>
              <a:t>5 </a:t>
            </a:r>
            <a:r>
              <a:rPr lang="th-TH" dirty="0"/>
              <a:t>ปี ด้วยการปรับปรุงโครงสร้างองค์กรให้สอดรับกับการขับเคลื่อนเป้าหมายเชิงยุทธศาสตร์ไปสู่การเป็นธนาคารพัฒนาชนบทที่ยั่งยืนด้วยนวัตกรรมและเทคโนโลยีดิจิทัล</a:t>
            </a:r>
            <a:endParaRPr lang="en-US" dirty="0"/>
          </a:p>
        </p:txBody>
      </p:sp>
      <p:sp>
        <p:nvSpPr>
          <p:cNvPr id="50" name="Rectangle 49">
            <a:extLst>
              <a:ext uri="{FF2B5EF4-FFF2-40B4-BE49-F238E27FC236}">
                <a16:creationId xmlns:a16="http://schemas.microsoft.com/office/drawing/2014/main" id="{459D6AAC-891D-423F-93EB-0A3B3E8CE855}"/>
              </a:ext>
            </a:extLst>
          </p:cNvPr>
          <p:cNvSpPr/>
          <p:nvPr/>
        </p:nvSpPr>
        <p:spPr>
          <a:xfrm>
            <a:off x="371475" y="3411425"/>
            <a:ext cx="2670819" cy="2821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The Power of Local Economy High Technology &amp; High Touch Service Organization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h-TH" altLang="ko-KR" sz="1800" b="1"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altLang="ko-KR"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ขับเคลื่อนพัฒนาเศรษฐกิจรากฐานให้ยั่งยืน</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altLang="ko-KR"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มุ่งมั่นขจัดความยากจน</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th-TH" altLang="ko-KR"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rPr>
              <a:t>ลดความเหลื่อมล้ำในสังคมชนบท</a:t>
            </a:r>
            <a:endParaRPr kumimoji="0" lang="ko-KR" altLang="en-US" sz="1800" b="0" i="0" u="none" strike="noStrike" kern="1200" cap="none" spc="0" normalizeH="0" baseline="0" noProof="0" dirty="0">
              <a:ln>
                <a:noFill/>
              </a:ln>
              <a:solidFill>
                <a:srgbClr val="002060"/>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p:txBody>
      </p:sp>
      <p:sp>
        <p:nvSpPr>
          <p:cNvPr id="3" name="TextBox 2">
            <a:extLst>
              <a:ext uri="{FF2B5EF4-FFF2-40B4-BE49-F238E27FC236}">
                <a16:creationId xmlns:a16="http://schemas.microsoft.com/office/drawing/2014/main" id="{963EB10D-7CAE-4BD8-96C3-1091009A47C0}"/>
              </a:ext>
            </a:extLst>
          </p:cNvPr>
          <p:cNvSpPr txBox="1"/>
          <p:nvPr/>
        </p:nvSpPr>
        <p:spPr>
          <a:xfrm>
            <a:off x="371476" y="1179320"/>
            <a:ext cx="33827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2400" b="1"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เป้าหมายเชิงยุทธศาสตร์ของ </a:t>
            </a:r>
            <a:r>
              <a:rPr kumimoji="0" lang="th-TH" sz="2400" b="1" i="0" u="sng"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ธ.ก.ส</a:t>
            </a:r>
            <a:r>
              <a:rPr kumimoji="0" lang="th-TH" sz="2400" b="1"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endParaRPr kumimoji="0" lang="en-US" sz="2400" b="1"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grpSp>
        <p:nvGrpSpPr>
          <p:cNvPr id="12" name="Group 11">
            <a:extLst>
              <a:ext uri="{FF2B5EF4-FFF2-40B4-BE49-F238E27FC236}">
                <a16:creationId xmlns:a16="http://schemas.microsoft.com/office/drawing/2014/main" id="{A1DC13E3-13B5-4048-A96E-E085E2ED88E9}"/>
              </a:ext>
            </a:extLst>
          </p:cNvPr>
          <p:cNvGrpSpPr/>
          <p:nvPr/>
        </p:nvGrpSpPr>
        <p:grpSpPr>
          <a:xfrm>
            <a:off x="3905137" y="1776974"/>
            <a:ext cx="1455648" cy="1788948"/>
            <a:chOff x="3791366" y="1606054"/>
            <a:chExt cx="1455648" cy="1788948"/>
          </a:xfrm>
        </p:grpSpPr>
        <p:sp>
          <p:nvSpPr>
            <p:cNvPr id="83" name="Oval 82">
              <a:extLst>
                <a:ext uri="{FF2B5EF4-FFF2-40B4-BE49-F238E27FC236}">
                  <a16:creationId xmlns:a16="http://schemas.microsoft.com/office/drawing/2014/main" id="{575597F0-8190-4199-B790-162C0072AC86}"/>
                </a:ext>
              </a:extLst>
            </p:cNvPr>
            <p:cNvSpPr/>
            <p:nvPr/>
          </p:nvSpPr>
          <p:spPr>
            <a:xfrm>
              <a:off x="4019500" y="1606054"/>
              <a:ext cx="1015500" cy="10155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cxnSp>
          <p:nvCxnSpPr>
            <p:cNvPr id="84" name="Straight Arrow Connector 83">
              <a:extLst>
                <a:ext uri="{FF2B5EF4-FFF2-40B4-BE49-F238E27FC236}">
                  <a16:creationId xmlns:a16="http://schemas.microsoft.com/office/drawing/2014/main" id="{AA979B6A-B161-46C1-816A-D28DD2AC0973}"/>
                </a:ext>
              </a:extLst>
            </p:cNvPr>
            <p:cNvCxnSpPr>
              <a:cxnSpLocks/>
            </p:cNvCxnSpPr>
            <p:nvPr/>
          </p:nvCxnSpPr>
          <p:spPr>
            <a:xfrm>
              <a:off x="4527249" y="2618530"/>
              <a:ext cx="0" cy="776472"/>
            </a:xfrm>
            <a:prstGeom prst="straightConnector1">
              <a:avLst/>
            </a:prstGeom>
            <a:ln w="3492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AD02A57-C5D4-447B-BB80-88AA27D1BB03}"/>
                </a:ext>
              </a:extLst>
            </p:cNvPr>
            <p:cNvSpPr txBox="1"/>
            <p:nvPr/>
          </p:nvSpPr>
          <p:spPr>
            <a:xfrm>
              <a:off x="3791366" y="2827860"/>
              <a:ext cx="1455648" cy="306385"/>
            </a:xfrm>
            <a:prstGeom prst="rect">
              <a:avLst/>
            </a:prstGeom>
            <a:solidFill>
              <a:schemeClr val="accent4"/>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altLang="ko-KR"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rPr>
                <a:t>ปี พ.ศ. </a:t>
              </a:r>
              <a:r>
                <a:rPr kumimoji="0" lang="en-US" altLang="ko-KR"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rPr>
                <a:t>2464</a:t>
              </a:r>
              <a:endParaRPr kumimoji="0" lang="ko-KR" altLang="en-US"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p:txBody>
        </p:sp>
      </p:grpSp>
      <p:grpSp>
        <p:nvGrpSpPr>
          <p:cNvPr id="14" name="Group 13">
            <a:extLst>
              <a:ext uri="{FF2B5EF4-FFF2-40B4-BE49-F238E27FC236}">
                <a16:creationId xmlns:a16="http://schemas.microsoft.com/office/drawing/2014/main" id="{A8317604-4528-485F-BAA0-6672A6D7C7B9}"/>
              </a:ext>
            </a:extLst>
          </p:cNvPr>
          <p:cNvGrpSpPr/>
          <p:nvPr/>
        </p:nvGrpSpPr>
        <p:grpSpPr>
          <a:xfrm>
            <a:off x="9757291" y="1776974"/>
            <a:ext cx="1455648" cy="1788948"/>
            <a:chOff x="10089831" y="1606054"/>
            <a:chExt cx="1455648" cy="1788948"/>
          </a:xfrm>
        </p:grpSpPr>
        <p:sp>
          <p:nvSpPr>
            <p:cNvPr id="99" name="Oval 98">
              <a:extLst>
                <a:ext uri="{FF2B5EF4-FFF2-40B4-BE49-F238E27FC236}">
                  <a16:creationId xmlns:a16="http://schemas.microsoft.com/office/drawing/2014/main" id="{6C89CC07-F29D-46FA-A8C7-8BA90E78554D}"/>
                </a:ext>
              </a:extLst>
            </p:cNvPr>
            <p:cNvSpPr/>
            <p:nvPr/>
          </p:nvSpPr>
          <p:spPr>
            <a:xfrm>
              <a:off x="10332346" y="1606054"/>
              <a:ext cx="1015500" cy="101550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cxnSp>
          <p:nvCxnSpPr>
            <p:cNvPr id="100" name="Straight Arrow Connector 99">
              <a:extLst>
                <a:ext uri="{FF2B5EF4-FFF2-40B4-BE49-F238E27FC236}">
                  <a16:creationId xmlns:a16="http://schemas.microsoft.com/office/drawing/2014/main" id="{3130D433-F24E-4010-BB80-436C4555A8E7}"/>
                </a:ext>
              </a:extLst>
            </p:cNvPr>
            <p:cNvCxnSpPr>
              <a:cxnSpLocks/>
            </p:cNvCxnSpPr>
            <p:nvPr/>
          </p:nvCxnSpPr>
          <p:spPr>
            <a:xfrm>
              <a:off x="10840095" y="2618530"/>
              <a:ext cx="0" cy="776472"/>
            </a:xfrm>
            <a:prstGeom prst="straightConnector1">
              <a:avLst/>
            </a:prstGeom>
            <a:ln w="3492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99EF82F9-A712-4AD8-AA74-BCA5CFD00295}"/>
                </a:ext>
              </a:extLst>
            </p:cNvPr>
            <p:cNvSpPr txBox="1"/>
            <p:nvPr/>
          </p:nvSpPr>
          <p:spPr>
            <a:xfrm>
              <a:off x="10089831" y="2827858"/>
              <a:ext cx="1455648" cy="306385"/>
            </a:xfrm>
            <a:prstGeom prst="rect">
              <a:avLst/>
            </a:prstGeom>
            <a:solidFill>
              <a:schemeClr val="accent3"/>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altLang="ko-KR"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rPr>
                <a:t>ปี พ.ศ. </a:t>
              </a:r>
              <a:r>
                <a:rPr kumimoji="0" lang="en-US" altLang="ko-KR"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rPr>
                <a:t>2567</a:t>
              </a:r>
              <a:endParaRPr kumimoji="0" lang="ko-KR" altLang="en-US"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p:txBody>
        </p:sp>
      </p:grpSp>
      <p:grpSp>
        <p:nvGrpSpPr>
          <p:cNvPr id="13" name="Group 12">
            <a:extLst>
              <a:ext uri="{FF2B5EF4-FFF2-40B4-BE49-F238E27FC236}">
                <a16:creationId xmlns:a16="http://schemas.microsoft.com/office/drawing/2014/main" id="{E9E3D6D8-FE2F-4D92-8BF5-1027EB26C39A}"/>
              </a:ext>
            </a:extLst>
          </p:cNvPr>
          <p:cNvGrpSpPr/>
          <p:nvPr/>
        </p:nvGrpSpPr>
        <p:grpSpPr>
          <a:xfrm>
            <a:off x="6831214" y="1776974"/>
            <a:ext cx="1455648" cy="1788948"/>
            <a:chOff x="6940599" y="1606054"/>
            <a:chExt cx="1455648" cy="1788948"/>
          </a:xfrm>
        </p:grpSpPr>
        <p:sp>
          <p:nvSpPr>
            <p:cNvPr id="107" name="Oval 106">
              <a:extLst>
                <a:ext uri="{FF2B5EF4-FFF2-40B4-BE49-F238E27FC236}">
                  <a16:creationId xmlns:a16="http://schemas.microsoft.com/office/drawing/2014/main" id="{CFC24D2A-9893-4902-8880-B8FC751D1905}"/>
                </a:ext>
              </a:extLst>
            </p:cNvPr>
            <p:cNvSpPr/>
            <p:nvPr/>
          </p:nvSpPr>
          <p:spPr>
            <a:xfrm>
              <a:off x="7175923" y="1606054"/>
              <a:ext cx="1015500" cy="10155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endParaRPr>
            </a:p>
          </p:txBody>
        </p:sp>
        <p:cxnSp>
          <p:nvCxnSpPr>
            <p:cNvPr id="108" name="Straight Arrow Connector 107">
              <a:extLst>
                <a:ext uri="{FF2B5EF4-FFF2-40B4-BE49-F238E27FC236}">
                  <a16:creationId xmlns:a16="http://schemas.microsoft.com/office/drawing/2014/main" id="{76298594-D851-4D7B-81DF-2ABD21603082}"/>
                </a:ext>
              </a:extLst>
            </p:cNvPr>
            <p:cNvCxnSpPr>
              <a:cxnSpLocks/>
            </p:cNvCxnSpPr>
            <p:nvPr/>
          </p:nvCxnSpPr>
          <p:spPr>
            <a:xfrm>
              <a:off x="7683672" y="2618530"/>
              <a:ext cx="0" cy="776472"/>
            </a:xfrm>
            <a:prstGeom prst="straightConnector1">
              <a:avLst/>
            </a:prstGeom>
            <a:ln w="3492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7314C281-ABE7-4489-BE15-261E626A84AC}"/>
                </a:ext>
              </a:extLst>
            </p:cNvPr>
            <p:cNvSpPr txBox="1"/>
            <p:nvPr/>
          </p:nvSpPr>
          <p:spPr>
            <a:xfrm>
              <a:off x="6940599" y="2827859"/>
              <a:ext cx="1455648" cy="306385"/>
            </a:xfrm>
            <a:prstGeom prst="rect">
              <a:avLst/>
            </a:prstGeom>
            <a:solidFill>
              <a:schemeClr val="accent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altLang="ko-KR"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rPr>
                <a:t>ปี พ.ศ. </a:t>
              </a:r>
              <a:r>
                <a:rPr kumimoji="0" lang="en-US" altLang="ko-KR"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rPr>
                <a:t>2565</a:t>
              </a:r>
              <a:endParaRPr kumimoji="0" lang="ko-KR" altLang="en-US"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p:txBody>
        </p:sp>
      </p:grpSp>
      <p:sp>
        <p:nvSpPr>
          <p:cNvPr id="115" name="Oval 114">
            <a:extLst>
              <a:ext uri="{FF2B5EF4-FFF2-40B4-BE49-F238E27FC236}">
                <a16:creationId xmlns:a16="http://schemas.microsoft.com/office/drawing/2014/main" id="{E7C5C379-3558-46AF-9D04-11E3375A6B34}"/>
              </a:ext>
            </a:extLst>
          </p:cNvPr>
          <p:cNvSpPr/>
          <p:nvPr/>
        </p:nvSpPr>
        <p:spPr>
          <a:xfrm>
            <a:off x="5950183" y="2035527"/>
            <a:ext cx="437361" cy="4373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srgbClr val="000000"/>
              </a:solidFill>
              <a:effectLst/>
              <a:uLnTx/>
              <a:uFillTx/>
              <a:latin typeface="Arial" panose="020B0604020202020204"/>
              <a:ea typeface="굴림" panose="020B0600000101010101" pitchFamily="34" charset="-127"/>
              <a:cs typeface="+mn-cs"/>
            </a:endParaRPr>
          </a:p>
        </p:txBody>
      </p:sp>
      <p:sp>
        <p:nvSpPr>
          <p:cNvPr id="116" name="Chevron 25">
            <a:extLst>
              <a:ext uri="{FF2B5EF4-FFF2-40B4-BE49-F238E27FC236}">
                <a16:creationId xmlns:a16="http://schemas.microsoft.com/office/drawing/2014/main" id="{ADD1378F-959C-450E-A220-E60239BA3FC5}"/>
              </a:ext>
            </a:extLst>
          </p:cNvPr>
          <p:cNvSpPr/>
          <p:nvPr/>
        </p:nvSpPr>
        <p:spPr>
          <a:xfrm>
            <a:off x="6032189" y="2117533"/>
            <a:ext cx="273351" cy="27335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srgbClr val="000000"/>
              </a:solidFill>
              <a:effectLst/>
              <a:uLnTx/>
              <a:uFillTx/>
              <a:latin typeface="Arial" panose="020B0604020202020204"/>
              <a:ea typeface="굴림" panose="020B0600000101010101" pitchFamily="34" charset="-127"/>
              <a:cs typeface="+mn-cs"/>
            </a:endParaRPr>
          </a:p>
        </p:txBody>
      </p:sp>
      <p:sp>
        <p:nvSpPr>
          <p:cNvPr id="118" name="Oval 117">
            <a:extLst>
              <a:ext uri="{FF2B5EF4-FFF2-40B4-BE49-F238E27FC236}">
                <a16:creationId xmlns:a16="http://schemas.microsoft.com/office/drawing/2014/main" id="{FCC193A3-B224-4C62-A05E-8A93AA4A9B3B}"/>
              </a:ext>
            </a:extLst>
          </p:cNvPr>
          <p:cNvSpPr/>
          <p:nvPr/>
        </p:nvSpPr>
        <p:spPr>
          <a:xfrm>
            <a:off x="8888288" y="2043592"/>
            <a:ext cx="437361" cy="4373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srgbClr val="000000"/>
              </a:solidFill>
              <a:effectLst/>
              <a:uLnTx/>
              <a:uFillTx/>
              <a:latin typeface="Arial" panose="020B0604020202020204"/>
              <a:ea typeface="굴림" panose="020B0600000101010101" pitchFamily="34" charset="-127"/>
              <a:cs typeface="+mn-cs"/>
            </a:endParaRPr>
          </a:p>
        </p:txBody>
      </p:sp>
      <p:sp>
        <p:nvSpPr>
          <p:cNvPr id="119" name="Chevron 28">
            <a:extLst>
              <a:ext uri="{FF2B5EF4-FFF2-40B4-BE49-F238E27FC236}">
                <a16:creationId xmlns:a16="http://schemas.microsoft.com/office/drawing/2014/main" id="{CDA1F14C-C401-4C52-AB46-7DE004E1F9E8}"/>
              </a:ext>
            </a:extLst>
          </p:cNvPr>
          <p:cNvSpPr/>
          <p:nvPr/>
        </p:nvSpPr>
        <p:spPr>
          <a:xfrm>
            <a:off x="8970294" y="2125598"/>
            <a:ext cx="273351" cy="27335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srgbClr val="000000"/>
              </a:solidFill>
              <a:effectLst/>
              <a:uLnTx/>
              <a:uFillTx/>
              <a:latin typeface="Arial" panose="020B0604020202020204"/>
              <a:ea typeface="굴림" panose="020B0600000101010101" pitchFamily="34" charset="-127"/>
              <a:cs typeface="+mn-cs"/>
            </a:endParaRPr>
          </a:p>
        </p:txBody>
      </p:sp>
      <p:sp>
        <p:nvSpPr>
          <p:cNvPr id="121" name="Oval 120">
            <a:extLst>
              <a:ext uri="{FF2B5EF4-FFF2-40B4-BE49-F238E27FC236}">
                <a16:creationId xmlns:a16="http://schemas.microsoft.com/office/drawing/2014/main" id="{BBDDC723-1E77-4BAA-8199-A9B0C840EABA}"/>
              </a:ext>
            </a:extLst>
          </p:cNvPr>
          <p:cNvSpPr/>
          <p:nvPr/>
        </p:nvSpPr>
        <p:spPr>
          <a:xfrm>
            <a:off x="2894248" y="2058085"/>
            <a:ext cx="437361" cy="4373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srgbClr val="000000"/>
              </a:solidFill>
              <a:effectLst/>
              <a:uLnTx/>
              <a:uFillTx/>
              <a:latin typeface="Arial" panose="020B0604020202020204"/>
              <a:ea typeface="굴림" panose="020B0600000101010101" pitchFamily="34" charset="-127"/>
              <a:cs typeface="+mn-cs"/>
            </a:endParaRPr>
          </a:p>
        </p:txBody>
      </p:sp>
      <p:sp>
        <p:nvSpPr>
          <p:cNvPr id="122" name="Chevron 25">
            <a:extLst>
              <a:ext uri="{FF2B5EF4-FFF2-40B4-BE49-F238E27FC236}">
                <a16:creationId xmlns:a16="http://schemas.microsoft.com/office/drawing/2014/main" id="{6972B5B9-C224-4CCC-A60F-4401A7E3AAE9}"/>
              </a:ext>
            </a:extLst>
          </p:cNvPr>
          <p:cNvSpPr/>
          <p:nvPr/>
        </p:nvSpPr>
        <p:spPr>
          <a:xfrm>
            <a:off x="2976254" y="2140091"/>
            <a:ext cx="273351" cy="27335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srgbClr val="000000"/>
              </a:solidFill>
              <a:effectLst/>
              <a:uLnTx/>
              <a:uFillTx/>
              <a:latin typeface="Arial" panose="020B0604020202020204"/>
              <a:ea typeface="굴림" panose="020B0600000101010101" pitchFamily="34" charset="-127"/>
              <a:cs typeface="+mn-cs"/>
            </a:endParaRPr>
          </a:p>
        </p:txBody>
      </p:sp>
      <p:grpSp>
        <p:nvGrpSpPr>
          <p:cNvPr id="11" name="Group 10">
            <a:extLst>
              <a:ext uri="{FF2B5EF4-FFF2-40B4-BE49-F238E27FC236}">
                <a16:creationId xmlns:a16="http://schemas.microsoft.com/office/drawing/2014/main" id="{517DD106-2AAC-47BD-A6CC-23949A29E1D2}"/>
              </a:ext>
            </a:extLst>
          </p:cNvPr>
          <p:cNvGrpSpPr/>
          <p:nvPr/>
        </p:nvGrpSpPr>
        <p:grpSpPr>
          <a:xfrm>
            <a:off x="979060" y="1776974"/>
            <a:ext cx="1455648" cy="1788948"/>
            <a:chOff x="642133" y="1606054"/>
            <a:chExt cx="1455648" cy="1788948"/>
          </a:xfrm>
          <a:solidFill>
            <a:schemeClr val="accent6"/>
          </a:solidFill>
        </p:grpSpPr>
        <p:sp>
          <p:nvSpPr>
            <p:cNvPr id="91" name="Oval 90">
              <a:extLst>
                <a:ext uri="{FF2B5EF4-FFF2-40B4-BE49-F238E27FC236}">
                  <a16:creationId xmlns:a16="http://schemas.microsoft.com/office/drawing/2014/main" id="{EFF90048-8BFE-453C-A142-EE80A70D5B65}"/>
                </a:ext>
              </a:extLst>
            </p:cNvPr>
            <p:cNvSpPr/>
            <p:nvPr/>
          </p:nvSpPr>
          <p:spPr>
            <a:xfrm>
              <a:off x="863077" y="1606054"/>
              <a:ext cx="1015500" cy="10155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p:txBody>
        </p:sp>
        <p:cxnSp>
          <p:nvCxnSpPr>
            <p:cNvPr id="92" name="Straight Arrow Connector 91">
              <a:extLst>
                <a:ext uri="{FF2B5EF4-FFF2-40B4-BE49-F238E27FC236}">
                  <a16:creationId xmlns:a16="http://schemas.microsoft.com/office/drawing/2014/main" id="{1E8C9954-86C0-4891-8C04-E6C78D1A61F2}"/>
                </a:ext>
              </a:extLst>
            </p:cNvPr>
            <p:cNvCxnSpPr>
              <a:cxnSpLocks/>
            </p:cNvCxnSpPr>
            <p:nvPr/>
          </p:nvCxnSpPr>
          <p:spPr>
            <a:xfrm>
              <a:off x="1370826" y="2618530"/>
              <a:ext cx="0" cy="776472"/>
            </a:xfrm>
            <a:prstGeom prst="straightConnector1">
              <a:avLst/>
            </a:prstGeom>
            <a:grpFill/>
            <a:ln w="3492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2459547-D73B-4E57-AD13-913334577284}"/>
                </a:ext>
              </a:extLst>
            </p:cNvPr>
            <p:cNvSpPr txBox="1"/>
            <p:nvPr/>
          </p:nvSpPr>
          <p:spPr>
            <a:xfrm>
              <a:off x="642133" y="2827860"/>
              <a:ext cx="1455648" cy="306385"/>
            </a:xfrm>
            <a:prstGeom prst="rect">
              <a:avLst/>
            </a:prstGeom>
            <a:solidFill>
              <a:schemeClr val="tx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altLang="ko-KR"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rPr>
                <a:t>ปี พ.ศ. </a:t>
              </a:r>
              <a:r>
                <a:rPr kumimoji="0" lang="en-US" altLang="ko-KR"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rPr>
                <a:t>2563</a:t>
              </a:r>
              <a:endParaRPr kumimoji="0" lang="ko-KR" altLang="en-US" sz="1800" b="1" i="0" u="none" strike="noStrike" kern="1200" cap="none" spc="0" normalizeH="0" baseline="0" noProof="0" dirty="0">
                <a:ln>
                  <a:noFill/>
                </a:ln>
                <a:solidFill>
                  <a:srgbClr val="FFFFFF"/>
                </a:solidFill>
                <a:effectLst/>
                <a:uLnTx/>
                <a:uFillTx/>
                <a:latin typeface="TH SarabunPSK" panose="020B0500040200020003" pitchFamily="34" charset="-34"/>
                <a:ea typeface="굴림" panose="020B0600000101010101" pitchFamily="34" charset="-127"/>
                <a:cs typeface="TH SarabunPSK" panose="020B0500040200020003" pitchFamily="34" charset="-34"/>
              </a:endParaRPr>
            </a:p>
          </p:txBody>
        </p:sp>
      </p:grpSp>
      <p:pic>
        <p:nvPicPr>
          <p:cNvPr id="6146" name="Picture 2">
            <a:extLst>
              <a:ext uri="{FF2B5EF4-FFF2-40B4-BE49-F238E27FC236}">
                <a16:creationId xmlns:a16="http://schemas.microsoft.com/office/drawing/2014/main" id="{D8430C8E-1DD5-4A56-8E42-09518CB25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1096" y="617479"/>
            <a:ext cx="9095846" cy="512041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close up of a logo&#10;&#10;Description automatically generated">
            <a:extLst>
              <a:ext uri="{FF2B5EF4-FFF2-40B4-BE49-F238E27FC236}">
                <a16:creationId xmlns:a16="http://schemas.microsoft.com/office/drawing/2014/main" id="{0CADF016-F515-4802-9BC0-59F5E66728FC}"/>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83073" y="1995203"/>
            <a:ext cx="649359" cy="649359"/>
          </a:xfrm>
          <a:prstGeom prst="rect">
            <a:avLst/>
          </a:prstGeom>
        </p:spPr>
      </p:pic>
      <p:sp>
        <p:nvSpPr>
          <p:cNvPr id="30" name="TextBox 29">
            <a:extLst>
              <a:ext uri="{FF2B5EF4-FFF2-40B4-BE49-F238E27FC236}">
                <a16:creationId xmlns:a16="http://schemas.microsoft.com/office/drawing/2014/main" id="{C2BDB041-FA6B-4B9A-A620-E1B6F8E5A075}"/>
              </a:ext>
            </a:extLst>
          </p:cNvPr>
          <p:cNvSpPr txBox="1"/>
          <p:nvPr/>
        </p:nvSpPr>
        <p:spPr>
          <a:xfrm>
            <a:off x="965279" y="2704428"/>
            <a:ext cx="70724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6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ปีปัจจุบัน</a:t>
            </a:r>
            <a:endParaRPr kumimoji="0" lang="en-US" sz="16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31" name="Star: 5 Points 30">
            <a:extLst>
              <a:ext uri="{FF2B5EF4-FFF2-40B4-BE49-F238E27FC236}">
                <a16:creationId xmlns:a16="http://schemas.microsoft.com/office/drawing/2014/main" id="{6344500A-CB82-4E14-8792-B70E278036C2}"/>
              </a:ext>
            </a:extLst>
          </p:cNvPr>
          <p:cNvSpPr/>
          <p:nvPr/>
        </p:nvSpPr>
        <p:spPr>
          <a:xfrm>
            <a:off x="888367" y="2801773"/>
            <a:ext cx="143864" cy="143864"/>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9" name="Picture 38" descr="A picture containing light&#10;&#10;Description automatically generated">
            <a:extLst>
              <a:ext uri="{FF2B5EF4-FFF2-40B4-BE49-F238E27FC236}">
                <a16:creationId xmlns:a16="http://schemas.microsoft.com/office/drawing/2014/main" id="{F422045B-F35C-4A04-88DF-A025CE5854A0}"/>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76757" y="1979235"/>
            <a:ext cx="595060" cy="595060"/>
          </a:xfrm>
          <a:prstGeom prst="rect">
            <a:avLst/>
          </a:prstGeom>
        </p:spPr>
      </p:pic>
      <p:pic>
        <p:nvPicPr>
          <p:cNvPr id="1028" name="Picture 4" descr="Agro Tablet Images, Stock Photos &amp; Vectors | Shutterstock">
            <a:extLst>
              <a:ext uri="{FF2B5EF4-FFF2-40B4-BE49-F238E27FC236}">
                <a16:creationId xmlns:a16="http://schemas.microsoft.com/office/drawing/2014/main" id="{7A9F32EF-0091-40F4-9D86-6C2C9D3FFC1E}"/>
              </a:ext>
            </a:extLst>
          </p:cNvPr>
          <p:cNvPicPr>
            <a:picLocks noChangeAspect="1" noChangeArrowheads="1"/>
          </p:cNvPicPr>
          <p:nvPr/>
        </p:nvPicPr>
        <p:blipFill rotWithShape="1">
          <a:blip r:embed="rId5">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18154" t="16876" r="20629" b="26482"/>
          <a:stretch/>
        </p:blipFill>
        <p:spPr bwMode="auto">
          <a:xfrm>
            <a:off x="4300202" y="1886548"/>
            <a:ext cx="681636" cy="6792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picture containing table&#10;&#10;Description automatically generated">
            <a:extLst>
              <a:ext uri="{FF2B5EF4-FFF2-40B4-BE49-F238E27FC236}">
                <a16:creationId xmlns:a16="http://schemas.microsoft.com/office/drawing/2014/main" id="{499DFC27-450D-4907-9795-00C6801639B3}"/>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206711" y="1960487"/>
            <a:ext cx="602216" cy="602216"/>
          </a:xfrm>
          <a:prstGeom prst="rect">
            <a:avLst/>
          </a:prstGeom>
        </p:spPr>
      </p:pic>
      <p:sp>
        <p:nvSpPr>
          <p:cNvPr id="133" name="TextBox 132">
            <a:extLst>
              <a:ext uri="{FF2B5EF4-FFF2-40B4-BE49-F238E27FC236}">
                <a16:creationId xmlns:a16="http://schemas.microsoft.com/office/drawing/2014/main" id="{2B56CB96-36EB-4666-8164-868FEE2855C8}"/>
              </a:ext>
            </a:extLst>
          </p:cNvPr>
          <p:cNvSpPr txBox="1"/>
          <p:nvPr/>
        </p:nvSpPr>
        <p:spPr>
          <a:xfrm>
            <a:off x="9700131" y="2704428"/>
            <a:ext cx="79380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6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จุดมุ่งหมาย</a:t>
            </a:r>
            <a:endParaRPr kumimoji="0" lang="en-US" sz="16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Tree>
    <p:extLst>
      <p:ext uri="{BB962C8B-B14F-4D97-AF65-F5344CB8AC3E}">
        <p14:creationId xmlns:p14="http://schemas.microsoft.com/office/powerpoint/2010/main" val="14339344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3DEA-5D47-454A-8C7F-8A997A1E2978}"/>
              </a:ext>
            </a:extLst>
          </p:cNvPr>
          <p:cNvSpPr>
            <a:spLocks noGrp="1"/>
          </p:cNvSpPr>
          <p:nvPr>
            <p:ph type="title"/>
          </p:nvPr>
        </p:nvSpPr>
        <p:spPr/>
        <p:txBody>
          <a:bodyPr vert="horz" lIns="91440" tIns="45720" rIns="91440" bIns="45720" rtlCol="0" anchor="ctr">
            <a:noAutofit/>
          </a:bodyPr>
          <a:lstStyle/>
          <a:p>
            <a:pPr>
              <a:lnSpc>
                <a:spcPct val="100000"/>
              </a:lnSpc>
            </a:pPr>
            <a:r>
              <a:rPr lang="th-TH" dirty="0"/>
              <a:t>อย่างไรก็ตาม เนื่องจากสภาพแวดล้อมภายนอกทั้งเศรษฐกิจในมุมมองต่างๆ แนวโน้มอุตสาหกรรมและการแข่งขัน รวมไปถึงระเบียบและข้อบังคับ ที่ทำให้ </a:t>
            </a:r>
            <a:r>
              <a:rPr lang="th-TH" dirty="0" err="1"/>
              <a:t>ธ.ก.ส</a:t>
            </a:r>
            <a:r>
              <a:rPr lang="th-TH" dirty="0"/>
              <a:t>. จะต้องปรับเปลี่ยนโครงสร้างองค์กรเท่าทันการเปลี่ยนแปลง</a:t>
            </a:r>
            <a:endParaRPr lang="en-US" dirty="0"/>
          </a:p>
        </p:txBody>
      </p:sp>
      <p:grpSp>
        <p:nvGrpSpPr>
          <p:cNvPr id="4" name="Group 3">
            <a:extLst>
              <a:ext uri="{FF2B5EF4-FFF2-40B4-BE49-F238E27FC236}">
                <a16:creationId xmlns:a16="http://schemas.microsoft.com/office/drawing/2014/main" id="{E72AF3F4-6A7C-4FA6-AAD9-9017A3BE2A07}"/>
              </a:ext>
            </a:extLst>
          </p:cNvPr>
          <p:cNvGrpSpPr/>
          <p:nvPr/>
        </p:nvGrpSpPr>
        <p:grpSpPr>
          <a:xfrm>
            <a:off x="3785339" y="1646318"/>
            <a:ext cx="4619134" cy="4252114"/>
            <a:chOff x="28638499" y="14211299"/>
            <a:chExt cx="3182785" cy="2929893"/>
          </a:xfrm>
        </p:grpSpPr>
        <p:sp>
          <p:nvSpPr>
            <p:cNvPr id="5" name="Circle">
              <a:extLst>
                <a:ext uri="{FF2B5EF4-FFF2-40B4-BE49-F238E27FC236}">
                  <a16:creationId xmlns:a16="http://schemas.microsoft.com/office/drawing/2014/main" id="{CCE456C9-084A-48BE-BF03-67A68B1E9565}"/>
                </a:ext>
              </a:extLst>
            </p:cNvPr>
            <p:cNvSpPr/>
            <p:nvPr/>
          </p:nvSpPr>
          <p:spPr>
            <a:xfrm>
              <a:off x="28816300" y="14287500"/>
              <a:ext cx="2816858" cy="2816860"/>
            </a:xfrm>
            <a:prstGeom prst="ellipse">
              <a:avLst/>
            </a:prstGeom>
            <a:solidFill>
              <a:schemeClr val="bg1"/>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Shape">
              <a:extLst>
                <a:ext uri="{FF2B5EF4-FFF2-40B4-BE49-F238E27FC236}">
                  <a16:creationId xmlns:a16="http://schemas.microsoft.com/office/drawing/2014/main" id="{C9524D0D-AD59-4716-B0B5-1B6CB1B71671}"/>
                </a:ext>
              </a:extLst>
            </p:cNvPr>
            <p:cNvSpPr/>
            <p:nvPr/>
          </p:nvSpPr>
          <p:spPr>
            <a:xfrm>
              <a:off x="30073599" y="14439899"/>
              <a:ext cx="1320687" cy="801473"/>
            </a:xfrm>
            <a:custGeom>
              <a:avLst/>
              <a:gdLst/>
              <a:ahLst/>
              <a:cxnLst>
                <a:cxn ang="0">
                  <a:pos x="wd2" y="hd2"/>
                </a:cxn>
                <a:cxn ang="5400000">
                  <a:pos x="wd2" y="hd2"/>
                </a:cxn>
                <a:cxn ang="10800000">
                  <a:pos x="wd2" y="hd2"/>
                </a:cxn>
                <a:cxn ang="16200000">
                  <a:pos x="wd2" y="hd2"/>
                </a:cxn>
              </a:cxnLst>
              <a:rect l="0" t="0" r="r" b="b"/>
              <a:pathLst>
                <a:path w="21012" h="21433" extrusionOk="0">
                  <a:moveTo>
                    <a:pt x="18056" y="11176"/>
                  </a:moveTo>
                  <a:cubicBezTo>
                    <a:pt x="15328" y="5776"/>
                    <a:pt x="11651" y="1905"/>
                    <a:pt x="7610" y="71"/>
                  </a:cubicBezTo>
                  <a:cubicBezTo>
                    <a:pt x="7064" y="-167"/>
                    <a:pt x="6498" y="207"/>
                    <a:pt x="6215" y="1022"/>
                  </a:cubicBezTo>
                  <a:lnTo>
                    <a:pt x="174" y="18308"/>
                  </a:lnTo>
                  <a:cubicBezTo>
                    <a:pt x="-311" y="19701"/>
                    <a:pt x="275" y="21433"/>
                    <a:pt x="1245" y="21433"/>
                  </a:cubicBezTo>
                  <a:lnTo>
                    <a:pt x="5448" y="21433"/>
                  </a:lnTo>
                  <a:lnTo>
                    <a:pt x="19774" y="21433"/>
                  </a:lnTo>
                  <a:cubicBezTo>
                    <a:pt x="20683" y="21433"/>
                    <a:pt x="21289" y="19837"/>
                    <a:pt x="20885" y="18444"/>
                  </a:cubicBezTo>
                  <a:cubicBezTo>
                    <a:pt x="20137" y="15863"/>
                    <a:pt x="19188" y="13418"/>
                    <a:pt x="18056" y="11176"/>
                  </a:cubicBezTo>
                  <a:close/>
                </a:path>
              </a:pathLst>
            </a:custGeom>
            <a:solidFill>
              <a:schemeClr val="accent4"/>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a:extLst>
                <a:ext uri="{FF2B5EF4-FFF2-40B4-BE49-F238E27FC236}">
                  <a16:creationId xmlns:a16="http://schemas.microsoft.com/office/drawing/2014/main" id="{2A3D7ED1-53AA-4D5A-8B4B-57E9FF9D8BAC}"/>
                </a:ext>
              </a:extLst>
            </p:cNvPr>
            <p:cNvSpPr/>
            <p:nvPr/>
          </p:nvSpPr>
          <p:spPr>
            <a:xfrm>
              <a:off x="30568899" y="15290800"/>
              <a:ext cx="949447" cy="1150308"/>
            </a:xfrm>
            <a:custGeom>
              <a:avLst/>
              <a:gdLst/>
              <a:ahLst/>
              <a:cxnLst>
                <a:cxn ang="0">
                  <a:pos x="wd2" y="hd2"/>
                </a:cxn>
                <a:cxn ang="5400000">
                  <a:pos x="wd2" y="hd2"/>
                </a:cxn>
                <a:cxn ang="10800000">
                  <a:pos x="wd2" y="hd2"/>
                </a:cxn>
                <a:cxn ang="16200000">
                  <a:pos x="wd2" y="hd2"/>
                </a:cxn>
              </a:cxnLst>
              <a:rect l="0" t="0" r="r" b="b"/>
              <a:pathLst>
                <a:path w="21164" h="21358" extrusionOk="0">
                  <a:moveTo>
                    <a:pt x="3442" y="6555"/>
                  </a:moveTo>
                  <a:lnTo>
                    <a:pt x="13605" y="20657"/>
                  </a:lnTo>
                  <a:cubicBezTo>
                    <a:pt x="14257" y="21576"/>
                    <a:pt x="15870" y="21600"/>
                    <a:pt x="16550" y="20680"/>
                  </a:cubicBezTo>
                  <a:cubicBezTo>
                    <a:pt x="17795" y="19053"/>
                    <a:pt x="18814" y="17308"/>
                    <a:pt x="19579" y="15469"/>
                  </a:cubicBezTo>
                  <a:cubicBezTo>
                    <a:pt x="20626" y="12922"/>
                    <a:pt x="21164" y="10281"/>
                    <a:pt x="21164" y="7569"/>
                  </a:cubicBezTo>
                  <a:cubicBezTo>
                    <a:pt x="21164" y="5353"/>
                    <a:pt x="20796" y="3183"/>
                    <a:pt x="20088" y="1061"/>
                  </a:cubicBezTo>
                  <a:cubicBezTo>
                    <a:pt x="19890" y="424"/>
                    <a:pt x="19182" y="0"/>
                    <a:pt x="18418" y="0"/>
                  </a:cubicBezTo>
                  <a:lnTo>
                    <a:pt x="1744" y="0"/>
                  </a:lnTo>
                  <a:cubicBezTo>
                    <a:pt x="385" y="0"/>
                    <a:pt x="-436" y="1226"/>
                    <a:pt x="243" y="2193"/>
                  </a:cubicBezTo>
                  <a:lnTo>
                    <a:pt x="3442" y="6555"/>
                  </a:lnTo>
                  <a:lnTo>
                    <a:pt x="3442" y="6555"/>
                  </a:lnTo>
                  <a:close/>
                </a:path>
              </a:pathLst>
            </a:custGeom>
            <a:solidFill>
              <a:schemeClr val="accent3"/>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Shape">
              <a:extLst>
                <a:ext uri="{FF2B5EF4-FFF2-40B4-BE49-F238E27FC236}">
                  <a16:creationId xmlns:a16="http://schemas.microsoft.com/office/drawing/2014/main" id="{2CF86F66-8056-4EBA-B244-A8C49C945732}"/>
                </a:ext>
              </a:extLst>
            </p:cNvPr>
            <p:cNvSpPr/>
            <p:nvPr/>
          </p:nvSpPr>
          <p:spPr>
            <a:xfrm>
              <a:off x="30048200" y="15824199"/>
              <a:ext cx="1139512" cy="1179218"/>
            </a:xfrm>
            <a:custGeom>
              <a:avLst/>
              <a:gdLst/>
              <a:ahLst/>
              <a:cxnLst>
                <a:cxn ang="0">
                  <a:pos x="wd2" y="hd2"/>
                </a:cxn>
                <a:cxn ang="5400000">
                  <a:pos x="wd2" y="hd2"/>
                </a:cxn>
                <a:cxn ang="10800000">
                  <a:pos x="wd2" y="hd2"/>
                </a:cxn>
                <a:cxn ang="16200000">
                  <a:pos x="wd2" y="hd2"/>
                </a:cxn>
              </a:cxnLst>
              <a:rect l="0" t="0" r="r" b="b"/>
              <a:pathLst>
                <a:path w="21135" h="21268" extrusionOk="0">
                  <a:moveTo>
                    <a:pt x="8681" y="5082"/>
                  </a:moveTo>
                  <a:lnTo>
                    <a:pt x="5783" y="9869"/>
                  </a:lnTo>
                  <a:lnTo>
                    <a:pt x="201" y="19100"/>
                  </a:lnTo>
                  <a:cubicBezTo>
                    <a:pt x="-341" y="19994"/>
                    <a:pt x="271" y="21139"/>
                    <a:pt x="1331" y="21208"/>
                  </a:cubicBezTo>
                  <a:cubicBezTo>
                    <a:pt x="3616" y="21368"/>
                    <a:pt x="5948" y="21208"/>
                    <a:pt x="8186" y="20750"/>
                  </a:cubicBezTo>
                  <a:cubicBezTo>
                    <a:pt x="12968" y="19765"/>
                    <a:pt x="17372" y="17337"/>
                    <a:pt x="20741" y="13878"/>
                  </a:cubicBezTo>
                  <a:cubicBezTo>
                    <a:pt x="21188" y="13420"/>
                    <a:pt x="21259" y="12733"/>
                    <a:pt x="20929" y="12183"/>
                  </a:cubicBezTo>
                  <a:lnTo>
                    <a:pt x="13816" y="684"/>
                  </a:lnTo>
                  <a:cubicBezTo>
                    <a:pt x="13250" y="-232"/>
                    <a:pt x="11884" y="-232"/>
                    <a:pt x="11342" y="707"/>
                  </a:cubicBezTo>
                  <a:lnTo>
                    <a:pt x="8681" y="5082"/>
                  </a:lnTo>
                  <a:lnTo>
                    <a:pt x="8681" y="5082"/>
                  </a:lnTo>
                  <a:close/>
                </a:path>
              </a:pathLst>
            </a:custGeom>
            <a:solidFill>
              <a:schemeClr val="accent1"/>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Shape">
              <a:extLst>
                <a:ext uri="{FF2B5EF4-FFF2-40B4-BE49-F238E27FC236}">
                  <a16:creationId xmlns:a16="http://schemas.microsoft.com/office/drawing/2014/main" id="{9E73D546-9B18-40DA-BF4E-B0D7DE4BB63C}"/>
                </a:ext>
              </a:extLst>
            </p:cNvPr>
            <p:cNvSpPr/>
            <p:nvPr/>
          </p:nvSpPr>
          <p:spPr>
            <a:xfrm>
              <a:off x="29248099" y="14401800"/>
              <a:ext cx="1140782" cy="1180219"/>
            </a:xfrm>
            <a:custGeom>
              <a:avLst/>
              <a:gdLst/>
              <a:ahLst/>
              <a:cxnLst>
                <a:cxn ang="0">
                  <a:pos x="wd2" y="hd2"/>
                </a:cxn>
                <a:cxn ang="5400000">
                  <a:pos x="wd2" y="hd2"/>
                </a:cxn>
                <a:cxn ang="10800000">
                  <a:pos x="wd2" y="hd2"/>
                </a:cxn>
                <a:cxn ang="16200000">
                  <a:pos x="wd2" y="hd2"/>
                </a:cxn>
              </a:cxnLst>
              <a:rect l="0" t="0" r="r" b="b"/>
              <a:pathLst>
                <a:path w="21135" h="21264" extrusionOk="0">
                  <a:moveTo>
                    <a:pt x="12958" y="490"/>
                  </a:moveTo>
                  <a:cubicBezTo>
                    <a:pt x="8182" y="1451"/>
                    <a:pt x="3782" y="3853"/>
                    <a:pt x="394" y="7309"/>
                  </a:cubicBezTo>
                  <a:cubicBezTo>
                    <a:pt x="-53" y="7766"/>
                    <a:pt x="-124" y="8453"/>
                    <a:pt x="205" y="9002"/>
                  </a:cubicBezTo>
                  <a:lnTo>
                    <a:pt x="464" y="9414"/>
                  </a:lnTo>
                  <a:lnTo>
                    <a:pt x="7358" y="20580"/>
                  </a:lnTo>
                  <a:cubicBezTo>
                    <a:pt x="7923" y="21495"/>
                    <a:pt x="9288" y="21495"/>
                    <a:pt x="9829" y="20557"/>
                  </a:cubicBezTo>
                  <a:lnTo>
                    <a:pt x="20935" y="2183"/>
                  </a:lnTo>
                  <a:cubicBezTo>
                    <a:pt x="21476" y="1291"/>
                    <a:pt x="20864" y="147"/>
                    <a:pt x="19805" y="78"/>
                  </a:cubicBezTo>
                  <a:cubicBezTo>
                    <a:pt x="17523" y="-105"/>
                    <a:pt x="15194" y="32"/>
                    <a:pt x="12958" y="490"/>
                  </a:cubicBezTo>
                  <a:close/>
                </a:path>
              </a:pathLst>
            </a:custGeom>
            <a:solidFill>
              <a:schemeClr val="tx2">
                <a:lumMod val="40000"/>
                <a:lumOff val="60000"/>
              </a:schemeClr>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 name="Shape">
              <a:extLst>
                <a:ext uri="{FF2B5EF4-FFF2-40B4-BE49-F238E27FC236}">
                  <a16:creationId xmlns:a16="http://schemas.microsoft.com/office/drawing/2014/main" id="{3AC1E56A-2E73-4ABC-8EDD-1BE92D3F9413}"/>
                </a:ext>
              </a:extLst>
            </p:cNvPr>
            <p:cNvSpPr/>
            <p:nvPr/>
          </p:nvSpPr>
          <p:spPr>
            <a:xfrm>
              <a:off x="28917900" y="14947899"/>
              <a:ext cx="955796" cy="1155556"/>
            </a:xfrm>
            <a:custGeom>
              <a:avLst/>
              <a:gdLst/>
              <a:ahLst/>
              <a:cxnLst>
                <a:cxn ang="0">
                  <a:pos x="wd2" y="hd2"/>
                </a:cxn>
                <a:cxn ang="5400000">
                  <a:pos x="wd2" y="hd2"/>
                </a:cxn>
                <a:cxn ang="10800000">
                  <a:pos x="wd2" y="hd2"/>
                </a:cxn>
                <a:cxn ang="16200000">
                  <a:pos x="wd2" y="hd2"/>
                </a:cxn>
              </a:cxnLst>
              <a:rect l="0" t="0" r="r" b="b"/>
              <a:pathLst>
                <a:path w="21167" h="21363" extrusionOk="0">
                  <a:moveTo>
                    <a:pt x="7622" y="702"/>
                  </a:moveTo>
                  <a:cubicBezTo>
                    <a:pt x="6975" y="-214"/>
                    <a:pt x="5400" y="-237"/>
                    <a:pt x="4697" y="655"/>
                  </a:cubicBezTo>
                  <a:cubicBezTo>
                    <a:pt x="3403" y="2299"/>
                    <a:pt x="2363" y="4083"/>
                    <a:pt x="1575" y="5961"/>
                  </a:cubicBezTo>
                  <a:cubicBezTo>
                    <a:pt x="534" y="8497"/>
                    <a:pt x="0" y="11126"/>
                    <a:pt x="0" y="13826"/>
                  </a:cubicBezTo>
                  <a:cubicBezTo>
                    <a:pt x="0" y="16033"/>
                    <a:pt x="366" y="18193"/>
                    <a:pt x="1069" y="20306"/>
                  </a:cubicBezTo>
                  <a:cubicBezTo>
                    <a:pt x="1266" y="20940"/>
                    <a:pt x="1969" y="21363"/>
                    <a:pt x="2728" y="21363"/>
                  </a:cubicBezTo>
                  <a:lnTo>
                    <a:pt x="19434" y="21363"/>
                  </a:lnTo>
                  <a:cubicBezTo>
                    <a:pt x="20784" y="21363"/>
                    <a:pt x="21600" y="20142"/>
                    <a:pt x="20925" y="19180"/>
                  </a:cubicBezTo>
                  <a:lnTo>
                    <a:pt x="14147" y="9741"/>
                  </a:lnTo>
                  <a:lnTo>
                    <a:pt x="7622" y="702"/>
                  </a:lnTo>
                  <a:close/>
                </a:path>
              </a:pathLst>
            </a:custGeom>
            <a:solidFill>
              <a:schemeClr val="accent2"/>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Shape">
              <a:extLst>
                <a:ext uri="{FF2B5EF4-FFF2-40B4-BE49-F238E27FC236}">
                  <a16:creationId xmlns:a16="http://schemas.microsoft.com/office/drawing/2014/main" id="{4A87818B-D276-46A0-AC28-C44EBAA02410}"/>
                </a:ext>
              </a:extLst>
            </p:cNvPr>
            <p:cNvSpPr/>
            <p:nvPr/>
          </p:nvSpPr>
          <p:spPr>
            <a:xfrm>
              <a:off x="29044900" y="16167099"/>
              <a:ext cx="1327036" cy="803896"/>
            </a:xfrm>
            <a:custGeom>
              <a:avLst/>
              <a:gdLst/>
              <a:ahLst/>
              <a:cxnLst>
                <a:cxn ang="0">
                  <a:pos x="wd2" y="hd2"/>
                </a:cxn>
                <a:cxn ang="5400000">
                  <a:pos x="wd2" y="hd2"/>
                </a:cxn>
                <a:cxn ang="10800000">
                  <a:pos x="wd2" y="hd2"/>
                </a:cxn>
                <a:cxn ang="16200000">
                  <a:pos x="wd2" y="hd2"/>
                </a:cxn>
              </a:cxnLst>
              <a:rect l="0" t="0" r="r" b="b"/>
              <a:pathLst>
                <a:path w="21015" h="21430" extrusionOk="0">
                  <a:moveTo>
                    <a:pt x="1233" y="0"/>
                  </a:moveTo>
                  <a:cubicBezTo>
                    <a:pt x="328" y="0"/>
                    <a:pt x="-275" y="1591"/>
                    <a:pt x="127" y="2979"/>
                  </a:cubicBezTo>
                  <a:cubicBezTo>
                    <a:pt x="891" y="5620"/>
                    <a:pt x="1857" y="8092"/>
                    <a:pt x="3023" y="10360"/>
                  </a:cubicBezTo>
                  <a:cubicBezTo>
                    <a:pt x="5759" y="15709"/>
                    <a:pt x="9419" y="19569"/>
                    <a:pt x="13441" y="21363"/>
                  </a:cubicBezTo>
                  <a:cubicBezTo>
                    <a:pt x="13984" y="21600"/>
                    <a:pt x="14547" y="21194"/>
                    <a:pt x="14809" y="20415"/>
                  </a:cubicBezTo>
                  <a:lnTo>
                    <a:pt x="18369" y="10224"/>
                  </a:lnTo>
                  <a:lnTo>
                    <a:pt x="20842" y="3149"/>
                  </a:lnTo>
                  <a:cubicBezTo>
                    <a:pt x="21325" y="1761"/>
                    <a:pt x="20742" y="34"/>
                    <a:pt x="19776" y="34"/>
                  </a:cubicBezTo>
                  <a:lnTo>
                    <a:pt x="15593" y="34"/>
                  </a:lnTo>
                  <a:lnTo>
                    <a:pt x="1233" y="34"/>
                  </a:lnTo>
                  <a:close/>
                </a:path>
              </a:pathLst>
            </a:custGeom>
            <a:solidFill>
              <a:schemeClr val="accent5"/>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Shape">
              <a:extLst>
                <a:ext uri="{FF2B5EF4-FFF2-40B4-BE49-F238E27FC236}">
                  <a16:creationId xmlns:a16="http://schemas.microsoft.com/office/drawing/2014/main" id="{5A961A06-C956-445F-A68F-3AEA02804658}"/>
                </a:ext>
              </a:extLst>
            </p:cNvPr>
            <p:cNvSpPr/>
            <p:nvPr/>
          </p:nvSpPr>
          <p:spPr>
            <a:xfrm>
              <a:off x="29463999" y="14211299"/>
              <a:ext cx="489431" cy="440693"/>
            </a:xfrm>
            <a:custGeom>
              <a:avLst/>
              <a:gdLst/>
              <a:ahLst/>
              <a:cxnLst>
                <a:cxn ang="0">
                  <a:pos x="wd2" y="hd2"/>
                </a:cxn>
                <a:cxn ang="5400000">
                  <a:pos x="wd2" y="hd2"/>
                </a:cxn>
                <a:cxn ang="10800000">
                  <a:pos x="wd2" y="hd2"/>
                </a:cxn>
                <a:cxn ang="16200000">
                  <a:pos x="wd2" y="hd2"/>
                </a:cxn>
              </a:cxnLst>
              <a:rect l="0" t="0" r="r" b="b"/>
              <a:pathLst>
                <a:path w="21289" h="21600" extrusionOk="0">
                  <a:moveTo>
                    <a:pt x="20876" y="8964"/>
                  </a:moveTo>
                  <a:lnTo>
                    <a:pt x="17009" y="1743"/>
                  </a:lnTo>
                  <a:cubicBezTo>
                    <a:pt x="16456" y="685"/>
                    <a:pt x="15407" y="0"/>
                    <a:pt x="14302" y="0"/>
                  </a:cubicBezTo>
                  <a:lnTo>
                    <a:pt x="6954" y="0"/>
                  </a:lnTo>
                  <a:cubicBezTo>
                    <a:pt x="5849" y="0"/>
                    <a:pt x="4800" y="685"/>
                    <a:pt x="4247" y="1743"/>
                  </a:cubicBezTo>
                  <a:lnTo>
                    <a:pt x="436" y="9026"/>
                  </a:lnTo>
                  <a:cubicBezTo>
                    <a:pt x="-172" y="10146"/>
                    <a:pt x="-117" y="11516"/>
                    <a:pt x="436" y="12636"/>
                  </a:cubicBezTo>
                  <a:lnTo>
                    <a:pt x="4303" y="19857"/>
                  </a:lnTo>
                  <a:cubicBezTo>
                    <a:pt x="4855" y="20915"/>
                    <a:pt x="5905" y="21600"/>
                    <a:pt x="7010" y="21600"/>
                  </a:cubicBezTo>
                  <a:lnTo>
                    <a:pt x="14357" y="21600"/>
                  </a:lnTo>
                  <a:cubicBezTo>
                    <a:pt x="15462" y="21600"/>
                    <a:pt x="16511" y="20915"/>
                    <a:pt x="17064" y="19857"/>
                  </a:cubicBezTo>
                  <a:lnTo>
                    <a:pt x="20876" y="12574"/>
                  </a:lnTo>
                  <a:cubicBezTo>
                    <a:pt x="21428" y="11454"/>
                    <a:pt x="21428" y="10084"/>
                    <a:pt x="20876" y="8964"/>
                  </a:cubicBezTo>
                  <a:close/>
                </a:path>
              </a:pathLst>
            </a:custGeom>
            <a:solidFill>
              <a:schemeClr val="tx2">
                <a:lumMod val="75000"/>
              </a:schemeClr>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2400" b="1" i="0" u="none" strike="noStrike" kern="1200" cap="none" spc="0" normalizeH="0" baseline="0" noProof="0" dirty="0">
                  <a:ln>
                    <a:noFill/>
                  </a:ln>
                  <a:solidFill>
                    <a:srgbClr val="FFFFFF"/>
                  </a:solidFill>
                  <a:effectLst/>
                  <a:uLnTx/>
                  <a:uFillTx/>
                  <a:latin typeface="Arial" panose="020B0604020202020204"/>
                  <a:ea typeface="+mn-ea"/>
                  <a:cs typeface="+mn-cs"/>
                </a:rPr>
                <a:t>01</a:t>
              </a:r>
              <a:endParaRPr kumimoji="0" sz="24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Shape">
              <a:extLst>
                <a:ext uri="{FF2B5EF4-FFF2-40B4-BE49-F238E27FC236}">
                  <a16:creationId xmlns:a16="http://schemas.microsoft.com/office/drawing/2014/main" id="{14187A63-1670-41C8-B21A-B68BC02D4A4C}"/>
                </a:ext>
              </a:extLst>
            </p:cNvPr>
            <p:cNvSpPr/>
            <p:nvPr/>
          </p:nvSpPr>
          <p:spPr>
            <a:xfrm>
              <a:off x="30835599" y="14389099"/>
              <a:ext cx="490385" cy="440693"/>
            </a:xfrm>
            <a:custGeom>
              <a:avLst/>
              <a:gdLst/>
              <a:ahLst/>
              <a:cxnLst>
                <a:cxn ang="0">
                  <a:pos x="wd2" y="hd2"/>
                </a:cxn>
                <a:cxn ang="5400000">
                  <a:pos x="wd2" y="hd2"/>
                </a:cxn>
                <a:cxn ang="10800000">
                  <a:pos x="wd2" y="hd2"/>
                </a:cxn>
                <a:cxn ang="16200000">
                  <a:pos x="wd2" y="hd2"/>
                </a:cxn>
              </a:cxnLst>
              <a:rect l="0" t="0" r="r" b="b"/>
              <a:pathLst>
                <a:path w="21276" h="21600" extrusionOk="0">
                  <a:moveTo>
                    <a:pt x="20822" y="8964"/>
                  </a:moveTo>
                  <a:lnTo>
                    <a:pt x="16965" y="1743"/>
                  </a:lnTo>
                  <a:cubicBezTo>
                    <a:pt x="16414" y="685"/>
                    <a:pt x="15367" y="0"/>
                    <a:pt x="14265" y="0"/>
                  </a:cubicBezTo>
                  <a:lnTo>
                    <a:pt x="6936" y="0"/>
                  </a:lnTo>
                  <a:cubicBezTo>
                    <a:pt x="5834" y="0"/>
                    <a:pt x="4787" y="685"/>
                    <a:pt x="4236" y="1743"/>
                  </a:cubicBezTo>
                  <a:lnTo>
                    <a:pt x="434" y="9026"/>
                  </a:lnTo>
                  <a:cubicBezTo>
                    <a:pt x="-172" y="10146"/>
                    <a:pt x="-117" y="11516"/>
                    <a:pt x="434" y="12636"/>
                  </a:cubicBezTo>
                  <a:lnTo>
                    <a:pt x="4291" y="19857"/>
                  </a:lnTo>
                  <a:cubicBezTo>
                    <a:pt x="4842" y="20915"/>
                    <a:pt x="5889" y="21600"/>
                    <a:pt x="6991" y="21600"/>
                  </a:cubicBezTo>
                  <a:lnTo>
                    <a:pt x="14320" y="21600"/>
                  </a:lnTo>
                  <a:cubicBezTo>
                    <a:pt x="15422" y="21600"/>
                    <a:pt x="16469" y="20915"/>
                    <a:pt x="17020" y="19857"/>
                  </a:cubicBezTo>
                  <a:lnTo>
                    <a:pt x="20822" y="12574"/>
                  </a:lnTo>
                  <a:cubicBezTo>
                    <a:pt x="21428" y="11454"/>
                    <a:pt x="21428" y="10084"/>
                    <a:pt x="20822" y="8964"/>
                  </a:cubicBezTo>
                  <a:close/>
                </a:path>
              </a:pathLst>
            </a:custGeom>
            <a:solidFill>
              <a:schemeClr val="accent4">
                <a:lumMod val="50000"/>
              </a:schemeClr>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2400" b="1" i="0" u="none" strike="noStrike" kern="1200" cap="none" spc="0" normalizeH="0" baseline="0" noProof="0" dirty="0">
                  <a:ln>
                    <a:noFill/>
                  </a:ln>
                  <a:solidFill>
                    <a:srgbClr val="FFFFFF"/>
                  </a:solidFill>
                  <a:effectLst/>
                  <a:uLnTx/>
                  <a:uFillTx/>
                  <a:latin typeface="Arial" panose="020B0604020202020204"/>
                  <a:ea typeface="+mn-ea"/>
                  <a:cs typeface="+mn-cs"/>
                </a:rPr>
                <a:t>04</a:t>
              </a:r>
              <a:endParaRPr kumimoji="0" sz="24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 name="Shape">
              <a:extLst>
                <a:ext uri="{FF2B5EF4-FFF2-40B4-BE49-F238E27FC236}">
                  <a16:creationId xmlns:a16="http://schemas.microsoft.com/office/drawing/2014/main" id="{3F4E7876-D0AC-454A-9273-2312539943AE}"/>
                </a:ext>
              </a:extLst>
            </p:cNvPr>
            <p:cNvSpPr/>
            <p:nvPr/>
          </p:nvSpPr>
          <p:spPr>
            <a:xfrm>
              <a:off x="31330899" y="15608299"/>
              <a:ext cx="490385" cy="440693"/>
            </a:xfrm>
            <a:custGeom>
              <a:avLst/>
              <a:gdLst/>
              <a:ahLst/>
              <a:cxnLst>
                <a:cxn ang="0">
                  <a:pos x="wd2" y="hd2"/>
                </a:cxn>
                <a:cxn ang="5400000">
                  <a:pos x="wd2" y="hd2"/>
                </a:cxn>
                <a:cxn ang="10800000">
                  <a:pos x="wd2" y="hd2"/>
                </a:cxn>
                <a:cxn ang="16200000">
                  <a:pos x="wd2" y="hd2"/>
                </a:cxn>
              </a:cxnLst>
              <a:rect l="0" t="0" r="r" b="b"/>
              <a:pathLst>
                <a:path w="21276" h="21600" extrusionOk="0">
                  <a:moveTo>
                    <a:pt x="20822" y="8964"/>
                  </a:moveTo>
                  <a:lnTo>
                    <a:pt x="16965" y="1743"/>
                  </a:lnTo>
                  <a:cubicBezTo>
                    <a:pt x="16414" y="685"/>
                    <a:pt x="15367" y="0"/>
                    <a:pt x="14265" y="0"/>
                  </a:cubicBezTo>
                  <a:lnTo>
                    <a:pt x="6936" y="0"/>
                  </a:lnTo>
                  <a:cubicBezTo>
                    <a:pt x="5834" y="0"/>
                    <a:pt x="4787" y="685"/>
                    <a:pt x="4236" y="1743"/>
                  </a:cubicBezTo>
                  <a:lnTo>
                    <a:pt x="434" y="9026"/>
                  </a:lnTo>
                  <a:cubicBezTo>
                    <a:pt x="-172" y="10146"/>
                    <a:pt x="-117" y="11516"/>
                    <a:pt x="434" y="12636"/>
                  </a:cubicBezTo>
                  <a:lnTo>
                    <a:pt x="4291" y="19857"/>
                  </a:lnTo>
                  <a:cubicBezTo>
                    <a:pt x="4842" y="20915"/>
                    <a:pt x="5889" y="21600"/>
                    <a:pt x="6991" y="21600"/>
                  </a:cubicBezTo>
                  <a:lnTo>
                    <a:pt x="14320" y="21600"/>
                  </a:lnTo>
                  <a:cubicBezTo>
                    <a:pt x="15422" y="21600"/>
                    <a:pt x="16469" y="20915"/>
                    <a:pt x="17020" y="19857"/>
                  </a:cubicBezTo>
                  <a:lnTo>
                    <a:pt x="20822" y="12574"/>
                  </a:lnTo>
                  <a:cubicBezTo>
                    <a:pt x="21428" y="11454"/>
                    <a:pt x="21428" y="10084"/>
                    <a:pt x="20822" y="8964"/>
                  </a:cubicBezTo>
                  <a:close/>
                </a:path>
              </a:pathLst>
            </a:custGeom>
            <a:solidFill>
              <a:schemeClr val="accent3">
                <a:lumMod val="50000"/>
              </a:schemeClr>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2400" b="1" i="0" u="none" strike="noStrike" kern="1200" cap="none" spc="0" normalizeH="0" baseline="0" noProof="0" dirty="0">
                  <a:ln>
                    <a:noFill/>
                  </a:ln>
                  <a:solidFill>
                    <a:srgbClr val="FFFFFF"/>
                  </a:solidFill>
                  <a:effectLst/>
                  <a:uLnTx/>
                  <a:uFillTx/>
                  <a:latin typeface="Arial" panose="020B0604020202020204"/>
                  <a:ea typeface="+mn-ea"/>
                  <a:cs typeface="+mn-cs"/>
                </a:rPr>
                <a:t>05</a:t>
              </a:r>
              <a:endParaRPr kumimoji="0" sz="24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 name="Shape">
              <a:extLst>
                <a:ext uri="{FF2B5EF4-FFF2-40B4-BE49-F238E27FC236}">
                  <a16:creationId xmlns:a16="http://schemas.microsoft.com/office/drawing/2014/main" id="{166B589A-DA9A-4FEB-BE15-40CCD7D97C1B}"/>
                </a:ext>
              </a:extLst>
            </p:cNvPr>
            <p:cNvSpPr/>
            <p:nvPr/>
          </p:nvSpPr>
          <p:spPr>
            <a:xfrm>
              <a:off x="30492699" y="16700499"/>
              <a:ext cx="490385" cy="440693"/>
            </a:xfrm>
            <a:custGeom>
              <a:avLst/>
              <a:gdLst/>
              <a:ahLst/>
              <a:cxnLst>
                <a:cxn ang="0">
                  <a:pos x="wd2" y="hd2"/>
                </a:cxn>
                <a:cxn ang="5400000">
                  <a:pos x="wd2" y="hd2"/>
                </a:cxn>
                <a:cxn ang="10800000">
                  <a:pos x="wd2" y="hd2"/>
                </a:cxn>
                <a:cxn ang="16200000">
                  <a:pos x="wd2" y="hd2"/>
                </a:cxn>
              </a:cxnLst>
              <a:rect l="0" t="0" r="r" b="b"/>
              <a:pathLst>
                <a:path w="21276" h="21600" extrusionOk="0">
                  <a:moveTo>
                    <a:pt x="20822" y="8964"/>
                  </a:moveTo>
                  <a:lnTo>
                    <a:pt x="16965" y="1743"/>
                  </a:lnTo>
                  <a:cubicBezTo>
                    <a:pt x="16414" y="685"/>
                    <a:pt x="15367" y="0"/>
                    <a:pt x="14265" y="0"/>
                  </a:cubicBezTo>
                  <a:lnTo>
                    <a:pt x="6936" y="0"/>
                  </a:lnTo>
                  <a:cubicBezTo>
                    <a:pt x="5834" y="0"/>
                    <a:pt x="4787" y="685"/>
                    <a:pt x="4236" y="1743"/>
                  </a:cubicBezTo>
                  <a:lnTo>
                    <a:pt x="434" y="9026"/>
                  </a:lnTo>
                  <a:cubicBezTo>
                    <a:pt x="-172" y="10146"/>
                    <a:pt x="-117" y="11516"/>
                    <a:pt x="434" y="12636"/>
                  </a:cubicBezTo>
                  <a:lnTo>
                    <a:pt x="4291" y="19857"/>
                  </a:lnTo>
                  <a:cubicBezTo>
                    <a:pt x="4842" y="20915"/>
                    <a:pt x="5889" y="21600"/>
                    <a:pt x="6991" y="21600"/>
                  </a:cubicBezTo>
                  <a:lnTo>
                    <a:pt x="14320" y="21600"/>
                  </a:lnTo>
                  <a:cubicBezTo>
                    <a:pt x="15422" y="21600"/>
                    <a:pt x="16469" y="20915"/>
                    <a:pt x="17020" y="19857"/>
                  </a:cubicBezTo>
                  <a:lnTo>
                    <a:pt x="20822" y="12574"/>
                  </a:lnTo>
                  <a:cubicBezTo>
                    <a:pt x="21428" y="11516"/>
                    <a:pt x="21428" y="10084"/>
                    <a:pt x="20822" y="8964"/>
                  </a:cubicBezTo>
                  <a:close/>
                </a:path>
              </a:pathLst>
            </a:custGeom>
            <a:solidFill>
              <a:schemeClr val="accent1">
                <a:lumMod val="50000"/>
              </a:schemeClr>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2400" b="1" i="0" u="none" strike="noStrike" kern="1200" cap="none" spc="0" normalizeH="0" baseline="0" noProof="0" dirty="0">
                  <a:ln>
                    <a:noFill/>
                  </a:ln>
                  <a:solidFill>
                    <a:srgbClr val="FFFFFF"/>
                  </a:solidFill>
                  <a:effectLst/>
                  <a:uLnTx/>
                  <a:uFillTx/>
                  <a:latin typeface="Arial" panose="020B0604020202020204"/>
                  <a:ea typeface="+mn-ea"/>
                  <a:cs typeface="+mn-cs"/>
                </a:rPr>
                <a:t>06</a:t>
              </a:r>
              <a:endParaRPr kumimoji="0" sz="24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 name="Shape">
              <a:extLst>
                <a:ext uri="{FF2B5EF4-FFF2-40B4-BE49-F238E27FC236}">
                  <a16:creationId xmlns:a16="http://schemas.microsoft.com/office/drawing/2014/main" id="{1859DFD0-8FEC-4193-A183-BBDEC639A9C3}"/>
                </a:ext>
              </a:extLst>
            </p:cNvPr>
            <p:cNvSpPr/>
            <p:nvPr/>
          </p:nvSpPr>
          <p:spPr>
            <a:xfrm>
              <a:off x="29095699" y="16484599"/>
              <a:ext cx="490385" cy="440693"/>
            </a:xfrm>
            <a:custGeom>
              <a:avLst/>
              <a:gdLst/>
              <a:ahLst/>
              <a:cxnLst>
                <a:cxn ang="0">
                  <a:pos x="wd2" y="hd2"/>
                </a:cxn>
                <a:cxn ang="5400000">
                  <a:pos x="wd2" y="hd2"/>
                </a:cxn>
                <a:cxn ang="10800000">
                  <a:pos x="wd2" y="hd2"/>
                </a:cxn>
                <a:cxn ang="16200000">
                  <a:pos x="wd2" y="hd2"/>
                </a:cxn>
              </a:cxnLst>
              <a:rect l="0" t="0" r="r" b="b"/>
              <a:pathLst>
                <a:path w="21276" h="21600" extrusionOk="0">
                  <a:moveTo>
                    <a:pt x="20822" y="8964"/>
                  </a:moveTo>
                  <a:lnTo>
                    <a:pt x="16965" y="1743"/>
                  </a:lnTo>
                  <a:cubicBezTo>
                    <a:pt x="16414" y="685"/>
                    <a:pt x="15367" y="0"/>
                    <a:pt x="14265" y="0"/>
                  </a:cubicBezTo>
                  <a:lnTo>
                    <a:pt x="6936" y="0"/>
                  </a:lnTo>
                  <a:cubicBezTo>
                    <a:pt x="5834" y="0"/>
                    <a:pt x="4787" y="685"/>
                    <a:pt x="4236" y="1743"/>
                  </a:cubicBezTo>
                  <a:lnTo>
                    <a:pt x="434" y="9026"/>
                  </a:lnTo>
                  <a:cubicBezTo>
                    <a:pt x="-172" y="10146"/>
                    <a:pt x="-117" y="11516"/>
                    <a:pt x="434" y="12636"/>
                  </a:cubicBezTo>
                  <a:lnTo>
                    <a:pt x="4291" y="19857"/>
                  </a:lnTo>
                  <a:cubicBezTo>
                    <a:pt x="4842" y="20915"/>
                    <a:pt x="5889" y="21600"/>
                    <a:pt x="6991" y="21600"/>
                  </a:cubicBezTo>
                  <a:lnTo>
                    <a:pt x="14320" y="21600"/>
                  </a:lnTo>
                  <a:cubicBezTo>
                    <a:pt x="15422" y="21600"/>
                    <a:pt x="16469" y="20915"/>
                    <a:pt x="17020" y="19857"/>
                  </a:cubicBezTo>
                  <a:lnTo>
                    <a:pt x="20822" y="12574"/>
                  </a:lnTo>
                  <a:cubicBezTo>
                    <a:pt x="21428" y="11454"/>
                    <a:pt x="21428" y="10084"/>
                    <a:pt x="20822" y="8964"/>
                  </a:cubicBezTo>
                  <a:close/>
                </a:path>
              </a:pathLst>
            </a:custGeom>
            <a:solidFill>
              <a:schemeClr val="accent5">
                <a:lumMod val="50000"/>
              </a:schemeClr>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2400" b="1" i="0" u="none" strike="noStrike" kern="1200" cap="none" spc="0" normalizeH="0" baseline="0" noProof="0" dirty="0">
                  <a:ln>
                    <a:noFill/>
                  </a:ln>
                  <a:solidFill>
                    <a:srgbClr val="FFFFFF"/>
                  </a:solidFill>
                  <a:effectLst/>
                  <a:uLnTx/>
                  <a:uFillTx/>
                  <a:latin typeface="Arial" panose="020B0604020202020204"/>
                  <a:ea typeface="+mn-ea"/>
                  <a:cs typeface="+mn-cs"/>
                </a:rPr>
                <a:t>03</a:t>
              </a:r>
              <a:endParaRPr kumimoji="0" sz="24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 name="Shape">
              <a:extLst>
                <a:ext uri="{FF2B5EF4-FFF2-40B4-BE49-F238E27FC236}">
                  <a16:creationId xmlns:a16="http://schemas.microsoft.com/office/drawing/2014/main" id="{BD484718-5F33-4E79-A886-9F1FB101B7F7}"/>
                </a:ext>
              </a:extLst>
            </p:cNvPr>
            <p:cNvSpPr/>
            <p:nvPr/>
          </p:nvSpPr>
          <p:spPr>
            <a:xfrm>
              <a:off x="28638499" y="15290799"/>
              <a:ext cx="490382" cy="440693"/>
            </a:xfrm>
            <a:custGeom>
              <a:avLst/>
              <a:gdLst/>
              <a:ahLst/>
              <a:cxnLst>
                <a:cxn ang="0">
                  <a:pos x="wd2" y="hd2"/>
                </a:cxn>
                <a:cxn ang="5400000">
                  <a:pos x="wd2" y="hd2"/>
                </a:cxn>
                <a:cxn ang="10800000">
                  <a:pos x="wd2" y="hd2"/>
                </a:cxn>
                <a:cxn ang="16200000">
                  <a:pos x="wd2" y="hd2"/>
                </a:cxn>
              </a:cxnLst>
              <a:rect l="0" t="0" r="r" b="b"/>
              <a:pathLst>
                <a:path w="21277" h="21600" extrusionOk="0">
                  <a:moveTo>
                    <a:pt x="20822" y="8964"/>
                  </a:moveTo>
                  <a:lnTo>
                    <a:pt x="16965" y="1743"/>
                  </a:lnTo>
                  <a:cubicBezTo>
                    <a:pt x="16414" y="685"/>
                    <a:pt x="15367" y="0"/>
                    <a:pt x="14265" y="0"/>
                  </a:cubicBezTo>
                  <a:lnTo>
                    <a:pt x="6936" y="0"/>
                  </a:lnTo>
                  <a:cubicBezTo>
                    <a:pt x="5834" y="0"/>
                    <a:pt x="4787" y="685"/>
                    <a:pt x="4236" y="1743"/>
                  </a:cubicBezTo>
                  <a:lnTo>
                    <a:pt x="434" y="9026"/>
                  </a:lnTo>
                  <a:cubicBezTo>
                    <a:pt x="-172" y="10146"/>
                    <a:pt x="-117" y="11516"/>
                    <a:pt x="434" y="12636"/>
                  </a:cubicBezTo>
                  <a:lnTo>
                    <a:pt x="4291" y="19857"/>
                  </a:lnTo>
                  <a:cubicBezTo>
                    <a:pt x="4842" y="20915"/>
                    <a:pt x="5889" y="21600"/>
                    <a:pt x="6991" y="21600"/>
                  </a:cubicBezTo>
                  <a:lnTo>
                    <a:pt x="14320" y="21600"/>
                  </a:lnTo>
                  <a:cubicBezTo>
                    <a:pt x="15422" y="21600"/>
                    <a:pt x="16469" y="20915"/>
                    <a:pt x="17020" y="19857"/>
                  </a:cubicBezTo>
                  <a:lnTo>
                    <a:pt x="20822" y="12574"/>
                  </a:lnTo>
                  <a:cubicBezTo>
                    <a:pt x="21428" y="11454"/>
                    <a:pt x="21428" y="10084"/>
                    <a:pt x="20822" y="8964"/>
                  </a:cubicBezTo>
                  <a:close/>
                </a:path>
              </a:pathLst>
            </a:custGeom>
            <a:solidFill>
              <a:schemeClr val="accent2">
                <a:lumMod val="50000"/>
              </a:schemeClr>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2400" b="1" i="0" u="none" strike="noStrike" kern="1200" cap="none" spc="0" normalizeH="0" baseline="0" noProof="0" dirty="0">
                  <a:ln>
                    <a:noFill/>
                  </a:ln>
                  <a:solidFill>
                    <a:srgbClr val="FFFFFF"/>
                  </a:solidFill>
                  <a:effectLst/>
                  <a:uLnTx/>
                  <a:uFillTx/>
                  <a:latin typeface="Arial" panose="020B0604020202020204"/>
                  <a:ea typeface="+mn-ea"/>
                  <a:cs typeface="+mn-cs"/>
                </a:rPr>
                <a:t>02</a:t>
              </a:r>
              <a:endParaRPr kumimoji="0" sz="24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 name="Shape">
              <a:extLst>
                <a:ext uri="{FF2B5EF4-FFF2-40B4-BE49-F238E27FC236}">
                  <a16:creationId xmlns:a16="http://schemas.microsoft.com/office/drawing/2014/main" id="{2E51FE21-1E90-44FC-A7DB-D2A5F0DF64A4}"/>
                </a:ext>
              </a:extLst>
            </p:cNvPr>
            <p:cNvSpPr/>
            <p:nvPr/>
          </p:nvSpPr>
          <p:spPr>
            <a:xfrm>
              <a:off x="29606396" y="15149736"/>
              <a:ext cx="1214284" cy="1092389"/>
            </a:xfrm>
            <a:custGeom>
              <a:avLst/>
              <a:gdLst/>
              <a:ahLst/>
              <a:cxnLst>
                <a:cxn ang="0">
                  <a:pos x="wd2" y="hd2"/>
                </a:cxn>
                <a:cxn ang="5400000">
                  <a:pos x="wd2" y="hd2"/>
                </a:cxn>
                <a:cxn ang="10800000">
                  <a:pos x="wd2" y="hd2"/>
                </a:cxn>
                <a:cxn ang="16200000">
                  <a:pos x="wd2" y="hd2"/>
                </a:cxn>
              </a:cxnLst>
              <a:rect l="0" t="0" r="r" b="b"/>
              <a:pathLst>
                <a:path w="21291" h="21600" extrusionOk="0">
                  <a:moveTo>
                    <a:pt x="20839" y="8950"/>
                  </a:moveTo>
                  <a:lnTo>
                    <a:pt x="16991" y="1716"/>
                  </a:lnTo>
                  <a:cubicBezTo>
                    <a:pt x="16424" y="639"/>
                    <a:pt x="15410" y="0"/>
                    <a:pt x="14306" y="0"/>
                  </a:cubicBezTo>
                  <a:lnTo>
                    <a:pt x="6966" y="0"/>
                  </a:lnTo>
                  <a:cubicBezTo>
                    <a:pt x="5863" y="0"/>
                    <a:pt x="4818" y="673"/>
                    <a:pt x="4251" y="1750"/>
                  </a:cubicBezTo>
                  <a:lnTo>
                    <a:pt x="433" y="9050"/>
                  </a:lnTo>
                  <a:cubicBezTo>
                    <a:pt x="-164" y="10161"/>
                    <a:pt x="-134" y="11540"/>
                    <a:pt x="463" y="12650"/>
                  </a:cubicBezTo>
                  <a:lnTo>
                    <a:pt x="4311" y="19884"/>
                  </a:lnTo>
                  <a:cubicBezTo>
                    <a:pt x="4878" y="20961"/>
                    <a:pt x="5892" y="21600"/>
                    <a:pt x="6996" y="21600"/>
                  </a:cubicBezTo>
                  <a:lnTo>
                    <a:pt x="14335" y="21600"/>
                  </a:lnTo>
                  <a:cubicBezTo>
                    <a:pt x="15439" y="21600"/>
                    <a:pt x="16483" y="20927"/>
                    <a:pt x="17050" y="19850"/>
                  </a:cubicBezTo>
                  <a:lnTo>
                    <a:pt x="20869" y="12550"/>
                  </a:lnTo>
                  <a:cubicBezTo>
                    <a:pt x="21436" y="11473"/>
                    <a:pt x="21436" y="10060"/>
                    <a:pt x="20839" y="8950"/>
                  </a:cubicBezTo>
                  <a:close/>
                </a:path>
              </a:pathLst>
            </a:custGeom>
            <a:solidFill>
              <a:schemeClr val="bg2"/>
            </a:solidFill>
            <a:ln w="57150">
              <a:solidFill>
                <a:schemeClr val="bg1"/>
              </a:solidFill>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th-TH" sz="20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อุปสรรคและ</a:t>
              </a:r>
            </a:p>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th-TH" sz="20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ความท้าทายของการปรับเปลี่ยน</a:t>
              </a:r>
            </a:p>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kumimoji="0" lang="th-TH" sz="20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โครงสร้างองค์กร</a:t>
              </a:r>
              <a:endParaRPr kumimoji="0" sz="20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p:txBody>
        </p:sp>
      </p:grpSp>
      <p:sp>
        <p:nvSpPr>
          <p:cNvPr id="37" name="Shape">
            <a:extLst>
              <a:ext uri="{FF2B5EF4-FFF2-40B4-BE49-F238E27FC236}">
                <a16:creationId xmlns:a16="http://schemas.microsoft.com/office/drawing/2014/main" id="{E76DB282-7610-416C-9A71-4A69C6118AB4}"/>
              </a:ext>
            </a:extLst>
          </p:cNvPr>
          <p:cNvSpPr/>
          <p:nvPr/>
        </p:nvSpPr>
        <p:spPr>
          <a:xfrm>
            <a:off x="10966821" y="1262739"/>
            <a:ext cx="474941" cy="426815"/>
          </a:xfrm>
          <a:custGeom>
            <a:avLst/>
            <a:gdLst/>
            <a:ahLst/>
            <a:cxnLst>
              <a:cxn ang="0">
                <a:pos x="wd2" y="hd2"/>
              </a:cxn>
              <a:cxn ang="5400000">
                <a:pos x="wd2" y="hd2"/>
              </a:cxn>
              <a:cxn ang="10800000">
                <a:pos x="wd2" y="hd2"/>
              </a:cxn>
              <a:cxn ang="16200000">
                <a:pos x="wd2" y="hd2"/>
              </a:cxn>
            </a:cxnLst>
            <a:rect l="0" t="0" r="r" b="b"/>
            <a:pathLst>
              <a:path w="21276" h="21600" extrusionOk="0">
                <a:moveTo>
                  <a:pt x="20822" y="8964"/>
                </a:moveTo>
                <a:lnTo>
                  <a:pt x="16965" y="1743"/>
                </a:lnTo>
                <a:cubicBezTo>
                  <a:pt x="16414" y="685"/>
                  <a:pt x="15367" y="0"/>
                  <a:pt x="14265" y="0"/>
                </a:cubicBezTo>
                <a:lnTo>
                  <a:pt x="6936" y="0"/>
                </a:lnTo>
                <a:cubicBezTo>
                  <a:pt x="5834" y="0"/>
                  <a:pt x="4787" y="685"/>
                  <a:pt x="4236" y="1743"/>
                </a:cubicBezTo>
                <a:lnTo>
                  <a:pt x="434" y="9026"/>
                </a:lnTo>
                <a:cubicBezTo>
                  <a:pt x="-172" y="10146"/>
                  <a:pt x="-117" y="11516"/>
                  <a:pt x="434" y="12636"/>
                </a:cubicBezTo>
                <a:lnTo>
                  <a:pt x="4291" y="19857"/>
                </a:lnTo>
                <a:cubicBezTo>
                  <a:pt x="4842" y="20915"/>
                  <a:pt x="5889" y="21600"/>
                  <a:pt x="6991" y="21600"/>
                </a:cubicBezTo>
                <a:lnTo>
                  <a:pt x="14320" y="21600"/>
                </a:lnTo>
                <a:cubicBezTo>
                  <a:pt x="15422" y="21600"/>
                  <a:pt x="16469" y="20915"/>
                  <a:pt x="17020" y="19857"/>
                </a:cubicBezTo>
                <a:lnTo>
                  <a:pt x="20822" y="12574"/>
                </a:lnTo>
                <a:cubicBezTo>
                  <a:pt x="21428" y="11454"/>
                  <a:pt x="21428" y="10084"/>
                  <a:pt x="20822" y="8964"/>
                </a:cubicBezTo>
                <a:close/>
              </a:path>
            </a:pathLst>
          </a:custGeom>
          <a:solidFill>
            <a:schemeClr val="accent4"/>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FFFFFF"/>
                </a:solidFill>
                <a:effectLst/>
                <a:uLnTx/>
                <a:uFillTx/>
                <a:latin typeface="Arial" panose="020B0604020202020204"/>
                <a:ea typeface="+mn-ea"/>
                <a:cs typeface="+mn-cs"/>
              </a:rPr>
              <a:t>04</a:t>
            </a:r>
            <a:endParaRPr kumimoji="0" sz="20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8" name="Shape">
            <a:extLst>
              <a:ext uri="{FF2B5EF4-FFF2-40B4-BE49-F238E27FC236}">
                <a16:creationId xmlns:a16="http://schemas.microsoft.com/office/drawing/2014/main" id="{7A0B1CB0-7A1E-4EC1-BABD-717EB3FB1825}"/>
              </a:ext>
            </a:extLst>
          </p:cNvPr>
          <p:cNvSpPr/>
          <p:nvPr/>
        </p:nvSpPr>
        <p:spPr>
          <a:xfrm>
            <a:off x="11273801" y="2883996"/>
            <a:ext cx="474941" cy="426815"/>
          </a:xfrm>
          <a:custGeom>
            <a:avLst/>
            <a:gdLst/>
            <a:ahLst/>
            <a:cxnLst>
              <a:cxn ang="0">
                <a:pos x="wd2" y="hd2"/>
              </a:cxn>
              <a:cxn ang="5400000">
                <a:pos x="wd2" y="hd2"/>
              </a:cxn>
              <a:cxn ang="10800000">
                <a:pos x="wd2" y="hd2"/>
              </a:cxn>
              <a:cxn ang="16200000">
                <a:pos x="wd2" y="hd2"/>
              </a:cxn>
            </a:cxnLst>
            <a:rect l="0" t="0" r="r" b="b"/>
            <a:pathLst>
              <a:path w="21276" h="21600" extrusionOk="0">
                <a:moveTo>
                  <a:pt x="20822" y="8964"/>
                </a:moveTo>
                <a:lnTo>
                  <a:pt x="16965" y="1743"/>
                </a:lnTo>
                <a:cubicBezTo>
                  <a:pt x="16414" y="685"/>
                  <a:pt x="15367" y="0"/>
                  <a:pt x="14265" y="0"/>
                </a:cubicBezTo>
                <a:lnTo>
                  <a:pt x="6936" y="0"/>
                </a:lnTo>
                <a:cubicBezTo>
                  <a:pt x="5834" y="0"/>
                  <a:pt x="4787" y="685"/>
                  <a:pt x="4236" y="1743"/>
                </a:cubicBezTo>
                <a:lnTo>
                  <a:pt x="434" y="9026"/>
                </a:lnTo>
                <a:cubicBezTo>
                  <a:pt x="-172" y="10146"/>
                  <a:pt x="-117" y="11516"/>
                  <a:pt x="434" y="12636"/>
                </a:cubicBezTo>
                <a:lnTo>
                  <a:pt x="4291" y="19857"/>
                </a:lnTo>
                <a:cubicBezTo>
                  <a:pt x="4842" y="20915"/>
                  <a:pt x="5889" y="21600"/>
                  <a:pt x="6991" y="21600"/>
                </a:cubicBezTo>
                <a:lnTo>
                  <a:pt x="14320" y="21600"/>
                </a:lnTo>
                <a:cubicBezTo>
                  <a:pt x="15422" y="21600"/>
                  <a:pt x="16469" y="20915"/>
                  <a:pt x="17020" y="19857"/>
                </a:cubicBezTo>
                <a:lnTo>
                  <a:pt x="20822" y="12574"/>
                </a:lnTo>
                <a:cubicBezTo>
                  <a:pt x="21428" y="11454"/>
                  <a:pt x="21428" y="10084"/>
                  <a:pt x="20822" y="8964"/>
                </a:cubicBezTo>
                <a:close/>
              </a:path>
            </a:pathLst>
          </a:custGeom>
          <a:solidFill>
            <a:schemeClr val="accent3">
              <a:lumMod val="75000"/>
            </a:schemeClr>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FFFFFF"/>
                </a:solidFill>
                <a:effectLst/>
                <a:uLnTx/>
                <a:uFillTx/>
                <a:latin typeface="Arial" panose="020B0604020202020204"/>
                <a:ea typeface="+mn-ea"/>
                <a:cs typeface="+mn-cs"/>
              </a:rPr>
              <a:t>05</a:t>
            </a:r>
            <a:endParaRPr kumimoji="0" sz="20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9" name="Shape">
            <a:extLst>
              <a:ext uri="{FF2B5EF4-FFF2-40B4-BE49-F238E27FC236}">
                <a16:creationId xmlns:a16="http://schemas.microsoft.com/office/drawing/2014/main" id="{CC50B8C3-6A86-4E43-A7B8-4E7B1DBFCF34}"/>
              </a:ext>
            </a:extLst>
          </p:cNvPr>
          <p:cNvSpPr/>
          <p:nvPr/>
        </p:nvSpPr>
        <p:spPr>
          <a:xfrm>
            <a:off x="10966821" y="4783936"/>
            <a:ext cx="474941" cy="426815"/>
          </a:xfrm>
          <a:custGeom>
            <a:avLst/>
            <a:gdLst/>
            <a:ahLst/>
            <a:cxnLst>
              <a:cxn ang="0">
                <a:pos x="wd2" y="hd2"/>
              </a:cxn>
              <a:cxn ang="5400000">
                <a:pos x="wd2" y="hd2"/>
              </a:cxn>
              <a:cxn ang="10800000">
                <a:pos x="wd2" y="hd2"/>
              </a:cxn>
              <a:cxn ang="16200000">
                <a:pos x="wd2" y="hd2"/>
              </a:cxn>
            </a:cxnLst>
            <a:rect l="0" t="0" r="r" b="b"/>
            <a:pathLst>
              <a:path w="21276" h="21600" extrusionOk="0">
                <a:moveTo>
                  <a:pt x="20822" y="8964"/>
                </a:moveTo>
                <a:lnTo>
                  <a:pt x="16965" y="1743"/>
                </a:lnTo>
                <a:cubicBezTo>
                  <a:pt x="16414" y="685"/>
                  <a:pt x="15367" y="0"/>
                  <a:pt x="14265" y="0"/>
                </a:cubicBezTo>
                <a:lnTo>
                  <a:pt x="6936" y="0"/>
                </a:lnTo>
                <a:cubicBezTo>
                  <a:pt x="5834" y="0"/>
                  <a:pt x="4787" y="685"/>
                  <a:pt x="4236" y="1743"/>
                </a:cubicBezTo>
                <a:lnTo>
                  <a:pt x="434" y="9026"/>
                </a:lnTo>
                <a:cubicBezTo>
                  <a:pt x="-172" y="10146"/>
                  <a:pt x="-117" y="11516"/>
                  <a:pt x="434" y="12636"/>
                </a:cubicBezTo>
                <a:lnTo>
                  <a:pt x="4291" y="19857"/>
                </a:lnTo>
                <a:cubicBezTo>
                  <a:pt x="4842" y="20915"/>
                  <a:pt x="5889" y="21600"/>
                  <a:pt x="6991" y="21600"/>
                </a:cubicBezTo>
                <a:lnTo>
                  <a:pt x="14320" y="21600"/>
                </a:lnTo>
                <a:cubicBezTo>
                  <a:pt x="15422" y="21600"/>
                  <a:pt x="16469" y="20915"/>
                  <a:pt x="17020" y="19857"/>
                </a:cubicBezTo>
                <a:lnTo>
                  <a:pt x="20822" y="12574"/>
                </a:lnTo>
                <a:cubicBezTo>
                  <a:pt x="21428" y="11454"/>
                  <a:pt x="21428" y="10084"/>
                  <a:pt x="20822" y="8964"/>
                </a:cubicBezTo>
                <a:close/>
              </a:path>
            </a:pathLst>
          </a:custGeom>
          <a:solidFill>
            <a:schemeClr val="accent1"/>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FFFFFF"/>
                </a:solidFill>
                <a:effectLst/>
                <a:uLnTx/>
                <a:uFillTx/>
                <a:latin typeface="Arial" panose="020B0604020202020204"/>
                <a:ea typeface="+mn-ea"/>
                <a:cs typeface="+mn-cs"/>
              </a:rPr>
              <a:t>06</a:t>
            </a:r>
            <a:endParaRPr kumimoji="0" sz="20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0" name="Shape">
            <a:extLst>
              <a:ext uri="{FF2B5EF4-FFF2-40B4-BE49-F238E27FC236}">
                <a16:creationId xmlns:a16="http://schemas.microsoft.com/office/drawing/2014/main" id="{F8EC5408-BAD8-4D50-9CB9-0AE79A53B5F0}"/>
              </a:ext>
            </a:extLst>
          </p:cNvPr>
          <p:cNvSpPr/>
          <p:nvPr/>
        </p:nvSpPr>
        <p:spPr>
          <a:xfrm>
            <a:off x="748051" y="1262739"/>
            <a:ext cx="474941" cy="426815"/>
          </a:xfrm>
          <a:custGeom>
            <a:avLst/>
            <a:gdLst/>
            <a:ahLst/>
            <a:cxnLst>
              <a:cxn ang="0">
                <a:pos x="wd2" y="hd2"/>
              </a:cxn>
              <a:cxn ang="5400000">
                <a:pos x="wd2" y="hd2"/>
              </a:cxn>
              <a:cxn ang="10800000">
                <a:pos x="wd2" y="hd2"/>
              </a:cxn>
              <a:cxn ang="16200000">
                <a:pos x="wd2" y="hd2"/>
              </a:cxn>
            </a:cxnLst>
            <a:rect l="0" t="0" r="r" b="b"/>
            <a:pathLst>
              <a:path w="21276" h="21600" extrusionOk="0">
                <a:moveTo>
                  <a:pt x="20822" y="8964"/>
                </a:moveTo>
                <a:lnTo>
                  <a:pt x="16965" y="1743"/>
                </a:lnTo>
                <a:cubicBezTo>
                  <a:pt x="16414" y="685"/>
                  <a:pt x="15367" y="0"/>
                  <a:pt x="14265" y="0"/>
                </a:cubicBezTo>
                <a:lnTo>
                  <a:pt x="6936" y="0"/>
                </a:lnTo>
                <a:cubicBezTo>
                  <a:pt x="5834" y="0"/>
                  <a:pt x="4787" y="685"/>
                  <a:pt x="4236" y="1743"/>
                </a:cubicBezTo>
                <a:lnTo>
                  <a:pt x="434" y="9026"/>
                </a:lnTo>
                <a:cubicBezTo>
                  <a:pt x="-172" y="10146"/>
                  <a:pt x="-117" y="11516"/>
                  <a:pt x="434" y="12636"/>
                </a:cubicBezTo>
                <a:lnTo>
                  <a:pt x="4291" y="19857"/>
                </a:lnTo>
                <a:cubicBezTo>
                  <a:pt x="4842" y="20915"/>
                  <a:pt x="5889" y="21600"/>
                  <a:pt x="6991" y="21600"/>
                </a:cubicBezTo>
                <a:lnTo>
                  <a:pt x="14320" y="21600"/>
                </a:lnTo>
                <a:cubicBezTo>
                  <a:pt x="15422" y="21600"/>
                  <a:pt x="16469" y="20915"/>
                  <a:pt x="17020" y="19857"/>
                </a:cubicBezTo>
                <a:lnTo>
                  <a:pt x="20822" y="12574"/>
                </a:lnTo>
                <a:cubicBezTo>
                  <a:pt x="21428" y="11454"/>
                  <a:pt x="21428" y="10084"/>
                  <a:pt x="20822" y="8964"/>
                </a:cubicBezTo>
                <a:close/>
              </a:path>
            </a:pathLst>
          </a:custGeom>
          <a:solidFill>
            <a:schemeClr val="tx2">
              <a:lumMod val="75000"/>
            </a:schemeClr>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FFFFFF"/>
                </a:solidFill>
                <a:effectLst/>
                <a:uLnTx/>
                <a:uFillTx/>
                <a:latin typeface="Arial" panose="020B0604020202020204"/>
                <a:ea typeface="+mn-ea"/>
                <a:cs typeface="+mn-cs"/>
              </a:rPr>
              <a:t>0</a:t>
            </a: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1</a:t>
            </a:r>
            <a:endParaRPr kumimoji="0" sz="20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1" name="Shape">
            <a:extLst>
              <a:ext uri="{FF2B5EF4-FFF2-40B4-BE49-F238E27FC236}">
                <a16:creationId xmlns:a16="http://schemas.microsoft.com/office/drawing/2014/main" id="{BA6C8C40-243B-4439-BA22-F855E7FA4105}"/>
              </a:ext>
            </a:extLst>
          </p:cNvPr>
          <p:cNvSpPr/>
          <p:nvPr/>
        </p:nvSpPr>
        <p:spPr>
          <a:xfrm>
            <a:off x="434431" y="2979818"/>
            <a:ext cx="474941" cy="426815"/>
          </a:xfrm>
          <a:custGeom>
            <a:avLst/>
            <a:gdLst/>
            <a:ahLst/>
            <a:cxnLst>
              <a:cxn ang="0">
                <a:pos x="wd2" y="hd2"/>
              </a:cxn>
              <a:cxn ang="5400000">
                <a:pos x="wd2" y="hd2"/>
              </a:cxn>
              <a:cxn ang="10800000">
                <a:pos x="wd2" y="hd2"/>
              </a:cxn>
              <a:cxn ang="16200000">
                <a:pos x="wd2" y="hd2"/>
              </a:cxn>
            </a:cxnLst>
            <a:rect l="0" t="0" r="r" b="b"/>
            <a:pathLst>
              <a:path w="21276" h="21600" extrusionOk="0">
                <a:moveTo>
                  <a:pt x="20822" y="8964"/>
                </a:moveTo>
                <a:lnTo>
                  <a:pt x="16965" y="1743"/>
                </a:lnTo>
                <a:cubicBezTo>
                  <a:pt x="16414" y="685"/>
                  <a:pt x="15367" y="0"/>
                  <a:pt x="14265" y="0"/>
                </a:cubicBezTo>
                <a:lnTo>
                  <a:pt x="6936" y="0"/>
                </a:lnTo>
                <a:cubicBezTo>
                  <a:pt x="5834" y="0"/>
                  <a:pt x="4787" y="685"/>
                  <a:pt x="4236" y="1743"/>
                </a:cubicBezTo>
                <a:lnTo>
                  <a:pt x="434" y="9026"/>
                </a:lnTo>
                <a:cubicBezTo>
                  <a:pt x="-172" y="10146"/>
                  <a:pt x="-117" y="11516"/>
                  <a:pt x="434" y="12636"/>
                </a:cubicBezTo>
                <a:lnTo>
                  <a:pt x="4291" y="19857"/>
                </a:lnTo>
                <a:cubicBezTo>
                  <a:pt x="4842" y="20915"/>
                  <a:pt x="5889" y="21600"/>
                  <a:pt x="6991" y="21600"/>
                </a:cubicBezTo>
                <a:lnTo>
                  <a:pt x="14320" y="21600"/>
                </a:lnTo>
                <a:cubicBezTo>
                  <a:pt x="15422" y="21600"/>
                  <a:pt x="16469" y="20915"/>
                  <a:pt x="17020" y="19857"/>
                </a:cubicBezTo>
                <a:lnTo>
                  <a:pt x="20822" y="12574"/>
                </a:lnTo>
                <a:cubicBezTo>
                  <a:pt x="21428" y="11454"/>
                  <a:pt x="21428" y="10084"/>
                  <a:pt x="20822" y="8964"/>
                </a:cubicBezTo>
                <a:close/>
              </a:path>
            </a:pathLst>
          </a:custGeom>
          <a:solidFill>
            <a:schemeClr val="accent2">
              <a:lumMod val="75000"/>
            </a:schemeClr>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FFFFFF"/>
                </a:solidFill>
                <a:effectLst/>
                <a:uLnTx/>
                <a:uFillTx/>
                <a:latin typeface="Arial" panose="020B0604020202020204"/>
                <a:ea typeface="+mn-ea"/>
                <a:cs typeface="+mn-cs"/>
              </a:rPr>
              <a:t>02</a:t>
            </a:r>
            <a:endParaRPr kumimoji="0" sz="20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2" name="Shape">
            <a:extLst>
              <a:ext uri="{FF2B5EF4-FFF2-40B4-BE49-F238E27FC236}">
                <a16:creationId xmlns:a16="http://schemas.microsoft.com/office/drawing/2014/main" id="{90932284-8376-444E-A720-4A72D54FEB11}"/>
              </a:ext>
            </a:extLst>
          </p:cNvPr>
          <p:cNvSpPr/>
          <p:nvPr/>
        </p:nvSpPr>
        <p:spPr>
          <a:xfrm>
            <a:off x="748051" y="4768546"/>
            <a:ext cx="474941" cy="426815"/>
          </a:xfrm>
          <a:custGeom>
            <a:avLst/>
            <a:gdLst/>
            <a:ahLst/>
            <a:cxnLst>
              <a:cxn ang="0">
                <a:pos x="wd2" y="hd2"/>
              </a:cxn>
              <a:cxn ang="5400000">
                <a:pos x="wd2" y="hd2"/>
              </a:cxn>
              <a:cxn ang="10800000">
                <a:pos x="wd2" y="hd2"/>
              </a:cxn>
              <a:cxn ang="16200000">
                <a:pos x="wd2" y="hd2"/>
              </a:cxn>
            </a:cxnLst>
            <a:rect l="0" t="0" r="r" b="b"/>
            <a:pathLst>
              <a:path w="21276" h="21600" extrusionOk="0">
                <a:moveTo>
                  <a:pt x="20822" y="8964"/>
                </a:moveTo>
                <a:lnTo>
                  <a:pt x="16965" y="1743"/>
                </a:lnTo>
                <a:cubicBezTo>
                  <a:pt x="16414" y="685"/>
                  <a:pt x="15367" y="0"/>
                  <a:pt x="14265" y="0"/>
                </a:cubicBezTo>
                <a:lnTo>
                  <a:pt x="6936" y="0"/>
                </a:lnTo>
                <a:cubicBezTo>
                  <a:pt x="5834" y="0"/>
                  <a:pt x="4787" y="685"/>
                  <a:pt x="4236" y="1743"/>
                </a:cubicBezTo>
                <a:lnTo>
                  <a:pt x="434" y="9026"/>
                </a:lnTo>
                <a:cubicBezTo>
                  <a:pt x="-172" y="10146"/>
                  <a:pt x="-117" y="11516"/>
                  <a:pt x="434" y="12636"/>
                </a:cubicBezTo>
                <a:lnTo>
                  <a:pt x="4291" y="19857"/>
                </a:lnTo>
                <a:cubicBezTo>
                  <a:pt x="4842" y="20915"/>
                  <a:pt x="5889" y="21600"/>
                  <a:pt x="6991" y="21600"/>
                </a:cubicBezTo>
                <a:lnTo>
                  <a:pt x="14320" y="21600"/>
                </a:lnTo>
                <a:cubicBezTo>
                  <a:pt x="15422" y="21600"/>
                  <a:pt x="16469" y="20915"/>
                  <a:pt x="17020" y="19857"/>
                </a:cubicBezTo>
                <a:lnTo>
                  <a:pt x="20822" y="12574"/>
                </a:lnTo>
                <a:cubicBezTo>
                  <a:pt x="21428" y="11454"/>
                  <a:pt x="21428" y="10084"/>
                  <a:pt x="20822" y="8964"/>
                </a:cubicBezTo>
                <a:close/>
              </a:path>
            </a:pathLst>
          </a:custGeom>
          <a:solidFill>
            <a:schemeClr val="accent5"/>
          </a:solidFill>
          <a:ln w="12700">
            <a:miter lim="400000"/>
          </a:ln>
        </p:spPr>
        <p:txBody>
          <a:bodyPr lIns="3810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FFFFFF"/>
                </a:solidFill>
                <a:effectLst/>
                <a:uLnTx/>
                <a:uFillTx/>
                <a:latin typeface="Arial" panose="020B0604020202020204"/>
                <a:ea typeface="+mn-ea"/>
                <a:cs typeface="+mn-cs"/>
              </a:rPr>
              <a:t>03</a:t>
            </a:r>
            <a:endParaRPr kumimoji="0" sz="20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4" name="TextBox 43">
            <a:extLst>
              <a:ext uri="{FF2B5EF4-FFF2-40B4-BE49-F238E27FC236}">
                <a16:creationId xmlns:a16="http://schemas.microsoft.com/office/drawing/2014/main" id="{A27C8A45-0100-41D1-9CCC-0717F7EE5F05}"/>
              </a:ext>
            </a:extLst>
          </p:cNvPr>
          <p:cNvSpPr txBox="1"/>
          <p:nvPr/>
        </p:nvSpPr>
        <p:spPr>
          <a:xfrm>
            <a:off x="1222992" y="1269415"/>
            <a:ext cx="18250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ภาพรวมเศรษฐกิจโลก</a:t>
            </a:r>
            <a:endParaRPr kumimoji="0" lang="en-US"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45" name="TextBox 44">
            <a:extLst>
              <a:ext uri="{FF2B5EF4-FFF2-40B4-BE49-F238E27FC236}">
                <a16:creationId xmlns:a16="http://schemas.microsoft.com/office/drawing/2014/main" id="{423C05FC-0467-4FDD-A061-3E6D934CE68B}"/>
              </a:ext>
            </a:extLst>
          </p:cNvPr>
          <p:cNvSpPr txBox="1"/>
          <p:nvPr/>
        </p:nvSpPr>
        <p:spPr>
          <a:xfrm>
            <a:off x="671902" y="1697178"/>
            <a:ext cx="378356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กองทุนการเงินระหว่างประเทศ (</a:t>
            </a:r>
            <a:r>
              <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IMF</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a:t>
            </a:r>
            <a:r>
              <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คาดการณ์เศรษฐกิจโลกที่คำนึงถึงผลกระทบจาก</a:t>
            </a:r>
            <a:r>
              <a:rPr kumimoji="0" lang="th-TH" sz="1800" b="0"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สถานการณ์โรคระบาดโควิด</a:t>
            </a:r>
            <a:r>
              <a:rPr kumimoji="0" lang="en-US" sz="1800" b="0"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-19 </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ที่สร้างต้นทุนให้ประชาชนทั่วโลก </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ทำให้เศรษฐกิจหดตัว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-3% </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ซึ่งอาจจะมีแนวโน้มดีขึ้นในปี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2564 </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เท่ากับ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5.8%</a:t>
            </a:r>
          </a:p>
        </p:txBody>
      </p:sp>
      <p:sp>
        <p:nvSpPr>
          <p:cNvPr id="46" name="TextBox 45">
            <a:extLst>
              <a:ext uri="{FF2B5EF4-FFF2-40B4-BE49-F238E27FC236}">
                <a16:creationId xmlns:a16="http://schemas.microsoft.com/office/drawing/2014/main" id="{2AD31E5F-C343-4C04-A9D8-F1801B5C1479}"/>
              </a:ext>
            </a:extLst>
          </p:cNvPr>
          <p:cNvSpPr txBox="1"/>
          <p:nvPr/>
        </p:nvSpPr>
        <p:spPr>
          <a:xfrm>
            <a:off x="947817" y="2991306"/>
            <a:ext cx="18250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ภาวะเศรษฐกิจอาเซียน</a:t>
            </a:r>
            <a:endParaRPr kumimoji="0" lang="en-US"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47" name="TextBox 46">
            <a:extLst>
              <a:ext uri="{FF2B5EF4-FFF2-40B4-BE49-F238E27FC236}">
                <a16:creationId xmlns:a16="http://schemas.microsoft.com/office/drawing/2014/main" id="{F4D9A6F9-DC0D-40AD-B2A6-BCDBA4F839FF}"/>
              </a:ext>
            </a:extLst>
          </p:cNvPr>
          <p:cNvSpPr txBox="1"/>
          <p:nvPr/>
        </p:nvSpPr>
        <p:spPr>
          <a:xfrm>
            <a:off x="1299053" y="4751904"/>
            <a:ext cx="18250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ภาวะเศรษฐกิจไทย</a:t>
            </a:r>
            <a:endParaRPr kumimoji="0" lang="en-US"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48" name="TextBox 47">
            <a:extLst>
              <a:ext uri="{FF2B5EF4-FFF2-40B4-BE49-F238E27FC236}">
                <a16:creationId xmlns:a16="http://schemas.microsoft.com/office/drawing/2014/main" id="{B62C2865-E5F9-4E77-96DD-9A7A35D67B00}"/>
              </a:ext>
            </a:extLst>
          </p:cNvPr>
          <p:cNvSpPr txBox="1"/>
          <p:nvPr/>
        </p:nvSpPr>
        <p:spPr>
          <a:xfrm>
            <a:off x="8529054" y="1269415"/>
            <a:ext cx="24502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ภาวะเศรษฐกิจภาคการเกษตร</a:t>
            </a:r>
            <a:endParaRPr kumimoji="0" lang="en-US"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49" name="TextBox 48">
            <a:extLst>
              <a:ext uri="{FF2B5EF4-FFF2-40B4-BE49-F238E27FC236}">
                <a16:creationId xmlns:a16="http://schemas.microsoft.com/office/drawing/2014/main" id="{EAAFE0EA-F2E2-4D27-A48B-A397BE480E9B}"/>
              </a:ext>
            </a:extLst>
          </p:cNvPr>
          <p:cNvSpPr txBox="1"/>
          <p:nvPr/>
        </p:nvSpPr>
        <p:spPr>
          <a:xfrm>
            <a:off x="8339253" y="2991306"/>
            <a:ext cx="2831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แนวโน้มอุตสาหกรรมและการแข่งขัน</a:t>
            </a:r>
            <a:endParaRPr kumimoji="0" lang="en-US"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50" name="TextBox 49">
            <a:extLst>
              <a:ext uri="{FF2B5EF4-FFF2-40B4-BE49-F238E27FC236}">
                <a16:creationId xmlns:a16="http://schemas.microsoft.com/office/drawing/2014/main" id="{B664D6E7-2AB2-4F10-AB24-9C09D45DE949}"/>
              </a:ext>
            </a:extLst>
          </p:cNvPr>
          <p:cNvSpPr txBox="1"/>
          <p:nvPr/>
        </p:nvSpPr>
        <p:spPr>
          <a:xfrm>
            <a:off x="8205172" y="4751904"/>
            <a:ext cx="2831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การเปลี่ยนแปลงระเบียบและข้อบังคับ</a:t>
            </a:r>
            <a:endParaRPr kumimoji="0" lang="en-US"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51" name="Rectangle 50">
            <a:extLst>
              <a:ext uri="{FF2B5EF4-FFF2-40B4-BE49-F238E27FC236}">
                <a16:creationId xmlns:a16="http://schemas.microsoft.com/office/drawing/2014/main" id="{EE649063-7D6A-40AE-A6BB-4F1CCA901BD2}"/>
              </a:ext>
            </a:extLst>
          </p:cNvPr>
          <p:cNvSpPr/>
          <p:nvPr/>
        </p:nvSpPr>
        <p:spPr>
          <a:xfrm>
            <a:off x="417178" y="3455480"/>
            <a:ext cx="341839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ภาพรวมมีแนวโน้มหดตัวลงอย่างมีนัยจากการแพร่ระบาดของโควิด</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-19 </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ทำให้ภาพรวมเข้าสู่ภาวะถดถอยและมาตรการปิดเมือง </a:t>
            </a:r>
            <a:r>
              <a:rPr kumimoji="0" lang="th-TH" sz="1800" b="0"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นำไปสู่การจ้างงานและรายได้ที่ลดลง </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ส่งผลการบริโภคและการลงทุนในประเทศ</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52" name="Rectangle 51">
            <a:extLst>
              <a:ext uri="{FF2B5EF4-FFF2-40B4-BE49-F238E27FC236}">
                <a16:creationId xmlns:a16="http://schemas.microsoft.com/office/drawing/2014/main" id="{64A89DB1-CD30-49C8-A2B7-BA2E63FA5D0D}"/>
              </a:ext>
            </a:extLst>
          </p:cNvPr>
          <p:cNvSpPr/>
          <p:nvPr/>
        </p:nvSpPr>
        <p:spPr>
          <a:xfrm>
            <a:off x="7914758" y="1697178"/>
            <a:ext cx="39057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ศูนย์วิจัยและพัฒนานวัตกรรม </a:t>
            </a:r>
            <a:r>
              <a:rPr kumimoji="0" lang="th-TH" sz="1800" b="0" i="0"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ธ.ก.ส</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คาดการณ์ราคาสินค้าเกษตรมีแนวโน้มราคาเพิ่มขึ้น </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เป็นผลมาจาก</a:t>
            </a:r>
            <a:r>
              <a:rPr kumimoji="0" lang="th-TH" sz="1800" b="0"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ปัจจัยสถานการณ์การระบาดของไวรัสโควิด-19 ในหลายประเทศที่เริ่มคลี่คลาย และปัจจัยการเปลี่ยนแปลงของฤดูกาล </a:t>
            </a:r>
            <a:endParaRPr kumimoji="0" lang="en-US" sz="1800" b="0"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53" name="Rectangle 52">
            <a:extLst>
              <a:ext uri="{FF2B5EF4-FFF2-40B4-BE49-F238E27FC236}">
                <a16:creationId xmlns:a16="http://schemas.microsoft.com/office/drawing/2014/main" id="{B16C6F32-BC8E-4479-9CF8-AEAB5BC5A21B}"/>
              </a:ext>
            </a:extLst>
          </p:cNvPr>
          <p:cNvSpPr/>
          <p:nvPr/>
        </p:nvSpPr>
        <p:spPr>
          <a:xfrm>
            <a:off x="8339254" y="3312434"/>
            <a:ext cx="3481272"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ศูนย์วิจัยและพัฒนานวัตกรรม </a:t>
            </a:r>
            <a:r>
              <a:rPr kumimoji="0" lang="th-TH" sz="1800" b="0" i="0"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ธ.ก.ส</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คาดการณ์ราคาสินค้าเกษตรมีแนวโน้มราคาเพิ่มขึ้น </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เป็นผลมาจาก</a:t>
            </a:r>
            <a:r>
              <a:rPr kumimoji="0" lang="th-TH" sz="1800" b="0"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ปัจจัยสถานการณ์การระบาดของไวรัสโควิด-19 ในหลายประเทศที่เริ่มคลี่คลาย และการเปลี่ยนแปลงฤดูกาล </a:t>
            </a:r>
            <a:endParaRPr kumimoji="0" lang="en-US" sz="1800" b="0"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34" name="Rectangle 33">
            <a:extLst>
              <a:ext uri="{FF2B5EF4-FFF2-40B4-BE49-F238E27FC236}">
                <a16:creationId xmlns:a16="http://schemas.microsoft.com/office/drawing/2014/main" id="{5A1D73AD-2929-4B2F-9709-80630CE4CD52}"/>
              </a:ext>
            </a:extLst>
          </p:cNvPr>
          <p:cNvSpPr/>
          <p:nvPr/>
        </p:nvSpPr>
        <p:spPr>
          <a:xfrm>
            <a:off x="671902" y="5176236"/>
            <a:ext cx="341839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เศรษฐกิจไทยหดตัวที่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-7.3% </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จากเดิมที่คาดว่าจะหดตัว </a:t>
            </a:r>
            <a:r>
              <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-5.6% </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จากผลกระทบโควิด</a:t>
            </a:r>
            <a:r>
              <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-19 </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ที่มากกว่าที่คาด </a:t>
            </a:r>
            <a:r>
              <a:rPr kumimoji="0" lang="th-TH" sz="1800" b="0"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โดยเฉพาะในอุตสาหกรรมการท่องเที่ยวและการลงทุนภาคเอกชน</a:t>
            </a:r>
            <a:endParaRPr kumimoji="0" lang="en-US" sz="1800" b="0"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35" name="Rectangle 34">
            <a:extLst>
              <a:ext uri="{FF2B5EF4-FFF2-40B4-BE49-F238E27FC236}">
                <a16:creationId xmlns:a16="http://schemas.microsoft.com/office/drawing/2014/main" id="{5CFBBD80-3B2C-485C-9B05-E3DBC105C6C0}"/>
              </a:ext>
            </a:extLst>
          </p:cNvPr>
          <p:cNvSpPr/>
          <p:nvPr/>
        </p:nvSpPr>
        <p:spPr>
          <a:xfrm>
            <a:off x="7914758" y="5176236"/>
            <a:ext cx="34183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ธ.ก.ส</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ทบทวนและพัฒนากระบวนการทำงานภายในให้สอดคล้องกับหลักเกณฑ์ที่เปลี่ยนแปลงไป </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เพื่อให้การจัดวางระบบควบคุมภายในบรรลุวัตถุประสงค์</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Tree>
    <p:extLst>
      <p:ext uri="{BB962C8B-B14F-4D97-AF65-F5344CB8AC3E}">
        <p14:creationId xmlns:p14="http://schemas.microsoft.com/office/powerpoint/2010/main" val="38068309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Rounded Corners 126">
            <a:extLst>
              <a:ext uri="{FF2B5EF4-FFF2-40B4-BE49-F238E27FC236}">
                <a16:creationId xmlns:a16="http://schemas.microsoft.com/office/drawing/2014/main" id="{2C133D0F-1575-4DE9-BF2A-59C988409089}"/>
              </a:ext>
            </a:extLst>
          </p:cNvPr>
          <p:cNvSpPr/>
          <p:nvPr/>
        </p:nvSpPr>
        <p:spPr>
          <a:xfrm>
            <a:off x="397201" y="3198696"/>
            <a:ext cx="5639862" cy="1392005"/>
          </a:xfrm>
          <a:prstGeom prst="roundRect">
            <a:avLst>
              <a:gd name="adj" fmla="val 221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6" name="Rectangle: Rounded Corners 125">
            <a:extLst>
              <a:ext uri="{FF2B5EF4-FFF2-40B4-BE49-F238E27FC236}">
                <a16:creationId xmlns:a16="http://schemas.microsoft.com/office/drawing/2014/main" id="{D9E84BB4-94F5-441F-861B-83A0696281A6}"/>
              </a:ext>
            </a:extLst>
          </p:cNvPr>
          <p:cNvSpPr/>
          <p:nvPr/>
        </p:nvSpPr>
        <p:spPr>
          <a:xfrm>
            <a:off x="6148626" y="3188063"/>
            <a:ext cx="5639862" cy="1400085"/>
          </a:xfrm>
          <a:prstGeom prst="roundRect">
            <a:avLst>
              <a:gd name="adj" fmla="val 2218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5" name="Rectangle: Rounded Corners 124">
            <a:extLst>
              <a:ext uri="{FF2B5EF4-FFF2-40B4-BE49-F238E27FC236}">
                <a16:creationId xmlns:a16="http://schemas.microsoft.com/office/drawing/2014/main" id="{9E6D8FB1-E60B-4213-8BFC-ED8F9E94681D}"/>
              </a:ext>
            </a:extLst>
          </p:cNvPr>
          <p:cNvSpPr/>
          <p:nvPr/>
        </p:nvSpPr>
        <p:spPr>
          <a:xfrm>
            <a:off x="6148626" y="1697309"/>
            <a:ext cx="5639862" cy="1428940"/>
          </a:xfrm>
          <a:prstGeom prst="roundRect">
            <a:avLst>
              <a:gd name="adj" fmla="val 19819"/>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4" name="Rectangle: Rounded Corners 123">
            <a:extLst>
              <a:ext uri="{FF2B5EF4-FFF2-40B4-BE49-F238E27FC236}">
                <a16:creationId xmlns:a16="http://schemas.microsoft.com/office/drawing/2014/main" id="{639E55EA-CE60-4A90-9D56-75BF977A9493}"/>
              </a:ext>
            </a:extLst>
          </p:cNvPr>
          <p:cNvSpPr/>
          <p:nvPr/>
        </p:nvSpPr>
        <p:spPr>
          <a:xfrm>
            <a:off x="390889" y="1700694"/>
            <a:ext cx="5639862" cy="1407709"/>
          </a:xfrm>
          <a:prstGeom prst="roundRect">
            <a:avLst>
              <a:gd name="adj" fmla="val 2058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B4643DEA-5D47-454A-8C7F-8A997A1E2978}"/>
              </a:ext>
            </a:extLst>
          </p:cNvPr>
          <p:cNvSpPr>
            <a:spLocks noGrp="1"/>
          </p:cNvSpPr>
          <p:nvPr>
            <p:ph type="title"/>
          </p:nvPr>
        </p:nvSpPr>
        <p:spPr/>
        <p:txBody>
          <a:bodyPr vert="horz" lIns="91440" tIns="45720" rIns="91440" bIns="45720" rtlCol="0" anchor="ctr">
            <a:noAutofit/>
          </a:bodyPr>
          <a:lstStyle/>
          <a:p>
            <a:pPr>
              <a:lnSpc>
                <a:spcPct val="100000"/>
              </a:lnSpc>
            </a:pPr>
            <a:r>
              <a:rPr lang="th-TH" dirty="0"/>
              <a:t>นอกจากนี้ การเปลี่ยนแปลงทางเทคโนโลยีดิจิทัลที่มีการพัฒนาอย่างต่อเนื่องและมีพลวัตของการเปลี่ยนแปลงอย่างรวดเร็วอยู่ตลอดเวลาทั้งการประยุกต์ใช้เทคโนโลยีดิจิทัลและทิศทางเทคโนโลยีอุบัติใหม่ในภาคการเกษตรไทย</a:t>
            </a:r>
            <a:endParaRPr lang="en-US" dirty="0"/>
          </a:p>
        </p:txBody>
      </p:sp>
      <p:grpSp>
        <p:nvGrpSpPr>
          <p:cNvPr id="74" name="Group 73">
            <a:extLst>
              <a:ext uri="{FF2B5EF4-FFF2-40B4-BE49-F238E27FC236}">
                <a16:creationId xmlns:a16="http://schemas.microsoft.com/office/drawing/2014/main" id="{8F77FE05-A022-4A46-A5E7-C8ADCDF78E0E}"/>
              </a:ext>
            </a:extLst>
          </p:cNvPr>
          <p:cNvGrpSpPr/>
          <p:nvPr/>
        </p:nvGrpSpPr>
        <p:grpSpPr>
          <a:xfrm>
            <a:off x="4693661" y="1765003"/>
            <a:ext cx="2804678" cy="2775452"/>
            <a:chOff x="4693661" y="2349795"/>
            <a:chExt cx="2804678" cy="2775452"/>
          </a:xfrm>
        </p:grpSpPr>
        <p:sp>
          <p:nvSpPr>
            <p:cNvPr id="47" name="Shape">
              <a:extLst>
                <a:ext uri="{FF2B5EF4-FFF2-40B4-BE49-F238E27FC236}">
                  <a16:creationId xmlns:a16="http://schemas.microsoft.com/office/drawing/2014/main" id="{D3742763-79F2-4051-AA5E-0FF3D5EB0F5E}"/>
                </a:ext>
              </a:extLst>
            </p:cNvPr>
            <p:cNvSpPr/>
            <p:nvPr/>
          </p:nvSpPr>
          <p:spPr>
            <a:xfrm>
              <a:off x="6154938" y="3781846"/>
              <a:ext cx="1343401" cy="1343401"/>
            </a:xfrm>
            <a:custGeom>
              <a:avLst/>
              <a:gdLst/>
              <a:ahLst/>
              <a:cxnLst>
                <a:cxn ang="0">
                  <a:pos x="wd2" y="hd2"/>
                </a:cxn>
                <a:cxn ang="5400000">
                  <a:pos x="wd2" y="hd2"/>
                </a:cxn>
                <a:cxn ang="10800000">
                  <a:pos x="wd2" y="hd2"/>
                </a:cxn>
                <a:cxn ang="16200000">
                  <a:pos x="wd2" y="hd2"/>
                </a:cxn>
              </a:cxnLst>
              <a:rect l="0" t="0" r="r" b="b"/>
              <a:pathLst>
                <a:path w="21600" h="21600" extrusionOk="0">
                  <a:moveTo>
                    <a:pt x="10197" y="16838"/>
                  </a:moveTo>
                  <a:lnTo>
                    <a:pt x="10197" y="14959"/>
                  </a:lnTo>
                  <a:cubicBezTo>
                    <a:pt x="10197" y="12327"/>
                    <a:pt x="12327" y="10197"/>
                    <a:pt x="14959" y="10197"/>
                  </a:cubicBezTo>
                  <a:lnTo>
                    <a:pt x="16838" y="10197"/>
                  </a:lnTo>
                  <a:cubicBezTo>
                    <a:pt x="19470" y="10197"/>
                    <a:pt x="21600" y="8067"/>
                    <a:pt x="21600" y="5435"/>
                  </a:cubicBezTo>
                  <a:lnTo>
                    <a:pt x="21600" y="4762"/>
                  </a:lnTo>
                  <a:cubicBezTo>
                    <a:pt x="21600" y="2130"/>
                    <a:pt x="19470" y="0"/>
                    <a:pt x="16838" y="0"/>
                  </a:cubicBezTo>
                  <a:lnTo>
                    <a:pt x="4762" y="0"/>
                  </a:lnTo>
                  <a:cubicBezTo>
                    <a:pt x="2130" y="0"/>
                    <a:pt x="0" y="2130"/>
                    <a:pt x="0" y="4762"/>
                  </a:cubicBezTo>
                  <a:lnTo>
                    <a:pt x="0" y="16838"/>
                  </a:lnTo>
                  <a:cubicBezTo>
                    <a:pt x="0" y="19470"/>
                    <a:pt x="2130" y="21600"/>
                    <a:pt x="4762" y="21600"/>
                  </a:cubicBezTo>
                  <a:lnTo>
                    <a:pt x="5435" y="21600"/>
                  </a:lnTo>
                  <a:cubicBezTo>
                    <a:pt x="8067" y="21600"/>
                    <a:pt x="10197" y="19454"/>
                    <a:pt x="10197" y="16838"/>
                  </a:cubicBezTo>
                  <a:close/>
                </a:path>
              </a:pathLst>
            </a:custGeom>
            <a:solidFill>
              <a:schemeClr val="accent6"/>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8" name="Shape">
              <a:extLst>
                <a:ext uri="{FF2B5EF4-FFF2-40B4-BE49-F238E27FC236}">
                  <a16:creationId xmlns:a16="http://schemas.microsoft.com/office/drawing/2014/main" id="{73CFEABC-81A2-41A4-9B5D-037CBB8B9647}"/>
                </a:ext>
              </a:extLst>
            </p:cNvPr>
            <p:cNvSpPr/>
            <p:nvPr/>
          </p:nvSpPr>
          <p:spPr>
            <a:xfrm>
              <a:off x="4693661" y="3781846"/>
              <a:ext cx="1343401" cy="1343401"/>
            </a:xfrm>
            <a:custGeom>
              <a:avLst/>
              <a:gdLst/>
              <a:ahLst/>
              <a:cxnLst>
                <a:cxn ang="0">
                  <a:pos x="wd2" y="hd2"/>
                </a:cxn>
                <a:cxn ang="5400000">
                  <a:pos x="wd2" y="hd2"/>
                </a:cxn>
                <a:cxn ang="10800000">
                  <a:pos x="wd2" y="hd2"/>
                </a:cxn>
                <a:cxn ang="16200000">
                  <a:pos x="wd2" y="hd2"/>
                </a:cxn>
              </a:cxnLst>
              <a:rect l="0" t="0" r="r" b="b"/>
              <a:pathLst>
                <a:path w="21600" h="21600" extrusionOk="0">
                  <a:moveTo>
                    <a:pt x="11403" y="16838"/>
                  </a:moveTo>
                  <a:lnTo>
                    <a:pt x="11403" y="14959"/>
                  </a:lnTo>
                  <a:cubicBezTo>
                    <a:pt x="11403" y="12327"/>
                    <a:pt x="9273" y="10197"/>
                    <a:pt x="6641" y="10197"/>
                  </a:cubicBezTo>
                  <a:lnTo>
                    <a:pt x="4762" y="10197"/>
                  </a:lnTo>
                  <a:cubicBezTo>
                    <a:pt x="2130" y="10197"/>
                    <a:pt x="0" y="8067"/>
                    <a:pt x="0" y="5435"/>
                  </a:cubicBezTo>
                  <a:lnTo>
                    <a:pt x="0" y="4762"/>
                  </a:lnTo>
                  <a:cubicBezTo>
                    <a:pt x="0" y="2130"/>
                    <a:pt x="2130" y="0"/>
                    <a:pt x="4762" y="0"/>
                  </a:cubicBezTo>
                  <a:lnTo>
                    <a:pt x="16838" y="0"/>
                  </a:lnTo>
                  <a:cubicBezTo>
                    <a:pt x="19470" y="0"/>
                    <a:pt x="21600" y="2130"/>
                    <a:pt x="21600" y="4762"/>
                  </a:cubicBezTo>
                  <a:lnTo>
                    <a:pt x="21600" y="16838"/>
                  </a:lnTo>
                  <a:cubicBezTo>
                    <a:pt x="21600" y="19470"/>
                    <a:pt x="19470" y="21600"/>
                    <a:pt x="16838" y="21600"/>
                  </a:cubicBezTo>
                  <a:lnTo>
                    <a:pt x="16165" y="21600"/>
                  </a:lnTo>
                  <a:cubicBezTo>
                    <a:pt x="13533" y="21600"/>
                    <a:pt x="11403" y="19454"/>
                    <a:pt x="11403" y="16838"/>
                  </a:cubicBezTo>
                  <a:close/>
                </a:path>
              </a:pathLst>
            </a:custGeom>
            <a:solidFill>
              <a:schemeClr val="bg1">
                <a:lumMod val="6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Shape">
              <a:extLst>
                <a:ext uri="{FF2B5EF4-FFF2-40B4-BE49-F238E27FC236}">
                  <a16:creationId xmlns:a16="http://schemas.microsoft.com/office/drawing/2014/main" id="{830E5679-AB93-46B6-98C7-5054D121A9E2}"/>
                </a:ext>
              </a:extLst>
            </p:cNvPr>
            <p:cNvSpPr/>
            <p:nvPr/>
          </p:nvSpPr>
          <p:spPr>
            <a:xfrm>
              <a:off x="6845717" y="4482368"/>
              <a:ext cx="636144" cy="636144"/>
            </a:xfrm>
            <a:custGeom>
              <a:avLst/>
              <a:gdLst/>
              <a:ahLst/>
              <a:cxnLst>
                <a:cxn ang="0">
                  <a:pos x="wd2" y="hd2"/>
                </a:cxn>
                <a:cxn ang="5400000">
                  <a:pos x="wd2" y="hd2"/>
                </a:cxn>
                <a:cxn ang="10800000">
                  <a:pos x="wd2" y="hd2"/>
                </a:cxn>
                <a:cxn ang="16200000">
                  <a:pos x="wd2" y="hd2"/>
                </a:cxn>
              </a:cxnLst>
              <a:rect l="0" t="0"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chemeClr val="accent6">
                <a:lumMod val="60000"/>
                <a:lumOff val="4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4000" b="0" i="0" u="none" strike="noStrike" kern="1200" cap="none" spc="0" normalizeH="0" baseline="0" noProof="0" dirty="0">
                <a:ln>
                  <a:noFill/>
                </a:ln>
                <a:solidFill>
                  <a:srgbClr val="06A2BC">
                    <a:lumMod val="10000"/>
                  </a:srgbClr>
                </a:solidFill>
                <a:effectLst/>
                <a:uLnTx/>
                <a:uFillTx/>
                <a:latin typeface="Arial" panose="020B0604020202020204"/>
                <a:ea typeface="+mn-ea"/>
                <a:cs typeface="+mn-cs"/>
              </a:endParaRPr>
            </a:p>
          </p:txBody>
        </p:sp>
        <p:sp>
          <p:nvSpPr>
            <p:cNvPr id="50" name="Shape">
              <a:extLst>
                <a:ext uri="{FF2B5EF4-FFF2-40B4-BE49-F238E27FC236}">
                  <a16:creationId xmlns:a16="http://schemas.microsoft.com/office/drawing/2014/main" id="{0109BE80-74EB-44BD-8606-E2FC5EC6D615}"/>
                </a:ext>
              </a:extLst>
            </p:cNvPr>
            <p:cNvSpPr/>
            <p:nvPr/>
          </p:nvSpPr>
          <p:spPr>
            <a:xfrm>
              <a:off x="4704293" y="4482368"/>
              <a:ext cx="636144" cy="636144"/>
            </a:xfrm>
            <a:custGeom>
              <a:avLst/>
              <a:gdLst/>
              <a:ahLst/>
              <a:cxnLst>
                <a:cxn ang="0">
                  <a:pos x="wd2" y="hd2"/>
                </a:cxn>
                <a:cxn ang="5400000">
                  <a:pos x="wd2" y="hd2"/>
                </a:cxn>
                <a:cxn ang="10800000">
                  <a:pos x="wd2" y="hd2"/>
                </a:cxn>
                <a:cxn ang="16200000">
                  <a:pos x="wd2" y="hd2"/>
                </a:cxn>
              </a:cxnLst>
              <a:rect l="0" t="0"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chemeClr val="accent5">
                <a:lumMod val="40000"/>
                <a:lumOff val="6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4000" b="0" i="0" u="none" strike="noStrike" kern="1200" cap="none" spc="0" normalizeH="0" baseline="0" noProof="0" dirty="0">
                <a:ln>
                  <a:noFill/>
                </a:ln>
                <a:solidFill>
                  <a:srgbClr val="06A2BC">
                    <a:lumMod val="10000"/>
                  </a:srgbClr>
                </a:solidFill>
                <a:effectLst/>
                <a:uLnTx/>
                <a:uFillTx/>
                <a:latin typeface="Arial" panose="020B0604020202020204"/>
                <a:ea typeface="+mn-ea"/>
                <a:cs typeface="+mn-cs"/>
              </a:endParaRPr>
            </a:p>
          </p:txBody>
        </p:sp>
        <p:sp>
          <p:nvSpPr>
            <p:cNvPr id="51" name="Shape">
              <a:extLst>
                <a:ext uri="{FF2B5EF4-FFF2-40B4-BE49-F238E27FC236}">
                  <a16:creationId xmlns:a16="http://schemas.microsoft.com/office/drawing/2014/main" id="{D1A55330-0A4E-41BC-82C6-0E49A7F8486F}"/>
                </a:ext>
              </a:extLst>
            </p:cNvPr>
            <p:cNvSpPr/>
            <p:nvPr/>
          </p:nvSpPr>
          <p:spPr>
            <a:xfrm>
              <a:off x="4693661" y="2349795"/>
              <a:ext cx="1343401" cy="1343401"/>
            </a:xfrm>
            <a:custGeom>
              <a:avLst/>
              <a:gdLst/>
              <a:ahLst/>
              <a:cxnLst>
                <a:cxn ang="0">
                  <a:pos x="wd2" y="hd2"/>
                </a:cxn>
                <a:cxn ang="5400000">
                  <a:pos x="wd2" y="hd2"/>
                </a:cxn>
                <a:cxn ang="10800000">
                  <a:pos x="wd2" y="hd2"/>
                </a:cxn>
                <a:cxn ang="16200000">
                  <a:pos x="wd2" y="hd2"/>
                </a:cxn>
              </a:cxnLst>
              <a:rect l="0" t="0" r="r" b="b"/>
              <a:pathLst>
                <a:path w="21600" h="21600" extrusionOk="0">
                  <a:moveTo>
                    <a:pt x="11403" y="4762"/>
                  </a:moveTo>
                  <a:lnTo>
                    <a:pt x="11403" y="6641"/>
                  </a:lnTo>
                  <a:cubicBezTo>
                    <a:pt x="11403" y="9273"/>
                    <a:pt x="9273" y="11403"/>
                    <a:pt x="6641" y="11403"/>
                  </a:cubicBezTo>
                  <a:lnTo>
                    <a:pt x="4762" y="11403"/>
                  </a:lnTo>
                  <a:cubicBezTo>
                    <a:pt x="2130" y="11403"/>
                    <a:pt x="0" y="13533"/>
                    <a:pt x="0" y="16165"/>
                  </a:cubicBezTo>
                  <a:lnTo>
                    <a:pt x="0" y="16838"/>
                  </a:lnTo>
                  <a:cubicBezTo>
                    <a:pt x="0" y="19470"/>
                    <a:pt x="2130" y="21600"/>
                    <a:pt x="4762" y="21600"/>
                  </a:cubicBezTo>
                  <a:lnTo>
                    <a:pt x="16838" y="21600"/>
                  </a:lnTo>
                  <a:cubicBezTo>
                    <a:pt x="19470" y="21600"/>
                    <a:pt x="21600" y="19470"/>
                    <a:pt x="21600" y="16838"/>
                  </a:cubicBezTo>
                  <a:lnTo>
                    <a:pt x="21600" y="4762"/>
                  </a:lnTo>
                  <a:cubicBezTo>
                    <a:pt x="21600" y="2130"/>
                    <a:pt x="19470" y="0"/>
                    <a:pt x="16838" y="0"/>
                  </a:cubicBezTo>
                  <a:lnTo>
                    <a:pt x="16165" y="0"/>
                  </a:lnTo>
                  <a:cubicBezTo>
                    <a:pt x="13533" y="0"/>
                    <a:pt x="11403" y="2130"/>
                    <a:pt x="11403" y="4762"/>
                  </a:cubicBezTo>
                  <a:close/>
                </a:path>
              </a:pathLst>
            </a:custGeom>
            <a:solidFill>
              <a:schemeClr val="accent2">
                <a:lumMod val="60000"/>
                <a:lumOff val="4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Shape">
              <a:extLst>
                <a:ext uri="{FF2B5EF4-FFF2-40B4-BE49-F238E27FC236}">
                  <a16:creationId xmlns:a16="http://schemas.microsoft.com/office/drawing/2014/main" id="{8123E0BF-E7D7-413B-9C5F-E94F5967B336}"/>
                </a:ext>
              </a:extLst>
            </p:cNvPr>
            <p:cNvSpPr/>
            <p:nvPr/>
          </p:nvSpPr>
          <p:spPr>
            <a:xfrm>
              <a:off x="6154938" y="2349795"/>
              <a:ext cx="1343401" cy="1343401"/>
            </a:xfrm>
            <a:custGeom>
              <a:avLst/>
              <a:gdLst/>
              <a:ahLst/>
              <a:cxnLst>
                <a:cxn ang="0">
                  <a:pos x="wd2" y="hd2"/>
                </a:cxn>
                <a:cxn ang="5400000">
                  <a:pos x="wd2" y="hd2"/>
                </a:cxn>
                <a:cxn ang="10800000">
                  <a:pos x="wd2" y="hd2"/>
                </a:cxn>
                <a:cxn ang="16200000">
                  <a:pos x="wd2" y="hd2"/>
                </a:cxn>
              </a:cxnLst>
              <a:rect l="0" t="0" r="r" b="b"/>
              <a:pathLst>
                <a:path w="21600" h="21600" extrusionOk="0">
                  <a:moveTo>
                    <a:pt x="10197" y="4762"/>
                  </a:moveTo>
                  <a:lnTo>
                    <a:pt x="10197" y="6641"/>
                  </a:lnTo>
                  <a:cubicBezTo>
                    <a:pt x="10197" y="9273"/>
                    <a:pt x="12327" y="11403"/>
                    <a:pt x="14959" y="11403"/>
                  </a:cubicBezTo>
                  <a:lnTo>
                    <a:pt x="16838" y="11403"/>
                  </a:lnTo>
                  <a:cubicBezTo>
                    <a:pt x="19470" y="11403"/>
                    <a:pt x="21600" y="13533"/>
                    <a:pt x="21600" y="16165"/>
                  </a:cubicBezTo>
                  <a:lnTo>
                    <a:pt x="21600" y="16838"/>
                  </a:lnTo>
                  <a:cubicBezTo>
                    <a:pt x="21600" y="19470"/>
                    <a:pt x="19470" y="21600"/>
                    <a:pt x="16838" y="21600"/>
                  </a:cubicBezTo>
                  <a:lnTo>
                    <a:pt x="4762" y="21600"/>
                  </a:lnTo>
                  <a:cubicBezTo>
                    <a:pt x="2130" y="21600"/>
                    <a:pt x="0" y="19470"/>
                    <a:pt x="0" y="16838"/>
                  </a:cubicBezTo>
                  <a:lnTo>
                    <a:pt x="0" y="4762"/>
                  </a:lnTo>
                  <a:cubicBezTo>
                    <a:pt x="0" y="2130"/>
                    <a:pt x="2130" y="0"/>
                    <a:pt x="4762" y="0"/>
                  </a:cubicBezTo>
                  <a:lnTo>
                    <a:pt x="5435" y="0"/>
                  </a:lnTo>
                  <a:cubicBezTo>
                    <a:pt x="8067" y="0"/>
                    <a:pt x="10197" y="2130"/>
                    <a:pt x="10197" y="4762"/>
                  </a:cubicBezTo>
                  <a:close/>
                </a:path>
              </a:pathLst>
            </a:custGeom>
            <a:solidFill>
              <a:schemeClr val="tx2">
                <a:lumMod val="60000"/>
                <a:lumOff val="4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Shape">
              <a:extLst>
                <a:ext uri="{FF2B5EF4-FFF2-40B4-BE49-F238E27FC236}">
                  <a16:creationId xmlns:a16="http://schemas.microsoft.com/office/drawing/2014/main" id="{69F301DF-7F54-4F13-8025-C8090A4D992C}"/>
                </a:ext>
              </a:extLst>
            </p:cNvPr>
            <p:cNvSpPr/>
            <p:nvPr/>
          </p:nvSpPr>
          <p:spPr>
            <a:xfrm>
              <a:off x="4704293" y="2360429"/>
              <a:ext cx="636144" cy="636142"/>
            </a:xfrm>
            <a:custGeom>
              <a:avLst/>
              <a:gdLst/>
              <a:ahLst/>
              <a:cxnLst>
                <a:cxn ang="0">
                  <a:pos x="wd2" y="hd2"/>
                </a:cxn>
                <a:cxn ang="5400000">
                  <a:pos x="wd2" y="hd2"/>
                </a:cxn>
                <a:cxn ang="10800000">
                  <a:pos x="wd2" y="hd2"/>
                </a:cxn>
                <a:cxn ang="16200000">
                  <a:pos x="wd2" y="hd2"/>
                </a:cxn>
              </a:cxnLst>
              <a:rect l="0" t="0"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chemeClr val="accent2">
                <a:lumMod val="40000"/>
                <a:lumOff val="6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4000" b="0" i="0" u="none" strike="noStrike" kern="1200" cap="none" spc="0" normalizeH="0" baseline="0" noProof="0" dirty="0">
                <a:ln>
                  <a:noFill/>
                </a:ln>
                <a:solidFill>
                  <a:srgbClr val="06A2BC">
                    <a:lumMod val="10000"/>
                  </a:srgbClr>
                </a:solidFill>
                <a:effectLst/>
                <a:uLnTx/>
                <a:uFillTx/>
                <a:latin typeface="Arial" panose="020B0604020202020204"/>
                <a:ea typeface="+mn-ea"/>
                <a:cs typeface="+mn-cs"/>
              </a:endParaRPr>
            </a:p>
          </p:txBody>
        </p:sp>
        <p:sp>
          <p:nvSpPr>
            <p:cNvPr id="54" name="Shape">
              <a:extLst>
                <a:ext uri="{FF2B5EF4-FFF2-40B4-BE49-F238E27FC236}">
                  <a16:creationId xmlns:a16="http://schemas.microsoft.com/office/drawing/2014/main" id="{1C3BE38C-16F5-44B5-A258-07D22E50A1A3}"/>
                </a:ext>
              </a:extLst>
            </p:cNvPr>
            <p:cNvSpPr/>
            <p:nvPr/>
          </p:nvSpPr>
          <p:spPr>
            <a:xfrm>
              <a:off x="6845717" y="2360429"/>
              <a:ext cx="636144" cy="636142"/>
            </a:xfrm>
            <a:custGeom>
              <a:avLst/>
              <a:gdLst/>
              <a:ahLst/>
              <a:cxnLst>
                <a:cxn ang="0">
                  <a:pos x="wd2" y="hd2"/>
                </a:cxn>
                <a:cxn ang="5400000">
                  <a:pos x="wd2" y="hd2"/>
                </a:cxn>
                <a:cxn ang="10800000">
                  <a:pos x="wd2" y="hd2"/>
                </a:cxn>
                <a:cxn ang="16200000">
                  <a:pos x="wd2" y="hd2"/>
                </a:cxn>
              </a:cxnLst>
              <a:rect l="0" t="0"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chemeClr val="tx2">
                <a:lumMod val="40000"/>
                <a:lumOff val="6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600" b="0" i="0" u="none" strike="noStrike" kern="1200" cap="none" spc="0" normalizeH="0" baseline="0" noProof="0" dirty="0">
                <a:ln>
                  <a:noFill/>
                </a:ln>
                <a:solidFill>
                  <a:srgbClr val="06A2BC">
                    <a:lumMod val="10000"/>
                  </a:srgbClr>
                </a:solidFill>
                <a:effectLst/>
                <a:uLnTx/>
                <a:uFillTx/>
                <a:latin typeface="Arial" panose="020B0604020202020204"/>
                <a:ea typeface="+mn-ea"/>
                <a:cs typeface="+mn-cs"/>
              </a:endParaRPr>
            </a:p>
          </p:txBody>
        </p:sp>
      </p:grpSp>
      <p:sp>
        <p:nvSpPr>
          <p:cNvPr id="75" name="TextBox 74">
            <a:extLst>
              <a:ext uri="{FF2B5EF4-FFF2-40B4-BE49-F238E27FC236}">
                <a16:creationId xmlns:a16="http://schemas.microsoft.com/office/drawing/2014/main" id="{08C81F4C-A40A-4013-8E9F-0455B23CFC05}"/>
              </a:ext>
            </a:extLst>
          </p:cNvPr>
          <p:cNvSpPr txBox="1"/>
          <p:nvPr/>
        </p:nvSpPr>
        <p:spPr>
          <a:xfrm>
            <a:off x="4690389" y="2424828"/>
            <a:ext cx="136373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การเข้าถึงข้อมูลและความรู้</a:t>
            </a:r>
            <a:endParaRPr kumimoji="0" lang="en-US"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76" name="TextBox 75">
            <a:extLst>
              <a:ext uri="{FF2B5EF4-FFF2-40B4-BE49-F238E27FC236}">
                <a16:creationId xmlns:a16="http://schemas.microsoft.com/office/drawing/2014/main" id="{357BD73B-AD46-4415-BF2A-7E7E80741A8D}"/>
              </a:ext>
            </a:extLst>
          </p:cNvPr>
          <p:cNvSpPr txBox="1"/>
          <p:nvPr/>
        </p:nvSpPr>
        <p:spPr>
          <a:xfrm>
            <a:off x="6060437" y="2424828"/>
            <a:ext cx="144094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การเข้าถึงเทคโนโลยี</a:t>
            </a:r>
            <a:endParaRPr kumimoji="0" lang="en-US"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77" name="TextBox 76">
            <a:extLst>
              <a:ext uri="{FF2B5EF4-FFF2-40B4-BE49-F238E27FC236}">
                <a16:creationId xmlns:a16="http://schemas.microsoft.com/office/drawing/2014/main" id="{1E4C0B2E-BD5C-476B-8700-5A8A941DCBAD}"/>
              </a:ext>
            </a:extLst>
          </p:cNvPr>
          <p:cNvSpPr txBox="1"/>
          <p:nvPr/>
        </p:nvSpPr>
        <p:spPr>
          <a:xfrm>
            <a:off x="4631107" y="3324790"/>
            <a:ext cx="144094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การเข้าถึงตลาด</a:t>
            </a:r>
            <a:endParaRPr kumimoji="0" lang="en-US"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78" name="TextBox 77">
            <a:extLst>
              <a:ext uri="{FF2B5EF4-FFF2-40B4-BE49-F238E27FC236}">
                <a16:creationId xmlns:a16="http://schemas.microsoft.com/office/drawing/2014/main" id="{23AB9CFD-591E-445A-A2D4-AB2EDAC3F7E5}"/>
              </a:ext>
            </a:extLst>
          </p:cNvPr>
          <p:cNvSpPr txBox="1"/>
          <p:nvPr/>
        </p:nvSpPr>
        <p:spPr>
          <a:xfrm>
            <a:off x="5976473" y="3170902"/>
            <a:ext cx="16088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การเข้าถึงแหล่งเงินทุน</a:t>
            </a:r>
            <a:endParaRPr kumimoji="0" lang="en-US" sz="20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89" name="TextBox 88">
            <a:extLst>
              <a:ext uri="{FF2B5EF4-FFF2-40B4-BE49-F238E27FC236}">
                <a16:creationId xmlns:a16="http://schemas.microsoft.com/office/drawing/2014/main" id="{CCA21035-6753-4928-BA52-A6B7A0218EDF}"/>
              </a:ext>
            </a:extLst>
          </p:cNvPr>
          <p:cNvSpPr txBox="1"/>
          <p:nvPr/>
        </p:nvSpPr>
        <p:spPr>
          <a:xfrm>
            <a:off x="390888" y="1173145"/>
            <a:ext cx="93485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24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การประยุกต์ใช้เทคโนโลยีดิจิทัล </a:t>
            </a:r>
            <a:r>
              <a:rPr kumimoji="0" lang="en-US" sz="24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(Technology Disruption) </a:t>
            </a:r>
            <a:r>
              <a:rPr kumimoji="0" lang="th-TH" sz="24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ในภาคการเกษตรไทย</a:t>
            </a:r>
            <a:endParaRPr kumimoji="0" lang="en-US" sz="24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90" name="TextBox 89">
            <a:extLst>
              <a:ext uri="{FF2B5EF4-FFF2-40B4-BE49-F238E27FC236}">
                <a16:creationId xmlns:a16="http://schemas.microsoft.com/office/drawing/2014/main" id="{1BD4819A-A8D1-41FB-82E8-18D57FC15130}"/>
              </a:ext>
            </a:extLst>
          </p:cNvPr>
          <p:cNvSpPr txBox="1"/>
          <p:nvPr/>
        </p:nvSpPr>
        <p:spPr>
          <a:xfrm>
            <a:off x="403495" y="5994784"/>
            <a:ext cx="17525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AI Accelerator</a:t>
            </a:r>
          </a:p>
        </p:txBody>
      </p:sp>
      <p:sp>
        <p:nvSpPr>
          <p:cNvPr id="92" name="TextBox 91">
            <a:extLst>
              <a:ext uri="{FF2B5EF4-FFF2-40B4-BE49-F238E27FC236}">
                <a16:creationId xmlns:a16="http://schemas.microsoft.com/office/drawing/2014/main" id="{80E74900-7992-41FC-9FCF-70F71E39066A}"/>
              </a:ext>
            </a:extLst>
          </p:cNvPr>
          <p:cNvSpPr txBox="1"/>
          <p:nvPr/>
        </p:nvSpPr>
        <p:spPr>
          <a:xfrm>
            <a:off x="460922" y="1836051"/>
            <a:ext cx="4282231"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ระบบบริหารจัดการข้อมูลที่เก็บผ่านเซ็นเซอร์และ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Big Data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Precision Farming</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และการวิเคราะห์ภาพถ่ายดาวเทียม</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แบบจำลองการคาดการณ์สภาพอากาศและเวลาการเก็บเกี่ยว</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การวิเคราะห์พันธุ์พืชและการปรับปรุงเมล็ดพันธุ์</a:t>
            </a:r>
          </a:p>
        </p:txBody>
      </p:sp>
      <p:pic>
        <p:nvPicPr>
          <p:cNvPr id="117" name="Picture 116" descr="A close up of a logo&#10;&#10;Description automatically generated">
            <a:extLst>
              <a:ext uri="{FF2B5EF4-FFF2-40B4-BE49-F238E27FC236}">
                <a16:creationId xmlns:a16="http://schemas.microsoft.com/office/drawing/2014/main" id="{F0511C92-5EB1-4756-AEAC-E05839A53C6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83142" y="4005976"/>
            <a:ext cx="452796" cy="452796"/>
          </a:xfrm>
          <a:prstGeom prst="rect">
            <a:avLst/>
          </a:prstGeom>
        </p:spPr>
      </p:pic>
      <p:sp>
        <p:nvSpPr>
          <p:cNvPr id="122" name="TextBox 121">
            <a:extLst>
              <a:ext uri="{FF2B5EF4-FFF2-40B4-BE49-F238E27FC236}">
                <a16:creationId xmlns:a16="http://schemas.microsoft.com/office/drawing/2014/main" id="{B578E0C6-055E-459A-9E2D-9473D9393108}"/>
              </a:ext>
            </a:extLst>
          </p:cNvPr>
          <p:cNvSpPr txBox="1"/>
          <p:nvPr/>
        </p:nvSpPr>
        <p:spPr>
          <a:xfrm>
            <a:off x="1075699" y="6438129"/>
            <a:ext cx="368084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4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อ้างอิงจาก สถาบันวิจัยทางเศรษฐกิจป๋วย อึ๊งภากรณ์ และ </a:t>
            </a:r>
            <a:r>
              <a:rPr kumimoji="0" lang="en-US" sz="14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NIA</a:t>
            </a:r>
            <a:r>
              <a:rPr kumimoji="0" lang="th-TH" sz="14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endParaRPr kumimoji="0" lang="en-US" sz="14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123" name="TextBox 122">
            <a:extLst>
              <a:ext uri="{FF2B5EF4-FFF2-40B4-BE49-F238E27FC236}">
                <a16:creationId xmlns:a16="http://schemas.microsoft.com/office/drawing/2014/main" id="{0DBFBCCA-B263-45A3-8D3A-D3655DF98C06}"/>
              </a:ext>
            </a:extLst>
          </p:cNvPr>
          <p:cNvSpPr txBox="1"/>
          <p:nvPr/>
        </p:nvSpPr>
        <p:spPr>
          <a:xfrm>
            <a:off x="348030" y="7081485"/>
            <a:ext cx="4981774"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hlinkClick r:id="rId3">
                  <a:extLst>
                    <a:ext uri="{A12FA001-AC4F-418D-AE19-62706E023703}">
                      <ahyp:hlinkClr xmlns:ahyp="http://schemas.microsoft.com/office/drawing/2018/hyperlinkcolor" val="tx"/>
                    </a:ext>
                  </a:extLst>
                </a:hlinkClick>
              </a:rPr>
              <a:t>https://</a:t>
            </a:r>
            <a:r>
              <a:rPr kumimoji="0" lang="en-US" sz="1400" b="0" i="1"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hlinkClick r:id="rId3">
                  <a:extLst>
                    <a:ext uri="{A12FA001-AC4F-418D-AE19-62706E023703}">
                      <ahyp:hlinkClr xmlns:ahyp="http://schemas.microsoft.com/office/drawing/2018/hyperlinkcolor" val="tx"/>
                    </a:ext>
                  </a:extLst>
                </a:hlinkClick>
              </a:rPr>
              <a:t>www.salika.co</a:t>
            </a:r>
            <a:r>
              <a:rPr kumimoji="0" lang="en-US" sz="14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hlinkClick r:id="rId3">
                  <a:extLst>
                    <a:ext uri="{A12FA001-AC4F-418D-AE19-62706E023703}">
                      <ahyp:hlinkClr xmlns:ahyp="http://schemas.microsoft.com/office/drawing/2018/hyperlinkcolor" val="tx"/>
                    </a:ext>
                  </a:extLst>
                </a:hlinkClick>
              </a:rPr>
              <a:t>/2019/10/22/digital-technology-agricultural-disruptive/</a:t>
            </a:r>
            <a:endParaRPr kumimoji="0" lang="en-US" sz="14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https://</a:t>
            </a:r>
            <a:r>
              <a:rPr kumimoji="0" lang="en-US" sz="1400" b="0" i="1"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ifi.nia.or.th</a:t>
            </a:r>
            <a:r>
              <a:rPr kumimoji="0" lang="en-US" sz="14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/wp-content/uploads/2019/12/Robotic-</a:t>
            </a:r>
            <a:r>
              <a:rPr kumimoji="0" lang="en-US" sz="1400" b="0" i="1"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Farming.pdf</a:t>
            </a:r>
            <a:endParaRPr kumimoji="0" lang="en-US" sz="14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55" name="TextBox 54">
            <a:extLst>
              <a:ext uri="{FF2B5EF4-FFF2-40B4-BE49-F238E27FC236}">
                <a16:creationId xmlns:a16="http://schemas.microsoft.com/office/drawing/2014/main" id="{2044661D-5BE3-49B3-AECD-C9F8391CB771}"/>
              </a:ext>
            </a:extLst>
          </p:cNvPr>
          <p:cNvSpPr txBox="1"/>
          <p:nvPr/>
        </p:nvSpPr>
        <p:spPr>
          <a:xfrm>
            <a:off x="390888" y="4633678"/>
            <a:ext cx="48289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24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ทิศทางเทคโนโลยีอุบัติใหม่ (</a:t>
            </a:r>
            <a:r>
              <a:rPr kumimoji="0" lang="en-US" sz="24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Emerging Technology) </a:t>
            </a:r>
          </a:p>
        </p:txBody>
      </p:sp>
      <p:sp>
        <p:nvSpPr>
          <p:cNvPr id="56" name="TextBox 55">
            <a:extLst>
              <a:ext uri="{FF2B5EF4-FFF2-40B4-BE49-F238E27FC236}">
                <a16:creationId xmlns:a16="http://schemas.microsoft.com/office/drawing/2014/main" id="{44E903F8-8E1D-42F8-AF86-E0C19901B09F}"/>
              </a:ext>
            </a:extLst>
          </p:cNvPr>
          <p:cNvSpPr txBox="1"/>
          <p:nvPr/>
        </p:nvSpPr>
        <p:spPr>
          <a:xfrm>
            <a:off x="4879948" y="5994784"/>
            <a:ext cx="2176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5G</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Chipset </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และเซ็นเซอร์</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57" name="TextBox 56">
            <a:extLst>
              <a:ext uri="{FF2B5EF4-FFF2-40B4-BE49-F238E27FC236}">
                <a16:creationId xmlns:a16="http://schemas.microsoft.com/office/drawing/2014/main" id="{531446B5-3A09-4594-B222-13F9E508F9D7}"/>
              </a:ext>
            </a:extLst>
          </p:cNvPr>
          <p:cNvSpPr txBox="1"/>
          <p:nvPr/>
        </p:nvSpPr>
        <p:spPr>
          <a:xfrm>
            <a:off x="9879455" y="5994784"/>
            <a:ext cx="17525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Agriculture 4.0</a:t>
            </a:r>
          </a:p>
        </p:txBody>
      </p:sp>
      <p:sp>
        <p:nvSpPr>
          <p:cNvPr id="58" name="TextBox 57">
            <a:extLst>
              <a:ext uri="{FF2B5EF4-FFF2-40B4-BE49-F238E27FC236}">
                <a16:creationId xmlns:a16="http://schemas.microsoft.com/office/drawing/2014/main" id="{6B5A3F0C-512C-4277-BD40-15143A1FB193}"/>
              </a:ext>
            </a:extLst>
          </p:cNvPr>
          <p:cNvSpPr txBox="1"/>
          <p:nvPr/>
        </p:nvSpPr>
        <p:spPr>
          <a:xfrm>
            <a:off x="2494809" y="5994784"/>
            <a:ext cx="20463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หุ่นยนต์ทำงานร่วม </a:t>
            </a:r>
            <a:r>
              <a:rPr kumimoji="0" lang="en-US" sz="1800" b="1" i="0"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Cobots</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59" name="TextBox 58">
            <a:extLst>
              <a:ext uri="{FF2B5EF4-FFF2-40B4-BE49-F238E27FC236}">
                <a16:creationId xmlns:a16="http://schemas.microsoft.com/office/drawing/2014/main" id="{EDDA3DDD-32AA-4682-BEAA-99F28D2050F3}"/>
              </a:ext>
            </a:extLst>
          </p:cNvPr>
          <p:cNvSpPr txBox="1"/>
          <p:nvPr/>
        </p:nvSpPr>
        <p:spPr>
          <a:xfrm>
            <a:off x="7395651" y="5994784"/>
            <a:ext cx="2176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อากาศยานไรคนขับ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Drone</a:t>
            </a:r>
          </a:p>
        </p:txBody>
      </p:sp>
      <p:sp>
        <p:nvSpPr>
          <p:cNvPr id="60" name="TextBox 59">
            <a:extLst>
              <a:ext uri="{FF2B5EF4-FFF2-40B4-BE49-F238E27FC236}">
                <a16:creationId xmlns:a16="http://schemas.microsoft.com/office/drawing/2014/main" id="{3F453BB9-A493-4895-B915-A0CA60A0BC1F}"/>
              </a:ext>
            </a:extLst>
          </p:cNvPr>
          <p:cNvSpPr txBox="1"/>
          <p:nvPr/>
        </p:nvSpPr>
        <p:spPr>
          <a:xfrm>
            <a:off x="7589569" y="1836051"/>
            <a:ext cx="4088344"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หุ่นยนต์ฟาร์ม</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และ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IoT </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เพื่อการสื่อสารระหว่างอุปกรณ์</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แพลตฟอร์มเช่าเครื่องจักรกลและการแบ่งปันทรัพยากรทางการเกษตร</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เทคโนโลยีการสำรวจระยะไกล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Remote Sensing </a:t>
            </a:r>
          </a:p>
        </p:txBody>
      </p:sp>
      <p:sp>
        <p:nvSpPr>
          <p:cNvPr id="62" name="TextBox 61">
            <a:extLst>
              <a:ext uri="{FF2B5EF4-FFF2-40B4-BE49-F238E27FC236}">
                <a16:creationId xmlns:a16="http://schemas.microsoft.com/office/drawing/2014/main" id="{D23A6228-1D3A-48EF-97DA-9D3759F807D9}"/>
              </a:ext>
            </a:extLst>
          </p:cNvPr>
          <p:cNvSpPr txBox="1"/>
          <p:nvPr/>
        </p:nvSpPr>
        <p:spPr>
          <a:xfrm>
            <a:off x="7589569" y="3277450"/>
            <a:ext cx="4198919"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การระดมทุนจากคนจำนวนมาก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(Crowdsourcing)</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การกู้ยืมโดยตรงแบบ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peer-to-peer (P2P)</a:t>
            </a:r>
            <a:endPar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การเก็บ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Digital Footprint </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และการประเมินความเสี่ยงทางการเงินของเกษตรกร</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43" name="TextBox 42">
            <a:extLst>
              <a:ext uri="{FF2B5EF4-FFF2-40B4-BE49-F238E27FC236}">
                <a16:creationId xmlns:a16="http://schemas.microsoft.com/office/drawing/2014/main" id="{50212187-9ECD-4182-A97C-9A4C89DA0E49}"/>
              </a:ext>
            </a:extLst>
          </p:cNvPr>
          <p:cNvSpPr txBox="1"/>
          <p:nvPr/>
        </p:nvSpPr>
        <p:spPr>
          <a:xfrm>
            <a:off x="490278" y="3277450"/>
            <a:ext cx="4282231"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การทำธุรกรรมบล็อกเชน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Blockchain </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สำหรับสินค้าเกษตร</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แพลตฟอร์ม </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e-Commerce </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เพื่อช่วยเชื่อมต่อเกษตรกรรายย่อยเข้ากับผู้ขายปัจจัยการผลิตและผู้บริโภคโดยตรง</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แพลตฟอร์มตรวจสอบมาตรฐานของผลผลิต</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pic>
        <p:nvPicPr>
          <p:cNvPr id="4" name="Picture 3" descr="A close up of a logo&#10;&#10;Description automatically generated">
            <a:extLst>
              <a:ext uri="{FF2B5EF4-FFF2-40B4-BE49-F238E27FC236}">
                <a16:creationId xmlns:a16="http://schemas.microsoft.com/office/drawing/2014/main" id="{E5623BE1-7CB2-4EDA-B796-47148AA0E1C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42306" y="5192071"/>
            <a:ext cx="842073" cy="842073"/>
          </a:xfrm>
          <a:prstGeom prst="rect">
            <a:avLst/>
          </a:prstGeom>
        </p:spPr>
      </p:pic>
      <p:pic>
        <p:nvPicPr>
          <p:cNvPr id="6" name="Picture 5" descr="A close up of a logo&#10;&#10;Description automatically generated">
            <a:extLst>
              <a:ext uri="{FF2B5EF4-FFF2-40B4-BE49-F238E27FC236}">
                <a16:creationId xmlns:a16="http://schemas.microsoft.com/office/drawing/2014/main" id="{DDECFC8B-F9BD-423C-9008-6B65CCF3001D}"/>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26484" y="5162853"/>
            <a:ext cx="842073" cy="842073"/>
          </a:xfrm>
          <a:prstGeom prst="rect">
            <a:avLst/>
          </a:prstGeom>
        </p:spPr>
      </p:pic>
      <p:pic>
        <p:nvPicPr>
          <p:cNvPr id="8" name="Picture 7" descr="A close up of a logo&#10;&#10;Description automatically generated">
            <a:extLst>
              <a:ext uri="{FF2B5EF4-FFF2-40B4-BE49-F238E27FC236}">
                <a16:creationId xmlns:a16="http://schemas.microsoft.com/office/drawing/2014/main" id="{E016536E-853A-4A39-81D5-15E2DEB65CA8}"/>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96965" y="5186855"/>
            <a:ext cx="842073" cy="842073"/>
          </a:xfrm>
          <a:prstGeom prst="rect">
            <a:avLst/>
          </a:prstGeom>
        </p:spPr>
      </p:pic>
      <p:pic>
        <p:nvPicPr>
          <p:cNvPr id="10" name="Picture 9" descr="A close up of a logo&#10;&#10;Description automatically generated">
            <a:extLst>
              <a:ext uri="{FF2B5EF4-FFF2-40B4-BE49-F238E27FC236}">
                <a16:creationId xmlns:a16="http://schemas.microsoft.com/office/drawing/2014/main" id="{9367C744-ED10-45B8-B0E9-325773529E60}"/>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92801" y="5186854"/>
            <a:ext cx="842073" cy="842073"/>
          </a:xfrm>
          <a:prstGeom prst="rect">
            <a:avLst/>
          </a:prstGeom>
        </p:spPr>
      </p:pic>
      <p:pic>
        <p:nvPicPr>
          <p:cNvPr id="12" name="Picture 11" descr="A close up of a logo&#10;&#10;Description automatically generated">
            <a:extLst>
              <a:ext uri="{FF2B5EF4-FFF2-40B4-BE49-F238E27FC236}">
                <a16:creationId xmlns:a16="http://schemas.microsoft.com/office/drawing/2014/main" id="{6C6AE8AE-3B25-42F0-B2C9-187BF8601221}"/>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93431" y="1854268"/>
            <a:ext cx="437056" cy="437056"/>
          </a:xfrm>
          <a:prstGeom prst="rect">
            <a:avLst/>
          </a:prstGeom>
        </p:spPr>
      </p:pic>
      <p:pic>
        <p:nvPicPr>
          <p:cNvPr id="14" name="Picture 13" descr="A close up of a logo&#10;&#10;Description automatically generated">
            <a:extLst>
              <a:ext uri="{FF2B5EF4-FFF2-40B4-BE49-F238E27FC236}">
                <a16:creationId xmlns:a16="http://schemas.microsoft.com/office/drawing/2014/main" id="{072C6FB0-607E-468C-B17B-1AAF0ABCC363}"/>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13929" y="1864462"/>
            <a:ext cx="471089" cy="471089"/>
          </a:xfrm>
          <a:prstGeom prst="rect">
            <a:avLst/>
          </a:prstGeom>
        </p:spPr>
      </p:pic>
      <p:pic>
        <p:nvPicPr>
          <p:cNvPr id="16" name="Picture 15" descr="A close up of a logo&#10;&#10;Description automatically generated">
            <a:extLst>
              <a:ext uri="{FF2B5EF4-FFF2-40B4-BE49-F238E27FC236}">
                <a16:creationId xmlns:a16="http://schemas.microsoft.com/office/drawing/2014/main" id="{56BA1C76-DA1A-4C1C-95FF-15737BCFFABA}"/>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48962" y="4007538"/>
            <a:ext cx="451234" cy="451234"/>
          </a:xfrm>
          <a:prstGeom prst="rect">
            <a:avLst/>
          </a:prstGeom>
        </p:spPr>
      </p:pic>
      <p:pic>
        <p:nvPicPr>
          <p:cNvPr id="18" name="Picture 17" descr="A close up of a logo&#10;&#10;Description automatically generated">
            <a:extLst>
              <a:ext uri="{FF2B5EF4-FFF2-40B4-BE49-F238E27FC236}">
                <a16:creationId xmlns:a16="http://schemas.microsoft.com/office/drawing/2014/main" id="{3944ED4B-56C8-49CF-8051-79AF5FBCD485}"/>
              </a:ext>
            </a:extLst>
          </p:cNvPr>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8073" y="5145908"/>
            <a:ext cx="893573" cy="893573"/>
          </a:xfrm>
          <a:prstGeom prst="rect">
            <a:avLst/>
          </a:prstGeom>
        </p:spPr>
      </p:pic>
      <p:pic>
        <p:nvPicPr>
          <p:cNvPr id="20" name="Picture 19" descr="A close up of a logo&#10;&#10;Description automatically generated">
            <a:extLst>
              <a:ext uri="{FF2B5EF4-FFF2-40B4-BE49-F238E27FC236}">
                <a16:creationId xmlns:a16="http://schemas.microsoft.com/office/drawing/2014/main" id="{4E410265-30ED-4E75-9916-5B1174727758}"/>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85828" y="5607890"/>
            <a:ext cx="369333" cy="369333"/>
          </a:xfrm>
          <a:prstGeom prst="rect">
            <a:avLst/>
          </a:prstGeom>
        </p:spPr>
      </p:pic>
    </p:spTree>
    <p:extLst>
      <p:ext uri="{BB962C8B-B14F-4D97-AF65-F5344CB8AC3E}">
        <p14:creationId xmlns:p14="http://schemas.microsoft.com/office/powerpoint/2010/main" val="422536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8B8CEC-6592-492E-AB28-B6245E258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238" y="-24064"/>
            <a:ext cx="9763924" cy="6858000"/>
          </a:xfrm>
          <a:prstGeom prst="rect">
            <a:avLst/>
          </a:prstGeom>
        </p:spPr>
      </p:pic>
      <p:sp>
        <p:nvSpPr>
          <p:cNvPr id="6" name="Rectangle 9">
            <a:extLst>
              <a:ext uri="{FF2B5EF4-FFF2-40B4-BE49-F238E27FC236}">
                <a16:creationId xmlns:a16="http://schemas.microsoft.com/office/drawing/2014/main" id="{3E159B38-8E17-4A8E-8733-B477267E929D}"/>
              </a:ext>
            </a:extLst>
          </p:cNvPr>
          <p:cNvSpPr/>
          <p:nvPr/>
        </p:nvSpPr>
        <p:spPr>
          <a:xfrm flipH="1">
            <a:off x="116306" y="-12032"/>
            <a:ext cx="4848726" cy="6870201"/>
          </a:xfrm>
          <a:custGeom>
            <a:avLst/>
            <a:gdLst>
              <a:gd name="connsiteX0" fmla="*/ 0 w 2457451"/>
              <a:gd name="connsiteY0" fmla="*/ 0 h 1151511"/>
              <a:gd name="connsiteX1" fmla="*/ 2457451 w 2457451"/>
              <a:gd name="connsiteY1" fmla="*/ 0 h 1151511"/>
              <a:gd name="connsiteX2" fmla="*/ 2457451 w 2457451"/>
              <a:gd name="connsiteY2" fmla="*/ 1151511 h 1151511"/>
              <a:gd name="connsiteX3" fmla="*/ 0 w 2457451"/>
              <a:gd name="connsiteY3" fmla="*/ 1151511 h 1151511"/>
              <a:gd name="connsiteX4" fmla="*/ 0 w 2457451"/>
              <a:gd name="connsiteY4" fmla="*/ 0 h 1151511"/>
              <a:gd name="connsiteX0" fmla="*/ 0 w 3086101"/>
              <a:gd name="connsiteY0" fmla="*/ 0 h 1165799"/>
              <a:gd name="connsiteX1" fmla="*/ 3086101 w 3086101"/>
              <a:gd name="connsiteY1" fmla="*/ 14288 h 1165799"/>
              <a:gd name="connsiteX2" fmla="*/ 3086101 w 3086101"/>
              <a:gd name="connsiteY2" fmla="*/ 1165799 h 1165799"/>
              <a:gd name="connsiteX3" fmla="*/ 628650 w 3086101"/>
              <a:gd name="connsiteY3" fmla="*/ 1165799 h 1165799"/>
              <a:gd name="connsiteX4" fmla="*/ 0 w 3086101"/>
              <a:gd name="connsiteY4" fmla="*/ 0 h 1165799"/>
              <a:gd name="connsiteX0" fmla="*/ 0 w 3086101"/>
              <a:gd name="connsiteY0" fmla="*/ 2074 h 1167873"/>
              <a:gd name="connsiteX1" fmla="*/ 3086101 w 3086101"/>
              <a:gd name="connsiteY1" fmla="*/ 0 h 1167873"/>
              <a:gd name="connsiteX2" fmla="*/ 3086101 w 3086101"/>
              <a:gd name="connsiteY2" fmla="*/ 1167873 h 1167873"/>
              <a:gd name="connsiteX3" fmla="*/ 628650 w 3086101"/>
              <a:gd name="connsiteY3" fmla="*/ 1167873 h 1167873"/>
              <a:gd name="connsiteX4" fmla="*/ 0 w 3086101"/>
              <a:gd name="connsiteY4" fmla="*/ 2074 h 1167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1" h="1167873">
                <a:moveTo>
                  <a:pt x="0" y="2074"/>
                </a:moveTo>
                <a:lnTo>
                  <a:pt x="3086101" y="0"/>
                </a:lnTo>
                <a:lnTo>
                  <a:pt x="3086101" y="1167873"/>
                </a:lnTo>
                <a:lnTo>
                  <a:pt x="628650" y="1167873"/>
                </a:lnTo>
                <a:lnTo>
                  <a:pt x="0" y="2074"/>
                </a:lnTo>
                <a:close/>
              </a:path>
            </a:pathLst>
          </a:custGeom>
          <a:solidFill>
            <a:schemeClr val="accent5">
              <a:lumMod val="40000"/>
              <a:lumOff val="60000"/>
            </a:schemeClr>
          </a:solidFill>
          <a:ln w="25400" cap="flat" cmpd="sng" algn="ctr">
            <a:noFill/>
            <a:prstDash val="solid"/>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맑은 고딕" panose="020B0503020000020004" pitchFamily="34" charset="-127"/>
              <a:cs typeface="+mn-cs"/>
            </a:endParaRPr>
          </a:p>
        </p:txBody>
      </p:sp>
      <p:sp>
        <p:nvSpPr>
          <p:cNvPr id="7" name="Rectangle 9">
            <a:extLst>
              <a:ext uri="{FF2B5EF4-FFF2-40B4-BE49-F238E27FC236}">
                <a16:creationId xmlns:a16="http://schemas.microsoft.com/office/drawing/2014/main" id="{BC5F5DE8-8486-4304-9A34-0CB591DAA6A6}"/>
              </a:ext>
            </a:extLst>
          </p:cNvPr>
          <p:cNvSpPr/>
          <p:nvPr/>
        </p:nvSpPr>
        <p:spPr>
          <a:xfrm flipH="1">
            <a:off x="0" y="-12032"/>
            <a:ext cx="4848726" cy="6882233"/>
          </a:xfrm>
          <a:custGeom>
            <a:avLst/>
            <a:gdLst>
              <a:gd name="connsiteX0" fmla="*/ 0 w 2457451"/>
              <a:gd name="connsiteY0" fmla="*/ 0 h 1151511"/>
              <a:gd name="connsiteX1" fmla="*/ 2457451 w 2457451"/>
              <a:gd name="connsiteY1" fmla="*/ 0 h 1151511"/>
              <a:gd name="connsiteX2" fmla="*/ 2457451 w 2457451"/>
              <a:gd name="connsiteY2" fmla="*/ 1151511 h 1151511"/>
              <a:gd name="connsiteX3" fmla="*/ 0 w 2457451"/>
              <a:gd name="connsiteY3" fmla="*/ 1151511 h 1151511"/>
              <a:gd name="connsiteX4" fmla="*/ 0 w 2457451"/>
              <a:gd name="connsiteY4" fmla="*/ 0 h 1151511"/>
              <a:gd name="connsiteX0" fmla="*/ 0 w 3086101"/>
              <a:gd name="connsiteY0" fmla="*/ 0 h 1165799"/>
              <a:gd name="connsiteX1" fmla="*/ 3086101 w 3086101"/>
              <a:gd name="connsiteY1" fmla="*/ 14288 h 1165799"/>
              <a:gd name="connsiteX2" fmla="*/ 3086101 w 3086101"/>
              <a:gd name="connsiteY2" fmla="*/ 1165799 h 1165799"/>
              <a:gd name="connsiteX3" fmla="*/ 628650 w 3086101"/>
              <a:gd name="connsiteY3" fmla="*/ 1165799 h 1165799"/>
              <a:gd name="connsiteX4" fmla="*/ 0 w 3086101"/>
              <a:gd name="connsiteY4" fmla="*/ 0 h 1165799"/>
              <a:gd name="connsiteX0" fmla="*/ 0 w 3086101"/>
              <a:gd name="connsiteY0" fmla="*/ 2074 h 1167873"/>
              <a:gd name="connsiteX1" fmla="*/ 3086101 w 3086101"/>
              <a:gd name="connsiteY1" fmla="*/ 0 h 1167873"/>
              <a:gd name="connsiteX2" fmla="*/ 3086101 w 3086101"/>
              <a:gd name="connsiteY2" fmla="*/ 1167873 h 1167873"/>
              <a:gd name="connsiteX3" fmla="*/ 628650 w 3086101"/>
              <a:gd name="connsiteY3" fmla="*/ 1167873 h 1167873"/>
              <a:gd name="connsiteX4" fmla="*/ 0 w 3086101"/>
              <a:gd name="connsiteY4" fmla="*/ 2074 h 1167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1" h="1167873">
                <a:moveTo>
                  <a:pt x="0" y="2074"/>
                </a:moveTo>
                <a:lnTo>
                  <a:pt x="3086101" y="0"/>
                </a:lnTo>
                <a:lnTo>
                  <a:pt x="3086101" y="1167873"/>
                </a:lnTo>
                <a:lnTo>
                  <a:pt x="628650" y="1167873"/>
                </a:lnTo>
                <a:lnTo>
                  <a:pt x="0" y="2074"/>
                </a:lnTo>
                <a:close/>
              </a:path>
            </a:pathLst>
          </a:custGeom>
          <a:solidFill>
            <a:schemeClr val="accent1"/>
          </a:solidFill>
          <a:ln w="25400" cap="flat" cmpd="sng" algn="ctr">
            <a:noFill/>
            <a:prstDash val="solid"/>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ea typeface="맑은 고딕" panose="020B0503020000020004" pitchFamily="34" charset="-127"/>
              <a:cs typeface="+mn-cs"/>
            </a:endParaRPr>
          </a:p>
        </p:txBody>
      </p:sp>
      <p:sp>
        <p:nvSpPr>
          <p:cNvPr id="8" name="Title 7">
            <a:extLst>
              <a:ext uri="{FF2B5EF4-FFF2-40B4-BE49-F238E27FC236}">
                <a16:creationId xmlns:a16="http://schemas.microsoft.com/office/drawing/2014/main" id="{65FC4C69-07E5-45FA-A497-D6E6600EB3CF}"/>
              </a:ext>
            </a:extLst>
          </p:cNvPr>
          <p:cNvSpPr>
            <a:spLocks noGrp="1"/>
          </p:cNvSpPr>
          <p:nvPr>
            <p:ph type="ctrTitle"/>
          </p:nvPr>
        </p:nvSpPr>
        <p:spPr>
          <a:xfrm>
            <a:off x="429580" y="2343104"/>
            <a:ext cx="3818570" cy="1333520"/>
          </a:xfrm>
        </p:spPr>
        <p:txBody>
          <a:bodyPr>
            <a:normAutofit fontScale="90000"/>
          </a:bodyPr>
          <a:lstStyle/>
          <a:p>
            <a:pPr>
              <a:lnSpc>
                <a:spcPct val="100000"/>
              </a:lnSpc>
            </a:pPr>
            <a:r>
              <a:rPr lang="en-US" sz="2700" b="1" dirty="0">
                <a:cs typeface="Arial" panose="020B0604020202020204" pitchFamily="34" charset="0"/>
              </a:rPr>
              <a:t>Market Research Report</a:t>
            </a:r>
            <a:br>
              <a:rPr lang="en-US" sz="2800" b="1" dirty="0">
                <a:cs typeface="Arial" panose="020B0604020202020204" pitchFamily="34" charset="0"/>
              </a:rPr>
            </a:br>
            <a:r>
              <a:rPr lang="en-US" sz="2000" b="1" dirty="0">
                <a:cs typeface="Arial" panose="020B0604020202020204" pitchFamily="34" charset="0"/>
              </a:rPr>
              <a:t>5G Ecosystem and its Future in Thailand</a:t>
            </a:r>
            <a:endParaRPr lang="th-TH" sz="2800" dirty="0"/>
          </a:p>
        </p:txBody>
      </p:sp>
      <p:sp>
        <p:nvSpPr>
          <p:cNvPr id="9" name="Subtitle 8">
            <a:extLst>
              <a:ext uri="{FF2B5EF4-FFF2-40B4-BE49-F238E27FC236}">
                <a16:creationId xmlns:a16="http://schemas.microsoft.com/office/drawing/2014/main" id="{827E7BC5-6A6E-4D42-A83D-196EF733C3B4}"/>
              </a:ext>
            </a:extLst>
          </p:cNvPr>
          <p:cNvSpPr>
            <a:spLocks noGrp="1"/>
          </p:cNvSpPr>
          <p:nvPr>
            <p:ph type="subTitle" idx="1"/>
          </p:nvPr>
        </p:nvSpPr>
        <p:spPr/>
        <p:txBody>
          <a:bodyPr/>
          <a:lstStyle/>
          <a:p>
            <a:r>
              <a:rPr lang="en-US" sz="1400" dirty="0">
                <a:cs typeface="Arial" panose="020B0604020202020204" pitchFamily="34" charset="0"/>
              </a:rPr>
              <a:t>Kick-off Meeting, May 2020</a:t>
            </a:r>
          </a:p>
          <a:p>
            <a:endParaRPr lang="th-TH" dirty="0"/>
          </a:p>
          <a:p>
            <a:endParaRPr lang="th-TH" dirty="0"/>
          </a:p>
        </p:txBody>
      </p:sp>
      <p:sp>
        <p:nvSpPr>
          <p:cNvPr id="10" name="Rectangle 9">
            <a:extLst>
              <a:ext uri="{FF2B5EF4-FFF2-40B4-BE49-F238E27FC236}">
                <a16:creationId xmlns:a16="http://schemas.microsoft.com/office/drawing/2014/main" id="{07507DD7-7F34-44F8-9E62-3C765BC90117}"/>
              </a:ext>
            </a:extLst>
          </p:cNvPr>
          <p:cNvSpPr/>
          <p:nvPr/>
        </p:nvSpPr>
        <p:spPr>
          <a:xfrm>
            <a:off x="429580" y="3959280"/>
            <a:ext cx="1782493" cy="5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A985003A-3C78-479D-92AE-A2B59B94FC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9580" y="241551"/>
            <a:ext cx="644400" cy="308026"/>
          </a:xfrm>
          <a:prstGeom prst="rect">
            <a:avLst/>
          </a:prstGeom>
        </p:spPr>
      </p:pic>
      <p:pic>
        <p:nvPicPr>
          <p:cNvPr id="14" name="Picture 13">
            <a:extLst>
              <a:ext uri="{FF2B5EF4-FFF2-40B4-BE49-F238E27FC236}">
                <a16:creationId xmlns:a16="http://schemas.microsoft.com/office/drawing/2014/main" id="{53E69150-1629-4C9D-95E7-8128772156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286" y="241551"/>
            <a:ext cx="1164043" cy="308026"/>
          </a:xfrm>
          <a:prstGeom prst="rect">
            <a:avLst/>
          </a:prstGeom>
        </p:spPr>
      </p:pic>
    </p:spTree>
    <p:extLst>
      <p:ext uri="{BB962C8B-B14F-4D97-AF65-F5344CB8AC3E}">
        <p14:creationId xmlns:p14="http://schemas.microsoft.com/office/powerpoint/2010/main" val="23749321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8CBD-54A4-4C0A-938D-6295A7BFA4A2}"/>
              </a:ext>
            </a:extLst>
          </p:cNvPr>
          <p:cNvSpPr>
            <a:spLocks noGrp="1"/>
          </p:cNvSpPr>
          <p:nvPr>
            <p:ph type="title"/>
          </p:nvPr>
        </p:nvSpPr>
        <p:spPr/>
        <p:txBody>
          <a:bodyPr>
            <a:noAutofit/>
          </a:bodyPr>
          <a:lstStyle/>
          <a:p>
            <a:pPr>
              <a:lnSpc>
                <a:spcPct val="100000"/>
              </a:lnSpc>
            </a:pPr>
            <a:r>
              <a:rPr lang="th-TH" dirty="0"/>
              <a:t>แนวทางและกลยุทธ์การตอบสนองต่อการเปลี่ยนแปลงด้านดิจิทัล (</a:t>
            </a:r>
            <a:r>
              <a:rPr lang="en-US" dirty="0"/>
              <a:t>Digital Disruption</a:t>
            </a:r>
            <a:r>
              <a:rPr lang="th-TH" dirty="0"/>
              <a:t>)</a:t>
            </a:r>
            <a:r>
              <a:rPr lang="en-US" dirty="0"/>
              <a:t> </a:t>
            </a:r>
            <a:r>
              <a:rPr lang="th-TH" dirty="0"/>
              <a:t>ที่มีการนำไปปรับใช้กับองค์กรขนาดใหญ่สำหรับการปรับเปลี่ยนองค์กรไปสู่ยุคดิจิทัล</a:t>
            </a:r>
            <a:endParaRPr lang="en-US" dirty="0"/>
          </a:p>
        </p:txBody>
      </p:sp>
      <p:sp>
        <p:nvSpPr>
          <p:cNvPr id="4" name="TextBox 3">
            <a:extLst>
              <a:ext uri="{FF2B5EF4-FFF2-40B4-BE49-F238E27FC236}">
                <a16:creationId xmlns:a16="http://schemas.microsoft.com/office/drawing/2014/main" id="{5BC07FEA-105A-4F90-96B6-8A0D85321FA0}"/>
              </a:ext>
            </a:extLst>
          </p:cNvPr>
          <p:cNvSpPr txBox="1"/>
          <p:nvPr/>
        </p:nvSpPr>
        <p:spPr>
          <a:xfrm>
            <a:off x="3341585" y="1362075"/>
            <a:ext cx="5410201" cy="377845"/>
          </a:xfrm>
          <a:prstGeom prst="roundRect">
            <a:avLst>
              <a:gd name="adj" fmla="val 18998"/>
            </a:avLst>
          </a:prstGeom>
          <a:solidFill>
            <a:srgbClr val="CCEC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rPr>
              <a:t> Strategies to Respond to Digital Disruption</a:t>
            </a:r>
          </a:p>
        </p:txBody>
      </p:sp>
      <p:grpSp>
        <p:nvGrpSpPr>
          <p:cNvPr id="6" name="Group 5">
            <a:extLst>
              <a:ext uri="{FF2B5EF4-FFF2-40B4-BE49-F238E27FC236}">
                <a16:creationId xmlns:a16="http://schemas.microsoft.com/office/drawing/2014/main" id="{B53E9422-22AF-4E23-928B-1906045B263A}"/>
              </a:ext>
            </a:extLst>
          </p:cNvPr>
          <p:cNvGrpSpPr/>
          <p:nvPr/>
        </p:nvGrpSpPr>
        <p:grpSpPr>
          <a:xfrm>
            <a:off x="1085291" y="3287579"/>
            <a:ext cx="9913838" cy="1709109"/>
            <a:chOff x="1312759" y="3236879"/>
            <a:chExt cx="9159264" cy="1665878"/>
          </a:xfrm>
        </p:grpSpPr>
        <p:sp>
          <p:nvSpPr>
            <p:cNvPr id="7" name="Freeform 43">
              <a:extLst>
                <a:ext uri="{FF2B5EF4-FFF2-40B4-BE49-F238E27FC236}">
                  <a16:creationId xmlns:a16="http://schemas.microsoft.com/office/drawing/2014/main" id="{7EAC257A-9491-4AEC-881E-59C0D62F52BF}"/>
                </a:ext>
              </a:extLst>
            </p:cNvPr>
            <p:cNvSpPr>
              <a:spLocks/>
            </p:cNvSpPr>
            <p:nvPr/>
          </p:nvSpPr>
          <p:spPr bwMode="auto">
            <a:xfrm>
              <a:off x="3393345" y="3236879"/>
              <a:ext cx="588673" cy="538326"/>
            </a:xfrm>
            <a:custGeom>
              <a:avLst/>
              <a:gdLst>
                <a:gd name="T0" fmla="*/ 0 w 2603"/>
                <a:gd name="T1" fmla="*/ 0 h 2379"/>
                <a:gd name="T2" fmla="*/ 2603 w 2603"/>
                <a:gd name="T3" fmla="*/ 1078 h 2379"/>
                <a:gd name="T4" fmla="*/ 1301 w 2603"/>
                <a:gd name="T5" fmla="*/ 2379 h 2379"/>
                <a:gd name="T6" fmla="*/ 0 w 2603"/>
                <a:gd name="T7" fmla="*/ 1840 h 2379"/>
                <a:gd name="T8" fmla="*/ 0 w 2603"/>
                <a:gd name="T9" fmla="*/ 0 h 2379"/>
              </a:gdLst>
              <a:ahLst/>
              <a:cxnLst>
                <a:cxn ang="0">
                  <a:pos x="T0" y="T1"/>
                </a:cxn>
                <a:cxn ang="0">
                  <a:pos x="T2" y="T3"/>
                </a:cxn>
                <a:cxn ang="0">
                  <a:pos x="T4" y="T5"/>
                </a:cxn>
                <a:cxn ang="0">
                  <a:pos x="T6" y="T7"/>
                </a:cxn>
                <a:cxn ang="0">
                  <a:pos x="T8" y="T9"/>
                </a:cxn>
              </a:cxnLst>
              <a:rect l="0" t="0" r="r" b="b"/>
              <a:pathLst>
                <a:path w="2603" h="2379">
                  <a:moveTo>
                    <a:pt x="0" y="0"/>
                  </a:moveTo>
                  <a:cubicBezTo>
                    <a:pt x="976" y="0"/>
                    <a:pt x="1912" y="388"/>
                    <a:pt x="2603" y="1078"/>
                  </a:cubicBezTo>
                  <a:lnTo>
                    <a:pt x="1301" y="2379"/>
                  </a:lnTo>
                  <a:cubicBezTo>
                    <a:pt x="956" y="2034"/>
                    <a:pt x="488" y="1840"/>
                    <a:pt x="0" y="1840"/>
                  </a:cubicBezTo>
                  <a:lnTo>
                    <a:pt x="0" y="0"/>
                  </a:lnTo>
                  <a:close/>
                </a:path>
              </a:pathLst>
            </a:custGeom>
            <a:solidFill>
              <a:srgbClr val="96D5E6">
                <a:alpha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8" name="Freeform 45">
              <a:extLst>
                <a:ext uri="{FF2B5EF4-FFF2-40B4-BE49-F238E27FC236}">
                  <a16:creationId xmlns:a16="http://schemas.microsoft.com/office/drawing/2014/main" id="{496580E2-7C85-4192-8945-B102CAF810E2}"/>
                </a:ext>
              </a:extLst>
            </p:cNvPr>
            <p:cNvSpPr>
              <a:spLocks/>
            </p:cNvSpPr>
            <p:nvPr/>
          </p:nvSpPr>
          <p:spPr bwMode="auto">
            <a:xfrm>
              <a:off x="3687681" y="3480868"/>
              <a:ext cx="538326" cy="589226"/>
            </a:xfrm>
            <a:custGeom>
              <a:avLst/>
              <a:gdLst>
                <a:gd name="T0" fmla="*/ 1302 w 2380"/>
                <a:gd name="T1" fmla="*/ 0 h 2603"/>
                <a:gd name="T2" fmla="*/ 2380 w 2380"/>
                <a:gd name="T3" fmla="*/ 2603 h 2603"/>
                <a:gd name="T4" fmla="*/ 539 w 2380"/>
                <a:gd name="T5" fmla="*/ 2603 h 2603"/>
                <a:gd name="T6" fmla="*/ 0 w 2380"/>
                <a:gd name="T7" fmla="*/ 1301 h 2603"/>
                <a:gd name="T8" fmla="*/ 1302 w 2380"/>
                <a:gd name="T9" fmla="*/ 0 h 2603"/>
              </a:gdLst>
              <a:ahLst/>
              <a:cxnLst>
                <a:cxn ang="0">
                  <a:pos x="T0" y="T1"/>
                </a:cxn>
                <a:cxn ang="0">
                  <a:pos x="T2" y="T3"/>
                </a:cxn>
                <a:cxn ang="0">
                  <a:pos x="T4" y="T5"/>
                </a:cxn>
                <a:cxn ang="0">
                  <a:pos x="T6" y="T7"/>
                </a:cxn>
                <a:cxn ang="0">
                  <a:pos x="T8" y="T9"/>
                </a:cxn>
              </a:cxnLst>
              <a:rect l="0" t="0" r="r" b="b"/>
              <a:pathLst>
                <a:path w="2380" h="2603">
                  <a:moveTo>
                    <a:pt x="1302" y="0"/>
                  </a:moveTo>
                  <a:cubicBezTo>
                    <a:pt x="1992" y="690"/>
                    <a:pt x="2380" y="1627"/>
                    <a:pt x="2380" y="2603"/>
                  </a:cubicBezTo>
                  <a:lnTo>
                    <a:pt x="539" y="2603"/>
                  </a:lnTo>
                  <a:cubicBezTo>
                    <a:pt x="539" y="2115"/>
                    <a:pt x="346" y="1646"/>
                    <a:pt x="0" y="1301"/>
                  </a:cubicBezTo>
                  <a:lnTo>
                    <a:pt x="1302" y="0"/>
                  </a:lnTo>
                  <a:close/>
                </a:path>
              </a:pathLst>
            </a:custGeom>
            <a:solidFill>
              <a:srgbClr val="96D5E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9" name="Freeform 55">
              <a:extLst>
                <a:ext uri="{FF2B5EF4-FFF2-40B4-BE49-F238E27FC236}">
                  <a16:creationId xmlns:a16="http://schemas.microsoft.com/office/drawing/2014/main" id="{7317927D-FA32-45FA-9946-08E0E578148E}"/>
                </a:ext>
              </a:extLst>
            </p:cNvPr>
            <p:cNvSpPr>
              <a:spLocks/>
            </p:cNvSpPr>
            <p:nvPr/>
          </p:nvSpPr>
          <p:spPr bwMode="auto">
            <a:xfrm>
              <a:off x="2561235" y="3480868"/>
              <a:ext cx="538326" cy="589226"/>
            </a:xfrm>
            <a:custGeom>
              <a:avLst/>
              <a:gdLst>
                <a:gd name="T0" fmla="*/ 0 w 2379"/>
                <a:gd name="T1" fmla="*/ 2603 h 2603"/>
                <a:gd name="T2" fmla="*/ 1078 w 2379"/>
                <a:gd name="T3" fmla="*/ 0 h 2603"/>
                <a:gd name="T4" fmla="*/ 2379 w 2379"/>
                <a:gd name="T5" fmla="*/ 1301 h 2603"/>
                <a:gd name="T6" fmla="*/ 1840 w 2379"/>
                <a:gd name="T7" fmla="*/ 2603 h 2603"/>
                <a:gd name="T8" fmla="*/ 0 w 2379"/>
                <a:gd name="T9" fmla="*/ 2603 h 2603"/>
              </a:gdLst>
              <a:ahLst/>
              <a:cxnLst>
                <a:cxn ang="0">
                  <a:pos x="T0" y="T1"/>
                </a:cxn>
                <a:cxn ang="0">
                  <a:pos x="T2" y="T3"/>
                </a:cxn>
                <a:cxn ang="0">
                  <a:pos x="T4" y="T5"/>
                </a:cxn>
                <a:cxn ang="0">
                  <a:pos x="T6" y="T7"/>
                </a:cxn>
                <a:cxn ang="0">
                  <a:pos x="T8" y="T9"/>
                </a:cxn>
              </a:cxnLst>
              <a:rect l="0" t="0" r="r" b="b"/>
              <a:pathLst>
                <a:path w="2379" h="2603">
                  <a:moveTo>
                    <a:pt x="0" y="2603"/>
                  </a:moveTo>
                  <a:cubicBezTo>
                    <a:pt x="0" y="1627"/>
                    <a:pt x="388" y="690"/>
                    <a:pt x="1078" y="0"/>
                  </a:cubicBezTo>
                  <a:lnTo>
                    <a:pt x="2379" y="1301"/>
                  </a:lnTo>
                  <a:cubicBezTo>
                    <a:pt x="2034" y="1646"/>
                    <a:pt x="1840" y="2115"/>
                    <a:pt x="1840" y="2603"/>
                  </a:cubicBezTo>
                  <a:lnTo>
                    <a:pt x="0" y="2603"/>
                  </a:lnTo>
                  <a:close/>
                </a:path>
              </a:pathLst>
            </a:custGeom>
            <a:solidFill>
              <a:srgbClr val="CCECFF">
                <a:alpha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0" name="Freeform 57">
              <a:extLst>
                <a:ext uri="{FF2B5EF4-FFF2-40B4-BE49-F238E27FC236}">
                  <a16:creationId xmlns:a16="http://schemas.microsoft.com/office/drawing/2014/main" id="{4D4567AC-A96A-4967-9D3B-45D8F5BDA76F}"/>
                </a:ext>
              </a:extLst>
            </p:cNvPr>
            <p:cNvSpPr>
              <a:spLocks/>
            </p:cNvSpPr>
            <p:nvPr/>
          </p:nvSpPr>
          <p:spPr bwMode="auto">
            <a:xfrm>
              <a:off x="2805225" y="3236879"/>
              <a:ext cx="588120" cy="538326"/>
            </a:xfrm>
            <a:custGeom>
              <a:avLst/>
              <a:gdLst>
                <a:gd name="T0" fmla="*/ 0 w 2602"/>
                <a:gd name="T1" fmla="*/ 1078 h 2379"/>
                <a:gd name="T2" fmla="*/ 2602 w 2602"/>
                <a:gd name="T3" fmla="*/ 0 h 2379"/>
                <a:gd name="T4" fmla="*/ 2602 w 2602"/>
                <a:gd name="T5" fmla="*/ 1840 h 2379"/>
                <a:gd name="T6" fmla="*/ 1301 w 2602"/>
                <a:gd name="T7" fmla="*/ 2379 h 2379"/>
                <a:gd name="T8" fmla="*/ 0 w 2602"/>
                <a:gd name="T9" fmla="*/ 1078 h 2379"/>
              </a:gdLst>
              <a:ahLst/>
              <a:cxnLst>
                <a:cxn ang="0">
                  <a:pos x="T0" y="T1"/>
                </a:cxn>
                <a:cxn ang="0">
                  <a:pos x="T2" y="T3"/>
                </a:cxn>
                <a:cxn ang="0">
                  <a:pos x="T4" y="T5"/>
                </a:cxn>
                <a:cxn ang="0">
                  <a:pos x="T6" y="T7"/>
                </a:cxn>
                <a:cxn ang="0">
                  <a:pos x="T8" y="T9"/>
                </a:cxn>
              </a:cxnLst>
              <a:rect l="0" t="0" r="r" b="b"/>
              <a:pathLst>
                <a:path w="2602" h="2379">
                  <a:moveTo>
                    <a:pt x="0" y="1078"/>
                  </a:moveTo>
                  <a:cubicBezTo>
                    <a:pt x="690" y="388"/>
                    <a:pt x="1626" y="0"/>
                    <a:pt x="2602" y="0"/>
                  </a:cubicBezTo>
                  <a:lnTo>
                    <a:pt x="2602" y="1840"/>
                  </a:lnTo>
                  <a:cubicBezTo>
                    <a:pt x="2114" y="1840"/>
                    <a:pt x="1646" y="2034"/>
                    <a:pt x="1301" y="2379"/>
                  </a:cubicBezTo>
                  <a:lnTo>
                    <a:pt x="0" y="1078"/>
                  </a:lnTo>
                  <a:close/>
                </a:path>
              </a:pathLst>
            </a:custGeom>
            <a:solidFill>
              <a:srgbClr val="B5E1ED">
                <a:alpha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1" name="Freeform 47">
              <a:extLst>
                <a:ext uri="{FF2B5EF4-FFF2-40B4-BE49-F238E27FC236}">
                  <a16:creationId xmlns:a16="http://schemas.microsoft.com/office/drawing/2014/main" id="{67DA8BD5-C288-4422-B0FB-4576D7C92C1D}"/>
                </a:ext>
              </a:extLst>
            </p:cNvPr>
            <p:cNvSpPr>
              <a:spLocks/>
            </p:cNvSpPr>
            <p:nvPr/>
          </p:nvSpPr>
          <p:spPr bwMode="auto">
            <a:xfrm>
              <a:off x="4936157" y="4070094"/>
              <a:ext cx="538326" cy="588673"/>
            </a:xfrm>
            <a:custGeom>
              <a:avLst/>
              <a:gdLst>
                <a:gd name="T0" fmla="*/ 2380 w 2380"/>
                <a:gd name="T1" fmla="*/ 0 h 2602"/>
                <a:gd name="T2" fmla="*/ 1302 w 2380"/>
                <a:gd name="T3" fmla="*/ 2602 h 2602"/>
                <a:gd name="T4" fmla="*/ 0 w 2380"/>
                <a:gd name="T5" fmla="*/ 1301 h 2602"/>
                <a:gd name="T6" fmla="*/ 539 w 2380"/>
                <a:gd name="T7" fmla="*/ 0 h 2602"/>
                <a:gd name="T8" fmla="*/ 2380 w 2380"/>
                <a:gd name="T9" fmla="*/ 0 h 2602"/>
              </a:gdLst>
              <a:ahLst/>
              <a:cxnLst>
                <a:cxn ang="0">
                  <a:pos x="T0" y="T1"/>
                </a:cxn>
                <a:cxn ang="0">
                  <a:pos x="T2" y="T3"/>
                </a:cxn>
                <a:cxn ang="0">
                  <a:pos x="T4" y="T5"/>
                </a:cxn>
                <a:cxn ang="0">
                  <a:pos x="T6" y="T7"/>
                </a:cxn>
                <a:cxn ang="0">
                  <a:pos x="T8" y="T9"/>
                </a:cxn>
              </a:cxnLst>
              <a:rect l="0" t="0" r="r" b="b"/>
              <a:pathLst>
                <a:path w="2380" h="2602">
                  <a:moveTo>
                    <a:pt x="2380" y="0"/>
                  </a:moveTo>
                  <a:cubicBezTo>
                    <a:pt x="2380" y="976"/>
                    <a:pt x="1992" y="1912"/>
                    <a:pt x="1302" y="2602"/>
                  </a:cubicBezTo>
                  <a:lnTo>
                    <a:pt x="0" y="1301"/>
                  </a:lnTo>
                  <a:cubicBezTo>
                    <a:pt x="346" y="956"/>
                    <a:pt x="539" y="488"/>
                    <a:pt x="539" y="0"/>
                  </a:cubicBezTo>
                  <a:lnTo>
                    <a:pt x="2380"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2" name="Freeform 49">
              <a:extLst>
                <a:ext uri="{FF2B5EF4-FFF2-40B4-BE49-F238E27FC236}">
                  <a16:creationId xmlns:a16="http://schemas.microsoft.com/office/drawing/2014/main" id="{FFC0FD54-B687-4B81-94DE-89FA95FE1C53}"/>
                </a:ext>
              </a:extLst>
            </p:cNvPr>
            <p:cNvSpPr>
              <a:spLocks/>
            </p:cNvSpPr>
            <p:nvPr/>
          </p:nvSpPr>
          <p:spPr bwMode="auto">
            <a:xfrm>
              <a:off x="4641821" y="4364431"/>
              <a:ext cx="588673" cy="538326"/>
            </a:xfrm>
            <a:custGeom>
              <a:avLst/>
              <a:gdLst>
                <a:gd name="T0" fmla="*/ 2603 w 2603"/>
                <a:gd name="T1" fmla="*/ 1301 h 2379"/>
                <a:gd name="T2" fmla="*/ 0 w 2603"/>
                <a:gd name="T3" fmla="*/ 2379 h 2379"/>
                <a:gd name="T4" fmla="*/ 0 w 2603"/>
                <a:gd name="T5" fmla="*/ 539 h 2379"/>
                <a:gd name="T6" fmla="*/ 1301 w 2603"/>
                <a:gd name="T7" fmla="*/ 0 h 2379"/>
                <a:gd name="T8" fmla="*/ 2603 w 2603"/>
                <a:gd name="T9" fmla="*/ 1301 h 2379"/>
              </a:gdLst>
              <a:ahLst/>
              <a:cxnLst>
                <a:cxn ang="0">
                  <a:pos x="T0" y="T1"/>
                </a:cxn>
                <a:cxn ang="0">
                  <a:pos x="T2" y="T3"/>
                </a:cxn>
                <a:cxn ang="0">
                  <a:pos x="T4" y="T5"/>
                </a:cxn>
                <a:cxn ang="0">
                  <a:pos x="T6" y="T7"/>
                </a:cxn>
                <a:cxn ang="0">
                  <a:pos x="T8" y="T9"/>
                </a:cxn>
              </a:cxnLst>
              <a:rect l="0" t="0" r="r" b="b"/>
              <a:pathLst>
                <a:path w="2603" h="2379">
                  <a:moveTo>
                    <a:pt x="2603" y="1301"/>
                  </a:moveTo>
                  <a:cubicBezTo>
                    <a:pt x="1912" y="1991"/>
                    <a:pt x="976" y="2379"/>
                    <a:pt x="0" y="2379"/>
                  </a:cubicBezTo>
                  <a:lnTo>
                    <a:pt x="0" y="539"/>
                  </a:lnTo>
                  <a:cubicBezTo>
                    <a:pt x="488" y="539"/>
                    <a:pt x="956" y="345"/>
                    <a:pt x="1301" y="0"/>
                  </a:cubicBezTo>
                  <a:lnTo>
                    <a:pt x="2603" y="1301"/>
                  </a:lnTo>
                  <a:close/>
                </a:path>
              </a:pathLst>
            </a:custGeom>
            <a:solidFill>
              <a:srgbClr val="92D050">
                <a:alpha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3" name="Freeform 51">
              <a:extLst>
                <a:ext uri="{FF2B5EF4-FFF2-40B4-BE49-F238E27FC236}">
                  <a16:creationId xmlns:a16="http://schemas.microsoft.com/office/drawing/2014/main" id="{CD481914-A4D8-4CBE-B2A2-4E7274E0E182}"/>
                </a:ext>
              </a:extLst>
            </p:cNvPr>
            <p:cNvSpPr>
              <a:spLocks/>
            </p:cNvSpPr>
            <p:nvPr/>
          </p:nvSpPr>
          <p:spPr bwMode="auto">
            <a:xfrm>
              <a:off x="4053701" y="4364431"/>
              <a:ext cx="588120" cy="538326"/>
            </a:xfrm>
            <a:custGeom>
              <a:avLst/>
              <a:gdLst>
                <a:gd name="T0" fmla="*/ 2602 w 2602"/>
                <a:gd name="T1" fmla="*/ 2379 h 2379"/>
                <a:gd name="T2" fmla="*/ 0 w 2602"/>
                <a:gd name="T3" fmla="*/ 1301 h 2379"/>
                <a:gd name="T4" fmla="*/ 1301 w 2602"/>
                <a:gd name="T5" fmla="*/ 0 h 2379"/>
                <a:gd name="T6" fmla="*/ 2602 w 2602"/>
                <a:gd name="T7" fmla="*/ 539 h 2379"/>
                <a:gd name="T8" fmla="*/ 2602 w 2602"/>
                <a:gd name="T9" fmla="*/ 2379 h 2379"/>
              </a:gdLst>
              <a:ahLst/>
              <a:cxnLst>
                <a:cxn ang="0">
                  <a:pos x="T0" y="T1"/>
                </a:cxn>
                <a:cxn ang="0">
                  <a:pos x="T2" y="T3"/>
                </a:cxn>
                <a:cxn ang="0">
                  <a:pos x="T4" y="T5"/>
                </a:cxn>
                <a:cxn ang="0">
                  <a:pos x="T6" y="T7"/>
                </a:cxn>
                <a:cxn ang="0">
                  <a:pos x="T8" y="T9"/>
                </a:cxn>
              </a:cxnLst>
              <a:rect l="0" t="0" r="r" b="b"/>
              <a:pathLst>
                <a:path w="2602" h="2379">
                  <a:moveTo>
                    <a:pt x="2602" y="2379"/>
                  </a:moveTo>
                  <a:cubicBezTo>
                    <a:pt x="1626" y="2379"/>
                    <a:pt x="690" y="1991"/>
                    <a:pt x="0" y="1301"/>
                  </a:cubicBezTo>
                  <a:lnTo>
                    <a:pt x="1301" y="0"/>
                  </a:lnTo>
                  <a:cubicBezTo>
                    <a:pt x="1646" y="345"/>
                    <a:pt x="2114" y="539"/>
                    <a:pt x="2602" y="539"/>
                  </a:cubicBezTo>
                  <a:lnTo>
                    <a:pt x="2602" y="2379"/>
                  </a:lnTo>
                  <a:close/>
                </a:path>
              </a:pathLst>
            </a:custGeom>
            <a:solidFill>
              <a:srgbClr val="92D050">
                <a:alpha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4" name="Freeform 53">
              <a:extLst>
                <a:ext uri="{FF2B5EF4-FFF2-40B4-BE49-F238E27FC236}">
                  <a16:creationId xmlns:a16="http://schemas.microsoft.com/office/drawing/2014/main" id="{CDB88350-C6F5-495E-9A60-703724E2E426}"/>
                </a:ext>
              </a:extLst>
            </p:cNvPr>
            <p:cNvSpPr>
              <a:spLocks/>
            </p:cNvSpPr>
            <p:nvPr/>
          </p:nvSpPr>
          <p:spPr bwMode="auto">
            <a:xfrm>
              <a:off x="3809712" y="4070094"/>
              <a:ext cx="538326" cy="588673"/>
            </a:xfrm>
            <a:custGeom>
              <a:avLst/>
              <a:gdLst>
                <a:gd name="T0" fmla="*/ 1078 w 2379"/>
                <a:gd name="T1" fmla="*/ 2602 h 2602"/>
                <a:gd name="T2" fmla="*/ 0 w 2379"/>
                <a:gd name="T3" fmla="*/ 0 h 2602"/>
                <a:gd name="T4" fmla="*/ 1840 w 2379"/>
                <a:gd name="T5" fmla="*/ 0 h 2602"/>
                <a:gd name="T6" fmla="*/ 2379 w 2379"/>
                <a:gd name="T7" fmla="*/ 1301 h 2602"/>
                <a:gd name="T8" fmla="*/ 1078 w 2379"/>
                <a:gd name="T9" fmla="*/ 2602 h 2602"/>
              </a:gdLst>
              <a:ahLst/>
              <a:cxnLst>
                <a:cxn ang="0">
                  <a:pos x="T0" y="T1"/>
                </a:cxn>
                <a:cxn ang="0">
                  <a:pos x="T2" y="T3"/>
                </a:cxn>
                <a:cxn ang="0">
                  <a:pos x="T4" y="T5"/>
                </a:cxn>
                <a:cxn ang="0">
                  <a:pos x="T6" y="T7"/>
                </a:cxn>
                <a:cxn ang="0">
                  <a:pos x="T8" y="T9"/>
                </a:cxn>
              </a:cxnLst>
              <a:rect l="0" t="0" r="r" b="b"/>
              <a:pathLst>
                <a:path w="2379" h="2602">
                  <a:moveTo>
                    <a:pt x="1078" y="2602"/>
                  </a:moveTo>
                  <a:cubicBezTo>
                    <a:pt x="388" y="1912"/>
                    <a:pt x="0" y="976"/>
                    <a:pt x="0" y="0"/>
                  </a:cubicBezTo>
                  <a:lnTo>
                    <a:pt x="1840" y="0"/>
                  </a:lnTo>
                  <a:cubicBezTo>
                    <a:pt x="1840" y="488"/>
                    <a:pt x="2034" y="956"/>
                    <a:pt x="2379" y="1301"/>
                  </a:cubicBezTo>
                  <a:lnTo>
                    <a:pt x="1078" y="2602"/>
                  </a:lnTo>
                  <a:close/>
                </a:path>
              </a:pathLst>
            </a:custGeom>
            <a:solidFill>
              <a:srgbClr val="92D050">
                <a:alpha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5" name="Freeform 43">
              <a:extLst>
                <a:ext uri="{FF2B5EF4-FFF2-40B4-BE49-F238E27FC236}">
                  <a16:creationId xmlns:a16="http://schemas.microsoft.com/office/drawing/2014/main" id="{4283858E-2C6C-4EE3-A237-ED04C4019EA7}"/>
                </a:ext>
              </a:extLst>
            </p:cNvPr>
            <p:cNvSpPr>
              <a:spLocks/>
            </p:cNvSpPr>
            <p:nvPr/>
          </p:nvSpPr>
          <p:spPr bwMode="auto">
            <a:xfrm>
              <a:off x="5890298" y="3237156"/>
              <a:ext cx="588673" cy="538326"/>
            </a:xfrm>
            <a:custGeom>
              <a:avLst/>
              <a:gdLst>
                <a:gd name="T0" fmla="*/ 0 w 2603"/>
                <a:gd name="T1" fmla="*/ 0 h 2379"/>
                <a:gd name="T2" fmla="*/ 2603 w 2603"/>
                <a:gd name="T3" fmla="*/ 1078 h 2379"/>
                <a:gd name="T4" fmla="*/ 1301 w 2603"/>
                <a:gd name="T5" fmla="*/ 2379 h 2379"/>
                <a:gd name="T6" fmla="*/ 0 w 2603"/>
                <a:gd name="T7" fmla="*/ 1840 h 2379"/>
                <a:gd name="T8" fmla="*/ 0 w 2603"/>
                <a:gd name="T9" fmla="*/ 0 h 2379"/>
              </a:gdLst>
              <a:ahLst/>
              <a:cxnLst>
                <a:cxn ang="0">
                  <a:pos x="T0" y="T1"/>
                </a:cxn>
                <a:cxn ang="0">
                  <a:pos x="T2" y="T3"/>
                </a:cxn>
                <a:cxn ang="0">
                  <a:pos x="T4" y="T5"/>
                </a:cxn>
                <a:cxn ang="0">
                  <a:pos x="T6" y="T7"/>
                </a:cxn>
                <a:cxn ang="0">
                  <a:pos x="T8" y="T9"/>
                </a:cxn>
              </a:cxnLst>
              <a:rect l="0" t="0" r="r" b="b"/>
              <a:pathLst>
                <a:path w="2603" h="2379">
                  <a:moveTo>
                    <a:pt x="0" y="0"/>
                  </a:moveTo>
                  <a:cubicBezTo>
                    <a:pt x="976" y="0"/>
                    <a:pt x="1912" y="388"/>
                    <a:pt x="2603" y="1078"/>
                  </a:cubicBezTo>
                  <a:lnTo>
                    <a:pt x="1301" y="2379"/>
                  </a:lnTo>
                  <a:cubicBezTo>
                    <a:pt x="956" y="2034"/>
                    <a:pt x="488" y="1840"/>
                    <a:pt x="0" y="1840"/>
                  </a:cubicBezTo>
                  <a:lnTo>
                    <a:pt x="0" y="0"/>
                  </a:lnTo>
                  <a:close/>
                </a:path>
              </a:pathLst>
            </a:custGeom>
            <a:solidFill>
              <a:srgbClr val="FFCCCC">
                <a:alpha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6" name="Freeform 45">
              <a:extLst>
                <a:ext uri="{FF2B5EF4-FFF2-40B4-BE49-F238E27FC236}">
                  <a16:creationId xmlns:a16="http://schemas.microsoft.com/office/drawing/2014/main" id="{A894F45E-9C33-4127-B198-50A594976636}"/>
                </a:ext>
              </a:extLst>
            </p:cNvPr>
            <p:cNvSpPr>
              <a:spLocks/>
            </p:cNvSpPr>
            <p:nvPr/>
          </p:nvSpPr>
          <p:spPr bwMode="auto">
            <a:xfrm>
              <a:off x="6184634" y="3481145"/>
              <a:ext cx="538326" cy="589226"/>
            </a:xfrm>
            <a:custGeom>
              <a:avLst/>
              <a:gdLst>
                <a:gd name="T0" fmla="*/ 1302 w 2380"/>
                <a:gd name="T1" fmla="*/ 0 h 2603"/>
                <a:gd name="T2" fmla="*/ 2380 w 2380"/>
                <a:gd name="T3" fmla="*/ 2603 h 2603"/>
                <a:gd name="T4" fmla="*/ 539 w 2380"/>
                <a:gd name="T5" fmla="*/ 2603 h 2603"/>
                <a:gd name="T6" fmla="*/ 0 w 2380"/>
                <a:gd name="T7" fmla="*/ 1301 h 2603"/>
                <a:gd name="T8" fmla="*/ 1302 w 2380"/>
                <a:gd name="T9" fmla="*/ 0 h 2603"/>
              </a:gdLst>
              <a:ahLst/>
              <a:cxnLst>
                <a:cxn ang="0">
                  <a:pos x="T0" y="T1"/>
                </a:cxn>
                <a:cxn ang="0">
                  <a:pos x="T2" y="T3"/>
                </a:cxn>
                <a:cxn ang="0">
                  <a:pos x="T4" y="T5"/>
                </a:cxn>
                <a:cxn ang="0">
                  <a:pos x="T6" y="T7"/>
                </a:cxn>
                <a:cxn ang="0">
                  <a:pos x="T8" y="T9"/>
                </a:cxn>
              </a:cxnLst>
              <a:rect l="0" t="0" r="r" b="b"/>
              <a:pathLst>
                <a:path w="2380" h="2603">
                  <a:moveTo>
                    <a:pt x="1302" y="0"/>
                  </a:moveTo>
                  <a:cubicBezTo>
                    <a:pt x="1992" y="690"/>
                    <a:pt x="2380" y="1627"/>
                    <a:pt x="2380" y="2603"/>
                  </a:cubicBezTo>
                  <a:lnTo>
                    <a:pt x="539" y="2603"/>
                  </a:lnTo>
                  <a:cubicBezTo>
                    <a:pt x="539" y="2115"/>
                    <a:pt x="346" y="1646"/>
                    <a:pt x="0" y="1301"/>
                  </a:cubicBezTo>
                  <a:lnTo>
                    <a:pt x="1302" y="0"/>
                  </a:lnTo>
                  <a:close/>
                </a:path>
              </a:pathLst>
            </a:custGeom>
            <a:solidFill>
              <a:srgbClr val="FFCCCC">
                <a:alpha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7" name="Freeform 55">
              <a:extLst>
                <a:ext uri="{FF2B5EF4-FFF2-40B4-BE49-F238E27FC236}">
                  <a16:creationId xmlns:a16="http://schemas.microsoft.com/office/drawing/2014/main" id="{9443EB7C-51D8-4C34-9CB1-5ED17396A969}"/>
                </a:ext>
              </a:extLst>
            </p:cNvPr>
            <p:cNvSpPr>
              <a:spLocks/>
            </p:cNvSpPr>
            <p:nvPr/>
          </p:nvSpPr>
          <p:spPr bwMode="auto">
            <a:xfrm>
              <a:off x="5058188" y="3481145"/>
              <a:ext cx="538326" cy="589226"/>
            </a:xfrm>
            <a:custGeom>
              <a:avLst/>
              <a:gdLst>
                <a:gd name="T0" fmla="*/ 0 w 2379"/>
                <a:gd name="T1" fmla="*/ 2603 h 2603"/>
                <a:gd name="T2" fmla="*/ 1078 w 2379"/>
                <a:gd name="T3" fmla="*/ 0 h 2603"/>
                <a:gd name="T4" fmla="*/ 2379 w 2379"/>
                <a:gd name="T5" fmla="*/ 1301 h 2603"/>
                <a:gd name="T6" fmla="*/ 1840 w 2379"/>
                <a:gd name="T7" fmla="*/ 2603 h 2603"/>
                <a:gd name="T8" fmla="*/ 0 w 2379"/>
                <a:gd name="T9" fmla="*/ 2603 h 2603"/>
              </a:gdLst>
              <a:ahLst/>
              <a:cxnLst>
                <a:cxn ang="0">
                  <a:pos x="T0" y="T1"/>
                </a:cxn>
                <a:cxn ang="0">
                  <a:pos x="T2" y="T3"/>
                </a:cxn>
                <a:cxn ang="0">
                  <a:pos x="T4" y="T5"/>
                </a:cxn>
                <a:cxn ang="0">
                  <a:pos x="T6" y="T7"/>
                </a:cxn>
                <a:cxn ang="0">
                  <a:pos x="T8" y="T9"/>
                </a:cxn>
              </a:cxnLst>
              <a:rect l="0" t="0" r="r" b="b"/>
              <a:pathLst>
                <a:path w="2379" h="2603">
                  <a:moveTo>
                    <a:pt x="0" y="2603"/>
                  </a:moveTo>
                  <a:cubicBezTo>
                    <a:pt x="0" y="1627"/>
                    <a:pt x="388" y="690"/>
                    <a:pt x="1078" y="0"/>
                  </a:cubicBezTo>
                  <a:lnTo>
                    <a:pt x="2379" y="1301"/>
                  </a:lnTo>
                  <a:cubicBezTo>
                    <a:pt x="2034" y="1646"/>
                    <a:pt x="1840" y="2115"/>
                    <a:pt x="1840" y="2603"/>
                  </a:cubicBezTo>
                  <a:lnTo>
                    <a:pt x="0" y="2603"/>
                  </a:lnTo>
                  <a:close/>
                </a:path>
              </a:pathLst>
            </a:custGeom>
            <a:solidFill>
              <a:srgbClr val="FFCCCC">
                <a:alpha val="1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8" name="Freeform 57">
              <a:extLst>
                <a:ext uri="{FF2B5EF4-FFF2-40B4-BE49-F238E27FC236}">
                  <a16:creationId xmlns:a16="http://schemas.microsoft.com/office/drawing/2014/main" id="{845441D2-CA69-490B-9C60-4254421A8591}"/>
                </a:ext>
              </a:extLst>
            </p:cNvPr>
            <p:cNvSpPr>
              <a:spLocks/>
            </p:cNvSpPr>
            <p:nvPr/>
          </p:nvSpPr>
          <p:spPr bwMode="auto">
            <a:xfrm>
              <a:off x="5302178" y="3237156"/>
              <a:ext cx="588120" cy="538326"/>
            </a:xfrm>
            <a:custGeom>
              <a:avLst/>
              <a:gdLst>
                <a:gd name="T0" fmla="*/ 0 w 2602"/>
                <a:gd name="T1" fmla="*/ 1078 h 2379"/>
                <a:gd name="T2" fmla="*/ 2602 w 2602"/>
                <a:gd name="T3" fmla="*/ 0 h 2379"/>
                <a:gd name="T4" fmla="*/ 2602 w 2602"/>
                <a:gd name="T5" fmla="*/ 1840 h 2379"/>
                <a:gd name="T6" fmla="*/ 1301 w 2602"/>
                <a:gd name="T7" fmla="*/ 2379 h 2379"/>
                <a:gd name="T8" fmla="*/ 0 w 2602"/>
                <a:gd name="T9" fmla="*/ 1078 h 2379"/>
              </a:gdLst>
              <a:ahLst/>
              <a:cxnLst>
                <a:cxn ang="0">
                  <a:pos x="T0" y="T1"/>
                </a:cxn>
                <a:cxn ang="0">
                  <a:pos x="T2" y="T3"/>
                </a:cxn>
                <a:cxn ang="0">
                  <a:pos x="T4" y="T5"/>
                </a:cxn>
                <a:cxn ang="0">
                  <a:pos x="T6" y="T7"/>
                </a:cxn>
                <a:cxn ang="0">
                  <a:pos x="T8" y="T9"/>
                </a:cxn>
              </a:cxnLst>
              <a:rect l="0" t="0" r="r" b="b"/>
              <a:pathLst>
                <a:path w="2602" h="2379">
                  <a:moveTo>
                    <a:pt x="0" y="1078"/>
                  </a:moveTo>
                  <a:cubicBezTo>
                    <a:pt x="690" y="388"/>
                    <a:pt x="1626" y="0"/>
                    <a:pt x="2602" y="0"/>
                  </a:cubicBezTo>
                  <a:lnTo>
                    <a:pt x="2602" y="1840"/>
                  </a:lnTo>
                  <a:cubicBezTo>
                    <a:pt x="2114" y="1840"/>
                    <a:pt x="1646" y="2034"/>
                    <a:pt x="1301" y="2379"/>
                  </a:cubicBezTo>
                  <a:lnTo>
                    <a:pt x="0" y="1078"/>
                  </a:lnTo>
                  <a:close/>
                </a:path>
              </a:pathLst>
            </a:custGeom>
            <a:solidFill>
              <a:srgbClr val="FFCCCC">
                <a:alpha val="2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9" name="Freeform 47">
              <a:extLst>
                <a:ext uri="{FF2B5EF4-FFF2-40B4-BE49-F238E27FC236}">
                  <a16:creationId xmlns:a16="http://schemas.microsoft.com/office/drawing/2014/main" id="{28C4D8BC-EC77-411E-9FF7-110453337278}"/>
                </a:ext>
              </a:extLst>
            </p:cNvPr>
            <p:cNvSpPr>
              <a:spLocks/>
            </p:cNvSpPr>
            <p:nvPr/>
          </p:nvSpPr>
          <p:spPr bwMode="auto">
            <a:xfrm>
              <a:off x="2439204" y="4070094"/>
              <a:ext cx="538326" cy="588673"/>
            </a:xfrm>
            <a:custGeom>
              <a:avLst/>
              <a:gdLst>
                <a:gd name="T0" fmla="*/ 2380 w 2380"/>
                <a:gd name="T1" fmla="*/ 0 h 2602"/>
                <a:gd name="T2" fmla="*/ 1302 w 2380"/>
                <a:gd name="T3" fmla="*/ 2602 h 2602"/>
                <a:gd name="T4" fmla="*/ 0 w 2380"/>
                <a:gd name="T5" fmla="*/ 1301 h 2602"/>
                <a:gd name="T6" fmla="*/ 539 w 2380"/>
                <a:gd name="T7" fmla="*/ 0 h 2602"/>
                <a:gd name="T8" fmla="*/ 2380 w 2380"/>
                <a:gd name="T9" fmla="*/ 0 h 2602"/>
              </a:gdLst>
              <a:ahLst/>
              <a:cxnLst>
                <a:cxn ang="0">
                  <a:pos x="T0" y="T1"/>
                </a:cxn>
                <a:cxn ang="0">
                  <a:pos x="T2" y="T3"/>
                </a:cxn>
                <a:cxn ang="0">
                  <a:pos x="T4" y="T5"/>
                </a:cxn>
                <a:cxn ang="0">
                  <a:pos x="T6" y="T7"/>
                </a:cxn>
                <a:cxn ang="0">
                  <a:pos x="T8" y="T9"/>
                </a:cxn>
              </a:cxnLst>
              <a:rect l="0" t="0" r="r" b="b"/>
              <a:pathLst>
                <a:path w="2380" h="2602">
                  <a:moveTo>
                    <a:pt x="2380" y="0"/>
                  </a:moveTo>
                  <a:cubicBezTo>
                    <a:pt x="2380" y="976"/>
                    <a:pt x="1992" y="1912"/>
                    <a:pt x="1302" y="2602"/>
                  </a:cubicBezTo>
                  <a:lnTo>
                    <a:pt x="0" y="1301"/>
                  </a:lnTo>
                  <a:cubicBezTo>
                    <a:pt x="346" y="956"/>
                    <a:pt x="539" y="488"/>
                    <a:pt x="539" y="0"/>
                  </a:cubicBezTo>
                  <a:lnTo>
                    <a:pt x="238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20" name="Freeform 49">
              <a:extLst>
                <a:ext uri="{FF2B5EF4-FFF2-40B4-BE49-F238E27FC236}">
                  <a16:creationId xmlns:a16="http://schemas.microsoft.com/office/drawing/2014/main" id="{472FA63F-AEDF-4C1C-8970-DCE342302DE1}"/>
                </a:ext>
              </a:extLst>
            </p:cNvPr>
            <p:cNvSpPr>
              <a:spLocks/>
            </p:cNvSpPr>
            <p:nvPr/>
          </p:nvSpPr>
          <p:spPr bwMode="auto">
            <a:xfrm>
              <a:off x="2144868" y="4364431"/>
              <a:ext cx="588673" cy="538326"/>
            </a:xfrm>
            <a:custGeom>
              <a:avLst/>
              <a:gdLst>
                <a:gd name="T0" fmla="*/ 2603 w 2603"/>
                <a:gd name="T1" fmla="*/ 1301 h 2379"/>
                <a:gd name="T2" fmla="*/ 0 w 2603"/>
                <a:gd name="T3" fmla="*/ 2379 h 2379"/>
                <a:gd name="T4" fmla="*/ 0 w 2603"/>
                <a:gd name="T5" fmla="*/ 539 h 2379"/>
                <a:gd name="T6" fmla="*/ 1301 w 2603"/>
                <a:gd name="T7" fmla="*/ 0 h 2379"/>
                <a:gd name="T8" fmla="*/ 2603 w 2603"/>
                <a:gd name="T9" fmla="*/ 1301 h 2379"/>
              </a:gdLst>
              <a:ahLst/>
              <a:cxnLst>
                <a:cxn ang="0">
                  <a:pos x="T0" y="T1"/>
                </a:cxn>
                <a:cxn ang="0">
                  <a:pos x="T2" y="T3"/>
                </a:cxn>
                <a:cxn ang="0">
                  <a:pos x="T4" y="T5"/>
                </a:cxn>
                <a:cxn ang="0">
                  <a:pos x="T6" y="T7"/>
                </a:cxn>
                <a:cxn ang="0">
                  <a:pos x="T8" y="T9"/>
                </a:cxn>
              </a:cxnLst>
              <a:rect l="0" t="0" r="r" b="b"/>
              <a:pathLst>
                <a:path w="2603" h="2379">
                  <a:moveTo>
                    <a:pt x="2603" y="1301"/>
                  </a:moveTo>
                  <a:cubicBezTo>
                    <a:pt x="1912" y="1991"/>
                    <a:pt x="976" y="2379"/>
                    <a:pt x="0" y="2379"/>
                  </a:cubicBezTo>
                  <a:lnTo>
                    <a:pt x="0" y="539"/>
                  </a:lnTo>
                  <a:cubicBezTo>
                    <a:pt x="488" y="539"/>
                    <a:pt x="956" y="345"/>
                    <a:pt x="1301" y="0"/>
                  </a:cubicBezTo>
                  <a:lnTo>
                    <a:pt x="2603" y="1301"/>
                  </a:lnTo>
                  <a:close/>
                </a:path>
              </a:pathLst>
            </a:custGeom>
            <a:solidFill>
              <a:schemeClr val="accent1">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21" name="Freeform 51">
              <a:extLst>
                <a:ext uri="{FF2B5EF4-FFF2-40B4-BE49-F238E27FC236}">
                  <a16:creationId xmlns:a16="http://schemas.microsoft.com/office/drawing/2014/main" id="{AF1531A2-75BE-4293-AF6F-4C877A03B868}"/>
                </a:ext>
              </a:extLst>
            </p:cNvPr>
            <p:cNvSpPr>
              <a:spLocks/>
            </p:cNvSpPr>
            <p:nvPr/>
          </p:nvSpPr>
          <p:spPr bwMode="auto">
            <a:xfrm>
              <a:off x="1556748" y="4364431"/>
              <a:ext cx="588120" cy="538326"/>
            </a:xfrm>
            <a:custGeom>
              <a:avLst/>
              <a:gdLst>
                <a:gd name="T0" fmla="*/ 2602 w 2602"/>
                <a:gd name="T1" fmla="*/ 2379 h 2379"/>
                <a:gd name="T2" fmla="*/ 0 w 2602"/>
                <a:gd name="T3" fmla="*/ 1301 h 2379"/>
                <a:gd name="T4" fmla="*/ 1301 w 2602"/>
                <a:gd name="T5" fmla="*/ 0 h 2379"/>
                <a:gd name="T6" fmla="*/ 2602 w 2602"/>
                <a:gd name="T7" fmla="*/ 539 h 2379"/>
                <a:gd name="T8" fmla="*/ 2602 w 2602"/>
                <a:gd name="T9" fmla="*/ 2379 h 2379"/>
              </a:gdLst>
              <a:ahLst/>
              <a:cxnLst>
                <a:cxn ang="0">
                  <a:pos x="T0" y="T1"/>
                </a:cxn>
                <a:cxn ang="0">
                  <a:pos x="T2" y="T3"/>
                </a:cxn>
                <a:cxn ang="0">
                  <a:pos x="T4" y="T5"/>
                </a:cxn>
                <a:cxn ang="0">
                  <a:pos x="T6" y="T7"/>
                </a:cxn>
                <a:cxn ang="0">
                  <a:pos x="T8" y="T9"/>
                </a:cxn>
              </a:cxnLst>
              <a:rect l="0" t="0" r="r" b="b"/>
              <a:pathLst>
                <a:path w="2602" h="2379">
                  <a:moveTo>
                    <a:pt x="2602" y="2379"/>
                  </a:moveTo>
                  <a:cubicBezTo>
                    <a:pt x="1626" y="2379"/>
                    <a:pt x="690" y="1991"/>
                    <a:pt x="0" y="1301"/>
                  </a:cubicBezTo>
                  <a:lnTo>
                    <a:pt x="1301" y="0"/>
                  </a:lnTo>
                  <a:cubicBezTo>
                    <a:pt x="1646" y="345"/>
                    <a:pt x="2114" y="539"/>
                    <a:pt x="2602" y="539"/>
                  </a:cubicBezTo>
                  <a:lnTo>
                    <a:pt x="2602" y="2379"/>
                  </a:lnTo>
                  <a:close/>
                </a:path>
              </a:pathLst>
            </a:custGeom>
            <a:solidFill>
              <a:schemeClr val="accent1">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22" name="Freeform 53">
              <a:extLst>
                <a:ext uri="{FF2B5EF4-FFF2-40B4-BE49-F238E27FC236}">
                  <a16:creationId xmlns:a16="http://schemas.microsoft.com/office/drawing/2014/main" id="{5B60AEF5-5985-413E-B271-8EC6D3A6DCBC}"/>
                </a:ext>
              </a:extLst>
            </p:cNvPr>
            <p:cNvSpPr>
              <a:spLocks/>
            </p:cNvSpPr>
            <p:nvPr/>
          </p:nvSpPr>
          <p:spPr bwMode="auto">
            <a:xfrm>
              <a:off x="1312759" y="4070094"/>
              <a:ext cx="538326" cy="588673"/>
            </a:xfrm>
            <a:custGeom>
              <a:avLst/>
              <a:gdLst>
                <a:gd name="T0" fmla="*/ 1078 w 2379"/>
                <a:gd name="T1" fmla="*/ 2602 h 2602"/>
                <a:gd name="T2" fmla="*/ 0 w 2379"/>
                <a:gd name="T3" fmla="*/ 0 h 2602"/>
                <a:gd name="T4" fmla="*/ 1840 w 2379"/>
                <a:gd name="T5" fmla="*/ 0 h 2602"/>
                <a:gd name="T6" fmla="*/ 2379 w 2379"/>
                <a:gd name="T7" fmla="*/ 1301 h 2602"/>
                <a:gd name="T8" fmla="*/ 1078 w 2379"/>
                <a:gd name="T9" fmla="*/ 2602 h 2602"/>
              </a:gdLst>
              <a:ahLst/>
              <a:cxnLst>
                <a:cxn ang="0">
                  <a:pos x="T0" y="T1"/>
                </a:cxn>
                <a:cxn ang="0">
                  <a:pos x="T2" y="T3"/>
                </a:cxn>
                <a:cxn ang="0">
                  <a:pos x="T4" y="T5"/>
                </a:cxn>
                <a:cxn ang="0">
                  <a:pos x="T6" y="T7"/>
                </a:cxn>
                <a:cxn ang="0">
                  <a:pos x="T8" y="T9"/>
                </a:cxn>
              </a:cxnLst>
              <a:rect l="0" t="0" r="r" b="b"/>
              <a:pathLst>
                <a:path w="2379" h="2602">
                  <a:moveTo>
                    <a:pt x="1078" y="2602"/>
                  </a:moveTo>
                  <a:cubicBezTo>
                    <a:pt x="388" y="1912"/>
                    <a:pt x="0" y="976"/>
                    <a:pt x="0" y="0"/>
                  </a:cubicBezTo>
                  <a:lnTo>
                    <a:pt x="1840" y="0"/>
                  </a:lnTo>
                  <a:cubicBezTo>
                    <a:pt x="1840" y="488"/>
                    <a:pt x="2034" y="956"/>
                    <a:pt x="2379" y="1301"/>
                  </a:cubicBezTo>
                  <a:lnTo>
                    <a:pt x="1078" y="2602"/>
                  </a:lnTo>
                  <a:close/>
                </a:path>
              </a:pathLst>
            </a:custGeom>
            <a:solidFill>
              <a:schemeClr val="accent1">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6F63E119-C2AE-48DD-8105-20B98764E550}"/>
                </a:ext>
              </a:extLst>
            </p:cNvPr>
            <p:cNvSpPr/>
            <p:nvPr/>
          </p:nvSpPr>
          <p:spPr>
            <a:xfrm>
              <a:off x="1805452" y="3730125"/>
              <a:ext cx="679386" cy="679386"/>
            </a:xfrm>
            <a:prstGeom prst="ellipse">
              <a:avLst/>
            </a:prstGeom>
            <a:solidFill>
              <a:schemeClr val="bg1"/>
            </a:solidFill>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877C4EDF-A852-4A85-97B7-148BBDD0794B}"/>
                </a:ext>
              </a:extLst>
            </p:cNvPr>
            <p:cNvSpPr/>
            <p:nvPr/>
          </p:nvSpPr>
          <p:spPr>
            <a:xfrm>
              <a:off x="3053928" y="3730125"/>
              <a:ext cx="679386" cy="679386"/>
            </a:xfrm>
            <a:prstGeom prst="ellipse">
              <a:avLst/>
            </a:prstGeom>
            <a:solidFill>
              <a:schemeClr val="bg1"/>
            </a:solidFill>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0D1FA4BA-908C-4663-9C8D-5AC50E2849B9}"/>
                </a:ext>
              </a:extLst>
            </p:cNvPr>
            <p:cNvSpPr/>
            <p:nvPr/>
          </p:nvSpPr>
          <p:spPr>
            <a:xfrm>
              <a:off x="4302404" y="3730125"/>
              <a:ext cx="679386" cy="679386"/>
            </a:xfrm>
            <a:prstGeom prst="ellipse">
              <a:avLst/>
            </a:prstGeom>
            <a:solidFill>
              <a:schemeClr val="bg1"/>
            </a:solidFill>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F6105BAB-9D08-422C-8498-6FCC967868A3}"/>
                </a:ext>
              </a:extLst>
            </p:cNvPr>
            <p:cNvSpPr/>
            <p:nvPr/>
          </p:nvSpPr>
          <p:spPr>
            <a:xfrm>
              <a:off x="5550881" y="3730125"/>
              <a:ext cx="679386" cy="679386"/>
            </a:xfrm>
            <a:prstGeom prst="ellipse">
              <a:avLst/>
            </a:prstGeom>
            <a:solidFill>
              <a:schemeClr val="bg1"/>
            </a:solidFill>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27" name="Freeform 47">
              <a:extLst>
                <a:ext uri="{FF2B5EF4-FFF2-40B4-BE49-F238E27FC236}">
                  <a16:creationId xmlns:a16="http://schemas.microsoft.com/office/drawing/2014/main" id="{8AAF3B1F-7BDD-4414-B707-8D6DA4293E90}"/>
                </a:ext>
              </a:extLst>
            </p:cNvPr>
            <p:cNvSpPr>
              <a:spLocks/>
            </p:cNvSpPr>
            <p:nvPr/>
          </p:nvSpPr>
          <p:spPr bwMode="auto">
            <a:xfrm>
              <a:off x="7429771" y="4070094"/>
              <a:ext cx="538326" cy="588673"/>
            </a:xfrm>
            <a:custGeom>
              <a:avLst/>
              <a:gdLst>
                <a:gd name="T0" fmla="*/ 2380 w 2380"/>
                <a:gd name="T1" fmla="*/ 0 h 2602"/>
                <a:gd name="T2" fmla="*/ 1302 w 2380"/>
                <a:gd name="T3" fmla="*/ 2602 h 2602"/>
                <a:gd name="T4" fmla="*/ 0 w 2380"/>
                <a:gd name="T5" fmla="*/ 1301 h 2602"/>
                <a:gd name="T6" fmla="*/ 539 w 2380"/>
                <a:gd name="T7" fmla="*/ 0 h 2602"/>
                <a:gd name="T8" fmla="*/ 2380 w 2380"/>
                <a:gd name="T9" fmla="*/ 0 h 2602"/>
              </a:gdLst>
              <a:ahLst/>
              <a:cxnLst>
                <a:cxn ang="0">
                  <a:pos x="T0" y="T1"/>
                </a:cxn>
                <a:cxn ang="0">
                  <a:pos x="T2" y="T3"/>
                </a:cxn>
                <a:cxn ang="0">
                  <a:pos x="T4" y="T5"/>
                </a:cxn>
                <a:cxn ang="0">
                  <a:pos x="T6" y="T7"/>
                </a:cxn>
                <a:cxn ang="0">
                  <a:pos x="T8" y="T9"/>
                </a:cxn>
              </a:cxnLst>
              <a:rect l="0" t="0" r="r" b="b"/>
              <a:pathLst>
                <a:path w="2380" h="2602">
                  <a:moveTo>
                    <a:pt x="2380" y="0"/>
                  </a:moveTo>
                  <a:cubicBezTo>
                    <a:pt x="2380" y="976"/>
                    <a:pt x="1992" y="1912"/>
                    <a:pt x="1302" y="2602"/>
                  </a:cubicBezTo>
                  <a:lnTo>
                    <a:pt x="0" y="1301"/>
                  </a:lnTo>
                  <a:cubicBezTo>
                    <a:pt x="346" y="956"/>
                    <a:pt x="539" y="488"/>
                    <a:pt x="539" y="0"/>
                  </a:cubicBezTo>
                  <a:lnTo>
                    <a:pt x="2380"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28" name="Freeform 49">
              <a:extLst>
                <a:ext uri="{FF2B5EF4-FFF2-40B4-BE49-F238E27FC236}">
                  <a16:creationId xmlns:a16="http://schemas.microsoft.com/office/drawing/2014/main" id="{9700B1FA-3767-42E2-94C6-B9D260282781}"/>
                </a:ext>
              </a:extLst>
            </p:cNvPr>
            <p:cNvSpPr>
              <a:spLocks/>
            </p:cNvSpPr>
            <p:nvPr/>
          </p:nvSpPr>
          <p:spPr bwMode="auto">
            <a:xfrm>
              <a:off x="7135435" y="4364431"/>
              <a:ext cx="588673" cy="538326"/>
            </a:xfrm>
            <a:custGeom>
              <a:avLst/>
              <a:gdLst>
                <a:gd name="T0" fmla="*/ 2603 w 2603"/>
                <a:gd name="T1" fmla="*/ 1301 h 2379"/>
                <a:gd name="T2" fmla="*/ 0 w 2603"/>
                <a:gd name="T3" fmla="*/ 2379 h 2379"/>
                <a:gd name="T4" fmla="*/ 0 w 2603"/>
                <a:gd name="T5" fmla="*/ 539 h 2379"/>
                <a:gd name="T6" fmla="*/ 1301 w 2603"/>
                <a:gd name="T7" fmla="*/ 0 h 2379"/>
                <a:gd name="T8" fmla="*/ 2603 w 2603"/>
                <a:gd name="T9" fmla="*/ 1301 h 2379"/>
              </a:gdLst>
              <a:ahLst/>
              <a:cxnLst>
                <a:cxn ang="0">
                  <a:pos x="T0" y="T1"/>
                </a:cxn>
                <a:cxn ang="0">
                  <a:pos x="T2" y="T3"/>
                </a:cxn>
                <a:cxn ang="0">
                  <a:pos x="T4" y="T5"/>
                </a:cxn>
                <a:cxn ang="0">
                  <a:pos x="T6" y="T7"/>
                </a:cxn>
                <a:cxn ang="0">
                  <a:pos x="T8" y="T9"/>
                </a:cxn>
              </a:cxnLst>
              <a:rect l="0" t="0" r="r" b="b"/>
              <a:pathLst>
                <a:path w="2603" h="2379">
                  <a:moveTo>
                    <a:pt x="2603" y="1301"/>
                  </a:moveTo>
                  <a:cubicBezTo>
                    <a:pt x="1912" y="1991"/>
                    <a:pt x="976" y="2379"/>
                    <a:pt x="0" y="2379"/>
                  </a:cubicBezTo>
                  <a:lnTo>
                    <a:pt x="0" y="539"/>
                  </a:lnTo>
                  <a:cubicBezTo>
                    <a:pt x="488" y="539"/>
                    <a:pt x="956" y="345"/>
                    <a:pt x="1301" y="0"/>
                  </a:cubicBezTo>
                  <a:lnTo>
                    <a:pt x="2603" y="1301"/>
                  </a:lnTo>
                  <a:close/>
                </a:path>
              </a:pathLst>
            </a:custGeom>
            <a:solidFill>
              <a:srgbClr val="0070C0">
                <a:alpha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29" name="Freeform 51">
              <a:extLst>
                <a:ext uri="{FF2B5EF4-FFF2-40B4-BE49-F238E27FC236}">
                  <a16:creationId xmlns:a16="http://schemas.microsoft.com/office/drawing/2014/main" id="{8C8D20BF-A627-4650-8113-680CB6DF4DB0}"/>
                </a:ext>
              </a:extLst>
            </p:cNvPr>
            <p:cNvSpPr>
              <a:spLocks/>
            </p:cNvSpPr>
            <p:nvPr/>
          </p:nvSpPr>
          <p:spPr bwMode="auto">
            <a:xfrm>
              <a:off x="6547315" y="4364431"/>
              <a:ext cx="588120" cy="538326"/>
            </a:xfrm>
            <a:custGeom>
              <a:avLst/>
              <a:gdLst>
                <a:gd name="T0" fmla="*/ 2602 w 2602"/>
                <a:gd name="T1" fmla="*/ 2379 h 2379"/>
                <a:gd name="T2" fmla="*/ 0 w 2602"/>
                <a:gd name="T3" fmla="*/ 1301 h 2379"/>
                <a:gd name="T4" fmla="*/ 1301 w 2602"/>
                <a:gd name="T5" fmla="*/ 0 h 2379"/>
                <a:gd name="T6" fmla="*/ 2602 w 2602"/>
                <a:gd name="T7" fmla="*/ 539 h 2379"/>
                <a:gd name="T8" fmla="*/ 2602 w 2602"/>
                <a:gd name="T9" fmla="*/ 2379 h 2379"/>
              </a:gdLst>
              <a:ahLst/>
              <a:cxnLst>
                <a:cxn ang="0">
                  <a:pos x="T0" y="T1"/>
                </a:cxn>
                <a:cxn ang="0">
                  <a:pos x="T2" y="T3"/>
                </a:cxn>
                <a:cxn ang="0">
                  <a:pos x="T4" y="T5"/>
                </a:cxn>
                <a:cxn ang="0">
                  <a:pos x="T6" y="T7"/>
                </a:cxn>
                <a:cxn ang="0">
                  <a:pos x="T8" y="T9"/>
                </a:cxn>
              </a:cxnLst>
              <a:rect l="0" t="0" r="r" b="b"/>
              <a:pathLst>
                <a:path w="2602" h="2379">
                  <a:moveTo>
                    <a:pt x="2602" y="2379"/>
                  </a:moveTo>
                  <a:cubicBezTo>
                    <a:pt x="1626" y="2379"/>
                    <a:pt x="690" y="1991"/>
                    <a:pt x="0" y="1301"/>
                  </a:cubicBezTo>
                  <a:lnTo>
                    <a:pt x="1301" y="0"/>
                  </a:lnTo>
                  <a:cubicBezTo>
                    <a:pt x="1646" y="345"/>
                    <a:pt x="2114" y="539"/>
                    <a:pt x="2602" y="539"/>
                  </a:cubicBezTo>
                  <a:lnTo>
                    <a:pt x="2602" y="2379"/>
                  </a:lnTo>
                  <a:close/>
                </a:path>
              </a:pathLst>
            </a:custGeom>
            <a:solidFill>
              <a:srgbClr val="0070C0">
                <a:alpha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30" name="Freeform 53">
              <a:extLst>
                <a:ext uri="{FF2B5EF4-FFF2-40B4-BE49-F238E27FC236}">
                  <a16:creationId xmlns:a16="http://schemas.microsoft.com/office/drawing/2014/main" id="{0F0172C3-6A54-4A6F-8133-6A563EA56D4A}"/>
                </a:ext>
              </a:extLst>
            </p:cNvPr>
            <p:cNvSpPr>
              <a:spLocks/>
            </p:cNvSpPr>
            <p:nvPr/>
          </p:nvSpPr>
          <p:spPr bwMode="auto">
            <a:xfrm>
              <a:off x="6303326" y="4070094"/>
              <a:ext cx="538326" cy="588673"/>
            </a:xfrm>
            <a:custGeom>
              <a:avLst/>
              <a:gdLst>
                <a:gd name="T0" fmla="*/ 1078 w 2379"/>
                <a:gd name="T1" fmla="*/ 2602 h 2602"/>
                <a:gd name="T2" fmla="*/ 0 w 2379"/>
                <a:gd name="T3" fmla="*/ 0 h 2602"/>
                <a:gd name="T4" fmla="*/ 1840 w 2379"/>
                <a:gd name="T5" fmla="*/ 0 h 2602"/>
                <a:gd name="T6" fmla="*/ 2379 w 2379"/>
                <a:gd name="T7" fmla="*/ 1301 h 2602"/>
                <a:gd name="T8" fmla="*/ 1078 w 2379"/>
                <a:gd name="T9" fmla="*/ 2602 h 2602"/>
              </a:gdLst>
              <a:ahLst/>
              <a:cxnLst>
                <a:cxn ang="0">
                  <a:pos x="T0" y="T1"/>
                </a:cxn>
                <a:cxn ang="0">
                  <a:pos x="T2" y="T3"/>
                </a:cxn>
                <a:cxn ang="0">
                  <a:pos x="T4" y="T5"/>
                </a:cxn>
                <a:cxn ang="0">
                  <a:pos x="T6" y="T7"/>
                </a:cxn>
                <a:cxn ang="0">
                  <a:pos x="T8" y="T9"/>
                </a:cxn>
              </a:cxnLst>
              <a:rect l="0" t="0" r="r" b="b"/>
              <a:pathLst>
                <a:path w="2379" h="2602">
                  <a:moveTo>
                    <a:pt x="1078" y="2602"/>
                  </a:moveTo>
                  <a:cubicBezTo>
                    <a:pt x="388" y="1912"/>
                    <a:pt x="0" y="976"/>
                    <a:pt x="0" y="0"/>
                  </a:cubicBezTo>
                  <a:lnTo>
                    <a:pt x="1840" y="0"/>
                  </a:lnTo>
                  <a:cubicBezTo>
                    <a:pt x="1840" y="488"/>
                    <a:pt x="2034" y="956"/>
                    <a:pt x="2379" y="1301"/>
                  </a:cubicBezTo>
                  <a:lnTo>
                    <a:pt x="1078" y="2602"/>
                  </a:lnTo>
                  <a:close/>
                </a:path>
              </a:pathLst>
            </a:custGeom>
            <a:solidFill>
              <a:srgbClr val="0070C0">
                <a:alpha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31" name="Oval 30">
              <a:extLst>
                <a:ext uri="{FF2B5EF4-FFF2-40B4-BE49-F238E27FC236}">
                  <a16:creationId xmlns:a16="http://schemas.microsoft.com/office/drawing/2014/main" id="{84A6B097-17E0-4C2D-A01E-A274041D3795}"/>
                </a:ext>
              </a:extLst>
            </p:cNvPr>
            <p:cNvSpPr/>
            <p:nvPr/>
          </p:nvSpPr>
          <p:spPr>
            <a:xfrm>
              <a:off x="6796018" y="3730125"/>
              <a:ext cx="679386" cy="679386"/>
            </a:xfrm>
            <a:prstGeom prst="ellipse">
              <a:avLst/>
            </a:prstGeom>
            <a:solidFill>
              <a:schemeClr val="bg1"/>
            </a:solidFill>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32" name="Freeform 43">
              <a:extLst>
                <a:ext uri="{FF2B5EF4-FFF2-40B4-BE49-F238E27FC236}">
                  <a16:creationId xmlns:a16="http://schemas.microsoft.com/office/drawing/2014/main" id="{4B27BE62-BD64-4FFC-880F-143FACCC5BB8}"/>
                </a:ext>
              </a:extLst>
            </p:cNvPr>
            <p:cNvSpPr>
              <a:spLocks/>
            </p:cNvSpPr>
            <p:nvPr/>
          </p:nvSpPr>
          <p:spPr bwMode="auto">
            <a:xfrm>
              <a:off x="8388244" y="3236879"/>
              <a:ext cx="588673" cy="538326"/>
            </a:xfrm>
            <a:custGeom>
              <a:avLst/>
              <a:gdLst>
                <a:gd name="T0" fmla="*/ 0 w 2603"/>
                <a:gd name="T1" fmla="*/ 0 h 2379"/>
                <a:gd name="T2" fmla="*/ 2603 w 2603"/>
                <a:gd name="T3" fmla="*/ 1078 h 2379"/>
                <a:gd name="T4" fmla="*/ 1301 w 2603"/>
                <a:gd name="T5" fmla="*/ 2379 h 2379"/>
                <a:gd name="T6" fmla="*/ 0 w 2603"/>
                <a:gd name="T7" fmla="*/ 1840 h 2379"/>
                <a:gd name="T8" fmla="*/ 0 w 2603"/>
                <a:gd name="T9" fmla="*/ 0 h 2379"/>
              </a:gdLst>
              <a:ahLst/>
              <a:cxnLst>
                <a:cxn ang="0">
                  <a:pos x="T0" y="T1"/>
                </a:cxn>
                <a:cxn ang="0">
                  <a:pos x="T2" y="T3"/>
                </a:cxn>
                <a:cxn ang="0">
                  <a:pos x="T4" y="T5"/>
                </a:cxn>
                <a:cxn ang="0">
                  <a:pos x="T6" y="T7"/>
                </a:cxn>
                <a:cxn ang="0">
                  <a:pos x="T8" y="T9"/>
                </a:cxn>
              </a:cxnLst>
              <a:rect l="0" t="0" r="r" b="b"/>
              <a:pathLst>
                <a:path w="2603" h="2379">
                  <a:moveTo>
                    <a:pt x="0" y="0"/>
                  </a:moveTo>
                  <a:cubicBezTo>
                    <a:pt x="976" y="0"/>
                    <a:pt x="1912" y="388"/>
                    <a:pt x="2603" y="1078"/>
                  </a:cubicBezTo>
                  <a:lnTo>
                    <a:pt x="1301" y="2379"/>
                  </a:lnTo>
                  <a:cubicBezTo>
                    <a:pt x="956" y="2034"/>
                    <a:pt x="488" y="1840"/>
                    <a:pt x="0" y="1840"/>
                  </a:cubicBezTo>
                  <a:lnTo>
                    <a:pt x="0" y="0"/>
                  </a:lnTo>
                  <a:close/>
                </a:path>
              </a:pathLst>
            </a:custGeom>
            <a:solidFill>
              <a:schemeClr val="accent2">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33" name="Freeform 45">
              <a:extLst>
                <a:ext uri="{FF2B5EF4-FFF2-40B4-BE49-F238E27FC236}">
                  <a16:creationId xmlns:a16="http://schemas.microsoft.com/office/drawing/2014/main" id="{211F1391-20F2-4253-B0E0-05622FBB7EAC}"/>
                </a:ext>
              </a:extLst>
            </p:cNvPr>
            <p:cNvSpPr>
              <a:spLocks/>
            </p:cNvSpPr>
            <p:nvPr/>
          </p:nvSpPr>
          <p:spPr bwMode="auto">
            <a:xfrm>
              <a:off x="8682580" y="3480868"/>
              <a:ext cx="538326" cy="589226"/>
            </a:xfrm>
            <a:custGeom>
              <a:avLst/>
              <a:gdLst>
                <a:gd name="T0" fmla="*/ 1302 w 2380"/>
                <a:gd name="T1" fmla="*/ 0 h 2603"/>
                <a:gd name="T2" fmla="*/ 2380 w 2380"/>
                <a:gd name="T3" fmla="*/ 2603 h 2603"/>
                <a:gd name="T4" fmla="*/ 539 w 2380"/>
                <a:gd name="T5" fmla="*/ 2603 h 2603"/>
                <a:gd name="T6" fmla="*/ 0 w 2380"/>
                <a:gd name="T7" fmla="*/ 1301 h 2603"/>
                <a:gd name="T8" fmla="*/ 1302 w 2380"/>
                <a:gd name="T9" fmla="*/ 0 h 2603"/>
              </a:gdLst>
              <a:ahLst/>
              <a:cxnLst>
                <a:cxn ang="0">
                  <a:pos x="T0" y="T1"/>
                </a:cxn>
                <a:cxn ang="0">
                  <a:pos x="T2" y="T3"/>
                </a:cxn>
                <a:cxn ang="0">
                  <a:pos x="T4" y="T5"/>
                </a:cxn>
                <a:cxn ang="0">
                  <a:pos x="T6" y="T7"/>
                </a:cxn>
                <a:cxn ang="0">
                  <a:pos x="T8" y="T9"/>
                </a:cxn>
              </a:cxnLst>
              <a:rect l="0" t="0" r="r" b="b"/>
              <a:pathLst>
                <a:path w="2380" h="2603">
                  <a:moveTo>
                    <a:pt x="1302" y="0"/>
                  </a:moveTo>
                  <a:cubicBezTo>
                    <a:pt x="1992" y="690"/>
                    <a:pt x="2380" y="1627"/>
                    <a:pt x="2380" y="2603"/>
                  </a:cubicBezTo>
                  <a:lnTo>
                    <a:pt x="539" y="2603"/>
                  </a:lnTo>
                  <a:cubicBezTo>
                    <a:pt x="539" y="2115"/>
                    <a:pt x="346" y="1646"/>
                    <a:pt x="0" y="1301"/>
                  </a:cubicBezTo>
                  <a:lnTo>
                    <a:pt x="130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34" name="Freeform 55">
              <a:extLst>
                <a:ext uri="{FF2B5EF4-FFF2-40B4-BE49-F238E27FC236}">
                  <a16:creationId xmlns:a16="http://schemas.microsoft.com/office/drawing/2014/main" id="{477779CA-E491-422D-8830-2007DE42F5C5}"/>
                </a:ext>
              </a:extLst>
            </p:cNvPr>
            <p:cNvSpPr>
              <a:spLocks/>
            </p:cNvSpPr>
            <p:nvPr/>
          </p:nvSpPr>
          <p:spPr bwMode="auto">
            <a:xfrm>
              <a:off x="7556134" y="3480868"/>
              <a:ext cx="538326" cy="589226"/>
            </a:xfrm>
            <a:custGeom>
              <a:avLst/>
              <a:gdLst>
                <a:gd name="T0" fmla="*/ 0 w 2379"/>
                <a:gd name="T1" fmla="*/ 2603 h 2603"/>
                <a:gd name="T2" fmla="*/ 1078 w 2379"/>
                <a:gd name="T3" fmla="*/ 0 h 2603"/>
                <a:gd name="T4" fmla="*/ 2379 w 2379"/>
                <a:gd name="T5" fmla="*/ 1301 h 2603"/>
                <a:gd name="T6" fmla="*/ 1840 w 2379"/>
                <a:gd name="T7" fmla="*/ 2603 h 2603"/>
                <a:gd name="T8" fmla="*/ 0 w 2379"/>
                <a:gd name="T9" fmla="*/ 2603 h 2603"/>
              </a:gdLst>
              <a:ahLst/>
              <a:cxnLst>
                <a:cxn ang="0">
                  <a:pos x="T0" y="T1"/>
                </a:cxn>
                <a:cxn ang="0">
                  <a:pos x="T2" y="T3"/>
                </a:cxn>
                <a:cxn ang="0">
                  <a:pos x="T4" y="T5"/>
                </a:cxn>
                <a:cxn ang="0">
                  <a:pos x="T6" y="T7"/>
                </a:cxn>
                <a:cxn ang="0">
                  <a:pos x="T8" y="T9"/>
                </a:cxn>
              </a:cxnLst>
              <a:rect l="0" t="0" r="r" b="b"/>
              <a:pathLst>
                <a:path w="2379" h="2603">
                  <a:moveTo>
                    <a:pt x="0" y="2603"/>
                  </a:moveTo>
                  <a:cubicBezTo>
                    <a:pt x="0" y="1627"/>
                    <a:pt x="388" y="690"/>
                    <a:pt x="1078" y="0"/>
                  </a:cubicBezTo>
                  <a:lnTo>
                    <a:pt x="2379" y="1301"/>
                  </a:lnTo>
                  <a:cubicBezTo>
                    <a:pt x="2034" y="1646"/>
                    <a:pt x="1840" y="2115"/>
                    <a:pt x="1840" y="2603"/>
                  </a:cubicBezTo>
                  <a:lnTo>
                    <a:pt x="0" y="2603"/>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35" name="Freeform 57">
              <a:extLst>
                <a:ext uri="{FF2B5EF4-FFF2-40B4-BE49-F238E27FC236}">
                  <a16:creationId xmlns:a16="http://schemas.microsoft.com/office/drawing/2014/main" id="{32C9F830-919D-4F9F-833A-DCB7979AED89}"/>
                </a:ext>
              </a:extLst>
            </p:cNvPr>
            <p:cNvSpPr>
              <a:spLocks/>
            </p:cNvSpPr>
            <p:nvPr/>
          </p:nvSpPr>
          <p:spPr bwMode="auto">
            <a:xfrm>
              <a:off x="7800124" y="3236879"/>
              <a:ext cx="588120" cy="538326"/>
            </a:xfrm>
            <a:custGeom>
              <a:avLst/>
              <a:gdLst>
                <a:gd name="T0" fmla="*/ 0 w 2602"/>
                <a:gd name="T1" fmla="*/ 1078 h 2379"/>
                <a:gd name="T2" fmla="*/ 2602 w 2602"/>
                <a:gd name="T3" fmla="*/ 0 h 2379"/>
                <a:gd name="T4" fmla="*/ 2602 w 2602"/>
                <a:gd name="T5" fmla="*/ 1840 h 2379"/>
                <a:gd name="T6" fmla="*/ 1301 w 2602"/>
                <a:gd name="T7" fmla="*/ 2379 h 2379"/>
                <a:gd name="T8" fmla="*/ 0 w 2602"/>
                <a:gd name="T9" fmla="*/ 1078 h 2379"/>
              </a:gdLst>
              <a:ahLst/>
              <a:cxnLst>
                <a:cxn ang="0">
                  <a:pos x="T0" y="T1"/>
                </a:cxn>
                <a:cxn ang="0">
                  <a:pos x="T2" y="T3"/>
                </a:cxn>
                <a:cxn ang="0">
                  <a:pos x="T4" y="T5"/>
                </a:cxn>
                <a:cxn ang="0">
                  <a:pos x="T6" y="T7"/>
                </a:cxn>
                <a:cxn ang="0">
                  <a:pos x="T8" y="T9"/>
                </a:cxn>
              </a:cxnLst>
              <a:rect l="0" t="0" r="r" b="b"/>
              <a:pathLst>
                <a:path w="2602" h="2379">
                  <a:moveTo>
                    <a:pt x="0" y="1078"/>
                  </a:moveTo>
                  <a:cubicBezTo>
                    <a:pt x="690" y="388"/>
                    <a:pt x="1626" y="0"/>
                    <a:pt x="2602" y="0"/>
                  </a:cubicBezTo>
                  <a:lnTo>
                    <a:pt x="2602" y="1840"/>
                  </a:lnTo>
                  <a:cubicBezTo>
                    <a:pt x="2114" y="1840"/>
                    <a:pt x="1646" y="2034"/>
                    <a:pt x="1301" y="2379"/>
                  </a:cubicBezTo>
                  <a:lnTo>
                    <a:pt x="0" y="1078"/>
                  </a:lnTo>
                  <a:close/>
                </a:path>
              </a:pathLst>
            </a:custGeom>
            <a:solidFill>
              <a:schemeClr val="accent2">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36" name="Oval 35">
              <a:extLst>
                <a:ext uri="{FF2B5EF4-FFF2-40B4-BE49-F238E27FC236}">
                  <a16:creationId xmlns:a16="http://schemas.microsoft.com/office/drawing/2014/main" id="{D0F93A09-B005-471C-A00A-CABE571D800A}"/>
                </a:ext>
              </a:extLst>
            </p:cNvPr>
            <p:cNvSpPr/>
            <p:nvPr/>
          </p:nvSpPr>
          <p:spPr>
            <a:xfrm>
              <a:off x="8048827" y="3730125"/>
              <a:ext cx="679386" cy="679386"/>
            </a:xfrm>
            <a:prstGeom prst="ellipse">
              <a:avLst/>
            </a:prstGeom>
            <a:solidFill>
              <a:schemeClr val="bg1"/>
            </a:solidFill>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37" name="Freeform 47">
              <a:extLst>
                <a:ext uri="{FF2B5EF4-FFF2-40B4-BE49-F238E27FC236}">
                  <a16:creationId xmlns:a16="http://schemas.microsoft.com/office/drawing/2014/main" id="{4EE0B842-8301-4E2A-814E-E206A04855AE}"/>
                </a:ext>
              </a:extLst>
            </p:cNvPr>
            <p:cNvSpPr>
              <a:spLocks/>
            </p:cNvSpPr>
            <p:nvPr/>
          </p:nvSpPr>
          <p:spPr bwMode="auto">
            <a:xfrm>
              <a:off x="9933697" y="4070094"/>
              <a:ext cx="538326" cy="588673"/>
            </a:xfrm>
            <a:custGeom>
              <a:avLst/>
              <a:gdLst>
                <a:gd name="T0" fmla="*/ 2380 w 2380"/>
                <a:gd name="T1" fmla="*/ 0 h 2602"/>
                <a:gd name="T2" fmla="*/ 1302 w 2380"/>
                <a:gd name="T3" fmla="*/ 2602 h 2602"/>
                <a:gd name="T4" fmla="*/ 0 w 2380"/>
                <a:gd name="T5" fmla="*/ 1301 h 2602"/>
                <a:gd name="T6" fmla="*/ 539 w 2380"/>
                <a:gd name="T7" fmla="*/ 0 h 2602"/>
                <a:gd name="T8" fmla="*/ 2380 w 2380"/>
                <a:gd name="T9" fmla="*/ 0 h 2602"/>
              </a:gdLst>
              <a:ahLst/>
              <a:cxnLst>
                <a:cxn ang="0">
                  <a:pos x="T0" y="T1"/>
                </a:cxn>
                <a:cxn ang="0">
                  <a:pos x="T2" y="T3"/>
                </a:cxn>
                <a:cxn ang="0">
                  <a:pos x="T4" y="T5"/>
                </a:cxn>
                <a:cxn ang="0">
                  <a:pos x="T6" y="T7"/>
                </a:cxn>
                <a:cxn ang="0">
                  <a:pos x="T8" y="T9"/>
                </a:cxn>
              </a:cxnLst>
              <a:rect l="0" t="0" r="r" b="b"/>
              <a:pathLst>
                <a:path w="2380" h="2602">
                  <a:moveTo>
                    <a:pt x="2380" y="0"/>
                  </a:moveTo>
                  <a:cubicBezTo>
                    <a:pt x="2380" y="976"/>
                    <a:pt x="1992" y="1912"/>
                    <a:pt x="1302" y="2602"/>
                  </a:cubicBezTo>
                  <a:lnTo>
                    <a:pt x="0" y="1301"/>
                  </a:lnTo>
                  <a:cubicBezTo>
                    <a:pt x="346" y="956"/>
                    <a:pt x="539" y="488"/>
                    <a:pt x="539" y="0"/>
                  </a:cubicBezTo>
                  <a:lnTo>
                    <a:pt x="2380" y="0"/>
                  </a:lnTo>
                  <a:close/>
                </a:path>
              </a:pathLst>
            </a:custGeom>
            <a:solidFill>
              <a:schemeClr val="accent5">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38" name="Freeform 49">
              <a:extLst>
                <a:ext uri="{FF2B5EF4-FFF2-40B4-BE49-F238E27FC236}">
                  <a16:creationId xmlns:a16="http://schemas.microsoft.com/office/drawing/2014/main" id="{0B6D8F38-CE4A-4E4D-A741-DDF2C4904436}"/>
                </a:ext>
              </a:extLst>
            </p:cNvPr>
            <p:cNvSpPr>
              <a:spLocks/>
            </p:cNvSpPr>
            <p:nvPr/>
          </p:nvSpPr>
          <p:spPr bwMode="auto">
            <a:xfrm>
              <a:off x="9639361" y="4364431"/>
              <a:ext cx="588673" cy="538326"/>
            </a:xfrm>
            <a:custGeom>
              <a:avLst/>
              <a:gdLst>
                <a:gd name="T0" fmla="*/ 2603 w 2603"/>
                <a:gd name="T1" fmla="*/ 1301 h 2379"/>
                <a:gd name="T2" fmla="*/ 0 w 2603"/>
                <a:gd name="T3" fmla="*/ 2379 h 2379"/>
                <a:gd name="T4" fmla="*/ 0 w 2603"/>
                <a:gd name="T5" fmla="*/ 539 h 2379"/>
                <a:gd name="T6" fmla="*/ 1301 w 2603"/>
                <a:gd name="T7" fmla="*/ 0 h 2379"/>
                <a:gd name="T8" fmla="*/ 2603 w 2603"/>
                <a:gd name="T9" fmla="*/ 1301 h 2379"/>
              </a:gdLst>
              <a:ahLst/>
              <a:cxnLst>
                <a:cxn ang="0">
                  <a:pos x="T0" y="T1"/>
                </a:cxn>
                <a:cxn ang="0">
                  <a:pos x="T2" y="T3"/>
                </a:cxn>
                <a:cxn ang="0">
                  <a:pos x="T4" y="T5"/>
                </a:cxn>
                <a:cxn ang="0">
                  <a:pos x="T6" y="T7"/>
                </a:cxn>
                <a:cxn ang="0">
                  <a:pos x="T8" y="T9"/>
                </a:cxn>
              </a:cxnLst>
              <a:rect l="0" t="0" r="r" b="b"/>
              <a:pathLst>
                <a:path w="2603" h="2379">
                  <a:moveTo>
                    <a:pt x="2603" y="1301"/>
                  </a:moveTo>
                  <a:cubicBezTo>
                    <a:pt x="1912" y="1991"/>
                    <a:pt x="976" y="2379"/>
                    <a:pt x="0" y="2379"/>
                  </a:cubicBezTo>
                  <a:lnTo>
                    <a:pt x="0" y="539"/>
                  </a:lnTo>
                  <a:cubicBezTo>
                    <a:pt x="488" y="539"/>
                    <a:pt x="956" y="345"/>
                    <a:pt x="1301" y="0"/>
                  </a:cubicBezTo>
                  <a:lnTo>
                    <a:pt x="2603" y="1301"/>
                  </a:lnTo>
                  <a:close/>
                </a:path>
              </a:pathLst>
            </a:custGeom>
            <a:solidFill>
              <a:schemeClr val="accent5">
                <a:lumMod val="40000"/>
                <a:lumOff val="60000"/>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39" name="Freeform 51">
              <a:extLst>
                <a:ext uri="{FF2B5EF4-FFF2-40B4-BE49-F238E27FC236}">
                  <a16:creationId xmlns:a16="http://schemas.microsoft.com/office/drawing/2014/main" id="{30D54516-78A5-4A95-8760-0601EF234521}"/>
                </a:ext>
              </a:extLst>
            </p:cNvPr>
            <p:cNvSpPr>
              <a:spLocks/>
            </p:cNvSpPr>
            <p:nvPr/>
          </p:nvSpPr>
          <p:spPr bwMode="auto">
            <a:xfrm>
              <a:off x="9051241" y="4364431"/>
              <a:ext cx="588120" cy="538326"/>
            </a:xfrm>
            <a:custGeom>
              <a:avLst/>
              <a:gdLst>
                <a:gd name="T0" fmla="*/ 2602 w 2602"/>
                <a:gd name="T1" fmla="*/ 2379 h 2379"/>
                <a:gd name="T2" fmla="*/ 0 w 2602"/>
                <a:gd name="T3" fmla="*/ 1301 h 2379"/>
                <a:gd name="T4" fmla="*/ 1301 w 2602"/>
                <a:gd name="T5" fmla="*/ 0 h 2379"/>
                <a:gd name="T6" fmla="*/ 2602 w 2602"/>
                <a:gd name="T7" fmla="*/ 539 h 2379"/>
                <a:gd name="T8" fmla="*/ 2602 w 2602"/>
                <a:gd name="T9" fmla="*/ 2379 h 2379"/>
              </a:gdLst>
              <a:ahLst/>
              <a:cxnLst>
                <a:cxn ang="0">
                  <a:pos x="T0" y="T1"/>
                </a:cxn>
                <a:cxn ang="0">
                  <a:pos x="T2" y="T3"/>
                </a:cxn>
                <a:cxn ang="0">
                  <a:pos x="T4" y="T5"/>
                </a:cxn>
                <a:cxn ang="0">
                  <a:pos x="T6" y="T7"/>
                </a:cxn>
                <a:cxn ang="0">
                  <a:pos x="T8" y="T9"/>
                </a:cxn>
              </a:cxnLst>
              <a:rect l="0" t="0" r="r" b="b"/>
              <a:pathLst>
                <a:path w="2602" h="2379">
                  <a:moveTo>
                    <a:pt x="2602" y="2379"/>
                  </a:moveTo>
                  <a:cubicBezTo>
                    <a:pt x="1626" y="2379"/>
                    <a:pt x="690" y="1991"/>
                    <a:pt x="0" y="1301"/>
                  </a:cubicBezTo>
                  <a:lnTo>
                    <a:pt x="1301" y="0"/>
                  </a:lnTo>
                  <a:cubicBezTo>
                    <a:pt x="1646" y="345"/>
                    <a:pt x="2114" y="539"/>
                    <a:pt x="2602" y="539"/>
                  </a:cubicBezTo>
                  <a:lnTo>
                    <a:pt x="2602" y="2379"/>
                  </a:lnTo>
                  <a:close/>
                </a:path>
              </a:pathLst>
            </a:custGeom>
            <a:solidFill>
              <a:schemeClr val="accent5">
                <a:lumMod val="40000"/>
                <a:lumOff val="60000"/>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40" name="Freeform 53">
              <a:extLst>
                <a:ext uri="{FF2B5EF4-FFF2-40B4-BE49-F238E27FC236}">
                  <a16:creationId xmlns:a16="http://schemas.microsoft.com/office/drawing/2014/main" id="{0BDD2E1B-6EA5-4B61-AB7A-6795B4DAD19B}"/>
                </a:ext>
              </a:extLst>
            </p:cNvPr>
            <p:cNvSpPr>
              <a:spLocks/>
            </p:cNvSpPr>
            <p:nvPr/>
          </p:nvSpPr>
          <p:spPr bwMode="auto">
            <a:xfrm>
              <a:off x="8807252" y="4070094"/>
              <a:ext cx="538326" cy="588673"/>
            </a:xfrm>
            <a:custGeom>
              <a:avLst/>
              <a:gdLst>
                <a:gd name="T0" fmla="*/ 1078 w 2379"/>
                <a:gd name="T1" fmla="*/ 2602 h 2602"/>
                <a:gd name="T2" fmla="*/ 0 w 2379"/>
                <a:gd name="T3" fmla="*/ 0 h 2602"/>
                <a:gd name="T4" fmla="*/ 1840 w 2379"/>
                <a:gd name="T5" fmla="*/ 0 h 2602"/>
                <a:gd name="T6" fmla="*/ 2379 w 2379"/>
                <a:gd name="T7" fmla="*/ 1301 h 2602"/>
                <a:gd name="T8" fmla="*/ 1078 w 2379"/>
                <a:gd name="T9" fmla="*/ 2602 h 2602"/>
              </a:gdLst>
              <a:ahLst/>
              <a:cxnLst>
                <a:cxn ang="0">
                  <a:pos x="T0" y="T1"/>
                </a:cxn>
                <a:cxn ang="0">
                  <a:pos x="T2" y="T3"/>
                </a:cxn>
                <a:cxn ang="0">
                  <a:pos x="T4" y="T5"/>
                </a:cxn>
                <a:cxn ang="0">
                  <a:pos x="T6" y="T7"/>
                </a:cxn>
                <a:cxn ang="0">
                  <a:pos x="T8" y="T9"/>
                </a:cxn>
              </a:cxnLst>
              <a:rect l="0" t="0" r="r" b="b"/>
              <a:pathLst>
                <a:path w="2379" h="2602">
                  <a:moveTo>
                    <a:pt x="1078" y="2602"/>
                  </a:moveTo>
                  <a:cubicBezTo>
                    <a:pt x="388" y="1912"/>
                    <a:pt x="0" y="976"/>
                    <a:pt x="0" y="0"/>
                  </a:cubicBezTo>
                  <a:lnTo>
                    <a:pt x="1840" y="0"/>
                  </a:lnTo>
                  <a:cubicBezTo>
                    <a:pt x="1840" y="488"/>
                    <a:pt x="2034" y="956"/>
                    <a:pt x="2379" y="1301"/>
                  </a:cubicBezTo>
                  <a:lnTo>
                    <a:pt x="1078" y="2602"/>
                  </a:lnTo>
                  <a:close/>
                </a:path>
              </a:pathLst>
            </a:custGeom>
            <a:solidFill>
              <a:schemeClr val="accent5">
                <a:lumMod val="40000"/>
                <a:lumOff val="60000"/>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41" name="Oval 40">
              <a:extLst>
                <a:ext uri="{FF2B5EF4-FFF2-40B4-BE49-F238E27FC236}">
                  <a16:creationId xmlns:a16="http://schemas.microsoft.com/office/drawing/2014/main" id="{80AD0A4A-2BC9-4C09-B84E-76F37104BCD1}"/>
                </a:ext>
              </a:extLst>
            </p:cNvPr>
            <p:cNvSpPr/>
            <p:nvPr/>
          </p:nvSpPr>
          <p:spPr>
            <a:xfrm>
              <a:off x="9299945" y="3730125"/>
              <a:ext cx="679386" cy="679386"/>
            </a:xfrm>
            <a:prstGeom prst="ellipse">
              <a:avLst/>
            </a:prstGeom>
            <a:solidFill>
              <a:schemeClr val="bg1"/>
            </a:solidFill>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Arial" panose="020B0604020202020204"/>
                <a:ea typeface="+mn-ea"/>
                <a:cs typeface="+mn-cs"/>
              </a:endParaRPr>
            </a:p>
          </p:txBody>
        </p:sp>
      </p:grpSp>
      <p:sp>
        <p:nvSpPr>
          <p:cNvPr id="42" name="TextBox 41">
            <a:extLst>
              <a:ext uri="{FF2B5EF4-FFF2-40B4-BE49-F238E27FC236}">
                <a16:creationId xmlns:a16="http://schemas.microsoft.com/office/drawing/2014/main" id="{0EEF465C-45A9-45A3-A8A6-954B53EECE35}"/>
              </a:ext>
            </a:extLst>
          </p:cNvPr>
          <p:cNvSpPr txBox="1"/>
          <p:nvPr/>
        </p:nvSpPr>
        <p:spPr>
          <a:xfrm>
            <a:off x="370538" y="1980496"/>
            <a:ext cx="288386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1. The Block Strategy:</a:t>
            </a:r>
            <a:endPar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Using all means available to inhibit the disruptor. </a:t>
            </a:r>
            <a:b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These means can include </a:t>
            </a:r>
            <a:b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claiming patent or </a:t>
            </a:r>
            <a:b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copyright infringement.</a:t>
            </a:r>
          </a:p>
        </p:txBody>
      </p:sp>
      <p:sp>
        <p:nvSpPr>
          <p:cNvPr id="43" name="TextBox 42">
            <a:extLst>
              <a:ext uri="{FF2B5EF4-FFF2-40B4-BE49-F238E27FC236}">
                <a16:creationId xmlns:a16="http://schemas.microsoft.com/office/drawing/2014/main" id="{9217C606-3FEF-423D-A53A-BF990CC922C2}"/>
              </a:ext>
            </a:extLst>
          </p:cNvPr>
          <p:cNvSpPr txBox="1"/>
          <p:nvPr/>
        </p:nvSpPr>
        <p:spPr>
          <a:xfrm>
            <a:off x="3660509" y="1980496"/>
            <a:ext cx="260927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3. The Milk Strategy:</a:t>
            </a:r>
            <a:endPar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Extracting the most value from vulnerable business, while preparing for the inevitable disruption.</a:t>
            </a:r>
          </a:p>
        </p:txBody>
      </p:sp>
      <p:sp>
        <p:nvSpPr>
          <p:cNvPr id="44" name="TextBox 43">
            <a:extLst>
              <a:ext uri="{FF2B5EF4-FFF2-40B4-BE49-F238E27FC236}">
                <a16:creationId xmlns:a16="http://schemas.microsoft.com/office/drawing/2014/main" id="{3E325684-62C5-45FF-B8C5-F0479A4C8EC6}"/>
              </a:ext>
            </a:extLst>
          </p:cNvPr>
          <p:cNvSpPr txBox="1"/>
          <p:nvPr/>
        </p:nvSpPr>
        <p:spPr>
          <a:xfrm>
            <a:off x="2035524" y="5048058"/>
            <a:ext cx="300977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2. Invest in Disruption: </a:t>
            </a: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Investing in the disruptive threat, technologies, human capabilities or acquiring companies with these traits.</a:t>
            </a:r>
          </a:p>
        </p:txBody>
      </p:sp>
      <p:sp>
        <p:nvSpPr>
          <p:cNvPr id="45" name="TextBox 44">
            <a:extLst>
              <a:ext uri="{FF2B5EF4-FFF2-40B4-BE49-F238E27FC236}">
                <a16:creationId xmlns:a16="http://schemas.microsoft.com/office/drawing/2014/main" id="{5A4A1FF6-8A53-43B9-8A58-1A4B357AD923}"/>
              </a:ext>
            </a:extLst>
          </p:cNvPr>
          <p:cNvSpPr txBox="1"/>
          <p:nvPr/>
        </p:nvSpPr>
        <p:spPr>
          <a:xfrm>
            <a:off x="5106892" y="5048058"/>
            <a:ext cx="28061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4. Disrupt the Current Business Strategy: </a:t>
            </a:r>
            <a:b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Launching a new product or service that competes directly with the disruptor.</a:t>
            </a:r>
          </a:p>
        </p:txBody>
      </p:sp>
      <p:sp>
        <p:nvSpPr>
          <p:cNvPr id="46" name="TextBox 45">
            <a:extLst>
              <a:ext uri="{FF2B5EF4-FFF2-40B4-BE49-F238E27FC236}">
                <a16:creationId xmlns:a16="http://schemas.microsoft.com/office/drawing/2014/main" id="{7EA7BCAF-2BD5-475C-AC91-0318723F8B39}"/>
              </a:ext>
            </a:extLst>
          </p:cNvPr>
          <p:cNvSpPr txBox="1"/>
          <p:nvPr/>
        </p:nvSpPr>
        <p:spPr>
          <a:xfrm>
            <a:off x="6649866" y="1980496"/>
            <a:ext cx="237266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5. Retreat into a Strategic Niche: </a:t>
            </a:r>
            <a:b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Focusing on a profitable niche segment where disruption is less likely to occur.</a:t>
            </a:r>
          </a:p>
        </p:txBody>
      </p:sp>
      <p:sp>
        <p:nvSpPr>
          <p:cNvPr id="47" name="TextBox 46">
            <a:extLst>
              <a:ext uri="{FF2B5EF4-FFF2-40B4-BE49-F238E27FC236}">
                <a16:creationId xmlns:a16="http://schemas.microsoft.com/office/drawing/2014/main" id="{2B6EBC65-0747-43BC-B39D-3CAE074AC752}"/>
              </a:ext>
            </a:extLst>
          </p:cNvPr>
          <p:cNvSpPr txBox="1"/>
          <p:nvPr/>
        </p:nvSpPr>
        <p:spPr>
          <a:xfrm>
            <a:off x="7974595" y="5048058"/>
            <a:ext cx="32146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6. Redefine the core Strategy: </a:t>
            </a:r>
            <a:b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Building an entirely new business model, often in an adjacent industry where it is possible to leverage existing knowledge.</a:t>
            </a:r>
          </a:p>
        </p:txBody>
      </p:sp>
      <p:sp>
        <p:nvSpPr>
          <p:cNvPr id="48" name="TextBox 47">
            <a:extLst>
              <a:ext uri="{FF2B5EF4-FFF2-40B4-BE49-F238E27FC236}">
                <a16:creationId xmlns:a16="http://schemas.microsoft.com/office/drawing/2014/main" id="{01ABB22C-CC0E-491F-A6A0-B8483A26CAA3}"/>
              </a:ext>
            </a:extLst>
          </p:cNvPr>
          <p:cNvSpPr txBox="1"/>
          <p:nvPr/>
        </p:nvSpPr>
        <p:spPr>
          <a:xfrm>
            <a:off x="9521458" y="1980496"/>
            <a:ext cx="219242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t>7. The Exit Strategy: </a:t>
            </a:r>
            <a:br>
              <a:rPr kumimoji="0" lang="en-US" sz="1200" b="1"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002060"/>
                </a:solidFill>
                <a:effectLst/>
                <a:uLnTx/>
                <a:uFillTx/>
                <a:latin typeface="Arial" panose="020B0604020202020204"/>
                <a:ea typeface="+mn-ea"/>
                <a:cs typeface="+mn-cs"/>
              </a:rPr>
              <a:t>Exiting the business entirely and returning capital to investors, ideally through a sale of the business.</a:t>
            </a:r>
          </a:p>
        </p:txBody>
      </p:sp>
      <p:pic>
        <p:nvPicPr>
          <p:cNvPr id="49" name="Picture 48" descr="A close up of a logo&#10;&#10;Description automatically generated">
            <a:extLst>
              <a:ext uri="{FF2B5EF4-FFF2-40B4-BE49-F238E27FC236}">
                <a16:creationId xmlns:a16="http://schemas.microsoft.com/office/drawing/2014/main" id="{61E3CF29-EA19-41D9-AD63-A0FD356E7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803" y="3918169"/>
            <a:ext cx="447927" cy="447927"/>
          </a:xfrm>
          <a:prstGeom prst="rect">
            <a:avLst/>
          </a:prstGeom>
        </p:spPr>
      </p:pic>
      <p:pic>
        <p:nvPicPr>
          <p:cNvPr id="50" name="Picture 49" descr="A close up of a sign&#10;&#10;Description automatically generated">
            <a:extLst>
              <a:ext uri="{FF2B5EF4-FFF2-40B4-BE49-F238E27FC236}">
                <a16:creationId xmlns:a16="http://schemas.microsoft.com/office/drawing/2014/main" id="{3586728C-8C7B-4AD0-B87E-6196775DB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308" y="3889020"/>
            <a:ext cx="470812" cy="470812"/>
          </a:xfrm>
          <a:prstGeom prst="rect">
            <a:avLst/>
          </a:prstGeom>
        </p:spPr>
      </p:pic>
      <p:pic>
        <p:nvPicPr>
          <p:cNvPr id="51" name="Picture 50" descr="A drawing of a cartoon character&#10;&#10;Description automatically generated">
            <a:extLst>
              <a:ext uri="{FF2B5EF4-FFF2-40B4-BE49-F238E27FC236}">
                <a16:creationId xmlns:a16="http://schemas.microsoft.com/office/drawing/2014/main" id="{AF470EEE-1333-42E1-BD2F-FD97EFCF0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7931" y="3892214"/>
            <a:ext cx="498703" cy="498703"/>
          </a:xfrm>
          <a:prstGeom prst="rect">
            <a:avLst/>
          </a:prstGeom>
        </p:spPr>
      </p:pic>
      <p:pic>
        <p:nvPicPr>
          <p:cNvPr id="52" name="Picture 51" descr="A picture containing text, vector graphics&#10;&#10;Description automatically generated">
            <a:extLst>
              <a:ext uri="{FF2B5EF4-FFF2-40B4-BE49-F238E27FC236}">
                <a16:creationId xmlns:a16="http://schemas.microsoft.com/office/drawing/2014/main" id="{0CE2342B-9EAB-4312-8E9B-009DF168E4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2832" y="3896923"/>
            <a:ext cx="503680" cy="503680"/>
          </a:xfrm>
          <a:prstGeom prst="rect">
            <a:avLst/>
          </a:prstGeom>
        </p:spPr>
      </p:pic>
      <p:pic>
        <p:nvPicPr>
          <p:cNvPr id="53" name="Picture 52" descr="A close up of a logo&#10;&#10;Description automatically generated">
            <a:extLst>
              <a:ext uri="{FF2B5EF4-FFF2-40B4-BE49-F238E27FC236}">
                <a16:creationId xmlns:a16="http://schemas.microsoft.com/office/drawing/2014/main" id="{B3289D53-6EFA-4E82-B056-B475C87987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6689" y="3893231"/>
            <a:ext cx="542301" cy="542301"/>
          </a:xfrm>
          <a:prstGeom prst="rect">
            <a:avLst/>
          </a:prstGeom>
        </p:spPr>
      </p:pic>
      <p:pic>
        <p:nvPicPr>
          <p:cNvPr id="54" name="Picture 53" descr="A close up of a sign&#10;&#10;Description automatically generated">
            <a:extLst>
              <a:ext uri="{FF2B5EF4-FFF2-40B4-BE49-F238E27FC236}">
                <a16:creationId xmlns:a16="http://schemas.microsoft.com/office/drawing/2014/main" id="{CE6FF4E2-8BDA-44DF-AF67-7BBD69B0C5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0449" y="3844950"/>
            <a:ext cx="593230" cy="593230"/>
          </a:xfrm>
          <a:prstGeom prst="rect">
            <a:avLst/>
          </a:prstGeom>
        </p:spPr>
      </p:pic>
      <p:pic>
        <p:nvPicPr>
          <p:cNvPr id="55" name="Picture 54" descr="A close up of a sign&#10;&#10;Description automatically generated">
            <a:extLst>
              <a:ext uri="{FF2B5EF4-FFF2-40B4-BE49-F238E27FC236}">
                <a16:creationId xmlns:a16="http://schemas.microsoft.com/office/drawing/2014/main" id="{C73D3604-E9D0-4E43-9664-72E1B9CE2D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8457" y="3857163"/>
            <a:ext cx="543838" cy="543838"/>
          </a:xfrm>
          <a:prstGeom prst="rect">
            <a:avLst/>
          </a:prstGeom>
        </p:spPr>
      </p:pic>
    </p:spTree>
    <p:extLst>
      <p:ext uri="{BB962C8B-B14F-4D97-AF65-F5344CB8AC3E}">
        <p14:creationId xmlns:p14="http://schemas.microsoft.com/office/powerpoint/2010/main" val="13761002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5C14E-2D8C-460E-970B-1302CB853251}"/>
              </a:ext>
            </a:extLst>
          </p:cNvPr>
          <p:cNvSpPr>
            <a:spLocks noGrp="1"/>
          </p:cNvSpPr>
          <p:nvPr>
            <p:ph type="title"/>
          </p:nvPr>
        </p:nvSpPr>
        <p:spPr/>
        <p:txBody>
          <a:bodyPr vert="horz" lIns="91440" tIns="45720" rIns="91440" bIns="45720" rtlCol="0" anchor="ctr">
            <a:noAutofit/>
          </a:bodyPr>
          <a:lstStyle/>
          <a:p>
            <a:pPr>
              <a:lnSpc>
                <a:spcPct val="100000"/>
              </a:lnSpc>
            </a:pPr>
            <a:r>
              <a:rPr lang="th-TH" dirty="0"/>
              <a:t>กรอบการเปลี่ยนผ่านทางดิจิทัล (</a:t>
            </a:r>
            <a:r>
              <a:rPr lang="en-US" dirty="0"/>
              <a:t>Digital Transformation Framework</a:t>
            </a:r>
            <a:r>
              <a:rPr lang="th-TH" dirty="0"/>
              <a:t>)</a:t>
            </a:r>
            <a:r>
              <a:rPr lang="en-US" dirty="0"/>
              <a:t> </a:t>
            </a:r>
            <a:r>
              <a:rPr lang="th-TH" dirty="0"/>
              <a:t>สำหรับการจัดอบรมเชิงปฏิบัติการ สามารถแบ่งออกเป็น </a:t>
            </a:r>
            <a:r>
              <a:rPr lang="en-US" dirty="0"/>
              <a:t>3 </a:t>
            </a:r>
            <a:r>
              <a:rPr lang="th-TH" dirty="0"/>
              <a:t>ประเภทหลัก คือ </a:t>
            </a:r>
            <a:r>
              <a:rPr lang="en-US" dirty="0"/>
              <a:t>1) </a:t>
            </a:r>
            <a:r>
              <a:rPr lang="th-TH" dirty="0"/>
              <a:t>ประสบการณ์ลูกค้า </a:t>
            </a:r>
            <a:r>
              <a:rPr lang="en-US" dirty="0"/>
              <a:t>2) </a:t>
            </a:r>
            <a:r>
              <a:rPr lang="th-TH" dirty="0"/>
              <a:t>กระบวนการในการปฏิบัติงาน และ</a:t>
            </a:r>
            <a:r>
              <a:rPr lang="en-US" dirty="0"/>
              <a:t> 3) </a:t>
            </a:r>
            <a:r>
              <a:rPr lang="th-TH" dirty="0"/>
              <a:t>รูปแบบธุรกิจ</a:t>
            </a:r>
            <a:endParaRPr lang="en-US" dirty="0"/>
          </a:p>
        </p:txBody>
      </p:sp>
      <p:sp>
        <p:nvSpPr>
          <p:cNvPr id="27" name="TextBox 26">
            <a:extLst>
              <a:ext uri="{FF2B5EF4-FFF2-40B4-BE49-F238E27FC236}">
                <a16:creationId xmlns:a16="http://schemas.microsoft.com/office/drawing/2014/main" id="{8889E66C-8D93-45BC-B9D6-F628BC0E836D}"/>
              </a:ext>
            </a:extLst>
          </p:cNvPr>
          <p:cNvSpPr txBox="1"/>
          <p:nvPr/>
        </p:nvSpPr>
        <p:spPr>
          <a:xfrm>
            <a:off x="1106855" y="6382214"/>
            <a:ext cx="42370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Source: MIT Center for Digital Business and Capgemini Consulting</a:t>
            </a:r>
            <a:endParaRPr kumimoji="0" lang="th-TH" sz="1600" b="0" i="1"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grpSp>
        <p:nvGrpSpPr>
          <p:cNvPr id="120" name="Group 119">
            <a:extLst>
              <a:ext uri="{FF2B5EF4-FFF2-40B4-BE49-F238E27FC236}">
                <a16:creationId xmlns:a16="http://schemas.microsoft.com/office/drawing/2014/main" id="{3A01E9FD-3092-48E5-9752-74EE14496C06}"/>
              </a:ext>
            </a:extLst>
          </p:cNvPr>
          <p:cNvGrpSpPr/>
          <p:nvPr/>
        </p:nvGrpSpPr>
        <p:grpSpPr>
          <a:xfrm>
            <a:off x="950752" y="1823580"/>
            <a:ext cx="10290496" cy="4424176"/>
            <a:chOff x="950752" y="1317069"/>
            <a:chExt cx="10290496" cy="5014578"/>
          </a:xfrm>
        </p:grpSpPr>
        <p:sp>
          <p:nvSpPr>
            <p:cNvPr id="95" name="Rectangle 94">
              <a:extLst>
                <a:ext uri="{FF2B5EF4-FFF2-40B4-BE49-F238E27FC236}">
                  <a16:creationId xmlns:a16="http://schemas.microsoft.com/office/drawing/2014/main" id="{4C5131D5-6CDB-451B-A9E2-AF9244CCD06F}"/>
                </a:ext>
              </a:extLst>
            </p:cNvPr>
            <p:cNvSpPr/>
            <p:nvPr/>
          </p:nvSpPr>
          <p:spPr>
            <a:xfrm>
              <a:off x="950753" y="1317072"/>
              <a:ext cx="2999079" cy="8892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การเปลี่ยนแปลง</a:t>
              </a:r>
              <a:endPar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ประสบการณ์ลูกค้า</a:t>
              </a:r>
              <a:endPar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(Customer Experience)</a:t>
              </a:r>
            </a:p>
          </p:txBody>
        </p:sp>
        <p:sp>
          <p:nvSpPr>
            <p:cNvPr id="101" name="Rectangle 100">
              <a:extLst>
                <a:ext uri="{FF2B5EF4-FFF2-40B4-BE49-F238E27FC236}">
                  <a16:creationId xmlns:a16="http://schemas.microsoft.com/office/drawing/2014/main" id="{14E124DC-36AB-4FB8-A1FD-36F5F79F404C}"/>
                </a:ext>
              </a:extLst>
            </p:cNvPr>
            <p:cNvSpPr/>
            <p:nvPr/>
          </p:nvSpPr>
          <p:spPr>
            <a:xfrm>
              <a:off x="4596460" y="1317069"/>
              <a:ext cx="2999079" cy="8892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การเปลี่ยนแปลง</a:t>
              </a:r>
              <a:endPar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กระบวนการในการปฏิบัติงาน</a:t>
              </a:r>
              <a:endPar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(Operational Process)</a:t>
              </a:r>
            </a:p>
          </p:txBody>
        </p:sp>
        <p:sp>
          <p:nvSpPr>
            <p:cNvPr id="102" name="Rectangle 101">
              <a:extLst>
                <a:ext uri="{FF2B5EF4-FFF2-40B4-BE49-F238E27FC236}">
                  <a16:creationId xmlns:a16="http://schemas.microsoft.com/office/drawing/2014/main" id="{322D82CD-6D32-4076-AF3D-60F56E37B2D6}"/>
                </a:ext>
              </a:extLst>
            </p:cNvPr>
            <p:cNvSpPr/>
            <p:nvPr/>
          </p:nvSpPr>
          <p:spPr>
            <a:xfrm>
              <a:off x="8242168" y="1317070"/>
              <a:ext cx="2999079" cy="8892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การเปลี่ยนแปลง</a:t>
              </a:r>
              <a:endPar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รูปแบบธุรกิจ</a:t>
              </a:r>
              <a:endPar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(Business Model)</a:t>
              </a:r>
            </a:p>
          </p:txBody>
        </p:sp>
        <p:sp>
          <p:nvSpPr>
            <p:cNvPr id="103" name="Rectangle 102">
              <a:extLst>
                <a:ext uri="{FF2B5EF4-FFF2-40B4-BE49-F238E27FC236}">
                  <a16:creationId xmlns:a16="http://schemas.microsoft.com/office/drawing/2014/main" id="{1EE7396B-5CEE-4CD7-8750-23981BF95C3A}"/>
                </a:ext>
              </a:extLst>
            </p:cNvPr>
            <p:cNvSpPr/>
            <p:nvPr/>
          </p:nvSpPr>
          <p:spPr>
            <a:xfrm>
              <a:off x="950753" y="2358706"/>
              <a:ext cx="2999079" cy="88923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ความเข้าใจลูกค้า</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(Customer Understanding)</a:t>
              </a:r>
            </a:p>
          </p:txBody>
        </p:sp>
        <p:sp>
          <p:nvSpPr>
            <p:cNvPr id="104" name="Rectangle 103">
              <a:extLst>
                <a:ext uri="{FF2B5EF4-FFF2-40B4-BE49-F238E27FC236}">
                  <a16:creationId xmlns:a16="http://schemas.microsoft.com/office/drawing/2014/main" id="{4392C149-2060-4D63-AEE0-26FE1AE842DE}"/>
                </a:ext>
              </a:extLst>
            </p:cNvPr>
            <p:cNvSpPr/>
            <p:nvPr/>
          </p:nvSpPr>
          <p:spPr>
            <a:xfrm>
              <a:off x="950753" y="3403833"/>
              <a:ext cx="2999079" cy="88923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การเติบโต</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(Top Line Growth)</a:t>
              </a:r>
            </a:p>
          </p:txBody>
        </p:sp>
        <p:sp>
          <p:nvSpPr>
            <p:cNvPr id="105" name="Rectangle 104">
              <a:extLst>
                <a:ext uri="{FF2B5EF4-FFF2-40B4-BE49-F238E27FC236}">
                  <a16:creationId xmlns:a16="http://schemas.microsoft.com/office/drawing/2014/main" id="{DCBEA596-575A-4DEE-8E3C-B919C4E3591E}"/>
                </a:ext>
              </a:extLst>
            </p:cNvPr>
            <p:cNvSpPr/>
            <p:nvPr/>
          </p:nvSpPr>
          <p:spPr>
            <a:xfrm>
              <a:off x="950752" y="4446862"/>
              <a:ext cx="2999079" cy="88923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ช่องทางในการติดต่อกับลูกค้า</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(Customer Touch Point)</a:t>
              </a:r>
            </a:p>
          </p:txBody>
        </p:sp>
        <p:sp>
          <p:nvSpPr>
            <p:cNvPr id="106" name="Rectangle 105">
              <a:extLst>
                <a:ext uri="{FF2B5EF4-FFF2-40B4-BE49-F238E27FC236}">
                  <a16:creationId xmlns:a16="http://schemas.microsoft.com/office/drawing/2014/main" id="{5D53BAED-A1A7-402D-9438-F2223D87FF14}"/>
                </a:ext>
              </a:extLst>
            </p:cNvPr>
            <p:cNvSpPr/>
            <p:nvPr/>
          </p:nvSpPr>
          <p:spPr>
            <a:xfrm>
              <a:off x="4596460" y="2358706"/>
              <a:ext cx="2999079" cy="88923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กระบวนการทางดิจิทัล</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(Process Digitalization)</a:t>
              </a:r>
            </a:p>
          </p:txBody>
        </p:sp>
        <p:sp>
          <p:nvSpPr>
            <p:cNvPr id="107" name="Rectangle 106">
              <a:extLst>
                <a:ext uri="{FF2B5EF4-FFF2-40B4-BE49-F238E27FC236}">
                  <a16:creationId xmlns:a16="http://schemas.microsoft.com/office/drawing/2014/main" id="{0023F960-42F6-405F-988C-37F11846EC32}"/>
                </a:ext>
              </a:extLst>
            </p:cNvPr>
            <p:cNvSpPr/>
            <p:nvPr/>
          </p:nvSpPr>
          <p:spPr>
            <a:xfrm>
              <a:off x="4596460" y="3403833"/>
              <a:ext cx="2999079" cy="88923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ความสามารถของบุคลากร</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(Worker Enablement)</a:t>
              </a:r>
            </a:p>
          </p:txBody>
        </p:sp>
        <p:sp>
          <p:nvSpPr>
            <p:cNvPr id="108" name="Rectangle 107">
              <a:extLst>
                <a:ext uri="{FF2B5EF4-FFF2-40B4-BE49-F238E27FC236}">
                  <a16:creationId xmlns:a16="http://schemas.microsoft.com/office/drawing/2014/main" id="{A4FDBC2C-99AF-49CD-816A-F74B7F61B149}"/>
                </a:ext>
              </a:extLst>
            </p:cNvPr>
            <p:cNvSpPr/>
            <p:nvPr/>
          </p:nvSpPr>
          <p:spPr>
            <a:xfrm>
              <a:off x="4596460" y="4446862"/>
              <a:ext cx="2999079" cy="88923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ประสิทธิภาพในการจัดการ</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(Performance Management)</a:t>
              </a:r>
            </a:p>
          </p:txBody>
        </p:sp>
        <p:sp>
          <p:nvSpPr>
            <p:cNvPr id="109" name="Rectangle 108">
              <a:extLst>
                <a:ext uri="{FF2B5EF4-FFF2-40B4-BE49-F238E27FC236}">
                  <a16:creationId xmlns:a16="http://schemas.microsoft.com/office/drawing/2014/main" id="{D4195EED-29F7-4509-BAF5-7DDEFF6AAC90}"/>
                </a:ext>
              </a:extLst>
            </p:cNvPr>
            <p:cNvSpPr/>
            <p:nvPr/>
          </p:nvSpPr>
          <p:spPr>
            <a:xfrm>
              <a:off x="8242169" y="2358706"/>
              <a:ext cx="2999079" cy="88923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การเปลี่ยนแปลงธุรกิจด้วยดิจิทัล</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(Digitally-modified Business)</a:t>
              </a:r>
            </a:p>
          </p:txBody>
        </p:sp>
        <p:sp>
          <p:nvSpPr>
            <p:cNvPr id="110" name="Rectangle 109">
              <a:extLst>
                <a:ext uri="{FF2B5EF4-FFF2-40B4-BE49-F238E27FC236}">
                  <a16:creationId xmlns:a16="http://schemas.microsoft.com/office/drawing/2014/main" id="{279966C7-47DA-47BC-929F-649C5EABBD71}"/>
                </a:ext>
              </a:extLst>
            </p:cNvPr>
            <p:cNvSpPr/>
            <p:nvPr/>
          </p:nvSpPr>
          <p:spPr>
            <a:xfrm>
              <a:off x="8242169" y="3403833"/>
              <a:ext cx="2999079" cy="88923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สร้างธุรกิจดิจิทัลใหม่</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(New Digital Business)</a:t>
              </a:r>
            </a:p>
          </p:txBody>
        </p:sp>
        <p:sp>
          <p:nvSpPr>
            <p:cNvPr id="111" name="Rectangle 110">
              <a:extLst>
                <a:ext uri="{FF2B5EF4-FFF2-40B4-BE49-F238E27FC236}">
                  <a16:creationId xmlns:a16="http://schemas.microsoft.com/office/drawing/2014/main" id="{4D5AA2DB-E568-4A48-805B-8775072F8DE4}"/>
                </a:ext>
              </a:extLst>
            </p:cNvPr>
            <p:cNvSpPr/>
            <p:nvPr/>
          </p:nvSpPr>
          <p:spPr>
            <a:xfrm>
              <a:off x="8242168" y="4446862"/>
              <a:ext cx="2999079" cy="88923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ดิจิทัลที่ใช้ร่วมกันได้ทั่วโลก</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Digital Globalization</a:t>
              </a: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112" name="Hexagon 111">
              <a:extLst>
                <a:ext uri="{FF2B5EF4-FFF2-40B4-BE49-F238E27FC236}">
                  <a16:creationId xmlns:a16="http://schemas.microsoft.com/office/drawing/2014/main" id="{D7289BEE-F035-496C-89B2-569BCDD12EB3}"/>
                </a:ext>
              </a:extLst>
            </p:cNvPr>
            <p:cNvSpPr/>
            <p:nvPr/>
          </p:nvSpPr>
          <p:spPr>
            <a:xfrm>
              <a:off x="950752" y="5442414"/>
              <a:ext cx="10290495" cy="889233"/>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ความสามารถทางด้านดิจิทัล (</a:t>
              </a:r>
              <a:r>
                <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Digital Capabilities</a:t>
              </a: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a:t>
              </a:r>
              <a:endPar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พื้นฐานสำคัญในการเปลี่ยนแปลงประสบการณ์ลูบกค้า กระบวนการดำเนินงานภายในองค์กร และรูปแบบธุรกิจ โดยเป็นส่วนช่วยในการประสานการเปลี่ยนผ่านด้านดิจิทัลให้มีความสอดคล้องกับกลยุทธ์ขององค์กร</a:t>
              </a:r>
              <a:endParaRPr kumimoji="0" lang="en-US" sz="1800" b="0"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p:txBody>
        </p:sp>
      </p:grpSp>
      <p:sp>
        <p:nvSpPr>
          <p:cNvPr id="121" name="TextBox 120">
            <a:extLst>
              <a:ext uri="{FF2B5EF4-FFF2-40B4-BE49-F238E27FC236}">
                <a16:creationId xmlns:a16="http://schemas.microsoft.com/office/drawing/2014/main" id="{0EF93EDC-E3F7-46D8-BD87-F2E3CAE0A56B}"/>
              </a:ext>
            </a:extLst>
          </p:cNvPr>
          <p:cNvSpPr txBox="1"/>
          <p:nvPr/>
        </p:nvSpPr>
        <p:spPr>
          <a:xfrm>
            <a:off x="2946548" y="1224376"/>
            <a:ext cx="629890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24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กรอบการเปลี่ยนผ่านทางดิจิทัล (</a:t>
            </a:r>
            <a:r>
              <a:rPr kumimoji="0" lang="en-US" sz="24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Digital Transformation Framework</a:t>
            </a:r>
            <a:r>
              <a:rPr kumimoji="0" lang="th-TH" sz="24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a:t>
            </a:r>
            <a:endParaRPr kumimoji="0" lang="en-US" sz="24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cxnSp>
        <p:nvCxnSpPr>
          <p:cNvPr id="123" name="Connector: Elbow 122">
            <a:extLst>
              <a:ext uri="{FF2B5EF4-FFF2-40B4-BE49-F238E27FC236}">
                <a16:creationId xmlns:a16="http://schemas.microsoft.com/office/drawing/2014/main" id="{9DD398D8-C4FD-4F89-A580-6532208E112D}"/>
              </a:ext>
            </a:extLst>
          </p:cNvPr>
          <p:cNvCxnSpPr>
            <a:stCxn id="121" idx="1"/>
            <a:endCxn id="112" idx="3"/>
          </p:cNvCxnSpPr>
          <p:nvPr/>
        </p:nvCxnSpPr>
        <p:spPr>
          <a:xfrm rot="10800000" flipV="1">
            <a:off x="950752" y="1455208"/>
            <a:ext cx="1995796" cy="4400279"/>
          </a:xfrm>
          <a:prstGeom prst="bentConnector3">
            <a:avLst>
              <a:gd name="adj1" fmla="val 129108"/>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0C3C94C-AD8F-455B-9F48-E40E719EAB4C}"/>
              </a:ext>
            </a:extLst>
          </p:cNvPr>
          <p:cNvCxnSpPr>
            <a:stCxn id="121" idx="3"/>
            <a:endCxn id="112" idx="0"/>
          </p:cNvCxnSpPr>
          <p:nvPr/>
        </p:nvCxnSpPr>
        <p:spPr>
          <a:xfrm>
            <a:off x="9245452" y="1455209"/>
            <a:ext cx="1995795" cy="4400279"/>
          </a:xfrm>
          <a:prstGeom prst="bentConnector3">
            <a:avLst>
              <a:gd name="adj1" fmla="val 128688"/>
            </a:avLst>
          </a:prstGeom>
          <a:ln>
            <a:prstDash val="dash"/>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8DFA488-08C7-412C-80F3-9116EA9E68CC}"/>
              </a:ext>
            </a:extLst>
          </p:cNvPr>
          <p:cNvSpPr/>
          <p:nvPr/>
        </p:nvSpPr>
        <p:spPr>
          <a:xfrm>
            <a:off x="648189" y="1165301"/>
            <a:ext cx="1263191" cy="33005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prstClr val="white"/>
                </a:solidFill>
                <a:effectLst/>
                <a:uLnTx/>
                <a:uFillTx/>
                <a:latin typeface="TH SarabunPSK" panose="020B0500040200020003" pitchFamily="34" charset="-34"/>
                <a:ea typeface="+mn-ea"/>
                <a:cs typeface="TH SarabunPSK" panose="020B0500040200020003" pitchFamily="34" charset="-34"/>
              </a:rPr>
              <a:t>ตัวอย่าง</a:t>
            </a:r>
            <a:endParaRPr kumimoji="0" lang="en-US" sz="1800" b="1" i="0" u="none" strike="noStrike" kern="1200" cap="none" spc="0" normalizeH="0" baseline="0" noProof="0" dirty="0">
              <a:ln>
                <a:noFill/>
              </a:ln>
              <a:solidFill>
                <a:prstClr val="white"/>
              </a:solidFill>
              <a:effectLst/>
              <a:uLnTx/>
              <a:uFillTx/>
              <a:latin typeface="TH SarabunPSK" panose="020B0500040200020003" pitchFamily="34" charset="-34"/>
              <a:ea typeface="+mn-ea"/>
              <a:cs typeface="TH SarabunPSK" panose="020B0500040200020003" pitchFamily="34" charset="-34"/>
            </a:endParaRPr>
          </a:p>
        </p:txBody>
      </p:sp>
    </p:spTree>
    <p:extLst>
      <p:ext uri="{BB962C8B-B14F-4D97-AF65-F5344CB8AC3E}">
        <p14:creationId xmlns:p14="http://schemas.microsoft.com/office/powerpoint/2010/main" val="3722258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8E3BC-E62C-47B6-9B35-F7716B20DC3B}"/>
              </a:ext>
            </a:extLst>
          </p:cNvPr>
          <p:cNvSpPr>
            <a:spLocks noGrp="1"/>
          </p:cNvSpPr>
          <p:nvPr>
            <p:ph type="title"/>
          </p:nvPr>
        </p:nvSpPr>
        <p:spPr/>
        <p:txBody>
          <a:bodyPr>
            <a:noAutofit/>
          </a:bodyPr>
          <a:lstStyle/>
          <a:p>
            <a:pPr>
              <a:lnSpc>
                <a:spcPct val="100000"/>
              </a:lnSpc>
            </a:pPr>
            <a:r>
              <a:rPr lang="th-TH" dirty="0"/>
              <a:t>ตัวอย่างการดำเนินโครงการพัฒนาศักยภาพนวัตกรรมองค์กรของบริษัทนวัตกรรมในประเทศไทย โดยวิเคราะห์ เปรียบเทียบ และเสนอแนะแนวทางการพัฒนาและยกระดับศักยภาพนวัตกรรมองค์กรในระดับอุตสาหกรรม</a:t>
            </a:r>
            <a:endParaRPr lang="en-US" dirty="0"/>
          </a:p>
        </p:txBody>
      </p:sp>
      <p:sp>
        <p:nvSpPr>
          <p:cNvPr id="3" name="TextBox 2">
            <a:extLst>
              <a:ext uri="{FF2B5EF4-FFF2-40B4-BE49-F238E27FC236}">
                <a16:creationId xmlns:a16="http://schemas.microsoft.com/office/drawing/2014/main" id="{22C80F94-89F7-48C2-9702-F2254E7075B1}"/>
              </a:ext>
            </a:extLst>
          </p:cNvPr>
          <p:cNvSpPr txBox="1"/>
          <p:nvPr/>
        </p:nvSpPr>
        <p:spPr>
          <a:xfrm>
            <a:off x="626397" y="1991684"/>
            <a:ext cx="1663017" cy="646331"/>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ระดับยุทธศาสตร์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(Strategy Level)</a:t>
            </a:r>
          </a:p>
        </p:txBody>
      </p:sp>
      <p:sp>
        <p:nvSpPr>
          <p:cNvPr id="4" name="TextBox 3">
            <a:extLst>
              <a:ext uri="{FF2B5EF4-FFF2-40B4-BE49-F238E27FC236}">
                <a16:creationId xmlns:a16="http://schemas.microsoft.com/office/drawing/2014/main" id="{B16B00C6-B130-4FE0-912D-DC75B2761E1C}"/>
              </a:ext>
            </a:extLst>
          </p:cNvPr>
          <p:cNvSpPr txBox="1"/>
          <p:nvPr/>
        </p:nvSpPr>
        <p:spPr>
          <a:xfrm>
            <a:off x="2398830" y="1991684"/>
            <a:ext cx="1663018" cy="646331"/>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ระดับปฏิบัติการ</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(Operation Level)</a:t>
            </a:r>
            <a:endPar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p:txBody>
      </p:sp>
      <p:sp>
        <p:nvSpPr>
          <p:cNvPr id="5" name="TextBox 4">
            <a:extLst>
              <a:ext uri="{FF2B5EF4-FFF2-40B4-BE49-F238E27FC236}">
                <a16:creationId xmlns:a16="http://schemas.microsoft.com/office/drawing/2014/main" id="{7E3C12ED-6F63-41B0-9A82-7F81C374E63E}"/>
              </a:ext>
            </a:extLst>
          </p:cNvPr>
          <p:cNvSpPr txBox="1"/>
          <p:nvPr/>
        </p:nvSpPr>
        <p:spPr>
          <a:xfrm>
            <a:off x="4171264" y="1991684"/>
            <a:ext cx="1663019" cy="646331"/>
          </a:xfrm>
          <a:prstGeom prst="rect">
            <a:avLst/>
          </a:prstGeom>
          <a:solidFill>
            <a:srgbClr val="00B05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ระดับสนับสนุน </a:t>
            </a:r>
            <a:endPar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rPr>
              <a:t>(Foundation Level)</a:t>
            </a:r>
            <a:endParaRPr kumimoji="0" lang="th-TH" sz="1800" b="1" i="0" u="none" strike="noStrike" kern="1200" cap="none" spc="0" normalizeH="0" baseline="0" noProof="0" dirty="0">
              <a:ln>
                <a:noFill/>
              </a:ln>
              <a:solidFill>
                <a:srgbClr val="FFFFFF"/>
              </a:solidFill>
              <a:effectLst/>
              <a:uLnTx/>
              <a:uFillTx/>
              <a:latin typeface="TH SarabunPSK" panose="020B0500040200020003" pitchFamily="34" charset="-34"/>
              <a:ea typeface="+mn-ea"/>
              <a:cs typeface="TH SarabunPSK" panose="020B0500040200020003" pitchFamily="34" charset="-34"/>
            </a:endParaRPr>
          </a:p>
        </p:txBody>
      </p:sp>
      <p:sp>
        <p:nvSpPr>
          <p:cNvPr id="6" name="TextBox 5">
            <a:extLst>
              <a:ext uri="{FF2B5EF4-FFF2-40B4-BE49-F238E27FC236}">
                <a16:creationId xmlns:a16="http://schemas.microsoft.com/office/drawing/2014/main" id="{62B89A9A-86EF-41ED-BDAA-FF20F6C0DF09}"/>
              </a:ext>
            </a:extLst>
          </p:cNvPr>
          <p:cNvSpPr txBox="1"/>
          <p:nvPr/>
        </p:nvSpPr>
        <p:spPr>
          <a:xfrm>
            <a:off x="381000" y="1646196"/>
            <a:ext cx="5715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โมเดลพัฒนาศักยภาพนวัตกรรมองค์กร</a:t>
            </a:r>
            <a:r>
              <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 (INNOVATIVE ORGANIZATIN MODEL)</a:t>
            </a:r>
            <a:endPar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7" name="TextBox 6">
            <a:extLst>
              <a:ext uri="{FF2B5EF4-FFF2-40B4-BE49-F238E27FC236}">
                <a16:creationId xmlns:a16="http://schemas.microsoft.com/office/drawing/2014/main" id="{57F88D6B-6AD4-4FBB-BF54-9DC257BE6D64}"/>
              </a:ext>
            </a:extLst>
          </p:cNvPr>
          <p:cNvSpPr txBox="1"/>
          <p:nvPr/>
        </p:nvSpPr>
        <p:spPr>
          <a:xfrm>
            <a:off x="2398829" y="2654147"/>
            <a:ext cx="1663019" cy="1200329"/>
          </a:xfrm>
          <a:prstGeom prst="rect">
            <a:avLst/>
          </a:prstGeom>
          <a:solidFill>
            <a:schemeClr val="accent1">
              <a:lumMod val="20000"/>
              <a:lumOff val="80000"/>
            </a:schemeClr>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มิติด้านกระบวนการ</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มิติด้านผลิตผล</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8" name="TextBox 7">
            <a:extLst>
              <a:ext uri="{FF2B5EF4-FFF2-40B4-BE49-F238E27FC236}">
                <a16:creationId xmlns:a16="http://schemas.microsoft.com/office/drawing/2014/main" id="{2B68AC7E-2EE3-4C0B-8BB5-02F46D51417D}"/>
              </a:ext>
            </a:extLst>
          </p:cNvPr>
          <p:cNvSpPr txBox="1"/>
          <p:nvPr/>
        </p:nvSpPr>
        <p:spPr>
          <a:xfrm>
            <a:off x="4171264" y="2650598"/>
            <a:ext cx="1663016" cy="1200329"/>
          </a:xfrm>
          <a:prstGeom prst="rect">
            <a:avLst/>
          </a:prstGeom>
          <a:solidFill>
            <a:srgbClr val="D1FFE6"/>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มิติด้านบุคลากร</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มิติด้านองค์ความรู้</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มิติด้านวัฒนธรรม</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มิติด้านทรัพยากร</a:t>
            </a:r>
          </a:p>
        </p:txBody>
      </p:sp>
      <p:sp>
        <p:nvSpPr>
          <p:cNvPr id="9" name="TextBox 8">
            <a:extLst>
              <a:ext uri="{FF2B5EF4-FFF2-40B4-BE49-F238E27FC236}">
                <a16:creationId xmlns:a16="http://schemas.microsoft.com/office/drawing/2014/main" id="{E08A02AF-3150-4D1B-8541-C5638A730A76}"/>
              </a:ext>
            </a:extLst>
          </p:cNvPr>
          <p:cNvSpPr txBox="1"/>
          <p:nvPr/>
        </p:nvSpPr>
        <p:spPr>
          <a:xfrm>
            <a:off x="622039" y="2650330"/>
            <a:ext cx="1663017" cy="1200329"/>
          </a:xfrm>
          <a:prstGeom prst="rect">
            <a:avLst/>
          </a:prstGeom>
          <a:solidFill>
            <a:schemeClr val="accent2">
              <a:lumMod val="20000"/>
              <a:lumOff val="80000"/>
            </a:schemeClr>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มิติด้านยุทธศาสตร์นวัตกรรม</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มิติด้านการมุ่งเน้นธุรกิจ</a:t>
            </a:r>
          </a:p>
        </p:txBody>
      </p:sp>
      <p:sp>
        <p:nvSpPr>
          <p:cNvPr id="18" name="TextBox 17">
            <a:extLst>
              <a:ext uri="{FF2B5EF4-FFF2-40B4-BE49-F238E27FC236}">
                <a16:creationId xmlns:a16="http://schemas.microsoft.com/office/drawing/2014/main" id="{EDD8FC6D-C7C6-4380-94F3-93D188E25817}"/>
              </a:ext>
            </a:extLst>
          </p:cNvPr>
          <p:cNvSpPr txBox="1"/>
          <p:nvPr/>
        </p:nvSpPr>
        <p:spPr>
          <a:xfrm>
            <a:off x="574868" y="5049791"/>
            <a:ext cx="1454889"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“กราฟผลประเมิน</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โมเดลพัฒนาศักยภาพนวัตกรรมองค์กร”</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grpSp>
        <p:nvGrpSpPr>
          <p:cNvPr id="19" name="Group 18">
            <a:extLst>
              <a:ext uri="{FF2B5EF4-FFF2-40B4-BE49-F238E27FC236}">
                <a16:creationId xmlns:a16="http://schemas.microsoft.com/office/drawing/2014/main" id="{9A6B6B24-4EBC-4C81-B1EB-AB7A4B4BA696}"/>
              </a:ext>
            </a:extLst>
          </p:cNvPr>
          <p:cNvGrpSpPr/>
          <p:nvPr/>
        </p:nvGrpSpPr>
        <p:grpSpPr>
          <a:xfrm>
            <a:off x="4768362" y="4466584"/>
            <a:ext cx="947912" cy="369332"/>
            <a:chOff x="8230618" y="3262633"/>
            <a:chExt cx="947912" cy="369332"/>
          </a:xfrm>
        </p:grpSpPr>
        <p:cxnSp>
          <p:nvCxnSpPr>
            <p:cNvPr id="20" name="Straight Connector 19">
              <a:extLst>
                <a:ext uri="{FF2B5EF4-FFF2-40B4-BE49-F238E27FC236}">
                  <a16:creationId xmlns:a16="http://schemas.microsoft.com/office/drawing/2014/main" id="{7644EAAC-59F5-4BD2-B937-265A236385DD}"/>
                </a:ext>
              </a:extLst>
            </p:cNvPr>
            <p:cNvCxnSpPr>
              <a:cxnSpLocks/>
            </p:cNvCxnSpPr>
            <p:nvPr/>
          </p:nvCxnSpPr>
          <p:spPr>
            <a:xfrm>
              <a:off x="8230618" y="3408576"/>
              <a:ext cx="44714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9C0154-EC8F-420E-80C8-7B934810A364}"/>
                </a:ext>
              </a:extLst>
            </p:cNvPr>
            <p:cNvSpPr txBox="1"/>
            <p:nvPr/>
          </p:nvSpPr>
          <p:spPr>
            <a:xfrm>
              <a:off x="8620364" y="3262633"/>
              <a:ext cx="5581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บริษัท</a:t>
              </a:r>
            </a:p>
          </p:txBody>
        </p:sp>
      </p:grpSp>
      <p:grpSp>
        <p:nvGrpSpPr>
          <p:cNvPr id="22" name="Group 21">
            <a:extLst>
              <a:ext uri="{FF2B5EF4-FFF2-40B4-BE49-F238E27FC236}">
                <a16:creationId xmlns:a16="http://schemas.microsoft.com/office/drawing/2014/main" id="{C4829811-C4A5-4777-B5FE-AA2C1E0C73C5}"/>
              </a:ext>
            </a:extLst>
          </p:cNvPr>
          <p:cNvGrpSpPr/>
          <p:nvPr/>
        </p:nvGrpSpPr>
        <p:grpSpPr>
          <a:xfrm>
            <a:off x="4768362" y="4923701"/>
            <a:ext cx="1151938" cy="369332"/>
            <a:chOff x="9665718" y="3262633"/>
            <a:chExt cx="1151938" cy="369332"/>
          </a:xfrm>
        </p:grpSpPr>
        <p:cxnSp>
          <p:nvCxnSpPr>
            <p:cNvPr id="23" name="Straight Connector 22">
              <a:extLst>
                <a:ext uri="{FF2B5EF4-FFF2-40B4-BE49-F238E27FC236}">
                  <a16:creationId xmlns:a16="http://schemas.microsoft.com/office/drawing/2014/main" id="{211D301D-9344-4A24-A1D4-42F3F6B53D99}"/>
                </a:ext>
              </a:extLst>
            </p:cNvPr>
            <p:cNvCxnSpPr>
              <a:cxnSpLocks/>
            </p:cNvCxnSpPr>
            <p:nvPr/>
          </p:nvCxnSpPr>
          <p:spPr>
            <a:xfrm flipV="1">
              <a:off x="9665718" y="3416520"/>
              <a:ext cx="447145" cy="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A4B9F99-3E78-404B-A852-F4E5DF5778C5}"/>
                </a:ext>
              </a:extLst>
            </p:cNvPr>
            <p:cNvSpPr txBox="1"/>
            <p:nvPr/>
          </p:nvSpPr>
          <p:spPr>
            <a:xfrm>
              <a:off x="10054305" y="3262633"/>
              <a:ext cx="7633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ผู้ประเมิน</a:t>
              </a:r>
            </a:p>
          </p:txBody>
        </p:sp>
      </p:grpSp>
      <p:pic>
        <p:nvPicPr>
          <p:cNvPr id="25" name="Picture 24">
            <a:extLst>
              <a:ext uri="{FF2B5EF4-FFF2-40B4-BE49-F238E27FC236}">
                <a16:creationId xmlns:a16="http://schemas.microsoft.com/office/drawing/2014/main" id="{2F6B42DB-71E5-4A63-9932-5F9780A41B3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268" r="16944"/>
          <a:stretch/>
        </p:blipFill>
        <p:spPr>
          <a:xfrm>
            <a:off x="1892294" y="4247066"/>
            <a:ext cx="2717717" cy="2113813"/>
          </a:xfrm>
          <a:prstGeom prst="rect">
            <a:avLst/>
          </a:prstGeom>
        </p:spPr>
      </p:pic>
      <p:sp>
        <p:nvSpPr>
          <p:cNvPr id="30" name="Isosceles Triangle 29">
            <a:extLst>
              <a:ext uri="{FF2B5EF4-FFF2-40B4-BE49-F238E27FC236}">
                <a16:creationId xmlns:a16="http://schemas.microsoft.com/office/drawing/2014/main" id="{0781AF54-88D1-474F-818F-62B74ED827FE}"/>
              </a:ext>
            </a:extLst>
          </p:cNvPr>
          <p:cNvSpPr/>
          <p:nvPr/>
        </p:nvSpPr>
        <p:spPr>
          <a:xfrm rot="10800000">
            <a:off x="622039" y="4089809"/>
            <a:ext cx="5212241" cy="116996"/>
          </a:xfrm>
          <a:prstGeom prst="triangle">
            <a:avLst/>
          </a:prstGeom>
          <a:solidFill>
            <a:srgbClr val="2F4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1" name="Graphic 30" descr="Head with gears">
            <a:extLst>
              <a:ext uri="{FF2B5EF4-FFF2-40B4-BE49-F238E27FC236}">
                <a16:creationId xmlns:a16="http://schemas.microsoft.com/office/drawing/2014/main" id="{35610CA1-4CEA-44C8-9831-34FA6D841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973" y="4435842"/>
            <a:ext cx="588678" cy="588678"/>
          </a:xfrm>
          <a:prstGeom prst="rect">
            <a:avLst/>
          </a:prstGeom>
        </p:spPr>
      </p:pic>
      <p:sp>
        <p:nvSpPr>
          <p:cNvPr id="33" name="OT_TextBox">
            <a:extLst>
              <a:ext uri="{FF2B5EF4-FFF2-40B4-BE49-F238E27FC236}">
                <a16:creationId xmlns:a16="http://schemas.microsoft.com/office/drawing/2014/main" id="{3D0E2C38-ED94-459A-982F-66437F4ADE6E}"/>
              </a:ext>
            </a:extLst>
          </p:cNvPr>
          <p:cNvSpPr>
            <a:spLocks/>
          </p:cNvSpPr>
          <p:nvPr/>
        </p:nvSpPr>
        <p:spPr bwMode="gray">
          <a:xfrm>
            <a:off x="371475" y="1267950"/>
            <a:ext cx="11449050" cy="427639"/>
          </a:xfrm>
          <a:prstGeom prst="rect">
            <a:avLst/>
          </a:prstGeom>
        </p:spPr>
        <p:txBody>
          <a:bodyPr vert="horz" lIns="0" tIns="0" rIns="0" bIns="0" rtlCol="0">
            <a:noAutofit/>
          </a:bodyPr>
          <a:lstStyle>
            <a:lvl1pPr marL="0" indent="0" algn="l" defTabSz="914400" rtl="0" eaLnBrk="1" latinLnBrk="0" hangingPunct="1">
              <a:lnSpc>
                <a:spcPct val="100000"/>
              </a:lnSpc>
              <a:spcBef>
                <a:spcPts val="50"/>
              </a:spcBef>
              <a:buClr>
                <a:srgbClr val="0033AB"/>
              </a:buClr>
              <a:buSzPct val="80000"/>
              <a:buFont typeface="Wingdings" pitchFamily="2" charset="2"/>
              <a:buNone/>
              <a:defRPr sz="1200" b="0" i="0" kern="1200">
                <a:solidFill>
                  <a:schemeClr val="tx1"/>
                </a:solidFill>
                <a:latin typeface="+mn-lt"/>
                <a:ea typeface="+mn-ea"/>
                <a:cs typeface="Arial" pitchFamily="34" charset="0"/>
              </a:defRPr>
            </a:lvl1pPr>
            <a:lvl2pPr marL="273600" indent="-270000" algn="l" defTabSz="914400" rtl="0" eaLnBrk="1" latinLnBrk="0" hangingPunct="1">
              <a:spcBef>
                <a:spcPts val="720"/>
              </a:spcBef>
              <a:buClr>
                <a:srgbClr val="00337F"/>
              </a:buClr>
              <a:buSzPct val="80000"/>
              <a:buFont typeface="Wingdings" pitchFamily="2" charset="2"/>
              <a:buChar char=""/>
              <a:defRPr sz="1200" kern="1200">
                <a:solidFill>
                  <a:schemeClr val="tx1"/>
                </a:solidFill>
                <a:latin typeface="+mn-lt"/>
                <a:ea typeface="+mn-ea"/>
                <a:cs typeface="+mn-cs"/>
              </a:defRPr>
            </a:lvl2pPr>
            <a:lvl3pPr marL="539750" indent="-269875" algn="l" defTabSz="914400" rtl="0" eaLnBrk="1" latinLnBrk="0" hangingPunct="1">
              <a:lnSpc>
                <a:spcPct val="100000"/>
              </a:lnSpc>
              <a:spcBef>
                <a:spcPts val="720"/>
              </a:spcBef>
              <a:buClr>
                <a:srgbClr val="00337F"/>
              </a:buClr>
              <a:buSzPct val="70000"/>
              <a:buFont typeface="Wingdings" pitchFamily="2" charset="2"/>
              <a:buChar char=""/>
              <a:defRPr sz="1200" kern="1200">
                <a:solidFill>
                  <a:schemeClr val="tx1"/>
                </a:solidFill>
                <a:latin typeface="+mn-lt"/>
                <a:ea typeface="+mn-ea"/>
                <a:cs typeface="+mn-cs"/>
              </a:defRPr>
            </a:lvl3pPr>
            <a:lvl4pPr marL="717550" indent="-165100" algn="l" defTabSz="914400" rtl="0" eaLnBrk="1" latinLnBrk="0" hangingPunct="1">
              <a:lnSpc>
                <a:spcPct val="100000"/>
              </a:lnSpc>
              <a:spcBef>
                <a:spcPts val="600"/>
              </a:spcBef>
              <a:buClrTx/>
              <a:buSzPct val="100000"/>
              <a:buFont typeface="Arial Unicode MS" pitchFamily="34" charset="-128"/>
              <a:buChar char="–"/>
              <a:defRPr sz="1000" kern="1200">
                <a:solidFill>
                  <a:schemeClr val="tx1"/>
                </a:solidFill>
                <a:latin typeface="+mn-lt"/>
                <a:ea typeface="+mn-ea"/>
                <a:cs typeface="+mn-cs"/>
              </a:defRPr>
            </a:lvl4pPr>
            <a:lvl5pPr marL="901700" indent="-184150"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mn-cs"/>
              </a:defRPr>
            </a:lvl5pPr>
            <a:lvl6pPr marL="1079500" indent="-171450"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6pPr>
            <a:lvl7pPr marL="1260475" indent="-180975"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Calibri" pitchFamily="34" charset="0"/>
              </a:defRPr>
            </a:lvl7pPr>
            <a:lvl8pPr marL="1438275" indent="-18097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8pPr>
            <a:lvl9pPr marL="1625600" indent="-18732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9pPr>
          </a:lstStyle>
          <a:p>
            <a:pPr marL="3600" marR="0" lvl="1" indent="0" algn="ctr" defTabSz="914400" rtl="0" eaLnBrk="1" fontAlgn="auto" latinLnBrk="0" hangingPunct="1">
              <a:lnSpc>
                <a:spcPct val="100000"/>
              </a:lnSpc>
              <a:spcBef>
                <a:spcPts val="720"/>
              </a:spcBef>
              <a:spcAft>
                <a:spcPts val="500"/>
              </a:spcAft>
              <a:buClr>
                <a:srgbClr val="00337F"/>
              </a:buClr>
              <a:buSzPct val="80000"/>
              <a:buFont typeface="Wingdings" pitchFamily="2" charset="2"/>
              <a:buNone/>
              <a:tabLst/>
              <a:defRPr/>
            </a:pPr>
            <a:r>
              <a:rPr kumimoji="0" lang="th-TH" sz="2400" b="1"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กรณีศึกษาโครงการพัฒนาศักยภาพนวัตกรรมองค์กรของสำนักงานนวัตกรรมแห่งชาติ (</a:t>
            </a:r>
            <a:r>
              <a:rPr kumimoji="0" lang="en-US" sz="2400" b="1"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NIA</a:t>
            </a:r>
            <a:r>
              <a:rPr kumimoji="0" lang="th-TH" sz="2400" b="1"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a:t>
            </a:r>
            <a:endParaRPr kumimoji="0" lang="en-US" sz="2400" b="1"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pic>
        <p:nvPicPr>
          <p:cNvPr id="34" name="Picture 33">
            <a:extLst>
              <a:ext uri="{FF2B5EF4-FFF2-40B4-BE49-F238E27FC236}">
                <a16:creationId xmlns:a16="http://schemas.microsoft.com/office/drawing/2014/main" id="{180126D2-B5BA-4CFC-BBFA-3D8D7A1C9289}"/>
              </a:ext>
            </a:extLst>
          </p:cNvPr>
          <p:cNvPicPr>
            <a:picLocks noChangeAspect="1"/>
          </p:cNvPicPr>
          <p:nvPr/>
        </p:nvPicPr>
        <p:blipFill>
          <a:blip r:embed="rId5"/>
          <a:stretch>
            <a:fillRect/>
          </a:stretch>
        </p:blipFill>
        <p:spPr>
          <a:xfrm>
            <a:off x="6341397" y="1776158"/>
            <a:ext cx="2311524" cy="1300232"/>
          </a:xfrm>
          <a:prstGeom prst="rect">
            <a:avLst/>
          </a:prstGeom>
          <a:ln>
            <a:solidFill>
              <a:schemeClr val="bg1">
                <a:lumMod val="50000"/>
              </a:schemeClr>
            </a:solidFill>
          </a:ln>
        </p:spPr>
      </p:pic>
      <p:pic>
        <p:nvPicPr>
          <p:cNvPr id="35" name="Picture 34">
            <a:extLst>
              <a:ext uri="{FF2B5EF4-FFF2-40B4-BE49-F238E27FC236}">
                <a16:creationId xmlns:a16="http://schemas.microsoft.com/office/drawing/2014/main" id="{0BD32E42-0D99-482A-B39B-E49F699DFFEA}"/>
              </a:ext>
            </a:extLst>
          </p:cNvPr>
          <p:cNvPicPr>
            <a:picLocks noChangeAspect="1"/>
          </p:cNvPicPr>
          <p:nvPr/>
        </p:nvPicPr>
        <p:blipFill>
          <a:blip r:embed="rId6"/>
          <a:stretch>
            <a:fillRect/>
          </a:stretch>
        </p:blipFill>
        <p:spPr>
          <a:xfrm>
            <a:off x="9160035" y="1776158"/>
            <a:ext cx="2311524" cy="1300232"/>
          </a:xfrm>
          <a:prstGeom prst="rect">
            <a:avLst/>
          </a:prstGeom>
          <a:ln>
            <a:solidFill>
              <a:schemeClr val="bg1">
                <a:lumMod val="50000"/>
              </a:schemeClr>
            </a:solidFill>
          </a:ln>
        </p:spPr>
      </p:pic>
      <p:pic>
        <p:nvPicPr>
          <p:cNvPr id="36" name="Picture 35">
            <a:extLst>
              <a:ext uri="{FF2B5EF4-FFF2-40B4-BE49-F238E27FC236}">
                <a16:creationId xmlns:a16="http://schemas.microsoft.com/office/drawing/2014/main" id="{4CB0108A-DD04-484C-861A-C3B162996E85}"/>
              </a:ext>
            </a:extLst>
          </p:cNvPr>
          <p:cNvPicPr>
            <a:picLocks noChangeAspect="1"/>
          </p:cNvPicPr>
          <p:nvPr/>
        </p:nvPicPr>
        <p:blipFill>
          <a:blip r:embed="rId7"/>
          <a:stretch>
            <a:fillRect/>
          </a:stretch>
        </p:blipFill>
        <p:spPr>
          <a:xfrm>
            <a:off x="6355619" y="4042540"/>
            <a:ext cx="2311524" cy="1300232"/>
          </a:xfrm>
          <a:prstGeom prst="rect">
            <a:avLst/>
          </a:prstGeom>
          <a:ln>
            <a:solidFill>
              <a:schemeClr val="bg1">
                <a:lumMod val="50000"/>
              </a:schemeClr>
            </a:solidFill>
          </a:ln>
        </p:spPr>
      </p:pic>
      <p:sp>
        <p:nvSpPr>
          <p:cNvPr id="38" name="TextBox 37">
            <a:extLst>
              <a:ext uri="{FF2B5EF4-FFF2-40B4-BE49-F238E27FC236}">
                <a16:creationId xmlns:a16="http://schemas.microsoft.com/office/drawing/2014/main" id="{DD93AAD6-E8B5-43AE-B3B4-FBEFAAAD9935}"/>
              </a:ext>
            </a:extLst>
          </p:cNvPr>
          <p:cNvSpPr txBox="1"/>
          <p:nvPr/>
        </p:nvSpPr>
        <p:spPr>
          <a:xfrm>
            <a:off x="6355619" y="3080345"/>
            <a:ext cx="225141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นำเสนอกรอบแนวทางการดำเนินงานประเมินศักยภาพนวัตกรรมองค์กร</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39" name="TextBox 38">
            <a:extLst>
              <a:ext uri="{FF2B5EF4-FFF2-40B4-BE49-F238E27FC236}">
                <a16:creationId xmlns:a16="http://schemas.microsoft.com/office/drawing/2014/main" id="{09D27D43-956C-421A-895C-D1D6A3F6A999}"/>
              </a:ext>
            </a:extLst>
          </p:cNvPr>
          <p:cNvSpPr txBox="1"/>
          <p:nvPr/>
        </p:nvSpPr>
        <p:spPr>
          <a:xfrm>
            <a:off x="9190091" y="3099733"/>
            <a:ext cx="225141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การวิเคราะห์ระดับศักยภาพนวัตกรรมองค์กรในภาพรวม</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40" name="TextBox 39">
            <a:extLst>
              <a:ext uri="{FF2B5EF4-FFF2-40B4-BE49-F238E27FC236}">
                <a16:creationId xmlns:a16="http://schemas.microsoft.com/office/drawing/2014/main" id="{CDF21EA6-39E4-4285-9BF5-0F7395B4A2DC}"/>
              </a:ext>
            </a:extLst>
          </p:cNvPr>
          <p:cNvSpPr txBox="1"/>
          <p:nvPr/>
        </p:nvSpPr>
        <p:spPr>
          <a:xfrm>
            <a:off x="6385675" y="5420559"/>
            <a:ext cx="225141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การวิเคราะห์โดยเปรียบเทียบผลการประเมินศักยภาพนวัตกรรมองค์กรของบริษัทนวัตกรรม</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41" name="TextBox 40">
            <a:extLst>
              <a:ext uri="{FF2B5EF4-FFF2-40B4-BE49-F238E27FC236}">
                <a16:creationId xmlns:a16="http://schemas.microsoft.com/office/drawing/2014/main" id="{12BAA5E7-60DC-47D1-8B98-97DE0D2DEA48}"/>
              </a:ext>
            </a:extLst>
          </p:cNvPr>
          <p:cNvSpPr txBox="1"/>
          <p:nvPr/>
        </p:nvSpPr>
        <p:spPr>
          <a:xfrm>
            <a:off x="9174000" y="5420559"/>
            <a:ext cx="225141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แนวทางและข้อเสนอแนะในการพัฒนาและยกระดับศักยภาพนวัตกรรมองค์กร</a:t>
            </a:r>
            <a:endParaRPr kumimoji="0" lang="en-US" sz="1800" b="1"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pic>
        <p:nvPicPr>
          <p:cNvPr id="42" name="Picture 41">
            <a:extLst>
              <a:ext uri="{FF2B5EF4-FFF2-40B4-BE49-F238E27FC236}">
                <a16:creationId xmlns:a16="http://schemas.microsoft.com/office/drawing/2014/main" id="{9F865641-A55A-4181-BF00-944BE103ED5A}"/>
              </a:ext>
            </a:extLst>
          </p:cNvPr>
          <p:cNvPicPr>
            <a:picLocks noChangeAspect="1"/>
          </p:cNvPicPr>
          <p:nvPr/>
        </p:nvPicPr>
        <p:blipFill>
          <a:blip r:embed="rId8"/>
          <a:stretch>
            <a:fillRect/>
          </a:stretch>
        </p:blipFill>
        <p:spPr>
          <a:xfrm>
            <a:off x="9174000" y="4042540"/>
            <a:ext cx="2311524" cy="1300232"/>
          </a:xfrm>
          <a:prstGeom prst="rect">
            <a:avLst/>
          </a:prstGeom>
          <a:ln>
            <a:solidFill>
              <a:schemeClr val="bg1">
                <a:lumMod val="50000"/>
              </a:schemeClr>
            </a:solidFill>
          </a:ln>
        </p:spPr>
      </p:pic>
    </p:spTree>
    <p:extLst>
      <p:ext uri="{BB962C8B-B14F-4D97-AF65-F5344CB8AC3E}">
        <p14:creationId xmlns:p14="http://schemas.microsoft.com/office/powerpoint/2010/main" val="5962288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E45EDF-5424-4865-81BC-28D44D39B494}"/>
              </a:ext>
            </a:extLst>
          </p:cNvPr>
          <p:cNvPicPr>
            <a:picLocks noChangeAspect="1"/>
          </p:cNvPicPr>
          <p:nvPr/>
        </p:nvPicPr>
        <p:blipFill>
          <a:blip r:embed="rId2"/>
          <a:stretch>
            <a:fillRect/>
          </a:stretch>
        </p:blipFill>
        <p:spPr>
          <a:xfrm>
            <a:off x="3260432" y="2312028"/>
            <a:ext cx="2339358" cy="1315889"/>
          </a:xfrm>
          <a:prstGeom prst="rect">
            <a:avLst/>
          </a:prstGeom>
          <a:ln>
            <a:solidFill>
              <a:schemeClr val="bg1">
                <a:lumMod val="50000"/>
              </a:schemeClr>
            </a:solidFill>
          </a:ln>
        </p:spPr>
      </p:pic>
      <p:sp>
        <p:nvSpPr>
          <p:cNvPr id="2" name="Title 1">
            <a:extLst>
              <a:ext uri="{FF2B5EF4-FFF2-40B4-BE49-F238E27FC236}">
                <a16:creationId xmlns:a16="http://schemas.microsoft.com/office/drawing/2014/main" id="{44906A62-F6A6-4C01-94B8-F83EC5EF59FD}"/>
              </a:ext>
            </a:extLst>
          </p:cNvPr>
          <p:cNvSpPr>
            <a:spLocks noGrp="1"/>
          </p:cNvSpPr>
          <p:nvPr>
            <p:ph type="title"/>
          </p:nvPr>
        </p:nvSpPr>
        <p:spPr/>
        <p:txBody>
          <a:bodyPr>
            <a:noAutofit/>
          </a:bodyPr>
          <a:lstStyle/>
          <a:p>
            <a:pPr>
              <a:lnSpc>
                <a:spcPct val="100000"/>
              </a:lnSpc>
            </a:pPr>
            <a:r>
              <a:rPr lang="th-TH" dirty="0"/>
              <a:t>ตัวอย่างการดำเนินโครงการพัฒนากรอบสมรรถนะดิจิทัล (</a:t>
            </a:r>
            <a:r>
              <a:rPr lang="en-US" dirty="0"/>
              <a:t>Digital Competencies</a:t>
            </a:r>
            <a:r>
              <a:rPr lang="th-TH" dirty="0"/>
              <a:t>)</a:t>
            </a:r>
            <a:r>
              <a:rPr lang="en-US" dirty="0"/>
              <a:t> </a:t>
            </a:r>
            <a:r>
              <a:rPr lang="th-TH" dirty="0"/>
              <a:t>สำหรับไทย</a:t>
            </a:r>
            <a:r>
              <a:rPr lang="th-TH" dirty="0" err="1"/>
              <a:t>พีบี</a:t>
            </a:r>
            <a:r>
              <a:rPr lang="th-TH" dirty="0"/>
              <a:t>เอส โดยมีการกำหนดวิสัยทัศน์และกลยุทธ์ด้านดิจิทัล รวมถึงการวางแผนการปรับเปลี่ยนองค์กรไปสู่ยุคดิจิทัล</a:t>
            </a:r>
            <a:endParaRPr lang="en-US" dirty="0"/>
          </a:p>
        </p:txBody>
      </p:sp>
      <p:pic>
        <p:nvPicPr>
          <p:cNvPr id="3" name="Picture 2">
            <a:extLst>
              <a:ext uri="{FF2B5EF4-FFF2-40B4-BE49-F238E27FC236}">
                <a16:creationId xmlns:a16="http://schemas.microsoft.com/office/drawing/2014/main" id="{6705618C-1A0F-4A7E-AB62-779E5AC48CDB}"/>
              </a:ext>
            </a:extLst>
          </p:cNvPr>
          <p:cNvPicPr>
            <a:picLocks noChangeAspect="1"/>
          </p:cNvPicPr>
          <p:nvPr/>
        </p:nvPicPr>
        <p:blipFill>
          <a:blip r:embed="rId3"/>
          <a:stretch>
            <a:fillRect/>
          </a:stretch>
        </p:blipFill>
        <p:spPr>
          <a:xfrm>
            <a:off x="3501382" y="2614896"/>
            <a:ext cx="2339358" cy="1315889"/>
          </a:xfrm>
          <a:prstGeom prst="rect">
            <a:avLst/>
          </a:prstGeom>
          <a:ln>
            <a:solidFill>
              <a:schemeClr val="bg1">
                <a:lumMod val="50000"/>
              </a:schemeClr>
            </a:solidFill>
          </a:ln>
        </p:spPr>
      </p:pic>
      <p:pic>
        <p:nvPicPr>
          <p:cNvPr id="4" name="Picture 3">
            <a:extLst>
              <a:ext uri="{FF2B5EF4-FFF2-40B4-BE49-F238E27FC236}">
                <a16:creationId xmlns:a16="http://schemas.microsoft.com/office/drawing/2014/main" id="{6F27A97F-AE99-4036-BB3E-C8AA32D4243F}"/>
              </a:ext>
            </a:extLst>
          </p:cNvPr>
          <p:cNvPicPr>
            <a:picLocks noChangeAspect="1"/>
          </p:cNvPicPr>
          <p:nvPr/>
        </p:nvPicPr>
        <p:blipFill>
          <a:blip r:embed="rId4"/>
          <a:stretch>
            <a:fillRect/>
          </a:stretch>
        </p:blipFill>
        <p:spPr>
          <a:xfrm>
            <a:off x="389658" y="2312028"/>
            <a:ext cx="2339358" cy="1315889"/>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7D0DF351-4F6F-47BB-BBEF-0A9F7B6A9314}"/>
              </a:ext>
            </a:extLst>
          </p:cNvPr>
          <p:cNvPicPr>
            <a:picLocks noChangeAspect="1"/>
          </p:cNvPicPr>
          <p:nvPr/>
        </p:nvPicPr>
        <p:blipFill>
          <a:blip r:embed="rId5"/>
          <a:stretch>
            <a:fillRect/>
          </a:stretch>
        </p:blipFill>
        <p:spPr>
          <a:xfrm>
            <a:off x="630608" y="2631966"/>
            <a:ext cx="2339359" cy="1315890"/>
          </a:xfrm>
          <a:prstGeom prst="rect">
            <a:avLst/>
          </a:prstGeom>
          <a:ln>
            <a:solidFill>
              <a:schemeClr val="bg1">
                <a:lumMod val="50000"/>
              </a:schemeClr>
            </a:solidFill>
          </a:ln>
        </p:spPr>
      </p:pic>
      <p:sp>
        <p:nvSpPr>
          <p:cNvPr id="9" name="OT_TextBox">
            <a:extLst>
              <a:ext uri="{FF2B5EF4-FFF2-40B4-BE49-F238E27FC236}">
                <a16:creationId xmlns:a16="http://schemas.microsoft.com/office/drawing/2014/main" id="{DD45A9B0-6634-448D-9F63-C5018646DE6A}"/>
              </a:ext>
            </a:extLst>
          </p:cNvPr>
          <p:cNvSpPr>
            <a:spLocks/>
          </p:cNvSpPr>
          <p:nvPr/>
        </p:nvSpPr>
        <p:spPr bwMode="gray">
          <a:xfrm>
            <a:off x="371475" y="1267950"/>
            <a:ext cx="11449050" cy="427639"/>
          </a:xfrm>
          <a:prstGeom prst="rect">
            <a:avLst/>
          </a:prstGeom>
        </p:spPr>
        <p:txBody>
          <a:bodyPr vert="horz" lIns="0" tIns="0" rIns="0" bIns="0" rtlCol="0">
            <a:noAutofit/>
          </a:bodyPr>
          <a:lstStyle>
            <a:lvl1pPr marL="0" indent="0" algn="l" defTabSz="914400" rtl="0" eaLnBrk="1" latinLnBrk="0" hangingPunct="1">
              <a:lnSpc>
                <a:spcPct val="100000"/>
              </a:lnSpc>
              <a:spcBef>
                <a:spcPts val="50"/>
              </a:spcBef>
              <a:buClr>
                <a:srgbClr val="0033AB"/>
              </a:buClr>
              <a:buSzPct val="80000"/>
              <a:buFont typeface="Wingdings" pitchFamily="2" charset="2"/>
              <a:buNone/>
              <a:defRPr sz="1200" b="0" i="0" kern="1200">
                <a:solidFill>
                  <a:schemeClr val="tx1"/>
                </a:solidFill>
                <a:latin typeface="+mn-lt"/>
                <a:ea typeface="+mn-ea"/>
                <a:cs typeface="Arial" pitchFamily="34" charset="0"/>
              </a:defRPr>
            </a:lvl1pPr>
            <a:lvl2pPr marL="273600" indent="-270000" algn="l" defTabSz="914400" rtl="0" eaLnBrk="1" latinLnBrk="0" hangingPunct="1">
              <a:spcBef>
                <a:spcPts val="720"/>
              </a:spcBef>
              <a:buClr>
                <a:srgbClr val="00337F"/>
              </a:buClr>
              <a:buSzPct val="80000"/>
              <a:buFont typeface="Wingdings" pitchFamily="2" charset="2"/>
              <a:buChar char=""/>
              <a:defRPr sz="1200" kern="1200">
                <a:solidFill>
                  <a:schemeClr val="tx1"/>
                </a:solidFill>
                <a:latin typeface="+mn-lt"/>
                <a:ea typeface="+mn-ea"/>
                <a:cs typeface="+mn-cs"/>
              </a:defRPr>
            </a:lvl2pPr>
            <a:lvl3pPr marL="539750" indent="-269875" algn="l" defTabSz="914400" rtl="0" eaLnBrk="1" latinLnBrk="0" hangingPunct="1">
              <a:lnSpc>
                <a:spcPct val="100000"/>
              </a:lnSpc>
              <a:spcBef>
                <a:spcPts val="720"/>
              </a:spcBef>
              <a:buClr>
                <a:srgbClr val="00337F"/>
              </a:buClr>
              <a:buSzPct val="70000"/>
              <a:buFont typeface="Wingdings" pitchFamily="2" charset="2"/>
              <a:buChar char=""/>
              <a:defRPr sz="1200" kern="1200">
                <a:solidFill>
                  <a:schemeClr val="tx1"/>
                </a:solidFill>
                <a:latin typeface="+mn-lt"/>
                <a:ea typeface="+mn-ea"/>
                <a:cs typeface="+mn-cs"/>
              </a:defRPr>
            </a:lvl3pPr>
            <a:lvl4pPr marL="717550" indent="-165100" algn="l" defTabSz="914400" rtl="0" eaLnBrk="1" latinLnBrk="0" hangingPunct="1">
              <a:lnSpc>
                <a:spcPct val="100000"/>
              </a:lnSpc>
              <a:spcBef>
                <a:spcPts val="600"/>
              </a:spcBef>
              <a:buClrTx/>
              <a:buSzPct val="100000"/>
              <a:buFont typeface="Arial Unicode MS" pitchFamily="34" charset="-128"/>
              <a:buChar char="–"/>
              <a:defRPr sz="1000" kern="1200">
                <a:solidFill>
                  <a:schemeClr val="tx1"/>
                </a:solidFill>
                <a:latin typeface="+mn-lt"/>
                <a:ea typeface="+mn-ea"/>
                <a:cs typeface="+mn-cs"/>
              </a:defRPr>
            </a:lvl4pPr>
            <a:lvl5pPr marL="901700" indent="-184150"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mn-cs"/>
              </a:defRPr>
            </a:lvl5pPr>
            <a:lvl6pPr marL="1079500" indent="-171450"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6pPr>
            <a:lvl7pPr marL="1260475" indent="-180975" algn="l" defTabSz="914400" rtl="0" eaLnBrk="1" latinLnBrk="0" hangingPunct="1">
              <a:lnSpc>
                <a:spcPct val="100000"/>
              </a:lnSpc>
              <a:spcBef>
                <a:spcPts val="50"/>
              </a:spcBef>
              <a:buFont typeface="Arial Unicode MS" pitchFamily="34" charset="-128"/>
              <a:buChar char="–"/>
              <a:defRPr sz="1000" kern="1200">
                <a:solidFill>
                  <a:schemeClr val="tx1"/>
                </a:solidFill>
                <a:latin typeface="+mn-lt"/>
                <a:ea typeface="+mn-ea"/>
                <a:cs typeface="Calibri" pitchFamily="34" charset="0"/>
              </a:defRPr>
            </a:lvl7pPr>
            <a:lvl8pPr marL="1438275" indent="-18097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8pPr>
            <a:lvl9pPr marL="1625600" indent="-187325" algn="l" defTabSz="914400" rtl="0" eaLnBrk="1" latinLnBrk="0" hangingPunct="1">
              <a:lnSpc>
                <a:spcPct val="100000"/>
              </a:lnSpc>
              <a:spcBef>
                <a:spcPts val="50"/>
              </a:spcBef>
              <a:buFont typeface="Arial Unicode MS" pitchFamily="34" charset="-128"/>
              <a:buChar char="–"/>
              <a:defRPr sz="1000" kern="1200" baseline="0">
                <a:solidFill>
                  <a:schemeClr val="tx1"/>
                </a:solidFill>
                <a:latin typeface="+mn-lt"/>
                <a:ea typeface="+mn-ea"/>
                <a:cs typeface="Calibri" pitchFamily="34" charset="0"/>
              </a:defRPr>
            </a:lvl9pPr>
          </a:lstStyle>
          <a:p>
            <a:pPr marL="3600" marR="0" lvl="1" indent="0" algn="ctr" defTabSz="914400" rtl="0" eaLnBrk="1" fontAlgn="auto" latinLnBrk="0" hangingPunct="1">
              <a:lnSpc>
                <a:spcPct val="100000"/>
              </a:lnSpc>
              <a:spcBef>
                <a:spcPts val="720"/>
              </a:spcBef>
              <a:spcAft>
                <a:spcPts val="500"/>
              </a:spcAft>
              <a:buClr>
                <a:srgbClr val="00337F"/>
              </a:buClr>
              <a:buSzPct val="80000"/>
              <a:buFont typeface="Wingdings" pitchFamily="2" charset="2"/>
              <a:buNone/>
              <a:tabLst/>
              <a:defRPr/>
            </a:pPr>
            <a:r>
              <a:rPr kumimoji="0" lang="th-TH" sz="2400" b="1"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กรณีศึกษาโครงการพัฒนากรอบสมรรถนะดิจิทัลสำหรับไทย</a:t>
            </a:r>
            <a:r>
              <a:rPr kumimoji="0" lang="th-TH" sz="2400" b="1" i="0" u="sng"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พีบี</a:t>
            </a:r>
            <a:r>
              <a:rPr kumimoji="0" lang="th-TH" sz="2400" b="1"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เอส</a:t>
            </a:r>
            <a:endParaRPr kumimoji="0" lang="en-US" sz="2400" b="1" i="0" u="sng"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pic>
        <p:nvPicPr>
          <p:cNvPr id="10" name="Picture 9">
            <a:extLst>
              <a:ext uri="{FF2B5EF4-FFF2-40B4-BE49-F238E27FC236}">
                <a16:creationId xmlns:a16="http://schemas.microsoft.com/office/drawing/2014/main" id="{E66AC1B4-2F32-47BA-A425-A6B05AB607B2}"/>
              </a:ext>
            </a:extLst>
          </p:cNvPr>
          <p:cNvPicPr>
            <a:picLocks noChangeAspect="1"/>
          </p:cNvPicPr>
          <p:nvPr/>
        </p:nvPicPr>
        <p:blipFill>
          <a:blip r:embed="rId6"/>
          <a:stretch>
            <a:fillRect/>
          </a:stretch>
        </p:blipFill>
        <p:spPr>
          <a:xfrm>
            <a:off x="6380019" y="2312027"/>
            <a:ext cx="2339360" cy="1315890"/>
          </a:xfrm>
          <a:prstGeom prst="rect">
            <a:avLst/>
          </a:prstGeom>
          <a:ln>
            <a:solidFill>
              <a:schemeClr val="bg1">
                <a:lumMod val="50000"/>
              </a:schemeClr>
            </a:solidFill>
          </a:ln>
        </p:spPr>
      </p:pic>
      <p:pic>
        <p:nvPicPr>
          <p:cNvPr id="11" name="Picture 10">
            <a:extLst>
              <a:ext uri="{FF2B5EF4-FFF2-40B4-BE49-F238E27FC236}">
                <a16:creationId xmlns:a16="http://schemas.microsoft.com/office/drawing/2014/main" id="{97A6B91E-7926-4EBA-AD02-038B1EA62665}"/>
              </a:ext>
            </a:extLst>
          </p:cNvPr>
          <p:cNvPicPr>
            <a:picLocks noChangeAspect="1"/>
          </p:cNvPicPr>
          <p:nvPr/>
        </p:nvPicPr>
        <p:blipFill>
          <a:blip r:embed="rId7"/>
          <a:stretch>
            <a:fillRect/>
          </a:stretch>
        </p:blipFill>
        <p:spPr>
          <a:xfrm>
            <a:off x="6642623" y="2631967"/>
            <a:ext cx="2339358" cy="1315889"/>
          </a:xfrm>
          <a:prstGeom prst="rect">
            <a:avLst/>
          </a:prstGeom>
          <a:ln>
            <a:solidFill>
              <a:schemeClr val="bg1">
                <a:lumMod val="50000"/>
              </a:schemeClr>
            </a:solidFill>
          </a:ln>
        </p:spPr>
      </p:pic>
      <p:pic>
        <p:nvPicPr>
          <p:cNvPr id="12" name="Picture 11">
            <a:extLst>
              <a:ext uri="{FF2B5EF4-FFF2-40B4-BE49-F238E27FC236}">
                <a16:creationId xmlns:a16="http://schemas.microsoft.com/office/drawing/2014/main" id="{6C15E2E6-5AA1-4CE2-B8C6-1E013CAB3AA1}"/>
              </a:ext>
            </a:extLst>
          </p:cNvPr>
          <p:cNvPicPr>
            <a:picLocks noChangeAspect="1"/>
          </p:cNvPicPr>
          <p:nvPr/>
        </p:nvPicPr>
        <p:blipFill>
          <a:blip r:embed="rId8"/>
          <a:stretch>
            <a:fillRect/>
          </a:stretch>
        </p:blipFill>
        <p:spPr>
          <a:xfrm>
            <a:off x="9244583" y="2312028"/>
            <a:ext cx="2339360" cy="1315890"/>
          </a:xfrm>
          <a:prstGeom prst="rect">
            <a:avLst/>
          </a:prstGeom>
          <a:ln>
            <a:solidFill>
              <a:schemeClr val="bg1">
                <a:lumMod val="50000"/>
              </a:schemeClr>
            </a:solidFill>
          </a:ln>
        </p:spPr>
      </p:pic>
      <p:pic>
        <p:nvPicPr>
          <p:cNvPr id="6" name="Picture 5">
            <a:extLst>
              <a:ext uri="{FF2B5EF4-FFF2-40B4-BE49-F238E27FC236}">
                <a16:creationId xmlns:a16="http://schemas.microsoft.com/office/drawing/2014/main" id="{32DB87E2-0A75-4376-9FC5-E5AD6149BEFA}"/>
              </a:ext>
            </a:extLst>
          </p:cNvPr>
          <p:cNvPicPr>
            <a:picLocks noChangeAspect="1"/>
          </p:cNvPicPr>
          <p:nvPr/>
        </p:nvPicPr>
        <p:blipFill>
          <a:blip r:embed="rId9"/>
          <a:stretch>
            <a:fillRect/>
          </a:stretch>
        </p:blipFill>
        <p:spPr>
          <a:xfrm>
            <a:off x="9481167" y="2614896"/>
            <a:ext cx="2339358" cy="1315889"/>
          </a:xfrm>
          <a:prstGeom prst="rect">
            <a:avLst/>
          </a:prstGeom>
          <a:ln>
            <a:solidFill>
              <a:schemeClr val="bg1">
                <a:lumMod val="50000"/>
              </a:schemeClr>
            </a:solidFill>
          </a:ln>
        </p:spPr>
      </p:pic>
      <p:sp>
        <p:nvSpPr>
          <p:cNvPr id="13" name="TextBox 12">
            <a:extLst>
              <a:ext uri="{FF2B5EF4-FFF2-40B4-BE49-F238E27FC236}">
                <a16:creationId xmlns:a16="http://schemas.microsoft.com/office/drawing/2014/main" id="{A0C5D3FF-AEDD-40EE-B5A3-0D453EFC74EB}"/>
              </a:ext>
            </a:extLst>
          </p:cNvPr>
          <p:cNvSpPr txBox="1"/>
          <p:nvPr/>
        </p:nvSpPr>
        <p:spPr>
          <a:xfrm>
            <a:off x="630608" y="4119073"/>
            <a:ext cx="2215142"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การศึกษาและวิเคราะห์อุตสาหกรรมสื่อและมีเดีย ครอบคลุมปัจจัยแวดล้อมภายในและภายนอกที่ส่งผลต่อการเปลี่ยนแปลงองค์กรไทย</a:t>
            </a:r>
            <a:r>
              <a:rPr kumimoji="0" lang="th-TH" sz="1800" b="0" i="0"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พีบี</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เอส</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14" name="TextBox 13">
            <a:extLst>
              <a:ext uri="{FF2B5EF4-FFF2-40B4-BE49-F238E27FC236}">
                <a16:creationId xmlns:a16="http://schemas.microsoft.com/office/drawing/2014/main" id="{82F9E876-5AFE-497C-9DB7-0EC7E39EFC16}"/>
              </a:ext>
            </a:extLst>
          </p:cNvPr>
          <p:cNvSpPr txBox="1"/>
          <p:nvPr/>
        </p:nvSpPr>
        <p:spPr>
          <a:xfrm>
            <a:off x="3384648" y="4119073"/>
            <a:ext cx="2215142"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การศึกษาและวิเคราะห์ข้อมูลพื้นฐานของไทย</a:t>
            </a:r>
            <a:r>
              <a:rPr kumimoji="0" lang="th-TH" sz="1800" b="0" i="0"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พีบี</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เอส ประกอบด้วย พันธกิจ วิสัยทัศน์ ยุทธศาสตร์และแนวทางการดำเนินงานในปัจจุบัน</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15" name="TextBox 14">
            <a:extLst>
              <a:ext uri="{FF2B5EF4-FFF2-40B4-BE49-F238E27FC236}">
                <a16:creationId xmlns:a16="http://schemas.microsoft.com/office/drawing/2014/main" id="{CD65F0ED-FFA8-4431-BEAB-78A2E34AA28F}"/>
              </a:ext>
            </a:extLst>
          </p:cNvPr>
          <p:cNvSpPr txBox="1"/>
          <p:nvPr/>
        </p:nvSpPr>
        <p:spPr>
          <a:xfrm>
            <a:off x="6592212" y="4119073"/>
            <a:ext cx="2215142"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การศึกษาแนวทางการปฏิบัติที่ดีในประเทศและต่างประเทศ ครอบคลุมตั้งแต่หน่วยงานภาครัฐในประเทศไทย องค์การสื่อสาธารณะทั้งในประเทศและต่างประเทศ</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
        <p:nvSpPr>
          <p:cNvPr id="16" name="TextBox 15">
            <a:extLst>
              <a:ext uri="{FF2B5EF4-FFF2-40B4-BE49-F238E27FC236}">
                <a16:creationId xmlns:a16="http://schemas.microsoft.com/office/drawing/2014/main" id="{A01A59B0-B81E-4ABF-86B5-3A89EE653230}"/>
              </a:ext>
            </a:extLst>
          </p:cNvPr>
          <p:cNvSpPr txBox="1"/>
          <p:nvPr/>
        </p:nvSpPr>
        <p:spPr>
          <a:xfrm>
            <a:off x="9543275" y="4119073"/>
            <a:ext cx="2215142"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การพัฒนากรอบสมรรถนะดิจิทัลที่สอดคล้องกับโครงสร้างองค์กรและสภาพแวดล้อมที่เปลี่ยนแปลงไป รวมถึงนำแนวทางปฏิบัติที่ดีมาปรับใช้ให้เข้ากับไทย</a:t>
            </a:r>
            <a:r>
              <a:rPr kumimoji="0" lang="th-TH" sz="1800" b="0" i="0" u="none" strike="noStrike" kern="1200" cap="none" spc="0" normalizeH="0" baseline="0" noProof="0" dirty="0" err="1">
                <a:ln>
                  <a:noFill/>
                </a:ln>
                <a:solidFill>
                  <a:srgbClr val="002060"/>
                </a:solidFill>
                <a:effectLst/>
                <a:uLnTx/>
                <a:uFillTx/>
                <a:latin typeface="TH SarabunPSK" panose="020B0500040200020003" pitchFamily="34" charset="-34"/>
                <a:ea typeface="+mn-ea"/>
                <a:cs typeface="TH SarabunPSK" panose="020B0500040200020003" pitchFamily="34" charset="-34"/>
              </a:rPr>
              <a:t>พีบี</a:t>
            </a:r>
            <a:r>
              <a:rPr kumimoji="0" lang="th-TH"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rPr>
              <a:t>เอสอย่างเหมาะสม </a:t>
            </a:r>
            <a:endParaRPr kumimoji="0" lang="en-US" sz="1800" b="0" i="0" u="none" strike="noStrike" kern="1200" cap="none" spc="0" normalizeH="0" baseline="0" noProof="0" dirty="0">
              <a:ln>
                <a:noFill/>
              </a:ln>
              <a:solidFill>
                <a:srgbClr val="002060"/>
              </a:solidFill>
              <a:effectLst/>
              <a:uLnTx/>
              <a:uFillTx/>
              <a:latin typeface="TH SarabunPSK" panose="020B0500040200020003" pitchFamily="34" charset="-34"/>
              <a:ea typeface="+mn-ea"/>
              <a:cs typeface="TH SarabunPSK" panose="020B0500040200020003" pitchFamily="34" charset="-34"/>
            </a:endParaRPr>
          </a:p>
        </p:txBody>
      </p:sp>
    </p:spTree>
    <p:extLst>
      <p:ext uri="{BB962C8B-B14F-4D97-AF65-F5344CB8AC3E}">
        <p14:creationId xmlns:p14="http://schemas.microsoft.com/office/powerpoint/2010/main" val="32781504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9B4BD35-8B74-4688-8E1D-81E02E6134AB}"/>
              </a:ext>
            </a:extLst>
          </p:cNvPr>
          <p:cNvSpPr/>
          <p:nvPr/>
        </p:nvSpPr>
        <p:spPr>
          <a:xfrm>
            <a:off x="4706973" y="5494144"/>
            <a:ext cx="2928016" cy="851996"/>
          </a:xfrm>
          <a:prstGeom prst="rect">
            <a:avLst/>
          </a:prstGeom>
          <a:solidFill>
            <a:srgbClr val="FFFFFF">
              <a:alpha val="89804"/>
            </a:srgbClr>
          </a:solidFill>
          <a:ln w="12700" cap="flat" cmpd="sng" algn="ctr">
            <a:solidFill>
              <a:srgbClr val="969696"/>
            </a:solidFill>
            <a:prstDash val="solid"/>
            <a:miter lim="800000"/>
          </a:ln>
          <a:effectLst/>
        </p:spPr>
        <p:txBody>
          <a:bodyPr rtlCol="0" anchor="ctr"/>
          <a:lstStyle/>
          <a:p>
            <a:pPr lvl="0" algn="ctr">
              <a:defRPr/>
            </a:pPr>
            <a:r>
              <a:rPr lang="th-TH" sz="2000" b="1" kern="0" dirty="0">
                <a:solidFill>
                  <a:srgbClr val="002060"/>
                </a:solidFill>
                <a:latin typeface="TH SarabunPSK" panose="020B0500040200020003" pitchFamily="34" charset="-34"/>
                <a:cs typeface="TH SarabunPSK" panose="020B0500040200020003" pitchFamily="34" charset="-34"/>
              </a:rPr>
              <a:t>ตัวชี้วัดร่วม และ</a:t>
            </a:r>
            <a:br>
              <a:rPr lang="th-TH" sz="2000" b="1" kern="0" dirty="0">
                <a:solidFill>
                  <a:srgbClr val="002060"/>
                </a:solidFill>
                <a:latin typeface="TH SarabunPSK" panose="020B0500040200020003" pitchFamily="34" charset="-34"/>
                <a:cs typeface="TH SarabunPSK" panose="020B0500040200020003" pitchFamily="34" charset="-34"/>
              </a:rPr>
            </a:br>
            <a:r>
              <a:rPr lang="th-TH" sz="2000" b="1" kern="0" dirty="0">
                <a:solidFill>
                  <a:srgbClr val="002060"/>
                </a:solidFill>
                <a:latin typeface="TH SarabunPSK" panose="020B0500040200020003" pitchFamily="34" charset="-34"/>
                <a:cs typeface="TH SarabunPSK" panose="020B0500040200020003" pitchFamily="34" charset="-34"/>
              </a:rPr>
              <a:t>แผนการบูรณาการ</a:t>
            </a:r>
            <a:endParaRPr lang="th-TH" sz="1800" kern="0" dirty="0">
              <a:solidFill>
                <a:srgbClr val="FFFFFF"/>
              </a:solidFill>
            </a:endParaRPr>
          </a:p>
        </p:txBody>
      </p:sp>
      <p:sp>
        <p:nvSpPr>
          <p:cNvPr id="34" name="Arrow: Down 33">
            <a:extLst>
              <a:ext uri="{FF2B5EF4-FFF2-40B4-BE49-F238E27FC236}">
                <a16:creationId xmlns:a16="http://schemas.microsoft.com/office/drawing/2014/main" id="{8BBC0A41-7153-412D-88D3-B2EAF5B6415D}"/>
              </a:ext>
            </a:extLst>
          </p:cNvPr>
          <p:cNvSpPr/>
          <p:nvPr/>
        </p:nvSpPr>
        <p:spPr>
          <a:xfrm>
            <a:off x="9531358" y="4520757"/>
            <a:ext cx="807864" cy="997726"/>
          </a:xfrm>
          <a:prstGeom prst="downArrow">
            <a:avLst/>
          </a:prstGeom>
          <a:solidFill>
            <a:schemeClr val="tx2">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3" name="Arrow: Down 32">
            <a:extLst>
              <a:ext uri="{FF2B5EF4-FFF2-40B4-BE49-F238E27FC236}">
                <a16:creationId xmlns:a16="http://schemas.microsoft.com/office/drawing/2014/main" id="{5F20A5D3-171A-40FB-BBD2-B644178EECDE}"/>
              </a:ext>
            </a:extLst>
          </p:cNvPr>
          <p:cNvSpPr/>
          <p:nvPr/>
        </p:nvSpPr>
        <p:spPr>
          <a:xfrm>
            <a:off x="5692067" y="4496418"/>
            <a:ext cx="807864" cy="997726"/>
          </a:xfrm>
          <a:prstGeom prst="downArrow">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2" name="Arrow: Down 31">
            <a:extLst>
              <a:ext uri="{FF2B5EF4-FFF2-40B4-BE49-F238E27FC236}">
                <a16:creationId xmlns:a16="http://schemas.microsoft.com/office/drawing/2014/main" id="{5F8E476D-0B21-42B1-8467-5554713E9BA6}"/>
              </a:ext>
            </a:extLst>
          </p:cNvPr>
          <p:cNvSpPr/>
          <p:nvPr/>
        </p:nvSpPr>
        <p:spPr>
          <a:xfrm>
            <a:off x="2092466" y="4518171"/>
            <a:ext cx="807864" cy="997726"/>
          </a:xfrm>
          <a:prstGeom prst="downArrow">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0348212D-636F-463E-BE64-1A6F90D55D03}"/>
              </a:ext>
            </a:extLst>
          </p:cNvPr>
          <p:cNvSpPr>
            <a:spLocks noGrp="1"/>
          </p:cNvSpPr>
          <p:nvPr>
            <p:ph type="title"/>
          </p:nvPr>
        </p:nvSpPr>
        <p:spPr/>
        <p:txBody>
          <a:bodyPr>
            <a:noAutofit/>
          </a:bodyPr>
          <a:lstStyle/>
          <a:p>
            <a:r>
              <a:rPr lang="th-TH" sz="2800" dirty="0">
                <a:solidFill>
                  <a:srgbClr val="002060"/>
                </a:solidFill>
                <a:latin typeface="TH SarabunPSK" panose="020B0500040200020003" pitchFamily="34" charset="-34"/>
                <a:cs typeface="TH SarabunPSK" panose="020B0500040200020003" pitchFamily="34" charset="-34"/>
              </a:rPr>
              <a:t>การขับเคลื่อนแผนแม่บทสู่ความสำเร็จจำต้องอาศัยการบูรณาการการดำเนินงานร่วมกันระหว่างหน่วยงานที่เกี่ยวข้อง รวมถึงการสร้างการมีส่วนร่วมในการจัดทำแผนแม่บท และการติดตามประเมินผลอย่างสม่ำเสมอและเป็นระยะ</a:t>
            </a:r>
            <a:endParaRPr lang="en-US" dirty="0"/>
          </a:p>
        </p:txBody>
      </p:sp>
      <p:sp>
        <p:nvSpPr>
          <p:cNvPr id="7" name="Rectangle 6">
            <a:extLst>
              <a:ext uri="{FF2B5EF4-FFF2-40B4-BE49-F238E27FC236}">
                <a16:creationId xmlns:a16="http://schemas.microsoft.com/office/drawing/2014/main" id="{869FCE24-FDB1-4F8D-8619-A3AA76269A70}"/>
              </a:ext>
            </a:extLst>
          </p:cNvPr>
          <p:cNvSpPr/>
          <p:nvPr/>
        </p:nvSpPr>
        <p:spPr>
          <a:xfrm>
            <a:off x="2657621" y="1221208"/>
            <a:ext cx="6876757" cy="461665"/>
          </a:xfrm>
          <a:prstGeom prst="rect">
            <a:avLst/>
          </a:prstGeom>
        </p:spPr>
        <p:txBody>
          <a:bodyPr wrap="square">
            <a:spAutoFit/>
          </a:bodyPr>
          <a:lstStyle/>
          <a:p>
            <a:pPr algn="ctr">
              <a:defRPr/>
            </a:pPr>
            <a:r>
              <a:rPr lang="th-TH" sz="2400" b="1" dirty="0">
                <a:solidFill>
                  <a:srgbClr val="002060"/>
                </a:solidFill>
                <a:latin typeface="TH SarabunPSK" panose="020B0500040200020003" pitchFamily="34" charset="-34"/>
                <a:cs typeface="TH SarabunPSK" panose="020B0500040200020003" pitchFamily="34" charset="-34"/>
              </a:rPr>
              <a:t>กลไกการขับเคลื่อนแผนแม่บทสู่ความสำเร็จ</a:t>
            </a:r>
            <a:endParaRPr lang="en-US" sz="2400" b="1" dirty="0">
              <a:solidFill>
                <a:srgbClr val="002060"/>
              </a:solidFill>
              <a:latin typeface="TH SarabunPSK" panose="020B0500040200020003" pitchFamily="34" charset="-34"/>
              <a:cs typeface="TH SarabunPSK" panose="020B0500040200020003" pitchFamily="34" charset="-34"/>
            </a:endParaRPr>
          </a:p>
        </p:txBody>
      </p:sp>
      <p:grpSp>
        <p:nvGrpSpPr>
          <p:cNvPr id="8" name="Group 7">
            <a:extLst>
              <a:ext uri="{FF2B5EF4-FFF2-40B4-BE49-F238E27FC236}">
                <a16:creationId xmlns:a16="http://schemas.microsoft.com/office/drawing/2014/main" id="{933CF791-CA2D-4AD6-8C10-046FCF51228C}"/>
              </a:ext>
            </a:extLst>
          </p:cNvPr>
          <p:cNvGrpSpPr/>
          <p:nvPr/>
        </p:nvGrpSpPr>
        <p:grpSpPr>
          <a:xfrm>
            <a:off x="371475" y="1682873"/>
            <a:ext cx="11164651" cy="3134189"/>
            <a:chOff x="342723" y="2068513"/>
            <a:chExt cx="11164651" cy="3279923"/>
          </a:xfrm>
        </p:grpSpPr>
        <p:grpSp>
          <p:nvGrpSpPr>
            <p:cNvPr id="9" name="Group 8">
              <a:extLst>
                <a:ext uri="{FF2B5EF4-FFF2-40B4-BE49-F238E27FC236}">
                  <a16:creationId xmlns:a16="http://schemas.microsoft.com/office/drawing/2014/main" id="{C0312469-FD12-492F-8126-174344545586}"/>
                </a:ext>
              </a:extLst>
            </p:cNvPr>
            <p:cNvGrpSpPr/>
            <p:nvPr/>
          </p:nvGrpSpPr>
          <p:grpSpPr>
            <a:xfrm>
              <a:off x="438851" y="2068513"/>
              <a:ext cx="11068522" cy="3279923"/>
              <a:chOff x="438851" y="1911055"/>
              <a:chExt cx="11068522" cy="4349067"/>
            </a:xfrm>
          </p:grpSpPr>
          <p:sp>
            <p:nvSpPr>
              <p:cNvPr id="19" name="Rectangle 18">
                <a:extLst>
                  <a:ext uri="{FF2B5EF4-FFF2-40B4-BE49-F238E27FC236}">
                    <a16:creationId xmlns:a16="http://schemas.microsoft.com/office/drawing/2014/main" id="{DC579732-5487-4414-B57C-0BE59272F671}"/>
                  </a:ext>
                </a:extLst>
              </p:cNvPr>
              <p:cNvSpPr/>
              <p:nvPr/>
            </p:nvSpPr>
            <p:spPr>
              <a:xfrm>
                <a:off x="438851" y="1911055"/>
                <a:ext cx="3528238" cy="4349067"/>
              </a:xfrm>
              <a:prstGeom prst="rect">
                <a:avLst/>
              </a:prstGeom>
              <a:solidFill>
                <a:srgbClr val="BEBEB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E8D0472C-C9FF-4F18-8CF5-B07AB5A203C0}"/>
                  </a:ext>
                </a:extLst>
              </p:cNvPr>
              <p:cNvSpPr/>
              <p:nvPr/>
            </p:nvSpPr>
            <p:spPr>
              <a:xfrm>
                <a:off x="4208993" y="1911055"/>
                <a:ext cx="3528238" cy="4349067"/>
              </a:xfrm>
              <a:prstGeom prst="rect">
                <a:avLst/>
              </a:prstGeom>
              <a:solidFill>
                <a:srgbClr val="BEBEB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18DA7FF1-8484-4A68-BC87-2F7ED243793B}"/>
                  </a:ext>
                </a:extLst>
              </p:cNvPr>
              <p:cNvSpPr/>
              <p:nvPr/>
            </p:nvSpPr>
            <p:spPr>
              <a:xfrm>
                <a:off x="7979135" y="1911055"/>
                <a:ext cx="3528238" cy="4349067"/>
              </a:xfrm>
              <a:prstGeom prst="rect">
                <a:avLst/>
              </a:prstGeom>
              <a:solidFill>
                <a:srgbClr val="BEBEB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2CE6C22D-1DFF-479A-A1C1-8A50E7BC40E8}"/>
                  </a:ext>
                </a:extLst>
              </p:cNvPr>
              <p:cNvSpPr/>
              <p:nvPr/>
            </p:nvSpPr>
            <p:spPr>
              <a:xfrm>
                <a:off x="438851" y="1911056"/>
                <a:ext cx="567398" cy="4349066"/>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D7416158-37D6-415D-BE27-753689D65345}"/>
                  </a:ext>
                </a:extLst>
              </p:cNvPr>
              <p:cNvSpPr/>
              <p:nvPr/>
            </p:nvSpPr>
            <p:spPr>
              <a:xfrm>
                <a:off x="4208993" y="1911056"/>
                <a:ext cx="567398" cy="4349066"/>
              </a:xfrm>
              <a:prstGeom prst="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E03F0FAA-DD38-4D82-A00F-5497F7456264}"/>
                  </a:ext>
                </a:extLst>
              </p:cNvPr>
              <p:cNvSpPr/>
              <p:nvPr/>
            </p:nvSpPr>
            <p:spPr>
              <a:xfrm>
                <a:off x="7979135" y="1911056"/>
                <a:ext cx="567398" cy="4349066"/>
              </a:xfrm>
              <a:prstGeom prst="rect">
                <a:avLst/>
              </a:prstGeom>
              <a:solidFill>
                <a:schemeClr val="tx2">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sp>
          <p:nvSpPr>
            <p:cNvPr id="10" name="TextBox 9">
              <a:extLst>
                <a:ext uri="{FF2B5EF4-FFF2-40B4-BE49-F238E27FC236}">
                  <a16:creationId xmlns:a16="http://schemas.microsoft.com/office/drawing/2014/main" id="{534591F4-89BB-44BE-967D-75224A09A4F7}"/>
                </a:ext>
              </a:extLst>
            </p:cNvPr>
            <p:cNvSpPr txBox="1"/>
            <p:nvPr/>
          </p:nvSpPr>
          <p:spPr>
            <a:xfrm>
              <a:off x="342723" y="2203051"/>
              <a:ext cx="75965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rPr>
                <a:t>1</a:t>
              </a:r>
            </a:p>
          </p:txBody>
        </p:sp>
        <p:sp>
          <p:nvSpPr>
            <p:cNvPr id="11" name="TextBox 10">
              <a:extLst>
                <a:ext uri="{FF2B5EF4-FFF2-40B4-BE49-F238E27FC236}">
                  <a16:creationId xmlns:a16="http://schemas.microsoft.com/office/drawing/2014/main" id="{7893A37B-1914-4BBA-9CDD-9E6062D7507D}"/>
                </a:ext>
              </a:extLst>
            </p:cNvPr>
            <p:cNvSpPr txBox="1"/>
            <p:nvPr/>
          </p:nvSpPr>
          <p:spPr>
            <a:xfrm>
              <a:off x="4112864" y="2203051"/>
              <a:ext cx="75965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rPr>
                <a:t>2</a:t>
              </a:r>
            </a:p>
          </p:txBody>
        </p:sp>
        <p:sp>
          <p:nvSpPr>
            <p:cNvPr id="12" name="TextBox 11">
              <a:extLst>
                <a:ext uri="{FF2B5EF4-FFF2-40B4-BE49-F238E27FC236}">
                  <a16:creationId xmlns:a16="http://schemas.microsoft.com/office/drawing/2014/main" id="{C3AF18E2-C2AD-4F5A-97EA-03B9DE466757}"/>
                </a:ext>
              </a:extLst>
            </p:cNvPr>
            <p:cNvSpPr txBox="1"/>
            <p:nvPr/>
          </p:nvSpPr>
          <p:spPr>
            <a:xfrm>
              <a:off x="7883006" y="2203051"/>
              <a:ext cx="75965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TH SarabunPSK" panose="020B0500040200020003" pitchFamily="34" charset="-34"/>
                  <a:cs typeface="TH SarabunPSK" panose="020B0500040200020003" pitchFamily="34" charset="-34"/>
                </a:rPr>
                <a:t>3</a:t>
              </a:r>
            </a:p>
          </p:txBody>
        </p:sp>
        <p:sp>
          <p:nvSpPr>
            <p:cNvPr id="13" name="Rectangle 12">
              <a:extLst>
                <a:ext uri="{FF2B5EF4-FFF2-40B4-BE49-F238E27FC236}">
                  <a16:creationId xmlns:a16="http://schemas.microsoft.com/office/drawing/2014/main" id="{22D701EE-7D98-49F2-9398-6666D6E3EC1B}"/>
                </a:ext>
              </a:extLst>
            </p:cNvPr>
            <p:cNvSpPr/>
            <p:nvPr/>
          </p:nvSpPr>
          <p:spPr>
            <a:xfrm>
              <a:off x="1102378" y="2110718"/>
              <a:ext cx="2864712" cy="74080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h-TH" sz="20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การสร้างการมีส่วนร่วมใน</a:t>
              </a:r>
              <a:br>
                <a:rPr kumimoji="0" lang="en-US" sz="20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br>
              <a:r>
                <a:rPr kumimoji="0" lang="th-TH" sz="20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การจัดทำแผนแม่บท</a:t>
              </a:r>
              <a:endParaRPr kumimoji="0" lang="en-US" sz="20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endParaRPr>
            </a:p>
          </p:txBody>
        </p:sp>
        <p:sp>
          <p:nvSpPr>
            <p:cNvPr id="14" name="Rectangle 13">
              <a:extLst>
                <a:ext uri="{FF2B5EF4-FFF2-40B4-BE49-F238E27FC236}">
                  <a16:creationId xmlns:a16="http://schemas.microsoft.com/office/drawing/2014/main" id="{B48D3876-CC1B-4EF4-A6B3-D7A7419A7714}"/>
                </a:ext>
              </a:extLst>
            </p:cNvPr>
            <p:cNvSpPr/>
            <p:nvPr/>
          </p:nvSpPr>
          <p:spPr>
            <a:xfrm>
              <a:off x="4872520" y="2110718"/>
              <a:ext cx="2840360" cy="74080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h-TH" sz="20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การบูรณาการร่วมกันระหว่างหน่วยงานที่เกี่ยวข้อง</a:t>
              </a:r>
              <a:endParaRPr kumimoji="0" lang="en-US" sz="20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endParaRPr>
            </a:p>
          </p:txBody>
        </p:sp>
        <p:sp>
          <p:nvSpPr>
            <p:cNvPr id="15" name="Rectangle 14">
              <a:extLst>
                <a:ext uri="{FF2B5EF4-FFF2-40B4-BE49-F238E27FC236}">
                  <a16:creationId xmlns:a16="http://schemas.microsoft.com/office/drawing/2014/main" id="{74DDF763-C08D-444F-BCF5-3DBB7F1943D2}"/>
                </a:ext>
              </a:extLst>
            </p:cNvPr>
            <p:cNvSpPr/>
            <p:nvPr/>
          </p:nvSpPr>
          <p:spPr>
            <a:xfrm>
              <a:off x="8642662" y="2110718"/>
              <a:ext cx="2864712" cy="74080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h-TH" sz="20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การติดตามความก้าวหน้า</a:t>
              </a:r>
              <a:br>
                <a:rPr kumimoji="0" lang="en-US" sz="20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br>
              <a:r>
                <a:rPr kumimoji="0" lang="th-TH" sz="20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ตามแผนแม่บท</a:t>
              </a:r>
              <a:endParaRPr kumimoji="0" lang="en-US" sz="20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endParaRPr>
            </a:p>
          </p:txBody>
        </p:sp>
        <p:sp>
          <p:nvSpPr>
            <p:cNvPr id="16" name="Rectangle 15">
              <a:extLst>
                <a:ext uri="{FF2B5EF4-FFF2-40B4-BE49-F238E27FC236}">
                  <a16:creationId xmlns:a16="http://schemas.microsoft.com/office/drawing/2014/main" id="{F1CB5C0A-CE65-4DEE-B046-A132787F338E}"/>
                </a:ext>
              </a:extLst>
            </p:cNvPr>
            <p:cNvSpPr/>
            <p:nvPr/>
          </p:nvSpPr>
          <p:spPr>
            <a:xfrm>
              <a:off x="8566462" y="3011584"/>
              <a:ext cx="2864712" cy="1835899"/>
            </a:xfrm>
            <a:prstGeom prst="rect">
              <a:avLst/>
            </a:prstGeom>
          </p:spPr>
          <p:txBody>
            <a:bodyPr wrap="square">
              <a:spAutoFit/>
            </a:bodyPr>
            <a:lstStyle/>
            <a:p>
              <a:pPr marL="0" marR="0" lvl="0" indent="0" algn="thaiDist"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จำต้องมีการติดตามความก้าวหน้าของการดำเนินงานจากแต่ละหน่วยงานที่เกี่ยวข้อง </a:t>
              </a:r>
              <a:r>
                <a:rPr kumimoji="0" lang="th-TH"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เพื่อให้สามารถปรับปรุงแก้ไขปัญหาหรืออุปสรรคที่อาจเกิดขึ้นระหว่างการดำเนินการ และตระเตรียมแผนการสำหรับการดำเนินงานในอนาคตต่อไปได้</a:t>
              </a:r>
              <a:endParaRPr kumimoji="0" lang="en-US"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endParaRPr>
            </a:p>
          </p:txBody>
        </p:sp>
        <p:sp>
          <p:nvSpPr>
            <p:cNvPr id="17" name="Rectangle 16">
              <a:extLst>
                <a:ext uri="{FF2B5EF4-FFF2-40B4-BE49-F238E27FC236}">
                  <a16:creationId xmlns:a16="http://schemas.microsoft.com/office/drawing/2014/main" id="{23747915-2C62-46E0-A82C-A30F2336E5F5}"/>
                </a:ext>
              </a:extLst>
            </p:cNvPr>
            <p:cNvSpPr/>
            <p:nvPr/>
          </p:nvSpPr>
          <p:spPr>
            <a:xfrm>
              <a:off x="4796320" y="3011584"/>
              <a:ext cx="2864712" cy="1835899"/>
            </a:xfrm>
            <a:prstGeom prst="rect">
              <a:avLst/>
            </a:prstGeom>
          </p:spPr>
          <p:txBody>
            <a:bodyPr wrap="square">
              <a:spAutoFit/>
            </a:bodyPr>
            <a:lstStyle/>
            <a:p>
              <a:pPr marL="0" marR="0" lvl="0" indent="0" algn="thaiDist"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จำต้องมีการหารือร่วมกันระหว่างหน่วยงานที่เกี่ยวข้อง เพื่อกำหนดตัวชี้วัดร่วม (</a:t>
              </a:r>
              <a:r>
                <a:rPr kumimoji="0" lang="en-US" sz="18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Joint KPI)</a:t>
              </a:r>
              <a:r>
                <a:rPr kumimoji="0" lang="th-TH" sz="18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 รวมถึงจัดทำแผนบูรณาการ</a:t>
              </a:r>
              <a:br>
                <a:rPr kumimoji="0" lang="th-TH" sz="18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br>
              <a:r>
                <a:rPr kumimoji="0" lang="th-TH" sz="18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การดำเนินงานรายยุทธศาสตร์ </a:t>
              </a:r>
              <a:r>
                <a:rPr kumimoji="0" lang="th-TH"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เพื่อช่วยให้</a:t>
              </a:r>
              <a:br>
                <a:rPr kumimoji="0" lang="th-TH"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br>
              <a:r>
                <a:rPr kumimoji="0" lang="th-TH"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การดำเนินงานที่มีทิศทางชัดเจนและสามารถมุ่งสู่การปฏิบัติได้จริง </a:t>
              </a:r>
              <a:endParaRPr kumimoji="0" lang="en-US"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endParaRPr>
            </a:p>
          </p:txBody>
        </p:sp>
        <p:sp>
          <p:nvSpPr>
            <p:cNvPr id="18" name="Rectangle 17">
              <a:extLst>
                <a:ext uri="{FF2B5EF4-FFF2-40B4-BE49-F238E27FC236}">
                  <a16:creationId xmlns:a16="http://schemas.microsoft.com/office/drawing/2014/main" id="{2DF03278-1778-441E-BFD6-99A1AC37416A}"/>
                </a:ext>
              </a:extLst>
            </p:cNvPr>
            <p:cNvSpPr/>
            <p:nvPr/>
          </p:nvSpPr>
          <p:spPr>
            <a:xfrm>
              <a:off x="1039073" y="3011584"/>
              <a:ext cx="2864712" cy="1835899"/>
            </a:xfrm>
            <a:prstGeom prst="rect">
              <a:avLst/>
            </a:prstGeom>
          </p:spPr>
          <p:txBody>
            <a:bodyPr wrap="square">
              <a:spAutoFit/>
            </a:bodyPr>
            <a:lstStyle/>
            <a:p>
              <a:pPr marL="0" marR="0" lvl="0" indent="0" algn="thaiDist" defTabSz="914400" eaLnBrk="1" fontAlgn="auto" latinLnBrk="0" hangingPunct="1">
                <a:lnSpc>
                  <a:spcPct val="100000"/>
                </a:lnSpc>
                <a:spcBef>
                  <a:spcPts val="0"/>
                </a:spcBef>
                <a:spcAft>
                  <a:spcPts val="0"/>
                </a:spcAft>
                <a:buClrTx/>
                <a:buSzTx/>
                <a:buFontTx/>
                <a:buNone/>
                <a:tabLst/>
                <a:defRPr/>
              </a:pPr>
              <a:r>
                <a:rPr kumimoji="0" lang="th-TH" sz="1800" b="1"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หน่วยงานที่เกี่ยวข้องจำต้องมีส่วนร่วมในการจัดทำแผนแม่บทฉบับนี้</a:t>
              </a:r>
              <a:r>
                <a:rPr kumimoji="0" lang="th-TH"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rPr>
                <a:t> เพื่อให้เกิดการเตรียมพร้อม รับรู้รับทราบ และสามารถวางแผนหรือดำเนินการแผนงานกิจกรรม/โครงการ ที่สอดคล้องกับแผนแม่บทการพัฒนาฉบับนี้</a:t>
              </a:r>
              <a:endParaRPr kumimoji="0" lang="en-US" sz="1800" b="0" i="0" u="none" strike="noStrike" kern="0" cap="none" spc="0" normalizeH="0" baseline="0" noProof="0" dirty="0">
                <a:ln>
                  <a:noFill/>
                </a:ln>
                <a:solidFill>
                  <a:srgbClr val="002060"/>
                </a:solidFill>
                <a:effectLst/>
                <a:uLnTx/>
                <a:uFillTx/>
                <a:latin typeface="TH Sarabun New" panose="020B0500040200020003" pitchFamily="34" charset="-34"/>
                <a:cs typeface="TH Sarabun New" panose="020B0500040200020003" pitchFamily="34" charset="-34"/>
              </a:endParaRPr>
            </a:p>
          </p:txBody>
        </p:sp>
      </p:grpSp>
      <p:sp>
        <p:nvSpPr>
          <p:cNvPr id="41" name="Rectangle 40">
            <a:extLst>
              <a:ext uri="{FF2B5EF4-FFF2-40B4-BE49-F238E27FC236}">
                <a16:creationId xmlns:a16="http://schemas.microsoft.com/office/drawing/2014/main" id="{1CD6DD76-2801-4875-97E8-2C30DC7DAA51}"/>
              </a:ext>
            </a:extLst>
          </p:cNvPr>
          <p:cNvSpPr/>
          <p:nvPr/>
        </p:nvSpPr>
        <p:spPr>
          <a:xfrm>
            <a:off x="1042413" y="5494144"/>
            <a:ext cx="2928016" cy="851996"/>
          </a:xfrm>
          <a:prstGeom prst="rect">
            <a:avLst/>
          </a:prstGeom>
          <a:solidFill>
            <a:srgbClr val="FFFFFF">
              <a:alpha val="89804"/>
            </a:srgbClr>
          </a:solidFill>
          <a:ln w="12700" cap="flat" cmpd="sng" algn="ctr">
            <a:solidFill>
              <a:srgbClr val="969696"/>
            </a:solidFill>
            <a:prstDash val="solid"/>
            <a:miter lim="800000"/>
          </a:ln>
          <a:effectLst/>
        </p:spPr>
        <p:txBody>
          <a:bodyPr rtlCol="0" anchor="ctr"/>
          <a:lstStyle/>
          <a:p>
            <a:pPr lvl="0" algn="ctr">
              <a:defRPr/>
            </a:pPr>
            <a:r>
              <a:rPr lang="th-TH" sz="2000" b="1" kern="0" dirty="0">
                <a:solidFill>
                  <a:srgbClr val="002060"/>
                </a:solidFill>
                <a:latin typeface="TH SarabunPSK" panose="020B0500040200020003" pitchFamily="34" charset="-34"/>
                <a:cs typeface="TH SarabunPSK" panose="020B0500040200020003" pitchFamily="34" charset="-34"/>
              </a:rPr>
              <a:t>แผนแม่บทฯ ที่เป็นรูปธรรม </a:t>
            </a:r>
            <a:br>
              <a:rPr lang="th-TH" sz="2000" b="1" kern="0" dirty="0">
                <a:solidFill>
                  <a:srgbClr val="002060"/>
                </a:solidFill>
                <a:latin typeface="TH SarabunPSK" panose="020B0500040200020003" pitchFamily="34" charset="-34"/>
                <a:cs typeface="TH SarabunPSK" panose="020B0500040200020003" pitchFamily="34" charset="-34"/>
              </a:rPr>
            </a:br>
            <a:r>
              <a:rPr lang="th-TH" sz="2000" b="1" kern="0" dirty="0">
                <a:solidFill>
                  <a:srgbClr val="002060"/>
                </a:solidFill>
                <a:latin typeface="TH SarabunPSK" panose="020B0500040200020003" pitchFamily="34" charset="-34"/>
                <a:cs typeface="TH SarabunPSK" panose="020B0500040200020003" pitchFamily="34" charset="-34"/>
              </a:rPr>
              <a:t>และมุ่งสู่การปฏิบัติได้จริง</a:t>
            </a:r>
          </a:p>
        </p:txBody>
      </p:sp>
      <p:sp>
        <p:nvSpPr>
          <p:cNvPr id="42" name="Rectangle 41">
            <a:extLst>
              <a:ext uri="{FF2B5EF4-FFF2-40B4-BE49-F238E27FC236}">
                <a16:creationId xmlns:a16="http://schemas.microsoft.com/office/drawing/2014/main" id="{497BBB34-3A7C-463B-AE7C-22D381D455AB}"/>
              </a:ext>
            </a:extLst>
          </p:cNvPr>
          <p:cNvSpPr/>
          <p:nvPr/>
        </p:nvSpPr>
        <p:spPr>
          <a:xfrm>
            <a:off x="8471282" y="5494144"/>
            <a:ext cx="2928016" cy="851996"/>
          </a:xfrm>
          <a:prstGeom prst="rect">
            <a:avLst/>
          </a:prstGeom>
          <a:solidFill>
            <a:srgbClr val="FFFFFF">
              <a:alpha val="89804"/>
            </a:srgbClr>
          </a:solidFill>
          <a:ln w="12700" cap="flat" cmpd="sng" algn="ctr">
            <a:solidFill>
              <a:srgbClr val="969696"/>
            </a:solidFill>
            <a:prstDash val="solid"/>
            <a:miter lim="800000"/>
          </a:ln>
          <a:effectLst/>
        </p:spPr>
        <p:txBody>
          <a:bodyPr rtlCol="0" anchor="ctr"/>
          <a:lstStyle/>
          <a:p>
            <a:pPr lvl="0" algn="ctr">
              <a:defRPr/>
            </a:pPr>
            <a:r>
              <a:rPr lang="th-TH" sz="2000" b="1" kern="0" dirty="0">
                <a:solidFill>
                  <a:srgbClr val="002060"/>
                </a:solidFill>
                <a:latin typeface="TH SarabunPSK" panose="020B0500040200020003" pitchFamily="34" charset="-34"/>
                <a:cs typeface="TH SarabunPSK" panose="020B0500040200020003" pitchFamily="34" charset="-34"/>
              </a:rPr>
              <a:t>กลไกการติดตามและประเมินผลความก้าวหน้าการดำเนินงาน</a:t>
            </a:r>
            <a:endParaRPr lang="en-US" sz="2000" b="1" kern="0" dirty="0">
              <a:solidFill>
                <a:srgbClr val="002060"/>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68264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987E8-034C-4AAF-ACA6-8DB3F636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965"/>
            <a:ext cx="12192000" cy="7176655"/>
          </a:xfrm>
          <a:prstGeom prst="rect">
            <a:avLst/>
          </a:prstGeom>
        </p:spPr>
      </p:pic>
      <p:sp>
        <p:nvSpPr>
          <p:cNvPr id="6" name="Freeform: Shape 5">
            <a:extLst>
              <a:ext uri="{FF2B5EF4-FFF2-40B4-BE49-F238E27FC236}">
                <a16:creationId xmlns:a16="http://schemas.microsoft.com/office/drawing/2014/main" id="{CC834404-740A-4DDE-A718-29BAFF1490F2}"/>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0B276D">
              <a:alpha val="85098"/>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p:txBody>
      </p:sp>
      <p:sp>
        <p:nvSpPr>
          <p:cNvPr id="7" name="Freeform: Shape 6">
            <a:extLst>
              <a:ext uri="{FF2B5EF4-FFF2-40B4-BE49-F238E27FC236}">
                <a16:creationId xmlns:a16="http://schemas.microsoft.com/office/drawing/2014/main" id="{5F85E9F5-36DB-4AF7-8536-1910D20D38C7}"/>
              </a:ext>
            </a:extLst>
          </p:cNvPr>
          <p:cNvSpPr/>
          <p:nvPr/>
        </p:nvSpPr>
        <p:spPr>
          <a:xfrm>
            <a:off x="6096000" y="0"/>
            <a:ext cx="6095999"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chemeClr val="bg1">
              <a:lumMod val="95000"/>
              <a:alpha val="69804"/>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BDC686E9-0799-4B44-8A26-A1C761D0E5DE}"/>
              </a:ext>
            </a:extLst>
          </p:cNvPr>
          <p:cNvSpPr txBox="1"/>
          <p:nvPr/>
        </p:nvSpPr>
        <p:spPr>
          <a:xfrm>
            <a:off x="371475" y="1863179"/>
            <a:ext cx="5973907" cy="31700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TIME Consulting 2020 Chart Pool:</a:t>
            </a: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endPar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tab pos="538163" algn="l"/>
              </a:tabLst>
              <a:defRPr/>
            </a:pPr>
            <a:r>
              <a:rPr kumimoji="0" lang="en-US" sz="4000" b="1" i="0" u="none" strike="noStrike" kern="1200" cap="none" spc="0" normalizeH="0" baseline="0" noProof="0" dirty="0">
                <a:ln>
                  <a:noFill/>
                </a:ln>
                <a:solidFill>
                  <a:srgbClr val="FFFFFF"/>
                </a:solidFill>
                <a:effectLst/>
                <a:uLnTx/>
                <a:uFillTx/>
                <a:latin typeface="Arial" panose="020B0604020202020204"/>
                <a:ea typeface="+mn-ea"/>
                <a:cs typeface="TH SarabunPSK" panose="020B0500040200020003" pitchFamily="34" charset="-34"/>
              </a:rPr>
              <a:t>Findings and Analysis with Map</a:t>
            </a:r>
          </a:p>
        </p:txBody>
      </p:sp>
    </p:spTree>
    <p:extLst>
      <p:ext uri="{BB962C8B-B14F-4D97-AF65-F5344CB8AC3E}">
        <p14:creationId xmlns:p14="http://schemas.microsoft.com/office/powerpoint/2010/main" val="3076489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350C6A-BB5B-4DE2-B0D5-F1F43E1D7723}"/>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grpSp>
        <p:nvGrpSpPr>
          <p:cNvPr id="5" name="그룹 298">
            <a:extLst>
              <a:ext uri="{FF2B5EF4-FFF2-40B4-BE49-F238E27FC236}">
                <a16:creationId xmlns:a16="http://schemas.microsoft.com/office/drawing/2014/main" id="{F0D50DC5-1CBE-4E03-B93C-E2183FA8D771}"/>
              </a:ext>
            </a:extLst>
          </p:cNvPr>
          <p:cNvGrpSpPr/>
          <p:nvPr/>
        </p:nvGrpSpPr>
        <p:grpSpPr>
          <a:xfrm>
            <a:off x="4723926" y="1695583"/>
            <a:ext cx="6978589" cy="4331063"/>
            <a:chOff x="635000" y="1382713"/>
            <a:chExt cx="7869238" cy="4572000"/>
          </a:xfrm>
          <a:solidFill>
            <a:schemeClr val="bg1">
              <a:lumMod val="95000"/>
            </a:schemeClr>
          </a:solidFill>
        </p:grpSpPr>
        <p:sp>
          <p:nvSpPr>
            <p:cNvPr id="6" name="Freeform 8">
              <a:extLst>
                <a:ext uri="{FF2B5EF4-FFF2-40B4-BE49-F238E27FC236}">
                  <a16:creationId xmlns:a16="http://schemas.microsoft.com/office/drawing/2014/main" id="{391C52A8-FCB1-47B2-98A7-592EB9E023EE}"/>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latinLnBrk="1">
                <a:defRPr/>
              </a:pPr>
              <a:endParaRPr lang="ko-KR" altLang="en-US" kern="0">
                <a:solidFill>
                  <a:prstClr val="black"/>
                </a:solidFill>
                <a:latin typeface="Arial" panose="020B0604020202020204"/>
              </a:endParaRPr>
            </a:p>
          </p:txBody>
        </p:sp>
        <p:sp>
          <p:nvSpPr>
            <p:cNvPr id="7" name="Freeform 9">
              <a:extLst>
                <a:ext uri="{FF2B5EF4-FFF2-40B4-BE49-F238E27FC236}">
                  <a16:creationId xmlns:a16="http://schemas.microsoft.com/office/drawing/2014/main" id="{DA3CC5F7-41EA-419F-9CAF-36ED4282A259}"/>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latinLnBrk="1">
                <a:defRPr/>
              </a:pPr>
              <a:endParaRPr lang="ko-KR" altLang="en-US" kern="0">
                <a:solidFill>
                  <a:prstClr val="black"/>
                </a:solidFill>
                <a:latin typeface="Arial" panose="020B0604020202020204"/>
              </a:endParaRPr>
            </a:p>
          </p:txBody>
        </p:sp>
        <p:sp>
          <p:nvSpPr>
            <p:cNvPr id="8" name="Freeform 10">
              <a:extLst>
                <a:ext uri="{FF2B5EF4-FFF2-40B4-BE49-F238E27FC236}">
                  <a16:creationId xmlns:a16="http://schemas.microsoft.com/office/drawing/2014/main" id="{237BF3E9-87EE-4302-A3D0-9827DF1FC2E6}"/>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latinLnBrk="1">
                <a:defRPr/>
              </a:pPr>
              <a:endParaRPr lang="ko-KR" altLang="en-US" kern="0">
                <a:solidFill>
                  <a:prstClr val="black"/>
                </a:solidFill>
                <a:latin typeface="Arial" panose="020B0604020202020204"/>
              </a:endParaRPr>
            </a:p>
          </p:txBody>
        </p:sp>
        <p:sp>
          <p:nvSpPr>
            <p:cNvPr id="9" name="Freeform 11">
              <a:extLst>
                <a:ext uri="{FF2B5EF4-FFF2-40B4-BE49-F238E27FC236}">
                  <a16:creationId xmlns:a16="http://schemas.microsoft.com/office/drawing/2014/main" id="{9BDEB93B-67D2-473E-9E91-2FC9A7CF1138}"/>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latinLnBrk="1">
                <a:defRPr/>
              </a:pPr>
              <a:endParaRPr lang="ko-KR" altLang="en-US" kern="0">
                <a:solidFill>
                  <a:prstClr val="black"/>
                </a:solidFill>
                <a:latin typeface="Arial" panose="020B0604020202020204"/>
              </a:endParaRPr>
            </a:p>
          </p:txBody>
        </p:sp>
      </p:grpSp>
      <p:sp>
        <p:nvSpPr>
          <p:cNvPr id="10" name="Pentagon 3">
            <a:extLst>
              <a:ext uri="{FF2B5EF4-FFF2-40B4-BE49-F238E27FC236}">
                <a16:creationId xmlns:a16="http://schemas.microsoft.com/office/drawing/2014/main" id="{B55C3A58-014F-4D13-ADD6-0B642E8A2FB6}"/>
              </a:ext>
            </a:extLst>
          </p:cNvPr>
          <p:cNvSpPr/>
          <p:nvPr/>
        </p:nvSpPr>
        <p:spPr>
          <a:xfrm>
            <a:off x="419100" y="1585124"/>
            <a:ext cx="4125795" cy="1537639"/>
          </a:xfrm>
          <a:prstGeom prst="homePlate">
            <a:avLst>
              <a:gd name="adj" fmla="val 29225"/>
            </a:avLst>
          </a:prstGeom>
          <a:solidFill>
            <a:srgbClr val="0946A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kern="0">
              <a:solidFill>
                <a:prstClr val="white"/>
              </a:solidFill>
              <a:latin typeface="Arial" panose="020B0604020202020204"/>
            </a:endParaRPr>
          </a:p>
        </p:txBody>
      </p:sp>
      <p:sp>
        <p:nvSpPr>
          <p:cNvPr id="11" name="TextBox 10">
            <a:extLst>
              <a:ext uri="{FF2B5EF4-FFF2-40B4-BE49-F238E27FC236}">
                <a16:creationId xmlns:a16="http://schemas.microsoft.com/office/drawing/2014/main" id="{EF60D0EF-5EEB-4B75-A769-3CB6F3315BE5}"/>
              </a:ext>
            </a:extLst>
          </p:cNvPr>
          <p:cNvSpPr txBox="1"/>
          <p:nvPr/>
        </p:nvSpPr>
        <p:spPr>
          <a:xfrm>
            <a:off x="624937" y="1809867"/>
            <a:ext cx="3218072" cy="1261884"/>
          </a:xfrm>
          <a:prstGeom prst="rect">
            <a:avLst/>
          </a:prstGeom>
          <a:noFill/>
          <a:effectLst/>
        </p:spPr>
        <p:txBody>
          <a:bodyPr wrap="square" rtlCol="0">
            <a:spAutoFit/>
          </a:bodyPr>
          <a:lstStyle/>
          <a:p>
            <a:r>
              <a:rPr lang="en-US" sz="1800" dirty="0" err="1">
                <a:solidFill>
                  <a:prstClr val="white"/>
                </a:solidFill>
                <a:latin typeface="Arial" panose="020B0604020202020204"/>
                <a:cs typeface="Arial" panose="020B0604020202020204" pitchFamily="34" charset="0"/>
              </a:rPr>
              <a:t>Worldmap</a:t>
            </a:r>
            <a:endParaRPr lang="en-US" sz="1800" dirty="0">
              <a:solidFill>
                <a:prstClr val="white"/>
              </a:solidFill>
              <a:latin typeface="Arial" panose="020B0604020202020204"/>
              <a:cs typeface="Arial" panose="020B0604020202020204" pitchFamily="34" charset="0"/>
            </a:endParaRPr>
          </a:p>
          <a:p>
            <a:r>
              <a:rPr lang="en-US" sz="1800" dirty="0" err="1">
                <a:solidFill>
                  <a:prstClr val="white"/>
                </a:solidFill>
                <a:latin typeface="Arial" panose="020B0604020202020204"/>
                <a:cs typeface="Arial" panose="020B0604020202020204" pitchFamily="34" charset="0"/>
              </a:rPr>
              <a:t>xxxxxxxxxxxxxxxxx</a:t>
            </a:r>
            <a:endParaRPr lang="en-US" sz="1800" dirty="0">
              <a:solidFill>
                <a:prstClr val="white"/>
              </a:solidFill>
              <a:latin typeface="Arial" panose="020B0604020202020204"/>
              <a:cs typeface="Arial" panose="020B0604020202020204" pitchFamily="34" charset="0"/>
            </a:endParaRPr>
          </a:p>
          <a:p>
            <a:r>
              <a:rPr lang="en-US" sz="1800" dirty="0" err="1">
                <a:solidFill>
                  <a:prstClr val="white"/>
                </a:solidFill>
                <a:latin typeface="Arial" panose="020B0604020202020204"/>
                <a:cs typeface="Arial" panose="020B0604020202020204" pitchFamily="34" charset="0"/>
              </a:rPr>
              <a:t>xxxxxxxxxxxxxxxxx</a:t>
            </a:r>
            <a:endParaRPr lang="en-US" sz="1800" dirty="0">
              <a:solidFill>
                <a:prstClr val="white"/>
              </a:solidFill>
              <a:latin typeface="Arial" panose="020B0604020202020204"/>
              <a:cs typeface="Arial" panose="020B0604020202020204" pitchFamily="34" charset="0"/>
            </a:endParaRPr>
          </a:p>
          <a:p>
            <a:endParaRPr lang="en-US" sz="2000" dirty="0">
              <a:solidFill>
                <a:prstClr val="white"/>
              </a:solidFill>
              <a:latin typeface="Arial" panose="020B0604020202020204"/>
              <a:cs typeface="Arial" panose="020B0604020202020204" pitchFamily="34" charset="0"/>
            </a:endParaRPr>
          </a:p>
        </p:txBody>
      </p:sp>
      <p:sp>
        <p:nvSpPr>
          <p:cNvPr id="12" name="Oval 11">
            <a:extLst>
              <a:ext uri="{FF2B5EF4-FFF2-40B4-BE49-F238E27FC236}">
                <a16:creationId xmlns:a16="http://schemas.microsoft.com/office/drawing/2014/main" id="{D0EFAC00-D96C-4B19-8175-DD69DFEB69CA}"/>
              </a:ext>
            </a:extLst>
          </p:cNvPr>
          <p:cNvSpPr/>
          <p:nvPr/>
        </p:nvSpPr>
        <p:spPr>
          <a:xfrm>
            <a:off x="7106270" y="2096147"/>
            <a:ext cx="301420" cy="301420"/>
          </a:xfrm>
          <a:prstGeom prst="ellipse">
            <a:avLst/>
          </a:prstGeom>
          <a:solidFill>
            <a:schemeClr val="tx2">
              <a:lumMod val="40000"/>
              <a:lumOff val="6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kern="0">
              <a:solidFill>
                <a:prstClr val="white"/>
              </a:solidFill>
              <a:latin typeface="Arial" panose="020B0604020202020204"/>
            </a:endParaRPr>
          </a:p>
        </p:txBody>
      </p:sp>
      <p:sp>
        <p:nvSpPr>
          <p:cNvPr id="14" name="Oval 13">
            <a:extLst>
              <a:ext uri="{FF2B5EF4-FFF2-40B4-BE49-F238E27FC236}">
                <a16:creationId xmlns:a16="http://schemas.microsoft.com/office/drawing/2014/main" id="{2E541B6E-179B-4169-96F1-CD66BD1EEC55}"/>
              </a:ext>
            </a:extLst>
          </p:cNvPr>
          <p:cNvSpPr/>
          <p:nvPr/>
        </p:nvSpPr>
        <p:spPr>
          <a:xfrm>
            <a:off x="9461543" y="3137940"/>
            <a:ext cx="301420" cy="301420"/>
          </a:xfrm>
          <a:prstGeom prst="ellipse">
            <a:avLst/>
          </a:prstGeom>
          <a:solidFill>
            <a:schemeClr val="tx2">
              <a:lumMod val="40000"/>
              <a:lumOff val="6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kern="0">
              <a:solidFill>
                <a:prstClr val="white"/>
              </a:solidFill>
              <a:latin typeface="Arial" panose="020B0604020202020204"/>
            </a:endParaRPr>
          </a:p>
        </p:txBody>
      </p:sp>
      <p:sp>
        <p:nvSpPr>
          <p:cNvPr id="15" name="Oval 14">
            <a:extLst>
              <a:ext uri="{FF2B5EF4-FFF2-40B4-BE49-F238E27FC236}">
                <a16:creationId xmlns:a16="http://schemas.microsoft.com/office/drawing/2014/main" id="{3D87C42D-F0F6-4455-BB6A-669A6D58BECB}"/>
              </a:ext>
            </a:extLst>
          </p:cNvPr>
          <p:cNvSpPr/>
          <p:nvPr/>
        </p:nvSpPr>
        <p:spPr>
          <a:xfrm>
            <a:off x="10542197" y="4860997"/>
            <a:ext cx="301420" cy="301420"/>
          </a:xfrm>
          <a:prstGeom prst="ellipse">
            <a:avLst/>
          </a:prstGeom>
          <a:solidFill>
            <a:schemeClr val="tx2">
              <a:lumMod val="40000"/>
              <a:lumOff val="6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kern="0">
              <a:solidFill>
                <a:prstClr val="white"/>
              </a:solidFill>
              <a:latin typeface="Arial" panose="020B0604020202020204"/>
            </a:endParaRPr>
          </a:p>
        </p:txBody>
      </p:sp>
      <p:sp>
        <p:nvSpPr>
          <p:cNvPr id="16" name="Oval 15">
            <a:extLst>
              <a:ext uri="{FF2B5EF4-FFF2-40B4-BE49-F238E27FC236}">
                <a16:creationId xmlns:a16="http://schemas.microsoft.com/office/drawing/2014/main" id="{5EED185D-0D41-47F2-BD62-E5EF121E822D}"/>
              </a:ext>
            </a:extLst>
          </p:cNvPr>
          <p:cNvSpPr/>
          <p:nvPr/>
        </p:nvSpPr>
        <p:spPr>
          <a:xfrm>
            <a:off x="8332273" y="4089104"/>
            <a:ext cx="301420" cy="301420"/>
          </a:xfrm>
          <a:prstGeom prst="ellipse">
            <a:avLst/>
          </a:prstGeom>
          <a:solidFill>
            <a:schemeClr val="tx2">
              <a:lumMod val="40000"/>
              <a:lumOff val="6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kern="0">
              <a:solidFill>
                <a:prstClr val="white"/>
              </a:solidFill>
              <a:latin typeface="Arial" panose="020B0604020202020204"/>
            </a:endParaRPr>
          </a:p>
        </p:txBody>
      </p:sp>
      <p:sp>
        <p:nvSpPr>
          <p:cNvPr id="17" name="Oval 16">
            <a:extLst>
              <a:ext uri="{FF2B5EF4-FFF2-40B4-BE49-F238E27FC236}">
                <a16:creationId xmlns:a16="http://schemas.microsoft.com/office/drawing/2014/main" id="{BCA1B9EE-9BDE-4B8A-8F44-3B69DCFE6C0F}"/>
              </a:ext>
            </a:extLst>
          </p:cNvPr>
          <p:cNvSpPr/>
          <p:nvPr/>
        </p:nvSpPr>
        <p:spPr>
          <a:xfrm>
            <a:off x="5745919" y="3078395"/>
            <a:ext cx="301420" cy="298963"/>
          </a:xfrm>
          <a:prstGeom prst="ellipse">
            <a:avLst/>
          </a:prstGeom>
          <a:solidFill>
            <a:schemeClr val="tx2">
              <a:lumMod val="40000"/>
              <a:lumOff val="6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kern="0">
              <a:solidFill>
                <a:prstClr val="white"/>
              </a:solidFill>
              <a:latin typeface="Arial" panose="020B0604020202020204"/>
            </a:endParaRPr>
          </a:p>
        </p:txBody>
      </p:sp>
      <p:sp>
        <p:nvSpPr>
          <p:cNvPr id="18" name="Oval 17">
            <a:extLst>
              <a:ext uri="{FF2B5EF4-FFF2-40B4-BE49-F238E27FC236}">
                <a16:creationId xmlns:a16="http://schemas.microsoft.com/office/drawing/2014/main" id="{994E6FA1-6EF8-44CE-8810-6B57559214BE}"/>
              </a:ext>
            </a:extLst>
          </p:cNvPr>
          <p:cNvSpPr/>
          <p:nvPr/>
        </p:nvSpPr>
        <p:spPr>
          <a:xfrm>
            <a:off x="6804850" y="4627394"/>
            <a:ext cx="301420" cy="301420"/>
          </a:xfrm>
          <a:prstGeom prst="ellipse">
            <a:avLst/>
          </a:prstGeom>
          <a:solidFill>
            <a:schemeClr val="tx2">
              <a:lumMod val="40000"/>
              <a:lumOff val="60000"/>
              <a:alpha val="7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defRPr/>
            </a:pPr>
            <a:endParaRPr lang="ko-KR" altLang="en-US" kern="0">
              <a:solidFill>
                <a:prstClr val="white"/>
              </a:solidFill>
              <a:latin typeface="Arial" panose="020B0604020202020204"/>
            </a:endParaRPr>
          </a:p>
        </p:txBody>
      </p:sp>
      <p:sp>
        <p:nvSpPr>
          <p:cNvPr id="13" name="Title 12">
            <a:extLst>
              <a:ext uri="{FF2B5EF4-FFF2-40B4-BE49-F238E27FC236}">
                <a16:creationId xmlns:a16="http://schemas.microsoft.com/office/drawing/2014/main" id="{B0562488-6BF7-4886-97F6-C57C01A38B58}"/>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sp>
        <p:nvSpPr>
          <p:cNvPr id="19" name="TextBox 18">
            <a:extLst>
              <a:ext uri="{FF2B5EF4-FFF2-40B4-BE49-F238E27FC236}">
                <a16:creationId xmlns:a16="http://schemas.microsoft.com/office/drawing/2014/main" id="{E3887219-ED69-43D7-95AE-B3BB36F2CC99}"/>
              </a:ext>
            </a:extLst>
          </p:cNvPr>
          <p:cNvSpPr txBox="1"/>
          <p:nvPr/>
        </p:nvSpPr>
        <p:spPr>
          <a:xfrm>
            <a:off x="474006" y="3793290"/>
            <a:ext cx="3737347" cy="1384995"/>
          </a:xfrm>
          <a:prstGeom prst="rect">
            <a:avLst/>
          </a:prstGeom>
          <a:noFill/>
        </p:spPr>
        <p:txBody>
          <a:bodyPr wrap="square" rtlCol="0">
            <a:spAutoFit/>
          </a:bodyPr>
          <a:lstStyle/>
          <a:p>
            <a:pPr marL="285750" indent="-285750" latinLnBrk="1">
              <a:buFont typeface="Wingdings" panose="05000000000000000000" pitchFamily="2" charset="2"/>
              <a:buChar char="§"/>
            </a:pPr>
            <a:r>
              <a:rPr lang="en-US" altLang="ko-KR" sz="1400" dirty="0">
                <a:solidFill>
                  <a:prstClr val="black">
                    <a:lumMod val="75000"/>
                    <a:lumOff val="25000"/>
                  </a:prstClr>
                </a:solidFill>
                <a:ea typeface="맑은 고딕" panose="020B0503020000020004" pitchFamily="34" charset="-127"/>
                <a:cs typeface="Arial" pitchFamily="34" charset="0"/>
              </a:rPr>
              <a:t>Easy to change colors, photos and Text.</a:t>
            </a:r>
            <a:endParaRPr lang="th-TH" altLang="ko-KR" sz="1400" dirty="0">
              <a:solidFill>
                <a:prstClr val="black">
                  <a:lumMod val="75000"/>
                  <a:lumOff val="25000"/>
                </a:prstClr>
              </a:solidFill>
              <a:ea typeface="맑은 고딕" panose="020B0503020000020004" pitchFamily="34" charset="-127"/>
              <a:cs typeface="Arial" pitchFamily="34" charset="0"/>
            </a:endParaRPr>
          </a:p>
          <a:p>
            <a:pPr marL="285750" indent="-285750" latinLnBrk="1">
              <a:buFont typeface="Wingdings" panose="05000000000000000000" pitchFamily="2" charset="2"/>
              <a:buChar char="§"/>
            </a:pPr>
            <a:r>
              <a:rPr lang="en-US" altLang="ko-KR" sz="1400" dirty="0">
                <a:solidFill>
                  <a:prstClr val="black">
                    <a:lumMod val="75000"/>
                    <a:lumOff val="25000"/>
                  </a:prstClr>
                </a:solidFill>
                <a:ea typeface="맑은 고딕" panose="020B0503020000020004" pitchFamily="34" charset="-127"/>
                <a:cs typeface="Arial" pitchFamily="34" charset="0"/>
              </a:rPr>
              <a:t>Easy to change colors, photos and Text. </a:t>
            </a:r>
            <a:endParaRPr lang="ko-KR" altLang="en-US" sz="1400" dirty="0">
              <a:solidFill>
                <a:prstClr val="black">
                  <a:lumMod val="75000"/>
                  <a:lumOff val="25000"/>
                </a:prstClr>
              </a:solidFill>
              <a:ea typeface="맑은 고딕" panose="020B0503020000020004" pitchFamily="34" charset="-127"/>
              <a:cs typeface="Arial" pitchFamily="34" charset="0"/>
            </a:endParaRPr>
          </a:p>
          <a:p>
            <a:pPr marL="285750" indent="-285750" latinLnBrk="1">
              <a:buFont typeface="Wingdings" panose="05000000000000000000" pitchFamily="2" charset="2"/>
              <a:buChar char="§"/>
            </a:pPr>
            <a:r>
              <a:rPr lang="en-US" altLang="ko-KR" sz="1400" dirty="0">
                <a:solidFill>
                  <a:prstClr val="black">
                    <a:lumMod val="75000"/>
                    <a:lumOff val="25000"/>
                  </a:prstClr>
                </a:solidFill>
                <a:ea typeface="맑은 고딕" panose="020B0503020000020004" pitchFamily="34" charset="-127"/>
                <a:cs typeface="Arial" pitchFamily="34" charset="0"/>
              </a:rPr>
              <a:t>Easy to change colors, photos and Text. </a:t>
            </a:r>
            <a:endParaRPr lang="ko-KR" altLang="en-US" sz="1400" dirty="0">
              <a:solidFill>
                <a:prstClr val="black">
                  <a:lumMod val="75000"/>
                  <a:lumOff val="25000"/>
                </a:prstClr>
              </a:solidFill>
              <a:ea typeface="맑은 고딕" panose="020B0503020000020004" pitchFamily="34" charset="-127"/>
              <a:cs typeface="Arial" pitchFamily="34" charset="0"/>
            </a:endParaRPr>
          </a:p>
          <a:p>
            <a:pPr marL="285750" indent="-285750" latinLnBrk="1">
              <a:buFont typeface="Wingdings" panose="05000000000000000000" pitchFamily="2" charset="2"/>
              <a:buChar char="§"/>
            </a:pPr>
            <a:r>
              <a:rPr lang="en-US" altLang="ko-KR" sz="1400" dirty="0">
                <a:solidFill>
                  <a:prstClr val="black">
                    <a:lumMod val="75000"/>
                    <a:lumOff val="25000"/>
                  </a:prstClr>
                </a:solidFill>
                <a:ea typeface="맑은 고딕" panose="020B0503020000020004" pitchFamily="34" charset="-127"/>
                <a:cs typeface="Arial" pitchFamily="34" charset="0"/>
              </a:rPr>
              <a:t>Easy to change colors, photos and Text. </a:t>
            </a:r>
            <a:endParaRPr lang="ko-KR" altLang="en-US" sz="1400" dirty="0">
              <a:solidFill>
                <a:prstClr val="black">
                  <a:lumMod val="75000"/>
                  <a:lumOff val="25000"/>
                </a:prstClr>
              </a:solidFill>
              <a:ea typeface="맑은 고딕" panose="020B0503020000020004" pitchFamily="34" charset="-127"/>
              <a:cs typeface="Arial" pitchFamily="34" charset="0"/>
            </a:endParaRPr>
          </a:p>
          <a:p>
            <a:pPr marL="285750" indent="-285750" latinLnBrk="1">
              <a:buFont typeface="Wingdings" panose="05000000000000000000" pitchFamily="2" charset="2"/>
              <a:buChar char="§"/>
            </a:pPr>
            <a:r>
              <a:rPr lang="en-US" altLang="ko-KR" sz="1400" dirty="0">
                <a:solidFill>
                  <a:prstClr val="black">
                    <a:lumMod val="75000"/>
                    <a:lumOff val="25000"/>
                  </a:prstClr>
                </a:solidFill>
                <a:ea typeface="맑은 고딕" panose="020B0503020000020004" pitchFamily="34" charset="-127"/>
                <a:cs typeface="Arial" pitchFamily="34" charset="0"/>
              </a:rPr>
              <a:t>Easy to change colors, photos and Text. </a:t>
            </a:r>
            <a:endParaRPr lang="ko-KR" altLang="en-US" sz="1400" dirty="0">
              <a:solidFill>
                <a:prstClr val="black">
                  <a:lumMod val="75000"/>
                  <a:lumOff val="25000"/>
                </a:prstClr>
              </a:solidFill>
              <a:ea typeface="맑은 고딕" panose="020B0503020000020004" pitchFamily="34" charset="-127"/>
              <a:cs typeface="Arial" pitchFamily="34" charset="0"/>
            </a:endParaRPr>
          </a:p>
          <a:p>
            <a:pPr marL="285750" indent="-285750" latinLnBrk="1">
              <a:buFont typeface="Wingdings" panose="05000000000000000000" pitchFamily="2" charset="2"/>
              <a:buChar char="§"/>
            </a:pPr>
            <a:r>
              <a:rPr lang="en-US" altLang="ko-KR" sz="1400" dirty="0">
                <a:solidFill>
                  <a:prstClr val="black">
                    <a:lumMod val="75000"/>
                    <a:lumOff val="25000"/>
                  </a:prstClr>
                </a:solidFill>
                <a:ea typeface="맑은 고딕" panose="020B0503020000020004" pitchFamily="34" charset="-127"/>
                <a:cs typeface="Arial" pitchFamily="34" charset="0"/>
              </a:rPr>
              <a:t>Easy to change colors, photos and Text. </a:t>
            </a:r>
            <a:endParaRPr lang="ko-KR" altLang="en-US" sz="1400" dirty="0">
              <a:solidFill>
                <a:prstClr val="black">
                  <a:lumMod val="75000"/>
                  <a:lumOff val="25000"/>
                </a:prstClr>
              </a:solidFill>
              <a:ea typeface="맑은 고딕" panose="020B0503020000020004" pitchFamily="34" charset="-127"/>
              <a:cs typeface="Arial" pitchFamily="34" charset="0"/>
            </a:endParaRPr>
          </a:p>
        </p:txBody>
      </p:sp>
    </p:spTree>
    <p:extLst>
      <p:ext uri="{BB962C8B-B14F-4D97-AF65-F5344CB8AC3E}">
        <p14:creationId xmlns:p14="http://schemas.microsoft.com/office/powerpoint/2010/main" val="28380211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7DB6C9E0-6920-42C0-B939-F9AF23308520}"/>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pSp>
        <p:nvGrpSpPr>
          <p:cNvPr id="3" name="Group 2">
            <a:extLst>
              <a:ext uri="{FF2B5EF4-FFF2-40B4-BE49-F238E27FC236}">
                <a16:creationId xmlns:a16="http://schemas.microsoft.com/office/drawing/2014/main" id="{D51DD44E-1005-4DEF-845A-193702768CCC}"/>
              </a:ext>
            </a:extLst>
          </p:cNvPr>
          <p:cNvGrpSpPr/>
          <p:nvPr/>
        </p:nvGrpSpPr>
        <p:grpSpPr>
          <a:xfrm>
            <a:off x="623386" y="1522844"/>
            <a:ext cx="6023018" cy="3353772"/>
            <a:chOff x="1504597" y="2399471"/>
            <a:chExt cx="6134807" cy="3202478"/>
          </a:xfrm>
          <a:solidFill>
            <a:srgbClr val="AAAAAA"/>
          </a:solidFill>
          <a:effectLst>
            <a:outerShdw blurRad="38100" dist="25400" dir="5400000" algn="ctr" rotWithShape="0">
              <a:srgbClr val="000000">
                <a:alpha val="20000"/>
              </a:srgbClr>
            </a:outerShdw>
          </a:effectLst>
        </p:grpSpPr>
        <p:sp>
          <p:nvSpPr>
            <p:cNvPr id="4" name="Freeform 5962">
              <a:extLst>
                <a:ext uri="{FF2B5EF4-FFF2-40B4-BE49-F238E27FC236}">
                  <a16:creationId xmlns:a16="http://schemas.microsoft.com/office/drawing/2014/main" id="{9567874E-DF37-46B8-A2DE-8357FC46BD20}"/>
                </a:ext>
              </a:extLst>
            </p:cNvPr>
            <p:cNvSpPr>
              <a:spLocks noEditPoints="1"/>
            </p:cNvSpPr>
            <p:nvPr/>
          </p:nvSpPr>
          <p:spPr bwMode="auto">
            <a:xfrm>
              <a:off x="3063972" y="4165973"/>
              <a:ext cx="836057" cy="1435976"/>
            </a:xfrm>
            <a:custGeom>
              <a:avLst/>
              <a:gdLst>
                <a:gd name="T0" fmla="*/ 168775 w 1874"/>
                <a:gd name="T1" fmla="*/ 2086902 h 3562"/>
                <a:gd name="T2" fmla="*/ 147202 w 1874"/>
                <a:gd name="T3" fmla="*/ 1968776 h 3562"/>
                <a:gd name="T4" fmla="*/ 184003 w 1874"/>
                <a:gd name="T5" fmla="*/ 1976397 h 3562"/>
                <a:gd name="T6" fmla="*/ 161161 w 1874"/>
                <a:gd name="T7" fmla="*/ 1982748 h 3562"/>
                <a:gd name="T8" fmla="*/ 154816 w 1874"/>
                <a:gd name="T9" fmla="*/ 2042446 h 3562"/>
                <a:gd name="T10" fmla="*/ 156085 w 1874"/>
                <a:gd name="T11" fmla="*/ 1997990 h 3562"/>
                <a:gd name="T12" fmla="*/ 147202 w 1874"/>
                <a:gd name="T13" fmla="*/ 2006881 h 3562"/>
                <a:gd name="T14" fmla="*/ 184003 w 1874"/>
                <a:gd name="T15" fmla="*/ 2086902 h 3562"/>
                <a:gd name="T16" fmla="*/ 153547 w 1874"/>
                <a:gd name="T17" fmla="*/ 1999260 h 3562"/>
                <a:gd name="T18" fmla="*/ 185272 w 1874"/>
                <a:gd name="T19" fmla="*/ 1850649 h 3562"/>
                <a:gd name="T20" fmla="*/ 192886 w 1874"/>
                <a:gd name="T21" fmla="*/ 1841758 h 3562"/>
                <a:gd name="T22" fmla="*/ 166237 w 1874"/>
                <a:gd name="T23" fmla="*/ 1884944 h 3562"/>
                <a:gd name="T24" fmla="*/ 348971 w 1874"/>
                <a:gd name="T25" fmla="*/ 2235513 h 3562"/>
                <a:gd name="T26" fmla="*/ 304556 w 1874"/>
                <a:gd name="T27" fmla="*/ 2245675 h 3562"/>
                <a:gd name="T28" fmla="*/ 284252 w 1874"/>
                <a:gd name="T29" fmla="*/ 2227892 h 3562"/>
                <a:gd name="T30" fmla="*/ 323591 w 1874"/>
                <a:gd name="T31" fmla="*/ 2224082 h 3562"/>
                <a:gd name="T32" fmla="*/ 277907 w 1874"/>
                <a:gd name="T33" fmla="*/ 2230433 h 3562"/>
                <a:gd name="T34" fmla="*/ 170044 w 1874"/>
                <a:gd name="T35" fmla="*/ 2140250 h 3562"/>
                <a:gd name="T36" fmla="*/ 180196 w 1874"/>
                <a:gd name="T37" fmla="*/ 2163113 h 3562"/>
                <a:gd name="T38" fmla="*/ 157354 w 1874"/>
                <a:gd name="T39" fmla="*/ 2090713 h 3562"/>
                <a:gd name="T40" fmla="*/ 247452 w 1874"/>
                <a:gd name="T41" fmla="*/ 2198678 h 3562"/>
                <a:gd name="T42" fmla="*/ 214458 w 1874"/>
                <a:gd name="T43" fmla="*/ 2170734 h 3562"/>
                <a:gd name="T44" fmla="*/ 224610 w 1874"/>
                <a:gd name="T45" fmla="*/ 2189787 h 3562"/>
                <a:gd name="T46" fmla="*/ 300749 w 1874"/>
                <a:gd name="T47" fmla="*/ 2198678 h 3562"/>
                <a:gd name="T48" fmla="*/ 237300 w 1874"/>
                <a:gd name="T49" fmla="*/ 2207569 h 3562"/>
                <a:gd name="T50" fmla="*/ 319784 w 1874"/>
                <a:gd name="T51" fmla="*/ 2224082 h 3562"/>
                <a:gd name="T52" fmla="*/ 184003 w 1874"/>
                <a:gd name="T53" fmla="*/ 1738874 h 3562"/>
                <a:gd name="T54" fmla="*/ 166237 w 1874"/>
                <a:gd name="T55" fmla="*/ 1802383 h 3562"/>
                <a:gd name="T56" fmla="*/ 187810 w 1874"/>
                <a:gd name="T57" fmla="*/ 1807463 h 3562"/>
                <a:gd name="T58" fmla="*/ 176389 w 1874"/>
                <a:gd name="T59" fmla="*/ 1878593 h 3562"/>
                <a:gd name="T60" fmla="*/ 939048 w 1874"/>
                <a:gd name="T61" fmla="*/ 443292 h 3562"/>
                <a:gd name="T62" fmla="*/ 767735 w 1874"/>
                <a:gd name="T63" fmla="*/ 403917 h 3562"/>
                <a:gd name="T64" fmla="*/ 761390 w 1874"/>
                <a:gd name="T65" fmla="*/ 248955 h 3562"/>
                <a:gd name="T66" fmla="*/ 611650 w 1874"/>
                <a:gd name="T67" fmla="*/ 190527 h 3562"/>
                <a:gd name="T68" fmla="*/ 474600 w 1874"/>
                <a:gd name="T69" fmla="*/ 59698 h 3562"/>
                <a:gd name="T70" fmla="*/ 281714 w 1874"/>
                <a:gd name="T71" fmla="*/ 21593 h 3562"/>
                <a:gd name="T72" fmla="*/ 157354 w 1874"/>
                <a:gd name="T73" fmla="*/ 45726 h 3562"/>
                <a:gd name="T74" fmla="*/ 91367 w 1874"/>
                <a:gd name="T75" fmla="*/ 299762 h 3562"/>
                <a:gd name="T76" fmla="*/ 35532 w 1874"/>
                <a:gd name="T77" fmla="*/ 461075 h 3562"/>
                <a:gd name="T78" fmla="*/ 109133 w 1874"/>
                <a:gd name="T79" fmla="*/ 768458 h 3562"/>
                <a:gd name="T80" fmla="*/ 275370 w 1874"/>
                <a:gd name="T81" fmla="*/ 1108865 h 3562"/>
                <a:gd name="T82" fmla="*/ 252528 w 1874"/>
                <a:gd name="T83" fmla="*/ 1420059 h 3562"/>
                <a:gd name="T84" fmla="*/ 196693 w 1874"/>
                <a:gd name="T85" fmla="*/ 1667744 h 3562"/>
                <a:gd name="T86" fmla="*/ 209382 w 1874"/>
                <a:gd name="T87" fmla="*/ 1797302 h 3562"/>
                <a:gd name="T88" fmla="*/ 171313 w 1874"/>
                <a:gd name="T89" fmla="*/ 1882404 h 3562"/>
                <a:gd name="T90" fmla="*/ 170044 w 1874"/>
                <a:gd name="T91" fmla="*/ 1947183 h 3562"/>
                <a:gd name="T92" fmla="*/ 176389 w 1874"/>
                <a:gd name="T93" fmla="*/ 2011962 h 3562"/>
                <a:gd name="T94" fmla="*/ 185272 w 1874"/>
                <a:gd name="T95" fmla="*/ 2053878 h 3562"/>
                <a:gd name="T96" fmla="*/ 196693 w 1874"/>
                <a:gd name="T97" fmla="*/ 2100874 h 3562"/>
                <a:gd name="T98" fmla="*/ 194155 w 1874"/>
                <a:gd name="T99" fmla="*/ 2113576 h 3562"/>
                <a:gd name="T100" fmla="*/ 233493 w 1874"/>
                <a:gd name="T101" fmla="*/ 2131359 h 3562"/>
                <a:gd name="T102" fmla="*/ 255066 w 1874"/>
                <a:gd name="T103" fmla="*/ 2141520 h 3562"/>
                <a:gd name="T104" fmla="*/ 314708 w 1874"/>
                <a:gd name="T105" fmla="*/ 2122467 h 3562"/>
                <a:gd name="T106" fmla="*/ 348971 w 1874"/>
                <a:gd name="T107" fmla="*/ 1890025 h 3562"/>
                <a:gd name="T108" fmla="*/ 453027 w 1874"/>
                <a:gd name="T109" fmla="*/ 1764277 h 3562"/>
                <a:gd name="T110" fmla="*/ 491097 w 1874"/>
                <a:gd name="T111" fmla="*/ 1635989 h 3562"/>
                <a:gd name="T112" fmla="*/ 629416 w 1874"/>
                <a:gd name="T113" fmla="*/ 1491189 h 3562"/>
                <a:gd name="T114" fmla="*/ 865447 w 1874"/>
                <a:gd name="T115" fmla="*/ 1158402 h 3562"/>
                <a:gd name="T116" fmla="*/ 1079905 w 1874"/>
                <a:gd name="T117" fmla="*/ 900556 h 3562"/>
                <a:gd name="T118" fmla="*/ 426379 w 1874"/>
                <a:gd name="T119" fmla="*/ 2222811 h 3562"/>
                <a:gd name="T120" fmla="*/ 184003 w 1874"/>
                <a:gd name="T121" fmla="*/ 1928130 h 3562"/>
                <a:gd name="T122" fmla="*/ 159892 w 1874"/>
                <a:gd name="T123" fmla="*/ 1994179 h 3562"/>
                <a:gd name="T124" fmla="*/ 175120 w 1874"/>
                <a:gd name="T125" fmla="*/ 20272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grpFill/>
            <a:ln w="6350">
              <a:noFill/>
              <a:round/>
              <a:headEnd/>
              <a:tailEnd/>
            </a:ln>
          </p:spPr>
          <p:txBody>
            <a:bodyPr/>
            <a:lstStyle/>
            <a:p>
              <a:endParaRPr lang="en-US" sz="1800" b="1" dirty="0">
                <a:solidFill>
                  <a:prstClr val="black"/>
                </a:solidFill>
                <a:latin typeface="Calibri Light"/>
              </a:endParaRPr>
            </a:p>
          </p:txBody>
        </p:sp>
        <p:sp>
          <p:nvSpPr>
            <p:cNvPr id="5" name="Freeform 6151">
              <a:extLst>
                <a:ext uri="{FF2B5EF4-FFF2-40B4-BE49-F238E27FC236}">
                  <a16:creationId xmlns:a16="http://schemas.microsoft.com/office/drawing/2014/main" id="{532A860E-E371-412A-8796-48358F1FCC36}"/>
                </a:ext>
              </a:extLst>
            </p:cNvPr>
            <p:cNvSpPr>
              <a:spLocks noEditPoints="1"/>
            </p:cNvSpPr>
            <p:nvPr/>
          </p:nvSpPr>
          <p:spPr bwMode="auto">
            <a:xfrm>
              <a:off x="6266439" y="4430998"/>
              <a:ext cx="1201064" cy="968402"/>
            </a:xfrm>
            <a:custGeom>
              <a:avLst/>
              <a:gdLst>
                <a:gd name="T0" fmla="*/ 441960 w 2690"/>
                <a:gd name="T1" fmla="*/ 349032 h 2404"/>
                <a:gd name="T2" fmla="*/ 1037590 w 2690"/>
                <a:gd name="T3" fmla="*/ 357917 h 2404"/>
                <a:gd name="T4" fmla="*/ 979170 w 2690"/>
                <a:gd name="T5" fmla="*/ 750102 h 2404"/>
                <a:gd name="T6" fmla="*/ 911860 w 2690"/>
                <a:gd name="T7" fmla="*/ 630796 h 2404"/>
                <a:gd name="T8" fmla="*/ 789940 w 2690"/>
                <a:gd name="T9" fmla="*/ 445492 h 2404"/>
                <a:gd name="T10" fmla="*/ 726440 w 2690"/>
                <a:gd name="T11" fmla="*/ 403608 h 2404"/>
                <a:gd name="T12" fmla="*/ 579120 w 2690"/>
                <a:gd name="T13" fmla="*/ 472145 h 2404"/>
                <a:gd name="T14" fmla="*/ 584200 w 2690"/>
                <a:gd name="T15" fmla="*/ 383301 h 2404"/>
                <a:gd name="T16" fmla="*/ 478790 w 2690"/>
                <a:gd name="T17" fmla="*/ 352840 h 2404"/>
                <a:gd name="T18" fmla="*/ 388620 w 2690"/>
                <a:gd name="T19" fmla="*/ 458184 h 2404"/>
                <a:gd name="T20" fmla="*/ 262890 w 2690"/>
                <a:gd name="T21" fmla="*/ 533067 h 2404"/>
                <a:gd name="T22" fmla="*/ 69850 w 2690"/>
                <a:gd name="T23" fmla="*/ 656181 h 2404"/>
                <a:gd name="T24" fmla="*/ 5080 w 2690"/>
                <a:gd name="T25" fmla="*/ 802139 h 2404"/>
                <a:gd name="T26" fmla="*/ 60960 w 2690"/>
                <a:gd name="T27" fmla="*/ 1055981 h 2404"/>
                <a:gd name="T28" fmla="*/ 218440 w 2690"/>
                <a:gd name="T29" fmla="*/ 1077558 h 2404"/>
                <a:gd name="T30" fmla="*/ 490220 w 2690"/>
                <a:gd name="T31" fmla="*/ 1012828 h 2404"/>
                <a:gd name="T32" fmla="*/ 628650 w 2690"/>
                <a:gd name="T33" fmla="*/ 1040751 h 2404"/>
                <a:gd name="T34" fmla="*/ 647700 w 2690"/>
                <a:gd name="T35" fmla="*/ 1137210 h 2404"/>
                <a:gd name="T36" fmla="*/ 810260 w 2690"/>
                <a:gd name="T37" fmla="*/ 1215901 h 2404"/>
                <a:gd name="T38" fmla="*/ 938530 w 2690"/>
                <a:gd name="T39" fmla="*/ 1189248 h 2404"/>
                <a:gd name="T40" fmla="*/ 1033780 w 2690"/>
                <a:gd name="T41" fmla="*/ 896061 h 2404"/>
                <a:gd name="T42" fmla="*/ 1059180 w 2690"/>
                <a:gd name="T43" fmla="*/ 154843 h 2404"/>
                <a:gd name="T44" fmla="*/ 788670 w 2690"/>
                <a:gd name="T45" fmla="*/ 1289515 h 2404"/>
                <a:gd name="T46" fmla="*/ 810260 w 2690"/>
                <a:gd name="T47" fmla="*/ 1344091 h 2404"/>
                <a:gd name="T48" fmla="*/ 881380 w 2690"/>
                <a:gd name="T49" fmla="*/ 1394860 h 2404"/>
                <a:gd name="T50" fmla="*/ 623570 w 2690"/>
                <a:gd name="T51" fmla="*/ 1148633 h 2404"/>
                <a:gd name="T52" fmla="*/ 1405890 w 2690"/>
                <a:gd name="T53" fmla="*/ 516568 h 2404"/>
                <a:gd name="T54" fmla="*/ 1370330 w 2690"/>
                <a:gd name="T55" fmla="*/ 696795 h 2404"/>
                <a:gd name="T56" fmla="*/ 1367790 w 2690"/>
                <a:gd name="T57" fmla="*/ 455646 h 2404"/>
                <a:gd name="T58" fmla="*/ 1125220 w 2690"/>
                <a:gd name="T59" fmla="*/ 244957 h 2404"/>
                <a:gd name="T60" fmla="*/ 1106170 w 2690"/>
                <a:gd name="T61" fmla="*/ 201804 h 2404"/>
                <a:gd name="T62" fmla="*/ 1162050 w 2690"/>
                <a:gd name="T63" fmla="*/ 242419 h 2404"/>
                <a:gd name="T64" fmla="*/ 1210310 w 2690"/>
                <a:gd name="T65" fmla="*/ 365532 h 2404"/>
                <a:gd name="T66" fmla="*/ 1394460 w 2690"/>
                <a:gd name="T67" fmla="*/ 512760 h 2404"/>
                <a:gd name="T68" fmla="*/ 1545590 w 2690"/>
                <a:gd name="T69" fmla="*/ 1325053 h 2404"/>
                <a:gd name="T70" fmla="*/ 1426210 w 2690"/>
                <a:gd name="T71" fmla="*/ 1426590 h 2404"/>
                <a:gd name="T72" fmla="*/ 1432560 w 2690"/>
                <a:gd name="T73" fmla="*/ 1525588 h 2404"/>
                <a:gd name="T74" fmla="*/ 1534160 w 2690"/>
                <a:gd name="T75" fmla="*/ 1393590 h 2404"/>
                <a:gd name="T76" fmla="*/ 1692910 w 2690"/>
                <a:gd name="T77" fmla="*/ 521644 h 2404"/>
                <a:gd name="T78" fmla="*/ 1576070 w 2690"/>
                <a:gd name="T79" fmla="*/ 1165133 h 2404"/>
                <a:gd name="T80" fmla="*/ 1564640 w 2690"/>
                <a:gd name="T81" fmla="*/ 1161325 h 2404"/>
                <a:gd name="T82" fmla="*/ 1588770 w 2690"/>
                <a:gd name="T83" fmla="*/ 1345360 h 2404"/>
                <a:gd name="T84" fmla="*/ 1651000 w 2690"/>
                <a:gd name="T85" fmla="*/ 1208286 h 2404"/>
                <a:gd name="T86" fmla="*/ 1428750 w 2690"/>
                <a:gd name="T87" fmla="*/ 587643 h 2404"/>
                <a:gd name="T88" fmla="*/ 966470 w 2690"/>
                <a:gd name="T89" fmla="*/ 312225 h 2404"/>
                <a:gd name="T90" fmla="*/ 867410 w 2690"/>
                <a:gd name="T91" fmla="*/ 159920 h 2404"/>
                <a:gd name="T92" fmla="*/ 584200 w 2690"/>
                <a:gd name="T93" fmla="*/ 49499 h 2404"/>
                <a:gd name="T94" fmla="*/ 539750 w 2690"/>
                <a:gd name="T95" fmla="*/ 182766 h 2404"/>
                <a:gd name="T96" fmla="*/ 631190 w 2690"/>
                <a:gd name="T97" fmla="*/ 243688 h 2404"/>
                <a:gd name="T98" fmla="*/ 673100 w 2690"/>
                <a:gd name="T99" fmla="*/ 510222 h 2404"/>
                <a:gd name="T100" fmla="*/ 769620 w 2690"/>
                <a:gd name="T101" fmla="*/ 279226 h 2404"/>
                <a:gd name="T102" fmla="*/ 889000 w 2690"/>
                <a:gd name="T103" fmla="*/ 312225 h 2404"/>
                <a:gd name="T104" fmla="*/ 885190 w 2690"/>
                <a:gd name="T105" fmla="*/ 244957 h 2404"/>
                <a:gd name="T106" fmla="*/ 774700 w 2690"/>
                <a:gd name="T107" fmla="*/ 107883 h 2404"/>
                <a:gd name="T108" fmla="*/ 922020 w 2690"/>
                <a:gd name="T109" fmla="*/ 187843 h 2404"/>
                <a:gd name="T110" fmla="*/ 971550 w 2690"/>
                <a:gd name="T111" fmla="*/ 153574 h 2404"/>
                <a:gd name="T112" fmla="*/ 1008380 w 2690"/>
                <a:gd name="T113" fmla="*/ 128190 h 2404"/>
                <a:gd name="T114" fmla="*/ 952500 w 2690"/>
                <a:gd name="T115" fmla="*/ 81229 h 2404"/>
                <a:gd name="T116" fmla="*/ 487680 w 2690"/>
                <a:gd name="T117" fmla="*/ 92652 h 2404"/>
                <a:gd name="T118" fmla="*/ 637540 w 2690"/>
                <a:gd name="T119" fmla="*/ 180228 h 2404"/>
                <a:gd name="T120" fmla="*/ 613410 w 2690"/>
                <a:gd name="T121" fmla="*/ 60922 h 2404"/>
                <a:gd name="T122" fmla="*/ 499110 w 2690"/>
                <a:gd name="T123" fmla="*/ 11423 h 2404"/>
                <a:gd name="T124" fmla="*/ 1026160 w 2690"/>
                <a:gd name="T125" fmla="*/ 776755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grpFill/>
            <a:ln w="6350">
              <a:noFill/>
              <a:round/>
              <a:headEnd/>
              <a:tailEnd/>
            </a:ln>
          </p:spPr>
          <p:txBody>
            <a:bodyPr/>
            <a:lstStyle/>
            <a:p>
              <a:endParaRPr lang="en-US" sz="1800" b="1" dirty="0">
                <a:solidFill>
                  <a:prstClr val="black"/>
                </a:solidFill>
                <a:latin typeface="Calibri Light"/>
              </a:endParaRPr>
            </a:p>
          </p:txBody>
        </p:sp>
        <p:sp>
          <p:nvSpPr>
            <p:cNvPr id="6" name="Freeform 6153">
              <a:extLst>
                <a:ext uri="{FF2B5EF4-FFF2-40B4-BE49-F238E27FC236}">
                  <a16:creationId xmlns:a16="http://schemas.microsoft.com/office/drawing/2014/main" id="{EE3348E1-4319-4E8D-9B02-6754EA4C2388}"/>
                </a:ext>
              </a:extLst>
            </p:cNvPr>
            <p:cNvSpPr>
              <a:spLocks noEditPoints="1"/>
            </p:cNvSpPr>
            <p:nvPr/>
          </p:nvSpPr>
          <p:spPr bwMode="auto">
            <a:xfrm>
              <a:off x="3915668" y="3671184"/>
              <a:ext cx="1239013" cy="1462182"/>
            </a:xfrm>
            <a:custGeom>
              <a:avLst/>
              <a:gdLst>
                <a:gd name="T0" fmla="*/ 1666909 w 2776"/>
                <a:gd name="T1" fmla="*/ 1643154 h 3628"/>
                <a:gd name="T2" fmla="*/ 1572963 w 2776"/>
                <a:gd name="T3" fmla="*/ 1734581 h 3628"/>
                <a:gd name="T4" fmla="*/ 1567885 w 2776"/>
                <a:gd name="T5" fmla="*/ 1859024 h 3628"/>
                <a:gd name="T6" fmla="*/ 1595815 w 2776"/>
                <a:gd name="T7" fmla="*/ 1991086 h 3628"/>
                <a:gd name="T8" fmla="*/ 1712613 w 2776"/>
                <a:gd name="T9" fmla="*/ 1728232 h 3628"/>
                <a:gd name="T10" fmla="*/ 1736734 w 2776"/>
                <a:gd name="T11" fmla="*/ 1666011 h 3628"/>
                <a:gd name="T12" fmla="*/ 1698648 w 2776"/>
                <a:gd name="T13" fmla="*/ 844434 h 3628"/>
                <a:gd name="T14" fmla="*/ 1576772 w 2776"/>
                <a:gd name="T15" fmla="*/ 868560 h 3628"/>
                <a:gd name="T16" fmla="*/ 1533607 w 2776"/>
                <a:gd name="T17" fmla="*/ 784752 h 3628"/>
                <a:gd name="T18" fmla="*/ 1484095 w 2776"/>
                <a:gd name="T19" fmla="*/ 730150 h 3628"/>
                <a:gd name="T20" fmla="*/ 1434583 w 2776"/>
                <a:gd name="T21" fmla="*/ 633643 h 3628"/>
                <a:gd name="T22" fmla="*/ 1401575 w 2776"/>
                <a:gd name="T23" fmla="*/ 539676 h 3628"/>
                <a:gd name="T24" fmla="*/ 1353332 w 2776"/>
                <a:gd name="T25" fmla="*/ 454597 h 3628"/>
                <a:gd name="T26" fmla="*/ 1301281 w 2776"/>
                <a:gd name="T27" fmla="*/ 313647 h 3628"/>
                <a:gd name="T28" fmla="*/ 1263195 w 2776"/>
                <a:gd name="T29" fmla="*/ 199363 h 3628"/>
                <a:gd name="T30" fmla="*/ 1197179 w 2776"/>
                <a:gd name="T31" fmla="*/ 219680 h 3628"/>
                <a:gd name="T32" fmla="*/ 1090537 w 2776"/>
                <a:gd name="T33" fmla="*/ 195553 h 3628"/>
                <a:gd name="T34" fmla="*/ 983895 w 2776"/>
                <a:gd name="T35" fmla="*/ 156189 h 3628"/>
                <a:gd name="T36" fmla="*/ 873445 w 2776"/>
                <a:gd name="T37" fmla="*/ 208251 h 3628"/>
                <a:gd name="T38" fmla="*/ 743952 w 2776"/>
                <a:gd name="T39" fmla="*/ 142220 h 3628"/>
                <a:gd name="T40" fmla="*/ 731256 w 2776"/>
                <a:gd name="T41" fmla="*/ 69840 h 3628"/>
                <a:gd name="T42" fmla="*/ 712213 w 2776"/>
                <a:gd name="T43" fmla="*/ 20317 h 3628"/>
                <a:gd name="T44" fmla="*/ 633502 w 2776"/>
                <a:gd name="T45" fmla="*/ 8889 h 3628"/>
                <a:gd name="T46" fmla="*/ 534477 w 2776"/>
                <a:gd name="T47" fmla="*/ 17778 h 3628"/>
                <a:gd name="T48" fmla="*/ 424027 w 2776"/>
                <a:gd name="T49" fmla="*/ 54602 h 3628"/>
                <a:gd name="T50" fmla="*/ 344046 w 2776"/>
                <a:gd name="T51" fmla="*/ 72380 h 3628"/>
                <a:gd name="T52" fmla="*/ 210744 w 2776"/>
                <a:gd name="T53" fmla="*/ 162538 h 3628"/>
                <a:gd name="T54" fmla="*/ 124415 w 2776"/>
                <a:gd name="T55" fmla="*/ 312377 h 3628"/>
                <a:gd name="T56" fmla="*/ 38086 w 2776"/>
                <a:gd name="T57" fmla="*/ 453328 h 3628"/>
                <a:gd name="T58" fmla="*/ 15235 w 2776"/>
                <a:gd name="T59" fmla="*/ 537136 h 3628"/>
                <a:gd name="T60" fmla="*/ 38086 w 2776"/>
                <a:gd name="T61" fmla="*/ 626024 h 3628"/>
                <a:gd name="T62" fmla="*/ 25391 w 2776"/>
                <a:gd name="T63" fmla="*/ 775863 h 3628"/>
                <a:gd name="T64" fmla="*/ 34278 w 2776"/>
                <a:gd name="T65" fmla="*/ 802530 h 3628"/>
                <a:gd name="T66" fmla="*/ 34278 w 2776"/>
                <a:gd name="T67" fmla="*/ 825386 h 3628"/>
                <a:gd name="T68" fmla="*/ 54590 w 2776"/>
                <a:gd name="T69" fmla="*/ 848243 h 3628"/>
                <a:gd name="T70" fmla="*/ 71094 w 2776"/>
                <a:gd name="T71" fmla="*/ 863481 h 3628"/>
                <a:gd name="T72" fmla="*/ 106642 w 2776"/>
                <a:gd name="T73" fmla="*/ 909195 h 3628"/>
                <a:gd name="T74" fmla="*/ 115528 w 2776"/>
                <a:gd name="T75" fmla="*/ 940941 h 3628"/>
                <a:gd name="T76" fmla="*/ 171388 w 2776"/>
                <a:gd name="T77" fmla="*/ 996813 h 3628"/>
                <a:gd name="T78" fmla="*/ 319925 w 2776"/>
                <a:gd name="T79" fmla="*/ 1036177 h 3628"/>
                <a:gd name="T80" fmla="*/ 411332 w 2776"/>
                <a:gd name="T81" fmla="*/ 1038717 h 3628"/>
                <a:gd name="T82" fmla="*/ 535747 w 2776"/>
                <a:gd name="T83" fmla="*/ 993003 h 3628"/>
                <a:gd name="T84" fmla="*/ 632232 w 2776"/>
                <a:gd name="T85" fmla="*/ 1052685 h 3628"/>
                <a:gd name="T86" fmla="*/ 690631 w 2776"/>
                <a:gd name="T87" fmla="*/ 1069193 h 3628"/>
                <a:gd name="T88" fmla="*/ 686822 w 2776"/>
                <a:gd name="T89" fmla="*/ 1158081 h 3628"/>
                <a:gd name="T90" fmla="*/ 700787 w 2776"/>
                <a:gd name="T91" fmla="*/ 1193636 h 3628"/>
                <a:gd name="T92" fmla="*/ 690631 w 2776"/>
                <a:gd name="T93" fmla="*/ 1262206 h 3628"/>
                <a:gd name="T94" fmla="*/ 766804 w 2776"/>
                <a:gd name="T95" fmla="*/ 1376491 h 3628"/>
                <a:gd name="T96" fmla="*/ 797273 w 2776"/>
                <a:gd name="T97" fmla="*/ 1521251 h 3628"/>
                <a:gd name="T98" fmla="*/ 746491 w 2776"/>
                <a:gd name="T99" fmla="*/ 1737121 h 3628"/>
                <a:gd name="T100" fmla="*/ 846785 w 2776"/>
                <a:gd name="T101" fmla="*/ 2073625 h 3628"/>
                <a:gd name="T102" fmla="*/ 903914 w 2776"/>
                <a:gd name="T103" fmla="*/ 2242511 h 3628"/>
                <a:gd name="T104" fmla="*/ 934383 w 2776"/>
                <a:gd name="T105" fmla="*/ 2289495 h 3628"/>
                <a:gd name="T106" fmla="*/ 1009286 w 2776"/>
                <a:gd name="T107" fmla="*/ 2284416 h 3628"/>
                <a:gd name="T108" fmla="*/ 1104502 w 2776"/>
                <a:gd name="T109" fmla="*/ 2269178 h 3628"/>
                <a:gd name="T110" fmla="*/ 1280968 w 2776"/>
                <a:gd name="T111" fmla="*/ 2079974 h 3628"/>
                <a:gd name="T112" fmla="*/ 1354602 w 2776"/>
                <a:gd name="T113" fmla="*/ 1940293 h 3628"/>
                <a:gd name="T114" fmla="*/ 1338098 w 2776"/>
                <a:gd name="T115" fmla="*/ 1812041 h 3628"/>
                <a:gd name="T116" fmla="*/ 1482826 w 2776"/>
                <a:gd name="T117" fmla="*/ 1673630 h 3628"/>
                <a:gd name="T118" fmla="*/ 1475208 w 2776"/>
                <a:gd name="T119" fmla="*/ 1513632 h 3628"/>
                <a:gd name="T120" fmla="*/ 1448548 w 2776"/>
                <a:gd name="T121" fmla="*/ 1400617 h 3628"/>
                <a:gd name="T122" fmla="*/ 1491712 w 2776"/>
                <a:gd name="T123" fmla="*/ 1268555 h 3628"/>
                <a:gd name="T124" fmla="*/ 1679605 w 2776"/>
                <a:gd name="T125" fmla="*/ 1045066 h 3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6"/>
                <a:gd name="T190" fmla="*/ 0 h 3628"/>
                <a:gd name="T191" fmla="*/ 2776 w 2776"/>
                <a:gd name="T192" fmla="*/ 3628 h 36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6" h="3628">
                  <a:moveTo>
                    <a:pt x="2710" y="2504"/>
                  </a:moveTo>
                  <a:lnTo>
                    <a:pt x="2710" y="2504"/>
                  </a:lnTo>
                  <a:lnTo>
                    <a:pt x="2706" y="2498"/>
                  </a:lnTo>
                  <a:lnTo>
                    <a:pt x="2702" y="2492"/>
                  </a:lnTo>
                  <a:lnTo>
                    <a:pt x="2698" y="2476"/>
                  </a:lnTo>
                  <a:lnTo>
                    <a:pt x="2696" y="2470"/>
                  </a:lnTo>
                  <a:lnTo>
                    <a:pt x="2692" y="2466"/>
                  </a:lnTo>
                  <a:lnTo>
                    <a:pt x="2690" y="2468"/>
                  </a:lnTo>
                  <a:lnTo>
                    <a:pt x="2684" y="2472"/>
                  </a:lnTo>
                  <a:lnTo>
                    <a:pt x="2680" y="2480"/>
                  </a:lnTo>
                  <a:lnTo>
                    <a:pt x="2678" y="2486"/>
                  </a:lnTo>
                  <a:lnTo>
                    <a:pt x="2676" y="2508"/>
                  </a:lnTo>
                  <a:lnTo>
                    <a:pt x="2674" y="2518"/>
                  </a:lnTo>
                  <a:lnTo>
                    <a:pt x="2672" y="2526"/>
                  </a:lnTo>
                  <a:lnTo>
                    <a:pt x="2668" y="2532"/>
                  </a:lnTo>
                  <a:lnTo>
                    <a:pt x="2664" y="2536"/>
                  </a:lnTo>
                  <a:lnTo>
                    <a:pt x="2656" y="2542"/>
                  </a:lnTo>
                  <a:lnTo>
                    <a:pt x="2648" y="2544"/>
                  </a:lnTo>
                  <a:lnTo>
                    <a:pt x="2634" y="2546"/>
                  </a:lnTo>
                  <a:lnTo>
                    <a:pt x="2632" y="2548"/>
                  </a:lnTo>
                  <a:lnTo>
                    <a:pt x="2632" y="2554"/>
                  </a:lnTo>
                  <a:lnTo>
                    <a:pt x="2638" y="2566"/>
                  </a:lnTo>
                  <a:lnTo>
                    <a:pt x="2636" y="2572"/>
                  </a:lnTo>
                  <a:lnTo>
                    <a:pt x="2636" y="2576"/>
                  </a:lnTo>
                  <a:lnTo>
                    <a:pt x="2626" y="2588"/>
                  </a:lnTo>
                  <a:lnTo>
                    <a:pt x="2606" y="2608"/>
                  </a:lnTo>
                  <a:lnTo>
                    <a:pt x="2596" y="2618"/>
                  </a:lnTo>
                  <a:lnTo>
                    <a:pt x="2588" y="2628"/>
                  </a:lnTo>
                  <a:lnTo>
                    <a:pt x="2578" y="2640"/>
                  </a:lnTo>
                  <a:lnTo>
                    <a:pt x="2572" y="2646"/>
                  </a:lnTo>
                  <a:lnTo>
                    <a:pt x="2564" y="2650"/>
                  </a:lnTo>
                  <a:lnTo>
                    <a:pt x="2554" y="2652"/>
                  </a:lnTo>
                  <a:lnTo>
                    <a:pt x="2538" y="2656"/>
                  </a:lnTo>
                  <a:lnTo>
                    <a:pt x="2530" y="2658"/>
                  </a:lnTo>
                  <a:lnTo>
                    <a:pt x="2526" y="2660"/>
                  </a:lnTo>
                  <a:lnTo>
                    <a:pt x="2522" y="2664"/>
                  </a:lnTo>
                  <a:lnTo>
                    <a:pt x="2520" y="2668"/>
                  </a:lnTo>
                  <a:lnTo>
                    <a:pt x="2516" y="2670"/>
                  </a:lnTo>
                  <a:lnTo>
                    <a:pt x="2512" y="2670"/>
                  </a:lnTo>
                  <a:lnTo>
                    <a:pt x="2506" y="2670"/>
                  </a:lnTo>
                  <a:lnTo>
                    <a:pt x="2500" y="2670"/>
                  </a:lnTo>
                  <a:lnTo>
                    <a:pt x="2496" y="2670"/>
                  </a:lnTo>
                  <a:lnTo>
                    <a:pt x="2496" y="2672"/>
                  </a:lnTo>
                  <a:lnTo>
                    <a:pt x="2496" y="2676"/>
                  </a:lnTo>
                  <a:lnTo>
                    <a:pt x="2494" y="2690"/>
                  </a:lnTo>
                  <a:lnTo>
                    <a:pt x="2492" y="2700"/>
                  </a:lnTo>
                  <a:lnTo>
                    <a:pt x="2486" y="2712"/>
                  </a:lnTo>
                  <a:lnTo>
                    <a:pt x="2480" y="2724"/>
                  </a:lnTo>
                  <a:lnTo>
                    <a:pt x="2478" y="2732"/>
                  </a:lnTo>
                  <a:lnTo>
                    <a:pt x="2478" y="2738"/>
                  </a:lnTo>
                  <a:lnTo>
                    <a:pt x="2478" y="2742"/>
                  </a:lnTo>
                  <a:lnTo>
                    <a:pt x="2482" y="2750"/>
                  </a:lnTo>
                  <a:lnTo>
                    <a:pt x="2482" y="2754"/>
                  </a:lnTo>
                  <a:lnTo>
                    <a:pt x="2482" y="2762"/>
                  </a:lnTo>
                  <a:lnTo>
                    <a:pt x="2480" y="2772"/>
                  </a:lnTo>
                  <a:lnTo>
                    <a:pt x="2480" y="2778"/>
                  </a:lnTo>
                  <a:lnTo>
                    <a:pt x="2484" y="2790"/>
                  </a:lnTo>
                  <a:lnTo>
                    <a:pt x="2488" y="2798"/>
                  </a:lnTo>
                  <a:lnTo>
                    <a:pt x="2488" y="2802"/>
                  </a:lnTo>
                  <a:lnTo>
                    <a:pt x="2488" y="2806"/>
                  </a:lnTo>
                  <a:lnTo>
                    <a:pt x="2488" y="2814"/>
                  </a:lnTo>
                  <a:lnTo>
                    <a:pt x="2490" y="2820"/>
                  </a:lnTo>
                  <a:lnTo>
                    <a:pt x="2494" y="2832"/>
                  </a:lnTo>
                  <a:lnTo>
                    <a:pt x="2498" y="2848"/>
                  </a:lnTo>
                  <a:lnTo>
                    <a:pt x="2498" y="2860"/>
                  </a:lnTo>
                  <a:lnTo>
                    <a:pt x="2496" y="2868"/>
                  </a:lnTo>
                  <a:lnTo>
                    <a:pt x="2492" y="2876"/>
                  </a:lnTo>
                  <a:lnTo>
                    <a:pt x="2488" y="2884"/>
                  </a:lnTo>
                  <a:lnTo>
                    <a:pt x="2480" y="2900"/>
                  </a:lnTo>
                  <a:lnTo>
                    <a:pt x="2476" y="2908"/>
                  </a:lnTo>
                  <a:lnTo>
                    <a:pt x="2474" y="2916"/>
                  </a:lnTo>
                  <a:lnTo>
                    <a:pt x="2472" y="2924"/>
                  </a:lnTo>
                  <a:lnTo>
                    <a:pt x="2470" y="2928"/>
                  </a:lnTo>
                  <a:lnTo>
                    <a:pt x="2466" y="2928"/>
                  </a:lnTo>
                  <a:lnTo>
                    <a:pt x="2464" y="2928"/>
                  </a:lnTo>
                  <a:lnTo>
                    <a:pt x="2462" y="2930"/>
                  </a:lnTo>
                  <a:lnTo>
                    <a:pt x="2458" y="2934"/>
                  </a:lnTo>
                  <a:lnTo>
                    <a:pt x="2454" y="2942"/>
                  </a:lnTo>
                  <a:lnTo>
                    <a:pt x="2450" y="2954"/>
                  </a:lnTo>
                  <a:lnTo>
                    <a:pt x="2448" y="2968"/>
                  </a:lnTo>
                  <a:lnTo>
                    <a:pt x="2446" y="2980"/>
                  </a:lnTo>
                  <a:lnTo>
                    <a:pt x="2448" y="2990"/>
                  </a:lnTo>
                  <a:lnTo>
                    <a:pt x="2448" y="2998"/>
                  </a:lnTo>
                  <a:lnTo>
                    <a:pt x="2456" y="3012"/>
                  </a:lnTo>
                  <a:lnTo>
                    <a:pt x="2464" y="3026"/>
                  </a:lnTo>
                  <a:lnTo>
                    <a:pt x="2466" y="3034"/>
                  </a:lnTo>
                  <a:lnTo>
                    <a:pt x="2466" y="3040"/>
                  </a:lnTo>
                  <a:lnTo>
                    <a:pt x="2466" y="3054"/>
                  </a:lnTo>
                  <a:lnTo>
                    <a:pt x="2464" y="3062"/>
                  </a:lnTo>
                  <a:lnTo>
                    <a:pt x="2466" y="3072"/>
                  </a:lnTo>
                  <a:lnTo>
                    <a:pt x="2468" y="3084"/>
                  </a:lnTo>
                  <a:lnTo>
                    <a:pt x="2474" y="3100"/>
                  </a:lnTo>
                  <a:lnTo>
                    <a:pt x="2480" y="3114"/>
                  </a:lnTo>
                  <a:lnTo>
                    <a:pt x="2486" y="3122"/>
                  </a:lnTo>
                  <a:lnTo>
                    <a:pt x="2492" y="3126"/>
                  </a:lnTo>
                  <a:lnTo>
                    <a:pt x="2498" y="3130"/>
                  </a:lnTo>
                  <a:lnTo>
                    <a:pt x="2510" y="3134"/>
                  </a:lnTo>
                  <a:lnTo>
                    <a:pt x="2514" y="3136"/>
                  </a:lnTo>
                  <a:lnTo>
                    <a:pt x="2520" y="3142"/>
                  </a:lnTo>
                  <a:lnTo>
                    <a:pt x="2522" y="3144"/>
                  </a:lnTo>
                  <a:lnTo>
                    <a:pt x="2526" y="3146"/>
                  </a:lnTo>
                  <a:lnTo>
                    <a:pt x="2534" y="3146"/>
                  </a:lnTo>
                  <a:lnTo>
                    <a:pt x="2544" y="3144"/>
                  </a:lnTo>
                  <a:lnTo>
                    <a:pt x="2554" y="3140"/>
                  </a:lnTo>
                  <a:lnTo>
                    <a:pt x="2574" y="3128"/>
                  </a:lnTo>
                  <a:lnTo>
                    <a:pt x="2584" y="3124"/>
                  </a:lnTo>
                  <a:lnTo>
                    <a:pt x="2594" y="3122"/>
                  </a:lnTo>
                  <a:lnTo>
                    <a:pt x="2598" y="3120"/>
                  </a:lnTo>
                  <a:lnTo>
                    <a:pt x="2602" y="3116"/>
                  </a:lnTo>
                  <a:lnTo>
                    <a:pt x="2610" y="3096"/>
                  </a:lnTo>
                  <a:lnTo>
                    <a:pt x="2620" y="3068"/>
                  </a:lnTo>
                  <a:lnTo>
                    <a:pt x="2628" y="3034"/>
                  </a:lnTo>
                  <a:lnTo>
                    <a:pt x="2648" y="2952"/>
                  </a:lnTo>
                  <a:lnTo>
                    <a:pt x="2668" y="2870"/>
                  </a:lnTo>
                  <a:lnTo>
                    <a:pt x="2682" y="2822"/>
                  </a:lnTo>
                  <a:lnTo>
                    <a:pt x="2694" y="2792"/>
                  </a:lnTo>
                  <a:lnTo>
                    <a:pt x="2696" y="2780"/>
                  </a:lnTo>
                  <a:lnTo>
                    <a:pt x="2700" y="2768"/>
                  </a:lnTo>
                  <a:lnTo>
                    <a:pt x="2700" y="2756"/>
                  </a:lnTo>
                  <a:lnTo>
                    <a:pt x="2698" y="2742"/>
                  </a:lnTo>
                  <a:lnTo>
                    <a:pt x="2698" y="2730"/>
                  </a:lnTo>
                  <a:lnTo>
                    <a:pt x="2698" y="2722"/>
                  </a:lnTo>
                  <a:lnTo>
                    <a:pt x="2700" y="2718"/>
                  </a:lnTo>
                  <a:lnTo>
                    <a:pt x="2704" y="2714"/>
                  </a:lnTo>
                  <a:lnTo>
                    <a:pt x="2710" y="2710"/>
                  </a:lnTo>
                  <a:lnTo>
                    <a:pt x="2712" y="2706"/>
                  </a:lnTo>
                  <a:lnTo>
                    <a:pt x="2710" y="2700"/>
                  </a:lnTo>
                  <a:lnTo>
                    <a:pt x="2710" y="2690"/>
                  </a:lnTo>
                  <a:lnTo>
                    <a:pt x="2712" y="2684"/>
                  </a:lnTo>
                  <a:lnTo>
                    <a:pt x="2712" y="2674"/>
                  </a:lnTo>
                  <a:lnTo>
                    <a:pt x="2712" y="2670"/>
                  </a:lnTo>
                  <a:lnTo>
                    <a:pt x="2710" y="2662"/>
                  </a:lnTo>
                  <a:lnTo>
                    <a:pt x="2706" y="2654"/>
                  </a:lnTo>
                  <a:lnTo>
                    <a:pt x="2706" y="2648"/>
                  </a:lnTo>
                  <a:lnTo>
                    <a:pt x="2706" y="2642"/>
                  </a:lnTo>
                  <a:lnTo>
                    <a:pt x="2708" y="2638"/>
                  </a:lnTo>
                  <a:lnTo>
                    <a:pt x="2710" y="2636"/>
                  </a:lnTo>
                  <a:lnTo>
                    <a:pt x="2714" y="2640"/>
                  </a:lnTo>
                  <a:lnTo>
                    <a:pt x="2718" y="2646"/>
                  </a:lnTo>
                  <a:lnTo>
                    <a:pt x="2722" y="2658"/>
                  </a:lnTo>
                  <a:lnTo>
                    <a:pt x="2724" y="2662"/>
                  </a:lnTo>
                  <a:lnTo>
                    <a:pt x="2728" y="2662"/>
                  </a:lnTo>
                  <a:lnTo>
                    <a:pt x="2732" y="2658"/>
                  </a:lnTo>
                  <a:lnTo>
                    <a:pt x="2734" y="2652"/>
                  </a:lnTo>
                  <a:lnTo>
                    <a:pt x="2736" y="2644"/>
                  </a:lnTo>
                  <a:lnTo>
                    <a:pt x="2738" y="2634"/>
                  </a:lnTo>
                  <a:lnTo>
                    <a:pt x="2736" y="2624"/>
                  </a:lnTo>
                  <a:lnTo>
                    <a:pt x="2734" y="2614"/>
                  </a:lnTo>
                  <a:lnTo>
                    <a:pt x="2732" y="2604"/>
                  </a:lnTo>
                  <a:lnTo>
                    <a:pt x="2730" y="2590"/>
                  </a:lnTo>
                  <a:lnTo>
                    <a:pt x="2724" y="2556"/>
                  </a:lnTo>
                  <a:lnTo>
                    <a:pt x="2720" y="2522"/>
                  </a:lnTo>
                  <a:lnTo>
                    <a:pt x="2716" y="2510"/>
                  </a:lnTo>
                  <a:lnTo>
                    <a:pt x="2710" y="2504"/>
                  </a:lnTo>
                  <a:close/>
                  <a:moveTo>
                    <a:pt x="2770" y="1364"/>
                  </a:moveTo>
                  <a:lnTo>
                    <a:pt x="2770" y="1364"/>
                  </a:lnTo>
                  <a:lnTo>
                    <a:pt x="2764" y="1352"/>
                  </a:lnTo>
                  <a:lnTo>
                    <a:pt x="2762" y="1342"/>
                  </a:lnTo>
                  <a:lnTo>
                    <a:pt x="2764" y="1332"/>
                  </a:lnTo>
                  <a:lnTo>
                    <a:pt x="2766" y="1322"/>
                  </a:lnTo>
                  <a:lnTo>
                    <a:pt x="2770" y="1316"/>
                  </a:lnTo>
                  <a:lnTo>
                    <a:pt x="2770" y="1308"/>
                  </a:lnTo>
                  <a:lnTo>
                    <a:pt x="2768" y="1304"/>
                  </a:lnTo>
                  <a:lnTo>
                    <a:pt x="2762" y="1300"/>
                  </a:lnTo>
                  <a:lnTo>
                    <a:pt x="2752" y="1300"/>
                  </a:lnTo>
                  <a:lnTo>
                    <a:pt x="2746" y="1302"/>
                  </a:lnTo>
                  <a:lnTo>
                    <a:pt x="2730" y="1314"/>
                  </a:lnTo>
                  <a:lnTo>
                    <a:pt x="2720" y="1320"/>
                  </a:lnTo>
                  <a:lnTo>
                    <a:pt x="2708" y="1326"/>
                  </a:lnTo>
                  <a:lnTo>
                    <a:pt x="2694" y="1330"/>
                  </a:lnTo>
                  <a:lnTo>
                    <a:pt x="2676" y="1330"/>
                  </a:lnTo>
                  <a:lnTo>
                    <a:pt x="2660" y="1332"/>
                  </a:lnTo>
                  <a:lnTo>
                    <a:pt x="2650" y="1332"/>
                  </a:lnTo>
                  <a:lnTo>
                    <a:pt x="2646" y="1334"/>
                  </a:lnTo>
                  <a:lnTo>
                    <a:pt x="2646" y="1336"/>
                  </a:lnTo>
                  <a:lnTo>
                    <a:pt x="2646" y="1338"/>
                  </a:lnTo>
                  <a:lnTo>
                    <a:pt x="2644" y="1340"/>
                  </a:lnTo>
                  <a:lnTo>
                    <a:pt x="2640" y="1340"/>
                  </a:lnTo>
                  <a:lnTo>
                    <a:pt x="2630" y="1340"/>
                  </a:lnTo>
                  <a:lnTo>
                    <a:pt x="2618" y="1340"/>
                  </a:lnTo>
                  <a:lnTo>
                    <a:pt x="2608" y="1342"/>
                  </a:lnTo>
                  <a:lnTo>
                    <a:pt x="2602" y="1346"/>
                  </a:lnTo>
                  <a:lnTo>
                    <a:pt x="2596" y="1352"/>
                  </a:lnTo>
                  <a:lnTo>
                    <a:pt x="2590" y="1356"/>
                  </a:lnTo>
                  <a:lnTo>
                    <a:pt x="2584" y="1360"/>
                  </a:lnTo>
                  <a:lnTo>
                    <a:pt x="2574" y="1360"/>
                  </a:lnTo>
                  <a:lnTo>
                    <a:pt x="2564" y="1358"/>
                  </a:lnTo>
                  <a:lnTo>
                    <a:pt x="2552" y="1356"/>
                  </a:lnTo>
                  <a:lnTo>
                    <a:pt x="2542" y="1356"/>
                  </a:lnTo>
                  <a:lnTo>
                    <a:pt x="2534" y="1360"/>
                  </a:lnTo>
                  <a:lnTo>
                    <a:pt x="2528" y="1366"/>
                  </a:lnTo>
                  <a:lnTo>
                    <a:pt x="2520" y="1370"/>
                  </a:lnTo>
                  <a:lnTo>
                    <a:pt x="2512" y="1374"/>
                  </a:lnTo>
                  <a:lnTo>
                    <a:pt x="2504" y="1376"/>
                  </a:lnTo>
                  <a:lnTo>
                    <a:pt x="2494" y="1374"/>
                  </a:lnTo>
                  <a:lnTo>
                    <a:pt x="2484" y="1368"/>
                  </a:lnTo>
                  <a:lnTo>
                    <a:pt x="2476" y="1362"/>
                  </a:lnTo>
                  <a:lnTo>
                    <a:pt x="2470" y="1356"/>
                  </a:lnTo>
                  <a:lnTo>
                    <a:pt x="2466" y="1350"/>
                  </a:lnTo>
                  <a:lnTo>
                    <a:pt x="2458" y="1334"/>
                  </a:lnTo>
                  <a:lnTo>
                    <a:pt x="2454" y="1328"/>
                  </a:lnTo>
                  <a:lnTo>
                    <a:pt x="2448" y="1320"/>
                  </a:lnTo>
                  <a:lnTo>
                    <a:pt x="2444" y="1318"/>
                  </a:lnTo>
                  <a:lnTo>
                    <a:pt x="2438" y="1316"/>
                  </a:lnTo>
                  <a:lnTo>
                    <a:pt x="2428" y="1316"/>
                  </a:lnTo>
                  <a:lnTo>
                    <a:pt x="2426" y="1316"/>
                  </a:lnTo>
                  <a:lnTo>
                    <a:pt x="2428" y="1314"/>
                  </a:lnTo>
                  <a:lnTo>
                    <a:pt x="2444" y="1302"/>
                  </a:lnTo>
                  <a:lnTo>
                    <a:pt x="2450" y="1298"/>
                  </a:lnTo>
                  <a:lnTo>
                    <a:pt x="2452" y="1294"/>
                  </a:lnTo>
                  <a:lnTo>
                    <a:pt x="2452" y="1288"/>
                  </a:lnTo>
                  <a:lnTo>
                    <a:pt x="2452" y="1284"/>
                  </a:lnTo>
                  <a:lnTo>
                    <a:pt x="2448" y="1272"/>
                  </a:lnTo>
                  <a:lnTo>
                    <a:pt x="2440" y="1260"/>
                  </a:lnTo>
                  <a:lnTo>
                    <a:pt x="2436" y="1256"/>
                  </a:lnTo>
                  <a:lnTo>
                    <a:pt x="2432" y="1254"/>
                  </a:lnTo>
                  <a:lnTo>
                    <a:pt x="2426" y="1252"/>
                  </a:lnTo>
                  <a:lnTo>
                    <a:pt x="2422" y="1244"/>
                  </a:lnTo>
                  <a:lnTo>
                    <a:pt x="2418" y="1238"/>
                  </a:lnTo>
                  <a:lnTo>
                    <a:pt x="2416" y="1236"/>
                  </a:lnTo>
                  <a:lnTo>
                    <a:pt x="2414" y="1232"/>
                  </a:lnTo>
                  <a:lnTo>
                    <a:pt x="2410" y="1224"/>
                  </a:lnTo>
                  <a:lnTo>
                    <a:pt x="2404" y="1214"/>
                  </a:lnTo>
                  <a:lnTo>
                    <a:pt x="2402" y="1214"/>
                  </a:lnTo>
                  <a:lnTo>
                    <a:pt x="2402" y="1216"/>
                  </a:lnTo>
                  <a:lnTo>
                    <a:pt x="2396" y="1208"/>
                  </a:lnTo>
                  <a:lnTo>
                    <a:pt x="2394" y="1204"/>
                  </a:lnTo>
                  <a:lnTo>
                    <a:pt x="2392" y="1202"/>
                  </a:lnTo>
                  <a:lnTo>
                    <a:pt x="2388" y="1202"/>
                  </a:lnTo>
                  <a:lnTo>
                    <a:pt x="2384" y="1202"/>
                  </a:lnTo>
                  <a:lnTo>
                    <a:pt x="2382" y="1198"/>
                  </a:lnTo>
                  <a:lnTo>
                    <a:pt x="2378" y="1192"/>
                  </a:lnTo>
                  <a:lnTo>
                    <a:pt x="2372" y="1182"/>
                  </a:lnTo>
                  <a:lnTo>
                    <a:pt x="2366" y="1172"/>
                  </a:lnTo>
                  <a:lnTo>
                    <a:pt x="2362" y="1166"/>
                  </a:lnTo>
                  <a:lnTo>
                    <a:pt x="2358" y="1164"/>
                  </a:lnTo>
                  <a:lnTo>
                    <a:pt x="2356" y="1164"/>
                  </a:lnTo>
                  <a:lnTo>
                    <a:pt x="2354" y="1166"/>
                  </a:lnTo>
                  <a:lnTo>
                    <a:pt x="2352" y="1166"/>
                  </a:lnTo>
                  <a:lnTo>
                    <a:pt x="2348" y="1162"/>
                  </a:lnTo>
                  <a:lnTo>
                    <a:pt x="2344" y="1156"/>
                  </a:lnTo>
                  <a:lnTo>
                    <a:pt x="2340" y="1150"/>
                  </a:lnTo>
                  <a:lnTo>
                    <a:pt x="2338" y="1150"/>
                  </a:lnTo>
                  <a:lnTo>
                    <a:pt x="2334" y="1150"/>
                  </a:lnTo>
                  <a:lnTo>
                    <a:pt x="2332" y="1152"/>
                  </a:lnTo>
                  <a:lnTo>
                    <a:pt x="2330" y="1152"/>
                  </a:lnTo>
                  <a:lnTo>
                    <a:pt x="2326" y="1150"/>
                  </a:lnTo>
                  <a:lnTo>
                    <a:pt x="2322" y="1144"/>
                  </a:lnTo>
                  <a:lnTo>
                    <a:pt x="2316" y="1132"/>
                  </a:lnTo>
                  <a:lnTo>
                    <a:pt x="2312" y="1124"/>
                  </a:lnTo>
                  <a:lnTo>
                    <a:pt x="2310" y="1122"/>
                  </a:lnTo>
                  <a:lnTo>
                    <a:pt x="2308" y="1124"/>
                  </a:lnTo>
                  <a:lnTo>
                    <a:pt x="2308" y="1128"/>
                  </a:lnTo>
                  <a:lnTo>
                    <a:pt x="2308" y="1140"/>
                  </a:lnTo>
                  <a:lnTo>
                    <a:pt x="2308" y="1144"/>
                  </a:lnTo>
                  <a:lnTo>
                    <a:pt x="2306" y="1146"/>
                  </a:lnTo>
                  <a:lnTo>
                    <a:pt x="2304" y="1142"/>
                  </a:lnTo>
                  <a:lnTo>
                    <a:pt x="2300" y="1136"/>
                  </a:lnTo>
                  <a:lnTo>
                    <a:pt x="2298" y="1126"/>
                  </a:lnTo>
                  <a:lnTo>
                    <a:pt x="2290" y="1110"/>
                  </a:lnTo>
                  <a:lnTo>
                    <a:pt x="2286" y="1100"/>
                  </a:lnTo>
                  <a:lnTo>
                    <a:pt x="2284" y="1086"/>
                  </a:lnTo>
                  <a:lnTo>
                    <a:pt x="2280" y="1058"/>
                  </a:lnTo>
                  <a:lnTo>
                    <a:pt x="2276" y="1042"/>
                  </a:lnTo>
                  <a:lnTo>
                    <a:pt x="2272" y="1026"/>
                  </a:lnTo>
                  <a:lnTo>
                    <a:pt x="2268" y="1012"/>
                  </a:lnTo>
                  <a:lnTo>
                    <a:pt x="2260" y="998"/>
                  </a:lnTo>
                  <a:lnTo>
                    <a:pt x="2252" y="988"/>
                  </a:lnTo>
                  <a:lnTo>
                    <a:pt x="2248" y="984"/>
                  </a:lnTo>
                  <a:lnTo>
                    <a:pt x="2244" y="986"/>
                  </a:lnTo>
                  <a:lnTo>
                    <a:pt x="2242" y="986"/>
                  </a:lnTo>
                  <a:lnTo>
                    <a:pt x="2240" y="984"/>
                  </a:lnTo>
                  <a:lnTo>
                    <a:pt x="2236" y="976"/>
                  </a:lnTo>
                  <a:lnTo>
                    <a:pt x="2230" y="968"/>
                  </a:lnTo>
                  <a:lnTo>
                    <a:pt x="2226" y="966"/>
                  </a:lnTo>
                  <a:lnTo>
                    <a:pt x="2222" y="966"/>
                  </a:lnTo>
                  <a:lnTo>
                    <a:pt x="2220" y="966"/>
                  </a:lnTo>
                  <a:lnTo>
                    <a:pt x="2218" y="964"/>
                  </a:lnTo>
                  <a:lnTo>
                    <a:pt x="2212" y="956"/>
                  </a:lnTo>
                  <a:lnTo>
                    <a:pt x="2208" y="944"/>
                  </a:lnTo>
                  <a:lnTo>
                    <a:pt x="2206" y="928"/>
                  </a:lnTo>
                  <a:lnTo>
                    <a:pt x="2202" y="900"/>
                  </a:lnTo>
                  <a:lnTo>
                    <a:pt x="2200" y="890"/>
                  </a:lnTo>
                  <a:lnTo>
                    <a:pt x="2202" y="884"/>
                  </a:lnTo>
                  <a:lnTo>
                    <a:pt x="2204" y="876"/>
                  </a:lnTo>
                  <a:lnTo>
                    <a:pt x="2204" y="870"/>
                  </a:lnTo>
                  <a:lnTo>
                    <a:pt x="2200" y="858"/>
                  </a:lnTo>
                  <a:lnTo>
                    <a:pt x="2198" y="850"/>
                  </a:lnTo>
                  <a:lnTo>
                    <a:pt x="2200" y="848"/>
                  </a:lnTo>
                  <a:lnTo>
                    <a:pt x="2204" y="850"/>
                  </a:lnTo>
                  <a:lnTo>
                    <a:pt x="2208" y="850"/>
                  </a:lnTo>
                  <a:lnTo>
                    <a:pt x="2210" y="848"/>
                  </a:lnTo>
                  <a:lnTo>
                    <a:pt x="2204" y="842"/>
                  </a:lnTo>
                  <a:lnTo>
                    <a:pt x="2198" y="826"/>
                  </a:lnTo>
                  <a:lnTo>
                    <a:pt x="2194" y="816"/>
                  </a:lnTo>
                  <a:lnTo>
                    <a:pt x="2192" y="802"/>
                  </a:lnTo>
                  <a:lnTo>
                    <a:pt x="2190" y="794"/>
                  </a:lnTo>
                  <a:lnTo>
                    <a:pt x="2188" y="790"/>
                  </a:lnTo>
                  <a:lnTo>
                    <a:pt x="2184" y="786"/>
                  </a:lnTo>
                  <a:lnTo>
                    <a:pt x="2176" y="784"/>
                  </a:lnTo>
                  <a:lnTo>
                    <a:pt x="2174" y="782"/>
                  </a:lnTo>
                  <a:lnTo>
                    <a:pt x="2170" y="780"/>
                  </a:lnTo>
                  <a:lnTo>
                    <a:pt x="2166" y="772"/>
                  </a:lnTo>
                  <a:lnTo>
                    <a:pt x="2162" y="766"/>
                  </a:lnTo>
                  <a:lnTo>
                    <a:pt x="2160" y="764"/>
                  </a:lnTo>
                  <a:lnTo>
                    <a:pt x="2154" y="764"/>
                  </a:lnTo>
                  <a:lnTo>
                    <a:pt x="2150" y="762"/>
                  </a:lnTo>
                  <a:lnTo>
                    <a:pt x="2146" y="758"/>
                  </a:lnTo>
                  <a:lnTo>
                    <a:pt x="2138" y="746"/>
                  </a:lnTo>
                  <a:lnTo>
                    <a:pt x="2134" y="752"/>
                  </a:lnTo>
                  <a:lnTo>
                    <a:pt x="2138" y="746"/>
                  </a:lnTo>
                  <a:lnTo>
                    <a:pt x="2134" y="732"/>
                  </a:lnTo>
                  <a:lnTo>
                    <a:pt x="2132" y="716"/>
                  </a:lnTo>
                  <a:lnTo>
                    <a:pt x="2132" y="710"/>
                  </a:lnTo>
                  <a:lnTo>
                    <a:pt x="2134" y="706"/>
                  </a:lnTo>
                  <a:lnTo>
                    <a:pt x="2136" y="702"/>
                  </a:lnTo>
                  <a:lnTo>
                    <a:pt x="2142" y="702"/>
                  </a:lnTo>
                  <a:lnTo>
                    <a:pt x="2144" y="702"/>
                  </a:lnTo>
                  <a:lnTo>
                    <a:pt x="2138" y="698"/>
                  </a:lnTo>
                  <a:lnTo>
                    <a:pt x="2134" y="692"/>
                  </a:lnTo>
                  <a:lnTo>
                    <a:pt x="2128" y="684"/>
                  </a:lnTo>
                  <a:lnTo>
                    <a:pt x="2120" y="674"/>
                  </a:lnTo>
                  <a:lnTo>
                    <a:pt x="2116" y="662"/>
                  </a:lnTo>
                  <a:lnTo>
                    <a:pt x="2108" y="642"/>
                  </a:lnTo>
                  <a:lnTo>
                    <a:pt x="2098" y="624"/>
                  </a:lnTo>
                  <a:lnTo>
                    <a:pt x="2082" y="594"/>
                  </a:lnTo>
                  <a:lnTo>
                    <a:pt x="2072" y="572"/>
                  </a:lnTo>
                  <a:lnTo>
                    <a:pt x="2070" y="564"/>
                  </a:lnTo>
                  <a:lnTo>
                    <a:pt x="2070" y="556"/>
                  </a:lnTo>
                  <a:lnTo>
                    <a:pt x="2070" y="550"/>
                  </a:lnTo>
                  <a:lnTo>
                    <a:pt x="2070" y="544"/>
                  </a:lnTo>
                  <a:lnTo>
                    <a:pt x="2064" y="534"/>
                  </a:lnTo>
                  <a:lnTo>
                    <a:pt x="2058" y="526"/>
                  </a:lnTo>
                  <a:lnTo>
                    <a:pt x="2056" y="520"/>
                  </a:lnTo>
                  <a:lnTo>
                    <a:pt x="2056" y="512"/>
                  </a:lnTo>
                  <a:lnTo>
                    <a:pt x="2054" y="504"/>
                  </a:lnTo>
                  <a:lnTo>
                    <a:pt x="2050" y="494"/>
                  </a:lnTo>
                  <a:lnTo>
                    <a:pt x="2036" y="474"/>
                  </a:lnTo>
                  <a:lnTo>
                    <a:pt x="2022" y="452"/>
                  </a:lnTo>
                  <a:lnTo>
                    <a:pt x="2018" y="442"/>
                  </a:lnTo>
                  <a:lnTo>
                    <a:pt x="2016" y="434"/>
                  </a:lnTo>
                  <a:lnTo>
                    <a:pt x="2016" y="426"/>
                  </a:lnTo>
                  <a:lnTo>
                    <a:pt x="2014" y="422"/>
                  </a:lnTo>
                  <a:lnTo>
                    <a:pt x="2010" y="416"/>
                  </a:lnTo>
                  <a:lnTo>
                    <a:pt x="2008" y="412"/>
                  </a:lnTo>
                  <a:lnTo>
                    <a:pt x="2008" y="408"/>
                  </a:lnTo>
                  <a:lnTo>
                    <a:pt x="2010" y="402"/>
                  </a:lnTo>
                  <a:lnTo>
                    <a:pt x="2014" y="394"/>
                  </a:lnTo>
                  <a:lnTo>
                    <a:pt x="2000" y="332"/>
                  </a:lnTo>
                  <a:lnTo>
                    <a:pt x="1998" y="332"/>
                  </a:lnTo>
                  <a:lnTo>
                    <a:pt x="1996" y="328"/>
                  </a:lnTo>
                  <a:lnTo>
                    <a:pt x="1992" y="326"/>
                  </a:lnTo>
                  <a:lnTo>
                    <a:pt x="1990" y="326"/>
                  </a:lnTo>
                  <a:lnTo>
                    <a:pt x="1986" y="326"/>
                  </a:lnTo>
                  <a:lnTo>
                    <a:pt x="1984" y="324"/>
                  </a:lnTo>
                  <a:lnTo>
                    <a:pt x="1984" y="322"/>
                  </a:lnTo>
                  <a:lnTo>
                    <a:pt x="1984" y="320"/>
                  </a:lnTo>
                  <a:lnTo>
                    <a:pt x="1986" y="318"/>
                  </a:lnTo>
                  <a:lnTo>
                    <a:pt x="1988" y="316"/>
                  </a:lnTo>
                  <a:lnTo>
                    <a:pt x="1990" y="314"/>
                  </a:lnTo>
                  <a:lnTo>
                    <a:pt x="1992" y="316"/>
                  </a:lnTo>
                  <a:lnTo>
                    <a:pt x="1998" y="320"/>
                  </a:lnTo>
                  <a:lnTo>
                    <a:pt x="1996" y="316"/>
                  </a:lnTo>
                  <a:lnTo>
                    <a:pt x="1990" y="310"/>
                  </a:lnTo>
                  <a:lnTo>
                    <a:pt x="1988" y="308"/>
                  </a:lnTo>
                  <a:lnTo>
                    <a:pt x="1986" y="308"/>
                  </a:lnTo>
                  <a:lnTo>
                    <a:pt x="1980" y="312"/>
                  </a:lnTo>
                  <a:lnTo>
                    <a:pt x="1976" y="314"/>
                  </a:lnTo>
                  <a:lnTo>
                    <a:pt x="1974" y="314"/>
                  </a:lnTo>
                  <a:lnTo>
                    <a:pt x="1966" y="310"/>
                  </a:lnTo>
                  <a:lnTo>
                    <a:pt x="1958" y="306"/>
                  </a:lnTo>
                  <a:lnTo>
                    <a:pt x="1954" y="306"/>
                  </a:lnTo>
                  <a:lnTo>
                    <a:pt x="1948" y="308"/>
                  </a:lnTo>
                  <a:lnTo>
                    <a:pt x="1938" y="312"/>
                  </a:lnTo>
                  <a:lnTo>
                    <a:pt x="1932" y="312"/>
                  </a:lnTo>
                  <a:lnTo>
                    <a:pt x="1928" y="312"/>
                  </a:lnTo>
                  <a:lnTo>
                    <a:pt x="1922" y="318"/>
                  </a:lnTo>
                  <a:lnTo>
                    <a:pt x="1920" y="320"/>
                  </a:lnTo>
                  <a:lnTo>
                    <a:pt x="1916" y="322"/>
                  </a:lnTo>
                  <a:lnTo>
                    <a:pt x="1908" y="326"/>
                  </a:lnTo>
                  <a:lnTo>
                    <a:pt x="1892" y="340"/>
                  </a:lnTo>
                  <a:lnTo>
                    <a:pt x="1886" y="346"/>
                  </a:lnTo>
                  <a:lnTo>
                    <a:pt x="1880" y="346"/>
                  </a:lnTo>
                  <a:lnTo>
                    <a:pt x="1874" y="346"/>
                  </a:lnTo>
                  <a:lnTo>
                    <a:pt x="1866" y="344"/>
                  </a:lnTo>
                  <a:lnTo>
                    <a:pt x="1854" y="336"/>
                  </a:lnTo>
                  <a:lnTo>
                    <a:pt x="1848" y="334"/>
                  </a:lnTo>
                  <a:lnTo>
                    <a:pt x="1844" y="334"/>
                  </a:lnTo>
                  <a:lnTo>
                    <a:pt x="1836" y="332"/>
                  </a:lnTo>
                  <a:lnTo>
                    <a:pt x="1830" y="330"/>
                  </a:lnTo>
                  <a:lnTo>
                    <a:pt x="1826" y="326"/>
                  </a:lnTo>
                  <a:lnTo>
                    <a:pt x="1822" y="326"/>
                  </a:lnTo>
                  <a:lnTo>
                    <a:pt x="1818" y="326"/>
                  </a:lnTo>
                  <a:lnTo>
                    <a:pt x="1812" y="326"/>
                  </a:lnTo>
                  <a:lnTo>
                    <a:pt x="1812" y="324"/>
                  </a:lnTo>
                  <a:lnTo>
                    <a:pt x="1808" y="322"/>
                  </a:lnTo>
                  <a:lnTo>
                    <a:pt x="1804" y="318"/>
                  </a:lnTo>
                  <a:lnTo>
                    <a:pt x="1794" y="314"/>
                  </a:lnTo>
                  <a:lnTo>
                    <a:pt x="1778" y="310"/>
                  </a:lnTo>
                  <a:lnTo>
                    <a:pt x="1762" y="308"/>
                  </a:lnTo>
                  <a:lnTo>
                    <a:pt x="1750" y="306"/>
                  </a:lnTo>
                  <a:lnTo>
                    <a:pt x="1734" y="308"/>
                  </a:lnTo>
                  <a:lnTo>
                    <a:pt x="1724" y="310"/>
                  </a:lnTo>
                  <a:lnTo>
                    <a:pt x="1718" y="310"/>
                  </a:lnTo>
                  <a:lnTo>
                    <a:pt x="1718" y="308"/>
                  </a:lnTo>
                  <a:lnTo>
                    <a:pt x="1716" y="302"/>
                  </a:lnTo>
                  <a:lnTo>
                    <a:pt x="1714" y="292"/>
                  </a:lnTo>
                  <a:lnTo>
                    <a:pt x="1710" y="288"/>
                  </a:lnTo>
                  <a:lnTo>
                    <a:pt x="1706" y="286"/>
                  </a:lnTo>
                  <a:lnTo>
                    <a:pt x="1700" y="284"/>
                  </a:lnTo>
                  <a:lnTo>
                    <a:pt x="1692" y="284"/>
                  </a:lnTo>
                  <a:lnTo>
                    <a:pt x="1678" y="284"/>
                  </a:lnTo>
                  <a:lnTo>
                    <a:pt x="1672" y="282"/>
                  </a:lnTo>
                  <a:lnTo>
                    <a:pt x="1666" y="280"/>
                  </a:lnTo>
                  <a:lnTo>
                    <a:pt x="1654" y="278"/>
                  </a:lnTo>
                  <a:lnTo>
                    <a:pt x="1648" y="276"/>
                  </a:lnTo>
                  <a:lnTo>
                    <a:pt x="1644" y="274"/>
                  </a:lnTo>
                  <a:lnTo>
                    <a:pt x="1640" y="266"/>
                  </a:lnTo>
                  <a:lnTo>
                    <a:pt x="1638" y="262"/>
                  </a:lnTo>
                  <a:lnTo>
                    <a:pt x="1632" y="256"/>
                  </a:lnTo>
                  <a:lnTo>
                    <a:pt x="1624" y="250"/>
                  </a:lnTo>
                  <a:lnTo>
                    <a:pt x="1612" y="242"/>
                  </a:lnTo>
                  <a:lnTo>
                    <a:pt x="1596" y="236"/>
                  </a:lnTo>
                  <a:lnTo>
                    <a:pt x="1584" y="236"/>
                  </a:lnTo>
                  <a:lnTo>
                    <a:pt x="1574" y="238"/>
                  </a:lnTo>
                  <a:lnTo>
                    <a:pt x="1568" y="242"/>
                  </a:lnTo>
                  <a:lnTo>
                    <a:pt x="1564" y="244"/>
                  </a:lnTo>
                  <a:lnTo>
                    <a:pt x="1560" y="246"/>
                  </a:lnTo>
                  <a:lnTo>
                    <a:pt x="1550" y="246"/>
                  </a:lnTo>
                  <a:lnTo>
                    <a:pt x="1544" y="248"/>
                  </a:lnTo>
                  <a:lnTo>
                    <a:pt x="1536" y="252"/>
                  </a:lnTo>
                  <a:lnTo>
                    <a:pt x="1528" y="260"/>
                  </a:lnTo>
                  <a:lnTo>
                    <a:pt x="1516" y="274"/>
                  </a:lnTo>
                  <a:lnTo>
                    <a:pt x="1510" y="284"/>
                  </a:lnTo>
                  <a:lnTo>
                    <a:pt x="1508" y="292"/>
                  </a:lnTo>
                  <a:lnTo>
                    <a:pt x="1508" y="302"/>
                  </a:lnTo>
                  <a:lnTo>
                    <a:pt x="1510" y="314"/>
                  </a:lnTo>
                  <a:lnTo>
                    <a:pt x="1512" y="324"/>
                  </a:lnTo>
                  <a:lnTo>
                    <a:pt x="1514" y="334"/>
                  </a:lnTo>
                  <a:lnTo>
                    <a:pt x="1512" y="344"/>
                  </a:lnTo>
                  <a:lnTo>
                    <a:pt x="1506" y="354"/>
                  </a:lnTo>
                  <a:lnTo>
                    <a:pt x="1498" y="362"/>
                  </a:lnTo>
                  <a:lnTo>
                    <a:pt x="1492" y="368"/>
                  </a:lnTo>
                  <a:lnTo>
                    <a:pt x="1484" y="374"/>
                  </a:lnTo>
                  <a:lnTo>
                    <a:pt x="1478" y="376"/>
                  </a:lnTo>
                  <a:lnTo>
                    <a:pt x="1470" y="376"/>
                  </a:lnTo>
                  <a:lnTo>
                    <a:pt x="1464" y="374"/>
                  </a:lnTo>
                  <a:lnTo>
                    <a:pt x="1458" y="368"/>
                  </a:lnTo>
                  <a:lnTo>
                    <a:pt x="1452" y="362"/>
                  </a:lnTo>
                  <a:lnTo>
                    <a:pt x="1446" y="356"/>
                  </a:lnTo>
                  <a:lnTo>
                    <a:pt x="1438" y="350"/>
                  </a:lnTo>
                  <a:lnTo>
                    <a:pt x="1418" y="338"/>
                  </a:lnTo>
                  <a:lnTo>
                    <a:pt x="1398" y="330"/>
                  </a:lnTo>
                  <a:lnTo>
                    <a:pt x="1376" y="328"/>
                  </a:lnTo>
                  <a:lnTo>
                    <a:pt x="1358" y="326"/>
                  </a:lnTo>
                  <a:lnTo>
                    <a:pt x="1350" y="324"/>
                  </a:lnTo>
                  <a:lnTo>
                    <a:pt x="1344" y="320"/>
                  </a:lnTo>
                  <a:lnTo>
                    <a:pt x="1338" y="316"/>
                  </a:lnTo>
                  <a:lnTo>
                    <a:pt x="1334" y="310"/>
                  </a:lnTo>
                  <a:lnTo>
                    <a:pt x="1330" y="300"/>
                  </a:lnTo>
                  <a:lnTo>
                    <a:pt x="1326" y="288"/>
                  </a:lnTo>
                  <a:lnTo>
                    <a:pt x="1324" y="276"/>
                  </a:lnTo>
                  <a:lnTo>
                    <a:pt x="1320" y="268"/>
                  </a:lnTo>
                  <a:lnTo>
                    <a:pt x="1314" y="262"/>
                  </a:lnTo>
                  <a:lnTo>
                    <a:pt x="1306" y="260"/>
                  </a:lnTo>
                  <a:lnTo>
                    <a:pt x="1294" y="258"/>
                  </a:lnTo>
                  <a:lnTo>
                    <a:pt x="1288" y="256"/>
                  </a:lnTo>
                  <a:lnTo>
                    <a:pt x="1284" y="254"/>
                  </a:lnTo>
                  <a:lnTo>
                    <a:pt x="1272" y="248"/>
                  </a:lnTo>
                  <a:lnTo>
                    <a:pt x="1256" y="242"/>
                  </a:lnTo>
                  <a:lnTo>
                    <a:pt x="1238" y="240"/>
                  </a:lnTo>
                  <a:lnTo>
                    <a:pt x="1230" y="240"/>
                  </a:lnTo>
                  <a:lnTo>
                    <a:pt x="1224" y="240"/>
                  </a:lnTo>
                  <a:lnTo>
                    <a:pt x="1216" y="242"/>
                  </a:lnTo>
                  <a:lnTo>
                    <a:pt x="1210" y="242"/>
                  </a:lnTo>
                  <a:lnTo>
                    <a:pt x="1196" y="236"/>
                  </a:lnTo>
                  <a:lnTo>
                    <a:pt x="1182" y="230"/>
                  </a:lnTo>
                  <a:lnTo>
                    <a:pt x="1172" y="224"/>
                  </a:lnTo>
                  <a:lnTo>
                    <a:pt x="1160" y="218"/>
                  </a:lnTo>
                  <a:lnTo>
                    <a:pt x="1156" y="214"/>
                  </a:lnTo>
                  <a:lnTo>
                    <a:pt x="1154" y="206"/>
                  </a:lnTo>
                  <a:lnTo>
                    <a:pt x="1152" y="198"/>
                  </a:lnTo>
                  <a:lnTo>
                    <a:pt x="1150" y="198"/>
                  </a:lnTo>
                  <a:lnTo>
                    <a:pt x="1148" y="198"/>
                  </a:lnTo>
                  <a:lnTo>
                    <a:pt x="1144" y="200"/>
                  </a:lnTo>
                  <a:lnTo>
                    <a:pt x="1142" y="200"/>
                  </a:lnTo>
                  <a:lnTo>
                    <a:pt x="1140" y="198"/>
                  </a:lnTo>
                  <a:lnTo>
                    <a:pt x="1132" y="196"/>
                  </a:lnTo>
                  <a:lnTo>
                    <a:pt x="1124" y="194"/>
                  </a:lnTo>
                  <a:lnTo>
                    <a:pt x="1118" y="194"/>
                  </a:lnTo>
                  <a:lnTo>
                    <a:pt x="1114" y="190"/>
                  </a:lnTo>
                  <a:lnTo>
                    <a:pt x="1110" y="184"/>
                  </a:lnTo>
                  <a:lnTo>
                    <a:pt x="1108" y="176"/>
                  </a:lnTo>
                  <a:lnTo>
                    <a:pt x="1110" y="170"/>
                  </a:lnTo>
                  <a:lnTo>
                    <a:pt x="1116" y="162"/>
                  </a:lnTo>
                  <a:lnTo>
                    <a:pt x="1134" y="144"/>
                  </a:lnTo>
                  <a:lnTo>
                    <a:pt x="1142" y="134"/>
                  </a:lnTo>
                  <a:lnTo>
                    <a:pt x="1150" y="124"/>
                  </a:lnTo>
                  <a:lnTo>
                    <a:pt x="1154" y="116"/>
                  </a:lnTo>
                  <a:lnTo>
                    <a:pt x="1154" y="114"/>
                  </a:lnTo>
                  <a:lnTo>
                    <a:pt x="1152" y="110"/>
                  </a:lnTo>
                  <a:lnTo>
                    <a:pt x="1150" y="106"/>
                  </a:lnTo>
                  <a:lnTo>
                    <a:pt x="1148" y="102"/>
                  </a:lnTo>
                  <a:lnTo>
                    <a:pt x="1148" y="96"/>
                  </a:lnTo>
                  <a:lnTo>
                    <a:pt x="1148" y="92"/>
                  </a:lnTo>
                  <a:lnTo>
                    <a:pt x="1146" y="90"/>
                  </a:lnTo>
                  <a:lnTo>
                    <a:pt x="1142" y="86"/>
                  </a:lnTo>
                  <a:lnTo>
                    <a:pt x="1136" y="82"/>
                  </a:lnTo>
                  <a:lnTo>
                    <a:pt x="1132" y="78"/>
                  </a:lnTo>
                  <a:lnTo>
                    <a:pt x="1128" y="74"/>
                  </a:lnTo>
                  <a:lnTo>
                    <a:pt x="1124" y="64"/>
                  </a:lnTo>
                  <a:lnTo>
                    <a:pt x="1124" y="60"/>
                  </a:lnTo>
                  <a:lnTo>
                    <a:pt x="1124" y="56"/>
                  </a:lnTo>
                  <a:lnTo>
                    <a:pt x="1126" y="52"/>
                  </a:lnTo>
                  <a:lnTo>
                    <a:pt x="1130" y="50"/>
                  </a:lnTo>
                  <a:lnTo>
                    <a:pt x="1140" y="42"/>
                  </a:lnTo>
                  <a:lnTo>
                    <a:pt x="1148" y="34"/>
                  </a:lnTo>
                  <a:lnTo>
                    <a:pt x="1152" y="26"/>
                  </a:lnTo>
                  <a:lnTo>
                    <a:pt x="1152" y="20"/>
                  </a:lnTo>
                  <a:lnTo>
                    <a:pt x="1152" y="16"/>
                  </a:lnTo>
                  <a:lnTo>
                    <a:pt x="1148" y="14"/>
                  </a:lnTo>
                  <a:lnTo>
                    <a:pt x="1146" y="16"/>
                  </a:lnTo>
                  <a:lnTo>
                    <a:pt x="1136" y="22"/>
                  </a:lnTo>
                  <a:lnTo>
                    <a:pt x="1128" y="30"/>
                  </a:lnTo>
                  <a:lnTo>
                    <a:pt x="1124" y="32"/>
                  </a:lnTo>
                  <a:lnTo>
                    <a:pt x="1122" y="32"/>
                  </a:lnTo>
                  <a:lnTo>
                    <a:pt x="1120" y="30"/>
                  </a:lnTo>
                  <a:lnTo>
                    <a:pt x="1118" y="26"/>
                  </a:lnTo>
                  <a:lnTo>
                    <a:pt x="1118" y="18"/>
                  </a:lnTo>
                  <a:lnTo>
                    <a:pt x="1116" y="10"/>
                  </a:lnTo>
                  <a:lnTo>
                    <a:pt x="1112" y="6"/>
                  </a:lnTo>
                  <a:lnTo>
                    <a:pt x="1108" y="4"/>
                  </a:lnTo>
                  <a:lnTo>
                    <a:pt x="1096" y="0"/>
                  </a:lnTo>
                  <a:lnTo>
                    <a:pt x="1088" y="2"/>
                  </a:lnTo>
                  <a:lnTo>
                    <a:pt x="1080" y="4"/>
                  </a:lnTo>
                  <a:lnTo>
                    <a:pt x="1074" y="6"/>
                  </a:lnTo>
                  <a:lnTo>
                    <a:pt x="1064" y="16"/>
                  </a:lnTo>
                  <a:lnTo>
                    <a:pt x="1058" y="22"/>
                  </a:lnTo>
                  <a:lnTo>
                    <a:pt x="1052" y="22"/>
                  </a:lnTo>
                  <a:lnTo>
                    <a:pt x="1040" y="22"/>
                  </a:lnTo>
                  <a:lnTo>
                    <a:pt x="1034" y="22"/>
                  </a:lnTo>
                  <a:lnTo>
                    <a:pt x="1026" y="24"/>
                  </a:lnTo>
                  <a:lnTo>
                    <a:pt x="1022" y="28"/>
                  </a:lnTo>
                  <a:lnTo>
                    <a:pt x="1018" y="24"/>
                  </a:lnTo>
                  <a:lnTo>
                    <a:pt x="1014" y="20"/>
                  </a:lnTo>
                  <a:lnTo>
                    <a:pt x="1006" y="14"/>
                  </a:lnTo>
                  <a:lnTo>
                    <a:pt x="1002" y="12"/>
                  </a:lnTo>
                  <a:lnTo>
                    <a:pt x="998" y="14"/>
                  </a:lnTo>
                  <a:lnTo>
                    <a:pt x="994" y="18"/>
                  </a:lnTo>
                  <a:lnTo>
                    <a:pt x="992" y="20"/>
                  </a:lnTo>
                  <a:lnTo>
                    <a:pt x="988" y="22"/>
                  </a:lnTo>
                  <a:lnTo>
                    <a:pt x="984" y="22"/>
                  </a:lnTo>
                  <a:lnTo>
                    <a:pt x="978" y="20"/>
                  </a:lnTo>
                  <a:lnTo>
                    <a:pt x="966" y="16"/>
                  </a:lnTo>
                  <a:lnTo>
                    <a:pt x="962" y="16"/>
                  </a:lnTo>
                  <a:lnTo>
                    <a:pt x="960" y="18"/>
                  </a:lnTo>
                  <a:lnTo>
                    <a:pt x="954" y="22"/>
                  </a:lnTo>
                  <a:lnTo>
                    <a:pt x="942" y="26"/>
                  </a:lnTo>
                  <a:lnTo>
                    <a:pt x="936" y="28"/>
                  </a:lnTo>
                  <a:lnTo>
                    <a:pt x="930" y="30"/>
                  </a:lnTo>
                  <a:lnTo>
                    <a:pt x="924" y="36"/>
                  </a:lnTo>
                  <a:lnTo>
                    <a:pt x="920" y="38"/>
                  </a:lnTo>
                  <a:lnTo>
                    <a:pt x="918" y="38"/>
                  </a:lnTo>
                  <a:lnTo>
                    <a:pt x="914" y="36"/>
                  </a:lnTo>
                  <a:lnTo>
                    <a:pt x="910" y="32"/>
                  </a:lnTo>
                  <a:lnTo>
                    <a:pt x="906" y="28"/>
                  </a:lnTo>
                  <a:lnTo>
                    <a:pt x="900" y="26"/>
                  </a:lnTo>
                  <a:lnTo>
                    <a:pt x="886" y="22"/>
                  </a:lnTo>
                  <a:lnTo>
                    <a:pt x="870" y="24"/>
                  </a:lnTo>
                  <a:lnTo>
                    <a:pt x="854" y="26"/>
                  </a:lnTo>
                  <a:lnTo>
                    <a:pt x="848" y="28"/>
                  </a:lnTo>
                  <a:lnTo>
                    <a:pt x="842" y="28"/>
                  </a:lnTo>
                  <a:lnTo>
                    <a:pt x="832" y="28"/>
                  </a:lnTo>
                  <a:lnTo>
                    <a:pt x="822" y="28"/>
                  </a:lnTo>
                  <a:lnTo>
                    <a:pt x="820" y="30"/>
                  </a:lnTo>
                  <a:lnTo>
                    <a:pt x="816" y="32"/>
                  </a:lnTo>
                  <a:lnTo>
                    <a:pt x="812" y="38"/>
                  </a:lnTo>
                  <a:lnTo>
                    <a:pt x="804" y="40"/>
                  </a:lnTo>
                  <a:lnTo>
                    <a:pt x="776" y="42"/>
                  </a:lnTo>
                  <a:lnTo>
                    <a:pt x="754" y="46"/>
                  </a:lnTo>
                  <a:lnTo>
                    <a:pt x="732" y="52"/>
                  </a:lnTo>
                  <a:lnTo>
                    <a:pt x="724" y="58"/>
                  </a:lnTo>
                  <a:lnTo>
                    <a:pt x="716" y="64"/>
                  </a:lnTo>
                  <a:lnTo>
                    <a:pt x="710" y="70"/>
                  </a:lnTo>
                  <a:lnTo>
                    <a:pt x="706" y="76"/>
                  </a:lnTo>
                  <a:lnTo>
                    <a:pt x="704" y="82"/>
                  </a:lnTo>
                  <a:lnTo>
                    <a:pt x="700" y="86"/>
                  </a:lnTo>
                  <a:lnTo>
                    <a:pt x="698" y="86"/>
                  </a:lnTo>
                  <a:lnTo>
                    <a:pt x="696" y="84"/>
                  </a:lnTo>
                  <a:lnTo>
                    <a:pt x="690" y="80"/>
                  </a:lnTo>
                  <a:lnTo>
                    <a:pt x="686" y="82"/>
                  </a:lnTo>
                  <a:lnTo>
                    <a:pt x="682" y="84"/>
                  </a:lnTo>
                  <a:lnTo>
                    <a:pt x="680" y="86"/>
                  </a:lnTo>
                  <a:lnTo>
                    <a:pt x="676" y="88"/>
                  </a:lnTo>
                  <a:lnTo>
                    <a:pt x="670" y="86"/>
                  </a:lnTo>
                  <a:lnTo>
                    <a:pt x="668" y="86"/>
                  </a:lnTo>
                  <a:lnTo>
                    <a:pt x="664" y="88"/>
                  </a:lnTo>
                  <a:lnTo>
                    <a:pt x="662" y="90"/>
                  </a:lnTo>
                  <a:lnTo>
                    <a:pt x="656" y="96"/>
                  </a:lnTo>
                  <a:lnTo>
                    <a:pt x="650" y="104"/>
                  </a:lnTo>
                  <a:lnTo>
                    <a:pt x="640" y="114"/>
                  </a:lnTo>
                  <a:lnTo>
                    <a:pt x="634" y="118"/>
                  </a:lnTo>
                  <a:lnTo>
                    <a:pt x="628" y="120"/>
                  </a:lnTo>
                  <a:lnTo>
                    <a:pt x="622" y="120"/>
                  </a:lnTo>
                  <a:lnTo>
                    <a:pt x="616" y="120"/>
                  </a:lnTo>
                  <a:lnTo>
                    <a:pt x="600" y="120"/>
                  </a:lnTo>
                  <a:lnTo>
                    <a:pt x="596" y="118"/>
                  </a:lnTo>
                  <a:lnTo>
                    <a:pt x="592" y="116"/>
                  </a:lnTo>
                  <a:lnTo>
                    <a:pt x="588" y="112"/>
                  </a:lnTo>
                  <a:lnTo>
                    <a:pt x="586" y="108"/>
                  </a:lnTo>
                  <a:lnTo>
                    <a:pt x="586" y="104"/>
                  </a:lnTo>
                  <a:lnTo>
                    <a:pt x="584" y="104"/>
                  </a:lnTo>
                  <a:lnTo>
                    <a:pt x="580" y="108"/>
                  </a:lnTo>
                  <a:lnTo>
                    <a:pt x="578" y="110"/>
                  </a:lnTo>
                  <a:lnTo>
                    <a:pt x="574" y="112"/>
                  </a:lnTo>
                  <a:lnTo>
                    <a:pt x="570" y="114"/>
                  </a:lnTo>
                  <a:lnTo>
                    <a:pt x="562" y="112"/>
                  </a:lnTo>
                  <a:lnTo>
                    <a:pt x="558" y="110"/>
                  </a:lnTo>
                  <a:lnTo>
                    <a:pt x="552" y="110"/>
                  </a:lnTo>
                  <a:lnTo>
                    <a:pt x="542" y="114"/>
                  </a:lnTo>
                  <a:lnTo>
                    <a:pt x="536" y="116"/>
                  </a:lnTo>
                  <a:lnTo>
                    <a:pt x="530" y="118"/>
                  </a:lnTo>
                  <a:lnTo>
                    <a:pt x="520" y="116"/>
                  </a:lnTo>
                  <a:lnTo>
                    <a:pt x="510" y="112"/>
                  </a:lnTo>
                  <a:lnTo>
                    <a:pt x="502" y="108"/>
                  </a:lnTo>
                  <a:lnTo>
                    <a:pt x="498" y="102"/>
                  </a:lnTo>
                  <a:lnTo>
                    <a:pt x="494" y="98"/>
                  </a:lnTo>
                  <a:lnTo>
                    <a:pt x="492" y="94"/>
                  </a:lnTo>
                  <a:lnTo>
                    <a:pt x="464" y="96"/>
                  </a:lnTo>
                  <a:lnTo>
                    <a:pt x="454" y="122"/>
                  </a:lnTo>
                  <a:lnTo>
                    <a:pt x="444" y="152"/>
                  </a:lnTo>
                  <a:lnTo>
                    <a:pt x="436" y="166"/>
                  </a:lnTo>
                  <a:lnTo>
                    <a:pt x="426" y="180"/>
                  </a:lnTo>
                  <a:lnTo>
                    <a:pt x="414" y="190"/>
                  </a:lnTo>
                  <a:lnTo>
                    <a:pt x="400" y="200"/>
                  </a:lnTo>
                  <a:lnTo>
                    <a:pt x="380" y="206"/>
                  </a:lnTo>
                  <a:lnTo>
                    <a:pt x="368" y="212"/>
                  </a:lnTo>
                  <a:lnTo>
                    <a:pt x="360" y="218"/>
                  </a:lnTo>
                  <a:lnTo>
                    <a:pt x="356" y="222"/>
                  </a:lnTo>
                  <a:lnTo>
                    <a:pt x="352" y="232"/>
                  </a:lnTo>
                  <a:lnTo>
                    <a:pt x="348" y="238"/>
                  </a:lnTo>
                  <a:lnTo>
                    <a:pt x="342" y="244"/>
                  </a:lnTo>
                  <a:lnTo>
                    <a:pt x="334" y="252"/>
                  </a:lnTo>
                  <a:lnTo>
                    <a:pt x="332" y="256"/>
                  </a:lnTo>
                  <a:lnTo>
                    <a:pt x="330" y="260"/>
                  </a:lnTo>
                  <a:lnTo>
                    <a:pt x="330" y="264"/>
                  </a:lnTo>
                  <a:lnTo>
                    <a:pt x="330" y="270"/>
                  </a:lnTo>
                  <a:lnTo>
                    <a:pt x="330" y="274"/>
                  </a:lnTo>
                  <a:lnTo>
                    <a:pt x="326" y="282"/>
                  </a:lnTo>
                  <a:lnTo>
                    <a:pt x="320" y="292"/>
                  </a:lnTo>
                  <a:lnTo>
                    <a:pt x="312" y="306"/>
                  </a:lnTo>
                  <a:lnTo>
                    <a:pt x="308" y="320"/>
                  </a:lnTo>
                  <a:lnTo>
                    <a:pt x="308" y="336"/>
                  </a:lnTo>
                  <a:lnTo>
                    <a:pt x="310" y="350"/>
                  </a:lnTo>
                  <a:lnTo>
                    <a:pt x="314" y="376"/>
                  </a:lnTo>
                  <a:lnTo>
                    <a:pt x="314" y="388"/>
                  </a:lnTo>
                  <a:lnTo>
                    <a:pt x="310" y="398"/>
                  </a:lnTo>
                  <a:lnTo>
                    <a:pt x="298" y="420"/>
                  </a:lnTo>
                  <a:lnTo>
                    <a:pt x="288" y="434"/>
                  </a:lnTo>
                  <a:lnTo>
                    <a:pt x="282" y="442"/>
                  </a:lnTo>
                  <a:lnTo>
                    <a:pt x="276" y="446"/>
                  </a:lnTo>
                  <a:lnTo>
                    <a:pt x="264" y="452"/>
                  </a:lnTo>
                  <a:lnTo>
                    <a:pt x="258" y="456"/>
                  </a:lnTo>
                  <a:lnTo>
                    <a:pt x="250" y="466"/>
                  </a:lnTo>
                  <a:lnTo>
                    <a:pt x="240" y="478"/>
                  </a:lnTo>
                  <a:lnTo>
                    <a:pt x="228" y="484"/>
                  </a:lnTo>
                  <a:lnTo>
                    <a:pt x="218" y="488"/>
                  </a:lnTo>
                  <a:lnTo>
                    <a:pt x="206" y="490"/>
                  </a:lnTo>
                  <a:lnTo>
                    <a:pt x="196" y="492"/>
                  </a:lnTo>
                  <a:lnTo>
                    <a:pt x="188" y="496"/>
                  </a:lnTo>
                  <a:lnTo>
                    <a:pt x="180" y="500"/>
                  </a:lnTo>
                  <a:lnTo>
                    <a:pt x="174" y="510"/>
                  </a:lnTo>
                  <a:lnTo>
                    <a:pt x="164" y="538"/>
                  </a:lnTo>
                  <a:lnTo>
                    <a:pt x="156" y="556"/>
                  </a:lnTo>
                  <a:lnTo>
                    <a:pt x="148" y="566"/>
                  </a:lnTo>
                  <a:lnTo>
                    <a:pt x="140" y="572"/>
                  </a:lnTo>
                  <a:lnTo>
                    <a:pt x="134" y="574"/>
                  </a:lnTo>
                  <a:lnTo>
                    <a:pt x="128" y="578"/>
                  </a:lnTo>
                  <a:lnTo>
                    <a:pt x="124" y="584"/>
                  </a:lnTo>
                  <a:lnTo>
                    <a:pt x="120" y="596"/>
                  </a:lnTo>
                  <a:lnTo>
                    <a:pt x="116" y="610"/>
                  </a:lnTo>
                  <a:lnTo>
                    <a:pt x="114" y="614"/>
                  </a:lnTo>
                  <a:lnTo>
                    <a:pt x="110" y="620"/>
                  </a:lnTo>
                  <a:lnTo>
                    <a:pt x="108" y="640"/>
                  </a:lnTo>
                  <a:lnTo>
                    <a:pt x="104" y="660"/>
                  </a:lnTo>
                  <a:lnTo>
                    <a:pt x="102" y="666"/>
                  </a:lnTo>
                  <a:lnTo>
                    <a:pt x="98" y="670"/>
                  </a:lnTo>
                  <a:lnTo>
                    <a:pt x="90" y="678"/>
                  </a:lnTo>
                  <a:lnTo>
                    <a:pt x="78" y="692"/>
                  </a:lnTo>
                  <a:lnTo>
                    <a:pt x="64" y="706"/>
                  </a:lnTo>
                  <a:lnTo>
                    <a:pt x="58" y="712"/>
                  </a:lnTo>
                  <a:lnTo>
                    <a:pt x="58" y="714"/>
                  </a:lnTo>
                  <a:lnTo>
                    <a:pt x="60" y="714"/>
                  </a:lnTo>
                  <a:lnTo>
                    <a:pt x="64" y="714"/>
                  </a:lnTo>
                  <a:lnTo>
                    <a:pt x="66" y="714"/>
                  </a:lnTo>
                  <a:lnTo>
                    <a:pt x="66" y="716"/>
                  </a:lnTo>
                  <a:lnTo>
                    <a:pt x="60" y="726"/>
                  </a:lnTo>
                  <a:lnTo>
                    <a:pt x="54" y="740"/>
                  </a:lnTo>
                  <a:lnTo>
                    <a:pt x="52" y="750"/>
                  </a:lnTo>
                  <a:lnTo>
                    <a:pt x="50" y="762"/>
                  </a:lnTo>
                  <a:lnTo>
                    <a:pt x="48" y="772"/>
                  </a:lnTo>
                  <a:lnTo>
                    <a:pt x="46" y="778"/>
                  </a:lnTo>
                  <a:lnTo>
                    <a:pt x="42" y="782"/>
                  </a:lnTo>
                  <a:lnTo>
                    <a:pt x="36" y="786"/>
                  </a:lnTo>
                  <a:lnTo>
                    <a:pt x="32" y="788"/>
                  </a:lnTo>
                  <a:lnTo>
                    <a:pt x="28" y="794"/>
                  </a:lnTo>
                  <a:lnTo>
                    <a:pt x="24" y="800"/>
                  </a:lnTo>
                  <a:lnTo>
                    <a:pt x="20" y="812"/>
                  </a:lnTo>
                  <a:lnTo>
                    <a:pt x="16" y="834"/>
                  </a:lnTo>
                  <a:lnTo>
                    <a:pt x="14" y="850"/>
                  </a:lnTo>
                  <a:lnTo>
                    <a:pt x="16" y="858"/>
                  </a:lnTo>
                  <a:lnTo>
                    <a:pt x="16" y="860"/>
                  </a:lnTo>
                  <a:lnTo>
                    <a:pt x="18" y="860"/>
                  </a:lnTo>
                  <a:lnTo>
                    <a:pt x="20" y="860"/>
                  </a:lnTo>
                  <a:lnTo>
                    <a:pt x="22" y="858"/>
                  </a:lnTo>
                  <a:lnTo>
                    <a:pt x="22" y="852"/>
                  </a:lnTo>
                  <a:lnTo>
                    <a:pt x="24" y="846"/>
                  </a:lnTo>
                  <a:lnTo>
                    <a:pt x="24" y="844"/>
                  </a:lnTo>
                  <a:lnTo>
                    <a:pt x="26" y="844"/>
                  </a:lnTo>
                  <a:lnTo>
                    <a:pt x="30" y="846"/>
                  </a:lnTo>
                  <a:lnTo>
                    <a:pt x="30" y="850"/>
                  </a:lnTo>
                  <a:lnTo>
                    <a:pt x="32" y="860"/>
                  </a:lnTo>
                  <a:lnTo>
                    <a:pt x="34" y="868"/>
                  </a:lnTo>
                  <a:lnTo>
                    <a:pt x="36" y="868"/>
                  </a:lnTo>
                  <a:lnTo>
                    <a:pt x="38" y="868"/>
                  </a:lnTo>
                  <a:lnTo>
                    <a:pt x="42" y="868"/>
                  </a:lnTo>
                  <a:lnTo>
                    <a:pt x="44" y="868"/>
                  </a:lnTo>
                  <a:lnTo>
                    <a:pt x="48" y="878"/>
                  </a:lnTo>
                  <a:lnTo>
                    <a:pt x="50" y="890"/>
                  </a:lnTo>
                  <a:lnTo>
                    <a:pt x="50" y="902"/>
                  </a:lnTo>
                  <a:lnTo>
                    <a:pt x="50" y="910"/>
                  </a:lnTo>
                  <a:lnTo>
                    <a:pt x="46" y="918"/>
                  </a:lnTo>
                  <a:lnTo>
                    <a:pt x="42" y="926"/>
                  </a:lnTo>
                  <a:lnTo>
                    <a:pt x="38" y="930"/>
                  </a:lnTo>
                  <a:lnTo>
                    <a:pt x="40" y="932"/>
                  </a:lnTo>
                  <a:lnTo>
                    <a:pt x="42" y="936"/>
                  </a:lnTo>
                  <a:lnTo>
                    <a:pt x="46" y="940"/>
                  </a:lnTo>
                  <a:lnTo>
                    <a:pt x="50" y="948"/>
                  </a:lnTo>
                  <a:lnTo>
                    <a:pt x="54" y="958"/>
                  </a:lnTo>
                  <a:lnTo>
                    <a:pt x="58" y="972"/>
                  </a:lnTo>
                  <a:lnTo>
                    <a:pt x="60" y="986"/>
                  </a:lnTo>
                  <a:lnTo>
                    <a:pt x="60" y="1002"/>
                  </a:lnTo>
                  <a:lnTo>
                    <a:pt x="58" y="1016"/>
                  </a:lnTo>
                  <a:lnTo>
                    <a:pt x="54" y="1030"/>
                  </a:lnTo>
                  <a:lnTo>
                    <a:pt x="42" y="1066"/>
                  </a:lnTo>
                  <a:lnTo>
                    <a:pt x="40" y="1076"/>
                  </a:lnTo>
                  <a:lnTo>
                    <a:pt x="40" y="1086"/>
                  </a:lnTo>
                  <a:lnTo>
                    <a:pt x="40" y="1102"/>
                  </a:lnTo>
                  <a:lnTo>
                    <a:pt x="34" y="1122"/>
                  </a:lnTo>
                  <a:lnTo>
                    <a:pt x="28" y="1132"/>
                  </a:lnTo>
                  <a:lnTo>
                    <a:pt x="22" y="1142"/>
                  </a:lnTo>
                  <a:lnTo>
                    <a:pt x="16" y="1150"/>
                  </a:lnTo>
                  <a:lnTo>
                    <a:pt x="6" y="1156"/>
                  </a:lnTo>
                  <a:lnTo>
                    <a:pt x="2" y="1160"/>
                  </a:lnTo>
                  <a:lnTo>
                    <a:pt x="0" y="1162"/>
                  </a:lnTo>
                  <a:lnTo>
                    <a:pt x="2" y="1164"/>
                  </a:lnTo>
                  <a:lnTo>
                    <a:pt x="10" y="1164"/>
                  </a:lnTo>
                  <a:lnTo>
                    <a:pt x="14" y="1164"/>
                  </a:lnTo>
                  <a:lnTo>
                    <a:pt x="16" y="1168"/>
                  </a:lnTo>
                  <a:lnTo>
                    <a:pt x="22" y="1184"/>
                  </a:lnTo>
                  <a:lnTo>
                    <a:pt x="30" y="1202"/>
                  </a:lnTo>
                  <a:lnTo>
                    <a:pt x="34" y="1210"/>
                  </a:lnTo>
                  <a:lnTo>
                    <a:pt x="38" y="1218"/>
                  </a:lnTo>
                  <a:lnTo>
                    <a:pt x="40" y="1222"/>
                  </a:lnTo>
                  <a:lnTo>
                    <a:pt x="44" y="1224"/>
                  </a:lnTo>
                  <a:lnTo>
                    <a:pt x="46" y="1226"/>
                  </a:lnTo>
                  <a:lnTo>
                    <a:pt x="52" y="1226"/>
                  </a:lnTo>
                  <a:lnTo>
                    <a:pt x="64" y="1224"/>
                  </a:lnTo>
                  <a:lnTo>
                    <a:pt x="80" y="1224"/>
                  </a:lnTo>
                  <a:lnTo>
                    <a:pt x="62" y="1228"/>
                  </a:lnTo>
                  <a:lnTo>
                    <a:pt x="50" y="1232"/>
                  </a:lnTo>
                  <a:lnTo>
                    <a:pt x="40" y="1232"/>
                  </a:lnTo>
                  <a:lnTo>
                    <a:pt x="38" y="1232"/>
                  </a:lnTo>
                  <a:lnTo>
                    <a:pt x="36" y="1228"/>
                  </a:lnTo>
                  <a:lnTo>
                    <a:pt x="34" y="1226"/>
                  </a:lnTo>
                  <a:lnTo>
                    <a:pt x="32" y="1224"/>
                  </a:lnTo>
                  <a:lnTo>
                    <a:pt x="28" y="1228"/>
                  </a:lnTo>
                  <a:lnTo>
                    <a:pt x="26" y="1234"/>
                  </a:lnTo>
                  <a:lnTo>
                    <a:pt x="28" y="1242"/>
                  </a:lnTo>
                  <a:lnTo>
                    <a:pt x="30" y="1252"/>
                  </a:lnTo>
                  <a:lnTo>
                    <a:pt x="30" y="1260"/>
                  </a:lnTo>
                  <a:lnTo>
                    <a:pt x="30" y="1264"/>
                  </a:lnTo>
                  <a:lnTo>
                    <a:pt x="32" y="1264"/>
                  </a:lnTo>
                  <a:lnTo>
                    <a:pt x="34" y="1264"/>
                  </a:lnTo>
                  <a:lnTo>
                    <a:pt x="40" y="1262"/>
                  </a:lnTo>
                  <a:lnTo>
                    <a:pt x="44" y="1264"/>
                  </a:lnTo>
                  <a:lnTo>
                    <a:pt x="48" y="1266"/>
                  </a:lnTo>
                  <a:lnTo>
                    <a:pt x="54" y="1264"/>
                  </a:lnTo>
                  <a:lnTo>
                    <a:pt x="60" y="1264"/>
                  </a:lnTo>
                  <a:lnTo>
                    <a:pt x="64" y="1264"/>
                  </a:lnTo>
                  <a:lnTo>
                    <a:pt x="70" y="1268"/>
                  </a:lnTo>
                  <a:lnTo>
                    <a:pt x="76" y="1268"/>
                  </a:lnTo>
                  <a:lnTo>
                    <a:pt x="64" y="1270"/>
                  </a:lnTo>
                  <a:lnTo>
                    <a:pt x="54" y="1270"/>
                  </a:lnTo>
                  <a:lnTo>
                    <a:pt x="44" y="1268"/>
                  </a:lnTo>
                  <a:lnTo>
                    <a:pt x="38" y="1266"/>
                  </a:lnTo>
                  <a:lnTo>
                    <a:pt x="36" y="1268"/>
                  </a:lnTo>
                  <a:lnTo>
                    <a:pt x="32" y="1270"/>
                  </a:lnTo>
                  <a:lnTo>
                    <a:pt x="30" y="1274"/>
                  </a:lnTo>
                  <a:lnTo>
                    <a:pt x="30" y="1276"/>
                  </a:lnTo>
                  <a:lnTo>
                    <a:pt x="34" y="1278"/>
                  </a:lnTo>
                  <a:lnTo>
                    <a:pt x="38" y="1282"/>
                  </a:lnTo>
                  <a:lnTo>
                    <a:pt x="40" y="1286"/>
                  </a:lnTo>
                  <a:lnTo>
                    <a:pt x="42" y="1286"/>
                  </a:lnTo>
                  <a:lnTo>
                    <a:pt x="48" y="1284"/>
                  </a:lnTo>
                  <a:lnTo>
                    <a:pt x="52" y="1284"/>
                  </a:lnTo>
                  <a:lnTo>
                    <a:pt x="50" y="1290"/>
                  </a:lnTo>
                  <a:lnTo>
                    <a:pt x="46" y="1296"/>
                  </a:lnTo>
                  <a:lnTo>
                    <a:pt x="48" y="1298"/>
                  </a:lnTo>
                  <a:lnTo>
                    <a:pt x="48" y="1300"/>
                  </a:lnTo>
                  <a:lnTo>
                    <a:pt x="54" y="1300"/>
                  </a:lnTo>
                  <a:lnTo>
                    <a:pt x="60" y="1300"/>
                  </a:lnTo>
                  <a:lnTo>
                    <a:pt x="64" y="1298"/>
                  </a:lnTo>
                  <a:lnTo>
                    <a:pt x="64" y="1300"/>
                  </a:lnTo>
                  <a:lnTo>
                    <a:pt x="64" y="1306"/>
                  </a:lnTo>
                  <a:lnTo>
                    <a:pt x="64" y="1312"/>
                  </a:lnTo>
                  <a:lnTo>
                    <a:pt x="66" y="1312"/>
                  </a:lnTo>
                  <a:lnTo>
                    <a:pt x="70" y="1310"/>
                  </a:lnTo>
                  <a:lnTo>
                    <a:pt x="78" y="1304"/>
                  </a:lnTo>
                  <a:lnTo>
                    <a:pt x="86" y="1300"/>
                  </a:lnTo>
                  <a:lnTo>
                    <a:pt x="88" y="1300"/>
                  </a:lnTo>
                  <a:lnTo>
                    <a:pt x="88" y="1302"/>
                  </a:lnTo>
                  <a:lnTo>
                    <a:pt x="82" y="1304"/>
                  </a:lnTo>
                  <a:lnTo>
                    <a:pt x="80" y="1306"/>
                  </a:lnTo>
                  <a:lnTo>
                    <a:pt x="78" y="1308"/>
                  </a:lnTo>
                  <a:lnTo>
                    <a:pt x="80" y="1312"/>
                  </a:lnTo>
                  <a:lnTo>
                    <a:pt x="82" y="1318"/>
                  </a:lnTo>
                  <a:lnTo>
                    <a:pt x="84" y="1320"/>
                  </a:lnTo>
                  <a:lnTo>
                    <a:pt x="82" y="1324"/>
                  </a:lnTo>
                  <a:lnTo>
                    <a:pt x="80" y="1328"/>
                  </a:lnTo>
                  <a:lnTo>
                    <a:pt x="82" y="1328"/>
                  </a:lnTo>
                  <a:lnTo>
                    <a:pt x="84" y="1328"/>
                  </a:lnTo>
                  <a:lnTo>
                    <a:pt x="86" y="1332"/>
                  </a:lnTo>
                  <a:lnTo>
                    <a:pt x="86" y="1336"/>
                  </a:lnTo>
                  <a:lnTo>
                    <a:pt x="88" y="1336"/>
                  </a:lnTo>
                  <a:lnTo>
                    <a:pt x="90" y="1338"/>
                  </a:lnTo>
                  <a:lnTo>
                    <a:pt x="90" y="1342"/>
                  </a:lnTo>
                  <a:lnTo>
                    <a:pt x="92" y="1346"/>
                  </a:lnTo>
                  <a:lnTo>
                    <a:pt x="94" y="1344"/>
                  </a:lnTo>
                  <a:lnTo>
                    <a:pt x="100" y="1336"/>
                  </a:lnTo>
                  <a:lnTo>
                    <a:pt x="98" y="1344"/>
                  </a:lnTo>
                  <a:lnTo>
                    <a:pt x="100" y="1348"/>
                  </a:lnTo>
                  <a:lnTo>
                    <a:pt x="98" y="1352"/>
                  </a:lnTo>
                  <a:lnTo>
                    <a:pt x="100" y="1356"/>
                  </a:lnTo>
                  <a:lnTo>
                    <a:pt x="102" y="1356"/>
                  </a:lnTo>
                  <a:lnTo>
                    <a:pt x="104" y="1352"/>
                  </a:lnTo>
                  <a:lnTo>
                    <a:pt x="108" y="1346"/>
                  </a:lnTo>
                  <a:lnTo>
                    <a:pt x="110" y="1344"/>
                  </a:lnTo>
                  <a:lnTo>
                    <a:pt x="114" y="1344"/>
                  </a:lnTo>
                  <a:lnTo>
                    <a:pt x="116" y="1344"/>
                  </a:lnTo>
                  <a:lnTo>
                    <a:pt x="112" y="1346"/>
                  </a:lnTo>
                  <a:lnTo>
                    <a:pt x="110" y="1350"/>
                  </a:lnTo>
                  <a:lnTo>
                    <a:pt x="110" y="1354"/>
                  </a:lnTo>
                  <a:lnTo>
                    <a:pt x="110" y="1358"/>
                  </a:lnTo>
                  <a:lnTo>
                    <a:pt x="112" y="1360"/>
                  </a:lnTo>
                  <a:lnTo>
                    <a:pt x="114" y="1360"/>
                  </a:lnTo>
                  <a:lnTo>
                    <a:pt x="118" y="1356"/>
                  </a:lnTo>
                  <a:lnTo>
                    <a:pt x="118" y="1354"/>
                  </a:lnTo>
                  <a:lnTo>
                    <a:pt x="118" y="1362"/>
                  </a:lnTo>
                  <a:lnTo>
                    <a:pt x="118" y="1372"/>
                  </a:lnTo>
                  <a:lnTo>
                    <a:pt x="120" y="1378"/>
                  </a:lnTo>
                  <a:lnTo>
                    <a:pt x="124" y="1384"/>
                  </a:lnTo>
                  <a:lnTo>
                    <a:pt x="128" y="1386"/>
                  </a:lnTo>
                  <a:lnTo>
                    <a:pt x="134" y="1388"/>
                  </a:lnTo>
                  <a:lnTo>
                    <a:pt x="140" y="1392"/>
                  </a:lnTo>
                  <a:lnTo>
                    <a:pt x="146" y="1398"/>
                  </a:lnTo>
                  <a:lnTo>
                    <a:pt x="154" y="1402"/>
                  </a:lnTo>
                  <a:lnTo>
                    <a:pt x="158" y="1404"/>
                  </a:lnTo>
                  <a:lnTo>
                    <a:pt x="158" y="1406"/>
                  </a:lnTo>
                  <a:lnTo>
                    <a:pt x="158" y="1408"/>
                  </a:lnTo>
                  <a:lnTo>
                    <a:pt x="156" y="1414"/>
                  </a:lnTo>
                  <a:lnTo>
                    <a:pt x="154" y="1418"/>
                  </a:lnTo>
                  <a:lnTo>
                    <a:pt x="156" y="1420"/>
                  </a:lnTo>
                  <a:lnTo>
                    <a:pt x="162" y="1424"/>
                  </a:lnTo>
                  <a:lnTo>
                    <a:pt x="166" y="1426"/>
                  </a:lnTo>
                  <a:lnTo>
                    <a:pt x="166" y="1430"/>
                  </a:lnTo>
                  <a:lnTo>
                    <a:pt x="168" y="1432"/>
                  </a:lnTo>
                  <a:lnTo>
                    <a:pt x="170" y="1434"/>
                  </a:lnTo>
                  <a:lnTo>
                    <a:pt x="172" y="1436"/>
                  </a:lnTo>
                  <a:lnTo>
                    <a:pt x="170" y="1438"/>
                  </a:lnTo>
                  <a:lnTo>
                    <a:pt x="170" y="1440"/>
                  </a:lnTo>
                  <a:lnTo>
                    <a:pt x="170" y="1442"/>
                  </a:lnTo>
                  <a:lnTo>
                    <a:pt x="176" y="1448"/>
                  </a:lnTo>
                  <a:lnTo>
                    <a:pt x="176" y="1450"/>
                  </a:lnTo>
                  <a:lnTo>
                    <a:pt x="174" y="1450"/>
                  </a:lnTo>
                  <a:lnTo>
                    <a:pt x="172" y="1452"/>
                  </a:lnTo>
                  <a:lnTo>
                    <a:pt x="170" y="1454"/>
                  </a:lnTo>
                  <a:lnTo>
                    <a:pt x="172" y="1458"/>
                  </a:lnTo>
                  <a:lnTo>
                    <a:pt x="174" y="1462"/>
                  </a:lnTo>
                  <a:lnTo>
                    <a:pt x="176" y="1462"/>
                  </a:lnTo>
                  <a:lnTo>
                    <a:pt x="180" y="1462"/>
                  </a:lnTo>
                  <a:lnTo>
                    <a:pt x="186" y="1464"/>
                  </a:lnTo>
                  <a:lnTo>
                    <a:pt x="182" y="1468"/>
                  </a:lnTo>
                  <a:lnTo>
                    <a:pt x="178" y="1470"/>
                  </a:lnTo>
                  <a:lnTo>
                    <a:pt x="172" y="1470"/>
                  </a:lnTo>
                  <a:lnTo>
                    <a:pt x="170" y="1468"/>
                  </a:lnTo>
                  <a:lnTo>
                    <a:pt x="170" y="1472"/>
                  </a:lnTo>
                  <a:lnTo>
                    <a:pt x="174" y="1480"/>
                  </a:lnTo>
                  <a:lnTo>
                    <a:pt x="178" y="1482"/>
                  </a:lnTo>
                  <a:lnTo>
                    <a:pt x="182" y="1482"/>
                  </a:lnTo>
                  <a:lnTo>
                    <a:pt x="184" y="1486"/>
                  </a:lnTo>
                  <a:lnTo>
                    <a:pt x="186" y="1492"/>
                  </a:lnTo>
                  <a:lnTo>
                    <a:pt x="184" y="1494"/>
                  </a:lnTo>
                  <a:lnTo>
                    <a:pt x="182" y="1496"/>
                  </a:lnTo>
                  <a:lnTo>
                    <a:pt x="182" y="1498"/>
                  </a:lnTo>
                  <a:lnTo>
                    <a:pt x="186" y="1502"/>
                  </a:lnTo>
                  <a:lnTo>
                    <a:pt x="192" y="1504"/>
                  </a:lnTo>
                  <a:lnTo>
                    <a:pt x="196" y="1506"/>
                  </a:lnTo>
                  <a:lnTo>
                    <a:pt x="202" y="1510"/>
                  </a:lnTo>
                  <a:lnTo>
                    <a:pt x="204" y="1512"/>
                  </a:lnTo>
                  <a:lnTo>
                    <a:pt x="204" y="1514"/>
                  </a:lnTo>
                  <a:lnTo>
                    <a:pt x="202" y="1518"/>
                  </a:lnTo>
                  <a:lnTo>
                    <a:pt x="200" y="1520"/>
                  </a:lnTo>
                  <a:lnTo>
                    <a:pt x="202" y="1520"/>
                  </a:lnTo>
                  <a:lnTo>
                    <a:pt x="208" y="1524"/>
                  </a:lnTo>
                  <a:lnTo>
                    <a:pt x="228" y="1534"/>
                  </a:lnTo>
                  <a:lnTo>
                    <a:pt x="236" y="1538"/>
                  </a:lnTo>
                  <a:lnTo>
                    <a:pt x="242" y="1546"/>
                  </a:lnTo>
                  <a:lnTo>
                    <a:pt x="246" y="1552"/>
                  </a:lnTo>
                  <a:lnTo>
                    <a:pt x="250" y="1556"/>
                  </a:lnTo>
                  <a:lnTo>
                    <a:pt x="260" y="1562"/>
                  </a:lnTo>
                  <a:lnTo>
                    <a:pt x="268" y="1566"/>
                  </a:lnTo>
                  <a:lnTo>
                    <a:pt x="270" y="1570"/>
                  </a:lnTo>
                  <a:lnTo>
                    <a:pt x="272" y="1574"/>
                  </a:lnTo>
                  <a:lnTo>
                    <a:pt x="272" y="1576"/>
                  </a:lnTo>
                  <a:lnTo>
                    <a:pt x="274" y="1578"/>
                  </a:lnTo>
                  <a:lnTo>
                    <a:pt x="282" y="1582"/>
                  </a:lnTo>
                  <a:lnTo>
                    <a:pt x="294" y="1590"/>
                  </a:lnTo>
                  <a:lnTo>
                    <a:pt x="302" y="1596"/>
                  </a:lnTo>
                  <a:lnTo>
                    <a:pt x="310" y="1606"/>
                  </a:lnTo>
                  <a:lnTo>
                    <a:pt x="328" y="1626"/>
                  </a:lnTo>
                  <a:lnTo>
                    <a:pt x="346" y="1644"/>
                  </a:lnTo>
                  <a:lnTo>
                    <a:pt x="364" y="1654"/>
                  </a:lnTo>
                  <a:lnTo>
                    <a:pt x="380" y="1660"/>
                  </a:lnTo>
                  <a:lnTo>
                    <a:pt x="388" y="1664"/>
                  </a:lnTo>
                  <a:lnTo>
                    <a:pt x="392" y="1668"/>
                  </a:lnTo>
                  <a:lnTo>
                    <a:pt x="396" y="1670"/>
                  </a:lnTo>
                  <a:lnTo>
                    <a:pt x="402" y="1672"/>
                  </a:lnTo>
                  <a:lnTo>
                    <a:pt x="408" y="1670"/>
                  </a:lnTo>
                  <a:lnTo>
                    <a:pt x="412" y="1666"/>
                  </a:lnTo>
                  <a:lnTo>
                    <a:pt x="422" y="1658"/>
                  </a:lnTo>
                  <a:lnTo>
                    <a:pt x="436" y="1648"/>
                  </a:lnTo>
                  <a:lnTo>
                    <a:pt x="448" y="1642"/>
                  </a:lnTo>
                  <a:lnTo>
                    <a:pt x="462" y="1638"/>
                  </a:lnTo>
                  <a:lnTo>
                    <a:pt x="488" y="1634"/>
                  </a:lnTo>
                  <a:lnTo>
                    <a:pt x="504" y="1632"/>
                  </a:lnTo>
                  <a:lnTo>
                    <a:pt x="516" y="1632"/>
                  </a:lnTo>
                  <a:lnTo>
                    <a:pt x="530" y="1630"/>
                  </a:lnTo>
                  <a:lnTo>
                    <a:pt x="540" y="1628"/>
                  </a:lnTo>
                  <a:lnTo>
                    <a:pt x="554" y="1630"/>
                  </a:lnTo>
                  <a:lnTo>
                    <a:pt x="566" y="1630"/>
                  </a:lnTo>
                  <a:lnTo>
                    <a:pt x="572" y="1630"/>
                  </a:lnTo>
                  <a:lnTo>
                    <a:pt x="576" y="1630"/>
                  </a:lnTo>
                  <a:lnTo>
                    <a:pt x="580" y="1630"/>
                  </a:lnTo>
                  <a:lnTo>
                    <a:pt x="590" y="1632"/>
                  </a:lnTo>
                  <a:lnTo>
                    <a:pt x="592" y="1632"/>
                  </a:lnTo>
                  <a:lnTo>
                    <a:pt x="590" y="1632"/>
                  </a:lnTo>
                  <a:lnTo>
                    <a:pt x="582" y="1634"/>
                  </a:lnTo>
                  <a:lnTo>
                    <a:pt x="578" y="1634"/>
                  </a:lnTo>
                  <a:lnTo>
                    <a:pt x="576" y="1636"/>
                  </a:lnTo>
                  <a:lnTo>
                    <a:pt x="578" y="1636"/>
                  </a:lnTo>
                  <a:lnTo>
                    <a:pt x="594" y="1640"/>
                  </a:lnTo>
                  <a:lnTo>
                    <a:pt x="606" y="1644"/>
                  </a:lnTo>
                  <a:lnTo>
                    <a:pt x="618" y="1650"/>
                  </a:lnTo>
                  <a:lnTo>
                    <a:pt x="622" y="1652"/>
                  </a:lnTo>
                  <a:lnTo>
                    <a:pt x="626" y="1652"/>
                  </a:lnTo>
                  <a:lnTo>
                    <a:pt x="636" y="1644"/>
                  </a:lnTo>
                  <a:lnTo>
                    <a:pt x="648" y="1636"/>
                  </a:lnTo>
                  <a:lnTo>
                    <a:pt x="656" y="1632"/>
                  </a:lnTo>
                  <a:lnTo>
                    <a:pt x="664" y="1630"/>
                  </a:lnTo>
                  <a:lnTo>
                    <a:pt x="674" y="1628"/>
                  </a:lnTo>
                  <a:lnTo>
                    <a:pt x="680" y="1624"/>
                  </a:lnTo>
                  <a:lnTo>
                    <a:pt x="690" y="1614"/>
                  </a:lnTo>
                  <a:lnTo>
                    <a:pt x="698" y="1610"/>
                  </a:lnTo>
                  <a:lnTo>
                    <a:pt x="706" y="1606"/>
                  </a:lnTo>
                  <a:lnTo>
                    <a:pt x="716" y="1602"/>
                  </a:lnTo>
                  <a:lnTo>
                    <a:pt x="730" y="1600"/>
                  </a:lnTo>
                  <a:lnTo>
                    <a:pt x="742" y="1598"/>
                  </a:lnTo>
                  <a:lnTo>
                    <a:pt x="746" y="1596"/>
                  </a:lnTo>
                  <a:lnTo>
                    <a:pt x="746" y="1594"/>
                  </a:lnTo>
                  <a:lnTo>
                    <a:pt x="748" y="1590"/>
                  </a:lnTo>
                  <a:lnTo>
                    <a:pt x="754" y="1586"/>
                  </a:lnTo>
                  <a:lnTo>
                    <a:pt x="760" y="1582"/>
                  </a:lnTo>
                  <a:lnTo>
                    <a:pt x="774" y="1578"/>
                  </a:lnTo>
                  <a:lnTo>
                    <a:pt x="796" y="1574"/>
                  </a:lnTo>
                  <a:lnTo>
                    <a:pt x="814" y="1572"/>
                  </a:lnTo>
                  <a:lnTo>
                    <a:pt x="832" y="1572"/>
                  </a:lnTo>
                  <a:lnTo>
                    <a:pt x="838" y="1570"/>
                  </a:lnTo>
                  <a:lnTo>
                    <a:pt x="840" y="1568"/>
                  </a:lnTo>
                  <a:lnTo>
                    <a:pt x="844" y="1564"/>
                  </a:lnTo>
                  <a:lnTo>
                    <a:pt x="846" y="1566"/>
                  </a:lnTo>
                  <a:lnTo>
                    <a:pt x="850" y="1570"/>
                  </a:lnTo>
                  <a:lnTo>
                    <a:pt x="860" y="1570"/>
                  </a:lnTo>
                  <a:lnTo>
                    <a:pt x="874" y="1570"/>
                  </a:lnTo>
                  <a:lnTo>
                    <a:pt x="884" y="1574"/>
                  </a:lnTo>
                  <a:lnTo>
                    <a:pt x="890" y="1578"/>
                  </a:lnTo>
                  <a:lnTo>
                    <a:pt x="896" y="1584"/>
                  </a:lnTo>
                  <a:lnTo>
                    <a:pt x="908" y="1600"/>
                  </a:lnTo>
                  <a:lnTo>
                    <a:pt x="916" y="1616"/>
                  </a:lnTo>
                  <a:lnTo>
                    <a:pt x="924" y="1642"/>
                  </a:lnTo>
                  <a:lnTo>
                    <a:pt x="930" y="1654"/>
                  </a:lnTo>
                  <a:lnTo>
                    <a:pt x="936" y="1664"/>
                  </a:lnTo>
                  <a:lnTo>
                    <a:pt x="944" y="1670"/>
                  </a:lnTo>
                  <a:lnTo>
                    <a:pt x="948" y="1672"/>
                  </a:lnTo>
                  <a:lnTo>
                    <a:pt x="954" y="1672"/>
                  </a:lnTo>
                  <a:lnTo>
                    <a:pt x="970" y="1672"/>
                  </a:lnTo>
                  <a:lnTo>
                    <a:pt x="976" y="1672"/>
                  </a:lnTo>
                  <a:lnTo>
                    <a:pt x="984" y="1670"/>
                  </a:lnTo>
                  <a:lnTo>
                    <a:pt x="990" y="1668"/>
                  </a:lnTo>
                  <a:lnTo>
                    <a:pt x="992" y="1664"/>
                  </a:lnTo>
                  <a:lnTo>
                    <a:pt x="992" y="1662"/>
                  </a:lnTo>
                  <a:lnTo>
                    <a:pt x="992" y="1658"/>
                  </a:lnTo>
                  <a:lnTo>
                    <a:pt x="992" y="1656"/>
                  </a:lnTo>
                  <a:lnTo>
                    <a:pt x="996" y="1658"/>
                  </a:lnTo>
                  <a:lnTo>
                    <a:pt x="1002" y="1660"/>
                  </a:lnTo>
                  <a:lnTo>
                    <a:pt x="1008" y="1662"/>
                  </a:lnTo>
                  <a:lnTo>
                    <a:pt x="1018" y="1662"/>
                  </a:lnTo>
                  <a:lnTo>
                    <a:pt x="1028" y="1662"/>
                  </a:lnTo>
                  <a:lnTo>
                    <a:pt x="1036" y="1660"/>
                  </a:lnTo>
                  <a:lnTo>
                    <a:pt x="1040" y="1656"/>
                  </a:lnTo>
                  <a:lnTo>
                    <a:pt x="1042" y="1654"/>
                  </a:lnTo>
                  <a:lnTo>
                    <a:pt x="1042" y="1650"/>
                  </a:lnTo>
                  <a:lnTo>
                    <a:pt x="1036" y="1640"/>
                  </a:lnTo>
                  <a:lnTo>
                    <a:pt x="1048" y="1650"/>
                  </a:lnTo>
                  <a:lnTo>
                    <a:pt x="1048" y="1658"/>
                  </a:lnTo>
                  <a:lnTo>
                    <a:pt x="1050" y="1662"/>
                  </a:lnTo>
                  <a:lnTo>
                    <a:pt x="1052" y="1662"/>
                  </a:lnTo>
                  <a:lnTo>
                    <a:pt x="1056" y="1662"/>
                  </a:lnTo>
                  <a:lnTo>
                    <a:pt x="1060" y="1660"/>
                  </a:lnTo>
                  <a:lnTo>
                    <a:pt x="1062" y="1662"/>
                  </a:lnTo>
                  <a:lnTo>
                    <a:pt x="1064" y="1666"/>
                  </a:lnTo>
                  <a:lnTo>
                    <a:pt x="1066" y="1682"/>
                  </a:lnTo>
                  <a:lnTo>
                    <a:pt x="1070" y="1684"/>
                  </a:lnTo>
                  <a:lnTo>
                    <a:pt x="1076" y="1688"/>
                  </a:lnTo>
                  <a:lnTo>
                    <a:pt x="1082" y="1690"/>
                  </a:lnTo>
                  <a:lnTo>
                    <a:pt x="1084" y="1690"/>
                  </a:lnTo>
                  <a:lnTo>
                    <a:pt x="1086" y="1686"/>
                  </a:lnTo>
                  <a:lnTo>
                    <a:pt x="1088" y="1684"/>
                  </a:lnTo>
                  <a:lnTo>
                    <a:pt x="1090" y="1684"/>
                  </a:lnTo>
                  <a:lnTo>
                    <a:pt x="1094" y="1684"/>
                  </a:lnTo>
                  <a:lnTo>
                    <a:pt x="1096" y="1688"/>
                  </a:lnTo>
                  <a:lnTo>
                    <a:pt x="1096" y="1690"/>
                  </a:lnTo>
                  <a:lnTo>
                    <a:pt x="1094" y="1694"/>
                  </a:lnTo>
                  <a:lnTo>
                    <a:pt x="1090" y="1698"/>
                  </a:lnTo>
                  <a:lnTo>
                    <a:pt x="1090" y="1700"/>
                  </a:lnTo>
                  <a:lnTo>
                    <a:pt x="1092" y="1704"/>
                  </a:lnTo>
                  <a:lnTo>
                    <a:pt x="1096" y="1708"/>
                  </a:lnTo>
                  <a:lnTo>
                    <a:pt x="1094" y="1708"/>
                  </a:lnTo>
                  <a:lnTo>
                    <a:pt x="1094" y="1712"/>
                  </a:lnTo>
                  <a:lnTo>
                    <a:pt x="1100" y="1718"/>
                  </a:lnTo>
                  <a:lnTo>
                    <a:pt x="1102" y="1724"/>
                  </a:lnTo>
                  <a:lnTo>
                    <a:pt x="1104" y="1730"/>
                  </a:lnTo>
                  <a:lnTo>
                    <a:pt x="1104" y="1742"/>
                  </a:lnTo>
                  <a:lnTo>
                    <a:pt x="1100" y="1756"/>
                  </a:lnTo>
                  <a:lnTo>
                    <a:pt x="1100" y="1770"/>
                  </a:lnTo>
                  <a:lnTo>
                    <a:pt x="1100" y="1782"/>
                  </a:lnTo>
                  <a:lnTo>
                    <a:pt x="1098" y="1790"/>
                  </a:lnTo>
                  <a:lnTo>
                    <a:pt x="1094" y="1798"/>
                  </a:lnTo>
                  <a:lnTo>
                    <a:pt x="1090" y="1804"/>
                  </a:lnTo>
                  <a:lnTo>
                    <a:pt x="1084" y="1814"/>
                  </a:lnTo>
                  <a:lnTo>
                    <a:pt x="1082" y="1820"/>
                  </a:lnTo>
                  <a:lnTo>
                    <a:pt x="1082" y="1824"/>
                  </a:lnTo>
                  <a:lnTo>
                    <a:pt x="1082" y="1828"/>
                  </a:lnTo>
                  <a:lnTo>
                    <a:pt x="1084" y="1828"/>
                  </a:lnTo>
                  <a:lnTo>
                    <a:pt x="1088" y="1828"/>
                  </a:lnTo>
                  <a:lnTo>
                    <a:pt x="1092" y="1828"/>
                  </a:lnTo>
                  <a:lnTo>
                    <a:pt x="1090" y="1834"/>
                  </a:lnTo>
                  <a:lnTo>
                    <a:pt x="1090" y="1838"/>
                  </a:lnTo>
                  <a:lnTo>
                    <a:pt x="1092" y="1844"/>
                  </a:lnTo>
                  <a:lnTo>
                    <a:pt x="1094" y="1848"/>
                  </a:lnTo>
                  <a:lnTo>
                    <a:pt x="1092" y="1852"/>
                  </a:lnTo>
                  <a:lnTo>
                    <a:pt x="1090" y="1852"/>
                  </a:lnTo>
                  <a:lnTo>
                    <a:pt x="1088" y="1850"/>
                  </a:lnTo>
                  <a:lnTo>
                    <a:pt x="1086" y="1848"/>
                  </a:lnTo>
                  <a:lnTo>
                    <a:pt x="1082" y="1852"/>
                  </a:lnTo>
                  <a:lnTo>
                    <a:pt x="1082" y="1854"/>
                  </a:lnTo>
                  <a:lnTo>
                    <a:pt x="1082" y="1858"/>
                  </a:lnTo>
                  <a:lnTo>
                    <a:pt x="1086" y="1864"/>
                  </a:lnTo>
                  <a:lnTo>
                    <a:pt x="1094" y="1868"/>
                  </a:lnTo>
                  <a:lnTo>
                    <a:pt x="1106" y="1872"/>
                  </a:lnTo>
                  <a:lnTo>
                    <a:pt x="1110" y="1872"/>
                  </a:lnTo>
                  <a:lnTo>
                    <a:pt x="1110" y="1874"/>
                  </a:lnTo>
                  <a:lnTo>
                    <a:pt x="1110" y="1876"/>
                  </a:lnTo>
                  <a:lnTo>
                    <a:pt x="1106" y="1878"/>
                  </a:lnTo>
                  <a:lnTo>
                    <a:pt x="1104" y="1880"/>
                  </a:lnTo>
                  <a:lnTo>
                    <a:pt x="1098" y="1880"/>
                  </a:lnTo>
                  <a:lnTo>
                    <a:pt x="1094" y="1878"/>
                  </a:lnTo>
                  <a:lnTo>
                    <a:pt x="1090" y="1874"/>
                  </a:lnTo>
                  <a:lnTo>
                    <a:pt x="1084" y="1868"/>
                  </a:lnTo>
                  <a:lnTo>
                    <a:pt x="1082" y="1866"/>
                  </a:lnTo>
                  <a:lnTo>
                    <a:pt x="1080" y="1866"/>
                  </a:lnTo>
                  <a:lnTo>
                    <a:pt x="1080" y="1872"/>
                  </a:lnTo>
                  <a:lnTo>
                    <a:pt x="1080" y="1882"/>
                  </a:lnTo>
                  <a:lnTo>
                    <a:pt x="1078" y="1898"/>
                  </a:lnTo>
                  <a:lnTo>
                    <a:pt x="1074" y="1910"/>
                  </a:lnTo>
                  <a:lnTo>
                    <a:pt x="1072" y="1914"/>
                  </a:lnTo>
                  <a:lnTo>
                    <a:pt x="1068" y="1918"/>
                  </a:lnTo>
                  <a:lnTo>
                    <a:pt x="1066" y="1918"/>
                  </a:lnTo>
                  <a:lnTo>
                    <a:pt x="1062" y="1914"/>
                  </a:lnTo>
                  <a:lnTo>
                    <a:pt x="1056" y="1910"/>
                  </a:lnTo>
                  <a:lnTo>
                    <a:pt x="1056" y="1912"/>
                  </a:lnTo>
                  <a:lnTo>
                    <a:pt x="1058" y="1922"/>
                  </a:lnTo>
                  <a:lnTo>
                    <a:pt x="1064" y="1936"/>
                  </a:lnTo>
                  <a:lnTo>
                    <a:pt x="1076" y="1964"/>
                  </a:lnTo>
                  <a:lnTo>
                    <a:pt x="1080" y="1974"/>
                  </a:lnTo>
                  <a:lnTo>
                    <a:pt x="1084" y="1982"/>
                  </a:lnTo>
                  <a:lnTo>
                    <a:pt x="1088" y="1988"/>
                  </a:lnTo>
                  <a:lnTo>
                    <a:pt x="1094" y="1996"/>
                  </a:lnTo>
                  <a:lnTo>
                    <a:pt x="1100" y="2006"/>
                  </a:lnTo>
                  <a:lnTo>
                    <a:pt x="1110" y="2018"/>
                  </a:lnTo>
                  <a:lnTo>
                    <a:pt x="1132" y="2042"/>
                  </a:lnTo>
                  <a:lnTo>
                    <a:pt x="1140" y="2052"/>
                  </a:lnTo>
                  <a:lnTo>
                    <a:pt x="1142" y="2058"/>
                  </a:lnTo>
                  <a:lnTo>
                    <a:pt x="1150" y="2070"/>
                  </a:lnTo>
                  <a:lnTo>
                    <a:pt x="1172" y="2092"/>
                  </a:lnTo>
                  <a:lnTo>
                    <a:pt x="1178" y="2100"/>
                  </a:lnTo>
                  <a:lnTo>
                    <a:pt x="1180" y="2110"/>
                  </a:lnTo>
                  <a:lnTo>
                    <a:pt x="1184" y="2118"/>
                  </a:lnTo>
                  <a:lnTo>
                    <a:pt x="1190" y="2128"/>
                  </a:lnTo>
                  <a:lnTo>
                    <a:pt x="1194" y="2136"/>
                  </a:lnTo>
                  <a:lnTo>
                    <a:pt x="1196" y="2142"/>
                  </a:lnTo>
                  <a:lnTo>
                    <a:pt x="1194" y="2148"/>
                  </a:lnTo>
                  <a:lnTo>
                    <a:pt x="1194" y="2156"/>
                  </a:lnTo>
                  <a:lnTo>
                    <a:pt x="1194" y="2158"/>
                  </a:lnTo>
                  <a:lnTo>
                    <a:pt x="1196" y="2160"/>
                  </a:lnTo>
                  <a:lnTo>
                    <a:pt x="1198" y="2164"/>
                  </a:lnTo>
                  <a:lnTo>
                    <a:pt x="1200" y="2168"/>
                  </a:lnTo>
                  <a:lnTo>
                    <a:pt x="1204" y="2170"/>
                  </a:lnTo>
                  <a:lnTo>
                    <a:pt x="1208" y="2168"/>
                  </a:lnTo>
                  <a:lnTo>
                    <a:pt x="1216" y="2164"/>
                  </a:lnTo>
                  <a:lnTo>
                    <a:pt x="1222" y="2162"/>
                  </a:lnTo>
                  <a:lnTo>
                    <a:pt x="1226" y="2162"/>
                  </a:lnTo>
                  <a:lnTo>
                    <a:pt x="1234" y="2162"/>
                  </a:lnTo>
                  <a:lnTo>
                    <a:pt x="1226" y="2168"/>
                  </a:lnTo>
                  <a:lnTo>
                    <a:pt x="1220" y="2172"/>
                  </a:lnTo>
                  <a:lnTo>
                    <a:pt x="1208" y="2174"/>
                  </a:lnTo>
                  <a:lnTo>
                    <a:pt x="1202" y="2176"/>
                  </a:lnTo>
                  <a:lnTo>
                    <a:pt x="1200" y="2178"/>
                  </a:lnTo>
                  <a:lnTo>
                    <a:pt x="1202" y="2182"/>
                  </a:lnTo>
                  <a:lnTo>
                    <a:pt x="1212" y="2202"/>
                  </a:lnTo>
                  <a:lnTo>
                    <a:pt x="1226" y="2240"/>
                  </a:lnTo>
                  <a:lnTo>
                    <a:pt x="1232" y="2260"/>
                  </a:lnTo>
                  <a:lnTo>
                    <a:pt x="1238" y="2278"/>
                  </a:lnTo>
                  <a:lnTo>
                    <a:pt x="1238" y="2294"/>
                  </a:lnTo>
                  <a:lnTo>
                    <a:pt x="1236" y="2300"/>
                  </a:lnTo>
                  <a:lnTo>
                    <a:pt x="1234" y="2306"/>
                  </a:lnTo>
                  <a:lnTo>
                    <a:pt x="1230" y="2314"/>
                  </a:lnTo>
                  <a:lnTo>
                    <a:pt x="1230" y="2324"/>
                  </a:lnTo>
                  <a:lnTo>
                    <a:pt x="1230" y="2336"/>
                  </a:lnTo>
                  <a:lnTo>
                    <a:pt x="1234" y="2346"/>
                  </a:lnTo>
                  <a:lnTo>
                    <a:pt x="1246" y="2372"/>
                  </a:lnTo>
                  <a:lnTo>
                    <a:pt x="1256" y="2396"/>
                  </a:lnTo>
                  <a:lnTo>
                    <a:pt x="1260" y="2408"/>
                  </a:lnTo>
                  <a:lnTo>
                    <a:pt x="1262" y="2422"/>
                  </a:lnTo>
                  <a:lnTo>
                    <a:pt x="1262" y="2436"/>
                  </a:lnTo>
                  <a:lnTo>
                    <a:pt x="1262" y="2450"/>
                  </a:lnTo>
                  <a:lnTo>
                    <a:pt x="1258" y="2464"/>
                  </a:lnTo>
                  <a:lnTo>
                    <a:pt x="1254" y="2476"/>
                  </a:lnTo>
                  <a:lnTo>
                    <a:pt x="1246" y="2486"/>
                  </a:lnTo>
                  <a:lnTo>
                    <a:pt x="1238" y="2494"/>
                  </a:lnTo>
                  <a:lnTo>
                    <a:pt x="1230" y="2502"/>
                  </a:lnTo>
                  <a:lnTo>
                    <a:pt x="1222" y="2510"/>
                  </a:lnTo>
                  <a:lnTo>
                    <a:pt x="1218" y="2518"/>
                  </a:lnTo>
                  <a:lnTo>
                    <a:pt x="1212" y="2528"/>
                  </a:lnTo>
                  <a:lnTo>
                    <a:pt x="1206" y="2548"/>
                  </a:lnTo>
                  <a:lnTo>
                    <a:pt x="1202" y="2570"/>
                  </a:lnTo>
                  <a:lnTo>
                    <a:pt x="1196" y="2610"/>
                  </a:lnTo>
                  <a:lnTo>
                    <a:pt x="1192" y="2626"/>
                  </a:lnTo>
                  <a:lnTo>
                    <a:pt x="1188" y="2640"/>
                  </a:lnTo>
                  <a:lnTo>
                    <a:pt x="1182" y="2652"/>
                  </a:lnTo>
                  <a:lnTo>
                    <a:pt x="1178" y="2662"/>
                  </a:lnTo>
                  <a:lnTo>
                    <a:pt x="1176" y="2670"/>
                  </a:lnTo>
                  <a:lnTo>
                    <a:pt x="1176" y="2680"/>
                  </a:lnTo>
                  <a:lnTo>
                    <a:pt x="1178" y="2700"/>
                  </a:lnTo>
                  <a:lnTo>
                    <a:pt x="1178" y="2712"/>
                  </a:lnTo>
                  <a:lnTo>
                    <a:pt x="1178" y="2726"/>
                  </a:lnTo>
                  <a:lnTo>
                    <a:pt x="1176" y="2736"/>
                  </a:lnTo>
                  <a:lnTo>
                    <a:pt x="1176" y="2746"/>
                  </a:lnTo>
                  <a:lnTo>
                    <a:pt x="1180" y="2764"/>
                  </a:lnTo>
                  <a:lnTo>
                    <a:pt x="1188" y="2784"/>
                  </a:lnTo>
                  <a:lnTo>
                    <a:pt x="1200" y="2804"/>
                  </a:lnTo>
                  <a:lnTo>
                    <a:pt x="1222" y="2850"/>
                  </a:lnTo>
                  <a:lnTo>
                    <a:pt x="1234" y="2876"/>
                  </a:lnTo>
                  <a:lnTo>
                    <a:pt x="1242" y="2904"/>
                  </a:lnTo>
                  <a:lnTo>
                    <a:pt x="1250" y="2930"/>
                  </a:lnTo>
                  <a:lnTo>
                    <a:pt x="1260" y="2946"/>
                  </a:lnTo>
                  <a:lnTo>
                    <a:pt x="1268" y="2958"/>
                  </a:lnTo>
                  <a:lnTo>
                    <a:pt x="1276" y="2966"/>
                  </a:lnTo>
                  <a:lnTo>
                    <a:pt x="1284" y="2976"/>
                  </a:lnTo>
                  <a:lnTo>
                    <a:pt x="1288" y="2990"/>
                  </a:lnTo>
                  <a:lnTo>
                    <a:pt x="1288" y="3008"/>
                  </a:lnTo>
                  <a:lnTo>
                    <a:pt x="1286" y="3038"/>
                  </a:lnTo>
                  <a:lnTo>
                    <a:pt x="1284" y="3052"/>
                  </a:lnTo>
                  <a:lnTo>
                    <a:pt x="1286" y="3070"/>
                  </a:lnTo>
                  <a:lnTo>
                    <a:pt x="1294" y="3112"/>
                  </a:lnTo>
                  <a:lnTo>
                    <a:pt x="1304" y="3156"/>
                  </a:lnTo>
                  <a:lnTo>
                    <a:pt x="1308" y="3178"/>
                  </a:lnTo>
                  <a:lnTo>
                    <a:pt x="1310" y="3200"/>
                  </a:lnTo>
                  <a:lnTo>
                    <a:pt x="1312" y="3220"/>
                  </a:lnTo>
                  <a:lnTo>
                    <a:pt x="1318" y="3238"/>
                  </a:lnTo>
                  <a:lnTo>
                    <a:pt x="1326" y="3254"/>
                  </a:lnTo>
                  <a:lnTo>
                    <a:pt x="1334" y="3266"/>
                  </a:lnTo>
                  <a:lnTo>
                    <a:pt x="1342" y="3278"/>
                  </a:lnTo>
                  <a:lnTo>
                    <a:pt x="1352" y="3286"/>
                  </a:lnTo>
                  <a:lnTo>
                    <a:pt x="1366" y="3302"/>
                  </a:lnTo>
                  <a:lnTo>
                    <a:pt x="1376" y="3316"/>
                  </a:lnTo>
                  <a:lnTo>
                    <a:pt x="1384" y="3330"/>
                  </a:lnTo>
                  <a:lnTo>
                    <a:pt x="1388" y="3344"/>
                  </a:lnTo>
                  <a:lnTo>
                    <a:pt x="1392" y="3358"/>
                  </a:lnTo>
                  <a:lnTo>
                    <a:pt x="1396" y="3374"/>
                  </a:lnTo>
                  <a:lnTo>
                    <a:pt x="1402" y="3392"/>
                  </a:lnTo>
                  <a:lnTo>
                    <a:pt x="1410" y="3414"/>
                  </a:lnTo>
                  <a:lnTo>
                    <a:pt x="1424" y="3436"/>
                  </a:lnTo>
                  <a:lnTo>
                    <a:pt x="1436" y="3458"/>
                  </a:lnTo>
                  <a:lnTo>
                    <a:pt x="1444" y="3474"/>
                  </a:lnTo>
                  <a:lnTo>
                    <a:pt x="1446" y="3490"/>
                  </a:lnTo>
                  <a:lnTo>
                    <a:pt x="1446" y="3502"/>
                  </a:lnTo>
                  <a:lnTo>
                    <a:pt x="1442" y="3510"/>
                  </a:lnTo>
                  <a:lnTo>
                    <a:pt x="1438" y="3516"/>
                  </a:lnTo>
                  <a:lnTo>
                    <a:pt x="1434" y="3518"/>
                  </a:lnTo>
                  <a:lnTo>
                    <a:pt x="1432" y="3518"/>
                  </a:lnTo>
                  <a:lnTo>
                    <a:pt x="1430" y="3516"/>
                  </a:lnTo>
                  <a:lnTo>
                    <a:pt x="1426" y="3518"/>
                  </a:lnTo>
                  <a:lnTo>
                    <a:pt x="1424" y="3518"/>
                  </a:lnTo>
                  <a:lnTo>
                    <a:pt x="1424" y="3522"/>
                  </a:lnTo>
                  <a:lnTo>
                    <a:pt x="1424" y="3526"/>
                  </a:lnTo>
                  <a:lnTo>
                    <a:pt x="1424" y="3532"/>
                  </a:lnTo>
                  <a:lnTo>
                    <a:pt x="1428" y="3538"/>
                  </a:lnTo>
                  <a:lnTo>
                    <a:pt x="1432" y="3546"/>
                  </a:lnTo>
                  <a:lnTo>
                    <a:pt x="1442" y="3558"/>
                  </a:lnTo>
                  <a:lnTo>
                    <a:pt x="1446" y="3568"/>
                  </a:lnTo>
                  <a:lnTo>
                    <a:pt x="1448" y="3574"/>
                  </a:lnTo>
                  <a:lnTo>
                    <a:pt x="1444" y="3580"/>
                  </a:lnTo>
                  <a:lnTo>
                    <a:pt x="1442" y="3582"/>
                  </a:lnTo>
                  <a:lnTo>
                    <a:pt x="1442" y="3588"/>
                  </a:lnTo>
                  <a:lnTo>
                    <a:pt x="1442" y="3596"/>
                  </a:lnTo>
                  <a:lnTo>
                    <a:pt x="1446" y="3602"/>
                  </a:lnTo>
                  <a:lnTo>
                    <a:pt x="1448" y="3602"/>
                  </a:lnTo>
                  <a:lnTo>
                    <a:pt x="1448" y="3598"/>
                  </a:lnTo>
                  <a:lnTo>
                    <a:pt x="1450" y="3594"/>
                  </a:lnTo>
                  <a:lnTo>
                    <a:pt x="1452" y="3590"/>
                  </a:lnTo>
                  <a:lnTo>
                    <a:pt x="1454" y="3588"/>
                  </a:lnTo>
                  <a:lnTo>
                    <a:pt x="1458" y="3588"/>
                  </a:lnTo>
                  <a:lnTo>
                    <a:pt x="1460" y="3588"/>
                  </a:lnTo>
                  <a:lnTo>
                    <a:pt x="1462" y="3590"/>
                  </a:lnTo>
                  <a:lnTo>
                    <a:pt x="1464" y="3592"/>
                  </a:lnTo>
                  <a:lnTo>
                    <a:pt x="1464" y="3596"/>
                  </a:lnTo>
                  <a:lnTo>
                    <a:pt x="1464" y="3602"/>
                  </a:lnTo>
                  <a:lnTo>
                    <a:pt x="1466" y="3604"/>
                  </a:lnTo>
                  <a:lnTo>
                    <a:pt x="1470" y="3606"/>
                  </a:lnTo>
                  <a:lnTo>
                    <a:pt x="1472" y="3606"/>
                  </a:lnTo>
                  <a:lnTo>
                    <a:pt x="1478" y="3606"/>
                  </a:lnTo>
                  <a:lnTo>
                    <a:pt x="1480" y="3608"/>
                  </a:lnTo>
                  <a:lnTo>
                    <a:pt x="1482" y="3612"/>
                  </a:lnTo>
                  <a:lnTo>
                    <a:pt x="1484" y="3618"/>
                  </a:lnTo>
                  <a:lnTo>
                    <a:pt x="1486" y="3620"/>
                  </a:lnTo>
                  <a:lnTo>
                    <a:pt x="1490" y="3620"/>
                  </a:lnTo>
                  <a:lnTo>
                    <a:pt x="1494" y="3624"/>
                  </a:lnTo>
                  <a:lnTo>
                    <a:pt x="1496" y="3628"/>
                  </a:lnTo>
                  <a:lnTo>
                    <a:pt x="1500" y="3626"/>
                  </a:lnTo>
                  <a:lnTo>
                    <a:pt x="1506" y="3626"/>
                  </a:lnTo>
                  <a:lnTo>
                    <a:pt x="1510" y="3626"/>
                  </a:lnTo>
                  <a:lnTo>
                    <a:pt x="1514" y="3628"/>
                  </a:lnTo>
                  <a:lnTo>
                    <a:pt x="1516" y="3626"/>
                  </a:lnTo>
                  <a:lnTo>
                    <a:pt x="1520" y="3620"/>
                  </a:lnTo>
                  <a:lnTo>
                    <a:pt x="1526" y="3612"/>
                  </a:lnTo>
                  <a:lnTo>
                    <a:pt x="1532" y="3610"/>
                  </a:lnTo>
                  <a:lnTo>
                    <a:pt x="1540" y="3608"/>
                  </a:lnTo>
                  <a:lnTo>
                    <a:pt x="1552" y="3606"/>
                  </a:lnTo>
                  <a:lnTo>
                    <a:pt x="1558" y="3608"/>
                  </a:lnTo>
                  <a:lnTo>
                    <a:pt x="1564" y="3608"/>
                  </a:lnTo>
                  <a:lnTo>
                    <a:pt x="1576" y="3604"/>
                  </a:lnTo>
                  <a:lnTo>
                    <a:pt x="1584" y="3602"/>
                  </a:lnTo>
                  <a:lnTo>
                    <a:pt x="1590" y="3598"/>
                  </a:lnTo>
                  <a:lnTo>
                    <a:pt x="1594" y="3592"/>
                  </a:lnTo>
                  <a:lnTo>
                    <a:pt x="1600" y="3586"/>
                  </a:lnTo>
                  <a:lnTo>
                    <a:pt x="1602" y="3586"/>
                  </a:lnTo>
                  <a:lnTo>
                    <a:pt x="1608" y="3584"/>
                  </a:lnTo>
                  <a:lnTo>
                    <a:pt x="1620" y="3584"/>
                  </a:lnTo>
                  <a:lnTo>
                    <a:pt x="1632" y="3588"/>
                  </a:lnTo>
                  <a:lnTo>
                    <a:pt x="1642" y="3590"/>
                  </a:lnTo>
                  <a:lnTo>
                    <a:pt x="1648" y="3590"/>
                  </a:lnTo>
                  <a:lnTo>
                    <a:pt x="1652" y="3586"/>
                  </a:lnTo>
                  <a:lnTo>
                    <a:pt x="1656" y="3586"/>
                  </a:lnTo>
                  <a:lnTo>
                    <a:pt x="1664" y="3586"/>
                  </a:lnTo>
                  <a:lnTo>
                    <a:pt x="1678" y="3592"/>
                  </a:lnTo>
                  <a:lnTo>
                    <a:pt x="1686" y="3594"/>
                  </a:lnTo>
                  <a:lnTo>
                    <a:pt x="1694" y="3594"/>
                  </a:lnTo>
                  <a:lnTo>
                    <a:pt x="1702" y="3594"/>
                  </a:lnTo>
                  <a:lnTo>
                    <a:pt x="1706" y="3590"/>
                  </a:lnTo>
                  <a:lnTo>
                    <a:pt x="1712" y="3584"/>
                  </a:lnTo>
                  <a:lnTo>
                    <a:pt x="1718" y="3582"/>
                  </a:lnTo>
                  <a:lnTo>
                    <a:pt x="1724" y="3584"/>
                  </a:lnTo>
                  <a:lnTo>
                    <a:pt x="1730" y="3584"/>
                  </a:lnTo>
                  <a:lnTo>
                    <a:pt x="1738" y="3586"/>
                  </a:lnTo>
                  <a:lnTo>
                    <a:pt x="1740" y="3584"/>
                  </a:lnTo>
                  <a:lnTo>
                    <a:pt x="1740" y="3580"/>
                  </a:lnTo>
                  <a:lnTo>
                    <a:pt x="1740" y="3574"/>
                  </a:lnTo>
                  <a:lnTo>
                    <a:pt x="1742" y="3572"/>
                  </a:lnTo>
                  <a:lnTo>
                    <a:pt x="1748" y="3572"/>
                  </a:lnTo>
                  <a:lnTo>
                    <a:pt x="1756" y="3572"/>
                  </a:lnTo>
                  <a:lnTo>
                    <a:pt x="1764" y="3572"/>
                  </a:lnTo>
                  <a:lnTo>
                    <a:pt x="1774" y="3570"/>
                  </a:lnTo>
                  <a:lnTo>
                    <a:pt x="1782" y="3568"/>
                  </a:lnTo>
                  <a:lnTo>
                    <a:pt x="1792" y="3562"/>
                  </a:lnTo>
                  <a:lnTo>
                    <a:pt x="1810" y="3550"/>
                  </a:lnTo>
                  <a:lnTo>
                    <a:pt x="1832" y="3532"/>
                  </a:lnTo>
                  <a:lnTo>
                    <a:pt x="1858" y="3506"/>
                  </a:lnTo>
                  <a:lnTo>
                    <a:pt x="1870" y="3490"/>
                  </a:lnTo>
                  <a:lnTo>
                    <a:pt x="1884" y="3472"/>
                  </a:lnTo>
                  <a:lnTo>
                    <a:pt x="1892" y="3462"/>
                  </a:lnTo>
                  <a:lnTo>
                    <a:pt x="1898" y="3456"/>
                  </a:lnTo>
                  <a:lnTo>
                    <a:pt x="1912" y="3442"/>
                  </a:lnTo>
                  <a:lnTo>
                    <a:pt x="1920" y="3432"/>
                  </a:lnTo>
                  <a:lnTo>
                    <a:pt x="1930" y="3418"/>
                  </a:lnTo>
                  <a:lnTo>
                    <a:pt x="1940" y="3398"/>
                  </a:lnTo>
                  <a:lnTo>
                    <a:pt x="1952" y="3372"/>
                  </a:lnTo>
                  <a:lnTo>
                    <a:pt x="1968" y="3344"/>
                  </a:lnTo>
                  <a:lnTo>
                    <a:pt x="1980" y="3324"/>
                  </a:lnTo>
                  <a:lnTo>
                    <a:pt x="1992" y="3314"/>
                  </a:lnTo>
                  <a:lnTo>
                    <a:pt x="2002" y="3304"/>
                  </a:lnTo>
                  <a:lnTo>
                    <a:pt x="2010" y="3294"/>
                  </a:lnTo>
                  <a:lnTo>
                    <a:pt x="2018" y="3276"/>
                  </a:lnTo>
                  <a:lnTo>
                    <a:pt x="2026" y="3250"/>
                  </a:lnTo>
                  <a:lnTo>
                    <a:pt x="2030" y="3210"/>
                  </a:lnTo>
                  <a:lnTo>
                    <a:pt x="2034" y="3182"/>
                  </a:lnTo>
                  <a:lnTo>
                    <a:pt x="2032" y="3176"/>
                  </a:lnTo>
                  <a:lnTo>
                    <a:pt x="2030" y="3176"/>
                  </a:lnTo>
                  <a:lnTo>
                    <a:pt x="2026" y="3176"/>
                  </a:lnTo>
                  <a:lnTo>
                    <a:pt x="2024" y="3176"/>
                  </a:lnTo>
                  <a:lnTo>
                    <a:pt x="2022" y="3170"/>
                  </a:lnTo>
                  <a:lnTo>
                    <a:pt x="2020" y="3164"/>
                  </a:lnTo>
                  <a:lnTo>
                    <a:pt x="2024" y="3156"/>
                  </a:lnTo>
                  <a:lnTo>
                    <a:pt x="2028" y="3148"/>
                  </a:lnTo>
                  <a:lnTo>
                    <a:pt x="2036" y="3140"/>
                  </a:lnTo>
                  <a:lnTo>
                    <a:pt x="2046" y="3132"/>
                  </a:lnTo>
                  <a:lnTo>
                    <a:pt x="2056" y="3126"/>
                  </a:lnTo>
                  <a:lnTo>
                    <a:pt x="2070" y="3118"/>
                  </a:lnTo>
                  <a:lnTo>
                    <a:pt x="2084" y="3114"/>
                  </a:lnTo>
                  <a:lnTo>
                    <a:pt x="2096" y="3108"/>
                  </a:lnTo>
                  <a:lnTo>
                    <a:pt x="2108" y="3100"/>
                  </a:lnTo>
                  <a:lnTo>
                    <a:pt x="2118" y="3094"/>
                  </a:lnTo>
                  <a:lnTo>
                    <a:pt x="2126" y="3086"/>
                  </a:lnTo>
                  <a:lnTo>
                    <a:pt x="2132" y="3078"/>
                  </a:lnTo>
                  <a:lnTo>
                    <a:pt x="2136" y="3070"/>
                  </a:lnTo>
                  <a:lnTo>
                    <a:pt x="2136" y="3062"/>
                  </a:lnTo>
                  <a:lnTo>
                    <a:pt x="2134" y="3056"/>
                  </a:lnTo>
                  <a:lnTo>
                    <a:pt x="2130" y="3050"/>
                  </a:lnTo>
                  <a:lnTo>
                    <a:pt x="2130" y="3044"/>
                  </a:lnTo>
                  <a:lnTo>
                    <a:pt x="2132" y="3034"/>
                  </a:lnTo>
                  <a:lnTo>
                    <a:pt x="2136" y="3016"/>
                  </a:lnTo>
                  <a:lnTo>
                    <a:pt x="2138" y="3006"/>
                  </a:lnTo>
                  <a:lnTo>
                    <a:pt x="2138" y="2990"/>
                  </a:lnTo>
                  <a:lnTo>
                    <a:pt x="2136" y="2972"/>
                  </a:lnTo>
                  <a:lnTo>
                    <a:pt x="2136" y="2970"/>
                  </a:lnTo>
                  <a:lnTo>
                    <a:pt x="2134" y="2972"/>
                  </a:lnTo>
                  <a:lnTo>
                    <a:pt x="2132" y="2974"/>
                  </a:lnTo>
                  <a:lnTo>
                    <a:pt x="2130" y="2974"/>
                  </a:lnTo>
                  <a:lnTo>
                    <a:pt x="2128" y="2972"/>
                  </a:lnTo>
                  <a:lnTo>
                    <a:pt x="2126" y="2962"/>
                  </a:lnTo>
                  <a:lnTo>
                    <a:pt x="2120" y="2934"/>
                  </a:lnTo>
                  <a:lnTo>
                    <a:pt x="2120" y="2920"/>
                  </a:lnTo>
                  <a:lnTo>
                    <a:pt x="2118" y="2910"/>
                  </a:lnTo>
                  <a:lnTo>
                    <a:pt x="2108" y="2896"/>
                  </a:lnTo>
                  <a:lnTo>
                    <a:pt x="2104" y="2890"/>
                  </a:lnTo>
                  <a:lnTo>
                    <a:pt x="2102" y="2886"/>
                  </a:lnTo>
                  <a:lnTo>
                    <a:pt x="2102" y="2878"/>
                  </a:lnTo>
                  <a:lnTo>
                    <a:pt x="2104" y="2870"/>
                  </a:lnTo>
                  <a:lnTo>
                    <a:pt x="2104" y="2860"/>
                  </a:lnTo>
                  <a:lnTo>
                    <a:pt x="2104" y="2854"/>
                  </a:lnTo>
                  <a:lnTo>
                    <a:pt x="2108" y="2854"/>
                  </a:lnTo>
                  <a:lnTo>
                    <a:pt x="2114" y="2852"/>
                  </a:lnTo>
                  <a:lnTo>
                    <a:pt x="2120" y="2848"/>
                  </a:lnTo>
                  <a:lnTo>
                    <a:pt x="2126" y="2842"/>
                  </a:lnTo>
                  <a:lnTo>
                    <a:pt x="2136" y="2832"/>
                  </a:lnTo>
                  <a:lnTo>
                    <a:pt x="2144" y="2822"/>
                  </a:lnTo>
                  <a:lnTo>
                    <a:pt x="2150" y="2816"/>
                  </a:lnTo>
                  <a:lnTo>
                    <a:pt x="2160" y="2812"/>
                  </a:lnTo>
                  <a:lnTo>
                    <a:pt x="2166" y="2808"/>
                  </a:lnTo>
                  <a:lnTo>
                    <a:pt x="2170" y="2804"/>
                  </a:lnTo>
                  <a:lnTo>
                    <a:pt x="2178" y="2794"/>
                  </a:lnTo>
                  <a:lnTo>
                    <a:pt x="2186" y="2780"/>
                  </a:lnTo>
                  <a:lnTo>
                    <a:pt x="2196" y="2764"/>
                  </a:lnTo>
                  <a:lnTo>
                    <a:pt x="2206" y="2750"/>
                  </a:lnTo>
                  <a:lnTo>
                    <a:pt x="2216" y="2740"/>
                  </a:lnTo>
                  <a:lnTo>
                    <a:pt x="2226" y="2734"/>
                  </a:lnTo>
                  <a:lnTo>
                    <a:pt x="2236" y="2728"/>
                  </a:lnTo>
                  <a:lnTo>
                    <a:pt x="2246" y="2724"/>
                  </a:lnTo>
                  <a:lnTo>
                    <a:pt x="2266" y="2718"/>
                  </a:lnTo>
                  <a:lnTo>
                    <a:pt x="2276" y="2714"/>
                  </a:lnTo>
                  <a:lnTo>
                    <a:pt x="2284" y="2708"/>
                  </a:lnTo>
                  <a:lnTo>
                    <a:pt x="2294" y="2700"/>
                  </a:lnTo>
                  <a:lnTo>
                    <a:pt x="2302" y="2690"/>
                  </a:lnTo>
                  <a:lnTo>
                    <a:pt x="2320" y="2666"/>
                  </a:lnTo>
                  <a:lnTo>
                    <a:pt x="2336" y="2636"/>
                  </a:lnTo>
                  <a:lnTo>
                    <a:pt x="2344" y="2622"/>
                  </a:lnTo>
                  <a:lnTo>
                    <a:pt x="2344" y="2620"/>
                  </a:lnTo>
                  <a:lnTo>
                    <a:pt x="2344" y="2616"/>
                  </a:lnTo>
                  <a:lnTo>
                    <a:pt x="2348" y="2606"/>
                  </a:lnTo>
                  <a:lnTo>
                    <a:pt x="2350" y="2598"/>
                  </a:lnTo>
                  <a:lnTo>
                    <a:pt x="2352" y="2594"/>
                  </a:lnTo>
                  <a:lnTo>
                    <a:pt x="2350" y="2590"/>
                  </a:lnTo>
                  <a:lnTo>
                    <a:pt x="2348" y="2586"/>
                  </a:lnTo>
                  <a:lnTo>
                    <a:pt x="2344" y="2582"/>
                  </a:lnTo>
                  <a:lnTo>
                    <a:pt x="2340" y="2576"/>
                  </a:lnTo>
                  <a:lnTo>
                    <a:pt x="2338" y="2566"/>
                  </a:lnTo>
                  <a:lnTo>
                    <a:pt x="2338" y="2552"/>
                  </a:lnTo>
                  <a:lnTo>
                    <a:pt x="2338" y="2500"/>
                  </a:lnTo>
                  <a:lnTo>
                    <a:pt x="2338" y="2478"/>
                  </a:lnTo>
                  <a:lnTo>
                    <a:pt x="2334" y="2454"/>
                  </a:lnTo>
                  <a:lnTo>
                    <a:pt x="2334" y="2440"/>
                  </a:lnTo>
                  <a:lnTo>
                    <a:pt x="2334" y="2432"/>
                  </a:lnTo>
                  <a:lnTo>
                    <a:pt x="2338" y="2426"/>
                  </a:lnTo>
                  <a:lnTo>
                    <a:pt x="2342" y="2424"/>
                  </a:lnTo>
                  <a:lnTo>
                    <a:pt x="2344" y="2420"/>
                  </a:lnTo>
                  <a:lnTo>
                    <a:pt x="2344" y="2414"/>
                  </a:lnTo>
                  <a:lnTo>
                    <a:pt x="2340" y="2406"/>
                  </a:lnTo>
                  <a:lnTo>
                    <a:pt x="2334" y="2394"/>
                  </a:lnTo>
                  <a:lnTo>
                    <a:pt x="2324" y="2384"/>
                  </a:lnTo>
                  <a:lnTo>
                    <a:pt x="2318" y="2380"/>
                  </a:lnTo>
                  <a:lnTo>
                    <a:pt x="2312" y="2376"/>
                  </a:lnTo>
                  <a:lnTo>
                    <a:pt x="2308" y="2368"/>
                  </a:lnTo>
                  <a:lnTo>
                    <a:pt x="2304" y="2358"/>
                  </a:lnTo>
                  <a:lnTo>
                    <a:pt x="2302" y="2348"/>
                  </a:lnTo>
                  <a:lnTo>
                    <a:pt x="2300" y="2334"/>
                  </a:lnTo>
                  <a:lnTo>
                    <a:pt x="2292" y="2310"/>
                  </a:lnTo>
                  <a:lnTo>
                    <a:pt x="2288" y="2298"/>
                  </a:lnTo>
                  <a:lnTo>
                    <a:pt x="2288" y="2290"/>
                  </a:lnTo>
                  <a:lnTo>
                    <a:pt x="2288" y="2286"/>
                  </a:lnTo>
                  <a:lnTo>
                    <a:pt x="2290" y="2280"/>
                  </a:lnTo>
                  <a:lnTo>
                    <a:pt x="2292" y="2278"/>
                  </a:lnTo>
                  <a:lnTo>
                    <a:pt x="2294" y="2274"/>
                  </a:lnTo>
                  <a:lnTo>
                    <a:pt x="2294" y="2268"/>
                  </a:lnTo>
                  <a:lnTo>
                    <a:pt x="2292" y="2258"/>
                  </a:lnTo>
                  <a:lnTo>
                    <a:pt x="2288" y="2248"/>
                  </a:lnTo>
                  <a:lnTo>
                    <a:pt x="2288" y="2240"/>
                  </a:lnTo>
                  <a:lnTo>
                    <a:pt x="2290" y="2236"/>
                  </a:lnTo>
                  <a:lnTo>
                    <a:pt x="2292" y="2232"/>
                  </a:lnTo>
                  <a:lnTo>
                    <a:pt x="2294" y="2230"/>
                  </a:lnTo>
                  <a:lnTo>
                    <a:pt x="2296" y="2228"/>
                  </a:lnTo>
                  <a:lnTo>
                    <a:pt x="2296" y="2226"/>
                  </a:lnTo>
                  <a:lnTo>
                    <a:pt x="2294" y="2220"/>
                  </a:lnTo>
                  <a:lnTo>
                    <a:pt x="2282" y="2206"/>
                  </a:lnTo>
                  <a:lnTo>
                    <a:pt x="2272" y="2192"/>
                  </a:lnTo>
                  <a:lnTo>
                    <a:pt x="2268" y="2184"/>
                  </a:lnTo>
                  <a:lnTo>
                    <a:pt x="2266" y="2174"/>
                  </a:lnTo>
                  <a:lnTo>
                    <a:pt x="2268" y="2164"/>
                  </a:lnTo>
                  <a:lnTo>
                    <a:pt x="2272" y="2150"/>
                  </a:lnTo>
                  <a:lnTo>
                    <a:pt x="2276" y="2138"/>
                  </a:lnTo>
                  <a:lnTo>
                    <a:pt x="2278" y="2130"/>
                  </a:lnTo>
                  <a:lnTo>
                    <a:pt x="2282" y="2122"/>
                  </a:lnTo>
                  <a:lnTo>
                    <a:pt x="2288" y="2108"/>
                  </a:lnTo>
                  <a:lnTo>
                    <a:pt x="2304" y="2084"/>
                  </a:lnTo>
                  <a:lnTo>
                    <a:pt x="2308" y="2074"/>
                  </a:lnTo>
                  <a:lnTo>
                    <a:pt x="2310" y="2058"/>
                  </a:lnTo>
                  <a:lnTo>
                    <a:pt x="2312" y="2052"/>
                  </a:lnTo>
                  <a:lnTo>
                    <a:pt x="2314" y="2048"/>
                  </a:lnTo>
                  <a:lnTo>
                    <a:pt x="2320" y="2046"/>
                  </a:lnTo>
                  <a:lnTo>
                    <a:pt x="2322" y="2044"/>
                  </a:lnTo>
                  <a:lnTo>
                    <a:pt x="2324" y="2042"/>
                  </a:lnTo>
                  <a:lnTo>
                    <a:pt x="2324" y="2036"/>
                  </a:lnTo>
                  <a:lnTo>
                    <a:pt x="2322" y="2026"/>
                  </a:lnTo>
                  <a:lnTo>
                    <a:pt x="2324" y="2016"/>
                  </a:lnTo>
                  <a:lnTo>
                    <a:pt x="2326" y="2008"/>
                  </a:lnTo>
                  <a:lnTo>
                    <a:pt x="2332" y="2004"/>
                  </a:lnTo>
                  <a:lnTo>
                    <a:pt x="2338" y="2002"/>
                  </a:lnTo>
                  <a:lnTo>
                    <a:pt x="2350" y="1998"/>
                  </a:lnTo>
                  <a:lnTo>
                    <a:pt x="2354" y="1994"/>
                  </a:lnTo>
                  <a:lnTo>
                    <a:pt x="2354" y="1988"/>
                  </a:lnTo>
                  <a:lnTo>
                    <a:pt x="2352" y="1980"/>
                  </a:lnTo>
                  <a:lnTo>
                    <a:pt x="2356" y="1980"/>
                  </a:lnTo>
                  <a:lnTo>
                    <a:pt x="2360" y="1980"/>
                  </a:lnTo>
                  <a:lnTo>
                    <a:pt x="2366" y="1978"/>
                  </a:lnTo>
                  <a:lnTo>
                    <a:pt x="2372" y="1972"/>
                  </a:lnTo>
                  <a:lnTo>
                    <a:pt x="2380" y="1962"/>
                  </a:lnTo>
                  <a:lnTo>
                    <a:pt x="2388" y="1950"/>
                  </a:lnTo>
                  <a:lnTo>
                    <a:pt x="2390" y="1944"/>
                  </a:lnTo>
                  <a:lnTo>
                    <a:pt x="2394" y="1932"/>
                  </a:lnTo>
                  <a:lnTo>
                    <a:pt x="2396" y="1926"/>
                  </a:lnTo>
                  <a:lnTo>
                    <a:pt x="2400" y="1918"/>
                  </a:lnTo>
                  <a:lnTo>
                    <a:pt x="2408" y="1908"/>
                  </a:lnTo>
                  <a:lnTo>
                    <a:pt x="2422" y="1892"/>
                  </a:lnTo>
                  <a:lnTo>
                    <a:pt x="2450" y="1860"/>
                  </a:lnTo>
                  <a:lnTo>
                    <a:pt x="2470" y="1836"/>
                  </a:lnTo>
                  <a:lnTo>
                    <a:pt x="2494" y="1812"/>
                  </a:lnTo>
                  <a:lnTo>
                    <a:pt x="2532" y="1780"/>
                  </a:lnTo>
                  <a:lnTo>
                    <a:pt x="2556" y="1760"/>
                  </a:lnTo>
                  <a:lnTo>
                    <a:pt x="2580" y="1736"/>
                  </a:lnTo>
                  <a:lnTo>
                    <a:pt x="2604" y="1710"/>
                  </a:lnTo>
                  <a:lnTo>
                    <a:pt x="2626" y="1680"/>
                  </a:lnTo>
                  <a:lnTo>
                    <a:pt x="2646" y="1646"/>
                  </a:lnTo>
                  <a:lnTo>
                    <a:pt x="2666" y="1610"/>
                  </a:lnTo>
                  <a:lnTo>
                    <a:pt x="2686" y="1570"/>
                  </a:lnTo>
                  <a:lnTo>
                    <a:pt x="2702" y="1526"/>
                  </a:lnTo>
                  <a:lnTo>
                    <a:pt x="2712" y="1502"/>
                  </a:lnTo>
                  <a:lnTo>
                    <a:pt x="2722" y="1482"/>
                  </a:lnTo>
                  <a:lnTo>
                    <a:pt x="2738" y="1452"/>
                  </a:lnTo>
                  <a:lnTo>
                    <a:pt x="2750" y="1426"/>
                  </a:lnTo>
                  <a:lnTo>
                    <a:pt x="2752" y="1416"/>
                  </a:lnTo>
                  <a:lnTo>
                    <a:pt x="2754" y="1404"/>
                  </a:lnTo>
                  <a:lnTo>
                    <a:pt x="2758" y="1388"/>
                  </a:lnTo>
                  <a:lnTo>
                    <a:pt x="2762" y="1378"/>
                  </a:lnTo>
                  <a:lnTo>
                    <a:pt x="2768" y="1376"/>
                  </a:lnTo>
                  <a:lnTo>
                    <a:pt x="2772" y="1376"/>
                  </a:lnTo>
                  <a:lnTo>
                    <a:pt x="2776" y="1376"/>
                  </a:lnTo>
                  <a:lnTo>
                    <a:pt x="2770" y="1364"/>
                  </a:lnTo>
                  <a:close/>
                </a:path>
              </a:pathLst>
            </a:custGeom>
            <a:solidFill>
              <a:schemeClr val="accent3">
                <a:lumMod val="20000"/>
                <a:lumOff val="80000"/>
              </a:schemeClr>
            </a:solidFill>
            <a:ln w="6350">
              <a:noFill/>
              <a:round/>
              <a:headEnd/>
              <a:tailEnd/>
            </a:ln>
          </p:spPr>
          <p:txBody>
            <a:bodyPr/>
            <a:lstStyle/>
            <a:p>
              <a:endParaRPr lang="en-US" sz="1800" b="1" dirty="0">
                <a:solidFill>
                  <a:prstClr val="black"/>
                </a:solidFill>
                <a:latin typeface="Calibri Light"/>
              </a:endParaRPr>
            </a:p>
          </p:txBody>
        </p:sp>
        <p:sp>
          <p:nvSpPr>
            <p:cNvPr id="7" name="Freeform 6155">
              <a:extLst>
                <a:ext uri="{FF2B5EF4-FFF2-40B4-BE49-F238E27FC236}">
                  <a16:creationId xmlns:a16="http://schemas.microsoft.com/office/drawing/2014/main" id="{98EEE6FA-1802-455F-8034-27831455A2BA}"/>
                </a:ext>
              </a:extLst>
            </p:cNvPr>
            <p:cNvSpPr>
              <a:spLocks noEditPoints="1"/>
            </p:cNvSpPr>
            <p:nvPr/>
          </p:nvSpPr>
          <p:spPr bwMode="auto">
            <a:xfrm>
              <a:off x="4040675" y="2527450"/>
              <a:ext cx="1264689" cy="1655655"/>
            </a:xfrm>
            <a:custGeom>
              <a:avLst/>
              <a:gdLst>
                <a:gd name="T0" fmla="*/ 794599 w 2834"/>
                <a:gd name="T1" fmla="*/ 115556 h 4108"/>
                <a:gd name="T2" fmla="*/ 750173 w 2834"/>
                <a:gd name="T3" fmla="*/ 64762 h 4108"/>
                <a:gd name="T4" fmla="*/ 742557 w 2834"/>
                <a:gd name="T5" fmla="*/ 528256 h 4108"/>
                <a:gd name="T6" fmla="*/ 842833 w 2834"/>
                <a:gd name="T7" fmla="*/ 165080 h 4108"/>
                <a:gd name="T8" fmla="*/ 708285 w 2834"/>
                <a:gd name="T9" fmla="*/ 563811 h 4108"/>
                <a:gd name="T10" fmla="*/ 635933 w 2834"/>
                <a:gd name="T11" fmla="*/ 595557 h 4108"/>
                <a:gd name="T12" fmla="*/ 684167 w 2834"/>
                <a:gd name="T13" fmla="*/ 565081 h 4108"/>
                <a:gd name="T14" fmla="*/ 836487 w 2834"/>
                <a:gd name="T15" fmla="*/ 25397 h 4108"/>
                <a:gd name="T16" fmla="*/ 91392 w 2834"/>
                <a:gd name="T17" fmla="*/ 1043813 h 4108"/>
                <a:gd name="T18" fmla="*/ 44426 w 2834"/>
                <a:gd name="T19" fmla="*/ 1184766 h 4108"/>
                <a:gd name="T20" fmla="*/ 107893 w 2834"/>
                <a:gd name="T21" fmla="*/ 1048892 h 4108"/>
                <a:gd name="T22" fmla="*/ 119317 w 2834"/>
                <a:gd name="T23" fmla="*/ 1116194 h 4108"/>
                <a:gd name="T24" fmla="*/ 171359 w 2834"/>
                <a:gd name="T25" fmla="*/ 1036194 h 4108"/>
                <a:gd name="T26" fmla="*/ 129471 w 2834"/>
                <a:gd name="T27" fmla="*/ 1116194 h 4108"/>
                <a:gd name="T28" fmla="*/ 148511 w 2834"/>
                <a:gd name="T29" fmla="*/ 1240639 h 4108"/>
                <a:gd name="T30" fmla="*/ 200554 w 2834"/>
                <a:gd name="T31" fmla="*/ 1323179 h 4108"/>
                <a:gd name="T32" fmla="*/ 397299 w 2834"/>
                <a:gd name="T33" fmla="*/ 877463 h 4108"/>
                <a:gd name="T34" fmla="*/ 224671 w 2834"/>
                <a:gd name="T35" fmla="*/ 943495 h 4108"/>
                <a:gd name="T36" fmla="*/ 331294 w 2834"/>
                <a:gd name="T37" fmla="*/ 721272 h 4108"/>
                <a:gd name="T38" fmla="*/ 114239 w 2834"/>
                <a:gd name="T39" fmla="*/ 665399 h 4108"/>
                <a:gd name="T40" fmla="*/ 151050 w 2834"/>
                <a:gd name="T41" fmla="*/ 1219051 h 4108"/>
                <a:gd name="T42" fmla="*/ 576275 w 2834"/>
                <a:gd name="T43" fmla="*/ 1158099 h 4108"/>
                <a:gd name="T44" fmla="*/ 580083 w 2834"/>
                <a:gd name="T45" fmla="*/ 1159369 h 4108"/>
                <a:gd name="T46" fmla="*/ 694322 w 2834"/>
                <a:gd name="T47" fmla="*/ 1079368 h 4108"/>
                <a:gd name="T48" fmla="*/ 401107 w 2834"/>
                <a:gd name="T49" fmla="*/ 961273 h 4108"/>
                <a:gd name="T50" fmla="*/ 840295 w 2834"/>
                <a:gd name="T51" fmla="*/ 1010797 h 4108"/>
                <a:gd name="T52" fmla="*/ 605469 w 2834"/>
                <a:gd name="T53" fmla="*/ 1771434 h 4108"/>
                <a:gd name="T54" fmla="*/ 799676 w 2834"/>
                <a:gd name="T55" fmla="*/ 1789212 h 4108"/>
                <a:gd name="T56" fmla="*/ 858065 w 2834"/>
                <a:gd name="T57" fmla="*/ 1842545 h 4108"/>
                <a:gd name="T58" fmla="*/ 1586659 w 2834"/>
                <a:gd name="T59" fmla="*/ 2201912 h 4108"/>
                <a:gd name="T60" fmla="*/ 1488921 w 2834"/>
                <a:gd name="T61" fmla="*/ 2069848 h 4108"/>
                <a:gd name="T62" fmla="*/ 1391183 w 2834"/>
                <a:gd name="T63" fmla="*/ 620954 h 4108"/>
                <a:gd name="T64" fmla="*/ 1212208 w 2834"/>
                <a:gd name="T65" fmla="*/ 568891 h 4108"/>
                <a:gd name="T66" fmla="*/ 974843 w 2834"/>
                <a:gd name="T67" fmla="*/ 468573 h 4108"/>
                <a:gd name="T68" fmla="*/ 856796 w 2834"/>
                <a:gd name="T69" fmla="*/ 514287 h 4108"/>
                <a:gd name="T70" fmla="*/ 732402 w 2834"/>
                <a:gd name="T71" fmla="*/ 544764 h 4108"/>
                <a:gd name="T72" fmla="*/ 657512 w 2834"/>
                <a:gd name="T73" fmla="*/ 642542 h 4108"/>
                <a:gd name="T74" fmla="*/ 562312 w 2834"/>
                <a:gd name="T75" fmla="*/ 758098 h 4108"/>
                <a:gd name="T76" fmla="*/ 446803 w 2834"/>
                <a:gd name="T77" fmla="*/ 830479 h 4108"/>
                <a:gd name="T78" fmla="*/ 396030 w 2834"/>
                <a:gd name="T79" fmla="*/ 911749 h 4108"/>
                <a:gd name="T80" fmla="*/ 482344 w 2834"/>
                <a:gd name="T81" fmla="*/ 1027305 h 4108"/>
                <a:gd name="T82" fmla="*/ 679090 w 2834"/>
                <a:gd name="T83" fmla="*/ 1102226 h 4108"/>
                <a:gd name="T84" fmla="*/ 728594 w 2834"/>
                <a:gd name="T85" fmla="*/ 845717 h 4108"/>
                <a:gd name="T86" fmla="*/ 818716 w 2834"/>
                <a:gd name="T87" fmla="*/ 825399 h 4108"/>
                <a:gd name="T88" fmla="*/ 984998 w 2834"/>
                <a:gd name="T89" fmla="*/ 975241 h 4108"/>
                <a:gd name="T90" fmla="*/ 748903 w 2834"/>
                <a:gd name="T91" fmla="*/ 1168258 h 4108"/>
                <a:gd name="T92" fmla="*/ 514078 w 2834"/>
                <a:gd name="T93" fmla="*/ 1158099 h 4108"/>
                <a:gd name="T94" fmla="*/ 486152 w 2834"/>
                <a:gd name="T95" fmla="*/ 1146670 h 4108"/>
                <a:gd name="T96" fmla="*/ 392222 w 2834"/>
                <a:gd name="T97" fmla="*/ 1235559 h 4108"/>
                <a:gd name="T98" fmla="*/ 185322 w 2834"/>
                <a:gd name="T99" fmla="*/ 1389211 h 4108"/>
                <a:gd name="T100" fmla="*/ 171359 w 2834"/>
                <a:gd name="T101" fmla="*/ 1584767 h 4108"/>
                <a:gd name="T102" fmla="*/ 180244 w 2834"/>
                <a:gd name="T103" fmla="*/ 1823498 h 4108"/>
                <a:gd name="T104" fmla="*/ 542003 w 2834"/>
                <a:gd name="T105" fmla="*/ 1610164 h 4108"/>
                <a:gd name="T106" fmla="*/ 628317 w 2834"/>
                <a:gd name="T107" fmla="*/ 1615243 h 4108"/>
                <a:gd name="T108" fmla="*/ 786983 w 2834"/>
                <a:gd name="T109" fmla="*/ 1730799 h 4108"/>
                <a:gd name="T110" fmla="*/ 884721 w 2834"/>
                <a:gd name="T111" fmla="*/ 1789212 h 4108"/>
                <a:gd name="T112" fmla="*/ 972305 w 2834"/>
                <a:gd name="T113" fmla="*/ 1674926 h 4108"/>
                <a:gd name="T114" fmla="*/ 1124624 w 2834"/>
                <a:gd name="T115" fmla="*/ 1530163 h 4108"/>
                <a:gd name="T116" fmla="*/ 1213477 w 2834"/>
                <a:gd name="T117" fmla="*/ 1530163 h 4108"/>
                <a:gd name="T118" fmla="*/ 976113 w 2834"/>
                <a:gd name="T119" fmla="*/ 1692704 h 4108"/>
                <a:gd name="T120" fmla="*/ 1042118 w 2834"/>
                <a:gd name="T121" fmla="*/ 1838736 h 4108"/>
                <a:gd name="T122" fmla="*/ 1153819 w 2834"/>
                <a:gd name="T123" fmla="*/ 2114292 h 4108"/>
                <a:gd name="T124" fmla="*/ 1426724 w 2834"/>
                <a:gd name="T125" fmla="*/ 2595564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solidFill>
              <a:srgbClr val="AAAAAA"/>
            </a:solidFill>
            <a:ln w="6350">
              <a:noFill/>
              <a:round/>
              <a:headEnd/>
              <a:tailEnd/>
            </a:ln>
          </p:spPr>
          <p:txBody>
            <a:bodyPr/>
            <a:lstStyle/>
            <a:p>
              <a:endParaRPr lang="en-US" sz="1800" b="1" dirty="0">
                <a:solidFill>
                  <a:prstClr val="black"/>
                </a:solidFill>
                <a:latin typeface="Calibri Light"/>
              </a:endParaRPr>
            </a:p>
          </p:txBody>
        </p:sp>
        <p:sp>
          <p:nvSpPr>
            <p:cNvPr id="8" name="Freeform 6156">
              <a:extLst>
                <a:ext uri="{FF2B5EF4-FFF2-40B4-BE49-F238E27FC236}">
                  <a16:creationId xmlns:a16="http://schemas.microsoft.com/office/drawing/2014/main" id="{A4CE0805-341D-4DC3-A1FB-C64DC76962E4}"/>
                </a:ext>
              </a:extLst>
            </p:cNvPr>
            <p:cNvSpPr>
              <a:spLocks noEditPoints="1"/>
            </p:cNvSpPr>
            <p:nvPr/>
          </p:nvSpPr>
          <p:spPr bwMode="auto">
            <a:xfrm>
              <a:off x="5024074" y="2480087"/>
              <a:ext cx="2615330" cy="2204852"/>
            </a:xfrm>
            <a:custGeom>
              <a:avLst/>
              <a:gdLst>
                <a:gd name="T0" fmla="*/ 334096 w 5856"/>
                <a:gd name="T1" fmla="*/ 341505 h 5472"/>
                <a:gd name="T2" fmla="*/ 374746 w 5856"/>
                <a:gd name="T3" fmla="*/ 60938 h 5472"/>
                <a:gd name="T4" fmla="*/ 2452998 w 5856"/>
                <a:gd name="T5" fmla="*/ 316114 h 5472"/>
                <a:gd name="T6" fmla="*/ 3177084 w 5856"/>
                <a:gd name="T7" fmla="*/ 608108 h 5472"/>
                <a:gd name="T8" fmla="*/ 2139228 w 5856"/>
                <a:gd name="T9" fmla="*/ 481154 h 5472"/>
                <a:gd name="T10" fmla="*/ 256606 w 5856"/>
                <a:gd name="T11" fmla="*/ 559865 h 5472"/>
                <a:gd name="T12" fmla="*/ 48272 w 5856"/>
                <a:gd name="T13" fmla="*/ 76172 h 5472"/>
                <a:gd name="T14" fmla="*/ 461128 w 5856"/>
                <a:gd name="T15" fmla="*/ 11426 h 5472"/>
                <a:gd name="T16" fmla="*/ 438262 w 5856"/>
                <a:gd name="T17" fmla="*/ 78711 h 5472"/>
                <a:gd name="T18" fmla="*/ 1814025 w 5856"/>
                <a:gd name="T19" fmla="*/ 3336340 h 5472"/>
                <a:gd name="T20" fmla="*/ 2066820 w 5856"/>
                <a:gd name="T21" fmla="*/ 2794248 h 5472"/>
                <a:gd name="T22" fmla="*/ 2090956 w 5856"/>
                <a:gd name="T23" fmla="*/ 2845030 h 5472"/>
                <a:gd name="T24" fmla="*/ 2021088 w 5856"/>
                <a:gd name="T25" fmla="*/ 2668564 h 5472"/>
                <a:gd name="T26" fmla="*/ 2068090 w 5856"/>
                <a:gd name="T27" fmla="*/ 2759971 h 5472"/>
                <a:gd name="T28" fmla="*/ 2012196 w 5856"/>
                <a:gd name="T29" fmla="*/ 2762510 h 5472"/>
                <a:gd name="T30" fmla="*/ 2125255 w 5856"/>
                <a:gd name="T31" fmla="*/ 3088781 h 5472"/>
                <a:gd name="T32" fmla="*/ 2097307 w 5856"/>
                <a:gd name="T33" fmla="*/ 1976667 h 5472"/>
                <a:gd name="T34" fmla="*/ 2010925 w 5856"/>
                <a:gd name="T35" fmla="*/ 3324914 h 5472"/>
                <a:gd name="T36" fmla="*/ 2102389 w 5856"/>
                <a:gd name="T37" fmla="*/ 1863679 h 5472"/>
                <a:gd name="T38" fmla="*/ 1256352 w 5856"/>
                <a:gd name="T39" fmla="*/ 2824717 h 5472"/>
                <a:gd name="T40" fmla="*/ 1637450 w 5856"/>
                <a:gd name="T41" fmla="*/ 2959288 h 5472"/>
                <a:gd name="T42" fmla="*/ 1636179 w 5856"/>
                <a:gd name="T43" fmla="*/ 3313488 h 5472"/>
                <a:gd name="T44" fmla="*/ 1580285 w 5856"/>
                <a:gd name="T45" fmla="*/ 3222082 h 5472"/>
                <a:gd name="T46" fmla="*/ 1342734 w 5856"/>
                <a:gd name="T47" fmla="*/ 2956749 h 5472"/>
                <a:gd name="T48" fmla="*/ 5081 w 5856"/>
                <a:gd name="T49" fmla="*/ 3446790 h 5472"/>
                <a:gd name="T50" fmla="*/ 2179879 w 5856"/>
                <a:gd name="T51" fmla="*/ 2182332 h 5472"/>
                <a:gd name="T52" fmla="*/ 2291667 w 5856"/>
                <a:gd name="T53" fmla="*/ 2007136 h 5472"/>
                <a:gd name="T54" fmla="*/ 1948679 w 5856"/>
                <a:gd name="T55" fmla="*/ 3044347 h 5472"/>
                <a:gd name="T56" fmla="*/ 1984248 w 5856"/>
                <a:gd name="T57" fmla="*/ 3100206 h 5472"/>
                <a:gd name="T58" fmla="*/ 1942328 w 5856"/>
                <a:gd name="T59" fmla="*/ 2744736 h 5472"/>
                <a:gd name="T60" fmla="*/ 2132876 w 5856"/>
                <a:gd name="T61" fmla="*/ 3114171 h 5472"/>
                <a:gd name="T62" fmla="*/ 2483486 w 5856"/>
                <a:gd name="T63" fmla="*/ 1744342 h 5472"/>
                <a:gd name="T64" fmla="*/ 2336129 w 5856"/>
                <a:gd name="T65" fmla="*/ 1971589 h 5472"/>
                <a:gd name="T66" fmla="*/ 2107470 w 5856"/>
                <a:gd name="T67" fmla="*/ 1984284 h 5472"/>
                <a:gd name="T68" fmla="*/ 2536840 w 5856"/>
                <a:gd name="T69" fmla="*/ 1350786 h 5472"/>
                <a:gd name="T70" fmla="*/ 2451728 w 5856"/>
                <a:gd name="T71" fmla="*/ 1727838 h 5472"/>
                <a:gd name="T72" fmla="*/ 2022358 w 5856"/>
                <a:gd name="T73" fmla="*/ 2660947 h 5472"/>
                <a:gd name="T74" fmla="*/ 1906759 w 5856"/>
                <a:gd name="T75" fmla="*/ 2780283 h 5472"/>
                <a:gd name="T76" fmla="*/ 2087145 w 5856"/>
                <a:gd name="T77" fmla="*/ 2730772 h 5472"/>
                <a:gd name="T78" fmla="*/ 1878811 w 5856"/>
                <a:gd name="T79" fmla="*/ 2870420 h 5472"/>
                <a:gd name="T80" fmla="*/ 1669208 w 5856"/>
                <a:gd name="T81" fmla="*/ 3111632 h 5472"/>
                <a:gd name="T82" fmla="*/ 2046494 w 5856"/>
                <a:gd name="T83" fmla="*/ 2306747 h 5472"/>
                <a:gd name="T84" fmla="*/ 3226627 w 5856"/>
                <a:gd name="T85" fmla="*/ 603030 h 5472"/>
                <a:gd name="T86" fmla="*/ 2160824 w 5856"/>
                <a:gd name="T87" fmla="*/ 505275 h 5472"/>
                <a:gd name="T88" fmla="*/ 1448171 w 5856"/>
                <a:gd name="T89" fmla="*/ 275489 h 5472"/>
                <a:gd name="T90" fmla="*/ 899390 w 5856"/>
                <a:gd name="T91" fmla="*/ 483693 h 5472"/>
                <a:gd name="T92" fmla="*/ 736789 w 5856"/>
                <a:gd name="T93" fmla="*/ 700784 h 5472"/>
                <a:gd name="T94" fmla="*/ 137195 w 5856"/>
                <a:gd name="T95" fmla="*/ 684280 h 5472"/>
                <a:gd name="T96" fmla="*/ 415396 w 5856"/>
                <a:gd name="T97" fmla="*/ 2273739 h 5472"/>
                <a:gd name="T98" fmla="*/ 814279 w 5856"/>
                <a:gd name="T99" fmla="*/ 2748545 h 5472"/>
                <a:gd name="T100" fmla="*/ 1185214 w 5856"/>
                <a:gd name="T101" fmla="*/ 2338485 h 5472"/>
                <a:gd name="T102" fmla="*/ 1393547 w 5856"/>
                <a:gd name="T103" fmla="*/ 2695225 h 5472"/>
                <a:gd name="T104" fmla="*/ 1451982 w 5856"/>
                <a:gd name="T105" fmla="*/ 2856456 h 5472"/>
                <a:gd name="T106" fmla="*/ 1629828 w 5856"/>
                <a:gd name="T107" fmla="*/ 2740928 h 5472"/>
                <a:gd name="T108" fmla="*/ 1744157 w 5856"/>
                <a:gd name="T109" fmla="*/ 2391805 h 5472"/>
                <a:gd name="T110" fmla="*/ 1933435 w 5856"/>
                <a:gd name="T111" fmla="*/ 2254696 h 5472"/>
                <a:gd name="T112" fmla="*/ 1986789 w 5856"/>
                <a:gd name="T113" fmla="*/ 2059187 h 5472"/>
                <a:gd name="T114" fmla="*/ 1905488 w 5856"/>
                <a:gd name="T115" fmla="*/ 1812897 h 5472"/>
                <a:gd name="T116" fmla="*/ 2103659 w 5856"/>
                <a:gd name="T117" fmla="*/ 1858600 h 5472"/>
                <a:gd name="T118" fmla="*/ 2129066 w 5856"/>
                <a:gd name="T119" fmla="*/ 1809089 h 5472"/>
                <a:gd name="T120" fmla="*/ 2413618 w 5856"/>
                <a:gd name="T121" fmla="*/ 1277153 h 5472"/>
                <a:gd name="T122" fmla="*/ 3003049 w 5856"/>
                <a:gd name="T123" fmla="*/ 983890 h 5472"/>
                <a:gd name="T124" fmla="*/ 3079269 w 5856"/>
                <a:gd name="T125" fmla="*/ 1027054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solidFill>
              <a:srgbClr val="016AA3"/>
            </a:solidFill>
            <a:ln w="6350">
              <a:noFill/>
              <a:round/>
              <a:headEnd/>
              <a:tailEnd/>
            </a:ln>
          </p:spPr>
          <p:txBody>
            <a:bodyPr/>
            <a:lstStyle/>
            <a:p>
              <a:endParaRPr lang="en-US" sz="1800" b="1" dirty="0">
                <a:solidFill>
                  <a:prstClr val="black"/>
                </a:solidFill>
                <a:latin typeface="Calibri Light"/>
              </a:endParaRPr>
            </a:p>
          </p:txBody>
        </p:sp>
        <p:sp>
          <p:nvSpPr>
            <p:cNvPr id="9" name="Freeform 6004">
              <a:extLst>
                <a:ext uri="{FF2B5EF4-FFF2-40B4-BE49-F238E27FC236}">
                  <a16:creationId xmlns:a16="http://schemas.microsoft.com/office/drawing/2014/main" id="{E7BCB2E6-DC07-4F01-9629-87E1B2DB728F}"/>
                </a:ext>
              </a:extLst>
            </p:cNvPr>
            <p:cNvSpPr>
              <a:spLocks/>
            </p:cNvSpPr>
            <p:nvPr/>
          </p:nvSpPr>
          <p:spPr bwMode="auto">
            <a:xfrm>
              <a:off x="3948495" y="4209922"/>
              <a:ext cx="3572" cy="4030"/>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grpFill/>
            <a:ln w="6350">
              <a:noFill/>
              <a:round/>
              <a:headEnd/>
              <a:tailEnd/>
            </a:ln>
          </p:spPr>
          <p:txBody>
            <a:bodyPr/>
            <a:lstStyle/>
            <a:p>
              <a:endParaRPr lang="da-DK" sz="1800" b="1">
                <a:solidFill>
                  <a:prstClr val="black"/>
                </a:solidFill>
                <a:latin typeface="Calibri Light"/>
              </a:endParaRPr>
            </a:p>
          </p:txBody>
        </p:sp>
        <p:grpSp>
          <p:nvGrpSpPr>
            <p:cNvPr id="10" name="Gruppe 224">
              <a:extLst>
                <a:ext uri="{FF2B5EF4-FFF2-40B4-BE49-F238E27FC236}">
                  <a16:creationId xmlns:a16="http://schemas.microsoft.com/office/drawing/2014/main" id="{091A41DF-5606-4322-B694-72508E617528}"/>
                </a:ext>
              </a:extLst>
            </p:cNvPr>
            <p:cNvGrpSpPr/>
            <p:nvPr/>
          </p:nvGrpSpPr>
          <p:grpSpPr bwMode="auto">
            <a:xfrm>
              <a:off x="1504597" y="2399471"/>
              <a:ext cx="2802847" cy="1873326"/>
              <a:chOff x="93979" y="699453"/>
              <a:chExt cx="3986530" cy="2951480"/>
            </a:xfrm>
            <a:grpFill/>
          </p:grpSpPr>
          <p:sp>
            <p:nvSpPr>
              <p:cNvPr id="18" name="Freeform 6016">
                <a:extLst>
                  <a:ext uri="{FF2B5EF4-FFF2-40B4-BE49-F238E27FC236}">
                    <a16:creationId xmlns:a16="http://schemas.microsoft.com/office/drawing/2014/main" id="{67A26BB0-9256-47B0-AB78-9B0DF5E58968}"/>
                  </a:ext>
                </a:extLst>
              </p:cNvPr>
              <p:cNvSpPr>
                <a:spLocks/>
              </p:cNvSpPr>
              <p:nvPr/>
            </p:nvSpPr>
            <p:spPr bwMode="auto">
              <a:xfrm>
                <a:off x="1352550" y="1099503"/>
                <a:ext cx="40640" cy="26670"/>
              </a:xfrm>
              <a:custGeom>
                <a:avLst/>
                <a:gdLst/>
                <a:ahLst/>
                <a:cxnLst>
                  <a:cxn ang="0">
                    <a:pos x="54" y="2"/>
                  </a:cxn>
                  <a:cxn ang="0">
                    <a:pos x="54" y="2"/>
                  </a:cxn>
                  <a:cxn ang="0">
                    <a:pos x="32" y="12"/>
                  </a:cxn>
                  <a:cxn ang="0">
                    <a:pos x="10" y="24"/>
                  </a:cxn>
                  <a:cxn ang="0">
                    <a:pos x="4" y="30"/>
                  </a:cxn>
                  <a:cxn ang="0">
                    <a:pos x="0" y="36"/>
                  </a:cxn>
                  <a:cxn ang="0">
                    <a:pos x="2" y="38"/>
                  </a:cxn>
                  <a:cxn ang="0">
                    <a:pos x="4" y="40"/>
                  </a:cxn>
                  <a:cxn ang="0">
                    <a:pos x="16" y="42"/>
                  </a:cxn>
                  <a:cxn ang="0">
                    <a:pos x="16" y="42"/>
                  </a:cxn>
                  <a:cxn ang="0">
                    <a:pos x="22" y="42"/>
                  </a:cxn>
                  <a:cxn ang="0">
                    <a:pos x="28" y="42"/>
                  </a:cxn>
                  <a:cxn ang="0">
                    <a:pos x="40" y="36"/>
                  </a:cxn>
                  <a:cxn ang="0">
                    <a:pos x="50" y="28"/>
                  </a:cxn>
                  <a:cxn ang="0">
                    <a:pos x="58" y="20"/>
                  </a:cxn>
                  <a:cxn ang="0">
                    <a:pos x="62" y="10"/>
                  </a:cxn>
                  <a:cxn ang="0">
                    <a:pos x="64" y="4"/>
                  </a:cxn>
                  <a:cxn ang="0">
                    <a:pos x="64" y="2"/>
                  </a:cxn>
                  <a:cxn ang="0">
                    <a:pos x="62" y="0"/>
                  </a:cxn>
                  <a:cxn ang="0">
                    <a:pos x="58" y="0"/>
                  </a:cxn>
                  <a:cxn ang="0">
                    <a:pos x="54" y="2"/>
                  </a:cxn>
                  <a:cxn ang="0">
                    <a:pos x="54" y="2"/>
                  </a:cxn>
                </a:cxnLst>
                <a:rect l="0" t="0" r="r" b="b"/>
                <a:pathLst>
                  <a:path w="64" h="42">
                    <a:moveTo>
                      <a:pt x="54" y="2"/>
                    </a:moveTo>
                    <a:lnTo>
                      <a:pt x="54" y="2"/>
                    </a:lnTo>
                    <a:lnTo>
                      <a:pt x="32" y="12"/>
                    </a:lnTo>
                    <a:lnTo>
                      <a:pt x="10" y="24"/>
                    </a:lnTo>
                    <a:lnTo>
                      <a:pt x="4" y="30"/>
                    </a:lnTo>
                    <a:lnTo>
                      <a:pt x="0" y="36"/>
                    </a:lnTo>
                    <a:lnTo>
                      <a:pt x="2" y="38"/>
                    </a:lnTo>
                    <a:lnTo>
                      <a:pt x="4" y="40"/>
                    </a:lnTo>
                    <a:lnTo>
                      <a:pt x="16" y="42"/>
                    </a:lnTo>
                    <a:lnTo>
                      <a:pt x="16" y="42"/>
                    </a:lnTo>
                    <a:lnTo>
                      <a:pt x="22" y="42"/>
                    </a:lnTo>
                    <a:lnTo>
                      <a:pt x="28" y="42"/>
                    </a:lnTo>
                    <a:lnTo>
                      <a:pt x="40" y="36"/>
                    </a:lnTo>
                    <a:lnTo>
                      <a:pt x="50" y="28"/>
                    </a:lnTo>
                    <a:lnTo>
                      <a:pt x="58" y="20"/>
                    </a:lnTo>
                    <a:lnTo>
                      <a:pt x="62" y="10"/>
                    </a:lnTo>
                    <a:lnTo>
                      <a:pt x="64" y="4"/>
                    </a:lnTo>
                    <a:lnTo>
                      <a:pt x="64" y="2"/>
                    </a:lnTo>
                    <a:lnTo>
                      <a:pt x="62" y="0"/>
                    </a:lnTo>
                    <a:lnTo>
                      <a:pt x="58" y="0"/>
                    </a:lnTo>
                    <a:lnTo>
                      <a:pt x="54" y="2"/>
                    </a:lnTo>
                    <a:lnTo>
                      <a:pt x="54" y="2"/>
                    </a:lnTo>
                    <a:close/>
                  </a:path>
                </a:pathLst>
              </a:custGeom>
              <a:grpFill/>
              <a:ln w="6350">
                <a:noFill/>
                <a:round/>
                <a:headEnd/>
                <a:tailEnd/>
              </a:ln>
            </p:spPr>
            <p:txBody>
              <a:bodyPr/>
              <a:lstStyle/>
              <a:p>
                <a:endParaRPr lang="da-DK" sz="1800" b="1">
                  <a:solidFill>
                    <a:prstClr val="black"/>
                  </a:solidFill>
                  <a:latin typeface="Calibri Light"/>
                </a:endParaRPr>
              </a:p>
            </p:txBody>
          </p:sp>
          <p:sp>
            <p:nvSpPr>
              <p:cNvPr id="19" name="Freeform 6017">
                <a:extLst>
                  <a:ext uri="{FF2B5EF4-FFF2-40B4-BE49-F238E27FC236}">
                    <a16:creationId xmlns:a16="http://schemas.microsoft.com/office/drawing/2014/main" id="{FD0CF97C-5B77-410B-AC7C-71BEE1B3DD4E}"/>
                  </a:ext>
                </a:extLst>
              </p:cNvPr>
              <p:cNvSpPr>
                <a:spLocks/>
              </p:cNvSpPr>
              <p:nvPr/>
            </p:nvSpPr>
            <p:spPr bwMode="auto">
              <a:xfrm>
                <a:off x="1184910" y="1173163"/>
                <a:ext cx="270510" cy="165100"/>
              </a:xfrm>
              <a:custGeom>
                <a:avLst/>
                <a:gdLst/>
                <a:ahLst/>
                <a:cxnLst>
                  <a:cxn ang="0">
                    <a:pos x="20" y="198"/>
                  </a:cxn>
                  <a:cxn ang="0">
                    <a:pos x="68" y="214"/>
                  </a:cxn>
                  <a:cxn ang="0">
                    <a:pos x="92" y="232"/>
                  </a:cxn>
                  <a:cxn ang="0">
                    <a:pos x="106" y="256"/>
                  </a:cxn>
                  <a:cxn ang="0">
                    <a:pos x="116" y="260"/>
                  </a:cxn>
                  <a:cxn ang="0">
                    <a:pos x="146" y="248"/>
                  </a:cxn>
                  <a:cxn ang="0">
                    <a:pos x="168" y="236"/>
                  </a:cxn>
                  <a:cxn ang="0">
                    <a:pos x="184" y="238"/>
                  </a:cxn>
                  <a:cxn ang="0">
                    <a:pos x="208" y="232"/>
                  </a:cxn>
                  <a:cxn ang="0">
                    <a:pos x="216" y="226"/>
                  </a:cxn>
                  <a:cxn ang="0">
                    <a:pos x="224" y="200"/>
                  </a:cxn>
                  <a:cxn ang="0">
                    <a:pos x="232" y="178"/>
                  </a:cxn>
                  <a:cxn ang="0">
                    <a:pos x="254" y="172"/>
                  </a:cxn>
                  <a:cxn ang="0">
                    <a:pos x="266" y="158"/>
                  </a:cxn>
                  <a:cxn ang="0">
                    <a:pos x="280" y="140"/>
                  </a:cxn>
                  <a:cxn ang="0">
                    <a:pos x="322" y="124"/>
                  </a:cxn>
                  <a:cxn ang="0">
                    <a:pos x="392" y="94"/>
                  </a:cxn>
                  <a:cxn ang="0">
                    <a:pos x="418" y="86"/>
                  </a:cxn>
                  <a:cxn ang="0">
                    <a:pos x="424" y="72"/>
                  </a:cxn>
                  <a:cxn ang="0">
                    <a:pos x="408" y="64"/>
                  </a:cxn>
                  <a:cxn ang="0">
                    <a:pos x="370" y="40"/>
                  </a:cxn>
                  <a:cxn ang="0">
                    <a:pos x="334" y="22"/>
                  </a:cxn>
                  <a:cxn ang="0">
                    <a:pos x="302" y="22"/>
                  </a:cxn>
                  <a:cxn ang="0">
                    <a:pos x="284" y="30"/>
                  </a:cxn>
                  <a:cxn ang="0">
                    <a:pos x="276" y="40"/>
                  </a:cxn>
                  <a:cxn ang="0">
                    <a:pos x="272" y="36"/>
                  </a:cxn>
                  <a:cxn ang="0">
                    <a:pos x="268" y="26"/>
                  </a:cxn>
                  <a:cxn ang="0">
                    <a:pos x="260" y="26"/>
                  </a:cxn>
                  <a:cxn ang="0">
                    <a:pos x="234" y="22"/>
                  </a:cxn>
                  <a:cxn ang="0">
                    <a:pos x="192" y="2"/>
                  </a:cxn>
                  <a:cxn ang="0">
                    <a:pos x="168" y="0"/>
                  </a:cxn>
                  <a:cxn ang="0">
                    <a:pos x="138" y="6"/>
                  </a:cxn>
                  <a:cxn ang="0">
                    <a:pos x="54" y="16"/>
                  </a:cxn>
                  <a:cxn ang="0">
                    <a:pos x="50" y="20"/>
                  </a:cxn>
                  <a:cxn ang="0">
                    <a:pos x="56" y="28"/>
                  </a:cxn>
                  <a:cxn ang="0">
                    <a:pos x="64" y="46"/>
                  </a:cxn>
                  <a:cxn ang="0">
                    <a:pos x="76" y="52"/>
                  </a:cxn>
                  <a:cxn ang="0">
                    <a:pos x="86" y="60"/>
                  </a:cxn>
                  <a:cxn ang="0">
                    <a:pos x="74" y="72"/>
                  </a:cxn>
                  <a:cxn ang="0">
                    <a:pos x="72" y="80"/>
                  </a:cxn>
                  <a:cxn ang="0">
                    <a:pos x="58" y="84"/>
                  </a:cxn>
                  <a:cxn ang="0">
                    <a:pos x="56" y="90"/>
                  </a:cxn>
                  <a:cxn ang="0">
                    <a:pos x="48" y="106"/>
                  </a:cxn>
                  <a:cxn ang="0">
                    <a:pos x="46" y="114"/>
                  </a:cxn>
                  <a:cxn ang="0">
                    <a:pos x="56" y="122"/>
                  </a:cxn>
                  <a:cxn ang="0">
                    <a:pos x="44" y="126"/>
                  </a:cxn>
                  <a:cxn ang="0">
                    <a:pos x="30" y="130"/>
                  </a:cxn>
                  <a:cxn ang="0">
                    <a:pos x="34" y="140"/>
                  </a:cxn>
                  <a:cxn ang="0">
                    <a:pos x="22" y="160"/>
                  </a:cxn>
                  <a:cxn ang="0">
                    <a:pos x="4" y="182"/>
                  </a:cxn>
                  <a:cxn ang="0">
                    <a:pos x="0" y="192"/>
                  </a:cxn>
                  <a:cxn ang="0">
                    <a:pos x="2" y="196"/>
                  </a:cxn>
                </a:cxnLst>
                <a:rect l="0" t="0" r="r" b="b"/>
                <a:pathLst>
                  <a:path w="426" h="260">
                    <a:moveTo>
                      <a:pt x="2" y="196"/>
                    </a:moveTo>
                    <a:lnTo>
                      <a:pt x="2" y="196"/>
                    </a:lnTo>
                    <a:lnTo>
                      <a:pt x="20" y="198"/>
                    </a:lnTo>
                    <a:lnTo>
                      <a:pt x="38" y="204"/>
                    </a:lnTo>
                    <a:lnTo>
                      <a:pt x="68" y="214"/>
                    </a:lnTo>
                    <a:lnTo>
                      <a:pt x="68" y="214"/>
                    </a:lnTo>
                    <a:lnTo>
                      <a:pt x="78" y="220"/>
                    </a:lnTo>
                    <a:lnTo>
                      <a:pt x="86" y="226"/>
                    </a:lnTo>
                    <a:lnTo>
                      <a:pt x="92" y="232"/>
                    </a:lnTo>
                    <a:lnTo>
                      <a:pt x="96" y="240"/>
                    </a:lnTo>
                    <a:lnTo>
                      <a:pt x="102" y="252"/>
                    </a:lnTo>
                    <a:lnTo>
                      <a:pt x="106" y="256"/>
                    </a:lnTo>
                    <a:lnTo>
                      <a:pt x="110" y="260"/>
                    </a:lnTo>
                    <a:lnTo>
                      <a:pt x="110" y="260"/>
                    </a:lnTo>
                    <a:lnTo>
                      <a:pt x="116" y="260"/>
                    </a:lnTo>
                    <a:lnTo>
                      <a:pt x="122" y="260"/>
                    </a:lnTo>
                    <a:lnTo>
                      <a:pt x="134" y="256"/>
                    </a:lnTo>
                    <a:lnTo>
                      <a:pt x="146" y="248"/>
                    </a:lnTo>
                    <a:lnTo>
                      <a:pt x="160" y="240"/>
                    </a:lnTo>
                    <a:lnTo>
                      <a:pt x="160" y="240"/>
                    </a:lnTo>
                    <a:lnTo>
                      <a:pt x="168" y="236"/>
                    </a:lnTo>
                    <a:lnTo>
                      <a:pt x="172" y="234"/>
                    </a:lnTo>
                    <a:lnTo>
                      <a:pt x="180" y="236"/>
                    </a:lnTo>
                    <a:lnTo>
                      <a:pt x="184" y="238"/>
                    </a:lnTo>
                    <a:lnTo>
                      <a:pt x="190" y="238"/>
                    </a:lnTo>
                    <a:lnTo>
                      <a:pt x="198" y="236"/>
                    </a:lnTo>
                    <a:lnTo>
                      <a:pt x="208" y="232"/>
                    </a:lnTo>
                    <a:lnTo>
                      <a:pt x="208" y="232"/>
                    </a:lnTo>
                    <a:lnTo>
                      <a:pt x="212" y="230"/>
                    </a:lnTo>
                    <a:lnTo>
                      <a:pt x="216" y="226"/>
                    </a:lnTo>
                    <a:lnTo>
                      <a:pt x="222" y="218"/>
                    </a:lnTo>
                    <a:lnTo>
                      <a:pt x="224" y="210"/>
                    </a:lnTo>
                    <a:lnTo>
                      <a:pt x="224" y="200"/>
                    </a:lnTo>
                    <a:lnTo>
                      <a:pt x="224" y="192"/>
                    </a:lnTo>
                    <a:lnTo>
                      <a:pt x="226" y="184"/>
                    </a:lnTo>
                    <a:lnTo>
                      <a:pt x="232" y="178"/>
                    </a:lnTo>
                    <a:lnTo>
                      <a:pt x="244" y="174"/>
                    </a:lnTo>
                    <a:lnTo>
                      <a:pt x="244" y="174"/>
                    </a:lnTo>
                    <a:lnTo>
                      <a:pt x="254" y="172"/>
                    </a:lnTo>
                    <a:lnTo>
                      <a:pt x="260" y="170"/>
                    </a:lnTo>
                    <a:lnTo>
                      <a:pt x="264" y="164"/>
                    </a:lnTo>
                    <a:lnTo>
                      <a:pt x="266" y="158"/>
                    </a:lnTo>
                    <a:lnTo>
                      <a:pt x="268" y="152"/>
                    </a:lnTo>
                    <a:lnTo>
                      <a:pt x="272" y="146"/>
                    </a:lnTo>
                    <a:lnTo>
                      <a:pt x="280" y="140"/>
                    </a:lnTo>
                    <a:lnTo>
                      <a:pt x="292" y="136"/>
                    </a:lnTo>
                    <a:lnTo>
                      <a:pt x="292" y="136"/>
                    </a:lnTo>
                    <a:lnTo>
                      <a:pt x="322" y="124"/>
                    </a:lnTo>
                    <a:lnTo>
                      <a:pt x="348" y="112"/>
                    </a:lnTo>
                    <a:lnTo>
                      <a:pt x="370" y="102"/>
                    </a:lnTo>
                    <a:lnTo>
                      <a:pt x="392" y="94"/>
                    </a:lnTo>
                    <a:lnTo>
                      <a:pt x="392" y="94"/>
                    </a:lnTo>
                    <a:lnTo>
                      <a:pt x="408" y="90"/>
                    </a:lnTo>
                    <a:lnTo>
                      <a:pt x="418" y="86"/>
                    </a:lnTo>
                    <a:lnTo>
                      <a:pt x="424" y="82"/>
                    </a:lnTo>
                    <a:lnTo>
                      <a:pt x="426" y="76"/>
                    </a:lnTo>
                    <a:lnTo>
                      <a:pt x="424" y="72"/>
                    </a:lnTo>
                    <a:lnTo>
                      <a:pt x="420" y="70"/>
                    </a:lnTo>
                    <a:lnTo>
                      <a:pt x="408" y="64"/>
                    </a:lnTo>
                    <a:lnTo>
                      <a:pt x="408" y="64"/>
                    </a:lnTo>
                    <a:lnTo>
                      <a:pt x="398" y="60"/>
                    </a:lnTo>
                    <a:lnTo>
                      <a:pt x="390" y="54"/>
                    </a:lnTo>
                    <a:lnTo>
                      <a:pt x="370" y="40"/>
                    </a:lnTo>
                    <a:lnTo>
                      <a:pt x="360" y="32"/>
                    </a:lnTo>
                    <a:lnTo>
                      <a:pt x="348" y="26"/>
                    </a:lnTo>
                    <a:lnTo>
                      <a:pt x="334" y="22"/>
                    </a:lnTo>
                    <a:lnTo>
                      <a:pt x="318" y="22"/>
                    </a:lnTo>
                    <a:lnTo>
                      <a:pt x="318" y="22"/>
                    </a:lnTo>
                    <a:lnTo>
                      <a:pt x="302" y="22"/>
                    </a:lnTo>
                    <a:lnTo>
                      <a:pt x="294" y="24"/>
                    </a:lnTo>
                    <a:lnTo>
                      <a:pt x="288" y="26"/>
                    </a:lnTo>
                    <a:lnTo>
                      <a:pt x="284" y="30"/>
                    </a:lnTo>
                    <a:lnTo>
                      <a:pt x="282" y="36"/>
                    </a:lnTo>
                    <a:lnTo>
                      <a:pt x="280" y="38"/>
                    </a:lnTo>
                    <a:lnTo>
                      <a:pt x="276" y="40"/>
                    </a:lnTo>
                    <a:lnTo>
                      <a:pt x="276" y="40"/>
                    </a:lnTo>
                    <a:lnTo>
                      <a:pt x="272" y="40"/>
                    </a:lnTo>
                    <a:lnTo>
                      <a:pt x="272" y="36"/>
                    </a:lnTo>
                    <a:lnTo>
                      <a:pt x="272" y="32"/>
                    </a:lnTo>
                    <a:lnTo>
                      <a:pt x="272" y="30"/>
                    </a:lnTo>
                    <a:lnTo>
                      <a:pt x="268" y="26"/>
                    </a:lnTo>
                    <a:lnTo>
                      <a:pt x="268" y="26"/>
                    </a:lnTo>
                    <a:lnTo>
                      <a:pt x="266" y="26"/>
                    </a:lnTo>
                    <a:lnTo>
                      <a:pt x="260" y="26"/>
                    </a:lnTo>
                    <a:lnTo>
                      <a:pt x="250" y="24"/>
                    </a:lnTo>
                    <a:lnTo>
                      <a:pt x="234" y="22"/>
                    </a:lnTo>
                    <a:lnTo>
                      <a:pt x="234" y="22"/>
                    </a:lnTo>
                    <a:lnTo>
                      <a:pt x="218" y="16"/>
                    </a:lnTo>
                    <a:lnTo>
                      <a:pt x="208" y="12"/>
                    </a:lnTo>
                    <a:lnTo>
                      <a:pt x="192" y="2"/>
                    </a:lnTo>
                    <a:lnTo>
                      <a:pt x="186" y="0"/>
                    </a:lnTo>
                    <a:lnTo>
                      <a:pt x="178" y="0"/>
                    </a:lnTo>
                    <a:lnTo>
                      <a:pt x="168" y="0"/>
                    </a:lnTo>
                    <a:lnTo>
                      <a:pt x="154" y="2"/>
                    </a:lnTo>
                    <a:lnTo>
                      <a:pt x="154" y="2"/>
                    </a:lnTo>
                    <a:lnTo>
                      <a:pt x="138" y="6"/>
                    </a:lnTo>
                    <a:lnTo>
                      <a:pt x="120" y="8"/>
                    </a:lnTo>
                    <a:lnTo>
                      <a:pt x="82" y="12"/>
                    </a:lnTo>
                    <a:lnTo>
                      <a:pt x="54" y="16"/>
                    </a:lnTo>
                    <a:lnTo>
                      <a:pt x="48" y="18"/>
                    </a:lnTo>
                    <a:lnTo>
                      <a:pt x="48" y="18"/>
                    </a:lnTo>
                    <a:lnTo>
                      <a:pt x="50" y="20"/>
                    </a:lnTo>
                    <a:lnTo>
                      <a:pt x="50" y="20"/>
                    </a:lnTo>
                    <a:lnTo>
                      <a:pt x="54" y="24"/>
                    </a:lnTo>
                    <a:lnTo>
                      <a:pt x="56" y="28"/>
                    </a:lnTo>
                    <a:lnTo>
                      <a:pt x="58" y="36"/>
                    </a:lnTo>
                    <a:lnTo>
                      <a:pt x="60" y="42"/>
                    </a:lnTo>
                    <a:lnTo>
                      <a:pt x="64" y="46"/>
                    </a:lnTo>
                    <a:lnTo>
                      <a:pt x="68" y="48"/>
                    </a:lnTo>
                    <a:lnTo>
                      <a:pt x="76" y="52"/>
                    </a:lnTo>
                    <a:lnTo>
                      <a:pt x="76" y="52"/>
                    </a:lnTo>
                    <a:lnTo>
                      <a:pt x="84" y="56"/>
                    </a:lnTo>
                    <a:lnTo>
                      <a:pt x="86" y="58"/>
                    </a:lnTo>
                    <a:lnTo>
                      <a:pt x="86" y="60"/>
                    </a:lnTo>
                    <a:lnTo>
                      <a:pt x="84" y="64"/>
                    </a:lnTo>
                    <a:lnTo>
                      <a:pt x="76" y="68"/>
                    </a:lnTo>
                    <a:lnTo>
                      <a:pt x="74" y="72"/>
                    </a:lnTo>
                    <a:lnTo>
                      <a:pt x="72" y="76"/>
                    </a:lnTo>
                    <a:lnTo>
                      <a:pt x="72" y="76"/>
                    </a:lnTo>
                    <a:lnTo>
                      <a:pt x="72" y="80"/>
                    </a:lnTo>
                    <a:lnTo>
                      <a:pt x="70" y="82"/>
                    </a:lnTo>
                    <a:lnTo>
                      <a:pt x="64" y="82"/>
                    </a:lnTo>
                    <a:lnTo>
                      <a:pt x="58" y="84"/>
                    </a:lnTo>
                    <a:lnTo>
                      <a:pt x="56" y="86"/>
                    </a:lnTo>
                    <a:lnTo>
                      <a:pt x="56" y="90"/>
                    </a:lnTo>
                    <a:lnTo>
                      <a:pt x="56" y="90"/>
                    </a:lnTo>
                    <a:lnTo>
                      <a:pt x="56" y="94"/>
                    </a:lnTo>
                    <a:lnTo>
                      <a:pt x="54" y="98"/>
                    </a:lnTo>
                    <a:lnTo>
                      <a:pt x="48" y="106"/>
                    </a:lnTo>
                    <a:lnTo>
                      <a:pt x="44" y="110"/>
                    </a:lnTo>
                    <a:lnTo>
                      <a:pt x="44" y="112"/>
                    </a:lnTo>
                    <a:lnTo>
                      <a:pt x="46" y="114"/>
                    </a:lnTo>
                    <a:lnTo>
                      <a:pt x="46" y="114"/>
                    </a:lnTo>
                    <a:lnTo>
                      <a:pt x="54" y="118"/>
                    </a:lnTo>
                    <a:lnTo>
                      <a:pt x="56" y="122"/>
                    </a:lnTo>
                    <a:lnTo>
                      <a:pt x="56" y="124"/>
                    </a:lnTo>
                    <a:lnTo>
                      <a:pt x="54" y="124"/>
                    </a:lnTo>
                    <a:lnTo>
                      <a:pt x="44" y="126"/>
                    </a:lnTo>
                    <a:lnTo>
                      <a:pt x="44" y="126"/>
                    </a:lnTo>
                    <a:lnTo>
                      <a:pt x="34" y="128"/>
                    </a:lnTo>
                    <a:lnTo>
                      <a:pt x="30" y="130"/>
                    </a:lnTo>
                    <a:lnTo>
                      <a:pt x="30" y="134"/>
                    </a:lnTo>
                    <a:lnTo>
                      <a:pt x="34" y="140"/>
                    </a:lnTo>
                    <a:lnTo>
                      <a:pt x="34" y="140"/>
                    </a:lnTo>
                    <a:lnTo>
                      <a:pt x="34" y="144"/>
                    </a:lnTo>
                    <a:lnTo>
                      <a:pt x="32" y="150"/>
                    </a:lnTo>
                    <a:lnTo>
                      <a:pt x="22" y="160"/>
                    </a:lnTo>
                    <a:lnTo>
                      <a:pt x="10" y="172"/>
                    </a:lnTo>
                    <a:lnTo>
                      <a:pt x="6" y="178"/>
                    </a:lnTo>
                    <a:lnTo>
                      <a:pt x="4" y="182"/>
                    </a:lnTo>
                    <a:lnTo>
                      <a:pt x="4" y="182"/>
                    </a:lnTo>
                    <a:lnTo>
                      <a:pt x="2" y="188"/>
                    </a:lnTo>
                    <a:lnTo>
                      <a:pt x="0" y="192"/>
                    </a:lnTo>
                    <a:lnTo>
                      <a:pt x="0" y="194"/>
                    </a:lnTo>
                    <a:lnTo>
                      <a:pt x="2" y="196"/>
                    </a:lnTo>
                    <a:lnTo>
                      <a:pt x="2" y="196"/>
                    </a:lnTo>
                    <a:close/>
                  </a:path>
                </a:pathLst>
              </a:custGeom>
              <a:grpFill/>
              <a:ln w="6350">
                <a:noFill/>
                <a:round/>
                <a:headEnd/>
                <a:tailEnd/>
              </a:ln>
            </p:spPr>
            <p:txBody>
              <a:bodyPr/>
              <a:lstStyle/>
              <a:p>
                <a:endParaRPr lang="da-DK" sz="1800" b="1">
                  <a:solidFill>
                    <a:prstClr val="black"/>
                  </a:solidFill>
                  <a:latin typeface="Calibri Light"/>
                </a:endParaRPr>
              </a:p>
            </p:txBody>
          </p:sp>
          <p:sp>
            <p:nvSpPr>
              <p:cNvPr id="20" name="Freeform 6018">
                <a:extLst>
                  <a:ext uri="{FF2B5EF4-FFF2-40B4-BE49-F238E27FC236}">
                    <a16:creationId xmlns:a16="http://schemas.microsoft.com/office/drawing/2014/main" id="{6DF661E3-6659-48E2-BC73-A7095D46809C}"/>
                  </a:ext>
                </a:extLst>
              </p:cNvPr>
              <p:cNvSpPr>
                <a:spLocks/>
              </p:cNvSpPr>
              <p:nvPr/>
            </p:nvSpPr>
            <p:spPr bwMode="auto">
              <a:xfrm>
                <a:off x="1258570" y="1024573"/>
                <a:ext cx="190500" cy="87630"/>
              </a:xfrm>
              <a:custGeom>
                <a:avLst/>
                <a:gdLst/>
                <a:ahLst/>
                <a:cxnLst>
                  <a:cxn ang="0">
                    <a:pos x="12" y="124"/>
                  </a:cxn>
                  <a:cxn ang="0">
                    <a:pos x="16" y="130"/>
                  </a:cxn>
                  <a:cxn ang="0">
                    <a:pos x="36" y="120"/>
                  </a:cxn>
                  <a:cxn ang="0">
                    <a:pos x="50" y="118"/>
                  </a:cxn>
                  <a:cxn ang="0">
                    <a:pos x="66" y="124"/>
                  </a:cxn>
                  <a:cxn ang="0">
                    <a:pos x="76" y="124"/>
                  </a:cxn>
                  <a:cxn ang="0">
                    <a:pos x="88" y="114"/>
                  </a:cxn>
                  <a:cxn ang="0">
                    <a:pos x="94" y="122"/>
                  </a:cxn>
                  <a:cxn ang="0">
                    <a:pos x="112" y="138"/>
                  </a:cxn>
                  <a:cxn ang="0">
                    <a:pos x="132" y="132"/>
                  </a:cxn>
                  <a:cxn ang="0">
                    <a:pos x="138" y="114"/>
                  </a:cxn>
                  <a:cxn ang="0">
                    <a:pos x="146" y="110"/>
                  </a:cxn>
                  <a:cxn ang="0">
                    <a:pos x="156" y="114"/>
                  </a:cxn>
                  <a:cxn ang="0">
                    <a:pos x="174" y="94"/>
                  </a:cxn>
                  <a:cxn ang="0">
                    <a:pos x="182" y="76"/>
                  </a:cxn>
                  <a:cxn ang="0">
                    <a:pos x="186" y="66"/>
                  </a:cxn>
                  <a:cxn ang="0">
                    <a:pos x="206" y="56"/>
                  </a:cxn>
                  <a:cxn ang="0">
                    <a:pos x="208" y="64"/>
                  </a:cxn>
                  <a:cxn ang="0">
                    <a:pos x="206" y="88"/>
                  </a:cxn>
                  <a:cxn ang="0">
                    <a:pos x="214" y="96"/>
                  </a:cxn>
                  <a:cxn ang="0">
                    <a:pos x="236" y="100"/>
                  </a:cxn>
                  <a:cxn ang="0">
                    <a:pos x="244" y="92"/>
                  </a:cxn>
                  <a:cxn ang="0">
                    <a:pos x="246" y="80"/>
                  </a:cxn>
                  <a:cxn ang="0">
                    <a:pos x="274" y="74"/>
                  </a:cxn>
                  <a:cxn ang="0">
                    <a:pos x="294" y="60"/>
                  </a:cxn>
                  <a:cxn ang="0">
                    <a:pos x="280" y="42"/>
                  </a:cxn>
                  <a:cxn ang="0">
                    <a:pos x="272" y="36"/>
                  </a:cxn>
                  <a:cxn ang="0">
                    <a:pos x="278" y="28"/>
                  </a:cxn>
                  <a:cxn ang="0">
                    <a:pos x="300" y="18"/>
                  </a:cxn>
                  <a:cxn ang="0">
                    <a:pos x="288" y="8"/>
                  </a:cxn>
                  <a:cxn ang="0">
                    <a:pos x="258" y="0"/>
                  </a:cxn>
                  <a:cxn ang="0">
                    <a:pos x="244" y="4"/>
                  </a:cxn>
                  <a:cxn ang="0">
                    <a:pos x="234" y="16"/>
                  </a:cxn>
                  <a:cxn ang="0">
                    <a:pos x="202" y="12"/>
                  </a:cxn>
                  <a:cxn ang="0">
                    <a:pos x="160" y="18"/>
                  </a:cxn>
                  <a:cxn ang="0">
                    <a:pos x="128" y="38"/>
                  </a:cxn>
                  <a:cxn ang="0">
                    <a:pos x="102" y="58"/>
                  </a:cxn>
                  <a:cxn ang="0">
                    <a:pos x="82" y="66"/>
                  </a:cxn>
                  <a:cxn ang="0">
                    <a:pos x="66" y="78"/>
                  </a:cxn>
                  <a:cxn ang="0">
                    <a:pos x="44" y="90"/>
                  </a:cxn>
                  <a:cxn ang="0">
                    <a:pos x="28" y="86"/>
                  </a:cxn>
                  <a:cxn ang="0">
                    <a:pos x="12" y="96"/>
                  </a:cxn>
                  <a:cxn ang="0">
                    <a:pos x="2" y="112"/>
                  </a:cxn>
                  <a:cxn ang="0">
                    <a:pos x="14" y="116"/>
                  </a:cxn>
                </a:cxnLst>
                <a:rect l="0" t="0" r="r" b="b"/>
                <a:pathLst>
                  <a:path w="300" h="138">
                    <a:moveTo>
                      <a:pt x="14" y="120"/>
                    </a:moveTo>
                    <a:lnTo>
                      <a:pt x="14" y="120"/>
                    </a:lnTo>
                    <a:lnTo>
                      <a:pt x="12" y="124"/>
                    </a:lnTo>
                    <a:lnTo>
                      <a:pt x="12" y="126"/>
                    </a:lnTo>
                    <a:lnTo>
                      <a:pt x="14" y="128"/>
                    </a:lnTo>
                    <a:lnTo>
                      <a:pt x="16" y="130"/>
                    </a:lnTo>
                    <a:lnTo>
                      <a:pt x="24" y="128"/>
                    </a:lnTo>
                    <a:lnTo>
                      <a:pt x="36" y="120"/>
                    </a:lnTo>
                    <a:lnTo>
                      <a:pt x="36" y="120"/>
                    </a:lnTo>
                    <a:lnTo>
                      <a:pt x="42" y="118"/>
                    </a:lnTo>
                    <a:lnTo>
                      <a:pt x="46" y="116"/>
                    </a:lnTo>
                    <a:lnTo>
                      <a:pt x="50" y="118"/>
                    </a:lnTo>
                    <a:lnTo>
                      <a:pt x="52" y="118"/>
                    </a:lnTo>
                    <a:lnTo>
                      <a:pt x="60" y="124"/>
                    </a:lnTo>
                    <a:lnTo>
                      <a:pt x="66" y="124"/>
                    </a:lnTo>
                    <a:lnTo>
                      <a:pt x="72" y="126"/>
                    </a:lnTo>
                    <a:lnTo>
                      <a:pt x="72" y="126"/>
                    </a:lnTo>
                    <a:lnTo>
                      <a:pt x="76" y="124"/>
                    </a:lnTo>
                    <a:lnTo>
                      <a:pt x="82" y="122"/>
                    </a:lnTo>
                    <a:lnTo>
                      <a:pt x="86" y="116"/>
                    </a:lnTo>
                    <a:lnTo>
                      <a:pt x="88" y="114"/>
                    </a:lnTo>
                    <a:lnTo>
                      <a:pt x="90" y="114"/>
                    </a:lnTo>
                    <a:lnTo>
                      <a:pt x="94" y="122"/>
                    </a:lnTo>
                    <a:lnTo>
                      <a:pt x="94" y="122"/>
                    </a:lnTo>
                    <a:lnTo>
                      <a:pt x="98" y="130"/>
                    </a:lnTo>
                    <a:lnTo>
                      <a:pt x="104" y="134"/>
                    </a:lnTo>
                    <a:lnTo>
                      <a:pt x="112" y="138"/>
                    </a:lnTo>
                    <a:lnTo>
                      <a:pt x="118" y="138"/>
                    </a:lnTo>
                    <a:lnTo>
                      <a:pt x="126" y="136"/>
                    </a:lnTo>
                    <a:lnTo>
                      <a:pt x="132" y="132"/>
                    </a:lnTo>
                    <a:lnTo>
                      <a:pt x="136" y="124"/>
                    </a:lnTo>
                    <a:lnTo>
                      <a:pt x="138" y="114"/>
                    </a:lnTo>
                    <a:lnTo>
                      <a:pt x="138" y="114"/>
                    </a:lnTo>
                    <a:lnTo>
                      <a:pt x="138" y="106"/>
                    </a:lnTo>
                    <a:lnTo>
                      <a:pt x="140" y="104"/>
                    </a:lnTo>
                    <a:lnTo>
                      <a:pt x="146" y="110"/>
                    </a:lnTo>
                    <a:lnTo>
                      <a:pt x="150" y="114"/>
                    </a:lnTo>
                    <a:lnTo>
                      <a:pt x="154" y="114"/>
                    </a:lnTo>
                    <a:lnTo>
                      <a:pt x="156" y="114"/>
                    </a:lnTo>
                    <a:lnTo>
                      <a:pt x="160" y="112"/>
                    </a:lnTo>
                    <a:lnTo>
                      <a:pt x="164" y="108"/>
                    </a:lnTo>
                    <a:lnTo>
                      <a:pt x="174" y="94"/>
                    </a:lnTo>
                    <a:lnTo>
                      <a:pt x="174" y="94"/>
                    </a:lnTo>
                    <a:lnTo>
                      <a:pt x="180" y="82"/>
                    </a:lnTo>
                    <a:lnTo>
                      <a:pt x="182" y="76"/>
                    </a:lnTo>
                    <a:lnTo>
                      <a:pt x="182" y="68"/>
                    </a:lnTo>
                    <a:lnTo>
                      <a:pt x="184" y="66"/>
                    </a:lnTo>
                    <a:lnTo>
                      <a:pt x="186" y="66"/>
                    </a:lnTo>
                    <a:lnTo>
                      <a:pt x="198" y="58"/>
                    </a:lnTo>
                    <a:lnTo>
                      <a:pt x="198" y="58"/>
                    </a:lnTo>
                    <a:lnTo>
                      <a:pt x="206" y="56"/>
                    </a:lnTo>
                    <a:lnTo>
                      <a:pt x="208" y="58"/>
                    </a:lnTo>
                    <a:lnTo>
                      <a:pt x="210" y="58"/>
                    </a:lnTo>
                    <a:lnTo>
                      <a:pt x="208" y="64"/>
                    </a:lnTo>
                    <a:lnTo>
                      <a:pt x="206" y="72"/>
                    </a:lnTo>
                    <a:lnTo>
                      <a:pt x="204" y="80"/>
                    </a:lnTo>
                    <a:lnTo>
                      <a:pt x="206" y="88"/>
                    </a:lnTo>
                    <a:lnTo>
                      <a:pt x="208" y="92"/>
                    </a:lnTo>
                    <a:lnTo>
                      <a:pt x="210" y="94"/>
                    </a:lnTo>
                    <a:lnTo>
                      <a:pt x="214" y="96"/>
                    </a:lnTo>
                    <a:lnTo>
                      <a:pt x="222" y="98"/>
                    </a:lnTo>
                    <a:lnTo>
                      <a:pt x="222" y="98"/>
                    </a:lnTo>
                    <a:lnTo>
                      <a:pt x="236" y="100"/>
                    </a:lnTo>
                    <a:lnTo>
                      <a:pt x="242" y="98"/>
                    </a:lnTo>
                    <a:lnTo>
                      <a:pt x="246" y="96"/>
                    </a:lnTo>
                    <a:lnTo>
                      <a:pt x="244" y="92"/>
                    </a:lnTo>
                    <a:lnTo>
                      <a:pt x="244" y="86"/>
                    </a:lnTo>
                    <a:lnTo>
                      <a:pt x="244" y="82"/>
                    </a:lnTo>
                    <a:lnTo>
                      <a:pt x="246" y="80"/>
                    </a:lnTo>
                    <a:lnTo>
                      <a:pt x="254" y="78"/>
                    </a:lnTo>
                    <a:lnTo>
                      <a:pt x="254" y="78"/>
                    </a:lnTo>
                    <a:lnTo>
                      <a:pt x="274" y="74"/>
                    </a:lnTo>
                    <a:lnTo>
                      <a:pt x="284" y="70"/>
                    </a:lnTo>
                    <a:lnTo>
                      <a:pt x="290" y="66"/>
                    </a:lnTo>
                    <a:lnTo>
                      <a:pt x="294" y="60"/>
                    </a:lnTo>
                    <a:lnTo>
                      <a:pt x="294" y="54"/>
                    </a:lnTo>
                    <a:lnTo>
                      <a:pt x="290" y="48"/>
                    </a:lnTo>
                    <a:lnTo>
                      <a:pt x="280" y="42"/>
                    </a:lnTo>
                    <a:lnTo>
                      <a:pt x="280" y="42"/>
                    </a:lnTo>
                    <a:lnTo>
                      <a:pt x="274" y="38"/>
                    </a:lnTo>
                    <a:lnTo>
                      <a:pt x="272" y="36"/>
                    </a:lnTo>
                    <a:lnTo>
                      <a:pt x="272" y="34"/>
                    </a:lnTo>
                    <a:lnTo>
                      <a:pt x="272" y="32"/>
                    </a:lnTo>
                    <a:lnTo>
                      <a:pt x="278" y="28"/>
                    </a:lnTo>
                    <a:lnTo>
                      <a:pt x="288" y="24"/>
                    </a:lnTo>
                    <a:lnTo>
                      <a:pt x="296" y="22"/>
                    </a:lnTo>
                    <a:lnTo>
                      <a:pt x="300" y="18"/>
                    </a:lnTo>
                    <a:lnTo>
                      <a:pt x="300" y="16"/>
                    </a:lnTo>
                    <a:lnTo>
                      <a:pt x="298" y="14"/>
                    </a:lnTo>
                    <a:lnTo>
                      <a:pt x="288" y="8"/>
                    </a:lnTo>
                    <a:lnTo>
                      <a:pt x="288" y="8"/>
                    </a:lnTo>
                    <a:lnTo>
                      <a:pt x="266" y="0"/>
                    </a:lnTo>
                    <a:lnTo>
                      <a:pt x="258" y="0"/>
                    </a:lnTo>
                    <a:lnTo>
                      <a:pt x="254" y="0"/>
                    </a:lnTo>
                    <a:lnTo>
                      <a:pt x="248" y="2"/>
                    </a:lnTo>
                    <a:lnTo>
                      <a:pt x="244" y="4"/>
                    </a:lnTo>
                    <a:lnTo>
                      <a:pt x="238" y="14"/>
                    </a:lnTo>
                    <a:lnTo>
                      <a:pt x="238" y="14"/>
                    </a:lnTo>
                    <a:lnTo>
                      <a:pt x="234" y="16"/>
                    </a:lnTo>
                    <a:lnTo>
                      <a:pt x="232" y="16"/>
                    </a:lnTo>
                    <a:lnTo>
                      <a:pt x="224" y="16"/>
                    </a:lnTo>
                    <a:lnTo>
                      <a:pt x="202" y="12"/>
                    </a:lnTo>
                    <a:lnTo>
                      <a:pt x="186" y="12"/>
                    </a:lnTo>
                    <a:lnTo>
                      <a:pt x="170" y="14"/>
                    </a:lnTo>
                    <a:lnTo>
                      <a:pt x="160" y="18"/>
                    </a:lnTo>
                    <a:lnTo>
                      <a:pt x="150" y="22"/>
                    </a:lnTo>
                    <a:lnTo>
                      <a:pt x="140" y="28"/>
                    </a:lnTo>
                    <a:lnTo>
                      <a:pt x="128" y="38"/>
                    </a:lnTo>
                    <a:lnTo>
                      <a:pt x="128" y="38"/>
                    </a:lnTo>
                    <a:lnTo>
                      <a:pt x="112" y="50"/>
                    </a:lnTo>
                    <a:lnTo>
                      <a:pt x="102" y="58"/>
                    </a:lnTo>
                    <a:lnTo>
                      <a:pt x="94" y="62"/>
                    </a:lnTo>
                    <a:lnTo>
                      <a:pt x="90" y="62"/>
                    </a:lnTo>
                    <a:lnTo>
                      <a:pt x="82" y="66"/>
                    </a:lnTo>
                    <a:lnTo>
                      <a:pt x="76" y="70"/>
                    </a:lnTo>
                    <a:lnTo>
                      <a:pt x="66" y="78"/>
                    </a:lnTo>
                    <a:lnTo>
                      <a:pt x="66" y="78"/>
                    </a:lnTo>
                    <a:lnTo>
                      <a:pt x="58" y="86"/>
                    </a:lnTo>
                    <a:lnTo>
                      <a:pt x="50" y="88"/>
                    </a:lnTo>
                    <a:lnTo>
                      <a:pt x="44" y="90"/>
                    </a:lnTo>
                    <a:lnTo>
                      <a:pt x="38" y="88"/>
                    </a:lnTo>
                    <a:lnTo>
                      <a:pt x="34" y="86"/>
                    </a:lnTo>
                    <a:lnTo>
                      <a:pt x="28" y="86"/>
                    </a:lnTo>
                    <a:lnTo>
                      <a:pt x="20" y="90"/>
                    </a:lnTo>
                    <a:lnTo>
                      <a:pt x="12" y="96"/>
                    </a:lnTo>
                    <a:lnTo>
                      <a:pt x="12" y="96"/>
                    </a:lnTo>
                    <a:lnTo>
                      <a:pt x="4" y="104"/>
                    </a:lnTo>
                    <a:lnTo>
                      <a:pt x="0" y="108"/>
                    </a:lnTo>
                    <a:lnTo>
                      <a:pt x="2" y="112"/>
                    </a:lnTo>
                    <a:lnTo>
                      <a:pt x="4" y="112"/>
                    </a:lnTo>
                    <a:lnTo>
                      <a:pt x="12" y="114"/>
                    </a:lnTo>
                    <a:lnTo>
                      <a:pt x="14" y="116"/>
                    </a:lnTo>
                    <a:lnTo>
                      <a:pt x="14" y="120"/>
                    </a:lnTo>
                    <a:lnTo>
                      <a:pt x="14" y="120"/>
                    </a:lnTo>
                    <a:close/>
                  </a:path>
                </a:pathLst>
              </a:custGeom>
              <a:grpFill/>
              <a:ln w="6350">
                <a:noFill/>
                <a:round/>
                <a:headEnd/>
                <a:tailEnd/>
              </a:ln>
            </p:spPr>
            <p:txBody>
              <a:bodyPr/>
              <a:lstStyle/>
              <a:p>
                <a:endParaRPr lang="da-DK" sz="1800" b="1">
                  <a:solidFill>
                    <a:prstClr val="black"/>
                  </a:solidFill>
                  <a:latin typeface="Calibri Light"/>
                </a:endParaRPr>
              </a:p>
            </p:txBody>
          </p:sp>
          <p:sp>
            <p:nvSpPr>
              <p:cNvPr id="21" name="Freeform 6019">
                <a:extLst>
                  <a:ext uri="{FF2B5EF4-FFF2-40B4-BE49-F238E27FC236}">
                    <a16:creationId xmlns:a16="http://schemas.microsoft.com/office/drawing/2014/main" id="{6FA236DA-5CAD-44F8-BCB2-1E2838EF61A9}"/>
                  </a:ext>
                </a:extLst>
              </p:cNvPr>
              <p:cNvSpPr>
                <a:spLocks/>
              </p:cNvSpPr>
              <p:nvPr/>
            </p:nvSpPr>
            <p:spPr bwMode="auto">
              <a:xfrm>
                <a:off x="1468120" y="1056323"/>
                <a:ext cx="35560" cy="10160"/>
              </a:xfrm>
              <a:custGeom>
                <a:avLst/>
                <a:gdLst/>
                <a:ahLst/>
                <a:cxnLst>
                  <a:cxn ang="0">
                    <a:pos x="0" y="8"/>
                  </a:cxn>
                  <a:cxn ang="0">
                    <a:pos x="0" y="8"/>
                  </a:cxn>
                  <a:cxn ang="0">
                    <a:pos x="0" y="12"/>
                  </a:cxn>
                  <a:cxn ang="0">
                    <a:pos x="4" y="14"/>
                  </a:cxn>
                  <a:cxn ang="0">
                    <a:pos x="18" y="16"/>
                  </a:cxn>
                  <a:cxn ang="0">
                    <a:pos x="38" y="16"/>
                  </a:cxn>
                  <a:cxn ang="0">
                    <a:pos x="46" y="14"/>
                  </a:cxn>
                  <a:cxn ang="0">
                    <a:pos x="54" y="12"/>
                  </a:cxn>
                  <a:cxn ang="0">
                    <a:pos x="54" y="12"/>
                  </a:cxn>
                  <a:cxn ang="0">
                    <a:pos x="56" y="10"/>
                  </a:cxn>
                  <a:cxn ang="0">
                    <a:pos x="56" y="8"/>
                  </a:cxn>
                  <a:cxn ang="0">
                    <a:pos x="54" y="6"/>
                  </a:cxn>
                  <a:cxn ang="0">
                    <a:pos x="46" y="2"/>
                  </a:cxn>
                  <a:cxn ang="0">
                    <a:pos x="36" y="2"/>
                  </a:cxn>
                  <a:cxn ang="0">
                    <a:pos x="26" y="0"/>
                  </a:cxn>
                  <a:cxn ang="0">
                    <a:pos x="16" y="2"/>
                  </a:cxn>
                  <a:cxn ang="0">
                    <a:pos x="6" y="4"/>
                  </a:cxn>
                  <a:cxn ang="0">
                    <a:pos x="0" y="8"/>
                  </a:cxn>
                  <a:cxn ang="0">
                    <a:pos x="0" y="8"/>
                  </a:cxn>
                </a:cxnLst>
                <a:rect l="0" t="0" r="r" b="b"/>
                <a:pathLst>
                  <a:path w="56" h="16">
                    <a:moveTo>
                      <a:pt x="0" y="8"/>
                    </a:moveTo>
                    <a:lnTo>
                      <a:pt x="0" y="8"/>
                    </a:lnTo>
                    <a:lnTo>
                      <a:pt x="0" y="12"/>
                    </a:lnTo>
                    <a:lnTo>
                      <a:pt x="4" y="14"/>
                    </a:lnTo>
                    <a:lnTo>
                      <a:pt x="18" y="16"/>
                    </a:lnTo>
                    <a:lnTo>
                      <a:pt x="38" y="16"/>
                    </a:lnTo>
                    <a:lnTo>
                      <a:pt x="46" y="14"/>
                    </a:lnTo>
                    <a:lnTo>
                      <a:pt x="54" y="12"/>
                    </a:lnTo>
                    <a:lnTo>
                      <a:pt x="54" y="12"/>
                    </a:lnTo>
                    <a:lnTo>
                      <a:pt x="56" y="10"/>
                    </a:lnTo>
                    <a:lnTo>
                      <a:pt x="56" y="8"/>
                    </a:lnTo>
                    <a:lnTo>
                      <a:pt x="54" y="6"/>
                    </a:lnTo>
                    <a:lnTo>
                      <a:pt x="46" y="2"/>
                    </a:lnTo>
                    <a:lnTo>
                      <a:pt x="36" y="2"/>
                    </a:lnTo>
                    <a:lnTo>
                      <a:pt x="26" y="0"/>
                    </a:lnTo>
                    <a:lnTo>
                      <a:pt x="16" y="2"/>
                    </a:lnTo>
                    <a:lnTo>
                      <a:pt x="6" y="4"/>
                    </a:lnTo>
                    <a:lnTo>
                      <a:pt x="0" y="8"/>
                    </a:lnTo>
                    <a:lnTo>
                      <a:pt x="0" y="8"/>
                    </a:lnTo>
                    <a:close/>
                  </a:path>
                </a:pathLst>
              </a:custGeom>
              <a:grpFill/>
              <a:ln w="6350">
                <a:noFill/>
                <a:round/>
                <a:headEnd/>
                <a:tailEnd/>
              </a:ln>
            </p:spPr>
            <p:txBody>
              <a:bodyPr/>
              <a:lstStyle/>
              <a:p>
                <a:endParaRPr lang="da-DK" sz="1800" b="1">
                  <a:solidFill>
                    <a:prstClr val="black"/>
                  </a:solidFill>
                  <a:latin typeface="Calibri Light"/>
                </a:endParaRPr>
              </a:p>
            </p:txBody>
          </p:sp>
          <p:sp>
            <p:nvSpPr>
              <p:cNvPr id="22" name="Freeform 6020">
                <a:extLst>
                  <a:ext uri="{FF2B5EF4-FFF2-40B4-BE49-F238E27FC236}">
                    <a16:creationId xmlns:a16="http://schemas.microsoft.com/office/drawing/2014/main" id="{11DF546B-E7FE-4BF8-AF8A-5EF6D0928BB2}"/>
                  </a:ext>
                </a:extLst>
              </p:cNvPr>
              <p:cNvSpPr>
                <a:spLocks/>
              </p:cNvSpPr>
              <p:nvPr/>
            </p:nvSpPr>
            <p:spPr bwMode="auto">
              <a:xfrm>
                <a:off x="1464310" y="996633"/>
                <a:ext cx="34290" cy="19050"/>
              </a:xfrm>
              <a:custGeom>
                <a:avLst/>
                <a:gdLst/>
                <a:ahLst/>
                <a:cxnLst>
                  <a:cxn ang="0">
                    <a:pos x="42" y="30"/>
                  </a:cxn>
                  <a:cxn ang="0">
                    <a:pos x="42" y="30"/>
                  </a:cxn>
                  <a:cxn ang="0">
                    <a:pos x="52" y="28"/>
                  </a:cxn>
                  <a:cxn ang="0">
                    <a:pos x="54" y="26"/>
                  </a:cxn>
                  <a:cxn ang="0">
                    <a:pos x="54" y="24"/>
                  </a:cxn>
                  <a:cxn ang="0">
                    <a:pos x="50" y="18"/>
                  </a:cxn>
                  <a:cxn ang="0">
                    <a:pos x="40" y="8"/>
                  </a:cxn>
                  <a:cxn ang="0">
                    <a:pos x="40" y="8"/>
                  </a:cxn>
                  <a:cxn ang="0">
                    <a:pos x="34" y="4"/>
                  </a:cxn>
                  <a:cxn ang="0">
                    <a:pos x="26" y="0"/>
                  </a:cxn>
                  <a:cxn ang="0">
                    <a:pos x="22" y="0"/>
                  </a:cxn>
                  <a:cxn ang="0">
                    <a:pos x="16" y="0"/>
                  </a:cxn>
                  <a:cxn ang="0">
                    <a:pos x="6" y="4"/>
                  </a:cxn>
                  <a:cxn ang="0">
                    <a:pos x="0" y="8"/>
                  </a:cxn>
                  <a:cxn ang="0">
                    <a:pos x="0" y="8"/>
                  </a:cxn>
                  <a:cxn ang="0">
                    <a:pos x="0" y="12"/>
                  </a:cxn>
                  <a:cxn ang="0">
                    <a:pos x="0" y="14"/>
                  </a:cxn>
                  <a:cxn ang="0">
                    <a:pos x="8" y="22"/>
                  </a:cxn>
                  <a:cxn ang="0">
                    <a:pos x="24" y="28"/>
                  </a:cxn>
                  <a:cxn ang="0">
                    <a:pos x="32" y="28"/>
                  </a:cxn>
                  <a:cxn ang="0">
                    <a:pos x="42" y="30"/>
                  </a:cxn>
                  <a:cxn ang="0">
                    <a:pos x="42" y="30"/>
                  </a:cxn>
                </a:cxnLst>
                <a:rect l="0" t="0" r="r" b="b"/>
                <a:pathLst>
                  <a:path w="54" h="30">
                    <a:moveTo>
                      <a:pt x="42" y="30"/>
                    </a:moveTo>
                    <a:lnTo>
                      <a:pt x="42" y="30"/>
                    </a:lnTo>
                    <a:lnTo>
                      <a:pt x="52" y="28"/>
                    </a:lnTo>
                    <a:lnTo>
                      <a:pt x="54" y="26"/>
                    </a:lnTo>
                    <a:lnTo>
                      <a:pt x="54" y="24"/>
                    </a:lnTo>
                    <a:lnTo>
                      <a:pt x="50" y="18"/>
                    </a:lnTo>
                    <a:lnTo>
                      <a:pt x="40" y="8"/>
                    </a:lnTo>
                    <a:lnTo>
                      <a:pt x="40" y="8"/>
                    </a:lnTo>
                    <a:lnTo>
                      <a:pt x="34" y="4"/>
                    </a:lnTo>
                    <a:lnTo>
                      <a:pt x="26" y="0"/>
                    </a:lnTo>
                    <a:lnTo>
                      <a:pt x="22" y="0"/>
                    </a:lnTo>
                    <a:lnTo>
                      <a:pt x="16" y="0"/>
                    </a:lnTo>
                    <a:lnTo>
                      <a:pt x="6" y="4"/>
                    </a:lnTo>
                    <a:lnTo>
                      <a:pt x="0" y="8"/>
                    </a:lnTo>
                    <a:lnTo>
                      <a:pt x="0" y="8"/>
                    </a:lnTo>
                    <a:lnTo>
                      <a:pt x="0" y="12"/>
                    </a:lnTo>
                    <a:lnTo>
                      <a:pt x="0" y="14"/>
                    </a:lnTo>
                    <a:lnTo>
                      <a:pt x="8" y="22"/>
                    </a:lnTo>
                    <a:lnTo>
                      <a:pt x="24" y="28"/>
                    </a:lnTo>
                    <a:lnTo>
                      <a:pt x="32" y="28"/>
                    </a:lnTo>
                    <a:lnTo>
                      <a:pt x="42" y="30"/>
                    </a:lnTo>
                    <a:lnTo>
                      <a:pt x="42" y="30"/>
                    </a:lnTo>
                    <a:close/>
                  </a:path>
                </a:pathLst>
              </a:custGeom>
              <a:grpFill/>
              <a:ln w="6350">
                <a:noFill/>
                <a:round/>
                <a:headEnd/>
                <a:tailEnd/>
              </a:ln>
            </p:spPr>
            <p:txBody>
              <a:bodyPr/>
              <a:lstStyle/>
              <a:p>
                <a:endParaRPr lang="da-DK" sz="1800" b="1">
                  <a:solidFill>
                    <a:prstClr val="black"/>
                  </a:solidFill>
                  <a:latin typeface="Calibri Light"/>
                </a:endParaRPr>
              </a:p>
            </p:txBody>
          </p:sp>
          <p:sp>
            <p:nvSpPr>
              <p:cNvPr id="23" name="Freeform 6021">
                <a:extLst>
                  <a:ext uri="{FF2B5EF4-FFF2-40B4-BE49-F238E27FC236}">
                    <a16:creationId xmlns:a16="http://schemas.microsoft.com/office/drawing/2014/main" id="{05956FE5-5CDF-4FFE-9057-38830CF7E249}"/>
                  </a:ext>
                </a:extLst>
              </p:cNvPr>
              <p:cNvSpPr>
                <a:spLocks/>
              </p:cNvSpPr>
              <p:nvPr/>
            </p:nvSpPr>
            <p:spPr bwMode="auto">
              <a:xfrm>
                <a:off x="1504950" y="994093"/>
                <a:ext cx="97790" cy="39370"/>
              </a:xfrm>
              <a:custGeom>
                <a:avLst/>
                <a:gdLst/>
                <a:ahLst/>
                <a:cxnLst>
                  <a:cxn ang="0">
                    <a:pos x="106" y="56"/>
                  </a:cxn>
                  <a:cxn ang="0">
                    <a:pos x="106" y="56"/>
                  </a:cxn>
                  <a:cxn ang="0">
                    <a:pos x="120" y="52"/>
                  </a:cxn>
                  <a:cxn ang="0">
                    <a:pos x="130" y="48"/>
                  </a:cxn>
                  <a:cxn ang="0">
                    <a:pos x="136" y="44"/>
                  </a:cxn>
                  <a:cxn ang="0">
                    <a:pos x="138" y="40"/>
                  </a:cxn>
                  <a:cxn ang="0">
                    <a:pos x="138" y="34"/>
                  </a:cxn>
                  <a:cxn ang="0">
                    <a:pos x="132" y="30"/>
                  </a:cxn>
                  <a:cxn ang="0">
                    <a:pos x="124" y="28"/>
                  </a:cxn>
                  <a:cxn ang="0">
                    <a:pos x="114" y="26"/>
                  </a:cxn>
                  <a:cxn ang="0">
                    <a:pos x="114" y="26"/>
                  </a:cxn>
                  <a:cxn ang="0">
                    <a:pos x="104" y="24"/>
                  </a:cxn>
                  <a:cxn ang="0">
                    <a:pos x="104" y="24"/>
                  </a:cxn>
                  <a:cxn ang="0">
                    <a:pos x="118" y="22"/>
                  </a:cxn>
                  <a:cxn ang="0">
                    <a:pos x="138" y="16"/>
                  </a:cxn>
                  <a:cxn ang="0">
                    <a:pos x="148" y="12"/>
                  </a:cxn>
                  <a:cxn ang="0">
                    <a:pos x="152" y="8"/>
                  </a:cxn>
                  <a:cxn ang="0">
                    <a:pos x="152" y="8"/>
                  </a:cxn>
                  <a:cxn ang="0">
                    <a:pos x="154" y="4"/>
                  </a:cxn>
                  <a:cxn ang="0">
                    <a:pos x="152" y="2"/>
                  </a:cxn>
                  <a:cxn ang="0">
                    <a:pos x="148" y="0"/>
                  </a:cxn>
                  <a:cxn ang="0">
                    <a:pos x="138" y="0"/>
                  </a:cxn>
                  <a:cxn ang="0">
                    <a:pos x="124" y="0"/>
                  </a:cxn>
                  <a:cxn ang="0">
                    <a:pos x="90" y="4"/>
                  </a:cxn>
                  <a:cxn ang="0">
                    <a:pos x="50" y="8"/>
                  </a:cxn>
                  <a:cxn ang="0">
                    <a:pos x="50" y="8"/>
                  </a:cxn>
                  <a:cxn ang="0">
                    <a:pos x="18" y="14"/>
                  </a:cxn>
                  <a:cxn ang="0">
                    <a:pos x="8" y="18"/>
                  </a:cxn>
                  <a:cxn ang="0">
                    <a:pos x="4" y="22"/>
                  </a:cxn>
                  <a:cxn ang="0">
                    <a:pos x="0" y="26"/>
                  </a:cxn>
                  <a:cxn ang="0">
                    <a:pos x="0" y="30"/>
                  </a:cxn>
                  <a:cxn ang="0">
                    <a:pos x="8" y="46"/>
                  </a:cxn>
                  <a:cxn ang="0">
                    <a:pos x="8" y="46"/>
                  </a:cxn>
                  <a:cxn ang="0">
                    <a:pos x="14" y="52"/>
                  </a:cxn>
                  <a:cxn ang="0">
                    <a:pos x="22" y="58"/>
                  </a:cxn>
                  <a:cxn ang="0">
                    <a:pos x="32" y="60"/>
                  </a:cxn>
                  <a:cxn ang="0">
                    <a:pos x="46" y="62"/>
                  </a:cxn>
                  <a:cxn ang="0">
                    <a:pos x="74" y="60"/>
                  </a:cxn>
                  <a:cxn ang="0">
                    <a:pos x="106" y="56"/>
                  </a:cxn>
                  <a:cxn ang="0">
                    <a:pos x="106" y="56"/>
                  </a:cxn>
                </a:cxnLst>
                <a:rect l="0" t="0" r="r" b="b"/>
                <a:pathLst>
                  <a:path w="154" h="62">
                    <a:moveTo>
                      <a:pt x="106" y="56"/>
                    </a:moveTo>
                    <a:lnTo>
                      <a:pt x="106" y="56"/>
                    </a:lnTo>
                    <a:lnTo>
                      <a:pt x="120" y="52"/>
                    </a:lnTo>
                    <a:lnTo>
                      <a:pt x="130" y="48"/>
                    </a:lnTo>
                    <a:lnTo>
                      <a:pt x="136" y="44"/>
                    </a:lnTo>
                    <a:lnTo>
                      <a:pt x="138" y="40"/>
                    </a:lnTo>
                    <a:lnTo>
                      <a:pt x="138" y="34"/>
                    </a:lnTo>
                    <a:lnTo>
                      <a:pt x="132" y="30"/>
                    </a:lnTo>
                    <a:lnTo>
                      <a:pt x="124" y="28"/>
                    </a:lnTo>
                    <a:lnTo>
                      <a:pt x="114" y="26"/>
                    </a:lnTo>
                    <a:lnTo>
                      <a:pt x="114" y="26"/>
                    </a:lnTo>
                    <a:lnTo>
                      <a:pt x="104" y="24"/>
                    </a:lnTo>
                    <a:lnTo>
                      <a:pt x="104" y="24"/>
                    </a:lnTo>
                    <a:lnTo>
                      <a:pt x="118" y="22"/>
                    </a:lnTo>
                    <a:lnTo>
                      <a:pt x="138" y="16"/>
                    </a:lnTo>
                    <a:lnTo>
                      <a:pt x="148" y="12"/>
                    </a:lnTo>
                    <a:lnTo>
                      <a:pt x="152" y="8"/>
                    </a:lnTo>
                    <a:lnTo>
                      <a:pt x="152" y="8"/>
                    </a:lnTo>
                    <a:lnTo>
                      <a:pt x="154" y="4"/>
                    </a:lnTo>
                    <a:lnTo>
                      <a:pt x="152" y="2"/>
                    </a:lnTo>
                    <a:lnTo>
                      <a:pt x="148" y="0"/>
                    </a:lnTo>
                    <a:lnTo>
                      <a:pt x="138" y="0"/>
                    </a:lnTo>
                    <a:lnTo>
                      <a:pt x="124" y="0"/>
                    </a:lnTo>
                    <a:lnTo>
                      <a:pt x="90" y="4"/>
                    </a:lnTo>
                    <a:lnTo>
                      <a:pt x="50" y="8"/>
                    </a:lnTo>
                    <a:lnTo>
                      <a:pt x="50" y="8"/>
                    </a:lnTo>
                    <a:lnTo>
                      <a:pt x="18" y="14"/>
                    </a:lnTo>
                    <a:lnTo>
                      <a:pt x="8" y="18"/>
                    </a:lnTo>
                    <a:lnTo>
                      <a:pt x="4" y="22"/>
                    </a:lnTo>
                    <a:lnTo>
                      <a:pt x="0" y="26"/>
                    </a:lnTo>
                    <a:lnTo>
                      <a:pt x="0" y="30"/>
                    </a:lnTo>
                    <a:lnTo>
                      <a:pt x="8" y="46"/>
                    </a:lnTo>
                    <a:lnTo>
                      <a:pt x="8" y="46"/>
                    </a:lnTo>
                    <a:lnTo>
                      <a:pt x="14" y="52"/>
                    </a:lnTo>
                    <a:lnTo>
                      <a:pt x="22" y="58"/>
                    </a:lnTo>
                    <a:lnTo>
                      <a:pt x="32" y="60"/>
                    </a:lnTo>
                    <a:lnTo>
                      <a:pt x="46" y="62"/>
                    </a:lnTo>
                    <a:lnTo>
                      <a:pt x="74" y="60"/>
                    </a:lnTo>
                    <a:lnTo>
                      <a:pt x="106" y="56"/>
                    </a:lnTo>
                    <a:lnTo>
                      <a:pt x="106" y="56"/>
                    </a:lnTo>
                    <a:close/>
                  </a:path>
                </a:pathLst>
              </a:custGeom>
              <a:grpFill/>
              <a:ln w="6350">
                <a:noFill/>
                <a:round/>
                <a:headEnd/>
                <a:tailEnd/>
              </a:ln>
            </p:spPr>
            <p:txBody>
              <a:bodyPr/>
              <a:lstStyle/>
              <a:p>
                <a:endParaRPr lang="da-DK" sz="1800" b="1">
                  <a:solidFill>
                    <a:prstClr val="black"/>
                  </a:solidFill>
                  <a:latin typeface="Calibri Light"/>
                </a:endParaRPr>
              </a:p>
            </p:txBody>
          </p:sp>
          <p:sp>
            <p:nvSpPr>
              <p:cNvPr id="24" name="Freeform 6022">
                <a:extLst>
                  <a:ext uri="{FF2B5EF4-FFF2-40B4-BE49-F238E27FC236}">
                    <a16:creationId xmlns:a16="http://schemas.microsoft.com/office/drawing/2014/main" id="{137CA941-ED8C-4783-BA07-86708019FD2B}"/>
                  </a:ext>
                </a:extLst>
              </p:cNvPr>
              <p:cNvSpPr>
                <a:spLocks/>
              </p:cNvSpPr>
              <p:nvPr/>
            </p:nvSpPr>
            <p:spPr bwMode="auto">
              <a:xfrm>
                <a:off x="1772920" y="1067753"/>
                <a:ext cx="143510" cy="87630"/>
              </a:xfrm>
              <a:custGeom>
                <a:avLst/>
                <a:gdLst/>
                <a:ahLst/>
                <a:cxnLst>
                  <a:cxn ang="0">
                    <a:pos x="144" y="12"/>
                  </a:cxn>
                  <a:cxn ang="0">
                    <a:pos x="130" y="4"/>
                  </a:cxn>
                  <a:cxn ang="0">
                    <a:pos x="104" y="4"/>
                  </a:cxn>
                  <a:cxn ang="0">
                    <a:pos x="88" y="8"/>
                  </a:cxn>
                  <a:cxn ang="0">
                    <a:pos x="78" y="14"/>
                  </a:cxn>
                  <a:cxn ang="0">
                    <a:pos x="84" y="22"/>
                  </a:cxn>
                  <a:cxn ang="0">
                    <a:pos x="124" y="62"/>
                  </a:cxn>
                  <a:cxn ang="0">
                    <a:pos x="102" y="50"/>
                  </a:cxn>
                  <a:cxn ang="0">
                    <a:pos x="82" y="34"/>
                  </a:cxn>
                  <a:cxn ang="0">
                    <a:pos x="74" y="24"/>
                  </a:cxn>
                  <a:cxn ang="0">
                    <a:pos x="64" y="20"/>
                  </a:cxn>
                  <a:cxn ang="0">
                    <a:pos x="54" y="18"/>
                  </a:cxn>
                  <a:cxn ang="0">
                    <a:pos x="32" y="20"/>
                  </a:cxn>
                  <a:cxn ang="0">
                    <a:pos x="26" y="26"/>
                  </a:cxn>
                  <a:cxn ang="0">
                    <a:pos x="32" y="36"/>
                  </a:cxn>
                  <a:cxn ang="0">
                    <a:pos x="46" y="52"/>
                  </a:cxn>
                  <a:cxn ang="0">
                    <a:pos x="56" y="64"/>
                  </a:cxn>
                  <a:cxn ang="0">
                    <a:pos x="42" y="60"/>
                  </a:cxn>
                  <a:cxn ang="0">
                    <a:pos x="32" y="62"/>
                  </a:cxn>
                  <a:cxn ang="0">
                    <a:pos x="26" y="66"/>
                  </a:cxn>
                  <a:cxn ang="0">
                    <a:pos x="8" y="74"/>
                  </a:cxn>
                  <a:cxn ang="0">
                    <a:pos x="0" y="78"/>
                  </a:cxn>
                  <a:cxn ang="0">
                    <a:pos x="4" y="86"/>
                  </a:cxn>
                  <a:cxn ang="0">
                    <a:pos x="8" y="88"/>
                  </a:cxn>
                  <a:cxn ang="0">
                    <a:pos x="26" y="90"/>
                  </a:cxn>
                  <a:cxn ang="0">
                    <a:pos x="66" y="86"/>
                  </a:cxn>
                  <a:cxn ang="0">
                    <a:pos x="122" y="76"/>
                  </a:cxn>
                  <a:cxn ang="0">
                    <a:pos x="136" y="76"/>
                  </a:cxn>
                  <a:cxn ang="0">
                    <a:pos x="138" y="80"/>
                  </a:cxn>
                  <a:cxn ang="0">
                    <a:pos x="106" y="90"/>
                  </a:cxn>
                  <a:cxn ang="0">
                    <a:pos x="92" y="98"/>
                  </a:cxn>
                  <a:cxn ang="0">
                    <a:pos x="90" y="104"/>
                  </a:cxn>
                  <a:cxn ang="0">
                    <a:pos x="92" y="106"/>
                  </a:cxn>
                  <a:cxn ang="0">
                    <a:pos x="100" y="120"/>
                  </a:cxn>
                  <a:cxn ang="0">
                    <a:pos x="104" y="136"/>
                  </a:cxn>
                  <a:cxn ang="0">
                    <a:pos x="116" y="136"/>
                  </a:cxn>
                  <a:cxn ang="0">
                    <a:pos x="126" y="134"/>
                  </a:cxn>
                  <a:cxn ang="0">
                    <a:pos x="142" y="128"/>
                  </a:cxn>
                  <a:cxn ang="0">
                    <a:pos x="166" y="132"/>
                  </a:cxn>
                  <a:cxn ang="0">
                    <a:pos x="200" y="128"/>
                  </a:cxn>
                  <a:cxn ang="0">
                    <a:pos x="208" y="122"/>
                  </a:cxn>
                  <a:cxn ang="0">
                    <a:pos x="208" y="112"/>
                  </a:cxn>
                  <a:cxn ang="0">
                    <a:pos x="202" y="100"/>
                  </a:cxn>
                  <a:cxn ang="0">
                    <a:pos x="202" y="88"/>
                  </a:cxn>
                  <a:cxn ang="0">
                    <a:pos x="210" y="88"/>
                  </a:cxn>
                  <a:cxn ang="0">
                    <a:pos x="214" y="92"/>
                  </a:cxn>
                  <a:cxn ang="0">
                    <a:pos x="226" y="98"/>
                  </a:cxn>
                  <a:cxn ang="0">
                    <a:pos x="224" y="90"/>
                  </a:cxn>
                  <a:cxn ang="0">
                    <a:pos x="216" y="76"/>
                  </a:cxn>
                  <a:cxn ang="0">
                    <a:pos x="212" y="60"/>
                  </a:cxn>
                  <a:cxn ang="0">
                    <a:pos x="208" y="30"/>
                  </a:cxn>
                  <a:cxn ang="0">
                    <a:pos x="196" y="10"/>
                  </a:cxn>
                  <a:cxn ang="0">
                    <a:pos x="184" y="4"/>
                  </a:cxn>
                  <a:cxn ang="0">
                    <a:pos x="164" y="0"/>
                  </a:cxn>
                  <a:cxn ang="0">
                    <a:pos x="156" y="6"/>
                  </a:cxn>
                  <a:cxn ang="0">
                    <a:pos x="148" y="14"/>
                  </a:cxn>
                  <a:cxn ang="0">
                    <a:pos x="144" y="12"/>
                  </a:cxn>
                </a:cxnLst>
                <a:rect l="0" t="0" r="r" b="b"/>
                <a:pathLst>
                  <a:path w="226" h="138">
                    <a:moveTo>
                      <a:pt x="144" y="12"/>
                    </a:moveTo>
                    <a:lnTo>
                      <a:pt x="144" y="12"/>
                    </a:lnTo>
                    <a:lnTo>
                      <a:pt x="138" y="6"/>
                    </a:lnTo>
                    <a:lnTo>
                      <a:pt x="130" y="4"/>
                    </a:lnTo>
                    <a:lnTo>
                      <a:pt x="118" y="2"/>
                    </a:lnTo>
                    <a:lnTo>
                      <a:pt x="104" y="4"/>
                    </a:lnTo>
                    <a:lnTo>
                      <a:pt x="88" y="8"/>
                    </a:lnTo>
                    <a:lnTo>
                      <a:pt x="88" y="8"/>
                    </a:lnTo>
                    <a:lnTo>
                      <a:pt x="80" y="10"/>
                    </a:lnTo>
                    <a:lnTo>
                      <a:pt x="78" y="14"/>
                    </a:lnTo>
                    <a:lnTo>
                      <a:pt x="80" y="18"/>
                    </a:lnTo>
                    <a:lnTo>
                      <a:pt x="84" y="22"/>
                    </a:lnTo>
                    <a:lnTo>
                      <a:pt x="102" y="38"/>
                    </a:lnTo>
                    <a:lnTo>
                      <a:pt x="124" y="62"/>
                    </a:lnTo>
                    <a:lnTo>
                      <a:pt x="124" y="62"/>
                    </a:lnTo>
                    <a:lnTo>
                      <a:pt x="102" y="50"/>
                    </a:lnTo>
                    <a:lnTo>
                      <a:pt x="90" y="42"/>
                    </a:lnTo>
                    <a:lnTo>
                      <a:pt x="82" y="34"/>
                    </a:lnTo>
                    <a:lnTo>
                      <a:pt x="78" y="28"/>
                    </a:lnTo>
                    <a:lnTo>
                      <a:pt x="74" y="24"/>
                    </a:lnTo>
                    <a:lnTo>
                      <a:pt x="70" y="22"/>
                    </a:lnTo>
                    <a:lnTo>
                      <a:pt x="64" y="20"/>
                    </a:lnTo>
                    <a:lnTo>
                      <a:pt x="54" y="18"/>
                    </a:lnTo>
                    <a:lnTo>
                      <a:pt x="54" y="18"/>
                    </a:lnTo>
                    <a:lnTo>
                      <a:pt x="40" y="18"/>
                    </a:lnTo>
                    <a:lnTo>
                      <a:pt x="32" y="20"/>
                    </a:lnTo>
                    <a:lnTo>
                      <a:pt x="28" y="22"/>
                    </a:lnTo>
                    <a:lnTo>
                      <a:pt x="26" y="26"/>
                    </a:lnTo>
                    <a:lnTo>
                      <a:pt x="28" y="30"/>
                    </a:lnTo>
                    <a:lnTo>
                      <a:pt x="32" y="36"/>
                    </a:lnTo>
                    <a:lnTo>
                      <a:pt x="46" y="52"/>
                    </a:lnTo>
                    <a:lnTo>
                      <a:pt x="46" y="52"/>
                    </a:lnTo>
                    <a:lnTo>
                      <a:pt x="56" y="64"/>
                    </a:lnTo>
                    <a:lnTo>
                      <a:pt x="56" y="64"/>
                    </a:lnTo>
                    <a:lnTo>
                      <a:pt x="52" y="62"/>
                    </a:lnTo>
                    <a:lnTo>
                      <a:pt x="42" y="60"/>
                    </a:lnTo>
                    <a:lnTo>
                      <a:pt x="36" y="60"/>
                    </a:lnTo>
                    <a:lnTo>
                      <a:pt x="32" y="62"/>
                    </a:lnTo>
                    <a:lnTo>
                      <a:pt x="32" y="62"/>
                    </a:lnTo>
                    <a:lnTo>
                      <a:pt x="26" y="66"/>
                    </a:lnTo>
                    <a:lnTo>
                      <a:pt x="20" y="70"/>
                    </a:lnTo>
                    <a:lnTo>
                      <a:pt x="8" y="74"/>
                    </a:lnTo>
                    <a:lnTo>
                      <a:pt x="4" y="76"/>
                    </a:lnTo>
                    <a:lnTo>
                      <a:pt x="0" y="78"/>
                    </a:lnTo>
                    <a:lnTo>
                      <a:pt x="0" y="82"/>
                    </a:lnTo>
                    <a:lnTo>
                      <a:pt x="4" y="86"/>
                    </a:lnTo>
                    <a:lnTo>
                      <a:pt x="4" y="86"/>
                    </a:lnTo>
                    <a:lnTo>
                      <a:pt x="8" y="88"/>
                    </a:lnTo>
                    <a:lnTo>
                      <a:pt x="12" y="90"/>
                    </a:lnTo>
                    <a:lnTo>
                      <a:pt x="26" y="90"/>
                    </a:lnTo>
                    <a:lnTo>
                      <a:pt x="44" y="88"/>
                    </a:lnTo>
                    <a:lnTo>
                      <a:pt x="66" y="86"/>
                    </a:lnTo>
                    <a:lnTo>
                      <a:pt x="106" y="78"/>
                    </a:lnTo>
                    <a:lnTo>
                      <a:pt x="122" y="76"/>
                    </a:lnTo>
                    <a:lnTo>
                      <a:pt x="136" y="76"/>
                    </a:lnTo>
                    <a:lnTo>
                      <a:pt x="136" y="76"/>
                    </a:lnTo>
                    <a:lnTo>
                      <a:pt x="140" y="78"/>
                    </a:lnTo>
                    <a:lnTo>
                      <a:pt x="138" y="80"/>
                    </a:lnTo>
                    <a:lnTo>
                      <a:pt x="118" y="86"/>
                    </a:lnTo>
                    <a:lnTo>
                      <a:pt x="106" y="90"/>
                    </a:lnTo>
                    <a:lnTo>
                      <a:pt x="96" y="94"/>
                    </a:lnTo>
                    <a:lnTo>
                      <a:pt x="92" y="98"/>
                    </a:lnTo>
                    <a:lnTo>
                      <a:pt x="90" y="100"/>
                    </a:lnTo>
                    <a:lnTo>
                      <a:pt x="90" y="104"/>
                    </a:lnTo>
                    <a:lnTo>
                      <a:pt x="92" y="106"/>
                    </a:lnTo>
                    <a:lnTo>
                      <a:pt x="92" y="106"/>
                    </a:lnTo>
                    <a:lnTo>
                      <a:pt x="98" y="114"/>
                    </a:lnTo>
                    <a:lnTo>
                      <a:pt x="100" y="120"/>
                    </a:lnTo>
                    <a:lnTo>
                      <a:pt x="102" y="132"/>
                    </a:lnTo>
                    <a:lnTo>
                      <a:pt x="104" y="136"/>
                    </a:lnTo>
                    <a:lnTo>
                      <a:pt x="108" y="138"/>
                    </a:lnTo>
                    <a:lnTo>
                      <a:pt x="116" y="136"/>
                    </a:lnTo>
                    <a:lnTo>
                      <a:pt x="126" y="134"/>
                    </a:lnTo>
                    <a:lnTo>
                      <a:pt x="126" y="134"/>
                    </a:lnTo>
                    <a:lnTo>
                      <a:pt x="136" y="130"/>
                    </a:lnTo>
                    <a:lnTo>
                      <a:pt x="142" y="128"/>
                    </a:lnTo>
                    <a:lnTo>
                      <a:pt x="166" y="132"/>
                    </a:lnTo>
                    <a:lnTo>
                      <a:pt x="166" y="132"/>
                    </a:lnTo>
                    <a:lnTo>
                      <a:pt x="184" y="132"/>
                    </a:lnTo>
                    <a:lnTo>
                      <a:pt x="200" y="128"/>
                    </a:lnTo>
                    <a:lnTo>
                      <a:pt x="206" y="126"/>
                    </a:lnTo>
                    <a:lnTo>
                      <a:pt x="208" y="122"/>
                    </a:lnTo>
                    <a:lnTo>
                      <a:pt x="210" y="118"/>
                    </a:lnTo>
                    <a:lnTo>
                      <a:pt x="208" y="112"/>
                    </a:lnTo>
                    <a:lnTo>
                      <a:pt x="208" y="112"/>
                    </a:lnTo>
                    <a:lnTo>
                      <a:pt x="202" y="100"/>
                    </a:lnTo>
                    <a:lnTo>
                      <a:pt x="202" y="92"/>
                    </a:lnTo>
                    <a:lnTo>
                      <a:pt x="202" y="88"/>
                    </a:lnTo>
                    <a:lnTo>
                      <a:pt x="206" y="88"/>
                    </a:lnTo>
                    <a:lnTo>
                      <a:pt x="210" y="88"/>
                    </a:lnTo>
                    <a:lnTo>
                      <a:pt x="214" y="92"/>
                    </a:lnTo>
                    <a:lnTo>
                      <a:pt x="214" y="92"/>
                    </a:lnTo>
                    <a:lnTo>
                      <a:pt x="224" y="98"/>
                    </a:lnTo>
                    <a:lnTo>
                      <a:pt x="226" y="98"/>
                    </a:lnTo>
                    <a:lnTo>
                      <a:pt x="226" y="98"/>
                    </a:lnTo>
                    <a:lnTo>
                      <a:pt x="224" y="90"/>
                    </a:lnTo>
                    <a:lnTo>
                      <a:pt x="216" y="76"/>
                    </a:lnTo>
                    <a:lnTo>
                      <a:pt x="216" y="76"/>
                    </a:lnTo>
                    <a:lnTo>
                      <a:pt x="214" y="68"/>
                    </a:lnTo>
                    <a:lnTo>
                      <a:pt x="212" y="60"/>
                    </a:lnTo>
                    <a:lnTo>
                      <a:pt x="210" y="40"/>
                    </a:lnTo>
                    <a:lnTo>
                      <a:pt x="208" y="30"/>
                    </a:lnTo>
                    <a:lnTo>
                      <a:pt x="204" y="20"/>
                    </a:lnTo>
                    <a:lnTo>
                      <a:pt x="196" y="10"/>
                    </a:lnTo>
                    <a:lnTo>
                      <a:pt x="184" y="4"/>
                    </a:lnTo>
                    <a:lnTo>
                      <a:pt x="184" y="4"/>
                    </a:lnTo>
                    <a:lnTo>
                      <a:pt x="172" y="0"/>
                    </a:lnTo>
                    <a:lnTo>
                      <a:pt x="164" y="0"/>
                    </a:lnTo>
                    <a:lnTo>
                      <a:pt x="160" y="2"/>
                    </a:lnTo>
                    <a:lnTo>
                      <a:pt x="156" y="6"/>
                    </a:lnTo>
                    <a:lnTo>
                      <a:pt x="152" y="14"/>
                    </a:lnTo>
                    <a:lnTo>
                      <a:pt x="148" y="14"/>
                    </a:lnTo>
                    <a:lnTo>
                      <a:pt x="144" y="12"/>
                    </a:lnTo>
                    <a:lnTo>
                      <a:pt x="144" y="12"/>
                    </a:lnTo>
                    <a:close/>
                  </a:path>
                </a:pathLst>
              </a:custGeom>
              <a:grpFill/>
              <a:ln w="6350">
                <a:noFill/>
                <a:round/>
                <a:headEnd/>
                <a:tailEnd/>
              </a:ln>
            </p:spPr>
            <p:txBody>
              <a:bodyPr/>
              <a:lstStyle/>
              <a:p>
                <a:endParaRPr lang="da-DK" sz="1800" b="1">
                  <a:solidFill>
                    <a:prstClr val="black"/>
                  </a:solidFill>
                  <a:latin typeface="Calibri Light"/>
                </a:endParaRPr>
              </a:p>
            </p:txBody>
          </p:sp>
          <p:sp>
            <p:nvSpPr>
              <p:cNvPr id="25" name="Freeform 6023">
                <a:extLst>
                  <a:ext uri="{FF2B5EF4-FFF2-40B4-BE49-F238E27FC236}">
                    <a16:creationId xmlns:a16="http://schemas.microsoft.com/office/drawing/2014/main" id="{A98509BC-1DF0-4DAE-8E3C-5C4C2F5177E0}"/>
                  </a:ext>
                </a:extLst>
              </p:cNvPr>
              <p:cNvSpPr>
                <a:spLocks/>
              </p:cNvSpPr>
              <p:nvPr/>
            </p:nvSpPr>
            <p:spPr bwMode="auto">
              <a:xfrm>
                <a:off x="1842770" y="887413"/>
                <a:ext cx="36830" cy="25400"/>
              </a:xfrm>
              <a:custGeom>
                <a:avLst/>
                <a:gdLst/>
                <a:ahLst/>
                <a:cxnLst>
                  <a:cxn ang="0">
                    <a:pos x="30" y="32"/>
                  </a:cxn>
                  <a:cxn ang="0">
                    <a:pos x="30" y="32"/>
                  </a:cxn>
                  <a:cxn ang="0">
                    <a:pos x="40" y="38"/>
                  </a:cxn>
                  <a:cxn ang="0">
                    <a:pos x="46" y="40"/>
                  </a:cxn>
                  <a:cxn ang="0">
                    <a:pos x="50" y="40"/>
                  </a:cxn>
                  <a:cxn ang="0">
                    <a:pos x="54" y="38"/>
                  </a:cxn>
                  <a:cxn ang="0">
                    <a:pos x="56" y="34"/>
                  </a:cxn>
                  <a:cxn ang="0">
                    <a:pos x="58" y="28"/>
                  </a:cxn>
                  <a:cxn ang="0">
                    <a:pos x="56" y="20"/>
                  </a:cxn>
                  <a:cxn ang="0">
                    <a:pos x="56" y="20"/>
                  </a:cxn>
                  <a:cxn ang="0">
                    <a:pos x="52" y="12"/>
                  </a:cxn>
                  <a:cxn ang="0">
                    <a:pos x="46" y="6"/>
                  </a:cxn>
                  <a:cxn ang="0">
                    <a:pos x="36" y="2"/>
                  </a:cxn>
                  <a:cxn ang="0">
                    <a:pos x="26" y="0"/>
                  </a:cxn>
                  <a:cxn ang="0">
                    <a:pos x="16" y="0"/>
                  </a:cxn>
                  <a:cxn ang="0">
                    <a:pos x="6" y="2"/>
                  </a:cxn>
                  <a:cxn ang="0">
                    <a:pos x="2" y="6"/>
                  </a:cxn>
                  <a:cxn ang="0">
                    <a:pos x="0" y="10"/>
                  </a:cxn>
                  <a:cxn ang="0">
                    <a:pos x="0" y="14"/>
                  </a:cxn>
                  <a:cxn ang="0">
                    <a:pos x="0" y="14"/>
                  </a:cxn>
                  <a:cxn ang="0">
                    <a:pos x="0" y="18"/>
                  </a:cxn>
                  <a:cxn ang="0">
                    <a:pos x="4" y="22"/>
                  </a:cxn>
                  <a:cxn ang="0">
                    <a:pos x="10" y="24"/>
                  </a:cxn>
                  <a:cxn ang="0">
                    <a:pos x="18" y="26"/>
                  </a:cxn>
                  <a:cxn ang="0">
                    <a:pos x="24" y="28"/>
                  </a:cxn>
                  <a:cxn ang="0">
                    <a:pos x="30" y="32"/>
                  </a:cxn>
                  <a:cxn ang="0">
                    <a:pos x="30" y="32"/>
                  </a:cxn>
                </a:cxnLst>
                <a:rect l="0" t="0" r="r" b="b"/>
                <a:pathLst>
                  <a:path w="58" h="40">
                    <a:moveTo>
                      <a:pt x="30" y="32"/>
                    </a:moveTo>
                    <a:lnTo>
                      <a:pt x="30" y="32"/>
                    </a:lnTo>
                    <a:lnTo>
                      <a:pt x="40" y="38"/>
                    </a:lnTo>
                    <a:lnTo>
                      <a:pt x="46" y="40"/>
                    </a:lnTo>
                    <a:lnTo>
                      <a:pt x="50" y="40"/>
                    </a:lnTo>
                    <a:lnTo>
                      <a:pt x="54" y="38"/>
                    </a:lnTo>
                    <a:lnTo>
                      <a:pt x="56" y="34"/>
                    </a:lnTo>
                    <a:lnTo>
                      <a:pt x="58" y="28"/>
                    </a:lnTo>
                    <a:lnTo>
                      <a:pt x="56" y="20"/>
                    </a:lnTo>
                    <a:lnTo>
                      <a:pt x="56" y="20"/>
                    </a:lnTo>
                    <a:lnTo>
                      <a:pt x="52" y="12"/>
                    </a:lnTo>
                    <a:lnTo>
                      <a:pt x="46" y="6"/>
                    </a:lnTo>
                    <a:lnTo>
                      <a:pt x="36" y="2"/>
                    </a:lnTo>
                    <a:lnTo>
                      <a:pt x="26" y="0"/>
                    </a:lnTo>
                    <a:lnTo>
                      <a:pt x="16" y="0"/>
                    </a:lnTo>
                    <a:lnTo>
                      <a:pt x="6" y="2"/>
                    </a:lnTo>
                    <a:lnTo>
                      <a:pt x="2" y="6"/>
                    </a:lnTo>
                    <a:lnTo>
                      <a:pt x="0" y="10"/>
                    </a:lnTo>
                    <a:lnTo>
                      <a:pt x="0" y="14"/>
                    </a:lnTo>
                    <a:lnTo>
                      <a:pt x="0" y="14"/>
                    </a:lnTo>
                    <a:lnTo>
                      <a:pt x="0" y="18"/>
                    </a:lnTo>
                    <a:lnTo>
                      <a:pt x="4" y="22"/>
                    </a:lnTo>
                    <a:lnTo>
                      <a:pt x="10" y="24"/>
                    </a:lnTo>
                    <a:lnTo>
                      <a:pt x="18" y="26"/>
                    </a:lnTo>
                    <a:lnTo>
                      <a:pt x="24" y="28"/>
                    </a:lnTo>
                    <a:lnTo>
                      <a:pt x="30" y="32"/>
                    </a:lnTo>
                    <a:lnTo>
                      <a:pt x="30" y="32"/>
                    </a:lnTo>
                    <a:close/>
                  </a:path>
                </a:pathLst>
              </a:custGeom>
              <a:grpFill/>
              <a:ln w="6350">
                <a:noFill/>
                <a:round/>
                <a:headEnd/>
                <a:tailEnd/>
              </a:ln>
            </p:spPr>
            <p:txBody>
              <a:bodyPr/>
              <a:lstStyle/>
              <a:p>
                <a:endParaRPr lang="da-DK" sz="1800" b="1">
                  <a:solidFill>
                    <a:prstClr val="black"/>
                  </a:solidFill>
                  <a:latin typeface="Calibri Light"/>
                </a:endParaRPr>
              </a:p>
            </p:txBody>
          </p:sp>
          <p:sp>
            <p:nvSpPr>
              <p:cNvPr id="26" name="Freeform 6024">
                <a:extLst>
                  <a:ext uri="{FF2B5EF4-FFF2-40B4-BE49-F238E27FC236}">
                    <a16:creationId xmlns:a16="http://schemas.microsoft.com/office/drawing/2014/main" id="{5BB29E30-A653-4A04-A861-062ED8BFB8DB}"/>
                  </a:ext>
                </a:extLst>
              </p:cNvPr>
              <p:cNvSpPr>
                <a:spLocks/>
              </p:cNvSpPr>
              <p:nvPr/>
            </p:nvSpPr>
            <p:spPr bwMode="auto">
              <a:xfrm>
                <a:off x="1507490" y="963613"/>
                <a:ext cx="102870" cy="24130"/>
              </a:xfrm>
              <a:custGeom>
                <a:avLst/>
                <a:gdLst/>
                <a:ahLst/>
                <a:cxnLst>
                  <a:cxn ang="0">
                    <a:pos x="20" y="34"/>
                  </a:cxn>
                  <a:cxn ang="0">
                    <a:pos x="20" y="34"/>
                  </a:cxn>
                  <a:cxn ang="0">
                    <a:pos x="26" y="32"/>
                  </a:cxn>
                  <a:cxn ang="0">
                    <a:pos x="34" y="32"/>
                  </a:cxn>
                  <a:cxn ang="0">
                    <a:pos x="60" y="36"/>
                  </a:cxn>
                  <a:cxn ang="0">
                    <a:pos x="60" y="36"/>
                  </a:cxn>
                  <a:cxn ang="0">
                    <a:pos x="72" y="38"/>
                  </a:cxn>
                  <a:cxn ang="0">
                    <a:pos x="76" y="36"/>
                  </a:cxn>
                  <a:cxn ang="0">
                    <a:pos x="84" y="34"/>
                  </a:cxn>
                  <a:cxn ang="0">
                    <a:pos x="108" y="34"/>
                  </a:cxn>
                  <a:cxn ang="0">
                    <a:pos x="108" y="34"/>
                  </a:cxn>
                  <a:cxn ang="0">
                    <a:pos x="124" y="36"/>
                  </a:cxn>
                  <a:cxn ang="0">
                    <a:pos x="138" y="34"/>
                  </a:cxn>
                  <a:cxn ang="0">
                    <a:pos x="150" y="32"/>
                  </a:cxn>
                  <a:cxn ang="0">
                    <a:pos x="158" y="28"/>
                  </a:cxn>
                  <a:cxn ang="0">
                    <a:pos x="162" y="24"/>
                  </a:cxn>
                  <a:cxn ang="0">
                    <a:pos x="162" y="22"/>
                  </a:cxn>
                  <a:cxn ang="0">
                    <a:pos x="160" y="18"/>
                  </a:cxn>
                  <a:cxn ang="0">
                    <a:pos x="152" y="12"/>
                  </a:cxn>
                  <a:cxn ang="0">
                    <a:pos x="138" y="6"/>
                  </a:cxn>
                  <a:cxn ang="0">
                    <a:pos x="138" y="6"/>
                  </a:cxn>
                  <a:cxn ang="0">
                    <a:pos x="122" y="0"/>
                  </a:cxn>
                  <a:cxn ang="0">
                    <a:pos x="108" y="0"/>
                  </a:cxn>
                  <a:cxn ang="0">
                    <a:pos x="96" y="0"/>
                  </a:cxn>
                  <a:cxn ang="0">
                    <a:pos x="86" y="2"/>
                  </a:cxn>
                  <a:cxn ang="0">
                    <a:pos x="64" y="10"/>
                  </a:cxn>
                  <a:cxn ang="0">
                    <a:pos x="52" y="14"/>
                  </a:cxn>
                  <a:cxn ang="0">
                    <a:pos x="36" y="16"/>
                  </a:cxn>
                  <a:cxn ang="0">
                    <a:pos x="36" y="16"/>
                  </a:cxn>
                  <a:cxn ang="0">
                    <a:pos x="22" y="20"/>
                  </a:cxn>
                  <a:cxn ang="0">
                    <a:pos x="10" y="24"/>
                  </a:cxn>
                  <a:cxn ang="0">
                    <a:pos x="4" y="28"/>
                  </a:cxn>
                  <a:cxn ang="0">
                    <a:pos x="0" y="30"/>
                  </a:cxn>
                  <a:cxn ang="0">
                    <a:pos x="0" y="34"/>
                  </a:cxn>
                  <a:cxn ang="0">
                    <a:pos x="4" y="36"/>
                  </a:cxn>
                  <a:cxn ang="0">
                    <a:pos x="10" y="36"/>
                  </a:cxn>
                  <a:cxn ang="0">
                    <a:pos x="20" y="34"/>
                  </a:cxn>
                  <a:cxn ang="0">
                    <a:pos x="20" y="34"/>
                  </a:cxn>
                </a:cxnLst>
                <a:rect l="0" t="0" r="r" b="b"/>
                <a:pathLst>
                  <a:path w="162" h="38">
                    <a:moveTo>
                      <a:pt x="20" y="34"/>
                    </a:moveTo>
                    <a:lnTo>
                      <a:pt x="20" y="34"/>
                    </a:lnTo>
                    <a:lnTo>
                      <a:pt x="26" y="32"/>
                    </a:lnTo>
                    <a:lnTo>
                      <a:pt x="34" y="32"/>
                    </a:lnTo>
                    <a:lnTo>
                      <a:pt x="60" y="36"/>
                    </a:lnTo>
                    <a:lnTo>
                      <a:pt x="60" y="36"/>
                    </a:lnTo>
                    <a:lnTo>
                      <a:pt x="72" y="38"/>
                    </a:lnTo>
                    <a:lnTo>
                      <a:pt x="76" y="36"/>
                    </a:lnTo>
                    <a:lnTo>
                      <a:pt x="84" y="34"/>
                    </a:lnTo>
                    <a:lnTo>
                      <a:pt x="108" y="34"/>
                    </a:lnTo>
                    <a:lnTo>
                      <a:pt x="108" y="34"/>
                    </a:lnTo>
                    <a:lnTo>
                      <a:pt x="124" y="36"/>
                    </a:lnTo>
                    <a:lnTo>
                      <a:pt x="138" y="34"/>
                    </a:lnTo>
                    <a:lnTo>
                      <a:pt x="150" y="32"/>
                    </a:lnTo>
                    <a:lnTo>
                      <a:pt x="158" y="28"/>
                    </a:lnTo>
                    <a:lnTo>
                      <a:pt x="162" y="24"/>
                    </a:lnTo>
                    <a:lnTo>
                      <a:pt x="162" y="22"/>
                    </a:lnTo>
                    <a:lnTo>
                      <a:pt x="160" y="18"/>
                    </a:lnTo>
                    <a:lnTo>
                      <a:pt x="152" y="12"/>
                    </a:lnTo>
                    <a:lnTo>
                      <a:pt x="138" y="6"/>
                    </a:lnTo>
                    <a:lnTo>
                      <a:pt x="138" y="6"/>
                    </a:lnTo>
                    <a:lnTo>
                      <a:pt x="122" y="0"/>
                    </a:lnTo>
                    <a:lnTo>
                      <a:pt x="108" y="0"/>
                    </a:lnTo>
                    <a:lnTo>
                      <a:pt x="96" y="0"/>
                    </a:lnTo>
                    <a:lnTo>
                      <a:pt x="86" y="2"/>
                    </a:lnTo>
                    <a:lnTo>
                      <a:pt x="64" y="10"/>
                    </a:lnTo>
                    <a:lnTo>
                      <a:pt x="52" y="14"/>
                    </a:lnTo>
                    <a:lnTo>
                      <a:pt x="36" y="16"/>
                    </a:lnTo>
                    <a:lnTo>
                      <a:pt x="36" y="16"/>
                    </a:lnTo>
                    <a:lnTo>
                      <a:pt x="22" y="20"/>
                    </a:lnTo>
                    <a:lnTo>
                      <a:pt x="10" y="24"/>
                    </a:lnTo>
                    <a:lnTo>
                      <a:pt x="4" y="28"/>
                    </a:lnTo>
                    <a:lnTo>
                      <a:pt x="0" y="30"/>
                    </a:lnTo>
                    <a:lnTo>
                      <a:pt x="0" y="34"/>
                    </a:lnTo>
                    <a:lnTo>
                      <a:pt x="4" y="36"/>
                    </a:lnTo>
                    <a:lnTo>
                      <a:pt x="10" y="36"/>
                    </a:lnTo>
                    <a:lnTo>
                      <a:pt x="20" y="34"/>
                    </a:lnTo>
                    <a:lnTo>
                      <a:pt x="20" y="34"/>
                    </a:lnTo>
                    <a:close/>
                  </a:path>
                </a:pathLst>
              </a:custGeom>
              <a:grpFill/>
              <a:ln w="6350">
                <a:noFill/>
                <a:round/>
                <a:headEnd/>
                <a:tailEnd/>
              </a:ln>
            </p:spPr>
            <p:txBody>
              <a:bodyPr/>
              <a:lstStyle/>
              <a:p>
                <a:endParaRPr lang="da-DK" sz="1800" b="1">
                  <a:solidFill>
                    <a:prstClr val="black"/>
                  </a:solidFill>
                  <a:latin typeface="Calibri Light"/>
                </a:endParaRPr>
              </a:p>
            </p:txBody>
          </p:sp>
          <p:sp>
            <p:nvSpPr>
              <p:cNvPr id="27" name="Freeform 6025">
                <a:extLst>
                  <a:ext uri="{FF2B5EF4-FFF2-40B4-BE49-F238E27FC236}">
                    <a16:creationId xmlns:a16="http://schemas.microsoft.com/office/drawing/2014/main" id="{EC78A70B-A049-4330-A82C-91EA15EA385E}"/>
                  </a:ext>
                </a:extLst>
              </p:cNvPr>
              <p:cNvSpPr>
                <a:spLocks/>
              </p:cNvSpPr>
              <p:nvPr/>
            </p:nvSpPr>
            <p:spPr bwMode="auto">
              <a:xfrm>
                <a:off x="1703070" y="928053"/>
                <a:ext cx="168910" cy="82550"/>
              </a:xfrm>
              <a:custGeom>
                <a:avLst/>
                <a:gdLst/>
                <a:ahLst/>
                <a:cxnLst>
                  <a:cxn ang="0">
                    <a:pos x="30" y="40"/>
                  </a:cxn>
                  <a:cxn ang="0">
                    <a:pos x="32" y="50"/>
                  </a:cxn>
                  <a:cxn ang="0">
                    <a:pos x="40" y="46"/>
                  </a:cxn>
                  <a:cxn ang="0">
                    <a:pos x="52" y="44"/>
                  </a:cxn>
                  <a:cxn ang="0">
                    <a:pos x="66" y="54"/>
                  </a:cxn>
                  <a:cxn ang="0">
                    <a:pos x="72" y="62"/>
                  </a:cxn>
                  <a:cxn ang="0">
                    <a:pos x="68" y="70"/>
                  </a:cxn>
                  <a:cxn ang="0">
                    <a:pos x="44" y="68"/>
                  </a:cxn>
                  <a:cxn ang="0">
                    <a:pos x="26" y="70"/>
                  </a:cxn>
                  <a:cxn ang="0">
                    <a:pos x="24" y="74"/>
                  </a:cxn>
                  <a:cxn ang="0">
                    <a:pos x="24" y="82"/>
                  </a:cxn>
                  <a:cxn ang="0">
                    <a:pos x="36" y="90"/>
                  </a:cxn>
                  <a:cxn ang="0">
                    <a:pos x="60" y="92"/>
                  </a:cxn>
                  <a:cxn ang="0">
                    <a:pos x="78" y="88"/>
                  </a:cxn>
                  <a:cxn ang="0">
                    <a:pos x="108" y="82"/>
                  </a:cxn>
                  <a:cxn ang="0">
                    <a:pos x="114" y="86"/>
                  </a:cxn>
                  <a:cxn ang="0">
                    <a:pos x="120" y="92"/>
                  </a:cxn>
                  <a:cxn ang="0">
                    <a:pos x="146" y="90"/>
                  </a:cxn>
                  <a:cxn ang="0">
                    <a:pos x="156" y="90"/>
                  </a:cxn>
                  <a:cxn ang="0">
                    <a:pos x="170" y="92"/>
                  </a:cxn>
                  <a:cxn ang="0">
                    <a:pos x="182" y="102"/>
                  </a:cxn>
                  <a:cxn ang="0">
                    <a:pos x="194" y="120"/>
                  </a:cxn>
                  <a:cxn ang="0">
                    <a:pos x="204" y="126"/>
                  </a:cxn>
                  <a:cxn ang="0">
                    <a:pos x="220" y="130"/>
                  </a:cxn>
                  <a:cxn ang="0">
                    <a:pos x="244" y="128"/>
                  </a:cxn>
                  <a:cxn ang="0">
                    <a:pos x="254" y="126"/>
                  </a:cxn>
                  <a:cxn ang="0">
                    <a:pos x="266" y="122"/>
                  </a:cxn>
                  <a:cxn ang="0">
                    <a:pos x="266" y="114"/>
                  </a:cxn>
                  <a:cxn ang="0">
                    <a:pos x="258" y="102"/>
                  </a:cxn>
                  <a:cxn ang="0">
                    <a:pos x="234" y="82"/>
                  </a:cxn>
                  <a:cxn ang="0">
                    <a:pos x="238" y="78"/>
                  </a:cxn>
                  <a:cxn ang="0">
                    <a:pos x="242" y="76"/>
                  </a:cxn>
                  <a:cxn ang="0">
                    <a:pos x="248" y="68"/>
                  </a:cxn>
                  <a:cxn ang="0">
                    <a:pos x="242" y="58"/>
                  </a:cxn>
                  <a:cxn ang="0">
                    <a:pos x="224" y="50"/>
                  </a:cxn>
                  <a:cxn ang="0">
                    <a:pos x="210" y="48"/>
                  </a:cxn>
                  <a:cxn ang="0">
                    <a:pos x="186" y="44"/>
                  </a:cxn>
                  <a:cxn ang="0">
                    <a:pos x="184" y="40"/>
                  </a:cxn>
                  <a:cxn ang="0">
                    <a:pos x="176" y="32"/>
                  </a:cxn>
                  <a:cxn ang="0">
                    <a:pos x="164" y="28"/>
                  </a:cxn>
                  <a:cxn ang="0">
                    <a:pos x="140" y="26"/>
                  </a:cxn>
                  <a:cxn ang="0">
                    <a:pos x="130" y="32"/>
                  </a:cxn>
                  <a:cxn ang="0">
                    <a:pos x="124" y="36"/>
                  </a:cxn>
                  <a:cxn ang="0">
                    <a:pos x="118" y="28"/>
                  </a:cxn>
                  <a:cxn ang="0">
                    <a:pos x="114" y="24"/>
                  </a:cxn>
                  <a:cxn ang="0">
                    <a:pos x="96" y="10"/>
                  </a:cxn>
                  <a:cxn ang="0">
                    <a:pos x="58" y="0"/>
                  </a:cxn>
                  <a:cxn ang="0">
                    <a:pos x="22" y="2"/>
                  </a:cxn>
                  <a:cxn ang="0">
                    <a:pos x="10" y="8"/>
                  </a:cxn>
                  <a:cxn ang="0">
                    <a:pos x="2" y="18"/>
                  </a:cxn>
                  <a:cxn ang="0">
                    <a:pos x="0" y="28"/>
                  </a:cxn>
                  <a:cxn ang="0">
                    <a:pos x="8" y="34"/>
                  </a:cxn>
                  <a:cxn ang="0">
                    <a:pos x="20" y="30"/>
                  </a:cxn>
                  <a:cxn ang="0">
                    <a:pos x="28" y="34"/>
                  </a:cxn>
                  <a:cxn ang="0">
                    <a:pos x="30" y="40"/>
                  </a:cxn>
                </a:cxnLst>
                <a:rect l="0" t="0" r="r" b="b"/>
                <a:pathLst>
                  <a:path w="266" h="130">
                    <a:moveTo>
                      <a:pt x="30" y="40"/>
                    </a:moveTo>
                    <a:lnTo>
                      <a:pt x="30" y="40"/>
                    </a:lnTo>
                    <a:lnTo>
                      <a:pt x="30" y="48"/>
                    </a:lnTo>
                    <a:lnTo>
                      <a:pt x="32" y="50"/>
                    </a:lnTo>
                    <a:lnTo>
                      <a:pt x="36" y="50"/>
                    </a:lnTo>
                    <a:lnTo>
                      <a:pt x="40" y="46"/>
                    </a:lnTo>
                    <a:lnTo>
                      <a:pt x="46" y="44"/>
                    </a:lnTo>
                    <a:lnTo>
                      <a:pt x="52" y="44"/>
                    </a:lnTo>
                    <a:lnTo>
                      <a:pt x="58" y="46"/>
                    </a:lnTo>
                    <a:lnTo>
                      <a:pt x="66" y="54"/>
                    </a:lnTo>
                    <a:lnTo>
                      <a:pt x="66" y="54"/>
                    </a:lnTo>
                    <a:lnTo>
                      <a:pt x="72" y="62"/>
                    </a:lnTo>
                    <a:lnTo>
                      <a:pt x="72" y="66"/>
                    </a:lnTo>
                    <a:lnTo>
                      <a:pt x="68" y="70"/>
                    </a:lnTo>
                    <a:lnTo>
                      <a:pt x="60" y="70"/>
                    </a:lnTo>
                    <a:lnTo>
                      <a:pt x="44" y="68"/>
                    </a:lnTo>
                    <a:lnTo>
                      <a:pt x="34" y="68"/>
                    </a:lnTo>
                    <a:lnTo>
                      <a:pt x="26" y="70"/>
                    </a:lnTo>
                    <a:lnTo>
                      <a:pt x="26" y="70"/>
                    </a:lnTo>
                    <a:lnTo>
                      <a:pt x="24" y="74"/>
                    </a:lnTo>
                    <a:lnTo>
                      <a:pt x="22" y="78"/>
                    </a:lnTo>
                    <a:lnTo>
                      <a:pt x="24" y="82"/>
                    </a:lnTo>
                    <a:lnTo>
                      <a:pt x="28" y="86"/>
                    </a:lnTo>
                    <a:lnTo>
                      <a:pt x="36" y="90"/>
                    </a:lnTo>
                    <a:lnTo>
                      <a:pt x="46" y="92"/>
                    </a:lnTo>
                    <a:lnTo>
                      <a:pt x="60" y="92"/>
                    </a:lnTo>
                    <a:lnTo>
                      <a:pt x="78" y="88"/>
                    </a:lnTo>
                    <a:lnTo>
                      <a:pt x="78" y="88"/>
                    </a:lnTo>
                    <a:lnTo>
                      <a:pt x="98" y="82"/>
                    </a:lnTo>
                    <a:lnTo>
                      <a:pt x="108" y="82"/>
                    </a:lnTo>
                    <a:lnTo>
                      <a:pt x="112" y="82"/>
                    </a:lnTo>
                    <a:lnTo>
                      <a:pt x="114" y="86"/>
                    </a:lnTo>
                    <a:lnTo>
                      <a:pt x="116" y="88"/>
                    </a:lnTo>
                    <a:lnTo>
                      <a:pt x="120" y="92"/>
                    </a:lnTo>
                    <a:lnTo>
                      <a:pt x="130" y="92"/>
                    </a:lnTo>
                    <a:lnTo>
                      <a:pt x="146" y="90"/>
                    </a:lnTo>
                    <a:lnTo>
                      <a:pt x="146" y="90"/>
                    </a:lnTo>
                    <a:lnTo>
                      <a:pt x="156" y="90"/>
                    </a:lnTo>
                    <a:lnTo>
                      <a:pt x="164" y="90"/>
                    </a:lnTo>
                    <a:lnTo>
                      <a:pt x="170" y="92"/>
                    </a:lnTo>
                    <a:lnTo>
                      <a:pt x="174" y="94"/>
                    </a:lnTo>
                    <a:lnTo>
                      <a:pt x="182" y="102"/>
                    </a:lnTo>
                    <a:lnTo>
                      <a:pt x="186" y="110"/>
                    </a:lnTo>
                    <a:lnTo>
                      <a:pt x="194" y="120"/>
                    </a:lnTo>
                    <a:lnTo>
                      <a:pt x="198" y="124"/>
                    </a:lnTo>
                    <a:lnTo>
                      <a:pt x="204" y="126"/>
                    </a:lnTo>
                    <a:lnTo>
                      <a:pt x="210" y="128"/>
                    </a:lnTo>
                    <a:lnTo>
                      <a:pt x="220" y="130"/>
                    </a:lnTo>
                    <a:lnTo>
                      <a:pt x="230" y="130"/>
                    </a:lnTo>
                    <a:lnTo>
                      <a:pt x="244" y="128"/>
                    </a:lnTo>
                    <a:lnTo>
                      <a:pt x="244" y="128"/>
                    </a:lnTo>
                    <a:lnTo>
                      <a:pt x="254" y="126"/>
                    </a:lnTo>
                    <a:lnTo>
                      <a:pt x="262" y="124"/>
                    </a:lnTo>
                    <a:lnTo>
                      <a:pt x="266" y="122"/>
                    </a:lnTo>
                    <a:lnTo>
                      <a:pt x="266" y="118"/>
                    </a:lnTo>
                    <a:lnTo>
                      <a:pt x="266" y="114"/>
                    </a:lnTo>
                    <a:lnTo>
                      <a:pt x="264" y="110"/>
                    </a:lnTo>
                    <a:lnTo>
                      <a:pt x="258" y="102"/>
                    </a:lnTo>
                    <a:lnTo>
                      <a:pt x="240" y="88"/>
                    </a:lnTo>
                    <a:lnTo>
                      <a:pt x="234" y="82"/>
                    </a:lnTo>
                    <a:lnTo>
                      <a:pt x="234" y="80"/>
                    </a:lnTo>
                    <a:lnTo>
                      <a:pt x="238" y="78"/>
                    </a:lnTo>
                    <a:lnTo>
                      <a:pt x="238" y="78"/>
                    </a:lnTo>
                    <a:lnTo>
                      <a:pt x="242" y="76"/>
                    </a:lnTo>
                    <a:lnTo>
                      <a:pt x="246" y="72"/>
                    </a:lnTo>
                    <a:lnTo>
                      <a:pt x="248" y="68"/>
                    </a:lnTo>
                    <a:lnTo>
                      <a:pt x="246" y="64"/>
                    </a:lnTo>
                    <a:lnTo>
                      <a:pt x="242" y="58"/>
                    </a:lnTo>
                    <a:lnTo>
                      <a:pt x="236" y="54"/>
                    </a:lnTo>
                    <a:lnTo>
                      <a:pt x="224" y="50"/>
                    </a:lnTo>
                    <a:lnTo>
                      <a:pt x="210" y="48"/>
                    </a:lnTo>
                    <a:lnTo>
                      <a:pt x="210" y="48"/>
                    </a:lnTo>
                    <a:lnTo>
                      <a:pt x="190" y="46"/>
                    </a:lnTo>
                    <a:lnTo>
                      <a:pt x="186" y="44"/>
                    </a:lnTo>
                    <a:lnTo>
                      <a:pt x="186" y="42"/>
                    </a:lnTo>
                    <a:lnTo>
                      <a:pt x="184" y="40"/>
                    </a:lnTo>
                    <a:lnTo>
                      <a:pt x="182" y="36"/>
                    </a:lnTo>
                    <a:lnTo>
                      <a:pt x="176" y="32"/>
                    </a:lnTo>
                    <a:lnTo>
                      <a:pt x="164" y="28"/>
                    </a:lnTo>
                    <a:lnTo>
                      <a:pt x="164" y="28"/>
                    </a:lnTo>
                    <a:lnTo>
                      <a:pt x="150" y="26"/>
                    </a:lnTo>
                    <a:lnTo>
                      <a:pt x="140" y="26"/>
                    </a:lnTo>
                    <a:lnTo>
                      <a:pt x="134" y="28"/>
                    </a:lnTo>
                    <a:lnTo>
                      <a:pt x="130" y="32"/>
                    </a:lnTo>
                    <a:lnTo>
                      <a:pt x="126" y="34"/>
                    </a:lnTo>
                    <a:lnTo>
                      <a:pt x="124" y="36"/>
                    </a:lnTo>
                    <a:lnTo>
                      <a:pt x="122" y="34"/>
                    </a:lnTo>
                    <a:lnTo>
                      <a:pt x="118" y="28"/>
                    </a:lnTo>
                    <a:lnTo>
                      <a:pt x="118" y="28"/>
                    </a:lnTo>
                    <a:lnTo>
                      <a:pt x="114" y="24"/>
                    </a:lnTo>
                    <a:lnTo>
                      <a:pt x="110" y="18"/>
                    </a:lnTo>
                    <a:lnTo>
                      <a:pt x="96" y="10"/>
                    </a:lnTo>
                    <a:lnTo>
                      <a:pt x="78" y="4"/>
                    </a:lnTo>
                    <a:lnTo>
                      <a:pt x="58" y="0"/>
                    </a:lnTo>
                    <a:lnTo>
                      <a:pt x="40" y="0"/>
                    </a:lnTo>
                    <a:lnTo>
                      <a:pt x="22" y="2"/>
                    </a:lnTo>
                    <a:lnTo>
                      <a:pt x="14" y="4"/>
                    </a:lnTo>
                    <a:lnTo>
                      <a:pt x="10" y="8"/>
                    </a:lnTo>
                    <a:lnTo>
                      <a:pt x="4" y="12"/>
                    </a:lnTo>
                    <a:lnTo>
                      <a:pt x="2" y="18"/>
                    </a:lnTo>
                    <a:lnTo>
                      <a:pt x="2" y="18"/>
                    </a:lnTo>
                    <a:lnTo>
                      <a:pt x="0" y="28"/>
                    </a:lnTo>
                    <a:lnTo>
                      <a:pt x="2" y="32"/>
                    </a:lnTo>
                    <a:lnTo>
                      <a:pt x="8" y="34"/>
                    </a:lnTo>
                    <a:lnTo>
                      <a:pt x="14" y="32"/>
                    </a:lnTo>
                    <a:lnTo>
                      <a:pt x="20" y="30"/>
                    </a:lnTo>
                    <a:lnTo>
                      <a:pt x="24" y="30"/>
                    </a:lnTo>
                    <a:lnTo>
                      <a:pt x="28" y="34"/>
                    </a:lnTo>
                    <a:lnTo>
                      <a:pt x="30" y="40"/>
                    </a:lnTo>
                    <a:lnTo>
                      <a:pt x="30" y="40"/>
                    </a:lnTo>
                    <a:close/>
                  </a:path>
                </a:pathLst>
              </a:custGeom>
              <a:grpFill/>
              <a:ln w="6350">
                <a:noFill/>
                <a:round/>
                <a:headEnd/>
                <a:tailEnd/>
              </a:ln>
            </p:spPr>
            <p:txBody>
              <a:bodyPr/>
              <a:lstStyle/>
              <a:p>
                <a:endParaRPr lang="da-DK" sz="1800" b="1">
                  <a:solidFill>
                    <a:prstClr val="black"/>
                  </a:solidFill>
                  <a:latin typeface="Calibri Light"/>
                </a:endParaRPr>
              </a:p>
            </p:txBody>
          </p:sp>
          <p:sp>
            <p:nvSpPr>
              <p:cNvPr id="28" name="Freeform 6026">
                <a:extLst>
                  <a:ext uri="{FF2B5EF4-FFF2-40B4-BE49-F238E27FC236}">
                    <a16:creationId xmlns:a16="http://schemas.microsoft.com/office/drawing/2014/main" id="{2E11EC32-5820-4FEC-AD64-033CD3341229}"/>
                  </a:ext>
                </a:extLst>
              </p:cNvPr>
              <p:cNvSpPr>
                <a:spLocks/>
              </p:cNvSpPr>
              <p:nvPr/>
            </p:nvSpPr>
            <p:spPr bwMode="auto">
              <a:xfrm>
                <a:off x="1694180" y="1013143"/>
                <a:ext cx="44450" cy="33020"/>
              </a:xfrm>
              <a:custGeom>
                <a:avLst/>
                <a:gdLst/>
                <a:ahLst/>
                <a:cxnLst>
                  <a:cxn ang="0">
                    <a:pos x="56" y="52"/>
                  </a:cxn>
                  <a:cxn ang="0">
                    <a:pos x="56" y="52"/>
                  </a:cxn>
                  <a:cxn ang="0">
                    <a:pos x="66" y="50"/>
                  </a:cxn>
                  <a:cxn ang="0">
                    <a:pos x="68" y="48"/>
                  </a:cxn>
                  <a:cxn ang="0">
                    <a:pos x="70" y="46"/>
                  </a:cxn>
                  <a:cxn ang="0">
                    <a:pos x="70" y="44"/>
                  </a:cxn>
                  <a:cxn ang="0">
                    <a:pos x="68" y="40"/>
                  </a:cxn>
                  <a:cxn ang="0">
                    <a:pos x="56" y="26"/>
                  </a:cxn>
                  <a:cxn ang="0">
                    <a:pos x="56" y="26"/>
                  </a:cxn>
                  <a:cxn ang="0">
                    <a:pos x="46" y="18"/>
                  </a:cxn>
                  <a:cxn ang="0">
                    <a:pos x="36" y="12"/>
                  </a:cxn>
                  <a:cxn ang="0">
                    <a:pos x="26" y="6"/>
                  </a:cxn>
                  <a:cxn ang="0">
                    <a:pos x="16" y="2"/>
                  </a:cxn>
                  <a:cxn ang="0">
                    <a:pos x="8" y="0"/>
                  </a:cxn>
                  <a:cxn ang="0">
                    <a:pos x="2" y="0"/>
                  </a:cxn>
                  <a:cxn ang="0">
                    <a:pos x="0" y="2"/>
                  </a:cxn>
                  <a:cxn ang="0">
                    <a:pos x="0" y="8"/>
                  </a:cxn>
                  <a:cxn ang="0">
                    <a:pos x="0" y="8"/>
                  </a:cxn>
                  <a:cxn ang="0">
                    <a:pos x="8" y="22"/>
                  </a:cxn>
                  <a:cxn ang="0">
                    <a:pos x="18" y="36"/>
                  </a:cxn>
                  <a:cxn ang="0">
                    <a:pos x="24" y="44"/>
                  </a:cxn>
                  <a:cxn ang="0">
                    <a:pos x="32" y="48"/>
                  </a:cxn>
                  <a:cxn ang="0">
                    <a:pos x="42" y="52"/>
                  </a:cxn>
                  <a:cxn ang="0">
                    <a:pos x="56" y="52"/>
                  </a:cxn>
                  <a:cxn ang="0">
                    <a:pos x="56" y="52"/>
                  </a:cxn>
                </a:cxnLst>
                <a:rect l="0" t="0" r="r" b="b"/>
                <a:pathLst>
                  <a:path w="70" h="52">
                    <a:moveTo>
                      <a:pt x="56" y="52"/>
                    </a:moveTo>
                    <a:lnTo>
                      <a:pt x="56" y="52"/>
                    </a:lnTo>
                    <a:lnTo>
                      <a:pt x="66" y="50"/>
                    </a:lnTo>
                    <a:lnTo>
                      <a:pt x="68" y="48"/>
                    </a:lnTo>
                    <a:lnTo>
                      <a:pt x="70" y="46"/>
                    </a:lnTo>
                    <a:lnTo>
                      <a:pt x="70" y="44"/>
                    </a:lnTo>
                    <a:lnTo>
                      <a:pt x="68" y="40"/>
                    </a:lnTo>
                    <a:lnTo>
                      <a:pt x="56" y="26"/>
                    </a:lnTo>
                    <a:lnTo>
                      <a:pt x="56" y="26"/>
                    </a:lnTo>
                    <a:lnTo>
                      <a:pt x="46" y="18"/>
                    </a:lnTo>
                    <a:lnTo>
                      <a:pt x="36" y="12"/>
                    </a:lnTo>
                    <a:lnTo>
                      <a:pt x="26" y="6"/>
                    </a:lnTo>
                    <a:lnTo>
                      <a:pt x="16" y="2"/>
                    </a:lnTo>
                    <a:lnTo>
                      <a:pt x="8" y="0"/>
                    </a:lnTo>
                    <a:lnTo>
                      <a:pt x="2" y="0"/>
                    </a:lnTo>
                    <a:lnTo>
                      <a:pt x="0" y="2"/>
                    </a:lnTo>
                    <a:lnTo>
                      <a:pt x="0" y="8"/>
                    </a:lnTo>
                    <a:lnTo>
                      <a:pt x="0" y="8"/>
                    </a:lnTo>
                    <a:lnTo>
                      <a:pt x="8" y="22"/>
                    </a:lnTo>
                    <a:lnTo>
                      <a:pt x="18" y="36"/>
                    </a:lnTo>
                    <a:lnTo>
                      <a:pt x="24" y="44"/>
                    </a:lnTo>
                    <a:lnTo>
                      <a:pt x="32" y="48"/>
                    </a:lnTo>
                    <a:lnTo>
                      <a:pt x="42" y="52"/>
                    </a:lnTo>
                    <a:lnTo>
                      <a:pt x="56" y="52"/>
                    </a:lnTo>
                    <a:lnTo>
                      <a:pt x="56" y="52"/>
                    </a:lnTo>
                    <a:close/>
                  </a:path>
                </a:pathLst>
              </a:custGeom>
              <a:grpFill/>
              <a:ln w="6350">
                <a:noFill/>
                <a:round/>
                <a:headEnd/>
                <a:tailEnd/>
              </a:ln>
            </p:spPr>
            <p:txBody>
              <a:bodyPr/>
              <a:lstStyle/>
              <a:p>
                <a:endParaRPr lang="da-DK" sz="1800" b="1">
                  <a:solidFill>
                    <a:prstClr val="black"/>
                  </a:solidFill>
                  <a:latin typeface="Calibri Light"/>
                </a:endParaRPr>
              </a:p>
            </p:txBody>
          </p:sp>
          <p:sp>
            <p:nvSpPr>
              <p:cNvPr id="29" name="Freeform 6027">
                <a:extLst>
                  <a:ext uri="{FF2B5EF4-FFF2-40B4-BE49-F238E27FC236}">
                    <a16:creationId xmlns:a16="http://schemas.microsoft.com/office/drawing/2014/main" id="{0804D380-A1BC-47B8-A463-4F3C5AF4580B}"/>
                  </a:ext>
                </a:extLst>
              </p:cNvPr>
              <p:cNvSpPr>
                <a:spLocks/>
              </p:cNvSpPr>
              <p:nvPr/>
            </p:nvSpPr>
            <p:spPr bwMode="auto">
              <a:xfrm>
                <a:off x="1883410" y="957263"/>
                <a:ext cx="95250" cy="54610"/>
              </a:xfrm>
              <a:custGeom>
                <a:avLst/>
                <a:gdLst/>
                <a:ahLst/>
                <a:cxnLst>
                  <a:cxn ang="0">
                    <a:pos x="14" y="38"/>
                  </a:cxn>
                  <a:cxn ang="0">
                    <a:pos x="22" y="44"/>
                  </a:cxn>
                  <a:cxn ang="0">
                    <a:pos x="44" y="54"/>
                  </a:cxn>
                  <a:cxn ang="0">
                    <a:pos x="50" y="56"/>
                  </a:cxn>
                  <a:cxn ang="0">
                    <a:pos x="52" y="58"/>
                  </a:cxn>
                  <a:cxn ang="0">
                    <a:pos x="42" y="64"/>
                  </a:cxn>
                  <a:cxn ang="0">
                    <a:pos x="32" y="68"/>
                  </a:cxn>
                  <a:cxn ang="0">
                    <a:pos x="40" y="68"/>
                  </a:cxn>
                  <a:cxn ang="0">
                    <a:pos x="50" y="70"/>
                  </a:cxn>
                  <a:cxn ang="0">
                    <a:pos x="56" y="76"/>
                  </a:cxn>
                  <a:cxn ang="0">
                    <a:pos x="60" y="84"/>
                  </a:cxn>
                  <a:cxn ang="0">
                    <a:pos x="66" y="86"/>
                  </a:cxn>
                  <a:cxn ang="0">
                    <a:pos x="74" y="82"/>
                  </a:cxn>
                  <a:cxn ang="0">
                    <a:pos x="98" y="76"/>
                  </a:cxn>
                  <a:cxn ang="0">
                    <a:pos x="132" y="70"/>
                  </a:cxn>
                  <a:cxn ang="0">
                    <a:pos x="142" y="64"/>
                  </a:cxn>
                  <a:cxn ang="0">
                    <a:pos x="140" y="60"/>
                  </a:cxn>
                  <a:cxn ang="0">
                    <a:pos x="140" y="52"/>
                  </a:cxn>
                  <a:cxn ang="0">
                    <a:pos x="150" y="42"/>
                  </a:cxn>
                  <a:cxn ang="0">
                    <a:pos x="148" y="36"/>
                  </a:cxn>
                  <a:cxn ang="0">
                    <a:pos x="140" y="32"/>
                  </a:cxn>
                  <a:cxn ang="0">
                    <a:pos x="122" y="24"/>
                  </a:cxn>
                  <a:cxn ang="0">
                    <a:pos x="100" y="22"/>
                  </a:cxn>
                  <a:cxn ang="0">
                    <a:pos x="82" y="14"/>
                  </a:cxn>
                  <a:cxn ang="0">
                    <a:pos x="68" y="8"/>
                  </a:cxn>
                  <a:cxn ang="0">
                    <a:pos x="42" y="0"/>
                  </a:cxn>
                  <a:cxn ang="0">
                    <a:pos x="18" y="0"/>
                  </a:cxn>
                  <a:cxn ang="0">
                    <a:pos x="8" y="8"/>
                  </a:cxn>
                  <a:cxn ang="0">
                    <a:pos x="8" y="14"/>
                  </a:cxn>
                  <a:cxn ang="0">
                    <a:pos x="10" y="20"/>
                  </a:cxn>
                  <a:cxn ang="0">
                    <a:pos x="6" y="28"/>
                  </a:cxn>
                  <a:cxn ang="0">
                    <a:pos x="0" y="30"/>
                  </a:cxn>
                  <a:cxn ang="0">
                    <a:pos x="14" y="38"/>
                  </a:cxn>
                </a:cxnLst>
                <a:rect l="0" t="0" r="r" b="b"/>
                <a:pathLst>
                  <a:path w="150" h="86">
                    <a:moveTo>
                      <a:pt x="14" y="38"/>
                    </a:moveTo>
                    <a:lnTo>
                      <a:pt x="14" y="38"/>
                    </a:lnTo>
                    <a:lnTo>
                      <a:pt x="20" y="42"/>
                    </a:lnTo>
                    <a:lnTo>
                      <a:pt x="22" y="44"/>
                    </a:lnTo>
                    <a:lnTo>
                      <a:pt x="28" y="48"/>
                    </a:lnTo>
                    <a:lnTo>
                      <a:pt x="44" y="54"/>
                    </a:lnTo>
                    <a:lnTo>
                      <a:pt x="44" y="54"/>
                    </a:lnTo>
                    <a:lnTo>
                      <a:pt x="50" y="56"/>
                    </a:lnTo>
                    <a:lnTo>
                      <a:pt x="52" y="58"/>
                    </a:lnTo>
                    <a:lnTo>
                      <a:pt x="52" y="58"/>
                    </a:lnTo>
                    <a:lnTo>
                      <a:pt x="48" y="62"/>
                    </a:lnTo>
                    <a:lnTo>
                      <a:pt x="42" y="64"/>
                    </a:lnTo>
                    <a:lnTo>
                      <a:pt x="32" y="66"/>
                    </a:lnTo>
                    <a:lnTo>
                      <a:pt x="32" y="68"/>
                    </a:lnTo>
                    <a:lnTo>
                      <a:pt x="34" y="68"/>
                    </a:lnTo>
                    <a:lnTo>
                      <a:pt x="40" y="68"/>
                    </a:lnTo>
                    <a:lnTo>
                      <a:pt x="40" y="68"/>
                    </a:lnTo>
                    <a:lnTo>
                      <a:pt x="50" y="70"/>
                    </a:lnTo>
                    <a:lnTo>
                      <a:pt x="54" y="74"/>
                    </a:lnTo>
                    <a:lnTo>
                      <a:pt x="56" y="76"/>
                    </a:lnTo>
                    <a:lnTo>
                      <a:pt x="58" y="80"/>
                    </a:lnTo>
                    <a:lnTo>
                      <a:pt x="60" y="84"/>
                    </a:lnTo>
                    <a:lnTo>
                      <a:pt x="62" y="86"/>
                    </a:lnTo>
                    <a:lnTo>
                      <a:pt x="66" y="86"/>
                    </a:lnTo>
                    <a:lnTo>
                      <a:pt x="74" y="82"/>
                    </a:lnTo>
                    <a:lnTo>
                      <a:pt x="74" y="82"/>
                    </a:lnTo>
                    <a:lnTo>
                      <a:pt x="86" y="78"/>
                    </a:lnTo>
                    <a:lnTo>
                      <a:pt x="98" y="76"/>
                    </a:lnTo>
                    <a:lnTo>
                      <a:pt x="122" y="72"/>
                    </a:lnTo>
                    <a:lnTo>
                      <a:pt x="132" y="70"/>
                    </a:lnTo>
                    <a:lnTo>
                      <a:pt x="138" y="68"/>
                    </a:lnTo>
                    <a:lnTo>
                      <a:pt x="142" y="64"/>
                    </a:lnTo>
                    <a:lnTo>
                      <a:pt x="140" y="60"/>
                    </a:lnTo>
                    <a:lnTo>
                      <a:pt x="140" y="60"/>
                    </a:lnTo>
                    <a:lnTo>
                      <a:pt x="138" y="54"/>
                    </a:lnTo>
                    <a:lnTo>
                      <a:pt x="140" y="52"/>
                    </a:lnTo>
                    <a:lnTo>
                      <a:pt x="146" y="46"/>
                    </a:lnTo>
                    <a:lnTo>
                      <a:pt x="150" y="42"/>
                    </a:lnTo>
                    <a:lnTo>
                      <a:pt x="150" y="40"/>
                    </a:lnTo>
                    <a:lnTo>
                      <a:pt x="148" y="36"/>
                    </a:lnTo>
                    <a:lnTo>
                      <a:pt x="140" y="32"/>
                    </a:lnTo>
                    <a:lnTo>
                      <a:pt x="140" y="32"/>
                    </a:lnTo>
                    <a:lnTo>
                      <a:pt x="128" y="26"/>
                    </a:lnTo>
                    <a:lnTo>
                      <a:pt x="122" y="24"/>
                    </a:lnTo>
                    <a:lnTo>
                      <a:pt x="110" y="24"/>
                    </a:lnTo>
                    <a:lnTo>
                      <a:pt x="100" y="22"/>
                    </a:lnTo>
                    <a:lnTo>
                      <a:pt x="92" y="20"/>
                    </a:lnTo>
                    <a:lnTo>
                      <a:pt x="82" y="14"/>
                    </a:lnTo>
                    <a:lnTo>
                      <a:pt x="82" y="14"/>
                    </a:lnTo>
                    <a:lnTo>
                      <a:pt x="68" y="8"/>
                    </a:lnTo>
                    <a:lnTo>
                      <a:pt x="56" y="2"/>
                    </a:lnTo>
                    <a:lnTo>
                      <a:pt x="42" y="0"/>
                    </a:lnTo>
                    <a:lnTo>
                      <a:pt x="30" y="0"/>
                    </a:lnTo>
                    <a:lnTo>
                      <a:pt x="18" y="0"/>
                    </a:lnTo>
                    <a:lnTo>
                      <a:pt x="10" y="4"/>
                    </a:lnTo>
                    <a:lnTo>
                      <a:pt x="8" y="8"/>
                    </a:lnTo>
                    <a:lnTo>
                      <a:pt x="8" y="12"/>
                    </a:lnTo>
                    <a:lnTo>
                      <a:pt x="8" y="14"/>
                    </a:lnTo>
                    <a:lnTo>
                      <a:pt x="8" y="14"/>
                    </a:lnTo>
                    <a:lnTo>
                      <a:pt x="10" y="20"/>
                    </a:lnTo>
                    <a:lnTo>
                      <a:pt x="10" y="24"/>
                    </a:lnTo>
                    <a:lnTo>
                      <a:pt x="6" y="28"/>
                    </a:lnTo>
                    <a:lnTo>
                      <a:pt x="2" y="30"/>
                    </a:lnTo>
                    <a:lnTo>
                      <a:pt x="0" y="30"/>
                    </a:lnTo>
                    <a:lnTo>
                      <a:pt x="0" y="32"/>
                    </a:lnTo>
                    <a:lnTo>
                      <a:pt x="14" y="38"/>
                    </a:lnTo>
                    <a:lnTo>
                      <a:pt x="14" y="38"/>
                    </a:lnTo>
                    <a:close/>
                  </a:path>
                </a:pathLst>
              </a:custGeom>
              <a:grpFill/>
              <a:ln w="6350">
                <a:noFill/>
                <a:round/>
                <a:headEnd/>
                <a:tailEnd/>
              </a:ln>
            </p:spPr>
            <p:txBody>
              <a:bodyPr/>
              <a:lstStyle/>
              <a:p>
                <a:endParaRPr lang="da-DK" sz="1800" b="1">
                  <a:solidFill>
                    <a:prstClr val="black"/>
                  </a:solidFill>
                  <a:latin typeface="Calibri Light"/>
                </a:endParaRPr>
              </a:p>
            </p:txBody>
          </p:sp>
          <p:sp>
            <p:nvSpPr>
              <p:cNvPr id="30" name="Freeform 6033">
                <a:extLst>
                  <a:ext uri="{FF2B5EF4-FFF2-40B4-BE49-F238E27FC236}">
                    <a16:creationId xmlns:a16="http://schemas.microsoft.com/office/drawing/2014/main" id="{9CD38CDC-3542-4A63-B5B0-1A5165F17519}"/>
                  </a:ext>
                </a:extLst>
              </p:cNvPr>
              <p:cNvSpPr>
                <a:spLocks/>
              </p:cNvSpPr>
              <p:nvPr/>
            </p:nvSpPr>
            <p:spPr bwMode="auto">
              <a:xfrm>
                <a:off x="646430" y="1806893"/>
                <a:ext cx="15240" cy="8890"/>
              </a:xfrm>
              <a:custGeom>
                <a:avLst/>
                <a:gdLst/>
                <a:ahLst/>
                <a:cxnLst>
                  <a:cxn ang="0">
                    <a:pos x="14" y="0"/>
                  </a:cxn>
                  <a:cxn ang="0">
                    <a:pos x="14" y="0"/>
                  </a:cxn>
                  <a:cxn ang="0">
                    <a:pos x="6" y="0"/>
                  </a:cxn>
                  <a:cxn ang="0">
                    <a:pos x="2" y="2"/>
                  </a:cxn>
                  <a:cxn ang="0">
                    <a:pos x="0" y="6"/>
                  </a:cxn>
                  <a:cxn ang="0">
                    <a:pos x="2" y="12"/>
                  </a:cxn>
                  <a:cxn ang="0">
                    <a:pos x="2" y="12"/>
                  </a:cxn>
                  <a:cxn ang="0">
                    <a:pos x="4" y="14"/>
                  </a:cxn>
                  <a:cxn ang="0">
                    <a:pos x="8" y="14"/>
                  </a:cxn>
                  <a:cxn ang="0">
                    <a:pos x="20" y="8"/>
                  </a:cxn>
                  <a:cxn ang="0">
                    <a:pos x="20" y="8"/>
                  </a:cxn>
                  <a:cxn ang="0">
                    <a:pos x="24" y="6"/>
                  </a:cxn>
                  <a:cxn ang="0">
                    <a:pos x="24" y="4"/>
                  </a:cxn>
                  <a:cxn ang="0">
                    <a:pos x="20" y="2"/>
                  </a:cxn>
                  <a:cxn ang="0">
                    <a:pos x="14" y="0"/>
                  </a:cxn>
                  <a:cxn ang="0">
                    <a:pos x="14" y="0"/>
                  </a:cxn>
                </a:cxnLst>
                <a:rect l="0" t="0" r="r" b="b"/>
                <a:pathLst>
                  <a:path w="24" h="14">
                    <a:moveTo>
                      <a:pt x="14" y="0"/>
                    </a:moveTo>
                    <a:lnTo>
                      <a:pt x="14" y="0"/>
                    </a:lnTo>
                    <a:lnTo>
                      <a:pt x="6" y="0"/>
                    </a:lnTo>
                    <a:lnTo>
                      <a:pt x="2" y="2"/>
                    </a:lnTo>
                    <a:lnTo>
                      <a:pt x="0" y="6"/>
                    </a:lnTo>
                    <a:lnTo>
                      <a:pt x="2" y="12"/>
                    </a:lnTo>
                    <a:lnTo>
                      <a:pt x="2" y="12"/>
                    </a:lnTo>
                    <a:lnTo>
                      <a:pt x="4" y="14"/>
                    </a:lnTo>
                    <a:lnTo>
                      <a:pt x="8" y="14"/>
                    </a:lnTo>
                    <a:lnTo>
                      <a:pt x="20" y="8"/>
                    </a:lnTo>
                    <a:lnTo>
                      <a:pt x="20" y="8"/>
                    </a:lnTo>
                    <a:lnTo>
                      <a:pt x="24" y="6"/>
                    </a:lnTo>
                    <a:lnTo>
                      <a:pt x="24" y="4"/>
                    </a:lnTo>
                    <a:lnTo>
                      <a:pt x="20" y="2"/>
                    </a:lnTo>
                    <a:lnTo>
                      <a:pt x="14" y="0"/>
                    </a:lnTo>
                    <a:lnTo>
                      <a:pt x="14" y="0"/>
                    </a:lnTo>
                    <a:close/>
                  </a:path>
                </a:pathLst>
              </a:custGeom>
              <a:grpFill/>
              <a:ln w="6350">
                <a:noFill/>
                <a:round/>
                <a:headEnd/>
                <a:tailEnd/>
              </a:ln>
            </p:spPr>
            <p:txBody>
              <a:bodyPr/>
              <a:lstStyle/>
              <a:p>
                <a:endParaRPr lang="da-DK" sz="1800" b="1">
                  <a:solidFill>
                    <a:prstClr val="black"/>
                  </a:solidFill>
                  <a:latin typeface="Calibri Light"/>
                </a:endParaRPr>
              </a:p>
            </p:txBody>
          </p:sp>
          <p:sp>
            <p:nvSpPr>
              <p:cNvPr id="31" name="Freeform 6037">
                <a:extLst>
                  <a:ext uri="{FF2B5EF4-FFF2-40B4-BE49-F238E27FC236}">
                    <a16:creationId xmlns:a16="http://schemas.microsoft.com/office/drawing/2014/main" id="{D0BF4765-F56D-4FC7-9BE2-0F04DE557CB7}"/>
                  </a:ext>
                </a:extLst>
              </p:cNvPr>
              <p:cNvSpPr>
                <a:spLocks/>
              </p:cNvSpPr>
              <p:nvPr/>
            </p:nvSpPr>
            <p:spPr bwMode="auto">
              <a:xfrm>
                <a:off x="615950" y="1811973"/>
                <a:ext cx="24130" cy="22860"/>
              </a:xfrm>
              <a:custGeom>
                <a:avLst/>
                <a:gdLst/>
                <a:ahLst/>
                <a:cxnLst>
                  <a:cxn ang="0">
                    <a:pos x="28" y="2"/>
                  </a:cxn>
                  <a:cxn ang="0">
                    <a:pos x="28" y="2"/>
                  </a:cxn>
                  <a:cxn ang="0">
                    <a:pos x="18" y="16"/>
                  </a:cxn>
                  <a:cxn ang="0">
                    <a:pos x="0" y="34"/>
                  </a:cxn>
                  <a:cxn ang="0">
                    <a:pos x="0" y="34"/>
                  </a:cxn>
                  <a:cxn ang="0">
                    <a:pos x="0" y="36"/>
                  </a:cxn>
                  <a:cxn ang="0">
                    <a:pos x="4" y="36"/>
                  </a:cxn>
                  <a:cxn ang="0">
                    <a:pos x="16" y="32"/>
                  </a:cxn>
                  <a:cxn ang="0">
                    <a:pos x="16" y="32"/>
                  </a:cxn>
                  <a:cxn ang="0">
                    <a:pos x="20" y="30"/>
                  </a:cxn>
                  <a:cxn ang="0">
                    <a:pos x="22" y="26"/>
                  </a:cxn>
                  <a:cxn ang="0">
                    <a:pos x="26" y="20"/>
                  </a:cxn>
                  <a:cxn ang="0">
                    <a:pos x="32" y="12"/>
                  </a:cxn>
                  <a:cxn ang="0">
                    <a:pos x="32" y="12"/>
                  </a:cxn>
                  <a:cxn ang="0">
                    <a:pos x="36" y="4"/>
                  </a:cxn>
                  <a:cxn ang="0">
                    <a:pos x="38" y="2"/>
                  </a:cxn>
                  <a:cxn ang="0">
                    <a:pos x="36" y="0"/>
                  </a:cxn>
                  <a:cxn ang="0">
                    <a:pos x="32" y="0"/>
                  </a:cxn>
                  <a:cxn ang="0">
                    <a:pos x="28" y="2"/>
                  </a:cxn>
                  <a:cxn ang="0">
                    <a:pos x="28" y="2"/>
                  </a:cxn>
                </a:cxnLst>
                <a:rect l="0" t="0" r="r" b="b"/>
                <a:pathLst>
                  <a:path w="38" h="36">
                    <a:moveTo>
                      <a:pt x="28" y="2"/>
                    </a:moveTo>
                    <a:lnTo>
                      <a:pt x="28" y="2"/>
                    </a:lnTo>
                    <a:lnTo>
                      <a:pt x="18" y="16"/>
                    </a:lnTo>
                    <a:lnTo>
                      <a:pt x="0" y="34"/>
                    </a:lnTo>
                    <a:lnTo>
                      <a:pt x="0" y="34"/>
                    </a:lnTo>
                    <a:lnTo>
                      <a:pt x="0" y="36"/>
                    </a:lnTo>
                    <a:lnTo>
                      <a:pt x="4" y="36"/>
                    </a:lnTo>
                    <a:lnTo>
                      <a:pt x="16" y="32"/>
                    </a:lnTo>
                    <a:lnTo>
                      <a:pt x="16" y="32"/>
                    </a:lnTo>
                    <a:lnTo>
                      <a:pt x="20" y="30"/>
                    </a:lnTo>
                    <a:lnTo>
                      <a:pt x="22" y="26"/>
                    </a:lnTo>
                    <a:lnTo>
                      <a:pt x="26" y="20"/>
                    </a:lnTo>
                    <a:lnTo>
                      <a:pt x="32" y="12"/>
                    </a:lnTo>
                    <a:lnTo>
                      <a:pt x="32" y="12"/>
                    </a:lnTo>
                    <a:lnTo>
                      <a:pt x="36" y="4"/>
                    </a:lnTo>
                    <a:lnTo>
                      <a:pt x="38" y="2"/>
                    </a:lnTo>
                    <a:lnTo>
                      <a:pt x="36" y="0"/>
                    </a:lnTo>
                    <a:lnTo>
                      <a:pt x="32" y="0"/>
                    </a:lnTo>
                    <a:lnTo>
                      <a:pt x="28" y="2"/>
                    </a:lnTo>
                    <a:lnTo>
                      <a:pt x="28" y="2"/>
                    </a:lnTo>
                    <a:close/>
                  </a:path>
                </a:pathLst>
              </a:custGeom>
              <a:grpFill/>
              <a:ln w="6350">
                <a:noFill/>
                <a:round/>
                <a:headEnd/>
                <a:tailEnd/>
              </a:ln>
            </p:spPr>
            <p:txBody>
              <a:bodyPr/>
              <a:lstStyle/>
              <a:p>
                <a:endParaRPr lang="da-DK" sz="1800" b="1">
                  <a:solidFill>
                    <a:prstClr val="black"/>
                  </a:solidFill>
                  <a:latin typeface="Calibri Light"/>
                </a:endParaRPr>
              </a:p>
            </p:txBody>
          </p:sp>
          <p:sp>
            <p:nvSpPr>
              <p:cNvPr id="32" name="Freeform 6054">
                <a:extLst>
                  <a:ext uri="{FF2B5EF4-FFF2-40B4-BE49-F238E27FC236}">
                    <a16:creationId xmlns:a16="http://schemas.microsoft.com/office/drawing/2014/main" id="{FBF54A9B-C5A3-43C5-9C05-562116EA49E4}"/>
                  </a:ext>
                </a:extLst>
              </p:cNvPr>
              <p:cNvSpPr>
                <a:spLocks/>
              </p:cNvSpPr>
              <p:nvPr/>
            </p:nvSpPr>
            <p:spPr bwMode="auto">
              <a:xfrm>
                <a:off x="1395730" y="1058863"/>
                <a:ext cx="317500" cy="121920"/>
              </a:xfrm>
              <a:custGeom>
                <a:avLst/>
                <a:gdLst/>
                <a:ahLst/>
                <a:cxnLst>
                  <a:cxn ang="0">
                    <a:pos x="314" y="78"/>
                  </a:cxn>
                  <a:cxn ang="0">
                    <a:pos x="338" y="86"/>
                  </a:cxn>
                  <a:cxn ang="0">
                    <a:pos x="354" y="100"/>
                  </a:cxn>
                  <a:cxn ang="0">
                    <a:pos x="340" y="106"/>
                  </a:cxn>
                  <a:cxn ang="0">
                    <a:pos x="280" y="102"/>
                  </a:cxn>
                  <a:cxn ang="0">
                    <a:pos x="258" y="102"/>
                  </a:cxn>
                  <a:cxn ang="0">
                    <a:pos x="236" y="72"/>
                  </a:cxn>
                  <a:cxn ang="0">
                    <a:pos x="186" y="46"/>
                  </a:cxn>
                  <a:cxn ang="0">
                    <a:pos x="154" y="54"/>
                  </a:cxn>
                  <a:cxn ang="0">
                    <a:pos x="138" y="36"/>
                  </a:cxn>
                  <a:cxn ang="0">
                    <a:pos x="102" y="32"/>
                  </a:cxn>
                  <a:cxn ang="0">
                    <a:pos x="42" y="58"/>
                  </a:cxn>
                  <a:cxn ang="0">
                    <a:pos x="46" y="66"/>
                  </a:cxn>
                  <a:cxn ang="0">
                    <a:pos x="22" y="88"/>
                  </a:cxn>
                  <a:cxn ang="0">
                    <a:pos x="24" y="98"/>
                  </a:cxn>
                  <a:cxn ang="0">
                    <a:pos x="14" y="110"/>
                  </a:cxn>
                  <a:cxn ang="0">
                    <a:pos x="6" y="132"/>
                  </a:cxn>
                  <a:cxn ang="0">
                    <a:pos x="66" y="146"/>
                  </a:cxn>
                  <a:cxn ang="0">
                    <a:pos x="94" y="138"/>
                  </a:cxn>
                  <a:cxn ang="0">
                    <a:pos x="106" y="146"/>
                  </a:cxn>
                  <a:cxn ang="0">
                    <a:pos x="124" y="148"/>
                  </a:cxn>
                  <a:cxn ang="0">
                    <a:pos x="144" y="126"/>
                  </a:cxn>
                  <a:cxn ang="0">
                    <a:pos x="152" y="130"/>
                  </a:cxn>
                  <a:cxn ang="0">
                    <a:pos x="158" y="140"/>
                  </a:cxn>
                  <a:cxn ang="0">
                    <a:pos x="232" y="132"/>
                  </a:cxn>
                  <a:cxn ang="0">
                    <a:pos x="264" y="134"/>
                  </a:cxn>
                  <a:cxn ang="0">
                    <a:pos x="212" y="148"/>
                  </a:cxn>
                  <a:cxn ang="0">
                    <a:pos x="144" y="160"/>
                  </a:cxn>
                  <a:cxn ang="0">
                    <a:pos x="134" y="176"/>
                  </a:cxn>
                  <a:cxn ang="0">
                    <a:pos x="166" y="190"/>
                  </a:cxn>
                  <a:cxn ang="0">
                    <a:pos x="234" y="184"/>
                  </a:cxn>
                  <a:cxn ang="0">
                    <a:pos x="296" y="164"/>
                  </a:cxn>
                  <a:cxn ang="0">
                    <a:pos x="350" y="146"/>
                  </a:cxn>
                  <a:cxn ang="0">
                    <a:pos x="378" y="152"/>
                  </a:cxn>
                  <a:cxn ang="0">
                    <a:pos x="394" y="144"/>
                  </a:cxn>
                  <a:cxn ang="0">
                    <a:pos x="420" y="150"/>
                  </a:cxn>
                  <a:cxn ang="0">
                    <a:pos x="460" y="138"/>
                  </a:cxn>
                  <a:cxn ang="0">
                    <a:pos x="492" y="106"/>
                  </a:cxn>
                  <a:cxn ang="0">
                    <a:pos x="498" y="84"/>
                  </a:cxn>
                  <a:cxn ang="0">
                    <a:pos x="470" y="68"/>
                  </a:cxn>
                  <a:cxn ang="0">
                    <a:pos x="436" y="70"/>
                  </a:cxn>
                  <a:cxn ang="0">
                    <a:pos x="398" y="80"/>
                  </a:cxn>
                  <a:cxn ang="0">
                    <a:pos x="400" y="68"/>
                  </a:cxn>
                  <a:cxn ang="0">
                    <a:pos x="384" y="60"/>
                  </a:cxn>
                  <a:cxn ang="0">
                    <a:pos x="384" y="52"/>
                  </a:cxn>
                  <a:cxn ang="0">
                    <a:pos x="382" y="40"/>
                  </a:cxn>
                  <a:cxn ang="0">
                    <a:pos x="370" y="18"/>
                  </a:cxn>
                  <a:cxn ang="0">
                    <a:pos x="358" y="0"/>
                  </a:cxn>
                  <a:cxn ang="0">
                    <a:pos x="300" y="28"/>
                  </a:cxn>
                  <a:cxn ang="0">
                    <a:pos x="290" y="40"/>
                  </a:cxn>
                  <a:cxn ang="0">
                    <a:pos x="318" y="54"/>
                  </a:cxn>
                  <a:cxn ang="0">
                    <a:pos x="328" y="66"/>
                  </a:cxn>
                </a:cxnLst>
                <a:rect l="0" t="0" r="r" b="b"/>
                <a:pathLst>
                  <a:path w="500" h="192">
                    <a:moveTo>
                      <a:pt x="322" y="70"/>
                    </a:moveTo>
                    <a:lnTo>
                      <a:pt x="322" y="70"/>
                    </a:lnTo>
                    <a:lnTo>
                      <a:pt x="316" y="76"/>
                    </a:lnTo>
                    <a:lnTo>
                      <a:pt x="314" y="78"/>
                    </a:lnTo>
                    <a:lnTo>
                      <a:pt x="316" y="80"/>
                    </a:lnTo>
                    <a:lnTo>
                      <a:pt x="320" y="82"/>
                    </a:lnTo>
                    <a:lnTo>
                      <a:pt x="330" y="84"/>
                    </a:lnTo>
                    <a:lnTo>
                      <a:pt x="338" y="86"/>
                    </a:lnTo>
                    <a:lnTo>
                      <a:pt x="348" y="90"/>
                    </a:lnTo>
                    <a:lnTo>
                      <a:pt x="354" y="94"/>
                    </a:lnTo>
                    <a:lnTo>
                      <a:pt x="356" y="96"/>
                    </a:lnTo>
                    <a:lnTo>
                      <a:pt x="354" y="100"/>
                    </a:lnTo>
                    <a:lnTo>
                      <a:pt x="354" y="100"/>
                    </a:lnTo>
                    <a:lnTo>
                      <a:pt x="352" y="104"/>
                    </a:lnTo>
                    <a:lnTo>
                      <a:pt x="346" y="108"/>
                    </a:lnTo>
                    <a:lnTo>
                      <a:pt x="340" y="106"/>
                    </a:lnTo>
                    <a:lnTo>
                      <a:pt x="332" y="106"/>
                    </a:lnTo>
                    <a:lnTo>
                      <a:pt x="310" y="102"/>
                    </a:lnTo>
                    <a:lnTo>
                      <a:pt x="296" y="100"/>
                    </a:lnTo>
                    <a:lnTo>
                      <a:pt x="280" y="102"/>
                    </a:lnTo>
                    <a:lnTo>
                      <a:pt x="280" y="102"/>
                    </a:lnTo>
                    <a:lnTo>
                      <a:pt x="268" y="104"/>
                    </a:lnTo>
                    <a:lnTo>
                      <a:pt x="260" y="104"/>
                    </a:lnTo>
                    <a:lnTo>
                      <a:pt x="258" y="102"/>
                    </a:lnTo>
                    <a:lnTo>
                      <a:pt x="256" y="98"/>
                    </a:lnTo>
                    <a:lnTo>
                      <a:pt x="252" y="90"/>
                    </a:lnTo>
                    <a:lnTo>
                      <a:pt x="246" y="82"/>
                    </a:lnTo>
                    <a:lnTo>
                      <a:pt x="236" y="72"/>
                    </a:lnTo>
                    <a:lnTo>
                      <a:pt x="220" y="60"/>
                    </a:lnTo>
                    <a:lnTo>
                      <a:pt x="220" y="60"/>
                    </a:lnTo>
                    <a:lnTo>
                      <a:pt x="200" y="50"/>
                    </a:lnTo>
                    <a:lnTo>
                      <a:pt x="186" y="46"/>
                    </a:lnTo>
                    <a:lnTo>
                      <a:pt x="174" y="46"/>
                    </a:lnTo>
                    <a:lnTo>
                      <a:pt x="166" y="50"/>
                    </a:lnTo>
                    <a:lnTo>
                      <a:pt x="160" y="52"/>
                    </a:lnTo>
                    <a:lnTo>
                      <a:pt x="154" y="54"/>
                    </a:lnTo>
                    <a:lnTo>
                      <a:pt x="150" y="52"/>
                    </a:lnTo>
                    <a:lnTo>
                      <a:pt x="144" y="44"/>
                    </a:lnTo>
                    <a:lnTo>
                      <a:pt x="144" y="44"/>
                    </a:lnTo>
                    <a:lnTo>
                      <a:pt x="138" y="36"/>
                    </a:lnTo>
                    <a:lnTo>
                      <a:pt x="130" y="30"/>
                    </a:lnTo>
                    <a:lnTo>
                      <a:pt x="122" y="30"/>
                    </a:lnTo>
                    <a:lnTo>
                      <a:pt x="112" y="30"/>
                    </a:lnTo>
                    <a:lnTo>
                      <a:pt x="102" y="32"/>
                    </a:lnTo>
                    <a:lnTo>
                      <a:pt x="88" y="38"/>
                    </a:lnTo>
                    <a:lnTo>
                      <a:pt x="60" y="50"/>
                    </a:lnTo>
                    <a:lnTo>
                      <a:pt x="60" y="50"/>
                    </a:lnTo>
                    <a:lnTo>
                      <a:pt x="42" y="58"/>
                    </a:lnTo>
                    <a:lnTo>
                      <a:pt x="40" y="60"/>
                    </a:lnTo>
                    <a:lnTo>
                      <a:pt x="42" y="60"/>
                    </a:lnTo>
                    <a:lnTo>
                      <a:pt x="44" y="64"/>
                    </a:lnTo>
                    <a:lnTo>
                      <a:pt x="46" y="66"/>
                    </a:lnTo>
                    <a:lnTo>
                      <a:pt x="42" y="72"/>
                    </a:lnTo>
                    <a:lnTo>
                      <a:pt x="32" y="80"/>
                    </a:lnTo>
                    <a:lnTo>
                      <a:pt x="32" y="80"/>
                    </a:lnTo>
                    <a:lnTo>
                      <a:pt x="22" y="88"/>
                    </a:lnTo>
                    <a:lnTo>
                      <a:pt x="20" y="94"/>
                    </a:lnTo>
                    <a:lnTo>
                      <a:pt x="20" y="96"/>
                    </a:lnTo>
                    <a:lnTo>
                      <a:pt x="22" y="98"/>
                    </a:lnTo>
                    <a:lnTo>
                      <a:pt x="24" y="98"/>
                    </a:lnTo>
                    <a:lnTo>
                      <a:pt x="26" y="100"/>
                    </a:lnTo>
                    <a:lnTo>
                      <a:pt x="22" y="104"/>
                    </a:lnTo>
                    <a:lnTo>
                      <a:pt x="14" y="110"/>
                    </a:lnTo>
                    <a:lnTo>
                      <a:pt x="14" y="110"/>
                    </a:lnTo>
                    <a:lnTo>
                      <a:pt x="4" y="118"/>
                    </a:lnTo>
                    <a:lnTo>
                      <a:pt x="0" y="124"/>
                    </a:lnTo>
                    <a:lnTo>
                      <a:pt x="2" y="128"/>
                    </a:lnTo>
                    <a:lnTo>
                      <a:pt x="6" y="132"/>
                    </a:lnTo>
                    <a:lnTo>
                      <a:pt x="26" y="138"/>
                    </a:lnTo>
                    <a:lnTo>
                      <a:pt x="54" y="144"/>
                    </a:lnTo>
                    <a:lnTo>
                      <a:pt x="54" y="144"/>
                    </a:lnTo>
                    <a:lnTo>
                      <a:pt x="66" y="146"/>
                    </a:lnTo>
                    <a:lnTo>
                      <a:pt x="76" y="146"/>
                    </a:lnTo>
                    <a:lnTo>
                      <a:pt x="84" y="144"/>
                    </a:lnTo>
                    <a:lnTo>
                      <a:pt x="88" y="142"/>
                    </a:lnTo>
                    <a:lnTo>
                      <a:pt x="94" y="138"/>
                    </a:lnTo>
                    <a:lnTo>
                      <a:pt x="96" y="136"/>
                    </a:lnTo>
                    <a:lnTo>
                      <a:pt x="98" y="140"/>
                    </a:lnTo>
                    <a:lnTo>
                      <a:pt x="98" y="140"/>
                    </a:lnTo>
                    <a:lnTo>
                      <a:pt x="106" y="146"/>
                    </a:lnTo>
                    <a:lnTo>
                      <a:pt x="110" y="148"/>
                    </a:lnTo>
                    <a:lnTo>
                      <a:pt x="114" y="150"/>
                    </a:lnTo>
                    <a:lnTo>
                      <a:pt x="118" y="150"/>
                    </a:lnTo>
                    <a:lnTo>
                      <a:pt x="124" y="148"/>
                    </a:lnTo>
                    <a:lnTo>
                      <a:pt x="128" y="144"/>
                    </a:lnTo>
                    <a:lnTo>
                      <a:pt x="134" y="138"/>
                    </a:lnTo>
                    <a:lnTo>
                      <a:pt x="134" y="138"/>
                    </a:lnTo>
                    <a:lnTo>
                      <a:pt x="144" y="126"/>
                    </a:lnTo>
                    <a:lnTo>
                      <a:pt x="150" y="122"/>
                    </a:lnTo>
                    <a:lnTo>
                      <a:pt x="152" y="122"/>
                    </a:lnTo>
                    <a:lnTo>
                      <a:pt x="154" y="124"/>
                    </a:lnTo>
                    <a:lnTo>
                      <a:pt x="152" y="130"/>
                    </a:lnTo>
                    <a:lnTo>
                      <a:pt x="152" y="130"/>
                    </a:lnTo>
                    <a:lnTo>
                      <a:pt x="150" y="134"/>
                    </a:lnTo>
                    <a:lnTo>
                      <a:pt x="154" y="138"/>
                    </a:lnTo>
                    <a:lnTo>
                      <a:pt x="158" y="140"/>
                    </a:lnTo>
                    <a:lnTo>
                      <a:pt x="166" y="142"/>
                    </a:lnTo>
                    <a:lnTo>
                      <a:pt x="192" y="140"/>
                    </a:lnTo>
                    <a:lnTo>
                      <a:pt x="232" y="132"/>
                    </a:lnTo>
                    <a:lnTo>
                      <a:pt x="232" y="132"/>
                    </a:lnTo>
                    <a:lnTo>
                      <a:pt x="252" y="130"/>
                    </a:lnTo>
                    <a:lnTo>
                      <a:pt x="262" y="130"/>
                    </a:lnTo>
                    <a:lnTo>
                      <a:pt x="266" y="130"/>
                    </a:lnTo>
                    <a:lnTo>
                      <a:pt x="264" y="134"/>
                    </a:lnTo>
                    <a:lnTo>
                      <a:pt x="256" y="138"/>
                    </a:lnTo>
                    <a:lnTo>
                      <a:pt x="244" y="142"/>
                    </a:lnTo>
                    <a:lnTo>
                      <a:pt x="228" y="144"/>
                    </a:lnTo>
                    <a:lnTo>
                      <a:pt x="212" y="148"/>
                    </a:lnTo>
                    <a:lnTo>
                      <a:pt x="212" y="148"/>
                    </a:lnTo>
                    <a:lnTo>
                      <a:pt x="176" y="152"/>
                    </a:lnTo>
                    <a:lnTo>
                      <a:pt x="158" y="156"/>
                    </a:lnTo>
                    <a:lnTo>
                      <a:pt x="144" y="160"/>
                    </a:lnTo>
                    <a:lnTo>
                      <a:pt x="136" y="166"/>
                    </a:lnTo>
                    <a:lnTo>
                      <a:pt x="134" y="168"/>
                    </a:lnTo>
                    <a:lnTo>
                      <a:pt x="134" y="172"/>
                    </a:lnTo>
                    <a:lnTo>
                      <a:pt x="134" y="176"/>
                    </a:lnTo>
                    <a:lnTo>
                      <a:pt x="138" y="178"/>
                    </a:lnTo>
                    <a:lnTo>
                      <a:pt x="152" y="186"/>
                    </a:lnTo>
                    <a:lnTo>
                      <a:pt x="152" y="186"/>
                    </a:lnTo>
                    <a:lnTo>
                      <a:pt x="166" y="190"/>
                    </a:lnTo>
                    <a:lnTo>
                      <a:pt x="178" y="192"/>
                    </a:lnTo>
                    <a:lnTo>
                      <a:pt x="192" y="192"/>
                    </a:lnTo>
                    <a:lnTo>
                      <a:pt x="206" y="190"/>
                    </a:lnTo>
                    <a:lnTo>
                      <a:pt x="234" y="184"/>
                    </a:lnTo>
                    <a:lnTo>
                      <a:pt x="266" y="174"/>
                    </a:lnTo>
                    <a:lnTo>
                      <a:pt x="266" y="174"/>
                    </a:lnTo>
                    <a:lnTo>
                      <a:pt x="282" y="170"/>
                    </a:lnTo>
                    <a:lnTo>
                      <a:pt x="296" y="164"/>
                    </a:lnTo>
                    <a:lnTo>
                      <a:pt x="318" y="154"/>
                    </a:lnTo>
                    <a:lnTo>
                      <a:pt x="328" y="150"/>
                    </a:lnTo>
                    <a:lnTo>
                      <a:pt x="338" y="146"/>
                    </a:lnTo>
                    <a:lnTo>
                      <a:pt x="350" y="146"/>
                    </a:lnTo>
                    <a:lnTo>
                      <a:pt x="360" y="148"/>
                    </a:lnTo>
                    <a:lnTo>
                      <a:pt x="360" y="148"/>
                    </a:lnTo>
                    <a:lnTo>
                      <a:pt x="370" y="150"/>
                    </a:lnTo>
                    <a:lnTo>
                      <a:pt x="378" y="152"/>
                    </a:lnTo>
                    <a:lnTo>
                      <a:pt x="382" y="150"/>
                    </a:lnTo>
                    <a:lnTo>
                      <a:pt x="386" y="148"/>
                    </a:lnTo>
                    <a:lnTo>
                      <a:pt x="388" y="146"/>
                    </a:lnTo>
                    <a:lnTo>
                      <a:pt x="394" y="144"/>
                    </a:lnTo>
                    <a:lnTo>
                      <a:pt x="400" y="144"/>
                    </a:lnTo>
                    <a:lnTo>
                      <a:pt x="410" y="146"/>
                    </a:lnTo>
                    <a:lnTo>
                      <a:pt x="410" y="146"/>
                    </a:lnTo>
                    <a:lnTo>
                      <a:pt x="420" y="150"/>
                    </a:lnTo>
                    <a:lnTo>
                      <a:pt x="430" y="150"/>
                    </a:lnTo>
                    <a:lnTo>
                      <a:pt x="440" y="148"/>
                    </a:lnTo>
                    <a:lnTo>
                      <a:pt x="450" y="144"/>
                    </a:lnTo>
                    <a:lnTo>
                      <a:pt x="460" y="138"/>
                    </a:lnTo>
                    <a:lnTo>
                      <a:pt x="470" y="130"/>
                    </a:lnTo>
                    <a:lnTo>
                      <a:pt x="482" y="120"/>
                    </a:lnTo>
                    <a:lnTo>
                      <a:pt x="492" y="106"/>
                    </a:lnTo>
                    <a:lnTo>
                      <a:pt x="492" y="106"/>
                    </a:lnTo>
                    <a:lnTo>
                      <a:pt x="496" y="100"/>
                    </a:lnTo>
                    <a:lnTo>
                      <a:pt x="500" y="94"/>
                    </a:lnTo>
                    <a:lnTo>
                      <a:pt x="500" y="88"/>
                    </a:lnTo>
                    <a:lnTo>
                      <a:pt x="498" y="84"/>
                    </a:lnTo>
                    <a:lnTo>
                      <a:pt x="496" y="80"/>
                    </a:lnTo>
                    <a:lnTo>
                      <a:pt x="492" y="76"/>
                    </a:lnTo>
                    <a:lnTo>
                      <a:pt x="482" y="70"/>
                    </a:lnTo>
                    <a:lnTo>
                      <a:pt x="470" y="68"/>
                    </a:lnTo>
                    <a:lnTo>
                      <a:pt x="456" y="66"/>
                    </a:lnTo>
                    <a:lnTo>
                      <a:pt x="444" y="68"/>
                    </a:lnTo>
                    <a:lnTo>
                      <a:pt x="436" y="70"/>
                    </a:lnTo>
                    <a:lnTo>
                      <a:pt x="436" y="70"/>
                    </a:lnTo>
                    <a:lnTo>
                      <a:pt x="420" y="76"/>
                    </a:lnTo>
                    <a:lnTo>
                      <a:pt x="406" y="80"/>
                    </a:lnTo>
                    <a:lnTo>
                      <a:pt x="402" y="82"/>
                    </a:lnTo>
                    <a:lnTo>
                      <a:pt x="398" y="80"/>
                    </a:lnTo>
                    <a:lnTo>
                      <a:pt x="398" y="78"/>
                    </a:lnTo>
                    <a:lnTo>
                      <a:pt x="400" y="72"/>
                    </a:lnTo>
                    <a:lnTo>
                      <a:pt x="400" y="72"/>
                    </a:lnTo>
                    <a:lnTo>
                      <a:pt x="400" y="68"/>
                    </a:lnTo>
                    <a:lnTo>
                      <a:pt x="398" y="64"/>
                    </a:lnTo>
                    <a:lnTo>
                      <a:pt x="394" y="62"/>
                    </a:lnTo>
                    <a:lnTo>
                      <a:pt x="390" y="62"/>
                    </a:lnTo>
                    <a:lnTo>
                      <a:pt x="384" y="60"/>
                    </a:lnTo>
                    <a:lnTo>
                      <a:pt x="380" y="60"/>
                    </a:lnTo>
                    <a:lnTo>
                      <a:pt x="380" y="56"/>
                    </a:lnTo>
                    <a:lnTo>
                      <a:pt x="384" y="52"/>
                    </a:lnTo>
                    <a:lnTo>
                      <a:pt x="384" y="52"/>
                    </a:lnTo>
                    <a:lnTo>
                      <a:pt x="388" y="46"/>
                    </a:lnTo>
                    <a:lnTo>
                      <a:pt x="388" y="44"/>
                    </a:lnTo>
                    <a:lnTo>
                      <a:pt x="386" y="42"/>
                    </a:lnTo>
                    <a:lnTo>
                      <a:pt x="382" y="40"/>
                    </a:lnTo>
                    <a:lnTo>
                      <a:pt x="378" y="38"/>
                    </a:lnTo>
                    <a:lnTo>
                      <a:pt x="374" y="34"/>
                    </a:lnTo>
                    <a:lnTo>
                      <a:pt x="372" y="28"/>
                    </a:lnTo>
                    <a:lnTo>
                      <a:pt x="370" y="18"/>
                    </a:lnTo>
                    <a:lnTo>
                      <a:pt x="370" y="18"/>
                    </a:lnTo>
                    <a:lnTo>
                      <a:pt x="368" y="8"/>
                    </a:lnTo>
                    <a:lnTo>
                      <a:pt x="364" y="2"/>
                    </a:lnTo>
                    <a:lnTo>
                      <a:pt x="358" y="0"/>
                    </a:lnTo>
                    <a:lnTo>
                      <a:pt x="350" y="2"/>
                    </a:lnTo>
                    <a:lnTo>
                      <a:pt x="340" y="6"/>
                    </a:lnTo>
                    <a:lnTo>
                      <a:pt x="328" y="12"/>
                    </a:lnTo>
                    <a:lnTo>
                      <a:pt x="300" y="28"/>
                    </a:lnTo>
                    <a:lnTo>
                      <a:pt x="300" y="28"/>
                    </a:lnTo>
                    <a:lnTo>
                      <a:pt x="294" y="32"/>
                    </a:lnTo>
                    <a:lnTo>
                      <a:pt x="292" y="36"/>
                    </a:lnTo>
                    <a:lnTo>
                      <a:pt x="290" y="40"/>
                    </a:lnTo>
                    <a:lnTo>
                      <a:pt x="292" y="42"/>
                    </a:lnTo>
                    <a:lnTo>
                      <a:pt x="298" y="46"/>
                    </a:lnTo>
                    <a:lnTo>
                      <a:pt x="308" y="50"/>
                    </a:lnTo>
                    <a:lnTo>
                      <a:pt x="318" y="54"/>
                    </a:lnTo>
                    <a:lnTo>
                      <a:pt x="326" y="58"/>
                    </a:lnTo>
                    <a:lnTo>
                      <a:pt x="328" y="60"/>
                    </a:lnTo>
                    <a:lnTo>
                      <a:pt x="328" y="64"/>
                    </a:lnTo>
                    <a:lnTo>
                      <a:pt x="328" y="66"/>
                    </a:lnTo>
                    <a:lnTo>
                      <a:pt x="322" y="70"/>
                    </a:lnTo>
                    <a:lnTo>
                      <a:pt x="322" y="70"/>
                    </a:lnTo>
                    <a:close/>
                  </a:path>
                </a:pathLst>
              </a:custGeom>
              <a:grpFill/>
              <a:ln w="6350">
                <a:noFill/>
                <a:round/>
                <a:headEnd/>
                <a:tailEnd/>
              </a:ln>
            </p:spPr>
            <p:txBody>
              <a:bodyPr/>
              <a:lstStyle/>
              <a:p>
                <a:endParaRPr lang="da-DK" sz="1800" b="1">
                  <a:solidFill>
                    <a:prstClr val="black"/>
                  </a:solidFill>
                  <a:latin typeface="Calibri Light"/>
                </a:endParaRPr>
              </a:p>
            </p:txBody>
          </p:sp>
          <p:sp>
            <p:nvSpPr>
              <p:cNvPr id="33" name="Freeform 6074">
                <a:extLst>
                  <a:ext uri="{FF2B5EF4-FFF2-40B4-BE49-F238E27FC236}">
                    <a16:creationId xmlns:a16="http://schemas.microsoft.com/office/drawing/2014/main" id="{1BC089A0-97D0-4238-88B9-AD68797A9972}"/>
                  </a:ext>
                </a:extLst>
              </p:cNvPr>
              <p:cNvSpPr>
                <a:spLocks/>
              </p:cNvSpPr>
              <p:nvPr/>
            </p:nvSpPr>
            <p:spPr bwMode="auto">
              <a:xfrm>
                <a:off x="2233930" y="3139123"/>
                <a:ext cx="278130" cy="109220"/>
              </a:xfrm>
              <a:custGeom>
                <a:avLst/>
                <a:gdLst/>
                <a:ahLst/>
                <a:cxnLst>
                  <a:cxn ang="0">
                    <a:pos x="416" y="160"/>
                  </a:cxn>
                  <a:cxn ang="0">
                    <a:pos x="436" y="156"/>
                  </a:cxn>
                  <a:cxn ang="0">
                    <a:pos x="428" y="148"/>
                  </a:cxn>
                  <a:cxn ang="0">
                    <a:pos x="414" y="136"/>
                  </a:cxn>
                  <a:cxn ang="0">
                    <a:pos x="384" y="126"/>
                  </a:cxn>
                  <a:cxn ang="0">
                    <a:pos x="374" y="120"/>
                  </a:cxn>
                  <a:cxn ang="0">
                    <a:pos x="376" y="108"/>
                  </a:cxn>
                  <a:cxn ang="0">
                    <a:pos x="358" y="106"/>
                  </a:cxn>
                  <a:cxn ang="0">
                    <a:pos x="350" y="100"/>
                  </a:cxn>
                  <a:cxn ang="0">
                    <a:pos x="338" y="100"/>
                  </a:cxn>
                  <a:cxn ang="0">
                    <a:pos x="326" y="92"/>
                  </a:cxn>
                  <a:cxn ang="0">
                    <a:pos x="300" y="68"/>
                  </a:cxn>
                  <a:cxn ang="0">
                    <a:pos x="300" y="76"/>
                  </a:cxn>
                  <a:cxn ang="0">
                    <a:pos x="292" y="64"/>
                  </a:cxn>
                  <a:cxn ang="0">
                    <a:pos x="286" y="60"/>
                  </a:cxn>
                  <a:cxn ang="0">
                    <a:pos x="260" y="48"/>
                  </a:cxn>
                  <a:cxn ang="0">
                    <a:pos x="230" y="40"/>
                  </a:cxn>
                  <a:cxn ang="0">
                    <a:pos x="216" y="28"/>
                  </a:cxn>
                  <a:cxn ang="0">
                    <a:pos x="194" y="14"/>
                  </a:cxn>
                  <a:cxn ang="0">
                    <a:pos x="180" y="8"/>
                  </a:cxn>
                  <a:cxn ang="0">
                    <a:pos x="164" y="8"/>
                  </a:cxn>
                  <a:cxn ang="0">
                    <a:pos x="150" y="0"/>
                  </a:cxn>
                  <a:cxn ang="0">
                    <a:pos x="136" y="4"/>
                  </a:cxn>
                  <a:cxn ang="0">
                    <a:pos x="112" y="0"/>
                  </a:cxn>
                  <a:cxn ang="0">
                    <a:pos x="92" y="10"/>
                  </a:cxn>
                  <a:cxn ang="0">
                    <a:pos x="56" y="18"/>
                  </a:cxn>
                  <a:cxn ang="0">
                    <a:pos x="24" y="42"/>
                  </a:cxn>
                  <a:cxn ang="0">
                    <a:pos x="24" y="58"/>
                  </a:cxn>
                  <a:cxn ang="0">
                    <a:pos x="2" y="66"/>
                  </a:cxn>
                  <a:cxn ang="0">
                    <a:pos x="4" y="72"/>
                  </a:cxn>
                  <a:cxn ang="0">
                    <a:pos x="18" y="72"/>
                  </a:cxn>
                  <a:cxn ang="0">
                    <a:pos x="24" y="72"/>
                  </a:cxn>
                  <a:cxn ang="0">
                    <a:pos x="40" y="62"/>
                  </a:cxn>
                  <a:cxn ang="0">
                    <a:pos x="70" y="44"/>
                  </a:cxn>
                  <a:cxn ang="0">
                    <a:pos x="92" y="30"/>
                  </a:cxn>
                  <a:cxn ang="0">
                    <a:pos x="132" y="32"/>
                  </a:cxn>
                  <a:cxn ang="0">
                    <a:pos x="124" y="38"/>
                  </a:cxn>
                  <a:cxn ang="0">
                    <a:pos x="118" y="46"/>
                  </a:cxn>
                  <a:cxn ang="0">
                    <a:pos x="164" y="58"/>
                  </a:cxn>
                  <a:cxn ang="0">
                    <a:pos x="186" y="62"/>
                  </a:cxn>
                  <a:cxn ang="0">
                    <a:pos x="214" y="80"/>
                  </a:cxn>
                  <a:cxn ang="0">
                    <a:pos x="242" y="84"/>
                  </a:cxn>
                  <a:cxn ang="0">
                    <a:pos x="256" y="94"/>
                  </a:cxn>
                  <a:cxn ang="0">
                    <a:pos x="268" y="120"/>
                  </a:cxn>
                  <a:cxn ang="0">
                    <a:pos x="288" y="128"/>
                  </a:cxn>
                  <a:cxn ang="0">
                    <a:pos x="318" y="136"/>
                  </a:cxn>
                  <a:cxn ang="0">
                    <a:pos x="310" y="150"/>
                  </a:cxn>
                  <a:cxn ang="0">
                    <a:pos x="290" y="168"/>
                  </a:cxn>
                  <a:cxn ang="0">
                    <a:pos x="348" y="164"/>
                  </a:cxn>
                  <a:cxn ang="0">
                    <a:pos x="382" y="170"/>
                  </a:cxn>
                  <a:cxn ang="0">
                    <a:pos x="400" y="166"/>
                  </a:cxn>
                </a:cxnLst>
                <a:rect l="0" t="0" r="r" b="b"/>
                <a:pathLst>
                  <a:path w="438" h="172">
                    <a:moveTo>
                      <a:pt x="400" y="166"/>
                    </a:moveTo>
                    <a:lnTo>
                      <a:pt x="400" y="166"/>
                    </a:lnTo>
                    <a:lnTo>
                      <a:pt x="410" y="162"/>
                    </a:lnTo>
                    <a:lnTo>
                      <a:pt x="416" y="160"/>
                    </a:lnTo>
                    <a:lnTo>
                      <a:pt x="426" y="160"/>
                    </a:lnTo>
                    <a:lnTo>
                      <a:pt x="432" y="162"/>
                    </a:lnTo>
                    <a:lnTo>
                      <a:pt x="436" y="156"/>
                    </a:lnTo>
                    <a:lnTo>
                      <a:pt x="436" y="156"/>
                    </a:lnTo>
                    <a:lnTo>
                      <a:pt x="438" y="152"/>
                    </a:lnTo>
                    <a:lnTo>
                      <a:pt x="438" y="150"/>
                    </a:lnTo>
                    <a:lnTo>
                      <a:pt x="434" y="150"/>
                    </a:lnTo>
                    <a:lnTo>
                      <a:pt x="428" y="148"/>
                    </a:lnTo>
                    <a:lnTo>
                      <a:pt x="424" y="146"/>
                    </a:lnTo>
                    <a:lnTo>
                      <a:pt x="420" y="144"/>
                    </a:lnTo>
                    <a:lnTo>
                      <a:pt x="420" y="144"/>
                    </a:lnTo>
                    <a:lnTo>
                      <a:pt x="414" y="136"/>
                    </a:lnTo>
                    <a:lnTo>
                      <a:pt x="410" y="132"/>
                    </a:lnTo>
                    <a:lnTo>
                      <a:pt x="400" y="128"/>
                    </a:lnTo>
                    <a:lnTo>
                      <a:pt x="384" y="126"/>
                    </a:lnTo>
                    <a:lnTo>
                      <a:pt x="384" y="126"/>
                    </a:lnTo>
                    <a:lnTo>
                      <a:pt x="372" y="124"/>
                    </a:lnTo>
                    <a:lnTo>
                      <a:pt x="370" y="124"/>
                    </a:lnTo>
                    <a:lnTo>
                      <a:pt x="372" y="122"/>
                    </a:lnTo>
                    <a:lnTo>
                      <a:pt x="374" y="120"/>
                    </a:lnTo>
                    <a:lnTo>
                      <a:pt x="376" y="116"/>
                    </a:lnTo>
                    <a:lnTo>
                      <a:pt x="376" y="112"/>
                    </a:lnTo>
                    <a:lnTo>
                      <a:pt x="376" y="112"/>
                    </a:lnTo>
                    <a:lnTo>
                      <a:pt x="376" y="108"/>
                    </a:lnTo>
                    <a:lnTo>
                      <a:pt x="374" y="108"/>
                    </a:lnTo>
                    <a:lnTo>
                      <a:pt x="368" y="106"/>
                    </a:lnTo>
                    <a:lnTo>
                      <a:pt x="362" y="106"/>
                    </a:lnTo>
                    <a:lnTo>
                      <a:pt x="358" y="106"/>
                    </a:lnTo>
                    <a:lnTo>
                      <a:pt x="356" y="104"/>
                    </a:lnTo>
                    <a:lnTo>
                      <a:pt x="356" y="104"/>
                    </a:lnTo>
                    <a:lnTo>
                      <a:pt x="352" y="102"/>
                    </a:lnTo>
                    <a:lnTo>
                      <a:pt x="350" y="100"/>
                    </a:lnTo>
                    <a:lnTo>
                      <a:pt x="344" y="102"/>
                    </a:lnTo>
                    <a:lnTo>
                      <a:pt x="340" y="102"/>
                    </a:lnTo>
                    <a:lnTo>
                      <a:pt x="338" y="102"/>
                    </a:lnTo>
                    <a:lnTo>
                      <a:pt x="338" y="100"/>
                    </a:lnTo>
                    <a:lnTo>
                      <a:pt x="338" y="100"/>
                    </a:lnTo>
                    <a:lnTo>
                      <a:pt x="334" y="96"/>
                    </a:lnTo>
                    <a:lnTo>
                      <a:pt x="332" y="94"/>
                    </a:lnTo>
                    <a:lnTo>
                      <a:pt x="326" y="92"/>
                    </a:lnTo>
                    <a:lnTo>
                      <a:pt x="320" y="86"/>
                    </a:lnTo>
                    <a:lnTo>
                      <a:pt x="320" y="86"/>
                    </a:lnTo>
                    <a:lnTo>
                      <a:pt x="304" y="70"/>
                    </a:lnTo>
                    <a:lnTo>
                      <a:pt x="300" y="68"/>
                    </a:lnTo>
                    <a:lnTo>
                      <a:pt x="300" y="70"/>
                    </a:lnTo>
                    <a:lnTo>
                      <a:pt x="300" y="72"/>
                    </a:lnTo>
                    <a:lnTo>
                      <a:pt x="300" y="72"/>
                    </a:lnTo>
                    <a:lnTo>
                      <a:pt x="300" y="76"/>
                    </a:lnTo>
                    <a:lnTo>
                      <a:pt x="300" y="76"/>
                    </a:lnTo>
                    <a:lnTo>
                      <a:pt x="296" y="76"/>
                    </a:lnTo>
                    <a:lnTo>
                      <a:pt x="294" y="70"/>
                    </a:lnTo>
                    <a:lnTo>
                      <a:pt x="292" y="64"/>
                    </a:lnTo>
                    <a:lnTo>
                      <a:pt x="292" y="64"/>
                    </a:lnTo>
                    <a:lnTo>
                      <a:pt x="292" y="62"/>
                    </a:lnTo>
                    <a:lnTo>
                      <a:pt x="292" y="60"/>
                    </a:lnTo>
                    <a:lnTo>
                      <a:pt x="286" y="60"/>
                    </a:lnTo>
                    <a:lnTo>
                      <a:pt x="276" y="56"/>
                    </a:lnTo>
                    <a:lnTo>
                      <a:pt x="268" y="54"/>
                    </a:lnTo>
                    <a:lnTo>
                      <a:pt x="260" y="48"/>
                    </a:lnTo>
                    <a:lnTo>
                      <a:pt x="260" y="48"/>
                    </a:lnTo>
                    <a:lnTo>
                      <a:pt x="252" y="42"/>
                    </a:lnTo>
                    <a:lnTo>
                      <a:pt x="244" y="40"/>
                    </a:lnTo>
                    <a:lnTo>
                      <a:pt x="234" y="40"/>
                    </a:lnTo>
                    <a:lnTo>
                      <a:pt x="230" y="40"/>
                    </a:lnTo>
                    <a:lnTo>
                      <a:pt x="226" y="38"/>
                    </a:lnTo>
                    <a:lnTo>
                      <a:pt x="220" y="34"/>
                    </a:lnTo>
                    <a:lnTo>
                      <a:pt x="216" y="28"/>
                    </a:lnTo>
                    <a:lnTo>
                      <a:pt x="216" y="28"/>
                    </a:lnTo>
                    <a:lnTo>
                      <a:pt x="210" y="20"/>
                    </a:lnTo>
                    <a:lnTo>
                      <a:pt x="204" y="16"/>
                    </a:lnTo>
                    <a:lnTo>
                      <a:pt x="200" y="14"/>
                    </a:lnTo>
                    <a:lnTo>
                      <a:pt x="194" y="14"/>
                    </a:lnTo>
                    <a:lnTo>
                      <a:pt x="186" y="14"/>
                    </a:lnTo>
                    <a:lnTo>
                      <a:pt x="182" y="12"/>
                    </a:lnTo>
                    <a:lnTo>
                      <a:pt x="180" y="8"/>
                    </a:lnTo>
                    <a:lnTo>
                      <a:pt x="180" y="8"/>
                    </a:lnTo>
                    <a:lnTo>
                      <a:pt x="176" y="6"/>
                    </a:lnTo>
                    <a:lnTo>
                      <a:pt x="174" y="4"/>
                    </a:lnTo>
                    <a:lnTo>
                      <a:pt x="168" y="6"/>
                    </a:lnTo>
                    <a:lnTo>
                      <a:pt x="164" y="8"/>
                    </a:lnTo>
                    <a:lnTo>
                      <a:pt x="160" y="6"/>
                    </a:lnTo>
                    <a:lnTo>
                      <a:pt x="156" y="4"/>
                    </a:lnTo>
                    <a:lnTo>
                      <a:pt x="156" y="4"/>
                    </a:lnTo>
                    <a:lnTo>
                      <a:pt x="150" y="0"/>
                    </a:lnTo>
                    <a:lnTo>
                      <a:pt x="148" y="2"/>
                    </a:lnTo>
                    <a:lnTo>
                      <a:pt x="146" y="2"/>
                    </a:lnTo>
                    <a:lnTo>
                      <a:pt x="142" y="4"/>
                    </a:lnTo>
                    <a:lnTo>
                      <a:pt x="136" y="4"/>
                    </a:lnTo>
                    <a:lnTo>
                      <a:pt x="126" y="2"/>
                    </a:lnTo>
                    <a:lnTo>
                      <a:pt x="126" y="2"/>
                    </a:lnTo>
                    <a:lnTo>
                      <a:pt x="118" y="0"/>
                    </a:lnTo>
                    <a:lnTo>
                      <a:pt x="112" y="0"/>
                    </a:lnTo>
                    <a:lnTo>
                      <a:pt x="108" y="2"/>
                    </a:lnTo>
                    <a:lnTo>
                      <a:pt x="104" y="4"/>
                    </a:lnTo>
                    <a:lnTo>
                      <a:pt x="98" y="8"/>
                    </a:lnTo>
                    <a:lnTo>
                      <a:pt x="92" y="10"/>
                    </a:lnTo>
                    <a:lnTo>
                      <a:pt x="86" y="10"/>
                    </a:lnTo>
                    <a:lnTo>
                      <a:pt x="86" y="10"/>
                    </a:lnTo>
                    <a:lnTo>
                      <a:pt x="68" y="14"/>
                    </a:lnTo>
                    <a:lnTo>
                      <a:pt x="56" y="18"/>
                    </a:lnTo>
                    <a:lnTo>
                      <a:pt x="44" y="22"/>
                    </a:lnTo>
                    <a:lnTo>
                      <a:pt x="36" y="28"/>
                    </a:lnTo>
                    <a:lnTo>
                      <a:pt x="28" y="34"/>
                    </a:lnTo>
                    <a:lnTo>
                      <a:pt x="24" y="42"/>
                    </a:lnTo>
                    <a:lnTo>
                      <a:pt x="22" y="48"/>
                    </a:lnTo>
                    <a:lnTo>
                      <a:pt x="24" y="54"/>
                    </a:lnTo>
                    <a:lnTo>
                      <a:pt x="24" y="54"/>
                    </a:lnTo>
                    <a:lnTo>
                      <a:pt x="24" y="58"/>
                    </a:lnTo>
                    <a:lnTo>
                      <a:pt x="22" y="60"/>
                    </a:lnTo>
                    <a:lnTo>
                      <a:pt x="14" y="62"/>
                    </a:lnTo>
                    <a:lnTo>
                      <a:pt x="4" y="64"/>
                    </a:lnTo>
                    <a:lnTo>
                      <a:pt x="2" y="66"/>
                    </a:lnTo>
                    <a:lnTo>
                      <a:pt x="0" y="68"/>
                    </a:lnTo>
                    <a:lnTo>
                      <a:pt x="0" y="68"/>
                    </a:lnTo>
                    <a:lnTo>
                      <a:pt x="2" y="70"/>
                    </a:lnTo>
                    <a:lnTo>
                      <a:pt x="4" y="72"/>
                    </a:lnTo>
                    <a:lnTo>
                      <a:pt x="8" y="72"/>
                    </a:lnTo>
                    <a:lnTo>
                      <a:pt x="14" y="72"/>
                    </a:lnTo>
                    <a:lnTo>
                      <a:pt x="16" y="72"/>
                    </a:lnTo>
                    <a:lnTo>
                      <a:pt x="18" y="72"/>
                    </a:lnTo>
                    <a:lnTo>
                      <a:pt x="18" y="72"/>
                    </a:lnTo>
                    <a:lnTo>
                      <a:pt x="18" y="74"/>
                    </a:lnTo>
                    <a:lnTo>
                      <a:pt x="20" y="74"/>
                    </a:lnTo>
                    <a:lnTo>
                      <a:pt x="24" y="72"/>
                    </a:lnTo>
                    <a:lnTo>
                      <a:pt x="30" y="68"/>
                    </a:lnTo>
                    <a:lnTo>
                      <a:pt x="38" y="68"/>
                    </a:lnTo>
                    <a:lnTo>
                      <a:pt x="38" y="68"/>
                    </a:lnTo>
                    <a:lnTo>
                      <a:pt x="40" y="62"/>
                    </a:lnTo>
                    <a:lnTo>
                      <a:pt x="42" y="58"/>
                    </a:lnTo>
                    <a:lnTo>
                      <a:pt x="52" y="54"/>
                    </a:lnTo>
                    <a:lnTo>
                      <a:pt x="62" y="48"/>
                    </a:lnTo>
                    <a:lnTo>
                      <a:pt x="70" y="44"/>
                    </a:lnTo>
                    <a:lnTo>
                      <a:pt x="76" y="40"/>
                    </a:lnTo>
                    <a:lnTo>
                      <a:pt x="76" y="40"/>
                    </a:lnTo>
                    <a:lnTo>
                      <a:pt x="84" y="34"/>
                    </a:lnTo>
                    <a:lnTo>
                      <a:pt x="92" y="30"/>
                    </a:lnTo>
                    <a:lnTo>
                      <a:pt x="100" y="28"/>
                    </a:lnTo>
                    <a:lnTo>
                      <a:pt x="108" y="28"/>
                    </a:lnTo>
                    <a:lnTo>
                      <a:pt x="124" y="28"/>
                    </a:lnTo>
                    <a:lnTo>
                      <a:pt x="132" y="32"/>
                    </a:lnTo>
                    <a:lnTo>
                      <a:pt x="132" y="32"/>
                    </a:lnTo>
                    <a:lnTo>
                      <a:pt x="134" y="34"/>
                    </a:lnTo>
                    <a:lnTo>
                      <a:pt x="132" y="36"/>
                    </a:lnTo>
                    <a:lnTo>
                      <a:pt x="124" y="38"/>
                    </a:lnTo>
                    <a:lnTo>
                      <a:pt x="116" y="42"/>
                    </a:lnTo>
                    <a:lnTo>
                      <a:pt x="116" y="44"/>
                    </a:lnTo>
                    <a:lnTo>
                      <a:pt x="118" y="46"/>
                    </a:lnTo>
                    <a:lnTo>
                      <a:pt x="118" y="46"/>
                    </a:lnTo>
                    <a:lnTo>
                      <a:pt x="126" y="52"/>
                    </a:lnTo>
                    <a:lnTo>
                      <a:pt x="134" y="56"/>
                    </a:lnTo>
                    <a:lnTo>
                      <a:pt x="146" y="58"/>
                    </a:lnTo>
                    <a:lnTo>
                      <a:pt x="164" y="58"/>
                    </a:lnTo>
                    <a:lnTo>
                      <a:pt x="164" y="58"/>
                    </a:lnTo>
                    <a:lnTo>
                      <a:pt x="174" y="58"/>
                    </a:lnTo>
                    <a:lnTo>
                      <a:pt x="180" y="60"/>
                    </a:lnTo>
                    <a:lnTo>
                      <a:pt x="186" y="62"/>
                    </a:lnTo>
                    <a:lnTo>
                      <a:pt x="190" y="66"/>
                    </a:lnTo>
                    <a:lnTo>
                      <a:pt x="200" y="74"/>
                    </a:lnTo>
                    <a:lnTo>
                      <a:pt x="206" y="78"/>
                    </a:lnTo>
                    <a:lnTo>
                      <a:pt x="214" y="80"/>
                    </a:lnTo>
                    <a:lnTo>
                      <a:pt x="214" y="80"/>
                    </a:lnTo>
                    <a:lnTo>
                      <a:pt x="222" y="84"/>
                    </a:lnTo>
                    <a:lnTo>
                      <a:pt x="230" y="84"/>
                    </a:lnTo>
                    <a:lnTo>
                      <a:pt x="242" y="84"/>
                    </a:lnTo>
                    <a:lnTo>
                      <a:pt x="246" y="84"/>
                    </a:lnTo>
                    <a:lnTo>
                      <a:pt x="250" y="86"/>
                    </a:lnTo>
                    <a:lnTo>
                      <a:pt x="252" y="88"/>
                    </a:lnTo>
                    <a:lnTo>
                      <a:pt x="256" y="94"/>
                    </a:lnTo>
                    <a:lnTo>
                      <a:pt x="256" y="94"/>
                    </a:lnTo>
                    <a:lnTo>
                      <a:pt x="260" y="106"/>
                    </a:lnTo>
                    <a:lnTo>
                      <a:pt x="266" y="116"/>
                    </a:lnTo>
                    <a:lnTo>
                      <a:pt x="268" y="120"/>
                    </a:lnTo>
                    <a:lnTo>
                      <a:pt x="274" y="124"/>
                    </a:lnTo>
                    <a:lnTo>
                      <a:pt x="280" y="126"/>
                    </a:lnTo>
                    <a:lnTo>
                      <a:pt x="288" y="128"/>
                    </a:lnTo>
                    <a:lnTo>
                      <a:pt x="288" y="128"/>
                    </a:lnTo>
                    <a:lnTo>
                      <a:pt x="304" y="128"/>
                    </a:lnTo>
                    <a:lnTo>
                      <a:pt x="310" y="130"/>
                    </a:lnTo>
                    <a:lnTo>
                      <a:pt x="316" y="134"/>
                    </a:lnTo>
                    <a:lnTo>
                      <a:pt x="318" y="136"/>
                    </a:lnTo>
                    <a:lnTo>
                      <a:pt x="318" y="140"/>
                    </a:lnTo>
                    <a:lnTo>
                      <a:pt x="316" y="144"/>
                    </a:lnTo>
                    <a:lnTo>
                      <a:pt x="310" y="150"/>
                    </a:lnTo>
                    <a:lnTo>
                      <a:pt x="310" y="150"/>
                    </a:lnTo>
                    <a:lnTo>
                      <a:pt x="298" y="158"/>
                    </a:lnTo>
                    <a:lnTo>
                      <a:pt x="292" y="162"/>
                    </a:lnTo>
                    <a:lnTo>
                      <a:pt x="290" y="166"/>
                    </a:lnTo>
                    <a:lnTo>
                      <a:pt x="290" y="168"/>
                    </a:lnTo>
                    <a:lnTo>
                      <a:pt x="296" y="170"/>
                    </a:lnTo>
                    <a:lnTo>
                      <a:pt x="328" y="166"/>
                    </a:lnTo>
                    <a:lnTo>
                      <a:pt x="328" y="166"/>
                    </a:lnTo>
                    <a:lnTo>
                      <a:pt x="348" y="164"/>
                    </a:lnTo>
                    <a:lnTo>
                      <a:pt x="360" y="166"/>
                    </a:lnTo>
                    <a:lnTo>
                      <a:pt x="370" y="166"/>
                    </a:lnTo>
                    <a:lnTo>
                      <a:pt x="376" y="168"/>
                    </a:lnTo>
                    <a:lnTo>
                      <a:pt x="382" y="170"/>
                    </a:lnTo>
                    <a:lnTo>
                      <a:pt x="386" y="172"/>
                    </a:lnTo>
                    <a:lnTo>
                      <a:pt x="392" y="170"/>
                    </a:lnTo>
                    <a:lnTo>
                      <a:pt x="400" y="166"/>
                    </a:lnTo>
                    <a:lnTo>
                      <a:pt x="400" y="166"/>
                    </a:lnTo>
                    <a:close/>
                  </a:path>
                </a:pathLst>
              </a:custGeom>
              <a:grpFill/>
              <a:ln w="6350">
                <a:noFill/>
                <a:round/>
                <a:headEnd/>
                <a:tailEnd/>
              </a:ln>
            </p:spPr>
            <p:txBody>
              <a:bodyPr/>
              <a:lstStyle/>
              <a:p>
                <a:endParaRPr lang="da-DK" sz="1800" b="1">
                  <a:solidFill>
                    <a:prstClr val="black"/>
                  </a:solidFill>
                  <a:latin typeface="Calibri Light"/>
                </a:endParaRPr>
              </a:p>
            </p:txBody>
          </p:sp>
          <p:sp>
            <p:nvSpPr>
              <p:cNvPr id="34" name="Freeform 6084">
                <a:extLst>
                  <a:ext uri="{FF2B5EF4-FFF2-40B4-BE49-F238E27FC236}">
                    <a16:creationId xmlns:a16="http://schemas.microsoft.com/office/drawing/2014/main" id="{B78C32B2-E12D-42C6-A4D1-9035D9D22B0B}"/>
                  </a:ext>
                </a:extLst>
              </p:cNvPr>
              <p:cNvSpPr>
                <a:spLocks/>
              </p:cNvSpPr>
              <p:nvPr/>
            </p:nvSpPr>
            <p:spPr bwMode="auto">
              <a:xfrm>
                <a:off x="2791460" y="3296603"/>
                <a:ext cx="5080" cy="5080"/>
              </a:xfrm>
              <a:custGeom>
                <a:avLst/>
                <a:gdLst/>
                <a:ahLst/>
                <a:cxnLst>
                  <a:cxn ang="0">
                    <a:pos x="0" y="6"/>
                  </a:cxn>
                  <a:cxn ang="0">
                    <a:pos x="0" y="6"/>
                  </a:cxn>
                  <a:cxn ang="0">
                    <a:pos x="0" y="8"/>
                  </a:cxn>
                  <a:cxn ang="0">
                    <a:pos x="4" y="6"/>
                  </a:cxn>
                  <a:cxn ang="0">
                    <a:pos x="6" y="4"/>
                  </a:cxn>
                  <a:cxn ang="0">
                    <a:pos x="8" y="2"/>
                  </a:cxn>
                  <a:cxn ang="0">
                    <a:pos x="8" y="2"/>
                  </a:cxn>
                  <a:cxn ang="0">
                    <a:pos x="6" y="0"/>
                  </a:cxn>
                  <a:cxn ang="0">
                    <a:pos x="2" y="2"/>
                  </a:cxn>
                  <a:cxn ang="0">
                    <a:pos x="0" y="4"/>
                  </a:cxn>
                  <a:cxn ang="0">
                    <a:pos x="0" y="6"/>
                  </a:cxn>
                  <a:cxn ang="0">
                    <a:pos x="0" y="6"/>
                  </a:cxn>
                </a:cxnLst>
                <a:rect l="0" t="0" r="r" b="b"/>
                <a:pathLst>
                  <a:path w="8" h="8">
                    <a:moveTo>
                      <a:pt x="0" y="6"/>
                    </a:moveTo>
                    <a:lnTo>
                      <a:pt x="0" y="6"/>
                    </a:lnTo>
                    <a:lnTo>
                      <a:pt x="0" y="8"/>
                    </a:lnTo>
                    <a:lnTo>
                      <a:pt x="4" y="6"/>
                    </a:lnTo>
                    <a:lnTo>
                      <a:pt x="6" y="4"/>
                    </a:lnTo>
                    <a:lnTo>
                      <a:pt x="8" y="2"/>
                    </a:lnTo>
                    <a:lnTo>
                      <a:pt x="8" y="2"/>
                    </a:lnTo>
                    <a:lnTo>
                      <a:pt x="6" y="0"/>
                    </a:lnTo>
                    <a:lnTo>
                      <a:pt x="2" y="2"/>
                    </a:lnTo>
                    <a:lnTo>
                      <a:pt x="0" y="4"/>
                    </a:lnTo>
                    <a:lnTo>
                      <a:pt x="0" y="6"/>
                    </a:lnTo>
                    <a:lnTo>
                      <a:pt x="0" y="6"/>
                    </a:lnTo>
                    <a:close/>
                  </a:path>
                </a:pathLst>
              </a:custGeom>
              <a:grpFill/>
              <a:ln w="6350">
                <a:noFill/>
                <a:round/>
                <a:headEnd/>
                <a:tailEnd/>
              </a:ln>
            </p:spPr>
            <p:txBody>
              <a:bodyPr/>
              <a:lstStyle/>
              <a:p>
                <a:endParaRPr lang="da-DK" sz="1800" b="1">
                  <a:solidFill>
                    <a:prstClr val="black"/>
                  </a:solidFill>
                  <a:latin typeface="Calibri Light"/>
                </a:endParaRPr>
              </a:p>
            </p:txBody>
          </p:sp>
          <p:sp>
            <p:nvSpPr>
              <p:cNvPr id="35" name="Freeform 6086">
                <a:extLst>
                  <a:ext uri="{FF2B5EF4-FFF2-40B4-BE49-F238E27FC236}">
                    <a16:creationId xmlns:a16="http://schemas.microsoft.com/office/drawing/2014/main" id="{ED94EA14-A653-47F4-8C54-0D188220A109}"/>
                  </a:ext>
                </a:extLst>
              </p:cNvPr>
              <p:cNvSpPr>
                <a:spLocks noEditPoints="1"/>
              </p:cNvSpPr>
              <p:nvPr/>
            </p:nvSpPr>
            <p:spPr bwMode="auto">
              <a:xfrm>
                <a:off x="93979" y="1296353"/>
                <a:ext cx="2874010" cy="2354580"/>
              </a:xfrm>
              <a:custGeom>
                <a:avLst/>
                <a:gdLst/>
                <a:ahLst/>
                <a:cxnLst>
                  <a:cxn ang="0">
                    <a:pos x="3400" y="3516"/>
                  </a:cxn>
                  <a:cxn ang="0">
                    <a:pos x="3292" y="3276"/>
                  </a:cxn>
                  <a:cxn ang="0">
                    <a:pos x="3246" y="3102"/>
                  </a:cxn>
                  <a:cxn ang="0">
                    <a:pos x="3116" y="3080"/>
                  </a:cxn>
                  <a:cxn ang="0">
                    <a:pos x="2830" y="2916"/>
                  </a:cxn>
                  <a:cxn ang="0">
                    <a:pos x="3078" y="2572"/>
                  </a:cxn>
                  <a:cxn ang="0">
                    <a:pos x="3134" y="2554"/>
                  </a:cxn>
                  <a:cxn ang="0">
                    <a:pos x="3436" y="2646"/>
                  </a:cxn>
                  <a:cxn ang="0">
                    <a:pos x="3526" y="2642"/>
                  </a:cxn>
                  <a:cxn ang="0">
                    <a:pos x="3686" y="2282"/>
                  </a:cxn>
                  <a:cxn ang="0">
                    <a:pos x="3698" y="2162"/>
                  </a:cxn>
                  <a:cxn ang="0">
                    <a:pos x="3748" y="2092"/>
                  </a:cxn>
                  <a:cxn ang="0">
                    <a:pos x="3924" y="1928"/>
                  </a:cxn>
                  <a:cxn ang="0">
                    <a:pos x="4006" y="1782"/>
                  </a:cxn>
                  <a:cxn ang="0">
                    <a:pos x="4138" y="1824"/>
                  </a:cxn>
                  <a:cxn ang="0">
                    <a:pos x="4150" y="1496"/>
                  </a:cxn>
                  <a:cxn ang="0">
                    <a:pos x="4522" y="1296"/>
                  </a:cxn>
                  <a:cxn ang="0">
                    <a:pos x="4314" y="1090"/>
                  </a:cxn>
                  <a:cxn ang="0">
                    <a:pos x="4060" y="934"/>
                  </a:cxn>
                  <a:cxn ang="0">
                    <a:pos x="3720" y="680"/>
                  </a:cxn>
                  <a:cxn ang="0">
                    <a:pos x="3570" y="1166"/>
                  </a:cxn>
                  <a:cxn ang="0">
                    <a:pos x="3346" y="1132"/>
                  </a:cxn>
                  <a:cxn ang="0">
                    <a:pos x="3060" y="648"/>
                  </a:cxn>
                  <a:cxn ang="0">
                    <a:pos x="3304" y="420"/>
                  </a:cxn>
                  <a:cxn ang="0">
                    <a:pos x="3452" y="258"/>
                  </a:cxn>
                  <a:cxn ang="0">
                    <a:pos x="3282" y="322"/>
                  </a:cxn>
                  <a:cxn ang="0">
                    <a:pos x="3048" y="164"/>
                  </a:cxn>
                  <a:cxn ang="0">
                    <a:pos x="2954" y="232"/>
                  </a:cxn>
                  <a:cxn ang="0">
                    <a:pos x="2726" y="298"/>
                  </a:cxn>
                  <a:cxn ang="0">
                    <a:pos x="2330" y="286"/>
                  </a:cxn>
                  <a:cxn ang="0">
                    <a:pos x="1732" y="136"/>
                  </a:cxn>
                  <a:cxn ang="0">
                    <a:pos x="1406" y="178"/>
                  </a:cxn>
                  <a:cxn ang="0">
                    <a:pos x="636" y="94"/>
                  </a:cxn>
                  <a:cxn ang="0">
                    <a:pos x="54" y="266"/>
                  </a:cxn>
                  <a:cxn ang="0">
                    <a:pos x="28" y="440"/>
                  </a:cxn>
                  <a:cxn ang="0">
                    <a:pos x="270" y="598"/>
                  </a:cxn>
                  <a:cxn ang="0">
                    <a:pos x="246" y="900"/>
                  </a:cxn>
                  <a:cxn ang="0">
                    <a:pos x="218" y="1124"/>
                  </a:cxn>
                  <a:cxn ang="0">
                    <a:pos x="548" y="956"/>
                  </a:cxn>
                  <a:cxn ang="0">
                    <a:pos x="648" y="882"/>
                  </a:cxn>
                  <a:cxn ang="0">
                    <a:pos x="1136" y="842"/>
                  </a:cxn>
                  <a:cxn ang="0">
                    <a:pos x="1412" y="1020"/>
                  </a:cxn>
                  <a:cxn ang="0">
                    <a:pos x="1524" y="1162"/>
                  </a:cxn>
                  <a:cxn ang="0">
                    <a:pos x="1646" y="1306"/>
                  </a:cxn>
                  <a:cxn ang="0">
                    <a:pos x="1750" y="1434"/>
                  </a:cxn>
                  <a:cxn ang="0">
                    <a:pos x="1840" y="1570"/>
                  </a:cxn>
                  <a:cxn ang="0">
                    <a:pos x="1838" y="2170"/>
                  </a:cxn>
                  <a:cxn ang="0">
                    <a:pos x="2146" y="2682"/>
                  </a:cxn>
                  <a:cxn ang="0">
                    <a:pos x="2168" y="2564"/>
                  </a:cxn>
                  <a:cxn ang="0">
                    <a:pos x="2530" y="2998"/>
                  </a:cxn>
                  <a:cxn ang="0">
                    <a:pos x="3202" y="3400"/>
                  </a:cxn>
                  <a:cxn ang="0">
                    <a:pos x="3330" y="3570"/>
                  </a:cxn>
                  <a:cxn ang="0">
                    <a:pos x="3432" y="3656"/>
                  </a:cxn>
                  <a:cxn ang="0">
                    <a:pos x="3562" y="3616"/>
                  </a:cxn>
                  <a:cxn ang="0">
                    <a:pos x="3408" y="1922"/>
                  </a:cxn>
                  <a:cxn ang="0">
                    <a:pos x="3590" y="1870"/>
                  </a:cxn>
                  <a:cxn ang="0">
                    <a:pos x="3578" y="1812"/>
                  </a:cxn>
                  <a:cxn ang="0">
                    <a:pos x="3344" y="1588"/>
                  </a:cxn>
                  <a:cxn ang="0">
                    <a:pos x="3548" y="1750"/>
                  </a:cxn>
                  <a:cxn ang="0">
                    <a:pos x="3418" y="1798"/>
                  </a:cxn>
                  <a:cxn ang="0">
                    <a:pos x="3294" y="1766"/>
                  </a:cxn>
                  <a:cxn ang="0">
                    <a:pos x="3244" y="1726"/>
                  </a:cxn>
                  <a:cxn ang="0">
                    <a:pos x="3258" y="1654"/>
                  </a:cxn>
                </a:cxnLst>
                <a:rect l="0" t="0" r="r" b="b"/>
                <a:pathLst>
                  <a:path w="4526" h="3708">
                    <a:moveTo>
                      <a:pt x="3654" y="3626"/>
                    </a:moveTo>
                    <a:lnTo>
                      <a:pt x="3654" y="3626"/>
                    </a:lnTo>
                    <a:lnTo>
                      <a:pt x="3654" y="3626"/>
                    </a:lnTo>
                    <a:lnTo>
                      <a:pt x="3654" y="3626"/>
                    </a:lnTo>
                    <a:lnTo>
                      <a:pt x="3642" y="3614"/>
                    </a:lnTo>
                    <a:lnTo>
                      <a:pt x="3628" y="3600"/>
                    </a:lnTo>
                    <a:lnTo>
                      <a:pt x="3622" y="3596"/>
                    </a:lnTo>
                    <a:lnTo>
                      <a:pt x="3614" y="3592"/>
                    </a:lnTo>
                    <a:lnTo>
                      <a:pt x="3606" y="3590"/>
                    </a:lnTo>
                    <a:lnTo>
                      <a:pt x="3598" y="3588"/>
                    </a:lnTo>
                    <a:lnTo>
                      <a:pt x="3598" y="3588"/>
                    </a:lnTo>
                    <a:lnTo>
                      <a:pt x="3588" y="3590"/>
                    </a:lnTo>
                    <a:lnTo>
                      <a:pt x="3588" y="3588"/>
                    </a:lnTo>
                    <a:lnTo>
                      <a:pt x="3588" y="3588"/>
                    </a:lnTo>
                    <a:lnTo>
                      <a:pt x="3588" y="3586"/>
                    </a:lnTo>
                    <a:lnTo>
                      <a:pt x="3586" y="3584"/>
                    </a:lnTo>
                    <a:lnTo>
                      <a:pt x="3574" y="3582"/>
                    </a:lnTo>
                    <a:lnTo>
                      <a:pt x="3574" y="3582"/>
                    </a:lnTo>
                    <a:lnTo>
                      <a:pt x="3562" y="3582"/>
                    </a:lnTo>
                    <a:lnTo>
                      <a:pt x="3560" y="3582"/>
                    </a:lnTo>
                    <a:lnTo>
                      <a:pt x="3560" y="3584"/>
                    </a:lnTo>
                    <a:lnTo>
                      <a:pt x="3556" y="3590"/>
                    </a:lnTo>
                    <a:lnTo>
                      <a:pt x="3552" y="3594"/>
                    </a:lnTo>
                    <a:lnTo>
                      <a:pt x="3546" y="3598"/>
                    </a:lnTo>
                    <a:lnTo>
                      <a:pt x="3546" y="3598"/>
                    </a:lnTo>
                    <a:lnTo>
                      <a:pt x="3524" y="3608"/>
                    </a:lnTo>
                    <a:lnTo>
                      <a:pt x="3518" y="3612"/>
                    </a:lnTo>
                    <a:lnTo>
                      <a:pt x="3514" y="3616"/>
                    </a:lnTo>
                    <a:lnTo>
                      <a:pt x="3496" y="3622"/>
                    </a:lnTo>
                    <a:lnTo>
                      <a:pt x="3496" y="3622"/>
                    </a:lnTo>
                    <a:lnTo>
                      <a:pt x="3492" y="3622"/>
                    </a:lnTo>
                    <a:lnTo>
                      <a:pt x="3488" y="3620"/>
                    </a:lnTo>
                    <a:lnTo>
                      <a:pt x="3480" y="3612"/>
                    </a:lnTo>
                    <a:lnTo>
                      <a:pt x="3480" y="3612"/>
                    </a:lnTo>
                    <a:lnTo>
                      <a:pt x="3476" y="3608"/>
                    </a:lnTo>
                    <a:lnTo>
                      <a:pt x="3474" y="3604"/>
                    </a:lnTo>
                    <a:lnTo>
                      <a:pt x="3474" y="3604"/>
                    </a:lnTo>
                    <a:lnTo>
                      <a:pt x="3472" y="3602"/>
                    </a:lnTo>
                    <a:lnTo>
                      <a:pt x="3470" y="3602"/>
                    </a:lnTo>
                    <a:lnTo>
                      <a:pt x="3468" y="3604"/>
                    </a:lnTo>
                    <a:lnTo>
                      <a:pt x="3470" y="3610"/>
                    </a:lnTo>
                    <a:lnTo>
                      <a:pt x="3470" y="3610"/>
                    </a:lnTo>
                    <a:lnTo>
                      <a:pt x="3470" y="3610"/>
                    </a:lnTo>
                    <a:lnTo>
                      <a:pt x="3468" y="3612"/>
                    </a:lnTo>
                    <a:lnTo>
                      <a:pt x="3464" y="3612"/>
                    </a:lnTo>
                    <a:lnTo>
                      <a:pt x="3460" y="3610"/>
                    </a:lnTo>
                    <a:lnTo>
                      <a:pt x="3456" y="3608"/>
                    </a:lnTo>
                    <a:lnTo>
                      <a:pt x="3456" y="3608"/>
                    </a:lnTo>
                    <a:lnTo>
                      <a:pt x="3458" y="3604"/>
                    </a:lnTo>
                    <a:lnTo>
                      <a:pt x="3460" y="3604"/>
                    </a:lnTo>
                    <a:lnTo>
                      <a:pt x="3460" y="3602"/>
                    </a:lnTo>
                    <a:lnTo>
                      <a:pt x="3460" y="3600"/>
                    </a:lnTo>
                    <a:lnTo>
                      <a:pt x="3460" y="3600"/>
                    </a:lnTo>
                    <a:lnTo>
                      <a:pt x="3458" y="3600"/>
                    </a:lnTo>
                    <a:lnTo>
                      <a:pt x="3454" y="3600"/>
                    </a:lnTo>
                    <a:lnTo>
                      <a:pt x="3452" y="3600"/>
                    </a:lnTo>
                    <a:lnTo>
                      <a:pt x="3452" y="3596"/>
                    </a:lnTo>
                    <a:lnTo>
                      <a:pt x="3452" y="3596"/>
                    </a:lnTo>
                    <a:lnTo>
                      <a:pt x="3452" y="3590"/>
                    </a:lnTo>
                    <a:lnTo>
                      <a:pt x="3450" y="3588"/>
                    </a:lnTo>
                    <a:lnTo>
                      <a:pt x="3444" y="3584"/>
                    </a:lnTo>
                    <a:lnTo>
                      <a:pt x="3444" y="3584"/>
                    </a:lnTo>
                    <a:lnTo>
                      <a:pt x="3440" y="3578"/>
                    </a:lnTo>
                    <a:lnTo>
                      <a:pt x="3432" y="3568"/>
                    </a:lnTo>
                    <a:lnTo>
                      <a:pt x="3422" y="3558"/>
                    </a:lnTo>
                    <a:lnTo>
                      <a:pt x="3412" y="3544"/>
                    </a:lnTo>
                    <a:lnTo>
                      <a:pt x="3412" y="3544"/>
                    </a:lnTo>
                    <a:lnTo>
                      <a:pt x="3406" y="3534"/>
                    </a:lnTo>
                    <a:lnTo>
                      <a:pt x="3404" y="3528"/>
                    </a:lnTo>
                    <a:lnTo>
                      <a:pt x="3404" y="3522"/>
                    </a:lnTo>
                    <a:lnTo>
                      <a:pt x="3400" y="3516"/>
                    </a:lnTo>
                    <a:lnTo>
                      <a:pt x="3400" y="3516"/>
                    </a:lnTo>
                    <a:lnTo>
                      <a:pt x="3396" y="3512"/>
                    </a:lnTo>
                    <a:lnTo>
                      <a:pt x="3392" y="3504"/>
                    </a:lnTo>
                    <a:lnTo>
                      <a:pt x="3392" y="3504"/>
                    </a:lnTo>
                    <a:lnTo>
                      <a:pt x="3392" y="3498"/>
                    </a:lnTo>
                    <a:lnTo>
                      <a:pt x="3392" y="3492"/>
                    </a:lnTo>
                    <a:lnTo>
                      <a:pt x="3396" y="3486"/>
                    </a:lnTo>
                    <a:lnTo>
                      <a:pt x="3398" y="3484"/>
                    </a:lnTo>
                    <a:lnTo>
                      <a:pt x="3398" y="3484"/>
                    </a:lnTo>
                    <a:lnTo>
                      <a:pt x="3400" y="3482"/>
                    </a:lnTo>
                    <a:lnTo>
                      <a:pt x="3400" y="3478"/>
                    </a:lnTo>
                    <a:lnTo>
                      <a:pt x="3398" y="3474"/>
                    </a:lnTo>
                    <a:lnTo>
                      <a:pt x="3396" y="3472"/>
                    </a:lnTo>
                    <a:lnTo>
                      <a:pt x="3396" y="3472"/>
                    </a:lnTo>
                    <a:lnTo>
                      <a:pt x="3396" y="3470"/>
                    </a:lnTo>
                    <a:lnTo>
                      <a:pt x="3394" y="3470"/>
                    </a:lnTo>
                    <a:lnTo>
                      <a:pt x="3396" y="3464"/>
                    </a:lnTo>
                    <a:lnTo>
                      <a:pt x="3400" y="3452"/>
                    </a:lnTo>
                    <a:lnTo>
                      <a:pt x="3400" y="3452"/>
                    </a:lnTo>
                    <a:lnTo>
                      <a:pt x="3400" y="3446"/>
                    </a:lnTo>
                    <a:lnTo>
                      <a:pt x="3402" y="3444"/>
                    </a:lnTo>
                    <a:lnTo>
                      <a:pt x="3404" y="3444"/>
                    </a:lnTo>
                    <a:lnTo>
                      <a:pt x="3404" y="3444"/>
                    </a:lnTo>
                    <a:lnTo>
                      <a:pt x="3408" y="3444"/>
                    </a:lnTo>
                    <a:lnTo>
                      <a:pt x="3406" y="3438"/>
                    </a:lnTo>
                    <a:lnTo>
                      <a:pt x="3406" y="3438"/>
                    </a:lnTo>
                    <a:lnTo>
                      <a:pt x="3406" y="3424"/>
                    </a:lnTo>
                    <a:lnTo>
                      <a:pt x="3404" y="3404"/>
                    </a:lnTo>
                    <a:lnTo>
                      <a:pt x="3404" y="3404"/>
                    </a:lnTo>
                    <a:lnTo>
                      <a:pt x="3402" y="3396"/>
                    </a:lnTo>
                    <a:lnTo>
                      <a:pt x="3404" y="3392"/>
                    </a:lnTo>
                    <a:lnTo>
                      <a:pt x="3406" y="3386"/>
                    </a:lnTo>
                    <a:lnTo>
                      <a:pt x="3408" y="3378"/>
                    </a:lnTo>
                    <a:lnTo>
                      <a:pt x="3408" y="3378"/>
                    </a:lnTo>
                    <a:lnTo>
                      <a:pt x="3410" y="3368"/>
                    </a:lnTo>
                    <a:lnTo>
                      <a:pt x="3414" y="3358"/>
                    </a:lnTo>
                    <a:lnTo>
                      <a:pt x="3418" y="3350"/>
                    </a:lnTo>
                    <a:lnTo>
                      <a:pt x="3418" y="3346"/>
                    </a:lnTo>
                    <a:lnTo>
                      <a:pt x="3418" y="3342"/>
                    </a:lnTo>
                    <a:lnTo>
                      <a:pt x="3418" y="3342"/>
                    </a:lnTo>
                    <a:lnTo>
                      <a:pt x="3416" y="3334"/>
                    </a:lnTo>
                    <a:lnTo>
                      <a:pt x="3416" y="3328"/>
                    </a:lnTo>
                    <a:lnTo>
                      <a:pt x="3418" y="3324"/>
                    </a:lnTo>
                    <a:lnTo>
                      <a:pt x="3420" y="3318"/>
                    </a:lnTo>
                    <a:lnTo>
                      <a:pt x="3420" y="3318"/>
                    </a:lnTo>
                    <a:lnTo>
                      <a:pt x="3420" y="3314"/>
                    </a:lnTo>
                    <a:lnTo>
                      <a:pt x="3418" y="3310"/>
                    </a:lnTo>
                    <a:lnTo>
                      <a:pt x="3412" y="3304"/>
                    </a:lnTo>
                    <a:lnTo>
                      <a:pt x="3406" y="3300"/>
                    </a:lnTo>
                    <a:lnTo>
                      <a:pt x="3406" y="3300"/>
                    </a:lnTo>
                    <a:lnTo>
                      <a:pt x="3388" y="3290"/>
                    </a:lnTo>
                    <a:lnTo>
                      <a:pt x="3380" y="3280"/>
                    </a:lnTo>
                    <a:lnTo>
                      <a:pt x="3380" y="3280"/>
                    </a:lnTo>
                    <a:lnTo>
                      <a:pt x="3372" y="3274"/>
                    </a:lnTo>
                    <a:lnTo>
                      <a:pt x="3360" y="3270"/>
                    </a:lnTo>
                    <a:lnTo>
                      <a:pt x="3350" y="3268"/>
                    </a:lnTo>
                    <a:lnTo>
                      <a:pt x="3344" y="3268"/>
                    </a:lnTo>
                    <a:lnTo>
                      <a:pt x="3344" y="3268"/>
                    </a:lnTo>
                    <a:lnTo>
                      <a:pt x="3340" y="3270"/>
                    </a:lnTo>
                    <a:lnTo>
                      <a:pt x="3334" y="3270"/>
                    </a:lnTo>
                    <a:lnTo>
                      <a:pt x="3326" y="3270"/>
                    </a:lnTo>
                    <a:lnTo>
                      <a:pt x="3320" y="3268"/>
                    </a:lnTo>
                    <a:lnTo>
                      <a:pt x="3320" y="3268"/>
                    </a:lnTo>
                    <a:lnTo>
                      <a:pt x="3308" y="3264"/>
                    </a:lnTo>
                    <a:lnTo>
                      <a:pt x="3306" y="3264"/>
                    </a:lnTo>
                    <a:lnTo>
                      <a:pt x="3308" y="3266"/>
                    </a:lnTo>
                    <a:lnTo>
                      <a:pt x="3308" y="3266"/>
                    </a:lnTo>
                    <a:lnTo>
                      <a:pt x="3308" y="3268"/>
                    </a:lnTo>
                    <a:lnTo>
                      <a:pt x="3308" y="3270"/>
                    </a:lnTo>
                    <a:lnTo>
                      <a:pt x="3304" y="3272"/>
                    </a:lnTo>
                    <a:lnTo>
                      <a:pt x="3292" y="3276"/>
                    </a:lnTo>
                    <a:lnTo>
                      <a:pt x="3292" y="3276"/>
                    </a:lnTo>
                    <a:lnTo>
                      <a:pt x="3278" y="3278"/>
                    </a:lnTo>
                    <a:lnTo>
                      <a:pt x="3266" y="3276"/>
                    </a:lnTo>
                    <a:lnTo>
                      <a:pt x="3258" y="3274"/>
                    </a:lnTo>
                    <a:lnTo>
                      <a:pt x="3248" y="3274"/>
                    </a:lnTo>
                    <a:lnTo>
                      <a:pt x="3248" y="3274"/>
                    </a:lnTo>
                    <a:lnTo>
                      <a:pt x="3244" y="3276"/>
                    </a:lnTo>
                    <a:lnTo>
                      <a:pt x="3242" y="3274"/>
                    </a:lnTo>
                    <a:lnTo>
                      <a:pt x="3240" y="3272"/>
                    </a:lnTo>
                    <a:lnTo>
                      <a:pt x="3238" y="3270"/>
                    </a:lnTo>
                    <a:lnTo>
                      <a:pt x="3238" y="3270"/>
                    </a:lnTo>
                    <a:lnTo>
                      <a:pt x="3236" y="3270"/>
                    </a:lnTo>
                    <a:lnTo>
                      <a:pt x="3232" y="3272"/>
                    </a:lnTo>
                    <a:lnTo>
                      <a:pt x="3226" y="3276"/>
                    </a:lnTo>
                    <a:lnTo>
                      <a:pt x="3222" y="3282"/>
                    </a:lnTo>
                    <a:lnTo>
                      <a:pt x="3218" y="3282"/>
                    </a:lnTo>
                    <a:lnTo>
                      <a:pt x="3216" y="3280"/>
                    </a:lnTo>
                    <a:lnTo>
                      <a:pt x="3216" y="3280"/>
                    </a:lnTo>
                    <a:lnTo>
                      <a:pt x="3206" y="3272"/>
                    </a:lnTo>
                    <a:lnTo>
                      <a:pt x="3202" y="3268"/>
                    </a:lnTo>
                    <a:lnTo>
                      <a:pt x="3200" y="3268"/>
                    </a:lnTo>
                    <a:lnTo>
                      <a:pt x="3202" y="3270"/>
                    </a:lnTo>
                    <a:lnTo>
                      <a:pt x="3202" y="3270"/>
                    </a:lnTo>
                    <a:lnTo>
                      <a:pt x="3204" y="3274"/>
                    </a:lnTo>
                    <a:lnTo>
                      <a:pt x="3202" y="3280"/>
                    </a:lnTo>
                    <a:lnTo>
                      <a:pt x="3202" y="3280"/>
                    </a:lnTo>
                    <a:lnTo>
                      <a:pt x="3200" y="3282"/>
                    </a:lnTo>
                    <a:lnTo>
                      <a:pt x="3198" y="3280"/>
                    </a:lnTo>
                    <a:lnTo>
                      <a:pt x="3194" y="3274"/>
                    </a:lnTo>
                    <a:lnTo>
                      <a:pt x="3188" y="3270"/>
                    </a:lnTo>
                    <a:lnTo>
                      <a:pt x="3188" y="3270"/>
                    </a:lnTo>
                    <a:lnTo>
                      <a:pt x="3188" y="3268"/>
                    </a:lnTo>
                    <a:lnTo>
                      <a:pt x="3190" y="3264"/>
                    </a:lnTo>
                    <a:lnTo>
                      <a:pt x="3196" y="3256"/>
                    </a:lnTo>
                    <a:lnTo>
                      <a:pt x="3202" y="3250"/>
                    </a:lnTo>
                    <a:lnTo>
                      <a:pt x="3208" y="3242"/>
                    </a:lnTo>
                    <a:lnTo>
                      <a:pt x="3208" y="3242"/>
                    </a:lnTo>
                    <a:lnTo>
                      <a:pt x="3212" y="3236"/>
                    </a:lnTo>
                    <a:lnTo>
                      <a:pt x="3214" y="3228"/>
                    </a:lnTo>
                    <a:lnTo>
                      <a:pt x="3216" y="3206"/>
                    </a:lnTo>
                    <a:lnTo>
                      <a:pt x="3218" y="3182"/>
                    </a:lnTo>
                    <a:lnTo>
                      <a:pt x="3222" y="3160"/>
                    </a:lnTo>
                    <a:lnTo>
                      <a:pt x="3222" y="3160"/>
                    </a:lnTo>
                    <a:lnTo>
                      <a:pt x="3222" y="3154"/>
                    </a:lnTo>
                    <a:lnTo>
                      <a:pt x="3220" y="3150"/>
                    </a:lnTo>
                    <a:lnTo>
                      <a:pt x="3218" y="3148"/>
                    </a:lnTo>
                    <a:lnTo>
                      <a:pt x="3216" y="3148"/>
                    </a:lnTo>
                    <a:lnTo>
                      <a:pt x="3216" y="3148"/>
                    </a:lnTo>
                    <a:lnTo>
                      <a:pt x="3214" y="3150"/>
                    </a:lnTo>
                    <a:lnTo>
                      <a:pt x="3212" y="3150"/>
                    </a:lnTo>
                    <a:lnTo>
                      <a:pt x="3212" y="3144"/>
                    </a:lnTo>
                    <a:lnTo>
                      <a:pt x="3212" y="3144"/>
                    </a:lnTo>
                    <a:lnTo>
                      <a:pt x="3220" y="3128"/>
                    </a:lnTo>
                    <a:lnTo>
                      <a:pt x="3220" y="3128"/>
                    </a:lnTo>
                    <a:lnTo>
                      <a:pt x="3222" y="3124"/>
                    </a:lnTo>
                    <a:lnTo>
                      <a:pt x="3224" y="3124"/>
                    </a:lnTo>
                    <a:lnTo>
                      <a:pt x="3224" y="3128"/>
                    </a:lnTo>
                    <a:lnTo>
                      <a:pt x="3222" y="3134"/>
                    </a:lnTo>
                    <a:lnTo>
                      <a:pt x="3222" y="3134"/>
                    </a:lnTo>
                    <a:lnTo>
                      <a:pt x="3222" y="3140"/>
                    </a:lnTo>
                    <a:lnTo>
                      <a:pt x="3224" y="3144"/>
                    </a:lnTo>
                    <a:lnTo>
                      <a:pt x="3226" y="3148"/>
                    </a:lnTo>
                    <a:lnTo>
                      <a:pt x="3230" y="3154"/>
                    </a:lnTo>
                    <a:lnTo>
                      <a:pt x="3230" y="3154"/>
                    </a:lnTo>
                    <a:lnTo>
                      <a:pt x="3232" y="3156"/>
                    </a:lnTo>
                    <a:lnTo>
                      <a:pt x="3232" y="3152"/>
                    </a:lnTo>
                    <a:lnTo>
                      <a:pt x="3236" y="3138"/>
                    </a:lnTo>
                    <a:lnTo>
                      <a:pt x="3242" y="3118"/>
                    </a:lnTo>
                    <a:lnTo>
                      <a:pt x="3244" y="3104"/>
                    </a:lnTo>
                    <a:lnTo>
                      <a:pt x="3244" y="3104"/>
                    </a:lnTo>
                    <a:lnTo>
                      <a:pt x="3246" y="3102"/>
                    </a:lnTo>
                    <a:lnTo>
                      <a:pt x="3244" y="3102"/>
                    </a:lnTo>
                    <a:lnTo>
                      <a:pt x="3240" y="3102"/>
                    </a:lnTo>
                    <a:lnTo>
                      <a:pt x="3238" y="3102"/>
                    </a:lnTo>
                    <a:lnTo>
                      <a:pt x="3242" y="3098"/>
                    </a:lnTo>
                    <a:lnTo>
                      <a:pt x="3242" y="3098"/>
                    </a:lnTo>
                    <a:lnTo>
                      <a:pt x="3250" y="3088"/>
                    </a:lnTo>
                    <a:lnTo>
                      <a:pt x="3248" y="3086"/>
                    </a:lnTo>
                    <a:lnTo>
                      <a:pt x="3244" y="3088"/>
                    </a:lnTo>
                    <a:lnTo>
                      <a:pt x="3244" y="3088"/>
                    </a:lnTo>
                    <a:lnTo>
                      <a:pt x="3238" y="3090"/>
                    </a:lnTo>
                    <a:lnTo>
                      <a:pt x="3236" y="3088"/>
                    </a:lnTo>
                    <a:lnTo>
                      <a:pt x="3236" y="3084"/>
                    </a:lnTo>
                    <a:lnTo>
                      <a:pt x="3242" y="3078"/>
                    </a:lnTo>
                    <a:lnTo>
                      <a:pt x="3242" y="3078"/>
                    </a:lnTo>
                    <a:lnTo>
                      <a:pt x="3246" y="3076"/>
                    </a:lnTo>
                    <a:lnTo>
                      <a:pt x="3248" y="3072"/>
                    </a:lnTo>
                    <a:lnTo>
                      <a:pt x="3248" y="3064"/>
                    </a:lnTo>
                    <a:lnTo>
                      <a:pt x="3252" y="3050"/>
                    </a:lnTo>
                    <a:lnTo>
                      <a:pt x="3256" y="3040"/>
                    </a:lnTo>
                    <a:lnTo>
                      <a:pt x="3264" y="3030"/>
                    </a:lnTo>
                    <a:lnTo>
                      <a:pt x="3264" y="3030"/>
                    </a:lnTo>
                    <a:lnTo>
                      <a:pt x="3274" y="3016"/>
                    </a:lnTo>
                    <a:lnTo>
                      <a:pt x="3276" y="3010"/>
                    </a:lnTo>
                    <a:lnTo>
                      <a:pt x="3274" y="3006"/>
                    </a:lnTo>
                    <a:lnTo>
                      <a:pt x="3272" y="3002"/>
                    </a:lnTo>
                    <a:lnTo>
                      <a:pt x="3272" y="3002"/>
                    </a:lnTo>
                    <a:lnTo>
                      <a:pt x="3272" y="2996"/>
                    </a:lnTo>
                    <a:lnTo>
                      <a:pt x="3272" y="2994"/>
                    </a:lnTo>
                    <a:lnTo>
                      <a:pt x="3268" y="2992"/>
                    </a:lnTo>
                    <a:lnTo>
                      <a:pt x="3266" y="2988"/>
                    </a:lnTo>
                    <a:lnTo>
                      <a:pt x="3266" y="2988"/>
                    </a:lnTo>
                    <a:lnTo>
                      <a:pt x="3264" y="2986"/>
                    </a:lnTo>
                    <a:lnTo>
                      <a:pt x="3260" y="2986"/>
                    </a:lnTo>
                    <a:lnTo>
                      <a:pt x="3256" y="2986"/>
                    </a:lnTo>
                    <a:lnTo>
                      <a:pt x="3252" y="2988"/>
                    </a:lnTo>
                    <a:lnTo>
                      <a:pt x="3252" y="2988"/>
                    </a:lnTo>
                    <a:lnTo>
                      <a:pt x="3254" y="2990"/>
                    </a:lnTo>
                    <a:lnTo>
                      <a:pt x="3254" y="2990"/>
                    </a:lnTo>
                    <a:lnTo>
                      <a:pt x="3260" y="2990"/>
                    </a:lnTo>
                    <a:lnTo>
                      <a:pt x="3260" y="2992"/>
                    </a:lnTo>
                    <a:lnTo>
                      <a:pt x="3256" y="2994"/>
                    </a:lnTo>
                    <a:lnTo>
                      <a:pt x="3256" y="2994"/>
                    </a:lnTo>
                    <a:lnTo>
                      <a:pt x="3254" y="2994"/>
                    </a:lnTo>
                    <a:lnTo>
                      <a:pt x="3250" y="2994"/>
                    </a:lnTo>
                    <a:lnTo>
                      <a:pt x="3242" y="2990"/>
                    </a:lnTo>
                    <a:lnTo>
                      <a:pt x="3230" y="2988"/>
                    </a:lnTo>
                    <a:lnTo>
                      <a:pt x="3222" y="2986"/>
                    </a:lnTo>
                    <a:lnTo>
                      <a:pt x="3214" y="2986"/>
                    </a:lnTo>
                    <a:lnTo>
                      <a:pt x="3214" y="2986"/>
                    </a:lnTo>
                    <a:lnTo>
                      <a:pt x="3202" y="2990"/>
                    </a:lnTo>
                    <a:lnTo>
                      <a:pt x="3196" y="2992"/>
                    </a:lnTo>
                    <a:lnTo>
                      <a:pt x="3190" y="2996"/>
                    </a:lnTo>
                    <a:lnTo>
                      <a:pt x="3180" y="2998"/>
                    </a:lnTo>
                    <a:lnTo>
                      <a:pt x="3180" y="2998"/>
                    </a:lnTo>
                    <a:lnTo>
                      <a:pt x="3162" y="3000"/>
                    </a:lnTo>
                    <a:lnTo>
                      <a:pt x="3146" y="3004"/>
                    </a:lnTo>
                    <a:lnTo>
                      <a:pt x="3140" y="3008"/>
                    </a:lnTo>
                    <a:lnTo>
                      <a:pt x="3134" y="3012"/>
                    </a:lnTo>
                    <a:lnTo>
                      <a:pt x="3130" y="3016"/>
                    </a:lnTo>
                    <a:lnTo>
                      <a:pt x="3130" y="3020"/>
                    </a:lnTo>
                    <a:lnTo>
                      <a:pt x="3130" y="3020"/>
                    </a:lnTo>
                    <a:lnTo>
                      <a:pt x="3128" y="3028"/>
                    </a:lnTo>
                    <a:lnTo>
                      <a:pt x="3126" y="3034"/>
                    </a:lnTo>
                    <a:lnTo>
                      <a:pt x="3124" y="3040"/>
                    </a:lnTo>
                    <a:lnTo>
                      <a:pt x="3124" y="3056"/>
                    </a:lnTo>
                    <a:lnTo>
                      <a:pt x="3124" y="3056"/>
                    </a:lnTo>
                    <a:lnTo>
                      <a:pt x="3126" y="3068"/>
                    </a:lnTo>
                    <a:lnTo>
                      <a:pt x="3124" y="3070"/>
                    </a:lnTo>
                    <a:lnTo>
                      <a:pt x="3122" y="3072"/>
                    </a:lnTo>
                    <a:lnTo>
                      <a:pt x="3118" y="3076"/>
                    </a:lnTo>
                    <a:lnTo>
                      <a:pt x="3116" y="3080"/>
                    </a:lnTo>
                    <a:lnTo>
                      <a:pt x="3116" y="3088"/>
                    </a:lnTo>
                    <a:lnTo>
                      <a:pt x="3116" y="3088"/>
                    </a:lnTo>
                    <a:lnTo>
                      <a:pt x="3114" y="3096"/>
                    </a:lnTo>
                    <a:lnTo>
                      <a:pt x="3112" y="3102"/>
                    </a:lnTo>
                    <a:lnTo>
                      <a:pt x="3108" y="3108"/>
                    </a:lnTo>
                    <a:lnTo>
                      <a:pt x="3104" y="3112"/>
                    </a:lnTo>
                    <a:lnTo>
                      <a:pt x="3094" y="3118"/>
                    </a:lnTo>
                    <a:lnTo>
                      <a:pt x="3086" y="3122"/>
                    </a:lnTo>
                    <a:lnTo>
                      <a:pt x="3086" y="3122"/>
                    </a:lnTo>
                    <a:lnTo>
                      <a:pt x="3084" y="3126"/>
                    </a:lnTo>
                    <a:lnTo>
                      <a:pt x="3084" y="3126"/>
                    </a:lnTo>
                    <a:lnTo>
                      <a:pt x="3088" y="3128"/>
                    </a:lnTo>
                    <a:lnTo>
                      <a:pt x="3092" y="3132"/>
                    </a:lnTo>
                    <a:lnTo>
                      <a:pt x="3092" y="3134"/>
                    </a:lnTo>
                    <a:lnTo>
                      <a:pt x="3090" y="3138"/>
                    </a:lnTo>
                    <a:lnTo>
                      <a:pt x="3090" y="3138"/>
                    </a:lnTo>
                    <a:lnTo>
                      <a:pt x="3086" y="3142"/>
                    </a:lnTo>
                    <a:lnTo>
                      <a:pt x="3078" y="3144"/>
                    </a:lnTo>
                    <a:lnTo>
                      <a:pt x="3072" y="3144"/>
                    </a:lnTo>
                    <a:lnTo>
                      <a:pt x="3070" y="3142"/>
                    </a:lnTo>
                    <a:lnTo>
                      <a:pt x="3070" y="3140"/>
                    </a:lnTo>
                    <a:lnTo>
                      <a:pt x="3070" y="3140"/>
                    </a:lnTo>
                    <a:lnTo>
                      <a:pt x="3068" y="3134"/>
                    </a:lnTo>
                    <a:lnTo>
                      <a:pt x="3066" y="3132"/>
                    </a:lnTo>
                    <a:lnTo>
                      <a:pt x="3058" y="3132"/>
                    </a:lnTo>
                    <a:lnTo>
                      <a:pt x="3046" y="3132"/>
                    </a:lnTo>
                    <a:lnTo>
                      <a:pt x="3046" y="3132"/>
                    </a:lnTo>
                    <a:lnTo>
                      <a:pt x="3038" y="3134"/>
                    </a:lnTo>
                    <a:lnTo>
                      <a:pt x="3034" y="3138"/>
                    </a:lnTo>
                    <a:lnTo>
                      <a:pt x="3028" y="3142"/>
                    </a:lnTo>
                    <a:lnTo>
                      <a:pt x="3010" y="3144"/>
                    </a:lnTo>
                    <a:lnTo>
                      <a:pt x="3010" y="3144"/>
                    </a:lnTo>
                    <a:lnTo>
                      <a:pt x="2996" y="3146"/>
                    </a:lnTo>
                    <a:lnTo>
                      <a:pt x="2986" y="3152"/>
                    </a:lnTo>
                    <a:lnTo>
                      <a:pt x="2978" y="3156"/>
                    </a:lnTo>
                    <a:lnTo>
                      <a:pt x="2968" y="3160"/>
                    </a:lnTo>
                    <a:lnTo>
                      <a:pt x="2968" y="3160"/>
                    </a:lnTo>
                    <a:lnTo>
                      <a:pt x="2964" y="3160"/>
                    </a:lnTo>
                    <a:lnTo>
                      <a:pt x="2960" y="3158"/>
                    </a:lnTo>
                    <a:lnTo>
                      <a:pt x="2956" y="3148"/>
                    </a:lnTo>
                    <a:lnTo>
                      <a:pt x="2952" y="3144"/>
                    </a:lnTo>
                    <a:lnTo>
                      <a:pt x="2946" y="3138"/>
                    </a:lnTo>
                    <a:lnTo>
                      <a:pt x="2938" y="3134"/>
                    </a:lnTo>
                    <a:lnTo>
                      <a:pt x="2924" y="3130"/>
                    </a:lnTo>
                    <a:lnTo>
                      <a:pt x="2924" y="3130"/>
                    </a:lnTo>
                    <a:lnTo>
                      <a:pt x="2912" y="3126"/>
                    </a:lnTo>
                    <a:lnTo>
                      <a:pt x="2904" y="3120"/>
                    </a:lnTo>
                    <a:lnTo>
                      <a:pt x="2898" y="3112"/>
                    </a:lnTo>
                    <a:lnTo>
                      <a:pt x="2894" y="3102"/>
                    </a:lnTo>
                    <a:lnTo>
                      <a:pt x="2884" y="3076"/>
                    </a:lnTo>
                    <a:lnTo>
                      <a:pt x="2876" y="3062"/>
                    </a:lnTo>
                    <a:lnTo>
                      <a:pt x="2864" y="3046"/>
                    </a:lnTo>
                    <a:lnTo>
                      <a:pt x="2864" y="3046"/>
                    </a:lnTo>
                    <a:lnTo>
                      <a:pt x="2858" y="3036"/>
                    </a:lnTo>
                    <a:lnTo>
                      <a:pt x="2852" y="3028"/>
                    </a:lnTo>
                    <a:lnTo>
                      <a:pt x="2848" y="3010"/>
                    </a:lnTo>
                    <a:lnTo>
                      <a:pt x="2844" y="2998"/>
                    </a:lnTo>
                    <a:lnTo>
                      <a:pt x="2844" y="2994"/>
                    </a:lnTo>
                    <a:lnTo>
                      <a:pt x="2842" y="2992"/>
                    </a:lnTo>
                    <a:lnTo>
                      <a:pt x="2842" y="2992"/>
                    </a:lnTo>
                    <a:lnTo>
                      <a:pt x="2838" y="2990"/>
                    </a:lnTo>
                    <a:lnTo>
                      <a:pt x="2836" y="2988"/>
                    </a:lnTo>
                    <a:lnTo>
                      <a:pt x="2834" y="2976"/>
                    </a:lnTo>
                    <a:lnTo>
                      <a:pt x="2830" y="2948"/>
                    </a:lnTo>
                    <a:lnTo>
                      <a:pt x="2830" y="2948"/>
                    </a:lnTo>
                    <a:lnTo>
                      <a:pt x="2830" y="2938"/>
                    </a:lnTo>
                    <a:lnTo>
                      <a:pt x="2828" y="2934"/>
                    </a:lnTo>
                    <a:lnTo>
                      <a:pt x="2828" y="2932"/>
                    </a:lnTo>
                    <a:lnTo>
                      <a:pt x="2830" y="2926"/>
                    </a:lnTo>
                    <a:lnTo>
                      <a:pt x="2830" y="2926"/>
                    </a:lnTo>
                    <a:lnTo>
                      <a:pt x="2830" y="2916"/>
                    </a:lnTo>
                    <a:lnTo>
                      <a:pt x="2830" y="2906"/>
                    </a:lnTo>
                    <a:lnTo>
                      <a:pt x="2830" y="2886"/>
                    </a:lnTo>
                    <a:lnTo>
                      <a:pt x="2834" y="2854"/>
                    </a:lnTo>
                    <a:lnTo>
                      <a:pt x="2834" y="2854"/>
                    </a:lnTo>
                    <a:lnTo>
                      <a:pt x="2840" y="2820"/>
                    </a:lnTo>
                    <a:lnTo>
                      <a:pt x="2846" y="2800"/>
                    </a:lnTo>
                    <a:lnTo>
                      <a:pt x="2852" y="2784"/>
                    </a:lnTo>
                    <a:lnTo>
                      <a:pt x="2856" y="2766"/>
                    </a:lnTo>
                    <a:lnTo>
                      <a:pt x="2856" y="2766"/>
                    </a:lnTo>
                    <a:lnTo>
                      <a:pt x="2854" y="2748"/>
                    </a:lnTo>
                    <a:lnTo>
                      <a:pt x="2850" y="2728"/>
                    </a:lnTo>
                    <a:lnTo>
                      <a:pt x="2846" y="2710"/>
                    </a:lnTo>
                    <a:lnTo>
                      <a:pt x="2846" y="2696"/>
                    </a:lnTo>
                    <a:lnTo>
                      <a:pt x="2846" y="2696"/>
                    </a:lnTo>
                    <a:lnTo>
                      <a:pt x="2850" y="2686"/>
                    </a:lnTo>
                    <a:lnTo>
                      <a:pt x="2854" y="2678"/>
                    </a:lnTo>
                    <a:lnTo>
                      <a:pt x="2858" y="2672"/>
                    </a:lnTo>
                    <a:lnTo>
                      <a:pt x="2864" y="2662"/>
                    </a:lnTo>
                    <a:lnTo>
                      <a:pt x="2864" y="2662"/>
                    </a:lnTo>
                    <a:lnTo>
                      <a:pt x="2866" y="2658"/>
                    </a:lnTo>
                    <a:lnTo>
                      <a:pt x="2870" y="2654"/>
                    </a:lnTo>
                    <a:lnTo>
                      <a:pt x="2880" y="2646"/>
                    </a:lnTo>
                    <a:lnTo>
                      <a:pt x="2886" y="2642"/>
                    </a:lnTo>
                    <a:lnTo>
                      <a:pt x="2888" y="2640"/>
                    </a:lnTo>
                    <a:lnTo>
                      <a:pt x="2886" y="2638"/>
                    </a:lnTo>
                    <a:lnTo>
                      <a:pt x="2886" y="2638"/>
                    </a:lnTo>
                    <a:lnTo>
                      <a:pt x="2880" y="2628"/>
                    </a:lnTo>
                    <a:lnTo>
                      <a:pt x="2878" y="2626"/>
                    </a:lnTo>
                    <a:lnTo>
                      <a:pt x="2882" y="2628"/>
                    </a:lnTo>
                    <a:lnTo>
                      <a:pt x="2882" y="2628"/>
                    </a:lnTo>
                    <a:lnTo>
                      <a:pt x="2886" y="2628"/>
                    </a:lnTo>
                    <a:lnTo>
                      <a:pt x="2890" y="2628"/>
                    </a:lnTo>
                    <a:lnTo>
                      <a:pt x="2892" y="2626"/>
                    </a:lnTo>
                    <a:lnTo>
                      <a:pt x="2894" y="2628"/>
                    </a:lnTo>
                    <a:lnTo>
                      <a:pt x="2894" y="2628"/>
                    </a:lnTo>
                    <a:lnTo>
                      <a:pt x="2896" y="2628"/>
                    </a:lnTo>
                    <a:lnTo>
                      <a:pt x="2902" y="2628"/>
                    </a:lnTo>
                    <a:lnTo>
                      <a:pt x="2912" y="2624"/>
                    </a:lnTo>
                    <a:lnTo>
                      <a:pt x="2926" y="2616"/>
                    </a:lnTo>
                    <a:lnTo>
                      <a:pt x="2936" y="2606"/>
                    </a:lnTo>
                    <a:lnTo>
                      <a:pt x="2936" y="2606"/>
                    </a:lnTo>
                    <a:lnTo>
                      <a:pt x="2942" y="2600"/>
                    </a:lnTo>
                    <a:lnTo>
                      <a:pt x="2948" y="2594"/>
                    </a:lnTo>
                    <a:lnTo>
                      <a:pt x="2964" y="2584"/>
                    </a:lnTo>
                    <a:lnTo>
                      <a:pt x="2964" y="2584"/>
                    </a:lnTo>
                    <a:lnTo>
                      <a:pt x="2980" y="2572"/>
                    </a:lnTo>
                    <a:lnTo>
                      <a:pt x="2990" y="2570"/>
                    </a:lnTo>
                    <a:lnTo>
                      <a:pt x="3006" y="2568"/>
                    </a:lnTo>
                    <a:lnTo>
                      <a:pt x="3006" y="2568"/>
                    </a:lnTo>
                    <a:lnTo>
                      <a:pt x="3014" y="2568"/>
                    </a:lnTo>
                    <a:lnTo>
                      <a:pt x="3020" y="2570"/>
                    </a:lnTo>
                    <a:lnTo>
                      <a:pt x="3032" y="2574"/>
                    </a:lnTo>
                    <a:lnTo>
                      <a:pt x="3040" y="2580"/>
                    </a:lnTo>
                    <a:lnTo>
                      <a:pt x="3046" y="2580"/>
                    </a:lnTo>
                    <a:lnTo>
                      <a:pt x="3050" y="2580"/>
                    </a:lnTo>
                    <a:lnTo>
                      <a:pt x="3050" y="2580"/>
                    </a:lnTo>
                    <a:lnTo>
                      <a:pt x="3060" y="2578"/>
                    </a:lnTo>
                    <a:lnTo>
                      <a:pt x="3064" y="2580"/>
                    </a:lnTo>
                    <a:lnTo>
                      <a:pt x="3068" y="2582"/>
                    </a:lnTo>
                    <a:lnTo>
                      <a:pt x="3072" y="2580"/>
                    </a:lnTo>
                    <a:lnTo>
                      <a:pt x="3072" y="2580"/>
                    </a:lnTo>
                    <a:lnTo>
                      <a:pt x="3074" y="2578"/>
                    </a:lnTo>
                    <a:lnTo>
                      <a:pt x="3072" y="2578"/>
                    </a:lnTo>
                    <a:lnTo>
                      <a:pt x="3066" y="2576"/>
                    </a:lnTo>
                    <a:lnTo>
                      <a:pt x="3058" y="2572"/>
                    </a:lnTo>
                    <a:lnTo>
                      <a:pt x="3058" y="2572"/>
                    </a:lnTo>
                    <a:lnTo>
                      <a:pt x="3060" y="2568"/>
                    </a:lnTo>
                    <a:lnTo>
                      <a:pt x="3060" y="2568"/>
                    </a:lnTo>
                    <a:lnTo>
                      <a:pt x="3068" y="2566"/>
                    </a:lnTo>
                    <a:lnTo>
                      <a:pt x="3074" y="2568"/>
                    </a:lnTo>
                    <a:lnTo>
                      <a:pt x="3078" y="2572"/>
                    </a:lnTo>
                    <a:lnTo>
                      <a:pt x="3082" y="2578"/>
                    </a:lnTo>
                    <a:lnTo>
                      <a:pt x="3082" y="2578"/>
                    </a:lnTo>
                    <a:lnTo>
                      <a:pt x="3084" y="2580"/>
                    </a:lnTo>
                    <a:lnTo>
                      <a:pt x="3086" y="2582"/>
                    </a:lnTo>
                    <a:lnTo>
                      <a:pt x="3092" y="2584"/>
                    </a:lnTo>
                    <a:lnTo>
                      <a:pt x="3096" y="2586"/>
                    </a:lnTo>
                    <a:lnTo>
                      <a:pt x="3094" y="2588"/>
                    </a:lnTo>
                    <a:lnTo>
                      <a:pt x="3092" y="2590"/>
                    </a:lnTo>
                    <a:lnTo>
                      <a:pt x="3092" y="2590"/>
                    </a:lnTo>
                    <a:lnTo>
                      <a:pt x="3092" y="2594"/>
                    </a:lnTo>
                    <a:lnTo>
                      <a:pt x="3094" y="2596"/>
                    </a:lnTo>
                    <a:lnTo>
                      <a:pt x="3102" y="2600"/>
                    </a:lnTo>
                    <a:lnTo>
                      <a:pt x="3112" y="2600"/>
                    </a:lnTo>
                    <a:lnTo>
                      <a:pt x="3118" y="2600"/>
                    </a:lnTo>
                    <a:lnTo>
                      <a:pt x="3118" y="2600"/>
                    </a:lnTo>
                    <a:lnTo>
                      <a:pt x="3120" y="2596"/>
                    </a:lnTo>
                    <a:lnTo>
                      <a:pt x="3126" y="2594"/>
                    </a:lnTo>
                    <a:lnTo>
                      <a:pt x="3130" y="2594"/>
                    </a:lnTo>
                    <a:lnTo>
                      <a:pt x="3134" y="2600"/>
                    </a:lnTo>
                    <a:lnTo>
                      <a:pt x="3134" y="2600"/>
                    </a:lnTo>
                    <a:lnTo>
                      <a:pt x="3136" y="2602"/>
                    </a:lnTo>
                    <a:lnTo>
                      <a:pt x="3138" y="2604"/>
                    </a:lnTo>
                    <a:lnTo>
                      <a:pt x="3142" y="2602"/>
                    </a:lnTo>
                    <a:lnTo>
                      <a:pt x="3144" y="2596"/>
                    </a:lnTo>
                    <a:lnTo>
                      <a:pt x="3144" y="2592"/>
                    </a:lnTo>
                    <a:lnTo>
                      <a:pt x="3142" y="2588"/>
                    </a:lnTo>
                    <a:lnTo>
                      <a:pt x="3142" y="2588"/>
                    </a:lnTo>
                    <a:lnTo>
                      <a:pt x="3142" y="2584"/>
                    </a:lnTo>
                    <a:lnTo>
                      <a:pt x="3146" y="2584"/>
                    </a:lnTo>
                    <a:lnTo>
                      <a:pt x="3152" y="2586"/>
                    </a:lnTo>
                    <a:lnTo>
                      <a:pt x="3160" y="2594"/>
                    </a:lnTo>
                    <a:lnTo>
                      <a:pt x="3160" y="2594"/>
                    </a:lnTo>
                    <a:lnTo>
                      <a:pt x="3166" y="2602"/>
                    </a:lnTo>
                    <a:lnTo>
                      <a:pt x="3168" y="2608"/>
                    </a:lnTo>
                    <a:lnTo>
                      <a:pt x="3168" y="2610"/>
                    </a:lnTo>
                    <a:lnTo>
                      <a:pt x="3170" y="2610"/>
                    </a:lnTo>
                    <a:lnTo>
                      <a:pt x="3176" y="2606"/>
                    </a:lnTo>
                    <a:lnTo>
                      <a:pt x="3176" y="2606"/>
                    </a:lnTo>
                    <a:lnTo>
                      <a:pt x="3180" y="2602"/>
                    </a:lnTo>
                    <a:lnTo>
                      <a:pt x="3182" y="2600"/>
                    </a:lnTo>
                    <a:lnTo>
                      <a:pt x="3182" y="2596"/>
                    </a:lnTo>
                    <a:lnTo>
                      <a:pt x="3180" y="2594"/>
                    </a:lnTo>
                    <a:lnTo>
                      <a:pt x="3174" y="2590"/>
                    </a:lnTo>
                    <a:lnTo>
                      <a:pt x="3162" y="2584"/>
                    </a:lnTo>
                    <a:lnTo>
                      <a:pt x="3162" y="2584"/>
                    </a:lnTo>
                    <a:lnTo>
                      <a:pt x="3158" y="2580"/>
                    </a:lnTo>
                    <a:lnTo>
                      <a:pt x="3158" y="2578"/>
                    </a:lnTo>
                    <a:lnTo>
                      <a:pt x="3160" y="2576"/>
                    </a:lnTo>
                    <a:lnTo>
                      <a:pt x="3164" y="2574"/>
                    </a:lnTo>
                    <a:lnTo>
                      <a:pt x="3170" y="2568"/>
                    </a:lnTo>
                    <a:lnTo>
                      <a:pt x="3172" y="2564"/>
                    </a:lnTo>
                    <a:lnTo>
                      <a:pt x="3172" y="2560"/>
                    </a:lnTo>
                    <a:lnTo>
                      <a:pt x="3172" y="2560"/>
                    </a:lnTo>
                    <a:lnTo>
                      <a:pt x="3170" y="2556"/>
                    </a:lnTo>
                    <a:lnTo>
                      <a:pt x="3168" y="2556"/>
                    </a:lnTo>
                    <a:lnTo>
                      <a:pt x="3164" y="2558"/>
                    </a:lnTo>
                    <a:lnTo>
                      <a:pt x="3160" y="2562"/>
                    </a:lnTo>
                    <a:lnTo>
                      <a:pt x="3158" y="2562"/>
                    </a:lnTo>
                    <a:lnTo>
                      <a:pt x="3156" y="2562"/>
                    </a:lnTo>
                    <a:lnTo>
                      <a:pt x="3156" y="2562"/>
                    </a:lnTo>
                    <a:lnTo>
                      <a:pt x="3154" y="2560"/>
                    </a:lnTo>
                    <a:lnTo>
                      <a:pt x="3154" y="2558"/>
                    </a:lnTo>
                    <a:lnTo>
                      <a:pt x="3156" y="2556"/>
                    </a:lnTo>
                    <a:lnTo>
                      <a:pt x="3158" y="2552"/>
                    </a:lnTo>
                    <a:lnTo>
                      <a:pt x="3154" y="2550"/>
                    </a:lnTo>
                    <a:lnTo>
                      <a:pt x="3154" y="2550"/>
                    </a:lnTo>
                    <a:lnTo>
                      <a:pt x="3148" y="2550"/>
                    </a:lnTo>
                    <a:lnTo>
                      <a:pt x="3144" y="2554"/>
                    </a:lnTo>
                    <a:lnTo>
                      <a:pt x="3142" y="2556"/>
                    </a:lnTo>
                    <a:lnTo>
                      <a:pt x="3134" y="2554"/>
                    </a:lnTo>
                    <a:lnTo>
                      <a:pt x="3134" y="2554"/>
                    </a:lnTo>
                    <a:lnTo>
                      <a:pt x="3130" y="2550"/>
                    </a:lnTo>
                    <a:lnTo>
                      <a:pt x="3128" y="2548"/>
                    </a:lnTo>
                    <a:lnTo>
                      <a:pt x="3128" y="2544"/>
                    </a:lnTo>
                    <a:lnTo>
                      <a:pt x="3130" y="2540"/>
                    </a:lnTo>
                    <a:lnTo>
                      <a:pt x="3132" y="2538"/>
                    </a:lnTo>
                    <a:lnTo>
                      <a:pt x="3136" y="2536"/>
                    </a:lnTo>
                    <a:lnTo>
                      <a:pt x="3142" y="2536"/>
                    </a:lnTo>
                    <a:lnTo>
                      <a:pt x="3148" y="2538"/>
                    </a:lnTo>
                    <a:lnTo>
                      <a:pt x="3148" y="2538"/>
                    </a:lnTo>
                    <a:lnTo>
                      <a:pt x="3156" y="2544"/>
                    </a:lnTo>
                    <a:lnTo>
                      <a:pt x="3164" y="2546"/>
                    </a:lnTo>
                    <a:lnTo>
                      <a:pt x="3170" y="2544"/>
                    </a:lnTo>
                    <a:lnTo>
                      <a:pt x="3178" y="2538"/>
                    </a:lnTo>
                    <a:lnTo>
                      <a:pt x="3178" y="2538"/>
                    </a:lnTo>
                    <a:lnTo>
                      <a:pt x="3182" y="2536"/>
                    </a:lnTo>
                    <a:lnTo>
                      <a:pt x="3190" y="2536"/>
                    </a:lnTo>
                    <a:lnTo>
                      <a:pt x="3202" y="2536"/>
                    </a:lnTo>
                    <a:lnTo>
                      <a:pt x="3214" y="2538"/>
                    </a:lnTo>
                    <a:lnTo>
                      <a:pt x="3218" y="2538"/>
                    </a:lnTo>
                    <a:lnTo>
                      <a:pt x="3220" y="2536"/>
                    </a:lnTo>
                    <a:lnTo>
                      <a:pt x="3220" y="2536"/>
                    </a:lnTo>
                    <a:lnTo>
                      <a:pt x="3222" y="2522"/>
                    </a:lnTo>
                    <a:lnTo>
                      <a:pt x="3224" y="2520"/>
                    </a:lnTo>
                    <a:lnTo>
                      <a:pt x="3226" y="2522"/>
                    </a:lnTo>
                    <a:lnTo>
                      <a:pt x="3232" y="2534"/>
                    </a:lnTo>
                    <a:lnTo>
                      <a:pt x="3232" y="2534"/>
                    </a:lnTo>
                    <a:lnTo>
                      <a:pt x="3232" y="2538"/>
                    </a:lnTo>
                    <a:lnTo>
                      <a:pt x="3230" y="2540"/>
                    </a:lnTo>
                    <a:lnTo>
                      <a:pt x="3226" y="2544"/>
                    </a:lnTo>
                    <a:lnTo>
                      <a:pt x="3224" y="2546"/>
                    </a:lnTo>
                    <a:lnTo>
                      <a:pt x="3234" y="2544"/>
                    </a:lnTo>
                    <a:lnTo>
                      <a:pt x="3234" y="2544"/>
                    </a:lnTo>
                    <a:lnTo>
                      <a:pt x="3268" y="2536"/>
                    </a:lnTo>
                    <a:lnTo>
                      <a:pt x="3282" y="2536"/>
                    </a:lnTo>
                    <a:lnTo>
                      <a:pt x="3296" y="2538"/>
                    </a:lnTo>
                    <a:lnTo>
                      <a:pt x="3296" y="2538"/>
                    </a:lnTo>
                    <a:lnTo>
                      <a:pt x="3312" y="2544"/>
                    </a:lnTo>
                    <a:lnTo>
                      <a:pt x="3318" y="2546"/>
                    </a:lnTo>
                    <a:lnTo>
                      <a:pt x="3320" y="2552"/>
                    </a:lnTo>
                    <a:lnTo>
                      <a:pt x="3320" y="2552"/>
                    </a:lnTo>
                    <a:lnTo>
                      <a:pt x="3324" y="2556"/>
                    </a:lnTo>
                    <a:lnTo>
                      <a:pt x="3326" y="2556"/>
                    </a:lnTo>
                    <a:lnTo>
                      <a:pt x="3330" y="2560"/>
                    </a:lnTo>
                    <a:lnTo>
                      <a:pt x="3330" y="2566"/>
                    </a:lnTo>
                    <a:lnTo>
                      <a:pt x="3330" y="2566"/>
                    </a:lnTo>
                    <a:lnTo>
                      <a:pt x="3332" y="2570"/>
                    </a:lnTo>
                    <a:lnTo>
                      <a:pt x="3336" y="2572"/>
                    </a:lnTo>
                    <a:lnTo>
                      <a:pt x="3340" y="2570"/>
                    </a:lnTo>
                    <a:lnTo>
                      <a:pt x="3346" y="2570"/>
                    </a:lnTo>
                    <a:lnTo>
                      <a:pt x="3360" y="2564"/>
                    </a:lnTo>
                    <a:lnTo>
                      <a:pt x="3368" y="2562"/>
                    </a:lnTo>
                    <a:lnTo>
                      <a:pt x="3368" y="2562"/>
                    </a:lnTo>
                    <a:lnTo>
                      <a:pt x="3370" y="2560"/>
                    </a:lnTo>
                    <a:lnTo>
                      <a:pt x="3372" y="2560"/>
                    </a:lnTo>
                    <a:lnTo>
                      <a:pt x="3372" y="2556"/>
                    </a:lnTo>
                    <a:lnTo>
                      <a:pt x="3376" y="2552"/>
                    </a:lnTo>
                    <a:lnTo>
                      <a:pt x="3382" y="2552"/>
                    </a:lnTo>
                    <a:lnTo>
                      <a:pt x="3382" y="2552"/>
                    </a:lnTo>
                    <a:lnTo>
                      <a:pt x="3388" y="2554"/>
                    </a:lnTo>
                    <a:lnTo>
                      <a:pt x="3394" y="2558"/>
                    </a:lnTo>
                    <a:lnTo>
                      <a:pt x="3406" y="2574"/>
                    </a:lnTo>
                    <a:lnTo>
                      <a:pt x="3418" y="2592"/>
                    </a:lnTo>
                    <a:lnTo>
                      <a:pt x="3424" y="2596"/>
                    </a:lnTo>
                    <a:lnTo>
                      <a:pt x="3428" y="2598"/>
                    </a:lnTo>
                    <a:lnTo>
                      <a:pt x="3428" y="2598"/>
                    </a:lnTo>
                    <a:lnTo>
                      <a:pt x="3432" y="2600"/>
                    </a:lnTo>
                    <a:lnTo>
                      <a:pt x="3434" y="2604"/>
                    </a:lnTo>
                    <a:lnTo>
                      <a:pt x="3438" y="2616"/>
                    </a:lnTo>
                    <a:lnTo>
                      <a:pt x="3440" y="2630"/>
                    </a:lnTo>
                    <a:lnTo>
                      <a:pt x="3436" y="2646"/>
                    </a:lnTo>
                    <a:lnTo>
                      <a:pt x="3436" y="2646"/>
                    </a:lnTo>
                    <a:lnTo>
                      <a:pt x="3434" y="2658"/>
                    </a:lnTo>
                    <a:lnTo>
                      <a:pt x="3434" y="2670"/>
                    </a:lnTo>
                    <a:lnTo>
                      <a:pt x="3436" y="2676"/>
                    </a:lnTo>
                    <a:lnTo>
                      <a:pt x="3438" y="2678"/>
                    </a:lnTo>
                    <a:lnTo>
                      <a:pt x="3440" y="2676"/>
                    </a:lnTo>
                    <a:lnTo>
                      <a:pt x="3440" y="2676"/>
                    </a:lnTo>
                    <a:lnTo>
                      <a:pt x="3446" y="2672"/>
                    </a:lnTo>
                    <a:lnTo>
                      <a:pt x="3450" y="2670"/>
                    </a:lnTo>
                    <a:lnTo>
                      <a:pt x="3450" y="2670"/>
                    </a:lnTo>
                    <a:lnTo>
                      <a:pt x="3452" y="2672"/>
                    </a:lnTo>
                    <a:lnTo>
                      <a:pt x="3448" y="2678"/>
                    </a:lnTo>
                    <a:lnTo>
                      <a:pt x="3448" y="2678"/>
                    </a:lnTo>
                    <a:lnTo>
                      <a:pt x="3444" y="2682"/>
                    </a:lnTo>
                    <a:lnTo>
                      <a:pt x="3444" y="2688"/>
                    </a:lnTo>
                    <a:lnTo>
                      <a:pt x="3446" y="2698"/>
                    </a:lnTo>
                    <a:lnTo>
                      <a:pt x="3450" y="2710"/>
                    </a:lnTo>
                    <a:lnTo>
                      <a:pt x="3456" y="2718"/>
                    </a:lnTo>
                    <a:lnTo>
                      <a:pt x="3456" y="2718"/>
                    </a:lnTo>
                    <a:lnTo>
                      <a:pt x="3458" y="2720"/>
                    </a:lnTo>
                    <a:lnTo>
                      <a:pt x="3460" y="2720"/>
                    </a:lnTo>
                    <a:lnTo>
                      <a:pt x="3462" y="2720"/>
                    </a:lnTo>
                    <a:lnTo>
                      <a:pt x="3462" y="2718"/>
                    </a:lnTo>
                    <a:lnTo>
                      <a:pt x="3462" y="2720"/>
                    </a:lnTo>
                    <a:lnTo>
                      <a:pt x="3464" y="2726"/>
                    </a:lnTo>
                    <a:lnTo>
                      <a:pt x="3464" y="2726"/>
                    </a:lnTo>
                    <a:lnTo>
                      <a:pt x="3466" y="2734"/>
                    </a:lnTo>
                    <a:lnTo>
                      <a:pt x="3470" y="2738"/>
                    </a:lnTo>
                    <a:lnTo>
                      <a:pt x="3474" y="2742"/>
                    </a:lnTo>
                    <a:lnTo>
                      <a:pt x="3476" y="2754"/>
                    </a:lnTo>
                    <a:lnTo>
                      <a:pt x="3476" y="2754"/>
                    </a:lnTo>
                    <a:lnTo>
                      <a:pt x="3478" y="2760"/>
                    </a:lnTo>
                    <a:lnTo>
                      <a:pt x="3480" y="2764"/>
                    </a:lnTo>
                    <a:lnTo>
                      <a:pt x="3484" y="2768"/>
                    </a:lnTo>
                    <a:lnTo>
                      <a:pt x="3486" y="2768"/>
                    </a:lnTo>
                    <a:lnTo>
                      <a:pt x="3492" y="2772"/>
                    </a:lnTo>
                    <a:lnTo>
                      <a:pt x="3496" y="2776"/>
                    </a:lnTo>
                    <a:lnTo>
                      <a:pt x="3498" y="2782"/>
                    </a:lnTo>
                    <a:lnTo>
                      <a:pt x="3498" y="2782"/>
                    </a:lnTo>
                    <a:lnTo>
                      <a:pt x="3500" y="2792"/>
                    </a:lnTo>
                    <a:lnTo>
                      <a:pt x="3504" y="2796"/>
                    </a:lnTo>
                    <a:lnTo>
                      <a:pt x="3506" y="2796"/>
                    </a:lnTo>
                    <a:lnTo>
                      <a:pt x="3504" y="2798"/>
                    </a:lnTo>
                    <a:lnTo>
                      <a:pt x="3504" y="2798"/>
                    </a:lnTo>
                    <a:lnTo>
                      <a:pt x="3502" y="2804"/>
                    </a:lnTo>
                    <a:lnTo>
                      <a:pt x="3504" y="2808"/>
                    </a:lnTo>
                    <a:lnTo>
                      <a:pt x="3508" y="2808"/>
                    </a:lnTo>
                    <a:lnTo>
                      <a:pt x="3518" y="2806"/>
                    </a:lnTo>
                    <a:lnTo>
                      <a:pt x="3518" y="2806"/>
                    </a:lnTo>
                    <a:lnTo>
                      <a:pt x="3522" y="2806"/>
                    </a:lnTo>
                    <a:lnTo>
                      <a:pt x="3524" y="2806"/>
                    </a:lnTo>
                    <a:lnTo>
                      <a:pt x="3526" y="2810"/>
                    </a:lnTo>
                    <a:lnTo>
                      <a:pt x="3526" y="2810"/>
                    </a:lnTo>
                    <a:lnTo>
                      <a:pt x="3530" y="2804"/>
                    </a:lnTo>
                    <a:lnTo>
                      <a:pt x="3530" y="2804"/>
                    </a:lnTo>
                    <a:lnTo>
                      <a:pt x="3534" y="2796"/>
                    </a:lnTo>
                    <a:lnTo>
                      <a:pt x="3536" y="2790"/>
                    </a:lnTo>
                    <a:lnTo>
                      <a:pt x="3536" y="2786"/>
                    </a:lnTo>
                    <a:lnTo>
                      <a:pt x="3540" y="2778"/>
                    </a:lnTo>
                    <a:lnTo>
                      <a:pt x="3540" y="2778"/>
                    </a:lnTo>
                    <a:lnTo>
                      <a:pt x="3544" y="2768"/>
                    </a:lnTo>
                    <a:lnTo>
                      <a:pt x="3544" y="2758"/>
                    </a:lnTo>
                    <a:lnTo>
                      <a:pt x="3544" y="2746"/>
                    </a:lnTo>
                    <a:lnTo>
                      <a:pt x="3546" y="2732"/>
                    </a:lnTo>
                    <a:lnTo>
                      <a:pt x="3546" y="2732"/>
                    </a:lnTo>
                    <a:lnTo>
                      <a:pt x="3546" y="2722"/>
                    </a:lnTo>
                    <a:lnTo>
                      <a:pt x="3544" y="2712"/>
                    </a:lnTo>
                    <a:lnTo>
                      <a:pt x="3536" y="2686"/>
                    </a:lnTo>
                    <a:lnTo>
                      <a:pt x="3526" y="2662"/>
                    </a:lnTo>
                    <a:lnTo>
                      <a:pt x="3526" y="2650"/>
                    </a:lnTo>
                    <a:lnTo>
                      <a:pt x="3526" y="2642"/>
                    </a:lnTo>
                    <a:lnTo>
                      <a:pt x="3526" y="2642"/>
                    </a:lnTo>
                    <a:lnTo>
                      <a:pt x="3526" y="2636"/>
                    </a:lnTo>
                    <a:lnTo>
                      <a:pt x="3524" y="2630"/>
                    </a:lnTo>
                    <a:lnTo>
                      <a:pt x="3514" y="2610"/>
                    </a:lnTo>
                    <a:lnTo>
                      <a:pt x="3506" y="2598"/>
                    </a:lnTo>
                    <a:lnTo>
                      <a:pt x="3500" y="2582"/>
                    </a:lnTo>
                    <a:lnTo>
                      <a:pt x="3496" y="2564"/>
                    </a:lnTo>
                    <a:lnTo>
                      <a:pt x="3492" y="2542"/>
                    </a:lnTo>
                    <a:lnTo>
                      <a:pt x="3492" y="2542"/>
                    </a:lnTo>
                    <a:lnTo>
                      <a:pt x="3490" y="2520"/>
                    </a:lnTo>
                    <a:lnTo>
                      <a:pt x="3492" y="2500"/>
                    </a:lnTo>
                    <a:lnTo>
                      <a:pt x="3496" y="2484"/>
                    </a:lnTo>
                    <a:lnTo>
                      <a:pt x="3502" y="2470"/>
                    </a:lnTo>
                    <a:lnTo>
                      <a:pt x="3508" y="2458"/>
                    </a:lnTo>
                    <a:lnTo>
                      <a:pt x="3514" y="2448"/>
                    </a:lnTo>
                    <a:lnTo>
                      <a:pt x="3524" y="2438"/>
                    </a:lnTo>
                    <a:lnTo>
                      <a:pt x="3524" y="2438"/>
                    </a:lnTo>
                    <a:lnTo>
                      <a:pt x="3528" y="2434"/>
                    </a:lnTo>
                    <a:lnTo>
                      <a:pt x="3528" y="2432"/>
                    </a:lnTo>
                    <a:lnTo>
                      <a:pt x="3528" y="2428"/>
                    </a:lnTo>
                    <a:lnTo>
                      <a:pt x="3528" y="2426"/>
                    </a:lnTo>
                    <a:lnTo>
                      <a:pt x="3528" y="2426"/>
                    </a:lnTo>
                    <a:lnTo>
                      <a:pt x="3536" y="2424"/>
                    </a:lnTo>
                    <a:lnTo>
                      <a:pt x="3536" y="2424"/>
                    </a:lnTo>
                    <a:lnTo>
                      <a:pt x="3542" y="2424"/>
                    </a:lnTo>
                    <a:lnTo>
                      <a:pt x="3548" y="2420"/>
                    </a:lnTo>
                    <a:lnTo>
                      <a:pt x="3556" y="2412"/>
                    </a:lnTo>
                    <a:lnTo>
                      <a:pt x="3564" y="2402"/>
                    </a:lnTo>
                    <a:lnTo>
                      <a:pt x="3568" y="2400"/>
                    </a:lnTo>
                    <a:lnTo>
                      <a:pt x="3570" y="2398"/>
                    </a:lnTo>
                    <a:lnTo>
                      <a:pt x="3570" y="2398"/>
                    </a:lnTo>
                    <a:lnTo>
                      <a:pt x="3574" y="2398"/>
                    </a:lnTo>
                    <a:lnTo>
                      <a:pt x="3576" y="2394"/>
                    </a:lnTo>
                    <a:lnTo>
                      <a:pt x="3580" y="2384"/>
                    </a:lnTo>
                    <a:lnTo>
                      <a:pt x="3588" y="2370"/>
                    </a:lnTo>
                    <a:lnTo>
                      <a:pt x="3592" y="2362"/>
                    </a:lnTo>
                    <a:lnTo>
                      <a:pt x="3600" y="2356"/>
                    </a:lnTo>
                    <a:lnTo>
                      <a:pt x="3600" y="2356"/>
                    </a:lnTo>
                    <a:lnTo>
                      <a:pt x="3606" y="2352"/>
                    </a:lnTo>
                    <a:lnTo>
                      <a:pt x="3612" y="2350"/>
                    </a:lnTo>
                    <a:lnTo>
                      <a:pt x="3624" y="2350"/>
                    </a:lnTo>
                    <a:lnTo>
                      <a:pt x="3628" y="2350"/>
                    </a:lnTo>
                    <a:lnTo>
                      <a:pt x="3630" y="2350"/>
                    </a:lnTo>
                    <a:lnTo>
                      <a:pt x="3634" y="2346"/>
                    </a:lnTo>
                    <a:lnTo>
                      <a:pt x="3636" y="2342"/>
                    </a:lnTo>
                    <a:lnTo>
                      <a:pt x="3636" y="2342"/>
                    </a:lnTo>
                    <a:lnTo>
                      <a:pt x="3638" y="2334"/>
                    </a:lnTo>
                    <a:lnTo>
                      <a:pt x="3642" y="2328"/>
                    </a:lnTo>
                    <a:lnTo>
                      <a:pt x="3654" y="2318"/>
                    </a:lnTo>
                    <a:lnTo>
                      <a:pt x="3666" y="2310"/>
                    </a:lnTo>
                    <a:lnTo>
                      <a:pt x="3680" y="2306"/>
                    </a:lnTo>
                    <a:lnTo>
                      <a:pt x="3680" y="2306"/>
                    </a:lnTo>
                    <a:lnTo>
                      <a:pt x="3690" y="2304"/>
                    </a:lnTo>
                    <a:lnTo>
                      <a:pt x="3696" y="2300"/>
                    </a:lnTo>
                    <a:lnTo>
                      <a:pt x="3698" y="2294"/>
                    </a:lnTo>
                    <a:lnTo>
                      <a:pt x="3698" y="2292"/>
                    </a:lnTo>
                    <a:lnTo>
                      <a:pt x="3696" y="2290"/>
                    </a:lnTo>
                    <a:lnTo>
                      <a:pt x="3696" y="2290"/>
                    </a:lnTo>
                    <a:lnTo>
                      <a:pt x="3694" y="2290"/>
                    </a:lnTo>
                    <a:lnTo>
                      <a:pt x="3690" y="2290"/>
                    </a:lnTo>
                    <a:lnTo>
                      <a:pt x="3686" y="2294"/>
                    </a:lnTo>
                    <a:lnTo>
                      <a:pt x="3680" y="2296"/>
                    </a:lnTo>
                    <a:lnTo>
                      <a:pt x="3676" y="2298"/>
                    </a:lnTo>
                    <a:lnTo>
                      <a:pt x="3674" y="2296"/>
                    </a:lnTo>
                    <a:lnTo>
                      <a:pt x="3674" y="2296"/>
                    </a:lnTo>
                    <a:lnTo>
                      <a:pt x="3672" y="2294"/>
                    </a:lnTo>
                    <a:lnTo>
                      <a:pt x="3674" y="2292"/>
                    </a:lnTo>
                    <a:lnTo>
                      <a:pt x="3680" y="2290"/>
                    </a:lnTo>
                    <a:lnTo>
                      <a:pt x="3682" y="2288"/>
                    </a:lnTo>
                    <a:lnTo>
                      <a:pt x="3684" y="2286"/>
                    </a:lnTo>
                    <a:lnTo>
                      <a:pt x="3684" y="2286"/>
                    </a:lnTo>
                    <a:lnTo>
                      <a:pt x="3686" y="2282"/>
                    </a:lnTo>
                    <a:lnTo>
                      <a:pt x="3684" y="2278"/>
                    </a:lnTo>
                    <a:lnTo>
                      <a:pt x="3678" y="2272"/>
                    </a:lnTo>
                    <a:lnTo>
                      <a:pt x="3676" y="2268"/>
                    </a:lnTo>
                    <a:lnTo>
                      <a:pt x="3682" y="2268"/>
                    </a:lnTo>
                    <a:lnTo>
                      <a:pt x="3682" y="2268"/>
                    </a:lnTo>
                    <a:lnTo>
                      <a:pt x="3692" y="2272"/>
                    </a:lnTo>
                    <a:lnTo>
                      <a:pt x="3696" y="2274"/>
                    </a:lnTo>
                    <a:lnTo>
                      <a:pt x="3698" y="2276"/>
                    </a:lnTo>
                    <a:lnTo>
                      <a:pt x="3700" y="2274"/>
                    </a:lnTo>
                    <a:lnTo>
                      <a:pt x="3706" y="2270"/>
                    </a:lnTo>
                    <a:lnTo>
                      <a:pt x="3706" y="2270"/>
                    </a:lnTo>
                    <a:lnTo>
                      <a:pt x="3710" y="2264"/>
                    </a:lnTo>
                    <a:lnTo>
                      <a:pt x="3714" y="2262"/>
                    </a:lnTo>
                    <a:lnTo>
                      <a:pt x="3716" y="2260"/>
                    </a:lnTo>
                    <a:lnTo>
                      <a:pt x="3718" y="2254"/>
                    </a:lnTo>
                    <a:lnTo>
                      <a:pt x="3718" y="2254"/>
                    </a:lnTo>
                    <a:lnTo>
                      <a:pt x="3720" y="2246"/>
                    </a:lnTo>
                    <a:lnTo>
                      <a:pt x="3718" y="2242"/>
                    </a:lnTo>
                    <a:lnTo>
                      <a:pt x="3714" y="2240"/>
                    </a:lnTo>
                    <a:lnTo>
                      <a:pt x="3710" y="2244"/>
                    </a:lnTo>
                    <a:lnTo>
                      <a:pt x="3710" y="2244"/>
                    </a:lnTo>
                    <a:lnTo>
                      <a:pt x="3708" y="2244"/>
                    </a:lnTo>
                    <a:lnTo>
                      <a:pt x="3708" y="2242"/>
                    </a:lnTo>
                    <a:lnTo>
                      <a:pt x="3704" y="2240"/>
                    </a:lnTo>
                    <a:lnTo>
                      <a:pt x="3694" y="2240"/>
                    </a:lnTo>
                    <a:lnTo>
                      <a:pt x="3694" y="2240"/>
                    </a:lnTo>
                    <a:lnTo>
                      <a:pt x="3684" y="2242"/>
                    </a:lnTo>
                    <a:lnTo>
                      <a:pt x="3678" y="2240"/>
                    </a:lnTo>
                    <a:lnTo>
                      <a:pt x="3678" y="2236"/>
                    </a:lnTo>
                    <a:lnTo>
                      <a:pt x="3678" y="2230"/>
                    </a:lnTo>
                    <a:lnTo>
                      <a:pt x="3678" y="2230"/>
                    </a:lnTo>
                    <a:lnTo>
                      <a:pt x="3678" y="2228"/>
                    </a:lnTo>
                    <a:lnTo>
                      <a:pt x="3678" y="2228"/>
                    </a:lnTo>
                    <a:lnTo>
                      <a:pt x="3680" y="2232"/>
                    </a:lnTo>
                    <a:lnTo>
                      <a:pt x="3684" y="2236"/>
                    </a:lnTo>
                    <a:lnTo>
                      <a:pt x="3686" y="2236"/>
                    </a:lnTo>
                    <a:lnTo>
                      <a:pt x="3690" y="2236"/>
                    </a:lnTo>
                    <a:lnTo>
                      <a:pt x="3696" y="2234"/>
                    </a:lnTo>
                    <a:lnTo>
                      <a:pt x="3696" y="2234"/>
                    </a:lnTo>
                    <a:lnTo>
                      <a:pt x="3704" y="2230"/>
                    </a:lnTo>
                    <a:lnTo>
                      <a:pt x="3708" y="2230"/>
                    </a:lnTo>
                    <a:lnTo>
                      <a:pt x="3714" y="2232"/>
                    </a:lnTo>
                    <a:lnTo>
                      <a:pt x="3718" y="2236"/>
                    </a:lnTo>
                    <a:lnTo>
                      <a:pt x="3724" y="2244"/>
                    </a:lnTo>
                    <a:lnTo>
                      <a:pt x="3726" y="2248"/>
                    </a:lnTo>
                    <a:lnTo>
                      <a:pt x="3728" y="2248"/>
                    </a:lnTo>
                    <a:lnTo>
                      <a:pt x="3728" y="2248"/>
                    </a:lnTo>
                    <a:lnTo>
                      <a:pt x="3728" y="2246"/>
                    </a:lnTo>
                    <a:lnTo>
                      <a:pt x="3728" y="2244"/>
                    </a:lnTo>
                    <a:lnTo>
                      <a:pt x="3724" y="2236"/>
                    </a:lnTo>
                    <a:lnTo>
                      <a:pt x="3718" y="2222"/>
                    </a:lnTo>
                    <a:lnTo>
                      <a:pt x="3712" y="2198"/>
                    </a:lnTo>
                    <a:lnTo>
                      <a:pt x="3712" y="2198"/>
                    </a:lnTo>
                    <a:lnTo>
                      <a:pt x="3708" y="2188"/>
                    </a:lnTo>
                    <a:lnTo>
                      <a:pt x="3706" y="2186"/>
                    </a:lnTo>
                    <a:lnTo>
                      <a:pt x="3704" y="2186"/>
                    </a:lnTo>
                    <a:lnTo>
                      <a:pt x="3700" y="2188"/>
                    </a:lnTo>
                    <a:lnTo>
                      <a:pt x="3694" y="2190"/>
                    </a:lnTo>
                    <a:lnTo>
                      <a:pt x="3694" y="2190"/>
                    </a:lnTo>
                    <a:lnTo>
                      <a:pt x="3692" y="2190"/>
                    </a:lnTo>
                    <a:lnTo>
                      <a:pt x="3692" y="2190"/>
                    </a:lnTo>
                    <a:lnTo>
                      <a:pt x="3696" y="2186"/>
                    </a:lnTo>
                    <a:lnTo>
                      <a:pt x="3698" y="2180"/>
                    </a:lnTo>
                    <a:lnTo>
                      <a:pt x="3698" y="2176"/>
                    </a:lnTo>
                    <a:lnTo>
                      <a:pt x="3694" y="2174"/>
                    </a:lnTo>
                    <a:lnTo>
                      <a:pt x="3694" y="2174"/>
                    </a:lnTo>
                    <a:lnTo>
                      <a:pt x="3690" y="2170"/>
                    </a:lnTo>
                    <a:lnTo>
                      <a:pt x="3692" y="2170"/>
                    </a:lnTo>
                    <a:lnTo>
                      <a:pt x="3696" y="2168"/>
                    </a:lnTo>
                    <a:lnTo>
                      <a:pt x="3698" y="2166"/>
                    </a:lnTo>
                    <a:lnTo>
                      <a:pt x="3698" y="2162"/>
                    </a:lnTo>
                    <a:lnTo>
                      <a:pt x="3698" y="2156"/>
                    </a:lnTo>
                    <a:lnTo>
                      <a:pt x="3698" y="2156"/>
                    </a:lnTo>
                    <a:lnTo>
                      <a:pt x="3696" y="2144"/>
                    </a:lnTo>
                    <a:lnTo>
                      <a:pt x="3696" y="2140"/>
                    </a:lnTo>
                    <a:lnTo>
                      <a:pt x="3696" y="2136"/>
                    </a:lnTo>
                    <a:lnTo>
                      <a:pt x="3690" y="2130"/>
                    </a:lnTo>
                    <a:lnTo>
                      <a:pt x="3690" y="2130"/>
                    </a:lnTo>
                    <a:lnTo>
                      <a:pt x="3678" y="2118"/>
                    </a:lnTo>
                    <a:lnTo>
                      <a:pt x="3678" y="2118"/>
                    </a:lnTo>
                    <a:lnTo>
                      <a:pt x="3678" y="2118"/>
                    </a:lnTo>
                    <a:lnTo>
                      <a:pt x="3686" y="2122"/>
                    </a:lnTo>
                    <a:lnTo>
                      <a:pt x="3686" y="2122"/>
                    </a:lnTo>
                    <a:lnTo>
                      <a:pt x="3694" y="2126"/>
                    </a:lnTo>
                    <a:lnTo>
                      <a:pt x="3696" y="2124"/>
                    </a:lnTo>
                    <a:lnTo>
                      <a:pt x="3696" y="2124"/>
                    </a:lnTo>
                    <a:lnTo>
                      <a:pt x="3692" y="2108"/>
                    </a:lnTo>
                    <a:lnTo>
                      <a:pt x="3692" y="2108"/>
                    </a:lnTo>
                    <a:lnTo>
                      <a:pt x="3688" y="2092"/>
                    </a:lnTo>
                    <a:lnTo>
                      <a:pt x="3690" y="2076"/>
                    </a:lnTo>
                    <a:lnTo>
                      <a:pt x="3690" y="2076"/>
                    </a:lnTo>
                    <a:lnTo>
                      <a:pt x="3692" y="2064"/>
                    </a:lnTo>
                    <a:lnTo>
                      <a:pt x="3696" y="2058"/>
                    </a:lnTo>
                    <a:lnTo>
                      <a:pt x="3702" y="2054"/>
                    </a:lnTo>
                    <a:lnTo>
                      <a:pt x="3702" y="2054"/>
                    </a:lnTo>
                    <a:lnTo>
                      <a:pt x="3704" y="2050"/>
                    </a:lnTo>
                    <a:lnTo>
                      <a:pt x="3704" y="2052"/>
                    </a:lnTo>
                    <a:lnTo>
                      <a:pt x="3700" y="2058"/>
                    </a:lnTo>
                    <a:lnTo>
                      <a:pt x="3698" y="2064"/>
                    </a:lnTo>
                    <a:lnTo>
                      <a:pt x="3698" y="2064"/>
                    </a:lnTo>
                    <a:lnTo>
                      <a:pt x="3694" y="2076"/>
                    </a:lnTo>
                    <a:lnTo>
                      <a:pt x="3694" y="2082"/>
                    </a:lnTo>
                    <a:lnTo>
                      <a:pt x="3696" y="2086"/>
                    </a:lnTo>
                    <a:lnTo>
                      <a:pt x="3696" y="2086"/>
                    </a:lnTo>
                    <a:lnTo>
                      <a:pt x="3696" y="2088"/>
                    </a:lnTo>
                    <a:lnTo>
                      <a:pt x="3696" y="2090"/>
                    </a:lnTo>
                    <a:lnTo>
                      <a:pt x="3694" y="2094"/>
                    </a:lnTo>
                    <a:lnTo>
                      <a:pt x="3696" y="2098"/>
                    </a:lnTo>
                    <a:lnTo>
                      <a:pt x="3696" y="2098"/>
                    </a:lnTo>
                    <a:lnTo>
                      <a:pt x="3698" y="2104"/>
                    </a:lnTo>
                    <a:lnTo>
                      <a:pt x="3696" y="2106"/>
                    </a:lnTo>
                    <a:lnTo>
                      <a:pt x="3696" y="2110"/>
                    </a:lnTo>
                    <a:lnTo>
                      <a:pt x="3700" y="2114"/>
                    </a:lnTo>
                    <a:lnTo>
                      <a:pt x="3700" y="2114"/>
                    </a:lnTo>
                    <a:lnTo>
                      <a:pt x="3706" y="2116"/>
                    </a:lnTo>
                    <a:lnTo>
                      <a:pt x="3708" y="2116"/>
                    </a:lnTo>
                    <a:lnTo>
                      <a:pt x="3710" y="2116"/>
                    </a:lnTo>
                    <a:lnTo>
                      <a:pt x="3712" y="2120"/>
                    </a:lnTo>
                    <a:lnTo>
                      <a:pt x="3712" y="2120"/>
                    </a:lnTo>
                    <a:lnTo>
                      <a:pt x="3712" y="2126"/>
                    </a:lnTo>
                    <a:lnTo>
                      <a:pt x="3712" y="2130"/>
                    </a:lnTo>
                    <a:lnTo>
                      <a:pt x="3712" y="2134"/>
                    </a:lnTo>
                    <a:lnTo>
                      <a:pt x="3716" y="2136"/>
                    </a:lnTo>
                    <a:lnTo>
                      <a:pt x="3716" y="2136"/>
                    </a:lnTo>
                    <a:lnTo>
                      <a:pt x="3718" y="2138"/>
                    </a:lnTo>
                    <a:lnTo>
                      <a:pt x="3716" y="2142"/>
                    </a:lnTo>
                    <a:lnTo>
                      <a:pt x="3710" y="2154"/>
                    </a:lnTo>
                    <a:lnTo>
                      <a:pt x="3706" y="2166"/>
                    </a:lnTo>
                    <a:lnTo>
                      <a:pt x="3706" y="2172"/>
                    </a:lnTo>
                    <a:lnTo>
                      <a:pt x="3710" y="2176"/>
                    </a:lnTo>
                    <a:lnTo>
                      <a:pt x="3710" y="2176"/>
                    </a:lnTo>
                    <a:lnTo>
                      <a:pt x="3712" y="2176"/>
                    </a:lnTo>
                    <a:lnTo>
                      <a:pt x="3714" y="2172"/>
                    </a:lnTo>
                    <a:lnTo>
                      <a:pt x="3720" y="2158"/>
                    </a:lnTo>
                    <a:lnTo>
                      <a:pt x="3728" y="2138"/>
                    </a:lnTo>
                    <a:lnTo>
                      <a:pt x="3738" y="2122"/>
                    </a:lnTo>
                    <a:lnTo>
                      <a:pt x="3738" y="2122"/>
                    </a:lnTo>
                    <a:lnTo>
                      <a:pt x="3744" y="2114"/>
                    </a:lnTo>
                    <a:lnTo>
                      <a:pt x="3746" y="2108"/>
                    </a:lnTo>
                    <a:lnTo>
                      <a:pt x="3748" y="2102"/>
                    </a:lnTo>
                    <a:lnTo>
                      <a:pt x="3748" y="2096"/>
                    </a:lnTo>
                    <a:lnTo>
                      <a:pt x="3748" y="2092"/>
                    </a:lnTo>
                    <a:lnTo>
                      <a:pt x="3746" y="2088"/>
                    </a:lnTo>
                    <a:lnTo>
                      <a:pt x="3744" y="2086"/>
                    </a:lnTo>
                    <a:lnTo>
                      <a:pt x="3740" y="2086"/>
                    </a:lnTo>
                    <a:lnTo>
                      <a:pt x="3740" y="2086"/>
                    </a:lnTo>
                    <a:lnTo>
                      <a:pt x="3738" y="2084"/>
                    </a:lnTo>
                    <a:lnTo>
                      <a:pt x="3736" y="2082"/>
                    </a:lnTo>
                    <a:lnTo>
                      <a:pt x="3732" y="2074"/>
                    </a:lnTo>
                    <a:lnTo>
                      <a:pt x="3726" y="2054"/>
                    </a:lnTo>
                    <a:lnTo>
                      <a:pt x="3726" y="2054"/>
                    </a:lnTo>
                    <a:lnTo>
                      <a:pt x="3724" y="2044"/>
                    </a:lnTo>
                    <a:lnTo>
                      <a:pt x="3726" y="2036"/>
                    </a:lnTo>
                    <a:lnTo>
                      <a:pt x="3730" y="2030"/>
                    </a:lnTo>
                    <a:lnTo>
                      <a:pt x="3738" y="2024"/>
                    </a:lnTo>
                    <a:lnTo>
                      <a:pt x="3738" y="2024"/>
                    </a:lnTo>
                    <a:lnTo>
                      <a:pt x="3742" y="2024"/>
                    </a:lnTo>
                    <a:lnTo>
                      <a:pt x="3736" y="2030"/>
                    </a:lnTo>
                    <a:lnTo>
                      <a:pt x="3732" y="2034"/>
                    </a:lnTo>
                    <a:lnTo>
                      <a:pt x="3730" y="2040"/>
                    </a:lnTo>
                    <a:lnTo>
                      <a:pt x="3730" y="2046"/>
                    </a:lnTo>
                    <a:lnTo>
                      <a:pt x="3732" y="2054"/>
                    </a:lnTo>
                    <a:lnTo>
                      <a:pt x="3732" y="2054"/>
                    </a:lnTo>
                    <a:lnTo>
                      <a:pt x="3738" y="2060"/>
                    </a:lnTo>
                    <a:lnTo>
                      <a:pt x="3742" y="2062"/>
                    </a:lnTo>
                    <a:lnTo>
                      <a:pt x="3748" y="2064"/>
                    </a:lnTo>
                    <a:lnTo>
                      <a:pt x="3750" y="2066"/>
                    </a:lnTo>
                    <a:lnTo>
                      <a:pt x="3750" y="2072"/>
                    </a:lnTo>
                    <a:lnTo>
                      <a:pt x="3750" y="2072"/>
                    </a:lnTo>
                    <a:lnTo>
                      <a:pt x="3750" y="2078"/>
                    </a:lnTo>
                    <a:lnTo>
                      <a:pt x="3752" y="2078"/>
                    </a:lnTo>
                    <a:lnTo>
                      <a:pt x="3754" y="2078"/>
                    </a:lnTo>
                    <a:lnTo>
                      <a:pt x="3758" y="2074"/>
                    </a:lnTo>
                    <a:lnTo>
                      <a:pt x="3766" y="2062"/>
                    </a:lnTo>
                    <a:lnTo>
                      <a:pt x="3774" y="2048"/>
                    </a:lnTo>
                    <a:lnTo>
                      <a:pt x="3774" y="2048"/>
                    </a:lnTo>
                    <a:lnTo>
                      <a:pt x="3784" y="2030"/>
                    </a:lnTo>
                    <a:lnTo>
                      <a:pt x="3790" y="2014"/>
                    </a:lnTo>
                    <a:lnTo>
                      <a:pt x="3790" y="2008"/>
                    </a:lnTo>
                    <a:lnTo>
                      <a:pt x="3790" y="2002"/>
                    </a:lnTo>
                    <a:lnTo>
                      <a:pt x="3790" y="2000"/>
                    </a:lnTo>
                    <a:lnTo>
                      <a:pt x="3786" y="1998"/>
                    </a:lnTo>
                    <a:lnTo>
                      <a:pt x="3786" y="1998"/>
                    </a:lnTo>
                    <a:lnTo>
                      <a:pt x="3778" y="1996"/>
                    </a:lnTo>
                    <a:lnTo>
                      <a:pt x="3776" y="1996"/>
                    </a:lnTo>
                    <a:lnTo>
                      <a:pt x="3776" y="1994"/>
                    </a:lnTo>
                    <a:lnTo>
                      <a:pt x="3778" y="1988"/>
                    </a:lnTo>
                    <a:lnTo>
                      <a:pt x="3784" y="1980"/>
                    </a:lnTo>
                    <a:lnTo>
                      <a:pt x="3784" y="1980"/>
                    </a:lnTo>
                    <a:lnTo>
                      <a:pt x="3796" y="1972"/>
                    </a:lnTo>
                    <a:lnTo>
                      <a:pt x="3808" y="1962"/>
                    </a:lnTo>
                    <a:lnTo>
                      <a:pt x="3824" y="1956"/>
                    </a:lnTo>
                    <a:lnTo>
                      <a:pt x="3838" y="1950"/>
                    </a:lnTo>
                    <a:lnTo>
                      <a:pt x="3838" y="1950"/>
                    </a:lnTo>
                    <a:lnTo>
                      <a:pt x="3854" y="1948"/>
                    </a:lnTo>
                    <a:lnTo>
                      <a:pt x="3870" y="1946"/>
                    </a:lnTo>
                    <a:lnTo>
                      <a:pt x="3886" y="1944"/>
                    </a:lnTo>
                    <a:lnTo>
                      <a:pt x="3890" y="1944"/>
                    </a:lnTo>
                    <a:lnTo>
                      <a:pt x="3892" y="1940"/>
                    </a:lnTo>
                    <a:lnTo>
                      <a:pt x="3892" y="1940"/>
                    </a:lnTo>
                    <a:lnTo>
                      <a:pt x="3894" y="1926"/>
                    </a:lnTo>
                    <a:lnTo>
                      <a:pt x="3896" y="1924"/>
                    </a:lnTo>
                    <a:lnTo>
                      <a:pt x="3898" y="1928"/>
                    </a:lnTo>
                    <a:lnTo>
                      <a:pt x="3898" y="1928"/>
                    </a:lnTo>
                    <a:lnTo>
                      <a:pt x="3900" y="1936"/>
                    </a:lnTo>
                    <a:lnTo>
                      <a:pt x="3904" y="1940"/>
                    </a:lnTo>
                    <a:lnTo>
                      <a:pt x="3906" y="1940"/>
                    </a:lnTo>
                    <a:lnTo>
                      <a:pt x="3908" y="1940"/>
                    </a:lnTo>
                    <a:lnTo>
                      <a:pt x="3914" y="1932"/>
                    </a:lnTo>
                    <a:lnTo>
                      <a:pt x="3914" y="1932"/>
                    </a:lnTo>
                    <a:lnTo>
                      <a:pt x="3920" y="1928"/>
                    </a:lnTo>
                    <a:lnTo>
                      <a:pt x="3922" y="1926"/>
                    </a:lnTo>
                    <a:lnTo>
                      <a:pt x="3924" y="1928"/>
                    </a:lnTo>
                    <a:lnTo>
                      <a:pt x="3924" y="1930"/>
                    </a:lnTo>
                    <a:lnTo>
                      <a:pt x="3924" y="1936"/>
                    </a:lnTo>
                    <a:lnTo>
                      <a:pt x="3926" y="1936"/>
                    </a:lnTo>
                    <a:lnTo>
                      <a:pt x="3928" y="1934"/>
                    </a:lnTo>
                    <a:lnTo>
                      <a:pt x="3928" y="1934"/>
                    </a:lnTo>
                    <a:lnTo>
                      <a:pt x="3932" y="1932"/>
                    </a:lnTo>
                    <a:lnTo>
                      <a:pt x="3936" y="1930"/>
                    </a:lnTo>
                    <a:lnTo>
                      <a:pt x="3946" y="1930"/>
                    </a:lnTo>
                    <a:lnTo>
                      <a:pt x="3952" y="1928"/>
                    </a:lnTo>
                    <a:lnTo>
                      <a:pt x="3952" y="1924"/>
                    </a:lnTo>
                    <a:lnTo>
                      <a:pt x="3952" y="1920"/>
                    </a:lnTo>
                    <a:lnTo>
                      <a:pt x="3952" y="1920"/>
                    </a:lnTo>
                    <a:lnTo>
                      <a:pt x="3948" y="1906"/>
                    </a:lnTo>
                    <a:lnTo>
                      <a:pt x="3946" y="1904"/>
                    </a:lnTo>
                    <a:lnTo>
                      <a:pt x="3942" y="1904"/>
                    </a:lnTo>
                    <a:lnTo>
                      <a:pt x="3942" y="1904"/>
                    </a:lnTo>
                    <a:lnTo>
                      <a:pt x="3940" y="1904"/>
                    </a:lnTo>
                    <a:lnTo>
                      <a:pt x="3942" y="1906"/>
                    </a:lnTo>
                    <a:lnTo>
                      <a:pt x="3946" y="1908"/>
                    </a:lnTo>
                    <a:lnTo>
                      <a:pt x="3948" y="1914"/>
                    </a:lnTo>
                    <a:lnTo>
                      <a:pt x="3948" y="1914"/>
                    </a:lnTo>
                    <a:lnTo>
                      <a:pt x="3944" y="1920"/>
                    </a:lnTo>
                    <a:lnTo>
                      <a:pt x="3940" y="1924"/>
                    </a:lnTo>
                    <a:lnTo>
                      <a:pt x="3936" y="1926"/>
                    </a:lnTo>
                    <a:lnTo>
                      <a:pt x="3932" y="1926"/>
                    </a:lnTo>
                    <a:lnTo>
                      <a:pt x="3930" y="1922"/>
                    </a:lnTo>
                    <a:lnTo>
                      <a:pt x="3928" y="1918"/>
                    </a:lnTo>
                    <a:lnTo>
                      <a:pt x="3928" y="1918"/>
                    </a:lnTo>
                    <a:lnTo>
                      <a:pt x="3924" y="1908"/>
                    </a:lnTo>
                    <a:lnTo>
                      <a:pt x="3924" y="1902"/>
                    </a:lnTo>
                    <a:lnTo>
                      <a:pt x="3920" y="1896"/>
                    </a:lnTo>
                    <a:lnTo>
                      <a:pt x="3912" y="1894"/>
                    </a:lnTo>
                    <a:lnTo>
                      <a:pt x="3912" y="1894"/>
                    </a:lnTo>
                    <a:lnTo>
                      <a:pt x="3910" y="1894"/>
                    </a:lnTo>
                    <a:lnTo>
                      <a:pt x="3910" y="1892"/>
                    </a:lnTo>
                    <a:lnTo>
                      <a:pt x="3918" y="1884"/>
                    </a:lnTo>
                    <a:lnTo>
                      <a:pt x="3926" y="1876"/>
                    </a:lnTo>
                    <a:lnTo>
                      <a:pt x="3926" y="1874"/>
                    </a:lnTo>
                    <a:lnTo>
                      <a:pt x="3924" y="1872"/>
                    </a:lnTo>
                    <a:lnTo>
                      <a:pt x="3924" y="1872"/>
                    </a:lnTo>
                    <a:lnTo>
                      <a:pt x="3922" y="1868"/>
                    </a:lnTo>
                    <a:lnTo>
                      <a:pt x="3920" y="1864"/>
                    </a:lnTo>
                    <a:lnTo>
                      <a:pt x="3922" y="1850"/>
                    </a:lnTo>
                    <a:lnTo>
                      <a:pt x="3928" y="1836"/>
                    </a:lnTo>
                    <a:lnTo>
                      <a:pt x="3936" y="1826"/>
                    </a:lnTo>
                    <a:lnTo>
                      <a:pt x="3936" y="1826"/>
                    </a:lnTo>
                    <a:lnTo>
                      <a:pt x="3940" y="1820"/>
                    </a:lnTo>
                    <a:lnTo>
                      <a:pt x="3940" y="1816"/>
                    </a:lnTo>
                    <a:lnTo>
                      <a:pt x="3940" y="1814"/>
                    </a:lnTo>
                    <a:lnTo>
                      <a:pt x="3942" y="1810"/>
                    </a:lnTo>
                    <a:lnTo>
                      <a:pt x="3942" y="1810"/>
                    </a:lnTo>
                    <a:lnTo>
                      <a:pt x="3944" y="1808"/>
                    </a:lnTo>
                    <a:lnTo>
                      <a:pt x="3946" y="1808"/>
                    </a:lnTo>
                    <a:lnTo>
                      <a:pt x="3948" y="1812"/>
                    </a:lnTo>
                    <a:lnTo>
                      <a:pt x="3952" y="1814"/>
                    </a:lnTo>
                    <a:lnTo>
                      <a:pt x="3954" y="1814"/>
                    </a:lnTo>
                    <a:lnTo>
                      <a:pt x="3958" y="1812"/>
                    </a:lnTo>
                    <a:lnTo>
                      <a:pt x="3958" y="1812"/>
                    </a:lnTo>
                    <a:lnTo>
                      <a:pt x="3966" y="1806"/>
                    </a:lnTo>
                    <a:lnTo>
                      <a:pt x="3970" y="1802"/>
                    </a:lnTo>
                    <a:lnTo>
                      <a:pt x="3974" y="1800"/>
                    </a:lnTo>
                    <a:lnTo>
                      <a:pt x="3976" y="1800"/>
                    </a:lnTo>
                    <a:lnTo>
                      <a:pt x="3976" y="1800"/>
                    </a:lnTo>
                    <a:lnTo>
                      <a:pt x="3982" y="1798"/>
                    </a:lnTo>
                    <a:lnTo>
                      <a:pt x="3984" y="1796"/>
                    </a:lnTo>
                    <a:lnTo>
                      <a:pt x="3988" y="1786"/>
                    </a:lnTo>
                    <a:lnTo>
                      <a:pt x="3992" y="1778"/>
                    </a:lnTo>
                    <a:lnTo>
                      <a:pt x="3996" y="1776"/>
                    </a:lnTo>
                    <a:lnTo>
                      <a:pt x="4000" y="1778"/>
                    </a:lnTo>
                    <a:lnTo>
                      <a:pt x="4000" y="1778"/>
                    </a:lnTo>
                    <a:lnTo>
                      <a:pt x="4006" y="1782"/>
                    </a:lnTo>
                    <a:lnTo>
                      <a:pt x="4008" y="1780"/>
                    </a:lnTo>
                    <a:lnTo>
                      <a:pt x="4010" y="1780"/>
                    </a:lnTo>
                    <a:lnTo>
                      <a:pt x="4012" y="1776"/>
                    </a:lnTo>
                    <a:lnTo>
                      <a:pt x="4016" y="1772"/>
                    </a:lnTo>
                    <a:lnTo>
                      <a:pt x="4016" y="1772"/>
                    </a:lnTo>
                    <a:lnTo>
                      <a:pt x="4022" y="1772"/>
                    </a:lnTo>
                    <a:lnTo>
                      <a:pt x="4024" y="1774"/>
                    </a:lnTo>
                    <a:lnTo>
                      <a:pt x="4028" y="1776"/>
                    </a:lnTo>
                    <a:lnTo>
                      <a:pt x="4036" y="1772"/>
                    </a:lnTo>
                    <a:lnTo>
                      <a:pt x="4036" y="1772"/>
                    </a:lnTo>
                    <a:lnTo>
                      <a:pt x="4044" y="1766"/>
                    </a:lnTo>
                    <a:lnTo>
                      <a:pt x="4052" y="1764"/>
                    </a:lnTo>
                    <a:lnTo>
                      <a:pt x="4060" y="1762"/>
                    </a:lnTo>
                    <a:lnTo>
                      <a:pt x="4066" y="1756"/>
                    </a:lnTo>
                    <a:lnTo>
                      <a:pt x="4066" y="1756"/>
                    </a:lnTo>
                    <a:lnTo>
                      <a:pt x="4070" y="1752"/>
                    </a:lnTo>
                    <a:lnTo>
                      <a:pt x="4070" y="1748"/>
                    </a:lnTo>
                    <a:lnTo>
                      <a:pt x="4068" y="1746"/>
                    </a:lnTo>
                    <a:lnTo>
                      <a:pt x="4066" y="1742"/>
                    </a:lnTo>
                    <a:lnTo>
                      <a:pt x="4066" y="1742"/>
                    </a:lnTo>
                    <a:lnTo>
                      <a:pt x="4064" y="1736"/>
                    </a:lnTo>
                    <a:lnTo>
                      <a:pt x="4062" y="1734"/>
                    </a:lnTo>
                    <a:lnTo>
                      <a:pt x="4054" y="1730"/>
                    </a:lnTo>
                    <a:lnTo>
                      <a:pt x="4054" y="1730"/>
                    </a:lnTo>
                    <a:lnTo>
                      <a:pt x="4052" y="1726"/>
                    </a:lnTo>
                    <a:lnTo>
                      <a:pt x="4050" y="1718"/>
                    </a:lnTo>
                    <a:lnTo>
                      <a:pt x="4050" y="1704"/>
                    </a:lnTo>
                    <a:lnTo>
                      <a:pt x="4050" y="1704"/>
                    </a:lnTo>
                    <a:lnTo>
                      <a:pt x="4052" y="1706"/>
                    </a:lnTo>
                    <a:lnTo>
                      <a:pt x="4054" y="1708"/>
                    </a:lnTo>
                    <a:lnTo>
                      <a:pt x="4054" y="1716"/>
                    </a:lnTo>
                    <a:lnTo>
                      <a:pt x="4054" y="1716"/>
                    </a:lnTo>
                    <a:lnTo>
                      <a:pt x="4054" y="1720"/>
                    </a:lnTo>
                    <a:lnTo>
                      <a:pt x="4056" y="1724"/>
                    </a:lnTo>
                    <a:lnTo>
                      <a:pt x="4060" y="1728"/>
                    </a:lnTo>
                    <a:lnTo>
                      <a:pt x="4066" y="1730"/>
                    </a:lnTo>
                    <a:lnTo>
                      <a:pt x="4066" y="1730"/>
                    </a:lnTo>
                    <a:lnTo>
                      <a:pt x="4078" y="1734"/>
                    </a:lnTo>
                    <a:lnTo>
                      <a:pt x="4088" y="1734"/>
                    </a:lnTo>
                    <a:lnTo>
                      <a:pt x="4096" y="1734"/>
                    </a:lnTo>
                    <a:lnTo>
                      <a:pt x="4106" y="1732"/>
                    </a:lnTo>
                    <a:lnTo>
                      <a:pt x="4122" y="1724"/>
                    </a:lnTo>
                    <a:lnTo>
                      <a:pt x="4144" y="1714"/>
                    </a:lnTo>
                    <a:lnTo>
                      <a:pt x="4144" y="1714"/>
                    </a:lnTo>
                    <a:lnTo>
                      <a:pt x="4152" y="1708"/>
                    </a:lnTo>
                    <a:lnTo>
                      <a:pt x="4156" y="1708"/>
                    </a:lnTo>
                    <a:lnTo>
                      <a:pt x="4156" y="1708"/>
                    </a:lnTo>
                    <a:lnTo>
                      <a:pt x="4158" y="1712"/>
                    </a:lnTo>
                    <a:lnTo>
                      <a:pt x="4160" y="1714"/>
                    </a:lnTo>
                    <a:lnTo>
                      <a:pt x="4164" y="1718"/>
                    </a:lnTo>
                    <a:lnTo>
                      <a:pt x="4172" y="1718"/>
                    </a:lnTo>
                    <a:lnTo>
                      <a:pt x="4188" y="1716"/>
                    </a:lnTo>
                    <a:lnTo>
                      <a:pt x="4188" y="1716"/>
                    </a:lnTo>
                    <a:lnTo>
                      <a:pt x="4202" y="1716"/>
                    </a:lnTo>
                    <a:lnTo>
                      <a:pt x="4194" y="1720"/>
                    </a:lnTo>
                    <a:lnTo>
                      <a:pt x="4172" y="1728"/>
                    </a:lnTo>
                    <a:lnTo>
                      <a:pt x="4148" y="1740"/>
                    </a:lnTo>
                    <a:lnTo>
                      <a:pt x="4148" y="1740"/>
                    </a:lnTo>
                    <a:lnTo>
                      <a:pt x="4136" y="1746"/>
                    </a:lnTo>
                    <a:lnTo>
                      <a:pt x="4126" y="1754"/>
                    </a:lnTo>
                    <a:lnTo>
                      <a:pt x="4118" y="1762"/>
                    </a:lnTo>
                    <a:lnTo>
                      <a:pt x="4110" y="1770"/>
                    </a:lnTo>
                    <a:lnTo>
                      <a:pt x="4106" y="1780"/>
                    </a:lnTo>
                    <a:lnTo>
                      <a:pt x="4104" y="1790"/>
                    </a:lnTo>
                    <a:lnTo>
                      <a:pt x="4106" y="1802"/>
                    </a:lnTo>
                    <a:lnTo>
                      <a:pt x="4110" y="1812"/>
                    </a:lnTo>
                    <a:lnTo>
                      <a:pt x="4110" y="1812"/>
                    </a:lnTo>
                    <a:lnTo>
                      <a:pt x="4116" y="1822"/>
                    </a:lnTo>
                    <a:lnTo>
                      <a:pt x="4124" y="1826"/>
                    </a:lnTo>
                    <a:lnTo>
                      <a:pt x="4130" y="1828"/>
                    </a:lnTo>
                    <a:lnTo>
                      <a:pt x="4138" y="1824"/>
                    </a:lnTo>
                    <a:lnTo>
                      <a:pt x="4146" y="1818"/>
                    </a:lnTo>
                    <a:lnTo>
                      <a:pt x="4154" y="1810"/>
                    </a:lnTo>
                    <a:lnTo>
                      <a:pt x="4174" y="1786"/>
                    </a:lnTo>
                    <a:lnTo>
                      <a:pt x="4174" y="1786"/>
                    </a:lnTo>
                    <a:lnTo>
                      <a:pt x="4182" y="1776"/>
                    </a:lnTo>
                    <a:lnTo>
                      <a:pt x="4190" y="1770"/>
                    </a:lnTo>
                    <a:lnTo>
                      <a:pt x="4196" y="1768"/>
                    </a:lnTo>
                    <a:lnTo>
                      <a:pt x="4202" y="1768"/>
                    </a:lnTo>
                    <a:lnTo>
                      <a:pt x="4208" y="1768"/>
                    </a:lnTo>
                    <a:lnTo>
                      <a:pt x="4216" y="1766"/>
                    </a:lnTo>
                    <a:lnTo>
                      <a:pt x="4224" y="1764"/>
                    </a:lnTo>
                    <a:lnTo>
                      <a:pt x="4238" y="1756"/>
                    </a:lnTo>
                    <a:lnTo>
                      <a:pt x="4238" y="1756"/>
                    </a:lnTo>
                    <a:lnTo>
                      <a:pt x="4252" y="1748"/>
                    </a:lnTo>
                    <a:lnTo>
                      <a:pt x="4266" y="1742"/>
                    </a:lnTo>
                    <a:lnTo>
                      <a:pt x="4290" y="1734"/>
                    </a:lnTo>
                    <a:lnTo>
                      <a:pt x="4300" y="1730"/>
                    </a:lnTo>
                    <a:lnTo>
                      <a:pt x="4306" y="1728"/>
                    </a:lnTo>
                    <a:lnTo>
                      <a:pt x="4308" y="1724"/>
                    </a:lnTo>
                    <a:lnTo>
                      <a:pt x="4304" y="1720"/>
                    </a:lnTo>
                    <a:lnTo>
                      <a:pt x="4304" y="1720"/>
                    </a:lnTo>
                    <a:lnTo>
                      <a:pt x="4284" y="1700"/>
                    </a:lnTo>
                    <a:lnTo>
                      <a:pt x="4280" y="1698"/>
                    </a:lnTo>
                    <a:lnTo>
                      <a:pt x="4276" y="1696"/>
                    </a:lnTo>
                    <a:lnTo>
                      <a:pt x="4270" y="1696"/>
                    </a:lnTo>
                    <a:lnTo>
                      <a:pt x="4264" y="1698"/>
                    </a:lnTo>
                    <a:lnTo>
                      <a:pt x="4264" y="1698"/>
                    </a:lnTo>
                    <a:lnTo>
                      <a:pt x="4258" y="1700"/>
                    </a:lnTo>
                    <a:lnTo>
                      <a:pt x="4246" y="1700"/>
                    </a:lnTo>
                    <a:lnTo>
                      <a:pt x="4236" y="1700"/>
                    </a:lnTo>
                    <a:lnTo>
                      <a:pt x="4224" y="1696"/>
                    </a:lnTo>
                    <a:lnTo>
                      <a:pt x="4212" y="1694"/>
                    </a:lnTo>
                    <a:lnTo>
                      <a:pt x="4204" y="1690"/>
                    </a:lnTo>
                    <a:lnTo>
                      <a:pt x="4198" y="1684"/>
                    </a:lnTo>
                    <a:lnTo>
                      <a:pt x="4196" y="1682"/>
                    </a:lnTo>
                    <a:lnTo>
                      <a:pt x="4196" y="1680"/>
                    </a:lnTo>
                    <a:lnTo>
                      <a:pt x="4196" y="1680"/>
                    </a:lnTo>
                    <a:lnTo>
                      <a:pt x="4196" y="1676"/>
                    </a:lnTo>
                    <a:lnTo>
                      <a:pt x="4194" y="1674"/>
                    </a:lnTo>
                    <a:lnTo>
                      <a:pt x="4186" y="1672"/>
                    </a:lnTo>
                    <a:lnTo>
                      <a:pt x="4178" y="1668"/>
                    </a:lnTo>
                    <a:lnTo>
                      <a:pt x="4172" y="1664"/>
                    </a:lnTo>
                    <a:lnTo>
                      <a:pt x="4166" y="1654"/>
                    </a:lnTo>
                    <a:lnTo>
                      <a:pt x="4160" y="1640"/>
                    </a:lnTo>
                    <a:lnTo>
                      <a:pt x="4160" y="1640"/>
                    </a:lnTo>
                    <a:lnTo>
                      <a:pt x="4156" y="1624"/>
                    </a:lnTo>
                    <a:lnTo>
                      <a:pt x="4156" y="1610"/>
                    </a:lnTo>
                    <a:lnTo>
                      <a:pt x="4158" y="1598"/>
                    </a:lnTo>
                    <a:lnTo>
                      <a:pt x="4160" y="1588"/>
                    </a:lnTo>
                    <a:lnTo>
                      <a:pt x="4162" y="1580"/>
                    </a:lnTo>
                    <a:lnTo>
                      <a:pt x="4162" y="1576"/>
                    </a:lnTo>
                    <a:lnTo>
                      <a:pt x="4158" y="1574"/>
                    </a:lnTo>
                    <a:lnTo>
                      <a:pt x="4148" y="1576"/>
                    </a:lnTo>
                    <a:lnTo>
                      <a:pt x="4148" y="1576"/>
                    </a:lnTo>
                    <a:lnTo>
                      <a:pt x="4134" y="1578"/>
                    </a:lnTo>
                    <a:lnTo>
                      <a:pt x="4126" y="1580"/>
                    </a:lnTo>
                    <a:lnTo>
                      <a:pt x="4124" y="1578"/>
                    </a:lnTo>
                    <a:lnTo>
                      <a:pt x="4126" y="1574"/>
                    </a:lnTo>
                    <a:lnTo>
                      <a:pt x="4140" y="1564"/>
                    </a:lnTo>
                    <a:lnTo>
                      <a:pt x="4164" y="1550"/>
                    </a:lnTo>
                    <a:lnTo>
                      <a:pt x="4164" y="1550"/>
                    </a:lnTo>
                    <a:lnTo>
                      <a:pt x="4178" y="1538"/>
                    </a:lnTo>
                    <a:lnTo>
                      <a:pt x="4182" y="1532"/>
                    </a:lnTo>
                    <a:lnTo>
                      <a:pt x="4184" y="1528"/>
                    </a:lnTo>
                    <a:lnTo>
                      <a:pt x="4184" y="1522"/>
                    </a:lnTo>
                    <a:lnTo>
                      <a:pt x="4180" y="1516"/>
                    </a:lnTo>
                    <a:lnTo>
                      <a:pt x="4174" y="1508"/>
                    </a:lnTo>
                    <a:lnTo>
                      <a:pt x="4166" y="1502"/>
                    </a:lnTo>
                    <a:lnTo>
                      <a:pt x="4166" y="1502"/>
                    </a:lnTo>
                    <a:lnTo>
                      <a:pt x="4160" y="1498"/>
                    </a:lnTo>
                    <a:lnTo>
                      <a:pt x="4150" y="1496"/>
                    </a:lnTo>
                    <a:lnTo>
                      <a:pt x="4140" y="1496"/>
                    </a:lnTo>
                    <a:lnTo>
                      <a:pt x="4130" y="1496"/>
                    </a:lnTo>
                    <a:lnTo>
                      <a:pt x="4102" y="1500"/>
                    </a:lnTo>
                    <a:lnTo>
                      <a:pt x="4074" y="1508"/>
                    </a:lnTo>
                    <a:lnTo>
                      <a:pt x="4044" y="1518"/>
                    </a:lnTo>
                    <a:lnTo>
                      <a:pt x="4018" y="1532"/>
                    </a:lnTo>
                    <a:lnTo>
                      <a:pt x="3996" y="1546"/>
                    </a:lnTo>
                    <a:lnTo>
                      <a:pt x="3988" y="1554"/>
                    </a:lnTo>
                    <a:lnTo>
                      <a:pt x="3982" y="1560"/>
                    </a:lnTo>
                    <a:lnTo>
                      <a:pt x="3982" y="1560"/>
                    </a:lnTo>
                    <a:lnTo>
                      <a:pt x="3964" y="1584"/>
                    </a:lnTo>
                    <a:lnTo>
                      <a:pt x="3948" y="1602"/>
                    </a:lnTo>
                    <a:lnTo>
                      <a:pt x="3934" y="1616"/>
                    </a:lnTo>
                    <a:lnTo>
                      <a:pt x="3922" y="1626"/>
                    </a:lnTo>
                    <a:lnTo>
                      <a:pt x="3914" y="1634"/>
                    </a:lnTo>
                    <a:lnTo>
                      <a:pt x="3908" y="1636"/>
                    </a:lnTo>
                    <a:lnTo>
                      <a:pt x="3908" y="1636"/>
                    </a:lnTo>
                    <a:lnTo>
                      <a:pt x="3908" y="1634"/>
                    </a:lnTo>
                    <a:lnTo>
                      <a:pt x="3914" y="1628"/>
                    </a:lnTo>
                    <a:lnTo>
                      <a:pt x="3914" y="1628"/>
                    </a:lnTo>
                    <a:lnTo>
                      <a:pt x="3924" y="1616"/>
                    </a:lnTo>
                    <a:lnTo>
                      <a:pt x="3936" y="1600"/>
                    </a:lnTo>
                    <a:lnTo>
                      <a:pt x="3964" y="1560"/>
                    </a:lnTo>
                    <a:lnTo>
                      <a:pt x="3978" y="1542"/>
                    </a:lnTo>
                    <a:lnTo>
                      <a:pt x="3994" y="1524"/>
                    </a:lnTo>
                    <a:lnTo>
                      <a:pt x="4010" y="1510"/>
                    </a:lnTo>
                    <a:lnTo>
                      <a:pt x="4020" y="1504"/>
                    </a:lnTo>
                    <a:lnTo>
                      <a:pt x="4030" y="1500"/>
                    </a:lnTo>
                    <a:lnTo>
                      <a:pt x="4030" y="1500"/>
                    </a:lnTo>
                    <a:lnTo>
                      <a:pt x="4040" y="1496"/>
                    </a:lnTo>
                    <a:lnTo>
                      <a:pt x="4050" y="1490"/>
                    </a:lnTo>
                    <a:lnTo>
                      <a:pt x="4056" y="1486"/>
                    </a:lnTo>
                    <a:lnTo>
                      <a:pt x="4060" y="1482"/>
                    </a:lnTo>
                    <a:lnTo>
                      <a:pt x="4066" y="1472"/>
                    </a:lnTo>
                    <a:lnTo>
                      <a:pt x="4068" y="1464"/>
                    </a:lnTo>
                    <a:lnTo>
                      <a:pt x="4072" y="1456"/>
                    </a:lnTo>
                    <a:lnTo>
                      <a:pt x="4076" y="1452"/>
                    </a:lnTo>
                    <a:lnTo>
                      <a:pt x="4082" y="1448"/>
                    </a:lnTo>
                    <a:lnTo>
                      <a:pt x="4090" y="1444"/>
                    </a:lnTo>
                    <a:lnTo>
                      <a:pt x="4102" y="1440"/>
                    </a:lnTo>
                    <a:lnTo>
                      <a:pt x="4136" y="1432"/>
                    </a:lnTo>
                    <a:lnTo>
                      <a:pt x="4136" y="1432"/>
                    </a:lnTo>
                    <a:lnTo>
                      <a:pt x="4160" y="1430"/>
                    </a:lnTo>
                    <a:lnTo>
                      <a:pt x="4182" y="1428"/>
                    </a:lnTo>
                    <a:lnTo>
                      <a:pt x="4202" y="1430"/>
                    </a:lnTo>
                    <a:lnTo>
                      <a:pt x="4220" y="1432"/>
                    </a:lnTo>
                    <a:lnTo>
                      <a:pt x="4252" y="1436"/>
                    </a:lnTo>
                    <a:lnTo>
                      <a:pt x="4278" y="1442"/>
                    </a:lnTo>
                    <a:lnTo>
                      <a:pt x="4304" y="1446"/>
                    </a:lnTo>
                    <a:lnTo>
                      <a:pt x="4316" y="1444"/>
                    </a:lnTo>
                    <a:lnTo>
                      <a:pt x="4330" y="1442"/>
                    </a:lnTo>
                    <a:lnTo>
                      <a:pt x="4342" y="1438"/>
                    </a:lnTo>
                    <a:lnTo>
                      <a:pt x="4356" y="1430"/>
                    </a:lnTo>
                    <a:lnTo>
                      <a:pt x="4370" y="1420"/>
                    </a:lnTo>
                    <a:lnTo>
                      <a:pt x="4386" y="1406"/>
                    </a:lnTo>
                    <a:lnTo>
                      <a:pt x="4386" y="1406"/>
                    </a:lnTo>
                    <a:lnTo>
                      <a:pt x="4414" y="1382"/>
                    </a:lnTo>
                    <a:lnTo>
                      <a:pt x="4434" y="1368"/>
                    </a:lnTo>
                    <a:lnTo>
                      <a:pt x="4448" y="1362"/>
                    </a:lnTo>
                    <a:lnTo>
                      <a:pt x="4458" y="1362"/>
                    </a:lnTo>
                    <a:lnTo>
                      <a:pt x="4470" y="1366"/>
                    </a:lnTo>
                    <a:lnTo>
                      <a:pt x="4474" y="1366"/>
                    </a:lnTo>
                    <a:lnTo>
                      <a:pt x="4482" y="1358"/>
                    </a:lnTo>
                    <a:lnTo>
                      <a:pt x="4482" y="1358"/>
                    </a:lnTo>
                    <a:lnTo>
                      <a:pt x="4492" y="1348"/>
                    </a:lnTo>
                    <a:lnTo>
                      <a:pt x="4502" y="1342"/>
                    </a:lnTo>
                    <a:lnTo>
                      <a:pt x="4518" y="1330"/>
                    </a:lnTo>
                    <a:lnTo>
                      <a:pt x="4524" y="1324"/>
                    </a:lnTo>
                    <a:lnTo>
                      <a:pt x="4526" y="1316"/>
                    </a:lnTo>
                    <a:lnTo>
                      <a:pt x="4526" y="1308"/>
                    </a:lnTo>
                    <a:lnTo>
                      <a:pt x="4522" y="1296"/>
                    </a:lnTo>
                    <a:lnTo>
                      <a:pt x="4522" y="1296"/>
                    </a:lnTo>
                    <a:lnTo>
                      <a:pt x="4518" y="1284"/>
                    </a:lnTo>
                    <a:lnTo>
                      <a:pt x="4518" y="1278"/>
                    </a:lnTo>
                    <a:lnTo>
                      <a:pt x="4518" y="1274"/>
                    </a:lnTo>
                    <a:lnTo>
                      <a:pt x="4522" y="1270"/>
                    </a:lnTo>
                    <a:lnTo>
                      <a:pt x="4524" y="1268"/>
                    </a:lnTo>
                    <a:lnTo>
                      <a:pt x="4526" y="1264"/>
                    </a:lnTo>
                    <a:lnTo>
                      <a:pt x="4524" y="1258"/>
                    </a:lnTo>
                    <a:lnTo>
                      <a:pt x="4522" y="1248"/>
                    </a:lnTo>
                    <a:lnTo>
                      <a:pt x="4522" y="1248"/>
                    </a:lnTo>
                    <a:lnTo>
                      <a:pt x="4516" y="1238"/>
                    </a:lnTo>
                    <a:lnTo>
                      <a:pt x="4510" y="1234"/>
                    </a:lnTo>
                    <a:lnTo>
                      <a:pt x="4502" y="1232"/>
                    </a:lnTo>
                    <a:lnTo>
                      <a:pt x="4496" y="1230"/>
                    </a:lnTo>
                    <a:lnTo>
                      <a:pt x="4488" y="1230"/>
                    </a:lnTo>
                    <a:lnTo>
                      <a:pt x="4480" y="1228"/>
                    </a:lnTo>
                    <a:lnTo>
                      <a:pt x="4472" y="1222"/>
                    </a:lnTo>
                    <a:lnTo>
                      <a:pt x="4464" y="1214"/>
                    </a:lnTo>
                    <a:lnTo>
                      <a:pt x="4464" y="1214"/>
                    </a:lnTo>
                    <a:lnTo>
                      <a:pt x="4454" y="1204"/>
                    </a:lnTo>
                    <a:lnTo>
                      <a:pt x="4446" y="1198"/>
                    </a:lnTo>
                    <a:lnTo>
                      <a:pt x="4436" y="1198"/>
                    </a:lnTo>
                    <a:lnTo>
                      <a:pt x="4428" y="1200"/>
                    </a:lnTo>
                    <a:lnTo>
                      <a:pt x="4416" y="1204"/>
                    </a:lnTo>
                    <a:lnTo>
                      <a:pt x="4406" y="1212"/>
                    </a:lnTo>
                    <a:lnTo>
                      <a:pt x="4376" y="1234"/>
                    </a:lnTo>
                    <a:lnTo>
                      <a:pt x="4376" y="1234"/>
                    </a:lnTo>
                    <a:lnTo>
                      <a:pt x="4362" y="1242"/>
                    </a:lnTo>
                    <a:lnTo>
                      <a:pt x="4352" y="1246"/>
                    </a:lnTo>
                    <a:lnTo>
                      <a:pt x="4344" y="1246"/>
                    </a:lnTo>
                    <a:lnTo>
                      <a:pt x="4342" y="1242"/>
                    </a:lnTo>
                    <a:lnTo>
                      <a:pt x="4342" y="1238"/>
                    </a:lnTo>
                    <a:lnTo>
                      <a:pt x="4346" y="1230"/>
                    </a:lnTo>
                    <a:lnTo>
                      <a:pt x="4354" y="1226"/>
                    </a:lnTo>
                    <a:lnTo>
                      <a:pt x="4364" y="1220"/>
                    </a:lnTo>
                    <a:lnTo>
                      <a:pt x="4364" y="1220"/>
                    </a:lnTo>
                    <a:lnTo>
                      <a:pt x="4376" y="1218"/>
                    </a:lnTo>
                    <a:lnTo>
                      <a:pt x="4386" y="1214"/>
                    </a:lnTo>
                    <a:lnTo>
                      <a:pt x="4400" y="1204"/>
                    </a:lnTo>
                    <a:lnTo>
                      <a:pt x="4414" y="1196"/>
                    </a:lnTo>
                    <a:lnTo>
                      <a:pt x="4424" y="1192"/>
                    </a:lnTo>
                    <a:lnTo>
                      <a:pt x="4438" y="1190"/>
                    </a:lnTo>
                    <a:lnTo>
                      <a:pt x="4438" y="1190"/>
                    </a:lnTo>
                    <a:lnTo>
                      <a:pt x="4450" y="1186"/>
                    </a:lnTo>
                    <a:lnTo>
                      <a:pt x="4456" y="1184"/>
                    </a:lnTo>
                    <a:lnTo>
                      <a:pt x="4458" y="1178"/>
                    </a:lnTo>
                    <a:lnTo>
                      <a:pt x="4456" y="1174"/>
                    </a:lnTo>
                    <a:lnTo>
                      <a:pt x="4450" y="1170"/>
                    </a:lnTo>
                    <a:lnTo>
                      <a:pt x="4442" y="1166"/>
                    </a:lnTo>
                    <a:lnTo>
                      <a:pt x="4432" y="1162"/>
                    </a:lnTo>
                    <a:lnTo>
                      <a:pt x="4418" y="1160"/>
                    </a:lnTo>
                    <a:lnTo>
                      <a:pt x="4418" y="1160"/>
                    </a:lnTo>
                    <a:lnTo>
                      <a:pt x="4406" y="1158"/>
                    </a:lnTo>
                    <a:lnTo>
                      <a:pt x="4400" y="1154"/>
                    </a:lnTo>
                    <a:lnTo>
                      <a:pt x="4396" y="1150"/>
                    </a:lnTo>
                    <a:lnTo>
                      <a:pt x="4394" y="1146"/>
                    </a:lnTo>
                    <a:lnTo>
                      <a:pt x="4392" y="1142"/>
                    </a:lnTo>
                    <a:lnTo>
                      <a:pt x="4388" y="1138"/>
                    </a:lnTo>
                    <a:lnTo>
                      <a:pt x="4378" y="1136"/>
                    </a:lnTo>
                    <a:lnTo>
                      <a:pt x="4364" y="1132"/>
                    </a:lnTo>
                    <a:lnTo>
                      <a:pt x="4364" y="1132"/>
                    </a:lnTo>
                    <a:lnTo>
                      <a:pt x="4350" y="1130"/>
                    </a:lnTo>
                    <a:lnTo>
                      <a:pt x="4342" y="1126"/>
                    </a:lnTo>
                    <a:lnTo>
                      <a:pt x="4340" y="1122"/>
                    </a:lnTo>
                    <a:lnTo>
                      <a:pt x="4338" y="1116"/>
                    </a:lnTo>
                    <a:lnTo>
                      <a:pt x="4340" y="1112"/>
                    </a:lnTo>
                    <a:lnTo>
                      <a:pt x="4338" y="1106"/>
                    </a:lnTo>
                    <a:lnTo>
                      <a:pt x="4334" y="1102"/>
                    </a:lnTo>
                    <a:lnTo>
                      <a:pt x="4324" y="1096"/>
                    </a:lnTo>
                    <a:lnTo>
                      <a:pt x="4324" y="1096"/>
                    </a:lnTo>
                    <a:lnTo>
                      <a:pt x="4314" y="1090"/>
                    </a:lnTo>
                    <a:lnTo>
                      <a:pt x="4304" y="1084"/>
                    </a:lnTo>
                    <a:lnTo>
                      <a:pt x="4296" y="1078"/>
                    </a:lnTo>
                    <a:lnTo>
                      <a:pt x="4290" y="1070"/>
                    </a:lnTo>
                    <a:lnTo>
                      <a:pt x="4286" y="1062"/>
                    </a:lnTo>
                    <a:lnTo>
                      <a:pt x="4286" y="1052"/>
                    </a:lnTo>
                    <a:lnTo>
                      <a:pt x="4288" y="1042"/>
                    </a:lnTo>
                    <a:lnTo>
                      <a:pt x="4294" y="1030"/>
                    </a:lnTo>
                    <a:lnTo>
                      <a:pt x="4294" y="1030"/>
                    </a:lnTo>
                    <a:lnTo>
                      <a:pt x="4298" y="1024"/>
                    </a:lnTo>
                    <a:lnTo>
                      <a:pt x="4298" y="1020"/>
                    </a:lnTo>
                    <a:lnTo>
                      <a:pt x="4298" y="1016"/>
                    </a:lnTo>
                    <a:lnTo>
                      <a:pt x="4296" y="1012"/>
                    </a:lnTo>
                    <a:lnTo>
                      <a:pt x="4290" y="1008"/>
                    </a:lnTo>
                    <a:lnTo>
                      <a:pt x="4282" y="1004"/>
                    </a:lnTo>
                    <a:lnTo>
                      <a:pt x="4274" y="1002"/>
                    </a:lnTo>
                    <a:lnTo>
                      <a:pt x="4268" y="998"/>
                    </a:lnTo>
                    <a:lnTo>
                      <a:pt x="4266" y="996"/>
                    </a:lnTo>
                    <a:lnTo>
                      <a:pt x="4266" y="994"/>
                    </a:lnTo>
                    <a:lnTo>
                      <a:pt x="4266" y="990"/>
                    </a:lnTo>
                    <a:lnTo>
                      <a:pt x="4270" y="986"/>
                    </a:lnTo>
                    <a:lnTo>
                      <a:pt x="4270" y="986"/>
                    </a:lnTo>
                    <a:lnTo>
                      <a:pt x="4274" y="978"/>
                    </a:lnTo>
                    <a:lnTo>
                      <a:pt x="4274" y="970"/>
                    </a:lnTo>
                    <a:lnTo>
                      <a:pt x="4270" y="966"/>
                    </a:lnTo>
                    <a:lnTo>
                      <a:pt x="4264" y="960"/>
                    </a:lnTo>
                    <a:lnTo>
                      <a:pt x="4258" y="954"/>
                    </a:lnTo>
                    <a:lnTo>
                      <a:pt x="4252" y="948"/>
                    </a:lnTo>
                    <a:lnTo>
                      <a:pt x="4246" y="940"/>
                    </a:lnTo>
                    <a:lnTo>
                      <a:pt x="4244" y="928"/>
                    </a:lnTo>
                    <a:lnTo>
                      <a:pt x="4244" y="928"/>
                    </a:lnTo>
                    <a:lnTo>
                      <a:pt x="4240" y="912"/>
                    </a:lnTo>
                    <a:lnTo>
                      <a:pt x="4238" y="908"/>
                    </a:lnTo>
                    <a:lnTo>
                      <a:pt x="4236" y="906"/>
                    </a:lnTo>
                    <a:lnTo>
                      <a:pt x="4230" y="902"/>
                    </a:lnTo>
                    <a:lnTo>
                      <a:pt x="4228" y="898"/>
                    </a:lnTo>
                    <a:lnTo>
                      <a:pt x="4226" y="890"/>
                    </a:lnTo>
                    <a:lnTo>
                      <a:pt x="4226" y="890"/>
                    </a:lnTo>
                    <a:lnTo>
                      <a:pt x="4222" y="882"/>
                    </a:lnTo>
                    <a:lnTo>
                      <a:pt x="4218" y="878"/>
                    </a:lnTo>
                    <a:lnTo>
                      <a:pt x="4210" y="872"/>
                    </a:lnTo>
                    <a:lnTo>
                      <a:pt x="4206" y="868"/>
                    </a:lnTo>
                    <a:lnTo>
                      <a:pt x="4200" y="862"/>
                    </a:lnTo>
                    <a:lnTo>
                      <a:pt x="4194" y="852"/>
                    </a:lnTo>
                    <a:lnTo>
                      <a:pt x="4186" y="838"/>
                    </a:lnTo>
                    <a:lnTo>
                      <a:pt x="4186" y="838"/>
                    </a:lnTo>
                    <a:lnTo>
                      <a:pt x="4180" y="824"/>
                    </a:lnTo>
                    <a:lnTo>
                      <a:pt x="4174" y="816"/>
                    </a:lnTo>
                    <a:lnTo>
                      <a:pt x="4168" y="812"/>
                    </a:lnTo>
                    <a:lnTo>
                      <a:pt x="4164" y="812"/>
                    </a:lnTo>
                    <a:lnTo>
                      <a:pt x="4158" y="814"/>
                    </a:lnTo>
                    <a:lnTo>
                      <a:pt x="4154" y="820"/>
                    </a:lnTo>
                    <a:lnTo>
                      <a:pt x="4140" y="836"/>
                    </a:lnTo>
                    <a:lnTo>
                      <a:pt x="4140" y="836"/>
                    </a:lnTo>
                    <a:lnTo>
                      <a:pt x="4132" y="848"/>
                    </a:lnTo>
                    <a:lnTo>
                      <a:pt x="4128" y="860"/>
                    </a:lnTo>
                    <a:lnTo>
                      <a:pt x="4124" y="884"/>
                    </a:lnTo>
                    <a:lnTo>
                      <a:pt x="4120" y="896"/>
                    </a:lnTo>
                    <a:lnTo>
                      <a:pt x="4116" y="904"/>
                    </a:lnTo>
                    <a:lnTo>
                      <a:pt x="4114" y="906"/>
                    </a:lnTo>
                    <a:lnTo>
                      <a:pt x="4110" y="908"/>
                    </a:lnTo>
                    <a:lnTo>
                      <a:pt x="4106" y="908"/>
                    </a:lnTo>
                    <a:lnTo>
                      <a:pt x="4100" y="906"/>
                    </a:lnTo>
                    <a:lnTo>
                      <a:pt x="4100" y="906"/>
                    </a:lnTo>
                    <a:lnTo>
                      <a:pt x="4090" y="904"/>
                    </a:lnTo>
                    <a:lnTo>
                      <a:pt x="4086" y="906"/>
                    </a:lnTo>
                    <a:lnTo>
                      <a:pt x="4084" y="908"/>
                    </a:lnTo>
                    <a:lnTo>
                      <a:pt x="4084" y="912"/>
                    </a:lnTo>
                    <a:lnTo>
                      <a:pt x="4082" y="916"/>
                    </a:lnTo>
                    <a:lnTo>
                      <a:pt x="4080" y="922"/>
                    </a:lnTo>
                    <a:lnTo>
                      <a:pt x="4074" y="928"/>
                    </a:lnTo>
                    <a:lnTo>
                      <a:pt x="4060" y="934"/>
                    </a:lnTo>
                    <a:lnTo>
                      <a:pt x="4060" y="934"/>
                    </a:lnTo>
                    <a:lnTo>
                      <a:pt x="4048" y="936"/>
                    </a:lnTo>
                    <a:lnTo>
                      <a:pt x="4038" y="934"/>
                    </a:lnTo>
                    <a:lnTo>
                      <a:pt x="4030" y="930"/>
                    </a:lnTo>
                    <a:lnTo>
                      <a:pt x="4024" y="922"/>
                    </a:lnTo>
                    <a:lnTo>
                      <a:pt x="4018" y="914"/>
                    </a:lnTo>
                    <a:lnTo>
                      <a:pt x="4010" y="908"/>
                    </a:lnTo>
                    <a:lnTo>
                      <a:pt x="4002" y="902"/>
                    </a:lnTo>
                    <a:lnTo>
                      <a:pt x="3988" y="900"/>
                    </a:lnTo>
                    <a:lnTo>
                      <a:pt x="3988" y="900"/>
                    </a:lnTo>
                    <a:lnTo>
                      <a:pt x="3976" y="900"/>
                    </a:lnTo>
                    <a:lnTo>
                      <a:pt x="3972" y="900"/>
                    </a:lnTo>
                    <a:lnTo>
                      <a:pt x="3970" y="896"/>
                    </a:lnTo>
                    <a:lnTo>
                      <a:pt x="3972" y="892"/>
                    </a:lnTo>
                    <a:lnTo>
                      <a:pt x="3974" y="888"/>
                    </a:lnTo>
                    <a:lnTo>
                      <a:pt x="3976" y="884"/>
                    </a:lnTo>
                    <a:lnTo>
                      <a:pt x="3974" y="880"/>
                    </a:lnTo>
                    <a:lnTo>
                      <a:pt x="3968" y="874"/>
                    </a:lnTo>
                    <a:lnTo>
                      <a:pt x="3968" y="874"/>
                    </a:lnTo>
                    <a:lnTo>
                      <a:pt x="3962" y="870"/>
                    </a:lnTo>
                    <a:lnTo>
                      <a:pt x="3960" y="866"/>
                    </a:lnTo>
                    <a:lnTo>
                      <a:pt x="3962" y="864"/>
                    </a:lnTo>
                    <a:lnTo>
                      <a:pt x="3964" y="860"/>
                    </a:lnTo>
                    <a:lnTo>
                      <a:pt x="3966" y="856"/>
                    </a:lnTo>
                    <a:lnTo>
                      <a:pt x="3968" y="850"/>
                    </a:lnTo>
                    <a:lnTo>
                      <a:pt x="3968" y="844"/>
                    </a:lnTo>
                    <a:lnTo>
                      <a:pt x="3964" y="836"/>
                    </a:lnTo>
                    <a:lnTo>
                      <a:pt x="3964" y="836"/>
                    </a:lnTo>
                    <a:lnTo>
                      <a:pt x="3960" y="824"/>
                    </a:lnTo>
                    <a:lnTo>
                      <a:pt x="3958" y="814"/>
                    </a:lnTo>
                    <a:lnTo>
                      <a:pt x="3962" y="802"/>
                    </a:lnTo>
                    <a:lnTo>
                      <a:pt x="3966" y="794"/>
                    </a:lnTo>
                    <a:lnTo>
                      <a:pt x="3974" y="776"/>
                    </a:lnTo>
                    <a:lnTo>
                      <a:pt x="3974" y="770"/>
                    </a:lnTo>
                    <a:lnTo>
                      <a:pt x="3972" y="764"/>
                    </a:lnTo>
                    <a:lnTo>
                      <a:pt x="3972" y="764"/>
                    </a:lnTo>
                    <a:lnTo>
                      <a:pt x="3968" y="758"/>
                    </a:lnTo>
                    <a:lnTo>
                      <a:pt x="3964" y="758"/>
                    </a:lnTo>
                    <a:lnTo>
                      <a:pt x="3960" y="760"/>
                    </a:lnTo>
                    <a:lnTo>
                      <a:pt x="3958" y="764"/>
                    </a:lnTo>
                    <a:lnTo>
                      <a:pt x="3954" y="770"/>
                    </a:lnTo>
                    <a:lnTo>
                      <a:pt x="3952" y="772"/>
                    </a:lnTo>
                    <a:lnTo>
                      <a:pt x="3950" y="770"/>
                    </a:lnTo>
                    <a:lnTo>
                      <a:pt x="3950" y="770"/>
                    </a:lnTo>
                    <a:lnTo>
                      <a:pt x="3944" y="766"/>
                    </a:lnTo>
                    <a:lnTo>
                      <a:pt x="3936" y="762"/>
                    </a:lnTo>
                    <a:lnTo>
                      <a:pt x="3914" y="756"/>
                    </a:lnTo>
                    <a:lnTo>
                      <a:pt x="3902" y="752"/>
                    </a:lnTo>
                    <a:lnTo>
                      <a:pt x="3894" y="748"/>
                    </a:lnTo>
                    <a:lnTo>
                      <a:pt x="3888" y="742"/>
                    </a:lnTo>
                    <a:lnTo>
                      <a:pt x="3886" y="740"/>
                    </a:lnTo>
                    <a:lnTo>
                      <a:pt x="3886" y="736"/>
                    </a:lnTo>
                    <a:lnTo>
                      <a:pt x="3886" y="736"/>
                    </a:lnTo>
                    <a:lnTo>
                      <a:pt x="3886" y="728"/>
                    </a:lnTo>
                    <a:lnTo>
                      <a:pt x="3882" y="722"/>
                    </a:lnTo>
                    <a:lnTo>
                      <a:pt x="3878" y="716"/>
                    </a:lnTo>
                    <a:lnTo>
                      <a:pt x="3870" y="710"/>
                    </a:lnTo>
                    <a:lnTo>
                      <a:pt x="3826" y="680"/>
                    </a:lnTo>
                    <a:lnTo>
                      <a:pt x="3826" y="680"/>
                    </a:lnTo>
                    <a:lnTo>
                      <a:pt x="3806" y="668"/>
                    </a:lnTo>
                    <a:lnTo>
                      <a:pt x="3800" y="668"/>
                    </a:lnTo>
                    <a:lnTo>
                      <a:pt x="3796" y="666"/>
                    </a:lnTo>
                    <a:lnTo>
                      <a:pt x="3790" y="668"/>
                    </a:lnTo>
                    <a:lnTo>
                      <a:pt x="3788" y="670"/>
                    </a:lnTo>
                    <a:lnTo>
                      <a:pt x="3780" y="678"/>
                    </a:lnTo>
                    <a:lnTo>
                      <a:pt x="3774" y="680"/>
                    </a:lnTo>
                    <a:lnTo>
                      <a:pt x="3768" y="684"/>
                    </a:lnTo>
                    <a:lnTo>
                      <a:pt x="3760" y="684"/>
                    </a:lnTo>
                    <a:lnTo>
                      <a:pt x="3750" y="686"/>
                    </a:lnTo>
                    <a:lnTo>
                      <a:pt x="3736" y="684"/>
                    </a:lnTo>
                    <a:lnTo>
                      <a:pt x="3720" y="680"/>
                    </a:lnTo>
                    <a:lnTo>
                      <a:pt x="3700" y="674"/>
                    </a:lnTo>
                    <a:lnTo>
                      <a:pt x="3676" y="664"/>
                    </a:lnTo>
                    <a:lnTo>
                      <a:pt x="3676" y="664"/>
                    </a:lnTo>
                    <a:lnTo>
                      <a:pt x="3666" y="662"/>
                    </a:lnTo>
                    <a:lnTo>
                      <a:pt x="3656" y="660"/>
                    </a:lnTo>
                    <a:lnTo>
                      <a:pt x="3648" y="660"/>
                    </a:lnTo>
                    <a:lnTo>
                      <a:pt x="3642" y="662"/>
                    </a:lnTo>
                    <a:lnTo>
                      <a:pt x="3636" y="664"/>
                    </a:lnTo>
                    <a:lnTo>
                      <a:pt x="3632" y="668"/>
                    </a:lnTo>
                    <a:lnTo>
                      <a:pt x="3626" y="678"/>
                    </a:lnTo>
                    <a:lnTo>
                      <a:pt x="3622" y="690"/>
                    </a:lnTo>
                    <a:lnTo>
                      <a:pt x="3622" y="702"/>
                    </a:lnTo>
                    <a:lnTo>
                      <a:pt x="3626" y="712"/>
                    </a:lnTo>
                    <a:lnTo>
                      <a:pt x="3630" y="720"/>
                    </a:lnTo>
                    <a:lnTo>
                      <a:pt x="3630" y="720"/>
                    </a:lnTo>
                    <a:lnTo>
                      <a:pt x="3634" y="726"/>
                    </a:lnTo>
                    <a:lnTo>
                      <a:pt x="3636" y="732"/>
                    </a:lnTo>
                    <a:lnTo>
                      <a:pt x="3638" y="738"/>
                    </a:lnTo>
                    <a:lnTo>
                      <a:pt x="3638" y="746"/>
                    </a:lnTo>
                    <a:lnTo>
                      <a:pt x="3634" y="760"/>
                    </a:lnTo>
                    <a:lnTo>
                      <a:pt x="3626" y="772"/>
                    </a:lnTo>
                    <a:lnTo>
                      <a:pt x="3626" y="772"/>
                    </a:lnTo>
                    <a:lnTo>
                      <a:pt x="3622" y="776"/>
                    </a:lnTo>
                    <a:lnTo>
                      <a:pt x="3622" y="780"/>
                    </a:lnTo>
                    <a:lnTo>
                      <a:pt x="3624" y="782"/>
                    </a:lnTo>
                    <a:lnTo>
                      <a:pt x="3626" y="786"/>
                    </a:lnTo>
                    <a:lnTo>
                      <a:pt x="3634" y="794"/>
                    </a:lnTo>
                    <a:lnTo>
                      <a:pt x="3640" y="802"/>
                    </a:lnTo>
                    <a:lnTo>
                      <a:pt x="3644" y="814"/>
                    </a:lnTo>
                    <a:lnTo>
                      <a:pt x="3644" y="814"/>
                    </a:lnTo>
                    <a:lnTo>
                      <a:pt x="3648" y="824"/>
                    </a:lnTo>
                    <a:lnTo>
                      <a:pt x="3650" y="832"/>
                    </a:lnTo>
                    <a:lnTo>
                      <a:pt x="3650" y="840"/>
                    </a:lnTo>
                    <a:lnTo>
                      <a:pt x="3648" y="844"/>
                    </a:lnTo>
                    <a:lnTo>
                      <a:pt x="3642" y="854"/>
                    </a:lnTo>
                    <a:lnTo>
                      <a:pt x="3636" y="870"/>
                    </a:lnTo>
                    <a:lnTo>
                      <a:pt x="3636" y="870"/>
                    </a:lnTo>
                    <a:lnTo>
                      <a:pt x="3634" y="878"/>
                    </a:lnTo>
                    <a:lnTo>
                      <a:pt x="3630" y="882"/>
                    </a:lnTo>
                    <a:lnTo>
                      <a:pt x="3620" y="888"/>
                    </a:lnTo>
                    <a:lnTo>
                      <a:pt x="3616" y="890"/>
                    </a:lnTo>
                    <a:lnTo>
                      <a:pt x="3612" y="894"/>
                    </a:lnTo>
                    <a:lnTo>
                      <a:pt x="3610" y="900"/>
                    </a:lnTo>
                    <a:lnTo>
                      <a:pt x="3606" y="910"/>
                    </a:lnTo>
                    <a:lnTo>
                      <a:pt x="3606" y="910"/>
                    </a:lnTo>
                    <a:lnTo>
                      <a:pt x="3606" y="916"/>
                    </a:lnTo>
                    <a:lnTo>
                      <a:pt x="3608" y="920"/>
                    </a:lnTo>
                    <a:lnTo>
                      <a:pt x="3614" y="926"/>
                    </a:lnTo>
                    <a:lnTo>
                      <a:pt x="3622" y="932"/>
                    </a:lnTo>
                    <a:lnTo>
                      <a:pt x="3634" y="940"/>
                    </a:lnTo>
                    <a:lnTo>
                      <a:pt x="3648" y="950"/>
                    </a:lnTo>
                    <a:lnTo>
                      <a:pt x="3660" y="964"/>
                    </a:lnTo>
                    <a:lnTo>
                      <a:pt x="3666" y="972"/>
                    </a:lnTo>
                    <a:lnTo>
                      <a:pt x="3672" y="984"/>
                    </a:lnTo>
                    <a:lnTo>
                      <a:pt x="3678" y="996"/>
                    </a:lnTo>
                    <a:lnTo>
                      <a:pt x="3684" y="1010"/>
                    </a:lnTo>
                    <a:lnTo>
                      <a:pt x="3684" y="1010"/>
                    </a:lnTo>
                    <a:lnTo>
                      <a:pt x="3686" y="1026"/>
                    </a:lnTo>
                    <a:lnTo>
                      <a:pt x="3688" y="1040"/>
                    </a:lnTo>
                    <a:lnTo>
                      <a:pt x="3688" y="1052"/>
                    </a:lnTo>
                    <a:lnTo>
                      <a:pt x="3684" y="1066"/>
                    </a:lnTo>
                    <a:lnTo>
                      <a:pt x="3680" y="1078"/>
                    </a:lnTo>
                    <a:lnTo>
                      <a:pt x="3674" y="1088"/>
                    </a:lnTo>
                    <a:lnTo>
                      <a:pt x="3668" y="1100"/>
                    </a:lnTo>
                    <a:lnTo>
                      <a:pt x="3660" y="1108"/>
                    </a:lnTo>
                    <a:lnTo>
                      <a:pt x="3642" y="1126"/>
                    </a:lnTo>
                    <a:lnTo>
                      <a:pt x="3624" y="1140"/>
                    </a:lnTo>
                    <a:lnTo>
                      <a:pt x="3604" y="1150"/>
                    </a:lnTo>
                    <a:lnTo>
                      <a:pt x="3584" y="1158"/>
                    </a:lnTo>
                    <a:lnTo>
                      <a:pt x="3584" y="1158"/>
                    </a:lnTo>
                    <a:lnTo>
                      <a:pt x="3570" y="1166"/>
                    </a:lnTo>
                    <a:lnTo>
                      <a:pt x="3562" y="1172"/>
                    </a:lnTo>
                    <a:lnTo>
                      <a:pt x="3562" y="1174"/>
                    </a:lnTo>
                    <a:lnTo>
                      <a:pt x="3562" y="1176"/>
                    </a:lnTo>
                    <a:lnTo>
                      <a:pt x="3566" y="1184"/>
                    </a:lnTo>
                    <a:lnTo>
                      <a:pt x="3572" y="1190"/>
                    </a:lnTo>
                    <a:lnTo>
                      <a:pt x="3578" y="1200"/>
                    </a:lnTo>
                    <a:lnTo>
                      <a:pt x="3582" y="1212"/>
                    </a:lnTo>
                    <a:lnTo>
                      <a:pt x="3584" y="1220"/>
                    </a:lnTo>
                    <a:lnTo>
                      <a:pt x="3584" y="1228"/>
                    </a:lnTo>
                    <a:lnTo>
                      <a:pt x="3584" y="1228"/>
                    </a:lnTo>
                    <a:lnTo>
                      <a:pt x="3586" y="1244"/>
                    </a:lnTo>
                    <a:lnTo>
                      <a:pt x="3588" y="1260"/>
                    </a:lnTo>
                    <a:lnTo>
                      <a:pt x="3598" y="1290"/>
                    </a:lnTo>
                    <a:lnTo>
                      <a:pt x="3602" y="1302"/>
                    </a:lnTo>
                    <a:lnTo>
                      <a:pt x="3604" y="1314"/>
                    </a:lnTo>
                    <a:lnTo>
                      <a:pt x="3604" y="1324"/>
                    </a:lnTo>
                    <a:lnTo>
                      <a:pt x="3600" y="1328"/>
                    </a:lnTo>
                    <a:lnTo>
                      <a:pt x="3598" y="1330"/>
                    </a:lnTo>
                    <a:lnTo>
                      <a:pt x="3598" y="1330"/>
                    </a:lnTo>
                    <a:lnTo>
                      <a:pt x="3594" y="1334"/>
                    </a:lnTo>
                    <a:lnTo>
                      <a:pt x="3592" y="1336"/>
                    </a:lnTo>
                    <a:lnTo>
                      <a:pt x="3590" y="1344"/>
                    </a:lnTo>
                    <a:lnTo>
                      <a:pt x="3592" y="1352"/>
                    </a:lnTo>
                    <a:lnTo>
                      <a:pt x="3594" y="1358"/>
                    </a:lnTo>
                    <a:lnTo>
                      <a:pt x="3596" y="1362"/>
                    </a:lnTo>
                    <a:lnTo>
                      <a:pt x="3594" y="1366"/>
                    </a:lnTo>
                    <a:lnTo>
                      <a:pt x="3590" y="1364"/>
                    </a:lnTo>
                    <a:lnTo>
                      <a:pt x="3580" y="1358"/>
                    </a:lnTo>
                    <a:lnTo>
                      <a:pt x="3580" y="1358"/>
                    </a:lnTo>
                    <a:lnTo>
                      <a:pt x="3570" y="1354"/>
                    </a:lnTo>
                    <a:lnTo>
                      <a:pt x="3568" y="1354"/>
                    </a:lnTo>
                    <a:lnTo>
                      <a:pt x="3566" y="1356"/>
                    </a:lnTo>
                    <a:lnTo>
                      <a:pt x="3562" y="1362"/>
                    </a:lnTo>
                    <a:lnTo>
                      <a:pt x="3562" y="1370"/>
                    </a:lnTo>
                    <a:lnTo>
                      <a:pt x="3562" y="1376"/>
                    </a:lnTo>
                    <a:lnTo>
                      <a:pt x="3560" y="1382"/>
                    </a:lnTo>
                    <a:lnTo>
                      <a:pt x="3558" y="1384"/>
                    </a:lnTo>
                    <a:lnTo>
                      <a:pt x="3554" y="1384"/>
                    </a:lnTo>
                    <a:lnTo>
                      <a:pt x="3546" y="1380"/>
                    </a:lnTo>
                    <a:lnTo>
                      <a:pt x="3546" y="1380"/>
                    </a:lnTo>
                    <a:lnTo>
                      <a:pt x="3536" y="1372"/>
                    </a:lnTo>
                    <a:lnTo>
                      <a:pt x="3530" y="1366"/>
                    </a:lnTo>
                    <a:lnTo>
                      <a:pt x="3522" y="1352"/>
                    </a:lnTo>
                    <a:lnTo>
                      <a:pt x="3516" y="1342"/>
                    </a:lnTo>
                    <a:lnTo>
                      <a:pt x="3508" y="1332"/>
                    </a:lnTo>
                    <a:lnTo>
                      <a:pt x="3494" y="1316"/>
                    </a:lnTo>
                    <a:lnTo>
                      <a:pt x="3474" y="1298"/>
                    </a:lnTo>
                    <a:lnTo>
                      <a:pt x="3474" y="1298"/>
                    </a:lnTo>
                    <a:lnTo>
                      <a:pt x="3464" y="1286"/>
                    </a:lnTo>
                    <a:lnTo>
                      <a:pt x="3458" y="1276"/>
                    </a:lnTo>
                    <a:lnTo>
                      <a:pt x="3456" y="1266"/>
                    </a:lnTo>
                    <a:lnTo>
                      <a:pt x="3456" y="1254"/>
                    </a:lnTo>
                    <a:lnTo>
                      <a:pt x="3456" y="1234"/>
                    </a:lnTo>
                    <a:lnTo>
                      <a:pt x="3456" y="1222"/>
                    </a:lnTo>
                    <a:lnTo>
                      <a:pt x="3454" y="1210"/>
                    </a:lnTo>
                    <a:lnTo>
                      <a:pt x="3454" y="1210"/>
                    </a:lnTo>
                    <a:lnTo>
                      <a:pt x="3450" y="1194"/>
                    </a:lnTo>
                    <a:lnTo>
                      <a:pt x="3450" y="1182"/>
                    </a:lnTo>
                    <a:lnTo>
                      <a:pt x="3454" y="1172"/>
                    </a:lnTo>
                    <a:lnTo>
                      <a:pt x="3456" y="1162"/>
                    </a:lnTo>
                    <a:lnTo>
                      <a:pt x="3458" y="1154"/>
                    </a:lnTo>
                    <a:lnTo>
                      <a:pt x="3456" y="1148"/>
                    </a:lnTo>
                    <a:lnTo>
                      <a:pt x="3452" y="1142"/>
                    </a:lnTo>
                    <a:lnTo>
                      <a:pt x="3440" y="1138"/>
                    </a:lnTo>
                    <a:lnTo>
                      <a:pt x="3440" y="1138"/>
                    </a:lnTo>
                    <a:lnTo>
                      <a:pt x="3414" y="1134"/>
                    </a:lnTo>
                    <a:lnTo>
                      <a:pt x="3394" y="1130"/>
                    </a:lnTo>
                    <a:lnTo>
                      <a:pt x="3378" y="1130"/>
                    </a:lnTo>
                    <a:lnTo>
                      <a:pt x="3368" y="1130"/>
                    </a:lnTo>
                    <a:lnTo>
                      <a:pt x="3354" y="1132"/>
                    </a:lnTo>
                    <a:lnTo>
                      <a:pt x="3346" y="1132"/>
                    </a:lnTo>
                    <a:lnTo>
                      <a:pt x="3340" y="1130"/>
                    </a:lnTo>
                    <a:lnTo>
                      <a:pt x="3340" y="1130"/>
                    </a:lnTo>
                    <a:lnTo>
                      <a:pt x="3334" y="1128"/>
                    </a:lnTo>
                    <a:lnTo>
                      <a:pt x="3330" y="1124"/>
                    </a:lnTo>
                    <a:lnTo>
                      <a:pt x="3322" y="1116"/>
                    </a:lnTo>
                    <a:lnTo>
                      <a:pt x="3316" y="1110"/>
                    </a:lnTo>
                    <a:lnTo>
                      <a:pt x="3306" y="1104"/>
                    </a:lnTo>
                    <a:lnTo>
                      <a:pt x="3290" y="1098"/>
                    </a:lnTo>
                    <a:lnTo>
                      <a:pt x="3268" y="1092"/>
                    </a:lnTo>
                    <a:lnTo>
                      <a:pt x="3268" y="1092"/>
                    </a:lnTo>
                    <a:lnTo>
                      <a:pt x="3246" y="1084"/>
                    </a:lnTo>
                    <a:lnTo>
                      <a:pt x="3236" y="1078"/>
                    </a:lnTo>
                    <a:lnTo>
                      <a:pt x="3232" y="1072"/>
                    </a:lnTo>
                    <a:lnTo>
                      <a:pt x="3230" y="1066"/>
                    </a:lnTo>
                    <a:lnTo>
                      <a:pt x="3226" y="1058"/>
                    </a:lnTo>
                    <a:lnTo>
                      <a:pt x="3216" y="1048"/>
                    </a:lnTo>
                    <a:lnTo>
                      <a:pt x="3198" y="1036"/>
                    </a:lnTo>
                    <a:lnTo>
                      <a:pt x="3166" y="1022"/>
                    </a:lnTo>
                    <a:lnTo>
                      <a:pt x="3166" y="1022"/>
                    </a:lnTo>
                    <a:lnTo>
                      <a:pt x="3146" y="1016"/>
                    </a:lnTo>
                    <a:lnTo>
                      <a:pt x="3130" y="1012"/>
                    </a:lnTo>
                    <a:lnTo>
                      <a:pt x="3114" y="1010"/>
                    </a:lnTo>
                    <a:lnTo>
                      <a:pt x="3102" y="1010"/>
                    </a:lnTo>
                    <a:lnTo>
                      <a:pt x="3090" y="1012"/>
                    </a:lnTo>
                    <a:lnTo>
                      <a:pt x="3080" y="1014"/>
                    </a:lnTo>
                    <a:lnTo>
                      <a:pt x="3064" y="1020"/>
                    </a:lnTo>
                    <a:lnTo>
                      <a:pt x="3052" y="1026"/>
                    </a:lnTo>
                    <a:lnTo>
                      <a:pt x="3046" y="1028"/>
                    </a:lnTo>
                    <a:lnTo>
                      <a:pt x="3044" y="1026"/>
                    </a:lnTo>
                    <a:lnTo>
                      <a:pt x="3042" y="1022"/>
                    </a:lnTo>
                    <a:lnTo>
                      <a:pt x="3040" y="1008"/>
                    </a:lnTo>
                    <a:lnTo>
                      <a:pt x="3040" y="1008"/>
                    </a:lnTo>
                    <a:lnTo>
                      <a:pt x="3040" y="992"/>
                    </a:lnTo>
                    <a:lnTo>
                      <a:pt x="3038" y="978"/>
                    </a:lnTo>
                    <a:lnTo>
                      <a:pt x="3032" y="962"/>
                    </a:lnTo>
                    <a:lnTo>
                      <a:pt x="3026" y="948"/>
                    </a:lnTo>
                    <a:lnTo>
                      <a:pt x="3024" y="938"/>
                    </a:lnTo>
                    <a:lnTo>
                      <a:pt x="3020" y="928"/>
                    </a:lnTo>
                    <a:lnTo>
                      <a:pt x="3020" y="928"/>
                    </a:lnTo>
                    <a:lnTo>
                      <a:pt x="3018" y="922"/>
                    </a:lnTo>
                    <a:lnTo>
                      <a:pt x="3016" y="918"/>
                    </a:lnTo>
                    <a:lnTo>
                      <a:pt x="3012" y="914"/>
                    </a:lnTo>
                    <a:lnTo>
                      <a:pt x="3008" y="914"/>
                    </a:lnTo>
                    <a:lnTo>
                      <a:pt x="2998" y="912"/>
                    </a:lnTo>
                    <a:lnTo>
                      <a:pt x="2986" y="912"/>
                    </a:lnTo>
                    <a:lnTo>
                      <a:pt x="2974" y="910"/>
                    </a:lnTo>
                    <a:lnTo>
                      <a:pt x="2968" y="908"/>
                    </a:lnTo>
                    <a:lnTo>
                      <a:pt x="2962" y="904"/>
                    </a:lnTo>
                    <a:lnTo>
                      <a:pt x="2958" y="898"/>
                    </a:lnTo>
                    <a:lnTo>
                      <a:pt x="2954" y="890"/>
                    </a:lnTo>
                    <a:lnTo>
                      <a:pt x="2950" y="882"/>
                    </a:lnTo>
                    <a:lnTo>
                      <a:pt x="2948" y="868"/>
                    </a:lnTo>
                    <a:lnTo>
                      <a:pt x="2948" y="868"/>
                    </a:lnTo>
                    <a:lnTo>
                      <a:pt x="2948" y="854"/>
                    </a:lnTo>
                    <a:lnTo>
                      <a:pt x="2948" y="840"/>
                    </a:lnTo>
                    <a:lnTo>
                      <a:pt x="2952" y="824"/>
                    </a:lnTo>
                    <a:lnTo>
                      <a:pt x="2956" y="808"/>
                    </a:lnTo>
                    <a:lnTo>
                      <a:pt x="2968" y="778"/>
                    </a:lnTo>
                    <a:lnTo>
                      <a:pt x="2982" y="750"/>
                    </a:lnTo>
                    <a:lnTo>
                      <a:pt x="2998" y="724"/>
                    </a:lnTo>
                    <a:lnTo>
                      <a:pt x="3014" y="706"/>
                    </a:lnTo>
                    <a:lnTo>
                      <a:pt x="3026" y="692"/>
                    </a:lnTo>
                    <a:lnTo>
                      <a:pt x="3030" y="690"/>
                    </a:lnTo>
                    <a:lnTo>
                      <a:pt x="3034" y="690"/>
                    </a:lnTo>
                    <a:lnTo>
                      <a:pt x="3034" y="690"/>
                    </a:lnTo>
                    <a:lnTo>
                      <a:pt x="3038" y="688"/>
                    </a:lnTo>
                    <a:lnTo>
                      <a:pt x="3042" y="684"/>
                    </a:lnTo>
                    <a:lnTo>
                      <a:pt x="3044" y="670"/>
                    </a:lnTo>
                    <a:lnTo>
                      <a:pt x="3048" y="662"/>
                    </a:lnTo>
                    <a:lnTo>
                      <a:pt x="3052" y="654"/>
                    </a:lnTo>
                    <a:lnTo>
                      <a:pt x="3060" y="648"/>
                    </a:lnTo>
                    <a:lnTo>
                      <a:pt x="3070" y="646"/>
                    </a:lnTo>
                    <a:lnTo>
                      <a:pt x="3070" y="646"/>
                    </a:lnTo>
                    <a:lnTo>
                      <a:pt x="3096" y="644"/>
                    </a:lnTo>
                    <a:lnTo>
                      <a:pt x="3106" y="640"/>
                    </a:lnTo>
                    <a:lnTo>
                      <a:pt x="3116" y="636"/>
                    </a:lnTo>
                    <a:lnTo>
                      <a:pt x="3120" y="630"/>
                    </a:lnTo>
                    <a:lnTo>
                      <a:pt x="3120" y="624"/>
                    </a:lnTo>
                    <a:lnTo>
                      <a:pt x="3116" y="614"/>
                    </a:lnTo>
                    <a:lnTo>
                      <a:pt x="3106" y="604"/>
                    </a:lnTo>
                    <a:lnTo>
                      <a:pt x="3106" y="604"/>
                    </a:lnTo>
                    <a:lnTo>
                      <a:pt x="3098" y="596"/>
                    </a:lnTo>
                    <a:lnTo>
                      <a:pt x="3098" y="594"/>
                    </a:lnTo>
                    <a:lnTo>
                      <a:pt x="3098" y="592"/>
                    </a:lnTo>
                    <a:lnTo>
                      <a:pt x="3104" y="590"/>
                    </a:lnTo>
                    <a:lnTo>
                      <a:pt x="3112" y="590"/>
                    </a:lnTo>
                    <a:lnTo>
                      <a:pt x="3124" y="590"/>
                    </a:lnTo>
                    <a:lnTo>
                      <a:pt x="3136" y="586"/>
                    </a:lnTo>
                    <a:lnTo>
                      <a:pt x="3140" y="584"/>
                    </a:lnTo>
                    <a:lnTo>
                      <a:pt x="3144" y="580"/>
                    </a:lnTo>
                    <a:lnTo>
                      <a:pt x="3148" y="576"/>
                    </a:lnTo>
                    <a:lnTo>
                      <a:pt x="3150" y="568"/>
                    </a:lnTo>
                    <a:lnTo>
                      <a:pt x="3150" y="568"/>
                    </a:lnTo>
                    <a:lnTo>
                      <a:pt x="3152" y="562"/>
                    </a:lnTo>
                    <a:lnTo>
                      <a:pt x="3154" y="558"/>
                    </a:lnTo>
                    <a:lnTo>
                      <a:pt x="3156" y="556"/>
                    </a:lnTo>
                    <a:lnTo>
                      <a:pt x="3158" y="556"/>
                    </a:lnTo>
                    <a:lnTo>
                      <a:pt x="3166" y="560"/>
                    </a:lnTo>
                    <a:lnTo>
                      <a:pt x="3176" y="566"/>
                    </a:lnTo>
                    <a:lnTo>
                      <a:pt x="3188" y="570"/>
                    </a:lnTo>
                    <a:lnTo>
                      <a:pt x="3194" y="572"/>
                    </a:lnTo>
                    <a:lnTo>
                      <a:pt x="3200" y="570"/>
                    </a:lnTo>
                    <a:lnTo>
                      <a:pt x="3206" y="568"/>
                    </a:lnTo>
                    <a:lnTo>
                      <a:pt x="3214" y="562"/>
                    </a:lnTo>
                    <a:lnTo>
                      <a:pt x="3220" y="554"/>
                    </a:lnTo>
                    <a:lnTo>
                      <a:pt x="3228" y="542"/>
                    </a:lnTo>
                    <a:lnTo>
                      <a:pt x="3228" y="542"/>
                    </a:lnTo>
                    <a:lnTo>
                      <a:pt x="3242" y="520"/>
                    </a:lnTo>
                    <a:lnTo>
                      <a:pt x="3252" y="506"/>
                    </a:lnTo>
                    <a:lnTo>
                      <a:pt x="3258" y="496"/>
                    </a:lnTo>
                    <a:lnTo>
                      <a:pt x="3260" y="492"/>
                    </a:lnTo>
                    <a:lnTo>
                      <a:pt x="3258" y="490"/>
                    </a:lnTo>
                    <a:lnTo>
                      <a:pt x="3256" y="488"/>
                    </a:lnTo>
                    <a:lnTo>
                      <a:pt x="3244" y="486"/>
                    </a:lnTo>
                    <a:lnTo>
                      <a:pt x="3228" y="484"/>
                    </a:lnTo>
                    <a:lnTo>
                      <a:pt x="3204" y="478"/>
                    </a:lnTo>
                    <a:lnTo>
                      <a:pt x="3204" y="478"/>
                    </a:lnTo>
                    <a:lnTo>
                      <a:pt x="3186" y="474"/>
                    </a:lnTo>
                    <a:lnTo>
                      <a:pt x="3176" y="470"/>
                    </a:lnTo>
                    <a:lnTo>
                      <a:pt x="3170" y="464"/>
                    </a:lnTo>
                    <a:lnTo>
                      <a:pt x="3164" y="460"/>
                    </a:lnTo>
                    <a:lnTo>
                      <a:pt x="3154" y="450"/>
                    </a:lnTo>
                    <a:lnTo>
                      <a:pt x="3144" y="444"/>
                    </a:lnTo>
                    <a:lnTo>
                      <a:pt x="3132" y="438"/>
                    </a:lnTo>
                    <a:lnTo>
                      <a:pt x="3132" y="438"/>
                    </a:lnTo>
                    <a:lnTo>
                      <a:pt x="3140" y="438"/>
                    </a:lnTo>
                    <a:lnTo>
                      <a:pt x="3148" y="438"/>
                    </a:lnTo>
                    <a:lnTo>
                      <a:pt x="3158" y="440"/>
                    </a:lnTo>
                    <a:lnTo>
                      <a:pt x="3166" y="442"/>
                    </a:lnTo>
                    <a:lnTo>
                      <a:pt x="3184" y="452"/>
                    </a:lnTo>
                    <a:lnTo>
                      <a:pt x="3202" y="462"/>
                    </a:lnTo>
                    <a:lnTo>
                      <a:pt x="3220" y="470"/>
                    </a:lnTo>
                    <a:lnTo>
                      <a:pt x="3230" y="472"/>
                    </a:lnTo>
                    <a:lnTo>
                      <a:pt x="3238" y="474"/>
                    </a:lnTo>
                    <a:lnTo>
                      <a:pt x="3246" y="474"/>
                    </a:lnTo>
                    <a:lnTo>
                      <a:pt x="3254" y="472"/>
                    </a:lnTo>
                    <a:lnTo>
                      <a:pt x="3262" y="466"/>
                    </a:lnTo>
                    <a:lnTo>
                      <a:pt x="3270" y="460"/>
                    </a:lnTo>
                    <a:lnTo>
                      <a:pt x="3270" y="460"/>
                    </a:lnTo>
                    <a:lnTo>
                      <a:pt x="3296" y="434"/>
                    </a:lnTo>
                    <a:lnTo>
                      <a:pt x="3302" y="426"/>
                    </a:lnTo>
                    <a:lnTo>
                      <a:pt x="3304" y="420"/>
                    </a:lnTo>
                    <a:lnTo>
                      <a:pt x="3304" y="416"/>
                    </a:lnTo>
                    <a:lnTo>
                      <a:pt x="3298" y="412"/>
                    </a:lnTo>
                    <a:lnTo>
                      <a:pt x="3278" y="402"/>
                    </a:lnTo>
                    <a:lnTo>
                      <a:pt x="3278" y="402"/>
                    </a:lnTo>
                    <a:lnTo>
                      <a:pt x="3270" y="394"/>
                    </a:lnTo>
                    <a:lnTo>
                      <a:pt x="3270" y="392"/>
                    </a:lnTo>
                    <a:lnTo>
                      <a:pt x="3270" y="390"/>
                    </a:lnTo>
                    <a:lnTo>
                      <a:pt x="3278" y="388"/>
                    </a:lnTo>
                    <a:lnTo>
                      <a:pt x="3288" y="388"/>
                    </a:lnTo>
                    <a:lnTo>
                      <a:pt x="3302" y="388"/>
                    </a:lnTo>
                    <a:lnTo>
                      <a:pt x="3316" y="390"/>
                    </a:lnTo>
                    <a:lnTo>
                      <a:pt x="3328" y="394"/>
                    </a:lnTo>
                    <a:lnTo>
                      <a:pt x="3336" y="400"/>
                    </a:lnTo>
                    <a:lnTo>
                      <a:pt x="3336" y="400"/>
                    </a:lnTo>
                    <a:lnTo>
                      <a:pt x="3346" y="410"/>
                    </a:lnTo>
                    <a:lnTo>
                      <a:pt x="3356" y="418"/>
                    </a:lnTo>
                    <a:lnTo>
                      <a:pt x="3366" y="426"/>
                    </a:lnTo>
                    <a:lnTo>
                      <a:pt x="3374" y="438"/>
                    </a:lnTo>
                    <a:lnTo>
                      <a:pt x="3374" y="438"/>
                    </a:lnTo>
                    <a:lnTo>
                      <a:pt x="3380" y="448"/>
                    </a:lnTo>
                    <a:lnTo>
                      <a:pt x="3388" y="452"/>
                    </a:lnTo>
                    <a:lnTo>
                      <a:pt x="3398" y="454"/>
                    </a:lnTo>
                    <a:lnTo>
                      <a:pt x="3410" y="452"/>
                    </a:lnTo>
                    <a:lnTo>
                      <a:pt x="3410" y="452"/>
                    </a:lnTo>
                    <a:lnTo>
                      <a:pt x="3412" y="450"/>
                    </a:lnTo>
                    <a:lnTo>
                      <a:pt x="3414" y="448"/>
                    </a:lnTo>
                    <a:lnTo>
                      <a:pt x="3412" y="444"/>
                    </a:lnTo>
                    <a:lnTo>
                      <a:pt x="3398" y="436"/>
                    </a:lnTo>
                    <a:lnTo>
                      <a:pt x="3392" y="432"/>
                    </a:lnTo>
                    <a:lnTo>
                      <a:pt x="3386" y="426"/>
                    </a:lnTo>
                    <a:lnTo>
                      <a:pt x="3384" y="424"/>
                    </a:lnTo>
                    <a:lnTo>
                      <a:pt x="3384" y="422"/>
                    </a:lnTo>
                    <a:lnTo>
                      <a:pt x="3386" y="418"/>
                    </a:lnTo>
                    <a:lnTo>
                      <a:pt x="3390" y="416"/>
                    </a:lnTo>
                    <a:lnTo>
                      <a:pt x="3390" y="416"/>
                    </a:lnTo>
                    <a:lnTo>
                      <a:pt x="3398" y="412"/>
                    </a:lnTo>
                    <a:lnTo>
                      <a:pt x="3404" y="406"/>
                    </a:lnTo>
                    <a:lnTo>
                      <a:pt x="3414" y="396"/>
                    </a:lnTo>
                    <a:lnTo>
                      <a:pt x="3426" y="388"/>
                    </a:lnTo>
                    <a:lnTo>
                      <a:pt x="3432" y="386"/>
                    </a:lnTo>
                    <a:lnTo>
                      <a:pt x="3438" y="386"/>
                    </a:lnTo>
                    <a:lnTo>
                      <a:pt x="3438" y="386"/>
                    </a:lnTo>
                    <a:lnTo>
                      <a:pt x="3444" y="386"/>
                    </a:lnTo>
                    <a:lnTo>
                      <a:pt x="3450" y="384"/>
                    </a:lnTo>
                    <a:lnTo>
                      <a:pt x="3456" y="380"/>
                    </a:lnTo>
                    <a:lnTo>
                      <a:pt x="3460" y="374"/>
                    </a:lnTo>
                    <a:lnTo>
                      <a:pt x="3468" y="364"/>
                    </a:lnTo>
                    <a:lnTo>
                      <a:pt x="3474" y="360"/>
                    </a:lnTo>
                    <a:lnTo>
                      <a:pt x="3478" y="360"/>
                    </a:lnTo>
                    <a:lnTo>
                      <a:pt x="3478" y="360"/>
                    </a:lnTo>
                    <a:lnTo>
                      <a:pt x="3484" y="358"/>
                    </a:lnTo>
                    <a:lnTo>
                      <a:pt x="3490" y="354"/>
                    </a:lnTo>
                    <a:lnTo>
                      <a:pt x="3492" y="348"/>
                    </a:lnTo>
                    <a:lnTo>
                      <a:pt x="3494" y="342"/>
                    </a:lnTo>
                    <a:lnTo>
                      <a:pt x="3492" y="334"/>
                    </a:lnTo>
                    <a:lnTo>
                      <a:pt x="3488" y="324"/>
                    </a:lnTo>
                    <a:lnTo>
                      <a:pt x="3482" y="316"/>
                    </a:lnTo>
                    <a:lnTo>
                      <a:pt x="3472" y="306"/>
                    </a:lnTo>
                    <a:lnTo>
                      <a:pt x="3472" y="306"/>
                    </a:lnTo>
                    <a:lnTo>
                      <a:pt x="3464" y="298"/>
                    </a:lnTo>
                    <a:lnTo>
                      <a:pt x="3460" y="292"/>
                    </a:lnTo>
                    <a:lnTo>
                      <a:pt x="3460" y="288"/>
                    </a:lnTo>
                    <a:lnTo>
                      <a:pt x="3462" y="284"/>
                    </a:lnTo>
                    <a:lnTo>
                      <a:pt x="3464" y="282"/>
                    </a:lnTo>
                    <a:lnTo>
                      <a:pt x="3466" y="278"/>
                    </a:lnTo>
                    <a:lnTo>
                      <a:pt x="3464" y="272"/>
                    </a:lnTo>
                    <a:lnTo>
                      <a:pt x="3458" y="266"/>
                    </a:lnTo>
                    <a:lnTo>
                      <a:pt x="3458" y="266"/>
                    </a:lnTo>
                    <a:lnTo>
                      <a:pt x="3452" y="260"/>
                    </a:lnTo>
                    <a:lnTo>
                      <a:pt x="3452" y="258"/>
                    </a:lnTo>
                    <a:lnTo>
                      <a:pt x="3452" y="258"/>
                    </a:lnTo>
                    <a:lnTo>
                      <a:pt x="3458" y="256"/>
                    </a:lnTo>
                    <a:lnTo>
                      <a:pt x="3466" y="256"/>
                    </a:lnTo>
                    <a:lnTo>
                      <a:pt x="3476" y="256"/>
                    </a:lnTo>
                    <a:lnTo>
                      <a:pt x="3484" y="254"/>
                    </a:lnTo>
                    <a:lnTo>
                      <a:pt x="3492" y="250"/>
                    </a:lnTo>
                    <a:lnTo>
                      <a:pt x="3494" y="248"/>
                    </a:lnTo>
                    <a:lnTo>
                      <a:pt x="3496" y="242"/>
                    </a:lnTo>
                    <a:lnTo>
                      <a:pt x="3496" y="242"/>
                    </a:lnTo>
                    <a:lnTo>
                      <a:pt x="3498" y="234"/>
                    </a:lnTo>
                    <a:lnTo>
                      <a:pt x="3496" y="230"/>
                    </a:lnTo>
                    <a:lnTo>
                      <a:pt x="3492" y="228"/>
                    </a:lnTo>
                    <a:lnTo>
                      <a:pt x="3488" y="226"/>
                    </a:lnTo>
                    <a:lnTo>
                      <a:pt x="3486" y="224"/>
                    </a:lnTo>
                    <a:lnTo>
                      <a:pt x="3484" y="222"/>
                    </a:lnTo>
                    <a:lnTo>
                      <a:pt x="3484" y="220"/>
                    </a:lnTo>
                    <a:lnTo>
                      <a:pt x="3490" y="214"/>
                    </a:lnTo>
                    <a:lnTo>
                      <a:pt x="3490" y="214"/>
                    </a:lnTo>
                    <a:lnTo>
                      <a:pt x="3492" y="206"/>
                    </a:lnTo>
                    <a:lnTo>
                      <a:pt x="3492" y="204"/>
                    </a:lnTo>
                    <a:lnTo>
                      <a:pt x="3486" y="202"/>
                    </a:lnTo>
                    <a:lnTo>
                      <a:pt x="3480" y="200"/>
                    </a:lnTo>
                    <a:lnTo>
                      <a:pt x="3472" y="198"/>
                    </a:lnTo>
                    <a:lnTo>
                      <a:pt x="3464" y="196"/>
                    </a:lnTo>
                    <a:lnTo>
                      <a:pt x="3458" y="192"/>
                    </a:lnTo>
                    <a:lnTo>
                      <a:pt x="3454" y="182"/>
                    </a:lnTo>
                    <a:lnTo>
                      <a:pt x="3454" y="182"/>
                    </a:lnTo>
                    <a:lnTo>
                      <a:pt x="3452" y="174"/>
                    </a:lnTo>
                    <a:lnTo>
                      <a:pt x="3446" y="170"/>
                    </a:lnTo>
                    <a:lnTo>
                      <a:pt x="3438" y="168"/>
                    </a:lnTo>
                    <a:lnTo>
                      <a:pt x="3428" y="168"/>
                    </a:lnTo>
                    <a:lnTo>
                      <a:pt x="3404" y="166"/>
                    </a:lnTo>
                    <a:lnTo>
                      <a:pt x="3392" y="164"/>
                    </a:lnTo>
                    <a:lnTo>
                      <a:pt x="3378" y="160"/>
                    </a:lnTo>
                    <a:lnTo>
                      <a:pt x="3378" y="160"/>
                    </a:lnTo>
                    <a:lnTo>
                      <a:pt x="3360" y="152"/>
                    </a:lnTo>
                    <a:lnTo>
                      <a:pt x="3356" y="152"/>
                    </a:lnTo>
                    <a:lnTo>
                      <a:pt x="3354" y="152"/>
                    </a:lnTo>
                    <a:lnTo>
                      <a:pt x="3348" y="156"/>
                    </a:lnTo>
                    <a:lnTo>
                      <a:pt x="3344" y="158"/>
                    </a:lnTo>
                    <a:lnTo>
                      <a:pt x="3334" y="158"/>
                    </a:lnTo>
                    <a:lnTo>
                      <a:pt x="3334" y="158"/>
                    </a:lnTo>
                    <a:lnTo>
                      <a:pt x="3326" y="160"/>
                    </a:lnTo>
                    <a:lnTo>
                      <a:pt x="3320" y="164"/>
                    </a:lnTo>
                    <a:lnTo>
                      <a:pt x="3318" y="172"/>
                    </a:lnTo>
                    <a:lnTo>
                      <a:pt x="3318" y="180"/>
                    </a:lnTo>
                    <a:lnTo>
                      <a:pt x="3322" y="190"/>
                    </a:lnTo>
                    <a:lnTo>
                      <a:pt x="3326" y="198"/>
                    </a:lnTo>
                    <a:lnTo>
                      <a:pt x="3330" y="206"/>
                    </a:lnTo>
                    <a:lnTo>
                      <a:pt x="3338" y="210"/>
                    </a:lnTo>
                    <a:lnTo>
                      <a:pt x="3338" y="210"/>
                    </a:lnTo>
                    <a:lnTo>
                      <a:pt x="3342" y="212"/>
                    </a:lnTo>
                    <a:lnTo>
                      <a:pt x="3346" y="216"/>
                    </a:lnTo>
                    <a:lnTo>
                      <a:pt x="3346" y="222"/>
                    </a:lnTo>
                    <a:lnTo>
                      <a:pt x="3344" y="226"/>
                    </a:lnTo>
                    <a:lnTo>
                      <a:pt x="3342" y="230"/>
                    </a:lnTo>
                    <a:lnTo>
                      <a:pt x="3338" y="232"/>
                    </a:lnTo>
                    <a:lnTo>
                      <a:pt x="3332" y="234"/>
                    </a:lnTo>
                    <a:lnTo>
                      <a:pt x="3326" y="234"/>
                    </a:lnTo>
                    <a:lnTo>
                      <a:pt x="3326" y="234"/>
                    </a:lnTo>
                    <a:lnTo>
                      <a:pt x="3322" y="236"/>
                    </a:lnTo>
                    <a:lnTo>
                      <a:pt x="3320" y="240"/>
                    </a:lnTo>
                    <a:lnTo>
                      <a:pt x="3318" y="256"/>
                    </a:lnTo>
                    <a:lnTo>
                      <a:pt x="3318" y="266"/>
                    </a:lnTo>
                    <a:lnTo>
                      <a:pt x="3316" y="278"/>
                    </a:lnTo>
                    <a:lnTo>
                      <a:pt x="3310" y="288"/>
                    </a:lnTo>
                    <a:lnTo>
                      <a:pt x="3300" y="296"/>
                    </a:lnTo>
                    <a:lnTo>
                      <a:pt x="3300" y="296"/>
                    </a:lnTo>
                    <a:lnTo>
                      <a:pt x="3292" y="302"/>
                    </a:lnTo>
                    <a:lnTo>
                      <a:pt x="3286" y="310"/>
                    </a:lnTo>
                    <a:lnTo>
                      <a:pt x="3284" y="316"/>
                    </a:lnTo>
                    <a:lnTo>
                      <a:pt x="3282" y="322"/>
                    </a:lnTo>
                    <a:lnTo>
                      <a:pt x="3280" y="328"/>
                    </a:lnTo>
                    <a:lnTo>
                      <a:pt x="3278" y="332"/>
                    </a:lnTo>
                    <a:lnTo>
                      <a:pt x="3274" y="338"/>
                    </a:lnTo>
                    <a:lnTo>
                      <a:pt x="3264" y="342"/>
                    </a:lnTo>
                    <a:lnTo>
                      <a:pt x="3264" y="342"/>
                    </a:lnTo>
                    <a:lnTo>
                      <a:pt x="3250" y="344"/>
                    </a:lnTo>
                    <a:lnTo>
                      <a:pt x="3246" y="344"/>
                    </a:lnTo>
                    <a:lnTo>
                      <a:pt x="3244" y="340"/>
                    </a:lnTo>
                    <a:lnTo>
                      <a:pt x="3238" y="330"/>
                    </a:lnTo>
                    <a:lnTo>
                      <a:pt x="3232" y="322"/>
                    </a:lnTo>
                    <a:lnTo>
                      <a:pt x="3222" y="312"/>
                    </a:lnTo>
                    <a:lnTo>
                      <a:pt x="3222" y="312"/>
                    </a:lnTo>
                    <a:lnTo>
                      <a:pt x="3214" y="304"/>
                    </a:lnTo>
                    <a:lnTo>
                      <a:pt x="3210" y="298"/>
                    </a:lnTo>
                    <a:lnTo>
                      <a:pt x="3212" y="292"/>
                    </a:lnTo>
                    <a:lnTo>
                      <a:pt x="3216" y="288"/>
                    </a:lnTo>
                    <a:lnTo>
                      <a:pt x="3226" y="280"/>
                    </a:lnTo>
                    <a:lnTo>
                      <a:pt x="3232" y="276"/>
                    </a:lnTo>
                    <a:lnTo>
                      <a:pt x="3234" y="270"/>
                    </a:lnTo>
                    <a:lnTo>
                      <a:pt x="3234" y="270"/>
                    </a:lnTo>
                    <a:lnTo>
                      <a:pt x="3232" y="260"/>
                    </a:lnTo>
                    <a:lnTo>
                      <a:pt x="3228" y="248"/>
                    </a:lnTo>
                    <a:lnTo>
                      <a:pt x="3220" y="234"/>
                    </a:lnTo>
                    <a:lnTo>
                      <a:pt x="3212" y="220"/>
                    </a:lnTo>
                    <a:lnTo>
                      <a:pt x="3200" y="210"/>
                    </a:lnTo>
                    <a:lnTo>
                      <a:pt x="3190" y="202"/>
                    </a:lnTo>
                    <a:lnTo>
                      <a:pt x="3184" y="200"/>
                    </a:lnTo>
                    <a:lnTo>
                      <a:pt x="3178" y="200"/>
                    </a:lnTo>
                    <a:lnTo>
                      <a:pt x="3172" y="202"/>
                    </a:lnTo>
                    <a:lnTo>
                      <a:pt x="3168" y="206"/>
                    </a:lnTo>
                    <a:lnTo>
                      <a:pt x="3168" y="206"/>
                    </a:lnTo>
                    <a:lnTo>
                      <a:pt x="3158" y="216"/>
                    </a:lnTo>
                    <a:lnTo>
                      <a:pt x="3154" y="230"/>
                    </a:lnTo>
                    <a:lnTo>
                      <a:pt x="3148" y="254"/>
                    </a:lnTo>
                    <a:lnTo>
                      <a:pt x="3146" y="262"/>
                    </a:lnTo>
                    <a:lnTo>
                      <a:pt x="3142" y="268"/>
                    </a:lnTo>
                    <a:lnTo>
                      <a:pt x="3140" y="268"/>
                    </a:lnTo>
                    <a:lnTo>
                      <a:pt x="3138" y="268"/>
                    </a:lnTo>
                    <a:lnTo>
                      <a:pt x="3130" y="260"/>
                    </a:lnTo>
                    <a:lnTo>
                      <a:pt x="3130" y="260"/>
                    </a:lnTo>
                    <a:lnTo>
                      <a:pt x="3124" y="252"/>
                    </a:lnTo>
                    <a:lnTo>
                      <a:pt x="3122" y="246"/>
                    </a:lnTo>
                    <a:lnTo>
                      <a:pt x="3122" y="242"/>
                    </a:lnTo>
                    <a:lnTo>
                      <a:pt x="3124" y="238"/>
                    </a:lnTo>
                    <a:lnTo>
                      <a:pt x="3126" y="236"/>
                    </a:lnTo>
                    <a:lnTo>
                      <a:pt x="3128" y="232"/>
                    </a:lnTo>
                    <a:lnTo>
                      <a:pt x="3124" y="226"/>
                    </a:lnTo>
                    <a:lnTo>
                      <a:pt x="3118" y="216"/>
                    </a:lnTo>
                    <a:lnTo>
                      <a:pt x="3118" y="216"/>
                    </a:lnTo>
                    <a:lnTo>
                      <a:pt x="3112" y="208"/>
                    </a:lnTo>
                    <a:lnTo>
                      <a:pt x="3110" y="204"/>
                    </a:lnTo>
                    <a:lnTo>
                      <a:pt x="3110" y="202"/>
                    </a:lnTo>
                    <a:lnTo>
                      <a:pt x="3114" y="198"/>
                    </a:lnTo>
                    <a:lnTo>
                      <a:pt x="3120" y="194"/>
                    </a:lnTo>
                    <a:lnTo>
                      <a:pt x="3126" y="192"/>
                    </a:lnTo>
                    <a:lnTo>
                      <a:pt x="3128" y="190"/>
                    </a:lnTo>
                    <a:lnTo>
                      <a:pt x="3126" y="186"/>
                    </a:lnTo>
                    <a:lnTo>
                      <a:pt x="3116" y="180"/>
                    </a:lnTo>
                    <a:lnTo>
                      <a:pt x="3116" y="180"/>
                    </a:lnTo>
                    <a:lnTo>
                      <a:pt x="3104" y="174"/>
                    </a:lnTo>
                    <a:lnTo>
                      <a:pt x="3094" y="172"/>
                    </a:lnTo>
                    <a:lnTo>
                      <a:pt x="3088" y="172"/>
                    </a:lnTo>
                    <a:lnTo>
                      <a:pt x="3082" y="174"/>
                    </a:lnTo>
                    <a:lnTo>
                      <a:pt x="3076" y="176"/>
                    </a:lnTo>
                    <a:lnTo>
                      <a:pt x="3070" y="178"/>
                    </a:lnTo>
                    <a:lnTo>
                      <a:pt x="3064" y="176"/>
                    </a:lnTo>
                    <a:lnTo>
                      <a:pt x="3054" y="172"/>
                    </a:lnTo>
                    <a:lnTo>
                      <a:pt x="3054" y="172"/>
                    </a:lnTo>
                    <a:lnTo>
                      <a:pt x="3050" y="170"/>
                    </a:lnTo>
                    <a:lnTo>
                      <a:pt x="3048" y="168"/>
                    </a:lnTo>
                    <a:lnTo>
                      <a:pt x="3048" y="164"/>
                    </a:lnTo>
                    <a:lnTo>
                      <a:pt x="3048" y="162"/>
                    </a:lnTo>
                    <a:lnTo>
                      <a:pt x="3054" y="154"/>
                    </a:lnTo>
                    <a:lnTo>
                      <a:pt x="3062" y="148"/>
                    </a:lnTo>
                    <a:lnTo>
                      <a:pt x="3076" y="134"/>
                    </a:lnTo>
                    <a:lnTo>
                      <a:pt x="3080" y="130"/>
                    </a:lnTo>
                    <a:lnTo>
                      <a:pt x="3080" y="126"/>
                    </a:lnTo>
                    <a:lnTo>
                      <a:pt x="3078" y="124"/>
                    </a:lnTo>
                    <a:lnTo>
                      <a:pt x="3078" y="124"/>
                    </a:lnTo>
                    <a:lnTo>
                      <a:pt x="3064" y="114"/>
                    </a:lnTo>
                    <a:lnTo>
                      <a:pt x="3046" y="102"/>
                    </a:lnTo>
                    <a:lnTo>
                      <a:pt x="3038" y="94"/>
                    </a:lnTo>
                    <a:lnTo>
                      <a:pt x="3032" y="86"/>
                    </a:lnTo>
                    <a:lnTo>
                      <a:pt x="3028" y="78"/>
                    </a:lnTo>
                    <a:lnTo>
                      <a:pt x="3026" y="66"/>
                    </a:lnTo>
                    <a:lnTo>
                      <a:pt x="3026" y="66"/>
                    </a:lnTo>
                    <a:lnTo>
                      <a:pt x="3026" y="62"/>
                    </a:lnTo>
                    <a:lnTo>
                      <a:pt x="3026" y="56"/>
                    </a:lnTo>
                    <a:lnTo>
                      <a:pt x="3020" y="44"/>
                    </a:lnTo>
                    <a:lnTo>
                      <a:pt x="3010" y="34"/>
                    </a:lnTo>
                    <a:lnTo>
                      <a:pt x="2998" y="24"/>
                    </a:lnTo>
                    <a:lnTo>
                      <a:pt x="2986" y="14"/>
                    </a:lnTo>
                    <a:lnTo>
                      <a:pt x="2972" y="8"/>
                    </a:lnTo>
                    <a:lnTo>
                      <a:pt x="2960" y="2"/>
                    </a:lnTo>
                    <a:lnTo>
                      <a:pt x="2948" y="0"/>
                    </a:lnTo>
                    <a:lnTo>
                      <a:pt x="2948" y="0"/>
                    </a:lnTo>
                    <a:lnTo>
                      <a:pt x="2940" y="0"/>
                    </a:lnTo>
                    <a:lnTo>
                      <a:pt x="2936" y="2"/>
                    </a:lnTo>
                    <a:lnTo>
                      <a:pt x="2934" y="4"/>
                    </a:lnTo>
                    <a:lnTo>
                      <a:pt x="2932" y="8"/>
                    </a:lnTo>
                    <a:lnTo>
                      <a:pt x="2932" y="12"/>
                    </a:lnTo>
                    <a:lnTo>
                      <a:pt x="2928" y="16"/>
                    </a:lnTo>
                    <a:lnTo>
                      <a:pt x="2924" y="20"/>
                    </a:lnTo>
                    <a:lnTo>
                      <a:pt x="2916" y="22"/>
                    </a:lnTo>
                    <a:lnTo>
                      <a:pt x="2916" y="22"/>
                    </a:lnTo>
                    <a:lnTo>
                      <a:pt x="2908" y="26"/>
                    </a:lnTo>
                    <a:lnTo>
                      <a:pt x="2904" y="28"/>
                    </a:lnTo>
                    <a:lnTo>
                      <a:pt x="2902" y="30"/>
                    </a:lnTo>
                    <a:lnTo>
                      <a:pt x="2902" y="34"/>
                    </a:lnTo>
                    <a:lnTo>
                      <a:pt x="2902" y="38"/>
                    </a:lnTo>
                    <a:lnTo>
                      <a:pt x="2900" y="42"/>
                    </a:lnTo>
                    <a:lnTo>
                      <a:pt x="2894" y="46"/>
                    </a:lnTo>
                    <a:lnTo>
                      <a:pt x="2886" y="50"/>
                    </a:lnTo>
                    <a:lnTo>
                      <a:pt x="2886" y="50"/>
                    </a:lnTo>
                    <a:lnTo>
                      <a:pt x="2878" y="56"/>
                    </a:lnTo>
                    <a:lnTo>
                      <a:pt x="2876" y="62"/>
                    </a:lnTo>
                    <a:lnTo>
                      <a:pt x="2876" y="70"/>
                    </a:lnTo>
                    <a:lnTo>
                      <a:pt x="2878" y="80"/>
                    </a:lnTo>
                    <a:lnTo>
                      <a:pt x="2886" y="98"/>
                    </a:lnTo>
                    <a:lnTo>
                      <a:pt x="2888" y="106"/>
                    </a:lnTo>
                    <a:lnTo>
                      <a:pt x="2886" y="114"/>
                    </a:lnTo>
                    <a:lnTo>
                      <a:pt x="2886" y="114"/>
                    </a:lnTo>
                    <a:lnTo>
                      <a:pt x="2884" y="128"/>
                    </a:lnTo>
                    <a:lnTo>
                      <a:pt x="2884" y="136"/>
                    </a:lnTo>
                    <a:lnTo>
                      <a:pt x="2886" y="142"/>
                    </a:lnTo>
                    <a:lnTo>
                      <a:pt x="2890" y="150"/>
                    </a:lnTo>
                    <a:lnTo>
                      <a:pt x="2898" y="156"/>
                    </a:lnTo>
                    <a:lnTo>
                      <a:pt x="2910" y="162"/>
                    </a:lnTo>
                    <a:lnTo>
                      <a:pt x="2924" y="168"/>
                    </a:lnTo>
                    <a:lnTo>
                      <a:pt x="2924" y="168"/>
                    </a:lnTo>
                    <a:lnTo>
                      <a:pt x="2940" y="172"/>
                    </a:lnTo>
                    <a:lnTo>
                      <a:pt x="2954" y="180"/>
                    </a:lnTo>
                    <a:lnTo>
                      <a:pt x="2964" y="186"/>
                    </a:lnTo>
                    <a:lnTo>
                      <a:pt x="2970" y="194"/>
                    </a:lnTo>
                    <a:lnTo>
                      <a:pt x="2974" y="202"/>
                    </a:lnTo>
                    <a:lnTo>
                      <a:pt x="2974" y="208"/>
                    </a:lnTo>
                    <a:lnTo>
                      <a:pt x="2972" y="214"/>
                    </a:lnTo>
                    <a:lnTo>
                      <a:pt x="2966" y="218"/>
                    </a:lnTo>
                    <a:lnTo>
                      <a:pt x="2966" y="218"/>
                    </a:lnTo>
                    <a:lnTo>
                      <a:pt x="2958" y="222"/>
                    </a:lnTo>
                    <a:lnTo>
                      <a:pt x="2954" y="226"/>
                    </a:lnTo>
                    <a:lnTo>
                      <a:pt x="2954" y="232"/>
                    </a:lnTo>
                    <a:lnTo>
                      <a:pt x="2956" y="234"/>
                    </a:lnTo>
                    <a:lnTo>
                      <a:pt x="2960" y="238"/>
                    </a:lnTo>
                    <a:lnTo>
                      <a:pt x="2966" y="238"/>
                    </a:lnTo>
                    <a:lnTo>
                      <a:pt x="2972" y="236"/>
                    </a:lnTo>
                    <a:lnTo>
                      <a:pt x="2980" y="234"/>
                    </a:lnTo>
                    <a:lnTo>
                      <a:pt x="2980" y="234"/>
                    </a:lnTo>
                    <a:lnTo>
                      <a:pt x="2986" y="230"/>
                    </a:lnTo>
                    <a:lnTo>
                      <a:pt x="2992" y="230"/>
                    </a:lnTo>
                    <a:lnTo>
                      <a:pt x="2996" y="232"/>
                    </a:lnTo>
                    <a:lnTo>
                      <a:pt x="2996" y="238"/>
                    </a:lnTo>
                    <a:lnTo>
                      <a:pt x="2994" y="246"/>
                    </a:lnTo>
                    <a:lnTo>
                      <a:pt x="2988" y="254"/>
                    </a:lnTo>
                    <a:lnTo>
                      <a:pt x="2980" y="262"/>
                    </a:lnTo>
                    <a:lnTo>
                      <a:pt x="2968" y="272"/>
                    </a:lnTo>
                    <a:lnTo>
                      <a:pt x="2968" y="272"/>
                    </a:lnTo>
                    <a:lnTo>
                      <a:pt x="2956" y="280"/>
                    </a:lnTo>
                    <a:lnTo>
                      <a:pt x="2946" y="282"/>
                    </a:lnTo>
                    <a:lnTo>
                      <a:pt x="2940" y="284"/>
                    </a:lnTo>
                    <a:lnTo>
                      <a:pt x="2934" y="282"/>
                    </a:lnTo>
                    <a:lnTo>
                      <a:pt x="2930" y="280"/>
                    </a:lnTo>
                    <a:lnTo>
                      <a:pt x="2928" y="282"/>
                    </a:lnTo>
                    <a:lnTo>
                      <a:pt x="2926" y="284"/>
                    </a:lnTo>
                    <a:lnTo>
                      <a:pt x="2922" y="290"/>
                    </a:lnTo>
                    <a:lnTo>
                      <a:pt x="2922" y="290"/>
                    </a:lnTo>
                    <a:lnTo>
                      <a:pt x="2920" y="300"/>
                    </a:lnTo>
                    <a:lnTo>
                      <a:pt x="2924" y="312"/>
                    </a:lnTo>
                    <a:lnTo>
                      <a:pt x="2930" y="334"/>
                    </a:lnTo>
                    <a:lnTo>
                      <a:pt x="2934" y="342"/>
                    </a:lnTo>
                    <a:lnTo>
                      <a:pt x="2934" y="348"/>
                    </a:lnTo>
                    <a:lnTo>
                      <a:pt x="2934" y="350"/>
                    </a:lnTo>
                    <a:lnTo>
                      <a:pt x="2930" y="348"/>
                    </a:lnTo>
                    <a:lnTo>
                      <a:pt x="2922" y="344"/>
                    </a:lnTo>
                    <a:lnTo>
                      <a:pt x="2922" y="344"/>
                    </a:lnTo>
                    <a:lnTo>
                      <a:pt x="2902" y="330"/>
                    </a:lnTo>
                    <a:lnTo>
                      <a:pt x="2896" y="326"/>
                    </a:lnTo>
                    <a:lnTo>
                      <a:pt x="2892" y="320"/>
                    </a:lnTo>
                    <a:lnTo>
                      <a:pt x="2892" y="316"/>
                    </a:lnTo>
                    <a:lnTo>
                      <a:pt x="2892" y="312"/>
                    </a:lnTo>
                    <a:lnTo>
                      <a:pt x="2896" y="298"/>
                    </a:lnTo>
                    <a:lnTo>
                      <a:pt x="2896" y="298"/>
                    </a:lnTo>
                    <a:lnTo>
                      <a:pt x="2900" y="286"/>
                    </a:lnTo>
                    <a:lnTo>
                      <a:pt x="2902" y="280"/>
                    </a:lnTo>
                    <a:lnTo>
                      <a:pt x="2900" y="276"/>
                    </a:lnTo>
                    <a:lnTo>
                      <a:pt x="2898" y="272"/>
                    </a:lnTo>
                    <a:lnTo>
                      <a:pt x="2892" y="270"/>
                    </a:lnTo>
                    <a:lnTo>
                      <a:pt x="2886" y="270"/>
                    </a:lnTo>
                    <a:lnTo>
                      <a:pt x="2876" y="270"/>
                    </a:lnTo>
                    <a:lnTo>
                      <a:pt x="2876" y="270"/>
                    </a:lnTo>
                    <a:lnTo>
                      <a:pt x="2866" y="270"/>
                    </a:lnTo>
                    <a:lnTo>
                      <a:pt x="2858" y="268"/>
                    </a:lnTo>
                    <a:lnTo>
                      <a:pt x="2844" y="260"/>
                    </a:lnTo>
                    <a:lnTo>
                      <a:pt x="2838" y="256"/>
                    </a:lnTo>
                    <a:lnTo>
                      <a:pt x="2830" y="254"/>
                    </a:lnTo>
                    <a:lnTo>
                      <a:pt x="2820" y="254"/>
                    </a:lnTo>
                    <a:lnTo>
                      <a:pt x="2810" y="258"/>
                    </a:lnTo>
                    <a:lnTo>
                      <a:pt x="2810" y="258"/>
                    </a:lnTo>
                    <a:lnTo>
                      <a:pt x="2800" y="264"/>
                    </a:lnTo>
                    <a:lnTo>
                      <a:pt x="2796" y="272"/>
                    </a:lnTo>
                    <a:lnTo>
                      <a:pt x="2796" y="278"/>
                    </a:lnTo>
                    <a:lnTo>
                      <a:pt x="2796" y="286"/>
                    </a:lnTo>
                    <a:lnTo>
                      <a:pt x="2798" y="292"/>
                    </a:lnTo>
                    <a:lnTo>
                      <a:pt x="2798" y="298"/>
                    </a:lnTo>
                    <a:lnTo>
                      <a:pt x="2794" y="304"/>
                    </a:lnTo>
                    <a:lnTo>
                      <a:pt x="2786" y="308"/>
                    </a:lnTo>
                    <a:lnTo>
                      <a:pt x="2786" y="308"/>
                    </a:lnTo>
                    <a:lnTo>
                      <a:pt x="2778" y="310"/>
                    </a:lnTo>
                    <a:lnTo>
                      <a:pt x="2772" y="308"/>
                    </a:lnTo>
                    <a:lnTo>
                      <a:pt x="2760" y="302"/>
                    </a:lnTo>
                    <a:lnTo>
                      <a:pt x="2752" y="300"/>
                    </a:lnTo>
                    <a:lnTo>
                      <a:pt x="2742" y="298"/>
                    </a:lnTo>
                    <a:lnTo>
                      <a:pt x="2726" y="298"/>
                    </a:lnTo>
                    <a:lnTo>
                      <a:pt x="2708" y="302"/>
                    </a:lnTo>
                    <a:lnTo>
                      <a:pt x="2708" y="302"/>
                    </a:lnTo>
                    <a:lnTo>
                      <a:pt x="2680" y="306"/>
                    </a:lnTo>
                    <a:lnTo>
                      <a:pt x="2658" y="306"/>
                    </a:lnTo>
                    <a:lnTo>
                      <a:pt x="2640" y="302"/>
                    </a:lnTo>
                    <a:lnTo>
                      <a:pt x="2626" y="298"/>
                    </a:lnTo>
                    <a:lnTo>
                      <a:pt x="2606" y="286"/>
                    </a:lnTo>
                    <a:lnTo>
                      <a:pt x="2598" y="284"/>
                    </a:lnTo>
                    <a:lnTo>
                      <a:pt x="2590" y="286"/>
                    </a:lnTo>
                    <a:lnTo>
                      <a:pt x="2590" y="286"/>
                    </a:lnTo>
                    <a:lnTo>
                      <a:pt x="2580" y="288"/>
                    </a:lnTo>
                    <a:lnTo>
                      <a:pt x="2572" y="288"/>
                    </a:lnTo>
                    <a:lnTo>
                      <a:pt x="2564" y="286"/>
                    </a:lnTo>
                    <a:lnTo>
                      <a:pt x="2556" y="282"/>
                    </a:lnTo>
                    <a:lnTo>
                      <a:pt x="2544" y="272"/>
                    </a:lnTo>
                    <a:lnTo>
                      <a:pt x="2532" y="260"/>
                    </a:lnTo>
                    <a:lnTo>
                      <a:pt x="2520" y="246"/>
                    </a:lnTo>
                    <a:lnTo>
                      <a:pt x="2510" y="234"/>
                    </a:lnTo>
                    <a:lnTo>
                      <a:pt x="2504" y="230"/>
                    </a:lnTo>
                    <a:lnTo>
                      <a:pt x="2498" y="226"/>
                    </a:lnTo>
                    <a:lnTo>
                      <a:pt x="2492" y="224"/>
                    </a:lnTo>
                    <a:lnTo>
                      <a:pt x="2486" y="224"/>
                    </a:lnTo>
                    <a:lnTo>
                      <a:pt x="2486" y="224"/>
                    </a:lnTo>
                    <a:lnTo>
                      <a:pt x="2456" y="230"/>
                    </a:lnTo>
                    <a:lnTo>
                      <a:pt x="2438" y="234"/>
                    </a:lnTo>
                    <a:lnTo>
                      <a:pt x="2422" y="240"/>
                    </a:lnTo>
                    <a:lnTo>
                      <a:pt x="2408" y="246"/>
                    </a:lnTo>
                    <a:lnTo>
                      <a:pt x="2398" y="252"/>
                    </a:lnTo>
                    <a:lnTo>
                      <a:pt x="2394" y="256"/>
                    </a:lnTo>
                    <a:lnTo>
                      <a:pt x="2392" y="262"/>
                    </a:lnTo>
                    <a:lnTo>
                      <a:pt x="2392" y="266"/>
                    </a:lnTo>
                    <a:lnTo>
                      <a:pt x="2394" y="270"/>
                    </a:lnTo>
                    <a:lnTo>
                      <a:pt x="2394" y="270"/>
                    </a:lnTo>
                    <a:lnTo>
                      <a:pt x="2398" y="274"/>
                    </a:lnTo>
                    <a:lnTo>
                      <a:pt x="2400" y="278"/>
                    </a:lnTo>
                    <a:lnTo>
                      <a:pt x="2406" y="280"/>
                    </a:lnTo>
                    <a:lnTo>
                      <a:pt x="2410" y="280"/>
                    </a:lnTo>
                    <a:lnTo>
                      <a:pt x="2420" y="278"/>
                    </a:lnTo>
                    <a:lnTo>
                      <a:pt x="2432" y="274"/>
                    </a:lnTo>
                    <a:lnTo>
                      <a:pt x="2456" y="264"/>
                    </a:lnTo>
                    <a:lnTo>
                      <a:pt x="2464" y="262"/>
                    </a:lnTo>
                    <a:lnTo>
                      <a:pt x="2468" y="262"/>
                    </a:lnTo>
                    <a:lnTo>
                      <a:pt x="2472" y="264"/>
                    </a:lnTo>
                    <a:lnTo>
                      <a:pt x="2472" y="264"/>
                    </a:lnTo>
                    <a:lnTo>
                      <a:pt x="2474" y="266"/>
                    </a:lnTo>
                    <a:lnTo>
                      <a:pt x="2476" y="268"/>
                    </a:lnTo>
                    <a:lnTo>
                      <a:pt x="2472" y="272"/>
                    </a:lnTo>
                    <a:lnTo>
                      <a:pt x="2456" y="278"/>
                    </a:lnTo>
                    <a:lnTo>
                      <a:pt x="2436" y="286"/>
                    </a:lnTo>
                    <a:lnTo>
                      <a:pt x="2428" y="292"/>
                    </a:lnTo>
                    <a:lnTo>
                      <a:pt x="2422" y="298"/>
                    </a:lnTo>
                    <a:lnTo>
                      <a:pt x="2422" y="298"/>
                    </a:lnTo>
                    <a:lnTo>
                      <a:pt x="2422" y="304"/>
                    </a:lnTo>
                    <a:lnTo>
                      <a:pt x="2424" y="308"/>
                    </a:lnTo>
                    <a:lnTo>
                      <a:pt x="2428" y="320"/>
                    </a:lnTo>
                    <a:lnTo>
                      <a:pt x="2440" y="342"/>
                    </a:lnTo>
                    <a:lnTo>
                      <a:pt x="2444" y="350"/>
                    </a:lnTo>
                    <a:lnTo>
                      <a:pt x="2444" y="352"/>
                    </a:lnTo>
                    <a:lnTo>
                      <a:pt x="2444" y="354"/>
                    </a:lnTo>
                    <a:lnTo>
                      <a:pt x="2436" y="350"/>
                    </a:lnTo>
                    <a:lnTo>
                      <a:pt x="2418" y="340"/>
                    </a:lnTo>
                    <a:lnTo>
                      <a:pt x="2418" y="340"/>
                    </a:lnTo>
                    <a:lnTo>
                      <a:pt x="2398" y="326"/>
                    </a:lnTo>
                    <a:lnTo>
                      <a:pt x="2382" y="318"/>
                    </a:lnTo>
                    <a:lnTo>
                      <a:pt x="2364" y="310"/>
                    </a:lnTo>
                    <a:lnTo>
                      <a:pt x="2354" y="306"/>
                    </a:lnTo>
                    <a:lnTo>
                      <a:pt x="2348" y="302"/>
                    </a:lnTo>
                    <a:lnTo>
                      <a:pt x="2340" y="294"/>
                    </a:lnTo>
                    <a:lnTo>
                      <a:pt x="2340" y="294"/>
                    </a:lnTo>
                    <a:lnTo>
                      <a:pt x="2334" y="288"/>
                    </a:lnTo>
                    <a:lnTo>
                      <a:pt x="2330" y="286"/>
                    </a:lnTo>
                    <a:lnTo>
                      <a:pt x="2326" y="288"/>
                    </a:lnTo>
                    <a:lnTo>
                      <a:pt x="2320" y="290"/>
                    </a:lnTo>
                    <a:lnTo>
                      <a:pt x="2314" y="296"/>
                    </a:lnTo>
                    <a:lnTo>
                      <a:pt x="2304" y="300"/>
                    </a:lnTo>
                    <a:lnTo>
                      <a:pt x="2286" y="304"/>
                    </a:lnTo>
                    <a:lnTo>
                      <a:pt x="2262" y="308"/>
                    </a:lnTo>
                    <a:lnTo>
                      <a:pt x="2262" y="308"/>
                    </a:lnTo>
                    <a:lnTo>
                      <a:pt x="2206" y="308"/>
                    </a:lnTo>
                    <a:lnTo>
                      <a:pt x="2180" y="308"/>
                    </a:lnTo>
                    <a:lnTo>
                      <a:pt x="2156" y="306"/>
                    </a:lnTo>
                    <a:lnTo>
                      <a:pt x="2140" y="302"/>
                    </a:lnTo>
                    <a:lnTo>
                      <a:pt x="2128" y="298"/>
                    </a:lnTo>
                    <a:lnTo>
                      <a:pt x="2124" y="296"/>
                    </a:lnTo>
                    <a:lnTo>
                      <a:pt x="2124" y="292"/>
                    </a:lnTo>
                    <a:lnTo>
                      <a:pt x="2126" y="288"/>
                    </a:lnTo>
                    <a:lnTo>
                      <a:pt x="2130" y="284"/>
                    </a:lnTo>
                    <a:lnTo>
                      <a:pt x="2130" y="284"/>
                    </a:lnTo>
                    <a:lnTo>
                      <a:pt x="2142" y="278"/>
                    </a:lnTo>
                    <a:lnTo>
                      <a:pt x="2154" y="274"/>
                    </a:lnTo>
                    <a:lnTo>
                      <a:pt x="2172" y="272"/>
                    </a:lnTo>
                    <a:lnTo>
                      <a:pt x="2178" y="270"/>
                    </a:lnTo>
                    <a:lnTo>
                      <a:pt x="2180" y="268"/>
                    </a:lnTo>
                    <a:lnTo>
                      <a:pt x="2178" y="264"/>
                    </a:lnTo>
                    <a:lnTo>
                      <a:pt x="2170" y="256"/>
                    </a:lnTo>
                    <a:lnTo>
                      <a:pt x="2170" y="256"/>
                    </a:lnTo>
                    <a:lnTo>
                      <a:pt x="2154" y="240"/>
                    </a:lnTo>
                    <a:lnTo>
                      <a:pt x="2144" y="232"/>
                    </a:lnTo>
                    <a:lnTo>
                      <a:pt x="2134" y="228"/>
                    </a:lnTo>
                    <a:lnTo>
                      <a:pt x="2124" y="222"/>
                    </a:lnTo>
                    <a:lnTo>
                      <a:pt x="2110" y="220"/>
                    </a:lnTo>
                    <a:lnTo>
                      <a:pt x="2096" y="220"/>
                    </a:lnTo>
                    <a:lnTo>
                      <a:pt x="2080" y="220"/>
                    </a:lnTo>
                    <a:lnTo>
                      <a:pt x="2080" y="220"/>
                    </a:lnTo>
                    <a:lnTo>
                      <a:pt x="2064" y="222"/>
                    </a:lnTo>
                    <a:lnTo>
                      <a:pt x="2046" y="220"/>
                    </a:lnTo>
                    <a:lnTo>
                      <a:pt x="2030" y="218"/>
                    </a:lnTo>
                    <a:lnTo>
                      <a:pt x="2014" y="212"/>
                    </a:lnTo>
                    <a:lnTo>
                      <a:pt x="1982" y="202"/>
                    </a:lnTo>
                    <a:lnTo>
                      <a:pt x="1948" y="194"/>
                    </a:lnTo>
                    <a:lnTo>
                      <a:pt x="1948" y="194"/>
                    </a:lnTo>
                    <a:lnTo>
                      <a:pt x="1932" y="190"/>
                    </a:lnTo>
                    <a:lnTo>
                      <a:pt x="1918" y="184"/>
                    </a:lnTo>
                    <a:lnTo>
                      <a:pt x="1890" y="172"/>
                    </a:lnTo>
                    <a:lnTo>
                      <a:pt x="1876" y="166"/>
                    </a:lnTo>
                    <a:lnTo>
                      <a:pt x="1862" y="160"/>
                    </a:lnTo>
                    <a:lnTo>
                      <a:pt x="1848" y="158"/>
                    </a:lnTo>
                    <a:lnTo>
                      <a:pt x="1832" y="158"/>
                    </a:lnTo>
                    <a:lnTo>
                      <a:pt x="1832" y="158"/>
                    </a:lnTo>
                    <a:lnTo>
                      <a:pt x="1820" y="160"/>
                    </a:lnTo>
                    <a:lnTo>
                      <a:pt x="1812" y="164"/>
                    </a:lnTo>
                    <a:lnTo>
                      <a:pt x="1808" y="170"/>
                    </a:lnTo>
                    <a:lnTo>
                      <a:pt x="1806" y="176"/>
                    </a:lnTo>
                    <a:lnTo>
                      <a:pt x="1804" y="182"/>
                    </a:lnTo>
                    <a:lnTo>
                      <a:pt x="1800" y="186"/>
                    </a:lnTo>
                    <a:lnTo>
                      <a:pt x="1792" y="188"/>
                    </a:lnTo>
                    <a:lnTo>
                      <a:pt x="1780" y="188"/>
                    </a:lnTo>
                    <a:lnTo>
                      <a:pt x="1780" y="188"/>
                    </a:lnTo>
                    <a:lnTo>
                      <a:pt x="1774" y="186"/>
                    </a:lnTo>
                    <a:lnTo>
                      <a:pt x="1768" y="184"/>
                    </a:lnTo>
                    <a:lnTo>
                      <a:pt x="1764" y="180"/>
                    </a:lnTo>
                    <a:lnTo>
                      <a:pt x="1762" y="176"/>
                    </a:lnTo>
                    <a:lnTo>
                      <a:pt x="1760" y="166"/>
                    </a:lnTo>
                    <a:lnTo>
                      <a:pt x="1760" y="156"/>
                    </a:lnTo>
                    <a:lnTo>
                      <a:pt x="1760" y="146"/>
                    </a:lnTo>
                    <a:lnTo>
                      <a:pt x="1758" y="138"/>
                    </a:lnTo>
                    <a:lnTo>
                      <a:pt x="1756" y="136"/>
                    </a:lnTo>
                    <a:lnTo>
                      <a:pt x="1750" y="134"/>
                    </a:lnTo>
                    <a:lnTo>
                      <a:pt x="1744" y="134"/>
                    </a:lnTo>
                    <a:lnTo>
                      <a:pt x="1736" y="134"/>
                    </a:lnTo>
                    <a:lnTo>
                      <a:pt x="1736" y="134"/>
                    </a:lnTo>
                    <a:lnTo>
                      <a:pt x="1732" y="136"/>
                    </a:lnTo>
                    <a:lnTo>
                      <a:pt x="1730" y="140"/>
                    </a:lnTo>
                    <a:lnTo>
                      <a:pt x="1726" y="148"/>
                    </a:lnTo>
                    <a:lnTo>
                      <a:pt x="1724" y="172"/>
                    </a:lnTo>
                    <a:lnTo>
                      <a:pt x="1720" y="182"/>
                    </a:lnTo>
                    <a:lnTo>
                      <a:pt x="1718" y="186"/>
                    </a:lnTo>
                    <a:lnTo>
                      <a:pt x="1716" y="190"/>
                    </a:lnTo>
                    <a:lnTo>
                      <a:pt x="1712" y="190"/>
                    </a:lnTo>
                    <a:lnTo>
                      <a:pt x="1706" y="190"/>
                    </a:lnTo>
                    <a:lnTo>
                      <a:pt x="1698" y="188"/>
                    </a:lnTo>
                    <a:lnTo>
                      <a:pt x="1688" y="184"/>
                    </a:lnTo>
                    <a:lnTo>
                      <a:pt x="1688" y="184"/>
                    </a:lnTo>
                    <a:lnTo>
                      <a:pt x="1684" y="182"/>
                    </a:lnTo>
                    <a:lnTo>
                      <a:pt x="1678" y="176"/>
                    </a:lnTo>
                    <a:lnTo>
                      <a:pt x="1668" y="162"/>
                    </a:lnTo>
                    <a:lnTo>
                      <a:pt x="1650" y="132"/>
                    </a:lnTo>
                    <a:lnTo>
                      <a:pt x="1640" y="116"/>
                    </a:lnTo>
                    <a:lnTo>
                      <a:pt x="1630" y="106"/>
                    </a:lnTo>
                    <a:lnTo>
                      <a:pt x="1624" y="104"/>
                    </a:lnTo>
                    <a:lnTo>
                      <a:pt x="1620" y="102"/>
                    </a:lnTo>
                    <a:lnTo>
                      <a:pt x="1614" y="102"/>
                    </a:lnTo>
                    <a:lnTo>
                      <a:pt x="1608" y="106"/>
                    </a:lnTo>
                    <a:lnTo>
                      <a:pt x="1608" y="106"/>
                    </a:lnTo>
                    <a:lnTo>
                      <a:pt x="1600" y="114"/>
                    </a:lnTo>
                    <a:lnTo>
                      <a:pt x="1598" y="116"/>
                    </a:lnTo>
                    <a:lnTo>
                      <a:pt x="1600" y="118"/>
                    </a:lnTo>
                    <a:lnTo>
                      <a:pt x="1604" y="120"/>
                    </a:lnTo>
                    <a:lnTo>
                      <a:pt x="1610" y="122"/>
                    </a:lnTo>
                    <a:lnTo>
                      <a:pt x="1616" y="124"/>
                    </a:lnTo>
                    <a:lnTo>
                      <a:pt x="1616" y="126"/>
                    </a:lnTo>
                    <a:lnTo>
                      <a:pt x="1616" y="130"/>
                    </a:lnTo>
                    <a:lnTo>
                      <a:pt x="1610" y="138"/>
                    </a:lnTo>
                    <a:lnTo>
                      <a:pt x="1592" y="150"/>
                    </a:lnTo>
                    <a:lnTo>
                      <a:pt x="1592" y="150"/>
                    </a:lnTo>
                    <a:lnTo>
                      <a:pt x="1574" y="160"/>
                    </a:lnTo>
                    <a:lnTo>
                      <a:pt x="1572" y="160"/>
                    </a:lnTo>
                    <a:lnTo>
                      <a:pt x="1570" y="158"/>
                    </a:lnTo>
                    <a:lnTo>
                      <a:pt x="1568" y="156"/>
                    </a:lnTo>
                    <a:lnTo>
                      <a:pt x="1560" y="156"/>
                    </a:lnTo>
                    <a:lnTo>
                      <a:pt x="1546" y="160"/>
                    </a:lnTo>
                    <a:lnTo>
                      <a:pt x="1522" y="168"/>
                    </a:lnTo>
                    <a:lnTo>
                      <a:pt x="1522" y="168"/>
                    </a:lnTo>
                    <a:lnTo>
                      <a:pt x="1482" y="180"/>
                    </a:lnTo>
                    <a:lnTo>
                      <a:pt x="1476" y="182"/>
                    </a:lnTo>
                    <a:lnTo>
                      <a:pt x="1476" y="180"/>
                    </a:lnTo>
                    <a:lnTo>
                      <a:pt x="1476" y="180"/>
                    </a:lnTo>
                    <a:lnTo>
                      <a:pt x="1494" y="168"/>
                    </a:lnTo>
                    <a:lnTo>
                      <a:pt x="1526" y="152"/>
                    </a:lnTo>
                    <a:lnTo>
                      <a:pt x="1526" y="152"/>
                    </a:lnTo>
                    <a:lnTo>
                      <a:pt x="1552" y="140"/>
                    </a:lnTo>
                    <a:lnTo>
                      <a:pt x="1558" y="136"/>
                    </a:lnTo>
                    <a:lnTo>
                      <a:pt x="1560" y="132"/>
                    </a:lnTo>
                    <a:lnTo>
                      <a:pt x="1560" y="132"/>
                    </a:lnTo>
                    <a:lnTo>
                      <a:pt x="1556" y="132"/>
                    </a:lnTo>
                    <a:lnTo>
                      <a:pt x="1538" y="134"/>
                    </a:lnTo>
                    <a:lnTo>
                      <a:pt x="1538" y="134"/>
                    </a:lnTo>
                    <a:lnTo>
                      <a:pt x="1530" y="136"/>
                    </a:lnTo>
                    <a:lnTo>
                      <a:pt x="1522" y="134"/>
                    </a:lnTo>
                    <a:lnTo>
                      <a:pt x="1510" y="134"/>
                    </a:lnTo>
                    <a:lnTo>
                      <a:pt x="1506" y="134"/>
                    </a:lnTo>
                    <a:lnTo>
                      <a:pt x="1498" y="136"/>
                    </a:lnTo>
                    <a:lnTo>
                      <a:pt x="1488" y="140"/>
                    </a:lnTo>
                    <a:lnTo>
                      <a:pt x="1474" y="148"/>
                    </a:lnTo>
                    <a:lnTo>
                      <a:pt x="1474" y="148"/>
                    </a:lnTo>
                    <a:lnTo>
                      <a:pt x="1462" y="156"/>
                    </a:lnTo>
                    <a:lnTo>
                      <a:pt x="1454" y="160"/>
                    </a:lnTo>
                    <a:lnTo>
                      <a:pt x="1448" y="160"/>
                    </a:lnTo>
                    <a:lnTo>
                      <a:pt x="1442" y="162"/>
                    </a:lnTo>
                    <a:lnTo>
                      <a:pt x="1438" y="162"/>
                    </a:lnTo>
                    <a:lnTo>
                      <a:pt x="1432" y="164"/>
                    </a:lnTo>
                    <a:lnTo>
                      <a:pt x="1422" y="168"/>
                    </a:lnTo>
                    <a:lnTo>
                      <a:pt x="1406" y="178"/>
                    </a:lnTo>
                    <a:lnTo>
                      <a:pt x="1406" y="178"/>
                    </a:lnTo>
                    <a:lnTo>
                      <a:pt x="1378" y="198"/>
                    </a:lnTo>
                    <a:lnTo>
                      <a:pt x="1358" y="210"/>
                    </a:lnTo>
                    <a:lnTo>
                      <a:pt x="1352" y="214"/>
                    </a:lnTo>
                    <a:lnTo>
                      <a:pt x="1350" y="218"/>
                    </a:lnTo>
                    <a:lnTo>
                      <a:pt x="1350" y="224"/>
                    </a:lnTo>
                    <a:lnTo>
                      <a:pt x="1352" y="230"/>
                    </a:lnTo>
                    <a:lnTo>
                      <a:pt x="1352" y="230"/>
                    </a:lnTo>
                    <a:lnTo>
                      <a:pt x="1352" y="234"/>
                    </a:lnTo>
                    <a:lnTo>
                      <a:pt x="1352" y="236"/>
                    </a:lnTo>
                    <a:lnTo>
                      <a:pt x="1340" y="232"/>
                    </a:lnTo>
                    <a:lnTo>
                      <a:pt x="1332" y="230"/>
                    </a:lnTo>
                    <a:lnTo>
                      <a:pt x="1324" y="228"/>
                    </a:lnTo>
                    <a:lnTo>
                      <a:pt x="1316" y="230"/>
                    </a:lnTo>
                    <a:lnTo>
                      <a:pt x="1308" y="232"/>
                    </a:lnTo>
                    <a:lnTo>
                      <a:pt x="1308" y="232"/>
                    </a:lnTo>
                    <a:lnTo>
                      <a:pt x="1300" y="236"/>
                    </a:lnTo>
                    <a:lnTo>
                      <a:pt x="1296" y="236"/>
                    </a:lnTo>
                    <a:lnTo>
                      <a:pt x="1294" y="236"/>
                    </a:lnTo>
                    <a:lnTo>
                      <a:pt x="1290" y="232"/>
                    </a:lnTo>
                    <a:lnTo>
                      <a:pt x="1286" y="228"/>
                    </a:lnTo>
                    <a:lnTo>
                      <a:pt x="1280" y="226"/>
                    </a:lnTo>
                    <a:lnTo>
                      <a:pt x="1270" y="224"/>
                    </a:lnTo>
                    <a:lnTo>
                      <a:pt x="1258" y="222"/>
                    </a:lnTo>
                    <a:lnTo>
                      <a:pt x="1258" y="222"/>
                    </a:lnTo>
                    <a:lnTo>
                      <a:pt x="1236" y="220"/>
                    </a:lnTo>
                    <a:lnTo>
                      <a:pt x="1216" y="214"/>
                    </a:lnTo>
                    <a:lnTo>
                      <a:pt x="1198" y="206"/>
                    </a:lnTo>
                    <a:lnTo>
                      <a:pt x="1178" y="196"/>
                    </a:lnTo>
                    <a:lnTo>
                      <a:pt x="1160" y="186"/>
                    </a:lnTo>
                    <a:lnTo>
                      <a:pt x="1138" y="178"/>
                    </a:lnTo>
                    <a:lnTo>
                      <a:pt x="1114" y="172"/>
                    </a:lnTo>
                    <a:lnTo>
                      <a:pt x="1102" y="172"/>
                    </a:lnTo>
                    <a:lnTo>
                      <a:pt x="1088" y="172"/>
                    </a:lnTo>
                    <a:lnTo>
                      <a:pt x="1088" y="172"/>
                    </a:lnTo>
                    <a:lnTo>
                      <a:pt x="1074" y="170"/>
                    </a:lnTo>
                    <a:lnTo>
                      <a:pt x="1062" y="168"/>
                    </a:lnTo>
                    <a:lnTo>
                      <a:pt x="1052" y="162"/>
                    </a:lnTo>
                    <a:lnTo>
                      <a:pt x="1044" y="158"/>
                    </a:lnTo>
                    <a:lnTo>
                      <a:pt x="1036" y="152"/>
                    </a:lnTo>
                    <a:lnTo>
                      <a:pt x="1026" y="146"/>
                    </a:lnTo>
                    <a:lnTo>
                      <a:pt x="1014" y="142"/>
                    </a:lnTo>
                    <a:lnTo>
                      <a:pt x="998" y="140"/>
                    </a:lnTo>
                    <a:lnTo>
                      <a:pt x="998" y="140"/>
                    </a:lnTo>
                    <a:lnTo>
                      <a:pt x="982" y="138"/>
                    </a:lnTo>
                    <a:lnTo>
                      <a:pt x="970" y="140"/>
                    </a:lnTo>
                    <a:lnTo>
                      <a:pt x="950" y="144"/>
                    </a:lnTo>
                    <a:lnTo>
                      <a:pt x="940" y="146"/>
                    </a:lnTo>
                    <a:lnTo>
                      <a:pt x="932" y="146"/>
                    </a:lnTo>
                    <a:lnTo>
                      <a:pt x="922" y="146"/>
                    </a:lnTo>
                    <a:lnTo>
                      <a:pt x="912" y="142"/>
                    </a:lnTo>
                    <a:lnTo>
                      <a:pt x="912" y="142"/>
                    </a:lnTo>
                    <a:lnTo>
                      <a:pt x="898" y="138"/>
                    </a:lnTo>
                    <a:lnTo>
                      <a:pt x="884" y="134"/>
                    </a:lnTo>
                    <a:lnTo>
                      <a:pt x="852" y="132"/>
                    </a:lnTo>
                    <a:lnTo>
                      <a:pt x="816" y="128"/>
                    </a:lnTo>
                    <a:lnTo>
                      <a:pt x="798" y="122"/>
                    </a:lnTo>
                    <a:lnTo>
                      <a:pt x="778" y="116"/>
                    </a:lnTo>
                    <a:lnTo>
                      <a:pt x="778" y="116"/>
                    </a:lnTo>
                    <a:lnTo>
                      <a:pt x="758" y="110"/>
                    </a:lnTo>
                    <a:lnTo>
                      <a:pt x="744" y="108"/>
                    </a:lnTo>
                    <a:lnTo>
                      <a:pt x="732" y="108"/>
                    </a:lnTo>
                    <a:lnTo>
                      <a:pt x="722" y="110"/>
                    </a:lnTo>
                    <a:lnTo>
                      <a:pt x="710" y="114"/>
                    </a:lnTo>
                    <a:lnTo>
                      <a:pt x="698" y="116"/>
                    </a:lnTo>
                    <a:lnTo>
                      <a:pt x="682" y="114"/>
                    </a:lnTo>
                    <a:lnTo>
                      <a:pt x="664" y="110"/>
                    </a:lnTo>
                    <a:lnTo>
                      <a:pt x="664" y="110"/>
                    </a:lnTo>
                    <a:lnTo>
                      <a:pt x="648" y="104"/>
                    </a:lnTo>
                    <a:lnTo>
                      <a:pt x="640" y="98"/>
                    </a:lnTo>
                    <a:lnTo>
                      <a:pt x="636" y="94"/>
                    </a:lnTo>
                    <a:lnTo>
                      <a:pt x="636" y="90"/>
                    </a:lnTo>
                    <a:lnTo>
                      <a:pt x="634" y="86"/>
                    </a:lnTo>
                    <a:lnTo>
                      <a:pt x="630" y="82"/>
                    </a:lnTo>
                    <a:lnTo>
                      <a:pt x="622" y="82"/>
                    </a:lnTo>
                    <a:lnTo>
                      <a:pt x="604" y="80"/>
                    </a:lnTo>
                    <a:lnTo>
                      <a:pt x="604" y="80"/>
                    </a:lnTo>
                    <a:lnTo>
                      <a:pt x="572" y="82"/>
                    </a:lnTo>
                    <a:lnTo>
                      <a:pt x="556" y="82"/>
                    </a:lnTo>
                    <a:lnTo>
                      <a:pt x="552" y="82"/>
                    </a:lnTo>
                    <a:lnTo>
                      <a:pt x="548" y="80"/>
                    </a:lnTo>
                    <a:lnTo>
                      <a:pt x="540" y="72"/>
                    </a:lnTo>
                    <a:lnTo>
                      <a:pt x="540" y="72"/>
                    </a:lnTo>
                    <a:lnTo>
                      <a:pt x="534" y="66"/>
                    </a:lnTo>
                    <a:lnTo>
                      <a:pt x="528" y="66"/>
                    </a:lnTo>
                    <a:lnTo>
                      <a:pt x="524" y="66"/>
                    </a:lnTo>
                    <a:lnTo>
                      <a:pt x="518" y="68"/>
                    </a:lnTo>
                    <a:lnTo>
                      <a:pt x="510" y="70"/>
                    </a:lnTo>
                    <a:lnTo>
                      <a:pt x="506" y="70"/>
                    </a:lnTo>
                    <a:lnTo>
                      <a:pt x="500" y="66"/>
                    </a:lnTo>
                    <a:lnTo>
                      <a:pt x="500" y="66"/>
                    </a:lnTo>
                    <a:lnTo>
                      <a:pt x="488" y="56"/>
                    </a:lnTo>
                    <a:lnTo>
                      <a:pt x="482" y="52"/>
                    </a:lnTo>
                    <a:lnTo>
                      <a:pt x="474" y="50"/>
                    </a:lnTo>
                    <a:lnTo>
                      <a:pt x="466" y="50"/>
                    </a:lnTo>
                    <a:lnTo>
                      <a:pt x="456" y="52"/>
                    </a:lnTo>
                    <a:lnTo>
                      <a:pt x="444" y="58"/>
                    </a:lnTo>
                    <a:lnTo>
                      <a:pt x="432" y="68"/>
                    </a:lnTo>
                    <a:lnTo>
                      <a:pt x="432" y="68"/>
                    </a:lnTo>
                    <a:lnTo>
                      <a:pt x="418" y="78"/>
                    </a:lnTo>
                    <a:lnTo>
                      <a:pt x="404" y="82"/>
                    </a:lnTo>
                    <a:lnTo>
                      <a:pt x="392" y="84"/>
                    </a:lnTo>
                    <a:lnTo>
                      <a:pt x="378" y="84"/>
                    </a:lnTo>
                    <a:lnTo>
                      <a:pt x="364" y="84"/>
                    </a:lnTo>
                    <a:lnTo>
                      <a:pt x="348" y="86"/>
                    </a:lnTo>
                    <a:lnTo>
                      <a:pt x="330" y="94"/>
                    </a:lnTo>
                    <a:lnTo>
                      <a:pt x="310" y="106"/>
                    </a:lnTo>
                    <a:lnTo>
                      <a:pt x="310" y="106"/>
                    </a:lnTo>
                    <a:lnTo>
                      <a:pt x="300" y="114"/>
                    </a:lnTo>
                    <a:lnTo>
                      <a:pt x="290" y="120"/>
                    </a:lnTo>
                    <a:lnTo>
                      <a:pt x="282" y="122"/>
                    </a:lnTo>
                    <a:lnTo>
                      <a:pt x="274" y="124"/>
                    </a:lnTo>
                    <a:lnTo>
                      <a:pt x="260" y="126"/>
                    </a:lnTo>
                    <a:lnTo>
                      <a:pt x="250" y="124"/>
                    </a:lnTo>
                    <a:lnTo>
                      <a:pt x="240" y="124"/>
                    </a:lnTo>
                    <a:lnTo>
                      <a:pt x="236" y="124"/>
                    </a:lnTo>
                    <a:lnTo>
                      <a:pt x="230" y="126"/>
                    </a:lnTo>
                    <a:lnTo>
                      <a:pt x="226" y="130"/>
                    </a:lnTo>
                    <a:lnTo>
                      <a:pt x="222" y="134"/>
                    </a:lnTo>
                    <a:lnTo>
                      <a:pt x="212" y="152"/>
                    </a:lnTo>
                    <a:lnTo>
                      <a:pt x="212" y="152"/>
                    </a:lnTo>
                    <a:lnTo>
                      <a:pt x="202" y="172"/>
                    </a:lnTo>
                    <a:lnTo>
                      <a:pt x="192" y="188"/>
                    </a:lnTo>
                    <a:lnTo>
                      <a:pt x="182" y="202"/>
                    </a:lnTo>
                    <a:lnTo>
                      <a:pt x="172" y="212"/>
                    </a:lnTo>
                    <a:lnTo>
                      <a:pt x="158" y="220"/>
                    </a:lnTo>
                    <a:lnTo>
                      <a:pt x="142" y="224"/>
                    </a:lnTo>
                    <a:lnTo>
                      <a:pt x="122" y="228"/>
                    </a:lnTo>
                    <a:lnTo>
                      <a:pt x="96" y="228"/>
                    </a:lnTo>
                    <a:lnTo>
                      <a:pt x="96" y="228"/>
                    </a:lnTo>
                    <a:lnTo>
                      <a:pt x="84" y="230"/>
                    </a:lnTo>
                    <a:lnTo>
                      <a:pt x="78" y="232"/>
                    </a:lnTo>
                    <a:lnTo>
                      <a:pt x="74" y="236"/>
                    </a:lnTo>
                    <a:lnTo>
                      <a:pt x="74" y="240"/>
                    </a:lnTo>
                    <a:lnTo>
                      <a:pt x="74" y="244"/>
                    </a:lnTo>
                    <a:lnTo>
                      <a:pt x="72" y="250"/>
                    </a:lnTo>
                    <a:lnTo>
                      <a:pt x="66" y="254"/>
                    </a:lnTo>
                    <a:lnTo>
                      <a:pt x="58" y="258"/>
                    </a:lnTo>
                    <a:lnTo>
                      <a:pt x="58" y="258"/>
                    </a:lnTo>
                    <a:lnTo>
                      <a:pt x="54" y="260"/>
                    </a:lnTo>
                    <a:lnTo>
                      <a:pt x="52" y="262"/>
                    </a:lnTo>
                    <a:lnTo>
                      <a:pt x="54" y="266"/>
                    </a:lnTo>
                    <a:lnTo>
                      <a:pt x="58" y="268"/>
                    </a:lnTo>
                    <a:lnTo>
                      <a:pt x="72" y="274"/>
                    </a:lnTo>
                    <a:lnTo>
                      <a:pt x="92" y="282"/>
                    </a:lnTo>
                    <a:lnTo>
                      <a:pt x="114" y="292"/>
                    </a:lnTo>
                    <a:lnTo>
                      <a:pt x="136" y="304"/>
                    </a:lnTo>
                    <a:lnTo>
                      <a:pt x="156" y="318"/>
                    </a:lnTo>
                    <a:lnTo>
                      <a:pt x="162" y="326"/>
                    </a:lnTo>
                    <a:lnTo>
                      <a:pt x="168" y="334"/>
                    </a:lnTo>
                    <a:lnTo>
                      <a:pt x="168" y="334"/>
                    </a:lnTo>
                    <a:lnTo>
                      <a:pt x="172" y="342"/>
                    </a:lnTo>
                    <a:lnTo>
                      <a:pt x="176" y="346"/>
                    </a:lnTo>
                    <a:lnTo>
                      <a:pt x="186" y="354"/>
                    </a:lnTo>
                    <a:lnTo>
                      <a:pt x="196" y="356"/>
                    </a:lnTo>
                    <a:lnTo>
                      <a:pt x="206" y="356"/>
                    </a:lnTo>
                    <a:lnTo>
                      <a:pt x="212" y="356"/>
                    </a:lnTo>
                    <a:lnTo>
                      <a:pt x="218" y="356"/>
                    </a:lnTo>
                    <a:lnTo>
                      <a:pt x="220" y="356"/>
                    </a:lnTo>
                    <a:lnTo>
                      <a:pt x="222" y="358"/>
                    </a:lnTo>
                    <a:lnTo>
                      <a:pt x="220" y="364"/>
                    </a:lnTo>
                    <a:lnTo>
                      <a:pt x="220" y="364"/>
                    </a:lnTo>
                    <a:lnTo>
                      <a:pt x="220" y="372"/>
                    </a:lnTo>
                    <a:lnTo>
                      <a:pt x="220" y="376"/>
                    </a:lnTo>
                    <a:lnTo>
                      <a:pt x="224" y="378"/>
                    </a:lnTo>
                    <a:lnTo>
                      <a:pt x="228" y="380"/>
                    </a:lnTo>
                    <a:lnTo>
                      <a:pt x="232" y="380"/>
                    </a:lnTo>
                    <a:lnTo>
                      <a:pt x="236" y="382"/>
                    </a:lnTo>
                    <a:lnTo>
                      <a:pt x="240" y="386"/>
                    </a:lnTo>
                    <a:lnTo>
                      <a:pt x="242" y="392"/>
                    </a:lnTo>
                    <a:lnTo>
                      <a:pt x="242" y="392"/>
                    </a:lnTo>
                    <a:lnTo>
                      <a:pt x="244" y="400"/>
                    </a:lnTo>
                    <a:lnTo>
                      <a:pt x="248" y="402"/>
                    </a:lnTo>
                    <a:lnTo>
                      <a:pt x="254" y="404"/>
                    </a:lnTo>
                    <a:lnTo>
                      <a:pt x="260" y="402"/>
                    </a:lnTo>
                    <a:lnTo>
                      <a:pt x="266" y="402"/>
                    </a:lnTo>
                    <a:lnTo>
                      <a:pt x="270" y="402"/>
                    </a:lnTo>
                    <a:lnTo>
                      <a:pt x="274" y="404"/>
                    </a:lnTo>
                    <a:lnTo>
                      <a:pt x="276" y="410"/>
                    </a:lnTo>
                    <a:lnTo>
                      <a:pt x="276" y="410"/>
                    </a:lnTo>
                    <a:lnTo>
                      <a:pt x="274" y="418"/>
                    </a:lnTo>
                    <a:lnTo>
                      <a:pt x="272" y="418"/>
                    </a:lnTo>
                    <a:lnTo>
                      <a:pt x="270" y="418"/>
                    </a:lnTo>
                    <a:lnTo>
                      <a:pt x="266" y="416"/>
                    </a:lnTo>
                    <a:lnTo>
                      <a:pt x="262" y="416"/>
                    </a:lnTo>
                    <a:lnTo>
                      <a:pt x="258" y="418"/>
                    </a:lnTo>
                    <a:lnTo>
                      <a:pt x="252" y="424"/>
                    </a:lnTo>
                    <a:lnTo>
                      <a:pt x="252" y="424"/>
                    </a:lnTo>
                    <a:lnTo>
                      <a:pt x="250" y="426"/>
                    </a:lnTo>
                    <a:lnTo>
                      <a:pt x="248" y="426"/>
                    </a:lnTo>
                    <a:lnTo>
                      <a:pt x="240" y="422"/>
                    </a:lnTo>
                    <a:lnTo>
                      <a:pt x="234" y="420"/>
                    </a:lnTo>
                    <a:lnTo>
                      <a:pt x="224" y="420"/>
                    </a:lnTo>
                    <a:lnTo>
                      <a:pt x="212" y="420"/>
                    </a:lnTo>
                    <a:lnTo>
                      <a:pt x="194" y="422"/>
                    </a:lnTo>
                    <a:lnTo>
                      <a:pt x="194" y="422"/>
                    </a:lnTo>
                    <a:lnTo>
                      <a:pt x="186" y="422"/>
                    </a:lnTo>
                    <a:lnTo>
                      <a:pt x="180" y="420"/>
                    </a:lnTo>
                    <a:lnTo>
                      <a:pt x="176" y="418"/>
                    </a:lnTo>
                    <a:lnTo>
                      <a:pt x="174" y="416"/>
                    </a:lnTo>
                    <a:lnTo>
                      <a:pt x="174" y="408"/>
                    </a:lnTo>
                    <a:lnTo>
                      <a:pt x="176" y="398"/>
                    </a:lnTo>
                    <a:lnTo>
                      <a:pt x="176" y="390"/>
                    </a:lnTo>
                    <a:lnTo>
                      <a:pt x="174" y="388"/>
                    </a:lnTo>
                    <a:lnTo>
                      <a:pt x="172" y="384"/>
                    </a:lnTo>
                    <a:lnTo>
                      <a:pt x="168" y="384"/>
                    </a:lnTo>
                    <a:lnTo>
                      <a:pt x="162" y="384"/>
                    </a:lnTo>
                    <a:lnTo>
                      <a:pt x="140" y="388"/>
                    </a:lnTo>
                    <a:lnTo>
                      <a:pt x="140" y="388"/>
                    </a:lnTo>
                    <a:lnTo>
                      <a:pt x="116" y="396"/>
                    </a:lnTo>
                    <a:lnTo>
                      <a:pt x="92" y="406"/>
                    </a:lnTo>
                    <a:lnTo>
                      <a:pt x="56" y="424"/>
                    </a:lnTo>
                    <a:lnTo>
                      <a:pt x="28" y="440"/>
                    </a:lnTo>
                    <a:lnTo>
                      <a:pt x="18" y="444"/>
                    </a:lnTo>
                    <a:lnTo>
                      <a:pt x="10" y="446"/>
                    </a:lnTo>
                    <a:lnTo>
                      <a:pt x="10" y="446"/>
                    </a:lnTo>
                    <a:lnTo>
                      <a:pt x="4" y="448"/>
                    </a:lnTo>
                    <a:lnTo>
                      <a:pt x="0" y="452"/>
                    </a:lnTo>
                    <a:lnTo>
                      <a:pt x="0" y="456"/>
                    </a:lnTo>
                    <a:lnTo>
                      <a:pt x="2" y="460"/>
                    </a:lnTo>
                    <a:lnTo>
                      <a:pt x="8" y="466"/>
                    </a:lnTo>
                    <a:lnTo>
                      <a:pt x="16" y="470"/>
                    </a:lnTo>
                    <a:lnTo>
                      <a:pt x="28" y="472"/>
                    </a:lnTo>
                    <a:lnTo>
                      <a:pt x="42" y="474"/>
                    </a:lnTo>
                    <a:lnTo>
                      <a:pt x="42" y="474"/>
                    </a:lnTo>
                    <a:lnTo>
                      <a:pt x="54" y="474"/>
                    </a:lnTo>
                    <a:lnTo>
                      <a:pt x="60" y="478"/>
                    </a:lnTo>
                    <a:lnTo>
                      <a:pt x="58" y="480"/>
                    </a:lnTo>
                    <a:lnTo>
                      <a:pt x="56" y="484"/>
                    </a:lnTo>
                    <a:lnTo>
                      <a:pt x="52" y="488"/>
                    </a:lnTo>
                    <a:lnTo>
                      <a:pt x="50" y="492"/>
                    </a:lnTo>
                    <a:lnTo>
                      <a:pt x="50" y="498"/>
                    </a:lnTo>
                    <a:lnTo>
                      <a:pt x="56" y="502"/>
                    </a:lnTo>
                    <a:lnTo>
                      <a:pt x="56" y="502"/>
                    </a:lnTo>
                    <a:lnTo>
                      <a:pt x="64" y="506"/>
                    </a:lnTo>
                    <a:lnTo>
                      <a:pt x="66" y="512"/>
                    </a:lnTo>
                    <a:lnTo>
                      <a:pt x="68" y="520"/>
                    </a:lnTo>
                    <a:lnTo>
                      <a:pt x="70" y="524"/>
                    </a:lnTo>
                    <a:lnTo>
                      <a:pt x="74" y="528"/>
                    </a:lnTo>
                    <a:lnTo>
                      <a:pt x="82" y="532"/>
                    </a:lnTo>
                    <a:lnTo>
                      <a:pt x="94" y="534"/>
                    </a:lnTo>
                    <a:lnTo>
                      <a:pt x="94" y="534"/>
                    </a:lnTo>
                    <a:lnTo>
                      <a:pt x="110" y="534"/>
                    </a:lnTo>
                    <a:lnTo>
                      <a:pt x="122" y="534"/>
                    </a:lnTo>
                    <a:lnTo>
                      <a:pt x="144" y="528"/>
                    </a:lnTo>
                    <a:lnTo>
                      <a:pt x="154" y="526"/>
                    </a:lnTo>
                    <a:lnTo>
                      <a:pt x="166" y="526"/>
                    </a:lnTo>
                    <a:lnTo>
                      <a:pt x="176" y="528"/>
                    </a:lnTo>
                    <a:lnTo>
                      <a:pt x="190" y="534"/>
                    </a:lnTo>
                    <a:lnTo>
                      <a:pt x="190" y="534"/>
                    </a:lnTo>
                    <a:lnTo>
                      <a:pt x="198" y="536"/>
                    </a:lnTo>
                    <a:lnTo>
                      <a:pt x="204" y="538"/>
                    </a:lnTo>
                    <a:lnTo>
                      <a:pt x="210" y="538"/>
                    </a:lnTo>
                    <a:lnTo>
                      <a:pt x="218" y="536"/>
                    </a:lnTo>
                    <a:lnTo>
                      <a:pt x="230" y="530"/>
                    </a:lnTo>
                    <a:lnTo>
                      <a:pt x="242" y="522"/>
                    </a:lnTo>
                    <a:lnTo>
                      <a:pt x="254" y="512"/>
                    </a:lnTo>
                    <a:lnTo>
                      <a:pt x="266" y="506"/>
                    </a:lnTo>
                    <a:lnTo>
                      <a:pt x="270" y="506"/>
                    </a:lnTo>
                    <a:lnTo>
                      <a:pt x="276" y="506"/>
                    </a:lnTo>
                    <a:lnTo>
                      <a:pt x="280" y="508"/>
                    </a:lnTo>
                    <a:lnTo>
                      <a:pt x="286" y="510"/>
                    </a:lnTo>
                    <a:lnTo>
                      <a:pt x="286" y="510"/>
                    </a:lnTo>
                    <a:lnTo>
                      <a:pt x="290" y="516"/>
                    </a:lnTo>
                    <a:lnTo>
                      <a:pt x="290" y="518"/>
                    </a:lnTo>
                    <a:lnTo>
                      <a:pt x="290" y="522"/>
                    </a:lnTo>
                    <a:lnTo>
                      <a:pt x="288" y="524"/>
                    </a:lnTo>
                    <a:lnTo>
                      <a:pt x="282" y="526"/>
                    </a:lnTo>
                    <a:lnTo>
                      <a:pt x="272" y="528"/>
                    </a:lnTo>
                    <a:lnTo>
                      <a:pt x="264" y="530"/>
                    </a:lnTo>
                    <a:lnTo>
                      <a:pt x="260" y="534"/>
                    </a:lnTo>
                    <a:lnTo>
                      <a:pt x="260" y="536"/>
                    </a:lnTo>
                    <a:lnTo>
                      <a:pt x="262" y="538"/>
                    </a:lnTo>
                    <a:lnTo>
                      <a:pt x="274" y="544"/>
                    </a:lnTo>
                    <a:lnTo>
                      <a:pt x="274" y="544"/>
                    </a:lnTo>
                    <a:lnTo>
                      <a:pt x="280" y="550"/>
                    </a:lnTo>
                    <a:lnTo>
                      <a:pt x="286" y="554"/>
                    </a:lnTo>
                    <a:lnTo>
                      <a:pt x="290" y="558"/>
                    </a:lnTo>
                    <a:lnTo>
                      <a:pt x="292" y="564"/>
                    </a:lnTo>
                    <a:lnTo>
                      <a:pt x="292" y="570"/>
                    </a:lnTo>
                    <a:lnTo>
                      <a:pt x="292" y="574"/>
                    </a:lnTo>
                    <a:lnTo>
                      <a:pt x="288" y="584"/>
                    </a:lnTo>
                    <a:lnTo>
                      <a:pt x="280" y="592"/>
                    </a:lnTo>
                    <a:lnTo>
                      <a:pt x="270" y="598"/>
                    </a:lnTo>
                    <a:lnTo>
                      <a:pt x="258" y="600"/>
                    </a:lnTo>
                    <a:lnTo>
                      <a:pt x="244" y="598"/>
                    </a:lnTo>
                    <a:lnTo>
                      <a:pt x="244" y="598"/>
                    </a:lnTo>
                    <a:lnTo>
                      <a:pt x="240" y="598"/>
                    </a:lnTo>
                    <a:lnTo>
                      <a:pt x="234" y="598"/>
                    </a:lnTo>
                    <a:lnTo>
                      <a:pt x="226" y="602"/>
                    </a:lnTo>
                    <a:lnTo>
                      <a:pt x="220" y="610"/>
                    </a:lnTo>
                    <a:lnTo>
                      <a:pt x="214" y="618"/>
                    </a:lnTo>
                    <a:lnTo>
                      <a:pt x="210" y="624"/>
                    </a:lnTo>
                    <a:lnTo>
                      <a:pt x="202" y="630"/>
                    </a:lnTo>
                    <a:lnTo>
                      <a:pt x="198" y="630"/>
                    </a:lnTo>
                    <a:lnTo>
                      <a:pt x="192" y="630"/>
                    </a:lnTo>
                    <a:lnTo>
                      <a:pt x="186" y="628"/>
                    </a:lnTo>
                    <a:lnTo>
                      <a:pt x="180" y="624"/>
                    </a:lnTo>
                    <a:lnTo>
                      <a:pt x="180" y="624"/>
                    </a:lnTo>
                    <a:lnTo>
                      <a:pt x="172" y="620"/>
                    </a:lnTo>
                    <a:lnTo>
                      <a:pt x="166" y="618"/>
                    </a:lnTo>
                    <a:lnTo>
                      <a:pt x="160" y="618"/>
                    </a:lnTo>
                    <a:lnTo>
                      <a:pt x="154" y="620"/>
                    </a:lnTo>
                    <a:lnTo>
                      <a:pt x="144" y="626"/>
                    </a:lnTo>
                    <a:lnTo>
                      <a:pt x="136" y="636"/>
                    </a:lnTo>
                    <a:lnTo>
                      <a:pt x="124" y="658"/>
                    </a:lnTo>
                    <a:lnTo>
                      <a:pt x="118" y="666"/>
                    </a:lnTo>
                    <a:lnTo>
                      <a:pt x="112" y="672"/>
                    </a:lnTo>
                    <a:lnTo>
                      <a:pt x="112" y="672"/>
                    </a:lnTo>
                    <a:lnTo>
                      <a:pt x="106" y="674"/>
                    </a:lnTo>
                    <a:lnTo>
                      <a:pt x="102" y="678"/>
                    </a:lnTo>
                    <a:lnTo>
                      <a:pt x="96" y="690"/>
                    </a:lnTo>
                    <a:lnTo>
                      <a:pt x="92" y="702"/>
                    </a:lnTo>
                    <a:lnTo>
                      <a:pt x="88" y="708"/>
                    </a:lnTo>
                    <a:lnTo>
                      <a:pt x="82" y="712"/>
                    </a:lnTo>
                    <a:lnTo>
                      <a:pt x="82" y="712"/>
                    </a:lnTo>
                    <a:lnTo>
                      <a:pt x="76" y="716"/>
                    </a:lnTo>
                    <a:lnTo>
                      <a:pt x="74" y="720"/>
                    </a:lnTo>
                    <a:lnTo>
                      <a:pt x="74" y="726"/>
                    </a:lnTo>
                    <a:lnTo>
                      <a:pt x="76" y="730"/>
                    </a:lnTo>
                    <a:lnTo>
                      <a:pt x="88" y="740"/>
                    </a:lnTo>
                    <a:lnTo>
                      <a:pt x="108" y="756"/>
                    </a:lnTo>
                    <a:lnTo>
                      <a:pt x="108" y="756"/>
                    </a:lnTo>
                    <a:lnTo>
                      <a:pt x="116" y="764"/>
                    </a:lnTo>
                    <a:lnTo>
                      <a:pt x="118" y="772"/>
                    </a:lnTo>
                    <a:lnTo>
                      <a:pt x="118" y="778"/>
                    </a:lnTo>
                    <a:lnTo>
                      <a:pt x="116" y="784"/>
                    </a:lnTo>
                    <a:lnTo>
                      <a:pt x="114" y="790"/>
                    </a:lnTo>
                    <a:lnTo>
                      <a:pt x="112" y="794"/>
                    </a:lnTo>
                    <a:lnTo>
                      <a:pt x="112" y="800"/>
                    </a:lnTo>
                    <a:lnTo>
                      <a:pt x="116" y="804"/>
                    </a:lnTo>
                    <a:lnTo>
                      <a:pt x="116" y="804"/>
                    </a:lnTo>
                    <a:lnTo>
                      <a:pt x="132" y="818"/>
                    </a:lnTo>
                    <a:lnTo>
                      <a:pt x="148" y="834"/>
                    </a:lnTo>
                    <a:lnTo>
                      <a:pt x="158" y="840"/>
                    </a:lnTo>
                    <a:lnTo>
                      <a:pt x="168" y="844"/>
                    </a:lnTo>
                    <a:lnTo>
                      <a:pt x="180" y="844"/>
                    </a:lnTo>
                    <a:lnTo>
                      <a:pt x="194" y="840"/>
                    </a:lnTo>
                    <a:lnTo>
                      <a:pt x="194" y="840"/>
                    </a:lnTo>
                    <a:lnTo>
                      <a:pt x="208" y="836"/>
                    </a:lnTo>
                    <a:lnTo>
                      <a:pt x="218" y="834"/>
                    </a:lnTo>
                    <a:lnTo>
                      <a:pt x="228" y="836"/>
                    </a:lnTo>
                    <a:lnTo>
                      <a:pt x="234" y="838"/>
                    </a:lnTo>
                    <a:lnTo>
                      <a:pt x="240" y="842"/>
                    </a:lnTo>
                    <a:lnTo>
                      <a:pt x="242" y="848"/>
                    </a:lnTo>
                    <a:lnTo>
                      <a:pt x="242" y="858"/>
                    </a:lnTo>
                    <a:lnTo>
                      <a:pt x="238" y="868"/>
                    </a:lnTo>
                    <a:lnTo>
                      <a:pt x="238" y="868"/>
                    </a:lnTo>
                    <a:lnTo>
                      <a:pt x="236" y="878"/>
                    </a:lnTo>
                    <a:lnTo>
                      <a:pt x="236" y="884"/>
                    </a:lnTo>
                    <a:lnTo>
                      <a:pt x="238" y="888"/>
                    </a:lnTo>
                    <a:lnTo>
                      <a:pt x="242" y="890"/>
                    </a:lnTo>
                    <a:lnTo>
                      <a:pt x="244" y="892"/>
                    </a:lnTo>
                    <a:lnTo>
                      <a:pt x="246" y="896"/>
                    </a:lnTo>
                    <a:lnTo>
                      <a:pt x="246" y="900"/>
                    </a:lnTo>
                    <a:lnTo>
                      <a:pt x="244" y="908"/>
                    </a:lnTo>
                    <a:lnTo>
                      <a:pt x="244" y="908"/>
                    </a:lnTo>
                    <a:lnTo>
                      <a:pt x="242" y="918"/>
                    </a:lnTo>
                    <a:lnTo>
                      <a:pt x="244" y="922"/>
                    </a:lnTo>
                    <a:lnTo>
                      <a:pt x="248" y="924"/>
                    </a:lnTo>
                    <a:lnTo>
                      <a:pt x="254" y="924"/>
                    </a:lnTo>
                    <a:lnTo>
                      <a:pt x="262" y="920"/>
                    </a:lnTo>
                    <a:lnTo>
                      <a:pt x="270" y="916"/>
                    </a:lnTo>
                    <a:lnTo>
                      <a:pt x="284" y="904"/>
                    </a:lnTo>
                    <a:lnTo>
                      <a:pt x="284" y="904"/>
                    </a:lnTo>
                    <a:lnTo>
                      <a:pt x="292" y="900"/>
                    </a:lnTo>
                    <a:lnTo>
                      <a:pt x="300" y="898"/>
                    </a:lnTo>
                    <a:lnTo>
                      <a:pt x="308" y="898"/>
                    </a:lnTo>
                    <a:lnTo>
                      <a:pt x="316" y="902"/>
                    </a:lnTo>
                    <a:lnTo>
                      <a:pt x="326" y="906"/>
                    </a:lnTo>
                    <a:lnTo>
                      <a:pt x="336" y="912"/>
                    </a:lnTo>
                    <a:lnTo>
                      <a:pt x="352" y="926"/>
                    </a:lnTo>
                    <a:lnTo>
                      <a:pt x="352" y="926"/>
                    </a:lnTo>
                    <a:lnTo>
                      <a:pt x="358" y="930"/>
                    </a:lnTo>
                    <a:lnTo>
                      <a:pt x="362" y="932"/>
                    </a:lnTo>
                    <a:lnTo>
                      <a:pt x="366" y="930"/>
                    </a:lnTo>
                    <a:lnTo>
                      <a:pt x="370" y="926"/>
                    </a:lnTo>
                    <a:lnTo>
                      <a:pt x="376" y="918"/>
                    </a:lnTo>
                    <a:lnTo>
                      <a:pt x="380" y="916"/>
                    </a:lnTo>
                    <a:lnTo>
                      <a:pt x="386" y="918"/>
                    </a:lnTo>
                    <a:lnTo>
                      <a:pt x="386" y="918"/>
                    </a:lnTo>
                    <a:lnTo>
                      <a:pt x="392" y="920"/>
                    </a:lnTo>
                    <a:lnTo>
                      <a:pt x="402" y="918"/>
                    </a:lnTo>
                    <a:lnTo>
                      <a:pt x="420" y="912"/>
                    </a:lnTo>
                    <a:lnTo>
                      <a:pt x="432" y="908"/>
                    </a:lnTo>
                    <a:lnTo>
                      <a:pt x="432" y="908"/>
                    </a:lnTo>
                    <a:lnTo>
                      <a:pt x="432" y="910"/>
                    </a:lnTo>
                    <a:lnTo>
                      <a:pt x="430" y="916"/>
                    </a:lnTo>
                    <a:lnTo>
                      <a:pt x="430" y="916"/>
                    </a:lnTo>
                    <a:lnTo>
                      <a:pt x="418" y="932"/>
                    </a:lnTo>
                    <a:lnTo>
                      <a:pt x="412" y="946"/>
                    </a:lnTo>
                    <a:lnTo>
                      <a:pt x="410" y="962"/>
                    </a:lnTo>
                    <a:lnTo>
                      <a:pt x="410" y="978"/>
                    </a:lnTo>
                    <a:lnTo>
                      <a:pt x="410" y="978"/>
                    </a:lnTo>
                    <a:lnTo>
                      <a:pt x="408" y="986"/>
                    </a:lnTo>
                    <a:lnTo>
                      <a:pt x="406" y="990"/>
                    </a:lnTo>
                    <a:lnTo>
                      <a:pt x="402" y="992"/>
                    </a:lnTo>
                    <a:lnTo>
                      <a:pt x="396" y="994"/>
                    </a:lnTo>
                    <a:lnTo>
                      <a:pt x="392" y="998"/>
                    </a:lnTo>
                    <a:lnTo>
                      <a:pt x="386" y="1000"/>
                    </a:lnTo>
                    <a:lnTo>
                      <a:pt x="380" y="1008"/>
                    </a:lnTo>
                    <a:lnTo>
                      <a:pt x="374" y="1018"/>
                    </a:lnTo>
                    <a:lnTo>
                      <a:pt x="374" y="1018"/>
                    </a:lnTo>
                    <a:lnTo>
                      <a:pt x="368" y="1028"/>
                    </a:lnTo>
                    <a:lnTo>
                      <a:pt x="360" y="1036"/>
                    </a:lnTo>
                    <a:lnTo>
                      <a:pt x="352" y="1040"/>
                    </a:lnTo>
                    <a:lnTo>
                      <a:pt x="342" y="1044"/>
                    </a:lnTo>
                    <a:lnTo>
                      <a:pt x="332" y="1048"/>
                    </a:lnTo>
                    <a:lnTo>
                      <a:pt x="324" y="1054"/>
                    </a:lnTo>
                    <a:lnTo>
                      <a:pt x="314" y="1060"/>
                    </a:lnTo>
                    <a:lnTo>
                      <a:pt x="306" y="1072"/>
                    </a:lnTo>
                    <a:lnTo>
                      <a:pt x="306" y="1072"/>
                    </a:lnTo>
                    <a:lnTo>
                      <a:pt x="300" y="1082"/>
                    </a:lnTo>
                    <a:lnTo>
                      <a:pt x="296" y="1088"/>
                    </a:lnTo>
                    <a:lnTo>
                      <a:pt x="292" y="1090"/>
                    </a:lnTo>
                    <a:lnTo>
                      <a:pt x="288" y="1088"/>
                    </a:lnTo>
                    <a:lnTo>
                      <a:pt x="276" y="1086"/>
                    </a:lnTo>
                    <a:lnTo>
                      <a:pt x="268" y="1088"/>
                    </a:lnTo>
                    <a:lnTo>
                      <a:pt x="254" y="1090"/>
                    </a:lnTo>
                    <a:lnTo>
                      <a:pt x="254" y="1090"/>
                    </a:lnTo>
                    <a:lnTo>
                      <a:pt x="244" y="1096"/>
                    </a:lnTo>
                    <a:lnTo>
                      <a:pt x="236" y="1100"/>
                    </a:lnTo>
                    <a:lnTo>
                      <a:pt x="232" y="1104"/>
                    </a:lnTo>
                    <a:lnTo>
                      <a:pt x="228" y="1110"/>
                    </a:lnTo>
                    <a:lnTo>
                      <a:pt x="222" y="1118"/>
                    </a:lnTo>
                    <a:lnTo>
                      <a:pt x="218" y="1124"/>
                    </a:lnTo>
                    <a:lnTo>
                      <a:pt x="210" y="1128"/>
                    </a:lnTo>
                    <a:lnTo>
                      <a:pt x="210" y="1128"/>
                    </a:lnTo>
                    <a:lnTo>
                      <a:pt x="200" y="1132"/>
                    </a:lnTo>
                    <a:lnTo>
                      <a:pt x="194" y="1138"/>
                    </a:lnTo>
                    <a:lnTo>
                      <a:pt x="188" y="1144"/>
                    </a:lnTo>
                    <a:lnTo>
                      <a:pt x="186" y="1148"/>
                    </a:lnTo>
                    <a:lnTo>
                      <a:pt x="188" y="1152"/>
                    </a:lnTo>
                    <a:lnTo>
                      <a:pt x="192" y="1154"/>
                    </a:lnTo>
                    <a:lnTo>
                      <a:pt x="200" y="1154"/>
                    </a:lnTo>
                    <a:lnTo>
                      <a:pt x="212" y="1150"/>
                    </a:lnTo>
                    <a:lnTo>
                      <a:pt x="212" y="1150"/>
                    </a:lnTo>
                    <a:lnTo>
                      <a:pt x="224" y="1144"/>
                    </a:lnTo>
                    <a:lnTo>
                      <a:pt x="234" y="1138"/>
                    </a:lnTo>
                    <a:lnTo>
                      <a:pt x="248" y="1124"/>
                    </a:lnTo>
                    <a:lnTo>
                      <a:pt x="256" y="1116"/>
                    </a:lnTo>
                    <a:lnTo>
                      <a:pt x="258" y="1116"/>
                    </a:lnTo>
                    <a:lnTo>
                      <a:pt x="262" y="1120"/>
                    </a:lnTo>
                    <a:lnTo>
                      <a:pt x="262" y="1120"/>
                    </a:lnTo>
                    <a:lnTo>
                      <a:pt x="266" y="1124"/>
                    </a:lnTo>
                    <a:lnTo>
                      <a:pt x="270" y="1124"/>
                    </a:lnTo>
                    <a:lnTo>
                      <a:pt x="278" y="1122"/>
                    </a:lnTo>
                    <a:lnTo>
                      <a:pt x="282" y="1120"/>
                    </a:lnTo>
                    <a:lnTo>
                      <a:pt x="284" y="1120"/>
                    </a:lnTo>
                    <a:lnTo>
                      <a:pt x="288" y="1124"/>
                    </a:lnTo>
                    <a:lnTo>
                      <a:pt x="290" y="1128"/>
                    </a:lnTo>
                    <a:lnTo>
                      <a:pt x="290" y="1128"/>
                    </a:lnTo>
                    <a:lnTo>
                      <a:pt x="292" y="1136"/>
                    </a:lnTo>
                    <a:lnTo>
                      <a:pt x="296" y="1138"/>
                    </a:lnTo>
                    <a:lnTo>
                      <a:pt x="298" y="1140"/>
                    </a:lnTo>
                    <a:lnTo>
                      <a:pt x="302" y="1138"/>
                    </a:lnTo>
                    <a:lnTo>
                      <a:pt x="306" y="1136"/>
                    </a:lnTo>
                    <a:lnTo>
                      <a:pt x="308" y="1130"/>
                    </a:lnTo>
                    <a:lnTo>
                      <a:pt x="308" y="1126"/>
                    </a:lnTo>
                    <a:lnTo>
                      <a:pt x="306" y="1120"/>
                    </a:lnTo>
                    <a:lnTo>
                      <a:pt x="306" y="1120"/>
                    </a:lnTo>
                    <a:lnTo>
                      <a:pt x="306" y="1114"/>
                    </a:lnTo>
                    <a:lnTo>
                      <a:pt x="308" y="1110"/>
                    </a:lnTo>
                    <a:lnTo>
                      <a:pt x="312" y="1106"/>
                    </a:lnTo>
                    <a:lnTo>
                      <a:pt x="316" y="1102"/>
                    </a:lnTo>
                    <a:lnTo>
                      <a:pt x="322" y="1100"/>
                    </a:lnTo>
                    <a:lnTo>
                      <a:pt x="328" y="1100"/>
                    </a:lnTo>
                    <a:lnTo>
                      <a:pt x="332" y="1102"/>
                    </a:lnTo>
                    <a:lnTo>
                      <a:pt x="334" y="1108"/>
                    </a:lnTo>
                    <a:lnTo>
                      <a:pt x="334" y="1108"/>
                    </a:lnTo>
                    <a:lnTo>
                      <a:pt x="334" y="1110"/>
                    </a:lnTo>
                    <a:lnTo>
                      <a:pt x="336" y="1110"/>
                    </a:lnTo>
                    <a:lnTo>
                      <a:pt x="340" y="1110"/>
                    </a:lnTo>
                    <a:lnTo>
                      <a:pt x="354" y="1100"/>
                    </a:lnTo>
                    <a:lnTo>
                      <a:pt x="372" y="1088"/>
                    </a:lnTo>
                    <a:lnTo>
                      <a:pt x="380" y="1084"/>
                    </a:lnTo>
                    <a:lnTo>
                      <a:pt x="388" y="1082"/>
                    </a:lnTo>
                    <a:lnTo>
                      <a:pt x="388" y="1082"/>
                    </a:lnTo>
                    <a:lnTo>
                      <a:pt x="394" y="1082"/>
                    </a:lnTo>
                    <a:lnTo>
                      <a:pt x="396" y="1080"/>
                    </a:lnTo>
                    <a:lnTo>
                      <a:pt x="394" y="1074"/>
                    </a:lnTo>
                    <a:lnTo>
                      <a:pt x="394" y="1068"/>
                    </a:lnTo>
                    <a:lnTo>
                      <a:pt x="398" y="1062"/>
                    </a:lnTo>
                    <a:lnTo>
                      <a:pt x="408" y="1052"/>
                    </a:lnTo>
                    <a:lnTo>
                      <a:pt x="424" y="1042"/>
                    </a:lnTo>
                    <a:lnTo>
                      <a:pt x="424" y="1042"/>
                    </a:lnTo>
                    <a:lnTo>
                      <a:pt x="440" y="1032"/>
                    </a:lnTo>
                    <a:lnTo>
                      <a:pt x="452" y="1024"/>
                    </a:lnTo>
                    <a:lnTo>
                      <a:pt x="462" y="1016"/>
                    </a:lnTo>
                    <a:lnTo>
                      <a:pt x="468" y="1010"/>
                    </a:lnTo>
                    <a:lnTo>
                      <a:pt x="478" y="998"/>
                    </a:lnTo>
                    <a:lnTo>
                      <a:pt x="484" y="994"/>
                    </a:lnTo>
                    <a:lnTo>
                      <a:pt x="492" y="988"/>
                    </a:lnTo>
                    <a:lnTo>
                      <a:pt x="492" y="988"/>
                    </a:lnTo>
                    <a:lnTo>
                      <a:pt x="516" y="976"/>
                    </a:lnTo>
                    <a:lnTo>
                      <a:pt x="538" y="964"/>
                    </a:lnTo>
                    <a:lnTo>
                      <a:pt x="548" y="956"/>
                    </a:lnTo>
                    <a:lnTo>
                      <a:pt x="556" y="950"/>
                    </a:lnTo>
                    <a:lnTo>
                      <a:pt x="562" y="942"/>
                    </a:lnTo>
                    <a:lnTo>
                      <a:pt x="566" y="934"/>
                    </a:lnTo>
                    <a:lnTo>
                      <a:pt x="566" y="934"/>
                    </a:lnTo>
                    <a:lnTo>
                      <a:pt x="568" y="928"/>
                    </a:lnTo>
                    <a:lnTo>
                      <a:pt x="572" y="922"/>
                    </a:lnTo>
                    <a:lnTo>
                      <a:pt x="580" y="916"/>
                    </a:lnTo>
                    <a:lnTo>
                      <a:pt x="588" y="912"/>
                    </a:lnTo>
                    <a:lnTo>
                      <a:pt x="592" y="906"/>
                    </a:lnTo>
                    <a:lnTo>
                      <a:pt x="592" y="900"/>
                    </a:lnTo>
                    <a:lnTo>
                      <a:pt x="592" y="900"/>
                    </a:lnTo>
                    <a:lnTo>
                      <a:pt x="592" y="898"/>
                    </a:lnTo>
                    <a:lnTo>
                      <a:pt x="590" y="896"/>
                    </a:lnTo>
                    <a:lnTo>
                      <a:pt x="582" y="892"/>
                    </a:lnTo>
                    <a:lnTo>
                      <a:pt x="564" y="892"/>
                    </a:lnTo>
                    <a:lnTo>
                      <a:pt x="556" y="890"/>
                    </a:lnTo>
                    <a:lnTo>
                      <a:pt x="554" y="890"/>
                    </a:lnTo>
                    <a:lnTo>
                      <a:pt x="554" y="888"/>
                    </a:lnTo>
                    <a:lnTo>
                      <a:pt x="554" y="886"/>
                    </a:lnTo>
                    <a:lnTo>
                      <a:pt x="556" y="882"/>
                    </a:lnTo>
                    <a:lnTo>
                      <a:pt x="570" y="870"/>
                    </a:lnTo>
                    <a:lnTo>
                      <a:pt x="570" y="870"/>
                    </a:lnTo>
                    <a:lnTo>
                      <a:pt x="598" y="846"/>
                    </a:lnTo>
                    <a:lnTo>
                      <a:pt x="616" y="828"/>
                    </a:lnTo>
                    <a:lnTo>
                      <a:pt x="630" y="810"/>
                    </a:lnTo>
                    <a:lnTo>
                      <a:pt x="644" y="786"/>
                    </a:lnTo>
                    <a:lnTo>
                      <a:pt x="644" y="786"/>
                    </a:lnTo>
                    <a:lnTo>
                      <a:pt x="654" y="774"/>
                    </a:lnTo>
                    <a:lnTo>
                      <a:pt x="666" y="764"/>
                    </a:lnTo>
                    <a:lnTo>
                      <a:pt x="680" y="756"/>
                    </a:lnTo>
                    <a:lnTo>
                      <a:pt x="694" y="750"/>
                    </a:lnTo>
                    <a:lnTo>
                      <a:pt x="710" y="750"/>
                    </a:lnTo>
                    <a:lnTo>
                      <a:pt x="726" y="752"/>
                    </a:lnTo>
                    <a:lnTo>
                      <a:pt x="742" y="758"/>
                    </a:lnTo>
                    <a:lnTo>
                      <a:pt x="750" y="764"/>
                    </a:lnTo>
                    <a:lnTo>
                      <a:pt x="758" y="770"/>
                    </a:lnTo>
                    <a:lnTo>
                      <a:pt x="758" y="770"/>
                    </a:lnTo>
                    <a:lnTo>
                      <a:pt x="768" y="782"/>
                    </a:lnTo>
                    <a:lnTo>
                      <a:pt x="770" y="784"/>
                    </a:lnTo>
                    <a:lnTo>
                      <a:pt x="770" y="784"/>
                    </a:lnTo>
                    <a:lnTo>
                      <a:pt x="752" y="776"/>
                    </a:lnTo>
                    <a:lnTo>
                      <a:pt x="738" y="768"/>
                    </a:lnTo>
                    <a:lnTo>
                      <a:pt x="720" y="764"/>
                    </a:lnTo>
                    <a:lnTo>
                      <a:pt x="712" y="762"/>
                    </a:lnTo>
                    <a:lnTo>
                      <a:pt x="704" y="762"/>
                    </a:lnTo>
                    <a:lnTo>
                      <a:pt x="696" y="764"/>
                    </a:lnTo>
                    <a:lnTo>
                      <a:pt x="690" y="768"/>
                    </a:lnTo>
                    <a:lnTo>
                      <a:pt x="690" y="768"/>
                    </a:lnTo>
                    <a:lnTo>
                      <a:pt x="680" y="776"/>
                    </a:lnTo>
                    <a:lnTo>
                      <a:pt x="674" y="784"/>
                    </a:lnTo>
                    <a:lnTo>
                      <a:pt x="672" y="790"/>
                    </a:lnTo>
                    <a:lnTo>
                      <a:pt x="672" y="796"/>
                    </a:lnTo>
                    <a:lnTo>
                      <a:pt x="672" y="802"/>
                    </a:lnTo>
                    <a:lnTo>
                      <a:pt x="670" y="810"/>
                    </a:lnTo>
                    <a:lnTo>
                      <a:pt x="666" y="818"/>
                    </a:lnTo>
                    <a:lnTo>
                      <a:pt x="658" y="828"/>
                    </a:lnTo>
                    <a:lnTo>
                      <a:pt x="658" y="828"/>
                    </a:lnTo>
                    <a:lnTo>
                      <a:pt x="652" y="836"/>
                    </a:lnTo>
                    <a:lnTo>
                      <a:pt x="650" y="844"/>
                    </a:lnTo>
                    <a:lnTo>
                      <a:pt x="652" y="848"/>
                    </a:lnTo>
                    <a:lnTo>
                      <a:pt x="656" y="852"/>
                    </a:lnTo>
                    <a:lnTo>
                      <a:pt x="660" y="856"/>
                    </a:lnTo>
                    <a:lnTo>
                      <a:pt x="662" y="858"/>
                    </a:lnTo>
                    <a:lnTo>
                      <a:pt x="662" y="862"/>
                    </a:lnTo>
                    <a:lnTo>
                      <a:pt x="656" y="866"/>
                    </a:lnTo>
                    <a:lnTo>
                      <a:pt x="656" y="866"/>
                    </a:lnTo>
                    <a:lnTo>
                      <a:pt x="646" y="874"/>
                    </a:lnTo>
                    <a:lnTo>
                      <a:pt x="644" y="876"/>
                    </a:lnTo>
                    <a:lnTo>
                      <a:pt x="644" y="878"/>
                    </a:lnTo>
                    <a:lnTo>
                      <a:pt x="646" y="880"/>
                    </a:lnTo>
                    <a:lnTo>
                      <a:pt x="648" y="882"/>
                    </a:lnTo>
                    <a:lnTo>
                      <a:pt x="658" y="884"/>
                    </a:lnTo>
                    <a:lnTo>
                      <a:pt x="670" y="884"/>
                    </a:lnTo>
                    <a:lnTo>
                      <a:pt x="684" y="882"/>
                    </a:lnTo>
                    <a:lnTo>
                      <a:pt x="698" y="876"/>
                    </a:lnTo>
                    <a:lnTo>
                      <a:pt x="712" y="866"/>
                    </a:lnTo>
                    <a:lnTo>
                      <a:pt x="712" y="866"/>
                    </a:lnTo>
                    <a:lnTo>
                      <a:pt x="732" y="850"/>
                    </a:lnTo>
                    <a:lnTo>
                      <a:pt x="748" y="840"/>
                    </a:lnTo>
                    <a:lnTo>
                      <a:pt x="762" y="834"/>
                    </a:lnTo>
                    <a:lnTo>
                      <a:pt x="778" y="834"/>
                    </a:lnTo>
                    <a:lnTo>
                      <a:pt x="778" y="834"/>
                    </a:lnTo>
                    <a:lnTo>
                      <a:pt x="786" y="832"/>
                    </a:lnTo>
                    <a:lnTo>
                      <a:pt x="790" y="830"/>
                    </a:lnTo>
                    <a:lnTo>
                      <a:pt x="790" y="828"/>
                    </a:lnTo>
                    <a:lnTo>
                      <a:pt x="790" y="824"/>
                    </a:lnTo>
                    <a:lnTo>
                      <a:pt x="790" y="820"/>
                    </a:lnTo>
                    <a:lnTo>
                      <a:pt x="790" y="818"/>
                    </a:lnTo>
                    <a:lnTo>
                      <a:pt x="794" y="814"/>
                    </a:lnTo>
                    <a:lnTo>
                      <a:pt x="800" y="810"/>
                    </a:lnTo>
                    <a:lnTo>
                      <a:pt x="800" y="810"/>
                    </a:lnTo>
                    <a:lnTo>
                      <a:pt x="804" y="806"/>
                    </a:lnTo>
                    <a:lnTo>
                      <a:pt x="806" y="802"/>
                    </a:lnTo>
                    <a:lnTo>
                      <a:pt x="804" y="796"/>
                    </a:lnTo>
                    <a:lnTo>
                      <a:pt x="802" y="790"/>
                    </a:lnTo>
                    <a:lnTo>
                      <a:pt x="800" y="784"/>
                    </a:lnTo>
                    <a:lnTo>
                      <a:pt x="800" y="780"/>
                    </a:lnTo>
                    <a:lnTo>
                      <a:pt x="804" y="776"/>
                    </a:lnTo>
                    <a:lnTo>
                      <a:pt x="812" y="774"/>
                    </a:lnTo>
                    <a:lnTo>
                      <a:pt x="812" y="774"/>
                    </a:lnTo>
                    <a:lnTo>
                      <a:pt x="824" y="772"/>
                    </a:lnTo>
                    <a:lnTo>
                      <a:pt x="834" y="770"/>
                    </a:lnTo>
                    <a:lnTo>
                      <a:pt x="850" y="764"/>
                    </a:lnTo>
                    <a:lnTo>
                      <a:pt x="856" y="764"/>
                    </a:lnTo>
                    <a:lnTo>
                      <a:pt x="860" y="764"/>
                    </a:lnTo>
                    <a:lnTo>
                      <a:pt x="862" y="768"/>
                    </a:lnTo>
                    <a:lnTo>
                      <a:pt x="862" y="774"/>
                    </a:lnTo>
                    <a:lnTo>
                      <a:pt x="862" y="774"/>
                    </a:lnTo>
                    <a:lnTo>
                      <a:pt x="862" y="780"/>
                    </a:lnTo>
                    <a:lnTo>
                      <a:pt x="866" y="784"/>
                    </a:lnTo>
                    <a:lnTo>
                      <a:pt x="870" y="788"/>
                    </a:lnTo>
                    <a:lnTo>
                      <a:pt x="874" y="790"/>
                    </a:lnTo>
                    <a:lnTo>
                      <a:pt x="888" y="794"/>
                    </a:lnTo>
                    <a:lnTo>
                      <a:pt x="896" y="798"/>
                    </a:lnTo>
                    <a:lnTo>
                      <a:pt x="906" y="802"/>
                    </a:lnTo>
                    <a:lnTo>
                      <a:pt x="906" y="802"/>
                    </a:lnTo>
                    <a:lnTo>
                      <a:pt x="912" y="806"/>
                    </a:lnTo>
                    <a:lnTo>
                      <a:pt x="918" y="806"/>
                    </a:lnTo>
                    <a:lnTo>
                      <a:pt x="922" y="804"/>
                    </a:lnTo>
                    <a:lnTo>
                      <a:pt x="924" y="802"/>
                    </a:lnTo>
                    <a:lnTo>
                      <a:pt x="926" y="800"/>
                    </a:lnTo>
                    <a:lnTo>
                      <a:pt x="930" y="800"/>
                    </a:lnTo>
                    <a:lnTo>
                      <a:pt x="934" y="804"/>
                    </a:lnTo>
                    <a:lnTo>
                      <a:pt x="940" y="810"/>
                    </a:lnTo>
                    <a:lnTo>
                      <a:pt x="940" y="810"/>
                    </a:lnTo>
                    <a:lnTo>
                      <a:pt x="948" y="820"/>
                    </a:lnTo>
                    <a:lnTo>
                      <a:pt x="958" y="824"/>
                    </a:lnTo>
                    <a:lnTo>
                      <a:pt x="968" y="828"/>
                    </a:lnTo>
                    <a:lnTo>
                      <a:pt x="978" y="828"/>
                    </a:lnTo>
                    <a:lnTo>
                      <a:pt x="1002" y="826"/>
                    </a:lnTo>
                    <a:lnTo>
                      <a:pt x="1024" y="824"/>
                    </a:lnTo>
                    <a:lnTo>
                      <a:pt x="1024" y="824"/>
                    </a:lnTo>
                    <a:lnTo>
                      <a:pt x="1036" y="826"/>
                    </a:lnTo>
                    <a:lnTo>
                      <a:pt x="1050" y="830"/>
                    </a:lnTo>
                    <a:lnTo>
                      <a:pt x="1076" y="842"/>
                    </a:lnTo>
                    <a:lnTo>
                      <a:pt x="1090" y="846"/>
                    </a:lnTo>
                    <a:lnTo>
                      <a:pt x="1104" y="850"/>
                    </a:lnTo>
                    <a:lnTo>
                      <a:pt x="1116" y="850"/>
                    </a:lnTo>
                    <a:lnTo>
                      <a:pt x="1122" y="848"/>
                    </a:lnTo>
                    <a:lnTo>
                      <a:pt x="1126" y="846"/>
                    </a:lnTo>
                    <a:lnTo>
                      <a:pt x="1126" y="846"/>
                    </a:lnTo>
                    <a:lnTo>
                      <a:pt x="1136" y="842"/>
                    </a:lnTo>
                    <a:lnTo>
                      <a:pt x="1142" y="840"/>
                    </a:lnTo>
                    <a:lnTo>
                      <a:pt x="1146" y="840"/>
                    </a:lnTo>
                    <a:lnTo>
                      <a:pt x="1150" y="842"/>
                    </a:lnTo>
                    <a:lnTo>
                      <a:pt x="1150" y="846"/>
                    </a:lnTo>
                    <a:lnTo>
                      <a:pt x="1150" y="850"/>
                    </a:lnTo>
                    <a:lnTo>
                      <a:pt x="1146" y="854"/>
                    </a:lnTo>
                    <a:lnTo>
                      <a:pt x="1142" y="858"/>
                    </a:lnTo>
                    <a:lnTo>
                      <a:pt x="1142" y="858"/>
                    </a:lnTo>
                    <a:lnTo>
                      <a:pt x="1138" y="860"/>
                    </a:lnTo>
                    <a:lnTo>
                      <a:pt x="1140" y="864"/>
                    </a:lnTo>
                    <a:lnTo>
                      <a:pt x="1146" y="868"/>
                    </a:lnTo>
                    <a:lnTo>
                      <a:pt x="1154" y="874"/>
                    </a:lnTo>
                    <a:lnTo>
                      <a:pt x="1174" y="882"/>
                    </a:lnTo>
                    <a:lnTo>
                      <a:pt x="1192" y="892"/>
                    </a:lnTo>
                    <a:lnTo>
                      <a:pt x="1192" y="892"/>
                    </a:lnTo>
                    <a:lnTo>
                      <a:pt x="1206" y="900"/>
                    </a:lnTo>
                    <a:lnTo>
                      <a:pt x="1216" y="912"/>
                    </a:lnTo>
                    <a:lnTo>
                      <a:pt x="1228" y="924"/>
                    </a:lnTo>
                    <a:lnTo>
                      <a:pt x="1244" y="934"/>
                    </a:lnTo>
                    <a:lnTo>
                      <a:pt x="1244" y="934"/>
                    </a:lnTo>
                    <a:lnTo>
                      <a:pt x="1254" y="938"/>
                    </a:lnTo>
                    <a:lnTo>
                      <a:pt x="1264" y="940"/>
                    </a:lnTo>
                    <a:lnTo>
                      <a:pt x="1272" y="940"/>
                    </a:lnTo>
                    <a:lnTo>
                      <a:pt x="1278" y="940"/>
                    </a:lnTo>
                    <a:lnTo>
                      <a:pt x="1282" y="938"/>
                    </a:lnTo>
                    <a:lnTo>
                      <a:pt x="1284" y="934"/>
                    </a:lnTo>
                    <a:lnTo>
                      <a:pt x="1284" y="930"/>
                    </a:lnTo>
                    <a:lnTo>
                      <a:pt x="1280" y="924"/>
                    </a:lnTo>
                    <a:lnTo>
                      <a:pt x="1280" y="924"/>
                    </a:lnTo>
                    <a:lnTo>
                      <a:pt x="1272" y="912"/>
                    </a:lnTo>
                    <a:lnTo>
                      <a:pt x="1268" y="904"/>
                    </a:lnTo>
                    <a:lnTo>
                      <a:pt x="1268" y="902"/>
                    </a:lnTo>
                    <a:lnTo>
                      <a:pt x="1270" y="902"/>
                    </a:lnTo>
                    <a:lnTo>
                      <a:pt x="1282" y="912"/>
                    </a:lnTo>
                    <a:lnTo>
                      <a:pt x="1282" y="912"/>
                    </a:lnTo>
                    <a:lnTo>
                      <a:pt x="1298" y="928"/>
                    </a:lnTo>
                    <a:lnTo>
                      <a:pt x="1314" y="938"/>
                    </a:lnTo>
                    <a:lnTo>
                      <a:pt x="1320" y="940"/>
                    </a:lnTo>
                    <a:lnTo>
                      <a:pt x="1324" y="940"/>
                    </a:lnTo>
                    <a:lnTo>
                      <a:pt x="1326" y="938"/>
                    </a:lnTo>
                    <a:lnTo>
                      <a:pt x="1326" y="930"/>
                    </a:lnTo>
                    <a:lnTo>
                      <a:pt x="1326" y="930"/>
                    </a:lnTo>
                    <a:lnTo>
                      <a:pt x="1322" y="916"/>
                    </a:lnTo>
                    <a:lnTo>
                      <a:pt x="1322" y="908"/>
                    </a:lnTo>
                    <a:lnTo>
                      <a:pt x="1322" y="906"/>
                    </a:lnTo>
                    <a:lnTo>
                      <a:pt x="1324" y="908"/>
                    </a:lnTo>
                    <a:lnTo>
                      <a:pt x="1332" y="922"/>
                    </a:lnTo>
                    <a:lnTo>
                      <a:pt x="1332" y="922"/>
                    </a:lnTo>
                    <a:lnTo>
                      <a:pt x="1338" y="930"/>
                    </a:lnTo>
                    <a:lnTo>
                      <a:pt x="1344" y="934"/>
                    </a:lnTo>
                    <a:lnTo>
                      <a:pt x="1348" y="936"/>
                    </a:lnTo>
                    <a:lnTo>
                      <a:pt x="1354" y="938"/>
                    </a:lnTo>
                    <a:lnTo>
                      <a:pt x="1358" y="938"/>
                    </a:lnTo>
                    <a:lnTo>
                      <a:pt x="1362" y="940"/>
                    </a:lnTo>
                    <a:lnTo>
                      <a:pt x="1368" y="942"/>
                    </a:lnTo>
                    <a:lnTo>
                      <a:pt x="1372" y="950"/>
                    </a:lnTo>
                    <a:lnTo>
                      <a:pt x="1372" y="950"/>
                    </a:lnTo>
                    <a:lnTo>
                      <a:pt x="1378" y="966"/>
                    </a:lnTo>
                    <a:lnTo>
                      <a:pt x="1382" y="976"/>
                    </a:lnTo>
                    <a:lnTo>
                      <a:pt x="1384" y="982"/>
                    </a:lnTo>
                    <a:lnTo>
                      <a:pt x="1390" y="988"/>
                    </a:lnTo>
                    <a:lnTo>
                      <a:pt x="1390" y="988"/>
                    </a:lnTo>
                    <a:lnTo>
                      <a:pt x="1394" y="992"/>
                    </a:lnTo>
                    <a:lnTo>
                      <a:pt x="1394" y="996"/>
                    </a:lnTo>
                    <a:lnTo>
                      <a:pt x="1390" y="1002"/>
                    </a:lnTo>
                    <a:lnTo>
                      <a:pt x="1388" y="1006"/>
                    </a:lnTo>
                    <a:lnTo>
                      <a:pt x="1388" y="1008"/>
                    </a:lnTo>
                    <a:lnTo>
                      <a:pt x="1392" y="1012"/>
                    </a:lnTo>
                    <a:lnTo>
                      <a:pt x="1398" y="1014"/>
                    </a:lnTo>
                    <a:lnTo>
                      <a:pt x="1398" y="1014"/>
                    </a:lnTo>
                    <a:lnTo>
                      <a:pt x="1412" y="1020"/>
                    </a:lnTo>
                    <a:lnTo>
                      <a:pt x="1414" y="1024"/>
                    </a:lnTo>
                    <a:lnTo>
                      <a:pt x="1416" y="1026"/>
                    </a:lnTo>
                    <a:lnTo>
                      <a:pt x="1422" y="1036"/>
                    </a:lnTo>
                    <a:lnTo>
                      <a:pt x="1426" y="1042"/>
                    </a:lnTo>
                    <a:lnTo>
                      <a:pt x="1434" y="1052"/>
                    </a:lnTo>
                    <a:lnTo>
                      <a:pt x="1434" y="1052"/>
                    </a:lnTo>
                    <a:lnTo>
                      <a:pt x="1452" y="1064"/>
                    </a:lnTo>
                    <a:lnTo>
                      <a:pt x="1464" y="1070"/>
                    </a:lnTo>
                    <a:lnTo>
                      <a:pt x="1466" y="1074"/>
                    </a:lnTo>
                    <a:lnTo>
                      <a:pt x="1460" y="1076"/>
                    </a:lnTo>
                    <a:lnTo>
                      <a:pt x="1460" y="1076"/>
                    </a:lnTo>
                    <a:lnTo>
                      <a:pt x="1452" y="1080"/>
                    </a:lnTo>
                    <a:lnTo>
                      <a:pt x="1450" y="1086"/>
                    </a:lnTo>
                    <a:lnTo>
                      <a:pt x="1448" y="1092"/>
                    </a:lnTo>
                    <a:lnTo>
                      <a:pt x="1442" y="1100"/>
                    </a:lnTo>
                    <a:lnTo>
                      <a:pt x="1442" y="1100"/>
                    </a:lnTo>
                    <a:lnTo>
                      <a:pt x="1440" y="1104"/>
                    </a:lnTo>
                    <a:lnTo>
                      <a:pt x="1440" y="1108"/>
                    </a:lnTo>
                    <a:lnTo>
                      <a:pt x="1440" y="1112"/>
                    </a:lnTo>
                    <a:lnTo>
                      <a:pt x="1442" y="1114"/>
                    </a:lnTo>
                    <a:lnTo>
                      <a:pt x="1446" y="1116"/>
                    </a:lnTo>
                    <a:lnTo>
                      <a:pt x="1450" y="1114"/>
                    </a:lnTo>
                    <a:lnTo>
                      <a:pt x="1452" y="1112"/>
                    </a:lnTo>
                    <a:lnTo>
                      <a:pt x="1456" y="1106"/>
                    </a:lnTo>
                    <a:lnTo>
                      <a:pt x="1456" y="1106"/>
                    </a:lnTo>
                    <a:lnTo>
                      <a:pt x="1462" y="1092"/>
                    </a:lnTo>
                    <a:lnTo>
                      <a:pt x="1466" y="1088"/>
                    </a:lnTo>
                    <a:lnTo>
                      <a:pt x="1470" y="1084"/>
                    </a:lnTo>
                    <a:lnTo>
                      <a:pt x="1474" y="1082"/>
                    </a:lnTo>
                    <a:lnTo>
                      <a:pt x="1478" y="1084"/>
                    </a:lnTo>
                    <a:lnTo>
                      <a:pt x="1484" y="1088"/>
                    </a:lnTo>
                    <a:lnTo>
                      <a:pt x="1488" y="1094"/>
                    </a:lnTo>
                    <a:lnTo>
                      <a:pt x="1488" y="1094"/>
                    </a:lnTo>
                    <a:lnTo>
                      <a:pt x="1492" y="1104"/>
                    </a:lnTo>
                    <a:lnTo>
                      <a:pt x="1494" y="1112"/>
                    </a:lnTo>
                    <a:lnTo>
                      <a:pt x="1494" y="1118"/>
                    </a:lnTo>
                    <a:lnTo>
                      <a:pt x="1492" y="1124"/>
                    </a:lnTo>
                    <a:lnTo>
                      <a:pt x="1488" y="1134"/>
                    </a:lnTo>
                    <a:lnTo>
                      <a:pt x="1488" y="1138"/>
                    </a:lnTo>
                    <a:lnTo>
                      <a:pt x="1488" y="1144"/>
                    </a:lnTo>
                    <a:lnTo>
                      <a:pt x="1488" y="1144"/>
                    </a:lnTo>
                    <a:lnTo>
                      <a:pt x="1492" y="1152"/>
                    </a:lnTo>
                    <a:lnTo>
                      <a:pt x="1494" y="1160"/>
                    </a:lnTo>
                    <a:lnTo>
                      <a:pt x="1496" y="1164"/>
                    </a:lnTo>
                    <a:lnTo>
                      <a:pt x="1498" y="1164"/>
                    </a:lnTo>
                    <a:lnTo>
                      <a:pt x="1502" y="1162"/>
                    </a:lnTo>
                    <a:lnTo>
                      <a:pt x="1508" y="1158"/>
                    </a:lnTo>
                    <a:lnTo>
                      <a:pt x="1508" y="1158"/>
                    </a:lnTo>
                    <a:lnTo>
                      <a:pt x="1516" y="1150"/>
                    </a:lnTo>
                    <a:lnTo>
                      <a:pt x="1524" y="1142"/>
                    </a:lnTo>
                    <a:lnTo>
                      <a:pt x="1526" y="1138"/>
                    </a:lnTo>
                    <a:lnTo>
                      <a:pt x="1526" y="1132"/>
                    </a:lnTo>
                    <a:lnTo>
                      <a:pt x="1524" y="1118"/>
                    </a:lnTo>
                    <a:lnTo>
                      <a:pt x="1524" y="1118"/>
                    </a:lnTo>
                    <a:lnTo>
                      <a:pt x="1522" y="1106"/>
                    </a:lnTo>
                    <a:lnTo>
                      <a:pt x="1524" y="1098"/>
                    </a:lnTo>
                    <a:lnTo>
                      <a:pt x="1528" y="1094"/>
                    </a:lnTo>
                    <a:lnTo>
                      <a:pt x="1530" y="1090"/>
                    </a:lnTo>
                    <a:lnTo>
                      <a:pt x="1530" y="1090"/>
                    </a:lnTo>
                    <a:lnTo>
                      <a:pt x="1528" y="1098"/>
                    </a:lnTo>
                    <a:lnTo>
                      <a:pt x="1530" y="1106"/>
                    </a:lnTo>
                    <a:lnTo>
                      <a:pt x="1532" y="1118"/>
                    </a:lnTo>
                    <a:lnTo>
                      <a:pt x="1534" y="1130"/>
                    </a:lnTo>
                    <a:lnTo>
                      <a:pt x="1532" y="1136"/>
                    </a:lnTo>
                    <a:lnTo>
                      <a:pt x="1530" y="1140"/>
                    </a:lnTo>
                    <a:lnTo>
                      <a:pt x="1530" y="1140"/>
                    </a:lnTo>
                    <a:lnTo>
                      <a:pt x="1526" y="1142"/>
                    </a:lnTo>
                    <a:lnTo>
                      <a:pt x="1526" y="1146"/>
                    </a:lnTo>
                    <a:lnTo>
                      <a:pt x="1526" y="1152"/>
                    </a:lnTo>
                    <a:lnTo>
                      <a:pt x="1526" y="1160"/>
                    </a:lnTo>
                    <a:lnTo>
                      <a:pt x="1524" y="1162"/>
                    </a:lnTo>
                    <a:lnTo>
                      <a:pt x="1522" y="1166"/>
                    </a:lnTo>
                    <a:lnTo>
                      <a:pt x="1522" y="1166"/>
                    </a:lnTo>
                    <a:lnTo>
                      <a:pt x="1516" y="1172"/>
                    </a:lnTo>
                    <a:lnTo>
                      <a:pt x="1512" y="1178"/>
                    </a:lnTo>
                    <a:lnTo>
                      <a:pt x="1512" y="1182"/>
                    </a:lnTo>
                    <a:lnTo>
                      <a:pt x="1512" y="1186"/>
                    </a:lnTo>
                    <a:lnTo>
                      <a:pt x="1518" y="1192"/>
                    </a:lnTo>
                    <a:lnTo>
                      <a:pt x="1520" y="1194"/>
                    </a:lnTo>
                    <a:lnTo>
                      <a:pt x="1524" y="1198"/>
                    </a:lnTo>
                    <a:lnTo>
                      <a:pt x="1524" y="1198"/>
                    </a:lnTo>
                    <a:lnTo>
                      <a:pt x="1528" y="1210"/>
                    </a:lnTo>
                    <a:lnTo>
                      <a:pt x="1534" y="1222"/>
                    </a:lnTo>
                    <a:lnTo>
                      <a:pt x="1542" y="1232"/>
                    </a:lnTo>
                    <a:lnTo>
                      <a:pt x="1554" y="1244"/>
                    </a:lnTo>
                    <a:lnTo>
                      <a:pt x="1554" y="1244"/>
                    </a:lnTo>
                    <a:lnTo>
                      <a:pt x="1558" y="1246"/>
                    </a:lnTo>
                    <a:lnTo>
                      <a:pt x="1560" y="1244"/>
                    </a:lnTo>
                    <a:lnTo>
                      <a:pt x="1562" y="1236"/>
                    </a:lnTo>
                    <a:lnTo>
                      <a:pt x="1564" y="1230"/>
                    </a:lnTo>
                    <a:lnTo>
                      <a:pt x="1566" y="1224"/>
                    </a:lnTo>
                    <a:lnTo>
                      <a:pt x="1574" y="1218"/>
                    </a:lnTo>
                    <a:lnTo>
                      <a:pt x="1584" y="1216"/>
                    </a:lnTo>
                    <a:lnTo>
                      <a:pt x="1584" y="1216"/>
                    </a:lnTo>
                    <a:lnTo>
                      <a:pt x="1592" y="1216"/>
                    </a:lnTo>
                    <a:lnTo>
                      <a:pt x="1594" y="1216"/>
                    </a:lnTo>
                    <a:lnTo>
                      <a:pt x="1586" y="1222"/>
                    </a:lnTo>
                    <a:lnTo>
                      <a:pt x="1582" y="1228"/>
                    </a:lnTo>
                    <a:lnTo>
                      <a:pt x="1578" y="1234"/>
                    </a:lnTo>
                    <a:lnTo>
                      <a:pt x="1574" y="1240"/>
                    </a:lnTo>
                    <a:lnTo>
                      <a:pt x="1576" y="1248"/>
                    </a:lnTo>
                    <a:lnTo>
                      <a:pt x="1576" y="1248"/>
                    </a:lnTo>
                    <a:lnTo>
                      <a:pt x="1582" y="1258"/>
                    </a:lnTo>
                    <a:lnTo>
                      <a:pt x="1586" y="1260"/>
                    </a:lnTo>
                    <a:lnTo>
                      <a:pt x="1588" y="1262"/>
                    </a:lnTo>
                    <a:lnTo>
                      <a:pt x="1590" y="1274"/>
                    </a:lnTo>
                    <a:lnTo>
                      <a:pt x="1590" y="1274"/>
                    </a:lnTo>
                    <a:lnTo>
                      <a:pt x="1592" y="1280"/>
                    </a:lnTo>
                    <a:lnTo>
                      <a:pt x="1596" y="1280"/>
                    </a:lnTo>
                    <a:lnTo>
                      <a:pt x="1600" y="1280"/>
                    </a:lnTo>
                    <a:lnTo>
                      <a:pt x="1604" y="1278"/>
                    </a:lnTo>
                    <a:lnTo>
                      <a:pt x="1608" y="1278"/>
                    </a:lnTo>
                    <a:lnTo>
                      <a:pt x="1610" y="1278"/>
                    </a:lnTo>
                    <a:lnTo>
                      <a:pt x="1610" y="1280"/>
                    </a:lnTo>
                    <a:lnTo>
                      <a:pt x="1606" y="1290"/>
                    </a:lnTo>
                    <a:lnTo>
                      <a:pt x="1606" y="1290"/>
                    </a:lnTo>
                    <a:lnTo>
                      <a:pt x="1598" y="1306"/>
                    </a:lnTo>
                    <a:lnTo>
                      <a:pt x="1596" y="1318"/>
                    </a:lnTo>
                    <a:lnTo>
                      <a:pt x="1598" y="1322"/>
                    </a:lnTo>
                    <a:lnTo>
                      <a:pt x="1600" y="1322"/>
                    </a:lnTo>
                    <a:lnTo>
                      <a:pt x="1600" y="1322"/>
                    </a:lnTo>
                    <a:lnTo>
                      <a:pt x="1602" y="1322"/>
                    </a:lnTo>
                    <a:lnTo>
                      <a:pt x="1602" y="1324"/>
                    </a:lnTo>
                    <a:lnTo>
                      <a:pt x="1602" y="1330"/>
                    </a:lnTo>
                    <a:lnTo>
                      <a:pt x="1602" y="1336"/>
                    </a:lnTo>
                    <a:lnTo>
                      <a:pt x="1604" y="1340"/>
                    </a:lnTo>
                    <a:lnTo>
                      <a:pt x="1608" y="1342"/>
                    </a:lnTo>
                    <a:lnTo>
                      <a:pt x="1608" y="1342"/>
                    </a:lnTo>
                    <a:lnTo>
                      <a:pt x="1610" y="1342"/>
                    </a:lnTo>
                    <a:lnTo>
                      <a:pt x="1612" y="1340"/>
                    </a:lnTo>
                    <a:lnTo>
                      <a:pt x="1614" y="1330"/>
                    </a:lnTo>
                    <a:lnTo>
                      <a:pt x="1616" y="1320"/>
                    </a:lnTo>
                    <a:lnTo>
                      <a:pt x="1618" y="1316"/>
                    </a:lnTo>
                    <a:lnTo>
                      <a:pt x="1622" y="1314"/>
                    </a:lnTo>
                    <a:lnTo>
                      <a:pt x="1622" y="1314"/>
                    </a:lnTo>
                    <a:lnTo>
                      <a:pt x="1630" y="1310"/>
                    </a:lnTo>
                    <a:lnTo>
                      <a:pt x="1636" y="1304"/>
                    </a:lnTo>
                    <a:lnTo>
                      <a:pt x="1642" y="1300"/>
                    </a:lnTo>
                    <a:lnTo>
                      <a:pt x="1642" y="1300"/>
                    </a:lnTo>
                    <a:lnTo>
                      <a:pt x="1644" y="1304"/>
                    </a:lnTo>
                    <a:lnTo>
                      <a:pt x="1644" y="1304"/>
                    </a:lnTo>
                    <a:lnTo>
                      <a:pt x="1646" y="1306"/>
                    </a:lnTo>
                    <a:lnTo>
                      <a:pt x="1648" y="1308"/>
                    </a:lnTo>
                    <a:lnTo>
                      <a:pt x="1654" y="1308"/>
                    </a:lnTo>
                    <a:lnTo>
                      <a:pt x="1660" y="1308"/>
                    </a:lnTo>
                    <a:lnTo>
                      <a:pt x="1660" y="1310"/>
                    </a:lnTo>
                    <a:lnTo>
                      <a:pt x="1660" y="1314"/>
                    </a:lnTo>
                    <a:lnTo>
                      <a:pt x="1660" y="1314"/>
                    </a:lnTo>
                    <a:lnTo>
                      <a:pt x="1660" y="1318"/>
                    </a:lnTo>
                    <a:lnTo>
                      <a:pt x="1658" y="1318"/>
                    </a:lnTo>
                    <a:lnTo>
                      <a:pt x="1656" y="1316"/>
                    </a:lnTo>
                    <a:lnTo>
                      <a:pt x="1652" y="1314"/>
                    </a:lnTo>
                    <a:lnTo>
                      <a:pt x="1648" y="1312"/>
                    </a:lnTo>
                    <a:lnTo>
                      <a:pt x="1642" y="1314"/>
                    </a:lnTo>
                    <a:lnTo>
                      <a:pt x="1634" y="1318"/>
                    </a:lnTo>
                    <a:lnTo>
                      <a:pt x="1634" y="1318"/>
                    </a:lnTo>
                    <a:lnTo>
                      <a:pt x="1622" y="1330"/>
                    </a:lnTo>
                    <a:lnTo>
                      <a:pt x="1618" y="1336"/>
                    </a:lnTo>
                    <a:lnTo>
                      <a:pt x="1618" y="1342"/>
                    </a:lnTo>
                    <a:lnTo>
                      <a:pt x="1618" y="1350"/>
                    </a:lnTo>
                    <a:lnTo>
                      <a:pt x="1618" y="1350"/>
                    </a:lnTo>
                    <a:lnTo>
                      <a:pt x="1620" y="1356"/>
                    </a:lnTo>
                    <a:lnTo>
                      <a:pt x="1622" y="1358"/>
                    </a:lnTo>
                    <a:lnTo>
                      <a:pt x="1626" y="1360"/>
                    </a:lnTo>
                    <a:lnTo>
                      <a:pt x="1628" y="1362"/>
                    </a:lnTo>
                    <a:lnTo>
                      <a:pt x="1624" y="1366"/>
                    </a:lnTo>
                    <a:lnTo>
                      <a:pt x="1624" y="1366"/>
                    </a:lnTo>
                    <a:lnTo>
                      <a:pt x="1622" y="1368"/>
                    </a:lnTo>
                    <a:lnTo>
                      <a:pt x="1622" y="1370"/>
                    </a:lnTo>
                    <a:lnTo>
                      <a:pt x="1624" y="1372"/>
                    </a:lnTo>
                    <a:lnTo>
                      <a:pt x="1626" y="1374"/>
                    </a:lnTo>
                    <a:lnTo>
                      <a:pt x="1624" y="1376"/>
                    </a:lnTo>
                    <a:lnTo>
                      <a:pt x="1624" y="1376"/>
                    </a:lnTo>
                    <a:lnTo>
                      <a:pt x="1620" y="1378"/>
                    </a:lnTo>
                    <a:lnTo>
                      <a:pt x="1620" y="1382"/>
                    </a:lnTo>
                    <a:lnTo>
                      <a:pt x="1620" y="1384"/>
                    </a:lnTo>
                    <a:lnTo>
                      <a:pt x="1622" y="1386"/>
                    </a:lnTo>
                    <a:lnTo>
                      <a:pt x="1630" y="1392"/>
                    </a:lnTo>
                    <a:lnTo>
                      <a:pt x="1642" y="1396"/>
                    </a:lnTo>
                    <a:lnTo>
                      <a:pt x="1642" y="1396"/>
                    </a:lnTo>
                    <a:lnTo>
                      <a:pt x="1650" y="1398"/>
                    </a:lnTo>
                    <a:lnTo>
                      <a:pt x="1656" y="1396"/>
                    </a:lnTo>
                    <a:lnTo>
                      <a:pt x="1662" y="1394"/>
                    </a:lnTo>
                    <a:lnTo>
                      <a:pt x="1670" y="1394"/>
                    </a:lnTo>
                    <a:lnTo>
                      <a:pt x="1670" y="1394"/>
                    </a:lnTo>
                    <a:lnTo>
                      <a:pt x="1676" y="1396"/>
                    </a:lnTo>
                    <a:lnTo>
                      <a:pt x="1676" y="1398"/>
                    </a:lnTo>
                    <a:lnTo>
                      <a:pt x="1676" y="1400"/>
                    </a:lnTo>
                    <a:lnTo>
                      <a:pt x="1682" y="1400"/>
                    </a:lnTo>
                    <a:lnTo>
                      <a:pt x="1682" y="1400"/>
                    </a:lnTo>
                    <a:lnTo>
                      <a:pt x="1688" y="1402"/>
                    </a:lnTo>
                    <a:lnTo>
                      <a:pt x="1688" y="1404"/>
                    </a:lnTo>
                    <a:lnTo>
                      <a:pt x="1686" y="1412"/>
                    </a:lnTo>
                    <a:lnTo>
                      <a:pt x="1686" y="1416"/>
                    </a:lnTo>
                    <a:lnTo>
                      <a:pt x="1686" y="1420"/>
                    </a:lnTo>
                    <a:lnTo>
                      <a:pt x="1688" y="1422"/>
                    </a:lnTo>
                    <a:lnTo>
                      <a:pt x="1694" y="1420"/>
                    </a:lnTo>
                    <a:lnTo>
                      <a:pt x="1694" y="1420"/>
                    </a:lnTo>
                    <a:lnTo>
                      <a:pt x="1700" y="1420"/>
                    </a:lnTo>
                    <a:lnTo>
                      <a:pt x="1702" y="1422"/>
                    </a:lnTo>
                    <a:lnTo>
                      <a:pt x="1706" y="1424"/>
                    </a:lnTo>
                    <a:lnTo>
                      <a:pt x="1714" y="1422"/>
                    </a:lnTo>
                    <a:lnTo>
                      <a:pt x="1714" y="1422"/>
                    </a:lnTo>
                    <a:lnTo>
                      <a:pt x="1718" y="1422"/>
                    </a:lnTo>
                    <a:lnTo>
                      <a:pt x="1722" y="1422"/>
                    </a:lnTo>
                    <a:lnTo>
                      <a:pt x="1730" y="1426"/>
                    </a:lnTo>
                    <a:lnTo>
                      <a:pt x="1736" y="1430"/>
                    </a:lnTo>
                    <a:lnTo>
                      <a:pt x="1738" y="1430"/>
                    </a:lnTo>
                    <a:lnTo>
                      <a:pt x="1742" y="1428"/>
                    </a:lnTo>
                    <a:lnTo>
                      <a:pt x="1742" y="1428"/>
                    </a:lnTo>
                    <a:lnTo>
                      <a:pt x="1744" y="1428"/>
                    </a:lnTo>
                    <a:lnTo>
                      <a:pt x="1748" y="1430"/>
                    </a:lnTo>
                    <a:lnTo>
                      <a:pt x="1750" y="1434"/>
                    </a:lnTo>
                    <a:lnTo>
                      <a:pt x="1750" y="1442"/>
                    </a:lnTo>
                    <a:lnTo>
                      <a:pt x="1748" y="1444"/>
                    </a:lnTo>
                    <a:lnTo>
                      <a:pt x="1744" y="1446"/>
                    </a:lnTo>
                    <a:lnTo>
                      <a:pt x="1744" y="1446"/>
                    </a:lnTo>
                    <a:lnTo>
                      <a:pt x="1742" y="1448"/>
                    </a:lnTo>
                    <a:lnTo>
                      <a:pt x="1742" y="1450"/>
                    </a:lnTo>
                    <a:lnTo>
                      <a:pt x="1748" y="1458"/>
                    </a:lnTo>
                    <a:lnTo>
                      <a:pt x="1758" y="1464"/>
                    </a:lnTo>
                    <a:lnTo>
                      <a:pt x="1764" y="1464"/>
                    </a:lnTo>
                    <a:lnTo>
                      <a:pt x="1768" y="1464"/>
                    </a:lnTo>
                    <a:lnTo>
                      <a:pt x="1768" y="1464"/>
                    </a:lnTo>
                    <a:lnTo>
                      <a:pt x="1774" y="1458"/>
                    </a:lnTo>
                    <a:lnTo>
                      <a:pt x="1778" y="1454"/>
                    </a:lnTo>
                    <a:lnTo>
                      <a:pt x="1778" y="1452"/>
                    </a:lnTo>
                    <a:lnTo>
                      <a:pt x="1778" y="1454"/>
                    </a:lnTo>
                    <a:lnTo>
                      <a:pt x="1780" y="1460"/>
                    </a:lnTo>
                    <a:lnTo>
                      <a:pt x="1780" y="1460"/>
                    </a:lnTo>
                    <a:lnTo>
                      <a:pt x="1780" y="1468"/>
                    </a:lnTo>
                    <a:lnTo>
                      <a:pt x="1784" y="1470"/>
                    </a:lnTo>
                    <a:lnTo>
                      <a:pt x="1786" y="1470"/>
                    </a:lnTo>
                    <a:lnTo>
                      <a:pt x="1786" y="1474"/>
                    </a:lnTo>
                    <a:lnTo>
                      <a:pt x="1786" y="1474"/>
                    </a:lnTo>
                    <a:lnTo>
                      <a:pt x="1784" y="1476"/>
                    </a:lnTo>
                    <a:lnTo>
                      <a:pt x="1782" y="1476"/>
                    </a:lnTo>
                    <a:lnTo>
                      <a:pt x="1780" y="1472"/>
                    </a:lnTo>
                    <a:lnTo>
                      <a:pt x="1776" y="1468"/>
                    </a:lnTo>
                    <a:lnTo>
                      <a:pt x="1774" y="1468"/>
                    </a:lnTo>
                    <a:lnTo>
                      <a:pt x="1772" y="1470"/>
                    </a:lnTo>
                    <a:lnTo>
                      <a:pt x="1772" y="1470"/>
                    </a:lnTo>
                    <a:lnTo>
                      <a:pt x="1770" y="1472"/>
                    </a:lnTo>
                    <a:lnTo>
                      <a:pt x="1772" y="1476"/>
                    </a:lnTo>
                    <a:lnTo>
                      <a:pt x="1780" y="1484"/>
                    </a:lnTo>
                    <a:lnTo>
                      <a:pt x="1790" y="1486"/>
                    </a:lnTo>
                    <a:lnTo>
                      <a:pt x="1794" y="1486"/>
                    </a:lnTo>
                    <a:lnTo>
                      <a:pt x="1794" y="1484"/>
                    </a:lnTo>
                    <a:lnTo>
                      <a:pt x="1794" y="1484"/>
                    </a:lnTo>
                    <a:lnTo>
                      <a:pt x="1796" y="1478"/>
                    </a:lnTo>
                    <a:lnTo>
                      <a:pt x="1800" y="1474"/>
                    </a:lnTo>
                    <a:lnTo>
                      <a:pt x="1804" y="1474"/>
                    </a:lnTo>
                    <a:lnTo>
                      <a:pt x="1804" y="1478"/>
                    </a:lnTo>
                    <a:lnTo>
                      <a:pt x="1804" y="1478"/>
                    </a:lnTo>
                    <a:lnTo>
                      <a:pt x="1804" y="1486"/>
                    </a:lnTo>
                    <a:lnTo>
                      <a:pt x="1806" y="1492"/>
                    </a:lnTo>
                    <a:lnTo>
                      <a:pt x="1808" y="1498"/>
                    </a:lnTo>
                    <a:lnTo>
                      <a:pt x="1808" y="1504"/>
                    </a:lnTo>
                    <a:lnTo>
                      <a:pt x="1808" y="1504"/>
                    </a:lnTo>
                    <a:lnTo>
                      <a:pt x="1808" y="1510"/>
                    </a:lnTo>
                    <a:lnTo>
                      <a:pt x="1810" y="1512"/>
                    </a:lnTo>
                    <a:lnTo>
                      <a:pt x="1812" y="1510"/>
                    </a:lnTo>
                    <a:lnTo>
                      <a:pt x="1816" y="1506"/>
                    </a:lnTo>
                    <a:lnTo>
                      <a:pt x="1816" y="1506"/>
                    </a:lnTo>
                    <a:lnTo>
                      <a:pt x="1818" y="1504"/>
                    </a:lnTo>
                    <a:lnTo>
                      <a:pt x="1820" y="1506"/>
                    </a:lnTo>
                    <a:lnTo>
                      <a:pt x="1822" y="1508"/>
                    </a:lnTo>
                    <a:lnTo>
                      <a:pt x="1822" y="1508"/>
                    </a:lnTo>
                    <a:lnTo>
                      <a:pt x="1822" y="1516"/>
                    </a:lnTo>
                    <a:lnTo>
                      <a:pt x="1824" y="1520"/>
                    </a:lnTo>
                    <a:lnTo>
                      <a:pt x="1828" y="1526"/>
                    </a:lnTo>
                    <a:lnTo>
                      <a:pt x="1832" y="1528"/>
                    </a:lnTo>
                    <a:lnTo>
                      <a:pt x="1832" y="1530"/>
                    </a:lnTo>
                    <a:lnTo>
                      <a:pt x="1832" y="1534"/>
                    </a:lnTo>
                    <a:lnTo>
                      <a:pt x="1832" y="1534"/>
                    </a:lnTo>
                    <a:lnTo>
                      <a:pt x="1832" y="1538"/>
                    </a:lnTo>
                    <a:lnTo>
                      <a:pt x="1830" y="1538"/>
                    </a:lnTo>
                    <a:lnTo>
                      <a:pt x="1826" y="1540"/>
                    </a:lnTo>
                    <a:lnTo>
                      <a:pt x="1824" y="1540"/>
                    </a:lnTo>
                    <a:lnTo>
                      <a:pt x="1824" y="1542"/>
                    </a:lnTo>
                    <a:lnTo>
                      <a:pt x="1830" y="1550"/>
                    </a:lnTo>
                    <a:lnTo>
                      <a:pt x="1830" y="1550"/>
                    </a:lnTo>
                    <a:lnTo>
                      <a:pt x="1836" y="1562"/>
                    </a:lnTo>
                    <a:lnTo>
                      <a:pt x="1840" y="1570"/>
                    </a:lnTo>
                    <a:lnTo>
                      <a:pt x="1840" y="1582"/>
                    </a:lnTo>
                    <a:lnTo>
                      <a:pt x="1840" y="1600"/>
                    </a:lnTo>
                    <a:lnTo>
                      <a:pt x="1840" y="1600"/>
                    </a:lnTo>
                    <a:lnTo>
                      <a:pt x="1838" y="1608"/>
                    </a:lnTo>
                    <a:lnTo>
                      <a:pt x="1836" y="1610"/>
                    </a:lnTo>
                    <a:lnTo>
                      <a:pt x="1834" y="1608"/>
                    </a:lnTo>
                    <a:lnTo>
                      <a:pt x="1834" y="1604"/>
                    </a:lnTo>
                    <a:lnTo>
                      <a:pt x="1828" y="1570"/>
                    </a:lnTo>
                    <a:lnTo>
                      <a:pt x="1828" y="1570"/>
                    </a:lnTo>
                    <a:lnTo>
                      <a:pt x="1824" y="1564"/>
                    </a:lnTo>
                    <a:lnTo>
                      <a:pt x="1816" y="1560"/>
                    </a:lnTo>
                    <a:lnTo>
                      <a:pt x="1808" y="1558"/>
                    </a:lnTo>
                    <a:lnTo>
                      <a:pt x="1798" y="1556"/>
                    </a:lnTo>
                    <a:lnTo>
                      <a:pt x="1776" y="1554"/>
                    </a:lnTo>
                    <a:lnTo>
                      <a:pt x="1766" y="1552"/>
                    </a:lnTo>
                    <a:lnTo>
                      <a:pt x="1758" y="1548"/>
                    </a:lnTo>
                    <a:lnTo>
                      <a:pt x="1758" y="1548"/>
                    </a:lnTo>
                    <a:lnTo>
                      <a:pt x="1752" y="1546"/>
                    </a:lnTo>
                    <a:lnTo>
                      <a:pt x="1746" y="1546"/>
                    </a:lnTo>
                    <a:lnTo>
                      <a:pt x="1744" y="1548"/>
                    </a:lnTo>
                    <a:lnTo>
                      <a:pt x="1742" y="1552"/>
                    </a:lnTo>
                    <a:lnTo>
                      <a:pt x="1744" y="1556"/>
                    </a:lnTo>
                    <a:lnTo>
                      <a:pt x="1746" y="1564"/>
                    </a:lnTo>
                    <a:lnTo>
                      <a:pt x="1754" y="1578"/>
                    </a:lnTo>
                    <a:lnTo>
                      <a:pt x="1754" y="1578"/>
                    </a:lnTo>
                    <a:lnTo>
                      <a:pt x="1758" y="1586"/>
                    </a:lnTo>
                    <a:lnTo>
                      <a:pt x="1764" y="1598"/>
                    </a:lnTo>
                    <a:lnTo>
                      <a:pt x="1770" y="1626"/>
                    </a:lnTo>
                    <a:lnTo>
                      <a:pt x="1774" y="1658"/>
                    </a:lnTo>
                    <a:lnTo>
                      <a:pt x="1774" y="1690"/>
                    </a:lnTo>
                    <a:lnTo>
                      <a:pt x="1774" y="1690"/>
                    </a:lnTo>
                    <a:lnTo>
                      <a:pt x="1774" y="1726"/>
                    </a:lnTo>
                    <a:lnTo>
                      <a:pt x="1770" y="1768"/>
                    </a:lnTo>
                    <a:lnTo>
                      <a:pt x="1766" y="1810"/>
                    </a:lnTo>
                    <a:lnTo>
                      <a:pt x="1762" y="1828"/>
                    </a:lnTo>
                    <a:lnTo>
                      <a:pt x="1756" y="1842"/>
                    </a:lnTo>
                    <a:lnTo>
                      <a:pt x="1756" y="1842"/>
                    </a:lnTo>
                    <a:lnTo>
                      <a:pt x="1754" y="1854"/>
                    </a:lnTo>
                    <a:lnTo>
                      <a:pt x="1754" y="1870"/>
                    </a:lnTo>
                    <a:lnTo>
                      <a:pt x="1756" y="1886"/>
                    </a:lnTo>
                    <a:lnTo>
                      <a:pt x="1760" y="1904"/>
                    </a:lnTo>
                    <a:lnTo>
                      <a:pt x="1764" y="1920"/>
                    </a:lnTo>
                    <a:lnTo>
                      <a:pt x="1766" y="1938"/>
                    </a:lnTo>
                    <a:lnTo>
                      <a:pt x="1766" y="1956"/>
                    </a:lnTo>
                    <a:lnTo>
                      <a:pt x="1762" y="1972"/>
                    </a:lnTo>
                    <a:lnTo>
                      <a:pt x="1762" y="1972"/>
                    </a:lnTo>
                    <a:lnTo>
                      <a:pt x="1760" y="1986"/>
                    </a:lnTo>
                    <a:lnTo>
                      <a:pt x="1758" y="1996"/>
                    </a:lnTo>
                    <a:lnTo>
                      <a:pt x="1762" y="2006"/>
                    </a:lnTo>
                    <a:lnTo>
                      <a:pt x="1766" y="2012"/>
                    </a:lnTo>
                    <a:lnTo>
                      <a:pt x="1774" y="2030"/>
                    </a:lnTo>
                    <a:lnTo>
                      <a:pt x="1778" y="2042"/>
                    </a:lnTo>
                    <a:lnTo>
                      <a:pt x="1780" y="2056"/>
                    </a:lnTo>
                    <a:lnTo>
                      <a:pt x="1780" y="2056"/>
                    </a:lnTo>
                    <a:lnTo>
                      <a:pt x="1784" y="2072"/>
                    </a:lnTo>
                    <a:lnTo>
                      <a:pt x="1786" y="2082"/>
                    </a:lnTo>
                    <a:lnTo>
                      <a:pt x="1792" y="2090"/>
                    </a:lnTo>
                    <a:lnTo>
                      <a:pt x="1798" y="2096"/>
                    </a:lnTo>
                    <a:lnTo>
                      <a:pt x="1808" y="2104"/>
                    </a:lnTo>
                    <a:lnTo>
                      <a:pt x="1812" y="2110"/>
                    </a:lnTo>
                    <a:lnTo>
                      <a:pt x="1814" y="2118"/>
                    </a:lnTo>
                    <a:lnTo>
                      <a:pt x="1814" y="2118"/>
                    </a:lnTo>
                    <a:lnTo>
                      <a:pt x="1816" y="2124"/>
                    </a:lnTo>
                    <a:lnTo>
                      <a:pt x="1818" y="2128"/>
                    </a:lnTo>
                    <a:lnTo>
                      <a:pt x="1824" y="2132"/>
                    </a:lnTo>
                    <a:lnTo>
                      <a:pt x="1828" y="2136"/>
                    </a:lnTo>
                    <a:lnTo>
                      <a:pt x="1832" y="2140"/>
                    </a:lnTo>
                    <a:lnTo>
                      <a:pt x="1834" y="2146"/>
                    </a:lnTo>
                    <a:lnTo>
                      <a:pt x="1836" y="2158"/>
                    </a:lnTo>
                    <a:lnTo>
                      <a:pt x="1836" y="2158"/>
                    </a:lnTo>
                    <a:lnTo>
                      <a:pt x="1838" y="2170"/>
                    </a:lnTo>
                    <a:lnTo>
                      <a:pt x="1842" y="2178"/>
                    </a:lnTo>
                    <a:lnTo>
                      <a:pt x="1846" y="2182"/>
                    </a:lnTo>
                    <a:lnTo>
                      <a:pt x="1852" y="2186"/>
                    </a:lnTo>
                    <a:lnTo>
                      <a:pt x="1856" y="2188"/>
                    </a:lnTo>
                    <a:lnTo>
                      <a:pt x="1860" y="2190"/>
                    </a:lnTo>
                    <a:lnTo>
                      <a:pt x="1862" y="2194"/>
                    </a:lnTo>
                    <a:lnTo>
                      <a:pt x="1860" y="2200"/>
                    </a:lnTo>
                    <a:lnTo>
                      <a:pt x="1860" y="2200"/>
                    </a:lnTo>
                    <a:lnTo>
                      <a:pt x="1858" y="2208"/>
                    </a:lnTo>
                    <a:lnTo>
                      <a:pt x="1858" y="2214"/>
                    </a:lnTo>
                    <a:lnTo>
                      <a:pt x="1860" y="2218"/>
                    </a:lnTo>
                    <a:lnTo>
                      <a:pt x="1862" y="2224"/>
                    </a:lnTo>
                    <a:lnTo>
                      <a:pt x="1872" y="2238"/>
                    </a:lnTo>
                    <a:lnTo>
                      <a:pt x="1890" y="2260"/>
                    </a:lnTo>
                    <a:lnTo>
                      <a:pt x="1890" y="2260"/>
                    </a:lnTo>
                    <a:lnTo>
                      <a:pt x="1900" y="2272"/>
                    </a:lnTo>
                    <a:lnTo>
                      <a:pt x="1904" y="2282"/>
                    </a:lnTo>
                    <a:lnTo>
                      <a:pt x="1908" y="2292"/>
                    </a:lnTo>
                    <a:lnTo>
                      <a:pt x="1908" y="2298"/>
                    </a:lnTo>
                    <a:lnTo>
                      <a:pt x="1910" y="2310"/>
                    </a:lnTo>
                    <a:lnTo>
                      <a:pt x="1912" y="2314"/>
                    </a:lnTo>
                    <a:lnTo>
                      <a:pt x="1916" y="2318"/>
                    </a:lnTo>
                    <a:lnTo>
                      <a:pt x="1916" y="2318"/>
                    </a:lnTo>
                    <a:lnTo>
                      <a:pt x="1920" y="2322"/>
                    </a:lnTo>
                    <a:lnTo>
                      <a:pt x="1926" y="2324"/>
                    </a:lnTo>
                    <a:lnTo>
                      <a:pt x="1940" y="2326"/>
                    </a:lnTo>
                    <a:lnTo>
                      <a:pt x="1948" y="2328"/>
                    </a:lnTo>
                    <a:lnTo>
                      <a:pt x="1958" y="2332"/>
                    </a:lnTo>
                    <a:lnTo>
                      <a:pt x="1968" y="2336"/>
                    </a:lnTo>
                    <a:lnTo>
                      <a:pt x="1978" y="2344"/>
                    </a:lnTo>
                    <a:lnTo>
                      <a:pt x="1978" y="2344"/>
                    </a:lnTo>
                    <a:lnTo>
                      <a:pt x="1986" y="2352"/>
                    </a:lnTo>
                    <a:lnTo>
                      <a:pt x="1994" y="2358"/>
                    </a:lnTo>
                    <a:lnTo>
                      <a:pt x="2006" y="2360"/>
                    </a:lnTo>
                    <a:lnTo>
                      <a:pt x="2016" y="2364"/>
                    </a:lnTo>
                    <a:lnTo>
                      <a:pt x="2022" y="2368"/>
                    </a:lnTo>
                    <a:lnTo>
                      <a:pt x="2030" y="2374"/>
                    </a:lnTo>
                    <a:lnTo>
                      <a:pt x="2030" y="2374"/>
                    </a:lnTo>
                    <a:lnTo>
                      <a:pt x="2036" y="2382"/>
                    </a:lnTo>
                    <a:lnTo>
                      <a:pt x="2040" y="2388"/>
                    </a:lnTo>
                    <a:lnTo>
                      <a:pt x="2046" y="2400"/>
                    </a:lnTo>
                    <a:lnTo>
                      <a:pt x="2048" y="2410"/>
                    </a:lnTo>
                    <a:lnTo>
                      <a:pt x="2052" y="2424"/>
                    </a:lnTo>
                    <a:lnTo>
                      <a:pt x="2052" y="2424"/>
                    </a:lnTo>
                    <a:lnTo>
                      <a:pt x="2052" y="2424"/>
                    </a:lnTo>
                    <a:lnTo>
                      <a:pt x="2052" y="2424"/>
                    </a:lnTo>
                    <a:lnTo>
                      <a:pt x="2066" y="2454"/>
                    </a:lnTo>
                    <a:lnTo>
                      <a:pt x="2078" y="2480"/>
                    </a:lnTo>
                    <a:lnTo>
                      <a:pt x="2092" y="2520"/>
                    </a:lnTo>
                    <a:lnTo>
                      <a:pt x="2100" y="2548"/>
                    </a:lnTo>
                    <a:lnTo>
                      <a:pt x="2106" y="2560"/>
                    </a:lnTo>
                    <a:lnTo>
                      <a:pt x="2112" y="2568"/>
                    </a:lnTo>
                    <a:lnTo>
                      <a:pt x="2112" y="2568"/>
                    </a:lnTo>
                    <a:lnTo>
                      <a:pt x="2120" y="2578"/>
                    </a:lnTo>
                    <a:lnTo>
                      <a:pt x="2130" y="2586"/>
                    </a:lnTo>
                    <a:lnTo>
                      <a:pt x="2150" y="2604"/>
                    </a:lnTo>
                    <a:lnTo>
                      <a:pt x="2160" y="2614"/>
                    </a:lnTo>
                    <a:lnTo>
                      <a:pt x="2166" y="2624"/>
                    </a:lnTo>
                    <a:lnTo>
                      <a:pt x="2170" y="2636"/>
                    </a:lnTo>
                    <a:lnTo>
                      <a:pt x="2170" y="2650"/>
                    </a:lnTo>
                    <a:lnTo>
                      <a:pt x="2170" y="2650"/>
                    </a:lnTo>
                    <a:lnTo>
                      <a:pt x="2170" y="2656"/>
                    </a:lnTo>
                    <a:lnTo>
                      <a:pt x="2168" y="2662"/>
                    </a:lnTo>
                    <a:lnTo>
                      <a:pt x="2164" y="2664"/>
                    </a:lnTo>
                    <a:lnTo>
                      <a:pt x="2162" y="2668"/>
                    </a:lnTo>
                    <a:lnTo>
                      <a:pt x="2154" y="2668"/>
                    </a:lnTo>
                    <a:lnTo>
                      <a:pt x="2148" y="2668"/>
                    </a:lnTo>
                    <a:lnTo>
                      <a:pt x="2142" y="2668"/>
                    </a:lnTo>
                    <a:lnTo>
                      <a:pt x="2138" y="2668"/>
                    </a:lnTo>
                    <a:lnTo>
                      <a:pt x="2140" y="2672"/>
                    </a:lnTo>
                    <a:lnTo>
                      <a:pt x="2146" y="2682"/>
                    </a:lnTo>
                    <a:lnTo>
                      <a:pt x="2146" y="2682"/>
                    </a:lnTo>
                    <a:lnTo>
                      <a:pt x="2156" y="2692"/>
                    </a:lnTo>
                    <a:lnTo>
                      <a:pt x="2166" y="2700"/>
                    </a:lnTo>
                    <a:lnTo>
                      <a:pt x="2188" y="2716"/>
                    </a:lnTo>
                    <a:lnTo>
                      <a:pt x="2212" y="2730"/>
                    </a:lnTo>
                    <a:lnTo>
                      <a:pt x="2226" y="2738"/>
                    </a:lnTo>
                    <a:lnTo>
                      <a:pt x="2238" y="2748"/>
                    </a:lnTo>
                    <a:lnTo>
                      <a:pt x="2238" y="2748"/>
                    </a:lnTo>
                    <a:lnTo>
                      <a:pt x="2244" y="2754"/>
                    </a:lnTo>
                    <a:lnTo>
                      <a:pt x="2248" y="2758"/>
                    </a:lnTo>
                    <a:lnTo>
                      <a:pt x="2250" y="2764"/>
                    </a:lnTo>
                    <a:lnTo>
                      <a:pt x="2252" y="2770"/>
                    </a:lnTo>
                    <a:lnTo>
                      <a:pt x="2250" y="2782"/>
                    </a:lnTo>
                    <a:lnTo>
                      <a:pt x="2250" y="2794"/>
                    </a:lnTo>
                    <a:lnTo>
                      <a:pt x="2248" y="2808"/>
                    </a:lnTo>
                    <a:lnTo>
                      <a:pt x="2250" y="2814"/>
                    </a:lnTo>
                    <a:lnTo>
                      <a:pt x="2252" y="2820"/>
                    </a:lnTo>
                    <a:lnTo>
                      <a:pt x="2256" y="2828"/>
                    </a:lnTo>
                    <a:lnTo>
                      <a:pt x="2262" y="2834"/>
                    </a:lnTo>
                    <a:lnTo>
                      <a:pt x="2270" y="2842"/>
                    </a:lnTo>
                    <a:lnTo>
                      <a:pt x="2280" y="2850"/>
                    </a:lnTo>
                    <a:lnTo>
                      <a:pt x="2280" y="2850"/>
                    </a:lnTo>
                    <a:lnTo>
                      <a:pt x="2300" y="2866"/>
                    </a:lnTo>
                    <a:lnTo>
                      <a:pt x="2316" y="2882"/>
                    </a:lnTo>
                    <a:lnTo>
                      <a:pt x="2326" y="2894"/>
                    </a:lnTo>
                    <a:lnTo>
                      <a:pt x="2332" y="2906"/>
                    </a:lnTo>
                    <a:lnTo>
                      <a:pt x="2336" y="2914"/>
                    </a:lnTo>
                    <a:lnTo>
                      <a:pt x="2340" y="2918"/>
                    </a:lnTo>
                    <a:lnTo>
                      <a:pt x="2344" y="2920"/>
                    </a:lnTo>
                    <a:lnTo>
                      <a:pt x="2350" y="2916"/>
                    </a:lnTo>
                    <a:lnTo>
                      <a:pt x="2350" y="2916"/>
                    </a:lnTo>
                    <a:lnTo>
                      <a:pt x="2358" y="2910"/>
                    </a:lnTo>
                    <a:lnTo>
                      <a:pt x="2362" y="2906"/>
                    </a:lnTo>
                    <a:lnTo>
                      <a:pt x="2364" y="2900"/>
                    </a:lnTo>
                    <a:lnTo>
                      <a:pt x="2364" y="2896"/>
                    </a:lnTo>
                    <a:lnTo>
                      <a:pt x="2358" y="2884"/>
                    </a:lnTo>
                    <a:lnTo>
                      <a:pt x="2346" y="2864"/>
                    </a:lnTo>
                    <a:lnTo>
                      <a:pt x="2346" y="2864"/>
                    </a:lnTo>
                    <a:lnTo>
                      <a:pt x="2340" y="2856"/>
                    </a:lnTo>
                    <a:lnTo>
                      <a:pt x="2336" y="2850"/>
                    </a:lnTo>
                    <a:lnTo>
                      <a:pt x="2332" y="2850"/>
                    </a:lnTo>
                    <a:lnTo>
                      <a:pt x="2330" y="2850"/>
                    </a:lnTo>
                    <a:lnTo>
                      <a:pt x="2324" y="2854"/>
                    </a:lnTo>
                    <a:lnTo>
                      <a:pt x="2320" y="2854"/>
                    </a:lnTo>
                    <a:lnTo>
                      <a:pt x="2316" y="2850"/>
                    </a:lnTo>
                    <a:lnTo>
                      <a:pt x="2316" y="2850"/>
                    </a:lnTo>
                    <a:lnTo>
                      <a:pt x="2312" y="2846"/>
                    </a:lnTo>
                    <a:lnTo>
                      <a:pt x="2310" y="2842"/>
                    </a:lnTo>
                    <a:lnTo>
                      <a:pt x="2310" y="2832"/>
                    </a:lnTo>
                    <a:lnTo>
                      <a:pt x="2310" y="2826"/>
                    </a:lnTo>
                    <a:lnTo>
                      <a:pt x="2310" y="2820"/>
                    </a:lnTo>
                    <a:lnTo>
                      <a:pt x="2306" y="2810"/>
                    </a:lnTo>
                    <a:lnTo>
                      <a:pt x="2300" y="2798"/>
                    </a:lnTo>
                    <a:lnTo>
                      <a:pt x="2300" y="2798"/>
                    </a:lnTo>
                    <a:lnTo>
                      <a:pt x="2290" y="2776"/>
                    </a:lnTo>
                    <a:lnTo>
                      <a:pt x="2286" y="2762"/>
                    </a:lnTo>
                    <a:lnTo>
                      <a:pt x="2282" y="2748"/>
                    </a:lnTo>
                    <a:lnTo>
                      <a:pt x="2276" y="2730"/>
                    </a:lnTo>
                    <a:lnTo>
                      <a:pt x="2276" y="2730"/>
                    </a:lnTo>
                    <a:lnTo>
                      <a:pt x="2270" y="2718"/>
                    </a:lnTo>
                    <a:lnTo>
                      <a:pt x="2264" y="2708"/>
                    </a:lnTo>
                    <a:lnTo>
                      <a:pt x="2250" y="2690"/>
                    </a:lnTo>
                    <a:lnTo>
                      <a:pt x="2236" y="2672"/>
                    </a:lnTo>
                    <a:lnTo>
                      <a:pt x="2230" y="2662"/>
                    </a:lnTo>
                    <a:lnTo>
                      <a:pt x="2224" y="2648"/>
                    </a:lnTo>
                    <a:lnTo>
                      <a:pt x="2224" y="2648"/>
                    </a:lnTo>
                    <a:lnTo>
                      <a:pt x="2220" y="2636"/>
                    </a:lnTo>
                    <a:lnTo>
                      <a:pt x="2214" y="2624"/>
                    </a:lnTo>
                    <a:lnTo>
                      <a:pt x="2198" y="2604"/>
                    </a:lnTo>
                    <a:lnTo>
                      <a:pt x="2182" y="2584"/>
                    </a:lnTo>
                    <a:lnTo>
                      <a:pt x="2168" y="2564"/>
                    </a:lnTo>
                    <a:lnTo>
                      <a:pt x="2168" y="2564"/>
                    </a:lnTo>
                    <a:lnTo>
                      <a:pt x="2160" y="2550"/>
                    </a:lnTo>
                    <a:lnTo>
                      <a:pt x="2154" y="2534"/>
                    </a:lnTo>
                    <a:lnTo>
                      <a:pt x="2148" y="2516"/>
                    </a:lnTo>
                    <a:lnTo>
                      <a:pt x="2144" y="2498"/>
                    </a:lnTo>
                    <a:lnTo>
                      <a:pt x="2142" y="2482"/>
                    </a:lnTo>
                    <a:lnTo>
                      <a:pt x="2142" y="2470"/>
                    </a:lnTo>
                    <a:lnTo>
                      <a:pt x="2144" y="2466"/>
                    </a:lnTo>
                    <a:lnTo>
                      <a:pt x="2146" y="2464"/>
                    </a:lnTo>
                    <a:lnTo>
                      <a:pt x="2148" y="2464"/>
                    </a:lnTo>
                    <a:lnTo>
                      <a:pt x="2154" y="2466"/>
                    </a:lnTo>
                    <a:lnTo>
                      <a:pt x="2154" y="2466"/>
                    </a:lnTo>
                    <a:lnTo>
                      <a:pt x="2168" y="2474"/>
                    </a:lnTo>
                    <a:lnTo>
                      <a:pt x="2172" y="2476"/>
                    </a:lnTo>
                    <a:lnTo>
                      <a:pt x="2178" y="2474"/>
                    </a:lnTo>
                    <a:lnTo>
                      <a:pt x="2186" y="2478"/>
                    </a:lnTo>
                    <a:lnTo>
                      <a:pt x="2186" y="2478"/>
                    </a:lnTo>
                    <a:lnTo>
                      <a:pt x="2198" y="2484"/>
                    </a:lnTo>
                    <a:lnTo>
                      <a:pt x="2202" y="2488"/>
                    </a:lnTo>
                    <a:lnTo>
                      <a:pt x="2206" y="2492"/>
                    </a:lnTo>
                    <a:lnTo>
                      <a:pt x="2214" y="2508"/>
                    </a:lnTo>
                    <a:lnTo>
                      <a:pt x="2222" y="2536"/>
                    </a:lnTo>
                    <a:lnTo>
                      <a:pt x="2222" y="2536"/>
                    </a:lnTo>
                    <a:lnTo>
                      <a:pt x="2228" y="2556"/>
                    </a:lnTo>
                    <a:lnTo>
                      <a:pt x="2236" y="2574"/>
                    </a:lnTo>
                    <a:lnTo>
                      <a:pt x="2244" y="2594"/>
                    </a:lnTo>
                    <a:lnTo>
                      <a:pt x="2254" y="2612"/>
                    </a:lnTo>
                    <a:lnTo>
                      <a:pt x="2264" y="2628"/>
                    </a:lnTo>
                    <a:lnTo>
                      <a:pt x="2276" y="2642"/>
                    </a:lnTo>
                    <a:lnTo>
                      <a:pt x="2288" y="2654"/>
                    </a:lnTo>
                    <a:lnTo>
                      <a:pt x="2300" y="2664"/>
                    </a:lnTo>
                    <a:lnTo>
                      <a:pt x="2300" y="2664"/>
                    </a:lnTo>
                    <a:lnTo>
                      <a:pt x="2308" y="2672"/>
                    </a:lnTo>
                    <a:lnTo>
                      <a:pt x="2314" y="2678"/>
                    </a:lnTo>
                    <a:lnTo>
                      <a:pt x="2320" y="2694"/>
                    </a:lnTo>
                    <a:lnTo>
                      <a:pt x="2324" y="2700"/>
                    </a:lnTo>
                    <a:lnTo>
                      <a:pt x="2328" y="2706"/>
                    </a:lnTo>
                    <a:lnTo>
                      <a:pt x="2338" y="2714"/>
                    </a:lnTo>
                    <a:lnTo>
                      <a:pt x="2352" y="2722"/>
                    </a:lnTo>
                    <a:lnTo>
                      <a:pt x="2352" y="2722"/>
                    </a:lnTo>
                    <a:lnTo>
                      <a:pt x="2360" y="2724"/>
                    </a:lnTo>
                    <a:lnTo>
                      <a:pt x="2364" y="2728"/>
                    </a:lnTo>
                    <a:lnTo>
                      <a:pt x="2368" y="2732"/>
                    </a:lnTo>
                    <a:lnTo>
                      <a:pt x="2370" y="2736"/>
                    </a:lnTo>
                    <a:lnTo>
                      <a:pt x="2368" y="2746"/>
                    </a:lnTo>
                    <a:lnTo>
                      <a:pt x="2366" y="2754"/>
                    </a:lnTo>
                    <a:lnTo>
                      <a:pt x="2364" y="2764"/>
                    </a:lnTo>
                    <a:lnTo>
                      <a:pt x="2362" y="2772"/>
                    </a:lnTo>
                    <a:lnTo>
                      <a:pt x="2364" y="2776"/>
                    </a:lnTo>
                    <a:lnTo>
                      <a:pt x="2368" y="2782"/>
                    </a:lnTo>
                    <a:lnTo>
                      <a:pt x="2372" y="2786"/>
                    </a:lnTo>
                    <a:lnTo>
                      <a:pt x="2380" y="2790"/>
                    </a:lnTo>
                    <a:lnTo>
                      <a:pt x="2380" y="2790"/>
                    </a:lnTo>
                    <a:lnTo>
                      <a:pt x="2394" y="2798"/>
                    </a:lnTo>
                    <a:lnTo>
                      <a:pt x="2402" y="2804"/>
                    </a:lnTo>
                    <a:lnTo>
                      <a:pt x="2408" y="2810"/>
                    </a:lnTo>
                    <a:lnTo>
                      <a:pt x="2410" y="2816"/>
                    </a:lnTo>
                    <a:lnTo>
                      <a:pt x="2422" y="2834"/>
                    </a:lnTo>
                    <a:lnTo>
                      <a:pt x="2432" y="2848"/>
                    </a:lnTo>
                    <a:lnTo>
                      <a:pt x="2450" y="2864"/>
                    </a:lnTo>
                    <a:lnTo>
                      <a:pt x="2450" y="2864"/>
                    </a:lnTo>
                    <a:lnTo>
                      <a:pt x="2476" y="2890"/>
                    </a:lnTo>
                    <a:lnTo>
                      <a:pt x="2494" y="2912"/>
                    </a:lnTo>
                    <a:lnTo>
                      <a:pt x="2504" y="2928"/>
                    </a:lnTo>
                    <a:lnTo>
                      <a:pt x="2512" y="2942"/>
                    </a:lnTo>
                    <a:lnTo>
                      <a:pt x="2516" y="2954"/>
                    </a:lnTo>
                    <a:lnTo>
                      <a:pt x="2518" y="2964"/>
                    </a:lnTo>
                    <a:lnTo>
                      <a:pt x="2522" y="2976"/>
                    </a:lnTo>
                    <a:lnTo>
                      <a:pt x="2526" y="2988"/>
                    </a:lnTo>
                    <a:lnTo>
                      <a:pt x="2526" y="2988"/>
                    </a:lnTo>
                    <a:lnTo>
                      <a:pt x="2530" y="2998"/>
                    </a:lnTo>
                    <a:lnTo>
                      <a:pt x="2530" y="3010"/>
                    </a:lnTo>
                    <a:lnTo>
                      <a:pt x="2528" y="3020"/>
                    </a:lnTo>
                    <a:lnTo>
                      <a:pt x="2524" y="3028"/>
                    </a:lnTo>
                    <a:lnTo>
                      <a:pt x="2518" y="3038"/>
                    </a:lnTo>
                    <a:lnTo>
                      <a:pt x="2516" y="3050"/>
                    </a:lnTo>
                    <a:lnTo>
                      <a:pt x="2516" y="3060"/>
                    </a:lnTo>
                    <a:lnTo>
                      <a:pt x="2520" y="3072"/>
                    </a:lnTo>
                    <a:lnTo>
                      <a:pt x="2520" y="3072"/>
                    </a:lnTo>
                    <a:lnTo>
                      <a:pt x="2528" y="3084"/>
                    </a:lnTo>
                    <a:lnTo>
                      <a:pt x="2534" y="3094"/>
                    </a:lnTo>
                    <a:lnTo>
                      <a:pt x="2550" y="3106"/>
                    </a:lnTo>
                    <a:lnTo>
                      <a:pt x="2570" y="3120"/>
                    </a:lnTo>
                    <a:lnTo>
                      <a:pt x="2580" y="3130"/>
                    </a:lnTo>
                    <a:lnTo>
                      <a:pt x="2594" y="3140"/>
                    </a:lnTo>
                    <a:lnTo>
                      <a:pt x="2594" y="3140"/>
                    </a:lnTo>
                    <a:lnTo>
                      <a:pt x="2606" y="3152"/>
                    </a:lnTo>
                    <a:lnTo>
                      <a:pt x="2618" y="3158"/>
                    </a:lnTo>
                    <a:lnTo>
                      <a:pt x="2628" y="3162"/>
                    </a:lnTo>
                    <a:lnTo>
                      <a:pt x="2638" y="3164"/>
                    </a:lnTo>
                    <a:lnTo>
                      <a:pt x="2648" y="3168"/>
                    </a:lnTo>
                    <a:lnTo>
                      <a:pt x="2658" y="3170"/>
                    </a:lnTo>
                    <a:lnTo>
                      <a:pt x="2668" y="3176"/>
                    </a:lnTo>
                    <a:lnTo>
                      <a:pt x="2680" y="3186"/>
                    </a:lnTo>
                    <a:lnTo>
                      <a:pt x="2680" y="3186"/>
                    </a:lnTo>
                    <a:lnTo>
                      <a:pt x="2694" y="3198"/>
                    </a:lnTo>
                    <a:lnTo>
                      <a:pt x="2714" y="3210"/>
                    </a:lnTo>
                    <a:lnTo>
                      <a:pt x="2736" y="3224"/>
                    </a:lnTo>
                    <a:lnTo>
                      <a:pt x="2762" y="3236"/>
                    </a:lnTo>
                    <a:lnTo>
                      <a:pt x="2814" y="3260"/>
                    </a:lnTo>
                    <a:lnTo>
                      <a:pt x="2862" y="3278"/>
                    </a:lnTo>
                    <a:lnTo>
                      <a:pt x="2862" y="3278"/>
                    </a:lnTo>
                    <a:lnTo>
                      <a:pt x="2880" y="3282"/>
                    </a:lnTo>
                    <a:lnTo>
                      <a:pt x="2894" y="3282"/>
                    </a:lnTo>
                    <a:lnTo>
                      <a:pt x="2906" y="3278"/>
                    </a:lnTo>
                    <a:lnTo>
                      <a:pt x="2916" y="3272"/>
                    </a:lnTo>
                    <a:lnTo>
                      <a:pt x="2926" y="3266"/>
                    </a:lnTo>
                    <a:lnTo>
                      <a:pt x="2938" y="3260"/>
                    </a:lnTo>
                    <a:lnTo>
                      <a:pt x="2950" y="3258"/>
                    </a:lnTo>
                    <a:lnTo>
                      <a:pt x="2968" y="3260"/>
                    </a:lnTo>
                    <a:lnTo>
                      <a:pt x="2968" y="3260"/>
                    </a:lnTo>
                    <a:lnTo>
                      <a:pt x="2984" y="3264"/>
                    </a:lnTo>
                    <a:lnTo>
                      <a:pt x="2996" y="3272"/>
                    </a:lnTo>
                    <a:lnTo>
                      <a:pt x="3006" y="3280"/>
                    </a:lnTo>
                    <a:lnTo>
                      <a:pt x="3014" y="3290"/>
                    </a:lnTo>
                    <a:lnTo>
                      <a:pt x="3032" y="3314"/>
                    </a:lnTo>
                    <a:lnTo>
                      <a:pt x="3042" y="3326"/>
                    </a:lnTo>
                    <a:lnTo>
                      <a:pt x="3054" y="3338"/>
                    </a:lnTo>
                    <a:lnTo>
                      <a:pt x="3054" y="3338"/>
                    </a:lnTo>
                    <a:lnTo>
                      <a:pt x="3072" y="3356"/>
                    </a:lnTo>
                    <a:lnTo>
                      <a:pt x="3086" y="3364"/>
                    </a:lnTo>
                    <a:lnTo>
                      <a:pt x="3094" y="3368"/>
                    </a:lnTo>
                    <a:lnTo>
                      <a:pt x="3104" y="3368"/>
                    </a:lnTo>
                    <a:lnTo>
                      <a:pt x="3104" y="3368"/>
                    </a:lnTo>
                    <a:lnTo>
                      <a:pt x="3116" y="3368"/>
                    </a:lnTo>
                    <a:lnTo>
                      <a:pt x="3124" y="3370"/>
                    </a:lnTo>
                    <a:lnTo>
                      <a:pt x="3140" y="3376"/>
                    </a:lnTo>
                    <a:lnTo>
                      <a:pt x="3140" y="3376"/>
                    </a:lnTo>
                    <a:lnTo>
                      <a:pt x="3146" y="3382"/>
                    </a:lnTo>
                    <a:lnTo>
                      <a:pt x="3150" y="3386"/>
                    </a:lnTo>
                    <a:lnTo>
                      <a:pt x="3152" y="3388"/>
                    </a:lnTo>
                    <a:lnTo>
                      <a:pt x="3160" y="3390"/>
                    </a:lnTo>
                    <a:lnTo>
                      <a:pt x="3160" y="3390"/>
                    </a:lnTo>
                    <a:lnTo>
                      <a:pt x="3174" y="3392"/>
                    </a:lnTo>
                    <a:lnTo>
                      <a:pt x="3186" y="3398"/>
                    </a:lnTo>
                    <a:lnTo>
                      <a:pt x="3196" y="3404"/>
                    </a:lnTo>
                    <a:lnTo>
                      <a:pt x="3204" y="3406"/>
                    </a:lnTo>
                    <a:lnTo>
                      <a:pt x="3204" y="3406"/>
                    </a:lnTo>
                    <a:lnTo>
                      <a:pt x="3204" y="3406"/>
                    </a:lnTo>
                    <a:lnTo>
                      <a:pt x="3204" y="3404"/>
                    </a:lnTo>
                    <a:lnTo>
                      <a:pt x="3202" y="3402"/>
                    </a:lnTo>
                    <a:lnTo>
                      <a:pt x="3202" y="3400"/>
                    </a:lnTo>
                    <a:lnTo>
                      <a:pt x="3210" y="3404"/>
                    </a:lnTo>
                    <a:lnTo>
                      <a:pt x="3210" y="3404"/>
                    </a:lnTo>
                    <a:lnTo>
                      <a:pt x="3212" y="3406"/>
                    </a:lnTo>
                    <a:lnTo>
                      <a:pt x="3218" y="3406"/>
                    </a:lnTo>
                    <a:lnTo>
                      <a:pt x="3226" y="3406"/>
                    </a:lnTo>
                    <a:lnTo>
                      <a:pt x="3234" y="3404"/>
                    </a:lnTo>
                    <a:lnTo>
                      <a:pt x="3236" y="3402"/>
                    </a:lnTo>
                    <a:lnTo>
                      <a:pt x="3234" y="3400"/>
                    </a:lnTo>
                    <a:lnTo>
                      <a:pt x="3234" y="3400"/>
                    </a:lnTo>
                    <a:lnTo>
                      <a:pt x="3230" y="3398"/>
                    </a:lnTo>
                    <a:lnTo>
                      <a:pt x="3230" y="3396"/>
                    </a:lnTo>
                    <a:lnTo>
                      <a:pt x="3230" y="3394"/>
                    </a:lnTo>
                    <a:lnTo>
                      <a:pt x="3232" y="3394"/>
                    </a:lnTo>
                    <a:lnTo>
                      <a:pt x="3232" y="3394"/>
                    </a:lnTo>
                    <a:lnTo>
                      <a:pt x="3236" y="3396"/>
                    </a:lnTo>
                    <a:lnTo>
                      <a:pt x="3238" y="3396"/>
                    </a:lnTo>
                    <a:lnTo>
                      <a:pt x="3240" y="3392"/>
                    </a:lnTo>
                    <a:lnTo>
                      <a:pt x="3240" y="3392"/>
                    </a:lnTo>
                    <a:lnTo>
                      <a:pt x="3242" y="3398"/>
                    </a:lnTo>
                    <a:lnTo>
                      <a:pt x="3242" y="3398"/>
                    </a:lnTo>
                    <a:lnTo>
                      <a:pt x="3248" y="3406"/>
                    </a:lnTo>
                    <a:lnTo>
                      <a:pt x="3252" y="3410"/>
                    </a:lnTo>
                    <a:lnTo>
                      <a:pt x="3254" y="3412"/>
                    </a:lnTo>
                    <a:lnTo>
                      <a:pt x="3252" y="3416"/>
                    </a:lnTo>
                    <a:lnTo>
                      <a:pt x="3252" y="3416"/>
                    </a:lnTo>
                    <a:lnTo>
                      <a:pt x="3250" y="3418"/>
                    </a:lnTo>
                    <a:lnTo>
                      <a:pt x="3250" y="3418"/>
                    </a:lnTo>
                    <a:lnTo>
                      <a:pt x="3246" y="3416"/>
                    </a:lnTo>
                    <a:lnTo>
                      <a:pt x="3244" y="3412"/>
                    </a:lnTo>
                    <a:lnTo>
                      <a:pt x="3242" y="3412"/>
                    </a:lnTo>
                    <a:lnTo>
                      <a:pt x="3240" y="3414"/>
                    </a:lnTo>
                    <a:lnTo>
                      <a:pt x="3240" y="3414"/>
                    </a:lnTo>
                    <a:lnTo>
                      <a:pt x="3238" y="3418"/>
                    </a:lnTo>
                    <a:lnTo>
                      <a:pt x="3242" y="3422"/>
                    </a:lnTo>
                    <a:lnTo>
                      <a:pt x="3246" y="3426"/>
                    </a:lnTo>
                    <a:lnTo>
                      <a:pt x="3252" y="3434"/>
                    </a:lnTo>
                    <a:lnTo>
                      <a:pt x="3252" y="3434"/>
                    </a:lnTo>
                    <a:lnTo>
                      <a:pt x="3258" y="3442"/>
                    </a:lnTo>
                    <a:lnTo>
                      <a:pt x="3266" y="3448"/>
                    </a:lnTo>
                    <a:lnTo>
                      <a:pt x="3274" y="3454"/>
                    </a:lnTo>
                    <a:lnTo>
                      <a:pt x="3278" y="3460"/>
                    </a:lnTo>
                    <a:lnTo>
                      <a:pt x="3282" y="3466"/>
                    </a:lnTo>
                    <a:lnTo>
                      <a:pt x="3282" y="3466"/>
                    </a:lnTo>
                    <a:lnTo>
                      <a:pt x="3288" y="3478"/>
                    </a:lnTo>
                    <a:lnTo>
                      <a:pt x="3294" y="3486"/>
                    </a:lnTo>
                    <a:lnTo>
                      <a:pt x="3304" y="3494"/>
                    </a:lnTo>
                    <a:lnTo>
                      <a:pt x="3316" y="3506"/>
                    </a:lnTo>
                    <a:lnTo>
                      <a:pt x="3316" y="3506"/>
                    </a:lnTo>
                    <a:lnTo>
                      <a:pt x="3318" y="3510"/>
                    </a:lnTo>
                    <a:lnTo>
                      <a:pt x="3318" y="3512"/>
                    </a:lnTo>
                    <a:lnTo>
                      <a:pt x="3314" y="3514"/>
                    </a:lnTo>
                    <a:lnTo>
                      <a:pt x="3310" y="3518"/>
                    </a:lnTo>
                    <a:lnTo>
                      <a:pt x="3310" y="3518"/>
                    </a:lnTo>
                    <a:lnTo>
                      <a:pt x="3310" y="3520"/>
                    </a:lnTo>
                    <a:lnTo>
                      <a:pt x="3310" y="3520"/>
                    </a:lnTo>
                    <a:lnTo>
                      <a:pt x="3316" y="3522"/>
                    </a:lnTo>
                    <a:lnTo>
                      <a:pt x="3318" y="3522"/>
                    </a:lnTo>
                    <a:lnTo>
                      <a:pt x="3318" y="3522"/>
                    </a:lnTo>
                    <a:lnTo>
                      <a:pt x="3318" y="3528"/>
                    </a:lnTo>
                    <a:lnTo>
                      <a:pt x="3318" y="3528"/>
                    </a:lnTo>
                    <a:lnTo>
                      <a:pt x="3318" y="3534"/>
                    </a:lnTo>
                    <a:lnTo>
                      <a:pt x="3316" y="3534"/>
                    </a:lnTo>
                    <a:lnTo>
                      <a:pt x="3314" y="3536"/>
                    </a:lnTo>
                    <a:lnTo>
                      <a:pt x="3312" y="3540"/>
                    </a:lnTo>
                    <a:lnTo>
                      <a:pt x="3312" y="3540"/>
                    </a:lnTo>
                    <a:lnTo>
                      <a:pt x="3312" y="3550"/>
                    </a:lnTo>
                    <a:lnTo>
                      <a:pt x="3314" y="3558"/>
                    </a:lnTo>
                    <a:lnTo>
                      <a:pt x="3318" y="3564"/>
                    </a:lnTo>
                    <a:lnTo>
                      <a:pt x="3322" y="3566"/>
                    </a:lnTo>
                    <a:lnTo>
                      <a:pt x="3322" y="3566"/>
                    </a:lnTo>
                    <a:lnTo>
                      <a:pt x="3330" y="3570"/>
                    </a:lnTo>
                    <a:lnTo>
                      <a:pt x="3334" y="3574"/>
                    </a:lnTo>
                    <a:lnTo>
                      <a:pt x="3338" y="3578"/>
                    </a:lnTo>
                    <a:lnTo>
                      <a:pt x="3338" y="3578"/>
                    </a:lnTo>
                    <a:lnTo>
                      <a:pt x="3340" y="3582"/>
                    </a:lnTo>
                    <a:lnTo>
                      <a:pt x="3342" y="3580"/>
                    </a:lnTo>
                    <a:lnTo>
                      <a:pt x="3348" y="3574"/>
                    </a:lnTo>
                    <a:lnTo>
                      <a:pt x="3348" y="3574"/>
                    </a:lnTo>
                    <a:lnTo>
                      <a:pt x="3350" y="3572"/>
                    </a:lnTo>
                    <a:lnTo>
                      <a:pt x="3350" y="3570"/>
                    </a:lnTo>
                    <a:lnTo>
                      <a:pt x="3348" y="3566"/>
                    </a:lnTo>
                    <a:lnTo>
                      <a:pt x="3338" y="3558"/>
                    </a:lnTo>
                    <a:lnTo>
                      <a:pt x="3338" y="3558"/>
                    </a:lnTo>
                    <a:lnTo>
                      <a:pt x="3336" y="3554"/>
                    </a:lnTo>
                    <a:lnTo>
                      <a:pt x="3336" y="3552"/>
                    </a:lnTo>
                    <a:lnTo>
                      <a:pt x="3336" y="3550"/>
                    </a:lnTo>
                    <a:lnTo>
                      <a:pt x="3338" y="3552"/>
                    </a:lnTo>
                    <a:lnTo>
                      <a:pt x="3338" y="3552"/>
                    </a:lnTo>
                    <a:lnTo>
                      <a:pt x="3342" y="3554"/>
                    </a:lnTo>
                    <a:lnTo>
                      <a:pt x="3348" y="3558"/>
                    </a:lnTo>
                    <a:lnTo>
                      <a:pt x="3354" y="3562"/>
                    </a:lnTo>
                    <a:lnTo>
                      <a:pt x="3358" y="3566"/>
                    </a:lnTo>
                    <a:lnTo>
                      <a:pt x="3358" y="3566"/>
                    </a:lnTo>
                    <a:lnTo>
                      <a:pt x="3358" y="3576"/>
                    </a:lnTo>
                    <a:lnTo>
                      <a:pt x="3360" y="3578"/>
                    </a:lnTo>
                    <a:lnTo>
                      <a:pt x="3362" y="3582"/>
                    </a:lnTo>
                    <a:lnTo>
                      <a:pt x="3362" y="3582"/>
                    </a:lnTo>
                    <a:lnTo>
                      <a:pt x="3366" y="3584"/>
                    </a:lnTo>
                    <a:lnTo>
                      <a:pt x="3368" y="3586"/>
                    </a:lnTo>
                    <a:lnTo>
                      <a:pt x="3374" y="3586"/>
                    </a:lnTo>
                    <a:lnTo>
                      <a:pt x="3384" y="3592"/>
                    </a:lnTo>
                    <a:lnTo>
                      <a:pt x="3384" y="3592"/>
                    </a:lnTo>
                    <a:lnTo>
                      <a:pt x="3398" y="3604"/>
                    </a:lnTo>
                    <a:lnTo>
                      <a:pt x="3402" y="3608"/>
                    </a:lnTo>
                    <a:lnTo>
                      <a:pt x="3402" y="3612"/>
                    </a:lnTo>
                    <a:lnTo>
                      <a:pt x="3402" y="3612"/>
                    </a:lnTo>
                    <a:lnTo>
                      <a:pt x="3402" y="3620"/>
                    </a:lnTo>
                    <a:lnTo>
                      <a:pt x="3400" y="3624"/>
                    </a:lnTo>
                    <a:lnTo>
                      <a:pt x="3398" y="3626"/>
                    </a:lnTo>
                    <a:lnTo>
                      <a:pt x="3398" y="3626"/>
                    </a:lnTo>
                    <a:lnTo>
                      <a:pt x="3398" y="3628"/>
                    </a:lnTo>
                    <a:lnTo>
                      <a:pt x="3396" y="3630"/>
                    </a:lnTo>
                    <a:lnTo>
                      <a:pt x="3400" y="3634"/>
                    </a:lnTo>
                    <a:lnTo>
                      <a:pt x="3404" y="3636"/>
                    </a:lnTo>
                    <a:lnTo>
                      <a:pt x="3408" y="3638"/>
                    </a:lnTo>
                    <a:lnTo>
                      <a:pt x="3408" y="3638"/>
                    </a:lnTo>
                    <a:lnTo>
                      <a:pt x="3410" y="3640"/>
                    </a:lnTo>
                    <a:lnTo>
                      <a:pt x="3414" y="3640"/>
                    </a:lnTo>
                    <a:lnTo>
                      <a:pt x="3414" y="3642"/>
                    </a:lnTo>
                    <a:lnTo>
                      <a:pt x="3416" y="3640"/>
                    </a:lnTo>
                    <a:lnTo>
                      <a:pt x="3416" y="3640"/>
                    </a:lnTo>
                    <a:lnTo>
                      <a:pt x="3416" y="3636"/>
                    </a:lnTo>
                    <a:lnTo>
                      <a:pt x="3414" y="3634"/>
                    </a:lnTo>
                    <a:lnTo>
                      <a:pt x="3410" y="3630"/>
                    </a:lnTo>
                    <a:lnTo>
                      <a:pt x="3406" y="3626"/>
                    </a:lnTo>
                    <a:lnTo>
                      <a:pt x="3408" y="3626"/>
                    </a:lnTo>
                    <a:lnTo>
                      <a:pt x="3410" y="3624"/>
                    </a:lnTo>
                    <a:lnTo>
                      <a:pt x="3410" y="3624"/>
                    </a:lnTo>
                    <a:lnTo>
                      <a:pt x="3414" y="3622"/>
                    </a:lnTo>
                    <a:lnTo>
                      <a:pt x="3414" y="3624"/>
                    </a:lnTo>
                    <a:lnTo>
                      <a:pt x="3416" y="3628"/>
                    </a:lnTo>
                    <a:lnTo>
                      <a:pt x="3418" y="3630"/>
                    </a:lnTo>
                    <a:lnTo>
                      <a:pt x="3418" y="3630"/>
                    </a:lnTo>
                    <a:lnTo>
                      <a:pt x="3420" y="3630"/>
                    </a:lnTo>
                    <a:lnTo>
                      <a:pt x="3422" y="3632"/>
                    </a:lnTo>
                    <a:lnTo>
                      <a:pt x="3422" y="3636"/>
                    </a:lnTo>
                    <a:lnTo>
                      <a:pt x="3422" y="3642"/>
                    </a:lnTo>
                    <a:lnTo>
                      <a:pt x="3422" y="3646"/>
                    </a:lnTo>
                    <a:lnTo>
                      <a:pt x="3422" y="3646"/>
                    </a:lnTo>
                    <a:lnTo>
                      <a:pt x="3428" y="3654"/>
                    </a:lnTo>
                    <a:lnTo>
                      <a:pt x="3430" y="3656"/>
                    </a:lnTo>
                    <a:lnTo>
                      <a:pt x="3432" y="3656"/>
                    </a:lnTo>
                    <a:lnTo>
                      <a:pt x="3432" y="3656"/>
                    </a:lnTo>
                    <a:lnTo>
                      <a:pt x="3434" y="3648"/>
                    </a:lnTo>
                    <a:lnTo>
                      <a:pt x="3436" y="3646"/>
                    </a:lnTo>
                    <a:lnTo>
                      <a:pt x="3440" y="3644"/>
                    </a:lnTo>
                    <a:lnTo>
                      <a:pt x="3440" y="3644"/>
                    </a:lnTo>
                    <a:lnTo>
                      <a:pt x="3452" y="3646"/>
                    </a:lnTo>
                    <a:lnTo>
                      <a:pt x="3464" y="3650"/>
                    </a:lnTo>
                    <a:lnTo>
                      <a:pt x="3472" y="3652"/>
                    </a:lnTo>
                    <a:lnTo>
                      <a:pt x="3476" y="3654"/>
                    </a:lnTo>
                    <a:lnTo>
                      <a:pt x="3476" y="3654"/>
                    </a:lnTo>
                    <a:lnTo>
                      <a:pt x="3478" y="3652"/>
                    </a:lnTo>
                    <a:lnTo>
                      <a:pt x="3480" y="3654"/>
                    </a:lnTo>
                    <a:lnTo>
                      <a:pt x="3482" y="3662"/>
                    </a:lnTo>
                    <a:lnTo>
                      <a:pt x="3482" y="3662"/>
                    </a:lnTo>
                    <a:lnTo>
                      <a:pt x="3484" y="3666"/>
                    </a:lnTo>
                    <a:lnTo>
                      <a:pt x="3484" y="3670"/>
                    </a:lnTo>
                    <a:lnTo>
                      <a:pt x="3486" y="3672"/>
                    </a:lnTo>
                    <a:lnTo>
                      <a:pt x="3490" y="3676"/>
                    </a:lnTo>
                    <a:lnTo>
                      <a:pt x="3490" y="3676"/>
                    </a:lnTo>
                    <a:lnTo>
                      <a:pt x="3496" y="3678"/>
                    </a:lnTo>
                    <a:lnTo>
                      <a:pt x="3498" y="3678"/>
                    </a:lnTo>
                    <a:lnTo>
                      <a:pt x="3498" y="3674"/>
                    </a:lnTo>
                    <a:lnTo>
                      <a:pt x="3498" y="3674"/>
                    </a:lnTo>
                    <a:lnTo>
                      <a:pt x="3500" y="3668"/>
                    </a:lnTo>
                    <a:lnTo>
                      <a:pt x="3502" y="3666"/>
                    </a:lnTo>
                    <a:lnTo>
                      <a:pt x="3504" y="3666"/>
                    </a:lnTo>
                    <a:lnTo>
                      <a:pt x="3504" y="3668"/>
                    </a:lnTo>
                    <a:lnTo>
                      <a:pt x="3504" y="3668"/>
                    </a:lnTo>
                    <a:lnTo>
                      <a:pt x="3504" y="3672"/>
                    </a:lnTo>
                    <a:lnTo>
                      <a:pt x="3508" y="3680"/>
                    </a:lnTo>
                    <a:lnTo>
                      <a:pt x="3510" y="3686"/>
                    </a:lnTo>
                    <a:lnTo>
                      <a:pt x="3510" y="3694"/>
                    </a:lnTo>
                    <a:lnTo>
                      <a:pt x="3510" y="3694"/>
                    </a:lnTo>
                    <a:lnTo>
                      <a:pt x="3510" y="3696"/>
                    </a:lnTo>
                    <a:lnTo>
                      <a:pt x="3510" y="3698"/>
                    </a:lnTo>
                    <a:lnTo>
                      <a:pt x="3516" y="3698"/>
                    </a:lnTo>
                    <a:lnTo>
                      <a:pt x="3528" y="3696"/>
                    </a:lnTo>
                    <a:lnTo>
                      <a:pt x="3528" y="3696"/>
                    </a:lnTo>
                    <a:lnTo>
                      <a:pt x="3530" y="3696"/>
                    </a:lnTo>
                    <a:lnTo>
                      <a:pt x="3532" y="3696"/>
                    </a:lnTo>
                    <a:lnTo>
                      <a:pt x="3532" y="3692"/>
                    </a:lnTo>
                    <a:lnTo>
                      <a:pt x="3532" y="3690"/>
                    </a:lnTo>
                    <a:lnTo>
                      <a:pt x="3538" y="3688"/>
                    </a:lnTo>
                    <a:lnTo>
                      <a:pt x="3538" y="3688"/>
                    </a:lnTo>
                    <a:lnTo>
                      <a:pt x="3544" y="3688"/>
                    </a:lnTo>
                    <a:lnTo>
                      <a:pt x="3546" y="3686"/>
                    </a:lnTo>
                    <a:lnTo>
                      <a:pt x="3548" y="3684"/>
                    </a:lnTo>
                    <a:lnTo>
                      <a:pt x="3546" y="3680"/>
                    </a:lnTo>
                    <a:lnTo>
                      <a:pt x="3542" y="3672"/>
                    </a:lnTo>
                    <a:lnTo>
                      <a:pt x="3542" y="3672"/>
                    </a:lnTo>
                    <a:lnTo>
                      <a:pt x="3536" y="3664"/>
                    </a:lnTo>
                    <a:lnTo>
                      <a:pt x="3534" y="3660"/>
                    </a:lnTo>
                    <a:lnTo>
                      <a:pt x="3534" y="3658"/>
                    </a:lnTo>
                    <a:lnTo>
                      <a:pt x="3532" y="3658"/>
                    </a:lnTo>
                    <a:lnTo>
                      <a:pt x="3532" y="3658"/>
                    </a:lnTo>
                    <a:lnTo>
                      <a:pt x="3530" y="3658"/>
                    </a:lnTo>
                    <a:lnTo>
                      <a:pt x="3528" y="3656"/>
                    </a:lnTo>
                    <a:lnTo>
                      <a:pt x="3526" y="3652"/>
                    </a:lnTo>
                    <a:lnTo>
                      <a:pt x="3528" y="3648"/>
                    </a:lnTo>
                    <a:lnTo>
                      <a:pt x="3530" y="3646"/>
                    </a:lnTo>
                    <a:lnTo>
                      <a:pt x="3532" y="3646"/>
                    </a:lnTo>
                    <a:lnTo>
                      <a:pt x="3532" y="3646"/>
                    </a:lnTo>
                    <a:lnTo>
                      <a:pt x="3538" y="3644"/>
                    </a:lnTo>
                    <a:lnTo>
                      <a:pt x="3544" y="3642"/>
                    </a:lnTo>
                    <a:lnTo>
                      <a:pt x="3550" y="3636"/>
                    </a:lnTo>
                    <a:lnTo>
                      <a:pt x="3556" y="3628"/>
                    </a:lnTo>
                    <a:lnTo>
                      <a:pt x="3556" y="3628"/>
                    </a:lnTo>
                    <a:lnTo>
                      <a:pt x="3558" y="3624"/>
                    </a:lnTo>
                    <a:lnTo>
                      <a:pt x="3558" y="3622"/>
                    </a:lnTo>
                    <a:lnTo>
                      <a:pt x="3558" y="3618"/>
                    </a:lnTo>
                    <a:lnTo>
                      <a:pt x="3562" y="3616"/>
                    </a:lnTo>
                    <a:lnTo>
                      <a:pt x="3562" y="3616"/>
                    </a:lnTo>
                    <a:lnTo>
                      <a:pt x="3566" y="3614"/>
                    </a:lnTo>
                    <a:lnTo>
                      <a:pt x="3568" y="3612"/>
                    </a:lnTo>
                    <a:lnTo>
                      <a:pt x="3570" y="3610"/>
                    </a:lnTo>
                    <a:lnTo>
                      <a:pt x="3576" y="3610"/>
                    </a:lnTo>
                    <a:lnTo>
                      <a:pt x="3576" y="3610"/>
                    </a:lnTo>
                    <a:lnTo>
                      <a:pt x="3586" y="3612"/>
                    </a:lnTo>
                    <a:lnTo>
                      <a:pt x="3598" y="3620"/>
                    </a:lnTo>
                    <a:lnTo>
                      <a:pt x="3606" y="3626"/>
                    </a:lnTo>
                    <a:lnTo>
                      <a:pt x="3608" y="3630"/>
                    </a:lnTo>
                    <a:lnTo>
                      <a:pt x="3608" y="3632"/>
                    </a:lnTo>
                    <a:lnTo>
                      <a:pt x="3608" y="3632"/>
                    </a:lnTo>
                    <a:lnTo>
                      <a:pt x="3606" y="3636"/>
                    </a:lnTo>
                    <a:lnTo>
                      <a:pt x="3608" y="3638"/>
                    </a:lnTo>
                    <a:lnTo>
                      <a:pt x="3610" y="3640"/>
                    </a:lnTo>
                    <a:lnTo>
                      <a:pt x="3612" y="3640"/>
                    </a:lnTo>
                    <a:lnTo>
                      <a:pt x="3612" y="3640"/>
                    </a:lnTo>
                    <a:lnTo>
                      <a:pt x="3616" y="3638"/>
                    </a:lnTo>
                    <a:lnTo>
                      <a:pt x="3616" y="3638"/>
                    </a:lnTo>
                    <a:lnTo>
                      <a:pt x="3618" y="3638"/>
                    </a:lnTo>
                    <a:lnTo>
                      <a:pt x="3620" y="3638"/>
                    </a:lnTo>
                    <a:lnTo>
                      <a:pt x="3620" y="3638"/>
                    </a:lnTo>
                    <a:lnTo>
                      <a:pt x="3622" y="3638"/>
                    </a:lnTo>
                    <a:lnTo>
                      <a:pt x="3620" y="3640"/>
                    </a:lnTo>
                    <a:lnTo>
                      <a:pt x="3618" y="3648"/>
                    </a:lnTo>
                    <a:lnTo>
                      <a:pt x="3614" y="3658"/>
                    </a:lnTo>
                    <a:lnTo>
                      <a:pt x="3612" y="3662"/>
                    </a:lnTo>
                    <a:lnTo>
                      <a:pt x="3614" y="3666"/>
                    </a:lnTo>
                    <a:lnTo>
                      <a:pt x="3614" y="3666"/>
                    </a:lnTo>
                    <a:lnTo>
                      <a:pt x="3622" y="3682"/>
                    </a:lnTo>
                    <a:lnTo>
                      <a:pt x="3626" y="3690"/>
                    </a:lnTo>
                    <a:lnTo>
                      <a:pt x="3632" y="3696"/>
                    </a:lnTo>
                    <a:lnTo>
                      <a:pt x="3632" y="3696"/>
                    </a:lnTo>
                    <a:lnTo>
                      <a:pt x="3636" y="3700"/>
                    </a:lnTo>
                    <a:lnTo>
                      <a:pt x="3638" y="3702"/>
                    </a:lnTo>
                    <a:lnTo>
                      <a:pt x="3640" y="3704"/>
                    </a:lnTo>
                    <a:lnTo>
                      <a:pt x="3640" y="3708"/>
                    </a:lnTo>
                    <a:lnTo>
                      <a:pt x="3672" y="3654"/>
                    </a:lnTo>
                    <a:lnTo>
                      <a:pt x="3672" y="3654"/>
                    </a:lnTo>
                    <a:lnTo>
                      <a:pt x="3654" y="3626"/>
                    </a:lnTo>
                    <a:lnTo>
                      <a:pt x="3654" y="3626"/>
                    </a:lnTo>
                    <a:close/>
                    <a:moveTo>
                      <a:pt x="3590" y="1870"/>
                    </a:moveTo>
                    <a:lnTo>
                      <a:pt x="3590" y="1870"/>
                    </a:lnTo>
                    <a:lnTo>
                      <a:pt x="3570" y="1886"/>
                    </a:lnTo>
                    <a:lnTo>
                      <a:pt x="3558" y="1894"/>
                    </a:lnTo>
                    <a:lnTo>
                      <a:pt x="3546" y="1900"/>
                    </a:lnTo>
                    <a:lnTo>
                      <a:pt x="3546" y="1900"/>
                    </a:lnTo>
                    <a:lnTo>
                      <a:pt x="3536" y="1904"/>
                    </a:lnTo>
                    <a:lnTo>
                      <a:pt x="3524" y="1910"/>
                    </a:lnTo>
                    <a:lnTo>
                      <a:pt x="3508" y="1920"/>
                    </a:lnTo>
                    <a:lnTo>
                      <a:pt x="3488" y="1932"/>
                    </a:lnTo>
                    <a:lnTo>
                      <a:pt x="3488" y="1932"/>
                    </a:lnTo>
                    <a:lnTo>
                      <a:pt x="3466" y="1938"/>
                    </a:lnTo>
                    <a:lnTo>
                      <a:pt x="3448" y="1942"/>
                    </a:lnTo>
                    <a:lnTo>
                      <a:pt x="3434" y="1942"/>
                    </a:lnTo>
                    <a:lnTo>
                      <a:pt x="3426" y="1940"/>
                    </a:lnTo>
                    <a:lnTo>
                      <a:pt x="3426" y="1940"/>
                    </a:lnTo>
                    <a:lnTo>
                      <a:pt x="3424" y="1938"/>
                    </a:lnTo>
                    <a:lnTo>
                      <a:pt x="3424" y="1938"/>
                    </a:lnTo>
                    <a:lnTo>
                      <a:pt x="3430" y="1936"/>
                    </a:lnTo>
                    <a:lnTo>
                      <a:pt x="3434" y="1936"/>
                    </a:lnTo>
                    <a:lnTo>
                      <a:pt x="3434" y="1934"/>
                    </a:lnTo>
                    <a:lnTo>
                      <a:pt x="3434" y="1934"/>
                    </a:lnTo>
                    <a:lnTo>
                      <a:pt x="3434" y="1934"/>
                    </a:lnTo>
                    <a:lnTo>
                      <a:pt x="3426" y="1932"/>
                    </a:lnTo>
                    <a:lnTo>
                      <a:pt x="3418" y="1930"/>
                    </a:lnTo>
                    <a:lnTo>
                      <a:pt x="3410" y="1930"/>
                    </a:lnTo>
                    <a:lnTo>
                      <a:pt x="3408" y="1928"/>
                    </a:lnTo>
                    <a:lnTo>
                      <a:pt x="3406" y="1926"/>
                    </a:lnTo>
                    <a:lnTo>
                      <a:pt x="3406" y="1926"/>
                    </a:lnTo>
                    <a:lnTo>
                      <a:pt x="3408" y="1922"/>
                    </a:lnTo>
                    <a:lnTo>
                      <a:pt x="3410" y="1916"/>
                    </a:lnTo>
                    <a:lnTo>
                      <a:pt x="3414" y="1910"/>
                    </a:lnTo>
                    <a:lnTo>
                      <a:pt x="3416" y="1900"/>
                    </a:lnTo>
                    <a:lnTo>
                      <a:pt x="3416" y="1900"/>
                    </a:lnTo>
                    <a:lnTo>
                      <a:pt x="3420" y="1892"/>
                    </a:lnTo>
                    <a:lnTo>
                      <a:pt x="3422" y="1890"/>
                    </a:lnTo>
                    <a:lnTo>
                      <a:pt x="3426" y="1886"/>
                    </a:lnTo>
                    <a:lnTo>
                      <a:pt x="3430" y="1880"/>
                    </a:lnTo>
                    <a:lnTo>
                      <a:pt x="3430" y="1880"/>
                    </a:lnTo>
                    <a:lnTo>
                      <a:pt x="3434" y="1872"/>
                    </a:lnTo>
                    <a:lnTo>
                      <a:pt x="3436" y="1870"/>
                    </a:lnTo>
                    <a:lnTo>
                      <a:pt x="3438" y="1872"/>
                    </a:lnTo>
                    <a:lnTo>
                      <a:pt x="3440" y="1880"/>
                    </a:lnTo>
                    <a:lnTo>
                      <a:pt x="3440" y="1880"/>
                    </a:lnTo>
                    <a:lnTo>
                      <a:pt x="3446" y="1882"/>
                    </a:lnTo>
                    <a:lnTo>
                      <a:pt x="3448" y="1884"/>
                    </a:lnTo>
                    <a:lnTo>
                      <a:pt x="3450" y="1886"/>
                    </a:lnTo>
                    <a:lnTo>
                      <a:pt x="3448" y="1888"/>
                    </a:lnTo>
                    <a:lnTo>
                      <a:pt x="3442" y="1892"/>
                    </a:lnTo>
                    <a:lnTo>
                      <a:pt x="3432" y="1894"/>
                    </a:lnTo>
                    <a:lnTo>
                      <a:pt x="3432" y="1894"/>
                    </a:lnTo>
                    <a:lnTo>
                      <a:pt x="3426" y="1894"/>
                    </a:lnTo>
                    <a:lnTo>
                      <a:pt x="3424" y="1896"/>
                    </a:lnTo>
                    <a:lnTo>
                      <a:pt x="3422" y="1898"/>
                    </a:lnTo>
                    <a:lnTo>
                      <a:pt x="3422" y="1902"/>
                    </a:lnTo>
                    <a:lnTo>
                      <a:pt x="3422" y="1904"/>
                    </a:lnTo>
                    <a:lnTo>
                      <a:pt x="3424" y="1906"/>
                    </a:lnTo>
                    <a:lnTo>
                      <a:pt x="3428" y="1908"/>
                    </a:lnTo>
                    <a:lnTo>
                      <a:pt x="3432" y="1908"/>
                    </a:lnTo>
                    <a:lnTo>
                      <a:pt x="3432" y="1908"/>
                    </a:lnTo>
                    <a:lnTo>
                      <a:pt x="3438" y="1908"/>
                    </a:lnTo>
                    <a:lnTo>
                      <a:pt x="3442" y="1910"/>
                    </a:lnTo>
                    <a:lnTo>
                      <a:pt x="3444" y="1912"/>
                    </a:lnTo>
                    <a:lnTo>
                      <a:pt x="3446" y="1910"/>
                    </a:lnTo>
                    <a:lnTo>
                      <a:pt x="3446" y="1910"/>
                    </a:lnTo>
                    <a:lnTo>
                      <a:pt x="3450" y="1904"/>
                    </a:lnTo>
                    <a:lnTo>
                      <a:pt x="3456" y="1900"/>
                    </a:lnTo>
                    <a:lnTo>
                      <a:pt x="3466" y="1896"/>
                    </a:lnTo>
                    <a:lnTo>
                      <a:pt x="3466" y="1896"/>
                    </a:lnTo>
                    <a:lnTo>
                      <a:pt x="3470" y="1892"/>
                    </a:lnTo>
                    <a:lnTo>
                      <a:pt x="3474" y="1888"/>
                    </a:lnTo>
                    <a:lnTo>
                      <a:pt x="3482" y="1880"/>
                    </a:lnTo>
                    <a:lnTo>
                      <a:pt x="3488" y="1876"/>
                    </a:lnTo>
                    <a:lnTo>
                      <a:pt x="3496" y="1874"/>
                    </a:lnTo>
                    <a:lnTo>
                      <a:pt x="3504" y="1874"/>
                    </a:lnTo>
                    <a:lnTo>
                      <a:pt x="3518" y="1876"/>
                    </a:lnTo>
                    <a:lnTo>
                      <a:pt x="3518" y="1876"/>
                    </a:lnTo>
                    <a:lnTo>
                      <a:pt x="3534" y="1880"/>
                    </a:lnTo>
                    <a:lnTo>
                      <a:pt x="3538" y="1880"/>
                    </a:lnTo>
                    <a:lnTo>
                      <a:pt x="3536" y="1878"/>
                    </a:lnTo>
                    <a:lnTo>
                      <a:pt x="3532" y="1876"/>
                    </a:lnTo>
                    <a:lnTo>
                      <a:pt x="3532" y="1872"/>
                    </a:lnTo>
                    <a:lnTo>
                      <a:pt x="3532" y="1870"/>
                    </a:lnTo>
                    <a:lnTo>
                      <a:pt x="3532" y="1870"/>
                    </a:lnTo>
                    <a:lnTo>
                      <a:pt x="3536" y="1866"/>
                    </a:lnTo>
                    <a:lnTo>
                      <a:pt x="3540" y="1864"/>
                    </a:lnTo>
                    <a:lnTo>
                      <a:pt x="3560" y="1862"/>
                    </a:lnTo>
                    <a:lnTo>
                      <a:pt x="3560" y="1862"/>
                    </a:lnTo>
                    <a:lnTo>
                      <a:pt x="3580" y="1860"/>
                    </a:lnTo>
                    <a:lnTo>
                      <a:pt x="3584" y="1860"/>
                    </a:lnTo>
                    <a:lnTo>
                      <a:pt x="3586" y="1858"/>
                    </a:lnTo>
                    <a:lnTo>
                      <a:pt x="3586" y="1858"/>
                    </a:lnTo>
                    <a:lnTo>
                      <a:pt x="3586" y="1854"/>
                    </a:lnTo>
                    <a:lnTo>
                      <a:pt x="3586" y="1852"/>
                    </a:lnTo>
                    <a:lnTo>
                      <a:pt x="3588" y="1850"/>
                    </a:lnTo>
                    <a:lnTo>
                      <a:pt x="3588" y="1850"/>
                    </a:lnTo>
                    <a:lnTo>
                      <a:pt x="3590" y="1850"/>
                    </a:lnTo>
                    <a:lnTo>
                      <a:pt x="3592" y="1852"/>
                    </a:lnTo>
                    <a:lnTo>
                      <a:pt x="3594" y="1858"/>
                    </a:lnTo>
                    <a:lnTo>
                      <a:pt x="3592" y="1864"/>
                    </a:lnTo>
                    <a:lnTo>
                      <a:pt x="3590" y="1870"/>
                    </a:lnTo>
                    <a:lnTo>
                      <a:pt x="3590" y="1870"/>
                    </a:lnTo>
                    <a:close/>
                    <a:moveTo>
                      <a:pt x="3578" y="1812"/>
                    </a:moveTo>
                    <a:lnTo>
                      <a:pt x="3578" y="1812"/>
                    </a:lnTo>
                    <a:lnTo>
                      <a:pt x="3586" y="1806"/>
                    </a:lnTo>
                    <a:lnTo>
                      <a:pt x="3596" y="1804"/>
                    </a:lnTo>
                    <a:lnTo>
                      <a:pt x="3624" y="1798"/>
                    </a:lnTo>
                    <a:lnTo>
                      <a:pt x="3624" y="1798"/>
                    </a:lnTo>
                    <a:lnTo>
                      <a:pt x="3636" y="1796"/>
                    </a:lnTo>
                    <a:lnTo>
                      <a:pt x="3642" y="1794"/>
                    </a:lnTo>
                    <a:lnTo>
                      <a:pt x="3656" y="1802"/>
                    </a:lnTo>
                    <a:lnTo>
                      <a:pt x="3656" y="1802"/>
                    </a:lnTo>
                    <a:lnTo>
                      <a:pt x="3662" y="1804"/>
                    </a:lnTo>
                    <a:lnTo>
                      <a:pt x="3664" y="1804"/>
                    </a:lnTo>
                    <a:lnTo>
                      <a:pt x="3668" y="1804"/>
                    </a:lnTo>
                    <a:lnTo>
                      <a:pt x="3668" y="1802"/>
                    </a:lnTo>
                    <a:lnTo>
                      <a:pt x="3672" y="1794"/>
                    </a:lnTo>
                    <a:lnTo>
                      <a:pt x="3674" y="1790"/>
                    </a:lnTo>
                    <a:lnTo>
                      <a:pt x="3678" y="1788"/>
                    </a:lnTo>
                    <a:lnTo>
                      <a:pt x="3678" y="1788"/>
                    </a:lnTo>
                    <a:lnTo>
                      <a:pt x="3686" y="1782"/>
                    </a:lnTo>
                    <a:lnTo>
                      <a:pt x="3696" y="1778"/>
                    </a:lnTo>
                    <a:lnTo>
                      <a:pt x="3706" y="1776"/>
                    </a:lnTo>
                    <a:lnTo>
                      <a:pt x="3716" y="1770"/>
                    </a:lnTo>
                    <a:lnTo>
                      <a:pt x="3716" y="1770"/>
                    </a:lnTo>
                    <a:lnTo>
                      <a:pt x="3714" y="1774"/>
                    </a:lnTo>
                    <a:lnTo>
                      <a:pt x="3712" y="1778"/>
                    </a:lnTo>
                    <a:lnTo>
                      <a:pt x="3708" y="1782"/>
                    </a:lnTo>
                    <a:lnTo>
                      <a:pt x="3702" y="1784"/>
                    </a:lnTo>
                    <a:lnTo>
                      <a:pt x="3702" y="1784"/>
                    </a:lnTo>
                    <a:lnTo>
                      <a:pt x="3698" y="1786"/>
                    </a:lnTo>
                    <a:lnTo>
                      <a:pt x="3694" y="1790"/>
                    </a:lnTo>
                    <a:lnTo>
                      <a:pt x="3696" y="1794"/>
                    </a:lnTo>
                    <a:lnTo>
                      <a:pt x="3698" y="1798"/>
                    </a:lnTo>
                    <a:lnTo>
                      <a:pt x="3698" y="1798"/>
                    </a:lnTo>
                    <a:lnTo>
                      <a:pt x="3702" y="1800"/>
                    </a:lnTo>
                    <a:lnTo>
                      <a:pt x="3702" y="1802"/>
                    </a:lnTo>
                    <a:lnTo>
                      <a:pt x="3700" y="1806"/>
                    </a:lnTo>
                    <a:lnTo>
                      <a:pt x="3700" y="1814"/>
                    </a:lnTo>
                    <a:lnTo>
                      <a:pt x="3700" y="1814"/>
                    </a:lnTo>
                    <a:lnTo>
                      <a:pt x="3700" y="1820"/>
                    </a:lnTo>
                    <a:lnTo>
                      <a:pt x="3696" y="1822"/>
                    </a:lnTo>
                    <a:lnTo>
                      <a:pt x="3690" y="1826"/>
                    </a:lnTo>
                    <a:lnTo>
                      <a:pt x="3684" y="1830"/>
                    </a:lnTo>
                    <a:lnTo>
                      <a:pt x="3684" y="1830"/>
                    </a:lnTo>
                    <a:lnTo>
                      <a:pt x="3680" y="1834"/>
                    </a:lnTo>
                    <a:lnTo>
                      <a:pt x="3676" y="1836"/>
                    </a:lnTo>
                    <a:lnTo>
                      <a:pt x="3662" y="1838"/>
                    </a:lnTo>
                    <a:lnTo>
                      <a:pt x="3648" y="1838"/>
                    </a:lnTo>
                    <a:lnTo>
                      <a:pt x="3638" y="1834"/>
                    </a:lnTo>
                    <a:lnTo>
                      <a:pt x="3638" y="1834"/>
                    </a:lnTo>
                    <a:lnTo>
                      <a:pt x="3628" y="1832"/>
                    </a:lnTo>
                    <a:lnTo>
                      <a:pt x="3616" y="1830"/>
                    </a:lnTo>
                    <a:lnTo>
                      <a:pt x="3604" y="1832"/>
                    </a:lnTo>
                    <a:lnTo>
                      <a:pt x="3594" y="1834"/>
                    </a:lnTo>
                    <a:lnTo>
                      <a:pt x="3594" y="1834"/>
                    </a:lnTo>
                    <a:lnTo>
                      <a:pt x="3588" y="1838"/>
                    </a:lnTo>
                    <a:lnTo>
                      <a:pt x="3582" y="1840"/>
                    </a:lnTo>
                    <a:lnTo>
                      <a:pt x="3574" y="1842"/>
                    </a:lnTo>
                    <a:lnTo>
                      <a:pt x="3574" y="1842"/>
                    </a:lnTo>
                    <a:lnTo>
                      <a:pt x="3568" y="1842"/>
                    </a:lnTo>
                    <a:lnTo>
                      <a:pt x="3562" y="1842"/>
                    </a:lnTo>
                    <a:lnTo>
                      <a:pt x="3560" y="1840"/>
                    </a:lnTo>
                    <a:lnTo>
                      <a:pt x="3558" y="1838"/>
                    </a:lnTo>
                    <a:lnTo>
                      <a:pt x="3558" y="1834"/>
                    </a:lnTo>
                    <a:lnTo>
                      <a:pt x="3560" y="1828"/>
                    </a:lnTo>
                    <a:lnTo>
                      <a:pt x="3560" y="1828"/>
                    </a:lnTo>
                    <a:lnTo>
                      <a:pt x="3564" y="1820"/>
                    </a:lnTo>
                    <a:lnTo>
                      <a:pt x="3570" y="1818"/>
                    </a:lnTo>
                    <a:lnTo>
                      <a:pt x="3574" y="1816"/>
                    </a:lnTo>
                    <a:lnTo>
                      <a:pt x="3578" y="1812"/>
                    </a:lnTo>
                    <a:lnTo>
                      <a:pt x="3578" y="1812"/>
                    </a:lnTo>
                    <a:close/>
                    <a:moveTo>
                      <a:pt x="3092" y="1606"/>
                    </a:moveTo>
                    <a:lnTo>
                      <a:pt x="3092" y="1606"/>
                    </a:lnTo>
                    <a:lnTo>
                      <a:pt x="3104" y="1594"/>
                    </a:lnTo>
                    <a:lnTo>
                      <a:pt x="3118" y="1586"/>
                    </a:lnTo>
                    <a:lnTo>
                      <a:pt x="3158" y="1566"/>
                    </a:lnTo>
                    <a:lnTo>
                      <a:pt x="3158" y="1566"/>
                    </a:lnTo>
                    <a:lnTo>
                      <a:pt x="3164" y="1564"/>
                    </a:lnTo>
                    <a:lnTo>
                      <a:pt x="3164" y="1564"/>
                    </a:lnTo>
                    <a:lnTo>
                      <a:pt x="3168" y="1560"/>
                    </a:lnTo>
                    <a:lnTo>
                      <a:pt x="3172" y="1556"/>
                    </a:lnTo>
                    <a:lnTo>
                      <a:pt x="3176" y="1544"/>
                    </a:lnTo>
                    <a:lnTo>
                      <a:pt x="3176" y="1544"/>
                    </a:lnTo>
                    <a:lnTo>
                      <a:pt x="3180" y="1538"/>
                    </a:lnTo>
                    <a:lnTo>
                      <a:pt x="3184" y="1534"/>
                    </a:lnTo>
                    <a:lnTo>
                      <a:pt x="3188" y="1534"/>
                    </a:lnTo>
                    <a:lnTo>
                      <a:pt x="3190" y="1536"/>
                    </a:lnTo>
                    <a:lnTo>
                      <a:pt x="3190" y="1538"/>
                    </a:lnTo>
                    <a:lnTo>
                      <a:pt x="3190" y="1542"/>
                    </a:lnTo>
                    <a:lnTo>
                      <a:pt x="3190" y="1542"/>
                    </a:lnTo>
                    <a:lnTo>
                      <a:pt x="3188" y="1548"/>
                    </a:lnTo>
                    <a:lnTo>
                      <a:pt x="3192" y="1544"/>
                    </a:lnTo>
                    <a:lnTo>
                      <a:pt x="3196" y="1536"/>
                    </a:lnTo>
                    <a:lnTo>
                      <a:pt x="3200" y="1524"/>
                    </a:lnTo>
                    <a:lnTo>
                      <a:pt x="3200" y="1524"/>
                    </a:lnTo>
                    <a:lnTo>
                      <a:pt x="3204" y="1516"/>
                    </a:lnTo>
                    <a:lnTo>
                      <a:pt x="3206" y="1516"/>
                    </a:lnTo>
                    <a:lnTo>
                      <a:pt x="3208" y="1516"/>
                    </a:lnTo>
                    <a:lnTo>
                      <a:pt x="3208" y="1522"/>
                    </a:lnTo>
                    <a:lnTo>
                      <a:pt x="3206" y="1532"/>
                    </a:lnTo>
                    <a:lnTo>
                      <a:pt x="3206" y="1532"/>
                    </a:lnTo>
                    <a:lnTo>
                      <a:pt x="3204" y="1538"/>
                    </a:lnTo>
                    <a:lnTo>
                      <a:pt x="3204" y="1540"/>
                    </a:lnTo>
                    <a:lnTo>
                      <a:pt x="3204" y="1540"/>
                    </a:lnTo>
                    <a:lnTo>
                      <a:pt x="3216" y="1532"/>
                    </a:lnTo>
                    <a:lnTo>
                      <a:pt x="3216" y="1532"/>
                    </a:lnTo>
                    <a:lnTo>
                      <a:pt x="3218" y="1530"/>
                    </a:lnTo>
                    <a:lnTo>
                      <a:pt x="3220" y="1526"/>
                    </a:lnTo>
                    <a:lnTo>
                      <a:pt x="3218" y="1520"/>
                    </a:lnTo>
                    <a:lnTo>
                      <a:pt x="3216" y="1514"/>
                    </a:lnTo>
                    <a:lnTo>
                      <a:pt x="3216" y="1512"/>
                    </a:lnTo>
                    <a:lnTo>
                      <a:pt x="3216" y="1510"/>
                    </a:lnTo>
                    <a:lnTo>
                      <a:pt x="3216" y="1510"/>
                    </a:lnTo>
                    <a:lnTo>
                      <a:pt x="3220" y="1508"/>
                    </a:lnTo>
                    <a:lnTo>
                      <a:pt x="3224" y="1510"/>
                    </a:lnTo>
                    <a:lnTo>
                      <a:pt x="3236" y="1514"/>
                    </a:lnTo>
                    <a:lnTo>
                      <a:pt x="3248" y="1520"/>
                    </a:lnTo>
                    <a:lnTo>
                      <a:pt x="3254" y="1522"/>
                    </a:lnTo>
                    <a:lnTo>
                      <a:pt x="3260" y="1522"/>
                    </a:lnTo>
                    <a:lnTo>
                      <a:pt x="3260" y="1522"/>
                    </a:lnTo>
                    <a:lnTo>
                      <a:pt x="3268" y="1522"/>
                    </a:lnTo>
                    <a:lnTo>
                      <a:pt x="3272" y="1522"/>
                    </a:lnTo>
                    <a:lnTo>
                      <a:pt x="3276" y="1522"/>
                    </a:lnTo>
                    <a:lnTo>
                      <a:pt x="3284" y="1522"/>
                    </a:lnTo>
                    <a:lnTo>
                      <a:pt x="3284" y="1522"/>
                    </a:lnTo>
                    <a:lnTo>
                      <a:pt x="3288" y="1524"/>
                    </a:lnTo>
                    <a:lnTo>
                      <a:pt x="3292" y="1528"/>
                    </a:lnTo>
                    <a:lnTo>
                      <a:pt x="3296" y="1542"/>
                    </a:lnTo>
                    <a:lnTo>
                      <a:pt x="3298" y="1550"/>
                    </a:lnTo>
                    <a:lnTo>
                      <a:pt x="3302" y="1558"/>
                    </a:lnTo>
                    <a:lnTo>
                      <a:pt x="3308" y="1566"/>
                    </a:lnTo>
                    <a:lnTo>
                      <a:pt x="3314" y="1570"/>
                    </a:lnTo>
                    <a:lnTo>
                      <a:pt x="3314" y="1570"/>
                    </a:lnTo>
                    <a:lnTo>
                      <a:pt x="3320" y="1572"/>
                    </a:lnTo>
                    <a:lnTo>
                      <a:pt x="3328" y="1572"/>
                    </a:lnTo>
                    <a:lnTo>
                      <a:pt x="3340" y="1570"/>
                    </a:lnTo>
                    <a:lnTo>
                      <a:pt x="3344" y="1570"/>
                    </a:lnTo>
                    <a:lnTo>
                      <a:pt x="3348" y="1570"/>
                    </a:lnTo>
                    <a:lnTo>
                      <a:pt x="3348" y="1574"/>
                    </a:lnTo>
                    <a:lnTo>
                      <a:pt x="3346" y="1580"/>
                    </a:lnTo>
                    <a:lnTo>
                      <a:pt x="3346" y="1580"/>
                    </a:lnTo>
                    <a:lnTo>
                      <a:pt x="3344" y="1588"/>
                    </a:lnTo>
                    <a:lnTo>
                      <a:pt x="3346" y="1594"/>
                    </a:lnTo>
                    <a:lnTo>
                      <a:pt x="3358" y="1604"/>
                    </a:lnTo>
                    <a:lnTo>
                      <a:pt x="3358" y="1604"/>
                    </a:lnTo>
                    <a:lnTo>
                      <a:pt x="3360" y="1606"/>
                    </a:lnTo>
                    <a:lnTo>
                      <a:pt x="3360" y="1610"/>
                    </a:lnTo>
                    <a:lnTo>
                      <a:pt x="3358" y="1618"/>
                    </a:lnTo>
                    <a:lnTo>
                      <a:pt x="3354" y="1624"/>
                    </a:lnTo>
                    <a:lnTo>
                      <a:pt x="3354" y="1626"/>
                    </a:lnTo>
                    <a:lnTo>
                      <a:pt x="3356" y="1630"/>
                    </a:lnTo>
                    <a:lnTo>
                      <a:pt x="3356" y="1630"/>
                    </a:lnTo>
                    <a:lnTo>
                      <a:pt x="3362" y="1630"/>
                    </a:lnTo>
                    <a:lnTo>
                      <a:pt x="3364" y="1630"/>
                    </a:lnTo>
                    <a:lnTo>
                      <a:pt x="3366" y="1630"/>
                    </a:lnTo>
                    <a:lnTo>
                      <a:pt x="3368" y="1632"/>
                    </a:lnTo>
                    <a:lnTo>
                      <a:pt x="3368" y="1632"/>
                    </a:lnTo>
                    <a:lnTo>
                      <a:pt x="3370" y="1634"/>
                    </a:lnTo>
                    <a:lnTo>
                      <a:pt x="3368" y="1636"/>
                    </a:lnTo>
                    <a:lnTo>
                      <a:pt x="3364" y="1640"/>
                    </a:lnTo>
                    <a:lnTo>
                      <a:pt x="3362" y="1642"/>
                    </a:lnTo>
                    <a:lnTo>
                      <a:pt x="3362" y="1648"/>
                    </a:lnTo>
                    <a:lnTo>
                      <a:pt x="3362" y="1648"/>
                    </a:lnTo>
                    <a:lnTo>
                      <a:pt x="3362" y="1652"/>
                    </a:lnTo>
                    <a:lnTo>
                      <a:pt x="3364" y="1654"/>
                    </a:lnTo>
                    <a:lnTo>
                      <a:pt x="3372" y="1652"/>
                    </a:lnTo>
                    <a:lnTo>
                      <a:pt x="3380" y="1652"/>
                    </a:lnTo>
                    <a:lnTo>
                      <a:pt x="3382" y="1652"/>
                    </a:lnTo>
                    <a:lnTo>
                      <a:pt x="3382" y="1656"/>
                    </a:lnTo>
                    <a:lnTo>
                      <a:pt x="3382" y="1656"/>
                    </a:lnTo>
                    <a:lnTo>
                      <a:pt x="3382" y="1662"/>
                    </a:lnTo>
                    <a:lnTo>
                      <a:pt x="3386" y="1664"/>
                    </a:lnTo>
                    <a:lnTo>
                      <a:pt x="3392" y="1666"/>
                    </a:lnTo>
                    <a:lnTo>
                      <a:pt x="3402" y="1668"/>
                    </a:lnTo>
                    <a:lnTo>
                      <a:pt x="3402" y="1668"/>
                    </a:lnTo>
                    <a:lnTo>
                      <a:pt x="3416" y="1672"/>
                    </a:lnTo>
                    <a:lnTo>
                      <a:pt x="3430" y="1674"/>
                    </a:lnTo>
                    <a:lnTo>
                      <a:pt x="3446" y="1674"/>
                    </a:lnTo>
                    <a:lnTo>
                      <a:pt x="3460" y="1676"/>
                    </a:lnTo>
                    <a:lnTo>
                      <a:pt x="3460" y="1676"/>
                    </a:lnTo>
                    <a:lnTo>
                      <a:pt x="3470" y="1676"/>
                    </a:lnTo>
                    <a:lnTo>
                      <a:pt x="3478" y="1676"/>
                    </a:lnTo>
                    <a:lnTo>
                      <a:pt x="3484" y="1678"/>
                    </a:lnTo>
                    <a:lnTo>
                      <a:pt x="3484" y="1678"/>
                    </a:lnTo>
                    <a:lnTo>
                      <a:pt x="3484" y="1680"/>
                    </a:lnTo>
                    <a:lnTo>
                      <a:pt x="3484" y="1680"/>
                    </a:lnTo>
                    <a:lnTo>
                      <a:pt x="3484" y="1682"/>
                    </a:lnTo>
                    <a:lnTo>
                      <a:pt x="3484" y="1684"/>
                    </a:lnTo>
                    <a:lnTo>
                      <a:pt x="3490" y="1686"/>
                    </a:lnTo>
                    <a:lnTo>
                      <a:pt x="3508" y="1686"/>
                    </a:lnTo>
                    <a:lnTo>
                      <a:pt x="3508" y="1686"/>
                    </a:lnTo>
                    <a:lnTo>
                      <a:pt x="3514" y="1688"/>
                    </a:lnTo>
                    <a:lnTo>
                      <a:pt x="3518" y="1692"/>
                    </a:lnTo>
                    <a:lnTo>
                      <a:pt x="3526" y="1704"/>
                    </a:lnTo>
                    <a:lnTo>
                      <a:pt x="3532" y="1716"/>
                    </a:lnTo>
                    <a:lnTo>
                      <a:pt x="3534" y="1718"/>
                    </a:lnTo>
                    <a:lnTo>
                      <a:pt x="3536" y="1718"/>
                    </a:lnTo>
                    <a:lnTo>
                      <a:pt x="3536" y="1718"/>
                    </a:lnTo>
                    <a:lnTo>
                      <a:pt x="3540" y="1716"/>
                    </a:lnTo>
                    <a:lnTo>
                      <a:pt x="3542" y="1716"/>
                    </a:lnTo>
                    <a:lnTo>
                      <a:pt x="3544" y="1720"/>
                    </a:lnTo>
                    <a:lnTo>
                      <a:pt x="3544" y="1726"/>
                    </a:lnTo>
                    <a:lnTo>
                      <a:pt x="3544" y="1726"/>
                    </a:lnTo>
                    <a:lnTo>
                      <a:pt x="3544" y="1730"/>
                    </a:lnTo>
                    <a:lnTo>
                      <a:pt x="3546" y="1734"/>
                    </a:lnTo>
                    <a:lnTo>
                      <a:pt x="3552" y="1742"/>
                    </a:lnTo>
                    <a:lnTo>
                      <a:pt x="3556" y="1748"/>
                    </a:lnTo>
                    <a:lnTo>
                      <a:pt x="3560" y="1756"/>
                    </a:lnTo>
                    <a:lnTo>
                      <a:pt x="3560" y="1756"/>
                    </a:lnTo>
                    <a:lnTo>
                      <a:pt x="3558" y="1758"/>
                    </a:lnTo>
                    <a:lnTo>
                      <a:pt x="3558" y="1758"/>
                    </a:lnTo>
                    <a:lnTo>
                      <a:pt x="3554" y="1754"/>
                    </a:lnTo>
                    <a:lnTo>
                      <a:pt x="3548" y="1750"/>
                    </a:lnTo>
                    <a:lnTo>
                      <a:pt x="3546" y="1750"/>
                    </a:lnTo>
                    <a:lnTo>
                      <a:pt x="3544" y="1750"/>
                    </a:lnTo>
                    <a:lnTo>
                      <a:pt x="3544" y="1750"/>
                    </a:lnTo>
                    <a:lnTo>
                      <a:pt x="3542" y="1752"/>
                    </a:lnTo>
                    <a:lnTo>
                      <a:pt x="3542" y="1754"/>
                    </a:lnTo>
                    <a:lnTo>
                      <a:pt x="3546" y="1760"/>
                    </a:lnTo>
                    <a:lnTo>
                      <a:pt x="3548" y="1766"/>
                    </a:lnTo>
                    <a:lnTo>
                      <a:pt x="3546" y="1768"/>
                    </a:lnTo>
                    <a:lnTo>
                      <a:pt x="3544" y="1770"/>
                    </a:lnTo>
                    <a:lnTo>
                      <a:pt x="3544" y="1770"/>
                    </a:lnTo>
                    <a:lnTo>
                      <a:pt x="3542" y="1772"/>
                    </a:lnTo>
                    <a:lnTo>
                      <a:pt x="3538" y="1770"/>
                    </a:lnTo>
                    <a:lnTo>
                      <a:pt x="3530" y="1764"/>
                    </a:lnTo>
                    <a:lnTo>
                      <a:pt x="3520" y="1760"/>
                    </a:lnTo>
                    <a:lnTo>
                      <a:pt x="3516" y="1758"/>
                    </a:lnTo>
                    <a:lnTo>
                      <a:pt x="3512" y="1760"/>
                    </a:lnTo>
                    <a:lnTo>
                      <a:pt x="3512" y="1760"/>
                    </a:lnTo>
                    <a:lnTo>
                      <a:pt x="3508" y="1762"/>
                    </a:lnTo>
                    <a:lnTo>
                      <a:pt x="3508" y="1758"/>
                    </a:lnTo>
                    <a:lnTo>
                      <a:pt x="3508" y="1754"/>
                    </a:lnTo>
                    <a:lnTo>
                      <a:pt x="3508" y="1754"/>
                    </a:lnTo>
                    <a:lnTo>
                      <a:pt x="3504" y="1754"/>
                    </a:lnTo>
                    <a:lnTo>
                      <a:pt x="3504" y="1754"/>
                    </a:lnTo>
                    <a:lnTo>
                      <a:pt x="3502" y="1754"/>
                    </a:lnTo>
                    <a:lnTo>
                      <a:pt x="3502" y="1754"/>
                    </a:lnTo>
                    <a:lnTo>
                      <a:pt x="3504" y="1750"/>
                    </a:lnTo>
                    <a:lnTo>
                      <a:pt x="3506" y="1746"/>
                    </a:lnTo>
                    <a:lnTo>
                      <a:pt x="3504" y="1744"/>
                    </a:lnTo>
                    <a:lnTo>
                      <a:pt x="3502" y="1742"/>
                    </a:lnTo>
                    <a:lnTo>
                      <a:pt x="3502" y="1742"/>
                    </a:lnTo>
                    <a:lnTo>
                      <a:pt x="3498" y="1742"/>
                    </a:lnTo>
                    <a:lnTo>
                      <a:pt x="3496" y="1740"/>
                    </a:lnTo>
                    <a:lnTo>
                      <a:pt x="3494" y="1734"/>
                    </a:lnTo>
                    <a:lnTo>
                      <a:pt x="3494" y="1728"/>
                    </a:lnTo>
                    <a:lnTo>
                      <a:pt x="3492" y="1728"/>
                    </a:lnTo>
                    <a:lnTo>
                      <a:pt x="3490" y="1726"/>
                    </a:lnTo>
                    <a:lnTo>
                      <a:pt x="3490" y="1726"/>
                    </a:lnTo>
                    <a:lnTo>
                      <a:pt x="3486" y="1726"/>
                    </a:lnTo>
                    <a:lnTo>
                      <a:pt x="3482" y="1726"/>
                    </a:lnTo>
                    <a:lnTo>
                      <a:pt x="3480" y="1724"/>
                    </a:lnTo>
                    <a:lnTo>
                      <a:pt x="3478" y="1726"/>
                    </a:lnTo>
                    <a:lnTo>
                      <a:pt x="3478" y="1726"/>
                    </a:lnTo>
                    <a:lnTo>
                      <a:pt x="3480" y="1730"/>
                    </a:lnTo>
                    <a:lnTo>
                      <a:pt x="3484" y="1736"/>
                    </a:lnTo>
                    <a:lnTo>
                      <a:pt x="3490" y="1744"/>
                    </a:lnTo>
                    <a:lnTo>
                      <a:pt x="3496" y="1756"/>
                    </a:lnTo>
                    <a:lnTo>
                      <a:pt x="3496" y="1756"/>
                    </a:lnTo>
                    <a:lnTo>
                      <a:pt x="3496" y="1762"/>
                    </a:lnTo>
                    <a:lnTo>
                      <a:pt x="3494" y="1766"/>
                    </a:lnTo>
                    <a:lnTo>
                      <a:pt x="3486" y="1776"/>
                    </a:lnTo>
                    <a:lnTo>
                      <a:pt x="3482" y="1782"/>
                    </a:lnTo>
                    <a:lnTo>
                      <a:pt x="3480" y="1788"/>
                    </a:lnTo>
                    <a:lnTo>
                      <a:pt x="3476" y="1796"/>
                    </a:lnTo>
                    <a:lnTo>
                      <a:pt x="3476" y="1806"/>
                    </a:lnTo>
                    <a:lnTo>
                      <a:pt x="3476" y="1806"/>
                    </a:lnTo>
                    <a:lnTo>
                      <a:pt x="3476" y="1826"/>
                    </a:lnTo>
                    <a:lnTo>
                      <a:pt x="3476" y="1832"/>
                    </a:lnTo>
                    <a:lnTo>
                      <a:pt x="3472" y="1838"/>
                    </a:lnTo>
                    <a:lnTo>
                      <a:pt x="3468" y="1842"/>
                    </a:lnTo>
                    <a:lnTo>
                      <a:pt x="3464" y="1844"/>
                    </a:lnTo>
                    <a:lnTo>
                      <a:pt x="3448" y="1852"/>
                    </a:lnTo>
                    <a:lnTo>
                      <a:pt x="3448" y="1852"/>
                    </a:lnTo>
                    <a:lnTo>
                      <a:pt x="3446" y="1846"/>
                    </a:lnTo>
                    <a:lnTo>
                      <a:pt x="3444" y="1838"/>
                    </a:lnTo>
                    <a:lnTo>
                      <a:pt x="3440" y="1818"/>
                    </a:lnTo>
                    <a:lnTo>
                      <a:pt x="3438" y="1808"/>
                    </a:lnTo>
                    <a:lnTo>
                      <a:pt x="3434" y="1802"/>
                    </a:lnTo>
                    <a:lnTo>
                      <a:pt x="3428" y="1796"/>
                    </a:lnTo>
                    <a:lnTo>
                      <a:pt x="3424" y="1796"/>
                    </a:lnTo>
                    <a:lnTo>
                      <a:pt x="3424" y="1796"/>
                    </a:lnTo>
                    <a:lnTo>
                      <a:pt x="3418" y="1798"/>
                    </a:lnTo>
                    <a:lnTo>
                      <a:pt x="3414" y="1800"/>
                    </a:lnTo>
                    <a:lnTo>
                      <a:pt x="3408" y="1808"/>
                    </a:lnTo>
                    <a:lnTo>
                      <a:pt x="3404" y="1816"/>
                    </a:lnTo>
                    <a:lnTo>
                      <a:pt x="3400" y="1818"/>
                    </a:lnTo>
                    <a:lnTo>
                      <a:pt x="3398" y="1820"/>
                    </a:lnTo>
                    <a:lnTo>
                      <a:pt x="3398" y="1820"/>
                    </a:lnTo>
                    <a:lnTo>
                      <a:pt x="3394" y="1818"/>
                    </a:lnTo>
                    <a:lnTo>
                      <a:pt x="3392" y="1816"/>
                    </a:lnTo>
                    <a:lnTo>
                      <a:pt x="3388" y="1810"/>
                    </a:lnTo>
                    <a:lnTo>
                      <a:pt x="3390" y="1802"/>
                    </a:lnTo>
                    <a:lnTo>
                      <a:pt x="3392" y="1798"/>
                    </a:lnTo>
                    <a:lnTo>
                      <a:pt x="3394" y="1796"/>
                    </a:lnTo>
                    <a:lnTo>
                      <a:pt x="3394" y="1796"/>
                    </a:lnTo>
                    <a:lnTo>
                      <a:pt x="3400" y="1790"/>
                    </a:lnTo>
                    <a:lnTo>
                      <a:pt x="3406" y="1784"/>
                    </a:lnTo>
                    <a:lnTo>
                      <a:pt x="3410" y="1776"/>
                    </a:lnTo>
                    <a:lnTo>
                      <a:pt x="3412" y="1764"/>
                    </a:lnTo>
                    <a:lnTo>
                      <a:pt x="3412" y="1764"/>
                    </a:lnTo>
                    <a:lnTo>
                      <a:pt x="3412" y="1758"/>
                    </a:lnTo>
                    <a:lnTo>
                      <a:pt x="3412" y="1754"/>
                    </a:lnTo>
                    <a:lnTo>
                      <a:pt x="3410" y="1746"/>
                    </a:lnTo>
                    <a:lnTo>
                      <a:pt x="3408" y="1740"/>
                    </a:lnTo>
                    <a:lnTo>
                      <a:pt x="3408" y="1738"/>
                    </a:lnTo>
                    <a:lnTo>
                      <a:pt x="3410" y="1738"/>
                    </a:lnTo>
                    <a:lnTo>
                      <a:pt x="3410" y="1738"/>
                    </a:lnTo>
                    <a:lnTo>
                      <a:pt x="3414" y="1736"/>
                    </a:lnTo>
                    <a:lnTo>
                      <a:pt x="3414" y="1734"/>
                    </a:lnTo>
                    <a:lnTo>
                      <a:pt x="3410" y="1728"/>
                    </a:lnTo>
                    <a:lnTo>
                      <a:pt x="3402" y="1722"/>
                    </a:lnTo>
                    <a:lnTo>
                      <a:pt x="3392" y="1716"/>
                    </a:lnTo>
                    <a:lnTo>
                      <a:pt x="3392" y="1716"/>
                    </a:lnTo>
                    <a:lnTo>
                      <a:pt x="3382" y="1712"/>
                    </a:lnTo>
                    <a:lnTo>
                      <a:pt x="3380" y="1708"/>
                    </a:lnTo>
                    <a:lnTo>
                      <a:pt x="3378" y="1706"/>
                    </a:lnTo>
                    <a:lnTo>
                      <a:pt x="3372" y="1704"/>
                    </a:lnTo>
                    <a:lnTo>
                      <a:pt x="3372" y="1704"/>
                    </a:lnTo>
                    <a:lnTo>
                      <a:pt x="3366" y="1702"/>
                    </a:lnTo>
                    <a:lnTo>
                      <a:pt x="3362" y="1698"/>
                    </a:lnTo>
                    <a:lnTo>
                      <a:pt x="3358" y="1696"/>
                    </a:lnTo>
                    <a:lnTo>
                      <a:pt x="3356" y="1696"/>
                    </a:lnTo>
                    <a:lnTo>
                      <a:pt x="3352" y="1698"/>
                    </a:lnTo>
                    <a:lnTo>
                      <a:pt x="3346" y="1702"/>
                    </a:lnTo>
                    <a:lnTo>
                      <a:pt x="3346" y="1702"/>
                    </a:lnTo>
                    <a:lnTo>
                      <a:pt x="3342" y="1706"/>
                    </a:lnTo>
                    <a:lnTo>
                      <a:pt x="3340" y="1710"/>
                    </a:lnTo>
                    <a:lnTo>
                      <a:pt x="3342" y="1712"/>
                    </a:lnTo>
                    <a:lnTo>
                      <a:pt x="3344" y="1714"/>
                    </a:lnTo>
                    <a:lnTo>
                      <a:pt x="3346" y="1718"/>
                    </a:lnTo>
                    <a:lnTo>
                      <a:pt x="3340" y="1720"/>
                    </a:lnTo>
                    <a:lnTo>
                      <a:pt x="3340" y="1720"/>
                    </a:lnTo>
                    <a:lnTo>
                      <a:pt x="3334" y="1722"/>
                    </a:lnTo>
                    <a:lnTo>
                      <a:pt x="3330" y="1726"/>
                    </a:lnTo>
                    <a:lnTo>
                      <a:pt x="3328" y="1732"/>
                    </a:lnTo>
                    <a:lnTo>
                      <a:pt x="3328" y="1738"/>
                    </a:lnTo>
                    <a:lnTo>
                      <a:pt x="3326" y="1748"/>
                    </a:lnTo>
                    <a:lnTo>
                      <a:pt x="3324" y="1752"/>
                    </a:lnTo>
                    <a:lnTo>
                      <a:pt x="3322" y="1752"/>
                    </a:lnTo>
                    <a:lnTo>
                      <a:pt x="3322" y="1752"/>
                    </a:lnTo>
                    <a:lnTo>
                      <a:pt x="3320" y="1752"/>
                    </a:lnTo>
                    <a:lnTo>
                      <a:pt x="3318" y="1748"/>
                    </a:lnTo>
                    <a:lnTo>
                      <a:pt x="3318" y="1738"/>
                    </a:lnTo>
                    <a:lnTo>
                      <a:pt x="3318" y="1734"/>
                    </a:lnTo>
                    <a:lnTo>
                      <a:pt x="3316" y="1734"/>
                    </a:lnTo>
                    <a:lnTo>
                      <a:pt x="3314" y="1736"/>
                    </a:lnTo>
                    <a:lnTo>
                      <a:pt x="3308" y="1744"/>
                    </a:lnTo>
                    <a:lnTo>
                      <a:pt x="3308" y="1744"/>
                    </a:lnTo>
                    <a:lnTo>
                      <a:pt x="3300" y="1752"/>
                    </a:lnTo>
                    <a:lnTo>
                      <a:pt x="3296" y="1754"/>
                    </a:lnTo>
                    <a:lnTo>
                      <a:pt x="3294" y="1756"/>
                    </a:lnTo>
                    <a:lnTo>
                      <a:pt x="3294" y="1766"/>
                    </a:lnTo>
                    <a:lnTo>
                      <a:pt x="3294" y="1766"/>
                    </a:lnTo>
                    <a:lnTo>
                      <a:pt x="3296" y="1772"/>
                    </a:lnTo>
                    <a:lnTo>
                      <a:pt x="3294" y="1778"/>
                    </a:lnTo>
                    <a:lnTo>
                      <a:pt x="3290" y="1786"/>
                    </a:lnTo>
                    <a:lnTo>
                      <a:pt x="3286" y="1792"/>
                    </a:lnTo>
                    <a:lnTo>
                      <a:pt x="3286" y="1796"/>
                    </a:lnTo>
                    <a:lnTo>
                      <a:pt x="3286" y="1800"/>
                    </a:lnTo>
                    <a:lnTo>
                      <a:pt x="3286" y="1800"/>
                    </a:lnTo>
                    <a:lnTo>
                      <a:pt x="3288" y="1808"/>
                    </a:lnTo>
                    <a:lnTo>
                      <a:pt x="3286" y="1812"/>
                    </a:lnTo>
                    <a:lnTo>
                      <a:pt x="3284" y="1818"/>
                    </a:lnTo>
                    <a:lnTo>
                      <a:pt x="3286" y="1828"/>
                    </a:lnTo>
                    <a:lnTo>
                      <a:pt x="3286" y="1828"/>
                    </a:lnTo>
                    <a:lnTo>
                      <a:pt x="3292" y="1840"/>
                    </a:lnTo>
                    <a:lnTo>
                      <a:pt x="3294" y="1852"/>
                    </a:lnTo>
                    <a:lnTo>
                      <a:pt x="3296" y="1862"/>
                    </a:lnTo>
                    <a:lnTo>
                      <a:pt x="3294" y="1872"/>
                    </a:lnTo>
                    <a:lnTo>
                      <a:pt x="3294" y="1880"/>
                    </a:lnTo>
                    <a:lnTo>
                      <a:pt x="3290" y="1890"/>
                    </a:lnTo>
                    <a:lnTo>
                      <a:pt x="3282" y="1908"/>
                    </a:lnTo>
                    <a:lnTo>
                      <a:pt x="3282" y="1908"/>
                    </a:lnTo>
                    <a:lnTo>
                      <a:pt x="3276" y="1916"/>
                    </a:lnTo>
                    <a:lnTo>
                      <a:pt x="3270" y="1922"/>
                    </a:lnTo>
                    <a:lnTo>
                      <a:pt x="3264" y="1928"/>
                    </a:lnTo>
                    <a:lnTo>
                      <a:pt x="3258" y="1930"/>
                    </a:lnTo>
                    <a:lnTo>
                      <a:pt x="3252" y="1930"/>
                    </a:lnTo>
                    <a:lnTo>
                      <a:pt x="3246" y="1926"/>
                    </a:lnTo>
                    <a:lnTo>
                      <a:pt x="3242" y="1922"/>
                    </a:lnTo>
                    <a:lnTo>
                      <a:pt x="3236" y="1914"/>
                    </a:lnTo>
                    <a:lnTo>
                      <a:pt x="3236" y="1914"/>
                    </a:lnTo>
                    <a:lnTo>
                      <a:pt x="3232" y="1904"/>
                    </a:lnTo>
                    <a:lnTo>
                      <a:pt x="3230" y="1898"/>
                    </a:lnTo>
                    <a:lnTo>
                      <a:pt x="3230" y="1884"/>
                    </a:lnTo>
                    <a:lnTo>
                      <a:pt x="3230" y="1872"/>
                    </a:lnTo>
                    <a:lnTo>
                      <a:pt x="3230" y="1864"/>
                    </a:lnTo>
                    <a:lnTo>
                      <a:pt x="3230" y="1856"/>
                    </a:lnTo>
                    <a:lnTo>
                      <a:pt x="3230" y="1856"/>
                    </a:lnTo>
                    <a:lnTo>
                      <a:pt x="3228" y="1842"/>
                    </a:lnTo>
                    <a:lnTo>
                      <a:pt x="3228" y="1834"/>
                    </a:lnTo>
                    <a:lnTo>
                      <a:pt x="3232" y="1824"/>
                    </a:lnTo>
                    <a:lnTo>
                      <a:pt x="3234" y="1810"/>
                    </a:lnTo>
                    <a:lnTo>
                      <a:pt x="3234" y="1810"/>
                    </a:lnTo>
                    <a:lnTo>
                      <a:pt x="3234" y="1802"/>
                    </a:lnTo>
                    <a:lnTo>
                      <a:pt x="3236" y="1796"/>
                    </a:lnTo>
                    <a:lnTo>
                      <a:pt x="3238" y="1792"/>
                    </a:lnTo>
                    <a:lnTo>
                      <a:pt x="3240" y="1792"/>
                    </a:lnTo>
                    <a:lnTo>
                      <a:pt x="3242" y="1790"/>
                    </a:lnTo>
                    <a:lnTo>
                      <a:pt x="3242" y="1784"/>
                    </a:lnTo>
                    <a:lnTo>
                      <a:pt x="3242" y="1784"/>
                    </a:lnTo>
                    <a:lnTo>
                      <a:pt x="3240" y="1780"/>
                    </a:lnTo>
                    <a:lnTo>
                      <a:pt x="3242" y="1776"/>
                    </a:lnTo>
                    <a:lnTo>
                      <a:pt x="3246" y="1764"/>
                    </a:lnTo>
                    <a:lnTo>
                      <a:pt x="3248" y="1754"/>
                    </a:lnTo>
                    <a:lnTo>
                      <a:pt x="3248" y="1752"/>
                    </a:lnTo>
                    <a:lnTo>
                      <a:pt x="3246" y="1748"/>
                    </a:lnTo>
                    <a:lnTo>
                      <a:pt x="3246" y="1748"/>
                    </a:lnTo>
                    <a:lnTo>
                      <a:pt x="3240" y="1748"/>
                    </a:lnTo>
                    <a:lnTo>
                      <a:pt x="3238" y="1752"/>
                    </a:lnTo>
                    <a:lnTo>
                      <a:pt x="3234" y="1758"/>
                    </a:lnTo>
                    <a:lnTo>
                      <a:pt x="3228" y="1764"/>
                    </a:lnTo>
                    <a:lnTo>
                      <a:pt x="3228" y="1764"/>
                    </a:lnTo>
                    <a:lnTo>
                      <a:pt x="3226" y="1766"/>
                    </a:lnTo>
                    <a:lnTo>
                      <a:pt x="3224" y="1766"/>
                    </a:lnTo>
                    <a:lnTo>
                      <a:pt x="3224" y="1758"/>
                    </a:lnTo>
                    <a:lnTo>
                      <a:pt x="3226" y="1750"/>
                    </a:lnTo>
                    <a:lnTo>
                      <a:pt x="3230" y="1746"/>
                    </a:lnTo>
                    <a:lnTo>
                      <a:pt x="3232" y="1742"/>
                    </a:lnTo>
                    <a:lnTo>
                      <a:pt x="3232" y="1742"/>
                    </a:lnTo>
                    <a:lnTo>
                      <a:pt x="3236" y="1740"/>
                    </a:lnTo>
                    <a:lnTo>
                      <a:pt x="3238" y="1736"/>
                    </a:lnTo>
                    <a:lnTo>
                      <a:pt x="3240" y="1732"/>
                    </a:lnTo>
                    <a:lnTo>
                      <a:pt x="3244" y="1726"/>
                    </a:lnTo>
                    <a:lnTo>
                      <a:pt x="3244" y="1726"/>
                    </a:lnTo>
                    <a:lnTo>
                      <a:pt x="3252" y="1714"/>
                    </a:lnTo>
                    <a:lnTo>
                      <a:pt x="3258" y="1700"/>
                    </a:lnTo>
                    <a:lnTo>
                      <a:pt x="3264" y="1692"/>
                    </a:lnTo>
                    <a:lnTo>
                      <a:pt x="3266" y="1690"/>
                    </a:lnTo>
                    <a:lnTo>
                      <a:pt x="3266" y="1692"/>
                    </a:lnTo>
                    <a:lnTo>
                      <a:pt x="3266" y="1692"/>
                    </a:lnTo>
                    <a:lnTo>
                      <a:pt x="3268" y="1696"/>
                    </a:lnTo>
                    <a:lnTo>
                      <a:pt x="3270" y="1696"/>
                    </a:lnTo>
                    <a:lnTo>
                      <a:pt x="3274" y="1694"/>
                    </a:lnTo>
                    <a:lnTo>
                      <a:pt x="3278" y="1692"/>
                    </a:lnTo>
                    <a:lnTo>
                      <a:pt x="3280" y="1692"/>
                    </a:lnTo>
                    <a:lnTo>
                      <a:pt x="3278" y="1698"/>
                    </a:lnTo>
                    <a:lnTo>
                      <a:pt x="3278" y="1698"/>
                    </a:lnTo>
                    <a:lnTo>
                      <a:pt x="3278" y="1702"/>
                    </a:lnTo>
                    <a:lnTo>
                      <a:pt x="3278" y="1702"/>
                    </a:lnTo>
                    <a:lnTo>
                      <a:pt x="3284" y="1696"/>
                    </a:lnTo>
                    <a:lnTo>
                      <a:pt x="3292" y="1688"/>
                    </a:lnTo>
                    <a:lnTo>
                      <a:pt x="3296" y="1686"/>
                    </a:lnTo>
                    <a:lnTo>
                      <a:pt x="3300" y="1684"/>
                    </a:lnTo>
                    <a:lnTo>
                      <a:pt x="3300" y="1684"/>
                    </a:lnTo>
                    <a:lnTo>
                      <a:pt x="3310" y="1684"/>
                    </a:lnTo>
                    <a:lnTo>
                      <a:pt x="3314" y="1684"/>
                    </a:lnTo>
                    <a:lnTo>
                      <a:pt x="3320" y="1678"/>
                    </a:lnTo>
                    <a:lnTo>
                      <a:pt x="3324" y="1676"/>
                    </a:lnTo>
                    <a:lnTo>
                      <a:pt x="3328" y="1678"/>
                    </a:lnTo>
                    <a:lnTo>
                      <a:pt x="3336" y="1680"/>
                    </a:lnTo>
                    <a:lnTo>
                      <a:pt x="3346" y="1686"/>
                    </a:lnTo>
                    <a:lnTo>
                      <a:pt x="3346" y="1686"/>
                    </a:lnTo>
                    <a:lnTo>
                      <a:pt x="3352" y="1690"/>
                    </a:lnTo>
                    <a:lnTo>
                      <a:pt x="3354" y="1690"/>
                    </a:lnTo>
                    <a:lnTo>
                      <a:pt x="3356" y="1688"/>
                    </a:lnTo>
                    <a:lnTo>
                      <a:pt x="3358" y="1686"/>
                    </a:lnTo>
                    <a:lnTo>
                      <a:pt x="3358" y="1682"/>
                    </a:lnTo>
                    <a:lnTo>
                      <a:pt x="3360" y="1680"/>
                    </a:lnTo>
                    <a:lnTo>
                      <a:pt x="3362" y="1680"/>
                    </a:lnTo>
                    <a:lnTo>
                      <a:pt x="3362" y="1680"/>
                    </a:lnTo>
                    <a:lnTo>
                      <a:pt x="3370" y="1684"/>
                    </a:lnTo>
                    <a:lnTo>
                      <a:pt x="3380" y="1686"/>
                    </a:lnTo>
                    <a:lnTo>
                      <a:pt x="3386" y="1684"/>
                    </a:lnTo>
                    <a:lnTo>
                      <a:pt x="3388" y="1682"/>
                    </a:lnTo>
                    <a:lnTo>
                      <a:pt x="3388" y="1678"/>
                    </a:lnTo>
                    <a:lnTo>
                      <a:pt x="3388" y="1678"/>
                    </a:lnTo>
                    <a:lnTo>
                      <a:pt x="3384" y="1674"/>
                    </a:lnTo>
                    <a:lnTo>
                      <a:pt x="3380" y="1672"/>
                    </a:lnTo>
                    <a:lnTo>
                      <a:pt x="3376" y="1670"/>
                    </a:lnTo>
                    <a:lnTo>
                      <a:pt x="3374" y="1662"/>
                    </a:lnTo>
                    <a:lnTo>
                      <a:pt x="3374" y="1662"/>
                    </a:lnTo>
                    <a:lnTo>
                      <a:pt x="3374" y="1658"/>
                    </a:lnTo>
                    <a:lnTo>
                      <a:pt x="3372" y="1658"/>
                    </a:lnTo>
                    <a:lnTo>
                      <a:pt x="3368" y="1658"/>
                    </a:lnTo>
                    <a:lnTo>
                      <a:pt x="3360" y="1658"/>
                    </a:lnTo>
                    <a:lnTo>
                      <a:pt x="3348" y="1654"/>
                    </a:lnTo>
                    <a:lnTo>
                      <a:pt x="3348" y="1654"/>
                    </a:lnTo>
                    <a:lnTo>
                      <a:pt x="3346" y="1652"/>
                    </a:lnTo>
                    <a:lnTo>
                      <a:pt x="3344" y="1650"/>
                    </a:lnTo>
                    <a:lnTo>
                      <a:pt x="3344" y="1644"/>
                    </a:lnTo>
                    <a:lnTo>
                      <a:pt x="3346" y="1638"/>
                    </a:lnTo>
                    <a:lnTo>
                      <a:pt x="3344" y="1638"/>
                    </a:lnTo>
                    <a:lnTo>
                      <a:pt x="3340" y="1640"/>
                    </a:lnTo>
                    <a:lnTo>
                      <a:pt x="3340" y="1640"/>
                    </a:lnTo>
                    <a:lnTo>
                      <a:pt x="3330" y="1642"/>
                    </a:lnTo>
                    <a:lnTo>
                      <a:pt x="3314" y="1644"/>
                    </a:lnTo>
                    <a:lnTo>
                      <a:pt x="3300" y="1646"/>
                    </a:lnTo>
                    <a:lnTo>
                      <a:pt x="3294" y="1648"/>
                    </a:lnTo>
                    <a:lnTo>
                      <a:pt x="3288" y="1652"/>
                    </a:lnTo>
                    <a:lnTo>
                      <a:pt x="3288" y="1652"/>
                    </a:lnTo>
                    <a:lnTo>
                      <a:pt x="3280" y="1656"/>
                    </a:lnTo>
                    <a:lnTo>
                      <a:pt x="3274" y="1656"/>
                    </a:lnTo>
                    <a:lnTo>
                      <a:pt x="3268" y="1656"/>
                    </a:lnTo>
                    <a:lnTo>
                      <a:pt x="3258" y="1654"/>
                    </a:lnTo>
                    <a:lnTo>
                      <a:pt x="3258" y="1654"/>
                    </a:lnTo>
                    <a:lnTo>
                      <a:pt x="3252" y="1654"/>
                    </a:lnTo>
                    <a:lnTo>
                      <a:pt x="3250" y="1652"/>
                    </a:lnTo>
                    <a:lnTo>
                      <a:pt x="3244" y="1646"/>
                    </a:lnTo>
                    <a:lnTo>
                      <a:pt x="3238" y="1636"/>
                    </a:lnTo>
                    <a:lnTo>
                      <a:pt x="3234" y="1632"/>
                    </a:lnTo>
                    <a:lnTo>
                      <a:pt x="3228" y="1630"/>
                    </a:lnTo>
                    <a:lnTo>
                      <a:pt x="3228" y="1630"/>
                    </a:lnTo>
                    <a:lnTo>
                      <a:pt x="3222" y="1628"/>
                    </a:lnTo>
                    <a:lnTo>
                      <a:pt x="3218" y="1628"/>
                    </a:lnTo>
                    <a:lnTo>
                      <a:pt x="3210" y="1632"/>
                    </a:lnTo>
                    <a:lnTo>
                      <a:pt x="3208" y="1634"/>
                    </a:lnTo>
                    <a:lnTo>
                      <a:pt x="3206" y="1634"/>
                    </a:lnTo>
                    <a:lnTo>
                      <a:pt x="3206" y="1632"/>
                    </a:lnTo>
                    <a:lnTo>
                      <a:pt x="3204" y="1628"/>
                    </a:lnTo>
                    <a:lnTo>
                      <a:pt x="3204" y="1628"/>
                    </a:lnTo>
                    <a:lnTo>
                      <a:pt x="3202" y="1618"/>
                    </a:lnTo>
                    <a:lnTo>
                      <a:pt x="3200" y="1616"/>
                    </a:lnTo>
                    <a:lnTo>
                      <a:pt x="3198" y="1614"/>
                    </a:lnTo>
                    <a:lnTo>
                      <a:pt x="3190" y="1618"/>
                    </a:lnTo>
                    <a:lnTo>
                      <a:pt x="3180" y="1628"/>
                    </a:lnTo>
                    <a:lnTo>
                      <a:pt x="3180" y="1628"/>
                    </a:lnTo>
                    <a:lnTo>
                      <a:pt x="3176" y="1632"/>
                    </a:lnTo>
                    <a:lnTo>
                      <a:pt x="3170" y="1634"/>
                    </a:lnTo>
                    <a:lnTo>
                      <a:pt x="3164" y="1636"/>
                    </a:lnTo>
                    <a:lnTo>
                      <a:pt x="3156" y="1636"/>
                    </a:lnTo>
                    <a:lnTo>
                      <a:pt x="3150" y="1638"/>
                    </a:lnTo>
                    <a:lnTo>
                      <a:pt x="3144" y="1642"/>
                    </a:lnTo>
                    <a:lnTo>
                      <a:pt x="3144" y="1642"/>
                    </a:lnTo>
                    <a:lnTo>
                      <a:pt x="3134" y="1648"/>
                    </a:lnTo>
                    <a:lnTo>
                      <a:pt x="3126" y="1650"/>
                    </a:lnTo>
                    <a:lnTo>
                      <a:pt x="3118" y="1648"/>
                    </a:lnTo>
                    <a:lnTo>
                      <a:pt x="3110" y="1648"/>
                    </a:lnTo>
                    <a:lnTo>
                      <a:pt x="3110" y="1648"/>
                    </a:lnTo>
                    <a:lnTo>
                      <a:pt x="3106" y="1650"/>
                    </a:lnTo>
                    <a:lnTo>
                      <a:pt x="3104" y="1648"/>
                    </a:lnTo>
                    <a:lnTo>
                      <a:pt x="3108" y="1640"/>
                    </a:lnTo>
                    <a:lnTo>
                      <a:pt x="3112" y="1632"/>
                    </a:lnTo>
                    <a:lnTo>
                      <a:pt x="3110" y="1630"/>
                    </a:lnTo>
                    <a:lnTo>
                      <a:pt x="3108" y="1628"/>
                    </a:lnTo>
                    <a:lnTo>
                      <a:pt x="3108" y="1628"/>
                    </a:lnTo>
                    <a:lnTo>
                      <a:pt x="3104" y="1628"/>
                    </a:lnTo>
                    <a:lnTo>
                      <a:pt x="3098" y="1630"/>
                    </a:lnTo>
                    <a:lnTo>
                      <a:pt x="3086" y="1636"/>
                    </a:lnTo>
                    <a:lnTo>
                      <a:pt x="3074" y="1642"/>
                    </a:lnTo>
                    <a:lnTo>
                      <a:pt x="3068" y="1642"/>
                    </a:lnTo>
                    <a:lnTo>
                      <a:pt x="3062" y="1642"/>
                    </a:lnTo>
                    <a:lnTo>
                      <a:pt x="3062" y="1642"/>
                    </a:lnTo>
                    <a:lnTo>
                      <a:pt x="3058" y="1640"/>
                    </a:lnTo>
                    <a:lnTo>
                      <a:pt x="3058" y="1638"/>
                    </a:lnTo>
                    <a:lnTo>
                      <a:pt x="3060" y="1636"/>
                    </a:lnTo>
                    <a:lnTo>
                      <a:pt x="3064" y="1632"/>
                    </a:lnTo>
                    <a:lnTo>
                      <a:pt x="3076" y="1620"/>
                    </a:lnTo>
                    <a:lnTo>
                      <a:pt x="3092" y="1606"/>
                    </a:lnTo>
                    <a:lnTo>
                      <a:pt x="3092" y="1606"/>
                    </a:lnTo>
                    <a:close/>
                  </a:path>
                </a:pathLst>
              </a:custGeom>
              <a:solidFill>
                <a:schemeClr val="accent1">
                  <a:lumMod val="75000"/>
                </a:schemeClr>
              </a:solidFill>
              <a:ln w="6350">
                <a:noFill/>
                <a:round/>
                <a:headEnd/>
                <a:tailEnd/>
              </a:ln>
            </p:spPr>
            <p:txBody>
              <a:bodyPr/>
              <a:lstStyle/>
              <a:p>
                <a:endParaRPr lang="da-DK" sz="1800" b="1" dirty="0">
                  <a:solidFill>
                    <a:prstClr val="black"/>
                  </a:solidFill>
                  <a:latin typeface="Calibri Light"/>
                </a:endParaRPr>
              </a:p>
            </p:txBody>
          </p:sp>
          <p:sp>
            <p:nvSpPr>
              <p:cNvPr id="36" name="Freeform 6087">
                <a:extLst>
                  <a:ext uri="{FF2B5EF4-FFF2-40B4-BE49-F238E27FC236}">
                    <a16:creationId xmlns:a16="http://schemas.microsoft.com/office/drawing/2014/main" id="{D571B518-ED9A-4993-8BFD-CE7E6B569D1A}"/>
                  </a:ext>
                </a:extLst>
              </p:cNvPr>
              <p:cNvSpPr>
                <a:spLocks/>
              </p:cNvSpPr>
              <p:nvPr/>
            </p:nvSpPr>
            <p:spPr bwMode="auto">
              <a:xfrm>
                <a:off x="1927860" y="823913"/>
                <a:ext cx="304800" cy="171450"/>
              </a:xfrm>
              <a:custGeom>
                <a:avLst/>
                <a:gdLst/>
                <a:ahLst/>
                <a:cxnLst>
                  <a:cxn ang="0">
                    <a:pos x="78" y="174"/>
                  </a:cxn>
                  <a:cxn ang="0">
                    <a:pos x="110" y="166"/>
                  </a:cxn>
                  <a:cxn ang="0">
                    <a:pos x="110" y="174"/>
                  </a:cxn>
                  <a:cxn ang="0">
                    <a:pos x="176" y="164"/>
                  </a:cxn>
                  <a:cxn ang="0">
                    <a:pos x="174" y="172"/>
                  </a:cxn>
                  <a:cxn ang="0">
                    <a:pos x="118" y="192"/>
                  </a:cxn>
                  <a:cxn ang="0">
                    <a:pos x="108" y="204"/>
                  </a:cxn>
                  <a:cxn ang="0">
                    <a:pos x="148" y="238"/>
                  </a:cxn>
                  <a:cxn ang="0">
                    <a:pos x="224" y="268"/>
                  </a:cxn>
                  <a:cxn ang="0">
                    <a:pos x="260" y="262"/>
                  </a:cxn>
                  <a:cxn ang="0">
                    <a:pos x="268" y="252"/>
                  </a:cxn>
                  <a:cxn ang="0">
                    <a:pos x="288" y="260"/>
                  </a:cxn>
                  <a:cxn ang="0">
                    <a:pos x="282" y="242"/>
                  </a:cxn>
                  <a:cxn ang="0">
                    <a:pos x="296" y="246"/>
                  </a:cxn>
                  <a:cxn ang="0">
                    <a:pos x="322" y="266"/>
                  </a:cxn>
                  <a:cxn ang="0">
                    <a:pos x="328" y="246"/>
                  </a:cxn>
                  <a:cxn ang="0">
                    <a:pos x="340" y="234"/>
                  </a:cxn>
                  <a:cxn ang="0">
                    <a:pos x="364" y="230"/>
                  </a:cxn>
                  <a:cxn ang="0">
                    <a:pos x="426" y="192"/>
                  </a:cxn>
                  <a:cxn ang="0">
                    <a:pos x="480" y="174"/>
                  </a:cxn>
                  <a:cxn ang="0">
                    <a:pos x="472" y="166"/>
                  </a:cxn>
                  <a:cxn ang="0">
                    <a:pos x="438" y="146"/>
                  </a:cxn>
                  <a:cxn ang="0">
                    <a:pos x="400" y="146"/>
                  </a:cxn>
                  <a:cxn ang="0">
                    <a:pos x="390" y="142"/>
                  </a:cxn>
                  <a:cxn ang="0">
                    <a:pos x="400" y="122"/>
                  </a:cxn>
                  <a:cxn ang="0">
                    <a:pos x="382" y="108"/>
                  </a:cxn>
                  <a:cxn ang="0">
                    <a:pos x="376" y="86"/>
                  </a:cxn>
                  <a:cxn ang="0">
                    <a:pos x="352" y="78"/>
                  </a:cxn>
                  <a:cxn ang="0">
                    <a:pos x="328" y="90"/>
                  </a:cxn>
                  <a:cxn ang="0">
                    <a:pos x="326" y="102"/>
                  </a:cxn>
                  <a:cxn ang="0">
                    <a:pos x="306" y="92"/>
                  </a:cxn>
                  <a:cxn ang="0">
                    <a:pos x="306" y="74"/>
                  </a:cxn>
                  <a:cxn ang="0">
                    <a:pos x="274" y="68"/>
                  </a:cxn>
                  <a:cxn ang="0">
                    <a:pos x="192" y="20"/>
                  </a:cxn>
                  <a:cxn ang="0">
                    <a:pos x="134" y="0"/>
                  </a:cxn>
                  <a:cxn ang="0">
                    <a:pos x="100" y="4"/>
                  </a:cxn>
                  <a:cxn ang="0">
                    <a:pos x="112" y="20"/>
                  </a:cxn>
                  <a:cxn ang="0">
                    <a:pos x="98" y="28"/>
                  </a:cxn>
                  <a:cxn ang="0">
                    <a:pos x="66" y="32"/>
                  </a:cxn>
                  <a:cxn ang="0">
                    <a:pos x="54" y="54"/>
                  </a:cxn>
                  <a:cxn ang="0">
                    <a:pos x="26" y="76"/>
                  </a:cxn>
                  <a:cxn ang="0">
                    <a:pos x="18" y="92"/>
                  </a:cxn>
                  <a:cxn ang="0">
                    <a:pos x="50" y="100"/>
                  </a:cxn>
                  <a:cxn ang="0">
                    <a:pos x="90" y="104"/>
                  </a:cxn>
                  <a:cxn ang="0">
                    <a:pos x="72" y="112"/>
                  </a:cxn>
                  <a:cxn ang="0">
                    <a:pos x="4" y="106"/>
                  </a:cxn>
                  <a:cxn ang="0">
                    <a:pos x="2" y="116"/>
                  </a:cxn>
                  <a:cxn ang="0">
                    <a:pos x="32" y="148"/>
                  </a:cxn>
                </a:cxnLst>
                <a:rect l="0" t="0" r="r" b="b"/>
                <a:pathLst>
                  <a:path w="480" h="270">
                    <a:moveTo>
                      <a:pt x="54" y="164"/>
                    </a:moveTo>
                    <a:lnTo>
                      <a:pt x="54" y="164"/>
                    </a:lnTo>
                    <a:lnTo>
                      <a:pt x="66" y="172"/>
                    </a:lnTo>
                    <a:lnTo>
                      <a:pt x="78" y="174"/>
                    </a:lnTo>
                    <a:lnTo>
                      <a:pt x="88" y="172"/>
                    </a:lnTo>
                    <a:lnTo>
                      <a:pt x="98" y="170"/>
                    </a:lnTo>
                    <a:lnTo>
                      <a:pt x="108" y="164"/>
                    </a:lnTo>
                    <a:lnTo>
                      <a:pt x="110" y="166"/>
                    </a:lnTo>
                    <a:lnTo>
                      <a:pt x="108" y="170"/>
                    </a:lnTo>
                    <a:lnTo>
                      <a:pt x="108" y="170"/>
                    </a:lnTo>
                    <a:lnTo>
                      <a:pt x="108" y="172"/>
                    </a:lnTo>
                    <a:lnTo>
                      <a:pt x="110" y="174"/>
                    </a:lnTo>
                    <a:lnTo>
                      <a:pt x="116" y="176"/>
                    </a:lnTo>
                    <a:lnTo>
                      <a:pt x="142" y="168"/>
                    </a:lnTo>
                    <a:lnTo>
                      <a:pt x="168" y="162"/>
                    </a:lnTo>
                    <a:lnTo>
                      <a:pt x="176" y="164"/>
                    </a:lnTo>
                    <a:lnTo>
                      <a:pt x="176" y="164"/>
                    </a:lnTo>
                    <a:lnTo>
                      <a:pt x="176" y="168"/>
                    </a:lnTo>
                    <a:lnTo>
                      <a:pt x="176" y="168"/>
                    </a:lnTo>
                    <a:lnTo>
                      <a:pt x="174" y="172"/>
                    </a:lnTo>
                    <a:lnTo>
                      <a:pt x="170" y="174"/>
                    </a:lnTo>
                    <a:lnTo>
                      <a:pt x="158" y="180"/>
                    </a:lnTo>
                    <a:lnTo>
                      <a:pt x="130" y="188"/>
                    </a:lnTo>
                    <a:lnTo>
                      <a:pt x="118" y="192"/>
                    </a:lnTo>
                    <a:lnTo>
                      <a:pt x="108" y="196"/>
                    </a:lnTo>
                    <a:lnTo>
                      <a:pt x="104" y="200"/>
                    </a:lnTo>
                    <a:lnTo>
                      <a:pt x="106" y="202"/>
                    </a:lnTo>
                    <a:lnTo>
                      <a:pt x="108" y="204"/>
                    </a:lnTo>
                    <a:lnTo>
                      <a:pt x="108" y="204"/>
                    </a:lnTo>
                    <a:lnTo>
                      <a:pt x="122" y="214"/>
                    </a:lnTo>
                    <a:lnTo>
                      <a:pt x="134" y="226"/>
                    </a:lnTo>
                    <a:lnTo>
                      <a:pt x="148" y="238"/>
                    </a:lnTo>
                    <a:lnTo>
                      <a:pt x="166" y="250"/>
                    </a:lnTo>
                    <a:lnTo>
                      <a:pt x="166" y="250"/>
                    </a:lnTo>
                    <a:lnTo>
                      <a:pt x="194" y="260"/>
                    </a:lnTo>
                    <a:lnTo>
                      <a:pt x="224" y="268"/>
                    </a:lnTo>
                    <a:lnTo>
                      <a:pt x="238" y="270"/>
                    </a:lnTo>
                    <a:lnTo>
                      <a:pt x="250" y="270"/>
                    </a:lnTo>
                    <a:lnTo>
                      <a:pt x="258" y="266"/>
                    </a:lnTo>
                    <a:lnTo>
                      <a:pt x="260" y="262"/>
                    </a:lnTo>
                    <a:lnTo>
                      <a:pt x="262" y="260"/>
                    </a:lnTo>
                    <a:lnTo>
                      <a:pt x="262" y="260"/>
                    </a:lnTo>
                    <a:lnTo>
                      <a:pt x="262" y="254"/>
                    </a:lnTo>
                    <a:lnTo>
                      <a:pt x="268" y="252"/>
                    </a:lnTo>
                    <a:lnTo>
                      <a:pt x="274" y="254"/>
                    </a:lnTo>
                    <a:lnTo>
                      <a:pt x="280" y="256"/>
                    </a:lnTo>
                    <a:lnTo>
                      <a:pt x="284" y="258"/>
                    </a:lnTo>
                    <a:lnTo>
                      <a:pt x="288" y="260"/>
                    </a:lnTo>
                    <a:lnTo>
                      <a:pt x="290" y="258"/>
                    </a:lnTo>
                    <a:lnTo>
                      <a:pt x="286" y="250"/>
                    </a:lnTo>
                    <a:lnTo>
                      <a:pt x="286" y="250"/>
                    </a:lnTo>
                    <a:lnTo>
                      <a:pt x="282" y="242"/>
                    </a:lnTo>
                    <a:lnTo>
                      <a:pt x="280" y="236"/>
                    </a:lnTo>
                    <a:lnTo>
                      <a:pt x="282" y="236"/>
                    </a:lnTo>
                    <a:lnTo>
                      <a:pt x="284" y="236"/>
                    </a:lnTo>
                    <a:lnTo>
                      <a:pt x="296" y="246"/>
                    </a:lnTo>
                    <a:lnTo>
                      <a:pt x="314" y="260"/>
                    </a:lnTo>
                    <a:lnTo>
                      <a:pt x="314" y="260"/>
                    </a:lnTo>
                    <a:lnTo>
                      <a:pt x="320" y="266"/>
                    </a:lnTo>
                    <a:lnTo>
                      <a:pt x="322" y="266"/>
                    </a:lnTo>
                    <a:lnTo>
                      <a:pt x="324" y="266"/>
                    </a:lnTo>
                    <a:lnTo>
                      <a:pt x="326" y="262"/>
                    </a:lnTo>
                    <a:lnTo>
                      <a:pt x="328" y="254"/>
                    </a:lnTo>
                    <a:lnTo>
                      <a:pt x="328" y="246"/>
                    </a:lnTo>
                    <a:lnTo>
                      <a:pt x="330" y="240"/>
                    </a:lnTo>
                    <a:lnTo>
                      <a:pt x="334" y="236"/>
                    </a:lnTo>
                    <a:lnTo>
                      <a:pt x="336" y="234"/>
                    </a:lnTo>
                    <a:lnTo>
                      <a:pt x="340" y="234"/>
                    </a:lnTo>
                    <a:lnTo>
                      <a:pt x="340" y="234"/>
                    </a:lnTo>
                    <a:lnTo>
                      <a:pt x="348" y="236"/>
                    </a:lnTo>
                    <a:lnTo>
                      <a:pt x="356" y="234"/>
                    </a:lnTo>
                    <a:lnTo>
                      <a:pt x="364" y="230"/>
                    </a:lnTo>
                    <a:lnTo>
                      <a:pt x="374" y="226"/>
                    </a:lnTo>
                    <a:lnTo>
                      <a:pt x="414" y="198"/>
                    </a:lnTo>
                    <a:lnTo>
                      <a:pt x="414" y="198"/>
                    </a:lnTo>
                    <a:lnTo>
                      <a:pt x="426" y="192"/>
                    </a:lnTo>
                    <a:lnTo>
                      <a:pt x="440" y="186"/>
                    </a:lnTo>
                    <a:lnTo>
                      <a:pt x="466" y="180"/>
                    </a:lnTo>
                    <a:lnTo>
                      <a:pt x="474" y="176"/>
                    </a:lnTo>
                    <a:lnTo>
                      <a:pt x="480" y="174"/>
                    </a:lnTo>
                    <a:lnTo>
                      <a:pt x="480" y="172"/>
                    </a:lnTo>
                    <a:lnTo>
                      <a:pt x="480" y="170"/>
                    </a:lnTo>
                    <a:lnTo>
                      <a:pt x="472" y="166"/>
                    </a:lnTo>
                    <a:lnTo>
                      <a:pt x="472" y="166"/>
                    </a:lnTo>
                    <a:lnTo>
                      <a:pt x="464" y="162"/>
                    </a:lnTo>
                    <a:lnTo>
                      <a:pt x="456" y="156"/>
                    </a:lnTo>
                    <a:lnTo>
                      <a:pt x="444" y="148"/>
                    </a:lnTo>
                    <a:lnTo>
                      <a:pt x="438" y="146"/>
                    </a:lnTo>
                    <a:lnTo>
                      <a:pt x="430" y="144"/>
                    </a:lnTo>
                    <a:lnTo>
                      <a:pt x="418" y="144"/>
                    </a:lnTo>
                    <a:lnTo>
                      <a:pt x="400" y="146"/>
                    </a:lnTo>
                    <a:lnTo>
                      <a:pt x="400" y="146"/>
                    </a:lnTo>
                    <a:lnTo>
                      <a:pt x="388" y="148"/>
                    </a:lnTo>
                    <a:lnTo>
                      <a:pt x="384" y="148"/>
                    </a:lnTo>
                    <a:lnTo>
                      <a:pt x="386" y="146"/>
                    </a:lnTo>
                    <a:lnTo>
                      <a:pt x="390" y="142"/>
                    </a:lnTo>
                    <a:lnTo>
                      <a:pt x="396" y="136"/>
                    </a:lnTo>
                    <a:lnTo>
                      <a:pt x="400" y="130"/>
                    </a:lnTo>
                    <a:lnTo>
                      <a:pt x="400" y="126"/>
                    </a:lnTo>
                    <a:lnTo>
                      <a:pt x="400" y="122"/>
                    </a:lnTo>
                    <a:lnTo>
                      <a:pt x="396" y="118"/>
                    </a:lnTo>
                    <a:lnTo>
                      <a:pt x="392" y="114"/>
                    </a:lnTo>
                    <a:lnTo>
                      <a:pt x="392" y="114"/>
                    </a:lnTo>
                    <a:lnTo>
                      <a:pt x="382" y="108"/>
                    </a:lnTo>
                    <a:lnTo>
                      <a:pt x="376" y="100"/>
                    </a:lnTo>
                    <a:lnTo>
                      <a:pt x="376" y="96"/>
                    </a:lnTo>
                    <a:lnTo>
                      <a:pt x="376" y="90"/>
                    </a:lnTo>
                    <a:lnTo>
                      <a:pt x="376" y="86"/>
                    </a:lnTo>
                    <a:lnTo>
                      <a:pt x="372" y="82"/>
                    </a:lnTo>
                    <a:lnTo>
                      <a:pt x="366" y="80"/>
                    </a:lnTo>
                    <a:lnTo>
                      <a:pt x="352" y="78"/>
                    </a:lnTo>
                    <a:lnTo>
                      <a:pt x="352" y="78"/>
                    </a:lnTo>
                    <a:lnTo>
                      <a:pt x="338" y="76"/>
                    </a:lnTo>
                    <a:lnTo>
                      <a:pt x="330" y="80"/>
                    </a:lnTo>
                    <a:lnTo>
                      <a:pt x="328" y="84"/>
                    </a:lnTo>
                    <a:lnTo>
                      <a:pt x="328" y="90"/>
                    </a:lnTo>
                    <a:lnTo>
                      <a:pt x="330" y="96"/>
                    </a:lnTo>
                    <a:lnTo>
                      <a:pt x="328" y="100"/>
                    </a:lnTo>
                    <a:lnTo>
                      <a:pt x="328" y="102"/>
                    </a:lnTo>
                    <a:lnTo>
                      <a:pt x="326" y="102"/>
                    </a:lnTo>
                    <a:lnTo>
                      <a:pt x="318" y="100"/>
                    </a:lnTo>
                    <a:lnTo>
                      <a:pt x="318" y="100"/>
                    </a:lnTo>
                    <a:lnTo>
                      <a:pt x="310" y="96"/>
                    </a:lnTo>
                    <a:lnTo>
                      <a:pt x="306" y="92"/>
                    </a:lnTo>
                    <a:lnTo>
                      <a:pt x="306" y="86"/>
                    </a:lnTo>
                    <a:lnTo>
                      <a:pt x="308" y="82"/>
                    </a:lnTo>
                    <a:lnTo>
                      <a:pt x="308" y="78"/>
                    </a:lnTo>
                    <a:lnTo>
                      <a:pt x="306" y="74"/>
                    </a:lnTo>
                    <a:lnTo>
                      <a:pt x="298" y="70"/>
                    </a:lnTo>
                    <a:lnTo>
                      <a:pt x="284" y="70"/>
                    </a:lnTo>
                    <a:lnTo>
                      <a:pt x="284" y="70"/>
                    </a:lnTo>
                    <a:lnTo>
                      <a:pt x="274" y="68"/>
                    </a:lnTo>
                    <a:lnTo>
                      <a:pt x="266" y="66"/>
                    </a:lnTo>
                    <a:lnTo>
                      <a:pt x="248" y="56"/>
                    </a:lnTo>
                    <a:lnTo>
                      <a:pt x="212" y="32"/>
                    </a:lnTo>
                    <a:lnTo>
                      <a:pt x="192" y="20"/>
                    </a:lnTo>
                    <a:lnTo>
                      <a:pt x="170" y="10"/>
                    </a:lnTo>
                    <a:lnTo>
                      <a:pt x="158" y="6"/>
                    </a:lnTo>
                    <a:lnTo>
                      <a:pt x="146" y="2"/>
                    </a:lnTo>
                    <a:lnTo>
                      <a:pt x="134" y="0"/>
                    </a:lnTo>
                    <a:lnTo>
                      <a:pt x="118" y="0"/>
                    </a:lnTo>
                    <a:lnTo>
                      <a:pt x="118" y="0"/>
                    </a:lnTo>
                    <a:lnTo>
                      <a:pt x="104" y="2"/>
                    </a:lnTo>
                    <a:lnTo>
                      <a:pt x="100" y="4"/>
                    </a:lnTo>
                    <a:lnTo>
                      <a:pt x="100" y="6"/>
                    </a:lnTo>
                    <a:lnTo>
                      <a:pt x="102" y="10"/>
                    </a:lnTo>
                    <a:lnTo>
                      <a:pt x="108" y="14"/>
                    </a:lnTo>
                    <a:lnTo>
                      <a:pt x="112" y="20"/>
                    </a:lnTo>
                    <a:lnTo>
                      <a:pt x="114" y="24"/>
                    </a:lnTo>
                    <a:lnTo>
                      <a:pt x="114" y="24"/>
                    </a:lnTo>
                    <a:lnTo>
                      <a:pt x="110" y="26"/>
                    </a:lnTo>
                    <a:lnTo>
                      <a:pt x="98" y="28"/>
                    </a:lnTo>
                    <a:lnTo>
                      <a:pt x="98" y="28"/>
                    </a:lnTo>
                    <a:lnTo>
                      <a:pt x="82" y="28"/>
                    </a:lnTo>
                    <a:lnTo>
                      <a:pt x="70" y="30"/>
                    </a:lnTo>
                    <a:lnTo>
                      <a:pt x="66" y="32"/>
                    </a:lnTo>
                    <a:lnTo>
                      <a:pt x="64" y="36"/>
                    </a:lnTo>
                    <a:lnTo>
                      <a:pt x="58" y="48"/>
                    </a:lnTo>
                    <a:lnTo>
                      <a:pt x="58" y="48"/>
                    </a:lnTo>
                    <a:lnTo>
                      <a:pt x="54" y="54"/>
                    </a:lnTo>
                    <a:lnTo>
                      <a:pt x="52" y="58"/>
                    </a:lnTo>
                    <a:lnTo>
                      <a:pt x="42" y="64"/>
                    </a:lnTo>
                    <a:lnTo>
                      <a:pt x="32" y="72"/>
                    </a:lnTo>
                    <a:lnTo>
                      <a:pt x="26" y="76"/>
                    </a:lnTo>
                    <a:lnTo>
                      <a:pt x="20" y="84"/>
                    </a:lnTo>
                    <a:lnTo>
                      <a:pt x="20" y="84"/>
                    </a:lnTo>
                    <a:lnTo>
                      <a:pt x="18" y="88"/>
                    </a:lnTo>
                    <a:lnTo>
                      <a:pt x="18" y="92"/>
                    </a:lnTo>
                    <a:lnTo>
                      <a:pt x="20" y="94"/>
                    </a:lnTo>
                    <a:lnTo>
                      <a:pt x="24" y="96"/>
                    </a:lnTo>
                    <a:lnTo>
                      <a:pt x="34" y="98"/>
                    </a:lnTo>
                    <a:lnTo>
                      <a:pt x="50" y="100"/>
                    </a:lnTo>
                    <a:lnTo>
                      <a:pt x="78" y="102"/>
                    </a:lnTo>
                    <a:lnTo>
                      <a:pt x="86" y="102"/>
                    </a:lnTo>
                    <a:lnTo>
                      <a:pt x="88" y="102"/>
                    </a:lnTo>
                    <a:lnTo>
                      <a:pt x="90" y="104"/>
                    </a:lnTo>
                    <a:lnTo>
                      <a:pt x="90" y="104"/>
                    </a:lnTo>
                    <a:lnTo>
                      <a:pt x="86" y="108"/>
                    </a:lnTo>
                    <a:lnTo>
                      <a:pt x="82" y="110"/>
                    </a:lnTo>
                    <a:lnTo>
                      <a:pt x="72" y="112"/>
                    </a:lnTo>
                    <a:lnTo>
                      <a:pt x="58" y="112"/>
                    </a:lnTo>
                    <a:lnTo>
                      <a:pt x="42" y="110"/>
                    </a:lnTo>
                    <a:lnTo>
                      <a:pt x="14" y="106"/>
                    </a:lnTo>
                    <a:lnTo>
                      <a:pt x="4" y="106"/>
                    </a:lnTo>
                    <a:lnTo>
                      <a:pt x="2" y="108"/>
                    </a:lnTo>
                    <a:lnTo>
                      <a:pt x="0" y="110"/>
                    </a:lnTo>
                    <a:lnTo>
                      <a:pt x="0" y="110"/>
                    </a:lnTo>
                    <a:lnTo>
                      <a:pt x="2" y="116"/>
                    </a:lnTo>
                    <a:lnTo>
                      <a:pt x="4" y="122"/>
                    </a:lnTo>
                    <a:lnTo>
                      <a:pt x="8" y="128"/>
                    </a:lnTo>
                    <a:lnTo>
                      <a:pt x="14" y="134"/>
                    </a:lnTo>
                    <a:lnTo>
                      <a:pt x="32" y="148"/>
                    </a:lnTo>
                    <a:lnTo>
                      <a:pt x="54" y="164"/>
                    </a:lnTo>
                    <a:lnTo>
                      <a:pt x="54" y="164"/>
                    </a:lnTo>
                    <a:close/>
                  </a:path>
                </a:pathLst>
              </a:custGeom>
              <a:grpFill/>
              <a:ln w="6350">
                <a:noFill/>
                <a:round/>
                <a:headEnd/>
                <a:tailEnd/>
              </a:ln>
            </p:spPr>
            <p:txBody>
              <a:bodyPr/>
              <a:lstStyle/>
              <a:p>
                <a:endParaRPr lang="da-DK" sz="1800" b="1">
                  <a:solidFill>
                    <a:prstClr val="black"/>
                  </a:solidFill>
                  <a:latin typeface="Calibri Light"/>
                </a:endParaRPr>
              </a:p>
            </p:txBody>
          </p:sp>
          <p:sp>
            <p:nvSpPr>
              <p:cNvPr id="37" name="Freeform 6088">
                <a:extLst>
                  <a:ext uri="{FF2B5EF4-FFF2-40B4-BE49-F238E27FC236}">
                    <a16:creationId xmlns:a16="http://schemas.microsoft.com/office/drawing/2014/main" id="{6EFD4128-996A-460A-BBCA-B4D8A0B60FA4}"/>
                  </a:ext>
                </a:extLst>
              </p:cNvPr>
              <p:cNvSpPr>
                <a:spLocks/>
              </p:cNvSpPr>
              <p:nvPr/>
            </p:nvSpPr>
            <p:spPr bwMode="auto">
              <a:xfrm>
                <a:off x="2100580" y="1206183"/>
                <a:ext cx="734060" cy="539750"/>
              </a:xfrm>
              <a:custGeom>
                <a:avLst/>
                <a:gdLst/>
                <a:ahLst/>
                <a:cxnLst>
                  <a:cxn ang="0">
                    <a:pos x="1088" y="504"/>
                  </a:cxn>
                  <a:cxn ang="0">
                    <a:pos x="1060" y="480"/>
                  </a:cxn>
                  <a:cxn ang="0">
                    <a:pos x="960" y="426"/>
                  </a:cxn>
                  <a:cxn ang="0">
                    <a:pos x="890" y="396"/>
                  </a:cxn>
                  <a:cxn ang="0">
                    <a:pos x="890" y="348"/>
                  </a:cxn>
                  <a:cxn ang="0">
                    <a:pos x="926" y="328"/>
                  </a:cxn>
                  <a:cxn ang="0">
                    <a:pos x="926" y="298"/>
                  </a:cxn>
                  <a:cxn ang="0">
                    <a:pos x="846" y="276"/>
                  </a:cxn>
                  <a:cxn ang="0">
                    <a:pos x="844" y="232"/>
                  </a:cxn>
                  <a:cxn ang="0">
                    <a:pos x="782" y="204"/>
                  </a:cxn>
                  <a:cxn ang="0">
                    <a:pos x="706" y="174"/>
                  </a:cxn>
                  <a:cxn ang="0">
                    <a:pos x="642" y="134"/>
                  </a:cxn>
                  <a:cxn ang="0">
                    <a:pos x="560" y="98"/>
                  </a:cxn>
                  <a:cxn ang="0">
                    <a:pos x="462" y="112"/>
                  </a:cxn>
                  <a:cxn ang="0">
                    <a:pos x="404" y="110"/>
                  </a:cxn>
                  <a:cxn ang="0">
                    <a:pos x="388" y="90"/>
                  </a:cxn>
                  <a:cxn ang="0">
                    <a:pos x="352" y="18"/>
                  </a:cxn>
                  <a:cxn ang="0">
                    <a:pos x="200" y="50"/>
                  </a:cxn>
                  <a:cxn ang="0">
                    <a:pos x="174" y="84"/>
                  </a:cxn>
                  <a:cxn ang="0">
                    <a:pos x="168" y="138"/>
                  </a:cxn>
                  <a:cxn ang="0">
                    <a:pos x="222" y="180"/>
                  </a:cxn>
                  <a:cxn ang="0">
                    <a:pos x="150" y="122"/>
                  </a:cxn>
                  <a:cxn ang="0">
                    <a:pos x="188" y="26"/>
                  </a:cxn>
                  <a:cxn ang="0">
                    <a:pos x="116" y="8"/>
                  </a:cxn>
                  <a:cxn ang="0">
                    <a:pos x="18" y="90"/>
                  </a:cxn>
                  <a:cxn ang="0">
                    <a:pos x="58" y="196"/>
                  </a:cxn>
                  <a:cxn ang="0">
                    <a:pos x="40" y="216"/>
                  </a:cxn>
                  <a:cxn ang="0">
                    <a:pos x="118" y="270"/>
                  </a:cxn>
                  <a:cxn ang="0">
                    <a:pos x="234" y="288"/>
                  </a:cxn>
                  <a:cxn ang="0">
                    <a:pos x="336" y="290"/>
                  </a:cxn>
                  <a:cxn ang="0">
                    <a:pos x="358" y="284"/>
                  </a:cxn>
                  <a:cxn ang="0">
                    <a:pos x="462" y="284"/>
                  </a:cxn>
                  <a:cxn ang="0">
                    <a:pos x="498" y="274"/>
                  </a:cxn>
                  <a:cxn ang="0">
                    <a:pos x="580" y="338"/>
                  </a:cxn>
                  <a:cxn ang="0">
                    <a:pos x="538" y="376"/>
                  </a:cxn>
                  <a:cxn ang="0">
                    <a:pos x="654" y="402"/>
                  </a:cxn>
                  <a:cxn ang="0">
                    <a:pos x="712" y="474"/>
                  </a:cxn>
                  <a:cxn ang="0">
                    <a:pos x="640" y="558"/>
                  </a:cxn>
                  <a:cxn ang="0">
                    <a:pos x="628" y="608"/>
                  </a:cxn>
                  <a:cxn ang="0">
                    <a:pos x="510" y="624"/>
                  </a:cxn>
                  <a:cxn ang="0">
                    <a:pos x="514" y="688"/>
                  </a:cxn>
                  <a:cxn ang="0">
                    <a:pos x="616" y="688"/>
                  </a:cxn>
                  <a:cxn ang="0">
                    <a:pos x="656" y="674"/>
                  </a:cxn>
                  <a:cxn ang="0">
                    <a:pos x="736" y="724"/>
                  </a:cxn>
                  <a:cxn ang="0">
                    <a:pos x="732" y="752"/>
                  </a:cxn>
                  <a:cxn ang="0">
                    <a:pos x="854" y="818"/>
                  </a:cxn>
                  <a:cxn ang="0">
                    <a:pos x="966" y="822"/>
                  </a:cxn>
                  <a:cxn ang="0">
                    <a:pos x="854" y="724"/>
                  </a:cxn>
                  <a:cxn ang="0">
                    <a:pos x="908" y="744"/>
                  </a:cxn>
                  <a:cxn ang="0">
                    <a:pos x="1012" y="814"/>
                  </a:cxn>
                  <a:cxn ang="0">
                    <a:pos x="1018" y="766"/>
                  </a:cxn>
                  <a:cxn ang="0">
                    <a:pos x="1022" y="724"/>
                  </a:cxn>
                  <a:cxn ang="0">
                    <a:pos x="1000" y="694"/>
                  </a:cxn>
                  <a:cxn ang="0">
                    <a:pos x="942" y="632"/>
                  </a:cxn>
                  <a:cxn ang="0">
                    <a:pos x="890" y="586"/>
                  </a:cxn>
                  <a:cxn ang="0">
                    <a:pos x="902" y="544"/>
                  </a:cxn>
                  <a:cxn ang="0">
                    <a:pos x="942" y="544"/>
                  </a:cxn>
                  <a:cxn ang="0">
                    <a:pos x="990" y="580"/>
                  </a:cxn>
                  <a:cxn ang="0">
                    <a:pos x="1070" y="648"/>
                  </a:cxn>
                  <a:cxn ang="0">
                    <a:pos x="1102" y="596"/>
                  </a:cxn>
                  <a:cxn ang="0">
                    <a:pos x="1128" y="568"/>
                  </a:cxn>
                  <a:cxn ang="0">
                    <a:pos x="1148" y="514"/>
                  </a:cxn>
                </a:cxnLst>
                <a:rect l="0" t="0" r="r" b="b"/>
                <a:pathLst>
                  <a:path w="1156" h="850">
                    <a:moveTo>
                      <a:pt x="1148" y="514"/>
                    </a:moveTo>
                    <a:lnTo>
                      <a:pt x="1148" y="514"/>
                    </a:lnTo>
                    <a:lnTo>
                      <a:pt x="1144" y="506"/>
                    </a:lnTo>
                    <a:lnTo>
                      <a:pt x="1138" y="502"/>
                    </a:lnTo>
                    <a:lnTo>
                      <a:pt x="1134" y="500"/>
                    </a:lnTo>
                    <a:lnTo>
                      <a:pt x="1128" y="498"/>
                    </a:lnTo>
                    <a:lnTo>
                      <a:pt x="1116" y="498"/>
                    </a:lnTo>
                    <a:lnTo>
                      <a:pt x="1106" y="502"/>
                    </a:lnTo>
                    <a:lnTo>
                      <a:pt x="1096" y="506"/>
                    </a:lnTo>
                    <a:lnTo>
                      <a:pt x="1090" y="508"/>
                    </a:lnTo>
                    <a:lnTo>
                      <a:pt x="1088" y="506"/>
                    </a:lnTo>
                    <a:lnTo>
                      <a:pt x="1088" y="504"/>
                    </a:lnTo>
                    <a:lnTo>
                      <a:pt x="1090" y="496"/>
                    </a:lnTo>
                    <a:lnTo>
                      <a:pt x="1090" y="496"/>
                    </a:lnTo>
                    <a:lnTo>
                      <a:pt x="1092" y="486"/>
                    </a:lnTo>
                    <a:lnTo>
                      <a:pt x="1090" y="482"/>
                    </a:lnTo>
                    <a:lnTo>
                      <a:pt x="1088" y="480"/>
                    </a:lnTo>
                    <a:lnTo>
                      <a:pt x="1084" y="480"/>
                    </a:lnTo>
                    <a:lnTo>
                      <a:pt x="1076" y="482"/>
                    </a:lnTo>
                    <a:lnTo>
                      <a:pt x="1062" y="486"/>
                    </a:lnTo>
                    <a:lnTo>
                      <a:pt x="1060" y="486"/>
                    </a:lnTo>
                    <a:lnTo>
                      <a:pt x="1058" y="486"/>
                    </a:lnTo>
                    <a:lnTo>
                      <a:pt x="1060" y="480"/>
                    </a:lnTo>
                    <a:lnTo>
                      <a:pt x="1060" y="480"/>
                    </a:lnTo>
                    <a:lnTo>
                      <a:pt x="1062" y="472"/>
                    </a:lnTo>
                    <a:lnTo>
                      <a:pt x="1062" y="466"/>
                    </a:lnTo>
                    <a:lnTo>
                      <a:pt x="1060" y="462"/>
                    </a:lnTo>
                    <a:lnTo>
                      <a:pt x="1056" y="458"/>
                    </a:lnTo>
                    <a:lnTo>
                      <a:pt x="1042" y="450"/>
                    </a:lnTo>
                    <a:lnTo>
                      <a:pt x="1022" y="436"/>
                    </a:lnTo>
                    <a:lnTo>
                      <a:pt x="1022" y="436"/>
                    </a:lnTo>
                    <a:lnTo>
                      <a:pt x="1010" y="430"/>
                    </a:lnTo>
                    <a:lnTo>
                      <a:pt x="996" y="428"/>
                    </a:lnTo>
                    <a:lnTo>
                      <a:pt x="984" y="426"/>
                    </a:lnTo>
                    <a:lnTo>
                      <a:pt x="970" y="426"/>
                    </a:lnTo>
                    <a:lnTo>
                      <a:pt x="960" y="426"/>
                    </a:lnTo>
                    <a:lnTo>
                      <a:pt x="950" y="424"/>
                    </a:lnTo>
                    <a:lnTo>
                      <a:pt x="944" y="420"/>
                    </a:lnTo>
                    <a:lnTo>
                      <a:pt x="942" y="416"/>
                    </a:lnTo>
                    <a:lnTo>
                      <a:pt x="940" y="410"/>
                    </a:lnTo>
                    <a:lnTo>
                      <a:pt x="940" y="410"/>
                    </a:lnTo>
                    <a:lnTo>
                      <a:pt x="938" y="406"/>
                    </a:lnTo>
                    <a:lnTo>
                      <a:pt x="936" y="402"/>
                    </a:lnTo>
                    <a:lnTo>
                      <a:pt x="930" y="400"/>
                    </a:lnTo>
                    <a:lnTo>
                      <a:pt x="926" y="398"/>
                    </a:lnTo>
                    <a:lnTo>
                      <a:pt x="914" y="396"/>
                    </a:lnTo>
                    <a:lnTo>
                      <a:pt x="900" y="396"/>
                    </a:lnTo>
                    <a:lnTo>
                      <a:pt x="890" y="396"/>
                    </a:lnTo>
                    <a:lnTo>
                      <a:pt x="882" y="394"/>
                    </a:lnTo>
                    <a:lnTo>
                      <a:pt x="882" y="394"/>
                    </a:lnTo>
                    <a:lnTo>
                      <a:pt x="882" y="392"/>
                    </a:lnTo>
                    <a:lnTo>
                      <a:pt x="890" y="384"/>
                    </a:lnTo>
                    <a:lnTo>
                      <a:pt x="890" y="384"/>
                    </a:lnTo>
                    <a:lnTo>
                      <a:pt x="896" y="380"/>
                    </a:lnTo>
                    <a:lnTo>
                      <a:pt x="900" y="376"/>
                    </a:lnTo>
                    <a:lnTo>
                      <a:pt x="902" y="372"/>
                    </a:lnTo>
                    <a:lnTo>
                      <a:pt x="902" y="366"/>
                    </a:lnTo>
                    <a:lnTo>
                      <a:pt x="900" y="360"/>
                    </a:lnTo>
                    <a:lnTo>
                      <a:pt x="894" y="352"/>
                    </a:lnTo>
                    <a:lnTo>
                      <a:pt x="890" y="348"/>
                    </a:lnTo>
                    <a:lnTo>
                      <a:pt x="888" y="344"/>
                    </a:lnTo>
                    <a:lnTo>
                      <a:pt x="890" y="344"/>
                    </a:lnTo>
                    <a:lnTo>
                      <a:pt x="902" y="346"/>
                    </a:lnTo>
                    <a:lnTo>
                      <a:pt x="902" y="346"/>
                    </a:lnTo>
                    <a:lnTo>
                      <a:pt x="916" y="348"/>
                    </a:lnTo>
                    <a:lnTo>
                      <a:pt x="928" y="348"/>
                    </a:lnTo>
                    <a:lnTo>
                      <a:pt x="938" y="346"/>
                    </a:lnTo>
                    <a:lnTo>
                      <a:pt x="942" y="342"/>
                    </a:lnTo>
                    <a:lnTo>
                      <a:pt x="944" y="340"/>
                    </a:lnTo>
                    <a:lnTo>
                      <a:pt x="944" y="338"/>
                    </a:lnTo>
                    <a:lnTo>
                      <a:pt x="938" y="334"/>
                    </a:lnTo>
                    <a:lnTo>
                      <a:pt x="926" y="328"/>
                    </a:lnTo>
                    <a:lnTo>
                      <a:pt x="906" y="324"/>
                    </a:lnTo>
                    <a:lnTo>
                      <a:pt x="906" y="324"/>
                    </a:lnTo>
                    <a:lnTo>
                      <a:pt x="876" y="318"/>
                    </a:lnTo>
                    <a:lnTo>
                      <a:pt x="876" y="318"/>
                    </a:lnTo>
                    <a:lnTo>
                      <a:pt x="876" y="318"/>
                    </a:lnTo>
                    <a:lnTo>
                      <a:pt x="880" y="316"/>
                    </a:lnTo>
                    <a:lnTo>
                      <a:pt x="900" y="312"/>
                    </a:lnTo>
                    <a:lnTo>
                      <a:pt x="910" y="308"/>
                    </a:lnTo>
                    <a:lnTo>
                      <a:pt x="920" y="304"/>
                    </a:lnTo>
                    <a:lnTo>
                      <a:pt x="920" y="304"/>
                    </a:lnTo>
                    <a:lnTo>
                      <a:pt x="924" y="300"/>
                    </a:lnTo>
                    <a:lnTo>
                      <a:pt x="926" y="298"/>
                    </a:lnTo>
                    <a:lnTo>
                      <a:pt x="926" y="294"/>
                    </a:lnTo>
                    <a:lnTo>
                      <a:pt x="926" y="290"/>
                    </a:lnTo>
                    <a:lnTo>
                      <a:pt x="922" y="284"/>
                    </a:lnTo>
                    <a:lnTo>
                      <a:pt x="914" y="278"/>
                    </a:lnTo>
                    <a:lnTo>
                      <a:pt x="904" y="272"/>
                    </a:lnTo>
                    <a:lnTo>
                      <a:pt x="894" y="268"/>
                    </a:lnTo>
                    <a:lnTo>
                      <a:pt x="886" y="268"/>
                    </a:lnTo>
                    <a:lnTo>
                      <a:pt x="880" y="270"/>
                    </a:lnTo>
                    <a:lnTo>
                      <a:pt x="880" y="270"/>
                    </a:lnTo>
                    <a:lnTo>
                      <a:pt x="872" y="274"/>
                    </a:lnTo>
                    <a:lnTo>
                      <a:pt x="864" y="276"/>
                    </a:lnTo>
                    <a:lnTo>
                      <a:pt x="846" y="276"/>
                    </a:lnTo>
                    <a:lnTo>
                      <a:pt x="842" y="276"/>
                    </a:lnTo>
                    <a:lnTo>
                      <a:pt x="840" y="274"/>
                    </a:lnTo>
                    <a:lnTo>
                      <a:pt x="842" y="270"/>
                    </a:lnTo>
                    <a:lnTo>
                      <a:pt x="852" y="266"/>
                    </a:lnTo>
                    <a:lnTo>
                      <a:pt x="852" y="266"/>
                    </a:lnTo>
                    <a:lnTo>
                      <a:pt x="874" y="258"/>
                    </a:lnTo>
                    <a:lnTo>
                      <a:pt x="880" y="254"/>
                    </a:lnTo>
                    <a:lnTo>
                      <a:pt x="882" y="252"/>
                    </a:lnTo>
                    <a:lnTo>
                      <a:pt x="878" y="248"/>
                    </a:lnTo>
                    <a:lnTo>
                      <a:pt x="872" y="244"/>
                    </a:lnTo>
                    <a:lnTo>
                      <a:pt x="844" y="232"/>
                    </a:lnTo>
                    <a:lnTo>
                      <a:pt x="844" y="232"/>
                    </a:lnTo>
                    <a:lnTo>
                      <a:pt x="826" y="226"/>
                    </a:lnTo>
                    <a:lnTo>
                      <a:pt x="812" y="226"/>
                    </a:lnTo>
                    <a:lnTo>
                      <a:pt x="802" y="228"/>
                    </a:lnTo>
                    <a:lnTo>
                      <a:pt x="794" y="230"/>
                    </a:lnTo>
                    <a:lnTo>
                      <a:pt x="790" y="232"/>
                    </a:lnTo>
                    <a:lnTo>
                      <a:pt x="786" y="232"/>
                    </a:lnTo>
                    <a:lnTo>
                      <a:pt x="786" y="230"/>
                    </a:lnTo>
                    <a:lnTo>
                      <a:pt x="786" y="220"/>
                    </a:lnTo>
                    <a:lnTo>
                      <a:pt x="786" y="220"/>
                    </a:lnTo>
                    <a:lnTo>
                      <a:pt x="788" y="210"/>
                    </a:lnTo>
                    <a:lnTo>
                      <a:pt x="784" y="206"/>
                    </a:lnTo>
                    <a:lnTo>
                      <a:pt x="782" y="204"/>
                    </a:lnTo>
                    <a:lnTo>
                      <a:pt x="776" y="204"/>
                    </a:lnTo>
                    <a:lnTo>
                      <a:pt x="768" y="206"/>
                    </a:lnTo>
                    <a:lnTo>
                      <a:pt x="764" y="204"/>
                    </a:lnTo>
                    <a:lnTo>
                      <a:pt x="762" y="198"/>
                    </a:lnTo>
                    <a:lnTo>
                      <a:pt x="762" y="198"/>
                    </a:lnTo>
                    <a:lnTo>
                      <a:pt x="762" y="190"/>
                    </a:lnTo>
                    <a:lnTo>
                      <a:pt x="756" y="184"/>
                    </a:lnTo>
                    <a:lnTo>
                      <a:pt x="748" y="178"/>
                    </a:lnTo>
                    <a:lnTo>
                      <a:pt x="738" y="174"/>
                    </a:lnTo>
                    <a:lnTo>
                      <a:pt x="728" y="170"/>
                    </a:lnTo>
                    <a:lnTo>
                      <a:pt x="716" y="170"/>
                    </a:lnTo>
                    <a:lnTo>
                      <a:pt x="706" y="174"/>
                    </a:lnTo>
                    <a:lnTo>
                      <a:pt x="696" y="182"/>
                    </a:lnTo>
                    <a:lnTo>
                      <a:pt x="696" y="182"/>
                    </a:lnTo>
                    <a:lnTo>
                      <a:pt x="686" y="190"/>
                    </a:lnTo>
                    <a:lnTo>
                      <a:pt x="680" y="192"/>
                    </a:lnTo>
                    <a:lnTo>
                      <a:pt x="674" y="190"/>
                    </a:lnTo>
                    <a:lnTo>
                      <a:pt x="670" y="186"/>
                    </a:lnTo>
                    <a:lnTo>
                      <a:pt x="666" y="178"/>
                    </a:lnTo>
                    <a:lnTo>
                      <a:pt x="662" y="168"/>
                    </a:lnTo>
                    <a:lnTo>
                      <a:pt x="652" y="148"/>
                    </a:lnTo>
                    <a:lnTo>
                      <a:pt x="652" y="148"/>
                    </a:lnTo>
                    <a:lnTo>
                      <a:pt x="648" y="138"/>
                    </a:lnTo>
                    <a:lnTo>
                      <a:pt x="642" y="134"/>
                    </a:lnTo>
                    <a:lnTo>
                      <a:pt x="638" y="134"/>
                    </a:lnTo>
                    <a:lnTo>
                      <a:pt x="632" y="134"/>
                    </a:lnTo>
                    <a:lnTo>
                      <a:pt x="628" y="134"/>
                    </a:lnTo>
                    <a:lnTo>
                      <a:pt x="622" y="134"/>
                    </a:lnTo>
                    <a:lnTo>
                      <a:pt x="616" y="128"/>
                    </a:lnTo>
                    <a:lnTo>
                      <a:pt x="610" y="120"/>
                    </a:lnTo>
                    <a:lnTo>
                      <a:pt x="610" y="120"/>
                    </a:lnTo>
                    <a:lnTo>
                      <a:pt x="602" y="110"/>
                    </a:lnTo>
                    <a:lnTo>
                      <a:pt x="594" y="104"/>
                    </a:lnTo>
                    <a:lnTo>
                      <a:pt x="586" y="100"/>
                    </a:lnTo>
                    <a:lnTo>
                      <a:pt x="578" y="100"/>
                    </a:lnTo>
                    <a:lnTo>
                      <a:pt x="560" y="98"/>
                    </a:lnTo>
                    <a:lnTo>
                      <a:pt x="552" y="98"/>
                    </a:lnTo>
                    <a:lnTo>
                      <a:pt x="546" y="94"/>
                    </a:lnTo>
                    <a:lnTo>
                      <a:pt x="546" y="94"/>
                    </a:lnTo>
                    <a:lnTo>
                      <a:pt x="528" y="88"/>
                    </a:lnTo>
                    <a:lnTo>
                      <a:pt x="518" y="84"/>
                    </a:lnTo>
                    <a:lnTo>
                      <a:pt x="506" y="82"/>
                    </a:lnTo>
                    <a:lnTo>
                      <a:pt x="494" y="84"/>
                    </a:lnTo>
                    <a:lnTo>
                      <a:pt x="484" y="88"/>
                    </a:lnTo>
                    <a:lnTo>
                      <a:pt x="474" y="94"/>
                    </a:lnTo>
                    <a:lnTo>
                      <a:pt x="466" y="106"/>
                    </a:lnTo>
                    <a:lnTo>
                      <a:pt x="466" y="106"/>
                    </a:lnTo>
                    <a:lnTo>
                      <a:pt x="462" y="112"/>
                    </a:lnTo>
                    <a:lnTo>
                      <a:pt x="460" y="116"/>
                    </a:lnTo>
                    <a:lnTo>
                      <a:pt x="456" y="118"/>
                    </a:lnTo>
                    <a:lnTo>
                      <a:pt x="452" y="118"/>
                    </a:lnTo>
                    <a:lnTo>
                      <a:pt x="444" y="116"/>
                    </a:lnTo>
                    <a:lnTo>
                      <a:pt x="436" y="112"/>
                    </a:lnTo>
                    <a:lnTo>
                      <a:pt x="428" y="106"/>
                    </a:lnTo>
                    <a:lnTo>
                      <a:pt x="420" y="104"/>
                    </a:lnTo>
                    <a:lnTo>
                      <a:pt x="416" y="102"/>
                    </a:lnTo>
                    <a:lnTo>
                      <a:pt x="412" y="104"/>
                    </a:lnTo>
                    <a:lnTo>
                      <a:pt x="408" y="106"/>
                    </a:lnTo>
                    <a:lnTo>
                      <a:pt x="404" y="110"/>
                    </a:lnTo>
                    <a:lnTo>
                      <a:pt x="404" y="110"/>
                    </a:lnTo>
                    <a:lnTo>
                      <a:pt x="396" y="118"/>
                    </a:lnTo>
                    <a:lnTo>
                      <a:pt x="388" y="124"/>
                    </a:lnTo>
                    <a:lnTo>
                      <a:pt x="380" y="130"/>
                    </a:lnTo>
                    <a:lnTo>
                      <a:pt x="376" y="132"/>
                    </a:lnTo>
                    <a:lnTo>
                      <a:pt x="372" y="132"/>
                    </a:lnTo>
                    <a:lnTo>
                      <a:pt x="370" y="130"/>
                    </a:lnTo>
                    <a:lnTo>
                      <a:pt x="372" y="126"/>
                    </a:lnTo>
                    <a:lnTo>
                      <a:pt x="376" y="118"/>
                    </a:lnTo>
                    <a:lnTo>
                      <a:pt x="376" y="118"/>
                    </a:lnTo>
                    <a:lnTo>
                      <a:pt x="382" y="110"/>
                    </a:lnTo>
                    <a:lnTo>
                      <a:pt x="386" y="100"/>
                    </a:lnTo>
                    <a:lnTo>
                      <a:pt x="388" y="90"/>
                    </a:lnTo>
                    <a:lnTo>
                      <a:pt x="388" y="82"/>
                    </a:lnTo>
                    <a:lnTo>
                      <a:pt x="386" y="72"/>
                    </a:lnTo>
                    <a:lnTo>
                      <a:pt x="382" y="64"/>
                    </a:lnTo>
                    <a:lnTo>
                      <a:pt x="376" y="58"/>
                    </a:lnTo>
                    <a:lnTo>
                      <a:pt x="368" y="54"/>
                    </a:lnTo>
                    <a:lnTo>
                      <a:pt x="368" y="54"/>
                    </a:lnTo>
                    <a:lnTo>
                      <a:pt x="360" y="50"/>
                    </a:lnTo>
                    <a:lnTo>
                      <a:pt x="356" y="44"/>
                    </a:lnTo>
                    <a:lnTo>
                      <a:pt x="356" y="38"/>
                    </a:lnTo>
                    <a:lnTo>
                      <a:pt x="354" y="32"/>
                    </a:lnTo>
                    <a:lnTo>
                      <a:pt x="354" y="24"/>
                    </a:lnTo>
                    <a:lnTo>
                      <a:pt x="352" y="18"/>
                    </a:lnTo>
                    <a:lnTo>
                      <a:pt x="346" y="14"/>
                    </a:lnTo>
                    <a:lnTo>
                      <a:pt x="338" y="12"/>
                    </a:lnTo>
                    <a:lnTo>
                      <a:pt x="338" y="12"/>
                    </a:lnTo>
                    <a:lnTo>
                      <a:pt x="326" y="10"/>
                    </a:lnTo>
                    <a:lnTo>
                      <a:pt x="306" y="12"/>
                    </a:lnTo>
                    <a:lnTo>
                      <a:pt x="282" y="14"/>
                    </a:lnTo>
                    <a:lnTo>
                      <a:pt x="260" y="18"/>
                    </a:lnTo>
                    <a:lnTo>
                      <a:pt x="236" y="24"/>
                    </a:lnTo>
                    <a:lnTo>
                      <a:pt x="218" y="32"/>
                    </a:lnTo>
                    <a:lnTo>
                      <a:pt x="210" y="38"/>
                    </a:lnTo>
                    <a:lnTo>
                      <a:pt x="204" y="44"/>
                    </a:lnTo>
                    <a:lnTo>
                      <a:pt x="200" y="50"/>
                    </a:lnTo>
                    <a:lnTo>
                      <a:pt x="198" y="56"/>
                    </a:lnTo>
                    <a:lnTo>
                      <a:pt x="198" y="56"/>
                    </a:lnTo>
                    <a:lnTo>
                      <a:pt x="198" y="62"/>
                    </a:lnTo>
                    <a:lnTo>
                      <a:pt x="196" y="66"/>
                    </a:lnTo>
                    <a:lnTo>
                      <a:pt x="194" y="68"/>
                    </a:lnTo>
                    <a:lnTo>
                      <a:pt x="192" y="70"/>
                    </a:lnTo>
                    <a:lnTo>
                      <a:pt x="186" y="72"/>
                    </a:lnTo>
                    <a:lnTo>
                      <a:pt x="178" y="70"/>
                    </a:lnTo>
                    <a:lnTo>
                      <a:pt x="174" y="72"/>
                    </a:lnTo>
                    <a:lnTo>
                      <a:pt x="172" y="72"/>
                    </a:lnTo>
                    <a:lnTo>
                      <a:pt x="172" y="74"/>
                    </a:lnTo>
                    <a:lnTo>
                      <a:pt x="174" y="84"/>
                    </a:lnTo>
                    <a:lnTo>
                      <a:pt x="182" y="100"/>
                    </a:lnTo>
                    <a:lnTo>
                      <a:pt x="182" y="100"/>
                    </a:lnTo>
                    <a:lnTo>
                      <a:pt x="188" y="116"/>
                    </a:lnTo>
                    <a:lnTo>
                      <a:pt x="188" y="122"/>
                    </a:lnTo>
                    <a:lnTo>
                      <a:pt x="188" y="126"/>
                    </a:lnTo>
                    <a:lnTo>
                      <a:pt x="188" y="130"/>
                    </a:lnTo>
                    <a:lnTo>
                      <a:pt x="184" y="130"/>
                    </a:lnTo>
                    <a:lnTo>
                      <a:pt x="180" y="132"/>
                    </a:lnTo>
                    <a:lnTo>
                      <a:pt x="174" y="132"/>
                    </a:lnTo>
                    <a:lnTo>
                      <a:pt x="168" y="134"/>
                    </a:lnTo>
                    <a:lnTo>
                      <a:pt x="168" y="136"/>
                    </a:lnTo>
                    <a:lnTo>
                      <a:pt x="168" y="138"/>
                    </a:lnTo>
                    <a:lnTo>
                      <a:pt x="174" y="148"/>
                    </a:lnTo>
                    <a:lnTo>
                      <a:pt x="174" y="148"/>
                    </a:lnTo>
                    <a:lnTo>
                      <a:pt x="184" y="158"/>
                    </a:lnTo>
                    <a:lnTo>
                      <a:pt x="192" y="164"/>
                    </a:lnTo>
                    <a:lnTo>
                      <a:pt x="200" y="166"/>
                    </a:lnTo>
                    <a:lnTo>
                      <a:pt x="208" y="166"/>
                    </a:lnTo>
                    <a:lnTo>
                      <a:pt x="212" y="164"/>
                    </a:lnTo>
                    <a:lnTo>
                      <a:pt x="218" y="166"/>
                    </a:lnTo>
                    <a:lnTo>
                      <a:pt x="220" y="168"/>
                    </a:lnTo>
                    <a:lnTo>
                      <a:pt x="222" y="176"/>
                    </a:lnTo>
                    <a:lnTo>
                      <a:pt x="222" y="176"/>
                    </a:lnTo>
                    <a:lnTo>
                      <a:pt x="222" y="180"/>
                    </a:lnTo>
                    <a:lnTo>
                      <a:pt x="220" y="182"/>
                    </a:lnTo>
                    <a:lnTo>
                      <a:pt x="216" y="184"/>
                    </a:lnTo>
                    <a:lnTo>
                      <a:pt x="210" y="184"/>
                    </a:lnTo>
                    <a:lnTo>
                      <a:pt x="196" y="180"/>
                    </a:lnTo>
                    <a:lnTo>
                      <a:pt x="180" y="174"/>
                    </a:lnTo>
                    <a:lnTo>
                      <a:pt x="164" y="164"/>
                    </a:lnTo>
                    <a:lnTo>
                      <a:pt x="152" y="150"/>
                    </a:lnTo>
                    <a:lnTo>
                      <a:pt x="148" y="144"/>
                    </a:lnTo>
                    <a:lnTo>
                      <a:pt x="146" y="136"/>
                    </a:lnTo>
                    <a:lnTo>
                      <a:pt x="146" y="130"/>
                    </a:lnTo>
                    <a:lnTo>
                      <a:pt x="150" y="122"/>
                    </a:lnTo>
                    <a:lnTo>
                      <a:pt x="150" y="122"/>
                    </a:lnTo>
                    <a:lnTo>
                      <a:pt x="154" y="110"/>
                    </a:lnTo>
                    <a:lnTo>
                      <a:pt x="152" y="102"/>
                    </a:lnTo>
                    <a:lnTo>
                      <a:pt x="150" y="98"/>
                    </a:lnTo>
                    <a:lnTo>
                      <a:pt x="144" y="94"/>
                    </a:lnTo>
                    <a:lnTo>
                      <a:pt x="142" y="90"/>
                    </a:lnTo>
                    <a:lnTo>
                      <a:pt x="140" y="84"/>
                    </a:lnTo>
                    <a:lnTo>
                      <a:pt x="144" y="74"/>
                    </a:lnTo>
                    <a:lnTo>
                      <a:pt x="154" y="60"/>
                    </a:lnTo>
                    <a:lnTo>
                      <a:pt x="154" y="60"/>
                    </a:lnTo>
                    <a:lnTo>
                      <a:pt x="168" y="44"/>
                    </a:lnTo>
                    <a:lnTo>
                      <a:pt x="180" y="34"/>
                    </a:lnTo>
                    <a:lnTo>
                      <a:pt x="188" y="26"/>
                    </a:lnTo>
                    <a:lnTo>
                      <a:pt x="198" y="22"/>
                    </a:lnTo>
                    <a:lnTo>
                      <a:pt x="208" y="16"/>
                    </a:lnTo>
                    <a:lnTo>
                      <a:pt x="212" y="14"/>
                    </a:lnTo>
                    <a:lnTo>
                      <a:pt x="212" y="10"/>
                    </a:lnTo>
                    <a:lnTo>
                      <a:pt x="212" y="10"/>
                    </a:lnTo>
                    <a:lnTo>
                      <a:pt x="212" y="8"/>
                    </a:lnTo>
                    <a:lnTo>
                      <a:pt x="210" y="6"/>
                    </a:lnTo>
                    <a:lnTo>
                      <a:pt x="200" y="2"/>
                    </a:lnTo>
                    <a:lnTo>
                      <a:pt x="184" y="0"/>
                    </a:lnTo>
                    <a:lnTo>
                      <a:pt x="164" y="0"/>
                    </a:lnTo>
                    <a:lnTo>
                      <a:pt x="140" y="2"/>
                    </a:lnTo>
                    <a:lnTo>
                      <a:pt x="116" y="8"/>
                    </a:lnTo>
                    <a:lnTo>
                      <a:pt x="92" y="16"/>
                    </a:lnTo>
                    <a:lnTo>
                      <a:pt x="70" y="26"/>
                    </a:lnTo>
                    <a:lnTo>
                      <a:pt x="70" y="26"/>
                    </a:lnTo>
                    <a:lnTo>
                      <a:pt x="52" y="38"/>
                    </a:lnTo>
                    <a:lnTo>
                      <a:pt x="40" y="48"/>
                    </a:lnTo>
                    <a:lnTo>
                      <a:pt x="34" y="56"/>
                    </a:lnTo>
                    <a:lnTo>
                      <a:pt x="32" y="62"/>
                    </a:lnTo>
                    <a:lnTo>
                      <a:pt x="30" y="72"/>
                    </a:lnTo>
                    <a:lnTo>
                      <a:pt x="28" y="76"/>
                    </a:lnTo>
                    <a:lnTo>
                      <a:pt x="24" y="82"/>
                    </a:lnTo>
                    <a:lnTo>
                      <a:pt x="24" y="82"/>
                    </a:lnTo>
                    <a:lnTo>
                      <a:pt x="18" y="90"/>
                    </a:lnTo>
                    <a:lnTo>
                      <a:pt x="14" y="96"/>
                    </a:lnTo>
                    <a:lnTo>
                      <a:pt x="8" y="112"/>
                    </a:lnTo>
                    <a:lnTo>
                      <a:pt x="4" y="132"/>
                    </a:lnTo>
                    <a:lnTo>
                      <a:pt x="2" y="156"/>
                    </a:lnTo>
                    <a:lnTo>
                      <a:pt x="2" y="156"/>
                    </a:lnTo>
                    <a:lnTo>
                      <a:pt x="0" y="168"/>
                    </a:lnTo>
                    <a:lnTo>
                      <a:pt x="0" y="178"/>
                    </a:lnTo>
                    <a:lnTo>
                      <a:pt x="2" y="184"/>
                    </a:lnTo>
                    <a:lnTo>
                      <a:pt x="8" y="188"/>
                    </a:lnTo>
                    <a:lnTo>
                      <a:pt x="14" y="192"/>
                    </a:lnTo>
                    <a:lnTo>
                      <a:pt x="26" y="194"/>
                    </a:lnTo>
                    <a:lnTo>
                      <a:pt x="58" y="196"/>
                    </a:lnTo>
                    <a:lnTo>
                      <a:pt x="58" y="196"/>
                    </a:lnTo>
                    <a:lnTo>
                      <a:pt x="76" y="200"/>
                    </a:lnTo>
                    <a:lnTo>
                      <a:pt x="90" y="202"/>
                    </a:lnTo>
                    <a:lnTo>
                      <a:pt x="100" y="208"/>
                    </a:lnTo>
                    <a:lnTo>
                      <a:pt x="106" y="212"/>
                    </a:lnTo>
                    <a:lnTo>
                      <a:pt x="106" y="216"/>
                    </a:lnTo>
                    <a:lnTo>
                      <a:pt x="102" y="218"/>
                    </a:lnTo>
                    <a:lnTo>
                      <a:pt x="94" y="220"/>
                    </a:lnTo>
                    <a:lnTo>
                      <a:pt x="78" y="218"/>
                    </a:lnTo>
                    <a:lnTo>
                      <a:pt x="78" y="218"/>
                    </a:lnTo>
                    <a:lnTo>
                      <a:pt x="50" y="216"/>
                    </a:lnTo>
                    <a:lnTo>
                      <a:pt x="40" y="216"/>
                    </a:lnTo>
                    <a:lnTo>
                      <a:pt x="32" y="218"/>
                    </a:lnTo>
                    <a:lnTo>
                      <a:pt x="32" y="220"/>
                    </a:lnTo>
                    <a:lnTo>
                      <a:pt x="30" y="222"/>
                    </a:lnTo>
                    <a:lnTo>
                      <a:pt x="32" y="228"/>
                    </a:lnTo>
                    <a:lnTo>
                      <a:pt x="40" y="238"/>
                    </a:lnTo>
                    <a:lnTo>
                      <a:pt x="52" y="250"/>
                    </a:lnTo>
                    <a:lnTo>
                      <a:pt x="52" y="250"/>
                    </a:lnTo>
                    <a:lnTo>
                      <a:pt x="68" y="262"/>
                    </a:lnTo>
                    <a:lnTo>
                      <a:pt x="82" y="268"/>
                    </a:lnTo>
                    <a:lnTo>
                      <a:pt x="94" y="270"/>
                    </a:lnTo>
                    <a:lnTo>
                      <a:pt x="106" y="270"/>
                    </a:lnTo>
                    <a:lnTo>
                      <a:pt x="118" y="270"/>
                    </a:lnTo>
                    <a:lnTo>
                      <a:pt x="130" y="270"/>
                    </a:lnTo>
                    <a:lnTo>
                      <a:pt x="142" y="272"/>
                    </a:lnTo>
                    <a:lnTo>
                      <a:pt x="152" y="278"/>
                    </a:lnTo>
                    <a:lnTo>
                      <a:pt x="152" y="278"/>
                    </a:lnTo>
                    <a:lnTo>
                      <a:pt x="162" y="284"/>
                    </a:lnTo>
                    <a:lnTo>
                      <a:pt x="174" y="288"/>
                    </a:lnTo>
                    <a:lnTo>
                      <a:pt x="184" y="290"/>
                    </a:lnTo>
                    <a:lnTo>
                      <a:pt x="194" y="288"/>
                    </a:lnTo>
                    <a:lnTo>
                      <a:pt x="208" y="286"/>
                    </a:lnTo>
                    <a:lnTo>
                      <a:pt x="218" y="286"/>
                    </a:lnTo>
                    <a:lnTo>
                      <a:pt x="218" y="286"/>
                    </a:lnTo>
                    <a:lnTo>
                      <a:pt x="234" y="288"/>
                    </a:lnTo>
                    <a:lnTo>
                      <a:pt x="244" y="290"/>
                    </a:lnTo>
                    <a:lnTo>
                      <a:pt x="260" y="290"/>
                    </a:lnTo>
                    <a:lnTo>
                      <a:pt x="268" y="290"/>
                    </a:lnTo>
                    <a:lnTo>
                      <a:pt x="276" y="290"/>
                    </a:lnTo>
                    <a:lnTo>
                      <a:pt x="288" y="292"/>
                    </a:lnTo>
                    <a:lnTo>
                      <a:pt x="304" y="296"/>
                    </a:lnTo>
                    <a:lnTo>
                      <a:pt x="304" y="296"/>
                    </a:lnTo>
                    <a:lnTo>
                      <a:pt x="316" y="300"/>
                    </a:lnTo>
                    <a:lnTo>
                      <a:pt x="324" y="298"/>
                    </a:lnTo>
                    <a:lnTo>
                      <a:pt x="328" y="296"/>
                    </a:lnTo>
                    <a:lnTo>
                      <a:pt x="332" y="292"/>
                    </a:lnTo>
                    <a:lnTo>
                      <a:pt x="336" y="290"/>
                    </a:lnTo>
                    <a:lnTo>
                      <a:pt x="340" y="290"/>
                    </a:lnTo>
                    <a:lnTo>
                      <a:pt x="346" y="292"/>
                    </a:lnTo>
                    <a:lnTo>
                      <a:pt x="356" y="298"/>
                    </a:lnTo>
                    <a:lnTo>
                      <a:pt x="356" y="298"/>
                    </a:lnTo>
                    <a:lnTo>
                      <a:pt x="374" y="312"/>
                    </a:lnTo>
                    <a:lnTo>
                      <a:pt x="378" y="314"/>
                    </a:lnTo>
                    <a:lnTo>
                      <a:pt x="380" y="312"/>
                    </a:lnTo>
                    <a:lnTo>
                      <a:pt x="378" y="310"/>
                    </a:lnTo>
                    <a:lnTo>
                      <a:pt x="376" y="306"/>
                    </a:lnTo>
                    <a:lnTo>
                      <a:pt x="362" y="292"/>
                    </a:lnTo>
                    <a:lnTo>
                      <a:pt x="362" y="292"/>
                    </a:lnTo>
                    <a:lnTo>
                      <a:pt x="358" y="284"/>
                    </a:lnTo>
                    <a:lnTo>
                      <a:pt x="358" y="282"/>
                    </a:lnTo>
                    <a:lnTo>
                      <a:pt x="360" y="282"/>
                    </a:lnTo>
                    <a:lnTo>
                      <a:pt x="368" y="282"/>
                    </a:lnTo>
                    <a:lnTo>
                      <a:pt x="380" y="284"/>
                    </a:lnTo>
                    <a:lnTo>
                      <a:pt x="410" y="290"/>
                    </a:lnTo>
                    <a:lnTo>
                      <a:pt x="444" y="296"/>
                    </a:lnTo>
                    <a:lnTo>
                      <a:pt x="444" y="296"/>
                    </a:lnTo>
                    <a:lnTo>
                      <a:pt x="450" y="296"/>
                    </a:lnTo>
                    <a:lnTo>
                      <a:pt x="454" y="296"/>
                    </a:lnTo>
                    <a:lnTo>
                      <a:pt x="458" y="294"/>
                    </a:lnTo>
                    <a:lnTo>
                      <a:pt x="460" y="290"/>
                    </a:lnTo>
                    <a:lnTo>
                      <a:pt x="462" y="284"/>
                    </a:lnTo>
                    <a:lnTo>
                      <a:pt x="460" y="274"/>
                    </a:lnTo>
                    <a:lnTo>
                      <a:pt x="456" y="260"/>
                    </a:lnTo>
                    <a:lnTo>
                      <a:pt x="456" y="260"/>
                    </a:lnTo>
                    <a:lnTo>
                      <a:pt x="458" y="260"/>
                    </a:lnTo>
                    <a:lnTo>
                      <a:pt x="464" y="264"/>
                    </a:lnTo>
                    <a:lnTo>
                      <a:pt x="464" y="264"/>
                    </a:lnTo>
                    <a:lnTo>
                      <a:pt x="472" y="270"/>
                    </a:lnTo>
                    <a:lnTo>
                      <a:pt x="478" y="272"/>
                    </a:lnTo>
                    <a:lnTo>
                      <a:pt x="484" y="272"/>
                    </a:lnTo>
                    <a:lnTo>
                      <a:pt x="490" y="272"/>
                    </a:lnTo>
                    <a:lnTo>
                      <a:pt x="494" y="272"/>
                    </a:lnTo>
                    <a:lnTo>
                      <a:pt x="498" y="274"/>
                    </a:lnTo>
                    <a:lnTo>
                      <a:pt x="500" y="278"/>
                    </a:lnTo>
                    <a:lnTo>
                      <a:pt x="502" y="286"/>
                    </a:lnTo>
                    <a:lnTo>
                      <a:pt x="502" y="286"/>
                    </a:lnTo>
                    <a:lnTo>
                      <a:pt x="502" y="294"/>
                    </a:lnTo>
                    <a:lnTo>
                      <a:pt x="504" y="302"/>
                    </a:lnTo>
                    <a:lnTo>
                      <a:pt x="508" y="306"/>
                    </a:lnTo>
                    <a:lnTo>
                      <a:pt x="512" y="310"/>
                    </a:lnTo>
                    <a:lnTo>
                      <a:pt x="528" y="318"/>
                    </a:lnTo>
                    <a:lnTo>
                      <a:pt x="556" y="326"/>
                    </a:lnTo>
                    <a:lnTo>
                      <a:pt x="556" y="326"/>
                    </a:lnTo>
                    <a:lnTo>
                      <a:pt x="570" y="332"/>
                    </a:lnTo>
                    <a:lnTo>
                      <a:pt x="580" y="338"/>
                    </a:lnTo>
                    <a:lnTo>
                      <a:pt x="584" y="344"/>
                    </a:lnTo>
                    <a:lnTo>
                      <a:pt x="584" y="348"/>
                    </a:lnTo>
                    <a:lnTo>
                      <a:pt x="580" y="352"/>
                    </a:lnTo>
                    <a:lnTo>
                      <a:pt x="574" y="356"/>
                    </a:lnTo>
                    <a:lnTo>
                      <a:pt x="568" y="356"/>
                    </a:lnTo>
                    <a:lnTo>
                      <a:pt x="558" y="356"/>
                    </a:lnTo>
                    <a:lnTo>
                      <a:pt x="558" y="356"/>
                    </a:lnTo>
                    <a:lnTo>
                      <a:pt x="550" y="358"/>
                    </a:lnTo>
                    <a:lnTo>
                      <a:pt x="542" y="360"/>
                    </a:lnTo>
                    <a:lnTo>
                      <a:pt x="538" y="366"/>
                    </a:lnTo>
                    <a:lnTo>
                      <a:pt x="538" y="370"/>
                    </a:lnTo>
                    <a:lnTo>
                      <a:pt x="538" y="376"/>
                    </a:lnTo>
                    <a:lnTo>
                      <a:pt x="544" y="378"/>
                    </a:lnTo>
                    <a:lnTo>
                      <a:pt x="550" y="380"/>
                    </a:lnTo>
                    <a:lnTo>
                      <a:pt x="562" y="378"/>
                    </a:lnTo>
                    <a:lnTo>
                      <a:pt x="562" y="378"/>
                    </a:lnTo>
                    <a:lnTo>
                      <a:pt x="576" y="374"/>
                    </a:lnTo>
                    <a:lnTo>
                      <a:pt x="590" y="374"/>
                    </a:lnTo>
                    <a:lnTo>
                      <a:pt x="606" y="376"/>
                    </a:lnTo>
                    <a:lnTo>
                      <a:pt x="618" y="380"/>
                    </a:lnTo>
                    <a:lnTo>
                      <a:pt x="630" y="384"/>
                    </a:lnTo>
                    <a:lnTo>
                      <a:pt x="640" y="390"/>
                    </a:lnTo>
                    <a:lnTo>
                      <a:pt x="648" y="396"/>
                    </a:lnTo>
                    <a:lnTo>
                      <a:pt x="654" y="402"/>
                    </a:lnTo>
                    <a:lnTo>
                      <a:pt x="654" y="402"/>
                    </a:lnTo>
                    <a:lnTo>
                      <a:pt x="656" y="406"/>
                    </a:lnTo>
                    <a:lnTo>
                      <a:pt x="662" y="408"/>
                    </a:lnTo>
                    <a:lnTo>
                      <a:pt x="674" y="414"/>
                    </a:lnTo>
                    <a:lnTo>
                      <a:pt x="682" y="416"/>
                    </a:lnTo>
                    <a:lnTo>
                      <a:pt x="688" y="420"/>
                    </a:lnTo>
                    <a:lnTo>
                      <a:pt x="692" y="428"/>
                    </a:lnTo>
                    <a:lnTo>
                      <a:pt x="696" y="438"/>
                    </a:lnTo>
                    <a:lnTo>
                      <a:pt x="696" y="438"/>
                    </a:lnTo>
                    <a:lnTo>
                      <a:pt x="698" y="450"/>
                    </a:lnTo>
                    <a:lnTo>
                      <a:pt x="704" y="460"/>
                    </a:lnTo>
                    <a:lnTo>
                      <a:pt x="712" y="474"/>
                    </a:lnTo>
                    <a:lnTo>
                      <a:pt x="716" y="480"/>
                    </a:lnTo>
                    <a:lnTo>
                      <a:pt x="718" y="486"/>
                    </a:lnTo>
                    <a:lnTo>
                      <a:pt x="716" y="490"/>
                    </a:lnTo>
                    <a:lnTo>
                      <a:pt x="710" y="494"/>
                    </a:lnTo>
                    <a:lnTo>
                      <a:pt x="710" y="494"/>
                    </a:lnTo>
                    <a:lnTo>
                      <a:pt x="696" y="504"/>
                    </a:lnTo>
                    <a:lnTo>
                      <a:pt x="682" y="518"/>
                    </a:lnTo>
                    <a:lnTo>
                      <a:pt x="668" y="532"/>
                    </a:lnTo>
                    <a:lnTo>
                      <a:pt x="648" y="548"/>
                    </a:lnTo>
                    <a:lnTo>
                      <a:pt x="648" y="548"/>
                    </a:lnTo>
                    <a:lnTo>
                      <a:pt x="644" y="554"/>
                    </a:lnTo>
                    <a:lnTo>
                      <a:pt x="640" y="558"/>
                    </a:lnTo>
                    <a:lnTo>
                      <a:pt x="640" y="564"/>
                    </a:lnTo>
                    <a:lnTo>
                      <a:pt x="642" y="570"/>
                    </a:lnTo>
                    <a:lnTo>
                      <a:pt x="646" y="580"/>
                    </a:lnTo>
                    <a:lnTo>
                      <a:pt x="654" y="590"/>
                    </a:lnTo>
                    <a:lnTo>
                      <a:pt x="666" y="604"/>
                    </a:lnTo>
                    <a:lnTo>
                      <a:pt x="666" y="606"/>
                    </a:lnTo>
                    <a:lnTo>
                      <a:pt x="666" y="608"/>
                    </a:lnTo>
                    <a:lnTo>
                      <a:pt x="656" y="606"/>
                    </a:lnTo>
                    <a:lnTo>
                      <a:pt x="656" y="606"/>
                    </a:lnTo>
                    <a:lnTo>
                      <a:pt x="646" y="602"/>
                    </a:lnTo>
                    <a:lnTo>
                      <a:pt x="636" y="604"/>
                    </a:lnTo>
                    <a:lnTo>
                      <a:pt x="628" y="608"/>
                    </a:lnTo>
                    <a:lnTo>
                      <a:pt x="620" y="612"/>
                    </a:lnTo>
                    <a:lnTo>
                      <a:pt x="608" y="616"/>
                    </a:lnTo>
                    <a:lnTo>
                      <a:pt x="594" y="620"/>
                    </a:lnTo>
                    <a:lnTo>
                      <a:pt x="576" y="620"/>
                    </a:lnTo>
                    <a:lnTo>
                      <a:pt x="552" y="614"/>
                    </a:lnTo>
                    <a:lnTo>
                      <a:pt x="552" y="614"/>
                    </a:lnTo>
                    <a:lnTo>
                      <a:pt x="528" y="610"/>
                    </a:lnTo>
                    <a:lnTo>
                      <a:pt x="516" y="608"/>
                    </a:lnTo>
                    <a:lnTo>
                      <a:pt x="510" y="608"/>
                    </a:lnTo>
                    <a:lnTo>
                      <a:pt x="510" y="612"/>
                    </a:lnTo>
                    <a:lnTo>
                      <a:pt x="510" y="616"/>
                    </a:lnTo>
                    <a:lnTo>
                      <a:pt x="510" y="624"/>
                    </a:lnTo>
                    <a:lnTo>
                      <a:pt x="504" y="630"/>
                    </a:lnTo>
                    <a:lnTo>
                      <a:pt x="494" y="638"/>
                    </a:lnTo>
                    <a:lnTo>
                      <a:pt x="494" y="638"/>
                    </a:lnTo>
                    <a:lnTo>
                      <a:pt x="488" y="642"/>
                    </a:lnTo>
                    <a:lnTo>
                      <a:pt x="484" y="648"/>
                    </a:lnTo>
                    <a:lnTo>
                      <a:pt x="482" y="652"/>
                    </a:lnTo>
                    <a:lnTo>
                      <a:pt x="480" y="658"/>
                    </a:lnTo>
                    <a:lnTo>
                      <a:pt x="482" y="664"/>
                    </a:lnTo>
                    <a:lnTo>
                      <a:pt x="484" y="668"/>
                    </a:lnTo>
                    <a:lnTo>
                      <a:pt x="494" y="678"/>
                    </a:lnTo>
                    <a:lnTo>
                      <a:pt x="506" y="686"/>
                    </a:lnTo>
                    <a:lnTo>
                      <a:pt x="514" y="688"/>
                    </a:lnTo>
                    <a:lnTo>
                      <a:pt x="522" y="690"/>
                    </a:lnTo>
                    <a:lnTo>
                      <a:pt x="532" y="690"/>
                    </a:lnTo>
                    <a:lnTo>
                      <a:pt x="542" y="690"/>
                    </a:lnTo>
                    <a:lnTo>
                      <a:pt x="552" y="686"/>
                    </a:lnTo>
                    <a:lnTo>
                      <a:pt x="562" y="682"/>
                    </a:lnTo>
                    <a:lnTo>
                      <a:pt x="562" y="682"/>
                    </a:lnTo>
                    <a:lnTo>
                      <a:pt x="580" y="676"/>
                    </a:lnTo>
                    <a:lnTo>
                      <a:pt x="592" y="674"/>
                    </a:lnTo>
                    <a:lnTo>
                      <a:pt x="602" y="676"/>
                    </a:lnTo>
                    <a:lnTo>
                      <a:pt x="608" y="680"/>
                    </a:lnTo>
                    <a:lnTo>
                      <a:pt x="612" y="684"/>
                    </a:lnTo>
                    <a:lnTo>
                      <a:pt x="616" y="688"/>
                    </a:lnTo>
                    <a:lnTo>
                      <a:pt x="622" y="686"/>
                    </a:lnTo>
                    <a:lnTo>
                      <a:pt x="628" y="680"/>
                    </a:lnTo>
                    <a:lnTo>
                      <a:pt x="628" y="680"/>
                    </a:lnTo>
                    <a:lnTo>
                      <a:pt x="634" y="674"/>
                    </a:lnTo>
                    <a:lnTo>
                      <a:pt x="640" y="674"/>
                    </a:lnTo>
                    <a:lnTo>
                      <a:pt x="642" y="676"/>
                    </a:lnTo>
                    <a:lnTo>
                      <a:pt x="644" y="680"/>
                    </a:lnTo>
                    <a:lnTo>
                      <a:pt x="646" y="688"/>
                    </a:lnTo>
                    <a:lnTo>
                      <a:pt x="648" y="690"/>
                    </a:lnTo>
                    <a:lnTo>
                      <a:pt x="650" y="686"/>
                    </a:lnTo>
                    <a:lnTo>
                      <a:pt x="650" y="686"/>
                    </a:lnTo>
                    <a:lnTo>
                      <a:pt x="656" y="674"/>
                    </a:lnTo>
                    <a:lnTo>
                      <a:pt x="658" y="672"/>
                    </a:lnTo>
                    <a:lnTo>
                      <a:pt x="662" y="672"/>
                    </a:lnTo>
                    <a:lnTo>
                      <a:pt x="666" y="674"/>
                    </a:lnTo>
                    <a:lnTo>
                      <a:pt x="672" y="680"/>
                    </a:lnTo>
                    <a:lnTo>
                      <a:pt x="696" y="706"/>
                    </a:lnTo>
                    <a:lnTo>
                      <a:pt x="696" y="706"/>
                    </a:lnTo>
                    <a:lnTo>
                      <a:pt x="708" y="720"/>
                    </a:lnTo>
                    <a:lnTo>
                      <a:pt x="718" y="726"/>
                    </a:lnTo>
                    <a:lnTo>
                      <a:pt x="724" y="728"/>
                    </a:lnTo>
                    <a:lnTo>
                      <a:pt x="728" y="728"/>
                    </a:lnTo>
                    <a:lnTo>
                      <a:pt x="732" y="726"/>
                    </a:lnTo>
                    <a:lnTo>
                      <a:pt x="736" y="724"/>
                    </a:lnTo>
                    <a:lnTo>
                      <a:pt x="742" y="726"/>
                    </a:lnTo>
                    <a:lnTo>
                      <a:pt x="750" y="732"/>
                    </a:lnTo>
                    <a:lnTo>
                      <a:pt x="750" y="732"/>
                    </a:lnTo>
                    <a:lnTo>
                      <a:pt x="756" y="738"/>
                    </a:lnTo>
                    <a:lnTo>
                      <a:pt x="756" y="740"/>
                    </a:lnTo>
                    <a:lnTo>
                      <a:pt x="754" y="742"/>
                    </a:lnTo>
                    <a:lnTo>
                      <a:pt x="750" y="744"/>
                    </a:lnTo>
                    <a:lnTo>
                      <a:pt x="742" y="744"/>
                    </a:lnTo>
                    <a:lnTo>
                      <a:pt x="734" y="746"/>
                    </a:lnTo>
                    <a:lnTo>
                      <a:pt x="732" y="748"/>
                    </a:lnTo>
                    <a:lnTo>
                      <a:pt x="732" y="750"/>
                    </a:lnTo>
                    <a:lnTo>
                      <a:pt x="732" y="752"/>
                    </a:lnTo>
                    <a:lnTo>
                      <a:pt x="734" y="756"/>
                    </a:lnTo>
                    <a:lnTo>
                      <a:pt x="744" y="768"/>
                    </a:lnTo>
                    <a:lnTo>
                      <a:pt x="744" y="768"/>
                    </a:lnTo>
                    <a:lnTo>
                      <a:pt x="754" y="776"/>
                    </a:lnTo>
                    <a:lnTo>
                      <a:pt x="766" y="780"/>
                    </a:lnTo>
                    <a:lnTo>
                      <a:pt x="792" y="788"/>
                    </a:lnTo>
                    <a:lnTo>
                      <a:pt x="816" y="794"/>
                    </a:lnTo>
                    <a:lnTo>
                      <a:pt x="826" y="798"/>
                    </a:lnTo>
                    <a:lnTo>
                      <a:pt x="834" y="804"/>
                    </a:lnTo>
                    <a:lnTo>
                      <a:pt x="834" y="804"/>
                    </a:lnTo>
                    <a:lnTo>
                      <a:pt x="842" y="812"/>
                    </a:lnTo>
                    <a:lnTo>
                      <a:pt x="854" y="818"/>
                    </a:lnTo>
                    <a:lnTo>
                      <a:pt x="868" y="824"/>
                    </a:lnTo>
                    <a:lnTo>
                      <a:pt x="882" y="828"/>
                    </a:lnTo>
                    <a:lnTo>
                      <a:pt x="916" y="836"/>
                    </a:lnTo>
                    <a:lnTo>
                      <a:pt x="948" y="846"/>
                    </a:lnTo>
                    <a:lnTo>
                      <a:pt x="948" y="846"/>
                    </a:lnTo>
                    <a:lnTo>
                      <a:pt x="962" y="850"/>
                    </a:lnTo>
                    <a:lnTo>
                      <a:pt x="970" y="850"/>
                    </a:lnTo>
                    <a:lnTo>
                      <a:pt x="972" y="848"/>
                    </a:lnTo>
                    <a:lnTo>
                      <a:pt x="974" y="846"/>
                    </a:lnTo>
                    <a:lnTo>
                      <a:pt x="974" y="840"/>
                    </a:lnTo>
                    <a:lnTo>
                      <a:pt x="972" y="832"/>
                    </a:lnTo>
                    <a:lnTo>
                      <a:pt x="966" y="822"/>
                    </a:lnTo>
                    <a:lnTo>
                      <a:pt x="958" y="812"/>
                    </a:lnTo>
                    <a:lnTo>
                      <a:pt x="948" y="802"/>
                    </a:lnTo>
                    <a:lnTo>
                      <a:pt x="948" y="802"/>
                    </a:lnTo>
                    <a:lnTo>
                      <a:pt x="936" y="792"/>
                    </a:lnTo>
                    <a:lnTo>
                      <a:pt x="920" y="780"/>
                    </a:lnTo>
                    <a:lnTo>
                      <a:pt x="888" y="758"/>
                    </a:lnTo>
                    <a:lnTo>
                      <a:pt x="872" y="748"/>
                    </a:lnTo>
                    <a:lnTo>
                      <a:pt x="862" y="738"/>
                    </a:lnTo>
                    <a:lnTo>
                      <a:pt x="854" y="732"/>
                    </a:lnTo>
                    <a:lnTo>
                      <a:pt x="854" y="728"/>
                    </a:lnTo>
                    <a:lnTo>
                      <a:pt x="854" y="724"/>
                    </a:lnTo>
                    <a:lnTo>
                      <a:pt x="854" y="724"/>
                    </a:lnTo>
                    <a:lnTo>
                      <a:pt x="854" y="724"/>
                    </a:lnTo>
                    <a:lnTo>
                      <a:pt x="858" y="722"/>
                    </a:lnTo>
                    <a:lnTo>
                      <a:pt x="864" y="724"/>
                    </a:lnTo>
                    <a:lnTo>
                      <a:pt x="880" y="736"/>
                    </a:lnTo>
                    <a:lnTo>
                      <a:pt x="894" y="748"/>
                    </a:lnTo>
                    <a:lnTo>
                      <a:pt x="900" y="748"/>
                    </a:lnTo>
                    <a:lnTo>
                      <a:pt x="902" y="748"/>
                    </a:lnTo>
                    <a:lnTo>
                      <a:pt x="902" y="746"/>
                    </a:lnTo>
                    <a:lnTo>
                      <a:pt x="902" y="746"/>
                    </a:lnTo>
                    <a:lnTo>
                      <a:pt x="902" y="742"/>
                    </a:lnTo>
                    <a:lnTo>
                      <a:pt x="904" y="742"/>
                    </a:lnTo>
                    <a:lnTo>
                      <a:pt x="908" y="744"/>
                    </a:lnTo>
                    <a:lnTo>
                      <a:pt x="924" y="754"/>
                    </a:lnTo>
                    <a:lnTo>
                      <a:pt x="932" y="762"/>
                    </a:lnTo>
                    <a:lnTo>
                      <a:pt x="944" y="770"/>
                    </a:lnTo>
                    <a:lnTo>
                      <a:pt x="956" y="776"/>
                    </a:lnTo>
                    <a:lnTo>
                      <a:pt x="968" y="778"/>
                    </a:lnTo>
                    <a:lnTo>
                      <a:pt x="968" y="778"/>
                    </a:lnTo>
                    <a:lnTo>
                      <a:pt x="980" y="782"/>
                    </a:lnTo>
                    <a:lnTo>
                      <a:pt x="990" y="788"/>
                    </a:lnTo>
                    <a:lnTo>
                      <a:pt x="998" y="798"/>
                    </a:lnTo>
                    <a:lnTo>
                      <a:pt x="1004" y="806"/>
                    </a:lnTo>
                    <a:lnTo>
                      <a:pt x="1010" y="812"/>
                    </a:lnTo>
                    <a:lnTo>
                      <a:pt x="1012" y="814"/>
                    </a:lnTo>
                    <a:lnTo>
                      <a:pt x="1014" y="812"/>
                    </a:lnTo>
                    <a:lnTo>
                      <a:pt x="1012" y="802"/>
                    </a:lnTo>
                    <a:lnTo>
                      <a:pt x="1012" y="802"/>
                    </a:lnTo>
                    <a:lnTo>
                      <a:pt x="1012" y="792"/>
                    </a:lnTo>
                    <a:lnTo>
                      <a:pt x="1012" y="788"/>
                    </a:lnTo>
                    <a:lnTo>
                      <a:pt x="1014" y="788"/>
                    </a:lnTo>
                    <a:lnTo>
                      <a:pt x="1016" y="788"/>
                    </a:lnTo>
                    <a:lnTo>
                      <a:pt x="1018" y="788"/>
                    </a:lnTo>
                    <a:lnTo>
                      <a:pt x="1020" y="786"/>
                    </a:lnTo>
                    <a:lnTo>
                      <a:pt x="1020" y="780"/>
                    </a:lnTo>
                    <a:lnTo>
                      <a:pt x="1018" y="766"/>
                    </a:lnTo>
                    <a:lnTo>
                      <a:pt x="1018" y="766"/>
                    </a:lnTo>
                    <a:lnTo>
                      <a:pt x="1016" y="750"/>
                    </a:lnTo>
                    <a:lnTo>
                      <a:pt x="1018" y="752"/>
                    </a:lnTo>
                    <a:lnTo>
                      <a:pt x="1020" y="754"/>
                    </a:lnTo>
                    <a:lnTo>
                      <a:pt x="1022" y="758"/>
                    </a:lnTo>
                    <a:lnTo>
                      <a:pt x="1026" y="760"/>
                    </a:lnTo>
                    <a:lnTo>
                      <a:pt x="1028" y="756"/>
                    </a:lnTo>
                    <a:lnTo>
                      <a:pt x="1032" y="746"/>
                    </a:lnTo>
                    <a:lnTo>
                      <a:pt x="1032" y="746"/>
                    </a:lnTo>
                    <a:lnTo>
                      <a:pt x="1032" y="734"/>
                    </a:lnTo>
                    <a:lnTo>
                      <a:pt x="1030" y="728"/>
                    </a:lnTo>
                    <a:lnTo>
                      <a:pt x="1026" y="724"/>
                    </a:lnTo>
                    <a:lnTo>
                      <a:pt x="1022" y="724"/>
                    </a:lnTo>
                    <a:lnTo>
                      <a:pt x="1018" y="722"/>
                    </a:lnTo>
                    <a:lnTo>
                      <a:pt x="1014" y="722"/>
                    </a:lnTo>
                    <a:lnTo>
                      <a:pt x="1014" y="720"/>
                    </a:lnTo>
                    <a:lnTo>
                      <a:pt x="1018" y="714"/>
                    </a:lnTo>
                    <a:lnTo>
                      <a:pt x="1018" y="714"/>
                    </a:lnTo>
                    <a:lnTo>
                      <a:pt x="1022" y="708"/>
                    </a:lnTo>
                    <a:lnTo>
                      <a:pt x="1020" y="704"/>
                    </a:lnTo>
                    <a:lnTo>
                      <a:pt x="1016" y="702"/>
                    </a:lnTo>
                    <a:lnTo>
                      <a:pt x="1012" y="700"/>
                    </a:lnTo>
                    <a:lnTo>
                      <a:pt x="1006" y="700"/>
                    </a:lnTo>
                    <a:lnTo>
                      <a:pt x="1000" y="698"/>
                    </a:lnTo>
                    <a:lnTo>
                      <a:pt x="1000" y="694"/>
                    </a:lnTo>
                    <a:lnTo>
                      <a:pt x="1002" y="688"/>
                    </a:lnTo>
                    <a:lnTo>
                      <a:pt x="1002" y="688"/>
                    </a:lnTo>
                    <a:lnTo>
                      <a:pt x="1006" y="682"/>
                    </a:lnTo>
                    <a:lnTo>
                      <a:pt x="1010" y="676"/>
                    </a:lnTo>
                    <a:lnTo>
                      <a:pt x="1008" y="672"/>
                    </a:lnTo>
                    <a:lnTo>
                      <a:pt x="1006" y="668"/>
                    </a:lnTo>
                    <a:lnTo>
                      <a:pt x="1000" y="664"/>
                    </a:lnTo>
                    <a:lnTo>
                      <a:pt x="992" y="660"/>
                    </a:lnTo>
                    <a:lnTo>
                      <a:pt x="966" y="648"/>
                    </a:lnTo>
                    <a:lnTo>
                      <a:pt x="966" y="648"/>
                    </a:lnTo>
                    <a:lnTo>
                      <a:pt x="952" y="642"/>
                    </a:lnTo>
                    <a:lnTo>
                      <a:pt x="942" y="632"/>
                    </a:lnTo>
                    <a:lnTo>
                      <a:pt x="936" y="622"/>
                    </a:lnTo>
                    <a:lnTo>
                      <a:pt x="930" y="612"/>
                    </a:lnTo>
                    <a:lnTo>
                      <a:pt x="928" y="602"/>
                    </a:lnTo>
                    <a:lnTo>
                      <a:pt x="924" y="596"/>
                    </a:lnTo>
                    <a:lnTo>
                      <a:pt x="918" y="592"/>
                    </a:lnTo>
                    <a:lnTo>
                      <a:pt x="912" y="592"/>
                    </a:lnTo>
                    <a:lnTo>
                      <a:pt x="912" y="592"/>
                    </a:lnTo>
                    <a:lnTo>
                      <a:pt x="904" y="594"/>
                    </a:lnTo>
                    <a:lnTo>
                      <a:pt x="896" y="594"/>
                    </a:lnTo>
                    <a:lnTo>
                      <a:pt x="892" y="592"/>
                    </a:lnTo>
                    <a:lnTo>
                      <a:pt x="890" y="590"/>
                    </a:lnTo>
                    <a:lnTo>
                      <a:pt x="890" y="586"/>
                    </a:lnTo>
                    <a:lnTo>
                      <a:pt x="894" y="584"/>
                    </a:lnTo>
                    <a:lnTo>
                      <a:pt x="900" y="580"/>
                    </a:lnTo>
                    <a:lnTo>
                      <a:pt x="908" y="578"/>
                    </a:lnTo>
                    <a:lnTo>
                      <a:pt x="908" y="578"/>
                    </a:lnTo>
                    <a:lnTo>
                      <a:pt x="912" y="576"/>
                    </a:lnTo>
                    <a:lnTo>
                      <a:pt x="916" y="576"/>
                    </a:lnTo>
                    <a:lnTo>
                      <a:pt x="916" y="572"/>
                    </a:lnTo>
                    <a:lnTo>
                      <a:pt x="916" y="570"/>
                    </a:lnTo>
                    <a:lnTo>
                      <a:pt x="914" y="564"/>
                    </a:lnTo>
                    <a:lnTo>
                      <a:pt x="910" y="556"/>
                    </a:lnTo>
                    <a:lnTo>
                      <a:pt x="902" y="546"/>
                    </a:lnTo>
                    <a:lnTo>
                      <a:pt x="902" y="544"/>
                    </a:lnTo>
                    <a:lnTo>
                      <a:pt x="904" y="544"/>
                    </a:lnTo>
                    <a:lnTo>
                      <a:pt x="910" y="546"/>
                    </a:lnTo>
                    <a:lnTo>
                      <a:pt x="910" y="546"/>
                    </a:lnTo>
                    <a:lnTo>
                      <a:pt x="918" y="548"/>
                    </a:lnTo>
                    <a:lnTo>
                      <a:pt x="924" y="546"/>
                    </a:lnTo>
                    <a:lnTo>
                      <a:pt x="928" y="542"/>
                    </a:lnTo>
                    <a:lnTo>
                      <a:pt x="930" y="538"/>
                    </a:lnTo>
                    <a:lnTo>
                      <a:pt x="932" y="536"/>
                    </a:lnTo>
                    <a:lnTo>
                      <a:pt x="934" y="534"/>
                    </a:lnTo>
                    <a:lnTo>
                      <a:pt x="938" y="536"/>
                    </a:lnTo>
                    <a:lnTo>
                      <a:pt x="942" y="544"/>
                    </a:lnTo>
                    <a:lnTo>
                      <a:pt x="942" y="544"/>
                    </a:lnTo>
                    <a:lnTo>
                      <a:pt x="950" y="552"/>
                    </a:lnTo>
                    <a:lnTo>
                      <a:pt x="954" y="556"/>
                    </a:lnTo>
                    <a:lnTo>
                      <a:pt x="958" y="558"/>
                    </a:lnTo>
                    <a:lnTo>
                      <a:pt x="962" y="558"/>
                    </a:lnTo>
                    <a:lnTo>
                      <a:pt x="968" y="560"/>
                    </a:lnTo>
                    <a:lnTo>
                      <a:pt x="972" y="562"/>
                    </a:lnTo>
                    <a:lnTo>
                      <a:pt x="974" y="568"/>
                    </a:lnTo>
                    <a:lnTo>
                      <a:pt x="974" y="568"/>
                    </a:lnTo>
                    <a:lnTo>
                      <a:pt x="976" y="574"/>
                    </a:lnTo>
                    <a:lnTo>
                      <a:pt x="980" y="576"/>
                    </a:lnTo>
                    <a:lnTo>
                      <a:pt x="986" y="580"/>
                    </a:lnTo>
                    <a:lnTo>
                      <a:pt x="990" y="580"/>
                    </a:lnTo>
                    <a:lnTo>
                      <a:pt x="992" y="582"/>
                    </a:lnTo>
                    <a:lnTo>
                      <a:pt x="994" y="586"/>
                    </a:lnTo>
                    <a:lnTo>
                      <a:pt x="994" y="592"/>
                    </a:lnTo>
                    <a:lnTo>
                      <a:pt x="994" y="592"/>
                    </a:lnTo>
                    <a:lnTo>
                      <a:pt x="994" y="596"/>
                    </a:lnTo>
                    <a:lnTo>
                      <a:pt x="996" y="600"/>
                    </a:lnTo>
                    <a:lnTo>
                      <a:pt x="1008" y="614"/>
                    </a:lnTo>
                    <a:lnTo>
                      <a:pt x="1022" y="626"/>
                    </a:lnTo>
                    <a:lnTo>
                      <a:pt x="1040" y="638"/>
                    </a:lnTo>
                    <a:lnTo>
                      <a:pt x="1056" y="646"/>
                    </a:lnTo>
                    <a:lnTo>
                      <a:pt x="1064" y="648"/>
                    </a:lnTo>
                    <a:lnTo>
                      <a:pt x="1070" y="648"/>
                    </a:lnTo>
                    <a:lnTo>
                      <a:pt x="1074" y="646"/>
                    </a:lnTo>
                    <a:lnTo>
                      <a:pt x="1078" y="642"/>
                    </a:lnTo>
                    <a:lnTo>
                      <a:pt x="1080" y="636"/>
                    </a:lnTo>
                    <a:lnTo>
                      <a:pt x="1078" y="628"/>
                    </a:lnTo>
                    <a:lnTo>
                      <a:pt x="1078" y="628"/>
                    </a:lnTo>
                    <a:lnTo>
                      <a:pt x="1078" y="618"/>
                    </a:lnTo>
                    <a:lnTo>
                      <a:pt x="1078" y="612"/>
                    </a:lnTo>
                    <a:lnTo>
                      <a:pt x="1080" y="606"/>
                    </a:lnTo>
                    <a:lnTo>
                      <a:pt x="1082" y="602"/>
                    </a:lnTo>
                    <a:lnTo>
                      <a:pt x="1086" y="600"/>
                    </a:lnTo>
                    <a:lnTo>
                      <a:pt x="1092" y="598"/>
                    </a:lnTo>
                    <a:lnTo>
                      <a:pt x="1102" y="596"/>
                    </a:lnTo>
                    <a:lnTo>
                      <a:pt x="1118" y="598"/>
                    </a:lnTo>
                    <a:lnTo>
                      <a:pt x="1122" y="596"/>
                    </a:lnTo>
                    <a:lnTo>
                      <a:pt x="1122" y="596"/>
                    </a:lnTo>
                    <a:lnTo>
                      <a:pt x="1122" y="592"/>
                    </a:lnTo>
                    <a:lnTo>
                      <a:pt x="1122" y="588"/>
                    </a:lnTo>
                    <a:lnTo>
                      <a:pt x="1122" y="588"/>
                    </a:lnTo>
                    <a:lnTo>
                      <a:pt x="1118" y="582"/>
                    </a:lnTo>
                    <a:lnTo>
                      <a:pt x="1118" y="576"/>
                    </a:lnTo>
                    <a:lnTo>
                      <a:pt x="1120" y="574"/>
                    </a:lnTo>
                    <a:lnTo>
                      <a:pt x="1122" y="574"/>
                    </a:lnTo>
                    <a:lnTo>
                      <a:pt x="1128" y="570"/>
                    </a:lnTo>
                    <a:lnTo>
                      <a:pt x="1128" y="568"/>
                    </a:lnTo>
                    <a:lnTo>
                      <a:pt x="1126" y="564"/>
                    </a:lnTo>
                    <a:lnTo>
                      <a:pt x="1126" y="564"/>
                    </a:lnTo>
                    <a:lnTo>
                      <a:pt x="1126" y="560"/>
                    </a:lnTo>
                    <a:lnTo>
                      <a:pt x="1126" y="558"/>
                    </a:lnTo>
                    <a:lnTo>
                      <a:pt x="1130" y="554"/>
                    </a:lnTo>
                    <a:lnTo>
                      <a:pt x="1144" y="548"/>
                    </a:lnTo>
                    <a:lnTo>
                      <a:pt x="1150" y="544"/>
                    </a:lnTo>
                    <a:lnTo>
                      <a:pt x="1154" y="536"/>
                    </a:lnTo>
                    <a:lnTo>
                      <a:pt x="1156" y="532"/>
                    </a:lnTo>
                    <a:lnTo>
                      <a:pt x="1154" y="528"/>
                    </a:lnTo>
                    <a:lnTo>
                      <a:pt x="1148" y="514"/>
                    </a:lnTo>
                    <a:lnTo>
                      <a:pt x="1148" y="514"/>
                    </a:lnTo>
                    <a:close/>
                  </a:path>
                </a:pathLst>
              </a:custGeom>
              <a:grpFill/>
              <a:ln w="6350">
                <a:noFill/>
                <a:round/>
                <a:headEnd/>
                <a:tailEnd/>
              </a:ln>
            </p:spPr>
            <p:txBody>
              <a:bodyPr/>
              <a:lstStyle/>
              <a:p>
                <a:endParaRPr lang="da-DK" sz="1800" b="1">
                  <a:solidFill>
                    <a:prstClr val="black"/>
                  </a:solidFill>
                  <a:latin typeface="Calibri Light"/>
                </a:endParaRPr>
              </a:p>
            </p:txBody>
          </p:sp>
          <p:sp>
            <p:nvSpPr>
              <p:cNvPr id="38" name="Freeform 6089">
                <a:extLst>
                  <a:ext uri="{FF2B5EF4-FFF2-40B4-BE49-F238E27FC236}">
                    <a16:creationId xmlns:a16="http://schemas.microsoft.com/office/drawing/2014/main" id="{620B9DB7-BBE0-419A-9C16-2AFA280AFEE1}"/>
                  </a:ext>
                </a:extLst>
              </p:cNvPr>
              <p:cNvSpPr>
                <a:spLocks/>
              </p:cNvSpPr>
              <p:nvPr/>
            </p:nvSpPr>
            <p:spPr bwMode="auto">
              <a:xfrm>
                <a:off x="2731770" y="1751013"/>
                <a:ext cx="20320" cy="15240"/>
              </a:xfrm>
              <a:custGeom>
                <a:avLst/>
                <a:gdLst/>
                <a:ahLst/>
                <a:cxnLst>
                  <a:cxn ang="0">
                    <a:pos x="6" y="0"/>
                  </a:cxn>
                  <a:cxn ang="0">
                    <a:pos x="6" y="0"/>
                  </a:cxn>
                  <a:cxn ang="0">
                    <a:pos x="2" y="4"/>
                  </a:cxn>
                  <a:cxn ang="0">
                    <a:pos x="0" y="8"/>
                  </a:cxn>
                  <a:cxn ang="0">
                    <a:pos x="2" y="12"/>
                  </a:cxn>
                  <a:cxn ang="0">
                    <a:pos x="8" y="18"/>
                  </a:cxn>
                  <a:cxn ang="0">
                    <a:pos x="14" y="22"/>
                  </a:cxn>
                  <a:cxn ang="0">
                    <a:pos x="20" y="24"/>
                  </a:cxn>
                  <a:cxn ang="0">
                    <a:pos x="26" y="24"/>
                  </a:cxn>
                  <a:cxn ang="0">
                    <a:pos x="30" y="22"/>
                  </a:cxn>
                  <a:cxn ang="0">
                    <a:pos x="30" y="22"/>
                  </a:cxn>
                  <a:cxn ang="0">
                    <a:pos x="32" y="16"/>
                  </a:cxn>
                  <a:cxn ang="0">
                    <a:pos x="32" y="12"/>
                  </a:cxn>
                  <a:cxn ang="0">
                    <a:pos x="32" y="8"/>
                  </a:cxn>
                  <a:cxn ang="0">
                    <a:pos x="28" y="4"/>
                  </a:cxn>
                  <a:cxn ang="0">
                    <a:pos x="24" y="2"/>
                  </a:cxn>
                  <a:cxn ang="0">
                    <a:pos x="20" y="0"/>
                  </a:cxn>
                  <a:cxn ang="0">
                    <a:pos x="14" y="0"/>
                  </a:cxn>
                  <a:cxn ang="0">
                    <a:pos x="6" y="0"/>
                  </a:cxn>
                  <a:cxn ang="0">
                    <a:pos x="6" y="0"/>
                  </a:cxn>
                </a:cxnLst>
                <a:rect l="0" t="0" r="r" b="b"/>
                <a:pathLst>
                  <a:path w="32" h="24">
                    <a:moveTo>
                      <a:pt x="6" y="0"/>
                    </a:moveTo>
                    <a:lnTo>
                      <a:pt x="6" y="0"/>
                    </a:lnTo>
                    <a:lnTo>
                      <a:pt x="2" y="4"/>
                    </a:lnTo>
                    <a:lnTo>
                      <a:pt x="0" y="8"/>
                    </a:lnTo>
                    <a:lnTo>
                      <a:pt x="2" y="12"/>
                    </a:lnTo>
                    <a:lnTo>
                      <a:pt x="8" y="18"/>
                    </a:lnTo>
                    <a:lnTo>
                      <a:pt x="14" y="22"/>
                    </a:lnTo>
                    <a:lnTo>
                      <a:pt x="20" y="24"/>
                    </a:lnTo>
                    <a:lnTo>
                      <a:pt x="26" y="24"/>
                    </a:lnTo>
                    <a:lnTo>
                      <a:pt x="30" y="22"/>
                    </a:lnTo>
                    <a:lnTo>
                      <a:pt x="30" y="22"/>
                    </a:lnTo>
                    <a:lnTo>
                      <a:pt x="32" y="16"/>
                    </a:lnTo>
                    <a:lnTo>
                      <a:pt x="32" y="12"/>
                    </a:lnTo>
                    <a:lnTo>
                      <a:pt x="32" y="8"/>
                    </a:lnTo>
                    <a:lnTo>
                      <a:pt x="28" y="4"/>
                    </a:lnTo>
                    <a:lnTo>
                      <a:pt x="24" y="2"/>
                    </a:lnTo>
                    <a:lnTo>
                      <a:pt x="20" y="0"/>
                    </a:lnTo>
                    <a:lnTo>
                      <a:pt x="14" y="0"/>
                    </a:lnTo>
                    <a:lnTo>
                      <a:pt x="6" y="0"/>
                    </a:lnTo>
                    <a:lnTo>
                      <a:pt x="6" y="0"/>
                    </a:lnTo>
                    <a:close/>
                  </a:path>
                </a:pathLst>
              </a:custGeom>
              <a:grpFill/>
              <a:ln w="6350">
                <a:noFill/>
                <a:round/>
                <a:headEnd/>
                <a:tailEnd/>
              </a:ln>
            </p:spPr>
            <p:txBody>
              <a:bodyPr/>
              <a:lstStyle/>
              <a:p>
                <a:endParaRPr lang="da-DK" sz="1800" b="1">
                  <a:solidFill>
                    <a:prstClr val="black"/>
                  </a:solidFill>
                  <a:latin typeface="Calibri Light"/>
                </a:endParaRPr>
              </a:p>
            </p:txBody>
          </p:sp>
          <p:sp>
            <p:nvSpPr>
              <p:cNvPr id="39" name="Freeform 6091">
                <a:extLst>
                  <a:ext uri="{FF2B5EF4-FFF2-40B4-BE49-F238E27FC236}">
                    <a16:creationId xmlns:a16="http://schemas.microsoft.com/office/drawing/2014/main" id="{B1E716B8-5604-459E-BB1F-9E8860695F92}"/>
                  </a:ext>
                </a:extLst>
              </p:cNvPr>
              <p:cNvSpPr>
                <a:spLocks/>
              </p:cNvSpPr>
              <p:nvPr/>
            </p:nvSpPr>
            <p:spPr bwMode="auto">
              <a:xfrm>
                <a:off x="2656840" y="1799273"/>
                <a:ext cx="13970" cy="15240"/>
              </a:xfrm>
              <a:custGeom>
                <a:avLst/>
                <a:gdLst/>
                <a:ahLst/>
                <a:cxnLst>
                  <a:cxn ang="0">
                    <a:pos x="4" y="24"/>
                  </a:cxn>
                  <a:cxn ang="0">
                    <a:pos x="4" y="24"/>
                  </a:cxn>
                  <a:cxn ang="0">
                    <a:pos x="12" y="22"/>
                  </a:cxn>
                  <a:cxn ang="0">
                    <a:pos x="20" y="16"/>
                  </a:cxn>
                  <a:cxn ang="0">
                    <a:pos x="22" y="12"/>
                  </a:cxn>
                  <a:cxn ang="0">
                    <a:pos x="22" y="10"/>
                  </a:cxn>
                  <a:cxn ang="0">
                    <a:pos x="22" y="6"/>
                  </a:cxn>
                  <a:cxn ang="0">
                    <a:pos x="18" y="2"/>
                  </a:cxn>
                  <a:cxn ang="0">
                    <a:pos x="18" y="2"/>
                  </a:cxn>
                  <a:cxn ang="0">
                    <a:pos x="14" y="0"/>
                  </a:cxn>
                  <a:cxn ang="0">
                    <a:pos x="10" y="2"/>
                  </a:cxn>
                  <a:cxn ang="0">
                    <a:pos x="6" y="4"/>
                  </a:cxn>
                  <a:cxn ang="0">
                    <a:pos x="2" y="10"/>
                  </a:cxn>
                  <a:cxn ang="0">
                    <a:pos x="0" y="14"/>
                  </a:cxn>
                  <a:cxn ang="0">
                    <a:pos x="0" y="18"/>
                  </a:cxn>
                  <a:cxn ang="0">
                    <a:pos x="2" y="22"/>
                  </a:cxn>
                  <a:cxn ang="0">
                    <a:pos x="4" y="24"/>
                  </a:cxn>
                  <a:cxn ang="0">
                    <a:pos x="4" y="24"/>
                  </a:cxn>
                </a:cxnLst>
                <a:rect l="0" t="0" r="r" b="b"/>
                <a:pathLst>
                  <a:path w="22" h="24">
                    <a:moveTo>
                      <a:pt x="4" y="24"/>
                    </a:moveTo>
                    <a:lnTo>
                      <a:pt x="4" y="24"/>
                    </a:lnTo>
                    <a:lnTo>
                      <a:pt x="12" y="22"/>
                    </a:lnTo>
                    <a:lnTo>
                      <a:pt x="20" y="16"/>
                    </a:lnTo>
                    <a:lnTo>
                      <a:pt x="22" y="12"/>
                    </a:lnTo>
                    <a:lnTo>
                      <a:pt x="22" y="10"/>
                    </a:lnTo>
                    <a:lnTo>
                      <a:pt x="22" y="6"/>
                    </a:lnTo>
                    <a:lnTo>
                      <a:pt x="18" y="2"/>
                    </a:lnTo>
                    <a:lnTo>
                      <a:pt x="18" y="2"/>
                    </a:lnTo>
                    <a:lnTo>
                      <a:pt x="14" y="0"/>
                    </a:lnTo>
                    <a:lnTo>
                      <a:pt x="10" y="2"/>
                    </a:lnTo>
                    <a:lnTo>
                      <a:pt x="6" y="4"/>
                    </a:lnTo>
                    <a:lnTo>
                      <a:pt x="2" y="10"/>
                    </a:lnTo>
                    <a:lnTo>
                      <a:pt x="0" y="14"/>
                    </a:lnTo>
                    <a:lnTo>
                      <a:pt x="0" y="18"/>
                    </a:lnTo>
                    <a:lnTo>
                      <a:pt x="2" y="22"/>
                    </a:lnTo>
                    <a:lnTo>
                      <a:pt x="4" y="24"/>
                    </a:lnTo>
                    <a:lnTo>
                      <a:pt x="4" y="24"/>
                    </a:lnTo>
                    <a:close/>
                  </a:path>
                </a:pathLst>
              </a:custGeom>
              <a:grpFill/>
              <a:ln w="6350">
                <a:noFill/>
                <a:round/>
                <a:headEnd/>
                <a:tailEnd/>
              </a:ln>
            </p:spPr>
            <p:txBody>
              <a:bodyPr/>
              <a:lstStyle/>
              <a:p>
                <a:endParaRPr lang="da-DK" sz="1800" b="1">
                  <a:solidFill>
                    <a:prstClr val="black"/>
                  </a:solidFill>
                  <a:latin typeface="Calibri Light"/>
                </a:endParaRPr>
              </a:p>
            </p:txBody>
          </p:sp>
          <p:sp>
            <p:nvSpPr>
              <p:cNvPr id="40" name="Freeform 6092">
                <a:extLst>
                  <a:ext uri="{FF2B5EF4-FFF2-40B4-BE49-F238E27FC236}">
                    <a16:creationId xmlns:a16="http://schemas.microsoft.com/office/drawing/2014/main" id="{FB87D1DD-E54C-4504-A225-9E2A4D67DC27}"/>
                  </a:ext>
                </a:extLst>
              </p:cNvPr>
              <p:cNvSpPr>
                <a:spLocks/>
              </p:cNvSpPr>
              <p:nvPr/>
            </p:nvSpPr>
            <p:spPr bwMode="auto">
              <a:xfrm>
                <a:off x="2352040" y="1724343"/>
                <a:ext cx="22860" cy="34290"/>
              </a:xfrm>
              <a:custGeom>
                <a:avLst/>
                <a:gdLst/>
                <a:ahLst/>
                <a:cxnLst>
                  <a:cxn ang="0">
                    <a:pos x="20" y="54"/>
                  </a:cxn>
                  <a:cxn ang="0">
                    <a:pos x="20" y="54"/>
                  </a:cxn>
                  <a:cxn ang="0">
                    <a:pos x="26" y="50"/>
                  </a:cxn>
                  <a:cxn ang="0">
                    <a:pos x="30" y="42"/>
                  </a:cxn>
                  <a:cxn ang="0">
                    <a:pos x="34" y="32"/>
                  </a:cxn>
                  <a:cxn ang="0">
                    <a:pos x="36" y="22"/>
                  </a:cxn>
                  <a:cxn ang="0">
                    <a:pos x="36" y="12"/>
                  </a:cxn>
                  <a:cxn ang="0">
                    <a:pos x="34" y="4"/>
                  </a:cxn>
                  <a:cxn ang="0">
                    <a:pos x="32" y="2"/>
                  </a:cxn>
                  <a:cxn ang="0">
                    <a:pos x="28" y="0"/>
                  </a:cxn>
                  <a:cxn ang="0">
                    <a:pos x="24" y="0"/>
                  </a:cxn>
                  <a:cxn ang="0">
                    <a:pos x="18" y="0"/>
                  </a:cxn>
                  <a:cxn ang="0">
                    <a:pos x="18" y="0"/>
                  </a:cxn>
                  <a:cxn ang="0">
                    <a:pos x="14" y="2"/>
                  </a:cxn>
                  <a:cxn ang="0">
                    <a:pos x="8" y="6"/>
                  </a:cxn>
                  <a:cxn ang="0">
                    <a:pos x="4" y="12"/>
                  </a:cxn>
                  <a:cxn ang="0">
                    <a:pos x="0" y="22"/>
                  </a:cxn>
                  <a:cxn ang="0">
                    <a:pos x="2" y="32"/>
                  </a:cxn>
                  <a:cxn ang="0">
                    <a:pos x="4" y="40"/>
                  </a:cxn>
                  <a:cxn ang="0">
                    <a:pos x="8" y="48"/>
                  </a:cxn>
                  <a:cxn ang="0">
                    <a:pos x="14" y="52"/>
                  </a:cxn>
                  <a:cxn ang="0">
                    <a:pos x="20" y="54"/>
                  </a:cxn>
                  <a:cxn ang="0">
                    <a:pos x="20" y="54"/>
                  </a:cxn>
                </a:cxnLst>
                <a:rect l="0" t="0" r="r" b="b"/>
                <a:pathLst>
                  <a:path w="36" h="54">
                    <a:moveTo>
                      <a:pt x="20" y="54"/>
                    </a:moveTo>
                    <a:lnTo>
                      <a:pt x="20" y="54"/>
                    </a:lnTo>
                    <a:lnTo>
                      <a:pt x="26" y="50"/>
                    </a:lnTo>
                    <a:lnTo>
                      <a:pt x="30" y="42"/>
                    </a:lnTo>
                    <a:lnTo>
                      <a:pt x="34" y="32"/>
                    </a:lnTo>
                    <a:lnTo>
                      <a:pt x="36" y="22"/>
                    </a:lnTo>
                    <a:lnTo>
                      <a:pt x="36" y="12"/>
                    </a:lnTo>
                    <a:lnTo>
                      <a:pt x="34" y="4"/>
                    </a:lnTo>
                    <a:lnTo>
                      <a:pt x="32" y="2"/>
                    </a:lnTo>
                    <a:lnTo>
                      <a:pt x="28" y="0"/>
                    </a:lnTo>
                    <a:lnTo>
                      <a:pt x="24" y="0"/>
                    </a:lnTo>
                    <a:lnTo>
                      <a:pt x="18" y="0"/>
                    </a:lnTo>
                    <a:lnTo>
                      <a:pt x="18" y="0"/>
                    </a:lnTo>
                    <a:lnTo>
                      <a:pt x="14" y="2"/>
                    </a:lnTo>
                    <a:lnTo>
                      <a:pt x="8" y="6"/>
                    </a:lnTo>
                    <a:lnTo>
                      <a:pt x="4" y="12"/>
                    </a:lnTo>
                    <a:lnTo>
                      <a:pt x="0" y="22"/>
                    </a:lnTo>
                    <a:lnTo>
                      <a:pt x="2" y="32"/>
                    </a:lnTo>
                    <a:lnTo>
                      <a:pt x="4" y="40"/>
                    </a:lnTo>
                    <a:lnTo>
                      <a:pt x="8" y="48"/>
                    </a:lnTo>
                    <a:lnTo>
                      <a:pt x="14" y="52"/>
                    </a:lnTo>
                    <a:lnTo>
                      <a:pt x="20" y="54"/>
                    </a:lnTo>
                    <a:lnTo>
                      <a:pt x="20" y="54"/>
                    </a:lnTo>
                    <a:close/>
                  </a:path>
                </a:pathLst>
              </a:custGeom>
              <a:grpFill/>
              <a:ln w="6350">
                <a:noFill/>
                <a:round/>
                <a:headEnd/>
                <a:tailEnd/>
              </a:ln>
            </p:spPr>
            <p:txBody>
              <a:bodyPr/>
              <a:lstStyle/>
              <a:p>
                <a:endParaRPr lang="da-DK" sz="1800" b="1">
                  <a:solidFill>
                    <a:prstClr val="black"/>
                  </a:solidFill>
                  <a:latin typeface="Calibri Light"/>
                </a:endParaRPr>
              </a:p>
            </p:txBody>
          </p:sp>
          <p:sp>
            <p:nvSpPr>
              <p:cNvPr id="41" name="Freeform 6094">
                <a:extLst>
                  <a:ext uri="{FF2B5EF4-FFF2-40B4-BE49-F238E27FC236}">
                    <a16:creationId xmlns:a16="http://schemas.microsoft.com/office/drawing/2014/main" id="{F6F54DBC-B740-4E53-9625-8402EAF37871}"/>
                  </a:ext>
                </a:extLst>
              </p:cNvPr>
              <p:cNvSpPr>
                <a:spLocks/>
              </p:cNvSpPr>
              <p:nvPr/>
            </p:nvSpPr>
            <p:spPr bwMode="auto">
              <a:xfrm>
                <a:off x="2428240" y="1463993"/>
                <a:ext cx="59690" cy="48260"/>
              </a:xfrm>
              <a:custGeom>
                <a:avLst/>
                <a:gdLst/>
                <a:ahLst/>
                <a:cxnLst>
                  <a:cxn ang="0">
                    <a:pos x="8" y="26"/>
                  </a:cxn>
                  <a:cxn ang="0">
                    <a:pos x="8" y="26"/>
                  </a:cxn>
                  <a:cxn ang="0">
                    <a:pos x="4" y="36"/>
                  </a:cxn>
                  <a:cxn ang="0">
                    <a:pos x="0" y="46"/>
                  </a:cxn>
                  <a:cxn ang="0">
                    <a:pos x="0" y="56"/>
                  </a:cxn>
                  <a:cxn ang="0">
                    <a:pos x="2" y="64"/>
                  </a:cxn>
                  <a:cxn ang="0">
                    <a:pos x="8" y="70"/>
                  </a:cxn>
                  <a:cxn ang="0">
                    <a:pos x="18" y="74"/>
                  </a:cxn>
                  <a:cxn ang="0">
                    <a:pos x="34" y="76"/>
                  </a:cxn>
                  <a:cxn ang="0">
                    <a:pos x="54" y="76"/>
                  </a:cxn>
                  <a:cxn ang="0">
                    <a:pos x="54" y="76"/>
                  </a:cxn>
                  <a:cxn ang="0">
                    <a:pos x="72" y="74"/>
                  </a:cxn>
                  <a:cxn ang="0">
                    <a:pos x="84" y="70"/>
                  </a:cxn>
                  <a:cxn ang="0">
                    <a:pos x="90" y="64"/>
                  </a:cxn>
                  <a:cxn ang="0">
                    <a:pos x="94" y="58"/>
                  </a:cxn>
                  <a:cxn ang="0">
                    <a:pos x="92" y="50"/>
                  </a:cxn>
                  <a:cxn ang="0">
                    <a:pos x="92" y="40"/>
                  </a:cxn>
                  <a:cxn ang="0">
                    <a:pos x="90" y="32"/>
                  </a:cxn>
                  <a:cxn ang="0">
                    <a:pos x="92" y="22"/>
                  </a:cxn>
                  <a:cxn ang="0">
                    <a:pos x="92" y="22"/>
                  </a:cxn>
                  <a:cxn ang="0">
                    <a:pos x="92" y="18"/>
                  </a:cxn>
                  <a:cxn ang="0">
                    <a:pos x="90" y="14"/>
                  </a:cxn>
                  <a:cxn ang="0">
                    <a:pos x="88" y="10"/>
                  </a:cxn>
                  <a:cxn ang="0">
                    <a:pos x="84" y="6"/>
                  </a:cxn>
                  <a:cxn ang="0">
                    <a:pos x="74" y="2"/>
                  </a:cxn>
                  <a:cxn ang="0">
                    <a:pos x="60" y="0"/>
                  </a:cxn>
                  <a:cxn ang="0">
                    <a:pos x="46" y="2"/>
                  </a:cxn>
                  <a:cxn ang="0">
                    <a:pos x="32" y="6"/>
                  </a:cxn>
                  <a:cxn ang="0">
                    <a:pos x="18" y="14"/>
                  </a:cxn>
                  <a:cxn ang="0">
                    <a:pos x="14" y="20"/>
                  </a:cxn>
                  <a:cxn ang="0">
                    <a:pos x="8" y="26"/>
                  </a:cxn>
                  <a:cxn ang="0">
                    <a:pos x="8" y="26"/>
                  </a:cxn>
                </a:cxnLst>
                <a:rect l="0" t="0" r="r" b="b"/>
                <a:pathLst>
                  <a:path w="94" h="76">
                    <a:moveTo>
                      <a:pt x="8" y="26"/>
                    </a:moveTo>
                    <a:lnTo>
                      <a:pt x="8" y="26"/>
                    </a:lnTo>
                    <a:lnTo>
                      <a:pt x="4" y="36"/>
                    </a:lnTo>
                    <a:lnTo>
                      <a:pt x="0" y="46"/>
                    </a:lnTo>
                    <a:lnTo>
                      <a:pt x="0" y="56"/>
                    </a:lnTo>
                    <a:lnTo>
                      <a:pt x="2" y="64"/>
                    </a:lnTo>
                    <a:lnTo>
                      <a:pt x="8" y="70"/>
                    </a:lnTo>
                    <a:lnTo>
                      <a:pt x="18" y="74"/>
                    </a:lnTo>
                    <a:lnTo>
                      <a:pt x="34" y="76"/>
                    </a:lnTo>
                    <a:lnTo>
                      <a:pt x="54" y="76"/>
                    </a:lnTo>
                    <a:lnTo>
                      <a:pt x="54" y="76"/>
                    </a:lnTo>
                    <a:lnTo>
                      <a:pt x="72" y="74"/>
                    </a:lnTo>
                    <a:lnTo>
                      <a:pt x="84" y="70"/>
                    </a:lnTo>
                    <a:lnTo>
                      <a:pt x="90" y="64"/>
                    </a:lnTo>
                    <a:lnTo>
                      <a:pt x="94" y="58"/>
                    </a:lnTo>
                    <a:lnTo>
                      <a:pt x="92" y="50"/>
                    </a:lnTo>
                    <a:lnTo>
                      <a:pt x="92" y="40"/>
                    </a:lnTo>
                    <a:lnTo>
                      <a:pt x="90" y="32"/>
                    </a:lnTo>
                    <a:lnTo>
                      <a:pt x="92" y="22"/>
                    </a:lnTo>
                    <a:lnTo>
                      <a:pt x="92" y="22"/>
                    </a:lnTo>
                    <a:lnTo>
                      <a:pt x="92" y="18"/>
                    </a:lnTo>
                    <a:lnTo>
                      <a:pt x="90" y="14"/>
                    </a:lnTo>
                    <a:lnTo>
                      <a:pt x="88" y="10"/>
                    </a:lnTo>
                    <a:lnTo>
                      <a:pt x="84" y="6"/>
                    </a:lnTo>
                    <a:lnTo>
                      <a:pt x="74" y="2"/>
                    </a:lnTo>
                    <a:lnTo>
                      <a:pt x="60" y="0"/>
                    </a:lnTo>
                    <a:lnTo>
                      <a:pt x="46" y="2"/>
                    </a:lnTo>
                    <a:lnTo>
                      <a:pt x="32" y="6"/>
                    </a:lnTo>
                    <a:lnTo>
                      <a:pt x="18" y="14"/>
                    </a:lnTo>
                    <a:lnTo>
                      <a:pt x="14" y="20"/>
                    </a:lnTo>
                    <a:lnTo>
                      <a:pt x="8" y="26"/>
                    </a:lnTo>
                    <a:lnTo>
                      <a:pt x="8" y="26"/>
                    </a:lnTo>
                    <a:close/>
                  </a:path>
                </a:pathLst>
              </a:custGeom>
              <a:grpFill/>
              <a:ln w="6350">
                <a:noFill/>
                <a:round/>
                <a:headEnd/>
                <a:tailEnd/>
              </a:ln>
            </p:spPr>
            <p:txBody>
              <a:bodyPr/>
              <a:lstStyle/>
              <a:p>
                <a:endParaRPr lang="da-DK" sz="1800" b="1">
                  <a:solidFill>
                    <a:prstClr val="black"/>
                  </a:solidFill>
                  <a:latin typeface="Calibri Light"/>
                </a:endParaRPr>
              </a:p>
            </p:txBody>
          </p:sp>
          <p:sp>
            <p:nvSpPr>
              <p:cNvPr id="42" name="Freeform 6098">
                <a:extLst>
                  <a:ext uri="{FF2B5EF4-FFF2-40B4-BE49-F238E27FC236}">
                    <a16:creationId xmlns:a16="http://schemas.microsoft.com/office/drawing/2014/main" id="{07F9EE6F-5171-43C2-A81B-FC62B7826EB1}"/>
                  </a:ext>
                </a:extLst>
              </p:cNvPr>
              <p:cNvSpPr>
                <a:spLocks/>
              </p:cNvSpPr>
              <p:nvPr/>
            </p:nvSpPr>
            <p:spPr bwMode="auto">
              <a:xfrm>
                <a:off x="1668780" y="1211263"/>
                <a:ext cx="63500" cy="43180"/>
              </a:xfrm>
              <a:custGeom>
                <a:avLst/>
                <a:gdLst/>
                <a:ahLst/>
                <a:cxnLst>
                  <a:cxn ang="0">
                    <a:pos x="46" y="2"/>
                  </a:cxn>
                  <a:cxn ang="0">
                    <a:pos x="46" y="2"/>
                  </a:cxn>
                  <a:cxn ang="0">
                    <a:pos x="32" y="4"/>
                  </a:cxn>
                  <a:cxn ang="0">
                    <a:pos x="20" y="6"/>
                  </a:cxn>
                  <a:cxn ang="0">
                    <a:pos x="10" y="10"/>
                  </a:cxn>
                  <a:cxn ang="0">
                    <a:pos x="4" y="12"/>
                  </a:cxn>
                  <a:cxn ang="0">
                    <a:pos x="0" y="16"/>
                  </a:cxn>
                  <a:cxn ang="0">
                    <a:pos x="0" y="20"/>
                  </a:cxn>
                  <a:cxn ang="0">
                    <a:pos x="2" y="22"/>
                  </a:cxn>
                  <a:cxn ang="0">
                    <a:pos x="8" y="24"/>
                  </a:cxn>
                  <a:cxn ang="0">
                    <a:pos x="8" y="24"/>
                  </a:cxn>
                  <a:cxn ang="0">
                    <a:pos x="20" y="28"/>
                  </a:cxn>
                  <a:cxn ang="0">
                    <a:pos x="28" y="32"/>
                  </a:cxn>
                  <a:cxn ang="0">
                    <a:pos x="32" y="36"/>
                  </a:cxn>
                  <a:cxn ang="0">
                    <a:pos x="34" y="40"/>
                  </a:cxn>
                  <a:cxn ang="0">
                    <a:pos x="34" y="40"/>
                  </a:cxn>
                  <a:cxn ang="0">
                    <a:pos x="38" y="46"/>
                  </a:cxn>
                  <a:cxn ang="0">
                    <a:pos x="44" y="50"/>
                  </a:cxn>
                  <a:cxn ang="0">
                    <a:pos x="54" y="56"/>
                  </a:cxn>
                  <a:cxn ang="0">
                    <a:pos x="64" y="66"/>
                  </a:cxn>
                  <a:cxn ang="0">
                    <a:pos x="64" y="66"/>
                  </a:cxn>
                  <a:cxn ang="0">
                    <a:pos x="68" y="68"/>
                  </a:cxn>
                  <a:cxn ang="0">
                    <a:pos x="70" y="68"/>
                  </a:cxn>
                  <a:cxn ang="0">
                    <a:pos x="70" y="66"/>
                  </a:cxn>
                  <a:cxn ang="0">
                    <a:pos x="70" y="66"/>
                  </a:cxn>
                  <a:cxn ang="0">
                    <a:pos x="70" y="62"/>
                  </a:cxn>
                  <a:cxn ang="0">
                    <a:pos x="74" y="60"/>
                  </a:cxn>
                  <a:cxn ang="0">
                    <a:pos x="80" y="56"/>
                  </a:cxn>
                  <a:cxn ang="0">
                    <a:pos x="86" y="48"/>
                  </a:cxn>
                  <a:cxn ang="0">
                    <a:pos x="86" y="48"/>
                  </a:cxn>
                  <a:cxn ang="0">
                    <a:pos x="100" y="26"/>
                  </a:cxn>
                  <a:cxn ang="0">
                    <a:pos x="100" y="20"/>
                  </a:cxn>
                  <a:cxn ang="0">
                    <a:pos x="100" y="16"/>
                  </a:cxn>
                  <a:cxn ang="0">
                    <a:pos x="98" y="14"/>
                  </a:cxn>
                  <a:cxn ang="0">
                    <a:pos x="94" y="10"/>
                  </a:cxn>
                  <a:cxn ang="0">
                    <a:pos x="94" y="10"/>
                  </a:cxn>
                  <a:cxn ang="0">
                    <a:pos x="86" y="6"/>
                  </a:cxn>
                  <a:cxn ang="0">
                    <a:pos x="80" y="2"/>
                  </a:cxn>
                  <a:cxn ang="0">
                    <a:pos x="70" y="0"/>
                  </a:cxn>
                  <a:cxn ang="0">
                    <a:pos x="46" y="2"/>
                  </a:cxn>
                  <a:cxn ang="0">
                    <a:pos x="46" y="2"/>
                  </a:cxn>
                </a:cxnLst>
                <a:rect l="0" t="0" r="r" b="b"/>
                <a:pathLst>
                  <a:path w="100" h="68">
                    <a:moveTo>
                      <a:pt x="46" y="2"/>
                    </a:moveTo>
                    <a:lnTo>
                      <a:pt x="46" y="2"/>
                    </a:lnTo>
                    <a:lnTo>
                      <a:pt x="32" y="4"/>
                    </a:lnTo>
                    <a:lnTo>
                      <a:pt x="20" y="6"/>
                    </a:lnTo>
                    <a:lnTo>
                      <a:pt x="10" y="10"/>
                    </a:lnTo>
                    <a:lnTo>
                      <a:pt x="4" y="12"/>
                    </a:lnTo>
                    <a:lnTo>
                      <a:pt x="0" y="16"/>
                    </a:lnTo>
                    <a:lnTo>
                      <a:pt x="0" y="20"/>
                    </a:lnTo>
                    <a:lnTo>
                      <a:pt x="2" y="22"/>
                    </a:lnTo>
                    <a:lnTo>
                      <a:pt x="8" y="24"/>
                    </a:lnTo>
                    <a:lnTo>
                      <a:pt x="8" y="24"/>
                    </a:lnTo>
                    <a:lnTo>
                      <a:pt x="20" y="28"/>
                    </a:lnTo>
                    <a:lnTo>
                      <a:pt x="28" y="32"/>
                    </a:lnTo>
                    <a:lnTo>
                      <a:pt x="32" y="36"/>
                    </a:lnTo>
                    <a:lnTo>
                      <a:pt x="34" y="40"/>
                    </a:lnTo>
                    <a:lnTo>
                      <a:pt x="34" y="40"/>
                    </a:lnTo>
                    <a:lnTo>
                      <a:pt x="38" y="46"/>
                    </a:lnTo>
                    <a:lnTo>
                      <a:pt x="44" y="50"/>
                    </a:lnTo>
                    <a:lnTo>
                      <a:pt x="54" y="56"/>
                    </a:lnTo>
                    <a:lnTo>
                      <a:pt x="64" y="66"/>
                    </a:lnTo>
                    <a:lnTo>
                      <a:pt x="64" y="66"/>
                    </a:lnTo>
                    <a:lnTo>
                      <a:pt x="68" y="68"/>
                    </a:lnTo>
                    <a:lnTo>
                      <a:pt x="70" y="68"/>
                    </a:lnTo>
                    <a:lnTo>
                      <a:pt x="70" y="66"/>
                    </a:lnTo>
                    <a:lnTo>
                      <a:pt x="70" y="66"/>
                    </a:lnTo>
                    <a:lnTo>
                      <a:pt x="70" y="62"/>
                    </a:lnTo>
                    <a:lnTo>
                      <a:pt x="74" y="60"/>
                    </a:lnTo>
                    <a:lnTo>
                      <a:pt x="80" y="56"/>
                    </a:lnTo>
                    <a:lnTo>
                      <a:pt x="86" y="48"/>
                    </a:lnTo>
                    <a:lnTo>
                      <a:pt x="86" y="48"/>
                    </a:lnTo>
                    <a:lnTo>
                      <a:pt x="100" y="26"/>
                    </a:lnTo>
                    <a:lnTo>
                      <a:pt x="100" y="20"/>
                    </a:lnTo>
                    <a:lnTo>
                      <a:pt x="100" y="16"/>
                    </a:lnTo>
                    <a:lnTo>
                      <a:pt x="98" y="14"/>
                    </a:lnTo>
                    <a:lnTo>
                      <a:pt x="94" y="10"/>
                    </a:lnTo>
                    <a:lnTo>
                      <a:pt x="94" y="10"/>
                    </a:lnTo>
                    <a:lnTo>
                      <a:pt x="86" y="6"/>
                    </a:lnTo>
                    <a:lnTo>
                      <a:pt x="80" y="2"/>
                    </a:lnTo>
                    <a:lnTo>
                      <a:pt x="70" y="0"/>
                    </a:lnTo>
                    <a:lnTo>
                      <a:pt x="46" y="2"/>
                    </a:lnTo>
                    <a:lnTo>
                      <a:pt x="46" y="2"/>
                    </a:lnTo>
                    <a:close/>
                  </a:path>
                </a:pathLst>
              </a:custGeom>
              <a:grpFill/>
              <a:ln w="6350">
                <a:noFill/>
                <a:round/>
                <a:headEnd/>
                <a:tailEnd/>
              </a:ln>
            </p:spPr>
            <p:txBody>
              <a:bodyPr/>
              <a:lstStyle/>
              <a:p>
                <a:endParaRPr lang="da-DK" sz="1800" b="1">
                  <a:solidFill>
                    <a:prstClr val="black"/>
                  </a:solidFill>
                  <a:latin typeface="Calibri Light"/>
                </a:endParaRPr>
              </a:p>
            </p:txBody>
          </p:sp>
          <p:sp>
            <p:nvSpPr>
              <p:cNvPr id="43" name="Freeform 6099">
                <a:extLst>
                  <a:ext uri="{FF2B5EF4-FFF2-40B4-BE49-F238E27FC236}">
                    <a16:creationId xmlns:a16="http://schemas.microsoft.com/office/drawing/2014/main" id="{092FE2BA-1CA6-4907-BFDA-89AF43611981}"/>
                  </a:ext>
                </a:extLst>
              </p:cNvPr>
              <p:cNvSpPr>
                <a:spLocks/>
              </p:cNvSpPr>
              <p:nvPr/>
            </p:nvSpPr>
            <p:spPr bwMode="auto">
              <a:xfrm>
                <a:off x="1733550" y="1088073"/>
                <a:ext cx="48260" cy="10160"/>
              </a:xfrm>
              <a:custGeom>
                <a:avLst/>
                <a:gdLst/>
                <a:ahLst/>
                <a:cxnLst>
                  <a:cxn ang="0">
                    <a:pos x="76" y="2"/>
                  </a:cxn>
                  <a:cxn ang="0">
                    <a:pos x="76" y="2"/>
                  </a:cxn>
                  <a:cxn ang="0">
                    <a:pos x="68" y="0"/>
                  </a:cxn>
                  <a:cxn ang="0">
                    <a:pos x="56" y="0"/>
                  </a:cxn>
                  <a:cxn ang="0">
                    <a:pos x="30" y="2"/>
                  </a:cxn>
                  <a:cxn ang="0">
                    <a:pos x="16" y="6"/>
                  </a:cxn>
                  <a:cxn ang="0">
                    <a:pos x="6" y="8"/>
                  </a:cxn>
                  <a:cxn ang="0">
                    <a:pos x="0" y="12"/>
                  </a:cxn>
                  <a:cxn ang="0">
                    <a:pos x="0" y="14"/>
                  </a:cxn>
                  <a:cxn ang="0">
                    <a:pos x="2" y="16"/>
                  </a:cxn>
                  <a:cxn ang="0">
                    <a:pos x="2" y="16"/>
                  </a:cxn>
                  <a:cxn ang="0">
                    <a:pos x="8" y="16"/>
                  </a:cxn>
                  <a:cxn ang="0">
                    <a:pos x="20" y="16"/>
                  </a:cxn>
                  <a:cxn ang="0">
                    <a:pos x="48" y="14"/>
                  </a:cxn>
                  <a:cxn ang="0">
                    <a:pos x="70" y="8"/>
                  </a:cxn>
                  <a:cxn ang="0">
                    <a:pos x="76" y="4"/>
                  </a:cxn>
                  <a:cxn ang="0">
                    <a:pos x="76" y="2"/>
                  </a:cxn>
                  <a:cxn ang="0">
                    <a:pos x="76" y="2"/>
                  </a:cxn>
                  <a:cxn ang="0">
                    <a:pos x="76" y="2"/>
                  </a:cxn>
                </a:cxnLst>
                <a:rect l="0" t="0" r="r" b="b"/>
                <a:pathLst>
                  <a:path w="76" h="16">
                    <a:moveTo>
                      <a:pt x="76" y="2"/>
                    </a:moveTo>
                    <a:lnTo>
                      <a:pt x="76" y="2"/>
                    </a:lnTo>
                    <a:lnTo>
                      <a:pt x="68" y="0"/>
                    </a:lnTo>
                    <a:lnTo>
                      <a:pt x="56" y="0"/>
                    </a:lnTo>
                    <a:lnTo>
                      <a:pt x="30" y="2"/>
                    </a:lnTo>
                    <a:lnTo>
                      <a:pt x="16" y="6"/>
                    </a:lnTo>
                    <a:lnTo>
                      <a:pt x="6" y="8"/>
                    </a:lnTo>
                    <a:lnTo>
                      <a:pt x="0" y="12"/>
                    </a:lnTo>
                    <a:lnTo>
                      <a:pt x="0" y="14"/>
                    </a:lnTo>
                    <a:lnTo>
                      <a:pt x="2" y="16"/>
                    </a:lnTo>
                    <a:lnTo>
                      <a:pt x="2" y="16"/>
                    </a:lnTo>
                    <a:lnTo>
                      <a:pt x="8" y="16"/>
                    </a:lnTo>
                    <a:lnTo>
                      <a:pt x="20" y="16"/>
                    </a:lnTo>
                    <a:lnTo>
                      <a:pt x="48" y="14"/>
                    </a:lnTo>
                    <a:lnTo>
                      <a:pt x="70" y="8"/>
                    </a:lnTo>
                    <a:lnTo>
                      <a:pt x="76" y="4"/>
                    </a:lnTo>
                    <a:lnTo>
                      <a:pt x="76" y="2"/>
                    </a:lnTo>
                    <a:lnTo>
                      <a:pt x="76" y="2"/>
                    </a:lnTo>
                    <a:lnTo>
                      <a:pt x="76" y="2"/>
                    </a:lnTo>
                    <a:close/>
                  </a:path>
                </a:pathLst>
              </a:custGeom>
              <a:grpFill/>
              <a:ln w="6350">
                <a:noFill/>
                <a:round/>
                <a:headEnd/>
                <a:tailEnd/>
              </a:ln>
            </p:spPr>
            <p:txBody>
              <a:bodyPr/>
              <a:lstStyle/>
              <a:p>
                <a:endParaRPr lang="da-DK" sz="1800" b="1">
                  <a:solidFill>
                    <a:prstClr val="black"/>
                  </a:solidFill>
                  <a:latin typeface="Calibri Light"/>
                </a:endParaRPr>
              </a:p>
            </p:txBody>
          </p:sp>
          <p:sp>
            <p:nvSpPr>
              <p:cNvPr id="44" name="Freeform 6100">
                <a:extLst>
                  <a:ext uri="{FF2B5EF4-FFF2-40B4-BE49-F238E27FC236}">
                    <a16:creationId xmlns:a16="http://schemas.microsoft.com/office/drawing/2014/main" id="{82F91B0C-A2AC-45E9-B6E0-3E87E9E860A8}"/>
                  </a:ext>
                </a:extLst>
              </p:cNvPr>
              <p:cNvSpPr>
                <a:spLocks/>
              </p:cNvSpPr>
              <p:nvPr/>
            </p:nvSpPr>
            <p:spPr bwMode="auto">
              <a:xfrm>
                <a:off x="1723390" y="1129983"/>
                <a:ext cx="30480" cy="20320"/>
              </a:xfrm>
              <a:custGeom>
                <a:avLst/>
                <a:gdLst/>
                <a:ahLst/>
                <a:cxnLst>
                  <a:cxn ang="0">
                    <a:pos x="0" y="20"/>
                  </a:cxn>
                  <a:cxn ang="0">
                    <a:pos x="0" y="20"/>
                  </a:cxn>
                  <a:cxn ang="0">
                    <a:pos x="0" y="22"/>
                  </a:cxn>
                  <a:cxn ang="0">
                    <a:pos x="2" y="26"/>
                  </a:cxn>
                  <a:cxn ang="0">
                    <a:pos x="8" y="30"/>
                  </a:cxn>
                  <a:cxn ang="0">
                    <a:pos x="16" y="32"/>
                  </a:cxn>
                  <a:cxn ang="0">
                    <a:pos x="26" y="32"/>
                  </a:cxn>
                  <a:cxn ang="0">
                    <a:pos x="34" y="30"/>
                  </a:cxn>
                  <a:cxn ang="0">
                    <a:pos x="42" y="28"/>
                  </a:cxn>
                  <a:cxn ang="0">
                    <a:pos x="46" y="22"/>
                  </a:cxn>
                  <a:cxn ang="0">
                    <a:pos x="48" y="20"/>
                  </a:cxn>
                  <a:cxn ang="0">
                    <a:pos x="48" y="18"/>
                  </a:cxn>
                  <a:cxn ang="0">
                    <a:pos x="48" y="18"/>
                  </a:cxn>
                  <a:cxn ang="0">
                    <a:pos x="44" y="12"/>
                  </a:cxn>
                  <a:cxn ang="0">
                    <a:pos x="38" y="6"/>
                  </a:cxn>
                  <a:cxn ang="0">
                    <a:pos x="30" y="2"/>
                  </a:cxn>
                  <a:cxn ang="0">
                    <a:pos x="22" y="0"/>
                  </a:cxn>
                  <a:cxn ang="0">
                    <a:pos x="14" y="0"/>
                  </a:cxn>
                  <a:cxn ang="0">
                    <a:pos x="6" y="2"/>
                  </a:cxn>
                  <a:cxn ang="0">
                    <a:pos x="2" y="8"/>
                  </a:cxn>
                  <a:cxn ang="0">
                    <a:pos x="0" y="20"/>
                  </a:cxn>
                  <a:cxn ang="0">
                    <a:pos x="0" y="20"/>
                  </a:cxn>
                </a:cxnLst>
                <a:rect l="0" t="0" r="r" b="b"/>
                <a:pathLst>
                  <a:path w="48" h="32">
                    <a:moveTo>
                      <a:pt x="0" y="20"/>
                    </a:moveTo>
                    <a:lnTo>
                      <a:pt x="0" y="20"/>
                    </a:lnTo>
                    <a:lnTo>
                      <a:pt x="0" y="22"/>
                    </a:lnTo>
                    <a:lnTo>
                      <a:pt x="2" y="26"/>
                    </a:lnTo>
                    <a:lnTo>
                      <a:pt x="8" y="30"/>
                    </a:lnTo>
                    <a:lnTo>
                      <a:pt x="16" y="32"/>
                    </a:lnTo>
                    <a:lnTo>
                      <a:pt x="26" y="32"/>
                    </a:lnTo>
                    <a:lnTo>
                      <a:pt x="34" y="30"/>
                    </a:lnTo>
                    <a:lnTo>
                      <a:pt x="42" y="28"/>
                    </a:lnTo>
                    <a:lnTo>
                      <a:pt x="46" y="22"/>
                    </a:lnTo>
                    <a:lnTo>
                      <a:pt x="48" y="20"/>
                    </a:lnTo>
                    <a:lnTo>
                      <a:pt x="48" y="18"/>
                    </a:lnTo>
                    <a:lnTo>
                      <a:pt x="48" y="18"/>
                    </a:lnTo>
                    <a:lnTo>
                      <a:pt x="44" y="12"/>
                    </a:lnTo>
                    <a:lnTo>
                      <a:pt x="38" y="6"/>
                    </a:lnTo>
                    <a:lnTo>
                      <a:pt x="30" y="2"/>
                    </a:lnTo>
                    <a:lnTo>
                      <a:pt x="22" y="0"/>
                    </a:lnTo>
                    <a:lnTo>
                      <a:pt x="14" y="0"/>
                    </a:lnTo>
                    <a:lnTo>
                      <a:pt x="6" y="2"/>
                    </a:lnTo>
                    <a:lnTo>
                      <a:pt x="2" y="8"/>
                    </a:lnTo>
                    <a:lnTo>
                      <a:pt x="0" y="20"/>
                    </a:lnTo>
                    <a:lnTo>
                      <a:pt x="0" y="20"/>
                    </a:lnTo>
                    <a:close/>
                  </a:path>
                </a:pathLst>
              </a:custGeom>
              <a:grpFill/>
              <a:ln w="6350">
                <a:noFill/>
                <a:round/>
                <a:headEnd/>
                <a:tailEnd/>
              </a:ln>
            </p:spPr>
            <p:txBody>
              <a:bodyPr/>
              <a:lstStyle/>
              <a:p>
                <a:endParaRPr lang="da-DK" sz="1800" b="1">
                  <a:solidFill>
                    <a:prstClr val="black"/>
                  </a:solidFill>
                  <a:latin typeface="Calibri Light"/>
                </a:endParaRPr>
              </a:p>
            </p:txBody>
          </p:sp>
          <p:sp>
            <p:nvSpPr>
              <p:cNvPr id="45" name="Freeform 6101">
                <a:extLst>
                  <a:ext uri="{FF2B5EF4-FFF2-40B4-BE49-F238E27FC236}">
                    <a16:creationId xmlns:a16="http://schemas.microsoft.com/office/drawing/2014/main" id="{56629B38-D490-4B2B-AF8D-6328ECB20214}"/>
                  </a:ext>
                </a:extLst>
              </p:cNvPr>
              <p:cNvSpPr>
                <a:spLocks/>
              </p:cNvSpPr>
              <p:nvPr/>
            </p:nvSpPr>
            <p:spPr bwMode="auto">
              <a:xfrm>
                <a:off x="1728470" y="1065213"/>
                <a:ext cx="44450" cy="21590"/>
              </a:xfrm>
              <a:custGeom>
                <a:avLst/>
                <a:gdLst/>
                <a:ahLst/>
                <a:cxnLst>
                  <a:cxn ang="0">
                    <a:pos x="62" y="18"/>
                  </a:cxn>
                  <a:cxn ang="0">
                    <a:pos x="62" y="18"/>
                  </a:cxn>
                  <a:cxn ang="0">
                    <a:pos x="52" y="16"/>
                  </a:cxn>
                  <a:cxn ang="0">
                    <a:pos x="44" y="14"/>
                  </a:cxn>
                  <a:cxn ang="0">
                    <a:pos x="34" y="6"/>
                  </a:cxn>
                  <a:cxn ang="0">
                    <a:pos x="30" y="2"/>
                  </a:cxn>
                  <a:cxn ang="0">
                    <a:pos x="24" y="0"/>
                  </a:cxn>
                  <a:cxn ang="0">
                    <a:pos x="18" y="2"/>
                  </a:cxn>
                  <a:cxn ang="0">
                    <a:pos x="8" y="6"/>
                  </a:cxn>
                  <a:cxn ang="0">
                    <a:pos x="8" y="6"/>
                  </a:cxn>
                  <a:cxn ang="0">
                    <a:pos x="2" y="8"/>
                  </a:cxn>
                  <a:cxn ang="0">
                    <a:pos x="0" y="12"/>
                  </a:cxn>
                  <a:cxn ang="0">
                    <a:pos x="2" y="18"/>
                  </a:cxn>
                  <a:cxn ang="0">
                    <a:pos x="8" y="28"/>
                  </a:cxn>
                  <a:cxn ang="0">
                    <a:pos x="8" y="28"/>
                  </a:cxn>
                  <a:cxn ang="0">
                    <a:pos x="12" y="30"/>
                  </a:cxn>
                  <a:cxn ang="0">
                    <a:pos x="16" y="32"/>
                  </a:cxn>
                  <a:cxn ang="0">
                    <a:pos x="26" y="34"/>
                  </a:cxn>
                  <a:cxn ang="0">
                    <a:pos x="40" y="32"/>
                  </a:cxn>
                  <a:cxn ang="0">
                    <a:pos x="52" y="30"/>
                  </a:cxn>
                  <a:cxn ang="0">
                    <a:pos x="62" y="28"/>
                  </a:cxn>
                  <a:cxn ang="0">
                    <a:pos x="68" y="24"/>
                  </a:cxn>
                  <a:cxn ang="0">
                    <a:pos x="70" y="22"/>
                  </a:cxn>
                  <a:cxn ang="0">
                    <a:pos x="70" y="20"/>
                  </a:cxn>
                  <a:cxn ang="0">
                    <a:pos x="62" y="18"/>
                  </a:cxn>
                  <a:cxn ang="0">
                    <a:pos x="62" y="18"/>
                  </a:cxn>
                </a:cxnLst>
                <a:rect l="0" t="0" r="r" b="b"/>
                <a:pathLst>
                  <a:path w="70" h="34">
                    <a:moveTo>
                      <a:pt x="62" y="18"/>
                    </a:moveTo>
                    <a:lnTo>
                      <a:pt x="62" y="18"/>
                    </a:lnTo>
                    <a:lnTo>
                      <a:pt x="52" y="16"/>
                    </a:lnTo>
                    <a:lnTo>
                      <a:pt x="44" y="14"/>
                    </a:lnTo>
                    <a:lnTo>
                      <a:pt x="34" y="6"/>
                    </a:lnTo>
                    <a:lnTo>
                      <a:pt x="30" y="2"/>
                    </a:lnTo>
                    <a:lnTo>
                      <a:pt x="24" y="0"/>
                    </a:lnTo>
                    <a:lnTo>
                      <a:pt x="18" y="2"/>
                    </a:lnTo>
                    <a:lnTo>
                      <a:pt x="8" y="6"/>
                    </a:lnTo>
                    <a:lnTo>
                      <a:pt x="8" y="6"/>
                    </a:lnTo>
                    <a:lnTo>
                      <a:pt x="2" y="8"/>
                    </a:lnTo>
                    <a:lnTo>
                      <a:pt x="0" y="12"/>
                    </a:lnTo>
                    <a:lnTo>
                      <a:pt x="2" y="18"/>
                    </a:lnTo>
                    <a:lnTo>
                      <a:pt x="8" y="28"/>
                    </a:lnTo>
                    <a:lnTo>
                      <a:pt x="8" y="28"/>
                    </a:lnTo>
                    <a:lnTo>
                      <a:pt x="12" y="30"/>
                    </a:lnTo>
                    <a:lnTo>
                      <a:pt x="16" y="32"/>
                    </a:lnTo>
                    <a:lnTo>
                      <a:pt x="26" y="34"/>
                    </a:lnTo>
                    <a:lnTo>
                      <a:pt x="40" y="32"/>
                    </a:lnTo>
                    <a:lnTo>
                      <a:pt x="52" y="30"/>
                    </a:lnTo>
                    <a:lnTo>
                      <a:pt x="62" y="28"/>
                    </a:lnTo>
                    <a:lnTo>
                      <a:pt x="68" y="24"/>
                    </a:lnTo>
                    <a:lnTo>
                      <a:pt x="70" y="22"/>
                    </a:lnTo>
                    <a:lnTo>
                      <a:pt x="70" y="20"/>
                    </a:lnTo>
                    <a:lnTo>
                      <a:pt x="62" y="18"/>
                    </a:lnTo>
                    <a:lnTo>
                      <a:pt x="62" y="18"/>
                    </a:lnTo>
                    <a:close/>
                  </a:path>
                </a:pathLst>
              </a:custGeom>
              <a:grpFill/>
              <a:ln w="6350">
                <a:noFill/>
                <a:round/>
                <a:headEnd/>
                <a:tailEnd/>
              </a:ln>
            </p:spPr>
            <p:txBody>
              <a:bodyPr/>
              <a:lstStyle/>
              <a:p>
                <a:endParaRPr lang="da-DK" sz="1800" b="1">
                  <a:solidFill>
                    <a:prstClr val="black"/>
                  </a:solidFill>
                  <a:latin typeface="Calibri Light"/>
                </a:endParaRPr>
              </a:p>
            </p:txBody>
          </p:sp>
          <p:sp>
            <p:nvSpPr>
              <p:cNvPr id="46" name="Freeform 6102">
                <a:extLst>
                  <a:ext uri="{FF2B5EF4-FFF2-40B4-BE49-F238E27FC236}">
                    <a16:creationId xmlns:a16="http://schemas.microsoft.com/office/drawing/2014/main" id="{9A5CFA07-D424-4059-A0D9-A254FDB03EAF}"/>
                  </a:ext>
                </a:extLst>
              </p:cNvPr>
              <p:cNvSpPr>
                <a:spLocks/>
              </p:cNvSpPr>
              <p:nvPr/>
            </p:nvSpPr>
            <p:spPr bwMode="auto">
              <a:xfrm>
                <a:off x="1922780" y="1048703"/>
                <a:ext cx="449580" cy="129540"/>
              </a:xfrm>
              <a:custGeom>
                <a:avLst/>
                <a:gdLst/>
                <a:ahLst/>
                <a:cxnLst>
                  <a:cxn ang="0">
                    <a:pos x="342" y="198"/>
                  </a:cxn>
                  <a:cxn ang="0">
                    <a:pos x="406" y="202"/>
                  </a:cxn>
                  <a:cxn ang="0">
                    <a:pos x="530" y="198"/>
                  </a:cxn>
                  <a:cxn ang="0">
                    <a:pos x="560" y="176"/>
                  </a:cxn>
                  <a:cxn ang="0">
                    <a:pos x="566" y="188"/>
                  </a:cxn>
                  <a:cxn ang="0">
                    <a:pos x="624" y="200"/>
                  </a:cxn>
                  <a:cxn ang="0">
                    <a:pos x="680" y="190"/>
                  </a:cxn>
                  <a:cxn ang="0">
                    <a:pos x="688" y="174"/>
                  </a:cxn>
                  <a:cxn ang="0">
                    <a:pos x="708" y="168"/>
                  </a:cxn>
                  <a:cxn ang="0">
                    <a:pos x="694" y="158"/>
                  </a:cxn>
                  <a:cxn ang="0">
                    <a:pos x="700" y="144"/>
                  </a:cxn>
                  <a:cxn ang="0">
                    <a:pos x="700" y="126"/>
                  </a:cxn>
                  <a:cxn ang="0">
                    <a:pos x="672" y="110"/>
                  </a:cxn>
                  <a:cxn ang="0">
                    <a:pos x="642" y="104"/>
                  </a:cxn>
                  <a:cxn ang="0">
                    <a:pos x="600" y="96"/>
                  </a:cxn>
                  <a:cxn ang="0">
                    <a:pos x="480" y="110"/>
                  </a:cxn>
                  <a:cxn ang="0">
                    <a:pos x="442" y="126"/>
                  </a:cxn>
                  <a:cxn ang="0">
                    <a:pos x="416" y="122"/>
                  </a:cxn>
                  <a:cxn ang="0">
                    <a:pos x="374" y="120"/>
                  </a:cxn>
                  <a:cxn ang="0">
                    <a:pos x="346" y="114"/>
                  </a:cxn>
                  <a:cxn ang="0">
                    <a:pos x="330" y="110"/>
                  </a:cxn>
                  <a:cxn ang="0">
                    <a:pos x="324" y="124"/>
                  </a:cxn>
                  <a:cxn ang="0">
                    <a:pos x="310" y="116"/>
                  </a:cxn>
                  <a:cxn ang="0">
                    <a:pos x="310" y="102"/>
                  </a:cxn>
                  <a:cxn ang="0">
                    <a:pos x="294" y="84"/>
                  </a:cxn>
                  <a:cxn ang="0">
                    <a:pos x="268" y="84"/>
                  </a:cxn>
                  <a:cxn ang="0">
                    <a:pos x="262" y="76"/>
                  </a:cxn>
                  <a:cxn ang="0">
                    <a:pos x="308" y="74"/>
                  </a:cxn>
                  <a:cxn ang="0">
                    <a:pos x="316" y="66"/>
                  </a:cxn>
                  <a:cxn ang="0">
                    <a:pos x="278" y="52"/>
                  </a:cxn>
                  <a:cxn ang="0">
                    <a:pos x="240" y="34"/>
                  </a:cxn>
                  <a:cxn ang="0">
                    <a:pos x="182" y="36"/>
                  </a:cxn>
                  <a:cxn ang="0">
                    <a:pos x="154" y="30"/>
                  </a:cxn>
                  <a:cxn ang="0">
                    <a:pos x="124" y="10"/>
                  </a:cxn>
                  <a:cxn ang="0">
                    <a:pos x="78" y="6"/>
                  </a:cxn>
                  <a:cxn ang="0">
                    <a:pos x="10" y="0"/>
                  </a:cxn>
                  <a:cxn ang="0">
                    <a:pos x="2" y="12"/>
                  </a:cxn>
                  <a:cxn ang="0">
                    <a:pos x="18" y="32"/>
                  </a:cxn>
                  <a:cxn ang="0">
                    <a:pos x="58" y="52"/>
                  </a:cxn>
                  <a:cxn ang="0">
                    <a:pos x="66" y="66"/>
                  </a:cxn>
                  <a:cxn ang="0">
                    <a:pos x="112" y="66"/>
                  </a:cxn>
                  <a:cxn ang="0">
                    <a:pos x="160" y="60"/>
                  </a:cxn>
                  <a:cxn ang="0">
                    <a:pos x="186" y="84"/>
                  </a:cxn>
                  <a:cxn ang="0">
                    <a:pos x="202" y="98"/>
                  </a:cxn>
                  <a:cxn ang="0">
                    <a:pos x="194" y="120"/>
                  </a:cxn>
                  <a:cxn ang="0">
                    <a:pos x="186" y="142"/>
                  </a:cxn>
                  <a:cxn ang="0">
                    <a:pos x="198" y="154"/>
                  </a:cxn>
                  <a:cxn ang="0">
                    <a:pos x="206" y="182"/>
                  </a:cxn>
                  <a:cxn ang="0">
                    <a:pos x="232" y="190"/>
                  </a:cxn>
                  <a:cxn ang="0">
                    <a:pos x="250" y="186"/>
                  </a:cxn>
                  <a:cxn ang="0">
                    <a:pos x="282" y="198"/>
                  </a:cxn>
                  <a:cxn ang="0">
                    <a:pos x="326" y="188"/>
                  </a:cxn>
                  <a:cxn ang="0">
                    <a:pos x="342" y="188"/>
                  </a:cxn>
                </a:cxnLst>
                <a:rect l="0" t="0" r="r" b="b"/>
                <a:pathLst>
                  <a:path w="708" h="204">
                    <a:moveTo>
                      <a:pt x="342" y="188"/>
                    </a:moveTo>
                    <a:lnTo>
                      <a:pt x="342" y="188"/>
                    </a:lnTo>
                    <a:lnTo>
                      <a:pt x="342" y="196"/>
                    </a:lnTo>
                    <a:lnTo>
                      <a:pt x="342" y="198"/>
                    </a:lnTo>
                    <a:lnTo>
                      <a:pt x="344" y="200"/>
                    </a:lnTo>
                    <a:lnTo>
                      <a:pt x="352" y="202"/>
                    </a:lnTo>
                    <a:lnTo>
                      <a:pt x="364" y="204"/>
                    </a:lnTo>
                    <a:lnTo>
                      <a:pt x="406" y="202"/>
                    </a:lnTo>
                    <a:lnTo>
                      <a:pt x="472" y="202"/>
                    </a:lnTo>
                    <a:lnTo>
                      <a:pt x="472" y="202"/>
                    </a:lnTo>
                    <a:lnTo>
                      <a:pt x="506" y="202"/>
                    </a:lnTo>
                    <a:lnTo>
                      <a:pt x="530" y="198"/>
                    </a:lnTo>
                    <a:lnTo>
                      <a:pt x="546" y="192"/>
                    </a:lnTo>
                    <a:lnTo>
                      <a:pt x="554" y="186"/>
                    </a:lnTo>
                    <a:lnTo>
                      <a:pt x="558" y="180"/>
                    </a:lnTo>
                    <a:lnTo>
                      <a:pt x="560" y="176"/>
                    </a:lnTo>
                    <a:lnTo>
                      <a:pt x="562" y="178"/>
                    </a:lnTo>
                    <a:lnTo>
                      <a:pt x="562" y="184"/>
                    </a:lnTo>
                    <a:lnTo>
                      <a:pt x="562" y="184"/>
                    </a:lnTo>
                    <a:lnTo>
                      <a:pt x="566" y="188"/>
                    </a:lnTo>
                    <a:lnTo>
                      <a:pt x="570" y="190"/>
                    </a:lnTo>
                    <a:lnTo>
                      <a:pt x="584" y="196"/>
                    </a:lnTo>
                    <a:lnTo>
                      <a:pt x="604" y="200"/>
                    </a:lnTo>
                    <a:lnTo>
                      <a:pt x="624" y="200"/>
                    </a:lnTo>
                    <a:lnTo>
                      <a:pt x="646" y="200"/>
                    </a:lnTo>
                    <a:lnTo>
                      <a:pt x="664" y="198"/>
                    </a:lnTo>
                    <a:lnTo>
                      <a:pt x="676" y="192"/>
                    </a:lnTo>
                    <a:lnTo>
                      <a:pt x="680" y="190"/>
                    </a:lnTo>
                    <a:lnTo>
                      <a:pt x="682" y="186"/>
                    </a:lnTo>
                    <a:lnTo>
                      <a:pt x="682" y="186"/>
                    </a:lnTo>
                    <a:lnTo>
                      <a:pt x="684" y="178"/>
                    </a:lnTo>
                    <a:lnTo>
                      <a:pt x="688" y="174"/>
                    </a:lnTo>
                    <a:lnTo>
                      <a:pt x="694" y="172"/>
                    </a:lnTo>
                    <a:lnTo>
                      <a:pt x="700" y="170"/>
                    </a:lnTo>
                    <a:lnTo>
                      <a:pt x="706" y="168"/>
                    </a:lnTo>
                    <a:lnTo>
                      <a:pt x="708" y="168"/>
                    </a:lnTo>
                    <a:lnTo>
                      <a:pt x="708" y="166"/>
                    </a:lnTo>
                    <a:lnTo>
                      <a:pt x="700" y="162"/>
                    </a:lnTo>
                    <a:lnTo>
                      <a:pt x="700" y="162"/>
                    </a:lnTo>
                    <a:lnTo>
                      <a:pt x="694" y="158"/>
                    </a:lnTo>
                    <a:lnTo>
                      <a:pt x="690" y="154"/>
                    </a:lnTo>
                    <a:lnTo>
                      <a:pt x="692" y="152"/>
                    </a:lnTo>
                    <a:lnTo>
                      <a:pt x="696" y="148"/>
                    </a:lnTo>
                    <a:lnTo>
                      <a:pt x="700" y="144"/>
                    </a:lnTo>
                    <a:lnTo>
                      <a:pt x="702" y="140"/>
                    </a:lnTo>
                    <a:lnTo>
                      <a:pt x="704" y="134"/>
                    </a:lnTo>
                    <a:lnTo>
                      <a:pt x="700" y="126"/>
                    </a:lnTo>
                    <a:lnTo>
                      <a:pt x="700" y="126"/>
                    </a:lnTo>
                    <a:lnTo>
                      <a:pt x="694" y="118"/>
                    </a:lnTo>
                    <a:lnTo>
                      <a:pt x="688" y="114"/>
                    </a:lnTo>
                    <a:lnTo>
                      <a:pt x="680" y="112"/>
                    </a:lnTo>
                    <a:lnTo>
                      <a:pt x="672" y="110"/>
                    </a:lnTo>
                    <a:lnTo>
                      <a:pt x="654" y="110"/>
                    </a:lnTo>
                    <a:lnTo>
                      <a:pt x="648" y="108"/>
                    </a:lnTo>
                    <a:lnTo>
                      <a:pt x="642" y="104"/>
                    </a:lnTo>
                    <a:lnTo>
                      <a:pt x="642" y="104"/>
                    </a:lnTo>
                    <a:lnTo>
                      <a:pt x="636" y="98"/>
                    </a:lnTo>
                    <a:lnTo>
                      <a:pt x="626" y="96"/>
                    </a:lnTo>
                    <a:lnTo>
                      <a:pt x="614" y="94"/>
                    </a:lnTo>
                    <a:lnTo>
                      <a:pt x="600" y="96"/>
                    </a:lnTo>
                    <a:lnTo>
                      <a:pt x="560" y="98"/>
                    </a:lnTo>
                    <a:lnTo>
                      <a:pt x="506" y="106"/>
                    </a:lnTo>
                    <a:lnTo>
                      <a:pt x="506" y="106"/>
                    </a:lnTo>
                    <a:lnTo>
                      <a:pt x="480" y="110"/>
                    </a:lnTo>
                    <a:lnTo>
                      <a:pt x="464" y="114"/>
                    </a:lnTo>
                    <a:lnTo>
                      <a:pt x="454" y="120"/>
                    </a:lnTo>
                    <a:lnTo>
                      <a:pt x="446" y="124"/>
                    </a:lnTo>
                    <a:lnTo>
                      <a:pt x="442" y="126"/>
                    </a:lnTo>
                    <a:lnTo>
                      <a:pt x="438" y="128"/>
                    </a:lnTo>
                    <a:lnTo>
                      <a:pt x="430" y="126"/>
                    </a:lnTo>
                    <a:lnTo>
                      <a:pt x="416" y="122"/>
                    </a:lnTo>
                    <a:lnTo>
                      <a:pt x="416" y="122"/>
                    </a:lnTo>
                    <a:lnTo>
                      <a:pt x="402" y="118"/>
                    </a:lnTo>
                    <a:lnTo>
                      <a:pt x="390" y="118"/>
                    </a:lnTo>
                    <a:lnTo>
                      <a:pt x="382" y="118"/>
                    </a:lnTo>
                    <a:lnTo>
                      <a:pt x="374" y="120"/>
                    </a:lnTo>
                    <a:lnTo>
                      <a:pt x="368" y="122"/>
                    </a:lnTo>
                    <a:lnTo>
                      <a:pt x="362" y="122"/>
                    </a:lnTo>
                    <a:lnTo>
                      <a:pt x="354" y="120"/>
                    </a:lnTo>
                    <a:lnTo>
                      <a:pt x="346" y="114"/>
                    </a:lnTo>
                    <a:lnTo>
                      <a:pt x="346" y="114"/>
                    </a:lnTo>
                    <a:lnTo>
                      <a:pt x="338" y="110"/>
                    </a:lnTo>
                    <a:lnTo>
                      <a:pt x="332" y="108"/>
                    </a:lnTo>
                    <a:lnTo>
                      <a:pt x="330" y="110"/>
                    </a:lnTo>
                    <a:lnTo>
                      <a:pt x="328" y="114"/>
                    </a:lnTo>
                    <a:lnTo>
                      <a:pt x="328" y="118"/>
                    </a:lnTo>
                    <a:lnTo>
                      <a:pt x="326" y="122"/>
                    </a:lnTo>
                    <a:lnTo>
                      <a:pt x="324" y="124"/>
                    </a:lnTo>
                    <a:lnTo>
                      <a:pt x="318" y="122"/>
                    </a:lnTo>
                    <a:lnTo>
                      <a:pt x="318" y="122"/>
                    </a:lnTo>
                    <a:lnTo>
                      <a:pt x="312" y="118"/>
                    </a:lnTo>
                    <a:lnTo>
                      <a:pt x="310" y="116"/>
                    </a:lnTo>
                    <a:lnTo>
                      <a:pt x="310" y="112"/>
                    </a:lnTo>
                    <a:lnTo>
                      <a:pt x="310" y="110"/>
                    </a:lnTo>
                    <a:lnTo>
                      <a:pt x="312" y="106"/>
                    </a:lnTo>
                    <a:lnTo>
                      <a:pt x="310" y="102"/>
                    </a:lnTo>
                    <a:lnTo>
                      <a:pt x="308" y="96"/>
                    </a:lnTo>
                    <a:lnTo>
                      <a:pt x="300" y="90"/>
                    </a:lnTo>
                    <a:lnTo>
                      <a:pt x="300" y="90"/>
                    </a:lnTo>
                    <a:lnTo>
                      <a:pt x="294" y="84"/>
                    </a:lnTo>
                    <a:lnTo>
                      <a:pt x="286" y="82"/>
                    </a:lnTo>
                    <a:lnTo>
                      <a:pt x="280" y="82"/>
                    </a:lnTo>
                    <a:lnTo>
                      <a:pt x="276" y="82"/>
                    </a:lnTo>
                    <a:lnTo>
                      <a:pt x="268" y="84"/>
                    </a:lnTo>
                    <a:lnTo>
                      <a:pt x="266" y="82"/>
                    </a:lnTo>
                    <a:lnTo>
                      <a:pt x="264" y="78"/>
                    </a:lnTo>
                    <a:lnTo>
                      <a:pt x="264" y="78"/>
                    </a:lnTo>
                    <a:lnTo>
                      <a:pt x="262" y="76"/>
                    </a:lnTo>
                    <a:lnTo>
                      <a:pt x="264" y="74"/>
                    </a:lnTo>
                    <a:lnTo>
                      <a:pt x="270" y="72"/>
                    </a:lnTo>
                    <a:lnTo>
                      <a:pt x="290" y="72"/>
                    </a:lnTo>
                    <a:lnTo>
                      <a:pt x="308" y="74"/>
                    </a:lnTo>
                    <a:lnTo>
                      <a:pt x="314" y="72"/>
                    </a:lnTo>
                    <a:lnTo>
                      <a:pt x="316" y="70"/>
                    </a:lnTo>
                    <a:lnTo>
                      <a:pt x="316" y="66"/>
                    </a:lnTo>
                    <a:lnTo>
                      <a:pt x="316" y="66"/>
                    </a:lnTo>
                    <a:lnTo>
                      <a:pt x="314" y="62"/>
                    </a:lnTo>
                    <a:lnTo>
                      <a:pt x="308" y="58"/>
                    </a:lnTo>
                    <a:lnTo>
                      <a:pt x="296" y="56"/>
                    </a:lnTo>
                    <a:lnTo>
                      <a:pt x="278" y="52"/>
                    </a:lnTo>
                    <a:lnTo>
                      <a:pt x="268" y="48"/>
                    </a:lnTo>
                    <a:lnTo>
                      <a:pt x="258" y="44"/>
                    </a:lnTo>
                    <a:lnTo>
                      <a:pt x="258" y="44"/>
                    </a:lnTo>
                    <a:lnTo>
                      <a:pt x="240" y="34"/>
                    </a:lnTo>
                    <a:lnTo>
                      <a:pt x="232" y="32"/>
                    </a:lnTo>
                    <a:lnTo>
                      <a:pt x="224" y="30"/>
                    </a:lnTo>
                    <a:lnTo>
                      <a:pt x="204" y="32"/>
                    </a:lnTo>
                    <a:lnTo>
                      <a:pt x="182" y="36"/>
                    </a:lnTo>
                    <a:lnTo>
                      <a:pt x="182" y="36"/>
                    </a:lnTo>
                    <a:lnTo>
                      <a:pt x="170" y="36"/>
                    </a:lnTo>
                    <a:lnTo>
                      <a:pt x="162" y="34"/>
                    </a:lnTo>
                    <a:lnTo>
                      <a:pt x="154" y="30"/>
                    </a:lnTo>
                    <a:lnTo>
                      <a:pt x="148" y="24"/>
                    </a:lnTo>
                    <a:lnTo>
                      <a:pt x="136" y="14"/>
                    </a:lnTo>
                    <a:lnTo>
                      <a:pt x="130" y="10"/>
                    </a:lnTo>
                    <a:lnTo>
                      <a:pt x="124" y="10"/>
                    </a:lnTo>
                    <a:lnTo>
                      <a:pt x="124" y="10"/>
                    </a:lnTo>
                    <a:lnTo>
                      <a:pt x="114" y="10"/>
                    </a:lnTo>
                    <a:lnTo>
                      <a:pt x="104" y="10"/>
                    </a:lnTo>
                    <a:lnTo>
                      <a:pt x="78" y="6"/>
                    </a:lnTo>
                    <a:lnTo>
                      <a:pt x="48" y="2"/>
                    </a:lnTo>
                    <a:lnTo>
                      <a:pt x="14" y="0"/>
                    </a:lnTo>
                    <a:lnTo>
                      <a:pt x="14" y="0"/>
                    </a:lnTo>
                    <a:lnTo>
                      <a:pt x="10" y="0"/>
                    </a:lnTo>
                    <a:lnTo>
                      <a:pt x="4" y="2"/>
                    </a:lnTo>
                    <a:lnTo>
                      <a:pt x="2" y="4"/>
                    </a:lnTo>
                    <a:lnTo>
                      <a:pt x="0" y="8"/>
                    </a:lnTo>
                    <a:lnTo>
                      <a:pt x="2" y="12"/>
                    </a:lnTo>
                    <a:lnTo>
                      <a:pt x="4" y="18"/>
                    </a:lnTo>
                    <a:lnTo>
                      <a:pt x="10" y="24"/>
                    </a:lnTo>
                    <a:lnTo>
                      <a:pt x="18" y="32"/>
                    </a:lnTo>
                    <a:lnTo>
                      <a:pt x="18" y="32"/>
                    </a:lnTo>
                    <a:lnTo>
                      <a:pt x="26" y="38"/>
                    </a:lnTo>
                    <a:lnTo>
                      <a:pt x="36" y="42"/>
                    </a:lnTo>
                    <a:lnTo>
                      <a:pt x="50" y="48"/>
                    </a:lnTo>
                    <a:lnTo>
                      <a:pt x="58" y="52"/>
                    </a:lnTo>
                    <a:lnTo>
                      <a:pt x="62" y="56"/>
                    </a:lnTo>
                    <a:lnTo>
                      <a:pt x="62" y="60"/>
                    </a:lnTo>
                    <a:lnTo>
                      <a:pt x="62" y="60"/>
                    </a:lnTo>
                    <a:lnTo>
                      <a:pt x="66" y="66"/>
                    </a:lnTo>
                    <a:lnTo>
                      <a:pt x="70" y="68"/>
                    </a:lnTo>
                    <a:lnTo>
                      <a:pt x="78" y="70"/>
                    </a:lnTo>
                    <a:lnTo>
                      <a:pt x="88" y="70"/>
                    </a:lnTo>
                    <a:lnTo>
                      <a:pt x="112" y="66"/>
                    </a:lnTo>
                    <a:lnTo>
                      <a:pt x="138" y="60"/>
                    </a:lnTo>
                    <a:lnTo>
                      <a:pt x="138" y="60"/>
                    </a:lnTo>
                    <a:lnTo>
                      <a:pt x="150" y="60"/>
                    </a:lnTo>
                    <a:lnTo>
                      <a:pt x="160" y="60"/>
                    </a:lnTo>
                    <a:lnTo>
                      <a:pt x="166" y="62"/>
                    </a:lnTo>
                    <a:lnTo>
                      <a:pt x="170" y="66"/>
                    </a:lnTo>
                    <a:lnTo>
                      <a:pt x="180" y="78"/>
                    </a:lnTo>
                    <a:lnTo>
                      <a:pt x="186" y="84"/>
                    </a:lnTo>
                    <a:lnTo>
                      <a:pt x="194" y="90"/>
                    </a:lnTo>
                    <a:lnTo>
                      <a:pt x="194" y="90"/>
                    </a:lnTo>
                    <a:lnTo>
                      <a:pt x="198" y="94"/>
                    </a:lnTo>
                    <a:lnTo>
                      <a:pt x="202" y="98"/>
                    </a:lnTo>
                    <a:lnTo>
                      <a:pt x="202" y="102"/>
                    </a:lnTo>
                    <a:lnTo>
                      <a:pt x="202" y="106"/>
                    </a:lnTo>
                    <a:lnTo>
                      <a:pt x="200" y="114"/>
                    </a:lnTo>
                    <a:lnTo>
                      <a:pt x="194" y="120"/>
                    </a:lnTo>
                    <a:lnTo>
                      <a:pt x="190" y="128"/>
                    </a:lnTo>
                    <a:lnTo>
                      <a:pt x="186" y="134"/>
                    </a:lnTo>
                    <a:lnTo>
                      <a:pt x="184" y="140"/>
                    </a:lnTo>
                    <a:lnTo>
                      <a:pt x="186" y="142"/>
                    </a:lnTo>
                    <a:lnTo>
                      <a:pt x="190" y="144"/>
                    </a:lnTo>
                    <a:lnTo>
                      <a:pt x="190" y="144"/>
                    </a:lnTo>
                    <a:lnTo>
                      <a:pt x="196" y="150"/>
                    </a:lnTo>
                    <a:lnTo>
                      <a:pt x="198" y="154"/>
                    </a:lnTo>
                    <a:lnTo>
                      <a:pt x="200" y="164"/>
                    </a:lnTo>
                    <a:lnTo>
                      <a:pt x="200" y="170"/>
                    </a:lnTo>
                    <a:lnTo>
                      <a:pt x="202" y="176"/>
                    </a:lnTo>
                    <a:lnTo>
                      <a:pt x="206" y="182"/>
                    </a:lnTo>
                    <a:lnTo>
                      <a:pt x="216" y="186"/>
                    </a:lnTo>
                    <a:lnTo>
                      <a:pt x="216" y="186"/>
                    </a:lnTo>
                    <a:lnTo>
                      <a:pt x="224" y="190"/>
                    </a:lnTo>
                    <a:lnTo>
                      <a:pt x="232" y="190"/>
                    </a:lnTo>
                    <a:lnTo>
                      <a:pt x="236" y="190"/>
                    </a:lnTo>
                    <a:lnTo>
                      <a:pt x="240" y="188"/>
                    </a:lnTo>
                    <a:lnTo>
                      <a:pt x="244" y="186"/>
                    </a:lnTo>
                    <a:lnTo>
                      <a:pt x="250" y="186"/>
                    </a:lnTo>
                    <a:lnTo>
                      <a:pt x="260" y="188"/>
                    </a:lnTo>
                    <a:lnTo>
                      <a:pt x="274" y="194"/>
                    </a:lnTo>
                    <a:lnTo>
                      <a:pt x="274" y="194"/>
                    </a:lnTo>
                    <a:lnTo>
                      <a:pt x="282" y="198"/>
                    </a:lnTo>
                    <a:lnTo>
                      <a:pt x="290" y="198"/>
                    </a:lnTo>
                    <a:lnTo>
                      <a:pt x="304" y="198"/>
                    </a:lnTo>
                    <a:lnTo>
                      <a:pt x="316" y="194"/>
                    </a:lnTo>
                    <a:lnTo>
                      <a:pt x="326" y="188"/>
                    </a:lnTo>
                    <a:lnTo>
                      <a:pt x="340" y="180"/>
                    </a:lnTo>
                    <a:lnTo>
                      <a:pt x="342" y="180"/>
                    </a:lnTo>
                    <a:lnTo>
                      <a:pt x="342" y="180"/>
                    </a:lnTo>
                    <a:lnTo>
                      <a:pt x="342" y="188"/>
                    </a:lnTo>
                    <a:lnTo>
                      <a:pt x="342" y="188"/>
                    </a:lnTo>
                    <a:close/>
                  </a:path>
                </a:pathLst>
              </a:custGeom>
              <a:grpFill/>
              <a:ln w="6350">
                <a:noFill/>
                <a:round/>
                <a:headEnd/>
                <a:tailEnd/>
              </a:ln>
            </p:spPr>
            <p:txBody>
              <a:bodyPr/>
              <a:lstStyle/>
              <a:p>
                <a:endParaRPr lang="da-DK" sz="1800" b="1">
                  <a:solidFill>
                    <a:prstClr val="black"/>
                  </a:solidFill>
                  <a:latin typeface="Calibri Light"/>
                </a:endParaRPr>
              </a:p>
            </p:txBody>
          </p:sp>
          <p:sp>
            <p:nvSpPr>
              <p:cNvPr id="47" name="Freeform 6103">
                <a:extLst>
                  <a:ext uri="{FF2B5EF4-FFF2-40B4-BE49-F238E27FC236}">
                    <a16:creationId xmlns:a16="http://schemas.microsoft.com/office/drawing/2014/main" id="{E6C6B81C-C834-4AE7-B0CB-AB2E543E4996}"/>
                  </a:ext>
                </a:extLst>
              </p:cNvPr>
              <p:cNvSpPr>
                <a:spLocks/>
              </p:cNvSpPr>
              <p:nvPr/>
            </p:nvSpPr>
            <p:spPr bwMode="auto">
              <a:xfrm>
                <a:off x="1936750" y="1119823"/>
                <a:ext cx="81280" cy="49530"/>
              </a:xfrm>
              <a:custGeom>
                <a:avLst/>
                <a:gdLst/>
                <a:ahLst/>
                <a:cxnLst>
                  <a:cxn ang="0">
                    <a:pos x="94" y="78"/>
                  </a:cxn>
                  <a:cxn ang="0">
                    <a:pos x="94" y="78"/>
                  </a:cxn>
                  <a:cxn ang="0">
                    <a:pos x="110" y="76"/>
                  </a:cxn>
                  <a:cxn ang="0">
                    <a:pos x="120" y="72"/>
                  </a:cxn>
                  <a:cxn ang="0">
                    <a:pos x="126" y="66"/>
                  </a:cxn>
                  <a:cxn ang="0">
                    <a:pos x="128" y="58"/>
                  </a:cxn>
                  <a:cxn ang="0">
                    <a:pos x="126" y="48"/>
                  </a:cxn>
                  <a:cxn ang="0">
                    <a:pos x="120" y="38"/>
                  </a:cxn>
                  <a:cxn ang="0">
                    <a:pos x="114" y="28"/>
                  </a:cxn>
                  <a:cxn ang="0">
                    <a:pos x="104" y="16"/>
                  </a:cxn>
                  <a:cxn ang="0">
                    <a:pos x="104" y="16"/>
                  </a:cxn>
                  <a:cxn ang="0">
                    <a:pos x="92" y="8"/>
                  </a:cxn>
                  <a:cxn ang="0">
                    <a:pos x="80" y="2"/>
                  </a:cxn>
                  <a:cxn ang="0">
                    <a:pos x="68" y="0"/>
                  </a:cxn>
                  <a:cxn ang="0">
                    <a:pos x="58" y="0"/>
                  </a:cxn>
                  <a:cxn ang="0">
                    <a:pos x="46" y="2"/>
                  </a:cxn>
                  <a:cxn ang="0">
                    <a:pos x="34" y="8"/>
                  </a:cxn>
                  <a:cxn ang="0">
                    <a:pos x="24" y="14"/>
                  </a:cxn>
                  <a:cxn ang="0">
                    <a:pos x="16" y="24"/>
                  </a:cxn>
                  <a:cxn ang="0">
                    <a:pos x="16" y="24"/>
                  </a:cxn>
                  <a:cxn ang="0">
                    <a:pos x="6" y="36"/>
                  </a:cxn>
                  <a:cxn ang="0">
                    <a:pos x="2" y="42"/>
                  </a:cxn>
                  <a:cxn ang="0">
                    <a:pos x="0" y="48"/>
                  </a:cxn>
                  <a:cxn ang="0">
                    <a:pos x="0" y="52"/>
                  </a:cxn>
                  <a:cxn ang="0">
                    <a:pos x="4" y="56"/>
                  </a:cxn>
                  <a:cxn ang="0">
                    <a:pos x="10" y="58"/>
                  </a:cxn>
                  <a:cxn ang="0">
                    <a:pos x="22" y="60"/>
                  </a:cxn>
                  <a:cxn ang="0">
                    <a:pos x="22" y="60"/>
                  </a:cxn>
                  <a:cxn ang="0">
                    <a:pos x="32" y="62"/>
                  </a:cxn>
                  <a:cxn ang="0">
                    <a:pos x="40" y="64"/>
                  </a:cxn>
                  <a:cxn ang="0">
                    <a:pos x="54" y="70"/>
                  </a:cxn>
                  <a:cxn ang="0">
                    <a:pos x="68" y="76"/>
                  </a:cxn>
                  <a:cxn ang="0">
                    <a:pos x="80" y="76"/>
                  </a:cxn>
                  <a:cxn ang="0">
                    <a:pos x="94" y="78"/>
                  </a:cxn>
                  <a:cxn ang="0">
                    <a:pos x="94" y="78"/>
                  </a:cxn>
                </a:cxnLst>
                <a:rect l="0" t="0" r="r" b="b"/>
                <a:pathLst>
                  <a:path w="128" h="78">
                    <a:moveTo>
                      <a:pt x="94" y="78"/>
                    </a:moveTo>
                    <a:lnTo>
                      <a:pt x="94" y="78"/>
                    </a:lnTo>
                    <a:lnTo>
                      <a:pt x="110" y="76"/>
                    </a:lnTo>
                    <a:lnTo>
                      <a:pt x="120" y="72"/>
                    </a:lnTo>
                    <a:lnTo>
                      <a:pt x="126" y="66"/>
                    </a:lnTo>
                    <a:lnTo>
                      <a:pt x="128" y="58"/>
                    </a:lnTo>
                    <a:lnTo>
                      <a:pt x="126" y="48"/>
                    </a:lnTo>
                    <a:lnTo>
                      <a:pt x="120" y="38"/>
                    </a:lnTo>
                    <a:lnTo>
                      <a:pt x="114" y="28"/>
                    </a:lnTo>
                    <a:lnTo>
                      <a:pt x="104" y="16"/>
                    </a:lnTo>
                    <a:lnTo>
                      <a:pt x="104" y="16"/>
                    </a:lnTo>
                    <a:lnTo>
                      <a:pt x="92" y="8"/>
                    </a:lnTo>
                    <a:lnTo>
                      <a:pt x="80" y="2"/>
                    </a:lnTo>
                    <a:lnTo>
                      <a:pt x="68" y="0"/>
                    </a:lnTo>
                    <a:lnTo>
                      <a:pt x="58" y="0"/>
                    </a:lnTo>
                    <a:lnTo>
                      <a:pt x="46" y="2"/>
                    </a:lnTo>
                    <a:lnTo>
                      <a:pt x="34" y="8"/>
                    </a:lnTo>
                    <a:lnTo>
                      <a:pt x="24" y="14"/>
                    </a:lnTo>
                    <a:lnTo>
                      <a:pt x="16" y="24"/>
                    </a:lnTo>
                    <a:lnTo>
                      <a:pt x="16" y="24"/>
                    </a:lnTo>
                    <a:lnTo>
                      <a:pt x="6" y="36"/>
                    </a:lnTo>
                    <a:lnTo>
                      <a:pt x="2" y="42"/>
                    </a:lnTo>
                    <a:lnTo>
                      <a:pt x="0" y="48"/>
                    </a:lnTo>
                    <a:lnTo>
                      <a:pt x="0" y="52"/>
                    </a:lnTo>
                    <a:lnTo>
                      <a:pt x="4" y="56"/>
                    </a:lnTo>
                    <a:lnTo>
                      <a:pt x="10" y="58"/>
                    </a:lnTo>
                    <a:lnTo>
                      <a:pt x="22" y="60"/>
                    </a:lnTo>
                    <a:lnTo>
                      <a:pt x="22" y="60"/>
                    </a:lnTo>
                    <a:lnTo>
                      <a:pt x="32" y="62"/>
                    </a:lnTo>
                    <a:lnTo>
                      <a:pt x="40" y="64"/>
                    </a:lnTo>
                    <a:lnTo>
                      <a:pt x="54" y="70"/>
                    </a:lnTo>
                    <a:lnTo>
                      <a:pt x="68" y="76"/>
                    </a:lnTo>
                    <a:lnTo>
                      <a:pt x="80" y="76"/>
                    </a:lnTo>
                    <a:lnTo>
                      <a:pt x="94" y="78"/>
                    </a:lnTo>
                    <a:lnTo>
                      <a:pt x="94" y="78"/>
                    </a:lnTo>
                    <a:close/>
                  </a:path>
                </a:pathLst>
              </a:custGeom>
              <a:grpFill/>
              <a:ln w="6350">
                <a:noFill/>
                <a:round/>
                <a:headEnd/>
                <a:tailEnd/>
              </a:ln>
            </p:spPr>
            <p:txBody>
              <a:bodyPr/>
              <a:lstStyle/>
              <a:p>
                <a:endParaRPr lang="da-DK" sz="1800" b="1">
                  <a:solidFill>
                    <a:prstClr val="black"/>
                  </a:solidFill>
                  <a:latin typeface="Calibri Light"/>
                </a:endParaRPr>
              </a:p>
            </p:txBody>
          </p:sp>
          <p:sp>
            <p:nvSpPr>
              <p:cNvPr id="48" name="Freeform 6104">
                <a:extLst>
                  <a:ext uri="{FF2B5EF4-FFF2-40B4-BE49-F238E27FC236}">
                    <a16:creationId xmlns:a16="http://schemas.microsoft.com/office/drawing/2014/main" id="{92206FA6-1468-4B9E-8D62-02903A9627F9}"/>
                  </a:ext>
                </a:extLst>
              </p:cNvPr>
              <p:cNvSpPr>
                <a:spLocks/>
              </p:cNvSpPr>
              <p:nvPr/>
            </p:nvSpPr>
            <p:spPr bwMode="auto">
              <a:xfrm>
                <a:off x="1940560" y="1010603"/>
                <a:ext cx="80010" cy="19050"/>
              </a:xfrm>
              <a:custGeom>
                <a:avLst/>
                <a:gdLst/>
                <a:ahLst/>
                <a:cxnLst>
                  <a:cxn ang="0">
                    <a:pos x="92" y="28"/>
                  </a:cxn>
                  <a:cxn ang="0">
                    <a:pos x="92" y="28"/>
                  </a:cxn>
                  <a:cxn ang="0">
                    <a:pos x="108" y="28"/>
                  </a:cxn>
                  <a:cxn ang="0">
                    <a:pos x="120" y="26"/>
                  </a:cxn>
                  <a:cxn ang="0">
                    <a:pos x="124" y="22"/>
                  </a:cxn>
                  <a:cxn ang="0">
                    <a:pos x="126" y="20"/>
                  </a:cxn>
                  <a:cxn ang="0">
                    <a:pos x="126" y="16"/>
                  </a:cxn>
                  <a:cxn ang="0">
                    <a:pos x="122" y="12"/>
                  </a:cxn>
                  <a:cxn ang="0">
                    <a:pos x="112" y="8"/>
                  </a:cxn>
                  <a:cxn ang="0">
                    <a:pos x="100" y="4"/>
                  </a:cxn>
                  <a:cxn ang="0">
                    <a:pos x="82" y="2"/>
                  </a:cxn>
                  <a:cxn ang="0">
                    <a:pos x="82" y="2"/>
                  </a:cxn>
                  <a:cxn ang="0">
                    <a:pos x="48" y="0"/>
                  </a:cxn>
                  <a:cxn ang="0">
                    <a:pos x="22" y="4"/>
                  </a:cxn>
                  <a:cxn ang="0">
                    <a:pos x="14" y="6"/>
                  </a:cxn>
                  <a:cxn ang="0">
                    <a:pos x="6" y="8"/>
                  </a:cxn>
                  <a:cxn ang="0">
                    <a:pos x="2" y="12"/>
                  </a:cxn>
                  <a:cxn ang="0">
                    <a:pos x="0" y="18"/>
                  </a:cxn>
                  <a:cxn ang="0">
                    <a:pos x="0" y="18"/>
                  </a:cxn>
                  <a:cxn ang="0">
                    <a:pos x="2" y="24"/>
                  </a:cxn>
                  <a:cxn ang="0">
                    <a:pos x="6" y="26"/>
                  </a:cxn>
                  <a:cxn ang="0">
                    <a:pos x="16" y="28"/>
                  </a:cxn>
                  <a:cxn ang="0">
                    <a:pos x="26" y="30"/>
                  </a:cxn>
                  <a:cxn ang="0">
                    <a:pos x="56" y="28"/>
                  </a:cxn>
                  <a:cxn ang="0">
                    <a:pos x="92" y="28"/>
                  </a:cxn>
                  <a:cxn ang="0">
                    <a:pos x="92" y="28"/>
                  </a:cxn>
                </a:cxnLst>
                <a:rect l="0" t="0" r="r" b="b"/>
                <a:pathLst>
                  <a:path w="126" h="30">
                    <a:moveTo>
                      <a:pt x="92" y="28"/>
                    </a:moveTo>
                    <a:lnTo>
                      <a:pt x="92" y="28"/>
                    </a:lnTo>
                    <a:lnTo>
                      <a:pt x="108" y="28"/>
                    </a:lnTo>
                    <a:lnTo>
                      <a:pt x="120" y="26"/>
                    </a:lnTo>
                    <a:lnTo>
                      <a:pt x="124" y="22"/>
                    </a:lnTo>
                    <a:lnTo>
                      <a:pt x="126" y="20"/>
                    </a:lnTo>
                    <a:lnTo>
                      <a:pt x="126" y="16"/>
                    </a:lnTo>
                    <a:lnTo>
                      <a:pt x="122" y="12"/>
                    </a:lnTo>
                    <a:lnTo>
                      <a:pt x="112" y="8"/>
                    </a:lnTo>
                    <a:lnTo>
                      <a:pt x="100" y="4"/>
                    </a:lnTo>
                    <a:lnTo>
                      <a:pt x="82" y="2"/>
                    </a:lnTo>
                    <a:lnTo>
                      <a:pt x="82" y="2"/>
                    </a:lnTo>
                    <a:lnTo>
                      <a:pt x="48" y="0"/>
                    </a:lnTo>
                    <a:lnTo>
                      <a:pt x="22" y="4"/>
                    </a:lnTo>
                    <a:lnTo>
                      <a:pt x="14" y="6"/>
                    </a:lnTo>
                    <a:lnTo>
                      <a:pt x="6" y="8"/>
                    </a:lnTo>
                    <a:lnTo>
                      <a:pt x="2" y="12"/>
                    </a:lnTo>
                    <a:lnTo>
                      <a:pt x="0" y="18"/>
                    </a:lnTo>
                    <a:lnTo>
                      <a:pt x="0" y="18"/>
                    </a:lnTo>
                    <a:lnTo>
                      <a:pt x="2" y="24"/>
                    </a:lnTo>
                    <a:lnTo>
                      <a:pt x="6" y="26"/>
                    </a:lnTo>
                    <a:lnTo>
                      <a:pt x="16" y="28"/>
                    </a:lnTo>
                    <a:lnTo>
                      <a:pt x="26" y="30"/>
                    </a:lnTo>
                    <a:lnTo>
                      <a:pt x="56" y="28"/>
                    </a:lnTo>
                    <a:lnTo>
                      <a:pt x="92" y="28"/>
                    </a:lnTo>
                    <a:lnTo>
                      <a:pt x="92" y="28"/>
                    </a:lnTo>
                    <a:close/>
                  </a:path>
                </a:pathLst>
              </a:custGeom>
              <a:grpFill/>
              <a:ln w="6350">
                <a:noFill/>
                <a:round/>
                <a:headEnd/>
                <a:tailEnd/>
              </a:ln>
            </p:spPr>
            <p:txBody>
              <a:bodyPr/>
              <a:lstStyle/>
              <a:p>
                <a:endParaRPr lang="da-DK" sz="1800" b="1">
                  <a:solidFill>
                    <a:prstClr val="black"/>
                  </a:solidFill>
                  <a:latin typeface="Calibri Light"/>
                </a:endParaRPr>
              </a:p>
            </p:txBody>
          </p:sp>
          <p:sp>
            <p:nvSpPr>
              <p:cNvPr id="49" name="Freeform 6105">
                <a:extLst>
                  <a:ext uri="{FF2B5EF4-FFF2-40B4-BE49-F238E27FC236}">
                    <a16:creationId xmlns:a16="http://schemas.microsoft.com/office/drawing/2014/main" id="{D5603ACD-3B08-49E6-B51F-C4015149C7D1}"/>
                  </a:ext>
                </a:extLst>
              </p:cNvPr>
              <p:cNvSpPr>
                <a:spLocks/>
              </p:cNvSpPr>
              <p:nvPr/>
            </p:nvSpPr>
            <p:spPr bwMode="auto">
              <a:xfrm>
                <a:off x="2194560" y="944563"/>
                <a:ext cx="34290" cy="12700"/>
              </a:xfrm>
              <a:custGeom>
                <a:avLst/>
                <a:gdLst/>
                <a:ahLst/>
                <a:cxnLst>
                  <a:cxn ang="0">
                    <a:pos x="54" y="4"/>
                  </a:cxn>
                  <a:cxn ang="0">
                    <a:pos x="54" y="4"/>
                  </a:cxn>
                  <a:cxn ang="0">
                    <a:pos x="54" y="2"/>
                  </a:cxn>
                  <a:cxn ang="0">
                    <a:pos x="50" y="0"/>
                  </a:cxn>
                  <a:cxn ang="0">
                    <a:pos x="36" y="0"/>
                  </a:cxn>
                  <a:cxn ang="0">
                    <a:pos x="18" y="6"/>
                  </a:cxn>
                  <a:cxn ang="0">
                    <a:pos x="8" y="10"/>
                  </a:cxn>
                  <a:cxn ang="0">
                    <a:pos x="2" y="14"/>
                  </a:cxn>
                  <a:cxn ang="0">
                    <a:pos x="2" y="14"/>
                  </a:cxn>
                  <a:cxn ang="0">
                    <a:pos x="0" y="18"/>
                  </a:cxn>
                  <a:cxn ang="0">
                    <a:pos x="4" y="20"/>
                  </a:cxn>
                  <a:cxn ang="0">
                    <a:pos x="20" y="18"/>
                  </a:cxn>
                  <a:cxn ang="0">
                    <a:pos x="42" y="12"/>
                  </a:cxn>
                  <a:cxn ang="0">
                    <a:pos x="50" y="8"/>
                  </a:cxn>
                  <a:cxn ang="0">
                    <a:pos x="54" y="4"/>
                  </a:cxn>
                  <a:cxn ang="0">
                    <a:pos x="54" y="4"/>
                  </a:cxn>
                </a:cxnLst>
                <a:rect l="0" t="0" r="r" b="b"/>
                <a:pathLst>
                  <a:path w="54" h="20">
                    <a:moveTo>
                      <a:pt x="54" y="4"/>
                    </a:moveTo>
                    <a:lnTo>
                      <a:pt x="54" y="4"/>
                    </a:lnTo>
                    <a:lnTo>
                      <a:pt x="54" y="2"/>
                    </a:lnTo>
                    <a:lnTo>
                      <a:pt x="50" y="0"/>
                    </a:lnTo>
                    <a:lnTo>
                      <a:pt x="36" y="0"/>
                    </a:lnTo>
                    <a:lnTo>
                      <a:pt x="18" y="6"/>
                    </a:lnTo>
                    <a:lnTo>
                      <a:pt x="8" y="10"/>
                    </a:lnTo>
                    <a:lnTo>
                      <a:pt x="2" y="14"/>
                    </a:lnTo>
                    <a:lnTo>
                      <a:pt x="2" y="14"/>
                    </a:lnTo>
                    <a:lnTo>
                      <a:pt x="0" y="18"/>
                    </a:lnTo>
                    <a:lnTo>
                      <a:pt x="4" y="20"/>
                    </a:lnTo>
                    <a:lnTo>
                      <a:pt x="20" y="18"/>
                    </a:lnTo>
                    <a:lnTo>
                      <a:pt x="42" y="12"/>
                    </a:lnTo>
                    <a:lnTo>
                      <a:pt x="50" y="8"/>
                    </a:lnTo>
                    <a:lnTo>
                      <a:pt x="54" y="4"/>
                    </a:lnTo>
                    <a:lnTo>
                      <a:pt x="54" y="4"/>
                    </a:lnTo>
                    <a:close/>
                  </a:path>
                </a:pathLst>
              </a:custGeom>
              <a:grpFill/>
              <a:ln w="6350">
                <a:noFill/>
                <a:round/>
                <a:headEnd/>
                <a:tailEnd/>
              </a:ln>
            </p:spPr>
            <p:txBody>
              <a:bodyPr/>
              <a:lstStyle/>
              <a:p>
                <a:endParaRPr lang="da-DK" sz="1800" b="1">
                  <a:solidFill>
                    <a:prstClr val="black"/>
                  </a:solidFill>
                  <a:latin typeface="Calibri Light"/>
                </a:endParaRPr>
              </a:p>
            </p:txBody>
          </p:sp>
          <p:sp>
            <p:nvSpPr>
              <p:cNvPr id="50" name="Freeform 6106">
                <a:extLst>
                  <a:ext uri="{FF2B5EF4-FFF2-40B4-BE49-F238E27FC236}">
                    <a16:creationId xmlns:a16="http://schemas.microsoft.com/office/drawing/2014/main" id="{3D728954-2B8D-42A5-B8F8-7B42BCD4A419}"/>
                  </a:ext>
                </a:extLst>
              </p:cNvPr>
              <p:cNvSpPr>
                <a:spLocks/>
              </p:cNvSpPr>
              <p:nvPr/>
            </p:nvSpPr>
            <p:spPr bwMode="auto">
              <a:xfrm>
                <a:off x="2057400" y="727393"/>
                <a:ext cx="784860" cy="367030"/>
              </a:xfrm>
              <a:custGeom>
                <a:avLst/>
                <a:gdLst/>
                <a:ahLst/>
                <a:cxnLst>
                  <a:cxn ang="0">
                    <a:pos x="68" y="162"/>
                  </a:cxn>
                  <a:cxn ang="0">
                    <a:pos x="122" y="204"/>
                  </a:cxn>
                  <a:cxn ang="0">
                    <a:pos x="246" y="182"/>
                  </a:cxn>
                  <a:cxn ang="0">
                    <a:pos x="202" y="210"/>
                  </a:cxn>
                  <a:cxn ang="0">
                    <a:pos x="334" y="210"/>
                  </a:cxn>
                  <a:cxn ang="0">
                    <a:pos x="494" y="186"/>
                  </a:cxn>
                  <a:cxn ang="0">
                    <a:pos x="540" y="190"/>
                  </a:cxn>
                  <a:cxn ang="0">
                    <a:pos x="450" y="222"/>
                  </a:cxn>
                  <a:cxn ang="0">
                    <a:pos x="402" y="274"/>
                  </a:cxn>
                  <a:cxn ang="0">
                    <a:pos x="402" y="298"/>
                  </a:cxn>
                  <a:cxn ang="0">
                    <a:pos x="246" y="240"/>
                  </a:cxn>
                  <a:cxn ang="0">
                    <a:pos x="226" y="284"/>
                  </a:cxn>
                  <a:cxn ang="0">
                    <a:pos x="296" y="336"/>
                  </a:cxn>
                  <a:cxn ang="0">
                    <a:pos x="336" y="356"/>
                  </a:cxn>
                  <a:cxn ang="0">
                    <a:pos x="298" y="364"/>
                  </a:cxn>
                  <a:cxn ang="0">
                    <a:pos x="168" y="410"/>
                  </a:cxn>
                  <a:cxn ang="0">
                    <a:pos x="226" y="422"/>
                  </a:cxn>
                  <a:cxn ang="0">
                    <a:pos x="256" y="440"/>
                  </a:cxn>
                  <a:cxn ang="0">
                    <a:pos x="330" y="460"/>
                  </a:cxn>
                  <a:cxn ang="0">
                    <a:pos x="342" y="464"/>
                  </a:cxn>
                  <a:cxn ang="0">
                    <a:pos x="238" y="460"/>
                  </a:cxn>
                  <a:cxn ang="0">
                    <a:pos x="140" y="450"/>
                  </a:cxn>
                  <a:cxn ang="0">
                    <a:pos x="160" y="502"/>
                  </a:cxn>
                  <a:cxn ang="0">
                    <a:pos x="92" y="546"/>
                  </a:cxn>
                  <a:cxn ang="0">
                    <a:pos x="146" y="562"/>
                  </a:cxn>
                  <a:cxn ang="0">
                    <a:pos x="244" y="562"/>
                  </a:cxn>
                  <a:cxn ang="0">
                    <a:pos x="322" y="552"/>
                  </a:cxn>
                  <a:cxn ang="0">
                    <a:pos x="438" y="548"/>
                  </a:cxn>
                  <a:cxn ang="0">
                    <a:pos x="462" y="578"/>
                  </a:cxn>
                  <a:cxn ang="0">
                    <a:pos x="560" y="538"/>
                  </a:cxn>
                  <a:cxn ang="0">
                    <a:pos x="518" y="514"/>
                  </a:cxn>
                  <a:cxn ang="0">
                    <a:pos x="550" y="472"/>
                  </a:cxn>
                  <a:cxn ang="0">
                    <a:pos x="550" y="432"/>
                  </a:cxn>
                  <a:cxn ang="0">
                    <a:pos x="668" y="402"/>
                  </a:cxn>
                  <a:cxn ang="0">
                    <a:pos x="684" y="372"/>
                  </a:cxn>
                  <a:cxn ang="0">
                    <a:pos x="686" y="348"/>
                  </a:cxn>
                  <a:cxn ang="0">
                    <a:pos x="658" y="326"/>
                  </a:cxn>
                  <a:cxn ang="0">
                    <a:pos x="588" y="318"/>
                  </a:cxn>
                  <a:cxn ang="0">
                    <a:pos x="752" y="284"/>
                  </a:cxn>
                  <a:cxn ang="0">
                    <a:pos x="832" y="278"/>
                  </a:cxn>
                  <a:cxn ang="0">
                    <a:pos x="1076" y="154"/>
                  </a:cxn>
                  <a:cxn ang="0">
                    <a:pos x="1000" y="142"/>
                  </a:cxn>
                  <a:cxn ang="0">
                    <a:pos x="1232" y="76"/>
                  </a:cxn>
                  <a:cxn ang="0">
                    <a:pos x="1168" y="54"/>
                  </a:cxn>
                  <a:cxn ang="0">
                    <a:pos x="1094" y="20"/>
                  </a:cxn>
                  <a:cxn ang="0">
                    <a:pos x="962" y="40"/>
                  </a:cxn>
                  <a:cxn ang="0">
                    <a:pos x="1006" y="20"/>
                  </a:cxn>
                  <a:cxn ang="0">
                    <a:pos x="858" y="2"/>
                  </a:cxn>
                  <a:cxn ang="0">
                    <a:pos x="690" y="10"/>
                  </a:cxn>
                  <a:cxn ang="0">
                    <a:pos x="500" y="14"/>
                  </a:cxn>
                  <a:cxn ang="0">
                    <a:pos x="412" y="24"/>
                  </a:cxn>
                  <a:cxn ang="0">
                    <a:pos x="392" y="42"/>
                  </a:cxn>
                  <a:cxn ang="0">
                    <a:pos x="340" y="70"/>
                  </a:cxn>
                  <a:cxn ang="0">
                    <a:pos x="264" y="52"/>
                  </a:cxn>
                  <a:cxn ang="0">
                    <a:pos x="224" y="76"/>
                  </a:cxn>
                  <a:cxn ang="0">
                    <a:pos x="248" y="98"/>
                  </a:cxn>
                  <a:cxn ang="0">
                    <a:pos x="130" y="92"/>
                  </a:cxn>
                  <a:cxn ang="0">
                    <a:pos x="50" y="104"/>
                  </a:cxn>
                  <a:cxn ang="0">
                    <a:pos x="12" y="144"/>
                  </a:cxn>
                </a:cxnLst>
                <a:rect l="0" t="0" r="r" b="b"/>
                <a:pathLst>
                  <a:path w="1236" h="578">
                    <a:moveTo>
                      <a:pt x="44" y="148"/>
                    </a:moveTo>
                    <a:lnTo>
                      <a:pt x="44" y="148"/>
                    </a:lnTo>
                    <a:lnTo>
                      <a:pt x="50" y="150"/>
                    </a:lnTo>
                    <a:lnTo>
                      <a:pt x="58" y="152"/>
                    </a:lnTo>
                    <a:lnTo>
                      <a:pt x="74" y="150"/>
                    </a:lnTo>
                    <a:lnTo>
                      <a:pt x="80" y="150"/>
                    </a:lnTo>
                    <a:lnTo>
                      <a:pt x="80" y="152"/>
                    </a:lnTo>
                    <a:lnTo>
                      <a:pt x="74" y="156"/>
                    </a:lnTo>
                    <a:lnTo>
                      <a:pt x="74" y="156"/>
                    </a:lnTo>
                    <a:lnTo>
                      <a:pt x="68" y="162"/>
                    </a:lnTo>
                    <a:lnTo>
                      <a:pt x="62" y="168"/>
                    </a:lnTo>
                    <a:lnTo>
                      <a:pt x="62" y="172"/>
                    </a:lnTo>
                    <a:lnTo>
                      <a:pt x="62" y="178"/>
                    </a:lnTo>
                    <a:lnTo>
                      <a:pt x="66" y="182"/>
                    </a:lnTo>
                    <a:lnTo>
                      <a:pt x="72" y="186"/>
                    </a:lnTo>
                    <a:lnTo>
                      <a:pt x="82" y="190"/>
                    </a:lnTo>
                    <a:lnTo>
                      <a:pt x="94" y="194"/>
                    </a:lnTo>
                    <a:lnTo>
                      <a:pt x="94" y="194"/>
                    </a:lnTo>
                    <a:lnTo>
                      <a:pt x="108" y="200"/>
                    </a:lnTo>
                    <a:lnTo>
                      <a:pt x="122" y="204"/>
                    </a:lnTo>
                    <a:lnTo>
                      <a:pt x="144" y="212"/>
                    </a:lnTo>
                    <a:lnTo>
                      <a:pt x="156" y="216"/>
                    </a:lnTo>
                    <a:lnTo>
                      <a:pt x="166" y="214"/>
                    </a:lnTo>
                    <a:lnTo>
                      <a:pt x="178" y="212"/>
                    </a:lnTo>
                    <a:lnTo>
                      <a:pt x="192" y="204"/>
                    </a:lnTo>
                    <a:lnTo>
                      <a:pt x="192" y="204"/>
                    </a:lnTo>
                    <a:lnTo>
                      <a:pt x="206" y="194"/>
                    </a:lnTo>
                    <a:lnTo>
                      <a:pt x="222" y="188"/>
                    </a:lnTo>
                    <a:lnTo>
                      <a:pt x="234" y="184"/>
                    </a:lnTo>
                    <a:lnTo>
                      <a:pt x="246" y="182"/>
                    </a:lnTo>
                    <a:lnTo>
                      <a:pt x="254" y="182"/>
                    </a:lnTo>
                    <a:lnTo>
                      <a:pt x="258" y="182"/>
                    </a:lnTo>
                    <a:lnTo>
                      <a:pt x="256" y="184"/>
                    </a:lnTo>
                    <a:lnTo>
                      <a:pt x="250" y="186"/>
                    </a:lnTo>
                    <a:lnTo>
                      <a:pt x="250" y="186"/>
                    </a:lnTo>
                    <a:lnTo>
                      <a:pt x="224" y="194"/>
                    </a:lnTo>
                    <a:lnTo>
                      <a:pt x="212" y="200"/>
                    </a:lnTo>
                    <a:lnTo>
                      <a:pt x="204" y="206"/>
                    </a:lnTo>
                    <a:lnTo>
                      <a:pt x="202" y="208"/>
                    </a:lnTo>
                    <a:lnTo>
                      <a:pt x="202" y="210"/>
                    </a:lnTo>
                    <a:lnTo>
                      <a:pt x="204" y="214"/>
                    </a:lnTo>
                    <a:lnTo>
                      <a:pt x="208" y="216"/>
                    </a:lnTo>
                    <a:lnTo>
                      <a:pt x="224" y="220"/>
                    </a:lnTo>
                    <a:lnTo>
                      <a:pt x="254" y="224"/>
                    </a:lnTo>
                    <a:lnTo>
                      <a:pt x="254" y="224"/>
                    </a:lnTo>
                    <a:lnTo>
                      <a:pt x="284" y="224"/>
                    </a:lnTo>
                    <a:lnTo>
                      <a:pt x="304" y="224"/>
                    </a:lnTo>
                    <a:lnTo>
                      <a:pt x="318" y="220"/>
                    </a:lnTo>
                    <a:lnTo>
                      <a:pt x="326" y="216"/>
                    </a:lnTo>
                    <a:lnTo>
                      <a:pt x="334" y="210"/>
                    </a:lnTo>
                    <a:lnTo>
                      <a:pt x="338" y="210"/>
                    </a:lnTo>
                    <a:lnTo>
                      <a:pt x="346" y="214"/>
                    </a:lnTo>
                    <a:lnTo>
                      <a:pt x="346" y="214"/>
                    </a:lnTo>
                    <a:lnTo>
                      <a:pt x="358" y="218"/>
                    </a:lnTo>
                    <a:lnTo>
                      <a:pt x="374" y="218"/>
                    </a:lnTo>
                    <a:lnTo>
                      <a:pt x="394" y="216"/>
                    </a:lnTo>
                    <a:lnTo>
                      <a:pt x="418" y="212"/>
                    </a:lnTo>
                    <a:lnTo>
                      <a:pt x="442" y="206"/>
                    </a:lnTo>
                    <a:lnTo>
                      <a:pt x="468" y="196"/>
                    </a:lnTo>
                    <a:lnTo>
                      <a:pt x="494" y="186"/>
                    </a:lnTo>
                    <a:lnTo>
                      <a:pt x="520" y="174"/>
                    </a:lnTo>
                    <a:lnTo>
                      <a:pt x="520" y="174"/>
                    </a:lnTo>
                    <a:lnTo>
                      <a:pt x="546" y="160"/>
                    </a:lnTo>
                    <a:lnTo>
                      <a:pt x="544" y="162"/>
                    </a:lnTo>
                    <a:lnTo>
                      <a:pt x="540" y="168"/>
                    </a:lnTo>
                    <a:lnTo>
                      <a:pt x="536" y="176"/>
                    </a:lnTo>
                    <a:lnTo>
                      <a:pt x="534" y="180"/>
                    </a:lnTo>
                    <a:lnTo>
                      <a:pt x="534" y="184"/>
                    </a:lnTo>
                    <a:lnTo>
                      <a:pt x="536" y="186"/>
                    </a:lnTo>
                    <a:lnTo>
                      <a:pt x="540" y="190"/>
                    </a:lnTo>
                    <a:lnTo>
                      <a:pt x="548" y="192"/>
                    </a:lnTo>
                    <a:lnTo>
                      <a:pt x="558" y="192"/>
                    </a:lnTo>
                    <a:lnTo>
                      <a:pt x="558" y="192"/>
                    </a:lnTo>
                    <a:lnTo>
                      <a:pt x="576" y="194"/>
                    </a:lnTo>
                    <a:lnTo>
                      <a:pt x="584" y="196"/>
                    </a:lnTo>
                    <a:lnTo>
                      <a:pt x="584" y="196"/>
                    </a:lnTo>
                    <a:lnTo>
                      <a:pt x="580" y="198"/>
                    </a:lnTo>
                    <a:lnTo>
                      <a:pt x="570" y="200"/>
                    </a:lnTo>
                    <a:lnTo>
                      <a:pt x="524" y="208"/>
                    </a:lnTo>
                    <a:lnTo>
                      <a:pt x="450" y="222"/>
                    </a:lnTo>
                    <a:lnTo>
                      <a:pt x="450" y="222"/>
                    </a:lnTo>
                    <a:lnTo>
                      <a:pt x="388" y="236"/>
                    </a:lnTo>
                    <a:lnTo>
                      <a:pt x="370" y="238"/>
                    </a:lnTo>
                    <a:lnTo>
                      <a:pt x="360" y="242"/>
                    </a:lnTo>
                    <a:lnTo>
                      <a:pt x="358" y="242"/>
                    </a:lnTo>
                    <a:lnTo>
                      <a:pt x="358" y="244"/>
                    </a:lnTo>
                    <a:lnTo>
                      <a:pt x="362" y="248"/>
                    </a:lnTo>
                    <a:lnTo>
                      <a:pt x="386" y="264"/>
                    </a:lnTo>
                    <a:lnTo>
                      <a:pt x="386" y="264"/>
                    </a:lnTo>
                    <a:lnTo>
                      <a:pt x="402" y="274"/>
                    </a:lnTo>
                    <a:lnTo>
                      <a:pt x="418" y="282"/>
                    </a:lnTo>
                    <a:lnTo>
                      <a:pt x="442" y="292"/>
                    </a:lnTo>
                    <a:lnTo>
                      <a:pt x="450" y="296"/>
                    </a:lnTo>
                    <a:lnTo>
                      <a:pt x="452" y="298"/>
                    </a:lnTo>
                    <a:lnTo>
                      <a:pt x="448" y="302"/>
                    </a:lnTo>
                    <a:lnTo>
                      <a:pt x="436" y="304"/>
                    </a:lnTo>
                    <a:lnTo>
                      <a:pt x="436" y="304"/>
                    </a:lnTo>
                    <a:lnTo>
                      <a:pt x="422" y="304"/>
                    </a:lnTo>
                    <a:lnTo>
                      <a:pt x="410" y="302"/>
                    </a:lnTo>
                    <a:lnTo>
                      <a:pt x="402" y="298"/>
                    </a:lnTo>
                    <a:lnTo>
                      <a:pt x="394" y="292"/>
                    </a:lnTo>
                    <a:lnTo>
                      <a:pt x="378" y="276"/>
                    </a:lnTo>
                    <a:lnTo>
                      <a:pt x="368" y="268"/>
                    </a:lnTo>
                    <a:lnTo>
                      <a:pt x="356" y="260"/>
                    </a:lnTo>
                    <a:lnTo>
                      <a:pt x="356" y="260"/>
                    </a:lnTo>
                    <a:lnTo>
                      <a:pt x="338" y="254"/>
                    </a:lnTo>
                    <a:lnTo>
                      <a:pt x="316" y="248"/>
                    </a:lnTo>
                    <a:lnTo>
                      <a:pt x="292" y="244"/>
                    </a:lnTo>
                    <a:lnTo>
                      <a:pt x="268" y="242"/>
                    </a:lnTo>
                    <a:lnTo>
                      <a:pt x="246" y="240"/>
                    </a:lnTo>
                    <a:lnTo>
                      <a:pt x="228" y="242"/>
                    </a:lnTo>
                    <a:lnTo>
                      <a:pt x="220" y="244"/>
                    </a:lnTo>
                    <a:lnTo>
                      <a:pt x="216" y="246"/>
                    </a:lnTo>
                    <a:lnTo>
                      <a:pt x="212" y="250"/>
                    </a:lnTo>
                    <a:lnTo>
                      <a:pt x="210" y="254"/>
                    </a:lnTo>
                    <a:lnTo>
                      <a:pt x="210" y="254"/>
                    </a:lnTo>
                    <a:lnTo>
                      <a:pt x="210" y="270"/>
                    </a:lnTo>
                    <a:lnTo>
                      <a:pt x="212" y="274"/>
                    </a:lnTo>
                    <a:lnTo>
                      <a:pt x="214" y="278"/>
                    </a:lnTo>
                    <a:lnTo>
                      <a:pt x="226" y="284"/>
                    </a:lnTo>
                    <a:lnTo>
                      <a:pt x="250" y="292"/>
                    </a:lnTo>
                    <a:lnTo>
                      <a:pt x="250" y="292"/>
                    </a:lnTo>
                    <a:lnTo>
                      <a:pt x="262" y="298"/>
                    </a:lnTo>
                    <a:lnTo>
                      <a:pt x="276" y="304"/>
                    </a:lnTo>
                    <a:lnTo>
                      <a:pt x="294" y="318"/>
                    </a:lnTo>
                    <a:lnTo>
                      <a:pt x="300" y="326"/>
                    </a:lnTo>
                    <a:lnTo>
                      <a:pt x="302" y="330"/>
                    </a:lnTo>
                    <a:lnTo>
                      <a:pt x="302" y="334"/>
                    </a:lnTo>
                    <a:lnTo>
                      <a:pt x="296" y="336"/>
                    </a:lnTo>
                    <a:lnTo>
                      <a:pt x="296" y="336"/>
                    </a:lnTo>
                    <a:lnTo>
                      <a:pt x="290" y="338"/>
                    </a:lnTo>
                    <a:lnTo>
                      <a:pt x="286" y="340"/>
                    </a:lnTo>
                    <a:lnTo>
                      <a:pt x="284" y="344"/>
                    </a:lnTo>
                    <a:lnTo>
                      <a:pt x="286" y="346"/>
                    </a:lnTo>
                    <a:lnTo>
                      <a:pt x="290" y="348"/>
                    </a:lnTo>
                    <a:lnTo>
                      <a:pt x="296" y="352"/>
                    </a:lnTo>
                    <a:lnTo>
                      <a:pt x="308" y="354"/>
                    </a:lnTo>
                    <a:lnTo>
                      <a:pt x="320" y="356"/>
                    </a:lnTo>
                    <a:lnTo>
                      <a:pt x="320" y="356"/>
                    </a:lnTo>
                    <a:lnTo>
                      <a:pt x="336" y="356"/>
                    </a:lnTo>
                    <a:lnTo>
                      <a:pt x="348" y="360"/>
                    </a:lnTo>
                    <a:lnTo>
                      <a:pt x="356" y="362"/>
                    </a:lnTo>
                    <a:lnTo>
                      <a:pt x="362" y="366"/>
                    </a:lnTo>
                    <a:lnTo>
                      <a:pt x="364" y="368"/>
                    </a:lnTo>
                    <a:lnTo>
                      <a:pt x="360" y="368"/>
                    </a:lnTo>
                    <a:lnTo>
                      <a:pt x="352" y="368"/>
                    </a:lnTo>
                    <a:lnTo>
                      <a:pt x="340" y="368"/>
                    </a:lnTo>
                    <a:lnTo>
                      <a:pt x="340" y="368"/>
                    </a:lnTo>
                    <a:lnTo>
                      <a:pt x="320" y="366"/>
                    </a:lnTo>
                    <a:lnTo>
                      <a:pt x="298" y="364"/>
                    </a:lnTo>
                    <a:lnTo>
                      <a:pt x="250" y="366"/>
                    </a:lnTo>
                    <a:lnTo>
                      <a:pt x="228" y="368"/>
                    </a:lnTo>
                    <a:lnTo>
                      <a:pt x="208" y="372"/>
                    </a:lnTo>
                    <a:lnTo>
                      <a:pt x="192" y="376"/>
                    </a:lnTo>
                    <a:lnTo>
                      <a:pt x="182" y="382"/>
                    </a:lnTo>
                    <a:lnTo>
                      <a:pt x="182" y="382"/>
                    </a:lnTo>
                    <a:lnTo>
                      <a:pt x="176" y="388"/>
                    </a:lnTo>
                    <a:lnTo>
                      <a:pt x="172" y="394"/>
                    </a:lnTo>
                    <a:lnTo>
                      <a:pt x="170" y="402"/>
                    </a:lnTo>
                    <a:lnTo>
                      <a:pt x="168" y="410"/>
                    </a:lnTo>
                    <a:lnTo>
                      <a:pt x="170" y="416"/>
                    </a:lnTo>
                    <a:lnTo>
                      <a:pt x="176" y="420"/>
                    </a:lnTo>
                    <a:lnTo>
                      <a:pt x="184" y="422"/>
                    </a:lnTo>
                    <a:lnTo>
                      <a:pt x="196" y="420"/>
                    </a:lnTo>
                    <a:lnTo>
                      <a:pt x="196" y="420"/>
                    </a:lnTo>
                    <a:lnTo>
                      <a:pt x="208" y="418"/>
                    </a:lnTo>
                    <a:lnTo>
                      <a:pt x="216" y="418"/>
                    </a:lnTo>
                    <a:lnTo>
                      <a:pt x="220" y="418"/>
                    </a:lnTo>
                    <a:lnTo>
                      <a:pt x="224" y="420"/>
                    </a:lnTo>
                    <a:lnTo>
                      <a:pt x="226" y="422"/>
                    </a:lnTo>
                    <a:lnTo>
                      <a:pt x="230" y="424"/>
                    </a:lnTo>
                    <a:lnTo>
                      <a:pt x="236" y="424"/>
                    </a:lnTo>
                    <a:lnTo>
                      <a:pt x="246" y="424"/>
                    </a:lnTo>
                    <a:lnTo>
                      <a:pt x="246" y="424"/>
                    </a:lnTo>
                    <a:lnTo>
                      <a:pt x="256" y="422"/>
                    </a:lnTo>
                    <a:lnTo>
                      <a:pt x="260" y="422"/>
                    </a:lnTo>
                    <a:lnTo>
                      <a:pt x="260" y="424"/>
                    </a:lnTo>
                    <a:lnTo>
                      <a:pt x="260" y="428"/>
                    </a:lnTo>
                    <a:lnTo>
                      <a:pt x="258" y="434"/>
                    </a:lnTo>
                    <a:lnTo>
                      <a:pt x="256" y="440"/>
                    </a:lnTo>
                    <a:lnTo>
                      <a:pt x="258" y="450"/>
                    </a:lnTo>
                    <a:lnTo>
                      <a:pt x="266" y="460"/>
                    </a:lnTo>
                    <a:lnTo>
                      <a:pt x="266" y="460"/>
                    </a:lnTo>
                    <a:lnTo>
                      <a:pt x="270" y="464"/>
                    </a:lnTo>
                    <a:lnTo>
                      <a:pt x="276" y="468"/>
                    </a:lnTo>
                    <a:lnTo>
                      <a:pt x="282" y="470"/>
                    </a:lnTo>
                    <a:lnTo>
                      <a:pt x="288" y="472"/>
                    </a:lnTo>
                    <a:lnTo>
                      <a:pt x="302" y="470"/>
                    </a:lnTo>
                    <a:lnTo>
                      <a:pt x="316" y="466"/>
                    </a:lnTo>
                    <a:lnTo>
                      <a:pt x="330" y="460"/>
                    </a:lnTo>
                    <a:lnTo>
                      <a:pt x="342" y="450"/>
                    </a:lnTo>
                    <a:lnTo>
                      <a:pt x="354" y="442"/>
                    </a:lnTo>
                    <a:lnTo>
                      <a:pt x="366" y="432"/>
                    </a:lnTo>
                    <a:lnTo>
                      <a:pt x="366" y="432"/>
                    </a:lnTo>
                    <a:lnTo>
                      <a:pt x="372" y="426"/>
                    </a:lnTo>
                    <a:lnTo>
                      <a:pt x="372" y="428"/>
                    </a:lnTo>
                    <a:lnTo>
                      <a:pt x="372" y="430"/>
                    </a:lnTo>
                    <a:lnTo>
                      <a:pt x="366" y="440"/>
                    </a:lnTo>
                    <a:lnTo>
                      <a:pt x="356" y="452"/>
                    </a:lnTo>
                    <a:lnTo>
                      <a:pt x="342" y="464"/>
                    </a:lnTo>
                    <a:lnTo>
                      <a:pt x="326" y="476"/>
                    </a:lnTo>
                    <a:lnTo>
                      <a:pt x="316" y="482"/>
                    </a:lnTo>
                    <a:lnTo>
                      <a:pt x="306" y="484"/>
                    </a:lnTo>
                    <a:lnTo>
                      <a:pt x="296" y="486"/>
                    </a:lnTo>
                    <a:lnTo>
                      <a:pt x="286" y="486"/>
                    </a:lnTo>
                    <a:lnTo>
                      <a:pt x="286" y="486"/>
                    </a:lnTo>
                    <a:lnTo>
                      <a:pt x="270" y="482"/>
                    </a:lnTo>
                    <a:lnTo>
                      <a:pt x="256" y="476"/>
                    </a:lnTo>
                    <a:lnTo>
                      <a:pt x="246" y="468"/>
                    </a:lnTo>
                    <a:lnTo>
                      <a:pt x="238" y="460"/>
                    </a:lnTo>
                    <a:lnTo>
                      <a:pt x="228" y="452"/>
                    </a:lnTo>
                    <a:lnTo>
                      <a:pt x="218" y="446"/>
                    </a:lnTo>
                    <a:lnTo>
                      <a:pt x="206" y="440"/>
                    </a:lnTo>
                    <a:lnTo>
                      <a:pt x="190" y="438"/>
                    </a:lnTo>
                    <a:lnTo>
                      <a:pt x="190" y="438"/>
                    </a:lnTo>
                    <a:lnTo>
                      <a:pt x="160" y="440"/>
                    </a:lnTo>
                    <a:lnTo>
                      <a:pt x="150" y="440"/>
                    </a:lnTo>
                    <a:lnTo>
                      <a:pt x="144" y="444"/>
                    </a:lnTo>
                    <a:lnTo>
                      <a:pt x="140" y="446"/>
                    </a:lnTo>
                    <a:lnTo>
                      <a:pt x="140" y="450"/>
                    </a:lnTo>
                    <a:lnTo>
                      <a:pt x="144" y="456"/>
                    </a:lnTo>
                    <a:lnTo>
                      <a:pt x="150" y="462"/>
                    </a:lnTo>
                    <a:lnTo>
                      <a:pt x="150" y="462"/>
                    </a:lnTo>
                    <a:lnTo>
                      <a:pt x="166" y="476"/>
                    </a:lnTo>
                    <a:lnTo>
                      <a:pt x="182" y="490"/>
                    </a:lnTo>
                    <a:lnTo>
                      <a:pt x="184" y="494"/>
                    </a:lnTo>
                    <a:lnTo>
                      <a:pt x="184" y="496"/>
                    </a:lnTo>
                    <a:lnTo>
                      <a:pt x="182" y="498"/>
                    </a:lnTo>
                    <a:lnTo>
                      <a:pt x="174" y="500"/>
                    </a:lnTo>
                    <a:lnTo>
                      <a:pt x="160" y="502"/>
                    </a:lnTo>
                    <a:lnTo>
                      <a:pt x="160" y="502"/>
                    </a:lnTo>
                    <a:lnTo>
                      <a:pt x="142" y="502"/>
                    </a:lnTo>
                    <a:lnTo>
                      <a:pt x="124" y="506"/>
                    </a:lnTo>
                    <a:lnTo>
                      <a:pt x="110" y="512"/>
                    </a:lnTo>
                    <a:lnTo>
                      <a:pt x="98" y="518"/>
                    </a:lnTo>
                    <a:lnTo>
                      <a:pt x="90" y="526"/>
                    </a:lnTo>
                    <a:lnTo>
                      <a:pt x="88" y="534"/>
                    </a:lnTo>
                    <a:lnTo>
                      <a:pt x="88" y="538"/>
                    </a:lnTo>
                    <a:lnTo>
                      <a:pt x="88" y="542"/>
                    </a:lnTo>
                    <a:lnTo>
                      <a:pt x="92" y="546"/>
                    </a:lnTo>
                    <a:lnTo>
                      <a:pt x="96" y="550"/>
                    </a:lnTo>
                    <a:lnTo>
                      <a:pt x="96" y="550"/>
                    </a:lnTo>
                    <a:lnTo>
                      <a:pt x="100" y="552"/>
                    </a:lnTo>
                    <a:lnTo>
                      <a:pt x="104" y="552"/>
                    </a:lnTo>
                    <a:lnTo>
                      <a:pt x="114" y="552"/>
                    </a:lnTo>
                    <a:lnTo>
                      <a:pt x="124" y="552"/>
                    </a:lnTo>
                    <a:lnTo>
                      <a:pt x="130" y="554"/>
                    </a:lnTo>
                    <a:lnTo>
                      <a:pt x="138" y="558"/>
                    </a:lnTo>
                    <a:lnTo>
                      <a:pt x="138" y="558"/>
                    </a:lnTo>
                    <a:lnTo>
                      <a:pt x="146" y="562"/>
                    </a:lnTo>
                    <a:lnTo>
                      <a:pt x="154" y="566"/>
                    </a:lnTo>
                    <a:lnTo>
                      <a:pt x="162" y="566"/>
                    </a:lnTo>
                    <a:lnTo>
                      <a:pt x="170" y="564"/>
                    </a:lnTo>
                    <a:lnTo>
                      <a:pt x="186" y="560"/>
                    </a:lnTo>
                    <a:lnTo>
                      <a:pt x="200" y="552"/>
                    </a:lnTo>
                    <a:lnTo>
                      <a:pt x="200" y="552"/>
                    </a:lnTo>
                    <a:lnTo>
                      <a:pt x="206" y="552"/>
                    </a:lnTo>
                    <a:lnTo>
                      <a:pt x="212" y="552"/>
                    </a:lnTo>
                    <a:lnTo>
                      <a:pt x="226" y="556"/>
                    </a:lnTo>
                    <a:lnTo>
                      <a:pt x="244" y="562"/>
                    </a:lnTo>
                    <a:lnTo>
                      <a:pt x="256" y="566"/>
                    </a:lnTo>
                    <a:lnTo>
                      <a:pt x="272" y="566"/>
                    </a:lnTo>
                    <a:lnTo>
                      <a:pt x="272" y="566"/>
                    </a:lnTo>
                    <a:lnTo>
                      <a:pt x="286" y="566"/>
                    </a:lnTo>
                    <a:lnTo>
                      <a:pt x="294" y="564"/>
                    </a:lnTo>
                    <a:lnTo>
                      <a:pt x="298" y="560"/>
                    </a:lnTo>
                    <a:lnTo>
                      <a:pt x="302" y="556"/>
                    </a:lnTo>
                    <a:lnTo>
                      <a:pt x="306" y="554"/>
                    </a:lnTo>
                    <a:lnTo>
                      <a:pt x="312" y="552"/>
                    </a:lnTo>
                    <a:lnTo>
                      <a:pt x="322" y="552"/>
                    </a:lnTo>
                    <a:lnTo>
                      <a:pt x="336" y="558"/>
                    </a:lnTo>
                    <a:lnTo>
                      <a:pt x="336" y="558"/>
                    </a:lnTo>
                    <a:lnTo>
                      <a:pt x="346" y="560"/>
                    </a:lnTo>
                    <a:lnTo>
                      <a:pt x="356" y="560"/>
                    </a:lnTo>
                    <a:lnTo>
                      <a:pt x="376" y="560"/>
                    </a:lnTo>
                    <a:lnTo>
                      <a:pt x="394" y="556"/>
                    </a:lnTo>
                    <a:lnTo>
                      <a:pt x="412" y="552"/>
                    </a:lnTo>
                    <a:lnTo>
                      <a:pt x="426" y="548"/>
                    </a:lnTo>
                    <a:lnTo>
                      <a:pt x="436" y="548"/>
                    </a:lnTo>
                    <a:lnTo>
                      <a:pt x="438" y="548"/>
                    </a:lnTo>
                    <a:lnTo>
                      <a:pt x="440" y="550"/>
                    </a:lnTo>
                    <a:lnTo>
                      <a:pt x="442" y="554"/>
                    </a:lnTo>
                    <a:lnTo>
                      <a:pt x="440" y="560"/>
                    </a:lnTo>
                    <a:lnTo>
                      <a:pt x="440" y="560"/>
                    </a:lnTo>
                    <a:lnTo>
                      <a:pt x="438" y="564"/>
                    </a:lnTo>
                    <a:lnTo>
                      <a:pt x="438" y="570"/>
                    </a:lnTo>
                    <a:lnTo>
                      <a:pt x="440" y="572"/>
                    </a:lnTo>
                    <a:lnTo>
                      <a:pt x="442" y="576"/>
                    </a:lnTo>
                    <a:lnTo>
                      <a:pt x="450" y="578"/>
                    </a:lnTo>
                    <a:lnTo>
                      <a:pt x="462" y="578"/>
                    </a:lnTo>
                    <a:lnTo>
                      <a:pt x="474" y="574"/>
                    </a:lnTo>
                    <a:lnTo>
                      <a:pt x="486" y="570"/>
                    </a:lnTo>
                    <a:lnTo>
                      <a:pt x="510" y="558"/>
                    </a:lnTo>
                    <a:lnTo>
                      <a:pt x="510" y="558"/>
                    </a:lnTo>
                    <a:lnTo>
                      <a:pt x="518" y="552"/>
                    </a:lnTo>
                    <a:lnTo>
                      <a:pt x="528" y="552"/>
                    </a:lnTo>
                    <a:lnTo>
                      <a:pt x="544" y="550"/>
                    </a:lnTo>
                    <a:lnTo>
                      <a:pt x="550" y="550"/>
                    </a:lnTo>
                    <a:lnTo>
                      <a:pt x="556" y="546"/>
                    </a:lnTo>
                    <a:lnTo>
                      <a:pt x="560" y="538"/>
                    </a:lnTo>
                    <a:lnTo>
                      <a:pt x="562" y="526"/>
                    </a:lnTo>
                    <a:lnTo>
                      <a:pt x="562" y="526"/>
                    </a:lnTo>
                    <a:lnTo>
                      <a:pt x="562" y="520"/>
                    </a:lnTo>
                    <a:lnTo>
                      <a:pt x="560" y="518"/>
                    </a:lnTo>
                    <a:lnTo>
                      <a:pt x="558" y="514"/>
                    </a:lnTo>
                    <a:lnTo>
                      <a:pt x="556" y="514"/>
                    </a:lnTo>
                    <a:lnTo>
                      <a:pt x="546" y="512"/>
                    </a:lnTo>
                    <a:lnTo>
                      <a:pt x="536" y="512"/>
                    </a:lnTo>
                    <a:lnTo>
                      <a:pt x="526" y="514"/>
                    </a:lnTo>
                    <a:lnTo>
                      <a:pt x="518" y="514"/>
                    </a:lnTo>
                    <a:lnTo>
                      <a:pt x="512" y="512"/>
                    </a:lnTo>
                    <a:lnTo>
                      <a:pt x="510" y="510"/>
                    </a:lnTo>
                    <a:lnTo>
                      <a:pt x="508" y="506"/>
                    </a:lnTo>
                    <a:lnTo>
                      <a:pt x="508" y="506"/>
                    </a:lnTo>
                    <a:lnTo>
                      <a:pt x="510" y="500"/>
                    </a:lnTo>
                    <a:lnTo>
                      <a:pt x="512" y="494"/>
                    </a:lnTo>
                    <a:lnTo>
                      <a:pt x="514" y="490"/>
                    </a:lnTo>
                    <a:lnTo>
                      <a:pt x="520" y="488"/>
                    </a:lnTo>
                    <a:lnTo>
                      <a:pt x="532" y="482"/>
                    </a:lnTo>
                    <a:lnTo>
                      <a:pt x="550" y="472"/>
                    </a:lnTo>
                    <a:lnTo>
                      <a:pt x="550" y="472"/>
                    </a:lnTo>
                    <a:lnTo>
                      <a:pt x="554" y="468"/>
                    </a:lnTo>
                    <a:lnTo>
                      <a:pt x="556" y="464"/>
                    </a:lnTo>
                    <a:lnTo>
                      <a:pt x="556" y="460"/>
                    </a:lnTo>
                    <a:lnTo>
                      <a:pt x="556" y="456"/>
                    </a:lnTo>
                    <a:lnTo>
                      <a:pt x="552" y="448"/>
                    </a:lnTo>
                    <a:lnTo>
                      <a:pt x="548" y="442"/>
                    </a:lnTo>
                    <a:lnTo>
                      <a:pt x="546" y="436"/>
                    </a:lnTo>
                    <a:lnTo>
                      <a:pt x="548" y="434"/>
                    </a:lnTo>
                    <a:lnTo>
                      <a:pt x="550" y="432"/>
                    </a:lnTo>
                    <a:lnTo>
                      <a:pt x="560" y="430"/>
                    </a:lnTo>
                    <a:lnTo>
                      <a:pt x="582" y="434"/>
                    </a:lnTo>
                    <a:lnTo>
                      <a:pt x="582" y="434"/>
                    </a:lnTo>
                    <a:lnTo>
                      <a:pt x="602" y="436"/>
                    </a:lnTo>
                    <a:lnTo>
                      <a:pt x="620" y="434"/>
                    </a:lnTo>
                    <a:lnTo>
                      <a:pt x="636" y="430"/>
                    </a:lnTo>
                    <a:lnTo>
                      <a:pt x="650" y="424"/>
                    </a:lnTo>
                    <a:lnTo>
                      <a:pt x="660" y="418"/>
                    </a:lnTo>
                    <a:lnTo>
                      <a:pt x="666" y="410"/>
                    </a:lnTo>
                    <a:lnTo>
                      <a:pt x="668" y="402"/>
                    </a:lnTo>
                    <a:lnTo>
                      <a:pt x="668" y="400"/>
                    </a:lnTo>
                    <a:lnTo>
                      <a:pt x="666" y="396"/>
                    </a:lnTo>
                    <a:lnTo>
                      <a:pt x="666" y="396"/>
                    </a:lnTo>
                    <a:lnTo>
                      <a:pt x="664" y="394"/>
                    </a:lnTo>
                    <a:lnTo>
                      <a:pt x="664" y="392"/>
                    </a:lnTo>
                    <a:lnTo>
                      <a:pt x="666" y="388"/>
                    </a:lnTo>
                    <a:lnTo>
                      <a:pt x="680" y="382"/>
                    </a:lnTo>
                    <a:lnTo>
                      <a:pt x="684" y="378"/>
                    </a:lnTo>
                    <a:lnTo>
                      <a:pt x="684" y="376"/>
                    </a:lnTo>
                    <a:lnTo>
                      <a:pt x="684" y="372"/>
                    </a:lnTo>
                    <a:lnTo>
                      <a:pt x="678" y="366"/>
                    </a:lnTo>
                    <a:lnTo>
                      <a:pt x="662" y="356"/>
                    </a:lnTo>
                    <a:lnTo>
                      <a:pt x="662" y="356"/>
                    </a:lnTo>
                    <a:lnTo>
                      <a:pt x="648" y="350"/>
                    </a:lnTo>
                    <a:lnTo>
                      <a:pt x="644" y="348"/>
                    </a:lnTo>
                    <a:lnTo>
                      <a:pt x="644" y="346"/>
                    </a:lnTo>
                    <a:lnTo>
                      <a:pt x="650" y="346"/>
                    </a:lnTo>
                    <a:lnTo>
                      <a:pt x="662" y="348"/>
                    </a:lnTo>
                    <a:lnTo>
                      <a:pt x="674" y="348"/>
                    </a:lnTo>
                    <a:lnTo>
                      <a:pt x="686" y="348"/>
                    </a:lnTo>
                    <a:lnTo>
                      <a:pt x="690" y="348"/>
                    </a:lnTo>
                    <a:lnTo>
                      <a:pt x="694" y="346"/>
                    </a:lnTo>
                    <a:lnTo>
                      <a:pt x="696" y="344"/>
                    </a:lnTo>
                    <a:lnTo>
                      <a:pt x="694" y="340"/>
                    </a:lnTo>
                    <a:lnTo>
                      <a:pt x="694" y="340"/>
                    </a:lnTo>
                    <a:lnTo>
                      <a:pt x="690" y="332"/>
                    </a:lnTo>
                    <a:lnTo>
                      <a:pt x="684" y="328"/>
                    </a:lnTo>
                    <a:lnTo>
                      <a:pt x="680" y="324"/>
                    </a:lnTo>
                    <a:lnTo>
                      <a:pt x="674" y="324"/>
                    </a:lnTo>
                    <a:lnTo>
                      <a:pt x="658" y="326"/>
                    </a:lnTo>
                    <a:lnTo>
                      <a:pt x="638" y="328"/>
                    </a:lnTo>
                    <a:lnTo>
                      <a:pt x="638" y="328"/>
                    </a:lnTo>
                    <a:lnTo>
                      <a:pt x="614" y="328"/>
                    </a:lnTo>
                    <a:lnTo>
                      <a:pt x="592" y="328"/>
                    </a:lnTo>
                    <a:lnTo>
                      <a:pt x="584" y="328"/>
                    </a:lnTo>
                    <a:lnTo>
                      <a:pt x="578" y="326"/>
                    </a:lnTo>
                    <a:lnTo>
                      <a:pt x="576" y="324"/>
                    </a:lnTo>
                    <a:lnTo>
                      <a:pt x="580" y="320"/>
                    </a:lnTo>
                    <a:lnTo>
                      <a:pt x="580" y="320"/>
                    </a:lnTo>
                    <a:lnTo>
                      <a:pt x="588" y="318"/>
                    </a:lnTo>
                    <a:lnTo>
                      <a:pt x="602" y="314"/>
                    </a:lnTo>
                    <a:lnTo>
                      <a:pt x="644" y="312"/>
                    </a:lnTo>
                    <a:lnTo>
                      <a:pt x="692" y="310"/>
                    </a:lnTo>
                    <a:lnTo>
                      <a:pt x="730" y="306"/>
                    </a:lnTo>
                    <a:lnTo>
                      <a:pt x="730" y="306"/>
                    </a:lnTo>
                    <a:lnTo>
                      <a:pt x="742" y="304"/>
                    </a:lnTo>
                    <a:lnTo>
                      <a:pt x="750" y="300"/>
                    </a:lnTo>
                    <a:lnTo>
                      <a:pt x="752" y="296"/>
                    </a:lnTo>
                    <a:lnTo>
                      <a:pt x="752" y="290"/>
                    </a:lnTo>
                    <a:lnTo>
                      <a:pt x="752" y="284"/>
                    </a:lnTo>
                    <a:lnTo>
                      <a:pt x="754" y="284"/>
                    </a:lnTo>
                    <a:lnTo>
                      <a:pt x="762" y="286"/>
                    </a:lnTo>
                    <a:lnTo>
                      <a:pt x="762" y="286"/>
                    </a:lnTo>
                    <a:lnTo>
                      <a:pt x="770" y="290"/>
                    </a:lnTo>
                    <a:lnTo>
                      <a:pt x="780" y="292"/>
                    </a:lnTo>
                    <a:lnTo>
                      <a:pt x="790" y="294"/>
                    </a:lnTo>
                    <a:lnTo>
                      <a:pt x="800" y="292"/>
                    </a:lnTo>
                    <a:lnTo>
                      <a:pt x="812" y="290"/>
                    </a:lnTo>
                    <a:lnTo>
                      <a:pt x="822" y="286"/>
                    </a:lnTo>
                    <a:lnTo>
                      <a:pt x="832" y="278"/>
                    </a:lnTo>
                    <a:lnTo>
                      <a:pt x="842" y="270"/>
                    </a:lnTo>
                    <a:lnTo>
                      <a:pt x="842" y="270"/>
                    </a:lnTo>
                    <a:lnTo>
                      <a:pt x="852" y="260"/>
                    </a:lnTo>
                    <a:lnTo>
                      <a:pt x="866" y="248"/>
                    </a:lnTo>
                    <a:lnTo>
                      <a:pt x="882" y="238"/>
                    </a:lnTo>
                    <a:lnTo>
                      <a:pt x="902" y="228"/>
                    </a:lnTo>
                    <a:lnTo>
                      <a:pt x="954" y="204"/>
                    </a:lnTo>
                    <a:lnTo>
                      <a:pt x="1020" y="178"/>
                    </a:lnTo>
                    <a:lnTo>
                      <a:pt x="1020" y="178"/>
                    </a:lnTo>
                    <a:lnTo>
                      <a:pt x="1076" y="154"/>
                    </a:lnTo>
                    <a:lnTo>
                      <a:pt x="1092" y="146"/>
                    </a:lnTo>
                    <a:lnTo>
                      <a:pt x="1098" y="142"/>
                    </a:lnTo>
                    <a:lnTo>
                      <a:pt x="1098" y="140"/>
                    </a:lnTo>
                    <a:lnTo>
                      <a:pt x="1094" y="140"/>
                    </a:lnTo>
                    <a:lnTo>
                      <a:pt x="1084" y="140"/>
                    </a:lnTo>
                    <a:lnTo>
                      <a:pt x="1038" y="142"/>
                    </a:lnTo>
                    <a:lnTo>
                      <a:pt x="1038" y="142"/>
                    </a:lnTo>
                    <a:lnTo>
                      <a:pt x="1014" y="144"/>
                    </a:lnTo>
                    <a:lnTo>
                      <a:pt x="1002" y="144"/>
                    </a:lnTo>
                    <a:lnTo>
                      <a:pt x="1000" y="142"/>
                    </a:lnTo>
                    <a:lnTo>
                      <a:pt x="1000" y="142"/>
                    </a:lnTo>
                    <a:lnTo>
                      <a:pt x="1006" y="138"/>
                    </a:lnTo>
                    <a:lnTo>
                      <a:pt x="1034" y="130"/>
                    </a:lnTo>
                    <a:lnTo>
                      <a:pt x="1072" y="122"/>
                    </a:lnTo>
                    <a:lnTo>
                      <a:pt x="1072" y="122"/>
                    </a:lnTo>
                    <a:lnTo>
                      <a:pt x="1118" y="112"/>
                    </a:lnTo>
                    <a:lnTo>
                      <a:pt x="1172" y="100"/>
                    </a:lnTo>
                    <a:lnTo>
                      <a:pt x="1198" y="92"/>
                    </a:lnTo>
                    <a:lnTo>
                      <a:pt x="1218" y="84"/>
                    </a:lnTo>
                    <a:lnTo>
                      <a:pt x="1232" y="76"/>
                    </a:lnTo>
                    <a:lnTo>
                      <a:pt x="1236" y="72"/>
                    </a:lnTo>
                    <a:lnTo>
                      <a:pt x="1236" y="68"/>
                    </a:lnTo>
                    <a:lnTo>
                      <a:pt x="1236" y="68"/>
                    </a:lnTo>
                    <a:lnTo>
                      <a:pt x="1236" y="64"/>
                    </a:lnTo>
                    <a:lnTo>
                      <a:pt x="1234" y="62"/>
                    </a:lnTo>
                    <a:lnTo>
                      <a:pt x="1224" y="58"/>
                    </a:lnTo>
                    <a:lnTo>
                      <a:pt x="1210" y="58"/>
                    </a:lnTo>
                    <a:lnTo>
                      <a:pt x="1196" y="56"/>
                    </a:lnTo>
                    <a:lnTo>
                      <a:pt x="1182" y="56"/>
                    </a:lnTo>
                    <a:lnTo>
                      <a:pt x="1168" y="54"/>
                    </a:lnTo>
                    <a:lnTo>
                      <a:pt x="1160" y="50"/>
                    </a:lnTo>
                    <a:lnTo>
                      <a:pt x="1158" y="48"/>
                    </a:lnTo>
                    <a:lnTo>
                      <a:pt x="1156" y="44"/>
                    </a:lnTo>
                    <a:lnTo>
                      <a:pt x="1156" y="44"/>
                    </a:lnTo>
                    <a:lnTo>
                      <a:pt x="1156" y="40"/>
                    </a:lnTo>
                    <a:lnTo>
                      <a:pt x="1154" y="36"/>
                    </a:lnTo>
                    <a:lnTo>
                      <a:pt x="1146" y="30"/>
                    </a:lnTo>
                    <a:lnTo>
                      <a:pt x="1136" y="26"/>
                    </a:lnTo>
                    <a:lnTo>
                      <a:pt x="1122" y="24"/>
                    </a:lnTo>
                    <a:lnTo>
                      <a:pt x="1094" y="20"/>
                    </a:lnTo>
                    <a:lnTo>
                      <a:pt x="1078" y="20"/>
                    </a:lnTo>
                    <a:lnTo>
                      <a:pt x="1078" y="20"/>
                    </a:lnTo>
                    <a:lnTo>
                      <a:pt x="1062" y="22"/>
                    </a:lnTo>
                    <a:lnTo>
                      <a:pt x="1050" y="22"/>
                    </a:lnTo>
                    <a:lnTo>
                      <a:pt x="1038" y="22"/>
                    </a:lnTo>
                    <a:lnTo>
                      <a:pt x="1018" y="30"/>
                    </a:lnTo>
                    <a:lnTo>
                      <a:pt x="1018" y="30"/>
                    </a:lnTo>
                    <a:lnTo>
                      <a:pt x="1004" y="34"/>
                    </a:lnTo>
                    <a:lnTo>
                      <a:pt x="990" y="38"/>
                    </a:lnTo>
                    <a:lnTo>
                      <a:pt x="962" y="40"/>
                    </a:lnTo>
                    <a:lnTo>
                      <a:pt x="948" y="40"/>
                    </a:lnTo>
                    <a:lnTo>
                      <a:pt x="948" y="40"/>
                    </a:lnTo>
                    <a:lnTo>
                      <a:pt x="948" y="38"/>
                    </a:lnTo>
                    <a:lnTo>
                      <a:pt x="958" y="36"/>
                    </a:lnTo>
                    <a:lnTo>
                      <a:pt x="958" y="36"/>
                    </a:lnTo>
                    <a:lnTo>
                      <a:pt x="986" y="30"/>
                    </a:lnTo>
                    <a:lnTo>
                      <a:pt x="1004" y="24"/>
                    </a:lnTo>
                    <a:lnTo>
                      <a:pt x="1008" y="22"/>
                    </a:lnTo>
                    <a:lnTo>
                      <a:pt x="1008" y="20"/>
                    </a:lnTo>
                    <a:lnTo>
                      <a:pt x="1006" y="20"/>
                    </a:lnTo>
                    <a:lnTo>
                      <a:pt x="998" y="18"/>
                    </a:lnTo>
                    <a:lnTo>
                      <a:pt x="980" y="16"/>
                    </a:lnTo>
                    <a:lnTo>
                      <a:pt x="980" y="16"/>
                    </a:lnTo>
                    <a:lnTo>
                      <a:pt x="958" y="16"/>
                    </a:lnTo>
                    <a:lnTo>
                      <a:pt x="942" y="14"/>
                    </a:lnTo>
                    <a:lnTo>
                      <a:pt x="912" y="6"/>
                    </a:lnTo>
                    <a:lnTo>
                      <a:pt x="900" y="2"/>
                    </a:lnTo>
                    <a:lnTo>
                      <a:pt x="888" y="0"/>
                    </a:lnTo>
                    <a:lnTo>
                      <a:pt x="874" y="0"/>
                    </a:lnTo>
                    <a:lnTo>
                      <a:pt x="858" y="2"/>
                    </a:lnTo>
                    <a:lnTo>
                      <a:pt x="858" y="2"/>
                    </a:lnTo>
                    <a:lnTo>
                      <a:pt x="830" y="4"/>
                    </a:lnTo>
                    <a:lnTo>
                      <a:pt x="808" y="4"/>
                    </a:lnTo>
                    <a:lnTo>
                      <a:pt x="788" y="4"/>
                    </a:lnTo>
                    <a:lnTo>
                      <a:pt x="776" y="6"/>
                    </a:lnTo>
                    <a:lnTo>
                      <a:pt x="762" y="10"/>
                    </a:lnTo>
                    <a:lnTo>
                      <a:pt x="762" y="10"/>
                    </a:lnTo>
                    <a:lnTo>
                      <a:pt x="746" y="14"/>
                    </a:lnTo>
                    <a:lnTo>
                      <a:pt x="728" y="14"/>
                    </a:lnTo>
                    <a:lnTo>
                      <a:pt x="690" y="10"/>
                    </a:lnTo>
                    <a:lnTo>
                      <a:pt x="666" y="10"/>
                    </a:lnTo>
                    <a:lnTo>
                      <a:pt x="640" y="10"/>
                    </a:lnTo>
                    <a:lnTo>
                      <a:pt x="608" y="12"/>
                    </a:lnTo>
                    <a:lnTo>
                      <a:pt x="574" y="20"/>
                    </a:lnTo>
                    <a:lnTo>
                      <a:pt x="574" y="20"/>
                    </a:lnTo>
                    <a:lnTo>
                      <a:pt x="556" y="22"/>
                    </a:lnTo>
                    <a:lnTo>
                      <a:pt x="540" y="22"/>
                    </a:lnTo>
                    <a:lnTo>
                      <a:pt x="526" y="20"/>
                    </a:lnTo>
                    <a:lnTo>
                      <a:pt x="514" y="16"/>
                    </a:lnTo>
                    <a:lnTo>
                      <a:pt x="500" y="14"/>
                    </a:lnTo>
                    <a:lnTo>
                      <a:pt x="490" y="12"/>
                    </a:lnTo>
                    <a:lnTo>
                      <a:pt x="478" y="14"/>
                    </a:lnTo>
                    <a:lnTo>
                      <a:pt x="466" y="18"/>
                    </a:lnTo>
                    <a:lnTo>
                      <a:pt x="466" y="18"/>
                    </a:lnTo>
                    <a:lnTo>
                      <a:pt x="454" y="22"/>
                    </a:lnTo>
                    <a:lnTo>
                      <a:pt x="442" y="24"/>
                    </a:lnTo>
                    <a:lnTo>
                      <a:pt x="432" y="24"/>
                    </a:lnTo>
                    <a:lnTo>
                      <a:pt x="422" y="24"/>
                    </a:lnTo>
                    <a:lnTo>
                      <a:pt x="416" y="22"/>
                    </a:lnTo>
                    <a:lnTo>
                      <a:pt x="412" y="24"/>
                    </a:lnTo>
                    <a:lnTo>
                      <a:pt x="416" y="28"/>
                    </a:lnTo>
                    <a:lnTo>
                      <a:pt x="424" y="36"/>
                    </a:lnTo>
                    <a:lnTo>
                      <a:pt x="424" y="36"/>
                    </a:lnTo>
                    <a:lnTo>
                      <a:pt x="430" y="44"/>
                    </a:lnTo>
                    <a:lnTo>
                      <a:pt x="430" y="46"/>
                    </a:lnTo>
                    <a:lnTo>
                      <a:pt x="430" y="48"/>
                    </a:lnTo>
                    <a:lnTo>
                      <a:pt x="424" y="48"/>
                    </a:lnTo>
                    <a:lnTo>
                      <a:pt x="414" y="46"/>
                    </a:lnTo>
                    <a:lnTo>
                      <a:pt x="404" y="44"/>
                    </a:lnTo>
                    <a:lnTo>
                      <a:pt x="392" y="42"/>
                    </a:lnTo>
                    <a:lnTo>
                      <a:pt x="384" y="44"/>
                    </a:lnTo>
                    <a:lnTo>
                      <a:pt x="380" y="46"/>
                    </a:lnTo>
                    <a:lnTo>
                      <a:pt x="378" y="50"/>
                    </a:lnTo>
                    <a:lnTo>
                      <a:pt x="378" y="50"/>
                    </a:lnTo>
                    <a:lnTo>
                      <a:pt x="376" y="58"/>
                    </a:lnTo>
                    <a:lnTo>
                      <a:pt x="372" y="62"/>
                    </a:lnTo>
                    <a:lnTo>
                      <a:pt x="366" y="66"/>
                    </a:lnTo>
                    <a:lnTo>
                      <a:pt x="360" y="68"/>
                    </a:lnTo>
                    <a:lnTo>
                      <a:pt x="352" y="70"/>
                    </a:lnTo>
                    <a:lnTo>
                      <a:pt x="340" y="70"/>
                    </a:lnTo>
                    <a:lnTo>
                      <a:pt x="312" y="68"/>
                    </a:lnTo>
                    <a:lnTo>
                      <a:pt x="312" y="68"/>
                    </a:lnTo>
                    <a:lnTo>
                      <a:pt x="300" y="66"/>
                    </a:lnTo>
                    <a:lnTo>
                      <a:pt x="292" y="64"/>
                    </a:lnTo>
                    <a:lnTo>
                      <a:pt x="290" y="60"/>
                    </a:lnTo>
                    <a:lnTo>
                      <a:pt x="290" y="58"/>
                    </a:lnTo>
                    <a:lnTo>
                      <a:pt x="290" y="56"/>
                    </a:lnTo>
                    <a:lnTo>
                      <a:pt x="288" y="54"/>
                    </a:lnTo>
                    <a:lnTo>
                      <a:pt x="280" y="52"/>
                    </a:lnTo>
                    <a:lnTo>
                      <a:pt x="264" y="52"/>
                    </a:lnTo>
                    <a:lnTo>
                      <a:pt x="264" y="52"/>
                    </a:lnTo>
                    <a:lnTo>
                      <a:pt x="250" y="52"/>
                    </a:lnTo>
                    <a:lnTo>
                      <a:pt x="244" y="52"/>
                    </a:lnTo>
                    <a:lnTo>
                      <a:pt x="244" y="56"/>
                    </a:lnTo>
                    <a:lnTo>
                      <a:pt x="246" y="60"/>
                    </a:lnTo>
                    <a:lnTo>
                      <a:pt x="248" y="64"/>
                    </a:lnTo>
                    <a:lnTo>
                      <a:pt x="248" y="66"/>
                    </a:lnTo>
                    <a:lnTo>
                      <a:pt x="248" y="68"/>
                    </a:lnTo>
                    <a:lnTo>
                      <a:pt x="240" y="72"/>
                    </a:lnTo>
                    <a:lnTo>
                      <a:pt x="224" y="76"/>
                    </a:lnTo>
                    <a:lnTo>
                      <a:pt x="224" y="76"/>
                    </a:lnTo>
                    <a:lnTo>
                      <a:pt x="208" y="78"/>
                    </a:lnTo>
                    <a:lnTo>
                      <a:pt x="206" y="78"/>
                    </a:lnTo>
                    <a:lnTo>
                      <a:pt x="206" y="80"/>
                    </a:lnTo>
                    <a:lnTo>
                      <a:pt x="212" y="82"/>
                    </a:lnTo>
                    <a:lnTo>
                      <a:pt x="224" y="86"/>
                    </a:lnTo>
                    <a:lnTo>
                      <a:pt x="248" y="92"/>
                    </a:lnTo>
                    <a:lnTo>
                      <a:pt x="254" y="94"/>
                    </a:lnTo>
                    <a:lnTo>
                      <a:pt x="252" y="96"/>
                    </a:lnTo>
                    <a:lnTo>
                      <a:pt x="248" y="98"/>
                    </a:lnTo>
                    <a:lnTo>
                      <a:pt x="248" y="98"/>
                    </a:lnTo>
                    <a:lnTo>
                      <a:pt x="238" y="98"/>
                    </a:lnTo>
                    <a:lnTo>
                      <a:pt x="228" y="98"/>
                    </a:lnTo>
                    <a:lnTo>
                      <a:pt x="206" y="92"/>
                    </a:lnTo>
                    <a:lnTo>
                      <a:pt x="194" y="90"/>
                    </a:lnTo>
                    <a:lnTo>
                      <a:pt x="180" y="88"/>
                    </a:lnTo>
                    <a:lnTo>
                      <a:pt x="166" y="86"/>
                    </a:lnTo>
                    <a:lnTo>
                      <a:pt x="146" y="88"/>
                    </a:lnTo>
                    <a:lnTo>
                      <a:pt x="146" y="88"/>
                    </a:lnTo>
                    <a:lnTo>
                      <a:pt x="130" y="92"/>
                    </a:lnTo>
                    <a:lnTo>
                      <a:pt x="120" y="94"/>
                    </a:lnTo>
                    <a:lnTo>
                      <a:pt x="112" y="98"/>
                    </a:lnTo>
                    <a:lnTo>
                      <a:pt x="108" y="102"/>
                    </a:lnTo>
                    <a:lnTo>
                      <a:pt x="104" y="106"/>
                    </a:lnTo>
                    <a:lnTo>
                      <a:pt x="100" y="106"/>
                    </a:lnTo>
                    <a:lnTo>
                      <a:pt x="92" y="108"/>
                    </a:lnTo>
                    <a:lnTo>
                      <a:pt x="80" y="106"/>
                    </a:lnTo>
                    <a:lnTo>
                      <a:pt x="80" y="106"/>
                    </a:lnTo>
                    <a:lnTo>
                      <a:pt x="66" y="104"/>
                    </a:lnTo>
                    <a:lnTo>
                      <a:pt x="50" y="104"/>
                    </a:lnTo>
                    <a:lnTo>
                      <a:pt x="36" y="108"/>
                    </a:lnTo>
                    <a:lnTo>
                      <a:pt x="22" y="112"/>
                    </a:lnTo>
                    <a:lnTo>
                      <a:pt x="12" y="118"/>
                    </a:lnTo>
                    <a:lnTo>
                      <a:pt x="4" y="124"/>
                    </a:lnTo>
                    <a:lnTo>
                      <a:pt x="0" y="130"/>
                    </a:lnTo>
                    <a:lnTo>
                      <a:pt x="2" y="134"/>
                    </a:lnTo>
                    <a:lnTo>
                      <a:pt x="4" y="138"/>
                    </a:lnTo>
                    <a:lnTo>
                      <a:pt x="4" y="138"/>
                    </a:lnTo>
                    <a:lnTo>
                      <a:pt x="8" y="142"/>
                    </a:lnTo>
                    <a:lnTo>
                      <a:pt x="12" y="144"/>
                    </a:lnTo>
                    <a:lnTo>
                      <a:pt x="16" y="144"/>
                    </a:lnTo>
                    <a:lnTo>
                      <a:pt x="22" y="144"/>
                    </a:lnTo>
                    <a:lnTo>
                      <a:pt x="32" y="144"/>
                    </a:lnTo>
                    <a:lnTo>
                      <a:pt x="36" y="144"/>
                    </a:lnTo>
                    <a:lnTo>
                      <a:pt x="44" y="148"/>
                    </a:lnTo>
                    <a:lnTo>
                      <a:pt x="44" y="148"/>
                    </a:lnTo>
                    <a:close/>
                  </a:path>
                </a:pathLst>
              </a:custGeom>
              <a:grpFill/>
              <a:ln w="6350">
                <a:noFill/>
                <a:round/>
                <a:headEnd/>
                <a:tailEnd/>
              </a:ln>
            </p:spPr>
            <p:txBody>
              <a:bodyPr/>
              <a:lstStyle/>
              <a:p>
                <a:endParaRPr lang="da-DK" sz="1800" b="1">
                  <a:solidFill>
                    <a:prstClr val="black"/>
                  </a:solidFill>
                  <a:latin typeface="Calibri Light"/>
                </a:endParaRPr>
              </a:p>
            </p:txBody>
          </p:sp>
          <p:sp>
            <p:nvSpPr>
              <p:cNvPr id="51" name="Freeform 6107">
                <a:extLst>
                  <a:ext uri="{FF2B5EF4-FFF2-40B4-BE49-F238E27FC236}">
                    <a16:creationId xmlns:a16="http://schemas.microsoft.com/office/drawing/2014/main" id="{6324CCAB-6938-47FA-946E-0ED3CA3B4069}"/>
                  </a:ext>
                </a:extLst>
              </p:cNvPr>
              <p:cNvSpPr>
                <a:spLocks/>
              </p:cNvSpPr>
              <p:nvPr/>
            </p:nvSpPr>
            <p:spPr bwMode="auto">
              <a:xfrm>
                <a:off x="2335530" y="1211263"/>
                <a:ext cx="121920" cy="48260"/>
              </a:xfrm>
              <a:custGeom>
                <a:avLst/>
                <a:gdLst/>
                <a:ahLst/>
                <a:cxnLst>
                  <a:cxn ang="0">
                    <a:pos x="2" y="16"/>
                  </a:cxn>
                  <a:cxn ang="0">
                    <a:pos x="2" y="16"/>
                  </a:cxn>
                  <a:cxn ang="0">
                    <a:pos x="0" y="24"/>
                  </a:cxn>
                  <a:cxn ang="0">
                    <a:pos x="2" y="30"/>
                  </a:cxn>
                  <a:cxn ang="0">
                    <a:pos x="6" y="34"/>
                  </a:cxn>
                  <a:cxn ang="0">
                    <a:pos x="18" y="38"/>
                  </a:cxn>
                  <a:cxn ang="0">
                    <a:pos x="18" y="38"/>
                  </a:cxn>
                  <a:cxn ang="0">
                    <a:pos x="22" y="42"/>
                  </a:cxn>
                  <a:cxn ang="0">
                    <a:pos x="26" y="46"/>
                  </a:cxn>
                  <a:cxn ang="0">
                    <a:pos x="26" y="52"/>
                  </a:cxn>
                  <a:cxn ang="0">
                    <a:pos x="28" y="56"/>
                  </a:cxn>
                  <a:cxn ang="0">
                    <a:pos x="30" y="62"/>
                  </a:cxn>
                  <a:cxn ang="0">
                    <a:pos x="36" y="66"/>
                  </a:cxn>
                  <a:cxn ang="0">
                    <a:pos x="46" y="72"/>
                  </a:cxn>
                  <a:cxn ang="0">
                    <a:pos x="46" y="72"/>
                  </a:cxn>
                  <a:cxn ang="0">
                    <a:pos x="56" y="76"/>
                  </a:cxn>
                  <a:cxn ang="0">
                    <a:pos x="66" y="76"/>
                  </a:cxn>
                  <a:cxn ang="0">
                    <a:pos x="72" y="76"/>
                  </a:cxn>
                  <a:cxn ang="0">
                    <a:pos x="80" y="74"/>
                  </a:cxn>
                  <a:cxn ang="0">
                    <a:pos x="94" y="68"/>
                  </a:cxn>
                  <a:cxn ang="0">
                    <a:pos x="104" y="66"/>
                  </a:cxn>
                  <a:cxn ang="0">
                    <a:pos x="118" y="68"/>
                  </a:cxn>
                  <a:cxn ang="0">
                    <a:pos x="118" y="68"/>
                  </a:cxn>
                  <a:cxn ang="0">
                    <a:pos x="148" y="70"/>
                  </a:cxn>
                  <a:cxn ang="0">
                    <a:pos x="176" y="72"/>
                  </a:cxn>
                  <a:cxn ang="0">
                    <a:pos x="184" y="70"/>
                  </a:cxn>
                  <a:cxn ang="0">
                    <a:pos x="192" y="68"/>
                  </a:cxn>
                  <a:cxn ang="0">
                    <a:pos x="192" y="66"/>
                  </a:cxn>
                  <a:cxn ang="0">
                    <a:pos x="192" y="62"/>
                  </a:cxn>
                  <a:cxn ang="0">
                    <a:pos x="188" y="58"/>
                  </a:cxn>
                  <a:cxn ang="0">
                    <a:pos x="188" y="58"/>
                  </a:cxn>
                  <a:cxn ang="0">
                    <a:pos x="174" y="42"/>
                  </a:cxn>
                  <a:cxn ang="0">
                    <a:pos x="166" y="34"/>
                  </a:cxn>
                  <a:cxn ang="0">
                    <a:pos x="156" y="26"/>
                  </a:cxn>
                  <a:cxn ang="0">
                    <a:pos x="144" y="18"/>
                  </a:cxn>
                  <a:cxn ang="0">
                    <a:pos x="130" y="12"/>
                  </a:cxn>
                  <a:cxn ang="0">
                    <a:pos x="114" y="10"/>
                  </a:cxn>
                  <a:cxn ang="0">
                    <a:pos x="96" y="10"/>
                  </a:cxn>
                  <a:cxn ang="0">
                    <a:pos x="96" y="10"/>
                  </a:cxn>
                  <a:cxn ang="0">
                    <a:pos x="76" y="8"/>
                  </a:cxn>
                  <a:cxn ang="0">
                    <a:pos x="58" y="6"/>
                  </a:cxn>
                  <a:cxn ang="0">
                    <a:pos x="30" y="2"/>
                  </a:cxn>
                  <a:cxn ang="0">
                    <a:pos x="18" y="0"/>
                  </a:cxn>
                  <a:cxn ang="0">
                    <a:pos x="10" y="2"/>
                  </a:cxn>
                  <a:cxn ang="0">
                    <a:pos x="8" y="4"/>
                  </a:cxn>
                  <a:cxn ang="0">
                    <a:pos x="4" y="6"/>
                  </a:cxn>
                  <a:cxn ang="0">
                    <a:pos x="2" y="16"/>
                  </a:cxn>
                  <a:cxn ang="0">
                    <a:pos x="2" y="16"/>
                  </a:cxn>
                </a:cxnLst>
                <a:rect l="0" t="0" r="r" b="b"/>
                <a:pathLst>
                  <a:path w="192" h="76">
                    <a:moveTo>
                      <a:pt x="2" y="16"/>
                    </a:moveTo>
                    <a:lnTo>
                      <a:pt x="2" y="16"/>
                    </a:lnTo>
                    <a:lnTo>
                      <a:pt x="0" y="24"/>
                    </a:lnTo>
                    <a:lnTo>
                      <a:pt x="2" y="30"/>
                    </a:lnTo>
                    <a:lnTo>
                      <a:pt x="6" y="34"/>
                    </a:lnTo>
                    <a:lnTo>
                      <a:pt x="18" y="38"/>
                    </a:lnTo>
                    <a:lnTo>
                      <a:pt x="18" y="38"/>
                    </a:lnTo>
                    <a:lnTo>
                      <a:pt x="22" y="42"/>
                    </a:lnTo>
                    <a:lnTo>
                      <a:pt x="26" y="46"/>
                    </a:lnTo>
                    <a:lnTo>
                      <a:pt x="26" y="52"/>
                    </a:lnTo>
                    <a:lnTo>
                      <a:pt x="28" y="56"/>
                    </a:lnTo>
                    <a:lnTo>
                      <a:pt x="30" y="62"/>
                    </a:lnTo>
                    <a:lnTo>
                      <a:pt x="36" y="66"/>
                    </a:lnTo>
                    <a:lnTo>
                      <a:pt x="46" y="72"/>
                    </a:lnTo>
                    <a:lnTo>
                      <a:pt x="46" y="72"/>
                    </a:lnTo>
                    <a:lnTo>
                      <a:pt x="56" y="76"/>
                    </a:lnTo>
                    <a:lnTo>
                      <a:pt x="66" y="76"/>
                    </a:lnTo>
                    <a:lnTo>
                      <a:pt x="72" y="76"/>
                    </a:lnTo>
                    <a:lnTo>
                      <a:pt x="80" y="74"/>
                    </a:lnTo>
                    <a:lnTo>
                      <a:pt x="94" y="68"/>
                    </a:lnTo>
                    <a:lnTo>
                      <a:pt x="104" y="66"/>
                    </a:lnTo>
                    <a:lnTo>
                      <a:pt x="118" y="68"/>
                    </a:lnTo>
                    <a:lnTo>
                      <a:pt x="118" y="68"/>
                    </a:lnTo>
                    <a:lnTo>
                      <a:pt x="148" y="70"/>
                    </a:lnTo>
                    <a:lnTo>
                      <a:pt x="176" y="72"/>
                    </a:lnTo>
                    <a:lnTo>
                      <a:pt x="184" y="70"/>
                    </a:lnTo>
                    <a:lnTo>
                      <a:pt x="192" y="68"/>
                    </a:lnTo>
                    <a:lnTo>
                      <a:pt x="192" y="66"/>
                    </a:lnTo>
                    <a:lnTo>
                      <a:pt x="192" y="62"/>
                    </a:lnTo>
                    <a:lnTo>
                      <a:pt x="188" y="58"/>
                    </a:lnTo>
                    <a:lnTo>
                      <a:pt x="188" y="58"/>
                    </a:lnTo>
                    <a:lnTo>
                      <a:pt x="174" y="42"/>
                    </a:lnTo>
                    <a:lnTo>
                      <a:pt x="166" y="34"/>
                    </a:lnTo>
                    <a:lnTo>
                      <a:pt x="156" y="26"/>
                    </a:lnTo>
                    <a:lnTo>
                      <a:pt x="144" y="18"/>
                    </a:lnTo>
                    <a:lnTo>
                      <a:pt x="130" y="12"/>
                    </a:lnTo>
                    <a:lnTo>
                      <a:pt x="114" y="10"/>
                    </a:lnTo>
                    <a:lnTo>
                      <a:pt x="96" y="10"/>
                    </a:lnTo>
                    <a:lnTo>
                      <a:pt x="96" y="10"/>
                    </a:lnTo>
                    <a:lnTo>
                      <a:pt x="76" y="8"/>
                    </a:lnTo>
                    <a:lnTo>
                      <a:pt x="58" y="6"/>
                    </a:lnTo>
                    <a:lnTo>
                      <a:pt x="30" y="2"/>
                    </a:lnTo>
                    <a:lnTo>
                      <a:pt x="18" y="0"/>
                    </a:lnTo>
                    <a:lnTo>
                      <a:pt x="10" y="2"/>
                    </a:lnTo>
                    <a:lnTo>
                      <a:pt x="8" y="4"/>
                    </a:lnTo>
                    <a:lnTo>
                      <a:pt x="4" y="6"/>
                    </a:lnTo>
                    <a:lnTo>
                      <a:pt x="2" y="16"/>
                    </a:lnTo>
                    <a:lnTo>
                      <a:pt x="2" y="16"/>
                    </a:lnTo>
                    <a:close/>
                  </a:path>
                </a:pathLst>
              </a:custGeom>
              <a:grpFill/>
              <a:ln w="6350">
                <a:noFill/>
                <a:round/>
                <a:headEnd/>
                <a:tailEnd/>
              </a:ln>
            </p:spPr>
            <p:txBody>
              <a:bodyPr/>
              <a:lstStyle/>
              <a:p>
                <a:endParaRPr lang="da-DK" sz="1800" b="1">
                  <a:solidFill>
                    <a:prstClr val="black"/>
                  </a:solidFill>
                  <a:latin typeface="Calibri Light"/>
                </a:endParaRPr>
              </a:p>
            </p:txBody>
          </p:sp>
          <p:sp>
            <p:nvSpPr>
              <p:cNvPr id="52" name="Freeform 6108">
                <a:extLst>
                  <a:ext uri="{FF2B5EF4-FFF2-40B4-BE49-F238E27FC236}">
                    <a16:creationId xmlns:a16="http://schemas.microsoft.com/office/drawing/2014/main" id="{F78C2955-2CEF-4FDE-87DA-1305613DB50F}"/>
                  </a:ext>
                </a:extLst>
              </p:cNvPr>
              <p:cNvSpPr>
                <a:spLocks/>
              </p:cNvSpPr>
              <p:nvPr/>
            </p:nvSpPr>
            <p:spPr bwMode="auto">
              <a:xfrm>
                <a:off x="1762760" y="1103313"/>
                <a:ext cx="29210" cy="11430"/>
              </a:xfrm>
              <a:custGeom>
                <a:avLst/>
                <a:gdLst/>
                <a:ahLst/>
                <a:cxnLst>
                  <a:cxn ang="0">
                    <a:pos x="2" y="18"/>
                  </a:cxn>
                  <a:cxn ang="0">
                    <a:pos x="2" y="18"/>
                  </a:cxn>
                  <a:cxn ang="0">
                    <a:pos x="8" y="18"/>
                  </a:cxn>
                  <a:cxn ang="0">
                    <a:pos x="14" y="18"/>
                  </a:cxn>
                  <a:cxn ang="0">
                    <a:pos x="30" y="12"/>
                  </a:cxn>
                  <a:cxn ang="0">
                    <a:pos x="42" y="4"/>
                  </a:cxn>
                  <a:cxn ang="0">
                    <a:pos x="46" y="2"/>
                  </a:cxn>
                  <a:cxn ang="0">
                    <a:pos x="44" y="0"/>
                  </a:cxn>
                  <a:cxn ang="0">
                    <a:pos x="44" y="0"/>
                  </a:cxn>
                  <a:cxn ang="0">
                    <a:pos x="32" y="2"/>
                  </a:cxn>
                  <a:cxn ang="0">
                    <a:pos x="16" y="6"/>
                  </a:cxn>
                  <a:cxn ang="0">
                    <a:pos x="2" y="14"/>
                  </a:cxn>
                  <a:cxn ang="0">
                    <a:pos x="0" y="16"/>
                  </a:cxn>
                  <a:cxn ang="0">
                    <a:pos x="2" y="18"/>
                  </a:cxn>
                  <a:cxn ang="0">
                    <a:pos x="2" y="18"/>
                  </a:cxn>
                </a:cxnLst>
                <a:rect l="0" t="0" r="r" b="b"/>
                <a:pathLst>
                  <a:path w="46" h="18">
                    <a:moveTo>
                      <a:pt x="2" y="18"/>
                    </a:moveTo>
                    <a:lnTo>
                      <a:pt x="2" y="18"/>
                    </a:lnTo>
                    <a:lnTo>
                      <a:pt x="8" y="18"/>
                    </a:lnTo>
                    <a:lnTo>
                      <a:pt x="14" y="18"/>
                    </a:lnTo>
                    <a:lnTo>
                      <a:pt x="30" y="12"/>
                    </a:lnTo>
                    <a:lnTo>
                      <a:pt x="42" y="4"/>
                    </a:lnTo>
                    <a:lnTo>
                      <a:pt x="46" y="2"/>
                    </a:lnTo>
                    <a:lnTo>
                      <a:pt x="44" y="0"/>
                    </a:lnTo>
                    <a:lnTo>
                      <a:pt x="44" y="0"/>
                    </a:lnTo>
                    <a:lnTo>
                      <a:pt x="32" y="2"/>
                    </a:lnTo>
                    <a:lnTo>
                      <a:pt x="16" y="6"/>
                    </a:lnTo>
                    <a:lnTo>
                      <a:pt x="2" y="14"/>
                    </a:lnTo>
                    <a:lnTo>
                      <a:pt x="0" y="16"/>
                    </a:lnTo>
                    <a:lnTo>
                      <a:pt x="2" y="18"/>
                    </a:lnTo>
                    <a:lnTo>
                      <a:pt x="2" y="18"/>
                    </a:lnTo>
                    <a:close/>
                  </a:path>
                </a:pathLst>
              </a:custGeom>
              <a:grpFill/>
              <a:ln w="6350">
                <a:noFill/>
                <a:round/>
                <a:headEnd/>
                <a:tailEnd/>
              </a:ln>
            </p:spPr>
            <p:txBody>
              <a:bodyPr/>
              <a:lstStyle/>
              <a:p>
                <a:endParaRPr lang="da-DK" sz="1800" b="1">
                  <a:solidFill>
                    <a:prstClr val="black"/>
                  </a:solidFill>
                  <a:latin typeface="Calibri Light"/>
                </a:endParaRPr>
              </a:p>
            </p:txBody>
          </p:sp>
          <p:sp>
            <p:nvSpPr>
              <p:cNvPr id="53" name="Freeform 6109">
                <a:extLst>
                  <a:ext uri="{FF2B5EF4-FFF2-40B4-BE49-F238E27FC236}">
                    <a16:creationId xmlns:a16="http://schemas.microsoft.com/office/drawing/2014/main" id="{0D8380DA-E555-4EEF-AF07-BA6A93AABEF9}"/>
                  </a:ext>
                </a:extLst>
              </p:cNvPr>
              <p:cNvSpPr>
                <a:spLocks/>
              </p:cNvSpPr>
              <p:nvPr/>
            </p:nvSpPr>
            <p:spPr bwMode="auto">
              <a:xfrm>
                <a:off x="1954530" y="1190943"/>
                <a:ext cx="138430" cy="102870"/>
              </a:xfrm>
              <a:custGeom>
                <a:avLst/>
                <a:gdLst/>
                <a:ahLst/>
                <a:cxnLst>
                  <a:cxn ang="0">
                    <a:pos x="166" y="92"/>
                  </a:cxn>
                  <a:cxn ang="0">
                    <a:pos x="186" y="66"/>
                  </a:cxn>
                  <a:cxn ang="0">
                    <a:pos x="216" y="36"/>
                  </a:cxn>
                  <a:cxn ang="0">
                    <a:pos x="218" y="28"/>
                  </a:cxn>
                  <a:cxn ang="0">
                    <a:pos x="216" y="22"/>
                  </a:cxn>
                  <a:cxn ang="0">
                    <a:pos x="204" y="16"/>
                  </a:cxn>
                  <a:cxn ang="0">
                    <a:pos x="190" y="12"/>
                  </a:cxn>
                  <a:cxn ang="0">
                    <a:pos x="172" y="12"/>
                  </a:cxn>
                  <a:cxn ang="0">
                    <a:pos x="156" y="16"/>
                  </a:cxn>
                  <a:cxn ang="0">
                    <a:pos x="140" y="12"/>
                  </a:cxn>
                  <a:cxn ang="0">
                    <a:pos x="122" y="4"/>
                  </a:cxn>
                  <a:cxn ang="0">
                    <a:pos x="106" y="0"/>
                  </a:cxn>
                  <a:cxn ang="0">
                    <a:pos x="84" y="0"/>
                  </a:cxn>
                  <a:cxn ang="0">
                    <a:pos x="48" y="6"/>
                  </a:cxn>
                  <a:cxn ang="0">
                    <a:pos x="20" y="16"/>
                  </a:cxn>
                  <a:cxn ang="0">
                    <a:pos x="16" y="24"/>
                  </a:cxn>
                  <a:cxn ang="0">
                    <a:pos x="22" y="30"/>
                  </a:cxn>
                  <a:cxn ang="0">
                    <a:pos x="18" y="32"/>
                  </a:cxn>
                  <a:cxn ang="0">
                    <a:pos x="6" y="32"/>
                  </a:cxn>
                  <a:cxn ang="0">
                    <a:pos x="0" y="48"/>
                  </a:cxn>
                  <a:cxn ang="0">
                    <a:pos x="0" y="74"/>
                  </a:cxn>
                  <a:cxn ang="0">
                    <a:pos x="2" y="98"/>
                  </a:cxn>
                  <a:cxn ang="0">
                    <a:pos x="10" y="114"/>
                  </a:cxn>
                  <a:cxn ang="0">
                    <a:pos x="20" y="134"/>
                  </a:cxn>
                  <a:cxn ang="0">
                    <a:pos x="20" y="142"/>
                  </a:cxn>
                  <a:cxn ang="0">
                    <a:pos x="22" y="154"/>
                  </a:cxn>
                  <a:cxn ang="0">
                    <a:pos x="30" y="156"/>
                  </a:cxn>
                  <a:cxn ang="0">
                    <a:pos x="54" y="156"/>
                  </a:cxn>
                  <a:cxn ang="0">
                    <a:pos x="62" y="160"/>
                  </a:cxn>
                  <a:cxn ang="0">
                    <a:pos x="70" y="160"/>
                  </a:cxn>
                  <a:cxn ang="0">
                    <a:pos x="76" y="146"/>
                  </a:cxn>
                  <a:cxn ang="0">
                    <a:pos x="82" y="138"/>
                  </a:cxn>
                  <a:cxn ang="0">
                    <a:pos x="90" y="132"/>
                  </a:cxn>
                  <a:cxn ang="0">
                    <a:pos x="90" y="122"/>
                  </a:cxn>
                  <a:cxn ang="0">
                    <a:pos x="86" y="114"/>
                  </a:cxn>
                  <a:cxn ang="0">
                    <a:pos x="84" y="106"/>
                  </a:cxn>
                  <a:cxn ang="0">
                    <a:pos x="88" y="104"/>
                  </a:cxn>
                  <a:cxn ang="0">
                    <a:pos x="112" y="106"/>
                  </a:cxn>
                  <a:cxn ang="0">
                    <a:pos x="142" y="106"/>
                  </a:cxn>
                  <a:cxn ang="0">
                    <a:pos x="156" y="102"/>
                  </a:cxn>
                  <a:cxn ang="0">
                    <a:pos x="166" y="92"/>
                  </a:cxn>
                </a:cxnLst>
                <a:rect l="0" t="0" r="r" b="b"/>
                <a:pathLst>
                  <a:path w="218" h="162">
                    <a:moveTo>
                      <a:pt x="166" y="92"/>
                    </a:moveTo>
                    <a:lnTo>
                      <a:pt x="166" y="92"/>
                    </a:lnTo>
                    <a:lnTo>
                      <a:pt x="176" y="80"/>
                    </a:lnTo>
                    <a:lnTo>
                      <a:pt x="186" y="66"/>
                    </a:lnTo>
                    <a:lnTo>
                      <a:pt x="208" y="46"/>
                    </a:lnTo>
                    <a:lnTo>
                      <a:pt x="216" y="36"/>
                    </a:lnTo>
                    <a:lnTo>
                      <a:pt x="218" y="32"/>
                    </a:lnTo>
                    <a:lnTo>
                      <a:pt x="218" y="28"/>
                    </a:lnTo>
                    <a:lnTo>
                      <a:pt x="218" y="24"/>
                    </a:lnTo>
                    <a:lnTo>
                      <a:pt x="216" y="22"/>
                    </a:lnTo>
                    <a:lnTo>
                      <a:pt x="210" y="18"/>
                    </a:lnTo>
                    <a:lnTo>
                      <a:pt x="204" y="16"/>
                    </a:lnTo>
                    <a:lnTo>
                      <a:pt x="204" y="16"/>
                    </a:lnTo>
                    <a:lnTo>
                      <a:pt x="190" y="12"/>
                    </a:lnTo>
                    <a:lnTo>
                      <a:pt x="180" y="12"/>
                    </a:lnTo>
                    <a:lnTo>
                      <a:pt x="172" y="12"/>
                    </a:lnTo>
                    <a:lnTo>
                      <a:pt x="166" y="14"/>
                    </a:lnTo>
                    <a:lnTo>
                      <a:pt x="156" y="16"/>
                    </a:lnTo>
                    <a:lnTo>
                      <a:pt x="148" y="16"/>
                    </a:lnTo>
                    <a:lnTo>
                      <a:pt x="140" y="12"/>
                    </a:lnTo>
                    <a:lnTo>
                      <a:pt x="140" y="12"/>
                    </a:lnTo>
                    <a:lnTo>
                      <a:pt x="122" y="4"/>
                    </a:lnTo>
                    <a:lnTo>
                      <a:pt x="114" y="2"/>
                    </a:lnTo>
                    <a:lnTo>
                      <a:pt x="106" y="0"/>
                    </a:lnTo>
                    <a:lnTo>
                      <a:pt x="96" y="0"/>
                    </a:lnTo>
                    <a:lnTo>
                      <a:pt x="84" y="0"/>
                    </a:lnTo>
                    <a:lnTo>
                      <a:pt x="48" y="6"/>
                    </a:lnTo>
                    <a:lnTo>
                      <a:pt x="48" y="6"/>
                    </a:lnTo>
                    <a:lnTo>
                      <a:pt x="30" y="10"/>
                    </a:lnTo>
                    <a:lnTo>
                      <a:pt x="20" y="16"/>
                    </a:lnTo>
                    <a:lnTo>
                      <a:pt x="16" y="20"/>
                    </a:lnTo>
                    <a:lnTo>
                      <a:pt x="16" y="24"/>
                    </a:lnTo>
                    <a:lnTo>
                      <a:pt x="22" y="30"/>
                    </a:lnTo>
                    <a:lnTo>
                      <a:pt x="22" y="30"/>
                    </a:lnTo>
                    <a:lnTo>
                      <a:pt x="18" y="32"/>
                    </a:lnTo>
                    <a:lnTo>
                      <a:pt x="18" y="32"/>
                    </a:lnTo>
                    <a:lnTo>
                      <a:pt x="8" y="30"/>
                    </a:lnTo>
                    <a:lnTo>
                      <a:pt x="6" y="32"/>
                    </a:lnTo>
                    <a:lnTo>
                      <a:pt x="4" y="36"/>
                    </a:lnTo>
                    <a:lnTo>
                      <a:pt x="0" y="48"/>
                    </a:lnTo>
                    <a:lnTo>
                      <a:pt x="0" y="74"/>
                    </a:lnTo>
                    <a:lnTo>
                      <a:pt x="0" y="74"/>
                    </a:lnTo>
                    <a:lnTo>
                      <a:pt x="0" y="88"/>
                    </a:lnTo>
                    <a:lnTo>
                      <a:pt x="2" y="98"/>
                    </a:lnTo>
                    <a:lnTo>
                      <a:pt x="6" y="108"/>
                    </a:lnTo>
                    <a:lnTo>
                      <a:pt x="10" y="114"/>
                    </a:lnTo>
                    <a:lnTo>
                      <a:pt x="18" y="126"/>
                    </a:lnTo>
                    <a:lnTo>
                      <a:pt x="20" y="134"/>
                    </a:lnTo>
                    <a:lnTo>
                      <a:pt x="20" y="142"/>
                    </a:lnTo>
                    <a:lnTo>
                      <a:pt x="20" y="142"/>
                    </a:lnTo>
                    <a:lnTo>
                      <a:pt x="20" y="150"/>
                    </a:lnTo>
                    <a:lnTo>
                      <a:pt x="22" y="154"/>
                    </a:lnTo>
                    <a:lnTo>
                      <a:pt x="26" y="156"/>
                    </a:lnTo>
                    <a:lnTo>
                      <a:pt x="30" y="156"/>
                    </a:lnTo>
                    <a:lnTo>
                      <a:pt x="46" y="156"/>
                    </a:lnTo>
                    <a:lnTo>
                      <a:pt x="54" y="156"/>
                    </a:lnTo>
                    <a:lnTo>
                      <a:pt x="62" y="160"/>
                    </a:lnTo>
                    <a:lnTo>
                      <a:pt x="62" y="160"/>
                    </a:lnTo>
                    <a:lnTo>
                      <a:pt x="68" y="162"/>
                    </a:lnTo>
                    <a:lnTo>
                      <a:pt x="70" y="160"/>
                    </a:lnTo>
                    <a:lnTo>
                      <a:pt x="76" y="146"/>
                    </a:lnTo>
                    <a:lnTo>
                      <a:pt x="76" y="146"/>
                    </a:lnTo>
                    <a:lnTo>
                      <a:pt x="78" y="140"/>
                    </a:lnTo>
                    <a:lnTo>
                      <a:pt x="82" y="138"/>
                    </a:lnTo>
                    <a:lnTo>
                      <a:pt x="88" y="134"/>
                    </a:lnTo>
                    <a:lnTo>
                      <a:pt x="90" y="132"/>
                    </a:lnTo>
                    <a:lnTo>
                      <a:pt x="90" y="128"/>
                    </a:lnTo>
                    <a:lnTo>
                      <a:pt x="90" y="122"/>
                    </a:lnTo>
                    <a:lnTo>
                      <a:pt x="86" y="114"/>
                    </a:lnTo>
                    <a:lnTo>
                      <a:pt x="86" y="114"/>
                    </a:lnTo>
                    <a:lnTo>
                      <a:pt x="84" y="110"/>
                    </a:lnTo>
                    <a:lnTo>
                      <a:pt x="84" y="106"/>
                    </a:lnTo>
                    <a:lnTo>
                      <a:pt x="86" y="104"/>
                    </a:lnTo>
                    <a:lnTo>
                      <a:pt x="88" y="104"/>
                    </a:lnTo>
                    <a:lnTo>
                      <a:pt x="98" y="104"/>
                    </a:lnTo>
                    <a:lnTo>
                      <a:pt x="112" y="106"/>
                    </a:lnTo>
                    <a:lnTo>
                      <a:pt x="128" y="108"/>
                    </a:lnTo>
                    <a:lnTo>
                      <a:pt x="142" y="106"/>
                    </a:lnTo>
                    <a:lnTo>
                      <a:pt x="150" y="106"/>
                    </a:lnTo>
                    <a:lnTo>
                      <a:pt x="156" y="102"/>
                    </a:lnTo>
                    <a:lnTo>
                      <a:pt x="162" y="98"/>
                    </a:lnTo>
                    <a:lnTo>
                      <a:pt x="166" y="92"/>
                    </a:lnTo>
                    <a:lnTo>
                      <a:pt x="166" y="92"/>
                    </a:lnTo>
                    <a:close/>
                  </a:path>
                </a:pathLst>
              </a:custGeom>
              <a:grpFill/>
              <a:ln w="6350">
                <a:noFill/>
                <a:round/>
                <a:headEnd/>
                <a:tailEnd/>
              </a:ln>
            </p:spPr>
            <p:txBody>
              <a:bodyPr/>
              <a:lstStyle/>
              <a:p>
                <a:endParaRPr lang="da-DK" sz="1800" b="1">
                  <a:solidFill>
                    <a:prstClr val="black"/>
                  </a:solidFill>
                  <a:latin typeface="Calibri Light"/>
                </a:endParaRPr>
              </a:p>
            </p:txBody>
          </p:sp>
          <p:sp>
            <p:nvSpPr>
              <p:cNvPr id="54" name="Freeform 6110">
                <a:extLst>
                  <a:ext uri="{FF2B5EF4-FFF2-40B4-BE49-F238E27FC236}">
                    <a16:creationId xmlns:a16="http://schemas.microsoft.com/office/drawing/2014/main" id="{32C86813-A83C-4312-86E2-D50F489C0DCE}"/>
                  </a:ext>
                </a:extLst>
              </p:cNvPr>
              <p:cNvSpPr>
                <a:spLocks/>
              </p:cNvSpPr>
              <p:nvPr/>
            </p:nvSpPr>
            <p:spPr bwMode="auto">
              <a:xfrm>
                <a:off x="2172970" y="1573213"/>
                <a:ext cx="176530" cy="121920"/>
              </a:xfrm>
              <a:custGeom>
                <a:avLst/>
                <a:gdLst/>
                <a:ahLst/>
                <a:cxnLst>
                  <a:cxn ang="0">
                    <a:pos x="272" y="132"/>
                  </a:cxn>
                  <a:cxn ang="0">
                    <a:pos x="258" y="122"/>
                  </a:cxn>
                  <a:cxn ang="0">
                    <a:pos x="250" y="126"/>
                  </a:cxn>
                  <a:cxn ang="0">
                    <a:pos x="236" y="124"/>
                  </a:cxn>
                  <a:cxn ang="0">
                    <a:pos x="228" y="120"/>
                  </a:cxn>
                  <a:cxn ang="0">
                    <a:pos x="220" y="102"/>
                  </a:cxn>
                  <a:cxn ang="0">
                    <a:pos x="212" y="88"/>
                  </a:cxn>
                  <a:cxn ang="0">
                    <a:pos x="192" y="78"/>
                  </a:cxn>
                  <a:cxn ang="0">
                    <a:pos x="178" y="72"/>
                  </a:cxn>
                  <a:cxn ang="0">
                    <a:pos x="140" y="46"/>
                  </a:cxn>
                  <a:cxn ang="0">
                    <a:pos x="122" y="34"/>
                  </a:cxn>
                  <a:cxn ang="0">
                    <a:pos x="110" y="34"/>
                  </a:cxn>
                  <a:cxn ang="0">
                    <a:pos x="106" y="36"/>
                  </a:cxn>
                  <a:cxn ang="0">
                    <a:pos x="100" y="40"/>
                  </a:cxn>
                  <a:cxn ang="0">
                    <a:pos x="96" y="38"/>
                  </a:cxn>
                  <a:cxn ang="0">
                    <a:pos x="86" y="24"/>
                  </a:cxn>
                  <a:cxn ang="0">
                    <a:pos x="76" y="8"/>
                  </a:cxn>
                  <a:cxn ang="0">
                    <a:pos x="66" y="0"/>
                  </a:cxn>
                  <a:cxn ang="0">
                    <a:pos x="62" y="2"/>
                  </a:cxn>
                  <a:cxn ang="0">
                    <a:pos x="54" y="6"/>
                  </a:cxn>
                  <a:cxn ang="0">
                    <a:pos x="42" y="26"/>
                  </a:cxn>
                  <a:cxn ang="0">
                    <a:pos x="36" y="58"/>
                  </a:cxn>
                  <a:cxn ang="0">
                    <a:pos x="34" y="90"/>
                  </a:cxn>
                  <a:cxn ang="0">
                    <a:pos x="38" y="106"/>
                  </a:cxn>
                  <a:cxn ang="0">
                    <a:pos x="38" y="116"/>
                  </a:cxn>
                  <a:cxn ang="0">
                    <a:pos x="34" y="124"/>
                  </a:cxn>
                  <a:cxn ang="0">
                    <a:pos x="18" y="134"/>
                  </a:cxn>
                  <a:cxn ang="0">
                    <a:pos x="4" y="142"/>
                  </a:cxn>
                  <a:cxn ang="0">
                    <a:pos x="0" y="150"/>
                  </a:cxn>
                  <a:cxn ang="0">
                    <a:pos x="4" y="158"/>
                  </a:cxn>
                  <a:cxn ang="0">
                    <a:pos x="4" y="160"/>
                  </a:cxn>
                  <a:cxn ang="0">
                    <a:pos x="16" y="162"/>
                  </a:cxn>
                  <a:cxn ang="0">
                    <a:pos x="50" y="156"/>
                  </a:cxn>
                  <a:cxn ang="0">
                    <a:pos x="64" y="156"/>
                  </a:cxn>
                  <a:cxn ang="0">
                    <a:pos x="66" y="162"/>
                  </a:cxn>
                  <a:cxn ang="0">
                    <a:pos x="66" y="166"/>
                  </a:cxn>
                  <a:cxn ang="0">
                    <a:pos x="70" y="182"/>
                  </a:cxn>
                  <a:cxn ang="0">
                    <a:pos x="82" y="190"/>
                  </a:cxn>
                  <a:cxn ang="0">
                    <a:pos x="96" y="190"/>
                  </a:cxn>
                  <a:cxn ang="0">
                    <a:pos x="110" y="176"/>
                  </a:cxn>
                  <a:cxn ang="0">
                    <a:pos x="114" y="166"/>
                  </a:cxn>
                  <a:cxn ang="0">
                    <a:pos x="124" y="160"/>
                  </a:cxn>
                  <a:cxn ang="0">
                    <a:pos x="134" y="158"/>
                  </a:cxn>
                  <a:cxn ang="0">
                    <a:pos x="142" y="150"/>
                  </a:cxn>
                  <a:cxn ang="0">
                    <a:pos x="144" y="142"/>
                  </a:cxn>
                  <a:cxn ang="0">
                    <a:pos x="154" y="128"/>
                  </a:cxn>
                  <a:cxn ang="0">
                    <a:pos x="170" y="124"/>
                  </a:cxn>
                  <a:cxn ang="0">
                    <a:pos x="184" y="130"/>
                  </a:cxn>
                  <a:cxn ang="0">
                    <a:pos x="192" y="142"/>
                  </a:cxn>
                  <a:cxn ang="0">
                    <a:pos x="194" y="148"/>
                  </a:cxn>
                  <a:cxn ang="0">
                    <a:pos x="198" y="154"/>
                  </a:cxn>
                  <a:cxn ang="0">
                    <a:pos x="214" y="156"/>
                  </a:cxn>
                  <a:cxn ang="0">
                    <a:pos x="232" y="160"/>
                  </a:cxn>
                  <a:cxn ang="0">
                    <a:pos x="254" y="162"/>
                  </a:cxn>
                  <a:cxn ang="0">
                    <a:pos x="272" y="158"/>
                  </a:cxn>
                  <a:cxn ang="0">
                    <a:pos x="278" y="148"/>
                  </a:cxn>
                  <a:cxn ang="0">
                    <a:pos x="272" y="132"/>
                  </a:cxn>
                </a:cxnLst>
                <a:rect l="0" t="0" r="r" b="b"/>
                <a:pathLst>
                  <a:path w="278" h="192">
                    <a:moveTo>
                      <a:pt x="272" y="132"/>
                    </a:moveTo>
                    <a:lnTo>
                      <a:pt x="272" y="132"/>
                    </a:lnTo>
                    <a:lnTo>
                      <a:pt x="262" y="122"/>
                    </a:lnTo>
                    <a:lnTo>
                      <a:pt x="258" y="122"/>
                    </a:lnTo>
                    <a:lnTo>
                      <a:pt x="256" y="122"/>
                    </a:lnTo>
                    <a:lnTo>
                      <a:pt x="250" y="126"/>
                    </a:lnTo>
                    <a:lnTo>
                      <a:pt x="244" y="126"/>
                    </a:lnTo>
                    <a:lnTo>
                      <a:pt x="236" y="124"/>
                    </a:lnTo>
                    <a:lnTo>
                      <a:pt x="236" y="124"/>
                    </a:lnTo>
                    <a:lnTo>
                      <a:pt x="228" y="120"/>
                    </a:lnTo>
                    <a:lnTo>
                      <a:pt x="224" y="114"/>
                    </a:lnTo>
                    <a:lnTo>
                      <a:pt x="220" y="102"/>
                    </a:lnTo>
                    <a:lnTo>
                      <a:pt x="218" y="96"/>
                    </a:lnTo>
                    <a:lnTo>
                      <a:pt x="212" y="88"/>
                    </a:lnTo>
                    <a:lnTo>
                      <a:pt x="204" y="82"/>
                    </a:lnTo>
                    <a:lnTo>
                      <a:pt x="192" y="78"/>
                    </a:lnTo>
                    <a:lnTo>
                      <a:pt x="192" y="78"/>
                    </a:lnTo>
                    <a:lnTo>
                      <a:pt x="178" y="72"/>
                    </a:lnTo>
                    <a:lnTo>
                      <a:pt x="164" y="64"/>
                    </a:lnTo>
                    <a:lnTo>
                      <a:pt x="140" y="46"/>
                    </a:lnTo>
                    <a:lnTo>
                      <a:pt x="130" y="38"/>
                    </a:lnTo>
                    <a:lnTo>
                      <a:pt x="122" y="34"/>
                    </a:lnTo>
                    <a:lnTo>
                      <a:pt x="114" y="32"/>
                    </a:lnTo>
                    <a:lnTo>
                      <a:pt x="110" y="34"/>
                    </a:lnTo>
                    <a:lnTo>
                      <a:pt x="106" y="36"/>
                    </a:lnTo>
                    <a:lnTo>
                      <a:pt x="106" y="36"/>
                    </a:lnTo>
                    <a:lnTo>
                      <a:pt x="104" y="38"/>
                    </a:lnTo>
                    <a:lnTo>
                      <a:pt x="100" y="40"/>
                    </a:lnTo>
                    <a:lnTo>
                      <a:pt x="98" y="40"/>
                    </a:lnTo>
                    <a:lnTo>
                      <a:pt x="96" y="38"/>
                    </a:lnTo>
                    <a:lnTo>
                      <a:pt x="90" y="32"/>
                    </a:lnTo>
                    <a:lnTo>
                      <a:pt x="86" y="24"/>
                    </a:lnTo>
                    <a:lnTo>
                      <a:pt x="82" y="14"/>
                    </a:lnTo>
                    <a:lnTo>
                      <a:pt x="76" y="8"/>
                    </a:lnTo>
                    <a:lnTo>
                      <a:pt x="70" y="2"/>
                    </a:lnTo>
                    <a:lnTo>
                      <a:pt x="66" y="0"/>
                    </a:lnTo>
                    <a:lnTo>
                      <a:pt x="62" y="2"/>
                    </a:lnTo>
                    <a:lnTo>
                      <a:pt x="62" y="2"/>
                    </a:lnTo>
                    <a:lnTo>
                      <a:pt x="58" y="2"/>
                    </a:lnTo>
                    <a:lnTo>
                      <a:pt x="54" y="6"/>
                    </a:lnTo>
                    <a:lnTo>
                      <a:pt x="48" y="14"/>
                    </a:lnTo>
                    <a:lnTo>
                      <a:pt x="42" y="26"/>
                    </a:lnTo>
                    <a:lnTo>
                      <a:pt x="38" y="42"/>
                    </a:lnTo>
                    <a:lnTo>
                      <a:pt x="36" y="58"/>
                    </a:lnTo>
                    <a:lnTo>
                      <a:pt x="34" y="74"/>
                    </a:lnTo>
                    <a:lnTo>
                      <a:pt x="34" y="90"/>
                    </a:lnTo>
                    <a:lnTo>
                      <a:pt x="38" y="106"/>
                    </a:lnTo>
                    <a:lnTo>
                      <a:pt x="38" y="106"/>
                    </a:lnTo>
                    <a:lnTo>
                      <a:pt x="38" y="112"/>
                    </a:lnTo>
                    <a:lnTo>
                      <a:pt x="38" y="116"/>
                    </a:lnTo>
                    <a:lnTo>
                      <a:pt x="36" y="122"/>
                    </a:lnTo>
                    <a:lnTo>
                      <a:pt x="34" y="124"/>
                    </a:lnTo>
                    <a:lnTo>
                      <a:pt x="26" y="130"/>
                    </a:lnTo>
                    <a:lnTo>
                      <a:pt x="18" y="134"/>
                    </a:lnTo>
                    <a:lnTo>
                      <a:pt x="10" y="138"/>
                    </a:lnTo>
                    <a:lnTo>
                      <a:pt x="4" y="142"/>
                    </a:lnTo>
                    <a:lnTo>
                      <a:pt x="2" y="146"/>
                    </a:lnTo>
                    <a:lnTo>
                      <a:pt x="0" y="150"/>
                    </a:lnTo>
                    <a:lnTo>
                      <a:pt x="2" y="154"/>
                    </a:lnTo>
                    <a:lnTo>
                      <a:pt x="4" y="158"/>
                    </a:lnTo>
                    <a:lnTo>
                      <a:pt x="4" y="158"/>
                    </a:lnTo>
                    <a:lnTo>
                      <a:pt x="4" y="160"/>
                    </a:lnTo>
                    <a:lnTo>
                      <a:pt x="8" y="162"/>
                    </a:lnTo>
                    <a:lnTo>
                      <a:pt x="16" y="162"/>
                    </a:lnTo>
                    <a:lnTo>
                      <a:pt x="38" y="158"/>
                    </a:lnTo>
                    <a:lnTo>
                      <a:pt x="50" y="156"/>
                    </a:lnTo>
                    <a:lnTo>
                      <a:pt x="60" y="156"/>
                    </a:lnTo>
                    <a:lnTo>
                      <a:pt x="64" y="156"/>
                    </a:lnTo>
                    <a:lnTo>
                      <a:pt x="66" y="158"/>
                    </a:lnTo>
                    <a:lnTo>
                      <a:pt x="66" y="162"/>
                    </a:lnTo>
                    <a:lnTo>
                      <a:pt x="66" y="166"/>
                    </a:lnTo>
                    <a:lnTo>
                      <a:pt x="66" y="166"/>
                    </a:lnTo>
                    <a:lnTo>
                      <a:pt x="66" y="174"/>
                    </a:lnTo>
                    <a:lnTo>
                      <a:pt x="70" y="182"/>
                    </a:lnTo>
                    <a:lnTo>
                      <a:pt x="74" y="188"/>
                    </a:lnTo>
                    <a:lnTo>
                      <a:pt x="82" y="190"/>
                    </a:lnTo>
                    <a:lnTo>
                      <a:pt x="88" y="192"/>
                    </a:lnTo>
                    <a:lnTo>
                      <a:pt x="96" y="190"/>
                    </a:lnTo>
                    <a:lnTo>
                      <a:pt x="104" y="184"/>
                    </a:lnTo>
                    <a:lnTo>
                      <a:pt x="110" y="176"/>
                    </a:lnTo>
                    <a:lnTo>
                      <a:pt x="110" y="176"/>
                    </a:lnTo>
                    <a:lnTo>
                      <a:pt x="114" y="166"/>
                    </a:lnTo>
                    <a:lnTo>
                      <a:pt x="120" y="162"/>
                    </a:lnTo>
                    <a:lnTo>
                      <a:pt x="124" y="160"/>
                    </a:lnTo>
                    <a:lnTo>
                      <a:pt x="130" y="158"/>
                    </a:lnTo>
                    <a:lnTo>
                      <a:pt x="134" y="158"/>
                    </a:lnTo>
                    <a:lnTo>
                      <a:pt x="138" y="156"/>
                    </a:lnTo>
                    <a:lnTo>
                      <a:pt x="142" y="150"/>
                    </a:lnTo>
                    <a:lnTo>
                      <a:pt x="144" y="142"/>
                    </a:lnTo>
                    <a:lnTo>
                      <a:pt x="144" y="142"/>
                    </a:lnTo>
                    <a:lnTo>
                      <a:pt x="148" y="134"/>
                    </a:lnTo>
                    <a:lnTo>
                      <a:pt x="154" y="128"/>
                    </a:lnTo>
                    <a:lnTo>
                      <a:pt x="162" y="124"/>
                    </a:lnTo>
                    <a:lnTo>
                      <a:pt x="170" y="124"/>
                    </a:lnTo>
                    <a:lnTo>
                      <a:pt x="178" y="126"/>
                    </a:lnTo>
                    <a:lnTo>
                      <a:pt x="184" y="130"/>
                    </a:lnTo>
                    <a:lnTo>
                      <a:pt x="190" y="136"/>
                    </a:lnTo>
                    <a:lnTo>
                      <a:pt x="192" y="142"/>
                    </a:lnTo>
                    <a:lnTo>
                      <a:pt x="192" y="142"/>
                    </a:lnTo>
                    <a:lnTo>
                      <a:pt x="194" y="148"/>
                    </a:lnTo>
                    <a:lnTo>
                      <a:pt x="196" y="152"/>
                    </a:lnTo>
                    <a:lnTo>
                      <a:pt x="198" y="154"/>
                    </a:lnTo>
                    <a:lnTo>
                      <a:pt x="202" y="156"/>
                    </a:lnTo>
                    <a:lnTo>
                      <a:pt x="214" y="156"/>
                    </a:lnTo>
                    <a:lnTo>
                      <a:pt x="232" y="160"/>
                    </a:lnTo>
                    <a:lnTo>
                      <a:pt x="232" y="160"/>
                    </a:lnTo>
                    <a:lnTo>
                      <a:pt x="244" y="162"/>
                    </a:lnTo>
                    <a:lnTo>
                      <a:pt x="254" y="162"/>
                    </a:lnTo>
                    <a:lnTo>
                      <a:pt x="264" y="160"/>
                    </a:lnTo>
                    <a:lnTo>
                      <a:pt x="272" y="158"/>
                    </a:lnTo>
                    <a:lnTo>
                      <a:pt x="276" y="154"/>
                    </a:lnTo>
                    <a:lnTo>
                      <a:pt x="278" y="148"/>
                    </a:lnTo>
                    <a:lnTo>
                      <a:pt x="278" y="140"/>
                    </a:lnTo>
                    <a:lnTo>
                      <a:pt x="272" y="132"/>
                    </a:lnTo>
                    <a:lnTo>
                      <a:pt x="272" y="132"/>
                    </a:lnTo>
                    <a:close/>
                  </a:path>
                </a:pathLst>
              </a:custGeom>
              <a:grpFill/>
              <a:ln w="6350">
                <a:noFill/>
                <a:round/>
                <a:headEnd/>
                <a:tailEnd/>
              </a:ln>
            </p:spPr>
            <p:txBody>
              <a:bodyPr/>
              <a:lstStyle/>
              <a:p>
                <a:endParaRPr lang="da-DK" sz="1800" b="1">
                  <a:solidFill>
                    <a:prstClr val="black"/>
                  </a:solidFill>
                  <a:latin typeface="Calibri Light"/>
                </a:endParaRPr>
              </a:p>
            </p:txBody>
          </p:sp>
          <p:sp>
            <p:nvSpPr>
              <p:cNvPr id="55" name="Freeform 6111">
                <a:extLst>
                  <a:ext uri="{FF2B5EF4-FFF2-40B4-BE49-F238E27FC236}">
                    <a16:creationId xmlns:a16="http://schemas.microsoft.com/office/drawing/2014/main" id="{3C06CD5E-903F-4F12-8D84-8B0B98386C0A}"/>
                  </a:ext>
                </a:extLst>
              </p:cNvPr>
              <p:cNvSpPr>
                <a:spLocks/>
              </p:cNvSpPr>
              <p:nvPr/>
            </p:nvSpPr>
            <p:spPr bwMode="auto">
              <a:xfrm>
                <a:off x="2178050" y="1465263"/>
                <a:ext cx="15240" cy="24130"/>
              </a:xfrm>
              <a:custGeom>
                <a:avLst/>
                <a:gdLst/>
                <a:ahLst/>
                <a:cxnLst>
                  <a:cxn ang="0">
                    <a:pos x="4" y="28"/>
                  </a:cxn>
                  <a:cxn ang="0">
                    <a:pos x="4" y="28"/>
                  </a:cxn>
                  <a:cxn ang="0">
                    <a:pos x="12" y="36"/>
                  </a:cxn>
                  <a:cxn ang="0">
                    <a:pos x="16" y="38"/>
                  </a:cxn>
                  <a:cxn ang="0">
                    <a:pos x="18" y="38"/>
                  </a:cxn>
                  <a:cxn ang="0">
                    <a:pos x="22" y="36"/>
                  </a:cxn>
                  <a:cxn ang="0">
                    <a:pos x="24" y="30"/>
                  </a:cxn>
                  <a:cxn ang="0">
                    <a:pos x="24" y="12"/>
                  </a:cxn>
                  <a:cxn ang="0">
                    <a:pos x="20" y="0"/>
                  </a:cxn>
                  <a:cxn ang="0">
                    <a:pos x="20" y="0"/>
                  </a:cxn>
                  <a:cxn ang="0">
                    <a:pos x="18" y="0"/>
                  </a:cxn>
                  <a:cxn ang="0">
                    <a:pos x="14" y="0"/>
                  </a:cxn>
                  <a:cxn ang="0">
                    <a:pos x="10" y="2"/>
                  </a:cxn>
                  <a:cxn ang="0">
                    <a:pos x="6" y="6"/>
                  </a:cxn>
                  <a:cxn ang="0">
                    <a:pos x="2" y="10"/>
                  </a:cxn>
                  <a:cxn ang="0">
                    <a:pos x="0" y="16"/>
                  </a:cxn>
                  <a:cxn ang="0">
                    <a:pos x="0" y="22"/>
                  </a:cxn>
                  <a:cxn ang="0">
                    <a:pos x="4" y="28"/>
                  </a:cxn>
                  <a:cxn ang="0">
                    <a:pos x="4" y="28"/>
                  </a:cxn>
                </a:cxnLst>
                <a:rect l="0" t="0" r="r" b="b"/>
                <a:pathLst>
                  <a:path w="24" h="38">
                    <a:moveTo>
                      <a:pt x="4" y="28"/>
                    </a:moveTo>
                    <a:lnTo>
                      <a:pt x="4" y="28"/>
                    </a:lnTo>
                    <a:lnTo>
                      <a:pt x="12" y="36"/>
                    </a:lnTo>
                    <a:lnTo>
                      <a:pt x="16" y="38"/>
                    </a:lnTo>
                    <a:lnTo>
                      <a:pt x="18" y="38"/>
                    </a:lnTo>
                    <a:lnTo>
                      <a:pt x="22" y="36"/>
                    </a:lnTo>
                    <a:lnTo>
                      <a:pt x="24" y="30"/>
                    </a:lnTo>
                    <a:lnTo>
                      <a:pt x="24" y="12"/>
                    </a:lnTo>
                    <a:lnTo>
                      <a:pt x="20" y="0"/>
                    </a:lnTo>
                    <a:lnTo>
                      <a:pt x="20" y="0"/>
                    </a:lnTo>
                    <a:lnTo>
                      <a:pt x="18" y="0"/>
                    </a:lnTo>
                    <a:lnTo>
                      <a:pt x="14" y="0"/>
                    </a:lnTo>
                    <a:lnTo>
                      <a:pt x="10" y="2"/>
                    </a:lnTo>
                    <a:lnTo>
                      <a:pt x="6" y="6"/>
                    </a:lnTo>
                    <a:lnTo>
                      <a:pt x="2" y="10"/>
                    </a:lnTo>
                    <a:lnTo>
                      <a:pt x="0" y="16"/>
                    </a:lnTo>
                    <a:lnTo>
                      <a:pt x="0" y="22"/>
                    </a:lnTo>
                    <a:lnTo>
                      <a:pt x="4" y="28"/>
                    </a:lnTo>
                    <a:lnTo>
                      <a:pt x="4" y="28"/>
                    </a:lnTo>
                    <a:close/>
                  </a:path>
                </a:pathLst>
              </a:custGeom>
              <a:grpFill/>
              <a:ln w="6350">
                <a:noFill/>
                <a:round/>
                <a:headEnd/>
                <a:tailEnd/>
              </a:ln>
            </p:spPr>
            <p:txBody>
              <a:bodyPr/>
              <a:lstStyle/>
              <a:p>
                <a:endParaRPr lang="da-DK" sz="1800" b="1">
                  <a:solidFill>
                    <a:prstClr val="black"/>
                  </a:solidFill>
                  <a:latin typeface="Calibri Light"/>
                </a:endParaRPr>
              </a:p>
            </p:txBody>
          </p:sp>
          <p:sp>
            <p:nvSpPr>
              <p:cNvPr id="56" name="Freeform 6112">
                <a:extLst>
                  <a:ext uri="{FF2B5EF4-FFF2-40B4-BE49-F238E27FC236}">
                    <a16:creationId xmlns:a16="http://schemas.microsoft.com/office/drawing/2014/main" id="{8A5153DC-0DF3-485E-AF4B-3C294A11812B}"/>
                  </a:ext>
                </a:extLst>
              </p:cNvPr>
              <p:cNvSpPr>
                <a:spLocks/>
              </p:cNvSpPr>
              <p:nvPr/>
            </p:nvSpPr>
            <p:spPr bwMode="auto">
              <a:xfrm>
                <a:off x="2258060" y="1697673"/>
                <a:ext cx="52070" cy="36830"/>
              </a:xfrm>
              <a:custGeom>
                <a:avLst/>
                <a:gdLst/>
                <a:ahLst/>
                <a:cxnLst>
                  <a:cxn ang="0">
                    <a:pos x="78" y="4"/>
                  </a:cxn>
                  <a:cxn ang="0">
                    <a:pos x="78" y="4"/>
                  </a:cxn>
                  <a:cxn ang="0">
                    <a:pos x="72" y="2"/>
                  </a:cxn>
                  <a:cxn ang="0">
                    <a:pos x="68" y="0"/>
                  </a:cxn>
                  <a:cxn ang="0">
                    <a:pos x="54" y="2"/>
                  </a:cxn>
                  <a:cxn ang="0">
                    <a:pos x="38" y="6"/>
                  </a:cxn>
                  <a:cxn ang="0">
                    <a:pos x="24" y="14"/>
                  </a:cxn>
                  <a:cxn ang="0">
                    <a:pos x="12" y="22"/>
                  </a:cxn>
                  <a:cxn ang="0">
                    <a:pos x="4" y="32"/>
                  </a:cxn>
                  <a:cxn ang="0">
                    <a:pos x="0" y="38"/>
                  </a:cxn>
                  <a:cxn ang="0">
                    <a:pos x="0" y="42"/>
                  </a:cxn>
                  <a:cxn ang="0">
                    <a:pos x="2" y="48"/>
                  </a:cxn>
                  <a:cxn ang="0">
                    <a:pos x="6" y="52"/>
                  </a:cxn>
                  <a:cxn ang="0">
                    <a:pos x="6" y="52"/>
                  </a:cxn>
                  <a:cxn ang="0">
                    <a:pos x="10" y="56"/>
                  </a:cxn>
                  <a:cxn ang="0">
                    <a:pos x="16" y="58"/>
                  </a:cxn>
                  <a:cxn ang="0">
                    <a:pos x="22" y="58"/>
                  </a:cxn>
                  <a:cxn ang="0">
                    <a:pos x="28" y="56"/>
                  </a:cxn>
                  <a:cxn ang="0">
                    <a:pos x="42" y="50"/>
                  </a:cxn>
                  <a:cxn ang="0">
                    <a:pos x="58" y="42"/>
                  </a:cxn>
                  <a:cxn ang="0">
                    <a:pos x="70" y="32"/>
                  </a:cxn>
                  <a:cxn ang="0">
                    <a:pos x="78" y="20"/>
                  </a:cxn>
                  <a:cxn ang="0">
                    <a:pos x="80" y="16"/>
                  </a:cxn>
                  <a:cxn ang="0">
                    <a:pos x="82" y="10"/>
                  </a:cxn>
                  <a:cxn ang="0">
                    <a:pos x="80" y="6"/>
                  </a:cxn>
                  <a:cxn ang="0">
                    <a:pos x="78" y="4"/>
                  </a:cxn>
                  <a:cxn ang="0">
                    <a:pos x="78" y="4"/>
                  </a:cxn>
                </a:cxnLst>
                <a:rect l="0" t="0" r="r" b="b"/>
                <a:pathLst>
                  <a:path w="82" h="58">
                    <a:moveTo>
                      <a:pt x="78" y="4"/>
                    </a:moveTo>
                    <a:lnTo>
                      <a:pt x="78" y="4"/>
                    </a:lnTo>
                    <a:lnTo>
                      <a:pt x="72" y="2"/>
                    </a:lnTo>
                    <a:lnTo>
                      <a:pt x="68" y="0"/>
                    </a:lnTo>
                    <a:lnTo>
                      <a:pt x="54" y="2"/>
                    </a:lnTo>
                    <a:lnTo>
                      <a:pt x="38" y="6"/>
                    </a:lnTo>
                    <a:lnTo>
                      <a:pt x="24" y="14"/>
                    </a:lnTo>
                    <a:lnTo>
                      <a:pt x="12" y="22"/>
                    </a:lnTo>
                    <a:lnTo>
                      <a:pt x="4" y="32"/>
                    </a:lnTo>
                    <a:lnTo>
                      <a:pt x="0" y="38"/>
                    </a:lnTo>
                    <a:lnTo>
                      <a:pt x="0" y="42"/>
                    </a:lnTo>
                    <a:lnTo>
                      <a:pt x="2" y="48"/>
                    </a:lnTo>
                    <a:lnTo>
                      <a:pt x="6" y="52"/>
                    </a:lnTo>
                    <a:lnTo>
                      <a:pt x="6" y="52"/>
                    </a:lnTo>
                    <a:lnTo>
                      <a:pt x="10" y="56"/>
                    </a:lnTo>
                    <a:lnTo>
                      <a:pt x="16" y="58"/>
                    </a:lnTo>
                    <a:lnTo>
                      <a:pt x="22" y="58"/>
                    </a:lnTo>
                    <a:lnTo>
                      <a:pt x="28" y="56"/>
                    </a:lnTo>
                    <a:lnTo>
                      <a:pt x="42" y="50"/>
                    </a:lnTo>
                    <a:lnTo>
                      <a:pt x="58" y="42"/>
                    </a:lnTo>
                    <a:lnTo>
                      <a:pt x="70" y="32"/>
                    </a:lnTo>
                    <a:lnTo>
                      <a:pt x="78" y="20"/>
                    </a:lnTo>
                    <a:lnTo>
                      <a:pt x="80" y="16"/>
                    </a:lnTo>
                    <a:lnTo>
                      <a:pt x="82" y="10"/>
                    </a:lnTo>
                    <a:lnTo>
                      <a:pt x="80" y="6"/>
                    </a:lnTo>
                    <a:lnTo>
                      <a:pt x="78" y="4"/>
                    </a:lnTo>
                    <a:lnTo>
                      <a:pt x="78" y="4"/>
                    </a:lnTo>
                    <a:close/>
                  </a:path>
                </a:pathLst>
              </a:custGeom>
              <a:grpFill/>
              <a:ln w="6350">
                <a:noFill/>
                <a:round/>
                <a:headEnd/>
                <a:tailEnd/>
              </a:ln>
            </p:spPr>
            <p:txBody>
              <a:bodyPr/>
              <a:lstStyle/>
              <a:p>
                <a:endParaRPr lang="da-DK" sz="1800" b="1">
                  <a:solidFill>
                    <a:prstClr val="black"/>
                  </a:solidFill>
                  <a:latin typeface="Calibri Light"/>
                </a:endParaRPr>
              </a:p>
            </p:txBody>
          </p:sp>
          <p:sp>
            <p:nvSpPr>
              <p:cNvPr id="57" name="Freeform 6113">
                <a:extLst>
                  <a:ext uri="{FF2B5EF4-FFF2-40B4-BE49-F238E27FC236}">
                    <a16:creationId xmlns:a16="http://schemas.microsoft.com/office/drawing/2014/main" id="{520E4999-E318-4FDF-8AD5-907E11667439}"/>
                  </a:ext>
                </a:extLst>
              </p:cNvPr>
              <p:cNvSpPr>
                <a:spLocks/>
              </p:cNvSpPr>
              <p:nvPr/>
            </p:nvSpPr>
            <p:spPr bwMode="auto">
              <a:xfrm>
                <a:off x="1357630" y="1230313"/>
                <a:ext cx="467360" cy="227330"/>
              </a:xfrm>
              <a:custGeom>
                <a:avLst/>
                <a:gdLst/>
                <a:ahLst/>
                <a:cxnLst>
                  <a:cxn ang="0">
                    <a:pos x="700" y="272"/>
                  </a:cxn>
                  <a:cxn ang="0">
                    <a:pos x="720" y="274"/>
                  </a:cxn>
                  <a:cxn ang="0">
                    <a:pos x="736" y="254"/>
                  </a:cxn>
                  <a:cxn ang="0">
                    <a:pos x="708" y="238"/>
                  </a:cxn>
                  <a:cxn ang="0">
                    <a:pos x="684" y="224"/>
                  </a:cxn>
                  <a:cxn ang="0">
                    <a:pos x="646" y="206"/>
                  </a:cxn>
                  <a:cxn ang="0">
                    <a:pos x="608" y="190"/>
                  </a:cxn>
                  <a:cxn ang="0">
                    <a:pos x="586" y="166"/>
                  </a:cxn>
                  <a:cxn ang="0">
                    <a:pos x="592" y="128"/>
                  </a:cxn>
                  <a:cxn ang="0">
                    <a:pos x="560" y="58"/>
                  </a:cxn>
                  <a:cxn ang="0">
                    <a:pos x="506" y="10"/>
                  </a:cxn>
                  <a:cxn ang="0">
                    <a:pos x="482" y="10"/>
                  </a:cxn>
                  <a:cxn ang="0">
                    <a:pos x="438" y="8"/>
                  </a:cxn>
                  <a:cxn ang="0">
                    <a:pos x="450" y="68"/>
                  </a:cxn>
                  <a:cxn ang="0">
                    <a:pos x="478" y="114"/>
                  </a:cxn>
                  <a:cxn ang="0">
                    <a:pos x="456" y="132"/>
                  </a:cxn>
                  <a:cxn ang="0">
                    <a:pos x="420" y="68"/>
                  </a:cxn>
                  <a:cxn ang="0">
                    <a:pos x="382" y="40"/>
                  </a:cxn>
                  <a:cxn ang="0">
                    <a:pos x="354" y="26"/>
                  </a:cxn>
                  <a:cxn ang="0">
                    <a:pos x="352" y="40"/>
                  </a:cxn>
                  <a:cxn ang="0">
                    <a:pos x="372" y="58"/>
                  </a:cxn>
                  <a:cxn ang="0">
                    <a:pos x="336" y="62"/>
                  </a:cxn>
                  <a:cxn ang="0">
                    <a:pos x="318" y="74"/>
                  </a:cxn>
                  <a:cxn ang="0">
                    <a:pos x="296" y="40"/>
                  </a:cxn>
                  <a:cxn ang="0">
                    <a:pos x="224" y="38"/>
                  </a:cxn>
                  <a:cxn ang="0">
                    <a:pos x="190" y="60"/>
                  </a:cxn>
                  <a:cxn ang="0">
                    <a:pos x="206" y="32"/>
                  </a:cxn>
                  <a:cxn ang="0">
                    <a:pos x="196" y="2"/>
                  </a:cxn>
                  <a:cxn ang="0">
                    <a:pos x="100" y="26"/>
                  </a:cxn>
                  <a:cxn ang="0">
                    <a:pos x="22" y="72"/>
                  </a:cxn>
                  <a:cxn ang="0">
                    <a:pos x="40" y="86"/>
                  </a:cxn>
                  <a:cxn ang="0">
                    <a:pos x="2" y="116"/>
                  </a:cxn>
                  <a:cxn ang="0">
                    <a:pos x="14" y="130"/>
                  </a:cxn>
                  <a:cxn ang="0">
                    <a:pos x="34" y="146"/>
                  </a:cxn>
                  <a:cxn ang="0">
                    <a:pos x="116" y="140"/>
                  </a:cxn>
                  <a:cxn ang="0">
                    <a:pos x="76" y="160"/>
                  </a:cxn>
                  <a:cxn ang="0">
                    <a:pos x="44" y="192"/>
                  </a:cxn>
                  <a:cxn ang="0">
                    <a:pos x="110" y="204"/>
                  </a:cxn>
                  <a:cxn ang="0">
                    <a:pos x="210" y="202"/>
                  </a:cxn>
                  <a:cxn ang="0">
                    <a:pos x="276" y="214"/>
                  </a:cxn>
                  <a:cxn ang="0">
                    <a:pos x="294" y="230"/>
                  </a:cxn>
                  <a:cxn ang="0">
                    <a:pos x="168" y="230"/>
                  </a:cxn>
                  <a:cxn ang="0">
                    <a:pos x="70" y="254"/>
                  </a:cxn>
                  <a:cxn ang="0">
                    <a:pos x="122" y="300"/>
                  </a:cxn>
                  <a:cxn ang="0">
                    <a:pos x="222" y="308"/>
                  </a:cxn>
                  <a:cxn ang="0">
                    <a:pos x="232" y="350"/>
                  </a:cxn>
                  <a:cxn ang="0">
                    <a:pos x="314" y="358"/>
                  </a:cxn>
                  <a:cxn ang="0">
                    <a:pos x="420" y="332"/>
                  </a:cxn>
                  <a:cxn ang="0">
                    <a:pos x="478" y="318"/>
                  </a:cxn>
                  <a:cxn ang="0">
                    <a:pos x="490" y="296"/>
                  </a:cxn>
                  <a:cxn ang="0">
                    <a:pos x="516" y="294"/>
                  </a:cxn>
                  <a:cxn ang="0">
                    <a:pos x="540" y="312"/>
                  </a:cxn>
                  <a:cxn ang="0">
                    <a:pos x="560" y="324"/>
                  </a:cxn>
                  <a:cxn ang="0">
                    <a:pos x="592" y="328"/>
                  </a:cxn>
                  <a:cxn ang="0">
                    <a:pos x="640" y="334"/>
                  </a:cxn>
                  <a:cxn ang="0">
                    <a:pos x="680" y="324"/>
                  </a:cxn>
                  <a:cxn ang="0">
                    <a:pos x="700" y="306"/>
                  </a:cxn>
                  <a:cxn ang="0">
                    <a:pos x="692" y="288"/>
                  </a:cxn>
                  <a:cxn ang="0">
                    <a:pos x="648" y="300"/>
                  </a:cxn>
                  <a:cxn ang="0">
                    <a:pos x="632" y="278"/>
                  </a:cxn>
                  <a:cxn ang="0">
                    <a:pos x="660" y="282"/>
                  </a:cxn>
                  <a:cxn ang="0">
                    <a:pos x="668" y="272"/>
                  </a:cxn>
                </a:cxnLst>
                <a:rect l="0" t="0" r="r" b="b"/>
                <a:pathLst>
                  <a:path w="736" h="358">
                    <a:moveTo>
                      <a:pt x="674" y="264"/>
                    </a:moveTo>
                    <a:lnTo>
                      <a:pt x="674" y="264"/>
                    </a:lnTo>
                    <a:lnTo>
                      <a:pt x="682" y="262"/>
                    </a:lnTo>
                    <a:lnTo>
                      <a:pt x="686" y="262"/>
                    </a:lnTo>
                    <a:lnTo>
                      <a:pt x="690" y="264"/>
                    </a:lnTo>
                    <a:lnTo>
                      <a:pt x="694" y="268"/>
                    </a:lnTo>
                    <a:lnTo>
                      <a:pt x="700" y="272"/>
                    </a:lnTo>
                    <a:lnTo>
                      <a:pt x="702" y="274"/>
                    </a:lnTo>
                    <a:lnTo>
                      <a:pt x="704" y="272"/>
                    </a:lnTo>
                    <a:lnTo>
                      <a:pt x="704" y="272"/>
                    </a:lnTo>
                    <a:lnTo>
                      <a:pt x="710" y="268"/>
                    </a:lnTo>
                    <a:lnTo>
                      <a:pt x="714" y="268"/>
                    </a:lnTo>
                    <a:lnTo>
                      <a:pt x="718" y="272"/>
                    </a:lnTo>
                    <a:lnTo>
                      <a:pt x="720" y="274"/>
                    </a:lnTo>
                    <a:lnTo>
                      <a:pt x="726" y="274"/>
                    </a:lnTo>
                    <a:lnTo>
                      <a:pt x="726" y="274"/>
                    </a:lnTo>
                    <a:lnTo>
                      <a:pt x="730" y="274"/>
                    </a:lnTo>
                    <a:lnTo>
                      <a:pt x="734" y="272"/>
                    </a:lnTo>
                    <a:lnTo>
                      <a:pt x="736" y="268"/>
                    </a:lnTo>
                    <a:lnTo>
                      <a:pt x="736" y="264"/>
                    </a:lnTo>
                    <a:lnTo>
                      <a:pt x="736" y="254"/>
                    </a:lnTo>
                    <a:lnTo>
                      <a:pt x="734" y="244"/>
                    </a:lnTo>
                    <a:lnTo>
                      <a:pt x="734" y="244"/>
                    </a:lnTo>
                    <a:lnTo>
                      <a:pt x="732" y="240"/>
                    </a:lnTo>
                    <a:lnTo>
                      <a:pt x="728" y="238"/>
                    </a:lnTo>
                    <a:lnTo>
                      <a:pt x="720" y="238"/>
                    </a:lnTo>
                    <a:lnTo>
                      <a:pt x="712" y="238"/>
                    </a:lnTo>
                    <a:lnTo>
                      <a:pt x="708" y="238"/>
                    </a:lnTo>
                    <a:lnTo>
                      <a:pt x="708" y="234"/>
                    </a:lnTo>
                    <a:lnTo>
                      <a:pt x="708" y="234"/>
                    </a:lnTo>
                    <a:lnTo>
                      <a:pt x="706" y="230"/>
                    </a:lnTo>
                    <a:lnTo>
                      <a:pt x="704" y="230"/>
                    </a:lnTo>
                    <a:lnTo>
                      <a:pt x="698" y="228"/>
                    </a:lnTo>
                    <a:lnTo>
                      <a:pt x="692" y="228"/>
                    </a:lnTo>
                    <a:lnTo>
                      <a:pt x="684" y="224"/>
                    </a:lnTo>
                    <a:lnTo>
                      <a:pt x="674" y="218"/>
                    </a:lnTo>
                    <a:lnTo>
                      <a:pt x="660" y="210"/>
                    </a:lnTo>
                    <a:lnTo>
                      <a:pt x="660" y="210"/>
                    </a:lnTo>
                    <a:lnTo>
                      <a:pt x="652" y="204"/>
                    </a:lnTo>
                    <a:lnTo>
                      <a:pt x="648" y="200"/>
                    </a:lnTo>
                    <a:lnTo>
                      <a:pt x="644" y="202"/>
                    </a:lnTo>
                    <a:lnTo>
                      <a:pt x="646" y="206"/>
                    </a:lnTo>
                    <a:lnTo>
                      <a:pt x="646" y="206"/>
                    </a:lnTo>
                    <a:lnTo>
                      <a:pt x="646" y="208"/>
                    </a:lnTo>
                    <a:lnTo>
                      <a:pt x="642" y="210"/>
                    </a:lnTo>
                    <a:lnTo>
                      <a:pt x="632" y="208"/>
                    </a:lnTo>
                    <a:lnTo>
                      <a:pt x="618" y="200"/>
                    </a:lnTo>
                    <a:lnTo>
                      <a:pt x="612" y="196"/>
                    </a:lnTo>
                    <a:lnTo>
                      <a:pt x="608" y="190"/>
                    </a:lnTo>
                    <a:lnTo>
                      <a:pt x="608" y="190"/>
                    </a:lnTo>
                    <a:lnTo>
                      <a:pt x="602" y="184"/>
                    </a:lnTo>
                    <a:lnTo>
                      <a:pt x="598" y="180"/>
                    </a:lnTo>
                    <a:lnTo>
                      <a:pt x="590" y="174"/>
                    </a:lnTo>
                    <a:lnTo>
                      <a:pt x="586" y="172"/>
                    </a:lnTo>
                    <a:lnTo>
                      <a:pt x="584" y="168"/>
                    </a:lnTo>
                    <a:lnTo>
                      <a:pt x="586" y="166"/>
                    </a:lnTo>
                    <a:lnTo>
                      <a:pt x="588" y="162"/>
                    </a:lnTo>
                    <a:lnTo>
                      <a:pt x="588" y="162"/>
                    </a:lnTo>
                    <a:lnTo>
                      <a:pt x="594" y="152"/>
                    </a:lnTo>
                    <a:lnTo>
                      <a:pt x="596" y="146"/>
                    </a:lnTo>
                    <a:lnTo>
                      <a:pt x="596" y="140"/>
                    </a:lnTo>
                    <a:lnTo>
                      <a:pt x="594" y="134"/>
                    </a:lnTo>
                    <a:lnTo>
                      <a:pt x="592" y="128"/>
                    </a:lnTo>
                    <a:lnTo>
                      <a:pt x="588" y="124"/>
                    </a:lnTo>
                    <a:lnTo>
                      <a:pt x="582" y="118"/>
                    </a:lnTo>
                    <a:lnTo>
                      <a:pt x="582" y="118"/>
                    </a:lnTo>
                    <a:lnTo>
                      <a:pt x="576" y="112"/>
                    </a:lnTo>
                    <a:lnTo>
                      <a:pt x="572" y="102"/>
                    </a:lnTo>
                    <a:lnTo>
                      <a:pt x="566" y="82"/>
                    </a:lnTo>
                    <a:lnTo>
                      <a:pt x="560" y="58"/>
                    </a:lnTo>
                    <a:lnTo>
                      <a:pt x="554" y="48"/>
                    </a:lnTo>
                    <a:lnTo>
                      <a:pt x="548" y="38"/>
                    </a:lnTo>
                    <a:lnTo>
                      <a:pt x="548" y="38"/>
                    </a:lnTo>
                    <a:lnTo>
                      <a:pt x="540" y="28"/>
                    </a:lnTo>
                    <a:lnTo>
                      <a:pt x="532" y="24"/>
                    </a:lnTo>
                    <a:lnTo>
                      <a:pt x="522" y="20"/>
                    </a:lnTo>
                    <a:lnTo>
                      <a:pt x="506" y="10"/>
                    </a:lnTo>
                    <a:lnTo>
                      <a:pt x="506" y="10"/>
                    </a:lnTo>
                    <a:lnTo>
                      <a:pt x="498" y="6"/>
                    </a:lnTo>
                    <a:lnTo>
                      <a:pt x="492" y="4"/>
                    </a:lnTo>
                    <a:lnTo>
                      <a:pt x="490" y="4"/>
                    </a:lnTo>
                    <a:lnTo>
                      <a:pt x="488" y="6"/>
                    </a:lnTo>
                    <a:lnTo>
                      <a:pt x="486" y="8"/>
                    </a:lnTo>
                    <a:lnTo>
                      <a:pt x="482" y="10"/>
                    </a:lnTo>
                    <a:lnTo>
                      <a:pt x="476" y="10"/>
                    </a:lnTo>
                    <a:lnTo>
                      <a:pt x="464" y="6"/>
                    </a:lnTo>
                    <a:lnTo>
                      <a:pt x="464" y="6"/>
                    </a:lnTo>
                    <a:lnTo>
                      <a:pt x="450" y="2"/>
                    </a:lnTo>
                    <a:lnTo>
                      <a:pt x="446" y="2"/>
                    </a:lnTo>
                    <a:lnTo>
                      <a:pt x="440" y="4"/>
                    </a:lnTo>
                    <a:lnTo>
                      <a:pt x="438" y="8"/>
                    </a:lnTo>
                    <a:lnTo>
                      <a:pt x="436" y="12"/>
                    </a:lnTo>
                    <a:lnTo>
                      <a:pt x="436" y="20"/>
                    </a:lnTo>
                    <a:lnTo>
                      <a:pt x="440" y="28"/>
                    </a:lnTo>
                    <a:lnTo>
                      <a:pt x="440" y="28"/>
                    </a:lnTo>
                    <a:lnTo>
                      <a:pt x="444" y="38"/>
                    </a:lnTo>
                    <a:lnTo>
                      <a:pt x="446" y="48"/>
                    </a:lnTo>
                    <a:lnTo>
                      <a:pt x="450" y="68"/>
                    </a:lnTo>
                    <a:lnTo>
                      <a:pt x="454" y="78"/>
                    </a:lnTo>
                    <a:lnTo>
                      <a:pt x="458" y="88"/>
                    </a:lnTo>
                    <a:lnTo>
                      <a:pt x="464" y="98"/>
                    </a:lnTo>
                    <a:lnTo>
                      <a:pt x="472" y="106"/>
                    </a:lnTo>
                    <a:lnTo>
                      <a:pt x="472" y="106"/>
                    </a:lnTo>
                    <a:lnTo>
                      <a:pt x="476" y="110"/>
                    </a:lnTo>
                    <a:lnTo>
                      <a:pt x="478" y="114"/>
                    </a:lnTo>
                    <a:lnTo>
                      <a:pt x="478" y="116"/>
                    </a:lnTo>
                    <a:lnTo>
                      <a:pt x="474" y="118"/>
                    </a:lnTo>
                    <a:lnTo>
                      <a:pt x="468" y="122"/>
                    </a:lnTo>
                    <a:lnTo>
                      <a:pt x="462" y="128"/>
                    </a:lnTo>
                    <a:lnTo>
                      <a:pt x="462" y="128"/>
                    </a:lnTo>
                    <a:lnTo>
                      <a:pt x="458" y="130"/>
                    </a:lnTo>
                    <a:lnTo>
                      <a:pt x="456" y="132"/>
                    </a:lnTo>
                    <a:lnTo>
                      <a:pt x="452" y="130"/>
                    </a:lnTo>
                    <a:lnTo>
                      <a:pt x="446" y="122"/>
                    </a:lnTo>
                    <a:lnTo>
                      <a:pt x="434" y="104"/>
                    </a:lnTo>
                    <a:lnTo>
                      <a:pt x="434" y="104"/>
                    </a:lnTo>
                    <a:lnTo>
                      <a:pt x="430" y="94"/>
                    </a:lnTo>
                    <a:lnTo>
                      <a:pt x="426" y="84"/>
                    </a:lnTo>
                    <a:lnTo>
                      <a:pt x="420" y="68"/>
                    </a:lnTo>
                    <a:lnTo>
                      <a:pt x="418" y="62"/>
                    </a:lnTo>
                    <a:lnTo>
                      <a:pt x="412" y="56"/>
                    </a:lnTo>
                    <a:lnTo>
                      <a:pt x="406" y="50"/>
                    </a:lnTo>
                    <a:lnTo>
                      <a:pt x="396" y="46"/>
                    </a:lnTo>
                    <a:lnTo>
                      <a:pt x="396" y="46"/>
                    </a:lnTo>
                    <a:lnTo>
                      <a:pt x="384" y="42"/>
                    </a:lnTo>
                    <a:lnTo>
                      <a:pt x="382" y="40"/>
                    </a:lnTo>
                    <a:lnTo>
                      <a:pt x="384" y="38"/>
                    </a:lnTo>
                    <a:lnTo>
                      <a:pt x="384" y="36"/>
                    </a:lnTo>
                    <a:lnTo>
                      <a:pt x="384" y="34"/>
                    </a:lnTo>
                    <a:lnTo>
                      <a:pt x="380" y="32"/>
                    </a:lnTo>
                    <a:lnTo>
                      <a:pt x="372" y="30"/>
                    </a:lnTo>
                    <a:lnTo>
                      <a:pt x="372" y="30"/>
                    </a:lnTo>
                    <a:lnTo>
                      <a:pt x="354" y="26"/>
                    </a:lnTo>
                    <a:lnTo>
                      <a:pt x="340" y="26"/>
                    </a:lnTo>
                    <a:lnTo>
                      <a:pt x="338" y="28"/>
                    </a:lnTo>
                    <a:lnTo>
                      <a:pt x="338" y="30"/>
                    </a:lnTo>
                    <a:lnTo>
                      <a:pt x="340" y="32"/>
                    </a:lnTo>
                    <a:lnTo>
                      <a:pt x="346" y="36"/>
                    </a:lnTo>
                    <a:lnTo>
                      <a:pt x="346" y="36"/>
                    </a:lnTo>
                    <a:lnTo>
                      <a:pt x="352" y="40"/>
                    </a:lnTo>
                    <a:lnTo>
                      <a:pt x="356" y="44"/>
                    </a:lnTo>
                    <a:lnTo>
                      <a:pt x="358" y="46"/>
                    </a:lnTo>
                    <a:lnTo>
                      <a:pt x="356" y="48"/>
                    </a:lnTo>
                    <a:lnTo>
                      <a:pt x="356" y="52"/>
                    </a:lnTo>
                    <a:lnTo>
                      <a:pt x="362" y="54"/>
                    </a:lnTo>
                    <a:lnTo>
                      <a:pt x="362" y="54"/>
                    </a:lnTo>
                    <a:lnTo>
                      <a:pt x="372" y="58"/>
                    </a:lnTo>
                    <a:lnTo>
                      <a:pt x="376" y="62"/>
                    </a:lnTo>
                    <a:lnTo>
                      <a:pt x="376" y="64"/>
                    </a:lnTo>
                    <a:lnTo>
                      <a:pt x="372" y="64"/>
                    </a:lnTo>
                    <a:lnTo>
                      <a:pt x="354" y="60"/>
                    </a:lnTo>
                    <a:lnTo>
                      <a:pt x="354" y="60"/>
                    </a:lnTo>
                    <a:lnTo>
                      <a:pt x="344" y="60"/>
                    </a:lnTo>
                    <a:lnTo>
                      <a:pt x="336" y="62"/>
                    </a:lnTo>
                    <a:lnTo>
                      <a:pt x="332" y="66"/>
                    </a:lnTo>
                    <a:lnTo>
                      <a:pt x="330" y="70"/>
                    </a:lnTo>
                    <a:lnTo>
                      <a:pt x="328" y="76"/>
                    </a:lnTo>
                    <a:lnTo>
                      <a:pt x="326" y="78"/>
                    </a:lnTo>
                    <a:lnTo>
                      <a:pt x="322" y="78"/>
                    </a:lnTo>
                    <a:lnTo>
                      <a:pt x="318" y="74"/>
                    </a:lnTo>
                    <a:lnTo>
                      <a:pt x="318" y="74"/>
                    </a:lnTo>
                    <a:lnTo>
                      <a:pt x="314" y="68"/>
                    </a:lnTo>
                    <a:lnTo>
                      <a:pt x="314" y="64"/>
                    </a:lnTo>
                    <a:lnTo>
                      <a:pt x="318" y="56"/>
                    </a:lnTo>
                    <a:lnTo>
                      <a:pt x="318" y="52"/>
                    </a:lnTo>
                    <a:lnTo>
                      <a:pt x="316" y="48"/>
                    </a:lnTo>
                    <a:lnTo>
                      <a:pt x="310" y="44"/>
                    </a:lnTo>
                    <a:lnTo>
                      <a:pt x="296" y="40"/>
                    </a:lnTo>
                    <a:lnTo>
                      <a:pt x="296" y="40"/>
                    </a:lnTo>
                    <a:lnTo>
                      <a:pt x="268" y="34"/>
                    </a:lnTo>
                    <a:lnTo>
                      <a:pt x="250" y="30"/>
                    </a:lnTo>
                    <a:lnTo>
                      <a:pt x="238" y="32"/>
                    </a:lnTo>
                    <a:lnTo>
                      <a:pt x="230" y="36"/>
                    </a:lnTo>
                    <a:lnTo>
                      <a:pt x="230" y="36"/>
                    </a:lnTo>
                    <a:lnTo>
                      <a:pt x="224" y="38"/>
                    </a:lnTo>
                    <a:lnTo>
                      <a:pt x="224" y="42"/>
                    </a:lnTo>
                    <a:lnTo>
                      <a:pt x="226" y="46"/>
                    </a:lnTo>
                    <a:lnTo>
                      <a:pt x="224" y="48"/>
                    </a:lnTo>
                    <a:lnTo>
                      <a:pt x="220" y="50"/>
                    </a:lnTo>
                    <a:lnTo>
                      <a:pt x="198" y="58"/>
                    </a:lnTo>
                    <a:lnTo>
                      <a:pt x="198" y="58"/>
                    </a:lnTo>
                    <a:lnTo>
                      <a:pt x="190" y="60"/>
                    </a:lnTo>
                    <a:lnTo>
                      <a:pt x="186" y="60"/>
                    </a:lnTo>
                    <a:lnTo>
                      <a:pt x="192" y="54"/>
                    </a:lnTo>
                    <a:lnTo>
                      <a:pt x="204" y="44"/>
                    </a:lnTo>
                    <a:lnTo>
                      <a:pt x="206" y="40"/>
                    </a:lnTo>
                    <a:lnTo>
                      <a:pt x="206" y="36"/>
                    </a:lnTo>
                    <a:lnTo>
                      <a:pt x="206" y="36"/>
                    </a:lnTo>
                    <a:lnTo>
                      <a:pt x="206" y="32"/>
                    </a:lnTo>
                    <a:lnTo>
                      <a:pt x="206" y="28"/>
                    </a:lnTo>
                    <a:lnTo>
                      <a:pt x="208" y="20"/>
                    </a:lnTo>
                    <a:lnTo>
                      <a:pt x="208" y="16"/>
                    </a:lnTo>
                    <a:lnTo>
                      <a:pt x="208" y="12"/>
                    </a:lnTo>
                    <a:lnTo>
                      <a:pt x="204" y="8"/>
                    </a:lnTo>
                    <a:lnTo>
                      <a:pt x="196" y="2"/>
                    </a:lnTo>
                    <a:lnTo>
                      <a:pt x="196" y="2"/>
                    </a:lnTo>
                    <a:lnTo>
                      <a:pt x="186" y="0"/>
                    </a:lnTo>
                    <a:lnTo>
                      <a:pt x="176" y="0"/>
                    </a:lnTo>
                    <a:lnTo>
                      <a:pt x="162" y="4"/>
                    </a:lnTo>
                    <a:lnTo>
                      <a:pt x="150" y="8"/>
                    </a:lnTo>
                    <a:lnTo>
                      <a:pt x="122" y="18"/>
                    </a:lnTo>
                    <a:lnTo>
                      <a:pt x="100" y="26"/>
                    </a:lnTo>
                    <a:lnTo>
                      <a:pt x="100" y="26"/>
                    </a:lnTo>
                    <a:lnTo>
                      <a:pt x="82" y="32"/>
                    </a:lnTo>
                    <a:lnTo>
                      <a:pt x="66" y="40"/>
                    </a:lnTo>
                    <a:lnTo>
                      <a:pt x="32" y="60"/>
                    </a:lnTo>
                    <a:lnTo>
                      <a:pt x="32" y="60"/>
                    </a:lnTo>
                    <a:lnTo>
                      <a:pt x="24" y="66"/>
                    </a:lnTo>
                    <a:lnTo>
                      <a:pt x="22" y="70"/>
                    </a:lnTo>
                    <a:lnTo>
                      <a:pt x="22" y="72"/>
                    </a:lnTo>
                    <a:lnTo>
                      <a:pt x="26" y="74"/>
                    </a:lnTo>
                    <a:lnTo>
                      <a:pt x="36" y="78"/>
                    </a:lnTo>
                    <a:lnTo>
                      <a:pt x="40" y="80"/>
                    </a:lnTo>
                    <a:lnTo>
                      <a:pt x="42" y="82"/>
                    </a:lnTo>
                    <a:lnTo>
                      <a:pt x="42" y="82"/>
                    </a:lnTo>
                    <a:lnTo>
                      <a:pt x="42" y="86"/>
                    </a:lnTo>
                    <a:lnTo>
                      <a:pt x="40" y="86"/>
                    </a:lnTo>
                    <a:lnTo>
                      <a:pt x="32" y="90"/>
                    </a:lnTo>
                    <a:lnTo>
                      <a:pt x="20" y="94"/>
                    </a:lnTo>
                    <a:lnTo>
                      <a:pt x="16" y="98"/>
                    </a:lnTo>
                    <a:lnTo>
                      <a:pt x="10" y="104"/>
                    </a:lnTo>
                    <a:lnTo>
                      <a:pt x="10" y="104"/>
                    </a:lnTo>
                    <a:lnTo>
                      <a:pt x="4" y="110"/>
                    </a:lnTo>
                    <a:lnTo>
                      <a:pt x="2" y="116"/>
                    </a:lnTo>
                    <a:lnTo>
                      <a:pt x="0" y="122"/>
                    </a:lnTo>
                    <a:lnTo>
                      <a:pt x="0" y="126"/>
                    </a:lnTo>
                    <a:lnTo>
                      <a:pt x="2" y="130"/>
                    </a:lnTo>
                    <a:lnTo>
                      <a:pt x="6" y="132"/>
                    </a:lnTo>
                    <a:lnTo>
                      <a:pt x="10" y="132"/>
                    </a:lnTo>
                    <a:lnTo>
                      <a:pt x="14" y="130"/>
                    </a:lnTo>
                    <a:lnTo>
                      <a:pt x="14" y="130"/>
                    </a:lnTo>
                    <a:lnTo>
                      <a:pt x="20" y="128"/>
                    </a:lnTo>
                    <a:lnTo>
                      <a:pt x="24" y="126"/>
                    </a:lnTo>
                    <a:lnTo>
                      <a:pt x="26" y="128"/>
                    </a:lnTo>
                    <a:lnTo>
                      <a:pt x="28" y="130"/>
                    </a:lnTo>
                    <a:lnTo>
                      <a:pt x="30" y="138"/>
                    </a:lnTo>
                    <a:lnTo>
                      <a:pt x="34" y="146"/>
                    </a:lnTo>
                    <a:lnTo>
                      <a:pt x="34" y="146"/>
                    </a:lnTo>
                    <a:lnTo>
                      <a:pt x="38" y="150"/>
                    </a:lnTo>
                    <a:lnTo>
                      <a:pt x="44" y="150"/>
                    </a:lnTo>
                    <a:lnTo>
                      <a:pt x="64" y="150"/>
                    </a:lnTo>
                    <a:lnTo>
                      <a:pt x="88" y="144"/>
                    </a:lnTo>
                    <a:lnTo>
                      <a:pt x="104" y="140"/>
                    </a:lnTo>
                    <a:lnTo>
                      <a:pt x="104" y="140"/>
                    </a:lnTo>
                    <a:lnTo>
                      <a:pt x="116" y="140"/>
                    </a:lnTo>
                    <a:lnTo>
                      <a:pt x="120" y="142"/>
                    </a:lnTo>
                    <a:lnTo>
                      <a:pt x="122" y="144"/>
                    </a:lnTo>
                    <a:lnTo>
                      <a:pt x="120" y="146"/>
                    </a:lnTo>
                    <a:lnTo>
                      <a:pt x="114" y="150"/>
                    </a:lnTo>
                    <a:lnTo>
                      <a:pt x="98" y="156"/>
                    </a:lnTo>
                    <a:lnTo>
                      <a:pt x="76" y="160"/>
                    </a:lnTo>
                    <a:lnTo>
                      <a:pt x="76" y="160"/>
                    </a:lnTo>
                    <a:lnTo>
                      <a:pt x="46" y="168"/>
                    </a:lnTo>
                    <a:lnTo>
                      <a:pt x="38" y="170"/>
                    </a:lnTo>
                    <a:lnTo>
                      <a:pt x="34" y="174"/>
                    </a:lnTo>
                    <a:lnTo>
                      <a:pt x="32" y="178"/>
                    </a:lnTo>
                    <a:lnTo>
                      <a:pt x="34" y="182"/>
                    </a:lnTo>
                    <a:lnTo>
                      <a:pt x="38" y="188"/>
                    </a:lnTo>
                    <a:lnTo>
                      <a:pt x="44" y="192"/>
                    </a:lnTo>
                    <a:lnTo>
                      <a:pt x="44" y="192"/>
                    </a:lnTo>
                    <a:lnTo>
                      <a:pt x="56" y="202"/>
                    </a:lnTo>
                    <a:lnTo>
                      <a:pt x="66" y="206"/>
                    </a:lnTo>
                    <a:lnTo>
                      <a:pt x="76" y="206"/>
                    </a:lnTo>
                    <a:lnTo>
                      <a:pt x="94" y="204"/>
                    </a:lnTo>
                    <a:lnTo>
                      <a:pt x="94" y="204"/>
                    </a:lnTo>
                    <a:lnTo>
                      <a:pt x="110" y="204"/>
                    </a:lnTo>
                    <a:lnTo>
                      <a:pt x="120" y="206"/>
                    </a:lnTo>
                    <a:lnTo>
                      <a:pt x="132" y="208"/>
                    </a:lnTo>
                    <a:lnTo>
                      <a:pt x="152" y="208"/>
                    </a:lnTo>
                    <a:lnTo>
                      <a:pt x="152" y="208"/>
                    </a:lnTo>
                    <a:lnTo>
                      <a:pt x="176" y="206"/>
                    </a:lnTo>
                    <a:lnTo>
                      <a:pt x="194" y="202"/>
                    </a:lnTo>
                    <a:lnTo>
                      <a:pt x="210" y="202"/>
                    </a:lnTo>
                    <a:lnTo>
                      <a:pt x="220" y="202"/>
                    </a:lnTo>
                    <a:lnTo>
                      <a:pt x="232" y="204"/>
                    </a:lnTo>
                    <a:lnTo>
                      <a:pt x="232" y="204"/>
                    </a:lnTo>
                    <a:lnTo>
                      <a:pt x="250" y="208"/>
                    </a:lnTo>
                    <a:lnTo>
                      <a:pt x="262" y="210"/>
                    </a:lnTo>
                    <a:lnTo>
                      <a:pt x="268" y="210"/>
                    </a:lnTo>
                    <a:lnTo>
                      <a:pt x="276" y="214"/>
                    </a:lnTo>
                    <a:lnTo>
                      <a:pt x="276" y="214"/>
                    </a:lnTo>
                    <a:lnTo>
                      <a:pt x="290" y="220"/>
                    </a:lnTo>
                    <a:lnTo>
                      <a:pt x="302" y="226"/>
                    </a:lnTo>
                    <a:lnTo>
                      <a:pt x="306" y="228"/>
                    </a:lnTo>
                    <a:lnTo>
                      <a:pt x="306" y="230"/>
                    </a:lnTo>
                    <a:lnTo>
                      <a:pt x="294" y="230"/>
                    </a:lnTo>
                    <a:lnTo>
                      <a:pt x="294" y="230"/>
                    </a:lnTo>
                    <a:lnTo>
                      <a:pt x="280" y="230"/>
                    </a:lnTo>
                    <a:lnTo>
                      <a:pt x="276" y="232"/>
                    </a:lnTo>
                    <a:lnTo>
                      <a:pt x="268" y="232"/>
                    </a:lnTo>
                    <a:lnTo>
                      <a:pt x="246" y="230"/>
                    </a:lnTo>
                    <a:lnTo>
                      <a:pt x="246" y="230"/>
                    </a:lnTo>
                    <a:lnTo>
                      <a:pt x="210" y="228"/>
                    </a:lnTo>
                    <a:lnTo>
                      <a:pt x="168" y="230"/>
                    </a:lnTo>
                    <a:lnTo>
                      <a:pt x="126" y="234"/>
                    </a:lnTo>
                    <a:lnTo>
                      <a:pt x="90" y="240"/>
                    </a:lnTo>
                    <a:lnTo>
                      <a:pt x="90" y="240"/>
                    </a:lnTo>
                    <a:lnTo>
                      <a:pt x="76" y="244"/>
                    </a:lnTo>
                    <a:lnTo>
                      <a:pt x="70" y="250"/>
                    </a:lnTo>
                    <a:lnTo>
                      <a:pt x="70" y="252"/>
                    </a:lnTo>
                    <a:lnTo>
                      <a:pt x="70" y="254"/>
                    </a:lnTo>
                    <a:lnTo>
                      <a:pt x="72" y="262"/>
                    </a:lnTo>
                    <a:lnTo>
                      <a:pt x="78" y="268"/>
                    </a:lnTo>
                    <a:lnTo>
                      <a:pt x="86" y="274"/>
                    </a:lnTo>
                    <a:lnTo>
                      <a:pt x="100" y="290"/>
                    </a:lnTo>
                    <a:lnTo>
                      <a:pt x="100" y="290"/>
                    </a:lnTo>
                    <a:lnTo>
                      <a:pt x="110" y="296"/>
                    </a:lnTo>
                    <a:lnTo>
                      <a:pt x="122" y="300"/>
                    </a:lnTo>
                    <a:lnTo>
                      <a:pt x="138" y="302"/>
                    </a:lnTo>
                    <a:lnTo>
                      <a:pt x="156" y="304"/>
                    </a:lnTo>
                    <a:lnTo>
                      <a:pt x="190" y="304"/>
                    </a:lnTo>
                    <a:lnTo>
                      <a:pt x="214" y="304"/>
                    </a:lnTo>
                    <a:lnTo>
                      <a:pt x="214" y="304"/>
                    </a:lnTo>
                    <a:lnTo>
                      <a:pt x="220" y="306"/>
                    </a:lnTo>
                    <a:lnTo>
                      <a:pt x="222" y="308"/>
                    </a:lnTo>
                    <a:lnTo>
                      <a:pt x="224" y="314"/>
                    </a:lnTo>
                    <a:lnTo>
                      <a:pt x="224" y="320"/>
                    </a:lnTo>
                    <a:lnTo>
                      <a:pt x="222" y="332"/>
                    </a:lnTo>
                    <a:lnTo>
                      <a:pt x="222" y="338"/>
                    </a:lnTo>
                    <a:lnTo>
                      <a:pt x="224" y="342"/>
                    </a:lnTo>
                    <a:lnTo>
                      <a:pt x="224" y="342"/>
                    </a:lnTo>
                    <a:lnTo>
                      <a:pt x="232" y="350"/>
                    </a:lnTo>
                    <a:lnTo>
                      <a:pt x="238" y="356"/>
                    </a:lnTo>
                    <a:lnTo>
                      <a:pt x="246" y="358"/>
                    </a:lnTo>
                    <a:lnTo>
                      <a:pt x="260" y="358"/>
                    </a:lnTo>
                    <a:lnTo>
                      <a:pt x="260" y="358"/>
                    </a:lnTo>
                    <a:lnTo>
                      <a:pt x="282" y="358"/>
                    </a:lnTo>
                    <a:lnTo>
                      <a:pt x="300" y="358"/>
                    </a:lnTo>
                    <a:lnTo>
                      <a:pt x="314" y="358"/>
                    </a:lnTo>
                    <a:lnTo>
                      <a:pt x="324" y="356"/>
                    </a:lnTo>
                    <a:lnTo>
                      <a:pt x="324" y="356"/>
                    </a:lnTo>
                    <a:lnTo>
                      <a:pt x="342" y="352"/>
                    </a:lnTo>
                    <a:lnTo>
                      <a:pt x="370" y="348"/>
                    </a:lnTo>
                    <a:lnTo>
                      <a:pt x="398" y="342"/>
                    </a:lnTo>
                    <a:lnTo>
                      <a:pt x="412" y="338"/>
                    </a:lnTo>
                    <a:lnTo>
                      <a:pt x="420" y="332"/>
                    </a:lnTo>
                    <a:lnTo>
                      <a:pt x="420" y="332"/>
                    </a:lnTo>
                    <a:lnTo>
                      <a:pt x="428" y="328"/>
                    </a:lnTo>
                    <a:lnTo>
                      <a:pt x="436" y="326"/>
                    </a:lnTo>
                    <a:lnTo>
                      <a:pt x="450" y="326"/>
                    </a:lnTo>
                    <a:lnTo>
                      <a:pt x="462" y="324"/>
                    </a:lnTo>
                    <a:lnTo>
                      <a:pt x="470" y="322"/>
                    </a:lnTo>
                    <a:lnTo>
                      <a:pt x="478" y="318"/>
                    </a:lnTo>
                    <a:lnTo>
                      <a:pt x="478" y="318"/>
                    </a:lnTo>
                    <a:lnTo>
                      <a:pt x="486" y="312"/>
                    </a:lnTo>
                    <a:lnTo>
                      <a:pt x="488" y="308"/>
                    </a:lnTo>
                    <a:lnTo>
                      <a:pt x="490" y="304"/>
                    </a:lnTo>
                    <a:lnTo>
                      <a:pt x="490" y="302"/>
                    </a:lnTo>
                    <a:lnTo>
                      <a:pt x="490" y="300"/>
                    </a:lnTo>
                    <a:lnTo>
                      <a:pt x="490" y="296"/>
                    </a:lnTo>
                    <a:lnTo>
                      <a:pt x="494" y="294"/>
                    </a:lnTo>
                    <a:lnTo>
                      <a:pt x="500" y="290"/>
                    </a:lnTo>
                    <a:lnTo>
                      <a:pt x="500" y="290"/>
                    </a:lnTo>
                    <a:lnTo>
                      <a:pt x="506" y="288"/>
                    </a:lnTo>
                    <a:lnTo>
                      <a:pt x="512" y="290"/>
                    </a:lnTo>
                    <a:lnTo>
                      <a:pt x="514" y="292"/>
                    </a:lnTo>
                    <a:lnTo>
                      <a:pt x="516" y="294"/>
                    </a:lnTo>
                    <a:lnTo>
                      <a:pt x="514" y="304"/>
                    </a:lnTo>
                    <a:lnTo>
                      <a:pt x="514" y="304"/>
                    </a:lnTo>
                    <a:lnTo>
                      <a:pt x="514" y="312"/>
                    </a:lnTo>
                    <a:lnTo>
                      <a:pt x="514" y="312"/>
                    </a:lnTo>
                    <a:lnTo>
                      <a:pt x="518" y="312"/>
                    </a:lnTo>
                    <a:lnTo>
                      <a:pt x="530" y="310"/>
                    </a:lnTo>
                    <a:lnTo>
                      <a:pt x="540" y="312"/>
                    </a:lnTo>
                    <a:lnTo>
                      <a:pt x="554" y="314"/>
                    </a:lnTo>
                    <a:lnTo>
                      <a:pt x="554" y="314"/>
                    </a:lnTo>
                    <a:lnTo>
                      <a:pt x="564" y="318"/>
                    </a:lnTo>
                    <a:lnTo>
                      <a:pt x="568" y="320"/>
                    </a:lnTo>
                    <a:lnTo>
                      <a:pt x="568" y="322"/>
                    </a:lnTo>
                    <a:lnTo>
                      <a:pt x="566" y="322"/>
                    </a:lnTo>
                    <a:lnTo>
                      <a:pt x="560" y="324"/>
                    </a:lnTo>
                    <a:lnTo>
                      <a:pt x="562" y="326"/>
                    </a:lnTo>
                    <a:lnTo>
                      <a:pt x="568" y="330"/>
                    </a:lnTo>
                    <a:lnTo>
                      <a:pt x="568" y="330"/>
                    </a:lnTo>
                    <a:lnTo>
                      <a:pt x="576" y="332"/>
                    </a:lnTo>
                    <a:lnTo>
                      <a:pt x="582" y="332"/>
                    </a:lnTo>
                    <a:lnTo>
                      <a:pt x="588" y="330"/>
                    </a:lnTo>
                    <a:lnTo>
                      <a:pt x="592" y="328"/>
                    </a:lnTo>
                    <a:lnTo>
                      <a:pt x="596" y="328"/>
                    </a:lnTo>
                    <a:lnTo>
                      <a:pt x="602" y="328"/>
                    </a:lnTo>
                    <a:lnTo>
                      <a:pt x="612" y="332"/>
                    </a:lnTo>
                    <a:lnTo>
                      <a:pt x="612" y="332"/>
                    </a:lnTo>
                    <a:lnTo>
                      <a:pt x="628" y="336"/>
                    </a:lnTo>
                    <a:lnTo>
                      <a:pt x="636" y="336"/>
                    </a:lnTo>
                    <a:lnTo>
                      <a:pt x="640" y="334"/>
                    </a:lnTo>
                    <a:lnTo>
                      <a:pt x="648" y="336"/>
                    </a:lnTo>
                    <a:lnTo>
                      <a:pt x="648" y="336"/>
                    </a:lnTo>
                    <a:lnTo>
                      <a:pt x="654" y="336"/>
                    </a:lnTo>
                    <a:lnTo>
                      <a:pt x="658" y="336"/>
                    </a:lnTo>
                    <a:lnTo>
                      <a:pt x="668" y="332"/>
                    </a:lnTo>
                    <a:lnTo>
                      <a:pt x="676" y="326"/>
                    </a:lnTo>
                    <a:lnTo>
                      <a:pt x="680" y="324"/>
                    </a:lnTo>
                    <a:lnTo>
                      <a:pt x="686" y="324"/>
                    </a:lnTo>
                    <a:lnTo>
                      <a:pt x="686" y="324"/>
                    </a:lnTo>
                    <a:lnTo>
                      <a:pt x="694" y="322"/>
                    </a:lnTo>
                    <a:lnTo>
                      <a:pt x="700" y="316"/>
                    </a:lnTo>
                    <a:lnTo>
                      <a:pt x="702" y="314"/>
                    </a:lnTo>
                    <a:lnTo>
                      <a:pt x="702" y="310"/>
                    </a:lnTo>
                    <a:lnTo>
                      <a:pt x="700" y="306"/>
                    </a:lnTo>
                    <a:lnTo>
                      <a:pt x="696" y="304"/>
                    </a:lnTo>
                    <a:lnTo>
                      <a:pt x="696" y="304"/>
                    </a:lnTo>
                    <a:lnTo>
                      <a:pt x="692" y="300"/>
                    </a:lnTo>
                    <a:lnTo>
                      <a:pt x="690" y="298"/>
                    </a:lnTo>
                    <a:lnTo>
                      <a:pt x="692" y="294"/>
                    </a:lnTo>
                    <a:lnTo>
                      <a:pt x="694" y="290"/>
                    </a:lnTo>
                    <a:lnTo>
                      <a:pt x="692" y="288"/>
                    </a:lnTo>
                    <a:lnTo>
                      <a:pt x="688" y="286"/>
                    </a:lnTo>
                    <a:lnTo>
                      <a:pt x="688" y="286"/>
                    </a:lnTo>
                    <a:lnTo>
                      <a:pt x="682" y="286"/>
                    </a:lnTo>
                    <a:lnTo>
                      <a:pt x="674" y="288"/>
                    </a:lnTo>
                    <a:lnTo>
                      <a:pt x="660" y="296"/>
                    </a:lnTo>
                    <a:lnTo>
                      <a:pt x="648" y="300"/>
                    </a:lnTo>
                    <a:lnTo>
                      <a:pt x="648" y="300"/>
                    </a:lnTo>
                    <a:lnTo>
                      <a:pt x="650" y="296"/>
                    </a:lnTo>
                    <a:lnTo>
                      <a:pt x="650" y="296"/>
                    </a:lnTo>
                    <a:lnTo>
                      <a:pt x="652" y="290"/>
                    </a:lnTo>
                    <a:lnTo>
                      <a:pt x="650" y="286"/>
                    </a:lnTo>
                    <a:lnTo>
                      <a:pt x="646" y="284"/>
                    </a:lnTo>
                    <a:lnTo>
                      <a:pt x="642" y="280"/>
                    </a:lnTo>
                    <a:lnTo>
                      <a:pt x="632" y="278"/>
                    </a:lnTo>
                    <a:lnTo>
                      <a:pt x="630" y="276"/>
                    </a:lnTo>
                    <a:lnTo>
                      <a:pt x="632" y="274"/>
                    </a:lnTo>
                    <a:lnTo>
                      <a:pt x="632" y="274"/>
                    </a:lnTo>
                    <a:lnTo>
                      <a:pt x="634" y="272"/>
                    </a:lnTo>
                    <a:lnTo>
                      <a:pt x="638" y="272"/>
                    </a:lnTo>
                    <a:lnTo>
                      <a:pt x="650" y="278"/>
                    </a:lnTo>
                    <a:lnTo>
                      <a:pt x="660" y="282"/>
                    </a:lnTo>
                    <a:lnTo>
                      <a:pt x="666" y="282"/>
                    </a:lnTo>
                    <a:lnTo>
                      <a:pt x="670" y="280"/>
                    </a:lnTo>
                    <a:lnTo>
                      <a:pt x="670" y="280"/>
                    </a:lnTo>
                    <a:lnTo>
                      <a:pt x="672" y="278"/>
                    </a:lnTo>
                    <a:lnTo>
                      <a:pt x="672" y="276"/>
                    </a:lnTo>
                    <a:lnTo>
                      <a:pt x="670" y="272"/>
                    </a:lnTo>
                    <a:lnTo>
                      <a:pt x="668" y="272"/>
                    </a:lnTo>
                    <a:lnTo>
                      <a:pt x="668" y="270"/>
                    </a:lnTo>
                    <a:lnTo>
                      <a:pt x="670" y="266"/>
                    </a:lnTo>
                    <a:lnTo>
                      <a:pt x="674" y="264"/>
                    </a:lnTo>
                    <a:lnTo>
                      <a:pt x="674" y="264"/>
                    </a:lnTo>
                    <a:close/>
                  </a:path>
                </a:pathLst>
              </a:custGeom>
              <a:grpFill/>
              <a:ln w="6350">
                <a:noFill/>
                <a:round/>
                <a:headEnd/>
                <a:tailEnd/>
              </a:ln>
            </p:spPr>
            <p:txBody>
              <a:bodyPr/>
              <a:lstStyle/>
              <a:p>
                <a:endParaRPr lang="da-DK" sz="1800" b="1">
                  <a:solidFill>
                    <a:prstClr val="black"/>
                  </a:solidFill>
                  <a:latin typeface="Calibri Light"/>
                </a:endParaRPr>
              </a:p>
            </p:txBody>
          </p:sp>
          <p:sp>
            <p:nvSpPr>
              <p:cNvPr id="58" name="Freeform 6115">
                <a:extLst>
                  <a:ext uri="{FF2B5EF4-FFF2-40B4-BE49-F238E27FC236}">
                    <a16:creationId xmlns:a16="http://schemas.microsoft.com/office/drawing/2014/main" id="{A5C90B9C-98F2-4390-9C47-3386F4AAF954}"/>
                  </a:ext>
                </a:extLst>
              </p:cNvPr>
              <p:cNvSpPr>
                <a:spLocks/>
              </p:cNvSpPr>
              <p:nvPr/>
            </p:nvSpPr>
            <p:spPr bwMode="auto">
              <a:xfrm>
                <a:off x="1776730" y="1203643"/>
                <a:ext cx="165100" cy="125730"/>
              </a:xfrm>
              <a:custGeom>
                <a:avLst/>
                <a:gdLst/>
                <a:ahLst/>
                <a:cxnLst>
                  <a:cxn ang="0">
                    <a:pos x="256" y="98"/>
                  </a:cxn>
                  <a:cxn ang="0">
                    <a:pos x="250" y="90"/>
                  </a:cxn>
                  <a:cxn ang="0">
                    <a:pos x="242" y="92"/>
                  </a:cxn>
                  <a:cxn ang="0">
                    <a:pos x="234" y="94"/>
                  </a:cxn>
                  <a:cxn ang="0">
                    <a:pos x="222" y="84"/>
                  </a:cxn>
                  <a:cxn ang="0">
                    <a:pos x="216" y="74"/>
                  </a:cxn>
                  <a:cxn ang="0">
                    <a:pos x="192" y="60"/>
                  </a:cxn>
                  <a:cxn ang="0">
                    <a:pos x="188" y="56"/>
                  </a:cxn>
                  <a:cxn ang="0">
                    <a:pos x="196" y="52"/>
                  </a:cxn>
                  <a:cxn ang="0">
                    <a:pos x="208" y="48"/>
                  </a:cxn>
                  <a:cxn ang="0">
                    <a:pos x="226" y="42"/>
                  </a:cxn>
                  <a:cxn ang="0">
                    <a:pos x="222" y="38"/>
                  </a:cxn>
                  <a:cxn ang="0">
                    <a:pos x="216" y="32"/>
                  </a:cxn>
                  <a:cxn ang="0">
                    <a:pos x="222" y="24"/>
                  </a:cxn>
                  <a:cxn ang="0">
                    <a:pos x="230" y="20"/>
                  </a:cxn>
                  <a:cxn ang="0">
                    <a:pos x="230" y="10"/>
                  </a:cxn>
                  <a:cxn ang="0">
                    <a:pos x="218" y="4"/>
                  </a:cxn>
                  <a:cxn ang="0">
                    <a:pos x="194" y="4"/>
                  </a:cxn>
                  <a:cxn ang="0">
                    <a:pos x="180" y="8"/>
                  </a:cxn>
                  <a:cxn ang="0">
                    <a:pos x="152" y="12"/>
                  </a:cxn>
                  <a:cxn ang="0">
                    <a:pos x="130" y="6"/>
                  </a:cxn>
                  <a:cxn ang="0">
                    <a:pos x="110" y="0"/>
                  </a:cxn>
                  <a:cxn ang="0">
                    <a:pos x="86" y="4"/>
                  </a:cxn>
                  <a:cxn ang="0">
                    <a:pos x="64" y="14"/>
                  </a:cxn>
                  <a:cxn ang="0">
                    <a:pos x="50" y="24"/>
                  </a:cxn>
                  <a:cxn ang="0">
                    <a:pos x="48" y="34"/>
                  </a:cxn>
                  <a:cxn ang="0">
                    <a:pos x="62" y="44"/>
                  </a:cxn>
                  <a:cxn ang="0">
                    <a:pos x="70" y="48"/>
                  </a:cxn>
                  <a:cxn ang="0">
                    <a:pos x="88" y="58"/>
                  </a:cxn>
                  <a:cxn ang="0">
                    <a:pos x="96" y="68"/>
                  </a:cxn>
                  <a:cxn ang="0">
                    <a:pos x="92" y="78"/>
                  </a:cxn>
                  <a:cxn ang="0">
                    <a:pos x="78" y="88"/>
                  </a:cxn>
                  <a:cxn ang="0">
                    <a:pos x="74" y="88"/>
                  </a:cxn>
                  <a:cxn ang="0">
                    <a:pos x="58" y="86"/>
                  </a:cxn>
                  <a:cxn ang="0">
                    <a:pos x="38" y="74"/>
                  </a:cxn>
                  <a:cxn ang="0">
                    <a:pos x="20" y="64"/>
                  </a:cxn>
                  <a:cxn ang="0">
                    <a:pos x="10" y="64"/>
                  </a:cxn>
                  <a:cxn ang="0">
                    <a:pos x="2" y="72"/>
                  </a:cxn>
                  <a:cxn ang="0">
                    <a:pos x="0" y="78"/>
                  </a:cxn>
                  <a:cxn ang="0">
                    <a:pos x="6" y="94"/>
                  </a:cxn>
                  <a:cxn ang="0">
                    <a:pos x="26" y="110"/>
                  </a:cxn>
                  <a:cxn ang="0">
                    <a:pos x="56" y="124"/>
                  </a:cxn>
                  <a:cxn ang="0">
                    <a:pos x="74" y="132"/>
                  </a:cxn>
                  <a:cxn ang="0">
                    <a:pos x="104" y="148"/>
                  </a:cxn>
                  <a:cxn ang="0">
                    <a:pos x="124" y="168"/>
                  </a:cxn>
                  <a:cxn ang="0">
                    <a:pos x="150" y="194"/>
                  </a:cxn>
                  <a:cxn ang="0">
                    <a:pos x="162" y="198"/>
                  </a:cxn>
                  <a:cxn ang="0">
                    <a:pos x="176" y="194"/>
                  </a:cxn>
                  <a:cxn ang="0">
                    <a:pos x="180" y="184"/>
                  </a:cxn>
                  <a:cxn ang="0">
                    <a:pos x="182" y="174"/>
                  </a:cxn>
                  <a:cxn ang="0">
                    <a:pos x="192" y="170"/>
                  </a:cxn>
                  <a:cxn ang="0">
                    <a:pos x="200" y="172"/>
                  </a:cxn>
                  <a:cxn ang="0">
                    <a:pos x="220" y="170"/>
                  </a:cxn>
                  <a:cxn ang="0">
                    <a:pos x="238" y="162"/>
                  </a:cxn>
                  <a:cxn ang="0">
                    <a:pos x="250" y="148"/>
                  </a:cxn>
                  <a:cxn ang="0">
                    <a:pos x="252" y="138"/>
                  </a:cxn>
                  <a:cxn ang="0">
                    <a:pos x="252" y="124"/>
                  </a:cxn>
                  <a:cxn ang="0">
                    <a:pos x="258" y="114"/>
                  </a:cxn>
                  <a:cxn ang="0">
                    <a:pos x="258" y="106"/>
                  </a:cxn>
                  <a:cxn ang="0">
                    <a:pos x="256" y="98"/>
                  </a:cxn>
                </a:cxnLst>
                <a:rect l="0" t="0" r="r" b="b"/>
                <a:pathLst>
                  <a:path w="260" h="198">
                    <a:moveTo>
                      <a:pt x="256" y="98"/>
                    </a:moveTo>
                    <a:lnTo>
                      <a:pt x="256" y="98"/>
                    </a:lnTo>
                    <a:lnTo>
                      <a:pt x="254" y="92"/>
                    </a:lnTo>
                    <a:lnTo>
                      <a:pt x="250" y="90"/>
                    </a:lnTo>
                    <a:lnTo>
                      <a:pt x="246" y="90"/>
                    </a:lnTo>
                    <a:lnTo>
                      <a:pt x="242" y="92"/>
                    </a:lnTo>
                    <a:lnTo>
                      <a:pt x="238" y="94"/>
                    </a:lnTo>
                    <a:lnTo>
                      <a:pt x="234" y="94"/>
                    </a:lnTo>
                    <a:lnTo>
                      <a:pt x="228" y="90"/>
                    </a:lnTo>
                    <a:lnTo>
                      <a:pt x="222" y="84"/>
                    </a:lnTo>
                    <a:lnTo>
                      <a:pt x="222" y="84"/>
                    </a:lnTo>
                    <a:lnTo>
                      <a:pt x="216" y="74"/>
                    </a:lnTo>
                    <a:lnTo>
                      <a:pt x="208" y="68"/>
                    </a:lnTo>
                    <a:lnTo>
                      <a:pt x="192" y="60"/>
                    </a:lnTo>
                    <a:lnTo>
                      <a:pt x="190" y="58"/>
                    </a:lnTo>
                    <a:lnTo>
                      <a:pt x="188" y="56"/>
                    </a:lnTo>
                    <a:lnTo>
                      <a:pt x="190" y="54"/>
                    </a:lnTo>
                    <a:lnTo>
                      <a:pt x="196" y="52"/>
                    </a:lnTo>
                    <a:lnTo>
                      <a:pt x="208" y="48"/>
                    </a:lnTo>
                    <a:lnTo>
                      <a:pt x="208" y="48"/>
                    </a:lnTo>
                    <a:lnTo>
                      <a:pt x="220" y="46"/>
                    </a:lnTo>
                    <a:lnTo>
                      <a:pt x="226" y="42"/>
                    </a:lnTo>
                    <a:lnTo>
                      <a:pt x="226" y="40"/>
                    </a:lnTo>
                    <a:lnTo>
                      <a:pt x="222" y="38"/>
                    </a:lnTo>
                    <a:lnTo>
                      <a:pt x="218" y="34"/>
                    </a:lnTo>
                    <a:lnTo>
                      <a:pt x="216" y="32"/>
                    </a:lnTo>
                    <a:lnTo>
                      <a:pt x="216" y="28"/>
                    </a:lnTo>
                    <a:lnTo>
                      <a:pt x="222" y="24"/>
                    </a:lnTo>
                    <a:lnTo>
                      <a:pt x="222" y="24"/>
                    </a:lnTo>
                    <a:lnTo>
                      <a:pt x="230" y="20"/>
                    </a:lnTo>
                    <a:lnTo>
                      <a:pt x="232" y="16"/>
                    </a:lnTo>
                    <a:lnTo>
                      <a:pt x="230" y="10"/>
                    </a:lnTo>
                    <a:lnTo>
                      <a:pt x="226" y="6"/>
                    </a:lnTo>
                    <a:lnTo>
                      <a:pt x="218" y="4"/>
                    </a:lnTo>
                    <a:lnTo>
                      <a:pt x="208" y="4"/>
                    </a:lnTo>
                    <a:lnTo>
                      <a:pt x="194" y="4"/>
                    </a:lnTo>
                    <a:lnTo>
                      <a:pt x="180" y="8"/>
                    </a:lnTo>
                    <a:lnTo>
                      <a:pt x="180" y="8"/>
                    </a:lnTo>
                    <a:lnTo>
                      <a:pt x="164" y="12"/>
                    </a:lnTo>
                    <a:lnTo>
                      <a:pt x="152" y="12"/>
                    </a:lnTo>
                    <a:lnTo>
                      <a:pt x="140" y="10"/>
                    </a:lnTo>
                    <a:lnTo>
                      <a:pt x="130" y="6"/>
                    </a:lnTo>
                    <a:lnTo>
                      <a:pt x="120" y="4"/>
                    </a:lnTo>
                    <a:lnTo>
                      <a:pt x="110" y="0"/>
                    </a:lnTo>
                    <a:lnTo>
                      <a:pt x="98" y="0"/>
                    </a:lnTo>
                    <a:lnTo>
                      <a:pt x="86" y="4"/>
                    </a:lnTo>
                    <a:lnTo>
                      <a:pt x="86" y="4"/>
                    </a:lnTo>
                    <a:lnTo>
                      <a:pt x="64" y="14"/>
                    </a:lnTo>
                    <a:lnTo>
                      <a:pt x="56" y="20"/>
                    </a:lnTo>
                    <a:lnTo>
                      <a:pt x="50" y="24"/>
                    </a:lnTo>
                    <a:lnTo>
                      <a:pt x="46" y="28"/>
                    </a:lnTo>
                    <a:lnTo>
                      <a:pt x="48" y="34"/>
                    </a:lnTo>
                    <a:lnTo>
                      <a:pt x="52" y="38"/>
                    </a:lnTo>
                    <a:lnTo>
                      <a:pt x="62" y="44"/>
                    </a:lnTo>
                    <a:lnTo>
                      <a:pt x="70" y="48"/>
                    </a:lnTo>
                    <a:lnTo>
                      <a:pt x="70" y="48"/>
                    </a:lnTo>
                    <a:lnTo>
                      <a:pt x="82" y="52"/>
                    </a:lnTo>
                    <a:lnTo>
                      <a:pt x="88" y="58"/>
                    </a:lnTo>
                    <a:lnTo>
                      <a:pt x="94" y="62"/>
                    </a:lnTo>
                    <a:lnTo>
                      <a:pt x="96" y="68"/>
                    </a:lnTo>
                    <a:lnTo>
                      <a:pt x="94" y="74"/>
                    </a:lnTo>
                    <a:lnTo>
                      <a:pt x="92" y="78"/>
                    </a:lnTo>
                    <a:lnTo>
                      <a:pt x="86" y="84"/>
                    </a:lnTo>
                    <a:lnTo>
                      <a:pt x="78" y="88"/>
                    </a:lnTo>
                    <a:lnTo>
                      <a:pt x="78" y="88"/>
                    </a:lnTo>
                    <a:lnTo>
                      <a:pt x="74" y="88"/>
                    </a:lnTo>
                    <a:lnTo>
                      <a:pt x="68" y="90"/>
                    </a:lnTo>
                    <a:lnTo>
                      <a:pt x="58" y="86"/>
                    </a:lnTo>
                    <a:lnTo>
                      <a:pt x="48" y="80"/>
                    </a:lnTo>
                    <a:lnTo>
                      <a:pt x="38" y="74"/>
                    </a:lnTo>
                    <a:lnTo>
                      <a:pt x="28" y="68"/>
                    </a:lnTo>
                    <a:lnTo>
                      <a:pt x="20" y="64"/>
                    </a:lnTo>
                    <a:lnTo>
                      <a:pt x="16" y="64"/>
                    </a:lnTo>
                    <a:lnTo>
                      <a:pt x="10" y="64"/>
                    </a:lnTo>
                    <a:lnTo>
                      <a:pt x="6" y="66"/>
                    </a:lnTo>
                    <a:lnTo>
                      <a:pt x="2" y="72"/>
                    </a:lnTo>
                    <a:lnTo>
                      <a:pt x="2" y="72"/>
                    </a:lnTo>
                    <a:lnTo>
                      <a:pt x="0" y="78"/>
                    </a:lnTo>
                    <a:lnTo>
                      <a:pt x="0" y="86"/>
                    </a:lnTo>
                    <a:lnTo>
                      <a:pt x="6" y="94"/>
                    </a:lnTo>
                    <a:lnTo>
                      <a:pt x="14" y="102"/>
                    </a:lnTo>
                    <a:lnTo>
                      <a:pt x="26" y="110"/>
                    </a:lnTo>
                    <a:lnTo>
                      <a:pt x="40" y="118"/>
                    </a:lnTo>
                    <a:lnTo>
                      <a:pt x="56" y="124"/>
                    </a:lnTo>
                    <a:lnTo>
                      <a:pt x="74" y="132"/>
                    </a:lnTo>
                    <a:lnTo>
                      <a:pt x="74" y="132"/>
                    </a:lnTo>
                    <a:lnTo>
                      <a:pt x="90" y="138"/>
                    </a:lnTo>
                    <a:lnTo>
                      <a:pt x="104" y="148"/>
                    </a:lnTo>
                    <a:lnTo>
                      <a:pt x="116" y="158"/>
                    </a:lnTo>
                    <a:lnTo>
                      <a:pt x="124" y="168"/>
                    </a:lnTo>
                    <a:lnTo>
                      <a:pt x="142" y="188"/>
                    </a:lnTo>
                    <a:lnTo>
                      <a:pt x="150" y="194"/>
                    </a:lnTo>
                    <a:lnTo>
                      <a:pt x="162" y="198"/>
                    </a:lnTo>
                    <a:lnTo>
                      <a:pt x="162" y="198"/>
                    </a:lnTo>
                    <a:lnTo>
                      <a:pt x="170" y="198"/>
                    </a:lnTo>
                    <a:lnTo>
                      <a:pt x="176" y="194"/>
                    </a:lnTo>
                    <a:lnTo>
                      <a:pt x="178" y="190"/>
                    </a:lnTo>
                    <a:lnTo>
                      <a:pt x="180" y="184"/>
                    </a:lnTo>
                    <a:lnTo>
                      <a:pt x="182" y="178"/>
                    </a:lnTo>
                    <a:lnTo>
                      <a:pt x="182" y="174"/>
                    </a:lnTo>
                    <a:lnTo>
                      <a:pt x="186" y="170"/>
                    </a:lnTo>
                    <a:lnTo>
                      <a:pt x="192" y="170"/>
                    </a:lnTo>
                    <a:lnTo>
                      <a:pt x="192" y="170"/>
                    </a:lnTo>
                    <a:lnTo>
                      <a:pt x="200" y="172"/>
                    </a:lnTo>
                    <a:lnTo>
                      <a:pt x="210" y="172"/>
                    </a:lnTo>
                    <a:lnTo>
                      <a:pt x="220" y="170"/>
                    </a:lnTo>
                    <a:lnTo>
                      <a:pt x="230" y="166"/>
                    </a:lnTo>
                    <a:lnTo>
                      <a:pt x="238" y="162"/>
                    </a:lnTo>
                    <a:lnTo>
                      <a:pt x="246" y="156"/>
                    </a:lnTo>
                    <a:lnTo>
                      <a:pt x="250" y="148"/>
                    </a:lnTo>
                    <a:lnTo>
                      <a:pt x="252" y="138"/>
                    </a:lnTo>
                    <a:lnTo>
                      <a:pt x="252" y="138"/>
                    </a:lnTo>
                    <a:lnTo>
                      <a:pt x="252" y="130"/>
                    </a:lnTo>
                    <a:lnTo>
                      <a:pt x="252" y="124"/>
                    </a:lnTo>
                    <a:lnTo>
                      <a:pt x="256" y="118"/>
                    </a:lnTo>
                    <a:lnTo>
                      <a:pt x="258" y="114"/>
                    </a:lnTo>
                    <a:lnTo>
                      <a:pt x="260" y="112"/>
                    </a:lnTo>
                    <a:lnTo>
                      <a:pt x="258" y="106"/>
                    </a:lnTo>
                    <a:lnTo>
                      <a:pt x="256" y="98"/>
                    </a:lnTo>
                    <a:lnTo>
                      <a:pt x="256" y="98"/>
                    </a:lnTo>
                    <a:close/>
                  </a:path>
                </a:pathLst>
              </a:custGeom>
              <a:grpFill/>
              <a:ln w="6350">
                <a:noFill/>
                <a:round/>
                <a:headEnd/>
                <a:tailEnd/>
              </a:ln>
            </p:spPr>
            <p:txBody>
              <a:bodyPr/>
              <a:lstStyle/>
              <a:p>
                <a:endParaRPr lang="da-DK" sz="1800" b="1">
                  <a:solidFill>
                    <a:prstClr val="black"/>
                  </a:solidFill>
                  <a:latin typeface="Calibri Light"/>
                </a:endParaRPr>
              </a:p>
            </p:txBody>
          </p:sp>
          <p:sp>
            <p:nvSpPr>
              <p:cNvPr id="59" name="Freeform 6116">
                <a:extLst>
                  <a:ext uri="{FF2B5EF4-FFF2-40B4-BE49-F238E27FC236}">
                    <a16:creationId xmlns:a16="http://schemas.microsoft.com/office/drawing/2014/main" id="{71DCE194-96E5-4748-8CD5-3EF0FF1F186D}"/>
                  </a:ext>
                </a:extLst>
              </p:cNvPr>
              <p:cNvSpPr>
                <a:spLocks/>
              </p:cNvSpPr>
              <p:nvPr/>
            </p:nvSpPr>
            <p:spPr bwMode="auto">
              <a:xfrm>
                <a:off x="1750060" y="1098233"/>
                <a:ext cx="34290" cy="8890"/>
              </a:xfrm>
              <a:custGeom>
                <a:avLst/>
                <a:gdLst/>
                <a:ahLst/>
                <a:cxnLst>
                  <a:cxn ang="0">
                    <a:pos x="2" y="14"/>
                  </a:cxn>
                  <a:cxn ang="0">
                    <a:pos x="2" y="14"/>
                  </a:cxn>
                  <a:cxn ang="0">
                    <a:pos x="8" y="14"/>
                  </a:cxn>
                  <a:cxn ang="0">
                    <a:pos x="16" y="14"/>
                  </a:cxn>
                  <a:cxn ang="0">
                    <a:pos x="36" y="10"/>
                  </a:cxn>
                  <a:cxn ang="0">
                    <a:pos x="50" y="4"/>
                  </a:cxn>
                  <a:cxn ang="0">
                    <a:pos x="54" y="2"/>
                  </a:cxn>
                  <a:cxn ang="0">
                    <a:pos x="54" y="2"/>
                  </a:cxn>
                  <a:cxn ang="0">
                    <a:pos x="54" y="0"/>
                  </a:cxn>
                  <a:cxn ang="0">
                    <a:pos x="54" y="0"/>
                  </a:cxn>
                  <a:cxn ang="0">
                    <a:pos x="48" y="0"/>
                  </a:cxn>
                  <a:cxn ang="0">
                    <a:pos x="38" y="0"/>
                  </a:cxn>
                  <a:cxn ang="0">
                    <a:pos x="18" y="4"/>
                  </a:cxn>
                  <a:cxn ang="0">
                    <a:pos x="2" y="10"/>
                  </a:cxn>
                  <a:cxn ang="0">
                    <a:pos x="0" y="12"/>
                  </a:cxn>
                  <a:cxn ang="0">
                    <a:pos x="2" y="14"/>
                  </a:cxn>
                  <a:cxn ang="0">
                    <a:pos x="2" y="14"/>
                  </a:cxn>
                </a:cxnLst>
                <a:rect l="0" t="0" r="r" b="b"/>
                <a:pathLst>
                  <a:path w="54" h="14">
                    <a:moveTo>
                      <a:pt x="2" y="14"/>
                    </a:moveTo>
                    <a:lnTo>
                      <a:pt x="2" y="14"/>
                    </a:lnTo>
                    <a:lnTo>
                      <a:pt x="8" y="14"/>
                    </a:lnTo>
                    <a:lnTo>
                      <a:pt x="16" y="14"/>
                    </a:lnTo>
                    <a:lnTo>
                      <a:pt x="36" y="10"/>
                    </a:lnTo>
                    <a:lnTo>
                      <a:pt x="50" y="4"/>
                    </a:lnTo>
                    <a:lnTo>
                      <a:pt x="54" y="2"/>
                    </a:lnTo>
                    <a:lnTo>
                      <a:pt x="54" y="2"/>
                    </a:lnTo>
                    <a:lnTo>
                      <a:pt x="54" y="0"/>
                    </a:lnTo>
                    <a:lnTo>
                      <a:pt x="54" y="0"/>
                    </a:lnTo>
                    <a:lnTo>
                      <a:pt x="48" y="0"/>
                    </a:lnTo>
                    <a:lnTo>
                      <a:pt x="38" y="0"/>
                    </a:lnTo>
                    <a:lnTo>
                      <a:pt x="18" y="4"/>
                    </a:lnTo>
                    <a:lnTo>
                      <a:pt x="2" y="10"/>
                    </a:lnTo>
                    <a:lnTo>
                      <a:pt x="0" y="12"/>
                    </a:lnTo>
                    <a:lnTo>
                      <a:pt x="2" y="14"/>
                    </a:lnTo>
                    <a:lnTo>
                      <a:pt x="2" y="14"/>
                    </a:lnTo>
                    <a:close/>
                  </a:path>
                </a:pathLst>
              </a:custGeom>
              <a:grpFill/>
              <a:ln w="6350">
                <a:noFill/>
                <a:round/>
                <a:headEnd/>
                <a:tailEnd/>
              </a:ln>
            </p:spPr>
            <p:txBody>
              <a:bodyPr/>
              <a:lstStyle/>
              <a:p>
                <a:endParaRPr lang="da-DK" sz="1800" b="1">
                  <a:solidFill>
                    <a:prstClr val="black"/>
                  </a:solidFill>
                  <a:latin typeface="Calibri Light"/>
                </a:endParaRPr>
              </a:p>
            </p:txBody>
          </p:sp>
          <p:sp>
            <p:nvSpPr>
              <p:cNvPr id="60" name="Freeform 6117">
                <a:extLst>
                  <a:ext uri="{FF2B5EF4-FFF2-40B4-BE49-F238E27FC236}">
                    <a16:creationId xmlns:a16="http://schemas.microsoft.com/office/drawing/2014/main" id="{BA3D8F5C-2D5B-465C-9AD8-61FFED60670A}"/>
                  </a:ext>
                </a:extLst>
              </p:cNvPr>
              <p:cNvSpPr>
                <a:spLocks/>
              </p:cNvSpPr>
              <p:nvPr/>
            </p:nvSpPr>
            <p:spPr bwMode="auto">
              <a:xfrm>
                <a:off x="1854200" y="1394143"/>
                <a:ext cx="114300" cy="66040"/>
              </a:xfrm>
              <a:custGeom>
                <a:avLst/>
                <a:gdLst/>
                <a:ahLst/>
                <a:cxnLst>
                  <a:cxn ang="0">
                    <a:pos x="42" y="32"/>
                  </a:cxn>
                  <a:cxn ang="0">
                    <a:pos x="42" y="32"/>
                  </a:cxn>
                  <a:cxn ang="0">
                    <a:pos x="32" y="42"/>
                  </a:cxn>
                  <a:cxn ang="0">
                    <a:pos x="24" y="50"/>
                  </a:cxn>
                  <a:cxn ang="0">
                    <a:pos x="14" y="52"/>
                  </a:cxn>
                  <a:cxn ang="0">
                    <a:pos x="8" y="54"/>
                  </a:cxn>
                  <a:cxn ang="0">
                    <a:pos x="2" y="56"/>
                  </a:cxn>
                  <a:cxn ang="0">
                    <a:pos x="0" y="58"/>
                  </a:cxn>
                  <a:cxn ang="0">
                    <a:pos x="2" y="62"/>
                  </a:cxn>
                  <a:cxn ang="0">
                    <a:pos x="10" y="68"/>
                  </a:cxn>
                  <a:cxn ang="0">
                    <a:pos x="10" y="68"/>
                  </a:cxn>
                  <a:cxn ang="0">
                    <a:pos x="20" y="74"/>
                  </a:cxn>
                  <a:cxn ang="0">
                    <a:pos x="34" y="78"/>
                  </a:cxn>
                  <a:cxn ang="0">
                    <a:pos x="72" y="86"/>
                  </a:cxn>
                  <a:cxn ang="0">
                    <a:pos x="72" y="86"/>
                  </a:cxn>
                  <a:cxn ang="0">
                    <a:pos x="84" y="88"/>
                  </a:cxn>
                  <a:cxn ang="0">
                    <a:pos x="94" y="92"/>
                  </a:cxn>
                  <a:cxn ang="0">
                    <a:pos x="112" y="100"/>
                  </a:cxn>
                  <a:cxn ang="0">
                    <a:pos x="120" y="102"/>
                  </a:cxn>
                  <a:cxn ang="0">
                    <a:pos x="128" y="104"/>
                  </a:cxn>
                  <a:cxn ang="0">
                    <a:pos x="136" y="102"/>
                  </a:cxn>
                  <a:cxn ang="0">
                    <a:pos x="142" y="96"/>
                  </a:cxn>
                  <a:cxn ang="0">
                    <a:pos x="142" y="96"/>
                  </a:cxn>
                  <a:cxn ang="0">
                    <a:pos x="150" y="90"/>
                  </a:cxn>
                  <a:cxn ang="0">
                    <a:pos x="156" y="88"/>
                  </a:cxn>
                  <a:cxn ang="0">
                    <a:pos x="164" y="86"/>
                  </a:cxn>
                  <a:cxn ang="0">
                    <a:pos x="170" y="86"/>
                  </a:cxn>
                  <a:cxn ang="0">
                    <a:pos x="174" y="84"/>
                  </a:cxn>
                  <a:cxn ang="0">
                    <a:pos x="178" y="78"/>
                  </a:cxn>
                  <a:cxn ang="0">
                    <a:pos x="178" y="78"/>
                  </a:cxn>
                  <a:cxn ang="0">
                    <a:pos x="180" y="74"/>
                  </a:cxn>
                  <a:cxn ang="0">
                    <a:pos x="180" y="72"/>
                  </a:cxn>
                  <a:cxn ang="0">
                    <a:pos x="174" y="72"/>
                  </a:cxn>
                  <a:cxn ang="0">
                    <a:pos x="170" y="72"/>
                  </a:cxn>
                  <a:cxn ang="0">
                    <a:pos x="164" y="70"/>
                  </a:cxn>
                  <a:cxn ang="0">
                    <a:pos x="158" y="66"/>
                  </a:cxn>
                  <a:cxn ang="0">
                    <a:pos x="152" y="58"/>
                  </a:cxn>
                  <a:cxn ang="0">
                    <a:pos x="152" y="58"/>
                  </a:cxn>
                  <a:cxn ang="0">
                    <a:pos x="148" y="50"/>
                  </a:cxn>
                  <a:cxn ang="0">
                    <a:pos x="144" y="44"/>
                  </a:cxn>
                  <a:cxn ang="0">
                    <a:pos x="140" y="42"/>
                  </a:cxn>
                  <a:cxn ang="0">
                    <a:pos x="136" y="42"/>
                  </a:cxn>
                  <a:cxn ang="0">
                    <a:pos x="124" y="36"/>
                  </a:cxn>
                  <a:cxn ang="0">
                    <a:pos x="116" y="30"/>
                  </a:cxn>
                  <a:cxn ang="0">
                    <a:pos x="106" y="20"/>
                  </a:cxn>
                  <a:cxn ang="0">
                    <a:pos x="106" y="20"/>
                  </a:cxn>
                  <a:cxn ang="0">
                    <a:pos x="94" y="10"/>
                  </a:cxn>
                  <a:cxn ang="0">
                    <a:pos x="86" y="2"/>
                  </a:cxn>
                  <a:cxn ang="0">
                    <a:pos x="78" y="0"/>
                  </a:cxn>
                  <a:cxn ang="0">
                    <a:pos x="70" y="0"/>
                  </a:cxn>
                  <a:cxn ang="0">
                    <a:pos x="64" y="4"/>
                  </a:cxn>
                  <a:cxn ang="0">
                    <a:pos x="56" y="10"/>
                  </a:cxn>
                  <a:cxn ang="0">
                    <a:pos x="42" y="32"/>
                  </a:cxn>
                  <a:cxn ang="0">
                    <a:pos x="42" y="32"/>
                  </a:cxn>
                </a:cxnLst>
                <a:rect l="0" t="0" r="r" b="b"/>
                <a:pathLst>
                  <a:path w="180" h="104">
                    <a:moveTo>
                      <a:pt x="42" y="32"/>
                    </a:moveTo>
                    <a:lnTo>
                      <a:pt x="42" y="32"/>
                    </a:lnTo>
                    <a:lnTo>
                      <a:pt x="32" y="42"/>
                    </a:lnTo>
                    <a:lnTo>
                      <a:pt x="24" y="50"/>
                    </a:lnTo>
                    <a:lnTo>
                      <a:pt x="14" y="52"/>
                    </a:lnTo>
                    <a:lnTo>
                      <a:pt x="8" y="54"/>
                    </a:lnTo>
                    <a:lnTo>
                      <a:pt x="2" y="56"/>
                    </a:lnTo>
                    <a:lnTo>
                      <a:pt x="0" y="58"/>
                    </a:lnTo>
                    <a:lnTo>
                      <a:pt x="2" y="62"/>
                    </a:lnTo>
                    <a:lnTo>
                      <a:pt x="10" y="68"/>
                    </a:lnTo>
                    <a:lnTo>
                      <a:pt x="10" y="68"/>
                    </a:lnTo>
                    <a:lnTo>
                      <a:pt x="20" y="74"/>
                    </a:lnTo>
                    <a:lnTo>
                      <a:pt x="34" y="78"/>
                    </a:lnTo>
                    <a:lnTo>
                      <a:pt x="72" y="86"/>
                    </a:lnTo>
                    <a:lnTo>
                      <a:pt x="72" y="86"/>
                    </a:lnTo>
                    <a:lnTo>
                      <a:pt x="84" y="88"/>
                    </a:lnTo>
                    <a:lnTo>
                      <a:pt x="94" y="92"/>
                    </a:lnTo>
                    <a:lnTo>
                      <a:pt x="112" y="100"/>
                    </a:lnTo>
                    <a:lnTo>
                      <a:pt x="120" y="102"/>
                    </a:lnTo>
                    <a:lnTo>
                      <a:pt x="128" y="104"/>
                    </a:lnTo>
                    <a:lnTo>
                      <a:pt x="136" y="102"/>
                    </a:lnTo>
                    <a:lnTo>
                      <a:pt x="142" y="96"/>
                    </a:lnTo>
                    <a:lnTo>
                      <a:pt x="142" y="96"/>
                    </a:lnTo>
                    <a:lnTo>
                      <a:pt x="150" y="90"/>
                    </a:lnTo>
                    <a:lnTo>
                      <a:pt x="156" y="88"/>
                    </a:lnTo>
                    <a:lnTo>
                      <a:pt x="164" y="86"/>
                    </a:lnTo>
                    <a:lnTo>
                      <a:pt x="170" y="86"/>
                    </a:lnTo>
                    <a:lnTo>
                      <a:pt x="174" y="84"/>
                    </a:lnTo>
                    <a:lnTo>
                      <a:pt x="178" y="78"/>
                    </a:lnTo>
                    <a:lnTo>
                      <a:pt x="178" y="78"/>
                    </a:lnTo>
                    <a:lnTo>
                      <a:pt x="180" y="74"/>
                    </a:lnTo>
                    <a:lnTo>
                      <a:pt x="180" y="72"/>
                    </a:lnTo>
                    <a:lnTo>
                      <a:pt x="174" y="72"/>
                    </a:lnTo>
                    <a:lnTo>
                      <a:pt x="170" y="72"/>
                    </a:lnTo>
                    <a:lnTo>
                      <a:pt x="164" y="70"/>
                    </a:lnTo>
                    <a:lnTo>
                      <a:pt x="158" y="66"/>
                    </a:lnTo>
                    <a:lnTo>
                      <a:pt x="152" y="58"/>
                    </a:lnTo>
                    <a:lnTo>
                      <a:pt x="152" y="58"/>
                    </a:lnTo>
                    <a:lnTo>
                      <a:pt x="148" y="50"/>
                    </a:lnTo>
                    <a:lnTo>
                      <a:pt x="144" y="44"/>
                    </a:lnTo>
                    <a:lnTo>
                      <a:pt x="140" y="42"/>
                    </a:lnTo>
                    <a:lnTo>
                      <a:pt x="136" y="42"/>
                    </a:lnTo>
                    <a:lnTo>
                      <a:pt x="124" y="36"/>
                    </a:lnTo>
                    <a:lnTo>
                      <a:pt x="116" y="30"/>
                    </a:lnTo>
                    <a:lnTo>
                      <a:pt x="106" y="20"/>
                    </a:lnTo>
                    <a:lnTo>
                      <a:pt x="106" y="20"/>
                    </a:lnTo>
                    <a:lnTo>
                      <a:pt x="94" y="10"/>
                    </a:lnTo>
                    <a:lnTo>
                      <a:pt x="86" y="2"/>
                    </a:lnTo>
                    <a:lnTo>
                      <a:pt x="78" y="0"/>
                    </a:lnTo>
                    <a:lnTo>
                      <a:pt x="70" y="0"/>
                    </a:lnTo>
                    <a:lnTo>
                      <a:pt x="64" y="4"/>
                    </a:lnTo>
                    <a:lnTo>
                      <a:pt x="56" y="10"/>
                    </a:lnTo>
                    <a:lnTo>
                      <a:pt x="42" y="32"/>
                    </a:lnTo>
                    <a:lnTo>
                      <a:pt x="42" y="32"/>
                    </a:lnTo>
                    <a:close/>
                  </a:path>
                </a:pathLst>
              </a:custGeom>
              <a:grpFill/>
              <a:ln w="6350">
                <a:noFill/>
                <a:round/>
                <a:headEnd/>
                <a:tailEnd/>
              </a:ln>
            </p:spPr>
            <p:txBody>
              <a:bodyPr/>
              <a:lstStyle/>
              <a:p>
                <a:endParaRPr lang="da-DK" sz="1800" b="1">
                  <a:solidFill>
                    <a:prstClr val="black"/>
                  </a:solidFill>
                  <a:latin typeface="Calibri Light"/>
                </a:endParaRPr>
              </a:p>
            </p:txBody>
          </p:sp>
          <p:sp>
            <p:nvSpPr>
              <p:cNvPr id="61" name="Freeform 6118">
                <a:extLst>
                  <a:ext uri="{FF2B5EF4-FFF2-40B4-BE49-F238E27FC236}">
                    <a16:creationId xmlns:a16="http://schemas.microsoft.com/office/drawing/2014/main" id="{C3574FF7-849D-4FDD-B41F-FB20C833B68A}"/>
                  </a:ext>
                </a:extLst>
              </p:cNvPr>
              <p:cNvSpPr>
                <a:spLocks/>
              </p:cNvSpPr>
              <p:nvPr/>
            </p:nvSpPr>
            <p:spPr bwMode="auto">
              <a:xfrm>
                <a:off x="2529839" y="699453"/>
                <a:ext cx="1550670" cy="1127760"/>
              </a:xfrm>
              <a:custGeom>
                <a:avLst/>
                <a:gdLst/>
                <a:ahLst/>
                <a:cxnLst>
                  <a:cxn ang="0">
                    <a:pos x="220" y="296"/>
                  </a:cxn>
                  <a:cxn ang="0">
                    <a:pos x="150" y="400"/>
                  </a:cxn>
                  <a:cxn ang="0">
                    <a:pos x="96" y="502"/>
                  </a:cxn>
                  <a:cxn ang="0">
                    <a:pos x="62" y="558"/>
                  </a:cxn>
                  <a:cxn ang="0">
                    <a:pos x="228" y="618"/>
                  </a:cxn>
                  <a:cxn ang="0">
                    <a:pos x="350" y="620"/>
                  </a:cxn>
                  <a:cxn ang="0">
                    <a:pos x="584" y="666"/>
                  </a:cxn>
                  <a:cxn ang="0">
                    <a:pos x="674" y="786"/>
                  </a:cxn>
                  <a:cxn ang="0">
                    <a:pos x="706" y="902"/>
                  </a:cxn>
                  <a:cxn ang="0">
                    <a:pos x="744" y="990"/>
                  </a:cxn>
                  <a:cxn ang="0">
                    <a:pos x="836" y="1010"/>
                  </a:cxn>
                  <a:cxn ang="0">
                    <a:pos x="750" y="1050"/>
                  </a:cxn>
                  <a:cxn ang="0">
                    <a:pos x="890" y="1110"/>
                  </a:cxn>
                  <a:cxn ang="0">
                    <a:pos x="788" y="1212"/>
                  </a:cxn>
                  <a:cxn ang="0">
                    <a:pos x="782" y="1328"/>
                  </a:cxn>
                  <a:cxn ang="0">
                    <a:pos x="834" y="1452"/>
                  </a:cxn>
                  <a:cxn ang="0">
                    <a:pos x="922" y="1474"/>
                  </a:cxn>
                  <a:cxn ang="0">
                    <a:pos x="860" y="1502"/>
                  </a:cxn>
                  <a:cxn ang="0">
                    <a:pos x="908" y="1598"/>
                  </a:cxn>
                  <a:cxn ang="0">
                    <a:pos x="966" y="1678"/>
                  </a:cxn>
                  <a:cxn ang="0">
                    <a:pos x="1032" y="1712"/>
                  </a:cxn>
                  <a:cxn ang="0">
                    <a:pos x="1090" y="1738"/>
                  </a:cxn>
                  <a:cxn ang="0">
                    <a:pos x="1196" y="1768"/>
                  </a:cxn>
                  <a:cxn ang="0">
                    <a:pos x="1232" y="1622"/>
                  </a:cxn>
                  <a:cxn ang="0">
                    <a:pos x="1262" y="1566"/>
                  </a:cxn>
                  <a:cxn ang="0">
                    <a:pos x="1262" y="1486"/>
                  </a:cxn>
                  <a:cxn ang="0">
                    <a:pos x="1332" y="1420"/>
                  </a:cxn>
                  <a:cxn ang="0">
                    <a:pos x="1402" y="1376"/>
                  </a:cxn>
                  <a:cxn ang="0">
                    <a:pos x="1412" y="1372"/>
                  </a:cxn>
                  <a:cxn ang="0">
                    <a:pos x="1468" y="1372"/>
                  </a:cxn>
                  <a:cxn ang="0">
                    <a:pos x="1628" y="1238"/>
                  </a:cxn>
                  <a:cxn ang="0">
                    <a:pos x="1748" y="1208"/>
                  </a:cxn>
                  <a:cxn ang="0">
                    <a:pos x="2012" y="1102"/>
                  </a:cxn>
                  <a:cxn ang="0">
                    <a:pos x="1846" y="1076"/>
                  </a:cxn>
                  <a:cxn ang="0">
                    <a:pos x="1800" y="1058"/>
                  </a:cxn>
                  <a:cxn ang="0">
                    <a:pos x="1842" y="970"/>
                  </a:cxn>
                  <a:cxn ang="0">
                    <a:pos x="2060" y="1056"/>
                  </a:cxn>
                  <a:cxn ang="0">
                    <a:pos x="2054" y="956"/>
                  </a:cxn>
                  <a:cxn ang="0">
                    <a:pos x="1916" y="858"/>
                  </a:cxn>
                  <a:cxn ang="0">
                    <a:pos x="2100" y="830"/>
                  </a:cxn>
                  <a:cxn ang="0">
                    <a:pos x="2142" y="768"/>
                  </a:cxn>
                  <a:cxn ang="0">
                    <a:pos x="2154" y="698"/>
                  </a:cxn>
                  <a:cxn ang="0">
                    <a:pos x="2066" y="608"/>
                  </a:cxn>
                  <a:cxn ang="0">
                    <a:pos x="2144" y="562"/>
                  </a:cxn>
                  <a:cxn ang="0">
                    <a:pos x="2144" y="504"/>
                  </a:cxn>
                  <a:cxn ang="0">
                    <a:pos x="2096" y="408"/>
                  </a:cxn>
                  <a:cxn ang="0">
                    <a:pos x="2228" y="310"/>
                  </a:cxn>
                  <a:cxn ang="0">
                    <a:pos x="2278" y="276"/>
                  </a:cxn>
                  <a:cxn ang="0">
                    <a:pos x="2298" y="244"/>
                  </a:cxn>
                  <a:cxn ang="0">
                    <a:pos x="2322" y="150"/>
                  </a:cxn>
                  <a:cxn ang="0">
                    <a:pos x="2050" y="210"/>
                  </a:cxn>
                  <a:cxn ang="0">
                    <a:pos x="1962" y="152"/>
                  </a:cxn>
                  <a:cxn ang="0">
                    <a:pos x="1616" y="174"/>
                  </a:cxn>
                  <a:cxn ang="0">
                    <a:pos x="2034" y="78"/>
                  </a:cxn>
                  <a:cxn ang="0">
                    <a:pos x="1724" y="52"/>
                  </a:cxn>
                  <a:cxn ang="0">
                    <a:pos x="1618" y="2"/>
                  </a:cxn>
                  <a:cxn ang="0">
                    <a:pos x="1402" y="44"/>
                  </a:cxn>
                  <a:cxn ang="0">
                    <a:pos x="1048" y="56"/>
                  </a:cxn>
                  <a:cxn ang="0">
                    <a:pos x="1110" y="74"/>
                  </a:cxn>
                  <a:cxn ang="0">
                    <a:pos x="1108" y="158"/>
                  </a:cxn>
                  <a:cxn ang="0">
                    <a:pos x="900" y="148"/>
                  </a:cxn>
                  <a:cxn ang="0">
                    <a:pos x="756" y="114"/>
                  </a:cxn>
                </a:cxnLst>
                <a:rect l="0" t="0" r="r" b="b"/>
                <a:pathLst>
                  <a:path w="2442" h="1776">
                    <a:moveTo>
                      <a:pt x="470" y="176"/>
                    </a:moveTo>
                    <a:lnTo>
                      <a:pt x="470" y="176"/>
                    </a:lnTo>
                    <a:lnTo>
                      <a:pt x="476" y="186"/>
                    </a:lnTo>
                    <a:lnTo>
                      <a:pt x="478" y="194"/>
                    </a:lnTo>
                    <a:lnTo>
                      <a:pt x="480" y="202"/>
                    </a:lnTo>
                    <a:lnTo>
                      <a:pt x="478" y="210"/>
                    </a:lnTo>
                    <a:lnTo>
                      <a:pt x="474" y="216"/>
                    </a:lnTo>
                    <a:lnTo>
                      <a:pt x="466" y="218"/>
                    </a:lnTo>
                    <a:lnTo>
                      <a:pt x="458" y="220"/>
                    </a:lnTo>
                    <a:lnTo>
                      <a:pt x="446" y="218"/>
                    </a:lnTo>
                    <a:lnTo>
                      <a:pt x="446" y="218"/>
                    </a:lnTo>
                    <a:lnTo>
                      <a:pt x="426" y="212"/>
                    </a:lnTo>
                    <a:lnTo>
                      <a:pt x="406" y="210"/>
                    </a:lnTo>
                    <a:lnTo>
                      <a:pt x="386" y="210"/>
                    </a:lnTo>
                    <a:lnTo>
                      <a:pt x="368" y="212"/>
                    </a:lnTo>
                    <a:lnTo>
                      <a:pt x="350" y="216"/>
                    </a:lnTo>
                    <a:lnTo>
                      <a:pt x="334" y="222"/>
                    </a:lnTo>
                    <a:lnTo>
                      <a:pt x="318" y="230"/>
                    </a:lnTo>
                    <a:lnTo>
                      <a:pt x="304" y="238"/>
                    </a:lnTo>
                    <a:lnTo>
                      <a:pt x="304" y="238"/>
                    </a:lnTo>
                    <a:lnTo>
                      <a:pt x="272" y="256"/>
                    </a:lnTo>
                    <a:lnTo>
                      <a:pt x="244" y="270"/>
                    </a:lnTo>
                    <a:lnTo>
                      <a:pt x="232" y="276"/>
                    </a:lnTo>
                    <a:lnTo>
                      <a:pt x="222" y="284"/>
                    </a:lnTo>
                    <a:lnTo>
                      <a:pt x="218" y="290"/>
                    </a:lnTo>
                    <a:lnTo>
                      <a:pt x="218" y="292"/>
                    </a:lnTo>
                    <a:lnTo>
                      <a:pt x="220" y="296"/>
                    </a:lnTo>
                    <a:lnTo>
                      <a:pt x="220" y="296"/>
                    </a:lnTo>
                    <a:lnTo>
                      <a:pt x="226" y="300"/>
                    </a:lnTo>
                    <a:lnTo>
                      <a:pt x="234" y="304"/>
                    </a:lnTo>
                    <a:lnTo>
                      <a:pt x="244" y="308"/>
                    </a:lnTo>
                    <a:lnTo>
                      <a:pt x="256" y="308"/>
                    </a:lnTo>
                    <a:lnTo>
                      <a:pt x="280" y="308"/>
                    </a:lnTo>
                    <a:lnTo>
                      <a:pt x="302" y="306"/>
                    </a:lnTo>
                    <a:lnTo>
                      <a:pt x="302" y="306"/>
                    </a:lnTo>
                    <a:lnTo>
                      <a:pt x="310" y="306"/>
                    </a:lnTo>
                    <a:lnTo>
                      <a:pt x="316" y="310"/>
                    </a:lnTo>
                    <a:lnTo>
                      <a:pt x="318" y="318"/>
                    </a:lnTo>
                    <a:lnTo>
                      <a:pt x="320" y="326"/>
                    </a:lnTo>
                    <a:lnTo>
                      <a:pt x="318" y="338"/>
                    </a:lnTo>
                    <a:lnTo>
                      <a:pt x="314" y="348"/>
                    </a:lnTo>
                    <a:lnTo>
                      <a:pt x="308" y="360"/>
                    </a:lnTo>
                    <a:lnTo>
                      <a:pt x="300" y="370"/>
                    </a:lnTo>
                    <a:lnTo>
                      <a:pt x="300" y="370"/>
                    </a:lnTo>
                    <a:lnTo>
                      <a:pt x="290" y="380"/>
                    </a:lnTo>
                    <a:lnTo>
                      <a:pt x="280" y="384"/>
                    </a:lnTo>
                    <a:lnTo>
                      <a:pt x="268" y="386"/>
                    </a:lnTo>
                    <a:lnTo>
                      <a:pt x="254" y="386"/>
                    </a:lnTo>
                    <a:lnTo>
                      <a:pt x="224" y="382"/>
                    </a:lnTo>
                    <a:lnTo>
                      <a:pt x="206" y="382"/>
                    </a:lnTo>
                    <a:lnTo>
                      <a:pt x="188" y="384"/>
                    </a:lnTo>
                    <a:lnTo>
                      <a:pt x="188" y="384"/>
                    </a:lnTo>
                    <a:lnTo>
                      <a:pt x="172" y="388"/>
                    </a:lnTo>
                    <a:lnTo>
                      <a:pt x="162" y="392"/>
                    </a:lnTo>
                    <a:lnTo>
                      <a:pt x="154" y="396"/>
                    </a:lnTo>
                    <a:lnTo>
                      <a:pt x="150" y="400"/>
                    </a:lnTo>
                    <a:lnTo>
                      <a:pt x="142" y="404"/>
                    </a:lnTo>
                    <a:lnTo>
                      <a:pt x="130" y="408"/>
                    </a:lnTo>
                    <a:lnTo>
                      <a:pt x="112" y="412"/>
                    </a:lnTo>
                    <a:lnTo>
                      <a:pt x="84" y="418"/>
                    </a:lnTo>
                    <a:lnTo>
                      <a:pt x="84" y="418"/>
                    </a:lnTo>
                    <a:lnTo>
                      <a:pt x="54" y="422"/>
                    </a:lnTo>
                    <a:lnTo>
                      <a:pt x="32" y="428"/>
                    </a:lnTo>
                    <a:lnTo>
                      <a:pt x="16" y="434"/>
                    </a:lnTo>
                    <a:lnTo>
                      <a:pt x="4" y="440"/>
                    </a:lnTo>
                    <a:lnTo>
                      <a:pt x="0" y="448"/>
                    </a:lnTo>
                    <a:lnTo>
                      <a:pt x="0" y="456"/>
                    </a:lnTo>
                    <a:lnTo>
                      <a:pt x="4" y="464"/>
                    </a:lnTo>
                    <a:lnTo>
                      <a:pt x="12" y="472"/>
                    </a:lnTo>
                    <a:lnTo>
                      <a:pt x="12" y="472"/>
                    </a:lnTo>
                    <a:lnTo>
                      <a:pt x="20" y="478"/>
                    </a:lnTo>
                    <a:lnTo>
                      <a:pt x="28" y="482"/>
                    </a:lnTo>
                    <a:lnTo>
                      <a:pt x="38" y="484"/>
                    </a:lnTo>
                    <a:lnTo>
                      <a:pt x="48" y="484"/>
                    </a:lnTo>
                    <a:lnTo>
                      <a:pt x="52" y="486"/>
                    </a:lnTo>
                    <a:lnTo>
                      <a:pt x="56" y="490"/>
                    </a:lnTo>
                    <a:lnTo>
                      <a:pt x="56" y="490"/>
                    </a:lnTo>
                    <a:lnTo>
                      <a:pt x="62" y="494"/>
                    </a:lnTo>
                    <a:lnTo>
                      <a:pt x="68" y="496"/>
                    </a:lnTo>
                    <a:lnTo>
                      <a:pt x="78" y="496"/>
                    </a:lnTo>
                    <a:lnTo>
                      <a:pt x="88" y="496"/>
                    </a:lnTo>
                    <a:lnTo>
                      <a:pt x="92" y="498"/>
                    </a:lnTo>
                    <a:lnTo>
                      <a:pt x="96" y="502"/>
                    </a:lnTo>
                    <a:lnTo>
                      <a:pt x="96" y="502"/>
                    </a:lnTo>
                    <a:lnTo>
                      <a:pt x="102" y="506"/>
                    </a:lnTo>
                    <a:lnTo>
                      <a:pt x="108" y="510"/>
                    </a:lnTo>
                    <a:lnTo>
                      <a:pt x="116" y="514"/>
                    </a:lnTo>
                    <a:lnTo>
                      <a:pt x="124" y="514"/>
                    </a:lnTo>
                    <a:lnTo>
                      <a:pt x="144" y="516"/>
                    </a:lnTo>
                    <a:lnTo>
                      <a:pt x="174" y="516"/>
                    </a:lnTo>
                    <a:lnTo>
                      <a:pt x="174" y="516"/>
                    </a:lnTo>
                    <a:lnTo>
                      <a:pt x="192" y="516"/>
                    </a:lnTo>
                    <a:lnTo>
                      <a:pt x="208" y="514"/>
                    </a:lnTo>
                    <a:lnTo>
                      <a:pt x="238" y="508"/>
                    </a:lnTo>
                    <a:lnTo>
                      <a:pt x="250" y="506"/>
                    </a:lnTo>
                    <a:lnTo>
                      <a:pt x="260" y="506"/>
                    </a:lnTo>
                    <a:lnTo>
                      <a:pt x="268" y="506"/>
                    </a:lnTo>
                    <a:lnTo>
                      <a:pt x="272" y="512"/>
                    </a:lnTo>
                    <a:lnTo>
                      <a:pt x="272" y="512"/>
                    </a:lnTo>
                    <a:lnTo>
                      <a:pt x="272" y="516"/>
                    </a:lnTo>
                    <a:lnTo>
                      <a:pt x="268" y="520"/>
                    </a:lnTo>
                    <a:lnTo>
                      <a:pt x="260" y="524"/>
                    </a:lnTo>
                    <a:lnTo>
                      <a:pt x="248" y="524"/>
                    </a:lnTo>
                    <a:lnTo>
                      <a:pt x="174" y="528"/>
                    </a:lnTo>
                    <a:lnTo>
                      <a:pt x="174" y="528"/>
                    </a:lnTo>
                    <a:lnTo>
                      <a:pt x="128" y="534"/>
                    </a:lnTo>
                    <a:lnTo>
                      <a:pt x="106" y="538"/>
                    </a:lnTo>
                    <a:lnTo>
                      <a:pt x="86" y="542"/>
                    </a:lnTo>
                    <a:lnTo>
                      <a:pt x="72" y="546"/>
                    </a:lnTo>
                    <a:lnTo>
                      <a:pt x="62" y="552"/>
                    </a:lnTo>
                    <a:lnTo>
                      <a:pt x="60" y="554"/>
                    </a:lnTo>
                    <a:lnTo>
                      <a:pt x="62" y="558"/>
                    </a:lnTo>
                    <a:lnTo>
                      <a:pt x="64" y="562"/>
                    </a:lnTo>
                    <a:lnTo>
                      <a:pt x="68" y="564"/>
                    </a:lnTo>
                    <a:lnTo>
                      <a:pt x="68" y="564"/>
                    </a:lnTo>
                    <a:lnTo>
                      <a:pt x="84" y="570"/>
                    </a:lnTo>
                    <a:lnTo>
                      <a:pt x="102" y="574"/>
                    </a:lnTo>
                    <a:lnTo>
                      <a:pt x="140" y="580"/>
                    </a:lnTo>
                    <a:lnTo>
                      <a:pt x="154" y="584"/>
                    </a:lnTo>
                    <a:lnTo>
                      <a:pt x="162" y="586"/>
                    </a:lnTo>
                    <a:lnTo>
                      <a:pt x="162" y="588"/>
                    </a:lnTo>
                    <a:lnTo>
                      <a:pt x="160" y="590"/>
                    </a:lnTo>
                    <a:lnTo>
                      <a:pt x="148" y="594"/>
                    </a:lnTo>
                    <a:lnTo>
                      <a:pt x="148" y="594"/>
                    </a:lnTo>
                    <a:lnTo>
                      <a:pt x="136" y="598"/>
                    </a:lnTo>
                    <a:lnTo>
                      <a:pt x="132" y="602"/>
                    </a:lnTo>
                    <a:lnTo>
                      <a:pt x="132" y="604"/>
                    </a:lnTo>
                    <a:lnTo>
                      <a:pt x="132" y="606"/>
                    </a:lnTo>
                    <a:lnTo>
                      <a:pt x="136" y="608"/>
                    </a:lnTo>
                    <a:lnTo>
                      <a:pt x="146" y="614"/>
                    </a:lnTo>
                    <a:lnTo>
                      <a:pt x="182" y="624"/>
                    </a:lnTo>
                    <a:lnTo>
                      <a:pt x="224" y="636"/>
                    </a:lnTo>
                    <a:lnTo>
                      <a:pt x="224" y="636"/>
                    </a:lnTo>
                    <a:lnTo>
                      <a:pt x="242" y="642"/>
                    </a:lnTo>
                    <a:lnTo>
                      <a:pt x="248" y="642"/>
                    </a:lnTo>
                    <a:lnTo>
                      <a:pt x="248" y="642"/>
                    </a:lnTo>
                    <a:lnTo>
                      <a:pt x="248" y="640"/>
                    </a:lnTo>
                    <a:lnTo>
                      <a:pt x="242" y="634"/>
                    </a:lnTo>
                    <a:lnTo>
                      <a:pt x="230" y="622"/>
                    </a:lnTo>
                    <a:lnTo>
                      <a:pt x="228" y="618"/>
                    </a:lnTo>
                    <a:lnTo>
                      <a:pt x="228" y="616"/>
                    </a:lnTo>
                    <a:lnTo>
                      <a:pt x="232" y="614"/>
                    </a:lnTo>
                    <a:lnTo>
                      <a:pt x="232" y="614"/>
                    </a:lnTo>
                    <a:lnTo>
                      <a:pt x="238" y="612"/>
                    </a:lnTo>
                    <a:lnTo>
                      <a:pt x="242" y="614"/>
                    </a:lnTo>
                    <a:lnTo>
                      <a:pt x="246" y="620"/>
                    </a:lnTo>
                    <a:lnTo>
                      <a:pt x="250" y="622"/>
                    </a:lnTo>
                    <a:lnTo>
                      <a:pt x="254" y="622"/>
                    </a:lnTo>
                    <a:lnTo>
                      <a:pt x="262" y="622"/>
                    </a:lnTo>
                    <a:lnTo>
                      <a:pt x="272" y="618"/>
                    </a:lnTo>
                    <a:lnTo>
                      <a:pt x="272" y="618"/>
                    </a:lnTo>
                    <a:lnTo>
                      <a:pt x="282" y="614"/>
                    </a:lnTo>
                    <a:lnTo>
                      <a:pt x="286" y="614"/>
                    </a:lnTo>
                    <a:lnTo>
                      <a:pt x="286" y="616"/>
                    </a:lnTo>
                    <a:lnTo>
                      <a:pt x="286" y="618"/>
                    </a:lnTo>
                    <a:lnTo>
                      <a:pt x="284" y="622"/>
                    </a:lnTo>
                    <a:lnTo>
                      <a:pt x="286" y="626"/>
                    </a:lnTo>
                    <a:lnTo>
                      <a:pt x="290" y="630"/>
                    </a:lnTo>
                    <a:lnTo>
                      <a:pt x="300" y="630"/>
                    </a:lnTo>
                    <a:lnTo>
                      <a:pt x="300" y="630"/>
                    </a:lnTo>
                    <a:lnTo>
                      <a:pt x="312" y="630"/>
                    </a:lnTo>
                    <a:lnTo>
                      <a:pt x="320" y="626"/>
                    </a:lnTo>
                    <a:lnTo>
                      <a:pt x="326" y="622"/>
                    </a:lnTo>
                    <a:lnTo>
                      <a:pt x="330" y="618"/>
                    </a:lnTo>
                    <a:lnTo>
                      <a:pt x="334" y="616"/>
                    </a:lnTo>
                    <a:lnTo>
                      <a:pt x="338" y="614"/>
                    </a:lnTo>
                    <a:lnTo>
                      <a:pt x="344" y="614"/>
                    </a:lnTo>
                    <a:lnTo>
                      <a:pt x="350" y="620"/>
                    </a:lnTo>
                    <a:lnTo>
                      <a:pt x="350" y="620"/>
                    </a:lnTo>
                    <a:lnTo>
                      <a:pt x="358" y="624"/>
                    </a:lnTo>
                    <a:lnTo>
                      <a:pt x="364" y="624"/>
                    </a:lnTo>
                    <a:lnTo>
                      <a:pt x="368" y="622"/>
                    </a:lnTo>
                    <a:lnTo>
                      <a:pt x="370" y="618"/>
                    </a:lnTo>
                    <a:lnTo>
                      <a:pt x="374" y="614"/>
                    </a:lnTo>
                    <a:lnTo>
                      <a:pt x="380" y="610"/>
                    </a:lnTo>
                    <a:lnTo>
                      <a:pt x="386" y="610"/>
                    </a:lnTo>
                    <a:lnTo>
                      <a:pt x="396" y="612"/>
                    </a:lnTo>
                    <a:lnTo>
                      <a:pt x="396" y="612"/>
                    </a:lnTo>
                    <a:lnTo>
                      <a:pt x="408" y="616"/>
                    </a:lnTo>
                    <a:lnTo>
                      <a:pt x="420" y="618"/>
                    </a:lnTo>
                    <a:lnTo>
                      <a:pt x="446" y="618"/>
                    </a:lnTo>
                    <a:lnTo>
                      <a:pt x="468" y="620"/>
                    </a:lnTo>
                    <a:lnTo>
                      <a:pt x="476" y="622"/>
                    </a:lnTo>
                    <a:lnTo>
                      <a:pt x="484" y="628"/>
                    </a:lnTo>
                    <a:lnTo>
                      <a:pt x="484" y="628"/>
                    </a:lnTo>
                    <a:lnTo>
                      <a:pt x="488" y="632"/>
                    </a:lnTo>
                    <a:lnTo>
                      <a:pt x="492" y="634"/>
                    </a:lnTo>
                    <a:lnTo>
                      <a:pt x="500" y="634"/>
                    </a:lnTo>
                    <a:lnTo>
                      <a:pt x="506" y="634"/>
                    </a:lnTo>
                    <a:lnTo>
                      <a:pt x="512" y="634"/>
                    </a:lnTo>
                    <a:lnTo>
                      <a:pt x="522" y="638"/>
                    </a:lnTo>
                    <a:lnTo>
                      <a:pt x="534" y="642"/>
                    </a:lnTo>
                    <a:lnTo>
                      <a:pt x="534" y="642"/>
                    </a:lnTo>
                    <a:lnTo>
                      <a:pt x="560" y="654"/>
                    </a:lnTo>
                    <a:lnTo>
                      <a:pt x="578" y="664"/>
                    </a:lnTo>
                    <a:lnTo>
                      <a:pt x="584" y="666"/>
                    </a:lnTo>
                    <a:lnTo>
                      <a:pt x="584" y="670"/>
                    </a:lnTo>
                    <a:lnTo>
                      <a:pt x="584" y="674"/>
                    </a:lnTo>
                    <a:lnTo>
                      <a:pt x="578" y="680"/>
                    </a:lnTo>
                    <a:lnTo>
                      <a:pt x="578" y="680"/>
                    </a:lnTo>
                    <a:lnTo>
                      <a:pt x="576" y="684"/>
                    </a:lnTo>
                    <a:lnTo>
                      <a:pt x="576" y="688"/>
                    </a:lnTo>
                    <a:lnTo>
                      <a:pt x="578" y="692"/>
                    </a:lnTo>
                    <a:lnTo>
                      <a:pt x="582" y="696"/>
                    </a:lnTo>
                    <a:lnTo>
                      <a:pt x="596" y="704"/>
                    </a:lnTo>
                    <a:lnTo>
                      <a:pt x="612" y="714"/>
                    </a:lnTo>
                    <a:lnTo>
                      <a:pt x="642" y="734"/>
                    </a:lnTo>
                    <a:lnTo>
                      <a:pt x="652" y="742"/>
                    </a:lnTo>
                    <a:lnTo>
                      <a:pt x="654" y="746"/>
                    </a:lnTo>
                    <a:lnTo>
                      <a:pt x="654" y="750"/>
                    </a:lnTo>
                    <a:lnTo>
                      <a:pt x="654" y="750"/>
                    </a:lnTo>
                    <a:lnTo>
                      <a:pt x="650" y="756"/>
                    </a:lnTo>
                    <a:lnTo>
                      <a:pt x="644" y="764"/>
                    </a:lnTo>
                    <a:lnTo>
                      <a:pt x="632" y="776"/>
                    </a:lnTo>
                    <a:lnTo>
                      <a:pt x="628" y="780"/>
                    </a:lnTo>
                    <a:lnTo>
                      <a:pt x="628" y="782"/>
                    </a:lnTo>
                    <a:lnTo>
                      <a:pt x="632" y="784"/>
                    </a:lnTo>
                    <a:lnTo>
                      <a:pt x="642" y="780"/>
                    </a:lnTo>
                    <a:lnTo>
                      <a:pt x="642" y="780"/>
                    </a:lnTo>
                    <a:lnTo>
                      <a:pt x="660" y="776"/>
                    </a:lnTo>
                    <a:lnTo>
                      <a:pt x="666" y="776"/>
                    </a:lnTo>
                    <a:lnTo>
                      <a:pt x="668" y="776"/>
                    </a:lnTo>
                    <a:lnTo>
                      <a:pt x="670" y="782"/>
                    </a:lnTo>
                    <a:lnTo>
                      <a:pt x="674" y="786"/>
                    </a:lnTo>
                    <a:lnTo>
                      <a:pt x="678" y="790"/>
                    </a:lnTo>
                    <a:lnTo>
                      <a:pt x="678" y="790"/>
                    </a:lnTo>
                    <a:lnTo>
                      <a:pt x="684" y="794"/>
                    </a:lnTo>
                    <a:lnTo>
                      <a:pt x="686" y="798"/>
                    </a:lnTo>
                    <a:lnTo>
                      <a:pt x="684" y="802"/>
                    </a:lnTo>
                    <a:lnTo>
                      <a:pt x="682" y="806"/>
                    </a:lnTo>
                    <a:lnTo>
                      <a:pt x="680" y="810"/>
                    </a:lnTo>
                    <a:lnTo>
                      <a:pt x="680" y="814"/>
                    </a:lnTo>
                    <a:lnTo>
                      <a:pt x="686" y="818"/>
                    </a:lnTo>
                    <a:lnTo>
                      <a:pt x="696" y="824"/>
                    </a:lnTo>
                    <a:lnTo>
                      <a:pt x="696" y="824"/>
                    </a:lnTo>
                    <a:lnTo>
                      <a:pt x="704" y="828"/>
                    </a:lnTo>
                    <a:lnTo>
                      <a:pt x="708" y="834"/>
                    </a:lnTo>
                    <a:lnTo>
                      <a:pt x="706" y="838"/>
                    </a:lnTo>
                    <a:lnTo>
                      <a:pt x="702" y="844"/>
                    </a:lnTo>
                    <a:lnTo>
                      <a:pt x="700" y="850"/>
                    </a:lnTo>
                    <a:lnTo>
                      <a:pt x="698" y="854"/>
                    </a:lnTo>
                    <a:lnTo>
                      <a:pt x="702" y="858"/>
                    </a:lnTo>
                    <a:lnTo>
                      <a:pt x="710" y="862"/>
                    </a:lnTo>
                    <a:lnTo>
                      <a:pt x="710" y="862"/>
                    </a:lnTo>
                    <a:lnTo>
                      <a:pt x="720" y="864"/>
                    </a:lnTo>
                    <a:lnTo>
                      <a:pt x="726" y="870"/>
                    </a:lnTo>
                    <a:lnTo>
                      <a:pt x="730" y="876"/>
                    </a:lnTo>
                    <a:lnTo>
                      <a:pt x="730" y="882"/>
                    </a:lnTo>
                    <a:lnTo>
                      <a:pt x="728" y="888"/>
                    </a:lnTo>
                    <a:lnTo>
                      <a:pt x="722" y="894"/>
                    </a:lnTo>
                    <a:lnTo>
                      <a:pt x="716" y="898"/>
                    </a:lnTo>
                    <a:lnTo>
                      <a:pt x="706" y="902"/>
                    </a:lnTo>
                    <a:lnTo>
                      <a:pt x="706" y="902"/>
                    </a:lnTo>
                    <a:lnTo>
                      <a:pt x="698" y="904"/>
                    </a:lnTo>
                    <a:lnTo>
                      <a:pt x="694" y="906"/>
                    </a:lnTo>
                    <a:lnTo>
                      <a:pt x="690" y="910"/>
                    </a:lnTo>
                    <a:lnTo>
                      <a:pt x="690" y="916"/>
                    </a:lnTo>
                    <a:lnTo>
                      <a:pt x="690" y="922"/>
                    </a:lnTo>
                    <a:lnTo>
                      <a:pt x="694" y="928"/>
                    </a:lnTo>
                    <a:lnTo>
                      <a:pt x="704" y="942"/>
                    </a:lnTo>
                    <a:lnTo>
                      <a:pt x="704" y="942"/>
                    </a:lnTo>
                    <a:lnTo>
                      <a:pt x="708" y="948"/>
                    </a:lnTo>
                    <a:lnTo>
                      <a:pt x="708" y="952"/>
                    </a:lnTo>
                    <a:lnTo>
                      <a:pt x="704" y="956"/>
                    </a:lnTo>
                    <a:lnTo>
                      <a:pt x="698" y="956"/>
                    </a:lnTo>
                    <a:lnTo>
                      <a:pt x="686" y="960"/>
                    </a:lnTo>
                    <a:lnTo>
                      <a:pt x="682" y="960"/>
                    </a:lnTo>
                    <a:lnTo>
                      <a:pt x="684" y="964"/>
                    </a:lnTo>
                    <a:lnTo>
                      <a:pt x="684" y="964"/>
                    </a:lnTo>
                    <a:lnTo>
                      <a:pt x="690" y="972"/>
                    </a:lnTo>
                    <a:lnTo>
                      <a:pt x="696" y="980"/>
                    </a:lnTo>
                    <a:lnTo>
                      <a:pt x="698" y="984"/>
                    </a:lnTo>
                    <a:lnTo>
                      <a:pt x="702" y="986"/>
                    </a:lnTo>
                    <a:lnTo>
                      <a:pt x="706" y="986"/>
                    </a:lnTo>
                    <a:lnTo>
                      <a:pt x="710" y="984"/>
                    </a:lnTo>
                    <a:lnTo>
                      <a:pt x="710" y="984"/>
                    </a:lnTo>
                    <a:lnTo>
                      <a:pt x="716" y="984"/>
                    </a:lnTo>
                    <a:lnTo>
                      <a:pt x="722" y="984"/>
                    </a:lnTo>
                    <a:lnTo>
                      <a:pt x="738" y="988"/>
                    </a:lnTo>
                    <a:lnTo>
                      <a:pt x="744" y="990"/>
                    </a:lnTo>
                    <a:lnTo>
                      <a:pt x="752" y="988"/>
                    </a:lnTo>
                    <a:lnTo>
                      <a:pt x="758" y="984"/>
                    </a:lnTo>
                    <a:lnTo>
                      <a:pt x="764" y="974"/>
                    </a:lnTo>
                    <a:lnTo>
                      <a:pt x="764" y="974"/>
                    </a:lnTo>
                    <a:lnTo>
                      <a:pt x="768" y="970"/>
                    </a:lnTo>
                    <a:lnTo>
                      <a:pt x="770" y="966"/>
                    </a:lnTo>
                    <a:lnTo>
                      <a:pt x="780" y="960"/>
                    </a:lnTo>
                    <a:lnTo>
                      <a:pt x="790" y="960"/>
                    </a:lnTo>
                    <a:lnTo>
                      <a:pt x="800" y="960"/>
                    </a:lnTo>
                    <a:lnTo>
                      <a:pt x="808" y="962"/>
                    </a:lnTo>
                    <a:lnTo>
                      <a:pt x="816" y="966"/>
                    </a:lnTo>
                    <a:lnTo>
                      <a:pt x="818" y="970"/>
                    </a:lnTo>
                    <a:lnTo>
                      <a:pt x="818" y="972"/>
                    </a:lnTo>
                    <a:lnTo>
                      <a:pt x="818" y="972"/>
                    </a:lnTo>
                    <a:lnTo>
                      <a:pt x="818" y="972"/>
                    </a:lnTo>
                    <a:lnTo>
                      <a:pt x="812" y="978"/>
                    </a:lnTo>
                    <a:lnTo>
                      <a:pt x="810" y="980"/>
                    </a:lnTo>
                    <a:lnTo>
                      <a:pt x="812" y="982"/>
                    </a:lnTo>
                    <a:lnTo>
                      <a:pt x="818" y="982"/>
                    </a:lnTo>
                    <a:lnTo>
                      <a:pt x="822" y="984"/>
                    </a:lnTo>
                    <a:lnTo>
                      <a:pt x="828" y="986"/>
                    </a:lnTo>
                    <a:lnTo>
                      <a:pt x="828" y="990"/>
                    </a:lnTo>
                    <a:lnTo>
                      <a:pt x="826" y="994"/>
                    </a:lnTo>
                    <a:lnTo>
                      <a:pt x="826" y="994"/>
                    </a:lnTo>
                    <a:lnTo>
                      <a:pt x="824" y="998"/>
                    </a:lnTo>
                    <a:lnTo>
                      <a:pt x="824" y="1000"/>
                    </a:lnTo>
                    <a:lnTo>
                      <a:pt x="828" y="1006"/>
                    </a:lnTo>
                    <a:lnTo>
                      <a:pt x="836" y="1010"/>
                    </a:lnTo>
                    <a:lnTo>
                      <a:pt x="846" y="1014"/>
                    </a:lnTo>
                    <a:lnTo>
                      <a:pt x="866" y="1020"/>
                    </a:lnTo>
                    <a:lnTo>
                      <a:pt x="872" y="1022"/>
                    </a:lnTo>
                    <a:lnTo>
                      <a:pt x="874" y="1024"/>
                    </a:lnTo>
                    <a:lnTo>
                      <a:pt x="874" y="1024"/>
                    </a:lnTo>
                    <a:lnTo>
                      <a:pt x="874" y="1024"/>
                    </a:lnTo>
                    <a:lnTo>
                      <a:pt x="868" y="1034"/>
                    </a:lnTo>
                    <a:lnTo>
                      <a:pt x="866" y="1040"/>
                    </a:lnTo>
                    <a:lnTo>
                      <a:pt x="868" y="1044"/>
                    </a:lnTo>
                    <a:lnTo>
                      <a:pt x="874" y="1050"/>
                    </a:lnTo>
                    <a:lnTo>
                      <a:pt x="874" y="1050"/>
                    </a:lnTo>
                    <a:lnTo>
                      <a:pt x="874" y="1052"/>
                    </a:lnTo>
                    <a:lnTo>
                      <a:pt x="872" y="1054"/>
                    </a:lnTo>
                    <a:lnTo>
                      <a:pt x="862" y="1052"/>
                    </a:lnTo>
                    <a:lnTo>
                      <a:pt x="848" y="1048"/>
                    </a:lnTo>
                    <a:lnTo>
                      <a:pt x="832" y="1040"/>
                    </a:lnTo>
                    <a:lnTo>
                      <a:pt x="832" y="1040"/>
                    </a:lnTo>
                    <a:lnTo>
                      <a:pt x="822" y="1036"/>
                    </a:lnTo>
                    <a:lnTo>
                      <a:pt x="810" y="1032"/>
                    </a:lnTo>
                    <a:lnTo>
                      <a:pt x="784" y="1028"/>
                    </a:lnTo>
                    <a:lnTo>
                      <a:pt x="758" y="1028"/>
                    </a:lnTo>
                    <a:lnTo>
                      <a:pt x="748" y="1030"/>
                    </a:lnTo>
                    <a:lnTo>
                      <a:pt x="742" y="1032"/>
                    </a:lnTo>
                    <a:lnTo>
                      <a:pt x="742" y="1032"/>
                    </a:lnTo>
                    <a:lnTo>
                      <a:pt x="738" y="1036"/>
                    </a:lnTo>
                    <a:lnTo>
                      <a:pt x="740" y="1042"/>
                    </a:lnTo>
                    <a:lnTo>
                      <a:pt x="744" y="1046"/>
                    </a:lnTo>
                    <a:lnTo>
                      <a:pt x="750" y="1050"/>
                    </a:lnTo>
                    <a:lnTo>
                      <a:pt x="764" y="1056"/>
                    </a:lnTo>
                    <a:lnTo>
                      <a:pt x="782" y="1060"/>
                    </a:lnTo>
                    <a:lnTo>
                      <a:pt x="782" y="1060"/>
                    </a:lnTo>
                    <a:lnTo>
                      <a:pt x="796" y="1060"/>
                    </a:lnTo>
                    <a:lnTo>
                      <a:pt x="804" y="1064"/>
                    </a:lnTo>
                    <a:lnTo>
                      <a:pt x="810" y="1068"/>
                    </a:lnTo>
                    <a:lnTo>
                      <a:pt x="816" y="1072"/>
                    </a:lnTo>
                    <a:lnTo>
                      <a:pt x="820" y="1078"/>
                    </a:lnTo>
                    <a:lnTo>
                      <a:pt x="824" y="1082"/>
                    </a:lnTo>
                    <a:lnTo>
                      <a:pt x="832" y="1086"/>
                    </a:lnTo>
                    <a:lnTo>
                      <a:pt x="844" y="1088"/>
                    </a:lnTo>
                    <a:lnTo>
                      <a:pt x="844" y="1088"/>
                    </a:lnTo>
                    <a:lnTo>
                      <a:pt x="856" y="1090"/>
                    </a:lnTo>
                    <a:lnTo>
                      <a:pt x="864" y="1092"/>
                    </a:lnTo>
                    <a:lnTo>
                      <a:pt x="868" y="1096"/>
                    </a:lnTo>
                    <a:lnTo>
                      <a:pt x="870" y="1098"/>
                    </a:lnTo>
                    <a:lnTo>
                      <a:pt x="866" y="1108"/>
                    </a:lnTo>
                    <a:lnTo>
                      <a:pt x="866" y="1112"/>
                    </a:lnTo>
                    <a:lnTo>
                      <a:pt x="868" y="1118"/>
                    </a:lnTo>
                    <a:lnTo>
                      <a:pt x="868" y="1118"/>
                    </a:lnTo>
                    <a:lnTo>
                      <a:pt x="872" y="1122"/>
                    </a:lnTo>
                    <a:lnTo>
                      <a:pt x="876" y="1120"/>
                    </a:lnTo>
                    <a:lnTo>
                      <a:pt x="880" y="1118"/>
                    </a:lnTo>
                    <a:lnTo>
                      <a:pt x="882" y="1114"/>
                    </a:lnTo>
                    <a:lnTo>
                      <a:pt x="888" y="1106"/>
                    </a:lnTo>
                    <a:lnTo>
                      <a:pt x="888" y="1106"/>
                    </a:lnTo>
                    <a:lnTo>
                      <a:pt x="890" y="1110"/>
                    </a:lnTo>
                    <a:lnTo>
                      <a:pt x="890" y="1110"/>
                    </a:lnTo>
                    <a:lnTo>
                      <a:pt x="888" y="1116"/>
                    </a:lnTo>
                    <a:lnTo>
                      <a:pt x="888" y="1122"/>
                    </a:lnTo>
                    <a:lnTo>
                      <a:pt x="882" y="1134"/>
                    </a:lnTo>
                    <a:lnTo>
                      <a:pt x="876" y="1148"/>
                    </a:lnTo>
                    <a:lnTo>
                      <a:pt x="872" y="1164"/>
                    </a:lnTo>
                    <a:lnTo>
                      <a:pt x="872" y="1164"/>
                    </a:lnTo>
                    <a:lnTo>
                      <a:pt x="870" y="1170"/>
                    </a:lnTo>
                    <a:lnTo>
                      <a:pt x="872" y="1176"/>
                    </a:lnTo>
                    <a:lnTo>
                      <a:pt x="876" y="1182"/>
                    </a:lnTo>
                    <a:lnTo>
                      <a:pt x="876" y="1184"/>
                    </a:lnTo>
                    <a:lnTo>
                      <a:pt x="876" y="1186"/>
                    </a:lnTo>
                    <a:lnTo>
                      <a:pt x="866" y="1192"/>
                    </a:lnTo>
                    <a:lnTo>
                      <a:pt x="866" y="1192"/>
                    </a:lnTo>
                    <a:lnTo>
                      <a:pt x="858" y="1194"/>
                    </a:lnTo>
                    <a:lnTo>
                      <a:pt x="850" y="1196"/>
                    </a:lnTo>
                    <a:lnTo>
                      <a:pt x="838" y="1192"/>
                    </a:lnTo>
                    <a:lnTo>
                      <a:pt x="828" y="1190"/>
                    </a:lnTo>
                    <a:lnTo>
                      <a:pt x="822" y="1190"/>
                    </a:lnTo>
                    <a:lnTo>
                      <a:pt x="818" y="1194"/>
                    </a:lnTo>
                    <a:lnTo>
                      <a:pt x="818" y="1194"/>
                    </a:lnTo>
                    <a:lnTo>
                      <a:pt x="812" y="1196"/>
                    </a:lnTo>
                    <a:lnTo>
                      <a:pt x="806" y="1198"/>
                    </a:lnTo>
                    <a:lnTo>
                      <a:pt x="796" y="1202"/>
                    </a:lnTo>
                    <a:lnTo>
                      <a:pt x="788" y="1204"/>
                    </a:lnTo>
                    <a:lnTo>
                      <a:pt x="786" y="1206"/>
                    </a:lnTo>
                    <a:lnTo>
                      <a:pt x="788" y="1210"/>
                    </a:lnTo>
                    <a:lnTo>
                      <a:pt x="788" y="1210"/>
                    </a:lnTo>
                    <a:lnTo>
                      <a:pt x="788" y="1212"/>
                    </a:lnTo>
                    <a:lnTo>
                      <a:pt x="788" y="1214"/>
                    </a:lnTo>
                    <a:lnTo>
                      <a:pt x="784" y="1214"/>
                    </a:lnTo>
                    <a:lnTo>
                      <a:pt x="784" y="1216"/>
                    </a:lnTo>
                    <a:lnTo>
                      <a:pt x="784" y="1216"/>
                    </a:lnTo>
                    <a:lnTo>
                      <a:pt x="790" y="1222"/>
                    </a:lnTo>
                    <a:lnTo>
                      <a:pt x="790" y="1222"/>
                    </a:lnTo>
                    <a:lnTo>
                      <a:pt x="794" y="1226"/>
                    </a:lnTo>
                    <a:lnTo>
                      <a:pt x="794" y="1228"/>
                    </a:lnTo>
                    <a:lnTo>
                      <a:pt x="792" y="1232"/>
                    </a:lnTo>
                    <a:lnTo>
                      <a:pt x="788" y="1234"/>
                    </a:lnTo>
                    <a:lnTo>
                      <a:pt x="778" y="1240"/>
                    </a:lnTo>
                    <a:lnTo>
                      <a:pt x="774" y="1242"/>
                    </a:lnTo>
                    <a:lnTo>
                      <a:pt x="774" y="1246"/>
                    </a:lnTo>
                    <a:lnTo>
                      <a:pt x="774" y="1246"/>
                    </a:lnTo>
                    <a:lnTo>
                      <a:pt x="774" y="1252"/>
                    </a:lnTo>
                    <a:lnTo>
                      <a:pt x="772" y="1260"/>
                    </a:lnTo>
                    <a:lnTo>
                      <a:pt x="762" y="1284"/>
                    </a:lnTo>
                    <a:lnTo>
                      <a:pt x="762" y="1284"/>
                    </a:lnTo>
                    <a:lnTo>
                      <a:pt x="762" y="1292"/>
                    </a:lnTo>
                    <a:lnTo>
                      <a:pt x="762" y="1296"/>
                    </a:lnTo>
                    <a:lnTo>
                      <a:pt x="766" y="1300"/>
                    </a:lnTo>
                    <a:lnTo>
                      <a:pt x="772" y="1302"/>
                    </a:lnTo>
                    <a:lnTo>
                      <a:pt x="788" y="1306"/>
                    </a:lnTo>
                    <a:lnTo>
                      <a:pt x="810" y="1306"/>
                    </a:lnTo>
                    <a:lnTo>
                      <a:pt x="810" y="1306"/>
                    </a:lnTo>
                    <a:lnTo>
                      <a:pt x="800" y="1312"/>
                    </a:lnTo>
                    <a:lnTo>
                      <a:pt x="790" y="1320"/>
                    </a:lnTo>
                    <a:lnTo>
                      <a:pt x="782" y="1328"/>
                    </a:lnTo>
                    <a:lnTo>
                      <a:pt x="776" y="1338"/>
                    </a:lnTo>
                    <a:lnTo>
                      <a:pt x="772" y="1346"/>
                    </a:lnTo>
                    <a:lnTo>
                      <a:pt x="772" y="1354"/>
                    </a:lnTo>
                    <a:lnTo>
                      <a:pt x="774" y="1362"/>
                    </a:lnTo>
                    <a:lnTo>
                      <a:pt x="780" y="1368"/>
                    </a:lnTo>
                    <a:lnTo>
                      <a:pt x="780" y="1368"/>
                    </a:lnTo>
                    <a:lnTo>
                      <a:pt x="786" y="1374"/>
                    </a:lnTo>
                    <a:lnTo>
                      <a:pt x="790" y="1378"/>
                    </a:lnTo>
                    <a:lnTo>
                      <a:pt x="792" y="1384"/>
                    </a:lnTo>
                    <a:lnTo>
                      <a:pt x="792" y="1390"/>
                    </a:lnTo>
                    <a:lnTo>
                      <a:pt x="792" y="1392"/>
                    </a:lnTo>
                    <a:lnTo>
                      <a:pt x="796" y="1392"/>
                    </a:lnTo>
                    <a:lnTo>
                      <a:pt x="796" y="1392"/>
                    </a:lnTo>
                    <a:lnTo>
                      <a:pt x="806" y="1394"/>
                    </a:lnTo>
                    <a:lnTo>
                      <a:pt x="812" y="1400"/>
                    </a:lnTo>
                    <a:lnTo>
                      <a:pt x="818" y="1406"/>
                    </a:lnTo>
                    <a:lnTo>
                      <a:pt x="818" y="1410"/>
                    </a:lnTo>
                    <a:lnTo>
                      <a:pt x="818" y="1414"/>
                    </a:lnTo>
                    <a:lnTo>
                      <a:pt x="818" y="1414"/>
                    </a:lnTo>
                    <a:lnTo>
                      <a:pt x="818" y="1420"/>
                    </a:lnTo>
                    <a:lnTo>
                      <a:pt x="818" y="1422"/>
                    </a:lnTo>
                    <a:lnTo>
                      <a:pt x="824" y="1426"/>
                    </a:lnTo>
                    <a:lnTo>
                      <a:pt x="828" y="1430"/>
                    </a:lnTo>
                    <a:lnTo>
                      <a:pt x="830" y="1434"/>
                    </a:lnTo>
                    <a:lnTo>
                      <a:pt x="830" y="1440"/>
                    </a:lnTo>
                    <a:lnTo>
                      <a:pt x="830" y="1440"/>
                    </a:lnTo>
                    <a:lnTo>
                      <a:pt x="830" y="1450"/>
                    </a:lnTo>
                    <a:lnTo>
                      <a:pt x="834" y="1452"/>
                    </a:lnTo>
                    <a:lnTo>
                      <a:pt x="836" y="1454"/>
                    </a:lnTo>
                    <a:lnTo>
                      <a:pt x="836" y="1462"/>
                    </a:lnTo>
                    <a:lnTo>
                      <a:pt x="836" y="1462"/>
                    </a:lnTo>
                    <a:lnTo>
                      <a:pt x="836" y="1476"/>
                    </a:lnTo>
                    <a:lnTo>
                      <a:pt x="836" y="1482"/>
                    </a:lnTo>
                    <a:lnTo>
                      <a:pt x="840" y="1488"/>
                    </a:lnTo>
                    <a:lnTo>
                      <a:pt x="842" y="1490"/>
                    </a:lnTo>
                    <a:lnTo>
                      <a:pt x="848" y="1488"/>
                    </a:lnTo>
                    <a:lnTo>
                      <a:pt x="852" y="1482"/>
                    </a:lnTo>
                    <a:lnTo>
                      <a:pt x="860" y="1470"/>
                    </a:lnTo>
                    <a:lnTo>
                      <a:pt x="860" y="1470"/>
                    </a:lnTo>
                    <a:lnTo>
                      <a:pt x="870" y="1454"/>
                    </a:lnTo>
                    <a:lnTo>
                      <a:pt x="872" y="1454"/>
                    </a:lnTo>
                    <a:lnTo>
                      <a:pt x="874" y="1456"/>
                    </a:lnTo>
                    <a:lnTo>
                      <a:pt x="876" y="1462"/>
                    </a:lnTo>
                    <a:lnTo>
                      <a:pt x="878" y="1462"/>
                    </a:lnTo>
                    <a:lnTo>
                      <a:pt x="882" y="1460"/>
                    </a:lnTo>
                    <a:lnTo>
                      <a:pt x="882" y="1460"/>
                    </a:lnTo>
                    <a:lnTo>
                      <a:pt x="888" y="1456"/>
                    </a:lnTo>
                    <a:lnTo>
                      <a:pt x="894" y="1454"/>
                    </a:lnTo>
                    <a:lnTo>
                      <a:pt x="900" y="1452"/>
                    </a:lnTo>
                    <a:lnTo>
                      <a:pt x="906" y="1454"/>
                    </a:lnTo>
                    <a:lnTo>
                      <a:pt x="912" y="1456"/>
                    </a:lnTo>
                    <a:lnTo>
                      <a:pt x="916" y="1458"/>
                    </a:lnTo>
                    <a:lnTo>
                      <a:pt x="918" y="1464"/>
                    </a:lnTo>
                    <a:lnTo>
                      <a:pt x="920" y="1470"/>
                    </a:lnTo>
                    <a:lnTo>
                      <a:pt x="920" y="1470"/>
                    </a:lnTo>
                    <a:lnTo>
                      <a:pt x="922" y="1474"/>
                    </a:lnTo>
                    <a:lnTo>
                      <a:pt x="920" y="1474"/>
                    </a:lnTo>
                    <a:lnTo>
                      <a:pt x="912" y="1470"/>
                    </a:lnTo>
                    <a:lnTo>
                      <a:pt x="902" y="1464"/>
                    </a:lnTo>
                    <a:lnTo>
                      <a:pt x="896" y="1462"/>
                    </a:lnTo>
                    <a:lnTo>
                      <a:pt x="890" y="1464"/>
                    </a:lnTo>
                    <a:lnTo>
                      <a:pt x="890" y="1464"/>
                    </a:lnTo>
                    <a:lnTo>
                      <a:pt x="888" y="1466"/>
                    </a:lnTo>
                    <a:lnTo>
                      <a:pt x="888" y="1468"/>
                    </a:lnTo>
                    <a:lnTo>
                      <a:pt x="894" y="1474"/>
                    </a:lnTo>
                    <a:lnTo>
                      <a:pt x="898" y="1474"/>
                    </a:lnTo>
                    <a:lnTo>
                      <a:pt x="898" y="1476"/>
                    </a:lnTo>
                    <a:lnTo>
                      <a:pt x="896" y="1478"/>
                    </a:lnTo>
                    <a:lnTo>
                      <a:pt x="890" y="1478"/>
                    </a:lnTo>
                    <a:lnTo>
                      <a:pt x="890" y="1478"/>
                    </a:lnTo>
                    <a:lnTo>
                      <a:pt x="884" y="1480"/>
                    </a:lnTo>
                    <a:lnTo>
                      <a:pt x="880" y="1480"/>
                    </a:lnTo>
                    <a:lnTo>
                      <a:pt x="880" y="1484"/>
                    </a:lnTo>
                    <a:lnTo>
                      <a:pt x="880" y="1486"/>
                    </a:lnTo>
                    <a:lnTo>
                      <a:pt x="880" y="1488"/>
                    </a:lnTo>
                    <a:lnTo>
                      <a:pt x="880" y="1490"/>
                    </a:lnTo>
                    <a:lnTo>
                      <a:pt x="876" y="1492"/>
                    </a:lnTo>
                    <a:lnTo>
                      <a:pt x="868" y="1492"/>
                    </a:lnTo>
                    <a:lnTo>
                      <a:pt x="868" y="1492"/>
                    </a:lnTo>
                    <a:lnTo>
                      <a:pt x="856" y="1494"/>
                    </a:lnTo>
                    <a:lnTo>
                      <a:pt x="856" y="1496"/>
                    </a:lnTo>
                    <a:lnTo>
                      <a:pt x="856" y="1496"/>
                    </a:lnTo>
                    <a:lnTo>
                      <a:pt x="860" y="1500"/>
                    </a:lnTo>
                    <a:lnTo>
                      <a:pt x="860" y="1502"/>
                    </a:lnTo>
                    <a:lnTo>
                      <a:pt x="858" y="1504"/>
                    </a:lnTo>
                    <a:lnTo>
                      <a:pt x="858" y="1504"/>
                    </a:lnTo>
                    <a:lnTo>
                      <a:pt x="854" y="1506"/>
                    </a:lnTo>
                    <a:lnTo>
                      <a:pt x="854" y="1506"/>
                    </a:lnTo>
                    <a:lnTo>
                      <a:pt x="856" y="1510"/>
                    </a:lnTo>
                    <a:lnTo>
                      <a:pt x="860" y="1514"/>
                    </a:lnTo>
                    <a:lnTo>
                      <a:pt x="862" y="1516"/>
                    </a:lnTo>
                    <a:lnTo>
                      <a:pt x="860" y="1518"/>
                    </a:lnTo>
                    <a:lnTo>
                      <a:pt x="860" y="1518"/>
                    </a:lnTo>
                    <a:lnTo>
                      <a:pt x="860" y="1522"/>
                    </a:lnTo>
                    <a:lnTo>
                      <a:pt x="860" y="1526"/>
                    </a:lnTo>
                    <a:lnTo>
                      <a:pt x="862" y="1534"/>
                    </a:lnTo>
                    <a:lnTo>
                      <a:pt x="874" y="1554"/>
                    </a:lnTo>
                    <a:lnTo>
                      <a:pt x="874" y="1554"/>
                    </a:lnTo>
                    <a:lnTo>
                      <a:pt x="878" y="1558"/>
                    </a:lnTo>
                    <a:lnTo>
                      <a:pt x="882" y="1560"/>
                    </a:lnTo>
                    <a:lnTo>
                      <a:pt x="890" y="1562"/>
                    </a:lnTo>
                    <a:lnTo>
                      <a:pt x="898" y="1562"/>
                    </a:lnTo>
                    <a:lnTo>
                      <a:pt x="898" y="1564"/>
                    </a:lnTo>
                    <a:lnTo>
                      <a:pt x="898" y="1568"/>
                    </a:lnTo>
                    <a:lnTo>
                      <a:pt x="898" y="1568"/>
                    </a:lnTo>
                    <a:lnTo>
                      <a:pt x="896" y="1572"/>
                    </a:lnTo>
                    <a:lnTo>
                      <a:pt x="898" y="1576"/>
                    </a:lnTo>
                    <a:lnTo>
                      <a:pt x="902" y="1582"/>
                    </a:lnTo>
                    <a:lnTo>
                      <a:pt x="906" y="1590"/>
                    </a:lnTo>
                    <a:lnTo>
                      <a:pt x="908" y="1594"/>
                    </a:lnTo>
                    <a:lnTo>
                      <a:pt x="908" y="1598"/>
                    </a:lnTo>
                    <a:lnTo>
                      <a:pt x="908" y="1598"/>
                    </a:lnTo>
                    <a:lnTo>
                      <a:pt x="908" y="1606"/>
                    </a:lnTo>
                    <a:lnTo>
                      <a:pt x="910" y="1610"/>
                    </a:lnTo>
                    <a:lnTo>
                      <a:pt x="914" y="1614"/>
                    </a:lnTo>
                    <a:lnTo>
                      <a:pt x="926" y="1618"/>
                    </a:lnTo>
                    <a:lnTo>
                      <a:pt x="926" y="1618"/>
                    </a:lnTo>
                    <a:lnTo>
                      <a:pt x="932" y="1622"/>
                    </a:lnTo>
                    <a:lnTo>
                      <a:pt x="934" y="1626"/>
                    </a:lnTo>
                    <a:lnTo>
                      <a:pt x="936" y="1630"/>
                    </a:lnTo>
                    <a:lnTo>
                      <a:pt x="934" y="1634"/>
                    </a:lnTo>
                    <a:lnTo>
                      <a:pt x="934" y="1640"/>
                    </a:lnTo>
                    <a:lnTo>
                      <a:pt x="934" y="1640"/>
                    </a:lnTo>
                    <a:lnTo>
                      <a:pt x="938" y="1640"/>
                    </a:lnTo>
                    <a:lnTo>
                      <a:pt x="938" y="1640"/>
                    </a:lnTo>
                    <a:lnTo>
                      <a:pt x="942" y="1640"/>
                    </a:lnTo>
                    <a:lnTo>
                      <a:pt x="944" y="1640"/>
                    </a:lnTo>
                    <a:lnTo>
                      <a:pt x="946" y="1648"/>
                    </a:lnTo>
                    <a:lnTo>
                      <a:pt x="946" y="1654"/>
                    </a:lnTo>
                    <a:lnTo>
                      <a:pt x="948" y="1656"/>
                    </a:lnTo>
                    <a:lnTo>
                      <a:pt x="950" y="1656"/>
                    </a:lnTo>
                    <a:lnTo>
                      <a:pt x="950" y="1656"/>
                    </a:lnTo>
                    <a:lnTo>
                      <a:pt x="956" y="1656"/>
                    </a:lnTo>
                    <a:lnTo>
                      <a:pt x="958" y="1656"/>
                    </a:lnTo>
                    <a:lnTo>
                      <a:pt x="958" y="1662"/>
                    </a:lnTo>
                    <a:lnTo>
                      <a:pt x="954" y="1672"/>
                    </a:lnTo>
                    <a:lnTo>
                      <a:pt x="954" y="1672"/>
                    </a:lnTo>
                    <a:lnTo>
                      <a:pt x="952" y="1676"/>
                    </a:lnTo>
                    <a:lnTo>
                      <a:pt x="956" y="1678"/>
                    </a:lnTo>
                    <a:lnTo>
                      <a:pt x="966" y="1678"/>
                    </a:lnTo>
                    <a:lnTo>
                      <a:pt x="978" y="1678"/>
                    </a:lnTo>
                    <a:lnTo>
                      <a:pt x="980" y="1680"/>
                    </a:lnTo>
                    <a:lnTo>
                      <a:pt x="980" y="1684"/>
                    </a:lnTo>
                    <a:lnTo>
                      <a:pt x="980" y="1684"/>
                    </a:lnTo>
                    <a:lnTo>
                      <a:pt x="978" y="1690"/>
                    </a:lnTo>
                    <a:lnTo>
                      <a:pt x="978" y="1692"/>
                    </a:lnTo>
                    <a:lnTo>
                      <a:pt x="980" y="1694"/>
                    </a:lnTo>
                    <a:lnTo>
                      <a:pt x="982" y="1694"/>
                    </a:lnTo>
                    <a:lnTo>
                      <a:pt x="990" y="1694"/>
                    </a:lnTo>
                    <a:lnTo>
                      <a:pt x="994" y="1696"/>
                    </a:lnTo>
                    <a:lnTo>
                      <a:pt x="996" y="1698"/>
                    </a:lnTo>
                    <a:lnTo>
                      <a:pt x="996" y="1698"/>
                    </a:lnTo>
                    <a:lnTo>
                      <a:pt x="998" y="1700"/>
                    </a:lnTo>
                    <a:lnTo>
                      <a:pt x="996" y="1702"/>
                    </a:lnTo>
                    <a:lnTo>
                      <a:pt x="994" y="1704"/>
                    </a:lnTo>
                    <a:lnTo>
                      <a:pt x="990" y="1706"/>
                    </a:lnTo>
                    <a:lnTo>
                      <a:pt x="990" y="1708"/>
                    </a:lnTo>
                    <a:lnTo>
                      <a:pt x="990" y="1712"/>
                    </a:lnTo>
                    <a:lnTo>
                      <a:pt x="990" y="1712"/>
                    </a:lnTo>
                    <a:lnTo>
                      <a:pt x="992" y="1722"/>
                    </a:lnTo>
                    <a:lnTo>
                      <a:pt x="996" y="1724"/>
                    </a:lnTo>
                    <a:lnTo>
                      <a:pt x="1000" y="1726"/>
                    </a:lnTo>
                    <a:lnTo>
                      <a:pt x="1004" y="1726"/>
                    </a:lnTo>
                    <a:lnTo>
                      <a:pt x="1010" y="1726"/>
                    </a:lnTo>
                    <a:lnTo>
                      <a:pt x="1016" y="1722"/>
                    </a:lnTo>
                    <a:lnTo>
                      <a:pt x="1024" y="1718"/>
                    </a:lnTo>
                    <a:lnTo>
                      <a:pt x="1024" y="1718"/>
                    </a:lnTo>
                    <a:lnTo>
                      <a:pt x="1032" y="1712"/>
                    </a:lnTo>
                    <a:lnTo>
                      <a:pt x="1038" y="1712"/>
                    </a:lnTo>
                    <a:lnTo>
                      <a:pt x="1040" y="1712"/>
                    </a:lnTo>
                    <a:lnTo>
                      <a:pt x="1044" y="1714"/>
                    </a:lnTo>
                    <a:lnTo>
                      <a:pt x="1048" y="1716"/>
                    </a:lnTo>
                    <a:lnTo>
                      <a:pt x="1050" y="1716"/>
                    </a:lnTo>
                    <a:lnTo>
                      <a:pt x="1054" y="1714"/>
                    </a:lnTo>
                    <a:lnTo>
                      <a:pt x="1054" y="1714"/>
                    </a:lnTo>
                    <a:lnTo>
                      <a:pt x="1064" y="1708"/>
                    </a:lnTo>
                    <a:lnTo>
                      <a:pt x="1072" y="1704"/>
                    </a:lnTo>
                    <a:lnTo>
                      <a:pt x="1080" y="1700"/>
                    </a:lnTo>
                    <a:lnTo>
                      <a:pt x="1080" y="1696"/>
                    </a:lnTo>
                    <a:lnTo>
                      <a:pt x="1080" y="1692"/>
                    </a:lnTo>
                    <a:lnTo>
                      <a:pt x="1080" y="1692"/>
                    </a:lnTo>
                    <a:lnTo>
                      <a:pt x="1080" y="1688"/>
                    </a:lnTo>
                    <a:lnTo>
                      <a:pt x="1082" y="1686"/>
                    </a:lnTo>
                    <a:lnTo>
                      <a:pt x="1084" y="1688"/>
                    </a:lnTo>
                    <a:lnTo>
                      <a:pt x="1086" y="1690"/>
                    </a:lnTo>
                    <a:lnTo>
                      <a:pt x="1088" y="1694"/>
                    </a:lnTo>
                    <a:lnTo>
                      <a:pt x="1090" y="1698"/>
                    </a:lnTo>
                    <a:lnTo>
                      <a:pt x="1090" y="1704"/>
                    </a:lnTo>
                    <a:lnTo>
                      <a:pt x="1086" y="1710"/>
                    </a:lnTo>
                    <a:lnTo>
                      <a:pt x="1086" y="1710"/>
                    </a:lnTo>
                    <a:lnTo>
                      <a:pt x="1078" y="1718"/>
                    </a:lnTo>
                    <a:lnTo>
                      <a:pt x="1076" y="1726"/>
                    </a:lnTo>
                    <a:lnTo>
                      <a:pt x="1076" y="1728"/>
                    </a:lnTo>
                    <a:lnTo>
                      <a:pt x="1078" y="1732"/>
                    </a:lnTo>
                    <a:lnTo>
                      <a:pt x="1090" y="1738"/>
                    </a:lnTo>
                    <a:lnTo>
                      <a:pt x="1090" y="1738"/>
                    </a:lnTo>
                    <a:lnTo>
                      <a:pt x="1098" y="1740"/>
                    </a:lnTo>
                    <a:lnTo>
                      <a:pt x="1106" y="1740"/>
                    </a:lnTo>
                    <a:lnTo>
                      <a:pt x="1120" y="1738"/>
                    </a:lnTo>
                    <a:lnTo>
                      <a:pt x="1124" y="1738"/>
                    </a:lnTo>
                    <a:lnTo>
                      <a:pt x="1126" y="1740"/>
                    </a:lnTo>
                    <a:lnTo>
                      <a:pt x="1126" y="1744"/>
                    </a:lnTo>
                    <a:lnTo>
                      <a:pt x="1120" y="1752"/>
                    </a:lnTo>
                    <a:lnTo>
                      <a:pt x="1120" y="1752"/>
                    </a:lnTo>
                    <a:lnTo>
                      <a:pt x="1116" y="1758"/>
                    </a:lnTo>
                    <a:lnTo>
                      <a:pt x="1116" y="1762"/>
                    </a:lnTo>
                    <a:lnTo>
                      <a:pt x="1118" y="1766"/>
                    </a:lnTo>
                    <a:lnTo>
                      <a:pt x="1122" y="1768"/>
                    </a:lnTo>
                    <a:lnTo>
                      <a:pt x="1126" y="1770"/>
                    </a:lnTo>
                    <a:lnTo>
                      <a:pt x="1132" y="1770"/>
                    </a:lnTo>
                    <a:lnTo>
                      <a:pt x="1136" y="1768"/>
                    </a:lnTo>
                    <a:lnTo>
                      <a:pt x="1140" y="1766"/>
                    </a:lnTo>
                    <a:lnTo>
                      <a:pt x="1140" y="1766"/>
                    </a:lnTo>
                    <a:lnTo>
                      <a:pt x="1150" y="1760"/>
                    </a:lnTo>
                    <a:lnTo>
                      <a:pt x="1154" y="1758"/>
                    </a:lnTo>
                    <a:lnTo>
                      <a:pt x="1156" y="1758"/>
                    </a:lnTo>
                    <a:lnTo>
                      <a:pt x="1162" y="1762"/>
                    </a:lnTo>
                    <a:lnTo>
                      <a:pt x="1170" y="1770"/>
                    </a:lnTo>
                    <a:lnTo>
                      <a:pt x="1170" y="1770"/>
                    </a:lnTo>
                    <a:lnTo>
                      <a:pt x="1182" y="1776"/>
                    </a:lnTo>
                    <a:lnTo>
                      <a:pt x="1186" y="1776"/>
                    </a:lnTo>
                    <a:lnTo>
                      <a:pt x="1190" y="1776"/>
                    </a:lnTo>
                    <a:lnTo>
                      <a:pt x="1194" y="1774"/>
                    </a:lnTo>
                    <a:lnTo>
                      <a:pt x="1196" y="1768"/>
                    </a:lnTo>
                    <a:lnTo>
                      <a:pt x="1198" y="1764"/>
                    </a:lnTo>
                    <a:lnTo>
                      <a:pt x="1200" y="1756"/>
                    </a:lnTo>
                    <a:lnTo>
                      <a:pt x="1200" y="1756"/>
                    </a:lnTo>
                    <a:lnTo>
                      <a:pt x="1200" y="1750"/>
                    </a:lnTo>
                    <a:lnTo>
                      <a:pt x="1198" y="1746"/>
                    </a:lnTo>
                    <a:lnTo>
                      <a:pt x="1194" y="1746"/>
                    </a:lnTo>
                    <a:lnTo>
                      <a:pt x="1192" y="1746"/>
                    </a:lnTo>
                    <a:lnTo>
                      <a:pt x="1186" y="1746"/>
                    </a:lnTo>
                    <a:lnTo>
                      <a:pt x="1186" y="1746"/>
                    </a:lnTo>
                    <a:lnTo>
                      <a:pt x="1186" y="1744"/>
                    </a:lnTo>
                    <a:lnTo>
                      <a:pt x="1186" y="1744"/>
                    </a:lnTo>
                    <a:lnTo>
                      <a:pt x="1190" y="1740"/>
                    </a:lnTo>
                    <a:lnTo>
                      <a:pt x="1194" y="1738"/>
                    </a:lnTo>
                    <a:lnTo>
                      <a:pt x="1204" y="1734"/>
                    </a:lnTo>
                    <a:lnTo>
                      <a:pt x="1208" y="1732"/>
                    </a:lnTo>
                    <a:lnTo>
                      <a:pt x="1210" y="1728"/>
                    </a:lnTo>
                    <a:lnTo>
                      <a:pt x="1212" y="1724"/>
                    </a:lnTo>
                    <a:lnTo>
                      <a:pt x="1212" y="1718"/>
                    </a:lnTo>
                    <a:lnTo>
                      <a:pt x="1212" y="1718"/>
                    </a:lnTo>
                    <a:lnTo>
                      <a:pt x="1210" y="1712"/>
                    </a:lnTo>
                    <a:lnTo>
                      <a:pt x="1214" y="1702"/>
                    </a:lnTo>
                    <a:lnTo>
                      <a:pt x="1224" y="1676"/>
                    </a:lnTo>
                    <a:lnTo>
                      <a:pt x="1234" y="1652"/>
                    </a:lnTo>
                    <a:lnTo>
                      <a:pt x="1236" y="1640"/>
                    </a:lnTo>
                    <a:lnTo>
                      <a:pt x="1236" y="1630"/>
                    </a:lnTo>
                    <a:lnTo>
                      <a:pt x="1236" y="1630"/>
                    </a:lnTo>
                    <a:lnTo>
                      <a:pt x="1234" y="1624"/>
                    </a:lnTo>
                    <a:lnTo>
                      <a:pt x="1232" y="1622"/>
                    </a:lnTo>
                    <a:lnTo>
                      <a:pt x="1230" y="1622"/>
                    </a:lnTo>
                    <a:lnTo>
                      <a:pt x="1228" y="1622"/>
                    </a:lnTo>
                    <a:lnTo>
                      <a:pt x="1226" y="1622"/>
                    </a:lnTo>
                    <a:lnTo>
                      <a:pt x="1222" y="1622"/>
                    </a:lnTo>
                    <a:lnTo>
                      <a:pt x="1220" y="1620"/>
                    </a:lnTo>
                    <a:lnTo>
                      <a:pt x="1214" y="1616"/>
                    </a:lnTo>
                    <a:lnTo>
                      <a:pt x="1214" y="1616"/>
                    </a:lnTo>
                    <a:lnTo>
                      <a:pt x="1212" y="1610"/>
                    </a:lnTo>
                    <a:lnTo>
                      <a:pt x="1212" y="1610"/>
                    </a:lnTo>
                    <a:lnTo>
                      <a:pt x="1222" y="1612"/>
                    </a:lnTo>
                    <a:lnTo>
                      <a:pt x="1232" y="1614"/>
                    </a:lnTo>
                    <a:lnTo>
                      <a:pt x="1236" y="1614"/>
                    </a:lnTo>
                    <a:lnTo>
                      <a:pt x="1236" y="1610"/>
                    </a:lnTo>
                    <a:lnTo>
                      <a:pt x="1236" y="1610"/>
                    </a:lnTo>
                    <a:lnTo>
                      <a:pt x="1234" y="1604"/>
                    </a:lnTo>
                    <a:lnTo>
                      <a:pt x="1232" y="1602"/>
                    </a:lnTo>
                    <a:lnTo>
                      <a:pt x="1226" y="1600"/>
                    </a:lnTo>
                    <a:lnTo>
                      <a:pt x="1220" y="1598"/>
                    </a:lnTo>
                    <a:lnTo>
                      <a:pt x="1220" y="1596"/>
                    </a:lnTo>
                    <a:lnTo>
                      <a:pt x="1222" y="1592"/>
                    </a:lnTo>
                    <a:lnTo>
                      <a:pt x="1222" y="1592"/>
                    </a:lnTo>
                    <a:lnTo>
                      <a:pt x="1226" y="1590"/>
                    </a:lnTo>
                    <a:lnTo>
                      <a:pt x="1230" y="1588"/>
                    </a:lnTo>
                    <a:lnTo>
                      <a:pt x="1244" y="1584"/>
                    </a:lnTo>
                    <a:lnTo>
                      <a:pt x="1250" y="1582"/>
                    </a:lnTo>
                    <a:lnTo>
                      <a:pt x="1256" y="1580"/>
                    </a:lnTo>
                    <a:lnTo>
                      <a:pt x="1260" y="1574"/>
                    </a:lnTo>
                    <a:lnTo>
                      <a:pt x="1262" y="1566"/>
                    </a:lnTo>
                    <a:lnTo>
                      <a:pt x="1262" y="1566"/>
                    </a:lnTo>
                    <a:lnTo>
                      <a:pt x="1264" y="1560"/>
                    </a:lnTo>
                    <a:lnTo>
                      <a:pt x="1266" y="1558"/>
                    </a:lnTo>
                    <a:lnTo>
                      <a:pt x="1268" y="1558"/>
                    </a:lnTo>
                    <a:lnTo>
                      <a:pt x="1272" y="1560"/>
                    </a:lnTo>
                    <a:lnTo>
                      <a:pt x="1278" y="1562"/>
                    </a:lnTo>
                    <a:lnTo>
                      <a:pt x="1280" y="1560"/>
                    </a:lnTo>
                    <a:lnTo>
                      <a:pt x="1280" y="1556"/>
                    </a:lnTo>
                    <a:lnTo>
                      <a:pt x="1280" y="1556"/>
                    </a:lnTo>
                    <a:lnTo>
                      <a:pt x="1282" y="1550"/>
                    </a:lnTo>
                    <a:lnTo>
                      <a:pt x="1284" y="1546"/>
                    </a:lnTo>
                    <a:lnTo>
                      <a:pt x="1294" y="1538"/>
                    </a:lnTo>
                    <a:lnTo>
                      <a:pt x="1300" y="1530"/>
                    </a:lnTo>
                    <a:lnTo>
                      <a:pt x="1302" y="1526"/>
                    </a:lnTo>
                    <a:lnTo>
                      <a:pt x="1302" y="1520"/>
                    </a:lnTo>
                    <a:lnTo>
                      <a:pt x="1302" y="1520"/>
                    </a:lnTo>
                    <a:lnTo>
                      <a:pt x="1300" y="1510"/>
                    </a:lnTo>
                    <a:lnTo>
                      <a:pt x="1300" y="1502"/>
                    </a:lnTo>
                    <a:lnTo>
                      <a:pt x="1300" y="1500"/>
                    </a:lnTo>
                    <a:lnTo>
                      <a:pt x="1298" y="1500"/>
                    </a:lnTo>
                    <a:lnTo>
                      <a:pt x="1286" y="1498"/>
                    </a:lnTo>
                    <a:lnTo>
                      <a:pt x="1286" y="1498"/>
                    </a:lnTo>
                    <a:lnTo>
                      <a:pt x="1278" y="1498"/>
                    </a:lnTo>
                    <a:lnTo>
                      <a:pt x="1270" y="1496"/>
                    </a:lnTo>
                    <a:lnTo>
                      <a:pt x="1266" y="1492"/>
                    </a:lnTo>
                    <a:lnTo>
                      <a:pt x="1262" y="1490"/>
                    </a:lnTo>
                    <a:lnTo>
                      <a:pt x="1260" y="1486"/>
                    </a:lnTo>
                    <a:lnTo>
                      <a:pt x="1262" y="1486"/>
                    </a:lnTo>
                    <a:lnTo>
                      <a:pt x="1264" y="1484"/>
                    </a:lnTo>
                    <a:lnTo>
                      <a:pt x="1270" y="1486"/>
                    </a:lnTo>
                    <a:lnTo>
                      <a:pt x="1270" y="1486"/>
                    </a:lnTo>
                    <a:lnTo>
                      <a:pt x="1276" y="1486"/>
                    </a:lnTo>
                    <a:lnTo>
                      <a:pt x="1280" y="1486"/>
                    </a:lnTo>
                    <a:lnTo>
                      <a:pt x="1288" y="1484"/>
                    </a:lnTo>
                    <a:lnTo>
                      <a:pt x="1294" y="1482"/>
                    </a:lnTo>
                    <a:lnTo>
                      <a:pt x="1300" y="1482"/>
                    </a:lnTo>
                    <a:lnTo>
                      <a:pt x="1300" y="1482"/>
                    </a:lnTo>
                    <a:lnTo>
                      <a:pt x="1308" y="1482"/>
                    </a:lnTo>
                    <a:lnTo>
                      <a:pt x="1308" y="1482"/>
                    </a:lnTo>
                    <a:lnTo>
                      <a:pt x="1308" y="1478"/>
                    </a:lnTo>
                    <a:lnTo>
                      <a:pt x="1302" y="1470"/>
                    </a:lnTo>
                    <a:lnTo>
                      <a:pt x="1290" y="1454"/>
                    </a:lnTo>
                    <a:lnTo>
                      <a:pt x="1290" y="1454"/>
                    </a:lnTo>
                    <a:lnTo>
                      <a:pt x="1282" y="1448"/>
                    </a:lnTo>
                    <a:lnTo>
                      <a:pt x="1280" y="1442"/>
                    </a:lnTo>
                    <a:lnTo>
                      <a:pt x="1280" y="1438"/>
                    </a:lnTo>
                    <a:lnTo>
                      <a:pt x="1284" y="1434"/>
                    </a:lnTo>
                    <a:lnTo>
                      <a:pt x="1288" y="1434"/>
                    </a:lnTo>
                    <a:lnTo>
                      <a:pt x="1296" y="1434"/>
                    </a:lnTo>
                    <a:lnTo>
                      <a:pt x="1310" y="1438"/>
                    </a:lnTo>
                    <a:lnTo>
                      <a:pt x="1310" y="1438"/>
                    </a:lnTo>
                    <a:lnTo>
                      <a:pt x="1316" y="1438"/>
                    </a:lnTo>
                    <a:lnTo>
                      <a:pt x="1320" y="1436"/>
                    </a:lnTo>
                    <a:lnTo>
                      <a:pt x="1324" y="1434"/>
                    </a:lnTo>
                    <a:lnTo>
                      <a:pt x="1326" y="1430"/>
                    </a:lnTo>
                    <a:lnTo>
                      <a:pt x="1332" y="1420"/>
                    </a:lnTo>
                    <a:lnTo>
                      <a:pt x="1334" y="1418"/>
                    </a:lnTo>
                    <a:lnTo>
                      <a:pt x="1338" y="1418"/>
                    </a:lnTo>
                    <a:lnTo>
                      <a:pt x="1338" y="1418"/>
                    </a:lnTo>
                    <a:lnTo>
                      <a:pt x="1344" y="1420"/>
                    </a:lnTo>
                    <a:lnTo>
                      <a:pt x="1346" y="1418"/>
                    </a:lnTo>
                    <a:lnTo>
                      <a:pt x="1344" y="1414"/>
                    </a:lnTo>
                    <a:lnTo>
                      <a:pt x="1334" y="1408"/>
                    </a:lnTo>
                    <a:lnTo>
                      <a:pt x="1334" y="1408"/>
                    </a:lnTo>
                    <a:lnTo>
                      <a:pt x="1326" y="1404"/>
                    </a:lnTo>
                    <a:lnTo>
                      <a:pt x="1324" y="1404"/>
                    </a:lnTo>
                    <a:lnTo>
                      <a:pt x="1326" y="1402"/>
                    </a:lnTo>
                    <a:lnTo>
                      <a:pt x="1330" y="1402"/>
                    </a:lnTo>
                    <a:lnTo>
                      <a:pt x="1338" y="1400"/>
                    </a:lnTo>
                    <a:lnTo>
                      <a:pt x="1338" y="1400"/>
                    </a:lnTo>
                    <a:lnTo>
                      <a:pt x="1344" y="1398"/>
                    </a:lnTo>
                    <a:lnTo>
                      <a:pt x="1352" y="1398"/>
                    </a:lnTo>
                    <a:lnTo>
                      <a:pt x="1360" y="1400"/>
                    </a:lnTo>
                    <a:lnTo>
                      <a:pt x="1370" y="1398"/>
                    </a:lnTo>
                    <a:lnTo>
                      <a:pt x="1370" y="1398"/>
                    </a:lnTo>
                    <a:lnTo>
                      <a:pt x="1380" y="1396"/>
                    </a:lnTo>
                    <a:lnTo>
                      <a:pt x="1388" y="1396"/>
                    </a:lnTo>
                    <a:lnTo>
                      <a:pt x="1394" y="1396"/>
                    </a:lnTo>
                    <a:lnTo>
                      <a:pt x="1398" y="1390"/>
                    </a:lnTo>
                    <a:lnTo>
                      <a:pt x="1398" y="1390"/>
                    </a:lnTo>
                    <a:lnTo>
                      <a:pt x="1400" y="1386"/>
                    </a:lnTo>
                    <a:lnTo>
                      <a:pt x="1398" y="1384"/>
                    </a:lnTo>
                    <a:lnTo>
                      <a:pt x="1396" y="1380"/>
                    </a:lnTo>
                    <a:lnTo>
                      <a:pt x="1402" y="1376"/>
                    </a:lnTo>
                    <a:lnTo>
                      <a:pt x="1402" y="1376"/>
                    </a:lnTo>
                    <a:lnTo>
                      <a:pt x="1404" y="1372"/>
                    </a:lnTo>
                    <a:lnTo>
                      <a:pt x="1404" y="1368"/>
                    </a:lnTo>
                    <a:lnTo>
                      <a:pt x="1404" y="1364"/>
                    </a:lnTo>
                    <a:lnTo>
                      <a:pt x="1410" y="1360"/>
                    </a:lnTo>
                    <a:lnTo>
                      <a:pt x="1410" y="1360"/>
                    </a:lnTo>
                    <a:lnTo>
                      <a:pt x="1414" y="1356"/>
                    </a:lnTo>
                    <a:lnTo>
                      <a:pt x="1416" y="1354"/>
                    </a:lnTo>
                    <a:lnTo>
                      <a:pt x="1414" y="1352"/>
                    </a:lnTo>
                    <a:lnTo>
                      <a:pt x="1412" y="1350"/>
                    </a:lnTo>
                    <a:lnTo>
                      <a:pt x="1406" y="1346"/>
                    </a:lnTo>
                    <a:lnTo>
                      <a:pt x="1406" y="1344"/>
                    </a:lnTo>
                    <a:lnTo>
                      <a:pt x="1406" y="1344"/>
                    </a:lnTo>
                    <a:lnTo>
                      <a:pt x="1406" y="1344"/>
                    </a:lnTo>
                    <a:lnTo>
                      <a:pt x="1410" y="1342"/>
                    </a:lnTo>
                    <a:lnTo>
                      <a:pt x="1414" y="1344"/>
                    </a:lnTo>
                    <a:lnTo>
                      <a:pt x="1420" y="1344"/>
                    </a:lnTo>
                    <a:lnTo>
                      <a:pt x="1430" y="1344"/>
                    </a:lnTo>
                    <a:lnTo>
                      <a:pt x="1430" y="1344"/>
                    </a:lnTo>
                    <a:lnTo>
                      <a:pt x="1436" y="1344"/>
                    </a:lnTo>
                    <a:lnTo>
                      <a:pt x="1434" y="1348"/>
                    </a:lnTo>
                    <a:lnTo>
                      <a:pt x="1428" y="1352"/>
                    </a:lnTo>
                    <a:lnTo>
                      <a:pt x="1424" y="1358"/>
                    </a:lnTo>
                    <a:lnTo>
                      <a:pt x="1424" y="1358"/>
                    </a:lnTo>
                    <a:lnTo>
                      <a:pt x="1422" y="1362"/>
                    </a:lnTo>
                    <a:lnTo>
                      <a:pt x="1418" y="1364"/>
                    </a:lnTo>
                    <a:lnTo>
                      <a:pt x="1414" y="1368"/>
                    </a:lnTo>
                    <a:lnTo>
                      <a:pt x="1412" y="1372"/>
                    </a:lnTo>
                    <a:lnTo>
                      <a:pt x="1412" y="1372"/>
                    </a:lnTo>
                    <a:lnTo>
                      <a:pt x="1410" y="1378"/>
                    </a:lnTo>
                    <a:lnTo>
                      <a:pt x="1408" y="1386"/>
                    </a:lnTo>
                    <a:lnTo>
                      <a:pt x="1406" y="1392"/>
                    </a:lnTo>
                    <a:lnTo>
                      <a:pt x="1406" y="1394"/>
                    </a:lnTo>
                    <a:lnTo>
                      <a:pt x="1408" y="1396"/>
                    </a:lnTo>
                    <a:lnTo>
                      <a:pt x="1408" y="1396"/>
                    </a:lnTo>
                    <a:lnTo>
                      <a:pt x="1414" y="1398"/>
                    </a:lnTo>
                    <a:lnTo>
                      <a:pt x="1420" y="1398"/>
                    </a:lnTo>
                    <a:lnTo>
                      <a:pt x="1426" y="1396"/>
                    </a:lnTo>
                    <a:lnTo>
                      <a:pt x="1432" y="1390"/>
                    </a:lnTo>
                    <a:lnTo>
                      <a:pt x="1432" y="1390"/>
                    </a:lnTo>
                    <a:lnTo>
                      <a:pt x="1440" y="1380"/>
                    </a:lnTo>
                    <a:lnTo>
                      <a:pt x="1444" y="1380"/>
                    </a:lnTo>
                    <a:lnTo>
                      <a:pt x="1448" y="1384"/>
                    </a:lnTo>
                    <a:lnTo>
                      <a:pt x="1448" y="1384"/>
                    </a:lnTo>
                    <a:lnTo>
                      <a:pt x="1452" y="1386"/>
                    </a:lnTo>
                    <a:lnTo>
                      <a:pt x="1454" y="1384"/>
                    </a:lnTo>
                    <a:lnTo>
                      <a:pt x="1454" y="1382"/>
                    </a:lnTo>
                    <a:lnTo>
                      <a:pt x="1452" y="1378"/>
                    </a:lnTo>
                    <a:lnTo>
                      <a:pt x="1452" y="1378"/>
                    </a:lnTo>
                    <a:lnTo>
                      <a:pt x="1452" y="1376"/>
                    </a:lnTo>
                    <a:lnTo>
                      <a:pt x="1452" y="1374"/>
                    </a:lnTo>
                    <a:lnTo>
                      <a:pt x="1456" y="1372"/>
                    </a:lnTo>
                    <a:lnTo>
                      <a:pt x="1462" y="1370"/>
                    </a:lnTo>
                    <a:lnTo>
                      <a:pt x="1466" y="1370"/>
                    </a:lnTo>
                    <a:lnTo>
                      <a:pt x="1468" y="1372"/>
                    </a:lnTo>
                    <a:lnTo>
                      <a:pt x="1468" y="1372"/>
                    </a:lnTo>
                    <a:lnTo>
                      <a:pt x="1472" y="1372"/>
                    </a:lnTo>
                    <a:lnTo>
                      <a:pt x="1476" y="1372"/>
                    </a:lnTo>
                    <a:lnTo>
                      <a:pt x="1484" y="1370"/>
                    </a:lnTo>
                    <a:lnTo>
                      <a:pt x="1498" y="1362"/>
                    </a:lnTo>
                    <a:lnTo>
                      <a:pt x="1498" y="1362"/>
                    </a:lnTo>
                    <a:lnTo>
                      <a:pt x="1502" y="1360"/>
                    </a:lnTo>
                    <a:lnTo>
                      <a:pt x="1502" y="1354"/>
                    </a:lnTo>
                    <a:lnTo>
                      <a:pt x="1502" y="1350"/>
                    </a:lnTo>
                    <a:lnTo>
                      <a:pt x="1502" y="1350"/>
                    </a:lnTo>
                    <a:lnTo>
                      <a:pt x="1504" y="1350"/>
                    </a:lnTo>
                    <a:lnTo>
                      <a:pt x="1504" y="1350"/>
                    </a:lnTo>
                    <a:lnTo>
                      <a:pt x="1508" y="1350"/>
                    </a:lnTo>
                    <a:lnTo>
                      <a:pt x="1510" y="1352"/>
                    </a:lnTo>
                    <a:lnTo>
                      <a:pt x="1510" y="1354"/>
                    </a:lnTo>
                    <a:lnTo>
                      <a:pt x="1512" y="1354"/>
                    </a:lnTo>
                    <a:lnTo>
                      <a:pt x="1512" y="1354"/>
                    </a:lnTo>
                    <a:lnTo>
                      <a:pt x="1520" y="1350"/>
                    </a:lnTo>
                    <a:lnTo>
                      <a:pt x="1532" y="1344"/>
                    </a:lnTo>
                    <a:lnTo>
                      <a:pt x="1558" y="1324"/>
                    </a:lnTo>
                    <a:lnTo>
                      <a:pt x="1570" y="1314"/>
                    </a:lnTo>
                    <a:lnTo>
                      <a:pt x="1580" y="1302"/>
                    </a:lnTo>
                    <a:lnTo>
                      <a:pt x="1588" y="1290"/>
                    </a:lnTo>
                    <a:lnTo>
                      <a:pt x="1592" y="1280"/>
                    </a:lnTo>
                    <a:lnTo>
                      <a:pt x="1592" y="1280"/>
                    </a:lnTo>
                    <a:lnTo>
                      <a:pt x="1600" y="1264"/>
                    </a:lnTo>
                    <a:lnTo>
                      <a:pt x="1610" y="1250"/>
                    </a:lnTo>
                    <a:lnTo>
                      <a:pt x="1622" y="1242"/>
                    </a:lnTo>
                    <a:lnTo>
                      <a:pt x="1628" y="1238"/>
                    </a:lnTo>
                    <a:lnTo>
                      <a:pt x="1634" y="1238"/>
                    </a:lnTo>
                    <a:lnTo>
                      <a:pt x="1634" y="1238"/>
                    </a:lnTo>
                    <a:lnTo>
                      <a:pt x="1642" y="1236"/>
                    </a:lnTo>
                    <a:lnTo>
                      <a:pt x="1646" y="1234"/>
                    </a:lnTo>
                    <a:lnTo>
                      <a:pt x="1648" y="1232"/>
                    </a:lnTo>
                    <a:lnTo>
                      <a:pt x="1648" y="1228"/>
                    </a:lnTo>
                    <a:lnTo>
                      <a:pt x="1646" y="1222"/>
                    </a:lnTo>
                    <a:lnTo>
                      <a:pt x="1640" y="1214"/>
                    </a:lnTo>
                    <a:lnTo>
                      <a:pt x="1632" y="1204"/>
                    </a:lnTo>
                    <a:lnTo>
                      <a:pt x="1632" y="1204"/>
                    </a:lnTo>
                    <a:lnTo>
                      <a:pt x="1626" y="1198"/>
                    </a:lnTo>
                    <a:lnTo>
                      <a:pt x="1624" y="1194"/>
                    </a:lnTo>
                    <a:lnTo>
                      <a:pt x="1636" y="1200"/>
                    </a:lnTo>
                    <a:lnTo>
                      <a:pt x="1670" y="1222"/>
                    </a:lnTo>
                    <a:lnTo>
                      <a:pt x="1670" y="1222"/>
                    </a:lnTo>
                    <a:lnTo>
                      <a:pt x="1684" y="1226"/>
                    </a:lnTo>
                    <a:lnTo>
                      <a:pt x="1694" y="1228"/>
                    </a:lnTo>
                    <a:lnTo>
                      <a:pt x="1702" y="1228"/>
                    </a:lnTo>
                    <a:lnTo>
                      <a:pt x="1710" y="1226"/>
                    </a:lnTo>
                    <a:lnTo>
                      <a:pt x="1718" y="1224"/>
                    </a:lnTo>
                    <a:lnTo>
                      <a:pt x="1724" y="1218"/>
                    </a:lnTo>
                    <a:lnTo>
                      <a:pt x="1730" y="1212"/>
                    </a:lnTo>
                    <a:lnTo>
                      <a:pt x="1730" y="1212"/>
                    </a:lnTo>
                    <a:lnTo>
                      <a:pt x="1732" y="1206"/>
                    </a:lnTo>
                    <a:lnTo>
                      <a:pt x="1734" y="1204"/>
                    </a:lnTo>
                    <a:lnTo>
                      <a:pt x="1738" y="1204"/>
                    </a:lnTo>
                    <a:lnTo>
                      <a:pt x="1742" y="1206"/>
                    </a:lnTo>
                    <a:lnTo>
                      <a:pt x="1748" y="1208"/>
                    </a:lnTo>
                    <a:lnTo>
                      <a:pt x="1756" y="1208"/>
                    </a:lnTo>
                    <a:lnTo>
                      <a:pt x="1766" y="1208"/>
                    </a:lnTo>
                    <a:lnTo>
                      <a:pt x="1782" y="1202"/>
                    </a:lnTo>
                    <a:lnTo>
                      <a:pt x="1782" y="1202"/>
                    </a:lnTo>
                    <a:lnTo>
                      <a:pt x="1800" y="1196"/>
                    </a:lnTo>
                    <a:lnTo>
                      <a:pt x="1818" y="1190"/>
                    </a:lnTo>
                    <a:lnTo>
                      <a:pt x="1856" y="1184"/>
                    </a:lnTo>
                    <a:lnTo>
                      <a:pt x="1886" y="1178"/>
                    </a:lnTo>
                    <a:lnTo>
                      <a:pt x="1898" y="1172"/>
                    </a:lnTo>
                    <a:lnTo>
                      <a:pt x="1906" y="1166"/>
                    </a:lnTo>
                    <a:lnTo>
                      <a:pt x="1906" y="1166"/>
                    </a:lnTo>
                    <a:lnTo>
                      <a:pt x="1920" y="1154"/>
                    </a:lnTo>
                    <a:lnTo>
                      <a:pt x="1934" y="1142"/>
                    </a:lnTo>
                    <a:lnTo>
                      <a:pt x="1950" y="1132"/>
                    </a:lnTo>
                    <a:lnTo>
                      <a:pt x="1960" y="1128"/>
                    </a:lnTo>
                    <a:lnTo>
                      <a:pt x="1970" y="1128"/>
                    </a:lnTo>
                    <a:lnTo>
                      <a:pt x="1970" y="1128"/>
                    </a:lnTo>
                    <a:lnTo>
                      <a:pt x="1978" y="1126"/>
                    </a:lnTo>
                    <a:lnTo>
                      <a:pt x="1982" y="1122"/>
                    </a:lnTo>
                    <a:lnTo>
                      <a:pt x="1982" y="1120"/>
                    </a:lnTo>
                    <a:lnTo>
                      <a:pt x="1982" y="1116"/>
                    </a:lnTo>
                    <a:lnTo>
                      <a:pt x="1982" y="1112"/>
                    </a:lnTo>
                    <a:lnTo>
                      <a:pt x="1982" y="1108"/>
                    </a:lnTo>
                    <a:lnTo>
                      <a:pt x="1986" y="1106"/>
                    </a:lnTo>
                    <a:lnTo>
                      <a:pt x="1994" y="1106"/>
                    </a:lnTo>
                    <a:lnTo>
                      <a:pt x="1994" y="1106"/>
                    </a:lnTo>
                    <a:lnTo>
                      <a:pt x="2008" y="1104"/>
                    </a:lnTo>
                    <a:lnTo>
                      <a:pt x="2012" y="1102"/>
                    </a:lnTo>
                    <a:lnTo>
                      <a:pt x="2012" y="1102"/>
                    </a:lnTo>
                    <a:lnTo>
                      <a:pt x="2016" y="1096"/>
                    </a:lnTo>
                    <a:lnTo>
                      <a:pt x="2022" y="1092"/>
                    </a:lnTo>
                    <a:lnTo>
                      <a:pt x="2030" y="1088"/>
                    </a:lnTo>
                    <a:lnTo>
                      <a:pt x="2030" y="1088"/>
                    </a:lnTo>
                    <a:lnTo>
                      <a:pt x="2046" y="1080"/>
                    </a:lnTo>
                    <a:lnTo>
                      <a:pt x="2046" y="1078"/>
                    </a:lnTo>
                    <a:lnTo>
                      <a:pt x="2044" y="1076"/>
                    </a:lnTo>
                    <a:lnTo>
                      <a:pt x="2028" y="1076"/>
                    </a:lnTo>
                    <a:lnTo>
                      <a:pt x="2000" y="1080"/>
                    </a:lnTo>
                    <a:lnTo>
                      <a:pt x="2000" y="1080"/>
                    </a:lnTo>
                    <a:lnTo>
                      <a:pt x="1984" y="1080"/>
                    </a:lnTo>
                    <a:lnTo>
                      <a:pt x="1970" y="1076"/>
                    </a:lnTo>
                    <a:lnTo>
                      <a:pt x="1956" y="1070"/>
                    </a:lnTo>
                    <a:lnTo>
                      <a:pt x="1944" y="1064"/>
                    </a:lnTo>
                    <a:lnTo>
                      <a:pt x="1932" y="1058"/>
                    </a:lnTo>
                    <a:lnTo>
                      <a:pt x="1920" y="1056"/>
                    </a:lnTo>
                    <a:lnTo>
                      <a:pt x="1914" y="1056"/>
                    </a:lnTo>
                    <a:lnTo>
                      <a:pt x="1906" y="1058"/>
                    </a:lnTo>
                    <a:lnTo>
                      <a:pt x="1900" y="1060"/>
                    </a:lnTo>
                    <a:lnTo>
                      <a:pt x="1892" y="1064"/>
                    </a:lnTo>
                    <a:lnTo>
                      <a:pt x="1892" y="1064"/>
                    </a:lnTo>
                    <a:lnTo>
                      <a:pt x="1884" y="1068"/>
                    </a:lnTo>
                    <a:lnTo>
                      <a:pt x="1878" y="1070"/>
                    </a:lnTo>
                    <a:lnTo>
                      <a:pt x="1866" y="1070"/>
                    </a:lnTo>
                    <a:lnTo>
                      <a:pt x="1860" y="1070"/>
                    </a:lnTo>
                    <a:lnTo>
                      <a:pt x="1854" y="1072"/>
                    </a:lnTo>
                    <a:lnTo>
                      <a:pt x="1846" y="1076"/>
                    </a:lnTo>
                    <a:lnTo>
                      <a:pt x="1838" y="1082"/>
                    </a:lnTo>
                    <a:lnTo>
                      <a:pt x="1838" y="1082"/>
                    </a:lnTo>
                    <a:lnTo>
                      <a:pt x="1834" y="1086"/>
                    </a:lnTo>
                    <a:lnTo>
                      <a:pt x="1828" y="1090"/>
                    </a:lnTo>
                    <a:lnTo>
                      <a:pt x="1824" y="1090"/>
                    </a:lnTo>
                    <a:lnTo>
                      <a:pt x="1820" y="1090"/>
                    </a:lnTo>
                    <a:lnTo>
                      <a:pt x="1818" y="1088"/>
                    </a:lnTo>
                    <a:lnTo>
                      <a:pt x="1820" y="1084"/>
                    </a:lnTo>
                    <a:lnTo>
                      <a:pt x="1824" y="1078"/>
                    </a:lnTo>
                    <a:lnTo>
                      <a:pt x="1832" y="1070"/>
                    </a:lnTo>
                    <a:lnTo>
                      <a:pt x="1832" y="1070"/>
                    </a:lnTo>
                    <a:lnTo>
                      <a:pt x="1840" y="1064"/>
                    </a:lnTo>
                    <a:lnTo>
                      <a:pt x="1848" y="1062"/>
                    </a:lnTo>
                    <a:lnTo>
                      <a:pt x="1852" y="1062"/>
                    </a:lnTo>
                    <a:lnTo>
                      <a:pt x="1856" y="1062"/>
                    </a:lnTo>
                    <a:lnTo>
                      <a:pt x="1864" y="1064"/>
                    </a:lnTo>
                    <a:lnTo>
                      <a:pt x="1866" y="1064"/>
                    </a:lnTo>
                    <a:lnTo>
                      <a:pt x="1870" y="1062"/>
                    </a:lnTo>
                    <a:lnTo>
                      <a:pt x="1870" y="1062"/>
                    </a:lnTo>
                    <a:lnTo>
                      <a:pt x="1876" y="1058"/>
                    </a:lnTo>
                    <a:lnTo>
                      <a:pt x="1878" y="1056"/>
                    </a:lnTo>
                    <a:lnTo>
                      <a:pt x="1878" y="1054"/>
                    </a:lnTo>
                    <a:lnTo>
                      <a:pt x="1874" y="1052"/>
                    </a:lnTo>
                    <a:lnTo>
                      <a:pt x="1868" y="1052"/>
                    </a:lnTo>
                    <a:lnTo>
                      <a:pt x="1844" y="1054"/>
                    </a:lnTo>
                    <a:lnTo>
                      <a:pt x="1844" y="1054"/>
                    </a:lnTo>
                    <a:lnTo>
                      <a:pt x="1816" y="1058"/>
                    </a:lnTo>
                    <a:lnTo>
                      <a:pt x="1800" y="1058"/>
                    </a:lnTo>
                    <a:lnTo>
                      <a:pt x="1798" y="1056"/>
                    </a:lnTo>
                    <a:lnTo>
                      <a:pt x="1796" y="1052"/>
                    </a:lnTo>
                    <a:lnTo>
                      <a:pt x="1798" y="1046"/>
                    </a:lnTo>
                    <a:lnTo>
                      <a:pt x="1804" y="1038"/>
                    </a:lnTo>
                    <a:lnTo>
                      <a:pt x="1804" y="1038"/>
                    </a:lnTo>
                    <a:lnTo>
                      <a:pt x="1814" y="1022"/>
                    </a:lnTo>
                    <a:lnTo>
                      <a:pt x="1818" y="1014"/>
                    </a:lnTo>
                    <a:lnTo>
                      <a:pt x="1820" y="1012"/>
                    </a:lnTo>
                    <a:lnTo>
                      <a:pt x="1822" y="1010"/>
                    </a:lnTo>
                    <a:lnTo>
                      <a:pt x="1828" y="1016"/>
                    </a:lnTo>
                    <a:lnTo>
                      <a:pt x="1828" y="1016"/>
                    </a:lnTo>
                    <a:lnTo>
                      <a:pt x="1836" y="1022"/>
                    </a:lnTo>
                    <a:lnTo>
                      <a:pt x="1840" y="1022"/>
                    </a:lnTo>
                    <a:lnTo>
                      <a:pt x="1844" y="1022"/>
                    </a:lnTo>
                    <a:lnTo>
                      <a:pt x="1882" y="1010"/>
                    </a:lnTo>
                    <a:lnTo>
                      <a:pt x="1882" y="1010"/>
                    </a:lnTo>
                    <a:lnTo>
                      <a:pt x="1896" y="1006"/>
                    </a:lnTo>
                    <a:lnTo>
                      <a:pt x="1904" y="1000"/>
                    </a:lnTo>
                    <a:lnTo>
                      <a:pt x="1908" y="996"/>
                    </a:lnTo>
                    <a:lnTo>
                      <a:pt x="1910" y="992"/>
                    </a:lnTo>
                    <a:lnTo>
                      <a:pt x="1906" y="986"/>
                    </a:lnTo>
                    <a:lnTo>
                      <a:pt x="1898" y="984"/>
                    </a:lnTo>
                    <a:lnTo>
                      <a:pt x="1888" y="980"/>
                    </a:lnTo>
                    <a:lnTo>
                      <a:pt x="1874" y="978"/>
                    </a:lnTo>
                    <a:lnTo>
                      <a:pt x="1874" y="978"/>
                    </a:lnTo>
                    <a:lnTo>
                      <a:pt x="1850" y="974"/>
                    </a:lnTo>
                    <a:lnTo>
                      <a:pt x="1844" y="972"/>
                    </a:lnTo>
                    <a:lnTo>
                      <a:pt x="1842" y="970"/>
                    </a:lnTo>
                    <a:lnTo>
                      <a:pt x="1844" y="968"/>
                    </a:lnTo>
                    <a:lnTo>
                      <a:pt x="1850" y="966"/>
                    </a:lnTo>
                    <a:lnTo>
                      <a:pt x="1870" y="966"/>
                    </a:lnTo>
                    <a:lnTo>
                      <a:pt x="1870" y="966"/>
                    </a:lnTo>
                    <a:lnTo>
                      <a:pt x="1892" y="970"/>
                    </a:lnTo>
                    <a:lnTo>
                      <a:pt x="1906" y="976"/>
                    </a:lnTo>
                    <a:lnTo>
                      <a:pt x="1918" y="980"/>
                    </a:lnTo>
                    <a:lnTo>
                      <a:pt x="1932" y="986"/>
                    </a:lnTo>
                    <a:lnTo>
                      <a:pt x="1932" y="986"/>
                    </a:lnTo>
                    <a:lnTo>
                      <a:pt x="1946" y="992"/>
                    </a:lnTo>
                    <a:lnTo>
                      <a:pt x="1954" y="998"/>
                    </a:lnTo>
                    <a:lnTo>
                      <a:pt x="1958" y="1008"/>
                    </a:lnTo>
                    <a:lnTo>
                      <a:pt x="1960" y="1022"/>
                    </a:lnTo>
                    <a:lnTo>
                      <a:pt x="1960" y="1022"/>
                    </a:lnTo>
                    <a:lnTo>
                      <a:pt x="1964" y="1030"/>
                    </a:lnTo>
                    <a:lnTo>
                      <a:pt x="1970" y="1038"/>
                    </a:lnTo>
                    <a:lnTo>
                      <a:pt x="1978" y="1044"/>
                    </a:lnTo>
                    <a:lnTo>
                      <a:pt x="1988" y="1050"/>
                    </a:lnTo>
                    <a:lnTo>
                      <a:pt x="1998" y="1052"/>
                    </a:lnTo>
                    <a:lnTo>
                      <a:pt x="2008" y="1054"/>
                    </a:lnTo>
                    <a:lnTo>
                      <a:pt x="2016" y="1054"/>
                    </a:lnTo>
                    <a:lnTo>
                      <a:pt x="2022" y="1052"/>
                    </a:lnTo>
                    <a:lnTo>
                      <a:pt x="2022" y="1052"/>
                    </a:lnTo>
                    <a:lnTo>
                      <a:pt x="2030" y="1048"/>
                    </a:lnTo>
                    <a:lnTo>
                      <a:pt x="2036" y="1050"/>
                    </a:lnTo>
                    <a:lnTo>
                      <a:pt x="2046" y="1052"/>
                    </a:lnTo>
                    <a:lnTo>
                      <a:pt x="2060" y="1056"/>
                    </a:lnTo>
                    <a:lnTo>
                      <a:pt x="2060" y="1056"/>
                    </a:lnTo>
                    <a:lnTo>
                      <a:pt x="2068" y="1054"/>
                    </a:lnTo>
                    <a:lnTo>
                      <a:pt x="2070" y="1050"/>
                    </a:lnTo>
                    <a:lnTo>
                      <a:pt x="2072" y="1042"/>
                    </a:lnTo>
                    <a:lnTo>
                      <a:pt x="2070" y="1032"/>
                    </a:lnTo>
                    <a:lnTo>
                      <a:pt x="2066" y="1008"/>
                    </a:lnTo>
                    <a:lnTo>
                      <a:pt x="2064" y="996"/>
                    </a:lnTo>
                    <a:lnTo>
                      <a:pt x="2064" y="984"/>
                    </a:lnTo>
                    <a:lnTo>
                      <a:pt x="2064" y="984"/>
                    </a:lnTo>
                    <a:lnTo>
                      <a:pt x="2062" y="976"/>
                    </a:lnTo>
                    <a:lnTo>
                      <a:pt x="2062" y="974"/>
                    </a:lnTo>
                    <a:lnTo>
                      <a:pt x="2060" y="974"/>
                    </a:lnTo>
                    <a:lnTo>
                      <a:pt x="2056" y="976"/>
                    </a:lnTo>
                    <a:lnTo>
                      <a:pt x="2050" y="980"/>
                    </a:lnTo>
                    <a:lnTo>
                      <a:pt x="2044" y="986"/>
                    </a:lnTo>
                    <a:lnTo>
                      <a:pt x="2038" y="990"/>
                    </a:lnTo>
                    <a:lnTo>
                      <a:pt x="2032" y="990"/>
                    </a:lnTo>
                    <a:lnTo>
                      <a:pt x="2030" y="988"/>
                    </a:lnTo>
                    <a:lnTo>
                      <a:pt x="2030" y="986"/>
                    </a:lnTo>
                    <a:lnTo>
                      <a:pt x="2030" y="986"/>
                    </a:lnTo>
                    <a:lnTo>
                      <a:pt x="2028" y="976"/>
                    </a:lnTo>
                    <a:lnTo>
                      <a:pt x="2028" y="974"/>
                    </a:lnTo>
                    <a:lnTo>
                      <a:pt x="2032" y="974"/>
                    </a:lnTo>
                    <a:lnTo>
                      <a:pt x="2038" y="972"/>
                    </a:lnTo>
                    <a:lnTo>
                      <a:pt x="2044" y="968"/>
                    </a:lnTo>
                    <a:lnTo>
                      <a:pt x="2050" y="962"/>
                    </a:lnTo>
                    <a:lnTo>
                      <a:pt x="2050" y="962"/>
                    </a:lnTo>
                    <a:lnTo>
                      <a:pt x="2054" y="956"/>
                    </a:lnTo>
                    <a:lnTo>
                      <a:pt x="2054" y="956"/>
                    </a:lnTo>
                    <a:lnTo>
                      <a:pt x="2054" y="954"/>
                    </a:lnTo>
                    <a:lnTo>
                      <a:pt x="2044" y="958"/>
                    </a:lnTo>
                    <a:lnTo>
                      <a:pt x="2032" y="962"/>
                    </a:lnTo>
                    <a:lnTo>
                      <a:pt x="2030" y="960"/>
                    </a:lnTo>
                    <a:lnTo>
                      <a:pt x="2030" y="956"/>
                    </a:lnTo>
                    <a:lnTo>
                      <a:pt x="2030" y="956"/>
                    </a:lnTo>
                    <a:lnTo>
                      <a:pt x="2032" y="950"/>
                    </a:lnTo>
                    <a:lnTo>
                      <a:pt x="2030" y="944"/>
                    </a:lnTo>
                    <a:lnTo>
                      <a:pt x="2026" y="940"/>
                    </a:lnTo>
                    <a:lnTo>
                      <a:pt x="2020" y="938"/>
                    </a:lnTo>
                    <a:lnTo>
                      <a:pt x="2002" y="932"/>
                    </a:lnTo>
                    <a:lnTo>
                      <a:pt x="1980" y="926"/>
                    </a:lnTo>
                    <a:lnTo>
                      <a:pt x="1980" y="926"/>
                    </a:lnTo>
                    <a:lnTo>
                      <a:pt x="1960" y="918"/>
                    </a:lnTo>
                    <a:lnTo>
                      <a:pt x="1948" y="912"/>
                    </a:lnTo>
                    <a:lnTo>
                      <a:pt x="1944" y="908"/>
                    </a:lnTo>
                    <a:lnTo>
                      <a:pt x="1944" y="904"/>
                    </a:lnTo>
                    <a:lnTo>
                      <a:pt x="1944" y="900"/>
                    </a:lnTo>
                    <a:lnTo>
                      <a:pt x="1944" y="896"/>
                    </a:lnTo>
                    <a:lnTo>
                      <a:pt x="1942" y="892"/>
                    </a:lnTo>
                    <a:lnTo>
                      <a:pt x="1934" y="886"/>
                    </a:lnTo>
                    <a:lnTo>
                      <a:pt x="1934" y="886"/>
                    </a:lnTo>
                    <a:lnTo>
                      <a:pt x="1924" y="880"/>
                    </a:lnTo>
                    <a:lnTo>
                      <a:pt x="1922" y="874"/>
                    </a:lnTo>
                    <a:lnTo>
                      <a:pt x="1922" y="870"/>
                    </a:lnTo>
                    <a:lnTo>
                      <a:pt x="1924" y="866"/>
                    </a:lnTo>
                    <a:lnTo>
                      <a:pt x="1922" y="862"/>
                    </a:lnTo>
                    <a:lnTo>
                      <a:pt x="1916" y="858"/>
                    </a:lnTo>
                    <a:lnTo>
                      <a:pt x="1902" y="852"/>
                    </a:lnTo>
                    <a:lnTo>
                      <a:pt x="1878" y="846"/>
                    </a:lnTo>
                    <a:lnTo>
                      <a:pt x="1878" y="846"/>
                    </a:lnTo>
                    <a:lnTo>
                      <a:pt x="1888" y="846"/>
                    </a:lnTo>
                    <a:lnTo>
                      <a:pt x="1896" y="844"/>
                    </a:lnTo>
                    <a:lnTo>
                      <a:pt x="1904" y="842"/>
                    </a:lnTo>
                    <a:lnTo>
                      <a:pt x="1910" y="838"/>
                    </a:lnTo>
                    <a:lnTo>
                      <a:pt x="1926" y="828"/>
                    </a:lnTo>
                    <a:lnTo>
                      <a:pt x="1948" y="818"/>
                    </a:lnTo>
                    <a:lnTo>
                      <a:pt x="1948" y="818"/>
                    </a:lnTo>
                    <a:lnTo>
                      <a:pt x="1954" y="816"/>
                    </a:lnTo>
                    <a:lnTo>
                      <a:pt x="1960" y="816"/>
                    </a:lnTo>
                    <a:lnTo>
                      <a:pt x="1974" y="818"/>
                    </a:lnTo>
                    <a:lnTo>
                      <a:pt x="1988" y="824"/>
                    </a:lnTo>
                    <a:lnTo>
                      <a:pt x="2002" y="832"/>
                    </a:lnTo>
                    <a:lnTo>
                      <a:pt x="2016" y="838"/>
                    </a:lnTo>
                    <a:lnTo>
                      <a:pt x="2030" y="842"/>
                    </a:lnTo>
                    <a:lnTo>
                      <a:pt x="2038" y="844"/>
                    </a:lnTo>
                    <a:lnTo>
                      <a:pt x="2044" y="842"/>
                    </a:lnTo>
                    <a:lnTo>
                      <a:pt x="2052" y="840"/>
                    </a:lnTo>
                    <a:lnTo>
                      <a:pt x="2058" y="836"/>
                    </a:lnTo>
                    <a:lnTo>
                      <a:pt x="2058" y="836"/>
                    </a:lnTo>
                    <a:lnTo>
                      <a:pt x="2070" y="830"/>
                    </a:lnTo>
                    <a:lnTo>
                      <a:pt x="2078" y="826"/>
                    </a:lnTo>
                    <a:lnTo>
                      <a:pt x="2086" y="826"/>
                    </a:lnTo>
                    <a:lnTo>
                      <a:pt x="2092" y="828"/>
                    </a:lnTo>
                    <a:lnTo>
                      <a:pt x="2096" y="830"/>
                    </a:lnTo>
                    <a:lnTo>
                      <a:pt x="2100" y="830"/>
                    </a:lnTo>
                    <a:lnTo>
                      <a:pt x="2106" y="826"/>
                    </a:lnTo>
                    <a:lnTo>
                      <a:pt x="2112" y="818"/>
                    </a:lnTo>
                    <a:lnTo>
                      <a:pt x="2112" y="818"/>
                    </a:lnTo>
                    <a:lnTo>
                      <a:pt x="2118" y="810"/>
                    </a:lnTo>
                    <a:lnTo>
                      <a:pt x="2118" y="806"/>
                    </a:lnTo>
                    <a:lnTo>
                      <a:pt x="2116" y="802"/>
                    </a:lnTo>
                    <a:lnTo>
                      <a:pt x="2112" y="796"/>
                    </a:lnTo>
                    <a:lnTo>
                      <a:pt x="2104" y="792"/>
                    </a:lnTo>
                    <a:lnTo>
                      <a:pt x="2092" y="790"/>
                    </a:lnTo>
                    <a:lnTo>
                      <a:pt x="2080" y="788"/>
                    </a:lnTo>
                    <a:lnTo>
                      <a:pt x="2054" y="786"/>
                    </a:lnTo>
                    <a:lnTo>
                      <a:pt x="2054" y="786"/>
                    </a:lnTo>
                    <a:lnTo>
                      <a:pt x="2044" y="786"/>
                    </a:lnTo>
                    <a:lnTo>
                      <a:pt x="2040" y="784"/>
                    </a:lnTo>
                    <a:lnTo>
                      <a:pt x="2040" y="780"/>
                    </a:lnTo>
                    <a:lnTo>
                      <a:pt x="2040" y="776"/>
                    </a:lnTo>
                    <a:lnTo>
                      <a:pt x="2046" y="768"/>
                    </a:lnTo>
                    <a:lnTo>
                      <a:pt x="2054" y="762"/>
                    </a:lnTo>
                    <a:lnTo>
                      <a:pt x="2066" y="758"/>
                    </a:lnTo>
                    <a:lnTo>
                      <a:pt x="2078" y="754"/>
                    </a:lnTo>
                    <a:lnTo>
                      <a:pt x="2092" y="752"/>
                    </a:lnTo>
                    <a:lnTo>
                      <a:pt x="2092" y="752"/>
                    </a:lnTo>
                    <a:lnTo>
                      <a:pt x="2104" y="754"/>
                    </a:lnTo>
                    <a:lnTo>
                      <a:pt x="2112" y="758"/>
                    </a:lnTo>
                    <a:lnTo>
                      <a:pt x="2122" y="766"/>
                    </a:lnTo>
                    <a:lnTo>
                      <a:pt x="2128" y="768"/>
                    </a:lnTo>
                    <a:lnTo>
                      <a:pt x="2132" y="770"/>
                    </a:lnTo>
                    <a:lnTo>
                      <a:pt x="2142" y="768"/>
                    </a:lnTo>
                    <a:lnTo>
                      <a:pt x="2152" y="766"/>
                    </a:lnTo>
                    <a:lnTo>
                      <a:pt x="2152" y="766"/>
                    </a:lnTo>
                    <a:lnTo>
                      <a:pt x="2162" y="762"/>
                    </a:lnTo>
                    <a:lnTo>
                      <a:pt x="2164" y="758"/>
                    </a:lnTo>
                    <a:lnTo>
                      <a:pt x="2166" y="754"/>
                    </a:lnTo>
                    <a:lnTo>
                      <a:pt x="2162" y="750"/>
                    </a:lnTo>
                    <a:lnTo>
                      <a:pt x="2154" y="746"/>
                    </a:lnTo>
                    <a:lnTo>
                      <a:pt x="2146" y="742"/>
                    </a:lnTo>
                    <a:lnTo>
                      <a:pt x="2134" y="740"/>
                    </a:lnTo>
                    <a:lnTo>
                      <a:pt x="2120" y="738"/>
                    </a:lnTo>
                    <a:lnTo>
                      <a:pt x="2120" y="738"/>
                    </a:lnTo>
                    <a:lnTo>
                      <a:pt x="2112" y="738"/>
                    </a:lnTo>
                    <a:lnTo>
                      <a:pt x="2108" y="736"/>
                    </a:lnTo>
                    <a:lnTo>
                      <a:pt x="2104" y="732"/>
                    </a:lnTo>
                    <a:lnTo>
                      <a:pt x="2102" y="728"/>
                    </a:lnTo>
                    <a:lnTo>
                      <a:pt x="2100" y="718"/>
                    </a:lnTo>
                    <a:lnTo>
                      <a:pt x="2102" y="708"/>
                    </a:lnTo>
                    <a:lnTo>
                      <a:pt x="2108" y="700"/>
                    </a:lnTo>
                    <a:lnTo>
                      <a:pt x="2114" y="694"/>
                    </a:lnTo>
                    <a:lnTo>
                      <a:pt x="2118" y="692"/>
                    </a:lnTo>
                    <a:lnTo>
                      <a:pt x="2122" y="692"/>
                    </a:lnTo>
                    <a:lnTo>
                      <a:pt x="2124" y="692"/>
                    </a:lnTo>
                    <a:lnTo>
                      <a:pt x="2126" y="696"/>
                    </a:lnTo>
                    <a:lnTo>
                      <a:pt x="2126" y="696"/>
                    </a:lnTo>
                    <a:lnTo>
                      <a:pt x="2132" y="700"/>
                    </a:lnTo>
                    <a:lnTo>
                      <a:pt x="2140" y="702"/>
                    </a:lnTo>
                    <a:lnTo>
                      <a:pt x="2148" y="702"/>
                    </a:lnTo>
                    <a:lnTo>
                      <a:pt x="2154" y="698"/>
                    </a:lnTo>
                    <a:lnTo>
                      <a:pt x="2158" y="692"/>
                    </a:lnTo>
                    <a:lnTo>
                      <a:pt x="2162" y="686"/>
                    </a:lnTo>
                    <a:lnTo>
                      <a:pt x="2160" y="678"/>
                    </a:lnTo>
                    <a:lnTo>
                      <a:pt x="2156" y="670"/>
                    </a:lnTo>
                    <a:lnTo>
                      <a:pt x="2156" y="670"/>
                    </a:lnTo>
                    <a:lnTo>
                      <a:pt x="2150" y="662"/>
                    </a:lnTo>
                    <a:lnTo>
                      <a:pt x="2150" y="658"/>
                    </a:lnTo>
                    <a:lnTo>
                      <a:pt x="2154" y="656"/>
                    </a:lnTo>
                    <a:lnTo>
                      <a:pt x="2156" y="656"/>
                    </a:lnTo>
                    <a:lnTo>
                      <a:pt x="2160" y="656"/>
                    </a:lnTo>
                    <a:lnTo>
                      <a:pt x="2160" y="654"/>
                    </a:lnTo>
                    <a:lnTo>
                      <a:pt x="2144" y="646"/>
                    </a:lnTo>
                    <a:lnTo>
                      <a:pt x="2144" y="646"/>
                    </a:lnTo>
                    <a:lnTo>
                      <a:pt x="2132" y="640"/>
                    </a:lnTo>
                    <a:lnTo>
                      <a:pt x="2128" y="636"/>
                    </a:lnTo>
                    <a:lnTo>
                      <a:pt x="2128" y="634"/>
                    </a:lnTo>
                    <a:lnTo>
                      <a:pt x="2130" y="632"/>
                    </a:lnTo>
                    <a:lnTo>
                      <a:pt x="2140" y="628"/>
                    </a:lnTo>
                    <a:lnTo>
                      <a:pt x="2142" y="624"/>
                    </a:lnTo>
                    <a:lnTo>
                      <a:pt x="2142" y="620"/>
                    </a:lnTo>
                    <a:lnTo>
                      <a:pt x="2142" y="620"/>
                    </a:lnTo>
                    <a:lnTo>
                      <a:pt x="2140" y="616"/>
                    </a:lnTo>
                    <a:lnTo>
                      <a:pt x="2136" y="614"/>
                    </a:lnTo>
                    <a:lnTo>
                      <a:pt x="2126" y="612"/>
                    </a:lnTo>
                    <a:lnTo>
                      <a:pt x="2098" y="612"/>
                    </a:lnTo>
                    <a:lnTo>
                      <a:pt x="2084" y="612"/>
                    </a:lnTo>
                    <a:lnTo>
                      <a:pt x="2074" y="612"/>
                    </a:lnTo>
                    <a:lnTo>
                      <a:pt x="2066" y="608"/>
                    </a:lnTo>
                    <a:lnTo>
                      <a:pt x="2064" y="606"/>
                    </a:lnTo>
                    <a:lnTo>
                      <a:pt x="2062" y="602"/>
                    </a:lnTo>
                    <a:lnTo>
                      <a:pt x="2062" y="602"/>
                    </a:lnTo>
                    <a:lnTo>
                      <a:pt x="2062" y="598"/>
                    </a:lnTo>
                    <a:lnTo>
                      <a:pt x="2060" y="594"/>
                    </a:lnTo>
                    <a:lnTo>
                      <a:pt x="2056" y="590"/>
                    </a:lnTo>
                    <a:lnTo>
                      <a:pt x="2048" y="586"/>
                    </a:lnTo>
                    <a:lnTo>
                      <a:pt x="2040" y="582"/>
                    </a:lnTo>
                    <a:lnTo>
                      <a:pt x="2032" y="580"/>
                    </a:lnTo>
                    <a:lnTo>
                      <a:pt x="2028" y="578"/>
                    </a:lnTo>
                    <a:lnTo>
                      <a:pt x="2026" y="576"/>
                    </a:lnTo>
                    <a:lnTo>
                      <a:pt x="2028" y="574"/>
                    </a:lnTo>
                    <a:lnTo>
                      <a:pt x="2032" y="568"/>
                    </a:lnTo>
                    <a:lnTo>
                      <a:pt x="2032" y="568"/>
                    </a:lnTo>
                    <a:lnTo>
                      <a:pt x="2040" y="566"/>
                    </a:lnTo>
                    <a:lnTo>
                      <a:pt x="2046" y="566"/>
                    </a:lnTo>
                    <a:lnTo>
                      <a:pt x="2050" y="570"/>
                    </a:lnTo>
                    <a:lnTo>
                      <a:pt x="2054" y="574"/>
                    </a:lnTo>
                    <a:lnTo>
                      <a:pt x="2058" y="578"/>
                    </a:lnTo>
                    <a:lnTo>
                      <a:pt x="2064" y="580"/>
                    </a:lnTo>
                    <a:lnTo>
                      <a:pt x="2072" y="580"/>
                    </a:lnTo>
                    <a:lnTo>
                      <a:pt x="2082" y="574"/>
                    </a:lnTo>
                    <a:lnTo>
                      <a:pt x="2082" y="574"/>
                    </a:lnTo>
                    <a:lnTo>
                      <a:pt x="2094" y="566"/>
                    </a:lnTo>
                    <a:lnTo>
                      <a:pt x="2106" y="562"/>
                    </a:lnTo>
                    <a:lnTo>
                      <a:pt x="2120" y="560"/>
                    </a:lnTo>
                    <a:lnTo>
                      <a:pt x="2132" y="560"/>
                    </a:lnTo>
                    <a:lnTo>
                      <a:pt x="2144" y="562"/>
                    </a:lnTo>
                    <a:lnTo>
                      <a:pt x="2156" y="564"/>
                    </a:lnTo>
                    <a:lnTo>
                      <a:pt x="2178" y="574"/>
                    </a:lnTo>
                    <a:lnTo>
                      <a:pt x="2178" y="574"/>
                    </a:lnTo>
                    <a:lnTo>
                      <a:pt x="2188" y="576"/>
                    </a:lnTo>
                    <a:lnTo>
                      <a:pt x="2196" y="574"/>
                    </a:lnTo>
                    <a:lnTo>
                      <a:pt x="2202" y="570"/>
                    </a:lnTo>
                    <a:lnTo>
                      <a:pt x="2206" y="564"/>
                    </a:lnTo>
                    <a:lnTo>
                      <a:pt x="2208" y="556"/>
                    </a:lnTo>
                    <a:lnTo>
                      <a:pt x="2206" y="546"/>
                    </a:lnTo>
                    <a:lnTo>
                      <a:pt x="2202" y="536"/>
                    </a:lnTo>
                    <a:lnTo>
                      <a:pt x="2194" y="528"/>
                    </a:lnTo>
                    <a:lnTo>
                      <a:pt x="2194" y="528"/>
                    </a:lnTo>
                    <a:lnTo>
                      <a:pt x="2186" y="522"/>
                    </a:lnTo>
                    <a:lnTo>
                      <a:pt x="2180" y="522"/>
                    </a:lnTo>
                    <a:lnTo>
                      <a:pt x="2176" y="524"/>
                    </a:lnTo>
                    <a:lnTo>
                      <a:pt x="2172" y="528"/>
                    </a:lnTo>
                    <a:lnTo>
                      <a:pt x="2166" y="532"/>
                    </a:lnTo>
                    <a:lnTo>
                      <a:pt x="2158" y="534"/>
                    </a:lnTo>
                    <a:lnTo>
                      <a:pt x="2148" y="532"/>
                    </a:lnTo>
                    <a:lnTo>
                      <a:pt x="2132" y="524"/>
                    </a:lnTo>
                    <a:lnTo>
                      <a:pt x="2132" y="524"/>
                    </a:lnTo>
                    <a:lnTo>
                      <a:pt x="2106" y="506"/>
                    </a:lnTo>
                    <a:lnTo>
                      <a:pt x="2102" y="502"/>
                    </a:lnTo>
                    <a:lnTo>
                      <a:pt x="2102" y="500"/>
                    </a:lnTo>
                    <a:lnTo>
                      <a:pt x="2102" y="498"/>
                    </a:lnTo>
                    <a:lnTo>
                      <a:pt x="2106" y="498"/>
                    </a:lnTo>
                    <a:lnTo>
                      <a:pt x="2116" y="498"/>
                    </a:lnTo>
                    <a:lnTo>
                      <a:pt x="2144" y="504"/>
                    </a:lnTo>
                    <a:lnTo>
                      <a:pt x="2144" y="504"/>
                    </a:lnTo>
                    <a:lnTo>
                      <a:pt x="2170" y="508"/>
                    </a:lnTo>
                    <a:lnTo>
                      <a:pt x="2174" y="508"/>
                    </a:lnTo>
                    <a:lnTo>
                      <a:pt x="2174" y="506"/>
                    </a:lnTo>
                    <a:lnTo>
                      <a:pt x="2168" y="502"/>
                    </a:lnTo>
                    <a:lnTo>
                      <a:pt x="2156" y="496"/>
                    </a:lnTo>
                    <a:lnTo>
                      <a:pt x="2120" y="480"/>
                    </a:lnTo>
                    <a:lnTo>
                      <a:pt x="2120" y="480"/>
                    </a:lnTo>
                    <a:lnTo>
                      <a:pt x="2100" y="474"/>
                    </a:lnTo>
                    <a:lnTo>
                      <a:pt x="2086" y="474"/>
                    </a:lnTo>
                    <a:lnTo>
                      <a:pt x="2078" y="476"/>
                    </a:lnTo>
                    <a:lnTo>
                      <a:pt x="2074" y="482"/>
                    </a:lnTo>
                    <a:lnTo>
                      <a:pt x="2070" y="494"/>
                    </a:lnTo>
                    <a:lnTo>
                      <a:pt x="2066" y="500"/>
                    </a:lnTo>
                    <a:lnTo>
                      <a:pt x="2060" y="504"/>
                    </a:lnTo>
                    <a:lnTo>
                      <a:pt x="2060" y="504"/>
                    </a:lnTo>
                    <a:lnTo>
                      <a:pt x="2056" y="504"/>
                    </a:lnTo>
                    <a:lnTo>
                      <a:pt x="2054" y="502"/>
                    </a:lnTo>
                    <a:lnTo>
                      <a:pt x="2052" y="500"/>
                    </a:lnTo>
                    <a:lnTo>
                      <a:pt x="2052" y="498"/>
                    </a:lnTo>
                    <a:lnTo>
                      <a:pt x="2054" y="490"/>
                    </a:lnTo>
                    <a:lnTo>
                      <a:pt x="2060" y="478"/>
                    </a:lnTo>
                    <a:lnTo>
                      <a:pt x="2072" y="454"/>
                    </a:lnTo>
                    <a:lnTo>
                      <a:pt x="2080" y="440"/>
                    </a:lnTo>
                    <a:lnTo>
                      <a:pt x="2086" y="426"/>
                    </a:lnTo>
                    <a:lnTo>
                      <a:pt x="2086" y="426"/>
                    </a:lnTo>
                    <a:lnTo>
                      <a:pt x="2090" y="414"/>
                    </a:lnTo>
                    <a:lnTo>
                      <a:pt x="2096" y="408"/>
                    </a:lnTo>
                    <a:lnTo>
                      <a:pt x="2104" y="404"/>
                    </a:lnTo>
                    <a:lnTo>
                      <a:pt x="2110" y="404"/>
                    </a:lnTo>
                    <a:lnTo>
                      <a:pt x="2124" y="404"/>
                    </a:lnTo>
                    <a:lnTo>
                      <a:pt x="2130" y="404"/>
                    </a:lnTo>
                    <a:lnTo>
                      <a:pt x="2134" y="402"/>
                    </a:lnTo>
                    <a:lnTo>
                      <a:pt x="2134" y="402"/>
                    </a:lnTo>
                    <a:lnTo>
                      <a:pt x="2146" y="392"/>
                    </a:lnTo>
                    <a:lnTo>
                      <a:pt x="2160" y="382"/>
                    </a:lnTo>
                    <a:lnTo>
                      <a:pt x="2166" y="376"/>
                    </a:lnTo>
                    <a:lnTo>
                      <a:pt x="2168" y="372"/>
                    </a:lnTo>
                    <a:lnTo>
                      <a:pt x="2168" y="370"/>
                    </a:lnTo>
                    <a:lnTo>
                      <a:pt x="2166" y="368"/>
                    </a:lnTo>
                    <a:lnTo>
                      <a:pt x="2160" y="366"/>
                    </a:lnTo>
                    <a:lnTo>
                      <a:pt x="2160" y="366"/>
                    </a:lnTo>
                    <a:lnTo>
                      <a:pt x="2152" y="362"/>
                    </a:lnTo>
                    <a:lnTo>
                      <a:pt x="2146" y="358"/>
                    </a:lnTo>
                    <a:lnTo>
                      <a:pt x="2144" y="354"/>
                    </a:lnTo>
                    <a:lnTo>
                      <a:pt x="2144" y="348"/>
                    </a:lnTo>
                    <a:lnTo>
                      <a:pt x="2146" y="344"/>
                    </a:lnTo>
                    <a:lnTo>
                      <a:pt x="2150" y="338"/>
                    </a:lnTo>
                    <a:lnTo>
                      <a:pt x="2158" y="336"/>
                    </a:lnTo>
                    <a:lnTo>
                      <a:pt x="2168" y="334"/>
                    </a:lnTo>
                    <a:lnTo>
                      <a:pt x="2168" y="334"/>
                    </a:lnTo>
                    <a:lnTo>
                      <a:pt x="2190" y="334"/>
                    </a:lnTo>
                    <a:lnTo>
                      <a:pt x="2204" y="330"/>
                    </a:lnTo>
                    <a:lnTo>
                      <a:pt x="2216" y="322"/>
                    </a:lnTo>
                    <a:lnTo>
                      <a:pt x="2228" y="310"/>
                    </a:lnTo>
                    <a:lnTo>
                      <a:pt x="2228" y="310"/>
                    </a:lnTo>
                    <a:lnTo>
                      <a:pt x="2230" y="306"/>
                    </a:lnTo>
                    <a:lnTo>
                      <a:pt x="2230" y="304"/>
                    </a:lnTo>
                    <a:lnTo>
                      <a:pt x="2228" y="302"/>
                    </a:lnTo>
                    <a:lnTo>
                      <a:pt x="2226" y="300"/>
                    </a:lnTo>
                    <a:lnTo>
                      <a:pt x="2214" y="300"/>
                    </a:lnTo>
                    <a:lnTo>
                      <a:pt x="2200" y="300"/>
                    </a:lnTo>
                    <a:lnTo>
                      <a:pt x="2162" y="308"/>
                    </a:lnTo>
                    <a:lnTo>
                      <a:pt x="2142" y="312"/>
                    </a:lnTo>
                    <a:lnTo>
                      <a:pt x="2124" y="318"/>
                    </a:lnTo>
                    <a:lnTo>
                      <a:pt x="2124" y="318"/>
                    </a:lnTo>
                    <a:lnTo>
                      <a:pt x="2112" y="322"/>
                    </a:lnTo>
                    <a:lnTo>
                      <a:pt x="2108" y="320"/>
                    </a:lnTo>
                    <a:lnTo>
                      <a:pt x="2106" y="320"/>
                    </a:lnTo>
                    <a:lnTo>
                      <a:pt x="2106" y="316"/>
                    </a:lnTo>
                    <a:lnTo>
                      <a:pt x="2108" y="314"/>
                    </a:lnTo>
                    <a:lnTo>
                      <a:pt x="2114" y="306"/>
                    </a:lnTo>
                    <a:lnTo>
                      <a:pt x="2124" y="298"/>
                    </a:lnTo>
                    <a:lnTo>
                      <a:pt x="2138" y="292"/>
                    </a:lnTo>
                    <a:lnTo>
                      <a:pt x="2152" y="288"/>
                    </a:lnTo>
                    <a:lnTo>
                      <a:pt x="2160" y="288"/>
                    </a:lnTo>
                    <a:lnTo>
                      <a:pt x="2168" y="288"/>
                    </a:lnTo>
                    <a:lnTo>
                      <a:pt x="2168" y="288"/>
                    </a:lnTo>
                    <a:lnTo>
                      <a:pt x="2182" y="292"/>
                    </a:lnTo>
                    <a:lnTo>
                      <a:pt x="2198" y="292"/>
                    </a:lnTo>
                    <a:lnTo>
                      <a:pt x="2214" y="292"/>
                    </a:lnTo>
                    <a:lnTo>
                      <a:pt x="2228" y="290"/>
                    </a:lnTo>
                    <a:lnTo>
                      <a:pt x="2256" y="284"/>
                    </a:lnTo>
                    <a:lnTo>
                      <a:pt x="2278" y="276"/>
                    </a:lnTo>
                    <a:lnTo>
                      <a:pt x="2278" y="276"/>
                    </a:lnTo>
                    <a:lnTo>
                      <a:pt x="2284" y="270"/>
                    </a:lnTo>
                    <a:lnTo>
                      <a:pt x="2286" y="268"/>
                    </a:lnTo>
                    <a:lnTo>
                      <a:pt x="2284" y="268"/>
                    </a:lnTo>
                    <a:lnTo>
                      <a:pt x="2280" y="264"/>
                    </a:lnTo>
                    <a:lnTo>
                      <a:pt x="2270" y="262"/>
                    </a:lnTo>
                    <a:lnTo>
                      <a:pt x="2244" y="260"/>
                    </a:lnTo>
                    <a:lnTo>
                      <a:pt x="2232" y="260"/>
                    </a:lnTo>
                    <a:lnTo>
                      <a:pt x="2220" y="262"/>
                    </a:lnTo>
                    <a:lnTo>
                      <a:pt x="2220" y="262"/>
                    </a:lnTo>
                    <a:lnTo>
                      <a:pt x="2206" y="264"/>
                    </a:lnTo>
                    <a:lnTo>
                      <a:pt x="2188" y="264"/>
                    </a:lnTo>
                    <a:lnTo>
                      <a:pt x="2154" y="262"/>
                    </a:lnTo>
                    <a:lnTo>
                      <a:pt x="2134" y="258"/>
                    </a:lnTo>
                    <a:lnTo>
                      <a:pt x="2150" y="258"/>
                    </a:lnTo>
                    <a:lnTo>
                      <a:pt x="2150" y="258"/>
                    </a:lnTo>
                    <a:lnTo>
                      <a:pt x="2168" y="260"/>
                    </a:lnTo>
                    <a:lnTo>
                      <a:pt x="2182" y="258"/>
                    </a:lnTo>
                    <a:lnTo>
                      <a:pt x="2192" y="256"/>
                    </a:lnTo>
                    <a:lnTo>
                      <a:pt x="2200" y="252"/>
                    </a:lnTo>
                    <a:lnTo>
                      <a:pt x="2214" y="248"/>
                    </a:lnTo>
                    <a:lnTo>
                      <a:pt x="2222" y="246"/>
                    </a:lnTo>
                    <a:lnTo>
                      <a:pt x="2232" y="248"/>
                    </a:lnTo>
                    <a:lnTo>
                      <a:pt x="2232" y="248"/>
                    </a:lnTo>
                    <a:lnTo>
                      <a:pt x="2244" y="250"/>
                    </a:lnTo>
                    <a:lnTo>
                      <a:pt x="2254" y="250"/>
                    </a:lnTo>
                    <a:lnTo>
                      <a:pt x="2274" y="248"/>
                    </a:lnTo>
                    <a:lnTo>
                      <a:pt x="2298" y="244"/>
                    </a:lnTo>
                    <a:lnTo>
                      <a:pt x="2330" y="242"/>
                    </a:lnTo>
                    <a:lnTo>
                      <a:pt x="2330" y="242"/>
                    </a:lnTo>
                    <a:lnTo>
                      <a:pt x="2342" y="240"/>
                    </a:lnTo>
                    <a:lnTo>
                      <a:pt x="2344" y="238"/>
                    </a:lnTo>
                    <a:lnTo>
                      <a:pt x="2344" y="238"/>
                    </a:lnTo>
                    <a:lnTo>
                      <a:pt x="2342" y="232"/>
                    </a:lnTo>
                    <a:lnTo>
                      <a:pt x="2336" y="228"/>
                    </a:lnTo>
                    <a:lnTo>
                      <a:pt x="2330" y="224"/>
                    </a:lnTo>
                    <a:lnTo>
                      <a:pt x="2328" y="220"/>
                    </a:lnTo>
                    <a:lnTo>
                      <a:pt x="2330" y="220"/>
                    </a:lnTo>
                    <a:lnTo>
                      <a:pt x="2334" y="218"/>
                    </a:lnTo>
                    <a:lnTo>
                      <a:pt x="2348" y="218"/>
                    </a:lnTo>
                    <a:lnTo>
                      <a:pt x="2348" y="218"/>
                    </a:lnTo>
                    <a:lnTo>
                      <a:pt x="2360" y="216"/>
                    </a:lnTo>
                    <a:lnTo>
                      <a:pt x="2372" y="214"/>
                    </a:lnTo>
                    <a:lnTo>
                      <a:pt x="2382" y="212"/>
                    </a:lnTo>
                    <a:lnTo>
                      <a:pt x="2392" y="206"/>
                    </a:lnTo>
                    <a:lnTo>
                      <a:pt x="2412" y="196"/>
                    </a:lnTo>
                    <a:lnTo>
                      <a:pt x="2436" y="182"/>
                    </a:lnTo>
                    <a:lnTo>
                      <a:pt x="2436" y="182"/>
                    </a:lnTo>
                    <a:lnTo>
                      <a:pt x="2440" y="180"/>
                    </a:lnTo>
                    <a:lnTo>
                      <a:pt x="2442" y="176"/>
                    </a:lnTo>
                    <a:lnTo>
                      <a:pt x="2438" y="174"/>
                    </a:lnTo>
                    <a:lnTo>
                      <a:pt x="2434" y="170"/>
                    </a:lnTo>
                    <a:lnTo>
                      <a:pt x="2414" y="164"/>
                    </a:lnTo>
                    <a:lnTo>
                      <a:pt x="2388" y="158"/>
                    </a:lnTo>
                    <a:lnTo>
                      <a:pt x="2356" y="154"/>
                    </a:lnTo>
                    <a:lnTo>
                      <a:pt x="2322" y="150"/>
                    </a:lnTo>
                    <a:lnTo>
                      <a:pt x="2292" y="148"/>
                    </a:lnTo>
                    <a:lnTo>
                      <a:pt x="2264" y="150"/>
                    </a:lnTo>
                    <a:lnTo>
                      <a:pt x="2264" y="150"/>
                    </a:lnTo>
                    <a:lnTo>
                      <a:pt x="2244" y="152"/>
                    </a:lnTo>
                    <a:lnTo>
                      <a:pt x="2230" y="158"/>
                    </a:lnTo>
                    <a:lnTo>
                      <a:pt x="2220" y="164"/>
                    </a:lnTo>
                    <a:lnTo>
                      <a:pt x="2214" y="172"/>
                    </a:lnTo>
                    <a:lnTo>
                      <a:pt x="2210" y="180"/>
                    </a:lnTo>
                    <a:lnTo>
                      <a:pt x="2204" y="184"/>
                    </a:lnTo>
                    <a:lnTo>
                      <a:pt x="2198" y="186"/>
                    </a:lnTo>
                    <a:lnTo>
                      <a:pt x="2188" y="186"/>
                    </a:lnTo>
                    <a:lnTo>
                      <a:pt x="2188" y="186"/>
                    </a:lnTo>
                    <a:lnTo>
                      <a:pt x="2176" y="184"/>
                    </a:lnTo>
                    <a:lnTo>
                      <a:pt x="2162" y="182"/>
                    </a:lnTo>
                    <a:lnTo>
                      <a:pt x="2140" y="184"/>
                    </a:lnTo>
                    <a:lnTo>
                      <a:pt x="2126" y="184"/>
                    </a:lnTo>
                    <a:lnTo>
                      <a:pt x="2126" y="182"/>
                    </a:lnTo>
                    <a:lnTo>
                      <a:pt x="2126" y="182"/>
                    </a:lnTo>
                    <a:lnTo>
                      <a:pt x="2130" y="178"/>
                    </a:lnTo>
                    <a:lnTo>
                      <a:pt x="2130" y="178"/>
                    </a:lnTo>
                    <a:lnTo>
                      <a:pt x="2134" y="172"/>
                    </a:lnTo>
                    <a:lnTo>
                      <a:pt x="2134" y="170"/>
                    </a:lnTo>
                    <a:lnTo>
                      <a:pt x="2128" y="170"/>
                    </a:lnTo>
                    <a:lnTo>
                      <a:pt x="2120" y="172"/>
                    </a:lnTo>
                    <a:lnTo>
                      <a:pt x="2108" y="176"/>
                    </a:lnTo>
                    <a:lnTo>
                      <a:pt x="2092" y="184"/>
                    </a:lnTo>
                    <a:lnTo>
                      <a:pt x="2074" y="196"/>
                    </a:lnTo>
                    <a:lnTo>
                      <a:pt x="2050" y="210"/>
                    </a:lnTo>
                    <a:lnTo>
                      <a:pt x="2050" y="210"/>
                    </a:lnTo>
                    <a:lnTo>
                      <a:pt x="2028" y="224"/>
                    </a:lnTo>
                    <a:lnTo>
                      <a:pt x="2010" y="234"/>
                    </a:lnTo>
                    <a:lnTo>
                      <a:pt x="1996" y="242"/>
                    </a:lnTo>
                    <a:lnTo>
                      <a:pt x="1986" y="244"/>
                    </a:lnTo>
                    <a:lnTo>
                      <a:pt x="1984" y="244"/>
                    </a:lnTo>
                    <a:lnTo>
                      <a:pt x="1982" y="244"/>
                    </a:lnTo>
                    <a:lnTo>
                      <a:pt x="1984" y="238"/>
                    </a:lnTo>
                    <a:lnTo>
                      <a:pt x="1992" y="228"/>
                    </a:lnTo>
                    <a:lnTo>
                      <a:pt x="2008" y="216"/>
                    </a:lnTo>
                    <a:lnTo>
                      <a:pt x="2008" y="216"/>
                    </a:lnTo>
                    <a:lnTo>
                      <a:pt x="2026" y="200"/>
                    </a:lnTo>
                    <a:lnTo>
                      <a:pt x="2040" y="186"/>
                    </a:lnTo>
                    <a:lnTo>
                      <a:pt x="2050" y="172"/>
                    </a:lnTo>
                    <a:lnTo>
                      <a:pt x="2052" y="166"/>
                    </a:lnTo>
                    <a:lnTo>
                      <a:pt x="2052" y="160"/>
                    </a:lnTo>
                    <a:lnTo>
                      <a:pt x="2052" y="156"/>
                    </a:lnTo>
                    <a:lnTo>
                      <a:pt x="2050" y="150"/>
                    </a:lnTo>
                    <a:lnTo>
                      <a:pt x="2048" y="146"/>
                    </a:lnTo>
                    <a:lnTo>
                      <a:pt x="2042" y="144"/>
                    </a:lnTo>
                    <a:lnTo>
                      <a:pt x="2036" y="140"/>
                    </a:lnTo>
                    <a:lnTo>
                      <a:pt x="2028" y="138"/>
                    </a:lnTo>
                    <a:lnTo>
                      <a:pt x="2004" y="138"/>
                    </a:lnTo>
                    <a:lnTo>
                      <a:pt x="2004" y="138"/>
                    </a:lnTo>
                    <a:lnTo>
                      <a:pt x="1984" y="138"/>
                    </a:lnTo>
                    <a:lnTo>
                      <a:pt x="1972" y="142"/>
                    </a:lnTo>
                    <a:lnTo>
                      <a:pt x="1964" y="146"/>
                    </a:lnTo>
                    <a:lnTo>
                      <a:pt x="1962" y="152"/>
                    </a:lnTo>
                    <a:lnTo>
                      <a:pt x="1960" y="156"/>
                    </a:lnTo>
                    <a:lnTo>
                      <a:pt x="1958" y="162"/>
                    </a:lnTo>
                    <a:lnTo>
                      <a:pt x="1952" y="168"/>
                    </a:lnTo>
                    <a:lnTo>
                      <a:pt x="1940" y="172"/>
                    </a:lnTo>
                    <a:lnTo>
                      <a:pt x="1940" y="172"/>
                    </a:lnTo>
                    <a:lnTo>
                      <a:pt x="1910" y="178"/>
                    </a:lnTo>
                    <a:lnTo>
                      <a:pt x="1886" y="182"/>
                    </a:lnTo>
                    <a:lnTo>
                      <a:pt x="1878" y="182"/>
                    </a:lnTo>
                    <a:lnTo>
                      <a:pt x="1876" y="180"/>
                    </a:lnTo>
                    <a:lnTo>
                      <a:pt x="1880" y="176"/>
                    </a:lnTo>
                    <a:lnTo>
                      <a:pt x="1890" y="172"/>
                    </a:lnTo>
                    <a:lnTo>
                      <a:pt x="1890" y="172"/>
                    </a:lnTo>
                    <a:lnTo>
                      <a:pt x="1916" y="160"/>
                    </a:lnTo>
                    <a:lnTo>
                      <a:pt x="1922" y="154"/>
                    </a:lnTo>
                    <a:lnTo>
                      <a:pt x="1924" y="152"/>
                    </a:lnTo>
                    <a:lnTo>
                      <a:pt x="1924" y="150"/>
                    </a:lnTo>
                    <a:lnTo>
                      <a:pt x="1924" y="148"/>
                    </a:lnTo>
                    <a:lnTo>
                      <a:pt x="1920" y="148"/>
                    </a:lnTo>
                    <a:lnTo>
                      <a:pt x="1906" y="144"/>
                    </a:lnTo>
                    <a:lnTo>
                      <a:pt x="1884" y="142"/>
                    </a:lnTo>
                    <a:lnTo>
                      <a:pt x="1852" y="140"/>
                    </a:lnTo>
                    <a:lnTo>
                      <a:pt x="1852" y="140"/>
                    </a:lnTo>
                    <a:lnTo>
                      <a:pt x="1812" y="142"/>
                    </a:lnTo>
                    <a:lnTo>
                      <a:pt x="1770" y="146"/>
                    </a:lnTo>
                    <a:lnTo>
                      <a:pt x="1730" y="152"/>
                    </a:lnTo>
                    <a:lnTo>
                      <a:pt x="1694" y="160"/>
                    </a:lnTo>
                    <a:lnTo>
                      <a:pt x="1636" y="172"/>
                    </a:lnTo>
                    <a:lnTo>
                      <a:pt x="1616" y="174"/>
                    </a:lnTo>
                    <a:lnTo>
                      <a:pt x="1610" y="174"/>
                    </a:lnTo>
                    <a:lnTo>
                      <a:pt x="1608" y="174"/>
                    </a:lnTo>
                    <a:lnTo>
                      <a:pt x="1608" y="174"/>
                    </a:lnTo>
                    <a:lnTo>
                      <a:pt x="1604" y="170"/>
                    </a:lnTo>
                    <a:lnTo>
                      <a:pt x="1602" y="168"/>
                    </a:lnTo>
                    <a:lnTo>
                      <a:pt x="1604" y="164"/>
                    </a:lnTo>
                    <a:lnTo>
                      <a:pt x="1606" y="162"/>
                    </a:lnTo>
                    <a:lnTo>
                      <a:pt x="1618" y="156"/>
                    </a:lnTo>
                    <a:lnTo>
                      <a:pt x="1636" y="152"/>
                    </a:lnTo>
                    <a:lnTo>
                      <a:pt x="1686" y="142"/>
                    </a:lnTo>
                    <a:lnTo>
                      <a:pt x="1744" y="134"/>
                    </a:lnTo>
                    <a:lnTo>
                      <a:pt x="1744" y="134"/>
                    </a:lnTo>
                    <a:lnTo>
                      <a:pt x="1772" y="130"/>
                    </a:lnTo>
                    <a:lnTo>
                      <a:pt x="1802" y="130"/>
                    </a:lnTo>
                    <a:lnTo>
                      <a:pt x="1864" y="130"/>
                    </a:lnTo>
                    <a:lnTo>
                      <a:pt x="1926" y="130"/>
                    </a:lnTo>
                    <a:lnTo>
                      <a:pt x="1956" y="128"/>
                    </a:lnTo>
                    <a:lnTo>
                      <a:pt x="1984" y="124"/>
                    </a:lnTo>
                    <a:lnTo>
                      <a:pt x="1984" y="124"/>
                    </a:lnTo>
                    <a:lnTo>
                      <a:pt x="2020" y="114"/>
                    </a:lnTo>
                    <a:lnTo>
                      <a:pt x="2054" y="104"/>
                    </a:lnTo>
                    <a:lnTo>
                      <a:pt x="2066" y="98"/>
                    </a:lnTo>
                    <a:lnTo>
                      <a:pt x="2072" y="92"/>
                    </a:lnTo>
                    <a:lnTo>
                      <a:pt x="2072" y="90"/>
                    </a:lnTo>
                    <a:lnTo>
                      <a:pt x="2070" y="88"/>
                    </a:lnTo>
                    <a:lnTo>
                      <a:pt x="2062" y="84"/>
                    </a:lnTo>
                    <a:lnTo>
                      <a:pt x="2062" y="84"/>
                    </a:lnTo>
                    <a:lnTo>
                      <a:pt x="2034" y="78"/>
                    </a:lnTo>
                    <a:lnTo>
                      <a:pt x="2004" y="72"/>
                    </a:lnTo>
                    <a:lnTo>
                      <a:pt x="1988" y="70"/>
                    </a:lnTo>
                    <a:lnTo>
                      <a:pt x="1970" y="68"/>
                    </a:lnTo>
                    <a:lnTo>
                      <a:pt x="1952" y="70"/>
                    </a:lnTo>
                    <a:lnTo>
                      <a:pt x="1932" y="72"/>
                    </a:lnTo>
                    <a:lnTo>
                      <a:pt x="1932" y="72"/>
                    </a:lnTo>
                    <a:lnTo>
                      <a:pt x="1914" y="76"/>
                    </a:lnTo>
                    <a:lnTo>
                      <a:pt x="1916" y="74"/>
                    </a:lnTo>
                    <a:lnTo>
                      <a:pt x="1922" y="70"/>
                    </a:lnTo>
                    <a:lnTo>
                      <a:pt x="1930" y="64"/>
                    </a:lnTo>
                    <a:lnTo>
                      <a:pt x="1936" y="58"/>
                    </a:lnTo>
                    <a:lnTo>
                      <a:pt x="1938" y="56"/>
                    </a:lnTo>
                    <a:lnTo>
                      <a:pt x="1938" y="52"/>
                    </a:lnTo>
                    <a:lnTo>
                      <a:pt x="1936" y="50"/>
                    </a:lnTo>
                    <a:lnTo>
                      <a:pt x="1932" y="46"/>
                    </a:lnTo>
                    <a:lnTo>
                      <a:pt x="1932" y="46"/>
                    </a:lnTo>
                    <a:lnTo>
                      <a:pt x="1922" y="42"/>
                    </a:lnTo>
                    <a:lnTo>
                      <a:pt x="1912" y="42"/>
                    </a:lnTo>
                    <a:lnTo>
                      <a:pt x="1898" y="42"/>
                    </a:lnTo>
                    <a:lnTo>
                      <a:pt x="1884" y="46"/>
                    </a:lnTo>
                    <a:lnTo>
                      <a:pt x="1866" y="48"/>
                    </a:lnTo>
                    <a:lnTo>
                      <a:pt x="1846" y="50"/>
                    </a:lnTo>
                    <a:lnTo>
                      <a:pt x="1822" y="52"/>
                    </a:lnTo>
                    <a:lnTo>
                      <a:pt x="1794" y="50"/>
                    </a:lnTo>
                    <a:lnTo>
                      <a:pt x="1794" y="50"/>
                    </a:lnTo>
                    <a:lnTo>
                      <a:pt x="1766" y="48"/>
                    </a:lnTo>
                    <a:lnTo>
                      <a:pt x="1744" y="48"/>
                    </a:lnTo>
                    <a:lnTo>
                      <a:pt x="1724" y="52"/>
                    </a:lnTo>
                    <a:lnTo>
                      <a:pt x="1708" y="54"/>
                    </a:lnTo>
                    <a:lnTo>
                      <a:pt x="1678" y="60"/>
                    </a:lnTo>
                    <a:lnTo>
                      <a:pt x="1660" y="60"/>
                    </a:lnTo>
                    <a:lnTo>
                      <a:pt x="1638" y="60"/>
                    </a:lnTo>
                    <a:lnTo>
                      <a:pt x="1638" y="60"/>
                    </a:lnTo>
                    <a:lnTo>
                      <a:pt x="1622" y="58"/>
                    </a:lnTo>
                    <a:lnTo>
                      <a:pt x="1616" y="56"/>
                    </a:lnTo>
                    <a:lnTo>
                      <a:pt x="1618" y="54"/>
                    </a:lnTo>
                    <a:lnTo>
                      <a:pt x="1628" y="52"/>
                    </a:lnTo>
                    <a:lnTo>
                      <a:pt x="1692" y="46"/>
                    </a:lnTo>
                    <a:lnTo>
                      <a:pt x="1692" y="46"/>
                    </a:lnTo>
                    <a:lnTo>
                      <a:pt x="1734" y="44"/>
                    </a:lnTo>
                    <a:lnTo>
                      <a:pt x="1794" y="42"/>
                    </a:lnTo>
                    <a:lnTo>
                      <a:pt x="1852" y="38"/>
                    </a:lnTo>
                    <a:lnTo>
                      <a:pt x="1894" y="34"/>
                    </a:lnTo>
                    <a:lnTo>
                      <a:pt x="1894" y="34"/>
                    </a:lnTo>
                    <a:lnTo>
                      <a:pt x="1900" y="32"/>
                    </a:lnTo>
                    <a:lnTo>
                      <a:pt x="1902" y="32"/>
                    </a:lnTo>
                    <a:lnTo>
                      <a:pt x="1902" y="30"/>
                    </a:lnTo>
                    <a:lnTo>
                      <a:pt x="1898" y="28"/>
                    </a:lnTo>
                    <a:lnTo>
                      <a:pt x="1882" y="24"/>
                    </a:lnTo>
                    <a:lnTo>
                      <a:pt x="1858" y="20"/>
                    </a:lnTo>
                    <a:lnTo>
                      <a:pt x="1798" y="12"/>
                    </a:lnTo>
                    <a:lnTo>
                      <a:pt x="1732" y="6"/>
                    </a:lnTo>
                    <a:lnTo>
                      <a:pt x="1732" y="6"/>
                    </a:lnTo>
                    <a:lnTo>
                      <a:pt x="1686" y="2"/>
                    </a:lnTo>
                    <a:lnTo>
                      <a:pt x="1648" y="0"/>
                    </a:lnTo>
                    <a:lnTo>
                      <a:pt x="1618" y="2"/>
                    </a:lnTo>
                    <a:lnTo>
                      <a:pt x="1594" y="2"/>
                    </a:lnTo>
                    <a:lnTo>
                      <a:pt x="1552" y="6"/>
                    </a:lnTo>
                    <a:lnTo>
                      <a:pt x="1528" y="8"/>
                    </a:lnTo>
                    <a:lnTo>
                      <a:pt x="1504" y="6"/>
                    </a:lnTo>
                    <a:lnTo>
                      <a:pt x="1504" y="6"/>
                    </a:lnTo>
                    <a:lnTo>
                      <a:pt x="1480" y="6"/>
                    </a:lnTo>
                    <a:lnTo>
                      <a:pt x="1466" y="8"/>
                    </a:lnTo>
                    <a:lnTo>
                      <a:pt x="1460" y="10"/>
                    </a:lnTo>
                    <a:lnTo>
                      <a:pt x="1458" y="14"/>
                    </a:lnTo>
                    <a:lnTo>
                      <a:pt x="1458" y="16"/>
                    </a:lnTo>
                    <a:lnTo>
                      <a:pt x="1458" y="18"/>
                    </a:lnTo>
                    <a:lnTo>
                      <a:pt x="1452" y="18"/>
                    </a:lnTo>
                    <a:lnTo>
                      <a:pt x="1442" y="16"/>
                    </a:lnTo>
                    <a:lnTo>
                      <a:pt x="1442" y="16"/>
                    </a:lnTo>
                    <a:lnTo>
                      <a:pt x="1420" y="12"/>
                    </a:lnTo>
                    <a:lnTo>
                      <a:pt x="1410" y="14"/>
                    </a:lnTo>
                    <a:lnTo>
                      <a:pt x="1400" y="16"/>
                    </a:lnTo>
                    <a:lnTo>
                      <a:pt x="1384" y="18"/>
                    </a:lnTo>
                    <a:lnTo>
                      <a:pt x="1384" y="18"/>
                    </a:lnTo>
                    <a:lnTo>
                      <a:pt x="1374" y="18"/>
                    </a:lnTo>
                    <a:lnTo>
                      <a:pt x="1368" y="20"/>
                    </a:lnTo>
                    <a:lnTo>
                      <a:pt x="1366" y="24"/>
                    </a:lnTo>
                    <a:lnTo>
                      <a:pt x="1366" y="28"/>
                    </a:lnTo>
                    <a:lnTo>
                      <a:pt x="1370" y="32"/>
                    </a:lnTo>
                    <a:lnTo>
                      <a:pt x="1378" y="36"/>
                    </a:lnTo>
                    <a:lnTo>
                      <a:pt x="1388" y="40"/>
                    </a:lnTo>
                    <a:lnTo>
                      <a:pt x="1402" y="44"/>
                    </a:lnTo>
                    <a:lnTo>
                      <a:pt x="1402" y="44"/>
                    </a:lnTo>
                    <a:lnTo>
                      <a:pt x="1412" y="46"/>
                    </a:lnTo>
                    <a:lnTo>
                      <a:pt x="1416" y="46"/>
                    </a:lnTo>
                    <a:lnTo>
                      <a:pt x="1412" y="48"/>
                    </a:lnTo>
                    <a:lnTo>
                      <a:pt x="1406" y="50"/>
                    </a:lnTo>
                    <a:lnTo>
                      <a:pt x="1386" y="52"/>
                    </a:lnTo>
                    <a:lnTo>
                      <a:pt x="1378" y="54"/>
                    </a:lnTo>
                    <a:lnTo>
                      <a:pt x="1372" y="56"/>
                    </a:lnTo>
                    <a:lnTo>
                      <a:pt x="1372" y="56"/>
                    </a:lnTo>
                    <a:lnTo>
                      <a:pt x="1356" y="62"/>
                    </a:lnTo>
                    <a:lnTo>
                      <a:pt x="1332" y="64"/>
                    </a:lnTo>
                    <a:lnTo>
                      <a:pt x="1318" y="66"/>
                    </a:lnTo>
                    <a:lnTo>
                      <a:pt x="1304" y="64"/>
                    </a:lnTo>
                    <a:lnTo>
                      <a:pt x="1290" y="62"/>
                    </a:lnTo>
                    <a:lnTo>
                      <a:pt x="1278" y="56"/>
                    </a:lnTo>
                    <a:lnTo>
                      <a:pt x="1278" y="56"/>
                    </a:lnTo>
                    <a:lnTo>
                      <a:pt x="1254" y="46"/>
                    </a:lnTo>
                    <a:lnTo>
                      <a:pt x="1242" y="42"/>
                    </a:lnTo>
                    <a:lnTo>
                      <a:pt x="1228" y="38"/>
                    </a:lnTo>
                    <a:lnTo>
                      <a:pt x="1212" y="36"/>
                    </a:lnTo>
                    <a:lnTo>
                      <a:pt x="1194" y="34"/>
                    </a:lnTo>
                    <a:lnTo>
                      <a:pt x="1176" y="36"/>
                    </a:lnTo>
                    <a:lnTo>
                      <a:pt x="1154" y="38"/>
                    </a:lnTo>
                    <a:lnTo>
                      <a:pt x="1154" y="38"/>
                    </a:lnTo>
                    <a:lnTo>
                      <a:pt x="1114" y="44"/>
                    </a:lnTo>
                    <a:lnTo>
                      <a:pt x="1078" y="48"/>
                    </a:lnTo>
                    <a:lnTo>
                      <a:pt x="1064" y="50"/>
                    </a:lnTo>
                    <a:lnTo>
                      <a:pt x="1054" y="54"/>
                    </a:lnTo>
                    <a:lnTo>
                      <a:pt x="1048" y="56"/>
                    </a:lnTo>
                    <a:lnTo>
                      <a:pt x="1048" y="58"/>
                    </a:lnTo>
                    <a:lnTo>
                      <a:pt x="1048" y="60"/>
                    </a:lnTo>
                    <a:lnTo>
                      <a:pt x="1048" y="60"/>
                    </a:lnTo>
                    <a:lnTo>
                      <a:pt x="1054" y="64"/>
                    </a:lnTo>
                    <a:lnTo>
                      <a:pt x="1062" y="66"/>
                    </a:lnTo>
                    <a:lnTo>
                      <a:pt x="1092" y="68"/>
                    </a:lnTo>
                    <a:lnTo>
                      <a:pt x="1128" y="66"/>
                    </a:lnTo>
                    <a:lnTo>
                      <a:pt x="1170" y="66"/>
                    </a:lnTo>
                    <a:lnTo>
                      <a:pt x="1170" y="66"/>
                    </a:lnTo>
                    <a:lnTo>
                      <a:pt x="1208" y="68"/>
                    </a:lnTo>
                    <a:lnTo>
                      <a:pt x="1246" y="72"/>
                    </a:lnTo>
                    <a:lnTo>
                      <a:pt x="1280" y="76"/>
                    </a:lnTo>
                    <a:lnTo>
                      <a:pt x="1314" y="82"/>
                    </a:lnTo>
                    <a:lnTo>
                      <a:pt x="1314" y="82"/>
                    </a:lnTo>
                    <a:lnTo>
                      <a:pt x="1326" y="86"/>
                    </a:lnTo>
                    <a:lnTo>
                      <a:pt x="1332" y="88"/>
                    </a:lnTo>
                    <a:lnTo>
                      <a:pt x="1332" y="90"/>
                    </a:lnTo>
                    <a:lnTo>
                      <a:pt x="1332" y="90"/>
                    </a:lnTo>
                    <a:lnTo>
                      <a:pt x="1326" y="92"/>
                    </a:lnTo>
                    <a:lnTo>
                      <a:pt x="1308" y="92"/>
                    </a:lnTo>
                    <a:lnTo>
                      <a:pt x="1294" y="90"/>
                    </a:lnTo>
                    <a:lnTo>
                      <a:pt x="1282" y="88"/>
                    </a:lnTo>
                    <a:lnTo>
                      <a:pt x="1282" y="88"/>
                    </a:lnTo>
                    <a:lnTo>
                      <a:pt x="1268" y="84"/>
                    </a:lnTo>
                    <a:lnTo>
                      <a:pt x="1252" y="82"/>
                    </a:lnTo>
                    <a:lnTo>
                      <a:pt x="1214" y="78"/>
                    </a:lnTo>
                    <a:lnTo>
                      <a:pt x="1110" y="74"/>
                    </a:lnTo>
                    <a:lnTo>
                      <a:pt x="1110" y="74"/>
                    </a:lnTo>
                    <a:lnTo>
                      <a:pt x="1092" y="76"/>
                    </a:lnTo>
                    <a:lnTo>
                      <a:pt x="1090" y="76"/>
                    </a:lnTo>
                    <a:lnTo>
                      <a:pt x="1092" y="78"/>
                    </a:lnTo>
                    <a:lnTo>
                      <a:pt x="1106" y="84"/>
                    </a:lnTo>
                    <a:lnTo>
                      <a:pt x="1126" y="92"/>
                    </a:lnTo>
                    <a:lnTo>
                      <a:pt x="1148" y="100"/>
                    </a:lnTo>
                    <a:lnTo>
                      <a:pt x="1164" y="108"/>
                    </a:lnTo>
                    <a:lnTo>
                      <a:pt x="1168" y="110"/>
                    </a:lnTo>
                    <a:lnTo>
                      <a:pt x="1168" y="114"/>
                    </a:lnTo>
                    <a:lnTo>
                      <a:pt x="1164" y="116"/>
                    </a:lnTo>
                    <a:lnTo>
                      <a:pt x="1154" y="116"/>
                    </a:lnTo>
                    <a:lnTo>
                      <a:pt x="1154" y="116"/>
                    </a:lnTo>
                    <a:lnTo>
                      <a:pt x="1146" y="118"/>
                    </a:lnTo>
                    <a:lnTo>
                      <a:pt x="1142" y="120"/>
                    </a:lnTo>
                    <a:lnTo>
                      <a:pt x="1138" y="122"/>
                    </a:lnTo>
                    <a:lnTo>
                      <a:pt x="1138" y="126"/>
                    </a:lnTo>
                    <a:lnTo>
                      <a:pt x="1136" y="132"/>
                    </a:lnTo>
                    <a:lnTo>
                      <a:pt x="1138" y="140"/>
                    </a:lnTo>
                    <a:lnTo>
                      <a:pt x="1142" y="148"/>
                    </a:lnTo>
                    <a:lnTo>
                      <a:pt x="1142" y="156"/>
                    </a:lnTo>
                    <a:lnTo>
                      <a:pt x="1142" y="158"/>
                    </a:lnTo>
                    <a:lnTo>
                      <a:pt x="1140" y="160"/>
                    </a:lnTo>
                    <a:lnTo>
                      <a:pt x="1136" y="162"/>
                    </a:lnTo>
                    <a:lnTo>
                      <a:pt x="1132" y="164"/>
                    </a:lnTo>
                    <a:lnTo>
                      <a:pt x="1132" y="164"/>
                    </a:lnTo>
                    <a:lnTo>
                      <a:pt x="1122" y="164"/>
                    </a:lnTo>
                    <a:lnTo>
                      <a:pt x="1114" y="162"/>
                    </a:lnTo>
                    <a:lnTo>
                      <a:pt x="1108" y="158"/>
                    </a:lnTo>
                    <a:lnTo>
                      <a:pt x="1102" y="152"/>
                    </a:lnTo>
                    <a:lnTo>
                      <a:pt x="1094" y="146"/>
                    </a:lnTo>
                    <a:lnTo>
                      <a:pt x="1084" y="142"/>
                    </a:lnTo>
                    <a:lnTo>
                      <a:pt x="1070" y="136"/>
                    </a:lnTo>
                    <a:lnTo>
                      <a:pt x="1052" y="132"/>
                    </a:lnTo>
                    <a:lnTo>
                      <a:pt x="1052" y="132"/>
                    </a:lnTo>
                    <a:lnTo>
                      <a:pt x="1034" y="128"/>
                    </a:lnTo>
                    <a:lnTo>
                      <a:pt x="1016" y="124"/>
                    </a:lnTo>
                    <a:lnTo>
                      <a:pt x="986" y="114"/>
                    </a:lnTo>
                    <a:lnTo>
                      <a:pt x="954" y="104"/>
                    </a:lnTo>
                    <a:lnTo>
                      <a:pt x="936" y="100"/>
                    </a:lnTo>
                    <a:lnTo>
                      <a:pt x="916" y="98"/>
                    </a:lnTo>
                    <a:lnTo>
                      <a:pt x="916" y="98"/>
                    </a:lnTo>
                    <a:lnTo>
                      <a:pt x="896" y="98"/>
                    </a:lnTo>
                    <a:lnTo>
                      <a:pt x="884" y="100"/>
                    </a:lnTo>
                    <a:lnTo>
                      <a:pt x="876" y="102"/>
                    </a:lnTo>
                    <a:lnTo>
                      <a:pt x="874" y="104"/>
                    </a:lnTo>
                    <a:lnTo>
                      <a:pt x="874" y="106"/>
                    </a:lnTo>
                    <a:lnTo>
                      <a:pt x="876" y="112"/>
                    </a:lnTo>
                    <a:lnTo>
                      <a:pt x="884" y="118"/>
                    </a:lnTo>
                    <a:lnTo>
                      <a:pt x="914" y="138"/>
                    </a:lnTo>
                    <a:lnTo>
                      <a:pt x="914" y="138"/>
                    </a:lnTo>
                    <a:lnTo>
                      <a:pt x="926" y="146"/>
                    </a:lnTo>
                    <a:lnTo>
                      <a:pt x="928" y="148"/>
                    </a:lnTo>
                    <a:lnTo>
                      <a:pt x="928" y="150"/>
                    </a:lnTo>
                    <a:lnTo>
                      <a:pt x="922" y="150"/>
                    </a:lnTo>
                    <a:lnTo>
                      <a:pt x="912" y="148"/>
                    </a:lnTo>
                    <a:lnTo>
                      <a:pt x="900" y="148"/>
                    </a:lnTo>
                    <a:lnTo>
                      <a:pt x="888" y="148"/>
                    </a:lnTo>
                    <a:lnTo>
                      <a:pt x="884" y="148"/>
                    </a:lnTo>
                    <a:lnTo>
                      <a:pt x="882" y="150"/>
                    </a:lnTo>
                    <a:lnTo>
                      <a:pt x="882" y="154"/>
                    </a:lnTo>
                    <a:lnTo>
                      <a:pt x="884" y="158"/>
                    </a:lnTo>
                    <a:lnTo>
                      <a:pt x="884" y="158"/>
                    </a:lnTo>
                    <a:lnTo>
                      <a:pt x="886" y="160"/>
                    </a:lnTo>
                    <a:lnTo>
                      <a:pt x="886" y="162"/>
                    </a:lnTo>
                    <a:lnTo>
                      <a:pt x="878" y="160"/>
                    </a:lnTo>
                    <a:lnTo>
                      <a:pt x="866" y="156"/>
                    </a:lnTo>
                    <a:lnTo>
                      <a:pt x="850" y="150"/>
                    </a:lnTo>
                    <a:lnTo>
                      <a:pt x="834" y="148"/>
                    </a:lnTo>
                    <a:lnTo>
                      <a:pt x="824" y="148"/>
                    </a:lnTo>
                    <a:lnTo>
                      <a:pt x="814" y="148"/>
                    </a:lnTo>
                    <a:lnTo>
                      <a:pt x="806" y="152"/>
                    </a:lnTo>
                    <a:lnTo>
                      <a:pt x="796" y="156"/>
                    </a:lnTo>
                    <a:lnTo>
                      <a:pt x="788" y="164"/>
                    </a:lnTo>
                    <a:lnTo>
                      <a:pt x="782" y="172"/>
                    </a:lnTo>
                    <a:lnTo>
                      <a:pt x="782" y="172"/>
                    </a:lnTo>
                    <a:lnTo>
                      <a:pt x="770" y="190"/>
                    </a:lnTo>
                    <a:lnTo>
                      <a:pt x="772" y="180"/>
                    </a:lnTo>
                    <a:lnTo>
                      <a:pt x="776" y="168"/>
                    </a:lnTo>
                    <a:lnTo>
                      <a:pt x="776" y="154"/>
                    </a:lnTo>
                    <a:lnTo>
                      <a:pt x="774" y="138"/>
                    </a:lnTo>
                    <a:lnTo>
                      <a:pt x="772" y="132"/>
                    </a:lnTo>
                    <a:lnTo>
                      <a:pt x="766" y="124"/>
                    </a:lnTo>
                    <a:lnTo>
                      <a:pt x="766" y="124"/>
                    </a:lnTo>
                    <a:lnTo>
                      <a:pt x="756" y="114"/>
                    </a:lnTo>
                    <a:lnTo>
                      <a:pt x="746" y="108"/>
                    </a:lnTo>
                    <a:lnTo>
                      <a:pt x="732" y="108"/>
                    </a:lnTo>
                    <a:lnTo>
                      <a:pt x="716" y="110"/>
                    </a:lnTo>
                    <a:lnTo>
                      <a:pt x="672" y="120"/>
                    </a:lnTo>
                    <a:lnTo>
                      <a:pt x="640" y="126"/>
                    </a:lnTo>
                    <a:lnTo>
                      <a:pt x="598" y="130"/>
                    </a:lnTo>
                    <a:lnTo>
                      <a:pt x="598" y="130"/>
                    </a:lnTo>
                    <a:lnTo>
                      <a:pt x="558" y="136"/>
                    </a:lnTo>
                    <a:lnTo>
                      <a:pt x="526" y="140"/>
                    </a:lnTo>
                    <a:lnTo>
                      <a:pt x="502" y="146"/>
                    </a:lnTo>
                    <a:lnTo>
                      <a:pt x="484" y="152"/>
                    </a:lnTo>
                    <a:lnTo>
                      <a:pt x="472" y="156"/>
                    </a:lnTo>
                    <a:lnTo>
                      <a:pt x="466" y="164"/>
                    </a:lnTo>
                    <a:lnTo>
                      <a:pt x="466" y="166"/>
                    </a:lnTo>
                    <a:lnTo>
                      <a:pt x="466" y="170"/>
                    </a:lnTo>
                    <a:lnTo>
                      <a:pt x="470" y="176"/>
                    </a:lnTo>
                    <a:lnTo>
                      <a:pt x="470" y="176"/>
                    </a:lnTo>
                    <a:close/>
                  </a:path>
                </a:pathLst>
              </a:custGeom>
              <a:grpFill/>
              <a:ln w="6350">
                <a:noFill/>
                <a:round/>
                <a:headEnd/>
                <a:tailEnd/>
              </a:ln>
            </p:spPr>
            <p:txBody>
              <a:bodyPr/>
              <a:lstStyle/>
              <a:p>
                <a:endParaRPr lang="da-DK" sz="1800" b="1">
                  <a:solidFill>
                    <a:prstClr val="black"/>
                  </a:solidFill>
                  <a:latin typeface="Calibri Light"/>
                </a:endParaRPr>
              </a:p>
            </p:txBody>
          </p:sp>
        </p:grpSp>
        <p:sp>
          <p:nvSpPr>
            <p:cNvPr id="11" name="Freeform 6134">
              <a:extLst>
                <a:ext uri="{FF2B5EF4-FFF2-40B4-BE49-F238E27FC236}">
                  <a16:creationId xmlns:a16="http://schemas.microsoft.com/office/drawing/2014/main" id="{26623D80-2BEB-48DA-9C94-C4052AA2461B}"/>
                </a:ext>
              </a:extLst>
            </p:cNvPr>
            <p:cNvSpPr>
              <a:spLocks/>
            </p:cNvSpPr>
            <p:nvPr/>
          </p:nvSpPr>
          <p:spPr bwMode="auto">
            <a:xfrm>
              <a:off x="3956532" y="4207503"/>
              <a:ext cx="2678" cy="3224"/>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grpFill/>
            <a:ln w="6350">
              <a:noFill/>
              <a:round/>
              <a:headEnd/>
              <a:tailEnd/>
            </a:ln>
          </p:spPr>
          <p:txBody>
            <a:bodyPr/>
            <a:lstStyle/>
            <a:p>
              <a:endParaRPr lang="da-DK" sz="1800" b="1">
                <a:solidFill>
                  <a:prstClr val="black"/>
                </a:solidFill>
                <a:latin typeface="Calibri Light"/>
              </a:endParaRPr>
            </a:p>
          </p:txBody>
        </p:sp>
        <p:sp>
          <p:nvSpPr>
            <p:cNvPr id="12" name="Freeform 6135">
              <a:extLst>
                <a:ext uri="{FF2B5EF4-FFF2-40B4-BE49-F238E27FC236}">
                  <a16:creationId xmlns:a16="http://schemas.microsoft.com/office/drawing/2014/main" id="{2C9D901F-AA13-47D5-B250-7D11C7321122}"/>
                </a:ext>
              </a:extLst>
            </p:cNvPr>
            <p:cNvSpPr>
              <a:spLocks/>
            </p:cNvSpPr>
            <p:nvPr/>
          </p:nvSpPr>
          <p:spPr bwMode="auto">
            <a:xfrm>
              <a:off x="3960208" y="4202250"/>
              <a:ext cx="1116" cy="1007"/>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grpFill/>
            <a:ln w="6350">
              <a:noFill/>
              <a:round/>
              <a:headEnd/>
              <a:tailEnd/>
            </a:ln>
          </p:spPr>
          <p:txBody>
            <a:bodyPr/>
            <a:lstStyle/>
            <a:p>
              <a:endParaRPr lang="da-DK" sz="1800" b="1">
                <a:solidFill>
                  <a:prstClr val="black"/>
                </a:solidFill>
                <a:latin typeface="Calibri Light"/>
              </a:endParaRPr>
            </a:p>
          </p:txBody>
        </p:sp>
        <p:sp>
          <p:nvSpPr>
            <p:cNvPr id="13" name="Freeform 6136">
              <a:extLst>
                <a:ext uri="{FF2B5EF4-FFF2-40B4-BE49-F238E27FC236}">
                  <a16:creationId xmlns:a16="http://schemas.microsoft.com/office/drawing/2014/main" id="{D054564F-2047-4759-BEBA-8D9DB0099749}"/>
                </a:ext>
              </a:extLst>
            </p:cNvPr>
            <p:cNvSpPr>
              <a:spLocks/>
            </p:cNvSpPr>
            <p:nvPr/>
          </p:nvSpPr>
          <p:spPr bwMode="auto">
            <a:xfrm>
              <a:off x="3951969" y="4201861"/>
              <a:ext cx="2678" cy="3224"/>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grpFill/>
            <a:ln w="6350">
              <a:noFill/>
              <a:round/>
              <a:headEnd/>
              <a:tailEnd/>
            </a:ln>
          </p:spPr>
          <p:txBody>
            <a:bodyPr/>
            <a:lstStyle/>
            <a:p>
              <a:endParaRPr lang="da-DK" sz="1800" b="1">
                <a:solidFill>
                  <a:prstClr val="black"/>
                </a:solidFill>
                <a:latin typeface="Calibri Light"/>
              </a:endParaRPr>
            </a:p>
          </p:txBody>
        </p:sp>
        <p:sp>
          <p:nvSpPr>
            <p:cNvPr id="14" name="Freeform 6138">
              <a:extLst>
                <a:ext uri="{FF2B5EF4-FFF2-40B4-BE49-F238E27FC236}">
                  <a16:creationId xmlns:a16="http://schemas.microsoft.com/office/drawing/2014/main" id="{F1AE999B-8458-491F-B92B-73E424824195}"/>
                </a:ext>
              </a:extLst>
            </p:cNvPr>
            <p:cNvSpPr>
              <a:spLocks/>
            </p:cNvSpPr>
            <p:nvPr/>
          </p:nvSpPr>
          <p:spPr bwMode="auto">
            <a:xfrm>
              <a:off x="3952965" y="4209874"/>
              <a:ext cx="1785" cy="2418"/>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grpFill/>
            <a:ln w="6350">
              <a:noFill/>
              <a:round/>
              <a:headEnd/>
              <a:tailEnd/>
            </a:ln>
          </p:spPr>
          <p:txBody>
            <a:bodyPr/>
            <a:lstStyle/>
            <a:p>
              <a:endParaRPr lang="da-DK" sz="1800" b="1">
                <a:solidFill>
                  <a:prstClr val="black"/>
                </a:solidFill>
                <a:latin typeface="Calibri Light"/>
              </a:endParaRPr>
            </a:p>
          </p:txBody>
        </p:sp>
        <p:sp>
          <p:nvSpPr>
            <p:cNvPr id="15" name="Freeform 6144">
              <a:extLst>
                <a:ext uri="{FF2B5EF4-FFF2-40B4-BE49-F238E27FC236}">
                  <a16:creationId xmlns:a16="http://schemas.microsoft.com/office/drawing/2014/main" id="{CDECA6A1-E313-4BBA-8104-9D29349C601D}"/>
                </a:ext>
              </a:extLst>
            </p:cNvPr>
            <p:cNvSpPr>
              <a:spLocks/>
            </p:cNvSpPr>
            <p:nvPr/>
          </p:nvSpPr>
          <p:spPr bwMode="auto">
            <a:xfrm>
              <a:off x="3950141" y="4196164"/>
              <a:ext cx="3572" cy="2418"/>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grpFill/>
            <a:ln w="6350">
              <a:noFill/>
              <a:round/>
              <a:headEnd/>
              <a:tailEnd/>
            </a:ln>
          </p:spPr>
          <p:txBody>
            <a:bodyPr/>
            <a:lstStyle/>
            <a:p>
              <a:endParaRPr lang="da-DK" sz="1800" b="1">
                <a:solidFill>
                  <a:prstClr val="black"/>
                </a:solidFill>
                <a:latin typeface="Calibri Light"/>
              </a:endParaRPr>
            </a:p>
          </p:txBody>
        </p:sp>
        <p:sp>
          <p:nvSpPr>
            <p:cNvPr id="16" name="Freeform 6149">
              <a:extLst>
                <a:ext uri="{FF2B5EF4-FFF2-40B4-BE49-F238E27FC236}">
                  <a16:creationId xmlns:a16="http://schemas.microsoft.com/office/drawing/2014/main" id="{036819F7-99FA-42F0-AD39-367BB56F56F3}"/>
                </a:ext>
              </a:extLst>
            </p:cNvPr>
            <p:cNvSpPr>
              <a:spLocks/>
            </p:cNvSpPr>
            <p:nvPr/>
          </p:nvSpPr>
          <p:spPr bwMode="auto">
            <a:xfrm>
              <a:off x="3945656" y="4202169"/>
              <a:ext cx="2232" cy="1007"/>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grpFill/>
            <a:ln w="6350">
              <a:noFill/>
              <a:round/>
              <a:headEnd/>
              <a:tailEnd/>
            </a:ln>
          </p:spPr>
          <p:txBody>
            <a:bodyPr/>
            <a:lstStyle/>
            <a:p>
              <a:endParaRPr lang="da-DK" sz="1800" b="1">
                <a:solidFill>
                  <a:prstClr val="black"/>
                </a:solidFill>
                <a:latin typeface="Calibri Light"/>
              </a:endParaRPr>
            </a:p>
          </p:txBody>
        </p:sp>
        <p:sp>
          <p:nvSpPr>
            <p:cNvPr id="17" name="Freeform 6150">
              <a:extLst>
                <a:ext uri="{FF2B5EF4-FFF2-40B4-BE49-F238E27FC236}">
                  <a16:creationId xmlns:a16="http://schemas.microsoft.com/office/drawing/2014/main" id="{6EC4A1A9-6C0B-4051-8FB1-AB0DE55B246D}"/>
                </a:ext>
              </a:extLst>
            </p:cNvPr>
            <p:cNvSpPr>
              <a:spLocks/>
            </p:cNvSpPr>
            <p:nvPr/>
          </p:nvSpPr>
          <p:spPr bwMode="auto">
            <a:xfrm>
              <a:off x="3947487" y="4207726"/>
              <a:ext cx="2678" cy="1612"/>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grpFill/>
            <a:ln w="6350">
              <a:noFill/>
              <a:round/>
              <a:headEnd/>
              <a:tailEnd/>
            </a:ln>
          </p:spPr>
          <p:txBody>
            <a:bodyPr/>
            <a:lstStyle/>
            <a:p>
              <a:endParaRPr lang="da-DK" sz="1800" b="1">
                <a:solidFill>
                  <a:prstClr val="black"/>
                </a:solidFill>
                <a:latin typeface="Calibri Light"/>
              </a:endParaRPr>
            </a:p>
          </p:txBody>
        </p:sp>
      </p:grpSp>
      <p:grpSp>
        <p:nvGrpSpPr>
          <p:cNvPr id="118" name="Group 117">
            <a:extLst>
              <a:ext uri="{FF2B5EF4-FFF2-40B4-BE49-F238E27FC236}">
                <a16:creationId xmlns:a16="http://schemas.microsoft.com/office/drawing/2014/main" id="{30A80245-BD2D-4209-AFA7-CC5BE06A795B}"/>
              </a:ext>
            </a:extLst>
          </p:cNvPr>
          <p:cNvGrpSpPr/>
          <p:nvPr/>
        </p:nvGrpSpPr>
        <p:grpSpPr>
          <a:xfrm>
            <a:off x="6854239" y="1691140"/>
            <a:ext cx="4838857" cy="2742082"/>
            <a:chOff x="4977431" y="388818"/>
            <a:chExt cx="3734769" cy="2063510"/>
          </a:xfrm>
        </p:grpSpPr>
        <p:grpSp>
          <p:nvGrpSpPr>
            <p:cNvPr id="119" name="Group 118">
              <a:extLst>
                <a:ext uri="{FF2B5EF4-FFF2-40B4-BE49-F238E27FC236}">
                  <a16:creationId xmlns:a16="http://schemas.microsoft.com/office/drawing/2014/main" id="{19241EF9-9376-4382-AA75-14798EC7F88F}"/>
                </a:ext>
              </a:extLst>
            </p:cNvPr>
            <p:cNvGrpSpPr/>
            <p:nvPr/>
          </p:nvGrpSpPr>
          <p:grpSpPr>
            <a:xfrm>
              <a:off x="4977431" y="388818"/>
              <a:ext cx="3734769" cy="601302"/>
              <a:chOff x="4962684" y="388818"/>
              <a:chExt cx="3734769" cy="601302"/>
            </a:xfrm>
          </p:grpSpPr>
          <p:grpSp>
            <p:nvGrpSpPr>
              <p:cNvPr id="140" name="Group 139">
                <a:extLst>
                  <a:ext uri="{FF2B5EF4-FFF2-40B4-BE49-F238E27FC236}">
                    <a16:creationId xmlns:a16="http://schemas.microsoft.com/office/drawing/2014/main" id="{4F3FF1BD-53E1-463A-88C4-F0FF5EED3BF1}"/>
                  </a:ext>
                </a:extLst>
              </p:cNvPr>
              <p:cNvGrpSpPr/>
              <p:nvPr/>
            </p:nvGrpSpPr>
            <p:grpSpPr>
              <a:xfrm>
                <a:off x="5664182" y="451790"/>
                <a:ext cx="3033271" cy="412688"/>
                <a:chOff x="5664182" y="427449"/>
                <a:chExt cx="3033271" cy="412688"/>
              </a:xfrm>
            </p:grpSpPr>
            <p:sp>
              <p:nvSpPr>
                <p:cNvPr id="146" name="TextBox 145">
                  <a:extLst>
                    <a:ext uri="{FF2B5EF4-FFF2-40B4-BE49-F238E27FC236}">
                      <a16:creationId xmlns:a16="http://schemas.microsoft.com/office/drawing/2014/main" id="{B7303F49-03FE-442F-9468-209084410CEB}"/>
                    </a:ext>
                  </a:extLst>
                </p:cNvPr>
                <p:cNvSpPr txBox="1"/>
                <p:nvPr/>
              </p:nvSpPr>
              <p:spPr>
                <a:xfrm>
                  <a:off x="5664182" y="585363"/>
                  <a:ext cx="3033271" cy="254774"/>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a:t>
                  </a:r>
                  <a:r>
                    <a:rPr kumimoji="0" lang="en-US" sz="11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Ipsum</a:t>
                  </a:r>
                  <a:r>
                    <a:rPr kumimoji="0" lang="en-US" sz="11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is simply dummy text of the printing and typesetting industry. </a:t>
                  </a:r>
                </a:p>
              </p:txBody>
            </p:sp>
            <p:sp>
              <p:nvSpPr>
                <p:cNvPr id="147" name="TextBox 146">
                  <a:extLst>
                    <a:ext uri="{FF2B5EF4-FFF2-40B4-BE49-F238E27FC236}">
                      <a16:creationId xmlns:a16="http://schemas.microsoft.com/office/drawing/2014/main" id="{25F82FED-1688-441A-9F94-8711E9B76706}"/>
                    </a:ext>
                  </a:extLst>
                </p:cNvPr>
                <p:cNvSpPr txBox="1"/>
                <p:nvPr/>
              </p:nvSpPr>
              <p:spPr>
                <a:xfrm>
                  <a:off x="5664182" y="427449"/>
                  <a:ext cx="3033271" cy="138968"/>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4">
                          <a:lumMod val="75000"/>
                        </a:schemeClr>
                      </a:solidFill>
                      <a:effectLst/>
                      <a:uLnTx/>
                      <a:uFillTx/>
                      <a:latin typeface="Arial" panose="020B0604020202020204" pitchFamily="34" charset="0"/>
                      <a:cs typeface="Arial" panose="020B0604020202020204" pitchFamily="34" charset="0"/>
                    </a:rPr>
                    <a:t>LOREM IPSUM</a:t>
                  </a:r>
                </a:p>
              </p:txBody>
            </p:sp>
          </p:grpSp>
          <p:grpSp>
            <p:nvGrpSpPr>
              <p:cNvPr id="141" name="Group 140">
                <a:extLst>
                  <a:ext uri="{FF2B5EF4-FFF2-40B4-BE49-F238E27FC236}">
                    <a16:creationId xmlns:a16="http://schemas.microsoft.com/office/drawing/2014/main" id="{9E841E94-04C5-430D-92D5-C8A4D8B5A63D}"/>
                  </a:ext>
                </a:extLst>
              </p:cNvPr>
              <p:cNvGrpSpPr/>
              <p:nvPr/>
            </p:nvGrpSpPr>
            <p:grpSpPr>
              <a:xfrm>
                <a:off x="4962684" y="388818"/>
                <a:ext cx="601302" cy="601302"/>
                <a:chOff x="4962684" y="388818"/>
                <a:chExt cx="601302" cy="601302"/>
              </a:xfrm>
            </p:grpSpPr>
            <p:grpSp>
              <p:nvGrpSpPr>
                <p:cNvPr id="142" name="Group 141">
                  <a:extLst>
                    <a:ext uri="{FF2B5EF4-FFF2-40B4-BE49-F238E27FC236}">
                      <a16:creationId xmlns:a16="http://schemas.microsoft.com/office/drawing/2014/main" id="{1E77EFF3-9C9C-41EE-A88B-6EEDA5322A71}"/>
                    </a:ext>
                  </a:extLst>
                </p:cNvPr>
                <p:cNvGrpSpPr/>
                <p:nvPr/>
              </p:nvGrpSpPr>
              <p:grpSpPr>
                <a:xfrm>
                  <a:off x="4962684" y="388818"/>
                  <a:ext cx="601302" cy="601302"/>
                  <a:chOff x="4925804" y="576032"/>
                  <a:chExt cx="601302" cy="601302"/>
                </a:xfrm>
              </p:grpSpPr>
              <p:sp>
                <p:nvSpPr>
                  <p:cNvPr id="144" name="Oval 143">
                    <a:extLst>
                      <a:ext uri="{FF2B5EF4-FFF2-40B4-BE49-F238E27FC236}">
                        <a16:creationId xmlns:a16="http://schemas.microsoft.com/office/drawing/2014/main" id="{196EB9B6-2AC1-43A5-B837-FE7FEAEEAC94}"/>
                      </a:ext>
                    </a:extLst>
                  </p:cNvPr>
                  <p:cNvSpPr/>
                  <p:nvPr/>
                </p:nvSpPr>
                <p:spPr>
                  <a:xfrm>
                    <a:off x="4925804" y="576032"/>
                    <a:ext cx="601302" cy="601302"/>
                  </a:xfrm>
                  <a:prstGeom prst="ellipse">
                    <a:avLst/>
                  </a:prstGeom>
                  <a:solidFill>
                    <a:sysClr val="window" lastClr="FFFFFF"/>
                  </a:solidFill>
                  <a:ln w="12700" cap="flat" cmpd="sng" algn="ctr">
                    <a:noFill/>
                    <a:prstDash val="solid"/>
                    <a:miter lim="800000"/>
                  </a:ln>
                  <a:effectLst>
                    <a:outerShdw blurRad="38100" dist="254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45" name="Oval 144">
                    <a:extLst>
                      <a:ext uri="{FF2B5EF4-FFF2-40B4-BE49-F238E27FC236}">
                        <a16:creationId xmlns:a16="http://schemas.microsoft.com/office/drawing/2014/main" id="{354759D2-4C0C-4A0A-9DFE-0016182E6F65}"/>
                      </a:ext>
                    </a:extLst>
                  </p:cNvPr>
                  <p:cNvSpPr/>
                  <p:nvPr/>
                </p:nvSpPr>
                <p:spPr>
                  <a:xfrm>
                    <a:off x="4977983" y="628211"/>
                    <a:ext cx="496943" cy="496943"/>
                  </a:xfrm>
                  <a:prstGeom prst="ellipse">
                    <a:avLst/>
                  </a:prstGeom>
                  <a:solidFill>
                    <a:srgbClr val="016AA3"/>
                  </a:solidFill>
                  <a:ln w="12700" cap="flat" cmpd="sng" algn="ctr">
                    <a:noFill/>
                    <a:prstDash val="solid"/>
                    <a:miter lim="800000"/>
                  </a:ln>
                  <a:effectLst>
                    <a:outerShdw blurRad="38100" dist="254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grpSp>
            <p:sp>
              <p:nvSpPr>
                <p:cNvPr id="143" name="TextBox 142">
                  <a:extLst>
                    <a:ext uri="{FF2B5EF4-FFF2-40B4-BE49-F238E27FC236}">
                      <a16:creationId xmlns:a16="http://schemas.microsoft.com/office/drawing/2014/main" id="{CE339D90-F034-4504-B85B-3AD8CA5A62D4}"/>
                    </a:ext>
                  </a:extLst>
                </p:cNvPr>
                <p:cNvSpPr txBox="1"/>
                <p:nvPr/>
              </p:nvSpPr>
              <p:spPr>
                <a:xfrm>
                  <a:off x="5074096" y="593650"/>
                  <a:ext cx="378479" cy="185290"/>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57%</a:t>
                  </a:r>
                </a:p>
              </p:txBody>
            </p:sp>
          </p:grpSp>
        </p:grpSp>
        <p:grpSp>
          <p:nvGrpSpPr>
            <p:cNvPr id="120" name="Group 119">
              <a:extLst>
                <a:ext uri="{FF2B5EF4-FFF2-40B4-BE49-F238E27FC236}">
                  <a16:creationId xmlns:a16="http://schemas.microsoft.com/office/drawing/2014/main" id="{7A2B4640-89E7-489F-9911-AC45E4084350}"/>
                </a:ext>
              </a:extLst>
            </p:cNvPr>
            <p:cNvGrpSpPr/>
            <p:nvPr/>
          </p:nvGrpSpPr>
          <p:grpSpPr>
            <a:xfrm>
              <a:off x="4977431" y="1119922"/>
              <a:ext cx="3734769" cy="601302"/>
              <a:chOff x="4962684" y="388818"/>
              <a:chExt cx="3734769" cy="601302"/>
            </a:xfrm>
          </p:grpSpPr>
          <p:grpSp>
            <p:nvGrpSpPr>
              <p:cNvPr id="132" name="Group 131">
                <a:extLst>
                  <a:ext uri="{FF2B5EF4-FFF2-40B4-BE49-F238E27FC236}">
                    <a16:creationId xmlns:a16="http://schemas.microsoft.com/office/drawing/2014/main" id="{7C07E97B-EAAE-43F6-9B7E-72FA2D374957}"/>
                  </a:ext>
                </a:extLst>
              </p:cNvPr>
              <p:cNvGrpSpPr/>
              <p:nvPr/>
            </p:nvGrpSpPr>
            <p:grpSpPr>
              <a:xfrm>
                <a:off x="5664182" y="451790"/>
                <a:ext cx="3033271" cy="413771"/>
                <a:chOff x="5664182" y="427449"/>
                <a:chExt cx="3033271" cy="413771"/>
              </a:xfrm>
            </p:grpSpPr>
            <p:sp>
              <p:nvSpPr>
                <p:cNvPr id="138" name="TextBox 137">
                  <a:extLst>
                    <a:ext uri="{FF2B5EF4-FFF2-40B4-BE49-F238E27FC236}">
                      <a16:creationId xmlns:a16="http://schemas.microsoft.com/office/drawing/2014/main" id="{5B7D3B26-2314-4952-9EDE-6F91CBA34134}"/>
                    </a:ext>
                  </a:extLst>
                </p:cNvPr>
                <p:cNvSpPr txBox="1"/>
                <p:nvPr/>
              </p:nvSpPr>
              <p:spPr>
                <a:xfrm>
                  <a:off x="5664182" y="586446"/>
                  <a:ext cx="3033271" cy="254774"/>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a:t>
                  </a:r>
                  <a:r>
                    <a:rPr kumimoji="0" lang="en-US" sz="11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Ipsum</a:t>
                  </a:r>
                  <a:r>
                    <a:rPr kumimoji="0" lang="en-US" sz="11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is simply dummy text of the printing and typesetting industry. </a:t>
                  </a:r>
                </a:p>
              </p:txBody>
            </p:sp>
            <p:sp>
              <p:nvSpPr>
                <p:cNvPr id="139" name="TextBox 138">
                  <a:extLst>
                    <a:ext uri="{FF2B5EF4-FFF2-40B4-BE49-F238E27FC236}">
                      <a16:creationId xmlns:a16="http://schemas.microsoft.com/office/drawing/2014/main" id="{C01C9008-511B-4731-8BA6-0FE49F44F966}"/>
                    </a:ext>
                  </a:extLst>
                </p:cNvPr>
                <p:cNvSpPr txBox="1"/>
                <p:nvPr/>
              </p:nvSpPr>
              <p:spPr>
                <a:xfrm>
                  <a:off x="5664182" y="427449"/>
                  <a:ext cx="3033271" cy="138968"/>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4">
                          <a:lumMod val="75000"/>
                        </a:schemeClr>
                      </a:solidFill>
                      <a:effectLst/>
                      <a:uLnTx/>
                      <a:uFillTx/>
                      <a:latin typeface="Arial" panose="020B0604020202020204" pitchFamily="34" charset="0"/>
                      <a:cs typeface="Arial" panose="020B0604020202020204" pitchFamily="34" charset="0"/>
                    </a:rPr>
                    <a:t>LOREM IPSUM</a:t>
                  </a:r>
                </a:p>
              </p:txBody>
            </p:sp>
          </p:grpSp>
          <p:grpSp>
            <p:nvGrpSpPr>
              <p:cNvPr id="133" name="Group 132">
                <a:extLst>
                  <a:ext uri="{FF2B5EF4-FFF2-40B4-BE49-F238E27FC236}">
                    <a16:creationId xmlns:a16="http://schemas.microsoft.com/office/drawing/2014/main" id="{D8F54D09-47A8-4C4C-B4A3-A32FE1D05F52}"/>
                  </a:ext>
                </a:extLst>
              </p:cNvPr>
              <p:cNvGrpSpPr/>
              <p:nvPr/>
            </p:nvGrpSpPr>
            <p:grpSpPr>
              <a:xfrm>
                <a:off x="4962684" y="388818"/>
                <a:ext cx="601302" cy="601302"/>
                <a:chOff x="4962684" y="388818"/>
                <a:chExt cx="601302" cy="601302"/>
              </a:xfrm>
            </p:grpSpPr>
            <p:grpSp>
              <p:nvGrpSpPr>
                <p:cNvPr id="134" name="Group 133">
                  <a:extLst>
                    <a:ext uri="{FF2B5EF4-FFF2-40B4-BE49-F238E27FC236}">
                      <a16:creationId xmlns:a16="http://schemas.microsoft.com/office/drawing/2014/main" id="{AA8E2864-B18B-4084-A974-0755E798C055}"/>
                    </a:ext>
                  </a:extLst>
                </p:cNvPr>
                <p:cNvGrpSpPr/>
                <p:nvPr/>
              </p:nvGrpSpPr>
              <p:grpSpPr>
                <a:xfrm>
                  <a:off x="4962684" y="388818"/>
                  <a:ext cx="601302" cy="601302"/>
                  <a:chOff x="4925804" y="576032"/>
                  <a:chExt cx="601302" cy="601302"/>
                </a:xfrm>
              </p:grpSpPr>
              <p:sp>
                <p:nvSpPr>
                  <p:cNvPr id="136" name="Oval 135">
                    <a:extLst>
                      <a:ext uri="{FF2B5EF4-FFF2-40B4-BE49-F238E27FC236}">
                        <a16:creationId xmlns:a16="http://schemas.microsoft.com/office/drawing/2014/main" id="{6213F4D5-D514-4C0A-B16E-7F1205594A77}"/>
                      </a:ext>
                    </a:extLst>
                  </p:cNvPr>
                  <p:cNvSpPr/>
                  <p:nvPr/>
                </p:nvSpPr>
                <p:spPr>
                  <a:xfrm>
                    <a:off x="4925804" y="576032"/>
                    <a:ext cx="601302" cy="601302"/>
                  </a:xfrm>
                  <a:prstGeom prst="ellipse">
                    <a:avLst/>
                  </a:prstGeom>
                  <a:solidFill>
                    <a:sysClr val="window" lastClr="FFFFFF"/>
                  </a:solidFill>
                  <a:ln w="12700" cap="flat" cmpd="sng" algn="ctr">
                    <a:noFill/>
                    <a:prstDash val="solid"/>
                    <a:miter lim="800000"/>
                  </a:ln>
                  <a:effectLst>
                    <a:outerShdw blurRad="38100" dist="254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37" name="Oval 136">
                    <a:extLst>
                      <a:ext uri="{FF2B5EF4-FFF2-40B4-BE49-F238E27FC236}">
                        <a16:creationId xmlns:a16="http://schemas.microsoft.com/office/drawing/2014/main" id="{13241949-846E-4DCA-BEC0-D2DC50EF1AF6}"/>
                      </a:ext>
                    </a:extLst>
                  </p:cNvPr>
                  <p:cNvSpPr/>
                  <p:nvPr/>
                </p:nvSpPr>
                <p:spPr>
                  <a:xfrm>
                    <a:off x="4977983" y="628211"/>
                    <a:ext cx="496943" cy="496943"/>
                  </a:xfrm>
                  <a:prstGeom prst="ellipse">
                    <a:avLst/>
                  </a:prstGeom>
                  <a:solidFill>
                    <a:schemeClr val="accent1">
                      <a:lumMod val="75000"/>
                    </a:schemeClr>
                  </a:solidFill>
                  <a:ln w="12700" cap="flat" cmpd="sng" algn="ctr">
                    <a:noFill/>
                    <a:prstDash val="solid"/>
                    <a:miter lim="800000"/>
                  </a:ln>
                  <a:effectLst>
                    <a:outerShdw blurRad="38100" dist="254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grpSp>
            <p:sp>
              <p:nvSpPr>
                <p:cNvPr id="135" name="TextBox 134">
                  <a:extLst>
                    <a:ext uri="{FF2B5EF4-FFF2-40B4-BE49-F238E27FC236}">
                      <a16:creationId xmlns:a16="http://schemas.microsoft.com/office/drawing/2014/main" id="{D1147398-D5FA-45E4-9546-4567EA47D0A7}"/>
                    </a:ext>
                  </a:extLst>
                </p:cNvPr>
                <p:cNvSpPr txBox="1"/>
                <p:nvPr/>
              </p:nvSpPr>
              <p:spPr>
                <a:xfrm>
                  <a:off x="5082365" y="593425"/>
                  <a:ext cx="378479" cy="185290"/>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25%</a:t>
                  </a:r>
                </a:p>
              </p:txBody>
            </p:sp>
          </p:grpSp>
        </p:grpSp>
        <p:grpSp>
          <p:nvGrpSpPr>
            <p:cNvPr id="121" name="Group 120">
              <a:extLst>
                <a:ext uri="{FF2B5EF4-FFF2-40B4-BE49-F238E27FC236}">
                  <a16:creationId xmlns:a16="http://schemas.microsoft.com/office/drawing/2014/main" id="{E10D00D8-8ACE-4BC0-B40F-F6F3D0F79FF5}"/>
                </a:ext>
              </a:extLst>
            </p:cNvPr>
            <p:cNvGrpSpPr/>
            <p:nvPr/>
          </p:nvGrpSpPr>
          <p:grpSpPr>
            <a:xfrm>
              <a:off x="4977431" y="1851026"/>
              <a:ext cx="3734769" cy="601302"/>
              <a:chOff x="4962684" y="388818"/>
              <a:chExt cx="3734769" cy="601302"/>
            </a:xfrm>
          </p:grpSpPr>
          <p:grpSp>
            <p:nvGrpSpPr>
              <p:cNvPr id="124" name="Group 123">
                <a:extLst>
                  <a:ext uri="{FF2B5EF4-FFF2-40B4-BE49-F238E27FC236}">
                    <a16:creationId xmlns:a16="http://schemas.microsoft.com/office/drawing/2014/main" id="{B9F77A7E-8A8F-4A91-9357-C40DAA0785D1}"/>
                  </a:ext>
                </a:extLst>
              </p:cNvPr>
              <p:cNvGrpSpPr/>
              <p:nvPr/>
            </p:nvGrpSpPr>
            <p:grpSpPr>
              <a:xfrm>
                <a:off x="5664182" y="451790"/>
                <a:ext cx="3033271" cy="422355"/>
                <a:chOff x="5664182" y="427449"/>
                <a:chExt cx="3033271" cy="422355"/>
              </a:xfrm>
            </p:grpSpPr>
            <p:sp>
              <p:nvSpPr>
                <p:cNvPr id="130" name="TextBox 129">
                  <a:extLst>
                    <a:ext uri="{FF2B5EF4-FFF2-40B4-BE49-F238E27FC236}">
                      <a16:creationId xmlns:a16="http://schemas.microsoft.com/office/drawing/2014/main" id="{27A49808-1EA8-4CC1-9704-4046713E1530}"/>
                    </a:ext>
                  </a:extLst>
                </p:cNvPr>
                <p:cNvSpPr txBox="1"/>
                <p:nvPr/>
              </p:nvSpPr>
              <p:spPr>
                <a:xfrm>
                  <a:off x="5664182" y="595030"/>
                  <a:ext cx="3033271" cy="254774"/>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Lorem </a:t>
                  </a:r>
                  <a:r>
                    <a:rPr kumimoji="0" lang="en-US" sz="11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Ipsum</a:t>
                  </a:r>
                  <a:r>
                    <a:rPr kumimoji="0" lang="en-US" sz="11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is simply dummy text of the printing and typesetting industry. </a:t>
                  </a:r>
                </a:p>
              </p:txBody>
            </p:sp>
            <p:sp>
              <p:nvSpPr>
                <p:cNvPr id="131" name="TextBox 130">
                  <a:extLst>
                    <a:ext uri="{FF2B5EF4-FFF2-40B4-BE49-F238E27FC236}">
                      <a16:creationId xmlns:a16="http://schemas.microsoft.com/office/drawing/2014/main" id="{0CFEA843-FE65-4373-9748-019378492BE0}"/>
                    </a:ext>
                  </a:extLst>
                </p:cNvPr>
                <p:cNvSpPr txBox="1"/>
                <p:nvPr/>
              </p:nvSpPr>
              <p:spPr>
                <a:xfrm>
                  <a:off x="5664182" y="427449"/>
                  <a:ext cx="3033271" cy="138968"/>
                </a:xfrm>
                <a:prstGeom prst="rect">
                  <a:avLst/>
                </a:prstGeom>
                <a:noFill/>
                <a:ln w="6350">
                  <a:noFill/>
                  <a:prstDash val="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4">
                          <a:lumMod val="75000"/>
                        </a:schemeClr>
                      </a:solidFill>
                      <a:effectLst/>
                      <a:uLnTx/>
                      <a:uFillTx/>
                      <a:latin typeface="Arial" panose="020B0604020202020204" pitchFamily="34" charset="0"/>
                      <a:cs typeface="Arial" panose="020B0604020202020204" pitchFamily="34" charset="0"/>
                    </a:rPr>
                    <a:t>LOREM IPSUM</a:t>
                  </a:r>
                </a:p>
              </p:txBody>
            </p:sp>
          </p:grpSp>
          <p:grpSp>
            <p:nvGrpSpPr>
              <p:cNvPr id="125" name="Group 124">
                <a:extLst>
                  <a:ext uri="{FF2B5EF4-FFF2-40B4-BE49-F238E27FC236}">
                    <a16:creationId xmlns:a16="http://schemas.microsoft.com/office/drawing/2014/main" id="{22B5CBCB-72C7-4E0A-B38D-6B89E3DAA42F}"/>
                  </a:ext>
                </a:extLst>
              </p:cNvPr>
              <p:cNvGrpSpPr/>
              <p:nvPr/>
            </p:nvGrpSpPr>
            <p:grpSpPr>
              <a:xfrm>
                <a:off x="4962684" y="388818"/>
                <a:ext cx="601302" cy="601302"/>
                <a:chOff x="4962684" y="388818"/>
                <a:chExt cx="601302" cy="601302"/>
              </a:xfrm>
            </p:grpSpPr>
            <p:grpSp>
              <p:nvGrpSpPr>
                <p:cNvPr id="126" name="Group 125">
                  <a:extLst>
                    <a:ext uri="{FF2B5EF4-FFF2-40B4-BE49-F238E27FC236}">
                      <a16:creationId xmlns:a16="http://schemas.microsoft.com/office/drawing/2014/main" id="{B6BA71A7-C822-4B52-B042-042531BA432B}"/>
                    </a:ext>
                  </a:extLst>
                </p:cNvPr>
                <p:cNvGrpSpPr/>
                <p:nvPr/>
              </p:nvGrpSpPr>
              <p:grpSpPr>
                <a:xfrm>
                  <a:off x="4962684" y="388818"/>
                  <a:ext cx="601302" cy="601302"/>
                  <a:chOff x="4925804" y="576032"/>
                  <a:chExt cx="601302" cy="601302"/>
                </a:xfrm>
              </p:grpSpPr>
              <p:sp>
                <p:nvSpPr>
                  <p:cNvPr id="128" name="Oval 127">
                    <a:extLst>
                      <a:ext uri="{FF2B5EF4-FFF2-40B4-BE49-F238E27FC236}">
                        <a16:creationId xmlns:a16="http://schemas.microsoft.com/office/drawing/2014/main" id="{405C588B-0FDC-4959-BF45-107C82017D13}"/>
                      </a:ext>
                    </a:extLst>
                  </p:cNvPr>
                  <p:cNvSpPr/>
                  <p:nvPr/>
                </p:nvSpPr>
                <p:spPr>
                  <a:xfrm>
                    <a:off x="4925804" y="576032"/>
                    <a:ext cx="601302" cy="601302"/>
                  </a:xfrm>
                  <a:prstGeom prst="ellipse">
                    <a:avLst/>
                  </a:prstGeom>
                  <a:solidFill>
                    <a:sysClr val="window" lastClr="FFFFFF"/>
                  </a:solidFill>
                  <a:ln w="12700" cap="flat" cmpd="sng" algn="ctr">
                    <a:noFill/>
                    <a:prstDash val="solid"/>
                    <a:miter lim="800000"/>
                  </a:ln>
                  <a:effectLst>
                    <a:outerShdw blurRad="38100" dist="254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sp>
                <p:nvSpPr>
                  <p:cNvPr id="129" name="Oval 128">
                    <a:extLst>
                      <a:ext uri="{FF2B5EF4-FFF2-40B4-BE49-F238E27FC236}">
                        <a16:creationId xmlns:a16="http://schemas.microsoft.com/office/drawing/2014/main" id="{D56DF3AC-C87C-439D-B245-A8F7761D0BD0}"/>
                      </a:ext>
                    </a:extLst>
                  </p:cNvPr>
                  <p:cNvSpPr/>
                  <p:nvPr/>
                </p:nvSpPr>
                <p:spPr>
                  <a:xfrm>
                    <a:off x="4977983" y="628211"/>
                    <a:ext cx="496943" cy="496943"/>
                  </a:xfrm>
                  <a:prstGeom prst="ellipse">
                    <a:avLst/>
                  </a:prstGeom>
                  <a:solidFill>
                    <a:schemeClr val="accent3">
                      <a:lumMod val="20000"/>
                      <a:lumOff val="80000"/>
                    </a:schemeClr>
                  </a:solidFill>
                  <a:ln w="12700" cap="flat" cmpd="sng" algn="ctr">
                    <a:noFill/>
                    <a:prstDash val="solid"/>
                    <a:miter lim="800000"/>
                  </a:ln>
                  <a:effectLst>
                    <a:outerShdw blurRad="38100" dist="254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Light"/>
                      <a:ea typeface="+mn-ea"/>
                      <a:cs typeface="+mn-cs"/>
                    </a:endParaRPr>
                  </a:p>
                </p:txBody>
              </p:sp>
            </p:grpSp>
            <p:sp>
              <p:nvSpPr>
                <p:cNvPr id="127" name="TextBox 126">
                  <a:extLst>
                    <a:ext uri="{FF2B5EF4-FFF2-40B4-BE49-F238E27FC236}">
                      <a16:creationId xmlns:a16="http://schemas.microsoft.com/office/drawing/2014/main" id="{48FA9246-07F6-4F8D-9D36-3DD3A56E60A3}"/>
                    </a:ext>
                  </a:extLst>
                </p:cNvPr>
                <p:cNvSpPr txBox="1"/>
                <p:nvPr/>
              </p:nvSpPr>
              <p:spPr>
                <a:xfrm>
                  <a:off x="5074096" y="592239"/>
                  <a:ext cx="378479" cy="185290"/>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14%</a:t>
                  </a:r>
                </a:p>
              </p:txBody>
            </p:sp>
          </p:grpSp>
        </p:grpSp>
        <p:cxnSp>
          <p:nvCxnSpPr>
            <p:cNvPr id="122" name="Straight Connector 121">
              <a:extLst>
                <a:ext uri="{FF2B5EF4-FFF2-40B4-BE49-F238E27FC236}">
                  <a16:creationId xmlns:a16="http://schemas.microsoft.com/office/drawing/2014/main" id="{1A8A4CDF-1556-4084-9DCE-1A9FADF52CD4}"/>
                </a:ext>
              </a:extLst>
            </p:cNvPr>
            <p:cNvCxnSpPr/>
            <p:nvPr/>
          </p:nvCxnSpPr>
          <p:spPr>
            <a:xfrm flipH="1">
              <a:off x="5014863" y="1055021"/>
              <a:ext cx="3697337" cy="0"/>
            </a:xfrm>
            <a:prstGeom prst="line">
              <a:avLst/>
            </a:prstGeom>
            <a:noFill/>
            <a:ln w="6350" cap="flat" cmpd="sng" algn="ctr">
              <a:solidFill>
                <a:srgbClr val="AAAAAA"/>
              </a:solidFill>
              <a:prstDash val="dash"/>
              <a:miter lim="800000"/>
            </a:ln>
            <a:effectLst/>
          </p:spPr>
        </p:cxnSp>
        <p:cxnSp>
          <p:nvCxnSpPr>
            <p:cNvPr id="123" name="Straight Connector 122">
              <a:extLst>
                <a:ext uri="{FF2B5EF4-FFF2-40B4-BE49-F238E27FC236}">
                  <a16:creationId xmlns:a16="http://schemas.microsoft.com/office/drawing/2014/main" id="{B284D855-041D-421A-B194-83D9C967A17E}"/>
                </a:ext>
              </a:extLst>
            </p:cNvPr>
            <p:cNvCxnSpPr/>
            <p:nvPr/>
          </p:nvCxnSpPr>
          <p:spPr>
            <a:xfrm flipH="1">
              <a:off x="5014863" y="1786125"/>
              <a:ext cx="3697337" cy="0"/>
            </a:xfrm>
            <a:prstGeom prst="line">
              <a:avLst/>
            </a:prstGeom>
            <a:noFill/>
            <a:ln w="6350" cap="flat" cmpd="sng" algn="ctr">
              <a:solidFill>
                <a:srgbClr val="AAAAAA"/>
              </a:solidFill>
              <a:prstDash val="dash"/>
              <a:miter lim="800000"/>
            </a:ln>
            <a:effectLst/>
          </p:spPr>
        </p:cxnSp>
      </p:grpSp>
      <p:sp>
        <p:nvSpPr>
          <p:cNvPr id="148" name="TextBox 147">
            <a:extLst>
              <a:ext uri="{FF2B5EF4-FFF2-40B4-BE49-F238E27FC236}">
                <a16:creationId xmlns:a16="http://schemas.microsoft.com/office/drawing/2014/main" id="{D6F87BF8-ECA5-4312-B6D9-C1EF41CA6669}"/>
              </a:ext>
            </a:extLst>
          </p:cNvPr>
          <p:cNvSpPr txBox="1"/>
          <p:nvPr/>
        </p:nvSpPr>
        <p:spPr>
          <a:xfrm>
            <a:off x="2407410" y="5201131"/>
            <a:ext cx="7377180" cy="1015663"/>
          </a:xfrm>
          <a:prstGeom prst="rect">
            <a:avLst/>
          </a:prstGeom>
          <a:noFill/>
          <a:ln w="28575">
            <a:solidFill>
              <a:schemeClr val="accent1">
                <a:lumMod val="60000"/>
                <a:lumOff val="40000"/>
              </a:schemeClr>
            </a:solidFill>
          </a:ln>
        </p:spPr>
        <p:txBody>
          <a:bodyPr wrap="square" rtlCol="0">
            <a:spAutoFit/>
          </a:bodyPr>
          <a:lstStyle/>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Get a modern PowerPoint  Presentation that is beautifully designed.  Easy to change colors,</a:t>
            </a:r>
          </a:p>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photos and Text. You can simply impress your  audience and add a unique zing and appeal</a:t>
            </a:r>
          </a:p>
          <a:p>
            <a:pPr latinLnBrk="1"/>
            <a:r>
              <a:rPr lang="en-US" altLang="ko-KR" sz="1200" dirty="0">
                <a:solidFill>
                  <a:schemeClr val="accent4">
                    <a:lumMod val="75000"/>
                  </a:schemeClr>
                </a:solidFill>
                <a:latin typeface="Arial" panose="020B0604020202020204" pitchFamily="34" charset="0"/>
                <a:cs typeface="Arial" panose="020B0604020202020204" pitchFamily="34" charset="0"/>
              </a:rPr>
              <a:t>to your Presentations. Get a modern PowerPoint  Presentation that is beautifully designed.  Easy to change colors, photos and Text. Get a modern PowerPoint  Presentation that is beautifully designed.</a:t>
            </a:r>
            <a:endParaRPr lang="en-US" altLang="ko-KR" sz="1200" dirty="0">
              <a:solidFill>
                <a:srgbClr val="179A9D"/>
              </a:solidFill>
              <a:cs typeface="Arial" pitchFamily="34" charset="0"/>
            </a:endParaRPr>
          </a:p>
          <a:p>
            <a:pPr latinLnBrk="1"/>
            <a:endParaRPr lang="en-US" altLang="ko-KR" sz="1200" dirty="0">
              <a:solidFill>
                <a:srgbClr val="179A9D"/>
              </a:solidFill>
              <a:cs typeface="Arial" pitchFamily="34" charset="0"/>
            </a:endParaRPr>
          </a:p>
        </p:txBody>
      </p:sp>
      <p:sp>
        <p:nvSpPr>
          <p:cNvPr id="149" name="Rectangle 148">
            <a:extLst>
              <a:ext uri="{FF2B5EF4-FFF2-40B4-BE49-F238E27FC236}">
                <a16:creationId xmlns:a16="http://schemas.microsoft.com/office/drawing/2014/main" id="{EE200363-F7B5-41CE-AD28-3AFC0941ACFC}"/>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16437860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59">
            <a:extLst>
              <a:ext uri="{FF2B5EF4-FFF2-40B4-BE49-F238E27FC236}">
                <a16:creationId xmlns:a16="http://schemas.microsoft.com/office/drawing/2014/main" id="{43B3403E-CDA3-4371-ACDD-C27543822797}"/>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pSp>
        <p:nvGrpSpPr>
          <p:cNvPr id="3" name="Graphic 17">
            <a:extLst>
              <a:ext uri="{FF2B5EF4-FFF2-40B4-BE49-F238E27FC236}">
                <a16:creationId xmlns:a16="http://schemas.microsoft.com/office/drawing/2014/main" id="{9CB98759-BB7D-4196-BFB7-6FDF7D24AE3F}"/>
              </a:ext>
            </a:extLst>
          </p:cNvPr>
          <p:cNvGrpSpPr/>
          <p:nvPr/>
        </p:nvGrpSpPr>
        <p:grpSpPr>
          <a:xfrm>
            <a:off x="3535711" y="1759662"/>
            <a:ext cx="5158677" cy="3027467"/>
            <a:chOff x="2687161" y="3731096"/>
            <a:chExt cx="5158677" cy="3027467"/>
          </a:xfrm>
          <a:solidFill>
            <a:sysClr val="window" lastClr="FFFFFF">
              <a:lumMod val="75000"/>
            </a:sysClr>
          </a:solidFill>
        </p:grpSpPr>
        <p:sp>
          <p:nvSpPr>
            <p:cNvPr id="4" name="Freeform: Shape 3">
              <a:extLst>
                <a:ext uri="{FF2B5EF4-FFF2-40B4-BE49-F238E27FC236}">
                  <a16:creationId xmlns:a16="http://schemas.microsoft.com/office/drawing/2014/main" id="{4F58D781-1163-4952-ACE9-1799A926430D}"/>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reeform: Shape 4">
              <a:extLst>
                <a:ext uri="{FF2B5EF4-FFF2-40B4-BE49-F238E27FC236}">
                  <a16:creationId xmlns:a16="http://schemas.microsoft.com/office/drawing/2014/main" id="{35DFE186-06AB-44C6-81EE-3119EBC6F685}"/>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 name="Freeform: Shape 5">
              <a:extLst>
                <a:ext uri="{FF2B5EF4-FFF2-40B4-BE49-F238E27FC236}">
                  <a16:creationId xmlns:a16="http://schemas.microsoft.com/office/drawing/2014/main" id="{1104E7F5-35A0-44BE-9041-79F309DFC147}"/>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 name="Freeform: Shape 6">
              <a:extLst>
                <a:ext uri="{FF2B5EF4-FFF2-40B4-BE49-F238E27FC236}">
                  <a16:creationId xmlns:a16="http://schemas.microsoft.com/office/drawing/2014/main" id="{A6BBF498-47E9-49D4-8271-ABAD562B3C65}"/>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Shape 7">
              <a:extLst>
                <a:ext uri="{FF2B5EF4-FFF2-40B4-BE49-F238E27FC236}">
                  <a16:creationId xmlns:a16="http://schemas.microsoft.com/office/drawing/2014/main" id="{3CEA4258-BC04-41FA-A395-B6B24C1ADCE0}"/>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Shape 8">
              <a:extLst>
                <a:ext uri="{FF2B5EF4-FFF2-40B4-BE49-F238E27FC236}">
                  <a16:creationId xmlns:a16="http://schemas.microsoft.com/office/drawing/2014/main" id="{1FCAE788-020A-41E6-B437-D0473AAF2EB8}"/>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Shape 9">
              <a:extLst>
                <a:ext uri="{FF2B5EF4-FFF2-40B4-BE49-F238E27FC236}">
                  <a16:creationId xmlns:a16="http://schemas.microsoft.com/office/drawing/2014/main" id="{85679FBD-EA96-48AF-8AC5-231D1D20FC7B}"/>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0">
              <a:extLst>
                <a:ext uri="{FF2B5EF4-FFF2-40B4-BE49-F238E27FC236}">
                  <a16:creationId xmlns:a16="http://schemas.microsoft.com/office/drawing/2014/main" id="{2B53441B-8813-445E-B4BC-F63BBC5ED848}"/>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Shape 11">
              <a:extLst>
                <a:ext uri="{FF2B5EF4-FFF2-40B4-BE49-F238E27FC236}">
                  <a16:creationId xmlns:a16="http://schemas.microsoft.com/office/drawing/2014/main" id="{04DC3D41-EAF1-4E3E-B6AA-17968C3CFEC2}"/>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Freeform: Shape 12">
              <a:extLst>
                <a:ext uri="{FF2B5EF4-FFF2-40B4-BE49-F238E27FC236}">
                  <a16:creationId xmlns:a16="http://schemas.microsoft.com/office/drawing/2014/main" id="{AC752D24-A9D6-4FA7-A40A-D2EFAF492A9E}"/>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Shape 13">
              <a:extLst>
                <a:ext uri="{FF2B5EF4-FFF2-40B4-BE49-F238E27FC236}">
                  <a16:creationId xmlns:a16="http://schemas.microsoft.com/office/drawing/2014/main" id="{A8A0277B-C06F-4411-B039-68542FC5D79D}"/>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 name="Freeform: Shape 14">
              <a:extLst>
                <a:ext uri="{FF2B5EF4-FFF2-40B4-BE49-F238E27FC236}">
                  <a16:creationId xmlns:a16="http://schemas.microsoft.com/office/drawing/2014/main" id="{EBEFA7EF-EB66-45C9-8258-16F92AC1C8BC}"/>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Freeform: Shape 15">
              <a:extLst>
                <a:ext uri="{FF2B5EF4-FFF2-40B4-BE49-F238E27FC236}">
                  <a16:creationId xmlns:a16="http://schemas.microsoft.com/office/drawing/2014/main" id="{003EB7BF-7647-4F1B-9D03-ECD60E5D91BB}"/>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Freeform: Shape 16">
              <a:extLst>
                <a:ext uri="{FF2B5EF4-FFF2-40B4-BE49-F238E27FC236}">
                  <a16:creationId xmlns:a16="http://schemas.microsoft.com/office/drawing/2014/main" id="{0677B8AD-FE18-40C2-B9F9-3B33E56BD0E2}"/>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 name="Freeform: Shape 17">
              <a:extLst>
                <a:ext uri="{FF2B5EF4-FFF2-40B4-BE49-F238E27FC236}">
                  <a16:creationId xmlns:a16="http://schemas.microsoft.com/office/drawing/2014/main" id="{D768AA3F-F738-4DA9-B60E-E8FA4C3F41CF}"/>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Shape 18">
              <a:extLst>
                <a:ext uri="{FF2B5EF4-FFF2-40B4-BE49-F238E27FC236}">
                  <a16:creationId xmlns:a16="http://schemas.microsoft.com/office/drawing/2014/main" id="{E5C1CC65-2CB8-4904-BD2E-3E8424EB32C2}"/>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Shape 19">
              <a:extLst>
                <a:ext uri="{FF2B5EF4-FFF2-40B4-BE49-F238E27FC236}">
                  <a16:creationId xmlns:a16="http://schemas.microsoft.com/office/drawing/2014/main" id="{7BC82AD4-1649-4008-A5E6-840555C29594}"/>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Shape 20">
              <a:extLst>
                <a:ext uri="{FF2B5EF4-FFF2-40B4-BE49-F238E27FC236}">
                  <a16:creationId xmlns:a16="http://schemas.microsoft.com/office/drawing/2014/main" id="{63E84536-5236-469A-855A-A1C16D74701D}"/>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Shape 21">
              <a:extLst>
                <a:ext uri="{FF2B5EF4-FFF2-40B4-BE49-F238E27FC236}">
                  <a16:creationId xmlns:a16="http://schemas.microsoft.com/office/drawing/2014/main" id="{A85C1844-6E93-4D99-91C8-26B640945918}"/>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Shape 22">
              <a:extLst>
                <a:ext uri="{FF2B5EF4-FFF2-40B4-BE49-F238E27FC236}">
                  <a16:creationId xmlns:a16="http://schemas.microsoft.com/office/drawing/2014/main" id="{A7B82ABA-17A8-4F45-AD2B-4BCDDFB897E9}"/>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Shape 23">
              <a:extLst>
                <a:ext uri="{FF2B5EF4-FFF2-40B4-BE49-F238E27FC236}">
                  <a16:creationId xmlns:a16="http://schemas.microsoft.com/office/drawing/2014/main" id="{B0BE60EB-4E2F-483E-A09A-41227467566A}"/>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Shape 24">
              <a:extLst>
                <a:ext uri="{FF2B5EF4-FFF2-40B4-BE49-F238E27FC236}">
                  <a16:creationId xmlns:a16="http://schemas.microsoft.com/office/drawing/2014/main" id="{DE185B1B-B2A1-42F6-8533-6A8F7BA0969E}"/>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25">
              <a:extLst>
                <a:ext uri="{FF2B5EF4-FFF2-40B4-BE49-F238E27FC236}">
                  <a16:creationId xmlns:a16="http://schemas.microsoft.com/office/drawing/2014/main" id="{A5E676A5-03BE-484A-9374-B86002F6117F}"/>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Shape 26">
              <a:extLst>
                <a:ext uri="{FF2B5EF4-FFF2-40B4-BE49-F238E27FC236}">
                  <a16:creationId xmlns:a16="http://schemas.microsoft.com/office/drawing/2014/main" id="{8FFD6A58-6606-4CAF-802B-A4EA5CA6AF5E}"/>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Shape 27">
              <a:extLst>
                <a:ext uri="{FF2B5EF4-FFF2-40B4-BE49-F238E27FC236}">
                  <a16:creationId xmlns:a16="http://schemas.microsoft.com/office/drawing/2014/main" id="{0D11E9AC-005C-4BED-9543-8E3248F7A8AB}"/>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Shape 28">
              <a:extLst>
                <a:ext uri="{FF2B5EF4-FFF2-40B4-BE49-F238E27FC236}">
                  <a16:creationId xmlns:a16="http://schemas.microsoft.com/office/drawing/2014/main" id="{8C8F7486-78A1-45FB-9E9A-8F276AC13956}"/>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Shape 29">
              <a:extLst>
                <a:ext uri="{FF2B5EF4-FFF2-40B4-BE49-F238E27FC236}">
                  <a16:creationId xmlns:a16="http://schemas.microsoft.com/office/drawing/2014/main" id="{4C252282-38CB-461E-9B4E-C90832220408}"/>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Freeform: Shape 30">
              <a:extLst>
                <a:ext uri="{FF2B5EF4-FFF2-40B4-BE49-F238E27FC236}">
                  <a16:creationId xmlns:a16="http://schemas.microsoft.com/office/drawing/2014/main" id="{2A05F41E-30CC-4B22-BD4C-C4374F63F52C}"/>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Freeform: Shape 31">
              <a:extLst>
                <a:ext uri="{FF2B5EF4-FFF2-40B4-BE49-F238E27FC236}">
                  <a16:creationId xmlns:a16="http://schemas.microsoft.com/office/drawing/2014/main" id="{1DF061EA-3965-46BB-B244-DDB024BDE6B6}"/>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Freeform: Shape 32">
              <a:extLst>
                <a:ext uri="{FF2B5EF4-FFF2-40B4-BE49-F238E27FC236}">
                  <a16:creationId xmlns:a16="http://schemas.microsoft.com/office/drawing/2014/main" id="{6C6EA779-32E0-4AE7-B327-650D3A2B8214}"/>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Freeform: Shape 33">
              <a:extLst>
                <a:ext uri="{FF2B5EF4-FFF2-40B4-BE49-F238E27FC236}">
                  <a16:creationId xmlns:a16="http://schemas.microsoft.com/office/drawing/2014/main" id="{EE107D08-44F7-4598-9C59-9CF7B0FA995F}"/>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Freeform: Shape 34">
              <a:extLst>
                <a:ext uri="{FF2B5EF4-FFF2-40B4-BE49-F238E27FC236}">
                  <a16:creationId xmlns:a16="http://schemas.microsoft.com/office/drawing/2014/main" id="{128FBE68-9229-49D2-87D0-6C223DE726AB}"/>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Freeform: Shape 35">
              <a:extLst>
                <a:ext uri="{FF2B5EF4-FFF2-40B4-BE49-F238E27FC236}">
                  <a16:creationId xmlns:a16="http://schemas.microsoft.com/office/drawing/2014/main" id="{E0A5824B-8D04-4810-8241-ABFA7D4B926E}"/>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Freeform: Shape 36">
              <a:extLst>
                <a:ext uri="{FF2B5EF4-FFF2-40B4-BE49-F238E27FC236}">
                  <a16:creationId xmlns:a16="http://schemas.microsoft.com/office/drawing/2014/main" id="{1FBEAD84-2A5B-4199-B269-2D8FF59FF7D8}"/>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Freeform: Shape 37">
              <a:extLst>
                <a:ext uri="{FF2B5EF4-FFF2-40B4-BE49-F238E27FC236}">
                  <a16:creationId xmlns:a16="http://schemas.microsoft.com/office/drawing/2014/main" id="{BB64361F-0ABE-44D6-9B95-2110EFD77A95}"/>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Freeform: Shape 38">
              <a:extLst>
                <a:ext uri="{FF2B5EF4-FFF2-40B4-BE49-F238E27FC236}">
                  <a16:creationId xmlns:a16="http://schemas.microsoft.com/office/drawing/2014/main" id="{8BFD0E45-1E75-4314-9043-0193A4E124A4}"/>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Freeform: Shape 39">
              <a:extLst>
                <a:ext uri="{FF2B5EF4-FFF2-40B4-BE49-F238E27FC236}">
                  <a16:creationId xmlns:a16="http://schemas.microsoft.com/office/drawing/2014/main" id="{D127B5DC-E5AE-4780-9D41-8A6C7AFC1B28}"/>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Freeform: Shape 40">
              <a:extLst>
                <a:ext uri="{FF2B5EF4-FFF2-40B4-BE49-F238E27FC236}">
                  <a16:creationId xmlns:a16="http://schemas.microsoft.com/office/drawing/2014/main" id="{740EABD2-8D3D-4E54-8129-3BF462DCB963}"/>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Shape 41">
              <a:extLst>
                <a:ext uri="{FF2B5EF4-FFF2-40B4-BE49-F238E27FC236}">
                  <a16:creationId xmlns:a16="http://schemas.microsoft.com/office/drawing/2014/main" id="{B59E68D6-38DD-404C-8EE0-FF74EDB35DAE}"/>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Shape 42">
              <a:extLst>
                <a:ext uri="{FF2B5EF4-FFF2-40B4-BE49-F238E27FC236}">
                  <a16:creationId xmlns:a16="http://schemas.microsoft.com/office/drawing/2014/main" id="{E1F000E1-7F5E-414C-845E-4263A244A638}"/>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Shape 43">
              <a:extLst>
                <a:ext uri="{FF2B5EF4-FFF2-40B4-BE49-F238E27FC236}">
                  <a16:creationId xmlns:a16="http://schemas.microsoft.com/office/drawing/2014/main" id="{765BC575-EDFC-4C99-9FD2-705BB135DBBD}"/>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Shape 44">
              <a:extLst>
                <a:ext uri="{FF2B5EF4-FFF2-40B4-BE49-F238E27FC236}">
                  <a16:creationId xmlns:a16="http://schemas.microsoft.com/office/drawing/2014/main" id="{A3197AF8-6FFA-4A62-8568-2012F079E9AF}"/>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Shape 45">
              <a:extLst>
                <a:ext uri="{FF2B5EF4-FFF2-40B4-BE49-F238E27FC236}">
                  <a16:creationId xmlns:a16="http://schemas.microsoft.com/office/drawing/2014/main" id="{B6CE727F-4296-46D1-9065-C863E041274D}"/>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Shape 46">
              <a:extLst>
                <a:ext uri="{FF2B5EF4-FFF2-40B4-BE49-F238E27FC236}">
                  <a16:creationId xmlns:a16="http://schemas.microsoft.com/office/drawing/2014/main" id="{01237E89-982D-40C7-9475-B2A7110BA13C}"/>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Freeform: Shape 47">
              <a:extLst>
                <a:ext uri="{FF2B5EF4-FFF2-40B4-BE49-F238E27FC236}">
                  <a16:creationId xmlns:a16="http://schemas.microsoft.com/office/drawing/2014/main" id="{BB4E074D-A4A4-4156-8886-6F6E45178129}"/>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Shape 48">
              <a:extLst>
                <a:ext uri="{FF2B5EF4-FFF2-40B4-BE49-F238E27FC236}">
                  <a16:creationId xmlns:a16="http://schemas.microsoft.com/office/drawing/2014/main" id="{369DEDF7-844F-43B2-8A2C-B831B7F546DB}"/>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Freeform: Shape 49">
              <a:extLst>
                <a:ext uri="{FF2B5EF4-FFF2-40B4-BE49-F238E27FC236}">
                  <a16:creationId xmlns:a16="http://schemas.microsoft.com/office/drawing/2014/main" id="{5CB8C481-AEA2-434E-A962-7201A8E2F0C5}"/>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Freeform: Shape 50">
              <a:extLst>
                <a:ext uri="{FF2B5EF4-FFF2-40B4-BE49-F238E27FC236}">
                  <a16:creationId xmlns:a16="http://schemas.microsoft.com/office/drawing/2014/main" id="{40478DB5-26AA-4140-A022-E94A82F14ABF}"/>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Freeform: Shape 51">
              <a:extLst>
                <a:ext uri="{FF2B5EF4-FFF2-40B4-BE49-F238E27FC236}">
                  <a16:creationId xmlns:a16="http://schemas.microsoft.com/office/drawing/2014/main" id="{6EDF84A0-3395-42E9-8686-CCBC092155E4}"/>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Freeform: Shape 52">
              <a:extLst>
                <a:ext uri="{FF2B5EF4-FFF2-40B4-BE49-F238E27FC236}">
                  <a16:creationId xmlns:a16="http://schemas.microsoft.com/office/drawing/2014/main" id="{39D804B5-A902-45AC-A66F-B09D899CAACF}"/>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Freeform: Shape 53">
              <a:extLst>
                <a:ext uri="{FF2B5EF4-FFF2-40B4-BE49-F238E27FC236}">
                  <a16:creationId xmlns:a16="http://schemas.microsoft.com/office/drawing/2014/main" id="{35AA3403-605B-49C4-91C6-C8866B139E25}"/>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Freeform: Shape 54">
              <a:extLst>
                <a:ext uri="{FF2B5EF4-FFF2-40B4-BE49-F238E27FC236}">
                  <a16:creationId xmlns:a16="http://schemas.microsoft.com/office/drawing/2014/main" id="{82E9298B-A732-408E-A07A-23C2BF06CFA5}"/>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Freeform: Shape 55">
              <a:extLst>
                <a:ext uri="{FF2B5EF4-FFF2-40B4-BE49-F238E27FC236}">
                  <a16:creationId xmlns:a16="http://schemas.microsoft.com/office/drawing/2014/main" id="{29D5D22F-36B0-436D-84D5-966D1E0AB851}"/>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Freeform: Shape 56">
              <a:extLst>
                <a:ext uri="{FF2B5EF4-FFF2-40B4-BE49-F238E27FC236}">
                  <a16:creationId xmlns:a16="http://schemas.microsoft.com/office/drawing/2014/main" id="{A58E406D-637A-4A6A-BFF1-2326C4CB4595}"/>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Freeform: Shape 57">
              <a:extLst>
                <a:ext uri="{FF2B5EF4-FFF2-40B4-BE49-F238E27FC236}">
                  <a16:creationId xmlns:a16="http://schemas.microsoft.com/office/drawing/2014/main" id="{56D483C8-AF9F-40F0-A97A-8C699BE86043}"/>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Freeform: Shape 58">
              <a:extLst>
                <a:ext uri="{FF2B5EF4-FFF2-40B4-BE49-F238E27FC236}">
                  <a16:creationId xmlns:a16="http://schemas.microsoft.com/office/drawing/2014/main" id="{1FA176E1-5447-439D-B4E1-8645077F1727}"/>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Freeform: Shape 59">
              <a:extLst>
                <a:ext uri="{FF2B5EF4-FFF2-40B4-BE49-F238E27FC236}">
                  <a16:creationId xmlns:a16="http://schemas.microsoft.com/office/drawing/2014/main" id="{0246B459-9D8E-4EB5-AB5E-81362F28C0A0}"/>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Freeform: Shape 60">
              <a:extLst>
                <a:ext uri="{FF2B5EF4-FFF2-40B4-BE49-F238E27FC236}">
                  <a16:creationId xmlns:a16="http://schemas.microsoft.com/office/drawing/2014/main" id="{1166E5BA-5AEC-4C07-BB1C-CE42C9BFF38A}"/>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Freeform: Shape 61">
              <a:extLst>
                <a:ext uri="{FF2B5EF4-FFF2-40B4-BE49-F238E27FC236}">
                  <a16:creationId xmlns:a16="http://schemas.microsoft.com/office/drawing/2014/main" id="{6BA0BE9C-8A94-452C-A7C0-D5D3163FF525}"/>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Freeform: Shape 62">
              <a:extLst>
                <a:ext uri="{FF2B5EF4-FFF2-40B4-BE49-F238E27FC236}">
                  <a16:creationId xmlns:a16="http://schemas.microsoft.com/office/drawing/2014/main" id="{D1E2EA36-E747-4862-9071-750B5944B22D}"/>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Freeform: Shape 63">
              <a:extLst>
                <a:ext uri="{FF2B5EF4-FFF2-40B4-BE49-F238E27FC236}">
                  <a16:creationId xmlns:a16="http://schemas.microsoft.com/office/drawing/2014/main" id="{51A3BDE0-4639-4AE4-8DAC-8E29EAC9DD71}"/>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Freeform: Shape 64">
              <a:extLst>
                <a:ext uri="{FF2B5EF4-FFF2-40B4-BE49-F238E27FC236}">
                  <a16:creationId xmlns:a16="http://schemas.microsoft.com/office/drawing/2014/main" id="{6FC5F136-0DE1-4C16-AFAD-A9C79A5F83F9}"/>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Freeform: Shape 65">
              <a:extLst>
                <a:ext uri="{FF2B5EF4-FFF2-40B4-BE49-F238E27FC236}">
                  <a16:creationId xmlns:a16="http://schemas.microsoft.com/office/drawing/2014/main" id="{DA004A98-0AEB-415B-9797-D3F18A677E08}"/>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Freeform: Shape 66">
              <a:extLst>
                <a:ext uri="{FF2B5EF4-FFF2-40B4-BE49-F238E27FC236}">
                  <a16:creationId xmlns:a16="http://schemas.microsoft.com/office/drawing/2014/main" id="{75F449E4-0B58-4FC2-84B9-192A5D0022BF}"/>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Freeform: Shape 67">
              <a:extLst>
                <a:ext uri="{FF2B5EF4-FFF2-40B4-BE49-F238E27FC236}">
                  <a16:creationId xmlns:a16="http://schemas.microsoft.com/office/drawing/2014/main" id="{F7513486-DC2B-4286-9C3C-0D05ADCF12E4}"/>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Freeform: Shape 68">
              <a:extLst>
                <a:ext uri="{FF2B5EF4-FFF2-40B4-BE49-F238E27FC236}">
                  <a16:creationId xmlns:a16="http://schemas.microsoft.com/office/drawing/2014/main" id="{720B0679-E810-48A4-A4AE-23EB6D101497}"/>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Freeform: Shape 69">
              <a:extLst>
                <a:ext uri="{FF2B5EF4-FFF2-40B4-BE49-F238E27FC236}">
                  <a16:creationId xmlns:a16="http://schemas.microsoft.com/office/drawing/2014/main" id="{B0AE0F05-FC19-4D04-9D54-663583ADF5AC}"/>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Freeform: Shape 70">
              <a:extLst>
                <a:ext uri="{FF2B5EF4-FFF2-40B4-BE49-F238E27FC236}">
                  <a16:creationId xmlns:a16="http://schemas.microsoft.com/office/drawing/2014/main" id="{C07DA483-C329-4DA8-A50A-7FDFD648A543}"/>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Freeform: Shape 71">
              <a:extLst>
                <a:ext uri="{FF2B5EF4-FFF2-40B4-BE49-F238E27FC236}">
                  <a16:creationId xmlns:a16="http://schemas.microsoft.com/office/drawing/2014/main" id="{C5095C8C-5805-46CA-8E3E-4519960AF1B5}"/>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Freeform: Shape 72">
              <a:extLst>
                <a:ext uri="{FF2B5EF4-FFF2-40B4-BE49-F238E27FC236}">
                  <a16:creationId xmlns:a16="http://schemas.microsoft.com/office/drawing/2014/main" id="{304B22D6-8049-4974-A182-EAD50500CEBC}"/>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Freeform: Shape 73">
              <a:extLst>
                <a:ext uri="{FF2B5EF4-FFF2-40B4-BE49-F238E27FC236}">
                  <a16:creationId xmlns:a16="http://schemas.microsoft.com/office/drawing/2014/main" id="{5D94D99D-6777-441F-813B-20BC8FCC04F5}"/>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Shape 74">
              <a:extLst>
                <a:ext uri="{FF2B5EF4-FFF2-40B4-BE49-F238E27FC236}">
                  <a16:creationId xmlns:a16="http://schemas.microsoft.com/office/drawing/2014/main" id="{DC11E4B7-5CE9-410C-81FB-1E08D439103B}"/>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Shape 75">
              <a:extLst>
                <a:ext uri="{FF2B5EF4-FFF2-40B4-BE49-F238E27FC236}">
                  <a16:creationId xmlns:a16="http://schemas.microsoft.com/office/drawing/2014/main" id="{E04EE4C9-6A90-4465-A59A-63863D71C3E7}"/>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Shape 76">
              <a:extLst>
                <a:ext uri="{FF2B5EF4-FFF2-40B4-BE49-F238E27FC236}">
                  <a16:creationId xmlns:a16="http://schemas.microsoft.com/office/drawing/2014/main" id="{B451F894-FB1F-409A-BA14-48991D7E6E13}"/>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Shape 77">
              <a:extLst>
                <a:ext uri="{FF2B5EF4-FFF2-40B4-BE49-F238E27FC236}">
                  <a16:creationId xmlns:a16="http://schemas.microsoft.com/office/drawing/2014/main" id="{0A9DF46A-F33C-4461-A645-00FA55B16D7A}"/>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Shape 78">
              <a:extLst>
                <a:ext uri="{FF2B5EF4-FFF2-40B4-BE49-F238E27FC236}">
                  <a16:creationId xmlns:a16="http://schemas.microsoft.com/office/drawing/2014/main" id="{8A014665-FFF8-42A7-B7FF-3B554F34DBF1}"/>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Shape 79">
              <a:extLst>
                <a:ext uri="{FF2B5EF4-FFF2-40B4-BE49-F238E27FC236}">
                  <a16:creationId xmlns:a16="http://schemas.microsoft.com/office/drawing/2014/main" id="{CE3D6193-6B01-4C6B-A8E5-4395B165496B}"/>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1" name="Freeform: Shape 80">
              <a:extLst>
                <a:ext uri="{FF2B5EF4-FFF2-40B4-BE49-F238E27FC236}">
                  <a16:creationId xmlns:a16="http://schemas.microsoft.com/office/drawing/2014/main" id="{63632A48-E883-459F-9BDF-DE0662EB64DF}"/>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2" name="Freeform: Shape 81">
              <a:extLst>
                <a:ext uri="{FF2B5EF4-FFF2-40B4-BE49-F238E27FC236}">
                  <a16:creationId xmlns:a16="http://schemas.microsoft.com/office/drawing/2014/main" id="{01F06CBE-88E5-4F65-B15A-4813C7F18F17}"/>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3" name="Freeform: Shape 82">
              <a:extLst>
                <a:ext uri="{FF2B5EF4-FFF2-40B4-BE49-F238E27FC236}">
                  <a16:creationId xmlns:a16="http://schemas.microsoft.com/office/drawing/2014/main" id="{4B66DE56-69CB-48DB-A49A-B37136483CD4}"/>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4" name="Freeform: Shape 83">
              <a:extLst>
                <a:ext uri="{FF2B5EF4-FFF2-40B4-BE49-F238E27FC236}">
                  <a16:creationId xmlns:a16="http://schemas.microsoft.com/office/drawing/2014/main" id="{B8FF4644-6EDE-4FF1-B789-3FC629A50A9D}"/>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5" name="Freeform: Shape 84">
              <a:extLst>
                <a:ext uri="{FF2B5EF4-FFF2-40B4-BE49-F238E27FC236}">
                  <a16:creationId xmlns:a16="http://schemas.microsoft.com/office/drawing/2014/main" id="{607A18EC-AAE5-4209-9490-B18C63AEDBBA}"/>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6" name="Freeform: Shape 85">
              <a:extLst>
                <a:ext uri="{FF2B5EF4-FFF2-40B4-BE49-F238E27FC236}">
                  <a16:creationId xmlns:a16="http://schemas.microsoft.com/office/drawing/2014/main" id="{DB79BBB5-E8D5-4FC6-A995-CE82D034EB9F}"/>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7" name="Freeform: Shape 86">
              <a:extLst>
                <a:ext uri="{FF2B5EF4-FFF2-40B4-BE49-F238E27FC236}">
                  <a16:creationId xmlns:a16="http://schemas.microsoft.com/office/drawing/2014/main" id="{1D04F1C1-D9A5-4A87-B822-7EB4A9DD1FFD}"/>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8" name="Freeform: Shape 87">
              <a:extLst>
                <a:ext uri="{FF2B5EF4-FFF2-40B4-BE49-F238E27FC236}">
                  <a16:creationId xmlns:a16="http://schemas.microsoft.com/office/drawing/2014/main" id="{B904AD62-B000-413C-8ADE-D6EDE82CC9A8}"/>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Shape 88">
              <a:extLst>
                <a:ext uri="{FF2B5EF4-FFF2-40B4-BE49-F238E27FC236}">
                  <a16:creationId xmlns:a16="http://schemas.microsoft.com/office/drawing/2014/main" id="{60B12C1A-216D-43D8-8CE6-A60707D06BB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Shape 89">
              <a:extLst>
                <a:ext uri="{FF2B5EF4-FFF2-40B4-BE49-F238E27FC236}">
                  <a16:creationId xmlns:a16="http://schemas.microsoft.com/office/drawing/2014/main" id="{FD11BA2C-E00D-4F32-9075-A64C2F1A9027}"/>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Shape 90">
              <a:extLst>
                <a:ext uri="{FF2B5EF4-FFF2-40B4-BE49-F238E27FC236}">
                  <a16:creationId xmlns:a16="http://schemas.microsoft.com/office/drawing/2014/main" id="{04397E9F-DC84-414B-9C86-83A06CC14282}"/>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Freeform: Shape 91">
              <a:extLst>
                <a:ext uri="{FF2B5EF4-FFF2-40B4-BE49-F238E27FC236}">
                  <a16:creationId xmlns:a16="http://schemas.microsoft.com/office/drawing/2014/main" id="{857225AA-5272-4F38-B88D-94B85D377E4D}"/>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Freeform: Shape 92">
              <a:extLst>
                <a:ext uri="{FF2B5EF4-FFF2-40B4-BE49-F238E27FC236}">
                  <a16:creationId xmlns:a16="http://schemas.microsoft.com/office/drawing/2014/main" id="{BC432B71-899C-4927-BCAC-4293D6D71B76}"/>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Freeform: Shape 93">
              <a:extLst>
                <a:ext uri="{FF2B5EF4-FFF2-40B4-BE49-F238E27FC236}">
                  <a16:creationId xmlns:a16="http://schemas.microsoft.com/office/drawing/2014/main" id="{6C045556-8715-426E-BF87-613FD28FDCC9}"/>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Freeform: Shape 94">
              <a:extLst>
                <a:ext uri="{FF2B5EF4-FFF2-40B4-BE49-F238E27FC236}">
                  <a16:creationId xmlns:a16="http://schemas.microsoft.com/office/drawing/2014/main" id="{AB879E0C-64C4-4B13-8142-C9F4CE074E8F}"/>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6" name="Freeform: Shape 95">
              <a:extLst>
                <a:ext uri="{FF2B5EF4-FFF2-40B4-BE49-F238E27FC236}">
                  <a16:creationId xmlns:a16="http://schemas.microsoft.com/office/drawing/2014/main" id="{1F2CF322-71A5-4A34-9514-6C9994E630CB}"/>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7" name="Freeform: Shape 96">
              <a:extLst>
                <a:ext uri="{FF2B5EF4-FFF2-40B4-BE49-F238E27FC236}">
                  <a16:creationId xmlns:a16="http://schemas.microsoft.com/office/drawing/2014/main" id="{C50F4063-973C-4496-87CE-722E0BCA84C5}"/>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8" name="Freeform: Shape 97">
              <a:extLst>
                <a:ext uri="{FF2B5EF4-FFF2-40B4-BE49-F238E27FC236}">
                  <a16:creationId xmlns:a16="http://schemas.microsoft.com/office/drawing/2014/main" id="{DA183E11-F5AA-4601-93EC-CAB950E3E05D}"/>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Freeform: Shape 98">
              <a:extLst>
                <a:ext uri="{FF2B5EF4-FFF2-40B4-BE49-F238E27FC236}">
                  <a16:creationId xmlns:a16="http://schemas.microsoft.com/office/drawing/2014/main" id="{3205E5E7-C245-499E-A238-670F7F3E843B}"/>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0" name="Freeform: Shape 99">
              <a:extLst>
                <a:ext uri="{FF2B5EF4-FFF2-40B4-BE49-F238E27FC236}">
                  <a16:creationId xmlns:a16="http://schemas.microsoft.com/office/drawing/2014/main" id="{F2CA491E-D175-4B6C-AC70-BC20F3268BF5}"/>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Freeform: Shape 100">
              <a:extLst>
                <a:ext uri="{FF2B5EF4-FFF2-40B4-BE49-F238E27FC236}">
                  <a16:creationId xmlns:a16="http://schemas.microsoft.com/office/drawing/2014/main" id="{21BF0B30-E515-4C0B-92F0-9EE6408A4232}"/>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2" name="Freeform: Shape 101">
              <a:extLst>
                <a:ext uri="{FF2B5EF4-FFF2-40B4-BE49-F238E27FC236}">
                  <a16:creationId xmlns:a16="http://schemas.microsoft.com/office/drawing/2014/main" id="{B2A10FAB-E650-4013-96F9-8092E777A36E}"/>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Freeform: Shape 102">
              <a:extLst>
                <a:ext uri="{FF2B5EF4-FFF2-40B4-BE49-F238E27FC236}">
                  <a16:creationId xmlns:a16="http://schemas.microsoft.com/office/drawing/2014/main" id="{15914219-1368-4550-A6EF-EA6A4B42D8DF}"/>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Shape 103">
              <a:extLst>
                <a:ext uri="{FF2B5EF4-FFF2-40B4-BE49-F238E27FC236}">
                  <a16:creationId xmlns:a16="http://schemas.microsoft.com/office/drawing/2014/main" id="{A1C30130-9D1F-401E-88DE-B1232951F244}"/>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Shape 104">
              <a:extLst>
                <a:ext uri="{FF2B5EF4-FFF2-40B4-BE49-F238E27FC236}">
                  <a16:creationId xmlns:a16="http://schemas.microsoft.com/office/drawing/2014/main" id="{93E24CE8-7BC5-42DA-A5E8-A8EF37A91AD8}"/>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Shape 105">
              <a:extLst>
                <a:ext uri="{FF2B5EF4-FFF2-40B4-BE49-F238E27FC236}">
                  <a16:creationId xmlns:a16="http://schemas.microsoft.com/office/drawing/2014/main" id="{11D4DABF-70E9-4EAA-A9DE-CEFC8BA7A24F}"/>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Shape 106">
              <a:extLst>
                <a:ext uri="{FF2B5EF4-FFF2-40B4-BE49-F238E27FC236}">
                  <a16:creationId xmlns:a16="http://schemas.microsoft.com/office/drawing/2014/main" id="{7D4D4D8A-2163-44B1-B7E0-8700CC78F671}"/>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Shape 107">
              <a:extLst>
                <a:ext uri="{FF2B5EF4-FFF2-40B4-BE49-F238E27FC236}">
                  <a16:creationId xmlns:a16="http://schemas.microsoft.com/office/drawing/2014/main" id="{773C18CC-D75D-4701-9AD8-CB12040AD4D0}"/>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Shape 108">
              <a:extLst>
                <a:ext uri="{FF2B5EF4-FFF2-40B4-BE49-F238E27FC236}">
                  <a16:creationId xmlns:a16="http://schemas.microsoft.com/office/drawing/2014/main" id="{C75BABF8-FF80-4629-859C-69C899463F9A}"/>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Shape 109">
              <a:extLst>
                <a:ext uri="{FF2B5EF4-FFF2-40B4-BE49-F238E27FC236}">
                  <a16:creationId xmlns:a16="http://schemas.microsoft.com/office/drawing/2014/main" id="{2CE1A4D9-D19C-4D4B-BC6E-2421EB9B1982}"/>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10">
              <a:extLst>
                <a:ext uri="{FF2B5EF4-FFF2-40B4-BE49-F238E27FC236}">
                  <a16:creationId xmlns:a16="http://schemas.microsoft.com/office/drawing/2014/main" id="{CBC3869D-D8C7-43C7-B847-C79BD297660C}"/>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Freeform: Shape 111">
              <a:extLst>
                <a:ext uri="{FF2B5EF4-FFF2-40B4-BE49-F238E27FC236}">
                  <a16:creationId xmlns:a16="http://schemas.microsoft.com/office/drawing/2014/main" id="{60FF5223-53A1-4EA0-84E5-8A0B0C232F83}"/>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3" name="Freeform: Shape 112">
              <a:extLst>
                <a:ext uri="{FF2B5EF4-FFF2-40B4-BE49-F238E27FC236}">
                  <a16:creationId xmlns:a16="http://schemas.microsoft.com/office/drawing/2014/main" id="{A6FFCF83-BD4D-4CF0-9D35-55587246EA55}"/>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Freeform: Shape 113">
              <a:extLst>
                <a:ext uri="{FF2B5EF4-FFF2-40B4-BE49-F238E27FC236}">
                  <a16:creationId xmlns:a16="http://schemas.microsoft.com/office/drawing/2014/main" id="{74A4D49E-6A28-40F6-AF86-306A2D961CFD}"/>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Freeform: Shape 114">
              <a:extLst>
                <a:ext uri="{FF2B5EF4-FFF2-40B4-BE49-F238E27FC236}">
                  <a16:creationId xmlns:a16="http://schemas.microsoft.com/office/drawing/2014/main" id="{BBA3AB42-1A9B-4392-A082-4CB94C3C11DA}"/>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6" name="그룹 23">
            <a:extLst>
              <a:ext uri="{FF2B5EF4-FFF2-40B4-BE49-F238E27FC236}">
                <a16:creationId xmlns:a16="http://schemas.microsoft.com/office/drawing/2014/main" id="{4D98EB64-A3C8-4E7A-B876-2E69E22E620A}"/>
              </a:ext>
            </a:extLst>
          </p:cNvPr>
          <p:cNvGrpSpPr/>
          <p:nvPr/>
        </p:nvGrpSpPr>
        <p:grpSpPr>
          <a:xfrm>
            <a:off x="8734146" y="1824493"/>
            <a:ext cx="2880000" cy="714882"/>
            <a:chOff x="8715096" y="1919743"/>
            <a:chExt cx="2880000" cy="714882"/>
          </a:xfrm>
        </p:grpSpPr>
        <p:sp>
          <p:nvSpPr>
            <p:cNvPr id="117" name="TextBox 116">
              <a:extLst>
                <a:ext uri="{FF2B5EF4-FFF2-40B4-BE49-F238E27FC236}">
                  <a16:creationId xmlns:a16="http://schemas.microsoft.com/office/drawing/2014/main" id="{CF935C9F-7F43-48C9-AC97-EB5A5F91F0AD}"/>
                </a:ext>
              </a:extLst>
            </p:cNvPr>
            <p:cNvSpPr txBox="1"/>
            <p:nvPr/>
          </p:nvSpPr>
          <p:spPr>
            <a:xfrm>
              <a:off x="8715096" y="1919743"/>
              <a:ext cx="2880000" cy="307777"/>
            </a:xfrm>
            <a:prstGeom prst="rect">
              <a:avLst/>
            </a:prstGeom>
            <a:noFill/>
          </p:spPr>
          <p:txBody>
            <a:bodyPr wrap="square" rtlCol="0">
              <a:spAutoFit/>
            </a:bodyPr>
            <a:lstStyle/>
            <a:p>
              <a:r>
                <a:rPr lang="en-US" altLang="ko-KR" sz="1400" b="1" dirty="0">
                  <a:solidFill>
                    <a:schemeClr val="accent3"/>
                  </a:solidFill>
                  <a:cs typeface="Arial" pitchFamily="34" charset="0"/>
                </a:rPr>
                <a:t>Your Text Here</a:t>
              </a:r>
              <a:endParaRPr lang="ko-KR" altLang="en-US" sz="1400" b="1" dirty="0">
                <a:solidFill>
                  <a:schemeClr val="accent3"/>
                </a:solidFill>
                <a:cs typeface="Arial" pitchFamily="34" charset="0"/>
              </a:endParaRPr>
            </a:p>
          </p:txBody>
        </p:sp>
        <p:sp>
          <p:nvSpPr>
            <p:cNvPr id="118" name="TextBox 117">
              <a:extLst>
                <a:ext uri="{FF2B5EF4-FFF2-40B4-BE49-F238E27FC236}">
                  <a16:creationId xmlns:a16="http://schemas.microsoft.com/office/drawing/2014/main" id="{96C90DB7-4199-4ADF-B035-E998901E95D4}"/>
                </a:ext>
              </a:extLst>
            </p:cNvPr>
            <p:cNvSpPr txBox="1"/>
            <p:nvPr/>
          </p:nvSpPr>
          <p:spPr>
            <a:xfrm>
              <a:off x="8715096" y="2172960"/>
              <a:ext cx="2880000" cy="461665"/>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Get a modern PowerPoint  Presentation that is beautifully designed.</a:t>
              </a:r>
              <a:endParaRPr lang="ko-KR" altLang="en-US" sz="1200" dirty="0">
                <a:solidFill>
                  <a:prstClr val="black">
                    <a:lumMod val="75000"/>
                    <a:lumOff val="25000"/>
                  </a:prstClr>
                </a:solidFill>
                <a:cs typeface="Arial" pitchFamily="34" charset="0"/>
              </a:endParaRPr>
            </a:p>
          </p:txBody>
        </p:sp>
      </p:grpSp>
      <p:grpSp>
        <p:nvGrpSpPr>
          <p:cNvPr id="119" name="그룹 24">
            <a:extLst>
              <a:ext uri="{FF2B5EF4-FFF2-40B4-BE49-F238E27FC236}">
                <a16:creationId xmlns:a16="http://schemas.microsoft.com/office/drawing/2014/main" id="{ACB2362A-6008-4C3B-A96F-FE44AD091D6B}"/>
              </a:ext>
            </a:extLst>
          </p:cNvPr>
          <p:cNvGrpSpPr/>
          <p:nvPr/>
        </p:nvGrpSpPr>
        <p:grpSpPr>
          <a:xfrm>
            <a:off x="8734146" y="2677795"/>
            <a:ext cx="2880000" cy="714882"/>
            <a:chOff x="8715096" y="2773045"/>
            <a:chExt cx="2880000" cy="714882"/>
          </a:xfrm>
        </p:grpSpPr>
        <p:sp>
          <p:nvSpPr>
            <p:cNvPr id="120" name="TextBox 119">
              <a:extLst>
                <a:ext uri="{FF2B5EF4-FFF2-40B4-BE49-F238E27FC236}">
                  <a16:creationId xmlns:a16="http://schemas.microsoft.com/office/drawing/2014/main" id="{22E9AD77-090C-41B6-BE2F-EA62A1598931}"/>
                </a:ext>
              </a:extLst>
            </p:cNvPr>
            <p:cNvSpPr txBox="1"/>
            <p:nvPr/>
          </p:nvSpPr>
          <p:spPr>
            <a:xfrm>
              <a:off x="8715096" y="2773045"/>
              <a:ext cx="2880000" cy="307777"/>
            </a:xfrm>
            <a:prstGeom prst="rect">
              <a:avLst/>
            </a:prstGeom>
            <a:noFill/>
          </p:spPr>
          <p:txBody>
            <a:bodyPr wrap="square" rtlCol="0">
              <a:spAutoFit/>
            </a:bodyPr>
            <a:lstStyle/>
            <a:p>
              <a:r>
                <a:rPr lang="en-US" altLang="ko-KR" sz="1400" b="1" dirty="0">
                  <a:solidFill>
                    <a:schemeClr val="accent3"/>
                  </a:solidFill>
                  <a:cs typeface="Arial" pitchFamily="34" charset="0"/>
                </a:rPr>
                <a:t>Your Text Here</a:t>
              </a:r>
              <a:endParaRPr lang="ko-KR" altLang="en-US" sz="1400" b="1" dirty="0">
                <a:solidFill>
                  <a:schemeClr val="accent3"/>
                </a:solidFill>
                <a:cs typeface="Arial" pitchFamily="34" charset="0"/>
              </a:endParaRPr>
            </a:p>
          </p:txBody>
        </p:sp>
        <p:sp>
          <p:nvSpPr>
            <p:cNvPr id="121" name="TextBox 120">
              <a:extLst>
                <a:ext uri="{FF2B5EF4-FFF2-40B4-BE49-F238E27FC236}">
                  <a16:creationId xmlns:a16="http://schemas.microsoft.com/office/drawing/2014/main" id="{239B3761-5898-43F9-891B-BA4E1321E791}"/>
                </a:ext>
              </a:extLst>
            </p:cNvPr>
            <p:cNvSpPr txBox="1"/>
            <p:nvPr/>
          </p:nvSpPr>
          <p:spPr>
            <a:xfrm>
              <a:off x="8715096" y="3026262"/>
              <a:ext cx="2880000" cy="461665"/>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Get a modern PowerPoint  Presentation that is beautifully designed.</a:t>
              </a:r>
              <a:endParaRPr lang="ko-KR" altLang="en-US" sz="1200" dirty="0">
                <a:solidFill>
                  <a:prstClr val="black">
                    <a:lumMod val="75000"/>
                    <a:lumOff val="25000"/>
                  </a:prstClr>
                </a:solidFill>
                <a:cs typeface="Arial" pitchFamily="34" charset="0"/>
              </a:endParaRPr>
            </a:p>
          </p:txBody>
        </p:sp>
      </p:grpSp>
      <p:grpSp>
        <p:nvGrpSpPr>
          <p:cNvPr id="122" name="그룹 25">
            <a:extLst>
              <a:ext uri="{FF2B5EF4-FFF2-40B4-BE49-F238E27FC236}">
                <a16:creationId xmlns:a16="http://schemas.microsoft.com/office/drawing/2014/main" id="{5CEA7FC9-403B-4C85-8954-A7A0DD2326D9}"/>
              </a:ext>
            </a:extLst>
          </p:cNvPr>
          <p:cNvGrpSpPr/>
          <p:nvPr/>
        </p:nvGrpSpPr>
        <p:grpSpPr>
          <a:xfrm>
            <a:off x="8734146" y="3531097"/>
            <a:ext cx="2880000" cy="714882"/>
            <a:chOff x="8715096" y="3626347"/>
            <a:chExt cx="2880000" cy="714882"/>
          </a:xfrm>
        </p:grpSpPr>
        <p:sp>
          <p:nvSpPr>
            <p:cNvPr id="123" name="TextBox 122">
              <a:extLst>
                <a:ext uri="{FF2B5EF4-FFF2-40B4-BE49-F238E27FC236}">
                  <a16:creationId xmlns:a16="http://schemas.microsoft.com/office/drawing/2014/main" id="{707E61D9-F6D4-414C-ACB4-6969E8D07009}"/>
                </a:ext>
              </a:extLst>
            </p:cNvPr>
            <p:cNvSpPr txBox="1"/>
            <p:nvPr/>
          </p:nvSpPr>
          <p:spPr>
            <a:xfrm>
              <a:off x="8715096" y="3626347"/>
              <a:ext cx="2880000" cy="307777"/>
            </a:xfrm>
            <a:prstGeom prst="rect">
              <a:avLst/>
            </a:prstGeom>
            <a:noFill/>
          </p:spPr>
          <p:txBody>
            <a:bodyPr wrap="square" rtlCol="0">
              <a:spAutoFit/>
            </a:bodyPr>
            <a:lstStyle/>
            <a:p>
              <a:r>
                <a:rPr lang="en-US" altLang="ko-KR" sz="1400" b="1" dirty="0">
                  <a:solidFill>
                    <a:schemeClr val="accent3"/>
                  </a:solidFill>
                  <a:cs typeface="Arial" pitchFamily="34" charset="0"/>
                </a:rPr>
                <a:t>Your Text Here</a:t>
              </a:r>
              <a:endParaRPr lang="ko-KR" altLang="en-US" sz="1400" b="1" dirty="0">
                <a:solidFill>
                  <a:schemeClr val="accent3"/>
                </a:solidFill>
                <a:cs typeface="Arial" pitchFamily="34" charset="0"/>
              </a:endParaRPr>
            </a:p>
          </p:txBody>
        </p:sp>
        <p:sp>
          <p:nvSpPr>
            <p:cNvPr id="124" name="TextBox 123">
              <a:extLst>
                <a:ext uri="{FF2B5EF4-FFF2-40B4-BE49-F238E27FC236}">
                  <a16:creationId xmlns:a16="http://schemas.microsoft.com/office/drawing/2014/main" id="{1FCFAD7F-F7CF-4634-ACE3-78AD4E52EA87}"/>
                </a:ext>
              </a:extLst>
            </p:cNvPr>
            <p:cNvSpPr txBox="1"/>
            <p:nvPr/>
          </p:nvSpPr>
          <p:spPr>
            <a:xfrm>
              <a:off x="8715096" y="3879564"/>
              <a:ext cx="2880000" cy="461665"/>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Get a modern PowerPoint  Presentation that is beautifully designed.</a:t>
              </a:r>
              <a:endParaRPr lang="ko-KR" altLang="en-US" sz="1200" dirty="0">
                <a:solidFill>
                  <a:prstClr val="black">
                    <a:lumMod val="75000"/>
                    <a:lumOff val="25000"/>
                  </a:prstClr>
                </a:solidFill>
                <a:cs typeface="Arial" pitchFamily="34" charset="0"/>
              </a:endParaRPr>
            </a:p>
          </p:txBody>
        </p:sp>
      </p:grpSp>
      <p:grpSp>
        <p:nvGrpSpPr>
          <p:cNvPr id="125" name="그룹 30">
            <a:extLst>
              <a:ext uri="{FF2B5EF4-FFF2-40B4-BE49-F238E27FC236}">
                <a16:creationId xmlns:a16="http://schemas.microsoft.com/office/drawing/2014/main" id="{9497466C-2464-4D5F-AE8D-5C0AEE8BFF6B}"/>
              </a:ext>
            </a:extLst>
          </p:cNvPr>
          <p:cNvGrpSpPr/>
          <p:nvPr/>
        </p:nvGrpSpPr>
        <p:grpSpPr>
          <a:xfrm>
            <a:off x="660402" y="1824493"/>
            <a:ext cx="2880000" cy="714882"/>
            <a:chOff x="1705184" y="1930537"/>
            <a:chExt cx="2880000" cy="714882"/>
          </a:xfrm>
        </p:grpSpPr>
        <p:sp>
          <p:nvSpPr>
            <p:cNvPr id="126" name="TextBox 125">
              <a:extLst>
                <a:ext uri="{FF2B5EF4-FFF2-40B4-BE49-F238E27FC236}">
                  <a16:creationId xmlns:a16="http://schemas.microsoft.com/office/drawing/2014/main" id="{2C51A05A-6C8F-4A64-A53F-A670451490FE}"/>
                </a:ext>
              </a:extLst>
            </p:cNvPr>
            <p:cNvSpPr txBox="1"/>
            <p:nvPr/>
          </p:nvSpPr>
          <p:spPr>
            <a:xfrm>
              <a:off x="1705184" y="1930537"/>
              <a:ext cx="2880000" cy="307777"/>
            </a:xfrm>
            <a:prstGeom prst="rect">
              <a:avLst/>
            </a:prstGeom>
            <a:noFill/>
          </p:spPr>
          <p:txBody>
            <a:bodyPr wrap="square" rtlCol="0">
              <a:spAutoFit/>
            </a:bodyPr>
            <a:lstStyle/>
            <a:p>
              <a:pPr algn="r"/>
              <a:r>
                <a:rPr lang="en-US" altLang="ko-KR" sz="1400" b="1" dirty="0">
                  <a:solidFill>
                    <a:schemeClr val="accent3"/>
                  </a:solidFill>
                  <a:cs typeface="Arial" pitchFamily="34" charset="0"/>
                </a:rPr>
                <a:t>Your Text Here</a:t>
              </a:r>
              <a:endParaRPr lang="ko-KR" altLang="en-US" sz="1400" b="1" dirty="0">
                <a:solidFill>
                  <a:schemeClr val="accent3"/>
                </a:solidFill>
                <a:cs typeface="Arial" pitchFamily="34" charset="0"/>
              </a:endParaRPr>
            </a:p>
          </p:txBody>
        </p:sp>
        <p:sp>
          <p:nvSpPr>
            <p:cNvPr id="127" name="TextBox 126">
              <a:extLst>
                <a:ext uri="{FF2B5EF4-FFF2-40B4-BE49-F238E27FC236}">
                  <a16:creationId xmlns:a16="http://schemas.microsoft.com/office/drawing/2014/main" id="{C3DB7DBC-B88A-4377-9BC5-3991D32CCAE0}"/>
                </a:ext>
              </a:extLst>
            </p:cNvPr>
            <p:cNvSpPr txBox="1"/>
            <p:nvPr/>
          </p:nvSpPr>
          <p:spPr>
            <a:xfrm>
              <a:off x="1705184" y="2183754"/>
              <a:ext cx="2880000" cy="461665"/>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Get a modern PowerPoint  Presentation that is beautifully designed.</a:t>
              </a:r>
              <a:endParaRPr lang="ko-KR" altLang="en-US" sz="1200" dirty="0">
                <a:solidFill>
                  <a:prstClr val="black">
                    <a:lumMod val="75000"/>
                    <a:lumOff val="25000"/>
                  </a:prstClr>
                </a:solidFill>
                <a:cs typeface="Arial" pitchFamily="34" charset="0"/>
              </a:endParaRPr>
            </a:p>
          </p:txBody>
        </p:sp>
      </p:grpSp>
      <p:grpSp>
        <p:nvGrpSpPr>
          <p:cNvPr id="128" name="그룹 28">
            <a:extLst>
              <a:ext uri="{FF2B5EF4-FFF2-40B4-BE49-F238E27FC236}">
                <a16:creationId xmlns:a16="http://schemas.microsoft.com/office/drawing/2014/main" id="{F43AF2C3-9B71-42DD-BB7B-1A536CA63F7D}"/>
              </a:ext>
            </a:extLst>
          </p:cNvPr>
          <p:cNvGrpSpPr/>
          <p:nvPr/>
        </p:nvGrpSpPr>
        <p:grpSpPr>
          <a:xfrm>
            <a:off x="660402" y="2677795"/>
            <a:ext cx="2880000" cy="714882"/>
            <a:chOff x="1705184" y="2783839"/>
            <a:chExt cx="2880000" cy="714882"/>
          </a:xfrm>
        </p:grpSpPr>
        <p:sp>
          <p:nvSpPr>
            <p:cNvPr id="129" name="TextBox 128">
              <a:extLst>
                <a:ext uri="{FF2B5EF4-FFF2-40B4-BE49-F238E27FC236}">
                  <a16:creationId xmlns:a16="http://schemas.microsoft.com/office/drawing/2014/main" id="{173F9C3C-8332-4808-A139-E45CB5E2B3D0}"/>
                </a:ext>
              </a:extLst>
            </p:cNvPr>
            <p:cNvSpPr txBox="1"/>
            <p:nvPr/>
          </p:nvSpPr>
          <p:spPr>
            <a:xfrm>
              <a:off x="1705184" y="2783839"/>
              <a:ext cx="2880000" cy="307777"/>
            </a:xfrm>
            <a:prstGeom prst="rect">
              <a:avLst/>
            </a:prstGeom>
            <a:noFill/>
          </p:spPr>
          <p:txBody>
            <a:bodyPr wrap="square" rtlCol="0">
              <a:spAutoFit/>
            </a:bodyPr>
            <a:lstStyle/>
            <a:p>
              <a:pPr algn="r"/>
              <a:r>
                <a:rPr lang="en-US" altLang="ko-KR" sz="1400" b="1" dirty="0">
                  <a:solidFill>
                    <a:schemeClr val="accent3"/>
                  </a:solidFill>
                  <a:cs typeface="Arial" pitchFamily="34" charset="0"/>
                </a:rPr>
                <a:t>Your Text Here</a:t>
              </a:r>
              <a:endParaRPr lang="ko-KR" altLang="en-US" sz="1400" b="1" dirty="0">
                <a:solidFill>
                  <a:schemeClr val="accent3"/>
                </a:solidFill>
                <a:cs typeface="Arial" pitchFamily="34" charset="0"/>
              </a:endParaRPr>
            </a:p>
          </p:txBody>
        </p:sp>
        <p:sp>
          <p:nvSpPr>
            <p:cNvPr id="130" name="TextBox 129">
              <a:extLst>
                <a:ext uri="{FF2B5EF4-FFF2-40B4-BE49-F238E27FC236}">
                  <a16:creationId xmlns:a16="http://schemas.microsoft.com/office/drawing/2014/main" id="{91838CDB-6A23-46D6-B55C-1DF4F7A13A7D}"/>
                </a:ext>
              </a:extLst>
            </p:cNvPr>
            <p:cNvSpPr txBox="1"/>
            <p:nvPr/>
          </p:nvSpPr>
          <p:spPr>
            <a:xfrm>
              <a:off x="1705184" y="3037056"/>
              <a:ext cx="2880000" cy="461665"/>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Get a modern PowerPoint  Presentation that is beautifully designed.</a:t>
              </a:r>
              <a:endParaRPr lang="ko-KR" altLang="en-US" sz="1200" dirty="0">
                <a:solidFill>
                  <a:prstClr val="black">
                    <a:lumMod val="75000"/>
                    <a:lumOff val="25000"/>
                  </a:prstClr>
                </a:solidFill>
                <a:cs typeface="Arial" pitchFamily="34" charset="0"/>
              </a:endParaRPr>
            </a:p>
          </p:txBody>
        </p:sp>
      </p:grpSp>
      <p:grpSp>
        <p:nvGrpSpPr>
          <p:cNvPr id="131" name="그룹 27">
            <a:extLst>
              <a:ext uri="{FF2B5EF4-FFF2-40B4-BE49-F238E27FC236}">
                <a16:creationId xmlns:a16="http://schemas.microsoft.com/office/drawing/2014/main" id="{0DA730AF-F8D2-48BD-BA82-9A9A83D1F194}"/>
              </a:ext>
            </a:extLst>
          </p:cNvPr>
          <p:cNvGrpSpPr/>
          <p:nvPr/>
        </p:nvGrpSpPr>
        <p:grpSpPr>
          <a:xfrm>
            <a:off x="660402" y="3531097"/>
            <a:ext cx="2880000" cy="714882"/>
            <a:chOff x="1705184" y="3637141"/>
            <a:chExt cx="2880000" cy="714882"/>
          </a:xfrm>
        </p:grpSpPr>
        <p:sp>
          <p:nvSpPr>
            <p:cNvPr id="132" name="TextBox 131">
              <a:extLst>
                <a:ext uri="{FF2B5EF4-FFF2-40B4-BE49-F238E27FC236}">
                  <a16:creationId xmlns:a16="http://schemas.microsoft.com/office/drawing/2014/main" id="{C41DA851-7311-4CB8-AB12-326D910B648F}"/>
                </a:ext>
              </a:extLst>
            </p:cNvPr>
            <p:cNvSpPr txBox="1"/>
            <p:nvPr/>
          </p:nvSpPr>
          <p:spPr>
            <a:xfrm>
              <a:off x="1705184" y="3637141"/>
              <a:ext cx="2880000" cy="307777"/>
            </a:xfrm>
            <a:prstGeom prst="rect">
              <a:avLst/>
            </a:prstGeom>
            <a:noFill/>
          </p:spPr>
          <p:txBody>
            <a:bodyPr wrap="square" rtlCol="0">
              <a:spAutoFit/>
            </a:bodyPr>
            <a:lstStyle/>
            <a:p>
              <a:pPr algn="r"/>
              <a:r>
                <a:rPr lang="en-US" altLang="ko-KR" sz="1400" b="1" dirty="0">
                  <a:solidFill>
                    <a:schemeClr val="accent3"/>
                  </a:solidFill>
                  <a:cs typeface="Arial" pitchFamily="34" charset="0"/>
                </a:rPr>
                <a:t>Your Text Here</a:t>
              </a:r>
              <a:endParaRPr lang="ko-KR" altLang="en-US" sz="1400" b="1" dirty="0">
                <a:solidFill>
                  <a:schemeClr val="accent3"/>
                </a:solidFill>
                <a:cs typeface="Arial" pitchFamily="34" charset="0"/>
              </a:endParaRPr>
            </a:p>
          </p:txBody>
        </p:sp>
        <p:sp>
          <p:nvSpPr>
            <p:cNvPr id="133" name="TextBox 132">
              <a:extLst>
                <a:ext uri="{FF2B5EF4-FFF2-40B4-BE49-F238E27FC236}">
                  <a16:creationId xmlns:a16="http://schemas.microsoft.com/office/drawing/2014/main" id="{094E21D5-306C-49BA-BD9A-499B9A0D2777}"/>
                </a:ext>
              </a:extLst>
            </p:cNvPr>
            <p:cNvSpPr txBox="1"/>
            <p:nvPr/>
          </p:nvSpPr>
          <p:spPr>
            <a:xfrm>
              <a:off x="1705184" y="3890358"/>
              <a:ext cx="2880000" cy="461665"/>
            </a:xfrm>
            <a:prstGeom prst="rect">
              <a:avLst/>
            </a:prstGeom>
            <a:noFill/>
          </p:spPr>
          <p:txBody>
            <a:bodyPr wrap="square" rtlCol="0">
              <a:spAutoFit/>
            </a:bodyPr>
            <a:lstStyle/>
            <a:p>
              <a:pPr algn="r"/>
              <a:r>
                <a:rPr lang="en-US" altLang="ko-KR" sz="1200" dirty="0">
                  <a:solidFill>
                    <a:prstClr val="black">
                      <a:lumMod val="75000"/>
                      <a:lumOff val="25000"/>
                    </a:prstClr>
                  </a:solidFill>
                  <a:cs typeface="Arial" pitchFamily="34" charset="0"/>
                </a:rPr>
                <a:t>Get a modern PowerPoint  Presentation that is beautifully designed.</a:t>
              </a:r>
              <a:endParaRPr lang="ko-KR" altLang="en-US" sz="1200" dirty="0">
                <a:solidFill>
                  <a:prstClr val="black">
                    <a:lumMod val="75000"/>
                    <a:lumOff val="25000"/>
                  </a:prstClr>
                </a:solidFill>
                <a:cs typeface="Arial" pitchFamily="34" charset="0"/>
              </a:endParaRPr>
            </a:p>
          </p:txBody>
        </p:sp>
      </p:grpSp>
      <p:sp>
        <p:nvSpPr>
          <p:cNvPr id="134" name="Oval 133">
            <a:extLst>
              <a:ext uri="{FF2B5EF4-FFF2-40B4-BE49-F238E27FC236}">
                <a16:creationId xmlns:a16="http://schemas.microsoft.com/office/drawing/2014/main" id="{54B1A2C2-811A-4D5B-8E2E-E9E20CD565B1}"/>
              </a:ext>
            </a:extLst>
          </p:cNvPr>
          <p:cNvSpPr/>
          <p:nvPr/>
        </p:nvSpPr>
        <p:spPr>
          <a:xfrm>
            <a:off x="4140630" y="2591025"/>
            <a:ext cx="444523" cy="444523"/>
          </a:xfrm>
          <a:prstGeom prst="ellipse">
            <a:avLst/>
          </a:prstGeom>
          <a:solidFill>
            <a:schemeClr val="tx2">
              <a:lumMod val="20000"/>
              <a:lumOff val="80000"/>
              <a:alpha val="80000"/>
            </a:schemeClr>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135" name="Oval 134">
            <a:extLst>
              <a:ext uri="{FF2B5EF4-FFF2-40B4-BE49-F238E27FC236}">
                <a16:creationId xmlns:a16="http://schemas.microsoft.com/office/drawing/2014/main" id="{6495A22C-423F-4F0C-96C0-55A553E99A77}"/>
              </a:ext>
            </a:extLst>
          </p:cNvPr>
          <p:cNvSpPr/>
          <p:nvPr/>
        </p:nvSpPr>
        <p:spPr>
          <a:xfrm>
            <a:off x="4337668" y="3014355"/>
            <a:ext cx="444523" cy="444523"/>
          </a:xfrm>
          <a:prstGeom prst="ellipse">
            <a:avLst/>
          </a:prstGeom>
          <a:solidFill>
            <a:schemeClr val="tx2">
              <a:alpha val="80000"/>
            </a:schemeClr>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136" name="Oval 135">
            <a:extLst>
              <a:ext uri="{FF2B5EF4-FFF2-40B4-BE49-F238E27FC236}">
                <a16:creationId xmlns:a16="http://schemas.microsoft.com/office/drawing/2014/main" id="{469DF335-103A-4EAE-98DB-3280BF5B3990}"/>
              </a:ext>
            </a:extLst>
          </p:cNvPr>
          <p:cNvSpPr/>
          <p:nvPr/>
        </p:nvSpPr>
        <p:spPr>
          <a:xfrm>
            <a:off x="5031570" y="3809370"/>
            <a:ext cx="444523" cy="444523"/>
          </a:xfrm>
          <a:prstGeom prst="ellipse">
            <a:avLst/>
          </a:prstGeom>
          <a:solidFill>
            <a:schemeClr val="accent5">
              <a:lumMod val="75000"/>
              <a:alpha val="80000"/>
            </a:schemeClr>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137" name="Oval 136">
            <a:extLst>
              <a:ext uri="{FF2B5EF4-FFF2-40B4-BE49-F238E27FC236}">
                <a16:creationId xmlns:a16="http://schemas.microsoft.com/office/drawing/2014/main" id="{DA0BBA75-31E6-4A02-B780-1A52F5B16105}"/>
              </a:ext>
            </a:extLst>
          </p:cNvPr>
          <p:cNvSpPr/>
          <p:nvPr/>
        </p:nvSpPr>
        <p:spPr>
          <a:xfrm>
            <a:off x="6556679" y="2556134"/>
            <a:ext cx="444523" cy="444523"/>
          </a:xfrm>
          <a:prstGeom prst="ellipse">
            <a:avLst/>
          </a:prstGeom>
          <a:solidFill>
            <a:schemeClr val="accent3">
              <a:lumMod val="40000"/>
              <a:lumOff val="60000"/>
              <a:alpha val="80000"/>
            </a:schemeClr>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138" name="Oval 137">
            <a:extLst>
              <a:ext uri="{FF2B5EF4-FFF2-40B4-BE49-F238E27FC236}">
                <a16:creationId xmlns:a16="http://schemas.microsoft.com/office/drawing/2014/main" id="{7C4339E2-A416-4E9D-9839-2528D2F6E848}"/>
              </a:ext>
            </a:extLst>
          </p:cNvPr>
          <p:cNvSpPr/>
          <p:nvPr/>
        </p:nvSpPr>
        <p:spPr>
          <a:xfrm>
            <a:off x="7365981" y="3142405"/>
            <a:ext cx="444523" cy="444523"/>
          </a:xfrm>
          <a:prstGeom prst="ellipse">
            <a:avLst/>
          </a:prstGeom>
          <a:solidFill>
            <a:schemeClr val="accent3">
              <a:alpha val="80000"/>
            </a:schemeClr>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9AB854"/>
              </a:solidFill>
              <a:effectLst/>
              <a:uLnTx/>
              <a:uFillTx/>
              <a:latin typeface="Arial"/>
              <a:cs typeface="+mn-cs"/>
            </a:endParaRPr>
          </a:p>
        </p:txBody>
      </p:sp>
      <p:sp>
        <p:nvSpPr>
          <p:cNvPr id="139" name="Oval 138">
            <a:extLst>
              <a:ext uri="{FF2B5EF4-FFF2-40B4-BE49-F238E27FC236}">
                <a16:creationId xmlns:a16="http://schemas.microsoft.com/office/drawing/2014/main" id="{BA159907-F8F1-487A-A42C-E3558EAC1287}"/>
              </a:ext>
            </a:extLst>
          </p:cNvPr>
          <p:cNvSpPr/>
          <p:nvPr/>
        </p:nvSpPr>
        <p:spPr>
          <a:xfrm>
            <a:off x="7663739" y="4009763"/>
            <a:ext cx="444523" cy="444523"/>
          </a:xfrm>
          <a:prstGeom prst="ellipse">
            <a:avLst/>
          </a:prstGeom>
          <a:solidFill>
            <a:schemeClr val="accent4">
              <a:lumMod val="50000"/>
              <a:alpha val="80000"/>
            </a:schemeClr>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9AB854"/>
              </a:solidFill>
              <a:effectLst/>
              <a:uLnTx/>
              <a:uFillTx/>
              <a:latin typeface="Arial"/>
              <a:cs typeface="+mn-cs"/>
            </a:endParaRPr>
          </a:p>
        </p:txBody>
      </p:sp>
      <p:cxnSp>
        <p:nvCxnSpPr>
          <p:cNvPr id="140" name="Elbow Connector 22">
            <a:extLst>
              <a:ext uri="{FF2B5EF4-FFF2-40B4-BE49-F238E27FC236}">
                <a16:creationId xmlns:a16="http://schemas.microsoft.com/office/drawing/2014/main" id="{5C5C2C25-932C-4E13-92B5-DD9B6E4F15C5}"/>
              </a:ext>
            </a:extLst>
          </p:cNvPr>
          <p:cNvCxnSpPr>
            <a:cxnSpLocks/>
            <a:stCxn id="137" idx="0"/>
            <a:endCxn id="117" idx="1"/>
          </p:cNvCxnSpPr>
          <p:nvPr/>
        </p:nvCxnSpPr>
        <p:spPr>
          <a:xfrm rot="5400000" flipH="1" flipV="1">
            <a:off x="7467667" y="1289656"/>
            <a:ext cx="577752" cy="1955205"/>
          </a:xfrm>
          <a:prstGeom prst="bentConnector2">
            <a:avLst/>
          </a:prstGeom>
          <a:noFill/>
          <a:ln w="12700" cap="flat" cmpd="sng" algn="ctr">
            <a:solidFill>
              <a:schemeClr val="accent3">
                <a:lumMod val="40000"/>
                <a:lumOff val="60000"/>
              </a:schemeClr>
            </a:solidFill>
            <a:prstDash val="dash"/>
            <a:miter lim="800000"/>
            <a:headEnd type="oval"/>
            <a:tailEnd type="oval"/>
          </a:ln>
          <a:effectLst/>
        </p:spPr>
      </p:cxnSp>
      <p:cxnSp>
        <p:nvCxnSpPr>
          <p:cNvPr id="141" name="Elbow Connector 26">
            <a:extLst>
              <a:ext uri="{FF2B5EF4-FFF2-40B4-BE49-F238E27FC236}">
                <a16:creationId xmlns:a16="http://schemas.microsoft.com/office/drawing/2014/main" id="{AEC0F8F3-A578-4884-9157-F01AC2D444A1}"/>
              </a:ext>
            </a:extLst>
          </p:cNvPr>
          <p:cNvCxnSpPr>
            <a:cxnSpLocks/>
            <a:stCxn id="138" idx="6"/>
            <a:endCxn id="120" idx="1"/>
          </p:cNvCxnSpPr>
          <p:nvPr/>
        </p:nvCxnSpPr>
        <p:spPr>
          <a:xfrm flipV="1">
            <a:off x="7810504" y="2831684"/>
            <a:ext cx="923642" cy="532983"/>
          </a:xfrm>
          <a:prstGeom prst="bentConnector3">
            <a:avLst>
              <a:gd name="adj1" fmla="val 50000"/>
            </a:avLst>
          </a:prstGeom>
          <a:noFill/>
          <a:ln w="12700" cap="flat" cmpd="sng" algn="ctr">
            <a:solidFill>
              <a:schemeClr val="accent3"/>
            </a:solidFill>
            <a:prstDash val="dash"/>
            <a:miter lim="800000"/>
            <a:headEnd type="oval"/>
            <a:tailEnd type="oval"/>
          </a:ln>
          <a:effectLst/>
        </p:spPr>
      </p:cxnSp>
      <p:cxnSp>
        <p:nvCxnSpPr>
          <p:cNvPr id="142" name="Elbow Connector 29">
            <a:extLst>
              <a:ext uri="{FF2B5EF4-FFF2-40B4-BE49-F238E27FC236}">
                <a16:creationId xmlns:a16="http://schemas.microsoft.com/office/drawing/2014/main" id="{2E6E0E62-9E60-46F8-85AE-19B73666FE50}"/>
              </a:ext>
            </a:extLst>
          </p:cNvPr>
          <p:cNvCxnSpPr>
            <a:stCxn id="139" idx="6"/>
            <a:endCxn id="123" idx="1"/>
          </p:cNvCxnSpPr>
          <p:nvPr/>
        </p:nvCxnSpPr>
        <p:spPr>
          <a:xfrm flipV="1">
            <a:off x="8108262" y="3684986"/>
            <a:ext cx="625884" cy="547039"/>
          </a:xfrm>
          <a:prstGeom prst="bentConnector3">
            <a:avLst>
              <a:gd name="adj1" fmla="val 50000"/>
            </a:avLst>
          </a:prstGeom>
          <a:noFill/>
          <a:ln w="12700" cap="flat" cmpd="sng" algn="ctr">
            <a:solidFill>
              <a:schemeClr val="accent3">
                <a:lumMod val="50000"/>
              </a:schemeClr>
            </a:solidFill>
            <a:prstDash val="dash"/>
            <a:miter lim="800000"/>
            <a:headEnd type="oval"/>
            <a:tailEnd type="oval"/>
          </a:ln>
          <a:effectLst/>
        </p:spPr>
      </p:cxnSp>
      <p:cxnSp>
        <p:nvCxnSpPr>
          <p:cNvPr id="143" name="Elbow Connector 32">
            <a:extLst>
              <a:ext uri="{FF2B5EF4-FFF2-40B4-BE49-F238E27FC236}">
                <a16:creationId xmlns:a16="http://schemas.microsoft.com/office/drawing/2014/main" id="{79917544-D457-473D-8A23-D1CF51EAF323}"/>
              </a:ext>
            </a:extLst>
          </p:cNvPr>
          <p:cNvCxnSpPr>
            <a:stCxn id="134" idx="0"/>
            <a:endCxn id="126" idx="3"/>
          </p:cNvCxnSpPr>
          <p:nvPr/>
        </p:nvCxnSpPr>
        <p:spPr>
          <a:xfrm rot="16200000" flipV="1">
            <a:off x="3645326" y="1873459"/>
            <a:ext cx="612643" cy="822490"/>
          </a:xfrm>
          <a:prstGeom prst="bentConnector2">
            <a:avLst/>
          </a:prstGeom>
          <a:noFill/>
          <a:ln w="12700" cap="flat" cmpd="sng" algn="ctr">
            <a:solidFill>
              <a:schemeClr val="tx2">
                <a:lumMod val="20000"/>
                <a:lumOff val="80000"/>
              </a:schemeClr>
            </a:solidFill>
            <a:prstDash val="dash"/>
            <a:miter lim="800000"/>
            <a:headEnd type="oval"/>
            <a:tailEnd type="oval"/>
          </a:ln>
          <a:effectLst/>
        </p:spPr>
      </p:cxnSp>
      <p:cxnSp>
        <p:nvCxnSpPr>
          <p:cNvPr id="144" name="Elbow Connector 36">
            <a:extLst>
              <a:ext uri="{FF2B5EF4-FFF2-40B4-BE49-F238E27FC236}">
                <a16:creationId xmlns:a16="http://schemas.microsoft.com/office/drawing/2014/main" id="{72A2FBD1-9260-459A-9A02-200BEA4429C6}"/>
              </a:ext>
            </a:extLst>
          </p:cNvPr>
          <p:cNvCxnSpPr>
            <a:cxnSpLocks/>
            <a:stCxn id="135" idx="2"/>
            <a:endCxn id="129" idx="3"/>
          </p:cNvCxnSpPr>
          <p:nvPr/>
        </p:nvCxnSpPr>
        <p:spPr>
          <a:xfrm rot="10800000">
            <a:off x="3540402" y="2831685"/>
            <a:ext cx="797266" cy="404933"/>
          </a:xfrm>
          <a:prstGeom prst="bentConnector3">
            <a:avLst>
              <a:gd name="adj1" fmla="val 50000"/>
            </a:avLst>
          </a:prstGeom>
          <a:noFill/>
          <a:ln w="12700" cap="flat" cmpd="sng" algn="ctr">
            <a:solidFill>
              <a:schemeClr val="tx2"/>
            </a:solidFill>
            <a:prstDash val="dash"/>
            <a:miter lim="800000"/>
            <a:headEnd type="oval"/>
            <a:tailEnd type="oval"/>
          </a:ln>
          <a:effectLst/>
        </p:spPr>
      </p:cxnSp>
      <p:cxnSp>
        <p:nvCxnSpPr>
          <p:cNvPr id="145" name="Elbow Connector 39">
            <a:extLst>
              <a:ext uri="{FF2B5EF4-FFF2-40B4-BE49-F238E27FC236}">
                <a16:creationId xmlns:a16="http://schemas.microsoft.com/office/drawing/2014/main" id="{69402275-3C6B-4B11-AD0D-6437DEEDABF5}"/>
              </a:ext>
            </a:extLst>
          </p:cNvPr>
          <p:cNvCxnSpPr>
            <a:cxnSpLocks/>
            <a:endCxn id="132" idx="3"/>
          </p:cNvCxnSpPr>
          <p:nvPr/>
        </p:nvCxnSpPr>
        <p:spPr>
          <a:xfrm rot="10800000">
            <a:off x="3540403" y="3684987"/>
            <a:ext cx="1435059" cy="398403"/>
          </a:xfrm>
          <a:prstGeom prst="bentConnector3">
            <a:avLst>
              <a:gd name="adj1" fmla="val 50000"/>
            </a:avLst>
          </a:prstGeom>
          <a:noFill/>
          <a:ln w="12700" cap="flat" cmpd="sng" algn="ctr">
            <a:solidFill>
              <a:schemeClr val="accent5"/>
            </a:solidFill>
            <a:prstDash val="dash"/>
            <a:miter lim="800000"/>
            <a:headEnd type="oval"/>
            <a:tailEnd type="oval"/>
          </a:ln>
          <a:effectLst/>
        </p:spPr>
      </p:cxnSp>
      <p:graphicFrame>
        <p:nvGraphicFramePr>
          <p:cNvPr id="146" name="Chart 145">
            <a:extLst>
              <a:ext uri="{FF2B5EF4-FFF2-40B4-BE49-F238E27FC236}">
                <a16:creationId xmlns:a16="http://schemas.microsoft.com/office/drawing/2014/main" id="{495C15A8-3577-489D-97C4-34CB59398753}"/>
              </a:ext>
            </a:extLst>
          </p:cNvPr>
          <p:cNvGraphicFramePr/>
          <p:nvPr>
            <p:extLst>
              <p:ext uri="{D42A27DB-BD31-4B8C-83A1-F6EECF244321}">
                <p14:modId xmlns:p14="http://schemas.microsoft.com/office/powerpoint/2010/main" val="2265604455"/>
              </p:ext>
            </p:extLst>
          </p:nvPr>
        </p:nvGraphicFramePr>
        <p:xfrm>
          <a:off x="910726" y="4823900"/>
          <a:ext cx="1711035" cy="12641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7" name="Chart 146">
            <a:extLst>
              <a:ext uri="{FF2B5EF4-FFF2-40B4-BE49-F238E27FC236}">
                <a16:creationId xmlns:a16="http://schemas.microsoft.com/office/drawing/2014/main" id="{D81BBCCB-EEDA-4FA5-BD6F-DE37739E690B}"/>
              </a:ext>
            </a:extLst>
          </p:cNvPr>
          <p:cNvGraphicFramePr/>
          <p:nvPr/>
        </p:nvGraphicFramePr>
        <p:xfrm>
          <a:off x="2629034" y="4823900"/>
          <a:ext cx="1711035" cy="1264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8" name="Chart 147">
            <a:extLst>
              <a:ext uri="{FF2B5EF4-FFF2-40B4-BE49-F238E27FC236}">
                <a16:creationId xmlns:a16="http://schemas.microsoft.com/office/drawing/2014/main" id="{9B3AA5AF-3AAF-4E03-8197-4E3796887EC5}"/>
              </a:ext>
            </a:extLst>
          </p:cNvPr>
          <p:cNvGraphicFramePr/>
          <p:nvPr/>
        </p:nvGraphicFramePr>
        <p:xfrm>
          <a:off x="4347342" y="4823900"/>
          <a:ext cx="1711035" cy="1264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9" name="Chart 148">
            <a:extLst>
              <a:ext uri="{FF2B5EF4-FFF2-40B4-BE49-F238E27FC236}">
                <a16:creationId xmlns:a16="http://schemas.microsoft.com/office/drawing/2014/main" id="{AF83580C-1DE4-46FE-A5AA-A4B1C32DC054}"/>
              </a:ext>
            </a:extLst>
          </p:cNvPr>
          <p:cNvGraphicFramePr/>
          <p:nvPr>
            <p:extLst>
              <p:ext uri="{D42A27DB-BD31-4B8C-83A1-F6EECF244321}">
                <p14:modId xmlns:p14="http://schemas.microsoft.com/office/powerpoint/2010/main" val="3607043949"/>
              </p:ext>
            </p:extLst>
          </p:nvPr>
        </p:nvGraphicFramePr>
        <p:xfrm>
          <a:off x="6065650" y="4823900"/>
          <a:ext cx="1711035" cy="12641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0" name="Chart 149">
            <a:extLst>
              <a:ext uri="{FF2B5EF4-FFF2-40B4-BE49-F238E27FC236}">
                <a16:creationId xmlns:a16="http://schemas.microsoft.com/office/drawing/2014/main" id="{8042DBAB-2FA7-4AE3-B14A-924DF4E1346D}"/>
              </a:ext>
            </a:extLst>
          </p:cNvPr>
          <p:cNvGraphicFramePr/>
          <p:nvPr/>
        </p:nvGraphicFramePr>
        <p:xfrm>
          <a:off x="7783958" y="4823900"/>
          <a:ext cx="1711035" cy="1264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1" name="Chart 150">
            <a:extLst>
              <a:ext uri="{FF2B5EF4-FFF2-40B4-BE49-F238E27FC236}">
                <a16:creationId xmlns:a16="http://schemas.microsoft.com/office/drawing/2014/main" id="{BB5D4A5A-76A6-48DF-930D-4A2F7FD2C648}"/>
              </a:ext>
            </a:extLst>
          </p:cNvPr>
          <p:cNvGraphicFramePr/>
          <p:nvPr/>
        </p:nvGraphicFramePr>
        <p:xfrm>
          <a:off x="9502264" y="4823900"/>
          <a:ext cx="1711035" cy="1264175"/>
        </p:xfrm>
        <a:graphic>
          <a:graphicData uri="http://schemas.openxmlformats.org/drawingml/2006/chart">
            <c:chart xmlns:c="http://schemas.openxmlformats.org/drawingml/2006/chart" xmlns:r="http://schemas.openxmlformats.org/officeDocument/2006/relationships" r:id="rId7"/>
          </a:graphicData>
        </a:graphic>
      </p:graphicFrame>
      <p:sp>
        <p:nvSpPr>
          <p:cNvPr id="152" name="TextBox 151">
            <a:extLst>
              <a:ext uri="{FF2B5EF4-FFF2-40B4-BE49-F238E27FC236}">
                <a16:creationId xmlns:a16="http://schemas.microsoft.com/office/drawing/2014/main" id="{2298D878-A63B-4A46-95A8-BB09AD7EF2EE}"/>
              </a:ext>
            </a:extLst>
          </p:cNvPr>
          <p:cNvSpPr txBox="1"/>
          <p:nvPr/>
        </p:nvSpPr>
        <p:spPr>
          <a:xfrm>
            <a:off x="945656" y="6085157"/>
            <a:ext cx="1641174" cy="307777"/>
          </a:xfrm>
          <a:prstGeom prst="rect">
            <a:avLst/>
          </a:prstGeom>
          <a:noFill/>
        </p:spPr>
        <p:txBody>
          <a:bodyPr wrap="square" rtlCol="0">
            <a:spAutoFit/>
          </a:bodyPr>
          <a:lstStyle/>
          <a:p>
            <a:pPr algn="ctr"/>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sp>
        <p:nvSpPr>
          <p:cNvPr id="153" name="TextBox 152">
            <a:extLst>
              <a:ext uri="{FF2B5EF4-FFF2-40B4-BE49-F238E27FC236}">
                <a16:creationId xmlns:a16="http://schemas.microsoft.com/office/drawing/2014/main" id="{ACFC651F-61E2-47DB-B7C6-924D4DEEEC54}"/>
              </a:ext>
            </a:extLst>
          </p:cNvPr>
          <p:cNvSpPr txBox="1"/>
          <p:nvPr/>
        </p:nvSpPr>
        <p:spPr>
          <a:xfrm>
            <a:off x="2663964" y="6085157"/>
            <a:ext cx="1641174" cy="307777"/>
          </a:xfrm>
          <a:prstGeom prst="rect">
            <a:avLst/>
          </a:prstGeom>
          <a:noFill/>
        </p:spPr>
        <p:txBody>
          <a:bodyPr wrap="square" rtlCol="0">
            <a:spAutoFit/>
          </a:bodyPr>
          <a:lstStyle/>
          <a:p>
            <a:pPr algn="ctr"/>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sp>
        <p:nvSpPr>
          <p:cNvPr id="154" name="TextBox 153">
            <a:extLst>
              <a:ext uri="{FF2B5EF4-FFF2-40B4-BE49-F238E27FC236}">
                <a16:creationId xmlns:a16="http://schemas.microsoft.com/office/drawing/2014/main" id="{F8E6291A-D0C2-42DA-A9B9-D219D2F7FB3A}"/>
              </a:ext>
            </a:extLst>
          </p:cNvPr>
          <p:cNvSpPr txBox="1"/>
          <p:nvPr/>
        </p:nvSpPr>
        <p:spPr>
          <a:xfrm>
            <a:off x="4382272" y="6085157"/>
            <a:ext cx="1641174" cy="307777"/>
          </a:xfrm>
          <a:prstGeom prst="rect">
            <a:avLst/>
          </a:prstGeom>
          <a:noFill/>
        </p:spPr>
        <p:txBody>
          <a:bodyPr wrap="square" rtlCol="0">
            <a:spAutoFit/>
          </a:bodyPr>
          <a:lstStyle/>
          <a:p>
            <a:pPr algn="ctr"/>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sp>
        <p:nvSpPr>
          <p:cNvPr id="155" name="TextBox 154">
            <a:extLst>
              <a:ext uri="{FF2B5EF4-FFF2-40B4-BE49-F238E27FC236}">
                <a16:creationId xmlns:a16="http://schemas.microsoft.com/office/drawing/2014/main" id="{FC4C90D7-529D-4096-95CD-1F5FFBBE605D}"/>
              </a:ext>
            </a:extLst>
          </p:cNvPr>
          <p:cNvSpPr txBox="1"/>
          <p:nvPr/>
        </p:nvSpPr>
        <p:spPr>
          <a:xfrm>
            <a:off x="6100580" y="6085157"/>
            <a:ext cx="1641174" cy="307777"/>
          </a:xfrm>
          <a:prstGeom prst="rect">
            <a:avLst/>
          </a:prstGeom>
          <a:noFill/>
        </p:spPr>
        <p:txBody>
          <a:bodyPr wrap="square" rtlCol="0">
            <a:spAutoFit/>
          </a:bodyPr>
          <a:lstStyle/>
          <a:p>
            <a:pPr algn="ctr"/>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sp>
        <p:nvSpPr>
          <p:cNvPr id="156" name="TextBox 155">
            <a:extLst>
              <a:ext uri="{FF2B5EF4-FFF2-40B4-BE49-F238E27FC236}">
                <a16:creationId xmlns:a16="http://schemas.microsoft.com/office/drawing/2014/main" id="{6C12A3ED-3727-4931-B24F-32529888DE42}"/>
              </a:ext>
            </a:extLst>
          </p:cNvPr>
          <p:cNvSpPr txBox="1"/>
          <p:nvPr/>
        </p:nvSpPr>
        <p:spPr>
          <a:xfrm>
            <a:off x="7818888" y="6085157"/>
            <a:ext cx="1641174" cy="307777"/>
          </a:xfrm>
          <a:prstGeom prst="rect">
            <a:avLst/>
          </a:prstGeom>
          <a:noFill/>
        </p:spPr>
        <p:txBody>
          <a:bodyPr wrap="square" rtlCol="0">
            <a:spAutoFit/>
          </a:bodyPr>
          <a:lstStyle/>
          <a:p>
            <a:pPr algn="ctr"/>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sp>
        <p:nvSpPr>
          <p:cNvPr id="157" name="TextBox 156">
            <a:extLst>
              <a:ext uri="{FF2B5EF4-FFF2-40B4-BE49-F238E27FC236}">
                <a16:creationId xmlns:a16="http://schemas.microsoft.com/office/drawing/2014/main" id="{1964448E-AB1B-4677-87BD-8C6AF88AFFF1}"/>
              </a:ext>
            </a:extLst>
          </p:cNvPr>
          <p:cNvSpPr txBox="1"/>
          <p:nvPr/>
        </p:nvSpPr>
        <p:spPr>
          <a:xfrm>
            <a:off x="9537194" y="6085157"/>
            <a:ext cx="1641174" cy="307777"/>
          </a:xfrm>
          <a:prstGeom prst="rect">
            <a:avLst/>
          </a:prstGeom>
          <a:noFill/>
        </p:spPr>
        <p:txBody>
          <a:bodyPr wrap="square" rtlCol="0">
            <a:spAutoFit/>
          </a:bodyPr>
          <a:lstStyle/>
          <a:p>
            <a:pPr algn="ctr"/>
            <a:r>
              <a:rPr lang="en-US" altLang="ko-KR" sz="1400" b="1" dirty="0">
                <a:solidFill>
                  <a:schemeClr val="accent4">
                    <a:lumMod val="75000"/>
                  </a:schemeClr>
                </a:solidFill>
                <a:cs typeface="Arial" pitchFamily="34" charset="0"/>
              </a:rPr>
              <a:t>Your Text Here</a:t>
            </a:r>
            <a:endParaRPr lang="ko-KR" altLang="en-US" sz="1400" b="1" dirty="0">
              <a:solidFill>
                <a:schemeClr val="accent4">
                  <a:lumMod val="75000"/>
                </a:schemeClr>
              </a:solidFill>
              <a:cs typeface="Arial" pitchFamily="34" charset="0"/>
            </a:endParaRPr>
          </a:p>
        </p:txBody>
      </p:sp>
      <p:sp>
        <p:nvSpPr>
          <p:cNvPr id="158" name="Rectangle 157">
            <a:extLst>
              <a:ext uri="{FF2B5EF4-FFF2-40B4-BE49-F238E27FC236}">
                <a16:creationId xmlns:a16="http://schemas.microsoft.com/office/drawing/2014/main" id="{85DE865E-372D-4C18-9EEF-0A15F4C90EF8}"/>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2598747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36EC18C-0A3E-40D3-88D8-9FD6C9937EF6}"/>
              </a:ext>
            </a:extLst>
          </p:cNvPr>
          <p:cNvSpPr/>
          <p:nvPr/>
        </p:nvSpPr>
        <p:spPr>
          <a:xfrm>
            <a:off x="7676386" y="1461554"/>
            <a:ext cx="4172714" cy="4494932"/>
          </a:xfrm>
          <a:prstGeom prst="rect">
            <a:avLst/>
          </a:prstGeom>
          <a:solidFill>
            <a:srgbClr val="F2F2F2">
              <a:alpha val="50196"/>
            </a:srgbClr>
          </a:solidFill>
          <a:ln w="12700">
            <a:solidFill>
              <a:srgbClr val="F2F2F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60">
            <a:extLst>
              <a:ext uri="{FF2B5EF4-FFF2-40B4-BE49-F238E27FC236}">
                <a16:creationId xmlns:a16="http://schemas.microsoft.com/office/drawing/2014/main" id="{A4F28785-95AE-469A-8BA9-9B7701FD09AC}"/>
              </a:ext>
            </a:extLst>
          </p:cNvPr>
          <p:cNvSpPr>
            <a:spLocks noGrp="1"/>
          </p:cNvSpPr>
          <p:nvPr>
            <p:ph type="title"/>
          </p:nvPr>
        </p:nvSpPr>
        <p:spPr/>
        <p:txBody>
          <a:bodyPr/>
          <a:lstStyle/>
          <a:p>
            <a:r>
              <a:rPr lang="en-US" dirty="0"/>
              <a:t>The relevant data to 5G development in Thailand in all industry verticals will be systematically collected by means of “Thailand 5G Development Tracker”.</a:t>
            </a:r>
            <a:endParaRPr lang="th-TH" dirty="0"/>
          </a:p>
        </p:txBody>
      </p:sp>
      <p:grpSp>
        <p:nvGrpSpPr>
          <p:cNvPr id="3" name="그룹 306">
            <a:extLst>
              <a:ext uri="{FF2B5EF4-FFF2-40B4-BE49-F238E27FC236}">
                <a16:creationId xmlns:a16="http://schemas.microsoft.com/office/drawing/2014/main" id="{29C15AD9-8AF8-4EA9-BA82-79002A829D41}"/>
              </a:ext>
            </a:extLst>
          </p:cNvPr>
          <p:cNvGrpSpPr/>
          <p:nvPr/>
        </p:nvGrpSpPr>
        <p:grpSpPr>
          <a:xfrm>
            <a:off x="2735191" y="1623220"/>
            <a:ext cx="7011502" cy="4209747"/>
            <a:chOff x="635000" y="1382713"/>
            <a:chExt cx="7869238" cy="4572000"/>
          </a:xfrm>
          <a:solidFill>
            <a:sysClr val="window" lastClr="FFFFFF">
              <a:lumMod val="85000"/>
            </a:sysClr>
          </a:solidFill>
        </p:grpSpPr>
        <p:sp>
          <p:nvSpPr>
            <p:cNvPr id="4" name="Freeform 8">
              <a:extLst>
                <a:ext uri="{FF2B5EF4-FFF2-40B4-BE49-F238E27FC236}">
                  <a16:creationId xmlns:a16="http://schemas.microsoft.com/office/drawing/2014/main" id="{F32EEEC9-2B92-43D1-B359-EF8C2E2653C8}"/>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endParaRPr>
            </a:p>
          </p:txBody>
        </p:sp>
        <p:sp>
          <p:nvSpPr>
            <p:cNvPr id="5" name="Freeform 9">
              <a:extLst>
                <a:ext uri="{FF2B5EF4-FFF2-40B4-BE49-F238E27FC236}">
                  <a16:creationId xmlns:a16="http://schemas.microsoft.com/office/drawing/2014/main" id="{315C8A78-1428-4DE4-9A33-FBA9D7F9EB2B}"/>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endParaRPr>
            </a:p>
          </p:txBody>
        </p:sp>
        <p:sp>
          <p:nvSpPr>
            <p:cNvPr id="6" name="Freeform 10">
              <a:extLst>
                <a:ext uri="{FF2B5EF4-FFF2-40B4-BE49-F238E27FC236}">
                  <a16:creationId xmlns:a16="http://schemas.microsoft.com/office/drawing/2014/main" id="{D20972F0-E804-4843-B828-4434B10C8C9F}"/>
                </a:ext>
              </a:extLst>
            </p:cNvPr>
            <p:cNvSpPr>
              <a:spLocks noEditPoints="1"/>
            </p:cNvSpPr>
            <p:nvPr/>
          </p:nvSpPr>
          <p:spPr bwMode="auto">
            <a:xfrm>
              <a:off x="1595439" y="1790700"/>
              <a:ext cx="6908799"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endParaRPr>
            </a:p>
          </p:txBody>
        </p:sp>
        <p:sp>
          <p:nvSpPr>
            <p:cNvPr id="7" name="Freeform 11">
              <a:extLst>
                <a:ext uri="{FF2B5EF4-FFF2-40B4-BE49-F238E27FC236}">
                  <a16:creationId xmlns:a16="http://schemas.microsoft.com/office/drawing/2014/main" id="{8F644194-2BD2-4677-A030-5D52D5A774CB}"/>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endParaRPr>
            </a:p>
          </p:txBody>
        </p:sp>
      </p:grpSp>
      <p:sp>
        <p:nvSpPr>
          <p:cNvPr id="9" name="Teardrop 6">
            <a:extLst>
              <a:ext uri="{FF2B5EF4-FFF2-40B4-BE49-F238E27FC236}">
                <a16:creationId xmlns:a16="http://schemas.microsoft.com/office/drawing/2014/main" id="{F7698C31-4E0F-4E2B-8387-4CF1317581BB}"/>
              </a:ext>
            </a:extLst>
          </p:cNvPr>
          <p:cNvSpPr/>
          <p:nvPr/>
        </p:nvSpPr>
        <p:spPr>
          <a:xfrm rot="8100000">
            <a:off x="5087678" y="4160858"/>
            <a:ext cx="292595" cy="29259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lumMod val="60000"/>
              <a:lumOff val="4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10" name="Oval 9">
            <a:extLst>
              <a:ext uri="{FF2B5EF4-FFF2-40B4-BE49-F238E27FC236}">
                <a16:creationId xmlns:a16="http://schemas.microsoft.com/office/drawing/2014/main" id="{56254757-2560-4E7E-8187-2C74361E9196}"/>
              </a:ext>
            </a:extLst>
          </p:cNvPr>
          <p:cNvSpPr/>
          <p:nvPr/>
        </p:nvSpPr>
        <p:spPr>
          <a:xfrm>
            <a:off x="8043980" y="3444620"/>
            <a:ext cx="528800" cy="528801"/>
          </a:xfrm>
          <a:prstGeom prst="ellipse">
            <a:avLst/>
          </a:prstGeom>
          <a:solidFill>
            <a:schemeClr val="accent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11" name="Rectangle 16">
            <a:extLst>
              <a:ext uri="{FF2B5EF4-FFF2-40B4-BE49-F238E27FC236}">
                <a16:creationId xmlns:a16="http://schemas.microsoft.com/office/drawing/2014/main" id="{0B600FC3-DB29-4065-9891-79A8EADF48BC}"/>
              </a:ext>
            </a:extLst>
          </p:cNvPr>
          <p:cNvSpPr/>
          <p:nvPr/>
        </p:nvSpPr>
        <p:spPr>
          <a:xfrm rot="2700000">
            <a:off x="8216245" y="3545988"/>
            <a:ext cx="184271" cy="33036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12" name="Oval 11">
            <a:extLst>
              <a:ext uri="{FF2B5EF4-FFF2-40B4-BE49-F238E27FC236}">
                <a16:creationId xmlns:a16="http://schemas.microsoft.com/office/drawing/2014/main" id="{C1D6C484-ED71-4744-AE64-B3C624755FD4}"/>
              </a:ext>
            </a:extLst>
          </p:cNvPr>
          <p:cNvSpPr/>
          <p:nvPr/>
        </p:nvSpPr>
        <p:spPr>
          <a:xfrm>
            <a:off x="8043980" y="2602083"/>
            <a:ext cx="528800" cy="528801"/>
          </a:xfrm>
          <a:prstGeom prst="ellipse">
            <a:avLst/>
          </a:prstGeom>
          <a:solidFill>
            <a:schemeClr val="accent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13" name="Rectangle 9">
            <a:extLst>
              <a:ext uri="{FF2B5EF4-FFF2-40B4-BE49-F238E27FC236}">
                <a16:creationId xmlns:a16="http://schemas.microsoft.com/office/drawing/2014/main" id="{8F796557-9E20-452C-B1F7-ED0150ED9DDC}"/>
              </a:ext>
            </a:extLst>
          </p:cNvPr>
          <p:cNvSpPr/>
          <p:nvPr/>
        </p:nvSpPr>
        <p:spPr>
          <a:xfrm>
            <a:off x="8186767" y="2751988"/>
            <a:ext cx="243227" cy="22768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14" name="Oval 13">
            <a:extLst>
              <a:ext uri="{FF2B5EF4-FFF2-40B4-BE49-F238E27FC236}">
                <a16:creationId xmlns:a16="http://schemas.microsoft.com/office/drawing/2014/main" id="{C4B7EFA0-3964-4712-B9DD-807A7606D937}"/>
              </a:ext>
            </a:extLst>
          </p:cNvPr>
          <p:cNvSpPr/>
          <p:nvPr/>
        </p:nvSpPr>
        <p:spPr>
          <a:xfrm>
            <a:off x="8043980" y="1759546"/>
            <a:ext cx="528800" cy="528801"/>
          </a:xfrm>
          <a:prstGeom prst="ellipse">
            <a:avLst/>
          </a:prstGeom>
          <a:solidFill>
            <a:schemeClr val="accent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15" name="Pie 24">
            <a:extLst>
              <a:ext uri="{FF2B5EF4-FFF2-40B4-BE49-F238E27FC236}">
                <a16:creationId xmlns:a16="http://schemas.microsoft.com/office/drawing/2014/main" id="{DA789836-3F65-4DF3-9C8A-FC9EDDC69964}"/>
              </a:ext>
            </a:extLst>
          </p:cNvPr>
          <p:cNvSpPr/>
          <p:nvPr/>
        </p:nvSpPr>
        <p:spPr>
          <a:xfrm>
            <a:off x="8171236" y="1887561"/>
            <a:ext cx="274288" cy="272770"/>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endParaRPr>
          </a:p>
        </p:txBody>
      </p:sp>
      <p:sp>
        <p:nvSpPr>
          <p:cNvPr id="16" name="Oval 15">
            <a:extLst>
              <a:ext uri="{FF2B5EF4-FFF2-40B4-BE49-F238E27FC236}">
                <a16:creationId xmlns:a16="http://schemas.microsoft.com/office/drawing/2014/main" id="{F11F61B2-3715-49F1-B6BF-47E25A032DC7}"/>
              </a:ext>
            </a:extLst>
          </p:cNvPr>
          <p:cNvSpPr/>
          <p:nvPr/>
        </p:nvSpPr>
        <p:spPr>
          <a:xfrm>
            <a:off x="8043980" y="4287156"/>
            <a:ext cx="528800" cy="528801"/>
          </a:xfrm>
          <a:prstGeom prst="ellipse">
            <a:avLst/>
          </a:prstGeom>
          <a:solidFill>
            <a:schemeClr val="accent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17" name="Frame 17">
            <a:extLst>
              <a:ext uri="{FF2B5EF4-FFF2-40B4-BE49-F238E27FC236}">
                <a16:creationId xmlns:a16="http://schemas.microsoft.com/office/drawing/2014/main" id="{91BAAF2C-138F-42A5-A17C-C99C4C90BB32}"/>
              </a:ext>
            </a:extLst>
          </p:cNvPr>
          <p:cNvSpPr/>
          <p:nvPr/>
        </p:nvSpPr>
        <p:spPr>
          <a:xfrm>
            <a:off x="8185163" y="4418814"/>
            <a:ext cx="246435" cy="24643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endParaRPr>
          </a:p>
        </p:txBody>
      </p:sp>
      <p:grpSp>
        <p:nvGrpSpPr>
          <p:cNvPr id="18" name="Group 17">
            <a:extLst>
              <a:ext uri="{FF2B5EF4-FFF2-40B4-BE49-F238E27FC236}">
                <a16:creationId xmlns:a16="http://schemas.microsoft.com/office/drawing/2014/main" id="{C348B2AA-71D2-4A33-8BFC-F191F9E009D4}"/>
              </a:ext>
            </a:extLst>
          </p:cNvPr>
          <p:cNvGrpSpPr/>
          <p:nvPr/>
        </p:nvGrpSpPr>
        <p:grpSpPr>
          <a:xfrm>
            <a:off x="8654314" y="1763251"/>
            <a:ext cx="2872638" cy="494026"/>
            <a:chOff x="803640" y="3362835"/>
            <a:chExt cx="2059657" cy="494026"/>
          </a:xfrm>
        </p:grpSpPr>
        <p:sp>
          <p:nvSpPr>
            <p:cNvPr id="19" name="TextBox 18">
              <a:extLst>
                <a:ext uri="{FF2B5EF4-FFF2-40B4-BE49-F238E27FC236}">
                  <a16:creationId xmlns:a16="http://schemas.microsoft.com/office/drawing/2014/main" id="{6AE6ACBA-CDBE-44D8-953E-9C7D08FD1E5D}"/>
                </a:ext>
              </a:extLst>
            </p:cNvPr>
            <p:cNvSpPr txBox="1"/>
            <p:nvPr/>
          </p:nvSpPr>
          <p:spPr>
            <a:xfrm>
              <a:off x="803640" y="3579862"/>
              <a:ext cx="2059657" cy="276999"/>
            </a:xfrm>
            <a:prstGeom prst="rect">
              <a:avLst/>
            </a:prstGeom>
            <a:noFill/>
          </p:spPr>
          <p:txBody>
            <a:bodyPr wrap="square" rtlCol="0">
              <a:spAutoFit/>
            </a:bodyPr>
            <a:lstStyle/>
            <a:p>
              <a:pPr latinLnBrk="1"/>
              <a:r>
                <a:rPr lang="en-US" altLang="ko-KR" sz="1200" dirty="0" err="1">
                  <a:solidFill>
                    <a:prstClr val="black">
                      <a:lumMod val="75000"/>
                      <a:lumOff val="25000"/>
                    </a:prstClr>
                  </a:solidFill>
                  <a:cs typeface="Arial" panose="020B0604020202020204" pitchFamily="34" charset="0"/>
                </a:rPr>
                <a:t>xxxxxxxxxxxxxxxxxxxxxxxxxxxxxxxxxx</a:t>
              </a:r>
              <a:endParaRPr lang="ko-KR" altLang="en-US" sz="1200" dirty="0">
                <a:solidFill>
                  <a:prstClr val="black">
                    <a:lumMod val="75000"/>
                    <a:lumOff val="25000"/>
                  </a:prstClr>
                </a:solidFill>
                <a:cs typeface="Arial" panose="020B0604020202020204" pitchFamily="34" charset="0"/>
              </a:endParaRPr>
            </a:p>
          </p:txBody>
        </p:sp>
        <p:sp>
          <p:nvSpPr>
            <p:cNvPr id="20" name="TextBox 19">
              <a:extLst>
                <a:ext uri="{FF2B5EF4-FFF2-40B4-BE49-F238E27FC236}">
                  <a16:creationId xmlns:a16="http://schemas.microsoft.com/office/drawing/2014/main" id="{7BBB89F8-4273-4FA2-926B-2AFCE740260D}"/>
                </a:ext>
              </a:extLst>
            </p:cNvPr>
            <p:cNvSpPr txBox="1"/>
            <p:nvPr/>
          </p:nvSpPr>
          <p:spPr>
            <a:xfrm>
              <a:off x="803640" y="3362835"/>
              <a:ext cx="2059657" cy="276999"/>
            </a:xfrm>
            <a:prstGeom prst="rect">
              <a:avLst/>
            </a:prstGeom>
            <a:noFill/>
          </p:spPr>
          <p:txBody>
            <a:bodyPr wrap="square" rtlCol="0">
              <a:spAutoFit/>
            </a:bodyPr>
            <a:lstStyle/>
            <a:p>
              <a:pPr latinLnBrk="1"/>
              <a:r>
                <a:rPr lang="en-US" altLang="ko-KR" sz="1200" b="1" dirty="0">
                  <a:solidFill>
                    <a:prstClr val="black">
                      <a:lumMod val="75000"/>
                      <a:lumOff val="25000"/>
                    </a:prstClr>
                  </a:solidFill>
                  <a:cs typeface="Arial" pitchFamily="34" charset="0"/>
                </a:rPr>
                <a:t>Your Text  Here</a:t>
              </a:r>
              <a:endParaRPr lang="ko-KR" altLang="en-US" sz="1200" b="1" dirty="0">
                <a:solidFill>
                  <a:prstClr val="black">
                    <a:lumMod val="75000"/>
                    <a:lumOff val="25000"/>
                  </a:prstClr>
                </a:solidFill>
                <a:cs typeface="Arial" pitchFamily="34" charset="0"/>
              </a:endParaRPr>
            </a:p>
          </p:txBody>
        </p:sp>
      </p:grpSp>
      <p:grpSp>
        <p:nvGrpSpPr>
          <p:cNvPr id="21" name="Group 20">
            <a:extLst>
              <a:ext uri="{FF2B5EF4-FFF2-40B4-BE49-F238E27FC236}">
                <a16:creationId xmlns:a16="http://schemas.microsoft.com/office/drawing/2014/main" id="{B48016ED-C017-464C-99D5-A1B41883A708}"/>
              </a:ext>
            </a:extLst>
          </p:cNvPr>
          <p:cNvGrpSpPr/>
          <p:nvPr/>
        </p:nvGrpSpPr>
        <p:grpSpPr>
          <a:xfrm>
            <a:off x="8654314" y="2607173"/>
            <a:ext cx="2872638" cy="494026"/>
            <a:chOff x="803640" y="3362835"/>
            <a:chExt cx="2059657" cy="494026"/>
          </a:xfrm>
        </p:grpSpPr>
        <p:sp>
          <p:nvSpPr>
            <p:cNvPr id="22" name="TextBox 21">
              <a:extLst>
                <a:ext uri="{FF2B5EF4-FFF2-40B4-BE49-F238E27FC236}">
                  <a16:creationId xmlns:a16="http://schemas.microsoft.com/office/drawing/2014/main" id="{340F9194-A513-42A1-BF09-090D72674045}"/>
                </a:ext>
              </a:extLst>
            </p:cNvPr>
            <p:cNvSpPr txBox="1"/>
            <p:nvPr/>
          </p:nvSpPr>
          <p:spPr>
            <a:xfrm>
              <a:off x="803640" y="3579862"/>
              <a:ext cx="2059657" cy="276999"/>
            </a:xfrm>
            <a:prstGeom prst="rect">
              <a:avLst/>
            </a:prstGeom>
            <a:noFill/>
          </p:spPr>
          <p:txBody>
            <a:bodyPr wrap="square" rtlCol="0">
              <a:spAutoFit/>
            </a:bodyPr>
            <a:lstStyle/>
            <a:p>
              <a:pPr latinLnBrk="1"/>
              <a:r>
                <a:rPr lang="en-US" altLang="ko-KR" sz="1200" dirty="0" err="1">
                  <a:solidFill>
                    <a:prstClr val="black">
                      <a:lumMod val="75000"/>
                      <a:lumOff val="25000"/>
                    </a:prstClr>
                  </a:solidFill>
                  <a:cs typeface="Arial" panose="020B0604020202020204" pitchFamily="34" charset="0"/>
                </a:rPr>
                <a:t>xxxxxxxxxxxxxxxxxxxxxxxxxxxxxx</a:t>
              </a:r>
              <a:endParaRPr lang="ko-KR" altLang="en-US" sz="1200" dirty="0">
                <a:solidFill>
                  <a:prstClr val="black">
                    <a:lumMod val="75000"/>
                    <a:lumOff val="25000"/>
                  </a:prstClr>
                </a:solidFill>
                <a:cs typeface="Arial" panose="020B0604020202020204" pitchFamily="34" charset="0"/>
              </a:endParaRPr>
            </a:p>
          </p:txBody>
        </p:sp>
        <p:sp>
          <p:nvSpPr>
            <p:cNvPr id="23" name="TextBox 22">
              <a:extLst>
                <a:ext uri="{FF2B5EF4-FFF2-40B4-BE49-F238E27FC236}">
                  <a16:creationId xmlns:a16="http://schemas.microsoft.com/office/drawing/2014/main" id="{08180B31-57EC-4E6A-9BB6-ABD3440F310B}"/>
                </a:ext>
              </a:extLst>
            </p:cNvPr>
            <p:cNvSpPr txBox="1"/>
            <p:nvPr/>
          </p:nvSpPr>
          <p:spPr>
            <a:xfrm>
              <a:off x="803640" y="3362835"/>
              <a:ext cx="2059657" cy="276999"/>
            </a:xfrm>
            <a:prstGeom prst="rect">
              <a:avLst/>
            </a:prstGeom>
            <a:noFill/>
          </p:spPr>
          <p:txBody>
            <a:bodyPr wrap="square" rtlCol="0">
              <a:spAutoFit/>
            </a:bodyPr>
            <a:lstStyle/>
            <a:p>
              <a:pPr latinLnBrk="1"/>
              <a:r>
                <a:rPr lang="en-US" altLang="ko-KR" sz="1200" b="1" dirty="0">
                  <a:solidFill>
                    <a:prstClr val="black">
                      <a:lumMod val="75000"/>
                      <a:lumOff val="25000"/>
                    </a:prstClr>
                  </a:solidFill>
                  <a:cs typeface="Arial" pitchFamily="34" charset="0"/>
                </a:rPr>
                <a:t>Your Text  Here</a:t>
              </a:r>
              <a:endParaRPr lang="ko-KR" altLang="en-US" sz="1200" b="1" dirty="0">
                <a:solidFill>
                  <a:prstClr val="black">
                    <a:lumMod val="75000"/>
                    <a:lumOff val="25000"/>
                  </a:prstClr>
                </a:solidFill>
                <a:cs typeface="Arial" pitchFamily="34" charset="0"/>
              </a:endParaRPr>
            </a:p>
          </p:txBody>
        </p:sp>
      </p:grpSp>
      <p:grpSp>
        <p:nvGrpSpPr>
          <p:cNvPr id="24" name="Group 23">
            <a:extLst>
              <a:ext uri="{FF2B5EF4-FFF2-40B4-BE49-F238E27FC236}">
                <a16:creationId xmlns:a16="http://schemas.microsoft.com/office/drawing/2014/main" id="{3743C005-ADE8-4F42-905C-3129929C7ABC}"/>
              </a:ext>
            </a:extLst>
          </p:cNvPr>
          <p:cNvGrpSpPr/>
          <p:nvPr/>
        </p:nvGrpSpPr>
        <p:grpSpPr>
          <a:xfrm>
            <a:off x="8654314" y="3451095"/>
            <a:ext cx="2872638" cy="494026"/>
            <a:chOff x="803640" y="3362835"/>
            <a:chExt cx="2059657" cy="494026"/>
          </a:xfrm>
        </p:grpSpPr>
        <p:sp>
          <p:nvSpPr>
            <p:cNvPr id="25" name="TextBox 24">
              <a:extLst>
                <a:ext uri="{FF2B5EF4-FFF2-40B4-BE49-F238E27FC236}">
                  <a16:creationId xmlns:a16="http://schemas.microsoft.com/office/drawing/2014/main" id="{64228A86-EDAC-4B27-BDCD-CDF7DA53D02F}"/>
                </a:ext>
              </a:extLst>
            </p:cNvPr>
            <p:cNvSpPr txBox="1"/>
            <p:nvPr/>
          </p:nvSpPr>
          <p:spPr>
            <a:xfrm>
              <a:off x="803640" y="3579862"/>
              <a:ext cx="2059657" cy="276999"/>
            </a:xfrm>
            <a:prstGeom prst="rect">
              <a:avLst/>
            </a:prstGeom>
            <a:noFill/>
          </p:spPr>
          <p:txBody>
            <a:bodyPr wrap="square" rtlCol="0">
              <a:spAutoFit/>
            </a:bodyPr>
            <a:lstStyle/>
            <a:p>
              <a:pPr latinLnBrk="1"/>
              <a:r>
                <a:rPr lang="en-US" altLang="ko-KR" sz="1200" dirty="0" err="1">
                  <a:solidFill>
                    <a:prstClr val="black">
                      <a:lumMod val="75000"/>
                      <a:lumOff val="25000"/>
                    </a:prstClr>
                  </a:solidFill>
                  <a:cs typeface="Arial" panose="020B0604020202020204" pitchFamily="34" charset="0"/>
                </a:rPr>
                <a:t>xxxxxxxxxxxxxxxxxxxxxxxxxxxxx</a:t>
              </a:r>
              <a:endParaRPr lang="ko-KR" altLang="en-US" sz="1200" dirty="0">
                <a:solidFill>
                  <a:prstClr val="black">
                    <a:lumMod val="75000"/>
                    <a:lumOff val="25000"/>
                  </a:prstClr>
                </a:solidFill>
                <a:cs typeface="Arial" panose="020B0604020202020204" pitchFamily="34" charset="0"/>
              </a:endParaRPr>
            </a:p>
          </p:txBody>
        </p:sp>
        <p:sp>
          <p:nvSpPr>
            <p:cNvPr id="26" name="TextBox 25">
              <a:extLst>
                <a:ext uri="{FF2B5EF4-FFF2-40B4-BE49-F238E27FC236}">
                  <a16:creationId xmlns:a16="http://schemas.microsoft.com/office/drawing/2014/main" id="{55055CA4-9FFA-4BAB-87B7-77491F40EB18}"/>
                </a:ext>
              </a:extLst>
            </p:cNvPr>
            <p:cNvSpPr txBox="1"/>
            <p:nvPr/>
          </p:nvSpPr>
          <p:spPr>
            <a:xfrm>
              <a:off x="803640" y="3362835"/>
              <a:ext cx="2059657" cy="276999"/>
            </a:xfrm>
            <a:prstGeom prst="rect">
              <a:avLst/>
            </a:prstGeom>
            <a:noFill/>
          </p:spPr>
          <p:txBody>
            <a:bodyPr wrap="square" rtlCol="0">
              <a:spAutoFit/>
            </a:bodyPr>
            <a:lstStyle/>
            <a:p>
              <a:pPr latinLnBrk="1"/>
              <a:r>
                <a:rPr lang="en-US" altLang="ko-KR" sz="1200" b="1" dirty="0">
                  <a:solidFill>
                    <a:prstClr val="black">
                      <a:lumMod val="75000"/>
                      <a:lumOff val="25000"/>
                    </a:prstClr>
                  </a:solidFill>
                  <a:cs typeface="Arial" pitchFamily="34" charset="0"/>
                </a:rPr>
                <a:t>Your Text  Here</a:t>
              </a:r>
              <a:endParaRPr lang="ko-KR" altLang="en-US" sz="1200" b="1" dirty="0">
                <a:solidFill>
                  <a:prstClr val="black">
                    <a:lumMod val="75000"/>
                    <a:lumOff val="25000"/>
                  </a:prstClr>
                </a:solidFill>
                <a:cs typeface="Arial" pitchFamily="34" charset="0"/>
              </a:endParaRPr>
            </a:p>
          </p:txBody>
        </p:sp>
      </p:grpSp>
      <p:grpSp>
        <p:nvGrpSpPr>
          <p:cNvPr id="27" name="Group 26">
            <a:extLst>
              <a:ext uri="{FF2B5EF4-FFF2-40B4-BE49-F238E27FC236}">
                <a16:creationId xmlns:a16="http://schemas.microsoft.com/office/drawing/2014/main" id="{B641D03A-534E-4E77-A2AC-4231C65E67DB}"/>
              </a:ext>
            </a:extLst>
          </p:cNvPr>
          <p:cNvGrpSpPr/>
          <p:nvPr/>
        </p:nvGrpSpPr>
        <p:grpSpPr>
          <a:xfrm>
            <a:off x="8654314" y="4295018"/>
            <a:ext cx="2872638" cy="494026"/>
            <a:chOff x="803640" y="3362835"/>
            <a:chExt cx="2059657" cy="494026"/>
          </a:xfrm>
        </p:grpSpPr>
        <p:sp>
          <p:nvSpPr>
            <p:cNvPr id="28" name="TextBox 27">
              <a:extLst>
                <a:ext uri="{FF2B5EF4-FFF2-40B4-BE49-F238E27FC236}">
                  <a16:creationId xmlns:a16="http://schemas.microsoft.com/office/drawing/2014/main" id="{EBCBC55E-DA71-408F-B15A-4F2D7AE64984}"/>
                </a:ext>
              </a:extLst>
            </p:cNvPr>
            <p:cNvSpPr txBox="1"/>
            <p:nvPr/>
          </p:nvSpPr>
          <p:spPr>
            <a:xfrm>
              <a:off x="803640" y="3579862"/>
              <a:ext cx="2059657" cy="276999"/>
            </a:xfrm>
            <a:prstGeom prst="rect">
              <a:avLst/>
            </a:prstGeom>
            <a:noFill/>
          </p:spPr>
          <p:txBody>
            <a:bodyPr wrap="square" rtlCol="0">
              <a:spAutoFit/>
            </a:bodyPr>
            <a:lstStyle/>
            <a:p>
              <a:pPr latinLnBrk="1"/>
              <a:r>
                <a:rPr lang="en-US" altLang="ko-KR" sz="1200" dirty="0" err="1">
                  <a:solidFill>
                    <a:prstClr val="black">
                      <a:lumMod val="75000"/>
                      <a:lumOff val="25000"/>
                    </a:prstClr>
                  </a:solidFill>
                  <a:cs typeface="Arial" panose="020B0604020202020204" pitchFamily="34" charset="0"/>
                </a:rPr>
                <a:t>xxxxxxxxxxxxxxxxxxxxxxxxxxx</a:t>
              </a:r>
              <a:endParaRPr lang="ko-KR" altLang="en-US" sz="1200" dirty="0">
                <a:solidFill>
                  <a:prstClr val="black">
                    <a:lumMod val="75000"/>
                    <a:lumOff val="25000"/>
                  </a:prstClr>
                </a:solidFill>
                <a:cs typeface="Arial" panose="020B0604020202020204" pitchFamily="34" charset="0"/>
              </a:endParaRPr>
            </a:p>
          </p:txBody>
        </p:sp>
        <p:sp>
          <p:nvSpPr>
            <p:cNvPr id="29" name="TextBox 28">
              <a:extLst>
                <a:ext uri="{FF2B5EF4-FFF2-40B4-BE49-F238E27FC236}">
                  <a16:creationId xmlns:a16="http://schemas.microsoft.com/office/drawing/2014/main" id="{4009471D-F219-4589-AD04-38D2D8E464F4}"/>
                </a:ext>
              </a:extLst>
            </p:cNvPr>
            <p:cNvSpPr txBox="1"/>
            <p:nvPr/>
          </p:nvSpPr>
          <p:spPr>
            <a:xfrm>
              <a:off x="803640" y="3362835"/>
              <a:ext cx="2059657" cy="276999"/>
            </a:xfrm>
            <a:prstGeom prst="rect">
              <a:avLst/>
            </a:prstGeom>
            <a:noFill/>
          </p:spPr>
          <p:txBody>
            <a:bodyPr wrap="square" rtlCol="0">
              <a:spAutoFit/>
            </a:bodyPr>
            <a:lstStyle/>
            <a:p>
              <a:pPr latinLnBrk="1"/>
              <a:r>
                <a:rPr lang="en-US" altLang="ko-KR" sz="1200" b="1" dirty="0">
                  <a:solidFill>
                    <a:prstClr val="black">
                      <a:lumMod val="75000"/>
                      <a:lumOff val="25000"/>
                    </a:prstClr>
                  </a:solidFill>
                  <a:cs typeface="Arial" pitchFamily="34" charset="0"/>
                </a:rPr>
                <a:t>Your Text  Here</a:t>
              </a:r>
              <a:endParaRPr lang="ko-KR" altLang="en-US" sz="1200" b="1" dirty="0">
                <a:solidFill>
                  <a:prstClr val="black">
                    <a:lumMod val="75000"/>
                    <a:lumOff val="25000"/>
                  </a:prstClr>
                </a:solidFill>
                <a:cs typeface="Arial" pitchFamily="34" charset="0"/>
              </a:endParaRPr>
            </a:p>
          </p:txBody>
        </p:sp>
      </p:grpSp>
      <p:sp>
        <p:nvSpPr>
          <p:cNvPr id="30" name="Teardrop 6">
            <a:extLst>
              <a:ext uri="{FF2B5EF4-FFF2-40B4-BE49-F238E27FC236}">
                <a16:creationId xmlns:a16="http://schemas.microsoft.com/office/drawing/2014/main" id="{DBB0630C-FFD2-4401-8F58-F27C42830414}"/>
              </a:ext>
            </a:extLst>
          </p:cNvPr>
          <p:cNvSpPr/>
          <p:nvPr/>
        </p:nvSpPr>
        <p:spPr>
          <a:xfrm rot="8100000">
            <a:off x="5352710" y="2231843"/>
            <a:ext cx="292595" cy="29259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lumMod val="60000"/>
              <a:lumOff val="4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31" name="Oval 30">
            <a:extLst>
              <a:ext uri="{FF2B5EF4-FFF2-40B4-BE49-F238E27FC236}">
                <a16:creationId xmlns:a16="http://schemas.microsoft.com/office/drawing/2014/main" id="{4F125E6C-061D-4BDC-BDE6-41B7D9B54D9F}"/>
              </a:ext>
            </a:extLst>
          </p:cNvPr>
          <p:cNvSpPr/>
          <p:nvPr/>
        </p:nvSpPr>
        <p:spPr>
          <a:xfrm>
            <a:off x="8043980" y="5137816"/>
            <a:ext cx="528800" cy="528801"/>
          </a:xfrm>
          <a:prstGeom prst="ellipse">
            <a:avLst/>
          </a:prstGeom>
          <a:solidFill>
            <a:schemeClr val="accent1">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32" name="Frame 17">
            <a:extLst>
              <a:ext uri="{FF2B5EF4-FFF2-40B4-BE49-F238E27FC236}">
                <a16:creationId xmlns:a16="http://schemas.microsoft.com/office/drawing/2014/main" id="{525A3E77-CEBC-46B7-9763-833A86F91BE2}"/>
              </a:ext>
            </a:extLst>
          </p:cNvPr>
          <p:cNvSpPr/>
          <p:nvPr/>
        </p:nvSpPr>
        <p:spPr>
          <a:xfrm>
            <a:off x="8185163" y="5269474"/>
            <a:ext cx="246435" cy="24643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endParaRPr>
          </a:p>
        </p:txBody>
      </p:sp>
      <p:grpSp>
        <p:nvGrpSpPr>
          <p:cNvPr id="33" name="Group 32">
            <a:extLst>
              <a:ext uri="{FF2B5EF4-FFF2-40B4-BE49-F238E27FC236}">
                <a16:creationId xmlns:a16="http://schemas.microsoft.com/office/drawing/2014/main" id="{D50B4D55-AE8D-4D9D-8E42-8AFE412139AC}"/>
              </a:ext>
            </a:extLst>
          </p:cNvPr>
          <p:cNvGrpSpPr/>
          <p:nvPr/>
        </p:nvGrpSpPr>
        <p:grpSpPr>
          <a:xfrm>
            <a:off x="8654314" y="5145678"/>
            <a:ext cx="2872638" cy="494026"/>
            <a:chOff x="803640" y="3362835"/>
            <a:chExt cx="2059657" cy="494026"/>
          </a:xfrm>
        </p:grpSpPr>
        <p:sp>
          <p:nvSpPr>
            <p:cNvPr id="34" name="TextBox 33">
              <a:extLst>
                <a:ext uri="{FF2B5EF4-FFF2-40B4-BE49-F238E27FC236}">
                  <a16:creationId xmlns:a16="http://schemas.microsoft.com/office/drawing/2014/main" id="{98338A02-76EE-4519-BEAE-B219920DD17E}"/>
                </a:ext>
              </a:extLst>
            </p:cNvPr>
            <p:cNvSpPr txBox="1"/>
            <p:nvPr/>
          </p:nvSpPr>
          <p:spPr>
            <a:xfrm>
              <a:off x="803640" y="3579862"/>
              <a:ext cx="2059657" cy="276999"/>
            </a:xfrm>
            <a:prstGeom prst="rect">
              <a:avLst/>
            </a:prstGeom>
            <a:noFill/>
          </p:spPr>
          <p:txBody>
            <a:bodyPr wrap="square" rtlCol="0">
              <a:spAutoFit/>
            </a:bodyPr>
            <a:lstStyle/>
            <a:p>
              <a:pPr latinLnBrk="1"/>
              <a:r>
                <a:rPr lang="en-US" altLang="ko-KR" sz="1200" dirty="0" err="1">
                  <a:solidFill>
                    <a:prstClr val="black">
                      <a:lumMod val="75000"/>
                      <a:lumOff val="25000"/>
                    </a:prstClr>
                  </a:solidFill>
                  <a:cs typeface="Arial" panose="020B0604020202020204" pitchFamily="34" charset="0"/>
                </a:rPr>
                <a:t>xxxxxxxxxxxxxxxxxxxxxxxxxxxxxxxxxxx</a:t>
              </a:r>
              <a:endParaRPr lang="ko-KR" altLang="en-US" sz="1200" dirty="0">
                <a:solidFill>
                  <a:prstClr val="black">
                    <a:lumMod val="75000"/>
                    <a:lumOff val="25000"/>
                  </a:prstClr>
                </a:solidFill>
                <a:cs typeface="Arial" panose="020B0604020202020204" pitchFamily="34" charset="0"/>
              </a:endParaRPr>
            </a:p>
          </p:txBody>
        </p:sp>
        <p:sp>
          <p:nvSpPr>
            <p:cNvPr id="35" name="TextBox 34">
              <a:extLst>
                <a:ext uri="{FF2B5EF4-FFF2-40B4-BE49-F238E27FC236}">
                  <a16:creationId xmlns:a16="http://schemas.microsoft.com/office/drawing/2014/main" id="{BD42014E-63EC-4726-A697-83BA2C7D8391}"/>
                </a:ext>
              </a:extLst>
            </p:cNvPr>
            <p:cNvSpPr txBox="1"/>
            <p:nvPr/>
          </p:nvSpPr>
          <p:spPr>
            <a:xfrm>
              <a:off x="803640" y="3362835"/>
              <a:ext cx="2059657" cy="276999"/>
            </a:xfrm>
            <a:prstGeom prst="rect">
              <a:avLst/>
            </a:prstGeom>
            <a:noFill/>
          </p:spPr>
          <p:txBody>
            <a:bodyPr wrap="square" rtlCol="0">
              <a:spAutoFit/>
            </a:bodyPr>
            <a:lstStyle/>
            <a:p>
              <a:pPr latinLnBrk="1"/>
              <a:r>
                <a:rPr lang="en-US" altLang="ko-KR" sz="1200" b="1" dirty="0">
                  <a:solidFill>
                    <a:prstClr val="black">
                      <a:lumMod val="75000"/>
                      <a:lumOff val="25000"/>
                    </a:prstClr>
                  </a:solidFill>
                  <a:cs typeface="Arial" pitchFamily="34" charset="0"/>
                </a:rPr>
                <a:t>Your Text  Here</a:t>
              </a:r>
              <a:endParaRPr lang="ko-KR" altLang="en-US" sz="1200" b="1" dirty="0">
                <a:solidFill>
                  <a:prstClr val="black">
                    <a:lumMod val="75000"/>
                    <a:lumOff val="25000"/>
                  </a:prstClr>
                </a:solidFill>
                <a:cs typeface="Arial" pitchFamily="34" charset="0"/>
              </a:endParaRPr>
            </a:p>
          </p:txBody>
        </p:sp>
      </p:grpSp>
      <p:sp>
        <p:nvSpPr>
          <p:cNvPr id="36" name="Freeform: Shape 35">
            <a:extLst>
              <a:ext uri="{FF2B5EF4-FFF2-40B4-BE49-F238E27FC236}">
                <a16:creationId xmlns:a16="http://schemas.microsoft.com/office/drawing/2014/main" id="{E8A597BD-11B6-429D-A41F-28A5BBAF4519}"/>
              </a:ext>
            </a:extLst>
          </p:cNvPr>
          <p:cNvSpPr/>
          <p:nvPr/>
        </p:nvSpPr>
        <p:spPr>
          <a:xfrm>
            <a:off x="1238651" y="5222511"/>
            <a:ext cx="2038513" cy="338554"/>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noFill/>
          <a:ln w="12700" cap="flat" cmpd="sng" algn="ctr">
            <a:noFill/>
            <a:prstDash val="solid"/>
            <a:miter lim="800000"/>
          </a:ln>
          <a:effectLst/>
        </p:spPr>
        <p:txBody>
          <a:bodyPr wrap="square" rtlCol="0" anchor="t" anchorCtr="0">
            <a:spAutoFit/>
          </a:bodyPr>
          <a:lstStyle/>
          <a:p>
            <a:pPr>
              <a:spcAft>
                <a:spcPts val="500"/>
              </a:spcAft>
              <a:defRPr/>
            </a:pPr>
            <a:r>
              <a:rPr lang="en-US" sz="1600" b="1" kern="0" dirty="0" err="1">
                <a:solidFill>
                  <a:srgbClr val="002060"/>
                </a:solidFill>
                <a:cs typeface="TH SarabunPSK" panose="020B0500040200020003" pitchFamily="34" charset="-34"/>
              </a:rPr>
              <a:t>xxxxxxxxxxxx</a:t>
            </a:r>
            <a:endParaRPr lang="th-TH" sz="1600" b="1" kern="0" dirty="0">
              <a:solidFill>
                <a:srgbClr val="002060"/>
              </a:solidFill>
              <a:cs typeface="TH SarabunPSK" panose="020B0500040200020003" pitchFamily="34" charset="-34"/>
            </a:endParaRPr>
          </a:p>
        </p:txBody>
      </p:sp>
      <p:sp>
        <p:nvSpPr>
          <p:cNvPr id="37" name="Freeform: Shape 36">
            <a:extLst>
              <a:ext uri="{FF2B5EF4-FFF2-40B4-BE49-F238E27FC236}">
                <a16:creationId xmlns:a16="http://schemas.microsoft.com/office/drawing/2014/main" id="{A846C93B-8FD5-4901-84A6-9F9B72AA0F40}"/>
              </a:ext>
            </a:extLst>
          </p:cNvPr>
          <p:cNvSpPr/>
          <p:nvPr/>
        </p:nvSpPr>
        <p:spPr>
          <a:xfrm>
            <a:off x="1193069" y="4183640"/>
            <a:ext cx="2084095" cy="584775"/>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noFill/>
          <a:ln w="12700" cap="flat" cmpd="sng" algn="ctr">
            <a:noFill/>
            <a:prstDash val="solid"/>
            <a:miter lim="800000"/>
          </a:ln>
          <a:effectLst/>
        </p:spPr>
        <p:txBody>
          <a:bodyPr wrap="square" rtlCol="0" anchor="t" anchorCtr="0">
            <a:spAutoFit/>
          </a:bodyPr>
          <a:lstStyle/>
          <a:p>
            <a:pPr>
              <a:spcAft>
                <a:spcPts val="500"/>
              </a:spcAft>
              <a:defRPr/>
            </a:pPr>
            <a:r>
              <a:rPr lang="en-US" sz="1600" b="1" kern="0" dirty="0" err="1">
                <a:solidFill>
                  <a:srgbClr val="002060"/>
                </a:solidFill>
                <a:cs typeface="TH SarabunPSK" panose="020B0500040200020003" pitchFamily="34" charset="-34"/>
              </a:rPr>
              <a:t>xxxxxxxxxxxxxxxxxxxxxxxxxxxxxxx</a:t>
            </a:r>
            <a:endParaRPr lang="th-TH" sz="1600" b="1" kern="0" dirty="0">
              <a:solidFill>
                <a:srgbClr val="002060"/>
              </a:solidFill>
              <a:cs typeface="TH SarabunPSK" panose="020B0500040200020003" pitchFamily="34" charset="-34"/>
            </a:endParaRPr>
          </a:p>
        </p:txBody>
      </p:sp>
      <p:sp>
        <p:nvSpPr>
          <p:cNvPr id="38" name="Freeform: Shape 37">
            <a:extLst>
              <a:ext uri="{FF2B5EF4-FFF2-40B4-BE49-F238E27FC236}">
                <a16:creationId xmlns:a16="http://schemas.microsoft.com/office/drawing/2014/main" id="{FC0829A1-B0E9-4B57-A6D8-56A1A71E9765}"/>
              </a:ext>
            </a:extLst>
          </p:cNvPr>
          <p:cNvSpPr/>
          <p:nvPr/>
        </p:nvSpPr>
        <p:spPr>
          <a:xfrm>
            <a:off x="1238651" y="3360346"/>
            <a:ext cx="2038513" cy="584775"/>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noFill/>
          <a:ln w="12700" cap="flat" cmpd="sng" algn="ctr">
            <a:noFill/>
            <a:prstDash val="solid"/>
            <a:miter lim="800000"/>
          </a:ln>
          <a:effectLst/>
        </p:spPr>
        <p:txBody>
          <a:bodyPr wrap="square" rtlCol="0" anchor="t" anchorCtr="0">
            <a:spAutoFit/>
          </a:bodyPr>
          <a:lstStyle/>
          <a:p>
            <a:pPr>
              <a:spcAft>
                <a:spcPts val="500"/>
              </a:spcAft>
              <a:defRPr/>
            </a:pPr>
            <a:r>
              <a:rPr lang="en-US" sz="1600" b="1" kern="0" dirty="0" err="1">
                <a:solidFill>
                  <a:srgbClr val="002060"/>
                </a:solidFill>
                <a:cs typeface="TH SarabunPSK" panose="020B0500040200020003" pitchFamily="34" charset="-34"/>
              </a:rPr>
              <a:t>xxxxxxxxxxxxxxxxxxxxxxxxxxxx</a:t>
            </a:r>
            <a:endParaRPr lang="en-US" sz="1600" b="1" kern="0" dirty="0">
              <a:solidFill>
                <a:srgbClr val="002060"/>
              </a:solidFill>
              <a:cs typeface="Arial" panose="020B0604020202020204" pitchFamily="34" charset="0"/>
            </a:endParaRPr>
          </a:p>
        </p:txBody>
      </p:sp>
      <p:sp>
        <p:nvSpPr>
          <p:cNvPr id="39" name="Freeform: Shape 38">
            <a:extLst>
              <a:ext uri="{FF2B5EF4-FFF2-40B4-BE49-F238E27FC236}">
                <a16:creationId xmlns:a16="http://schemas.microsoft.com/office/drawing/2014/main" id="{0271BDF4-6E4B-4A5F-B4CE-EA54A65C6E6E}"/>
              </a:ext>
            </a:extLst>
          </p:cNvPr>
          <p:cNvSpPr/>
          <p:nvPr/>
        </p:nvSpPr>
        <p:spPr>
          <a:xfrm>
            <a:off x="1238651" y="1759546"/>
            <a:ext cx="2038513" cy="338554"/>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noFill/>
          <a:ln w="12700" cap="flat" cmpd="sng" algn="ctr">
            <a:noFill/>
            <a:prstDash val="solid"/>
            <a:miter lim="800000"/>
          </a:ln>
          <a:effectLst/>
        </p:spPr>
        <p:txBody>
          <a:bodyPr wrap="square" rtlCol="0" anchor="t" anchorCtr="0">
            <a:spAutoFit/>
          </a:bodyPr>
          <a:lstStyle/>
          <a:p>
            <a:pPr>
              <a:spcAft>
                <a:spcPts val="500"/>
              </a:spcAft>
              <a:defRPr/>
            </a:pPr>
            <a:r>
              <a:rPr lang="en-US" sz="1600" b="1" kern="0" dirty="0" err="1">
                <a:solidFill>
                  <a:srgbClr val="002060"/>
                </a:solidFill>
                <a:cs typeface="TH SarabunPSK" panose="020B0500040200020003" pitchFamily="34" charset="-34"/>
              </a:rPr>
              <a:t>xxxxxxxxxxxxx</a:t>
            </a:r>
            <a:endParaRPr lang="th-TH" sz="1600" b="1" kern="0" dirty="0">
              <a:solidFill>
                <a:srgbClr val="002060"/>
              </a:solidFill>
              <a:cs typeface="TH SarabunPSK" panose="020B0500040200020003" pitchFamily="34" charset="-34"/>
            </a:endParaRPr>
          </a:p>
        </p:txBody>
      </p:sp>
      <p:sp>
        <p:nvSpPr>
          <p:cNvPr id="40" name="Freeform: Shape 39">
            <a:extLst>
              <a:ext uri="{FF2B5EF4-FFF2-40B4-BE49-F238E27FC236}">
                <a16:creationId xmlns:a16="http://schemas.microsoft.com/office/drawing/2014/main" id="{C33E1D9D-F681-4160-AEBD-D5CE27DCFD19}"/>
              </a:ext>
            </a:extLst>
          </p:cNvPr>
          <p:cNvSpPr/>
          <p:nvPr/>
        </p:nvSpPr>
        <p:spPr>
          <a:xfrm>
            <a:off x="1238651" y="2531812"/>
            <a:ext cx="2038513" cy="584775"/>
          </a:xfrm>
          <a:custGeom>
            <a:avLst/>
            <a:gdLst>
              <a:gd name="connsiteX0" fmla="*/ 546 w 2243233"/>
              <a:gd name="connsiteY0" fmla="*/ 0 h 868495"/>
              <a:gd name="connsiteX1" fmla="*/ 2243233 w 2243233"/>
              <a:gd name="connsiteY1" fmla="*/ 0 h 868495"/>
              <a:gd name="connsiteX2" fmla="*/ 2243233 w 2243233"/>
              <a:gd name="connsiteY2" fmla="*/ 868495 h 868495"/>
              <a:gd name="connsiteX3" fmla="*/ 0 w 2243233"/>
              <a:gd name="connsiteY3" fmla="*/ 868495 h 868495"/>
            </a:gdLst>
            <a:ahLst/>
            <a:cxnLst>
              <a:cxn ang="0">
                <a:pos x="connsiteX0" y="connsiteY0"/>
              </a:cxn>
              <a:cxn ang="0">
                <a:pos x="connsiteX1" y="connsiteY1"/>
              </a:cxn>
              <a:cxn ang="0">
                <a:pos x="connsiteX2" y="connsiteY2"/>
              </a:cxn>
              <a:cxn ang="0">
                <a:pos x="connsiteX3" y="connsiteY3"/>
              </a:cxn>
            </a:cxnLst>
            <a:rect l="l" t="t" r="r" b="b"/>
            <a:pathLst>
              <a:path w="2243233" h="868495">
                <a:moveTo>
                  <a:pt x="546" y="0"/>
                </a:moveTo>
                <a:lnTo>
                  <a:pt x="2243233" y="0"/>
                </a:lnTo>
                <a:lnTo>
                  <a:pt x="2243233" y="868495"/>
                </a:lnTo>
                <a:lnTo>
                  <a:pt x="0" y="868495"/>
                </a:lnTo>
                <a:close/>
              </a:path>
            </a:pathLst>
          </a:custGeom>
          <a:noFill/>
          <a:ln w="12700" cap="flat" cmpd="sng" algn="ctr">
            <a:noFill/>
            <a:prstDash val="solid"/>
            <a:miter lim="800000"/>
          </a:ln>
          <a:effectLst/>
        </p:spPr>
        <p:txBody>
          <a:bodyPr wrap="square" rtlCol="0" anchor="t" anchorCtr="0">
            <a:spAutoFit/>
          </a:bodyPr>
          <a:lstStyle/>
          <a:p>
            <a:pPr>
              <a:spcAft>
                <a:spcPts val="500"/>
              </a:spcAft>
              <a:defRPr/>
            </a:pPr>
            <a:r>
              <a:rPr lang="en-US" sz="1600" b="1" kern="0" dirty="0" err="1">
                <a:solidFill>
                  <a:srgbClr val="002060"/>
                </a:solidFill>
                <a:cs typeface="TH SarabunPSK" panose="020B0500040200020003" pitchFamily="34" charset="-34"/>
              </a:rPr>
              <a:t>xxxxxxxxxxxxxxxxxxxxxxxxxxx</a:t>
            </a:r>
            <a:endParaRPr lang="th-TH" sz="1600" b="1" kern="0" dirty="0">
              <a:solidFill>
                <a:srgbClr val="002060"/>
              </a:solidFill>
              <a:cs typeface="TH SarabunPSK" panose="020B0500040200020003" pitchFamily="34" charset="-34"/>
            </a:endParaRPr>
          </a:p>
        </p:txBody>
      </p:sp>
      <p:sp>
        <p:nvSpPr>
          <p:cNvPr id="41" name="Rectangle 40">
            <a:extLst>
              <a:ext uri="{FF2B5EF4-FFF2-40B4-BE49-F238E27FC236}">
                <a16:creationId xmlns:a16="http://schemas.microsoft.com/office/drawing/2014/main" id="{0482AC4B-9BE8-4EA2-BB78-32ACF18355EB}"/>
              </a:ext>
            </a:extLst>
          </p:cNvPr>
          <p:cNvSpPr/>
          <p:nvPr/>
        </p:nvSpPr>
        <p:spPr>
          <a:xfrm>
            <a:off x="419100" y="2443193"/>
            <a:ext cx="2932550" cy="685927"/>
          </a:xfrm>
          <a:prstGeom prst="rect">
            <a:avLst/>
          </a:prstGeom>
          <a:no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2" name="Arrow: Right 41">
            <a:extLst>
              <a:ext uri="{FF2B5EF4-FFF2-40B4-BE49-F238E27FC236}">
                <a16:creationId xmlns:a16="http://schemas.microsoft.com/office/drawing/2014/main" id="{A81407B2-8077-44E3-B654-4A7A838C3ED9}"/>
              </a:ext>
            </a:extLst>
          </p:cNvPr>
          <p:cNvSpPr/>
          <p:nvPr/>
        </p:nvSpPr>
        <p:spPr>
          <a:xfrm>
            <a:off x="3586910" y="5198966"/>
            <a:ext cx="409575" cy="314325"/>
          </a:xfrm>
          <a:prstGeom prst="rightArrow">
            <a:avLst/>
          </a:prstGeom>
          <a:solidFill>
            <a:srgbClr val="103492"/>
          </a:solidFill>
          <a:ln w="12700" cap="flat" cmpd="sng" algn="ctr">
            <a:solidFill>
              <a:srgbClr val="10349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3" name="Arrow: Right 42">
            <a:extLst>
              <a:ext uri="{FF2B5EF4-FFF2-40B4-BE49-F238E27FC236}">
                <a16:creationId xmlns:a16="http://schemas.microsoft.com/office/drawing/2014/main" id="{022F7548-4D5F-439B-8734-9507C67B1A1E}"/>
              </a:ext>
            </a:extLst>
          </p:cNvPr>
          <p:cNvSpPr/>
          <p:nvPr/>
        </p:nvSpPr>
        <p:spPr>
          <a:xfrm>
            <a:off x="3586910" y="1814194"/>
            <a:ext cx="409575" cy="314325"/>
          </a:xfrm>
          <a:prstGeom prst="rightArrow">
            <a:avLst/>
          </a:prstGeom>
          <a:solidFill>
            <a:srgbClr val="103492"/>
          </a:solidFill>
          <a:ln w="12700" cap="flat" cmpd="sng" algn="ctr">
            <a:solidFill>
              <a:srgbClr val="10349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4" name="Arrow: Right 43">
            <a:extLst>
              <a:ext uri="{FF2B5EF4-FFF2-40B4-BE49-F238E27FC236}">
                <a16:creationId xmlns:a16="http://schemas.microsoft.com/office/drawing/2014/main" id="{29398501-E23A-4A73-AD3F-063EA611F585}"/>
              </a:ext>
            </a:extLst>
          </p:cNvPr>
          <p:cNvSpPr/>
          <p:nvPr/>
        </p:nvSpPr>
        <p:spPr>
          <a:xfrm>
            <a:off x="3586910" y="4342309"/>
            <a:ext cx="409575" cy="314325"/>
          </a:xfrm>
          <a:prstGeom prst="rightArrow">
            <a:avLst/>
          </a:prstGeom>
          <a:solidFill>
            <a:srgbClr val="103492"/>
          </a:solidFill>
          <a:ln w="12700" cap="flat" cmpd="sng" algn="ctr">
            <a:solidFill>
              <a:srgbClr val="10349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5" name="Arrow: Right 44">
            <a:extLst>
              <a:ext uri="{FF2B5EF4-FFF2-40B4-BE49-F238E27FC236}">
                <a16:creationId xmlns:a16="http://schemas.microsoft.com/office/drawing/2014/main" id="{84582514-35D4-48E2-8B9A-830A8BEA4597}"/>
              </a:ext>
            </a:extLst>
          </p:cNvPr>
          <p:cNvSpPr/>
          <p:nvPr/>
        </p:nvSpPr>
        <p:spPr>
          <a:xfrm>
            <a:off x="3586910" y="2628993"/>
            <a:ext cx="409575" cy="314325"/>
          </a:xfrm>
          <a:prstGeom prst="rightArrow">
            <a:avLst/>
          </a:prstGeom>
          <a:solidFill>
            <a:srgbClr val="103492"/>
          </a:solidFill>
          <a:ln w="12700" cap="flat" cmpd="sng" algn="ctr">
            <a:solidFill>
              <a:srgbClr val="10349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6" name="Rectangle 45">
            <a:extLst>
              <a:ext uri="{FF2B5EF4-FFF2-40B4-BE49-F238E27FC236}">
                <a16:creationId xmlns:a16="http://schemas.microsoft.com/office/drawing/2014/main" id="{A857EBBF-C405-46FC-BF86-56848505C690}"/>
              </a:ext>
            </a:extLst>
          </p:cNvPr>
          <p:cNvSpPr/>
          <p:nvPr/>
        </p:nvSpPr>
        <p:spPr>
          <a:xfrm>
            <a:off x="419100" y="3299851"/>
            <a:ext cx="2932550" cy="685927"/>
          </a:xfrm>
          <a:prstGeom prst="rect">
            <a:avLst/>
          </a:prstGeom>
          <a:no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Rectangle 46">
            <a:extLst>
              <a:ext uri="{FF2B5EF4-FFF2-40B4-BE49-F238E27FC236}">
                <a16:creationId xmlns:a16="http://schemas.microsoft.com/office/drawing/2014/main" id="{3BB243F8-AAA0-46AB-9609-59735A735E1E}"/>
              </a:ext>
            </a:extLst>
          </p:cNvPr>
          <p:cNvSpPr/>
          <p:nvPr/>
        </p:nvSpPr>
        <p:spPr>
          <a:xfrm>
            <a:off x="419100" y="4156509"/>
            <a:ext cx="2932550" cy="685927"/>
          </a:xfrm>
          <a:prstGeom prst="rect">
            <a:avLst/>
          </a:prstGeom>
          <a:no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8" name="Rectangle 47">
            <a:extLst>
              <a:ext uri="{FF2B5EF4-FFF2-40B4-BE49-F238E27FC236}">
                <a16:creationId xmlns:a16="http://schemas.microsoft.com/office/drawing/2014/main" id="{0FE1F0F9-DFA4-4E1B-B0C7-A2FBA546A4AB}"/>
              </a:ext>
            </a:extLst>
          </p:cNvPr>
          <p:cNvSpPr/>
          <p:nvPr/>
        </p:nvSpPr>
        <p:spPr>
          <a:xfrm>
            <a:off x="419100" y="5013166"/>
            <a:ext cx="2932550" cy="685927"/>
          </a:xfrm>
          <a:prstGeom prst="rect">
            <a:avLst/>
          </a:prstGeom>
          <a:no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a:extLst>
              <a:ext uri="{FF2B5EF4-FFF2-40B4-BE49-F238E27FC236}">
                <a16:creationId xmlns:a16="http://schemas.microsoft.com/office/drawing/2014/main" id="{1ED283CD-04EA-400B-8122-CB9D46933F6B}"/>
              </a:ext>
            </a:extLst>
          </p:cNvPr>
          <p:cNvSpPr/>
          <p:nvPr/>
        </p:nvSpPr>
        <p:spPr>
          <a:xfrm>
            <a:off x="419100" y="1586535"/>
            <a:ext cx="2932550" cy="685927"/>
          </a:xfrm>
          <a:prstGeom prst="rect">
            <a:avLst/>
          </a:prstGeom>
          <a:no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 name="Arrow: Right 49">
            <a:extLst>
              <a:ext uri="{FF2B5EF4-FFF2-40B4-BE49-F238E27FC236}">
                <a16:creationId xmlns:a16="http://schemas.microsoft.com/office/drawing/2014/main" id="{2E94661F-7B38-45EE-8E51-9A8B2236FCE6}"/>
              </a:ext>
            </a:extLst>
          </p:cNvPr>
          <p:cNvSpPr/>
          <p:nvPr/>
        </p:nvSpPr>
        <p:spPr>
          <a:xfrm>
            <a:off x="3586910" y="3485652"/>
            <a:ext cx="409575" cy="314325"/>
          </a:xfrm>
          <a:prstGeom prst="rightArrow">
            <a:avLst/>
          </a:prstGeom>
          <a:solidFill>
            <a:srgbClr val="103492"/>
          </a:solidFill>
          <a:ln w="12700" cap="flat" cmpd="sng" algn="ctr">
            <a:solidFill>
              <a:srgbClr val="10349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pic>
        <p:nvPicPr>
          <p:cNvPr id="51" name="Picture 50" descr="A drawing of a face&#10;&#10;Description automatically generated">
            <a:extLst>
              <a:ext uri="{FF2B5EF4-FFF2-40B4-BE49-F238E27FC236}">
                <a16:creationId xmlns:a16="http://schemas.microsoft.com/office/drawing/2014/main" id="{C63A481E-2331-430C-A786-B120691393B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954" y="1759546"/>
            <a:ext cx="628650" cy="314325"/>
          </a:xfrm>
          <a:prstGeom prst="rect">
            <a:avLst/>
          </a:prstGeom>
        </p:spPr>
      </p:pic>
      <p:pic>
        <p:nvPicPr>
          <p:cNvPr id="52" name="Picture 51" descr="A drawing of a face&#10;&#10;Description automatically generated">
            <a:extLst>
              <a:ext uri="{FF2B5EF4-FFF2-40B4-BE49-F238E27FC236}">
                <a16:creationId xmlns:a16="http://schemas.microsoft.com/office/drawing/2014/main" id="{A0175B74-E4CB-4EDF-8A9C-2F01781EF9C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954" y="2652813"/>
            <a:ext cx="628650" cy="314325"/>
          </a:xfrm>
          <a:prstGeom prst="rect">
            <a:avLst/>
          </a:prstGeom>
        </p:spPr>
      </p:pic>
      <p:pic>
        <p:nvPicPr>
          <p:cNvPr id="53" name="Picture 52" descr="A drawing of a face&#10;&#10;Description automatically generated">
            <a:extLst>
              <a:ext uri="{FF2B5EF4-FFF2-40B4-BE49-F238E27FC236}">
                <a16:creationId xmlns:a16="http://schemas.microsoft.com/office/drawing/2014/main" id="{EC108752-C61D-47FB-AEA8-1290859B7C3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211" y="3503052"/>
            <a:ext cx="628650" cy="314325"/>
          </a:xfrm>
          <a:prstGeom prst="rect">
            <a:avLst/>
          </a:prstGeom>
        </p:spPr>
      </p:pic>
      <p:pic>
        <p:nvPicPr>
          <p:cNvPr id="54" name="Picture 53" descr="A drawing of a face&#10;&#10;Description automatically generated">
            <a:extLst>
              <a:ext uri="{FF2B5EF4-FFF2-40B4-BE49-F238E27FC236}">
                <a16:creationId xmlns:a16="http://schemas.microsoft.com/office/drawing/2014/main" id="{0B3E9D7F-7773-40A4-811A-DAE4C827B76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8662" y="4328803"/>
            <a:ext cx="628650" cy="314325"/>
          </a:xfrm>
          <a:prstGeom prst="rect">
            <a:avLst/>
          </a:prstGeom>
        </p:spPr>
      </p:pic>
      <p:pic>
        <p:nvPicPr>
          <p:cNvPr id="55" name="Picture 54" descr="A drawing of a face&#10;&#10;Description automatically generated">
            <a:extLst>
              <a:ext uri="{FF2B5EF4-FFF2-40B4-BE49-F238E27FC236}">
                <a16:creationId xmlns:a16="http://schemas.microsoft.com/office/drawing/2014/main" id="{B0E0E632-B06B-4271-8542-C5CF46CB70C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558" y="5222511"/>
            <a:ext cx="628650" cy="314325"/>
          </a:xfrm>
          <a:prstGeom prst="rect">
            <a:avLst/>
          </a:prstGeom>
        </p:spPr>
      </p:pic>
      <p:sp>
        <p:nvSpPr>
          <p:cNvPr id="56" name="Teardrop 6">
            <a:extLst>
              <a:ext uri="{FF2B5EF4-FFF2-40B4-BE49-F238E27FC236}">
                <a16:creationId xmlns:a16="http://schemas.microsoft.com/office/drawing/2014/main" id="{3373E19B-527A-455C-9EDB-D3D76749E060}"/>
              </a:ext>
            </a:extLst>
          </p:cNvPr>
          <p:cNvSpPr/>
          <p:nvPr/>
        </p:nvSpPr>
        <p:spPr>
          <a:xfrm rot="8100000">
            <a:off x="6543859" y="4405258"/>
            <a:ext cx="292595" cy="29259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lumMod val="60000"/>
              <a:lumOff val="4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57" name="Teardrop 6">
            <a:extLst>
              <a:ext uri="{FF2B5EF4-FFF2-40B4-BE49-F238E27FC236}">
                <a16:creationId xmlns:a16="http://schemas.microsoft.com/office/drawing/2014/main" id="{C0058678-6BCF-4F87-9663-EE75F719A40F}"/>
              </a:ext>
            </a:extLst>
          </p:cNvPr>
          <p:cNvSpPr/>
          <p:nvPr/>
        </p:nvSpPr>
        <p:spPr>
          <a:xfrm rot="8100000">
            <a:off x="4392958" y="1499516"/>
            <a:ext cx="292595" cy="29259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lumMod val="60000"/>
              <a:lumOff val="4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58" name="Teardrop 6">
            <a:extLst>
              <a:ext uri="{FF2B5EF4-FFF2-40B4-BE49-F238E27FC236}">
                <a16:creationId xmlns:a16="http://schemas.microsoft.com/office/drawing/2014/main" id="{0C50B984-5F45-4875-B2EC-EE7B61B3FC40}"/>
              </a:ext>
            </a:extLst>
          </p:cNvPr>
          <p:cNvSpPr/>
          <p:nvPr/>
        </p:nvSpPr>
        <p:spPr>
          <a:xfrm rot="8100000">
            <a:off x="7262909" y="2588797"/>
            <a:ext cx="292595" cy="29259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2">
              <a:lumMod val="60000"/>
              <a:lumOff val="4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endParaRPr>
          </a:p>
        </p:txBody>
      </p:sp>
      <p:sp>
        <p:nvSpPr>
          <p:cNvPr id="60" name="Rectangle 59">
            <a:extLst>
              <a:ext uri="{FF2B5EF4-FFF2-40B4-BE49-F238E27FC236}">
                <a16:creationId xmlns:a16="http://schemas.microsoft.com/office/drawing/2014/main" id="{07CC9553-84DE-4B32-86D0-80F81C22CD98}"/>
              </a:ext>
            </a:extLst>
          </p:cNvPr>
          <p:cNvSpPr/>
          <p:nvPr/>
        </p:nvSpPr>
        <p:spPr>
          <a:xfrm>
            <a:off x="11163300" y="6362700"/>
            <a:ext cx="685800" cy="408762"/>
          </a:xfrm>
          <a:prstGeom prst="rect">
            <a:avLst/>
          </a:prstGeom>
          <a:solidFill>
            <a:srgbClr val="00B0F0"/>
          </a:solidFill>
          <a:ln w="12700" cap="flat" cmpd="sng" algn="ctr">
            <a:noFill/>
            <a:prstDash val="solid"/>
            <a:miter lim="800000"/>
          </a:ln>
          <a:effectLst/>
        </p:spPr>
        <p:txBody>
          <a:bodyPr rtlCol="0" anchor="ctr"/>
          <a:lstStyle/>
          <a:p>
            <a:pPr algn="ctr" defTabSz="457200">
              <a:defRPr/>
            </a:pPr>
            <a:r>
              <a:rPr lang="en-US" sz="1200" b="1" kern="0" dirty="0">
                <a:solidFill>
                  <a:srgbClr val="FFFFFF"/>
                </a:solidFill>
                <a:latin typeface="Arial" panose="020B0604020202020204"/>
              </a:rPr>
              <a:t>Client Logo</a:t>
            </a:r>
          </a:p>
        </p:txBody>
      </p:sp>
    </p:spTree>
    <p:extLst>
      <p:ext uri="{BB962C8B-B14F-4D97-AF65-F5344CB8AC3E}">
        <p14:creationId xmlns:p14="http://schemas.microsoft.com/office/powerpoint/2010/main" val="22491498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7.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18.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19.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0.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21.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22.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23.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24.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25.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26.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27.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28.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29.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30.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31.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32.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33.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34.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35.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36.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37.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38.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39.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40.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41.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42.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43.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44.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45.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46.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47.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48.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49.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50.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51.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52.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53.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54.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55.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56.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57.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58.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59.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60.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61.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62.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63.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64.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65.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66.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67.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68.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69.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70.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71.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72.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73.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74.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75.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76.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77.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78.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79.xml><?xml version="1.0" encoding="utf-8"?>
<p:tagLst xmlns:a="http://schemas.openxmlformats.org/drawingml/2006/main" xmlns:r="http://schemas.openxmlformats.org/officeDocument/2006/relationships" xmlns:p="http://schemas.openxmlformats.org/presentationml/2006/main">
  <p:tag name="JAZZAPSASSET" val="{&quot;TagItem&quot;:{&quot;JazzAPSAsset&quot;:&quot;Y&quot;}}"/>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ZwaJfjD6kWmTff9C9ljy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tZwaJfjD6kWmTff9C9ljy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tZwaJfjD6kWmTff9C9ljy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tZwaJfjD6kWmTff9C9ljy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tZwaJfjD6kWmTff9C9ljy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tZwaJfjD6kWmTff9C9ljy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tZwaJfjD6kWmTff9C9ljy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tZwaJfjD6kWmTff9C9ljy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tZwaJfjD6kWmTff9C9ljy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b6P9iykrUqhBADm9hbZ.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b6P9iykrUqhBADm9hbZ.A"/>
</p:tagLst>
</file>

<file path=ppt/theme/theme1.xml><?xml version="1.0" encoding="utf-8"?>
<a:theme xmlns:a="http://schemas.openxmlformats.org/drawingml/2006/main" name="TIME Consult Theme Color V2">
  <a:themeElements>
    <a:clrScheme name="TIME Consulting">
      <a:dk1>
        <a:srgbClr val="000000"/>
      </a:dk1>
      <a:lt1>
        <a:srgbClr val="FFFFFF"/>
      </a:lt1>
      <a:dk2>
        <a:srgbClr val="228DDD"/>
      </a:dk2>
      <a:lt2>
        <a:srgbClr val="06A2BC"/>
      </a:lt2>
      <a:accent1>
        <a:srgbClr val="0F3492"/>
      </a:accent1>
      <a:accent2>
        <a:srgbClr val="0162F7"/>
      </a:accent2>
      <a:accent3>
        <a:srgbClr val="0846A1"/>
      </a:accent3>
      <a:accent4>
        <a:srgbClr val="1448CC"/>
      </a:accent4>
      <a:accent5>
        <a:srgbClr val="4E5456"/>
      </a:accent5>
      <a:accent6>
        <a:srgbClr val="ED7318"/>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E Consult Theme Color V2" id="{850F6C03-90A6-46B5-9D54-AE4612E4C3E5}" vid="{4A25925D-5339-48AF-9A25-342B5811586E}"/>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DP Template">
  <a:themeElements>
    <a:clrScheme name="Teradata">
      <a:dk1>
        <a:sysClr val="windowText" lastClr="000000"/>
      </a:dk1>
      <a:lt1>
        <a:sysClr val="window" lastClr="FFFFFF"/>
      </a:lt1>
      <a:dk2>
        <a:srgbClr val="44546A"/>
      </a:dk2>
      <a:lt2>
        <a:srgbClr val="E7E6E6"/>
      </a:lt2>
      <a:accent1>
        <a:srgbClr val="3193C6"/>
      </a:accent1>
      <a:accent2>
        <a:srgbClr val="16A085"/>
      </a:accent2>
      <a:accent3>
        <a:srgbClr val="BC4834"/>
      </a:accent3>
      <a:accent4>
        <a:srgbClr val="882D1F"/>
      </a:accent4>
      <a:accent5>
        <a:srgbClr val="DF812C"/>
      </a:accent5>
      <a:accent6>
        <a:srgbClr val="226499"/>
      </a:accent6>
      <a:hlink>
        <a:srgbClr val="4D6A79"/>
      </a:hlink>
      <a:folHlink>
        <a:srgbClr val="2A373E"/>
      </a:folHlink>
    </a:clrScheme>
    <a:fontScheme name="Tradition">
      <a:majorFont>
        <a:latin typeface="Roboto"/>
        <a:ea typeface=""/>
        <a:cs typeface=""/>
        <a:font script="Jpan" typeface="メイリオ"/>
        <a:font script="Hans" typeface="宋体"/>
        <a:font script="Hant" typeface="新細明體"/>
      </a:majorFont>
      <a:minorFont>
        <a:latin typeface="Roboto"/>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ME Consult Theme template">
  <a:themeElements>
    <a:clrScheme name="TIME Consulting">
      <a:dk1>
        <a:srgbClr val="000000"/>
      </a:dk1>
      <a:lt1>
        <a:srgbClr val="FFFFFF"/>
      </a:lt1>
      <a:dk2>
        <a:srgbClr val="228DDD"/>
      </a:dk2>
      <a:lt2>
        <a:srgbClr val="06A2BC"/>
      </a:lt2>
      <a:accent1>
        <a:srgbClr val="0F3492"/>
      </a:accent1>
      <a:accent2>
        <a:srgbClr val="0162F7"/>
      </a:accent2>
      <a:accent3>
        <a:srgbClr val="0846A1"/>
      </a:accent3>
      <a:accent4>
        <a:srgbClr val="1448CC"/>
      </a:accent4>
      <a:accent5>
        <a:srgbClr val="4E5456"/>
      </a:accent5>
      <a:accent6>
        <a:srgbClr val="ED7318"/>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E Consult Theme Color V2" id="{850F6C03-90A6-46B5-9D54-AE4612E4C3E5}" vid="{4A25925D-5339-48AF-9A25-342B5811586E}"/>
    </a:ext>
  </a:extLst>
</a:theme>
</file>

<file path=ppt/theme/theme5.xml><?xml version="1.0" encoding="utf-8"?>
<a:theme xmlns:a="http://schemas.openxmlformats.org/drawingml/2006/main" name="TIME Digital Theme Color V2">
  <a:themeElements>
    <a:clrScheme name="Time Consulting">
      <a:dk1>
        <a:srgbClr val="000000"/>
      </a:dk1>
      <a:lt1>
        <a:srgbClr val="FFFFFF"/>
      </a:lt1>
      <a:dk2>
        <a:srgbClr val="228DDD"/>
      </a:dk2>
      <a:lt2>
        <a:srgbClr val="06A2BC"/>
      </a:lt2>
      <a:accent1>
        <a:srgbClr val="0F3492"/>
      </a:accent1>
      <a:accent2>
        <a:srgbClr val="0162F7"/>
      </a:accent2>
      <a:accent3>
        <a:srgbClr val="0846A1"/>
      </a:accent3>
      <a:accent4>
        <a:srgbClr val="1448CC"/>
      </a:accent4>
      <a:accent5>
        <a:srgbClr val="4E5456"/>
      </a:accent5>
      <a:accent6>
        <a:srgbClr val="ED7318"/>
      </a:accent6>
      <a:hlink>
        <a:srgbClr val="FFFFFF"/>
      </a:hlink>
      <a:folHlink>
        <a:srgbClr val="FFFFFF"/>
      </a:folHlink>
    </a:clrScheme>
    <a:fontScheme name="Custom 2">
      <a:majorFont>
        <a:latin typeface="Arial"/>
        <a:ea typeface=""/>
        <a:cs typeface="TH SarabunPSK"/>
      </a:majorFont>
      <a:minorFont>
        <a:latin typeface="Arial"/>
        <a:ea typeface=""/>
        <a:cs typeface="TH SarabunPSK"/>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E Digital Theme Color V2" id="{B12FA1EC-0630-491D-B40F-3DC58E0F7FF2}" vid="{DEE0BCAD-874C-4ECE-A56D-99D677CFF228}"/>
    </a:ext>
  </a:extLst>
</a:theme>
</file>

<file path=ppt/theme/theme6.xml><?xml version="1.0" encoding="utf-8"?>
<a:theme xmlns:a="http://schemas.openxmlformats.org/drawingml/2006/main" name="4_TIME Consult Theme Color V2">
  <a:themeElements>
    <a:clrScheme name="TIME Consulting">
      <a:dk1>
        <a:srgbClr val="000000"/>
      </a:dk1>
      <a:lt1>
        <a:srgbClr val="FFFFFF"/>
      </a:lt1>
      <a:dk2>
        <a:srgbClr val="228DDD"/>
      </a:dk2>
      <a:lt2>
        <a:srgbClr val="06A2BC"/>
      </a:lt2>
      <a:accent1>
        <a:srgbClr val="0F3492"/>
      </a:accent1>
      <a:accent2>
        <a:srgbClr val="0162F7"/>
      </a:accent2>
      <a:accent3>
        <a:srgbClr val="0846A1"/>
      </a:accent3>
      <a:accent4>
        <a:srgbClr val="1448CC"/>
      </a:accent4>
      <a:accent5>
        <a:srgbClr val="4E5456"/>
      </a:accent5>
      <a:accent6>
        <a:srgbClr val="ED7318"/>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ME Consult Theme Color V2" id="{850F6C03-90A6-46B5-9D54-AE4612E4C3E5}" vid="{4A25925D-5339-48AF-9A25-342B5811586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000000"/>
    </a:dk1>
    <a:lt1>
      <a:srgbClr val="FFFFFF"/>
    </a:lt1>
    <a:dk2>
      <a:srgbClr val="C3CFE1"/>
    </a:dk2>
    <a:lt2>
      <a:srgbClr val="E6E6E6"/>
    </a:lt2>
    <a:accent1>
      <a:srgbClr val="6685B3"/>
    </a:accent1>
    <a:accent2>
      <a:srgbClr val="FFAA1F"/>
    </a:accent2>
    <a:accent3>
      <a:srgbClr val="969696"/>
    </a:accent3>
    <a:accent4>
      <a:srgbClr val="BEBEBE"/>
    </a:accent4>
    <a:accent5>
      <a:srgbClr val="00337F"/>
    </a:accent5>
    <a:accent6>
      <a:srgbClr val="4F4F4F"/>
    </a:accent6>
    <a:hlink>
      <a:srgbClr val="00337F"/>
    </a:hlink>
    <a:folHlink>
      <a:srgbClr val="4F4F4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ALLPPT-COLOR-A21">
    <a:dk1>
      <a:sysClr val="windowText" lastClr="000000"/>
    </a:dk1>
    <a:lt1>
      <a:sysClr val="window" lastClr="FFFFFF"/>
    </a:lt1>
    <a:dk2>
      <a:srgbClr val="1F497D"/>
    </a:dk2>
    <a:lt2>
      <a:srgbClr val="EEECE1"/>
    </a:lt2>
    <a:accent1>
      <a:srgbClr val="47A3DE"/>
    </a:accent1>
    <a:accent2>
      <a:srgbClr val="477DC7"/>
    </a:accent2>
    <a:accent3>
      <a:srgbClr val="47A3DE"/>
    </a:accent3>
    <a:accent4>
      <a:srgbClr val="477DC7"/>
    </a:accent4>
    <a:accent5>
      <a:srgbClr val="47A3DE"/>
    </a:accent5>
    <a:accent6>
      <a:srgbClr val="477DC7"/>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ALLPPT-COLOR-A21">
    <a:dk1>
      <a:sysClr val="windowText" lastClr="000000"/>
    </a:dk1>
    <a:lt1>
      <a:sysClr val="window" lastClr="FFFFFF"/>
    </a:lt1>
    <a:dk2>
      <a:srgbClr val="1F497D"/>
    </a:dk2>
    <a:lt2>
      <a:srgbClr val="EEECE1"/>
    </a:lt2>
    <a:accent1>
      <a:srgbClr val="47A3DE"/>
    </a:accent1>
    <a:accent2>
      <a:srgbClr val="477DC7"/>
    </a:accent2>
    <a:accent3>
      <a:srgbClr val="47A3DE"/>
    </a:accent3>
    <a:accent4>
      <a:srgbClr val="477DC7"/>
    </a:accent4>
    <a:accent5>
      <a:srgbClr val="47A3DE"/>
    </a:accent5>
    <a:accent6>
      <a:srgbClr val="477DC7"/>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Data Driven">
    <a:dk1>
      <a:sysClr val="windowText" lastClr="000000"/>
    </a:dk1>
    <a:lt1>
      <a:sysClr val="window" lastClr="FFFFFF"/>
    </a:lt1>
    <a:dk2>
      <a:srgbClr val="2B364A"/>
    </a:dk2>
    <a:lt2>
      <a:srgbClr val="E7E6E6"/>
    </a:lt2>
    <a:accent1>
      <a:srgbClr val="13C8B5"/>
    </a:accent1>
    <a:accent2>
      <a:srgbClr val="7670A7"/>
    </a:accent2>
    <a:accent3>
      <a:srgbClr val="20A3A5"/>
    </a:accent3>
    <a:accent4>
      <a:srgbClr val="14C4B7"/>
    </a:accent4>
    <a:accent5>
      <a:srgbClr val="515C6C"/>
    </a:accent5>
    <a:accent6>
      <a:srgbClr val="7AF2E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allppt-dumbbell">
    <a:dk1>
      <a:sysClr val="windowText" lastClr="000000"/>
    </a:dk1>
    <a:lt1>
      <a:sysClr val="window" lastClr="FFFFFF"/>
    </a:lt1>
    <a:dk2>
      <a:srgbClr val="44546A"/>
    </a:dk2>
    <a:lt2>
      <a:srgbClr val="E7E6E6"/>
    </a:lt2>
    <a:accent1>
      <a:srgbClr val="F48E0C"/>
    </a:accent1>
    <a:accent2>
      <a:srgbClr val="3C3E4A"/>
    </a:accent2>
    <a:accent3>
      <a:srgbClr val="F48E0C"/>
    </a:accent3>
    <a:accent4>
      <a:srgbClr val="3C3E4A"/>
    </a:accent4>
    <a:accent5>
      <a:srgbClr val="F48E0C"/>
    </a:accent5>
    <a:accent6>
      <a:srgbClr val="3C3E4A"/>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allppt-dumbbell">
    <a:dk1>
      <a:sysClr val="windowText" lastClr="000000"/>
    </a:dk1>
    <a:lt1>
      <a:sysClr val="window" lastClr="FFFFFF"/>
    </a:lt1>
    <a:dk2>
      <a:srgbClr val="44546A"/>
    </a:dk2>
    <a:lt2>
      <a:srgbClr val="E7E6E6"/>
    </a:lt2>
    <a:accent1>
      <a:srgbClr val="F48E0C"/>
    </a:accent1>
    <a:accent2>
      <a:srgbClr val="3C3E4A"/>
    </a:accent2>
    <a:accent3>
      <a:srgbClr val="F48E0C"/>
    </a:accent3>
    <a:accent4>
      <a:srgbClr val="3C3E4A"/>
    </a:accent4>
    <a:accent5>
      <a:srgbClr val="F48E0C"/>
    </a:accent5>
    <a:accent6>
      <a:srgbClr val="3C3E4A"/>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ALLPPT-COLOR-A01">
    <a:dk1>
      <a:sysClr val="windowText" lastClr="000000"/>
    </a:dk1>
    <a:lt1>
      <a:sysClr val="window" lastClr="FFFFFF"/>
    </a:lt1>
    <a:dk2>
      <a:srgbClr val="1F497D"/>
    </a:dk2>
    <a:lt2>
      <a:srgbClr val="EEECE1"/>
    </a:lt2>
    <a:accent1>
      <a:srgbClr val="22AAE4"/>
    </a:accent1>
    <a:accent2>
      <a:srgbClr val="2A81C6"/>
    </a:accent2>
    <a:accent3>
      <a:srgbClr val="2ECAD7"/>
    </a:accent3>
    <a:accent4>
      <a:srgbClr val="CBCBCB"/>
    </a:accent4>
    <a:accent5>
      <a:srgbClr val="CBCBCB"/>
    </a:accent5>
    <a:accent6>
      <a:srgbClr val="576868"/>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ALLPPT-COLOR-A01">
    <a:dk1>
      <a:sysClr val="windowText" lastClr="000000"/>
    </a:dk1>
    <a:lt1>
      <a:sysClr val="window" lastClr="FFFFFF"/>
    </a:lt1>
    <a:dk2>
      <a:srgbClr val="1F497D"/>
    </a:dk2>
    <a:lt2>
      <a:srgbClr val="EEECE1"/>
    </a:lt2>
    <a:accent1>
      <a:srgbClr val="22AAE4"/>
    </a:accent1>
    <a:accent2>
      <a:srgbClr val="2A81C6"/>
    </a:accent2>
    <a:accent3>
      <a:srgbClr val="2ECAD7"/>
    </a:accent3>
    <a:accent4>
      <a:srgbClr val="CBCBCB"/>
    </a:accent4>
    <a:accent5>
      <a:srgbClr val="CBCBCB"/>
    </a:accent5>
    <a:accent6>
      <a:srgbClr val="576868"/>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ALLPPT-COLOR-A32">
    <a:dk1>
      <a:sysClr val="windowText" lastClr="000000"/>
    </a:dk1>
    <a:lt1>
      <a:sysClr val="window" lastClr="FFFFFF"/>
    </a:lt1>
    <a:dk2>
      <a:srgbClr val="1F497D"/>
    </a:dk2>
    <a:lt2>
      <a:srgbClr val="EEECE1"/>
    </a:lt2>
    <a:accent1>
      <a:srgbClr val="D87732"/>
    </a:accent1>
    <a:accent2>
      <a:srgbClr val="DE8D22"/>
    </a:accent2>
    <a:accent3>
      <a:srgbClr val="EF9E1B"/>
    </a:accent3>
    <a:accent4>
      <a:srgbClr val="FAC926"/>
    </a:accent4>
    <a:accent5>
      <a:srgbClr val="404040"/>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ALLPPT-COLOR-A32">
    <a:dk1>
      <a:sysClr val="windowText" lastClr="000000"/>
    </a:dk1>
    <a:lt1>
      <a:sysClr val="window" lastClr="FFFFFF"/>
    </a:lt1>
    <a:dk2>
      <a:srgbClr val="1F497D"/>
    </a:dk2>
    <a:lt2>
      <a:srgbClr val="EEECE1"/>
    </a:lt2>
    <a:accent1>
      <a:srgbClr val="D87732"/>
    </a:accent1>
    <a:accent2>
      <a:srgbClr val="DE8D22"/>
    </a:accent2>
    <a:accent3>
      <a:srgbClr val="EF9E1B"/>
    </a:accent3>
    <a:accent4>
      <a:srgbClr val="FAC926"/>
    </a:accent4>
    <a:accent5>
      <a:srgbClr val="404040"/>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ALLPPT-COLOR-A32">
    <a:dk1>
      <a:sysClr val="windowText" lastClr="000000"/>
    </a:dk1>
    <a:lt1>
      <a:sysClr val="window" lastClr="FFFFFF"/>
    </a:lt1>
    <a:dk2>
      <a:srgbClr val="1F497D"/>
    </a:dk2>
    <a:lt2>
      <a:srgbClr val="EEECE1"/>
    </a:lt2>
    <a:accent1>
      <a:srgbClr val="D87732"/>
    </a:accent1>
    <a:accent2>
      <a:srgbClr val="DE8D22"/>
    </a:accent2>
    <a:accent3>
      <a:srgbClr val="EF9E1B"/>
    </a:accent3>
    <a:accent4>
      <a:srgbClr val="FAC926"/>
    </a:accent4>
    <a:accent5>
      <a:srgbClr val="404040"/>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ALLPPT-COLOR-A32">
    <a:dk1>
      <a:sysClr val="windowText" lastClr="000000"/>
    </a:dk1>
    <a:lt1>
      <a:sysClr val="window" lastClr="FFFFFF"/>
    </a:lt1>
    <a:dk2>
      <a:srgbClr val="1F497D"/>
    </a:dk2>
    <a:lt2>
      <a:srgbClr val="EEECE1"/>
    </a:lt2>
    <a:accent1>
      <a:srgbClr val="D87732"/>
    </a:accent1>
    <a:accent2>
      <a:srgbClr val="DE8D22"/>
    </a:accent2>
    <a:accent3>
      <a:srgbClr val="EF9E1B"/>
    </a:accent3>
    <a:accent4>
      <a:srgbClr val="FAC926"/>
    </a:accent4>
    <a:accent5>
      <a:srgbClr val="404040"/>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ALLPPT-COLOR-A32">
    <a:dk1>
      <a:sysClr val="windowText" lastClr="000000"/>
    </a:dk1>
    <a:lt1>
      <a:sysClr val="window" lastClr="FFFFFF"/>
    </a:lt1>
    <a:dk2>
      <a:srgbClr val="1F497D"/>
    </a:dk2>
    <a:lt2>
      <a:srgbClr val="EEECE1"/>
    </a:lt2>
    <a:accent1>
      <a:srgbClr val="D87732"/>
    </a:accent1>
    <a:accent2>
      <a:srgbClr val="DE8D22"/>
    </a:accent2>
    <a:accent3>
      <a:srgbClr val="EF9E1B"/>
    </a:accent3>
    <a:accent4>
      <a:srgbClr val="FAC926"/>
    </a:accent4>
    <a:accent5>
      <a:srgbClr val="404040"/>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ALLPPT-COLOR-A32">
    <a:dk1>
      <a:sysClr val="windowText" lastClr="000000"/>
    </a:dk1>
    <a:lt1>
      <a:sysClr val="window" lastClr="FFFFFF"/>
    </a:lt1>
    <a:dk2>
      <a:srgbClr val="1F497D"/>
    </a:dk2>
    <a:lt2>
      <a:srgbClr val="EEECE1"/>
    </a:lt2>
    <a:accent1>
      <a:srgbClr val="D87732"/>
    </a:accent1>
    <a:accent2>
      <a:srgbClr val="DE8D22"/>
    </a:accent2>
    <a:accent3>
      <a:srgbClr val="EF9E1B"/>
    </a:accent3>
    <a:accent4>
      <a:srgbClr val="FAC926"/>
    </a:accent4>
    <a:accent5>
      <a:srgbClr val="404040"/>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Custom 1">
    <a:dk1>
      <a:srgbClr val="000000"/>
    </a:dk1>
    <a:lt1>
      <a:srgbClr val="FFFFFF"/>
    </a:lt1>
    <a:dk2>
      <a:srgbClr val="C3CFE1"/>
    </a:dk2>
    <a:lt2>
      <a:srgbClr val="E6E6E6"/>
    </a:lt2>
    <a:accent1>
      <a:srgbClr val="6685B3"/>
    </a:accent1>
    <a:accent2>
      <a:srgbClr val="FFAA1F"/>
    </a:accent2>
    <a:accent3>
      <a:srgbClr val="969696"/>
    </a:accent3>
    <a:accent4>
      <a:srgbClr val="BEBEBE"/>
    </a:accent4>
    <a:accent5>
      <a:srgbClr val="00337F"/>
    </a:accent5>
    <a:accent6>
      <a:srgbClr val="4F4F4F"/>
    </a:accent6>
    <a:hlink>
      <a:srgbClr val="00337F"/>
    </a:hlink>
    <a:folHlink>
      <a:srgbClr val="4F4F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TIME Consult Theme Color V2</Template>
  <TotalTime>8924</TotalTime>
  <Words>21806</Words>
  <Application>Microsoft Office PowerPoint</Application>
  <PresentationFormat>Widescreen</PresentationFormat>
  <Paragraphs>2447</Paragraphs>
  <Slides>146</Slides>
  <Notes>6</Notes>
  <HiddenSlides>0</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146</vt:i4>
      </vt:variant>
    </vt:vector>
  </HeadingPairs>
  <TitlesOfParts>
    <vt:vector size="170" baseType="lpstr">
      <vt:lpstr>ApexNew-Book</vt:lpstr>
      <vt:lpstr>Arial</vt:lpstr>
      <vt:lpstr>Arial Narrow</vt:lpstr>
      <vt:lpstr>arial_rounded_mtregular</vt:lpstr>
      <vt:lpstr>Calibri</vt:lpstr>
      <vt:lpstr>Calibri Light</vt:lpstr>
      <vt:lpstr>Georgia</vt:lpstr>
      <vt:lpstr>helvetica-w01-light</vt:lpstr>
      <vt:lpstr>Poppins</vt:lpstr>
      <vt:lpstr>Roboto</vt:lpstr>
      <vt:lpstr>Segoe UI</vt:lpstr>
      <vt:lpstr>Segoe UI Light</vt:lpstr>
      <vt:lpstr>Source Sans Pro</vt:lpstr>
      <vt:lpstr>Tahoma</vt:lpstr>
      <vt:lpstr>TH Sarabun New</vt:lpstr>
      <vt:lpstr>TH SarabunPSK</vt:lpstr>
      <vt:lpstr>times new roman</vt:lpstr>
      <vt:lpstr>Wingdings</vt:lpstr>
      <vt:lpstr>TIME Consult Theme Color V2</vt:lpstr>
      <vt:lpstr>Custom Design</vt:lpstr>
      <vt:lpstr>UDP Template</vt:lpstr>
      <vt:lpstr>TIME Consult Theme template</vt:lpstr>
      <vt:lpstr>TIME Digital Theme Color V2</vt:lpstr>
      <vt:lpstr>4_TIME Consult Theme Color V2</vt:lpstr>
      <vt:lpstr>PowerPoint Presentation</vt:lpstr>
      <vt:lpstr>Market Research Report 5G Ecosystem and its Future in Thailand</vt:lpstr>
      <vt:lpstr>PowerPoint Presentation</vt:lpstr>
      <vt:lpstr>PowerPoint Presentation</vt:lpstr>
      <vt:lpstr>PowerPoint Presentation</vt:lpstr>
      <vt:lpstr>PowerPoint Presentation</vt:lpstr>
      <vt:lpstr>PowerPoint Presentation</vt:lpstr>
      <vt:lpstr>Market Research Report 5G Ecosystem and its Future in Thailand</vt:lpstr>
      <vt:lpstr>Market Research Report 5G Ecosystem and its Future in Thailand</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relevant data to 5G development in Thailand in all industry verticals will be systematically collected by means of “Thailand 5G Development Tracker”.</vt:lpstr>
      <vt:lpstr>Our understanding on project requirements and objectives are 3 folds; 1.) provide insights on 5G ecosystem development, 2.) deep dive into 2 verticals and 3.) create 5G Executive Network</vt:lpstr>
      <vt:lpstr>The relevant data to 5G development in Thailand in all industry verticals will be systematically collected by means of “Thailand 5G Development Tracker”.</vt:lpstr>
      <vt:lpstr>DEPA defines SC framework at national level, but strategic plans are developed at provincial-level to obtain local stakeholders’ input.</vt:lpstr>
      <vt:lpstr>DEPA defines SC framework at national level, but strategic plans are developed at provincial-level to obtain local stakeholders’ input.</vt:lpstr>
      <vt:lpstr>DEPA defines SC framework at national level, but strategic plans are developed at provincial-level to obtain local stakeholders’ input.</vt:lpstr>
      <vt:lpstr>The 5G readiness assessment of an organization in each vertical is a comprehend task considering level of “Digital Capability” &amp; “Leadership Capability” of a firm. </vt:lpstr>
      <vt:lpstr>The 5G readiness assessment of an organization in each vertical is a comprehend task considering level of “Digital Capability” &amp; “Leadership Capability” of a firm. </vt:lpstr>
      <vt:lpstr>The 5G readiness assessment of an organization in each vertical is a comprehend task considering level of “Digital Capability” &amp; “Leadership Capability” of a firm. </vt:lpstr>
      <vt:lpstr>The 5G readiness assessment of an organization in each vertical is a comprehend task considering level of “Digital Capability” &amp; “Leadership Capability” of a firm. </vt:lpstr>
      <vt:lpstr>The 5G readiness assessment of an organization in each vertical is a comprehend task considering level of “Digital Capability” &amp; “Leadership Capability” of a firm. </vt:lpstr>
      <vt:lpstr>DEPA defines SC framework at national level, but strategic plans are developed at provincial-level to obtain local stakeholders’ input.</vt:lpstr>
      <vt:lpstr>The 5G readiness assessment of an organization in each vertical is a comprehend task considering level of “Digital Capability” &amp; “Leadership Capability” of a firm. </vt:lpstr>
      <vt:lpstr>PowerPoint Presentation</vt:lpstr>
      <vt:lpstr>DEPA defines SC framework at national level, but strategic plans are developed at provincial-level to obtain local stakeholders’ input.</vt:lpstr>
      <vt:lpstr>The relevant data to 5G development in Thailand in all industry verticals will be systematically collected by means of “Thailand 5G Development Tracker”.</vt:lpstr>
      <vt:lpstr>DEPA defines SC framework at national level, but strategic plans are developed at provincial-level to obtain local stakeholders’ input.</vt:lpstr>
      <vt:lpstr>DEPA defines SC framework at national level, but strategic plans are developed at provincial-level to obtain local stakeholders’ input.</vt:lpstr>
      <vt:lpstr>DEPA defines SC framework at national level, but strategic plans are developed at provincial-level to obtain local stakeholders’ input.</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New Strategies and Operational Capabilities for Success in The Platform Economy</vt:lpstr>
      <vt:lpstr>The 5G readiness assessment of an organization in each vertical is a comprehend task considering level of “Digital Capability” &amp; “Leadership Capability” of a firm. </vt:lpstr>
      <vt:lpstr>The 5G readiness assessment of an organization in each vertical is a comprehend task considering level of “Digital Capability” &amp; “Leadership Capability” of a firm. </vt:lpstr>
      <vt:lpstr>The 5G readiness assessment of an organization in each vertical is a comprehend task considering level of “Digital Capability” &amp; “Leadership Capability” of a firm. </vt:lpstr>
      <vt:lpstr>การติดตามและประเมินผลการปฏิบัติงานด้านการคุ้มครองผู้บริโภค ประจำปี 2562 ภายใต้หลักธรรมาภิบาล</vt:lpstr>
      <vt:lpstr>การติดตามและประเมินผลการปฏิบัติงานด้านการคุ้มครองผู้บริโภค ประจำปี 2562 ภายใต้หลักธรรมาภิบาล</vt:lpstr>
      <vt:lpstr>ตัวอย่างการทดลองการประยุกต์ใช้เทคโนโลยี 5G ของไทยในภาคอุตสาหกรรมอื่น ๆ เพิ่มเติม ได้แก่ ภาคการท่องเที่ยว ภาคการเงิน ภาคการศึกษา ภาคการค้าส่งและค้าปลีก และภาคโทรคมนาคม</vt:lpstr>
      <vt:lpstr>ตัวอย่างการทดลองการประยุกต์ใช้เทคโนโลยี 5G ของไทยในภาคอุตสาหกรรมอื่น ๆ เพิ่มเติม ได้แก่ ภาคการท่องเที่ยว ภาคการเงิน ภาคการศึกษา ภาคการค้าส่งและค้าปลีก และภาคโทรคมนาคม</vt:lpstr>
      <vt:lpstr>ตัวอย่างการทดลองการประยุกต์ใช้เทคโนโลยี 5G ของไทยในภาคอุตสาหกรรมอื่น ๆ เพิ่มเติม ได้แก่ ภาคการท่องเที่ยว ภาคการเงิน ภาคการศึกษา ภาคการค้าส่งและค้าปลีก และภาคโทรคมนาคม</vt:lpstr>
      <vt:lpstr>ตัวอย่างการทดลองการประยุกต์ใช้เทคโนโลยี 5G ของไทยในภาคอุตสาหกรรมอื่น ๆ เพิ่มเติม ได้แก่ ภาคการท่องเที่ยว ภาคการเงิน ภาคการศึกษา ภาคการค้าส่งและค้าปลีก และภาคโทรคมนาคม</vt:lpstr>
      <vt:lpstr>The relevant data to 5G development in Thailand in all industry verticals will be systematically collected by means of “Thailand 5G Development Tracker”.</vt:lpstr>
      <vt:lpstr>RB is also supporting a telecom player to identify potential Smart City business opportunities in the six focus provinces in Thailand</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We have a strong regional competence working with public sector clients to develop high-impact solutions to economies.</vt:lpstr>
      <vt:lpstr>We have a strong regional competence working with public sector clients to develop high-impact solutions to economies.</vt:lpstr>
      <vt:lpstr>DEPA defines SC framework at national level, but strategic plans are developed at provincial-level to obtain local stakeholders’ input.</vt:lpstr>
      <vt:lpstr>DEPA defines SC framework at national level, but strategic plans are developed at provincial-level to obtain local stakeholders’ input.</vt:lpstr>
      <vt:lpstr>DEPA defines SC framework at national level, but strategic plans are developed at provincial-level to obtain local stakeholders’ input.</vt:lpstr>
      <vt:lpstr>Roland Berger combines a unique know-how of Thailand with solid global know-how on smart city best practices</vt:lpstr>
      <vt:lpstr>Roland Berger combines a unique know-how of Thailand with solid global know-how on smart city best practices</vt:lpstr>
      <vt:lpstr>DEPA defines SC framework at national level, but strategic plans are developed at provincial-level to obtain local stakeholders’ input.</vt:lpstr>
      <vt:lpstr>DEPA defines SC framework at national level, but strategic plans are developed at provincial-level to obtain local stakeholders’ input.</vt:lpstr>
      <vt:lpstr>Digital Enterprise: Digital Operating Models</vt:lpstr>
      <vt:lpstr>Digital Consumption: Products and Services to Experiences</vt:lpstr>
      <vt:lpstr>Digital Consumption: Hyper-Personalization</vt:lpstr>
      <vt:lpstr>Digital Enterprise: Digital Metrics for Success</vt:lpstr>
      <vt:lpstr>PowerPoint Presentation</vt:lpstr>
      <vt:lpstr>In the latest Singapore 5G bidding, we have assisted Singtel on reviewing 5G use cases including B2C, B2B and B2B2X use cases as well as demand and revenue projections. </vt:lpstr>
      <vt:lpstr>In Thailand 5G auction recently conducted in Feb 2020, we have advised AIS in all commercial support to carefully validate the potential of 5G use cases and revenue projections. </vt:lpstr>
      <vt:lpstr>Apart from the project reference case studies above, here are some more relevant information about our project references in TMT topics and sectors.</vt:lpstr>
      <vt:lpstr>แผนยุทธศาสตร์ของ ธ.ก.ส. มุ่งเน้นการพัฒนาการบริหารทางการเงินครบวงจร เพิ่มขีดความสามารถองค์กรและบริหารจัดการให้สมดุล สร้างและยกระดับศักยภาพเกษตรกรดิจิทัล ไปสู่การบรรลุการเป็นธนาคารพัฒนาชนบทที่ยั่งยืน</vt:lpstr>
      <vt:lpstr>ปัจจุบัน ธ.ก.ส. ดำเนินการตามยุทธศาสตร์การดำเนินงานขององค์กรระยะ 5 ปี ด้วยการปรับปรุงโครงสร้างองค์กรให้สอดรับกับการขับเคลื่อนเป้าหมายเชิงยุทธศาสตร์ไปสู่การเป็นธนาคารพัฒนาชนบทที่ยั่งยืนด้วยนวัตกรรมและเทคโนโลยีดิจิทัล</vt:lpstr>
      <vt:lpstr>อย่างไรก็ตาม เนื่องจากสภาพแวดล้อมภายนอกทั้งเศรษฐกิจในมุมมองต่างๆ แนวโน้มอุตสาหกรรมและการแข่งขัน รวมไปถึงระเบียบและข้อบังคับ ที่ทำให้ ธ.ก.ส. จะต้องปรับเปลี่ยนโครงสร้างองค์กรเท่าทันการเปลี่ยนแปลง</vt:lpstr>
      <vt:lpstr>นอกจากนี้ การเปลี่ยนแปลงทางเทคโนโลยีดิจิทัลที่มีการพัฒนาอย่างต่อเนื่องและมีพลวัตของการเปลี่ยนแปลงอย่างรวดเร็วอยู่ตลอดเวลาทั้งการประยุกต์ใช้เทคโนโลยีดิจิทัลและทิศทางเทคโนโลยีอุบัติใหม่ในภาคการเกษตรไทย</vt:lpstr>
      <vt:lpstr>แนวทางและกลยุทธ์การตอบสนองต่อการเปลี่ยนแปลงด้านดิจิทัล (Digital Disruption) ที่มีการนำไปปรับใช้กับองค์กรขนาดใหญ่สำหรับการปรับเปลี่ยนองค์กรไปสู่ยุคดิจิทัล</vt:lpstr>
      <vt:lpstr>กรอบการเปลี่ยนผ่านทางดิจิทัล (Digital Transformation Framework) สำหรับการจัดอบรมเชิงปฏิบัติการ สามารถแบ่งออกเป็น 3 ประเภทหลัก คือ 1) ประสบการณ์ลูกค้า 2) กระบวนการในการปฏิบัติงาน และ 3) รูปแบบธุรกิจ</vt:lpstr>
      <vt:lpstr>ตัวอย่างการดำเนินโครงการพัฒนาศักยภาพนวัตกรรมองค์กรของบริษัทนวัตกรรมในประเทศไทย โดยวิเคราะห์ เปรียบเทียบ และเสนอแนะแนวทางการพัฒนาและยกระดับศักยภาพนวัตกรรมองค์กรในระดับอุตสาหกรรม</vt:lpstr>
      <vt:lpstr>ตัวอย่างการดำเนินโครงการพัฒนากรอบสมรรถนะดิจิทัล (Digital Competencies) สำหรับไทยพีบีเอส โดยมีการกำหนดวิสัยทัศน์และกลยุทธ์ด้านดิจิทัล รวมถึงการวางแผนการปรับเปลี่ยนองค์กรไปสู่ยุคดิจิทัล</vt:lpstr>
      <vt:lpstr>การขับเคลื่อนแผนแม่บทสู่ความสำเร็จจำต้องอาศัยการบูรณาการการดำเนินงานร่วมกันระหว่างหน่วยงานที่เกี่ยวข้อง รวมถึงการสร้างการมีส่วนร่วมในการจัดทำแผนแม่บท และการติดตามประเมินผลอย่างสม่ำเสมอและเป็นระยะ</vt:lpstr>
      <vt:lpstr>PowerPoint Presentation</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DEPA defines SC framework at national level, but strategic plans are developed at provincial-level to obtain local stakeholders’ input.</vt:lpstr>
      <vt:lpstr>In education industry, System integrators are the one who provide both platform and contents for the institutions. In Thailand, there are few number of specific SI for smart education.</vt:lpstr>
      <vt:lpstr>DEPA defines SC framework at national level, but strategic plans are developed at provincial-level to obtain local stakeholders’ input.</vt:lpstr>
      <vt:lpstr>PowerPoint Presentation</vt:lpstr>
      <vt:lpstr>PowerPoint Presentation</vt:lpstr>
      <vt:lpstr>The IoT market is growing rapidly with the CAGR of 5% during 2020-2025. The most potential industry verticals are manufacturing and agriculture.</vt:lpstr>
      <vt:lpstr>The IoT market is growing rapidly with the CAGR of 5% during 2020-2025. The most potential industry verticals are manufacturing and agriculture.</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DEPA defines SC framework at national level, but strategic plans are developed at provincial-level to obtain local stakeholders’ input.</vt:lpstr>
      <vt:lpstr>DEPA defines SC framework at national level, but strategic plans are developed at provincial-level to obtain local stakeholders’ input.</vt:lpstr>
      <vt:lpstr>DEPA defines SC framework at national level, but strategic plans are developed at provincial-level to obtain local stakeholders’ input</vt:lpstr>
      <vt:lpstr>PowerPoint Presentation</vt:lpstr>
      <vt:lpstr>ตัวอย่างการทดลองการประยุกต์ใช้เทคโนโลยี 5G ของไทยในภาคอุตสาหกรรมอื่น ๆ เพิ่มเติม ได้แก่ ภาคการท่องเที่ยว ภาคการเงิน ภาคการศึกษา ภาคการค้าส่งและค้าปลีก และภาคโทรคมนาคม</vt:lpstr>
      <vt:lpstr>The relevant data to 5G development in Thailand in all industry verticals will be systematically collected by means of “Thailand 5G Development Tracker”.</vt:lpstr>
      <vt:lpstr>โครงการจัดทำนโยบายส่งเสริมการใช้ประโยชน์เทคโนโลยี 5G ของประเทศไทย แบ่งการดำเนินโครงการออกเป็น 5 ระยะ รวมทั้งสิ้น 9 แผนงาน เพื่อให้บรรลุตามวัตถุประสงค์</vt:lpstr>
      <vt:lpstr>ขั้นตอนการจัดทำแผนแม่บทฯ ประกอบด้วย 1) การกำหนดกรอบแนวคิด 2) การศึกษาข้อมูลเชิงลึก 3) การรวบรวมความคิดเห็นจากผู้มีส่วนได้ส่วนเสีย และ 4) การกำหนดเป้าหมายและแผนโครงการสำคัญ</vt:lpstr>
      <vt:lpstr>Study for Opportunities of smart education, social learning and sefe school in these following dimensions</vt:lpstr>
      <vt:lpstr>There are some new regulation tackling the challenges according to national education plan (20 years). Old and new regulations covered both formal and non-formal education. </vt:lpstr>
      <vt:lpstr>Education act B.E. 2545 did mention regarding technology development and technology subsidies to promote and support for technologies R&amp;D development. </vt:lpstr>
      <vt:lpstr>Trends of new normal behavior, online learning and assessment supports the revolutionary of education,  requiring schools and students to change their learning model or behavior. </vt:lpstr>
      <vt:lpstr>PowerPoint Presentation</vt:lpstr>
      <vt:lpstr>DEPA defines SC framework at national level, but strategic plans are developed at provincial-level to obtain local stakeholders’ input.</vt:lpstr>
      <vt:lpstr>DEPA defines SC framework at national level, but strategic plans are developed at provincial-level to obtain local stakeholders’ input.</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The relevant data to 5G development in Thailand in all industry verticals will be systematically collected by means of “Thailand 5G Development Tracker”.</vt:lpstr>
      <vt:lpstr>DEPA defines SC framework at national level, but strategic plans are developed at provincial-level to obtain local stakeholders’ input</vt:lpstr>
      <vt:lpstr>Most of Cyber Threats focus on Industrial Control Systems (ICSs) that manage critical infrastructures for many years.</vt:lpstr>
      <vt:lpstr>PowerPoint Presentation</vt:lpstr>
      <vt:lpstr>TIME Digital is dedicated to develop people skills and mindset as well as organizations to become sustainable in the digital age.</vt:lpstr>
      <vt:lpstr>Digital Training: We develop skills for individuals and organizations in order to prepare for changes in the digital era.</vt:lpstr>
      <vt:lpstr>Business Design: We design business development pathways in order to adopt mindsets, processes and methods in operating businesses in the digital era.</vt:lpstr>
      <vt:lpstr>Digital Assessment: We provide two tests which are Digital Literacy and Digital Maturity tests to assess and evaluate the level of readiness of digital transformation.</vt:lpstr>
      <vt:lpstr>Our consultant team is highly qualified and specialized in TMT industry and 5G technology. The local team consists of 4 Senior Experts with 4 Team Member who have experience on 5G.</vt:lpstr>
      <vt:lpstr>Mr. Jackkit Sangkittiwan will lead the project and project team. He has more than 19+ years of experience in TMT sector with 12+ years of experience in Management Consulting.</vt:lpstr>
      <vt:lpstr>คุณจักรกฤษณ์ สังกิตติวรรณ์ มีความเชี่ยวชาญในด้านเทคโนโลยีสารสนเทศและการสื่อสาร มีประสบการณ์ด้านการวางแผนกลยุทธ์ธุรกิจดิจิทัลมากกว่า 19 ปี และเป็นผู้ชำนาญการในการให้คำปรึกษาด้านการบริหารมากกว่า 12 ปี</vt:lpstr>
      <vt:lpstr>ทีมที่ปรึกษาในโครงการล้วนมีคุณภาพและมีประสบการณ์ในการปรับปรุงโครงสร้างองค์กรและการเปลี่ยนถ่ายองค์กรสู่ยุคดิจิทัล และมีความเชี่ยวชาญในการออกแบบ Digital Business Roadmaps ให้กับองค์กรขนาดใหญ่</vt:lpstr>
      <vt:lpstr>PowerPoint Presentation</vt:lpstr>
      <vt:lpstr>ICON</vt:lpstr>
      <vt:lpstr>ICON</vt:lpstr>
      <vt:lpstr>ICON</vt:lpstr>
      <vt:lpstr>บทบาทของ สดช. จะเป็นผู้ประสานงานกับหน่วยงานเจ้าภาพ ประเมินผลความก้าวหน้า และทบทวนหรือปรับปรุงแผนปฏิบัติการฯ</vt:lpstr>
      <vt:lpstr>ตัวอย่างในประเทศจีน มีการดำเนินนโยบายพัฒนาโครงข่ายเคเบิลใยแก้วนำแสงในอาคารและที่พักอาศัยตั้งแต่ปี 2556 ซึ่งผลจากการดำเนินนโยบายดังกล่าวเพิ่มสัดส่วนโครงข่ายเคเบิลใยแก้วนำแสงในประเทศ</vt:lpstr>
      <vt:lpstr>PowerPoint Presentation</vt:lpstr>
      <vt:lpstr> The Spotlight Model is Based on ADEPT-15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Thararat Sangsuwan</cp:lastModifiedBy>
  <cp:revision>342</cp:revision>
  <dcterms:created xsi:type="dcterms:W3CDTF">2020-05-19T10:17:02Z</dcterms:created>
  <dcterms:modified xsi:type="dcterms:W3CDTF">2021-11-24T08:44:47Z</dcterms:modified>
</cp:coreProperties>
</file>